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8"/>
  </p:notesMasterIdLst>
  <p:sldIdLst>
    <p:sldId id="279" r:id="rId2"/>
    <p:sldId id="1141" r:id="rId3"/>
    <p:sldId id="1140" r:id="rId4"/>
    <p:sldId id="282" r:id="rId5"/>
    <p:sldId id="317" r:id="rId6"/>
    <p:sldId id="268" r:id="rId7"/>
    <p:sldId id="1164" r:id="rId8"/>
    <p:sldId id="1177" r:id="rId9"/>
    <p:sldId id="1184" r:id="rId10"/>
    <p:sldId id="266" r:id="rId11"/>
    <p:sldId id="264" r:id="rId12"/>
    <p:sldId id="1152" r:id="rId13"/>
    <p:sldId id="272" r:id="rId14"/>
    <p:sldId id="1187" r:id="rId15"/>
    <p:sldId id="1182" r:id="rId16"/>
    <p:sldId id="267" r:id="rId17"/>
    <p:sldId id="1189" r:id="rId18"/>
    <p:sldId id="1154" r:id="rId19"/>
    <p:sldId id="1198" r:id="rId20"/>
    <p:sldId id="1201" r:id="rId21"/>
    <p:sldId id="270" r:id="rId22"/>
    <p:sldId id="1200" r:id="rId23"/>
    <p:sldId id="1192" r:id="rId24"/>
    <p:sldId id="667" r:id="rId25"/>
    <p:sldId id="577" r:id="rId26"/>
    <p:sldId id="1211" r:id="rId27"/>
    <p:sldId id="1215" r:id="rId28"/>
    <p:sldId id="1194" r:id="rId29"/>
    <p:sldId id="1208" r:id="rId30"/>
    <p:sldId id="1202" r:id="rId31"/>
    <p:sldId id="1203" r:id="rId32"/>
    <p:sldId id="597" r:id="rId33"/>
    <p:sldId id="692" r:id="rId34"/>
    <p:sldId id="402" r:id="rId35"/>
    <p:sldId id="584" r:id="rId36"/>
    <p:sldId id="1214" r:id="rId37"/>
    <p:sldId id="1193" r:id="rId38"/>
    <p:sldId id="1210" r:id="rId39"/>
    <p:sldId id="863" r:id="rId40"/>
    <p:sldId id="867" r:id="rId41"/>
    <p:sldId id="1206" r:id="rId42"/>
    <p:sldId id="1209" r:id="rId43"/>
    <p:sldId id="1205" r:id="rId44"/>
    <p:sldId id="1207" r:id="rId45"/>
    <p:sldId id="1138" r:id="rId46"/>
    <p:sldId id="1165" r:id="rId47"/>
    <p:sldId id="280" r:id="rId48"/>
    <p:sldId id="1179" r:id="rId49"/>
    <p:sldId id="1213" r:id="rId50"/>
    <p:sldId id="1173" r:id="rId51"/>
    <p:sldId id="1175" r:id="rId52"/>
    <p:sldId id="1174" r:id="rId53"/>
    <p:sldId id="1171" r:id="rId54"/>
    <p:sldId id="1176" r:id="rId55"/>
    <p:sldId id="1172" r:id="rId56"/>
    <p:sldId id="274" r:id="rId57"/>
    <p:sldId id="1191" r:id="rId58"/>
    <p:sldId id="276" r:id="rId59"/>
    <p:sldId id="1185" r:id="rId60"/>
    <p:sldId id="277" r:id="rId61"/>
    <p:sldId id="287" r:id="rId62"/>
    <p:sldId id="600" r:id="rId63"/>
    <p:sldId id="1013" r:id="rId64"/>
    <p:sldId id="622" r:id="rId65"/>
    <p:sldId id="1149" r:id="rId66"/>
    <p:sldId id="1160" r:id="rId67"/>
  </p:sldIdLst>
  <p:sldSz cx="9144000" cy="6858000" type="screen4x3"/>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7" userDrawn="1">
          <p15:clr>
            <a:srgbClr val="A4A3A4"/>
          </p15:clr>
        </p15:guide>
        <p15:guide id="3" pos="5712" userDrawn="1">
          <p15:clr>
            <a:srgbClr val="A4A3A4"/>
          </p15:clr>
        </p15:guide>
        <p15:guide id="4" pos="45" userDrawn="1">
          <p15:clr>
            <a:srgbClr val="A4A3A4"/>
          </p15:clr>
        </p15:guide>
        <p15:guide id="5" pos="2832" userDrawn="1">
          <p15:clr>
            <a:srgbClr val="A4A3A4"/>
          </p15:clr>
        </p15:guide>
        <p15:guide id="6" orient="horz" pos="53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00FF00"/>
    <a:srgbClr val="FF00FF"/>
    <a:srgbClr val="FF9933"/>
    <a:srgbClr val="FFC000"/>
    <a:srgbClr val="FF99CC"/>
    <a:srgbClr val="00B0F0"/>
    <a:srgbClr val="7030A0"/>
    <a:srgbClr val="00B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C2FFA5D-87B4-456A-9821-1D502468CF0F}">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116" autoAdjust="0"/>
    <p:restoredTop sz="94660"/>
  </p:normalViewPr>
  <p:slideViewPr>
    <p:cSldViewPr showGuides="1">
      <p:cViewPr varScale="1">
        <p:scale>
          <a:sx n="112" d="100"/>
          <a:sy n="112" d="100"/>
        </p:scale>
        <p:origin x="1560" y="132"/>
      </p:cViewPr>
      <p:guideLst>
        <p:guide orient="horz" pos="2387"/>
        <p:guide pos="5712"/>
        <p:guide pos="45"/>
        <p:guide pos="2832"/>
        <p:guide orient="horz" pos="538"/>
      </p:guideLst>
    </p:cSldViewPr>
  </p:slideViewPr>
  <p:notesTextViewPr>
    <p:cViewPr>
      <p:scale>
        <a:sx n="100" d="100"/>
        <a:sy n="100" d="100"/>
      </p:scale>
      <p:origin x="0" y="0"/>
    </p:cViewPr>
  </p:notesTextViewPr>
  <p:sorterViewPr>
    <p:cViewPr varScale="1">
      <p:scale>
        <a:sx n="100" d="100"/>
        <a:sy n="100" d="100"/>
      </p:scale>
      <p:origin x="0" y="-10614"/>
    </p:cViewPr>
  </p:sorterViewPr>
  <p:gridSpacing cx="180000" cy="1800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5717D08-73BA-489D-A0E3-1397F00EB3C3}" type="datetimeFigureOut">
              <a:rPr lang="sv-SE" smtClean="0"/>
              <a:pPr/>
              <a:t>2023-09-28</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2CA132-32F7-4F34-95EA-6BE30A847DC3}" type="slidenum">
              <a:rPr lang="en-GB" smtClean="0"/>
              <a:pPr/>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712CA132-32F7-4F34-95EA-6BE30A847DC3}" type="slidenum">
              <a:rPr lang="en-GB" smtClean="0"/>
              <a:pPr/>
              <a:t>15</a:t>
            </a:fld>
            <a:endParaRPr lang="en-GB" dirty="0"/>
          </a:p>
        </p:txBody>
      </p:sp>
    </p:spTree>
    <p:extLst>
      <p:ext uri="{BB962C8B-B14F-4D97-AF65-F5344CB8AC3E}">
        <p14:creationId xmlns:p14="http://schemas.microsoft.com/office/powerpoint/2010/main" val="1977135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a:extLst>
              <a:ext uri="{FF2B5EF4-FFF2-40B4-BE49-F238E27FC236}">
                <a16:creationId xmlns:a16="http://schemas.microsoft.com/office/drawing/2014/main" id="{ED8CC5D5-2D1E-8B0E-4732-47717B01D908}"/>
              </a:ext>
            </a:extLst>
          </p:cNvPr>
          <p:cNvSpPr>
            <a:spLocks noGrp="1" noRot="1" noChangeAspect="1" noTextEdit="1"/>
          </p:cNvSpPr>
          <p:nvPr>
            <p:ph type="sldImg"/>
          </p:nvPr>
        </p:nvSpPr>
        <p:spPr>
          <a:ln/>
        </p:spPr>
      </p:sp>
      <p:sp>
        <p:nvSpPr>
          <p:cNvPr id="139267" name="Notes Placeholder 2">
            <a:extLst>
              <a:ext uri="{FF2B5EF4-FFF2-40B4-BE49-F238E27FC236}">
                <a16:creationId xmlns:a16="http://schemas.microsoft.com/office/drawing/2014/main" id="{C500DF57-0E58-57D1-8AE0-50A2D1FE87C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IE" altLang="en-US"/>
              <a:t>Zn+Pb 5 lens 3-U Lens and CGO</a:t>
            </a:r>
          </a:p>
          <a:p>
            <a:r>
              <a:rPr lang="en-IE" altLang="en-US"/>
              <a:t>SWEX broad trend with hotspots</a:t>
            </a:r>
          </a:p>
          <a:p>
            <a:endParaRPr lang="en-GB" altLang="en-US"/>
          </a:p>
        </p:txBody>
      </p:sp>
      <p:sp>
        <p:nvSpPr>
          <p:cNvPr id="4" name="Slide Number Placeholder 3">
            <a:extLst>
              <a:ext uri="{FF2B5EF4-FFF2-40B4-BE49-F238E27FC236}">
                <a16:creationId xmlns:a16="http://schemas.microsoft.com/office/drawing/2014/main" id="{238F6F66-39DA-8BB0-B462-A1F4C0D43B54}"/>
              </a:ext>
            </a:extLst>
          </p:cNvPr>
          <p:cNvSpPr>
            <a:spLocks noGrp="1"/>
          </p:cNvSpPr>
          <p:nvPr>
            <p:ph type="sldNum" sz="quarter" idx="5"/>
          </p:nvPr>
        </p:nvSpPr>
        <p:spPr/>
        <p:txBody>
          <a:bodyPr/>
          <a:lstStyle>
            <a:lvl1pPr eaLnBrk="0" hangingPunct="0">
              <a:defRPr sz="2400">
                <a:solidFill>
                  <a:schemeClr val="tx2"/>
                </a:solidFill>
                <a:latin typeface="Arial" panose="020B0604020202020204" pitchFamily="34" charset="0"/>
                <a:cs typeface="Arial" panose="020B0604020202020204" pitchFamily="34" charset="0"/>
              </a:defRPr>
            </a:lvl1pPr>
            <a:lvl2pPr marL="742950" indent="-285750" eaLnBrk="0" hangingPunct="0">
              <a:defRPr sz="2400">
                <a:solidFill>
                  <a:schemeClr val="tx2"/>
                </a:solidFill>
                <a:latin typeface="Arial" panose="020B0604020202020204" pitchFamily="34" charset="0"/>
                <a:cs typeface="Arial" panose="020B0604020202020204" pitchFamily="34" charset="0"/>
              </a:defRPr>
            </a:lvl2pPr>
            <a:lvl3pPr marL="1143000" indent="-228600" eaLnBrk="0" hangingPunct="0">
              <a:defRPr sz="2400">
                <a:solidFill>
                  <a:schemeClr val="tx2"/>
                </a:solidFill>
                <a:latin typeface="Arial" panose="020B0604020202020204" pitchFamily="34" charset="0"/>
                <a:cs typeface="Arial" panose="020B0604020202020204" pitchFamily="34" charset="0"/>
              </a:defRPr>
            </a:lvl3pPr>
            <a:lvl4pPr marL="1600200" indent="-228600" eaLnBrk="0" hangingPunct="0">
              <a:defRPr sz="2400">
                <a:solidFill>
                  <a:schemeClr val="tx2"/>
                </a:solidFill>
                <a:latin typeface="Arial" panose="020B0604020202020204" pitchFamily="34" charset="0"/>
                <a:cs typeface="Arial" panose="020B0604020202020204" pitchFamily="34" charset="0"/>
              </a:defRPr>
            </a:lvl4pPr>
            <a:lvl5pPr marL="2057400" indent="-228600" eaLnBrk="0" hangingPunct="0">
              <a:defRPr sz="24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9pPr>
          </a:lstStyle>
          <a:p>
            <a:pPr eaLnBrk="1" hangingPunct="1"/>
            <a:fld id="{9C7EFCD5-9B17-405A-B13D-05EFE3E95275}" type="slidenum">
              <a:rPr lang="en-US" altLang="en-US" sz="1300">
                <a:solidFill>
                  <a:schemeClr val="tx1"/>
                </a:solidFill>
                <a:latin typeface="Times New Roman" panose="02020603050405020304" pitchFamily="18" charset="0"/>
              </a:rPr>
              <a:pPr eaLnBrk="1" hangingPunct="1"/>
              <a:t>24</a:t>
            </a:fld>
            <a:endParaRPr lang="en-US" altLang="en-US" sz="1300">
              <a:solidFill>
                <a:schemeClr val="tx1"/>
              </a:solidFill>
              <a:latin typeface="Times New Roman" panose="02020603050405020304"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CF82B8DF-E942-4C99-AB5B-6FF2A4297D49}" type="slidenum">
              <a:rPr lang="en-US" smtClean="0"/>
              <a:pPr/>
              <a:t>25</a:t>
            </a:fld>
            <a:endParaRPr lang="en-US"/>
          </a:p>
        </p:txBody>
      </p:sp>
      <p:sp>
        <p:nvSpPr>
          <p:cNvPr id="126979" name="Rectangle 2"/>
          <p:cNvSpPr>
            <a:spLocks noGrp="1" noRot="1" noChangeAspect="1" noChangeArrowheads="1" noTextEdit="1"/>
          </p:cNvSpPr>
          <p:nvPr>
            <p:ph type="sldImg"/>
          </p:nvPr>
        </p:nvSpPr>
        <p:spPr>
          <a:xfrm>
            <a:off x="993775" y="769938"/>
            <a:ext cx="5113338" cy="3835400"/>
          </a:xfrm>
          <a:solidFill>
            <a:srgbClr val="FFFFFF"/>
          </a:solidFill>
          <a:ln/>
        </p:spPr>
      </p:sp>
      <p:sp>
        <p:nvSpPr>
          <p:cNvPr id="126980" name="Rectangle 3"/>
          <p:cNvSpPr>
            <a:spLocks noGrp="1" noChangeArrowheads="1"/>
          </p:cNvSpPr>
          <p:nvPr>
            <p:ph type="body" idx="1"/>
          </p:nvPr>
        </p:nvSpPr>
        <p:spPr>
          <a:xfrm>
            <a:off x="709600" y="4860379"/>
            <a:ext cx="5680103" cy="4605085"/>
          </a:xfrm>
          <a:solidFill>
            <a:srgbClr val="FFFFFF"/>
          </a:solidFill>
          <a:ln>
            <a:solidFill>
              <a:srgbClr val="000000"/>
            </a:solidFill>
          </a:ln>
        </p:spPr>
        <p:txBody>
          <a:bodyPr lIns="94967" tIns="47484" rIns="94967" bIns="47484"/>
          <a:lstStyle/>
          <a:p>
            <a:r>
              <a:rPr lang="en-GB" sz="1700" dirty="0"/>
              <a:t>So to summarise the main rift stages at </a:t>
            </a:r>
            <a:r>
              <a:rPr lang="en-GB" sz="1700" dirty="0" err="1"/>
              <a:t>Navan</a:t>
            </a:r>
            <a:endParaRPr lang="en-GB" sz="1700" dirty="0"/>
          </a:p>
          <a:p>
            <a:r>
              <a:rPr lang="en-GB" sz="1700" dirty="0"/>
              <a:t>NW facing fault relay</a:t>
            </a:r>
          </a:p>
          <a:p>
            <a:r>
              <a:rPr lang="en-GB" sz="1700" dirty="0"/>
              <a:t>Polarity switch and major tilt block, major fracture permeability generated</a:t>
            </a:r>
          </a:p>
          <a:p>
            <a:r>
              <a:rPr lang="en-GB" sz="1700" dirty="0"/>
              <a:t>Erosion of footwall and deposition of conglomerate</a:t>
            </a:r>
          </a:p>
          <a:p>
            <a:endParaRPr lang="en-US" sz="17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B90B157E-466B-43D3-ACD3-244124BCB9F2}" type="slidenum">
              <a:rPr lang="en-US" smtClean="0"/>
              <a:pPr/>
              <a:t>26</a:t>
            </a:fld>
            <a:endParaRPr lang="en-US"/>
          </a:p>
        </p:txBody>
      </p:sp>
      <p:sp>
        <p:nvSpPr>
          <p:cNvPr id="140291" name="Rectangle 2"/>
          <p:cNvSpPr>
            <a:spLocks noGrp="1" noRot="1" noChangeAspect="1" noChangeArrowheads="1" noTextEdit="1"/>
          </p:cNvSpPr>
          <p:nvPr>
            <p:ph type="sldImg"/>
          </p:nvPr>
        </p:nvSpPr>
        <p:spPr>
          <a:xfrm>
            <a:off x="922338" y="747713"/>
            <a:ext cx="4967287" cy="3724275"/>
          </a:xfrm>
          <a:solidFill>
            <a:srgbClr val="FFFFFF"/>
          </a:solidFill>
          <a:ln/>
        </p:spPr>
      </p:sp>
      <p:sp>
        <p:nvSpPr>
          <p:cNvPr id="140292" name="Rectangle 3"/>
          <p:cNvSpPr>
            <a:spLocks noGrp="1" noChangeArrowheads="1"/>
          </p:cNvSpPr>
          <p:nvPr>
            <p:ph type="body" idx="1"/>
          </p:nvPr>
        </p:nvSpPr>
        <p:spPr>
          <a:xfrm>
            <a:off x="908369" y="4721661"/>
            <a:ext cx="4995227" cy="4473654"/>
          </a:xfrm>
          <a:solidFill>
            <a:srgbClr val="FFFFFF"/>
          </a:solidFill>
          <a:ln>
            <a:solidFill>
              <a:srgbClr val="000000"/>
            </a:solidFill>
          </a:ln>
        </p:spPr>
        <p:txBody>
          <a:bodyPr lIns="91790" tIns="45895" rIns="91790" bIns="45895"/>
          <a:lstStyle/>
          <a:p>
            <a:pPr eaLnBrk="1" hangingPunct="1"/>
            <a:r>
              <a:rPr lang="en-US"/>
              <a:t>How did fluids get in</a:t>
            </a:r>
          </a:p>
          <a:p>
            <a:pPr eaLnBrk="1" hangingPunct="1"/>
            <a:r>
              <a:rPr lang="en-US"/>
              <a:t>various veins, mineralized extension features and breccia zones</a:t>
            </a:r>
          </a:p>
          <a:p>
            <a:pPr eaLnBrk="1" hangingPunct="1"/>
            <a:r>
              <a:rPr lang="en-US"/>
              <a:t>trending NE and ENE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D9B55316-D31C-4FF4-A05C-4CB29F674E85}" type="slidenum">
              <a:rPr lang="en-US" smtClean="0"/>
              <a:pPr/>
              <a:t>30</a:t>
            </a:fld>
            <a:endParaRPr lang="en-US"/>
          </a:p>
        </p:txBody>
      </p:sp>
      <p:sp>
        <p:nvSpPr>
          <p:cNvPr id="117763" name="Rectangle 2"/>
          <p:cNvSpPr>
            <a:spLocks noGrp="1" noRot="1" noChangeAspect="1" noChangeArrowheads="1" noTextEdit="1"/>
          </p:cNvSpPr>
          <p:nvPr>
            <p:ph type="sldImg"/>
          </p:nvPr>
        </p:nvSpPr>
        <p:spPr>
          <a:xfrm>
            <a:off x="868363" y="741363"/>
            <a:ext cx="4932362" cy="3700462"/>
          </a:xfrm>
          <a:solidFill>
            <a:srgbClr val="FFFFFF"/>
          </a:solidFill>
          <a:ln/>
        </p:spPr>
      </p:sp>
      <p:sp>
        <p:nvSpPr>
          <p:cNvPr id="117764" name="Rectangle 3"/>
          <p:cNvSpPr>
            <a:spLocks noGrp="1" noChangeArrowheads="1"/>
          </p:cNvSpPr>
          <p:nvPr>
            <p:ph type="body" idx="1"/>
          </p:nvPr>
        </p:nvSpPr>
        <p:spPr>
          <a:xfrm>
            <a:off x="889316" y="4690070"/>
            <a:ext cx="4890457" cy="4442225"/>
          </a:xfrm>
          <a:solidFill>
            <a:srgbClr val="FFFFFF"/>
          </a:solidFill>
          <a:ln>
            <a:solidFill>
              <a:srgbClr val="000000"/>
            </a:solidFill>
          </a:ln>
        </p:spPr>
        <p:txBody>
          <a:bodyPr lIns="90551" tIns="45276" rIns="90551" bIns="45276"/>
          <a:lstStyle/>
          <a:p>
            <a:pPr eaLnBrk="1" hangingPunct="1"/>
            <a:r>
              <a:rPr lang="en-GB" dirty="0"/>
              <a:t>Describe</a:t>
            </a:r>
            <a:r>
              <a:rPr lang="en-GB" baseline="0" dirty="0"/>
              <a:t> PBO, Simple mineralogy, complex textures. Extension veining, replacement, open space fill.</a:t>
            </a:r>
            <a:endParaRPr lang="en-GB"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D9B55316-D31C-4FF4-A05C-4CB29F674E85}" type="slidenum">
              <a:rPr lang="en-US" smtClean="0"/>
              <a:pPr/>
              <a:t>31</a:t>
            </a:fld>
            <a:endParaRPr lang="en-US"/>
          </a:p>
        </p:txBody>
      </p:sp>
      <p:sp>
        <p:nvSpPr>
          <p:cNvPr id="117763" name="Rectangle 2"/>
          <p:cNvSpPr>
            <a:spLocks noGrp="1" noRot="1" noChangeAspect="1" noChangeArrowheads="1" noTextEdit="1"/>
          </p:cNvSpPr>
          <p:nvPr>
            <p:ph type="sldImg"/>
          </p:nvPr>
        </p:nvSpPr>
        <p:spPr>
          <a:xfrm>
            <a:off x="868363" y="741363"/>
            <a:ext cx="4932362" cy="3700462"/>
          </a:xfrm>
          <a:solidFill>
            <a:srgbClr val="FFFFFF"/>
          </a:solidFill>
          <a:ln/>
        </p:spPr>
      </p:sp>
      <p:sp>
        <p:nvSpPr>
          <p:cNvPr id="117764" name="Rectangle 3"/>
          <p:cNvSpPr>
            <a:spLocks noGrp="1" noChangeArrowheads="1"/>
          </p:cNvSpPr>
          <p:nvPr>
            <p:ph type="body" idx="1"/>
          </p:nvPr>
        </p:nvSpPr>
        <p:spPr>
          <a:xfrm>
            <a:off x="889316" y="4690070"/>
            <a:ext cx="4890457" cy="4442225"/>
          </a:xfrm>
          <a:solidFill>
            <a:srgbClr val="FFFFFF"/>
          </a:solidFill>
          <a:ln>
            <a:solidFill>
              <a:srgbClr val="000000"/>
            </a:solidFill>
          </a:ln>
        </p:spPr>
        <p:txBody>
          <a:bodyPr lIns="90551" tIns="45276" rIns="90551" bIns="45276"/>
          <a:lstStyle/>
          <a:p>
            <a:pPr eaLnBrk="1" hangingPunct="1"/>
            <a:r>
              <a:rPr lang="en-GB" dirty="0"/>
              <a:t>Conglomerate / </a:t>
            </a:r>
            <a:r>
              <a:rPr lang="en-GB" dirty="0" err="1"/>
              <a:t>framboidal</a:t>
            </a:r>
            <a:r>
              <a:rPr lang="en-GB" dirty="0"/>
              <a:t> </a:t>
            </a:r>
            <a:r>
              <a:rPr lang="en-GB" dirty="0" err="1"/>
              <a:t>py</a:t>
            </a:r>
            <a:r>
              <a:rPr lang="en-GB" dirty="0"/>
              <a:t> / clasts of mineralized Pale Beds / massive sulphide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6E08F530-3B00-4BF5-B348-21F2EFC444DC}" type="slidenum">
              <a:rPr lang="en-US" smtClean="0"/>
              <a:pPr/>
              <a:t>34</a:t>
            </a:fld>
            <a:endParaRPr lang="en-US"/>
          </a:p>
        </p:txBody>
      </p:sp>
      <p:sp>
        <p:nvSpPr>
          <p:cNvPr id="120835" name="Rectangle 2"/>
          <p:cNvSpPr>
            <a:spLocks noGrp="1" noRot="1" noChangeAspect="1" noChangeArrowheads="1" noTextEdit="1"/>
          </p:cNvSpPr>
          <p:nvPr>
            <p:ph type="sldImg"/>
          </p:nvPr>
        </p:nvSpPr>
        <p:spPr>
          <a:xfrm>
            <a:off x="993775" y="769938"/>
            <a:ext cx="5113338" cy="3835400"/>
          </a:xfrm>
          <a:solidFill>
            <a:srgbClr val="FFFFFF"/>
          </a:solidFill>
          <a:ln/>
        </p:spPr>
      </p:sp>
      <p:sp>
        <p:nvSpPr>
          <p:cNvPr id="120836" name="Rectangle 3"/>
          <p:cNvSpPr>
            <a:spLocks noGrp="1" noChangeArrowheads="1"/>
          </p:cNvSpPr>
          <p:nvPr>
            <p:ph type="body" idx="1"/>
          </p:nvPr>
        </p:nvSpPr>
        <p:spPr>
          <a:xfrm>
            <a:off x="948342" y="4860379"/>
            <a:ext cx="5202616" cy="4605085"/>
          </a:xfrm>
          <a:solidFill>
            <a:srgbClr val="FFFFFF"/>
          </a:solidFill>
          <a:ln>
            <a:solidFill>
              <a:srgbClr val="000000"/>
            </a:solidFill>
          </a:ln>
        </p:spPr>
        <p:txBody>
          <a:bodyPr lIns="96212" tIns="48106" rIns="96212" bIns="48106"/>
          <a:lstStyle/>
          <a:p>
            <a:pPr eaLnBrk="1" hangingPunct="1"/>
            <a:r>
              <a:rPr lang="en-US"/>
              <a:t>Framboidal laminae deformed by clasts</a:t>
            </a:r>
          </a:p>
          <a:p>
            <a:pPr eaLnBrk="1" hangingPunct="1"/>
            <a:r>
              <a:rPr lang="en-US"/>
              <a:t>Near sea-floor generation of pyrite and reduction of sulphur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9F4FAB22-19E4-4A35-98B2-E01BC7875FA9}" type="slidenum">
              <a:rPr lang="en-US" smtClean="0"/>
              <a:pPr/>
              <a:t>35</a:t>
            </a:fld>
            <a:endParaRPr lang="en-US"/>
          </a:p>
        </p:txBody>
      </p:sp>
      <p:sp>
        <p:nvSpPr>
          <p:cNvPr id="121859" name="Rectangle 2"/>
          <p:cNvSpPr>
            <a:spLocks noGrp="1" noRot="1" noChangeAspect="1" noChangeArrowheads="1" noTextEdit="1"/>
          </p:cNvSpPr>
          <p:nvPr>
            <p:ph type="sldImg"/>
          </p:nvPr>
        </p:nvSpPr>
        <p:spPr>
          <a:xfrm>
            <a:off x="993775" y="769938"/>
            <a:ext cx="5113338" cy="3835400"/>
          </a:xfrm>
          <a:solidFill>
            <a:srgbClr val="FFFFFF"/>
          </a:solidFill>
          <a:ln/>
        </p:spPr>
      </p:sp>
      <p:sp>
        <p:nvSpPr>
          <p:cNvPr id="121860" name="Rectangle 3"/>
          <p:cNvSpPr>
            <a:spLocks noGrp="1" noChangeArrowheads="1"/>
          </p:cNvSpPr>
          <p:nvPr>
            <p:ph type="body" idx="1"/>
          </p:nvPr>
        </p:nvSpPr>
        <p:spPr>
          <a:xfrm>
            <a:off x="946685" y="4862016"/>
            <a:ext cx="5205932" cy="4603448"/>
          </a:xfrm>
          <a:solidFill>
            <a:srgbClr val="FFFFFF"/>
          </a:solidFill>
          <a:ln>
            <a:solidFill>
              <a:srgbClr val="000000"/>
            </a:solidFill>
          </a:ln>
        </p:spPr>
        <p:txBody>
          <a:bodyPr lIns="96208" tIns="48104" rIns="96208" bIns="48104"/>
          <a:lstStyle/>
          <a:p>
            <a:r>
              <a:rPr lang="en-US"/>
              <a:t>Banded sulpides in UDL</a:t>
            </a:r>
          </a:p>
          <a:p>
            <a:r>
              <a:rPr lang="en-US"/>
              <a:t>Mineralization still going on</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v-SE"/>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10" name="Date Placeholder 9"/>
          <p:cNvSpPr>
            <a:spLocks noGrp="1"/>
          </p:cNvSpPr>
          <p:nvPr>
            <p:ph type="dt" sz="half" idx="10"/>
          </p:nvPr>
        </p:nvSpPr>
        <p:spPr/>
        <p:txBody>
          <a:bodyPr/>
          <a:lstStyle/>
          <a:p>
            <a:fld id="{509ED4D7-8976-4290-9FF0-BF6842204702}" type="datetime1">
              <a:rPr lang="sv-SE" smtClean="0"/>
              <a:pPr/>
              <a:t>2023-09-28</a:t>
            </a:fld>
            <a:endParaRPr lang="en-GB" dirty="0"/>
          </a:p>
        </p:txBody>
      </p:sp>
      <p:sp>
        <p:nvSpPr>
          <p:cNvPr id="11" name="Slide Number Placeholder 10"/>
          <p:cNvSpPr>
            <a:spLocks noGrp="1"/>
          </p:cNvSpPr>
          <p:nvPr>
            <p:ph type="sldNum" sz="quarter" idx="11"/>
          </p:nvPr>
        </p:nvSpPr>
        <p:spPr/>
        <p:txBody>
          <a:bodyPr/>
          <a:lstStyle/>
          <a:p>
            <a:fld id="{A153D128-6291-4599-92FF-DFF1C4914FCF}" type="slidenum">
              <a:rPr lang="en-GB" smtClean="0"/>
              <a:pPr/>
              <a:t>‹#›</a:t>
            </a:fld>
            <a:endParaRPr lang="en-GB"/>
          </a:p>
        </p:txBody>
      </p:sp>
      <p:sp>
        <p:nvSpPr>
          <p:cNvPr id="12" name="Footer Placeholder 11"/>
          <p:cNvSpPr>
            <a:spLocks noGrp="1"/>
          </p:cNvSpPr>
          <p:nvPr>
            <p:ph type="ftr" sz="quarter" idx="12"/>
          </p:nvPr>
        </p:nvSpPr>
        <p:spPr/>
        <p:txBody>
          <a:bodyPr/>
          <a:lstStyle/>
          <a:p>
            <a:r>
              <a:rPr lang="en-US"/>
              <a:t>Unit/Operation choose tab Insert/Header &amp; Footer</a:t>
            </a:r>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End slide (Light picture)">
    <p:spTree>
      <p:nvGrpSpPr>
        <p:cNvPr id="1" name=""/>
        <p:cNvGrpSpPr/>
        <p:nvPr/>
      </p:nvGrpSpPr>
      <p:grpSpPr>
        <a:xfrm>
          <a:off x="0" y="0"/>
          <a:ext cx="0" cy="0"/>
          <a:chOff x="0" y="0"/>
          <a:chExt cx="0" cy="0"/>
        </a:xfrm>
      </p:grpSpPr>
      <p:sp>
        <p:nvSpPr>
          <p:cNvPr id="14" name="Picture Placeholder 13"/>
          <p:cNvSpPr>
            <a:spLocks noGrp="1"/>
          </p:cNvSpPr>
          <p:nvPr>
            <p:ph type="pic" sz="quarter" idx="18" hasCustomPrompt="1"/>
          </p:nvPr>
        </p:nvSpPr>
        <p:spPr>
          <a:xfrm>
            <a:off x="0" y="0"/>
            <a:ext cx="9144000" cy="6858000"/>
          </a:xfrm>
        </p:spPr>
        <p:txBody>
          <a:bodyPr/>
          <a:lstStyle>
            <a:lvl1pPr marL="0" marR="0" indent="0" algn="l" defTabSz="914400" rtl="0" eaLnBrk="1" fontAlgn="auto" latinLnBrk="0" hangingPunct="1">
              <a:lnSpc>
                <a:spcPct val="100000"/>
              </a:lnSpc>
              <a:spcBef>
                <a:spcPct val="20000"/>
              </a:spcBef>
              <a:spcAft>
                <a:spcPts val="0"/>
              </a:spcAft>
              <a:buClr>
                <a:schemeClr val="accent1"/>
              </a:buClr>
              <a:buSzTx/>
              <a:buFont typeface="Arial" pitchFamily="34" charset="0"/>
              <a:buNone/>
              <a:tabLst/>
              <a:defRPr sz="1400"/>
            </a:lvl1pPr>
          </a:lstStyle>
          <a:p>
            <a:r>
              <a:rPr lang="en-GB" dirty="0"/>
              <a:t>Use Insert picture in the Boliden Tab</a:t>
            </a:r>
          </a:p>
          <a:p>
            <a:endParaRPr lang="en-GB" dirty="0"/>
          </a:p>
        </p:txBody>
      </p:sp>
      <p:pic>
        <p:nvPicPr>
          <p:cNvPr id="9" name="Picture 4" descr="Boliden_NEG_PC-[Konvert"/>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234238" y="6164265"/>
            <a:ext cx="1685925" cy="274637"/>
          </a:xfrm>
          <a:prstGeom prst="rect">
            <a:avLst/>
          </a:prstGeom>
          <a:noFill/>
          <a:ln w="9525">
            <a:noFill/>
            <a:miter lim="800000"/>
            <a:headEnd/>
            <a:tailEnd/>
          </a:ln>
        </p:spPr>
      </p:pic>
      <p:sp>
        <p:nvSpPr>
          <p:cNvPr id="13" name="Title 12"/>
          <p:cNvSpPr>
            <a:spLocks noGrp="1"/>
          </p:cNvSpPr>
          <p:nvPr>
            <p:ph type="title"/>
          </p:nvPr>
        </p:nvSpPr>
        <p:spPr/>
        <p:txBody>
          <a:bodyPr/>
          <a:lstStyle>
            <a:lvl1pPr>
              <a:defRPr sz="4800">
                <a:effectLst/>
              </a:defRPr>
            </a:lvl1pPr>
          </a:lstStyle>
          <a:p>
            <a:r>
              <a:rPr lang="en-US"/>
              <a:t>Click to edit Master title style</a:t>
            </a:r>
            <a:endParaRPr lang="en-GB" dirty="0"/>
          </a:p>
        </p:txBody>
      </p:sp>
      <p:sp>
        <p:nvSpPr>
          <p:cNvPr id="15" name="Date Placeholder 14"/>
          <p:cNvSpPr>
            <a:spLocks noGrp="1"/>
          </p:cNvSpPr>
          <p:nvPr>
            <p:ph type="dt" sz="half" idx="19"/>
          </p:nvPr>
        </p:nvSpPr>
        <p:spPr/>
        <p:txBody>
          <a:bodyPr/>
          <a:lstStyle>
            <a:lvl1pPr>
              <a:defRPr>
                <a:solidFill>
                  <a:schemeClr val="tx1"/>
                </a:solidFill>
              </a:defRPr>
            </a:lvl1pPr>
          </a:lstStyle>
          <a:p>
            <a:fld id="{A1067A60-7676-4A4E-B05C-42D27E39CB4A}" type="datetime1">
              <a:rPr lang="sv-SE" smtClean="0"/>
              <a:pPr/>
              <a:t>2023-09-28</a:t>
            </a:fld>
            <a:endParaRPr lang="en-GB" dirty="0"/>
          </a:p>
        </p:txBody>
      </p:sp>
      <p:sp>
        <p:nvSpPr>
          <p:cNvPr id="16" name="Slide Number Placeholder 15"/>
          <p:cNvSpPr>
            <a:spLocks noGrp="1"/>
          </p:cNvSpPr>
          <p:nvPr>
            <p:ph type="sldNum" sz="quarter" idx="20"/>
          </p:nvPr>
        </p:nvSpPr>
        <p:spPr/>
        <p:txBody>
          <a:bodyPr/>
          <a:lstStyle>
            <a:lvl1pPr>
              <a:defRPr>
                <a:solidFill>
                  <a:schemeClr val="tx1"/>
                </a:solidFill>
              </a:defRPr>
            </a:lvl1pPr>
          </a:lstStyle>
          <a:p>
            <a:fld id="{A153D128-6291-4599-92FF-DFF1C4914FCF}" type="slidenum">
              <a:rPr lang="en-GB" smtClean="0"/>
              <a:pPr/>
              <a:t>‹#›</a:t>
            </a:fld>
            <a:endParaRPr lang="en-GB"/>
          </a:p>
        </p:txBody>
      </p:sp>
      <p:sp>
        <p:nvSpPr>
          <p:cNvPr id="17" name="Footer Placeholder 16"/>
          <p:cNvSpPr>
            <a:spLocks noGrp="1"/>
          </p:cNvSpPr>
          <p:nvPr>
            <p:ph type="ftr" sz="quarter" idx="21"/>
          </p:nvPr>
        </p:nvSpPr>
        <p:spPr/>
        <p:txBody>
          <a:bodyPr/>
          <a:lstStyle>
            <a:lvl1pPr>
              <a:defRPr>
                <a:solidFill>
                  <a:schemeClr val="tx1"/>
                </a:solidFill>
              </a:defRPr>
            </a:lvl1pPr>
          </a:lstStyle>
          <a:p>
            <a:r>
              <a:rPr lang="en-US"/>
              <a:t>Unit/Operation choose tab Insert/Header &amp; Footer</a:t>
            </a:r>
            <a:endParaRPr lang="en-GB"/>
          </a:p>
        </p:txBody>
      </p:sp>
      <p:sp>
        <p:nvSpPr>
          <p:cNvPr id="10" name="Text Placeholder 9"/>
          <p:cNvSpPr>
            <a:spLocks noGrp="1"/>
          </p:cNvSpPr>
          <p:nvPr>
            <p:ph type="body" sz="quarter" idx="22"/>
          </p:nvPr>
        </p:nvSpPr>
        <p:spPr>
          <a:xfrm>
            <a:off x="457582" y="1600583"/>
            <a:ext cx="8229219" cy="1612395"/>
          </a:xfrm>
        </p:spPr>
        <p:txBody>
          <a:bodyPr/>
          <a:lstStyle>
            <a:lvl1pPr marL="0" indent="0">
              <a:buNone/>
              <a:defRPr sz="4400">
                <a:effectLst>
                  <a:outerShdw blurRad="38100" dist="38100" dir="2700000" algn="tl">
                    <a:srgbClr val="000000">
                      <a:alpha val="43137"/>
                    </a:srgbClr>
                  </a:outerShdw>
                </a:effectLst>
              </a:defRPr>
            </a:lvl1pPr>
            <a:lvl2pPr indent="0">
              <a:buNone/>
              <a:defRPr sz="4000">
                <a:effectLst>
                  <a:outerShdw blurRad="38100" dist="38100" dir="2700000" algn="tl">
                    <a:srgbClr val="000000">
                      <a:alpha val="43137"/>
                    </a:srgbClr>
                  </a:outerShdw>
                </a:effectLst>
              </a:defRPr>
            </a:lvl2pPr>
            <a:lvl3pPr indent="0">
              <a:buNone/>
              <a:defRPr sz="3600">
                <a:effectLst>
                  <a:outerShdw blurRad="38100" dist="38100" dir="2700000" algn="tl">
                    <a:srgbClr val="000000">
                      <a:alpha val="43137"/>
                    </a:srgbClr>
                  </a:outerShdw>
                </a:effectLst>
              </a:defRPr>
            </a:lvl3pPr>
            <a:lvl4pPr indent="0">
              <a:buNone/>
              <a:defRPr sz="3200">
                <a:effectLst>
                  <a:outerShdw blurRad="38100" dist="38100" dir="2700000" algn="tl">
                    <a:srgbClr val="000000">
                      <a:alpha val="43137"/>
                    </a:srgbClr>
                  </a:outerShdw>
                </a:effectLst>
              </a:defRPr>
            </a:lvl4pPr>
            <a:lvl5pPr indent="0">
              <a:buNone/>
              <a:defRPr sz="3200">
                <a:effectLst>
                  <a:outerShdw blurRad="38100" dist="38100" dir="2700000" algn="tl">
                    <a:srgbClr val="000000">
                      <a:alpha val="43137"/>
                    </a:srgbClr>
                  </a:outerShdw>
                </a:effect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End slide (Dark picture)">
    <p:bg>
      <p:bgRef idx="1001">
        <a:schemeClr val="bg1"/>
      </p:bgRef>
    </p:bg>
    <p:spTree>
      <p:nvGrpSpPr>
        <p:cNvPr id="1" name=""/>
        <p:cNvGrpSpPr/>
        <p:nvPr/>
      </p:nvGrpSpPr>
      <p:grpSpPr>
        <a:xfrm>
          <a:off x="0" y="0"/>
          <a:ext cx="0" cy="0"/>
          <a:chOff x="0" y="0"/>
          <a:chExt cx="0" cy="0"/>
        </a:xfrm>
      </p:grpSpPr>
      <p:sp>
        <p:nvSpPr>
          <p:cNvPr id="14" name="Picture Placeholder 13"/>
          <p:cNvSpPr>
            <a:spLocks noGrp="1"/>
          </p:cNvSpPr>
          <p:nvPr>
            <p:ph type="pic" sz="quarter" idx="18" hasCustomPrompt="1"/>
          </p:nvPr>
        </p:nvSpPr>
        <p:spPr>
          <a:xfrm>
            <a:off x="0" y="0"/>
            <a:ext cx="9144000" cy="6858000"/>
          </a:xfrm>
        </p:spPr>
        <p:txBody>
          <a:bodyPr/>
          <a:lstStyle>
            <a:lvl1pPr marL="0" marR="0" indent="0" algn="l" defTabSz="914400" rtl="0" eaLnBrk="1" fontAlgn="auto" latinLnBrk="0" hangingPunct="1">
              <a:lnSpc>
                <a:spcPct val="100000"/>
              </a:lnSpc>
              <a:spcBef>
                <a:spcPct val="20000"/>
              </a:spcBef>
              <a:spcAft>
                <a:spcPts val="0"/>
              </a:spcAft>
              <a:buClr>
                <a:schemeClr val="accent1"/>
              </a:buClr>
              <a:buSzTx/>
              <a:buFont typeface="Arial" pitchFamily="34" charset="0"/>
              <a:buNone/>
              <a:tabLst/>
              <a:defRPr sz="1400"/>
            </a:lvl1pPr>
          </a:lstStyle>
          <a:p>
            <a:r>
              <a:rPr lang="en-GB" dirty="0"/>
              <a:t>Use Insert picture in the Boliden Tab</a:t>
            </a:r>
          </a:p>
          <a:p>
            <a:endParaRPr lang="en-GB" dirty="0"/>
          </a:p>
        </p:txBody>
      </p:sp>
      <p:pic>
        <p:nvPicPr>
          <p:cNvPr id="9" name="Picture 4" descr="Boliden_NEG_PC-[Konvert"/>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234238" y="6164265"/>
            <a:ext cx="1685925" cy="274637"/>
          </a:xfrm>
          <a:prstGeom prst="rect">
            <a:avLst/>
          </a:prstGeom>
          <a:noFill/>
          <a:ln w="9525">
            <a:noFill/>
            <a:miter lim="800000"/>
            <a:headEnd/>
            <a:tailEnd/>
          </a:ln>
        </p:spPr>
      </p:pic>
      <p:sp>
        <p:nvSpPr>
          <p:cNvPr id="13" name="Title 12"/>
          <p:cNvSpPr>
            <a:spLocks noGrp="1"/>
          </p:cNvSpPr>
          <p:nvPr>
            <p:ph type="title"/>
          </p:nvPr>
        </p:nvSpPr>
        <p:spPr/>
        <p:txBody>
          <a:bodyPr/>
          <a:lstStyle>
            <a:lvl1pPr>
              <a:defRPr sz="4800">
                <a:effectLst/>
              </a:defRPr>
            </a:lvl1pPr>
          </a:lstStyle>
          <a:p>
            <a:r>
              <a:rPr lang="en-US"/>
              <a:t>Click to edit Master title style</a:t>
            </a:r>
            <a:endParaRPr lang="en-GB" dirty="0"/>
          </a:p>
        </p:txBody>
      </p:sp>
      <p:sp>
        <p:nvSpPr>
          <p:cNvPr id="15" name="Date Placeholder 14"/>
          <p:cNvSpPr>
            <a:spLocks noGrp="1"/>
          </p:cNvSpPr>
          <p:nvPr>
            <p:ph type="dt" sz="half" idx="19"/>
          </p:nvPr>
        </p:nvSpPr>
        <p:spPr/>
        <p:txBody>
          <a:bodyPr/>
          <a:lstStyle>
            <a:lvl1pPr>
              <a:defRPr>
                <a:solidFill>
                  <a:schemeClr val="tx1"/>
                </a:solidFill>
              </a:defRPr>
            </a:lvl1pPr>
          </a:lstStyle>
          <a:p>
            <a:fld id="{2DC8CF52-E01B-4CCB-ADC6-DCB023A8B88E}" type="datetime1">
              <a:rPr lang="sv-SE" smtClean="0"/>
              <a:pPr/>
              <a:t>2023-09-28</a:t>
            </a:fld>
            <a:endParaRPr lang="en-GB" dirty="0"/>
          </a:p>
        </p:txBody>
      </p:sp>
      <p:sp>
        <p:nvSpPr>
          <p:cNvPr id="16" name="Slide Number Placeholder 15"/>
          <p:cNvSpPr>
            <a:spLocks noGrp="1"/>
          </p:cNvSpPr>
          <p:nvPr>
            <p:ph type="sldNum" sz="quarter" idx="20"/>
          </p:nvPr>
        </p:nvSpPr>
        <p:spPr/>
        <p:txBody>
          <a:bodyPr/>
          <a:lstStyle>
            <a:lvl1pPr>
              <a:defRPr>
                <a:solidFill>
                  <a:schemeClr val="tx1"/>
                </a:solidFill>
              </a:defRPr>
            </a:lvl1pPr>
          </a:lstStyle>
          <a:p>
            <a:fld id="{A153D128-6291-4599-92FF-DFF1C4914FCF}" type="slidenum">
              <a:rPr lang="en-GB" smtClean="0"/>
              <a:pPr/>
              <a:t>‹#›</a:t>
            </a:fld>
            <a:endParaRPr lang="en-GB"/>
          </a:p>
        </p:txBody>
      </p:sp>
      <p:sp>
        <p:nvSpPr>
          <p:cNvPr id="17" name="Footer Placeholder 16"/>
          <p:cNvSpPr>
            <a:spLocks noGrp="1"/>
          </p:cNvSpPr>
          <p:nvPr>
            <p:ph type="ftr" sz="quarter" idx="21"/>
          </p:nvPr>
        </p:nvSpPr>
        <p:spPr/>
        <p:txBody>
          <a:bodyPr/>
          <a:lstStyle>
            <a:lvl1pPr>
              <a:defRPr>
                <a:solidFill>
                  <a:schemeClr val="tx1"/>
                </a:solidFill>
              </a:defRPr>
            </a:lvl1pPr>
          </a:lstStyle>
          <a:p>
            <a:r>
              <a:rPr lang="en-US"/>
              <a:t>Unit/Operation choose tab Insert/Header &amp; Footer</a:t>
            </a:r>
            <a:endParaRPr lang="en-GB"/>
          </a:p>
        </p:txBody>
      </p:sp>
      <p:sp>
        <p:nvSpPr>
          <p:cNvPr id="10" name="Text Placeholder 9"/>
          <p:cNvSpPr>
            <a:spLocks noGrp="1"/>
          </p:cNvSpPr>
          <p:nvPr>
            <p:ph type="body" sz="quarter" idx="22"/>
          </p:nvPr>
        </p:nvSpPr>
        <p:spPr>
          <a:xfrm>
            <a:off x="458400" y="1600583"/>
            <a:ext cx="8237544" cy="1612395"/>
          </a:xfrm>
        </p:spPr>
        <p:txBody>
          <a:bodyPr/>
          <a:lstStyle>
            <a:lvl1pPr marL="0" indent="0">
              <a:buNone/>
              <a:defRPr sz="4400">
                <a:effectLst>
                  <a:outerShdw blurRad="38100" dist="38100" dir="2700000" algn="tl">
                    <a:srgbClr val="000000">
                      <a:alpha val="43137"/>
                    </a:srgbClr>
                  </a:outerShdw>
                </a:effectLst>
              </a:defRPr>
            </a:lvl1pPr>
            <a:lvl2pPr indent="0">
              <a:buNone/>
              <a:defRPr sz="4000">
                <a:effectLst>
                  <a:outerShdw blurRad="38100" dist="38100" dir="2700000" algn="tl">
                    <a:srgbClr val="000000">
                      <a:alpha val="43137"/>
                    </a:srgbClr>
                  </a:outerShdw>
                </a:effectLst>
              </a:defRPr>
            </a:lvl2pPr>
            <a:lvl3pPr indent="0">
              <a:buNone/>
              <a:defRPr sz="3600">
                <a:effectLst>
                  <a:outerShdw blurRad="38100" dist="38100" dir="2700000" algn="tl">
                    <a:srgbClr val="000000">
                      <a:alpha val="43137"/>
                    </a:srgbClr>
                  </a:outerShdw>
                </a:effectLst>
              </a:defRPr>
            </a:lvl3pPr>
            <a:lvl4pPr indent="0">
              <a:buNone/>
              <a:defRPr sz="3200">
                <a:effectLst>
                  <a:outerShdw blurRad="38100" dist="38100" dir="2700000" algn="tl">
                    <a:srgbClr val="000000">
                      <a:alpha val="43137"/>
                    </a:srgbClr>
                  </a:outerShdw>
                </a:effectLst>
              </a:defRPr>
            </a:lvl4pPr>
            <a:lvl5pPr indent="0">
              <a:buNone/>
              <a:defRPr sz="3200">
                <a:effectLst>
                  <a:outerShdw blurRad="38100" dist="38100" dir="2700000" algn="tl">
                    <a:srgbClr val="000000">
                      <a:alpha val="43137"/>
                    </a:srgbClr>
                  </a:outerShdw>
                </a:effect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Tree>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Intro">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9308628"/>
      </p:ext>
    </p:extLst>
  </p:cSld>
  <p:clrMapOvr>
    <a:masterClrMapping/>
  </p:clrMapOvr>
  <p:extLst>
    <p:ext uri="{DCECCB84-F9BA-43D5-87BE-67443E8EF086}">
      <p15:sldGuideLst xmlns:p15="http://schemas.microsoft.com/office/powerpoint/2012/main">
        <p15:guide id="1" orient="horz" pos="2115">
          <p15:clr>
            <a:srgbClr val="FBAE40"/>
          </p15:clr>
        </p15:guide>
        <p15:guide id="2" pos="3659">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v-SE"/>
          </a:p>
        </p:txBody>
      </p:sp>
      <p:sp>
        <p:nvSpPr>
          <p:cNvPr id="3" name="Content Placeholder 2"/>
          <p:cNvSpPr>
            <a:spLocks noGrp="1"/>
          </p:cNvSpPr>
          <p:nvPr>
            <p:ph sz="half" idx="1"/>
          </p:nvPr>
        </p:nvSpPr>
        <p:spPr>
          <a:xfrm>
            <a:off x="457200" y="1600202"/>
            <a:ext cx="4038600" cy="4525963"/>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4" name="Content Placeholder 3"/>
          <p:cNvSpPr>
            <a:spLocks noGrp="1"/>
          </p:cNvSpPr>
          <p:nvPr>
            <p:ph sz="half" idx="2"/>
          </p:nvPr>
        </p:nvSpPr>
        <p:spPr>
          <a:xfrm>
            <a:off x="4648200" y="1600202"/>
            <a:ext cx="4038600" cy="4525963"/>
          </a:xfrm>
        </p:spPr>
        <p:txBody>
          <a:bodyPr>
            <a:normAutofit/>
          </a:bodyPr>
          <a:lstStyle>
            <a:lvl1pPr>
              <a:defRPr sz="16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1" name="Date Placeholder 10"/>
          <p:cNvSpPr>
            <a:spLocks noGrp="1"/>
          </p:cNvSpPr>
          <p:nvPr>
            <p:ph type="dt" sz="half" idx="10"/>
          </p:nvPr>
        </p:nvSpPr>
        <p:spPr/>
        <p:txBody>
          <a:bodyPr/>
          <a:lstStyle/>
          <a:p>
            <a:fld id="{E80DAE04-C973-462B-8982-40E82B80C85D}" type="datetime1">
              <a:rPr lang="sv-SE" smtClean="0"/>
              <a:pPr/>
              <a:t>2023-09-28</a:t>
            </a:fld>
            <a:endParaRPr lang="en-GB" dirty="0"/>
          </a:p>
        </p:txBody>
      </p:sp>
      <p:sp>
        <p:nvSpPr>
          <p:cNvPr id="12" name="Slide Number Placeholder 11"/>
          <p:cNvSpPr>
            <a:spLocks noGrp="1"/>
          </p:cNvSpPr>
          <p:nvPr>
            <p:ph type="sldNum" sz="quarter" idx="11"/>
          </p:nvPr>
        </p:nvSpPr>
        <p:spPr/>
        <p:txBody>
          <a:bodyPr/>
          <a:lstStyle/>
          <a:p>
            <a:fld id="{A153D128-6291-4599-92FF-DFF1C4914FCF}" type="slidenum">
              <a:rPr lang="en-GB" smtClean="0"/>
              <a:pPr/>
              <a:t>‹#›</a:t>
            </a:fld>
            <a:endParaRPr lang="en-GB"/>
          </a:p>
        </p:txBody>
      </p:sp>
      <p:sp>
        <p:nvSpPr>
          <p:cNvPr id="13" name="Footer Placeholder 12"/>
          <p:cNvSpPr>
            <a:spLocks noGrp="1"/>
          </p:cNvSpPr>
          <p:nvPr>
            <p:ph type="ftr" sz="quarter" idx="12"/>
          </p:nvPr>
        </p:nvSpPr>
        <p:spPr/>
        <p:txBody>
          <a:bodyPr/>
          <a:lstStyle/>
          <a:p>
            <a:r>
              <a:rPr lang="en-US"/>
              <a:t>Unit/Operation choose tab Insert/Header &amp; Footer</a:t>
            </a:r>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sp>
        <p:nvSpPr>
          <p:cNvPr id="2" name="Title 1"/>
          <p:cNvSpPr>
            <a:spLocks noGrp="1"/>
          </p:cNvSpPr>
          <p:nvPr>
            <p:ph type="ctrTitle"/>
          </p:nvPr>
        </p:nvSpPr>
        <p:spPr>
          <a:xfrm>
            <a:off x="4857753" y="1949463"/>
            <a:ext cx="4286248" cy="1470025"/>
          </a:xfrm>
        </p:spPr>
        <p:txBody>
          <a:bodyPr anchor="b"/>
          <a:lstStyle>
            <a:lvl1pPr>
              <a:defRPr sz="2800"/>
            </a:lvl1pPr>
          </a:lstStyle>
          <a:p>
            <a:r>
              <a:rPr lang="en-US"/>
              <a:t>Click to edit Master title style</a:t>
            </a:r>
            <a:endParaRPr lang="en-GB" dirty="0"/>
          </a:p>
        </p:txBody>
      </p:sp>
      <p:sp>
        <p:nvSpPr>
          <p:cNvPr id="10" name="Picture Placeholder 9"/>
          <p:cNvSpPr>
            <a:spLocks noGrp="1"/>
          </p:cNvSpPr>
          <p:nvPr>
            <p:ph type="pic" sz="quarter" idx="13" hasCustomPrompt="1"/>
          </p:nvPr>
        </p:nvSpPr>
        <p:spPr>
          <a:xfrm>
            <a:off x="1" y="0"/>
            <a:ext cx="4786313" cy="6598800"/>
          </a:xfrm>
        </p:spPr>
        <p:txBody>
          <a:bodyPr>
            <a:normAutofit/>
          </a:bodyPr>
          <a:lstStyle>
            <a:lvl1pPr marL="0" indent="0">
              <a:buNone/>
              <a:defRPr sz="1400"/>
            </a:lvl1pPr>
          </a:lstStyle>
          <a:p>
            <a:r>
              <a:rPr lang="en-US" b="0" i="0" dirty="0">
                <a:effectLst/>
                <a:latin typeface="Arial" panose="020B0604020202020204" pitchFamily="34" charset="0"/>
              </a:rPr>
              <a:t>Get Boliden Images from our Media Gallery – found on the intranet under Tools &amp; Links</a:t>
            </a:r>
          </a:p>
        </p:txBody>
      </p:sp>
      <p:sp>
        <p:nvSpPr>
          <p:cNvPr id="8" name="Date Placeholder 7"/>
          <p:cNvSpPr>
            <a:spLocks noGrp="1"/>
          </p:cNvSpPr>
          <p:nvPr>
            <p:ph type="dt" sz="half" idx="14"/>
          </p:nvPr>
        </p:nvSpPr>
        <p:spPr/>
        <p:txBody>
          <a:bodyPr/>
          <a:lstStyle/>
          <a:p>
            <a:fld id="{389E8ACA-F423-4491-AABC-7B8BC7DAE247}" type="datetime1">
              <a:rPr lang="sv-SE" smtClean="0"/>
              <a:pPr/>
              <a:t>2023-09-28</a:t>
            </a:fld>
            <a:endParaRPr lang="en-GB" dirty="0"/>
          </a:p>
        </p:txBody>
      </p:sp>
      <p:sp>
        <p:nvSpPr>
          <p:cNvPr id="9" name="Slide Number Placeholder 8"/>
          <p:cNvSpPr>
            <a:spLocks noGrp="1"/>
          </p:cNvSpPr>
          <p:nvPr>
            <p:ph type="sldNum" sz="quarter" idx="15"/>
          </p:nvPr>
        </p:nvSpPr>
        <p:spPr/>
        <p:txBody>
          <a:bodyPr/>
          <a:lstStyle/>
          <a:p>
            <a:fld id="{A153D128-6291-4599-92FF-DFF1C4914FCF}" type="slidenum">
              <a:rPr lang="en-GB" smtClean="0"/>
              <a:pPr/>
              <a:t>‹#›</a:t>
            </a:fld>
            <a:endParaRPr lang="en-GB"/>
          </a:p>
        </p:txBody>
      </p:sp>
      <p:sp>
        <p:nvSpPr>
          <p:cNvPr id="11" name="Footer Placeholder 10"/>
          <p:cNvSpPr>
            <a:spLocks noGrp="1"/>
          </p:cNvSpPr>
          <p:nvPr>
            <p:ph type="ftr" sz="quarter" idx="16"/>
          </p:nvPr>
        </p:nvSpPr>
        <p:spPr/>
        <p:txBody>
          <a:bodyPr/>
          <a:lstStyle/>
          <a:p>
            <a:r>
              <a:rPr lang="en-US"/>
              <a:t>Unit/Operation choose tab Insert/Header &amp; Footer</a:t>
            </a:r>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v-SE" dirty="0"/>
          </a:p>
        </p:txBody>
      </p:sp>
      <p:sp>
        <p:nvSpPr>
          <p:cNvPr id="14" name="Picture Placeholder 13"/>
          <p:cNvSpPr>
            <a:spLocks noGrp="1"/>
          </p:cNvSpPr>
          <p:nvPr>
            <p:ph type="pic" sz="quarter" idx="18" hasCustomPrompt="1"/>
          </p:nvPr>
        </p:nvSpPr>
        <p:spPr>
          <a:xfrm>
            <a:off x="4643439" y="1600202"/>
            <a:ext cx="4043362" cy="3621505"/>
          </a:xfrm>
        </p:spPr>
        <p:txBody>
          <a:bodyPr/>
          <a:lstStyle>
            <a:lvl1pPr marL="0" marR="0" indent="0" algn="l" defTabSz="914400" rtl="0" eaLnBrk="1" fontAlgn="auto" latinLnBrk="0" hangingPunct="1">
              <a:lnSpc>
                <a:spcPct val="100000"/>
              </a:lnSpc>
              <a:spcBef>
                <a:spcPct val="20000"/>
              </a:spcBef>
              <a:spcAft>
                <a:spcPts val="0"/>
              </a:spcAft>
              <a:buClr>
                <a:schemeClr val="accent1"/>
              </a:buClr>
              <a:buSzTx/>
              <a:buFont typeface="Arial" pitchFamily="34" charset="0"/>
              <a:buNone/>
              <a:tabLst/>
              <a:defRPr sz="1400"/>
            </a:lvl1pPr>
          </a:lstStyle>
          <a:p>
            <a:r>
              <a:rPr lang="en-US" b="0" i="0" dirty="0">
                <a:effectLst/>
                <a:latin typeface="Arial" panose="020B0604020202020204" pitchFamily="34" charset="0"/>
              </a:rPr>
              <a:t>Get Boliden Images from our Media Gallery – found on the intranet under Tools &amp; Links</a:t>
            </a:r>
          </a:p>
        </p:txBody>
      </p:sp>
      <p:sp>
        <p:nvSpPr>
          <p:cNvPr id="16" name="Text Placeholder 15"/>
          <p:cNvSpPr>
            <a:spLocks noGrp="1"/>
          </p:cNvSpPr>
          <p:nvPr>
            <p:ph type="body" sz="quarter" idx="19"/>
          </p:nvPr>
        </p:nvSpPr>
        <p:spPr>
          <a:xfrm>
            <a:off x="457201" y="1600200"/>
            <a:ext cx="4042610" cy="360947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Date Placeholder 7"/>
          <p:cNvSpPr>
            <a:spLocks noGrp="1"/>
          </p:cNvSpPr>
          <p:nvPr>
            <p:ph type="dt" sz="half" idx="20"/>
          </p:nvPr>
        </p:nvSpPr>
        <p:spPr/>
        <p:txBody>
          <a:bodyPr/>
          <a:lstStyle/>
          <a:p>
            <a:fld id="{E65EDBC1-800E-4FD0-B374-39B7044F29CB}" type="datetime1">
              <a:rPr lang="sv-SE" smtClean="0"/>
              <a:pPr/>
              <a:t>2023-09-28</a:t>
            </a:fld>
            <a:endParaRPr lang="en-GB" dirty="0"/>
          </a:p>
        </p:txBody>
      </p:sp>
      <p:sp>
        <p:nvSpPr>
          <p:cNvPr id="9" name="Slide Number Placeholder 8"/>
          <p:cNvSpPr>
            <a:spLocks noGrp="1"/>
          </p:cNvSpPr>
          <p:nvPr>
            <p:ph type="sldNum" sz="quarter" idx="21"/>
          </p:nvPr>
        </p:nvSpPr>
        <p:spPr/>
        <p:txBody>
          <a:bodyPr/>
          <a:lstStyle/>
          <a:p>
            <a:fld id="{A153D128-6291-4599-92FF-DFF1C4914FCF}" type="slidenum">
              <a:rPr lang="en-GB" smtClean="0"/>
              <a:pPr/>
              <a:t>‹#›</a:t>
            </a:fld>
            <a:endParaRPr lang="en-GB"/>
          </a:p>
        </p:txBody>
      </p:sp>
      <p:sp>
        <p:nvSpPr>
          <p:cNvPr id="13" name="Footer Placeholder 12"/>
          <p:cNvSpPr>
            <a:spLocks noGrp="1"/>
          </p:cNvSpPr>
          <p:nvPr>
            <p:ph type="ftr" sz="quarter" idx="22"/>
          </p:nvPr>
        </p:nvSpPr>
        <p:spPr/>
        <p:txBody>
          <a:bodyPr/>
          <a:lstStyle/>
          <a:p>
            <a:r>
              <a:rPr lang="en-US"/>
              <a:t>Unit/Operation choose tab Insert/Header &amp; Footer</a:t>
            </a:r>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Four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v-SE"/>
          </a:p>
        </p:txBody>
      </p:sp>
      <p:sp>
        <p:nvSpPr>
          <p:cNvPr id="3" name="Content Placeholder 2"/>
          <p:cNvSpPr>
            <a:spLocks noGrp="1"/>
          </p:cNvSpPr>
          <p:nvPr>
            <p:ph sz="half" idx="1"/>
          </p:nvPr>
        </p:nvSpPr>
        <p:spPr>
          <a:xfrm>
            <a:off x="457200" y="1600202"/>
            <a:ext cx="4038600" cy="2971807"/>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4" name="Content Placeholder 3"/>
          <p:cNvSpPr>
            <a:spLocks noGrp="1"/>
          </p:cNvSpPr>
          <p:nvPr>
            <p:ph sz="half" idx="2"/>
          </p:nvPr>
        </p:nvSpPr>
        <p:spPr>
          <a:xfrm>
            <a:off x="4648200" y="1600202"/>
            <a:ext cx="4038600" cy="2971807"/>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8" name="Content Placeholder 2"/>
          <p:cNvSpPr>
            <a:spLocks noGrp="1"/>
          </p:cNvSpPr>
          <p:nvPr>
            <p:ph sz="half" idx="13"/>
          </p:nvPr>
        </p:nvSpPr>
        <p:spPr>
          <a:xfrm>
            <a:off x="456028" y="4714884"/>
            <a:ext cx="4038600" cy="1407602"/>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9" name="Content Placeholder 3"/>
          <p:cNvSpPr>
            <a:spLocks noGrp="1"/>
          </p:cNvSpPr>
          <p:nvPr>
            <p:ph sz="half" idx="14"/>
          </p:nvPr>
        </p:nvSpPr>
        <p:spPr>
          <a:xfrm>
            <a:off x="4647028" y="4714884"/>
            <a:ext cx="4038600" cy="1407602"/>
          </a:xfrm>
        </p:spPr>
        <p:txBody>
          <a:bodyPr>
            <a:normAutofit/>
          </a:bodyPr>
          <a:lstStyle>
            <a:lvl1pPr>
              <a:defRPr sz="1600"/>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3" name="Date Placeholder 12"/>
          <p:cNvSpPr>
            <a:spLocks noGrp="1"/>
          </p:cNvSpPr>
          <p:nvPr>
            <p:ph type="dt" sz="half" idx="15"/>
          </p:nvPr>
        </p:nvSpPr>
        <p:spPr/>
        <p:txBody>
          <a:bodyPr/>
          <a:lstStyle/>
          <a:p>
            <a:fld id="{FAC9FF25-B5CA-4B36-A3FA-24816AB1FE0E}" type="datetime1">
              <a:rPr lang="sv-SE" smtClean="0"/>
              <a:pPr/>
              <a:t>2023-09-28</a:t>
            </a:fld>
            <a:endParaRPr lang="en-GB" dirty="0"/>
          </a:p>
        </p:txBody>
      </p:sp>
      <p:sp>
        <p:nvSpPr>
          <p:cNvPr id="14" name="Slide Number Placeholder 13"/>
          <p:cNvSpPr>
            <a:spLocks noGrp="1"/>
          </p:cNvSpPr>
          <p:nvPr>
            <p:ph type="sldNum" sz="quarter" idx="16"/>
          </p:nvPr>
        </p:nvSpPr>
        <p:spPr/>
        <p:txBody>
          <a:bodyPr/>
          <a:lstStyle/>
          <a:p>
            <a:fld id="{A153D128-6291-4599-92FF-DFF1C4914FCF}" type="slidenum">
              <a:rPr lang="en-GB" smtClean="0"/>
              <a:pPr/>
              <a:t>‹#›</a:t>
            </a:fld>
            <a:endParaRPr lang="en-GB"/>
          </a:p>
        </p:txBody>
      </p:sp>
      <p:sp>
        <p:nvSpPr>
          <p:cNvPr id="15" name="Footer Placeholder 14"/>
          <p:cNvSpPr>
            <a:spLocks noGrp="1"/>
          </p:cNvSpPr>
          <p:nvPr>
            <p:ph type="ftr" sz="quarter" idx="17"/>
          </p:nvPr>
        </p:nvSpPr>
        <p:spPr/>
        <p:txBody>
          <a:bodyPr/>
          <a:lstStyle/>
          <a:p>
            <a:r>
              <a:rPr lang="en-US"/>
              <a:t>Unit/Operation choose tab Insert/Header &amp; Footer</a:t>
            </a:r>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sv-SE"/>
          </a:p>
        </p:txBody>
      </p:sp>
      <p:sp>
        <p:nvSpPr>
          <p:cNvPr id="3" name="Text Placeholder 2"/>
          <p:cNvSpPr>
            <a:spLocks noGrp="1"/>
          </p:cNvSpPr>
          <p:nvPr>
            <p:ph type="body" idx="1"/>
          </p:nvPr>
        </p:nvSpPr>
        <p:spPr>
          <a:xfrm>
            <a:off x="457200" y="1535113"/>
            <a:ext cx="4040188" cy="612000"/>
          </a:xfr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a:lvl1pPr>
            <a:lvl2pPr>
              <a:defRPr sz="1400"/>
            </a:lvl2pPr>
            <a:lvl3pPr>
              <a:defRPr sz="1200"/>
            </a:lvl3pPr>
            <a:lvl4pPr>
              <a:defRPr sz="1100"/>
            </a:lvl4pPr>
            <a:lvl5pPr>
              <a:defRPr sz="11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5" name="Text Placeholder 4"/>
          <p:cNvSpPr>
            <a:spLocks noGrp="1"/>
          </p:cNvSpPr>
          <p:nvPr>
            <p:ph type="body" sz="quarter" idx="3"/>
          </p:nvPr>
        </p:nvSpPr>
        <p:spPr>
          <a:xfrm>
            <a:off x="4645026" y="1535113"/>
            <a:ext cx="4041775" cy="612000"/>
          </a:xfr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6" y="2174875"/>
            <a:ext cx="4041775" cy="3951288"/>
          </a:xfrm>
        </p:spPr>
        <p:txBody>
          <a:bodyPr>
            <a:normAutofit/>
          </a:bodyPr>
          <a:lstStyle>
            <a:lvl1pPr>
              <a:defRPr sz="1600"/>
            </a:lvl1pPr>
            <a:lvl2pPr>
              <a:defRPr sz="1400"/>
            </a:lvl2pPr>
            <a:lvl3pPr>
              <a:defRPr sz="1200"/>
            </a:lvl3pPr>
            <a:lvl4pPr>
              <a:defRPr sz="1100"/>
            </a:lvl4pPr>
            <a:lvl5pPr>
              <a:defRPr sz="11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3" name="Date Placeholder 12"/>
          <p:cNvSpPr>
            <a:spLocks noGrp="1"/>
          </p:cNvSpPr>
          <p:nvPr>
            <p:ph type="dt" sz="half" idx="10"/>
          </p:nvPr>
        </p:nvSpPr>
        <p:spPr/>
        <p:txBody>
          <a:bodyPr/>
          <a:lstStyle/>
          <a:p>
            <a:fld id="{BB37C41B-22BC-4DFB-A684-1A6DA626332D}" type="datetime1">
              <a:rPr lang="sv-SE" smtClean="0"/>
              <a:pPr/>
              <a:t>2023-09-28</a:t>
            </a:fld>
            <a:endParaRPr lang="en-GB" dirty="0"/>
          </a:p>
        </p:txBody>
      </p:sp>
      <p:sp>
        <p:nvSpPr>
          <p:cNvPr id="14" name="Slide Number Placeholder 13"/>
          <p:cNvSpPr>
            <a:spLocks noGrp="1"/>
          </p:cNvSpPr>
          <p:nvPr>
            <p:ph type="sldNum" sz="quarter" idx="11"/>
          </p:nvPr>
        </p:nvSpPr>
        <p:spPr/>
        <p:txBody>
          <a:bodyPr/>
          <a:lstStyle/>
          <a:p>
            <a:fld id="{A153D128-6291-4599-92FF-DFF1C4914FCF}" type="slidenum">
              <a:rPr lang="en-GB" smtClean="0"/>
              <a:pPr/>
              <a:t>‹#›</a:t>
            </a:fld>
            <a:endParaRPr lang="en-GB"/>
          </a:p>
        </p:txBody>
      </p:sp>
      <p:sp>
        <p:nvSpPr>
          <p:cNvPr id="15" name="Footer Placeholder 14"/>
          <p:cNvSpPr>
            <a:spLocks noGrp="1"/>
          </p:cNvSpPr>
          <p:nvPr>
            <p:ph type="ftr" sz="quarter" idx="12"/>
          </p:nvPr>
        </p:nvSpPr>
        <p:spPr/>
        <p:txBody>
          <a:bodyPr/>
          <a:lstStyle/>
          <a:p>
            <a:r>
              <a:rPr lang="en-US"/>
              <a:t>Unit/Operation choose tab Insert/Header &amp; Footer</a:t>
            </a:r>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title dow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sv-SE" dirty="0"/>
          </a:p>
        </p:txBody>
      </p:sp>
      <p:sp>
        <p:nvSpPr>
          <p:cNvPr id="3" name="Text Placeholder 2"/>
          <p:cNvSpPr>
            <a:spLocks noGrp="1"/>
          </p:cNvSpPr>
          <p:nvPr>
            <p:ph type="body" idx="1"/>
          </p:nvPr>
        </p:nvSpPr>
        <p:spPr>
          <a:xfrm>
            <a:off x="457200" y="5518990"/>
            <a:ext cx="4040188" cy="612000"/>
          </a:xfrm>
        </p:spPr>
        <p:txBody>
          <a:bodyPr anchor="b"/>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1540270"/>
            <a:ext cx="4040188" cy="395128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5" name="Text Placeholder 4"/>
          <p:cNvSpPr>
            <a:spLocks noGrp="1"/>
          </p:cNvSpPr>
          <p:nvPr>
            <p:ph type="body" sz="quarter" idx="3"/>
          </p:nvPr>
        </p:nvSpPr>
        <p:spPr>
          <a:xfrm>
            <a:off x="4645026" y="5518990"/>
            <a:ext cx="4041775" cy="612000"/>
          </a:xfrm>
        </p:spPr>
        <p:txBody>
          <a:bodyPr anchor="b"/>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6" y="1540270"/>
            <a:ext cx="4041775" cy="395128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3" name="Date Placeholder 12"/>
          <p:cNvSpPr>
            <a:spLocks noGrp="1"/>
          </p:cNvSpPr>
          <p:nvPr>
            <p:ph type="dt" sz="half" idx="10"/>
          </p:nvPr>
        </p:nvSpPr>
        <p:spPr/>
        <p:txBody>
          <a:bodyPr/>
          <a:lstStyle/>
          <a:p>
            <a:fld id="{B47D60E8-8B20-493A-8749-67FB24B5547D}" type="datetime1">
              <a:rPr lang="sv-SE" smtClean="0"/>
              <a:pPr/>
              <a:t>2023-09-28</a:t>
            </a:fld>
            <a:endParaRPr lang="en-GB" dirty="0"/>
          </a:p>
        </p:txBody>
      </p:sp>
      <p:sp>
        <p:nvSpPr>
          <p:cNvPr id="14" name="Slide Number Placeholder 13"/>
          <p:cNvSpPr>
            <a:spLocks noGrp="1"/>
          </p:cNvSpPr>
          <p:nvPr>
            <p:ph type="sldNum" sz="quarter" idx="11"/>
          </p:nvPr>
        </p:nvSpPr>
        <p:spPr/>
        <p:txBody>
          <a:bodyPr/>
          <a:lstStyle/>
          <a:p>
            <a:fld id="{A153D128-6291-4599-92FF-DFF1C4914FCF}" type="slidenum">
              <a:rPr lang="en-GB" smtClean="0"/>
              <a:pPr/>
              <a:t>‹#›</a:t>
            </a:fld>
            <a:endParaRPr lang="en-GB"/>
          </a:p>
        </p:txBody>
      </p:sp>
      <p:sp>
        <p:nvSpPr>
          <p:cNvPr id="15" name="Footer Placeholder 14"/>
          <p:cNvSpPr>
            <a:spLocks noGrp="1"/>
          </p:cNvSpPr>
          <p:nvPr>
            <p:ph type="ftr" sz="quarter" idx="12"/>
          </p:nvPr>
        </p:nvSpPr>
        <p:spPr/>
        <p:txBody>
          <a:bodyPr/>
          <a:lstStyle/>
          <a:p>
            <a:r>
              <a:rPr lang="en-US"/>
              <a:t>Unit/Operation choose tab Insert/Header &amp; Footer</a:t>
            </a:r>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v-SE"/>
          </a:p>
        </p:txBody>
      </p:sp>
      <p:sp>
        <p:nvSpPr>
          <p:cNvPr id="9" name="Date Placeholder 8"/>
          <p:cNvSpPr>
            <a:spLocks noGrp="1"/>
          </p:cNvSpPr>
          <p:nvPr>
            <p:ph type="dt" sz="half" idx="10"/>
          </p:nvPr>
        </p:nvSpPr>
        <p:spPr/>
        <p:txBody>
          <a:bodyPr/>
          <a:lstStyle/>
          <a:p>
            <a:fld id="{2EF936FA-CD4E-4AD6-8780-01D7472B01A7}" type="datetime1">
              <a:rPr lang="sv-SE" smtClean="0"/>
              <a:pPr/>
              <a:t>2023-09-28</a:t>
            </a:fld>
            <a:endParaRPr lang="en-GB" dirty="0"/>
          </a:p>
        </p:txBody>
      </p:sp>
      <p:sp>
        <p:nvSpPr>
          <p:cNvPr id="10" name="Slide Number Placeholder 9"/>
          <p:cNvSpPr>
            <a:spLocks noGrp="1"/>
          </p:cNvSpPr>
          <p:nvPr>
            <p:ph type="sldNum" sz="quarter" idx="11"/>
          </p:nvPr>
        </p:nvSpPr>
        <p:spPr/>
        <p:txBody>
          <a:bodyPr/>
          <a:lstStyle/>
          <a:p>
            <a:fld id="{A153D128-6291-4599-92FF-DFF1C4914FCF}" type="slidenum">
              <a:rPr lang="en-GB" smtClean="0"/>
              <a:pPr/>
              <a:t>‹#›</a:t>
            </a:fld>
            <a:endParaRPr lang="en-GB"/>
          </a:p>
        </p:txBody>
      </p:sp>
      <p:sp>
        <p:nvSpPr>
          <p:cNvPr id="11" name="Footer Placeholder 10"/>
          <p:cNvSpPr>
            <a:spLocks noGrp="1"/>
          </p:cNvSpPr>
          <p:nvPr>
            <p:ph type="ftr" sz="quarter" idx="12"/>
          </p:nvPr>
        </p:nvSpPr>
        <p:spPr/>
        <p:txBody>
          <a:bodyPr/>
          <a:lstStyle/>
          <a:p>
            <a:r>
              <a:rPr lang="en-US"/>
              <a:t>Unit/Operation choose tab Insert/Header &amp; Footer</a:t>
            </a:r>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3147769F-D3CC-44A2-A4B7-829B33D51067}" type="datetime1">
              <a:rPr lang="sv-SE" smtClean="0"/>
              <a:pPr/>
              <a:t>2023-09-28</a:t>
            </a:fld>
            <a:endParaRPr lang="en-GB" dirty="0"/>
          </a:p>
        </p:txBody>
      </p:sp>
      <p:sp>
        <p:nvSpPr>
          <p:cNvPr id="9" name="Slide Number Placeholder 8"/>
          <p:cNvSpPr>
            <a:spLocks noGrp="1"/>
          </p:cNvSpPr>
          <p:nvPr>
            <p:ph type="sldNum" sz="quarter" idx="11"/>
          </p:nvPr>
        </p:nvSpPr>
        <p:spPr/>
        <p:txBody>
          <a:bodyPr/>
          <a:lstStyle/>
          <a:p>
            <a:fld id="{A153D128-6291-4599-92FF-DFF1C4914FCF}" type="slidenum">
              <a:rPr lang="en-GB" smtClean="0"/>
              <a:pPr/>
              <a:t>‹#›</a:t>
            </a:fld>
            <a:endParaRPr lang="en-GB"/>
          </a:p>
        </p:txBody>
      </p:sp>
      <p:sp>
        <p:nvSpPr>
          <p:cNvPr id="10" name="Footer Placeholder 9"/>
          <p:cNvSpPr>
            <a:spLocks noGrp="1"/>
          </p:cNvSpPr>
          <p:nvPr>
            <p:ph type="ftr" sz="quarter" idx="12"/>
          </p:nvPr>
        </p:nvSpPr>
        <p:spPr/>
        <p:txBody>
          <a:bodyPr/>
          <a:lstStyle/>
          <a:p>
            <a:r>
              <a:rPr lang="en-US"/>
              <a:t>Unit/Operation choose tab Insert/Header &amp; Footer</a:t>
            </a:r>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Autofit/>
          </a:bodyPr>
          <a:lstStyle/>
          <a:p>
            <a:r>
              <a:rPr lang="en-US"/>
              <a:t>Click to edit Master title style</a:t>
            </a:r>
            <a:endParaRPr lang="sv-SE"/>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7" name="Rectangle 2"/>
          <p:cNvSpPr>
            <a:spLocks noChangeArrowheads="1"/>
          </p:cNvSpPr>
          <p:nvPr/>
        </p:nvSpPr>
        <p:spPr bwMode="auto">
          <a:xfrm>
            <a:off x="0" y="6677025"/>
            <a:ext cx="9145588" cy="165100"/>
          </a:xfrm>
          <a:prstGeom prst="rect">
            <a:avLst/>
          </a:prstGeom>
          <a:solidFill>
            <a:srgbClr val="013658"/>
          </a:solidFill>
          <a:ln w="9525">
            <a:noFill/>
            <a:miter lim="800000"/>
            <a:headEnd/>
            <a:tailEnd/>
          </a:ln>
          <a:effectLst/>
        </p:spPr>
        <p:txBody>
          <a:bodyPr wrap="none" anchor="ctr"/>
          <a:lstStyle/>
          <a:p>
            <a:pPr>
              <a:defRPr/>
            </a:pPr>
            <a:endParaRPr lang="sv-SE" sz="1800">
              <a:latin typeface="Arial" pitchFamily="34" charset="0"/>
              <a:cs typeface="Arial" pitchFamily="34" charset="0"/>
            </a:endParaRPr>
          </a:p>
        </p:txBody>
      </p:sp>
      <p:sp>
        <p:nvSpPr>
          <p:cNvPr id="8" name="Rectangle 3"/>
          <p:cNvSpPr>
            <a:spLocks noChangeArrowheads="1"/>
          </p:cNvSpPr>
          <p:nvPr/>
        </p:nvSpPr>
        <p:spPr bwMode="auto">
          <a:xfrm>
            <a:off x="0" y="6600827"/>
            <a:ext cx="9145588" cy="53975"/>
          </a:xfrm>
          <a:prstGeom prst="rect">
            <a:avLst/>
          </a:prstGeom>
          <a:solidFill>
            <a:srgbClr val="8C9FC3"/>
          </a:solidFill>
          <a:ln w="9525">
            <a:noFill/>
            <a:miter lim="800000"/>
            <a:headEnd/>
            <a:tailEnd/>
          </a:ln>
          <a:effectLst/>
        </p:spPr>
        <p:txBody>
          <a:bodyPr wrap="none" anchor="ctr"/>
          <a:lstStyle/>
          <a:p>
            <a:pPr>
              <a:defRPr/>
            </a:pPr>
            <a:endParaRPr lang="sv-SE" sz="1800">
              <a:latin typeface="Arial" pitchFamily="34" charset="0"/>
              <a:cs typeface="Arial" pitchFamily="34" charset="0"/>
            </a:endParaRPr>
          </a:p>
        </p:txBody>
      </p:sp>
      <p:pic>
        <p:nvPicPr>
          <p:cNvPr id="9" name="Picture 8" descr="Boliden_RGB"/>
          <p:cNvPicPr>
            <a:picLocks noChangeAspect="1" noChangeArrowheads="1"/>
          </p:cNvPicPr>
          <p:nvPr/>
        </p:nvPicPr>
        <p:blipFill>
          <a:blip r:embed="rId14" cstate="print"/>
          <a:srcRect/>
          <a:stretch>
            <a:fillRect/>
          </a:stretch>
        </p:blipFill>
        <p:spPr bwMode="auto">
          <a:xfrm>
            <a:off x="7212014" y="6148388"/>
            <a:ext cx="1724025" cy="285750"/>
          </a:xfrm>
          <a:prstGeom prst="rect">
            <a:avLst/>
          </a:prstGeom>
          <a:noFill/>
          <a:ln w="9525">
            <a:noFill/>
            <a:miter lim="800000"/>
            <a:headEnd/>
            <a:tailEnd/>
          </a:ln>
        </p:spPr>
      </p:pic>
      <p:sp>
        <p:nvSpPr>
          <p:cNvPr id="4" name="Date Placeholder 3"/>
          <p:cNvSpPr>
            <a:spLocks noGrp="1"/>
          </p:cNvSpPr>
          <p:nvPr>
            <p:ph type="dt" sz="half" idx="2"/>
          </p:nvPr>
        </p:nvSpPr>
        <p:spPr>
          <a:xfrm>
            <a:off x="6553200" y="6680286"/>
            <a:ext cx="2133600" cy="144000"/>
          </a:xfrm>
          <a:prstGeom prst="rect">
            <a:avLst/>
          </a:prstGeom>
        </p:spPr>
        <p:txBody>
          <a:bodyPr vert="horz" lIns="91440" tIns="45720" rIns="91440" bIns="45720" rtlCol="0" anchor="ctr"/>
          <a:lstStyle>
            <a:lvl1pPr algn="r">
              <a:defRPr sz="900">
                <a:solidFill>
                  <a:schemeClr val="bg1"/>
                </a:solidFill>
                <a:latin typeface="Arial" pitchFamily="34" charset="0"/>
                <a:cs typeface="Arial" pitchFamily="34" charset="0"/>
              </a:defRPr>
            </a:lvl1pPr>
          </a:lstStyle>
          <a:p>
            <a:fld id="{F640FC18-D70A-4524-A290-19EC0DAF7BB9}" type="datetime1">
              <a:rPr lang="sv-SE" smtClean="0"/>
              <a:pPr/>
              <a:t>2023-09-28</a:t>
            </a:fld>
            <a:endParaRPr lang="en-GB" dirty="0"/>
          </a:p>
        </p:txBody>
      </p:sp>
      <p:sp>
        <p:nvSpPr>
          <p:cNvPr id="5" name="Footer Placeholder 4"/>
          <p:cNvSpPr>
            <a:spLocks noGrp="1"/>
          </p:cNvSpPr>
          <p:nvPr>
            <p:ph type="ftr" sz="quarter" idx="3"/>
          </p:nvPr>
        </p:nvSpPr>
        <p:spPr>
          <a:xfrm>
            <a:off x="457200" y="6680286"/>
            <a:ext cx="3060000" cy="144000"/>
          </a:xfrm>
          <a:prstGeom prst="rect">
            <a:avLst/>
          </a:prstGeom>
        </p:spPr>
        <p:txBody>
          <a:bodyPr vert="horz" lIns="91440" tIns="45720" rIns="91440" bIns="45720" rtlCol="0" anchor="ctr"/>
          <a:lstStyle>
            <a:lvl1pPr algn="l">
              <a:defRPr sz="900">
                <a:solidFill>
                  <a:schemeClr val="bg1"/>
                </a:solidFill>
                <a:latin typeface="Arial" pitchFamily="34" charset="0"/>
                <a:cs typeface="Arial" pitchFamily="34" charset="0"/>
              </a:defRPr>
            </a:lvl1pPr>
          </a:lstStyle>
          <a:p>
            <a:r>
              <a:rPr lang="en-US"/>
              <a:t>Unit/Operation choose tab Insert/Header &amp; Footer</a:t>
            </a:r>
            <a:endParaRPr lang="en-GB"/>
          </a:p>
        </p:txBody>
      </p:sp>
      <p:sp>
        <p:nvSpPr>
          <p:cNvPr id="6" name="Slide Number Placeholder 5"/>
          <p:cNvSpPr>
            <a:spLocks noGrp="1"/>
          </p:cNvSpPr>
          <p:nvPr>
            <p:ph type="sldNum" sz="quarter" idx="4"/>
          </p:nvPr>
        </p:nvSpPr>
        <p:spPr>
          <a:xfrm>
            <a:off x="3852000" y="6680286"/>
            <a:ext cx="1440000" cy="144000"/>
          </a:xfrm>
          <a:prstGeom prst="rect">
            <a:avLst/>
          </a:prstGeom>
        </p:spPr>
        <p:txBody>
          <a:bodyPr vert="horz" lIns="91440" tIns="45720" rIns="91440" bIns="45720" rtlCol="0" anchor="ctr"/>
          <a:lstStyle>
            <a:lvl1pPr algn="ctr">
              <a:defRPr sz="900">
                <a:solidFill>
                  <a:schemeClr val="bg1"/>
                </a:solidFill>
                <a:latin typeface="Arial" pitchFamily="34" charset="0"/>
                <a:cs typeface="Arial" pitchFamily="34" charset="0"/>
              </a:defRPr>
            </a:lvl1pPr>
          </a:lstStyle>
          <a:p>
            <a:fld id="{A153D128-6291-4599-92FF-DFF1C4914FCF}"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75" r:id="rId3"/>
    <p:sldLayoutId id="2147483674" r:id="rId4"/>
    <p:sldLayoutId id="2147483665" r:id="rId5"/>
    <p:sldLayoutId id="2147483666" r:id="rId6"/>
    <p:sldLayoutId id="2147483667" r:id="rId7"/>
    <p:sldLayoutId id="2147483668" r:id="rId8"/>
    <p:sldLayoutId id="2147483669" r:id="rId9"/>
    <p:sldLayoutId id="2147483671" r:id="rId10"/>
    <p:sldLayoutId id="2147483676" r:id="rId11"/>
    <p:sldLayoutId id="2147483677" r:id="rId12"/>
  </p:sldLayoutIdLst>
  <p:hf hdr="0"/>
  <p:txStyles>
    <p:titleStyle>
      <a:lvl1pPr algn="l" defTabSz="914400" rtl="0" eaLnBrk="1" latinLnBrk="0" hangingPunct="1">
        <a:spcBef>
          <a:spcPct val="0"/>
        </a:spcBef>
        <a:buNone/>
        <a:defRPr sz="2800" b="1" kern="1200">
          <a:solidFill>
            <a:schemeClr val="tx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Clr>
          <a:schemeClr val="accent1"/>
        </a:buClr>
        <a:buFont typeface="Wingdings" pitchFamily="2" charset="2"/>
        <a:buChar char="§"/>
        <a:defRPr sz="16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
          <a:schemeClr val="accent2"/>
        </a:buClr>
        <a:buFont typeface="Arial" pitchFamily="34" charset="0"/>
        <a:buChar char="‒"/>
        <a:defRPr sz="14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accent2"/>
        </a:buClr>
        <a:buFont typeface="Arial" pitchFamily="34" charset="0"/>
        <a:buChar char="‒"/>
        <a:defRPr sz="12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accent2"/>
        </a:buClr>
        <a:buFont typeface="Arial" pitchFamily="34" charset="0"/>
        <a:buChar char="‒"/>
        <a:defRPr sz="11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accent2"/>
        </a:buClr>
        <a:buFont typeface="Arial" pitchFamily="34" charset="0"/>
        <a:buChar char="‒"/>
        <a:defRPr sz="11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hyperlink" Target="mailto:jhashton@hotmail.com" TargetMode="Externa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emf"/><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1.xml"/><Relationship Id="rId4" Type="http://schemas.openxmlformats.org/officeDocument/2006/relationships/image" Target="../media/image48.emf"/></Relationships>
</file>

<file path=ppt/slides/_rels/slide2.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7.png"/><Relationship Id="rId18" Type="http://schemas.openxmlformats.org/officeDocument/2006/relationships/image" Target="../media/image21.jpeg"/><Relationship Id="rId3" Type="http://schemas.openxmlformats.org/officeDocument/2006/relationships/image" Target="../media/image8.jpeg"/><Relationship Id="rId21" Type="http://schemas.openxmlformats.org/officeDocument/2006/relationships/image" Target="../media/image24.png"/><Relationship Id="rId7" Type="http://schemas.openxmlformats.org/officeDocument/2006/relationships/image" Target="../media/image12.jpeg"/><Relationship Id="rId12" Type="http://schemas.microsoft.com/office/2007/relationships/hdphoto" Target="../media/hdphoto1.wdp"/><Relationship Id="rId17" Type="http://schemas.openxmlformats.org/officeDocument/2006/relationships/image" Target="../media/image20.jpeg"/><Relationship Id="rId2" Type="http://schemas.openxmlformats.org/officeDocument/2006/relationships/image" Target="../media/image7.jpeg"/><Relationship Id="rId16" Type="http://schemas.openxmlformats.org/officeDocument/2006/relationships/image" Target="../media/image19.jpeg"/><Relationship Id="rId20"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11.jpeg"/><Relationship Id="rId11" Type="http://schemas.openxmlformats.org/officeDocument/2006/relationships/image" Target="../media/image16.png"/><Relationship Id="rId5" Type="http://schemas.openxmlformats.org/officeDocument/2006/relationships/image" Target="../media/image10.jpeg"/><Relationship Id="rId15" Type="http://schemas.openxmlformats.org/officeDocument/2006/relationships/image" Target="../media/image18.jpeg"/><Relationship Id="rId10" Type="http://schemas.openxmlformats.org/officeDocument/2006/relationships/image" Target="../media/image15.jpeg"/><Relationship Id="rId19" Type="http://schemas.openxmlformats.org/officeDocument/2006/relationships/image" Target="../media/image22.jpeg"/><Relationship Id="rId4" Type="http://schemas.openxmlformats.org/officeDocument/2006/relationships/image" Target="../media/image9.jpeg"/><Relationship Id="rId9" Type="http://schemas.openxmlformats.org/officeDocument/2006/relationships/image" Target="../media/image14.jpeg"/><Relationship Id="rId1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jpeg"/><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59.gif"/><Relationship Id="rId5" Type="http://schemas.openxmlformats.org/officeDocument/2006/relationships/image" Target="../media/image58.jpeg"/><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oleObject" Target="../embeddings/oleObject1.bin"/><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66.jpeg"/><Relationship Id="rId4" Type="http://schemas.openxmlformats.org/officeDocument/2006/relationships/image" Target="../media/image65.jpeg"/></Relationships>
</file>

<file path=ppt/slides/_rels/slide31.xml.rels><?xml version="1.0" encoding="UTF-8" standalone="yes"?>
<Relationships xmlns="http://schemas.openxmlformats.org/package/2006/relationships"><Relationship Id="rId8" Type="http://schemas.openxmlformats.org/officeDocument/2006/relationships/image" Target="../media/image72.emf"/><Relationship Id="rId3" Type="http://schemas.openxmlformats.org/officeDocument/2006/relationships/image" Target="../media/image67.jpeg"/><Relationship Id="rId7" Type="http://schemas.openxmlformats.org/officeDocument/2006/relationships/image" Target="../media/image71.emf"/><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70.png"/><Relationship Id="rId5" Type="http://schemas.openxmlformats.org/officeDocument/2006/relationships/image" Target="../media/image69.jpeg"/><Relationship Id="rId4" Type="http://schemas.openxmlformats.org/officeDocument/2006/relationships/image" Target="../media/image68.jpeg"/></Relationships>
</file>

<file path=ppt/slides/_rels/slide3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78.jpeg"/><Relationship Id="rId5" Type="http://schemas.openxmlformats.org/officeDocument/2006/relationships/image" Target="../media/image77.png"/><Relationship Id="rId4" Type="http://schemas.openxmlformats.org/officeDocument/2006/relationships/oleObject" Target="../embeddings/oleObject2.bin"/></Relationships>
</file>

<file path=ppt/slides/_rels/slide3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80.jpeg"/></Relationships>
</file>

<file path=ppt/slides/_rels/slide36.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81.emf"/><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83.emf"/><Relationship Id="rId1" Type="http://schemas.openxmlformats.org/officeDocument/2006/relationships/slideLayout" Target="../slideLayouts/slideLayout1.xml"/><Relationship Id="rId6" Type="http://schemas.openxmlformats.org/officeDocument/2006/relationships/image" Target="../media/image86.jpeg"/><Relationship Id="rId5" Type="http://schemas.openxmlformats.org/officeDocument/2006/relationships/image" Target="../media/image85.emf"/><Relationship Id="rId4" Type="http://schemas.openxmlformats.org/officeDocument/2006/relationships/image" Target="../media/image84.emf"/></Relationships>
</file>

<file path=ppt/slides/_rels/slide3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emf"/><Relationship Id="rId1" Type="http://schemas.openxmlformats.org/officeDocument/2006/relationships/slideLayout" Target="../slideLayouts/slideLayout1.xml"/><Relationship Id="rId5" Type="http://schemas.openxmlformats.org/officeDocument/2006/relationships/image" Target="../media/image90.png"/><Relationship Id="rId4" Type="http://schemas.openxmlformats.org/officeDocument/2006/relationships/image" Target="../media/image89.emf"/></Relationships>
</file>

<file path=ppt/slides/_rels/slide3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image" Target="../media/image94.emf"/><Relationship Id="rId1" Type="http://schemas.openxmlformats.org/officeDocument/2006/relationships/slideLayout" Target="../slideLayouts/slideLayout1.xml"/><Relationship Id="rId5" Type="http://schemas.openxmlformats.org/officeDocument/2006/relationships/image" Target="../media/image97.emf"/><Relationship Id="rId4" Type="http://schemas.openxmlformats.org/officeDocument/2006/relationships/image" Target="../media/image96.emf"/></Relationships>
</file>

<file path=ppt/slides/_rels/slide43.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image" Target="../media/image98.emf"/><Relationship Id="rId1" Type="http://schemas.openxmlformats.org/officeDocument/2006/relationships/slideLayout" Target="../slideLayouts/slideLayout1.xml"/><Relationship Id="rId5" Type="http://schemas.openxmlformats.org/officeDocument/2006/relationships/image" Target="../media/image101.jpeg"/><Relationship Id="rId4" Type="http://schemas.openxmlformats.org/officeDocument/2006/relationships/image" Target="../media/image100.jpeg"/></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102.emf"/><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jpeg"/><Relationship Id="rId2"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50.xml.rels><?xml version="1.0" encoding="UTF-8" standalone="yes"?>
<Relationships xmlns="http://schemas.openxmlformats.org/package/2006/relationships"><Relationship Id="rId2" Type="http://schemas.openxmlformats.org/officeDocument/2006/relationships/image" Target="../media/image103.emf"/><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104.emf"/><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image" Target="../media/image105.emf"/><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image" Target="../media/image107.png"/><Relationship Id="rId1" Type="http://schemas.openxmlformats.org/officeDocument/2006/relationships/slideLayout" Target="../slideLayouts/slideLayout1.xml"/><Relationship Id="rId5" Type="http://schemas.openxmlformats.org/officeDocument/2006/relationships/image" Target="../media/image110.png"/><Relationship Id="rId4" Type="http://schemas.openxmlformats.org/officeDocument/2006/relationships/image" Target="../media/image109.emf"/></Relationships>
</file>

<file path=ppt/slides/_rels/slide54.xml.rels><?xml version="1.0" encoding="UTF-8" standalone="yes"?>
<Relationships xmlns="http://schemas.openxmlformats.org/package/2006/relationships"><Relationship Id="rId2" Type="http://schemas.openxmlformats.org/officeDocument/2006/relationships/image" Target="../media/image111.emf"/><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112.emf"/><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image" Target="../media/image113.emf"/><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115.emf"/><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116.emf"/><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17.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1.xml"/><Relationship Id="rId4" Type="http://schemas.openxmlformats.org/officeDocument/2006/relationships/image" Target="../media/image121.jpeg"/></Relationships>
</file>

<file path=ppt/slides/_rels/slide64.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8.xml"/><Relationship Id="rId4" Type="http://schemas.openxmlformats.org/officeDocument/2006/relationships/image" Target="../media/image124.png"/></Relationships>
</file>

<file path=ppt/slides/_rels/slide65.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2859AF-36F1-117C-D94E-33714FD95892}"/>
              </a:ext>
            </a:extLst>
          </p:cNvPr>
          <p:cNvSpPr txBox="1"/>
          <p:nvPr/>
        </p:nvSpPr>
        <p:spPr>
          <a:xfrm>
            <a:off x="161730" y="2585700"/>
            <a:ext cx="9072000" cy="3093154"/>
          </a:xfrm>
          <a:prstGeom prst="rect">
            <a:avLst/>
          </a:prstGeom>
          <a:solidFill>
            <a:schemeClr val="bg1"/>
          </a:solidFill>
        </p:spPr>
        <p:txBody>
          <a:bodyPr wrap="square">
            <a:spAutoFit/>
          </a:bodyPr>
          <a:lstStyle/>
          <a:p>
            <a:pPr algn="ctr"/>
            <a:r>
              <a:rPr lang="en-US" sz="3600" b="1" dirty="0">
                <a:solidFill>
                  <a:srgbClr val="FF0000"/>
                </a:solidFill>
                <a:latin typeface="+mj-lt"/>
              </a:rPr>
              <a:t>Irish Type Zn-Pb Deposits  </a:t>
            </a:r>
          </a:p>
          <a:p>
            <a:pPr algn="ctr"/>
            <a:r>
              <a:rPr lang="en-US" sz="3600" b="1" dirty="0">
                <a:solidFill>
                  <a:srgbClr val="FF0000"/>
                </a:solidFill>
                <a:latin typeface="+mj-lt"/>
              </a:rPr>
              <a:t>What Are They and Can We Find More? </a:t>
            </a:r>
          </a:p>
          <a:p>
            <a:pPr algn="ctr"/>
            <a:endParaRPr lang="en-US" sz="2000" dirty="0">
              <a:solidFill>
                <a:srgbClr val="FF0000"/>
              </a:solidFill>
            </a:endParaRPr>
          </a:p>
          <a:p>
            <a:pPr algn="ctr"/>
            <a:r>
              <a:rPr lang="en-US" sz="2000" b="1" dirty="0">
                <a:solidFill>
                  <a:srgbClr val="FF0000"/>
                </a:solidFill>
              </a:rPr>
              <a:t>John H. Ashton</a:t>
            </a:r>
            <a:r>
              <a:rPr lang="en-US" sz="2000" b="1" baseline="30000" dirty="0">
                <a:solidFill>
                  <a:srgbClr val="FF0000"/>
                </a:solidFill>
              </a:rPr>
              <a:t>1</a:t>
            </a:r>
            <a:r>
              <a:rPr lang="en-US" sz="2000" b="1" dirty="0">
                <a:solidFill>
                  <a:srgbClr val="FF0000"/>
                </a:solidFill>
              </a:rPr>
              <a:t>, Colin J. Andrew</a:t>
            </a:r>
            <a:r>
              <a:rPr lang="en-US" sz="2000" b="1" baseline="30000" dirty="0">
                <a:solidFill>
                  <a:srgbClr val="FF0000"/>
                </a:solidFill>
              </a:rPr>
              <a:t>2 </a:t>
            </a:r>
            <a:r>
              <a:rPr lang="en-US" sz="2000" b="1" dirty="0">
                <a:solidFill>
                  <a:srgbClr val="FF0000"/>
                </a:solidFill>
              </a:rPr>
              <a:t>&amp; Murray W. Hitzman</a:t>
            </a:r>
            <a:r>
              <a:rPr lang="en-US" sz="2000" b="1" baseline="30000" dirty="0">
                <a:solidFill>
                  <a:srgbClr val="FF0000"/>
                </a:solidFill>
              </a:rPr>
              <a:t>3</a:t>
            </a:r>
            <a:r>
              <a:rPr lang="en-US" sz="2000" b="1" dirty="0">
                <a:solidFill>
                  <a:srgbClr val="FF0000"/>
                </a:solidFill>
              </a:rPr>
              <a:t> </a:t>
            </a:r>
            <a:endParaRPr lang="en-US" sz="2000" dirty="0">
              <a:solidFill>
                <a:srgbClr val="FF0000"/>
              </a:solidFill>
            </a:endParaRPr>
          </a:p>
          <a:p>
            <a:endParaRPr lang="en-US" sz="900" i="1" dirty="0">
              <a:solidFill>
                <a:srgbClr val="000000"/>
              </a:solidFill>
              <a:latin typeface="Times New Roman" panose="02020603050405020304" pitchFamily="18" charset="0"/>
            </a:endParaRPr>
          </a:p>
          <a:p>
            <a:pPr algn="ctr"/>
            <a:r>
              <a:rPr lang="en-US" sz="1400" b="1" i="1" baseline="30000" dirty="0">
                <a:solidFill>
                  <a:srgbClr val="000000"/>
                </a:solidFill>
                <a:latin typeface="Times New Roman" panose="02020603050405020304" pitchFamily="18" charset="0"/>
              </a:rPr>
              <a:t>1</a:t>
            </a:r>
            <a:r>
              <a:rPr lang="en-US" sz="1400" b="1" i="1" dirty="0">
                <a:solidFill>
                  <a:srgbClr val="000000"/>
                </a:solidFill>
                <a:latin typeface="Times New Roman" panose="02020603050405020304" pitchFamily="18" charset="0"/>
              </a:rPr>
              <a:t>Indpendent Consultant, Dingle, County Kerry, (</a:t>
            </a:r>
            <a:r>
              <a:rPr lang="en-US" sz="1400" b="1" i="1" dirty="0">
                <a:solidFill>
                  <a:srgbClr val="3333FF"/>
                </a:solidFill>
                <a:latin typeface="Times New Roman" panose="02020603050405020304" pitchFamily="18" charset="0"/>
                <a:hlinkClick r:id="rId2"/>
              </a:rPr>
              <a:t>jhashton@hotmail.com</a:t>
            </a:r>
            <a:r>
              <a:rPr lang="en-US" sz="1400" b="1" i="1" dirty="0">
                <a:solidFill>
                  <a:srgbClr val="000000"/>
                </a:solidFill>
                <a:latin typeface="Times New Roman" panose="02020603050405020304" pitchFamily="18" charset="0"/>
              </a:rPr>
              <a:t>), </a:t>
            </a:r>
            <a:r>
              <a:rPr lang="en-US" sz="1400" b="1" i="1" baseline="30000" dirty="0">
                <a:solidFill>
                  <a:srgbClr val="000000"/>
                </a:solidFill>
                <a:latin typeface="Times New Roman" panose="02020603050405020304" pitchFamily="18" charset="0"/>
              </a:rPr>
              <a:t> 	  2</a:t>
            </a:r>
            <a:r>
              <a:rPr lang="en-US" sz="1400" b="1" i="1" dirty="0">
                <a:solidFill>
                  <a:srgbClr val="000000"/>
                </a:solidFill>
                <a:latin typeface="Times New Roman" panose="02020603050405020304" pitchFamily="18" charset="0"/>
              </a:rPr>
              <a:t>Independent Consultant, Navan, County Meath, </a:t>
            </a:r>
            <a:r>
              <a:rPr lang="en-US" sz="1400" b="1" i="1" baseline="30000" dirty="0">
                <a:solidFill>
                  <a:srgbClr val="000000"/>
                </a:solidFill>
                <a:latin typeface="Times New Roman" panose="02020603050405020304" pitchFamily="18" charset="0"/>
              </a:rPr>
              <a:t> 3</a:t>
            </a:r>
            <a:r>
              <a:rPr lang="en-US" sz="1400" b="1" i="1" dirty="0">
                <a:solidFill>
                  <a:srgbClr val="000000"/>
                </a:solidFill>
                <a:latin typeface="Times New Roman" panose="02020603050405020304" pitchFamily="18" charset="0"/>
              </a:rPr>
              <a:t>iCRAG - SFI Research Centre in Applied Geosciences, UCD School of Earth Sciences, Dublin. </a:t>
            </a:r>
          </a:p>
          <a:p>
            <a:endParaRPr lang="en-US" sz="1400" b="1" i="1" dirty="0">
              <a:solidFill>
                <a:srgbClr val="000000"/>
              </a:solidFill>
              <a:latin typeface="Times New Roman" panose="02020603050405020304" pitchFamily="18" charset="0"/>
            </a:endParaRPr>
          </a:p>
          <a:p>
            <a:endParaRPr lang="en-US" sz="1400" b="1" i="1" dirty="0">
              <a:solidFill>
                <a:srgbClr val="000000"/>
              </a:solidFill>
              <a:latin typeface="Times New Roman" panose="02020603050405020304" pitchFamily="18" charset="0"/>
            </a:endParaRPr>
          </a:p>
          <a:p>
            <a:r>
              <a:rPr lang="en-US" dirty="0">
                <a:solidFill>
                  <a:srgbClr val="000000"/>
                </a:solidFill>
                <a:latin typeface="Times New Roman" panose="02020603050405020304" pitchFamily="18" charset="0"/>
              </a:rPr>
              <a:t>	</a:t>
            </a:r>
          </a:p>
        </p:txBody>
      </p:sp>
      <p:pic>
        <p:nvPicPr>
          <p:cNvPr id="3" name="Picture 2">
            <a:extLst>
              <a:ext uri="{FF2B5EF4-FFF2-40B4-BE49-F238E27FC236}">
                <a16:creationId xmlns:a16="http://schemas.microsoft.com/office/drawing/2014/main" id="{9577F768-7D4A-A2E2-6F43-4453E74AB57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32000" y="5854259"/>
            <a:ext cx="1434199" cy="909000"/>
          </a:xfrm>
          <a:prstGeom prst="rect">
            <a:avLst/>
          </a:prstGeom>
        </p:spPr>
      </p:pic>
      <p:sp>
        <p:nvSpPr>
          <p:cNvPr id="5" name="TextBox 4">
            <a:extLst>
              <a:ext uri="{FF2B5EF4-FFF2-40B4-BE49-F238E27FC236}">
                <a16:creationId xmlns:a16="http://schemas.microsoft.com/office/drawing/2014/main" id="{9F0F0420-4795-A555-D555-B622BB2BF52D}"/>
              </a:ext>
            </a:extLst>
          </p:cNvPr>
          <p:cNvSpPr txBox="1"/>
          <p:nvPr/>
        </p:nvSpPr>
        <p:spPr>
          <a:xfrm>
            <a:off x="627188" y="5314890"/>
            <a:ext cx="6480000" cy="1200329"/>
          </a:xfrm>
          <a:prstGeom prst="rect">
            <a:avLst/>
          </a:prstGeom>
          <a:noFill/>
        </p:spPr>
        <p:txBody>
          <a:bodyPr wrap="square">
            <a:spAutoFit/>
          </a:bodyPr>
          <a:lstStyle/>
          <a:p>
            <a:pPr algn="ctr"/>
            <a:r>
              <a:rPr lang="en-US" sz="1800" b="1" i="1" dirty="0">
                <a:solidFill>
                  <a:srgbClr val="000000"/>
                </a:solidFill>
                <a:latin typeface="+mj-lt"/>
              </a:rPr>
              <a:t>“A review 50+ years of knowledge, with focus on some key areas to initiate discussion and generate new ideas for exploration and research needed into the next decades” </a:t>
            </a:r>
            <a:endParaRPr lang="en-IE" sz="1600" i="1" dirty="0"/>
          </a:p>
        </p:txBody>
      </p:sp>
      <p:pic>
        <p:nvPicPr>
          <p:cNvPr id="9" name="Picture 8">
            <a:extLst>
              <a:ext uri="{FF2B5EF4-FFF2-40B4-BE49-F238E27FC236}">
                <a16:creationId xmlns:a16="http://schemas.microsoft.com/office/drawing/2014/main" id="{E24304A0-73C0-DA9E-95FA-B3E900AF352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0349"/>
          <a:stretch/>
        </p:blipFill>
        <p:spPr>
          <a:xfrm>
            <a:off x="3127199" y="0"/>
            <a:ext cx="2967633" cy="2356560"/>
          </a:xfrm>
          <a:prstGeom prst="rect">
            <a:avLst/>
          </a:prstGeom>
        </p:spPr>
      </p:pic>
      <p:pic>
        <p:nvPicPr>
          <p:cNvPr id="10" name="Picture 9">
            <a:extLst>
              <a:ext uri="{FF2B5EF4-FFF2-40B4-BE49-F238E27FC236}">
                <a16:creationId xmlns:a16="http://schemas.microsoft.com/office/drawing/2014/main" id="{731247C5-4F23-50C7-95F0-060D6CC8275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7152" t="2386" r="17766" b="-2386"/>
          <a:stretch/>
        </p:blipFill>
        <p:spPr>
          <a:xfrm>
            <a:off x="6191743" y="-25880"/>
            <a:ext cx="2986764" cy="2436175"/>
          </a:xfrm>
          <a:prstGeom prst="rect">
            <a:avLst/>
          </a:prstGeom>
        </p:spPr>
      </p:pic>
      <p:grpSp>
        <p:nvGrpSpPr>
          <p:cNvPr id="11" name="Group 4">
            <a:extLst>
              <a:ext uri="{FF2B5EF4-FFF2-40B4-BE49-F238E27FC236}">
                <a16:creationId xmlns:a16="http://schemas.microsoft.com/office/drawing/2014/main" id="{E4217B16-E679-3451-EA83-3DDBDC2C522E}"/>
              </a:ext>
            </a:extLst>
          </p:cNvPr>
          <p:cNvGrpSpPr>
            <a:grpSpLocks noChangeAspect="1"/>
          </p:cNvGrpSpPr>
          <p:nvPr/>
        </p:nvGrpSpPr>
        <p:grpSpPr bwMode="auto">
          <a:xfrm>
            <a:off x="0" y="-8718"/>
            <a:ext cx="3051420" cy="2358217"/>
            <a:chOff x="0" y="-13"/>
            <a:chExt cx="1840" cy="1422"/>
          </a:xfrm>
        </p:grpSpPr>
        <p:sp>
          <p:nvSpPr>
            <p:cNvPr id="12" name="AutoShape 3">
              <a:extLst>
                <a:ext uri="{FF2B5EF4-FFF2-40B4-BE49-F238E27FC236}">
                  <a16:creationId xmlns:a16="http://schemas.microsoft.com/office/drawing/2014/main" id="{B15004AA-9BBB-DC5E-7C58-EF83244BCCB1}"/>
                </a:ext>
              </a:extLst>
            </p:cNvPr>
            <p:cNvSpPr>
              <a:spLocks noChangeAspect="1" noChangeArrowheads="1" noTextEdit="1"/>
            </p:cNvSpPr>
            <p:nvPr/>
          </p:nvSpPr>
          <p:spPr bwMode="auto">
            <a:xfrm>
              <a:off x="0" y="-13"/>
              <a:ext cx="1837" cy="1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E"/>
            </a:p>
          </p:txBody>
        </p:sp>
        <p:pic>
          <p:nvPicPr>
            <p:cNvPr id="1029" name="Picture 5">
              <a:extLst>
                <a:ext uri="{FF2B5EF4-FFF2-40B4-BE49-F238E27FC236}">
                  <a16:creationId xmlns:a16="http://schemas.microsoft.com/office/drawing/2014/main" id="{B4C94055-6B89-D03D-CFC4-C86FF97BA190}"/>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0" y="-13"/>
              <a:ext cx="1840" cy="1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extBox 6">
            <a:extLst>
              <a:ext uri="{FF2B5EF4-FFF2-40B4-BE49-F238E27FC236}">
                <a16:creationId xmlns:a16="http://schemas.microsoft.com/office/drawing/2014/main" id="{DFD3D65E-CC99-C74C-3879-EDADC212026C}"/>
              </a:ext>
            </a:extLst>
          </p:cNvPr>
          <p:cNvSpPr txBox="1"/>
          <p:nvPr/>
        </p:nvSpPr>
        <p:spPr>
          <a:xfrm>
            <a:off x="-243511" y="2050581"/>
            <a:ext cx="1295210" cy="338554"/>
          </a:xfrm>
          <a:prstGeom prst="rect">
            <a:avLst/>
          </a:prstGeom>
          <a:noFill/>
        </p:spPr>
        <p:txBody>
          <a:bodyPr wrap="square" rtlCol="0">
            <a:spAutoFit/>
          </a:bodyPr>
          <a:lstStyle/>
          <a:p>
            <a:pPr algn="ctr"/>
            <a:r>
              <a:rPr lang="en-US" sz="1600" b="1" dirty="0">
                <a:solidFill>
                  <a:schemeClr val="bg1"/>
                </a:solidFill>
                <a:latin typeface="+mj-lt"/>
              </a:rPr>
              <a:t>Navan</a:t>
            </a:r>
            <a:endParaRPr lang="en-IE" sz="1600" dirty="0">
              <a:solidFill>
                <a:schemeClr val="bg1"/>
              </a:solidFill>
            </a:endParaRPr>
          </a:p>
        </p:txBody>
      </p:sp>
      <p:sp>
        <p:nvSpPr>
          <p:cNvPr id="13" name="TextBox 12">
            <a:extLst>
              <a:ext uri="{FF2B5EF4-FFF2-40B4-BE49-F238E27FC236}">
                <a16:creationId xmlns:a16="http://schemas.microsoft.com/office/drawing/2014/main" id="{E9C07892-020D-AC89-7341-107CB2DED878}"/>
              </a:ext>
            </a:extLst>
          </p:cNvPr>
          <p:cNvSpPr txBox="1"/>
          <p:nvPr/>
        </p:nvSpPr>
        <p:spPr>
          <a:xfrm>
            <a:off x="6187768" y="2019606"/>
            <a:ext cx="938077" cy="338554"/>
          </a:xfrm>
          <a:prstGeom prst="rect">
            <a:avLst/>
          </a:prstGeom>
          <a:noFill/>
        </p:spPr>
        <p:txBody>
          <a:bodyPr wrap="none" rtlCol="0">
            <a:spAutoFit/>
          </a:bodyPr>
          <a:lstStyle/>
          <a:p>
            <a:pPr algn="ctr"/>
            <a:r>
              <a:rPr lang="en-US" sz="1600" b="1" dirty="0" err="1">
                <a:solidFill>
                  <a:schemeClr val="bg1"/>
                </a:solidFill>
                <a:latin typeface="+mj-lt"/>
              </a:rPr>
              <a:t>Galmoy</a:t>
            </a:r>
            <a:endParaRPr lang="en-IE" sz="1600" dirty="0">
              <a:solidFill>
                <a:schemeClr val="bg1"/>
              </a:solidFill>
            </a:endParaRPr>
          </a:p>
        </p:txBody>
      </p:sp>
      <p:sp>
        <p:nvSpPr>
          <p:cNvPr id="14" name="TextBox 13">
            <a:extLst>
              <a:ext uri="{FF2B5EF4-FFF2-40B4-BE49-F238E27FC236}">
                <a16:creationId xmlns:a16="http://schemas.microsoft.com/office/drawing/2014/main" id="{B44E64F9-5228-7A6E-65AE-D7E0A32F8318}"/>
              </a:ext>
            </a:extLst>
          </p:cNvPr>
          <p:cNvSpPr txBox="1"/>
          <p:nvPr/>
        </p:nvSpPr>
        <p:spPr>
          <a:xfrm>
            <a:off x="3111347" y="2031217"/>
            <a:ext cx="958917" cy="338554"/>
          </a:xfrm>
          <a:prstGeom prst="rect">
            <a:avLst/>
          </a:prstGeom>
          <a:noFill/>
        </p:spPr>
        <p:txBody>
          <a:bodyPr wrap="none" rtlCol="0">
            <a:spAutoFit/>
          </a:bodyPr>
          <a:lstStyle/>
          <a:p>
            <a:pPr algn="ctr"/>
            <a:r>
              <a:rPr lang="en-US" sz="1600" b="1" dirty="0" err="1">
                <a:solidFill>
                  <a:schemeClr val="bg1"/>
                </a:solidFill>
                <a:latin typeface="+mj-lt"/>
              </a:rPr>
              <a:t>Lisheen</a:t>
            </a:r>
            <a:endParaRPr lang="en-IE" sz="1600" dirty="0">
              <a:solidFill>
                <a:schemeClr val="bg1"/>
              </a:solidFill>
            </a:endParaRPr>
          </a:p>
        </p:txBody>
      </p:sp>
    </p:spTree>
    <p:extLst>
      <p:ext uri="{BB962C8B-B14F-4D97-AF65-F5344CB8AC3E}">
        <p14:creationId xmlns:p14="http://schemas.microsoft.com/office/powerpoint/2010/main" val="40262102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8BC6A6D-C169-40EF-8251-AD6BC6EF3C58}"/>
              </a:ext>
            </a:extLst>
          </p:cNvPr>
          <p:cNvSpPr>
            <a:spLocks noGrp="1"/>
          </p:cNvSpPr>
          <p:nvPr>
            <p:ph type="dt" sz="half" idx="10"/>
          </p:nvPr>
        </p:nvSpPr>
        <p:spPr/>
        <p:txBody>
          <a:bodyPr/>
          <a:lstStyle/>
          <a:p>
            <a:fld id="{509ED4D7-8976-4290-9FF0-BF6842204702}" type="datetime1">
              <a:rPr lang="sv-SE" smtClean="0"/>
              <a:pPr/>
              <a:t>2023-09-28</a:t>
            </a:fld>
            <a:endParaRPr lang="en-GB" dirty="0"/>
          </a:p>
        </p:txBody>
      </p:sp>
      <p:sp>
        <p:nvSpPr>
          <p:cNvPr id="5" name="Slide Number Placeholder 4">
            <a:extLst>
              <a:ext uri="{FF2B5EF4-FFF2-40B4-BE49-F238E27FC236}">
                <a16:creationId xmlns:a16="http://schemas.microsoft.com/office/drawing/2014/main" id="{B78FCDCC-0F48-46B2-BC99-F5F91F79C032}"/>
              </a:ext>
            </a:extLst>
          </p:cNvPr>
          <p:cNvSpPr>
            <a:spLocks noGrp="1"/>
          </p:cNvSpPr>
          <p:nvPr>
            <p:ph type="sldNum" sz="quarter" idx="11"/>
          </p:nvPr>
        </p:nvSpPr>
        <p:spPr/>
        <p:txBody>
          <a:bodyPr/>
          <a:lstStyle/>
          <a:p>
            <a:fld id="{A153D128-6291-4599-92FF-DFF1C4914FCF}" type="slidenum">
              <a:rPr lang="en-GB" smtClean="0"/>
              <a:pPr/>
              <a:t>10</a:t>
            </a:fld>
            <a:endParaRPr lang="en-GB"/>
          </a:p>
        </p:txBody>
      </p:sp>
      <p:sp>
        <p:nvSpPr>
          <p:cNvPr id="6" name="Footer Placeholder 5">
            <a:extLst>
              <a:ext uri="{FF2B5EF4-FFF2-40B4-BE49-F238E27FC236}">
                <a16:creationId xmlns:a16="http://schemas.microsoft.com/office/drawing/2014/main" id="{B800F486-26C8-426A-99E3-9FDA18BEE49A}"/>
              </a:ext>
            </a:extLst>
          </p:cNvPr>
          <p:cNvSpPr>
            <a:spLocks noGrp="1"/>
          </p:cNvSpPr>
          <p:nvPr>
            <p:ph type="ftr" sz="quarter" idx="12"/>
          </p:nvPr>
        </p:nvSpPr>
        <p:spPr/>
        <p:txBody>
          <a:bodyPr/>
          <a:lstStyle/>
          <a:p>
            <a:r>
              <a:rPr lang="en-US"/>
              <a:t>Unit/Operation choose tab Insert/Header &amp; Footer</a:t>
            </a:r>
            <a:endParaRPr lang="en-GB"/>
          </a:p>
        </p:txBody>
      </p:sp>
      <p:sp>
        <p:nvSpPr>
          <p:cNvPr id="11" name="TextBox 10">
            <a:extLst>
              <a:ext uri="{FF2B5EF4-FFF2-40B4-BE49-F238E27FC236}">
                <a16:creationId xmlns:a16="http://schemas.microsoft.com/office/drawing/2014/main" id="{8045EBCF-BA73-412C-892A-4EFF0B273926}"/>
              </a:ext>
            </a:extLst>
          </p:cNvPr>
          <p:cNvSpPr txBox="1"/>
          <p:nvPr/>
        </p:nvSpPr>
        <p:spPr>
          <a:xfrm>
            <a:off x="-57633" y="33716"/>
            <a:ext cx="9259266" cy="461665"/>
          </a:xfrm>
          <a:prstGeom prst="rect">
            <a:avLst/>
          </a:prstGeom>
          <a:noFill/>
        </p:spPr>
        <p:txBody>
          <a:bodyPr wrap="none" rtlCol="0">
            <a:spAutoFit/>
          </a:bodyPr>
          <a:lstStyle/>
          <a:p>
            <a:pPr algn="ctr"/>
            <a:r>
              <a:rPr lang="en-IE" sz="2400" b="1" dirty="0"/>
              <a:t>Simplified Lower Carboniferous Stratigraphy of Central Ireland</a:t>
            </a:r>
          </a:p>
        </p:txBody>
      </p:sp>
      <p:pic>
        <p:nvPicPr>
          <p:cNvPr id="3" name="Picture 2">
            <a:extLst>
              <a:ext uri="{FF2B5EF4-FFF2-40B4-BE49-F238E27FC236}">
                <a16:creationId xmlns:a16="http://schemas.microsoft.com/office/drawing/2014/main" id="{9AAFF173-B9D3-094D-D88A-316A53C3308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992" t="1276" r="13894" b="6557"/>
          <a:stretch/>
        </p:blipFill>
        <p:spPr>
          <a:xfrm>
            <a:off x="118334" y="473865"/>
            <a:ext cx="6863379" cy="6380855"/>
          </a:xfrm>
          <a:prstGeom prst="rect">
            <a:avLst/>
          </a:prstGeom>
        </p:spPr>
      </p:pic>
      <p:sp>
        <p:nvSpPr>
          <p:cNvPr id="8" name="TextBox 7">
            <a:extLst>
              <a:ext uri="{FF2B5EF4-FFF2-40B4-BE49-F238E27FC236}">
                <a16:creationId xmlns:a16="http://schemas.microsoft.com/office/drawing/2014/main" id="{0625E685-21E7-F799-D12F-096F6F673DB3}"/>
              </a:ext>
            </a:extLst>
          </p:cNvPr>
          <p:cNvSpPr txBox="1"/>
          <p:nvPr/>
        </p:nvSpPr>
        <p:spPr>
          <a:xfrm>
            <a:off x="7749396" y="6240574"/>
            <a:ext cx="1440160" cy="584775"/>
          </a:xfrm>
          <a:prstGeom prst="rect">
            <a:avLst/>
          </a:prstGeom>
          <a:solidFill>
            <a:schemeClr val="bg1"/>
          </a:solidFill>
        </p:spPr>
        <p:txBody>
          <a:bodyPr wrap="square">
            <a:spAutoFit/>
          </a:bodyPr>
          <a:lstStyle/>
          <a:p>
            <a:r>
              <a:rPr lang="en-IE" sz="1600" i="1" dirty="0">
                <a:solidFill>
                  <a:srgbClr val="000000"/>
                </a:solidFill>
                <a:latin typeface="Times New Roman" panose="02020603050405020304" pitchFamily="18" charset="0"/>
              </a:rPr>
              <a:t>after Andrew, this volume</a:t>
            </a:r>
            <a:endParaRPr lang="en-IE" sz="1600" dirty="0"/>
          </a:p>
        </p:txBody>
      </p:sp>
      <p:grpSp>
        <p:nvGrpSpPr>
          <p:cNvPr id="14" name="Group 13">
            <a:extLst>
              <a:ext uri="{FF2B5EF4-FFF2-40B4-BE49-F238E27FC236}">
                <a16:creationId xmlns:a16="http://schemas.microsoft.com/office/drawing/2014/main" id="{442F7FFC-F467-FAF7-9C45-B3808EA80F61}"/>
              </a:ext>
            </a:extLst>
          </p:cNvPr>
          <p:cNvGrpSpPr/>
          <p:nvPr/>
        </p:nvGrpSpPr>
        <p:grpSpPr>
          <a:xfrm>
            <a:off x="6216689" y="4922722"/>
            <a:ext cx="2847858" cy="922839"/>
            <a:chOff x="6216689" y="4922722"/>
            <a:chExt cx="2847858" cy="922839"/>
          </a:xfrm>
        </p:grpSpPr>
        <p:sp>
          <p:nvSpPr>
            <p:cNvPr id="12" name="TextBox 11">
              <a:extLst>
                <a:ext uri="{FF2B5EF4-FFF2-40B4-BE49-F238E27FC236}">
                  <a16:creationId xmlns:a16="http://schemas.microsoft.com/office/drawing/2014/main" id="{6C06B558-2519-2614-EB3C-A3198AD75D0E}"/>
                </a:ext>
              </a:extLst>
            </p:cNvPr>
            <p:cNvSpPr txBox="1"/>
            <p:nvPr/>
          </p:nvSpPr>
          <p:spPr>
            <a:xfrm>
              <a:off x="6221076" y="4922722"/>
              <a:ext cx="2843471" cy="369332"/>
            </a:xfrm>
            <a:prstGeom prst="rect">
              <a:avLst/>
            </a:prstGeom>
            <a:solidFill>
              <a:schemeClr val="bg1"/>
            </a:solidFill>
            <a:ln>
              <a:solidFill>
                <a:srgbClr val="FF0000"/>
              </a:solidFill>
            </a:ln>
          </p:spPr>
          <p:txBody>
            <a:bodyPr wrap="none" rtlCol="0">
              <a:spAutoFit/>
            </a:bodyPr>
            <a:lstStyle/>
            <a:p>
              <a:r>
                <a:rPr lang="en-IE" b="1" dirty="0" err="1">
                  <a:solidFill>
                    <a:srgbClr val="FF0000"/>
                  </a:solidFill>
                </a:rPr>
                <a:t>Waulsortian</a:t>
              </a:r>
              <a:r>
                <a:rPr lang="en-IE" b="1" dirty="0">
                  <a:solidFill>
                    <a:srgbClr val="FF0000"/>
                  </a:solidFill>
                </a:rPr>
                <a:t> Limestones</a:t>
              </a:r>
            </a:p>
          </p:txBody>
        </p:sp>
        <p:sp>
          <p:nvSpPr>
            <p:cNvPr id="13" name="TextBox 12">
              <a:extLst>
                <a:ext uri="{FF2B5EF4-FFF2-40B4-BE49-F238E27FC236}">
                  <a16:creationId xmlns:a16="http://schemas.microsoft.com/office/drawing/2014/main" id="{9F44DDF9-BDF9-43FA-0EE9-D07C97547912}"/>
                </a:ext>
              </a:extLst>
            </p:cNvPr>
            <p:cNvSpPr txBox="1"/>
            <p:nvPr/>
          </p:nvSpPr>
          <p:spPr>
            <a:xfrm>
              <a:off x="6216689" y="5476229"/>
              <a:ext cx="1287532" cy="369332"/>
            </a:xfrm>
            <a:prstGeom prst="rect">
              <a:avLst/>
            </a:prstGeom>
            <a:solidFill>
              <a:schemeClr val="bg1"/>
            </a:solidFill>
            <a:ln>
              <a:solidFill>
                <a:srgbClr val="FF0000"/>
              </a:solidFill>
            </a:ln>
          </p:spPr>
          <p:txBody>
            <a:bodyPr wrap="none" rtlCol="0">
              <a:spAutoFit/>
            </a:bodyPr>
            <a:lstStyle/>
            <a:p>
              <a:r>
                <a:rPr lang="en-IE" b="1" dirty="0">
                  <a:solidFill>
                    <a:srgbClr val="FF0000"/>
                  </a:solidFill>
                </a:rPr>
                <a:t>Pale Beds</a:t>
              </a:r>
            </a:p>
          </p:txBody>
        </p:sp>
      </p:grpSp>
      <p:grpSp>
        <p:nvGrpSpPr>
          <p:cNvPr id="10" name="Group 9">
            <a:extLst>
              <a:ext uri="{FF2B5EF4-FFF2-40B4-BE49-F238E27FC236}">
                <a16:creationId xmlns:a16="http://schemas.microsoft.com/office/drawing/2014/main" id="{FB331C9C-29AF-7371-DE87-D6C9E5914B5F}"/>
              </a:ext>
            </a:extLst>
          </p:cNvPr>
          <p:cNvGrpSpPr/>
          <p:nvPr/>
        </p:nvGrpSpPr>
        <p:grpSpPr>
          <a:xfrm>
            <a:off x="4381500" y="3327698"/>
            <a:ext cx="4365686" cy="2977852"/>
            <a:chOff x="4381500" y="3327698"/>
            <a:chExt cx="4365686" cy="2977852"/>
          </a:xfrm>
        </p:grpSpPr>
        <p:sp>
          <p:nvSpPr>
            <p:cNvPr id="2" name="Freeform: Shape 1">
              <a:extLst>
                <a:ext uri="{FF2B5EF4-FFF2-40B4-BE49-F238E27FC236}">
                  <a16:creationId xmlns:a16="http://schemas.microsoft.com/office/drawing/2014/main" id="{08A4E06D-BE7D-0EB6-801E-3045FD49A941}"/>
                </a:ext>
              </a:extLst>
            </p:cNvPr>
            <p:cNvSpPr/>
            <p:nvPr/>
          </p:nvSpPr>
          <p:spPr>
            <a:xfrm>
              <a:off x="4381500" y="4162425"/>
              <a:ext cx="1000125" cy="2143125"/>
            </a:xfrm>
            <a:custGeom>
              <a:avLst/>
              <a:gdLst>
                <a:gd name="connsiteX0" fmla="*/ 0 w 1000125"/>
                <a:gd name="connsiteY0" fmla="*/ 0 h 2143125"/>
                <a:gd name="connsiteX1" fmla="*/ 219075 w 1000125"/>
                <a:gd name="connsiteY1" fmla="*/ 133350 h 2143125"/>
                <a:gd name="connsiteX2" fmla="*/ 342900 w 1000125"/>
                <a:gd name="connsiteY2" fmla="*/ 304800 h 2143125"/>
                <a:gd name="connsiteX3" fmla="*/ 466725 w 1000125"/>
                <a:gd name="connsiteY3" fmla="*/ 609600 h 2143125"/>
                <a:gd name="connsiteX4" fmla="*/ 523875 w 1000125"/>
                <a:gd name="connsiteY4" fmla="*/ 933450 h 2143125"/>
                <a:gd name="connsiteX5" fmla="*/ 552450 w 1000125"/>
                <a:gd name="connsiteY5" fmla="*/ 1028700 h 2143125"/>
                <a:gd name="connsiteX6" fmla="*/ 600075 w 1000125"/>
                <a:gd name="connsiteY6" fmla="*/ 1228725 h 2143125"/>
                <a:gd name="connsiteX7" fmla="*/ 647700 w 1000125"/>
                <a:gd name="connsiteY7" fmla="*/ 1400175 h 2143125"/>
                <a:gd name="connsiteX8" fmla="*/ 685800 w 1000125"/>
                <a:gd name="connsiteY8" fmla="*/ 1685925 h 2143125"/>
                <a:gd name="connsiteX9" fmla="*/ 828675 w 1000125"/>
                <a:gd name="connsiteY9" fmla="*/ 1924050 h 2143125"/>
                <a:gd name="connsiteX10" fmla="*/ 1000125 w 1000125"/>
                <a:gd name="connsiteY10" fmla="*/ 2143125 h 214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125" h="2143125">
                  <a:moveTo>
                    <a:pt x="0" y="0"/>
                  </a:moveTo>
                  <a:lnTo>
                    <a:pt x="219075" y="133350"/>
                  </a:lnTo>
                  <a:lnTo>
                    <a:pt x="342900" y="304800"/>
                  </a:lnTo>
                  <a:lnTo>
                    <a:pt x="466725" y="609600"/>
                  </a:lnTo>
                  <a:lnTo>
                    <a:pt x="523875" y="933450"/>
                  </a:lnTo>
                  <a:lnTo>
                    <a:pt x="552450" y="1028700"/>
                  </a:lnTo>
                  <a:lnTo>
                    <a:pt x="600075" y="1228725"/>
                  </a:lnTo>
                  <a:lnTo>
                    <a:pt x="647700" y="1400175"/>
                  </a:lnTo>
                  <a:lnTo>
                    <a:pt x="685800" y="1685925"/>
                  </a:lnTo>
                  <a:lnTo>
                    <a:pt x="828675" y="1924050"/>
                  </a:lnTo>
                  <a:lnTo>
                    <a:pt x="1000125" y="2143125"/>
                  </a:lnTo>
                </a:path>
              </a:pathLst>
            </a:custGeom>
            <a:noFill/>
            <a:ln w="76200">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Arrow: Right 8">
              <a:extLst>
                <a:ext uri="{FF2B5EF4-FFF2-40B4-BE49-F238E27FC236}">
                  <a16:creationId xmlns:a16="http://schemas.microsoft.com/office/drawing/2014/main" id="{DF717A09-D55F-6391-DE13-921A37D3435D}"/>
                </a:ext>
              </a:extLst>
            </p:cNvPr>
            <p:cNvSpPr/>
            <p:nvPr/>
          </p:nvSpPr>
          <p:spPr>
            <a:xfrm rot="9377639">
              <a:off x="4780616" y="4057263"/>
              <a:ext cx="2400741" cy="509369"/>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TextBox 6">
              <a:extLst>
                <a:ext uri="{FF2B5EF4-FFF2-40B4-BE49-F238E27FC236}">
                  <a16:creationId xmlns:a16="http://schemas.microsoft.com/office/drawing/2014/main" id="{D1CA8489-1BC4-B9D2-BC0C-7F0335066F2A}"/>
                </a:ext>
              </a:extLst>
            </p:cNvPr>
            <p:cNvSpPr txBox="1"/>
            <p:nvPr/>
          </p:nvSpPr>
          <p:spPr>
            <a:xfrm>
              <a:off x="7010813" y="3327698"/>
              <a:ext cx="1736373" cy="923330"/>
            </a:xfrm>
            <a:prstGeom prst="rect">
              <a:avLst/>
            </a:prstGeom>
            <a:solidFill>
              <a:schemeClr val="bg1"/>
            </a:solidFill>
            <a:ln>
              <a:solidFill>
                <a:schemeClr val="tx1"/>
              </a:solidFill>
            </a:ln>
          </p:spPr>
          <p:txBody>
            <a:bodyPr wrap="none" rtlCol="0">
              <a:spAutoFit/>
            </a:bodyPr>
            <a:lstStyle/>
            <a:p>
              <a:pPr algn="ctr"/>
              <a:r>
                <a:rPr lang="en-IE" b="1" dirty="0"/>
                <a:t>Navan </a:t>
              </a:r>
            </a:p>
            <a:p>
              <a:pPr algn="ctr"/>
              <a:r>
                <a:rPr lang="en-IE" b="1" dirty="0"/>
                <a:t>Boulder </a:t>
              </a:r>
            </a:p>
            <a:p>
              <a:pPr algn="ctr"/>
              <a:r>
                <a:rPr lang="en-IE" b="1" dirty="0"/>
                <a:t>Conglomerate</a:t>
              </a:r>
            </a:p>
          </p:txBody>
        </p:sp>
      </p:grpSp>
      <p:sp>
        <p:nvSpPr>
          <p:cNvPr id="15" name="TextBox 14">
            <a:extLst>
              <a:ext uri="{FF2B5EF4-FFF2-40B4-BE49-F238E27FC236}">
                <a16:creationId xmlns:a16="http://schemas.microsoft.com/office/drawing/2014/main" id="{04860DF0-FAEA-4962-4128-2C620432FAC4}"/>
              </a:ext>
            </a:extLst>
          </p:cNvPr>
          <p:cNvSpPr txBox="1"/>
          <p:nvPr/>
        </p:nvSpPr>
        <p:spPr>
          <a:xfrm>
            <a:off x="1430637" y="566198"/>
            <a:ext cx="556563" cy="369332"/>
          </a:xfrm>
          <a:prstGeom prst="rect">
            <a:avLst/>
          </a:prstGeom>
          <a:noFill/>
        </p:spPr>
        <p:txBody>
          <a:bodyPr wrap="none" rtlCol="0">
            <a:spAutoFit/>
          </a:bodyPr>
          <a:lstStyle/>
          <a:p>
            <a:r>
              <a:rPr lang="en-IE" b="1" dirty="0"/>
              <a:t>SW</a:t>
            </a:r>
          </a:p>
        </p:txBody>
      </p:sp>
      <p:sp>
        <p:nvSpPr>
          <p:cNvPr id="16" name="TextBox 15">
            <a:extLst>
              <a:ext uri="{FF2B5EF4-FFF2-40B4-BE49-F238E27FC236}">
                <a16:creationId xmlns:a16="http://schemas.microsoft.com/office/drawing/2014/main" id="{0E955446-893E-ECAD-C2BC-BE86499DE453}"/>
              </a:ext>
            </a:extLst>
          </p:cNvPr>
          <p:cNvSpPr txBox="1"/>
          <p:nvPr/>
        </p:nvSpPr>
        <p:spPr>
          <a:xfrm>
            <a:off x="7287724" y="584106"/>
            <a:ext cx="505267" cy="369332"/>
          </a:xfrm>
          <a:prstGeom prst="rect">
            <a:avLst/>
          </a:prstGeom>
          <a:noFill/>
        </p:spPr>
        <p:txBody>
          <a:bodyPr wrap="none" rtlCol="0">
            <a:spAutoFit/>
          </a:bodyPr>
          <a:lstStyle/>
          <a:p>
            <a:r>
              <a:rPr lang="en-IE" b="1" dirty="0"/>
              <a:t>NE</a:t>
            </a:r>
          </a:p>
        </p:txBody>
      </p:sp>
    </p:spTree>
    <p:extLst>
      <p:ext uri="{BB962C8B-B14F-4D97-AF65-F5344CB8AC3E}">
        <p14:creationId xmlns:p14="http://schemas.microsoft.com/office/powerpoint/2010/main" val="370245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1+#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8BC6A6D-C169-40EF-8251-AD6BC6EF3C58}"/>
              </a:ext>
            </a:extLst>
          </p:cNvPr>
          <p:cNvSpPr>
            <a:spLocks noGrp="1"/>
          </p:cNvSpPr>
          <p:nvPr>
            <p:ph type="dt" sz="half" idx="10"/>
          </p:nvPr>
        </p:nvSpPr>
        <p:spPr/>
        <p:txBody>
          <a:bodyPr/>
          <a:lstStyle/>
          <a:p>
            <a:fld id="{509ED4D7-8976-4290-9FF0-BF6842204702}" type="datetime1">
              <a:rPr lang="sv-SE" smtClean="0"/>
              <a:pPr/>
              <a:t>2023-09-28</a:t>
            </a:fld>
            <a:endParaRPr lang="en-GB" dirty="0"/>
          </a:p>
        </p:txBody>
      </p:sp>
      <p:sp>
        <p:nvSpPr>
          <p:cNvPr id="5" name="Slide Number Placeholder 4">
            <a:extLst>
              <a:ext uri="{FF2B5EF4-FFF2-40B4-BE49-F238E27FC236}">
                <a16:creationId xmlns:a16="http://schemas.microsoft.com/office/drawing/2014/main" id="{B78FCDCC-0F48-46B2-BC99-F5F91F79C032}"/>
              </a:ext>
            </a:extLst>
          </p:cNvPr>
          <p:cNvSpPr>
            <a:spLocks noGrp="1"/>
          </p:cNvSpPr>
          <p:nvPr>
            <p:ph type="sldNum" sz="quarter" idx="11"/>
          </p:nvPr>
        </p:nvSpPr>
        <p:spPr/>
        <p:txBody>
          <a:bodyPr/>
          <a:lstStyle/>
          <a:p>
            <a:fld id="{A153D128-6291-4599-92FF-DFF1C4914FCF}" type="slidenum">
              <a:rPr lang="en-GB" smtClean="0"/>
              <a:pPr/>
              <a:t>11</a:t>
            </a:fld>
            <a:endParaRPr lang="en-GB"/>
          </a:p>
        </p:txBody>
      </p:sp>
      <p:sp>
        <p:nvSpPr>
          <p:cNvPr id="6" name="Footer Placeholder 5">
            <a:extLst>
              <a:ext uri="{FF2B5EF4-FFF2-40B4-BE49-F238E27FC236}">
                <a16:creationId xmlns:a16="http://schemas.microsoft.com/office/drawing/2014/main" id="{B800F486-26C8-426A-99E3-9FDA18BEE49A}"/>
              </a:ext>
            </a:extLst>
          </p:cNvPr>
          <p:cNvSpPr>
            <a:spLocks noGrp="1"/>
          </p:cNvSpPr>
          <p:nvPr>
            <p:ph type="ftr" sz="quarter" idx="12"/>
          </p:nvPr>
        </p:nvSpPr>
        <p:spPr/>
        <p:txBody>
          <a:bodyPr/>
          <a:lstStyle/>
          <a:p>
            <a:r>
              <a:rPr lang="en-US"/>
              <a:t>Unit/Operation choose tab Insert/Header &amp; Footer</a:t>
            </a:r>
            <a:endParaRPr lang="en-GB"/>
          </a:p>
        </p:txBody>
      </p:sp>
      <p:sp>
        <p:nvSpPr>
          <p:cNvPr id="11" name="TextBox 10">
            <a:extLst>
              <a:ext uri="{FF2B5EF4-FFF2-40B4-BE49-F238E27FC236}">
                <a16:creationId xmlns:a16="http://schemas.microsoft.com/office/drawing/2014/main" id="{8045EBCF-BA73-412C-892A-4EFF0B273926}"/>
              </a:ext>
            </a:extLst>
          </p:cNvPr>
          <p:cNvSpPr txBox="1"/>
          <p:nvPr/>
        </p:nvSpPr>
        <p:spPr>
          <a:xfrm>
            <a:off x="848849" y="26610"/>
            <a:ext cx="7207422" cy="461665"/>
          </a:xfrm>
          <a:prstGeom prst="rect">
            <a:avLst/>
          </a:prstGeom>
          <a:noFill/>
        </p:spPr>
        <p:txBody>
          <a:bodyPr wrap="none" rtlCol="0">
            <a:spAutoFit/>
          </a:bodyPr>
          <a:lstStyle/>
          <a:p>
            <a:pPr algn="ctr"/>
            <a:r>
              <a:rPr lang="en-IE" sz="2400" b="1" dirty="0"/>
              <a:t>Approx Extent of Irish Central Midlands Orefield</a:t>
            </a:r>
          </a:p>
        </p:txBody>
      </p:sp>
      <p:pic>
        <p:nvPicPr>
          <p:cNvPr id="7" name="Picture 6">
            <a:extLst>
              <a:ext uri="{FF2B5EF4-FFF2-40B4-BE49-F238E27FC236}">
                <a16:creationId xmlns:a16="http://schemas.microsoft.com/office/drawing/2014/main" id="{A64FAD62-71D4-4712-ACF4-8D472D1503F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51" y="477817"/>
            <a:ext cx="9098384" cy="5223839"/>
          </a:xfrm>
          <a:prstGeom prst="rect">
            <a:avLst/>
          </a:prstGeom>
        </p:spPr>
      </p:pic>
      <p:sp>
        <p:nvSpPr>
          <p:cNvPr id="3" name="TextBox 2">
            <a:extLst>
              <a:ext uri="{FF2B5EF4-FFF2-40B4-BE49-F238E27FC236}">
                <a16:creationId xmlns:a16="http://schemas.microsoft.com/office/drawing/2014/main" id="{8405DFF5-E31B-B26B-CF00-E6A327D120E1}"/>
              </a:ext>
            </a:extLst>
          </p:cNvPr>
          <p:cNvSpPr txBox="1"/>
          <p:nvPr/>
        </p:nvSpPr>
        <p:spPr>
          <a:xfrm>
            <a:off x="231382" y="5796023"/>
            <a:ext cx="8550161" cy="830997"/>
          </a:xfrm>
          <a:prstGeom prst="rect">
            <a:avLst/>
          </a:prstGeom>
          <a:noFill/>
        </p:spPr>
        <p:txBody>
          <a:bodyPr wrap="square">
            <a:spAutoFit/>
          </a:bodyPr>
          <a:lstStyle/>
          <a:p>
            <a:r>
              <a:rPr lang="en-US" sz="1600" i="1" dirty="0">
                <a:solidFill>
                  <a:srgbClr val="000000"/>
                </a:solidFill>
                <a:latin typeface="Times New Roman" panose="02020603050405020304" pitchFamily="18" charset="0"/>
              </a:rPr>
              <a:t>Central Irish Orefield with deposits showing notional outline of Orefield, mines, major and minor prospects, and the location of the Iapetus Suture. Note that Abbeytown is further north and off the diagram. The background geological map is after the Geological Survey of Ireland. </a:t>
            </a:r>
            <a:endParaRPr lang="en-IE" sz="1600" dirty="0"/>
          </a:p>
        </p:txBody>
      </p:sp>
      <p:grpSp>
        <p:nvGrpSpPr>
          <p:cNvPr id="24" name="Group 23">
            <a:extLst>
              <a:ext uri="{FF2B5EF4-FFF2-40B4-BE49-F238E27FC236}">
                <a16:creationId xmlns:a16="http://schemas.microsoft.com/office/drawing/2014/main" id="{935FB8A9-02B9-EA55-038E-BFF11289843B}"/>
              </a:ext>
            </a:extLst>
          </p:cNvPr>
          <p:cNvGrpSpPr/>
          <p:nvPr/>
        </p:nvGrpSpPr>
        <p:grpSpPr>
          <a:xfrm>
            <a:off x="5690078" y="582642"/>
            <a:ext cx="3275991" cy="4179537"/>
            <a:chOff x="5690078" y="582642"/>
            <a:chExt cx="3275991" cy="4179537"/>
          </a:xfrm>
        </p:grpSpPr>
        <p:sp>
          <p:nvSpPr>
            <p:cNvPr id="2" name="TextBox 1">
              <a:extLst>
                <a:ext uri="{FF2B5EF4-FFF2-40B4-BE49-F238E27FC236}">
                  <a16:creationId xmlns:a16="http://schemas.microsoft.com/office/drawing/2014/main" id="{D7BE7AF5-D004-C1CD-F20F-9EFA70D6656D}"/>
                </a:ext>
              </a:extLst>
            </p:cNvPr>
            <p:cNvSpPr txBox="1"/>
            <p:nvPr/>
          </p:nvSpPr>
          <p:spPr>
            <a:xfrm>
              <a:off x="7452000" y="1102882"/>
              <a:ext cx="1514069" cy="646331"/>
            </a:xfrm>
            <a:prstGeom prst="rect">
              <a:avLst/>
            </a:prstGeom>
            <a:solidFill>
              <a:srgbClr val="FFFF00"/>
            </a:solidFill>
            <a:ln w="28575">
              <a:solidFill>
                <a:schemeClr val="tx1"/>
              </a:solidFill>
            </a:ln>
          </p:spPr>
          <p:txBody>
            <a:bodyPr wrap="none" rtlCol="0">
              <a:spAutoFit/>
            </a:bodyPr>
            <a:lstStyle/>
            <a:p>
              <a:pPr algn="ctr"/>
              <a:r>
                <a:rPr lang="en-IE" dirty="0"/>
                <a:t>PALE BEDS </a:t>
              </a:r>
            </a:p>
            <a:p>
              <a:pPr algn="ctr"/>
              <a:r>
                <a:rPr lang="en-IE" dirty="0"/>
                <a:t>HOSTED</a:t>
              </a:r>
            </a:p>
          </p:txBody>
        </p:sp>
        <p:sp>
          <p:nvSpPr>
            <p:cNvPr id="9" name="TextBox 8">
              <a:extLst>
                <a:ext uri="{FF2B5EF4-FFF2-40B4-BE49-F238E27FC236}">
                  <a16:creationId xmlns:a16="http://schemas.microsoft.com/office/drawing/2014/main" id="{BFD8C7B3-9976-AD9B-5373-0E3A6B46681C}"/>
                </a:ext>
              </a:extLst>
            </p:cNvPr>
            <p:cNvSpPr txBox="1"/>
            <p:nvPr/>
          </p:nvSpPr>
          <p:spPr>
            <a:xfrm>
              <a:off x="6234845" y="3645834"/>
              <a:ext cx="1928798" cy="646331"/>
            </a:xfrm>
            <a:prstGeom prst="rect">
              <a:avLst/>
            </a:prstGeom>
            <a:solidFill>
              <a:srgbClr val="FFFF00"/>
            </a:solidFill>
            <a:ln w="28575">
              <a:solidFill>
                <a:schemeClr val="tx1"/>
              </a:solidFill>
            </a:ln>
          </p:spPr>
          <p:txBody>
            <a:bodyPr wrap="none" rtlCol="0">
              <a:spAutoFit/>
            </a:bodyPr>
            <a:lstStyle/>
            <a:p>
              <a:pPr algn="ctr"/>
              <a:r>
                <a:rPr lang="en-IE" dirty="0"/>
                <a:t>WAULSORTIAN </a:t>
              </a:r>
            </a:p>
            <a:p>
              <a:pPr algn="ctr"/>
              <a:r>
                <a:rPr lang="en-IE" dirty="0"/>
                <a:t>HOSTED</a:t>
              </a:r>
            </a:p>
          </p:txBody>
        </p:sp>
        <p:sp>
          <p:nvSpPr>
            <p:cNvPr id="10" name="Right Brace 9">
              <a:extLst>
                <a:ext uri="{FF2B5EF4-FFF2-40B4-BE49-F238E27FC236}">
                  <a16:creationId xmlns:a16="http://schemas.microsoft.com/office/drawing/2014/main" id="{FD76B0C5-A567-F7E4-CD66-B62EFF6AD4B7}"/>
                </a:ext>
              </a:extLst>
            </p:cNvPr>
            <p:cNvSpPr/>
            <p:nvPr/>
          </p:nvSpPr>
          <p:spPr>
            <a:xfrm>
              <a:off x="7092000" y="582642"/>
              <a:ext cx="360000" cy="1586358"/>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a:p>
          </p:txBody>
        </p:sp>
        <p:sp>
          <p:nvSpPr>
            <p:cNvPr id="12" name="Right Brace 11">
              <a:extLst>
                <a:ext uri="{FF2B5EF4-FFF2-40B4-BE49-F238E27FC236}">
                  <a16:creationId xmlns:a16="http://schemas.microsoft.com/office/drawing/2014/main" id="{03DD2896-7DE9-2D1D-C97B-8B1A5F47E611}"/>
                </a:ext>
              </a:extLst>
            </p:cNvPr>
            <p:cNvSpPr/>
            <p:nvPr/>
          </p:nvSpPr>
          <p:spPr>
            <a:xfrm>
              <a:off x="5690078" y="3175821"/>
              <a:ext cx="360000" cy="1586358"/>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a:p>
          </p:txBody>
        </p:sp>
      </p:grpSp>
      <p:grpSp>
        <p:nvGrpSpPr>
          <p:cNvPr id="23" name="Group 22">
            <a:extLst>
              <a:ext uri="{FF2B5EF4-FFF2-40B4-BE49-F238E27FC236}">
                <a16:creationId xmlns:a16="http://schemas.microsoft.com/office/drawing/2014/main" id="{129261FA-0308-8549-2E56-8EF148E9B291}"/>
              </a:ext>
            </a:extLst>
          </p:cNvPr>
          <p:cNvGrpSpPr/>
          <p:nvPr/>
        </p:nvGrpSpPr>
        <p:grpSpPr>
          <a:xfrm>
            <a:off x="896070" y="2565470"/>
            <a:ext cx="8157171" cy="2986695"/>
            <a:chOff x="896070" y="2565470"/>
            <a:chExt cx="8157171" cy="2986695"/>
          </a:xfrm>
        </p:grpSpPr>
        <p:sp>
          <p:nvSpPr>
            <p:cNvPr id="13" name="TextBox 12">
              <a:extLst>
                <a:ext uri="{FF2B5EF4-FFF2-40B4-BE49-F238E27FC236}">
                  <a16:creationId xmlns:a16="http://schemas.microsoft.com/office/drawing/2014/main" id="{7E7D1B7E-D92A-A32C-6AC6-B7D12756A9B1}"/>
                </a:ext>
              </a:extLst>
            </p:cNvPr>
            <p:cNvSpPr txBox="1"/>
            <p:nvPr/>
          </p:nvSpPr>
          <p:spPr>
            <a:xfrm>
              <a:off x="7137332" y="2565470"/>
              <a:ext cx="1915909" cy="646331"/>
            </a:xfrm>
            <a:prstGeom prst="rect">
              <a:avLst/>
            </a:prstGeom>
            <a:solidFill>
              <a:schemeClr val="bg1">
                <a:lumMod val="85000"/>
              </a:schemeClr>
            </a:solidFill>
            <a:ln w="19050">
              <a:solidFill>
                <a:schemeClr val="bg1">
                  <a:lumMod val="75000"/>
                </a:schemeClr>
              </a:solidFill>
            </a:ln>
          </p:spPr>
          <p:txBody>
            <a:bodyPr wrap="none" rtlCol="0">
              <a:spAutoFit/>
            </a:bodyPr>
            <a:lstStyle/>
            <a:p>
              <a:r>
                <a:rPr lang="en-IE" i="1" dirty="0">
                  <a:solidFill>
                    <a:schemeClr val="bg1">
                      <a:lumMod val="50000"/>
                    </a:schemeClr>
                  </a:solidFill>
                </a:rPr>
                <a:t>KILDARE MVT? </a:t>
              </a:r>
            </a:p>
            <a:p>
              <a:r>
                <a:rPr lang="en-IE" i="1" dirty="0">
                  <a:solidFill>
                    <a:schemeClr val="bg1">
                      <a:lumMod val="50000"/>
                    </a:schemeClr>
                  </a:solidFill>
                </a:rPr>
                <a:t>SUB-GROUP</a:t>
              </a:r>
            </a:p>
          </p:txBody>
        </p:sp>
        <p:sp>
          <p:nvSpPr>
            <p:cNvPr id="14" name="TextBox 13">
              <a:extLst>
                <a:ext uri="{FF2B5EF4-FFF2-40B4-BE49-F238E27FC236}">
                  <a16:creationId xmlns:a16="http://schemas.microsoft.com/office/drawing/2014/main" id="{0405A83D-7C35-B25A-34CA-358A2B482965}"/>
                </a:ext>
              </a:extLst>
            </p:cNvPr>
            <p:cNvSpPr txBox="1"/>
            <p:nvPr/>
          </p:nvSpPr>
          <p:spPr>
            <a:xfrm>
              <a:off x="896070" y="4905834"/>
              <a:ext cx="1582484" cy="646331"/>
            </a:xfrm>
            <a:prstGeom prst="rect">
              <a:avLst/>
            </a:prstGeom>
            <a:solidFill>
              <a:schemeClr val="bg1">
                <a:lumMod val="85000"/>
              </a:schemeClr>
            </a:solidFill>
            <a:ln w="19050">
              <a:solidFill>
                <a:schemeClr val="bg1">
                  <a:lumMod val="75000"/>
                </a:schemeClr>
              </a:solidFill>
            </a:ln>
          </p:spPr>
          <p:txBody>
            <a:bodyPr wrap="none" rtlCol="0">
              <a:spAutoFit/>
            </a:bodyPr>
            <a:lstStyle/>
            <a:p>
              <a:pPr algn="ctr"/>
              <a:r>
                <a:rPr lang="en-IE" i="1" dirty="0">
                  <a:solidFill>
                    <a:schemeClr val="bg1">
                      <a:lumMod val="50000"/>
                    </a:schemeClr>
                  </a:solidFill>
                </a:rPr>
                <a:t>Cu - RICH</a:t>
              </a:r>
            </a:p>
            <a:p>
              <a:pPr algn="ctr"/>
              <a:r>
                <a:rPr lang="en-IE" i="1" dirty="0">
                  <a:solidFill>
                    <a:schemeClr val="bg1">
                      <a:lumMod val="50000"/>
                    </a:schemeClr>
                  </a:solidFill>
                </a:rPr>
                <a:t>SUB-GROUP</a:t>
              </a:r>
            </a:p>
          </p:txBody>
        </p:sp>
        <p:cxnSp>
          <p:nvCxnSpPr>
            <p:cNvPr id="16" name="Straight Arrow Connector 15">
              <a:extLst>
                <a:ext uri="{FF2B5EF4-FFF2-40B4-BE49-F238E27FC236}">
                  <a16:creationId xmlns:a16="http://schemas.microsoft.com/office/drawing/2014/main" id="{55823C01-B925-070A-E53A-B2AF88D2C402}"/>
                </a:ext>
              </a:extLst>
            </p:cNvPr>
            <p:cNvCxnSpPr>
              <a:cxnSpLocks/>
            </p:cNvCxnSpPr>
            <p:nvPr/>
          </p:nvCxnSpPr>
          <p:spPr>
            <a:xfrm flipV="1">
              <a:off x="2592000" y="4869000"/>
              <a:ext cx="1080000" cy="360000"/>
            </a:xfrm>
            <a:prstGeom prst="straightConnector1">
              <a:avLst/>
            </a:prstGeom>
            <a:solidFill>
              <a:schemeClr val="bg1">
                <a:lumMod val="85000"/>
              </a:schemeClr>
            </a:solidFill>
            <a:ln w="190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AE71526-5B6A-C050-7AEC-2A11A3B806DC}"/>
                </a:ext>
              </a:extLst>
            </p:cNvPr>
            <p:cNvCxnSpPr>
              <a:cxnSpLocks/>
              <a:stCxn id="13" idx="1"/>
            </p:cNvCxnSpPr>
            <p:nvPr/>
          </p:nvCxnSpPr>
          <p:spPr>
            <a:xfrm flipH="1" flipV="1">
              <a:off x="6553200" y="2631352"/>
              <a:ext cx="584132" cy="257284"/>
            </a:xfrm>
            <a:prstGeom prst="straightConnector1">
              <a:avLst/>
            </a:prstGeom>
            <a:solidFill>
              <a:schemeClr val="bg1">
                <a:lumMod val="85000"/>
              </a:schemeClr>
            </a:solidFill>
            <a:ln w="190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8" name="TextBox 7">
            <a:extLst>
              <a:ext uri="{FF2B5EF4-FFF2-40B4-BE49-F238E27FC236}">
                <a16:creationId xmlns:a16="http://schemas.microsoft.com/office/drawing/2014/main" id="{EDCD53E3-744B-4278-7512-F31BEC4E9AB5}"/>
              </a:ext>
            </a:extLst>
          </p:cNvPr>
          <p:cNvSpPr txBox="1"/>
          <p:nvPr/>
        </p:nvSpPr>
        <p:spPr>
          <a:xfrm>
            <a:off x="3869103" y="2585783"/>
            <a:ext cx="687561" cy="276999"/>
          </a:xfrm>
          <a:prstGeom prst="rect">
            <a:avLst/>
          </a:prstGeom>
          <a:noFill/>
        </p:spPr>
        <p:txBody>
          <a:bodyPr wrap="none" rtlCol="0">
            <a:spAutoFit/>
          </a:bodyPr>
          <a:lstStyle/>
          <a:p>
            <a:r>
              <a:rPr lang="en-IE" sz="1200" dirty="0" err="1"/>
              <a:t>Tynagh</a:t>
            </a:r>
            <a:endParaRPr lang="en-IE" sz="1200" dirty="0"/>
          </a:p>
        </p:txBody>
      </p:sp>
    </p:spTree>
    <p:extLst>
      <p:ext uri="{BB962C8B-B14F-4D97-AF65-F5344CB8AC3E}">
        <p14:creationId xmlns:p14="http://schemas.microsoft.com/office/powerpoint/2010/main" val="3011696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1+#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1+#ppt_w/2"/>
                                          </p:val>
                                        </p:tav>
                                        <p:tav tm="100000">
                                          <p:val>
                                            <p:strVal val="#ppt_x"/>
                                          </p:val>
                                        </p:tav>
                                      </p:tavLst>
                                    </p:anim>
                                    <p:anim calcmode="lin" valueType="num">
                                      <p:cBhvr additive="base">
                                        <p:cTn id="14"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8BC6A6D-C169-40EF-8251-AD6BC6EF3C58}"/>
              </a:ext>
            </a:extLst>
          </p:cNvPr>
          <p:cNvSpPr>
            <a:spLocks noGrp="1"/>
          </p:cNvSpPr>
          <p:nvPr>
            <p:ph type="dt" sz="half" idx="10"/>
          </p:nvPr>
        </p:nvSpPr>
        <p:spPr/>
        <p:txBody>
          <a:bodyPr/>
          <a:lstStyle/>
          <a:p>
            <a:fld id="{509ED4D7-8976-4290-9FF0-BF6842204702}" type="datetime1">
              <a:rPr lang="sv-SE" smtClean="0"/>
              <a:pPr/>
              <a:t>2023-09-28</a:t>
            </a:fld>
            <a:endParaRPr lang="en-GB" dirty="0"/>
          </a:p>
        </p:txBody>
      </p:sp>
      <p:sp>
        <p:nvSpPr>
          <p:cNvPr id="5" name="Slide Number Placeholder 4">
            <a:extLst>
              <a:ext uri="{FF2B5EF4-FFF2-40B4-BE49-F238E27FC236}">
                <a16:creationId xmlns:a16="http://schemas.microsoft.com/office/drawing/2014/main" id="{B78FCDCC-0F48-46B2-BC99-F5F91F79C032}"/>
              </a:ext>
            </a:extLst>
          </p:cNvPr>
          <p:cNvSpPr>
            <a:spLocks noGrp="1"/>
          </p:cNvSpPr>
          <p:nvPr>
            <p:ph type="sldNum" sz="quarter" idx="11"/>
          </p:nvPr>
        </p:nvSpPr>
        <p:spPr/>
        <p:txBody>
          <a:bodyPr/>
          <a:lstStyle/>
          <a:p>
            <a:fld id="{A153D128-6291-4599-92FF-DFF1C4914FCF}" type="slidenum">
              <a:rPr lang="en-GB" smtClean="0"/>
              <a:pPr/>
              <a:t>12</a:t>
            </a:fld>
            <a:endParaRPr lang="en-GB"/>
          </a:p>
        </p:txBody>
      </p:sp>
      <p:sp>
        <p:nvSpPr>
          <p:cNvPr id="6" name="Footer Placeholder 5">
            <a:extLst>
              <a:ext uri="{FF2B5EF4-FFF2-40B4-BE49-F238E27FC236}">
                <a16:creationId xmlns:a16="http://schemas.microsoft.com/office/drawing/2014/main" id="{B800F486-26C8-426A-99E3-9FDA18BEE49A}"/>
              </a:ext>
            </a:extLst>
          </p:cNvPr>
          <p:cNvSpPr>
            <a:spLocks noGrp="1"/>
          </p:cNvSpPr>
          <p:nvPr>
            <p:ph type="ftr" sz="quarter" idx="12"/>
          </p:nvPr>
        </p:nvSpPr>
        <p:spPr/>
        <p:txBody>
          <a:bodyPr/>
          <a:lstStyle/>
          <a:p>
            <a:r>
              <a:rPr lang="en-US"/>
              <a:t>Unit/Operation choose tab Insert/Header &amp; Footer</a:t>
            </a:r>
            <a:endParaRPr lang="en-GB"/>
          </a:p>
        </p:txBody>
      </p:sp>
      <p:sp>
        <p:nvSpPr>
          <p:cNvPr id="11" name="TextBox 10">
            <a:extLst>
              <a:ext uri="{FF2B5EF4-FFF2-40B4-BE49-F238E27FC236}">
                <a16:creationId xmlns:a16="http://schemas.microsoft.com/office/drawing/2014/main" id="{8045EBCF-BA73-412C-892A-4EFF0B273926}"/>
              </a:ext>
            </a:extLst>
          </p:cNvPr>
          <p:cNvSpPr txBox="1"/>
          <p:nvPr/>
        </p:nvSpPr>
        <p:spPr>
          <a:xfrm>
            <a:off x="179996" y="33716"/>
            <a:ext cx="8784008" cy="461665"/>
          </a:xfrm>
          <a:prstGeom prst="rect">
            <a:avLst/>
          </a:prstGeom>
          <a:noFill/>
        </p:spPr>
        <p:txBody>
          <a:bodyPr wrap="none" rtlCol="0">
            <a:spAutoFit/>
          </a:bodyPr>
          <a:lstStyle/>
          <a:p>
            <a:pPr algn="ctr"/>
            <a:r>
              <a:rPr lang="en-IE" sz="2400" b="1" dirty="0"/>
              <a:t>Total Sizes of Some Irish-Type Zn-Pb (Ag, Cu, Ba) Deposits</a:t>
            </a:r>
          </a:p>
        </p:txBody>
      </p:sp>
      <p:pic>
        <p:nvPicPr>
          <p:cNvPr id="9" name="Picture 8">
            <a:extLst>
              <a:ext uri="{FF2B5EF4-FFF2-40B4-BE49-F238E27FC236}">
                <a16:creationId xmlns:a16="http://schemas.microsoft.com/office/drawing/2014/main" id="{F953FDF2-105D-49BF-3585-2D9F8338E09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16" y="620690"/>
            <a:ext cx="9144000" cy="3694339"/>
          </a:xfrm>
          <a:prstGeom prst="rect">
            <a:avLst/>
          </a:prstGeom>
        </p:spPr>
      </p:pic>
      <p:grpSp>
        <p:nvGrpSpPr>
          <p:cNvPr id="53" name="Group 52">
            <a:extLst>
              <a:ext uri="{FF2B5EF4-FFF2-40B4-BE49-F238E27FC236}">
                <a16:creationId xmlns:a16="http://schemas.microsoft.com/office/drawing/2014/main" id="{E585226E-8356-8115-48D2-499FDECCE1B2}"/>
              </a:ext>
            </a:extLst>
          </p:cNvPr>
          <p:cNvGrpSpPr/>
          <p:nvPr/>
        </p:nvGrpSpPr>
        <p:grpSpPr>
          <a:xfrm>
            <a:off x="2157567" y="826444"/>
            <a:ext cx="6187951" cy="4233822"/>
            <a:chOff x="2157567" y="826444"/>
            <a:chExt cx="6187951" cy="4233822"/>
          </a:xfrm>
        </p:grpSpPr>
        <p:grpSp>
          <p:nvGrpSpPr>
            <p:cNvPr id="41" name="Group 40">
              <a:extLst>
                <a:ext uri="{FF2B5EF4-FFF2-40B4-BE49-F238E27FC236}">
                  <a16:creationId xmlns:a16="http://schemas.microsoft.com/office/drawing/2014/main" id="{C3C07CB4-D9F6-3967-AC5A-D2C1B5FEC692}"/>
                </a:ext>
              </a:extLst>
            </p:cNvPr>
            <p:cNvGrpSpPr/>
            <p:nvPr/>
          </p:nvGrpSpPr>
          <p:grpSpPr>
            <a:xfrm>
              <a:off x="2157567" y="4399157"/>
              <a:ext cx="6187951" cy="661109"/>
              <a:chOff x="2157567" y="4399157"/>
              <a:chExt cx="6187951" cy="661109"/>
            </a:xfrm>
          </p:grpSpPr>
          <p:sp>
            <p:nvSpPr>
              <p:cNvPr id="36" name="Rectangle 35">
                <a:extLst>
                  <a:ext uri="{FF2B5EF4-FFF2-40B4-BE49-F238E27FC236}">
                    <a16:creationId xmlns:a16="http://schemas.microsoft.com/office/drawing/2014/main" id="{71D4881E-0198-B851-B0D3-99CD52DEFCB4}"/>
                  </a:ext>
                </a:extLst>
              </p:cNvPr>
              <p:cNvSpPr/>
              <p:nvPr/>
            </p:nvSpPr>
            <p:spPr>
              <a:xfrm>
                <a:off x="4050922" y="4523179"/>
                <a:ext cx="759690" cy="156983"/>
              </a:xfrm>
              <a:prstGeom prst="rect">
                <a:avLst/>
              </a:prstGeom>
              <a:solidFill>
                <a:srgbClr val="00B0F0">
                  <a:alpha val="7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7" name="Rectangle 36">
                <a:extLst>
                  <a:ext uri="{FF2B5EF4-FFF2-40B4-BE49-F238E27FC236}">
                    <a16:creationId xmlns:a16="http://schemas.microsoft.com/office/drawing/2014/main" id="{4B4364AC-8D12-1D66-8F0C-5924C3351C5F}"/>
                  </a:ext>
                </a:extLst>
              </p:cNvPr>
              <p:cNvSpPr/>
              <p:nvPr/>
            </p:nvSpPr>
            <p:spPr>
              <a:xfrm>
                <a:off x="4050922" y="4821839"/>
                <a:ext cx="770150" cy="171906"/>
              </a:xfrm>
              <a:prstGeom prst="rect">
                <a:avLst/>
              </a:prstGeom>
              <a:solidFill>
                <a:srgbClr val="FFFF00">
                  <a:alpha val="7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8" name="TextBox 37">
                <a:extLst>
                  <a:ext uri="{FF2B5EF4-FFF2-40B4-BE49-F238E27FC236}">
                    <a16:creationId xmlns:a16="http://schemas.microsoft.com/office/drawing/2014/main" id="{6EF019C1-3ED3-00C1-53F6-45D81088EAA9}"/>
                  </a:ext>
                </a:extLst>
              </p:cNvPr>
              <p:cNvSpPr txBox="1"/>
              <p:nvPr/>
            </p:nvSpPr>
            <p:spPr>
              <a:xfrm>
                <a:off x="4821072" y="4415879"/>
                <a:ext cx="2733825" cy="338554"/>
              </a:xfrm>
              <a:prstGeom prst="rect">
                <a:avLst/>
              </a:prstGeom>
              <a:noFill/>
            </p:spPr>
            <p:txBody>
              <a:bodyPr wrap="none" rtlCol="0">
                <a:spAutoFit/>
              </a:bodyPr>
              <a:lstStyle/>
              <a:p>
                <a:pPr algn="ctr"/>
                <a:r>
                  <a:rPr lang="en-IE" sz="1600" b="1" dirty="0"/>
                  <a:t>- </a:t>
                </a:r>
                <a:r>
                  <a:rPr lang="en-IE" sz="1600" b="1" dirty="0" err="1"/>
                  <a:t>Waulsortian</a:t>
                </a:r>
                <a:r>
                  <a:rPr lang="en-IE" sz="1600" b="1" dirty="0"/>
                  <a:t> Limestones </a:t>
                </a:r>
              </a:p>
            </p:txBody>
          </p:sp>
          <p:sp>
            <p:nvSpPr>
              <p:cNvPr id="39" name="TextBox 38">
                <a:extLst>
                  <a:ext uri="{FF2B5EF4-FFF2-40B4-BE49-F238E27FC236}">
                    <a16:creationId xmlns:a16="http://schemas.microsoft.com/office/drawing/2014/main" id="{C80291BE-3304-D4F7-AAAC-BA4E90B233D7}"/>
                  </a:ext>
                </a:extLst>
              </p:cNvPr>
              <p:cNvSpPr txBox="1"/>
              <p:nvPr/>
            </p:nvSpPr>
            <p:spPr>
              <a:xfrm>
                <a:off x="4760882" y="4721712"/>
                <a:ext cx="3584636" cy="338554"/>
              </a:xfrm>
              <a:prstGeom prst="rect">
                <a:avLst/>
              </a:prstGeom>
              <a:noFill/>
            </p:spPr>
            <p:txBody>
              <a:bodyPr wrap="none" rtlCol="0">
                <a:spAutoFit/>
              </a:bodyPr>
              <a:lstStyle/>
              <a:p>
                <a:pPr algn="ctr"/>
                <a:r>
                  <a:rPr lang="en-IE" sz="1600" b="1" dirty="0"/>
                  <a:t>- Pale Beds (part of Navan Group)</a:t>
                </a:r>
              </a:p>
            </p:txBody>
          </p:sp>
          <p:sp>
            <p:nvSpPr>
              <p:cNvPr id="40" name="TextBox 39">
                <a:extLst>
                  <a:ext uri="{FF2B5EF4-FFF2-40B4-BE49-F238E27FC236}">
                    <a16:creationId xmlns:a16="http://schemas.microsoft.com/office/drawing/2014/main" id="{4998A8B1-9AB8-DEC2-F913-3A13D79A73C7}"/>
                  </a:ext>
                </a:extLst>
              </p:cNvPr>
              <p:cNvSpPr txBox="1"/>
              <p:nvPr/>
            </p:nvSpPr>
            <p:spPr>
              <a:xfrm>
                <a:off x="2157567" y="4399157"/>
                <a:ext cx="1380506" cy="338554"/>
              </a:xfrm>
              <a:prstGeom prst="rect">
                <a:avLst/>
              </a:prstGeom>
              <a:noFill/>
            </p:spPr>
            <p:txBody>
              <a:bodyPr wrap="none" rtlCol="0">
                <a:spAutoFit/>
              </a:bodyPr>
              <a:lstStyle/>
              <a:p>
                <a:pPr algn="ctr"/>
                <a:r>
                  <a:rPr lang="en-IE" sz="1600" b="1" dirty="0"/>
                  <a:t>Host Rocks:</a:t>
                </a:r>
              </a:p>
            </p:txBody>
          </p:sp>
        </p:grpSp>
        <p:grpSp>
          <p:nvGrpSpPr>
            <p:cNvPr id="51" name="Group 50">
              <a:extLst>
                <a:ext uri="{FF2B5EF4-FFF2-40B4-BE49-F238E27FC236}">
                  <a16:creationId xmlns:a16="http://schemas.microsoft.com/office/drawing/2014/main" id="{9A1E47AB-1B80-DFC0-B80D-286C63FD55E4}"/>
                </a:ext>
              </a:extLst>
            </p:cNvPr>
            <p:cNvGrpSpPr/>
            <p:nvPr/>
          </p:nvGrpSpPr>
          <p:grpSpPr>
            <a:xfrm>
              <a:off x="2619840" y="826444"/>
              <a:ext cx="844771" cy="3439081"/>
              <a:chOff x="2619840" y="826444"/>
              <a:chExt cx="844771" cy="3439081"/>
            </a:xfrm>
          </p:grpSpPr>
          <p:sp>
            <p:nvSpPr>
              <p:cNvPr id="7" name="Rectangle 6">
                <a:extLst>
                  <a:ext uri="{FF2B5EF4-FFF2-40B4-BE49-F238E27FC236}">
                    <a16:creationId xmlns:a16="http://schemas.microsoft.com/office/drawing/2014/main" id="{66934955-FE7B-2319-7919-9AD3F81F6910}"/>
                  </a:ext>
                </a:extLst>
              </p:cNvPr>
              <p:cNvSpPr/>
              <p:nvPr/>
            </p:nvSpPr>
            <p:spPr>
              <a:xfrm>
                <a:off x="2623189" y="826444"/>
                <a:ext cx="841422" cy="170666"/>
              </a:xfrm>
              <a:prstGeom prst="rect">
                <a:avLst/>
              </a:prstGeom>
              <a:solidFill>
                <a:srgbClr val="FFFF00">
                  <a:alpha val="7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8" name="Rectangle 47">
                <a:extLst>
                  <a:ext uri="{FF2B5EF4-FFF2-40B4-BE49-F238E27FC236}">
                    <a16:creationId xmlns:a16="http://schemas.microsoft.com/office/drawing/2014/main" id="{29E5A3BC-E84C-859E-5EE7-39CE78B4C2FD}"/>
                  </a:ext>
                </a:extLst>
              </p:cNvPr>
              <p:cNvSpPr/>
              <p:nvPr/>
            </p:nvSpPr>
            <p:spPr>
              <a:xfrm>
                <a:off x="2619840" y="3586391"/>
                <a:ext cx="841422" cy="170666"/>
              </a:xfrm>
              <a:prstGeom prst="rect">
                <a:avLst/>
              </a:prstGeom>
              <a:solidFill>
                <a:srgbClr val="FFFF00">
                  <a:alpha val="7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9" name="Rectangle 48">
                <a:extLst>
                  <a:ext uri="{FF2B5EF4-FFF2-40B4-BE49-F238E27FC236}">
                    <a16:creationId xmlns:a16="http://schemas.microsoft.com/office/drawing/2014/main" id="{16BF7CCF-47F2-F80C-7DB4-909707054CBC}"/>
                  </a:ext>
                </a:extLst>
              </p:cNvPr>
              <p:cNvSpPr/>
              <p:nvPr/>
            </p:nvSpPr>
            <p:spPr>
              <a:xfrm>
                <a:off x="2619840" y="3925128"/>
                <a:ext cx="841422" cy="340397"/>
              </a:xfrm>
              <a:prstGeom prst="rect">
                <a:avLst/>
              </a:prstGeom>
              <a:solidFill>
                <a:srgbClr val="FFFF00">
                  <a:alpha val="7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grpSp>
        <p:grpSp>
          <p:nvGrpSpPr>
            <p:cNvPr id="52" name="Group 51">
              <a:extLst>
                <a:ext uri="{FF2B5EF4-FFF2-40B4-BE49-F238E27FC236}">
                  <a16:creationId xmlns:a16="http://schemas.microsoft.com/office/drawing/2014/main" id="{CB59A3A4-78C7-4EFB-F26C-F750FB3D7437}"/>
                </a:ext>
              </a:extLst>
            </p:cNvPr>
            <p:cNvGrpSpPr/>
            <p:nvPr/>
          </p:nvGrpSpPr>
          <p:grpSpPr>
            <a:xfrm>
              <a:off x="2610170" y="1006414"/>
              <a:ext cx="847743" cy="2928164"/>
              <a:chOff x="2610170" y="1006414"/>
              <a:chExt cx="847743" cy="2928164"/>
            </a:xfrm>
          </p:grpSpPr>
          <p:sp>
            <p:nvSpPr>
              <p:cNvPr id="10" name="Rectangle 9">
                <a:extLst>
                  <a:ext uri="{FF2B5EF4-FFF2-40B4-BE49-F238E27FC236}">
                    <a16:creationId xmlns:a16="http://schemas.microsoft.com/office/drawing/2014/main" id="{0BC15A2D-3EEC-0AB0-3950-9A94E44BC107}"/>
                  </a:ext>
                </a:extLst>
              </p:cNvPr>
              <p:cNvSpPr/>
              <p:nvPr/>
            </p:nvSpPr>
            <p:spPr>
              <a:xfrm>
                <a:off x="2610170" y="1006414"/>
                <a:ext cx="841422" cy="2566602"/>
              </a:xfrm>
              <a:prstGeom prst="rect">
                <a:avLst/>
              </a:prstGeom>
              <a:solidFill>
                <a:srgbClr val="00B0F0">
                  <a:alpha val="7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0" name="Rectangle 49">
                <a:extLst>
                  <a:ext uri="{FF2B5EF4-FFF2-40B4-BE49-F238E27FC236}">
                    <a16:creationId xmlns:a16="http://schemas.microsoft.com/office/drawing/2014/main" id="{FE0156C2-DE05-3651-49BA-AA5F5C114086}"/>
                  </a:ext>
                </a:extLst>
              </p:cNvPr>
              <p:cNvSpPr/>
              <p:nvPr/>
            </p:nvSpPr>
            <p:spPr>
              <a:xfrm>
                <a:off x="2616491" y="3763912"/>
                <a:ext cx="841422" cy="170666"/>
              </a:xfrm>
              <a:prstGeom prst="rect">
                <a:avLst/>
              </a:prstGeom>
              <a:solidFill>
                <a:srgbClr val="00B0F0">
                  <a:alpha val="7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grpSp>
      </p:grpSp>
      <p:grpSp>
        <p:nvGrpSpPr>
          <p:cNvPr id="13" name="Group 12">
            <a:extLst>
              <a:ext uri="{FF2B5EF4-FFF2-40B4-BE49-F238E27FC236}">
                <a16:creationId xmlns:a16="http://schemas.microsoft.com/office/drawing/2014/main" id="{2C46BEEC-8E2C-4BAE-F1A8-5F74053784F2}"/>
              </a:ext>
            </a:extLst>
          </p:cNvPr>
          <p:cNvGrpSpPr/>
          <p:nvPr/>
        </p:nvGrpSpPr>
        <p:grpSpPr>
          <a:xfrm>
            <a:off x="25878" y="849671"/>
            <a:ext cx="9185873" cy="5969768"/>
            <a:chOff x="25878" y="849671"/>
            <a:chExt cx="9185873" cy="5969768"/>
          </a:xfrm>
        </p:grpSpPr>
        <p:grpSp>
          <p:nvGrpSpPr>
            <p:cNvPr id="2" name="Group 1">
              <a:extLst>
                <a:ext uri="{FF2B5EF4-FFF2-40B4-BE49-F238E27FC236}">
                  <a16:creationId xmlns:a16="http://schemas.microsoft.com/office/drawing/2014/main" id="{EDD30A3B-7D7B-2E9F-C527-AC03C6E238DC}"/>
                </a:ext>
              </a:extLst>
            </p:cNvPr>
            <p:cNvGrpSpPr/>
            <p:nvPr/>
          </p:nvGrpSpPr>
          <p:grpSpPr>
            <a:xfrm>
              <a:off x="25878" y="849671"/>
              <a:ext cx="9066364" cy="3839135"/>
              <a:chOff x="25878" y="849671"/>
              <a:chExt cx="9066364" cy="3839135"/>
            </a:xfrm>
          </p:grpSpPr>
          <p:sp>
            <p:nvSpPr>
              <p:cNvPr id="8" name="Rectangle 7">
                <a:extLst>
                  <a:ext uri="{FF2B5EF4-FFF2-40B4-BE49-F238E27FC236}">
                    <a16:creationId xmlns:a16="http://schemas.microsoft.com/office/drawing/2014/main" id="{660DAE51-4401-ED0B-5C60-A13C0C1C863A}"/>
                  </a:ext>
                </a:extLst>
              </p:cNvPr>
              <p:cNvSpPr/>
              <p:nvPr/>
            </p:nvSpPr>
            <p:spPr>
              <a:xfrm>
                <a:off x="25878" y="849671"/>
                <a:ext cx="9066364" cy="118616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 name="TextBox 11">
                <a:extLst>
                  <a:ext uri="{FF2B5EF4-FFF2-40B4-BE49-F238E27FC236}">
                    <a16:creationId xmlns:a16="http://schemas.microsoft.com/office/drawing/2014/main" id="{32E4EAD0-80AD-476B-B407-C717E0F9EE21}"/>
                  </a:ext>
                </a:extLst>
              </p:cNvPr>
              <p:cNvSpPr txBox="1"/>
              <p:nvPr/>
            </p:nvSpPr>
            <p:spPr>
              <a:xfrm>
                <a:off x="33744" y="4319474"/>
                <a:ext cx="1498556" cy="369332"/>
              </a:xfrm>
              <a:prstGeom prst="rect">
                <a:avLst/>
              </a:prstGeom>
              <a:noFill/>
            </p:spPr>
            <p:txBody>
              <a:bodyPr wrap="square">
                <a:spAutoFit/>
              </a:bodyPr>
              <a:lstStyle/>
              <a:p>
                <a:r>
                  <a:rPr lang="en-IE" b="1" dirty="0">
                    <a:solidFill>
                      <a:schemeClr val="accent3">
                        <a:lumMod val="40000"/>
                        <a:lumOff val="60000"/>
                      </a:schemeClr>
                    </a:solidFill>
                  </a:rPr>
                  <a:t>ECONOMIC</a:t>
                </a:r>
                <a:endParaRPr lang="en-IE" dirty="0">
                  <a:solidFill>
                    <a:schemeClr val="accent3">
                      <a:lumMod val="40000"/>
                      <a:lumOff val="60000"/>
                    </a:schemeClr>
                  </a:solidFill>
                </a:endParaRPr>
              </a:p>
            </p:txBody>
          </p:sp>
        </p:grpSp>
        <p:sp>
          <p:nvSpPr>
            <p:cNvPr id="3" name="TextBox 2">
              <a:extLst>
                <a:ext uri="{FF2B5EF4-FFF2-40B4-BE49-F238E27FC236}">
                  <a16:creationId xmlns:a16="http://schemas.microsoft.com/office/drawing/2014/main" id="{21D8703B-DFD3-9761-88D7-F9127C2CE7AD}"/>
                </a:ext>
              </a:extLst>
            </p:cNvPr>
            <p:cNvSpPr txBox="1"/>
            <p:nvPr/>
          </p:nvSpPr>
          <p:spPr>
            <a:xfrm>
              <a:off x="67751" y="5065113"/>
              <a:ext cx="9144000" cy="1754326"/>
            </a:xfrm>
            <a:prstGeom prst="rect">
              <a:avLst/>
            </a:prstGeom>
            <a:noFill/>
          </p:spPr>
          <p:txBody>
            <a:bodyPr wrap="square">
              <a:spAutoFit/>
            </a:bodyPr>
            <a:lstStyle/>
            <a:p>
              <a:r>
                <a:rPr lang="en-IE" b="1" i="1" u="sng" dirty="0">
                  <a:solidFill>
                    <a:srgbClr val="FF0000"/>
                  </a:solidFill>
                  <a:latin typeface="Times New Roman" panose="02020603050405020304" pitchFamily="18" charset="0"/>
                </a:rPr>
                <a:t>Approximate</a:t>
              </a:r>
              <a:r>
                <a:rPr lang="en-IE" i="1" dirty="0">
                  <a:solidFill>
                    <a:srgbClr val="FF0000"/>
                  </a:solidFill>
                  <a:latin typeface="Times New Roman" panose="02020603050405020304" pitchFamily="18" charset="0"/>
                </a:rPr>
                <a:t> total sizes of Lower Carboniferous hosted base metal deposits in Ireland. (Diverse sources, sizes and grades are approximate and where possible include ore extracted to give a geological indication of total size, consequently this data should not be regarded as JORC or NI43-101 compliant). </a:t>
              </a:r>
              <a:r>
                <a:rPr lang="en-IE" i="1" u="sng" dirty="0">
                  <a:solidFill>
                    <a:srgbClr val="FF0000"/>
                  </a:solidFill>
                  <a:latin typeface="Times New Roman" panose="02020603050405020304" pitchFamily="18" charset="0"/>
                </a:rPr>
                <a:t>Navan figure comprises total production plus resources at end 2022 and includes Tara Deep</a:t>
              </a:r>
              <a:r>
                <a:rPr lang="en-IE" i="1" dirty="0">
                  <a:solidFill>
                    <a:srgbClr val="FF0000"/>
                  </a:solidFill>
                  <a:latin typeface="Times New Roman" panose="02020603050405020304" pitchFamily="18" charset="0"/>
                </a:rPr>
                <a:t>. </a:t>
              </a:r>
              <a:r>
                <a:rPr lang="en-IE" i="1" dirty="0">
                  <a:latin typeface="Times New Roman" panose="02020603050405020304" pitchFamily="18" charset="0"/>
                </a:rPr>
                <a:t>Abbreviations: WAL- </a:t>
              </a:r>
              <a:r>
                <a:rPr lang="en-IE" i="1" dirty="0" err="1">
                  <a:latin typeface="Times New Roman" panose="02020603050405020304" pitchFamily="18" charset="0"/>
                </a:rPr>
                <a:t>Waulsortian</a:t>
              </a:r>
              <a:r>
                <a:rPr lang="en-IE" i="1" dirty="0">
                  <a:latin typeface="Times New Roman" panose="02020603050405020304" pitchFamily="18" charset="0"/>
                </a:rPr>
                <a:t> limestones, PB, Pale Beds, BC - Boulder </a:t>
              </a:r>
              <a:r>
                <a:rPr lang="en-IE" i="1" dirty="0" err="1">
                  <a:latin typeface="Times New Roman" panose="02020603050405020304" pitchFamily="18" charset="0"/>
                </a:rPr>
                <a:t>Conglom-erate</a:t>
              </a:r>
              <a:r>
                <a:rPr lang="en-IE" i="1" dirty="0">
                  <a:latin typeface="Times New Roman" panose="02020603050405020304" pitchFamily="18" charset="0"/>
                </a:rPr>
                <a:t>, ABL - Argillaceous Bioclastic Limestones, BAS/BCL - Basal </a:t>
              </a:r>
              <a:r>
                <a:rPr lang="en-IE" i="1" dirty="0" err="1">
                  <a:latin typeface="Times New Roman" panose="02020603050405020304" pitchFamily="18" charset="0"/>
                </a:rPr>
                <a:t>Clastics</a:t>
              </a:r>
              <a:r>
                <a:rPr lang="en-IE" i="1" dirty="0">
                  <a:latin typeface="Times New Roman" panose="02020603050405020304" pitchFamily="18" charset="0"/>
                </a:rPr>
                <a:t>. </a:t>
              </a:r>
              <a:endParaRPr lang="en-IE" dirty="0"/>
            </a:p>
          </p:txBody>
        </p:sp>
      </p:grpSp>
    </p:spTree>
    <p:extLst>
      <p:ext uri="{BB962C8B-B14F-4D97-AF65-F5344CB8AC3E}">
        <p14:creationId xmlns:p14="http://schemas.microsoft.com/office/powerpoint/2010/main" val="2292477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F8956A0-414D-5C91-CF84-C87764C5CDC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910" y="420263"/>
            <a:ext cx="8901413" cy="5151663"/>
          </a:xfrm>
          <a:prstGeom prst="rect">
            <a:avLst/>
          </a:prstGeom>
        </p:spPr>
      </p:pic>
      <p:sp>
        <p:nvSpPr>
          <p:cNvPr id="4" name="Date Placeholder 3">
            <a:extLst>
              <a:ext uri="{FF2B5EF4-FFF2-40B4-BE49-F238E27FC236}">
                <a16:creationId xmlns:a16="http://schemas.microsoft.com/office/drawing/2014/main" id="{48BC6A6D-C169-40EF-8251-AD6BC6EF3C58}"/>
              </a:ext>
            </a:extLst>
          </p:cNvPr>
          <p:cNvSpPr>
            <a:spLocks noGrp="1"/>
          </p:cNvSpPr>
          <p:nvPr>
            <p:ph type="dt" sz="half" idx="10"/>
          </p:nvPr>
        </p:nvSpPr>
        <p:spPr/>
        <p:txBody>
          <a:bodyPr/>
          <a:lstStyle/>
          <a:p>
            <a:fld id="{509ED4D7-8976-4290-9FF0-BF6842204702}" type="datetime1">
              <a:rPr lang="sv-SE" smtClean="0"/>
              <a:pPr/>
              <a:t>2023-09-28</a:t>
            </a:fld>
            <a:endParaRPr lang="en-GB" dirty="0"/>
          </a:p>
        </p:txBody>
      </p:sp>
      <p:sp>
        <p:nvSpPr>
          <p:cNvPr id="5" name="Slide Number Placeholder 4">
            <a:extLst>
              <a:ext uri="{FF2B5EF4-FFF2-40B4-BE49-F238E27FC236}">
                <a16:creationId xmlns:a16="http://schemas.microsoft.com/office/drawing/2014/main" id="{B78FCDCC-0F48-46B2-BC99-F5F91F79C032}"/>
              </a:ext>
            </a:extLst>
          </p:cNvPr>
          <p:cNvSpPr>
            <a:spLocks noGrp="1"/>
          </p:cNvSpPr>
          <p:nvPr>
            <p:ph type="sldNum" sz="quarter" idx="11"/>
          </p:nvPr>
        </p:nvSpPr>
        <p:spPr/>
        <p:txBody>
          <a:bodyPr/>
          <a:lstStyle/>
          <a:p>
            <a:fld id="{A153D128-6291-4599-92FF-DFF1C4914FCF}" type="slidenum">
              <a:rPr lang="en-GB" smtClean="0"/>
              <a:pPr/>
              <a:t>13</a:t>
            </a:fld>
            <a:endParaRPr lang="en-GB"/>
          </a:p>
        </p:txBody>
      </p:sp>
      <p:sp>
        <p:nvSpPr>
          <p:cNvPr id="6" name="Footer Placeholder 5">
            <a:extLst>
              <a:ext uri="{FF2B5EF4-FFF2-40B4-BE49-F238E27FC236}">
                <a16:creationId xmlns:a16="http://schemas.microsoft.com/office/drawing/2014/main" id="{B800F486-26C8-426A-99E3-9FDA18BEE49A}"/>
              </a:ext>
            </a:extLst>
          </p:cNvPr>
          <p:cNvSpPr>
            <a:spLocks noGrp="1"/>
          </p:cNvSpPr>
          <p:nvPr>
            <p:ph type="ftr" sz="quarter" idx="12"/>
          </p:nvPr>
        </p:nvSpPr>
        <p:spPr/>
        <p:txBody>
          <a:bodyPr/>
          <a:lstStyle/>
          <a:p>
            <a:r>
              <a:rPr lang="en-US"/>
              <a:t>Unit/Operation choose tab Insert/Header &amp; Footer</a:t>
            </a:r>
            <a:endParaRPr lang="en-GB"/>
          </a:p>
        </p:txBody>
      </p:sp>
      <p:sp>
        <p:nvSpPr>
          <p:cNvPr id="11" name="TextBox 10">
            <a:extLst>
              <a:ext uri="{FF2B5EF4-FFF2-40B4-BE49-F238E27FC236}">
                <a16:creationId xmlns:a16="http://schemas.microsoft.com/office/drawing/2014/main" id="{8045EBCF-BA73-412C-892A-4EFF0B273926}"/>
              </a:ext>
            </a:extLst>
          </p:cNvPr>
          <p:cNvSpPr txBox="1"/>
          <p:nvPr/>
        </p:nvSpPr>
        <p:spPr>
          <a:xfrm>
            <a:off x="35496" y="33716"/>
            <a:ext cx="4336444" cy="461665"/>
          </a:xfrm>
          <a:prstGeom prst="rect">
            <a:avLst/>
          </a:prstGeom>
          <a:noFill/>
        </p:spPr>
        <p:txBody>
          <a:bodyPr wrap="none" rtlCol="0">
            <a:spAutoFit/>
          </a:bodyPr>
          <a:lstStyle/>
          <a:p>
            <a:pPr algn="ctr"/>
            <a:r>
              <a:rPr lang="en-IE" sz="2400" b="1" dirty="0"/>
              <a:t>Metal Content of IT Deposits</a:t>
            </a:r>
          </a:p>
        </p:txBody>
      </p:sp>
      <p:sp>
        <p:nvSpPr>
          <p:cNvPr id="3" name="TextBox 2">
            <a:extLst>
              <a:ext uri="{FF2B5EF4-FFF2-40B4-BE49-F238E27FC236}">
                <a16:creationId xmlns:a16="http://schemas.microsoft.com/office/drawing/2014/main" id="{3CBD53E7-03AD-A26B-C150-7A7BCCA97675}"/>
              </a:ext>
            </a:extLst>
          </p:cNvPr>
          <p:cNvSpPr txBox="1"/>
          <p:nvPr/>
        </p:nvSpPr>
        <p:spPr>
          <a:xfrm>
            <a:off x="112156" y="5801326"/>
            <a:ext cx="4632250" cy="830997"/>
          </a:xfrm>
          <a:prstGeom prst="rect">
            <a:avLst/>
          </a:prstGeom>
          <a:noFill/>
        </p:spPr>
        <p:txBody>
          <a:bodyPr wrap="square">
            <a:spAutoFit/>
          </a:bodyPr>
          <a:lstStyle/>
          <a:p>
            <a:r>
              <a:rPr lang="en-US" sz="1600" i="1" dirty="0">
                <a:solidFill>
                  <a:srgbClr val="000000"/>
                </a:solidFill>
                <a:latin typeface="Times New Roman" panose="02020603050405020304" pitchFamily="18" charset="0"/>
              </a:rPr>
              <a:t>Central Irish Orefield showing deposits but with graphical representation of total Zn, Pb, Cu metal </a:t>
            </a:r>
            <a:r>
              <a:rPr lang="en-US" sz="1600" i="1" dirty="0" err="1">
                <a:solidFill>
                  <a:srgbClr val="000000"/>
                </a:solidFill>
                <a:latin typeface="Times New Roman" panose="02020603050405020304" pitchFamily="18" charset="0"/>
              </a:rPr>
              <a:t>tonnes</a:t>
            </a:r>
            <a:r>
              <a:rPr lang="en-US" sz="1600" i="1" dirty="0">
                <a:solidFill>
                  <a:srgbClr val="000000"/>
                </a:solidFill>
                <a:latin typeface="Times New Roman" panose="02020603050405020304" pitchFamily="18" charset="0"/>
              </a:rPr>
              <a:t> (Mt) as pies.</a:t>
            </a:r>
            <a:endParaRPr lang="en-US" sz="1600" dirty="0">
              <a:solidFill>
                <a:srgbClr val="000000"/>
              </a:solidFill>
              <a:latin typeface="Times New Roman" panose="02020603050405020304" pitchFamily="18" charset="0"/>
            </a:endParaRPr>
          </a:p>
        </p:txBody>
      </p:sp>
      <p:pic>
        <p:nvPicPr>
          <p:cNvPr id="14" name="Picture 13">
            <a:extLst>
              <a:ext uri="{FF2B5EF4-FFF2-40B4-BE49-F238E27FC236}">
                <a16:creationId xmlns:a16="http://schemas.microsoft.com/office/drawing/2014/main" id="{0478A5D0-15BE-5526-ADAA-206734D833B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44406" y="3780667"/>
            <a:ext cx="4287438" cy="2930072"/>
          </a:xfrm>
          <a:prstGeom prst="rect">
            <a:avLst/>
          </a:prstGeom>
        </p:spPr>
      </p:pic>
      <p:grpSp>
        <p:nvGrpSpPr>
          <p:cNvPr id="13" name="Group 12">
            <a:extLst>
              <a:ext uri="{FF2B5EF4-FFF2-40B4-BE49-F238E27FC236}">
                <a16:creationId xmlns:a16="http://schemas.microsoft.com/office/drawing/2014/main" id="{CF82762A-504E-E3A4-454B-D49003F5F9C2}"/>
              </a:ext>
            </a:extLst>
          </p:cNvPr>
          <p:cNvGrpSpPr/>
          <p:nvPr/>
        </p:nvGrpSpPr>
        <p:grpSpPr>
          <a:xfrm>
            <a:off x="252657" y="264548"/>
            <a:ext cx="7367343" cy="4787765"/>
            <a:chOff x="252657" y="264548"/>
            <a:chExt cx="7367343" cy="4787765"/>
          </a:xfrm>
        </p:grpSpPr>
        <p:sp>
          <p:nvSpPr>
            <p:cNvPr id="2" name="TextBox 1">
              <a:extLst>
                <a:ext uri="{FF2B5EF4-FFF2-40B4-BE49-F238E27FC236}">
                  <a16:creationId xmlns:a16="http://schemas.microsoft.com/office/drawing/2014/main" id="{659FAFC1-196E-400F-6BF6-9BB98714E6E3}"/>
                </a:ext>
              </a:extLst>
            </p:cNvPr>
            <p:cNvSpPr txBox="1"/>
            <p:nvPr/>
          </p:nvSpPr>
          <p:spPr>
            <a:xfrm>
              <a:off x="360017" y="4149000"/>
              <a:ext cx="1586332" cy="461665"/>
            </a:xfrm>
            <a:prstGeom prst="rect">
              <a:avLst/>
            </a:prstGeom>
            <a:solidFill>
              <a:schemeClr val="bg1"/>
            </a:solidFill>
            <a:ln w="28575">
              <a:solidFill>
                <a:srgbClr val="FF0000"/>
              </a:solidFill>
            </a:ln>
          </p:spPr>
          <p:txBody>
            <a:bodyPr wrap="none" rtlCol="0">
              <a:spAutoFit/>
            </a:bodyPr>
            <a:lstStyle/>
            <a:p>
              <a:r>
                <a:rPr lang="en-IE" sz="2400" dirty="0">
                  <a:solidFill>
                    <a:srgbClr val="FF0000"/>
                  </a:solidFill>
                </a:rPr>
                <a:t>SW AREA</a:t>
              </a:r>
            </a:p>
          </p:txBody>
        </p:sp>
        <p:sp>
          <p:nvSpPr>
            <p:cNvPr id="7" name="TextBox 6">
              <a:extLst>
                <a:ext uri="{FF2B5EF4-FFF2-40B4-BE49-F238E27FC236}">
                  <a16:creationId xmlns:a16="http://schemas.microsoft.com/office/drawing/2014/main" id="{0D0898E4-9834-ADD9-524B-E3BDFAF81367}"/>
                </a:ext>
              </a:extLst>
            </p:cNvPr>
            <p:cNvSpPr txBox="1"/>
            <p:nvPr/>
          </p:nvSpPr>
          <p:spPr>
            <a:xfrm>
              <a:off x="6100994" y="264548"/>
              <a:ext cx="1519006" cy="461665"/>
            </a:xfrm>
            <a:prstGeom prst="rect">
              <a:avLst/>
            </a:prstGeom>
            <a:solidFill>
              <a:schemeClr val="bg1"/>
            </a:solidFill>
            <a:ln w="28575">
              <a:solidFill>
                <a:srgbClr val="FF0000"/>
              </a:solidFill>
            </a:ln>
          </p:spPr>
          <p:txBody>
            <a:bodyPr wrap="none" rtlCol="0">
              <a:spAutoFit/>
            </a:bodyPr>
            <a:lstStyle/>
            <a:p>
              <a:r>
                <a:rPr lang="en-IE" sz="2400" dirty="0">
                  <a:solidFill>
                    <a:srgbClr val="FF0000"/>
                  </a:solidFill>
                </a:rPr>
                <a:t>NE AREA</a:t>
              </a:r>
            </a:p>
          </p:txBody>
        </p:sp>
        <p:sp>
          <p:nvSpPr>
            <p:cNvPr id="8" name="Oval 7">
              <a:extLst>
                <a:ext uri="{FF2B5EF4-FFF2-40B4-BE49-F238E27FC236}">
                  <a16:creationId xmlns:a16="http://schemas.microsoft.com/office/drawing/2014/main" id="{078B5F35-8123-CD39-6DD1-B70CB5F71384}"/>
                </a:ext>
              </a:extLst>
            </p:cNvPr>
            <p:cNvSpPr/>
            <p:nvPr/>
          </p:nvSpPr>
          <p:spPr>
            <a:xfrm>
              <a:off x="5719383" y="971922"/>
              <a:ext cx="540000" cy="540000"/>
            </a:xfrm>
            <a:prstGeom prst="ellipse">
              <a:avLst/>
            </a:prstGeom>
            <a:solidFill>
              <a:srgbClr val="FF0000">
                <a:alpha val="38000"/>
              </a:srgbClr>
            </a:solidFill>
            <a:ln w="5715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Oval 8">
              <a:extLst>
                <a:ext uri="{FF2B5EF4-FFF2-40B4-BE49-F238E27FC236}">
                  <a16:creationId xmlns:a16="http://schemas.microsoft.com/office/drawing/2014/main" id="{742E0409-70C9-4687-6B45-78886DC80F29}"/>
                </a:ext>
              </a:extLst>
            </p:cNvPr>
            <p:cNvSpPr/>
            <p:nvPr/>
          </p:nvSpPr>
          <p:spPr>
            <a:xfrm>
              <a:off x="2011017" y="2508028"/>
              <a:ext cx="2604052" cy="2544285"/>
            </a:xfrm>
            <a:prstGeom prst="ellipse">
              <a:avLst/>
            </a:prstGeom>
            <a:solidFill>
              <a:srgbClr val="FF0000">
                <a:alpha val="38000"/>
              </a:srgbClr>
            </a:solidFill>
            <a:ln w="5715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Box 9">
              <a:extLst>
                <a:ext uri="{FF2B5EF4-FFF2-40B4-BE49-F238E27FC236}">
                  <a16:creationId xmlns:a16="http://schemas.microsoft.com/office/drawing/2014/main" id="{C7603A1F-9295-C486-D04B-2349D2FFF5FD}"/>
                </a:ext>
              </a:extLst>
            </p:cNvPr>
            <p:cNvSpPr txBox="1"/>
            <p:nvPr/>
          </p:nvSpPr>
          <p:spPr>
            <a:xfrm>
              <a:off x="252657" y="603122"/>
              <a:ext cx="3148619" cy="1015663"/>
            </a:xfrm>
            <a:prstGeom prst="rect">
              <a:avLst/>
            </a:prstGeom>
            <a:noFill/>
            <a:ln w="38100">
              <a:solidFill>
                <a:srgbClr val="FF0000"/>
              </a:solidFill>
            </a:ln>
          </p:spPr>
          <p:txBody>
            <a:bodyPr wrap="none" rtlCol="0">
              <a:spAutoFit/>
            </a:bodyPr>
            <a:lstStyle/>
            <a:p>
              <a:r>
                <a:rPr lang="en-IE" sz="2000" dirty="0">
                  <a:solidFill>
                    <a:srgbClr val="FF0000"/>
                  </a:solidFill>
                </a:rPr>
                <a:t>Economic Deposits Metal </a:t>
              </a:r>
            </a:p>
            <a:p>
              <a:r>
                <a:rPr lang="en-IE" sz="2000" dirty="0">
                  <a:solidFill>
                    <a:srgbClr val="FF0000"/>
                  </a:solidFill>
                </a:rPr>
                <a:t>Content  RESTRICTED?</a:t>
              </a:r>
            </a:p>
            <a:p>
              <a:r>
                <a:rPr lang="en-IE" sz="2000" dirty="0">
                  <a:solidFill>
                    <a:srgbClr val="FF0000"/>
                  </a:solidFill>
                </a:rPr>
                <a:t>to 2 Areas ??? !!!!</a:t>
              </a:r>
            </a:p>
          </p:txBody>
        </p:sp>
      </p:grpSp>
    </p:spTree>
    <p:extLst>
      <p:ext uri="{BB962C8B-B14F-4D97-AF65-F5344CB8AC3E}">
        <p14:creationId xmlns:p14="http://schemas.microsoft.com/office/powerpoint/2010/main" val="1190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15F8C803-AB37-09A9-1349-F067F03369CD}"/>
              </a:ext>
            </a:extLst>
          </p:cNvPr>
          <p:cNvSpPr/>
          <p:nvPr/>
        </p:nvSpPr>
        <p:spPr>
          <a:xfrm flipH="1">
            <a:off x="3367363" y="2868507"/>
            <a:ext cx="3597628" cy="1150245"/>
          </a:xfrm>
          <a:custGeom>
            <a:avLst/>
            <a:gdLst>
              <a:gd name="connsiteX0" fmla="*/ 0 w 4839037"/>
              <a:gd name="connsiteY0" fmla="*/ 0 h 614995"/>
              <a:gd name="connsiteX1" fmla="*/ 4814761 w 4839037"/>
              <a:gd name="connsiteY1" fmla="*/ 0 h 614995"/>
              <a:gd name="connsiteX2" fmla="*/ 4839037 w 4839037"/>
              <a:gd name="connsiteY2" fmla="*/ 614995 h 614995"/>
              <a:gd name="connsiteX3" fmla="*/ 412694 w 4839037"/>
              <a:gd name="connsiteY3" fmla="*/ 614995 h 614995"/>
              <a:gd name="connsiteX4" fmla="*/ 0 w 4839037"/>
              <a:gd name="connsiteY4" fmla="*/ 0 h 614995"/>
              <a:gd name="connsiteX0" fmla="*/ 0 w 4839037"/>
              <a:gd name="connsiteY0" fmla="*/ 0 h 614995"/>
              <a:gd name="connsiteX1" fmla="*/ 4814761 w 4839037"/>
              <a:gd name="connsiteY1" fmla="*/ 0 h 614995"/>
              <a:gd name="connsiteX2" fmla="*/ 4839037 w 4839037"/>
              <a:gd name="connsiteY2" fmla="*/ 614995 h 614995"/>
              <a:gd name="connsiteX3" fmla="*/ 488815 w 4839037"/>
              <a:gd name="connsiteY3" fmla="*/ 598811 h 614995"/>
              <a:gd name="connsiteX4" fmla="*/ 0 w 4839037"/>
              <a:gd name="connsiteY4" fmla="*/ 0 h 614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9037" h="614995">
                <a:moveTo>
                  <a:pt x="0" y="0"/>
                </a:moveTo>
                <a:lnTo>
                  <a:pt x="4814761" y="0"/>
                </a:lnTo>
                <a:lnTo>
                  <a:pt x="4839037" y="614995"/>
                </a:lnTo>
                <a:lnTo>
                  <a:pt x="488815" y="598811"/>
                </a:lnTo>
                <a:lnTo>
                  <a:pt x="0" y="0"/>
                </a:lnTo>
                <a:close/>
              </a:path>
            </a:pathLst>
          </a:cu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9" name="Freeform: Shape 18">
            <a:extLst>
              <a:ext uri="{FF2B5EF4-FFF2-40B4-BE49-F238E27FC236}">
                <a16:creationId xmlns:a16="http://schemas.microsoft.com/office/drawing/2014/main" id="{A7D2E3ED-4E92-AD52-2E8F-6752C08BB21B}"/>
              </a:ext>
            </a:extLst>
          </p:cNvPr>
          <p:cNvSpPr/>
          <p:nvPr/>
        </p:nvSpPr>
        <p:spPr>
          <a:xfrm flipH="1">
            <a:off x="3642631" y="3192728"/>
            <a:ext cx="3161061" cy="696199"/>
          </a:xfrm>
          <a:custGeom>
            <a:avLst/>
            <a:gdLst>
              <a:gd name="connsiteX0" fmla="*/ 0 w 3163985"/>
              <a:gd name="connsiteY0" fmla="*/ 0 h 372233"/>
              <a:gd name="connsiteX1" fmla="*/ 1327093 w 3163985"/>
              <a:gd name="connsiteY1" fmla="*/ 0 h 372233"/>
              <a:gd name="connsiteX2" fmla="*/ 1229989 w 3163985"/>
              <a:gd name="connsiteY2" fmla="*/ 178025 h 372233"/>
              <a:gd name="connsiteX3" fmla="*/ 3163985 w 3163985"/>
              <a:gd name="connsiteY3" fmla="*/ 372233 h 372233"/>
              <a:gd name="connsiteX4" fmla="*/ 833479 w 3163985"/>
              <a:gd name="connsiteY4" fmla="*/ 339865 h 372233"/>
              <a:gd name="connsiteX5" fmla="*/ 202300 w 3163985"/>
              <a:gd name="connsiteY5" fmla="*/ 356049 h 372233"/>
              <a:gd name="connsiteX6" fmla="*/ 0 w 3163985"/>
              <a:gd name="connsiteY6" fmla="*/ 0 h 372233"/>
              <a:gd name="connsiteX0" fmla="*/ 0 w 3163985"/>
              <a:gd name="connsiteY0" fmla="*/ 0 h 372233"/>
              <a:gd name="connsiteX1" fmla="*/ 1327093 w 3163985"/>
              <a:gd name="connsiteY1" fmla="*/ 0 h 372233"/>
              <a:gd name="connsiteX2" fmla="*/ 1229989 w 3163985"/>
              <a:gd name="connsiteY2" fmla="*/ 178025 h 372233"/>
              <a:gd name="connsiteX3" fmla="*/ 2464604 w 3163985"/>
              <a:gd name="connsiteY3" fmla="*/ 293411 h 372233"/>
              <a:gd name="connsiteX4" fmla="*/ 3163985 w 3163985"/>
              <a:gd name="connsiteY4" fmla="*/ 372233 h 372233"/>
              <a:gd name="connsiteX5" fmla="*/ 833479 w 3163985"/>
              <a:gd name="connsiteY5" fmla="*/ 339865 h 372233"/>
              <a:gd name="connsiteX6" fmla="*/ 202300 w 3163985"/>
              <a:gd name="connsiteY6" fmla="*/ 356049 h 372233"/>
              <a:gd name="connsiteX7" fmla="*/ 0 w 3163985"/>
              <a:gd name="connsiteY7" fmla="*/ 0 h 372233"/>
              <a:gd name="connsiteX0" fmla="*/ 0 w 3163985"/>
              <a:gd name="connsiteY0" fmla="*/ 0 h 372233"/>
              <a:gd name="connsiteX1" fmla="*/ 1327093 w 3163985"/>
              <a:gd name="connsiteY1" fmla="*/ 0 h 372233"/>
              <a:gd name="connsiteX2" fmla="*/ 1229989 w 3163985"/>
              <a:gd name="connsiteY2" fmla="*/ 178025 h 372233"/>
              <a:gd name="connsiteX3" fmla="*/ 3058314 w 3163985"/>
              <a:gd name="connsiteY3" fmla="*/ 163401 h 372233"/>
              <a:gd name="connsiteX4" fmla="*/ 3163985 w 3163985"/>
              <a:gd name="connsiteY4" fmla="*/ 372233 h 372233"/>
              <a:gd name="connsiteX5" fmla="*/ 833479 w 3163985"/>
              <a:gd name="connsiteY5" fmla="*/ 339865 h 372233"/>
              <a:gd name="connsiteX6" fmla="*/ 202300 w 3163985"/>
              <a:gd name="connsiteY6" fmla="*/ 356049 h 372233"/>
              <a:gd name="connsiteX7" fmla="*/ 0 w 3163985"/>
              <a:gd name="connsiteY7" fmla="*/ 0 h 372233"/>
              <a:gd name="connsiteX0" fmla="*/ 0 w 3163985"/>
              <a:gd name="connsiteY0" fmla="*/ 0 h 372233"/>
              <a:gd name="connsiteX1" fmla="*/ 1327093 w 3163985"/>
              <a:gd name="connsiteY1" fmla="*/ 0 h 372233"/>
              <a:gd name="connsiteX2" fmla="*/ 1229989 w 3163985"/>
              <a:gd name="connsiteY2" fmla="*/ 178025 h 372233"/>
              <a:gd name="connsiteX3" fmla="*/ 3058314 w 3163985"/>
              <a:gd name="connsiteY3" fmla="*/ 163401 h 372233"/>
              <a:gd name="connsiteX4" fmla="*/ 3101651 w 3163985"/>
              <a:gd name="connsiteY4" fmla="*/ 263075 h 372233"/>
              <a:gd name="connsiteX5" fmla="*/ 3163985 w 3163985"/>
              <a:gd name="connsiteY5" fmla="*/ 372233 h 372233"/>
              <a:gd name="connsiteX6" fmla="*/ 833479 w 3163985"/>
              <a:gd name="connsiteY6" fmla="*/ 339865 h 372233"/>
              <a:gd name="connsiteX7" fmla="*/ 202300 w 3163985"/>
              <a:gd name="connsiteY7" fmla="*/ 356049 h 372233"/>
              <a:gd name="connsiteX8" fmla="*/ 0 w 3163985"/>
              <a:gd name="connsiteY8" fmla="*/ 0 h 372233"/>
              <a:gd name="connsiteX0" fmla="*/ 0 w 3163985"/>
              <a:gd name="connsiteY0" fmla="*/ 0 h 372233"/>
              <a:gd name="connsiteX1" fmla="*/ 1327093 w 3163985"/>
              <a:gd name="connsiteY1" fmla="*/ 0 h 372233"/>
              <a:gd name="connsiteX2" fmla="*/ 1229989 w 3163985"/>
              <a:gd name="connsiteY2" fmla="*/ 178025 h 372233"/>
              <a:gd name="connsiteX3" fmla="*/ 3058314 w 3163985"/>
              <a:gd name="connsiteY3" fmla="*/ 163401 h 372233"/>
              <a:gd name="connsiteX4" fmla="*/ 2858967 w 3163985"/>
              <a:gd name="connsiteY4" fmla="*/ 310746 h 372233"/>
              <a:gd name="connsiteX5" fmla="*/ 3163985 w 3163985"/>
              <a:gd name="connsiteY5" fmla="*/ 372233 h 372233"/>
              <a:gd name="connsiteX6" fmla="*/ 833479 w 3163985"/>
              <a:gd name="connsiteY6" fmla="*/ 339865 h 372233"/>
              <a:gd name="connsiteX7" fmla="*/ 202300 w 3163985"/>
              <a:gd name="connsiteY7" fmla="*/ 356049 h 372233"/>
              <a:gd name="connsiteX8" fmla="*/ 0 w 3163985"/>
              <a:gd name="connsiteY8" fmla="*/ 0 h 372233"/>
              <a:gd name="connsiteX0" fmla="*/ 0 w 3163985"/>
              <a:gd name="connsiteY0" fmla="*/ 0 h 372233"/>
              <a:gd name="connsiteX1" fmla="*/ 1327093 w 3163985"/>
              <a:gd name="connsiteY1" fmla="*/ 0 h 372233"/>
              <a:gd name="connsiteX2" fmla="*/ 1229989 w 3163985"/>
              <a:gd name="connsiteY2" fmla="*/ 178025 h 372233"/>
              <a:gd name="connsiteX3" fmla="*/ 3040979 w 3163985"/>
              <a:gd name="connsiteY3" fmla="*/ 250074 h 372233"/>
              <a:gd name="connsiteX4" fmla="*/ 2858967 w 3163985"/>
              <a:gd name="connsiteY4" fmla="*/ 310746 h 372233"/>
              <a:gd name="connsiteX5" fmla="*/ 3163985 w 3163985"/>
              <a:gd name="connsiteY5" fmla="*/ 372233 h 372233"/>
              <a:gd name="connsiteX6" fmla="*/ 833479 w 3163985"/>
              <a:gd name="connsiteY6" fmla="*/ 339865 h 372233"/>
              <a:gd name="connsiteX7" fmla="*/ 202300 w 3163985"/>
              <a:gd name="connsiteY7" fmla="*/ 356049 h 372233"/>
              <a:gd name="connsiteX8" fmla="*/ 0 w 3163985"/>
              <a:gd name="connsiteY8" fmla="*/ 0 h 372233"/>
              <a:gd name="connsiteX0" fmla="*/ 0 w 3163985"/>
              <a:gd name="connsiteY0" fmla="*/ 0 h 372233"/>
              <a:gd name="connsiteX1" fmla="*/ 1327093 w 3163985"/>
              <a:gd name="connsiteY1" fmla="*/ 0 h 372233"/>
              <a:gd name="connsiteX2" fmla="*/ 1203987 w 3163985"/>
              <a:gd name="connsiteY2" fmla="*/ 147690 h 372233"/>
              <a:gd name="connsiteX3" fmla="*/ 3040979 w 3163985"/>
              <a:gd name="connsiteY3" fmla="*/ 250074 h 372233"/>
              <a:gd name="connsiteX4" fmla="*/ 2858967 w 3163985"/>
              <a:gd name="connsiteY4" fmla="*/ 310746 h 372233"/>
              <a:gd name="connsiteX5" fmla="*/ 3163985 w 3163985"/>
              <a:gd name="connsiteY5" fmla="*/ 372233 h 372233"/>
              <a:gd name="connsiteX6" fmla="*/ 833479 w 3163985"/>
              <a:gd name="connsiteY6" fmla="*/ 339865 h 372233"/>
              <a:gd name="connsiteX7" fmla="*/ 202300 w 3163985"/>
              <a:gd name="connsiteY7" fmla="*/ 356049 h 372233"/>
              <a:gd name="connsiteX8" fmla="*/ 0 w 3163985"/>
              <a:gd name="connsiteY8" fmla="*/ 0 h 372233"/>
              <a:gd name="connsiteX0" fmla="*/ 0 w 3163985"/>
              <a:gd name="connsiteY0" fmla="*/ 0 h 372233"/>
              <a:gd name="connsiteX1" fmla="*/ 1327093 w 3163985"/>
              <a:gd name="connsiteY1" fmla="*/ 0 h 372233"/>
              <a:gd name="connsiteX2" fmla="*/ 1128613 w 3163985"/>
              <a:gd name="connsiteY2" fmla="*/ 187952 h 372233"/>
              <a:gd name="connsiteX3" fmla="*/ 3040979 w 3163985"/>
              <a:gd name="connsiteY3" fmla="*/ 250074 h 372233"/>
              <a:gd name="connsiteX4" fmla="*/ 2858967 w 3163985"/>
              <a:gd name="connsiteY4" fmla="*/ 310746 h 372233"/>
              <a:gd name="connsiteX5" fmla="*/ 3163985 w 3163985"/>
              <a:gd name="connsiteY5" fmla="*/ 372233 h 372233"/>
              <a:gd name="connsiteX6" fmla="*/ 833479 w 3163985"/>
              <a:gd name="connsiteY6" fmla="*/ 339865 h 372233"/>
              <a:gd name="connsiteX7" fmla="*/ 202300 w 3163985"/>
              <a:gd name="connsiteY7" fmla="*/ 356049 h 372233"/>
              <a:gd name="connsiteX8" fmla="*/ 0 w 3163985"/>
              <a:gd name="connsiteY8" fmla="*/ 0 h 372233"/>
              <a:gd name="connsiteX0" fmla="*/ 0 w 3163985"/>
              <a:gd name="connsiteY0" fmla="*/ 0 h 372233"/>
              <a:gd name="connsiteX1" fmla="*/ 1327093 w 3163985"/>
              <a:gd name="connsiteY1" fmla="*/ 0 h 372233"/>
              <a:gd name="connsiteX2" fmla="*/ 1264673 w 3163985"/>
              <a:gd name="connsiteY2" fmla="*/ 64495 h 372233"/>
              <a:gd name="connsiteX3" fmla="*/ 1128613 w 3163985"/>
              <a:gd name="connsiteY3" fmla="*/ 187952 h 372233"/>
              <a:gd name="connsiteX4" fmla="*/ 3040979 w 3163985"/>
              <a:gd name="connsiteY4" fmla="*/ 250074 h 372233"/>
              <a:gd name="connsiteX5" fmla="*/ 2858967 w 3163985"/>
              <a:gd name="connsiteY5" fmla="*/ 310746 h 372233"/>
              <a:gd name="connsiteX6" fmla="*/ 3163985 w 3163985"/>
              <a:gd name="connsiteY6" fmla="*/ 372233 h 372233"/>
              <a:gd name="connsiteX7" fmla="*/ 833479 w 3163985"/>
              <a:gd name="connsiteY7" fmla="*/ 339865 h 372233"/>
              <a:gd name="connsiteX8" fmla="*/ 202300 w 3163985"/>
              <a:gd name="connsiteY8" fmla="*/ 356049 h 372233"/>
              <a:gd name="connsiteX9" fmla="*/ 0 w 3163985"/>
              <a:gd name="connsiteY9" fmla="*/ 0 h 372233"/>
              <a:gd name="connsiteX0" fmla="*/ 0 w 3163985"/>
              <a:gd name="connsiteY0" fmla="*/ 0 h 372233"/>
              <a:gd name="connsiteX1" fmla="*/ 1327093 w 3163985"/>
              <a:gd name="connsiteY1" fmla="*/ 0 h 372233"/>
              <a:gd name="connsiteX2" fmla="*/ 1264673 w 3163985"/>
              <a:gd name="connsiteY2" fmla="*/ 64495 h 372233"/>
              <a:gd name="connsiteX3" fmla="*/ 1128613 w 3163985"/>
              <a:gd name="connsiteY3" fmla="*/ 187952 h 372233"/>
              <a:gd name="connsiteX4" fmla="*/ 1200067 w 3163985"/>
              <a:gd name="connsiteY4" fmla="*/ 133516 h 372233"/>
              <a:gd name="connsiteX5" fmla="*/ 3040979 w 3163985"/>
              <a:gd name="connsiteY5" fmla="*/ 250074 h 372233"/>
              <a:gd name="connsiteX6" fmla="*/ 2858967 w 3163985"/>
              <a:gd name="connsiteY6" fmla="*/ 310746 h 372233"/>
              <a:gd name="connsiteX7" fmla="*/ 3163985 w 3163985"/>
              <a:gd name="connsiteY7" fmla="*/ 372233 h 372233"/>
              <a:gd name="connsiteX8" fmla="*/ 833479 w 3163985"/>
              <a:gd name="connsiteY8" fmla="*/ 339865 h 372233"/>
              <a:gd name="connsiteX9" fmla="*/ 202300 w 3163985"/>
              <a:gd name="connsiteY9" fmla="*/ 356049 h 372233"/>
              <a:gd name="connsiteX10" fmla="*/ 0 w 3163985"/>
              <a:gd name="connsiteY10" fmla="*/ 0 h 372233"/>
              <a:gd name="connsiteX0" fmla="*/ 0 w 3163985"/>
              <a:gd name="connsiteY0" fmla="*/ 0 h 372233"/>
              <a:gd name="connsiteX1" fmla="*/ 1327093 w 3163985"/>
              <a:gd name="connsiteY1" fmla="*/ 0 h 372233"/>
              <a:gd name="connsiteX2" fmla="*/ 1060089 w 3163985"/>
              <a:gd name="connsiteY2" fmla="*/ 64495 h 372233"/>
              <a:gd name="connsiteX3" fmla="*/ 1128613 w 3163985"/>
              <a:gd name="connsiteY3" fmla="*/ 187952 h 372233"/>
              <a:gd name="connsiteX4" fmla="*/ 1200067 w 3163985"/>
              <a:gd name="connsiteY4" fmla="*/ 133516 h 372233"/>
              <a:gd name="connsiteX5" fmla="*/ 3040979 w 3163985"/>
              <a:gd name="connsiteY5" fmla="*/ 250074 h 372233"/>
              <a:gd name="connsiteX6" fmla="*/ 2858967 w 3163985"/>
              <a:gd name="connsiteY6" fmla="*/ 310746 h 372233"/>
              <a:gd name="connsiteX7" fmla="*/ 3163985 w 3163985"/>
              <a:gd name="connsiteY7" fmla="*/ 372233 h 372233"/>
              <a:gd name="connsiteX8" fmla="*/ 833479 w 3163985"/>
              <a:gd name="connsiteY8" fmla="*/ 339865 h 372233"/>
              <a:gd name="connsiteX9" fmla="*/ 202300 w 3163985"/>
              <a:gd name="connsiteY9" fmla="*/ 356049 h 372233"/>
              <a:gd name="connsiteX10" fmla="*/ 0 w 3163985"/>
              <a:gd name="connsiteY10" fmla="*/ 0 h 372233"/>
              <a:gd name="connsiteX0" fmla="*/ 0 w 3163985"/>
              <a:gd name="connsiteY0" fmla="*/ 0 h 372233"/>
              <a:gd name="connsiteX1" fmla="*/ 1327093 w 3163985"/>
              <a:gd name="connsiteY1" fmla="*/ 0 h 372233"/>
              <a:gd name="connsiteX2" fmla="*/ 1060089 w 3163985"/>
              <a:gd name="connsiteY2" fmla="*/ 64495 h 372233"/>
              <a:gd name="connsiteX3" fmla="*/ 1128613 w 3163985"/>
              <a:gd name="connsiteY3" fmla="*/ 187952 h 372233"/>
              <a:gd name="connsiteX4" fmla="*/ 1205581 w 3163985"/>
              <a:gd name="connsiteY4" fmla="*/ 154132 h 372233"/>
              <a:gd name="connsiteX5" fmla="*/ 3040979 w 3163985"/>
              <a:gd name="connsiteY5" fmla="*/ 250074 h 372233"/>
              <a:gd name="connsiteX6" fmla="*/ 2858967 w 3163985"/>
              <a:gd name="connsiteY6" fmla="*/ 310746 h 372233"/>
              <a:gd name="connsiteX7" fmla="*/ 3163985 w 3163985"/>
              <a:gd name="connsiteY7" fmla="*/ 372233 h 372233"/>
              <a:gd name="connsiteX8" fmla="*/ 833479 w 3163985"/>
              <a:gd name="connsiteY8" fmla="*/ 339865 h 372233"/>
              <a:gd name="connsiteX9" fmla="*/ 202300 w 3163985"/>
              <a:gd name="connsiteY9" fmla="*/ 356049 h 372233"/>
              <a:gd name="connsiteX10" fmla="*/ 0 w 3163985"/>
              <a:gd name="connsiteY10" fmla="*/ 0 h 372233"/>
              <a:gd name="connsiteX0" fmla="*/ 0 w 3163985"/>
              <a:gd name="connsiteY0" fmla="*/ 0 h 372233"/>
              <a:gd name="connsiteX1" fmla="*/ 1327093 w 3163985"/>
              <a:gd name="connsiteY1" fmla="*/ 0 h 372233"/>
              <a:gd name="connsiteX2" fmla="*/ 1060089 w 3163985"/>
              <a:gd name="connsiteY2" fmla="*/ 64495 h 372233"/>
              <a:gd name="connsiteX3" fmla="*/ 1056937 w 3163985"/>
              <a:gd name="connsiteY3" fmla="*/ 127576 h 372233"/>
              <a:gd name="connsiteX4" fmla="*/ 1205581 w 3163985"/>
              <a:gd name="connsiteY4" fmla="*/ 154132 h 372233"/>
              <a:gd name="connsiteX5" fmla="*/ 3040979 w 3163985"/>
              <a:gd name="connsiteY5" fmla="*/ 250074 h 372233"/>
              <a:gd name="connsiteX6" fmla="*/ 2858967 w 3163985"/>
              <a:gd name="connsiteY6" fmla="*/ 310746 h 372233"/>
              <a:gd name="connsiteX7" fmla="*/ 3163985 w 3163985"/>
              <a:gd name="connsiteY7" fmla="*/ 372233 h 372233"/>
              <a:gd name="connsiteX8" fmla="*/ 833479 w 3163985"/>
              <a:gd name="connsiteY8" fmla="*/ 339865 h 372233"/>
              <a:gd name="connsiteX9" fmla="*/ 202300 w 3163985"/>
              <a:gd name="connsiteY9" fmla="*/ 356049 h 372233"/>
              <a:gd name="connsiteX10" fmla="*/ 0 w 3163985"/>
              <a:gd name="connsiteY10" fmla="*/ 0 h 372233"/>
              <a:gd name="connsiteX0" fmla="*/ 0 w 3163985"/>
              <a:gd name="connsiteY0" fmla="*/ 0 h 372233"/>
              <a:gd name="connsiteX1" fmla="*/ 1327093 w 3163985"/>
              <a:gd name="connsiteY1" fmla="*/ 0 h 372233"/>
              <a:gd name="connsiteX2" fmla="*/ 1275116 w 3163985"/>
              <a:gd name="connsiteY2" fmla="*/ 108672 h 372233"/>
              <a:gd name="connsiteX3" fmla="*/ 1056937 w 3163985"/>
              <a:gd name="connsiteY3" fmla="*/ 127576 h 372233"/>
              <a:gd name="connsiteX4" fmla="*/ 1205581 w 3163985"/>
              <a:gd name="connsiteY4" fmla="*/ 154132 h 372233"/>
              <a:gd name="connsiteX5" fmla="*/ 3040979 w 3163985"/>
              <a:gd name="connsiteY5" fmla="*/ 250074 h 372233"/>
              <a:gd name="connsiteX6" fmla="*/ 2858967 w 3163985"/>
              <a:gd name="connsiteY6" fmla="*/ 310746 h 372233"/>
              <a:gd name="connsiteX7" fmla="*/ 3163985 w 3163985"/>
              <a:gd name="connsiteY7" fmla="*/ 372233 h 372233"/>
              <a:gd name="connsiteX8" fmla="*/ 833479 w 3163985"/>
              <a:gd name="connsiteY8" fmla="*/ 339865 h 372233"/>
              <a:gd name="connsiteX9" fmla="*/ 202300 w 3163985"/>
              <a:gd name="connsiteY9" fmla="*/ 356049 h 372233"/>
              <a:gd name="connsiteX10" fmla="*/ 0 w 3163985"/>
              <a:gd name="connsiteY10" fmla="*/ 0 h 372233"/>
              <a:gd name="connsiteX0" fmla="*/ 0 w 3163985"/>
              <a:gd name="connsiteY0" fmla="*/ 0 h 372233"/>
              <a:gd name="connsiteX1" fmla="*/ 1327093 w 3163985"/>
              <a:gd name="connsiteY1" fmla="*/ 0 h 372233"/>
              <a:gd name="connsiteX2" fmla="*/ 1312997 w 3163985"/>
              <a:gd name="connsiteY2" fmla="*/ 42389 h 372233"/>
              <a:gd name="connsiteX3" fmla="*/ 1275116 w 3163985"/>
              <a:gd name="connsiteY3" fmla="*/ 108672 h 372233"/>
              <a:gd name="connsiteX4" fmla="*/ 1056937 w 3163985"/>
              <a:gd name="connsiteY4" fmla="*/ 127576 h 372233"/>
              <a:gd name="connsiteX5" fmla="*/ 1205581 w 3163985"/>
              <a:gd name="connsiteY5" fmla="*/ 154132 h 372233"/>
              <a:gd name="connsiteX6" fmla="*/ 3040979 w 3163985"/>
              <a:gd name="connsiteY6" fmla="*/ 250074 h 372233"/>
              <a:gd name="connsiteX7" fmla="*/ 2858967 w 3163985"/>
              <a:gd name="connsiteY7" fmla="*/ 310746 h 372233"/>
              <a:gd name="connsiteX8" fmla="*/ 3163985 w 3163985"/>
              <a:gd name="connsiteY8" fmla="*/ 372233 h 372233"/>
              <a:gd name="connsiteX9" fmla="*/ 833479 w 3163985"/>
              <a:gd name="connsiteY9" fmla="*/ 339865 h 372233"/>
              <a:gd name="connsiteX10" fmla="*/ 202300 w 3163985"/>
              <a:gd name="connsiteY10" fmla="*/ 356049 h 372233"/>
              <a:gd name="connsiteX11" fmla="*/ 0 w 3163985"/>
              <a:gd name="connsiteY11" fmla="*/ 0 h 372233"/>
              <a:gd name="connsiteX0" fmla="*/ 0 w 3163985"/>
              <a:gd name="connsiteY0" fmla="*/ 0 h 372233"/>
              <a:gd name="connsiteX1" fmla="*/ 1327093 w 3163985"/>
              <a:gd name="connsiteY1" fmla="*/ 0 h 372233"/>
              <a:gd name="connsiteX2" fmla="*/ 1114510 w 3163985"/>
              <a:gd name="connsiteY2" fmla="*/ 76258 h 372233"/>
              <a:gd name="connsiteX3" fmla="*/ 1275116 w 3163985"/>
              <a:gd name="connsiteY3" fmla="*/ 108672 h 372233"/>
              <a:gd name="connsiteX4" fmla="*/ 1056937 w 3163985"/>
              <a:gd name="connsiteY4" fmla="*/ 127576 h 372233"/>
              <a:gd name="connsiteX5" fmla="*/ 1205581 w 3163985"/>
              <a:gd name="connsiteY5" fmla="*/ 154132 h 372233"/>
              <a:gd name="connsiteX6" fmla="*/ 3040979 w 3163985"/>
              <a:gd name="connsiteY6" fmla="*/ 250074 h 372233"/>
              <a:gd name="connsiteX7" fmla="*/ 2858967 w 3163985"/>
              <a:gd name="connsiteY7" fmla="*/ 310746 h 372233"/>
              <a:gd name="connsiteX8" fmla="*/ 3163985 w 3163985"/>
              <a:gd name="connsiteY8" fmla="*/ 372233 h 372233"/>
              <a:gd name="connsiteX9" fmla="*/ 833479 w 3163985"/>
              <a:gd name="connsiteY9" fmla="*/ 339865 h 372233"/>
              <a:gd name="connsiteX10" fmla="*/ 202300 w 3163985"/>
              <a:gd name="connsiteY10" fmla="*/ 356049 h 372233"/>
              <a:gd name="connsiteX11" fmla="*/ 0 w 3163985"/>
              <a:gd name="connsiteY11" fmla="*/ 0 h 372233"/>
              <a:gd name="connsiteX0" fmla="*/ 0 w 3163985"/>
              <a:gd name="connsiteY0" fmla="*/ 0 h 372233"/>
              <a:gd name="connsiteX1" fmla="*/ 1327093 w 3163985"/>
              <a:gd name="connsiteY1" fmla="*/ 0 h 372233"/>
              <a:gd name="connsiteX2" fmla="*/ 1114510 w 3163985"/>
              <a:gd name="connsiteY2" fmla="*/ 76258 h 372233"/>
              <a:gd name="connsiteX3" fmla="*/ 1275116 w 3163985"/>
              <a:gd name="connsiteY3" fmla="*/ 108672 h 372233"/>
              <a:gd name="connsiteX4" fmla="*/ 949423 w 3163985"/>
              <a:gd name="connsiteY4" fmla="*/ 117267 h 372233"/>
              <a:gd name="connsiteX5" fmla="*/ 1205581 w 3163985"/>
              <a:gd name="connsiteY5" fmla="*/ 154132 h 372233"/>
              <a:gd name="connsiteX6" fmla="*/ 3040979 w 3163985"/>
              <a:gd name="connsiteY6" fmla="*/ 250074 h 372233"/>
              <a:gd name="connsiteX7" fmla="*/ 2858967 w 3163985"/>
              <a:gd name="connsiteY7" fmla="*/ 310746 h 372233"/>
              <a:gd name="connsiteX8" fmla="*/ 3163985 w 3163985"/>
              <a:gd name="connsiteY8" fmla="*/ 372233 h 372233"/>
              <a:gd name="connsiteX9" fmla="*/ 833479 w 3163985"/>
              <a:gd name="connsiteY9" fmla="*/ 339865 h 372233"/>
              <a:gd name="connsiteX10" fmla="*/ 202300 w 3163985"/>
              <a:gd name="connsiteY10" fmla="*/ 356049 h 372233"/>
              <a:gd name="connsiteX11" fmla="*/ 0 w 3163985"/>
              <a:gd name="connsiteY11" fmla="*/ 0 h 372233"/>
              <a:gd name="connsiteX0" fmla="*/ 0 w 3163985"/>
              <a:gd name="connsiteY0" fmla="*/ 0 h 372233"/>
              <a:gd name="connsiteX1" fmla="*/ 1327093 w 3163985"/>
              <a:gd name="connsiteY1" fmla="*/ 0 h 372233"/>
              <a:gd name="connsiteX2" fmla="*/ 1114510 w 3163985"/>
              <a:gd name="connsiteY2" fmla="*/ 76258 h 372233"/>
              <a:gd name="connsiteX3" fmla="*/ 1233765 w 3163985"/>
              <a:gd name="connsiteY3" fmla="*/ 108672 h 372233"/>
              <a:gd name="connsiteX4" fmla="*/ 949423 w 3163985"/>
              <a:gd name="connsiteY4" fmla="*/ 117267 h 372233"/>
              <a:gd name="connsiteX5" fmla="*/ 1205581 w 3163985"/>
              <a:gd name="connsiteY5" fmla="*/ 154132 h 372233"/>
              <a:gd name="connsiteX6" fmla="*/ 3040979 w 3163985"/>
              <a:gd name="connsiteY6" fmla="*/ 250074 h 372233"/>
              <a:gd name="connsiteX7" fmla="*/ 2858967 w 3163985"/>
              <a:gd name="connsiteY7" fmla="*/ 310746 h 372233"/>
              <a:gd name="connsiteX8" fmla="*/ 3163985 w 3163985"/>
              <a:gd name="connsiteY8" fmla="*/ 372233 h 372233"/>
              <a:gd name="connsiteX9" fmla="*/ 833479 w 3163985"/>
              <a:gd name="connsiteY9" fmla="*/ 339865 h 372233"/>
              <a:gd name="connsiteX10" fmla="*/ 202300 w 3163985"/>
              <a:gd name="connsiteY10" fmla="*/ 356049 h 372233"/>
              <a:gd name="connsiteX11" fmla="*/ 0 w 3163985"/>
              <a:gd name="connsiteY11" fmla="*/ 0 h 372233"/>
              <a:gd name="connsiteX0" fmla="*/ 0 w 3163985"/>
              <a:gd name="connsiteY0" fmla="*/ 0 h 372233"/>
              <a:gd name="connsiteX1" fmla="*/ 1327093 w 3163985"/>
              <a:gd name="connsiteY1" fmla="*/ 36814 h 372233"/>
              <a:gd name="connsiteX2" fmla="*/ 1114510 w 3163985"/>
              <a:gd name="connsiteY2" fmla="*/ 76258 h 372233"/>
              <a:gd name="connsiteX3" fmla="*/ 1233765 w 3163985"/>
              <a:gd name="connsiteY3" fmla="*/ 108672 h 372233"/>
              <a:gd name="connsiteX4" fmla="*/ 949423 w 3163985"/>
              <a:gd name="connsiteY4" fmla="*/ 117267 h 372233"/>
              <a:gd name="connsiteX5" fmla="*/ 1205581 w 3163985"/>
              <a:gd name="connsiteY5" fmla="*/ 154132 h 372233"/>
              <a:gd name="connsiteX6" fmla="*/ 3040979 w 3163985"/>
              <a:gd name="connsiteY6" fmla="*/ 250074 h 372233"/>
              <a:gd name="connsiteX7" fmla="*/ 2858967 w 3163985"/>
              <a:gd name="connsiteY7" fmla="*/ 310746 h 372233"/>
              <a:gd name="connsiteX8" fmla="*/ 3163985 w 3163985"/>
              <a:gd name="connsiteY8" fmla="*/ 372233 h 372233"/>
              <a:gd name="connsiteX9" fmla="*/ 833479 w 3163985"/>
              <a:gd name="connsiteY9" fmla="*/ 339865 h 372233"/>
              <a:gd name="connsiteX10" fmla="*/ 202300 w 3163985"/>
              <a:gd name="connsiteY10" fmla="*/ 356049 h 372233"/>
              <a:gd name="connsiteX11" fmla="*/ 0 w 3163985"/>
              <a:gd name="connsiteY11" fmla="*/ 0 h 372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3985" h="372233">
                <a:moveTo>
                  <a:pt x="0" y="0"/>
                </a:moveTo>
                <a:lnTo>
                  <a:pt x="1327093" y="36814"/>
                </a:lnTo>
                <a:lnTo>
                  <a:pt x="1114510" y="76258"/>
                </a:lnTo>
                <a:lnTo>
                  <a:pt x="1233765" y="108672"/>
                </a:lnTo>
                <a:lnTo>
                  <a:pt x="949423" y="117267"/>
                </a:lnTo>
                <a:lnTo>
                  <a:pt x="1205581" y="154132"/>
                </a:lnTo>
                <a:lnTo>
                  <a:pt x="3040979" y="250074"/>
                </a:lnTo>
                <a:lnTo>
                  <a:pt x="2858967" y="310746"/>
                </a:lnTo>
                <a:lnTo>
                  <a:pt x="3163985" y="372233"/>
                </a:lnTo>
                <a:lnTo>
                  <a:pt x="833479" y="339865"/>
                </a:lnTo>
                <a:lnTo>
                  <a:pt x="202300" y="356049"/>
                </a:lnTo>
                <a:lnTo>
                  <a:pt x="0" y="0"/>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4" name="Date Placeholder 3">
            <a:extLst>
              <a:ext uri="{FF2B5EF4-FFF2-40B4-BE49-F238E27FC236}">
                <a16:creationId xmlns:a16="http://schemas.microsoft.com/office/drawing/2014/main" id="{48BC6A6D-C169-40EF-8251-AD6BC6EF3C58}"/>
              </a:ext>
            </a:extLst>
          </p:cNvPr>
          <p:cNvSpPr>
            <a:spLocks noGrp="1"/>
          </p:cNvSpPr>
          <p:nvPr>
            <p:ph type="dt" sz="half" idx="10"/>
          </p:nvPr>
        </p:nvSpPr>
        <p:spPr/>
        <p:txBody>
          <a:bodyPr/>
          <a:lstStyle/>
          <a:p>
            <a:fld id="{509ED4D7-8976-4290-9FF0-BF6842204702}" type="datetime1">
              <a:rPr lang="sv-SE" smtClean="0"/>
              <a:pPr/>
              <a:t>2023-09-28</a:t>
            </a:fld>
            <a:endParaRPr lang="en-GB" dirty="0"/>
          </a:p>
        </p:txBody>
      </p:sp>
      <p:sp>
        <p:nvSpPr>
          <p:cNvPr id="5" name="Slide Number Placeholder 4">
            <a:extLst>
              <a:ext uri="{FF2B5EF4-FFF2-40B4-BE49-F238E27FC236}">
                <a16:creationId xmlns:a16="http://schemas.microsoft.com/office/drawing/2014/main" id="{B78FCDCC-0F48-46B2-BC99-F5F91F79C032}"/>
              </a:ext>
            </a:extLst>
          </p:cNvPr>
          <p:cNvSpPr>
            <a:spLocks noGrp="1"/>
          </p:cNvSpPr>
          <p:nvPr>
            <p:ph type="sldNum" sz="quarter" idx="11"/>
          </p:nvPr>
        </p:nvSpPr>
        <p:spPr/>
        <p:txBody>
          <a:bodyPr/>
          <a:lstStyle/>
          <a:p>
            <a:fld id="{A153D128-6291-4599-92FF-DFF1C4914FCF}" type="slidenum">
              <a:rPr lang="en-GB" smtClean="0"/>
              <a:pPr/>
              <a:t>14</a:t>
            </a:fld>
            <a:endParaRPr lang="en-GB"/>
          </a:p>
        </p:txBody>
      </p:sp>
      <p:sp>
        <p:nvSpPr>
          <p:cNvPr id="6" name="Footer Placeholder 5">
            <a:extLst>
              <a:ext uri="{FF2B5EF4-FFF2-40B4-BE49-F238E27FC236}">
                <a16:creationId xmlns:a16="http://schemas.microsoft.com/office/drawing/2014/main" id="{B800F486-26C8-426A-99E3-9FDA18BEE49A}"/>
              </a:ext>
            </a:extLst>
          </p:cNvPr>
          <p:cNvSpPr>
            <a:spLocks noGrp="1"/>
          </p:cNvSpPr>
          <p:nvPr>
            <p:ph type="ftr" sz="quarter" idx="12"/>
          </p:nvPr>
        </p:nvSpPr>
        <p:spPr/>
        <p:txBody>
          <a:bodyPr/>
          <a:lstStyle/>
          <a:p>
            <a:r>
              <a:rPr lang="en-US"/>
              <a:t>Unit/Operation choose tab Insert/Header &amp; Footer</a:t>
            </a:r>
            <a:endParaRPr lang="en-GB"/>
          </a:p>
        </p:txBody>
      </p:sp>
      <p:sp>
        <p:nvSpPr>
          <p:cNvPr id="17" name="TextBox 16">
            <a:extLst>
              <a:ext uri="{FF2B5EF4-FFF2-40B4-BE49-F238E27FC236}">
                <a16:creationId xmlns:a16="http://schemas.microsoft.com/office/drawing/2014/main" id="{1AA4A33C-D898-2B3E-1A25-FCE1F39BAA50}"/>
              </a:ext>
            </a:extLst>
          </p:cNvPr>
          <p:cNvSpPr txBox="1"/>
          <p:nvPr/>
        </p:nvSpPr>
        <p:spPr>
          <a:xfrm rot="5400000">
            <a:off x="7868841" y="2318681"/>
            <a:ext cx="1826142" cy="646331"/>
          </a:xfrm>
          <a:prstGeom prst="rect">
            <a:avLst/>
          </a:prstGeom>
          <a:noFill/>
        </p:spPr>
        <p:txBody>
          <a:bodyPr wrap="none" rtlCol="0">
            <a:spAutoFit/>
          </a:bodyPr>
          <a:lstStyle/>
          <a:p>
            <a:pPr algn="ctr"/>
            <a:r>
              <a:rPr lang="en-IE" b="1" dirty="0"/>
              <a:t>Lower</a:t>
            </a:r>
          </a:p>
          <a:p>
            <a:pPr algn="ctr"/>
            <a:r>
              <a:rPr lang="en-IE" b="1" dirty="0"/>
              <a:t> Carboniferous</a:t>
            </a:r>
          </a:p>
        </p:txBody>
      </p:sp>
      <p:sp>
        <p:nvSpPr>
          <p:cNvPr id="20" name="TextBox 19">
            <a:extLst>
              <a:ext uri="{FF2B5EF4-FFF2-40B4-BE49-F238E27FC236}">
                <a16:creationId xmlns:a16="http://schemas.microsoft.com/office/drawing/2014/main" id="{959C9FE7-4C2C-00B0-5858-1B70245ED454}"/>
              </a:ext>
            </a:extLst>
          </p:cNvPr>
          <p:cNvSpPr txBox="1"/>
          <p:nvPr/>
        </p:nvSpPr>
        <p:spPr>
          <a:xfrm>
            <a:off x="3694187" y="4218856"/>
            <a:ext cx="1931939" cy="461665"/>
          </a:xfrm>
          <a:prstGeom prst="rect">
            <a:avLst/>
          </a:prstGeom>
          <a:noFill/>
        </p:spPr>
        <p:txBody>
          <a:bodyPr wrap="none" rtlCol="0">
            <a:spAutoFit/>
          </a:bodyPr>
          <a:lstStyle/>
          <a:p>
            <a:r>
              <a:rPr lang="en-IE" sz="1200" dirty="0"/>
              <a:t>Argillaceous Limestones, </a:t>
            </a:r>
          </a:p>
          <a:p>
            <a:r>
              <a:rPr lang="en-IE" sz="1200" dirty="0"/>
              <a:t>Basal </a:t>
            </a:r>
            <a:r>
              <a:rPr lang="en-IE" sz="1200" dirty="0" err="1"/>
              <a:t>Clastics</a:t>
            </a:r>
            <a:r>
              <a:rPr lang="en-IE" sz="1200" dirty="0"/>
              <a:t>, Red Beds</a:t>
            </a:r>
          </a:p>
        </p:txBody>
      </p:sp>
      <p:sp>
        <p:nvSpPr>
          <p:cNvPr id="21" name="TextBox 20">
            <a:extLst>
              <a:ext uri="{FF2B5EF4-FFF2-40B4-BE49-F238E27FC236}">
                <a16:creationId xmlns:a16="http://schemas.microsoft.com/office/drawing/2014/main" id="{25BA9007-B346-E2F0-D1E5-3703D28F9812}"/>
              </a:ext>
            </a:extLst>
          </p:cNvPr>
          <p:cNvSpPr txBox="1"/>
          <p:nvPr/>
        </p:nvSpPr>
        <p:spPr>
          <a:xfrm>
            <a:off x="3673974" y="2104272"/>
            <a:ext cx="3370031" cy="461665"/>
          </a:xfrm>
          <a:prstGeom prst="rect">
            <a:avLst/>
          </a:prstGeom>
          <a:noFill/>
        </p:spPr>
        <p:txBody>
          <a:bodyPr wrap="square" rtlCol="0">
            <a:spAutoFit/>
          </a:bodyPr>
          <a:lstStyle/>
          <a:p>
            <a:r>
              <a:rPr lang="en-IE" sz="1200" dirty="0"/>
              <a:t>Limestones varying from shelf to </a:t>
            </a:r>
            <a:r>
              <a:rPr lang="en-IE" sz="1200" dirty="0" err="1"/>
              <a:t>basinal</a:t>
            </a:r>
            <a:r>
              <a:rPr lang="en-IE" sz="1200" dirty="0"/>
              <a:t>, Some chert, regional dolomitization in SE</a:t>
            </a:r>
          </a:p>
        </p:txBody>
      </p:sp>
      <p:sp>
        <p:nvSpPr>
          <p:cNvPr id="22" name="TextBox 21">
            <a:extLst>
              <a:ext uri="{FF2B5EF4-FFF2-40B4-BE49-F238E27FC236}">
                <a16:creationId xmlns:a16="http://schemas.microsoft.com/office/drawing/2014/main" id="{FDFD43EB-2AFC-D1D7-CDFA-5731448CAB4F}"/>
              </a:ext>
            </a:extLst>
          </p:cNvPr>
          <p:cNvSpPr txBox="1"/>
          <p:nvPr/>
        </p:nvSpPr>
        <p:spPr>
          <a:xfrm>
            <a:off x="3240208" y="5580980"/>
            <a:ext cx="2731838" cy="461665"/>
          </a:xfrm>
          <a:prstGeom prst="rect">
            <a:avLst/>
          </a:prstGeom>
          <a:noFill/>
        </p:spPr>
        <p:txBody>
          <a:bodyPr wrap="none" rtlCol="0">
            <a:spAutoFit/>
          </a:bodyPr>
          <a:lstStyle/>
          <a:p>
            <a:r>
              <a:rPr lang="en-IE" sz="1200" dirty="0">
                <a:solidFill>
                  <a:srgbClr val="7030A0"/>
                </a:solidFill>
              </a:rPr>
              <a:t>Greywackes, siltstones, mudstones, </a:t>
            </a:r>
          </a:p>
          <a:p>
            <a:r>
              <a:rPr lang="en-IE" sz="1200" dirty="0">
                <a:solidFill>
                  <a:srgbClr val="7030A0"/>
                </a:solidFill>
              </a:rPr>
              <a:t>volcanics localized </a:t>
            </a:r>
            <a:r>
              <a:rPr lang="en-IE" sz="1200" dirty="0" err="1">
                <a:solidFill>
                  <a:srgbClr val="7030A0"/>
                </a:solidFill>
              </a:rPr>
              <a:t>intrusives</a:t>
            </a:r>
            <a:r>
              <a:rPr lang="en-IE" sz="1200" dirty="0">
                <a:solidFill>
                  <a:srgbClr val="7030A0"/>
                </a:solidFill>
              </a:rPr>
              <a:t>/granites</a:t>
            </a:r>
          </a:p>
        </p:txBody>
      </p:sp>
      <p:sp>
        <p:nvSpPr>
          <p:cNvPr id="32" name="TextBox 31">
            <a:extLst>
              <a:ext uri="{FF2B5EF4-FFF2-40B4-BE49-F238E27FC236}">
                <a16:creationId xmlns:a16="http://schemas.microsoft.com/office/drawing/2014/main" id="{59C921A3-A281-FD0A-6FB8-A4A15F8E0D92}"/>
              </a:ext>
            </a:extLst>
          </p:cNvPr>
          <p:cNvSpPr txBox="1"/>
          <p:nvPr/>
        </p:nvSpPr>
        <p:spPr>
          <a:xfrm>
            <a:off x="209497" y="60592"/>
            <a:ext cx="7333867" cy="461665"/>
          </a:xfrm>
          <a:prstGeom prst="rect">
            <a:avLst/>
          </a:prstGeom>
          <a:noFill/>
        </p:spPr>
        <p:txBody>
          <a:bodyPr wrap="none" rtlCol="0">
            <a:spAutoFit/>
          </a:bodyPr>
          <a:lstStyle/>
          <a:p>
            <a:pPr algn="ctr"/>
            <a:r>
              <a:rPr lang="en-IE" sz="2400" b="1" dirty="0"/>
              <a:t>IT Deposits – At their Simplest – Cartoon Section</a:t>
            </a:r>
          </a:p>
        </p:txBody>
      </p:sp>
      <p:sp>
        <p:nvSpPr>
          <p:cNvPr id="34" name="TextBox 33">
            <a:extLst>
              <a:ext uri="{FF2B5EF4-FFF2-40B4-BE49-F238E27FC236}">
                <a16:creationId xmlns:a16="http://schemas.microsoft.com/office/drawing/2014/main" id="{3DE42FD5-54EF-F599-8E20-034F8C907E89}"/>
              </a:ext>
            </a:extLst>
          </p:cNvPr>
          <p:cNvSpPr txBox="1"/>
          <p:nvPr/>
        </p:nvSpPr>
        <p:spPr>
          <a:xfrm>
            <a:off x="6205261" y="5860865"/>
            <a:ext cx="2763164" cy="646331"/>
          </a:xfrm>
          <a:prstGeom prst="rect">
            <a:avLst/>
          </a:prstGeom>
          <a:noFill/>
        </p:spPr>
        <p:txBody>
          <a:bodyPr wrap="square" rtlCol="0">
            <a:spAutoFit/>
          </a:bodyPr>
          <a:lstStyle/>
          <a:p>
            <a:pPr algn="ctr"/>
            <a:r>
              <a:rPr lang="en-IE" b="1" dirty="0">
                <a:solidFill>
                  <a:srgbClr val="7030A0"/>
                </a:solidFill>
              </a:rPr>
              <a:t>Major Regional</a:t>
            </a:r>
          </a:p>
          <a:p>
            <a:pPr algn="ctr"/>
            <a:r>
              <a:rPr lang="en-IE" b="1" dirty="0">
                <a:solidFill>
                  <a:srgbClr val="7030A0"/>
                </a:solidFill>
              </a:rPr>
              <a:t>Caledonian Fault Zone</a:t>
            </a:r>
          </a:p>
        </p:txBody>
      </p:sp>
      <p:sp>
        <p:nvSpPr>
          <p:cNvPr id="35" name="TextBox 34">
            <a:extLst>
              <a:ext uri="{FF2B5EF4-FFF2-40B4-BE49-F238E27FC236}">
                <a16:creationId xmlns:a16="http://schemas.microsoft.com/office/drawing/2014/main" id="{AD50BE28-B59D-CB82-CDE8-D156797B2AB2}"/>
              </a:ext>
            </a:extLst>
          </p:cNvPr>
          <p:cNvSpPr txBox="1"/>
          <p:nvPr/>
        </p:nvSpPr>
        <p:spPr>
          <a:xfrm>
            <a:off x="5313991" y="1235128"/>
            <a:ext cx="2877711" cy="646331"/>
          </a:xfrm>
          <a:prstGeom prst="rect">
            <a:avLst/>
          </a:prstGeom>
          <a:noFill/>
        </p:spPr>
        <p:txBody>
          <a:bodyPr wrap="none" rtlCol="0">
            <a:spAutoFit/>
          </a:bodyPr>
          <a:lstStyle/>
          <a:p>
            <a:pPr algn="ctr"/>
            <a:r>
              <a:rPr lang="en-IE" b="1" dirty="0" err="1">
                <a:solidFill>
                  <a:srgbClr val="3333FF"/>
                </a:solidFill>
              </a:rPr>
              <a:t>Syndepositionally</a:t>
            </a:r>
            <a:r>
              <a:rPr lang="en-IE" b="1" dirty="0">
                <a:solidFill>
                  <a:srgbClr val="3333FF"/>
                </a:solidFill>
              </a:rPr>
              <a:t> active</a:t>
            </a:r>
          </a:p>
          <a:p>
            <a:pPr algn="ctr"/>
            <a:r>
              <a:rPr lang="en-IE" b="1" dirty="0">
                <a:solidFill>
                  <a:srgbClr val="3333FF"/>
                </a:solidFill>
              </a:rPr>
              <a:t>Normal Fault (local)</a:t>
            </a:r>
          </a:p>
        </p:txBody>
      </p:sp>
      <p:sp>
        <p:nvSpPr>
          <p:cNvPr id="38" name="TextBox 37">
            <a:extLst>
              <a:ext uri="{FF2B5EF4-FFF2-40B4-BE49-F238E27FC236}">
                <a16:creationId xmlns:a16="http://schemas.microsoft.com/office/drawing/2014/main" id="{F5F8449D-E544-E2E1-344B-1FF2BFFAE570}"/>
              </a:ext>
            </a:extLst>
          </p:cNvPr>
          <p:cNvSpPr txBox="1"/>
          <p:nvPr/>
        </p:nvSpPr>
        <p:spPr>
          <a:xfrm>
            <a:off x="174130" y="582029"/>
            <a:ext cx="4562445" cy="738664"/>
          </a:xfrm>
          <a:prstGeom prst="rect">
            <a:avLst/>
          </a:prstGeom>
          <a:noFill/>
        </p:spPr>
        <p:txBody>
          <a:bodyPr wrap="square" rtlCol="0">
            <a:spAutoFit/>
          </a:bodyPr>
          <a:lstStyle/>
          <a:p>
            <a:r>
              <a:rPr lang="en-IE" sz="1400" b="1" dirty="0">
                <a:solidFill>
                  <a:srgbClr val="FF0000"/>
                </a:solidFill>
              </a:rPr>
              <a:t>Mineralogically simple, texturally complex Pyrite/barite/dolomite gangue</a:t>
            </a:r>
          </a:p>
          <a:p>
            <a:r>
              <a:rPr lang="en-IE" sz="1400" b="1" dirty="0">
                <a:solidFill>
                  <a:srgbClr val="FF0000"/>
                </a:solidFill>
              </a:rPr>
              <a:t>Sphalerite, galena ores (Ag, Cu)  local barite</a:t>
            </a:r>
          </a:p>
        </p:txBody>
      </p:sp>
      <p:sp>
        <p:nvSpPr>
          <p:cNvPr id="12" name="Freeform: Shape 11">
            <a:extLst>
              <a:ext uri="{FF2B5EF4-FFF2-40B4-BE49-F238E27FC236}">
                <a16:creationId xmlns:a16="http://schemas.microsoft.com/office/drawing/2014/main" id="{E90AC650-FC4F-C55D-30CC-E9B0E29BED7E}"/>
              </a:ext>
            </a:extLst>
          </p:cNvPr>
          <p:cNvSpPr/>
          <p:nvPr/>
        </p:nvSpPr>
        <p:spPr>
          <a:xfrm flipV="1">
            <a:off x="7042557" y="1932030"/>
            <a:ext cx="1262040" cy="690774"/>
          </a:xfrm>
          <a:custGeom>
            <a:avLst/>
            <a:gdLst>
              <a:gd name="connsiteX0" fmla="*/ 0 w 4839037"/>
              <a:gd name="connsiteY0" fmla="*/ 0 h 614995"/>
              <a:gd name="connsiteX1" fmla="*/ 4814761 w 4839037"/>
              <a:gd name="connsiteY1" fmla="*/ 0 h 614995"/>
              <a:gd name="connsiteX2" fmla="*/ 4839037 w 4839037"/>
              <a:gd name="connsiteY2" fmla="*/ 614995 h 614995"/>
              <a:gd name="connsiteX3" fmla="*/ 412694 w 4839037"/>
              <a:gd name="connsiteY3" fmla="*/ 614995 h 614995"/>
              <a:gd name="connsiteX4" fmla="*/ 0 w 4839037"/>
              <a:gd name="connsiteY4" fmla="*/ 0 h 614995"/>
              <a:gd name="connsiteX0" fmla="*/ 0 w 4839037"/>
              <a:gd name="connsiteY0" fmla="*/ 0 h 614995"/>
              <a:gd name="connsiteX1" fmla="*/ 4814761 w 4839037"/>
              <a:gd name="connsiteY1" fmla="*/ 0 h 614995"/>
              <a:gd name="connsiteX2" fmla="*/ 4839037 w 4839037"/>
              <a:gd name="connsiteY2" fmla="*/ 614995 h 614995"/>
              <a:gd name="connsiteX3" fmla="*/ 631824 w 4839037"/>
              <a:gd name="connsiteY3" fmla="*/ 607079 h 614995"/>
              <a:gd name="connsiteX4" fmla="*/ 0 w 4839037"/>
              <a:gd name="connsiteY4" fmla="*/ 0 h 614995"/>
              <a:gd name="connsiteX0" fmla="*/ 0 w 4839037"/>
              <a:gd name="connsiteY0" fmla="*/ 0 h 614995"/>
              <a:gd name="connsiteX1" fmla="*/ 4814761 w 4839037"/>
              <a:gd name="connsiteY1" fmla="*/ 0 h 614995"/>
              <a:gd name="connsiteX2" fmla="*/ 4839037 w 4839037"/>
              <a:gd name="connsiteY2" fmla="*/ 614995 h 614995"/>
              <a:gd name="connsiteX3" fmla="*/ 647343 w 4839037"/>
              <a:gd name="connsiteY3" fmla="*/ 567502 h 614995"/>
              <a:gd name="connsiteX4" fmla="*/ 0 w 4839037"/>
              <a:gd name="connsiteY4" fmla="*/ 0 h 614995"/>
              <a:gd name="connsiteX0" fmla="*/ 0 w 4839037"/>
              <a:gd name="connsiteY0" fmla="*/ 0 h 614995"/>
              <a:gd name="connsiteX1" fmla="*/ 4814761 w 4839037"/>
              <a:gd name="connsiteY1" fmla="*/ 0 h 614995"/>
              <a:gd name="connsiteX2" fmla="*/ 4839037 w 4839037"/>
              <a:gd name="connsiteY2" fmla="*/ 614995 h 614995"/>
              <a:gd name="connsiteX3" fmla="*/ 771505 w 4839037"/>
              <a:gd name="connsiteY3" fmla="*/ 614995 h 614995"/>
              <a:gd name="connsiteX4" fmla="*/ 0 w 4839037"/>
              <a:gd name="connsiteY4" fmla="*/ 0 h 614995"/>
              <a:gd name="connsiteX0" fmla="*/ 0 w 4839037"/>
              <a:gd name="connsiteY0" fmla="*/ 0 h 614995"/>
              <a:gd name="connsiteX1" fmla="*/ 4814761 w 4839037"/>
              <a:gd name="connsiteY1" fmla="*/ 0 h 614995"/>
              <a:gd name="connsiteX2" fmla="*/ 4839037 w 4839037"/>
              <a:gd name="connsiteY2" fmla="*/ 614995 h 614995"/>
              <a:gd name="connsiteX3" fmla="*/ 771506 w 4839037"/>
              <a:gd name="connsiteY3" fmla="*/ 614995 h 614995"/>
              <a:gd name="connsiteX4" fmla="*/ 0 w 4839037"/>
              <a:gd name="connsiteY4" fmla="*/ 0 h 614995"/>
              <a:gd name="connsiteX0" fmla="*/ 0 w 4839037"/>
              <a:gd name="connsiteY0" fmla="*/ 0 h 614995"/>
              <a:gd name="connsiteX1" fmla="*/ 4814761 w 4839037"/>
              <a:gd name="connsiteY1" fmla="*/ 0 h 614995"/>
              <a:gd name="connsiteX2" fmla="*/ 4839037 w 4839037"/>
              <a:gd name="connsiteY2" fmla="*/ 614995 h 614995"/>
              <a:gd name="connsiteX3" fmla="*/ 1267482 w 4839037"/>
              <a:gd name="connsiteY3" fmla="*/ 583333 h 614995"/>
              <a:gd name="connsiteX4" fmla="*/ 0 w 4839037"/>
              <a:gd name="connsiteY4" fmla="*/ 0 h 614995"/>
              <a:gd name="connsiteX0" fmla="*/ 0 w 4839037"/>
              <a:gd name="connsiteY0" fmla="*/ 0 h 614995"/>
              <a:gd name="connsiteX1" fmla="*/ 4814761 w 4839037"/>
              <a:gd name="connsiteY1" fmla="*/ 0 h 614995"/>
              <a:gd name="connsiteX2" fmla="*/ 4839037 w 4839037"/>
              <a:gd name="connsiteY2" fmla="*/ 614995 h 614995"/>
              <a:gd name="connsiteX3" fmla="*/ 979578 w 4839037"/>
              <a:gd name="connsiteY3" fmla="*/ 583334 h 614995"/>
              <a:gd name="connsiteX4" fmla="*/ 0 w 4839037"/>
              <a:gd name="connsiteY4" fmla="*/ 0 h 614995"/>
              <a:gd name="connsiteX0" fmla="*/ 0 w 4839037"/>
              <a:gd name="connsiteY0" fmla="*/ 0 h 614995"/>
              <a:gd name="connsiteX1" fmla="*/ 4814761 w 4839037"/>
              <a:gd name="connsiteY1" fmla="*/ 0 h 614995"/>
              <a:gd name="connsiteX2" fmla="*/ 4839037 w 4839037"/>
              <a:gd name="connsiteY2" fmla="*/ 614995 h 614995"/>
              <a:gd name="connsiteX3" fmla="*/ 948552 w 4839037"/>
              <a:gd name="connsiteY3" fmla="*/ 604948 h 614995"/>
              <a:gd name="connsiteX4" fmla="*/ 0 w 4839037"/>
              <a:gd name="connsiteY4" fmla="*/ 0 h 614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9037" h="614995">
                <a:moveTo>
                  <a:pt x="0" y="0"/>
                </a:moveTo>
                <a:lnTo>
                  <a:pt x="4814761" y="0"/>
                </a:lnTo>
                <a:lnTo>
                  <a:pt x="4839037" y="614995"/>
                </a:lnTo>
                <a:lnTo>
                  <a:pt x="948552" y="604948"/>
                </a:lnTo>
                <a:lnTo>
                  <a:pt x="0" y="0"/>
                </a:lnTo>
                <a:close/>
              </a:path>
            </a:pathLst>
          </a:cu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grpSp>
        <p:nvGrpSpPr>
          <p:cNvPr id="54" name="Group 53">
            <a:extLst>
              <a:ext uri="{FF2B5EF4-FFF2-40B4-BE49-F238E27FC236}">
                <a16:creationId xmlns:a16="http://schemas.microsoft.com/office/drawing/2014/main" id="{71EF7920-9B4E-65EE-8392-7D84C45910E3}"/>
              </a:ext>
            </a:extLst>
          </p:cNvPr>
          <p:cNvGrpSpPr/>
          <p:nvPr/>
        </p:nvGrpSpPr>
        <p:grpSpPr>
          <a:xfrm>
            <a:off x="3400683" y="4768060"/>
            <a:ext cx="2804578" cy="267272"/>
            <a:chOff x="3360043" y="4941973"/>
            <a:chExt cx="2804578" cy="267272"/>
          </a:xfrm>
        </p:grpSpPr>
        <p:sp>
          <p:nvSpPr>
            <p:cNvPr id="13" name="Freeform: Shape 12">
              <a:extLst>
                <a:ext uri="{FF2B5EF4-FFF2-40B4-BE49-F238E27FC236}">
                  <a16:creationId xmlns:a16="http://schemas.microsoft.com/office/drawing/2014/main" id="{1B113082-5496-BC4F-93E3-DA0BEE869E61}"/>
                </a:ext>
              </a:extLst>
            </p:cNvPr>
            <p:cNvSpPr/>
            <p:nvPr/>
          </p:nvSpPr>
          <p:spPr>
            <a:xfrm flipH="1" flipV="1">
              <a:off x="4377931" y="4941973"/>
              <a:ext cx="1786690" cy="242158"/>
            </a:xfrm>
            <a:custGeom>
              <a:avLst/>
              <a:gdLst>
                <a:gd name="connsiteX0" fmla="*/ 0 w 2775568"/>
                <a:gd name="connsiteY0" fmla="*/ 0 h 258945"/>
                <a:gd name="connsiteX1" fmla="*/ 396510 w 2775568"/>
                <a:gd name="connsiteY1" fmla="*/ 250853 h 258945"/>
                <a:gd name="connsiteX2" fmla="*/ 898216 w 2775568"/>
                <a:gd name="connsiteY2" fmla="*/ 8092 h 258945"/>
                <a:gd name="connsiteX3" fmla="*/ 1383738 w 2775568"/>
                <a:gd name="connsiteY3" fmla="*/ 250853 h 258945"/>
                <a:gd name="connsiteX4" fmla="*/ 1869260 w 2775568"/>
                <a:gd name="connsiteY4" fmla="*/ 16184 h 258945"/>
                <a:gd name="connsiteX5" fmla="*/ 2387150 w 2775568"/>
                <a:gd name="connsiteY5" fmla="*/ 258945 h 258945"/>
                <a:gd name="connsiteX6" fmla="*/ 2775568 w 2775568"/>
                <a:gd name="connsiteY6" fmla="*/ 32368 h 258945"/>
                <a:gd name="connsiteX0" fmla="*/ 0 w 2775568"/>
                <a:gd name="connsiteY0" fmla="*/ 0 h 704007"/>
                <a:gd name="connsiteX1" fmla="*/ 704007 w 2775568"/>
                <a:gd name="connsiteY1" fmla="*/ 704007 h 704007"/>
                <a:gd name="connsiteX2" fmla="*/ 898216 w 2775568"/>
                <a:gd name="connsiteY2" fmla="*/ 8092 h 704007"/>
                <a:gd name="connsiteX3" fmla="*/ 1383738 w 2775568"/>
                <a:gd name="connsiteY3" fmla="*/ 250853 h 704007"/>
                <a:gd name="connsiteX4" fmla="*/ 1869260 w 2775568"/>
                <a:gd name="connsiteY4" fmla="*/ 16184 h 704007"/>
                <a:gd name="connsiteX5" fmla="*/ 2387150 w 2775568"/>
                <a:gd name="connsiteY5" fmla="*/ 258945 h 704007"/>
                <a:gd name="connsiteX6" fmla="*/ 2775568 w 2775568"/>
                <a:gd name="connsiteY6" fmla="*/ 32368 h 704007"/>
                <a:gd name="connsiteX0" fmla="*/ 0 w 2775568"/>
                <a:gd name="connsiteY0" fmla="*/ 0 h 704007"/>
                <a:gd name="connsiteX1" fmla="*/ 704007 w 2775568"/>
                <a:gd name="connsiteY1" fmla="*/ 704007 h 704007"/>
                <a:gd name="connsiteX2" fmla="*/ 1448474 w 2775568"/>
                <a:gd name="connsiteY2" fmla="*/ 0 h 704007"/>
                <a:gd name="connsiteX3" fmla="*/ 1383738 w 2775568"/>
                <a:gd name="connsiteY3" fmla="*/ 250853 h 704007"/>
                <a:gd name="connsiteX4" fmla="*/ 1869260 w 2775568"/>
                <a:gd name="connsiteY4" fmla="*/ 16184 h 704007"/>
                <a:gd name="connsiteX5" fmla="*/ 2387150 w 2775568"/>
                <a:gd name="connsiteY5" fmla="*/ 258945 h 704007"/>
                <a:gd name="connsiteX6" fmla="*/ 2775568 w 2775568"/>
                <a:gd name="connsiteY6" fmla="*/ 32368 h 704007"/>
                <a:gd name="connsiteX0" fmla="*/ 0 w 2775568"/>
                <a:gd name="connsiteY0" fmla="*/ 0 h 736376"/>
                <a:gd name="connsiteX1" fmla="*/ 704007 w 2775568"/>
                <a:gd name="connsiteY1" fmla="*/ 704007 h 736376"/>
                <a:gd name="connsiteX2" fmla="*/ 1448474 w 2775568"/>
                <a:gd name="connsiteY2" fmla="*/ 0 h 736376"/>
                <a:gd name="connsiteX3" fmla="*/ 2209126 w 2775568"/>
                <a:gd name="connsiteY3" fmla="*/ 736376 h 736376"/>
                <a:gd name="connsiteX4" fmla="*/ 1869260 w 2775568"/>
                <a:gd name="connsiteY4" fmla="*/ 16184 h 736376"/>
                <a:gd name="connsiteX5" fmla="*/ 2387150 w 2775568"/>
                <a:gd name="connsiteY5" fmla="*/ 258945 h 736376"/>
                <a:gd name="connsiteX6" fmla="*/ 2775568 w 2775568"/>
                <a:gd name="connsiteY6" fmla="*/ 32368 h 736376"/>
                <a:gd name="connsiteX0" fmla="*/ 0 w 2775568"/>
                <a:gd name="connsiteY0" fmla="*/ 0 h 728284"/>
                <a:gd name="connsiteX1" fmla="*/ 704007 w 2775568"/>
                <a:gd name="connsiteY1" fmla="*/ 704007 h 728284"/>
                <a:gd name="connsiteX2" fmla="*/ 1448474 w 2775568"/>
                <a:gd name="connsiteY2" fmla="*/ 0 h 728284"/>
                <a:gd name="connsiteX3" fmla="*/ 2136298 w 2775568"/>
                <a:gd name="connsiteY3" fmla="*/ 728284 h 728284"/>
                <a:gd name="connsiteX4" fmla="*/ 1869260 w 2775568"/>
                <a:gd name="connsiteY4" fmla="*/ 16184 h 728284"/>
                <a:gd name="connsiteX5" fmla="*/ 2387150 w 2775568"/>
                <a:gd name="connsiteY5" fmla="*/ 258945 h 728284"/>
                <a:gd name="connsiteX6" fmla="*/ 2775568 w 2775568"/>
                <a:gd name="connsiteY6" fmla="*/ 32368 h 728284"/>
                <a:gd name="connsiteX0" fmla="*/ 0 w 2775568"/>
                <a:gd name="connsiteY0" fmla="*/ 0 h 728284"/>
                <a:gd name="connsiteX1" fmla="*/ 704007 w 2775568"/>
                <a:gd name="connsiteY1" fmla="*/ 704007 h 728284"/>
                <a:gd name="connsiteX2" fmla="*/ 1448474 w 2775568"/>
                <a:gd name="connsiteY2" fmla="*/ 0 h 728284"/>
                <a:gd name="connsiteX3" fmla="*/ 2136298 w 2775568"/>
                <a:gd name="connsiteY3" fmla="*/ 728284 h 728284"/>
                <a:gd name="connsiteX4" fmla="*/ 1869260 w 2775568"/>
                <a:gd name="connsiteY4" fmla="*/ 16184 h 728284"/>
                <a:gd name="connsiteX5" fmla="*/ 2387150 w 2775568"/>
                <a:gd name="connsiteY5" fmla="*/ 258945 h 728284"/>
                <a:gd name="connsiteX6" fmla="*/ 2775568 w 2775568"/>
                <a:gd name="connsiteY6" fmla="*/ 32368 h 728284"/>
                <a:gd name="connsiteX0" fmla="*/ 0 w 4321147"/>
                <a:gd name="connsiteY0" fmla="*/ 0 h 728284"/>
                <a:gd name="connsiteX1" fmla="*/ 704007 w 4321147"/>
                <a:gd name="connsiteY1" fmla="*/ 704007 h 728284"/>
                <a:gd name="connsiteX2" fmla="*/ 1448474 w 4321147"/>
                <a:gd name="connsiteY2" fmla="*/ 0 h 728284"/>
                <a:gd name="connsiteX3" fmla="*/ 2136298 w 4321147"/>
                <a:gd name="connsiteY3" fmla="*/ 728284 h 728284"/>
                <a:gd name="connsiteX4" fmla="*/ 1869260 w 4321147"/>
                <a:gd name="connsiteY4" fmla="*/ 16184 h 728284"/>
                <a:gd name="connsiteX5" fmla="*/ 2387150 w 4321147"/>
                <a:gd name="connsiteY5" fmla="*/ 258945 h 728284"/>
                <a:gd name="connsiteX6" fmla="*/ 4321147 w 4321147"/>
                <a:gd name="connsiteY6" fmla="*/ 323681 h 728284"/>
                <a:gd name="connsiteX0" fmla="*/ 0 w 4321147"/>
                <a:gd name="connsiteY0" fmla="*/ 0 h 728284"/>
                <a:gd name="connsiteX1" fmla="*/ 704007 w 4321147"/>
                <a:gd name="connsiteY1" fmla="*/ 704007 h 728284"/>
                <a:gd name="connsiteX2" fmla="*/ 1448474 w 4321147"/>
                <a:gd name="connsiteY2" fmla="*/ 0 h 728284"/>
                <a:gd name="connsiteX3" fmla="*/ 2136298 w 4321147"/>
                <a:gd name="connsiteY3" fmla="*/ 728284 h 728284"/>
                <a:gd name="connsiteX4" fmla="*/ 1869260 w 4321147"/>
                <a:gd name="connsiteY4" fmla="*/ 16184 h 728284"/>
                <a:gd name="connsiteX5" fmla="*/ 3617139 w 4321147"/>
                <a:gd name="connsiteY5" fmla="*/ 396510 h 728284"/>
                <a:gd name="connsiteX6" fmla="*/ 4321147 w 4321147"/>
                <a:gd name="connsiteY6" fmla="*/ 323681 h 728284"/>
                <a:gd name="connsiteX0" fmla="*/ 0 w 4321147"/>
                <a:gd name="connsiteY0" fmla="*/ 0 h 728284"/>
                <a:gd name="connsiteX1" fmla="*/ 704007 w 4321147"/>
                <a:gd name="connsiteY1" fmla="*/ 704007 h 728284"/>
                <a:gd name="connsiteX2" fmla="*/ 1448474 w 4321147"/>
                <a:gd name="connsiteY2" fmla="*/ 0 h 728284"/>
                <a:gd name="connsiteX3" fmla="*/ 2136298 w 4321147"/>
                <a:gd name="connsiteY3" fmla="*/ 728284 h 728284"/>
                <a:gd name="connsiteX4" fmla="*/ 2872673 w 4321147"/>
                <a:gd name="connsiteY4" fmla="*/ 0 h 728284"/>
                <a:gd name="connsiteX5" fmla="*/ 3617139 w 4321147"/>
                <a:gd name="connsiteY5" fmla="*/ 396510 h 728284"/>
                <a:gd name="connsiteX6" fmla="*/ 4321147 w 4321147"/>
                <a:gd name="connsiteY6" fmla="*/ 323681 h 728284"/>
                <a:gd name="connsiteX0" fmla="*/ 0 w 4321147"/>
                <a:gd name="connsiteY0" fmla="*/ 0 h 728284"/>
                <a:gd name="connsiteX1" fmla="*/ 704007 w 4321147"/>
                <a:gd name="connsiteY1" fmla="*/ 704007 h 728284"/>
                <a:gd name="connsiteX2" fmla="*/ 1448474 w 4321147"/>
                <a:gd name="connsiteY2" fmla="*/ 0 h 728284"/>
                <a:gd name="connsiteX3" fmla="*/ 2136298 w 4321147"/>
                <a:gd name="connsiteY3" fmla="*/ 728284 h 728284"/>
                <a:gd name="connsiteX4" fmla="*/ 2872673 w 4321147"/>
                <a:gd name="connsiteY4" fmla="*/ 0 h 728284"/>
                <a:gd name="connsiteX5" fmla="*/ 3600955 w 4321147"/>
                <a:gd name="connsiteY5" fmla="*/ 712099 h 728284"/>
                <a:gd name="connsiteX6" fmla="*/ 4321147 w 4321147"/>
                <a:gd name="connsiteY6" fmla="*/ 323681 h 728284"/>
                <a:gd name="connsiteX0" fmla="*/ 0 w 4329239"/>
                <a:gd name="connsiteY0" fmla="*/ 1 h 728285"/>
                <a:gd name="connsiteX1" fmla="*/ 704007 w 4329239"/>
                <a:gd name="connsiteY1" fmla="*/ 704008 h 728285"/>
                <a:gd name="connsiteX2" fmla="*/ 1448474 w 4329239"/>
                <a:gd name="connsiteY2" fmla="*/ 1 h 728285"/>
                <a:gd name="connsiteX3" fmla="*/ 2136298 w 4329239"/>
                <a:gd name="connsiteY3" fmla="*/ 728285 h 728285"/>
                <a:gd name="connsiteX4" fmla="*/ 2872673 w 4329239"/>
                <a:gd name="connsiteY4" fmla="*/ 1 h 728285"/>
                <a:gd name="connsiteX5" fmla="*/ 3600955 w 4329239"/>
                <a:gd name="connsiteY5" fmla="*/ 712100 h 728285"/>
                <a:gd name="connsiteX6" fmla="*/ 4329239 w 4329239"/>
                <a:gd name="connsiteY6" fmla="*/ 0 h 728285"/>
                <a:gd name="connsiteX0" fmla="*/ 0 w 4383186"/>
                <a:gd name="connsiteY0" fmla="*/ 52748 h 781032"/>
                <a:gd name="connsiteX1" fmla="*/ 704007 w 4383186"/>
                <a:gd name="connsiteY1" fmla="*/ 756755 h 781032"/>
                <a:gd name="connsiteX2" fmla="*/ 1448474 w 4383186"/>
                <a:gd name="connsiteY2" fmla="*/ 52748 h 781032"/>
                <a:gd name="connsiteX3" fmla="*/ 2136298 w 4383186"/>
                <a:gd name="connsiteY3" fmla="*/ 781032 h 781032"/>
                <a:gd name="connsiteX4" fmla="*/ 2872673 w 4383186"/>
                <a:gd name="connsiteY4" fmla="*/ 52748 h 781032"/>
                <a:gd name="connsiteX5" fmla="*/ 3600955 w 4383186"/>
                <a:gd name="connsiteY5" fmla="*/ 764847 h 781032"/>
                <a:gd name="connsiteX6" fmla="*/ 4329239 w 4383186"/>
                <a:gd name="connsiteY6" fmla="*/ 52747 h 781032"/>
                <a:gd name="connsiteX7" fmla="*/ 4329239 w 4383186"/>
                <a:gd name="connsiteY7" fmla="*/ 52748 h 781032"/>
                <a:gd name="connsiteX0" fmla="*/ 0 w 5041338"/>
                <a:gd name="connsiteY0" fmla="*/ 11305 h 747680"/>
                <a:gd name="connsiteX1" fmla="*/ 704007 w 5041338"/>
                <a:gd name="connsiteY1" fmla="*/ 715312 h 747680"/>
                <a:gd name="connsiteX2" fmla="*/ 1448474 w 5041338"/>
                <a:gd name="connsiteY2" fmla="*/ 11305 h 747680"/>
                <a:gd name="connsiteX3" fmla="*/ 2136298 w 5041338"/>
                <a:gd name="connsiteY3" fmla="*/ 739589 h 747680"/>
                <a:gd name="connsiteX4" fmla="*/ 2872673 w 5041338"/>
                <a:gd name="connsiteY4" fmla="*/ 11305 h 747680"/>
                <a:gd name="connsiteX5" fmla="*/ 3600955 w 5041338"/>
                <a:gd name="connsiteY5" fmla="*/ 723404 h 747680"/>
                <a:gd name="connsiteX6" fmla="*/ 4329239 w 5041338"/>
                <a:gd name="connsiteY6" fmla="*/ 11304 h 747680"/>
                <a:gd name="connsiteX7" fmla="*/ 5041338 w 5041338"/>
                <a:gd name="connsiteY7" fmla="*/ 747680 h 747680"/>
                <a:gd name="connsiteX0" fmla="*/ 0 w 5041338"/>
                <a:gd name="connsiteY0" fmla="*/ 1 h 736376"/>
                <a:gd name="connsiteX1" fmla="*/ 704007 w 5041338"/>
                <a:gd name="connsiteY1" fmla="*/ 704008 h 736376"/>
                <a:gd name="connsiteX2" fmla="*/ 1448474 w 5041338"/>
                <a:gd name="connsiteY2" fmla="*/ 1 h 736376"/>
                <a:gd name="connsiteX3" fmla="*/ 2136298 w 5041338"/>
                <a:gd name="connsiteY3" fmla="*/ 728285 h 736376"/>
                <a:gd name="connsiteX4" fmla="*/ 2872673 w 5041338"/>
                <a:gd name="connsiteY4" fmla="*/ 1 h 736376"/>
                <a:gd name="connsiteX5" fmla="*/ 3600955 w 5041338"/>
                <a:gd name="connsiteY5" fmla="*/ 712100 h 736376"/>
                <a:gd name="connsiteX6" fmla="*/ 4329239 w 5041338"/>
                <a:gd name="connsiteY6" fmla="*/ 0 h 736376"/>
                <a:gd name="connsiteX7" fmla="*/ 5041338 w 5041338"/>
                <a:gd name="connsiteY7" fmla="*/ 736376 h 736376"/>
                <a:gd name="connsiteX0" fmla="*/ 0 w 5041338"/>
                <a:gd name="connsiteY0" fmla="*/ 1 h 736376"/>
                <a:gd name="connsiteX1" fmla="*/ 704007 w 5041338"/>
                <a:gd name="connsiteY1" fmla="*/ 704008 h 736376"/>
                <a:gd name="connsiteX2" fmla="*/ 1448474 w 5041338"/>
                <a:gd name="connsiteY2" fmla="*/ 1 h 736376"/>
                <a:gd name="connsiteX3" fmla="*/ 2136298 w 5041338"/>
                <a:gd name="connsiteY3" fmla="*/ 728285 h 736376"/>
                <a:gd name="connsiteX4" fmla="*/ 2872673 w 5041338"/>
                <a:gd name="connsiteY4" fmla="*/ 1 h 736376"/>
                <a:gd name="connsiteX5" fmla="*/ 3600955 w 5041338"/>
                <a:gd name="connsiteY5" fmla="*/ 712100 h 736376"/>
                <a:gd name="connsiteX6" fmla="*/ 4329239 w 5041338"/>
                <a:gd name="connsiteY6" fmla="*/ 0 h 736376"/>
                <a:gd name="connsiteX7" fmla="*/ 4709564 w 5041338"/>
                <a:gd name="connsiteY7" fmla="*/ 380326 h 736376"/>
                <a:gd name="connsiteX8" fmla="*/ 5041338 w 5041338"/>
                <a:gd name="connsiteY8" fmla="*/ 736376 h 736376"/>
                <a:gd name="connsiteX0" fmla="*/ 0 w 5729161"/>
                <a:gd name="connsiteY0" fmla="*/ 1 h 728285"/>
                <a:gd name="connsiteX1" fmla="*/ 704007 w 5729161"/>
                <a:gd name="connsiteY1" fmla="*/ 704008 h 728285"/>
                <a:gd name="connsiteX2" fmla="*/ 1448474 w 5729161"/>
                <a:gd name="connsiteY2" fmla="*/ 1 h 728285"/>
                <a:gd name="connsiteX3" fmla="*/ 2136298 w 5729161"/>
                <a:gd name="connsiteY3" fmla="*/ 728285 h 728285"/>
                <a:gd name="connsiteX4" fmla="*/ 2872673 w 5729161"/>
                <a:gd name="connsiteY4" fmla="*/ 1 h 728285"/>
                <a:gd name="connsiteX5" fmla="*/ 3600955 w 5729161"/>
                <a:gd name="connsiteY5" fmla="*/ 712100 h 728285"/>
                <a:gd name="connsiteX6" fmla="*/ 4329239 w 5729161"/>
                <a:gd name="connsiteY6" fmla="*/ 0 h 728285"/>
                <a:gd name="connsiteX7" fmla="*/ 4709564 w 5729161"/>
                <a:gd name="connsiteY7" fmla="*/ 380326 h 728285"/>
                <a:gd name="connsiteX8" fmla="*/ 5729161 w 5729161"/>
                <a:gd name="connsiteY8" fmla="*/ 24276 h 728285"/>
                <a:gd name="connsiteX0" fmla="*/ 0 w 5729161"/>
                <a:gd name="connsiteY0" fmla="*/ 1 h 736376"/>
                <a:gd name="connsiteX1" fmla="*/ 704007 w 5729161"/>
                <a:gd name="connsiteY1" fmla="*/ 704008 h 736376"/>
                <a:gd name="connsiteX2" fmla="*/ 1448474 w 5729161"/>
                <a:gd name="connsiteY2" fmla="*/ 1 h 736376"/>
                <a:gd name="connsiteX3" fmla="*/ 2136298 w 5729161"/>
                <a:gd name="connsiteY3" fmla="*/ 728285 h 736376"/>
                <a:gd name="connsiteX4" fmla="*/ 2872673 w 5729161"/>
                <a:gd name="connsiteY4" fmla="*/ 1 h 736376"/>
                <a:gd name="connsiteX5" fmla="*/ 3600955 w 5729161"/>
                <a:gd name="connsiteY5" fmla="*/ 712100 h 736376"/>
                <a:gd name="connsiteX6" fmla="*/ 4329239 w 5729161"/>
                <a:gd name="connsiteY6" fmla="*/ 0 h 736376"/>
                <a:gd name="connsiteX7" fmla="*/ 5033245 w 5729161"/>
                <a:gd name="connsiteY7" fmla="*/ 736376 h 736376"/>
                <a:gd name="connsiteX8" fmla="*/ 5729161 w 5729161"/>
                <a:gd name="connsiteY8" fmla="*/ 24276 h 736376"/>
                <a:gd name="connsiteX0" fmla="*/ 0 w 5729161"/>
                <a:gd name="connsiteY0" fmla="*/ 1 h 736376"/>
                <a:gd name="connsiteX1" fmla="*/ 704007 w 5729161"/>
                <a:gd name="connsiteY1" fmla="*/ 704008 h 736376"/>
                <a:gd name="connsiteX2" fmla="*/ 1448474 w 5729161"/>
                <a:gd name="connsiteY2" fmla="*/ 1 h 736376"/>
                <a:gd name="connsiteX3" fmla="*/ 2136298 w 5729161"/>
                <a:gd name="connsiteY3" fmla="*/ 728285 h 736376"/>
                <a:gd name="connsiteX4" fmla="*/ 2872673 w 5729161"/>
                <a:gd name="connsiteY4" fmla="*/ 1 h 736376"/>
                <a:gd name="connsiteX5" fmla="*/ 3600955 w 5729161"/>
                <a:gd name="connsiteY5" fmla="*/ 712100 h 736376"/>
                <a:gd name="connsiteX6" fmla="*/ 4329239 w 5729161"/>
                <a:gd name="connsiteY6" fmla="*/ 0 h 736376"/>
                <a:gd name="connsiteX7" fmla="*/ 5033245 w 5729161"/>
                <a:gd name="connsiteY7" fmla="*/ 736376 h 736376"/>
                <a:gd name="connsiteX8" fmla="*/ 5510675 w 5729161"/>
                <a:gd name="connsiteY8" fmla="*/ 234669 h 736376"/>
                <a:gd name="connsiteX9" fmla="*/ 5729161 w 5729161"/>
                <a:gd name="connsiteY9" fmla="*/ 24276 h 736376"/>
                <a:gd name="connsiteX0" fmla="*/ 0 w 6481721"/>
                <a:gd name="connsiteY0" fmla="*/ 1 h 736376"/>
                <a:gd name="connsiteX1" fmla="*/ 704007 w 6481721"/>
                <a:gd name="connsiteY1" fmla="*/ 704008 h 736376"/>
                <a:gd name="connsiteX2" fmla="*/ 1448474 w 6481721"/>
                <a:gd name="connsiteY2" fmla="*/ 1 h 736376"/>
                <a:gd name="connsiteX3" fmla="*/ 2136298 w 6481721"/>
                <a:gd name="connsiteY3" fmla="*/ 728285 h 736376"/>
                <a:gd name="connsiteX4" fmla="*/ 2872673 w 6481721"/>
                <a:gd name="connsiteY4" fmla="*/ 1 h 736376"/>
                <a:gd name="connsiteX5" fmla="*/ 3600955 w 6481721"/>
                <a:gd name="connsiteY5" fmla="*/ 712100 h 736376"/>
                <a:gd name="connsiteX6" fmla="*/ 4329239 w 6481721"/>
                <a:gd name="connsiteY6" fmla="*/ 0 h 736376"/>
                <a:gd name="connsiteX7" fmla="*/ 5033245 w 6481721"/>
                <a:gd name="connsiteY7" fmla="*/ 736376 h 736376"/>
                <a:gd name="connsiteX8" fmla="*/ 5510675 w 6481721"/>
                <a:gd name="connsiteY8" fmla="*/ 234669 h 736376"/>
                <a:gd name="connsiteX9" fmla="*/ 6481721 w 6481721"/>
                <a:gd name="connsiteY9" fmla="*/ 712099 h 736376"/>
                <a:gd name="connsiteX0" fmla="*/ 0 w 6481721"/>
                <a:gd name="connsiteY0" fmla="*/ 8093 h 744468"/>
                <a:gd name="connsiteX1" fmla="*/ 704007 w 6481721"/>
                <a:gd name="connsiteY1" fmla="*/ 712100 h 744468"/>
                <a:gd name="connsiteX2" fmla="*/ 1448474 w 6481721"/>
                <a:gd name="connsiteY2" fmla="*/ 8093 h 744468"/>
                <a:gd name="connsiteX3" fmla="*/ 2136298 w 6481721"/>
                <a:gd name="connsiteY3" fmla="*/ 736377 h 744468"/>
                <a:gd name="connsiteX4" fmla="*/ 2872673 w 6481721"/>
                <a:gd name="connsiteY4" fmla="*/ 8093 h 744468"/>
                <a:gd name="connsiteX5" fmla="*/ 3600955 w 6481721"/>
                <a:gd name="connsiteY5" fmla="*/ 720192 h 744468"/>
                <a:gd name="connsiteX6" fmla="*/ 4329239 w 6481721"/>
                <a:gd name="connsiteY6" fmla="*/ 8092 h 744468"/>
                <a:gd name="connsiteX7" fmla="*/ 5033245 w 6481721"/>
                <a:gd name="connsiteY7" fmla="*/ 744468 h 744468"/>
                <a:gd name="connsiteX8" fmla="*/ 5737252 w 6481721"/>
                <a:gd name="connsiteY8" fmla="*/ 0 h 744468"/>
                <a:gd name="connsiteX9" fmla="*/ 6481721 w 6481721"/>
                <a:gd name="connsiteY9" fmla="*/ 720191 h 744468"/>
                <a:gd name="connsiteX0" fmla="*/ 0 w 6481721"/>
                <a:gd name="connsiteY0" fmla="*/ 8093 h 744468"/>
                <a:gd name="connsiteX1" fmla="*/ 704007 w 6481721"/>
                <a:gd name="connsiteY1" fmla="*/ 712100 h 744468"/>
                <a:gd name="connsiteX2" fmla="*/ 1448474 w 6481721"/>
                <a:gd name="connsiteY2" fmla="*/ 8093 h 744468"/>
                <a:gd name="connsiteX3" fmla="*/ 2136298 w 6481721"/>
                <a:gd name="connsiteY3" fmla="*/ 736377 h 744468"/>
                <a:gd name="connsiteX4" fmla="*/ 2872673 w 6481721"/>
                <a:gd name="connsiteY4" fmla="*/ 8093 h 744468"/>
                <a:gd name="connsiteX5" fmla="*/ 3600955 w 6481721"/>
                <a:gd name="connsiteY5" fmla="*/ 720192 h 744468"/>
                <a:gd name="connsiteX6" fmla="*/ 4329239 w 6481721"/>
                <a:gd name="connsiteY6" fmla="*/ 8092 h 744468"/>
                <a:gd name="connsiteX7" fmla="*/ 5033245 w 6481721"/>
                <a:gd name="connsiteY7" fmla="*/ 744468 h 744468"/>
                <a:gd name="connsiteX8" fmla="*/ 5737252 w 6481721"/>
                <a:gd name="connsiteY8" fmla="*/ 0 h 744468"/>
                <a:gd name="connsiteX9" fmla="*/ 6336063 w 6481721"/>
                <a:gd name="connsiteY9" fmla="*/ 582627 h 744468"/>
                <a:gd name="connsiteX10" fmla="*/ 6481721 w 6481721"/>
                <a:gd name="connsiteY10" fmla="*/ 720191 h 744468"/>
                <a:gd name="connsiteX0" fmla="*/ 0 w 7210004"/>
                <a:gd name="connsiteY0" fmla="*/ 8093 h 744468"/>
                <a:gd name="connsiteX1" fmla="*/ 704007 w 7210004"/>
                <a:gd name="connsiteY1" fmla="*/ 712100 h 744468"/>
                <a:gd name="connsiteX2" fmla="*/ 1448474 w 7210004"/>
                <a:gd name="connsiteY2" fmla="*/ 8093 h 744468"/>
                <a:gd name="connsiteX3" fmla="*/ 2136298 w 7210004"/>
                <a:gd name="connsiteY3" fmla="*/ 736377 h 744468"/>
                <a:gd name="connsiteX4" fmla="*/ 2872673 w 7210004"/>
                <a:gd name="connsiteY4" fmla="*/ 8093 h 744468"/>
                <a:gd name="connsiteX5" fmla="*/ 3600955 w 7210004"/>
                <a:gd name="connsiteY5" fmla="*/ 720192 h 744468"/>
                <a:gd name="connsiteX6" fmla="*/ 4329239 w 7210004"/>
                <a:gd name="connsiteY6" fmla="*/ 8092 h 744468"/>
                <a:gd name="connsiteX7" fmla="*/ 5033245 w 7210004"/>
                <a:gd name="connsiteY7" fmla="*/ 744468 h 744468"/>
                <a:gd name="connsiteX8" fmla="*/ 5737252 w 7210004"/>
                <a:gd name="connsiteY8" fmla="*/ 0 h 744468"/>
                <a:gd name="connsiteX9" fmla="*/ 6336063 w 7210004"/>
                <a:gd name="connsiteY9" fmla="*/ 582627 h 744468"/>
                <a:gd name="connsiteX10" fmla="*/ 7210004 w 7210004"/>
                <a:gd name="connsiteY10" fmla="*/ 0 h 744468"/>
                <a:gd name="connsiteX0" fmla="*/ 0 w 7210004"/>
                <a:gd name="connsiteY0" fmla="*/ 8093 h 744468"/>
                <a:gd name="connsiteX1" fmla="*/ 704007 w 7210004"/>
                <a:gd name="connsiteY1" fmla="*/ 712100 h 744468"/>
                <a:gd name="connsiteX2" fmla="*/ 1448474 w 7210004"/>
                <a:gd name="connsiteY2" fmla="*/ 8093 h 744468"/>
                <a:gd name="connsiteX3" fmla="*/ 2136298 w 7210004"/>
                <a:gd name="connsiteY3" fmla="*/ 736377 h 744468"/>
                <a:gd name="connsiteX4" fmla="*/ 2872673 w 7210004"/>
                <a:gd name="connsiteY4" fmla="*/ 8093 h 744468"/>
                <a:gd name="connsiteX5" fmla="*/ 3600955 w 7210004"/>
                <a:gd name="connsiteY5" fmla="*/ 720192 h 744468"/>
                <a:gd name="connsiteX6" fmla="*/ 4329239 w 7210004"/>
                <a:gd name="connsiteY6" fmla="*/ 8092 h 744468"/>
                <a:gd name="connsiteX7" fmla="*/ 5033245 w 7210004"/>
                <a:gd name="connsiteY7" fmla="*/ 744468 h 744468"/>
                <a:gd name="connsiteX8" fmla="*/ 5737252 w 7210004"/>
                <a:gd name="connsiteY8" fmla="*/ 0 h 744468"/>
                <a:gd name="connsiteX9" fmla="*/ 6497903 w 7210004"/>
                <a:gd name="connsiteY9" fmla="*/ 695915 h 744468"/>
                <a:gd name="connsiteX10" fmla="*/ 7210004 w 7210004"/>
                <a:gd name="connsiteY10" fmla="*/ 0 h 744468"/>
                <a:gd name="connsiteX0" fmla="*/ 0 w 7210004"/>
                <a:gd name="connsiteY0" fmla="*/ 8093 h 744468"/>
                <a:gd name="connsiteX1" fmla="*/ 704007 w 7210004"/>
                <a:gd name="connsiteY1" fmla="*/ 712100 h 744468"/>
                <a:gd name="connsiteX2" fmla="*/ 1448474 w 7210004"/>
                <a:gd name="connsiteY2" fmla="*/ 8093 h 744468"/>
                <a:gd name="connsiteX3" fmla="*/ 2136298 w 7210004"/>
                <a:gd name="connsiteY3" fmla="*/ 736377 h 744468"/>
                <a:gd name="connsiteX4" fmla="*/ 2872673 w 7210004"/>
                <a:gd name="connsiteY4" fmla="*/ 8093 h 744468"/>
                <a:gd name="connsiteX5" fmla="*/ 3600955 w 7210004"/>
                <a:gd name="connsiteY5" fmla="*/ 720192 h 744468"/>
                <a:gd name="connsiteX6" fmla="*/ 4329239 w 7210004"/>
                <a:gd name="connsiteY6" fmla="*/ 8092 h 744468"/>
                <a:gd name="connsiteX7" fmla="*/ 5033245 w 7210004"/>
                <a:gd name="connsiteY7" fmla="*/ 744468 h 744468"/>
                <a:gd name="connsiteX8" fmla="*/ 5737252 w 7210004"/>
                <a:gd name="connsiteY8" fmla="*/ 0 h 744468"/>
                <a:gd name="connsiteX9" fmla="*/ 6457442 w 7210004"/>
                <a:gd name="connsiteY9" fmla="*/ 695915 h 744468"/>
                <a:gd name="connsiteX10" fmla="*/ 7210004 w 7210004"/>
                <a:gd name="connsiteY10" fmla="*/ 0 h 744468"/>
                <a:gd name="connsiteX0" fmla="*/ 0 w 7210004"/>
                <a:gd name="connsiteY0" fmla="*/ 8093 h 744468"/>
                <a:gd name="connsiteX1" fmla="*/ 704007 w 7210004"/>
                <a:gd name="connsiteY1" fmla="*/ 712100 h 744468"/>
                <a:gd name="connsiteX2" fmla="*/ 1448474 w 7210004"/>
                <a:gd name="connsiteY2" fmla="*/ 8093 h 744468"/>
                <a:gd name="connsiteX3" fmla="*/ 2136298 w 7210004"/>
                <a:gd name="connsiteY3" fmla="*/ 736377 h 744468"/>
                <a:gd name="connsiteX4" fmla="*/ 2872673 w 7210004"/>
                <a:gd name="connsiteY4" fmla="*/ 8093 h 744468"/>
                <a:gd name="connsiteX5" fmla="*/ 3600955 w 7210004"/>
                <a:gd name="connsiteY5" fmla="*/ 720192 h 744468"/>
                <a:gd name="connsiteX6" fmla="*/ 4329239 w 7210004"/>
                <a:gd name="connsiteY6" fmla="*/ 8092 h 744468"/>
                <a:gd name="connsiteX7" fmla="*/ 5033245 w 7210004"/>
                <a:gd name="connsiteY7" fmla="*/ 744468 h 744468"/>
                <a:gd name="connsiteX8" fmla="*/ 5737252 w 7210004"/>
                <a:gd name="connsiteY8" fmla="*/ 0 h 744468"/>
                <a:gd name="connsiteX9" fmla="*/ 6457442 w 7210004"/>
                <a:gd name="connsiteY9" fmla="*/ 695915 h 744468"/>
                <a:gd name="connsiteX10" fmla="*/ 6967241 w 7210004"/>
                <a:gd name="connsiteY10" fmla="*/ 202301 h 744468"/>
                <a:gd name="connsiteX11" fmla="*/ 7210004 w 7210004"/>
                <a:gd name="connsiteY11" fmla="*/ 0 h 744468"/>
                <a:gd name="connsiteX0" fmla="*/ 0 w 7210004"/>
                <a:gd name="connsiteY0" fmla="*/ 8093 h 744468"/>
                <a:gd name="connsiteX1" fmla="*/ 704007 w 7210004"/>
                <a:gd name="connsiteY1" fmla="*/ 712100 h 744468"/>
                <a:gd name="connsiteX2" fmla="*/ 1448474 w 7210004"/>
                <a:gd name="connsiteY2" fmla="*/ 8093 h 744468"/>
                <a:gd name="connsiteX3" fmla="*/ 2136298 w 7210004"/>
                <a:gd name="connsiteY3" fmla="*/ 736377 h 744468"/>
                <a:gd name="connsiteX4" fmla="*/ 2872673 w 7210004"/>
                <a:gd name="connsiteY4" fmla="*/ 8093 h 744468"/>
                <a:gd name="connsiteX5" fmla="*/ 3600955 w 7210004"/>
                <a:gd name="connsiteY5" fmla="*/ 720192 h 744468"/>
                <a:gd name="connsiteX6" fmla="*/ 4329239 w 7210004"/>
                <a:gd name="connsiteY6" fmla="*/ 8092 h 744468"/>
                <a:gd name="connsiteX7" fmla="*/ 5033245 w 7210004"/>
                <a:gd name="connsiteY7" fmla="*/ 744468 h 744468"/>
                <a:gd name="connsiteX8" fmla="*/ 5737252 w 7210004"/>
                <a:gd name="connsiteY8" fmla="*/ 0 h 744468"/>
                <a:gd name="connsiteX9" fmla="*/ 6457442 w 7210004"/>
                <a:gd name="connsiteY9" fmla="*/ 695915 h 744468"/>
                <a:gd name="connsiteX10" fmla="*/ 6967241 w 7210004"/>
                <a:gd name="connsiteY10" fmla="*/ 202301 h 744468"/>
                <a:gd name="connsiteX11" fmla="*/ 6975333 w 7210004"/>
                <a:gd name="connsiteY11" fmla="*/ 178025 h 744468"/>
                <a:gd name="connsiteX12" fmla="*/ 7210004 w 7210004"/>
                <a:gd name="connsiteY12" fmla="*/ 0 h 744468"/>
                <a:gd name="connsiteX0" fmla="*/ 0 w 7938287"/>
                <a:gd name="connsiteY0" fmla="*/ 8093 h 768744"/>
                <a:gd name="connsiteX1" fmla="*/ 704007 w 7938287"/>
                <a:gd name="connsiteY1" fmla="*/ 712100 h 768744"/>
                <a:gd name="connsiteX2" fmla="*/ 1448474 w 7938287"/>
                <a:gd name="connsiteY2" fmla="*/ 8093 h 768744"/>
                <a:gd name="connsiteX3" fmla="*/ 2136298 w 7938287"/>
                <a:gd name="connsiteY3" fmla="*/ 736377 h 768744"/>
                <a:gd name="connsiteX4" fmla="*/ 2872673 w 7938287"/>
                <a:gd name="connsiteY4" fmla="*/ 8093 h 768744"/>
                <a:gd name="connsiteX5" fmla="*/ 3600955 w 7938287"/>
                <a:gd name="connsiteY5" fmla="*/ 720192 h 768744"/>
                <a:gd name="connsiteX6" fmla="*/ 4329239 w 7938287"/>
                <a:gd name="connsiteY6" fmla="*/ 8092 h 768744"/>
                <a:gd name="connsiteX7" fmla="*/ 5033245 w 7938287"/>
                <a:gd name="connsiteY7" fmla="*/ 744468 h 768744"/>
                <a:gd name="connsiteX8" fmla="*/ 5737252 w 7938287"/>
                <a:gd name="connsiteY8" fmla="*/ 0 h 768744"/>
                <a:gd name="connsiteX9" fmla="*/ 6457442 w 7938287"/>
                <a:gd name="connsiteY9" fmla="*/ 695915 h 768744"/>
                <a:gd name="connsiteX10" fmla="*/ 6967241 w 7938287"/>
                <a:gd name="connsiteY10" fmla="*/ 202301 h 768744"/>
                <a:gd name="connsiteX11" fmla="*/ 6975333 w 7938287"/>
                <a:gd name="connsiteY11" fmla="*/ 178025 h 768744"/>
                <a:gd name="connsiteX12" fmla="*/ 7938287 w 7938287"/>
                <a:gd name="connsiteY12" fmla="*/ 768744 h 768744"/>
                <a:gd name="connsiteX0" fmla="*/ 0 w 7938287"/>
                <a:gd name="connsiteY0" fmla="*/ 24277 h 784928"/>
                <a:gd name="connsiteX1" fmla="*/ 704007 w 7938287"/>
                <a:gd name="connsiteY1" fmla="*/ 728284 h 784928"/>
                <a:gd name="connsiteX2" fmla="*/ 1448474 w 7938287"/>
                <a:gd name="connsiteY2" fmla="*/ 24277 h 784928"/>
                <a:gd name="connsiteX3" fmla="*/ 2136298 w 7938287"/>
                <a:gd name="connsiteY3" fmla="*/ 752561 h 784928"/>
                <a:gd name="connsiteX4" fmla="*/ 2872673 w 7938287"/>
                <a:gd name="connsiteY4" fmla="*/ 24277 h 784928"/>
                <a:gd name="connsiteX5" fmla="*/ 3600955 w 7938287"/>
                <a:gd name="connsiteY5" fmla="*/ 736376 h 784928"/>
                <a:gd name="connsiteX6" fmla="*/ 4329239 w 7938287"/>
                <a:gd name="connsiteY6" fmla="*/ 24276 h 784928"/>
                <a:gd name="connsiteX7" fmla="*/ 5033245 w 7938287"/>
                <a:gd name="connsiteY7" fmla="*/ 760652 h 784928"/>
                <a:gd name="connsiteX8" fmla="*/ 5737252 w 7938287"/>
                <a:gd name="connsiteY8" fmla="*/ 16184 h 784928"/>
                <a:gd name="connsiteX9" fmla="*/ 6457442 w 7938287"/>
                <a:gd name="connsiteY9" fmla="*/ 712099 h 784928"/>
                <a:gd name="connsiteX10" fmla="*/ 6967241 w 7938287"/>
                <a:gd name="connsiteY10" fmla="*/ 218485 h 784928"/>
                <a:gd name="connsiteX11" fmla="*/ 7137174 w 7938287"/>
                <a:gd name="connsiteY11" fmla="*/ 0 h 784928"/>
                <a:gd name="connsiteX12" fmla="*/ 7938287 w 7938287"/>
                <a:gd name="connsiteY12" fmla="*/ 784928 h 784928"/>
                <a:gd name="connsiteX0" fmla="*/ 0 w 7905919"/>
                <a:gd name="connsiteY0" fmla="*/ 24277 h 760652"/>
                <a:gd name="connsiteX1" fmla="*/ 704007 w 7905919"/>
                <a:gd name="connsiteY1" fmla="*/ 728284 h 760652"/>
                <a:gd name="connsiteX2" fmla="*/ 1448474 w 7905919"/>
                <a:gd name="connsiteY2" fmla="*/ 24277 h 760652"/>
                <a:gd name="connsiteX3" fmla="*/ 2136298 w 7905919"/>
                <a:gd name="connsiteY3" fmla="*/ 752561 h 760652"/>
                <a:gd name="connsiteX4" fmla="*/ 2872673 w 7905919"/>
                <a:gd name="connsiteY4" fmla="*/ 24277 h 760652"/>
                <a:gd name="connsiteX5" fmla="*/ 3600955 w 7905919"/>
                <a:gd name="connsiteY5" fmla="*/ 736376 h 760652"/>
                <a:gd name="connsiteX6" fmla="*/ 4329239 w 7905919"/>
                <a:gd name="connsiteY6" fmla="*/ 24276 h 760652"/>
                <a:gd name="connsiteX7" fmla="*/ 5033245 w 7905919"/>
                <a:gd name="connsiteY7" fmla="*/ 760652 h 760652"/>
                <a:gd name="connsiteX8" fmla="*/ 5737252 w 7905919"/>
                <a:gd name="connsiteY8" fmla="*/ 16184 h 760652"/>
                <a:gd name="connsiteX9" fmla="*/ 6457442 w 7905919"/>
                <a:gd name="connsiteY9" fmla="*/ 712099 h 760652"/>
                <a:gd name="connsiteX10" fmla="*/ 6967241 w 7905919"/>
                <a:gd name="connsiteY10" fmla="*/ 218485 h 760652"/>
                <a:gd name="connsiteX11" fmla="*/ 7137174 w 7905919"/>
                <a:gd name="connsiteY11" fmla="*/ 0 h 760652"/>
                <a:gd name="connsiteX12" fmla="*/ 7905919 w 7905919"/>
                <a:gd name="connsiteY12" fmla="*/ 736376 h 760652"/>
                <a:gd name="connsiteX0" fmla="*/ 0 w 7905919"/>
                <a:gd name="connsiteY0" fmla="*/ 8093 h 744468"/>
                <a:gd name="connsiteX1" fmla="*/ 704007 w 7905919"/>
                <a:gd name="connsiteY1" fmla="*/ 712100 h 744468"/>
                <a:gd name="connsiteX2" fmla="*/ 1448474 w 7905919"/>
                <a:gd name="connsiteY2" fmla="*/ 8093 h 744468"/>
                <a:gd name="connsiteX3" fmla="*/ 2136298 w 7905919"/>
                <a:gd name="connsiteY3" fmla="*/ 736377 h 744468"/>
                <a:gd name="connsiteX4" fmla="*/ 2872673 w 7905919"/>
                <a:gd name="connsiteY4" fmla="*/ 8093 h 744468"/>
                <a:gd name="connsiteX5" fmla="*/ 3600955 w 7905919"/>
                <a:gd name="connsiteY5" fmla="*/ 720192 h 744468"/>
                <a:gd name="connsiteX6" fmla="*/ 4329239 w 7905919"/>
                <a:gd name="connsiteY6" fmla="*/ 8092 h 744468"/>
                <a:gd name="connsiteX7" fmla="*/ 5033245 w 7905919"/>
                <a:gd name="connsiteY7" fmla="*/ 744468 h 744468"/>
                <a:gd name="connsiteX8" fmla="*/ 5737252 w 7905919"/>
                <a:gd name="connsiteY8" fmla="*/ 0 h 744468"/>
                <a:gd name="connsiteX9" fmla="*/ 6457442 w 7905919"/>
                <a:gd name="connsiteY9" fmla="*/ 695915 h 744468"/>
                <a:gd name="connsiteX10" fmla="*/ 6967241 w 7905919"/>
                <a:gd name="connsiteY10" fmla="*/ 202301 h 744468"/>
                <a:gd name="connsiteX11" fmla="*/ 7857365 w 7905919"/>
                <a:gd name="connsiteY11" fmla="*/ 404602 h 744468"/>
                <a:gd name="connsiteX12" fmla="*/ 7905919 w 7905919"/>
                <a:gd name="connsiteY12" fmla="*/ 720192 h 744468"/>
                <a:gd name="connsiteX0" fmla="*/ 0 w 7905919"/>
                <a:gd name="connsiteY0" fmla="*/ 8093 h 744468"/>
                <a:gd name="connsiteX1" fmla="*/ 704007 w 7905919"/>
                <a:gd name="connsiteY1" fmla="*/ 712100 h 744468"/>
                <a:gd name="connsiteX2" fmla="*/ 1448474 w 7905919"/>
                <a:gd name="connsiteY2" fmla="*/ 8093 h 744468"/>
                <a:gd name="connsiteX3" fmla="*/ 2136298 w 7905919"/>
                <a:gd name="connsiteY3" fmla="*/ 736377 h 744468"/>
                <a:gd name="connsiteX4" fmla="*/ 2872673 w 7905919"/>
                <a:gd name="connsiteY4" fmla="*/ 8093 h 744468"/>
                <a:gd name="connsiteX5" fmla="*/ 3600955 w 7905919"/>
                <a:gd name="connsiteY5" fmla="*/ 720192 h 744468"/>
                <a:gd name="connsiteX6" fmla="*/ 4329239 w 7905919"/>
                <a:gd name="connsiteY6" fmla="*/ 8092 h 744468"/>
                <a:gd name="connsiteX7" fmla="*/ 5033245 w 7905919"/>
                <a:gd name="connsiteY7" fmla="*/ 744468 h 744468"/>
                <a:gd name="connsiteX8" fmla="*/ 5737252 w 7905919"/>
                <a:gd name="connsiteY8" fmla="*/ 0 h 744468"/>
                <a:gd name="connsiteX9" fmla="*/ 6457442 w 7905919"/>
                <a:gd name="connsiteY9" fmla="*/ 695915 h 744468"/>
                <a:gd name="connsiteX10" fmla="*/ 7177634 w 7905919"/>
                <a:gd name="connsiteY10" fmla="*/ 24276 h 744468"/>
                <a:gd name="connsiteX11" fmla="*/ 7857365 w 7905919"/>
                <a:gd name="connsiteY11" fmla="*/ 404602 h 744468"/>
                <a:gd name="connsiteX12" fmla="*/ 7905919 w 7905919"/>
                <a:gd name="connsiteY12" fmla="*/ 720192 h 744468"/>
                <a:gd name="connsiteX0" fmla="*/ 0 w 8618018"/>
                <a:gd name="connsiteY0" fmla="*/ 8093 h 744468"/>
                <a:gd name="connsiteX1" fmla="*/ 704007 w 8618018"/>
                <a:gd name="connsiteY1" fmla="*/ 712100 h 744468"/>
                <a:gd name="connsiteX2" fmla="*/ 1448474 w 8618018"/>
                <a:gd name="connsiteY2" fmla="*/ 8093 h 744468"/>
                <a:gd name="connsiteX3" fmla="*/ 2136298 w 8618018"/>
                <a:gd name="connsiteY3" fmla="*/ 736377 h 744468"/>
                <a:gd name="connsiteX4" fmla="*/ 2872673 w 8618018"/>
                <a:gd name="connsiteY4" fmla="*/ 8093 h 744468"/>
                <a:gd name="connsiteX5" fmla="*/ 3600955 w 8618018"/>
                <a:gd name="connsiteY5" fmla="*/ 720192 h 744468"/>
                <a:gd name="connsiteX6" fmla="*/ 4329239 w 8618018"/>
                <a:gd name="connsiteY6" fmla="*/ 8092 h 744468"/>
                <a:gd name="connsiteX7" fmla="*/ 5033245 w 8618018"/>
                <a:gd name="connsiteY7" fmla="*/ 744468 h 744468"/>
                <a:gd name="connsiteX8" fmla="*/ 5737252 w 8618018"/>
                <a:gd name="connsiteY8" fmla="*/ 0 h 744468"/>
                <a:gd name="connsiteX9" fmla="*/ 6457442 w 8618018"/>
                <a:gd name="connsiteY9" fmla="*/ 695915 h 744468"/>
                <a:gd name="connsiteX10" fmla="*/ 7177634 w 8618018"/>
                <a:gd name="connsiteY10" fmla="*/ 24276 h 744468"/>
                <a:gd name="connsiteX11" fmla="*/ 7857365 w 8618018"/>
                <a:gd name="connsiteY11" fmla="*/ 404602 h 744468"/>
                <a:gd name="connsiteX12" fmla="*/ 8618018 w 8618018"/>
                <a:gd name="connsiteY12" fmla="*/ 1 h 744468"/>
                <a:gd name="connsiteX0" fmla="*/ 0 w 8618018"/>
                <a:gd name="connsiteY0" fmla="*/ 8093 h 744468"/>
                <a:gd name="connsiteX1" fmla="*/ 704007 w 8618018"/>
                <a:gd name="connsiteY1" fmla="*/ 712100 h 744468"/>
                <a:gd name="connsiteX2" fmla="*/ 1448474 w 8618018"/>
                <a:gd name="connsiteY2" fmla="*/ 8093 h 744468"/>
                <a:gd name="connsiteX3" fmla="*/ 2136298 w 8618018"/>
                <a:gd name="connsiteY3" fmla="*/ 736377 h 744468"/>
                <a:gd name="connsiteX4" fmla="*/ 2872673 w 8618018"/>
                <a:gd name="connsiteY4" fmla="*/ 8093 h 744468"/>
                <a:gd name="connsiteX5" fmla="*/ 3600955 w 8618018"/>
                <a:gd name="connsiteY5" fmla="*/ 720192 h 744468"/>
                <a:gd name="connsiteX6" fmla="*/ 4329239 w 8618018"/>
                <a:gd name="connsiteY6" fmla="*/ 8092 h 744468"/>
                <a:gd name="connsiteX7" fmla="*/ 5033245 w 8618018"/>
                <a:gd name="connsiteY7" fmla="*/ 744468 h 744468"/>
                <a:gd name="connsiteX8" fmla="*/ 5737252 w 8618018"/>
                <a:gd name="connsiteY8" fmla="*/ 0 h 744468"/>
                <a:gd name="connsiteX9" fmla="*/ 6457442 w 8618018"/>
                <a:gd name="connsiteY9" fmla="*/ 695915 h 744468"/>
                <a:gd name="connsiteX10" fmla="*/ 7177634 w 8618018"/>
                <a:gd name="connsiteY10" fmla="*/ 24276 h 744468"/>
                <a:gd name="connsiteX11" fmla="*/ 7905918 w 8618018"/>
                <a:gd name="connsiteY11" fmla="*/ 687823 h 744468"/>
                <a:gd name="connsiteX12" fmla="*/ 8618018 w 8618018"/>
                <a:gd name="connsiteY12" fmla="*/ 1 h 74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618018" h="744468">
                  <a:moveTo>
                    <a:pt x="0" y="8093"/>
                  </a:moveTo>
                  <a:lnTo>
                    <a:pt x="704007" y="712100"/>
                  </a:lnTo>
                  <a:lnTo>
                    <a:pt x="1448474" y="8093"/>
                  </a:lnTo>
                  <a:lnTo>
                    <a:pt x="2136298" y="736377"/>
                  </a:lnTo>
                  <a:lnTo>
                    <a:pt x="2872673" y="8093"/>
                  </a:lnTo>
                  <a:lnTo>
                    <a:pt x="3600955" y="720192"/>
                  </a:lnTo>
                  <a:lnTo>
                    <a:pt x="4329239" y="8092"/>
                  </a:lnTo>
                  <a:lnTo>
                    <a:pt x="5033245" y="744468"/>
                  </a:lnTo>
                  <a:lnTo>
                    <a:pt x="5737252" y="0"/>
                  </a:lnTo>
                  <a:lnTo>
                    <a:pt x="6457442" y="695915"/>
                  </a:lnTo>
                  <a:cubicBezTo>
                    <a:pt x="6627375" y="542166"/>
                    <a:pt x="7007701" y="178025"/>
                    <a:pt x="7177634" y="24276"/>
                  </a:cubicBezTo>
                  <a:lnTo>
                    <a:pt x="7905918" y="687823"/>
                  </a:lnTo>
                  <a:lnTo>
                    <a:pt x="8618018" y="1"/>
                  </a:lnTo>
                </a:path>
              </a:pathLst>
            </a:custGeom>
            <a:no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4" name="Freeform: Shape 13">
              <a:extLst>
                <a:ext uri="{FF2B5EF4-FFF2-40B4-BE49-F238E27FC236}">
                  <a16:creationId xmlns:a16="http://schemas.microsoft.com/office/drawing/2014/main" id="{3D47E85A-AFC9-30CB-89FE-635648E826DF}"/>
                </a:ext>
              </a:extLst>
            </p:cNvPr>
            <p:cNvSpPr/>
            <p:nvPr/>
          </p:nvSpPr>
          <p:spPr>
            <a:xfrm flipH="1" flipV="1">
              <a:off x="3360043" y="4969719"/>
              <a:ext cx="1043494" cy="239526"/>
            </a:xfrm>
            <a:custGeom>
              <a:avLst/>
              <a:gdLst>
                <a:gd name="connsiteX0" fmla="*/ 0 w 2775568"/>
                <a:gd name="connsiteY0" fmla="*/ 0 h 258945"/>
                <a:gd name="connsiteX1" fmla="*/ 396510 w 2775568"/>
                <a:gd name="connsiteY1" fmla="*/ 250853 h 258945"/>
                <a:gd name="connsiteX2" fmla="*/ 898216 w 2775568"/>
                <a:gd name="connsiteY2" fmla="*/ 8092 h 258945"/>
                <a:gd name="connsiteX3" fmla="*/ 1383738 w 2775568"/>
                <a:gd name="connsiteY3" fmla="*/ 250853 h 258945"/>
                <a:gd name="connsiteX4" fmla="*/ 1869260 w 2775568"/>
                <a:gd name="connsiteY4" fmla="*/ 16184 h 258945"/>
                <a:gd name="connsiteX5" fmla="*/ 2387150 w 2775568"/>
                <a:gd name="connsiteY5" fmla="*/ 258945 h 258945"/>
                <a:gd name="connsiteX6" fmla="*/ 2775568 w 2775568"/>
                <a:gd name="connsiteY6" fmla="*/ 32368 h 258945"/>
                <a:gd name="connsiteX0" fmla="*/ 0 w 2775568"/>
                <a:gd name="connsiteY0" fmla="*/ 0 h 704007"/>
                <a:gd name="connsiteX1" fmla="*/ 704007 w 2775568"/>
                <a:gd name="connsiteY1" fmla="*/ 704007 h 704007"/>
                <a:gd name="connsiteX2" fmla="*/ 898216 w 2775568"/>
                <a:gd name="connsiteY2" fmla="*/ 8092 h 704007"/>
                <a:gd name="connsiteX3" fmla="*/ 1383738 w 2775568"/>
                <a:gd name="connsiteY3" fmla="*/ 250853 h 704007"/>
                <a:gd name="connsiteX4" fmla="*/ 1869260 w 2775568"/>
                <a:gd name="connsiteY4" fmla="*/ 16184 h 704007"/>
                <a:gd name="connsiteX5" fmla="*/ 2387150 w 2775568"/>
                <a:gd name="connsiteY5" fmla="*/ 258945 h 704007"/>
                <a:gd name="connsiteX6" fmla="*/ 2775568 w 2775568"/>
                <a:gd name="connsiteY6" fmla="*/ 32368 h 704007"/>
                <a:gd name="connsiteX0" fmla="*/ 0 w 2775568"/>
                <a:gd name="connsiteY0" fmla="*/ 0 h 704007"/>
                <a:gd name="connsiteX1" fmla="*/ 704007 w 2775568"/>
                <a:gd name="connsiteY1" fmla="*/ 704007 h 704007"/>
                <a:gd name="connsiteX2" fmla="*/ 1448474 w 2775568"/>
                <a:gd name="connsiteY2" fmla="*/ 0 h 704007"/>
                <a:gd name="connsiteX3" fmla="*/ 1383738 w 2775568"/>
                <a:gd name="connsiteY3" fmla="*/ 250853 h 704007"/>
                <a:gd name="connsiteX4" fmla="*/ 1869260 w 2775568"/>
                <a:gd name="connsiteY4" fmla="*/ 16184 h 704007"/>
                <a:gd name="connsiteX5" fmla="*/ 2387150 w 2775568"/>
                <a:gd name="connsiteY5" fmla="*/ 258945 h 704007"/>
                <a:gd name="connsiteX6" fmla="*/ 2775568 w 2775568"/>
                <a:gd name="connsiteY6" fmla="*/ 32368 h 704007"/>
                <a:gd name="connsiteX0" fmla="*/ 0 w 2775568"/>
                <a:gd name="connsiteY0" fmla="*/ 0 h 736376"/>
                <a:gd name="connsiteX1" fmla="*/ 704007 w 2775568"/>
                <a:gd name="connsiteY1" fmla="*/ 704007 h 736376"/>
                <a:gd name="connsiteX2" fmla="*/ 1448474 w 2775568"/>
                <a:gd name="connsiteY2" fmla="*/ 0 h 736376"/>
                <a:gd name="connsiteX3" fmla="*/ 2209126 w 2775568"/>
                <a:gd name="connsiteY3" fmla="*/ 736376 h 736376"/>
                <a:gd name="connsiteX4" fmla="*/ 1869260 w 2775568"/>
                <a:gd name="connsiteY4" fmla="*/ 16184 h 736376"/>
                <a:gd name="connsiteX5" fmla="*/ 2387150 w 2775568"/>
                <a:gd name="connsiteY5" fmla="*/ 258945 h 736376"/>
                <a:gd name="connsiteX6" fmla="*/ 2775568 w 2775568"/>
                <a:gd name="connsiteY6" fmla="*/ 32368 h 736376"/>
                <a:gd name="connsiteX0" fmla="*/ 0 w 2775568"/>
                <a:gd name="connsiteY0" fmla="*/ 0 h 728284"/>
                <a:gd name="connsiteX1" fmla="*/ 704007 w 2775568"/>
                <a:gd name="connsiteY1" fmla="*/ 704007 h 728284"/>
                <a:gd name="connsiteX2" fmla="*/ 1448474 w 2775568"/>
                <a:gd name="connsiteY2" fmla="*/ 0 h 728284"/>
                <a:gd name="connsiteX3" fmla="*/ 2136298 w 2775568"/>
                <a:gd name="connsiteY3" fmla="*/ 728284 h 728284"/>
                <a:gd name="connsiteX4" fmla="*/ 1869260 w 2775568"/>
                <a:gd name="connsiteY4" fmla="*/ 16184 h 728284"/>
                <a:gd name="connsiteX5" fmla="*/ 2387150 w 2775568"/>
                <a:gd name="connsiteY5" fmla="*/ 258945 h 728284"/>
                <a:gd name="connsiteX6" fmla="*/ 2775568 w 2775568"/>
                <a:gd name="connsiteY6" fmla="*/ 32368 h 728284"/>
                <a:gd name="connsiteX0" fmla="*/ 0 w 2775568"/>
                <a:gd name="connsiteY0" fmla="*/ 0 h 728284"/>
                <a:gd name="connsiteX1" fmla="*/ 704007 w 2775568"/>
                <a:gd name="connsiteY1" fmla="*/ 704007 h 728284"/>
                <a:gd name="connsiteX2" fmla="*/ 1448474 w 2775568"/>
                <a:gd name="connsiteY2" fmla="*/ 0 h 728284"/>
                <a:gd name="connsiteX3" fmla="*/ 2136298 w 2775568"/>
                <a:gd name="connsiteY3" fmla="*/ 728284 h 728284"/>
                <a:gd name="connsiteX4" fmla="*/ 1869260 w 2775568"/>
                <a:gd name="connsiteY4" fmla="*/ 16184 h 728284"/>
                <a:gd name="connsiteX5" fmla="*/ 2387150 w 2775568"/>
                <a:gd name="connsiteY5" fmla="*/ 258945 h 728284"/>
                <a:gd name="connsiteX6" fmla="*/ 2775568 w 2775568"/>
                <a:gd name="connsiteY6" fmla="*/ 32368 h 728284"/>
                <a:gd name="connsiteX0" fmla="*/ 0 w 4321147"/>
                <a:gd name="connsiteY0" fmla="*/ 0 h 728284"/>
                <a:gd name="connsiteX1" fmla="*/ 704007 w 4321147"/>
                <a:gd name="connsiteY1" fmla="*/ 704007 h 728284"/>
                <a:gd name="connsiteX2" fmla="*/ 1448474 w 4321147"/>
                <a:gd name="connsiteY2" fmla="*/ 0 h 728284"/>
                <a:gd name="connsiteX3" fmla="*/ 2136298 w 4321147"/>
                <a:gd name="connsiteY3" fmla="*/ 728284 h 728284"/>
                <a:gd name="connsiteX4" fmla="*/ 1869260 w 4321147"/>
                <a:gd name="connsiteY4" fmla="*/ 16184 h 728284"/>
                <a:gd name="connsiteX5" fmla="*/ 2387150 w 4321147"/>
                <a:gd name="connsiteY5" fmla="*/ 258945 h 728284"/>
                <a:gd name="connsiteX6" fmla="*/ 4321147 w 4321147"/>
                <a:gd name="connsiteY6" fmla="*/ 323681 h 728284"/>
                <a:gd name="connsiteX0" fmla="*/ 0 w 4321147"/>
                <a:gd name="connsiteY0" fmla="*/ 0 h 728284"/>
                <a:gd name="connsiteX1" fmla="*/ 704007 w 4321147"/>
                <a:gd name="connsiteY1" fmla="*/ 704007 h 728284"/>
                <a:gd name="connsiteX2" fmla="*/ 1448474 w 4321147"/>
                <a:gd name="connsiteY2" fmla="*/ 0 h 728284"/>
                <a:gd name="connsiteX3" fmla="*/ 2136298 w 4321147"/>
                <a:gd name="connsiteY3" fmla="*/ 728284 h 728284"/>
                <a:gd name="connsiteX4" fmla="*/ 1869260 w 4321147"/>
                <a:gd name="connsiteY4" fmla="*/ 16184 h 728284"/>
                <a:gd name="connsiteX5" fmla="*/ 3617139 w 4321147"/>
                <a:gd name="connsiteY5" fmla="*/ 396510 h 728284"/>
                <a:gd name="connsiteX6" fmla="*/ 4321147 w 4321147"/>
                <a:gd name="connsiteY6" fmla="*/ 323681 h 728284"/>
                <a:gd name="connsiteX0" fmla="*/ 0 w 4321147"/>
                <a:gd name="connsiteY0" fmla="*/ 0 h 728284"/>
                <a:gd name="connsiteX1" fmla="*/ 704007 w 4321147"/>
                <a:gd name="connsiteY1" fmla="*/ 704007 h 728284"/>
                <a:gd name="connsiteX2" fmla="*/ 1448474 w 4321147"/>
                <a:gd name="connsiteY2" fmla="*/ 0 h 728284"/>
                <a:gd name="connsiteX3" fmla="*/ 2136298 w 4321147"/>
                <a:gd name="connsiteY3" fmla="*/ 728284 h 728284"/>
                <a:gd name="connsiteX4" fmla="*/ 2872673 w 4321147"/>
                <a:gd name="connsiteY4" fmla="*/ 0 h 728284"/>
                <a:gd name="connsiteX5" fmla="*/ 3617139 w 4321147"/>
                <a:gd name="connsiteY5" fmla="*/ 396510 h 728284"/>
                <a:gd name="connsiteX6" fmla="*/ 4321147 w 4321147"/>
                <a:gd name="connsiteY6" fmla="*/ 323681 h 728284"/>
                <a:gd name="connsiteX0" fmla="*/ 0 w 4321147"/>
                <a:gd name="connsiteY0" fmla="*/ 0 h 728284"/>
                <a:gd name="connsiteX1" fmla="*/ 704007 w 4321147"/>
                <a:gd name="connsiteY1" fmla="*/ 704007 h 728284"/>
                <a:gd name="connsiteX2" fmla="*/ 1448474 w 4321147"/>
                <a:gd name="connsiteY2" fmla="*/ 0 h 728284"/>
                <a:gd name="connsiteX3" fmla="*/ 2136298 w 4321147"/>
                <a:gd name="connsiteY3" fmla="*/ 728284 h 728284"/>
                <a:gd name="connsiteX4" fmla="*/ 2872673 w 4321147"/>
                <a:gd name="connsiteY4" fmla="*/ 0 h 728284"/>
                <a:gd name="connsiteX5" fmla="*/ 3600955 w 4321147"/>
                <a:gd name="connsiteY5" fmla="*/ 712099 h 728284"/>
                <a:gd name="connsiteX6" fmla="*/ 4321147 w 4321147"/>
                <a:gd name="connsiteY6" fmla="*/ 323681 h 728284"/>
                <a:gd name="connsiteX0" fmla="*/ 0 w 4329239"/>
                <a:gd name="connsiteY0" fmla="*/ 1 h 728285"/>
                <a:gd name="connsiteX1" fmla="*/ 704007 w 4329239"/>
                <a:gd name="connsiteY1" fmla="*/ 704008 h 728285"/>
                <a:gd name="connsiteX2" fmla="*/ 1448474 w 4329239"/>
                <a:gd name="connsiteY2" fmla="*/ 1 h 728285"/>
                <a:gd name="connsiteX3" fmla="*/ 2136298 w 4329239"/>
                <a:gd name="connsiteY3" fmla="*/ 728285 h 728285"/>
                <a:gd name="connsiteX4" fmla="*/ 2872673 w 4329239"/>
                <a:gd name="connsiteY4" fmla="*/ 1 h 728285"/>
                <a:gd name="connsiteX5" fmla="*/ 3600955 w 4329239"/>
                <a:gd name="connsiteY5" fmla="*/ 712100 h 728285"/>
                <a:gd name="connsiteX6" fmla="*/ 4329239 w 4329239"/>
                <a:gd name="connsiteY6" fmla="*/ 0 h 728285"/>
                <a:gd name="connsiteX0" fmla="*/ 0 w 4383186"/>
                <a:gd name="connsiteY0" fmla="*/ 52748 h 781032"/>
                <a:gd name="connsiteX1" fmla="*/ 704007 w 4383186"/>
                <a:gd name="connsiteY1" fmla="*/ 756755 h 781032"/>
                <a:gd name="connsiteX2" fmla="*/ 1448474 w 4383186"/>
                <a:gd name="connsiteY2" fmla="*/ 52748 h 781032"/>
                <a:gd name="connsiteX3" fmla="*/ 2136298 w 4383186"/>
                <a:gd name="connsiteY3" fmla="*/ 781032 h 781032"/>
                <a:gd name="connsiteX4" fmla="*/ 2872673 w 4383186"/>
                <a:gd name="connsiteY4" fmla="*/ 52748 h 781032"/>
                <a:gd name="connsiteX5" fmla="*/ 3600955 w 4383186"/>
                <a:gd name="connsiteY5" fmla="*/ 764847 h 781032"/>
                <a:gd name="connsiteX6" fmla="*/ 4329239 w 4383186"/>
                <a:gd name="connsiteY6" fmla="*/ 52747 h 781032"/>
                <a:gd name="connsiteX7" fmla="*/ 4329239 w 4383186"/>
                <a:gd name="connsiteY7" fmla="*/ 52748 h 781032"/>
                <a:gd name="connsiteX0" fmla="*/ 0 w 5041338"/>
                <a:gd name="connsiteY0" fmla="*/ 11305 h 747680"/>
                <a:gd name="connsiteX1" fmla="*/ 704007 w 5041338"/>
                <a:gd name="connsiteY1" fmla="*/ 715312 h 747680"/>
                <a:gd name="connsiteX2" fmla="*/ 1448474 w 5041338"/>
                <a:gd name="connsiteY2" fmla="*/ 11305 h 747680"/>
                <a:gd name="connsiteX3" fmla="*/ 2136298 w 5041338"/>
                <a:gd name="connsiteY3" fmla="*/ 739589 h 747680"/>
                <a:gd name="connsiteX4" fmla="*/ 2872673 w 5041338"/>
                <a:gd name="connsiteY4" fmla="*/ 11305 h 747680"/>
                <a:gd name="connsiteX5" fmla="*/ 3600955 w 5041338"/>
                <a:gd name="connsiteY5" fmla="*/ 723404 h 747680"/>
                <a:gd name="connsiteX6" fmla="*/ 4329239 w 5041338"/>
                <a:gd name="connsiteY6" fmla="*/ 11304 h 747680"/>
                <a:gd name="connsiteX7" fmla="*/ 5041338 w 5041338"/>
                <a:gd name="connsiteY7" fmla="*/ 747680 h 747680"/>
                <a:gd name="connsiteX0" fmla="*/ 0 w 5041338"/>
                <a:gd name="connsiteY0" fmla="*/ 1 h 736376"/>
                <a:gd name="connsiteX1" fmla="*/ 704007 w 5041338"/>
                <a:gd name="connsiteY1" fmla="*/ 704008 h 736376"/>
                <a:gd name="connsiteX2" fmla="*/ 1448474 w 5041338"/>
                <a:gd name="connsiteY2" fmla="*/ 1 h 736376"/>
                <a:gd name="connsiteX3" fmla="*/ 2136298 w 5041338"/>
                <a:gd name="connsiteY3" fmla="*/ 728285 h 736376"/>
                <a:gd name="connsiteX4" fmla="*/ 2872673 w 5041338"/>
                <a:gd name="connsiteY4" fmla="*/ 1 h 736376"/>
                <a:gd name="connsiteX5" fmla="*/ 3600955 w 5041338"/>
                <a:gd name="connsiteY5" fmla="*/ 712100 h 736376"/>
                <a:gd name="connsiteX6" fmla="*/ 4329239 w 5041338"/>
                <a:gd name="connsiteY6" fmla="*/ 0 h 736376"/>
                <a:gd name="connsiteX7" fmla="*/ 5041338 w 5041338"/>
                <a:gd name="connsiteY7" fmla="*/ 736376 h 736376"/>
                <a:gd name="connsiteX0" fmla="*/ 0 w 5041338"/>
                <a:gd name="connsiteY0" fmla="*/ 1 h 736376"/>
                <a:gd name="connsiteX1" fmla="*/ 704007 w 5041338"/>
                <a:gd name="connsiteY1" fmla="*/ 704008 h 736376"/>
                <a:gd name="connsiteX2" fmla="*/ 1448474 w 5041338"/>
                <a:gd name="connsiteY2" fmla="*/ 1 h 736376"/>
                <a:gd name="connsiteX3" fmla="*/ 2136298 w 5041338"/>
                <a:gd name="connsiteY3" fmla="*/ 728285 h 736376"/>
                <a:gd name="connsiteX4" fmla="*/ 2872673 w 5041338"/>
                <a:gd name="connsiteY4" fmla="*/ 1 h 736376"/>
                <a:gd name="connsiteX5" fmla="*/ 3600955 w 5041338"/>
                <a:gd name="connsiteY5" fmla="*/ 712100 h 736376"/>
                <a:gd name="connsiteX6" fmla="*/ 4329239 w 5041338"/>
                <a:gd name="connsiteY6" fmla="*/ 0 h 736376"/>
                <a:gd name="connsiteX7" fmla="*/ 4709564 w 5041338"/>
                <a:gd name="connsiteY7" fmla="*/ 380326 h 736376"/>
                <a:gd name="connsiteX8" fmla="*/ 5041338 w 5041338"/>
                <a:gd name="connsiteY8" fmla="*/ 736376 h 736376"/>
                <a:gd name="connsiteX0" fmla="*/ 0 w 5729161"/>
                <a:gd name="connsiteY0" fmla="*/ 1 h 728285"/>
                <a:gd name="connsiteX1" fmla="*/ 704007 w 5729161"/>
                <a:gd name="connsiteY1" fmla="*/ 704008 h 728285"/>
                <a:gd name="connsiteX2" fmla="*/ 1448474 w 5729161"/>
                <a:gd name="connsiteY2" fmla="*/ 1 h 728285"/>
                <a:gd name="connsiteX3" fmla="*/ 2136298 w 5729161"/>
                <a:gd name="connsiteY3" fmla="*/ 728285 h 728285"/>
                <a:gd name="connsiteX4" fmla="*/ 2872673 w 5729161"/>
                <a:gd name="connsiteY4" fmla="*/ 1 h 728285"/>
                <a:gd name="connsiteX5" fmla="*/ 3600955 w 5729161"/>
                <a:gd name="connsiteY5" fmla="*/ 712100 h 728285"/>
                <a:gd name="connsiteX6" fmla="*/ 4329239 w 5729161"/>
                <a:gd name="connsiteY6" fmla="*/ 0 h 728285"/>
                <a:gd name="connsiteX7" fmla="*/ 4709564 w 5729161"/>
                <a:gd name="connsiteY7" fmla="*/ 380326 h 728285"/>
                <a:gd name="connsiteX8" fmla="*/ 5729161 w 5729161"/>
                <a:gd name="connsiteY8" fmla="*/ 24276 h 728285"/>
                <a:gd name="connsiteX0" fmla="*/ 0 w 5729161"/>
                <a:gd name="connsiteY0" fmla="*/ 1 h 736376"/>
                <a:gd name="connsiteX1" fmla="*/ 704007 w 5729161"/>
                <a:gd name="connsiteY1" fmla="*/ 704008 h 736376"/>
                <a:gd name="connsiteX2" fmla="*/ 1448474 w 5729161"/>
                <a:gd name="connsiteY2" fmla="*/ 1 h 736376"/>
                <a:gd name="connsiteX3" fmla="*/ 2136298 w 5729161"/>
                <a:gd name="connsiteY3" fmla="*/ 728285 h 736376"/>
                <a:gd name="connsiteX4" fmla="*/ 2872673 w 5729161"/>
                <a:gd name="connsiteY4" fmla="*/ 1 h 736376"/>
                <a:gd name="connsiteX5" fmla="*/ 3600955 w 5729161"/>
                <a:gd name="connsiteY5" fmla="*/ 712100 h 736376"/>
                <a:gd name="connsiteX6" fmla="*/ 4329239 w 5729161"/>
                <a:gd name="connsiteY6" fmla="*/ 0 h 736376"/>
                <a:gd name="connsiteX7" fmla="*/ 5033245 w 5729161"/>
                <a:gd name="connsiteY7" fmla="*/ 736376 h 736376"/>
                <a:gd name="connsiteX8" fmla="*/ 5729161 w 5729161"/>
                <a:gd name="connsiteY8" fmla="*/ 24276 h 736376"/>
                <a:gd name="connsiteX0" fmla="*/ 0 w 5729161"/>
                <a:gd name="connsiteY0" fmla="*/ 1 h 736376"/>
                <a:gd name="connsiteX1" fmla="*/ 704007 w 5729161"/>
                <a:gd name="connsiteY1" fmla="*/ 704008 h 736376"/>
                <a:gd name="connsiteX2" fmla="*/ 1448474 w 5729161"/>
                <a:gd name="connsiteY2" fmla="*/ 1 h 736376"/>
                <a:gd name="connsiteX3" fmla="*/ 2136298 w 5729161"/>
                <a:gd name="connsiteY3" fmla="*/ 728285 h 736376"/>
                <a:gd name="connsiteX4" fmla="*/ 2872673 w 5729161"/>
                <a:gd name="connsiteY4" fmla="*/ 1 h 736376"/>
                <a:gd name="connsiteX5" fmla="*/ 3600955 w 5729161"/>
                <a:gd name="connsiteY5" fmla="*/ 712100 h 736376"/>
                <a:gd name="connsiteX6" fmla="*/ 4329239 w 5729161"/>
                <a:gd name="connsiteY6" fmla="*/ 0 h 736376"/>
                <a:gd name="connsiteX7" fmla="*/ 5033245 w 5729161"/>
                <a:gd name="connsiteY7" fmla="*/ 736376 h 736376"/>
                <a:gd name="connsiteX8" fmla="*/ 5510675 w 5729161"/>
                <a:gd name="connsiteY8" fmla="*/ 234669 h 736376"/>
                <a:gd name="connsiteX9" fmla="*/ 5729161 w 5729161"/>
                <a:gd name="connsiteY9" fmla="*/ 24276 h 736376"/>
                <a:gd name="connsiteX0" fmla="*/ 0 w 6481721"/>
                <a:gd name="connsiteY0" fmla="*/ 1 h 736376"/>
                <a:gd name="connsiteX1" fmla="*/ 704007 w 6481721"/>
                <a:gd name="connsiteY1" fmla="*/ 704008 h 736376"/>
                <a:gd name="connsiteX2" fmla="*/ 1448474 w 6481721"/>
                <a:gd name="connsiteY2" fmla="*/ 1 h 736376"/>
                <a:gd name="connsiteX3" fmla="*/ 2136298 w 6481721"/>
                <a:gd name="connsiteY3" fmla="*/ 728285 h 736376"/>
                <a:gd name="connsiteX4" fmla="*/ 2872673 w 6481721"/>
                <a:gd name="connsiteY4" fmla="*/ 1 h 736376"/>
                <a:gd name="connsiteX5" fmla="*/ 3600955 w 6481721"/>
                <a:gd name="connsiteY5" fmla="*/ 712100 h 736376"/>
                <a:gd name="connsiteX6" fmla="*/ 4329239 w 6481721"/>
                <a:gd name="connsiteY6" fmla="*/ 0 h 736376"/>
                <a:gd name="connsiteX7" fmla="*/ 5033245 w 6481721"/>
                <a:gd name="connsiteY7" fmla="*/ 736376 h 736376"/>
                <a:gd name="connsiteX8" fmla="*/ 5510675 w 6481721"/>
                <a:gd name="connsiteY8" fmla="*/ 234669 h 736376"/>
                <a:gd name="connsiteX9" fmla="*/ 6481721 w 6481721"/>
                <a:gd name="connsiteY9" fmla="*/ 712099 h 736376"/>
                <a:gd name="connsiteX0" fmla="*/ 0 w 6481721"/>
                <a:gd name="connsiteY0" fmla="*/ 8093 h 744468"/>
                <a:gd name="connsiteX1" fmla="*/ 704007 w 6481721"/>
                <a:gd name="connsiteY1" fmla="*/ 712100 h 744468"/>
                <a:gd name="connsiteX2" fmla="*/ 1448474 w 6481721"/>
                <a:gd name="connsiteY2" fmla="*/ 8093 h 744468"/>
                <a:gd name="connsiteX3" fmla="*/ 2136298 w 6481721"/>
                <a:gd name="connsiteY3" fmla="*/ 736377 h 744468"/>
                <a:gd name="connsiteX4" fmla="*/ 2872673 w 6481721"/>
                <a:gd name="connsiteY4" fmla="*/ 8093 h 744468"/>
                <a:gd name="connsiteX5" fmla="*/ 3600955 w 6481721"/>
                <a:gd name="connsiteY5" fmla="*/ 720192 h 744468"/>
                <a:gd name="connsiteX6" fmla="*/ 4329239 w 6481721"/>
                <a:gd name="connsiteY6" fmla="*/ 8092 h 744468"/>
                <a:gd name="connsiteX7" fmla="*/ 5033245 w 6481721"/>
                <a:gd name="connsiteY7" fmla="*/ 744468 h 744468"/>
                <a:gd name="connsiteX8" fmla="*/ 5737252 w 6481721"/>
                <a:gd name="connsiteY8" fmla="*/ 0 h 744468"/>
                <a:gd name="connsiteX9" fmla="*/ 6481721 w 6481721"/>
                <a:gd name="connsiteY9" fmla="*/ 720191 h 744468"/>
                <a:gd name="connsiteX0" fmla="*/ 0 w 6481721"/>
                <a:gd name="connsiteY0" fmla="*/ 8093 h 744468"/>
                <a:gd name="connsiteX1" fmla="*/ 704007 w 6481721"/>
                <a:gd name="connsiteY1" fmla="*/ 712100 h 744468"/>
                <a:gd name="connsiteX2" fmla="*/ 1448474 w 6481721"/>
                <a:gd name="connsiteY2" fmla="*/ 8093 h 744468"/>
                <a:gd name="connsiteX3" fmla="*/ 2136298 w 6481721"/>
                <a:gd name="connsiteY3" fmla="*/ 736377 h 744468"/>
                <a:gd name="connsiteX4" fmla="*/ 2872673 w 6481721"/>
                <a:gd name="connsiteY4" fmla="*/ 8093 h 744468"/>
                <a:gd name="connsiteX5" fmla="*/ 3600955 w 6481721"/>
                <a:gd name="connsiteY5" fmla="*/ 720192 h 744468"/>
                <a:gd name="connsiteX6" fmla="*/ 4329239 w 6481721"/>
                <a:gd name="connsiteY6" fmla="*/ 8092 h 744468"/>
                <a:gd name="connsiteX7" fmla="*/ 5033245 w 6481721"/>
                <a:gd name="connsiteY7" fmla="*/ 744468 h 744468"/>
                <a:gd name="connsiteX8" fmla="*/ 5737252 w 6481721"/>
                <a:gd name="connsiteY8" fmla="*/ 0 h 744468"/>
                <a:gd name="connsiteX9" fmla="*/ 6336063 w 6481721"/>
                <a:gd name="connsiteY9" fmla="*/ 582627 h 744468"/>
                <a:gd name="connsiteX10" fmla="*/ 6481721 w 6481721"/>
                <a:gd name="connsiteY10" fmla="*/ 720191 h 744468"/>
                <a:gd name="connsiteX0" fmla="*/ 0 w 7210004"/>
                <a:gd name="connsiteY0" fmla="*/ 8093 h 744468"/>
                <a:gd name="connsiteX1" fmla="*/ 704007 w 7210004"/>
                <a:gd name="connsiteY1" fmla="*/ 712100 h 744468"/>
                <a:gd name="connsiteX2" fmla="*/ 1448474 w 7210004"/>
                <a:gd name="connsiteY2" fmla="*/ 8093 h 744468"/>
                <a:gd name="connsiteX3" fmla="*/ 2136298 w 7210004"/>
                <a:gd name="connsiteY3" fmla="*/ 736377 h 744468"/>
                <a:gd name="connsiteX4" fmla="*/ 2872673 w 7210004"/>
                <a:gd name="connsiteY4" fmla="*/ 8093 h 744468"/>
                <a:gd name="connsiteX5" fmla="*/ 3600955 w 7210004"/>
                <a:gd name="connsiteY5" fmla="*/ 720192 h 744468"/>
                <a:gd name="connsiteX6" fmla="*/ 4329239 w 7210004"/>
                <a:gd name="connsiteY6" fmla="*/ 8092 h 744468"/>
                <a:gd name="connsiteX7" fmla="*/ 5033245 w 7210004"/>
                <a:gd name="connsiteY7" fmla="*/ 744468 h 744468"/>
                <a:gd name="connsiteX8" fmla="*/ 5737252 w 7210004"/>
                <a:gd name="connsiteY8" fmla="*/ 0 h 744468"/>
                <a:gd name="connsiteX9" fmla="*/ 6336063 w 7210004"/>
                <a:gd name="connsiteY9" fmla="*/ 582627 h 744468"/>
                <a:gd name="connsiteX10" fmla="*/ 7210004 w 7210004"/>
                <a:gd name="connsiteY10" fmla="*/ 0 h 744468"/>
                <a:gd name="connsiteX0" fmla="*/ 0 w 7210004"/>
                <a:gd name="connsiteY0" fmla="*/ 8093 h 744468"/>
                <a:gd name="connsiteX1" fmla="*/ 704007 w 7210004"/>
                <a:gd name="connsiteY1" fmla="*/ 712100 h 744468"/>
                <a:gd name="connsiteX2" fmla="*/ 1448474 w 7210004"/>
                <a:gd name="connsiteY2" fmla="*/ 8093 h 744468"/>
                <a:gd name="connsiteX3" fmla="*/ 2136298 w 7210004"/>
                <a:gd name="connsiteY3" fmla="*/ 736377 h 744468"/>
                <a:gd name="connsiteX4" fmla="*/ 2872673 w 7210004"/>
                <a:gd name="connsiteY4" fmla="*/ 8093 h 744468"/>
                <a:gd name="connsiteX5" fmla="*/ 3600955 w 7210004"/>
                <a:gd name="connsiteY5" fmla="*/ 720192 h 744468"/>
                <a:gd name="connsiteX6" fmla="*/ 4329239 w 7210004"/>
                <a:gd name="connsiteY6" fmla="*/ 8092 h 744468"/>
                <a:gd name="connsiteX7" fmla="*/ 5033245 w 7210004"/>
                <a:gd name="connsiteY7" fmla="*/ 744468 h 744468"/>
                <a:gd name="connsiteX8" fmla="*/ 5737252 w 7210004"/>
                <a:gd name="connsiteY8" fmla="*/ 0 h 744468"/>
                <a:gd name="connsiteX9" fmla="*/ 6497903 w 7210004"/>
                <a:gd name="connsiteY9" fmla="*/ 695915 h 744468"/>
                <a:gd name="connsiteX10" fmla="*/ 7210004 w 7210004"/>
                <a:gd name="connsiteY10" fmla="*/ 0 h 744468"/>
                <a:gd name="connsiteX0" fmla="*/ 0 w 7210004"/>
                <a:gd name="connsiteY0" fmla="*/ 8093 h 744468"/>
                <a:gd name="connsiteX1" fmla="*/ 704007 w 7210004"/>
                <a:gd name="connsiteY1" fmla="*/ 712100 h 744468"/>
                <a:gd name="connsiteX2" fmla="*/ 1448474 w 7210004"/>
                <a:gd name="connsiteY2" fmla="*/ 8093 h 744468"/>
                <a:gd name="connsiteX3" fmla="*/ 2136298 w 7210004"/>
                <a:gd name="connsiteY3" fmla="*/ 736377 h 744468"/>
                <a:gd name="connsiteX4" fmla="*/ 2872673 w 7210004"/>
                <a:gd name="connsiteY4" fmla="*/ 8093 h 744468"/>
                <a:gd name="connsiteX5" fmla="*/ 3600955 w 7210004"/>
                <a:gd name="connsiteY5" fmla="*/ 720192 h 744468"/>
                <a:gd name="connsiteX6" fmla="*/ 4329239 w 7210004"/>
                <a:gd name="connsiteY6" fmla="*/ 8092 h 744468"/>
                <a:gd name="connsiteX7" fmla="*/ 5033245 w 7210004"/>
                <a:gd name="connsiteY7" fmla="*/ 744468 h 744468"/>
                <a:gd name="connsiteX8" fmla="*/ 5737252 w 7210004"/>
                <a:gd name="connsiteY8" fmla="*/ 0 h 744468"/>
                <a:gd name="connsiteX9" fmla="*/ 6457442 w 7210004"/>
                <a:gd name="connsiteY9" fmla="*/ 695915 h 744468"/>
                <a:gd name="connsiteX10" fmla="*/ 7210004 w 7210004"/>
                <a:gd name="connsiteY10" fmla="*/ 0 h 744468"/>
                <a:gd name="connsiteX0" fmla="*/ 0 w 7210004"/>
                <a:gd name="connsiteY0" fmla="*/ 8093 h 744468"/>
                <a:gd name="connsiteX1" fmla="*/ 704007 w 7210004"/>
                <a:gd name="connsiteY1" fmla="*/ 712100 h 744468"/>
                <a:gd name="connsiteX2" fmla="*/ 1448474 w 7210004"/>
                <a:gd name="connsiteY2" fmla="*/ 8093 h 744468"/>
                <a:gd name="connsiteX3" fmla="*/ 2136298 w 7210004"/>
                <a:gd name="connsiteY3" fmla="*/ 736377 h 744468"/>
                <a:gd name="connsiteX4" fmla="*/ 2872673 w 7210004"/>
                <a:gd name="connsiteY4" fmla="*/ 8093 h 744468"/>
                <a:gd name="connsiteX5" fmla="*/ 3600955 w 7210004"/>
                <a:gd name="connsiteY5" fmla="*/ 720192 h 744468"/>
                <a:gd name="connsiteX6" fmla="*/ 4329239 w 7210004"/>
                <a:gd name="connsiteY6" fmla="*/ 8092 h 744468"/>
                <a:gd name="connsiteX7" fmla="*/ 5033245 w 7210004"/>
                <a:gd name="connsiteY7" fmla="*/ 744468 h 744468"/>
                <a:gd name="connsiteX8" fmla="*/ 5737252 w 7210004"/>
                <a:gd name="connsiteY8" fmla="*/ 0 h 744468"/>
                <a:gd name="connsiteX9" fmla="*/ 6457442 w 7210004"/>
                <a:gd name="connsiteY9" fmla="*/ 695915 h 744468"/>
                <a:gd name="connsiteX10" fmla="*/ 6967241 w 7210004"/>
                <a:gd name="connsiteY10" fmla="*/ 202301 h 744468"/>
                <a:gd name="connsiteX11" fmla="*/ 7210004 w 7210004"/>
                <a:gd name="connsiteY11" fmla="*/ 0 h 744468"/>
                <a:gd name="connsiteX0" fmla="*/ 0 w 7210004"/>
                <a:gd name="connsiteY0" fmla="*/ 8093 h 744468"/>
                <a:gd name="connsiteX1" fmla="*/ 704007 w 7210004"/>
                <a:gd name="connsiteY1" fmla="*/ 712100 h 744468"/>
                <a:gd name="connsiteX2" fmla="*/ 1448474 w 7210004"/>
                <a:gd name="connsiteY2" fmla="*/ 8093 h 744468"/>
                <a:gd name="connsiteX3" fmla="*/ 2136298 w 7210004"/>
                <a:gd name="connsiteY3" fmla="*/ 736377 h 744468"/>
                <a:gd name="connsiteX4" fmla="*/ 2872673 w 7210004"/>
                <a:gd name="connsiteY4" fmla="*/ 8093 h 744468"/>
                <a:gd name="connsiteX5" fmla="*/ 3600955 w 7210004"/>
                <a:gd name="connsiteY5" fmla="*/ 720192 h 744468"/>
                <a:gd name="connsiteX6" fmla="*/ 4329239 w 7210004"/>
                <a:gd name="connsiteY6" fmla="*/ 8092 h 744468"/>
                <a:gd name="connsiteX7" fmla="*/ 5033245 w 7210004"/>
                <a:gd name="connsiteY7" fmla="*/ 744468 h 744468"/>
                <a:gd name="connsiteX8" fmla="*/ 5737252 w 7210004"/>
                <a:gd name="connsiteY8" fmla="*/ 0 h 744468"/>
                <a:gd name="connsiteX9" fmla="*/ 6457442 w 7210004"/>
                <a:gd name="connsiteY9" fmla="*/ 695915 h 744468"/>
                <a:gd name="connsiteX10" fmla="*/ 6967241 w 7210004"/>
                <a:gd name="connsiteY10" fmla="*/ 202301 h 744468"/>
                <a:gd name="connsiteX11" fmla="*/ 6975333 w 7210004"/>
                <a:gd name="connsiteY11" fmla="*/ 178025 h 744468"/>
                <a:gd name="connsiteX12" fmla="*/ 7210004 w 7210004"/>
                <a:gd name="connsiteY12" fmla="*/ 0 h 744468"/>
                <a:gd name="connsiteX0" fmla="*/ 0 w 7938287"/>
                <a:gd name="connsiteY0" fmla="*/ 8093 h 768744"/>
                <a:gd name="connsiteX1" fmla="*/ 704007 w 7938287"/>
                <a:gd name="connsiteY1" fmla="*/ 712100 h 768744"/>
                <a:gd name="connsiteX2" fmla="*/ 1448474 w 7938287"/>
                <a:gd name="connsiteY2" fmla="*/ 8093 h 768744"/>
                <a:gd name="connsiteX3" fmla="*/ 2136298 w 7938287"/>
                <a:gd name="connsiteY3" fmla="*/ 736377 h 768744"/>
                <a:gd name="connsiteX4" fmla="*/ 2872673 w 7938287"/>
                <a:gd name="connsiteY4" fmla="*/ 8093 h 768744"/>
                <a:gd name="connsiteX5" fmla="*/ 3600955 w 7938287"/>
                <a:gd name="connsiteY5" fmla="*/ 720192 h 768744"/>
                <a:gd name="connsiteX6" fmla="*/ 4329239 w 7938287"/>
                <a:gd name="connsiteY6" fmla="*/ 8092 h 768744"/>
                <a:gd name="connsiteX7" fmla="*/ 5033245 w 7938287"/>
                <a:gd name="connsiteY7" fmla="*/ 744468 h 768744"/>
                <a:gd name="connsiteX8" fmla="*/ 5737252 w 7938287"/>
                <a:gd name="connsiteY8" fmla="*/ 0 h 768744"/>
                <a:gd name="connsiteX9" fmla="*/ 6457442 w 7938287"/>
                <a:gd name="connsiteY9" fmla="*/ 695915 h 768744"/>
                <a:gd name="connsiteX10" fmla="*/ 6967241 w 7938287"/>
                <a:gd name="connsiteY10" fmla="*/ 202301 h 768744"/>
                <a:gd name="connsiteX11" fmla="*/ 6975333 w 7938287"/>
                <a:gd name="connsiteY11" fmla="*/ 178025 h 768744"/>
                <a:gd name="connsiteX12" fmla="*/ 7938287 w 7938287"/>
                <a:gd name="connsiteY12" fmla="*/ 768744 h 768744"/>
                <a:gd name="connsiteX0" fmla="*/ 0 w 7938287"/>
                <a:gd name="connsiteY0" fmla="*/ 24277 h 784928"/>
                <a:gd name="connsiteX1" fmla="*/ 704007 w 7938287"/>
                <a:gd name="connsiteY1" fmla="*/ 728284 h 784928"/>
                <a:gd name="connsiteX2" fmla="*/ 1448474 w 7938287"/>
                <a:gd name="connsiteY2" fmla="*/ 24277 h 784928"/>
                <a:gd name="connsiteX3" fmla="*/ 2136298 w 7938287"/>
                <a:gd name="connsiteY3" fmla="*/ 752561 h 784928"/>
                <a:gd name="connsiteX4" fmla="*/ 2872673 w 7938287"/>
                <a:gd name="connsiteY4" fmla="*/ 24277 h 784928"/>
                <a:gd name="connsiteX5" fmla="*/ 3600955 w 7938287"/>
                <a:gd name="connsiteY5" fmla="*/ 736376 h 784928"/>
                <a:gd name="connsiteX6" fmla="*/ 4329239 w 7938287"/>
                <a:gd name="connsiteY6" fmla="*/ 24276 h 784928"/>
                <a:gd name="connsiteX7" fmla="*/ 5033245 w 7938287"/>
                <a:gd name="connsiteY7" fmla="*/ 760652 h 784928"/>
                <a:gd name="connsiteX8" fmla="*/ 5737252 w 7938287"/>
                <a:gd name="connsiteY8" fmla="*/ 16184 h 784928"/>
                <a:gd name="connsiteX9" fmla="*/ 6457442 w 7938287"/>
                <a:gd name="connsiteY9" fmla="*/ 712099 h 784928"/>
                <a:gd name="connsiteX10" fmla="*/ 6967241 w 7938287"/>
                <a:gd name="connsiteY10" fmla="*/ 218485 h 784928"/>
                <a:gd name="connsiteX11" fmla="*/ 7137174 w 7938287"/>
                <a:gd name="connsiteY11" fmla="*/ 0 h 784928"/>
                <a:gd name="connsiteX12" fmla="*/ 7938287 w 7938287"/>
                <a:gd name="connsiteY12" fmla="*/ 784928 h 784928"/>
                <a:gd name="connsiteX0" fmla="*/ 0 w 7905919"/>
                <a:gd name="connsiteY0" fmla="*/ 24277 h 760652"/>
                <a:gd name="connsiteX1" fmla="*/ 704007 w 7905919"/>
                <a:gd name="connsiteY1" fmla="*/ 728284 h 760652"/>
                <a:gd name="connsiteX2" fmla="*/ 1448474 w 7905919"/>
                <a:gd name="connsiteY2" fmla="*/ 24277 h 760652"/>
                <a:gd name="connsiteX3" fmla="*/ 2136298 w 7905919"/>
                <a:gd name="connsiteY3" fmla="*/ 752561 h 760652"/>
                <a:gd name="connsiteX4" fmla="*/ 2872673 w 7905919"/>
                <a:gd name="connsiteY4" fmla="*/ 24277 h 760652"/>
                <a:gd name="connsiteX5" fmla="*/ 3600955 w 7905919"/>
                <a:gd name="connsiteY5" fmla="*/ 736376 h 760652"/>
                <a:gd name="connsiteX6" fmla="*/ 4329239 w 7905919"/>
                <a:gd name="connsiteY6" fmla="*/ 24276 h 760652"/>
                <a:gd name="connsiteX7" fmla="*/ 5033245 w 7905919"/>
                <a:gd name="connsiteY7" fmla="*/ 760652 h 760652"/>
                <a:gd name="connsiteX8" fmla="*/ 5737252 w 7905919"/>
                <a:gd name="connsiteY8" fmla="*/ 16184 h 760652"/>
                <a:gd name="connsiteX9" fmla="*/ 6457442 w 7905919"/>
                <a:gd name="connsiteY9" fmla="*/ 712099 h 760652"/>
                <a:gd name="connsiteX10" fmla="*/ 6967241 w 7905919"/>
                <a:gd name="connsiteY10" fmla="*/ 218485 h 760652"/>
                <a:gd name="connsiteX11" fmla="*/ 7137174 w 7905919"/>
                <a:gd name="connsiteY11" fmla="*/ 0 h 760652"/>
                <a:gd name="connsiteX12" fmla="*/ 7905919 w 7905919"/>
                <a:gd name="connsiteY12" fmla="*/ 736376 h 760652"/>
                <a:gd name="connsiteX0" fmla="*/ 0 w 7905919"/>
                <a:gd name="connsiteY0" fmla="*/ 8093 h 744468"/>
                <a:gd name="connsiteX1" fmla="*/ 704007 w 7905919"/>
                <a:gd name="connsiteY1" fmla="*/ 712100 h 744468"/>
                <a:gd name="connsiteX2" fmla="*/ 1448474 w 7905919"/>
                <a:gd name="connsiteY2" fmla="*/ 8093 h 744468"/>
                <a:gd name="connsiteX3" fmla="*/ 2136298 w 7905919"/>
                <a:gd name="connsiteY3" fmla="*/ 736377 h 744468"/>
                <a:gd name="connsiteX4" fmla="*/ 2872673 w 7905919"/>
                <a:gd name="connsiteY4" fmla="*/ 8093 h 744468"/>
                <a:gd name="connsiteX5" fmla="*/ 3600955 w 7905919"/>
                <a:gd name="connsiteY5" fmla="*/ 720192 h 744468"/>
                <a:gd name="connsiteX6" fmla="*/ 4329239 w 7905919"/>
                <a:gd name="connsiteY6" fmla="*/ 8092 h 744468"/>
                <a:gd name="connsiteX7" fmla="*/ 5033245 w 7905919"/>
                <a:gd name="connsiteY7" fmla="*/ 744468 h 744468"/>
                <a:gd name="connsiteX8" fmla="*/ 5737252 w 7905919"/>
                <a:gd name="connsiteY8" fmla="*/ 0 h 744468"/>
                <a:gd name="connsiteX9" fmla="*/ 6457442 w 7905919"/>
                <a:gd name="connsiteY9" fmla="*/ 695915 h 744468"/>
                <a:gd name="connsiteX10" fmla="*/ 6967241 w 7905919"/>
                <a:gd name="connsiteY10" fmla="*/ 202301 h 744468"/>
                <a:gd name="connsiteX11" fmla="*/ 7857365 w 7905919"/>
                <a:gd name="connsiteY11" fmla="*/ 404602 h 744468"/>
                <a:gd name="connsiteX12" fmla="*/ 7905919 w 7905919"/>
                <a:gd name="connsiteY12" fmla="*/ 720192 h 744468"/>
                <a:gd name="connsiteX0" fmla="*/ 0 w 7905919"/>
                <a:gd name="connsiteY0" fmla="*/ 8093 h 744468"/>
                <a:gd name="connsiteX1" fmla="*/ 704007 w 7905919"/>
                <a:gd name="connsiteY1" fmla="*/ 712100 h 744468"/>
                <a:gd name="connsiteX2" fmla="*/ 1448474 w 7905919"/>
                <a:gd name="connsiteY2" fmla="*/ 8093 h 744468"/>
                <a:gd name="connsiteX3" fmla="*/ 2136298 w 7905919"/>
                <a:gd name="connsiteY3" fmla="*/ 736377 h 744468"/>
                <a:gd name="connsiteX4" fmla="*/ 2872673 w 7905919"/>
                <a:gd name="connsiteY4" fmla="*/ 8093 h 744468"/>
                <a:gd name="connsiteX5" fmla="*/ 3600955 w 7905919"/>
                <a:gd name="connsiteY5" fmla="*/ 720192 h 744468"/>
                <a:gd name="connsiteX6" fmla="*/ 4329239 w 7905919"/>
                <a:gd name="connsiteY6" fmla="*/ 8092 h 744468"/>
                <a:gd name="connsiteX7" fmla="*/ 5033245 w 7905919"/>
                <a:gd name="connsiteY7" fmla="*/ 744468 h 744468"/>
                <a:gd name="connsiteX8" fmla="*/ 5737252 w 7905919"/>
                <a:gd name="connsiteY8" fmla="*/ 0 h 744468"/>
                <a:gd name="connsiteX9" fmla="*/ 6457442 w 7905919"/>
                <a:gd name="connsiteY9" fmla="*/ 695915 h 744468"/>
                <a:gd name="connsiteX10" fmla="*/ 7177634 w 7905919"/>
                <a:gd name="connsiteY10" fmla="*/ 24276 h 744468"/>
                <a:gd name="connsiteX11" fmla="*/ 7857365 w 7905919"/>
                <a:gd name="connsiteY11" fmla="*/ 404602 h 744468"/>
                <a:gd name="connsiteX12" fmla="*/ 7905919 w 7905919"/>
                <a:gd name="connsiteY12" fmla="*/ 720192 h 744468"/>
                <a:gd name="connsiteX0" fmla="*/ 0 w 8618018"/>
                <a:gd name="connsiteY0" fmla="*/ 8093 h 744468"/>
                <a:gd name="connsiteX1" fmla="*/ 704007 w 8618018"/>
                <a:gd name="connsiteY1" fmla="*/ 712100 h 744468"/>
                <a:gd name="connsiteX2" fmla="*/ 1448474 w 8618018"/>
                <a:gd name="connsiteY2" fmla="*/ 8093 h 744468"/>
                <a:gd name="connsiteX3" fmla="*/ 2136298 w 8618018"/>
                <a:gd name="connsiteY3" fmla="*/ 736377 h 744468"/>
                <a:gd name="connsiteX4" fmla="*/ 2872673 w 8618018"/>
                <a:gd name="connsiteY4" fmla="*/ 8093 h 744468"/>
                <a:gd name="connsiteX5" fmla="*/ 3600955 w 8618018"/>
                <a:gd name="connsiteY5" fmla="*/ 720192 h 744468"/>
                <a:gd name="connsiteX6" fmla="*/ 4329239 w 8618018"/>
                <a:gd name="connsiteY6" fmla="*/ 8092 h 744468"/>
                <a:gd name="connsiteX7" fmla="*/ 5033245 w 8618018"/>
                <a:gd name="connsiteY7" fmla="*/ 744468 h 744468"/>
                <a:gd name="connsiteX8" fmla="*/ 5737252 w 8618018"/>
                <a:gd name="connsiteY8" fmla="*/ 0 h 744468"/>
                <a:gd name="connsiteX9" fmla="*/ 6457442 w 8618018"/>
                <a:gd name="connsiteY9" fmla="*/ 695915 h 744468"/>
                <a:gd name="connsiteX10" fmla="*/ 7177634 w 8618018"/>
                <a:gd name="connsiteY10" fmla="*/ 24276 h 744468"/>
                <a:gd name="connsiteX11" fmla="*/ 7857365 w 8618018"/>
                <a:gd name="connsiteY11" fmla="*/ 404602 h 744468"/>
                <a:gd name="connsiteX12" fmla="*/ 8618018 w 8618018"/>
                <a:gd name="connsiteY12" fmla="*/ 1 h 744468"/>
                <a:gd name="connsiteX0" fmla="*/ 0 w 8618018"/>
                <a:gd name="connsiteY0" fmla="*/ 8093 h 744468"/>
                <a:gd name="connsiteX1" fmla="*/ 704007 w 8618018"/>
                <a:gd name="connsiteY1" fmla="*/ 712100 h 744468"/>
                <a:gd name="connsiteX2" fmla="*/ 1448474 w 8618018"/>
                <a:gd name="connsiteY2" fmla="*/ 8093 h 744468"/>
                <a:gd name="connsiteX3" fmla="*/ 2136298 w 8618018"/>
                <a:gd name="connsiteY3" fmla="*/ 736377 h 744468"/>
                <a:gd name="connsiteX4" fmla="*/ 2872673 w 8618018"/>
                <a:gd name="connsiteY4" fmla="*/ 8093 h 744468"/>
                <a:gd name="connsiteX5" fmla="*/ 3600955 w 8618018"/>
                <a:gd name="connsiteY5" fmla="*/ 720192 h 744468"/>
                <a:gd name="connsiteX6" fmla="*/ 4329239 w 8618018"/>
                <a:gd name="connsiteY6" fmla="*/ 8092 h 744468"/>
                <a:gd name="connsiteX7" fmla="*/ 5033245 w 8618018"/>
                <a:gd name="connsiteY7" fmla="*/ 744468 h 744468"/>
                <a:gd name="connsiteX8" fmla="*/ 5737252 w 8618018"/>
                <a:gd name="connsiteY8" fmla="*/ 0 h 744468"/>
                <a:gd name="connsiteX9" fmla="*/ 6457442 w 8618018"/>
                <a:gd name="connsiteY9" fmla="*/ 695915 h 744468"/>
                <a:gd name="connsiteX10" fmla="*/ 7177634 w 8618018"/>
                <a:gd name="connsiteY10" fmla="*/ 24276 h 744468"/>
                <a:gd name="connsiteX11" fmla="*/ 7905918 w 8618018"/>
                <a:gd name="connsiteY11" fmla="*/ 687823 h 744468"/>
                <a:gd name="connsiteX12" fmla="*/ 8618018 w 8618018"/>
                <a:gd name="connsiteY12" fmla="*/ 1 h 744468"/>
                <a:gd name="connsiteX0" fmla="*/ 0 w 7905920"/>
                <a:gd name="connsiteY0" fmla="*/ 8093 h 744468"/>
                <a:gd name="connsiteX1" fmla="*/ 704007 w 7905920"/>
                <a:gd name="connsiteY1" fmla="*/ 712100 h 744468"/>
                <a:gd name="connsiteX2" fmla="*/ 1448474 w 7905920"/>
                <a:gd name="connsiteY2" fmla="*/ 8093 h 744468"/>
                <a:gd name="connsiteX3" fmla="*/ 2136298 w 7905920"/>
                <a:gd name="connsiteY3" fmla="*/ 736377 h 744468"/>
                <a:gd name="connsiteX4" fmla="*/ 2872673 w 7905920"/>
                <a:gd name="connsiteY4" fmla="*/ 8093 h 744468"/>
                <a:gd name="connsiteX5" fmla="*/ 3600955 w 7905920"/>
                <a:gd name="connsiteY5" fmla="*/ 720192 h 744468"/>
                <a:gd name="connsiteX6" fmla="*/ 4329239 w 7905920"/>
                <a:gd name="connsiteY6" fmla="*/ 8092 h 744468"/>
                <a:gd name="connsiteX7" fmla="*/ 5033245 w 7905920"/>
                <a:gd name="connsiteY7" fmla="*/ 744468 h 744468"/>
                <a:gd name="connsiteX8" fmla="*/ 5737252 w 7905920"/>
                <a:gd name="connsiteY8" fmla="*/ 0 h 744468"/>
                <a:gd name="connsiteX9" fmla="*/ 6457442 w 7905920"/>
                <a:gd name="connsiteY9" fmla="*/ 695915 h 744468"/>
                <a:gd name="connsiteX10" fmla="*/ 7177634 w 7905920"/>
                <a:gd name="connsiteY10" fmla="*/ 24276 h 744468"/>
                <a:gd name="connsiteX11" fmla="*/ 7905918 w 7905920"/>
                <a:gd name="connsiteY11" fmla="*/ 687823 h 744468"/>
                <a:gd name="connsiteX0" fmla="*/ 0 w 7177635"/>
                <a:gd name="connsiteY0" fmla="*/ 8093 h 744468"/>
                <a:gd name="connsiteX1" fmla="*/ 704007 w 7177635"/>
                <a:gd name="connsiteY1" fmla="*/ 712100 h 744468"/>
                <a:gd name="connsiteX2" fmla="*/ 1448474 w 7177635"/>
                <a:gd name="connsiteY2" fmla="*/ 8093 h 744468"/>
                <a:gd name="connsiteX3" fmla="*/ 2136298 w 7177635"/>
                <a:gd name="connsiteY3" fmla="*/ 736377 h 744468"/>
                <a:gd name="connsiteX4" fmla="*/ 2872673 w 7177635"/>
                <a:gd name="connsiteY4" fmla="*/ 8093 h 744468"/>
                <a:gd name="connsiteX5" fmla="*/ 3600955 w 7177635"/>
                <a:gd name="connsiteY5" fmla="*/ 720192 h 744468"/>
                <a:gd name="connsiteX6" fmla="*/ 4329239 w 7177635"/>
                <a:gd name="connsiteY6" fmla="*/ 8092 h 744468"/>
                <a:gd name="connsiteX7" fmla="*/ 5033245 w 7177635"/>
                <a:gd name="connsiteY7" fmla="*/ 744468 h 744468"/>
                <a:gd name="connsiteX8" fmla="*/ 5737252 w 7177635"/>
                <a:gd name="connsiteY8" fmla="*/ 0 h 744468"/>
                <a:gd name="connsiteX9" fmla="*/ 6457442 w 7177635"/>
                <a:gd name="connsiteY9" fmla="*/ 695915 h 744468"/>
                <a:gd name="connsiteX10" fmla="*/ 7177634 w 7177635"/>
                <a:gd name="connsiteY10" fmla="*/ 24276 h 744468"/>
                <a:gd name="connsiteX0" fmla="*/ 0 w 6457441"/>
                <a:gd name="connsiteY0" fmla="*/ 8093 h 744468"/>
                <a:gd name="connsiteX1" fmla="*/ 704007 w 6457441"/>
                <a:gd name="connsiteY1" fmla="*/ 712100 h 744468"/>
                <a:gd name="connsiteX2" fmla="*/ 1448474 w 6457441"/>
                <a:gd name="connsiteY2" fmla="*/ 8093 h 744468"/>
                <a:gd name="connsiteX3" fmla="*/ 2136298 w 6457441"/>
                <a:gd name="connsiteY3" fmla="*/ 736377 h 744468"/>
                <a:gd name="connsiteX4" fmla="*/ 2872673 w 6457441"/>
                <a:gd name="connsiteY4" fmla="*/ 8093 h 744468"/>
                <a:gd name="connsiteX5" fmla="*/ 3600955 w 6457441"/>
                <a:gd name="connsiteY5" fmla="*/ 720192 h 744468"/>
                <a:gd name="connsiteX6" fmla="*/ 4329239 w 6457441"/>
                <a:gd name="connsiteY6" fmla="*/ 8092 h 744468"/>
                <a:gd name="connsiteX7" fmla="*/ 5033245 w 6457441"/>
                <a:gd name="connsiteY7" fmla="*/ 744468 h 744468"/>
                <a:gd name="connsiteX8" fmla="*/ 5737252 w 6457441"/>
                <a:gd name="connsiteY8" fmla="*/ 0 h 744468"/>
                <a:gd name="connsiteX9" fmla="*/ 6457442 w 6457441"/>
                <a:gd name="connsiteY9" fmla="*/ 695915 h 744468"/>
                <a:gd name="connsiteX0" fmla="*/ 0 w 5737252"/>
                <a:gd name="connsiteY0" fmla="*/ 8093 h 744468"/>
                <a:gd name="connsiteX1" fmla="*/ 704007 w 5737252"/>
                <a:gd name="connsiteY1" fmla="*/ 712100 h 744468"/>
                <a:gd name="connsiteX2" fmla="*/ 1448474 w 5737252"/>
                <a:gd name="connsiteY2" fmla="*/ 8093 h 744468"/>
                <a:gd name="connsiteX3" fmla="*/ 2136298 w 5737252"/>
                <a:gd name="connsiteY3" fmla="*/ 736377 h 744468"/>
                <a:gd name="connsiteX4" fmla="*/ 2872673 w 5737252"/>
                <a:gd name="connsiteY4" fmla="*/ 8093 h 744468"/>
                <a:gd name="connsiteX5" fmla="*/ 3600955 w 5737252"/>
                <a:gd name="connsiteY5" fmla="*/ 720192 h 744468"/>
                <a:gd name="connsiteX6" fmla="*/ 4329239 w 5737252"/>
                <a:gd name="connsiteY6" fmla="*/ 8092 h 744468"/>
                <a:gd name="connsiteX7" fmla="*/ 5033245 w 5737252"/>
                <a:gd name="connsiteY7" fmla="*/ 744468 h 744468"/>
                <a:gd name="connsiteX8" fmla="*/ 5737252 w 5737252"/>
                <a:gd name="connsiteY8" fmla="*/ 0 h 744468"/>
                <a:gd name="connsiteX0" fmla="*/ 0 w 5033245"/>
                <a:gd name="connsiteY0" fmla="*/ 3 h 736378"/>
                <a:gd name="connsiteX1" fmla="*/ 704007 w 5033245"/>
                <a:gd name="connsiteY1" fmla="*/ 704010 h 736378"/>
                <a:gd name="connsiteX2" fmla="*/ 1448474 w 5033245"/>
                <a:gd name="connsiteY2" fmla="*/ 3 h 736378"/>
                <a:gd name="connsiteX3" fmla="*/ 2136298 w 5033245"/>
                <a:gd name="connsiteY3" fmla="*/ 728287 h 736378"/>
                <a:gd name="connsiteX4" fmla="*/ 2872673 w 5033245"/>
                <a:gd name="connsiteY4" fmla="*/ 3 h 736378"/>
                <a:gd name="connsiteX5" fmla="*/ 3600955 w 5033245"/>
                <a:gd name="connsiteY5" fmla="*/ 712102 h 736378"/>
                <a:gd name="connsiteX6" fmla="*/ 4329239 w 5033245"/>
                <a:gd name="connsiteY6" fmla="*/ 2 h 736378"/>
                <a:gd name="connsiteX7" fmla="*/ 5033245 w 5033245"/>
                <a:gd name="connsiteY7" fmla="*/ 736378 h 73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33245" h="736378">
                  <a:moveTo>
                    <a:pt x="0" y="3"/>
                  </a:moveTo>
                  <a:lnTo>
                    <a:pt x="704007" y="704010"/>
                  </a:lnTo>
                  <a:lnTo>
                    <a:pt x="1448474" y="3"/>
                  </a:lnTo>
                  <a:lnTo>
                    <a:pt x="2136298" y="728287"/>
                  </a:lnTo>
                  <a:lnTo>
                    <a:pt x="2872673" y="3"/>
                  </a:lnTo>
                  <a:lnTo>
                    <a:pt x="3600955" y="712102"/>
                  </a:lnTo>
                  <a:lnTo>
                    <a:pt x="4329239" y="2"/>
                  </a:lnTo>
                  <a:lnTo>
                    <a:pt x="5033245" y="736378"/>
                  </a:lnTo>
                </a:path>
              </a:pathLst>
            </a:custGeom>
            <a:no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grpSp>
      <p:sp>
        <p:nvSpPr>
          <p:cNvPr id="15" name="Freeform: Shape 14">
            <a:extLst>
              <a:ext uri="{FF2B5EF4-FFF2-40B4-BE49-F238E27FC236}">
                <a16:creationId xmlns:a16="http://schemas.microsoft.com/office/drawing/2014/main" id="{592864ED-E76A-8CA0-4E69-6A9B54C88EFF}"/>
              </a:ext>
            </a:extLst>
          </p:cNvPr>
          <p:cNvSpPr/>
          <p:nvPr/>
        </p:nvSpPr>
        <p:spPr>
          <a:xfrm flipH="1" flipV="1">
            <a:off x="6776626" y="3191602"/>
            <a:ext cx="1343792" cy="242158"/>
          </a:xfrm>
          <a:custGeom>
            <a:avLst/>
            <a:gdLst>
              <a:gd name="connsiteX0" fmla="*/ 0 w 2775568"/>
              <a:gd name="connsiteY0" fmla="*/ 0 h 258945"/>
              <a:gd name="connsiteX1" fmla="*/ 396510 w 2775568"/>
              <a:gd name="connsiteY1" fmla="*/ 250853 h 258945"/>
              <a:gd name="connsiteX2" fmla="*/ 898216 w 2775568"/>
              <a:gd name="connsiteY2" fmla="*/ 8092 h 258945"/>
              <a:gd name="connsiteX3" fmla="*/ 1383738 w 2775568"/>
              <a:gd name="connsiteY3" fmla="*/ 250853 h 258945"/>
              <a:gd name="connsiteX4" fmla="*/ 1869260 w 2775568"/>
              <a:gd name="connsiteY4" fmla="*/ 16184 h 258945"/>
              <a:gd name="connsiteX5" fmla="*/ 2387150 w 2775568"/>
              <a:gd name="connsiteY5" fmla="*/ 258945 h 258945"/>
              <a:gd name="connsiteX6" fmla="*/ 2775568 w 2775568"/>
              <a:gd name="connsiteY6" fmla="*/ 32368 h 258945"/>
              <a:gd name="connsiteX0" fmla="*/ 0 w 2775568"/>
              <a:gd name="connsiteY0" fmla="*/ 0 h 704007"/>
              <a:gd name="connsiteX1" fmla="*/ 704007 w 2775568"/>
              <a:gd name="connsiteY1" fmla="*/ 704007 h 704007"/>
              <a:gd name="connsiteX2" fmla="*/ 898216 w 2775568"/>
              <a:gd name="connsiteY2" fmla="*/ 8092 h 704007"/>
              <a:gd name="connsiteX3" fmla="*/ 1383738 w 2775568"/>
              <a:gd name="connsiteY3" fmla="*/ 250853 h 704007"/>
              <a:gd name="connsiteX4" fmla="*/ 1869260 w 2775568"/>
              <a:gd name="connsiteY4" fmla="*/ 16184 h 704007"/>
              <a:gd name="connsiteX5" fmla="*/ 2387150 w 2775568"/>
              <a:gd name="connsiteY5" fmla="*/ 258945 h 704007"/>
              <a:gd name="connsiteX6" fmla="*/ 2775568 w 2775568"/>
              <a:gd name="connsiteY6" fmla="*/ 32368 h 704007"/>
              <a:gd name="connsiteX0" fmla="*/ 0 w 2775568"/>
              <a:gd name="connsiteY0" fmla="*/ 0 h 704007"/>
              <a:gd name="connsiteX1" fmla="*/ 704007 w 2775568"/>
              <a:gd name="connsiteY1" fmla="*/ 704007 h 704007"/>
              <a:gd name="connsiteX2" fmla="*/ 1448474 w 2775568"/>
              <a:gd name="connsiteY2" fmla="*/ 0 h 704007"/>
              <a:gd name="connsiteX3" fmla="*/ 1383738 w 2775568"/>
              <a:gd name="connsiteY3" fmla="*/ 250853 h 704007"/>
              <a:gd name="connsiteX4" fmla="*/ 1869260 w 2775568"/>
              <a:gd name="connsiteY4" fmla="*/ 16184 h 704007"/>
              <a:gd name="connsiteX5" fmla="*/ 2387150 w 2775568"/>
              <a:gd name="connsiteY5" fmla="*/ 258945 h 704007"/>
              <a:gd name="connsiteX6" fmla="*/ 2775568 w 2775568"/>
              <a:gd name="connsiteY6" fmla="*/ 32368 h 704007"/>
              <a:gd name="connsiteX0" fmla="*/ 0 w 2775568"/>
              <a:gd name="connsiteY0" fmla="*/ 0 h 736376"/>
              <a:gd name="connsiteX1" fmla="*/ 704007 w 2775568"/>
              <a:gd name="connsiteY1" fmla="*/ 704007 h 736376"/>
              <a:gd name="connsiteX2" fmla="*/ 1448474 w 2775568"/>
              <a:gd name="connsiteY2" fmla="*/ 0 h 736376"/>
              <a:gd name="connsiteX3" fmla="*/ 2209126 w 2775568"/>
              <a:gd name="connsiteY3" fmla="*/ 736376 h 736376"/>
              <a:gd name="connsiteX4" fmla="*/ 1869260 w 2775568"/>
              <a:gd name="connsiteY4" fmla="*/ 16184 h 736376"/>
              <a:gd name="connsiteX5" fmla="*/ 2387150 w 2775568"/>
              <a:gd name="connsiteY5" fmla="*/ 258945 h 736376"/>
              <a:gd name="connsiteX6" fmla="*/ 2775568 w 2775568"/>
              <a:gd name="connsiteY6" fmla="*/ 32368 h 736376"/>
              <a:gd name="connsiteX0" fmla="*/ 0 w 2775568"/>
              <a:gd name="connsiteY0" fmla="*/ 0 h 728284"/>
              <a:gd name="connsiteX1" fmla="*/ 704007 w 2775568"/>
              <a:gd name="connsiteY1" fmla="*/ 704007 h 728284"/>
              <a:gd name="connsiteX2" fmla="*/ 1448474 w 2775568"/>
              <a:gd name="connsiteY2" fmla="*/ 0 h 728284"/>
              <a:gd name="connsiteX3" fmla="*/ 2136298 w 2775568"/>
              <a:gd name="connsiteY3" fmla="*/ 728284 h 728284"/>
              <a:gd name="connsiteX4" fmla="*/ 1869260 w 2775568"/>
              <a:gd name="connsiteY4" fmla="*/ 16184 h 728284"/>
              <a:gd name="connsiteX5" fmla="*/ 2387150 w 2775568"/>
              <a:gd name="connsiteY5" fmla="*/ 258945 h 728284"/>
              <a:gd name="connsiteX6" fmla="*/ 2775568 w 2775568"/>
              <a:gd name="connsiteY6" fmla="*/ 32368 h 728284"/>
              <a:gd name="connsiteX0" fmla="*/ 0 w 2775568"/>
              <a:gd name="connsiteY0" fmla="*/ 0 h 728284"/>
              <a:gd name="connsiteX1" fmla="*/ 704007 w 2775568"/>
              <a:gd name="connsiteY1" fmla="*/ 704007 h 728284"/>
              <a:gd name="connsiteX2" fmla="*/ 1448474 w 2775568"/>
              <a:gd name="connsiteY2" fmla="*/ 0 h 728284"/>
              <a:gd name="connsiteX3" fmla="*/ 2136298 w 2775568"/>
              <a:gd name="connsiteY3" fmla="*/ 728284 h 728284"/>
              <a:gd name="connsiteX4" fmla="*/ 1869260 w 2775568"/>
              <a:gd name="connsiteY4" fmla="*/ 16184 h 728284"/>
              <a:gd name="connsiteX5" fmla="*/ 2387150 w 2775568"/>
              <a:gd name="connsiteY5" fmla="*/ 258945 h 728284"/>
              <a:gd name="connsiteX6" fmla="*/ 2775568 w 2775568"/>
              <a:gd name="connsiteY6" fmla="*/ 32368 h 728284"/>
              <a:gd name="connsiteX0" fmla="*/ 0 w 4321147"/>
              <a:gd name="connsiteY0" fmla="*/ 0 h 728284"/>
              <a:gd name="connsiteX1" fmla="*/ 704007 w 4321147"/>
              <a:gd name="connsiteY1" fmla="*/ 704007 h 728284"/>
              <a:gd name="connsiteX2" fmla="*/ 1448474 w 4321147"/>
              <a:gd name="connsiteY2" fmla="*/ 0 h 728284"/>
              <a:gd name="connsiteX3" fmla="*/ 2136298 w 4321147"/>
              <a:gd name="connsiteY3" fmla="*/ 728284 h 728284"/>
              <a:gd name="connsiteX4" fmla="*/ 1869260 w 4321147"/>
              <a:gd name="connsiteY4" fmla="*/ 16184 h 728284"/>
              <a:gd name="connsiteX5" fmla="*/ 2387150 w 4321147"/>
              <a:gd name="connsiteY5" fmla="*/ 258945 h 728284"/>
              <a:gd name="connsiteX6" fmla="*/ 4321147 w 4321147"/>
              <a:gd name="connsiteY6" fmla="*/ 323681 h 728284"/>
              <a:gd name="connsiteX0" fmla="*/ 0 w 4321147"/>
              <a:gd name="connsiteY0" fmla="*/ 0 h 728284"/>
              <a:gd name="connsiteX1" fmla="*/ 704007 w 4321147"/>
              <a:gd name="connsiteY1" fmla="*/ 704007 h 728284"/>
              <a:gd name="connsiteX2" fmla="*/ 1448474 w 4321147"/>
              <a:gd name="connsiteY2" fmla="*/ 0 h 728284"/>
              <a:gd name="connsiteX3" fmla="*/ 2136298 w 4321147"/>
              <a:gd name="connsiteY3" fmla="*/ 728284 h 728284"/>
              <a:gd name="connsiteX4" fmla="*/ 1869260 w 4321147"/>
              <a:gd name="connsiteY4" fmla="*/ 16184 h 728284"/>
              <a:gd name="connsiteX5" fmla="*/ 3617139 w 4321147"/>
              <a:gd name="connsiteY5" fmla="*/ 396510 h 728284"/>
              <a:gd name="connsiteX6" fmla="*/ 4321147 w 4321147"/>
              <a:gd name="connsiteY6" fmla="*/ 323681 h 728284"/>
              <a:gd name="connsiteX0" fmla="*/ 0 w 4321147"/>
              <a:gd name="connsiteY0" fmla="*/ 0 h 728284"/>
              <a:gd name="connsiteX1" fmla="*/ 704007 w 4321147"/>
              <a:gd name="connsiteY1" fmla="*/ 704007 h 728284"/>
              <a:gd name="connsiteX2" fmla="*/ 1448474 w 4321147"/>
              <a:gd name="connsiteY2" fmla="*/ 0 h 728284"/>
              <a:gd name="connsiteX3" fmla="*/ 2136298 w 4321147"/>
              <a:gd name="connsiteY3" fmla="*/ 728284 h 728284"/>
              <a:gd name="connsiteX4" fmla="*/ 2872673 w 4321147"/>
              <a:gd name="connsiteY4" fmla="*/ 0 h 728284"/>
              <a:gd name="connsiteX5" fmla="*/ 3617139 w 4321147"/>
              <a:gd name="connsiteY5" fmla="*/ 396510 h 728284"/>
              <a:gd name="connsiteX6" fmla="*/ 4321147 w 4321147"/>
              <a:gd name="connsiteY6" fmla="*/ 323681 h 728284"/>
              <a:gd name="connsiteX0" fmla="*/ 0 w 4321147"/>
              <a:gd name="connsiteY0" fmla="*/ 0 h 728284"/>
              <a:gd name="connsiteX1" fmla="*/ 704007 w 4321147"/>
              <a:gd name="connsiteY1" fmla="*/ 704007 h 728284"/>
              <a:gd name="connsiteX2" fmla="*/ 1448474 w 4321147"/>
              <a:gd name="connsiteY2" fmla="*/ 0 h 728284"/>
              <a:gd name="connsiteX3" fmla="*/ 2136298 w 4321147"/>
              <a:gd name="connsiteY3" fmla="*/ 728284 h 728284"/>
              <a:gd name="connsiteX4" fmla="*/ 2872673 w 4321147"/>
              <a:gd name="connsiteY4" fmla="*/ 0 h 728284"/>
              <a:gd name="connsiteX5" fmla="*/ 3600955 w 4321147"/>
              <a:gd name="connsiteY5" fmla="*/ 712099 h 728284"/>
              <a:gd name="connsiteX6" fmla="*/ 4321147 w 4321147"/>
              <a:gd name="connsiteY6" fmla="*/ 323681 h 728284"/>
              <a:gd name="connsiteX0" fmla="*/ 0 w 4329239"/>
              <a:gd name="connsiteY0" fmla="*/ 1 h 728285"/>
              <a:gd name="connsiteX1" fmla="*/ 704007 w 4329239"/>
              <a:gd name="connsiteY1" fmla="*/ 704008 h 728285"/>
              <a:gd name="connsiteX2" fmla="*/ 1448474 w 4329239"/>
              <a:gd name="connsiteY2" fmla="*/ 1 h 728285"/>
              <a:gd name="connsiteX3" fmla="*/ 2136298 w 4329239"/>
              <a:gd name="connsiteY3" fmla="*/ 728285 h 728285"/>
              <a:gd name="connsiteX4" fmla="*/ 2872673 w 4329239"/>
              <a:gd name="connsiteY4" fmla="*/ 1 h 728285"/>
              <a:gd name="connsiteX5" fmla="*/ 3600955 w 4329239"/>
              <a:gd name="connsiteY5" fmla="*/ 712100 h 728285"/>
              <a:gd name="connsiteX6" fmla="*/ 4329239 w 4329239"/>
              <a:gd name="connsiteY6" fmla="*/ 0 h 728285"/>
              <a:gd name="connsiteX0" fmla="*/ 0 w 4383186"/>
              <a:gd name="connsiteY0" fmla="*/ 52748 h 781032"/>
              <a:gd name="connsiteX1" fmla="*/ 704007 w 4383186"/>
              <a:gd name="connsiteY1" fmla="*/ 756755 h 781032"/>
              <a:gd name="connsiteX2" fmla="*/ 1448474 w 4383186"/>
              <a:gd name="connsiteY2" fmla="*/ 52748 h 781032"/>
              <a:gd name="connsiteX3" fmla="*/ 2136298 w 4383186"/>
              <a:gd name="connsiteY3" fmla="*/ 781032 h 781032"/>
              <a:gd name="connsiteX4" fmla="*/ 2872673 w 4383186"/>
              <a:gd name="connsiteY4" fmla="*/ 52748 h 781032"/>
              <a:gd name="connsiteX5" fmla="*/ 3600955 w 4383186"/>
              <a:gd name="connsiteY5" fmla="*/ 764847 h 781032"/>
              <a:gd name="connsiteX6" fmla="*/ 4329239 w 4383186"/>
              <a:gd name="connsiteY6" fmla="*/ 52747 h 781032"/>
              <a:gd name="connsiteX7" fmla="*/ 4329239 w 4383186"/>
              <a:gd name="connsiteY7" fmla="*/ 52748 h 781032"/>
              <a:gd name="connsiteX0" fmla="*/ 0 w 5041338"/>
              <a:gd name="connsiteY0" fmla="*/ 11305 h 747680"/>
              <a:gd name="connsiteX1" fmla="*/ 704007 w 5041338"/>
              <a:gd name="connsiteY1" fmla="*/ 715312 h 747680"/>
              <a:gd name="connsiteX2" fmla="*/ 1448474 w 5041338"/>
              <a:gd name="connsiteY2" fmla="*/ 11305 h 747680"/>
              <a:gd name="connsiteX3" fmla="*/ 2136298 w 5041338"/>
              <a:gd name="connsiteY3" fmla="*/ 739589 h 747680"/>
              <a:gd name="connsiteX4" fmla="*/ 2872673 w 5041338"/>
              <a:gd name="connsiteY4" fmla="*/ 11305 h 747680"/>
              <a:gd name="connsiteX5" fmla="*/ 3600955 w 5041338"/>
              <a:gd name="connsiteY5" fmla="*/ 723404 h 747680"/>
              <a:gd name="connsiteX6" fmla="*/ 4329239 w 5041338"/>
              <a:gd name="connsiteY6" fmla="*/ 11304 h 747680"/>
              <a:gd name="connsiteX7" fmla="*/ 5041338 w 5041338"/>
              <a:gd name="connsiteY7" fmla="*/ 747680 h 747680"/>
              <a:gd name="connsiteX0" fmla="*/ 0 w 5041338"/>
              <a:gd name="connsiteY0" fmla="*/ 1 h 736376"/>
              <a:gd name="connsiteX1" fmla="*/ 704007 w 5041338"/>
              <a:gd name="connsiteY1" fmla="*/ 704008 h 736376"/>
              <a:gd name="connsiteX2" fmla="*/ 1448474 w 5041338"/>
              <a:gd name="connsiteY2" fmla="*/ 1 h 736376"/>
              <a:gd name="connsiteX3" fmla="*/ 2136298 w 5041338"/>
              <a:gd name="connsiteY3" fmla="*/ 728285 h 736376"/>
              <a:gd name="connsiteX4" fmla="*/ 2872673 w 5041338"/>
              <a:gd name="connsiteY4" fmla="*/ 1 h 736376"/>
              <a:gd name="connsiteX5" fmla="*/ 3600955 w 5041338"/>
              <a:gd name="connsiteY5" fmla="*/ 712100 h 736376"/>
              <a:gd name="connsiteX6" fmla="*/ 4329239 w 5041338"/>
              <a:gd name="connsiteY6" fmla="*/ 0 h 736376"/>
              <a:gd name="connsiteX7" fmla="*/ 5041338 w 5041338"/>
              <a:gd name="connsiteY7" fmla="*/ 736376 h 736376"/>
              <a:gd name="connsiteX0" fmla="*/ 0 w 5041338"/>
              <a:gd name="connsiteY0" fmla="*/ 1 h 736376"/>
              <a:gd name="connsiteX1" fmla="*/ 704007 w 5041338"/>
              <a:gd name="connsiteY1" fmla="*/ 704008 h 736376"/>
              <a:gd name="connsiteX2" fmla="*/ 1448474 w 5041338"/>
              <a:gd name="connsiteY2" fmla="*/ 1 h 736376"/>
              <a:gd name="connsiteX3" fmla="*/ 2136298 w 5041338"/>
              <a:gd name="connsiteY3" fmla="*/ 728285 h 736376"/>
              <a:gd name="connsiteX4" fmla="*/ 2872673 w 5041338"/>
              <a:gd name="connsiteY4" fmla="*/ 1 h 736376"/>
              <a:gd name="connsiteX5" fmla="*/ 3600955 w 5041338"/>
              <a:gd name="connsiteY5" fmla="*/ 712100 h 736376"/>
              <a:gd name="connsiteX6" fmla="*/ 4329239 w 5041338"/>
              <a:gd name="connsiteY6" fmla="*/ 0 h 736376"/>
              <a:gd name="connsiteX7" fmla="*/ 4709564 w 5041338"/>
              <a:gd name="connsiteY7" fmla="*/ 380326 h 736376"/>
              <a:gd name="connsiteX8" fmla="*/ 5041338 w 5041338"/>
              <a:gd name="connsiteY8" fmla="*/ 736376 h 736376"/>
              <a:gd name="connsiteX0" fmla="*/ 0 w 5729161"/>
              <a:gd name="connsiteY0" fmla="*/ 1 h 728285"/>
              <a:gd name="connsiteX1" fmla="*/ 704007 w 5729161"/>
              <a:gd name="connsiteY1" fmla="*/ 704008 h 728285"/>
              <a:gd name="connsiteX2" fmla="*/ 1448474 w 5729161"/>
              <a:gd name="connsiteY2" fmla="*/ 1 h 728285"/>
              <a:gd name="connsiteX3" fmla="*/ 2136298 w 5729161"/>
              <a:gd name="connsiteY3" fmla="*/ 728285 h 728285"/>
              <a:gd name="connsiteX4" fmla="*/ 2872673 w 5729161"/>
              <a:gd name="connsiteY4" fmla="*/ 1 h 728285"/>
              <a:gd name="connsiteX5" fmla="*/ 3600955 w 5729161"/>
              <a:gd name="connsiteY5" fmla="*/ 712100 h 728285"/>
              <a:gd name="connsiteX6" fmla="*/ 4329239 w 5729161"/>
              <a:gd name="connsiteY6" fmla="*/ 0 h 728285"/>
              <a:gd name="connsiteX7" fmla="*/ 4709564 w 5729161"/>
              <a:gd name="connsiteY7" fmla="*/ 380326 h 728285"/>
              <a:gd name="connsiteX8" fmla="*/ 5729161 w 5729161"/>
              <a:gd name="connsiteY8" fmla="*/ 24276 h 728285"/>
              <a:gd name="connsiteX0" fmla="*/ 0 w 5729161"/>
              <a:gd name="connsiteY0" fmla="*/ 1 h 736376"/>
              <a:gd name="connsiteX1" fmla="*/ 704007 w 5729161"/>
              <a:gd name="connsiteY1" fmla="*/ 704008 h 736376"/>
              <a:gd name="connsiteX2" fmla="*/ 1448474 w 5729161"/>
              <a:gd name="connsiteY2" fmla="*/ 1 h 736376"/>
              <a:gd name="connsiteX3" fmla="*/ 2136298 w 5729161"/>
              <a:gd name="connsiteY3" fmla="*/ 728285 h 736376"/>
              <a:gd name="connsiteX4" fmla="*/ 2872673 w 5729161"/>
              <a:gd name="connsiteY4" fmla="*/ 1 h 736376"/>
              <a:gd name="connsiteX5" fmla="*/ 3600955 w 5729161"/>
              <a:gd name="connsiteY5" fmla="*/ 712100 h 736376"/>
              <a:gd name="connsiteX6" fmla="*/ 4329239 w 5729161"/>
              <a:gd name="connsiteY6" fmla="*/ 0 h 736376"/>
              <a:gd name="connsiteX7" fmla="*/ 5033245 w 5729161"/>
              <a:gd name="connsiteY7" fmla="*/ 736376 h 736376"/>
              <a:gd name="connsiteX8" fmla="*/ 5729161 w 5729161"/>
              <a:gd name="connsiteY8" fmla="*/ 24276 h 736376"/>
              <a:gd name="connsiteX0" fmla="*/ 0 w 5729161"/>
              <a:gd name="connsiteY0" fmla="*/ 1 h 736376"/>
              <a:gd name="connsiteX1" fmla="*/ 704007 w 5729161"/>
              <a:gd name="connsiteY1" fmla="*/ 704008 h 736376"/>
              <a:gd name="connsiteX2" fmla="*/ 1448474 w 5729161"/>
              <a:gd name="connsiteY2" fmla="*/ 1 h 736376"/>
              <a:gd name="connsiteX3" fmla="*/ 2136298 w 5729161"/>
              <a:gd name="connsiteY3" fmla="*/ 728285 h 736376"/>
              <a:gd name="connsiteX4" fmla="*/ 2872673 w 5729161"/>
              <a:gd name="connsiteY4" fmla="*/ 1 h 736376"/>
              <a:gd name="connsiteX5" fmla="*/ 3600955 w 5729161"/>
              <a:gd name="connsiteY5" fmla="*/ 712100 h 736376"/>
              <a:gd name="connsiteX6" fmla="*/ 4329239 w 5729161"/>
              <a:gd name="connsiteY6" fmla="*/ 0 h 736376"/>
              <a:gd name="connsiteX7" fmla="*/ 5033245 w 5729161"/>
              <a:gd name="connsiteY7" fmla="*/ 736376 h 736376"/>
              <a:gd name="connsiteX8" fmla="*/ 5510675 w 5729161"/>
              <a:gd name="connsiteY8" fmla="*/ 234669 h 736376"/>
              <a:gd name="connsiteX9" fmla="*/ 5729161 w 5729161"/>
              <a:gd name="connsiteY9" fmla="*/ 24276 h 736376"/>
              <a:gd name="connsiteX0" fmla="*/ 0 w 6481721"/>
              <a:gd name="connsiteY0" fmla="*/ 1 h 736376"/>
              <a:gd name="connsiteX1" fmla="*/ 704007 w 6481721"/>
              <a:gd name="connsiteY1" fmla="*/ 704008 h 736376"/>
              <a:gd name="connsiteX2" fmla="*/ 1448474 w 6481721"/>
              <a:gd name="connsiteY2" fmla="*/ 1 h 736376"/>
              <a:gd name="connsiteX3" fmla="*/ 2136298 w 6481721"/>
              <a:gd name="connsiteY3" fmla="*/ 728285 h 736376"/>
              <a:gd name="connsiteX4" fmla="*/ 2872673 w 6481721"/>
              <a:gd name="connsiteY4" fmla="*/ 1 h 736376"/>
              <a:gd name="connsiteX5" fmla="*/ 3600955 w 6481721"/>
              <a:gd name="connsiteY5" fmla="*/ 712100 h 736376"/>
              <a:gd name="connsiteX6" fmla="*/ 4329239 w 6481721"/>
              <a:gd name="connsiteY6" fmla="*/ 0 h 736376"/>
              <a:gd name="connsiteX7" fmla="*/ 5033245 w 6481721"/>
              <a:gd name="connsiteY7" fmla="*/ 736376 h 736376"/>
              <a:gd name="connsiteX8" fmla="*/ 5510675 w 6481721"/>
              <a:gd name="connsiteY8" fmla="*/ 234669 h 736376"/>
              <a:gd name="connsiteX9" fmla="*/ 6481721 w 6481721"/>
              <a:gd name="connsiteY9" fmla="*/ 712099 h 736376"/>
              <a:gd name="connsiteX0" fmla="*/ 0 w 6481721"/>
              <a:gd name="connsiteY0" fmla="*/ 8093 h 744468"/>
              <a:gd name="connsiteX1" fmla="*/ 704007 w 6481721"/>
              <a:gd name="connsiteY1" fmla="*/ 712100 h 744468"/>
              <a:gd name="connsiteX2" fmla="*/ 1448474 w 6481721"/>
              <a:gd name="connsiteY2" fmla="*/ 8093 h 744468"/>
              <a:gd name="connsiteX3" fmla="*/ 2136298 w 6481721"/>
              <a:gd name="connsiteY3" fmla="*/ 736377 h 744468"/>
              <a:gd name="connsiteX4" fmla="*/ 2872673 w 6481721"/>
              <a:gd name="connsiteY4" fmla="*/ 8093 h 744468"/>
              <a:gd name="connsiteX5" fmla="*/ 3600955 w 6481721"/>
              <a:gd name="connsiteY5" fmla="*/ 720192 h 744468"/>
              <a:gd name="connsiteX6" fmla="*/ 4329239 w 6481721"/>
              <a:gd name="connsiteY6" fmla="*/ 8092 h 744468"/>
              <a:gd name="connsiteX7" fmla="*/ 5033245 w 6481721"/>
              <a:gd name="connsiteY7" fmla="*/ 744468 h 744468"/>
              <a:gd name="connsiteX8" fmla="*/ 5737252 w 6481721"/>
              <a:gd name="connsiteY8" fmla="*/ 0 h 744468"/>
              <a:gd name="connsiteX9" fmla="*/ 6481721 w 6481721"/>
              <a:gd name="connsiteY9" fmla="*/ 720191 h 744468"/>
              <a:gd name="connsiteX0" fmla="*/ 0 w 6481721"/>
              <a:gd name="connsiteY0" fmla="*/ 8093 h 744468"/>
              <a:gd name="connsiteX1" fmla="*/ 704007 w 6481721"/>
              <a:gd name="connsiteY1" fmla="*/ 712100 h 744468"/>
              <a:gd name="connsiteX2" fmla="*/ 1448474 w 6481721"/>
              <a:gd name="connsiteY2" fmla="*/ 8093 h 744468"/>
              <a:gd name="connsiteX3" fmla="*/ 2136298 w 6481721"/>
              <a:gd name="connsiteY3" fmla="*/ 736377 h 744468"/>
              <a:gd name="connsiteX4" fmla="*/ 2872673 w 6481721"/>
              <a:gd name="connsiteY4" fmla="*/ 8093 h 744468"/>
              <a:gd name="connsiteX5" fmla="*/ 3600955 w 6481721"/>
              <a:gd name="connsiteY5" fmla="*/ 720192 h 744468"/>
              <a:gd name="connsiteX6" fmla="*/ 4329239 w 6481721"/>
              <a:gd name="connsiteY6" fmla="*/ 8092 h 744468"/>
              <a:gd name="connsiteX7" fmla="*/ 5033245 w 6481721"/>
              <a:gd name="connsiteY7" fmla="*/ 744468 h 744468"/>
              <a:gd name="connsiteX8" fmla="*/ 5737252 w 6481721"/>
              <a:gd name="connsiteY8" fmla="*/ 0 h 744468"/>
              <a:gd name="connsiteX9" fmla="*/ 6336063 w 6481721"/>
              <a:gd name="connsiteY9" fmla="*/ 582627 h 744468"/>
              <a:gd name="connsiteX10" fmla="*/ 6481721 w 6481721"/>
              <a:gd name="connsiteY10" fmla="*/ 720191 h 744468"/>
              <a:gd name="connsiteX0" fmla="*/ 0 w 7210004"/>
              <a:gd name="connsiteY0" fmla="*/ 8093 h 744468"/>
              <a:gd name="connsiteX1" fmla="*/ 704007 w 7210004"/>
              <a:gd name="connsiteY1" fmla="*/ 712100 h 744468"/>
              <a:gd name="connsiteX2" fmla="*/ 1448474 w 7210004"/>
              <a:gd name="connsiteY2" fmla="*/ 8093 h 744468"/>
              <a:gd name="connsiteX3" fmla="*/ 2136298 w 7210004"/>
              <a:gd name="connsiteY3" fmla="*/ 736377 h 744468"/>
              <a:gd name="connsiteX4" fmla="*/ 2872673 w 7210004"/>
              <a:gd name="connsiteY4" fmla="*/ 8093 h 744468"/>
              <a:gd name="connsiteX5" fmla="*/ 3600955 w 7210004"/>
              <a:gd name="connsiteY5" fmla="*/ 720192 h 744468"/>
              <a:gd name="connsiteX6" fmla="*/ 4329239 w 7210004"/>
              <a:gd name="connsiteY6" fmla="*/ 8092 h 744468"/>
              <a:gd name="connsiteX7" fmla="*/ 5033245 w 7210004"/>
              <a:gd name="connsiteY7" fmla="*/ 744468 h 744468"/>
              <a:gd name="connsiteX8" fmla="*/ 5737252 w 7210004"/>
              <a:gd name="connsiteY8" fmla="*/ 0 h 744468"/>
              <a:gd name="connsiteX9" fmla="*/ 6336063 w 7210004"/>
              <a:gd name="connsiteY9" fmla="*/ 582627 h 744468"/>
              <a:gd name="connsiteX10" fmla="*/ 7210004 w 7210004"/>
              <a:gd name="connsiteY10" fmla="*/ 0 h 744468"/>
              <a:gd name="connsiteX0" fmla="*/ 0 w 7210004"/>
              <a:gd name="connsiteY0" fmla="*/ 8093 h 744468"/>
              <a:gd name="connsiteX1" fmla="*/ 704007 w 7210004"/>
              <a:gd name="connsiteY1" fmla="*/ 712100 h 744468"/>
              <a:gd name="connsiteX2" fmla="*/ 1448474 w 7210004"/>
              <a:gd name="connsiteY2" fmla="*/ 8093 h 744468"/>
              <a:gd name="connsiteX3" fmla="*/ 2136298 w 7210004"/>
              <a:gd name="connsiteY3" fmla="*/ 736377 h 744468"/>
              <a:gd name="connsiteX4" fmla="*/ 2872673 w 7210004"/>
              <a:gd name="connsiteY4" fmla="*/ 8093 h 744468"/>
              <a:gd name="connsiteX5" fmla="*/ 3600955 w 7210004"/>
              <a:gd name="connsiteY5" fmla="*/ 720192 h 744468"/>
              <a:gd name="connsiteX6" fmla="*/ 4329239 w 7210004"/>
              <a:gd name="connsiteY6" fmla="*/ 8092 h 744468"/>
              <a:gd name="connsiteX7" fmla="*/ 5033245 w 7210004"/>
              <a:gd name="connsiteY7" fmla="*/ 744468 h 744468"/>
              <a:gd name="connsiteX8" fmla="*/ 5737252 w 7210004"/>
              <a:gd name="connsiteY8" fmla="*/ 0 h 744468"/>
              <a:gd name="connsiteX9" fmla="*/ 6497903 w 7210004"/>
              <a:gd name="connsiteY9" fmla="*/ 695915 h 744468"/>
              <a:gd name="connsiteX10" fmla="*/ 7210004 w 7210004"/>
              <a:gd name="connsiteY10" fmla="*/ 0 h 744468"/>
              <a:gd name="connsiteX0" fmla="*/ 0 w 7210004"/>
              <a:gd name="connsiteY0" fmla="*/ 8093 h 744468"/>
              <a:gd name="connsiteX1" fmla="*/ 704007 w 7210004"/>
              <a:gd name="connsiteY1" fmla="*/ 712100 h 744468"/>
              <a:gd name="connsiteX2" fmla="*/ 1448474 w 7210004"/>
              <a:gd name="connsiteY2" fmla="*/ 8093 h 744468"/>
              <a:gd name="connsiteX3" fmla="*/ 2136298 w 7210004"/>
              <a:gd name="connsiteY3" fmla="*/ 736377 h 744468"/>
              <a:gd name="connsiteX4" fmla="*/ 2872673 w 7210004"/>
              <a:gd name="connsiteY4" fmla="*/ 8093 h 744468"/>
              <a:gd name="connsiteX5" fmla="*/ 3600955 w 7210004"/>
              <a:gd name="connsiteY5" fmla="*/ 720192 h 744468"/>
              <a:gd name="connsiteX6" fmla="*/ 4329239 w 7210004"/>
              <a:gd name="connsiteY6" fmla="*/ 8092 h 744468"/>
              <a:gd name="connsiteX7" fmla="*/ 5033245 w 7210004"/>
              <a:gd name="connsiteY7" fmla="*/ 744468 h 744468"/>
              <a:gd name="connsiteX8" fmla="*/ 5737252 w 7210004"/>
              <a:gd name="connsiteY8" fmla="*/ 0 h 744468"/>
              <a:gd name="connsiteX9" fmla="*/ 6457442 w 7210004"/>
              <a:gd name="connsiteY9" fmla="*/ 695915 h 744468"/>
              <a:gd name="connsiteX10" fmla="*/ 7210004 w 7210004"/>
              <a:gd name="connsiteY10" fmla="*/ 0 h 744468"/>
              <a:gd name="connsiteX0" fmla="*/ 0 w 7210004"/>
              <a:gd name="connsiteY0" fmla="*/ 8093 h 744468"/>
              <a:gd name="connsiteX1" fmla="*/ 704007 w 7210004"/>
              <a:gd name="connsiteY1" fmla="*/ 712100 h 744468"/>
              <a:gd name="connsiteX2" fmla="*/ 1448474 w 7210004"/>
              <a:gd name="connsiteY2" fmla="*/ 8093 h 744468"/>
              <a:gd name="connsiteX3" fmla="*/ 2136298 w 7210004"/>
              <a:gd name="connsiteY3" fmla="*/ 736377 h 744468"/>
              <a:gd name="connsiteX4" fmla="*/ 2872673 w 7210004"/>
              <a:gd name="connsiteY4" fmla="*/ 8093 h 744468"/>
              <a:gd name="connsiteX5" fmla="*/ 3600955 w 7210004"/>
              <a:gd name="connsiteY5" fmla="*/ 720192 h 744468"/>
              <a:gd name="connsiteX6" fmla="*/ 4329239 w 7210004"/>
              <a:gd name="connsiteY6" fmla="*/ 8092 h 744468"/>
              <a:gd name="connsiteX7" fmla="*/ 5033245 w 7210004"/>
              <a:gd name="connsiteY7" fmla="*/ 744468 h 744468"/>
              <a:gd name="connsiteX8" fmla="*/ 5737252 w 7210004"/>
              <a:gd name="connsiteY8" fmla="*/ 0 h 744468"/>
              <a:gd name="connsiteX9" fmla="*/ 6457442 w 7210004"/>
              <a:gd name="connsiteY9" fmla="*/ 695915 h 744468"/>
              <a:gd name="connsiteX10" fmla="*/ 6967241 w 7210004"/>
              <a:gd name="connsiteY10" fmla="*/ 202301 h 744468"/>
              <a:gd name="connsiteX11" fmla="*/ 7210004 w 7210004"/>
              <a:gd name="connsiteY11" fmla="*/ 0 h 744468"/>
              <a:gd name="connsiteX0" fmla="*/ 0 w 7210004"/>
              <a:gd name="connsiteY0" fmla="*/ 8093 h 744468"/>
              <a:gd name="connsiteX1" fmla="*/ 704007 w 7210004"/>
              <a:gd name="connsiteY1" fmla="*/ 712100 h 744468"/>
              <a:gd name="connsiteX2" fmla="*/ 1448474 w 7210004"/>
              <a:gd name="connsiteY2" fmla="*/ 8093 h 744468"/>
              <a:gd name="connsiteX3" fmla="*/ 2136298 w 7210004"/>
              <a:gd name="connsiteY3" fmla="*/ 736377 h 744468"/>
              <a:gd name="connsiteX4" fmla="*/ 2872673 w 7210004"/>
              <a:gd name="connsiteY4" fmla="*/ 8093 h 744468"/>
              <a:gd name="connsiteX5" fmla="*/ 3600955 w 7210004"/>
              <a:gd name="connsiteY5" fmla="*/ 720192 h 744468"/>
              <a:gd name="connsiteX6" fmla="*/ 4329239 w 7210004"/>
              <a:gd name="connsiteY6" fmla="*/ 8092 h 744468"/>
              <a:gd name="connsiteX7" fmla="*/ 5033245 w 7210004"/>
              <a:gd name="connsiteY7" fmla="*/ 744468 h 744468"/>
              <a:gd name="connsiteX8" fmla="*/ 5737252 w 7210004"/>
              <a:gd name="connsiteY8" fmla="*/ 0 h 744468"/>
              <a:gd name="connsiteX9" fmla="*/ 6457442 w 7210004"/>
              <a:gd name="connsiteY9" fmla="*/ 695915 h 744468"/>
              <a:gd name="connsiteX10" fmla="*/ 6967241 w 7210004"/>
              <a:gd name="connsiteY10" fmla="*/ 202301 h 744468"/>
              <a:gd name="connsiteX11" fmla="*/ 6975333 w 7210004"/>
              <a:gd name="connsiteY11" fmla="*/ 178025 h 744468"/>
              <a:gd name="connsiteX12" fmla="*/ 7210004 w 7210004"/>
              <a:gd name="connsiteY12" fmla="*/ 0 h 744468"/>
              <a:gd name="connsiteX0" fmla="*/ 0 w 7938287"/>
              <a:gd name="connsiteY0" fmla="*/ 8093 h 768744"/>
              <a:gd name="connsiteX1" fmla="*/ 704007 w 7938287"/>
              <a:gd name="connsiteY1" fmla="*/ 712100 h 768744"/>
              <a:gd name="connsiteX2" fmla="*/ 1448474 w 7938287"/>
              <a:gd name="connsiteY2" fmla="*/ 8093 h 768744"/>
              <a:gd name="connsiteX3" fmla="*/ 2136298 w 7938287"/>
              <a:gd name="connsiteY3" fmla="*/ 736377 h 768744"/>
              <a:gd name="connsiteX4" fmla="*/ 2872673 w 7938287"/>
              <a:gd name="connsiteY4" fmla="*/ 8093 h 768744"/>
              <a:gd name="connsiteX5" fmla="*/ 3600955 w 7938287"/>
              <a:gd name="connsiteY5" fmla="*/ 720192 h 768744"/>
              <a:gd name="connsiteX6" fmla="*/ 4329239 w 7938287"/>
              <a:gd name="connsiteY6" fmla="*/ 8092 h 768744"/>
              <a:gd name="connsiteX7" fmla="*/ 5033245 w 7938287"/>
              <a:gd name="connsiteY7" fmla="*/ 744468 h 768744"/>
              <a:gd name="connsiteX8" fmla="*/ 5737252 w 7938287"/>
              <a:gd name="connsiteY8" fmla="*/ 0 h 768744"/>
              <a:gd name="connsiteX9" fmla="*/ 6457442 w 7938287"/>
              <a:gd name="connsiteY9" fmla="*/ 695915 h 768744"/>
              <a:gd name="connsiteX10" fmla="*/ 6967241 w 7938287"/>
              <a:gd name="connsiteY10" fmla="*/ 202301 h 768744"/>
              <a:gd name="connsiteX11" fmla="*/ 6975333 w 7938287"/>
              <a:gd name="connsiteY11" fmla="*/ 178025 h 768744"/>
              <a:gd name="connsiteX12" fmla="*/ 7938287 w 7938287"/>
              <a:gd name="connsiteY12" fmla="*/ 768744 h 768744"/>
              <a:gd name="connsiteX0" fmla="*/ 0 w 7938287"/>
              <a:gd name="connsiteY0" fmla="*/ 24277 h 784928"/>
              <a:gd name="connsiteX1" fmla="*/ 704007 w 7938287"/>
              <a:gd name="connsiteY1" fmla="*/ 728284 h 784928"/>
              <a:gd name="connsiteX2" fmla="*/ 1448474 w 7938287"/>
              <a:gd name="connsiteY2" fmla="*/ 24277 h 784928"/>
              <a:gd name="connsiteX3" fmla="*/ 2136298 w 7938287"/>
              <a:gd name="connsiteY3" fmla="*/ 752561 h 784928"/>
              <a:gd name="connsiteX4" fmla="*/ 2872673 w 7938287"/>
              <a:gd name="connsiteY4" fmla="*/ 24277 h 784928"/>
              <a:gd name="connsiteX5" fmla="*/ 3600955 w 7938287"/>
              <a:gd name="connsiteY5" fmla="*/ 736376 h 784928"/>
              <a:gd name="connsiteX6" fmla="*/ 4329239 w 7938287"/>
              <a:gd name="connsiteY6" fmla="*/ 24276 h 784928"/>
              <a:gd name="connsiteX7" fmla="*/ 5033245 w 7938287"/>
              <a:gd name="connsiteY7" fmla="*/ 760652 h 784928"/>
              <a:gd name="connsiteX8" fmla="*/ 5737252 w 7938287"/>
              <a:gd name="connsiteY8" fmla="*/ 16184 h 784928"/>
              <a:gd name="connsiteX9" fmla="*/ 6457442 w 7938287"/>
              <a:gd name="connsiteY9" fmla="*/ 712099 h 784928"/>
              <a:gd name="connsiteX10" fmla="*/ 6967241 w 7938287"/>
              <a:gd name="connsiteY10" fmla="*/ 218485 h 784928"/>
              <a:gd name="connsiteX11" fmla="*/ 7137174 w 7938287"/>
              <a:gd name="connsiteY11" fmla="*/ 0 h 784928"/>
              <a:gd name="connsiteX12" fmla="*/ 7938287 w 7938287"/>
              <a:gd name="connsiteY12" fmla="*/ 784928 h 784928"/>
              <a:gd name="connsiteX0" fmla="*/ 0 w 7905919"/>
              <a:gd name="connsiteY0" fmla="*/ 24277 h 760652"/>
              <a:gd name="connsiteX1" fmla="*/ 704007 w 7905919"/>
              <a:gd name="connsiteY1" fmla="*/ 728284 h 760652"/>
              <a:gd name="connsiteX2" fmla="*/ 1448474 w 7905919"/>
              <a:gd name="connsiteY2" fmla="*/ 24277 h 760652"/>
              <a:gd name="connsiteX3" fmla="*/ 2136298 w 7905919"/>
              <a:gd name="connsiteY3" fmla="*/ 752561 h 760652"/>
              <a:gd name="connsiteX4" fmla="*/ 2872673 w 7905919"/>
              <a:gd name="connsiteY4" fmla="*/ 24277 h 760652"/>
              <a:gd name="connsiteX5" fmla="*/ 3600955 w 7905919"/>
              <a:gd name="connsiteY5" fmla="*/ 736376 h 760652"/>
              <a:gd name="connsiteX6" fmla="*/ 4329239 w 7905919"/>
              <a:gd name="connsiteY6" fmla="*/ 24276 h 760652"/>
              <a:gd name="connsiteX7" fmla="*/ 5033245 w 7905919"/>
              <a:gd name="connsiteY7" fmla="*/ 760652 h 760652"/>
              <a:gd name="connsiteX8" fmla="*/ 5737252 w 7905919"/>
              <a:gd name="connsiteY8" fmla="*/ 16184 h 760652"/>
              <a:gd name="connsiteX9" fmla="*/ 6457442 w 7905919"/>
              <a:gd name="connsiteY9" fmla="*/ 712099 h 760652"/>
              <a:gd name="connsiteX10" fmla="*/ 6967241 w 7905919"/>
              <a:gd name="connsiteY10" fmla="*/ 218485 h 760652"/>
              <a:gd name="connsiteX11" fmla="*/ 7137174 w 7905919"/>
              <a:gd name="connsiteY11" fmla="*/ 0 h 760652"/>
              <a:gd name="connsiteX12" fmla="*/ 7905919 w 7905919"/>
              <a:gd name="connsiteY12" fmla="*/ 736376 h 760652"/>
              <a:gd name="connsiteX0" fmla="*/ 0 w 7905919"/>
              <a:gd name="connsiteY0" fmla="*/ 8093 h 744468"/>
              <a:gd name="connsiteX1" fmla="*/ 704007 w 7905919"/>
              <a:gd name="connsiteY1" fmla="*/ 712100 h 744468"/>
              <a:gd name="connsiteX2" fmla="*/ 1448474 w 7905919"/>
              <a:gd name="connsiteY2" fmla="*/ 8093 h 744468"/>
              <a:gd name="connsiteX3" fmla="*/ 2136298 w 7905919"/>
              <a:gd name="connsiteY3" fmla="*/ 736377 h 744468"/>
              <a:gd name="connsiteX4" fmla="*/ 2872673 w 7905919"/>
              <a:gd name="connsiteY4" fmla="*/ 8093 h 744468"/>
              <a:gd name="connsiteX5" fmla="*/ 3600955 w 7905919"/>
              <a:gd name="connsiteY5" fmla="*/ 720192 h 744468"/>
              <a:gd name="connsiteX6" fmla="*/ 4329239 w 7905919"/>
              <a:gd name="connsiteY6" fmla="*/ 8092 h 744468"/>
              <a:gd name="connsiteX7" fmla="*/ 5033245 w 7905919"/>
              <a:gd name="connsiteY7" fmla="*/ 744468 h 744468"/>
              <a:gd name="connsiteX8" fmla="*/ 5737252 w 7905919"/>
              <a:gd name="connsiteY8" fmla="*/ 0 h 744468"/>
              <a:gd name="connsiteX9" fmla="*/ 6457442 w 7905919"/>
              <a:gd name="connsiteY9" fmla="*/ 695915 h 744468"/>
              <a:gd name="connsiteX10" fmla="*/ 6967241 w 7905919"/>
              <a:gd name="connsiteY10" fmla="*/ 202301 h 744468"/>
              <a:gd name="connsiteX11" fmla="*/ 7857365 w 7905919"/>
              <a:gd name="connsiteY11" fmla="*/ 404602 h 744468"/>
              <a:gd name="connsiteX12" fmla="*/ 7905919 w 7905919"/>
              <a:gd name="connsiteY12" fmla="*/ 720192 h 744468"/>
              <a:gd name="connsiteX0" fmla="*/ 0 w 7905919"/>
              <a:gd name="connsiteY0" fmla="*/ 8093 h 744468"/>
              <a:gd name="connsiteX1" fmla="*/ 704007 w 7905919"/>
              <a:gd name="connsiteY1" fmla="*/ 712100 h 744468"/>
              <a:gd name="connsiteX2" fmla="*/ 1448474 w 7905919"/>
              <a:gd name="connsiteY2" fmla="*/ 8093 h 744468"/>
              <a:gd name="connsiteX3" fmla="*/ 2136298 w 7905919"/>
              <a:gd name="connsiteY3" fmla="*/ 736377 h 744468"/>
              <a:gd name="connsiteX4" fmla="*/ 2872673 w 7905919"/>
              <a:gd name="connsiteY4" fmla="*/ 8093 h 744468"/>
              <a:gd name="connsiteX5" fmla="*/ 3600955 w 7905919"/>
              <a:gd name="connsiteY5" fmla="*/ 720192 h 744468"/>
              <a:gd name="connsiteX6" fmla="*/ 4329239 w 7905919"/>
              <a:gd name="connsiteY6" fmla="*/ 8092 h 744468"/>
              <a:gd name="connsiteX7" fmla="*/ 5033245 w 7905919"/>
              <a:gd name="connsiteY7" fmla="*/ 744468 h 744468"/>
              <a:gd name="connsiteX8" fmla="*/ 5737252 w 7905919"/>
              <a:gd name="connsiteY8" fmla="*/ 0 h 744468"/>
              <a:gd name="connsiteX9" fmla="*/ 6457442 w 7905919"/>
              <a:gd name="connsiteY9" fmla="*/ 695915 h 744468"/>
              <a:gd name="connsiteX10" fmla="*/ 7177634 w 7905919"/>
              <a:gd name="connsiteY10" fmla="*/ 24276 h 744468"/>
              <a:gd name="connsiteX11" fmla="*/ 7857365 w 7905919"/>
              <a:gd name="connsiteY11" fmla="*/ 404602 h 744468"/>
              <a:gd name="connsiteX12" fmla="*/ 7905919 w 7905919"/>
              <a:gd name="connsiteY12" fmla="*/ 720192 h 744468"/>
              <a:gd name="connsiteX0" fmla="*/ 0 w 8618018"/>
              <a:gd name="connsiteY0" fmla="*/ 8093 h 744468"/>
              <a:gd name="connsiteX1" fmla="*/ 704007 w 8618018"/>
              <a:gd name="connsiteY1" fmla="*/ 712100 h 744468"/>
              <a:gd name="connsiteX2" fmla="*/ 1448474 w 8618018"/>
              <a:gd name="connsiteY2" fmla="*/ 8093 h 744468"/>
              <a:gd name="connsiteX3" fmla="*/ 2136298 w 8618018"/>
              <a:gd name="connsiteY3" fmla="*/ 736377 h 744468"/>
              <a:gd name="connsiteX4" fmla="*/ 2872673 w 8618018"/>
              <a:gd name="connsiteY4" fmla="*/ 8093 h 744468"/>
              <a:gd name="connsiteX5" fmla="*/ 3600955 w 8618018"/>
              <a:gd name="connsiteY5" fmla="*/ 720192 h 744468"/>
              <a:gd name="connsiteX6" fmla="*/ 4329239 w 8618018"/>
              <a:gd name="connsiteY6" fmla="*/ 8092 h 744468"/>
              <a:gd name="connsiteX7" fmla="*/ 5033245 w 8618018"/>
              <a:gd name="connsiteY7" fmla="*/ 744468 h 744468"/>
              <a:gd name="connsiteX8" fmla="*/ 5737252 w 8618018"/>
              <a:gd name="connsiteY8" fmla="*/ 0 h 744468"/>
              <a:gd name="connsiteX9" fmla="*/ 6457442 w 8618018"/>
              <a:gd name="connsiteY9" fmla="*/ 695915 h 744468"/>
              <a:gd name="connsiteX10" fmla="*/ 7177634 w 8618018"/>
              <a:gd name="connsiteY10" fmla="*/ 24276 h 744468"/>
              <a:gd name="connsiteX11" fmla="*/ 7857365 w 8618018"/>
              <a:gd name="connsiteY11" fmla="*/ 404602 h 744468"/>
              <a:gd name="connsiteX12" fmla="*/ 8618018 w 8618018"/>
              <a:gd name="connsiteY12" fmla="*/ 1 h 744468"/>
              <a:gd name="connsiteX0" fmla="*/ 0 w 8618018"/>
              <a:gd name="connsiteY0" fmla="*/ 8093 h 744468"/>
              <a:gd name="connsiteX1" fmla="*/ 704007 w 8618018"/>
              <a:gd name="connsiteY1" fmla="*/ 712100 h 744468"/>
              <a:gd name="connsiteX2" fmla="*/ 1448474 w 8618018"/>
              <a:gd name="connsiteY2" fmla="*/ 8093 h 744468"/>
              <a:gd name="connsiteX3" fmla="*/ 2136298 w 8618018"/>
              <a:gd name="connsiteY3" fmla="*/ 736377 h 744468"/>
              <a:gd name="connsiteX4" fmla="*/ 2872673 w 8618018"/>
              <a:gd name="connsiteY4" fmla="*/ 8093 h 744468"/>
              <a:gd name="connsiteX5" fmla="*/ 3600955 w 8618018"/>
              <a:gd name="connsiteY5" fmla="*/ 720192 h 744468"/>
              <a:gd name="connsiteX6" fmla="*/ 4329239 w 8618018"/>
              <a:gd name="connsiteY6" fmla="*/ 8092 h 744468"/>
              <a:gd name="connsiteX7" fmla="*/ 5033245 w 8618018"/>
              <a:gd name="connsiteY7" fmla="*/ 744468 h 744468"/>
              <a:gd name="connsiteX8" fmla="*/ 5737252 w 8618018"/>
              <a:gd name="connsiteY8" fmla="*/ 0 h 744468"/>
              <a:gd name="connsiteX9" fmla="*/ 6457442 w 8618018"/>
              <a:gd name="connsiteY9" fmla="*/ 695915 h 744468"/>
              <a:gd name="connsiteX10" fmla="*/ 7177634 w 8618018"/>
              <a:gd name="connsiteY10" fmla="*/ 24276 h 744468"/>
              <a:gd name="connsiteX11" fmla="*/ 7905918 w 8618018"/>
              <a:gd name="connsiteY11" fmla="*/ 687823 h 744468"/>
              <a:gd name="connsiteX12" fmla="*/ 8618018 w 8618018"/>
              <a:gd name="connsiteY12" fmla="*/ 1 h 744468"/>
              <a:gd name="connsiteX0" fmla="*/ 0 w 7914011"/>
              <a:gd name="connsiteY0" fmla="*/ 712100 h 744468"/>
              <a:gd name="connsiteX1" fmla="*/ 744467 w 7914011"/>
              <a:gd name="connsiteY1" fmla="*/ 8093 h 744468"/>
              <a:gd name="connsiteX2" fmla="*/ 1432291 w 7914011"/>
              <a:gd name="connsiteY2" fmla="*/ 736377 h 744468"/>
              <a:gd name="connsiteX3" fmla="*/ 2168666 w 7914011"/>
              <a:gd name="connsiteY3" fmla="*/ 8093 h 744468"/>
              <a:gd name="connsiteX4" fmla="*/ 2896948 w 7914011"/>
              <a:gd name="connsiteY4" fmla="*/ 720192 h 744468"/>
              <a:gd name="connsiteX5" fmla="*/ 3625232 w 7914011"/>
              <a:gd name="connsiteY5" fmla="*/ 8092 h 744468"/>
              <a:gd name="connsiteX6" fmla="*/ 4329238 w 7914011"/>
              <a:gd name="connsiteY6" fmla="*/ 744468 h 744468"/>
              <a:gd name="connsiteX7" fmla="*/ 5033245 w 7914011"/>
              <a:gd name="connsiteY7" fmla="*/ 0 h 744468"/>
              <a:gd name="connsiteX8" fmla="*/ 5753435 w 7914011"/>
              <a:gd name="connsiteY8" fmla="*/ 695915 h 744468"/>
              <a:gd name="connsiteX9" fmla="*/ 6473627 w 7914011"/>
              <a:gd name="connsiteY9" fmla="*/ 24276 h 744468"/>
              <a:gd name="connsiteX10" fmla="*/ 7201911 w 7914011"/>
              <a:gd name="connsiteY10" fmla="*/ 687823 h 744468"/>
              <a:gd name="connsiteX11" fmla="*/ 7914011 w 7914011"/>
              <a:gd name="connsiteY11" fmla="*/ 1 h 744468"/>
              <a:gd name="connsiteX0" fmla="*/ 0 w 7169544"/>
              <a:gd name="connsiteY0" fmla="*/ 8093 h 744468"/>
              <a:gd name="connsiteX1" fmla="*/ 687824 w 7169544"/>
              <a:gd name="connsiteY1" fmla="*/ 736377 h 744468"/>
              <a:gd name="connsiteX2" fmla="*/ 1424199 w 7169544"/>
              <a:gd name="connsiteY2" fmla="*/ 8093 h 744468"/>
              <a:gd name="connsiteX3" fmla="*/ 2152481 w 7169544"/>
              <a:gd name="connsiteY3" fmla="*/ 720192 h 744468"/>
              <a:gd name="connsiteX4" fmla="*/ 2880765 w 7169544"/>
              <a:gd name="connsiteY4" fmla="*/ 8092 h 744468"/>
              <a:gd name="connsiteX5" fmla="*/ 3584771 w 7169544"/>
              <a:gd name="connsiteY5" fmla="*/ 744468 h 744468"/>
              <a:gd name="connsiteX6" fmla="*/ 4288778 w 7169544"/>
              <a:gd name="connsiteY6" fmla="*/ 0 h 744468"/>
              <a:gd name="connsiteX7" fmla="*/ 5008968 w 7169544"/>
              <a:gd name="connsiteY7" fmla="*/ 695915 h 744468"/>
              <a:gd name="connsiteX8" fmla="*/ 5729160 w 7169544"/>
              <a:gd name="connsiteY8" fmla="*/ 24276 h 744468"/>
              <a:gd name="connsiteX9" fmla="*/ 6457444 w 7169544"/>
              <a:gd name="connsiteY9" fmla="*/ 687823 h 744468"/>
              <a:gd name="connsiteX10" fmla="*/ 7169544 w 7169544"/>
              <a:gd name="connsiteY10" fmla="*/ 1 h 744468"/>
              <a:gd name="connsiteX0" fmla="*/ -1 w 6481719"/>
              <a:gd name="connsiteY0" fmla="*/ 736377 h 744468"/>
              <a:gd name="connsiteX1" fmla="*/ 736374 w 6481719"/>
              <a:gd name="connsiteY1" fmla="*/ 8093 h 744468"/>
              <a:gd name="connsiteX2" fmla="*/ 1464656 w 6481719"/>
              <a:gd name="connsiteY2" fmla="*/ 720192 h 744468"/>
              <a:gd name="connsiteX3" fmla="*/ 2192940 w 6481719"/>
              <a:gd name="connsiteY3" fmla="*/ 8092 h 744468"/>
              <a:gd name="connsiteX4" fmla="*/ 2896946 w 6481719"/>
              <a:gd name="connsiteY4" fmla="*/ 744468 h 744468"/>
              <a:gd name="connsiteX5" fmla="*/ 3600953 w 6481719"/>
              <a:gd name="connsiteY5" fmla="*/ 0 h 744468"/>
              <a:gd name="connsiteX6" fmla="*/ 4321143 w 6481719"/>
              <a:gd name="connsiteY6" fmla="*/ 695915 h 744468"/>
              <a:gd name="connsiteX7" fmla="*/ 5041335 w 6481719"/>
              <a:gd name="connsiteY7" fmla="*/ 24276 h 744468"/>
              <a:gd name="connsiteX8" fmla="*/ 5769619 w 6481719"/>
              <a:gd name="connsiteY8" fmla="*/ 687823 h 744468"/>
              <a:gd name="connsiteX9" fmla="*/ 6481719 w 6481719"/>
              <a:gd name="connsiteY9" fmla="*/ 1 h 74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81719" h="744468">
                <a:moveTo>
                  <a:pt x="-1" y="736377"/>
                </a:moveTo>
                <a:lnTo>
                  <a:pt x="736374" y="8093"/>
                </a:lnTo>
                <a:lnTo>
                  <a:pt x="1464656" y="720192"/>
                </a:lnTo>
                <a:lnTo>
                  <a:pt x="2192940" y="8092"/>
                </a:lnTo>
                <a:lnTo>
                  <a:pt x="2896946" y="744468"/>
                </a:lnTo>
                <a:lnTo>
                  <a:pt x="3600953" y="0"/>
                </a:lnTo>
                <a:lnTo>
                  <a:pt x="4321143" y="695915"/>
                </a:lnTo>
                <a:cubicBezTo>
                  <a:pt x="4491076" y="542166"/>
                  <a:pt x="4871402" y="178025"/>
                  <a:pt x="5041335" y="24276"/>
                </a:cubicBezTo>
                <a:lnTo>
                  <a:pt x="5769619" y="687823"/>
                </a:lnTo>
                <a:lnTo>
                  <a:pt x="6481719" y="1"/>
                </a:lnTo>
              </a:path>
            </a:pathLst>
          </a:custGeom>
          <a:noFill/>
          <a:ln w="381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3" name="Freeform: Shape 32">
            <a:extLst>
              <a:ext uri="{FF2B5EF4-FFF2-40B4-BE49-F238E27FC236}">
                <a16:creationId xmlns:a16="http://schemas.microsoft.com/office/drawing/2014/main" id="{FA199EB8-4AAF-E0DC-017C-157420314F3C}"/>
              </a:ext>
            </a:extLst>
          </p:cNvPr>
          <p:cNvSpPr/>
          <p:nvPr/>
        </p:nvSpPr>
        <p:spPr>
          <a:xfrm rot="5400000" flipH="1" flipV="1">
            <a:off x="5546413" y="5688693"/>
            <a:ext cx="1250137" cy="350477"/>
          </a:xfrm>
          <a:custGeom>
            <a:avLst/>
            <a:gdLst>
              <a:gd name="connsiteX0" fmla="*/ 0 w 2775568"/>
              <a:gd name="connsiteY0" fmla="*/ 0 h 258945"/>
              <a:gd name="connsiteX1" fmla="*/ 396510 w 2775568"/>
              <a:gd name="connsiteY1" fmla="*/ 250853 h 258945"/>
              <a:gd name="connsiteX2" fmla="*/ 898216 w 2775568"/>
              <a:gd name="connsiteY2" fmla="*/ 8092 h 258945"/>
              <a:gd name="connsiteX3" fmla="*/ 1383738 w 2775568"/>
              <a:gd name="connsiteY3" fmla="*/ 250853 h 258945"/>
              <a:gd name="connsiteX4" fmla="*/ 1869260 w 2775568"/>
              <a:gd name="connsiteY4" fmla="*/ 16184 h 258945"/>
              <a:gd name="connsiteX5" fmla="*/ 2387150 w 2775568"/>
              <a:gd name="connsiteY5" fmla="*/ 258945 h 258945"/>
              <a:gd name="connsiteX6" fmla="*/ 2775568 w 2775568"/>
              <a:gd name="connsiteY6" fmla="*/ 32368 h 258945"/>
              <a:gd name="connsiteX0" fmla="*/ 0 w 2775568"/>
              <a:gd name="connsiteY0" fmla="*/ 0 h 704007"/>
              <a:gd name="connsiteX1" fmla="*/ 704007 w 2775568"/>
              <a:gd name="connsiteY1" fmla="*/ 704007 h 704007"/>
              <a:gd name="connsiteX2" fmla="*/ 898216 w 2775568"/>
              <a:gd name="connsiteY2" fmla="*/ 8092 h 704007"/>
              <a:gd name="connsiteX3" fmla="*/ 1383738 w 2775568"/>
              <a:gd name="connsiteY3" fmla="*/ 250853 h 704007"/>
              <a:gd name="connsiteX4" fmla="*/ 1869260 w 2775568"/>
              <a:gd name="connsiteY4" fmla="*/ 16184 h 704007"/>
              <a:gd name="connsiteX5" fmla="*/ 2387150 w 2775568"/>
              <a:gd name="connsiteY5" fmla="*/ 258945 h 704007"/>
              <a:gd name="connsiteX6" fmla="*/ 2775568 w 2775568"/>
              <a:gd name="connsiteY6" fmla="*/ 32368 h 704007"/>
              <a:gd name="connsiteX0" fmla="*/ 0 w 2775568"/>
              <a:gd name="connsiteY0" fmla="*/ 0 h 704007"/>
              <a:gd name="connsiteX1" fmla="*/ 704007 w 2775568"/>
              <a:gd name="connsiteY1" fmla="*/ 704007 h 704007"/>
              <a:gd name="connsiteX2" fmla="*/ 1448474 w 2775568"/>
              <a:gd name="connsiteY2" fmla="*/ 0 h 704007"/>
              <a:gd name="connsiteX3" fmla="*/ 1383738 w 2775568"/>
              <a:gd name="connsiteY3" fmla="*/ 250853 h 704007"/>
              <a:gd name="connsiteX4" fmla="*/ 1869260 w 2775568"/>
              <a:gd name="connsiteY4" fmla="*/ 16184 h 704007"/>
              <a:gd name="connsiteX5" fmla="*/ 2387150 w 2775568"/>
              <a:gd name="connsiteY5" fmla="*/ 258945 h 704007"/>
              <a:gd name="connsiteX6" fmla="*/ 2775568 w 2775568"/>
              <a:gd name="connsiteY6" fmla="*/ 32368 h 704007"/>
              <a:gd name="connsiteX0" fmla="*/ 0 w 2775568"/>
              <a:gd name="connsiteY0" fmla="*/ 0 h 736376"/>
              <a:gd name="connsiteX1" fmla="*/ 704007 w 2775568"/>
              <a:gd name="connsiteY1" fmla="*/ 704007 h 736376"/>
              <a:gd name="connsiteX2" fmla="*/ 1448474 w 2775568"/>
              <a:gd name="connsiteY2" fmla="*/ 0 h 736376"/>
              <a:gd name="connsiteX3" fmla="*/ 2209126 w 2775568"/>
              <a:gd name="connsiteY3" fmla="*/ 736376 h 736376"/>
              <a:gd name="connsiteX4" fmla="*/ 1869260 w 2775568"/>
              <a:gd name="connsiteY4" fmla="*/ 16184 h 736376"/>
              <a:gd name="connsiteX5" fmla="*/ 2387150 w 2775568"/>
              <a:gd name="connsiteY5" fmla="*/ 258945 h 736376"/>
              <a:gd name="connsiteX6" fmla="*/ 2775568 w 2775568"/>
              <a:gd name="connsiteY6" fmla="*/ 32368 h 736376"/>
              <a:gd name="connsiteX0" fmla="*/ 0 w 2775568"/>
              <a:gd name="connsiteY0" fmla="*/ 0 h 728284"/>
              <a:gd name="connsiteX1" fmla="*/ 704007 w 2775568"/>
              <a:gd name="connsiteY1" fmla="*/ 704007 h 728284"/>
              <a:gd name="connsiteX2" fmla="*/ 1448474 w 2775568"/>
              <a:gd name="connsiteY2" fmla="*/ 0 h 728284"/>
              <a:gd name="connsiteX3" fmla="*/ 2136298 w 2775568"/>
              <a:gd name="connsiteY3" fmla="*/ 728284 h 728284"/>
              <a:gd name="connsiteX4" fmla="*/ 1869260 w 2775568"/>
              <a:gd name="connsiteY4" fmla="*/ 16184 h 728284"/>
              <a:gd name="connsiteX5" fmla="*/ 2387150 w 2775568"/>
              <a:gd name="connsiteY5" fmla="*/ 258945 h 728284"/>
              <a:gd name="connsiteX6" fmla="*/ 2775568 w 2775568"/>
              <a:gd name="connsiteY6" fmla="*/ 32368 h 728284"/>
              <a:gd name="connsiteX0" fmla="*/ 0 w 2775568"/>
              <a:gd name="connsiteY0" fmla="*/ 0 h 728284"/>
              <a:gd name="connsiteX1" fmla="*/ 704007 w 2775568"/>
              <a:gd name="connsiteY1" fmla="*/ 704007 h 728284"/>
              <a:gd name="connsiteX2" fmla="*/ 1448474 w 2775568"/>
              <a:gd name="connsiteY2" fmla="*/ 0 h 728284"/>
              <a:gd name="connsiteX3" fmla="*/ 2136298 w 2775568"/>
              <a:gd name="connsiteY3" fmla="*/ 728284 h 728284"/>
              <a:gd name="connsiteX4" fmla="*/ 1869260 w 2775568"/>
              <a:gd name="connsiteY4" fmla="*/ 16184 h 728284"/>
              <a:gd name="connsiteX5" fmla="*/ 2387150 w 2775568"/>
              <a:gd name="connsiteY5" fmla="*/ 258945 h 728284"/>
              <a:gd name="connsiteX6" fmla="*/ 2775568 w 2775568"/>
              <a:gd name="connsiteY6" fmla="*/ 32368 h 728284"/>
              <a:gd name="connsiteX0" fmla="*/ 0 w 4321147"/>
              <a:gd name="connsiteY0" fmla="*/ 0 h 728284"/>
              <a:gd name="connsiteX1" fmla="*/ 704007 w 4321147"/>
              <a:gd name="connsiteY1" fmla="*/ 704007 h 728284"/>
              <a:gd name="connsiteX2" fmla="*/ 1448474 w 4321147"/>
              <a:gd name="connsiteY2" fmla="*/ 0 h 728284"/>
              <a:gd name="connsiteX3" fmla="*/ 2136298 w 4321147"/>
              <a:gd name="connsiteY3" fmla="*/ 728284 h 728284"/>
              <a:gd name="connsiteX4" fmla="*/ 1869260 w 4321147"/>
              <a:gd name="connsiteY4" fmla="*/ 16184 h 728284"/>
              <a:gd name="connsiteX5" fmla="*/ 2387150 w 4321147"/>
              <a:gd name="connsiteY5" fmla="*/ 258945 h 728284"/>
              <a:gd name="connsiteX6" fmla="*/ 4321147 w 4321147"/>
              <a:gd name="connsiteY6" fmla="*/ 323681 h 728284"/>
              <a:gd name="connsiteX0" fmla="*/ 0 w 4321147"/>
              <a:gd name="connsiteY0" fmla="*/ 0 h 728284"/>
              <a:gd name="connsiteX1" fmla="*/ 704007 w 4321147"/>
              <a:gd name="connsiteY1" fmla="*/ 704007 h 728284"/>
              <a:gd name="connsiteX2" fmla="*/ 1448474 w 4321147"/>
              <a:gd name="connsiteY2" fmla="*/ 0 h 728284"/>
              <a:gd name="connsiteX3" fmla="*/ 2136298 w 4321147"/>
              <a:gd name="connsiteY3" fmla="*/ 728284 h 728284"/>
              <a:gd name="connsiteX4" fmla="*/ 1869260 w 4321147"/>
              <a:gd name="connsiteY4" fmla="*/ 16184 h 728284"/>
              <a:gd name="connsiteX5" fmla="*/ 3617139 w 4321147"/>
              <a:gd name="connsiteY5" fmla="*/ 396510 h 728284"/>
              <a:gd name="connsiteX6" fmla="*/ 4321147 w 4321147"/>
              <a:gd name="connsiteY6" fmla="*/ 323681 h 728284"/>
              <a:gd name="connsiteX0" fmla="*/ 0 w 4321147"/>
              <a:gd name="connsiteY0" fmla="*/ 0 h 728284"/>
              <a:gd name="connsiteX1" fmla="*/ 704007 w 4321147"/>
              <a:gd name="connsiteY1" fmla="*/ 704007 h 728284"/>
              <a:gd name="connsiteX2" fmla="*/ 1448474 w 4321147"/>
              <a:gd name="connsiteY2" fmla="*/ 0 h 728284"/>
              <a:gd name="connsiteX3" fmla="*/ 2136298 w 4321147"/>
              <a:gd name="connsiteY3" fmla="*/ 728284 h 728284"/>
              <a:gd name="connsiteX4" fmla="*/ 2872673 w 4321147"/>
              <a:gd name="connsiteY4" fmla="*/ 0 h 728284"/>
              <a:gd name="connsiteX5" fmla="*/ 3617139 w 4321147"/>
              <a:gd name="connsiteY5" fmla="*/ 396510 h 728284"/>
              <a:gd name="connsiteX6" fmla="*/ 4321147 w 4321147"/>
              <a:gd name="connsiteY6" fmla="*/ 323681 h 728284"/>
              <a:gd name="connsiteX0" fmla="*/ 0 w 4321147"/>
              <a:gd name="connsiteY0" fmla="*/ 0 h 728284"/>
              <a:gd name="connsiteX1" fmla="*/ 704007 w 4321147"/>
              <a:gd name="connsiteY1" fmla="*/ 704007 h 728284"/>
              <a:gd name="connsiteX2" fmla="*/ 1448474 w 4321147"/>
              <a:gd name="connsiteY2" fmla="*/ 0 h 728284"/>
              <a:gd name="connsiteX3" fmla="*/ 2136298 w 4321147"/>
              <a:gd name="connsiteY3" fmla="*/ 728284 h 728284"/>
              <a:gd name="connsiteX4" fmla="*/ 2872673 w 4321147"/>
              <a:gd name="connsiteY4" fmla="*/ 0 h 728284"/>
              <a:gd name="connsiteX5" fmla="*/ 3600955 w 4321147"/>
              <a:gd name="connsiteY5" fmla="*/ 712099 h 728284"/>
              <a:gd name="connsiteX6" fmla="*/ 4321147 w 4321147"/>
              <a:gd name="connsiteY6" fmla="*/ 323681 h 728284"/>
              <a:gd name="connsiteX0" fmla="*/ 0 w 4329239"/>
              <a:gd name="connsiteY0" fmla="*/ 1 h 728285"/>
              <a:gd name="connsiteX1" fmla="*/ 704007 w 4329239"/>
              <a:gd name="connsiteY1" fmla="*/ 704008 h 728285"/>
              <a:gd name="connsiteX2" fmla="*/ 1448474 w 4329239"/>
              <a:gd name="connsiteY2" fmla="*/ 1 h 728285"/>
              <a:gd name="connsiteX3" fmla="*/ 2136298 w 4329239"/>
              <a:gd name="connsiteY3" fmla="*/ 728285 h 728285"/>
              <a:gd name="connsiteX4" fmla="*/ 2872673 w 4329239"/>
              <a:gd name="connsiteY4" fmla="*/ 1 h 728285"/>
              <a:gd name="connsiteX5" fmla="*/ 3600955 w 4329239"/>
              <a:gd name="connsiteY5" fmla="*/ 712100 h 728285"/>
              <a:gd name="connsiteX6" fmla="*/ 4329239 w 4329239"/>
              <a:gd name="connsiteY6" fmla="*/ 0 h 728285"/>
              <a:gd name="connsiteX0" fmla="*/ 0 w 4383186"/>
              <a:gd name="connsiteY0" fmla="*/ 52748 h 781032"/>
              <a:gd name="connsiteX1" fmla="*/ 704007 w 4383186"/>
              <a:gd name="connsiteY1" fmla="*/ 756755 h 781032"/>
              <a:gd name="connsiteX2" fmla="*/ 1448474 w 4383186"/>
              <a:gd name="connsiteY2" fmla="*/ 52748 h 781032"/>
              <a:gd name="connsiteX3" fmla="*/ 2136298 w 4383186"/>
              <a:gd name="connsiteY3" fmla="*/ 781032 h 781032"/>
              <a:gd name="connsiteX4" fmla="*/ 2872673 w 4383186"/>
              <a:gd name="connsiteY4" fmla="*/ 52748 h 781032"/>
              <a:gd name="connsiteX5" fmla="*/ 3600955 w 4383186"/>
              <a:gd name="connsiteY5" fmla="*/ 764847 h 781032"/>
              <a:gd name="connsiteX6" fmla="*/ 4329239 w 4383186"/>
              <a:gd name="connsiteY6" fmla="*/ 52747 h 781032"/>
              <a:gd name="connsiteX7" fmla="*/ 4329239 w 4383186"/>
              <a:gd name="connsiteY7" fmla="*/ 52748 h 781032"/>
              <a:gd name="connsiteX0" fmla="*/ 0 w 5041338"/>
              <a:gd name="connsiteY0" fmla="*/ 11305 h 747680"/>
              <a:gd name="connsiteX1" fmla="*/ 704007 w 5041338"/>
              <a:gd name="connsiteY1" fmla="*/ 715312 h 747680"/>
              <a:gd name="connsiteX2" fmla="*/ 1448474 w 5041338"/>
              <a:gd name="connsiteY2" fmla="*/ 11305 h 747680"/>
              <a:gd name="connsiteX3" fmla="*/ 2136298 w 5041338"/>
              <a:gd name="connsiteY3" fmla="*/ 739589 h 747680"/>
              <a:gd name="connsiteX4" fmla="*/ 2872673 w 5041338"/>
              <a:gd name="connsiteY4" fmla="*/ 11305 h 747680"/>
              <a:gd name="connsiteX5" fmla="*/ 3600955 w 5041338"/>
              <a:gd name="connsiteY5" fmla="*/ 723404 h 747680"/>
              <a:gd name="connsiteX6" fmla="*/ 4329239 w 5041338"/>
              <a:gd name="connsiteY6" fmla="*/ 11304 h 747680"/>
              <a:gd name="connsiteX7" fmla="*/ 5041338 w 5041338"/>
              <a:gd name="connsiteY7" fmla="*/ 747680 h 747680"/>
              <a:gd name="connsiteX0" fmla="*/ 0 w 5041338"/>
              <a:gd name="connsiteY0" fmla="*/ 1 h 736376"/>
              <a:gd name="connsiteX1" fmla="*/ 704007 w 5041338"/>
              <a:gd name="connsiteY1" fmla="*/ 704008 h 736376"/>
              <a:gd name="connsiteX2" fmla="*/ 1448474 w 5041338"/>
              <a:gd name="connsiteY2" fmla="*/ 1 h 736376"/>
              <a:gd name="connsiteX3" fmla="*/ 2136298 w 5041338"/>
              <a:gd name="connsiteY3" fmla="*/ 728285 h 736376"/>
              <a:gd name="connsiteX4" fmla="*/ 2872673 w 5041338"/>
              <a:gd name="connsiteY4" fmla="*/ 1 h 736376"/>
              <a:gd name="connsiteX5" fmla="*/ 3600955 w 5041338"/>
              <a:gd name="connsiteY5" fmla="*/ 712100 h 736376"/>
              <a:gd name="connsiteX6" fmla="*/ 4329239 w 5041338"/>
              <a:gd name="connsiteY6" fmla="*/ 0 h 736376"/>
              <a:gd name="connsiteX7" fmla="*/ 5041338 w 5041338"/>
              <a:gd name="connsiteY7" fmla="*/ 736376 h 736376"/>
              <a:gd name="connsiteX0" fmla="*/ 0 w 5041338"/>
              <a:gd name="connsiteY0" fmla="*/ 1 h 736376"/>
              <a:gd name="connsiteX1" fmla="*/ 704007 w 5041338"/>
              <a:gd name="connsiteY1" fmla="*/ 704008 h 736376"/>
              <a:gd name="connsiteX2" fmla="*/ 1448474 w 5041338"/>
              <a:gd name="connsiteY2" fmla="*/ 1 h 736376"/>
              <a:gd name="connsiteX3" fmla="*/ 2136298 w 5041338"/>
              <a:gd name="connsiteY3" fmla="*/ 728285 h 736376"/>
              <a:gd name="connsiteX4" fmla="*/ 2872673 w 5041338"/>
              <a:gd name="connsiteY4" fmla="*/ 1 h 736376"/>
              <a:gd name="connsiteX5" fmla="*/ 3600955 w 5041338"/>
              <a:gd name="connsiteY5" fmla="*/ 712100 h 736376"/>
              <a:gd name="connsiteX6" fmla="*/ 4329239 w 5041338"/>
              <a:gd name="connsiteY6" fmla="*/ 0 h 736376"/>
              <a:gd name="connsiteX7" fmla="*/ 4709564 w 5041338"/>
              <a:gd name="connsiteY7" fmla="*/ 380326 h 736376"/>
              <a:gd name="connsiteX8" fmla="*/ 5041338 w 5041338"/>
              <a:gd name="connsiteY8" fmla="*/ 736376 h 736376"/>
              <a:gd name="connsiteX0" fmla="*/ 0 w 5729161"/>
              <a:gd name="connsiteY0" fmla="*/ 1 h 728285"/>
              <a:gd name="connsiteX1" fmla="*/ 704007 w 5729161"/>
              <a:gd name="connsiteY1" fmla="*/ 704008 h 728285"/>
              <a:gd name="connsiteX2" fmla="*/ 1448474 w 5729161"/>
              <a:gd name="connsiteY2" fmla="*/ 1 h 728285"/>
              <a:gd name="connsiteX3" fmla="*/ 2136298 w 5729161"/>
              <a:gd name="connsiteY3" fmla="*/ 728285 h 728285"/>
              <a:gd name="connsiteX4" fmla="*/ 2872673 w 5729161"/>
              <a:gd name="connsiteY4" fmla="*/ 1 h 728285"/>
              <a:gd name="connsiteX5" fmla="*/ 3600955 w 5729161"/>
              <a:gd name="connsiteY5" fmla="*/ 712100 h 728285"/>
              <a:gd name="connsiteX6" fmla="*/ 4329239 w 5729161"/>
              <a:gd name="connsiteY6" fmla="*/ 0 h 728285"/>
              <a:gd name="connsiteX7" fmla="*/ 4709564 w 5729161"/>
              <a:gd name="connsiteY7" fmla="*/ 380326 h 728285"/>
              <a:gd name="connsiteX8" fmla="*/ 5729161 w 5729161"/>
              <a:gd name="connsiteY8" fmla="*/ 24276 h 728285"/>
              <a:gd name="connsiteX0" fmla="*/ 0 w 5729161"/>
              <a:gd name="connsiteY0" fmla="*/ 1 h 736376"/>
              <a:gd name="connsiteX1" fmla="*/ 704007 w 5729161"/>
              <a:gd name="connsiteY1" fmla="*/ 704008 h 736376"/>
              <a:gd name="connsiteX2" fmla="*/ 1448474 w 5729161"/>
              <a:gd name="connsiteY2" fmla="*/ 1 h 736376"/>
              <a:gd name="connsiteX3" fmla="*/ 2136298 w 5729161"/>
              <a:gd name="connsiteY3" fmla="*/ 728285 h 736376"/>
              <a:gd name="connsiteX4" fmla="*/ 2872673 w 5729161"/>
              <a:gd name="connsiteY4" fmla="*/ 1 h 736376"/>
              <a:gd name="connsiteX5" fmla="*/ 3600955 w 5729161"/>
              <a:gd name="connsiteY5" fmla="*/ 712100 h 736376"/>
              <a:gd name="connsiteX6" fmla="*/ 4329239 w 5729161"/>
              <a:gd name="connsiteY6" fmla="*/ 0 h 736376"/>
              <a:gd name="connsiteX7" fmla="*/ 5033245 w 5729161"/>
              <a:gd name="connsiteY7" fmla="*/ 736376 h 736376"/>
              <a:gd name="connsiteX8" fmla="*/ 5729161 w 5729161"/>
              <a:gd name="connsiteY8" fmla="*/ 24276 h 736376"/>
              <a:gd name="connsiteX0" fmla="*/ 0 w 5729161"/>
              <a:gd name="connsiteY0" fmla="*/ 1 h 736376"/>
              <a:gd name="connsiteX1" fmla="*/ 704007 w 5729161"/>
              <a:gd name="connsiteY1" fmla="*/ 704008 h 736376"/>
              <a:gd name="connsiteX2" fmla="*/ 1448474 w 5729161"/>
              <a:gd name="connsiteY2" fmla="*/ 1 h 736376"/>
              <a:gd name="connsiteX3" fmla="*/ 2136298 w 5729161"/>
              <a:gd name="connsiteY3" fmla="*/ 728285 h 736376"/>
              <a:gd name="connsiteX4" fmla="*/ 2872673 w 5729161"/>
              <a:gd name="connsiteY4" fmla="*/ 1 h 736376"/>
              <a:gd name="connsiteX5" fmla="*/ 3600955 w 5729161"/>
              <a:gd name="connsiteY5" fmla="*/ 712100 h 736376"/>
              <a:gd name="connsiteX6" fmla="*/ 4329239 w 5729161"/>
              <a:gd name="connsiteY6" fmla="*/ 0 h 736376"/>
              <a:gd name="connsiteX7" fmla="*/ 5033245 w 5729161"/>
              <a:gd name="connsiteY7" fmla="*/ 736376 h 736376"/>
              <a:gd name="connsiteX8" fmla="*/ 5510675 w 5729161"/>
              <a:gd name="connsiteY8" fmla="*/ 234669 h 736376"/>
              <a:gd name="connsiteX9" fmla="*/ 5729161 w 5729161"/>
              <a:gd name="connsiteY9" fmla="*/ 24276 h 736376"/>
              <a:gd name="connsiteX0" fmla="*/ 0 w 6481721"/>
              <a:gd name="connsiteY0" fmla="*/ 1 h 736376"/>
              <a:gd name="connsiteX1" fmla="*/ 704007 w 6481721"/>
              <a:gd name="connsiteY1" fmla="*/ 704008 h 736376"/>
              <a:gd name="connsiteX2" fmla="*/ 1448474 w 6481721"/>
              <a:gd name="connsiteY2" fmla="*/ 1 h 736376"/>
              <a:gd name="connsiteX3" fmla="*/ 2136298 w 6481721"/>
              <a:gd name="connsiteY3" fmla="*/ 728285 h 736376"/>
              <a:gd name="connsiteX4" fmla="*/ 2872673 w 6481721"/>
              <a:gd name="connsiteY4" fmla="*/ 1 h 736376"/>
              <a:gd name="connsiteX5" fmla="*/ 3600955 w 6481721"/>
              <a:gd name="connsiteY5" fmla="*/ 712100 h 736376"/>
              <a:gd name="connsiteX6" fmla="*/ 4329239 w 6481721"/>
              <a:gd name="connsiteY6" fmla="*/ 0 h 736376"/>
              <a:gd name="connsiteX7" fmla="*/ 5033245 w 6481721"/>
              <a:gd name="connsiteY7" fmla="*/ 736376 h 736376"/>
              <a:gd name="connsiteX8" fmla="*/ 5510675 w 6481721"/>
              <a:gd name="connsiteY8" fmla="*/ 234669 h 736376"/>
              <a:gd name="connsiteX9" fmla="*/ 6481721 w 6481721"/>
              <a:gd name="connsiteY9" fmla="*/ 712099 h 736376"/>
              <a:gd name="connsiteX0" fmla="*/ 0 w 6481721"/>
              <a:gd name="connsiteY0" fmla="*/ 8093 h 744468"/>
              <a:gd name="connsiteX1" fmla="*/ 704007 w 6481721"/>
              <a:gd name="connsiteY1" fmla="*/ 712100 h 744468"/>
              <a:gd name="connsiteX2" fmla="*/ 1448474 w 6481721"/>
              <a:gd name="connsiteY2" fmla="*/ 8093 h 744468"/>
              <a:gd name="connsiteX3" fmla="*/ 2136298 w 6481721"/>
              <a:gd name="connsiteY3" fmla="*/ 736377 h 744468"/>
              <a:gd name="connsiteX4" fmla="*/ 2872673 w 6481721"/>
              <a:gd name="connsiteY4" fmla="*/ 8093 h 744468"/>
              <a:gd name="connsiteX5" fmla="*/ 3600955 w 6481721"/>
              <a:gd name="connsiteY5" fmla="*/ 720192 h 744468"/>
              <a:gd name="connsiteX6" fmla="*/ 4329239 w 6481721"/>
              <a:gd name="connsiteY6" fmla="*/ 8092 h 744468"/>
              <a:gd name="connsiteX7" fmla="*/ 5033245 w 6481721"/>
              <a:gd name="connsiteY7" fmla="*/ 744468 h 744468"/>
              <a:gd name="connsiteX8" fmla="*/ 5737252 w 6481721"/>
              <a:gd name="connsiteY8" fmla="*/ 0 h 744468"/>
              <a:gd name="connsiteX9" fmla="*/ 6481721 w 6481721"/>
              <a:gd name="connsiteY9" fmla="*/ 720191 h 744468"/>
              <a:gd name="connsiteX0" fmla="*/ 0 w 6481721"/>
              <a:gd name="connsiteY0" fmla="*/ 8093 h 744468"/>
              <a:gd name="connsiteX1" fmla="*/ 704007 w 6481721"/>
              <a:gd name="connsiteY1" fmla="*/ 712100 h 744468"/>
              <a:gd name="connsiteX2" fmla="*/ 1448474 w 6481721"/>
              <a:gd name="connsiteY2" fmla="*/ 8093 h 744468"/>
              <a:gd name="connsiteX3" fmla="*/ 2136298 w 6481721"/>
              <a:gd name="connsiteY3" fmla="*/ 736377 h 744468"/>
              <a:gd name="connsiteX4" fmla="*/ 2872673 w 6481721"/>
              <a:gd name="connsiteY4" fmla="*/ 8093 h 744468"/>
              <a:gd name="connsiteX5" fmla="*/ 3600955 w 6481721"/>
              <a:gd name="connsiteY5" fmla="*/ 720192 h 744468"/>
              <a:gd name="connsiteX6" fmla="*/ 4329239 w 6481721"/>
              <a:gd name="connsiteY6" fmla="*/ 8092 h 744468"/>
              <a:gd name="connsiteX7" fmla="*/ 5033245 w 6481721"/>
              <a:gd name="connsiteY7" fmla="*/ 744468 h 744468"/>
              <a:gd name="connsiteX8" fmla="*/ 5737252 w 6481721"/>
              <a:gd name="connsiteY8" fmla="*/ 0 h 744468"/>
              <a:gd name="connsiteX9" fmla="*/ 6336063 w 6481721"/>
              <a:gd name="connsiteY9" fmla="*/ 582627 h 744468"/>
              <a:gd name="connsiteX10" fmla="*/ 6481721 w 6481721"/>
              <a:gd name="connsiteY10" fmla="*/ 720191 h 744468"/>
              <a:gd name="connsiteX0" fmla="*/ 0 w 7210004"/>
              <a:gd name="connsiteY0" fmla="*/ 8093 h 744468"/>
              <a:gd name="connsiteX1" fmla="*/ 704007 w 7210004"/>
              <a:gd name="connsiteY1" fmla="*/ 712100 h 744468"/>
              <a:gd name="connsiteX2" fmla="*/ 1448474 w 7210004"/>
              <a:gd name="connsiteY2" fmla="*/ 8093 h 744468"/>
              <a:gd name="connsiteX3" fmla="*/ 2136298 w 7210004"/>
              <a:gd name="connsiteY3" fmla="*/ 736377 h 744468"/>
              <a:gd name="connsiteX4" fmla="*/ 2872673 w 7210004"/>
              <a:gd name="connsiteY4" fmla="*/ 8093 h 744468"/>
              <a:gd name="connsiteX5" fmla="*/ 3600955 w 7210004"/>
              <a:gd name="connsiteY5" fmla="*/ 720192 h 744468"/>
              <a:gd name="connsiteX6" fmla="*/ 4329239 w 7210004"/>
              <a:gd name="connsiteY6" fmla="*/ 8092 h 744468"/>
              <a:gd name="connsiteX7" fmla="*/ 5033245 w 7210004"/>
              <a:gd name="connsiteY7" fmla="*/ 744468 h 744468"/>
              <a:gd name="connsiteX8" fmla="*/ 5737252 w 7210004"/>
              <a:gd name="connsiteY8" fmla="*/ 0 h 744468"/>
              <a:gd name="connsiteX9" fmla="*/ 6336063 w 7210004"/>
              <a:gd name="connsiteY9" fmla="*/ 582627 h 744468"/>
              <a:gd name="connsiteX10" fmla="*/ 7210004 w 7210004"/>
              <a:gd name="connsiteY10" fmla="*/ 0 h 744468"/>
              <a:gd name="connsiteX0" fmla="*/ 0 w 7210004"/>
              <a:gd name="connsiteY0" fmla="*/ 8093 h 744468"/>
              <a:gd name="connsiteX1" fmla="*/ 704007 w 7210004"/>
              <a:gd name="connsiteY1" fmla="*/ 712100 h 744468"/>
              <a:gd name="connsiteX2" fmla="*/ 1448474 w 7210004"/>
              <a:gd name="connsiteY2" fmla="*/ 8093 h 744468"/>
              <a:gd name="connsiteX3" fmla="*/ 2136298 w 7210004"/>
              <a:gd name="connsiteY3" fmla="*/ 736377 h 744468"/>
              <a:gd name="connsiteX4" fmla="*/ 2872673 w 7210004"/>
              <a:gd name="connsiteY4" fmla="*/ 8093 h 744468"/>
              <a:gd name="connsiteX5" fmla="*/ 3600955 w 7210004"/>
              <a:gd name="connsiteY5" fmla="*/ 720192 h 744468"/>
              <a:gd name="connsiteX6" fmla="*/ 4329239 w 7210004"/>
              <a:gd name="connsiteY6" fmla="*/ 8092 h 744468"/>
              <a:gd name="connsiteX7" fmla="*/ 5033245 w 7210004"/>
              <a:gd name="connsiteY7" fmla="*/ 744468 h 744468"/>
              <a:gd name="connsiteX8" fmla="*/ 5737252 w 7210004"/>
              <a:gd name="connsiteY8" fmla="*/ 0 h 744468"/>
              <a:gd name="connsiteX9" fmla="*/ 6497903 w 7210004"/>
              <a:gd name="connsiteY9" fmla="*/ 695915 h 744468"/>
              <a:gd name="connsiteX10" fmla="*/ 7210004 w 7210004"/>
              <a:gd name="connsiteY10" fmla="*/ 0 h 744468"/>
              <a:gd name="connsiteX0" fmla="*/ 0 w 7210004"/>
              <a:gd name="connsiteY0" fmla="*/ 8093 h 744468"/>
              <a:gd name="connsiteX1" fmla="*/ 704007 w 7210004"/>
              <a:gd name="connsiteY1" fmla="*/ 712100 h 744468"/>
              <a:gd name="connsiteX2" fmla="*/ 1448474 w 7210004"/>
              <a:gd name="connsiteY2" fmla="*/ 8093 h 744468"/>
              <a:gd name="connsiteX3" fmla="*/ 2136298 w 7210004"/>
              <a:gd name="connsiteY3" fmla="*/ 736377 h 744468"/>
              <a:gd name="connsiteX4" fmla="*/ 2872673 w 7210004"/>
              <a:gd name="connsiteY4" fmla="*/ 8093 h 744468"/>
              <a:gd name="connsiteX5" fmla="*/ 3600955 w 7210004"/>
              <a:gd name="connsiteY5" fmla="*/ 720192 h 744468"/>
              <a:gd name="connsiteX6" fmla="*/ 4329239 w 7210004"/>
              <a:gd name="connsiteY6" fmla="*/ 8092 h 744468"/>
              <a:gd name="connsiteX7" fmla="*/ 5033245 w 7210004"/>
              <a:gd name="connsiteY7" fmla="*/ 744468 h 744468"/>
              <a:gd name="connsiteX8" fmla="*/ 5737252 w 7210004"/>
              <a:gd name="connsiteY8" fmla="*/ 0 h 744468"/>
              <a:gd name="connsiteX9" fmla="*/ 6457442 w 7210004"/>
              <a:gd name="connsiteY9" fmla="*/ 695915 h 744468"/>
              <a:gd name="connsiteX10" fmla="*/ 7210004 w 7210004"/>
              <a:gd name="connsiteY10" fmla="*/ 0 h 744468"/>
              <a:gd name="connsiteX0" fmla="*/ 0 w 7210004"/>
              <a:gd name="connsiteY0" fmla="*/ 8093 h 744468"/>
              <a:gd name="connsiteX1" fmla="*/ 704007 w 7210004"/>
              <a:gd name="connsiteY1" fmla="*/ 712100 h 744468"/>
              <a:gd name="connsiteX2" fmla="*/ 1448474 w 7210004"/>
              <a:gd name="connsiteY2" fmla="*/ 8093 h 744468"/>
              <a:gd name="connsiteX3" fmla="*/ 2136298 w 7210004"/>
              <a:gd name="connsiteY3" fmla="*/ 736377 h 744468"/>
              <a:gd name="connsiteX4" fmla="*/ 2872673 w 7210004"/>
              <a:gd name="connsiteY4" fmla="*/ 8093 h 744468"/>
              <a:gd name="connsiteX5" fmla="*/ 3600955 w 7210004"/>
              <a:gd name="connsiteY5" fmla="*/ 720192 h 744468"/>
              <a:gd name="connsiteX6" fmla="*/ 4329239 w 7210004"/>
              <a:gd name="connsiteY6" fmla="*/ 8092 h 744468"/>
              <a:gd name="connsiteX7" fmla="*/ 5033245 w 7210004"/>
              <a:gd name="connsiteY7" fmla="*/ 744468 h 744468"/>
              <a:gd name="connsiteX8" fmla="*/ 5737252 w 7210004"/>
              <a:gd name="connsiteY8" fmla="*/ 0 h 744468"/>
              <a:gd name="connsiteX9" fmla="*/ 6457442 w 7210004"/>
              <a:gd name="connsiteY9" fmla="*/ 695915 h 744468"/>
              <a:gd name="connsiteX10" fmla="*/ 6967241 w 7210004"/>
              <a:gd name="connsiteY10" fmla="*/ 202301 h 744468"/>
              <a:gd name="connsiteX11" fmla="*/ 7210004 w 7210004"/>
              <a:gd name="connsiteY11" fmla="*/ 0 h 744468"/>
              <a:gd name="connsiteX0" fmla="*/ 0 w 7210004"/>
              <a:gd name="connsiteY0" fmla="*/ 8093 h 744468"/>
              <a:gd name="connsiteX1" fmla="*/ 704007 w 7210004"/>
              <a:gd name="connsiteY1" fmla="*/ 712100 h 744468"/>
              <a:gd name="connsiteX2" fmla="*/ 1448474 w 7210004"/>
              <a:gd name="connsiteY2" fmla="*/ 8093 h 744468"/>
              <a:gd name="connsiteX3" fmla="*/ 2136298 w 7210004"/>
              <a:gd name="connsiteY3" fmla="*/ 736377 h 744468"/>
              <a:gd name="connsiteX4" fmla="*/ 2872673 w 7210004"/>
              <a:gd name="connsiteY4" fmla="*/ 8093 h 744468"/>
              <a:gd name="connsiteX5" fmla="*/ 3600955 w 7210004"/>
              <a:gd name="connsiteY5" fmla="*/ 720192 h 744468"/>
              <a:gd name="connsiteX6" fmla="*/ 4329239 w 7210004"/>
              <a:gd name="connsiteY6" fmla="*/ 8092 h 744468"/>
              <a:gd name="connsiteX7" fmla="*/ 5033245 w 7210004"/>
              <a:gd name="connsiteY7" fmla="*/ 744468 h 744468"/>
              <a:gd name="connsiteX8" fmla="*/ 5737252 w 7210004"/>
              <a:gd name="connsiteY8" fmla="*/ 0 h 744468"/>
              <a:gd name="connsiteX9" fmla="*/ 6457442 w 7210004"/>
              <a:gd name="connsiteY9" fmla="*/ 695915 h 744468"/>
              <a:gd name="connsiteX10" fmla="*/ 6967241 w 7210004"/>
              <a:gd name="connsiteY10" fmla="*/ 202301 h 744468"/>
              <a:gd name="connsiteX11" fmla="*/ 6975333 w 7210004"/>
              <a:gd name="connsiteY11" fmla="*/ 178025 h 744468"/>
              <a:gd name="connsiteX12" fmla="*/ 7210004 w 7210004"/>
              <a:gd name="connsiteY12" fmla="*/ 0 h 744468"/>
              <a:gd name="connsiteX0" fmla="*/ 0 w 7938287"/>
              <a:gd name="connsiteY0" fmla="*/ 8093 h 768744"/>
              <a:gd name="connsiteX1" fmla="*/ 704007 w 7938287"/>
              <a:gd name="connsiteY1" fmla="*/ 712100 h 768744"/>
              <a:gd name="connsiteX2" fmla="*/ 1448474 w 7938287"/>
              <a:gd name="connsiteY2" fmla="*/ 8093 h 768744"/>
              <a:gd name="connsiteX3" fmla="*/ 2136298 w 7938287"/>
              <a:gd name="connsiteY3" fmla="*/ 736377 h 768744"/>
              <a:gd name="connsiteX4" fmla="*/ 2872673 w 7938287"/>
              <a:gd name="connsiteY4" fmla="*/ 8093 h 768744"/>
              <a:gd name="connsiteX5" fmla="*/ 3600955 w 7938287"/>
              <a:gd name="connsiteY5" fmla="*/ 720192 h 768744"/>
              <a:gd name="connsiteX6" fmla="*/ 4329239 w 7938287"/>
              <a:gd name="connsiteY6" fmla="*/ 8092 h 768744"/>
              <a:gd name="connsiteX7" fmla="*/ 5033245 w 7938287"/>
              <a:gd name="connsiteY7" fmla="*/ 744468 h 768744"/>
              <a:gd name="connsiteX8" fmla="*/ 5737252 w 7938287"/>
              <a:gd name="connsiteY8" fmla="*/ 0 h 768744"/>
              <a:gd name="connsiteX9" fmla="*/ 6457442 w 7938287"/>
              <a:gd name="connsiteY9" fmla="*/ 695915 h 768744"/>
              <a:gd name="connsiteX10" fmla="*/ 6967241 w 7938287"/>
              <a:gd name="connsiteY10" fmla="*/ 202301 h 768744"/>
              <a:gd name="connsiteX11" fmla="*/ 6975333 w 7938287"/>
              <a:gd name="connsiteY11" fmla="*/ 178025 h 768744"/>
              <a:gd name="connsiteX12" fmla="*/ 7938287 w 7938287"/>
              <a:gd name="connsiteY12" fmla="*/ 768744 h 768744"/>
              <a:gd name="connsiteX0" fmla="*/ 0 w 7938287"/>
              <a:gd name="connsiteY0" fmla="*/ 24277 h 784928"/>
              <a:gd name="connsiteX1" fmla="*/ 704007 w 7938287"/>
              <a:gd name="connsiteY1" fmla="*/ 728284 h 784928"/>
              <a:gd name="connsiteX2" fmla="*/ 1448474 w 7938287"/>
              <a:gd name="connsiteY2" fmla="*/ 24277 h 784928"/>
              <a:gd name="connsiteX3" fmla="*/ 2136298 w 7938287"/>
              <a:gd name="connsiteY3" fmla="*/ 752561 h 784928"/>
              <a:gd name="connsiteX4" fmla="*/ 2872673 w 7938287"/>
              <a:gd name="connsiteY4" fmla="*/ 24277 h 784928"/>
              <a:gd name="connsiteX5" fmla="*/ 3600955 w 7938287"/>
              <a:gd name="connsiteY5" fmla="*/ 736376 h 784928"/>
              <a:gd name="connsiteX6" fmla="*/ 4329239 w 7938287"/>
              <a:gd name="connsiteY6" fmla="*/ 24276 h 784928"/>
              <a:gd name="connsiteX7" fmla="*/ 5033245 w 7938287"/>
              <a:gd name="connsiteY7" fmla="*/ 760652 h 784928"/>
              <a:gd name="connsiteX8" fmla="*/ 5737252 w 7938287"/>
              <a:gd name="connsiteY8" fmla="*/ 16184 h 784928"/>
              <a:gd name="connsiteX9" fmla="*/ 6457442 w 7938287"/>
              <a:gd name="connsiteY9" fmla="*/ 712099 h 784928"/>
              <a:gd name="connsiteX10" fmla="*/ 6967241 w 7938287"/>
              <a:gd name="connsiteY10" fmla="*/ 218485 h 784928"/>
              <a:gd name="connsiteX11" fmla="*/ 7137174 w 7938287"/>
              <a:gd name="connsiteY11" fmla="*/ 0 h 784928"/>
              <a:gd name="connsiteX12" fmla="*/ 7938287 w 7938287"/>
              <a:gd name="connsiteY12" fmla="*/ 784928 h 784928"/>
              <a:gd name="connsiteX0" fmla="*/ 0 w 7905919"/>
              <a:gd name="connsiteY0" fmla="*/ 24277 h 760652"/>
              <a:gd name="connsiteX1" fmla="*/ 704007 w 7905919"/>
              <a:gd name="connsiteY1" fmla="*/ 728284 h 760652"/>
              <a:gd name="connsiteX2" fmla="*/ 1448474 w 7905919"/>
              <a:gd name="connsiteY2" fmla="*/ 24277 h 760652"/>
              <a:gd name="connsiteX3" fmla="*/ 2136298 w 7905919"/>
              <a:gd name="connsiteY3" fmla="*/ 752561 h 760652"/>
              <a:gd name="connsiteX4" fmla="*/ 2872673 w 7905919"/>
              <a:gd name="connsiteY4" fmla="*/ 24277 h 760652"/>
              <a:gd name="connsiteX5" fmla="*/ 3600955 w 7905919"/>
              <a:gd name="connsiteY5" fmla="*/ 736376 h 760652"/>
              <a:gd name="connsiteX6" fmla="*/ 4329239 w 7905919"/>
              <a:gd name="connsiteY6" fmla="*/ 24276 h 760652"/>
              <a:gd name="connsiteX7" fmla="*/ 5033245 w 7905919"/>
              <a:gd name="connsiteY7" fmla="*/ 760652 h 760652"/>
              <a:gd name="connsiteX8" fmla="*/ 5737252 w 7905919"/>
              <a:gd name="connsiteY8" fmla="*/ 16184 h 760652"/>
              <a:gd name="connsiteX9" fmla="*/ 6457442 w 7905919"/>
              <a:gd name="connsiteY9" fmla="*/ 712099 h 760652"/>
              <a:gd name="connsiteX10" fmla="*/ 6967241 w 7905919"/>
              <a:gd name="connsiteY10" fmla="*/ 218485 h 760652"/>
              <a:gd name="connsiteX11" fmla="*/ 7137174 w 7905919"/>
              <a:gd name="connsiteY11" fmla="*/ 0 h 760652"/>
              <a:gd name="connsiteX12" fmla="*/ 7905919 w 7905919"/>
              <a:gd name="connsiteY12" fmla="*/ 736376 h 760652"/>
              <a:gd name="connsiteX0" fmla="*/ 0 w 7905919"/>
              <a:gd name="connsiteY0" fmla="*/ 8093 h 744468"/>
              <a:gd name="connsiteX1" fmla="*/ 704007 w 7905919"/>
              <a:gd name="connsiteY1" fmla="*/ 712100 h 744468"/>
              <a:gd name="connsiteX2" fmla="*/ 1448474 w 7905919"/>
              <a:gd name="connsiteY2" fmla="*/ 8093 h 744468"/>
              <a:gd name="connsiteX3" fmla="*/ 2136298 w 7905919"/>
              <a:gd name="connsiteY3" fmla="*/ 736377 h 744468"/>
              <a:gd name="connsiteX4" fmla="*/ 2872673 w 7905919"/>
              <a:gd name="connsiteY4" fmla="*/ 8093 h 744468"/>
              <a:gd name="connsiteX5" fmla="*/ 3600955 w 7905919"/>
              <a:gd name="connsiteY5" fmla="*/ 720192 h 744468"/>
              <a:gd name="connsiteX6" fmla="*/ 4329239 w 7905919"/>
              <a:gd name="connsiteY6" fmla="*/ 8092 h 744468"/>
              <a:gd name="connsiteX7" fmla="*/ 5033245 w 7905919"/>
              <a:gd name="connsiteY7" fmla="*/ 744468 h 744468"/>
              <a:gd name="connsiteX8" fmla="*/ 5737252 w 7905919"/>
              <a:gd name="connsiteY8" fmla="*/ 0 h 744468"/>
              <a:gd name="connsiteX9" fmla="*/ 6457442 w 7905919"/>
              <a:gd name="connsiteY9" fmla="*/ 695915 h 744468"/>
              <a:gd name="connsiteX10" fmla="*/ 6967241 w 7905919"/>
              <a:gd name="connsiteY10" fmla="*/ 202301 h 744468"/>
              <a:gd name="connsiteX11" fmla="*/ 7857365 w 7905919"/>
              <a:gd name="connsiteY11" fmla="*/ 404602 h 744468"/>
              <a:gd name="connsiteX12" fmla="*/ 7905919 w 7905919"/>
              <a:gd name="connsiteY12" fmla="*/ 720192 h 744468"/>
              <a:gd name="connsiteX0" fmla="*/ 0 w 7905919"/>
              <a:gd name="connsiteY0" fmla="*/ 8093 h 744468"/>
              <a:gd name="connsiteX1" fmla="*/ 704007 w 7905919"/>
              <a:gd name="connsiteY1" fmla="*/ 712100 h 744468"/>
              <a:gd name="connsiteX2" fmla="*/ 1448474 w 7905919"/>
              <a:gd name="connsiteY2" fmla="*/ 8093 h 744468"/>
              <a:gd name="connsiteX3" fmla="*/ 2136298 w 7905919"/>
              <a:gd name="connsiteY3" fmla="*/ 736377 h 744468"/>
              <a:gd name="connsiteX4" fmla="*/ 2872673 w 7905919"/>
              <a:gd name="connsiteY4" fmla="*/ 8093 h 744468"/>
              <a:gd name="connsiteX5" fmla="*/ 3600955 w 7905919"/>
              <a:gd name="connsiteY5" fmla="*/ 720192 h 744468"/>
              <a:gd name="connsiteX6" fmla="*/ 4329239 w 7905919"/>
              <a:gd name="connsiteY6" fmla="*/ 8092 h 744468"/>
              <a:gd name="connsiteX7" fmla="*/ 5033245 w 7905919"/>
              <a:gd name="connsiteY7" fmla="*/ 744468 h 744468"/>
              <a:gd name="connsiteX8" fmla="*/ 5737252 w 7905919"/>
              <a:gd name="connsiteY8" fmla="*/ 0 h 744468"/>
              <a:gd name="connsiteX9" fmla="*/ 6457442 w 7905919"/>
              <a:gd name="connsiteY9" fmla="*/ 695915 h 744468"/>
              <a:gd name="connsiteX10" fmla="*/ 7177634 w 7905919"/>
              <a:gd name="connsiteY10" fmla="*/ 24276 h 744468"/>
              <a:gd name="connsiteX11" fmla="*/ 7857365 w 7905919"/>
              <a:gd name="connsiteY11" fmla="*/ 404602 h 744468"/>
              <a:gd name="connsiteX12" fmla="*/ 7905919 w 7905919"/>
              <a:gd name="connsiteY12" fmla="*/ 720192 h 744468"/>
              <a:gd name="connsiteX0" fmla="*/ 0 w 8618018"/>
              <a:gd name="connsiteY0" fmla="*/ 8093 h 744468"/>
              <a:gd name="connsiteX1" fmla="*/ 704007 w 8618018"/>
              <a:gd name="connsiteY1" fmla="*/ 712100 h 744468"/>
              <a:gd name="connsiteX2" fmla="*/ 1448474 w 8618018"/>
              <a:gd name="connsiteY2" fmla="*/ 8093 h 744468"/>
              <a:gd name="connsiteX3" fmla="*/ 2136298 w 8618018"/>
              <a:gd name="connsiteY3" fmla="*/ 736377 h 744468"/>
              <a:gd name="connsiteX4" fmla="*/ 2872673 w 8618018"/>
              <a:gd name="connsiteY4" fmla="*/ 8093 h 744468"/>
              <a:gd name="connsiteX5" fmla="*/ 3600955 w 8618018"/>
              <a:gd name="connsiteY5" fmla="*/ 720192 h 744468"/>
              <a:gd name="connsiteX6" fmla="*/ 4329239 w 8618018"/>
              <a:gd name="connsiteY6" fmla="*/ 8092 h 744468"/>
              <a:gd name="connsiteX7" fmla="*/ 5033245 w 8618018"/>
              <a:gd name="connsiteY7" fmla="*/ 744468 h 744468"/>
              <a:gd name="connsiteX8" fmla="*/ 5737252 w 8618018"/>
              <a:gd name="connsiteY8" fmla="*/ 0 h 744468"/>
              <a:gd name="connsiteX9" fmla="*/ 6457442 w 8618018"/>
              <a:gd name="connsiteY9" fmla="*/ 695915 h 744468"/>
              <a:gd name="connsiteX10" fmla="*/ 7177634 w 8618018"/>
              <a:gd name="connsiteY10" fmla="*/ 24276 h 744468"/>
              <a:gd name="connsiteX11" fmla="*/ 7857365 w 8618018"/>
              <a:gd name="connsiteY11" fmla="*/ 404602 h 744468"/>
              <a:gd name="connsiteX12" fmla="*/ 8618018 w 8618018"/>
              <a:gd name="connsiteY12" fmla="*/ 1 h 744468"/>
              <a:gd name="connsiteX0" fmla="*/ 0 w 8618018"/>
              <a:gd name="connsiteY0" fmla="*/ 8093 h 744468"/>
              <a:gd name="connsiteX1" fmla="*/ 704007 w 8618018"/>
              <a:gd name="connsiteY1" fmla="*/ 712100 h 744468"/>
              <a:gd name="connsiteX2" fmla="*/ 1448474 w 8618018"/>
              <a:gd name="connsiteY2" fmla="*/ 8093 h 744468"/>
              <a:gd name="connsiteX3" fmla="*/ 2136298 w 8618018"/>
              <a:gd name="connsiteY3" fmla="*/ 736377 h 744468"/>
              <a:gd name="connsiteX4" fmla="*/ 2872673 w 8618018"/>
              <a:gd name="connsiteY4" fmla="*/ 8093 h 744468"/>
              <a:gd name="connsiteX5" fmla="*/ 3600955 w 8618018"/>
              <a:gd name="connsiteY5" fmla="*/ 720192 h 744468"/>
              <a:gd name="connsiteX6" fmla="*/ 4329239 w 8618018"/>
              <a:gd name="connsiteY6" fmla="*/ 8092 h 744468"/>
              <a:gd name="connsiteX7" fmla="*/ 5033245 w 8618018"/>
              <a:gd name="connsiteY7" fmla="*/ 744468 h 744468"/>
              <a:gd name="connsiteX8" fmla="*/ 5737252 w 8618018"/>
              <a:gd name="connsiteY8" fmla="*/ 0 h 744468"/>
              <a:gd name="connsiteX9" fmla="*/ 6457442 w 8618018"/>
              <a:gd name="connsiteY9" fmla="*/ 695915 h 744468"/>
              <a:gd name="connsiteX10" fmla="*/ 7177634 w 8618018"/>
              <a:gd name="connsiteY10" fmla="*/ 24276 h 744468"/>
              <a:gd name="connsiteX11" fmla="*/ 7905918 w 8618018"/>
              <a:gd name="connsiteY11" fmla="*/ 687823 h 744468"/>
              <a:gd name="connsiteX12" fmla="*/ 8618018 w 8618018"/>
              <a:gd name="connsiteY12" fmla="*/ 1 h 744468"/>
              <a:gd name="connsiteX0" fmla="*/ 0 w 7905920"/>
              <a:gd name="connsiteY0" fmla="*/ 8093 h 744468"/>
              <a:gd name="connsiteX1" fmla="*/ 704007 w 7905920"/>
              <a:gd name="connsiteY1" fmla="*/ 712100 h 744468"/>
              <a:gd name="connsiteX2" fmla="*/ 1448474 w 7905920"/>
              <a:gd name="connsiteY2" fmla="*/ 8093 h 744468"/>
              <a:gd name="connsiteX3" fmla="*/ 2136298 w 7905920"/>
              <a:gd name="connsiteY3" fmla="*/ 736377 h 744468"/>
              <a:gd name="connsiteX4" fmla="*/ 2872673 w 7905920"/>
              <a:gd name="connsiteY4" fmla="*/ 8093 h 744468"/>
              <a:gd name="connsiteX5" fmla="*/ 3600955 w 7905920"/>
              <a:gd name="connsiteY5" fmla="*/ 720192 h 744468"/>
              <a:gd name="connsiteX6" fmla="*/ 4329239 w 7905920"/>
              <a:gd name="connsiteY6" fmla="*/ 8092 h 744468"/>
              <a:gd name="connsiteX7" fmla="*/ 5033245 w 7905920"/>
              <a:gd name="connsiteY7" fmla="*/ 744468 h 744468"/>
              <a:gd name="connsiteX8" fmla="*/ 5737252 w 7905920"/>
              <a:gd name="connsiteY8" fmla="*/ 0 h 744468"/>
              <a:gd name="connsiteX9" fmla="*/ 6457442 w 7905920"/>
              <a:gd name="connsiteY9" fmla="*/ 695915 h 744468"/>
              <a:gd name="connsiteX10" fmla="*/ 7177634 w 7905920"/>
              <a:gd name="connsiteY10" fmla="*/ 24276 h 744468"/>
              <a:gd name="connsiteX11" fmla="*/ 7905918 w 7905920"/>
              <a:gd name="connsiteY11" fmla="*/ 687823 h 744468"/>
              <a:gd name="connsiteX0" fmla="*/ 0 w 7177635"/>
              <a:gd name="connsiteY0" fmla="*/ 8093 h 744468"/>
              <a:gd name="connsiteX1" fmla="*/ 704007 w 7177635"/>
              <a:gd name="connsiteY1" fmla="*/ 712100 h 744468"/>
              <a:gd name="connsiteX2" fmla="*/ 1448474 w 7177635"/>
              <a:gd name="connsiteY2" fmla="*/ 8093 h 744468"/>
              <a:gd name="connsiteX3" fmla="*/ 2136298 w 7177635"/>
              <a:gd name="connsiteY3" fmla="*/ 736377 h 744468"/>
              <a:gd name="connsiteX4" fmla="*/ 2872673 w 7177635"/>
              <a:gd name="connsiteY4" fmla="*/ 8093 h 744468"/>
              <a:gd name="connsiteX5" fmla="*/ 3600955 w 7177635"/>
              <a:gd name="connsiteY5" fmla="*/ 720192 h 744468"/>
              <a:gd name="connsiteX6" fmla="*/ 4329239 w 7177635"/>
              <a:gd name="connsiteY6" fmla="*/ 8092 h 744468"/>
              <a:gd name="connsiteX7" fmla="*/ 5033245 w 7177635"/>
              <a:gd name="connsiteY7" fmla="*/ 744468 h 744468"/>
              <a:gd name="connsiteX8" fmla="*/ 5737252 w 7177635"/>
              <a:gd name="connsiteY8" fmla="*/ 0 h 744468"/>
              <a:gd name="connsiteX9" fmla="*/ 6457442 w 7177635"/>
              <a:gd name="connsiteY9" fmla="*/ 695915 h 744468"/>
              <a:gd name="connsiteX10" fmla="*/ 7177634 w 7177635"/>
              <a:gd name="connsiteY10" fmla="*/ 24276 h 744468"/>
              <a:gd name="connsiteX0" fmla="*/ 0 w 6473628"/>
              <a:gd name="connsiteY0" fmla="*/ 712100 h 744468"/>
              <a:gd name="connsiteX1" fmla="*/ 744467 w 6473628"/>
              <a:gd name="connsiteY1" fmla="*/ 8093 h 744468"/>
              <a:gd name="connsiteX2" fmla="*/ 1432291 w 6473628"/>
              <a:gd name="connsiteY2" fmla="*/ 736377 h 744468"/>
              <a:gd name="connsiteX3" fmla="*/ 2168666 w 6473628"/>
              <a:gd name="connsiteY3" fmla="*/ 8093 h 744468"/>
              <a:gd name="connsiteX4" fmla="*/ 2896948 w 6473628"/>
              <a:gd name="connsiteY4" fmla="*/ 720192 h 744468"/>
              <a:gd name="connsiteX5" fmla="*/ 3625232 w 6473628"/>
              <a:gd name="connsiteY5" fmla="*/ 8092 h 744468"/>
              <a:gd name="connsiteX6" fmla="*/ 4329238 w 6473628"/>
              <a:gd name="connsiteY6" fmla="*/ 744468 h 744468"/>
              <a:gd name="connsiteX7" fmla="*/ 5033245 w 6473628"/>
              <a:gd name="connsiteY7" fmla="*/ 0 h 744468"/>
              <a:gd name="connsiteX8" fmla="*/ 5753435 w 6473628"/>
              <a:gd name="connsiteY8" fmla="*/ 695915 h 744468"/>
              <a:gd name="connsiteX9" fmla="*/ 6473627 w 6473628"/>
              <a:gd name="connsiteY9" fmla="*/ 24276 h 744468"/>
              <a:gd name="connsiteX0" fmla="*/ -1 w 5729160"/>
              <a:gd name="connsiteY0" fmla="*/ 8093 h 744468"/>
              <a:gd name="connsiteX1" fmla="*/ 687823 w 5729160"/>
              <a:gd name="connsiteY1" fmla="*/ 736377 h 744468"/>
              <a:gd name="connsiteX2" fmla="*/ 1424198 w 5729160"/>
              <a:gd name="connsiteY2" fmla="*/ 8093 h 744468"/>
              <a:gd name="connsiteX3" fmla="*/ 2152480 w 5729160"/>
              <a:gd name="connsiteY3" fmla="*/ 720192 h 744468"/>
              <a:gd name="connsiteX4" fmla="*/ 2880764 w 5729160"/>
              <a:gd name="connsiteY4" fmla="*/ 8092 h 744468"/>
              <a:gd name="connsiteX5" fmla="*/ 3584770 w 5729160"/>
              <a:gd name="connsiteY5" fmla="*/ 744468 h 744468"/>
              <a:gd name="connsiteX6" fmla="*/ 4288777 w 5729160"/>
              <a:gd name="connsiteY6" fmla="*/ 0 h 744468"/>
              <a:gd name="connsiteX7" fmla="*/ 5008967 w 5729160"/>
              <a:gd name="connsiteY7" fmla="*/ 695915 h 744468"/>
              <a:gd name="connsiteX8" fmla="*/ 5729159 w 5729160"/>
              <a:gd name="connsiteY8" fmla="*/ 24276 h 744468"/>
              <a:gd name="connsiteX0" fmla="*/ 0 w 5041337"/>
              <a:gd name="connsiteY0" fmla="*/ 736377 h 744468"/>
              <a:gd name="connsiteX1" fmla="*/ 736375 w 5041337"/>
              <a:gd name="connsiteY1" fmla="*/ 8093 h 744468"/>
              <a:gd name="connsiteX2" fmla="*/ 1464657 w 5041337"/>
              <a:gd name="connsiteY2" fmla="*/ 720192 h 744468"/>
              <a:gd name="connsiteX3" fmla="*/ 2192941 w 5041337"/>
              <a:gd name="connsiteY3" fmla="*/ 8092 h 744468"/>
              <a:gd name="connsiteX4" fmla="*/ 2896947 w 5041337"/>
              <a:gd name="connsiteY4" fmla="*/ 744468 h 744468"/>
              <a:gd name="connsiteX5" fmla="*/ 3600954 w 5041337"/>
              <a:gd name="connsiteY5" fmla="*/ 0 h 744468"/>
              <a:gd name="connsiteX6" fmla="*/ 4321144 w 5041337"/>
              <a:gd name="connsiteY6" fmla="*/ 695915 h 744468"/>
              <a:gd name="connsiteX7" fmla="*/ 5041336 w 5041337"/>
              <a:gd name="connsiteY7" fmla="*/ 24276 h 74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1337" h="744468">
                <a:moveTo>
                  <a:pt x="0" y="736377"/>
                </a:moveTo>
                <a:lnTo>
                  <a:pt x="736375" y="8093"/>
                </a:lnTo>
                <a:lnTo>
                  <a:pt x="1464657" y="720192"/>
                </a:lnTo>
                <a:lnTo>
                  <a:pt x="2192941" y="8092"/>
                </a:lnTo>
                <a:lnTo>
                  <a:pt x="2896947" y="744468"/>
                </a:lnTo>
                <a:lnTo>
                  <a:pt x="3600954" y="0"/>
                </a:lnTo>
                <a:lnTo>
                  <a:pt x="4321144" y="695915"/>
                </a:lnTo>
                <a:cubicBezTo>
                  <a:pt x="4491077" y="542166"/>
                  <a:pt x="4871403" y="178025"/>
                  <a:pt x="5041336" y="24276"/>
                </a:cubicBezTo>
              </a:path>
            </a:pathLst>
          </a:custGeom>
          <a:noFill/>
          <a:ln w="762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TextBox 7">
            <a:extLst>
              <a:ext uri="{FF2B5EF4-FFF2-40B4-BE49-F238E27FC236}">
                <a16:creationId xmlns:a16="http://schemas.microsoft.com/office/drawing/2014/main" id="{AF952A5C-58AE-C247-6BE3-293F1EA1FA3C}"/>
              </a:ext>
            </a:extLst>
          </p:cNvPr>
          <p:cNvSpPr txBox="1"/>
          <p:nvPr/>
        </p:nvSpPr>
        <p:spPr>
          <a:xfrm rot="5400000">
            <a:off x="8006457" y="4269849"/>
            <a:ext cx="1441420" cy="646331"/>
          </a:xfrm>
          <a:prstGeom prst="rect">
            <a:avLst/>
          </a:prstGeom>
          <a:noFill/>
        </p:spPr>
        <p:txBody>
          <a:bodyPr wrap="none" rtlCol="0">
            <a:spAutoFit/>
          </a:bodyPr>
          <a:lstStyle/>
          <a:p>
            <a:pPr algn="ctr"/>
            <a:r>
              <a:rPr lang="en-IE" b="1" dirty="0"/>
              <a:t>Lower</a:t>
            </a:r>
          </a:p>
          <a:p>
            <a:pPr algn="ctr"/>
            <a:r>
              <a:rPr lang="en-IE" b="1" dirty="0"/>
              <a:t> Palaeozoic</a:t>
            </a:r>
          </a:p>
        </p:txBody>
      </p:sp>
      <p:sp>
        <p:nvSpPr>
          <p:cNvPr id="52" name="Freeform: Shape 51">
            <a:extLst>
              <a:ext uri="{FF2B5EF4-FFF2-40B4-BE49-F238E27FC236}">
                <a16:creationId xmlns:a16="http://schemas.microsoft.com/office/drawing/2014/main" id="{EE1B5DEE-B96C-6A83-94F0-BF4CEBD87E6B}"/>
              </a:ext>
            </a:extLst>
          </p:cNvPr>
          <p:cNvSpPr/>
          <p:nvPr/>
        </p:nvSpPr>
        <p:spPr>
          <a:xfrm>
            <a:off x="6190220" y="4098047"/>
            <a:ext cx="226577" cy="590718"/>
          </a:xfrm>
          <a:custGeom>
            <a:avLst/>
            <a:gdLst>
              <a:gd name="connsiteX0" fmla="*/ 226577 w 226577"/>
              <a:gd name="connsiteY0" fmla="*/ 0 h 590718"/>
              <a:gd name="connsiteX1" fmla="*/ 0 w 226577"/>
              <a:gd name="connsiteY1" fmla="*/ 590718 h 590718"/>
              <a:gd name="connsiteX2" fmla="*/ 8092 w 226577"/>
              <a:gd name="connsiteY2" fmla="*/ 315589 h 590718"/>
              <a:gd name="connsiteX3" fmla="*/ 8092 w 226577"/>
              <a:gd name="connsiteY3" fmla="*/ 307497 h 590718"/>
            </a:gdLst>
            <a:ahLst/>
            <a:cxnLst>
              <a:cxn ang="0">
                <a:pos x="connsiteX0" y="connsiteY0"/>
              </a:cxn>
              <a:cxn ang="0">
                <a:pos x="connsiteX1" y="connsiteY1"/>
              </a:cxn>
              <a:cxn ang="0">
                <a:pos x="connsiteX2" y="connsiteY2"/>
              </a:cxn>
              <a:cxn ang="0">
                <a:pos x="connsiteX3" y="connsiteY3"/>
              </a:cxn>
            </a:cxnLst>
            <a:rect l="l" t="t" r="r" b="b"/>
            <a:pathLst>
              <a:path w="226577" h="590718">
                <a:moveTo>
                  <a:pt x="226577" y="0"/>
                </a:moveTo>
                <a:lnTo>
                  <a:pt x="0" y="590718"/>
                </a:lnTo>
                <a:lnTo>
                  <a:pt x="8092" y="315589"/>
                </a:lnTo>
                <a:lnTo>
                  <a:pt x="8092" y="307497"/>
                </a:lnTo>
              </a:path>
            </a:pathLst>
          </a:custGeom>
          <a:noFill/>
          <a:ln w="38100">
            <a:solidFill>
              <a:srgbClr val="3333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3" name="Freeform: Shape 52">
            <a:extLst>
              <a:ext uri="{FF2B5EF4-FFF2-40B4-BE49-F238E27FC236}">
                <a16:creationId xmlns:a16="http://schemas.microsoft.com/office/drawing/2014/main" id="{AC5D106C-671A-8E85-1AF6-AD4A126CA669}"/>
              </a:ext>
            </a:extLst>
          </p:cNvPr>
          <p:cNvSpPr/>
          <p:nvPr/>
        </p:nvSpPr>
        <p:spPr>
          <a:xfrm rot="10582910">
            <a:off x="6398544" y="4192940"/>
            <a:ext cx="257565" cy="590718"/>
          </a:xfrm>
          <a:custGeom>
            <a:avLst/>
            <a:gdLst>
              <a:gd name="connsiteX0" fmla="*/ 226577 w 226577"/>
              <a:gd name="connsiteY0" fmla="*/ 0 h 590718"/>
              <a:gd name="connsiteX1" fmla="*/ 0 w 226577"/>
              <a:gd name="connsiteY1" fmla="*/ 590718 h 590718"/>
              <a:gd name="connsiteX2" fmla="*/ 8092 w 226577"/>
              <a:gd name="connsiteY2" fmla="*/ 315589 h 590718"/>
              <a:gd name="connsiteX3" fmla="*/ 8092 w 226577"/>
              <a:gd name="connsiteY3" fmla="*/ 307497 h 590718"/>
            </a:gdLst>
            <a:ahLst/>
            <a:cxnLst>
              <a:cxn ang="0">
                <a:pos x="connsiteX0" y="connsiteY0"/>
              </a:cxn>
              <a:cxn ang="0">
                <a:pos x="connsiteX1" y="connsiteY1"/>
              </a:cxn>
              <a:cxn ang="0">
                <a:pos x="connsiteX2" y="connsiteY2"/>
              </a:cxn>
              <a:cxn ang="0">
                <a:pos x="connsiteX3" y="connsiteY3"/>
              </a:cxn>
            </a:cxnLst>
            <a:rect l="l" t="t" r="r" b="b"/>
            <a:pathLst>
              <a:path w="226577" h="590718">
                <a:moveTo>
                  <a:pt x="226577" y="0"/>
                </a:moveTo>
                <a:lnTo>
                  <a:pt x="0" y="590718"/>
                </a:lnTo>
                <a:lnTo>
                  <a:pt x="8092" y="315589"/>
                </a:lnTo>
                <a:lnTo>
                  <a:pt x="8092" y="307497"/>
                </a:lnTo>
              </a:path>
            </a:pathLst>
          </a:custGeom>
          <a:noFill/>
          <a:ln w="38100">
            <a:solidFill>
              <a:srgbClr val="3333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grpSp>
        <p:nvGrpSpPr>
          <p:cNvPr id="94" name="Group 93">
            <a:extLst>
              <a:ext uri="{FF2B5EF4-FFF2-40B4-BE49-F238E27FC236}">
                <a16:creationId xmlns:a16="http://schemas.microsoft.com/office/drawing/2014/main" id="{192E059E-7123-028B-73D0-5F41B175A79A}"/>
              </a:ext>
            </a:extLst>
          </p:cNvPr>
          <p:cNvGrpSpPr/>
          <p:nvPr/>
        </p:nvGrpSpPr>
        <p:grpSpPr>
          <a:xfrm>
            <a:off x="179744" y="1936982"/>
            <a:ext cx="6726665" cy="1914256"/>
            <a:chOff x="179744" y="1936982"/>
            <a:chExt cx="6726665" cy="1914256"/>
          </a:xfrm>
        </p:grpSpPr>
        <p:sp>
          <p:nvSpPr>
            <p:cNvPr id="48" name="Freeform: Shape 47">
              <a:extLst>
                <a:ext uri="{FF2B5EF4-FFF2-40B4-BE49-F238E27FC236}">
                  <a16:creationId xmlns:a16="http://schemas.microsoft.com/office/drawing/2014/main" id="{92970B57-8CDD-8626-7D18-63972149992B}"/>
                </a:ext>
              </a:extLst>
            </p:cNvPr>
            <p:cNvSpPr/>
            <p:nvPr/>
          </p:nvSpPr>
          <p:spPr>
            <a:xfrm>
              <a:off x="3420932" y="3044414"/>
              <a:ext cx="3485477" cy="806824"/>
            </a:xfrm>
            <a:custGeom>
              <a:avLst/>
              <a:gdLst>
                <a:gd name="connsiteX0" fmla="*/ 107576 w 3485477"/>
                <a:gd name="connsiteY0" fmla="*/ 376518 h 806824"/>
                <a:gd name="connsiteX1" fmla="*/ 785308 w 3485477"/>
                <a:gd name="connsiteY1" fmla="*/ 398033 h 806824"/>
                <a:gd name="connsiteX2" fmla="*/ 419548 w 3485477"/>
                <a:gd name="connsiteY2" fmla="*/ 236668 h 806824"/>
                <a:gd name="connsiteX3" fmla="*/ 968188 w 3485477"/>
                <a:gd name="connsiteY3" fmla="*/ 236668 h 806824"/>
                <a:gd name="connsiteX4" fmla="*/ 1387736 w 3485477"/>
                <a:gd name="connsiteY4" fmla="*/ 204395 h 806824"/>
                <a:gd name="connsiteX5" fmla="*/ 1516828 w 3485477"/>
                <a:gd name="connsiteY5" fmla="*/ 387275 h 806824"/>
                <a:gd name="connsiteX6" fmla="*/ 1893346 w 3485477"/>
                <a:gd name="connsiteY6" fmla="*/ 258184 h 806824"/>
                <a:gd name="connsiteX7" fmla="*/ 1936376 w 3485477"/>
                <a:gd name="connsiteY7" fmla="*/ 96819 h 806824"/>
                <a:gd name="connsiteX8" fmla="*/ 2420470 w 3485477"/>
                <a:gd name="connsiteY8" fmla="*/ 32273 h 806824"/>
                <a:gd name="connsiteX9" fmla="*/ 2969110 w 3485477"/>
                <a:gd name="connsiteY9" fmla="*/ 32273 h 806824"/>
                <a:gd name="connsiteX10" fmla="*/ 3485477 w 3485477"/>
                <a:gd name="connsiteY10" fmla="*/ 0 h 806824"/>
                <a:gd name="connsiteX11" fmla="*/ 3324113 w 3485477"/>
                <a:gd name="connsiteY11" fmla="*/ 376518 h 806824"/>
                <a:gd name="connsiteX12" fmla="*/ 2667896 w 3485477"/>
                <a:gd name="connsiteY12" fmla="*/ 376518 h 806824"/>
                <a:gd name="connsiteX13" fmla="*/ 2054710 w 3485477"/>
                <a:gd name="connsiteY13" fmla="*/ 623944 h 806824"/>
                <a:gd name="connsiteX14" fmla="*/ 989703 w 3485477"/>
                <a:gd name="connsiteY14" fmla="*/ 688490 h 806824"/>
                <a:gd name="connsiteX15" fmla="*/ 408790 w 3485477"/>
                <a:gd name="connsiteY15" fmla="*/ 806824 h 806824"/>
                <a:gd name="connsiteX16" fmla="*/ 0 w 3485477"/>
                <a:gd name="connsiteY16" fmla="*/ 806824 h 806824"/>
                <a:gd name="connsiteX17" fmla="*/ 290456 w 3485477"/>
                <a:gd name="connsiteY17" fmla="*/ 559398 h 806824"/>
                <a:gd name="connsiteX18" fmla="*/ 53788 w 3485477"/>
                <a:gd name="connsiteY18" fmla="*/ 430306 h 806824"/>
                <a:gd name="connsiteX19" fmla="*/ 107576 w 3485477"/>
                <a:gd name="connsiteY19" fmla="*/ 376518 h 806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5477" h="806824">
                  <a:moveTo>
                    <a:pt x="107576" y="376518"/>
                  </a:moveTo>
                  <a:lnTo>
                    <a:pt x="785308" y="398033"/>
                  </a:lnTo>
                  <a:lnTo>
                    <a:pt x="419548" y="236668"/>
                  </a:lnTo>
                  <a:lnTo>
                    <a:pt x="968188" y="236668"/>
                  </a:lnTo>
                  <a:lnTo>
                    <a:pt x="1387736" y="204395"/>
                  </a:lnTo>
                  <a:lnTo>
                    <a:pt x="1516828" y="387275"/>
                  </a:lnTo>
                  <a:lnTo>
                    <a:pt x="1893346" y="258184"/>
                  </a:lnTo>
                  <a:lnTo>
                    <a:pt x="1936376" y="96819"/>
                  </a:lnTo>
                  <a:lnTo>
                    <a:pt x="2420470" y="32273"/>
                  </a:lnTo>
                  <a:lnTo>
                    <a:pt x="2969110" y="32273"/>
                  </a:lnTo>
                  <a:lnTo>
                    <a:pt x="3485477" y="0"/>
                  </a:lnTo>
                  <a:lnTo>
                    <a:pt x="3324113" y="376518"/>
                  </a:lnTo>
                  <a:lnTo>
                    <a:pt x="2667896" y="376518"/>
                  </a:lnTo>
                  <a:lnTo>
                    <a:pt x="2054710" y="623944"/>
                  </a:lnTo>
                  <a:lnTo>
                    <a:pt x="989703" y="688490"/>
                  </a:lnTo>
                  <a:lnTo>
                    <a:pt x="408790" y="806824"/>
                  </a:lnTo>
                  <a:lnTo>
                    <a:pt x="0" y="806824"/>
                  </a:lnTo>
                  <a:lnTo>
                    <a:pt x="290456" y="559398"/>
                  </a:lnTo>
                  <a:lnTo>
                    <a:pt x="53788" y="430306"/>
                  </a:lnTo>
                  <a:lnTo>
                    <a:pt x="107576" y="376518"/>
                  </a:lnTo>
                  <a:close/>
                </a:path>
              </a:pathLst>
            </a:custGeom>
            <a:noFill/>
            <a:ln w="38100">
              <a:solidFill>
                <a:schemeClr val="accent5">
                  <a:lumMod val="60000"/>
                  <a:lumOff val="40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3" name="TextBox 22">
              <a:extLst>
                <a:ext uri="{FF2B5EF4-FFF2-40B4-BE49-F238E27FC236}">
                  <a16:creationId xmlns:a16="http://schemas.microsoft.com/office/drawing/2014/main" id="{AEE9B398-76B0-F0A0-D65B-58A2B5B6F41E}"/>
                </a:ext>
              </a:extLst>
            </p:cNvPr>
            <p:cNvSpPr txBox="1"/>
            <p:nvPr/>
          </p:nvSpPr>
          <p:spPr>
            <a:xfrm>
              <a:off x="179744" y="1936982"/>
              <a:ext cx="2257349" cy="461665"/>
            </a:xfrm>
            <a:prstGeom prst="rect">
              <a:avLst/>
            </a:prstGeom>
            <a:noFill/>
          </p:spPr>
          <p:txBody>
            <a:bodyPr wrap="none" rtlCol="0">
              <a:spAutoFit/>
            </a:bodyPr>
            <a:lstStyle/>
            <a:p>
              <a:r>
                <a:rPr lang="en-IE" sz="1200" b="1" dirty="0">
                  <a:solidFill>
                    <a:srgbClr val="FFC000"/>
                  </a:solidFill>
                </a:rPr>
                <a:t>Significant but variable </a:t>
              </a:r>
            </a:p>
            <a:p>
              <a:r>
                <a:rPr lang="en-IE" sz="1200" b="1" dirty="0">
                  <a:solidFill>
                    <a:srgbClr val="FFC000"/>
                  </a:solidFill>
                </a:rPr>
                <a:t>hydrothermal dolomitization</a:t>
              </a:r>
            </a:p>
          </p:txBody>
        </p:sp>
        <p:cxnSp>
          <p:nvCxnSpPr>
            <p:cNvPr id="56" name="Straight Arrow Connector 55">
              <a:extLst>
                <a:ext uri="{FF2B5EF4-FFF2-40B4-BE49-F238E27FC236}">
                  <a16:creationId xmlns:a16="http://schemas.microsoft.com/office/drawing/2014/main" id="{26FB218D-5049-DA14-2091-6EF60F77A234}"/>
                </a:ext>
              </a:extLst>
            </p:cNvPr>
            <p:cNvCxnSpPr>
              <a:cxnSpLocks/>
            </p:cNvCxnSpPr>
            <p:nvPr/>
          </p:nvCxnSpPr>
          <p:spPr>
            <a:xfrm>
              <a:off x="2434975" y="2270589"/>
              <a:ext cx="1325367" cy="934948"/>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sp>
        <p:nvSpPr>
          <p:cNvPr id="60" name="TextBox 59">
            <a:extLst>
              <a:ext uri="{FF2B5EF4-FFF2-40B4-BE49-F238E27FC236}">
                <a16:creationId xmlns:a16="http://schemas.microsoft.com/office/drawing/2014/main" id="{1E517D17-0D59-446A-3C17-4F65EBCFB41A}"/>
              </a:ext>
            </a:extLst>
          </p:cNvPr>
          <p:cNvSpPr txBox="1"/>
          <p:nvPr/>
        </p:nvSpPr>
        <p:spPr>
          <a:xfrm>
            <a:off x="139397" y="3509597"/>
            <a:ext cx="2860481" cy="646331"/>
          </a:xfrm>
          <a:prstGeom prst="rect">
            <a:avLst/>
          </a:prstGeom>
          <a:noFill/>
        </p:spPr>
        <p:txBody>
          <a:bodyPr wrap="square" rtlCol="0">
            <a:spAutoFit/>
          </a:bodyPr>
          <a:lstStyle/>
          <a:p>
            <a:r>
              <a:rPr lang="en-IE" sz="1200" b="1" dirty="0">
                <a:solidFill>
                  <a:srgbClr val="00B0F0"/>
                </a:solidFill>
              </a:rPr>
              <a:t>Host rocks are clean, pale limestones. (Often micrites but also </a:t>
            </a:r>
            <a:r>
              <a:rPr lang="en-IE" sz="1200" b="1" dirty="0" err="1">
                <a:solidFill>
                  <a:srgbClr val="00B0F0"/>
                </a:solidFill>
              </a:rPr>
              <a:t>grainstones</a:t>
            </a:r>
            <a:r>
              <a:rPr lang="en-IE" sz="1200" b="1" dirty="0">
                <a:solidFill>
                  <a:srgbClr val="00B0F0"/>
                </a:solidFill>
              </a:rPr>
              <a:t> e.g. Navan)</a:t>
            </a:r>
            <a:endParaRPr lang="en-IE" sz="1200" b="1" dirty="0">
              <a:solidFill>
                <a:srgbClr val="3333FF"/>
              </a:solidFill>
            </a:endParaRPr>
          </a:p>
        </p:txBody>
      </p:sp>
      <p:sp>
        <p:nvSpPr>
          <p:cNvPr id="61" name="TextBox 60">
            <a:extLst>
              <a:ext uri="{FF2B5EF4-FFF2-40B4-BE49-F238E27FC236}">
                <a16:creationId xmlns:a16="http://schemas.microsoft.com/office/drawing/2014/main" id="{C31F2A45-E800-F379-9B17-EA6FF14C8746}"/>
              </a:ext>
            </a:extLst>
          </p:cNvPr>
          <p:cNvSpPr txBox="1"/>
          <p:nvPr/>
        </p:nvSpPr>
        <p:spPr>
          <a:xfrm>
            <a:off x="362921" y="4599865"/>
            <a:ext cx="2877287" cy="646331"/>
          </a:xfrm>
          <a:prstGeom prst="rect">
            <a:avLst/>
          </a:prstGeom>
          <a:noFill/>
        </p:spPr>
        <p:txBody>
          <a:bodyPr wrap="square" rtlCol="0">
            <a:spAutoFit/>
          </a:bodyPr>
          <a:lstStyle/>
          <a:p>
            <a:pPr algn="ctr"/>
            <a:r>
              <a:rPr lang="en-IE" b="1" dirty="0">
                <a:solidFill>
                  <a:schemeClr val="bg1">
                    <a:lumMod val="75000"/>
                  </a:schemeClr>
                </a:solidFill>
              </a:rPr>
              <a:t>Base Carboniferous </a:t>
            </a:r>
          </a:p>
          <a:p>
            <a:pPr algn="ctr"/>
            <a:r>
              <a:rPr lang="en-IE" b="1" dirty="0">
                <a:solidFill>
                  <a:schemeClr val="bg1">
                    <a:lumMod val="75000"/>
                  </a:schemeClr>
                </a:solidFill>
              </a:rPr>
              <a:t>Regional Unconformity </a:t>
            </a:r>
          </a:p>
        </p:txBody>
      </p:sp>
      <p:grpSp>
        <p:nvGrpSpPr>
          <p:cNvPr id="93" name="Group 92">
            <a:extLst>
              <a:ext uri="{FF2B5EF4-FFF2-40B4-BE49-F238E27FC236}">
                <a16:creationId xmlns:a16="http://schemas.microsoft.com/office/drawing/2014/main" id="{0EB38167-81B8-0E80-6AA4-86A53096F221}"/>
              </a:ext>
            </a:extLst>
          </p:cNvPr>
          <p:cNvGrpSpPr/>
          <p:nvPr/>
        </p:nvGrpSpPr>
        <p:grpSpPr>
          <a:xfrm>
            <a:off x="147666" y="2471240"/>
            <a:ext cx="6435267" cy="1192182"/>
            <a:chOff x="147666" y="2471240"/>
            <a:chExt cx="6435267" cy="1192182"/>
          </a:xfrm>
        </p:grpSpPr>
        <p:sp>
          <p:nvSpPr>
            <p:cNvPr id="26" name="Isosceles Triangle 25">
              <a:extLst>
                <a:ext uri="{FF2B5EF4-FFF2-40B4-BE49-F238E27FC236}">
                  <a16:creationId xmlns:a16="http://schemas.microsoft.com/office/drawing/2014/main" id="{23CE3D9D-9409-683A-4FA7-9D94A1AC16D0}"/>
                </a:ext>
              </a:extLst>
            </p:cNvPr>
            <p:cNvSpPr/>
            <p:nvPr/>
          </p:nvSpPr>
          <p:spPr>
            <a:xfrm flipH="1">
              <a:off x="6301973" y="3501074"/>
              <a:ext cx="179834" cy="162348"/>
            </a:xfrm>
            <a:prstGeom prst="triangl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7" name="Isosceles Triangle 26">
              <a:extLst>
                <a:ext uri="{FF2B5EF4-FFF2-40B4-BE49-F238E27FC236}">
                  <a16:creationId xmlns:a16="http://schemas.microsoft.com/office/drawing/2014/main" id="{A906C582-FE3A-081C-D60F-B2348EB2BFB0}"/>
                </a:ext>
              </a:extLst>
            </p:cNvPr>
            <p:cNvSpPr/>
            <p:nvPr/>
          </p:nvSpPr>
          <p:spPr>
            <a:xfrm flipH="1">
              <a:off x="5852292" y="3241017"/>
              <a:ext cx="179834" cy="179420"/>
            </a:xfrm>
            <a:prstGeom prst="triangl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8" name="Isosceles Triangle 27">
              <a:extLst>
                <a:ext uri="{FF2B5EF4-FFF2-40B4-BE49-F238E27FC236}">
                  <a16:creationId xmlns:a16="http://schemas.microsoft.com/office/drawing/2014/main" id="{5D39AABB-E424-9ACB-90C8-9932FC2FCD04}"/>
                </a:ext>
              </a:extLst>
            </p:cNvPr>
            <p:cNvSpPr/>
            <p:nvPr/>
          </p:nvSpPr>
          <p:spPr>
            <a:xfrm flipH="1">
              <a:off x="5169433" y="3479121"/>
              <a:ext cx="179834" cy="171812"/>
            </a:xfrm>
            <a:prstGeom prst="triangl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9" name="Isosceles Triangle 28">
              <a:extLst>
                <a:ext uri="{FF2B5EF4-FFF2-40B4-BE49-F238E27FC236}">
                  <a16:creationId xmlns:a16="http://schemas.microsoft.com/office/drawing/2014/main" id="{751A395C-D4A5-6093-85B5-021CCD84FA5E}"/>
                </a:ext>
              </a:extLst>
            </p:cNvPr>
            <p:cNvSpPr/>
            <p:nvPr/>
          </p:nvSpPr>
          <p:spPr>
            <a:xfrm flipH="1">
              <a:off x="6403099" y="3043919"/>
              <a:ext cx="179834" cy="179420"/>
            </a:xfrm>
            <a:prstGeom prst="triangl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0" name="Isosceles Triangle 29">
              <a:extLst>
                <a:ext uri="{FF2B5EF4-FFF2-40B4-BE49-F238E27FC236}">
                  <a16:creationId xmlns:a16="http://schemas.microsoft.com/office/drawing/2014/main" id="{094E8A3D-ECFA-9094-1FF3-C02D9BA7A0E6}"/>
                </a:ext>
              </a:extLst>
            </p:cNvPr>
            <p:cNvSpPr/>
            <p:nvPr/>
          </p:nvSpPr>
          <p:spPr>
            <a:xfrm flipH="1">
              <a:off x="5232849" y="3058266"/>
              <a:ext cx="179834" cy="189396"/>
            </a:xfrm>
            <a:prstGeom prst="triangl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1" name="Isosceles Triangle 30">
              <a:extLst>
                <a:ext uri="{FF2B5EF4-FFF2-40B4-BE49-F238E27FC236}">
                  <a16:creationId xmlns:a16="http://schemas.microsoft.com/office/drawing/2014/main" id="{EF33F8E0-3017-4E28-E787-DDD3C6C28A0D}"/>
                </a:ext>
              </a:extLst>
            </p:cNvPr>
            <p:cNvSpPr/>
            <p:nvPr/>
          </p:nvSpPr>
          <p:spPr>
            <a:xfrm flipH="1">
              <a:off x="3746105" y="3453392"/>
              <a:ext cx="179834" cy="171812"/>
            </a:xfrm>
            <a:prstGeom prst="triangl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7" name="Isosceles Triangle 36">
              <a:extLst>
                <a:ext uri="{FF2B5EF4-FFF2-40B4-BE49-F238E27FC236}">
                  <a16:creationId xmlns:a16="http://schemas.microsoft.com/office/drawing/2014/main" id="{D03318DE-A946-F124-8FE9-CDC80AC74E2E}"/>
                </a:ext>
              </a:extLst>
            </p:cNvPr>
            <p:cNvSpPr/>
            <p:nvPr/>
          </p:nvSpPr>
          <p:spPr>
            <a:xfrm flipH="1">
              <a:off x="4418905" y="3272840"/>
              <a:ext cx="179834" cy="180552"/>
            </a:xfrm>
            <a:prstGeom prst="triangl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3" name="TextBox 62">
              <a:extLst>
                <a:ext uri="{FF2B5EF4-FFF2-40B4-BE49-F238E27FC236}">
                  <a16:creationId xmlns:a16="http://schemas.microsoft.com/office/drawing/2014/main" id="{F8CFB9EE-7921-C28A-D7B1-4755B8B0C7CA}"/>
                </a:ext>
              </a:extLst>
            </p:cNvPr>
            <p:cNvSpPr txBox="1"/>
            <p:nvPr/>
          </p:nvSpPr>
          <p:spPr>
            <a:xfrm>
              <a:off x="147666" y="2471240"/>
              <a:ext cx="2342308" cy="461665"/>
            </a:xfrm>
            <a:prstGeom prst="rect">
              <a:avLst/>
            </a:prstGeom>
            <a:noFill/>
          </p:spPr>
          <p:txBody>
            <a:bodyPr wrap="none" rtlCol="0">
              <a:spAutoFit/>
            </a:bodyPr>
            <a:lstStyle/>
            <a:p>
              <a:r>
                <a:rPr lang="en-IE" sz="1200" b="1" dirty="0"/>
                <a:t>Significant brecciation</a:t>
              </a:r>
            </a:p>
            <a:p>
              <a:r>
                <a:rPr lang="en-IE" sz="1200" b="1" dirty="0"/>
                <a:t>sedimentary to hydrothermal</a:t>
              </a:r>
            </a:p>
          </p:txBody>
        </p:sp>
        <p:cxnSp>
          <p:nvCxnSpPr>
            <p:cNvPr id="65" name="Straight Arrow Connector 64">
              <a:extLst>
                <a:ext uri="{FF2B5EF4-FFF2-40B4-BE49-F238E27FC236}">
                  <a16:creationId xmlns:a16="http://schemas.microsoft.com/office/drawing/2014/main" id="{A4B94B55-31F1-7BB8-3567-8429C0DC77B2}"/>
                </a:ext>
              </a:extLst>
            </p:cNvPr>
            <p:cNvCxnSpPr>
              <a:cxnSpLocks/>
            </p:cNvCxnSpPr>
            <p:nvPr/>
          </p:nvCxnSpPr>
          <p:spPr>
            <a:xfrm>
              <a:off x="2478445" y="2848280"/>
              <a:ext cx="1250973" cy="70129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86C0A6D2-C400-5032-8FAE-06B99B47220D}"/>
              </a:ext>
            </a:extLst>
          </p:cNvPr>
          <p:cNvGrpSpPr/>
          <p:nvPr/>
        </p:nvGrpSpPr>
        <p:grpSpPr>
          <a:xfrm>
            <a:off x="174131" y="2981447"/>
            <a:ext cx="5969518" cy="866945"/>
            <a:chOff x="174131" y="2981447"/>
            <a:chExt cx="5969518" cy="866945"/>
          </a:xfrm>
        </p:grpSpPr>
        <p:sp>
          <p:nvSpPr>
            <p:cNvPr id="39" name="Oval 38">
              <a:extLst>
                <a:ext uri="{FF2B5EF4-FFF2-40B4-BE49-F238E27FC236}">
                  <a16:creationId xmlns:a16="http://schemas.microsoft.com/office/drawing/2014/main" id="{D7B94852-8491-5B98-5F78-387B0F7CACAD}"/>
                </a:ext>
              </a:extLst>
            </p:cNvPr>
            <p:cNvSpPr/>
            <p:nvPr/>
          </p:nvSpPr>
          <p:spPr>
            <a:xfrm flipH="1">
              <a:off x="5996241" y="3689394"/>
              <a:ext cx="147408" cy="158998"/>
            </a:xfrm>
            <a:prstGeom prst="ellipse">
              <a:avLst/>
            </a:prstGeom>
            <a:solidFill>
              <a:srgbClr val="FF99CC"/>
            </a:solidFill>
            <a:ln>
              <a:solidFill>
                <a:srgbClr val="FF99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0" name="Oval 39">
              <a:extLst>
                <a:ext uri="{FF2B5EF4-FFF2-40B4-BE49-F238E27FC236}">
                  <a16:creationId xmlns:a16="http://schemas.microsoft.com/office/drawing/2014/main" id="{2AC0CC96-84F2-33F4-6DC7-6F066B8743D6}"/>
                </a:ext>
              </a:extLst>
            </p:cNvPr>
            <p:cNvSpPr/>
            <p:nvPr/>
          </p:nvSpPr>
          <p:spPr>
            <a:xfrm flipH="1">
              <a:off x="4736576" y="3335474"/>
              <a:ext cx="147408" cy="152883"/>
            </a:xfrm>
            <a:prstGeom prst="ellipse">
              <a:avLst/>
            </a:prstGeom>
            <a:solidFill>
              <a:srgbClr val="FF99CC"/>
            </a:solidFill>
            <a:ln>
              <a:solidFill>
                <a:srgbClr val="FF99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1" name="Oval 40">
              <a:extLst>
                <a:ext uri="{FF2B5EF4-FFF2-40B4-BE49-F238E27FC236}">
                  <a16:creationId xmlns:a16="http://schemas.microsoft.com/office/drawing/2014/main" id="{E1B44AF7-586D-5C45-4EE0-EB373A2F1BA9}"/>
                </a:ext>
              </a:extLst>
            </p:cNvPr>
            <p:cNvSpPr/>
            <p:nvPr/>
          </p:nvSpPr>
          <p:spPr>
            <a:xfrm flipH="1">
              <a:off x="3491027" y="3646653"/>
              <a:ext cx="147408" cy="173193"/>
            </a:xfrm>
            <a:prstGeom prst="ellipse">
              <a:avLst/>
            </a:prstGeom>
            <a:solidFill>
              <a:srgbClr val="FF99CC"/>
            </a:solidFill>
            <a:ln>
              <a:solidFill>
                <a:srgbClr val="FF99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2" name="TextBox 61">
              <a:extLst>
                <a:ext uri="{FF2B5EF4-FFF2-40B4-BE49-F238E27FC236}">
                  <a16:creationId xmlns:a16="http://schemas.microsoft.com/office/drawing/2014/main" id="{6E81102E-3D70-56F7-9267-CF4B68D89871}"/>
                </a:ext>
              </a:extLst>
            </p:cNvPr>
            <p:cNvSpPr txBox="1"/>
            <p:nvPr/>
          </p:nvSpPr>
          <p:spPr>
            <a:xfrm>
              <a:off x="174131" y="2981447"/>
              <a:ext cx="2803270" cy="461665"/>
            </a:xfrm>
            <a:prstGeom prst="rect">
              <a:avLst/>
            </a:prstGeom>
            <a:noFill/>
          </p:spPr>
          <p:txBody>
            <a:bodyPr wrap="square" rtlCol="0">
              <a:spAutoFit/>
            </a:bodyPr>
            <a:lstStyle/>
            <a:p>
              <a:r>
                <a:rPr lang="en-IE" sz="1200" b="1" dirty="0">
                  <a:solidFill>
                    <a:srgbClr val="FF99CC"/>
                  </a:solidFill>
                </a:rPr>
                <a:t>Usually minor, early silica-haematite – ‘iron formation’</a:t>
              </a:r>
            </a:p>
          </p:txBody>
        </p:sp>
        <p:cxnSp>
          <p:nvCxnSpPr>
            <p:cNvPr id="69" name="Straight Arrow Connector 68">
              <a:extLst>
                <a:ext uri="{FF2B5EF4-FFF2-40B4-BE49-F238E27FC236}">
                  <a16:creationId xmlns:a16="http://schemas.microsoft.com/office/drawing/2014/main" id="{EB70BDAC-4B67-BB2C-B1E1-3A9F448D4FE3}"/>
                </a:ext>
              </a:extLst>
            </p:cNvPr>
            <p:cNvCxnSpPr>
              <a:cxnSpLocks/>
            </p:cNvCxnSpPr>
            <p:nvPr/>
          </p:nvCxnSpPr>
          <p:spPr>
            <a:xfrm>
              <a:off x="2265108" y="3183064"/>
              <a:ext cx="1183767" cy="506330"/>
            </a:xfrm>
            <a:prstGeom prst="straightConnector1">
              <a:avLst/>
            </a:prstGeom>
            <a:ln w="19050">
              <a:solidFill>
                <a:srgbClr val="FF99CC"/>
              </a:solidFill>
              <a:tailEnd type="triangle"/>
            </a:ln>
          </p:spPr>
          <p:style>
            <a:lnRef idx="1">
              <a:schemeClr val="accent1"/>
            </a:lnRef>
            <a:fillRef idx="0">
              <a:schemeClr val="accent1"/>
            </a:fillRef>
            <a:effectRef idx="0">
              <a:schemeClr val="accent1"/>
            </a:effectRef>
            <a:fontRef idx="minor">
              <a:schemeClr val="tx1"/>
            </a:fontRef>
          </p:style>
        </p:cxnSp>
      </p:grpSp>
      <p:sp>
        <p:nvSpPr>
          <p:cNvPr id="96" name="TextBox 95">
            <a:extLst>
              <a:ext uri="{FF2B5EF4-FFF2-40B4-BE49-F238E27FC236}">
                <a16:creationId xmlns:a16="http://schemas.microsoft.com/office/drawing/2014/main" id="{BEB7A733-55C2-48CB-EA8B-194A71D4D6E1}"/>
              </a:ext>
            </a:extLst>
          </p:cNvPr>
          <p:cNvSpPr txBox="1"/>
          <p:nvPr/>
        </p:nvSpPr>
        <p:spPr>
          <a:xfrm>
            <a:off x="5206971" y="5097757"/>
            <a:ext cx="644728" cy="461665"/>
          </a:xfrm>
          <a:prstGeom prst="rect">
            <a:avLst/>
          </a:prstGeom>
          <a:noFill/>
          <a:ln>
            <a:noFill/>
          </a:ln>
        </p:spPr>
        <p:txBody>
          <a:bodyPr wrap="none" rtlCol="0">
            <a:spAutoFit/>
          </a:bodyPr>
          <a:lstStyle/>
          <a:p>
            <a:pPr algn="ctr"/>
            <a:r>
              <a:rPr lang="en-IE" sz="2400" b="1" dirty="0">
                <a:solidFill>
                  <a:srgbClr val="FF00FF"/>
                </a:solidFill>
              </a:rPr>
              <a:t>? ?</a:t>
            </a:r>
          </a:p>
        </p:txBody>
      </p:sp>
      <p:sp>
        <p:nvSpPr>
          <p:cNvPr id="99" name="TextBox 98">
            <a:extLst>
              <a:ext uri="{FF2B5EF4-FFF2-40B4-BE49-F238E27FC236}">
                <a16:creationId xmlns:a16="http://schemas.microsoft.com/office/drawing/2014/main" id="{E37DD345-C8F0-1957-F869-EBD45BAD2F2E}"/>
              </a:ext>
            </a:extLst>
          </p:cNvPr>
          <p:cNvSpPr txBox="1"/>
          <p:nvPr/>
        </p:nvSpPr>
        <p:spPr>
          <a:xfrm>
            <a:off x="6920728" y="3763171"/>
            <a:ext cx="1518198" cy="646331"/>
          </a:xfrm>
          <a:prstGeom prst="rect">
            <a:avLst/>
          </a:prstGeom>
          <a:noFill/>
        </p:spPr>
        <p:txBody>
          <a:bodyPr wrap="square" rtlCol="0">
            <a:spAutoFit/>
          </a:bodyPr>
          <a:lstStyle/>
          <a:p>
            <a:pPr algn="ctr"/>
            <a:r>
              <a:rPr lang="en-IE" sz="1200" b="1" dirty="0">
                <a:solidFill>
                  <a:srgbClr val="FF0000"/>
                </a:solidFill>
              </a:rPr>
              <a:t>+/- Higher temp + cross-cutting mineral </a:t>
            </a:r>
          </a:p>
        </p:txBody>
      </p:sp>
      <p:cxnSp>
        <p:nvCxnSpPr>
          <p:cNvPr id="2" name="Straight Arrow Connector 1">
            <a:extLst>
              <a:ext uri="{FF2B5EF4-FFF2-40B4-BE49-F238E27FC236}">
                <a16:creationId xmlns:a16="http://schemas.microsoft.com/office/drawing/2014/main" id="{0447659B-5F58-486C-059C-3913A1A379A9}"/>
              </a:ext>
            </a:extLst>
          </p:cNvPr>
          <p:cNvCxnSpPr>
            <a:cxnSpLocks/>
          </p:cNvCxnSpPr>
          <p:nvPr/>
        </p:nvCxnSpPr>
        <p:spPr>
          <a:xfrm flipH="1" flipV="1">
            <a:off x="6831280" y="3957344"/>
            <a:ext cx="300272" cy="12236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6845829C-7CB7-E813-86FD-8594BD96D8E6}"/>
              </a:ext>
            </a:extLst>
          </p:cNvPr>
          <p:cNvSpPr txBox="1"/>
          <p:nvPr/>
        </p:nvSpPr>
        <p:spPr>
          <a:xfrm>
            <a:off x="5585750" y="561992"/>
            <a:ext cx="2534668" cy="584775"/>
          </a:xfrm>
          <a:prstGeom prst="rect">
            <a:avLst/>
          </a:prstGeom>
          <a:noFill/>
        </p:spPr>
        <p:txBody>
          <a:bodyPr wrap="none" rtlCol="0">
            <a:spAutoFit/>
          </a:bodyPr>
          <a:lstStyle/>
          <a:p>
            <a:pPr algn="ctr"/>
            <a:r>
              <a:rPr lang="en-IE" sz="1600" b="1" dirty="0"/>
              <a:t>Navan is more complex </a:t>
            </a:r>
          </a:p>
          <a:p>
            <a:pPr algn="ctr"/>
            <a:r>
              <a:rPr lang="en-IE" sz="1600" b="1" dirty="0"/>
              <a:t>but broadly comparable</a:t>
            </a:r>
          </a:p>
        </p:txBody>
      </p:sp>
      <p:sp>
        <p:nvSpPr>
          <p:cNvPr id="7" name="Freeform: Shape 6">
            <a:extLst>
              <a:ext uri="{FF2B5EF4-FFF2-40B4-BE49-F238E27FC236}">
                <a16:creationId xmlns:a16="http://schemas.microsoft.com/office/drawing/2014/main" id="{99E1098A-1045-29BC-1ACB-BDDD39914289}"/>
              </a:ext>
            </a:extLst>
          </p:cNvPr>
          <p:cNvSpPr/>
          <p:nvPr/>
        </p:nvSpPr>
        <p:spPr>
          <a:xfrm>
            <a:off x="6316980" y="3733800"/>
            <a:ext cx="563880" cy="464820"/>
          </a:xfrm>
          <a:custGeom>
            <a:avLst/>
            <a:gdLst>
              <a:gd name="connsiteX0" fmla="*/ 384810 w 563880"/>
              <a:gd name="connsiteY0" fmla="*/ 0 h 464820"/>
              <a:gd name="connsiteX1" fmla="*/ 563880 w 563880"/>
              <a:gd name="connsiteY1" fmla="*/ 99060 h 464820"/>
              <a:gd name="connsiteX2" fmla="*/ 403860 w 563880"/>
              <a:gd name="connsiteY2" fmla="*/ 140970 h 464820"/>
              <a:gd name="connsiteX3" fmla="*/ 491490 w 563880"/>
              <a:gd name="connsiteY3" fmla="*/ 232410 h 464820"/>
              <a:gd name="connsiteX4" fmla="*/ 369570 w 563880"/>
              <a:gd name="connsiteY4" fmla="*/ 262890 h 464820"/>
              <a:gd name="connsiteX5" fmla="*/ 369570 w 563880"/>
              <a:gd name="connsiteY5" fmla="*/ 262890 h 464820"/>
              <a:gd name="connsiteX6" fmla="*/ 445770 w 563880"/>
              <a:gd name="connsiteY6" fmla="*/ 346710 h 464820"/>
              <a:gd name="connsiteX7" fmla="*/ 255270 w 563880"/>
              <a:gd name="connsiteY7" fmla="*/ 297180 h 464820"/>
              <a:gd name="connsiteX8" fmla="*/ 175260 w 563880"/>
              <a:gd name="connsiteY8" fmla="*/ 464820 h 464820"/>
              <a:gd name="connsiteX9" fmla="*/ 0 w 563880"/>
              <a:gd name="connsiteY9" fmla="*/ 461010 h 464820"/>
              <a:gd name="connsiteX10" fmla="*/ 175260 w 563880"/>
              <a:gd name="connsiteY10" fmla="*/ 312420 h 464820"/>
              <a:gd name="connsiteX11" fmla="*/ 49530 w 563880"/>
              <a:gd name="connsiteY11" fmla="*/ 251460 h 464820"/>
              <a:gd name="connsiteX12" fmla="*/ 144780 w 563880"/>
              <a:gd name="connsiteY12" fmla="*/ 175260 h 464820"/>
              <a:gd name="connsiteX13" fmla="*/ 125730 w 563880"/>
              <a:gd name="connsiteY13" fmla="*/ 152400 h 464820"/>
              <a:gd name="connsiteX14" fmla="*/ 278130 w 563880"/>
              <a:gd name="connsiteY14" fmla="*/ 152400 h 464820"/>
              <a:gd name="connsiteX15" fmla="*/ 384810 w 563880"/>
              <a:gd name="connsiteY15" fmla="*/ 0 h 464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880" h="464820">
                <a:moveTo>
                  <a:pt x="384810" y="0"/>
                </a:moveTo>
                <a:lnTo>
                  <a:pt x="563880" y="99060"/>
                </a:lnTo>
                <a:lnTo>
                  <a:pt x="403860" y="140970"/>
                </a:lnTo>
                <a:lnTo>
                  <a:pt x="491490" y="232410"/>
                </a:lnTo>
                <a:lnTo>
                  <a:pt x="369570" y="262890"/>
                </a:lnTo>
                <a:lnTo>
                  <a:pt x="369570" y="262890"/>
                </a:lnTo>
                <a:lnTo>
                  <a:pt x="445770" y="346710"/>
                </a:lnTo>
                <a:lnTo>
                  <a:pt x="255270" y="297180"/>
                </a:lnTo>
                <a:lnTo>
                  <a:pt x="175260" y="464820"/>
                </a:lnTo>
                <a:lnTo>
                  <a:pt x="0" y="461010"/>
                </a:lnTo>
                <a:lnTo>
                  <a:pt x="175260" y="312420"/>
                </a:lnTo>
                <a:lnTo>
                  <a:pt x="49530" y="251460"/>
                </a:lnTo>
                <a:lnTo>
                  <a:pt x="144780" y="175260"/>
                </a:lnTo>
                <a:lnTo>
                  <a:pt x="125730" y="152400"/>
                </a:lnTo>
                <a:lnTo>
                  <a:pt x="278130" y="152400"/>
                </a:lnTo>
                <a:lnTo>
                  <a:pt x="384810" y="0"/>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cxnSp>
        <p:nvCxnSpPr>
          <p:cNvPr id="3" name="Straight Connector 2">
            <a:extLst>
              <a:ext uri="{FF2B5EF4-FFF2-40B4-BE49-F238E27FC236}">
                <a16:creationId xmlns:a16="http://schemas.microsoft.com/office/drawing/2014/main" id="{37A3689E-CD22-ED3F-2B56-378B94FA0364}"/>
              </a:ext>
            </a:extLst>
          </p:cNvPr>
          <p:cNvCxnSpPr>
            <a:cxnSpLocks/>
            <a:stCxn id="12" idx="3"/>
          </p:cNvCxnSpPr>
          <p:nvPr/>
        </p:nvCxnSpPr>
        <p:spPr>
          <a:xfrm flipH="1">
            <a:off x="6160643" y="1943315"/>
            <a:ext cx="1129300" cy="3253304"/>
          </a:xfrm>
          <a:prstGeom prst="line">
            <a:avLst/>
          </a:prstGeom>
          <a:ln w="76200">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2ED547E-59F6-766E-1B1A-180BD7483569}"/>
              </a:ext>
            </a:extLst>
          </p:cNvPr>
          <p:cNvCxnSpPr>
            <a:cxnSpLocks/>
          </p:cNvCxnSpPr>
          <p:nvPr/>
        </p:nvCxnSpPr>
        <p:spPr>
          <a:xfrm>
            <a:off x="3132000" y="1927923"/>
            <a:ext cx="5233671" cy="253"/>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2541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3"/>
                                        </p:tgtEl>
                                        <p:attrNameLst>
                                          <p:attrName>style.visibility</p:attrName>
                                        </p:attrNameLst>
                                      </p:cBhvr>
                                      <p:to>
                                        <p:strVal val="visible"/>
                                      </p:to>
                                    </p:set>
                                    <p:anim calcmode="lin" valueType="num">
                                      <p:cBhvr additive="base">
                                        <p:cTn id="7" dur="500" fill="hold"/>
                                        <p:tgtEl>
                                          <p:spTgt spid="93"/>
                                        </p:tgtEl>
                                        <p:attrNameLst>
                                          <p:attrName>ppt_x</p:attrName>
                                        </p:attrNameLst>
                                      </p:cBhvr>
                                      <p:tavLst>
                                        <p:tav tm="0">
                                          <p:val>
                                            <p:strVal val="0-#ppt_w/2"/>
                                          </p:val>
                                        </p:tav>
                                        <p:tav tm="100000">
                                          <p:val>
                                            <p:strVal val="#ppt_x"/>
                                          </p:val>
                                        </p:tav>
                                      </p:tavLst>
                                    </p:anim>
                                    <p:anim calcmode="lin" valueType="num">
                                      <p:cBhvr additive="base">
                                        <p:cTn id="8" dur="500" fill="hold"/>
                                        <p:tgtEl>
                                          <p:spTgt spid="9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92"/>
                                        </p:tgtEl>
                                        <p:attrNameLst>
                                          <p:attrName>style.visibility</p:attrName>
                                        </p:attrNameLst>
                                      </p:cBhvr>
                                      <p:to>
                                        <p:strVal val="visible"/>
                                      </p:to>
                                    </p:set>
                                    <p:anim calcmode="lin" valueType="num">
                                      <p:cBhvr additive="base">
                                        <p:cTn id="13" dur="500" fill="hold"/>
                                        <p:tgtEl>
                                          <p:spTgt spid="92"/>
                                        </p:tgtEl>
                                        <p:attrNameLst>
                                          <p:attrName>ppt_x</p:attrName>
                                        </p:attrNameLst>
                                      </p:cBhvr>
                                      <p:tavLst>
                                        <p:tav tm="0">
                                          <p:val>
                                            <p:strVal val="0-#ppt_w/2"/>
                                          </p:val>
                                        </p:tav>
                                        <p:tav tm="100000">
                                          <p:val>
                                            <p:strVal val="#ppt_x"/>
                                          </p:val>
                                        </p:tav>
                                      </p:tavLst>
                                    </p:anim>
                                    <p:anim calcmode="lin" valueType="num">
                                      <p:cBhvr additive="base">
                                        <p:cTn id="14" dur="500" fill="hold"/>
                                        <p:tgtEl>
                                          <p:spTgt spid="9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94"/>
                                        </p:tgtEl>
                                        <p:attrNameLst>
                                          <p:attrName>style.visibility</p:attrName>
                                        </p:attrNameLst>
                                      </p:cBhvr>
                                      <p:to>
                                        <p:strVal val="visible"/>
                                      </p:to>
                                    </p:set>
                                    <p:anim calcmode="lin" valueType="num">
                                      <p:cBhvr additive="base">
                                        <p:cTn id="19" dur="500" fill="hold"/>
                                        <p:tgtEl>
                                          <p:spTgt spid="94"/>
                                        </p:tgtEl>
                                        <p:attrNameLst>
                                          <p:attrName>ppt_x</p:attrName>
                                        </p:attrNameLst>
                                      </p:cBhvr>
                                      <p:tavLst>
                                        <p:tav tm="0">
                                          <p:val>
                                            <p:strVal val="0-#ppt_w/2"/>
                                          </p:val>
                                        </p:tav>
                                        <p:tav tm="100000">
                                          <p:val>
                                            <p:strVal val="#ppt_x"/>
                                          </p:val>
                                        </p:tav>
                                      </p:tavLst>
                                    </p:anim>
                                    <p:anim calcmode="lin" valueType="num">
                                      <p:cBhvr additive="base">
                                        <p:cTn id="20" dur="500" fill="hold"/>
                                        <p:tgtEl>
                                          <p:spTgt spid="9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1+#ppt_w/2"/>
                                          </p:val>
                                        </p:tav>
                                        <p:tav tm="100000">
                                          <p:val>
                                            <p:strVal val="#ppt_x"/>
                                          </p:val>
                                        </p:tav>
                                      </p:tavLst>
                                    </p:anim>
                                    <p:anim calcmode="lin" valueType="num">
                                      <p:cBhvr additive="base">
                                        <p:cTn id="26"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D2C7ED4-B58D-4965-01B7-E088EFB97F1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517" y="623974"/>
            <a:ext cx="9208547" cy="5969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E33D3686-7E05-D44F-12E1-947C1B329820}"/>
              </a:ext>
            </a:extLst>
          </p:cNvPr>
          <p:cNvSpPr/>
          <p:nvPr/>
        </p:nvSpPr>
        <p:spPr>
          <a:xfrm>
            <a:off x="1801260" y="4667972"/>
            <a:ext cx="78087" cy="7615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350">
              <a:solidFill>
                <a:srgbClr val="FF0000"/>
              </a:solidFill>
            </a:endParaRPr>
          </a:p>
        </p:txBody>
      </p:sp>
      <p:sp>
        <p:nvSpPr>
          <p:cNvPr id="3" name="Rectangle 2">
            <a:extLst>
              <a:ext uri="{FF2B5EF4-FFF2-40B4-BE49-F238E27FC236}">
                <a16:creationId xmlns:a16="http://schemas.microsoft.com/office/drawing/2014/main" id="{4DE82988-84A5-5F21-1F64-B61F219849B7}"/>
              </a:ext>
            </a:extLst>
          </p:cNvPr>
          <p:cNvSpPr/>
          <p:nvPr/>
        </p:nvSpPr>
        <p:spPr>
          <a:xfrm>
            <a:off x="1942533" y="4346393"/>
            <a:ext cx="78087" cy="7615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350">
              <a:solidFill>
                <a:srgbClr val="FF0000"/>
              </a:solidFill>
            </a:endParaRPr>
          </a:p>
        </p:txBody>
      </p:sp>
      <p:sp>
        <p:nvSpPr>
          <p:cNvPr id="4" name="Rectangle 3">
            <a:extLst>
              <a:ext uri="{FF2B5EF4-FFF2-40B4-BE49-F238E27FC236}">
                <a16:creationId xmlns:a16="http://schemas.microsoft.com/office/drawing/2014/main" id="{B82C9796-0AE1-0F1D-72D6-E4652DC45428}"/>
              </a:ext>
            </a:extLst>
          </p:cNvPr>
          <p:cNvSpPr/>
          <p:nvPr/>
        </p:nvSpPr>
        <p:spPr>
          <a:xfrm>
            <a:off x="1853999" y="3835698"/>
            <a:ext cx="78087" cy="7615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350">
              <a:solidFill>
                <a:srgbClr val="FF0000"/>
              </a:solidFill>
            </a:endParaRPr>
          </a:p>
        </p:txBody>
      </p:sp>
      <p:sp>
        <p:nvSpPr>
          <p:cNvPr id="5" name="Rectangle 4">
            <a:extLst>
              <a:ext uri="{FF2B5EF4-FFF2-40B4-BE49-F238E27FC236}">
                <a16:creationId xmlns:a16="http://schemas.microsoft.com/office/drawing/2014/main" id="{8C1A3198-E2B0-9242-56CE-25E8C3073B4C}"/>
              </a:ext>
            </a:extLst>
          </p:cNvPr>
          <p:cNvSpPr/>
          <p:nvPr/>
        </p:nvSpPr>
        <p:spPr>
          <a:xfrm>
            <a:off x="2323523" y="4450969"/>
            <a:ext cx="78087" cy="7615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350">
              <a:solidFill>
                <a:srgbClr val="FF0000"/>
              </a:solidFill>
            </a:endParaRPr>
          </a:p>
        </p:txBody>
      </p:sp>
      <p:sp>
        <p:nvSpPr>
          <p:cNvPr id="6" name="Rectangle 5">
            <a:extLst>
              <a:ext uri="{FF2B5EF4-FFF2-40B4-BE49-F238E27FC236}">
                <a16:creationId xmlns:a16="http://schemas.microsoft.com/office/drawing/2014/main" id="{CA7FDC29-F02A-8E41-0AE8-6B55FB56B5CB}"/>
              </a:ext>
            </a:extLst>
          </p:cNvPr>
          <p:cNvSpPr/>
          <p:nvPr/>
        </p:nvSpPr>
        <p:spPr>
          <a:xfrm>
            <a:off x="2446667" y="4337562"/>
            <a:ext cx="78087" cy="7615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350">
              <a:solidFill>
                <a:srgbClr val="FF0000"/>
              </a:solidFill>
            </a:endParaRPr>
          </a:p>
        </p:txBody>
      </p:sp>
      <p:sp>
        <p:nvSpPr>
          <p:cNvPr id="7" name="Rectangle 6">
            <a:extLst>
              <a:ext uri="{FF2B5EF4-FFF2-40B4-BE49-F238E27FC236}">
                <a16:creationId xmlns:a16="http://schemas.microsoft.com/office/drawing/2014/main" id="{3C9B0795-36E6-3D7A-C793-5AFDB814E05F}"/>
              </a:ext>
            </a:extLst>
          </p:cNvPr>
          <p:cNvSpPr/>
          <p:nvPr/>
        </p:nvSpPr>
        <p:spPr>
          <a:xfrm>
            <a:off x="3108175" y="3173506"/>
            <a:ext cx="78087" cy="7615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350">
              <a:solidFill>
                <a:srgbClr val="FF0000"/>
              </a:solidFill>
            </a:endParaRPr>
          </a:p>
        </p:txBody>
      </p:sp>
      <p:sp>
        <p:nvSpPr>
          <p:cNvPr id="9" name="TextBox 8">
            <a:extLst>
              <a:ext uri="{FF2B5EF4-FFF2-40B4-BE49-F238E27FC236}">
                <a16:creationId xmlns:a16="http://schemas.microsoft.com/office/drawing/2014/main" id="{11331AA0-8931-A26D-2691-EA968DACF506}"/>
              </a:ext>
            </a:extLst>
          </p:cNvPr>
          <p:cNvSpPr txBox="1"/>
          <p:nvPr/>
        </p:nvSpPr>
        <p:spPr>
          <a:xfrm>
            <a:off x="1266792" y="88880"/>
            <a:ext cx="6631944" cy="461665"/>
          </a:xfrm>
          <a:prstGeom prst="rect">
            <a:avLst/>
          </a:prstGeom>
          <a:noFill/>
        </p:spPr>
        <p:txBody>
          <a:bodyPr wrap="none" rtlCol="0">
            <a:spAutoFit/>
          </a:bodyPr>
          <a:lstStyle/>
          <a:p>
            <a:pPr algn="ctr"/>
            <a:r>
              <a:rPr lang="en-IE" sz="2400" b="1" dirty="0"/>
              <a:t>Paleogeographic Maps (after Hitzman, 1995)</a:t>
            </a:r>
          </a:p>
        </p:txBody>
      </p:sp>
      <p:sp>
        <p:nvSpPr>
          <p:cNvPr id="18" name="Rectangle 17">
            <a:extLst>
              <a:ext uri="{FF2B5EF4-FFF2-40B4-BE49-F238E27FC236}">
                <a16:creationId xmlns:a16="http://schemas.microsoft.com/office/drawing/2014/main" id="{69244095-7F6B-BEA9-8E0C-7CC169DDC5A8}"/>
              </a:ext>
            </a:extLst>
          </p:cNvPr>
          <p:cNvSpPr/>
          <p:nvPr/>
        </p:nvSpPr>
        <p:spPr>
          <a:xfrm>
            <a:off x="6505085" y="4629897"/>
            <a:ext cx="78087" cy="7615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350">
              <a:solidFill>
                <a:srgbClr val="FF0000"/>
              </a:solidFill>
            </a:endParaRPr>
          </a:p>
        </p:txBody>
      </p:sp>
      <p:sp>
        <p:nvSpPr>
          <p:cNvPr id="19" name="Rectangle 18">
            <a:extLst>
              <a:ext uri="{FF2B5EF4-FFF2-40B4-BE49-F238E27FC236}">
                <a16:creationId xmlns:a16="http://schemas.microsoft.com/office/drawing/2014/main" id="{C4DE6E14-B216-FE04-9BBA-7B53FF075422}"/>
              </a:ext>
            </a:extLst>
          </p:cNvPr>
          <p:cNvSpPr/>
          <p:nvPr/>
        </p:nvSpPr>
        <p:spPr>
          <a:xfrm>
            <a:off x="6646358" y="4308318"/>
            <a:ext cx="78087" cy="7615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350">
              <a:solidFill>
                <a:srgbClr val="FF0000"/>
              </a:solidFill>
            </a:endParaRPr>
          </a:p>
        </p:txBody>
      </p:sp>
      <p:sp>
        <p:nvSpPr>
          <p:cNvPr id="20" name="Rectangle 19">
            <a:extLst>
              <a:ext uri="{FF2B5EF4-FFF2-40B4-BE49-F238E27FC236}">
                <a16:creationId xmlns:a16="http://schemas.microsoft.com/office/drawing/2014/main" id="{EA986E3D-6F1F-A624-C1BD-C12B9D646F8F}"/>
              </a:ext>
            </a:extLst>
          </p:cNvPr>
          <p:cNvSpPr/>
          <p:nvPr/>
        </p:nvSpPr>
        <p:spPr>
          <a:xfrm>
            <a:off x="6557824" y="3797623"/>
            <a:ext cx="78087" cy="7615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350">
              <a:solidFill>
                <a:srgbClr val="FF0000"/>
              </a:solidFill>
            </a:endParaRPr>
          </a:p>
        </p:txBody>
      </p:sp>
      <p:sp>
        <p:nvSpPr>
          <p:cNvPr id="21" name="Rectangle 20">
            <a:extLst>
              <a:ext uri="{FF2B5EF4-FFF2-40B4-BE49-F238E27FC236}">
                <a16:creationId xmlns:a16="http://schemas.microsoft.com/office/drawing/2014/main" id="{5937262B-EBE7-B5EF-C1C9-E27793EB1CDD}"/>
              </a:ext>
            </a:extLst>
          </p:cNvPr>
          <p:cNvSpPr/>
          <p:nvPr/>
        </p:nvSpPr>
        <p:spPr>
          <a:xfrm>
            <a:off x="7027348" y="4412894"/>
            <a:ext cx="78087" cy="7615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350">
              <a:solidFill>
                <a:srgbClr val="FF0000"/>
              </a:solidFill>
            </a:endParaRPr>
          </a:p>
        </p:txBody>
      </p:sp>
      <p:sp>
        <p:nvSpPr>
          <p:cNvPr id="22" name="Rectangle 21">
            <a:extLst>
              <a:ext uri="{FF2B5EF4-FFF2-40B4-BE49-F238E27FC236}">
                <a16:creationId xmlns:a16="http://schemas.microsoft.com/office/drawing/2014/main" id="{CDAA671D-8256-DFBB-0DBB-01F12AD54B8D}"/>
              </a:ext>
            </a:extLst>
          </p:cNvPr>
          <p:cNvSpPr/>
          <p:nvPr/>
        </p:nvSpPr>
        <p:spPr>
          <a:xfrm>
            <a:off x="7150492" y="4299487"/>
            <a:ext cx="78087" cy="7615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350">
              <a:solidFill>
                <a:srgbClr val="FF0000"/>
              </a:solidFill>
            </a:endParaRPr>
          </a:p>
        </p:txBody>
      </p:sp>
      <p:sp>
        <p:nvSpPr>
          <p:cNvPr id="23" name="Rectangle 22">
            <a:extLst>
              <a:ext uri="{FF2B5EF4-FFF2-40B4-BE49-F238E27FC236}">
                <a16:creationId xmlns:a16="http://schemas.microsoft.com/office/drawing/2014/main" id="{FBE04E01-FD4C-D411-6FB8-CB25506CFD5D}"/>
              </a:ext>
            </a:extLst>
          </p:cNvPr>
          <p:cNvSpPr/>
          <p:nvPr/>
        </p:nvSpPr>
        <p:spPr>
          <a:xfrm>
            <a:off x="7812000" y="3135431"/>
            <a:ext cx="78087" cy="7615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350">
              <a:solidFill>
                <a:srgbClr val="FF0000"/>
              </a:solidFill>
            </a:endParaRPr>
          </a:p>
        </p:txBody>
      </p:sp>
      <p:sp>
        <p:nvSpPr>
          <p:cNvPr id="27" name="TextBox 26">
            <a:extLst>
              <a:ext uri="{FF2B5EF4-FFF2-40B4-BE49-F238E27FC236}">
                <a16:creationId xmlns:a16="http://schemas.microsoft.com/office/drawing/2014/main" id="{5DDA3C26-003C-5440-3FBC-CB4966B506A8}"/>
              </a:ext>
            </a:extLst>
          </p:cNvPr>
          <p:cNvSpPr txBox="1"/>
          <p:nvPr/>
        </p:nvSpPr>
        <p:spPr>
          <a:xfrm>
            <a:off x="-3304" y="6428260"/>
            <a:ext cx="9208547" cy="369332"/>
          </a:xfrm>
          <a:prstGeom prst="rect">
            <a:avLst/>
          </a:prstGeom>
          <a:noFill/>
        </p:spPr>
        <p:txBody>
          <a:bodyPr wrap="square">
            <a:spAutoFit/>
          </a:bodyPr>
          <a:lstStyle/>
          <a:p>
            <a:r>
              <a:rPr lang="en-IE" sz="1800" b="0" i="0" u="none" strike="noStrike" baseline="0" dirty="0">
                <a:solidFill>
                  <a:srgbClr val="FF0000"/>
                </a:solidFill>
                <a:latin typeface="TJMAAA+Arial"/>
              </a:rPr>
              <a:t>N - Navan; B - </a:t>
            </a:r>
            <a:r>
              <a:rPr lang="en-IE" sz="1800" b="0" i="0" u="none" strike="noStrike" baseline="0" dirty="0" err="1">
                <a:solidFill>
                  <a:srgbClr val="FF0000"/>
                </a:solidFill>
                <a:latin typeface="TJMAAA+Arial"/>
              </a:rPr>
              <a:t>Ballinalack</a:t>
            </a:r>
            <a:r>
              <a:rPr lang="en-IE" sz="1800" b="0" i="0" u="none" strike="noStrike" baseline="0" dirty="0">
                <a:solidFill>
                  <a:srgbClr val="FF0000"/>
                </a:solidFill>
                <a:latin typeface="TJMAAA+Arial"/>
              </a:rPr>
              <a:t>; K - Keel/</a:t>
            </a:r>
            <a:r>
              <a:rPr lang="en-IE" sz="1800" b="0" i="0" u="none" strike="noStrike" baseline="0" dirty="0" err="1">
                <a:solidFill>
                  <a:srgbClr val="FF0000"/>
                </a:solidFill>
                <a:latin typeface="TJMAAA+Arial"/>
              </a:rPr>
              <a:t>Garrycam</a:t>
            </a:r>
            <a:r>
              <a:rPr lang="en-IE" sz="1800" b="0" i="0" u="none" strike="noStrike" baseline="0" dirty="0">
                <a:solidFill>
                  <a:srgbClr val="FF0000"/>
                </a:solidFill>
                <a:latin typeface="TJMAAA+Arial"/>
              </a:rPr>
              <a:t>; T - </a:t>
            </a:r>
            <a:r>
              <a:rPr lang="en-IE" sz="1800" b="0" i="0" u="none" strike="noStrike" baseline="0" dirty="0" err="1">
                <a:solidFill>
                  <a:srgbClr val="FF0000"/>
                </a:solidFill>
                <a:latin typeface="TJMAAA+Arial"/>
              </a:rPr>
              <a:t>Tynagh</a:t>
            </a:r>
            <a:r>
              <a:rPr lang="en-IE" sz="1800" b="0" i="0" u="none" strike="noStrike" baseline="0" dirty="0">
                <a:solidFill>
                  <a:srgbClr val="FF0000"/>
                </a:solidFill>
                <a:latin typeface="TJMAAA+Arial"/>
              </a:rPr>
              <a:t>; S - </a:t>
            </a:r>
            <a:r>
              <a:rPr lang="en-IE" sz="1800" b="0" i="0" u="none" strike="noStrike" baseline="0" dirty="0" err="1">
                <a:solidFill>
                  <a:srgbClr val="FF0000"/>
                </a:solidFill>
                <a:latin typeface="TJMAAA+Arial"/>
              </a:rPr>
              <a:t>Silvermines</a:t>
            </a:r>
            <a:r>
              <a:rPr lang="en-IE" sz="1800" b="0" i="0" u="none" strike="noStrike" baseline="0" dirty="0">
                <a:solidFill>
                  <a:srgbClr val="FF0000"/>
                </a:solidFill>
                <a:latin typeface="TJMAAA+Arial"/>
              </a:rPr>
              <a:t>; G - </a:t>
            </a:r>
            <a:r>
              <a:rPr lang="en-IE" sz="1800" b="0" i="0" u="none" strike="noStrike" baseline="0" dirty="0" err="1">
                <a:solidFill>
                  <a:srgbClr val="FF0000"/>
                </a:solidFill>
                <a:latin typeface="TJMAAA+Arial"/>
              </a:rPr>
              <a:t>Galmoy</a:t>
            </a:r>
            <a:r>
              <a:rPr lang="en-IE" sz="1800" b="0" i="0" u="none" strike="noStrike" baseline="0" dirty="0">
                <a:solidFill>
                  <a:srgbClr val="FF0000"/>
                </a:solidFill>
                <a:latin typeface="TJMAAA+Arial"/>
              </a:rPr>
              <a:t>;  L - </a:t>
            </a:r>
            <a:r>
              <a:rPr lang="en-IE" sz="1800" b="0" i="0" u="none" strike="noStrike" baseline="0" dirty="0" err="1">
                <a:solidFill>
                  <a:srgbClr val="FF0000"/>
                </a:solidFill>
                <a:latin typeface="TJMAAA+Arial"/>
              </a:rPr>
              <a:t>Lisheen</a:t>
            </a:r>
            <a:r>
              <a:rPr lang="en-IE" sz="1800" b="0" i="0" u="none" strike="noStrike" baseline="0" dirty="0">
                <a:solidFill>
                  <a:srgbClr val="FF0000"/>
                </a:solidFill>
                <a:latin typeface="TJMAAA+Arial"/>
              </a:rPr>
              <a:t>.</a:t>
            </a:r>
            <a:endParaRPr lang="en-IE" dirty="0">
              <a:solidFill>
                <a:srgbClr val="FF0000"/>
              </a:solidFill>
            </a:endParaRPr>
          </a:p>
        </p:txBody>
      </p:sp>
    </p:spTree>
    <p:extLst>
      <p:ext uri="{BB962C8B-B14F-4D97-AF65-F5344CB8AC3E}">
        <p14:creationId xmlns:p14="http://schemas.microsoft.com/office/powerpoint/2010/main" val="15892870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8BC6A6D-C169-40EF-8251-AD6BC6EF3C58}"/>
              </a:ext>
            </a:extLst>
          </p:cNvPr>
          <p:cNvSpPr>
            <a:spLocks noGrp="1"/>
          </p:cNvSpPr>
          <p:nvPr>
            <p:ph type="dt" sz="half" idx="10"/>
          </p:nvPr>
        </p:nvSpPr>
        <p:spPr/>
        <p:txBody>
          <a:bodyPr/>
          <a:lstStyle/>
          <a:p>
            <a:fld id="{509ED4D7-8976-4290-9FF0-BF6842204702}" type="datetime1">
              <a:rPr lang="sv-SE" smtClean="0"/>
              <a:pPr/>
              <a:t>2023-09-28</a:t>
            </a:fld>
            <a:endParaRPr lang="en-GB" dirty="0"/>
          </a:p>
        </p:txBody>
      </p:sp>
      <p:sp>
        <p:nvSpPr>
          <p:cNvPr id="5" name="Slide Number Placeholder 4">
            <a:extLst>
              <a:ext uri="{FF2B5EF4-FFF2-40B4-BE49-F238E27FC236}">
                <a16:creationId xmlns:a16="http://schemas.microsoft.com/office/drawing/2014/main" id="{B78FCDCC-0F48-46B2-BC99-F5F91F79C032}"/>
              </a:ext>
            </a:extLst>
          </p:cNvPr>
          <p:cNvSpPr>
            <a:spLocks noGrp="1"/>
          </p:cNvSpPr>
          <p:nvPr>
            <p:ph type="sldNum" sz="quarter" idx="11"/>
          </p:nvPr>
        </p:nvSpPr>
        <p:spPr/>
        <p:txBody>
          <a:bodyPr/>
          <a:lstStyle/>
          <a:p>
            <a:fld id="{A153D128-6291-4599-92FF-DFF1C4914FCF}" type="slidenum">
              <a:rPr lang="en-GB" smtClean="0"/>
              <a:pPr/>
              <a:t>16</a:t>
            </a:fld>
            <a:endParaRPr lang="en-GB"/>
          </a:p>
        </p:txBody>
      </p:sp>
      <p:sp>
        <p:nvSpPr>
          <p:cNvPr id="6" name="Footer Placeholder 5">
            <a:extLst>
              <a:ext uri="{FF2B5EF4-FFF2-40B4-BE49-F238E27FC236}">
                <a16:creationId xmlns:a16="http://schemas.microsoft.com/office/drawing/2014/main" id="{B800F486-26C8-426A-99E3-9FDA18BEE49A}"/>
              </a:ext>
            </a:extLst>
          </p:cNvPr>
          <p:cNvSpPr>
            <a:spLocks noGrp="1"/>
          </p:cNvSpPr>
          <p:nvPr>
            <p:ph type="ftr" sz="quarter" idx="12"/>
          </p:nvPr>
        </p:nvSpPr>
        <p:spPr/>
        <p:txBody>
          <a:bodyPr/>
          <a:lstStyle/>
          <a:p>
            <a:r>
              <a:rPr lang="en-US"/>
              <a:t>Unit/Operation choose tab Insert/Header &amp; Footer</a:t>
            </a:r>
            <a:endParaRPr lang="en-GB"/>
          </a:p>
        </p:txBody>
      </p:sp>
      <p:sp>
        <p:nvSpPr>
          <p:cNvPr id="11" name="TextBox 10">
            <a:extLst>
              <a:ext uri="{FF2B5EF4-FFF2-40B4-BE49-F238E27FC236}">
                <a16:creationId xmlns:a16="http://schemas.microsoft.com/office/drawing/2014/main" id="{8045EBCF-BA73-412C-892A-4EFF0B273926}"/>
              </a:ext>
            </a:extLst>
          </p:cNvPr>
          <p:cNvSpPr txBox="1"/>
          <p:nvPr/>
        </p:nvSpPr>
        <p:spPr>
          <a:xfrm>
            <a:off x="1027606" y="33716"/>
            <a:ext cx="7088800" cy="830997"/>
          </a:xfrm>
          <a:prstGeom prst="rect">
            <a:avLst/>
          </a:prstGeom>
          <a:noFill/>
        </p:spPr>
        <p:txBody>
          <a:bodyPr wrap="none" rtlCol="0">
            <a:spAutoFit/>
          </a:bodyPr>
          <a:lstStyle/>
          <a:p>
            <a:pPr algn="ctr"/>
            <a:r>
              <a:rPr lang="en-IE" sz="2400" b="1" dirty="0"/>
              <a:t>Cartoon Showing Simplified Stratigraphic </a:t>
            </a:r>
          </a:p>
          <a:p>
            <a:pPr algn="ctr"/>
            <a:r>
              <a:rPr lang="en-IE" sz="2400" b="1" dirty="0"/>
              <a:t>Relationships in Central Ireland (Pre-Inversion)</a:t>
            </a:r>
          </a:p>
        </p:txBody>
      </p:sp>
      <p:pic>
        <p:nvPicPr>
          <p:cNvPr id="7" name="Picture 6">
            <a:extLst>
              <a:ext uri="{FF2B5EF4-FFF2-40B4-BE49-F238E27FC236}">
                <a16:creationId xmlns:a16="http://schemas.microsoft.com/office/drawing/2014/main" id="{248CE5D3-ECE1-DE4B-3DEB-A394030DEC9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158024"/>
            <a:ext cx="9144000" cy="4541955"/>
          </a:xfrm>
          <a:prstGeom prst="rect">
            <a:avLst/>
          </a:prstGeom>
        </p:spPr>
      </p:pic>
      <p:sp>
        <p:nvSpPr>
          <p:cNvPr id="3" name="TextBox 2">
            <a:extLst>
              <a:ext uri="{FF2B5EF4-FFF2-40B4-BE49-F238E27FC236}">
                <a16:creationId xmlns:a16="http://schemas.microsoft.com/office/drawing/2014/main" id="{3870A44A-8867-3C40-17F0-1F91C7782899}"/>
              </a:ext>
            </a:extLst>
          </p:cNvPr>
          <p:cNvSpPr txBox="1"/>
          <p:nvPr/>
        </p:nvSpPr>
        <p:spPr>
          <a:xfrm>
            <a:off x="251520" y="5887956"/>
            <a:ext cx="8845790" cy="584775"/>
          </a:xfrm>
          <a:prstGeom prst="rect">
            <a:avLst/>
          </a:prstGeom>
          <a:noFill/>
        </p:spPr>
        <p:txBody>
          <a:bodyPr wrap="square">
            <a:spAutoFit/>
          </a:bodyPr>
          <a:lstStyle/>
          <a:p>
            <a:r>
              <a:rPr lang="en-US" sz="1600" i="1" dirty="0">
                <a:solidFill>
                  <a:srgbClr val="000000"/>
                </a:solidFill>
                <a:latin typeface="Times New Roman" panose="02020603050405020304" pitchFamily="18" charset="0"/>
              </a:rPr>
              <a:t>Cartoon section from NE to SW through the Central Irish Orefield showing stratigraphical relations and location of mineralization. The stratigraphic relationships are greatly simplified and diagrammatic </a:t>
            </a:r>
            <a:endParaRPr lang="en-IE" sz="1600" dirty="0"/>
          </a:p>
        </p:txBody>
      </p:sp>
    </p:spTree>
    <p:extLst>
      <p:ext uri="{BB962C8B-B14F-4D97-AF65-F5344CB8AC3E}">
        <p14:creationId xmlns:p14="http://schemas.microsoft.com/office/powerpoint/2010/main" val="26667705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76BF58ED-FFD0-471E-AFC3-10C105FCE0F4}"/>
              </a:ext>
            </a:extLst>
          </p:cNvPr>
          <p:cNvSpPr txBox="1"/>
          <p:nvPr/>
        </p:nvSpPr>
        <p:spPr>
          <a:xfrm>
            <a:off x="72000" y="543546"/>
            <a:ext cx="8367513" cy="3970318"/>
          </a:xfrm>
          <a:prstGeom prst="rect">
            <a:avLst/>
          </a:prstGeom>
          <a:noFill/>
        </p:spPr>
        <p:txBody>
          <a:bodyPr wrap="square" rtlCol="0">
            <a:spAutoFit/>
          </a:bodyPr>
          <a:lstStyle/>
          <a:p>
            <a:pPr marL="285750" indent="-285750">
              <a:buFont typeface="Arial" panose="020B0604020202020204" pitchFamily="34" charset="0"/>
              <a:buChar char="•"/>
            </a:pPr>
            <a:r>
              <a:rPr lang="en-IE" dirty="0"/>
              <a:t>Pale clean limestones/dolomitized limestones</a:t>
            </a:r>
          </a:p>
          <a:p>
            <a:pPr marL="285750" indent="-285750">
              <a:buFont typeface="Arial" panose="020B0604020202020204" pitchFamily="34" charset="0"/>
              <a:buChar char="•"/>
            </a:pPr>
            <a:r>
              <a:rPr lang="en-IE" dirty="0"/>
              <a:t>Pure limestones chemically reactive</a:t>
            </a:r>
          </a:p>
          <a:p>
            <a:pPr marL="285750" indent="-285750">
              <a:buFont typeface="Arial" panose="020B0604020202020204" pitchFamily="34" charset="0"/>
              <a:buChar char="•"/>
            </a:pPr>
            <a:r>
              <a:rPr lang="en-IE" dirty="0"/>
              <a:t>Low competency/strength</a:t>
            </a:r>
          </a:p>
          <a:p>
            <a:pPr marL="285750" indent="-285750">
              <a:buFont typeface="Arial" panose="020B0604020202020204" pitchFamily="34" charset="0"/>
              <a:buChar char="•"/>
            </a:pPr>
            <a:r>
              <a:rPr lang="en-IE" dirty="0"/>
              <a:t>NOT so homogenous . . </a:t>
            </a:r>
          </a:p>
          <a:p>
            <a:pPr lvl="1"/>
            <a:r>
              <a:rPr lang="en-IE" dirty="0"/>
              <a:t>- Sedimentary structures, </a:t>
            </a:r>
            <a:r>
              <a:rPr lang="en-IE" dirty="0" err="1"/>
              <a:t>channeling</a:t>
            </a:r>
            <a:endParaRPr lang="en-IE" dirty="0"/>
          </a:p>
          <a:p>
            <a:pPr lvl="1"/>
            <a:r>
              <a:rPr lang="en-IE" dirty="0"/>
              <a:t>- Shale layers, </a:t>
            </a:r>
            <a:r>
              <a:rPr lang="en-IE" dirty="0" err="1"/>
              <a:t>stromotactis</a:t>
            </a:r>
            <a:r>
              <a:rPr lang="en-IE" dirty="0"/>
              <a:t> textures</a:t>
            </a:r>
          </a:p>
          <a:p>
            <a:pPr lvl="1"/>
            <a:r>
              <a:rPr lang="en-IE" dirty="0"/>
              <a:t>- Emersion surfaces, </a:t>
            </a:r>
          </a:p>
          <a:p>
            <a:pPr lvl="1"/>
            <a:r>
              <a:rPr lang="en-IE" dirty="0"/>
              <a:t>- Sedimentary breccias, </a:t>
            </a:r>
          </a:p>
          <a:p>
            <a:pPr lvl="1"/>
            <a:r>
              <a:rPr lang="en-IE" dirty="0"/>
              <a:t>- Remnant porosity,</a:t>
            </a:r>
          </a:p>
          <a:p>
            <a:pPr lvl="1"/>
            <a:r>
              <a:rPr lang="en-IE" dirty="0"/>
              <a:t>- </a:t>
            </a:r>
            <a:r>
              <a:rPr lang="en-IE" dirty="0" err="1"/>
              <a:t>Syn-sedimentary+early</a:t>
            </a:r>
            <a:r>
              <a:rPr lang="en-IE" dirty="0"/>
              <a:t> faulting</a:t>
            </a:r>
          </a:p>
          <a:p>
            <a:pPr lvl="1"/>
            <a:endParaRPr lang="en-IE" dirty="0"/>
          </a:p>
          <a:p>
            <a:pPr lvl="1"/>
            <a:endParaRPr lang="en-IE" dirty="0"/>
          </a:p>
          <a:p>
            <a:pPr lvl="1"/>
            <a:endParaRPr lang="en-IE" dirty="0"/>
          </a:p>
          <a:p>
            <a:pPr lvl="1"/>
            <a:endParaRPr lang="en-IE" dirty="0"/>
          </a:p>
        </p:txBody>
      </p:sp>
      <p:sp>
        <p:nvSpPr>
          <p:cNvPr id="9" name="TextBox 8">
            <a:extLst>
              <a:ext uri="{FF2B5EF4-FFF2-40B4-BE49-F238E27FC236}">
                <a16:creationId xmlns:a16="http://schemas.microsoft.com/office/drawing/2014/main" id="{A80C1939-8E3F-EAB2-25E9-F7BC82E97E82}"/>
              </a:ext>
            </a:extLst>
          </p:cNvPr>
          <p:cNvSpPr txBox="1"/>
          <p:nvPr/>
        </p:nvSpPr>
        <p:spPr>
          <a:xfrm>
            <a:off x="72000" y="28915"/>
            <a:ext cx="3690433" cy="461665"/>
          </a:xfrm>
          <a:prstGeom prst="rect">
            <a:avLst/>
          </a:prstGeom>
          <a:noFill/>
        </p:spPr>
        <p:txBody>
          <a:bodyPr wrap="none" rtlCol="0">
            <a:spAutoFit/>
          </a:bodyPr>
          <a:lstStyle/>
          <a:p>
            <a:pPr algn="ctr"/>
            <a:r>
              <a:rPr lang="en-IE" sz="2400" b="1" dirty="0"/>
              <a:t>Favourable Host Rocks </a:t>
            </a:r>
          </a:p>
        </p:txBody>
      </p:sp>
      <p:pic>
        <p:nvPicPr>
          <p:cNvPr id="14" name="Picture 13">
            <a:extLst>
              <a:ext uri="{FF2B5EF4-FFF2-40B4-BE49-F238E27FC236}">
                <a16:creationId xmlns:a16="http://schemas.microsoft.com/office/drawing/2014/main" id="{277C07F5-97E3-EB4B-68F7-E7F9CB75439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06276" y="2482649"/>
            <a:ext cx="3637724" cy="2420011"/>
          </a:xfrm>
          <a:prstGeom prst="rect">
            <a:avLst/>
          </a:prstGeom>
        </p:spPr>
      </p:pic>
      <p:pic>
        <p:nvPicPr>
          <p:cNvPr id="16" name="Picture 15">
            <a:extLst>
              <a:ext uri="{FF2B5EF4-FFF2-40B4-BE49-F238E27FC236}">
                <a16:creationId xmlns:a16="http://schemas.microsoft.com/office/drawing/2014/main" id="{4069A64D-0A30-9997-3961-B1C260F1D3C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123"/>
          <a:stretch/>
        </p:blipFill>
        <p:spPr>
          <a:xfrm>
            <a:off x="5506276" y="-268"/>
            <a:ext cx="3647451" cy="2506656"/>
          </a:xfrm>
          <a:prstGeom prst="rect">
            <a:avLst/>
          </a:prstGeom>
        </p:spPr>
      </p:pic>
      <p:sp>
        <p:nvSpPr>
          <p:cNvPr id="21" name="TextBox 20">
            <a:extLst>
              <a:ext uri="{FF2B5EF4-FFF2-40B4-BE49-F238E27FC236}">
                <a16:creationId xmlns:a16="http://schemas.microsoft.com/office/drawing/2014/main" id="{D778F302-E8FF-CBB3-74DB-F37A8590570A}"/>
              </a:ext>
            </a:extLst>
          </p:cNvPr>
          <p:cNvSpPr txBox="1"/>
          <p:nvPr/>
        </p:nvSpPr>
        <p:spPr>
          <a:xfrm>
            <a:off x="5441100" y="2041465"/>
            <a:ext cx="3710567" cy="323165"/>
          </a:xfrm>
          <a:prstGeom prst="rect">
            <a:avLst/>
          </a:prstGeom>
          <a:noFill/>
        </p:spPr>
        <p:txBody>
          <a:bodyPr wrap="none" rtlCol="0">
            <a:spAutoFit/>
          </a:bodyPr>
          <a:lstStyle/>
          <a:p>
            <a:pPr algn="ctr"/>
            <a:r>
              <a:rPr lang="en-IE" sz="1500" dirty="0" err="1">
                <a:solidFill>
                  <a:schemeClr val="bg1"/>
                </a:solidFill>
              </a:rPr>
              <a:t>Waulsortian</a:t>
            </a:r>
            <a:r>
              <a:rPr lang="en-IE" sz="1500" dirty="0">
                <a:solidFill>
                  <a:schemeClr val="bg1"/>
                </a:solidFill>
              </a:rPr>
              <a:t> Limestone (micrite)  Limerick</a:t>
            </a:r>
          </a:p>
        </p:txBody>
      </p:sp>
      <p:sp>
        <p:nvSpPr>
          <p:cNvPr id="23" name="TextBox 22">
            <a:extLst>
              <a:ext uri="{FF2B5EF4-FFF2-40B4-BE49-F238E27FC236}">
                <a16:creationId xmlns:a16="http://schemas.microsoft.com/office/drawing/2014/main" id="{5D19C7FB-87E9-17C9-E93F-A06252781D5E}"/>
              </a:ext>
            </a:extLst>
          </p:cNvPr>
          <p:cNvSpPr txBox="1"/>
          <p:nvPr/>
        </p:nvSpPr>
        <p:spPr>
          <a:xfrm>
            <a:off x="5418387" y="4552925"/>
            <a:ext cx="3129383" cy="323165"/>
          </a:xfrm>
          <a:prstGeom prst="rect">
            <a:avLst/>
          </a:prstGeom>
          <a:noFill/>
        </p:spPr>
        <p:txBody>
          <a:bodyPr wrap="none" rtlCol="0">
            <a:spAutoFit/>
          </a:bodyPr>
          <a:lstStyle/>
          <a:p>
            <a:pPr algn="ctr"/>
            <a:r>
              <a:rPr lang="en-IE" sz="1500" dirty="0">
                <a:solidFill>
                  <a:schemeClr val="bg1"/>
                </a:solidFill>
              </a:rPr>
              <a:t>Pale Beds </a:t>
            </a:r>
            <a:r>
              <a:rPr lang="en-IE" sz="1500" dirty="0" err="1">
                <a:solidFill>
                  <a:schemeClr val="bg1"/>
                </a:solidFill>
              </a:rPr>
              <a:t>birdseye</a:t>
            </a:r>
            <a:r>
              <a:rPr lang="en-IE" sz="1500" dirty="0">
                <a:solidFill>
                  <a:schemeClr val="bg1"/>
                </a:solidFill>
              </a:rPr>
              <a:t> micrite, Navan</a:t>
            </a:r>
          </a:p>
        </p:txBody>
      </p:sp>
      <p:sp>
        <p:nvSpPr>
          <p:cNvPr id="24" name="TextBox 23">
            <a:extLst>
              <a:ext uri="{FF2B5EF4-FFF2-40B4-BE49-F238E27FC236}">
                <a16:creationId xmlns:a16="http://schemas.microsoft.com/office/drawing/2014/main" id="{489882C7-A4C6-08FC-FABA-DFA628F0F133}"/>
              </a:ext>
            </a:extLst>
          </p:cNvPr>
          <p:cNvSpPr txBox="1"/>
          <p:nvPr/>
        </p:nvSpPr>
        <p:spPr>
          <a:xfrm>
            <a:off x="178584" y="3995678"/>
            <a:ext cx="8367513" cy="2862322"/>
          </a:xfrm>
          <a:prstGeom prst="rect">
            <a:avLst/>
          </a:prstGeom>
          <a:noFill/>
        </p:spPr>
        <p:txBody>
          <a:bodyPr wrap="square" rtlCol="0">
            <a:spAutoFit/>
          </a:bodyPr>
          <a:lstStyle/>
          <a:p>
            <a:pPr lvl="1"/>
            <a:endParaRPr lang="en-IE" dirty="0"/>
          </a:p>
          <a:p>
            <a:r>
              <a:rPr lang="en-IE" dirty="0"/>
              <a:t>THEREFORE: </a:t>
            </a:r>
          </a:p>
          <a:p>
            <a:endParaRPr lang="en-IE" dirty="0"/>
          </a:p>
          <a:p>
            <a:r>
              <a:rPr lang="en-IE" dirty="0"/>
              <a:t>Susceptible to creation of fracture permeability, dissolution, hydrothermal alteration, dolomitization, brecciation, replacement</a:t>
            </a:r>
          </a:p>
          <a:p>
            <a:pPr marL="285750" indent="-285750">
              <a:buFont typeface="Arial" panose="020B0604020202020204" pitchFamily="34" charset="0"/>
              <a:buChar char="•"/>
            </a:pPr>
            <a:endParaRPr lang="en-IE" dirty="0"/>
          </a:p>
          <a:p>
            <a:r>
              <a:rPr lang="en-IE" dirty="0"/>
              <a:t>Breccias are a key component of all economic IT Deposits sedimentary breccias, fault talus breccias, debris flows, dolomite breccias = black matrix breccias clearly a prime mechanism for creating and maintaining permeability and a focus for sulphide and gangue deposition</a:t>
            </a:r>
          </a:p>
        </p:txBody>
      </p:sp>
    </p:spTree>
    <p:extLst>
      <p:ext uri="{BB962C8B-B14F-4D97-AF65-F5344CB8AC3E}">
        <p14:creationId xmlns:p14="http://schemas.microsoft.com/office/powerpoint/2010/main" val="3689642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1+#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8BC6A6D-C169-40EF-8251-AD6BC6EF3C58}"/>
              </a:ext>
            </a:extLst>
          </p:cNvPr>
          <p:cNvSpPr>
            <a:spLocks noGrp="1"/>
          </p:cNvSpPr>
          <p:nvPr>
            <p:ph type="dt" sz="half" idx="10"/>
          </p:nvPr>
        </p:nvSpPr>
        <p:spPr/>
        <p:txBody>
          <a:bodyPr/>
          <a:lstStyle/>
          <a:p>
            <a:fld id="{509ED4D7-8976-4290-9FF0-BF6842204702}" type="datetime1">
              <a:rPr lang="sv-SE" smtClean="0"/>
              <a:pPr/>
              <a:t>2023-09-28</a:t>
            </a:fld>
            <a:endParaRPr lang="en-GB" dirty="0"/>
          </a:p>
        </p:txBody>
      </p:sp>
      <p:sp>
        <p:nvSpPr>
          <p:cNvPr id="5" name="Slide Number Placeholder 4">
            <a:extLst>
              <a:ext uri="{FF2B5EF4-FFF2-40B4-BE49-F238E27FC236}">
                <a16:creationId xmlns:a16="http://schemas.microsoft.com/office/drawing/2014/main" id="{B78FCDCC-0F48-46B2-BC99-F5F91F79C032}"/>
              </a:ext>
            </a:extLst>
          </p:cNvPr>
          <p:cNvSpPr>
            <a:spLocks noGrp="1"/>
          </p:cNvSpPr>
          <p:nvPr>
            <p:ph type="sldNum" sz="quarter" idx="11"/>
          </p:nvPr>
        </p:nvSpPr>
        <p:spPr/>
        <p:txBody>
          <a:bodyPr/>
          <a:lstStyle/>
          <a:p>
            <a:fld id="{A153D128-6291-4599-92FF-DFF1C4914FCF}" type="slidenum">
              <a:rPr lang="en-GB" smtClean="0"/>
              <a:pPr/>
              <a:t>18</a:t>
            </a:fld>
            <a:endParaRPr lang="en-GB"/>
          </a:p>
        </p:txBody>
      </p:sp>
      <p:sp>
        <p:nvSpPr>
          <p:cNvPr id="6" name="Footer Placeholder 5">
            <a:extLst>
              <a:ext uri="{FF2B5EF4-FFF2-40B4-BE49-F238E27FC236}">
                <a16:creationId xmlns:a16="http://schemas.microsoft.com/office/drawing/2014/main" id="{B800F486-26C8-426A-99E3-9FDA18BEE49A}"/>
              </a:ext>
            </a:extLst>
          </p:cNvPr>
          <p:cNvSpPr>
            <a:spLocks noGrp="1"/>
          </p:cNvSpPr>
          <p:nvPr>
            <p:ph type="ftr" sz="quarter" idx="12"/>
          </p:nvPr>
        </p:nvSpPr>
        <p:spPr/>
        <p:txBody>
          <a:bodyPr/>
          <a:lstStyle/>
          <a:p>
            <a:r>
              <a:rPr lang="en-US"/>
              <a:t>Unit/Operation choose tab Insert/Header &amp; Footer</a:t>
            </a:r>
            <a:endParaRPr lang="en-GB"/>
          </a:p>
        </p:txBody>
      </p:sp>
      <p:sp>
        <p:nvSpPr>
          <p:cNvPr id="11" name="TextBox 10">
            <a:extLst>
              <a:ext uri="{FF2B5EF4-FFF2-40B4-BE49-F238E27FC236}">
                <a16:creationId xmlns:a16="http://schemas.microsoft.com/office/drawing/2014/main" id="{8045EBCF-BA73-412C-892A-4EFF0B273926}"/>
              </a:ext>
            </a:extLst>
          </p:cNvPr>
          <p:cNvSpPr txBox="1"/>
          <p:nvPr/>
        </p:nvSpPr>
        <p:spPr>
          <a:xfrm>
            <a:off x="5327277" y="-2061"/>
            <a:ext cx="3714287" cy="830997"/>
          </a:xfrm>
          <a:prstGeom prst="rect">
            <a:avLst/>
          </a:prstGeom>
          <a:noFill/>
        </p:spPr>
        <p:txBody>
          <a:bodyPr wrap="none" rtlCol="0">
            <a:spAutoFit/>
          </a:bodyPr>
          <a:lstStyle/>
          <a:p>
            <a:pPr algn="ctr"/>
            <a:r>
              <a:rPr lang="en-IE" sz="2400" b="1" dirty="0"/>
              <a:t>Sections Across Larger </a:t>
            </a:r>
          </a:p>
          <a:p>
            <a:pPr algn="ctr"/>
            <a:r>
              <a:rPr lang="en-IE" sz="2400" b="1" dirty="0"/>
              <a:t>IT Deposit: </a:t>
            </a:r>
            <a:r>
              <a:rPr lang="en-IE" sz="2400" b="1" dirty="0">
                <a:solidFill>
                  <a:srgbClr val="FF0000"/>
                </a:solidFill>
              </a:rPr>
              <a:t>BRECCIAS</a:t>
            </a:r>
          </a:p>
        </p:txBody>
      </p:sp>
      <p:pic>
        <p:nvPicPr>
          <p:cNvPr id="9" name="Picture 8">
            <a:extLst>
              <a:ext uri="{FF2B5EF4-FFF2-40B4-BE49-F238E27FC236}">
                <a16:creationId xmlns:a16="http://schemas.microsoft.com/office/drawing/2014/main" id="{A01C6508-B731-012D-241F-726B4599AA2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538" y="12614"/>
            <a:ext cx="5096221" cy="6815082"/>
          </a:xfrm>
          <a:prstGeom prst="rect">
            <a:avLst/>
          </a:prstGeom>
        </p:spPr>
      </p:pic>
      <p:grpSp>
        <p:nvGrpSpPr>
          <p:cNvPr id="43" name="Group 42">
            <a:extLst>
              <a:ext uri="{FF2B5EF4-FFF2-40B4-BE49-F238E27FC236}">
                <a16:creationId xmlns:a16="http://schemas.microsoft.com/office/drawing/2014/main" id="{5BFFF2E4-2CED-7215-2AE6-9264840E1FF6}"/>
              </a:ext>
            </a:extLst>
          </p:cNvPr>
          <p:cNvGrpSpPr/>
          <p:nvPr/>
        </p:nvGrpSpPr>
        <p:grpSpPr>
          <a:xfrm>
            <a:off x="-788244" y="4105189"/>
            <a:ext cx="3371732" cy="1355531"/>
            <a:chOff x="-788244" y="4105189"/>
            <a:chExt cx="3371732" cy="1355531"/>
          </a:xfrm>
        </p:grpSpPr>
        <p:sp>
          <p:nvSpPr>
            <p:cNvPr id="13" name="TextBox 12">
              <a:extLst>
                <a:ext uri="{FF2B5EF4-FFF2-40B4-BE49-F238E27FC236}">
                  <a16:creationId xmlns:a16="http://schemas.microsoft.com/office/drawing/2014/main" id="{8EE3541A-CC57-DBE4-47B0-3704EA51E19E}"/>
                </a:ext>
              </a:extLst>
            </p:cNvPr>
            <p:cNvSpPr txBox="1"/>
            <p:nvPr/>
          </p:nvSpPr>
          <p:spPr>
            <a:xfrm>
              <a:off x="-788244" y="4814389"/>
              <a:ext cx="3371732" cy="646331"/>
            </a:xfrm>
            <a:prstGeom prst="rect">
              <a:avLst/>
            </a:prstGeom>
            <a:noFill/>
          </p:spPr>
          <p:txBody>
            <a:bodyPr wrap="square">
              <a:spAutoFit/>
            </a:bodyPr>
            <a:lstStyle/>
            <a:p>
              <a:pPr algn="ctr"/>
              <a:r>
                <a:rPr lang="en-IE" sz="1800" dirty="0">
                  <a:solidFill>
                    <a:srgbClr val="FF0000"/>
                  </a:solidFill>
                </a:rPr>
                <a:t>Fault-Related </a:t>
              </a:r>
            </a:p>
            <a:p>
              <a:pPr algn="ctr"/>
              <a:r>
                <a:rPr lang="en-IE" sz="1800" dirty="0">
                  <a:solidFill>
                    <a:srgbClr val="FF0000"/>
                  </a:solidFill>
                </a:rPr>
                <a:t>Breccias</a:t>
              </a:r>
            </a:p>
          </p:txBody>
        </p:sp>
        <p:cxnSp>
          <p:nvCxnSpPr>
            <p:cNvPr id="15" name="Straight Arrow Connector 14">
              <a:extLst>
                <a:ext uri="{FF2B5EF4-FFF2-40B4-BE49-F238E27FC236}">
                  <a16:creationId xmlns:a16="http://schemas.microsoft.com/office/drawing/2014/main" id="{E55EBA4C-7BFA-0DF1-7901-7345C21ED8D8}"/>
                </a:ext>
              </a:extLst>
            </p:cNvPr>
            <p:cNvCxnSpPr>
              <a:cxnSpLocks/>
              <a:stCxn id="13" idx="0"/>
            </p:cNvCxnSpPr>
            <p:nvPr/>
          </p:nvCxnSpPr>
          <p:spPr>
            <a:xfrm flipV="1">
              <a:off x="897622" y="4105189"/>
              <a:ext cx="294134" cy="7092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B545C3FB-1E4E-EA57-1D2A-269ED8EFA87B}"/>
              </a:ext>
            </a:extLst>
          </p:cNvPr>
          <p:cNvGrpSpPr/>
          <p:nvPr/>
        </p:nvGrpSpPr>
        <p:grpSpPr>
          <a:xfrm>
            <a:off x="3517200" y="5424800"/>
            <a:ext cx="5707092" cy="646331"/>
            <a:chOff x="3517200" y="5424800"/>
            <a:chExt cx="5707092" cy="646331"/>
          </a:xfrm>
        </p:grpSpPr>
        <p:sp>
          <p:nvSpPr>
            <p:cNvPr id="12" name="TextBox 11">
              <a:extLst>
                <a:ext uri="{FF2B5EF4-FFF2-40B4-BE49-F238E27FC236}">
                  <a16:creationId xmlns:a16="http://schemas.microsoft.com/office/drawing/2014/main" id="{D6B3B956-589D-07FB-B10C-AC56C632C52A}"/>
                </a:ext>
              </a:extLst>
            </p:cNvPr>
            <p:cNvSpPr txBox="1"/>
            <p:nvPr/>
          </p:nvSpPr>
          <p:spPr>
            <a:xfrm>
              <a:off x="5852560" y="5424800"/>
              <a:ext cx="3371732" cy="646331"/>
            </a:xfrm>
            <a:prstGeom prst="rect">
              <a:avLst/>
            </a:prstGeom>
            <a:noFill/>
          </p:spPr>
          <p:txBody>
            <a:bodyPr wrap="square">
              <a:spAutoFit/>
            </a:bodyPr>
            <a:lstStyle/>
            <a:p>
              <a:r>
                <a:rPr lang="en-IE" sz="1800" dirty="0">
                  <a:solidFill>
                    <a:srgbClr val="FF0000"/>
                  </a:solidFill>
                </a:rPr>
                <a:t>Sedimentary Breccias </a:t>
              </a:r>
            </a:p>
            <a:p>
              <a:r>
                <a:rPr lang="en-IE" dirty="0">
                  <a:solidFill>
                    <a:srgbClr val="FF0000"/>
                  </a:solidFill>
                </a:rPr>
                <a:t>fault talus/debris flows</a:t>
              </a:r>
              <a:r>
                <a:rPr lang="en-IE" sz="1800" dirty="0">
                  <a:solidFill>
                    <a:srgbClr val="FF0000"/>
                  </a:solidFill>
                </a:rPr>
                <a:t> </a:t>
              </a:r>
            </a:p>
          </p:txBody>
        </p:sp>
        <p:cxnSp>
          <p:nvCxnSpPr>
            <p:cNvPr id="26" name="Straight Arrow Connector 25">
              <a:extLst>
                <a:ext uri="{FF2B5EF4-FFF2-40B4-BE49-F238E27FC236}">
                  <a16:creationId xmlns:a16="http://schemas.microsoft.com/office/drawing/2014/main" id="{0D7277C5-CA52-7706-6802-EF4A2781454B}"/>
                </a:ext>
              </a:extLst>
            </p:cNvPr>
            <p:cNvCxnSpPr>
              <a:cxnSpLocks/>
              <a:stCxn id="12" idx="1"/>
            </p:cNvCxnSpPr>
            <p:nvPr/>
          </p:nvCxnSpPr>
          <p:spPr>
            <a:xfrm flipH="1">
              <a:off x="3517200" y="5747966"/>
              <a:ext cx="2335360" cy="13532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77842A37-E5BB-227E-F3B0-51A5D65428D6}"/>
              </a:ext>
            </a:extLst>
          </p:cNvPr>
          <p:cNvGrpSpPr/>
          <p:nvPr/>
        </p:nvGrpSpPr>
        <p:grpSpPr>
          <a:xfrm>
            <a:off x="4659663" y="2264740"/>
            <a:ext cx="5840305" cy="646331"/>
            <a:chOff x="4659663" y="2264740"/>
            <a:chExt cx="5840305" cy="646331"/>
          </a:xfrm>
        </p:grpSpPr>
        <p:cxnSp>
          <p:nvCxnSpPr>
            <p:cNvPr id="17" name="Straight Arrow Connector 16">
              <a:extLst>
                <a:ext uri="{FF2B5EF4-FFF2-40B4-BE49-F238E27FC236}">
                  <a16:creationId xmlns:a16="http://schemas.microsoft.com/office/drawing/2014/main" id="{0EB63D33-B177-0DED-94B5-073E260466D9}"/>
                </a:ext>
              </a:extLst>
            </p:cNvPr>
            <p:cNvCxnSpPr>
              <a:cxnSpLocks/>
              <a:stCxn id="31" idx="1"/>
            </p:cNvCxnSpPr>
            <p:nvPr/>
          </p:nvCxnSpPr>
          <p:spPr>
            <a:xfrm flipH="1">
              <a:off x="4659663" y="2587906"/>
              <a:ext cx="835953" cy="15448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A4EA88C5-6DEF-C4CB-33B8-534A27758C70}"/>
                </a:ext>
              </a:extLst>
            </p:cNvPr>
            <p:cNvSpPr txBox="1"/>
            <p:nvPr/>
          </p:nvSpPr>
          <p:spPr>
            <a:xfrm>
              <a:off x="5495616" y="2264740"/>
              <a:ext cx="5004352" cy="646331"/>
            </a:xfrm>
            <a:prstGeom prst="rect">
              <a:avLst/>
            </a:prstGeom>
            <a:noFill/>
          </p:spPr>
          <p:txBody>
            <a:bodyPr wrap="square">
              <a:spAutoFit/>
            </a:bodyPr>
            <a:lstStyle/>
            <a:p>
              <a:r>
                <a:rPr lang="en-IE" sz="1800" dirty="0">
                  <a:solidFill>
                    <a:srgbClr val="FF0000"/>
                  </a:solidFill>
                </a:rPr>
                <a:t>Healed Breccias in Pale Beds </a:t>
              </a:r>
            </a:p>
            <a:p>
              <a:r>
                <a:rPr lang="en-IE" sz="1800" dirty="0">
                  <a:solidFill>
                    <a:srgbClr val="FF0000"/>
                  </a:solidFill>
                </a:rPr>
                <a:t>Related to Early Faulting?</a:t>
              </a:r>
            </a:p>
          </p:txBody>
        </p:sp>
      </p:grpSp>
      <p:grpSp>
        <p:nvGrpSpPr>
          <p:cNvPr id="41" name="Group 40">
            <a:extLst>
              <a:ext uri="{FF2B5EF4-FFF2-40B4-BE49-F238E27FC236}">
                <a16:creationId xmlns:a16="http://schemas.microsoft.com/office/drawing/2014/main" id="{2B15E591-0E0D-E9C3-C631-BABBB6657760}"/>
              </a:ext>
            </a:extLst>
          </p:cNvPr>
          <p:cNvGrpSpPr/>
          <p:nvPr/>
        </p:nvGrpSpPr>
        <p:grpSpPr>
          <a:xfrm>
            <a:off x="3312000" y="3840908"/>
            <a:ext cx="5663303" cy="1653269"/>
            <a:chOff x="3312000" y="3840908"/>
            <a:chExt cx="5663303" cy="1653269"/>
          </a:xfrm>
        </p:grpSpPr>
        <p:sp>
          <p:nvSpPr>
            <p:cNvPr id="10" name="TextBox 9">
              <a:extLst>
                <a:ext uri="{FF2B5EF4-FFF2-40B4-BE49-F238E27FC236}">
                  <a16:creationId xmlns:a16="http://schemas.microsoft.com/office/drawing/2014/main" id="{553724F2-D79E-A6DB-FF30-91B5EC1D2340}"/>
                </a:ext>
              </a:extLst>
            </p:cNvPr>
            <p:cNvSpPr txBox="1"/>
            <p:nvPr/>
          </p:nvSpPr>
          <p:spPr>
            <a:xfrm>
              <a:off x="5603571" y="3840908"/>
              <a:ext cx="3371732" cy="923330"/>
            </a:xfrm>
            <a:prstGeom prst="rect">
              <a:avLst/>
            </a:prstGeom>
            <a:noFill/>
          </p:spPr>
          <p:txBody>
            <a:bodyPr wrap="square">
              <a:spAutoFit/>
            </a:bodyPr>
            <a:lstStyle/>
            <a:p>
              <a:pPr algn="ctr"/>
              <a:r>
                <a:rPr lang="en-IE" sz="1800" dirty="0">
                  <a:solidFill>
                    <a:srgbClr val="FF0000"/>
                  </a:solidFill>
                </a:rPr>
                <a:t>Extensive Dolomite Breccias</a:t>
              </a:r>
            </a:p>
            <a:p>
              <a:pPr algn="ctr"/>
              <a:r>
                <a:rPr lang="en-IE" dirty="0">
                  <a:solidFill>
                    <a:srgbClr val="FF0000"/>
                  </a:solidFill>
                </a:rPr>
                <a:t>+ Hydrothermal</a:t>
              </a:r>
            </a:p>
            <a:p>
              <a:pPr algn="ctr"/>
              <a:r>
                <a:rPr lang="en-IE" dirty="0">
                  <a:solidFill>
                    <a:srgbClr val="FF0000"/>
                  </a:solidFill>
                </a:rPr>
                <a:t> ‘Black Matrix Breccias’</a:t>
              </a:r>
              <a:endParaRPr lang="en-IE" sz="1800" dirty="0">
                <a:solidFill>
                  <a:srgbClr val="FF0000"/>
                </a:solidFill>
              </a:endParaRPr>
            </a:p>
          </p:txBody>
        </p:sp>
        <p:cxnSp>
          <p:nvCxnSpPr>
            <p:cNvPr id="20" name="Straight Arrow Connector 19">
              <a:extLst>
                <a:ext uri="{FF2B5EF4-FFF2-40B4-BE49-F238E27FC236}">
                  <a16:creationId xmlns:a16="http://schemas.microsoft.com/office/drawing/2014/main" id="{3646CB81-3883-6A6B-5F85-2773CD66604D}"/>
                </a:ext>
              </a:extLst>
            </p:cNvPr>
            <p:cNvCxnSpPr>
              <a:cxnSpLocks/>
            </p:cNvCxnSpPr>
            <p:nvPr/>
          </p:nvCxnSpPr>
          <p:spPr>
            <a:xfrm flipH="1">
              <a:off x="3312000" y="4398467"/>
              <a:ext cx="2540560" cy="14809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858D0D60-BB2D-4506-D94E-B9C433C3260F}"/>
                </a:ext>
              </a:extLst>
            </p:cNvPr>
            <p:cNvCxnSpPr>
              <a:cxnSpLocks/>
            </p:cNvCxnSpPr>
            <p:nvPr/>
          </p:nvCxnSpPr>
          <p:spPr>
            <a:xfrm flipH="1">
              <a:off x="3852000" y="4655112"/>
              <a:ext cx="2099541" cy="83906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80F3DCEE-ABBD-6977-DCF2-70E277A6E28F}"/>
                </a:ext>
              </a:extLst>
            </p:cNvPr>
            <p:cNvCxnSpPr>
              <a:cxnSpLocks/>
            </p:cNvCxnSpPr>
            <p:nvPr/>
          </p:nvCxnSpPr>
          <p:spPr>
            <a:xfrm flipH="1" flipV="1">
              <a:off x="4724400" y="4045838"/>
              <a:ext cx="1080000" cy="7556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26E105DF-375B-CD78-AF17-13AE207D6DEC}"/>
              </a:ext>
            </a:extLst>
          </p:cNvPr>
          <p:cNvGrpSpPr/>
          <p:nvPr/>
        </p:nvGrpSpPr>
        <p:grpSpPr>
          <a:xfrm>
            <a:off x="3517200" y="771104"/>
            <a:ext cx="5458103" cy="1123761"/>
            <a:chOff x="3517200" y="771104"/>
            <a:chExt cx="5458103" cy="1123761"/>
          </a:xfrm>
        </p:grpSpPr>
        <p:sp>
          <p:nvSpPr>
            <p:cNvPr id="2" name="TextBox 1">
              <a:extLst>
                <a:ext uri="{FF2B5EF4-FFF2-40B4-BE49-F238E27FC236}">
                  <a16:creationId xmlns:a16="http://schemas.microsoft.com/office/drawing/2014/main" id="{689EE7D3-FC0B-2816-8FA1-A1467865F76F}"/>
                </a:ext>
              </a:extLst>
            </p:cNvPr>
            <p:cNvSpPr txBox="1"/>
            <p:nvPr/>
          </p:nvSpPr>
          <p:spPr>
            <a:xfrm>
              <a:off x="5365853" y="1063868"/>
              <a:ext cx="3609450" cy="830997"/>
            </a:xfrm>
            <a:prstGeom prst="rect">
              <a:avLst/>
            </a:prstGeom>
            <a:noFill/>
          </p:spPr>
          <p:txBody>
            <a:bodyPr wrap="none" rtlCol="0">
              <a:spAutoFit/>
            </a:bodyPr>
            <a:lstStyle/>
            <a:p>
              <a:pPr algn="ctr"/>
              <a:r>
                <a:rPr lang="en-IE" sz="1600" dirty="0">
                  <a:solidFill>
                    <a:srgbClr val="FF0000"/>
                  </a:solidFill>
                </a:rPr>
                <a:t>Debris Flow and Fault Talus Breccias </a:t>
              </a:r>
            </a:p>
            <a:p>
              <a:pPr algn="ctr"/>
              <a:r>
                <a:rPr lang="en-IE" sz="1600" dirty="0">
                  <a:solidFill>
                    <a:srgbClr val="FF0000"/>
                  </a:solidFill>
                </a:rPr>
                <a:t>BOULDER CONGLOMERATE</a:t>
              </a:r>
            </a:p>
            <a:p>
              <a:endParaRPr lang="en-IE" sz="1600" dirty="0"/>
            </a:p>
          </p:txBody>
        </p:sp>
        <p:cxnSp>
          <p:nvCxnSpPr>
            <p:cNvPr id="35" name="Straight Arrow Connector 34">
              <a:extLst>
                <a:ext uri="{FF2B5EF4-FFF2-40B4-BE49-F238E27FC236}">
                  <a16:creationId xmlns:a16="http://schemas.microsoft.com/office/drawing/2014/main" id="{14D3A669-FB05-B5CB-F929-AE1A5499FE57}"/>
                </a:ext>
              </a:extLst>
            </p:cNvPr>
            <p:cNvCxnSpPr>
              <a:cxnSpLocks/>
            </p:cNvCxnSpPr>
            <p:nvPr/>
          </p:nvCxnSpPr>
          <p:spPr>
            <a:xfrm flipH="1" flipV="1">
              <a:off x="3517200" y="771104"/>
              <a:ext cx="1848653" cy="45893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25805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ppt_x"/>
                                          </p:val>
                                        </p:tav>
                                        <p:tav tm="100000">
                                          <p:val>
                                            <p:strVal val="#ppt_x"/>
                                          </p:val>
                                        </p:tav>
                                      </p:tavLst>
                                    </p:anim>
                                    <p:anim calcmode="lin" valueType="num">
                                      <p:cBhvr additive="base">
                                        <p:cTn id="8"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cBhvr additive="base">
                                        <p:cTn id="13" dur="500" fill="hold"/>
                                        <p:tgtEl>
                                          <p:spTgt spid="41"/>
                                        </p:tgtEl>
                                        <p:attrNameLst>
                                          <p:attrName>ppt_x</p:attrName>
                                        </p:attrNameLst>
                                      </p:cBhvr>
                                      <p:tavLst>
                                        <p:tav tm="0">
                                          <p:val>
                                            <p:strVal val="#ppt_x"/>
                                          </p:val>
                                        </p:tav>
                                        <p:tav tm="100000">
                                          <p:val>
                                            <p:strVal val="#ppt_x"/>
                                          </p:val>
                                        </p:tav>
                                      </p:tavLst>
                                    </p:anim>
                                    <p:anim calcmode="lin" valueType="num">
                                      <p:cBhvr additive="base">
                                        <p:cTn id="14"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80C1939-8E3F-EAB2-25E9-F7BC82E97E82}"/>
              </a:ext>
            </a:extLst>
          </p:cNvPr>
          <p:cNvSpPr txBox="1"/>
          <p:nvPr/>
        </p:nvSpPr>
        <p:spPr>
          <a:xfrm>
            <a:off x="322634" y="83865"/>
            <a:ext cx="2821606" cy="461665"/>
          </a:xfrm>
          <a:prstGeom prst="rect">
            <a:avLst/>
          </a:prstGeom>
          <a:noFill/>
        </p:spPr>
        <p:txBody>
          <a:bodyPr wrap="none" rtlCol="0">
            <a:spAutoFit/>
          </a:bodyPr>
          <a:lstStyle/>
          <a:p>
            <a:pPr algn="ctr"/>
            <a:r>
              <a:rPr lang="en-IE" sz="2400" b="1" dirty="0"/>
              <a:t>Breccia Examples</a:t>
            </a:r>
          </a:p>
        </p:txBody>
      </p:sp>
      <p:pic>
        <p:nvPicPr>
          <p:cNvPr id="3" name="Picture 2">
            <a:extLst>
              <a:ext uri="{FF2B5EF4-FFF2-40B4-BE49-F238E27FC236}">
                <a16:creationId xmlns:a16="http://schemas.microsoft.com/office/drawing/2014/main" id="{FE81D1B3-9328-79C9-4561-E36B321F7396}"/>
              </a:ext>
            </a:extLst>
          </p:cNvPr>
          <p:cNvPicPr>
            <a:picLocks noChangeAspect="1"/>
          </p:cNvPicPr>
          <p:nvPr/>
        </p:nvPicPr>
        <p:blipFill>
          <a:blip r:embed="rId2"/>
          <a:stretch>
            <a:fillRect/>
          </a:stretch>
        </p:blipFill>
        <p:spPr>
          <a:xfrm>
            <a:off x="74089" y="560799"/>
            <a:ext cx="4122676" cy="6115951"/>
          </a:xfrm>
          <a:prstGeom prst="rect">
            <a:avLst/>
          </a:prstGeom>
        </p:spPr>
      </p:pic>
      <p:pic>
        <p:nvPicPr>
          <p:cNvPr id="5" name="Picture 4">
            <a:extLst>
              <a:ext uri="{FF2B5EF4-FFF2-40B4-BE49-F238E27FC236}">
                <a16:creationId xmlns:a16="http://schemas.microsoft.com/office/drawing/2014/main" id="{44D87A1B-59D2-4E98-8359-09742B18ED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19414" y="448817"/>
            <a:ext cx="4662400" cy="3160183"/>
          </a:xfrm>
          <a:prstGeom prst="rect">
            <a:avLst/>
          </a:prstGeom>
        </p:spPr>
      </p:pic>
      <p:pic>
        <p:nvPicPr>
          <p:cNvPr id="13" name="Picture 12">
            <a:extLst>
              <a:ext uri="{FF2B5EF4-FFF2-40B4-BE49-F238E27FC236}">
                <a16:creationId xmlns:a16="http://schemas.microsoft.com/office/drawing/2014/main" id="{F1C9492C-BC61-FDD5-E4AA-C084CC73364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07512" y="3738954"/>
            <a:ext cx="4662399" cy="2982984"/>
          </a:xfrm>
          <a:prstGeom prst="rect">
            <a:avLst/>
          </a:prstGeom>
        </p:spPr>
      </p:pic>
      <p:sp>
        <p:nvSpPr>
          <p:cNvPr id="14" name="TextBox 13">
            <a:extLst>
              <a:ext uri="{FF2B5EF4-FFF2-40B4-BE49-F238E27FC236}">
                <a16:creationId xmlns:a16="http://schemas.microsoft.com/office/drawing/2014/main" id="{C639D575-1AAA-C319-8C80-54F6596DAB9A}"/>
              </a:ext>
            </a:extLst>
          </p:cNvPr>
          <p:cNvSpPr txBox="1"/>
          <p:nvPr/>
        </p:nvSpPr>
        <p:spPr>
          <a:xfrm>
            <a:off x="4752000" y="3230735"/>
            <a:ext cx="3440365" cy="307777"/>
          </a:xfrm>
          <a:prstGeom prst="rect">
            <a:avLst/>
          </a:prstGeom>
          <a:noFill/>
        </p:spPr>
        <p:txBody>
          <a:bodyPr wrap="none" rtlCol="0">
            <a:spAutoFit/>
          </a:bodyPr>
          <a:lstStyle/>
          <a:p>
            <a:pPr algn="ctr"/>
            <a:r>
              <a:rPr lang="en-IE" sz="1400" dirty="0">
                <a:solidFill>
                  <a:schemeClr val="bg1"/>
                </a:solidFill>
              </a:rPr>
              <a:t>Debris flow breccias, B Zone </a:t>
            </a:r>
            <a:r>
              <a:rPr lang="en-IE" sz="1400" dirty="0" err="1">
                <a:solidFill>
                  <a:schemeClr val="bg1"/>
                </a:solidFill>
              </a:rPr>
              <a:t>Silvermines</a:t>
            </a:r>
            <a:endParaRPr lang="en-IE" sz="1400" dirty="0">
              <a:solidFill>
                <a:schemeClr val="bg1"/>
              </a:solidFill>
            </a:endParaRPr>
          </a:p>
        </p:txBody>
      </p:sp>
      <p:sp>
        <p:nvSpPr>
          <p:cNvPr id="15" name="TextBox 14">
            <a:extLst>
              <a:ext uri="{FF2B5EF4-FFF2-40B4-BE49-F238E27FC236}">
                <a16:creationId xmlns:a16="http://schemas.microsoft.com/office/drawing/2014/main" id="{7CBD3C9B-C9AA-740B-BCF6-95224156DE16}"/>
              </a:ext>
            </a:extLst>
          </p:cNvPr>
          <p:cNvSpPr txBox="1"/>
          <p:nvPr/>
        </p:nvSpPr>
        <p:spPr>
          <a:xfrm>
            <a:off x="164488" y="6122255"/>
            <a:ext cx="3440365" cy="307777"/>
          </a:xfrm>
          <a:prstGeom prst="rect">
            <a:avLst/>
          </a:prstGeom>
          <a:noFill/>
        </p:spPr>
        <p:txBody>
          <a:bodyPr wrap="none" rtlCol="0">
            <a:spAutoFit/>
          </a:bodyPr>
          <a:lstStyle/>
          <a:p>
            <a:pPr algn="ctr"/>
            <a:r>
              <a:rPr lang="en-IE" sz="1400" dirty="0">
                <a:solidFill>
                  <a:schemeClr val="bg1"/>
                </a:solidFill>
              </a:rPr>
              <a:t>Debris flow breccias, B Zone </a:t>
            </a:r>
            <a:r>
              <a:rPr lang="en-IE" sz="1400" dirty="0" err="1">
                <a:solidFill>
                  <a:schemeClr val="bg1"/>
                </a:solidFill>
              </a:rPr>
              <a:t>Silvermines</a:t>
            </a:r>
            <a:endParaRPr lang="en-IE" sz="1400" dirty="0">
              <a:solidFill>
                <a:schemeClr val="bg1"/>
              </a:solidFill>
            </a:endParaRPr>
          </a:p>
        </p:txBody>
      </p:sp>
      <p:sp>
        <p:nvSpPr>
          <p:cNvPr id="18" name="TextBox 17">
            <a:extLst>
              <a:ext uri="{FF2B5EF4-FFF2-40B4-BE49-F238E27FC236}">
                <a16:creationId xmlns:a16="http://schemas.microsoft.com/office/drawing/2014/main" id="{E9944610-4B9E-4FEA-51E3-A05F220DF178}"/>
              </a:ext>
            </a:extLst>
          </p:cNvPr>
          <p:cNvSpPr txBox="1"/>
          <p:nvPr/>
        </p:nvSpPr>
        <p:spPr>
          <a:xfrm>
            <a:off x="4407512" y="6122255"/>
            <a:ext cx="4572000" cy="523220"/>
          </a:xfrm>
          <a:prstGeom prst="rect">
            <a:avLst/>
          </a:prstGeom>
          <a:noFill/>
        </p:spPr>
        <p:txBody>
          <a:bodyPr wrap="square">
            <a:spAutoFit/>
          </a:bodyPr>
          <a:lstStyle/>
          <a:p>
            <a:r>
              <a:rPr lang="en-IE" sz="1400" dirty="0">
                <a:solidFill>
                  <a:schemeClr val="bg1"/>
                </a:solidFill>
              </a:rPr>
              <a:t>Fine </a:t>
            </a:r>
            <a:r>
              <a:rPr lang="en-IE" sz="1400" dirty="0" err="1">
                <a:solidFill>
                  <a:schemeClr val="bg1"/>
                </a:solidFill>
              </a:rPr>
              <a:t>PbS</a:t>
            </a:r>
            <a:r>
              <a:rPr lang="en-IE" sz="1400" dirty="0">
                <a:solidFill>
                  <a:schemeClr val="bg1"/>
                </a:solidFill>
              </a:rPr>
              <a:t>/</a:t>
            </a:r>
            <a:r>
              <a:rPr lang="en-IE" sz="1400" dirty="0" err="1">
                <a:solidFill>
                  <a:schemeClr val="bg1"/>
                </a:solidFill>
              </a:rPr>
              <a:t>Zns</a:t>
            </a:r>
            <a:r>
              <a:rPr lang="en-IE" sz="1400" dirty="0">
                <a:solidFill>
                  <a:schemeClr val="bg1"/>
                </a:solidFill>
              </a:rPr>
              <a:t> matrix of </a:t>
            </a:r>
            <a:r>
              <a:rPr lang="en-IE" sz="1400" dirty="0" err="1">
                <a:solidFill>
                  <a:schemeClr val="bg1"/>
                </a:solidFill>
              </a:rPr>
              <a:t>Waulsortian</a:t>
            </a:r>
            <a:r>
              <a:rPr lang="en-IE" sz="1400" dirty="0">
                <a:solidFill>
                  <a:schemeClr val="bg1"/>
                </a:solidFill>
              </a:rPr>
              <a:t> limestone breccias (</a:t>
            </a:r>
            <a:r>
              <a:rPr lang="en-IE" sz="1400" dirty="0" err="1">
                <a:solidFill>
                  <a:schemeClr val="bg1"/>
                </a:solidFill>
              </a:rPr>
              <a:t>undolomitized</a:t>
            </a:r>
            <a:r>
              <a:rPr lang="en-IE" sz="1400" dirty="0">
                <a:solidFill>
                  <a:schemeClr val="bg1"/>
                </a:solidFill>
              </a:rPr>
              <a:t>) - B Zone, </a:t>
            </a:r>
            <a:r>
              <a:rPr lang="en-IE" sz="1400" dirty="0" err="1">
                <a:solidFill>
                  <a:schemeClr val="bg1"/>
                </a:solidFill>
              </a:rPr>
              <a:t>Silvermines</a:t>
            </a:r>
            <a:r>
              <a:rPr lang="en-IE" sz="1400" dirty="0">
                <a:solidFill>
                  <a:schemeClr val="bg1"/>
                </a:solidFill>
              </a:rPr>
              <a:t> </a:t>
            </a:r>
          </a:p>
        </p:txBody>
      </p:sp>
      <p:sp>
        <p:nvSpPr>
          <p:cNvPr id="2" name="TextBox 1">
            <a:extLst>
              <a:ext uri="{FF2B5EF4-FFF2-40B4-BE49-F238E27FC236}">
                <a16:creationId xmlns:a16="http://schemas.microsoft.com/office/drawing/2014/main" id="{08C7C548-984F-0357-0AA1-CD682D83F51C}"/>
              </a:ext>
            </a:extLst>
          </p:cNvPr>
          <p:cNvSpPr txBox="1"/>
          <p:nvPr/>
        </p:nvSpPr>
        <p:spPr>
          <a:xfrm>
            <a:off x="228398" y="6341007"/>
            <a:ext cx="3544560" cy="369332"/>
          </a:xfrm>
          <a:prstGeom prst="rect">
            <a:avLst/>
          </a:prstGeom>
          <a:noFill/>
        </p:spPr>
        <p:txBody>
          <a:bodyPr wrap="none" rtlCol="0">
            <a:spAutoFit/>
          </a:bodyPr>
          <a:lstStyle/>
          <a:p>
            <a:r>
              <a:rPr lang="en-IE" dirty="0">
                <a:solidFill>
                  <a:schemeClr val="bg1"/>
                </a:solidFill>
              </a:rPr>
              <a:t>Origin disputed by some workers</a:t>
            </a:r>
          </a:p>
        </p:txBody>
      </p:sp>
    </p:spTree>
    <p:extLst>
      <p:ext uri="{BB962C8B-B14F-4D97-AF65-F5344CB8AC3E}">
        <p14:creationId xmlns:p14="http://schemas.microsoft.com/office/powerpoint/2010/main" val="17248537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100CE6-B416-7463-0746-5C0EEC52A9E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622955" y="3321170"/>
            <a:ext cx="2613280" cy="1677328"/>
          </a:xfrm>
          <a:prstGeom prst="rect">
            <a:avLst/>
          </a:prstGeom>
        </p:spPr>
      </p:pic>
      <p:sp>
        <p:nvSpPr>
          <p:cNvPr id="4" name="Date Placeholder 3">
            <a:extLst>
              <a:ext uri="{FF2B5EF4-FFF2-40B4-BE49-F238E27FC236}">
                <a16:creationId xmlns:a16="http://schemas.microsoft.com/office/drawing/2014/main" id="{48BC6A6D-C169-40EF-8251-AD6BC6EF3C58}"/>
              </a:ext>
            </a:extLst>
          </p:cNvPr>
          <p:cNvSpPr>
            <a:spLocks noGrp="1"/>
          </p:cNvSpPr>
          <p:nvPr>
            <p:ph type="dt" sz="half" idx="10"/>
          </p:nvPr>
        </p:nvSpPr>
        <p:spPr/>
        <p:txBody>
          <a:bodyPr/>
          <a:lstStyle/>
          <a:p>
            <a:fld id="{509ED4D7-8976-4290-9FF0-BF6842204702}" type="datetime1">
              <a:rPr lang="sv-SE" smtClean="0"/>
              <a:pPr/>
              <a:t>2023-09-28</a:t>
            </a:fld>
            <a:endParaRPr lang="en-GB" dirty="0"/>
          </a:p>
        </p:txBody>
      </p:sp>
      <p:sp>
        <p:nvSpPr>
          <p:cNvPr id="5" name="Slide Number Placeholder 4">
            <a:extLst>
              <a:ext uri="{FF2B5EF4-FFF2-40B4-BE49-F238E27FC236}">
                <a16:creationId xmlns:a16="http://schemas.microsoft.com/office/drawing/2014/main" id="{B78FCDCC-0F48-46B2-BC99-F5F91F79C032}"/>
              </a:ext>
            </a:extLst>
          </p:cNvPr>
          <p:cNvSpPr>
            <a:spLocks noGrp="1"/>
          </p:cNvSpPr>
          <p:nvPr>
            <p:ph type="sldNum" sz="quarter" idx="11"/>
          </p:nvPr>
        </p:nvSpPr>
        <p:spPr/>
        <p:txBody>
          <a:bodyPr/>
          <a:lstStyle/>
          <a:p>
            <a:fld id="{A153D128-6291-4599-92FF-DFF1C4914FCF}" type="slidenum">
              <a:rPr lang="en-GB" smtClean="0"/>
              <a:pPr/>
              <a:t>2</a:t>
            </a:fld>
            <a:endParaRPr lang="en-GB"/>
          </a:p>
        </p:txBody>
      </p:sp>
      <p:sp>
        <p:nvSpPr>
          <p:cNvPr id="6" name="Footer Placeholder 5">
            <a:extLst>
              <a:ext uri="{FF2B5EF4-FFF2-40B4-BE49-F238E27FC236}">
                <a16:creationId xmlns:a16="http://schemas.microsoft.com/office/drawing/2014/main" id="{B800F486-26C8-426A-99E3-9FDA18BEE49A}"/>
              </a:ext>
            </a:extLst>
          </p:cNvPr>
          <p:cNvSpPr>
            <a:spLocks noGrp="1"/>
          </p:cNvSpPr>
          <p:nvPr>
            <p:ph type="ftr" sz="quarter" idx="12"/>
          </p:nvPr>
        </p:nvSpPr>
        <p:spPr/>
        <p:txBody>
          <a:bodyPr/>
          <a:lstStyle/>
          <a:p>
            <a:r>
              <a:rPr lang="en-US"/>
              <a:t>Unit/Operation choose tab Insert/Header &amp; Footer</a:t>
            </a:r>
            <a:endParaRPr lang="en-GB"/>
          </a:p>
        </p:txBody>
      </p:sp>
      <p:pic>
        <p:nvPicPr>
          <p:cNvPr id="8" name="Picture 7">
            <a:extLst>
              <a:ext uri="{FF2B5EF4-FFF2-40B4-BE49-F238E27FC236}">
                <a16:creationId xmlns:a16="http://schemas.microsoft.com/office/drawing/2014/main" id="{FEF1E2BF-3B78-D07A-2418-D507CE37B1E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879" y="2973381"/>
            <a:ext cx="2821692" cy="2052666"/>
          </a:xfrm>
          <a:prstGeom prst="rect">
            <a:avLst/>
          </a:prstGeom>
        </p:spPr>
      </p:pic>
      <p:pic>
        <p:nvPicPr>
          <p:cNvPr id="13" name="Picture 12">
            <a:extLst>
              <a:ext uri="{FF2B5EF4-FFF2-40B4-BE49-F238E27FC236}">
                <a16:creationId xmlns:a16="http://schemas.microsoft.com/office/drawing/2014/main" id="{3D520B8B-58D8-0D11-4560-FD66711A0C2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657132" y="-6863"/>
            <a:ext cx="2094299" cy="1654507"/>
          </a:xfrm>
          <a:prstGeom prst="rect">
            <a:avLst/>
          </a:prstGeom>
        </p:spPr>
      </p:pic>
      <p:pic>
        <p:nvPicPr>
          <p:cNvPr id="15" name="Picture 14">
            <a:extLst>
              <a:ext uri="{FF2B5EF4-FFF2-40B4-BE49-F238E27FC236}">
                <a16:creationId xmlns:a16="http://schemas.microsoft.com/office/drawing/2014/main" id="{515CF0C3-B216-8596-C983-CB4F1DCD8A8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6699" y="279"/>
            <a:ext cx="2953801" cy="1666911"/>
          </a:xfrm>
          <a:prstGeom prst="rect">
            <a:avLst/>
          </a:prstGeom>
        </p:spPr>
      </p:pic>
      <p:pic>
        <p:nvPicPr>
          <p:cNvPr id="17" name="Picture 16">
            <a:extLst>
              <a:ext uri="{FF2B5EF4-FFF2-40B4-BE49-F238E27FC236}">
                <a16:creationId xmlns:a16="http://schemas.microsoft.com/office/drawing/2014/main" id="{201B07CF-6F45-2AD4-A9D6-835552770A7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0302" y="4996461"/>
            <a:ext cx="1683092" cy="1872209"/>
          </a:xfrm>
          <a:prstGeom prst="rect">
            <a:avLst/>
          </a:prstGeom>
        </p:spPr>
      </p:pic>
      <p:pic>
        <p:nvPicPr>
          <p:cNvPr id="21" name="Picture 20">
            <a:extLst>
              <a:ext uri="{FF2B5EF4-FFF2-40B4-BE49-F238E27FC236}">
                <a16:creationId xmlns:a16="http://schemas.microsoft.com/office/drawing/2014/main" id="{94BEA9AA-DA8B-64BD-4CBC-255AD86B5E9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556075" y="1560243"/>
            <a:ext cx="1020394" cy="1991551"/>
          </a:xfrm>
          <a:prstGeom prst="rect">
            <a:avLst/>
          </a:prstGeom>
        </p:spPr>
      </p:pic>
      <p:pic>
        <p:nvPicPr>
          <p:cNvPr id="23" name="Picture 22">
            <a:extLst>
              <a:ext uri="{FF2B5EF4-FFF2-40B4-BE49-F238E27FC236}">
                <a16:creationId xmlns:a16="http://schemas.microsoft.com/office/drawing/2014/main" id="{A94224C3-9FBA-88EE-989C-C94E57EA2E6C}"/>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737028" y="-12102"/>
            <a:ext cx="2612849" cy="1596458"/>
          </a:xfrm>
          <a:prstGeom prst="rect">
            <a:avLst/>
          </a:prstGeom>
        </p:spPr>
      </p:pic>
      <p:pic>
        <p:nvPicPr>
          <p:cNvPr id="25" name="Picture 24">
            <a:extLst>
              <a:ext uri="{FF2B5EF4-FFF2-40B4-BE49-F238E27FC236}">
                <a16:creationId xmlns:a16="http://schemas.microsoft.com/office/drawing/2014/main" id="{5C054956-3002-04E6-E0D4-56906F30B259}"/>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6852" y="1577687"/>
            <a:ext cx="2765546" cy="1495767"/>
          </a:xfrm>
          <a:prstGeom prst="rect">
            <a:avLst/>
          </a:prstGeom>
        </p:spPr>
      </p:pic>
      <p:pic>
        <p:nvPicPr>
          <p:cNvPr id="27" name="Picture 26">
            <a:extLst>
              <a:ext uri="{FF2B5EF4-FFF2-40B4-BE49-F238E27FC236}">
                <a16:creationId xmlns:a16="http://schemas.microsoft.com/office/drawing/2014/main" id="{938B8177-CCED-B87A-F95A-9F28C6B1F11E}"/>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3559221" y="4988290"/>
            <a:ext cx="3178058" cy="1919503"/>
          </a:xfrm>
          <a:prstGeom prst="rect">
            <a:avLst/>
          </a:prstGeom>
        </p:spPr>
      </p:pic>
      <p:pic>
        <p:nvPicPr>
          <p:cNvPr id="29" name="Picture 28">
            <a:extLst>
              <a:ext uri="{FF2B5EF4-FFF2-40B4-BE49-F238E27FC236}">
                <a16:creationId xmlns:a16="http://schemas.microsoft.com/office/drawing/2014/main" id="{502BD6AA-F7F5-D69E-BC8D-F1E5F9EEDB98}"/>
              </a:ext>
            </a:extLst>
          </p:cNvPr>
          <p:cNvPicPr>
            <a:picLocks noChangeAspect="1"/>
          </p:cNvPicPr>
          <p:nvPr/>
        </p:nvPicPr>
        <p:blipFill rotWithShape="1">
          <a:blip r:embed="rId11" cstate="screen">
            <a:extLst>
              <a:ext uri="{BEBA8EAE-BF5A-486C-A8C5-ECC9F3942E4B}">
                <a14:imgProps xmlns:a14="http://schemas.microsoft.com/office/drawing/2010/main">
                  <a14:imgLayer r:embed="rId12">
                    <a14:imgEffect>
                      <a14:brightnessContrast bright="27000"/>
                    </a14:imgEffect>
                  </a14:imgLayer>
                </a14:imgProps>
              </a:ext>
              <a:ext uri="{28A0092B-C50C-407E-A947-70E740481C1C}">
                <a14:useLocalDpi xmlns:a14="http://schemas.microsoft.com/office/drawing/2010/main"/>
              </a:ext>
            </a:extLst>
          </a:blip>
          <a:srcRect/>
          <a:stretch/>
        </p:blipFill>
        <p:spPr>
          <a:xfrm>
            <a:off x="2535162" y="1558496"/>
            <a:ext cx="1549470" cy="1089813"/>
          </a:xfrm>
          <a:prstGeom prst="rect">
            <a:avLst/>
          </a:prstGeom>
        </p:spPr>
      </p:pic>
      <p:pic>
        <p:nvPicPr>
          <p:cNvPr id="31" name="Picture 30">
            <a:extLst>
              <a:ext uri="{FF2B5EF4-FFF2-40B4-BE49-F238E27FC236}">
                <a16:creationId xmlns:a16="http://schemas.microsoft.com/office/drawing/2014/main" id="{694AB72C-0C5A-7035-5A1C-25A3D712D052}"/>
              </a:ext>
            </a:extLst>
          </p:cNvPr>
          <p:cNvPicPr>
            <a:picLocks noChangeAspect="1"/>
          </p:cNvPicPr>
          <p:nvPr/>
        </p:nvPicPr>
        <p:blipFill rotWithShape="1">
          <a:blip r:embed="rId13" cstate="screen">
            <a:extLst>
              <a:ext uri="{BEBA8EAE-BF5A-486C-A8C5-ECC9F3942E4B}">
                <a14:imgProps xmlns:a14="http://schemas.microsoft.com/office/drawing/2010/main">
                  <a14:imgLayer r:embed="rId14">
                    <a14:imgEffect>
                      <a14:brightnessContrast bright="49000"/>
                    </a14:imgEffect>
                  </a14:imgLayer>
                </a14:imgProps>
              </a:ext>
              <a:ext uri="{28A0092B-C50C-407E-A947-70E740481C1C}">
                <a14:useLocalDpi xmlns:a14="http://schemas.microsoft.com/office/drawing/2010/main"/>
              </a:ext>
            </a:extLst>
          </a:blip>
          <a:srcRect/>
          <a:stretch/>
        </p:blipFill>
        <p:spPr>
          <a:xfrm>
            <a:off x="3907768" y="1584867"/>
            <a:ext cx="2794957" cy="1966928"/>
          </a:xfrm>
          <a:prstGeom prst="rect">
            <a:avLst/>
          </a:prstGeom>
        </p:spPr>
      </p:pic>
      <p:pic>
        <p:nvPicPr>
          <p:cNvPr id="33" name="Picture 32">
            <a:extLst>
              <a:ext uri="{FF2B5EF4-FFF2-40B4-BE49-F238E27FC236}">
                <a16:creationId xmlns:a16="http://schemas.microsoft.com/office/drawing/2014/main" id="{6807CFEC-A10D-B278-27B4-E6FF4AF9C135}"/>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1662790" y="4992376"/>
            <a:ext cx="2057675" cy="1872209"/>
          </a:xfrm>
          <a:prstGeom prst="rect">
            <a:avLst/>
          </a:prstGeom>
        </p:spPr>
      </p:pic>
      <p:pic>
        <p:nvPicPr>
          <p:cNvPr id="35" name="Picture 34">
            <a:extLst>
              <a:ext uri="{FF2B5EF4-FFF2-40B4-BE49-F238E27FC236}">
                <a16:creationId xmlns:a16="http://schemas.microsoft.com/office/drawing/2014/main" id="{6D97C6E4-9544-C759-C6A2-38BBADE6644D}"/>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7342463" y="3363"/>
            <a:ext cx="1803787" cy="2120439"/>
          </a:xfrm>
          <a:prstGeom prst="rect">
            <a:avLst/>
          </a:prstGeom>
        </p:spPr>
      </p:pic>
      <p:pic>
        <p:nvPicPr>
          <p:cNvPr id="37" name="Picture 36">
            <a:extLst>
              <a:ext uri="{FF2B5EF4-FFF2-40B4-BE49-F238E27FC236}">
                <a16:creationId xmlns:a16="http://schemas.microsoft.com/office/drawing/2014/main" id="{3D061ED2-409C-C44F-F6FD-CBE7BC0A0C43}"/>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5722257" y="4979407"/>
            <a:ext cx="3557078" cy="1919334"/>
          </a:xfrm>
          <a:prstGeom prst="rect">
            <a:avLst/>
          </a:prstGeom>
        </p:spPr>
      </p:pic>
      <p:pic>
        <p:nvPicPr>
          <p:cNvPr id="39" name="Picture 38">
            <a:extLst>
              <a:ext uri="{FF2B5EF4-FFF2-40B4-BE49-F238E27FC236}">
                <a16:creationId xmlns:a16="http://schemas.microsoft.com/office/drawing/2014/main" id="{E01AAA8F-A889-0477-80CC-9EFA5EFCBF63}"/>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7386450" y="2122048"/>
            <a:ext cx="1773427" cy="2859114"/>
          </a:xfrm>
          <a:prstGeom prst="rect">
            <a:avLst/>
          </a:prstGeom>
        </p:spPr>
      </p:pic>
      <p:pic>
        <p:nvPicPr>
          <p:cNvPr id="9" name="Picture 8">
            <a:extLst>
              <a:ext uri="{FF2B5EF4-FFF2-40B4-BE49-F238E27FC236}">
                <a16:creationId xmlns:a16="http://schemas.microsoft.com/office/drawing/2014/main" id="{D4F739F6-F56A-DFF8-AD8C-5BC16AFF0D2E}"/>
              </a:ext>
            </a:extLst>
          </p:cNvPr>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5236234" y="3551794"/>
            <a:ext cx="2264453" cy="1434881"/>
          </a:xfrm>
          <a:prstGeom prst="rect">
            <a:avLst/>
          </a:prstGeom>
        </p:spPr>
      </p:pic>
      <p:pic>
        <p:nvPicPr>
          <p:cNvPr id="7" name="Picture 6">
            <a:extLst>
              <a:ext uri="{FF2B5EF4-FFF2-40B4-BE49-F238E27FC236}">
                <a16:creationId xmlns:a16="http://schemas.microsoft.com/office/drawing/2014/main" id="{0273464A-7D80-E45A-5E4C-932ECFECBAF8}"/>
              </a:ext>
            </a:extLst>
          </p:cNvPr>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a:off x="2758964" y="2632762"/>
            <a:ext cx="1146459" cy="1029027"/>
          </a:xfrm>
          <a:prstGeom prst="rect">
            <a:avLst/>
          </a:prstGeom>
        </p:spPr>
      </p:pic>
      <p:sp>
        <p:nvSpPr>
          <p:cNvPr id="11" name="TextBox 10">
            <a:extLst>
              <a:ext uri="{FF2B5EF4-FFF2-40B4-BE49-F238E27FC236}">
                <a16:creationId xmlns:a16="http://schemas.microsoft.com/office/drawing/2014/main" id="{8045EBCF-BA73-412C-892A-4EFF0B273926}"/>
              </a:ext>
            </a:extLst>
          </p:cNvPr>
          <p:cNvSpPr txBox="1"/>
          <p:nvPr/>
        </p:nvSpPr>
        <p:spPr>
          <a:xfrm>
            <a:off x="1512238" y="886243"/>
            <a:ext cx="6107762" cy="707886"/>
          </a:xfrm>
          <a:prstGeom prst="rect">
            <a:avLst/>
          </a:prstGeom>
          <a:solidFill>
            <a:schemeClr val="bg1"/>
          </a:solidFill>
          <a:ln w="38100">
            <a:solidFill>
              <a:schemeClr val="tx1"/>
            </a:solidFill>
          </a:ln>
        </p:spPr>
        <p:txBody>
          <a:bodyPr wrap="none" rtlCol="0">
            <a:spAutoFit/>
          </a:bodyPr>
          <a:lstStyle/>
          <a:p>
            <a:pPr algn="ctr"/>
            <a:r>
              <a:rPr lang="en-US" sz="4000" b="1" dirty="0">
                <a:solidFill>
                  <a:srgbClr val="000000"/>
                </a:solidFill>
                <a:latin typeface="+mj-lt"/>
              </a:rPr>
              <a:t>ACKNOWLEDGEMENTS</a:t>
            </a:r>
            <a:endParaRPr lang="en-IE" sz="4000" dirty="0"/>
          </a:p>
        </p:txBody>
      </p:sp>
      <p:pic>
        <p:nvPicPr>
          <p:cNvPr id="16" name="Picture 15">
            <a:extLst>
              <a:ext uri="{FF2B5EF4-FFF2-40B4-BE49-F238E27FC236}">
                <a16:creationId xmlns:a16="http://schemas.microsoft.com/office/drawing/2014/main" id="{EDAEA8EB-BB62-963D-C5E5-97F3C8CB55DA}"/>
              </a:ext>
            </a:extLst>
          </p:cNvPr>
          <p:cNvPicPr>
            <a:picLocks noChangeAspect="1"/>
          </p:cNvPicPr>
          <p:nvPr/>
        </p:nvPicPr>
        <p:blipFill rotWithShape="1">
          <a:blip r:embed="rId21" cstate="screen">
            <a:extLst>
              <a:ext uri="{28A0092B-C50C-407E-A947-70E740481C1C}">
                <a14:useLocalDpi xmlns:a14="http://schemas.microsoft.com/office/drawing/2010/main"/>
              </a:ext>
            </a:extLst>
          </a:blip>
          <a:srcRect/>
          <a:stretch/>
        </p:blipFill>
        <p:spPr>
          <a:xfrm>
            <a:off x="8184412" y="3657023"/>
            <a:ext cx="1019452" cy="1313332"/>
          </a:xfrm>
          <a:prstGeom prst="rect">
            <a:avLst/>
          </a:prstGeom>
        </p:spPr>
      </p:pic>
    </p:spTree>
    <p:extLst>
      <p:ext uri="{BB962C8B-B14F-4D97-AF65-F5344CB8AC3E}">
        <p14:creationId xmlns:p14="http://schemas.microsoft.com/office/powerpoint/2010/main" val="21682864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Picture 2">
            <a:extLst>
              <a:ext uri="{FF2B5EF4-FFF2-40B4-BE49-F238E27FC236}">
                <a16:creationId xmlns:a16="http://schemas.microsoft.com/office/drawing/2014/main" id="{DE0E71CC-24EE-2253-EEDF-B5AFB3A8DE8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093792" y="516164"/>
            <a:ext cx="3576345" cy="269859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80C1939-8E3F-EAB2-25E9-F7BC82E97E82}"/>
              </a:ext>
            </a:extLst>
          </p:cNvPr>
          <p:cNvSpPr txBox="1"/>
          <p:nvPr/>
        </p:nvSpPr>
        <p:spPr>
          <a:xfrm>
            <a:off x="-2475" y="52685"/>
            <a:ext cx="1470274" cy="461665"/>
          </a:xfrm>
          <a:prstGeom prst="rect">
            <a:avLst/>
          </a:prstGeom>
          <a:noFill/>
        </p:spPr>
        <p:txBody>
          <a:bodyPr wrap="none" rtlCol="0">
            <a:spAutoFit/>
          </a:bodyPr>
          <a:lstStyle/>
          <a:p>
            <a:pPr algn="ctr"/>
            <a:r>
              <a:rPr lang="en-IE" sz="2400" b="1" dirty="0"/>
              <a:t>Breccias</a:t>
            </a:r>
          </a:p>
        </p:txBody>
      </p:sp>
      <p:pic>
        <p:nvPicPr>
          <p:cNvPr id="13" name="Picture 12">
            <a:extLst>
              <a:ext uri="{FF2B5EF4-FFF2-40B4-BE49-F238E27FC236}">
                <a16:creationId xmlns:a16="http://schemas.microsoft.com/office/drawing/2014/main" id="{9F546488-39B4-945D-0E1B-E70C8B1F41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106" y="514350"/>
            <a:ext cx="4618096" cy="2700412"/>
          </a:xfrm>
          <a:prstGeom prst="rect">
            <a:avLst/>
          </a:prstGeom>
        </p:spPr>
      </p:pic>
      <p:sp>
        <p:nvSpPr>
          <p:cNvPr id="14" name="TextBox 13">
            <a:extLst>
              <a:ext uri="{FF2B5EF4-FFF2-40B4-BE49-F238E27FC236}">
                <a16:creationId xmlns:a16="http://schemas.microsoft.com/office/drawing/2014/main" id="{118E993E-89FF-7DBB-3E48-E589D50C5A12}"/>
              </a:ext>
            </a:extLst>
          </p:cNvPr>
          <p:cNvSpPr txBox="1"/>
          <p:nvPr/>
        </p:nvSpPr>
        <p:spPr>
          <a:xfrm>
            <a:off x="626324" y="2813617"/>
            <a:ext cx="3439660" cy="323165"/>
          </a:xfrm>
          <a:prstGeom prst="rect">
            <a:avLst/>
          </a:prstGeom>
          <a:noFill/>
        </p:spPr>
        <p:txBody>
          <a:bodyPr wrap="none" rtlCol="0">
            <a:spAutoFit/>
          </a:bodyPr>
          <a:lstStyle/>
          <a:p>
            <a:pPr algn="ctr"/>
            <a:r>
              <a:rPr lang="en-IE" sz="1500" dirty="0">
                <a:solidFill>
                  <a:schemeClr val="bg1"/>
                </a:solidFill>
              </a:rPr>
              <a:t>‘Healed’ breccias in Pale Beds, Navan</a:t>
            </a:r>
          </a:p>
        </p:txBody>
      </p:sp>
      <p:pic>
        <p:nvPicPr>
          <p:cNvPr id="15" name="Picture 14">
            <a:extLst>
              <a:ext uri="{FF2B5EF4-FFF2-40B4-BE49-F238E27FC236}">
                <a16:creationId xmlns:a16="http://schemas.microsoft.com/office/drawing/2014/main" id="{CDB05B37-36BC-1E9A-FA42-68ABA55B81E1}"/>
              </a:ext>
            </a:extLst>
          </p:cNvPr>
          <p:cNvPicPr>
            <a:picLocks noChangeAspect="1"/>
          </p:cNvPicPr>
          <p:nvPr/>
        </p:nvPicPr>
        <p:blipFill>
          <a:blip r:embed="rId4"/>
          <a:stretch>
            <a:fillRect/>
          </a:stretch>
        </p:blipFill>
        <p:spPr>
          <a:xfrm>
            <a:off x="71438" y="3429000"/>
            <a:ext cx="8949704" cy="3084843"/>
          </a:xfrm>
          <a:prstGeom prst="rect">
            <a:avLst/>
          </a:prstGeom>
        </p:spPr>
      </p:pic>
      <p:sp>
        <p:nvSpPr>
          <p:cNvPr id="16" name="TextBox 15">
            <a:extLst>
              <a:ext uri="{FF2B5EF4-FFF2-40B4-BE49-F238E27FC236}">
                <a16:creationId xmlns:a16="http://schemas.microsoft.com/office/drawing/2014/main" id="{565CAC0D-AC34-6162-504A-5B20EC64A2D0}"/>
              </a:ext>
            </a:extLst>
          </p:cNvPr>
          <p:cNvSpPr txBox="1"/>
          <p:nvPr/>
        </p:nvSpPr>
        <p:spPr>
          <a:xfrm>
            <a:off x="5492803" y="2813617"/>
            <a:ext cx="2778325" cy="323165"/>
          </a:xfrm>
          <a:prstGeom prst="rect">
            <a:avLst/>
          </a:prstGeom>
          <a:noFill/>
        </p:spPr>
        <p:txBody>
          <a:bodyPr wrap="none" rtlCol="0">
            <a:spAutoFit/>
          </a:bodyPr>
          <a:lstStyle/>
          <a:p>
            <a:pPr algn="ctr"/>
            <a:r>
              <a:rPr lang="en-IE" sz="1500" dirty="0">
                <a:solidFill>
                  <a:schemeClr val="bg1"/>
                </a:solidFill>
              </a:rPr>
              <a:t>Boulder Conglomerate, Navan</a:t>
            </a:r>
          </a:p>
        </p:txBody>
      </p:sp>
      <p:sp>
        <p:nvSpPr>
          <p:cNvPr id="17" name="TextBox 16">
            <a:extLst>
              <a:ext uri="{FF2B5EF4-FFF2-40B4-BE49-F238E27FC236}">
                <a16:creationId xmlns:a16="http://schemas.microsoft.com/office/drawing/2014/main" id="{B32D7EA5-A9CA-632A-7465-784DD3B91958}"/>
              </a:ext>
            </a:extLst>
          </p:cNvPr>
          <p:cNvSpPr txBox="1"/>
          <p:nvPr/>
        </p:nvSpPr>
        <p:spPr>
          <a:xfrm>
            <a:off x="5389473" y="5959845"/>
            <a:ext cx="3599062" cy="784830"/>
          </a:xfrm>
          <a:prstGeom prst="rect">
            <a:avLst/>
          </a:prstGeom>
          <a:noFill/>
        </p:spPr>
        <p:txBody>
          <a:bodyPr wrap="none" rtlCol="0">
            <a:spAutoFit/>
          </a:bodyPr>
          <a:lstStyle/>
          <a:p>
            <a:pPr algn="ctr"/>
            <a:r>
              <a:rPr lang="en-IE" sz="1500" dirty="0">
                <a:solidFill>
                  <a:schemeClr val="bg1"/>
                </a:solidFill>
              </a:rPr>
              <a:t>Black Matrix Breccia – Dolomite Breccia</a:t>
            </a:r>
          </a:p>
          <a:p>
            <a:pPr algn="ctr"/>
            <a:r>
              <a:rPr lang="en-IE" sz="1500" dirty="0" err="1">
                <a:solidFill>
                  <a:schemeClr val="bg1"/>
                </a:solidFill>
              </a:rPr>
              <a:t>Lisheen</a:t>
            </a:r>
            <a:endParaRPr lang="en-IE" sz="1500" dirty="0">
              <a:solidFill>
                <a:schemeClr val="bg1"/>
              </a:solidFill>
            </a:endParaRPr>
          </a:p>
          <a:p>
            <a:pPr algn="ctr"/>
            <a:endParaRPr lang="en-IE" sz="1500" dirty="0">
              <a:solidFill>
                <a:schemeClr val="bg1"/>
              </a:solidFill>
            </a:endParaRPr>
          </a:p>
        </p:txBody>
      </p:sp>
      <p:sp>
        <p:nvSpPr>
          <p:cNvPr id="18" name="TextBox 17">
            <a:extLst>
              <a:ext uri="{FF2B5EF4-FFF2-40B4-BE49-F238E27FC236}">
                <a16:creationId xmlns:a16="http://schemas.microsoft.com/office/drawing/2014/main" id="{AACA811F-204A-E971-B071-5C8B0C623F06}"/>
              </a:ext>
            </a:extLst>
          </p:cNvPr>
          <p:cNvSpPr txBox="1"/>
          <p:nvPr/>
        </p:nvSpPr>
        <p:spPr>
          <a:xfrm>
            <a:off x="1893255" y="5729012"/>
            <a:ext cx="1641795" cy="1015663"/>
          </a:xfrm>
          <a:prstGeom prst="rect">
            <a:avLst/>
          </a:prstGeom>
          <a:noFill/>
        </p:spPr>
        <p:txBody>
          <a:bodyPr wrap="none" rtlCol="0">
            <a:spAutoFit/>
          </a:bodyPr>
          <a:lstStyle/>
          <a:p>
            <a:pPr algn="ctr"/>
            <a:r>
              <a:rPr lang="en-IE" sz="1500" dirty="0">
                <a:solidFill>
                  <a:schemeClr val="bg1"/>
                </a:solidFill>
              </a:rPr>
              <a:t>Dolomite Breccia</a:t>
            </a:r>
          </a:p>
          <a:p>
            <a:pPr algn="ctr"/>
            <a:r>
              <a:rPr lang="en-IE" sz="1500" dirty="0" err="1">
                <a:solidFill>
                  <a:schemeClr val="bg1"/>
                </a:solidFill>
              </a:rPr>
              <a:t>Magcobar</a:t>
            </a:r>
            <a:endParaRPr lang="en-IE" sz="1500" dirty="0">
              <a:solidFill>
                <a:schemeClr val="bg1"/>
              </a:solidFill>
            </a:endParaRPr>
          </a:p>
          <a:p>
            <a:pPr algn="ctr"/>
            <a:r>
              <a:rPr lang="en-IE" sz="1500" dirty="0" err="1">
                <a:solidFill>
                  <a:schemeClr val="bg1"/>
                </a:solidFill>
              </a:rPr>
              <a:t>Silvermines</a:t>
            </a:r>
            <a:endParaRPr lang="en-IE" sz="1500" dirty="0">
              <a:solidFill>
                <a:schemeClr val="bg1"/>
              </a:solidFill>
            </a:endParaRPr>
          </a:p>
          <a:p>
            <a:pPr algn="ctr"/>
            <a:endParaRPr lang="en-IE" sz="1500" dirty="0">
              <a:solidFill>
                <a:schemeClr val="bg1"/>
              </a:solidFill>
            </a:endParaRPr>
          </a:p>
        </p:txBody>
      </p:sp>
    </p:spTree>
    <p:extLst>
      <p:ext uri="{BB962C8B-B14F-4D97-AF65-F5344CB8AC3E}">
        <p14:creationId xmlns:p14="http://schemas.microsoft.com/office/powerpoint/2010/main" val="1192693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8BC6A6D-C169-40EF-8251-AD6BC6EF3C58}"/>
              </a:ext>
            </a:extLst>
          </p:cNvPr>
          <p:cNvSpPr>
            <a:spLocks noGrp="1"/>
          </p:cNvSpPr>
          <p:nvPr>
            <p:ph type="dt" sz="half" idx="10"/>
          </p:nvPr>
        </p:nvSpPr>
        <p:spPr/>
        <p:txBody>
          <a:bodyPr/>
          <a:lstStyle/>
          <a:p>
            <a:fld id="{509ED4D7-8976-4290-9FF0-BF6842204702}" type="datetime1">
              <a:rPr lang="sv-SE" smtClean="0"/>
              <a:pPr/>
              <a:t>2023-09-28</a:t>
            </a:fld>
            <a:endParaRPr lang="en-GB" dirty="0"/>
          </a:p>
        </p:txBody>
      </p:sp>
      <p:sp>
        <p:nvSpPr>
          <p:cNvPr id="5" name="Slide Number Placeholder 4">
            <a:extLst>
              <a:ext uri="{FF2B5EF4-FFF2-40B4-BE49-F238E27FC236}">
                <a16:creationId xmlns:a16="http://schemas.microsoft.com/office/drawing/2014/main" id="{B78FCDCC-0F48-46B2-BC99-F5F91F79C032}"/>
              </a:ext>
            </a:extLst>
          </p:cNvPr>
          <p:cNvSpPr>
            <a:spLocks noGrp="1"/>
          </p:cNvSpPr>
          <p:nvPr>
            <p:ph type="sldNum" sz="quarter" idx="11"/>
          </p:nvPr>
        </p:nvSpPr>
        <p:spPr/>
        <p:txBody>
          <a:bodyPr/>
          <a:lstStyle/>
          <a:p>
            <a:fld id="{A153D128-6291-4599-92FF-DFF1C4914FCF}" type="slidenum">
              <a:rPr lang="en-GB" smtClean="0"/>
              <a:pPr/>
              <a:t>21</a:t>
            </a:fld>
            <a:endParaRPr lang="en-GB"/>
          </a:p>
        </p:txBody>
      </p:sp>
      <p:sp>
        <p:nvSpPr>
          <p:cNvPr id="6" name="Footer Placeholder 5">
            <a:extLst>
              <a:ext uri="{FF2B5EF4-FFF2-40B4-BE49-F238E27FC236}">
                <a16:creationId xmlns:a16="http://schemas.microsoft.com/office/drawing/2014/main" id="{B800F486-26C8-426A-99E3-9FDA18BEE49A}"/>
              </a:ext>
            </a:extLst>
          </p:cNvPr>
          <p:cNvSpPr>
            <a:spLocks noGrp="1"/>
          </p:cNvSpPr>
          <p:nvPr>
            <p:ph type="ftr" sz="quarter" idx="12"/>
          </p:nvPr>
        </p:nvSpPr>
        <p:spPr/>
        <p:txBody>
          <a:bodyPr/>
          <a:lstStyle/>
          <a:p>
            <a:r>
              <a:rPr lang="en-US"/>
              <a:t>Unit/Operation choose tab Insert/Header &amp; Footer</a:t>
            </a:r>
            <a:endParaRPr lang="en-GB"/>
          </a:p>
        </p:txBody>
      </p:sp>
      <p:sp>
        <p:nvSpPr>
          <p:cNvPr id="11" name="TextBox 10">
            <a:extLst>
              <a:ext uri="{FF2B5EF4-FFF2-40B4-BE49-F238E27FC236}">
                <a16:creationId xmlns:a16="http://schemas.microsoft.com/office/drawing/2014/main" id="{8045EBCF-BA73-412C-892A-4EFF0B273926}"/>
              </a:ext>
            </a:extLst>
          </p:cNvPr>
          <p:cNvSpPr txBox="1"/>
          <p:nvPr/>
        </p:nvSpPr>
        <p:spPr>
          <a:xfrm>
            <a:off x="5254696" y="45176"/>
            <a:ext cx="3544817" cy="830997"/>
          </a:xfrm>
          <a:prstGeom prst="rect">
            <a:avLst/>
          </a:prstGeom>
          <a:noFill/>
        </p:spPr>
        <p:txBody>
          <a:bodyPr wrap="none" rtlCol="0">
            <a:spAutoFit/>
          </a:bodyPr>
          <a:lstStyle/>
          <a:p>
            <a:pPr algn="ctr"/>
            <a:r>
              <a:rPr lang="en-IE" sz="2400" b="1" dirty="0"/>
              <a:t>Footprints of Larger </a:t>
            </a:r>
          </a:p>
          <a:p>
            <a:pPr algn="ctr"/>
            <a:r>
              <a:rPr lang="en-IE" sz="2400" b="1" dirty="0"/>
              <a:t>IT Deposits: </a:t>
            </a:r>
            <a:r>
              <a:rPr lang="en-IE" sz="2400" b="1" dirty="0">
                <a:solidFill>
                  <a:schemeClr val="accent1">
                    <a:lumMod val="50000"/>
                    <a:lumOff val="50000"/>
                  </a:schemeClr>
                </a:solidFill>
              </a:rPr>
              <a:t>FAULTING</a:t>
            </a:r>
          </a:p>
        </p:txBody>
      </p:sp>
      <p:pic>
        <p:nvPicPr>
          <p:cNvPr id="7" name="Picture 6">
            <a:extLst>
              <a:ext uri="{FF2B5EF4-FFF2-40B4-BE49-F238E27FC236}">
                <a16:creationId xmlns:a16="http://schemas.microsoft.com/office/drawing/2014/main" id="{0FDD9CB5-DE73-D3E2-7CBF-F230454984E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68" y="19537"/>
            <a:ext cx="4853551" cy="6820742"/>
          </a:xfrm>
          <a:prstGeom prst="rect">
            <a:avLst/>
          </a:prstGeom>
        </p:spPr>
      </p:pic>
      <p:sp>
        <p:nvSpPr>
          <p:cNvPr id="3" name="TextBox 2">
            <a:extLst>
              <a:ext uri="{FF2B5EF4-FFF2-40B4-BE49-F238E27FC236}">
                <a16:creationId xmlns:a16="http://schemas.microsoft.com/office/drawing/2014/main" id="{7C9661FE-FBA0-01B3-4C68-F4FDBD322666}"/>
              </a:ext>
            </a:extLst>
          </p:cNvPr>
          <p:cNvSpPr txBox="1"/>
          <p:nvPr/>
        </p:nvSpPr>
        <p:spPr>
          <a:xfrm>
            <a:off x="4970855" y="4664532"/>
            <a:ext cx="3888432" cy="2062103"/>
          </a:xfrm>
          <a:prstGeom prst="rect">
            <a:avLst/>
          </a:prstGeom>
          <a:noFill/>
        </p:spPr>
        <p:txBody>
          <a:bodyPr wrap="square">
            <a:spAutoFit/>
          </a:bodyPr>
          <a:lstStyle/>
          <a:p>
            <a:r>
              <a:rPr lang="en-IE" sz="1600" i="1" dirty="0">
                <a:solidFill>
                  <a:srgbClr val="000000"/>
                </a:solidFill>
                <a:latin typeface="Times New Roman" panose="02020603050405020304" pitchFamily="18" charset="0"/>
              </a:rPr>
              <a:t>Summary plans of main deposits showing principal ore zones and faults. Data sources: </a:t>
            </a:r>
            <a:r>
              <a:rPr lang="en-IE" sz="1600" i="1" dirty="0" err="1">
                <a:solidFill>
                  <a:srgbClr val="000000"/>
                </a:solidFill>
                <a:latin typeface="Times New Roman" panose="02020603050405020304" pitchFamily="18" charset="0"/>
              </a:rPr>
              <a:t>Tynagh</a:t>
            </a:r>
            <a:r>
              <a:rPr lang="en-IE" sz="1600" i="1" dirty="0">
                <a:solidFill>
                  <a:srgbClr val="000000"/>
                </a:solidFill>
                <a:latin typeface="Times New Roman" panose="02020603050405020304" pitchFamily="18" charset="0"/>
              </a:rPr>
              <a:t> - Clifford et al. (1986); </a:t>
            </a:r>
            <a:r>
              <a:rPr lang="en-IE" sz="1600" i="1" dirty="0" err="1">
                <a:solidFill>
                  <a:srgbClr val="000000"/>
                </a:solidFill>
                <a:latin typeface="Times New Roman" panose="02020603050405020304" pitchFamily="18" charset="0"/>
              </a:rPr>
              <a:t>Silvermines</a:t>
            </a:r>
            <a:r>
              <a:rPr lang="en-IE" sz="1600" i="1" dirty="0">
                <a:solidFill>
                  <a:srgbClr val="000000"/>
                </a:solidFill>
                <a:latin typeface="Times New Roman" panose="02020603050405020304" pitchFamily="18" charset="0"/>
              </a:rPr>
              <a:t> – Andrew (1986), </a:t>
            </a:r>
            <a:r>
              <a:rPr lang="en-IE" sz="1600" i="1" dirty="0" err="1">
                <a:solidFill>
                  <a:srgbClr val="000000"/>
                </a:solidFill>
                <a:latin typeface="Times New Roman" panose="02020603050405020304" pitchFamily="18" charset="0"/>
              </a:rPr>
              <a:t>Kyne</a:t>
            </a:r>
            <a:r>
              <a:rPr lang="en-IE" sz="1600" i="1" dirty="0">
                <a:solidFill>
                  <a:srgbClr val="000000"/>
                </a:solidFill>
                <a:latin typeface="Times New Roman" panose="02020603050405020304" pitchFamily="18" charset="0"/>
              </a:rPr>
              <a:t> et al. (2018); Navan - Ashton et al. (2015) and Ashton et al. (2018); </a:t>
            </a:r>
            <a:r>
              <a:rPr lang="en-IE" sz="1600" i="1" dirty="0" err="1">
                <a:solidFill>
                  <a:srgbClr val="000000"/>
                </a:solidFill>
                <a:latin typeface="Times New Roman" panose="02020603050405020304" pitchFamily="18" charset="0"/>
              </a:rPr>
              <a:t>Galmoy</a:t>
            </a:r>
            <a:r>
              <a:rPr lang="en-IE" sz="1600" i="1" dirty="0">
                <a:solidFill>
                  <a:srgbClr val="000000"/>
                </a:solidFill>
                <a:latin typeface="Times New Roman" panose="02020603050405020304" pitchFamily="18" charset="0"/>
              </a:rPr>
              <a:t> - Lowther et al. (2003); </a:t>
            </a:r>
            <a:r>
              <a:rPr lang="en-IE" sz="1600" i="1" dirty="0" err="1">
                <a:solidFill>
                  <a:srgbClr val="000000"/>
                </a:solidFill>
                <a:latin typeface="Times New Roman" panose="02020603050405020304" pitchFamily="18" charset="0"/>
              </a:rPr>
              <a:t>Lisheen</a:t>
            </a:r>
            <a:r>
              <a:rPr lang="en-IE" sz="1600" i="1" dirty="0">
                <a:solidFill>
                  <a:srgbClr val="000000"/>
                </a:solidFill>
                <a:latin typeface="Times New Roman" panose="02020603050405020304" pitchFamily="18" charset="0"/>
              </a:rPr>
              <a:t> – Hitzman et al. (2002); and </a:t>
            </a:r>
            <a:r>
              <a:rPr lang="en-IE" sz="1600" i="1" dirty="0" err="1">
                <a:solidFill>
                  <a:srgbClr val="000000"/>
                </a:solidFill>
                <a:latin typeface="Times New Roman" panose="02020603050405020304" pitchFamily="18" charset="0"/>
              </a:rPr>
              <a:t>Kyne</a:t>
            </a:r>
            <a:r>
              <a:rPr lang="en-IE" sz="1600" i="1" dirty="0">
                <a:solidFill>
                  <a:srgbClr val="000000"/>
                </a:solidFill>
                <a:latin typeface="Times New Roman" panose="02020603050405020304" pitchFamily="18" charset="0"/>
              </a:rPr>
              <a:t> et al. (2018). </a:t>
            </a:r>
            <a:endParaRPr lang="en-IE" sz="1600" dirty="0"/>
          </a:p>
        </p:txBody>
      </p:sp>
      <p:sp>
        <p:nvSpPr>
          <p:cNvPr id="2" name="TextBox 1">
            <a:extLst>
              <a:ext uri="{FF2B5EF4-FFF2-40B4-BE49-F238E27FC236}">
                <a16:creationId xmlns:a16="http://schemas.microsoft.com/office/drawing/2014/main" id="{C027C208-9A69-D90A-C66F-0426BB21A0A5}"/>
              </a:ext>
            </a:extLst>
          </p:cNvPr>
          <p:cNvSpPr txBox="1"/>
          <p:nvPr/>
        </p:nvSpPr>
        <p:spPr>
          <a:xfrm>
            <a:off x="4960975" y="1266002"/>
            <a:ext cx="4020588" cy="2062103"/>
          </a:xfrm>
          <a:prstGeom prst="rect">
            <a:avLst/>
          </a:prstGeom>
          <a:noFill/>
        </p:spPr>
        <p:txBody>
          <a:bodyPr wrap="none" rtlCol="0">
            <a:spAutoFit/>
          </a:bodyPr>
          <a:lstStyle/>
          <a:p>
            <a:pPr algn="ctr"/>
            <a:r>
              <a:rPr lang="en-IE" sz="1600" dirty="0">
                <a:solidFill>
                  <a:schemeClr val="accent1">
                    <a:lumMod val="50000"/>
                    <a:lumOff val="50000"/>
                  </a:schemeClr>
                </a:solidFill>
              </a:rPr>
              <a:t>Normal faults initiated during </a:t>
            </a:r>
          </a:p>
          <a:p>
            <a:pPr algn="ctr"/>
            <a:r>
              <a:rPr lang="en-IE" sz="1600" dirty="0">
                <a:solidFill>
                  <a:schemeClr val="accent1">
                    <a:lumMod val="50000"/>
                    <a:lumOff val="50000"/>
                  </a:schemeClr>
                </a:solidFill>
              </a:rPr>
              <a:t>growth of ABL and </a:t>
            </a:r>
            <a:r>
              <a:rPr lang="en-IE" sz="1600" dirty="0" err="1">
                <a:solidFill>
                  <a:schemeClr val="accent1">
                    <a:lumMod val="50000"/>
                    <a:lumOff val="50000"/>
                  </a:schemeClr>
                </a:solidFill>
              </a:rPr>
              <a:t>Waulsortian</a:t>
            </a:r>
            <a:endParaRPr lang="en-IE" sz="1600" dirty="0">
              <a:solidFill>
                <a:schemeClr val="accent1">
                  <a:lumMod val="50000"/>
                  <a:lumOff val="50000"/>
                </a:schemeClr>
              </a:solidFill>
            </a:endParaRPr>
          </a:p>
          <a:p>
            <a:pPr algn="ctr"/>
            <a:r>
              <a:rPr lang="en-IE" sz="1600" dirty="0">
                <a:solidFill>
                  <a:schemeClr val="accent1">
                    <a:lumMod val="50000"/>
                    <a:lumOff val="50000"/>
                  </a:schemeClr>
                </a:solidFill>
              </a:rPr>
              <a:t>NOT ‘upwardly constrained </a:t>
            </a:r>
          </a:p>
          <a:p>
            <a:pPr algn="ctr"/>
            <a:r>
              <a:rPr lang="en-IE" sz="1600" dirty="0">
                <a:solidFill>
                  <a:schemeClr val="accent1">
                    <a:lumMod val="50000"/>
                    <a:lumOff val="50000"/>
                  </a:schemeClr>
                </a:solidFill>
              </a:rPr>
              <a:t>due to erosion levels’ </a:t>
            </a:r>
          </a:p>
          <a:p>
            <a:pPr algn="ctr"/>
            <a:endParaRPr lang="en-IE" sz="1600" dirty="0">
              <a:solidFill>
                <a:schemeClr val="accent1">
                  <a:lumMod val="50000"/>
                  <a:lumOff val="50000"/>
                </a:schemeClr>
              </a:solidFill>
            </a:endParaRPr>
          </a:p>
          <a:p>
            <a:pPr algn="ctr"/>
            <a:r>
              <a:rPr lang="en-IE" sz="1600" dirty="0">
                <a:solidFill>
                  <a:schemeClr val="accent1">
                    <a:lumMod val="50000"/>
                    <a:lumOff val="50000"/>
                  </a:schemeClr>
                </a:solidFill>
              </a:rPr>
              <a:t>Typically oriented with clockwise strikes to</a:t>
            </a:r>
          </a:p>
          <a:p>
            <a:pPr algn="ctr"/>
            <a:r>
              <a:rPr lang="en-IE" sz="1600" dirty="0">
                <a:solidFill>
                  <a:schemeClr val="accent1">
                    <a:lumMod val="50000"/>
                    <a:lumOff val="50000"/>
                  </a:schemeClr>
                </a:solidFill>
              </a:rPr>
              <a:t>main NE-ENE </a:t>
            </a:r>
            <a:r>
              <a:rPr lang="en-IE" sz="1600" dirty="0" err="1">
                <a:solidFill>
                  <a:schemeClr val="accent1">
                    <a:lumMod val="50000"/>
                    <a:lumOff val="50000"/>
                  </a:schemeClr>
                </a:solidFill>
              </a:rPr>
              <a:t>Caledonide</a:t>
            </a:r>
            <a:r>
              <a:rPr lang="en-IE" sz="1600" dirty="0">
                <a:solidFill>
                  <a:schemeClr val="accent1">
                    <a:lumMod val="50000"/>
                    <a:lumOff val="50000"/>
                  </a:schemeClr>
                </a:solidFill>
              </a:rPr>
              <a:t> trends</a:t>
            </a:r>
          </a:p>
          <a:p>
            <a:endParaRPr lang="en-IE" sz="1600" dirty="0">
              <a:solidFill>
                <a:schemeClr val="accent1">
                  <a:lumMod val="50000"/>
                  <a:lumOff val="50000"/>
                </a:schemeClr>
              </a:solidFill>
            </a:endParaRPr>
          </a:p>
        </p:txBody>
      </p:sp>
      <p:sp>
        <p:nvSpPr>
          <p:cNvPr id="8" name="TextBox 7">
            <a:extLst>
              <a:ext uri="{FF2B5EF4-FFF2-40B4-BE49-F238E27FC236}">
                <a16:creationId xmlns:a16="http://schemas.microsoft.com/office/drawing/2014/main" id="{730AD09E-4A57-E78C-19AB-8D55D310F71E}"/>
              </a:ext>
            </a:extLst>
          </p:cNvPr>
          <p:cNvSpPr txBox="1"/>
          <p:nvPr/>
        </p:nvSpPr>
        <p:spPr>
          <a:xfrm>
            <a:off x="5029872" y="3429000"/>
            <a:ext cx="3882794" cy="1077218"/>
          </a:xfrm>
          <a:prstGeom prst="rect">
            <a:avLst/>
          </a:prstGeom>
          <a:noFill/>
        </p:spPr>
        <p:txBody>
          <a:bodyPr wrap="none" rtlCol="0">
            <a:spAutoFit/>
          </a:bodyPr>
          <a:lstStyle/>
          <a:p>
            <a:pPr algn="ctr"/>
            <a:r>
              <a:rPr lang="en-IE" sz="1600" dirty="0">
                <a:solidFill>
                  <a:srgbClr val="3333FF"/>
                </a:solidFill>
              </a:rPr>
              <a:t>Significant dextral-reverse inversion </a:t>
            </a:r>
          </a:p>
          <a:p>
            <a:pPr algn="ctr"/>
            <a:r>
              <a:rPr lang="en-IE" sz="1600" dirty="0">
                <a:solidFill>
                  <a:srgbClr val="3333FF"/>
                </a:solidFill>
              </a:rPr>
              <a:t>on existing structures </a:t>
            </a:r>
          </a:p>
          <a:p>
            <a:pPr algn="ctr"/>
            <a:r>
              <a:rPr lang="en-IE" sz="1600" dirty="0">
                <a:solidFill>
                  <a:srgbClr val="3333FF"/>
                </a:solidFill>
              </a:rPr>
              <a:t>(measured at </a:t>
            </a:r>
            <a:r>
              <a:rPr lang="en-IE" sz="1600" dirty="0" err="1">
                <a:solidFill>
                  <a:srgbClr val="3333FF"/>
                </a:solidFill>
              </a:rPr>
              <a:t>Lisheen</a:t>
            </a:r>
            <a:r>
              <a:rPr lang="en-IE" sz="1600" dirty="0">
                <a:solidFill>
                  <a:srgbClr val="3333FF"/>
                </a:solidFill>
              </a:rPr>
              <a:t>)</a:t>
            </a:r>
          </a:p>
          <a:p>
            <a:endParaRPr lang="en-IE" sz="1600" dirty="0">
              <a:solidFill>
                <a:srgbClr val="3333FF"/>
              </a:solidFill>
            </a:endParaRPr>
          </a:p>
        </p:txBody>
      </p:sp>
      <p:grpSp>
        <p:nvGrpSpPr>
          <p:cNvPr id="12" name="Group 11">
            <a:extLst>
              <a:ext uri="{FF2B5EF4-FFF2-40B4-BE49-F238E27FC236}">
                <a16:creationId xmlns:a16="http://schemas.microsoft.com/office/drawing/2014/main" id="{9EDEBD6B-FFA5-6EFC-9189-08AE4C716DA8}"/>
              </a:ext>
            </a:extLst>
          </p:cNvPr>
          <p:cNvGrpSpPr/>
          <p:nvPr/>
        </p:nvGrpSpPr>
        <p:grpSpPr>
          <a:xfrm>
            <a:off x="148876" y="2344334"/>
            <a:ext cx="243586" cy="738666"/>
            <a:chOff x="148876" y="2344334"/>
            <a:chExt cx="243586" cy="738666"/>
          </a:xfrm>
        </p:grpSpPr>
        <p:sp>
          <p:nvSpPr>
            <p:cNvPr id="9" name="Arrow: Down 8">
              <a:extLst>
                <a:ext uri="{FF2B5EF4-FFF2-40B4-BE49-F238E27FC236}">
                  <a16:creationId xmlns:a16="http://schemas.microsoft.com/office/drawing/2014/main" id="{BF19898B-80F4-6D22-A994-1B6EF65315B5}"/>
                </a:ext>
              </a:extLst>
            </p:cNvPr>
            <p:cNvSpPr/>
            <p:nvPr/>
          </p:nvSpPr>
          <p:spPr>
            <a:xfrm rot="10800000">
              <a:off x="212462" y="2713666"/>
              <a:ext cx="180000" cy="36933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Box 9">
              <a:extLst>
                <a:ext uri="{FF2B5EF4-FFF2-40B4-BE49-F238E27FC236}">
                  <a16:creationId xmlns:a16="http://schemas.microsoft.com/office/drawing/2014/main" id="{1D93E145-B98C-DAB2-87F1-1D4008C309E2}"/>
                </a:ext>
              </a:extLst>
            </p:cNvPr>
            <p:cNvSpPr txBox="1"/>
            <p:nvPr/>
          </p:nvSpPr>
          <p:spPr>
            <a:xfrm>
              <a:off x="148876" y="2344334"/>
              <a:ext cx="180000" cy="369332"/>
            </a:xfrm>
            <a:prstGeom prst="rect">
              <a:avLst/>
            </a:prstGeom>
            <a:noFill/>
          </p:spPr>
          <p:txBody>
            <a:bodyPr wrap="square" rtlCol="0">
              <a:spAutoFit/>
            </a:bodyPr>
            <a:lstStyle/>
            <a:p>
              <a:r>
                <a:rPr lang="en-IE" dirty="0"/>
                <a:t>N</a:t>
              </a:r>
            </a:p>
          </p:txBody>
        </p:sp>
      </p:grpSp>
    </p:spTree>
    <p:extLst>
      <p:ext uri="{BB962C8B-B14F-4D97-AF65-F5344CB8AC3E}">
        <p14:creationId xmlns:p14="http://schemas.microsoft.com/office/powerpoint/2010/main" val="316379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8BC6A6D-C169-40EF-8251-AD6BC6EF3C58}"/>
              </a:ext>
            </a:extLst>
          </p:cNvPr>
          <p:cNvSpPr>
            <a:spLocks noGrp="1"/>
          </p:cNvSpPr>
          <p:nvPr>
            <p:ph type="dt" sz="half" idx="10"/>
          </p:nvPr>
        </p:nvSpPr>
        <p:spPr/>
        <p:txBody>
          <a:bodyPr/>
          <a:lstStyle/>
          <a:p>
            <a:fld id="{509ED4D7-8976-4290-9FF0-BF6842204702}" type="datetime1">
              <a:rPr lang="sv-SE" smtClean="0"/>
              <a:pPr/>
              <a:t>2023-09-28</a:t>
            </a:fld>
            <a:endParaRPr lang="en-GB" dirty="0"/>
          </a:p>
        </p:txBody>
      </p:sp>
      <p:sp>
        <p:nvSpPr>
          <p:cNvPr id="5" name="Slide Number Placeholder 4">
            <a:extLst>
              <a:ext uri="{FF2B5EF4-FFF2-40B4-BE49-F238E27FC236}">
                <a16:creationId xmlns:a16="http://schemas.microsoft.com/office/drawing/2014/main" id="{B78FCDCC-0F48-46B2-BC99-F5F91F79C032}"/>
              </a:ext>
            </a:extLst>
          </p:cNvPr>
          <p:cNvSpPr>
            <a:spLocks noGrp="1"/>
          </p:cNvSpPr>
          <p:nvPr>
            <p:ph type="sldNum" sz="quarter" idx="11"/>
          </p:nvPr>
        </p:nvSpPr>
        <p:spPr/>
        <p:txBody>
          <a:bodyPr/>
          <a:lstStyle/>
          <a:p>
            <a:fld id="{A153D128-6291-4599-92FF-DFF1C4914FCF}" type="slidenum">
              <a:rPr lang="en-GB" smtClean="0"/>
              <a:pPr/>
              <a:t>22</a:t>
            </a:fld>
            <a:endParaRPr lang="en-GB"/>
          </a:p>
        </p:txBody>
      </p:sp>
      <p:sp>
        <p:nvSpPr>
          <p:cNvPr id="6" name="Footer Placeholder 5">
            <a:extLst>
              <a:ext uri="{FF2B5EF4-FFF2-40B4-BE49-F238E27FC236}">
                <a16:creationId xmlns:a16="http://schemas.microsoft.com/office/drawing/2014/main" id="{B800F486-26C8-426A-99E3-9FDA18BEE49A}"/>
              </a:ext>
            </a:extLst>
          </p:cNvPr>
          <p:cNvSpPr>
            <a:spLocks noGrp="1"/>
          </p:cNvSpPr>
          <p:nvPr>
            <p:ph type="ftr" sz="quarter" idx="12"/>
          </p:nvPr>
        </p:nvSpPr>
        <p:spPr/>
        <p:txBody>
          <a:bodyPr/>
          <a:lstStyle/>
          <a:p>
            <a:r>
              <a:rPr lang="en-US"/>
              <a:t>Unit/Operation choose tab Insert/Header &amp; Footer</a:t>
            </a:r>
            <a:endParaRPr lang="en-GB"/>
          </a:p>
        </p:txBody>
      </p:sp>
      <p:sp>
        <p:nvSpPr>
          <p:cNvPr id="11" name="TextBox 10">
            <a:extLst>
              <a:ext uri="{FF2B5EF4-FFF2-40B4-BE49-F238E27FC236}">
                <a16:creationId xmlns:a16="http://schemas.microsoft.com/office/drawing/2014/main" id="{8045EBCF-BA73-412C-892A-4EFF0B273926}"/>
              </a:ext>
            </a:extLst>
          </p:cNvPr>
          <p:cNvSpPr txBox="1"/>
          <p:nvPr/>
        </p:nvSpPr>
        <p:spPr>
          <a:xfrm>
            <a:off x="5327277" y="-2061"/>
            <a:ext cx="3714287" cy="830997"/>
          </a:xfrm>
          <a:prstGeom prst="rect">
            <a:avLst/>
          </a:prstGeom>
          <a:noFill/>
          <a:ln>
            <a:solidFill>
              <a:schemeClr val="accent1">
                <a:lumMod val="50000"/>
                <a:lumOff val="50000"/>
              </a:schemeClr>
            </a:solidFill>
          </a:ln>
        </p:spPr>
        <p:txBody>
          <a:bodyPr wrap="none" rtlCol="0">
            <a:spAutoFit/>
          </a:bodyPr>
          <a:lstStyle/>
          <a:p>
            <a:pPr algn="ctr"/>
            <a:r>
              <a:rPr lang="en-IE" sz="2400" b="1" dirty="0"/>
              <a:t>Sections Across Larger </a:t>
            </a:r>
          </a:p>
          <a:p>
            <a:pPr algn="ctr"/>
            <a:r>
              <a:rPr lang="en-IE" sz="2400" b="1" dirty="0"/>
              <a:t>IT Deposit: </a:t>
            </a:r>
            <a:r>
              <a:rPr lang="en-IE" sz="2400" b="1" dirty="0">
                <a:solidFill>
                  <a:schemeClr val="accent1">
                    <a:lumMod val="50000"/>
                    <a:lumOff val="50000"/>
                  </a:schemeClr>
                </a:solidFill>
              </a:rPr>
              <a:t>FAULTS</a:t>
            </a:r>
          </a:p>
        </p:txBody>
      </p:sp>
      <p:pic>
        <p:nvPicPr>
          <p:cNvPr id="9" name="Picture 8">
            <a:extLst>
              <a:ext uri="{FF2B5EF4-FFF2-40B4-BE49-F238E27FC236}">
                <a16:creationId xmlns:a16="http://schemas.microsoft.com/office/drawing/2014/main" id="{A01C6508-B731-012D-241F-726B4599AA2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538" y="12614"/>
            <a:ext cx="5096221" cy="6815082"/>
          </a:xfrm>
          <a:prstGeom prst="rect">
            <a:avLst/>
          </a:prstGeom>
          <a:ln>
            <a:noFill/>
          </a:ln>
        </p:spPr>
      </p:pic>
      <p:grpSp>
        <p:nvGrpSpPr>
          <p:cNvPr id="48" name="Group 47">
            <a:extLst>
              <a:ext uri="{FF2B5EF4-FFF2-40B4-BE49-F238E27FC236}">
                <a16:creationId xmlns:a16="http://schemas.microsoft.com/office/drawing/2014/main" id="{78A789D4-B163-9DF9-7946-312A839115CC}"/>
              </a:ext>
            </a:extLst>
          </p:cNvPr>
          <p:cNvGrpSpPr/>
          <p:nvPr/>
        </p:nvGrpSpPr>
        <p:grpSpPr>
          <a:xfrm>
            <a:off x="3281106" y="828936"/>
            <a:ext cx="5798348" cy="2156106"/>
            <a:chOff x="3281106" y="828936"/>
            <a:chExt cx="5798348" cy="2156106"/>
          </a:xfrm>
        </p:grpSpPr>
        <p:sp>
          <p:nvSpPr>
            <p:cNvPr id="2" name="TextBox 1">
              <a:extLst>
                <a:ext uri="{FF2B5EF4-FFF2-40B4-BE49-F238E27FC236}">
                  <a16:creationId xmlns:a16="http://schemas.microsoft.com/office/drawing/2014/main" id="{4C00A6E6-1CE1-F37D-A41E-C6A3981CEECD}"/>
                </a:ext>
              </a:extLst>
            </p:cNvPr>
            <p:cNvSpPr txBox="1"/>
            <p:nvPr/>
          </p:nvSpPr>
          <p:spPr>
            <a:xfrm>
              <a:off x="5358564" y="1907824"/>
              <a:ext cx="3720890" cy="1077218"/>
            </a:xfrm>
            <a:prstGeom prst="rect">
              <a:avLst/>
            </a:prstGeom>
            <a:noFill/>
          </p:spPr>
          <p:txBody>
            <a:bodyPr wrap="none" rtlCol="0">
              <a:spAutoFit/>
            </a:bodyPr>
            <a:lstStyle/>
            <a:p>
              <a:pPr algn="ctr"/>
              <a:r>
                <a:rPr lang="en-IE" sz="1600" dirty="0">
                  <a:solidFill>
                    <a:schemeClr val="accent1">
                      <a:lumMod val="50000"/>
                      <a:lumOff val="50000"/>
                    </a:schemeClr>
                  </a:solidFill>
                </a:rPr>
                <a:t>Pre-</a:t>
              </a:r>
              <a:r>
                <a:rPr lang="en-IE" sz="1600" dirty="0" err="1">
                  <a:solidFill>
                    <a:schemeClr val="accent1">
                      <a:lumMod val="50000"/>
                      <a:lumOff val="50000"/>
                    </a:schemeClr>
                  </a:solidFill>
                </a:rPr>
                <a:t>Arundian</a:t>
              </a:r>
              <a:r>
                <a:rPr lang="en-IE" sz="1600" dirty="0">
                  <a:solidFill>
                    <a:schemeClr val="accent1">
                      <a:lumMod val="50000"/>
                      <a:lumOff val="50000"/>
                    </a:schemeClr>
                  </a:solidFill>
                </a:rPr>
                <a:t> normal faults truncated</a:t>
              </a:r>
            </a:p>
            <a:p>
              <a:pPr algn="ctr"/>
              <a:r>
                <a:rPr lang="en-IE" sz="1600" dirty="0">
                  <a:solidFill>
                    <a:schemeClr val="accent1">
                      <a:lumMod val="50000"/>
                      <a:lumOff val="50000"/>
                    </a:schemeClr>
                  </a:solidFill>
                </a:rPr>
                <a:t> by Chadian sliding + erosion Surface</a:t>
              </a:r>
            </a:p>
            <a:p>
              <a:pPr algn="ctr"/>
              <a:r>
                <a:rPr lang="en-IE" sz="1600" dirty="0">
                  <a:solidFill>
                    <a:srgbClr val="FF0000"/>
                  </a:solidFill>
                </a:rPr>
                <a:t>(~SYN-MINERAL AGE)</a:t>
              </a:r>
            </a:p>
            <a:p>
              <a:endParaRPr lang="en-IE" sz="1600" dirty="0">
                <a:solidFill>
                  <a:schemeClr val="accent1">
                    <a:lumMod val="50000"/>
                    <a:lumOff val="50000"/>
                  </a:schemeClr>
                </a:solidFill>
              </a:endParaRPr>
            </a:p>
          </p:txBody>
        </p:sp>
        <p:cxnSp>
          <p:nvCxnSpPr>
            <p:cNvPr id="7" name="Straight Arrow Connector 6">
              <a:extLst>
                <a:ext uri="{FF2B5EF4-FFF2-40B4-BE49-F238E27FC236}">
                  <a16:creationId xmlns:a16="http://schemas.microsoft.com/office/drawing/2014/main" id="{C368954C-FDF8-3D41-5715-732EFC6368FE}"/>
                </a:ext>
              </a:extLst>
            </p:cNvPr>
            <p:cNvCxnSpPr>
              <a:cxnSpLocks/>
            </p:cNvCxnSpPr>
            <p:nvPr/>
          </p:nvCxnSpPr>
          <p:spPr>
            <a:xfrm flipH="1" flipV="1">
              <a:off x="3281106" y="828936"/>
              <a:ext cx="2172165" cy="1239398"/>
            </a:xfrm>
            <a:prstGeom prst="straightConnector1">
              <a:avLst/>
            </a:prstGeom>
            <a:ln w="19050">
              <a:solidFill>
                <a:schemeClr val="accent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71069C3-A6C1-9FD1-90F8-278315C76762}"/>
                </a:ext>
              </a:extLst>
            </p:cNvPr>
            <p:cNvCxnSpPr>
              <a:cxnSpLocks/>
            </p:cNvCxnSpPr>
            <p:nvPr/>
          </p:nvCxnSpPr>
          <p:spPr>
            <a:xfrm flipH="1">
              <a:off x="4746033" y="2426808"/>
              <a:ext cx="732463" cy="282192"/>
            </a:xfrm>
            <a:prstGeom prst="straightConnector1">
              <a:avLst/>
            </a:prstGeom>
            <a:ln w="19050">
              <a:solidFill>
                <a:schemeClr val="accent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C0B90FEC-5E08-2520-C70F-96DE9E3CE820}"/>
              </a:ext>
            </a:extLst>
          </p:cNvPr>
          <p:cNvGrpSpPr/>
          <p:nvPr/>
        </p:nvGrpSpPr>
        <p:grpSpPr>
          <a:xfrm>
            <a:off x="1654948" y="3916954"/>
            <a:ext cx="7200730" cy="1601106"/>
            <a:chOff x="1654948" y="3916954"/>
            <a:chExt cx="7200730" cy="1601106"/>
          </a:xfrm>
        </p:grpSpPr>
        <p:sp>
          <p:nvSpPr>
            <p:cNvPr id="10" name="TextBox 9">
              <a:extLst>
                <a:ext uri="{FF2B5EF4-FFF2-40B4-BE49-F238E27FC236}">
                  <a16:creationId xmlns:a16="http://schemas.microsoft.com/office/drawing/2014/main" id="{640D267F-D2A7-353E-08B7-3D29D1AAB032}"/>
                </a:ext>
              </a:extLst>
            </p:cNvPr>
            <p:cNvSpPr txBox="1"/>
            <p:nvPr/>
          </p:nvSpPr>
          <p:spPr>
            <a:xfrm>
              <a:off x="5271684" y="3916954"/>
              <a:ext cx="3583994" cy="1569660"/>
            </a:xfrm>
            <a:prstGeom prst="rect">
              <a:avLst/>
            </a:prstGeom>
            <a:noFill/>
          </p:spPr>
          <p:txBody>
            <a:bodyPr wrap="none" rtlCol="0">
              <a:spAutoFit/>
            </a:bodyPr>
            <a:lstStyle/>
            <a:p>
              <a:pPr algn="ctr"/>
              <a:r>
                <a:rPr lang="en-IE" sz="1600" dirty="0">
                  <a:solidFill>
                    <a:schemeClr val="accent1">
                      <a:lumMod val="50000"/>
                      <a:lumOff val="50000"/>
                    </a:schemeClr>
                  </a:solidFill>
                </a:rPr>
                <a:t>Normal faults initiated during </a:t>
              </a:r>
            </a:p>
            <a:p>
              <a:pPr algn="ctr"/>
              <a:r>
                <a:rPr lang="en-IE" sz="1600" dirty="0">
                  <a:solidFill>
                    <a:schemeClr val="accent1">
                      <a:lumMod val="50000"/>
                      <a:lumOff val="50000"/>
                    </a:schemeClr>
                  </a:solidFill>
                </a:rPr>
                <a:t>growth of ABL and </a:t>
              </a:r>
              <a:r>
                <a:rPr lang="en-IE" sz="1600" dirty="0" err="1">
                  <a:solidFill>
                    <a:schemeClr val="accent1">
                      <a:lumMod val="50000"/>
                      <a:lumOff val="50000"/>
                    </a:schemeClr>
                  </a:solidFill>
                </a:rPr>
                <a:t>Waulsortian</a:t>
              </a:r>
              <a:endParaRPr lang="en-IE" sz="1600" dirty="0">
                <a:solidFill>
                  <a:schemeClr val="accent1">
                    <a:lumMod val="50000"/>
                    <a:lumOff val="50000"/>
                  </a:schemeClr>
                </a:solidFill>
              </a:endParaRPr>
            </a:p>
            <a:p>
              <a:pPr algn="ctr"/>
              <a:r>
                <a:rPr lang="en-IE" sz="1600" dirty="0">
                  <a:solidFill>
                    <a:schemeClr val="accent1">
                      <a:lumMod val="50000"/>
                      <a:lumOff val="50000"/>
                    </a:schemeClr>
                  </a:solidFill>
                </a:rPr>
                <a:t>NOT ‘upwardly constrained </a:t>
              </a:r>
            </a:p>
            <a:p>
              <a:pPr algn="ctr"/>
              <a:r>
                <a:rPr lang="en-IE" sz="1600" dirty="0">
                  <a:solidFill>
                    <a:schemeClr val="accent1">
                      <a:lumMod val="50000"/>
                      <a:lumOff val="50000"/>
                    </a:schemeClr>
                  </a:solidFill>
                </a:rPr>
                <a:t>due to erosion levels’ </a:t>
              </a:r>
            </a:p>
            <a:p>
              <a:pPr algn="ctr"/>
              <a:r>
                <a:rPr lang="en-IE" sz="1600" dirty="0">
                  <a:solidFill>
                    <a:schemeClr val="accent1">
                      <a:lumMod val="50000"/>
                      <a:lumOff val="50000"/>
                    </a:schemeClr>
                  </a:solidFill>
                </a:rPr>
                <a:t>Ore deposits at points of Max. Throw.</a:t>
              </a:r>
            </a:p>
            <a:p>
              <a:endParaRPr lang="en-IE" sz="1600" dirty="0">
                <a:solidFill>
                  <a:schemeClr val="accent1">
                    <a:lumMod val="50000"/>
                    <a:lumOff val="50000"/>
                  </a:schemeClr>
                </a:solidFill>
              </a:endParaRPr>
            </a:p>
          </p:txBody>
        </p:sp>
        <p:cxnSp>
          <p:nvCxnSpPr>
            <p:cNvPr id="29" name="Straight Arrow Connector 28">
              <a:extLst>
                <a:ext uri="{FF2B5EF4-FFF2-40B4-BE49-F238E27FC236}">
                  <a16:creationId xmlns:a16="http://schemas.microsoft.com/office/drawing/2014/main" id="{4F1BBE5C-3BAD-852B-6B68-1B811A6C53B5}"/>
                </a:ext>
              </a:extLst>
            </p:cNvPr>
            <p:cNvCxnSpPr>
              <a:cxnSpLocks/>
            </p:cNvCxnSpPr>
            <p:nvPr/>
          </p:nvCxnSpPr>
          <p:spPr>
            <a:xfrm flipH="1" flipV="1">
              <a:off x="4605372" y="3922857"/>
              <a:ext cx="1044771" cy="195280"/>
            </a:xfrm>
            <a:prstGeom prst="straightConnector1">
              <a:avLst/>
            </a:prstGeom>
            <a:ln w="19050">
              <a:solidFill>
                <a:schemeClr val="accent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4E119F66-B222-1002-342C-70679048A468}"/>
                </a:ext>
              </a:extLst>
            </p:cNvPr>
            <p:cNvCxnSpPr>
              <a:cxnSpLocks/>
            </p:cNvCxnSpPr>
            <p:nvPr/>
          </p:nvCxnSpPr>
          <p:spPr>
            <a:xfrm flipH="1" flipV="1">
              <a:off x="1654948" y="3916954"/>
              <a:ext cx="3938456" cy="402127"/>
            </a:xfrm>
            <a:prstGeom prst="straightConnector1">
              <a:avLst/>
            </a:prstGeom>
            <a:ln w="19050">
              <a:solidFill>
                <a:schemeClr val="accent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44FEAFC2-3CBF-7ED0-5829-1B782CCD2819}"/>
                </a:ext>
              </a:extLst>
            </p:cNvPr>
            <p:cNvCxnSpPr>
              <a:cxnSpLocks/>
            </p:cNvCxnSpPr>
            <p:nvPr/>
          </p:nvCxnSpPr>
          <p:spPr>
            <a:xfrm flipH="1" flipV="1">
              <a:off x="3845604" y="4449783"/>
              <a:ext cx="1747800" cy="31370"/>
            </a:xfrm>
            <a:prstGeom prst="straightConnector1">
              <a:avLst/>
            </a:prstGeom>
            <a:ln w="19050">
              <a:solidFill>
                <a:schemeClr val="accent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0C446881-D11C-CF9B-8B24-6000A215164D}"/>
                </a:ext>
              </a:extLst>
            </p:cNvPr>
            <p:cNvCxnSpPr>
              <a:cxnSpLocks/>
            </p:cNvCxnSpPr>
            <p:nvPr/>
          </p:nvCxnSpPr>
          <p:spPr>
            <a:xfrm flipH="1">
              <a:off x="4376553" y="4621690"/>
              <a:ext cx="1273590" cy="896370"/>
            </a:xfrm>
            <a:prstGeom prst="straightConnector1">
              <a:avLst/>
            </a:prstGeom>
            <a:ln w="19050">
              <a:solidFill>
                <a:schemeClr val="accent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FD8316A4-604B-3351-01BD-A5711862FEFF}"/>
              </a:ext>
            </a:extLst>
          </p:cNvPr>
          <p:cNvGrpSpPr/>
          <p:nvPr/>
        </p:nvGrpSpPr>
        <p:grpSpPr>
          <a:xfrm>
            <a:off x="200367" y="353374"/>
            <a:ext cx="8488822" cy="1699756"/>
            <a:chOff x="200367" y="353374"/>
            <a:chExt cx="8488822" cy="1699756"/>
          </a:xfrm>
        </p:grpSpPr>
        <p:sp>
          <p:nvSpPr>
            <p:cNvPr id="18" name="Freeform: Shape 17">
              <a:extLst>
                <a:ext uri="{FF2B5EF4-FFF2-40B4-BE49-F238E27FC236}">
                  <a16:creationId xmlns:a16="http://schemas.microsoft.com/office/drawing/2014/main" id="{95DB7B9D-A834-2A2B-9150-D8FD7C68942D}"/>
                </a:ext>
              </a:extLst>
            </p:cNvPr>
            <p:cNvSpPr/>
            <p:nvPr/>
          </p:nvSpPr>
          <p:spPr>
            <a:xfrm>
              <a:off x="3806964" y="371589"/>
              <a:ext cx="1122053" cy="976331"/>
            </a:xfrm>
            <a:custGeom>
              <a:avLst/>
              <a:gdLst>
                <a:gd name="connsiteX0" fmla="*/ 0 w 1122053"/>
                <a:gd name="connsiteY0" fmla="*/ 0 h 976331"/>
                <a:gd name="connsiteX1" fmla="*/ 1122053 w 1122053"/>
                <a:gd name="connsiteY1" fmla="*/ 976331 h 976331"/>
                <a:gd name="connsiteX2" fmla="*/ 1122053 w 1122053"/>
                <a:gd name="connsiteY2" fmla="*/ 976331 h 976331"/>
              </a:gdLst>
              <a:ahLst/>
              <a:cxnLst>
                <a:cxn ang="0">
                  <a:pos x="connsiteX0" y="connsiteY0"/>
                </a:cxn>
                <a:cxn ang="0">
                  <a:pos x="connsiteX1" y="connsiteY1"/>
                </a:cxn>
                <a:cxn ang="0">
                  <a:pos x="connsiteX2" y="connsiteY2"/>
                </a:cxn>
              </a:cxnLst>
              <a:rect l="l" t="t" r="r" b="b"/>
              <a:pathLst>
                <a:path w="1122053" h="976331">
                  <a:moveTo>
                    <a:pt x="0" y="0"/>
                  </a:moveTo>
                  <a:lnTo>
                    <a:pt x="1122053" y="976331"/>
                  </a:lnTo>
                  <a:lnTo>
                    <a:pt x="1122053" y="976331"/>
                  </a:lnTo>
                </a:path>
              </a:pathLst>
            </a:custGeom>
            <a:noFill/>
            <a:ln>
              <a:solidFill>
                <a:srgbClr val="3333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9" name="Freeform: Shape 18">
              <a:extLst>
                <a:ext uri="{FF2B5EF4-FFF2-40B4-BE49-F238E27FC236}">
                  <a16:creationId xmlns:a16="http://schemas.microsoft.com/office/drawing/2014/main" id="{B608C75C-361E-60AD-B6B1-793F96914D28}"/>
                </a:ext>
              </a:extLst>
            </p:cNvPr>
            <p:cNvSpPr/>
            <p:nvPr/>
          </p:nvSpPr>
          <p:spPr>
            <a:xfrm>
              <a:off x="3340657" y="389804"/>
              <a:ext cx="429877" cy="695818"/>
            </a:xfrm>
            <a:custGeom>
              <a:avLst/>
              <a:gdLst>
                <a:gd name="connsiteX0" fmla="*/ 429877 w 429877"/>
                <a:gd name="connsiteY0" fmla="*/ 0 h 695818"/>
                <a:gd name="connsiteX1" fmla="*/ 276870 w 429877"/>
                <a:gd name="connsiteY1" fmla="*/ 295085 h 695818"/>
                <a:gd name="connsiteX2" fmla="*/ 3643 w 429877"/>
                <a:gd name="connsiteY2" fmla="*/ 666674 h 695818"/>
                <a:gd name="connsiteX3" fmla="*/ 0 w 429877"/>
                <a:gd name="connsiteY3" fmla="*/ 695818 h 695818"/>
              </a:gdLst>
              <a:ahLst/>
              <a:cxnLst>
                <a:cxn ang="0">
                  <a:pos x="connsiteX0" y="connsiteY0"/>
                </a:cxn>
                <a:cxn ang="0">
                  <a:pos x="connsiteX1" y="connsiteY1"/>
                </a:cxn>
                <a:cxn ang="0">
                  <a:pos x="connsiteX2" y="connsiteY2"/>
                </a:cxn>
                <a:cxn ang="0">
                  <a:pos x="connsiteX3" y="connsiteY3"/>
                </a:cxn>
              </a:cxnLst>
              <a:rect l="l" t="t" r="r" b="b"/>
              <a:pathLst>
                <a:path w="429877" h="695818">
                  <a:moveTo>
                    <a:pt x="429877" y="0"/>
                  </a:moveTo>
                  <a:lnTo>
                    <a:pt x="276870" y="295085"/>
                  </a:lnTo>
                  <a:lnTo>
                    <a:pt x="3643" y="666674"/>
                  </a:lnTo>
                  <a:lnTo>
                    <a:pt x="0" y="695818"/>
                  </a:lnTo>
                </a:path>
              </a:pathLst>
            </a:custGeom>
            <a:noFill/>
            <a:ln>
              <a:solidFill>
                <a:srgbClr val="3333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0" name="Freeform: Shape 19">
              <a:extLst>
                <a:ext uri="{FF2B5EF4-FFF2-40B4-BE49-F238E27FC236}">
                  <a16:creationId xmlns:a16="http://schemas.microsoft.com/office/drawing/2014/main" id="{9C32FF52-808C-700D-DCC3-2094FCF5F502}"/>
                </a:ext>
              </a:extLst>
            </p:cNvPr>
            <p:cNvSpPr/>
            <p:nvPr/>
          </p:nvSpPr>
          <p:spPr>
            <a:xfrm>
              <a:off x="3657600" y="418948"/>
              <a:ext cx="171222" cy="641173"/>
            </a:xfrm>
            <a:custGeom>
              <a:avLst/>
              <a:gdLst>
                <a:gd name="connsiteX0" fmla="*/ 171222 w 171222"/>
                <a:gd name="connsiteY0" fmla="*/ 0 h 641173"/>
                <a:gd name="connsiteX1" fmla="*/ 98362 w 171222"/>
                <a:gd name="connsiteY1" fmla="*/ 411662 h 641173"/>
                <a:gd name="connsiteX2" fmla="*/ 0 w 171222"/>
                <a:gd name="connsiteY2" fmla="*/ 641173 h 641173"/>
              </a:gdLst>
              <a:ahLst/>
              <a:cxnLst>
                <a:cxn ang="0">
                  <a:pos x="connsiteX0" y="connsiteY0"/>
                </a:cxn>
                <a:cxn ang="0">
                  <a:pos x="connsiteX1" y="connsiteY1"/>
                </a:cxn>
                <a:cxn ang="0">
                  <a:pos x="connsiteX2" y="connsiteY2"/>
                </a:cxn>
              </a:cxnLst>
              <a:rect l="l" t="t" r="r" b="b"/>
              <a:pathLst>
                <a:path w="171222" h="641173">
                  <a:moveTo>
                    <a:pt x="171222" y="0"/>
                  </a:moveTo>
                  <a:lnTo>
                    <a:pt x="98362" y="411662"/>
                  </a:lnTo>
                  <a:lnTo>
                    <a:pt x="0" y="641173"/>
                  </a:lnTo>
                </a:path>
              </a:pathLst>
            </a:custGeom>
            <a:noFill/>
            <a:ln>
              <a:solidFill>
                <a:srgbClr val="3333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1" name="Freeform: Shape 20">
              <a:extLst>
                <a:ext uri="{FF2B5EF4-FFF2-40B4-BE49-F238E27FC236}">
                  <a16:creationId xmlns:a16="http://schemas.microsoft.com/office/drawing/2014/main" id="{2EE5D56C-E182-73A0-FD0C-3B30F88FF006}"/>
                </a:ext>
              </a:extLst>
            </p:cNvPr>
            <p:cNvSpPr/>
            <p:nvPr/>
          </p:nvSpPr>
          <p:spPr>
            <a:xfrm>
              <a:off x="200367" y="353374"/>
              <a:ext cx="302371" cy="630244"/>
            </a:xfrm>
            <a:custGeom>
              <a:avLst/>
              <a:gdLst>
                <a:gd name="connsiteX0" fmla="*/ 302371 w 302371"/>
                <a:gd name="connsiteY0" fmla="*/ 0 h 630244"/>
                <a:gd name="connsiteX1" fmla="*/ 0 w 302371"/>
                <a:gd name="connsiteY1" fmla="*/ 630244 h 630244"/>
              </a:gdLst>
              <a:ahLst/>
              <a:cxnLst>
                <a:cxn ang="0">
                  <a:pos x="connsiteX0" y="connsiteY0"/>
                </a:cxn>
                <a:cxn ang="0">
                  <a:pos x="connsiteX1" y="connsiteY1"/>
                </a:cxn>
              </a:cxnLst>
              <a:rect l="l" t="t" r="r" b="b"/>
              <a:pathLst>
                <a:path w="302371" h="630244">
                  <a:moveTo>
                    <a:pt x="302371" y="0"/>
                  </a:moveTo>
                  <a:lnTo>
                    <a:pt x="0" y="630244"/>
                  </a:lnTo>
                </a:path>
              </a:pathLst>
            </a:custGeom>
            <a:noFill/>
            <a:ln>
              <a:solidFill>
                <a:srgbClr val="3333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grpSp>
          <p:nvGrpSpPr>
            <p:cNvPr id="46" name="Group 45">
              <a:extLst>
                <a:ext uri="{FF2B5EF4-FFF2-40B4-BE49-F238E27FC236}">
                  <a16:creationId xmlns:a16="http://schemas.microsoft.com/office/drawing/2014/main" id="{242FDA8E-2B4E-97B3-B94C-C16F0B8D03A8}"/>
                </a:ext>
              </a:extLst>
            </p:cNvPr>
            <p:cNvGrpSpPr/>
            <p:nvPr/>
          </p:nvGrpSpPr>
          <p:grpSpPr>
            <a:xfrm>
              <a:off x="4405139" y="804699"/>
              <a:ext cx="4284050" cy="1248431"/>
              <a:chOff x="4405139" y="804699"/>
              <a:chExt cx="4284050" cy="1248431"/>
            </a:xfrm>
          </p:grpSpPr>
          <p:sp>
            <p:nvSpPr>
              <p:cNvPr id="17" name="TextBox 16">
                <a:extLst>
                  <a:ext uri="{FF2B5EF4-FFF2-40B4-BE49-F238E27FC236}">
                    <a16:creationId xmlns:a16="http://schemas.microsoft.com/office/drawing/2014/main" id="{550C1501-E414-BDD9-5301-8AA5E702CC7C}"/>
                  </a:ext>
                </a:extLst>
              </p:cNvPr>
              <p:cNvSpPr txBox="1"/>
              <p:nvPr/>
            </p:nvSpPr>
            <p:spPr>
              <a:xfrm>
                <a:off x="5477284" y="975912"/>
                <a:ext cx="3211905" cy="1077218"/>
              </a:xfrm>
              <a:prstGeom prst="rect">
                <a:avLst/>
              </a:prstGeom>
              <a:noFill/>
            </p:spPr>
            <p:txBody>
              <a:bodyPr wrap="none" rtlCol="0">
                <a:spAutoFit/>
              </a:bodyPr>
              <a:lstStyle/>
              <a:p>
                <a:pPr algn="ctr"/>
                <a:r>
                  <a:rPr lang="en-IE" sz="1600" dirty="0">
                    <a:solidFill>
                      <a:srgbClr val="3333FF"/>
                    </a:solidFill>
                  </a:rPr>
                  <a:t>Major dextral-reverse inversion </a:t>
                </a:r>
              </a:p>
              <a:p>
                <a:pPr algn="ctr"/>
                <a:r>
                  <a:rPr lang="en-IE" sz="1600" dirty="0">
                    <a:solidFill>
                      <a:srgbClr val="3333FF"/>
                    </a:solidFill>
                  </a:rPr>
                  <a:t>on existing structures that</a:t>
                </a:r>
              </a:p>
              <a:p>
                <a:pPr algn="ctr"/>
                <a:r>
                  <a:rPr lang="en-IE" sz="1600" dirty="0">
                    <a:solidFill>
                      <a:srgbClr val="3333FF"/>
                    </a:solidFill>
                  </a:rPr>
                  <a:t>DISPLACES ORE</a:t>
                </a:r>
              </a:p>
              <a:p>
                <a:endParaRPr lang="en-IE" sz="1600" dirty="0">
                  <a:solidFill>
                    <a:srgbClr val="3333FF"/>
                  </a:solidFill>
                </a:endParaRPr>
              </a:p>
            </p:txBody>
          </p:sp>
          <p:cxnSp>
            <p:nvCxnSpPr>
              <p:cNvPr id="38" name="Straight Arrow Connector 37">
                <a:extLst>
                  <a:ext uri="{FF2B5EF4-FFF2-40B4-BE49-F238E27FC236}">
                    <a16:creationId xmlns:a16="http://schemas.microsoft.com/office/drawing/2014/main" id="{FD2EEA9A-F313-1504-6B4E-B1AF6666E21F}"/>
                  </a:ext>
                </a:extLst>
              </p:cNvPr>
              <p:cNvCxnSpPr>
                <a:cxnSpLocks/>
              </p:cNvCxnSpPr>
              <p:nvPr/>
            </p:nvCxnSpPr>
            <p:spPr>
              <a:xfrm flipH="1" flipV="1">
                <a:off x="4405139" y="804699"/>
                <a:ext cx="1365075" cy="608499"/>
              </a:xfrm>
              <a:prstGeom prst="straightConnector1">
                <a:avLst/>
              </a:prstGeom>
              <a:ln w="19050">
                <a:solidFill>
                  <a:srgbClr val="3333FF"/>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50" name="Group 49">
            <a:extLst>
              <a:ext uri="{FF2B5EF4-FFF2-40B4-BE49-F238E27FC236}">
                <a16:creationId xmlns:a16="http://schemas.microsoft.com/office/drawing/2014/main" id="{523F3A46-4000-CA16-BF22-1F39C1B64836}"/>
              </a:ext>
            </a:extLst>
          </p:cNvPr>
          <p:cNvGrpSpPr/>
          <p:nvPr/>
        </p:nvGrpSpPr>
        <p:grpSpPr>
          <a:xfrm>
            <a:off x="1114634" y="3774403"/>
            <a:ext cx="7930358" cy="2860003"/>
            <a:chOff x="1114634" y="3774403"/>
            <a:chExt cx="7930358" cy="2860003"/>
          </a:xfrm>
        </p:grpSpPr>
        <p:sp>
          <p:nvSpPr>
            <p:cNvPr id="23" name="Freeform: Shape 22">
              <a:extLst>
                <a:ext uri="{FF2B5EF4-FFF2-40B4-BE49-F238E27FC236}">
                  <a16:creationId xmlns:a16="http://schemas.microsoft.com/office/drawing/2014/main" id="{76B7EB8A-47EE-5DFC-3D13-6A2A4BED7A24}"/>
                </a:ext>
              </a:extLst>
            </p:cNvPr>
            <p:cNvSpPr/>
            <p:nvPr/>
          </p:nvSpPr>
          <p:spPr>
            <a:xfrm>
              <a:off x="4351743" y="3774403"/>
              <a:ext cx="253629" cy="343734"/>
            </a:xfrm>
            <a:custGeom>
              <a:avLst/>
              <a:gdLst>
                <a:gd name="connsiteX0" fmla="*/ 253629 w 253629"/>
                <a:gd name="connsiteY0" fmla="*/ 0 h 343734"/>
                <a:gd name="connsiteX1" fmla="*/ 10012 w 253629"/>
                <a:gd name="connsiteY1" fmla="*/ 330385 h 343734"/>
                <a:gd name="connsiteX2" fmla="*/ 0 w 253629"/>
                <a:gd name="connsiteY2" fmla="*/ 343734 h 343734"/>
              </a:gdLst>
              <a:ahLst/>
              <a:cxnLst>
                <a:cxn ang="0">
                  <a:pos x="connsiteX0" y="connsiteY0"/>
                </a:cxn>
                <a:cxn ang="0">
                  <a:pos x="connsiteX1" y="connsiteY1"/>
                </a:cxn>
                <a:cxn ang="0">
                  <a:pos x="connsiteX2" y="connsiteY2"/>
                </a:cxn>
              </a:cxnLst>
              <a:rect l="l" t="t" r="r" b="b"/>
              <a:pathLst>
                <a:path w="253629" h="343734">
                  <a:moveTo>
                    <a:pt x="253629" y="0"/>
                  </a:moveTo>
                  <a:lnTo>
                    <a:pt x="10012" y="330385"/>
                  </a:lnTo>
                  <a:lnTo>
                    <a:pt x="0" y="343734"/>
                  </a:lnTo>
                </a:path>
              </a:pathLst>
            </a:custGeom>
            <a:noFill/>
            <a:ln>
              <a:solidFill>
                <a:srgbClr val="3333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4" name="Freeform: Shape 23">
              <a:extLst>
                <a:ext uri="{FF2B5EF4-FFF2-40B4-BE49-F238E27FC236}">
                  <a16:creationId xmlns:a16="http://schemas.microsoft.com/office/drawing/2014/main" id="{8836F9F7-08D5-E531-4A74-2325D1A30DFC}"/>
                </a:ext>
              </a:extLst>
            </p:cNvPr>
            <p:cNvSpPr/>
            <p:nvPr/>
          </p:nvSpPr>
          <p:spPr>
            <a:xfrm>
              <a:off x="3116969" y="4385115"/>
              <a:ext cx="637411" cy="543968"/>
            </a:xfrm>
            <a:custGeom>
              <a:avLst/>
              <a:gdLst>
                <a:gd name="connsiteX0" fmla="*/ 637411 w 637411"/>
                <a:gd name="connsiteY0" fmla="*/ 0 h 543968"/>
                <a:gd name="connsiteX1" fmla="*/ 293676 w 637411"/>
                <a:gd name="connsiteY1" fmla="*/ 297013 h 543968"/>
                <a:gd name="connsiteX2" fmla="*/ 0 w 637411"/>
                <a:gd name="connsiteY2" fmla="*/ 543968 h 543968"/>
              </a:gdLst>
              <a:ahLst/>
              <a:cxnLst>
                <a:cxn ang="0">
                  <a:pos x="connsiteX0" y="connsiteY0"/>
                </a:cxn>
                <a:cxn ang="0">
                  <a:pos x="connsiteX1" y="connsiteY1"/>
                </a:cxn>
                <a:cxn ang="0">
                  <a:pos x="connsiteX2" y="connsiteY2"/>
                </a:cxn>
              </a:cxnLst>
              <a:rect l="l" t="t" r="r" b="b"/>
              <a:pathLst>
                <a:path w="637411" h="543968">
                  <a:moveTo>
                    <a:pt x="637411" y="0"/>
                  </a:moveTo>
                  <a:lnTo>
                    <a:pt x="293676" y="297013"/>
                  </a:lnTo>
                  <a:lnTo>
                    <a:pt x="0" y="543968"/>
                  </a:lnTo>
                </a:path>
              </a:pathLst>
            </a:custGeom>
            <a:noFill/>
            <a:ln>
              <a:solidFill>
                <a:srgbClr val="3333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5" name="Freeform: Shape 24">
              <a:extLst>
                <a:ext uri="{FF2B5EF4-FFF2-40B4-BE49-F238E27FC236}">
                  <a16:creationId xmlns:a16="http://schemas.microsoft.com/office/drawing/2014/main" id="{F4B3CE2E-5205-A975-52D9-4C26047322DF}"/>
                </a:ext>
              </a:extLst>
            </p:cNvPr>
            <p:cNvSpPr/>
            <p:nvPr/>
          </p:nvSpPr>
          <p:spPr>
            <a:xfrm>
              <a:off x="1114634" y="3904555"/>
              <a:ext cx="470548" cy="674119"/>
            </a:xfrm>
            <a:custGeom>
              <a:avLst/>
              <a:gdLst>
                <a:gd name="connsiteX0" fmla="*/ 470548 w 470548"/>
                <a:gd name="connsiteY0" fmla="*/ 0 h 674119"/>
                <a:gd name="connsiteX1" fmla="*/ 0 w 470548"/>
                <a:gd name="connsiteY1" fmla="*/ 674119 h 674119"/>
              </a:gdLst>
              <a:ahLst/>
              <a:cxnLst>
                <a:cxn ang="0">
                  <a:pos x="connsiteX0" y="connsiteY0"/>
                </a:cxn>
                <a:cxn ang="0">
                  <a:pos x="connsiteX1" y="connsiteY1"/>
                </a:cxn>
              </a:cxnLst>
              <a:rect l="l" t="t" r="r" b="b"/>
              <a:pathLst>
                <a:path w="470548" h="674119">
                  <a:moveTo>
                    <a:pt x="470548" y="0"/>
                  </a:moveTo>
                  <a:lnTo>
                    <a:pt x="0" y="674119"/>
                  </a:lnTo>
                </a:path>
              </a:pathLst>
            </a:custGeom>
            <a:noFill/>
            <a:ln>
              <a:solidFill>
                <a:srgbClr val="3333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6" name="Freeform: Shape 25">
              <a:extLst>
                <a:ext uri="{FF2B5EF4-FFF2-40B4-BE49-F238E27FC236}">
                  <a16:creationId xmlns:a16="http://schemas.microsoft.com/office/drawing/2014/main" id="{68EC8156-E4F8-BCD7-057A-E638EB57B876}"/>
                </a:ext>
              </a:extLst>
            </p:cNvPr>
            <p:cNvSpPr/>
            <p:nvPr/>
          </p:nvSpPr>
          <p:spPr>
            <a:xfrm>
              <a:off x="3637577" y="5372934"/>
              <a:ext cx="767562" cy="1261472"/>
            </a:xfrm>
            <a:custGeom>
              <a:avLst/>
              <a:gdLst>
                <a:gd name="connsiteX0" fmla="*/ 767562 w 767562"/>
                <a:gd name="connsiteY0" fmla="*/ 0 h 1261472"/>
                <a:gd name="connsiteX1" fmla="*/ 480560 w 767562"/>
                <a:gd name="connsiteY1" fmla="*/ 600701 h 1261472"/>
                <a:gd name="connsiteX2" fmla="*/ 203570 w 767562"/>
                <a:gd name="connsiteY2" fmla="*/ 1067913 h 1261472"/>
                <a:gd name="connsiteX3" fmla="*/ 0 w 767562"/>
                <a:gd name="connsiteY3" fmla="*/ 1261472 h 1261472"/>
              </a:gdLst>
              <a:ahLst/>
              <a:cxnLst>
                <a:cxn ang="0">
                  <a:pos x="connsiteX0" y="connsiteY0"/>
                </a:cxn>
                <a:cxn ang="0">
                  <a:pos x="connsiteX1" y="connsiteY1"/>
                </a:cxn>
                <a:cxn ang="0">
                  <a:pos x="connsiteX2" y="connsiteY2"/>
                </a:cxn>
                <a:cxn ang="0">
                  <a:pos x="connsiteX3" y="connsiteY3"/>
                </a:cxn>
              </a:cxnLst>
              <a:rect l="l" t="t" r="r" b="b"/>
              <a:pathLst>
                <a:path w="767562" h="1261472">
                  <a:moveTo>
                    <a:pt x="767562" y="0"/>
                  </a:moveTo>
                  <a:lnTo>
                    <a:pt x="480560" y="600701"/>
                  </a:lnTo>
                  <a:lnTo>
                    <a:pt x="203570" y="1067913"/>
                  </a:lnTo>
                  <a:lnTo>
                    <a:pt x="0" y="1261472"/>
                  </a:lnTo>
                </a:path>
              </a:pathLst>
            </a:custGeom>
            <a:noFill/>
            <a:ln>
              <a:solidFill>
                <a:srgbClr val="3333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grpSp>
          <p:nvGrpSpPr>
            <p:cNvPr id="45" name="Group 44">
              <a:extLst>
                <a:ext uri="{FF2B5EF4-FFF2-40B4-BE49-F238E27FC236}">
                  <a16:creationId xmlns:a16="http://schemas.microsoft.com/office/drawing/2014/main" id="{FE9C7FBE-B8CC-CE57-810E-5A375878EAE2}"/>
                </a:ext>
              </a:extLst>
            </p:cNvPr>
            <p:cNvGrpSpPr/>
            <p:nvPr/>
          </p:nvGrpSpPr>
          <p:grpSpPr>
            <a:xfrm>
              <a:off x="4225568" y="5372934"/>
              <a:ext cx="4819424" cy="1077218"/>
              <a:chOff x="4225568" y="5372934"/>
              <a:chExt cx="4819424" cy="1077218"/>
            </a:xfrm>
          </p:grpSpPr>
          <p:sp>
            <p:nvSpPr>
              <p:cNvPr id="27" name="TextBox 26">
                <a:extLst>
                  <a:ext uri="{FF2B5EF4-FFF2-40B4-BE49-F238E27FC236}">
                    <a16:creationId xmlns:a16="http://schemas.microsoft.com/office/drawing/2014/main" id="{6F10FA00-0807-B24E-1B8A-6A39B75D73CE}"/>
                  </a:ext>
                </a:extLst>
              </p:cNvPr>
              <p:cNvSpPr txBox="1"/>
              <p:nvPr/>
            </p:nvSpPr>
            <p:spPr>
              <a:xfrm>
                <a:off x="5162198" y="5372934"/>
                <a:ext cx="3882794" cy="1077218"/>
              </a:xfrm>
              <a:prstGeom prst="rect">
                <a:avLst/>
              </a:prstGeom>
              <a:noFill/>
            </p:spPr>
            <p:txBody>
              <a:bodyPr wrap="none" rtlCol="0">
                <a:spAutoFit/>
              </a:bodyPr>
              <a:lstStyle/>
              <a:p>
                <a:pPr algn="ctr"/>
                <a:r>
                  <a:rPr lang="en-IE" sz="1600" dirty="0">
                    <a:solidFill>
                      <a:srgbClr val="3333FF"/>
                    </a:solidFill>
                  </a:rPr>
                  <a:t>Significant dextral-reverse inversion </a:t>
                </a:r>
              </a:p>
              <a:p>
                <a:pPr algn="ctr"/>
                <a:r>
                  <a:rPr lang="en-IE" sz="1600" dirty="0">
                    <a:solidFill>
                      <a:srgbClr val="3333FF"/>
                    </a:solidFill>
                  </a:rPr>
                  <a:t>on existing structures </a:t>
                </a:r>
              </a:p>
              <a:p>
                <a:pPr algn="ctr"/>
                <a:r>
                  <a:rPr lang="en-IE" sz="1600" dirty="0">
                    <a:solidFill>
                      <a:srgbClr val="3333FF"/>
                    </a:solidFill>
                  </a:rPr>
                  <a:t>(measured at </a:t>
                </a:r>
                <a:r>
                  <a:rPr lang="en-IE" sz="1600" dirty="0" err="1">
                    <a:solidFill>
                      <a:srgbClr val="3333FF"/>
                    </a:solidFill>
                  </a:rPr>
                  <a:t>Lisheen</a:t>
                </a:r>
                <a:r>
                  <a:rPr lang="en-IE" sz="1600" dirty="0">
                    <a:solidFill>
                      <a:srgbClr val="3333FF"/>
                    </a:solidFill>
                  </a:rPr>
                  <a:t>)</a:t>
                </a:r>
              </a:p>
              <a:p>
                <a:endParaRPr lang="en-IE" sz="1600" dirty="0">
                  <a:solidFill>
                    <a:srgbClr val="3333FF"/>
                  </a:solidFill>
                </a:endParaRPr>
              </a:p>
            </p:txBody>
          </p:sp>
          <p:cxnSp>
            <p:nvCxnSpPr>
              <p:cNvPr id="43" name="Straight Arrow Connector 42">
                <a:extLst>
                  <a:ext uri="{FF2B5EF4-FFF2-40B4-BE49-F238E27FC236}">
                    <a16:creationId xmlns:a16="http://schemas.microsoft.com/office/drawing/2014/main" id="{398E53B4-2878-B962-BF5F-1DB9712F48B3}"/>
                  </a:ext>
                </a:extLst>
              </p:cNvPr>
              <p:cNvCxnSpPr>
                <a:cxnSpLocks/>
              </p:cNvCxnSpPr>
              <p:nvPr/>
            </p:nvCxnSpPr>
            <p:spPr>
              <a:xfrm flipH="1">
                <a:off x="4225568" y="5771983"/>
                <a:ext cx="1544646" cy="71375"/>
              </a:xfrm>
              <a:prstGeom prst="straightConnector1">
                <a:avLst/>
              </a:prstGeom>
              <a:ln w="19050">
                <a:solidFill>
                  <a:srgbClr val="3333FF"/>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117095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1+#ppt_w/2"/>
                                          </p:val>
                                        </p:tav>
                                        <p:tav tm="100000">
                                          <p:val>
                                            <p:strVal val="#ppt_x"/>
                                          </p:val>
                                        </p:tav>
                                      </p:tavLst>
                                    </p:anim>
                                    <p:anim calcmode="lin" valueType="num">
                                      <p:cBhvr additive="base">
                                        <p:cTn id="8" dur="500" fill="hold"/>
                                        <p:tgtEl>
                                          <p:spTgt spid="4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9"/>
                                        </p:tgtEl>
                                        <p:attrNameLst>
                                          <p:attrName>style.visibility</p:attrName>
                                        </p:attrNameLst>
                                      </p:cBhvr>
                                      <p:to>
                                        <p:strVal val="visible"/>
                                      </p:to>
                                    </p:set>
                                    <p:anim calcmode="lin" valueType="num">
                                      <p:cBhvr additive="base">
                                        <p:cTn id="13" dur="500" fill="hold"/>
                                        <p:tgtEl>
                                          <p:spTgt spid="49"/>
                                        </p:tgtEl>
                                        <p:attrNameLst>
                                          <p:attrName>ppt_x</p:attrName>
                                        </p:attrNameLst>
                                      </p:cBhvr>
                                      <p:tavLst>
                                        <p:tav tm="0">
                                          <p:val>
                                            <p:strVal val="1+#ppt_w/2"/>
                                          </p:val>
                                        </p:tav>
                                        <p:tav tm="100000">
                                          <p:val>
                                            <p:strVal val="#ppt_x"/>
                                          </p:val>
                                        </p:tav>
                                      </p:tavLst>
                                    </p:anim>
                                    <p:anim calcmode="lin" valueType="num">
                                      <p:cBhvr additive="base">
                                        <p:cTn id="14" dur="5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50"/>
                                        </p:tgtEl>
                                        <p:attrNameLst>
                                          <p:attrName>style.visibility</p:attrName>
                                        </p:attrNameLst>
                                      </p:cBhvr>
                                      <p:to>
                                        <p:strVal val="visible"/>
                                      </p:to>
                                    </p:set>
                                    <p:anim calcmode="lin" valueType="num">
                                      <p:cBhvr additive="base">
                                        <p:cTn id="19" dur="500" fill="hold"/>
                                        <p:tgtEl>
                                          <p:spTgt spid="50"/>
                                        </p:tgtEl>
                                        <p:attrNameLst>
                                          <p:attrName>ppt_x</p:attrName>
                                        </p:attrNameLst>
                                      </p:cBhvr>
                                      <p:tavLst>
                                        <p:tav tm="0">
                                          <p:val>
                                            <p:strVal val="1+#ppt_w/2"/>
                                          </p:val>
                                        </p:tav>
                                        <p:tav tm="100000">
                                          <p:val>
                                            <p:strVal val="#ppt_x"/>
                                          </p:val>
                                        </p:tav>
                                      </p:tavLst>
                                    </p:anim>
                                    <p:anim calcmode="lin" valueType="num">
                                      <p:cBhvr additive="base">
                                        <p:cTn id="20" dur="500" fill="hold"/>
                                        <p:tgtEl>
                                          <p:spTgt spid="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80C1939-8E3F-EAB2-25E9-F7BC82E97E82}"/>
              </a:ext>
            </a:extLst>
          </p:cNvPr>
          <p:cNvSpPr txBox="1"/>
          <p:nvPr/>
        </p:nvSpPr>
        <p:spPr>
          <a:xfrm>
            <a:off x="-29778" y="42058"/>
            <a:ext cx="9105378" cy="830997"/>
          </a:xfrm>
          <a:prstGeom prst="rect">
            <a:avLst/>
          </a:prstGeom>
          <a:noFill/>
        </p:spPr>
        <p:txBody>
          <a:bodyPr wrap="none" rtlCol="0">
            <a:spAutoFit/>
          </a:bodyPr>
          <a:lstStyle/>
          <a:p>
            <a:pPr algn="ctr"/>
            <a:r>
              <a:rPr lang="en-IE" sz="2400" b="1" dirty="0"/>
              <a:t>Local Fault Control = </a:t>
            </a:r>
            <a:r>
              <a:rPr lang="en-IE" sz="2000" b="1" u="sng" dirty="0"/>
              <a:t>Dominant control on localization of IT deposits</a:t>
            </a:r>
          </a:p>
          <a:p>
            <a:pPr algn="ctr"/>
            <a:endParaRPr lang="en-IE" sz="2400" b="1" dirty="0"/>
          </a:p>
        </p:txBody>
      </p:sp>
      <p:sp>
        <p:nvSpPr>
          <p:cNvPr id="17" name="TextBox 16">
            <a:extLst>
              <a:ext uri="{FF2B5EF4-FFF2-40B4-BE49-F238E27FC236}">
                <a16:creationId xmlns:a16="http://schemas.microsoft.com/office/drawing/2014/main" id="{76BF58ED-FFD0-471E-AFC3-10C105FCE0F4}"/>
              </a:ext>
            </a:extLst>
          </p:cNvPr>
          <p:cNvSpPr txBox="1"/>
          <p:nvPr/>
        </p:nvSpPr>
        <p:spPr>
          <a:xfrm>
            <a:off x="135528" y="686128"/>
            <a:ext cx="9090950" cy="3416320"/>
          </a:xfrm>
          <a:prstGeom prst="rect">
            <a:avLst/>
          </a:prstGeom>
          <a:noFill/>
        </p:spPr>
        <p:txBody>
          <a:bodyPr wrap="none" rtlCol="0">
            <a:spAutoFit/>
          </a:bodyPr>
          <a:lstStyle/>
          <a:p>
            <a:pPr marL="285750" indent="-285750">
              <a:buFont typeface="Wingdings" panose="05000000000000000000" pitchFamily="2" charset="2"/>
              <a:buChar char="§"/>
            </a:pPr>
            <a:r>
              <a:rPr lang="en-IE" dirty="0"/>
              <a:t>Feeder mineralization at </a:t>
            </a:r>
            <a:r>
              <a:rPr lang="en-IE" dirty="0" err="1"/>
              <a:t>Silvermines</a:t>
            </a:r>
            <a:r>
              <a:rPr lang="en-IE" dirty="0"/>
              <a:t> (</a:t>
            </a:r>
            <a:r>
              <a:rPr lang="en-IE" dirty="0" err="1"/>
              <a:t>Lwr</a:t>
            </a:r>
            <a:r>
              <a:rPr lang="en-IE" dirty="0"/>
              <a:t>. G + K Zones in ABL, veining in ORS). </a:t>
            </a:r>
          </a:p>
          <a:p>
            <a:pPr marL="285750" indent="-285750">
              <a:buFont typeface="Wingdings" panose="05000000000000000000" pitchFamily="2" charset="2"/>
              <a:buChar char="§"/>
            </a:pPr>
            <a:endParaRPr lang="en-IE" dirty="0"/>
          </a:p>
          <a:p>
            <a:pPr marL="285750" indent="-285750">
              <a:buFont typeface="Wingdings" panose="05000000000000000000" pitchFamily="2" charset="2"/>
              <a:buChar char="§"/>
            </a:pPr>
            <a:r>
              <a:rPr lang="en-IE" dirty="0"/>
              <a:t>Oolite Zone in FW ABL and high temp mineralogy near faults at </a:t>
            </a:r>
            <a:r>
              <a:rPr lang="en-IE" dirty="0" err="1"/>
              <a:t>Lisheen</a:t>
            </a:r>
            <a:r>
              <a:rPr lang="en-IE" dirty="0"/>
              <a:t>.</a:t>
            </a:r>
          </a:p>
          <a:p>
            <a:pPr marL="285750" indent="-285750">
              <a:buFont typeface="Wingdings" panose="05000000000000000000" pitchFamily="2" charset="2"/>
              <a:buChar char="§"/>
            </a:pPr>
            <a:endParaRPr lang="en-IE" dirty="0"/>
          </a:p>
          <a:p>
            <a:pPr marL="285750" indent="-285750">
              <a:buFont typeface="Wingdings" panose="05000000000000000000" pitchFamily="2" charset="2"/>
              <a:buChar char="§"/>
            </a:pPr>
            <a:r>
              <a:rPr lang="en-IE" dirty="0"/>
              <a:t>Metal distribution studies demonstrate correlation with faults/fractures.</a:t>
            </a:r>
          </a:p>
          <a:p>
            <a:endParaRPr lang="en-IE" dirty="0"/>
          </a:p>
          <a:p>
            <a:pPr marL="285750" indent="-285750">
              <a:buFont typeface="Wingdings" panose="05000000000000000000" pitchFamily="2" charset="2"/>
              <a:buChar char="§"/>
            </a:pPr>
            <a:r>
              <a:rPr lang="en-IE" dirty="0"/>
              <a:t>Relay ramps, breached relays – mechanisms for fluid flow along/up structural zones.</a:t>
            </a:r>
          </a:p>
          <a:p>
            <a:pPr marL="285750" indent="-285750">
              <a:buFont typeface="Wingdings" panose="05000000000000000000" pitchFamily="2" charset="2"/>
              <a:buChar char="§"/>
            </a:pPr>
            <a:endParaRPr lang="en-IE" dirty="0"/>
          </a:p>
          <a:p>
            <a:pPr marL="285750" indent="-285750">
              <a:buFont typeface="Wingdings" panose="05000000000000000000" pitchFamily="2" charset="2"/>
              <a:buChar char="§"/>
            </a:pPr>
            <a:r>
              <a:rPr lang="en-IE" dirty="0"/>
              <a:t>Upwards stratigraphic range of faults is unclear (exploration implications).</a:t>
            </a:r>
          </a:p>
          <a:p>
            <a:pPr marL="285750" indent="-285750">
              <a:buFont typeface="Wingdings" panose="05000000000000000000" pitchFamily="2" charset="2"/>
              <a:buChar char="§"/>
            </a:pPr>
            <a:endParaRPr lang="en-IE" dirty="0"/>
          </a:p>
          <a:p>
            <a:pPr marL="285750" indent="-285750">
              <a:buFont typeface="Wingdings" panose="05000000000000000000" pitchFamily="2" charset="2"/>
              <a:buChar char="§"/>
            </a:pPr>
            <a:r>
              <a:rPr lang="en-IE" dirty="0"/>
              <a:t>At Navan low angle slides degrade a particularly large normal fault and overlain by</a:t>
            </a:r>
          </a:p>
          <a:p>
            <a:r>
              <a:rPr lang="en-IE" dirty="0"/>
              <a:t>    debris flow and talus breccias known as ‘Boulder Conglomerate)</a:t>
            </a:r>
          </a:p>
        </p:txBody>
      </p:sp>
      <p:grpSp>
        <p:nvGrpSpPr>
          <p:cNvPr id="8" name="Group 7">
            <a:extLst>
              <a:ext uri="{FF2B5EF4-FFF2-40B4-BE49-F238E27FC236}">
                <a16:creationId xmlns:a16="http://schemas.microsoft.com/office/drawing/2014/main" id="{64D13770-AFA4-D69C-7471-973A81631D0B}"/>
              </a:ext>
            </a:extLst>
          </p:cNvPr>
          <p:cNvGrpSpPr/>
          <p:nvPr/>
        </p:nvGrpSpPr>
        <p:grpSpPr>
          <a:xfrm>
            <a:off x="135528" y="4034286"/>
            <a:ext cx="7738691" cy="2780739"/>
            <a:chOff x="135528" y="4034286"/>
            <a:chExt cx="7738691" cy="2780739"/>
          </a:xfrm>
        </p:grpSpPr>
        <p:pic>
          <p:nvPicPr>
            <p:cNvPr id="4" name="Picture 3">
              <a:extLst>
                <a:ext uri="{FF2B5EF4-FFF2-40B4-BE49-F238E27FC236}">
                  <a16:creationId xmlns:a16="http://schemas.microsoft.com/office/drawing/2014/main" id="{D4DCB480-BDB7-8111-80AF-8284CD820B5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4025" t="54641" r="1580" b="613"/>
            <a:stretch/>
          </p:blipFill>
          <p:spPr>
            <a:xfrm>
              <a:off x="252000" y="4191018"/>
              <a:ext cx="7200000" cy="2624007"/>
            </a:xfrm>
            <a:prstGeom prst="rect">
              <a:avLst/>
            </a:prstGeom>
          </p:spPr>
        </p:pic>
        <p:sp>
          <p:nvSpPr>
            <p:cNvPr id="6" name="Freeform: Shape 5">
              <a:extLst>
                <a:ext uri="{FF2B5EF4-FFF2-40B4-BE49-F238E27FC236}">
                  <a16:creationId xmlns:a16="http://schemas.microsoft.com/office/drawing/2014/main" id="{E7F3E18A-303E-9A0B-B832-D915FD7F418C}"/>
                </a:ext>
              </a:extLst>
            </p:cNvPr>
            <p:cNvSpPr/>
            <p:nvPr/>
          </p:nvSpPr>
          <p:spPr>
            <a:xfrm>
              <a:off x="2655238" y="4034286"/>
              <a:ext cx="5218981" cy="1121434"/>
            </a:xfrm>
            <a:custGeom>
              <a:avLst/>
              <a:gdLst>
                <a:gd name="connsiteX0" fmla="*/ 4382219 w 4382219"/>
                <a:gd name="connsiteY0" fmla="*/ 1121434 h 1121434"/>
                <a:gd name="connsiteX1" fmla="*/ 2191109 w 4382219"/>
                <a:gd name="connsiteY1" fmla="*/ 992038 h 1121434"/>
                <a:gd name="connsiteX2" fmla="*/ 1457864 w 4382219"/>
                <a:gd name="connsiteY2" fmla="*/ 595222 h 1121434"/>
                <a:gd name="connsiteX3" fmla="*/ 1207698 w 4382219"/>
                <a:gd name="connsiteY3" fmla="*/ 370936 h 1121434"/>
                <a:gd name="connsiteX4" fmla="*/ 0 w 4382219"/>
                <a:gd name="connsiteY4" fmla="*/ 112143 h 1121434"/>
                <a:gd name="connsiteX5" fmla="*/ 1664898 w 4382219"/>
                <a:gd name="connsiteY5" fmla="*/ 34506 h 1121434"/>
                <a:gd name="connsiteX6" fmla="*/ 4235570 w 4382219"/>
                <a:gd name="connsiteY6" fmla="*/ 0 h 1121434"/>
                <a:gd name="connsiteX7" fmla="*/ 4382219 w 4382219"/>
                <a:gd name="connsiteY7" fmla="*/ 1121434 h 1121434"/>
                <a:gd name="connsiteX0" fmla="*/ 5218981 w 5218981"/>
                <a:gd name="connsiteY0" fmla="*/ 1121434 h 1121434"/>
                <a:gd name="connsiteX1" fmla="*/ 3027871 w 5218981"/>
                <a:gd name="connsiteY1" fmla="*/ 992038 h 1121434"/>
                <a:gd name="connsiteX2" fmla="*/ 2294626 w 5218981"/>
                <a:gd name="connsiteY2" fmla="*/ 595222 h 1121434"/>
                <a:gd name="connsiteX3" fmla="*/ 2044460 w 5218981"/>
                <a:gd name="connsiteY3" fmla="*/ 370936 h 1121434"/>
                <a:gd name="connsiteX4" fmla="*/ 0 w 5218981"/>
                <a:gd name="connsiteY4" fmla="*/ 120770 h 1121434"/>
                <a:gd name="connsiteX5" fmla="*/ 2501660 w 5218981"/>
                <a:gd name="connsiteY5" fmla="*/ 34506 h 1121434"/>
                <a:gd name="connsiteX6" fmla="*/ 5072332 w 5218981"/>
                <a:gd name="connsiteY6" fmla="*/ 0 h 1121434"/>
                <a:gd name="connsiteX7" fmla="*/ 5218981 w 5218981"/>
                <a:gd name="connsiteY7" fmla="*/ 1121434 h 112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18981" h="1121434">
                  <a:moveTo>
                    <a:pt x="5218981" y="1121434"/>
                  </a:moveTo>
                  <a:lnTo>
                    <a:pt x="3027871" y="992038"/>
                  </a:lnTo>
                  <a:lnTo>
                    <a:pt x="2294626" y="595222"/>
                  </a:lnTo>
                  <a:lnTo>
                    <a:pt x="2044460" y="370936"/>
                  </a:lnTo>
                  <a:lnTo>
                    <a:pt x="0" y="120770"/>
                  </a:lnTo>
                  <a:lnTo>
                    <a:pt x="2501660" y="34506"/>
                  </a:lnTo>
                  <a:lnTo>
                    <a:pt x="5072332" y="0"/>
                  </a:lnTo>
                  <a:lnTo>
                    <a:pt x="5218981" y="1121434"/>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dirty="0">
                  <a:solidFill>
                    <a:schemeClr val="tx1"/>
                  </a:solidFill>
                </a:rPr>
                <a:t>              Breached Relay Ramp Model </a:t>
              </a:r>
            </a:p>
            <a:p>
              <a:pPr algn="ctr"/>
              <a:r>
                <a:rPr lang="en-IE" dirty="0">
                  <a:solidFill>
                    <a:schemeClr val="tx1"/>
                  </a:solidFill>
                </a:rPr>
                <a:t>   after </a:t>
              </a:r>
              <a:r>
                <a:rPr lang="en-IE" dirty="0" err="1">
                  <a:solidFill>
                    <a:schemeClr val="tx1"/>
                  </a:solidFill>
                </a:rPr>
                <a:t>Kyne</a:t>
              </a:r>
              <a:r>
                <a:rPr lang="en-IE" dirty="0">
                  <a:solidFill>
                    <a:schemeClr val="tx1"/>
                  </a:solidFill>
                </a:rPr>
                <a:t> et al 2019</a:t>
              </a:r>
            </a:p>
          </p:txBody>
        </p:sp>
        <p:sp>
          <p:nvSpPr>
            <p:cNvPr id="7" name="Rectangle 6">
              <a:extLst>
                <a:ext uri="{FF2B5EF4-FFF2-40B4-BE49-F238E27FC236}">
                  <a16:creationId xmlns:a16="http://schemas.microsoft.com/office/drawing/2014/main" id="{D701D25D-0F7D-4D92-F029-A93BB67EFDC7}"/>
                </a:ext>
              </a:extLst>
            </p:cNvPr>
            <p:cNvSpPr/>
            <p:nvPr/>
          </p:nvSpPr>
          <p:spPr>
            <a:xfrm>
              <a:off x="135528" y="4153008"/>
              <a:ext cx="656472" cy="5935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grpSp>
    </p:spTree>
    <p:extLst>
      <p:ext uri="{BB962C8B-B14F-4D97-AF65-F5344CB8AC3E}">
        <p14:creationId xmlns:p14="http://schemas.microsoft.com/office/powerpoint/2010/main" val="2336882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1AB1134-9BF2-BDF8-80BB-136B746003F2}"/>
              </a:ext>
            </a:extLst>
          </p:cNvPr>
          <p:cNvSpPr>
            <a:spLocks noGrp="1"/>
          </p:cNvSpPr>
          <p:nvPr>
            <p:ph type="ftr" sz="quarter" idx="10"/>
          </p:nvPr>
        </p:nvSpPr>
        <p:spPr/>
        <p:txBody>
          <a:bodyPr/>
          <a:lstStyle/>
          <a:p>
            <a:pPr>
              <a:defRPr/>
            </a:pPr>
            <a:r>
              <a:rPr lang="en-US"/>
              <a:t>Boliden Tara Mines Limited 	EXPLORATION </a:t>
            </a:r>
          </a:p>
        </p:txBody>
      </p:sp>
      <p:sp>
        <p:nvSpPr>
          <p:cNvPr id="72707" name="Freeform 2">
            <a:extLst>
              <a:ext uri="{FF2B5EF4-FFF2-40B4-BE49-F238E27FC236}">
                <a16:creationId xmlns:a16="http://schemas.microsoft.com/office/drawing/2014/main" id="{ADC8889C-498F-C558-C03A-4702B5D26BA7}"/>
              </a:ext>
            </a:extLst>
          </p:cNvPr>
          <p:cNvSpPr>
            <a:spLocks/>
          </p:cNvSpPr>
          <p:nvPr/>
        </p:nvSpPr>
        <p:spPr bwMode="auto">
          <a:xfrm>
            <a:off x="354013" y="2182813"/>
            <a:ext cx="3798887" cy="3602037"/>
          </a:xfrm>
          <a:custGeom>
            <a:avLst/>
            <a:gdLst>
              <a:gd name="T0" fmla="*/ 0 w 3797560"/>
              <a:gd name="T1" fmla="*/ 2353782 h 3601618"/>
              <a:gd name="T2" fmla="*/ 1815840 w 3797560"/>
              <a:gd name="T3" fmla="*/ 896676 h 3601618"/>
              <a:gd name="T4" fmla="*/ 2667598 w 3797560"/>
              <a:gd name="T5" fmla="*/ 513725 h 3601618"/>
              <a:gd name="T6" fmla="*/ 3294717 w 3797560"/>
              <a:gd name="T7" fmla="*/ 121425 h 3601618"/>
              <a:gd name="T8" fmla="*/ 3706555 w 3797560"/>
              <a:gd name="T9" fmla="*/ 0 h 3601618"/>
              <a:gd name="T10" fmla="*/ 3809515 w 3797560"/>
              <a:gd name="T11" fmla="*/ 410980 h 3601618"/>
              <a:gd name="T12" fmla="*/ 3734635 w 3797560"/>
              <a:gd name="T13" fmla="*/ 1046128 h 3601618"/>
              <a:gd name="T14" fmla="*/ 3650395 w 3797560"/>
              <a:gd name="T15" fmla="*/ 1307655 h 3601618"/>
              <a:gd name="T16" fmla="*/ 3341515 w 3797560"/>
              <a:gd name="T17" fmla="*/ 1373041 h 3601618"/>
              <a:gd name="T18" fmla="*/ 3247917 w 3797560"/>
              <a:gd name="T19" fmla="*/ 793931 h 3601618"/>
              <a:gd name="T20" fmla="*/ 3088797 w 3797560"/>
              <a:gd name="T21" fmla="*/ 737894 h 3601618"/>
              <a:gd name="T22" fmla="*/ 2901596 w 3797560"/>
              <a:gd name="T23" fmla="*/ 1148873 h 3601618"/>
              <a:gd name="T24" fmla="*/ 2751838 w 3797560"/>
              <a:gd name="T25" fmla="*/ 1494465 h 3601618"/>
              <a:gd name="T26" fmla="*/ 2527199 w 3797560"/>
              <a:gd name="T27" fmla="*/ 1457103 h 3601618"/>
              <a:gd name="T28" fmla="*/ 2433598 w 3797560"/>
              <a:gd name="T29" fmla="*/ 1662587 h 3601618"/>
              <a:gd name="T30" fmla="*/ 2452317 w 3797560"/>
              <a:gd name="T31" fmla="*/ 1905440 h 3601618"/>
              <a:gd name="T32" fmla="*/ 2508479 w 3797560"/>
              <a:gd name="T33" fmla="*/ 2101585 h 3601618"/>
              <a:gd name="T34" fmla="*/ 2199599 w 3797560"/>
              <a:gd name="T35" fmla="*/ 2372460 h 3601618"/>
              <a:gd name="T36" fmla="*/ 1581840 w 3797560"/>
              <a:gd name="T37" fmla="*/ 2587281 h 3601618"/>
              <a:gd name="T38" fmla="*/ 1216801 w 3797560"/>
              <a:gd name="T39" fmla="*/ 2736733 h 3601618"/>
              <a:gd name="T40" fmla="*/ 159122 w 3797560"/>
              <a:gd name="T41" fmla="*/ 3596048 h 3601618"/>
              <a:gd name="T42" fmla="*/ 9358 w 3797560"/>
              <a:gd name="T43" fmla="*/ 3605381 h 3601618"/>
              <a:gd name="T44" fmla="*/ 0 w 3797560"/>
              <a:gd name="T45" fmla="*/ 2353782 h 360161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797560"/>
              <a:gd name="T70" fmla="*/ 0 h 3601618"/>
              <a:gd name="T71" fmla="*/ 3797560 w 3797560"/>
              <a:gd name="T72" fmla="*/ 3601618 h 360161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797560" h="3601618">
                <a:moveTo>
                  <a:pt x="0" y="2351316"/>
                </a:moveTo>
                <a:lnTo>
                  <a:pt x="1810139" y="895740"/>
                </a:lnTo>
                <a:lnTo>
                  <a:pt x="2659225" y="513185"/>
                </a:lnTo>
                <a:lnTo>
                  <a:pt x="3284376" y="121299"/>
                </a:lnTo>
                <a:lnTo>
                  <a:pt x="3694923" y="0"/>
                </a:lnTo>
                <a:lnTo>
                  <a:pt x="3797560" y="410548"/>
                </a:lnTo>
                <a:lnTo>
                  <a:pt x="3722915" y="1045030"/>
                </a:lnTo>
                <a:lnTo>
                  <a:pt x="3638939" y="1306287"/>
                </a:lnTo>
                <a:lnTo>
                  <a:pt x="3331029" y="1371601"/>
                </a:lnTo>
                <a:lnTo>
                  <a:pt x="3237723" y="793103"/>
                </a:lnTo>
                <a:lnTo>
                  <a:pt x="3079102" y="737120"/>
                </a:lnTo>
                <a:lnTo>
                  <a:pt x="2892490" y="1147667"/>
                </a:lnTo>
                <a:lnTo>
                  <a:pt x="2743200" y="1492899"/>
                </a:lnTo>
                <a:lnTo>
                  <a:pt x="2519266" y="1455577"/>
                </a:lnTo>
                <a:lnTo>
                  <a:pt x="2425959" y="1660850"/>
                </a:lnTo>
                <a:lnTo>
                  <a:pt x="2444621" y="1903446"/>
                </a:lnTo>
                <a:lnTo>
                  <a:pt x="2500604" y="2099389"/>
                </a:lnTo>
                <a:lnTo>
                  <a:pt x="2192694" y="2369977"/>
                </a:lnTo>
                <a:lnTo>
                  <a:pt x="1576874" y="2584581"/>
                </a:lnTo>
                <a:lnTo>
                  <a:pt x="1212980" y="2733871"/>
                </a:lnTo>
                <a:lnTo>
                  <a:pt x="158621" y="3592287"/>
                </a:lnTo>
                <a:lnTo>
                  <a:pt x="9331" y="3601618"/>
                </a:lnTo>
                <a:cubicBezTo>
                  <a:pt x="6221" y="3181740"/>
                  <a:pt x="3110" y="2761863"/>
                  <a:pt x="0" y="2351316"/>
                </a:cubicBezTo>
                <a:close/>
              </a:path>
            </a:pathLst>
          </a:custGeom>
          <a:noFill/>
          <a:ln w="9525"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nchor="ctr"/>
          <a:lstStyle/>
          <a:p>
            <a:endParaRPr lang="en-IE"/>
          </a:p>
        </p:txBody>
      </p:sp>
      <p:sp>
        <p:nvSpPr>
          <p:cNvPr id="72708" name="Freeform 3">
            <a:extLst>
              <a:ext uri="{FF2B5EF4-FFF2-40B4-BE49-F238E27FC236}">
                <a16:creationId xmlns:a16="http://schemas.microsoft.com/office/drawing/2014/main" id="{1C8E0167-FFAE-3EE9-166E-8D8EA437BA99}"/>
              </a:ext>
            </a:extLst>
          </p:cNvPr>
          <p:cNvSpPr>
            <a:spLocks/>
          </p:cNvSpPr>
          <p:nvPr/>
        </p:nvSpPr>
        <p:spPr bwMode="auto">
          <a:xfrm>
            <a:off x="1735138" y="223838"/>
            <a:ext cx="3676650" cy="2659062"/>
          </a:xfrm>
          <a:custGeom>
            <a:avLst/>
            <a:gdLst>
              <a:gd name="T0" fmla="*/ 177453 w 3676261"/>
              <a:gd name="T1" fmla="*/ 2555182 h 2659224"/>
              <a:gd name="T2" fmla="*/ 177453 w 3676261"/>
              <a:gd name="T3" fmla="*/ 2303400 h 2659224"/>
              <a:gd name="T4" fmla="*/ 373584 w 3676261"/>
              <a:gd name="T5" fmla="*/ 2200818 h 2659224"/>
              <a:gd name="T6" fmla="*/ 0 w 3676261"/>
              <a:gd name="T7" fmla="*/ 1911722 h 2659224"/>
              <a:gd name="T8" fmla="*/ 653764 w 3676261"/>
              <a:gd name="T9" fmla="*/ 1398827 h 2659224"/>
              <a:gd name="T10" fmla="*/ 831216 w 3676261"/>
              <a:gd name="T11" fmla="*/ 1081757 h 2659224"/>
              <a:gd name="T12" fmla="*/ 1475650 w 3676261"/>
              <a:gd name="T13" fmla="*/ 363696 h 2659224"/>
              <a:gd name="T14" fmla="*/ 1793188 w 3676261"/>
              <a:gd name="T15" fmla="*/ 167861 h 2659224"/>
              <a:gd name="T16" fmla="*/ 1951962 w 3676261"/>
              <a:gd name="T17" fmla="*/ 233139 h 2659224"/>
              <a:gd name="T18" fmla="*/ 2353564 w 3676261"/>
              <a:gd name="T19" fmla="*/ 205156 h 2659224"/>
              <a:gd name="T20" fmla="*/ 2390922 w 3676261"/>
              <a:gd name="T21" fmla="*/ 27974 h 2659224"/>
              <a:gd name="T22" fmla="*/ 2848554 w 3676261"/>
              <a:gd name="T23" fmla="*/ 0 h 2659224"/>
              <a:gd name="T24" fmla="*/ 3231471 w 3676261"/>
              <a:gd name="T25" fmla="*/ 205156 h 2659224"/>
              <a:gd name="T26" fmla="*/ 3334212 w 3676261"/>
              <a:gd name="T27" fmla="*/ 494252 h 2659224"/>
              <a:gd name="T28" fmla="*/ 3549016 w 3676261"/>
              <a:gd name="T29" fmla="*/ 736713 h 2659224"/>
              <a:gd name="T30" fmla="*/ 3549016 w 3676261"/>
              <a:gd name="T31" fmla="*/ 895243 h 2659224"/>
              <a:gd name="T32" fmla="*/ 3679770 w 3676261"/>
              <a:gd name="T33" fmla="*/ 979174 h 2659224"/>
              <a:gd name="T34" fmla="*/ 3567696 w 3676261"/>
              <a:gd name="T35" fmla="*/ 1128383 h 2659224"/>
              <a:gd name="T36" fmla="*/ 3399583 w 3676261"/>
              <a:gd name="T37" fmla="*/ 1165687 h 2659224"/>
              <a:gd name="T38" fmla="*/ 3203460 w 3676261"/>
              <a:gd name="T39" fmla="*/ 1436122 h 2659224"/>
              <a:gd name="T40" fmla="*/ 2839207 w 3676261"/>
              <a:gd name="T41" fmla="*/ 1669261 h 2659224"/>
              <a:gd name="T42" fmla="*/ 2288179 w 3676261"/>
              <a:gd name="T43" fmla="*/ 1958348 h 2659224"/>
              <a:gd name="T44" fmla="*/ 1961301 w 3676261"/>
              <a:gd name="T45" fmla="*/ 2023627 h 2659224"/>
              <a:gd name="T46" fmla="*/ 1354236 w 3676261"/>
              <a:gd name="T47" fmla="*/ 2424626 h 2659224"/>
              <a:gd name="T48" fmla="*/ 765839 w 3676261"/>
              <a:gd name="T49" fmla="*/ 2657766 h 2659224"/>
              <a:gd name="T50" fmla="*/ 560375 w 3676261"/>
              <a:gd name="T51" fmla="*/ 2657766 h 2659224"/>
              <a:gd name="T52" fmla="*/ 448301 w 3676261"/>
              <a:gd name="T53" fmla="*/ 2508549 h 2659224"/>
              <a:gd name="T54" fmla="*/ 177453 w 3676261"/>
              <a:gd name="T55" fmla="*/ 2555182 h 265922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676261"/>
              <a:gd name="T85" fmla="*/ 0 h 2659224"/>
              <a:gd name="T86" fmla="*/ 3676261 w 3676261"/>
              <a:gd name="T87" fmla="*/ 2659224 h 265922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676261" h="2659224">
                <a:moveTo>
                  <a:pt x="177282" y="2556587"/>
                </a:moveTo>
                <a:lnTo>
                  <a:pt x="177282" y="2304661"/>
                </a:lnTo>
                <a:lnTo>
                  <a:pt x="373224" y="2202024"/>
                </a:lnTo>
                <a:lnTo>
                  <a:pt x="0" y="1912775"/>
                </a:lnTo>
                <a:lnTo>
                  <a:pt x="653143" y="1399592"/>
                </a:lnTo>
                <a:lnTo>
                  <a:pt x="830424" y="1082351"/>
                </a:lnTo>
                <a:lnTo>
                  <a:pt x="1474237" y="363894"/>
                </a:lnTo>
                <a:lnTo>
                  <a:pt x="1791477" y="167951"/>
                </a:lnTo>
                <a:lnTo>
                  <a:pt x="1950098" y="233265"/>
                </a:lnTo>
                <a:lnTo>
                  <a:pt x="2351314" y="205273"/>
                </a:lnTo>
                <a:lnTo>
                  <a:pt x="2388637" y="27992"/>
                </a:lnTo>
                <a:lnTo>
                  <a:pt x="2845837" y="0"/>
                </a:lnTo>
                <a:lnTo>
                  <a:pt x="3228392" y="205273"/>
                </a:lnTo>
                <a:lnTo>
                  <a:pt x="3331028" y="494522"/>
                </a:lnTo>
                <a:lnTo>
                  <a:pt x="3545633" y="737118"/>
                </a:lnTo>
                <a:lnTo>
                  <a:pt x="3545633" y="895738"/>
                </a:lnTo>
                <a:lnTo>
                  <a:pt x="3676261" y="979714"/>
                </a:lnTo>
                <a:lnTo>
                  <a:pt x="3564294" y="1129004"/>
                </a:lnTo>
                <a:lnTo>
                  <a:pt x="3396343" y="1166326"/>
                </a:lnTo>
                <a:lnTo>
                  <a:pt x="3200400" y="1436914"/>
                </a:lnTo>
                <a:lnTo>
                  <a:pt x="2836506" y="1670179"/>
                </a:lnTo>
                <a:lnTo>
                  <a:pt x="2286000" y="1959428"/>
                </a:lnTo>
                <a:lnTo>
                  <a:pt x="1959428" y="2024743"/>
                </a:lnTo>
                <a:lnTo>
                  <a:pt x="1352939" y="2425959"/>
                </a:lnTo>
                <a:lnTo>
                  <a:pt x="765110" y="2659224"/>
                </a:lnTo>
                <a:lnTo>
                  <a:pt x="559837" y="2659224"/>
                </a:lnTo>
                <a:lnTo>
                  <a:pt x="447869" y="2509934"/>
                </a:lnTo>
                <a:lnTo>
                  <a:pt x="177282" y="2556587"/>
                </a:lnTo>
                <a:close/>
              </a:path>
            </a:pathLst>
          </a:custGeom>
          <a:noFill/>
          <a:ln w="9525" cap="flat" cmpd="sng" algn="ctr">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nchor="ctr"/>
          <a:lstStyle/>
          <a:p>
            <a:endParaRPr lang="en-IE"/>
          </a:p>
        </p:txBody>
      </p:sp>
      <p:sp>
        <p:nvSpPr>
          <p:cNvPr id="72709" name="TextBox 4">
            <a:extLst>
              <a:ext uri="{FF2B5EF4-FFF2-40B4-BE49-F238E27FC236}">
                <a16:creationId xmlns:a16="http://schemas.microsoft.com/office/drawing/2014/main" id="{A7A5E432-AF3E-1DE1-F33A-02CDBA8AF83B}"/>
              </a:ext>
            </a:extLst>
          </p:cNvPr>
          <p:cNvSpPr txBox="1">
            <a:spLocks noChangeArrowheads="1"/>
          </p:cNvSpPr>
          <p:nvPr/>
        </p:nvSpPr>
        <p:spPr bwMode="auto">
          <a:xfrm>
            <a:off x="49213" y="6092825"/>
            <a:ext cx="7773282"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2"/>
                </a:solidFill>
                <a:latin typeface="Arial" panose="020B0604020202020204" pitchFamily="34" charset="0"/>
                <a:cs typeface="Arial" panose="020B0604020202020204" pitchFamily="34" charset="0"/>
              </a:defRPr>
            </a:lvl1pPr>
            <a:lvl2pPr marL="742950" indent="-285750" eaLnBrk="0" hangingPunct="0">
              <a:defRPr sz="2400">
                <a:solidFill>
                  <a:schemeClr val="tx2"/>
                </a:solidFill>
                <a:latin typeface="Arial" panose="020B0604020202020204" pitchFamily="34" charset="0"/>
                <a:cs typeface="Arial" panose="020B0604020202020204" pitchFamily="34" charset="0"/>
              </a:defRPr>
            </a:lvl2pPr>
            <a:lvl3pPr marL="1143000" indent="-228600" eaLnBrk="0" hangingPunct="0">
              <a:defRPr sz="2400">
                <a:solidFill>
                  <a:schemeClr val="tx2"/>
                </a:solidFill>
                <a:latin typeface="Arial" panose="020B0604020202020204" pitchFamily="34" charset="0"/>
                <a:cs typeface="Arial" panose="020B0604020202020204" pitchFamily="34" charset="0"/>
              </a:defRPr>
            </a:lvl3pPr>
            <a:lvl4pPr marL="1600200" indent="-228600" eaLnBrk="0" hangingPunct="0">
              <a:defRPr sz="2400">
                <a:solidFill>
                  <a:schemeClr val="tx2"/>
                </a:solidFill>
                <a:latin typeface="Arial" panose="020B0604020202020204" pitchFamily="34" charset="0"/>
                <a:cs typeface="Arial" panose="020B0604020202020204" pitchFamily="34" charset="0"/>
              </a:defRPr>
            </a:lvl4pPr>
            <a:lvl5pPr marL="2057400" indent="-228600" eaLnBrk="0" hangingPunct="0">
              <a:defRPr sz="24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cs typeface="Arial" panose="020B0604020202020204" pitchFamily="34" charset="0"/>
              </a:defRPr>
            </a:lvl9pPr>
          </a:lstStyle>
          <a:p>
            <a:r>
              <a:rPr lang="en-IE" altLang="en-US" b="1" dirty="0" err="1">
                <a:solidFill>
                  <a:schemeClr val="tx1"/>
                </a:solidFill>
              </a:rPr>
              <a:t>Zn+Pb</a:t>
            </a:r>
            <a:r>
              <a:rPr lang="en-IE" altLang="en-US" b="1" dirty="0">
                <a:solidFill>
                  <a:schemeClr val="tx1"/>
                </a:solidFill>
              </a:rPr>
              <a:t> Metal Distribution, 5, Lens, U Lens,  NAVAN</a:t>
            </a:r>
          </a:p>
          <a:p>
            <a:r>
              <a:rPr lang="en-IE" altLang="en-US" b="1" dirty="0">
                <a:solidFill>
                  <a:schemeClr val="tx1"/>
                </a:solidFill>
              </a:rPr>
              <a:t>Relay Ramp Interpretation after D. </a:t>
            </a:r>
            <a:r>
              <a:rPr lang="en-IE" altLang="en-US" b="1" dirty="0" err="1">
                <a:solidFill>
                  <a:schemeClr val="tx1"/>
                </a:solidFill>
              </a:rPr>
              <a:t>Coller</a:t>
            </a:r>
            <a:endParaRPr lang="en-GB" altLang="en-US" b="1" dirty="0">
              <a:solidFill>
                <a:schemeClr val="tx1"/>
              </a:solidFill>
            </a:endParaRPr>
          </a:p>
        </p:txBody>
      </p:sp>
      <p:pic>
        <p:nvPicPr>
          <p:cNvPr id="72710" name="Picture 5" descr="ZnPb-flts.jpg">
            <a:extLst>
              <a:ext uri="{FF2B5EF4-FFF2-40B4-BE49-F238E27FC236}">
                <a16:creationId xmlns:a16="http://schemas.microsoft.com/office/drawing/2014/main" id="{E530E107-A782-C911-F6D6-FE4A2F473CBD}"/>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594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2F7F9AF0-1F5A-BFF9-63CB-97E8A59AF926}"/>
              </a:ext>
            </a:extLst>
          </p:cNvPr>
          <p:cNvSpPr txBox="1"/>
          <p:nvPr/>
        </p:nvSpPr>
        <p:spPr>
          <a:xfrm rot="18608052">
            <a:off x="2605547" y="4467701"/>
            <a:ext cx="1005403" cy="369332"/>
          </a:xfrm>
          <a:prstGeom prst="rect">
            <a:avLst/>
          </a:prstGeom>
          <a:noFill/>
        </p:spPr>
        <p:txBody>
          <a:bodyPr wrap="none" rtlCol="0">
            <a:spAutoFit/>
          </a:bodyPr>
          <a:lstStyle/>
          <a:p>
            <a:r>
              <a:rPr lang="en-IE" dirty="0">
                <a:solidFill>
                  <a:srgbClr val="00B050"/>
                </a:solidFill>
              </a:rPr>
              <a:t>SLIDES</a:t>
            </a:r>
          </a:p>
        </p:txBody>
      </p:sp>
      <p:sp>
        <p:nvSpPr>
          <p:cNvPr id="4" name="TextBox 3">
            <a:extLst>
              <a:ext uri="{FF2B5EF4-FFF2-40B4-BE49-F238E27FC236}">
                <a16:creationId xmlns:a16="http://schemas.microsoft.com/office/drawing/2014/main" id="{D6892867-039B-FC41-DF1C-85C1E5F232BA}"/>
              </a:ext>
            </a:extLst>
          </p:cNvPr>
          <p:cNvSpPr txBox="1"/>
          <p:nvPr/>
        </p:nvSpPr>
        <p:spPr>
          <a:xfrm rot="18608052">
            <a:off x="4442759" y="2965183"/>
            <a:ext cx="1005403" cy="369332"/>
          </a:xfrm>
          <a:prstGeom prst="rect">
            <a:avLst/>
          </a:prstGeom>
          <a:noFill/>
        </p:spPr>
        <p:txBody>
          <a:bodyPr wrap="none" rtlCol="0">
            <a:spAutoFit/>
          </a:bodyPr>
          <a:lstStyle/>
          <a:p>
            <a:r>
              <a:rPr lang="en-IE" dirty="0">
                <a:solidFill>
                  <a:srgbClr val="00B050"/>
                </a:solidFill>
              </a:rPr>
              <a:t>SLIDES</a:t>
            </a:r>
          </a:p>
        </p:txBody>
      </p:sp>
      <p:cxnSp>
        <p:nvCxnSpPr>
          <p:cNvPr id="7" name="Straight Arrow Connector 6">
            <a:extLst>
              <a:ext uri="{FF2B5EF4-FFF2-40B4-BE49-F238E27FC236}">
                <a16:creationId xmlns:a16="http://schemas.microsoft.com/office/drawing/2014/main" id="{711E029E-8328-5B2A-C24D-927A0CE8A929}"/>
              </a:ext>
            </a:extLst>
          </p:cNvPr>
          <p:cNvCxnSpPr>
            <a:cxnSpLocks/>
          </p:cNvCxnSpPr>
          <p:nvPr/>
        </p:nvCxnSpPr>
        <p:spPr>
          <a:xfrm flipH="1" flipV="1">
            <a:off x="4032000" y="2182813"/>
            <a:ext cx="720000" cy="847724"/>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E29A9C7-39D0-71ED-E48F-E5EDE653E218}"/>
              </a:ext>
            </a:extLst>
          </p:cNvPr>
          <p:cNvCxnSpPr>
            <a:cxnSpLocks/>
          </p:cNvCxnSpPr>
          <p:nvPr/>
        </p:nvCxnSpPr>
        <p:spPr>
          <a:xfrm flipH="1" flipV="1">
            <a:off x="2952000" y="3530008"/>
            <a:ext cx="156248" cy="798992"/>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E2D391D-6526-EB17-CF02-F9BE0B237D3C}"/>
              </a:ext>
            </a:extLst>
          </p:cNvPr>
          <p:cNvCxnSpPr>
            <a:cxnSpLocks/>
          </p:cNvCxnSpPr>
          <p:nvPr/>
        </p:nvCxnSpPr>
        <p:spPr>
          <a:xfrm flipH="1" flipV="1">
            <a:off x="2052000" y="4509000"/>
            <a:ext cx="720000" cy="143367"/>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1F1CE5D5-9244-483B-5E7A-5BDF70AB50D1}"/>
              </a:ext>
            </a:extLst>
          </p:cNvPr>
          <p:cNvGrpSpPr/>
          <p:nvPr/>
        </p:nvGrpSpPr>
        <p:grpSpPr>
          <a:xfrm>
            <a:off x="462493" y="254650"/>
            <a:ext cx="3969009" cy="5651990"/>
            <a:chOff x="462493" y="254650"/>
            <a:chExt cx="3969009" cy="5651990"/>
          </a:xfrm>
        </p:grpSpPr>
        <p:sp>
          <p:nvSpPr>
            <p:cNvPr id="16" name="TextBox 15">
              <a:extLst>
                <a:ext uri="{FF2B5EF4-FFF2-40B4-BE49-F238E27FC236}">
                  <a16:creationId xmlns:a16="http://schemas.microsoft.com/office/drawing/2014/main" id="{AF767B4C-CD5A-3859-33A2-061A8C165ADF}"/>
                </a:ext>
              </a:extLst>
            </p:cNvPr>
            <p:cNvSpPr txBox="1"/>
            <p:nvPr/>
          </p:nvSpPr>
          <p:spPr>
            <a:xfrm rot="19766701">
              <a:off x="2620699" y="1343990"/>
              <a:ext cx="1810803" cy="276999"/>
            </a:xfrm>
            <a:prstGeom prst="rect">
              <a:avLst/>
            </a:prstGeom>
            <a:solidFill>
              <a:schemeClr val="bg1"/>
            </a:solidFill>
            <a:ln>
              <a:solidFill>
                <a:schemeClr val="bg1">
                  <a:lumMod val="75000"/>
                </a:schemeClr>
              </a:solidFill>
            </a:ln>
          </p:spPr>
          <p:txBody>
            <a:bodyPr wrap="none" lIns="36000" tIns="0" rIns="36000" bIns="0" rtlCol="0">
              <a:spAutoFit/>
            </a:bodyPr>
            <a:lstStyle/>
            <a:p>
              <a:r>
                <a:rPr lang="en-IE" b="1" dirty="0"/>
                <a:t>RELAY RAMP ?</a:t>
              </a:r>
            </a:p>
          </p:txBody>
        </p:sp>
        <p:cxnSp>
          <p:nvCxnSpPr>
            <p:cNvPr id="17" name="Straight Arrow Connector 16">
              <a:extLst>
                <a:ext uri="{FF2B5EF4-FFF2-40B4-BE49-F238E27FC236}">
                  <a16:creationId xmlns:a16="http://schemas.microsoft.com/office/drawing/2014/main" id="{80EBBDAC-6B59-DE48-A465-4BD1F4180972}"/>
                </a:ext>
              </a:extLst>
            </p:cNvPr>
            <p:cNvCxnSpPr>
              <a:cxnSpLocks/>
            </p:cNvCxnSpPr>
            <p:nvPr/>
          </p:nvCxnSpPr>
          <p:spPr>
            <a:xfrm flipH="1" flipV="1">
              <a:off x="1711684" y="4870360"/>
              <a:ext cx="720000" cy="847724"/>
            </a:xfrm>
            <a:prstGeom prst="straightConnector1">
              <a:avLst/>
            </a:prstGeom>
            <a:ln w="190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7DE3DDA-D7B8-477E-46C2-4B1D1F4C09EC}"/>
                </a:ext>
              </a:extLst>
            </p:cNvPr>
            <p:cNvSpPr txBox="1"/>
            <p:nvPr/>
          </p:nvSpPr>
          <p:spPr>
            <a:xfrm>
              <a:off x="2408949" y="5537308"/>
              <a:ext cx="1813317" cy="369332"/>
            </a:xfrm>
            <a:prstGeom prst="rect">
              <a:avLst/>
            </a:prstGeom>
            <a:noFill/>
          </p:spPr>
          <p:txBody>
            <a:bodyPr wrap="none" rtlCol="0">
              <a:spAutoFit/>
            </a:bodyPr>
            <a:lstStyle/>
            <a:p>
              <a:r>
                <a:rPr lang="en-IE" b="1" dirty="0">
                  <a:solidFill>
                    <a:schemeClr val="bg1">
                      <a:lumMod val="65000"/>
                    </a:schemeClr>
                  </a:solidFill>
                </a:rPr>
                <a:t>Early NW Fault</a:t>
              </a:r>
            </a:p>
          </p:txBody>
        </p:sp>
        <p:cxnSp>
          <p:nvCxnSpPr>
            <p:cNvPr id="19" name="Straight Arrow Connector 18">
              <a:extLst>
                <a:ext uri="{FF2B5EF4-FFF2-40B4-BE49-F238E27FC236}">
                  <a16:creationId xmlns:a16="http://schemas.microsoft.com/office/drawing/2014/main" id="{A246A7CE-0C95-5427-8BA6-678E5743A42D}"/>
                </a:ext>
              </a:extLst>
            </p:cNvPr>
            <p:cNvCxnSpPr>
              <a:cxnSpLocks/>
            </p:cNvCxnSpPr>
            <p:nvPr/>
          </p:nvCxnSpPr>
          <p:spPr>
            <a:xfrm>
              <a:off x="1512000" y="623982"/>
              <a:ext cx="741456" cy="645018"/>
            </a:xfrm>
            <a:prstGeom prst="straightConnector1">
              <a:avLst/>
            </a:prstGeom>
            <a:ln w="190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3AFA0F7E-E421-FF01-91BE-DFDBA0B377B4}"/>
                </a:ext>
              </a:extLst>
            </p:cNvPr>
            <p:cNvSpPr txBox="1"/>
            <p:nvPr/>
          </p:nvSpPr>
          <p:spPr>
            <a:xfrm>
              <a:off x="462493" y="254650"/>
              <a:ext cx="1813317" cy="369332"/>
            </a:xfrm>
            <a:prstGeom prst="rect">
              <a:avLst/>
            </a:prstGeom>
            <a:noFill/>
          </p:spPr>
          <p:txBody>
            <a:bodyPr wrap="none" rtlCol="0">
              <a:spAutoFit/>
            </a:bodyPr>
            <a:lstStyle/>
            <a:p>
              <a:r>
                <a:rPr lang="en-IE" b="1" dirty="0">
                  <a:solidFill>
                    <a:schemeClr val="bg1">
                      <a:lumMod val="65000"/>
                    </a:schemeClr>
                  </a:solidFill>
                </a:rPr>
                <a:t>Early NW Fault</a:t>
              </a:r>
            </a:p>
          </p:txBody>
        </p:sp>
      </p:grpSp>
      <p:sp>
        <p:nvSpPr>
          <p:cNvPr id="25" name="TextBox 24">
            <a:extLst>
              <a:ext uri="{FF2B5EF4-FFF2-40B4-BE49-F238E27FC236}">
                <a16:creationId xmlns:a16="http://schemas.microsoft.com/office/drawing/2014/main" id="{0AA6B1C1-784D-3C10-4403-A27058BEC8C6}"/>
              </a:ext>
            </a:extLst>
          </p:cNvPr>
          <p:cNvSpPr txBox="1"/>
          <p:nvPr/>
        </p:nvSpPr>
        <p:spPr>
          <a:xfrm rot="18108348">
            <a:off x="4971324" y="930062"/>
            <a:ext cx="2223686" cy="369332"/>
          </a:xfrm>
          <a:prstGeom prst="rect">
            <a:avLst/>
          </a:prstGeom>
          <a:noFill/>
        </p:spPr>
        <p:txBody>
          <a:bodyPr wrap="none" rtlCol="0">
            <a:spAutoFit/>
          </a:bodyPr>
          <a:lstStyle/>
          <a:p>
            <a:r>
              <a:rPr lang="en-IE" dirty="0">
                <a:solidFill>
                  <a:srgbClr val="3333FF"/>
                </a:solidFill>
              </a:rPr>
              <a:t>Late Inverted Faults</a:t>
            </a:r>
          </a:p>
        </p:txBody>
      </p:sp>
      <p:sp>
        <p:nvSpPr>
          <p:cNvPr id="26" name="TextBox 25">
            <a:extLst>
              <a:ext uri="{FF2B5EF4-FFF2-40B4-BE49-F238E27FC236}">
                <a16:creationId xmlns:a16="http://schemas.microsoft.com/office/drawing/2014/main" id="{F19B4291-78F2-4B3C-A7E7-818486071EDC}"/>
              </a:ext>
            </a:extLst>
          </p:cNvPr>
          <p:cNvSpPr txBox="1"/>
          <p:nvPr/>
        </p:nvSpPr>
        <p:spPr>
          <a:xfrm rot="18608052">
            <a:off x="3307854" y="3592740"/>
            <a:ext cx="3912097" cy="646331"/>
          </a:xfrm>
          <a:prstGeom prst="rect">
            <a:avLst/>
          </a:prstGeom>
          <a:noFill/>
        </p:spPr>
        <p:txBody>
          <a:bodyPr wrap="none" rtlCol="0">
            <a:spAutoFit/>
          </a:bodyPr>
          <a:lstStyle/>
          <a:p>
            <a:pPr algn="ctr"/>
            <a:r>
              <a:rPr lang="en-IE" b="1" dirty="0">
                <a:solidFill>
                  <a:schemeClr val="accent1">
                    <a:lumMod val="50000"/>
                    <a:lumOff val="50000"/>
                  </a:schemeClr>
                </a:solidFill>
              </a:rPr>
              <a:t>FW AREA OF MAJOR SE DIPPING</a:t>
            </a:r>
          </a:p>
          <a:p>
            <a:pPr algn="ctr"/>
            <a:r>
              <a:rPr lang="en-IE" b="1" dirty="0">
                <a:solidFill>
                  <a:schemeClr val="accent1">
                    <a:lumMod val="50000"/>
                    <a:lumOff val="50000"/>
                  </a:schemeClr>
                </a:solidFill>
              </a:rPr>
              <a:t> NORMAL FAULT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1+#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1+#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1+#ppt_w/2"/>
                                          </p:val>
                                        </p:tav>
                                        <p:tav tm="100000">
                                          <p:val>
                                            <p:strVal val="#ppt_x"/>
                                          </p:val>
                                        </p:tav>
                                      </p:tavLst>
                                    </p:anim>
                                    <p:anim calcmode="lin" valueType="num">
                                      <p:cBhvr additive="base">
                                        <p:cTn id="22" dur="500" fill="hold"/>
                                        <p:tgtEl>
                                          <p:spTgt spid="3"/>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1+#ppt_w/2"/>
                                          </p:val>
                                        </p:tav>
                                        <p:tav tm="100000">
                                          <p:val>
                                            <p:strVal val="#ppt_x"/>
                                          </p:val>
                                        </p:tav>
                                      </p:tavLst>
                                    </p:anim>
                                    <p:anim calcmode="lin" valueType="num">
                                      <p:cBhvr additive="base">
                                        <p:cTn id="26" dur="500" fill="hold"/>
                                        <p:tgtEl>
                                          <p:spTgt spid="4"/>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1+#ppt_w/2"/>
                                          </p:val>
                                        </p:tav>
                                        <p:tav tm="100000">
                                          <p:val>
                                            <p:strVal val="#ppt_x"/>
                                          </p:val>
                                        </p:tav>
                                      </p:tavLst>
                                    </p:anim>
                                    <p:anim calcmode="lin" valueType="num">
                                      <p:cBhvr additive="base">
                                        <p:cTn id="30"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7346" name="Picture 2" descr="sequencemodel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87675" y="777875"/>
            <a:ext cx="5565775" cy="6080125"/>
          </a:xfrm>
          <a:prstGeom prst="rect">
            <a:avLst/>
          </a:prstGeom>
          <a:noFill/>
          <a:ln w="9525">
            <a:noFill/>
            <a:miter lim="800000"/>
            <a:headEnd/>
            <a:tailEnd/>
          </a:ln>
        </p:spPr>
      </p:pic>
      <p:sp>
        <p:nvSpPr>
          <p:cNvPr id="57347" name="Rectangle 3"/>
          <p:cNvSpPr>
            <a:spLocks noGrp="1" noChangeArrowheads="1"/>
          </p:cNvSpPr>
          <p:nvPr>
            <p:ph type="title"/>
          </p:nvPr>
        </p:nvSpPr>
        <p:spPr>
          <a:xfrm>
            <a:off x="0" y="0"/>
            <a:ext cx="9144000" cy="620688"/>
          </a:xfrm>
        </p:spPr>
        <p:txBody>
          <a:bodyPr/>
          <a:lstStyle/>
          <a:p>
            <a:r>
              <a:rPr lang="en-US" sz="2400" dirty="0">
                <a:solidFill>
                  <a:schemeClr val="tx1"/>
                </a:solidFill>
                <a:latin typeface="Arial" pitchFamily="34" charset="0"/>
                <a:cs typeface="Arial" pitchFamily="34" charset="0"/>
              </a:rPr>
              <a:t>Simplified Extensional Fault Sequence at </a:t>
            </a:r>
            <a:r>
              <a:rPr lang="en-US" sz="2400" dirty="0" err="1">
                <a:solidFill>
                  <a:schemeClr val="tx1"/>
                </a:solidFill>
                <a:latin typeface="Arial" pitchFamily="34" charset="0"/>
                <a:cs typeface="Arial" pitchFamily="34" charset="0"/>
              </a:rPr>
              <a:t>Navan</a:t>
            </a:r>
            <a:r>
              <a:rPr lang="en-US" sz="2400" dirty="0">
                <a:latin typeface="Arial" pitchFamily="34" charset="0"/>
                <a:cs typeface="Arial" pitchFamily="34" charset="0"/>
              </a:rPr>
              <a:t> </a:t>
            </a:r>
            <a:br>
              <a:rPr lang="en-US" sz="2400" b="0" dirty="0"/>
            </a:br>
            <a:r>
              <a:rPr lang="en-US" sz="2000" b="0" dirty="0">
                <a:latin typeface="Arial" pitchFamily="34" charset="0"/>
                <a:cs typeface="Arial" pitchFamily="34" charset="0"/>
              </a:rPr>
              <a:t>(</a:t>
            </a:r>
            <a:r>
              <a:rPr lang="en-US" sz="2000" b="0" dirty="0" err="1">
                <a:latin typeface="Arial" pitchFamily="34" charset="0"/>
                <a:cs typeface="Arial" pitchFamily="34" charset="0"/>
              </a:rPr>
              <a:t>A.Beach</a:t>
            </a:r>
            <a:r>
              <a:rPr lang="en-US" sz="2000" b="0" dirty="0">
                <a:latin typeface="Arial" pitchFamily="34" charset="0"/>
                <a:cs typeface="Arial" pitchFamily="34" charset="0"/>
              </a:rPr>
              <a:t>, </a:t>
            </a:r>
            <a:r>
              <a:rPr lang="en-US" sz="2000" b="0" dirty="0" err="1">
                <a:latin typeface="Arial" pitchFamily="34" charset="0"/>
                <a:cs typeface="Arial" pitchFamily="34" charset="0"/>
              </a:rPr>
              <a:t>D.Coller</a:t>
            </a:r>
            <a:r>
              <a:rPr lang="en-US" sz="2000" b="0" dirty="0">
                <a:latin typeface="Arial" pitchFamily="34" charset="0"/>
                <a:cs typeface="Arial" pitchFamily="34" charset="0"/>
              </a:rPr>
              <a:t>, unpublished)</a:t>
            </a:r>
            <a:endParaRPr lang="en-GB" sz="2000" b="0" dirty="0">
              <a:solidFill>
                <a:schemeClr val="tx1"/>
              </a:solidFill>
              <a:latin typeface="Arial" pitchFamily="34" charset="0"/>
              <a:cs typeface="Arial" pitchFamily="34" charset="0"/>
            </a:endParaRPr>
          </a:p>
        </p:txBody>
      </p:sp>
      <p:sp>
        <p:nvSpPr>
          <p:cNvPr id="57348" name="Rectangle 4"/>
          <p:cNvSpPr>
            <a:spLocks noChangeArrowheads="1"/>
          </p:cNvSpPr>
          <p:nvPr/>
        </p:nvSpPr>
        <p:spPr bwMode="auto">
          <a:xfrm>
            <a:off x="2916238" y="2276475"/>
            <a:ext cx="215900" cy="504825"/>
          </a:xfrm>
          <a:prstGeom prst="rect">
            <a:avLst/>
          </a:prstGeom>
          <a:solidFill>
            <a:schemeClr val="bg1"/>
          </a:solidFill>
          <a:ln w="9525">
            <a:noFill/>
            <a:miter lim="800000"/>
            <a:headEnd/>
            <a:tailEnd/>
          </a:ln>
        </p:spPr>
        <p:txBody>
          <a:bodyPr wrap="none" anchor="ctr"/>
          <a:lstStyle/>
          <a:p>
            <a:pPr algn="ctr"/>
            <a:endParaRPr lang="en-GB"/>
          </a:p>
        </p:txBody>
      </p:sp>
      <p:sp>
        <p:nvSpPr>
          <p:cNvPr id="57349" name="Rectangle 5"/>
          <p:cNvSpPr>
            <a:spLocks noChangeArrowheads="1"/>
          </p:cNvSpPr>
          <p:nvPr/>
        </p:nvSpPr>
        <p:spPr bwMode="auto">
          <a:xfrm>
            <a:off x="2987675" y="3860800"/>
            <a:ext cx="215900" cy="504825"/>
          </a:xfrm>
          <a:prstGeom prst="rect">
            <a:avLst/>
          </a:prstGeom>
          <a:solidFill>
            <a:schemeClr val="bg1"/>
          </a:solidFill>
          <a:ln w="9525">
            <a:noFill/>
            <a:miter lim="800000"/>
            <a:headEnd/>
            <a:tailEnd/>
          </a:ln>
        </p:spPr>
        <p:txBody>
          <a:bodyPr wrap="none" anchor="ctr"/>
          <a:lstStyle/>
          <a:p>
            <a:pPr algn="ctr"/>
            <a:endParaRPr lang="en-GB"/>
          </a:p>
        </p:txBody>
      </p:sp>
      <p:sp>
        <p:nvSpPr>
          <p:cNvPr id="57350" name="Text Box 6"/>
          <p:cNvSpPr txBox="1">
            <a:spLocks noChangeArrowheads="1"/>
          </p:cNvSpPr>
          <p:nvPr/>
        </p:nvSpPr>
        <p:spPr bwMode="auto">
          <a:xfrm>
            <a:off x="451086" y="1693312"/>
            <a:ext cx="3311847" cy="461665"/>
          </a:xfrm>
          <a:prstGeom prst="rect">
            <a:avLst/>
          </a:prstGeom>
          <a:solidFill>
            <a:schemeClr val="bg1"/>
          </a:solidFill>
          <a:ln w="9525">
            <a:noFill/>
            <a:miter lim="800000"/>
            <a:headEnd/>
            <a:tailEnd/>
          </a:ln>
        </p:spPr>
        <p:txBody>
          <a:bodyPr wrap="square">
            <a:spAutoFit/>
          </a:bodyPr>
          <a:lstStyle/>
          <a:p>
            <a:r>
              <a:rPr lang="en-GB" dirty="0">
                <a:solidFill>
                  <a:srgbClr val="FF0000"/>
                </a:solidFill>
              </a:rPr>
              <a:t>Major NW facing faults</a:t>
            </a:r>
            <a:endParaRPr lang="en-US" dirty="0">
              <a:solidFill>
                <a:srgbClr val="FF0000"/>
              </a:solidFill>
            </a:endParaRPr>
          </a:p>
        </p:txBody>
      </p:sp>
      <p:sp>
        <p:nvSpPr>
          <p:cNvPr id="57351" name="Text Box 7"/>
          <p:cNvSpPr txBox="1">
            <a:spLocks noChangeArrowheads="1"/>
          </p:cNvSpPr>
          <p:nvPr/>
        </p:nvSpPr>
        <p:spPr bwMode="auto">
          <a:xfrm>
            <a:off x="5435600" y="2276475"/>
            <a:ext cx="420688" cy="519113"/>
          </a:xfrm>
          <a:prstGeom prst="rect">
            <a:avLst/>
          </a:prstGeom>
          <a:noFill/>
          <a:ln w="9525">
            <a:noFill/>
            <a:miter lim="800000"/>
            <a:headEnd/>
            <a:tailEnd/>
          </a:ln>
        </p:spPr>
        <p:txBody>
          <a:bodyPr wrap="none">
            <a:spAutoFit/>
          </a:bodyPr>
          <a:lstStyle/>
          <a:p>
            <a:r>
              <a:rPr lang="en-GB" sz="2800" b="1"/>
              <a:t>E</a:t>
            </a:r>
            <a:endParaRPr lang="en-US" sz="2800" b="1"/>
          </a:p>
        </p:txBody>
      </p:sp>
      <p:sp>
        <p:nvSpPr>
          <p:cNvPr id="57352" name="Rectangle 8"/>
          <p:cNvSpPr>
            <a:spLocks noChangeArrowheads="1"/>
          </p:cNvSpPr>
          <p:nvPr/>
        </p:nvSpPr>
        <p:spPr bwMode="auto">
          <a:xfrm>
            <a:off x="2843213" y="2781300"/>
            <a:ext cx="288925" cy="287338"/>
          </a:xfrm>
          <a:prstGeom prst="rect">
            <a:avLst/>
          </a:prstGeom>
          <a:solidFill>
            <a:schemeClr val="bg1"/>
          </a:solidFill>
          <a:ln w="9525">
            <a:noFill/>
            <a:miter lim="800000"/>
            <a:headEnd/>
            <a:tailEnd/>
          </a:ln>
        </p:spPr>
        <p:txBody>
          <a:bodyPr wrap="none" anchor="ctr"/>
          <a:lstStyle/>
          <a:p>
            <a:pPr algn="ctr"/>
            <a:endParaRPr lang="en-GB"/>
          </a:p>
        </p:txBody>
      </p:sp>
      <p:sp>
        <p:nvSpPr>
          <p:cNvPr id="57353" name="Rectangle 9"/>
          <p:cNvSpPr>
            <a:spLocks noChangeArrowheads="1"/>
          </p:cNvSpPr>
          <p:nvPr/>
        </p:nvSpPr>
        <p:spPr bwMode="auto">
          <a:xfrm>
            <a:off x="2771775" y="1125538"/>
            <a:ext cx="1295400" cy="287337"/>
          </a:xfrm>
          <a:prstGeom prst="rect">
            <a:avLst/>
          </a:prstGeom>
          <a:solidFill>
            <a:schemeClr val="bg1"/>
          </a:solidFill>
          <a:ln w="9525">
            <a:noFill/>
            <a:miter lim="800000"/>
            <a:headEnd/>
            <a:tailEnd/>
          </a:ln>
        </p:spPr>
        <p:txBody>
          <a:bodyPr wrap="none" anchor="ctr"/>
          <a:lstStyle/>
          <a:p>
            <a:pPr algn="ctr"/>
            <a:endParaRPr lang="en-GB"/>
          </a:p>
        </p:txBody>
      </p:sp>
      <p:sp>
        <p:nvSpPr>
          <p:cNvPr id="1013770" name="Text Box 10"/>
          <p:cNvSpPr txBox="1">
            <a:spLocks noChangeArrowheads="1"/>
          </p:cNvSpPr>
          <p:nvPr/>
        </p:nvSpPr>
        <p:spPr bwMode="auto">
          <a:xfrm>
            <a:off x="384346" y="3015252"/>
            <a:ext cx="3575018" cy="1200329"/>
          </a:xfrm>
          <a:prstGeom prst="rect">
            <a:avLst/>
          </a:prstGeom>
          <a:noFill/>
          <a:ln w="9525">
            <a:noFill/>
            <a:miter lim="800000"/>
            <a:headEnd/>
            <a:tailEnd/>
          </a:ln>
        </p:spPr>
        <p:txBody>
          <a:bodyPr wrap="none">
            <a:spAutoFit/>
          </a:bodyPr>
          <a:lstStyle/>
          <a:p>
            <a:r>
              <a:rPr lang="en-GB" dirty="0">
                <a:solidFill>
                  <a:srgbClr val="33CCFF"/>
                </a:solidFill>
              </a:rPr>
              <a:t>Polarity switch to</a:t>
            </a:r>
            <a:br>
              <a:rPr lang="en-GB" dirty="0">
                <a:solidFill>
                  <a:srgbClr val="33CCFF"/>
                </a:solidFill>
              </a:rPr>
            </a:br>
            <a:r>
              <a:rPr lang="en-GB" dirty="0">
                <a:solidFill>
                  <a:srgbClr val="33CCFF"/>
                </a:solidFill>
              </a:rPr>
              <a:t>major SE faulting, sliding</a:t>
            </a:r>
          </a:p>
          <a:p>
            <a:r>
              <a:rPr lang="en-GB" dirty="0">
                <a:solidFill>
                  <a:srgbClr val="33CCFF"/>
                </a:solidFill>
              </a:rPr>
              <a:t>&amp; foot-wall degradation</a:t>
            </a:r>
            <a:endParaRPr lang="en-US" dirty="0">
              <a:solidFill>
                <a:srgbClr val="FF0000"/>
              </a:solidFill>
            </a:endParaRPr>
          </a:p>
        </p:txBody>
      </p:sp>
      <p:sp>
        <p:nvSpPr>
          <p:cNvPr id="57355" name="Text Box 11"/>
          <p:cNvSpPr txBox="1">
            <a:spLocks noChangeArrowheads="1"/>
          </p:cNvSpPr>
          <p:nvPr/>
        </p:nvSpPr>
        <p:spPr bwMode="auto">
          <a:xfrm>
            <a:off x="7740650" y="4149725"/>
            <a:ext cx="441325" cy="519113"/>
          </a:xfrm>
          <a:prstGeom prst="rect">
            <a:avLst/>
          </a:prstGeom>
          <a:noFill/>
          <a:ln w="9525">
            <a:noFill/>
            <a:miter lim="800000"/>
            <a:headEnd/>
            <a:tailEnd/>
          </a:ln>
        </p:spPr>
        <p:txBody>
          <a:bodyPr>
            <a:spAutoFit/>
          </a:bodyPr>
          <a:lstStyle/>
          <a:p>
            <a:r>
              <a:rPr lang="en-GB" sz="2800" b="1"/>
              <a:t>D</a:t>
            </a:r>
            <a:endParaRPr lang="en-US" sz="2800" b="1"/>
          </a:p>
        </p:txBody>
      </p:sp>
      <p:sp>
        <p:nvSpPr>
          <p:cNvPr id="57356" name="Rectangle 12"/>
          <p:cNvSpPr>
            <a:spLocks noChangeArrowheads="1"/>
          </p:cNvSpPr>
          <p:nvPr/>
        </p:nvSpPr>
        <p:spPr bwMode="auto">
          <a:xfrm>
            <a:off x="3059113" y="2997200"/>
            <a:ext cx="288925" cy="287338"/>
          </a:xfrm>
          <a:prstGeom prst="rect">
            <a:avLst/>
          </a:prstGeom>
          <a:solidFill>
            <a:schemeClr val="bg1"/>
          </a:solidFill>
          <a:ln w="9525">
            <a:noFill/>
            <a:miter lim="800000"/>
            <a:headEnd/>
            <a:tailEnd/>
          </a:ln>
        </p:spPr>
        <p:txBody>
          <a:bodyPr wrap="none" anchor="ctr"/>
          <a:lstStyle/>
          <a:p>
            <a:pPr algn="ctr"/>
            <a:endParaRPr lang="en-GB"/>
          </a:p>
        </p:txBody>
      </p:sp>
      <p:sp>
        <p:nvSpPr>
          <p:cNvPr id="57357" name="Rectangle 13"/>
          <p:cNvSpPr>
            <a:spLocks noChangeArrowheads="1"/>
          </p:cNvSpPr>
          <p:nvPr/>
        </p:nvSpPr>
        <p:spPr bwMode="auto">
          <a:xfrm>
            <a:off x="2916238" y="4508500"/>
            <a:ext cx="288925" cy="287338"/>
          </a:xfrm>
          <a:prstGeom prst="rect">
            <a:avLst/>
          </a:prstGeom>
          <a:solidFill>
            <a:schemeClr val="bg1"/>
          </a:solidFill>
          <a:ln w="9525">
            <a:noFill/>
            <a:miter lim="800000"/>
            <a:headEnd/>
            <a:tailEnd/>
          </a:ln>
        </p:spPr>
        <p:txBody>
          <a:bodyPr wrap="none" anchor="ctr"/>
          <a:lstStyle/>
          <a:p>
            <a:pPr algn="ctr"/>
            <a:endParaRPr lang="en-GB"/>
          </a:p>
        </p:txBody>
      </p:sp>
      <p:sp>
        <p:nvSpPr>
          <p:cNvPr id="1013774" name="Text Box 14"/>
          <p:cNvSpPr txBox="1">
            <a:spLocks noChangeArrowheads="1"/>
          </p:cNvSpPr>
          <p:nvPr/>
        </p:nvSpPr>
        <p:spPr bwMode="auto">
          <a:xfrm>
            <a:off x="418460" y="5031377"/>
            <a:ext cx="3352200" cy="830997"/>
          </a:xfrm>
          <a:prstGeom prst="rect">
            <a:avLst/>
          </a:prstGeom>
          <a:noFill/>
          <a:ln w="9525">
            <a:noFill/>
            <a:miter lim="800000"/>
            <a:headEnd/>
            <a:tailEnd/>
          </a:ln>
        </p:spPr>
        <p:txBody>
          <a:bodyPr wrap="none">
            <a:spAutoFit/>
          </a:bodyPr>
          <a:lstStyle/>
          <a:p>
            <a:r>
              <a:rPr lang="en-GB" dirty="0"/>
              <a:t>End stage footwall </a:t>
            </a:r>
            <a:br>
              <a:rPr lang="en-GB" dirty="0"/>
            </a:br>
            <a:r>
              <a:rPr lang="en-GB" dirty="0"/>
              <a:t>degradation of tilt block</a:t>
            </a:r>
            <a:endParaRPr lang="en-US" dirty="0"/>
          </a:p>
        </p:txBody>
      </p:sp>
      <p:sp>
        <p:nvSpPr>
          <p:cNvPr id="57359" name="Text Box 15"/>
          <p:cNvSpPr txBox="1">
            <a:spLocks noChangeArrowheads="1"/>
          </p:cNvSpPr>
          <p:nvPr/>
        </p:nvSpPr>
        <p:spPr bwMode="auto">
          <a:xfrm>
            <a:off x="4211638" y="2349500"/>
            <a:ext cx="311150" cy="366713"/>
          </a:xfrm>
          <a:prstGeom prst="rect">
            <a:avLst/>
          </a:prstGeom>
          <a:noFill/>
          <a:ln w="9525">
            <a:noFill/>
            <a:miter lim="800000"/>
            <a:headEnd/>
            <a:tailEnd/>
          </a:ln>
        </p:spPr>
        <p:txBody>
          <a:bodyPr wrap="none">
            <a:spAutoFit/>
          </a:bodyPr>
          <a:lstStyle/>
          <a:p>
            <a:r>
              <a:rPr lang="en-GB"/>
              <a:t>L</a:t>
            </a:r>
            <a:endParaRPr lang="en-US"/>
          </a:p>
        </p:txBody>
      </p:sp>
      <p:sp>
        <p:nvSpPr>
          <p:cNvPr id="57360" name="Text Box 16"/>
          <p:cNvSpPr txBox="1">
            <a:spLocks noChangeArrowheads="1"/>
          </p:cNvSpPr>
          <p:nvPr/>
        </p:nvSpPr>
        <p:spPr bwMode="auto">
          <a:xfrm>
            <a:off x="3492500" y="692150"/>
            <a:ext cx="1949450" cy="366713"/>
          </a:xfrm>
          <a:prstGeom prst="rect">
            <a:avLst/>
          </a:prstGeom>
          <a:noFill/>
          <a:ln w="9525">
            <a:noFill/>
            <a:miter lim="800000"/>
            <a:headEnd/>
            <a:tailEnd/>
          </a:ln>
        </p:spPr>
        <p:txBody>
          <a:bodyPr wrap="none">
            <a:spAutoFit/>
          </a:bodyPr>
          <a:lstStyle/>
          <a:p>
            <a:r>
              <a:rPr lang="en-GB">
                <a:solidFill>
                  <a:srgbClr val="FF0000"/>
                </a:solidFill>
              </a:rPr>
              <a:t>Early Fault Ramp</a:t>
            </a:r>
            <a:endParaRPr lang="en-US">
              <a:solidFill>
                <a:srgbClr val="FF0000"/>
              </a:solidFill>
            </a:endParaRPr>
          </a:p>
        </p:txBody>
      </p:sp>
      <p:sp>
        <p:nvSpPr>
          <p:cNvPr id="57361" name="Text Box 17"/>
          <p:cNvSpPr txBox="1">
            <a:spLocks noChangeArrowheads="1"/>
          </p:cNvSpPr>
          <p:nvPr/>
        </p:nvSpPr>
        <p:spPr bwMode="auto">
          <a:xfrm>
            <a:off x="5724525" y="4175125"/>
            <a:ext cx="354013" cy="396875"/>
          </a:xfrm>
          <a:prstGeom prst="rect">
            <a:avLst/>
          </a:prstGeom>
          <a:noFill/>
          <a:ln w="9525">
            <a:noFill/>
            <a:miter lim="800000"/>
            <a:headEnd/>
            <a:tailEnd/>
          </a:ln>
        </p:spPr>
        <p:txBody>
          <a:bodyPr wrap="none">
            <a:spAutoFit/>
          </a:bodyPr>
          <a:lstStyle/>
          <a:p>
            <a:r>
              <a:rPr lang="en-GB" sz="2000" b="1"/>
              <a:t>E</a:t>
            </a:r>
            <a:endParaRPr lang="en-US" sz="2000" b="1"/>
          </a:p>
        </p:txBody>
      </p:sp>
      <p:sp>
        <p:nvSpPr>
          <p:cNvPr id="57362" name="Text Box 18"/>
          <p:cNvSpPr txBox="1">
            <a:spLocks noChangeArrowheads="1"/>
          </p:cNvSpPr>
          <p:nvPr/>
        </p:nvSpPr>
        <p:spPr bwMode="auto">
          <a:xfrm>
            <a:off x="6011863" y="6462713"/>
            <a:ext cx="336550" cy="366712"/>
          </a:xfrm>
          <a:prstGeom prst="rect">
            <a:avLst/>
          </a:prstGeom>
          <a:noFill/>
          <a:ln w="9525">
            <a:noFill/>
            <a:miter lim="800000"/>
            <a:headEnd/>
            <a:tailEnd/>
          </a:ln>
        </p:spPr>
        <p:txBody>
          <a:bodyPr wrap="none">
            <a:spAutoFit/>
          </a:bodyPr>
          <a:lstStyle/>
          <a:p>
            <a:r>
              <a:rPr lang="en-GB" b="1"/>
              <a:t>E</a:t>
            </a:r>
            <a:endParaRPr lang="en-US" b="1"/>
          </a:p>
        </p:txBody>
      </p:sp>
      <p:sp>
        <p:nvSpPr>
          <p:cNvPr id="57363" name="Rectangle 19"/>
          <p:cNvSpPr>
            <a:spLocks noChangeArrowheads="1"/>
          </p:cNvSpPr>
          <p:nvPr/>
        </p:nvSpPr>
        <p:spPr bwMode="auto">
          <a:xfrm>
            <a:off x="6659563" y="908050"/>
            <a:ext cx="1441450" cy="1296988"/>
          </a:xfrm>
          <a:prstGeom prst="rect">
            <a:avLst/>
          </a:prstGeom>
          <a:solidFill>
            <a:schemeClr val="bg1"/>
          </a:solidFill>
          <a:ln w="9525">
            <a:noFill/>
            <a:miter lim="800000"/>
            <a:headEnd/>
            <a:tailEnd/>
          </a:ln>
        </p:spPr>
        <p:txBody>
          <a:bodyPr wrap="none" anchor="ctr"/>
          <a:lstStyle/>
          <a:p>
            <a:pPr algn="ctr"/>
            <a:r>
              <a:rPr lang="en-GB" sz="1400" b="1"/>
              <a:t>Uncertain here</a:t>
            </a:r>
            <a:endParaRPr lang="en-US" sz="1400" b="1"/>
          </a:p>
        </p:txBody>
      </p:sp>
      <p:sp>
        <p:nvSpPr>
          <p:cNvPr id="57364" name="Line 20"/>
          <p:cNvSpPr>
            <a:spLocks noChangeShapeType="1"/>
          </p:cNvSpPr>
          <p:nvPr/>
        </p:nvSpPr>
        <p:spPr bwMode="auto">
          <a:xfrm>
            <a:off x="5219700" y="1052513"/>
            <a:ext cx="360363" cy="431800"/>
          </a:xfrm>
          <a:prstGeom prst="line">
            <a:avLst/>
          </a:prstGeom>
          <a:noFill/>
          <a:ln w="9525">
            <a:solidFill>
              <a:schemeClr val="tx1"/>
            </a:solidFill>
            <a:round/>
            <a:headEnd/>
            <a:tailEnd type="triangle" w="med" len="med"/>
          </a:ln>
        </p:spPr>
        <p:txBody>
          <a:bodyPr/>
          <a:lstStyle/>
          <a:p>
            <a:endParaRPr lang="en-GB"/>
          </a:p>
        </p:txBody>
      </p:sp>
      <p:sp>
        <p:nvSpPr>
          <p:cNvPr id="57365" name="Freeform 21"/>
          <p:cNvSpPr>
            <a:spLocks/>
          </p:cNvSpPr>
          <p:nvPr/>
        </p:nvSpPr>
        <p:spPr bwMode="auto">
          <a:xfrm>
            <a:off x="6804025" y="3573463"/>
            <a:ext cx="863600" cy="935037"/>
          </a:xfrm>
          <a:custGeom>
            <a:avLst/>
            <a:gdLst>
              <a:gd name="T0" fmla="*/ 0 w 544"/>
              <a:gd name="T1" fmla="*/ 0 h 589"/>
              <a:gd name="T2" fmla="*/ 2147483647 w 544"/>
              <a:gd name="T3" fmla="*/ 2147483647 h 589"/>
              <a:gd name="T4" fmla="*/ 2147483647 w 544"/>
              <a:gd name="T5" fmla="*/ 2147483647 h 589"/>
              <a:gd name="T6" fmla="*/ 2147483647 w 544"/>
              <a:gd name="T7" fmla="*/ 2147483647 h 589"/>
              <a:gd name="T8" fmla="*/ 2147483647 w 544"/>
              <a:gd name="T9" fmla="*/ 2147483647 h 589"/>
              <a:gd name="T10" fmla="*/ 0 60000 65536"/>
              <a:gd name="T11" fmla="*/ 0 60000 65536"/>
              <a:gd name="T12" fmla="*/ 0 60000 65536"/>
              <a:gd name="T13" fmla="*/ 0 60000 65536"/>
              <a:gd name="T14" fmla="*/ 0 60000 65536"/>
              <a:gd name="T15" fmla="*/ 0 w 544"/>
              <a:gd name="T16" fmla="*/ 0 h 589"/>
              <a:gd name="T17" fmla="*/ 544 w 544"/>
              <a:gd name="T18" fmla="*/ 589 h 589"/>
            </a:gdLst>
            <a:ahLst/>
            <a:cxnLst>
              <a:cxn ang="T10">
                <a:pos x="T0" y="T1"/>
              </a:cxn>
              <a:cxn ang="T11">
                <a:pos x="T2" y="T3"/>
              </a:cxn>
              <a:cxn ang="T12">
                <a:pos x="T4" y="T5"/>
              </a:cxn>
              <a:cxn ang="T13">
                <a:pos x="T6" y="T7"/>
              </a:cxn>
              <a:cxn ang="T14">
                <a:pos x="T8" y="T9"/>
              </a:cxn>
            </a:cxnLst>
            <a:rect l="T15" t="T16" r="T17" b="T18"/>
            <a:pathLst>
              <a:path w="544" h="589">
                <a:moveTo>
                  <a:pt x="0" y="0"/>
                </a:moveTo>
                <a:lnTo>
                  <a:pt x="136" y="181"/>
                </a:lnTo>
                <a:lnTo>
                  <a:pt x="363" y="408"/>
                </a:lnTo>
                <a:lnTo>
                  <a:pt x="499" y="544"/>
                </a:lnTo>
                <a:lnTo>
                  <a:pt x="544" y="589"/>
                </a:lnTo>
              </a:path>
            </a:pathLst>
          </a:custGeom>
          <a:noFill/>
          <a:ln w="57150" cmpd="sng">
            <a:solidFill>
              <a:schemeClr val="tx1"/>
            </a:solidFill>
            <a:round/>
            <a:headEnd/>
            <a:tailEnd/>
          </a:ln>
        </p:spPr>
        <p:txBody>
          <a:bodyPr/>
          <a:lstStyle/>
          <a:p>
            <a:endParaRPr lang="en-GB"/>
          </a:p>
        </p:txBody>
      </p:sp>
      <p:sp>
        <p:nvSpPr>
          <p:cNvPr id="57366" name="AutoShape 23"/>
          <p:cNvSpPr>
            <a:spLocks noChangeArrowheads="1"/>
          </p:cNvSpPr>
          <p:nvPr/>
        </p:nvSpPr>
        <p:spPr bwMode="auto">
          <a:xfrm>
            <a:off x="4851400" y="2159000"/>
            <a:ext cx="342900" cy="482600"/>
          </a:xfrm>
          <a:prstGeom prst="downArrow">
            <a:avLst>
              <a:gd name="adj1" fmla="val 50000"/>
              <a:gd name="adj2" fmla="val 35185"/>
            </a:avLst>
          </a:prstGeom>
          <a:solidFill>
            <a:srgbClr val="000000"/>
          </a:solidFill>
          <a:ln w="0">
            <a:solidFill>
              <a:srgbClr val="000000"/>
            </a:solidFill>
            <a:miter lim="800000"/>
            <a:headEnd/>
            <a:tailEnd/>
          </a:ln>
        </p:spPr>
        <p:txBody>
          <a:bodyPr wrap="none" anchor="ctr"/>
          <a:lstStyle/>
          <a:p>
            <a:pPr algn="ctr"/>
            <a:endParaRPr lang="en-GB"/>
          </a:p>
        </p:txBody>
      </p:sp>
      <p:sp>
        <p:nvSpPr>
          <p:cNvPr id="57367" name="AutoShape 24"/>
          <p:cNvSpPr>
            <a:spLocks noChangeArrowheads="1"/>
          </p:cNvSpPr>
          <p:nvPr/>
        </p:nvSpPr>
        <p:spPr bwMode="auto">
          <a:xfrm>
            <a:off x="4851400" y="4000500"/>
            <a:ext cx="355600" cy="520700"/>
          </a:xfrm>
          <a:prstGeom prst="downArrow">
            <a:avLst>
              <a:gd name="adj1" fmla="val 50000"/>
              <a:gd name="adj2" fmla="val 36607"/>
            </a:avLst>
          </a:prstGeom>
          <a:solidFill>
            <a:srgbClr val="000000"/>
          </a:solidFill>
          <a:ln w="0">
            <a:solidFill>
              <a:srgbClr val="000000"/>
            </a:solidFill>
            <a:miter lim="800000"/>
            <a:headEnd/>
            <a:tailEnd/>
          </a:ln>
        </p:spPr>
        <p:txBody>
          <a:bodyPr wrap="none" anchor="ctr"/>
          <a:lstStyle/>
          <a:p>
            <a:pPr algn="ctr"/>
            <a:endParaRPr lang="en-GB"/>
          </a:p>
        </p:txBody>
      </p:sp>
      <p:sp>
        <p:nvSpPr>
          <p:cNvPr id="2" name="TextBox 1">
            <a:extLst>
              <a:ext uri="{FF2B5EF4-FFF2-40B4-BE49-F238E27FC236}">
                <a16:creationId xmlns:a16="http://schemas.microsoft.com/office/drawing/2014/main" id="{73D780A2-4239-EA63-60A6-0EC16917AFD4}"/>
              </a:ext>
            </a:extLst>
          </p:cNvPr>
          <p:cNvSpPr txBox="1"/>
          <p:nvPr/>
        </p:nvSpPr>
        <p:spPr>
          <a:xfrm rot="4660378">
            <a:off x="7293239" y="4755104"/>
            <a:ext cx="2403222" cy="646331"/>
          </a:xfrm>
          <a:prstGeom prst="rect">
            <a:avLst/>
          </a:prstGeom>
          <a:noFill/>
        </p:spPr>
        <p:txBody>
          <a:bodyPr wrap="none" rtlCol="0">
            <a:spAutoFit/>
          </a:bodyPr>
          <a:lstStyle/>
          <a:p>
            <a:pPr algn="ctr"/>
            <a:r>
              <a:rPr lang="en-IE" b="1" dirty="0">
                <a:solidFill>
                  <a:schemeClr val="accent1">
                    <a:lumMod val="50000"/>
                    <a:lumOff val="50000"/>
                  </a:schemeClr>
                </a:solidFill>
              </a:rPr>
              <a:t>MAJOR SE DIPPING</a:t>
            </a:r>
          </a:p>
          <a:p>
            <a:pPr algn="ctr"/>
            <a:r>
              <a:rPr lang="en-IE" b="1" dirty="0">
                <a:solidFill>
                  <a:schemeClr val="accent1">
                    <a:lumMod val="50000"/>
                    <a:lumOff val="50000"/>
                  </a:schemeClr>
                </a:solidFill>
              </a:rPr>
              <a:t> NORMAL FAULT</a:t>
            </a: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E:\TEMP\ldm bx.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33400"/>
            <a:ext cx="5715000" cy="3552825"/>
          </a:xfrm>
          <a:prstGeom prst="rect">
            <a:avLst/>
          </a:prstGeom>
          <a:noFill/>
          <a:ln w="9525">
            <a:noFill/>
            <a:miter lim="800000"/>
            <a:headEnd/>
            <a:tailEnd/>
          </a:ln>
        </p:spPr>
      </p:pic>
      <p:sp>
        <p:nvSpPr>
          <p:cNvPr id="46083" name="Text Box 3"/>
          <p:cNvSpPr txBox="1">
            <a:spLocks noChangeArrowheads="1"/>
          </p:cNvSpPr>
          <p:nvPr/>
        </p:nvSpPr>
        <p:spPr bwMode="auto">
          <a:xfrm>
            <a:off x="0" y="0"/>
            <a:ext cx="9144000" cy="461665"/>
          </a:xfrm>
          <a:prstGeom prst="rect">
            <a:avLst/>
          </a:prstGeom>
          <a:noFill/>
          <a:ln w="9525">
            <a:noFill/>
            <a:miter lim="800000"/>
            <a:headEnd/>
            <a:tailEnd/>
          </a:ln>
        </p:spPr>
        <p:txBody>
          <a:bodyPr>
            <a:spAutoFit/>
          </a:bodyPr>
          <a:lstStyle/>
          <a:p>
            <a:pPr algn="ctr" eaLnBrk="0" hangingPunct="0"/>
            <a:r>
              <a:rPr lang="en-US" sz="2400" b="1" dirty="0"/>
              <a:t>Ore Textures in Pale Beds, Navan – Cross-Cutting </a:t>
            </a:r>
          </a:p>
        </p:txBody>
      </p:sp>
      <p:pic>
        <p:nvPicPr>
          <p:cNvPr id="46084" name="Picture 4"/>
          <p:cNvPicPr>
            <a:picLocks noChangeAspect="1" noChangeArrowheads="1"/>
          </p:cNvPicPr>
          <p:nvPr/>
        </p:nvPicPr>
        <p:blipFill>
          <a:blip r:embed="rId4" cstate="print"/>
          <a:srcRect/>
          <a:stretch>
            <a:fillRect/>
          </a:stretch>
        </p:blipFill>
        <p:spPr bwMode="auto">
          <a:xfrm>
            <a:off x="5613400" y="520700"/>
            <a:ext cx="4240213" cy="6542088"/>
          </a:xfrm>
          <a:prstGeom prst="rect">
            <a:avLst/>
          </a:prstGeom>
          <a:noFill/>
          <a:ln w="9525">
            <a:noFill/>
            <a:miter lim="800000"/>
            <a:headEnd/>
            <a:tailEnd/>
          </a:ln>
        </p:spPr>
      </p:pic>
      <p:pic>
        <p:nvPicPr>
          <p:cNvPr id="46085" name="Picture 5" descr="E:\TEMP\crustiform vein.jpg"/>
          <p:cNvPicPr>
            <a:picLocks noChangeAspect="1" noChangeArrowheads="1"/>
          </p:cNvPicPr>
          <p:nvPr/>
        </p:nvPicPr>
        <p:blipFill>
          <a:blip r:embed="rId5" cstate="print"/>
          <a:srcRect/>
          <a:stretch>
            <a:fillRect/>
          </a:stretch>
        </p:blipFill>
        <p:spPr bwMode="auto">
          <a:xfrm>
            <a:off x="-114300" y="3822700"/>
            <a:ext cx="5727700" cy="3925888"/>
          </a:xfrm>
          <a:prstGeom prst="rect">
            <a:avLst/>
          </a:prstGeom>
          <a:noFill/>
          <a:ln w="9525">
            <a:noFill/>
            <a:miter lim="800000"/>
            <a:headEnd/>
            <a:tailEnd/>
          </a:ln>
        </p:spPr>
      </p:pic>
      <p:sp>
        <p:nvSpPr>
          <p:cNvPr id="45062" name="Text Box 6"/>
          <p:cNvSpPr txBox="1">
            <a:spLocks noChangeArrowheads="1"/>
          </p:cNvSpPr>
          <p:nvPr/>
        </p:nvSpPr>
        <p:spPr bwMode="auto">
          <a:xfrm>
            <a:off x="1547813" y="3213100"/>
            <a:ext cx="6704012" cy="1631950"/>
          </a:xfrm>
          <a:prstGeom prst="rect">
            <a:avLst/>
          </a:prstGeom>
          <a:solidFill>
            <a:schemeClr val="bg1"/>
          </a:solidFill>
          <a:ln w="0">
            <a:solidFill>
              <a:schemeClr val="tx1"/>
            </a:solidFill>
            <a:miter lim="800000"/>
            <a:headEnd/>
            <a:tailEnd/>
          </a:ln>
        </p:spPr>
        <p:txBody>
          <a:bodyPr>
            <a:spAutoFit/>
          </a:bodyPr>
          <a:lstStyle/>
          <a:p>
            <a:pPr algn="ctr">
              <a:spcBef>
                <a:spcPct val="50000"/>
              </a:spcBef>
              <a:buFontTx/>
              <a:buChar char="•"/>
            </a:pPr>
            <a:r>
              <a:rPr lang="en-GB" sz="2000"/>
              <a:t> widespread, intense, episodic and variable phases of NE-ENE trending fracture-controlled mineralization </a:t>
            </a:r>
          </a:p>
          <a:p>
            <a:pPr algn="ctr">
              <a:spcBef>
                <a:spcPct val="50000"/>
              </a:spcBef>
              <a:buFontTx/>
              <a:buChar char="•"/>
            </a:pPr>
            <a:r>
              <a:rPr lang="en-GB" sz="2000"/>
              <a:t> coarse sulphides exhibit heavy δ</a:t>
            </a:r>
            <a:r>
              <a:rPr lang="en-GB" sz="2000" baseline="30000"/>
              <a:t>34</a:t>
            </a:r>
            <a:r>
              <a:rPr lang="en-GB" sz="2000"/>
              <a:t>S</a:t>
            </a:r>
            <a:endParaRPr lang="en-IE" sz="2000"/>
          </a:p>
          <a:p>
            <a:pPr algn="ctr">
              <a:spcBef>
                <a:spcPct val="50000"/>
              </a:spcBef>
              <a:buFontTx/>
              <a:buChar char="•"/>
            </a:pPr>
            <a:r>
              <a:rPr lang="en-IE" sz="2000"/>
              <a:t> can be dominant ore-type close to some major faulting</a:t>
            </a:r>
            <a:endParaRPr lang="en-GB" sz="2000"/>
          </a:p>
        </p:txBody>
      </p:sp>
      <p:grpSp>
        <p:nvGrpSpPr>
          <p:cNvPr id="2" name="Group 1">
            <a:extLst>
              <a:ext uri="{FF2B5EF4-FFF2-40B4-BE49-F238E27FC236}">
                <a16:creationId xmlns:a16="http://schemas.microsoft.com/office/drawing/2014/main" id="{CEC82279-059D-959F-C88C-8CA7765D5E97}"/>
              </a:ext>
            </a:extLst>
          </p:cNvPr>
          <p:cNvGrpSpPr/>
          <p:nvPr/>
        </p:nvGrpSpPr>
        <p:grpSpPr>
          <a:xfrm>
            <a:off x="945641" y="899997"/>
            <a:ext cx="7908356" cy="5693006"/>
            <a:chOff x="2056331" y="2668889"/>
            <a:chExt cx="4106624" cy="3393117"/>
          </a:xfrm>
        </p:grpSpPr>
        <p:pic>
          <p:nvPicPr>
            <p:cNvPr id="3" name="Picture 2" descr="A person in yellow hard hat and yellow hard hat standing in a rocky area&#10;&#10;Description automatically generated">
              <a:extLst>
                <a:ext uri="{FF2B5EF4-FFF2-40B4-BE49-F238E27FC236}">
                  <a16:creationId xmlns:a16="http://schemas.microsoft.com/office/drawing/2014/main" id="{9F8D0EDD-3A96-29BB-7A53-AE617CE8482D}"/>
                </a:ext>
              </a:extLst>
            </p:cNvPr>
            <p:cNvPicPr>
              <a:picLocks noChangeAspect="1"/>
            </p:cNvPicPr>
            <p:nvPr/>
          </p:nvPicPr>
          <p:blipFill>
            <a:blip r:embed="rId6"/>
            <a:stretch>
              <a:fillRect/>
            </a:stretch>
          </p:blipFill>
          <p:spPr>
            <a:xfrm>
              <a:off x="2056331" y="2668889"/>
              <a:ext cx="4106624" cy="3393117"/>
            </a:xfrm>
            <a:prstGeom prst="rect">
              <a:avLst/>
            </a:prstGeom>
          </p:spPr>
        </p:pic>
        <p:sp>
          <p:nvSpPr>
            <p:cNvPr id="4" name="TextBox 3">
              <a:extLst>
                <a:ext uri="{FF2B5EF4-FFF2-40B4-BE49-F238E27FC236}">
                  <a16:creationId xmlns:a16="http://schemas.microsoft.com/office/drawing/2014/main" id="{EED6331A-A55A-A434-5849-2E94B436407C}"/>
                </a:ext>
              </a:extLst>
            </p:cNvPr>
            <p:cNvSpPr txBox="1"/>
            <p:nvPr/>
          </p:nvSpPr>
          <p:spPr>
            <a:xfrm>
              <a:off x="2246841" y="5674641"/>
              <a:ext cx="1877437" cy="307777"/>
            </a:xfrm>
            <a:prstGeom prst="rect">
              <a:avLst/>
            </a:prstGeom>
            <a:noFill/>
          </p:spPr>
          <p:txBody>
            <a:bodyPr wrap="none" rtlCol="0">
              <a:spAutoFit/>
            </a:bodyPr>
            <a:lstStyle/>
            <a:p>
              <a:pPr algn="ctr"/>
              <a:r>
                <a:rPr lang="en-IE" sz="1400" dirty="0">
                  <a:solidFill>
                    <a:schemeClr val="bg1"/>
                  </a:solidFill>
                </a:rPr>
                <a:t>B Fault Plane, Navan</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5062"/>
                                        </p:tgtEl>
                                        <p:attrNameLst>
                                          <p:attrName>style.visibility</p:attrName>
                                        </p:attrNameLst>
                                      </p:cBhvr>
                                      <p:to>
                                        <p:strVal val="visible"/>
                                      </p:to>
                                    </p:set>
                                    <p:anim calcmode="lin" valueType="num">
                                      <p:cBhvr additive="base">
                                        <p:cTn id="7" dur="500" fill="hold"/>
                                        <p:tgtEl>
                                          <p:spTgt spid="45062"/>
                                        </p:tgtEl>
                                        <p:attrNameLst>
                                          <p:attrName>ppt_x</p:attrName>
                                        </p:attrNameLst>
                                      </p:cBhvr>
                                      <p:tavLst>
                                        <p:tav tm="0">
                                          <p:val>
                                            <p:strVal val="0-#ppt_w/2"/>
                                          </p:val>
                                        </p:tav>
                                        <p:tav tm="100000">
                                          <p:val>
                                            <p:strVal val="#ppt_x"/>
                                          </p:val>
                                        </p:tav>
                                      </p:tavLst>
                                    </p:anim>
                                    <p:anim calcmode="lin" valueType="num">
                                      <p:cBhvr additive="base">
                                        <p:cTn id="8" dur="500" fill="hold"/>
                                        <p:tgtEl>
                                          <p:spTgt spid="4506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2"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80C1939-8E3F-EAB2-25E9-F7BC82E97E82}"/>
              </a:ext>
            </a:extLst>
          </p:cNvPr>
          <p:cNvSpPr txBox="1"/>
          <p:nvPr/>
        </p:nvSpPr>
        <p:spPr>
          <a:xfrm>
            <a:off x="165839" y="52685"/>
            <a:ext cx="8974765" cy="461665"/>
          </a:xfrm>
          <a:prstGeom prst="rect">
            <a:avLst/>
          </a:prstGeom>
          <a:noFill/>
        </p:spPr>
        <p:txBody>
          <a:bodyPr wrap="none" rtlCol="0">
            <a:spAutoFit/>
          </a:bodyPr>
          <a:lstStyle/>
          <a:p>
            <a:pPr algn="ctr"/>
            <a:r>
              <a:rPr lang="en-IE" sz="2400" b="1" dirty="0"/>
              <a:t>Faults - Slides Navan –Timing in Relation to Mineralization? </a:t>
            </a:r>
          </a:p>
        </p:txBody>
      </p:sp>
      <p:graphicFrame>
        <p:nvGraphicFramePr>
          <p:cNvPr id="2" name="Object 2">
            <a:extLst>
              <a:ext uri="{FF2B5EF4-FFF2-40B4-BE49-F238E27FC236}">
                <a16:creationId xmlns:a16="http://schemas.microsoft.com/office/drawing/2014/main" id="{95E25A81-E423-E6BD-8DFB-63F8E10D9421}"/>
              </a:ext>
            </a:extLst>
          </p:cNvPr>
          <p:cNvGraphicFramePr>
            <a:graphicFrameLocks noChangeAspect="1"/>
          </p:cNvGraphicFramePr>
          <p:nvPr>
            <p:extLst>
              <p:ext uri="{D42A27DB-BD31-4B8C-83A1-F6EECF244321}">
                <p14:modId xmlns:p14="http://schemas.microsoft.com/office/powerpoint/2010/main" val="312608482"/>
              </p:ext>
            </p:extLst>
          </p:nvPr>
        </p:nvGraphicFramePr>
        <p:xfrm>
          <a:off x="-116109" y="634702"/>
          <a:ext cx="9256713" cy="6170613"/>
        </p:xfrm>
        <a:graphic>
          <a:graphicData uri="http://schemas.openxmlformats.org/presentationml/2006/ole">
            <mc:AlternateContent xmlns:mc="http://schemas.openxmlformats.org/markup-compatibility/2006">
              <mc:Choice xmlns:v="urn:schemas-microsoft-com:vml" Requires="v">
                <p:oleObj name="Image" r:id="rId2" imgW="14628571" imgH="9752381" progId="PSP.Image">
                  <p:embed/>
                </p:oleObj>
              </mc:Choice>
              <mc:Fallback>
                <p:oleObj name="Image" r:id="rId2" imgW="14628571" imgH="9752381" progId="PSP.Image">
                  <p:embed/>
                  <p:pic>
                    <p:nvPicPr>
                      <p:cNvPr id="205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109" y="634702"/>
                        <a:ext cx="9256713" cy="6170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Text Box 3">
            <a:extLst>
              <a:ext uri="{FF2B5EF4-FFF2-40B4-BE49-F238E27FC236}">
                <a16:creationId xmlns:a16="http://schemas.microsoft.com/office/drawing/2014/main" id="{AE2E8A20-6368-9E44-8446-237CE9CB12F8}"/>
              </a:ext>
            </a:extLst>
          </p:cNvPr>
          <p:cNvSpPr txBox="1">
            <a:spLocks noChangeArrowheads="1"/>
          </p:cNvSpPr>
          <p:nvPr/>
        </p:nvSpPr>
        <p:spPr bwMode="auto">
          <a:xfrm>
            <a:off x="2592000" y="5769000"/>
            <a:ext cx="6262687" cy="519112"/>
          </a:xfrm>
          <a:prstGeom prst="rect">
            <a:avLst/>
          </a:prstGeom>
          <a:noFill/>
          <a:ln w="9525">
            <a:noFill/>
            <a:miter lim="800000"/>
            <a:headEnd/>
            <a:tailEnd/>
          </a:ln>
        </p:spPr>
        <p:txBody>
          <a:bodyPr>
            <a:spAutoFit/>
          </a:bodyPr>
          <a:lstStyle/>
          <a:p>
            <a:pPr algn="ctr" eaLnBrk="0" hangingPunct="0"/>
            <a:r>
              <a:rPr lang="en-US" sz="2800" dirty="0">
                <a:solidFill>
                  <a:schemeClr val="bg1"/>
                </a:solidFill>
                <a:latin typeface="Helvetica (PCL6)"/>
              </a:rPr>
              <a:t>M Fault Slide 1020 Level, Looking SW</a:t>
            </a:r>
          </a:p>
        </p:txBody>
      </p:sp>
    </p:spTree>
    <p:extLst>
      <p:ext uri="{BB962C8B-B14F-4D97-AF65-F5344CB8AC3E}">
        <p14:creationId xmlns:p14="http://schemas.microsoft.com/office/powerpoint/2010/main" val="10173286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80C1939-8E3F-EAB2-25E9-F7BC82E97E82}"/>
              </a:ext>
            </a:extLst>
          </p:cNvPr>
          <p:cNvSpPr txBox="1"/>
          <p:nvPr/>
        </p:nvSpPr>
        <p:spPr>
          <a:xfrm>
            <a:off x="120955" y="0"/>
            <a:ext cx="8369600" cy="461665"/>
          </a:xfrm>
          <a:prstGeom prst="rect">
            <a:avLst/>
          </a:prstGeom>
          <a:noFill/>
        </p:spPr>
        <p:txBody>
          <a:bodyPr wrap="none" rtlCol="0">
            <a:spAutoFit/>
          </a:bodyPr>
          <a:lstStyle/>
          <a:p>
            <a:pPr algn="ctr"/>
            <a:r>
              <a:rPr lang="en-IE" sz="2400" b="1" dirty="0"/>
              <a:t>Faults – Mineralization in FW rocks </a:t>
            </a:r>
            <a:r>
              <a:rPr lang="en-IE" sz="2400" b="1" dirty="0" err="1"/>
              <a:t>Shallee</a:t>
            </a:r>
            <a:r>
              <a:rPr lang="en-IE" sz="2400" b="1" dirty="0"/>
              <a:t>, </a:t>
            </a:r>
            <a:r>
              <a:rPr lang="en-IE" sz="2400" b="1" dirty="0" err="1"/>
              <a:t>Silvermines</a:t>
            </a:r>
            <a:endParaRPr lang="en-IE" sz="2400" b="1" dirty="0"/>
          </a:p>
        </p:txBody>
      </p:sp>
      <p:pic>
        <p:nvPicPr>
          <p:cNvPr id="7" name="Picture 6">
            <a:extLst>
              <a:ext uri="{FF2B5EF4-FFF2-40B4-BE49-F238E27FC236}">
                <a16:creationId xmlns:a16="http://schemas.microsoft.com/office/drawing/2014/main" id="{EE2EA6CB-DAF3-5851-DAAB-FC6272F286F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81704" y="958475"/>
            <a:ext cx="2654371" cy="3930193"/>
          </a:xfrm>
          <a:prstGeom prst="rect">
            <a:avLst/>
          </a:prstGeom>
        </p:spPr>
      </p:pic>
      <p:pic>
        <p:nvPicPr>
          <p:cNvPr id="10" name="Picture 9">
            <a:extLst>
              <a:ext uri="{FF2B5EF4-FFF2-40B4-BE49-F238E27FC236}">
                <a16:creationId xmlns:a16="http://schemas.microsoft.com/office/drawing/2014/main" id="{BC153E1C-34EC-CADE-F983-BBBE970B485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700" y="933758"/>
            <a:ext cx="6152096" cy="4103510"/>
          </a:xfrm>
          <a:prstGeom prst="rect">
            <a:avLst/>
          </a:prstGeom>
        </p:spPr>
      </p:pic>
      <p:sp>
        <p:nvSpPr>
          <p:cNvPr id="12" name="TextBox 11">
            <a:extLst>
              <a:ext uri="{FF2B5EF4-FFF2-40B4-BE49-F238E27FC236}">
                <a16:creationId xmlns:a16="http://schemas.microsoft.com/office/drawing/2014/main" id="{661F1D1E-4CA6-1E5B-3788-0AE4EC41635D}"/>
              </a:ext>
            </a:extLst>
          </p:cNvPr>
          <p:cNvSpPr txBox="1"/>
          <p:nvPr/>
        </p:nvSpPr>
        <p:spPr>
          <a:xfrm>
            <a:off x="343469" y="4365448"/>
            <a:ext cx="3342325" cy="523220"/>
          </a:xfrm>
          <a:prstGeom prst="rect">
            <a:avLst/>
          </a:prstGeom>
          <a:noFill/>
        </p:spPr>
        <p:txBody>
          <a:bodyPr wrap="none" rtlCol="0">
            <a:spAutoFit/>
          </a:bodyPr>
          <a:lstStyle/>
          <a:p>
            <a:pPr algn="ctr"/>
            <a:r>
              <a:rPr lang="en-IE" sz="1400" dirty="0">
                <a:solidFill>
                  <a:schemeClr val="bg1"/>
                </a:solidFill>
              </a:rPr>
              <a:t>Old Vein workings </a:t>
            </a:r>
            <a:r>
              <a:rPr lang="en-IE" sz="1400" dirty="0" err="1">
                <a:solidFill>
                  <a:schemeClr val="bg1"/>
                </a:solidFill>
              </a:rPr>
              <a:t>Shallee</a:t>
            </a:r>
            <a:r>
              <a:rPr lang="en-IE" sz="1400" dirty="0">
                <a:solidFill>
                  <a:schemeClr val="bg1"/>
                </a:solidFill>
              </a:rPr>
              <a:t> </a:t>
            </a:r>
            <a:r>
              <a:rPr lang="en-IE" sz="1400" dirty="0" err="1">
                <a:solidFill>
                  <a:schemeClr val="bg1"/>
                </a:solidFill>
              </a:rPr>
              <a:t>Silvermines</a:t>
            </a:r>
            <a:r>
              <a:rPr lang="en-IE" sz="1400" dirty="0">
                <a:solidFill>
                  <a:schemeClr val="bg1"/>
                </a:solidFill>
              </a:rPr>
              <a:t>  </a:t>
            </a:r>
          </a:p>
          <a:p>
            <a:pPr algn="ctr"/>
            <a:r>
              <a:rPr lang="en-IE" sz="1400" dirty="0">
                <a:solidFill>
                  <a:schemeClr val="bg1"/>
                </a:solidFill>
              </a:rPr>
              <a:t>(</a:t>
            </a:r>
            <a:r>
              <a:rPr lang="en-IE" sz="1400" dirty="0" err="1">
                <a:solidFill>
                  <a:schemeClr val="bg1"/>
                </a:solidFill>
              </a:rPr>
              <a:t>PbS</a:t>
            </a:r>
            <a:r>
              <a:rPr lang="en-IE" sz="1400" dirty="0">
                <a:solidFill>
                  <a:schemeClr val="bg1"/>
                </a:solidFill>
              </a:rPr>
              <a:t> in Devonian </a:t>
            </a:r>
            <a:r>
              <a:rPr lang="en-IE" sz="1400" dirty="0" err="1">
                <a:solidFill>
                  <a:schemeClr val="bg1"/>
                </a:solidFill>
              </a:rPr>
              <a:t>sdst</a:t>
            </a:r>
            <a:r>
              <a:rPr lang="en-IE" sz="1400" dirty="0">
                <a:solidFill>
                  <a:schemeClr val="bg1"/>
                </a:solidFill>
              </a:rPr>
              <a:t>)</a:t>
            </a:r>
          </a:p>
        </p:txBody>
      </p:sp>
      <p:sp>
        <p:nvSpPr>
          <p:cNvPr id="13" name="TextBox 12">
            <a:extLst>
              <a:ext uri="{FF2B5EF4-FFF2-40B4-BE49-F238E27FC236}">
                <a16:creationId xmlns:a16="http://schemas.microsoft.com/office/drawing/2014/main" id="{26AF1F7E-00EB-8625-462A-5D5C298E274D}"/>
              </a:ext>
            </a:extLst>
          </p:cNvPr>
          <p:cNvSpPr txBox="1"/>
          <p:nvPr/>
        </p:nvSpPr>
        <p:spPr>
          <a:xfrm>
            <a:off x="6552000" y="4512900"/>
            <a:ext cx="1611082" cy="307777"/>
          </a:xfrm>
          <a:prstGeom prst="rect">
            <a:avLst/>
          </a:prstGeom>
          <a:noFill/>
        </p:spPr>
        <p:txBody>
          <a:bodyPr wrap="none" rtlCol="0">
            <a:spAutoFit/>
          </a:bodyPr>
          <a:lstStyle/>
          <a:p>
            <a:pPr algn="ctr"/>
            <a:r>
              <a:rPr lang="en-IE" sz="1400" dirty="0" err="1">
                <a:solidFill>
                  <a:schemeClr val="bg1"/>
                </a:solidFill>
              </a:rPr>
              <a:t>PbSVeins</a:t>
            </a:r>
            <a:r>
              <a:rPr lang="en-IE" sz="1400" dirty="0">
                <a:solidFill>
                  <a:schemeClr val="bg1"/>
                </a:solidFill>
              </a:rPr>
              <a:t> </a:t>
            </a:r>
            <a:r>
              <a:rPr lang="en-IE" sz="1400" dirty="0" err="1">
                <a:solidFill>
                  <a:schemeClr val="bg1"/>
                </a:solidFill>
              </a:rPr>
              <a:t>Shallee</a:t>
            </a:r>
            <a:endParaRPr lang="en-IE" sz="1400" dirty="0">
              <a:solidFill>
                <a:schemeClr val="bg1"/>
              </a:solidFill>
            </a:endParaRPr>
          </a:p>
        </p:txBody>
      </p:sp>
      <p:pic>
        <p:nvPicPr>
          <p:cNvPr id="2" name="Picture 1">
            <a:extLst>
              <a:ext uri="{FF2B5EF4-FFF2-40B4-BE49-F238E27FC236}">
                <a16:creationId xmlns:a16="http://schemas.microsoft.com/office/drawing/2014/main" id="{42BD91CD-A4A2-D809-FDF7-6B61A24E9C2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0955" y="5306690"/>
            <a:ext cx="4524052" cy="1551310"/>
          </a:xfrm>
          <a:prstGeom prst="rect">
            <a:avLst/>
          </a:prstGeom>
          <a:ln>
            <a:noFill/>
          </a:ln>
        </p:spPr>
      </p:pic>
      <p:cxnSp>
        <p:nvCxnSpPr>
          <p:cNvPr id="4" name="Straight Arrow Connector 3">
            <a:extLst>
              <a:ext uri="{FF2B5EF4-FFF2-40B4-BE49-F238E27FC236}">
                <a16:creationId xmlns:a16="http://schemas.microsoft.com/office/drawing/2014/main" id="{7DAAAF1B-00E3-E066-5629-99EB686FE111}"/>
              </a:ext>
            </a:extLst>
          </p:cNvPr>
          <p:cNvCxnSpPr>
            <a:cxnSpLocks/>
          </p:cNvCxnSpPr>
          <p:nvPr/>
        </p:nvCxnSpPr>
        <p:spPr>
          <a:xfrm flipH="1">
            <a:off x="4572000" y="5074402"/>
            <a:ext cx="383458" cy="4645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62980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8BC6A6D-C169-40EF-8251-AD6BC6EF3C58}"/>
              </a:ext>
            </a:extLst>
          </p:cNvPr>
          <p:cNvSpPr>
            <a:spLocks noGrp="1"/>
          </p:cNvSpPr>
          <p:nvPr>
            <p:ph type="dt" sz="half" idx="10"/>
          </p:nvPr>
        </p:nvSpPr>
        <p:spPr/>
        <p:txBody>
          <a:bodyPr/>
          <a:lstStyle/>
          <a:p>
            <a:fld id="{509ED4D7-8976-4290-9FF0-BF6842204702}" type="datetime1">
              <a:rPr lang="sv-SE" smtClean="0"/>
              <a:pPr/>
              <a:t>2023-09-28</a:t>
            </a:fld>
            <a:endParaRPr lang="en-GB" dirty="0"/>
          </a:p>
        </p:txBody>
      </p:sp>
      <p:sp>
        <p:nvSpPr>
          <p:cNvPr id="5" name="Slide Number Placeholder 4">
            <a:extLst>
              <a:ext uri="{FF2B5EF4-FFF2-40B4-BE49-F238E27FC236}">
                <a16:creationId xmlns:a16="http://schemas.microsoft.com/office/drawing/2014/main" id="{B78FCDCC-0F48-46B2-BC99-F5F91F79C032}"/>
              </a:ext>
            </a:extLst>
          </p:cNvPr>
          <p:cNvSpPr>
            <a:spLocks noGrp="1"/>
          </p:cNvSpPr>
          <p:nvPr>
            <p:ph type="sldNum" sz="quarter" idx="11"/>
          </p:nvPr>
        </p:nvSpPr>
        <p:spPr/>
        <p:txBody>
          <a:bodyPr/>
          <a:lstStyle/>
          <a:p>
            <a:fld id="{A153D128-6291-4599-92FF-DFF1C4914FCF}" type="slidenum">
              <a:rPr lang="en-GB" smtClean="0"/>
              <a:pPr/>
              <a:t>29</a:t>
            </a:fld>
            <a:endParaRPr lang="en-GB"/>
          </a:p>
        </p:txBody>
      </p:sp>
      <p:sp>
        <p:nvSpPr>
          <p:cNvPr id="6" name="Footer Placeholder 5">
            <a:extLst>
              <a:ext uri="{FF2B5EF4-FFF2-40B4-BE49-F238E27FC236}">
                <a16:creationId xmlns:a16="http://schemas.microsoft.com/office/drawing/2014/main" id="{B800F486-26C8-426A-99E3-9FDA18BEE49A}"/>
              </a:ext>
            </a:extLst>
          </p:cNvPr>
          <p:cNvSpPr>
            <a:spLocks noGrp="1"/>
          </p:cNvSpPr>
          <p:nvPr>
            <p:ph type="ftr" sz="quarter" idx="12"/>
          </p:nvPr>
        </p:nvSpPr>
        <p:spPr/>
        <p:txBody>
          <a:bodyPr/>
          <a:lstStyle/>
          <a:p>
            <a:r>
              <a:rPr lang="en-US"/>
              <a:t>Unit/Operation choose tab Insert/Header &amp; Footer</a:t>
            </a:r>
            <a:endParaRPr lang="en-GB"/>
          </a:p>
        </p:txBody>
      </p:sp>
      <p:sp>
        <p:nvSpPr>
          <p:cNvPr id="11" name="TextBox 10">
            <a:extLst>
              <a:ext uri="{FF2B5EF4-FFF2-40B4-BE49-F238E27FC236}">
                <a16:creationId xmlns:a16="http://schemas.microsoft.com/office/drawing/2014/main" id="{8045EBCF-BA73-412C-892A-4EFF0B273926}"/>
              </a:ext>
            </a:extLst>
          </p:cNvPr>
          <p:cNvSpPr txBox="1"/>
          <p:nvPr/>
        </p:nvSpPr>
        <p:spPr>
          <a:xfrm>
            <a:off x="5472000" y="31956"/>
            <a:ext cx="3207929" cy="1200329"/>
          </a:xfrm>
          <a:prstGeom prst="rect">
            <a:avLst/>
          </a:prstGeom>
          <a:noFill/>
        </p:spPr>
        <p:txBody>
          <a:bodyPr wrap="none" rtlCol="0">
            <a:spAutoFit/>
          </a:bodyPr>
          <a:lstStyle/>
          <a:p>
            <a:pPr algn="ctr"/>
            <a:r>
              <a:rPr lang="en-IE" sz="2400" b="1" dirty="0"/>
              <a:t>Footprints of Larger </a:t>
            </a:r>
          </a:p>
          <a:p>
            <a:pPr algn="ctr"/>
            <a:r>
              <a:rPr lang="en-IE" sz="2400" b="1" dirty="0"/>
              <a:t>IT Deposits</a:t>
            </a:r>
          </a:p>
          <a:p>
            <a:pPr algn="ctr"/>
            <a:r>
              <a:rPr lang="en-IE" sz="2400" b="1" dirty="0">
                <a:solidFill>
                  <a:srgbClr val="FF0000"/>
                </a:solidFill>
              </a:rPr>
              <a:t>MINERALIZATION</a:t>
            </a:r>
          </a:p>
        </p:txBody>
      </p:sp>
      <p:pic>
        <p:nvPicPr>
          <p:cNvPr id="7" name="Picture 6">
            <a:extLst>
              <a:ext uri="{FF2B5EF4-FFF2-40B4-BE49-F238E27FC236}">
                <a16:creationId xmlns:a16="http://schemas.microsoft.com/office/drawing/2014/main" id="{0FDD9CB5-DE73-D3E2-7CBF-F230454984E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68" y="19537"/>
            <a:ext cx="4853551" cy="6820742"/>
          </a:xfrm>
          <a:prstGeom prst="rect">
            <a:avLst/>
          </a:prstGeom>
        </p:spPr>
      </p:pic>
      <p:sp>
        <p:nvSpPr>
          <p:cNvPr id="9" name="TextBox 8">
            <a:extLst>
              <a:ext uri="{FF2B5EF4-FFF2-40B4-BE49-F238E27FC236}">
                <a16:creationId xmlns:a16="http://schemas.microsoft.com/office/drawing/2014/main" id="{94EE685D-702E-F98A-8755-4ABB2D2A8C90}"/>
              </a:ext>
            </a:extLst>
          </p:cNvPr>
          <p:cNvSpPr txBox="1"/>
          <p:nvPr/>
        </p:nvSpPr>
        <p:spPr>
          <a:xfrm>
            <a:off x="5219690" y="2628309"/>
            <a:ext cx="3967817" cy="1200329"/>
          </a:xfrm>
          <a:prstGeom prst="rect">
            <a:avLst/>
          </a:prstGeom>
          <a:noFill/>
        </p:spPr>
        <p:txBody>
          <a:bodyPr wrap="none" rtlCol="0">
            <a:spAutoFit/>
          </a:bodyPr>
          <a:lstStyle/>
          <a:p>
            <a:r>
              <a:rPr lang="en-IE" dirty="0">
                <a:solidFill>
                  <a:srgbClr val="FF0000"/>
                </a:solidFill>
              </a:rPr>
              <a:t>PRINCIPALLY  ZnS-</a:t>
            </a:r>
            <a:r>
              <a:rPr lang="en-IE" dirty="0" err="1">
                <a:solidFill>
                  <a:srgbClr val="FF0000"/>
                </a:solidFill>
              </a:rPr>
              <a:t>PbS</a:t>
            </a:r>
            <a:r>
              <a:rPr lang="en-IE" dirty="0">
                <a:solidFill>
                  <a:srgbClr val="FF0000"/>
                </a:solidFill>
              </a:rPr>
              <a:t>  </a:t>
            </a:r>
            <a:r>
              <a:rPr lang="en-IE" dirty="0" err="1">
                <a:solidFill>
                  <a:srgbClr val="FF0000"/>
                </a:solidFill>
              </a:rPr>
              <a:t>Zn:Pb</a:t>
            </a:r>
            <a:r>
              <a:rPr lang="en-IE" dirty="0">
                <a:solidFill>
                  <a:srgbClr val="FF0000"/>
                </a:solidFill>
              </a:rPr>
              <a:t> 5:1  </a:t>
            </a:r>
          </a:p>
          <a:p>
            <a:r>
              <a:rPr lang="en-IE" dirty="0">
                <a:solidFill>
                  <a:srgbClr val="FF0000"/>
                </a:solidFill>
              </a:rPr>
              <a:t>in limestone/dolomite  ‘PBO’</a:t>
            </a:r>
          </a:p>
          <a:p>
            <a:r>
              <a:rPr lang="en-IE" dirty="0">
                <a:solidFill>
                  <a:srgbClr val="FF0000"/>
                </a:solidFill>
              </a:rPr>
              <a:t>    (variable barite-pyrite)</a:t>
            </a:r>
          </a:p>
          <a:p>
            <a:endParaRPr lang="en-IE" dirty="0">
              <a:solidFill>
                <a:srgbClr val="3333FF"/>
              </a:solidFill>
            </a:endParaRPr>
          </a:p>
        </p:txBody>
      </p:sp>
      <p:sp>
        <p:nvSpPr>
          <p:cNvPr id="10" name="TextBox 9">
            <a:extLst>
              <a:ext uri="{FF2B5EF4-FFF2-40B4-BE49-F238E27FC236}">
                <a16:creationId xmlns:a16="http://schemas.microsoft.com/office/drawing/2014/main" id="{AD1F22D3-210F-A6B8-C7D1-8CBA34DA5E60}"/>
              </a:ext>
            </a:extLst>
          </p:cNvPr>
          <p:cNvSpPr txBox="1"/>
          <p:nvPr/>
        </p:nvSpPr>
        <p:spPr>
          <a:xfrm>
            <a:off x="5090893" y="4788326"/>
            <a:ext cx="3802774" cy="1815882"/>
          </a:xfrm>
          <a:prstGeom prst="rect">
            <a:avLst/>
          </a:prstGeom>
          <a:noFill/>
          <a:ln>
            <a:noFill/>
          </a:ln>
        </p:spPr>
        <p:txBody>
          <a:bodyPr wrap="square" rtlCol="0">
            <a:spAutoFit/>
          </a:bodyPr>
          <a:lstStyle/>
          <a:p>
            <a:r>
              <a:rPr lang="en-IE" sz="1600" u="sng" dirty="0">
                <a:solidFill>
                  <a:srgbClr val="FF0000"/>
                </a:solidFill>
              </a:rPr>
              <a:t>Some</a:t>
            </a:r>
            <a:r>
              <a:rPr lang="en-IE" sz="1600" dirty="0">
                <a:solidFill>
                  <a:srgbClr val="FF0000"/>
                </a:solidFill>
              </a:rPr>
              <a:t> lenses are less pyritic and have barite/siderite/dolomite /limestone  gangue.</a:t>
            </a:r>
          </a:p>
          <a:p>
            <a:endParaRPr lang="en-IE" sz="1600" dirty="0">
              <a:solidFill>
                <a:srgbClr val="FF0000"/>
              </a:solidFill>
            </a:endParaRPr>
          </a:p>
          <a:p>
            <a:r>
              <a:rPr lang="en-IE" sz="1600" dirty="0">
                <a:solidFill>
                  <a:srgbClr val="FF0000"/>
                </a:solidFill>
              </a:rPr>
              <a:t>(</a:t>
            </a:r>
            <a:r>
              <a:rPr lang="en-IE" sz="1600" dirty="0" err="1">
                <a:solidFill>
                  <a:srgbClr val="FF0000"/>
                </a:solidFill>
              </a:rPr>
              <a:t>Tynagh</a:t>
            </a:r>
            <a:r>
              <a:rPr lang="en-IE" sz="1600" dirty="0">
                <a:solidFill>
                  <a:srgbClr val="FF0000"/>
                </a:solidFill>
              </a:rPr>
              <a:t>, </a:t>
            </a:r>
            <a:r>
              <a:rPr lang="en-IE" sz="1600" dirty="0" err="1">
                <a:solidFill>
                  <a:srgbClr val="FF0000"/>
                </a:solidFill>
              </a:rPr>
              <a:t>Silvermines</a:t>
            </a:r>
            <a:r>
              <a:rPr lang="en-IE" sz="1600" dirty="0">
                <a:solidFill>
                  <a:srgbClr val="FF0000"/>
                </a:solidFill>
              </a:rPr>
              <a:t> G Lower/K/B/</a:t>
            </a:r>
            <a:r>
              <a:rPr lang="en-IE" sz="1600" dirty="0" err="1">
                <a:solidFill>
                  <a:srgbClr val="FF0000"/>
                </a:solidFill>
              </a:rPr>
              <a:t>Magcobar</a:t>
            </a:r>
            <a:r>
              <a:rPr lang="en-IE" sz="1600" dirty="0">
                <a:solidFill>
                  <a:srgbClr val="FF0000"/>
                </a:solidFill>
              </a:rPr>
              <a:t>, </a:t>
            </a:r>
            <a:r>
              <a:rPr lang="en-IE" sz="1600" dirty="0" err="1">
                <a:solidFill>
                  <a:srgbClr val="FF0000"/>
                </a:solidFill>
              </a:rPr>
              <a:t>Galmoy</a:t>
            </a:r>
            <a:r>
              <a:rPr lang="en-IE" sz="1600" dirty="0">
                <a:solidFill>
                  <a:srgbClr val="FF0000"/>
                </a:solidFill>
              </a:rPr>
              <a:t>: K, CW)</a:t>
            </a:r>
          </a:p>
          <a:p>
            <a:endParaRPr lang="en-IE" sz="1600" dirty="0">
              <a:solidFill>
                <a:srgbClr val="FF00FF"/>
              </a:solidFill>
            </a:endParaRPr>
          </a:p>
        </p:txBody>
      </p:sp>
      <p:grpSp>
        <p:nvGrpSpPr>
          <p:cNvPr id="24" name="Group 23">
            <a:extLst>
              <a:ext uri="{FF2B5EF4-FFF2-40B4-BE49-F238E27FC236}">
                <a16:creationId xmlns:a16="http://schemas.microsoft.com/office/drawing/2014/main" id="{8A4D0A25-5C56-6D10-B901-D2D2B3B79FA1}"/>
              </a:ext>
            </a:extLst>
          </p:cNvPr>
          <p:cNvGrpSpPr/>
          <p:nvPr/>
        </p:nvGrpSpPr>
        <p:grpSpPr>
          <a:xfrm>
            <a:off x="3715308" y="1316006"/>
            <a:ext cx="5103030" cy="1119112"/>
            <a:chOff x="3715308" y="1316006"/>
            <a:chExt cx="5103030" cy="1119112"/>
          </a:xfrm>
        </p:grpSpPr>
        <p:sp>
          <p:nvSpPr>
            <p:cNvPr id="12" name="TextBox 11">
              <a:extLst>
                <a:ext uri="{FF2B5EF4-FFF2-40B4-BE49-F238E27FC236}">
                  <a16:creationId xmlns:a16="http://schemas.microsoft.com/office/drawing/2014/main" id="{5D26C88A-2922-AB4E-4E6C-EC36E4C4D6E7}"/>
                </a:ext>
              </a:extLst>
            </p:cNvPr>
            <p:cNvSpPr txBox="1"/>
            <p:nvPr/>
          </p:nvSpPr>
          <p:spPr>
            <a:xfrm>
              <a:off x="5081804" y="1357900"/>
              <a:ext cx="3736534" cy="1077218"/>
            </a:xfrm>
            <a:prstGeom prst="rect">
              <a:avLst/>
            </a:prstGeom>
            <a:noFill/>
          </p:spPr>
          <p:txBody>
            <a:bodyPr wrap="square" rtlCol="0">
              <a:spAutoFit/>
            </a:bodyPr>
            <a:lstStyle/>
            <a:p>
              <a:pPr algn="ctr"/>
              <a:r>
                <a:rPr lang="en-IE" sz="1600" dirty="0">
                  <a:solidFill>
                    <a:srgbClr val="FF00FF"/>
                  </a:solidFill>
                </a:rPr>
                <a:t>Relatively small lenses of massive ZnS/</a:t>
              </a:r>
              <a:r>
                <a:rPr lang="en-IE" sz="1600" dirty="0" err="1">
                  <a:solidFill>
                    <a:srgbClr val="FF00FF"/>
                  </a:solidFill>
                </a:rPr>
                <a:t>PbS</a:t>
              </a:r>
              <a:r>
                <a:rPr lang="en-IE" sz="1600" dirty="0">
                  <a:solidFill>
                    <a:srgbClr val="FF00FF"/>
                  </a:solidFill>
                </a:rPr>
                <a:t> in Massive Pyrite within Boulder Conglomerate  ‘CGO’</a:t>
              </a:r>
            </a:p>
            <a:p>
              <a:endParaRPr lang="en-IE" sz="1600" dirty="0">
                <a:solidFill>
                  <a:srgbClr val="FF00FF"/>
                </a:solidFill>
              </a:endParaRPr>
            </a:p>
          </p:txBody>
        </p:sp>
        <p:cxnSp>
          <p:nvCxnSpPr>
            <p:cNvPr id="13" name="Straight Arrow Connector 12">
              <a:extLst>
                <a:ext uri="{FF2B5EF4-FFF2-40B4-BE49-F238E27FC236}">
                  <a16:creationId xmlns:a16="http://schemas.microsoft.com/office/drawing/2014/main" id="{0D94CF86-A1D3-7BAA-A437-ECBD642A9B89}"/>
                </a:ext>
              </a:extLst>
            </p:cNvPr>
            <p:cNvCxnSpPr>
              <a:cxnSpLocks/>
            </p:cNvCxnSpPr>
            <p:nvPr/>
          </p:nvCxnSpPr>
          <p:spPr>
            <a:xfrm flipH="1">
              <a:off x="3859260" y="1982083"/>
              <a:ext cx="1426641" cy="327083"/>
            </a:xfrm>
            <a:prstGeom prst="straightConnector1">
              <a:avLst/>
            </a:prstGeom>
            <a:ln w="12700">
              <a:solidFill>
                <a:srgbClr val="FF00FF"/>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B57D60C-F4E2-CBAE-0754-98D071EEFDF5}"/>
                </a:ext>
              </a:extLst>
            </p:cNvPr>
            <p:cNvCxnSpPr>
              <a:cxnSpLocks/>
            </p:cNvCxnSpPr>
            <p:nvPr/>
          </p:nvCxnSpPr>
          <p:spPr>
            <a:xfrm flipH="1">
              <a:off x="3715308" y="1825924"/>
              <a:ext cx="1548557" cy="31095"/>
            </a:xfrm>
            <a:prstGeom prst="straightConnector1">
              <a:avLst/>
            </a:prstGeom>
            <a:ln w="12700">
              <a:solidFill>
                <a:srgbClr val="FF00FF"/>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11F2943-6439-1DA5-5C40-BEB268F51A8F}"/>
                </a:ext>
              </a:extLst>
            </p:cNvPr>
            <p:cNvCxnSpPr>
              <a:cxnSpLocks/>
            </p:cNvCxnSpPr>
            <p:nvPr/>
          </p:nvCxnSpPr>
          <p:spPr>
            <a:xfrm flipH="1" flipV="1">
              <a:off x="4229795" y="1441070"/>
              <a:ext cx="1056106" cy="259790"/>
            </a:xfrm>
            <a:prstGeom prst="straightConnector1">
              <a:avLst/>
            </a:prstGeom>
            <a:ln w="12700">
              <a:solidFill>
                <a:srgbClr val="FF00FF"/>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1A91B67-AEE9-31F9-A034-3759174FC545}"/>
                </a:ext>
              </a:extLst>
            </p:cNvPr>
            <p:cNvCxnSpPr>
              <a:cxnSpLocks/>
            </p:cNvCxnSpPr>
            <p:nvPr/>
          </p:nvCxnSpPr>
          <p:spPr>
            <a:xfrm flipH="1" flipV="1">
              <a:off x="4357490" y="1316006"/>
              <a:ext cx="934510" cy="254959"/>
            </a:xfrm>
            <a:prstGeom prst="straightConnector1">
              <a:avLst/>
            </a:prstGeom>
            <a:ln w="12700">
              <a:solidFill>
                <a:srgbClr val="FF00F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EE53A448-5769-964B-2EE3-4ED692D8E943}"/>
              </a:ext>
            </a:extLst>
          </p:cNvPr>
          <p:cNvGrpSpPr/>
          <p:nvPr/>
        </p:nvGrpSpPr>
        <p:grpSpPr>
          <a:xfrm>
            <a:off x="148876" y="2344334"/>
            <a:ext cx="243586" cy="738666"/>
            <a:chOff x="148876" y="2344334"/>
            <a:chExt cx="243586" cy="738666"/>
          </a:xfrm>
        </p:grpSpPr>
        <p:sp>
          <p:nvSpPr>
            <p:cNvPr id="26" name="Arrow: Down 25">
              <a:extLst>
                <a:ext uri="{FF2B5EF4-FFF2-40B4-BE49-F238E27FC236}">
                  <a16:creationId xmlns:a16="http://schemas.microsoft.com/office/drawing/2014/main" id="{65D76D1C-85D2-1D09-D35D-4C8E2FDDC0F2}"/>
                </a:ext>
              </a:extLst>
            </p:cNvPr>
            <p:cNvSpPr/>
            <p:nvPr/>
          </p:nvSpPr>
          <p:spPr>
            <a:xfrm rot="10800000">
              <a:off x="212462" y="2713666"/>
              <a:ext cx="180000" cy="36933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7" name="TextBox 26">
              <a:extLst>
                <a:ext uri="{FF2B5EF4-FFF2-40B4-BE49-F238E27FC236}">
                  <a16:creationId xmlns:a16="http://schemas.microsoft.com/office/drawing/2014/main" id="{2B90E6FC-2DF5-6746-43B9-63E1533B19C3}"/>
                </a:ext>
              </a:extLst>
            </p:cNvPr>
            <p:cNvSpPr txBox="1"/>
            <p:nvPr/>
          </p:nvSpPr>
          <p:spPr>
            <a:xfrm>
              <a:off x="148876" y="2344334"/>
              <a:ext cx="180000" cy="369332"/>
            </a:xfrm>
            <a:prstGeom prst="rect">
              <a:avLst/>
            </a:prstGeom>
            <a:noFill/>
          </p:spPr>
          <p:txBody>
            <a:bodyPr wrap="square" rtlCol="0">
              <a:spAutoFit/>
            </a:bodyPr>
            <a:lstStyle/>
            <a:p>
              <a:r>
                <a:rPr lang="en-IE" dirty="0"/>
                <a:t>N</a:t>
              </a:r>
            </a:p>
          </p:txBody>
        </p:sp>
      </p:grpSp>
      <p:grpSp>
        <p:nvGrpSpPr>
          <p:cNvPr id="30" name="Group 29">
            <a:extLst>
              <a:ext uri="{FF2B5EF4-FFF2-40B4-BE49-F238E27FC236}">
                <a16:creationId xmlns:a16="http://schemas.microsoft.com/office/drawing/2014/main" id="{AD52909A-2268-ABB7-1647-15D5FC4014CF}"/>
              </a:ext>
            </a:extLst>
          </p:cNvPr>
          <p:cNvGrpSpPr/>
          <p:nvPr/>
        </p:nvGrpSpPr>
        <p:grpSpPr>
          <a:xfrm>
            <a:off x="4623454" y="3683877"/>
            <a:ext cx="4413394" cy="1169551"/>
            <a:chOff x="4623454" y="3683877"/>
            <a:chExt cx="4413394" cy="1169551"/>
          </a:xfrm>
        </p:grpSpPr>
        <p:sp>
          <p:nvSpPr>
            <p:cNvPr id="23" name="TextBox 22">
              <a:extLst>
                <a:ext uri="{FF2B5EF4-FFF2-40B4-BE49-F238E27FC236}">
                  <a16:creationId xmlns:a16="http://schemas.microsoft.com/office/drawing/2014/main" id="{A2D23B57-1BE8-B15C-6B90-7560CAD54296}"/>
                </a:ext>
              </a:extLst>
            </p:cNvPr>
            <p:cNvSpPr txBox="1"/>
            <p:nvPr/>
          </p:nvSpPr>
          <p:spPr>
            <a:xfrm>
              <a:off x="5219690" y="3683877"/>
              <a:ext cx="3817158" cy="1169551"/>
            </a:xfrm>
            <a:prstGeom prst="rect">
              <a:avLst/>
            </a:prstGeom>
            <a:noFill/>
            <a:ln>
              <a:noFill/>
            </a:ln>
          </p:spPr>
          <p:txBody>
            <a:bodyPr wrap="square" rtlCol="0">
              <a:spAutoFit/>
            </a:bodyPr>
            <a:lstStyle/>
            <a:p>
              <a:r>
                <a:rPr lang="en-IE" u="sng" dirty="0">
                  <a:solidFill>
                    <a:srgbClr val="FF00FF"/>
                  </a:solidFill>
                </a:rPr>
                <a:t>PRINCIPALLY:</a:t>
              </a:r>
              <a:r>
                <a:rPr lang="en-IE" dirty="0">
                  <a:solidFill>
                    <a:srgbClr val="FF00FF"/>
                  </a:solidFill>
                </a:rPr>
                <a:t> ZnS-</a:t>
              </a:r>
              <a:r>
                <a:rPr lang="en-IE" dirty="0" err="1">
                  <a:solidFill>
                    <a:srgbClr val="FF00FF"/>
                  </a:solidFill>
                </a:rPr>
                <a:t>PbS</a:t>
              </a:r>
              <a:r>
                <a:rPr lang="en-IE" dirty="0">
                  <a:solidFill>
                    <a:srgbClr val="FF00FF"/>
                  </a:solidFill>
                </a:rPr>
                <a:t>  </a:t>
              </a:r>
              <a:r>
                <a:rPr lang="en-IE" dirty="0" err="1">
                  <a:solidFill>
                    <a:srgbClr val="FF00FF"/>
                  </a:solidFill>
                </a:rPr>
                <a:t>Zn:Pb</a:t>
              </a:r>
              <a:r>
                <a:rPr lang="en-IE" dirty="0">
                  <a:solidFill>
                    <a:srgbClr val="FF00FF"/>
                  </a:solidFill>
                </a:rPr>
                <a:t> 5:1</a:t>
              </a:r>
            </a:p>
            <a:p>
              <a:r>
                <a:rPr lang="en-IE" dirty="0">
                  <a:solidFill>
                    <a:srgbClr val="FF00FF"/>
                  </a:solidFill>
                </a:rPr>
                <a:t> in Massive – Semi Massive Pyrite +/- Dolomite Breccias</a:t>
              </a:r>
            </a:p>
            <a:p>
              <a:endParaRPr lang="en-IE" sz="1600" dirty="0">
                <a:solidFill>
                  <a:srgbClr val="FF00FF"/>
                </a:solidFill>
              </a:endParaRPr>
            </a:p>
          </p:txBody>
        </p:sp>
        <p:sp>
          <p:nvSpPr>
            <p:cNvPr id="29" name="Arrow: Right 28">
              <a:extLst>
                <a:ext uri="{FF2B5EF4-FFF2-40B4-BE49-F238E27FC236}">
                  <a16:creationId xmlns:a16="http://schemas.microsoft.com/office/drawing/2014/main" id="{54B9E54C-CC82-D69C-506B-FD601A0B9D6B}"/>
                </a:ext>
              </a:extLst>
            </p:cNvPr>
            <p:cNvSpPr/>
            <p:nvPr/>
          </p:nvSpPr>
          <p:spPr>
            <a:xfrm rot="9340102">
              <a:off x="4623454" y="3985242"/>
              <a:ext cx="555360" cy="337896"/>
            </a:xfrm>
            <a:prstGeom prst="rightArrow">
              <a:avLst/>
            </a:prstGeom>
            <a:noFill/>
            <a:ln>
              <a:solidFill>
                <a:srgbClr val="FF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grpSp>
      <p:sp>
        <p:nvSpPr>
          <p:cNvPr id="28" name="Arrow: Right 27">
            <a:extLst>
              <a:ext uri="{FF2B5EF4-FFF2-40B4-BE49-F238E27FC236}">
                <a16:creationId xmlns:a16="http://schemas.microsoft.com/office/drawing/2014/main" id="{BE039C0B-08A6-4F29-56A9-3AF85757CD3C}"/>
              </a:ext>
            </a:extLst>
          </p:cNvPr>
          <p:cNvSpPr/>
          <p:nvPr/>
        </p:nvSpPr>
        <p:spPr>
          <a:xfrm rot="12384764">
            <a:off x="4647725" y="2539534"/>
            <a:ext cx="555360" cy="337896"/>
          </a:xfrm>
          <a:prstGeom prst="rightArrow">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921877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1+#ppt_w/2"/>
                                          </p:val>
                                        </p:tav>
                                        <p:tav tm="100000">
                                          <p:val>
                                            <p:strVal val="#ppt_x"/>
                                          </p:val>
                                        </p:tav>
                                      </p:tavLst>
                                    </p:anim>
                                    <p:anim calcmode="lin" valueType="num">
                                      <p:cBhvr additive="base">
                                        <p:cTn id="14"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8BC6A6D-C169-40EF-8251-AD6BC6EF3C58}"/>
              </a:ext>
            </a:extLst>
          </p:cNvPr>
          <p:cNvSpPr>
            <a:spLocks noGrp="1"/>
          </p:cNvSpPr>
          <p:nvPr>
            <p:ph type="dt" sz="half" idx="10"/>
          </p:nvPr>
        </p:nvSpPr>
        <p:spPr/>
        <p:txBody>
          <a:bodyPr/>
          <a:lstStyle/>
          <a:p>
            <a:fld id="{509ED4D7-8976-4290-9FF0-BF6842204702}" type="datetime1">
              <a:rPr lang="sv-SE" smtClean="0"/>
              <a:pPr/>
              <a:t>2023-09-28</a:t>
            </a:fld>
            <a:endParaRPr lang="en-GB" dirty="0"/>
          </a:p>
        </p:txBody>
      </p:sp>
      <p:sp>
        <p:nvSpPr>
          <p:cNvPr id="5" name="Slide Number Placeholder 4">
            <a:extLst>
              <a:ext uri="{FF2B5EF4-FFF2-40B4-BE49-F238E27FC236}">
                <a16:creationId xmlns:a16="http://schemas.microsoft.com/office/drawing/2014/main" id="{B78FCDCC-0F48-46B2-BC99-F5F91F79C032}"/>
              </a:ext>
            </a:extLst>
          </p:cNvPr>
          <p:cNvSpPr>
            <a:spLocks noGrp="1"/>
          </p:cNvSpPr>
          <p:nvPr>
            <p:ph type="sldNum" sz="quarter" idx="11"/>
          </p:nvPr>
        </p:nvSpPr>
        <p:spPr/>
        <p:txBody>
          <a:bodyPr/>
          <a:lstStyle/>
          <a:p>
            <a:fld id="{A153D128-6291-4599-92FF-DFF1C4914FCF}" type="slidenum">
              <a:rPr lang="en-GB" smtClean="0"/>
              <a:pPr/>
              <a:t>3</a:t>
            </a:fld>
            <a:endParaRPr lang="en-GB"/>
          </a:p>
        </p:txBody>
      </p:sp>
      <p:sp>
        <p:nvSpPr>
          <p:cNvPr id="6" name="Footer Placeholder 5">
            <a:extLst>
              <a:ext uri="{FF2B5EF4-FFF2-40B4-BE49-F238E27FC236}">
                <a16:creationId xmlns:a16="http://schemas.microsoft.com/office/drawing/2014/main" id="{B800F486-26C8-426A-99E3-9FDA18BEE49A}"/>
              </a:ext>
            </a:extLst>
          </p:cNvPr>
          <p:cNvSpPr>
            <a:spLocks noGrp="1"/>
          </p:cNvSpPr>
          <p:nvPr>
            <p:ph type="ftr" sz="quarter" idx="12"/>
          </p:nvPr>
        </p:nvSpPr>
        <p:spPr/>
        <p:txBody>
          <a:bodyPr/>
          <a:lstStyle/>
          <a:p>
            <a:r>
              <a:rPr lang="en-US"/>
              <a:t>Unit/Operation choose tab Insert/Header &amp; Footer</a:t>
            </a:r>
            <a:endParaRPr lang="en-GB"/>
          </a:p>
        </p:txBody>
      </p:sp>
      <p:sp>
        <p:nvSpPr>
          <p:cNvPr id="11" name="TextBox 10">
            <a:extLst>
              <a:ext uri="{FF2B5EF4-FFF2-40B4-BE49-F238E27FC236}">
                <a16:creationId xmlns:a16="http://schemas.microsoft.com/office/drawing/2014/main" id="{8045EBCF-BA73-412C-892A-4EFF0B273926}"/>
              </a:ext>
            </a:extLst>
          </p:cNvPr>
          <p:cNvSpPr txBox="1"/>
          <p:nvPr/>
        </p:nvSpPr>
        <p:spPr>
          <a:xfrm>
            <a:off x="50100" y="69771"/>
            <a:ext cx="5992987" cy="830997"/>
          </a:xfrm>
          <a:prstGeom prst="rect">
            <a:avLst/>
          </a:prstGeom>
          <a:noFill/>
        </p:spPr>
        <p:txBody>
          <a:bodyPr wrap="none" rtlCol="0">
            <a:spAutoFit/>
          </a:bodyPr>
          <a:lstStyle/>
          <a:p>
            <a:pPr algn="ctr"/>
            <a:r>
              <a:rPr lang="en-US" sz="2400" b="1" dirty="0">
                <a:solidFill>
                  <a:srgbClr val="000000"/>
                </a:solidFill>
                <a:latin typeface="+mj-lt"/>
              </a:rPr>
              <a:t>Irish Type Zn-Pb Deposits  </a:t>
            </a:r>
          </a:p>
          <a:p>
            <a:pPr algn="ctr"/>
            <a:r>
              <a:rPr lang="en-US" sz="2400" b="1" dirty="0">
                <a:solidFill>
                  <a:srgbClr val="000000"/>
                </a:solidFill>
                <a:latin typeface="+mj-lt"/>
              </a:rPr>
              <a:t>What Are They and Can We Find More ?</a:t>
            </a:r>
            <a:endParaRPr lang="en-IE" sz="2000" dirty="0"/>
          </a:p>
        </p:txBody>
      </p:sp>
      <p:sp>
        <p:nvSpPr>
          <p:cNvPr id="7" name="TextBox 6">
            <a:extLst>
              <a:ext uri="{FF2B5EF4-FFF2-40B4-BE49-F238E27FC236}">
                <a16:creationId xmlns:a16="http://schemas.microsoft.com/office/drawing/2014/main" id="{9C3AB976-53F4-45F0-B6F0-01BBE39026FA}"/>
              </a:ext>
            </a:extLst>
          </p:cNvPr>
          <p:cNvSpPr txBox="1"/>
          <p:nvPr/>
        </p:nvSpPr>
        <p:spPr>
          <a:xfrm>
            <a:off x="809756" y="729000"/>
            <a:ext cx="8964488" cy="3416320"/>
          </a:xfrm>
          <a:prstGeom prst="rect">
            <a:avLst/>
          </a:prstGeom>
          <a:noFill/>
        </p:spPr>
        <p:txBody>
          <a:bodyPr wrap="square">
            <a:spAutoFit/>
          </a:bodyPr>
          <a:lstStyle/>
          <a:p>
            <a:endParaRPr lang="en-IE" sz="2400" b="1" dirty="0">
              <a:solidFill>
                <a:srgbClr val="000000"/>
              </a:solidFill>
              <a:latin typeface="Arial" panose="020B0604020202020204" pitchFamily="34" charset="0"/>
            </a:endParaRPr>
          </a:p>
          <a:p>
            <a:pPr marL="285750" indent="-285750">
              <a:buFont typeface="Wingdings" panose="05000000000000000000" pitchFamily="2" charset="2"/>
              <a:buChar char="q"/>
            </a:pPr>
            <a:r>
              <a:rPr lang="en-IE" sz="2400" dirty="0">
                <a:solidFill>
                  <a:srgbClr val="000000"/>
                </a:solidFill>
                <a:latin typeface="Arial" panose="020B0604020202020204" pitchFamily="34" charset="0"/>
              </a:rPr>
              <a:t>- Background</a:t>
            </a:r>
          </a:p>
          <a:p>
            <a:pPr marL="285750" indent="-285750">
              <a:buFont typeface="Wingdings" panose="05000000000000000000" pitchFamily="2" charset="2"/>
              <a:buChar char="q"/>
            </a:pPr>
            <a:r>
              <a:rPr lang="en-IE" sz="2400" dirty="0">
                <a:solidFill>
                  <a:srgbClr val="000000"/>
                </a:solidFill>
                <a:latin typeface="Arial" panose="020B0604020202020204" pitchFamily="34" charset="0"/>
              </a:rPr>
              <a:t>- What Are IT Deposits ?  </a:t>
            </a:r>
          </a:p>
          <a:p>
            <a:r>
              <a:rPr lang="en-IE" sz="2400" dirty="0">
                <a:solidFill>
                  <a:srgbClr val="000000"/>
                </a:solidFill>
                <a:latin typeface="Arial" panose="020B0604020202020204" pitchFamily="34" charset="0"/>
              </a:rPr>
              <a:t>     (+ focus on Regional Location, - laboratory studies)</a:t>
            </a:r>
          </a:p>
          <a:p>
            <a:pPr marL="285750" indent="-285750">
              <a:buFont typeface="Wingdings" panose="05000000000000000000" pitchFamily="2" charset="2"/>
              <a:buChar char="q"/>
            </a:pPr>
            <a:r>
              <a:rPr lang="en-IE" sz="2400" dirty="0">
                <a:solidFill>
                  <a:srgbClr val="000000"/>
                </a:solidFill>
                <a:latin typeface="Arial" panose="020B0604020202020204" pitchFamily="34" charset="0"/>
              </a:rPr>
              <a:t>- Exploration Recommendations</a:t>
            </a:r>
          </a:p>
          <a:p>
            <a:pPr marL="285750" indent="-285750">
              <a:buFont typeface="Wingdings" panose="05000000000000000000" pitchFamily="2" charset="2"/>
              <a:buChar char="q"/>
            </a:pPr>
            <a:endParaRPr lang="en-IE" sz="2400" dirty="0">
              <a:solidFill>
                <a:srgbClr val="000000"/>
              </a:solidFill>
              <a:latin typeface="Arial" panose="020B0604020202020204" pitchFamily="34" charset="0"/>
            </a:endParaRPr>
          </a:p>
          <a:p>
            <a:pPr marL="285750" indent="-285750">
              <a:buFont typeface="Wingdings" panose="05000000000000000000" pitchFamily="2" charset="2"/>
              <a:buChar char="q"/>
            </a:pPr>
            <a:endParaRPr lang="en-IE" sz="2400" dirty="0">
              <a:solidFill>
                <a:srgbClr val="000000"/>
              </a:solidFill>
              <a:latin typeface="Arial" panose="020B0604020202020204" pitchFamily="34" charset="0"/>
            </a:endParaRPr>
          </a:p>
          <a:p>
            <a:pPr marL="285750" indent="-285750">
              <a:buFont typeface="Wingdings" panose="05000000000000000000" pitchFamily="2" charset="2"/>
              <a:buChar char="q"/>
            </a:pPr>
            <a:endParaRPr lang="en-IE" sz="2400" dirty="0">
              <a:solidFill>
                <a:srgbClr val="000000"/>
              </a:solidFill>
              <a:latin typeface="Arial" panose="020B0604020202020204" pitchFamily="34" charset="0"/>
            </a:endParaRPr>
          </a:p>
          <a:p>
            <a:pPr marL="285750" indent="-285750">
              <a:buFontTx/>
              <a:buChar char="-"/>
            </a:pPr>
            <a:endParaRPr lang="en-IE" sz="2400" dirty="0"/>
          </a:p>
        </p:txBody>
      </p:sp>
      <p:pic>
        <p:nvPicPr>
          <p:cNvPr id="9" name="Picture 8">
            <a:extLst>
              <a:ext uri="{FF2B5EF4-FFF2-40B4-BE49-F238E27FC236}">
                <a16:creationId xmlns:a16="http://schemas.microsoft.com/office/drawing/2014/main" id="{4EDD0B7E-317B-EB8F-801E-71E587010FB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68344" y="33716"/>
            <a:ext cx="1477738" cy="936595"/>
          </a:xfrm>
          <a:prstGeom prst="rect">
            <a:avLst/>
          </a:prstGeom>
        </p:spPr>
      </p:pic>
      <p:pic>
        <p:nvPicPr>
          <p:cNvPr id="3" name="Picture 2">
            <a:extLst>
              <a:ext uri="{FF2B5EF4-FFF2-40B4-BE49-F238E27FC236}">
                <a16:creationId xmlns:a16="http://schemas.microsoft.com/office/drawing/2014/main" id="{8FB65131-4514-86F3-42C6-D2FF56BA3EBA}"/>
              </a:ext>
            </a:extLst>
          </p:cNvPr>
          <p:cNvPicPr>
            <a:picLocks noChangeAspect="1"/>
          </p:cNvPicPr>
          <p:nvPr/>
        </p:nvPicPr>
        <p:blipFill>
          <a:blip r:embed="rId3"/>
          <a:stretch>
            <a:fillRect/>
          </a:stretch>
        </p:blipFill>
        <p:spPr>
          <a:xfrm>
            <a:off x="2473266" y="2829042"/>
            <a:ext cx="4610267" cy="3922635"/>
          </a:xfrm>
          <a:prstGeom prst="rect">
            <a:avLst/>
          </a:prstGeom>
        </p:spPr>
      </p:pic>
    </p:spTree>
    <p:extLst>
      <p:ext uri="{BB962C8B-B14F-4D97-AF65-F5344CB8AC3E}">
        <p14:creationId xmlns:p14="http://schemas.microsoft.com/office/powerpoint/2010/main" val="125437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Footer Placeholder 1"/>
          <p:cNvSpPr>
            <a:spLocks noGrp="1"/>
          </p:cNvSpPr>
          <p:nvPr>
            <p:ph type="ftr" sz="quarter" idx="10"/>
          </p:nvPr>
        </p:nvSpPr>
        <p:spPr>
          <a:noFill/>
        </p:spPr>
        <p:txBody>
          <a:bodyPr/>
          <a:lstStyle/>
          <a:p>
            <a:r>
              <a:rPr lang="en-US">
                <a:latin typeface="Arial" pitchFamily="34" charset="0"/>
              </a:rPr>
              <a:t>Boliden Exploration</a:t>
            </a:r>
          </a:p>
        </p:txBody>
      </p:sp>
      <p:sp>
        <p:nvSpPr>
          <p:cNvPr id="37891" name="Freeform 2"/>
          <p:cNvSpPr>
            <a:spLocks/>
          </p:cNvSpPr>
          <p:nvPr/>
        </p:nvSpPr>
        <p:spPr bwMode="auto">
          <a:xfrm>
            <a:off x="231775" y="1890713"/>
            <a:ext cx="4176713" cy="1382712"/>
          </a:xfrm>
          <a:custGeom>
            <a:avLst/>
            <a:gdLst>
              <a:gd name="T0" fmla="*/ 0 w 2631"/>
              <a:gd name="T1" fmla="*/ 0 h 871"/>
              <a:gd name="T2" fmla="*/ 2147483647 w 2631"/>
              <a:gd name="T3" fmla="*/ 2147483647 h 871"/>
              <a:gd name="T4" fmla="*/ 2147483647 w 2631"/>
              <a:gd name="T5" fmla="*/ 2147483647 h 871"/>
              <a:gd name="T6" fmla="*/ 2147483647 w 2631"/>
              <a:gd name="T7" fmla="*/ 2147483647 h 871"/>
              <a:gd name="T8" fmla="*/ 2147483647 w 2631"/>
              <a:gd name="T9" fmla="*/ 2147483647 h 871"/>
              <a:gd name="T10" fmla="*/ 2147483647 w 2631"/>
              <a:gd name="T11" fmla="*/ 2147483647 h 871"/>
              <a:gd name="T12" fmla="*/ 2147483647 w 2631"/>
              <a:gd name="T13" fmla="*/ 2147483647 h 871"/>
              <a:gd name="T14" fmla="*/ 2147483647 w 2631"/>
              <a:gd name="T15" fmla="*/ 2147483647 h 871"/>
              <a:gd name="T16" fmla="*/ 2147483647 w 2631"/>
              <a:gd name="T17" fmla="*/ 2147483647 h 871"/>
              <a:gd name="T18" fmla="*/ 2147483647 w 2631"/>
              <a:gd name="T19" fmla="*/ 2147483647 h 871"/>
              <a:gd name="T20" fmla="*/ 2147483647 w 2631"/>
              <a:gd name="T21" fmla="*/ 2147483647 h 871"/>
              <a:gd name="T22" fmla="*/ 2147483647 w 2631"/>
              <a:gd name="T23" fmla="*/ 2147483647 h 871"/>
              <a:gd name="T24" fmla="*/ 2147483647 w 2631"/>
              <a:gd name="T25" fmla="*/ 2147483647 h 871"/>
              <a:gd name="T26" fmla="*/ 2147483647 w 2631"/>
              <a:gd name="T27" fmla="*/ 2147483647 h 871"/>
              <a:gd name="T28" fmla="*/ 2147483647 w 2631"/>
              <a:gd name="T29" fmla="*/ 2147483647 h 871"/>
              <a:gd name="T30" fmla="*/ 2147483647 w 2631"/>
              <a:gd name="T31" fmla="*/ 2147483647 h 871"/>
              <a:gd name="T32" fmla="*/ 2147483647 w 2631"/>
              <a:gd name="T33" fmla="*/ 2147483647 h 871"/>
              <a:gd name="T34" fmla="*/ 2147483647 w 2631"/>
              <a:gd name="T35" fmla="*/ 2147483647 h 871"/>
              <a:gd name="T36" fmla="*/ 2147483647 w 2631"/>
              <a:gd name="T37" fmla="*/ 2147483647 h 871"/>
              <a:gd name="T38" fmla="*/ 2147483647 w 2631"/>
              <a:gd name="T39" fmla="*/ 2147483647 h 871"/>
              <a:gd name="T40" fmla="*/ 2147483647 w 2631"/>
              <a:gd name="T41" fmla="*/ 2147483647 h 871"/>
              <a:gd name="T42" fmla="*/ 2147483647 w 2631"/>
              <a:gd name="T43" fmla="*/ 2147483647 h 871"/>
              <a:gd name="T44" fmla="*/ 2147483647 w 2631"/>
              <a:gd name="T45" fmla="*/ 2147483647 h 871"/>
              <a:gd name="T46" fmla="*/ 2147483647 w 2631"/>
              <a:gd name="T47" fmla="*/ 2147483647 h 871"/>
              <a:gd name="T48" fmla="*/ 2147483647 w 2631"/>
              <a:gd name="T49" fmla="*/ 2147483647 h 871"/>
              <a:gd name="T50" fmla="*/ 2147483647 w 2631"/>
              <a:gd name="T51" fmla="*/ 2147483647 h 871"/>
              <a:gd name="T52" fmla="*/ 2147483647 w 2631"/>
              <a:gd name="T53" fmla="*/ 2147483647 h 871"/>
              <a:gd name="T54" fmla="*/ 2147483647 w 2631"/>
              <a:gd name="T55" fmla="*/ 2147483647 h 871"/>
              <a:gd name="T56" fmla="*/ 2147483647 w 2631"/>
              <a:gd name="T57" fmla="*/ 2147483647 h 871"/>
              <a:gd name="T58" fmla="*/ 2147483647 w 2631"/>
              <a:gd name="T59" fmla="*/ 2147483647 h 871"/>
              <a:gd name="T60" fmla="*/ 2147483647 w 2631"/>
              <a:gd name="T61" fmla="*/ 2147483647 h 871"/>
              <a:gd name="T62" fmla="*/ 2147483647 w 2631"/>
              <a:gd name="T63" fmla="*/ 2147483647 h 871"/>
              <a:gd name="T64" fmla="*/ 2147483647 w 2631"/>
              <a:gd name="T65" fmla="*/ 2147483647 h 871"/>
              <a:gd name="T66" fmla="*/ 2147483647 w 2631"/>
              <a:gd name="T67" fmla="*/ 2147483647 h 871"/>
              <a:gd name="T68" fmla="*/ 2147483647 w 2631"/>
              <a:gd name="T69" fmla="*/ 2147483647 h 871"/>
              <a:gd name="T70" fmla="*/ 2147483647 w 2631"/>
              <a:gd name="T71" fmla="*/ 2147483647 h 871"/>
              <a:gd name="T72" fmla="*/ 2147483647 w 2631"/>
              <a:gd name="T73" fmla="*/ 2147483647 h 871"/>
              <a:gd name="T74" fmla="*/ 2147483647 w 2631"/>
              <a:gd name="T75" fmla="*/ 2147483647 h 871"/>
              <a:gd name="T76" fmla="*/ 2147483647 w 2631"/>
              <a:gd name="T77" fmla="*/ 2147483647 h 871"/>
              <a:gd name="T78" fmla="*/ 2147483647 w 2631"/>
              <a:gd name="T79" fmla="*/ 2147483647 h 871"/>
              <a:gd name="T80" fmla="*/ 2147483647 w 2631"/>
              <a:gd name="T81" fmla="*/ 2147483647 h 871"/>
              <a:gd name="T82" fmla="*/ 2147483647 w 2631"/>
              <a:gd name="T83" fmla="*/ 2147483647 h 871"/>
              <a:gd name="T84" fmla="*/ 2147483647 w 2631"/>
              <a:gd name="T85" fmla="*/ 2147483647 h 871"/>
              <a:gd name="T86" fmla="*/ 2147483647 w 2631"/>
              <a:gd name="T87" fmla="*/ 2147483647 h 871"/>
              <a:gd name="T88" fmla="*/ 2147483647 w 2631"/>
              <a:gd name="T89" fmla="*/ 2147483647 h 87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631"/>
              <a:gd name="T136" fmla="*/ 0 h 871"/>
              <a:gd name="T137" fmla="*/ 2631 w 2631"/>
              <a:gd name="T138" fmla="*/ 871 h 87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631" h="871">
                <a:moveTo>
                  <a:pt x="0" y="699"/>
                </a:moveTo>
                <a:lnTo>
                  <a:pt x="0" y="0"/>
                </a:lnTo>
                <a:lnTo>
                  <a:pt x="118" y="16"/>
                </a:lnTo>
                <a:lnTo>
                  <a:pt x="199" y="22"/>
                </a:lnTo>
                <a:lnTo>
                  <a:pt x="269" y="32"/>
                </a:lnTo>
                <a:lnTo>
                  <a:pt x="328" y="38"/>
                </a:lnTo>
                <a:lnTo>
                  <a:pt x="382" y="43"/>
                </a:lnTo>
                <a:lnTo>
                  <a:pt x="425" y="48"/>
                </a:lnTo>
                <a:lnTo>
                  <a:pt x="452" y="54"/>
                </a:lnTo>
                <a:lnTo>
                  <a:pt x="511" y="65"/>
                </a:lnTo>
                <a:lnTo>
                  <a:pt x="581" y="81"/>
                </a:lnTo>
                <a:lnTo>
                  <a:pt x="646" y="102"/>
                </a:lnTo>
                <a:lnTo>
                  <a:pt x="737" y="129"/>
                </a:lnTo>
                <a:lnTo>
                  <a:pt x="823" y="156"/>
                </a:lnTo>
                <a:lnTo>
                  <a:pt x="904" y="183"/>
                </a:lnTo>
                <a:lnTo>
                  <a:pt x="974" y="194"/>
                </a:lnTo>
                <a:lnTo>
                  <a:pt x="1055" y="210"/>
                </a:lnTo>
                <a:lnTo>
                  <a:pt x="1146" y="220"/>
                </a:lnTo>
                <a:lnTo>
                  <a:pt x="1211" y="215"/>
                </a:lnTo>
                <a:lnTo>
                  <a:pt x="1291" y="203"/>
                </a:lnTo>
                <a:lnTo>
                  <a:pt x="1356" y="204"/>
                </a:lnTo>
                <a:lnTo>
                  <a:pt x="1431" y="204"/>
                </a:lnTo>
                <a:lnTo>
                  <a:pt x="1496" y="210"/>
                </a:lnTo>
                <a:lnTo>
                  <a:pt x="1555" y="226"/>
                </a:lnTo>
                <a:lnTo>
                  <a:pt x="1630" y="253"/>
                </a:lnTo>
                <a:lnTo>
                  <a:pt x="1625" y="253"/>
                </a:lnTo>
                <a:lnTo>
                  <a:pt x="1690" y="273"/>
                </a:lnTo>
                <a:lnTo>
                  <a:pt x="1689" y="280"/>
                </a:lnTo>
                <a:lnTo>
                  <a:pt x="1754" y="290"/>
                </a:lnTo>
                <a:lnTo>
                  <a:pt x="1813" y="296"/>
                </a:lnTo>
                <a:lnTo>
                  <a:pt x="1867" y="306"/>
                </a:lnTo>
                <a:lnTo>
                  <a:pt x="1915" y="312"/>
                </a:lnTo>
                <a:lnTo>
                  <a:pt x="1964" y="323"/>
                </a:lnTo>
                <a:lnTo>
                  <a:pt x="2028" y="328"/>
                </a:lnTo>
                <a:lnTo>
                  <a:pt x="2093" y="339"/>
                </a:lnTo>
                <a:lnTo>
                  <a:pt x="2136" y="344"/>
                </a:lnTo>
                <a:lnTo>
                  <a:pt x="2152" y="344"/>
                </a:lnTo>
                <a:lnTo>
                  <a:pt x="2179" y="349"/>
                </a:lnTo>
                <a:lnTo>
                  <a:pt x="2201" y="349"/>
                </a:lnTo>
                <a:lnTo>
                  <a:pt x="2206" y="344"/>
                </a:lnTo>
                <a:lnTo>
                  <a:pt x="2206" y="349"/>
                </a:lnTo>
                <a:lnTo>
                  <a:pt x="2233" y="360"/>
                </a:lnTo>
                <a:lnTo>
                  <a:pt x="2244" y="376"/>
                </a:lnTo>
                <a:lnTo>
                  <a:pt x="2249" y="392"/>
                </a:lnTo>
                <a:lnTo>
                  <a:pt x="2271" y="419"/>
                </a:lnTo>
                <a:lnTo>
                  <a:pt x="2292" y="446"/>
                </a:lnTo>
                <a:lnTo>
                  <a:pt x="2314" y="479"/>
                </a:lnTo>
                <a:lnTo>
                  <a:pt x="2330" y="505"/>
                </a:lnTo>
                <a:lnTo>
                  <a:pt x="2351" y="532"/>
                </a:lnTo>
                <a:lnTo>
                  <a:pt x="2373" y="559"/>
                </a:lnTo>
                <a:lnTo>
                  <a:pt x="2367" y="559"/>
                </a:lnTo>
                <a:lnTo>
                  <a:pt x="2394" y="586"/>
                </a:lnTo>
                <a:lnTo>
                  <a:pt x="2410" y="602"/>
                </a:lnTo>
                <a:lnTo>
                  <a:pt x="2432" y="629"/>
                </a:lnTo>
                <a:lnTo>
                  <a:pt x="2475" y="672"/>
                </a:lnTo>
                <a:lnTo>
                  <a:pt x="2513" y="710"/>
                </a:lnTo>
                <a:lnTo>
                  <a:pt x="2550" y="742"/>
                </a:lnTo>
                <a:lnTo>
                  <a:pt x="2572" y="763"/>
                </a:lnTo>
                <a:lnTo>
                  <a:pt x="2593" y="785"/>
                </a:lnTo>
                <a:lnTo>
                  <a:pt x="2631" y="823"/>
                </a:lnTo>
                <a:lnTo>
                  <a:pt x="2061" y="844"/>
                </a:lnTo>
                <a:lnTo>
                  <a:pt x="1985" y="849"/>
                </a:lnTo>
                <a:lnTo>
                  <a:pt x="1910" y="860"/>
                </a:lnTo>
                <a:lnTo>
                  <a:pt x="1845" y="866"/>
                </a:lnTo>
                <a:lnTo>
                  <a:pt x="1776" y="871"/>
                </a:lnTo>
                <a:lnTo>
                  <a:pt x="1700" y="871"/>
                </a:lnTo>
                <a:lnTo>
                  <a:pt x="1625" y="866"/>
                </a:lnTo>
                <a:lnTo>
                  <a:pt x="1555" y="866"/>
                </a:lnTo>
                <a:lnTo>
                  <a:pt x="1496" y="866"/>
                </a:lnTo>
                <a:lnTo>
                  <a:pt x="1415" y="866"/>
                </a:lnTo>
                <a:lnTo>
                  <a:pt x="1350" y="866"/>
                </a:lnTo>
                <a:lnTo>
                  <a:pt x="1291" y="866"/>
                </a:lnTo>
                <a:lnTo>
                  <a:pt x="1248" y="860"/>
                </a:lnTo>
                <a:lnTo>
                  <a:pt x="1237" y="844"/>
                </a:lnTo>
                <a:lnTo>
                  <a:pt x="1168" y="844"/>
                </a:lnTo>
                <a:lnTo>
                  <a:pt x="1151" y="844"/>
                </a:lnTo>
                <a:lnTo>
                  <a:pt x="1135" y="839"/>
                </a:lnTo>
                <a:lnTo>
                  <a:pt x="1065" y="839"/>
                </a:lnTo>
                <a:lnTo>
                  <a:pt x="947" y="844"/>
                </a:lnTo>
                <a:lnTo>
                  <a:pt x="678" y="849"/>
                </a:lnTo>
                <a:lnTo>
                  <a:pt x="624" y="849"/>
                </a:lnTo>
                <a:lnTo>
                  <a:pt x="608" y="828"/>
                </a:lnTo>
                <a:lnTo>
                  <a:pt x="360" y="823"/>
                </a:lnTo>
                <a:lnTo>
                  <a:pt x="344" y="812"/>
                </a:lnTo>
                <a:lnTo>
                  <a:pt x="328" y="780"/>
                </a:lnTo>
                <a:lnTo>
                  <a:pt x="291" y="715"/>
                </a:lnTo>
                <a:lnTo>
                  <a:pt x="231" y="710"/>
                </a:lnTo>
                <a:lnTo>
                  <a:pt x="151" y="704"/>
                </a:lnTo>
                <a:lnTo>
                  <a:pt x="86" y="699"/>
                </a:lnTo>
                <a:lnTo>
                  <a:pt x="11" y="704"/>
                </a:lnTo>
                <a:lnTo>
                  <a:pt x="0" y="699"/>
                </a:lnTo>
              </a:path>
            </a:pathLst>
          </a:custGeom>
          <a:solidFill>
            <a:srgbClr val="FFFF00"/>
          </a:solidFill>
          <a:ln w="9525" cap="flat" cmpd="sng">
            <a:noFill/>
            <a:prstDash val="solid"/>
            <a:round/>
            <a:headEnd/>
            <a:tailEnd/>
          </a:ln>
        </p:spPr>
        <p:txBody>
          <a:bodyPr wrap="none" anchor="ctr"/>
          <a:lstStyle/>
          <a:p>
            <a:endParaRPr lang="en-GB"/>
          </a:p>
        </p:txBody>
      </p:sp>
      <p:sp>
        <p:nvSpPr>
          <p:cNvPr id="37892" name="Freeform 3"/>
          <p:cNvSpPr>
            <a:spLocks/>
          </p:cNvSpPr>
          <p:nvPr/>
        </p:nvSpPr>
        <p:spPr bwMode="auto">
          <a:xfrm>
            <a:off x="3751263" y="2454275"/>
            <a:ext cx="2424112" cy="1135063"/>
          </a:xfrm>
          <a:custGeom>
            <a:avLst/>
            <a:gdLst>
              <a:gd name="T0" fmla="*/ 2147483647 w 284"/>
              <a:gd name="T1" fmla="*/ 0 h 133"/>
              <a:gd name="T2" fmla="*/ 0 w 284"/>
              <a:gd name="T3" fmla="*/ 0 h 133"/>
              <a:gd name="T4" fmla="*/ 2147483647 w 284"/>
              <a:gd name="T5" fmla="*/ 2147483647 h 133"/>
              <a:gd name="T6" fmla="*/ 2147483647 w 284"/>
              <a:gd name="T7" fmla="*/ 2147483647 h 133"/>
              <a:gd name="T8" fmla="*/ 2147483647 w 284"/>
              <a:gd name="T9" fmla="*/ 2147483647 h 133"/>
              <a:gd name="T10" fmla="*/ 2147483647 w 284"/>
              <a:gd name="T11" fmla="*/ 2147483647 h 133"/>
              <a:gd name="T12" fmla="*/ 2147483647 w 284"/>
              <a:gd name="T13" fmla="*/ 2147483647 h 133"/>
              <a:gd name="T14" fmla="*/ 2147483647 w 284"/>
              <a:gd name="T15" fmla="*/ 2147483647 h 133"/>
              <a:gd name="T16" fmla="*/ 2147483647 w 284"/>
              <a:gd name="T17" fmla="*/ 2147483647 h 133"/>
              <a:gd name="T18" fmla="*/ 2147483647 w 284"/>
              <a:gd name="T19" fmla="*/ 2147483647 h 133"/>
              <a:gd name="T20" fmla="*/ 2147483647 w 284"/>
              <a:gd name="T21" fmla="*/ 2147483647 h 133"/>
              <a:gd name="T22" fmla="*/ 2147483647 w 284"/>
              <a:gd name="T23" fmla="*/ 2147483647 h 133"/>
              <a:gd name="T24" fmla="*/ 2147483647 w 284"/>
              <a:gd name="T25" fmla="*/ 2147483647 h 133"/>
              <a:gd name="T26" fmla="*/ 2147483647 w 284"/>
              <a:gd name="T27" fmla="*/ 2147483647 h 133"/>
              <a:gd name="T28" fmla="*/ 2147483647 w 284"/>
              <a:gd name="T29" fmla="*/ 2147483647 h 133"/>
              <a:gd name="T30" fmla="*/ 2147483647 w 284"/>
              <a:gd name="T31" fmla="*/ 2147483647 h 133"/>
              <a:gd name="T32" fmla="*/ 2147483647 w 284"/>
              <a:gd name="T33" fmla="*/ 2147483647 h 133"/>
              <a:gd name="T34" fmla="*/ 2147483647 w 284"/>
              <a:gd name="T35" fmla="*/ 2147483647 h 133"/>
              <a:gd name="T36" fmla="*/ 2147483647 w 284"/>
              <a:gd name="T37" fmla="*/ 2147483647 h 133"/>
              <a:gd name="T38" fmla="*/ 2147483647 w 284"/>
              <a:gd name="T39" fmla="*/ 2147483647 h 133"/>
              <a:gd name="T40" fmla="*/ 2147483647 w 284"/>
              <a:gd name="T41" fmla="*/ 2147483647 h 133"/>
              <a:gd name="T42" fmla="*/ 2147483647 w 284"/>
              <a:gd name="T43" fmla="*/ 2147483647 h 133"/>
              <a:gd name="T44" fmla="*/ 2147483647 w 284"/>
              <a:gd name="T45" fmla="*/ 2147483647 h 133"/>
              <a:gd name="T46" fmla="*/ 2147483647 w 284"/>
              <a:gd name="T47" fmla="*/ 2147483647 h 133"/>
              <a:gd name="T48" fmla="*/ 2147483647 w 284"/>
              <a:gd name="T49" fmla="*/ 2147483647 h 133"/>
              <a:gd name="T50" fmla="*/ 2147483647 w 284"/>
              <a:gd name="T51" fmla="*/ 2147483647 h 133"/>
              <a:gd name="T52" fmla="*/ 2147483647 w 284"/>
              <a:gd name="T53" fmla="*/ 2147483647 h 133"/>
              <a:gd name="T54" fmla="*/ 2147483647 w 284"/>
              <a:gd name="T55" fmla="*/ 2147483647 h 133"/>
              <a:gd name="T56" fmla="*/ 2147483647 w 284"/>
              <a:gd name="T57" fmla="*/ 2147483647 h 133"/>
              <a:gd name="T58" fmla="*/ 2147483647 w 284"/>
              <a:gd name="T59" fmla="*/ 2147483647 h 133"/>
              <a:gd name="T60" fmla="*/ 2147483647 w 284"/>
              <a:gd name="T61" fmla="*/ 2147483647 h 133"/>
              <a:gd name="T62" fmla="*/ 2147483647 w 284"/>
              <a:gd name="T63" fmla="*/ 2147483647 h 133"/>
              <a:gd name="T64" fmla="*/ 2147483647 w 284"/>
              <a:gd name="T65" fmla="*/ 2147483647 h 133"/>
              <a:gd name="T66" fmla="*/ 2147483647 w 284"/>
              <a:gd name="T67" fmla="*/ 2147483647 h 133"/>
              <a:gd name="T68" fmla="*/ 2147483647 w 284"/>
              <a:gd name="T69" fmla="*/ 2147483647 h 133"/>
              <a:gd name="T70" fmla="*/ 2147483647 w 284"/>
              <a:gd name="T71" fmla="*/ 2147483647 h 133"/>
              <a:gd name="T72" fmla="*/ 2147483647 w 284"/>
              <a:gd name="T73" fmla="*/ 2147483647 h 133"/>
              <a:gd name="T74" fmla="*/ 2147483647 w 284"/>
              <a:gd name="T75" fmla="*/ 2147483647 h 133"/>
              <a:gd name="T76" fmla="*/ 2147483647 w 284"/>
              <a:gd name="T77" fmla="*/ 2147483647 h 133"/>
              <a:gd name="T78" fmla="*/ 2147483647 w 284"/>
              <a:gd name="T79" fmla="*/ 2147483647 h 133"/>
              <a:gd name="T80" fmla="*/ 2147483647 w 284"/>
              <a:gd name="T81" fmla="*/ 2147483647 h 133"/>
              <a:gd name="T82" fmla="*/ 2147483647 w 284"/>
              <a:gd name="T83" fmla="*/ 2147483647 h 133"/>
              <a:gd name="T84" fmla="*/ 2147483647 w 284"/>
              <a:gd name="T85" fmla="*/ 2147483647 h 133"/>
              <a:gd name="T86" fmla="*/ 2147483647 w 284"/>
              <a:gd name="T87" fmla="*/ 2147483647 h 133"/>
              <a:gd name="T88" fmla="*/ 2147483647 w 284"/>
              <a:gd name="T89" fmla="*/ 2147483647 h 133"/>
              <a:gd name="T90" fmla="*/ 2147483647 w 284"/>
              <a:gd name="T91" fmla="*/ 2147483647 h 133"/>
              <a:gd name="T92" fmla="*/ 2147483647 w 284"/>
              <a:gd name="T93" fmla="*/ 2147483647 h 133"/>
              <a:gd name="T94" fmla="*/ 2147483647 w 284"/>
              <a:gd name="T95" fmla="*/ 2147483647 h 133"/>
              <a:gd name="T96" fmla="*/ 2147483647 w 284"/>
              <a:gd name="T97" fmla="*/ 2147483647 h 133"/>
              <a:gd name="T98" fmla="*/ 2147483647 w 284"/>
              <a:gd name="T99" fmla="*/ 2147483647 h 133"/>
              <a:gd name="T100" fmla="*/ 2147483647 w 284"/>
              <a:gd name="T101" fmla="*/ 2147483647 h 133"/>
              <a:gd name="T102" fmla="*/ 2147483647 w 284"/>
              <a:gd name="T103" fmla="*/ 2147483647 h 133"/>
              <a:gd name="T104" fmla="*/ 2147483647 w 284"/>
              <a:gd name="T105" fmla="*/ 2147483647 h 133"/>
              <a:gd name="T106" fmla="*/ 2147483647 w 284"/>
              <a:gd name="T107" fmla="*/ 2147483647 h 133"/>
              <a:gd name="T108" fmla="*/ 2147483647 w 284"/>
              <a:gd name="T109" fmla="*/ 0 h 13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84"/>
              <a:gd name="T166" fmla="*/ 0 h 133"/>
              <a:gd name="T167" fmla="*/ 284 w 284"/>
              <a:gd name="T168" fmla="*/ 133 h 13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84" h="133">
                <a:moveTo>
                  <a:pt x="4" y="0"/>
                </a:moveTo>
                <a:lnTo>
                  <a:pt x="0" y="0"/>
                </a:lnTo>
                <a:lnTo>
                  <a:pt x="6" y="10"/>
                </a:lnTo>
                <a:lnTo>
                  <a:pt x="21" y="32"/>
                </a:lnTo>
                <a:lnTo>
                  <a:pt x="32" y="44"/>
                </a:lnTo>
                <a:lnTo>
                  <a:pt x="48" y="61"/>
                </a:lnTo>
                <a:lnTo>
                  <a:pt x="68" y="79"/>
                </a:lnTo>
                <a:lnTo>
                  <a:pt x="80" y="92"/>
                </a:lnTo>
                <a:lnTo>
                  <a:pt x="91" y="105"/>
                </a:lnTo>
                <a:lnTo>
                  <a:pt x="98" y="117"/>
                </a:lnTo>
                <a:lnTo>
                  <a:pt x="104" y="125"/>
                </a:lnTo>
                <a:lnTo>
                  <a:pt x="121" y="126"/>
                </a:lnTo>
                <a:lnTo>
                  <a:pt x="125" y="130"/>
                </a:lnTo>
                <a:lnTo>
                  <a:pt x="136" y="131"/>
                </a:lnTo>
                <a:lnTo>
                  <a:pt x="149" y="131"/>
                </a:lnTo>
                <a:lnTo>
                  <a:pt x="151" y="133"/>
                </a:lnTo>
                <a:lnTo>
                  <a:pt x="158" y="133"/>
                </a:lnTo>
                <a:lnTo>
                  <a:pt x="173" y="130"/>
                </a:lnTo>
                <a:lnTo>
                  <a:pt x="191" y="127"/>
                </a:lnTo>
                <a:lnTo>
                  <a:pt x="203" y="125"/>
                </a:lnTo>
                <a:lnTo>
                  <a:pt x="219" y="121"/>
                </a:lnTo>
                <a:lnTo>
                  <a:pt x="232" y="118"/>
                </a:lnTo>
                <a:lnTo>
                  <a:pt x="243" y="114"/>
                </a:lnTo>
                <a:lnTo>
                  <a:pt x="250" y="112"/>
                </a:lnTo>
                <a:lnTo>
                  <a:pt x="252" y="102"/>
                </a:lnTo>
                <a:lnTo>
                  <a:pt x="258" y="99"/>
                </a:lnTo>
                <a:lnTo>
                  <a:pt x="265" y="94"/>
                </a:lnTo>
                <a:lnTo>
                  <a:pt x="274" y="89"/>
                </a:lnTo>
                <a:lnTo>
                  <a:pt x="281" y="85"/>
                </a:lnTo>
                <a:lnTo>
                  <a:pt x="284" y="83"/>
                </a:lnTo>
                <a:lnTo>
                  <a:pt x="266" y="84"/>
                </a:lnTo>
                <a:lnTo>
                  <a:pt x="256" y="85"/>
                </a:lnTo>
                <a:lnTo>
                  <a:pt x="254" y="89"/>
                </a:lnTo>
                <a:lnTo>
                  <a:pt x="252" y="97"/>
                </a:lnTo>
                <a:lnTo>
                  <a:pt x="252" y="99"/>
                </a:lnTo>
                <a:lnTo>
                  <a:pt x="249" y="97"/>
                </a:lnTo>
                <a:lnTo>
                  <a:pt x="242" y="94"/>
                </a:lnTo>
                <a:lnTo>
                  <a:pt x="234" y="90"/>
                </a:lnTo>
                <a:lnTo>
                  <a:pt x="225" y="84"/>
                </a:lnTo>
                <a:lnTo>
                  <a:pt x="216" y="79"/>
                </a:lnTo>
                <a:lnTo>
                  <a:pt x="208" y="73"/>
                </a:lnTo>
                <a:lnTo>
                  <a:pt x="199" y="62"/>
                </a:lnTo>
                <a:lnTo>
                  <a:pt x="190" y="51"/>
                </a:lnTo>
                <a:lnTo>
                  <a:pt x="174" y="33"/>
                </a:lnTo>
                <a:lnTo>
                  <a:pt x="163" y="21"/>
                </a:lnTo>
                <a:lnTo>
                  <a:pt x="148" y="17"/>
                </a:lnTo>
                <a:lnTo>
                  <a:pt x="122" y="12"/>
                </a:lnTo>
                <a:lnTo>
                  <a:pt x="102" y="7"/>
                </a:lnTo>
                <a:lnTo>
                  <a:pt x="88" y="4"/>
                </a:lnTo>
                <a:lnTo>
                  <a:pt x="75" y="3"/>
                </a:lnTo>
                <a:lnTo>
                  <a:pt x="58" y="3"/>
                </a:lnTo>
                <a:lnTo>
                  <a:pt x="47" y="3"/>
                </a:lnTo>
                <a:lnTo>
                  <a:pt x="28" y="2"/>
                </a:lnTo>
                <a:lnTo>
                  <a:pt x="12" y="1"/>
                </a:lnTo>
                <a:lnTo>
                  <a:pt x="4" y="0"/>
                </a:lnTo>
              </a:path>
            </a:pathLst>
          </a:custGeom>
          <a:solidFill>
            <a:srgbClr val="FFFF00"/>
          </a:solidFill>
          <a:ln w="9525" cap="flat" cmpd="sng">
            <a:noFill/>
            <a:prstDash val="solid"/>
            <a:round/>
            <a:headEnd type="none" w="med" len="med"/>
            <a:tailEnd type="none" w="med" len="med"/>
          </a:ln>
        </p:spPr>
        <p:txBody>
          <a:bodyPr wrap="none" anchor="ctr"/>
          <a:lstStyle/>
          <a:p>
            <a:endParaRPr lang="en-GB"/>
          </a:p>
        </p:txBody>
      </p:sp>
      <p:sp>
        <p:nvSpPr>
          <p:cNvPr id="37893" name="Freeform 4"/>
          <p:cNvSpPr>
            <a:spLocks/>
          </p:cNvSpPr>
          <p:nvPr/>
        </p:nvSpPr>
        <p:spPr bwMode="auto">
          <a:xfrm>
            <a:off x="7243763" y="2565400"/>
            <a:ext cx="298450" cy="742950"/>
          </a:xfrm>
          <a:custGeom>
            <a:avLst/>
            <a:gdLst>
              <a:gd name="T0" fmla="*/ 2147483647 w 35"/>
              <a:gd name="T1" fmla="*/ 0 h 87"/>
              <a:gd name="T2" fmla="*/ 2147483647 w 35"/>
              <a:gd name="T3" fmla="*/ 2147483647 h 87"/>
              <a:gd name="T4" fmla="*/ 2147483647 w 35"/>
              <a:gd name="T5" fmla="*/ 2147483647 h 87"/>
              <a:gd name="T6" fmla="*/ 2147483647 w 35"/>
              <a:gd name="T7" fmla="*/ 2147483647 h 87"/>
              <a:gd name="T8" fmla="*/ 2147483647 w 35"/>
              <a:gd name="T9" fmla="*/ 2147483647 h 87"/>
              <a:gd name="T10" fmla="*/ 2147483647 w 35"/>
              <a:gd name="T11" fmla="*/ 2147483647 h 87"/>
              <a:gd name="T12" fmla="*/ 2147483647 w 35"/>
              <a:gd name="T13" fmla="*/ 2147483647 h 87"/>
              <a:gd name="T14" fmla="*/ 2147483647 w 35"/>
              <a:gd name="T15" fmla="*/ 2147483647 h 87"/>
              <a:gd name="T16" fmla="*/ 2147483647 w 35"/>
              <a:gd name="T17" fmla="*/ 2147483647 h 87"/>
              <a:gd name="T18" fmla="*/ 2147483647 w 35"/>
              <a:gd name="T19" fmla="*/ 2147483647 h 87"/>
              <a:gd name="T20" fmla="*/ 2147483647 w 35"/>
              <a:gd name="T21" fmla="*/ 2147483647 h 87"/>
              <a:gd name="T22" fmla="*/ 2147483647 w 35"/>
              <a:gd name="T23" fmla="*/ 2147483647 h 87"/>
              <a:gd name="T24" fmla="*/ 2147483647 w 35"/>
              <a:gd name="T25" fmla="*/ 2147483647 h 87"/>
              <a:gd name="T26" fmla="*/ 2147483647 w 35"/>
              <a:gd name="T27" fmla="*/ 2147483647 h 87"/>
              <a:gd name="T28" fmla="*/ 2147483647 w 35"/>
              <a:gd name="T29" fmla="*/ 2147483647 h 87"/>
              <a:gd name="T30" fmla="*/ 0 w 35"/>
              <a:gd name="T31" fmla="*/ 2147483647 h 87"/>
              <a:gd name="T32" fmla="*/ 0 w 35"/>
              <a:gd name="T33" fmla="*/ 2147483647 h 87"/>
              <a:gd name="T34" fmla="*/ 2147483647 w 35"/>
              <a:gd name="T35" fmla="*/ 2147483647 h 87"/>
              <a:gd name="T36" fmla="*/ 2147483647 w 35"/>
              <a:gd name="T37" fmla="*/ 2147483647 h 87"/>
              <a:gd name="T38" fmla="*/ 2147483647 w 35"/>
              <a:gd name="T39" fmla="*/ 2147483647 h 87"/>
              <a:gd name="T40" fmla="*/ 2147483647 w 35"/>
              <a:gd name="T41" fmla="*/ 2147483647 h 87"/>
              <a:gd name="T42" fmla="*/ 2147483647 w 35"/>
              <a:gd name="T43" fmla="*/ 2147483647 h 87"/>
              <a:gd name="T44" fmla="*/ 2147483647 w 35"/>
              <a:gd name="T45" fmla="*/ 2147483647 h 87"/>
              <a:gd name="T46" fmla="*/ 2147483647 w 35"/>
              <a:gd name="T47" fmla="*/ 2147483647 h 87"/>
              <a:gd name="T48" fmla="*/ 2147483647 w 35"/>
              <a:gd name="T49" fmla="*/ 2147483647 h 87"/>
              <a:gd name="T50" fmla="*/ 2147483647 w 35"/>
              <a:gd name="T51" fmla="*/ 2147483647 h 87"/>
              <a:gd name="T52" fmla="*/ 2147483647 w 35"/>
              <a:gd name="T53" fmla="*/ 2147483647 h 87"/>
              <a:gd name="T54" fmla="*/ 2147483647 w 35"/>
              <a:gd name="T55" fmla="*/ 2147483647 h 87"/>
              <a:gd name="T56" fmla="*/ 2147483647 w 35"/>
              <a:gd name="T57" fmla="*/ 2147483647 h 87"/>
              <a:gd name="T58" fmla="*/ 2147483647 w 35"/>
              <a:gd name="T59" fmla="*/ 2147483647 h 87"/>
              <a:gd name="T60" fmla="*/ 2147483647 w 35"/>
              <a:gd name="T61" fmla="*/ 2147483647 h 87"/>
              <a:gd name="T62" fmla="*/ 2147483647 w 35"/>
              <a:gd name="T63" fmla="*/ 0 h 8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5"/>
              <a:gd name="T97" fmla="*/ 0 h 87"/>
              <a:gd name="T98" fmla="*/ 35 w 35"/>
              <a:gd name="T99" fmla="*/ 87 h 8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5" h="87">
                <a:moveTo>
                  <a:pt x="19" y="0"/>
                </a:moveTo>
                <a:lnTo>
                  <a:pt x="35" y="18"/>
                </a:lnTo>
                <a:lnTo>
                  <a:pt x="34" y="18"/>
                </a:lnTo>
                <a:lnTo>
                  <a:pt x="32" y="18"/>
                </a:lnTo>
                <a:lnTo>
                  <a:pt x="32" y="22"/>
                </a:lnTo>
                <a:lnTo>
                  <a:pt x="32" y="27"/>
                </a:lnTo>
                <a:lnTo>
                  <a:pt x="31" y="33"/>
                </a:lnTo>
                <a:lnTo>
                  <a:pt x="30" y="41"/>
                </a:lnTo>
                <a:lnTo>
                  <a:pt x="28" y="48"/>
                </a:lnTo>
                <a:lnTo>
                  <a:pt x="25" y="60"/>
                </a:lnTo>
                <a:lnTo>
                  <a:pt x="22" y="67"/>
                </a:lnTo>
                <a:lnTo>
                  <a:pt x="19" y="73"/>
                </a:lnTo>
                <a:lnTo>
                  <a:pt x="16" y="78"/>
                </a:lnTo>
                <a:lnTo>
                  <a:pt x="11" y="82"/>
                </a:lnTo>
                <a:lnTo>
                  <a:pt x="8" y="84"/>
                </a:lnTo>
                <a:lnTo>
                  <a:pt x="0" y="87"/>
                </a:lnTo>
                <a:lnTo>
                  <a:pt x="0" y="85"/>
                </a:lnTo>
                <a:lnTo>
                  <a:pt x="2" y="82"/>
                </a:lnTo>
                <a:lnTo>
                  <a:pt x="6" y="77"/>
                </a:lnTo>
                <a:lnTo>
                  <a:pt x="8" y="73"/>
                </a:lnTo>
                <a:lnTo>
                  <a:pt x="9" y="69"/>
                </a:lnTo>
                <a:lnTo>
                  <a:pt x="10" y="64"/>
                </a:lnTo>
                <a:lnTo>
                  <a:pt x="9" y="60"/>
                </a:lnTo>
                <a:lnTo>
                  <a:pt x="9" y="54"/>
                </a:lnTo>
                <a:lnTo>
                  <a:pt x="9" y="48"/>
                </a:lnTo>
                <a:lnTo>
                  <a:pt x="10" y="44"/>
                </a:lnTo>
                <a:lnTo>
                  <a:pt x="13" y="37"/>
                </a:lnTo>
                <a:lnTo>
                  <a:pt x="14" y="30"/>
                </a:lnTo>
                <a:lnTo>
                  <a:pt x="16" y="20"/>
                </a:lnTo>
                <a:lnTo>
                  <a:pt x="18" y="12"/>
                </a:lnTo>
                <a:lnTo>
                  <a:pt x="19" y="5"/>
                </a:lnTo>
                <a:lnTo>
                  <a:pt x="19" y="0"/>
                </a:lnTo>
              </a:path>
            </a:pathLst>
          </a:custGeom>
          <a:solidFill>
            <a:srgbClr val="FFFF00"/>
          </a:solidFill>
          <a:ln w="9525" cap="flat" cmpd="sng">
            <a:noFill/>
            <a:prstDash val="solid"/>
            <a:round/>
            <a:headEnd type="none" w="med" len="med"/>
            <a:tailEnd type="none" w="med" len="med"/>
          </a:ln>
        </p:spPr>
        <p:txBody>
          <a:bodyPr wrap="none" anchor="ctr"/>
          <a:lstStyle/>
          <a:p>
            <a:endParaRPr lang="en-GB"/>
          </a:p>
        </p:txBody>
      </p:sp>
      <p:sp>
        <p:nvSpPr>
          <p:cNvPr id="37894" name="Freeform 5"/>
          <p:cNvSpPr>
            <a:spLocks/>
          </p:cNvSpPr>
          <p:nvPr/>
        </p:nvSpPr>
        <p:spPr bwMode="auto">
          <a:xfrm>
            <a:off x="7405688" y="2146300"/>
            <a:ext cx="879475" cy="615950"/>
          </a:xfrm>
          <a:custGeom>
            <a:avLst/>
            <a:gdLst>
              <a:gd name="T0" fmla="*/ 2147483647 w 103"/>
              <a:gd name="T1" fmla="*/ 0 h 72"/>
              <a:gd name="T2" fmla="*/ 2147483647 w 103"/>
              <a:gd name="T3" fmla="*/ 2147483647 h 72"/>
              <a:gd name="T4" fmla="*/ 2147483647 w 103"/>
              <a:gd name="T5" fmla="*/ 2147483647 h 72"/>
              <a:gd name="T6" fmla="*/ 2147483647 w 103"/>
              <a:gd name="T7" fmla="*/ 2147483647 h 72"/>
              <a:gd name="T8" fmla="*/ 2147483647 w 103"/>
              <a:gd name="T9" fmla="*/ 2147483647 h 72"/>
              <a:gd name="T10" fmla="*/ 2147483647 w 103"/>
              <a:gd name="T11" fmla="*/ 2147483647 h 72"/>
              <a:gd name="T12" fmla="*/ 2147483647 w 103"/>
              <a:gd name="T13" fmla="*/ 2147483647 h 72"/>
              <a:gd name="T14" fmla="*/ 2147483647 w 103"/>
              <a:gd name="T15" fmla="*/ 2147483647 h 72"/>
              <a:gd name="T16" fmla="*/ 2147483647 w 103"/>
              <a:gd name="T17" fmla="*/ 2147483647 h 72"/>
              <a:gd name="T18" fmla="*/ 2147483647 w 103"/>
              <a:gd name="T19" fmla="*/ 2147483647 h 72"/>
              <a:gd name="T20" fmla="*/ 2147483647 w 103"/>
              <a:gd name="T21" fmla="*/ 2147483647 h 72"/>
              <a:gd name="T22" fmla="*/ 2147483647 w 103"/>
              <a:gd name="T23" fmla="*/ 2147483647 h 72"/>
              <a:gd name="T24" fmla="*/ 2147483647 w 103"/>
              <a:gd name="T25" fmla="*/ 2147483647 h 72"/>
              <a:gd name="T26" fmla="*/ 2147483647 w 103"/>
              <a:gd name="T27" fmla="*/ 2147483647 h 72"/>
              <a:gd name="T28" fmla="*/ 2147483647 w 103"/>
              <a:gd name="T29" fmla="*/ 2147483647 h 72"/>
              <a:gd name="T30" fmla="*/ 2147483647 w 103"/>
              <a:gd name="T31" fmla="*/ 2147483647 h 72"/>
              <a:gd name="T32" fmla="*/ 2147483647 w 103"/>
              <a:gd name="T33" fmla="*/ 2147483647 h 72"/>
              <a:gd name="T34" fmla="*/ 2147483647 w 103"/>
              <a:gd name="T35" fmla="*/ 2147483647 h 72"/>
              <a:gd name="T36" fmla="*/ 2147483647 w 103"/>
              <a:gd name="T37" fmla="*/ 2147483647 h 72"/>
              <a:gd name="T38" fmla="*/ 2147483647 w 103"/>
              <a:gd name="T39" fmla="*/ 2147483647 h 72"/>
              <a:gd name="T40" fmla="*/ 2147483647 w 103"/>
              <a:gd name="T41" fmla="*/ 2147483647 h 72"/>
              <a:gd name="T42" fmla="*/ 2147483647 w 103"/>
              <a:gd name="T43" fmla="*/ 2147483647 h 72"/>
              <a:gd name="T44" fmla="*/ 2147483647 w 103"/>
              <a:gd name="T45" fmla="*/ 2147483647 h 72"/>
              <a:gd name="T46" fmla="*/ 2147483647 w 103"/>
              <a:gd name="T47" fmla="*/ 2147483647 h 72"/>
              <a:gd name="T48" fmla="*/ 2147483647 w 103"/>
              <a:gd name="T49" fmla="*/ 2147483647 h 72"/>
              <a:gd name="T50" fmla="*/ 2147483647 w 103"/>
              <a:gd name="T51" fmla="*/ 2147483647 h 72"/>
              <a:gd name="T52" fmla="*/ 2147483647 w 103"/>
              <a:gd name="T53" fmla="*/ 2147483647 h 72"/>
              <a:gd name="T54" fmla="*/ 2147483647 w 103"/>
              <a:gd name="T55" fmla="*/ 2147483647 h 72"/>
              <a:gd name="T56" fmla="*/ 2147483647 w 103"/>
              <a:gd name="T57" fmla="*/ 2147483647 h 72"/>
              <a:gd name="T58" fmla="*/ 2147483647 w 103"/>
              <a:gd name="T59" fmla="*/ 2147483647 h 72"/>
              <a:gd name="T60" fmla="*/ 2147483647 w 103"/>
              <a:gd name="T61" fmla="*/ 2147483647 h 72"/>
              <a:gd name="T62" fmla="*/ 2147483647 w 103"/>
              <a:gd name="T63" fmla="*/ 2147483647 h 72"/>
              <a:gd name="T64" fmla="*/ 2147483647 w 103"/>
              <a:gd name="T65" fmla="*/ 2147483647 h 72"/>
              <a:gd name="T66" fmla="*/ 2147483647 w 103"/>
              <a:gd name="T67" fmla="*/ 2147483647 h 72"/>
              <a:gd name="T68" fmla="*/ 2147483647 w 103"/>
              <a:gd name="T69" fmla="*/ 2147483647 h 72"/>
              <a:gd name="T70" fmla="*/ 2147483647 w 103"/>
              <a:gd name="T71" fmla="*/ 2147483647 h 72"/>
              <a:gd name="T72" fmla="*/ 2147483647 w 103"/>
              <a:gd name="T73" fmla="*/ 2147483647 h 72"/>
              <a:gd name="T74" fmla="*/ 2147483647 w 103"/>
              <a:gd name="T75" fmla="*/ 2147483647 h 72"/>
              <a:gd name="T76" fmla="*/ 2147483647 w 103"/>
              <a:gd name="T77" fmla="*/ 2147483647 h 72"/>
              <a:gd name="T78" fmla="*/ 2147483647 w 103"/>
              <a:gd name="T79" fmla="*/ 2147483647 h 72"/>
              <a:gd name="T80" fmla="*/ 2147483647 w 103"/>
              <a:gd name="T81" fmla="*/ 2147483647 h 72"/>
              <a:gd name="T82" fmla="*/ 2147483647 w 103"/>
              <a:gd name="T83" fmla="*/ 2147483647 h 72"/>
              <a:gd name="T84" fmla="*/ 2147483647 w 103"/>
              <a:gd name="T85" fmla="*/ 2147483647 h 72"/>
              <a:gd name="T86" fmla="*/ 2147483647 w 103"/>
              <a:gd name="T87" fmla="*/ 2147483647 h 72"/>
              <a:gd name="T88" fmla="*/ 0 w 103"/>
              <a:gd name="T89" fmla="*/ 2147483647 h 72"/>
              <a:gd name="T90" fmla="*/ 2147483647 w 103"/>
              <a:gd name="T91" fmla="*/ 2147483647 h 72"/>
              <a:gd name="T92" fmla="*/ 2147483647 w 103"/>
              <a:gd name="T93" fmla="*/ 2147483647 h 72"/>
              <a:gd name="T94" fmla="*/ 2147483647 w 103"/>
              <a:gd name="T95" fmla="*/ 2147483647 h 72"/>
              <a:gd name="T96" fmla="*/ 2147483647 w 103"/>
              <a:gd name="T97" fmla="*/ 2147483647 h 72"/>
              <a:gd name="T98" fmla="*/ 2147483647 w 103"/>
              <a:gd name="T99" fmla="*/ 2147483647 h 72"/>
              <a:gd name="T100" fmla="*/ 2147483647 w 103"/>
              <a:gd name="T101" fmla="*/ 0 h 7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03"/>
              <a:gd name="T154" fmla="*/ 0 h 72"/>
              <a:gd name="T155" fmla="*/ 103 w 103"/>
              <a:gd name="T156" fmla="*/ 72 h 7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03" h="72">
                <a:moveTo>
                  <a:pt x="6" y="0"/>
                </a:moveTo>
                <a:lnTo>
                  <a:pt x="12" y="1"/>
                </a:lnTo>
                <a:lnTo>
                  <a:pt x="14" y="2"/>
                </a:lnTo>
                <a:lnTo>
                  <a:pt x="17" y="2"/>
                </a:lnTo>
                <a:lnTo>
                  <a:pt x="21" y="4"/>
                </a:lnTo>
                <a:lnTo>
                  <a:pt x="23" y="6"/>
                </a:lnTo>
                <a:lnTo>
                  <a:pt x="26" y="8"/>
                </a:lnTo>
                <a:lnTo>
                  <a:pt x="32" y="13"/>
                </a:lnTo>
                <a:lnTo>
                  <a:pt x="35" y="17"/>
                </a:lnTo>
                <a:lnTo>
                  <a:pt x="40" y="22"/>
                </a:lnTo>
                <a:lnTo>
                  <a:pt x="43" y="24"/>
                </a:lnTo>
                <a:lnTo>
                  <a:pt x="46" y="27"/>
                </a:lnTo>
                <a:lnTo>
                  <a:pt x="53" y="32"/>
                </a:lnTo>
                <a:lnTo>
                  <a:pt x="55" y="34"/>
                </a:lnTo>
                <a:lnTo>
                  <a:pt x="60" y="37"/>
                </a:lnTo>
                <a:lnTo>
                  <a:pt x="63" y="40"/>
                </a:lnTo>
                <a:lnTo>
                  <a:pt x="65" y="42"/>
                </a:lnTo>
                <a:lnTo>
                  <a:pt x="67" y="43"/>
                </a:lnTo>
                <a:lnTo>
                  <a:pt x="70" y="45"/>
                </a:lnTo>
                <a:lnTo>
                  <a:pt x="76" y="47"/>
                </a:lnTo>
                <a:lnTo>
                  <a:pt x="82" y="49"/>
                </a:lnTo>
                <a:lnTo>
                  <a:pt x="86" y="50"/>
                </a:lnTo>
                <a:lnTo>
                  <a:pt x="93" y="51"/>
                </a:lnTo>
                <a:lnTo>
                  <a:pt x="98" y="52"/>
                </a:lnTo>
                <a:lnTo>
                  <a:pt x="103" y="53"/>
                </a:lnTo>
                <a:lnTo>
                  <a:pt x="98" y="66"/>
                </a:lnTo>
                <a:lnTo>
                  <a:pt x="96" y="66"/>
                </a:lnTo>
                <a:lnTo>
                  <a:pt x="93" y="66"/>
                </a:lnTo>
                <a:lnTo>
                  <a:pt x="89" y="66"/>
                </a:lnTo>
                <a:lnTo>
                  <a:pt x="84" y="66"/>
                </a:lnTo>
                <a:lnTo>
                  <a:pt x="81" y="67"/>
                </a:lnTo>
                <a:lnTo>
                  <a:pt x="77" y="67"/>
                </a:lnTo>
                <a:lnTo>
                  <a:pt x="74" y="68"/>
                </a:lnTo>
                <a:lnTo>
                  <a:pt x="69" y="69"/>
                </a:lnTo>
                <a:lnTo>
                  <a:pt x="65" y="70"/>
                </a:lnTo>
                <a:lnTo>
                  <a:pt x="61" y="70"/>
                </a:lnTo>
                <a:lnTo>
                  <a:pt x="58" y="71"/>
                </a:lnTo>
                <a:lnTo>
                  <a:pt x="54" y="71"/>
                </a:lnTo>
                <a:lnTo>
                  <a:pt x="49" y="72"/>
                </a:lnTo>
                <a:lnTo>
                  <a:pt x="45" y="72"/>
                </a:lnTo>
                <a:lnTo>
                  <a:pt x="39" y="71"/>
                </a:lnTo>
                <a:lnTo>
                  <a:pt x="29" y="70"/>
                </a:lnTo>
                <a:lnTo>
                  <a:pt x="21" y="69"/>
                </a:lnTo>
                <a:lnTo>
                  <a:pt x="17" y="69"/>
                </a:lnTo>
                <a:lnTo>
                  <a:pt x="0" y="49"/>
                </a:lnTo>
                <a:lnTo>
                  <a:pt x="1" y="44"/>
                </a:lnTo>
                <a:lnTo>
                  <a:pt x="2" y="35"/>
                </a:lnTo>
                <a:lnTo>
                  <a:pt x="3" y="26"/>
                </a:lnTo>
                <a:lnTo>
                  <a:pt x="4" y="16"/>
                </a:lnTo>
                <a:lnTo>
                  <a:pt x="5" y="6"/>
                </a:lnTo>
                <a:lnTo>
                  <a:pt x="6" y="0"/>
                </a:lnTo>
              </a:path>
            </a:pathLst>
          </a:custGeom>
          <a:solidFill>
            <a:srgbClr val="FFFF00"/>
          </a:solidFill>
          <a:ln w="9525" cap="flat" cmpd="sng">
            <a:noFill/>
            <a:prstDash val="solid"/>
            <a:round/>
            <a:headEnd type="none" w="med" len="med"/>
            <a:tailEnd type="none" w="med" len="med"/>
          </a:ln>
        </p:spPr>
        <p:txBody>
          <a:bodyPr wrap="none" anchor="ctr"/>
          <a:lstStyle/>
          <a:p>
            <a:endParaRPr lang="en-GB"/>
          </a:p>
        </p:txBody>
      </p:sp>
      <p:sp>
        <p:nvSpPr>
          <p:cNvPr id="37895" name="Freeform 6"/>
          <p:cNvSpPr>
            <a:spLocks/>
          </p:cNvSpPr>
          <p:nvPr/>
        </p:nvSpPr>
        <p:spPr bwMode="auto">
          <a:xfrm>
            <a:off x="7508875" y="1608138"/>
            <a:ext cx="1246188" cy="1247775"/>
          </a:xfrm>
          <a:custGeom>
            <a:avLst/>
            <a:gdLst>
              <a:gd name="T0" fmla="*/ 0 w 785"/>
              <a:gd name="T1" fmla="*/ 2147483647 h 786"/>
              <a:gd name="T2" fmla="*/ 2147483647 w 785"/>
              <a:gd name="T3" fmla="*/ 0 h 786"/>
              <a:gd name="T4" fmla="*/ 2147483647 w 785"/>
              <a:gd name="T5" fmla="*/ 2147483647 h 786"/>
              <a:gd name="T6" fmla="*/ 2147483647 w 785"/>
              <a:gd name="T7" fmla="*/ 2147483647 h 786"/>
              <a:gd name="T8" fmla="*/ 2147483647 w 785"/>
              <a:gd name="T9" fmla="*/ 2147483647 h 786"/>
              <a:gd name="T10" fmla="*/ 2147483647 w 785"/>
              <a:gd name="T11" fmla="*/ 2147483647 h 786"/>
              <a:gd name="T12" fmla="*/ 2147483647 w 785"/>
              <a:gd name="T13" fmla="*/ 2147483647 h 786"/>
              <a:gd name="T14" fmla="*/ 2147483647 w 785"/>
              <a:gd name="T15" fmla="*/ 2147483647 h 786"/>
              <a:gd name="T16" fmla="*/ 2147483647 w 785"/>
              <a:gd name="T17" fmla="*/ 2147483647 h 786"/>
              <a:gd name="T18" fmla="*/ 2147483647 w 785"/>
              <a:gd name="T19" fmla="*/ 2147483647 h 786"/>
              <a:gd name="T20" fmla="*/ 2147483647 w 785"/>
              <a:gd name="T21" fmla="*/ 2147483647 h 786"/>
              <a:gd name="T22" fmla="*/ 2147483647 w 785"/>
              <a:gd name="T23" fmla="*/ 2147483647 h 786"/>
              <a:gd name="T24" fmla="*/ 2147483647 w 785"/>
              <a:gd name="T25" fmla="*/ 2147483647 h 786"/>
              <a:gd name="T26" fmla="*/ 2147483647 w 785"/>
              <a:gd name="T27" fmla="*/ 2147483647 h 786"/>
              <a:gd name="T28" fmla="*/ 0 w 785"/>
              <a:gd name="T29" fmla="*/ 2147483647 h 78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85"/>
              <a:gd name="T46" fmla="*/ 0 h 786"/>
              <a:gd name="T47" fmla="*/ 785 w 785"/>
              <a:gd name="T48" fmla="*/ 786 h 78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85" h="786">
                <a:moveTo>
                  <a:pt x="0" y="3"/>
                </a:moveTo>
                <a:lnTo>
                  <a:pt x="43" y="0"/>
                </a:lnTo>
                <a:lnTo>
                  <a:pt x="134" y="60"/>
                </a:lnTo>
                <a:lnTo>
                  <a:pt x="258" y="146"/>
                </a:lnTo>
                <a:lnTo>
                  <a:pt x="462" y="281"/>
                </a:lnTo>
                <a:lnTo>
                  <a:pt x="602" y="356"/>
                </a:lnTo>
                <a:lnTo>
                  <a:pt x="785" y="447"/>
                </a:lnTo>
                <a:lnTo>
                  <a:pt x="785" y="786"/>
                </a:lnTo>
                <a:lnTo>
                  <a:pt x="710" y="711"/>
                </a:lnTo>
                <a:lnTo>
                  <a:pt x="586" y="587"/>
                </a:lnTo>
                <a:lnTo>
                  <a:pt x="473" y="485"/>
                </a:lnTo>
                <a:lnTo>
                  <a:pt x="290" y="302"/>
                </a:lnTo>
                <a:lnTo>
                  <a:pt x="177" y="194"/>
                </a:lnTo>
                <a:lnTo>
                  <a:pt x="97" y="114"/>
                </a:lnTo>
                <a:lnTo>
                  <a:pt x="0" y="17"/>
                </a:lnTo>
              </a:path>
            </a:pathLst>
          </a:custGeom>
          <a:solidFill>
            <a:srgbClr val="FFFF00"/>
          </a:solidFill>
          <a:ln w="9525" cap="flat" cmpd="sng">
            <a:noFill/>
            <a:prstDash val="solid"/>
            <a:round/>
            <a:headEnd type="none" w="med" len="med"/>
            <a:tailEnd type="none" w="med" len="med"/>
          </a:ln>
        </p:spPr>
        <p:txBody>
          <a:bodyPr wrap="none" anchor="ctr"/>
          <a:lstStyle/>
          <a:p>
            <a:endParaRPr lang="en-GB"/>
          </a:p>
        </p:txBody>
      </p:sp>
      <p:sp>
        <p:nvSpPr>
          <p:cNvPr id="37896" name="Freeform 7"/>
          <p:cNvSpPr>
            <a:spLocks/>
          </p:cNvSpPr>
          <p:nvPr/>
        </p:nvSpPr>
        <p:spPr bwMode="auto">
          <a:xfrm>
            <a:off x="8277225" y="2530475"/>
            <a:ext cx="144463" cy="103188"/>
          </a:xfrm>
          <a:custGeom>
            <a:avLst/>
            <a:gdLst>
              <a:gd name="T0" fmla="*/ 0 w 17"/>
              <a:gd name="T1" fmla="*/ 2147483647 h 12"/>
              <a:gd name="T2" fmla="*/ 2147483647 w 17"/>
              <a:gd name="T3" fmla="*/ 2147483647 h 12"/>
              <a:gd name="T4" fmla="*/ 2147483647 w 17"/>
              <a:gd name="T5" fmla="*/ 0 h 12"/>
              <a:gd name="T6" fmla="*/ 2147483647 w 17"/>
              <a:gd name="T7" fmla="*/ 2147483647 h 12"/>
              <a:gd name="T8" fmla="*/ 2147483647 w 17"/>
              <a:gd name="T9" fmla="*/ 2147483647 h 12"/>
              <a:gd name="T10" fmla="*/ 0 w 17"/>
              <a:gd name="T11" fmla="*/ 2147483647 h 12"/>
              <a:gd name="T12" fmla="*/ 0 60000 65536"/>
              <a:gd name="T13" fmla="*/ 0 60000 65536"/>
              <a:gd name="T14" fmla="*/ 0 60000 65536"/>
              <a:gd name="T15" fmla="*/ 0 60000 65536"/>
              <a:gd name="T16" fmla="*/ 0 60000 65536"/>
              <a:gd name="T17" fmla="*/ 0 60000 65536"/>
              <a:gd name="T18" fmla="*/ 0 w 17"/>
              <a:gd name="T19" fmla="*/ 0 h 12"/>
              <a:gd name="T20" fmla="*/ 17 w 17"/>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7" h="12">
                <a:moveTo>
                  <a:pt x="0" y="11"/>
                </a:moveTo>
                <a:lnTo>
                  <a:pt x="2" y="5"/>
                </a:lnTo>
                <a:lnTo>
                  <a:pt x="4" y="0"/>
                </a:lnTo>
                <a:lnTo>
                  <a:pt x="11" y="6"/>
                </a:lnTo>
                <a:lnTo>
                  <a:pt x="17" y="12"/>
                </a:lnTo>
                <a:lnTo>
                  <a:pt x="0" y="11"/>
                </a:lnTo>
              </a:path>
            </a:pathLst>
          </a:custGeom>
          <a:solidFill>
            <a:srgbClr val="FDFA00"/>
          </a:solidFill>
          <a:ln w="9525">
            <a:noFill/>
            <a:round/>
            <a:headEnd/>
            <a:tailEnd/>
          </a:ln>
        </p:spPr>
        <p:txBody>
          <a:bodyPr/>
          <a:lstStyle/>
          <a:p>
            <a:endParaRPr lang="en-GB"/>
          </a:p>
        </p:txBody>
      </p:sp>
      <p:sp>
        <p:nvSpPr>
          <p:cNvPr id="37897" name="Freeform 8"/>
          <p:cNvSpPr>
            <a:spLocks/>
          </p:cNvSpPr>
          <p:nvPr/>
        </p:nvSpPr>
        <p:spPr bwMode="auto">
          <a:xfrm>
            <a:off x="228600" y="3317875"/>
            <a:ext cx="4794250" cy="519113"/>
          </a:xfrm>
          <a:custGeom>
            <a:avLst/>
            <a:gdLst>
              <a:gd name="T0" fmla="*/ 2147483647 w 3020"/>
              <a:gd name="T1" fmla="*/ 2147483647 h 327"/>
              <a:gd name="T2" fmla="*/ 2147483647 w 3020"/>
              <a:gd name="T3" fmla="*/ 2147483647 h 327"/>
              <a:gd name="T4" fmla="*/ 2147483647 w 3020"/>
              <a:gd name="T5" fmla="*/ 2147483647 h 327"/>
              <a:gd name="T6" fmla="*/ 0 w 3020"/>
              <a:gd name="T7" fmla="*/ 0 h 327"/>
              <a:gd name="T8" fmla="*/ 2147483647 w 3020"/>
              <a:gd name="T9" fmla="*/ 2147483647 h 327"/>
              <a:gd name="T10" fmla="*/ 2147483647 w 3020"/>
              <a:gd name="T11" fmla="*/ 2147483647 h 327"/>
              <a:gd name="T12" fmla="*/ 2147483647 w 3020"/>
              <a:gd name="T13" fmla="*/ 2147483647 h 327"/>
              <a:gd name="T14" fmla="*/ 2147483647 w 3020"/>
              <a:gd name="T15" fmla="*/ 2147483647 h 327"/>
              <a:gd name="T16" fmla="*/ 2147483647 w 3020"/>
              <a:gd name="T17" fmla="*/ 2147483647 h 327"/>
              <a:gd name="T18" fmla="*/ 2147483647 w 3020"/>
              <a:gd name="T19" fmla="*/ 2147483647 h 327"/>
              <a:gd name="T20" fmla="*/ 2147483647 w 3020"/>
              <a:gd name="T21" fmla="*/ 2147483647 h 327"/>
              <a:gd name="T22" fmla="*/ 2147483647 w 3020"/>
              <a:gd name="T23" fmla="*/ 2147483647 h 327"/>
              <a:gd name="T24" fmla="*/ 2147483647 w 3020"/>
              <a:gd name="T25" fmla="*/ 2147483647 h 327"/>
              <a:gd name="T26" fmla="*/ 2147483647 w 3020"/>
              <a:gd name="T27" fmla="*/ 2147483647 h 327"/>
              <a:gd name="T28" fmla="*/ 2147483647 w 3020"/>
              <a:gd name="T29" fmla="*/ 2147483647 h 327"/>
              <a:gd name="T30" fmla="*/ 2147483647 w 3020"/>
              <a:gd name="T31" fmla="*/ 2147483647 h 327"/>
              <a:gd name="T32" fmla="*/ 2147483647 w 3020"/>
              <a:gd name="T33" fmla="*/ 2147483647 h 327"/>
              <a:gd name="T34" fmla="*/ 2147483647 w 3020"/>
              <a:gd name="T35" fmla="*/ 2147483647 h 327"/>
              <a:gd name="T36" fmla="*/ 2147483647 w 3020"/>
              <a:gd name="T37" fmla="*/ 2147483647 h 327"/>
              <a:gd name="T38" fmla="*/ 2147483647 w 3020"/>
              <a:gd name="T39" fmla="*/ 2147483647 h 327"/>
              <a:gd name="T40" fmla="*/ 2147483647 w 3020"/>
              <a:gd name="T41" fmla="*/ 2147483647 h 327"/>
              <a:gd name="T42" fmla="*/ 2147483647 w 3020"/>
              <a:gd name="T43" fmla="*/ 2147483647 h 327"/>
              <a:gd name="T44" fmla="*/ 2147483647 w 3020"/>
              <a:gd name="T45" fmla="*/ 2147483647 h 327"/>
              <a:gd name="T46" fmla="*/ 2147483647 w 3020"/>
              <a:gd name="T47" fmla="*/ 2147483647 h 327"/>
              <a:gd name="T48" fmla="*/ 2147483647 w 3020"/>
              <a:gd name="T49" fmla="*/ 2147483647 h 327"/>
              <a:gd name="T50" fmla="*/ 2147483647 w 3020"/>
              <a:gd name="T51" fmla="*/ 2147483647 h 327"/>
              <a:gd name="T52" fmla="*/ 2147483647 w 3020"/>
              <a:gd name="T53" fmla="*/ 2147483647 h 327"/>
              <a:gd name="T54" fmla="*/ 2147483647 w 3020"/>
              <a:gd name="T55" fmla="*/ 2147483647 h 327"/>
              <a:gd name="T56" fmla="*/ 2147483647 w 3020"/>
              <a:gd name="T57" fmla="*/ 2147483647 h 327"/>
              <a:gd name="T58" fmla="*/ 2147483647 w 3020"/>
              <a:gd name="T59" fmla="*/ 2147483647 h 327"/>
              <a:gd name="T60" fmla="*/ 2147483647 w 3020"/>
              <a:gd name="T61" fmla="*/ 2147483647 h 327"/>
              <a:gd name="T62" fmla="*/ 2147483647 w 3020"/>
              <a:gd name="T63" fmla="*/ 2147483647 h 327"/>
              <a:gd name="T64" fmla="*/ 2147483647 w 3020"/>
              <a:gd name="T65" fmla="*/ 2147483647 h 327"/>
              <a:gd name="T66" fmla="*/ 2147483647 w 3020"/>
              <a:gd name="T67" fmla="*/ 2147483647 h 327"/>
              <a:gd name="T68" fmla="*/ 2147483647 w 3020"/>
              <a:gd name="T69" fmla="*/ 2147483647 h 327"/>
              <a:gd name="T70" fmla="*/ 2147483647 w 3020"/>
              <a:gd name="T71" fmla="*/ 2147483647 h 327"/>
              <a:gd name="T72" fmla="*/ 2147483647 w 3020"/>
              <a:gd name="T73" fmla="*/ 2147483647 h 327"/>
              <a:gd name="T74" fmla="*/ 2147483647 w 3020"/>
              <a:gd name="T75" fmla="*/ 2147483647 h 327"/>
              <a:gd name="T76" fmla="*/ 2147483647 w 3020"/>
              <a:gd name="T77" fmla="*/ 2147483647 h 327"/>
              <a:gd name="T78" fmla="*/ 2147483647 w 3020"/>
              <a:gd name="T79" fmla="*/ 2147483647 h 327"/>
              <a:gd name="T80" fmla="*/ 2147483647 w 3020"/>
              <a:gd name="T81" fmla="*/ 2147483647 h 327"/>
              <a:gd name="T82" fmla="*/ 2147483647 w 3020"/>
              <a:gd name="T83" fmla="*/ 2147483647 h 327"/>
              <a:gd name="T84" fmla="*/ 2147483647 w 3020"/>
              <a:gd name="T85" fmla="*/ 2147483647 h 327"/>
              <a:gd name="T86" fmla="*/ 2147483647 w 3020"/>
              <a:gd name="T87" fmla="*/ 2147483647 h 327"/>
              <a:gd name="T88" fmla="*/ 2147483647 w 3020"/>
              <a:gd name="T89" fmla="*/ 2147483647 h 327"/>
              <a:gd name="T90" fmla="*/ 2147483647 w 3020"/>
              <a:gd name="T91" fmla="*/ 2147483647 h 327"/>
              <a:gd name="T92" fmla="*/ 2147483647 w 3020"/>
              <a:gd name="T93" fmla="*/ 2147483647 h 327"/>
              <a:gd name="T94" fmla="*/ 2147483647 w 3020"/>
              <a:gd name="T95" fmla="*/ 2147483647 h 327"/>
              <a:gd name="T96" fmla="*/ 2147483647 w 3020"/>
              <a:gd name="T97" fmla="*/ 2147483647 h 327"/>
              <a:gd name="T98" fmla="*/ 2147483647 w 3020"/>
              <a:gd name="T99" fmla="*/ 2147483647 h 327"/>
              <a:gd name="T100" fmla="*/ 2147483647 w 3020"/>
              <a:gd name="T101" fmla="*/ 2147483647 h 32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020"/>
              <a:gd name="T154" fmla="*/ 0 h 327"/>
              <a:gd name="T155" fmla="*/ 3020 w 3020"/>
              <a:gd name="T156" fmla="*/ 327 h 32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020" h="327">
                <a:moveTo>
                  <a:pt x="2945" y="273"/>
                </a:moveTo>
                <a:lnTo>
                  <a:pt x="3020" y="327"/>
                </a:lnTo>
                <a:lnTo>
                  <a:pt x="2" y="322"/>
                </a:lnTo>
                <a:lnTo>
                  <a:pt x="0" y="0"/>
                </a:lnTo>
                <a:lnTo>
                  <a:pt x="77" y="5"/>
                </a:lnTo>
                <a:lnTo>
                  <a:pt x="131" y="5"/>
                </a:lnTo>
                <a:lnTo>
                  <a:pt x="190" y="5"/>
                </a:lnTo>
                <a:lnTo>
                  <a:pt x="239" y="5"/>
                </a:lnTo>
                <a:lnTo>
                  <a:pt x="309" y="5"/>
                </a:lnTo>
                <a:lnTo>
                  <a:pt x="357" y="10"/>
                </a:lnTo>
                <a:lnTo>
                  <a:pt x="379" y="10"/>
                </a:lnTo>
                <a:lnTo>
                  <a:pt x="395" y="64"/>
                </a:lnTo>
                <a:lnTo>
                  <a:pt x="422" y="69"/>
                </a:lnTo>
                <a:lnTo>
                  <a:pt x="449" y="69"/>
                </a:lnTo>
                <a:lnTo>
                  <a:pt x="470" y="102"/>
                </a:lnTo>
                <a:lnTo>
                  <a:pt x="492" y="128"/>
                </a:lnTo>
                <a:lnTo>
                  <a:pt x="556" y="134"/>
                </a:lnTo>
                <a:lnTo>
                  <a:pt x="658" y="139"/>
                </a:lnTo>
                <a:lnTo>
                  <a:pt x="728" y="145"/>
                </a:lnTo>
                <a:lnTo>
                  <a:pt x="830" y="145"/>
                </a:lnTo>
                <a:lnTo>
                  <a:pt x="960" y="145"/>
                </a:lnTo>
                <a:lnTo>
                  <a:pt x="1142" y="145"/>
                </a:lnTo>
                <a:lnTo>
                  <a:pt x="1261" y="145"/>
                </a:lnTo>
                <a:lnTo>
                  <a:pt x="1336" y="145"/>
                </a:lnTo>
                <a:lnTo>
                  <a:pt x="1385" y="145"/>
                </a:lnTo>
                <a:lnTo>
                  <a:pt x="1395" y="145"/>
                </a:lnTo>
                <a:lnTo>
                  <a:pt x="1417" y="171"/>
                </a:lnTo>
                <a:lnTo>
                  <a:pt x="1498" y="171"/>
                </a:lnTo>
                <a:lnTo>
                  <a:pt x="1605" y="171"/>
                </a:lnTo>
                <a:lnTo>
                  <a:pt x="1740" y="171"/>
                </a:lnTo>
                <a:lnTo>
                  <a:pt x="1880" y="161"/>
                </a:lnTo>
                <a:lnTo>
                  <a:pt x="2041" y="161"/>
                </a:lnTo>
                <a:lnTo>
                  <a:pt x="2256" y="150"/>
                </a:lnTo>
                <a:lnTo>
                  <a:pt x="2493" y="145"/>
                </a:lnTo>
                <a:lnTo>
                  <a:pt x="2681" y="139"/>
                </a:lnTo>
                <a:lnTo>
                  <a:pt x="2703" y="134"/>
                </a:lnTo>
                <a:lnTo>
                  <a:pt x="2729" y="139"/>
                </a:lnTo>
                <a:lnTo>
                  <a:pt x="2756" y="139"/>
                </a:lnTo>
                <a:lnTo>
                  <a:pt x="2773" y="139"/>
                </a:lnTo>
                <a:lnTo>
                  <a:pt x="2778" y="134"/>
                </a:lnTo>
                <a:lnTo>
                  <a:pt x="2783" y="134"/>
                </a:lnTo>
                <a:lnTo>
                  <a:pt x="2794" y="145"/>
                </a:lnTo>
                <a:lnTo>
                  <a:pt x="2805" y="166"/>
                </a:lnTo>
                <a:lnTo>
                  <a:pt x="2821" y="177"/>
                </a:lnTo>
                <a:lnTo>
                  <a:pt x="2837" y="193"/>
                </a:lnTo>
                <a:lnTo>
                  <a:pt x="2848" y="209"/>
                </a:lnTo>
                <a:lnTo>
                  <a:pt x="2864" y="225"/>
                </a:lnTo>
                <a:lnTo>
                  <a:pt x="2880" y="236"/>
                </a:lnTo>
                <a:lnTo>
                  <a:pt x="2896" y="247"/>
                </a:lnTo>
                <a:lnTo>
                  <a:pt x="2923" y="263"/>
                </a:lnTo>
                <a:lnTo>
                  <a:pt x="2945" y="273"/>
                </a:lnTo>
              </a:path>
            </a:pathLst>
          </a:custGeom>
          <a:solidFill>
            <a:srgbClr val="FF99CC"/>
          </a:solidFill>
          <a:ln w="9525" cap="flat" cmpd="sng">
            <a:noFill/>
            <a:prstDash val="solid"/>
            <a:round/>
            <a:headEnd/>
            <a:tailEnd/>
          </a:ln>
        </p:spPr>
        <p:txBody>
          <a:bodyPr wrap="none" anchor="ctr"/>
          <a:lstStyle/>
          <a:p>
            <a:endParaRPr lang="en-GB"/>
          </a:p>
        </p:txBody>
      </p:sp>
      <p:sp>
        <p:nvSpPr>
          <p:cNvPr id="37898" name="Freeform 9"/>
          <p:cNvSpPr>
            <a:spLocks/>
          </p:cNvSpPr>
          <p:nvPr/>
        </p:nvSpPr>
        <p:spPr bwMode="auto">
          <a:xfrm>
            <a:off x="231775" y="3078163"/>
            <a:ext cx="598488" cy="263525"/>
          </a:xfrm>
          <a:custGeom>
            <a:avLst/>
            <a:gdLst>
              <a:gd name="T0" fmla="*/ 0 w 70"/>
              <a:gd name="T1" fmla="*/ 2147483647 h 31"/>
              <a:gd name="T2" fmla="*/ 0 w 70"/>
              <a:gd name="T3" fmla="*/ 0 h 31"/>
              <a:gd name="T4" fmla="*/ 2147483647 w 70"/>
              <a:gd name="T5" fmla="*/ 0 h 31"/>
              <a:gd name="T6" fmla="*/ 2147483647 w 70"/>
              <a:gd name="T7" fmla="*/ 0 h 31"/>
              <a:gd name="T8" fmla="*/ 2147483647 w 70"/>
              <a:gd name="T9" fmla="*/ 2147483647 h 31"/>
              <a:gd name="T10" fmla="*/ 2147483647 w 70"/>
              <a:gd name="T11" fmla="*/ 2147483647 h 31"/>
              <a:gd name="T12" fmla="*/ 2147483647 w 70"/>
              <a:gd name="T13" fmla="*/ 2147483647 h 31"/>
              <a:gd name="T14" fmla="*/ 2147483647 w 70"/>
              <a:gd name="T15" fmla="*/ 2147483647 h 31"/>
              <a:gd name="T16" fmla="*/ 2147483647 w 70"/>
              <a:gd name="T17" fmla="*/ 2147483647 h 31"/>
              <a:gd name="T18" fmla="*/ 2147483647 w 70"/>
              <a:gd name="T19" fmla="*/ 2147483647 h 31"/>
              <a:gd name="T20" fmla="*/ 2147483647 w 70"/>
              <a:gd name="T21" fmla="*/ 2147483647 h 31"/>
              <a:gd name="T22" fmla="*/ 2147483647 w 70"/>
              <a:gd name="T23" fmla="*/ 2147483647 h 31"/>
              <a:gd name="T24" fmla="*/ 2147483647 w 70"/>
              <a:gd name="T25" fmla="*/ 2147483647 h 31"/>
              <a:gd name="T26" fmla="*/ 2147483647 w 70"/>
              <a:gd name="T27" fmla="*/ 2147483647 h 31"/>
              <a:gd name="T28" fmla="*/ 2147483647 w 70"/>
              <a:gd name="T29" fmla="*/ 2147483647 h 31"/>
              <a:gd name="T30" fmla="*/ 2147483647 w 70"/>
              <a:gd name="T31" fmla="*/ 2147483647 h 31"/>
              <a:gd name="T32" fmla="*/ 0 w 70"/>
              <a:gd name="T33" fmla="*/ 2147483647 h 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0"/>
              <a:gd name="T52" fmla="*/ 0 h 31"/>
              <a:gd name="T53" fmla="*/ 70 w 70"/>
              <a:gd name="T54" fmla="*/ 31 h 3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0" h="31">
                <a:moveTo>
                  <a:pt x="0" y="29"/>
                </a:moveTo>
                <a:lnTo>
                  <a:pt x="0" y="0"/>
                </a:lnTo>
                <a:lnTo>
                  <a:pt x="12" y="0"/>
                </a:lnTo>
                <a:lnTo>
                  <a:pt x="27" y="0"/>
                </a:lnTo>
                <a:lnTo>
                  <a:pt x="45" y="1"/>
                </a:lnTo>
                <a:lnTo>
                  <a:pt x="56" y="2"/>
                </a:lnTo>
                <a:lnTo>
                  <a:pt x="59" y="2"/>
                </a:lnTo>
                <a:lnTo>
                  <a:pt x="60" y="6"/>
                </a:lnTo>
                <a:lnTo>
                  <a:pt x="64" y="12"/>
                </a:lnTo>
                <a:lnTo>
                  <a:pt x="67" y="20"/>
                </a:lnTo>
                <a:lnTo>
                  <a:pt x="69" y="26"/>
                </a:lnTo>
                <a:lnTo>
                  <a:pt x="70" y="31"/>
                </a:lnTo>
                <a:lnTo>
                  <a:pt x="55" y="30"/>
                </a:lnTo>
                <a:lnTo>
                  <a:pt x="39" y="30"/>
                </a:lnTo>
                <a:lnTo>
                  <a:pt x="22" y="30"/>
                </a:lnTo>
                <a:lnTo>
                  <a:pt x="7" y="29"/>
                </a:lnTo>
                <a:lnTo>
                  <a:pt x="0" y="29"/>
                </a:lnTo>
              </a:path>
            </a:pathLst>
          </a:custGeom>
          <a:solidFill>
            <a:srgbClr val="99CC00"/>
          </a:solidFill>
          <a:ln w="9525" cap="flat" cmpd="sng">
            <a:noFill/>
            <a:prstDash val="solid"/>
            <a:round/>
            <a:headEnd/>
            <a:tailEnd/>
          </a:ln>
        </p:spPr>
        <p:txBody>
          <a:bodyPr wrap="none" anchor="ctr"/>
          <a:lstStyle/>
          <a:p>
            <a:endParaRPr lang="en-GB"/>
          </a:p>
        </p:txBody>
      </p:sp>
      <p:sp>
        <p:nvSpPr>
          <p:cNvPr id="37899" name="Freeform 10"/>
          <p:cNvSpPr>
            <a:spLocks/>
          </p:cNvSpPr>
          <p:nvPr/>
        </p:nvSpPr>
        <p:spPr bwMode="auto">
          <a:xfrm>
            <a:off x="231775" y="2982913"/>
            <a:ext cx="504825" cy="120650"/>
          </a:xfrm>
          <a:custGeom>
            <a:avLst/>
            <a:gdLst>
              <a:gd name="T0" fmla="*/ 0 w 59"/>
              <a:gd name="T1" fmla="*/ 2147483647 h 14"/>
              <a:gd name="T2" fmla="*/ 0 w 59"/>
              <a:gd name="T3" fmla="*/ 2147483647 h 14"/>
              <a:gd name="T4" fmla="*/ 2147483647 w 59"/>
              <a:gd name="T5" fmla="*/ 0 h 14"/>
              <a:gd name="T6" fmla="*/ 2147483647 w 59"/>
              <a:gd name="T7" fmla="*/ 2147483647 h 14"/>
              <a:gd name="T8" fmla="*/ 2147483647 w 59"/>
              <a:gd name="T9" fmla="*/ 2147483647 h 14"/>
              <a:gd name="T10" fmla="*/ 2147483647 w 59"/>
              <a:gd name="T11" fmla="*/ 2147483647 h 14"/>
              <a:gd name="T12" fmla="*/ 2147483647 w 59"/>
              <a:gd name="T13" fmla="*/ 2147483647 h 14"/>
              <a:gd name="T14" fmla="*/ 2147483647 w 59"/>
              <a:gd name="T15" fmla="*/ 2147483647 h 14"/>
              <a:gd name="T16" fmla="*/ 2147483647 w 59"/>
              <a:gd name="T17" fmla="*/ 2147483647 h 14"/>
              <a:gd name="T18" fmla="*/ 2147483647 w 59"/>
              <a:gd name="T19" fmla="*/ 2147483647 h 14"/>
              <a:gd name="T20" fmla="*/ 2147483647 w 59"/>
              <a:gd name="T21" fmla="*/ 2147483647 h 14"/>
              <a:gd name="T22" fmla="*/ 2147483647 w 59"/>
              <a:gd name="T23" fmla="*/ 2147483647 h 14"/>
              <a:gd name="T24" fmla="*/ 2147483647 w 59"/>
              <a:gd name="T25" fmla="*/ 2147483647 h 14"/>
              <a:gd name="T26" fmla="*/ 2147483647 w 59"/>
              <a:gd name="T27" fmla="*/ 2147483647 h 14"/>
              <a:gd name="T28" fmla="*/ 2147483647 w 59"/>
              <a:gd name="T29" fmla="*/ 2147483647 h 14"/>
              <a:gd name="T30" fmla="*/ 0 w 59"/>
              <a:gd name="T31" fmla="*/ 2147483647 h 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
              <a:gd name="T49" fmla="*/ 0 h 14"/>
              <a:gd name="T50" fmla="*/ 59 w 59"/>
              <a:gd name="T51" fmla="*/ 14 h 1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 h="14">
                <a:moveTo>
                  <a:pt x="0" y="12"/>
                </a:moveTo>
                <a:lnTo>
                  <a:pt x="0" y="1"/>
                </a:lnTo>
                <a:lnTo>
                  <a:pt x="7" y="0"/>
                </a:lnTo>
                <a:lnTo>
                  <a:pt x="16" y="1"/>
                </a:lnTo>
                <a:lnTo>
                  <a:pt x="26" y="1"/>
                </a:lnTo>
                <a:lnTo>
                  <a:pt x="33" y="1"/>
                </a:lnTo>
                <a:lnTo>
                  <a:pt x="41" y="3"/>
                </a:lnTo>
                <a:lnTo>
                  <a:pt x="48" y="3"/>
                </a:lnTo>
                <a:lnTo>
                  <a:pt x="53" y="4"/>
                </a:lnTo>
                <a:lnTo>
                  <a:pt x="56" y="9"/>
                </a:lnTo>
                <a:lnTo>
                  <a:pt x="59" y="14"/>
                </a:lnTo>
                <a:lnTo>
                  <a:pt x="45" y="13"/>
                </a:lnTo>
                <a:lnTo>
                  <a:pt x="29" y="12"/>
                </a:lnTo>
                <a:lnTo>
                  <a:pt x="13" y="12"/>
                </a:lnTo>
                <a:lnTo>
                  <a:pt x="3" y="12"/>
                </a:lnTo>
                <a:lnTo>
                  <a:pt x="0" y="12"/>
                </a:lnTo>
              </a:path>
            </a:pathLst>
          </a:custGeom>
          <a:solidFill>
            <a:srgbClr val="969696"/>
          </a:solidFill>
          <a:ln w="9525" cap="flat" cmpd="sng">
            <a:noFill/>
            <a:prstDash val="solid"/>
            <a:round/>
            <a:headEnd/>
            <a:tailEnd/>
          </a:ln>
        </p:spPr>
        <p:txBody>
          <a:bodyPr wrap="none" anchor="ctr"/>
          <a:lstStyle/>
          <a:p>
            <a:endParaRPr lang="en-GB"/>
          </a:p>
        </p:txBody>
      </p:sp>
      <p:sp>
        <p:nvSpPr>
          <p:cNvPr id="37900" name="Freeform 11"/>
          <p:cNvSpPr>
            <a:spLocks/>
          </p:cNvSpPr>
          <p:nvPr/>
        </p:nvSpPr>
        <p:spPr bwMode="auto">
          <a:xfrm>
            <a:off x="228600" y="2778125"/>
            <a:ext cx="319088" cy="42863"/>
          </a:xfrm>
          <a:custGeom>
            <a:avLst/>
            <a:gdLst>
              <a:gd name="T0" fmla="*/ 0 w 201"/>
              <a:gd name="T1" fmla="*/ 2147483647 h 27"/>
              <a:gd name="T2" fmla="*/ 2147483647 w 201"/>
              <a:gd name="T3" fmla="*/ 0 h 27"/>
              <a:gd name="T4" fmla="*/ 2147483647 w 201"/>
              <a:gd name="T5" fmla="*/ 2147483647 h 27"/>
              <a:gd name="T6" fmla="*/ 2147483647 w 201"/>
              <a:gd name="T7" fmla="*/ 2147483647 h 27"/>
              <a:gd name="T8" fmla="*/ 2147483647 w 201"/>
              <a:gd name="T9" fmla="*/ 2147483647 h 27"/>
              <a:gd name="T10" fmla="*/ 0 60000 65536"/>
              <a:gd name="T11" fmla="*/ 0 60000 65536"/>
              <a:gd name="T12" fmla="*/ 0 60000 65536"/>
              <a:gd name="T13" fmla="*/ 0 60000 65536"/>
              <a:gd name="T14" fmla="*/ 0 60000 65536"/>
              <a:gd name="T15" fmla="*/ 0 w 201"/>
              <a:gd name="T16" fmla="*/ 0 h 27"/>
              <a:gd name="T17" fmla="*/ 201 w 201"/>
              <a:gd name="T18" fmla="*/ 27 h 27"/>
            </a:gdLst>
            <a:ahLst/>
            <a:cxnLst>
              <a:cxn ang="T10">
                <a:pos x="T0" y="T1"/>
              </a:cxn>
              <a:cxn ang="T11">
                <a:pos x="T2" y="T3"/>
              </a:cxn>
              <a:cxn ang="T12">
                <a:pos x="T4" y="T5"/>
              </a:cxn>
              <a:cxn ang="T13">
                <a:pos x="T6" y="T7"/>
              </a:cxn>
              <a:cxn ang="T14">
                <a:pos x="T8" y="T9"/>
              </a:cxn>
            </a:cxnLst>
            <a:rect l="T15" t="T16" r="T17" b="T18"/>
            <a:pathLst>
              <a:path w="201" h="27">
                <a:moveTo>
                  <a:pt x="0" y="26"/>
                </a:moveTo>
                <a:lnTo>
                  <a:pt x="2" y="0"/>
                </a:lnTo>
                <a:lnTo>
                  <a:pt x="179" y="5"/>
                </a:lnTo>
                <a:lnTo>
                  <a:pt x="201" y="27"/>
                </a:lnTo>
                <a:lnTo>
                  <a:pt x="7" y="27"/>
                </a:lnTo>
              </a:path>
            </a:pathLst>
          </a:custGeom>
          <a:solidFill>
            <a:srgbClr val="996633"/>
          </a:solidFill>
          <a:ln w="9525" cap="flat" cmpd="sng">
            <a:noFill/>
            <a:prstDash val="solid"/>
            <a:round/>
            <a:headEnd/>
            <a:tailEnd/>
          </a:ln>
        </p:spPr>
        <p:txBody>
          <a:bodyPr wrap="none" anchor="ctr"/>
          <a:lstStyle/>
          <a:p>
            <a:endParaRPr lang="en-GB"/>
          </a:p>
        </p:txBody>
      </p:sp>
      <p:sp>
        <p:nvSpPr>
          <p:cNvPr id="37901" name="Freeform 12"/>
          <p:cNvSpPr>
            <a:spLocks/>
          </p:cNvSpPr>
          <p:nvPr/>
        </p:nvSpPr>
        <p:spPr bwMode="auto">
          <a:xfrm>
            <a:off x="231775" y="2641600"/>
            <a:ext cx="179388" cy="25400"/>
          </a:xfrm>
          <a:custGeom>
            <a:avLst/>
            <a:gdLst>
              <a:gd name="T0" fmla="*/ 0 w 21"/>
              <a:gd name="T1" fmla="*/ 2147483647 h 3"/>
              <a:gd name="T2" fmla="*/ 0 w 21"/>
              <a:gd name="T3" fmla="*/ 0 h 3"/>
              <a:gd name="T4" fmla="*/ 2147483647 w 21"/>
              <a:gd name="T5" fmla="*/ 2147483647 h 3"/>
              <a:gd name="T6" fmla="*/ 2147483647 w 21"/>
              <a:gd name="T7" fmla="*/ 2147483647 h 3"/>
              <a:gd name="T8" fmla="*/ 0 w 21"/>
              <a:gd name="T9" fmla="*/ 2147483647 h 3"/>
              <a:gd name="T10" fmla="*/ 0 60000 65536"/>
              <a:gd name="T11" fmla="*/ 0 60000 65536"/>
              <a:gd name="T12" fmla="*/ 0 60000 65536"/>
              <a:gd name="T13" fmla="*/ 0 60000 65536"/>
              <a:gd name="T14" fmla="*/ 0 60000 65536"/>
              <a:gd name="T15" fmla="*/ 0 w 21"/>
              <a:gd name="T16" fmla="*/ 0 h 3"/>
              <a:gd name="T17" fmla="*/ 21 w 21"/>
              <a:gd name="T18" fmla="*/ 3 h 3"/>
            </a:gdLst>
            <a:ahLst/>
            <a:cxnLst>
              <a:cxn ang="T10">
                <a:pos x="T0" y="T1"/>
              </a:cxn>
              <a:cxn ang="T11">
                <a:pos x="T2" y="T3"/>
              </a:cxn>
              <a:cxn ang="T12">
                <a:pos x="T4" y="T5"/>
              </a:cxn>
              <a:cxn ang="T13">
                <a:pos x="T6" y="T7"/>
              </a:cxn>
              <a:cxn ang="T14">
                <a:pos x="T8" y="T9"/>
              </a:cxn>
            </a:cxnLst>
            <a:rect l="T15" t="T16" r="T17" b="T18"/>
            <a:pathLst>
              <a:path w="21" h="3">
                <a:moveTo>
                  <a:pt x="0" y="3"/>
                </a:moveTo>
                <a:lnTo>
                  <a:pt x="0" y="0"/>
                </a:lnTo>
                <a:lnTo>
                  <a:pt x="19" y="1"/>
                </a:lnTo>
                <a:lnTo>
                  <a:pt x="21" y="3"/>
                </a:lnTo>
                <a:lnTo>
                  <a:pt x="0" y="3"/>
                </a:lnTo>
              </a:path>
            </a:pathLst>
          </a:custGeom>
          <a:solidFill>
            <a:srgbClr val="009900"/>
          </a:solidFill>
          <a:ln w="9525" cap="flat" cmpd="sng">
            <a:noFill/>
            <a:prstDash val="solid"/>
            <a:round/>
            <a:headEnd type="none" w="med" len="med"/>
            <a:tailEnd type="none" w="med" len="med"/>
          </a:ln>
        </p:spPr>
        <p:txBody>
          <a:bodyPr wrap="none" anchor="ctr"/>
          <a:lstStyle/>
          <a:p>
            <a:endParaRPr lang="en-GB"/>
          </a:p>
        </p:txBody>
      </p:sp>
      <p:sp>
        <p:nvSpPr>
          <p:cNvPr id="37902" name="Freeform 13"/>
          <p:cNvSpPr>
            <a:spLocks/>
          </p:cNvSpPr>
          <p:nvPr/>
        </p:nvSpPr>
        <p:spPr bwMode="auto">
          <a:xfrm>
            <a:off x="292100" y="2497138"/>
            <a:ext cx="3363913" cy="93662"/>
          </a:xfrm>
          <a:custGeom>
            <a:avLst/>
            <a:gdLst>
              <a:gd name="T0" fmla="*/ 2147483647 w 394"/>
              <a:gd name="T1" fmla="*/ 2147483647 h 11"/>
              <a:gd name="T2" fmla="*/ 0 w 394"/>
              <a:gd name="T3" fmla="*/ 0 h 11"/>
              <a:gd name="T4" fmla="*/ 2147483647 w 394"/>
              <a:gd name="T5" fmla="*/ 2147483647 h 11"/>
              <a:gd name="T6" fmla="*/ 2147483647 w 394"/>
              <a:gd name="T7" fmla="*/ 2147483647 h 11"/>
              <a:gd name="T8" fmla="*/ 2147483647 w 394"/>
              <a:gd name="T9" fmla="*/ 2147483647 h 11"/>
              <a:gd name="T10" fmla="*/ 2147483647 w 394"/>
              <a:gd name="T11" fmla="*/ 2147483647 h 11"/>
              <a:gd name="T12" fmla="*/ 2147483647 w 394"/>
              <a:gd name="T13" fmla="*/ 2147483647 h 11"/>
              <a:gd name="T14" fmla="*/ 2147483647 w 394"/>
              <a:gd name="T15" fmla="*/ 2147483647 h 11"/>
              <a:gd name="T16" fmla="*/ 2147483647 w 394"/>
              <a:gd name="T17" fmla="*/ 2147483647 h 11"/>
              <a:gd name="T18" fmla="*/ 2147483647 w 394"/>
              <a:gd name="T19" fmla="*/ 2147483647 h 11"/>
              <a:gd name="T20" fmla="*/ 2147483647 w 394"/>
              <a:gd name="T21" fmla="*/ 2147483647 h 11"/>
              <a:gd name="T22" fmla="*/ 2147483647 w 394"/>
              <a:gd name="T23" fmla="*/ 2147483647 h 11"/>
              <a:gd name="T24" fmla="*/ 2147483647 w 394"/>
              <a:gd name="T25" fmla="*/ 2147483647 h 11"/>
              <a:gd name="T26" fmla="*/ 2147483647 w 394"/>
              <a:gd name="T27" fmla="*/ 2147483647 h 11"/>
              <a:gd name="T28" fmla="*/ 2147483647 w 394"/>
              <a:gd name="T29" fmla="*/ 2147483647 h 11"/>
              <a:gd name="T30" fmla="*/ 2147483647 w 394"/>
              <a:gd name="T31" fmla="*/ 2147483647 h 11"/>
              <a:gd name="T32" fmla="*/ 2147483647 w 394"/>
              <a:gd name="T33" fmla="*/ 2147483647 h 11"/>
              <a:gd name="T34" fmla="*/ 2147483647 w 394"/>
              <a:gd name="T35" fmla="*/ 2147483647 h 11"/>
              <a:gd name="T36" fmla="*/ 2147483647 w 394"/>
              <a:gd name="T37" fmla="*/ 2147483647 h 11"/>
              <a:gd name="T38" fmla="*/ 2147483647 w 394"/>
              <a:gd name="T39" fmla="*/ 2147483647 h 11"/>
              <a:gd name="T40" fmla="*/ 2147483647 w 394"/>
              <a:gd name="T41" fmla="*/ 2147483647 h 11"/>
              <a:gd name="T42" fmla="*/ 2147483647 w 394"/>
              <a:gd name="T43" fmla="*/ 2147483647 h 11"/>
              <a:gd name="T44" fmla="*/ 2147483647 w 394"/>
              <a:gd name="T45" fmla="*/ 2147483647 h 11"/>
              <a:gd name="T46" fmla="*/ 2147483647 w 394"/>
              <a:gd name="T47" fmla="*/ 2147483647 h 11"/>
              <a:gd name="T48" fmla="*/ 2147483647 w 394"/>
              <a:gd name="T49" fmla="*/ 2147483647 h 11"/>
              <a:gd name="T50" fmla="*/ 2147483647 w 394"/>
              <a:gd name="T51" fmla="*/ 2147483647 h 11"/>
              <a:gd name="T52" fmla="*/ 2147483647 w 394"/>
              <a:gd name="T53" fmla="*/ 2147483647 h 11"/>
              <a:gd name="T54" fmla="*/ 2147483647 w 394"/>
              <a:gd name="T55" fmla="*/ 2147483647 h 11"/>
              <a:gd name="T56" fmla="*/ 2147483647 w 394"/>
              <a:gd name="T57" fmla="*/ 2147483647 h 11"/>
              <a:gd name="T58" fmla="*/ 2147483647 w 394"/>
              <a:gd name="T59" fmla="*/ 2147483647 h 11"/>
              <a:gd name="T60" fmla="*/ 2147483647 w 394"/>
              <a:gd name="T61" fmla="*/ 2147483647 h 11"/>
              <a:gd name="T62" fmla="*/ 2147483647 w 394"/>
              <a:gd name="T63" fmla="*/ 2147483647 h 11"/>
              <a:gd name="T64" fmla="*/ 2147483647 w 394"/>
              <a:gd name="T65" fmla="*/ 2147483647 h 11"/>
              <a:gd name="T66" fmla="*/ 2147483647 w 394"/>
              <a:gd name="T67" fmla="*/ 2147483647 h 11"/>
              <a:gd name="T68" fmla="*/ 2147483647 w 394"/>
              <a:gd name="T69" fmla="*/ 2147483647 h 11"/>
              <a:gd name="T70" fmla="*/ 2147483647 w 394"/>
              <a:gd name="T71" fmla="*/ 2147483647 h 11"/>
              <a:gd name="T72" fmla="*/ 2147483647 w 394"/>
              <a:gd name="T73" fmla="*/ 2147483647 h 11"/>
              <a:gd name="T74" fmla="*/ 2147483647 w 394"/>
              <a:gd name="T75" fmla="*/ 2147483647 h 11"/>
              <a:gd name="T76" fmla="*/ 2147483647 w 394"/>
              <a:gd name="T77" fmla="*/ 2147483647 h 11"/>
              <a:gd name="T78" fmla="*/ 2147483647 w 394"/>
              <a:gd name="T79" fmla="*/ 2147483647 h 1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94"/>
              <a:gd name="T121" fmla="*/ 0 h 11"/>
              <a:gd name="T122" fmla="*/ 394 w 394"/>
              <a:gd name="T123" fmla="*/ 11 h 1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94" h="11">
                <a:moveTo>
                  <a:pt x="1" y="2"/>
                </a:moveTo>
                <a:lnTo>
                  <a:pt x="0" y="0"/>
                </a:lnTo>
                <a:lnTo>
                  <a:pt x="11" y="1"/>
                </a:lnTo>
                <a:lnTo>
                  <a:pt x="25" y="2"/>
                </a:lnTo>
                <a:lnTo>
                  <a:pt x="45" y="4"/>
                </a:lnTo>
                <a:lnTo>
                  <a:pt x="62" y="6"/>
                </a:lnTo>
                <a:lnTo>
                  <a:pt x="77" y="7"/>
                </a:lnTo>
                <a:lnTo>
                  <a:pt x="93" y="7"/>
                </a:lnTo>
                <a:lnTo>
                  <a:pt x="113" y="7"/>
                </a:lnTo>
                <a:lnTo>
                  <a:pt x="129" y="7"/>
                </a:lnTo>
                <a:lnTo>
                  <a:pt x="151" y="8"/>
                </a:lnTo>
                <a:lnTo>
                  <a:pt x="166" y="8"/>
                </a:lnTo>
                <a:lnTo>
                  <a:pt x="182" y="8"/>
                </a:lnTo>
                <a:lnTo>
                  <a:pt x="202" y="8"/>
                </a:lnTo>
                <a:lnTo>
                  <a:pt x="220" y="7"/>
                </a:lnTo>
                <a:lnTo>
                  <a:pt x="243" y="7"/>
                </a:lnTo>
                <a:lnTo>
                  <a:pt x="267" y="7"/>
                </a:lnTo>
                <a:lnTo>
                  <a:pt x="292" y="7"/>
                </a:lnTo>
                <a:lnTo>
                  <a:pt x="315" y="7"/>
                </a:lnTo>
                <a:lnTo>
                  <a:pt x="341" y="7"/>
                </a:lnTo>
                <a:lnTo>
                  <a:pt x="362" y="7"/>
                </a:lnTo>
                <a:lnTo>
                  <a:pt x="377" y="7"/>
                </a:lnTo>
                <a:lnTo>
                  <a:pt x="394" y="7"/>
                </a:lnTo>
                <a:lnTo>
                  <a:pt x="384" y="9"/>
                </a:lnTo>
                <a:lnTo>
                  <a:pt x="375" y="9"/>
                </a:lnTo>
                <a:lnTo>
                  <a:pt x="353" y="9"/>
                </a:lnTo>
                <a:lnTo>
                  <a:pt x="321" y="9"/>
                </a:lnTo>
                <a:lnTo>
                  <a:pt x="284" y="9"/>
                </a:lnTo>
                <a:lnTo>
                  <a:pt x="250" y="9"/>
                </a:lnTo>
                <a:lnTo>
                  <a:pt x="229" y="9"/>
                </a:lnTo>
                <a:lnTo>
                  <a:pt x="212" y="10"/>
                </a:lnTo>
                <a:lnTo>
                  <a:pt x="180" y="10"/>
                </a:lnTo>
                <a:lnTo>
                  <a:pt x="153" y="11"/>
                </a:lnTo>
                <a:lnTo>
                  <a:pt x="122" y="11"/>
                </a:lnTo>
                <a:lnTo>
                  <a:pt x="93" y="10"/>
                </a:lnTo>
                <a:lnTo>
                  <a:pt x="69" y="9"/>
                </a:lnTo>
                <a:lnTo>
                  <a:pt x="45" y="7"/>
                </a:lnTo>
                <a:lnTo>
                  <a:pt x="23" y="5"/>
                </a:lnTo>
                <a:lnTo>
                  <a:pt x="6" y="3"/>
                </a:lnTo>
                <a:lnTo>
                  <a:pt x="1" y="2"/>
                </a:lnTo>
              </a:path>
            </a:pathLst>
          </a:custGeom>
          <a:solidFill>
            <a:srgbClr val="800080"/>
          </a:solidFill>
          <a:ln w="9525" cap="flat" cmpd="sng">
            <a:noFill/>
            <a:prstDash val="solid"/>
            <a:round/>
            <a:headEnd type="none" w="med" len="med"/>
            <a:tailEnd type="none" w="med" len="med"/>
          </a:ln>
        </p:spPr>
        <p:txBody>
          <a:bodyPr wrap="none" anchor="ctr"/>
          <a:lstStyle/>
          <a:p>
            <a:endParaRPr lang="en-GB"/>
          </a:p>
        </p:txBody>
      </p:sp>
      <p:sp>
        <p:nvSpPr>
          <p:cNvPr id="37903" name="Freeform 14"/>
          <p:cNvSpPr>
            <a:spLocks/>
          </p:cNvSpPr>
          <p:nvPr/>
        </p:nvSpPr>
        <p:spPr bwMode="auto">
          <a:xfrm>
            <a:off x="227013" y="2076450"/>
            <a:ext cx="1568450" cy="130175"/>
          </a:xfrm>
          <a:custGeom>
            <a:avLst/>
            <a:gdLst>
              <a:gd name="T0" fmla="*/ 2147483647 w 988"/>
              <a:gd name="T1" fmla="*/ 2147483647 h 82"/>
              <a:gd name="T2" fmla="*/ 0 w 988"/>
              <a:gd name="T3" fmla="*/ 0 h 82"/>
              <a:gd name="T4" fmla="*/ 2147483647 w 988"/>
              <a:gd name="T5" fmla="*/ 2147483647 h 82"/>
              <a:gd name="T6" fmla="*/ 2147483647 w 988"/>
              <a:gd name="T7" fmla="*/ 2147483647 h 82"/>
              <a:gd name="T8" fmla="*/ 2147483647 w 988"/>
              <a:gd name="T9" fmla="*/ 2147483647 h 82"/>
              <a:gd name="T10" fmla="*/ 2147483647 w 988"/>
              <a:gd name="T11" fmla="*/ 2147483647 h 82"/>
              <a:gd name="T12" fmla="*/ 2147483647 w 988"/>
              <a:gd name="T13" fmla="*/ 2147483647 h 82"/>
              <a:gd name="T14" fmla="*/ 2147483647 w 988"/>
              <a:gd name="T15" fmla="*/ 2147483647 h 82"/>
              <a:gd name="T16" fmla="*/ 2147483647 w 988"/>
              <a:gd name="T17" fmla="*/ 2147483647 h 82"/>
              <a:gd name="T18" fmla="*/ 2147483647 w 988"/>
              <a:gd name="T19" fmla="*/ 2147483647 h 82"/>
              <a:gd name="T20" fmla="*/ 2147483647 w 988"/>
              <a:gd name="T21" fmla="*/ 2147483647 h 82"/>
              <a:gd name="T22" fmla="*/ 2147483647 w 988"/>
              <a:gd name="T23" fmla="*/ 2147483647 h 82"/>
              <a:gd name="T24" fmla="*/ 2147483647 w 988"/>
              <a:gd name="T25" fmla="*/ 2147483647 h 82"/>
              <a:gd name="T26" fmla="*/ 2147483647 w 988"/>
              <a:gd name="T27" fmla="*/ 2147483647 h 82"/>
              <a:gd name="T28" fmla="*/ 2147483647 w 988"/>
              <a:gd name="T29" fmla="*/ 2147483647 h 82"/>
              <a:gd name="T30" fmla="*/ 2147483647 w 988"/>
              <a:gd name="T31" fmla="*/ 2147483647 h 82"/>
              <a:gd name="T32" fmla="*/ 2147483647 w 988"/>
              <a:gd name="T33" fmla="*/ 2147483647 h 82"/>
              <a:gd name="T34" fmla="*/ 2147483647 w 988"/>
              <a:gd name="T35" fmla="*/ 2147483647 h 82"/>
              <a:gd name="T36" fmla="*/ 2147483647 w 988"/>
              <a:gd name="T37" fmla="*/ 2147483647 h 82"/>
              <a:gd name="T38" fmla="*/ 2147483647 w 988"/>
              <a:gd name="T39" fmla="*/ 2147483647 h 82"/>
              <a:gd name="T40" fmla="*/ 2147483647 w 988"/>
              <a:gd name="T41" fmla="*/ 2147483647 h 82"/>
              <a:gd name="T42" fmla="*/ 2147483647 w 988"/>
              <a:gd name="T43" fmla="*/ 2147483647 h 82"/>
              <a:gd name="T44" fmla="*/ 2147483647 w 988"/>
              <a:gd name="T45" fmla="*/ 2147483647 h 82"/>
              <a:gd name="T46" fmla="*/ 2147483647 w 988"/>
              <a:gd name="T47" fmla="*/ 2147483647 h 82"/>
              <a:gd name="T48" fmla="*/ 2147483647 w 988"/>
              <a:gd name="T49" fmla="*/ 2147483647 h 82"/>
              <a:gd name="T50" fmla="*/ 2147483647 w 988"/>
              <a:gd name="T51" fmla="*/ 2147483647 h 82"/>
              <a:gd name="T52" fmla="*/ 2147483647 w 988"/>
              <a:gd name="T53" fmla="*/ 2147483647 h 82"/>
              <a:gd name="T54" fmla="*/ 2147483647 w 988"/>
              <a:gd name="T55" fmla="*/ 2147483647 h 82"/>
              <a:gd name="T56" fmla="*/ 2147483647 w 988"/>
              <a:gd name="T57" fmla="*/ 2147483647 h 82"/>
              <a:gd name="T58" fmla="*/ 2147483647 w 988"/>
              <a:gd name="T59" fmla="*/ 2147483647 h 8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988"/>
              <a:gd name="T91" fmla="*/ 0 h 82"/>
              <a:gd name="T92" fmla="*/ 988 w 988"/>
              <a:gd name="T93" fmla="*/ 82 h 8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988" h="82">
                <a:moveTo>
                  <a:pt x="1" y="12"/>
                </a:moveTo>
                <a:lnTo>
                  <a:pt x="0" y="0"/>
                </a:lnTo>
                <a:lnTo>
                  <a:pt x="47" y="6"/>
                </a:lnTo>
                <a:lnTo>
                  <a:pt x="100" y="12"/>
                </a:lnTo>
                <a:lnTo>
                  <a:pt x="170" y="23"/>
                </a:lnTo>
                <a:lnTo>
                  <a:pt x="251" y="33"/>
                </a:lnTo>
                <a:lnTo>
                  <a:pt x="332" y="44"/>
                </a:lnTo>
                <a:lnTo>
                  <a:pt x="412" y="55"/>
                </a:lnTo>
                <a:lnTo>
                  <a:pt x="493" y="60"/>
                </a:lnTo>
                <a:lnTo>
                  <a:pt x="563" y="60"/>
                </a:lnTo>
                <a:lnTo>
                  <a:pt x="649" y="66"/>
                </a:lnTo>
                <a:lnTo>
                  <a:pt x="719" y="66"/>
                </a:lnTo>
                <a:lnTo>
                  <a:pt x="767" y="66"/>
                </a:lnTo>
                <a:lnTo>
                  <a:pt x="843" y="66"/>
                </a:lnTo>
                <a:lnTo>
                  <a:pt x="891" y="66"/>
                </a:lnTo>
                <a:lnTo>
                  <a:pt x="934" y="66"/>
                </a:lnTo>
                <a:lnTo>
                  <a:pt x="945" y="66"/>
                </a:lnTo>
                <a:lnTo>
                  <a:pt x="966" y="71"/>
                </a:lnTo>
                <a:lnTo>
                  <a:pt x="988" y="77"/>
                </a:lnTo>
                <a:lnTo>
                  <a:pt x="913" y="77"/>
                </a:lnTo>
                <a:lnTo>
                  <a:pt x="827" y="82"/>
                </a:lnTo>
                <a:lnTo>
                  <a:pt x="735" y="82"/>
                </a:lnTo>
                <a:lnTo>
                  <a:pt x="633" y="77"/>
                </a:lnTo>
                <a:lnTo>
                  <a:pt x="547" y="77"/>
                </a:lnTo>
                <a:lnTo>
                  <a:pt x="455" y="71"/>
                </a:lnTo>
                <a:lnTo>
                  <a:pt x="353" y="60"/>
                </a:lnTo>
                <a:lnTo>
                  <a:pt x="246" y="44"/>
                </a:lnTo>
                <a:lnTo>
                  <a:pt x="149" y="33"/>
                </a:lnTo>
                <a:lnTo>
                  <a:pt x="63" y="17"/>
                </a:lnTo>
                <a:lnTo>
                  <a:pt x="9" y="12"/>
                </a:lnTo>
              </a:path>
            </a:pathLst>
          </a:custGeom>
          <a:solidFill>
            <a:srgbClr val="009900"/>
          </a:solidFill>
          <a:ln w="9525" cap="flat" cmpd="sng">
            <a:noFill/>
            <a:prstDash val="solid"/>
            <a:round/>
            <a:headEnd type="none" w="med" len="med"/>
            <a:tailEnd type="none" w="med" len="med"/>
          </a:ln>
        </p:spPr>
        <p:txBody>
          <a:bodyPr wrap="none" anchor="ctr"/>
          <a:lstStyle/>
          <a:p>
            <a:endParaRPr lang="en-GB"/>
          </a:p>
        </p:txBody>
      </p:sp>
      <p:sp>
        <p:nvSpPr>
          <p:cNvPr id="37904" name="Freeform 15"/>
          <p:cNvSpPr>
            <a:spLocks/>
          </p:cNvSpPr>
          <p:nvPr/>
        </p:nvSpPr>
        <p:spPr bwMode="auto">
          <a:xfrm>
            <a:off x="522288" y="2787650"/>
            <a:ext cx="1366837" cy="42863"/>
          </a:xfrm>
          <a:custGeom>
            <a:avLst/>
            <a:gdLst>
              <a:gd name="T0" fmla="*/ 2147483647 w 160"/>
              <a:gd name="T1" fmla="*/ 2147483647 h 5"/>
              <a:gd name="T2" fmla="*/ 0 w 160"/>
              <a:gd name="T3" fmla="*/ 0 h 5"/>
              <a:gd name="T4" fmla="*/ 2147483647 w 160"/>
              <a:gd name="T5" fmla="*/ 2147483647 h 5"/>
              <a:gd name="T6" fmla="*/ 2147483647 w 160"/>
              <a:gd name="T7" fmla="*/ 2147483647 h 5"/>
              <a:gd name="T8" fmla="*/ 2147483647 w 160"/>
              <a:gd name="T9" fmla="*/ 2147483647 h 5"/>
              <a:gd name="T10" fmla="*/ 2147483647 w 160"/>
              <a:gd name="T11" fmla="*/ 2147483647 h 5"/>
              <a:gd name="T12" fmla="*/ 2147483647 w 160"/>
              <a:gd name="T13" fmla="*/ 2147483647 h 5"/>
              <a:gd name="T14" fmla="*/ 2147483647 w 160"/>
              <a:gd name="T15" fmla="*/ 2147483647 h 5"/>
              <a:gd name="T16" fmla="*/ 2147483647 w 160"/>
              <a:gd name="T17" fmla="*/ 2147483647 h 5"/>
              <a:gd name="T18" fmla="*/ 2147483647 w 160"/>
              <a:gd name="T19" fmla="*/ 2147483647 h 5"/>
              <a:gd name="T20" fmla="*/ 2147483647 w 160"/>
              <a:gd name="T21" fmla="*/ 2147483647 h 5"/>
              <a:gd name="T22" fmla="*/ 2147483647 w 160"/>
              <a:gd name="T23" fmla="*/ 2147483647 h 5"/>
              <a:gd name="T24" fmla="*/ 2147483647 w 160"/>
              <a:gd name="T25" fmla="*/ 2147483647 h 5"/>
              <a:gd name="T26" fmla="*/ 2147483647 w 160"/>
              <a:gd name="T27" fmla="*/ 2147483647 h 5"/>
              <a:gd name="T28" fmla="*/ 2147483647 w 160"/>
              <a:gd name="T29" fmla="*/ 2147483647 h 5"/>
              <a:gd name="T30" fmla="*/ 2147483647 w 160"/>
              <a:gd name="T31" fmla="*/ 2147483647 h 5"/>
              <a:gd name="T32" fmla="*/ 2147483647 w 160"/>
              <a:gd name="T33" fmla="*/ 2147483647 h 5"/>
              <a:gd name="T34" fmla="*/ 2147483647 w 160"/>
              <a:gd name="T35" fmla="*/ 2147483647 h 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60"/>
              <a:gd name="T55" fmla="*/ 0 h 5"/>
              <a:gd name="T56" fmla="*/ 160 w 160"/>
              <a:gd name="T57" fmla="*/ 5 h 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60" h="5">
                <a:moveTo>
                  <a:pt x="3" y="3"/>
                </a:moveTo>
                <a:lnTo>
                  <a:pt x="0" y="0"/>
                </a:lnTo>
                <a:lnTo>
                  <a:pt x="43" y="1"/>
                </a:lnTo>
                <a:lnTo>
                  <a:pt x="47" y="1"/>
                </a:lnTo>
                <a:lnTo>
                  <a:pt x="71" y="1"/>
                </a:lnTo>
                <a:lnTo>
                  <a:pt x="101" y="1"/>
                </a:lnTo>
                <a:lnTo>
                  <a:pt x="117" y="2"/>
                </a:lnTo>
                <a:lnTo>
                  <a:pt x="146" y="2"/>
                </a:lnTo>
                <a:lnTo>
                  <a:pt x="158" y="2"/>
                </a:lnTo>
                <a:lnTo>
                  <a:pt x="160" y="5"/>
                </a:lnTo>
                <a:lnTo>
                  <a:pt x="140" y="5"/>
                </a:lnTo>
                <a:lnTo>
                  <a:pt x="114" y="4"/>
                </a:lnTo>
                <a:lnTo>
                  <a:pt x="95" y="4"/>
                </a:lnTo>
                <a:lnTo>
                  <a:pt x="73" y="4"/>
                </a:lnTo>
                <a:lnTo>
                  <a:pt x="49" y="4"/>
                </a:lnTo>
                <a:lnTo>
                  <a:pt x="45" y="4"/>
                </a:lnTo>
                <a:lnTo>
                  <a:pt x="24" y="3"/>
                </a:lnTo>
                <a:lnTo>
                  <a:pt x="3" y="3"/>
                </a:lnTo>
              </a:path>
            </a:pathLst>
          </a:custGeom>
          <a:solidFill>
            <a:srgbClr val="009900"/>
          </a:solidFill>
          <a:ln w="9525" cap="flat" cmpd="sng">
            <a:noFill/>
            <a:prstDash val="solid"/>
            <a:round/>
            <a:headEnd type="none" w="med" len="med"/>
            <a:tailEnd type="none" w="med" len="med"/>
          </a:ln>
        </p:spPr>
        <p:txBody>
          <a:bodyPr wrap="none" anchor="ctr"/>
          <a:lstStyle/>
          <a:p>
            <a:endParaRPr lang="en-GB"/>
          </a:p>
        </p:txBody>
      </p:sp>
      <p:sp>
        <p:nvSpPr>
          <p:cNvPr id="37905" name="Freeform 16"/>
          <p:cNvSpPr>
            <a:spLocks/>
          </p:cNvSpPr>
          <p:nvPr/>
        </p:nvSpPr>
        <p:spPr bwMode="auto">
          <a:xfrm>
            <a:off x="227013" y="1790700"/>
            <a:ext cx="800100" cy="201613"/>
          </a:xfrm>
          <a:custGeom>
            <a:avLst/>
            <a:gdLst>
              <a:gd name="T0" fmla="*/ 2147483647 w 504"/>
              <a:gd name="T1" fmla="*/ 2147483647 h 127"/>
              <a:gd name="T2" fmla="*/ 0 w 504"/>
              <a:gd name="T3" fmla="*/ 0 h 127"/>
              <a:gd name="T4" fmla="*/ 2147483647 w 504"/>
              <a:gd name="T5" fmla="*/ 2147483647 h 127"/>
              <a:gd name="T6" fmla="*/ 2147483647 w 504"/>
              <a:gd name="T7" fmla="*/ 2147483647 h 127"/>
              <a:gd name="T8" fmla="*/ 2147483647 w 504"/>
              <a:gd name="T9" fmla="*/ 2147483647 h 127"/>
              <a:gd name="T10" fmla="*/ 2147483647 w 504"/>
              <a:gd name="T11" fmla="*/ 2147483647 h 127"/>
              <a:gd name="T12" fmla="*/ 2147483647 w 504"/>
              <a:gd name="T13" fmla="*/ 2147483647 h 127"/>
              <a:gd name="T14" fmla="*/ 2147483647 w 504"/>
              <a:gd name="T15" fmla="*/ 2147483647 h 127"/>
              <a:gd name="T16" fmla="*/ 2147483647 w 504"/>
              <a:gd name="T17" fmla="*/ 2147483647 h 127"/>
              <a:gd name="T18" fmla="*/ 2147483647 w 504"/>
              <a:gd name="T19" fmla="*/ 2147483647 h 127"/>
              <a:gd name="T20" fmla="*/ 2147483647 w 504"/>
              <a:gd name="T21" fmla="*/ 2147483647 h 127"/>
              <a:gd name="T22" fmla="*/ 2147483647 w 504"/>
              <a:gd name="T23" fmla="*/ 2147483647 h 127"/>
              <a:gd name="T24" fmla="*/ 2147483647 w 504"/>
              <a:gd name="T25" fmla="*/ 2147483647 h 127"/>
              <a:gd name="T26" fmla="*/ 2147483647 w 504"/>
              <a:gd name="T27" fmla="*/ 2147483647 h 127"/>
              <a:gd name="T28" fmla="*/ 2147483647 w 504"/>
              <a:gd name="T29" fmla="*/ 2147483647 h 127"/>
              <a:gd name="T30" fmla="*/ 2147483647 w 504"/>
              <a:gd name="T31" fmla="*/ 2147483647 h 127"/>
              <a:gd name="T32" fmla="*/ 2147483647 w 504"/>
              <a:gd name="T33" fmla="*/ 2147483647 h 127"/>
              <a:gd name="T34" fmla="*/ 2147483647 w 504"/>
              <a:gd name="T35" fmla="*/ 2147483647 h 12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04"/>
              <a:gd name="T55" fmla="*/ 0 h 127"/>
              <a:gd name="T56" fmla="*/ 504 w 504"/>
              <a:gd name="T57" fmla="*/ 127 h 12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04" h="127">
                <a:moveTo>
                  <a:pt x="1" y="74"/>
                </a:moveTo>
                <a:lnTo>
                  <a:pt x="0" y="0"/>
                </a:lnTo>
                <a:lnTo>
                  <a:pt x="41" y="4"/>
                </a:lnTo>
                <a:lnTo>
                  <a:pt x="90" y="9"/>
                </a:lnTo>
                <a:lnTo>
                  <a:pt x="144" y="25"/>
                </a:lnTo>
                <a:lnTo>
                  <a:pt x="213" y="41"/>
                </a:lnTo>
                <a:lnTo>
                  <a:pt x="278" y="63"/>
                </a:lnTo>
                <a:lnTo>
                  <a:pt x="332" y="73"/>
                </a:lnTo>
                <a:lnTo>
                  <a:pt x="380" y="89"/>
                </a:lnTo>
                <a:lnTo>
                  <a:pt x="429" y="100"/>
                </a:lnTo>
                <a:lnTo>
                  <a:pt x="456" y="111"/>
                </a:lnTo>
                <a:lnTo>
                  <a:pt x="482" y="116"/>
                </a:lnTo>
                <a:lnTo>
                  <a:pt x="504" y="127"/>
                </a:lnTo>
                <a:lnTo>
                  <a:pt x="407" y="116"/>
                </a:lnTo>
                <a:lnTo>
                  <a:pt x="278" y="106"/>
                </a:lnTo>
                <a:lnTo>
                  <a:pt x="181" y="95"/>
                </a:lnTo>
                <a:lnTo>
                  <a:pt x="84" y="84"/>
                </a:lnTo>
                <a:lnTo>
                  <a:pt x="9" y="73"/>
                </a:lnTo>
              </a:path>
            </a:pathLst>
          </a:custGeom>
          <a:solidFill>
            <a:srgbClr val="4BB2B7"/>
          </a:solidFill>
          <a:ln w="9525" cap="flat" cmpd="sng">
            <a:noFill/>
            <a:prstDash val="solid"/>
            <a:round/>
            <a:headEnd/>
            <a:tailEnd/>
          </a:ln>
        </p:spPr>
        <p:txBody>
          <a:bodyPr/>
          <a:lstStyle/>
          <a:p>
            <a:endParaRPr lang="en-GB"/>
          </a:p>
        </p:txBody>
      </p:sp>
      <p:sp>
        <p:nvSpPr>
          <p:cNvPr id="37906" name="Freeform 17"/>
          <p:cNvSpPr>
            <a:spLocks/>
          </p:cNvSpPr>
          <p:nvPr/>
        </p:nvSpPr>
        <p:spPr bwMode="auto">
          <a:xfrm>
            <a:off x="642938" y="2941638"/>
            <a:ext cx="392112" cy="50800"/>
          </a:xfrm>
          <a:custGeom>
            <a:avLst/>
            <a:gdLst>
              <a:gd name="T0" fmla="*/ 2147483647 w 46"/>
              <a:gd name="T1" fmla="*/ 2147483647 h 6"/>
              <a:gd name="T2" fmla="*/ 0 w 46"/>
              <a:gd name="T3" fmla="*/ 0 h 6"/>
              <a:gd name="T4" fmla="*/ 2147483647 w 46"/>
              <a:gd name="T5" fmla="*/ 0 h 6"/>
              <a:gd name="T6" fmla="*/ 2147483647 w 46"/>
              <a:gd name="T7" fmla="*/ 2147483647 h 6"/>
              <a:gd name="T8" fmla="*/ 2147483647 w 46"/>
              <a:gd name="T9" fmla="*/ 2147483647 h 6"/>
              <a:gd name="T10" fmla="*/ 0 60000 65536"/>
              <a:gd name="T11" fmla="*/ 0 60000 65536"/>
              <a:gd name="T12" fmla="*/ 0 60000 65536"/>
              <a:gd name="T13" fmla="*/ 0 60000 65536"/>
              <a:gd name="T14" fmla="*/ 0 60000 65536"/>
              <a:gd name="T15" fmla="*/ 0 w 46"/>
              <a:gd name="T16" fmla="*/ 0 h 6"/>
              <a:gd name="T17" fmla="*/ 46 w 46"/>
              <a:gd name="T18" fmla="*/ 6 h 6"/>
            </a:gdLst>
            <a:ahLst/>
            <a:cxnLst>
              <a:cxn ang="T10">
                <a:pos x="T0" y="T1"/>
              </a:cxn>
              <a:cxn ang="T11">
                <a:pos x="T2" y="T3"/>
              </a:cxn>
              <a:cxn ang="T12">
                <a:pos x="T4" y="T5"/>
              </a:cxn>
              <a:cxn ang="T13">
                <a:pos x="T6" y="T7"/>
              </a:cxn>
              <a:cxn ang="T14">
                <a:pos x="T8" y="T9"/>
              </a:cxn>
            </a:cxnLst>
            <a:rect l="T15" t="T16" r="T17" b="T18"/>
            <a:pathLst>
              <a:path w="46" h="6">
                <a:moveTo>
                  <a:pt x="3" y="6"/>
                </a:moveTo>
                <a:lnTo>
                  <a:pt x="0" y="0"/>
                </a:lnTo>
                <a:lnTo>
                  <a:pt x="43" y="0"/>
                </a:lnTo>
                <a:lnTo>
                  <a:pt x="46" y="5"/>
                </a:lnTo>
                <a:lnTo>
                  <a:pt x="3" y="6"/>
                </a:lnTo>
              </a:path>
            </a:pathLst>
          </a:custGeom>
          <a:solidFill>
            <a:srgbClr val="996633"/>
          </a:solidFill>
          <a:ln w="9525" cap="flat" cmpd="sng">
            <a:noFill/>
            <a:prstDash val="solid"/>
            <a:round/>
            <a:headEnd type="none" w="med" len="med"/>
            <a:tailEnd type="none" w="med" len="med"/>
          </a:ln>
        </p:spPr>
        <p:txBody>
          <a:bodyPr wrap="none" anchor="ctr"/>
          <a:lstStyle/>
          <a:p>
            <a:endParaRPr lang="en-GB"/>
          </a:p>
        </p:txBody>
      </p:sp>
      <p:sp>
        <p:nvSpPr>
          <p:cNvPr id="37907" name="Freeform 18"/>
          <p:cNvSpPr>
            <a:spLocks/>
          </p:cNvSpPr>
          <p:nvPr/>
        </p:nvSpPr>
        <p:spPr bwMode="auto">
          <a:xfrm>
            <a:off x="223838" y="1609725"/>
            <a:ext cx="3775075" cy="827088"/>
          </a:xfrm>
          <a:custGeom>
            <a:avLst/>
            <a:gdLst>
              <a:gd name="T0" fmla="*/ 2147483647 w 2378"/>
              <a:gd name="T1" fmla="*/ 2147483647 h 521"/>
              <a:gd name="T2" fmla="*/ 2147483647 w 2378"/>
              <a:gd name="T3" fmla="*/ 2147483647 h 521"/>
              <a:gd name="T4" fmla="*/ 2147483647 w 2378"/>
              <a:gd name="T5" fmla="*/ 2147483647 h 521"/>
              <a:gd name="T6" fmla="*/ 2147483647 w 2378"/>
              <a:gd name="T7" fmla="*/ 2147483647 h 521"/>
              <a:gd name="T8" fmla="*/ 2147483647 w 2378"/>
              <a:gd name="T9" fmla="*/ 2147483647 h 521"/>
              <a:gd name="T10" fmla="*/ 2147483647 w 2378"/>
              <a:gd name="T11" fmla="*/ 2147483647 h 521"/>
              <a:gd name="T12" fmla="*/ 2147483647 w 2378"/>
              <a:gd name="T13" fmla="*/ 2147483647 h 521"/>
              <a:gd name="T14" fmla="*/ 2147483647 w 2378"/>
              <a:gd name="T15" fmla="*/ 2147483647 h 521"/>
              <a:gd name="T16" fmla="*/ 2147483647 w 2378"/>
              <a:gd name="T17" fmla="*/ 2147483647 h 521"/>
              <a:gd name="T18" fmla="*/ 2147483647 w 2378"/>
              <a:gd name="T19" fmla="*/ 2147483647 h 521"/>
              <a:gd name="T20" fmla="*/ 2147483647 w 2378"/>
              <a:gd name="T21" fmla="*/ 2147483647 h 521"/>
              <a:gd name="T22" fmla="*/ 2147483647 w 2378"/>
              <a:gd name="T23" fmla="*/ 2147483647 h 521"/>
              <a:gd name="T24" fmla="*/ 2147483647 w 2378"/>
              <a:gd name="T25" fmla="*/ 2147483647 h 521"/>
              <a:gd name="T26" fmla="*/ 2147483647 w 2378"/>
              <a:gd name="T27" fmla="*/ 2147483647 h 521"/>
              <a:gd name="T28" fmla="*/ 2147483647 w 2378"/>
              <a:gd name="T29" fmla="*/ 2147483647 h 521"/>
              <a:gd name="T30" fmla="*/ 2147483647 w 2378"/>
              <a:gd name="T31" fmla="*/ 2147483647 h 521"/>
              <a:gd name="T32" fmla="*/ 2147483647 w 2378"/>
              <a:gd name="T33" fmla="*/ 2147483647 h 521"/>
              <a:gd name="T34" fmla="*/ 2147483647 w 2378"/>
              <a:gd name="T35" fmla="*/ 2147483647 h 521"/>
              <a:gd name="T36" fmla="*/ 2147483647 w 2378"/>
              <a:gd name="T37" fmla="*/ 2147483647 h 521"/>
              <a:gd name="T38" fmla="*/ 2147483647 w 2378"/>
              <a:gd name="T39" fmla="*/ 2147483647 h 521"/>
              <a:gd name="T40" fmla="*/ 2147483647 w 2378"/>
              <a:gd name="T41" fmla="*/ 2147483647 h 521"/>
              <a:gd name="T42" fmla="*/ 2147483647 w 2378"/>
              <a:gd name="T43" fmla="*/ 2147483647 h 521"/>
              <a:gd name="T44" fmla="*/ 2147483647 w 2378"/>
              <a:gd name="T45" fmla="*/ 2147483647 h 521"/>
              <a:gd name="T46" fmla="*/ 2147483647 w 2378"/>
              <a:gd name="T47" fmla="*/ 2147483647 h 521"/>
              <a:gd name="T48" fmla="*/ 2147483647 w 2378"/>
              <a:gd name="T49" fmla="*/ 2147483647 h 521"/>
              <a:gd name="T50" fmla="*/ 2147483647 w 2378"/>
              <a:gd name="T51" fmla="*/ 2147483647 h 521"/>
              <a:gd name="T52" fmla="*/ 0 w 2378"/>
              <a:gd name="T53" fmla="*/ 2147483647 h 521"/>
              <a:gd name="T54" fmla="*/ 2147483647 w 2378"/>
              <a:gd name="T55" fmla="*/ 0 h 521"/>
              <a:gd name="T56" fmla="*/ 2147483647 w 2378"/>
              <a:gd name="T57" fmla="*/ 2147483647 h 521"/>
              <a:gd name="T58" fmla="*/ 2147483647 w 2378"/>
              <a:gd name="T59" fmla="*/ 2147483647 h 521"/>
              <a:gd name="T60" fmla="*/ 2147483647 w 2378"/>
              <a:gd name="T61" fmla="*/ 2147483647 h 5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378"/>
              <a:gd name="T94" fmla="*/ 0 h 521"/>
              <a:gd name="T95" fmla="*/ 2378 w 2378"/>
              <a:gd name="T96" fmla="*/ 521 h 5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378" h="521">
                <a:moveTo>
                  <a:pt x="2378" y="301"/>
                </a:moveTo>
                <a:lnTo>
                  <a:pt x="2222" y="521"/>
                </a:lnTo>
                <a:lnTo>
                  <a:pt x="2174" y="521"/>
                </a:lnTo>
                <a:lnTo>
                  <a:pt x="2120" y="516"/>
                </a:lnTo>
                <a:lnTo>
                  <a:pt x="2034" y="505"/>
                </a:lnTo>
                <a:lnTo>
                  <a:pt x="1964" y="489"/>
                </a:lnTo>
                <a:lnTo>
                  <a:pt x="1883" y="473"/>
                </a:lnTo>
                <a:lnTo>
                  <a:pt x="1829" y="451"/>
                </a:lnTo>
                <a:lnTo>
                  <a:pt x="1770" y="440"/>
                </a:lnTo>
                <a:lnTo>
                  <a:pt x="1722" y="419"/>
                </a:lnTo>
                <a:lnTo>
                  <a:pt x="1646" y="408"/>
                </a:lnTo>
                <a:lnTo>
                  <a:pt x="1560" y="381"/>
                </a:lnTo>
                <a:lnTo>
                  <a:pt x="1469" y="360"/>
                </a:lnTo>
                <a:lnTo>
                  <a:pt x="1410" y="349"/>
                </a:lnTo>
                <a:lnTo>
                  <a:pt x="1340" y="354"/>
                </a:lnTo>
                <a:lnTo>
                  <a:pt x="1275" y="360"/>
                </a:lnTo>
                <a:lnTo>
                  <a:pt x="1195" y="370"/>
                </a:lnTo>
                <a:lnTo>
                  <a:pt x="1114" y="376"/>
                </a:lnTo>
                <a:lnTo>
                  <a:pt x="1028" y="365"/>
                </a:lnTo>
                <a:lnTo>
                  <a:pt x="915" y="327"/>
                </a:lnTo>
                <a:lnTo>
                  <a:pt x="759" y="284"/>
                </a:lnTo>
                <a:lnTo>
                  <a:pt x="587" y="231"/>
                </a:lnTo>
                <a:lnTo>
                  <a:pt x="425" y="177"/>
                </a:lnTo>
                <a:lnTo>
                  <a:pt x="264" y="128"/>
                </a:lnTo>
                <a:lnTo>
                  <a:pt x="108" y="75"/>
                </a:lnTo>
                <a:lnTo>
                  <a:pt x="59" y="64"/>
                </a:lnTo>
                <a:lnTo>
                  <a:pt x="0" y="48"/>
                </a:lnTo>
                <a:lnTo>
                  <a:pt x="3" y="0"/>
                </a:lnTo>
                <a:lnTo>
                  <a:pt x="2228" y="2"/>
                </a:lnTo>
                <a:lnTo>
                  <a:pt x="2303" y="80"/>
                </a:lnTo>
                <a:lnTo>
                  <a:pt x="2378" y="301"/>
                </a:lnTo>
              </a:path>
            </a:pathLst>
          </a:custGeom>
          <a:solidFill>
            <a:srgbClr val="0000FF"/>
          </a:solidFill>
          <a:ln w="9525" cap="flat" cmpd="sng">
            <a:noFill/>
            <a:prstDash val="solid"/>
            <a:round/>
            <a:headEnd/>
            <a:tailEnd/>
          </a:ln>
        </p:spPr>
        <p:txBody>
          <a:bodyPr wrap="none" anchor="ctr"/>
          <a:lstStyle/>
          <a:p>
            <a:endParaRPr lang="en-GB"/>
          </a:p>
        </p:txBody>
      </p:sp>
      <p:sp>
        <p:nvSpPr>
          <p:cNvPr id="37908" name="Freeform 19"/>
          <p:cNvSpPr>
            <a:spLocks/>
          </p:cNvSpPr>
          <p:nvPr/>
        </p:nvSpPr>
        <p:spPr bwMode="auto">
          <a:xfrm>
            <a:off x="762000" y="3146425"/>
            <a:ext cx="3884613" cy="460375"/>
          </a:xfrm>
          <a:custGeom>
            <a:avLst/>
            <a:gdLst>
              <a:gd name="T0" fmla="*/ 2147483647 w 2447"/>
              <a:gd name="T1" fmla="*/ 2147483647 h 290"/>
              <a:gd name="T2" fmla="*/ 2147483647 w 2447"/>
              <a:gd name="T3" fmla="*/ 2147483647 h 290"/>
              <a:gd name="T4" fmla="*/ 2147483647 w 2447"/>
              <a:gd name="T5" fmla="*/ 2147483647 h 290"/>
              <a:gd name="T6" fmla="*/ 2147483647 w 2447"/>
              <a:gd name="T7" fmla="*/ 2147483647 h 290"/>
              <a:gd name="T8" fmla="*/ 2147483647 w 2447"/>
              <a:gd name="T9" fmla="*/ 2147483647 h 290"/>
              <a:gd name="T10" fmla="*/ 2147483647 w 2447"/>
              <a:gd name="T11" fmla="*/ 2147483647 h 290"/>
              <a:gd name="T12" fmla="*/ 2147483647 w 2447"/>
              <a:gd name="T13" fmla="*/ 2147483647 h 290"/>
              <a:gd name="T14" fmla="*/ 2147483647 w 2447"/>
              <a:gd name="T15" fmla="*/ 2147483647 h 290"/>
              <a:gd name="T16" fmla="*/ 2147483647 w 2447"/>
              <a:gd name="T17" fmla="*/ 2147483647 h 290"/>
              <a:gd name="T18" fmla="*/ 2147483647 w 2447"/>
              <a:gd name="T19" fmla="*/ 2147483647 h 290"/>
              <a:gd name="T20" fmla="*/ 2147483647 w 2447"/>
              <a:gd name="T21" fmla="*/ 2147483647 h 290"/>
              <a:gd name="T22" fmla="*/ 2147483647 w 2447"/>
              <a:gd name="T23" fmla="*/ 2147483647 h 290"/>
              <a:gd name="T24" fmla="*/ 2147483647 w 2447"/>
              <a:gd name="T25" fmla="*/ 2147483647 h 290"/>
              <a:gd name="T26" fmla="*/ 2147483647 w 2447"/>
              <a:gd name="T27" fmla="*/ 2147483647 h 290"/>
              <a:gd name="T28" fmla="*/ 2147483647 w 2447"/>
              <a:gd name="T29" fmla="*/ 2147483647 h 290"/>
              <a:gd name="T30" fmla="*/ 2147483647 w 2447"/>
              <a:gd name="T31" fmla="*/ 2147483647 h 290"/>
              <a:gd name="T32" fmla="*/ 2147483647 w 2447"/>
              <a:gd name="T33" fmla="*/ 2147483647 h 290"/>
              <a:gd name="T34" fmla="*/ 2147483647 w 2447"/>
              <a:gd name="T35" fmla="*/ 2147483647 h 290"/>
              <a:gd name="T36" fmla="*/ 2147483647 w 2447"/>
              <a:gd name="T37" fmla="*/ 2147483647 h 290"/>
              <a:gd name="T38" fmla="*/ 2147483647 w 2447"/>
              <a:gd name="T39" fmla="*/ 2147483647 h 290"/>
              <a:gd name="T40" fmla="*/ 2147483647 w 2447"/>
              <a:gd name="T41" fmla="*/ 2147483647 h 290"/>
              <a:gd name="T42" fmla="*/ 2147483647 w 2447"/>
              <a:gd name="T43" fmla="*/ 2147483647 h 290"/>
              <a:gd name="T44" fmla="*/ 2147483647 w 2447"/>
              <a:gd name="T45" fmla="*/ 2147483647 h 290"/>
              <a:gd name="T46" fmla="*/ 2147483647 w 2447"/>
              <a:gd name="T47" fmla="*/ 2147483647 h 290"/>
              <a:gd name="T48" fmla="*/ 2147483647 w 2447"/>
              <a:gd name="T49" fmla="*/ 2147483647 h 290"/>
              <a:gd name="T50" fmla="*/ 2147483647 w 2447"/>
              <a:gd name="T51" fmla="*/ 2147483647 h 290"/>
              <a:gd name="T52" fmla="*/ 2147483647 w 2447"/>
              <a:gd name="T53" fmla="*/ 2147483647 h 290"/>
              <a:gd name="T54" fmla="*/ 2147483647 w 2447"/>
              <a:gd name="T55" fmla="*/ 2147483647 h 290"/>
              <a:gd name="T56" fmla="*/ 2147483647 w 2447"/>
              <a:gd name="T57" fmla="*/ 2147483647 h 290"/>
              <a:gd name="T58" fmla="*/ 2147483647 w 2447"/>
              <a:gd name="T59" fmla="*/ 2147483647 h 290"/>
              <a:gd name="T60" fmla="*/ 2147483647 w 2447"/>
              <a:gd name="T61" fmla="*/ 2147483647 h 290"/>
              <a:gd name="T62" fmla="*/ 2147483647 w 2447"/>
              <a:gd name="T63" fmla="*/ 2147483647 h 290"/>
              <a:gd name="T64" fmla="*/ 2147483647 w 2447"/>
              <a:gd name="T65" fmla="*/ 2147483647 h 290"/>
              <a:gd name="T66" fmla="*/ 2147483647 w 2447"/>
              <a:gd name="T67" fmla="*/ 2147483647 h 290"/>
              <a:gd name="T68" fmla="*/ 2147483647 w 2447"/>
              <a:gd name="T69" fmla="*/ 2147483647 h 290"/>
              <a:gd name="T70" fmla="*/ 2147483647 w 2447"/>
              <a:gd name="T71" fmla="*/ 2147483647 h 290"/>
              <a:gd name="T72" fmla="*/ 2147483647 w 2447"/>
              <a:gd name="T73" fmla="*/ 2147483647 h 290"/>
              <a:gd name="T74" fmla="*/ 2147483647 w 2447"/>
              <a:gd name="T75" fmla="*/ 2147483647 h 290"/>
              <a:gd name="T76" fmla="*/ 2147483647 w 2447"/>
              <a:gd name="T77" fmla="*/ 2147483647 h 290"/>
              <a:gd name="T78" fmla="*/ 2147483647 w 2447"/>
              <a:gd name="T79" fmla="*/ 2147483647 h 290"/>
              <a:gd name="T80" fmla="*/ 2147483647 w 2447"/>
              <a:gd name="T81" fmla="*/ 2147483647 h 290"/>
              <a:gd name="T82" fmla="*/ 2147483647 w 2447"/>
              <a:gd name="T83" fmla="*/ 2147483647 h 290"/>
              <a:gd name="T84" fmla="*/ 2147483647 w 2447"/>
              <a:gd name="T85" fmla="*/ 2147483647 h 290"/>
              <a:gd name="T86" fmla="*/ 2147483647 w 2447"/>
              <a:gd name="T87" fmla="*/ 2147483647 h 290"/>
              <a:gd name="T88" fmla="*/ 2147483647 w 2447"/>
              <a:gd name="T89" fmla="*/ 2147483647 h 290"/>
              <a:gd name="T90" fmla="*/ 2147483647 w 2447"/>
              <a:gd name="T91" fmla="*/ 2147483647 h 290"/>
              <a:gd name="T92" fmla="*/ 0 w 2447"/>
              <a:gd name="T93" fmla="*/ 0 h 290"/>
              <a:gd name="T94" fmla="*/ 2147483647 w 2447"/>
              <a:gd name="T95" fmla="*/ 2147483647 h 290"/>
              <a:gd name="T96" fmla="*/ 2147483647 w 2447"/>
              <a:gd name="T97" fmla="*/ 2147483647 h 290"/>
              <a:gd name="T98" fmla="*/ 2147483647 w 2447"/>
              <a:gd name="T99" fmla="*/ 2147483647 h 290"/>
              <a:gd name="T100" fmla="*/ 2147483647 w 2447"/>
              <a:gd name="T101" fmla="*/ 2147483647 h 290"/>
              <a:gd name="T102" fmla="*/ 2147483647 w 2447"/>
              <a:gd name="T103" fmla="*/ 2147483647 h 290"/>
              <a:gd name="T104" fmla="*/ 2147483647 w 2447"/>
              <a:gd name="T105" fmla="*/ 2147483647 h 290"/>
              <a:gd name="T106" fmla="*/ 2147483647 w 2447"/>
              <a:gd name="T107" fmla="*/ 2147483647 h 290"/>
              <a:gd name="T108" fmla="*/ 2147483647 w 2447"/>
              <a:gd name="T109" fmla="*/ 2147483647 h 290"/>
              <a:gd name="T110" fmla="*/ 2147483647 w 2447"/>
              <a:gd name="T111" fmla="*/ 2147483647 h 290"/>
              <a:gd name="T112" fmla="*/ 2147483647 w 2447"/>
              <a:gd name="T113" fmla="*/ 2147483647 h 290"/>
              <a:gd name="T114" fmla="*/ 2147483647 w 2447"/>
              <a:gd name="T115" fmla="*/ 2147483647 h 290"/>
              <a:gd name="T116" fmla="*/ 2147483647 w 2447"/>
              <a:gd name="T117" fmla="*/ 2147483647 h 290"/>
              <a:gd name="T118" fmla="*/ 2147483647 w 2447"/>
              <a:gd name="T119" fmla="*/ 2147483647 h 290"/>
              <a:gd name="T120" fmla="*/ 2147483647 w 2447"/>
              <a:gd name="T121" fmla="*/ 2147483647 h 290"/>
              <a:gd name="T122" fmla="*/ 2147483647 w 2447"/>
              <a:gd name="T123" fmla="*/ 2147483647 h 29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447"/>
              <a:gd name="T187" fmla="*/ 0 h 290"/>
              <a:gd name="T188" fmla="*/ 2447 w 2447"/>
              <a:gd name="T189" fmla="*/ 290 h 29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447" h="290">
                <a:moveTo>
                  <a:pt x="952" y="113"/>
                </a:moveTo>
                <a:lnTo>
                  <a:pt x="957" y="118"/>
                </a:lnTo>
                <a:lnTo>
                  <a:pt x="1049" y="118"/>
                </a:lnTo>
                <a:lnTo>
                  <a:pt x="1167" y="118"/>
                </a:lnTo>
                <a:lnTo>
                  <a:pt x="1280" y="118"/>
                </a:lnTo>
                <a:lnTo>
                  <a:pt x="1382" y="118"/>
                </a:lnTo>
                <a:lnTo>
                  <a:pt x="1479" y="118"/>
                </a:lnTo>
                <a:lnTo>
                  <a:pt x="1587" y="107"/>
                </a:lnTo>
                <a:lnTo>
                  <a:pt x="1678" y="102"/>
                </a:lnTo>
                <a:lnTo>
                  <a:pt x="1786" y="97"/>
                </a:lnTo>
                <a:lnTo>
                  <a:pt x="1882" y="97"/>
                </a:lnTo>
                <a:lnTo>
                  <a:pt x="1974" y="91"/>
                </a:lnTo>
                <a:lnTo>
                  <a:pt x="2071" y="86"/>
                </a:lnTo>
                <a:lnTo>
                  <a:pt x="2135" y="86"/>
                </a:lnTo>
                <a:lnTo>
                  <a:pt x="2205" y="81"/>
                </a:lnTo>
                <a:lnTo>
                  <a:pt x="2259" y="81"/>
                </a:lnTo>
                <a:lnTo>
                  <a:pt x="2307" y="81"/>
                </a:lnTo>
                <a:lnTo>
                  <a:pt x="2323" y="75"/>
                </a:lnTo>
                <a:lnTo>
                  <a:pt x="2350" y="91"/>
                </a:lnTo>
                <a:lnTo>
                  <a:pt x="2377" y="140"/>
                </a:lnTo>
                <a:lnTo>
                  <a:pt x="2404" y="188"/>
                </a:lnTo>
                <a:lnTo>
                  <a:pt x="2436" y="231"/>
                </a:lnTo>
                <a:lnTo>
                  <a:pt x="2447" y="247"/>
                </a:lnTo>
                <a:lnTo>
                  <a:pt x="2361" y="252"/>
                </a:lnTo>
                <a:lnTo>
                  <a:pt x="2140" y="258"/>
                </a:lnTo>
                <a:lnTo>
                  <a:pt x="1920" y="269"/>
                </a:lnTo>
                <a:lnTo>
                  <a:pt x="1775" y="274"/>
                </a:lnTo>
                <a:lnTo>
                  <a:pt x="1619" y="274"/>
                </a:lnTo>
                <a:lnTo>
                  <a:pt x="1468" y="279"/>
                </a:lnTo>
                <a:lnTo>
                  <a:pt x="1371" y="285"/>
                </a:lnTo>
                <a:lnTo>
                  <a:pt x="1215" y="290"/>
                </a:lnTo>
                <a:lnTo>
                  <a:pt x="1108" y="290"/>
                </a:lnTo>
                <a:lnTo>
                  <a:pt x="1081" y="290"/>
                </a:lnTo>
                <a:lnTo>
                  <a:pt x="1059" y="263"/>
                </a:lnTo>
                <a:lnTo>
                  <a:pt x="941" y="263"/>
                </a:lnTo>
                <a:lnTo>
                  <a:pt x="742" y="263"/>
                </a:lnTo>
                <a:lnTo>
                  <a:pt x="543" y="263"/>
                </a:lnTo>
                <a:lnTo>
                  <a:pt x="366" y="258"/>
                </a:lnTo>
                <a:lnTo>
                  <a:pt x="210" y="247"/>
                </a:lnTo>
                <a:lnTo>
                  <a:pt x="156" y="242"/>
                </a:lnTo>
                <a:lnTo>
                  <a:pt x="108" y="177"/>
                </a:lnTo>
                <a:lnTo>
                  <a:pt x="57" y="177"/>
                </a:lnTo>
                <a:lnTo>
                  <a:pt x="43" y="124"/>
                </a:lnTo>
                <a:lnTo>
                  <a:pt x="32" y="86"/>
                </a:lnTo>
                <a:lnTo>
                  <a:pt x="16" y="38"/>
                </a:lnTo>
                <a:lnTo>
                  <a:pt x="5" y="11"/>
                </a:lnTo>
                <a:lnTo>
                  <a:pt x="0" y="0"/>
                </a:lnTo>
                <a:lnTo>
                  <a:pt x="27" y="38"/>
                </a:lnTo>
                <a:lnTo>
                  <a:pt x="48" y="75"/>
                </a:lnTo>
                <a:lnTo>
                  <a:pt x="70" y="113"/>
                </a:lnTo>
                <a:lnTo>
                  <a:pt x="59" y="91"/>
                </a:lnTo>
                <a:lnTo>
                  <a:pt x="145" y="91"/>
                </a:lnTo>
                <a:lnTo>
                  <a:pt x="231" y="91"/>
                </a:lnTo>
                <a:lnTo>
                  <a:pt x="312" y="97"/>
                </a:lnTo>
                <a:lnTo>
                  <a:pt x="323" y="107"/>
                </a:lnTo>
                <a:lnTo>
                  <a:pt x="371" y="102"/>
                </a:lnTo>
                <a:lnTo>
                  <a:pt x="446" y="107"/>
                </a:lnTo>
                <a:lnTo>
                  <a:pt x="565" y="102"/>
                </a:lnTo>
                <a:lnTo>
                  <a:pt x="699" y="97"/>
                </a:lnTo>
                <a:lnTo>
                  <a:pt x="844" y="97"/>
                </a:lnTo>
                <a:lnTo>
                  <a:pt x="936" y="91"/>
                </a:lnTo>
                <a:lnTo>
                  <a:pt x="952" y="113"/>
                </a:lnTo>
              </a:path>
            </a:pathLst>
          </a:custGeom>
          <a:solidFill>
            <a:srgbClr val="99CC00"/>
          </a:solidFill>
          <a:ln w="9525" cap="flat" cmpd="sng">
            <a:noFill/>
            <a:prstDash val="solid"/>
            <a:round/>
            <a:headEnd type="none" w="med" len="med"/>
            <a:tailEnd type="none" w="med" len="med"/>
          </a:ln>
        </p:spPr>
        <p:txBody>
          <a:bodyPr wrap="none" anchor="ctr"/>
          <a:lstStyle/>
          <a:p>
            <a:endParaRPr lang="en-GB"/>
          </a:p>
        </p:txBody>
      </p:sp>
      <p:sp>
        <p:nvSpPr>
          <p:cNvPr id="37909" name="Freeform 20"/>
          <p:cNvSpPr>
            <a:spLocks/>
          </p:cNvSpPr>
          <p:nvPr/>
        </p:nvSpPr>
        <p:spPr bwMode="auto">
          <a:xfrm>
            <a:off x="795338" y="3189288"/>
            <a:ext cx="469900" cy="119062"/>
          </a:xfrm>
          <a:custGeom>
            <a:avLst/>
            <a:gdLst>
              <a:gd name="T0" fmla="*/ 2147483647 w 55"/>
              <a:gd name="T1" fmla="*/ 2147483647 h 14"/>
              <a:gd name="T2" fmla="*/ 0 w 55"/>
              <a:gd name="T3" fmla="*/ 0 h 14"/>
              <a:gd name="T4" fmla="*/ 2147483647 w 55"/>
              <a:gd name="T5" fmla="*/ 0 h 14"/>
              <a:gd name="T6" fmla="*/ 2147483647 w 55"/>
              <a:gd name="T7" fmla="*/ 2147483647 h 14"/>
              <a:gd name="T8" fmla="*/ 2147483647 w 55"/>
              <a:gd name="T9" fmla="*/ 2147483647 h 14"/>
              <a:gd name="T10" fmla="*/ 2147483647 w 55"/>
              <a:gd name="T11" fmla="*/ 2147483647 h 14"/>
              <a:gd name="T12" fmla="*/ 2147483647 w 55"/>
              <a:gd name="T13" fmla="*/ 2147483647 h 14"/>
              <a:gd name="T14" fmla="*/ 2147483647 w 55"/>
              <a:gd name="T15" fmla="*/ 2147483647 h 14"/>
              <a:gd name="T16" fmla="*/ 2147483647 w 55"/>
              <a:gd name="T17" fmla="*/ 2147483647 h 14"/>
              <a:gd name="T18" fmla="*/ 2147483647 w 55"/>
              <a:gd name="T19" fmla="*/ 2147483647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
              <a:gd name="T31" fmla="*/ 0 h 14"/>
              <a:gd name="T32" fmla="*/ 55 w 55"/>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 h="14">
                <a:moveTo>
                  <a:pt x="7" y="13"/>
                </a:moveTo>
                <a:lnTo>
                  <a:pt x="0" y="0"/>
                </a:lnTo>
                <a:lnTo>
                  <a:pt x="14" y="0"/>
                </a:lnTo>
                <a:lnTo>
                  <a:pt x="33" y="1"/>
                </a:lnTo>
                <a:lnTo>
                  <a:pt x="46" y="1"/>
                </a:lnTo>
                <a:lnTo>
                  <a:pt x="50" y="7"/>
                </a:lnTo>
                <a:lnTo>
                  <a:pt x="55" y="14"/>
                </a:lnTo>
                <a:lnTo>
                  <a:pt x="34" y="13"/>
                </a:lnTo>
                <a:lnTo>
                  <a:pt x="14" y="13"/>
                </a:lnTo>
                <a:lnTo>
                  <a:pt x="7" y="13"/>
                </a:lnTo>
              </a:path>
            </a:pathLst>
          </a:custGeom>
          <a:solidFill>
            <a:srgbClr val="969696"/>
          </a:solidFill>
          <a:ln w="9525" cap="flat" cmpd="sng">
            <a:noFill/>
            <a:prstDash val="solid"/>
            <a:round/>
            <a:headEnd type="none" w="med" len="med"/>
            <a:tailEnd type="none" w="med" len="med"/>
          </a:ln>
        </p:spPr>
        <p:txBody>
          <a:bodyPr wrap="none" anchor="ctr"/>
          <a:lstStyle/>
          <a:p>
            <a:endParaRPr lang="en-GB"/>
          </a:p>
        </p:txBody>
      </p:sp>
      <p:sp>
        <p:nvSpPr>
          <p:cNvPr id="37910" name="Freeform 21"/>
          <p:cNvSpPr>
            <a:spLocks/>
          </p:cNvSpPr>
          <p:nvPr/>
        </p:nvSpPr>
        <p:spPr bwMode="auto">
          <a:xfrm>
            <a:off x="1035050" y="2974975"/>
            <a:ext cx="307975" cy="42863"/>
          </a:xfrm>
          <a:custGeom>
            <a:avLst/>
            <a:gdLst>
              <a:gd name="T0" fmla="*/ 2147483647 w 36"/>
              <a:gd name="T1" fmla="*/ 2147483647 h 5"/>
              <a:gd name="T2" fmla="*/ 0 w 36"/>
              <a:gd name="T3" fmla="*/ 0 h 5"/>
              <a:gd name="T4" fmla="*/ 2147483647 w 36"/>
              <a:gd name="T5" fmla="*/ 0 h 5"/>
              <a:gd name="T6" fmla="*/ 2147483647 w 36"/>
              <a:gd name="T7" fmla="*/ 0 h 5"/>
              <a:gd name="T8" fmla="*/ 2147483647 w 36"/>
              <a:gd name="T9" fmla="*/ 0 h 5"/>
              <a:gd name="T10" fmla="*/ 2147483647 w 36"/>
              <a:gd name="T11" fmla="*/ 2147483647 h 5"/>
              <a:gd name="T12" fmla="*/ 2147483647 w 36"/>
              <a:gd name="T13" fmla="*/ 2147483647 h 5"/>
              <a:gd name="T14" fmla="*/ 2147483647 w 36"/>
              <a:gd name="T15" fmla="*/ 2147483647 h 5"/>
              <a:gd name="T16" fmla="*/ 2147483647 w 36"/>
              <a:gd name="T17" fmla="*/ 2147483647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
              <a:gd name="T28" fmla="*/ 0 h 5"/>
              <a:gd name="T29" fmla="*/ 36 w 36"/>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 h="5">
                <a:moveTo>
                  <a:pt x="2" y="2"/>
                </a:moveTo>
                <a:lnTo>
                  <a:pt x="0" y="0"/>
                </a:lnTo>
                <a:lnTo>
                  <a:pt x="14" y="0"/>
                </a:lnTo>
                <a:lnTo>
                  <a:pt x="24" y="0"/>
                </a:lnTo>
                <a:lnTo>
                  <a:pt x="36" y="0"/>
                </a:lnTo>
                <a:lnTo>
                  <a:pt x="34" y="4"/>
                </a:lnTo>
                <a:lnTo>
                  <a:pt x="21" y="5"/>
                </a:lnTo>
                <a:lnTo>
                  <a:pt x="3" y="4"/>
                </a:lnTo>
                <a:lnTo>
                  <a:pt x="2" y="2"/>
                </a:lnTo>
              </a:path>
            </a:pathLst>
          </a:custGeom>
          <a:solidFill>
            <a:srgbClr val="996633"/>
          </a:solidFill>
          <a:ln w="9525" cap="flat" cmpd="sng">
            <a:noFill/>
            <a:prstDash val="solid"/>
            <a:round/>
            <a:headEnd type="none" w="med" len="med"/>
            <a:tailEnd type="none" w="med" len="med"/>
          </a:ln>
        </p:spPr>
        <p:txBody>
          <a:bodyPr wrap="none" anchor="ctr"/>
          <a:lstStyle/>
          <a:p>
            <a:endParaRPr lang="en-GB"/>
          </a:p>
        </p:txBody>
      </p:sp>
      <p:sp>
        <p:nvSpPr>
          <p:cNvPr id="37911" name="Freeform 22"/>
          <p:cNvSpPr>
            <a:spLocks/>
          </p:cNvSpPr>
          <p:nvPr/>
        </p:nvSpPr>
        <p:spPr bwMode="auto">
          <a:xfrm>
            <a:off x="1214438" y="3197225"/>
            <a:ext cx="3244850" cy="153988"/>
          </a:xfrm>
          <a:custGeom>
            <a:avLst/>
            <a:gdLst>
              <a:gd name="T0" fmla="*/ 2147483647 w 380"/>
              <a:gd name="T1" fmla="*/ 2147483647 h 18"/>
              <a:gd name="T2" fmla="*/ 0 w 380"/>
              <a:gd name="T3" fmla="*/ 2147483647 h 18"/>
              <a:gd name="T4" fmla="*/ 2147483647 w 380"/>
              <a:gd name="T5" fmla="*/ 2147483647 h 18"/>
              <a:gd name="T6" fmla="*/ 2147483647 w 380"/>
              <a:gd name="T7" fmla="*/ 2147483647 h 18"/>
              <a:gd name="T8" fmla="*/ 2147483647 w 380"/>
              <a:gd name="T9" fmla="*/ 2147483647 h 18"/>
              <a:gd name="T10" fmla="*/ 2147483647 w 380"/>
              <a:gd name="T11" fmla="*/ 2147483647 h 18"/>
              <a:gd name="T12" fmla="*/ 2147483647 w 380"/>
              <a:gd name="T13" fmla="*/ 2147483647 h 18"/>
              <a:gd name="T14" fmla="*/ 2147483647 w 380"/>
              <a:gd name="T15" fmla="*/ 2147483647 h 18"/>
              <a:gd name="T16" fmla="*/ 2147483647 w 380"/>
              <a:gd name="T17" fmla="*/ 2147483647 h 18"/>
              <a:gd name="T18" fmla="*/ 2147483647 w 380"/>
              <a:gd name="T19" fmla="*/ 2147483647 h 18"/>
              <a:gd name="T20" fmla="*/ 2147483647 w 380"/>
              <a:gd name="T21" fmla="*/ 2147483647 h 18"/>
              <a:gd name="T22" fmla="*/ 2147483647 w 380"/>
              <a:gd name="T23" fmla="*/ 2147483647 h 18"/>
              <a:gd name="T24" fmla="*/ 2147483647 w 380"/>
              <a:gd name="T25" fmla="*/ 2147483647 h 18"/>
              <a:gd name="T26" fmla="*/ 2147483647 w 380"/>
              <a:gd name="T27" fmla="*/ 2147483647 h 18"/>
              <a:gd name="T28" fmla="*/ 2147483647 w 380"/>
              <a:gd name="T29" fmla="*/ 2147483647 h 18"/>
              <a:gd name="T30" fmla="*/ 2147483647 w 380"/>
              <a:gd name="T31" fmla="*/ 2147483647 h 18"/>
              <a:gd name="T32" fmla="*/ 2147483647 w 380"/>
              <a:gd name="T33" fmla="*/ 2147483647 h 18"/>
              <a:gd name="T34" fmla="*/ 2147483647 w 380"/>
              <a:gd name="T35" fmla="*/ 2147483647 h 18"/>
              <a:gd name="T36" fmla="*/ 2147483647 w 380"/>
              <a:gd name="T37" fmla="*/ 2147483647 h 18"/>
              <a:gd name="T38" fmla="*/ 2147483647 w 380"/>
              <a:gd name="T39" fmla="*/ 2147483647 h 18"/>
              <a:gd name="T40" fmla="*/ 2147483647 w 380"/>
              <a:gd name="T41" fmla="*/ 2147483647 h 18"/>
              <a:gd name="T42" fmla="*/ 2147483647 w 380"/>
              <a:gd name="T43" fmla="*/ 2147483647 h 18"/>
              <a:gd name="T44" fmla="*/ 2147483647 w 380"/>
              <a:gd name="T45" fmla="*/ 2147483647 h 18"/>
              <a:gd name="T46" fmla="*/ 2147483647 w 380"/>
              <a:gd name="T47" fmla="*/ 2147483647 h 18"/>
              <a:gd name="T48" fmla="*/ 2147483647 w 380"/>
              <a:gd name="T49" fmla="*/ 2147483647 h 18"/>
              <a:gd name="T50" fmla="*/ 2147483647 w 380"/>
              <a:gd name="T51" fmla="*/ 0 h 18"/>
              <a:gd name="T52" fmla="*/ 2147483647 w 380"/>
              <a:gd name="T53" fmla="*/ 0 h 18"/>
              <a:gd name="T54" fmla="*/ 2147483647 w 380"/>
              <a:gd name="T55" fmla="*/ 0 h 18"/>
              <a:gd name="T56" fmla="*/ 2147483647 w 380"/>
              <a:gd name="T57" fmla="*/ 2147483647 h 18"/>
              <a:gd name="T58" fmla="*/ 2147483647 w 380"/>
              <a:gd name="T59" fmla="*/ 2147483647 h 18"/>
              <a:gd name="T60" fmla="*/ 2147483647 w 380"/>
              <a:gd name="T61" fmla="*/ 2147483647 h 18"/>
              <a:gd name="T62" fmla="*/ 2147483647 w 380"/>
              <a:gd name="T63" fmla="*/ 2147483647 h 18"/>
              <a:gd name="T64" fmla="*/ 2147483647 w 380"/>
              <a:gd name="T65" fmla="*/ 2147483647 h 18"/>
              <a:gd name="T66" fmla="*/ 2147483647 w 380"/>
              <a:gd name="T67" fmla="*/ 2147483647 h 18"/>
              <a:gd name="T68" fmla="*/ 2147483647 w 380"/>
              <a:gd name="T69" fmla="*/ 2147483647 h 18"/>
              <a:gd name="T70" fmla="*/ 2147483647 w 380"/>
              <a:gd name="T71" fmla="*/ 2147483647 h 18"/>
              <a:gd name="T72" fmla="*/ 2147483647 w 380"/>
              <a:gd name="T73" fmla="*/ 2147483647 h 18"/>
              <a:gd name="T74" fmla="*/ 2147483647 w 380"/>
              <a:gd name="T75" fmla="*/ 2147483647 h 18"/>
              <a:gd name="T76" fmla="*/ 2147483647 w 380"/>
              <a:gd name="T77" fmla="*/ 2147483647 h 18"/>
              <a:gd name="T78" fmla="*/ 2147483647 w 380"/>
              <a:gd name="T79" fmla="*/ 2147483647 h 18"/>
              <a:gd name="T80" fmla="*/ 2147483647 w 380"/>
              <a:gd name="T81" fmla="*/ 2147483647 h 18"/>
              <a:gd name="T82" fmla="*/ 2147483647 w 380"/>
              <a:gd name="T83" fmla="*/ 2147483647 h 18"/>
              <a:gd name="T84" fmla="*/ 2147483647 w 380"/>
              <a:gd name="T85" fmla="*/ 2147483647 h 18"/>
              <a:gd name="T86" fmla="*/ 2147483647 w 380"/>
              <a:gd name="T87" fmla="*/ 2147483647 h 18"/>
              <a:gd name="T88" fmla="*/ 2147483647 w 380"/>
              <a:gd name="T89" fmla="*/ 2147483647 h 18"/>
              <a:gd name="T90" fmla="*/ 2147483647 w 380"/>
              <a:gd name="T91" fmla="*/ 2147483647 h 18"/>
              <a:gd name="T92" fmla="*/ 2147483647 w 380"/>
              <a:gd name="T93" fmla="*/ 2147483647 h 18"/>
              <a:gd name="T94" fmla="*/ 2147483647 w 380"/>
              <a:gd name="T95" fmla="*/ 2147483647 h 18"/>
              <a:gd name="T96" fmla="*/ 2147483647 w 380"/>
              <a:gd name="T97" fmla="*/ 2147483647 h 18"/>
              <a:gd name="T98" fmla="*/ 2147483647 w 380"/>
              <a:gd name="T99" fmla="*/ 2147483647 h 18"/>
              <a:gd name="T100" fmla="*/ 2147483647 w 380"/>
              <a:gd name="T101" fmla="*/ 2147483647 h 1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80"/>
              <a:gd name="T154" fmla="*/ 0 h 18"/>
              <a:gd name="T155" fmla="*/ 380 w 380"/>
              <a:gd name="T156" fmla="*/ 18 h 1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80" h="18">
                <a:moveTo>
                  <a:pt x="3" y="9"/>
                </a:moveTo>
                <a:lnTo>
                  <a:pt x="0" y="3"/>
                </a:lnTo>
                <a:lnTo>
                  <a:pt x="6" y="4"/>
                </a:lnTo>
                <a:lnTo>
                  <a:pt x="15" y="4"/>
                </a:lnTo>
                <a:lnTo>
                  <a:pt x="26" y="3"/>
                </a:lnTo>
                <a:lnTo>
                  <a:pt x="40" y="3"/>
                </a:lnTo>
                <a:lnTo>
                  <a:pt x="56" y="3"/>
                </a:lnTo>
                <a:lnTo>
                  <a:pt x="69" y="2"/>
                </a:lnTo>
                <a:lnTo>
                  <a:pt x="84" y="2"/>
                </a:lnTo>
                <a:lnTo>
                  <a:pt x="95" y="2"/>
                </a:lnTo>
                <a:lnTo>
                  <a:pt x="105" y="3"/>
                </a:lnTo>
                <a:lnTo>
                  <a:pt x="115" y="3"/>
                </a:lnTo>
                <a:lnTo>
                  <a:pt x="118" y="6"/>
                </a:lnTo>
                <a:lnTo>
                  <a:pt x="132" y="6"/>
                </a:lnTo>
                <a:lnTo>
                  <a:pt x="155" y="7"/>
                </a:lnTo>
                <a:lnTo>
                  <a:pt x="176" y="7"/>
                </a:lnTo>
                <a:lnTo>
                  <a:pt x="195" y="7"/>
                </a:lnTo>
                <a:lnTo>
                  <a:pt x="213" y="7"/>
                </a:lnTo>
                <a:lnTo>
                  <a:pt x="230" y="6"/>
                </a:lnTo>
                <a:lnTo>
                  <a:pt x="246" y="4"/>
                </a:lnTo>
                <a:lnTo>
                  <a:pt x="264" y="3"/>
                </a:lnTo>
                <a:lnTo>
                  <a:pt x="284" y="2"/>
                </a:lnTo>
                <a:lnTo>
                  <a:pt x="302" y="2"/>
                </a:lnTo>
                <a:lnTo>
                  <a:pt x="319" y="1"/>
                </a:lnTo>
                <a:lnTo>
                  <a:pt x="338" y="1"/>
                </a:lnTo>
                <a:lnTo>
                  <a:pt x="351" y="0"/>
                </a:lnTo>
                <a:lnTo>
                  <a:pt x="363" y="0"/>
                </a:lnTo>
                <a:lnTo>
                  <a:pt x="371" y="0"/>
                </a:lnTo>
                <a:lnTo>
                  <a:pt x="380" y="10"/>
                </a:lnTo>
                <a:lnTo>
                  <a:pt x="362" y="10"/>
                </a:lnTo>
                <a:lnTo>
                  <a:pt x="344" y="11"/>
                </a:lnTo>
                <a:lnTo>
                  <a:pt x="322" y="12"/>
                </a:lnTo>
                <a:lnTo>
                  <a:pt x="302" y="12"/>
                </a:lnTo>
                <a:lnTo>
                  <a:pt x="286" y="14"/>
                </a:lnTo>
                <a:lnTo>
                  <a:pt x="266" y="14"/>
                </a:lnTo>
                <a:lnTo>
                  <a:pt x="249" y="15"/>
                </a:lnTo>
                <a:lnTo>
                  <a:pt x="237" y="16"/>
                </a:lnTo>
                <a:lnTo>
                  <a:pt x="223" y="17"/>
                </a:lnTo>
                <a:lnTo>
                  <a:pt x="206" y="18"/>
                </a:lnTo>
                <a:lnTo>
                  <a:pt x="188" y="17"/>
                </a:lnTo>
                <a:lnTo>
                  <a:pt x="166" y="18"/>
                </a:lnTo>
                <a:lnTo>
                  <a:pt x="146" y="17"/>
                </a:lnTo>
                <a:lnTo>
                  <a:pt x="133" y="17"/>
                </a:lnTo>
                <a:lnTo>
                  <a:pt x="125" y="17"/>
                </a:lnTo>
                <a:lnTo>
                  <a:pt x="122" y="13"/>
                </a:lnTo>
                <a:lnTo>
                  <a:pt x="99" y="13"/>
                </a:lnTo>
                <a:lnTo>
                  <a:pt x="66" y="14"/>
                </a:lnTo>
                <a:lnTo>
                  <a:pt x="41" y="15"/>
                </a:lnTo>
                <a:lnTo>
                  <a:pt x="26" y="15"/>
                </a:lnTo>
                <a:lnTo>
                  <a:pt x="8" y="15"/>
                </a:lnTo>
                <a:lnTo>
                  <a:pt x="3" y="9"/>
                </a:lnTo>
              </a:path>
            </a:pathLst>
          </a:custGeom>
          <a:solidFill>
            <a:srgbClr val="969696"/>
          </a:solidFill>
          <a:ln w="9525" cap="flat" cmpd="sng">
            <a:noFill/>
            <a:prstDash val="solid"/>
            <a:round/>
            <a:headEnd type="none" w="med" len="med"/>
            <a:tailEnd type="none" w="med" len="med"/>
          </a:ln>
        </p:spPr>
        <p:txBody>
          <a:bodyPr wrap="none" anchor="ctr"/>
          <a:lstStyle/>
          <a:p>
            <a:endParaRPr lang="en-GB"/>
          </a:p>
        </p:txBody>
      </p:sp>
      <p:sp>
        <p:nvSpPr>
          <p:cNvPr id="37912" name="Freeform 23"/>
          <p:cNvSpPr>
            <a:spLocks/>
          </p:cNvSpPr>
          <p:nvPr/>
        </p:nvSpPr>
        <p:spPr bwMode="auto">
          <a:xfrm>
            <a:off x="1333500" y="2949575"/>
            <a:ext cx="2860675" cy="101600"/>
          </a:xfrm>
          <a:custGeom>
            <a:avLst/>
            <a:gdLst>
              <a:gd name="T0" fmla="*/ 0 w 335"/>
              <a:gd name="T1" fmla="*/ 2147483647 h 12"/>
              <a:gd name="T2" fmla="*/ 2147483647 w 335"/>
              <a:gd name="T3" fmla="*/ 2147483647 h 12"/>
              <a:gd name="T4" fmla="*/ 2147483647 w 335"/>
              <a:gd name="T5" fmla="*/ 0 h 12"/>
              <a:gd name="T6" fmla="*/ 2147483647 w 335"/>
              <a:gd name="T7" fmla="*/ 0 h 12"/>
              <a:gd name="T8" fmla="*/ 2147483647 w 335"/>
              <a:gd name="T9" fmla="*/ 0 h 12"/>
              <a:gd name="T10" fmla="*/ 2147483647 w 335"/>
              <a:gd name="T11" fmla="*/ 0 h 12"/>
              <a:gd name="T12" fmla="*/ 2147483647 w 335"/>
              <a:gd name="T13" fmla="*/ 2147483647 h 12"/>
              <a:gd name="T14" fmla="*/ 2147483647 w 335"/>
              <a:gd name="T15" fmla="*/ 2147483647 h 12"/>
              <a:gd name="T16" fmla="*/ 2147483647 w 335"/>
              <a:gd name="T17" fmla="*/ 2147483647 h 12"/>
              <a:gd name="T18" fmla="*/ 2147483647 w 335"/>
              <a:gd name="T19" fmla="*/ 2147483647 h 12"/>
              <a:gd name="T20" fmla="*/ 2147483647 w 335"/>
              <a:gd name="T21" fmla="*/ 2147483647 h 12"/>
              <a:gd name="T22" fmla="*/ 2147483647 w 335"/>
              <a:gd name="T23" fmla="*/ 2147483647 h 12"/>
              <a:gd name="T24" fmla="*/ 2147483647 w 335"/>
              <a:gd name="T25" fmla="*/ 2147483647 h 12"/>
              <a:gd name="T26" fmla="*/ 2147483647 w 335"/>
              <a:gd name="T27" fmla="*/ 2147483647 h 12"/>
              <a:gd name="T28" fmla="*/ 2147483647 w 335"/>
              <a:gd name="T29" fmla="*/ 2147483647 h 12"/>
              <a:gd name="T30" fmla="*/ 2147483647 w 335"/>
              <a:gd name="T31" fmla="*/ 2147483647 h 12"/>
              <a:gd name="T32" fmla="*/ 2147483647 w 335"/>
              <a:gd name="T33" fmla="*/ 2147483647 h 12"/>
              <a:gd name="T34" fmla="*/ 2147483647 w 335"/>
              <a:gd name="T35" fmla="*/ 2147483647 h 12"/>
              <a:gd name="T36" fmla="*/ 2147483647 w 335"/>
              <a:gd name="T37" fmla="*/ 2147483647 h 12"/>
              <a:gd name="T38" fmla="*/ 2147483647 w 335"/>
              <a:gd name="T39" fmla="*/ 2147483647 h 12"/>
              <a:gd name="T40" fmla="*/ 2147483647 w 335"/>
              <a:gd name="T41" fmla="*/ 2147483647 h 12"/>
              <a:gd name="T42" fmla="*/ 2147483647 w 335"/>
              <a:gd name="T43" fmla="*/ 2147483647 h 12"/>
              <a:gd name="T44" fmla="*/ 2147483647 w 335"/>
              <a:gd name="T45" fmla="*/ 2147483647 h 12"/>
              <a:gd name="T46" fmla="*/ 2147483647 w 335"/>
              <a:gd name="T47" fmla="*/ 2147483647 h 12"/>
              <a:gd name="T48" fmla="*/ 2147483647 w 335"/>
              <a:gd name="T49" fmla="*/ 2147483647 h 12"/>
              <a:gd name="T50" fmla="*/ 2147483647 w 335"/>
              <a:gd name="T51" fmla="*/ 2147483647 h 12"/>
              <a:gd name="T52" fmla="*/ 2147483647 w 335"/>
              <a:gd name="T53" fmla="*/ 2147483647 h 12"/>
              <a:gd name="T54" fmla="*/ 2147483647 w 335"/>
              <a:gd name="T55" fmla="*/ 2147483647 h 12"/>
              <a:gd name="T56" fmla="*/ 2147483647 w 335"/>
              <a:gd name="T57" fmla="*/ 2147483647 h 12"/>
              <a:gd name="T58" fmla="*/ 2147483647 w 335"/>
              <a:gd name="T59" fmla="*/ 2147483647 h 12"/>
              <a:gd name="T60" fmla="*/ 2147483647 w 335"/>
              <a:gd name="T61" fmla="*/ 2147483647 h 12"/>
              <a:gd name="T62" fmla="*/ 2147483647 w 335"/>
              <a:gd name="T63" fmla="*/ 2147483647 h 12"/>
              <a:gd name="T64" fmla="*/ 2147483647 w 335"/>
              <a:gd name="T65" fmla="*/ 2147483647 h 12"/>
              <a:gd name="T66" fmla="*/ 2147483647 w 335"/>
              <a:gd name="T67" fmla="*/ 2147483647 h 12"/>
              <a:gd name="T68" fmla="*/ 2147483647 w 335"/>
              <a:gd name="T69" fmla="*/ 2147483647 h 12"/>
              <a:gd name="T70" fmla="*/ 2147483647 w 335"/>
              <a:gd name="T71" fmla="*/ 2147483647 h 12"/>
              <a:gd name="T72" fmla="*/ 2147483647 w 335"/>
              <a:gd name="T73" fmla="*/ 2147483647 h 12"/>
              <a:gd name="T74" fmla="*/ 2147483647 w 335"/>
              <a:gd name="T75" fmla="*/ 2147483647 h 12"/>
              <a:gd name="T76" fmla="*/ 2147483647 w 335"/>
              <a:gd name="T77" fmla="*/ 2147483647 h 12"/>
              <a:gd name="T78" fmla="*/ 2147483647 w 335"/>
              <a:gd name="T79" fmla="*/ 2147483647 h 12"/>
              <a:gd name="T80" fmla="*/ 2147483647 w 335"/>
              <a:gd name="T81" fmla="*/ 2147483647 h 12"/>
              <a:gd name="T82" fmla="*/ 2147483647 w 335"/>
              <a:gd name="T83" fmla="*/ 2147483647 h 12"/>
              <a:gd name="T84" fmla="*/ 2147483647 w 335"/>
              <a:gd name="T85" fmla="*/ 2147483647 h 12"/>
              <a:gd name="T86" fmla="*/ 2147483647 w 335"/>
              <a:gd name="T87" fmla="*/ 2147483647 h 12"/>
              <a:gd name="T88" fmla="*/ 2147483647 w 335"/>
              <a:gd name="T89" fmla="*/ 2147483647 h 12"/>
              <a:gd name="T90" fmla="*/ 2147483647 w 335"/>
              <a:gd name="T91" fmla="*/ 2147483647 h 12"/>
              <a:gd name="T92" fmla="*/ 2147483647 w 335"/>
              <a:gd name="T93" fmla="*/ 2147483647 h 12"/>
              <a:gd name="T94" fmla="*/ 2147483647 w 335"/>
              <a:gd name="T95" fmla="*/ 2147483647 h 12"/>
              <a:gd name="T96" fmla="*/ 2147483647 w 335"/>
              <a:gd name="T97" fmla="*/ 2147483647 h 12"/>
              <a:gd name="T98" fmla="*/ 2147483647 w 335"/>
              <a:gd name="T99" fmla="*/ 2147483647 h 12"/>
              <a:gd name="T100" fmla="*/ 2147483647 w 335"/>
              <a:gd name="T101" fmla="*/ 2147483647 h 12"/>
              <a:gd name="T102" fmla="*/ 2147483647 w 335"/>
              <a:gd name="T103" fmla="*/ 2147483647 h 12"/>
              <a:gd name="T104" fmla="*/ 2147483647 w 335"/>
              <a:gd name="T105" fmla="*/ 2147483647 h 12"/>
              <a:gd name="T106" fmla="*/ 2147483647 w 335"/>
              <a:gd name="T107" fmla="*/ 2147483647 h 12"/>
              <a:gd name="T108" fmla="*/ 0 w 335"/>
              <a:gd name="T109" fmla="*/ 2147483647 h 1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35"/>
              <a:gd name="T166" fmla="*/ 0 h 12"/>
              <a:gd name="T167" fmla="*/ 335 w 335"/>
              <a:gd name="T168" fmla="*/ 12 h 1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35" h="12">
                <a:moveTo>
                  <a:pt x="0" y="5"/>
                </a:moveTo>
                <a:lnTo>
                  <a:pt x="2" y="1"/>
                </a:lnTo>
                <a:lnTo>
                  <a:pt x="27" y="0"/>
                </a:lnTo>
                <a:lnTo>
                  <a:pt x="45" y="0"/>
                </a:lnTo>
                <a:lnTo>
                  <a:pt x="60" y="0"/>
                </a:lnTo>
                <a:lnTo>
                  <a:pt x="75" y="0"/>
                </a:lnTo>
                <a:lnTo>
                  <a:pt x="78" y="2"/>
                </a:lnTo>
                <a:lnTo>
                  <a:pt x="86" y="3"/>
                </a:lnTo>
                <a:lnTo>
                  <a:pt x="100" y="4"/>
                </a:lnTo>
                <a:lnTo>
                  <a:pt x="115" y="5"/>
                </a:lnTo>
                <a:lnTo>
                  <a:pt x="130" y="5"/>
                </a:lnTo>
                <a:lnTo>
                  <a:pt x="144" y="6"/>
                </a:lnTo>
                <a:lnTo>
                  <a:pt x="158" y="6"/>
                </a:lnTo>
                <a:lnTo>
                  <a:pt x="171" y="7"/>
                </a:lnTo>
                <a:lnTo>
                  <a:pt x="175" y="7"/>
                </a:lnTo>
                <a:lnTo>
                  <a:pt x="178" y="8"/>
                </a:lnTo>
                <a:lnTo>
                  <a:pt x="191" y="8"/>
                </a:lnTo>
                <a:lnTo>
                  <a:pt x="214" y="8"/>
                </a:lnTo>
                <a:lnTo>
                  <a:pt x="234" y="8"/>
                </a:lnTo>
                <a:lnTo>
                  <a:pt x="255" y="7"/>
                </a:lnTo>
                <a:lnTo>
                  <a:pt x="274" y="6"/>
                </a:lnTo>
                <a:lnTo>
                  <a:pt x="289" y="6"/>
                </a:lnTo>
                <a:lnTo>
                  <a:pt x="304" y="5"/>
                </a:lnTo>
                <a:lnTo>
                  <a:pt x="318" y="5"/>
                </a:lnTo>
                <a:lnTo>
                  <a:pt x="333" y="4"/>
                </a:lnTo>
                <a:lnTo>
                  <a:pt x="335" y="8"/>
                </a:lnTo>
                <a:lnTo>
                  <a:pt x="322" y="8"/>
                </a:lnTo>
                <a:lnTo>
                  <a:pt x="311" y="9"/>
                </a:lnTo>
                <a:lnTo>
                  <a:pt x="297" y="9"/>
                </a:lnTo>
                <a:lnTo>
                  <a:pt x="289" y="9"/>
                </a:lnTo>
                <a:lnTo>
                  <a:pt x="281" y="10"/>
                </a:lnTo>
                <a:lnTo>
                  <a:pt x="267" y="10"/>
                </a:lnTo>
                <a:lnTo>
                  <a:pt x="258" y="10"/>
                </a:lnTo>
                <a:lnTo>
                  <a:pt x="248" y="11"/>
                </a:lnTo>
                <a:lnTo>
                  <a:pt x="231" y="11"/>
                </a:lnTo>
                <a:lnTo>
                  <a:pt x="215" y="12"/>
                </a:lnTo>
                <a:lnTo>
                  <a:pt x="192" y="11"/>
                </a:lnTo>
                <a:lnTo>
                  <a:pt x="173" y="12"/>
                </a:lnTo>
                <a:lnTo>
                  <a:pt x="171" y="12"/>
                </a:lnTo>
                <a:lnTo>
                  <a:pt x="169" y="10"/>
                </a:lnTo>
                <a:lnTo>
                  <a:pt x="158" y="10"/>
                </a:lnTo>
                <a:lnTo>
                  <a:pt x="145" y="9"/>
                </a:lnTo>
                <a:lnTo>
                  <a:pt x="125" y="9"/>
                </a:lnTo>
                <a:lnTo>
                  <a:pt x="109" y="9"/>
                </a:lnTo>
                <a:lnTo>
                  <a:pt x="94" y="8"/>
                </a:lnTo>
                <a:lnTo>
                  <a:pt x="81" y="7"/>
                </a:lnTo>
                <a:lnTo>
                  <a:pt x="80" y="6"/>
                </a:lnTo>
                <a:lnTo>
                  <a:pt x="79" y="5"/>
                </a:lnTo>
                <a:lnTo>
                  <a:pt x="72" y="5"/>
                </a:lnTo>
                <a:lnTo>
                  <a:pt x="54" y="5"/>
                </a:lnTo>
                <a:lnTo>
                  <a:pt x="40" y="5"/>
                </a:lnTo>
                <a:lnTo>
                  <a:pt x="29" y="5"/>
                </a:lnTo>
                <a:lnTo>
                  <a:pt x="18" y="5"/>
                </a:lnTo>
                <a:lnTo>
                  <a:pt x="7" y="5"/>
                </a:lnTo>
                <a:lnTo>
                  <a:pt x="0" y="5"/>
                </a:lnTo>
              </a:path>
            </a:pathLst>
          </a:custGeom>
          <a:solidFill>
            <a:srgbClr val="996633"/>
          </a:solidFill>
          <a:ln w="9525" cap="flat" cmpd="sng">
            <a:noFill/>
            <a:prstDash val="solid"/>
            <a:round/>
            <a:headEnd type="none" w="med" len="med"/>
            <a:tailEnd type="none" w="med" len="med"/>
          </a:ln>
        </p:spPr>
        <p:txBody>
          <a:bodyPr wrap="none" anchor="ctr"/>
          <a:lstStyle/>
          <a:p>
            <a:endParaRPr lang="en-GB"/>
          </a:p>
        </p:txBody>
      </p:sp>
      <p:sp>
        <p:nvSpPr>
          <p:cNvPr id="37913" name="Freeform 24"/>
          <p:cNvSpPr>
            <a:spLocks/>
          </p:cNvSpPr>
          <p:nvPr/>
        </p:nvSpPr>
        <p:spPr bwMode="auto">
          <a:xfrm>
            <a:off x="1897063" y="2830513"/>
            <a:ext cx="2144712" cy="50800"/>
          </a:xfrm>
          <a:custGeom>
            <a:avLst/>
            <a:gdLst>
              <a:gd name="T0" fmla="*/ 2147483647 w 251"/>
              <a:gd name="T1" fmla="*/ 2147483647 h 6"/>
              <a:gd name="T2" fmla="*/ 0 w 251"/>
              <a:gd name="T3" fmla="*/ 0 h 6"/>
              <a:gd name="T4" fmla="*/ 2147483647 w 251"/>
              <a:gd name="T5" fmla="*/ 0 h 6"/>
              <a:gd name="T6" fmla="*/ 2147483647 w 251"/>
              <a:gd name="T7" fmla="*/ 0 h 6"/>
              <a:gd name="T8" fmla="*/ 2147483647 w 251"/>
              <a:gd name="T9" fmla="*/ 0 h 6"/>
              <a:gd name="T10" fmla="*/ 2147483647 w 251"/>
              <a:gd name="T11" fmla="*/ 0 h 6"/>
              <a:gd name="T12" fmla="*/ 2147483647 w 251"/>
              <a:gd name="T13" fmla="*/ 0 h 6"/>
              <a:gd name="T14" fmla="*/ 2147483647 w 251"/>
              <a:gd name="T15" fmla="*/ 0 h 6"/>
              <a:gd name="T16" fmla="*/ 2147483647 w 251"/>
              <a:gd name="T17" fmla="*/ 2147483647 h 6"/>
              <a:gd name="T18" fmla="*/ 2147483647 w 251"/>
              <a:gd name="T19" fmla="*/ 2147483647 h 6"/>
              <a:gd name="T20" fmla="*/ 2147483647 w 251"/>
              <a:gd name="T21" fmla="*/ 2147483647 h 6"/>
              <a:gd name="T22" fmla="*/ 2147483647 w 251"/>
              <a:gd name="T23" fmla="*/ 2147483647 h 6"/>
              <a:gd name="T24" fmla="*/ 2147483647 w 251"/>
              <a:gd name="T25" fmla="*/ 2147483647 h 6"/>
              <a:gd name="T26" fmla="*/ 2147483647 w 251"/>
              <a:gd name="T27" fmla="*/ 2147483647 h 6"/>
              <a:gd name="T28" fmla="*/ 2147483647 w 251"/>
              <a:gd name="T29" fmla="*/ 2147483647 h 6"/>
              <a:gd name="T30" fmla="*/ 2147483647 w 251"/>
              <a:gd name="T31" fmla="*/ 2147483647 h 6"/>
              <a:gd name="T32" fmla="*/ 2147483647 w 251"/>
              <a:gd name="T33" fmla="*/ 2147483647 h 6"/>
              <a:gd name="T34" fmla="*/ 2147483647 w 251"/>
              <a:gd name="T35" fmla="*/ 2147483647 h 6"/>
              <a:gd name="T36" fmla="*/ 2147483647 w 251"/>
              <a:gd name="T37" fmla="*/ 2147483647 h 6"/>
              <a:gd name="T38" fmla="*/ 2147483647 w 251"/>
              <a:gd name="T39" fmla="*/ 2147483647 h 6"/>
              <a:gd name="T40" fmla="*/ 2147483647 w 251"/>
              <a:gd name="T41" fmla="*/ 2147483647 h 6"/>
              <a:gd name="T42" fmla="*/ 2147483647 w 251"/>
              <a:gd name="T43" fmla="*/ 2147483647 h 6"/>
              <a:gd name="T44" fmla="*/ 2147483647 w 251"/>
              <a:gd name="T45" fmla="*/ 2147483647 h 6"/>
              <a:gd name="T46" fmla="*/ 2147483647 w 251"/>
              <a:gd name="T47" fmla="*/ 2147483647 h 6"/>
              <a:gd name="T48" fmla="*/ 2147483647 w 251"/>
              <a:gd name="T49" fmla="*/ 2147483647 h 6"/>
              <a:gd name="T50" fmla="*/ 2147483647 w 251"/>
              <a:gd name="T51" fmla="*/ 2147483647 h 6"/>
              <a:gd name="T52" fmla="*/ 2147483647 w 251"/>
              <a:gd name="T53" fmla="*/ 2147483647 h 6"/>
              <a:gd name="T54" fmla="*/ 2147483647 w 251"/>
              <a:gd name="T55" fmla="*/ 2147483647 h 6"/>
              <a:gd name="T56" fmla="*/ 2147483647 w 251"/>
              <a:gd name="T57" fmla="*/ 2147483647 h 6"/>
              <a:gd name="T58" fmla="*/ 2147483647 w 251"/>
              <a:gd name="T59" fmla="*/ 2147483647 h 6"/>
              <a:gd name="T60" fmla="*/ 2147483647 w 251"/>
              <a:gd name="T61" fmla="*/ 2147483647 h 6"/>
              <a:gd name="T62" fmla="*/ 2147483647 w 251"/>
              <a:gd name="T63" fmla="*/ 2147483647 h 6"/>
              <a:gd name="T64" fmla="*/ 2147483647 w 251"/>
              <a:gd name="T65" fmla="*/ 2147483647 h 6"/>
              <a:gd name="T66" fmla="*/ 2147483647 w 251"/>
              <a:gd name="T67" fmla="*/ 2147483647 h 6"/>
              <a:gd name="T68" fmla="*/ 2147483647 w 251"/>
              <a:gd name="T69" fmla="*/ 2147483647 h 6"/>
              <a:gd name="T70" fmla="*/ 2147483647 w 251"/>
              <a:gd name="T71" fmla="*/ 2147483647 h 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51"/>
              <a:gd name="T109" fmla="*/ 0 h 6"/>
              <a:gd name="T110" fmla="*/ 251 w 251"/>
              <a:gd name="T111" fmla="*/ 6 h 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51" h="6">
                <a:moveTo>
                  <a:pt x="1" y="1"/>
                </a:moveTo>
                <a:lnTo>
                  <a:pt x="0" y="0"/>
                </a:lnTo>
                <a:lnTo>
                  <a:pt x="28" y="0"/>
                </a:lnTo>
                <a:lnTo>
                  <a:pt x="59" y="0"/>
                </a:lnTo>
                <a:lnTo>
                  <a:pt x="86" y="0"/>
                </a:lnTo>
                <a:lnTo>
                  <a:pt x="106" y="0"/>
                </a:lnTo>
                <a:lnTo>
                  <a:pt x="124" y="0"/>
                </a:lnTo>
                <a:lnTo>
                  <a:pt x="133" y="0"/>
                </a:lnTo>
                <a:lnTo>
                  <a:pt x="136" y="1"/>
                </a:lnTo>
                <a:lnTo>
                  <a:pt x="151" y="1"/>
                </a:lnTo>
                <a:lnTo>
                  <a:pt x="167" y="2"/>
                </a:lnTo>
                <a:lnTo>
                  <a:pt x="183" y="3"/>
                </a:lnTo>
                <a:lnTo>
                  <a:pt x="202" y="3"/>
                </a:lnTo>
                <a:lnTo>
                  <a:pt x="219" y="2"/>
                </a:lnTo>
                <a:lnTo>
                  <a:pt x="241" y="1"/>
                </a:lnTo>
                <a:lnTo>
                  <a:pt x="245" y="1"/>
                </a:lnTo>
                <a:lnTo>
                  <a:pt x="247" y="1"/>
                </a:lnTo>
                <a:lnTo>
                  <a:pt x="248" y="1"/>
                </a:lnTo>
                <a:lnTo>
                  <a:pt x="249" y="1"/>
                </a:lnTo>
                <a:lnTo>
                  <a:pt x="251" y="3"/>
                </a:lnTo>
                <a:lnTo>
                  <a:pt x="238" y="4"/>
                </a:lnTo>
                <a:lnTo>
                  <a:pt x="224" y="5"/>
                </a:lnTo>
                <a:lnTo>
                  <a:pt x="201" y="6"/>
                </a:lnTo>
                <a:lnTo>
                  <a:pt x="180" y="6"/>
                </a:lnTo>
                <a:lnTo>
                  <a:pt x="162" y="5"/>
                </a:lnTo>
                <a:lnTo>
                  <a:pt x="145" y="4"/>
                </a:lnTo>
                <a:lnTo>
                  <a:pt x="132" y="3"/>
                </a:lnTo>
                <a:lnTo>
                  <a:pt x="129" y="3"/>
                </a:lnTo>
                <a:lnTo>
                  <a:pt x="112" y="3"/>
                </a:lnTo>
                <a:lnTo>
                  <a:pt x="94" y="3"/>
                </a:lnTo>
                <a:lnTo>
                  <a:pt x="74" y="3"/>
                </a:lnTo>
                <a:lnTo>
                  <a:pt x="54" y="3"/>
                </a:lnTo>
                <a:lnTo>
                  <a:pt x="36" y="3"/>
                </a:lnTo>
                <a:lnTo>
                  <a:pt x="18" y="3"/>
                </a:lnTo>
                <a:lnTo>
                  <a:pt x="2" y="3"/>
                </a:lnTo>
                <a:lnTo>
                  <a:pt x="1" y="1"/>
                </a:lnTo>
              </a:path>
            </a:pathLst>
          </a:custGeom>
          <a:solidFill>
            <a:srgbClr val="009900"/>
          </a:solidFill>
          <a:ln w="9525" cap="flat" cmpd="sng">
            <a:noFill/>
            <a:prstDash val="solid"/>
            <a:round/>
            <a:headEnd type="none" w="med" len="med"/>
            <a:tailEnd type="none" w="med" len="med"/>
          </a:ln>
        </p:spPr>
        <p:txBody>
          <a:bodyPr wrap="none" anchor="ctr"/>
          <a:lstStyle/>
          <a:p>
            <a:endParaRPr lang="en-GB"/>
          </a:p>
        </p:txBody>
      </p:sp>
      <p:sp>
        <p:nvSpPr>
          <p:cNvPr id="37914" name="Freeform 25"/>
          <p:cNvSpPr>
            <a:spLocks/>
          </p:cNvSpPr>
          <p:nvPr/>
        </p:nvSpPr>
        <p:spPr bwMode="auto">
          <a:xfrm>
            <a:off x="3519488" y="2565400"/>
            <a:ext cx="315912" cy="33338"/>
          </a:xfrm>
          <a:custGeom>
            <a:avLst/>
            <a:gdLst>
              <a:gd name="T0" fmla="*/ 2147483647 w 37"/>
              <a:gd name="T1" fmla="*/ 0 h 4"/>
              <a:gd name="T2" fmla="*/ 2147483647 w 37"/>
              <a:gd name="T3" fmla="*/ 0 h 4"/>
              <a:gd name="T4" fmla="*/ 2147483647 w 37"/>
              <a:gd name="T5" fmla="*/ 2147483647 h 4"/>
              <a:gd name="T6" fmla="*/ 2147483647 w 37"/>
              <a:gd name="T7" fmla="*/ 2147483647 h 4"/>
              <a:gd name="T8" fmla="*/ 2147483647 w 37"/>
              <a:gd name="T9" fmla="*/ 2147483647 h 4"/>
              <a:gd name="T10" fmla="*/ 2147483647 w 37"/>
              <a:gd name="T11" fmla="*/ 2147483647 h 4"/>
              <a:gd name="T12" fmla="*/ 0 w 37"/>
              <a:gd name="T13" fmla="*/ 2147483647 h 4"/>
              <a:gd name="T14" fmla="*/ 2147483647 w 37"/>
              <a:gd name="T15" fmla="*/ 2147483647 h 4"/>
              <a:gd name="T16" fmla="*/ 2147483647 w 37"/>
              <a:gd name="T17" fmla="*/ 0 h 4"/>
              <a:gd name="T18" fmla="*/ 2147483647 w 37"/>
              <a:gd name="T19" fmla="*/ 0 h 4"/>
              <a:gd name="T20" fmla="*/ 2147483647 w 37"/>
              <a:gd name="T21" fmla="*/ 0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4"/>
              <a:gd name="T35" fmla="*/ 37 w 37"/>
              <a:gd name="T36" fmla="*/ 4 h 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4">
                <a:moveTo>
                  <a:pt x="31" y="0"/>
                </a:moveTo>
                <a:lnTo>
                  <a:pt x="36" y="0"/>
                </a:lnTo>
                <a:lnTo>
                  <a:pt x="37" y="3"/>
                </a:lnTo>
                <a:lnTo>
                  <a:pt x="23" y="3"/>
                </a:lnTo>
                <a:lnTo>
                  <a:pt x="11" y="4"/>
                </a:lnTo>
                <a:lnTo>
                  <a:pt x="4" y="3"/>
                </a:lnTo>
                <a:lnTo>
                  <a:pt x="0" y="3"/>
                </a:lnTo>
                <a:lnTo>
                  <a:pt x="11" y="1"/>
                </a:lnTo>
                <a:lnTo>
                  <a:pt x="17" y="0"/>
                </a:lnTo>
                <a:lnTo>
                  <a:pt x="22" y="0"/>
                </a:lnTo>
                <a:lnTo>
                  <a:pt x="31" y="0"/>
                </a:lnTo>
              </a:path>
            </a:pathLst>
          </a:custGeom>
          <a:solidFill>
            <a:srgbClr val="800080"/>
          </a:solidFill>
          <a:ln w="9525" cap="flat" cmpd="sng">
            <a:noFill/>
            <a:prstDash val="solid"/>
            <a:round/>
            <a:headEnd type="none" w="med" len="med"/>
            <a:tailEnd type="none" w="med" len="med"/>
          </a:ln>
        </p:spPr>
        <p:txBody>
          <a:bodyPr wrap="none" anchor="ctr"/>
          <a:lstStyle/>
          <a:p>
            <a:endParaRPr lang="en-GB"/>
          </a:p>
        </p:txBody>
      </p:sp>
      <p:sp>
        <p:nvSpPr>
          <p:cNvPr id="37915" name="Freeform 26"/>
          <p:cNvSpPr>
            <a:spLocks/>
          </p:cNvSpPr>
          <p:nvPr/>
        </p:nvSpPr>
        <p:spPr bwMode="auto">
          <a:xfrm>
            <a:off x="3732213" y="1604963"/>
            <a:ext cx="1677987" cy="866775"/>
          </a:xfrm>
          <a:custGeom>
            <a:avLst/>
            <a:gdLst>
              <a:gd name="T0" fmla="*/ 0 w 1057"/>
              <a:gd name="T1" fmla="*/ 2147483647 h 546"/>
              <a:gd name="T2" fmla="*/ 2147483647 w 1057"/>
              <a:gd name="T3" fmla="*/ 2147483647 h 546"/>
              <a:gd name="T4" fmla="*/ 2147483647 w 1057"/>
              <a:gd name="T5" fmla="*/ 2147483647 h 546"/>
              <a:gd name="T6" fmla="*/ 2147483647 w 1057"/>
              <a:gd name="T7" fmla="*/ 2147483647 h 546"/>
              <a:gd name="T8" fmla="*/ 2147483647 w 1057"/>
              <a:gd name="T9" fmla="*/ 2147483647 h 546"/>
              <a:gd name="T10" fmla="*/ 2147483647 w 1057"/>
              <a:gd name="T11" fmla="*/ 2147483647 h 546"/>
              <a:gd name="T12" fmla="*/ 2147483647 w 1057"/>
              <a:gd name="T13" fmla="*/ 2147483647 h 546"/>
              <a:gd name="T14" fmla="*/ 2147483647 w 1057"/>
              <a:gd name="T15" fmla="*/ 2147483647 h 546"/>
              <a:gd name="T16" fmla="*/ 2147483647 w 1057"/>
              <a:gd name="T17" fmla="*/ 2147483647 h 546"/>
              <a:gd name="T18" fmla="*/ 2147483647 w 1057"/>
              <a:gd name="T19" fmla="*/ 2147483647 h 546"/>
              <a:gd name="T20" fmla="*/ 2147483647 w 1057"/>
              <a:gd name="T21" fmla="*/ 2147483647 h 546"/>
              <a:gd name="T22" fmla="*/ 2147483647 w 1057"/>
              <a:gd name="T23" fmla="*/ 2147483647 h 546"/>
              <a:gd name="T24" fmla="*/ 2147483647 w 1057"/>
              <a:gd name="T25" fmla="*/ 2147483647 h 546"/>
              <a:gd name="T26" fmla="*/ 2147483647 w 1057"/>
              <a:gd name="T27" fmla="*/ 2147483647 h 546"/>
              <a:gd name="T28" fmla="*/ 2147483647 w 1057"/>
              <a:gd name="T29" fmla="*/ 2147483647 h 546"/>
              <a:gd name="T30" fmla="*/ 2147483647 w 1057"/>
              <a:gd name="T31" fmla="*/ 2147483647 h 546"/>
              <a:gd name="T32" fmla="*/ 2147483647 w 1057"/>
              <a:gd name="T33" fmla="*/ 2147483647 h 546"/>
              <a:gd name="T34" fmla="*/ 2147483647 w 1057"/>
              <a:gd name="T35" fmla="*/ 2147483647 h 546"/>
              <a:gd name="T36" fmla="*/ 2147483647 w 1057"/>
              <a:gd name="T37" fmla="*/ 2147483647 h 546"/>
              <a:gd name="T38" fmla="*/ 2147483647 w 1057"/>
              <a:gd name="T39" fmla="*/ 2147483647 h 546"/>
              <a:gd name="T40" fmla="*/ 2147483647 w 1057"/>
              <a:gd name="T41" fmla="*/ 0 h 54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57"/>
              <a:gd name="T64" fmla="*/ 0 h 546"/>
              <a:gd name="T65" fmla="*/ 1057 w 1057"/>
              <a:gd name="T66" fmla="*/ 546 h 54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57" h="546">
                <a:moveTo>
                  <a:pt x="0" y="2"/>
                </a:moveTo>
                <a:lnTo>
                  <a:pt x="1045" y="2"/>
                </a:lnTo>
                <a:lnTo>
                  <a:pt x="1057" y="2"/>
                </a:lnTo>
                <a:lnTo>
                  <a:pt x="1012" y="67"/>
                </a:lnTo>
                <a:lnTo>
                  <a:pt x="969" y="115"/>
                </a:lnTo>
                <a:lnTo>
                  <a:pt x="905" y="185"/>
                </a:lnTo>
                <a:lnTo>
                  <a:pt x="840" y="255"/>
                </a:lnTo>
                <a:lnTo>
                  <a:pt x="770" y="320"/>
                </a:lnTo>
                <a:lnTo>
                  <a:pt x="706" y="374"/>
                </a:lnTo>
                <a:lnTo>
                  <a:pt x="636" y="411"/>
                </a:lnTo>
                <a:lnTo>
                  <a:pt x="560" y="454"/>
                </a:lnTo>
                <a:lnTo>
                  <a:pt x="485" y="492"/>
                </a:lnTo>
                <a:lnTo>
                  <a:pt x="464" y="508"/>
                </a:lnTo>
                <a:lnTo>
                  <a:pt x="404" y="530"/>
                </a:lnTo>
                <a:lnTo>
                  <a:pt x="361" y="541"/>
                </a:lnTo>
                <a:lnTo>
                  <a:pt x="335" y="546"/>
                </a:lnTo>
                <a:lnTo>
                  <a:pt x="281" y="546"/>
                </a:lnTo>
                <a:lnTo>
                  <a:pt x="146" y="541"/>
                </a:lnTo>
                <a:lnTo>
                  <a:pt x="44" y="524"/>
                </a:lnTo>
                <a:lnTo>
                  <a:pt x="6" y="519"/>
                </a:lnTo>
                <a:lnTo>
                  <a:pt x="7" y="0"/>
                </a:lnTo>
              </a:path>
            </a:pathLst>
          </a:custGeom>
          <a:solidFill>
            <a:srgbClr val="0000FF"/>
          </a:solidFill>
          <a:ln w="9525" cap="flat" cmpd="sng">
            <a:noFill/>
            <a:prstDash val="solid"/>
            <a:round/>
            <a:headEnd type="none" w="med" len="med"/>
            <a:tailEnd type="none" w="med" len="med"/>
          </a:ln>
        </p:spPr>
        <p:txBody>
          <a:bodyPr wrap="none" anchor="ctr"/>
          <a:lstStyle/>
          <a:p>
            <a:endParaRPr lang="en-GB"/>
          </a:p>
        </p:txBody>
      </p:sp>
      <p:sp>
        <p:nvSpPr>
          <p:cNvPr id="37916" name="Freeform 27"/>
          <p:cNvSpPr>
            <a:spLocks/>
          </p:cNvSpPr>
          <p:nvPr/>
        </p:nvSpPr>
        <p:spPr bwMode="auto">
          <a:xfrm>
            <a:off x="3913188" y="2582863"/>
            <a:ext cx="1041400" cy="136525"/>
          </a:xfrm>
          <a:custGeom>
            <a:avLst/>
            <a:gdLst>
              <a:gd name="T0" fmla="*/ 2147483647 w 122"/>
              <a:gd name="T1" fmla="*/ 2147483647 h 16"/>
              <a:gd name="T2" fmla="*/ 0 w 122"/>
              <a:gd name="T3" fmla="*/ 2147483647 h 16"/>
              <a:gd name="T4" fmla="*/ 2147483647 w 122"/>
              <a:gd name="T5" fmla="*/ 2147483647 h 16"/>
              <a:gd name="T6" fmla="*/ 2147483647 w 122"/>
              <a:gd name="T7" fmla="*/ 2147483647 h 16"/>
              <a:gd name="T8" fmla="*/ 2147483647 w 122"/>
              <a:gd name="T9" fmla="*/ 2147483647 h 16"/>
              <a:gd name="T10" fmla="*/ 2147483647 w 122"/>
              <a:gd name="T11" fmla="*/ 2147483647 h 16"/>
              <a:gd name="T12" fmla="*/ 2147483647 w 122"/>
              <a:gd name="T13" fmla="*/ 2147483647 h 16"/>
              <a:gd name="T14" fmla="*/ 2147483647 w 122"/>
              <a:gd name="T15" fmla="*/ 2147483647 h 16"/>
              <a:gd name="T16" fmla="*/ 2147483647 w 122"/>
              <a:gd name="T17" fmla="*/ 0 h 16"/>
              <a:gd name="T18" fmla="*/ 2147483647 w 122"/>
              <a:gd name="T19" fmla="*/ 2147483647 h 16"/>
              <a:gd name="T20" fmla="*/ 2147483647 w 122"/>
              <a:gd name="T21" fmla="*/ 2147483647 h 16"/>
              <a:gd name="T22" fmla="*/ 2147483647 w 122"/>
              <a:gd name="T23" fmla="*/ 2147483647 h 16"/>
              <a:gd name="T24" fmla="*/ 2147483647 w 122"/>
              <a:gd name="T25" fmla="*/ 2147483647 h 16"/>
              <a:gd name="T26" fmla="*/ 2147483647 w 122"/>
              <a:gd name="T27" fmla="*/ 2147483647 h 16"/>
              <a:gd name="T28" fmla="*/ 2147483647 w 122"/>
              <a:gd name="T29" fmla="*/ 2147483647 h 16"/>
              <a:gd name="T30" fmla="*/ 2147483647 w 122"/>
              <a:gd name="T31" fmla="*/ 2147483647 h 16"/>
              <a:gd name="T32" fmla="*/ 2147483647 w 122"/>
              <a:gd name="T33" fmla="*/ 2147483647 h 16"/>
              <a:gd name="T34" fmla="*/ 2147483647 w 122"/>
              <a:gd name="T35" fmla="*/ 2147483647 h 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2"/>
              <a:gd name="T55" fmla="*/ 0 h 16"/>
              <a:gd name="T56" fmla="*/ 122 w 122"/>
              <a:gd name="T57" fmla="*/ 16 h 1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2" h="16">
                <a:moveTo>
                  <a:pt x="2" y="16"/>
                </a:moveTo>
                <a:lnTo>
                  <a:pt x="0" y="13"/>
                </a:lnTo>
                <a:lnTo>
                  <a:pt x="14" y="12"/>
                </a:lnTo>
                <a:lnTo>
                  <a:pt x="37" y="10"/>
                </a:lnTo>
                <a:lnTo>
                  <a:pt x="58" y="8"/>
                </a:lnTo>
                <a:lnTo>
                  <a:pt x="75" y="6"/>
                </a:lnTo>
                <a:lnTo>
                  <a:pt x="92" y="4"/>
                </a:lnTo>
                <a:lnTo>
                  <a:pt x="107" y="2"/>
                </a:lnTo>
                <a:lnTo>
                  <a:pt x="117" y="0"/>
                </a:lnTo>
                <a:lnTo>
                  <a:pt x="122" y="1"/>
                </a:lnTo>
                <a:lnTo>
                  <a:pt x="110" y="4"/>
                </a:lnTo>
                <a:lnTo>
                  <a:pt x="93" y="6"/>
                </a:lnTo>
                <a:lnTo>
                  <a:pt x="75" y="8"/>
                </a:lnTo>
                <a:lnTo>
                  <a:pt x="54" y="10"/>
                </a:lnTo>
                <a:lnTo>
                  <a:pt x="37" y="12"/>
                </a:lnTo>
                <a:lnTo>
                  <a:pt x="24" y="14"/>
                </a:lnTo>
                <a:lnTo>
                  <a:pt x="14" y="15"/>
                </a:lnTo>
                <a:lnTo>
                  <a:pt x="2" y="16"/>
                </a:lnTo>
              </a:path>
            </a:pathLst>
          </a:custGeom>
          <a:solidFill>
            <a:srgbClr val="009900"/>
          </a:solidFill>
          <a:ln w="9525" cap="flat" cmpd="sng">
            <a:noFill/>
            <a:prstDash val="solid"/>
            <a:round/>
            <a:headEnd type="none" w="med" len="med"/>
            <a:tailEnd type="none" w="med" len="med"/>
          </a:ln>
        </p:spPr>
        <p:txBody>
          <a:bodyPr wrap="none" anchor="ctr"/>
          <a:lstStyle/>
          <a:p>
            <a:endParaRPr lang="en-GB"/>
          </a:p>
        </p:txBody>
      </p:sp>
      <p:sp>
        <p:nvSpPr>
          <p:cNvPr id="37917" name="Freeform 28"/>
          <p:cNvSpPr>
            <a:spLocks/>
          </p:cNvSpPr>
          <p:nvPr/>
        </p:nvSpPr>
        <p:spPr bwMode="auto">
          <a:xfrm>
            <a:off x="3981450" y="2633663"/>
            <a:ext cx="1169988" cy="161925"/>
          </a:xfrm>
          <a:custGeom>
            <a:avLst/>
            <a:gdLst>
              <a:gd name="T0" fmla="*/ 2147483647 w 137"/>
              <a:gd name="T1" fmla="*/ 2147483647 h 19"/>
              <a:gd name="T2" fmla="*/ 0 w 137"/>
              <a:gd name="T3" fmla="*/ 2147483647 h 19"/>
              <a:gd name="T4" fmla="*/ 2147483647 w 137"/>
              <a:gd name="T5" fmla="*/ 2147483647 h 19"/>
              <a:gd name="T6" fmla="*/ 2147483647 w 137"/>
              <a:gd name="T7" fmla="*/ 2147483647 h 19"/>
              <a:gd name="T8" fmla="*/ 2147483647 w 137"/>
              <a:gd name="T9" fmla="*/ 2147483647 h 19"/>
              <a:gd name="T10" fmla="*/ 2147483647 w 137"/>
              <a:gd name="T11" fmla="*/ 2147483647 h 19"/>
              <a:gd name="T12" fmla="*/ 2147483647 w 137"/>
              <a:gd name="T13" fmla="*/ 2147483647 h 19"/>
              <a:gd name="T14" fmla="*/ 2147483647 w 137"/>
              <a:gd name="T15" fmla="*/ 2147483647 h 19"/>
              <a:gd name="T16" fmla="*/ 2147483647 w 137"/>
              <a:gd name="T17" fmla="*/ 2147483647 h 19"/>
              <a:gd name="T18" fmla="*/ 2147483647 w 137"/>
              <a:gd name="T19" fmla="*/ 2147483647 h 19"/>
              <a:gd name="T20" fmla="*/ 2147483647 w 137"/>
              <a:gd name="T21" fmla="*/ 2147483647 h 19"/>
              <a:gd name="T22" fmla="*/ 2147483647 w 137"/>
              <a:gd name="T23" fmla="*/ 0 h 19"/>
              <a:gd name="T24" fmla="*/ 2147483647 w 137"/>
              <a:gd name="T25" fmla="*/ 0 h 19"/>
              <a:gd name="T26" fmla="*/ 2147483647 w 137"/>
              <a:gd name="T27" fmla="*/ 2147483647 h 19"/>
              <a:gd name="T28" fmla="*/ 2147483647 w 137"/>
              <a:gd name="T29" fmla="*/ 2147483647 h 19"/>
              <a:gd name="T30" fmla="*/ 2147483647 w 137"/>
              <a:gd name="T31" fmla="*/ 2147483647 h 19"/>
              <a:gd name="T32" fmla="*/ 2147483647 w 137"/>
              <a:gd name="T33" fmla="*/ 2147483647 h 19"/>
              <a:gd name="T34" fmla="*/ 2147483647 w 137"/>
              <a:gd name="T35" fmla="*/ 2147483647 h 19"/>
              <a:gd name="T36" fmla="*/ 2147483647 w 137"/>
              <a:gd name="T37" fmla="*/ 2147483647 h 19"/>
              <a:gd name="T38" fmla="*/ 2147483647 w 137"/>
              <a:gd name="T39" fmla="*/ 2147483647 h 19"/>
              <a:gd name="T40" fmla="*/ 2147483647 w 137"/>
              <a:gd name="T41" fmla="*/ 2147483647 h 19"/>
              <a:gd name="T42" fmla="*/ 2147483647 w 137"/>
              <a:gd name="T43" fmla="*/ 2147483647 h 19"/>
              <a:gd name="T44" fmla="*/ 2147483647 w 137"/>
              <a:gd name="T45" fmla="*/ 2147483647 h 19"/>
              <a:gd name="T46" fmla="*/ 2147483647 w 137"/>
              <a:gd name="T47" fmla="*/ 2147483647 h 19"/>
              <a:gd name="T48" fmla="*/ 2147483647 w 137"/>
              <a:gd name="T49" fmla="*/ 2147483647 h 1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7"/>
              <a:gd name="T76" fmla="*/ 0 h 19"/>
              <a:gd name="T77" fmla="*/ 137 w 137"/>
              <a:gd name="T78" fmla="*/ 19 h 1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7" h="19">
                <a:moveTo>
                  <a:pt x="1" y="18"/>
                </a:moveTo>
                <a:lnTo>
                  <a:pt x="0" y="17"/>
                </a:lnTo>
                <a:lnTo>
                  <a:pt x="10" y="16"/>
                </a:lnTo>
                <a:lnTo>
                  <a:pt x="26" y="15"/>
                </a:lnTo>
                <a:lnTo>
                  <a:pt x="41" y="13"/>
                </a:lnTo>
                <a:lnTo>
                  <a:pt x="60" y="11"/>
                </a:lnTo>
                <a:lnTo>
                  <a:pt x="74" y="10"/>
                </a:lnTo>
                <a:lnTo>
                  <a:pt x="88" y="8"/>
                </a:lnTo>
                <a:lnTo>
                  <a:pt x="103" y="5"/>
                </a:lnTo>
                <a:lnTo>
                  <a:pt x="114" y="3"/>
                </a:lnTo>
                <a:lnTo>
                  <a:pt x="125" y="1"/>
                </a:lnTo>
                <a:lnTo>
                  <a:pt x="134" y="0"/>
                </a:lnTo>
                <a:lnTo>
                  <a:pt x="136" y="0"/>
                </a:lnTo>
                <a:lnTo>
                  <a:pt x="137" y="1"/>
                </a:lnTo>
                <a:lnTo>
                  <a:pt x="128" y="3"/>
                </a:lnTo>
                <a:lnTo>
                  <a:pt x="115" y="5"/>
                </a:lnTo>
                <a:lnTo>
                  <a:pt x="103" y="7"/>
                </a:lnTo>
                <a:lnTo>
                  <a:pt x="90" y="9"/>
                </a:lnTo>
                <a:lnTo>
                  <a:pt x="76" y="11"/>
                </a:lnTo>
                <a:lnTo>
                  <a:pt x="61" y="14"/>
                </a:lnTo>
                <a:lnTo>
                  <a:pt x="45" y="15"/>
                </a:lnTo>
                <a:lnTo>
                  <a:pt x="29" y="17"/>
                </a:lnTo>
                <a:lnTo>
                  <a:pt x="16" y="18"/>
                </a:lnTo>
                <a:lnTo>
                  <a:pt x="2" y="19"/>
                </a:lnTo>
                <a:lnTo>
                  <a:pt x="1" y="18"/>
                </a:lnTo>
              </a:path>
            </a:pathLst>
          </a:custGeom>
          <a:solidFill>
            <a:srgbClr val="996633"/>
          </a:solidFill>
          <a:ln w="9525" cap="flat" cmpd="sng">
            <a:noFill/>
            <a:prstDash val="solid"/>
            <a:round/>
            <a:headEnd type="none" w="med" len="med"/>
            <a:tailEnd type="none" w="med" len="med"/>
          </a:ln>
        </p:spPr>
        <p:txBody>
          <a:bodyPr wrap="none" anchor="ctr"/>
          <a:lstStyle/>
          <a:p>
            <a:endParaRPr lang="en-GB"/>
          </a:p>
        </p:txBody>
      </p:sp>
      <p:sp>
        <p:nvSpPr>
          <p:cNvPr id="37918" name="Freeform 29"/>
          <p:cNvSpPr>
            <a:spLocks/>
          </p:cNvSpPr>
          <p:nvPr/>
        </p:nvSpPr>
        <p:spPr bwMode="auto">
          <a:xfrm>
            <a:off x="4254500" y="2871788"/>
            <a:ext cx="1119188" cy="222250"/>
          </a:xfrm>
          <a:custGeom>
            <a:avLst/>
            <a:gdLst>
              <a:gd name="T0" fmla="*/ 2147483647 w 131"/>
              <a:gd name="T1" fmla="*/ 2147483647 h 26"/>
              <a:gd name="T2" fmla="*/ 0 w 131"/>
              <a:gd name="T3" fmla="*/ 2147483647 h 26"/>
              <a:gd name="T4" fmla="*/ 2147483647 w 131"/>
              <a:gd name="T5" fmla="*/ 2147483647 h 26"/>
              <a:gd name="T6" fmla="*/ 2147483647 w 131"/>
              <a:gd name="T7" fmla="*/ 2147483647 h 26"/>
              <a:gd name="T8" fmla="*/ 2147483647 w 131"/>
              <a:gd name="T9" fmla="*/ 2147483647 h 26"/>
              <a:gd name="T10" fmla="*/ 2147483647 w 131"/>
              <a:gd name="T11" fmla="*/ 2147483647 h 26"/>
              <a:gd name="T12" fmla="*/ 2147483647 w 131"/>
              <a:gd name="T13" fmla="*/ 2147483647 h 26"/>
              <a:gd name="T14" fmla="*/ 2147483647 w 131"/>
              <a:gd name="T15" fmla="*/ 2147483647 h 26"/>
              <a:gd name="T16" fmla="*/ 2147483647 w 131"/>
              <a:gd name="T17" fmla="*/ 2147483647 h 26"/>
              <a:gd name="T18" fmla="*/ 2147483647 w 131"/>
              <a:gd name="T19" fmla="*/ 2147483647 h 26"/>
              <a:gd name="T20" fmla="*/ 2147483647 w 131"/>
              <a:gd name="T21" fmla="*/ 2147483647 h 26"/>
              <a:gd name="T22" fmla="*/ 2147483647 w 131"/>
              <a:gd name="T23" fmla="*/ 2147483647 h 26"/>
              <a:gd name="T24" fmla="*/ 2147483647 w 131"/>
              <a:gd name="T25" fmla="*/ 2147483647 h 26"/>
              <a:gd name="T26" fmla="*/ 2147483647 w 131"/>
              <a:gd name="T27" fmla="*/ 2147483647 h 26"/>
              <a:gd name="T28" fmla="*/ 2147483647 w 131"/>
              <a:gd name="T29" fmla="*/ 2147483647 h 26"/>
              <a:gd name="T30" fmla="*/ 2147483647 w 131"/>
              <a:gd name="T31" fmla="*/ 0 h 26"/>
              <a:gd name="T32" fmla="*/ 2147483647 w 131"/>
              <a:gd name="T33" fmla="*/ 2147483647 h 26"/>
              <a:gd name="T34" fmla="*/ 2147483647 w 131"/>
              <a:gd name="T35" fmla="*/ 2147483647 h 26"/>
              <a:gd name="T36" fmla="*/ 2147483647 w 131"/>
              <a:gd name="T37" fmla="*/ 2147483647 h 26"/>
              <a:gd name="T38" fmla="*/ 2147483647 w 131"/>
              <a:gd name="T39" fmla="*/ 2147483647 h 26"/>
              <a:gd name="T40" fmla="*/ 2147483647 w 131"/>
              <a:gd name="T41" fmla="*/ 2147483647 h 26"/>
              <a:gd name="T42" fmla="*/ 2147483647 w 131"/>
              <a:gd name="T43" fmla="*/ 2147483647 h 26"/>
              <a:gd name="T44" fmla="*/ 2147483647 w 131"/>
              <a:gd name="T45" fmla="*/ 2147483647 h 26"/>
              <a:gd name="T46" fmla="*/ 2147483647 w 131"/>
              <a:gd name="T47" fmla="*/ 2147483647 h 26"/>
              <a:gd name="T48" fmla="*/ 2147483647 w 131"/>
              <a:gd name="T49" fmla="*/ 2147483647 h 26"/>
              <a:gd name="T50" fmla="*/ 2147483647 w 131"/>
              <a:gd name="T51" fmla="*/ 2147483647 h 26"/>
              <a:gd name="T52" fmla="*/ 2147483647 w 131"/>
              <a:gd name="T53" fmla="*/ 2147483647 h 26"/>
              <a:gd name="T54" fmla="*/ 2147483647 w 131"/>
              <a:gd name="T55" fmla="*/ 2147483647 h 26"/>
              <a:gd name="T56" fmla="*/ 2147483647 w 131"/>
              <a:gd name="T57" fmla="*/ 2147483647 h 26"/>
              <a:gd name="T58" fmla="*/ 2147483647 w 131"/>
              <a:gd name="T59" fmla="*/ 2147483647 h 26"/>
              <a:gd name="T60" fmla="*/ 2147483647 w 131"/>
              <a:gd name="T61" fmla="*/ 2147483647 h 26"/>
              <a:gd name="T62" fmla="*/ 2147483647 w 131"/>
              <a:gd name="T63" fmla="*/ 2147483647 h 26"/>
              <a:gd name="T64" fmla="*/ 2147483647 w 131"/>
              <a:gd name="T65" fmla="*/ 2147483647 h 26"/>
              <a:gd name="T66" fmla="*/ 2147483647 w 131"/>
              <a:gd name="T67" fmla="*/ 2147483647 h 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1"/>
              <a:gd name="T103" fmla="*/ 0 h 26"/>
              <a:gd name="T104" fmla="*/ 131 w 131"/>
              <a:gd name="T105" fmla="*/ 26 h 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1" h="26">
                <a:moveTo>
                  <a:pt x="3" y="24"/>
                </a:moveTo>
                <a:lnTo>
                  <a:pt x="0" y="22"/>
                </a:lnTo>
                <a:lnTo>
                  <a:pt x="11" y="21"/>
                </a:lnTo>
                <a:lnTo>
                  <a:pt x="23" y="20"/>
                </a:lnTo>
                <a:lnTo>
                  <a:pt x="32" y="19"/>
                </a:lnTo>
                <a:lnTo>
                  <a:pt x="33" y="20"/>
                </a:lnTo>
                <a:lnTo>
                  <a:pt x="39" y="19"/>
                </a:lnTo>
                <a:lnTo>
                  <a:pt x="51" y="17"/>
                </a:lnTo>
                <a:lnTo>
                  <a:pt x="59" y="15"/>
                </a:lnTo>
                <a:lnTo>
                  <a:pt x="69" y="13"/>
                </a:lnTo>
                <a:lnTo>
                  <a:pt x="81" y="10"/>
                </a:lnTo>
                <a:lnTo>
                  <a:pt x="93" y="6"/>
                </a:lnTo>
                <a:lnTo>
                  <a:pt x="105" y="4"/>
                </a:lnTo>
                <a:lnTo>
                  <a:pt x="114" y="2"/>
                </a:lnTo>
                <a:lnTo>
                  <a:pt x="122" y="1"/>
                </a:lnTo>
                <a:lnTo>
                  <a:pt x="129" y="0"/>
                </a:lnTo>
                <a:lnTo>
                  <a:pt x="131" y="3"/>
                </a:lnTo>
                <a:lnTo>
                  <a:pt x="122" y="5"/>
                </a:lnTo>
                <a:lnTo>
                  <a:pt x="113" y="6"/>
                </a:lnTo>
                <a:lnTo>
                  <a:pt x="104" y="8"/>
                </a:lnTo>
                <a:lnTo>
                  <a:pt x="96" y="10"/>
                </a:lnTo>
                <a:lnTo>
                  <a:pt x="88" y="12"/>
                </a:lnTo>
                <a:lnTo>
                  <a:pt x="81" y="14"/>
                </a:lnTo>
                <a:lnTo>
                  <a:pt x="75" y="15"/>
                </a:lnTo>
                <a:lnTo>
                  <a:pt x="69" y="17"/>
                </a:lnTo>
                <a:lnTo>
                  <a:pt x="61" y="19"/>
                </a:lnTo>
                <a:lnTo>
                  <a:pt x="53" y="20"/>
                </a:lnTo>
                <a:lnTo>
                  <a:pt x="43" y="23"/>
                </a:lnTo>
                <a:lnTo>
                  <a:pt x="35" y="24"/>
                </a:lnTo>
                <a:lnTo>
                  <a:pt x="35" y="23"/>
                </a:lnTo>
                <a:lnTo>
                  <a:pt x="26" y="24"/>
                </a:lnTo>
                <a:lnTo>
                  <a:pt x="16" y="25"/>
                </a:lnTo>
                <a:lnTo>
                  <a:pt x="6" y="26"/>
                </a:lnTo>
                <a:lnTo>
                  <a:pt x="3" y="24"/>
                </a:lnTo>
              </a:path>
            </a:pathLst>
          </a:custGeom>
          <a:solidFill>
            <a:srgbClr val="800080"/>
          </a:solidFill>
          <a:ln w="9525" cap="flat" cmpd="sng">
            <a:noFill/>
            <a:prstDash val="solid"/>
            <a:round/>
            <a:headEnd/>
            <a:tailEnd/>
          </a:ln>
        </p:spPr>
        <p:txBody>
          <a:bodyPr wrap="none" anchor="ctr"/>
          <a:lstStyle/>
          <a:p>
            <a:endParaRPr lang="en-GB"/>
          </a:p>
        </p:txBody>
      </p:sp>
      <p:sp>
        <p:nvSpPr>
          <p:cNvPr id="37919" name="Freeform 30"/>
          <p:cNvSpPr>
            <a:spLocks/>
          </p:cNvSpPr>
          <p:nvPr/>
        </p:nvSpPr>
        <p:spPr bwMode="auto">
          <a:xfrm>
            <a:off x="4425950" y="3222625"/>
            <a:ext cx="290513" cy="42863"/>
          </a:xfrm>
          <a:custGeom>
            <a:avLst/>
            <a:gdLst>
              <a:gd name="T0" fmla="*/ 2147483647 w 34"/>
              <a:gd name="T1" fmla="*/ 2147483647 h 5"/>
              <a:gd name="T2" fmla="*/ 2147483647 w 34"/>
              <a:gd name="T3" fmla="*/ 2147483647 h 5"/>
              <a:gd name="T4" fmla="*/ 2147483647 w 34"/>
              <a:gd name="T5" fmla="*/ 2147483647 h 5"/>
              <a:gd name="T6" fmla="*/ 2147483647 w 34"/>
              <a:gd name="T7" fmla="*/ 2147483647 h 5"/>
              <a:gd name="T8" fmla="*/ 2147483647 w 34"/>
              <a:gd name="T9" fmla="*/ 2147483647 h 5"/>
              <a:gd name="T10" fmla="*/ 2147483647 w 34"/>
              <a:gd name="T11" fmla="*/ 2147483647 h 5"/>
              <a:gd name="T12" fmla="*/ 0 w 34"/>
              <a:gd name="T13" fmla="*/ 2147483647 h 5"/>
              <a:gd name="T14" fmla="*/ 2147483647 w 34"/>
              <a:gd name="T15" fmla="*/ 2147483647 h 5"/>
              <a:gd name="T16" fmla="*/ 2147483647 w 34"/>
              <a:gd name="T17" fmla="*/ 2147483647 h 5"/>
              <a:gd name="T18" fmla="*/ 2147483647 w 34"/>
              <a:gd name="T19" fmla="*/ 2147483647 h 5"/>
              <a:gd name="T20" fmla="*/ 2147483647 w 34"/>
              <a:gd name="T21" fmla="*/ 2147483647 h 5"/>
              <a:gd name="T22" fmla="*/ 2147483647 w 34"/>
              <a:gd name="T23" fmla="*/ 0 h 5"/>
              <a:gd name="T24" fmla="*/ 2147483647 w 34"/>
              <a:gd name="T25" fmla="*/ 2147483647 h 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4"/>
              <a:gd name="T40" fmla="*/ 0 h 5"/>
              <a:gd name="T41" fmla="*/ 34 w 34"/>
              <a:gd name="T42" fmla="*/ 5 h 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4" h="5">
                <a:moveTo>
                  <a:pt x="32" y="1"/>
                </a:moveTo>
                <a:lnTo>
                  <a:pt x="34" y="3"/>
                </a:lnTo>
                <a:lnTo>
                  <a:pt x="19" y="4"/>
                </a:lnTo>
                <a:lnTo>
                  <a:pt x="8" y="5"/>
                </a:lnTo>
                <a:lnTo>
                  <a:pt x="7" y="4"/>
                </a:lnTo>
                <a:lnTo>
                  <a:pt x="3" y="4"/>
                </a:lnTo>
                <a:lnTo>
                  <a:pt x="0" y="1"/>
                </a:lnTo>
                <a:lnTo>
                  <a:pt x="4" y="1"/>
                </a:lnTo>
                <a:lnTo>
                  <a:pt x="5" y="2"/>
                </a:lnTo>
                <a:lnTo>
                  <a:pt x="12" y="2"/>
                </a:lnTo>
                <a:lnTo>
                  <a:pt x="21" y="1"/>
                </a:lnTo>
                <a:lnTo>
                  <a:pt x="30" y="0"/>
                </a:lnTo>
                <a:lnTo>
                  <a:pt x="32" y="1"/>
                </a:lnTo>
              </a:path>
            </a:pathLst>
          </a:custGeom>
          <a:solidFill>
            <a:srgbClr val="009900"/>
          </a:solidFill>
          <a:ln w="9525" cap="flat" cmpd="sng">
            <a:noFill/>
            <a:prstDash val="solid"/>
            <a:round/>
            <a:headEnd type="none" w="med" len="med"/>
            <a:tailEnd type="none" w="med" len="med"/>
          </a:ln>
        </p:spPr>
        <p:txBody>
          <a:bodyPr wrap="none" anchor="ctr"/>
          <a:lstStyle/>
          <a:p>
            <a:endParaRPr lang="en-GB"/>
          </a:p>
        </p:txBody>
      </p:sp>
      <p:sp>
        <p:nvSpPr>
          <p:cNvPr id="37920" name="Freeform 31"/>
          <p:cNvSpPr>
            <a:spLocks/>
          </p:cNvSpPr>
          <p:nvPr/>
        </p:nvSpPr>
        <p:spPr bwMode="auto">
          <a:xfrm>
            <a:off x="4519613" y="3333750"/>
            <a:ext cx="306387" cy="50800"/>
          </a:xfrm>
          <a:custGeom>
            <a:avLst/>
            <a:gdLst>
              <a:gd name="T0" fmla="*/ 0 w 36"/>
              <a:gd name="T1" fmla="*/ 0 h 6"/>
              <a:gd name="T2" fmla="*/ 2147483647 w 36"/>
              <a:gd name="T3" fmla="*/ 2147483647 h 6"/>
              <a:gd name="T4" fmla="*/ 2147483647 w 36"/>
              <a:gd name="T5" fmla="*/ 2147483647 h 6"/>
              <a:gd name="T6" fmla="*/ 2147483647 w 36"/>
              <a:gd name="T7" fmla="*/ 2147483647 h 6"/>
              <a:gd name="T8" fmla="*/ 2147483647 w 36"/>
              <a:gd name="T9" fmla="*/ 2147483647 h 6"/>
              <a:gd name="T10" fmla="*/ 2147483647 w 36"/>
              <a:gd name="T11" fmla="*/ 2147483647 h 6"/>
              <a:gd name="T12" fmla="*/ 2147483647 w 36"/>
              <a:gd name="T13" fmla="*/ 2147483647 h 6"/>
              <a:gd name="T14" fmla="*/ 2147483647 w 36"/>
              <a:gd name="T15" fmla="*/ 2147483647 h 6"/>
              <a:gd name="T16" fmla="*/ 2147483647 w 36"/>
              <a:gd name="T17" fmla="*/ 2147483647 h 6"/>
              <a:gd name="T18" fmla="*/ 2147483647 w 36"/>
              <a:gd name="T19" fmla="*/ 0 h 6"/>
              <a:gd name="T20" fmla="*/ 2147483647 w 36"/>
              <a:gd name="T21" fmla="*/ 2147483647 h 6"/>
              <a:gd name="T22" fmla="*/ 2147483647 w 36"/>
              <a:gd name="T23" fmla="*/ 2147483647 h 6"/>
              <a:gd name="T24" fmla="*/ 2147483647 w 36"/>
              <a:gd name="T25" fmla="*/ 2147483647 h 6"/>
              <a:gd name="T26" fmla="*/ 2147483647 w 36"/>
              <a:gd name="T27" fmla="*/ 2147483647 h 6"/>
              <a:gd name="T28" fmla="*/ 2147483647 w 36"/>
              <a:gd name="T29" fmla="*/ 0 h 6"/>
              <a:gd name="T30" fmla="*/ 0 w 36"/>
              <a:gd name="T31" fmla="*/ 0 h 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6"/>
              <a:gd name="T49" fmla="*/ 0 h 6"/>
              <a:gd name="T50" fmla="*/ 36 w 36"/>
              <a:gd name="T51" fmla="*/ 6 h 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6" h="6">
                <a:moveTo>
                  <a:pt x="0" y="0"/>
                </a:moveTo>
                <a:lnTo>
                  <a:pt x="2" y="4"/>
                </a:lnTo>
                <a:lnTo>
                  <a:pt x="8" y="5"/>
                </a:lnTo>
                <a:lnTo>
                  <a:pt x="9" y="6"/>
                </a:lnTo>
                <a:lnTo>
                  <a:pt x="14" y="6"/>
                </a:lnTo>
                <a:lnTo>
                  <a:pt x="23" y="6"/>
                </a:lnTo>
                <a:lnTo>
                  <a:pt x="31" y="5"/>
                </a:lnTo>
                <a:lnTo>
                  <a:pt x="36" y="4"/>
                </a:lnTo>
                <a:lnTo>
                  <a:pt x="33" y="1"/>
                </a:lnTo>
                <a:lnTo>
                  <a:pt x="31" y="0"/>
                </a:lnTo>
                <a:lnTo>
                  <a:pt x="22" y="1"/>
                </a:lnTo>
                <a:lnTo>
                  <a:pt x="14" y="1"/>
                </a:lnTo>
                <a:lnTo>
                  <a:pt x="9" y="1"/>
                </a:lnTo>
                <a:lnTo>
                  <a:pt x="5" y="1"/>
                </a:lnTo>
                <a:lnTo>
                  <a:pt x="5" y="0"/>
                </a:lnTo>
                <a:lnTo>
                  <a:pt x="0" y="0"/>
                </a:lnTo>
              </a:path>
            </a:pathLst>
          </a:custGeom>
          <a:solidFill>
            <a:srgbClr val="996633"/>
          </a:solidFill>
          <a:ln w="9525" cap="flat" cmpd="sng">
            <a:noFill/>
            <a:prstDash val="solid"/>
            <a:round/>
            <a:headEnd type="none" w="med" len="med"/>
            <a:tailEnd type="none" w="med" len="med"/>
          </a:ln>
        </p:spPr>
        <p:txBody>
          <a:bodyPr wrap="none" anchor="ctr"/>
          <a:lstStyle/>
          <a:p>
            <a:endParaRPr lang="en-GB"/>
          </a:p>
        </p:txBody>
      </p:sp>
      <p:sp>
        <p:nvSpPr>
          <p:cNvPr id="37921" name="Freeform 32"/>
          <p:cNvSpPr>
            <a:spLocks/>
          </p:cNvSpPr>
          <p:nvPr/>
        </p:nvSpPr>
        <p:spPr bwMode="auto">
          <a:xfrm>
            <a:off x="4638675" y="3402013"/>
            <a:ext cx="1246188" cy="265112"/>
          </a:xfrm>
          <a:custGeom>
            <a:avLst/>
            <a:gdLst>
              <a:gd name="T0" fmla="*/ 2147483647 w 146"/>
              <a:gd name="T1" fmla="*/ 2147483647 h 31"/>
              <a:gd name="T2" fmla="*/ 0 w 146"/>
              <a:gd name="T3" fmla="*/ 2147483647 h 31"/>
              <a:gd name="T4" fmla="*/ 2147483647 w 146"/>
              <a:gd name="T5" fmla="*/ 2147483647 h 31"/>
              <a:gd name="T6" fmla="*/ 2147483647 w 146"/>
              <a:gd name="T7" fmla="*/ 2147483647 h 31"/>
              <a:gd name="T8" fmla="*/ 2147483647 w 146"/>
              <a:gd name="T9" fmla="*/ 2147483647 h 31"/>
              <a:gd name="T10" fmla="*/ 2147483647 w 146"/>
              <a:gd name="T11" fmla="*/ 2147483647 h 31"/>
              <a:gd name="T12" fmla="*/ 2147483647 w 146"/>
              <a:gd name="T13" fmla="*/ 2147483647 h 31"/>
              <a:gd name="T14" fmla="*/ 2147483647 w 146"/>
              <a:gd name="T15" fmla="*/ 2147483647 h 31"/>
              <a:gd name="T16" fmla="*/ 2147483647 w 146"/>
              <a:gd name="T17" fmla="*/ 2147483647 h 31"/>
              <a:gd name="T18" fmla="*/ 2147483647 w 146"/>
              <a:gd name="T19" fmla="*/ 2147483647 h 31"/>
              <a:gd name="T20" fmla="*/ 2147483647 w 146"/>
              <a:gd name="T21" fmla="*/ 2147483647 h 31"/>
              <a:gd name="T22" fmla="*/ 2147483647 w 146"/>
              <a:gd name="T23" fmla="*/ 2147483647 h 31"/>
              <a:gd name="T24" fmla="*/ 2147483647 w 146"/>
              <a:gd name="T25" fmla="*/ 2147483647 h 31"/>
              <a:gd name="T26" fmla="*/ 2147483647 w 146"/>
              <a:gd name="T27" fmla="*/ 2147483647 h 31"/>
              <a:gd name="T28" fmla="*/ 2147483647 w 146"/>
              <a:gd name="T29" fmla="*/ 2147483647 h 31"/>
              <a:gd name="T30" fmla="*/ 2147483647 w 146"/>
              <a:gd name="T31" fmla="*/ 2147483647 h 31"/>
              <a:gd name="T32" fmla="*/ 2147483647 w 146"/>
              <a:gd name="T33" fmla="*/ 2147483647 h 31"/>
              <a:gd name="T34" fmla="*/ 2147483647 w 146"/>
              <a:gd name="T35" fmla="*/ 2147483647 h 31"/>
              <a:gd name="T36" fmla="*/ 2147483647 w 146"/>
              <a:gd name="T37" fmla="*/ 2147483647 h 31"/>
              <a:gd name="T38" fmla="*/ 2147483647 w 146"/>
              <a:gd name="T39" fmla="*/ 2147483647 h 31"/>
              <a:gd name="T40" fmla="*/ 2147483647 w 146"/>
              <a:gd name="T41" fmla="*/ 0 h 31"/>
              <a:gd name="T42" fmla="*/ 2147483647 w 146"/>
              <a:gd name="T43" fmla="*/ 2147483647 h 31"/>
              <a:gd name="T44" fmla="*/ 2147483647 w 146"/>
              <a:gd name="T45" fmla="*/ 2147483647 h 31"/>
              <a:gd name="T46" fmla="*/ 2147483647 w 146"/>
              <a:gd name="T47" fmla="*/ 2147483647 h 31"/>
              <a:gd name="T48" fmla="*/ 2147483647 w 146"/>
              <a:gd name="T49" fmla="*/ 2147483647 h 31"/>
              <a:gd name="T50" fmla="*/ 2147483647 w 146"/>
              <a:gd name="T51" fmla="*/ 2147483647 h 31"/>
              <a:gd name="T52" fmla="*/ 2147483647 w 146"/>
              <a:gd name="T53" fmla="*/ 2147483647 h 31"/>
              <a:gd name="T54" fmla="*/ 2147483647 w 146"/>
              <a:gd name="T55" fmla="*/ 2147483647 h 31"/>
              <a:gd name="T56" fmla="*/ 2147483647 w 146"/>
              <a:gd name="T57" fmla="*/ 2147483647 h 31"/>
              <a:gd name="T58" fmla="*/ 2147483647 w 146"/>
              <a:gd name="T59" fmla="*/ 2147483647 h 31"/>
              <a:gd name="T60" fmla="*/ 2147483647 w 146"/>
              <a:gd name="T61" fmla="*/ 2147483647 h 31"/>
              <a:gd name="T62" fmla="*/ 2147483647 w 146"/>
              <a:gd name="T63" fmla="*/ 2147483647 h 31"/>
              <a:gd name="T64" fmla="*/ 2147483647 w 146"/>
              <a:gd name="T65" fmla="*/ 2147483647 h 31"/>
              <a:gd name="T66" fmla="*/ 2147483647 w 146"/>
              <a:gd name="T67" fmla="*/ 2147483647 h 31"/>
              <a:gd name="T68" fmla="*/ 2147483647 w 146"/>
              <a:gd name="T69" fmla="*/ 2147483647 h 31"/>
              <a:gd name="T70" fmla="*/ 2147483647 w 146"/>
              <a:gd name="T71" fmla="*/ 2147483647 h 31"/>
              <a:gd name="T72" fmla="*/ 2147483647 w 146"/>
              <a:gd name="T73" fmla="*/ 2147483647 h 31"/>
              <a:gd name="T74" fmla="*/ 2147483647 w 146"/>
              <a:gd name="T75" fmla="*/ 2147483647 h 31"/>
              <a:gd name="T76" fmla="*/ 2147483647 w 146"/>
              <a:gd name="T77" fmla="*/ 2147483647 h 31"/>
              <a:gd name="T78" fmla="*/ 2147483647 w 146"/>
              <a:gd name="T79" fmla="*/ 2147483647 h 31"/>
              <a:gd name="T80" fmla="*/ 2147483647 w 146"/>
              <a:gd name="T81" fmla="*/ 2147483647 h 31"/>
              <a:gd name="T82" fmla="*/ 2147483647 w 146"/>
              <a:gd name="T83" fmla="*/ 2147483647 h 3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46"/>
              <a:gd name="T127" fmla="*/ 0 h 31"/>
              <a:gd name="T128" fmla="*/ 146 w 146"/>
              <a:gd name="T129" fmla="*/ 31 h 3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46" h="31">
                <a:moveTo>
                  <a:pt x="2" y="17"/>
                </a:moveTo>
                <a:lnTo>
                  <a:pt x="0" y="14"/>
                </a:lnTo>
                <a:lnTo>
                  <a:pt x="6" y="15"/>
                </a:lnTo>
                <a:lnTo>
                  <a:pt x="12" y="15"/>
                </a:lnTo>
                <a:lnTo>
                  <a:pt x="17" y="15"/>
                </a:lnTo>
                <a:lnTo>
                  <a:pt x="21" y="19"/>
                </a:lnTo>
                <a:lnTo>
                  <a:pt x="25" y="19"/>
                </a:lnTo>
                <a:lnTo>
                  <a:pt x="34" y="20"/>
                </a:lnTo>
                <a:lnTo>
                  <a:pt x="41" y="21"/>
                </a:lnTo>
                <a:lnTo>
                  <a:pt x="45" y="20"/>
                </a:lnTo>
                <a:lnTo>
                  <a:pt x="47" y="22"/>
                </a:lnTo>
                <a:lnTo>
                  <a:pt x="55" y="21"/>
                </a:lnTo>
                <a:lnTo>
                  <a:pt x="66" y="19"/>
                </a:lnTo>
                <a:lnTo>
                  <a:pt x="77" y="18"/>
                </a:lnTo>
                <a:lnTo>
                  <a:pt x="89" y="16"/>
                </a:lnTo>
                <a:lnTo>
                  <a:pt x="101" y="13"/>
                </a:lnTo>
                <a:lnTo>
                  <a:pt x="111" y="11"/>
                </a:lnTo>
                <a:lnTo>
                  <a:pt x="122" y="8"/>
                </a:lnTo>
                <a:lnTo>
                  <a:pt x="131" y="5"/>
                </a:lnTo>
                <a:lnTo>
                  <a:pt x="140" y="2"/>
                </a:lnTo>
                <a:lnTo>
                  <a:pt x="146" y="0"/>
                </a:lnTo>
                <a:lnTo>
                  <a:pt x="144" y="5"/>
                </a:lnTo>
                <a:lnTo>
                  <a:pt x="142" y="12"/>
                </a:lnTo>
                <a:lnTo>
                  <a:pt x="130" y="15"/>
                </a:lnTo>
                <a:lnTo>
                  <a:pt x="117" y="19"/>
                </a:lnTo>
                <a:lnTo>
                  <a:pt x="100" y="23"/>
                </a:lnTo>
                <a:lnTo>
                  <a:pt x="86" y="26"/>
                </a:lnTo>
                <a:lnTo>
                  <a:pt x="70" y="29"/>
                </a:lnTo>
                <a:lnTo>
                  <a:pt x="61" y="30"/>
                </a:lnTo>
                <a:lnTo>
                  <a:pt x="55" y="31"/>
                </a:lnTo>
                <a:lnTo>
                  <a:pt x="54" y="30"/>
                </a:lnTo>
                <a:lnTo>
                  <a:pt x="45" y="30"/>
                </a:lnTo>
                <a:lnTo>
                  <a:pt x="39" y="29"/>
                </a:lnTo>
                <a:lnTo>
                  <a:pt x="33" y="29"/>
                </a:lnTo>
                <a:lnTo>
                  <a:pt x="30" y="29"/>
                </a:lnTo>
                <a:lnTo>
                  <a:pt x="26" y="25"/>
                </a:lnTo>
                <a:lnTo>
                  <a:pt x="21" y="25"/>
                </a:lnTo>
                <a:lnTo>
                  <a:pt x="15" y="24"/>
                </a:lnTo>
                <a:lnTo>
                  <a:pt x="11" y="24"/>
                </a:lnTo>
                <a:lnTo>
                  <a:pt x="9" y="24"/>
                </a:lnTo>
                <a:lnTo>
                  <a:pt x="4" y="20"/>
                </a:lnTo>
                <a:lnTo>
                  <a:pt x="2" y="17"/>
                </a:lnTo>
              </a:path>
            </a:pathLst>
          </a:custGeom>
          <a:solidFill>
            <a:srgbClr val="969696"/>
          </a:solidFill>
          <a:ln w="9525" cap="flat" cmpd="sng">
            <a:noFill/>
            <a:prstDash val="solid"/>
            <a:round/>
            <a:headEnd type="none" w="med" len="med"/>
            <a:tailEnd type="none" w="med" len="med"/>
          </a:ln>
        </p:spPr>
        <p:txBody>
          <a:bodyPr wrap="none" anchor="ctr"/>
          <a:lstStyle/>
          <a:p>
            <a:endParaRPr lang="en-GB"/>
          </a:p>
        </p:txBody>
      </p:sp>
      <p:sp>
        <p:nvSpPr>
          <p:cNvPr id="37922" name="Freeform 33"/>
          <p:cNvSpPr>
            <a:spLocks/>
          </p:cNvSpPr>
          <p:nvPr/>
        </p:nvSpPr>
        <p:spPr bwMode="auto">
          <a:xfrm>
            <a:off x="4373563" y="1608138"/>
            <a:ext cx="3092450" cy="1887537"/>
          </a:xfrm>
          <a:custGeom>
            <a:avLst/>
            <a:gdLst>
              <a:gd name="T0" fmla="*/ 2147483647 w 1948"/>
              <a:gd name="T1" fmla="*/ 0 h 1189"/>
              <a:gd name="T2" fmla="*/ 2147483647 w 1948"/>
              <a:gd name="T3" fmla="*/ 2147483647 h 1189"/>
              <a:gd name="T4" fmla="*/ 2147483647 w 1948"/>
              <a:gd name="T5" fmla="*/ 2147483647 h 1189"/>
              <a:gd name="T6" fmla="*/ 2147483647 w 1948"/>
              <a:gd name="T7" fmla="*/ 2147483647 h 1189"/>
              <a:gd name="T8" fmla="*/ 2147483647 w 1948"/>
              <a:gd name="T9" fmla="*/ 2147483647 h 1189"/>
              <a:gd name="T10" fmla="*/ 2147483647 w 1948"/>
              <a:gd name="T11" fmla="*/ 2147483647 h 1189"/>
              <a:gd name="T12" fmla="*/ 2147483647 w 1948"/>
              <a:gd name="T13" fmla="*/ 2147483647 h 1189"/>
              <a:gd name="T14" fmla="*/ 2147483647 w 1948"/>
              <a:gd name="T15" fmla="*/ 2147483647 h 1189"/>
              <a:gd name="T16" fmla="*/ 2147483647 w 1948"/>
              <a:gd name="T17" fmla="*/ 2147483647 h 1189"/>
              <a:gd name="T18" fmla="*/ 2147483647 w 1948"/>
              <a:gd name="T19" fmla="*/ 2147483647 h 1189"/>
              <a:gd name="T20" fmla="*/ 2147483647 w 1948"/>
              <a:gd name="T21" fmla="*/ 2147483647 h 1189"/>
              <a:gd name="T22" fmla="*/ 2147483647 w 1948"/>
              <a:gd name="T23" fmla="*/ 2147483647 h 1189"/>
              <a:gd name="T24" fmla="*/ 2147483647 w 1948"/>
              <a:gd name="T25" fmla="*/ 2147483647 h 1189"/>
              <a:gd name="T26" fmla="*/ 2147483647 w 1948"/>
              <a:gd name="T27" fmla="*/ 2147483647 h 1189"/>
              <a:gd name="T28" fmla="*/ 2147483647 w 1948"/>
              <a:gd name="T29" fmla="*/ 2147483647 h 1189"/>
              <a:gd name="T30" fmla="*/ 2147483647 w 1948"/>
              <a:gd name="T31" fmla="*/ 2147483647 h 1189"/>
              <a:gd name="T32" fmla="*/ 2147483647 w 1948"/>
              <a:gd name="T33" fmla="*/ 2147483647 h 1189"/>
              <a:gd name="T34" fmla="*/ 2147483647 w 1948"/>
              <a:gd name="T35" fmla="*/ 2147483647 h 1189"/>
              <a:gd name="T36" fmla="*/ 2147483647 w 1948"/>
              <a:gd name="T37" fmla="*/ 2147483647 h 1189"/>
              <a:gd name="T38" fmla="*/ 2147483647 w 1948"/>
              <a:gd name="T39" fmla="*/ 2147483647 h 1189"/>
              <a:gd name="T40" fmla="*/ 2147483647 w 1948"/>
              <a:gd name="T41" fmla="*/ 2147483647 h 1189"/>
              <a:gd name="T42" fmla="*/ 2147483647 w 1948"/>
              <a:gd name="T43" fmla="*/ 2147483647 h 1189"/>
              <a:gd name="T44" fmla="*/ 2147483647 w 1948"/>
              <a:gd name="T45" fmla="*/ 2147483647 h 1189"/>
              <a:gd name="T46" fmla="*/ 2147483647 w 1948"/>
              <a:gd name="T47" fmla="*/ 2147483647 h 1189"/>
              <a:gd name="T48" fmla="*/ 2147483647 w 1948"/>
              <a:gd name="T49" fmla="*/ 2147483647 h 1189"/>
              <a:gd name="T50" fmla="*/ 2147483647 w 1948"/>
              <a:gd name="T51" fmla="*/ 2147483647 h 1189"/>
              <a:gd name="T52" fmla="*/ 2147483647 w 1948"/>
              <a:gd name="T53" fmla="*/ 2147483647 h 1189"/>
              <a:gd name="T54" fmla="*/ 2147483647 w 1948"/>
              <a:gd name="T55" fmla="*/ 2147483647 h 1189"/>
              <a:gd name="T56" fmla="*/ 2147483647 w 1948"/>
              <a:gd name="T57" fmla="*/ 2147483647 h 1189"/>
              <a:gd name="T58" fmla="*/ 2147483647 w 1948"/>
              <a:gd name="T59" fmla="*/ 2147483647 h 1189"/>
              <a:gd name="T60" fmla="*/ 2147483647 w 1948"/>
              <a:gd name="T61" fmla="*/ 2147483647 h 1189"/>
              <a:gd name="T62" fmla="*/ 2147483647 w 1948"/>
              <a:gd name="T63" fmla="*/ 2147483647 h 118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48"/>
              <a:gd name="T97" fmla="*/ 0 h 1189"/>
              <a:gd name="T98" fmla="*/ 1948 w 1948"/>
              <a:gd name="T99" fmla="*/ 1189 h 118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48" h="1189">
                <a:moveTo>
                  <a:pt x="667" y="0"/>
                </a:moveTo>
                <a:lnTo>
                  <a:pt x="635" y="0"/>
                </a:lnTo>
                <a:lnTo>
                  <a:pt x="1900" y="1"/>
                </a:lnTo>
                <a:lnTo>
                  <a:pt x="1948" y="59"/>
                </a:lnTo>
                <a:lnTo>
                  <a:pt x="1937" y="167"/>
                </a:lnTo>
                <a:lnTo>
                  <a:pt x="1916" y="334"/>
                </a:lnTo>
                <a:lnTo>
                  <a:pt x="1894" y="479"/>
                </a:lnTo>
                <a:lnTo>
                  <a:pt x="1883" y="544"/>
                </a:lnTo>
                <a:lnTo>
                  <a:pt x="1889" y="613"/>
                </a:lnTo>
                <a:lnTo>
                  <a:pt x="1883" y="716"/>
                </a:lnTo>
                <a:lnTo>
                  <a:pt x="1878" y="775"/>
                </a:lnTo>
                <a:lnTo>
                  <a:pt x="1846" y="882"/>
                </a:lnTo>
                <a:lnTo>
                  <a:pt x="1803" y="1011"/>
                </a:lnTo>
                <a:lnTo>
                  <a:pt x="1760" y="1141"/>
                </a:lnTo>
                <a:lnTo>
                  <a:pt x="1744" y="1189"/>
                </a:lnTo>
                <a:lnTo>
                  <a:pt x="1679" y="1173"/>
                </a:lnTo>
                <a:lnTo>
                  <a:pt x="1636" y="1167"/>
                </a:lnTo>
                <a:lnTo>
                  <a:pt x="1587" y="1157"/>
                </a:lnTo>
                <a:lnTo>
                  <a:pt x="1518" y="1130"/>
                </a:lnTo>
                <a:lnTo>
                  <a:pt x="1437" y="1103"/>
                </a:lnTo>
                <a:lnTo>
                  <a:pt x="1388" y="1092"/>
                </a:lnTo>
                <a:lnTo>
                  <a:pt x="1345" y="1087"/>
                </a:lnTo>
                <a:lnTo>
                  <a:pt x="1308" y="1060"/>
                </a:lnTo>
                <a:lnTo>
                  <a:pt x="1275" y="1011"/>
                </a:lnTo>
                <a:lnTo>
                  <a:pt x="1313" y="968"/>
                </a:lnTo>
                <a:lnTo>
                  <a:pt x="1351" y="920"/>
                </a:lnTo>
                <a:lnTo>
                  <a:pt x="1388" y="866"/>
                </a:lnTo>
                <a:lnTo>
                  <a:pt x="1448" y="791"/>
                </a:lnTo>
                <a:lnTo>
                  <a:pt x="1420" y="789"/>
                </a:lnTo>
                <a:lnTo>
                  <a:pt x="1388" y="775"/>
                </a:lnTo>
                <a:lnTo>
                  <a:pt x="1329" y="759"/>
                </a:lnTo>
                <a:lnTo>
                  <a:pt x="1291" y="759"/>
                </a:lnTo>
                <a:lnTo>
                  <a:pt x="1259" y="759"/>
                </a:lnTo>
                <a:lnTo>
                  <a:pt x="1189" y="764"/>
                </a:lnTo>
                <a:lnTo>
                  <a:pt x="1119" y="769"/>
                </a:lnTo>
                <a:lnTo>
                  <a:pt x="1060" y="786"/>
                </a:lnTo>
                <a:lnTo>
                  <a:pt x="1001" y="807"/>
                </a:lnTo>
                <a:lnTo>
                  <a:pt x="1006" y="818"/>
                </a:lnTo>
                <a:lnTo>
                  <a:pt x="985" y="823"/>
                </a:lnTo>
                <a:lnTo>
                  <a:pt x="936" y="834"/>
                </a:lnTo>
                <a:lnTo>
                  <a:pt x="856" y="834"/>
                </a:lnTo>
                <a:lnTo>
                  <a:pt x="786" y="829"/>
                </a:lnTo>
                <a:lnTo>
                  <a:pt x="726" y="829"/>
                </a:lnTo>
                <a:lnTo>
                  <a:pt x="640" y="818"/>
                </a:lnTo>
                <a:lnTo>
                  <a:pt x="597" y="775"/>
                </a:lnTo>
                <a:lnTo>
                  <a:pt x="527" y="694"/>
                </a:lnTo>
                <a:lnTo>
                  <a:pt x="474" y="624"/>
                </a:lnTo>
                <a:lnTo>
                  <a:pt x="366" y="603"/>
                </a:lnTo>
                <a:lnTo>
                  <a:pt x="285" y="592"/>
                </a:lnTo>
                <a:lnTo>
                  <a:pt x="204" y="570"/>
                </a:lnTo>
                <a:lnTo>
                  <a:pt x="113" y="554"/>
                </a:lnTo>
                <a:lnTo>
                  <a:pt x="38" y="544"/>
                </a:lnTo>
                <a:lnTo>
                  <a:pt x="0" y="538"/>
                </a:lnTo>
                <a:lnTo>
                  <a:pt x="54" y="517"/>
                </a:lnTo>
                <a:lnTo>
                  <a:pt x="124" y="479"/>
                </a:lnTo>
                <a:lnTo>
                  <a:pt x="210" y="436"/>
                </a:lnTo>
                <a:lnTo>
                  <a:pt x="264" y="404"/>
                </a:lnTo>
                <a:lnTo>
                  <a:pt x="312" y="371"/>
                </a:lnTo>
                <a:lnTo>
                  <a:pt x="387" y="312"/>
                </a:lnTo>
                <a:lnTo>
                  <a:pt x="442" y="253"/>
                </a:lnTo>
                <a:lnTo>
                  <a:pt x="495" y="205"/>
                </a:lnTo>
                <a:lnTo>
                  <a:pt x="554" y="135"/>
                </a:lnTo>
                <a:lnTo>
                  <a:pt x="610" y="66"/>
                </a:lnTo>
                <a:lnTo>
                  <a:pt x="652" y="1"/>
                </a:lnTo>
                <a:lnTo>
                  <a:pt x="646" y="11"/>
                </a:lnTo>
              </a:path>
            </a:pathLst>
          </a:custGeom>
          <a:solidFill>
            <a:srgbClr val="0000FF"/>
          </a:solidFill>
          <a:ln w="9525" cap="flat" cmpd="sng">
            <a:noFill/>
            <a:prstDash val="solid"/>
            <a:round/>
            <a:headEnd type="none" w="med" len="med"/>
            <a:tailEnd type="none" w="med" len="med"/>
          </a:ln>
        </p:spPr>
        <p:txBody>
          <a:bodyPr wrap="none" anchor="ctr"/>
          <a:lstStyle/>
          <a:p>
            <a:endParaRPr lang="en-GB"/>
          </a:p>
        </p:txBody>
      </p:sp>
      <p:sp>
        <p:nvSpPr>
          <p:cNvPr id="37923" name="Freeform 34"/>
          <p:cNvSpPr>
            <a:spLocks/>
          </p:cNvSpPr>
          <p:nvPr/>
        </p:nvSpPr>
        <p:spPr bwMode="auto">
          <a:xfrm>
            <a:off x="4706938" y="3146425"/>
            <a:ext cx="1751012" cy="665163"/>
          </a:xfrm>
          <a:custGeom>
            <a:avLst/>
            <a:gdLst>
              <a:gd name="T0" fmla="*/ 2147483647 w 205"/>
              <a:gd name="T1" fmla="*/ 2147483647 h 78"/>
              <a:gd name="T2" fmla="*/ 0 w 205"/>
              <a:gd name="T3" fmla="*/ 2147483647 h 78"/>
              <a:gd name="T4" fmla="*/ 2147483647 w 205"/>
              <a:gd name="T5" fmla="*/ 2147483647 h 78"/>
              <a:gd name="T6" fmla="*/ 2147483647 w 205"/>
              <a:gd name="T7" fmla="*/ 2147483647 h 78"/>
              <a:gd name="T8" fmla="*/ 2147483647 w 205"/>
              <a:gd name="T9" fmla="*/ 2147483647 h 78"/>
              <a:gd name="T10" fmla="*/ 2147483647 w 205"/>
              <a:gd name="T11" fmla="*/ 2147483647 h 78"/>
              <a:gd name="T12" fmla="*/ 2147483647 w 205"/>
              <a:gd name="T13" fmla="*/ 2147483647 h 78"/>
              <a:gd name="T14" fmla="*/ 2147483647 w 205"/>
              <a:gd name="T15" fmla="*/ 2147483647 h 78"/>
              <a:gd name="T16" fmla="*/ 2147483647 w 205"/>
              <a:gd name="T17" fmla="*/ 2147483647 h 78"/>
              <a:gd name="T18" fmla="*/ 2147483647 w 205"/>
              <a:gd name="T19" fmla="*/ 2147483647 h 78"/>
              <a:gd name="T20" fmla="*/ 2147483647 w 205"/>
              <a:gd name="T21" fmla="*/ 2147483647 h 78"/>
              <a:gd name="T22" fmla="*/ 2147483647 w 205"/>
              <a:gd name="T23" fmla="*/ 2147483647 h 78"/>
              <a:gd name="T24" fmla="*/ 2147483647 w 205"/>
              <a:gd name="T25" fmla="*/ 2147483647 h 78"/>
              <a:gd name="T26" fmla="*/ 2147483647 w 205"/>
              <a:gd name="T27" fmla="*/ 2147483647 h 78"/>
              <a:gd name="T28" fmla="*/ 2147483647 w 205"/>
              <a:gd name="T29" fmla="*/ 2147483647 h 78"/>
              <a:gd name="T30" fmla="*/ 2147483647 w 205"/>
              <a:gd name="T31" fmla="*/ 2147483647 h 78"/>
              <a:gd name="T32" fmla="*/ 2147483647 w 205"/>
              <a:gd name="T33" fmla="*/ 2147483647 h 78"/>
              <a:gd name="T34" fmla="*/ 2147483647 w 205"/>
              <a:gd name="T35" fmla="*/ 2147483647 h 78"/>
              <a:gd name="T36" fmla="*/ 2147483647 w 205"/>
              <a:gd name="T37" fmla="*/ 2147483647 h 78"/>
              <a:gd name="T38" fmla="*/ 2147483647 w 205"/>
              <a:gd name="T39" fmla="*/ 2147483647 h 78"/>
              <a:gd name="T40" fmla="*/ 2147483647 w 205"/>
              <a:gd name="T41" fmla="*/ 2147483647 h 78"/>
              <a:gd name="T42" fmla="*/ 2147483647 w 205"/>
              <a:gd name="T43" fmla="*/ 2147483647 h 78"/>
              <a:gd name="T44" fmla="*/ 2147483647 w 205"/>
              <a:gd name="T45" fmla="*/ 2147483647 h 78"/>
              <a:gd name="T46" fmla="*/ 2147483647 w 205"/>
              <a:gd name="T47" fmla="*/ 0 h 78"/>
              <a:gd name="T48" fmla="*/ 2147483647 w 205"/>
              <a:gd name="T49" fmla="*/ 0 h 78"/>
              <a:gd name="T50" fmla="*/ 2147483647 w 205"/>
              <a:gd name="T51" fmla="*/ 2147483647 h 78"/>
              <a:gd name="T52" fmla="*/ 2147483647 w 205"/>
              <a:gd name="T53" fmla="*/ 2147483647 h 78"/>
              <a:gd name="T54" fmla="*/ 2147483647 w 205"/>
              <a:gd name="T55" fmla="*/ 2147483647 h 78"/>
              <a:gd name="T56" fmla="*/ 2147483647 w 205"/>
              <a:gd name="T57" fmla="*/ 2147483647 h 78"/>
              <a:gd name="T58" fmla="*/ 2147483647 w 205"/>
              <a:gd name="T59" fmla="*/ 2147483647 h 78"/>
              <a:gd name="T60" fmla="*/ 2147483647 w 205"/>
              <a:gd name="T61" fmla="*/ 2147483647 h 78"/>
              <a:gd name="T62" fmla="*/ 2147483647 w 205"/>
              <a:gd name="T63" fmla="*/ 2147483647 h 78"/>
              <a:gd name="T64" fmla="*/ 2147483647 w 205"/>
              <a:gd name="T65" fmla="*/ 2147483647 h 78"/>
              <a:gd name="T66" fmla="*/ 2147483647 w 205"/>
              <a:gd name="T67" fmla="*/ 2147483647 h 78"/>
              <a:gd name="T68" fmla="*/ 2147483647 w 205"/>
              <a:gd name="T69" fmla="*/ 2147483647 h 78"/>
              <a:gd name="T70" fmla="*/ 2147483647 w 205"/>
              <a:gd name="T71" fmla="*/ 2147483647 h 78"/>
              <a:gd name="T72" fmla="*/ 2147483647 w 205"/>
              <a:gd name="T73" fmla="*/ 2147483647 h 78"/>
              <a:gd name="T74" fmla="*/ 2147483647 w 205"/>
              <a:gd name="T75" fmla="*/ 2147483647 h 78"/>
              <a:gd name="T76" fmla="*/ 2147483647 w 205"/>
              <a:gd name="T77" fmla="*/ 2147483647 h 78"/>
              <a:gd name="T78" fmla="*/ 2147483647 w 205"/>
              <a:gd name="T79" fmla="*/ 2147483647 h 78"/>
              <a:gd name="T80" fmla="*/ 2147483647 w 205"/>
              <a:gd name="T81" fmla="*/ 2147483647 h 78"/>
              <a:gd name="T82" fmla="*/ 2147483647 w 205"/>
              <a:gd name="T83" fmla="*/ 2147483647 h 78"/>
              <a:gd name="T84" fmla="*/ 2147483647 w 205"/>
              <a:gd name="T85" fmla="*/ 2147483647 h 78"/>
              <a:gd name="T86" fmla="*/ 2147483647 w 205"/>
              <a:gd name="T87" fmla="*/ 2147483647 h 78"/>
              <a:gd name="T88" fmla="*/ 2147483647 w 205"/>
              <a:gd name="T89" fmla="*/ 2147483647 h 78"/>
              <a:gd name="T90" fmla="*/ 2147483647 w 205"/>
              <a:gd name="T91" fmla="*/ 2147483647 h 78"/>
              <a:gd name="T92" fmla="*/ 2147483647 w 205"/>
              <a:gd name="T93" fmla="*/ 2147483647 h 78"/>
              <a:gd name="T94" fmla="*/ 2147483647 w 205"/>
              <a:gd name="T95" fmla="*/ 2147483647 h 78"/>
              <a:gd name="T96" fmla="*/ 2147483647 w 205"/>
              <a:gd name="T97" fmla="*/ 2147483647 h 78"/>
              <a:gd name="T98" fmla="*/ 2147483647 w 205"/>
              <a:gd name="T99" fmla="*/ 2147483647 h 78"/>
              <a:gd name="T100" fmla="*/ 2147483647 w 205"/>
              <a:gd name="T101" fmla="*/ 2147483647 h 78"/>
              <a:gd name="T102" fmla="*/ 2147483647 w 205"/>
              <a:gd name="T103" fmla="*/ 2147483647 h 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05"/>
              <a:gd name="T157" fmla="*/ 0 h 78"/>
              <a:gd name="T158" fmla="*/ 205 w 205"/>
              <a:gd name="T159" fmla="*/ 78 h 7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05" h="78">
                <a:moveTo>
                  <a:pt x="4" y="57"/>
                </a:moveTo>
                <a:lnTo>
                  <a:pt x="0" y="54"/>
                </a:lnTo>
                <a:lnTo>
                  <a:pt x="6" y="54"/>
                </a:lnTo>
                <a:lnTo>
                  <a:pt x="14" y="54"/>
                </a:lnTo>
                <a:lnTo>
                  <a:pt x="18" y="55"/>
                </a:lnTo>
                <a:lnTo>
                  <a:pt x="21" y="58"/>
                </a:lnTo>
                <a:lnTo>
                  <a:pt x="31" y="59"/>
                </a:lnTo>
                <a:lnTo>
                  <a:pt x="43" y="60"/>
                </a:lnTo>
                <a:lnTo>
                  <a:pt x="47" y="59"/>
                </a:lnTo>
                <a:lnTo>
                  <a:pt x="56" y="59"/>
                </a:lnTo>
                <a:lnTo>
                  <a:pt x="72" y="56"/>
                </a:lnTo>
                <a:lnTo>
                  <a:pt x="88" y="53"/>
                </a:lnTo>
                <a:lnTo>
                  <a:pt x="103" y="49"/>
                </a:lnTo>
                <a:lnTo>
                  <a:pt x="119" y="46"/>
                </a:lnTo>
                <a:lnTo>
                  <a:pt x="131" y="42"/>
                </a:lnTo>
                <a:lnTo>
                  <a:pt x="135" y="40"/>
                </a:lnTo>
                <a:lnTo>
                  <a:pt x="138" y="29"/>
                </a:lnTo>
                <a:lnTo>
                  <a:pt x="144" y="24"/>
                </a:lnTo>
                <a:lnTo>
                  <a:pt x="154" y="18"/>
                </a:lnTo>
                <a:lnTo>
                  <a:pt x="163" y="12"/>
                </a:lnTo>
                <a:lnTo>
                  <a:pt x="176" y="7"/>
                </a:lnTo>
                <a:lnTo>
                  <a:pt x="185" y="4"/>
                </a:lnTo>
                <a:lnTo>
                  <a:pt x="195" y="2"/>
                </a:lnTo>
                <a:lnTo>
                  <a:pt x="202" y="0"/>
                </a:lnTo>
                <a:lnTo>
                  <a:pt x="205" y="0"/>
                </a:lnTo>
                <a:lnTo>
                  <a:pt x="199" y="6"/>
                </a:lnTo>
                <a:lnTo>
                  <a:pt x="195" y="11"/>
                </a:lnTo>
                <a:lnTo>
                  <a:pt x="191" y="15"/>
                </a:lnTo>
                <a:lnTo>
                  <a:pt x="186" y="16"/>
                </a:lnTo>
                <a:lnTo>
                  <a:pt x="177" y="20"/>
                </a:lnTo>
                <a:lnTo>
                  <a:pt x="169" y="23"/>
                </a:lnTo>
                <a:lnTo>
                  <a:pt x="160" y="27"/>
                </a:lnTo>
                <a:lnTo>
                  <a:pt x="153" y="32"/>
                </a:lnTo>
                <a:lnTo>
                  <a:pt x="143" y="39"/>
                </a:lnTo>
                <a:lnTo>
                  <a:pt x="138" y="44"/>
                </a:lnTo>
                <a:lnTo>
                  <a:pt x="134" y="46"/>
                </a:lnTo>
                <a:lnTo>
                  <a:pt x="130" y="58"/>
                </a:lnTo>
                <a:lnTo>
                  <a:pt x="122" y="61"/>
                </a:lnTo>
                <a:lnTo>
                  <a:pt x="112" y="64"/>
                </a:lnTo>
                <a:lnTo>
                  <a:pt x="102" y="67"/>
                </a:lnTo>
                <a:lnTo>
                  <a:pt x="94" y="69"/>
                </a:lnTo>
                <a:lnTo>
                  <a:pt x="83" y="72"/>
                </a:lnTo>
                <a:lnTo>
                  <a:pt x="71" y="74"/>
                </a:lnTo>
                <a:lnTo>
                  <a:pt x="60" y="76"/>
                </a:lnTo>
                <a:lnTo>
                  <a:pt x="49" y="77"/>
                </a:lnTo>
                <a:lnTo>
                  <a:pt x="42" y="78"/>
                </a:lnTo>
                <a:lnTo>
                  <a:pt x="35" y="78"/>
                </a:lnTo>
                <a:lnTo>
                  <a:pt x="29" y="74"/>
                </a:lnTo>
                <a:lnTo>
                  <a:pt x="23" y="70"/>
                </a:lnTo>
                <a:lnTo>
                  <a:pt x="16" y="66"/>
                </a:lnTo>
                <a:lnTo>
                  <a:pt x="7" y="60"/>
                </a:lnTo>
                <a:lnTo>
                  <a:pt x="4" y="57"/>
                </a:lnTo>
              </a:path>
            </a:pathLst>
          </a:custGeom>
          <a:solidFill>
            <a:srgbClr val="99CC00"/>
          </a:solidFill>
          <a:ln w="9525" cap="flat" cmpd="sng">
            <a:noFill/>
            <a:prstDash val="solid"/>
            <a:round/>
            <a:headEnd type="none" w="med" len="med"/>
            <a:tailEnd type="none" w="med" len="med"/>
          </a:ln>
        </p:spPr>
        <p:txBody>
          <a:bodyPr wrap="none" anchor="ctr"/>
          <a:lstStyle/>
          <a:p>
            <a:endParaRPr lang="en-GB"/>
          </a:p>
        </p:txBody>
      </p:sp>
      <p:sp>
        <p:nvSpPr>
          <p:cNvPr id="37924" name="Freeform 35"/>
          <p:cNvSpPr>
            <a:spLocks/>
          </p:cNvSpPr>
          <p:nvPr/>
        </p:nvSpPr>
        <p:spPr bwMode="auto">
          <a:xfrm>
            <a:off x="4716463" y="3060700"/>
            <a:ext cx="819150" cy="212725"/>
          </a:xfrm>
          <a:custGeom>
            <a:avLst/>
            <a:gdLst>
              <a:gd name="T0" fmla="*/ 2147483647 w 96"/>
              <a:gd name="T1" fmla="*/ 2147483647 h 25"/>
              <a:gd name="T2" fmla="*/ 0 w 96"/>
              <a:gd name="T3" fmla="*/ 2147483647 h 25"/>
              <a:gd name="T4" fmla="*/ 2147483647 w 96"/>
              <a:gd name="T5" fmla="*/ 2147483647 h 25"/>
              <a:gd name="T6" fmla="*/ 2147483647 w 96"/>
              <a:gd name="T7" fmla="*/ 2147483647 h 25"/>
              <a:gd name="T8" fmla="*/ 2147483647 w 96"/>
              <a:gd name="T9" fmla="*/ 2147483647 h 25"/>
              <a:gd name="T10" fmla="*/ 2147483647 w 96"/>
              <a:gd name="T11" fmla="*/ 2147483647 h 25"/>
              <a:gd name="T12" fmla="*/ 2147483647 w 96"/>
              <a:gd name="T13" fmla="*/ 2147483647 h 25"/>
              <a:gd name="T14" fmla="*/ 2147483647 w 96"/>
              <a:gd name="T15" fmla="*/ 2147483647 h 25"/>
              <a:gd name="T16" fmla="*/ 2147483647 w 96"/>
              <a:gd name="T17" fmla="*/ 0 h 25"/>
              <a:gd name="T18" fmla="*/ 2147483647 w 96"/>
              <a:gd name="T19" fmla="*/ 2147483647 h 25"/>
              <a:gd name="T20" fmla="*/ 2147483647 w 96"/>
              <a:gd name="T21" fmla="*/ 2147483647 h 25"/>
              <a:gd name="T22" fmla="*/ 2147483647 w 96"/>
              <a:gd name="T23" fmla="*/ 2147483647 h 25"/>
              <a:gd name="T24" fmla="*/ 2147483647 w 96"/>
              <a:gd name="T25" fmla="*/ 2147483647 h 25"/>
              <a:gd name="T26" fmla="*/ 2147483647 w 96"/>
              <a:gd name="T27" fmla="*/ 2147483647 h 25"/>
              <a:gd name="T28" fmla="*/ 2147483647 w 96"/>
              <a:gd name="T29" fmla="*/ 2147483647 h 25"/>
              <a:gd name="T30" fmla="*/ 2147483647 w 96"/>
              <a:gd name="T31" fmla="*/ 2147483647 h 25"/>
              <a:gd name="T32" fmla="*/ 2147483647 w 96"/>
              <a:gd name="T33" fmla="*/ 2147483647 h 25"/>
              <a:gd name="T34" fmla="*/ 2147483647 w 96"/>
              <a:gd name="T35" fmla="*/ 2147483647 h 25"/>
              <a:gd name="T36" fmla="*/ 2147483647 w 96"/>
              <a:gd name="T37" fmla="*/ 2147483647 h 25"/>
              <a:gd name="T38" fmla="*/ 2147483647 w 96"/>
              <a:gd name="T39" fmla="*/ 2147483647 h 25"/>
              <a:gd name="T40" fmla="*/ 2147483647 w 96"/>
              <a:gd name="T41" fmla="*/ 2147483647 h 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6"/>
              <a:gd name="T64" fmla="*/ 0 h 25"/>
              <a:gd name="T65" fmla="*/ 96 w 96"/>
              <a:gd name="T66" fmla="*/ 25 h 2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6" h="25">
                <a:moveTo>
                  <a:pt x="1" y="24"/>
                </a:moveTo>
                <a:lnTo>
                  <a:pt x="0" y="23"/>
                </a:lnTo>
                <a:lnTo>
                  <a:pt x="16" y="20"/>
                </a:lnTo>
                <a:lnTo>
                  <a:pt x="32" y="16"/>
                </a:lnTo>
                <a:lnTo>
                  <a:pt x="47" y="13"/>
                </a:lnTo>
                <a:lnTo>
                  <a:pt x="60" y="10"/>
                </a:lnTo>
                <a:lnTo>
                  <a:pt x="73" y="6"/>
                </a:lnTo>
                <a:lnTo>
                  <a:pt x="83" y="3"/>
                </a:lnTo>
                <a:lnTo>
                  <a:pt x="94" y="0"/>
                </a:lnTo>
                <a:lnTo>
                  <a:pt x="96" y="2"/>
                </a:lnTo>
                <a:lnTo>
                  <a:pt x="89" y="4"/>
                </a:lnTo>
                <a:lnTo>
                  <a:pt x="79" y="7"/>
                </a:lnTo>
                <a:lnTo>
                  <a:pt x="72" y="9"/>
                </a:lnTo>
                <a:lnTo>
                  <a:pt x="64" y="12"/>
                </a:lnTo>
                <a:lnTo>
                  <a:pt x="55" y="14"/>
                </a:lnTo>
                <a:lnTo>
                  <a:pt x="45" y="17"/>
                </a:lnTo>
                <a:lnTo>
                  <a:pt x="35" y="19"/>
                </a:lnTo>
                <a:lnTo>
                  <a:pt x="23" y="21"/>
                </a:lnTo>
                <a:lnTo>
                  <a:pt x="12" y="24"/>
                </a:lnTo>
                <a:lnTo>
                  <a:pt x="3" y="25"/>
                </a:lnTo>
                <a:lnTo>
                  <a:pt x="1" y="24"/>
                </a:lnTo>
              </a:path>
            </a:pathLst>
          </a:custGeom>
          <a:solidFill>
            <a:srgbClr val="009900"/>
          </a:solidFill>
          <a:ln w="9525" cap="flat" cmpd="sng">
            <a:noFill/>
            <a:prstDash val="solid"/>
            <a:round/>
            <a:headEnd type="none" w="med" len="med"/>
            <a:tailEnd type="none" w="med" len="med"/>
          </a:ln>
        </p:spPr>
        <p:txBody>
          <a:bodyPr wrap="none" anchor="ctr"/>
          <a:lstStyle/>
          <a:p>
            <a:endParaRPr lang="en-GB"/>
          </a:p>
        </p:txBody>
      </p:sp>
      <p:sp>
        <p:nvSpPr>
          <p:cNvPr id="37925" name="Freeform 36"/>
          <p:cNvSpPr>
            <a:spLocks/>
          </p:cNvSpPr>
          <p:nvPr/>
        </p:nvSpPr>
        <p:spPr bwMode="auto">
          <a:xfrm>
            <a:off x="4826000" y="3171825"/>
            <a:ext cx="896938" cy="238125"/>
          </a:xfrm>
          <a:custGeom>
            <a:avLst/>
            <a:gdLst>
              <a:gd name="T0" fmla="*/ 2147483647 w 105"/>
              <a:gd name="T1" fmla="*/ 2147483647 h 28"/>
              <a:gd name="T2" fmla="*/ 0 w 105"/>
              <a:gd name="T3" fmla="*/ 2147483647 h 28"/>
              <a:gd name="T4" fmla="*/ 2147483647 w 105"/>
              <a:gd name="T5" fmla="*/ 2147483647 h 28"/>
              <a:gd name="T6" fmla="*/ 2147483647 w 105"/>
              <a:gd name="T7" fmla="*/ 2147483647 h 28"/>
              <a:gd name="T8" fmla="*/ 2147483647 w 105"/>
              <a:gd name="T9" fmla="*/ 2147483647 h 28"/>
              <a:gd name="T10" fmla="*/ 2147483647 w 105"/>
              <a:gd name="T11" fmla="*/ 2147483647 h 28"/>
              <a:gd name="T12" fmla="*/ 2147483647 w 105"/>
              <a:gd name="T13" fmla="*/ 2147483647 h 28"/>
              <a:gd name="T14" fmla="*/ 2147483647 w 105"/>
              <a:gd name="T15" fmla="*/ 2147483647 h 28"/>
              <a:gd name="T16" fmla="*/ 2147483647 w 105"/>
              <a:gd name="T17" fmla="*/ 2147483647 h 28"/>
              <a:gd name="T18" fmla="*/ 2147483647 w 105"/>
              <a:gd name="T19" fmla="*/ 0 h 28"/>
              <a:gd name="T20" fmla="*/ 2147483647 w 105"/>
              <a:gd name="T21" fmla="*/ 2147483647 h 28"/>
              <a:gd name="T22" fmla="*/ 2147483647 w 105"/>
              <a:gd name="T23" fmla="*/ 2147483647 h 28"/>
              <a:gd name="T24" fmla="*/ 2147483647 w 105"/>
              <a:gd name="T25" fmla="*/ 2147483647 h 28"/>
              <a:gd name="T26" fmla="*/ 2147483647 w 105"/>
              <a:gd name="T27" fmla="*/ 2147483647 h 28"/>
              <a:gd name="T28" fmla="*/ 2147483647 w 105"/>
              <a:gd name="T29" fmla="*/ 2147483647 h 28"/>
              <a:gd name="T30" fmla="*/ 2147483647 w 105"/>
              <a:gd name="T31" fmla="*/ 2147483647 h 28"/>
              <a:gd name="T32" fmla="*/ 2147483647 w 105"/>
              <a:gd name="T33" fmla="*/ 2147483647 h 28"/>
              <a:gd name="T34" fmla="*/ 2147483647 w 105"/>
              <a:gd name="T35" fmla="*/ 2147483647 h 28"/>
              <a:gd name="T36" fmla="*/ 2147483647 w 105"/>
              <a:gd name="T37" fmla="*/ 2147483647 h 28"/>
              <a:gd name="T38" fmla="*/ 2147483647 w 105"/>
              <a:gd name="T39" fmla="*/ 2147483647 h 28"/>
              <a:gd name="T40" fmla="*/ 2147483647 w 105"/>
              <a:gd name="T41" fmla="*/ 2147483647 h 28"/>
              <a:gd name="T42" fmla="*/ 2147483647 w 105"/>
              <a:gd name="T43" fmla="*/ 2147483647 h 28"/>
              <a:gd name="T44" fmla="*/ 2147483647 w 105"/>
              <a:gd name="T45" fmla="*/ 2147483647 h 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05"/>
              <a:gd name="T70" fmla="*/ 0 h 28"/>
              <a:gd name="T71" fmla="*/ 105 w 105"/>
              <a:gd name="T72" fmla="*/ 28 h 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05" h="28">
                <a:moveTo>
                  <a:pt x="3" y="25"/>
                </a:moveTo>
                <a:lnTo>
                  <a:pt x="0" y="23"/>
                </a:lnTo>
                <a:lnTo>
                  <a:pt x="13" y="21"/>
                </a:lnTo>
                <a:lnTo>
                  <a:pt x="30" y="18"/>
                </a:lnTo>
                <a:lnTo>
                  <a:pt x="45" y="15"/>
                </a:lnTo>
                <a:lnTo>
                  <a:pt x="60" y="12"/>
                </a:lnTo>
                <a:lnTo>
                  <a:pt x="73" y="9"/>
                </a:lnTo>
                <a:lnTo>
                  <a:pt x="85" y="6"/>
                </a:lnTo>
                <a:lnTo>
                  <a:pt x="96" y="2"/>
                </a:lnTo>
                <a:lnTo>
                  <a:pt x="100" y="0"/>
                </a:lnTo>
                <a:lnTo>
                  <a:pt x="105" y="4"/>
                </a:lnTo>
                <a:lnTo>
                  <a:pt x="99" y="5"/>
                </a:lnTo>
                <a:lnTo>
                  <a:pt x="88" y="9"/>
                </a:lnTo>
                <a:lnTo>
                  <a:pt x="75" y="13"/>
                </a:lnTo>
                <a:lnTo>
                  <a:pt x="64" y="16"/>
                </a:lnTo>
                <a:lnTo>
                  <a:pt x="51" y="19"/>
                </a:lnTo>
                <a:lnTo>
                  <a:pt x="43" y="21"/>
                </a:lnTo>
                <a:lnTo>
                  <a:pt x="32" y="23"/>
                </a:lnTo>
                <a:lnTo>
                  <a:pt x="24" y="24"/>
                </a:lnTo>
                <a:lnTo>
                  <a:pt x="17" y="26"/>
                </a:lnTo>
                <a:lnTo>
                  <a:pt x="9" y="27"/>
                </a:lnTo>
                <a:lnTo>
                  <a:pt x="6" y="28"/>
                </a:lnTo>
                <a:lnTo>
                  <a:pt x="3" y="25"/>
                </a:lnTo>
              </a:path>
            </a:pathLst>
          </a:custGeom>
          <a:solidFill>
            <a:srgbClr val="996633"/>
          </a:solidFill>
          <a:ln w="9525" cap="flat" cmpd="sng">
            <a:noFill/>
            <a:prstDash val="solid"/>
            <a:round/>
            <a:headEnd type="none" w="med" len="med"/>
            <a:tailEnd type="none" w="med" len="med"/>
          </a:ln>
        </p:spPr>
        <p:txBody>
          <a:bodyPr wrap="none" anchor="ctr"/>
          <a:lstStyle/>
          <a:p>
            <a:endParaRPr lang="en-GB"/>
          </a:p>
        </p:txBody>
      </p:sp>
      <p:sp>
        <p:nvSpPr>
          <p:cNvPr id="37926" name="Freeform 37"/>
          <p:cNvSpPr>
            <a:spLocks/>
          </p:cNvSpPr>
          <p:nvPr/>
        </p:nvSpPr>
        <p:spPr bwMode="auto">
          <a:xfrm>
            <a:off x="4994275" y="3257550"/>
            <a:ext cx="2019300" cy="579438"/>
          </a:xfrm>
          <a:custGeom>
            <a:avLst/>
            <a:gdLst>
              <a:gd name="T0" fmla="*/ 2147483647 w 1272"/>
              <a:gd name="T1" fmla="*/ 2147483647 h 365"/>
              <a:gd name="T2" fmla="*/ 2147483647 w 1272"/>
              <a:gd name="T3" fmla="*/ 2147483647 h 365"/>
              <a:gd name="T4" fmla="*/ 2147483647 w 1272"/>
              <a:gd name="T5" fmla="*/ 2147483647 h 365"/>
              <a:gd name="T6" fmla="*/ 2147483647 w 1272"/>
              <a:gd name="T7" fmla="*/ 2147483647 h 365"/>
              <a:gd name="T8" fmla="*/ 2147483647 w 1272"/>
              <a:gd name="T9" fmla="*/ 2147483647 h 365"/>
              <a:gd name="T10" fmla="*/ 2147483647 w 1272"/>
              <a:gd name="T11" fmla="*/ 2147483647 h 365"/>
              <a:gd name="T12" fmla="*/ 2147483647 w 1272"/>
              <a:gd name="T13" fmla="*/ 2147483647 h 365"/>
              <a:gd name="T14" fmla="*/ 2147483647 w 1272"/>
              <a:gd name="T15" fmla="*/ 2147483647 h 365"/>
              <a:gd name="T16" fmla="*/ 2147483647 w 1272"/>
              <a:gd name="T17" fmla="*/ 2147483647 h 365"/>
              <a:gd name="T18" fmla="*/ 2147483647 w 1272"/>
              <a:gd name="T19" fmla="*/ 2147483647 h 365"/>
              <a:gd name="T20" fmla="*/ 2147483647 w 1272"/>
              <a:gd name="T21" fmla="*/ 2147483647 h 365"/>
              <a:gd name="T22" fmla="*/ 2147483647 w 1272"/>
              <a:gd name="T23" fmla="*/ 2147483647 h 365"/>
              <a:gd name="T24" fmla="*/ 2147483647 w 1272"/>
              <a:gd name="T25" fmla="*/ 2147483647 h 365"/>
              <a:gd name="T26" fmla="*/ 2147483647 w 1272"/>
              <a:gd name="T27" fmla="*/ 2147483647 h 365"/>
              <a:gd name="T28" fmla="*/ 2147483647 w 1272"/>
              <a:gd name="T29" fmla="*/ 2147483647 h 365"/>
              <a:gd name="T30" fmla="*/ 2147483647 w 1272"/>
              <a:gd name="T31" fmla="*/ 2147483647 h 365"/>
              <a:gd name="T32" fmla="*/ 2147483647 w 1272"/>
              <a:gd name="T33" fmla="*/ 2147483647 h 365"/>
              <a:gd name="T34" fmla="*/ 2147483647 w 1272"/>
              <a:gd name="T35" fmla="*/ 2147483647 h 365"/>
              <a:gd name="T36" fmla="*/ 2147483647 w 1272"/>
              <a:gd name="T37" fmla="*/ 2147483647 h 365"/>
              <a:gd name="T38" fmla="*/ 2147483647 w 1272"/>
              <a:gd name="T39" fmla="*/ 2147483647 h 365"/>
              <a:gd name="T40" fmla="*/ 2147483647 w 1272"/>
              <a:gd name="T41" fmla="*/ 2147483647 h 365"/>
              <a:gd name="T42" fmla="*/ 2147483647 w 1272"/>
              <a:gd name="T43" fmla="*/ 2147483647 h 365"/>
              <a:gd name="T44" fmla="*/ 2147483647 w 1272"/>
              <a:gd name="T45" fmla="*/ 0 h 365"/>
              <a:gd name="T46" fmla="*/ 2147483647 w 1272"/>
              <a:gd name="T47" fmla="*/ 2147483647 h 365"/>
              <a:gd name="T48" fmla="*/ 2147483647 w 1272"/>
              <a:gd name="T49" fmla="*/ 2147483647 h 365"/>
              <a:gd name="T50" fmla="*/ 2147483647 w 1272"/>
              <a:gd name="T51" fmla="*/ 2147483647 h 365"/>
              <a:gd name="T52" fmla="*/ 2147483647 w 1272"/>
              <a:gd name="T53" fmla="*/ 2147483647 h 365"/>
              <a:gd name="T54" fmla="*/ 2147483647 w 1272"/>
              <a:gd name="T55" fmla="*/ 2147483647 h 365"/>
              <a:gd name="T56" fmla="*/ 2147483647 w 1272"/>
              <a:gd name="T57" fmla="*/ 2147483647 h 365"/>
              <a:gd name="T58" fmla="*/ 2147483647 w 1272"/>
              <a:gd name="T59" fmla="*/ 2147483647 h 365"/>
              <a:gd name="T60" fmla="*/ 2147483647 w 1272"/>
              <a:gd name="T61" fmla="*/ 2147483647 h 365"/>
              <a:gd name="T62" fmla="*/ 2147483647 w 1272"/>
              <a:gd name="T63" fmla="*/ 2147483647 h 365"/>
              <a:gd name="T64" fmla="*/ 2147483647 w 1272"/>
              <a:gd name="T65" fmla="*/ 2147483647 h 365"/>
              <a:gd name="T66" fmla="*/ 2147483647 w 1272"/>
              <a:gd name="T67" fmla="*/ 2147483647 h 365"/>
              <a:gd name="T68" fmla="*/ 2147483647 w 1272"/>
              <a:gd name="T69" fmla="*/ 2147483647 h 365"/>
              <a:gd name="T70" fmla="*/ 2147483647 w 1272"/>
              <a:gd name="T71" fmla="*/ 2147483647 h 365"/>
              <a:gd name="T72" fmla="*/ 2147483647 w 1272"/>
              <a:gd name="T73" fmla="*/ 2147483647 h 365"/>
              <a:gd name="T74" fmla="*/ 2147483647 w 1272"/>
              <a:gd name="T75" fmla="*/ 2147483647 h 365"/>
              <a:gd name="T76" fmla="*/ 2147483647 w 1272"/>
              <a:gd name="T77" fmla="*/ 2147483647 h 365"/>
              <a:gd name="T78" fmla="*/ 2147483647 w 1272"/>
              <a:gd name="T79" fmla="*/ 2147483647 h 365"/>
              <a:gd name="T80" fmla="*/ 2147483647 w 1272"/>
              <a:gd name="T81" fmla="*/ 2147483647 h 365"/>
              <a:gd name="T82" fmla="*/ 2147483647 w 1272"/>
              <a:gd name="T83" fmla="*/ 2147483647 h 365"/>
              <a:gd name="T84" fmla="*/ 2147483647 w 1272"/>
              <a:gd name="T85" fmla="*/ 2147483647 h 365"/>
              <a:gd name="T86" fmla="*/ 0 w 1272"/>
              <a:gd name="T87" fmla="*/ 2147483647 h 365"/>
              <a:gd name="T88" fmla="*/ 2147483647 w 1272"/>
              <a:gd name="T89" fmla="*/ 2147483647 h 36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272"/>
              <a:gd name="T136" fmla="*/ 0 h 365"/>
              <a:gd name="T137" fmla="*/ 1272 w 1272"/>
              <a:gd name="T138" fmla="*/ 365 h 36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272" h="365">
                <a:moveTo>
                  <a:pt x="6" y="357"/>
                </a:moveTo>
                <a:lnTo>
                  <a:pt x="1222" y="356"/>
                </a:lnTo>
                <a:lnTo>
                  <a:pt x="1272" y="209"/>
                </a:lnTo>
                <a:lnTo>
                  <a:pt x="1236" y="212"/>
                </a:lnTo>
                <a:lnTo>
                  <a:pt x="1216" y="207"/>
                </a:lnTo>
                <a:lnTo>
                  <a:pt x="1207" y="215"/>
                </a:lnTo>
                <a:lnTo>
                  <a:pt x="1175" y="225"/>
                </a:lnTo>
                <a:lnTo>
                  <a:pt x="1132" y="242"/>
                </a:lnTo>
                <a:lnTo>
                  <a:pt x="1073" y="252"/>
                </a:lnTo>
                <a:lnTo>
                  <a:pt x="998" y="252"/>
                </a:lnTo>
                <a:lnTo>
                  <a:pt x="949" y="258"/>
                </a:lnTo>
                <a:lnTo>
                  <a:pt x="890" y="252"/>
                </a:lnTo>
                <a:lnTo>
                  <a:pt x="825" y="252"/>
                </a:lnTo>
                <a:lnTo>
                  <a:pt x="766" y="242"/>
                </a:lnTo>
                <a:lnTo>
                  <a:pt x="728" y="231"/>
                </a:lnTo>
                <a:lnTo>
                  <a:pt x="702" y="215"/>
                </a:lnTo>
                <a:lnTo>
                  <a:pt x="680" y="204"/>
                </a:lnTo>
                <a:lnTo>
                  <a:pt x="707" y="177"/>
                </a:lnTo>
                <a:lnTo>
                  <a:pt x="741" y="138"/>
                </a:lnTo>
                <a:lnTo>
                  <a:pt x="777" y="93"/>
                </a:lnTo>
                <a:lnTo>
                  <a:pt x="820" y="43"/>
                </a:lnTo>
                <a:lnTo>
                  <a:pt x="847" y="11"/>
                </a:lnTo>
                <a:lnTo>
                  <a:pt x="858" y="0"/>
                </a:lnTo>
                <a:lnTo>
                  <a:pt x="831" y="11"/>
                </a:lnTo>
                <a:lnTo>
                  <a:pt x="788" y="27"/>
                </a:lnTo>
                <a:lnTo>
                  <a:pt x="739" y="43"/>
                </a:lnTo>
                <a:lnTo>
                  <a:pt x="696" y="64"/>
                </a:lnTo>
                <a:lnTo>
                  <a:pt x="648" y="91"/>
                </a:lnTo>
                <a:lnTo>
                  <a:pt x="599" y="118"/>
                </a:lnTo>
                <a:lnTo>
                  <a:pt x="567" y="145"/>
                </a:lnTo>
                <a:lnTo>
                  <a:pt x="540" y="166"/>
                </a:lnTo>
                <a:lnTo>
                  <a:pt x="524" y="231"/>
                </a:lnTo>
                <a:lnTo>
                  <a:pt x="476" y="252"/>
                </a:lnTo>
                <a:lnTo>
                  <a:pt x="433" y="268"/>
                </a:lnTo>
                <a:lnTo>
                  <a:pt x="384" y="284"/>
                </a:lnTo>
                <a:lnTo>
                  <a:pt x="336" y="295"/>
                </a:lnTo>
                <a:lnTo>
                  <a:pt x="287" y="311"/>
                </a:lnTo>
                <a:lnTo>
                  <a:pt x="249" y="318"/>
                </a:lnTo>
                <a:lnTo>
                  <a:pt x="210" y="321"/>
                </a:lnTo>
                <a:lnTo>
                  <a:pt x="156" y="335"/>
                </a:lnTo>
                <a:lnTo>
                  <a:pt x="104" y="338"/>
                </a:lnTo>
                <a:lnTo>
                  <a:pt x="56" y="344"/>
                </a:lnTo>
                <a:lnTo>
                  <a:pt x="18" y="349"/>
                </a:lnTo>
                <a:lnTo>
                  <a:pt x="0" y="348"/>
                </a:lnTo>
                <a:lnTo>
                  <a:pt x="29" y="365"/>
                </a:lnTo>
              </a:path>
            </a:pathLst>
          </a:custGeom>
          <a:solidFill>
            <a:srgbClr val="FF99CC"/>
          </a:solidFill>
          <a:ln w="9525" cap="flat" cmpd="sng">
            <a:noFill/>
            <a:prstDash val="solid"/>
            <a:round/>
            <a:headEnd/>
            <a:tailEnd/>
          </a:ln>
        </p:spPr>
        <p:txBody>
          <a:bodyPr wrap="none" anchor="ctr"/>
          <a:lstStyle/>
          <a:p>
            <a:endParaRPr lang="en-GB"/>
          </a:p>
        </p:txBody>
      </p:sp>
      <p:sp>
        <p:nvSpPr>
          <p:cNvPr id="37927" name="Freeform 38"/>
          <p:cNvSpPr>
            <a:spLocks/>
          </p:cNvSpPr>
          <p:nvPr/>
        </p:nvSpPr>
        <p:spPr bwMode="auto">
          <a:xfrm>
            <a:off x="5553075" y="2838450"/>
            <a:ext cx="1092200" cy="460375"/>
          </a:xfrm>
          <a:custGeom>
            <a:avLst/>
            <a:gdLst>
              <a:gd name="T0" fmla="*/ 2147483647 w 688"/>
              <a:gd name="T1" fmla="*/ 2147483647 h 290"/>
              <a:gd name="T2" fmla="*/ 0 w 688"/>
              <a:gd name="T3" fmla="*/ 2147483647 h 290"/>
              <a:gd name="T4" fmla="*/ 2147483647 w 688"/>
              <a:gd name="T5" fmla="*/ 2147483647 h 290"/>
              <a:gd name="T6" fmla="*/ 2147483647 w 688"/>
              <a:gd name="T7" fmla="*/ 2147483647 h 290"/>
              <a:gd name="T8" fmla="*/ 2147483647 w 688"/>
              <a:gd name="T9" fmla="*/ 2147483647 h 290"/>
              <a:gd name="T10" fmla="*/ 2147483647 w 688"/>
              <a:gd name="T11" fmla="*/ 2147483647 h 290"/>
              <a:gd name="T12" fmla="*/ 2147483647 w 688"/>
              <a:gd name="T13" fmla="*/ 2147483647 h 290"/>
              <a:gd name="T14" fmla="*/ 2147483647 w 688"/>
              <a:gd name="T15" fmla="*/ 2147483647 h 290"/>
              <a:gd name="T16" fmla="*/ 2147483647 w 688"/>
              <a:gd name="T17" fmla="*/ 2147483647 h 290"/>
              <a:gd name="T18" fmla="*/ 2147483647 w 688"/>
              <a:gd name="T19" fmla="*/ 2147483647 h 290"/>
              <a:gd name="T20" fmla="*/ 2147483647 w 688"/>
              <a:gd name="T21" fmla="*/ 2147483647 h 290"/>
              <a:gd name="T22" fmla="*/ 2147483647 w 688"/>
              <a:gd name="T23" fmla="*/ 2147483647 h 290"/>
              <a:gd name="T24" fmla="*/ 2147483647 w 688"/>
              <a:gd name="T25" fmla="*/ 2147483647 h 290"/>
              <a:gd name="T26" fmla="*/ 2147483647 w 688"/>
              <a:gd name="T27" fmla="*/ 2147483647 h 290"/>
              <a:gd name="T28" fmla="*/ 2147483647 w 688"/>
              <a:gd name="T29" fmla="*/ 2147483647 h 290"/>
              <a:gd name="T30" fmla="*/ 2147483647 w 688"/>
              <a:gd name="T31" fmla="*/ 0 h 290"/>
              <a:gd name="T32" fmla="*/ 2147483647 w 688"/>
              <a:gd name="T33" fmla="*/ 2147483647 h 290"/>
              <a:gd name="T34" fmla="*/ 2147483647 w 688"/>
              <a:gd name="T35" fmla="*/ 2147483647 h 290"/>
              <a:gd name="T36" fmla="*/ 2147483647 w 688"/>
              <a:gd name="T37" fmla="*/ 2147483647 h 290"/>
              <a:gd name="T38" fmla="*/ 2147483647 w 688"/>
              <a:gd name="T39" fmla="*/ 2147483647 h 290"/>
              <a:gd name="T40" fmla="*/ 2147483647 w 688"/>
              <a:gd name="T41" fmla="*/ 2147483647 h 290"/>
              <a:gd name="T42" fmla="*/ 2147483647 w 688"/>
              <a:gd name="T43" fmla="*/ 2147483647 h 290"/>
              <a:gd name="T44" fmla="*/ 2147483647 w 688"/>
              <a:gd name="T45" fmla="*/ 2147483647 h 290"/>
              <a:gd name="T46" fmla="*/ 2147483647 w 688"/>
              <a:gd name="T47" fmla="*/ 2147483647 h 290"/>
              <a:gd name="T48" fmla="*/ 2147483647 w 688"/>
              <a:gd name="T49" fmla="*/ 2147483647 h 290"/>
              <a:gd name="T50" fmla="*/ 2147483647 w 688"/>
              <a:gd name="T51" fmla="*/ 2147483647 h 290"/>
              <a:gd name="T52" fmla="*/ 2147483647 w 688"/>
              <a:gd name="T53" fmla="*/ 2147483647 h 290"/>
              <a:gd name="T54" fmla="*/ 2147483647 w 688"/>
              <a:gd name="T55" fmla="*/ 2147483647 h 290"/>
              <a:gd name="T56" fmla="*/ 2147483647 w 688"/>
              <a:gd name="T57" fmla="*/ 2147483647 h 290"/>
              <a:gd name="T58" fmla="*/ 2147483647 w 688"/>
              <a:gd name="T59" fmla="*/ 2147483647 h 290"/>
              <a:gd name="T60" fmla="*/ 2147483647 w 688"/>
              <a:gd name="T61" fmla="*/ 2147483647 h 290"/>
              <a:gd name="T62" fmla="*/ 2147483647 w 688"/>
              <a:gd name="T63" fmla="*/ 2147483647 h 290"/>
              <a:gd name="T64" fmla="*/ 2147483647 w 688"/>
              <a:gd name="T65" fmla="*/ 2147483647 h 29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88"/>
              <a:gd name="T100" fmla="*/ 0 h 290"/>
              <a:gd name="T101" fmla="*/ 688 w 688"/>
              <a:gd name="T102" fmla="*/ 290 h 29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88" h="290">
                <a:moveTo>
                  <a:pt x="27" y="183"/>
                </a:moveTo>
                <a:lnTo>
                  <a:pt x="0" y="161"/>
                </a:lnTo>
                <a:lnTo>
                  <a:pt x="32" y="161"/>
                </a:lnTo>
                <a:lnTo>
                  <a:pt x="65" y="156"/>
                </a:lnTo>
                <a:lnTo>
                  <a:pt x="113" y="145"/>
                </a:lnTo>
                <a:lnTo>
                  <a:pt x="172" y="124"/>
                </a:lnTo>
                <a:lnTo>
                  <a:pt x="215" y="113"/>
                </a:lnTo>
                <a:lnTo>
                  <a:pt x="247" y="97"/>
                </a:lnTo>
                <a:lnTo>
                  <a:pt x="263" y="91"/>
                </a:lnTo>
                <a:lnTo>
                  <a:pt x="274" y="86"/>
                </a:lnTo>
                <a:lnTo>
                  <a:pt x="306" y="70"/>
                </a:lnTo>
                <a:lnTo>
                  <a:pt x="344" y="54"/>
                </a:lnTo>
                <a:lnTo>
                  <a:pt x="392" y="38"/>
                </a:lnTo>
                <a:lnTo>
                  <a:pt x="446" y="21"/>
                </a:lnTo>
                <a:lnTo>
                  <a:pt x="497" y="9"/>
                </a:lnTo>
                <a:lnTo>
                  <a:pt x="548" y="0"/>
                </a:lnTo>
                <a:lnTo>
                  <a:pt x="586" y="5"/>
                </a:lnTo>
                <a:lnTo>
                  <a:pt x="624" y="11"/>
                </a:lnTo>
                <a:lnTo>
                  <a:pt x="656" y="21"/>
                </a:lnTo>
                <a:lnTo>
                  <a:pt x="688" y="32"/>
                </a:lnTo>
                <a:lnTo>
                  <a:pt x="624" y="118"/>
                </a:lnTo>
                <a:lnTo>
                  <a:pt x="575" y="183"/>
                </a:lnTo>
                <a:lnTo>
                  <a:pt x="505" y="188"/>
                </a:lnTo>
                <a:lnTo>
                  <a:pt x="419" y="199"/>
                </a:lnTo>
                <a:lnTo>
                  <a:pt x="354" y="206"/>
                </a:lnTo>
                <a:lnTo>
                  <a:pt x="290" y="209"/>
                </a:lnTo>
                <a:lnTo>
                  <a:pt x="240" y="213"/>
                </a:lnTo>
                <a:lnTo>
                  <a:pt x="231" y="247"/>
                </a:lnTo>
                <a:lnTo>
                  <a:pt x="220" y="290"/>
                </a:lnTo>
                <a:lnTo>
                  <a:pt x="188" y="274"/>
                </a:lnTo>
                <a:lnTo>
                  <a:pt x="124" y="242"/>
                </a:lnTo>
                <a:lnTo>
                  <a:pt x="75" y="209"/>
                </a:lnTo>
                <a:lnTo>
                  <a:pt x="27" y="183"/>
                </a:lnTo>
              </a:path>
            </a:pathLst>
          </a:custGeom>
          <a:solidFill>
            <a:srgbClr val="4BB2B7"/>
          </a:solidFill>
          <a:ln w="9525" cap="flat" cmpd="sng">
            <a:noFill/>
            <a:prstDash val="solid"/>
            <a:round/>
            <a:headEnd type="none" w="med" len="med"/>
            <a:tailEnd type="none" w="med" len="med"/>
          </a:ln>
        </p:spPr>
        <p:txBody>
          <a:bodyPr/>
          <a:lstStyle/>
          <a:p>
            <a:endParaRPr lang="en-GB"/>
          </a:p>
        </p:txBody>
      </p:sp>
      <p:sp>
        <p:nvSpPr>
          <p:cNvPr id="37928" name="Freeform 39"/>
          <p:cNvSpPr>
            <a:spLocks/>
          </p:cNvSpPr>
          <p:nvPr/>
        </p:nvSpPr>
        <p:spPr bwMode="auto">
          <a:xfrm>
            <a:off x="5884863" y="3127375"/>
            <a:ext cx="582612" cy="282575"/>
          </a:xfrm>
          <a:custGeom>
            <a:avLst/>
            <a:gdLst>
              <a:gd name="T0" fmla="*/ 2147483647 w 367"/>
              <a:gd name="T1" fmla="*/ 2147483647 h 178"/>
              <a:gd name="T2" fmla="*/ 2147483647 w 367"/>
              <a:gd name="T3" fmla="*/ 2147483647 h 178"/>
              <a:gd name="T4" fmla="*/ 2147483647 w 367"/>
              <a:gd name="T5" fmla="*/ 2147483647 h 178"/>
              <a:gd name="T6" fmla="*/ 2147483647 w 367"/>
              <a:gd name="T7" fmla="*/ 2147483647 h 178"/>
              <a:gd name="T8" fmla="*/ 2147483647 w 367"/>
              <a:gd name="T9" fmla="*/ 2147483647 h 178"/>
              <a:gd name="T10" fmla="*/ 2147483647 w 367"/>
              <a:gd name="T11" fmla="*/ 2147483647 h 178"/>
              <a:gd name="T12" fmla="*/ 2147483647 w 367"/>
              <a:gd name="T13" fmla="*/ 2147483647 h 178"/>
              <a:gd name="T14" fmla="*/ 2147483647 w 367"/>
              <a:gd name="T15" fmla="*/ 2147483647 h 178"/>
              <a:gd name="T16" fmla="*/ 2147483647 w 367"/>
              <a:gd name="T17" fmla="*/ 2147483647 h 178"/>
              <a:gd name="T18" fmla="*/ 2147483647 w 367"/>
              <a:gd name="T19" fmla="*/ 2147483647 h 178"/>
              <a:gd name="T20" fmla="*/ 2147483647 w 367"/>
              <a:gd name="T21" fmla="*/ 2147483647 h 178"/>
              <a:gd name="T22" fmla="*/ 2147483647 w 367"/>
              <a:gd name="T23" fmla="*/ 0 h 178"/>
              <a:gd name="T24" fmla="*/ 2147483647 w 367"/>
              <a:gd name="T25" fmla="*/ 2147483647 h 178"/>
              <a:gd name="T26" fmla="*/ 2147483647 w 367"/>
              <a:gd name="T27" fmla="*/ 2147483647 h 178"/>
              <a:gd name="T28" fmla="*/ 2147483647 w 367"/>
              <a:gd name="T29" fmla="*/ 2147483647 h 178"/>
              <a:gd name="T30" fmla="*/ 2147483647 w 367"/>
              <a:gd name="T31" fmla="*/ 2147483647 h 178"/>
              <a:gd name="T32" fmla="*/ 2147483647 w 367"/>
              <a:gd name="T33" fmla="*/ 2147483647 h 178"/>
              <a:gd name="T34" fmla="*/ 2147483647 w 367"/>
              <a:gd name="T35" fmla="*/ 2147483647 h 178"/>
              <a:gd name="T36" fmla="*/ 2147483647 w 367"/>
              <a:gd name="T37" fmla="*/ 2147483647 h 178"/>
              <a:gd name="T38" fmla="*/ 2147483647 w 367"/>
              <a:gd name="T39" fmla="*/ 2147483647 h 178"/>
              <a:gd name="T40" fmla="*/ 2147483647 w 367"/>
              <a:gd name="T41" fmla="*/ 2147483647 h 178"/>
              <a:gd name="T42" fmla="*/ 2147483647 w 367"/>
              <a:gd name="T43" fmla="*/ 2147483647 h 178"/>
              <a:gd name="T44" fmla="*/ 0 w 367"/>
              <a:gd name="T45" fmla="*/ 2147483647 h 178"/>
              <a:gd name="T46" fmla="*/ 2147483647 w 367"/>
              <a:gd name="T47" fmla="*/ 2147483647 h 17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67"/>
              <a:gd name="T73" fmla="*/ 0 h 178"/>
              <a:gd name="T74" fmla="*/ 367 w 367"/>
              <a:gd name="T75" fmla="*/ 178 h 17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67" h="178">
                <a:moveTo>
                  <a:pt x="5" y="146"/>
                </a:moveTo>
                <a:lnTo>
                  <a:pt x="11" y="124"/>
                </a:lnTo>
                <a:lnTo>
                  <a:pt x="38" y="108"/>
                </a:lnTo>
                <a:lnTo>
                  <a:pt x="70" y="87"/>
                </a:lnTo>
                <a:lnTo>
                  <a:pt x="102" y="65"/>
                </a:lnTo>
                <a:lnTo>
                  <a:pt x="145" y="44"/>
                </a:lnTo>
                <a:lnTo>
                  <a:pt x="172" y="28"/>
                </a:lnTo>
                <a:lnTo>
                  <a:pt x="178" y="22"/>
                </a:lnTo>
                <a:lnTo>
                  <a:pt x="222" y="9"/>
                </a:lnTo>
                <a:lnTo>
                  <a:pt x="273" y="4"/>
                </a:lnTo>
                <a:lnTo>
                  <a:pt x="323" y="6"/>
                </a:lnTo>
                <a:lnTo>
                  <a:pt x="367" y="0"/>
                </a:lnTo>
                <a:lnTo>
                  <a:pt x="355" y="17"/>
                </a:lnTo>
                <a:lnTo>
                  <a:pt x="334" y="22"/>
                </a:lnTo>
                <a:lnTo>
                  <a:pt x="285" y="28"/>
                </a:lnTo>
                <a:lnTo>
                  <a:pt x="237" y="44"/>
                </a:lnTo>
                <a:lnTo>
                  <a:pt x="199" y="54"/>
                </a:lnTo>
                <a:lnTo>
                  <a:pt x="151" y="76"/>
                </a:lnTo>
                <a:lnTo>
                  <a:pt x="113" y="97"/>
                </a:lnTo>
                <a:lnTo>
                  <a:pt x="81" y="119"/>
                </a:lnTo>
                <a:lnTo>
                  <a:pt x="43" y="146"/>
                </a:lnTo>
                <a:lnTo>
                  <a:pt x="22" y="157"/>
                </a:lnTo>
                <a:lnTo>
                  <a:pt x="0" y="178"/>
                </a:lnTo>
                <a:lnTo>
                  <a:pt x="5" y="146"/>
                </a:lnTo>
              </a:path>
            </a:pathLst>
          </a:custGeom>
          <a:solidFill>
            <a:srgbClr val="969696"/>
          </a:solidFill>
          <a:ln w="9525" cap="flat" cmpd="sng">
            <a:noFill/>
            <a:prstDash val="solid"/>
            <a:round/>
            <a:headEnd type="none" w="med" len="med"/>
            <a:tailEnd type="none" w="med" len="med"/>
          </a:ln>
        </p:spPr>
        <p:txBody>
          <a:bodyPr wrap="none" anchor="ctr"/>
          <a:lstStyle/>
          <a:p>
            <a:endParaRPr lang="en-GB"/>
          </a:p>
        </p:txBody>
      </p:sp>
      <p:sp>
        <p:nvSpPr>
          <p:cNvPr id="37929" name="Freeform 40"/>
          <p:cNvSpPr>
            <a:spLocks/>
          </p:cNvSpPr>
          <p:nvPr/>
        </p:nvSpPr>
        <p:spPr bwMode="auto">
          <a:xfrm>
            <a:off x="6073775" y="3470275"/>
            <a:ext cx="844550" cy="204788"/>
          </a:xfrm>
          <a:custGeom>
            <a:avLst/>
            <a:gdLst>
              <a:gd name="T0" fmla="*/ 2147483647 w 532"/>
              <a:gd name="T1" fmla="*/ 2147483647 h 129"/>
              <a:gd name="T2" fmla="*/ 2147483647 w 532"/>
              <a:gd name="T3" fmla="*/ 0 h 129"/>
              <a:gd name="T4" fmla="*/ 2147483647 w 532"/>
              <a:gd name="T5" fmla="*/ 2147483647 h 129"/>
              <a:gd name="T6" fmla="*/ 2147483647 w 532"/>
              <a:gd name="T7" fmla="*/ 2147483647 h 129"/>
              <a:gd name="T8" fmla="*/ 2147483647 w 532"/>
              <a:gd name="T9" fmla="*/ 2147483647 h 129"/>
              <a:gd name="T10" fmla="*/ 2147483647 w 532"/>
              <a:gd name="T11" fmla="*/ 2147483647 h 129"/>
              <a:gd name="T12" fmla="*/ 2147483647 w 532"/>
              <a:gd name="T13" fmla="*/ 2147483647 h 129"/>
              <a:gd name="T14" fmla="*/ 2147483647 w 532"/>
              <a:gd name="T15" fmla="*/ 2147483647 h 129"/>
              <a:gd name="T16" fmla="*/ 2147483647 w 532"/>
              <a:gd name="T17" fmla="*/ 2147483647 h 129"/>
              <a:gd name="T18" fmla="*/ 2147483647 w 532"/>
              <a:gd name="T19" fmla="*/ 2147483647 h 129"/>
              <a:gd name="T20" fmla="*/ 2147483647 w 532"/>
              <a:gd name="T21" fmla="*/ 2147483647 h 129"/>
              <a:gd name="T22" fmla="*/ 2147483647 w 532"/>
              <a:gd name="T23" fmla="*/ 2147483647 h 129"/>
              <a:gd name="T24" fmla="*/ 2147483647 w 532"/>
              <a:gd name="T25" fmla="*/ 2147483647 h 129"/>
              <a:gd name="T26" fmla="*/ 2147483647 w 532"/>
              <a:gd name="T27" fmla="*/ 2147483647 h 129"/>
              <a:gd name="T28" fmla="*/ 2147483647 w 532"/>
              <a:gd name="T29" fmla="*/ 2147483647 h 129"/>
              <a:gd name="T30" fmla="*/ 2147483647 w 532"/>
              <a:gd name="T31" fmla="*/ 2147483647 h 129"/>
              <a:gd name="T32" fmla="*/ 2147483647 w 532"/>
              <a:gd name="T33" fmla="*/ 2147483647 h 129"/>
              <a:gd name="T34" fmla="*/ 2147483647 w 532"/>
              <a:gd name="T35" fmla="*/ 2147483647 h 129"/>
              <a:gd name="T36" fmla="*/ 2147483647 w 532"/>
              <a:gd name="T37" fmla="*/ 2147483647 h 129"/>
              <a:gd name="T38" fmla="*/ 2147483647 w 532"/>
              <a:gd name="T39" fmla="*/ 2147483647 h 129"/>
              <a:gd name="T40" fmla="*/ 2147483647 w 532"/>
              <a:gd name="T41" fmla="*/ 2147483647 h 129"/>
              <a:gd name="T42" fmla="*/ 2147483647 w 532"/>
              <a:gd name="T43" fmla="*/ 2147483647 h 129"/>
              <a:gd name="T44" fmla="*/ 2147483647 w 532"/>
              <a:gd name="T45" fmla="*/ 2147483647 h 129"/>
              <a:gd name="T46" fmla="*/ 0 w 532"/>
              <a:gd name="T47" fmla="*/ 2147483647 h 129"/>
              <a:gd name="T48" fmla="*/ 2147483647 w 532"/>
              <a:gd name="T49" fmla="*/ 2147483647 h 1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32"/>
              <a:gd name="T76" fmla="*/ 0 h 129"/>
              <a:gd name="T77" fmla="*/ 532 w 532"/>
              <a:gd name="T78" fmla="*/ 129 h 12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32" h="129">
                <a:moveTo>
                  <a:pt x="38" y="32"/>
                </a:moveTo>
                <a:lnTo>
                  <a:pt x="64" y="0"/>
                </a:lnTo>
                <a:lnTo>
                  <a:pt x="113" y="16"/>
                </a:lnTo>
                <a:lnTo>
                  <a:pt x="161" y="27"/>
                </a:lnTo>
                <a:lnTo>
                  <a:pt x="215" y="32"/>
                </a:lnTo>
                <a:lnTo>
                  <a:pt x="263" y="38"/>
                </a:lnTo>
                <a:lnTo>
                  <a:pt x="317" y="38"/>
                </a:lnTo>
                <a:lnTo>
                  <a:pt x="355" y="32"/>
                </a:lnTo>
                <a:lnTo>
                  <a:pt x="365" y="32"/>
                </a:lnTo>
                <a:lnTo>
                  <a:pt x="398" y="43"/>
                </a:lnTo>
                <a:lnTo>
                  <a:pt x="441" y="59"/>
                </a:lnTo>
                <a:lnTo>
                  <a:pt x="478" y="70"/>
                </a:lnTo>
                <a:lnTo>
                  <a:pt x="520" y="75"/>
                </a:lnTo>
                <a:lnTo>
                  <a:pt x="532" y="81"/>
                </a:lnTo>
                <a:lnTo>
                  <a:pt x="505" y="91"/>
                </a:lnTo>
                <a:lnTo>
                  <a:pt x="457" y="108"/>
                </a:lnTo>
                <a:lnTo>
                  <a:pt x="398" y="118"/>
                </a:lnTo>
                <a:lnTo>
                  <a:pt x="339" y="124"/>
                </a:lnTo>
                <a:lnTo>
                  <a:pt x="258" y="129"/>
                </a:lnTo>
                <a:lnTo>
                  <a:pt x="183" y="124"/>
                </a:lnTo>
                <a:lnTo>
                  <a:pt x="124" y="118"/>
                </a:lnTo>
                <a:lnTo>
                  <a:pt x="81" y="113"/>
                </a:lnTo>
                <a:lnTo>
                  <a:pt x="38" y="97"/>
                </a:lnTo>
                <a:lnTo>
                  <a:pt x="0" y="70"/>
                </a:lnTo>
                <a:lnTo>
                  <a:pt x="38" y="32"/>
                </a:lnTo>
              </a:path>
            </a:pathLst>
          </a:custGeom>
          <a:solidFill>
            <a:srgbClr val="99CC00"/>
          </a:solidFill>
          <a:ln w="9525" cap="flat" cmpd="sng">
            <a:noFill/>
            <a:prstDash val="solid"/>
            <a:round/>
            <a:headEnd type="none" w="med" len="med"/>
            <a:tailEnd type="none" w="med" len="med"/>
          </a:ln>
        </p:spPr>
        <p:txBody>
          <a:bodyPr wrap="none" anchor="ctr"/>
          <a:lstStyle/>
          <a:p>
            <a:endParaRPr lang="en-GB"/>
          </a:p>
        </p:txBody>
      </p:sp>
      <p:sp>
        <p:nvSpPr>
          <p:cNvPr id="37930" name="Freeform 41"/>
          <p:cNvSpPr>
            <a:spLocks/>
          </p:cNvSpPr>
          <p:nvPr/>
        </p:nvSpPr>
        <p:spPr bwMode="auto">
          <a:xfrm>
            <a:off x="6165850" y="3384550"/>
            <a:ext cx="479425" cy="146050"/>
          </a:xfrm>
          <a:custGeom>
            <a:avLst/>
            <a:gdLst>
              <a:gd name="T0" fmla="*/ 2147483647 w 302"/>
              <a:gd name="T1" fmla="*/ 2147483647 h 92"/>
              <a:gd name="T2" fmla="*/ 2147483647 w 302"/>
              <a:gd name="T3" fmla="*/ 0 h 92"/>
              <a:gd name="T4" fmla="*/ 2147483647 w 302"/>
              <a:gd name="T5" fmla="*/ 2147483647 h 92"/>
              <a:gd name="T6" fmla="*/ 2147483647 w 302"/>
              <a:gd name="T7" fmla="*/ 2147483647 h 92"/>
              <a:gd name="T8" fmla="*/ 2147483647 w 302"/>
              <a:gd name="T9" fmla="*/ 2147483647 h 92"/>
              <a:gd name="T10" fmla="*/ 2147483647 w 302"/>
              <a:gd name="T11" fmla="*/ 2147483647 h 92"/>
              <a:gd name="T12" fmla="*/ 2147483647 w 302"/>
              <a:gd name="T13" fmla="*/ 2147483647 h 92"/>
              <a:gd name="T14" fmla="*/ 2147483647 w 302"/>
              <a:gd name="T15" fmla="*/ 2147483647 h 92"/>
              <a:gd name="T16" fmla="*/ 2147483647 w 302"/>
              <a:gd name="T17" fmla="*/ 2147483647 h 92"/>
              <a:gd name="T18" fmla="*/ 2147483647 w 302"/>
              <a:gd name="T19" fmla="*/ 2147483647 h 92"/>
              <a:gd name="T20" fmla="*/ 2147483647 w 302"/>
              <a:gd name="T21" fmla="*/ 2147483647 h 92"/>
              <a:gd name="T22" fmla="*/ 2147483647 w 302"/>
              <a:gd name="T23" fmla="*/ 2147483647 h 92"/>
              <a:gd name="T24" fmla="*/ 2147483647 w 302"/>
              <a:gd name="T25" fmla="*/ 2147483647 h 92"/>
              <a:gd name="T26" fmla="*/ 2147483647 w 302"/>
              <a:gd name="T27" fmla="*/ 2147483647 h 92"/>
              <a:gd name="T28" fmla="*/ 2147483647 w 302"/>
              <a:gd name="T29" fmla="*/ 2147483647 h 92"/>
              <a:gd name="T30" fmla="*/ 2147483647 w 302"/>
              <a:gd name="T31" fmla="*/ 2147483647 h 92"/>
              <a:gd name="T32" fmla="*/ 2147483647 w 302"/>
              <a:gd name="T33" fmla="*/ 2147483647 h 92"/>
              <a:gd name="T34" fmla="*/ 0 w 302"/>
              <a:gd name="T35" fmla="*/ 2147483647 h 92"/>
              <a:gd name="T36" fmla="*/ 2147483647 w 302"/>
              <a:gd name="T37" fmla="*/ 2147483647 h 92"/>
              <a:gd name="T38" fmla="*/ 2147483647 w 302"/>
              <a:gd name="T39" fmla="*/ 2147483647 h 9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02"/>
              <a:gd name="T61" fmla="*/ 0 h 92"/>
              <a:gd name="T62" fmla="*/ 302 w 302"/>
              <a:gd name="T63" fmla="*/ 92 h 9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02" h="92">
                <a:moveTo>
                  <a:pt x="44" y="11"/>
                </a:moveTo>
                <a:lnTo>
                  <a:pt x="49" y="0"/>
                </a:lnTo>
                <a:lnTo>
                  <a:pt x="81" y="16"/>
                </a:lnTo>
                <a:lnTo>
                  <a:pt x="119" y="27"/>
                </a:lnTo>
                <a:lnTo>
                  <a:pt x="160" y="33"/>
                </a:lnTo>
                <a:lnTo>
                  <a:pt x="194" y="38"/>
                </a:lnTo>
                <a:lnTo>
                  <a:pt x="221" y="54"/>
                </a:lnTo>
                <a:lnTo>
                  <a:pt x="254" y="65"/>
                </a:lnTo>
                <a:lnTo>
                  <a:pt x="286" y="81"/>
                </a:lnTo>
                <a:lnTo>
                  <a:pt x="302" y="87"/>
                </a:lnTo>
                <a:lnTo>
                  <a:pt x="275" y="92"/>
                </a:lnTo>
                <a:lnTo>
                  <a:pt x="221" y="92"/>
                </a:lnTo>
                <a:lnTo>
                  <a:pt x="162" y="92"/>
                </a:lnTo>
                <a:lnTo>
                  <a:pt x="135" y="92"/>
                </a:lnTo>
                <a:lnTo>
                  <a:pt x="92" y="87"/>
                </a:lnTo>
                <a:lnTo>
                  <a:pt x="54" y="76"/>
                </a:lnTo>
                <a:lnTo>
                  <a:pt x="28" y="65"/>
                </a:lnTo>
                <a:lnTo>
                  <a:pt x="0" y="55"/>
                </a:lnTo>
                <a:lnTo>
                  <a:pt x="25" y="33"/>
                </a:lnTo>
                <a:lnTo>
                  <a:pt x="44" y="11"/>
                </a:lnTo>
              </a:path>
            </a:pathLst>
          </a:custGeom>
          <a:solidFill>
            <a:srgbClr val="969696"/>
          </a:solidFill>
          <a:ln w="9525" cap="flat" cmpd="sng">
            <a:noFill/>
            <a:prstDash val="solid"/>
            <a:round/>
            <a:headEnd type="none" w="med" len="med"/>
            <a:tailEnd type="none" w="med" len="med"/>
          </a:ln>
        </p:spPr>
        <p:txBody>
          <a:bodyPr wrap="none" anchor="ctr"/>
          <a:lstStyle/>
          <a:p>
            <a:endParaRPr lang="en-GB"/>
          </a:p>
        </p:txBody>
      </p:sp>
      <p:sp>
        <p:nvSpPr>
          <p:cNvPr id="37931" name="Freeform 42"/>
          <p:cNvSpPr>
            <a:spLocks/>
          </p:cNvSpPr>
          <p:nvPr/>
        </p:nvSpPr>
        <p:spPr bwMode="auto">
          <a:xfrm>
            <a:off x="6923088" y="3598863"/>
            <a:ext cx="174625" cy="225425"/>
          </a:xfrm>
          <a:custGeom>
            <a:avLst/>
            <a:gdLst>
              <a:gd name="T0" fmla="*/ 2147483647 w 110"/>
              <a:gd name="T1" fmla="*/ 0 h 142"/>
              <a:gd name="T2" fmla="*/ 2147483647 w 110"/>
              <a:gd name="T3" fmla="*/ 0 h 142"/>
              <a:gd name="T4" fmla="*/ 2147483647 w 110"/>
              <a:gd name="T5" fmla="*/ 0 h 142"/>
              <a:gd name="T6" fmla="*/ 2147483647 w 110"/>
              <a:gd name="T7" fmla="*/ 0 h 142"/>
              <a:gd name="T8" fmla="*/ 2147483647 w 110"/>
              <a:gd name="T9" fmla="*/ 2147483647 h 142"/>
              <a:gd name="T10" fmla="*/ 0 w 110"/>
              <a:gd name="T11" fmla="*/ 2147483647 h 142"/>
              <a:gd name="T12" fmla="*/ 2147483647 w 110"/>
              <a:gd name="T13" fmla="*/ 0 h 142"/>
              <a:gd name="T14" fmla="*/ 0 60000 65536"/>
              <a:gd name="T15" fmla="*/ 0 60000 65536"/>
              <a:gd name="T16" fmla="*/ 0 60000 65536"/>
              <a:gd name="T17" fmla="*/ 0 60000 65536"/>
              <a:gd name="T18" fmla="*/ 0 60000 65536"/>
              <a:gd name="T19" fmla="*/ 0 60000 65536"/>
              <a:gd name="T20" fmla="*/ 0 60000 65536"/>
              <a:gd name="T21" fmla="*/ 0 w 110"/>
              <a:gd name="T22" fmla="*/ 0 h 142"/>
              <a:gd name="T23" fmla="*/ 110 w 110"/>
              <a:gd name="T24" fmla="*/ 142 h 1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0" h="142">
                <a:moveTo>
                  <a:pt x="51" y="0"/>
                </a:moveTo>
                <a:lnTo>
                  <a:pt x="67" y="0"/>
                </a:lnTo>
                <a:lnTo>
                  <a:pt x="89" y="0"/>
                </a:lnTo>
                <a:lnTo>
                  <a:pt x="110" y="0"/>
                </a:lnTo>
                <a:lnTo>
                  <a:pt x="46" y="141"/>
                </a:lnTo>
                <a:lnTo>
                  <a:pt x="0" y="142"/>
                </a:lnTo>
                <a:lnTo>
                  <a:pt x="51" y="0"/>
                </a:lnTo>
              </a:path>
            </a:pathLst>
          </a:custGeom>
          <a:solidFill>
            <a:srgbClr val="FF99CC"/>
          </a:solidFill>
          <a:ln w="9525" cap="flat" cmpd="sng">
            <a:noFill/>
            <a:prstDash val="solid"/>
            <a:round/>
            <a:headEnd type="none" w="med" len="med"/>
            <a:tailEnd type="none" w="med" len="med"/>
          </a:ln>
        </p:spPr>
        <p:txBody>
          <a:bodyPr wrap="none" anchor="ctr"/>
          <a:lstStyle/>
          <a:p>
            <a:endParaRPr lang="en-GB"/>
          </a:p>
        </p:txBody>
      </p:sp>
      <p:sp>
        <p:nvSpPr>
          <p:cNvPr id="37932" name="Freeform 43"/>
          <p:cNvSpPr>
            <a:spLocks/>
          </p:cNvSpPr>
          <p:nvPr/>
        </p:nvSpPr>
        <p:spPr bwMode="auto">
          <a:xfrm>
            <a:off x="6991350" y="2895600"/>
            <a:ext cx="1763713" cy="933450"/>
          </a:xfrm>
          <a:custGeom>
            <a:avLst/>
            <a:gdLst>
              <a:gd name="T0" fmla="*/ 2147483647 w 1111"/>
              <a:gd name="T1" fmla="*/ 2147483647 h 588"/>
              <a:gd name="T2" fmla="*/ 2147483647 w 1111"/>
              <a:gd name="T3" fmla="*/ 2147483647 h 588"/>
              <a:gd name="T4" fmla="*/ 2147483647 w 1111"/>
              <a:gd name="T5" fmla="*/ 2147483647 h 588"/>
              <a:gd name="T6" fmla="*/ 2147483647 w 1111"/>
              <a:gd name="T7" fmla="*/ 2147483647 h 588"/>
              <a:gd name="T8" fmla="*/ 2147483647 w 1111"/>
              <a:gd name="T9" fmla="*/ 2147483647 h 588"/>
              <a:gd name="T10" fmla="*/ 2147483647 w 1111"/>
              <a:gd name="T11" fmla="*/ 2147483647 h 588"/>
              <a:gd name="T12" fmla="*/ 2147483647 w 1111"/>
              <a:gd name="T13" fmla="*/ 2147483647 h 588"/>
              <a:gd name="T14" fmla="*/ 2147483647 w 1111"/>
              <a:gd name="T15" fmla="*/ 2147483647 h 588"/>
              <a:gd name="T16" fmla="*/ 2147483647 w 1111"/>
              <a:gd name="T17" fmla="*/ 2147483647 h 588"/>
              <a:gd name="T18" fmla="*/ 2147483647 w 1111"/>
              <a:gd name="T19" fmla="*/ 2147483647 h 588"/>
              <a:gd name="T20" fmla="*/ 2147483647 w 1111"/>
              <a:gd name="T21" fmla="*/ 2147483647 h 588"/>
              <a:gd name="T22" fmla="*/ 2147483647 w 1111"/>
              <a:gd name="T23" fmla="*/ 2147483647 h 588"/>
              <a:gd name="T24" fmla="*/ 2147483647 w 1111"/>
              <a:gd name="T25" fmla="*/ 2147483647 h 588"/>
              <a:gd name="T26" fmla="*/ 2147483647 w 1111"/>
              <a:gd name="T27" fmla="*/ 2147483647 h 588"/>
              <a:gd name="T28" fmla="*/ 2147483647 w 1111"/>
              <a:gd name="T29" fmla="*/ 2147483647 h 588"/>
              <a:gd name="T30" fmla="*/ 2147483647 w 1111"/>
              <a:gd name="T31" fmla="*/ 2147483647 h 588"/>
              <a:gd name="T32" fmla="*/ 2147483647 w 1111"/>
              <a:gd name="T33" fmla="*/ 2147483647 h 588"/>
              <a:gd name="T34" fmla="*/ 2147483647 w 1111"/>
              <a:gd name="T35" fmla="*/ 2147483647 h 588"/>
              <a:gd name="T36" fmla="*/ 2147483647 w 1111"/>
              <a:gd name="T37" fmla="*/ 2147483647 h 588"/>
              <a:gd name="T38" fmla="*/ 2147483647 w 1111"/>
              <a:gd name="T39" fmla="*/ 2147483647 h 588"/>
              <a:gd name="T40" fmla="*/ 2147483647 w 1111"/>
              <a:gd name="T41" fmla="*/ 2147483647 h 588"/>
              <a:gd name="T42" fmla="*/ 2147483647 w 1111"/>
              <a:gd name="T43" fmla="*/ 2147483647 h 588"/>
              <a:gd name="T44" fmla="*/ 2147483647 w 1111"/>
              <a:gd name="T45" fmla="*/ 0 h 588"/>
              <a:gd name="T46" fmla="*/ 2147483647 w 1111"/>
              <a:gd name="T47" fmla="*/ 2147483647 h 588"/>
              <a:gd name="T48" fmla="*/ 2147483647 w 1111"/>
              <a:gd name="T49" fmla="*/ 2147483647 h 588"/>
              <a:gd name="T50" fmla="*/ 0 w 1111"/>
              <a:gd name="T51" fmla="*/ 2147483647 h 58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11"/>
              <a:gd name="T79" fmla="*/ 0 h 588"/>
              <a:gd name="T80" fmla="*/ 1111 w 1111"/>
              <a:gd name="T81" fmla="*/ 588 h 58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11" h="588">
                <a:moveTo>
                  <a:pt x="3" y="588"/>
                </a:moveTo>
                <a:lnTo>
                  <a:pt x="84" y="400"/>
                </a:lnTo>
                <a:lnTo>
                  <a:pt x="111" y="389"/>
                </a:lnTo>
                <a:lnTo>
                  <a:pt x="127" y="373"/>
                </a:lnTo>
                <a:lnTo>
                  <a:pt x="137" y="357"/>
                </a:lnTo>
                <a:lnTo>
                  <a:pt x="186" y="335"/>
                </a:lnTo>
                <a:lnTo>
                  <a:pt x="224" y="314"/>
                </a:lnTo>
                <a:lnTo>
                  <a:pt x="267" y="292"/>
                </a:lnTo>
                <a:lnTo>
                  <a:pt x="291" y="279"/>
                </a:lnTo>
                <a:lnTo>
                  <a:pt x="326" y="244"/>
                </a:lnTo>
                <a:lnTo>
                  <a:pt x="358" y="211"/>
                </a:lnTo>
                <a:lnTo>
                  <a:pt x="374" y="179"/>
                </a:lnTo>
                <a:lnTo>
                  <a:pt x="401" y="152"/>
                </a:lnTo>
                <a:lnTo>
                  <a:pt x="412" y="141"/>
                </a:lnTo>
                <a:lnTo>
                  <a:pt x="444" y="125"/>
                </a:lnTo>
                <a:lnTo>
                  <a:pt x="476" y="115"/>
                </a:lnTo>
                <a:lnTo>
                  <a:pt x="509" y="104"/>
                </a:lnTo>
                <a:lnTo>
                  <a:pt x="541" y="98"/>
                </a:lnTo>
                <a:lnTo>
                  <a:pt x="620" y="84"/>
                </a:lnTo>
                <a:lnTo>
                  <a:pt x="686" y="72"/>
                </a:lnTo>
                <a:lnTo>
                  <a:pt x="718" y="66"/>
                </a:lnTo>
                <a:lnTo>
                  <a:pt x="740" y="12"/>
                </a:lnTo>
                <a:lnTo>
                  <a:pt x="1074" y="0"/>
                </a:lnTo>
                <a:lnTo>
                  <a:pt x="1111" y="39"/>
                </a:lnTo>
                <a:lnTo>
                  <a:pt x="1107" y="584"/>
                </a:lnTo>
                <a:lnTo>
                  <a:pt x="0" y="584"/>
                </a:lnTo>
              </a:path>
            </a:pathLst>
          </a:custGeom>
          <a:solidFill>
            <a:srgbClr val="800080"/>
          </a:solidFill>
          <a:ln w="9525" cap="flat" cmpd="sng">
            <a:noFill/>
            <a:prstDash val="solid"/>
            <a:round/>
            <a:headEnd/>
            <a:tailEnd/>
          </a:ln>
        </p:spPr>
        <p:txBody>
          <a:bodyPr wrap="none" anchor="ctr"/>
          <a:lstStyle/>
          <a:p>
            <a:endParaRPr lang="en-GB"/>
          </a:p>
        </p:txBody>
      </p:sp>
      <p:sp>
        <p:nvSpPr>
          <p:cNvPr id="37933" name="Freeform 44"/>
          <p:cNvSpPr>
            <a:spLocks/>
          </p:cNvSpPr>
          <p:nvPr/>
        </p:nvSpPr>
        <p:spPr bwMode="auto">
          <a:xfrm>
            <a:off x="7208838" y="3171825"/>
            <a:ext cx="376237" cy="290513"/>
          </a:xfrm>
          <a:custGeom>
            <a:avLst/>
            <a:gdLst>
              <a:gd name="T0" fmla="*/ 2147483647 w 44"/>
              <a:gd name="T1" fmla="*/ 0 h 34"/>
              <a:gd name="T2" fmla="*/ 2147483647 w 44"/>
              <a:gd name="T3" fmla="*/ 2147483647 h 34"/>
              <a:gd name="T4" fmla="*/ 2147483647 w 44"/>
              <a:gd name="T5" fmla="*/ 2147483647 h 34"/>
              <a:gd name="T6" fmla="*/ 2147483647 w 44"/>
              <a:gd name="T7" fmla="*/ 2147483647 h 34"/>
              <a:gd name="T8" fmla="*/ 2147483647 w 44"/>
              <a:gd name="T9" fmla="*/ 2147483647 h 34"/>
              <a:gd name="T10" fmla="*/ 2147483647 w 44"/>
              <a:gd name="T11" fmla="*/ 2147483647 h 34"/>
              <a:gd name="T12" fmla="*/ 2147483647 w 44"/>
              <a:gd name="T13" fmla="*/ 2147483647 h 34"/>
              <a:gd name="T14" fmla="*/ 0 w 44"/>
              <a:gd name="T15" fmla="*/ 2147483647 h 34"/>
              <a:gd name="T16" fmla="*/ 2147483647 w 44"/>
              <a:gd name="T17" fmla="*/ 2147483647 h 34"/>
              <a:gd name="T18" fmla="*/ 2147483647 w 44"/>
              <a:gd name="T19" fmla="*/ 2147483647 h 34"/>
              <a:gd name="T20" fmla="*/ 2147483647 w 44"/>
              <a:gd name="T21" fmla="*/ 2147483647 h 34"/>
              <a:gd name="T22" fmla="*/ 2147483647 w 44"/>
              <a:gd name="T23" fmla="*/ 2147483647 h 34"/>
              <a:gd name="T24" fmla="*/ 2147483647 w 44"/>
              <a:gd name="T25" fmla="*/ 2147483647 h 34"/>
              <a:gd name="T26" fmla="*/ 2147483647 w 44"/>
              <a:gd name="T27" fmla="*/ 2147483647 h 34"/>
              <a:gd name="T28" fmla="*/ 2147483647 w 44"/>
              <a:gd name="T29" fmla="*/ 2147483647 h 34"/>
              <a:gd name="T30" fmla="*/ 2147483647 w 44"/>
              <a:gd name="T31" fmla="*/ 2147483647 h 34"/>
              <a:gd name="T32" fmla="*/ 2147483647 w 44"/>
              <a:gd name="T33" fmla="*/ 2147483647 h 34"/>
              <a:gd name="T34" fmla="*/ 2147483647 w 44"/>
              <a:gd name="T35" fmla="*/ 0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4"/>
              <a:gd name="T55" fmla="*/ 0 h 34"/>
              <a:gd name="T56" fmla="*/ 44 w 44"/>
              <a:gd name="T57" fmla="*/ 34 h 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4" h="34">
                <a:moveTo>
                  <a:pt x="44" y="0"/>
                </a:moveTo>
                <a:lnTo>
                  <a:pt x="41" y="7"/>
                </a:lnTo>
                <a:lnTo>
                  <a:pt x="35" y="13"/>
                </a:lnTo>
                <a:lnTo>
                  <a:pt x="28" y="20"/>
                </a:lnTo>
                <a:lnTo>
                  <a:pt x="18" y="26"/>
                </a:lnTo>
                <a:lnTo>
                  <a:pt x="14" y="28"/>
                </a:lnTo>
                <a:lnTo>
                  <a:pt x="7" y="31"/>
                </a:lnTo>
                <a:lnTo>
                  <a:pt x="0" y="34"/>
                </a:lnTo>
                <a:lnTo>
                  <a:pt x="2" y="31"/>
                </a:lnTo>
                <a:lnTo>
                  <a:pt x="4" y="26"/>
                </a:lnTo>
                <a:lnTo>
                  <a:pt x="8" y="22"/>
                </a:lnTo>
                <a:lnTo>
                  <a:pt x="13" y="18"/>
                </a:lnTo>
                <a:lnTo>
                  <a:pt x="20" y="15"/>
                </a:lnTo>
                <a:lnTo>
                  <a:pt x="25" y="12"/>
                </a:lnTo>
                <a:lnTo>
                  <a:pt x="31" y="9"/>
                </a:lnTo>
                <a:lnTo>
                  <a:pt x="37" y="6"/>
                </a:lnTo>
                <a:lnTo>
                  <a:pt x="43" y="1"/>
                </a:lnTo>
                <a:lnTo>
                  <a:pt x="44" y="0"/>
                </a:lnTo>
              </a:path>
            </a:pathLst>
          </a:custGeom>
          <a:solidFill>
            <a:srgbClr val="FF99CC"/>
          </a:solidFill>
          <a:ln w="9525" cap="flat" cmpd="sng">
            <a:noFill/>
            <a:prstDash val="solid"/>
            <a:round/>
            <a:headEnd type="none" w="med" len="med"/>
            <a:tailEnd type="none" w="med" len="med"/>
          </a:ln>
        </p:spPr>
        <p:txBody>
          <a:bodyPr wrap="none" anchor="ctr"/>
          <a:lstStyle/>
          <a:p>
            <a:endParaRPr lang="en-GB"/>
          </a:p>
        </p:txBody>
      </p:sp>
      <p:sp>
        <p:nvSpPr>
          <p:cNvPr id="37934" name="Freeform 45"/>
          <p:cNvSpPr>
            <a:spLocks/>
          </p:cNvSpPr>
          <p:nvPr/>
        </p:nvSpPr>
        <p:spPr bwMode="auto">
          <a:xfrm>
            <a:off x="7243763" y="2755900"/>
            <a:ext cx="979487" cy="620713"/>
          </a:xfrm>
          <a:custGeom>
            <a:avLst/>
            <a:gdLst>
              <a:gd name="T0" fmla="*/ 2147483647 w 617"/>
              <a:gd name="T1" fmla="*/ 0 h 391"/>
              <a:gd name="T2" fmla="*/ 2147483647 w 617"/>
              <a:gd name="T3" fmla="*/ 2147483647 h 391"/>
              <a:gd name="T4" fmla="*/ 2147483647 w 617"/>
              <a:gd name="T5" fmla="*/ 2147483647 h 391"/>
              <a:gd name="T6" fmla="*/ 2147483647 w 617"/>
              <a:gd name="T7" fmla="*/ 2147483647 h 391"/>
              <a:gd name="T8" fmla="*/ 2147483647 w 617"/>
              <a:gd name="T9" fmla="*/ 2147483647 h 391"/>
              <a:gd name="T10" fmla="*/ 2147483647 w 617"/>
              <a:gd name="T11" fmla="*/ 2147483647 h 391"/>
              <a:gd name="T12" fmla="*/ 2147483647 w 617"/>
              <a:gd name="T13" fmla="*/ 2147483647 h 391"/>
              <a:gd name="T14" fmla="*/ 2147483647 w 617"/>
              <a:gd name="T15" fmla="*/ 2147483647 h 391"/>
              <a:gd name="T16" fmla="*/ 2147483647 w 617"/>
              <a:gd name="T17" fmla="*/ 2147483647 h 391"/>
              <a:gd name="T18" fmla="*/ 2147483647 w 617"/>
              <a:gd name="T19" fmla="*/ 2147483647 h 391"/>
              <a:gd name="T20" fmla="*/ 2147483647 w 617"/>
              <a:gd name="T21" fmla="*/ 2147483647 h 391"/>
              <a:gd name="T22" fmla="*/ 2147483647 w 617"/>
              <a:gd name="T23" fmla="*/ 2147483647 h 391"/>
              <a:gd name="T24" fmla="*/ 2147483647 w 617"/>
              <a:gd name="T25" fmla="*/ 2147483647 h 391"/>
              <a:gd name="T26" fmla="*/ 2147483647 w 617"/>
              <a:gd name="T27" fmla="*/ 2147483647 h 391"/>
              <a:gd name="T28" fmla="*/ 2147483647 w 617"/>
              <a:gd name="T29" fmla="*/ 2147483647 h 391"/>
              <a:gd name="T30" fmla="*/ 2147483647 w 617"/>
              <a:gd name="T31" fmla="*/ 2147483647 h 391"/>
              <a:gd name="T32" fmla="*/ 2147483647 w 617"/>
              <a:gd name="T33" fmla="*/ 2147483647 h 391"/>
              <a:gd name="T34" fmla="*/ 2147483647 w 617"/>
              <a:gd name="T35" fmla="*/ 2147483647 h 391"/>
              <a:gd name="T36" fmla="*/ 2147483647 w 617"/>
              <a:gd name="T37" fmla="*/ 2147483647 h 391"/>
              <a:gd name="T38" fmla="*/ 2147483647 w 617"/>
              <a:gd name="T39" fmla="*/ 2147483647 h 391"/>
              <a:gd name="T40" fmla="*/ 2147483647 w 617"/>
              <a:gd name="T41" fmla="*/ 2147483647 h 391"/>
              <a:gd name="T42" fmla="*/ 2147483647 w 617"/>
              <a:gd name="T43" fmla="*/ 2147483647 h 391"/>
              <a:gd name="T44" fmla="*/ 2147483647 w 617"/>
              <a:gd name="T45" fmla="*/ 2147483647 h 391"/>
              <a:gd name="T46" fmla="*/ 2147483647 w 617"/>
              <a:gd name="T47" fmla="*/ 2147483647 h 391"/>
              <a:gd name="T48" fmla="*/ 2147483647 w 617"/>
              <a:gd name="T49" fmla="*/ 2147483647 h 391"/>
              <a:gd name="T50" fmla="*/ 2147483647 w 617"/>
              <a:gd name="T51" fmla="*/ 2147483647 h 391"/>
              <a:gd name="T52" fmla="*/ 2147483647 w 617"/>
              <a:gd name="T53" fmla="*/ 2147483647 h 391"/>
              <a:gd name="T54" fmla="*/ 2147483647 w 617"/>
              <a:gd name="T55" fmla="*/ 2147483647 h 391"/>
              <a:gd name="T56" fmla="*/ 0 w 617"/>
              <a:gd name="T57" fmla="*/ 2147483647 h 391"/>
              <a:gd name="T58" fmla="*/ 0 w 617"/>
              <a:gd name="T59" fmla="*/ 2147483647 h 391"/>
              <a:gd name="T60" fmla="*/ 2147483647 w 617"/>
              <a:gd name="T61" fmla="*/ 2147483647 h 391"/>
              <a:gd name="T62" fmla="*/ 2147483647 w 617"/>
              <a:gd name="T63" fmla="*/ 2147483647 h 391"/>
              <a:gd name="T64" fmla="*/ 2147483647 w 617"/>
              <a:gd name="T65" fmla="*/ 2147483647 h 391"/>
              <a:gd name="T66" fmla="*/ 2147483647 w 617"/>
              <a:gd name="T67" fmla="*/ 2147483647 h 391"/>
              <a:gd name="T68" fmla="*/ 2147483647 w 617"/>
              <a:gd name="T69" fmla="*/ 2147483647 h 391"/>
              <a:gd name="T70" fmla="*/ 2147483647 w 617"/>
              <a:gd name="T71" fmla="*/ 2147483647 h 391"/>
              <a:gd name="T72" fmla="*/ 2147483647 w 617"/>
              <a:gd name="T73" fmla="*/ 2147483647 h 391"/>
              <a:gd name="T74" fmla="*/ 2147483647 w 617"/>
              <a:gd name="T75" fmla="*/ 2147483647 h 391"/>
              <a:gd name="T76" fmla="*/ 2147483647 w 617"/>
              <a:gd name="T77" fmla="*/ 2147483647 h 391"/>
              <a:gd name="T78" fmla="*/ 2147483647 w 617"/>
              <a:gd name="T79" fmla="*/ 2147483647 h 391"/>
              <a:gd name="T80" fmla="*/ 2147483647 w 617"/>
              <a:gd name="T81" fmla="*/ 2147483647 h 391"/>
              <a:gd name="T82" fmla="*/ 2147483647 w 617"/>
              <a:gd name="T83" fmla="*/ 2147483647 h 391"/>
              <a:gd name="T84" fmla="*/ 2147483647 w 617"/>
              <a:gd name="T85" fmla="*/ 2147483647 h 391"/>
              <a:gd name="T86" fmla="*/ 2147483647 w 617"/>
              <a:gd name="T87" fmla="*/ 2147483647 h 391"/>
              <a:gd name="T88" fmla="*/ 2147483647 w 617"/>
              <a:gd name="T89" fmla="*/ 2147483647 h 391"/>
              <a:gd name="T90" fmla="*/ 2147483647 w 617"/>
              <a:gd name="T91" fmla="*/ 2147483647 h 391"/>
              <a:gd name="T92" fmla="*/ 2147483647 w 617"/>
              <a:gd name="T93" fmla="*/ 2147483647 h 391"/>
              <a:gd name="T94" fmla="*/ 2147483647 w 617"/>
              <a:gd name="T95" fmla="*/ 2147483647 h 391"/>
              <a:gd name="T96" fmla="*/ 2147483647 w 617"/>
              <a:gd name="T97" fmla="*/ 2147483647 h 391"/>
              <a:gd name="T98" fmla="*/ 2147483647 w 617"/>
              <a:gd name="T99" fmla="*/ 2147483647 h 391"/>
              <a:gd name="T100" fmla="*/ 2147483647 w 617"/>
              <a:gd name="T101" fmla="*/ 2147483647 h 391"/>
              <a:gd name="T102" fmla="*/ 2147483647 w 617"/>
              <a:gd name="T103" fmla="*/ 2147483647 h 39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17"/>
              <a:gd name="T157" fmla="*/ 0 h 391"/>
              <a:gd name="T158" fmla="*/ 617 w 617"/>
              <a:gd name="T159" fmla="*/ 391 h 39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17" h="391">
                <a:moveTo>
                  <a:pt x="617" y="0"/>
                </a:moveTo>
                <a:lnTo>
                  <a:pt x="565" y="9"/>
                </a:lnTo>
                <a:lnTo>
                  <a:pt x="505" y="15"/>
                </a:lnTo>
                <a:lnTo>
                  <a:pt x="468" y="26"/>
                </a:lnTo>
                <a:lnTo>
                  <a:pt x="430" y="31"/>
                </a:lnTo>
                <a:lnTo>
                  <a:pt x="403" y="36"/>
                </a:lnTo>
                <a:lnTo>
                  <a:pt x="366" y="42"/>
                </a:lnTo>
                <a:lnTo>
                  <a:pt x="307" y="42"/>
                </a:lnTo>
                <a:lnTo>
                  <a:pt x="263" y="31"/>
                </a:lnTo>
                <a:lnTo>
                  <a:pt x="226" y="20"/>
                </a:lnTo>
                <a:lnTo>
                  <a:pt x="210" y="4"/>
                </a:lnTo>
                <a:lnTo>
                  <a:pt x="199" y="4"/>
                </a:lnTo>
                <a:lnTo>
                  <a:pt x="188" y="4"/>
                </a:lnTo>
                <a:lnTo>
                  <a:pt x="183" y="9"/>
                </a:lnTo>
                <a:lnTo>
                  <a:pt x="177" y="36"/>
                </a:lnTo>
                <a:lnTo>
                  <a:pt x="177" y="63"/>
                </a:lnTo>
                <a:lnTo>
                  <a:pt x="172" y="95"/>
                </a:lnTo>
                <a:lnTo>
                  <a:pt x="167" y="122"/>
                </a:lnTo>
                <a:lnTo>
                  <a:pt x="156" y="160"/>
                </a:lnTo>
                <a:lnTo>
                  <a:pt x="145" y="187"/>
                </a:lnTo>
                <a:lnTo>
                  <a:pt x="134" y="214"/>
                </a:lnTo>
                <a:lnTo>
                  <a:pt x="124" y="230"/>
                </a:lnTo>
                <a:lnTo>
                  <a:pt x="118" y="251"/>
                </a:lnTo>
                <a:lnTo>
                  <a:pt x="108" y="278"/>
                </a:lnTo>
                <a:lnTo>
                  <a:pt x="91" y="300"/>
                </a:lnTo>
                <a:lnTo>
                  <a:pt x="75" y="316"/>
                </a:lnTo>
                <a:lnTo>
                  <a:pt x="65" y="332"/>
                </a:lnTo>
                <a:lnTo>
                  <a:pt x="38" y="343"/>
                </a:lnTo>
                <a:lnTo>
                  <a:pt x="0" y="353"/>
                </a:lnTo>
                <a:lnTo>
                  <a:pt x="0" y="391"/>
                </a:lnTo>
                <a:lnTo>
                  <a:pt x="16" y="375"/>
                </a:lnTo>
                <a:lnTo>
                  <a:pt x="43" y="359"/>
                </a:lnTo>
                <a:lnTo>
                  <a:pt x="70" y="337"/>
                </a:lnTo>
                <a:lnTo>
                  <a:pt x="91" y="332"/>
                </a:lnTo>
                <a:lnTo>
                  <a:pt x="113" y="321"/>
                </a:lnTo>
                <a:lnTo>
                  <a:pt x="134" y="288"/>
                </a:lnTo>
                <a:lnTo>
                  <a:pt x="161" y="238"/>
                </a:lnTo>
                <a:lnTo>
                  <a:pt x="188" y="187"/>
                </a:lnTo>
                <a:lnTo>
                  <a:pt x="207" y="148"/>
                </a:lnTo>
                <a:lnTo>
                  <a:pt x="220" y="106"/>
                </a:lnTo>
                <a:lnTo>
                  <a:pt x="231" y="90"/>
                </a:lnTo>
                <a:lnTo>
                  <a:pt x="242" y="85"/>
                </a:lnTo>
                <a:lnTo>
                  <a:pt x="263" y="85"/>
                </a:lnTo>
                <a:lnTo>
                  <a:pt x="285" y="106"/>
                </a:lnTo>
                <a:lnTo>
                  <a:pt x="317" y="128"/>
                </a:lnTo>
                <a:lnTo>
                  <a:pt x="328" y="133"/>
                </a:lnTo>
                <a:lnTo>
                  <a:pt x="366" y="128"/>
                </a:lnTo>
                <a:lnTo>
                  <a:pt x="446" y="112"/>
                </a:lnTo>
                <a:lnTo>
                  <a:pt x="513" y="96"/>
                </a:lnTo>
                <a:lnTo>
                  <a:pt x="565" y="85"/>
                </a:lnTo>
                <a:lnTo>
                  <a:pt x="586" y="69"/>
                </a:lnTo>
                <a:lnTo>
                  <a:pt x="613" y="4"/>
                </a:lnTo>
              </a:path>
            </a:pathLst>
          </a:custGeom>
          <a:solidFill>
            <a:srgbClr val="99CC00"/>
          </a:solidFill>
          <a:ln w="9525" cap="flat" cmpd="sng">
            <a:noFill/>
            <a:prstDash val="solid"/>
            <a:round/>
            <a:headEnd type="none" w="med" len="med"/>
            <a:tailEnd type="none" w="med" len="med"/>
          </a:ln>
        </p:spPr>
        <p:txBody>
          <a:bodyPr wrap="none" anchor="ctr"/>
          <a:lstStyle/>
          <a:p>
            <a:endParaRPr lang="en-GB"/>
          </a:p>
        </p:txBody>
      </p:sp>
      <p:sp>
        <p:nvSpPr>
          <p:cNvPr id="37935" name="Freeform 46"/>
          <p:cNvSpPr>
            <a:spLocks/>
          </p:cNvSpPr>
          <p:nvPr/>
        </p:nvSpPr>
        <p:spPr bwMode="auto">
          <a:xfrm>
            <a:off x="7243763" y="2700338"/>
            <a:ext cx="998537" cy="615950"/>
          </a:xfrm>
          <a:custGeom>
            <a:avLst/>
            <a:gdLst>
              <a:gd name="T0" fmla="*/ 2147483647 w 629"/>
              <a:gd name="T1" fmla="*/ 2147483647 h 388"/>
              <a:gd name="T2" fmla="*/ 2147483647 w 629"/>
              <a:gd name="T3" fmla="*/ 2147483647 h 388"/>
              <a:gd name="T4" fmla="*/ 2147483647 w 629"/>
              <a:gd name="T5" fmla="*/ 0 h 388"/>
              <a:gd name="T6" fmla="*/ 2147483647 w 629"/>
              <a:gd name="T7" fmla="*/ 2147483647 h 388"/>
              <a:gd name="T8" fmla="*/ 2147483647 w 629"/>
              <a:gd name="T9" fmla="*/ 2147483647 h 388"/>
              <a:gd name="T10" fmla="*/ 2147483647 w 629"/>
              <a:gd name="T11" fmla="*/ 2147483647 h 388"/>
              <a:gd name="T12" fmla="*/ 2147483647 w 629"/>
              <a:gd name="T13" fmla="*/ 2147483647 h 388"/>
              <a:gd name="T14" fmla="*/ 2147483647 w 629"/>
              <a:gd name="T15" fmla="*/ 2147483647 h 388"/>
              <a:gd name="T16" fmla="*/ 2147483647 w 629"/>
              <a:gd name="T17" fmla="*/ 2147483647 h 388"/>
              <a:gd name="T18" fmla="*/ 2147483647 w 629"/>
              <a:gd name="T19" fmla="*/ 2147483647 h 388"/>
              <a:gd name="T20" fmla="*/ 2147483647 w 629"/>
              <a:gd name="T21" fmla="*/ 2147483647 h 388"/>
              <a:gd name="T22" fmla="*/ 2147483647 w 629"/>
              <a:gd name="T23" fmla="*/ 2147483647 h 388"/>
              <a:gd name="T24" fmla="*/ 2147483647 w 629"/>
              <a:gd name="T25" fmla="*/ 2147483647 h 388"/>
              <a:gd name="T26" fmla="*/ 2147483647 w 629"/>
              <a:gd name="T27" fmla="*/ 2147483647 h 388"/>
              <a:gd name="T28" fmla="*/ 2147483647 w 629"/>
              <a:gd name="T29" fmla="*/ 2147483647 h 388"/>
              <a:gd name="T30" fmla="*/ 2147483647 w 629"/>
              <a:gd name="T31" fmla="*/ 2147483647 h 388"/>
              <a:gd name="T32" fmla="*/ 2147483647 w 629"/>
              <a:gd name="T33" fmla="*/ 2147483647 h 388"/>
              <a:gd name="T34" fmla="*/ 2147483647 w 629"/>
              <a:gd name="T35" fmla="*/ 2147483647 h 388"/>
              <a:gd name="T36" fmla="*/ 2147483647 w 629"/>
              <a:gd name="T37" fmla="*/ 2147483647 h 388"/>
              <a:gd name="T38" fmla="*/ 2147483647 w 629"/>
              <a:gd name="T39" fmla="*/ 2147483647 h 388"/>
              <a:gd name="T40" fmla="*/ 2147483647 w 629"/>
              <a:gd name="T41" fmla="*/ 2147483647 h 388"/>
              <a:gd name="T42" fmla="*/ 2147483647 w 629"/>
              <a:gd name="T43" fmla="*/ 2147483647 h 388"/>
              <a:gd name="T44" fmla="*/ 2147483647 w 629"/>
              <a:gd name="T45" fmla="*/ 2147483647 h 388"/>
              <a:gd name="T46" fmla="*/ 2147483647 w 629"/>
              <a:gd name="T47" fmla="*/ 2147483647 h 388"/>
              <a:gd name="T48" fmla="*/ 2147483647 w 629"/>
              <a:gd name="T49" fmla="*/ 2147483647 h 388"/>
              <a:gd name="T50" fmla="*/ 2147483647 w 629"/>
              <a:gd name="T51" fmla="*/ 2147483647 h 388"/>
              <a:gd name="T52" fmla="*/ 2147483647 w 629"/>
              <a:gd name="T53" fmla="*/ 2147483647 h 388"/>
              <a:gd name="T54" fmla="*/ 0 w 629"/>
              <a:gd name="T55" fmla="*/ 2147483647 h 388"/>
              <a:gd name="T56" fmla="*/ 0 w 629"/>
              <a:gd name="T57" fmla="*/ 2147483647 h 388"/>
              <a:gd name="T58" fmla="*/ 2147483647 w 629"/>
              <a:gd name="T59" fmla="*/ 2147483647 h 388"/>
              <a:gd name="T60" fmla="*/ 2147483647 w 629"/>
              <a:gd name="T61" fmla="*/ 2147483647 h 388"/>
              <a:gd name="T62" fmla="*/ 2147483647 w 629"/>
              <a:gd name="T63" fmla="*/ 2147483647 h 388"/>
              <a:gd name="T64" fmla="*/ 2147483647 w 629"/>
              <a:gd name="T65" fmla="*/ 2147483647 h 388"/>
              <a:gd name="T66" fmla="*/ 2147483647 w 629"/>
              <a:gd name="T67" fmla="*/ 2147483647 h 388"/>
              <a:gd name="T68" fmla="*/ 2147483647 w 629"/>
              <a:gd name="T69" fmla="*/ 2147483647 h 388"/>
              <a:gd name="T70" fmla="*/ 2147483647 w 629"/>
              <a:gd name="T71" fmla="*/ 2147483647 h 388"/>
              <a:gd name="T72" fmla="*/ 2147483647 w 629"/>
              <a:gd name="T73" fmla="*/ 2147483647 h 388"/>
              <a:gd name="T74" fmla="*/ 2147483647 w 629"/>
              <a:gd name="T75" fmla="*/ 2147483647 h 388"/>
              <a:gd name="T76" fmla="*/ 2147483647 w 629"/>
              <a:gd name="T77" fmla="*/ 2147483647 h 388"/>
              <a:gd name="T78" fmla="*/ 2147483647 w 629"/>
              <a:gd name="T79" fmla="*/ 2147483647 h 388"/>
              <a:gd name="T80" fmla="*/ 2147483647 w 629"/>
              <a:gd name="T81" fmla="*/ 2147483647 h 388"/>
              <a:gd name="T82" fmla="*/ 2147483647 w 629"/>
              <a:gd name="T83" fmla="*/ 2147483647 h 388"/>
              <a:gd name="T84" fmla="*/ 2147483647 w 629"/>
              <a:gd name="T85" fmla="*/ 2147483647 h 388"/>
              <a:gd name="T86" fmla="*/ 2147483647 w 629"/>
              <a:gd name="T87" fmla="*/ 2147483647 h 388"/>
              <a:gd name="T88" fmla="*/ 2147483647 w 629"/>
              <a:gd name="T89" fmla="*/ 2147483647 h 388"/>
              <a:gd name="T90" fmla="*/ 2147483647 w 629"/>
              <a:gd name="T91" fmla="*/ 2147483647 h 388"/>
              <a:gd name="T92" fmla="*/ 2147483647 w 629"/>
              <a:gd name="T93" fmla="*/ 2147483647 h 388"/>
              <a:gd name="T94" fmla="*/ 2147483647 w 629"/>
              <a:gd name="T95" fmla="*/ 2147483647 h 388"/>
              <a:gd name="T96" fmla="*/ 2147483647 w 629"/>
              <a:gd name="T97" fmla="*/ 2147483647 h 388"/>
              <a:gd name="T98" fmla="*/ 2147483647 w 629"/>
              <a:gd name="T99" fmla="*/ 2147483647 h 388"/>
              <a:gd name="T100" fmla="*/ 2147483647 w 629"/>
              <a:gd name="T101" fmla="*/ 2147483647 h 388"/>
              <a:gd name="T102" fmla="*/ 2147483647 w 629"/>
              <a:gd name="T103" fmla="*/ 2147483647 h 388"/>
              <a:gd name="T104" fmla="*/ 2147483647 w 629"/>
              <a:gd name="T105" fmla="*/ 2147483647 h 38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29"/>
              <a:gd name="T160" fmla="*/ 0 h 388"/>
              <a:gd name="T161" fmla="*/ 629 w 629"/>
              <a:gd name="T162" fmla="*/ 388 h 38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29" h="388">
                <a:moveTo>
                  <a:pt x="629" y="1"/>
                </a:moveTo>
                <a:lnTo>
                  <a:pt x="597" y="6"/>
                </a:lnTo>
                <a:lnTo>
                  <a:pt x="572" y="0"/>
                </a:lnTo>
                <a:lnTo>
                  <a:pt x="540" y="8"/>
                </a:lnTo>
                <a:lnTo>
                  <a:pt x="500" y="17"/>
                </a:lnTo>
                <a:lnTo>
                  <a:pt x="464" y="26"/>
                </a:lnTo>
                <a:lnTo>
                  <a:pt x="411" y="30"/>
                </a:lnTo>
                <a:lnTo>
                  <a:pt x="366" y="38"/>
                </a:lnTo>
                <a:lnTo>
                  <a:pt x="323" y="33"/>
                </a:lnTo>
                <a:lnTo>
                  <a:pt x="285" y="28"/>
                </a:lnTo>
                <a:lnTo>
                  <a:pt x="237" y="23"/>
                </a:lnTo>
                <a:lnTo>
                  <a:pt x="204" y="23"/>
                </a:lnTo>
                <a:lnTo>
                  <a:pt x="183" y="12"/>
                </a:lnTo>
                <a:lnTo>
                  <a:pt x="168" y="9"/>
                </a:lnTo>
                <a:lnTo>
                  <a:pt x="170" y="30"/>
                </a:lnTo>
                <a:lnTo>
                  <a:pt x="167" y="60"/>
                </a:lnTo>
                <a:lnTo>
                  <a:pt x="167" y="82"/>
                </a:lnTo>
                <a:lnTo>
                  <a:pt x="161" y="109"/>
                </a:lnTo>
                <a:lnTo>
                  <a:pt x="156" y="146"/>
                </a:lnTo>
                <a:lnTo>
                  <a:pt x="145" y="189"/>
                </a:lnTo>
                <a:lnTo>
                  <a:pt x="134" y="227"/>
                </a:lnTo>
                <a:lnTo>
                  <a:pt x="116" y="272"/>
                </a:lnTo>
                <a:lnTo>
                  <a:pt x="105" y="300"/>
                </a:lnTo>
                <a:lnTo>
                  <a:pt x="91" y="324"/>
                </a:lnTo>
                <a:lnTo>
                  <a:pt x="70" y="345"/>
                </a:lnTo>
                <a:lnTo>
                  <a:pt x="44" y="362"/>
                </a:lnTo>
                <a:lnTo>
                  <a:pt x="16" y="372"/>
                </a:lnTo>
                <a:lnTo>
                  <a:pt x="0" y="377"/>
                </a:lnTo>
                <a:lnTo>
                  <a:pt x="0" y="388"/>
                </a:lnTo>
                <a:lnTo>
                  <a:pt x="38" y="377"/>
                </a:lnTo>
                <a:lnTo>
                  <a:pt x="72" y="363"/>
                </a:lnTo>
                <a:lnTo>
                  <a:pt x="91" y="340"/>
                </a:lnTo>
                <a:lnTo>
                  <a:pt x="110" y="315"/>
                </a:lnTo>
                <a:lnTo>
                  <a:pt x="122" y="290"/>
                </a:lnTo>
                <a:lnTo>
                  <a:pt x="137" y="252"/>
                </a:lnTo>
                <a:lnTo>
                  <a:pt x="149" y="219"/>
                </a:lnTo>
                <a:lnTo>
                  <a:pt x="161" y="188"/>
                </a:lnTo>
                <a:lnTo>
                  <a:pt x="172" y="135"/>
                </a:lnTo>
                <a:lnTo>
                  <a:pt x="177" y="98"/>
                </a:lnTo>
                <a:lnTo>
                  <a:pt x="183" y="60"/>
                </a:lnTo>
                <a:lnTo>
                  <a:pt x="186" y="44"/>
                </a:lnTo>
                <a:lnTo>
                  <a:pt x="194" y="39"/>
                </a:lnTo>
                <a:lnTo>
                  <a:pt x="215" y="44"/>
                </a:lnTo>
                <a:lnTo>
                  <a:pt x="231" y="66"/>
                </a:lnTo>
                <a:lnTo>
                  <a:pt x="247" y="71"/>
                </a:lnTo>
                <a:lnTo>
                  <a:pt x="296" y="76"/>
                </a:lnTo>
                <a:lnTo>
                  <a:pt x="381" y="79"/>
                </a:lnTo>
                <a:lnTo>
                  <a:pt x="441" y="66"/>
                </a:lnTo>
                <a:lnTo>
                  <a:pt x="500" y="55"/>
                </a:lnTo>
                <a:lnTo>
                  <a:pt x="540" y="51"/>
                </a:lnTo>
                <a:lnTo>
                  <a:pt x="597" y="39"/>
                </a:lnTo>
                <a:lnTo>
                  <a:pt x="613" y="39"/>
                </a:lnTo>
                <a:lnTo>
                  <a:pt x="629" y="1"/>
                </a:lnTo>
              </a:path>
            </a:pathLst>
          </a:custGeom>
          <a:solidFill>
            <a:srgbClr val="969696"/>
          </a:solidFill>
          <a:ln w="9525" cap="flat" cmpd="sng">
            <a:noFill/>
            <a:prstDash val="solid"/>
            <a:round/>
            <a:headEnd type="none" w="med" len="med"/>
            <a:tailEnd type="none" w="med" len="med"/>
          </a:ln>
        </p:spPr>
        <p:txBody>
          <a:bodyPr wrap="none" anchor="ctr"/>
          <a:lstStyle/>
          <a:p>
            <a:endParaRPr lang="en-GB"/>
          </a:p>
        </p:txBody>
      </p:sp>
      <p:sp>
        <p:nvSpPr>
          <p:cNvPr id="37936" name="Freeform 47"/>
          <p:cNvSpPr>
            <a:spLocks/>
          </p:cNvSpPr>
          <p:nvPr/>
        </p:nvSpPr>
        <p:spPr bwMode="auto">
          <a:xfrm>
            <a:off x="7243763" y="2949575"/>
            <a:ext cx="85725" cy="341313"/>
          </a:xfrm>
          <a:custGeom>
            <a:avLst/>
            <a:gdLst>
              <a:gd name="T0" fmla="*/ 2147483647 w 10"/>
              <a:gd name="T1" fmla="*/ 0 h 40"/>
              <a:gd name="T2" fmla="*/ 2147483647 w 10"/>
              <a:gd name="T3" fmla="*/ 2147483647 h 40"/>
              <a:gd name="T4" fmla="*/ 2147483647 w 10"/>
              <a:gd name="T5" fmla="*/ 2147483647 h 40"/>
              <a:gd name="T6" fmla="*/ 2147483647 w 10"/>
              <a:gd name="T7" fmla="*/ 2147483647 h 40"/>
              <a:gd name="T8" fmla="*/ 2147483647 w 10"/>
              <a:gd name="T9" fmla="*/ 2147483647 h 40"/>
              <a:gd name="T10" fmla="*/ 2147483647 w 10"/>
              <a:gd name="T11" fmla="*/ 2147483647 h 40"/>
              <a:gd name="T12" fmla="*/ 2147483647 w 10"/>
              <a:gd name="T13" fmla="*/ 2147483647 h 40"/>
              <a:gd name="T14" fmla="*/ 0 w 10"/>
              <a:gd name="T15" fmla="*/ 2147483647 h 40"/>
              <a:gd name="T16" fmla="*/ 0 w 10"/>
              <a:gd name="T17" fmla="*/ 2147483647 h 40"/>
              <a:gd name="T18" fmla="*/ 2147483647 w 10"/>
              <a:gd name="T19" fmla="*/ 2147483647 h 40"/>
              <a:gd name="T20" fmla="*/ 2147483647 w 10"/>
              <a:gd name="T21" fmla="*/ 2147483647 h 40"/>
              <a:gd name="T22" fmla="*/ 2147483647 w 10"/>
              <a:gd name="T23" fmla="*/ 0 h 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
              <a:gd name="T37" fmla="*/ 0 h 40"/>
              <a:gd name="T38" fmla="*/ 10 w 10"/>
              <a:gd name="T39" fmla="*/ 40 h 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 h="40">
                <a:moveTo>
                  <a:pt x="9" y="0"/>
                </a:moveTo>
                <a:lnTo>
                  <a:pt x="9" y="6"/>
                </a:lnTo>
                <a:lnTo>
                  <a:pt x="9" y="14"/>
                </a:lnTo>
                <a:lnTo>
                  <a:pt x="10" y="19"/>
                </a:lnTo>
                <a:lnTo>
                  <a:pt x="9" y="24"/>
                </a:lnTo>
                <a:lnTo>
                  <a:pt x="8" y="29"/>
                </a:lnTo>
                <a:lnTo>
                  <a:pt x="4" y="34"/>
                </a:lnTo>
                <a:lnTo>
                  <a:pt x="0" y="40"/>
                </a:lnTo>
                <a:lnTo>
                  <a:pt x="0" y="35"/>
                </a:lnTo>
                <a:lnTo>
                  <a:pt x="2" y="27"/>
                </a:lnTo>
                <a:lnTo>
                  <a:pt x="3" y="18"/>
                </a:lnTo>
                <a:lnTo>
                  <a:pt x="9" y="0"/>
                </a:lnTo>
              </a:path>
            </a:pathLst>
          </a:custGeom>
          <a:solidFill>
            <a:srgbClr val="0000FF"/>
          </a:solidFill>
          <a:ln w="9525" cap="flat" cmpd="sng">
            <a:noFill/>
            <a:prstDash val="solid"/>
            <a:round/>
            <a:headEnd type="none" w="med" len="med"/>
            <a:tailEnd type="none" w="med" len="med"/>
          </a:ln>
        </p:spPr>
        <p:txBody>
          <a:bodyPr wrap="none" anchor="ctr"/>
          <a:lstStyle/>
          <a:p>
            <a:endParaRPr lang="en-GB"/>
          </a:p>
        </p:txBody>
      </p:sp>
      <p:sp>
        <p:nvSpPr>
          <p:cNvPr id="37937" name="Freeform 48"/>
          <p:cNvSpPr>
            <a:spLocks/>
          </p:cNvSpPr>
          <p:nvPr/>
        </p:nvSpPr>
        <p:spPr bwMode="auto">
          <a:xfrm>
            <a:off x="7319963" y="2112963"/>
            <a:ext cx="136525" cy="854075"/>
          </a:xfrm>
          <a:custGeom>
            <a:avLst/>
            <a:gdLst>
              <a:gd name="T0" fmla="*/ 0 w 16"/>
              <a:gd name="T1" fmla="*/ 2147483647 h 100"/>
              <a:gd name="T2" fmla="*/ 2147483647 w 16"/>
              <a:gd name="T3" fmla="*/ 2147483647 h 100"/>
              <a:gd name="T4" fmla="*/ 2147483647 w 16"/>
              <a:gd name="T5" fmla="*/ 2147483647 h 100"/>
              <a:gd name="T6" fmla="*/ 2147483647 w 16"/>
              <a:gd name="T7" fmla="*/ 2147483647 h 100"/>
              <a:gd name="T8" fmla="*/ 2147483647 w 16"/>
              <a:gd name="T9" fmla="*/ 2147483647 h 100"/>
              <a:gd name="T10" fmla="*/ 2147483647 w 16"/>
              <a:gd name="T11" fmla="*/ 2147483647 h 100"/>
              <a:gd name="T12" fmla="*/ 2147483647 w 16"/>
              <a:gd name="T13" fmla="*/ 0 h 100"/>
              <a:gd name="T14" fmla="*/ 2147483647 w 16"/>
              <a:gd name="T15" fmla="*/ 0 h 100"/>
              <a:gd name="T16" fmla="*/ 2147483647 w 16"/>
              <a:gd name="T17" fmla="*/ 2147483647 h 100"/>
              <a:gd name="T18" fmla="*/ 2147483647 w 16"/>
              <a:gd name="T19" fmla="*/ 2147483647 h 100"/>
              <a:gd name="T20" fmla="*/ 2147483647 w 16"/>
              <a:gd name="T21" fmla="*/ 2147483647 h 100"/>
              <a:gd name="T22" fmla="*/ 0 w 16"/>
              <a:gd name="T23" fmla="*/ 2147483647 h 1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
              <a:gd name="T37" fmla="*/ 0 h 100"/>
              <a:gd name="T38" fmla="*/ 16 w 16"/>
              <a:gd name="T39" fmla="*/ 100 h 1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 h="100">
                <a:moveTo>
                  <a:pt x="0" y="100"/>
                </a:moveTo>
                <a:lnTo>
                  <a:pt x="4" y="88"/>
                </a:lnTo>
                <a:lnTo>
                  <a:pt x="6" y="79"/>
                </a:lnTo>
                <a:lnTo>
                  <a:pt x="9" y="60"/>
                </a:lnTo>
                <a:lnTo>
                  <a:pt x="11" y="43"/>
                </a:lnTo>
                <a:lnTo>
                  <a:pt x="14" y="13"/>
                </a:lnTo>
                <a:lnTo>
                  <a:pt x="16" y="0"/>
                </a:lnTo>
                <a:lnTo>
                  <a:pt x="10" y="0"/>
                </a:lnTo>
                <a:lnTo>
                  <a:pt x="2" y="42"/>
                </a:lnTo>
                <a:lnTo>
                  <a:pt x="3" y="65"/>
                </a:lnTo>
                <a:lnTo>
                  <a:pt x="3" y="80"/>
                </a:lnTo>
                <a:lnTo>
                  <a:pt x="0" y="100"/>
                </a:lnTo>
              </a:path>
            </a:pathLst>
          </a:custGeom>
          <a:solidFill>
            <a:srgbClr val="0000FF"/>
          </a:solidFill>
          <a:ln w="9525" cap="flat" cmpd="sng">
            <a:noFill/>
            <a:prstDash val="solid"/>
            <a:round/>
            <a:headEnd type="none" w="med" len="med"/>
            <a:tailEnd type="none" w="med" len="med"/>
          </a:ln>
        </p:spPr>
        <p:txBody>
          <a:bodyPr wrap="none" anchor="ctr"/>
          <a:lstStyle/>
          <a:p>
            <a:endParaRPr lang="en-GB"/>
          </a:p>
        </p:txBody>
      </p:sp>
      <p:sp>
        <p:nvSpPr>
          <p:cNvPr id="37938" name="Freeform 49"/>
          <p:cNvSpPr>
            <a:spLocks/>
          </p:cNvSpPr>
          <p:nvPr/>
        </p:nvSpPr>
        <p:spPr bwMode="auto">
          <a:xfrm>
            <a:off x="7423150" y="2881313"/>
            <a:ext cx="717550" cy="384175"/>
          </a:xfrm>
          <a:custGeom>
            <a:avLst/>
            <a:gdLst>
              <a:gd name="T0" fmla="*/ 2147483647 w 452"/>
              <a:gd name="T1" fmla="*/ 2147483647 h 242"/>
              <a:gd name="T2" fmla="*/ 2147483647 w 452"/>
              <a:gd name="T3" fmla="*/ 2147483647 h 242"/>
              <a:gd name="T4" fmla="*/ 2147483647 w 452"/>
              <a:gd name="T5" fmla="*/ 2147483647 h 242"/>
              <a:gd name="T6" fmla="*/ 2147483647 w 452"/>
              <a:gd name="T7" fmla="*/ 2147483647 h 242"/>
              <a:gd name="T8" fmla="*/ 2147483647 w 452"/>
              <a:gd name="T9" fmla="*/ 2147483647 h 242"/>
              <a:gd name="T10" fmla="*/ 2147483647 w 452"/>
              <a:gd name="T11" fmla="*/ 2147483647 h 242"/>
              <a:gd name="T12" fmla="*/ 2147483647 w 452"/>
              <a:gd name="T13" fmla="*/ 2147483647 h 242"/>
              <a:gd name="T14" fmla="*/ 2147483647 w 452"/>
              <a:gd name="T15" fmla="*/ 2147483647 h 242"/>
              <a:gd name="T16" fmla="*/ 2147483647 w 452"/>
              <a:gd name="T17" fmla="*/ 2147483647 h 242"/>
              <a:gd name="T18" fmla="*/ 2147483647 w 452"/>
              <a:gd name="T19" fmla="*/ 0 h 242"/>
              <a:gd name="T20" fmla="*/ 2147483647 w 452"/>
              <a:gd name="T21" fmla="*/ 2147483647 h 242"/>
              <a:gd name="T22" fmla="*/ 2147483647 w 452"/>
              <a:gd name="T23" fmla="*/ 2147483647 h 242"/>
              <a:gd name="T24" fmla="*/ 2147483647 w 452"/>
              <a:gd name="T25" fmla="*/ 2147483647 h 242"/>
              <a:gd name="T26" fmla="*/ 2147483647 w 452"/>
              <a:gd name="T27" fmla="*/ 2147483647 h 242"/>
              <a:gd name="T28" fmla="*/ 2147483647 w 452"/>
              <a:gd name="T29" fmla="*/ 2147483647 h 242"/>
              <a:gd name="T30" fmla="*/ 2147483647 w 452"/>
              <a:gd name="T31" fmla="*/ 2147483647 h 242"/>
              <a:gd name="T32" fmla="*/ 0 w 452"/>
              <a:gd name="T33" fmla="*/ 2147483647 h 242"/>
              <a:gd name="T34" fmla="*/ 2147483647 w 452"/>
              <a:gd name="T35" fmla="*/ 2147483647 h 242"/>
              <a:gd name="T36" fmla="*/ 2147483647 w 452"/>
              <a:gd name="T37" fmla="*/ 2147483647 h 242"/>
              <a:gd name="T38" fmla="*/ 2147483647 w 452"/>
              <a:gd name="T39" fmla="*/ 2147483647 h 242"/>
              <a:gd name="T40" fmla="*/ 2147483647 w 452"/>
              <a:gd name="T41" fmla="*/ 2147483647 h 242"/>
              <a:gd name="T42" fmla="*/ 2147483647 w 452"/>
              <a:gd name="T43" fmla="*/ 2147483647 h 242"/>
              <a:gd name="T44" fmla="*/ 2147483647 w 452"/>
              <a:gd name="T45" fmla="*/ 2147483647 h 242"/>
              <a:gd name="T46" fmla="*/ 2147483647 w 452"/>
              <a:gd name="T47" fmla="*/ 2147483647 h 242"/>
              <a:gd name="T48" fmla="*/ 2147483647 w 452"/>
              <a:gd name="T49" fmla="*/ 2147483647 h 242"/>
              <a:gd name="T50" fmla="*/ 2147483647 w 452"/>
              <a:gd name="T51" fmla="*/ 2147483647 h 242"/>
              <a:gd name="T52" fmla="*/ 2147483647 w 452"/>
              <a:gd name="T53" fmla="*/ 2147483647 h 242"/>
              <a:gd name="T54" fmla="*/ 2147483647 w 452"/>
              <a:gd name="T55" fmla="*/ 2147483647 h 242"/>
              <a:gd name="T56" fmla="*/ 2147483647 w 452"/>
              <a:gd name="T57" fmla="*/ 2147483647 h 242"/>
              <a:gd name="T58" fmla="*/ 2147483647 w 452"/>
              <a:gd name="T59" fmla="*/ 2147483647 h 242"/>
              <a:gd name="T60" fmla="*/ 2147483647 w 452"/>
              <a:gd name="T61" fmla="*/ 2147483647 h 242"/>
              <a:gd name="T62" fmla="*/ 2147483647 w 452"/>
              <a:gd name="T63" fmla="*/ 2147483647 h 242"/>
              <a:gd name="T64" fmla="*/ 2147483647 w 452"/>
              <a:gd name="T65" fmla="*/ 2147483647 h 242"/>
              <a:gd name="T66" fmla="*/ 2147483647 w 452"/>
              <a:gd name="T67" fmla="*/ 2147483647 h 24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52"/>
              <a:gd name="T103" fmla="*/ 0 h 242"/>
              <a:gd name="T104" fmla="*/ 452 w 452"/>
              <a:gd name="T105" fmla="*/ 242 h 24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52" h="242">
                <a:moveTo>
                  <a:pt x="452" y="5"/>
                </a:moveTo>
                <a:lnTo>
                  <a:pt x="409" y="16"/>
                </a:lnTo>
                <a:lnTo>
                  <a:pt x="350" y="27"/>
                </a:lnTo>
                <a:lnTo>
                  <a:pt x="301" y="37"/>
                </a:lnTo>
                <a:lnTo>
                  <a:pt x="264" y="43"/>
                </a:lnTo>
                <a:lnTo>
                  <a:pt x="221" y="48"/>
                </a:lnTo>
                <a:lnTo>
                  <a:pt x="199" y="48"/>
                </a:lnTo>
                <a:lnTo>
                  <a:pt x="172" y="27"/>
                </a:lnTo>
                <a:lnTo>
                  <a:pt x="156" y="10"/>
                </a:lnTo>
                <a:lnTo>
                  <a:pt x="138" y="0"/>
                </a:lnTo>
                <a:lnTo>
                  <a:pt x="113" y="5"/>
                </a:lnTo>
                <a:lnTo>
                  <a:pt x="100" y="29"/>
                </a:lnTo>
                <a:lnTo>
                  <a:pt x="97" y="59"/>
                </a:lnTo>
                <a:lnTo>
                  <a:pt x="81" y="97"/>
                </a:lnTo>
                <a:lnTo>
                  <a:pt x="59" y="134"/>
                </a:lnTo>
                <a:lnTo>
                  <a:pt x="32" y="177"/>
                </a:lnTo>
                <a:lnTo>
                  <a:pt x="0" y="242"/>
                </a:lnTo>
                <a:lnTo>
                  <a:pt x="22" y="226"/>
                </a:lnTo>
                <a:lnTo>
                  <a:pt x="59" y="210"/>
                </a:lnTo>
                <a:lnTo>
                  <a:pt x="81" y="194"/>
                </a:lnTo>
                <a:lnTo>
                  <a:pt x="108" y="172"/>
                </a:lnTo>
                <a:lnTo>
                  <a:pt x="118" y="156"/>
                </a:lnTo>
                <a:lnTo>
                  <a:pt x="135" y="140"/>
                </a:lnTo>
                <a:lnTo>
                  <a:pt x="151" y="107"/>
                </a:lnTo>
                <a:lnTo>
                  <a:pt x="167" y="97"/>
                </a:lnTo>
                <a:lnTo>
                  <a:pt x="188" y="91"/>
                </a:lnTo>
                <a:lnTo>
                  <a:pt x="221" y="107"/>
                </a:lnTo>
                <a:lnTo>
                  <a:pt x="253" y="97"/>
                </a:lnTo>
                <a:lnTo>
                  <a:pt x="285" y="86"/>
                </a:lnTo>
                <a:lnTo>
                  <a:pt x="339" y="70"/>
                </a:lnTo>
                <a:lnTo>
                  <a:pt x="377" y="48"/>
                </a:lnTo>
                <a:lnTo>
                  <a:pt x="425" y="21"/>
                </a:lnTo>
                <a:lnTo>
                  <a:pt x="452" y="10"/>
                </a:lnTo>
                <a:lnTo>
                  <a:pt x="452" y="5"/>
                </a:lnTo>
              </a:path>
            </a:pathLst>
          </a:custGeom>
          <a:solidFill>
            <a:srgbClr val="FF99CC"/>
          </a:solidFill>
          <a:ln w="9525" cap="flat" cmpd="sng">
            <a:noFill/>
            <a:prstDash val="solid"/>
            <a:round/>
            <a:headEnd type="none" w="med" len="med"/>
            <a:tailEnd type="none" w="med" len="med"/>
          </a:ln>
        </p:spPr>
        <p:txBody>
          <a:bodyPr wrap="none" anchor="ctr"/>
          <a:lstStyle/>
          <a:p>
            <a:endParaRPr lang="en-GB"/>
          </a:p>
        </p:txBody>
      </p:sp>
      <p:sp>
        <p:nvSpPr>
          <p:cNvPr id="37939" name="Freeform 50"/>
          <p:cNvSpPr>
            <a:spLocks/>
          </p:cNvSpPr>
          <p:nvPr/>
        </p:nvSpPr>
        <p:spPr bwMode="auto">
          <a:xfrm>
            <a:off x="7602538" y="3022600"/>
            <a:ext cx="169862" cy="123825"/>
          </a:xfrm>
          <a:custGeom>
            <a:avLst/>
            <a:gdLst>
              <a:gd name="T0" fmla="*/ 0 w 107"/>
              <a:gd name="T1" fmla="*/ 2147483647 h 78"/>
              <a:gd name="T2" fmla="*/ 2147483647 w 107"/>
              <a:gd name="T3" fmla="*/ 2147483647 h 78"/>
              <a:gd name="T4" fmla="*/ 2147483647 w 107"/>
              <a:gd name="T5" fmla="*/ 2147483647 h 78"/>
              <a:gd name="T6" fmla="*/ 2147483647 w 107"/>
              <a:gd name="T7" fmla="*/ 2147483647 h 78"/>
              <a:gd name="T8" fmla="*/ 2147483647 w 107"/>
              <a:gd name="T9" fmla="*/ 0 h 78"/>
              <a:gd name="T10" fmla="*/ 2147483647 w 107"/>
              <a:gd name="T11" fmla="*/ 2147483647 h 78"/>
              <a:gd name="T12" fmla="*/ 2147483647 w 107"/>
              <a:gd name="T13" fmla="*/ 2147483647 h 78"/>
              <a:gd name="T14" fmla="*/ 2147483647 w 107"/>
              <a:gd name="T15" fmla="*/ 2147483647 h 78"/>
              <a:gd name="T16" fmla="*/ 2147483647 w 107"/>
              <a:gd name="T17" fmla="*/ 2147483647 h 78"/>
              <a:gd name="T18" fmla="*/ 2147483647 w 107"/>
              <a:gd name="T19" fmla="*/ 2147483647 h 78"/>
              <a:gd name="T20" fmla="*/ 2147483647 w 107"/>
              <a:gd name="T21" fmla="*/ 2147483647 h 78"/>
              <a:gd name="T22" fmla="*/ 2147483647 w 107"/>
              <a:gd name="T23" fmla="*/ 2147483647 h 78"/>
              <a:gd name="T24" fmla="*/ 0 w 107"/>
              <a:gd name="T25" fmla="*/ 2147483647 h 78"/>
              <a:gd name="T26" fmla="*/ 0 w 107"/>
              <a:gd name="T27" fmla="*/ 2147483647 h 7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7"/>
              <a:gd name="T43" fmla="*/ 0 h 78"/>
              <a:gd name="T44" fmla="*/ 107 w 107"/>
              <a:gd name="T45" fmla="*/ 78 h 7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7" h="78">
                <a:moveTo>
                  <a:pt x="0" y="73"/>
                </a:moveTo>
                <a:lnTo>
                  <a:pt x="21" y="51"/>
                </a:lnTo>
                <a:lnTo>
                  <a:pt x="32" y="30"/>
                </a:lnTo>
                <a:lnTo>
                  <a:pt x="37" y="12"/>
                </a:lnTo>
                <a:lnTo>
                  <a:pt x="55" y="0"/>
                </a:lnTo>
                <a:lnTo>
                  <a:pt x="76" y="4"/>
                </a:lnTo>
                <a:lnTo>
                  <a:pt x="97" y="13"/>
                </a:lnTo>
                <a:lnTo>
                  <a:pt x="107" y="19"/>
                </a:lnTo>
                <a:lnTo>
                  <a:pt x="75" y="30"/>
                </a:lnTo>
                <a:lnTo>
                  <a:pt x="54" y="40"/>
                </a:lnTo>
                <a:lnTo>
                  <a:pt x="32" y="51"/>
                </a:lnTo>
                <a:lnTo>
                  <a:pt x="11" y="67"/>
                </a:lnTo>
                <a:lnTo>
                  <a:pt x="0" y="78"/>
                </a:lnTo>
                <a:lnTo>
                  <a:pt x="0" y="73"/>
                </a:lnTo>
              </a:path>
            </a:pathLst>
          </a:custGeom>
          <a:solidFill>
            <a:srgbClr val="800080"/>
          </a:solidFill>
          <a:ln w="9525" cap="flat" cmpd="sng">
            <a:noFill/>
            <a:prstDash val="solid"/>
            <a:round/>
            <a:headEnd type="none" w="med" len="med"/>
            <a:tailEnd type="none" w="med" len="med"/>
          </a:ln>
        </p:spPr>
        <p:txBody>
          <a:bodyPr wrap="none" anchor="ctr"/>
          <a:lstStyle/>
          <a:p>
            <a:endParaRPr lang="en-GB"/>
          </a:p>
        </p:txBody>
      </p:sp>
      <p:sp>
        <p:nvSpPr>
          <p:cNvPr id="37940" name="Freeform 51"/>
          <p:cNvSpPr>
            <a:spLocks/>
          </p:cNvSpPr>
          <p:nvPr/>
        </p:nvSpPr>
        <p:spPr bwMode="auto">
          <a:xfrm>
            <a:off x="7405688" y="1703388"/>
            <a:ext cx="904875" cy="819150"/>
          </a:xfrm>
          <a:custGeom>
            <a:avLst/>
            <a:gdLst>
              <a:gd name="T0" fmla="*/ 2147483647 w 106"/>
              <a:gd name="T1" fmla="*/ 0 h 96"/>
              <a:gd name="T2" fmla="*/ 2147483647 w 106"/>
              <a:gd name="T3" fmla="*/ 2147483647 h 96"/>
              <a:gd name="T4" fmla="*/ 2147483647 w 106"/>
              <a:gd name="T5" fmla="*/ 2147483647 h 96"/>
              <a:gd name="T6" fmla="*/ 2147483647 w 106"/>
              <a:gd name="T7" fmla="*/ 2147483647 h 96"/>
              <a:gd name="T8" fmla="*/ 2147483647 w 106"/>
              <a:gd name="T9" fmla="*/ 2147483647 h 96"/>
              <a:gd name="T10" fmla="*/ 2147483647 w 106"/>
              <a:gd name="T11" fmla="*/ 2147483647 h 96"/>
              <a:gd name="T12" fmla="*/ 2147483647 w 106"/>
              <a:gd name="T13" fmla="*/ 2147483647 h 96"/>
              <a:gd name="T14" fmla="*/ 2147483647 w 106"/>
              <a:gd name="T15" fmla="*/ 2147483647 h 96"/>
              <a:gd name="T16" fmla="*/ 2147483647 w 106"/>
              <a:gd name="T17" fmla="*/ 2147483647 h 96"/>
              <a:gd name="T18" fmla="*/ 2147483647 w 106"/>
              <a:gd name="T19" fmla="*/ 2147483647 h 96"/>
              <a:gd name="T20" fmla="*/ 2147483647 w 106"/>
              <a:gd name="T21" fmla="*/ 2147483647 h 96"/>
              <a:gd name="T22" fmla="*/ 2147483647 w 106"/>
              <a:gd name="T23" fmla="*/ 2147483647 h 96"/>
              <a:gd name="T24" fmla="*/ 2147483647 w 106"/>
              <a:gd name="T25" fmla="*/ 2147483647 h 96"/>
              <a:gd name="T26" fmla="*/ 2147483647 w 106"/>
              <a:gd name="T27" fmla="*/ 2147483647 h 96"/>
              <a:gd name="T28" fmla="*/ 2147483647 w 106"/>
              <a:gd name="T29" fmla="*/ 2147483647 h 96"/>
              <a:gd name="T30" fmla="*/ 2147483647 w 106"/>
              <a:gd name="T31" fmla="*/ 2147483647 h 96"/>
              <a:gd name="T32" fmla="*/ 2147483647 w 106"/>
              <a:gd name="T33" fmla="*/ 2147483647 h 96"/>
              <a:gd name="T34" fmla="*/ 2147483647 w 106"/>
              <a:gd name="T35" fmla="*/ 2147483647 h 96"/>
              <a:gd name="T36" fmla="*/ 2147483647 w 106"/>
              <a:gd name="T37" fmla="*/ 2147483647 h 96"/>
              <a:gd name="T38" fmla="*/ 2147483647 w 106"/>
              <a:gd name="T39" fmla="*/ 2147483647 h 96"/>
              <a:gd name="T40" fmla="*/ 2147483647 w 106"/>
              <a:gd name="T41" fmla="*/ 2147483647 h 96"/>
              <a:gd name="T42" fmla="*/ 2147483647 w 106"/>
              <a:gd name="T43" fmla="*/ 2147483647 h 96"/>
              <a:gd name="T44" fmla="*/ 2147483647 w 106"/>
              <a:gd name="T45" fmla="*/ 2147483647 h 96"/>
              <a:gd name="T46" fmla="*/ 0 w 106"/>
              <a:gd name="T47" fmla="*/ 2147483647 h 96"/>
              <a:gd name="T48" fmla="*/ 2147483647 w 106"/>
              <a:gd name="T49" fmla="*/ 0 h 9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6"/>
              <a:gd name="T76" fmla="*/ 0 h 96"/>
              <a:gd name="T77" fmla="*/ 106 w 106"/>
              <a:gd name="T78" fmla="*/ 96 h 9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6" h="96">
                <a:moveTo>
                  <a:pt x="7" y="0"/>
                </a:moveTo>
                <a:lnTo>
                  <a:pt x="43" y="35"/>
                </a:lnTo>
                <a:lnTo>
                  <a:pt x="68" y="59"/>
                </a:lnTo>
                <a:lnTo>
                  <a:pt x="86" y="76"/>
                </a:lnTo>
                <a:lnTo>
                  <a:pt x="98" y="88"/>
                </a:lnTo>
                <a:lnTo>
                  <a:pt x="106" y="96"/>
                </a:lnTo>
                <a:lnTo>
                  <a:pt x="94" y="93"/>
                </a:lnTo>
                <a:lnTo>
                  <a:pt x="80" y="89"/>
                </a:lnTo>
                <a:lnTo>
                  <a:pt x="70" y="85"/>
                </a:lnTo>
                <a:lnTo>
                  <a:pt x="62" y="82"/>
                </a:lnTo>
                <a:lnTo>
                  <a:pt x="55" y="80"/>
                </a:lnTo>
                <a:lnTo>
                  <a:pt x="50" y="78"/>
                </a:lnTo>
                <a:lnTo>
                  <a:pt x="48" y="77"/>
                </a:lnTo>
                <a:lnTo>
                  <a:pt x="44" y="75"/>
                </a:lnTo>
                <a:lnTo>
                  <a:pt x="39" y="70"/>
                </a:lnTo>
                <a:lnTo>
                  <a:pt x="34" y="64"/>
                </a:lnTo>
                <a:lnTo>
                  <a:pt x="30" y="60"/>
                </a:lnTo>
                <a:lnTo>
                  <a:pt x="27" y="57"/>
                </a:lnTo>
                <a:lnTo>
                  <a:pt x="22" y="54"/>
                </a:lnTo>
                <a:lnTo>
                  <a:pt x="15" y="50"/>
                </a:lnTo>
                <a:lnTo>
                  <a:pt x="15" y="52"/>
                </a:lnTo>
                <a:lnTo>
                  <a:pt x="13" y="52"/>
                </a:lnTo>
                <a:lnTo>
                  <a:pt x="8" y="51"/>
                </a:lnTo>
                <a:lnTo>
                  <a:pt x="0" y="49"/>
                </a:lnTo>
                <a:lnTo>
                  <a:pt x="7" y="0"/>
                </a:lnTo>
              </a:path>
            </a:pathLst>
          </a:custGeom>
          <a:solidFill>
            <a:srgbClr val="0057A3"/>
          </a:solidFill>
          <a:ln w="9525">
            <a:noFill/>
            <a:round/>
            <a:headEnd/>
            <a:tailEnd/>
          </a:ln>
        </p:spPr>
        <p:txBody>
          <a:bodyPr/>
          <a:lstStyle/>
          <a:p>
            <a:endParaRPr lang="en-GB"/>
          </a:p>
        </p:txBody>
      </p:sp>
      <p:sp>
        <p:nvSpPr>
          <p:cNvPr id="37941" name="Freeform 52"/>
          <p:cNvSpPr>
            <a:spLocks/>
          </p:cNvSpPr>
          <p:nvPr/>
        </p:nvSpPr>
        <p:spPr bwMode="auto">
          <a:xfrm>
            <a:off x="7413625" y="1693863"/>
            <a:ext cx="889000" cy="820737"/>
          </a:xfrm>
          <a:custGeom>
            <a:avLst/>
            <a:gdLst>
              <a:gd name="T0" fmla="*/ 2147483647 w 104"/>
              <a:gd name="T1" fmla="*/ 0 h 96"/>
              <a:gd name="T2" fmla="*/ 2147483647 w 104"/>
              <a:gd name="T3" fmla="*/ 2147483647 h 96"/>
              <a:gd name="T4" fmla="*/ 2147483647 w 104"/>
              <a:gd name="T5" fmla="*/ 2147483647 h 96"/>
              <a:gd name="T6" fmla="*/ 2147483647 w 104"/>
              <a:gd name="T7" fmla="*/ 2147483647 h 96"/>
              <a:gd name="T8" fmla="*/ 2147483647 w 104"/>
              <a:gd name="T9" fmla="*/ 2147483647 h 96"/>
              <a:gd name="T10" fmla="*/ 2147483647 w 104"/>
              <a:gd name="T11" fmla="*/ 2147483647 h 96"/>
              <a:gd name="T12" fmla="*/ 2147483647 w 104"/>
              <a:gd name="T13" fmla="*/ 2147483647 h 96"/>
              <a:gd name="T14" fmla="*/ 2147483647 w 104"/>
              <a:gd name="T15" fmla="*/ 2147483647 h 96"/>
              <a:gd name="T16" fmla="*/ 2147483647 w 104"/>
              <a:gd name="T17" fmla="*/ 2147483647 h 96"/>
              <a:gd name="T18" fmla="*/ 2147483647 w 104"/>
              <a:gd name="T19" fmla="*/ 2147483647 h 96"/>
              <a:gd name="T20" fmla="*/ 2147483647 w 104"/>
              <a:gd name="T21" fmla="*/ 2147483647 h 96"/>
              <a:gd name="T22" fmla="*/ 2147483647 w 104"/>
              <a:gd name="T23" fmla="*/ 2147483647 h 96"/>
              <a:gd name="T24" fmla="*/ 2147483647 w 104"/>
              <a:gd name="T25" fmla="*/ 2147483647 h 96"/>
              <a:gd name="T26" fmla="*/ 2147483647 w 104"/>
              <a:gd name="T27" fmla="*/ 2147483647 h 96"/>
              <a:gd name="T28" fmla="*/ 2147483647 w 104"/>
              <a:gd name="T29" fmla="*/ 2147483647 h 96"/>
              <a:gd name="T30" fmla="*/ 2147483647 w 104"/>
              <a:gd name="T31" fmla="*/ 2147483647 h 96"/>
              <a:gd name="T32" fmla="*/ 2147483647 w 104"/>
              <a:gd name="T33" fmla="*/ 2147483647 h 96"/>
              <a:gd name="T34" fmla="*/ 2147483647 w 104"/>
              <a:gd name="T35" fmla="*/ 2147483647 h 96"/>
              <a:gd name="T36" fmla="*/ 2147483647 w 104"/>
              <a:gd name="T37" fmla="*/ 2147483647 h 96"/>
              <a:gd name="T38" fmla="*/ 2147483647 w 104"/>
              <a:gd name="T39" fmla="*/ 2147483647 h 96"/>
              <a:gd name="T40" fmla="*/ 2147483647 w 104"/>
              <a:gd name="T41" fmla="*/ 2147483647 h 96"/>
              <a:gd name="T42" fmla="*/ 2147483647 w 104"/>
              <a:gd name="T43" fmla="*/ 2147483647 h 96"/>
              <a:gd name="T44" fmla="*/ 2147483647 w 104"/>
              <a:gd name="T45" fmla="*/ 2147483647 h 96"/>
              <a:gd name="T46" fmla="*/ 2147483647 w 104"/>
              <a:gd name="T47" fmla="*/ 2147483647 h 96"/>
              <a:gd name="T48" fmla="*/ 2147483647 w 104"/>
              <a:gd name="T49" fmla="*/ 2147483647 h 96"/>
              <a:gd name="T50" fmla="*/ 2147483647 w 104"/>
              <a:gd name="T51" fmla="*/ 2147483647 h 96"/>
              <a:gd name="T52" fmla="*/ 0 w 104"/>
              <a:gd name="T53" fmla="*/ 2147483647 h 96"/>
              <a:gd name="T54" fmla="*/ 2147483647 w 104"/>
              <a:gd name="T55" fmla="*/ 2147483647 h 96"/>
              <a:gd name="T56" fmla="*/ 2147483647 w 104"/>
              <a:gd name="T57" fmla="*/ 0 h 9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4"/>
              <a:gd name="T88" fmla="*/ 0 h 96"/>
              <a:gd name="T89" fmla="*/ 104 w 104"/>
              <a:gd name="T90" fmla="*/ 96 h 9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4" h="96">
                <a:moveTo>
                  <a:pt x="6" y="0"/>
                </a:moveTo>
                <a:lnTo>
                  <a:pt x="34" y="28"/>
                </a:lnTo>
                <a:lnTo>
                  <a:pt x="69" y="61"/>
                </a:lnTo>
                <a:lnTo>
                  <a:pt x="95" y="87"/>
                </a:lnTo>
                <a:lnTo>
                  <a:pt x="104" y="96"/>
                </a:lnTo>
                <a:lnTo>
                  <a:pt x="102" y="96"/>
                </a:lnTo>
                <a:lnTo>
                  <a:pt x="93" y="94"/>
                </a:lnTo>
                <a:lnTo>
                  <a:pt x="86" y="92"/>
                </a:lnTo>
                <a:lnTo>
                  <a:pt x="78" y="89"/>
                </a:lnTo>
                <a:lnTo>
                  <a:pt x="72" y="87"/>
                </a:lnTo>
                <a:lnTo>
                  <a:pt x="66" y="85"/>
                </a:lnTo>
                <a:lnTo>
                  <a:pt x="60" y="83"/>
                </a:lnTo>
                <a:lnTo>
                  <a:pt x="55" y="81"/>
                </a:lnTo>
                <a:lnTo>
                  <a:pt x="51" y="80"/>
                </a:lnTo>
                <a:lnTo>
                  <a:pt x="47" y="78"/>
                </a:lnTo>
                <a:lnTo>
                  <a:pt x="44" y="76"/>
                </a:lnTo>
                <a:lnTo>
                  <a:pt x="41" y="73"/>
                </a:lnTo>
                <a:lnTo>
                  <a:pt x="35" y="68"/>
                </a:lnTo>
                <a:lnTo>
                  <a:pt x="32" y="64"/>
                </a:lnTo>
                <a:lnTo>
                  <a:pt x="29" y="61"/>
                </a:lnTo>
                <a:lnTo>
                  <a:pt x="25" y="57"/>
                </a:lnTo>
                <a:lnTo>
                  <a:pt x="20" y="54"/>
                </a:lnTo>
                <a:lnTo>
                  <a:pt x="14" y="51"/>
                </a:lnTo>
                <a:lnTo>
                  <a:pt x="13" y="53"/>
                </a:lnTo>
                <a:lnTo>
                  <a:pt x="8" y="52"/>
                </a:lnTo>
                <a:lnTo>
                  <a:pt x="5" y="51"/>
                </a:lnTo>
                <a:lnTo>
                  <a:pt x="0" y="51"/>
                </a:lnTo>
                <a:lnTo>
                  <a:pt x="6" y="2"/>
                </a:lnTo>
                <a:lnTo>
                  <a:pt x="6" y="0"/>
                </a:lnTo>
              </a:path>
            </a:pathLst>
          </a:custGeom>
          <a:solidFill>
            <a:srgbClr val="0000FF"/>
          </a:solidFill>
          <a:ln w="9525" cap="flat" cmpd="sng">
            <a:noFill/>
            <a:prstDash val="solid"/>
            <a:round/>
            <a:headEnd type="none" w="med" len="med"/>
            <a:tailEnd type="none" w="med" len="med"/>
          </a:ln>
        </p:spPr>
        <p:txBody>
          <a:bodyPr wrap="none" anchor="ctr"/>
          <a:lstStyle/>
          <a:p>
            <a:endParaRPr lang="en-GB"/>
          </a:p>
        </p:txBody>
      </p:sp>
      <p:sp>
        <p:nvSpPr>
          <p:cNvPr id="37942" name="Freeform 53"/>
          <p:cNvSpPr>
            <a:spLocks/>
          </p:cNvSpPr>
          <p:nvPr/>
        </p:nvSpPr>
        <p:spPr bwMode="auto">
          <a:xfrm>
            <a:off x="7781925" y="2889250"/>
            <a:ext cx="384175" cy="171450"/>
          </a:xfrm>
          <a:custGeom>
            <a:avLst/>
            <a:gdLst>
              <a:gd name="T0" fmla="*/ 2147483647 w 45"/>
              <a:gd name="T1" fmla="*/ 0 h 20"/>
              <a:gd name="T2" fmla="*/ 2147483647 w 45"/>
              <a:gd name="T3" fmla="*/ 2147483647 h 20"/>
              <a:gd name="T4" fmla="*/ 2147483647 w 45"/>
              <a:gd name="T5" fmla="*/ 2147483647 h 20"/>
              <a:gd name="T6" fmla="*/ 2147483647 w 45"/>
              <a:gd name="T7" fmla="*/ 2147483647 h 20"/>
              <a:gd name="T8" fmla="*/ 2147483647 w 45"/>
              <a:gd name="T9" fmla="*/ 2147483647 h 20"/>
              <a:gd name="T10" fmla="*/ 2147483647 w 45"/>
              <a:gd name="T11" fmla="*/ 2147483647 h 20"/>
              <a:gd name="T12" fmla="*/ 2147483647 w 45"/>
              <a:gd name="T13" fmla="*/ 2147483647 h 20"/>
              <a:gd name="T14" fmla="*/ 0 w 45"/>
              <a:gd name="T15" fmla="*/ 2147483647 h 20"/>
              <a:gd name="T16" fmla="*/ 2147483647 w 45"/>
              <a:gd name="T17" fmla="*/ 2147483647 h 20"/>
              <a:gd name="T18" fmla="*/ 2147483647 w 45"/>
              <a:gd name="T19" fmla="*/ 2147483647 h 20"/>
              <a:gd name="T20" fmla="*/ 2147483647 w 45"/>
              <a:gd name="T21" fmla="*/ 2147483647 h 20"/>
              <a:gd name="T22" fmla="*/ 2147483647 w 45"/>
              <a:gd name="T23" fmla="*/ 0 h 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
              <a:gd name="T37" fmla="*/ 0 h 20"/>
              <a:gd name="T38" fmla="*/ 45 w 45"/>
              <a:gd name="T39" fmla="*/ 20 h 2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 h="20">
                <a:moveTo>
                  <a:pt x="45" y="0"/>
                </a:moveTo>
                <a:lnTo>
                  <a:pt x="41" y="2"/>
                </a:lnTo>
                <a:lnTo>
                  <a:pt x="34" y="6"/>
                </a:lnTo>
                <a:lnTo>
                  <a:pt x="29" y="9"/>
                </a:lnTo>
                <a:lnTo>
                  <a:pt x="21" y="13"/>
                </a:lnTo>
                <a:lnTo>
                  <a:pt x="14" y="16"/>
                </a:lnTo>
                <a:lnTo>
                  <a:pt x="1" y="19"/>
                </a:lnTo>
                <a:lnTo>
                  <a:pt x="0" y="20"/>
                </a:lnTo>
                <a:lnTo>
                  <a:pt x="8" y="20"/>
                </a:lnTo>
                <a:lnTo>
                  <a:pt x="22" y="17"/>
                </a:lnTo>
                <a:lnTo>
                  <a:pt x="40" y="13"/>
                </a:lnTo>
                <a:lnTo>
                  <a:pt x="45" y="0"/>
                </a:lnTo>
              </a:path>
            </a:pathLst>
          </a:custGeom>
          <a:solidFill>
            <a:srgbClr val="FF99CC"/>
          </a:solidFill>
          <a:ln w="9525" cap="flat" cmpd="sng">
            <a:noFill/>
            <a:prstDash val="solid"/>
            <a:round/>
            <a:headEnd type="none" w="med" len="med"/>
            <a:tailEnd type="none" w="med" len="med"/>
          </a:ln>
        </p:spPr>
        <p:txBody>
          <a:bodyPr wrap="none" anchor="ctr"/>
          <a:lstStyle/>
          <a:p>
            <a:endParaRPr lang="en-GB"/>
          </a:p>
        </p:txBody>
      </p:sp>
      <p:sp>
        <p:nvSpPr>
          <p:cNvPr id="37943" name="Freeform 54"/>
          <p:cNvSpPr>
            <a:spLocks/>
          </p:cNvSpPr>
          <p:nvPr/>
        </p:nvSpPr>
        <p:spPr bwMode="auto">
          <a:xfrm>
            <a:off x="7396163" y="1609725"/>
            <a:ext cx="1358900" cy="1357313"/>
          </a:xfrm>
          <a:custGeom>
            <a:avLst/>
            <a:gdLst>
              <a:gd name="T0" fmla="*/ 2147483647 w 856"/>
              <a:gd name="T1" fmla="*/ 2147483647 h 855"/>
              <a:gd name="T2" fmla="*/ 0 w 856"/>
              <a:gd name="T3" fmla="*/ 0 h 855"/>
              <a:gd name="T4" fmla="*/ 2147483647 w 856"/>
              <a:gd name="T5" fmla="*/ 2147483647 h 855"/>
              <a:gd name="T6" fmla="*/ 2147483647 w 856"/>
              <a:gd name="T7" fmla="*/ 2147483647 h 855"/>
              <a:gd name="T8" fmla="*/ 2147483647 w 856"/>
              <a:gd name="T9" fmla="*/ 2147483647 h 855"/>
              <a:gd name="T10" fmla="*/ 0 60000 65536"/>
              <a:gd name="T11" fmla="*/ 0 60000 65536"/>
              <a:gd name="T12" fmla="*/ 0 60000 65536"/>
              <a:gd name="T13" fmla="*/ 0 60000 65536"/>
              <a:gd name="T14" fmla="*/ 0 60000 65536"/>
              <a:gd name="T15" fmla="*/ 0 w 856"/>
              <a:gd name="T16" fmla="*/ 0 h 855"/>
              <a:gd name="T17" fmla="*/ 856 w 856"/>
              <a:gd name="T18" fmla="*/ 855 h 855"/>
            </a:gdLst>
            <a:ahLst/>
            <a:cxnLst>
              <a:cxn ang="T10">
                <a:pos x="T0" y="T1"/>
              </a:cxn>
              <a:cxn ang="T11">
                <a:pos x="T2" y="T3"/>
              </a:cxn>
              <a:cxn ang="T12">
                <a:pos x="T4" y="T5"/>
              </a:cxn>
              <a:cxn ang="T13">
                <a:pos x="T6" y="T7"/>
              </a:cxn>
              <a:cxn ang="T14">
                <a:pos x="T8" y="T9"/>
              </a:cxn>
            </a:cxnLst>
            <a:rect l="T15" t="T16" r="T17" b="T18"/>
            <a:pathLst>
              <a:path w="856" h="855">
                <a:moveTo>
                  <a:pt x="856" y="855"/>
                </a:moveTo>
                <a:lnTo>
                  <a:pt x="0" y="0"/>
                </a:lnTo>
                <a:lnTo>
                  <a:pt x="65" y="2"/>
                </a:lnTo>
                <a:lnTo>
                  <a:pt x="856" y="780"/>
                </a:lnTo>
                <a:lnTo>
                  <a:pt x="856" y="855"/>
                </a:lnTo>
              </a:path>
            </a:pathLst>
          </a:custGeom>
          <a:solidFill>
            <a:srgbClr val="800080"/>
          </a:solidFill>
          <a:ln w="9525" cap="flat" cmpd="sng">
            <a:noFill/>
            <a:prstDash val="solid"/>
            <a:round/>
            <a:headEnd type="none" w="med" len="med"/>
            <a:tailEnd type="none" w="med" len="med"/>
          </a:ln>
        </p:spPr>
        <p:txBody>
          <a:bodyPr wrap="none" anchor="ctr"/>
          <a:lstStyle/>
          <a:p>
            <a:endParaRPr lang="en-GB"/>
          </a:p>
        </p:txBody>
      </p:sp>
      <p:sp>
        <p:nvSpPr>
          <p:cNvPr id="37944" name="Freeform 55"/>
          <p:cNvSpPr>
            <a:spLocks/>
          </p:cNvSpPr>
          <p:nvPr/>
        </p:nvSpPr>
        <p:spPr bwMode="auto">
          <a:xfrm>
            <a:off x="8166100" y="2787650"/>
            <a:ext cx="546100" cy="127000"/>
          </a:xfrm>
          <a:custGeom>
            <a:avLst/>
            <a:gdLst>
              <a:gd name="T0" fmla="*/ 2147483647 w 64"/>
              <a:gd name="T1" fmla="*/ 0 h 15"/>
              <a:gd name="T2" fmla="*/ 2147483647 w 64"/>
              <a:gd name="T3" fmla="*/ 0 h 15"/>
              <a:gd name="T4" fmla="*/ 2147483647 w 64"/>
              <a:gd name="T5" fmla="*/ 0 h 15"/>
              <a:gd name="T6" fmla="*/ 2147483647 w 64"/>
              <a:gd name="T7" fmla="*/ 0 h 15"/>
              <a:gd name="T8" fmla="*/ 2147483647 w 64"/>
              <a:gd name="T9" fmla="*/ 2147483647 h 15"/>
              <a:gd name="T10" fmla="*/ 2147483647 w 64"/>
              <a:gd name="T11" fmla="*/ 2147483647 h 15"/>
              <a:gd name="T12" fmla="*/ 2147483647 w 64"/>
              <a:gd name="T13" fmla="*/ 2147483647 h 15"/>
              <a:gd name="T14" fmla="*/ 2147483647 w 64"/>
              <a:gd name="T15" fmla="*/ 2147483647 h 15"/>
              <a:gd name="T16" fmla="*/ 0 w 64"/>
              <a:gd name="T17" fmla="*/ 2147483647 h 15"/>
              <a:gd name="T18" fmla="*/ 2147483647 w 64"/>
              <a:gd name="T19" fmla="*/ 0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4"/>
              <a:gd name="T31" fmla="*/ 0 h 15"/>
              <a:gd name="T32" fmla="*/ 64 w 64"/>
              <a:gd name="T33" fmla="*/ 15 h 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4" h="15">
                <a:moveTo>
                  <a:pt x="5" y="0"/>
                </a:moveTo>
                <a:lnTo>
                  <a:pt x="18" y="0"/>
                </a:lnTo>
                <a:lnTo>
                  <a:pt x="43" y="0"/>
                </a:lnTo>
                <a:lnTo>
                  <a:pt x="48" y="0"/>
                </a:lnTo>
                <a:lnTo>
                  <a:pt x="64" y="15"/>
                </a:lnTo>
                <a:lnTo>
                  <a:pt x="55" y="14"/>
                </a:lnTo>
                <a:lnTo>
                  <a:pt x="33" y="14"/>
                </a:lnTo>
                <a:lnTo>
                  <a:pt x="16" y="15"/>
                </a:lnTo>
                <a:lnTo>
                  <a:pt x="0" y="15"/>
                </a:lnTo>
                <a:lnTo>
                  <a:pt x="5" y="0"/>
                </a:lnTo>
              </a:path>
            </a:pathLst>
          </a:custGeom>
          <a:solidFill>
            <a:srgbClr val="FF99CC"/>
          </a:solidFill>
          <a:ln w="9525" cap="flat" cmpd="sng">
            <a:noFill/>
            <a:prstDash val="solid"/>
            <a:round/>
            <a:headEnd type="none" w="med" len="med"/>
            <a:tailEnd type="none" w="med" len="med"/>
          </a:ln>
        </p:spPr>
        <p:txBody>
          <a:bodyPr wrap="none" anchor="ctr"/>
          <a:lstStyle/>
          <a:p>
            <a:endParaRPr lang="en-GB"/>
          </a:p>
        </p:txBody>
      </p:sp>
      <p:sp>
        <p:nvSpPr>
          <p:cNvPr id="37945" name="Freeform 56"/>
          <p:cNvSpPr>
            <a:spLocks/>
          </p:cNvSpPr>
          <p:nvPr/>
        </p:nvSpPr>
        <p:spPr bwMode="auto">
          <a:xfrm>
            <a:off x="8208963" y="2676525"/>
            <a:ext cx="374650" cy="111125"/>
          </a:xfrm>
          <a:custGeom>
            <a:avLst/>
            <a:gdLst>
              <a:gd name="T0" fmla="*/ 2147483647 w 236"/>
              <a:gd name="T1" fmla="*/ 2147483647 h 70"/>
              <a:gd name="T2" fmla="*/ 2147483647 w 236"/>
              <a:gd name="T3" fmla="*/ 0 h 70"/>
              <a:gd name="T4" fmla="*/ 2147483647 w 236"/>
              <a:gd name="T5" fmla="*/ 0 h 70"/>
              <a:gd name="T6" fmla="*/ 2147483647 w 236"/>
              <a:gd name="T7" fmla="*/ 2147483647 h 70"/>
              <a:gd name="T8" fmla="*/ 2147483647 w 236"/>
              <a:gd name="T9" fmla="*/ 2147483647 h 70"/>
              <a:gd name="T10" fmla="*/ 2147483647 w 236"/>
              <a:gd name="T11" fmla="*/ 2147483647 h 70"/>
              <a:gd name="T12" fmla="*/ 2147483647 w 236"/>
              <a:gd name="T13" fmla="*/ 2147483647 h 70"/>
              <a:gd name="T14" fmla="*/ 0 w 236"/>
              <a:gd name="T15" fmla="*/ 2147483647 h 70"/>
              <a:gd name="T16" fmla="*/ 2147483647 w 236"/>
              <a:gd name="T17" fmla="*/ 2147483647 h 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6"/>
              <a:gd name="T28" fmla="*/ 0 h 70"/>
              <a:gd name="T29" fmla="*/ 236 w 236"/>
              <a:gd name="T30" fmla="*/ 70 h 7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6" h="70">
                <a:moveTo>
                  <a:pt x="27" y="5"/>
                </a:moveTo>
                <a:lnTo>
                  <a:pt x="80" y="0"/>
                </a:lnTo>
                <a:lnTo>
                  <a:pt x="139" y="0"/>
                </a:lnTo>
                <a:lnTo>
                  <a:pt x="166" y="5"/>
                </a:lnTo>
                <a:lnTo>
                  <a:pt x="236" y="70"/>
                </a:lnTo>
                <a:lnTo>
                  <a:pt x="129" y="70"/>
                </a:lnTo>
                <a:lnTo>
                  <a:pt x="54" y="70"/>
                </a:lnTo>
                <a:lnTo>
                  <a:pt x="0" y="70"/>
                </a:lnTo>
                <a:lnTo>
                  <a:pt x="27" y="5"/>
                </a:lnTo>
              </a:path>
            </a:pathLst>
          </a:custGeom>
          <a:solidFill>
            <a:srgbClr val="99CC00"/>
          </a:solidFill>
          <a:ln w="9525" cap="flat" cmpd="sng">
            <a:noFill/>
            <a:prstDash val="solid"/>
            <a:round/>
            <a:headEnd type="none" w="med" len="med"/>
            <a:tailEnd type="none" w="med" len="med"/>
          </a:ln>
        </p:spPr>
        <p:txBody>
          <a:bodyPr wrap="none" anchor="ctr"/>
          <a:lstStyle/>
          <a:p>
            <a:endParaRPr lang="en-GB"/>
          </a:p>
        </p:txBody>
      </p:sp>
      <p:sp>
        <p:nvSpPr>
          <p:cNvPr id="37946" name="Freeform 57"/>
          <p:cNvSpPr>
            <a:spLocks/>
          </p:cNvSpPr>
          <p:nvPr/>
        </p:nvSpPr>
        <p:spPr bwMode="auto">
          <a:xfrm>
            <a:off x="8250238" y="2625725"/>
            <a:ext cx="222250" cy="58738"/>
          </a:xfrm>
          <a:custGeom>
            <a:avLst/>
            <a:gdLst>
              <a:gd name="T0" fmla="*/ 2147483647 w 26"/>
              <a:gd name="T1" fmla="*/ 2147483647 h 7"/>
              <a:gd name="T2" fmla="*/ 2147483647 w 26"/>
              <a:gd name="T3" fmla="*/ 0 h 7"/>
              <a:gd name="T4" fmla="*/ 0 w 26"/>
              <a:gd name="T5" fmla="*/ 2147483647 h 7"/>
              <a:gd name="T6" fmla="*/ 2147483647 w 26"/>
              <a:gd name="T7" fmla="*/ 2147483647 h 7"/>
              <a:gd name="T8" fmla="*/ 2147483647 w 26"/>
              <a:gd name="T9" fmla="*/ 2147483647 h 7"/>
              <a:gd name="T10" fmla="*/ 2147483647 w 26"/>
              <a:gd name="T11" fmla="*/ 2147483647 h 7"/>
              <a:gd name="T12" fmla="*/ 0 60000 65536"/>
              <a:gd name="T13" fmla="*/ 0 60000 65536"/>
              <a:gd name="T14" fmla="*/ 0 60000 65536"/>
              <a:gd name="T15" fmla="*/ 0 60000 65536"/>
              <a:gd name="T16" fmla="*/ 0 60000 65536"/>
              <a:gd name="T17" fmla="*/ 0 60000 65536"/>
              <a:gd name="T18" fmla="*/ 0 w 26"/>
              <a:gd name="T19" fmla="*/ 0 h 7"/>
              <a:gd name="T20" fmla="*/ 26 w 26"/>
              <a:gd name="T21" fmla="*/ 7 h 7"/>
            </a:gdLst>
            <a:ahLst/>
            <a:cxnLst>
              <a:cxn ang="T12">
                <a:pos x="T0" y="T1"/>
              </a:cxn>
              <a:cxn ang="T13">
                <a:pos x="T2" y="T3"/>
              </a:cxn>
              <a:cxn ang="T14">
                <a:pos x="T4" y="T5"/>
              </a:cxn>
              <a:cxn ang="T15">
                <a:pos x="T6" y="T7"/>
              </a:cxn>
              <a:cxn ang="T16">
                <a:pos x="T8" y="T9"/>
              </a:cxn>
              <a:cxn ang="T17">
                <a:pos x="T10" y="T11"/>
              </a:cxn>
            </a:cxnLst>
            <a:rect l="T18" t="T19" r="T20" b="T21"/>
            <a:pathLst>
              <a:path w="26" h="7">
                <a:moveTo>
                  <a:pt x="20" y="1"/>
                </a:moveTo>
                <a:lnTo>
                  <a:pt x="3" y="0"/>
                </a:lnTo>
                <a:lnTo>
                  <a:pt x="0" y="7"/>
                </a:lnTo>
                <a:lnTo>
                  <a:pt x="13" y="7"/>
                </a:lnTo>
                <a:lnTo>
                  <a:pt x="26" y="7"/>
                </a:lnTo>
                <a:lnTo>
                  <a:pt x="20" y="1"/>
                </a:lnTo>
              </a:path>
            </a:pathLst>
          </a:custGeom>
          <a:solidFill>
            <a:srgbClr val="969696"/>
          </a:solidFill>
          <a:ln w="9525" cap="flat" cmpd="sng">
            <a:noFill/>
            <a:prstDash val="solid"/>
            <a:round/>
            <a:headEnd type="none" w="med" len="med"/>
            <a:tailEnd type="none" w="med" len="med"/>
          </a:ln>
        </p:spPr>
        <p:txBody>
          <a:bodyPr wrap="none" anchor="ctr"/>
          <a:lstStyle/>
          <a:p>
            <a:endParaRPr lang="en-GB"/>
          </a:p>
        </p:txBody>
      </p:sp>
      <p:sp>
        <p:nvSpPr>
          <p:cNvPr id="37947" name="Freeform 58"/>
          <p:cNvSpPr>
            <a:spLocks/>
          </p:cNvSpPr>
          <p:nvPr/>
        </p:nvSpPr>
        <p:spPr bwMode="auto">
          <a:xfrm>
            <a:off x="8077200" y="1609725"/>
            <a:ext cx="677863" cy="400050"/>
          </a:xfrm>
          <a:custGeom>
            <a:avLst/>
            <a:gdLst>
              <a:gd name="T0" fmla="*/ 0 w 427"/>
              <a:gd name="T1" fmla="*/ 0 h 252"/>
              <a:gd name="T2" fmla="*/ 2147483647 w 427"/>
              <a:gd name="T3" fmla="*/ 2147483647 h 252"/>
              <a:gd name="T4" fmla="*/ 2147483647 w 427"/>
              <a:gd name="T5" fmla="*/ 2147483647 h 252"/>
              <a:gd name="T6" fmla="*/ 2147483647 w 427"/>
              <a:gd name="T7" fmla="*/ 2147483647 h 252"/>
              <a:gd name="T8" fmla="*/ 2147483647 w 427"/>
              <a:gd name="T9" fmla="*/ 2147483647 h 252"/>
              <a:gd name="T10" fmla="*/ 2147483647 w 427"/>
              <a:gd name="T11" fmla="*/ 2147483647 h 252"/>
              <a:gd name="T12" fmla="*/ 2147483647 w 427"/>
              <a:gd name="T13" fmla="*/ 0 h 252"/>
              <a:gd name="T14" fmla="*/ 2147483647 w 427"/>
              <a:gd name="T15" fmla="*/ 0 h 252"/>
              <a:gd name="T16" fmla="*/ 0 60000 65536"/>
              <a:gd name="T17" fmla="*/ 0 60000 65536"/>
              <a:gd name="T18" fmla="*/ 0 60000 65536"/>
              <a:gd name="T19" fmla="*/ 0 60000 65536"/>
              <a:gd name="T20" fmla="*/ 0 60000 65536"/>
              <a:gd name="T21" fmla="*/ 0 60000 65536"/>
              <a:gd name="T22" fmla="*/ 0 60000 65536"/>
              <a:gd name="T23" fmla="*/ 0 60000 65536"/>
              <a:gd name="T24" fmla="*/ 0 w 427"/>
              <a:gd name="T25" fmla="*/ 0 h 252"/>
              <a:gd name="T26" fmla="*/ 427 w 427"/>
              <a:gd name="T27" fmla="*/ 252 h 2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27" h="252">
                <a:moveTo>
                  <a:pt x="0" y="0"/>
                </a:moveTo>
                <a:lnTo>
                  <a:pt x="131" y="91"/>
                </a:lnTo>
                <a:lnTo>
                  <a:pt x="233" y="150"/>
                </a:lnTo>
                <a:lnTo>
                  <a:pt x="325" y="204"/>
                </a:lnTo>
                <a:lnTo>
                  <a:pt x="389" y="236"/>
                </a:lnTo>
                <a:lnTo>
                  <a:pt x="427" y="252"/>
                </a:lnTo>
                <a:lnTo>
                  <a:pt x="425" y="0"/>
                </a:lnTo>
                <a:lnTo>
                  <a:pt x="5" y="0"/>
                </a:lnTo>
              </a:path>
            </a:pathLst>
          </a:custGeom>
          <a:solidFill>
            <a:srgbClr val="0000FF"/>
          </a:solidFill>
          <a:ln w="9525" cap="flat" cmpd="sng">
            <a:noFill/>
            <a:prstDash val="solid"/>
            <a:round/>
            <a:headEnd type="none" w="med" len="med"/>
            <a:tailEnd type="none" w="med" len="med"/>
          </a:ln>
        </p:spPr>
        <p:txBody>
          <a:bodyPr wrap="none" anchor="ctr"/>
          <a:lstStyle/>
          <a:p>
            <a:endParaRPr lang="en-GB"/>
          </a:p>
        </p:txBody>
      </p:sp>
      <p:sp>
        <p:nvSpPr>
          <p:cNvPr id="37948" name="Freeform 59"/>
          <p:cNvSpPr>
            <a:spLocks/>
          </p:cNvSpPr>
          <p:nvPr/>
        </p:nvSpPr>
        <p:spPr bwMode="auto">
          <a:xfrm>
            <a:off x="1957388" y="2181225"/>
            <a:ext cx="657225" cy="60325"/>
          </a:xfrm>
          <a:custGeom>
            <a:avLst/>
            <a:gdLst>
              <a:gd name="T0" fmla="*/ 0 w 414"/>
              <a:gd name="T1" fmla="*/ 2147483647 h 38"/>
              <a:gd name="T2" fmla="*/ 2147483647 w 414"/>
              <a:gd name="T3" fmla="*/ 2147483647 h 38"/>
              <a:gd name="T4" fmla="*/ 2147483647 w 414"/>
              <a:gd name="T5" fmla="*/ 2147483647 h 38"/>
              <a:gd name="T6" fmla="*/ 2147483647 w 414"/>
              <a:gd name="T7" fmla="*/ 0 h 38"/>
              <a:gd name="T8" fmla="*/ 2147483647 w 414"/>
              <a:gd name="T9" fmla="*/ 2147483647 h 38"/>
              <a:gd name="T10" fmla="*/ 2147483647 w 414"/>
              <a:gd name="T11" fmla="*/ 2147483647 h 38"/>
              <a:gd name="T12" fmla="*/ 2147483647 w 414"/>
              <a:gd name="T13" fmla="*/ 2147483647 h 38"/>
              <a:gd name="T14" fmla="*/ 2147483647 w 414"/>
              <a:gd name="T15" fmla="*/ 2147483647 h 38"/>
              <a:gd name="T16" fmla="*/ 2147483647 w 414"/>
              <a:gd name="T17" fmla="*/ 2147483647 h 38"/>
              <a:gd name="T18" fmla="*/ 2147483647 w 414"/>
              <a:gd name="T19" fmla="*/ 2147483647 h 38"/>
              <a:gd name="T20" fmla="*/ 2147483647 w 414"/>
              <a:gd name="T21" fmla="*/ 2147483647 h 38"/>
              <a:gd name="T22" fmla="*/ 2147483647 w 414"/>
              <a:gd name="T23" fmla="*/ 2147483647 h 38"/>
              <a:gd name="T24" fmla="*/ 2147483647 w 414"/>
              <a:gd name="T25" fmla="*/ 2147483647 h 38"/>
              <a:gd name="T26" fmla="*/ 2147483647 w 414"/>
              <a:gd name="T27" fmla="*/ 2147483647 h 38"/>
              <a:gd name="T28" fmla="*/ 2147483647 w 414"/>
              <a:gd name="T29" fmla="*/ 2147483647 h 38"/>
              <a:gd name="T30" fmla="*/ 2147483647 w 414"/>
              <a:gd name="T31" fmla="*/ 2147483647 h 38"/>
              <a:gd name="T32" fmla="*/ 2147483647 w 414"/>
              <a:gd name="T33" fmla="*/ 2147483647 h 38"/>
              <a:gd name="T34" fmla="*/ 2147483647 w 414"/>
              <a:gd name="T35" fmla="*/ 2147483647 h 38"/>
              <a:gd name="T36" fmla="*/ 2147483647 w 414"/>
              <a:gd name="T37" fmla="*/ 2147483647 h 38"/>
              <a:gd name="T38" fmla="*/ 2147483647 w 414"/>
              <a:gd name="T39" fmla="*/ 2147483647 h 38"/>
              <a:gd name="T40" fmla="*/ 2147483647 w 414"/>
              <a:gd name="T41" fmla="*/ 2147483647 h 38"/>
              <a:gd name="T42" fmla="*/ 0 w 414"/>
              <a:gd name="T43" fmla="*/ 2147483647 h 3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14"/>
              <a:gd name="T67" fmla="*/ 0 h 38"/>
              <a:gd name="T68" fmla="*/ 414 w 414"/>
              <a:gd name="T69" fmla="*/ 38 h 3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14" h="38">
                <a:moveTo>
                  <a:pt x="0" y="32"/>
                </a:moveTo>
                <a:lnTo>
                  <a:pt x="81" y="16"/>
                </a:lnTo>
                <a:lnTo>
                  <a:pt x="172" y="11"/>
                </a:lnTo>
                <a:lnTo>
                  <a:pt x="263" y="0"/>
                </a:lnTo>
                <a:lnTo>
                  <a:pt x="328" y="5"/>
                </a:lnTo>
                <a:lnTo>
                  <a:pt x="371" y="11"/>
                </a:lnTo>
                <a:lnTo>
                  <a:pt x="403" y="11"/>
                </a:lnTo>
                <a:lnTo>
                  <a:pt x="414" y="26"/>
                </a:lnTo>
                <a:lnTo>
                  <a:pt x="398" y="26"/>
                </a:lnTo>
                <a:lnTo>
                  <a:pt x="349" y="21"/>
                </a:lnTo>
                <a:lnTo>
                  <a:pt x="306" y="21"/>
                </a:lnTo>
                <a:lnTo>
                  <a:pt x="280" y="21"/>
                </a:lnTo>
                <a:lnTo>
                  <a:pt x="253" y="21"/>
                </a:lnTo>
                <a:lnTo>
                  <a:pt x="222" y="24"/>
                </a:lnTo>
                <a:lnTo>
                  <a:pt x="191" y="29"/>
                </a:lnTo>
                <a:lnTo>
                  <a:pt x="140" y="32"/>
                </a:lnTo>
                <a:lnTo>
                  <a:pt x="98" y="38"/>
                </a:lnTo>
                <a:lnTo>
                  <a:pt x="65" y="37"/>
                </a:lnTo>
                <a:lnTo>
                  <a:pt x="43" y="37"/>
                </a:lnTo>
                <a:lnTo>
                  <a:pt x="22" y="37"/>
                </a:lnTo>
                <a:lnTo>
                  <a:pt x="11" y="32"/>
                </a:lnTo>
                <a:lnTo>
                  <a:pt x="0" y="32"/>
                </a:lnTo>
              </a:path>
            </a:pathLst>
          </a:custGeom>
          <a:solidFill>
            <a:srgbClr val="B1482A"/>
          </a:solidFill>
          <a:ln w="9525" cap="flat" cmpd="sng">
            <a:noFill/>
            <a:prstDash val="solid"/>
            <a:round/>
            <a:headEnd type="none" w="med" len="med"/>
            <a:tailEnd type="none" w="med" len="med"/>
          </a:ln>
        </p:spPr>
        <p:txBody>
          <a:bodyPr/>
          <a:lstStyle/>
          <a:p>
            <a:endParaRPr lang="en-GB"/>
          </a:p>
        </p:txBody>
      </p:sp>
      <p:sp>
        <p:nvSpPr>
          <p:cNvPr id="37949" name="Freeform 60"/>
          <p:cNvSpPr>
            <a:spLocks/>
          </p:cNvSpPr>
          <p:nvPr/>
        </p:nvSpPr>
        <p:spPr bwMode="auto">
          <a:xfrm>
            <a:off x="3651250" y="2424113"/>
            <a:ext cx="1490663" cy="209550"/>
          </a:xfrm>
          <a:custGeom>
            <a:avLst/>
            <a:gdLst>
              <a:gd name="T0" fmla="*/ 2147483647 w 939"/>
              <a:gd name="T1" fmla="*/ 2147483647 h 132"/>
              <a:gd name="T2" fmla="*/ 0 w 939"/>
              <a:gd name="T3" fmla="*/ 0 h 132"/>
              <a:gd name="T4" fmla="*/ 2147483647 w 939"/>
              <a:gd name="T5" fmla="*/ 0 h 132"/>
              <a:gd name="T6" fmla="*/ 2147483647 w 939"/>
              <a:gd name="T7" fmla="*/ 2147483647 h 132"/>
              <a:gd name="T8" fmla="*/ 2147483647 w 939"/>
              <a:gd name="T9" fmla="*/ 2147483647 h 132"/>
              <a:gd name="T10" fmla="*/ 2147483647 w 939"/>
              <a:gd name="T11" fmla="*/ 2147483647 h 132"/>
              <a:gd name="T12" fmla="*/ 2147483647 w 939"/>
              <a:gd name="T13" fmla="*/ 2147483647 h 132"/>
              <a:gd name="T14" fmla="*/ 2147483647 w 939"/>
              <a:gd name="T15" fmla="*/ 2147483647 h 132"/>
              <a:gd name="T16" fmla="*/ 2147483647 w 939"/>
              <a:gd name="T17" fmla="*/ 2147483647 h 132"/>
              <a:gd name="T18" fmla="*/ 2147483647 w 939"/>
              <a:gd name="T19" fmla="*/ 2147483647 h 132"/>
              <a:gd name="T20" fmla="*/ 2147483647 w 939"/>
              <a:gd name="T21" fmla="*/ 2147483647 h 132"/>
              <a:gd name="T22" fmla="*/ 2147483647 w 939"/>
              <a:gd name="T23" fmla="*/ 2147483647 h 132"/>
              <a:gd name="T24" fmla="*/ 2147483647 w 939"/>
              <a:gd name="T25" fmla="*/ 2147483647 h 132"/>
              <a:gd name="T26" fmla="*/ 2147483647 w 939"/>
              <a:gd name="T27" fmla="*/ 2147483647 h 132"/>
              <a:gd name="T28" fmla="*/ 2147483647 w 939"/>
              <a:gd name="T29" fmla="*/ 2147483647 h 132"/>
              <a:gd name="T30" fmla="*/ 2147483647 w 939"/>
              <a:gd name="T31" fmla="*/ 2147483647 h 132"/>
              <a:gd name="T32" fmla="*/ 2147483647 w 939"/>
              <a:gd name="T33" fmla="*/ 2147483647 h 132"/>
              <a:gd name="T34" fmla="*/ 2147483647 w 939"/>
              <a:gd name="T35" fmla="*/ 2147483647 h 132"/>
              <a:gd name="T36" fmla="*/ 2147483647 w 939"/>
              <a:gd name="T37" fmla="*/ 2147483647 h 132"/>
              <a:gd name="T38" fmla="*/ 2147483647 w 939"/>
              <a:gd name="T39" fmla="*/ 2147483647 h 132"/>
              <a:gd name="T40" fmla="*/ 2147483647 w 939"/>
              <a:gd name="T41" fmla="*/ 2147483647 h 132"/>
              <a:gd name="T42" fmla="*/ 2147483647 w 939"/>
              <a:gd name="T43" fmla="*/ 2147483647 h 132"/>
              <a:gd name="T44" fmla="*/ 2147483647 w 939"/>
              <a:gd name="T45" fmla="*/ 2147483647 h 132"/>
              <a:gd name="T46" fmla="*/ 2147483647 w 939"/>
              <a:gd name="T47" fmla="*/ 2147483647 h 132"/>
              <a:gd name="T48" fmla="*/ 2147483647 w 939"/>
              <a:gd name="T49" fmla="*/ 2147483647 h 132"/>
              <a:gd name="T50" fmla="*/ 2147483647 w 939"/>
              <a:gd name="T51" fmla="*/ 2147483647 h 132"/>
              <a:gd name="T52" fmla="*/ 2147483647 w 939"/>
              <a:gd name="T53" fmla="*/ 2147483647 h 132"/>
              <a:gd name="T54" fmla="*/ 2147483647 w 939"/>
              <a:gd name="T55" fmla="*/ 2147483647 h 132"/>
              <a:gd name="T56" fmla="*/ 2147483647 w 939"/>
              <a:gd name="T57" fmla="*/ 2147483647 h 132"/>
              <a:gd name="T58" fmla="*/ 2147483647 w 939"/>
              <a:gd name="T59" fmla="*/ 2147483647 h 132"/>
              <a:gd name="T60" fmla="*/ 2147483647 w 939"/>
              <a:gd name="T61" fmla="*/ 2147483647 h 132"/>
              <a:gd name="T62" fmla="*/ 2147483647 w 939"/>
              <a:gd name="T63" fmla="*/ 2147483647 h 132"/>
              <a:gd name="T64" fmla="*/ 2147483647 w 939"/>
              <a:gd name="T65" fmla="*/ 2147483647 h 132"/>
              <a:gd name="T66" fmla="*/ 2147483647 w 939"/>
              <a:gd name="T67" fmla="*/ 2147483647 h 132"/>
              <a:gd name="T68" fmla="*/ 2147483647 w 939"/>
              <a:gd name="T69" fmla="*/ 2147483647 h 132"/>
              <a:gd name="T70" fmla="*/ 2147483647 w 939"/>
              <a:gd name="T71" fmla="*/ 2147483647 h 132"/>
              <a:gd name="T72" fmla="*/ 2147483647 w 939"/>
              <a:gd name="T73" fmla="*/ 2147483647 h 132"/>
              <a:gd name="T74" fmla="*/ 2147483647 w 939"/>
              <a:gd name="T75" fmla="*/ 2147483647 h 132"/>
              <a:gd name="T76" fmla="*/ 2147483647 w 939"/>
              <a:gd name="T77" fmla="*/ 2147483647 h 132"/>
              <a:gd name="T78" fmla="*/ 2147483647 w 939"/>
              <a:gd name="T79" fmla="*/ 2147483647 h 132"/>
              <a:gd name="T80" fmla="*/ 2147483647 w 939"/>
              <a:gd name="T81" fmla="*/ 2147483647 h 132"/>
              <a:gd name="T82" fmla="*/ 2147483647 w 939"/>
              <a:gd name="T83" fmla="*/ 2147483647 h 13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939"/>
              <a:gd name="T127" fmla="*/ 0 h 132"/>
              <a:gd name="T128" fmla="*/ 939 w 939"/>
              <a:gd name="T129" fmla="*/ 132 h 13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939" h="132">
                <a:moveTo>
                  <a:pt x="57" y="19"/>
                </a:moveTo>
                <a:lnTo>
                  <a:pt x="0" y="0"/>
                </a:lnTo>
                <a:lnTo>
                  <a:pt x="61" y="0"/>
                </a:lnTo>
                <a:lnTo>
                  <a:pt x="69" y="5"/>
                </a:lnTo>
                <a:lnTo>
                  <a:pt x="91" y="2"/>
                </a:lnTo>
                <a:lnTo>
                  <a:pt x="123" y="8"/>
                </a:lnTo>
                <a:lnTo>
                  <a:pt x="159" y="13"/>
                </a:lnTo>
                <a:lnTo>
                  <a:pt x="218" y="24"/>
                </a:lnTo>
                <a:lnTo>
                  <a:pt x="267" y="24"/>
                </a:lnTo>
                <a:lnTo>
                  <a:pt x="315" y="24"/>
                </a:lnTo>
                <a:lnTo>
                  <a:pt x="380" y="24"/>
                </a:lnTo>
                <a:lnTo>
                  <a:pt x="423" y="24"/>
                </a:lnTo>
                <a:lnTo>
                  <a:pt x="460" y="24"/>
                </a:lnTo>
                <a:lnTo>
                  <a:pt x="520" y="30"/>
                </a:lnTo>
                <a:lnTo>
                  <a:pt x="568" y="40"/>
                </a:lnTo>
                <a:lnTo>
                  <a:pt x="616" y="45"/>
                </a:lnTo>
                <a:lnTo>
                  <a:pt x="631" y="48"/>
                </a:lnTo>
                <a:lnTo>
                  <a:pt x="678" y="54"/>
                </a:lnTo>
                <a:lnTo>
                  <a:pt x="729" y="73"/>
                </a:lnTo>
                <a:lnTo>
                  <a:pt x="788" y="83"/>
                </a:lnTo>
                <a:lnTo>
                  <a:pt x="832" y="90"/>
                </a:lnTo>
                <a:lnTo>
                  <a:pt x="879" y="95"/>
                </a:lnTo>
                <a:lnTo>
                  <a:pt x="923" y="110"/>
                </a:lnTo>
                <a:lnTo>
                  <a:pt x="939" y="132"/>
                </a:lnTo>
                <a:lnTo>
                  <a:pt x="917" y="127"/>
                </a:lnTo>
                <a:lnTo>
                  <a:pt x="869" y="116"/>
                </a:lnTo>
                <a:lnTo>
                  <a:pt x="821" y="105"/>
                </a:lnTo>
                <a:lnTo>
                  <a:pt x="772" y="94"/>
                </a:lnTo>
                <a:lnTo>
                  <a:pt x="708" y="83"/>
                </a:lnTo>
                <a:lnTo>
                  <a:pt x="632" y="62"/>
                </a:lnTo>
                <a:lnTo>
                  <a:pt x="573" y="51"/>
                </a:lnTo>
                <a:lnTo>
                  <a:pt x="536" y="46"/>
                </a:lnTo>
                <a:lnTo>
                  <a:pt x="476" y="40"/>
                </a:lnTo>
                <a:lnTo>
                  <a:pt x="444" y="35"/>
                </a:lnTo>
                <a:lnTo>
                  <a:pt x="385" y="35"/>
                </a:lnTo>
                <a:lnTo>
                  <a:pt x="347" y="40"/>
                </a:lnTo>
                <a:lnTo>
                  <a:pt x="283" y="40"/>
                </a:lnTo>
                <a:lnTo>
                  <a:pt x="224" y="35"/>
                </a:lnTo>
                <a:lnTo>
                  <a:pt x="165" y="30"/>
                </a:lnTo>
                <a:lnTo>
                  <a:pt x="122" y="24"/>
                </a:lnTo>
                <a:lnTo>
                  <a:pt x="79" y="24"/>
                </a:lnTo>
                <a:lnTo>
                  <a:pt x="57" y="19"/>
                </a:lnTo>
              </a:path>
            </a:pathLst>
          </a:custGeom>
          <a:solidFill>
            <a:srgbClr val="B1482A"/>
          </a:solidFill>
          <a:ln w="9525" cap="flat" cmpd="sng">
            <a:noFill/>
            <a:prstDash val="solid"/>
            <a:round/>
            <a:headEnd type="none" w="med" len="med"/>
            <a:tailEnd type="none" w="med" len="med"/>
          </a:ln>
        </p:spPr>
        <p:txBody>
          <a:bodyPr/>
          <a:lstStyle/>
          <a:p>
            <a:endParaRPr lang="en-GB"/>
          </a:p>
        </p:txBody>
      </p:sp>
      <p:sp>
        <p:nvSpPr>
          <p:cNvPr id="37950" name="Freeform 61"/>
          <p:cNvSpPr>
            <a:spLocks/>
          </p:cNvSpPr>
          <p:nvPr/>
        </p:nvSpPr>
        <p:spPr bwMode="auto">
          <a:xfrm>
            <a:off x="5381625" y="2803525"/>
            <a:ext cx="1281113" cy="290513"/>
          </a:xfrm>
          <a:custGeom>
            <a:avLst/>
            <a:gdLst>
              <a:gd name="T0" fmla="*/ 2147483647 w 807"/>
              <a:gd name="T1" fmla="*/ 2147483647 h 183"/>
              <a:gd name="T2" fmla="*/ 0 w 807"/>
              <a:gd name="T3" fmla="*/ 2147483647 h 183"/>
              <a:gd name="T4" fmla="*/ 2147483647 w 807"/>
              <a:gd name="T5" fmla="*/ 2147483647 h 183"/>
              <a:gd name="T6" fmla="*/ 2147483647 w 807"/>
              <a:gd name="T7" fmla="*/ 2147483647 h 183"/>
              <a:gd name="T8" fmla="*/ 2147483647 w 807"/>
              <a:gd name="T9" fmla="*/ 2147483647 h 183"/>
              <a:gd name="T10" fmla="*/ 2147483647 w 807"/>
              <a:gd name="T11" fmla="*/ 2147483647 h 183"/>
              <a:gd name="T12" fmla="*/ 2147483647 w 807"/>
              <a:gd name="T13" fmla="*/ 2147483647 h 183"/>
              <a:gd name="T14" fmla="*/ 2147483647 w 807"/>
              <a:gd name="T15" fmla="*/ 2147483647 h 183"/>
              <a:gd name="T16" fmla="*/ 2147483647 w 807"/>
              <a:gd name="T17" fmla="*/ 2147483647 h 183"/>
              <a:gd name="T18" fmla="*/ 2147483647 w 807"/>
              <a:gd name="T19" fmla="*/ 2147483647 h 183"/>
              <a:gd name="T20" fmla="*/ 2147483647 w 807"/>
              <a:gd name="T21" fmla="*/ 2147483647 h 183"/>
              <a:gd name="T22" fmla="*/ 2147483647 w 807"/>
              <a:gd name="T23" fmla="*/ 2147483647 h 183"/>
              <a:gd name="T24" fmla="*/ 2147483647 w 807"/>
              <a:gd name="T25" fmla="*/ 0 h 183"/>
              <a:gd name="T26" fmla="*/ 2147483647 w 807"/>
              <a:gd name="T27" fmla="*/ 2147483647 h 183"/>
              <a:gd name="T28" fmla="*/ 2147483647 w 807"/>
              <a:gd name="T29" fmla="*/ 2147483647 h 183"/>
              <a:gd name="T30" fmla="*/ 2147483647 w 807"/>
              <a:gd name="T31" fmla="*/ 2147483647 h 183"/>
              <a:gd name="T32" fmla="*/ 2147483647 w 807"/>
              <a:gd name="T33" fmla="*/ 2147483647 h 183"/>
              <a:gd name="T34" fmla="*/ 2147483647 w 807"/>
              <a:gd name="T35" fmla="*/ 2147483647 h 183"/>
              <a:gd name="T36" fmla="*/ 2147483647 w 807"/>
              <a:gd name="T37" fmla="*/ 2147483647 h 183"/>
              <a:gd name="T38" fmla="*/ 2147483647 w 807"/>
              <a:gd name="T39" fmla="*/ 2147483647 h 183"/>
              <a:gd name="T40" fmla="*/ 2147483647 w 807"/>
              <a:gd name="T41" fmla="*/ 2147483647 h 183"/>
              <a:gd name="T42" fmla="*/ 2147483647 w 807"/>
              <a:gd name="T43" fmla="*/ 2147483647 h 183"/>
              <a:gd name="T44" fmla="*/ 2147483647 w 807"/>
              <a:gd name="T45" fmla="*/ 2147483647 h 183"/>
              <a:gd name="T46" fmla="*/ 2147483647 w 807"/>
              <a:gd name="T47" fmla="*/ 2147483647 h 183"/>
              <a:gd name="T48" fmla="*/ 2147483647 w 807"/>
              <a:gd name="T49" fmla="*/ 2147483647 h 183"/>
              <a:gd name="T50" fmla="*/ 2147483647 w 807"/>
              <a:gd name="T51" fmla="*/ 2147483647 h 183"/>
              <a:gd name="T52" fmla="*/ 2147483647 w 807"/>
              <a:gd name="T53" fmla="*/ 2147483647 h 183"/>
              <a:gd name="T54" fmla="*/ 2147483647 w 807"/>
              <a:gd name="T55" fmla="*/ 2147483647 h 183"/>
              <a:gd name="T56" fmla="*/ 2147483647 w 807"/>
              <a:gd name="T57" fmla="*/ 2147483647 h 183"/>
              <a:gd name="T58" fmla="*/ 2147483647 w 807"/>
              <a:gd name="T59" fmla="*/ 2147483647 h 183"/>
              <a:gd name="T60" fmla="*/ 2147483647 w 807"/>
              <a:gd name="T61" fmla="*/ 2147483647 h 183"/>
              <a:gd name="T62" fmla="*/ 2147483647 w 807"/>
              <a:gd name="T63" fmla="*/ 2147483647 h 183"/>
              <a:gd name="T64" fmla="*/ 2147483647 w 807"/>
              <a:gd name="T65" fmla="*/ 2147483647 h 183"/>
              <a:gd name="T66" fmla="*/ 2147483647 w 807"/>
              <a:gd name="T67" fmla="*/ 2147483647 h 183"/>
              <a:gd name="T68" fmla="*/ 2147483647 w 807"/>
              <a:gd name="T69" fmla="*/ 2147483647 h 183"/>
              <a:gd name="T70" fmla="*/ 2147483647 w 807"/>
              <a:gd name="T71" fmla="*/ 2147483647 h 183"/>
              <a:gd name="T72" fmla="*/ 2147483647 w 807"/>
              <a:gd name="T73" fmla="*/ 2147483647 h 183"/>
              <a:gd name="T74" fmla="*/ 2147483647 w 807"/>
              <a:gd name="T75" fmla="*/ 2147483647 h 183"/>
              <a:gd name="T76" fmla="*/ 2147483647 w 807"/>
              <a:gd name="T77" fmla="*/ 2147483647 h 18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07"/>
              <a:gd name="T118" fmla="*/ 0 h 183"/>
              <a:gd name="T119" fmla="*/ 807 w 807"/>
              <a:gd name="T120" fmla="*/ 183 h 18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07" h="183">
                <a:moveTo>
                  <a:pt x="11" y="75"/>
                </a:moveTo>
                <a:lnTo>
                  <a:pt x="0" y="65"/>
                </a:lnTo>
                <a:lnTo>
                  <a:pt x="81" y="70"/>
                </a:lnTo>
                <a:lnTo>
                  <a:pt x="173" y="76"/>
                </a:lnTo>
                <a:lnTo>
                  <a:pt x="247" y="81"/>
                </a:lnTo>
                <a:lnTo>
                  <a:pt x="307" y="75"/>
                </a:lnTo>
                <a:lnTo>
                  <a:pt x="366" y="65"/>
                </a:lnTo>
                <a:lnTo>
                  <a:pt x="366" y="54"/>
                </a:lnTo>
                <a:lnTo>
                  <a:pt x="395" y="39"/>
                </a:lnTo>
                <a:lnTo>
                  <a:pt x="449" y="21"/>
                </a:lnTo>
                <a:lnTo>
                  <a:pt x="506" y="12"/>
                </a:lnTo>
                <a:lnTo>
                  <a:pt x="570" y="5"/>
                </a:lnTo>
                <a:lnTo>
                  <a:pt x="635" y="0"/>
                </a:lnTo>
                <a:lnTo>
                  <a:pt x="690" y="1"/>
                </a:lnTo>
                <a:lnTo>
                  <a:pt x="732" y="11"/>
                </a:lnTo>
                <a:lnTo>
                  <a:pt x="775" y="27"/>
                </a:lnTo>
                <a:lnTo>
                  <a:pt x="807" y="38"/>
                </a:lnTo>
                <a:lnTo>
                  <a:pt x="791" y="59"/>
                </a:lnTo>
                <a:lnTo>
                  <a:pt x="764" y="48"/>
                </a:lnTo>
                <a:lnTo>
                  <a:pt x="723" y="33"/>
                </a:lnTo>
                <a:lnTo>
                  <a:pt x="665" y="30"/>
                </a:lnTo>
                <a:lnTo>
                  <a:pt x="618" y="33"/>
                </a:lnTo>
                <a:lnTo>
                  <a:pt x="564" y="43"/>
                </a:lnTo>
                <a:lnTo>
                  <a:pt x="511" y="59"/>
                </a:lnTo>
                <a:lnTo>
                  <a:pt x="463" y="75"/>
                </a:lnTo>
                <a:lnTo>
                  <a:pt x="409" y="97"/>
                </a:lnTo>
                <a:lnTo>
                  <a:pt x="377" y="113"/>
                </a:lnTo>
                <a:lnTo>
                  <a:pt x="366" y="113"/>
                </a:lnTo>
                <a:lnTo>
                  <a:pt x="355" y="129"/>
                </a:lnTo>
                <a:lnTo>
                  <a:pt x="307" y="140"/>
                </a:lnTo>
                <a:lnTo>
                  <a:pt x="258" y="156"/>
                </a:lnTo>
                <a:lnTo>
                  <a:pt x="215" y="172"/>
                </a:lnTo>
                <a:lnTo>
                  <a:pt x="167" y="183"/>
                </a:lnTo>
                <a:lnTo>
                  <a:pt x="129" y="183"/>
                </a:lnTo>
                <a:lnTo>
                  <a:pt x="113" y="183"/>
                </a:lnTo>
                <a:lnTo>
                  <a:pt x="86" y="161"/>
                </a:lnTo>
                <a:lnTo>
                  <a:pt x="59" y="135"/>
                </a:lnTo>
                <a:lnTo>
                  <a:pt x="27" y="97"/>
                </a:lnTo>
                <a:lnTo>
                  <a:pt x="11" y="75"/>
                </a:lnTo>
              </a:path>
            </a:pathLst>
          </a:custGeom>
          <a:solidFill>
            <a:srgbClr val="B1482A"/>
          </a:solidFill>
          <a:ln w="9525" cap="flat" cmpd="sng">
            <a:noFill/>
            <a:prstDash val="solid"/>
            <a:round/>
            <a:headEnd type="none" w="med" len="med"/>
            <a:tailEnd type="none" w="med" len="med"/>
          </a:ln>
        </p:spPr>
        <p:txBody>
          <a:bodyPr/>
          <a:lstStyle/>
          <a:p>
            <a:endParaRPr lang="en-GB"/>
          </a:p>
        </p:txBody>
      </p:sp>
      <p:sp>
        <p:nvSpPr>
          <p:cNvPr id="37951" name="Freeform 62"/>
          <p:cNvSpPr>
            <a:spLocks/>
          </p:cNvSpPr>
          <p:nvPr/>
        </p:nvSpPr>
        <p:spPr bwMode="auto">
          <a:xfrm>
            <a:off x="6518275" y="3444875"/>
            <a:ext cx="238125" cy="111125"/>
          </a:xfrm>
          <a:custGeom>
            <a:avLst/>
            <a:gdLst>
              <a:gd name="T0" fmla="*/ 2147483647 w 28"/>
              <a:gd name="T1" fmla="*/ 2147483647 h 13"/>
              <a:gd name="T2" fmla="*/ 2147483647 w 28"/>
              <a:gd name="T3" fmla="*/ 2147483647 h 13"/>
              <a:gd name="T4" fmla="*/ 2147483647 w 28"/>
              <a:gd name="T5" fmla="*/ 2147483647 h 13"/>
              <a:gd name="T6" fmla="*/ 2147483647 w 28"/>
              <a:gd name="T7" fmla="*/ 2147483647 h 13"/>
              <a:gd name="T8" fmla="*/ 2147483647 w 28"/>
              <a:gd name="T9" fmla="*/ 2147483647 h 13"/>
              <a:gd name="T10" fmla="*/ 2147483647 w 28"/>
              <a:gd name="T11" fmla="*/ 2147483647 h 13"/>
              <a:gd name="T12" fmla="*/ 2147483647 w 28"/>
              <a:gd name="T13" fmla="*/ 2147483647 h 13"/>
              <a:gd name="T14" fmla="*/ 2147483647 w 28"/>
              <a:gd name="T15" fmla="*/ 2147483647 h 13"/>
              <a:gd name="T16" fmla="*/ 0 w 28"/>
              <a:gd name="T17" fmla="*/ 0 h 13"/>
              <a:gd name="T18" fmla="*/ 2147483647 w 28"/>
              <a:gd name="T19" fmla="*/ 2147483647 h 13"/>
              <a:gd name="T20" fmla="*/ 0 w 28"/>
              <a:gd name="T21" fmla="*/ 2147483647 h 13"/>
              <a:gd name="T22" fmla="*/ 2147483647 w 28"/>
              <a:gd name="T23" fmla="*/ 2147483647 h 13"/>
              <a:gd name="T24" fmla="*/ 2147483647 w 28"/>
              <a:gd name="T25" fmla="*/ 2147483647 h 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
              <a:gd name="T40" fmla="*/ 0 h 13"/>
              <a:gd name="T41" fmla="*/ 28 w 28"/>
              <a:gd name="T42" fmla="*/ 13 h 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 h="13">
                <a:moveTo>
                  <a:pt x="5" y="8"/>
                </a:moveTo>
                <a:lnTo>
                  <a:pt x="13" y="10"/>
                </a:lnTo>
                <a:lnTo>
                  <a:pt x="24" y="13"/>
                </a:lnTo>
                <a:lnTo>
                  <a:pt x="27" y="13"/>
                </a:lnTo>
                <a:lnTo>
                  <a:pt x="28" y="12"/>
                </a:lnTo>
                <a:lnTo>
                  <a:pt x="24" y="10"/>
                </a:lnTo>
                <a:lnTo>
                  <a:pt x="16" y="8"/>
                </a:lnTo>
                <a:lnTo>
                  <a:pt x="8" y="5"/>
                </a:lnTo>
                <a:lnTo>
                  <a:pt x="0" y="0"/>
                </a:lnTo>
                <a:lnTo>
                  <a:pt x="1" y="2"/>
                </a:lnTo>
                <a:lnTo>
                  <a:pt x="0" y="3"/>
                </a:lnTo>
                <a:lnTo>
                  <a:pt x="4" y="6"/>
                </a:lnTo>
                <a:lnTo>
                  <a:pt x="5" y="8"/>
                </a:lnTo>
              </a:path>
            </a:pathLst>
          </a:custGeom>
          <a:solidFill>
            <a:srgbClr val="C3937E"/>
          </a:solidFill>
          <a:ln w="9525">
            <a:noFill/>
            <a:round/>
            <a:headEnd/>
            <a:tailEnd/>
          </a:ln>
        </p:spPr>
        <p:txBody>
          <a:bodyPr/>
          <a:lstStyle/>
          <a:p>
            <a:endParaRPr lang="en-GB"/>
          </a:p>
        </p:txBody>
      </p:sp>
      <p:sp>
        <p:nvSpPr>
          <p:cNvPr id="37952" name="Freeform 63"/>
          <p:cNvSpPr>
            <a:spLocks/>
          </p:cNvSpPr>
          <p:nvPr/>
        </p:nvSpPr>
        <p:spPr bwMode="auto">
          <a:xfrm>
            <a:off x="6569075" y="3419475"/>
            <a:ext cx="273050" cy="111125"/>
          </a:xfrm>
          <a:custGeom>
            <a:avLst/>
            <a:gdLst>
              <a:gd name="T0" fmla="*/ 2147483647 w 32"/>
              <a:gd name="T1" fmla="*/ 0 h 13"/>
              <a:gd name="T2" fmla="*/ 2147483647 w 32"/>
              <a:gd name="T3" fmla="*/ 2147483647 h 13"/>
              <a:gd name="T4" fmla="*/ 2147483647 w 32"/>
              <a:gd name="T5" fmla="*/ 2147483647 h 13"/>
              <a:gd name="T6" fmla="*/ 2147483647 w 32"/>
              <a:gd name="T7" fmla="*/ 2147483647 h 13"/>
              <a:gd name="T8" fmla="*/ 2147483647 w 32"/>
              <a:gd name="T9" fmla="*/ 2147483647 h 13"/>
              <a:gd name="T10" fmla="*/ 2147483647 w 32"/>
              <a:gd name="T11" fmla="*/ 2147483647 h 13"/>
              <a:gd name="T12" fmla="*/ 2147483647 w 32"/>
              <a:gd name="T13" fmla="*/ 2147483647 h 13"/>
              <a:gd name="T14" fmla="*/ 2147483647 w 32"/>
              <a:gd name="T15" fmla="*/ 2147483647 h 13"/>
              <a:gd name="T16" fmla="*/ 2147483647 w 32"/>
              <a:gd name="T17" fmla="*/ 2147483647 h 13"/>
              <a:gd name="T18" fmla="*/ 0 w 32"/>
              <a:gd name="T19" fmla="*/ 2147483647 h 13"/>
              <a:gd name="T20" fmla="*/ 2147483647 w 32"/>
              <a:gd name="T21" fmla="*/ 2147483647 h 13"/>
              <a:gd name="T22" fmla="*/ 2147483647 w 32"/>
              <a:gd name="T23" fmla="*/ 0 h 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2"/>
              <a:gd name="T37" fmla="*/ 0 h 13"/>
              <a:gd name="T38" fmla="*/ 32 w 32"/>
              <a:gd name="T39" fmla="*/ 13 h 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2" h="13">
                <a:moveTo>
                  <a:pt x="1" y="0"/>
                </a:moveTo>
                <a:lnTo>
                  <a:pt x="7" y="3"/>
                </a:lnTo>
                <a:lnTo>
                  <a:pt x="17" y="6"/>
                </a:lnTo>
                <a:lnTo>
                  <a:pt x="26" y="9"/>
                </a:lnTo>
                <a:lnTo>
                  <a:pt x="32" y="11"/>
                </a:lnTo>
                <a:lnTo>
                  <a:pt x="28" y="11"/>
                </a:lnTo>
                <a:lnTo>
                  <a:pt x="31" y="13"/>
                </a:lnTo>
                <a:lnTo>
                  <a:pt x="19" y="10"/>
                </a:lnTo>
                <a:lnTo>
                  <a:pt x="9" y="7"/>
                </a:lnTo>
                <a:lnTo>
                  <a:pt x="0" y="3"/>
                </a:lnTo>
                <a:lnTo>
                  <a:pt x="3" y="3"/>
                </a:lnTo>
                <a:lnTo>
                  <a:pt x="1" y="0"/>
                </a:lnTo>
              </a:path>
            </a:pathLst>
          </a:custGeom>
          <a:solidFill>
            <a:srgbClr val="C3937E"/>
          </a:solidFill>
          <a:ln w="9525">
            <a:noFill/>
            <a:round/>
            <a:headEnd/>
            <a:tailEnd/>
          </a:ln>
        </p:spPr>
        <p:txBody>
          <a:bodyPr/>
          <a:lstStyle/>
          <a:p>
            <a:endParaRPr lang="en-GB"/>
          </a:p>
        </p:txBody>
      </p:sp>
      <p:sp>
        <p:nvSpPr>
          <p:cNvPr id="37953" name="Freeform 64"/>
          <p:cNvSpPr>
            <a:spLocks/>
          </p:cNvSpPr>
          <p:nvPr/>
        </p:nvSpPr>
        <p:spPr bwMode="auto">
          <a:xfrm>
            <a:off x="7453313" y="2119313"/>
            <a:ext cx="857250" cy="479425"/>
          </a:xfrm>
          <a:custGeom>
            <a:avLst/>
            <a:gdLst>
              <a:gd name="T0" fmla="*/ 0 w 540"/>
              <a:gd name="T1" fmla="*/ 0 h 302"/>
              <a:gd name="T2" fmla="*/ 2147483647 w 540"/>
              <a:gd name="T3" fmla="*/ 2147483647 h 302"/>
              <a:gd name="T4" fmla="*/ 2147483647 w 540"/>
              <a:gd name="T5" fmla="*/ 2147483647 h 302"/>
              <a:gd name="T6" fmla="*/ 2147483647 w 540"/>
              <a:gd name="T7" fmla="*/ 2147483647 h 302"/>
              <a:gd name="T8" fmla="*/ 2147483647 w 540"/>
              <a:gd name="T9" fmla="*/ 2147483647 h 302"/>
              <a:gd name="T10" fmla="*/ 2147483647 w 540"/>
              <a:gd name="T11" fmla="*/ 2147483647 h 302"/>
              <a:gd name="T12" fmla="*/ 2147483647 w 540"/>
              <a:gd name="T13" fmla="*/ 2147483647 h 302"/>
              <a:gd name="T14" fmla="*/ 2147483647 w 540"/>
              <a:gd name="T15" fmla="*/ 2147483647 h 302"/>
              <a:gd name="T16" fmla="*/ 2147483647 w 540"/>
              <a:gd name="T17" fmla="*/ 2147483647 h 302"/>
              <a:gd name="T18" fmla="*/ 2147483647 w 540"/>
              <a:gd name="T19" fmla="*/ 2147483647 h 302"/>
              <a:gd name="T20" fmla="*/ 2147483647 w 540"/>
              <a:gd name="T21" fmla="*/ 2147483647 h 302"/>
              <a:gd name="T22" fmla="*/ 2147483647 w 540"/>
              <a:gd name="T23" fmla="*/ 2147483647 h 302"/>
              <a:gd name="T24" fmla="*/ 2147483647 w 540"/>
              <a:gd name="T25" fmla="*/ 2147483647 h 302"/>
              <a:gd name="T26" fmla="*/ 2147483647 w 540"/>
              <a:gd name="T27" fmla="*/ 2147483647 h 302"/>
              <a:gd name="T28" fmla="*/ 2147483647 w 540"/>
              <a:gd name="T29" fmla="*/ 2147483647 h 302"/>
              <a:gd name="T30" fmla="*/ 2147483647 w 540"/>
              <a:gd name="T31" fmla="*/ 2147483647 h 302"/>
              <a:gd name="T32" fmla="*/ 2147483647 w 540"/>
              <a:gd name="T33" fmla="*/ 2147483647 h 302"/>
              <a:gd name="T34" fmla="*/ 2147483647 w 540"/>
              <a:gd name="T35" fmla="*/ 2147483647 h 302"/>
              <a:gd name="T36" fmla="*/ 2147483647 w 540"/>
              <a:gd name="T37" fmla="*/ 2147483647 h 302"/>
              <a:gd name="T38" fmla="*/ 2147483647 w 540"/>
              <a:gd name="T39" fmla="*/ 2147483647 h 302"/>
              <a:gd name="T40" fmla="*/ 2147483647 w 540"/>
              <a:gd name="T41" fmla="*/ 2147483647 h 302"/>
              <a:gd name="T42" fmla="*/ 2147483647 w 540"/>
              <a:gd name="T43" fmla="*/ 2147483647 h 302"/>
              <a:gd name="T44" fmla="*/ 2147483647 w 540"/>
              <a:gd name="T45" fmla="*/ 2147483647 h 302"/>
              <a:gd name="T46" fmla="*/ 2147483647 w 540"/>
              <a:gd name="T47" fmla="*/ 2147483647 h 302"/>
              <a:gd name="T48" fmla="*/ 2147483647 w 540"/>
              <a:gd name="T49" fmla="*/ 2147483647 h 302"/>
              <a:gd name="T50" fmla="*/ 2147483647 w 540"/>
              <a:gd name="T51" fmla="*/ 2147483647 h 302"/>
              <a:gd name="T52" fmla="*/ 2147483647 w 540"/>
              <a:gd name="T53" fmla="*/ 2147483647 h 302"/>
              <a:gd name="T54" fmla="*/ 2147483647 w 540"/>
              <a:gd name="T55" fmla="*/ 2147483647 h 302"/>
              <a:gd name="T56" fmla="*/ 2147483647 w 540"/>
              <a:gd name="T57" fmla="*/ 2147483647 h 302"/>
              <a:gd name="T58" fmla="*/ 2147483647 w 540"/>
              <a:gd name="T59" fmla="*/ 2147483647 h 302"/>
              <a:gd name="T60" fmla="*/ 2147483647 w 540"/>
              <a:gd name="T61" fmla="*/ 2147483647 h 302"/>
              <a:gd name="T62" fmla="*/ 2147483647 w 540"/>
              <a:gd name="T63" fmla="*/ 2147483647 h 302"/>
              <a:gd name="T64" fmla="*/ 2147483647 w 540"/>
              <a:gd name="T65" fmla="*/ 2147483647 h 302"/>
              <a:gd name="T66" fmla="*/ 2147483647 w 540"/>
              <a:gd name="T67" fmla="*/ 2147483647 h 302"/>
              <a:gd name="T68" fmla="*/ 2147483647 w 540"/>
              <a:gd name="T69" fmla="*/ 2147483647 h 302"/>
              <a:gd name="T70" fmla="*/ 2147483647 w 540"/>
              <a:gd name="T71" fmla="*/ 2147483647 h 302"/>
              <a:gd name="T72" fmla="*/ 2147483647 w 540"/>
              <a:gd name="T73" fmla="*/ 2147483647 h 302"/>
              <a:gd name="T74" fmla="*/ 2147483647 w 540"/>
              <a:gd name="T75" fmla="*/ 2147483647 h 302"/>
              <a:gd name="T76" fmla="*/ 2147483647 w 540"/>
              <a:gd name="T77" fmla="*/ 2147483647 h 302"/>
              <a:gd name="T78" fmla="*/ 2147483647 w 540"/>
              <a:gd name="T79" fmla="*/ 2147483647 h 302"/>
              <a:gd name="T80" fmla="*/ 2147483647 w 540"/>
              <a:gd name="T81" fmla="*/ 2147483647 h 302"/>
              <a:gd name="T82" fmla="*/ 2147483647 w 540"/>
              <a:gd name="T83" fmla="*/ 2147483647 h 302"/>
              <a:gd name="T84" fmla="*/ 2147483647 w 540"/>
              <a:gd name="T85" fmla="*/ 2147483647 h 302"/>
              <a:gd name="T86" fmla="*/ 2147483647 w 540"/>
              <a:gd name="T87" fmla="*/ 2147483647 h 302"/>
              <a:gd name="T88" fmla="*/ 2147483647 w 540"/>
              <a:gd name="T89" fmla="*/ 2147483647 h 302"/>
              <a:gd name="T90" fmla="*/ 2147483647 w 540"/>
              <a:gd name="T91" fmla="*/ 2147483647 h 302"/>
              <a:gd name="T92" fmla="*/ 2147483647 w 540"/>
              <a:gd name="T93" fmla="*/ 2147483647 h 302"/>
              <a:gd name="T94" fmla="*/ 2147483647 w 540"/>
              <a:gd name="T95" fmla="*/ 2147483647 h 302"/>
              <a:gd name="T96" fmla="*/ 2147483647 w 540"/>
              <a:gd name="T97" fmla="*/ 2147483647 h 30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40"/>
              <a:gd name="T148" fmla="*/ 0 h 302"/>
              <a:gd name="T149" fmla="*/ 540 w 540"/>
              <a:gd name="T150" fmla="*/ 302 h 30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40" h="302">
                <a:moveTo>
                  <a:pt x="0" y="0"/>
                </a:moveTo>
                <a:lnTo>
                  <a:pt x="30" y="3"/>
                </a:lnTo>
                <a:lnTo>
                  <a:pt x="42" y="6"/>
                </a:lnTo>
                <a:lnTo>
                  <a:pt x="48" y="6"/>
                </a:lnTo>
                <a:lnTo>
                  <a:pt x="71" y="11"/>
                </a:lnTo>
                <a:lnTo>
                  <a:pt x="99" y="34"/>
                </a:lnTo>
                <a:lnTo>
                  <a:pt x="115" y="45"/>
                </a:lnTo>
                <a:lnTo>
                  <a:pt x="126" y="55"/>
                </a:lnTo>
                <a:lnTo>
                  <a:pt x="137" y="66"/>
                </a:lnTo>
                <a:lnTo>
                  <a:pt x="147" y="77"/>
                </a:lnTo>
                <a:lnTo>
                  <a:pt x="163" y="98"/>
                </a:lnTo>
                <a:lnTo>
                  <a:pt x="189" y="111"/>
                </a:lnTo>
                <a:lnTo>
                  <a:pt x="203" y="123"/>
                </a:lnTo>
                <a:lnTo>
                  <a:pt x="213" y="132"/>
                </a:lnTo>
                <a:lnTo>
                  <a:pt x="227" y="143"/>
                </a:lnTo>
                <a:lnTo>
                  <a:pt x="242" y="153"/>
                </a:lnTo>
                <a:lnTo>
                  <a:pt x="282" y="168"/>
                </a:lnTo>
                <a:lnTo>
                  <a:pt x="314" y="179"/>
                </a:lnTo>
                <a:lnTo>
                  <a:pt x="346" y="189"/>
                </a:lnTo>
                <a:lnTo>
                  <a:pt x="379" y="205"/>
                </a:lnTo>
                <a:lnTo>
                  <a:pt x="422" y="222"/>
                </a:lnTo>
                <a:lnTo>
                  <a:pt x="459" y="232"/>
                </a:lnTo>
                <a:lnTo>
                  <a:pt x="486" y="240"/>
                </a:lnTo>
                <a:lnTo>
                  <a:pt x="529" y="248"/>
                </a:lnTo>
                <a:lnTo>
                  <a:pt x="540" y="254"/>
                </a:lnTo>
                <a:lnTo>
                  <a:pt x="518" y="302"/>
                </a:lnTo>
                <a:lnTo>
                  <a:pt x="508" y="302"/>
                </a:lnTo>
                <a:lnTo>
                  <a:pt x="470" y="297"/>
                </a:lnTo>
                <a:lnTo>
                  <a:pt x="432" y="286"/>
                </a:lnTo>
                <a:lnTo>
                  <a:pt x="406" y="281"/>
                </a:lnTo>
                <a:lnTo>
                  <a:pt x="373" y="270"/>
                </a:lnTo>
                <a:lnTo>
                  <a:pt x="346" y="259"/>
                </a:lnTo>
                <a:lnTo>
                  <a:pt x="325" y="248"/>
                </a:lnTo>
                <a:lnTo>
                  <a:pt x="298" y="227"/>
                </a:lnTo>
                <a:lnTo>
                  <a:pt x="255" y="189"/>
                </a:lnTo>
                <a:lnTo>
                  <a:pt x="223" y="168"/>
                </a:lnTo>
                <a:lnTo>
                  <a:pt x="201" y="146"/>
                </a:lnTo>
                <a:lnTo>
                  <a:pt x="180" y="130"/>
                </a:lnTo>
                <a:lnTo>
                  <a:pt x="158" y="109"/>
                </a:lnTo>
                <a:lnTo>
                  <a:pt x="142" y="93"/>
                </a:lnTo>
                <a:lnTo>
                  <a:pt x="126" y="77"/>
                </a:lnTo>
                <a:lnTo>
                  <a:pt x="110" y="61"/>
                </a:lnTo>
                <a:lnTo>
                  <a:pt x="88" y="50"/>
                </a:lnTo>
                <a:lnTo>
                  <a:pt x="77" y="39"/>
                </a:lnTo>
                <a:lnTo>
                  <a:pt x="56" y="28"/>
                </a:lnTo>
                <a:lnTo>
                  <a:pt x="40" y="23"/>
                </a:lnTo>
                <a:lnTo>
                  <a:pt x="2" y="18"/>
                </a:lnTo>
                <a:lnTo>
                  <a:pt x="2" y="7"/>
                </a:lnTo>
              </a:path>
            </a:pathLst>
          </a:custGeom>
          <a:solidFill>
            <a:srgbClr val="B1482A"/>
          </a:solidFill>
          <a:ln w="9525" cap="flat" cmpd="sng">
            <a:noFill/>
            <a:prstDash val="solid"/>
            <a:round/>
            <a:headEnd type="none" w="med" len="med"/>
            <a:tailEnd type="none" w="med" len="med"/>
          </a:ln>
        </p:spPr>
        <p:txBody>
          <a:bodyPr/>
          <a:lstStyle/>
          <a:p>
            <a:endParaRPr lang="en-GB"/>
          </a:p>
        </p:txBody>
      </p:sp>
      <p:sp>
        <p:nvSpPr>
          <p:cNvPr id="37954" name="Freeform 65"/>
          <p:cNvSpPr>
            <a:spLocks/>
          </p:cNvSpPr>
          <p:nvPr/>
        </p:nvSpPr>
        <p:spPr bwMode="auto">
          <a:xfrm>
            <a:off x="7572375" y="1609725"/>
            <a:ext cx="1182688" cy="708025"/>
          </a:xfrm>
          <a:custGeom>
            <a:avLst/>
            <a:gdLst>
              <a:gd name="T0" fmla="*/ 2147483647 w 745"/>
              <a:gd name="T1" fmla="*/ 2147483647 h 446"/>
              <a:gd name="T2" fmla="*/ 2147483647 w 745"/>
              <a:gd name="T3" fmla="*/ 2147483647 h 446"/>
              <a:gd name="T4" fmla="*/ 2147483647 w 745"/>
              <a:gd name="T5" fmla="*/ 2147483647 h 446"/>
              <a:gd name="T6" fmla="*/ 2147483647 w 745"/>
              <a:gd name="T7" fmla="*/ 2147483647 h 446"/>
              <a:gd name="T8" fmla="*/ 2147483647 w 745"/>
              <a:gd name="T9" fmla="*/ 2147483647 h 446"/>
              <a:gd name="T10" fmla="*/ 2147483647 w 745"/>
              <a:gd name="T11" fmla="*/ 2147483647 h 446"/>
              <a:gd name="T12" fmla="*/ 2147483647 w 745"/>
              <a:gd name="T13" fmla="*/ 2147483647 h 446"/>
              <a:gd name="T14" fmla="*/ 2147483647 w 745"/>
              <a:gd name="T15" fmla="*/ 2147483647 h 446"/>
              <a:gd name="T16" fmla="*/ 2147483647 w 745"/>
              <a:gd name="T17" fmla="*/ 2147483647 h 446"/>
              <a:gd name="T18" fmla="*/ 2147483647 w 745"/>
              <a:gd name="T19" fmla="*/ 2147483647 h 446"/>
              <a:gd name="T20" fmla="*/ 2147483647 w 745"/>
              <a:gd name="T21" fmla="*/ 2147483647 h 446"/>
              <a:gd name="T22" fmla="*/ 2147483647 w 745"/>
              <a:gd name="T23" fmla="*/ 2147483647 h 446"/>
              <a:gd name="T24" fmla="*/ 2147483647 w 745"/>
              <a:gd name="T25" fmla="*/ 2147483647 h 446"/>
              <a:gd name="T26" fmla="*/ 2147483647 w 745"/>
              <a:gd name="T27" fmla="*/ 2147483647 h 446"/>
              <a:gd name="T28" fmla="*/ 0 w 745"/>
              <a:gd name="T29" fmla="*/ 0 h 44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45"/>
              <a:gd name="T46" fmla="*/ 0 h 446"/>
              <a:gd name="T47" fmla="*/ 745 w 745"/>
              <a:gd name="T48" fmla="*/ 446 h 44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45" h="446">
                <a:moveTo>
                  <a:pt x="14" y="2"/>
                </a:moveTo>
                <a:lnTo>
                  <a:pt x="321" y="2"/>
                </a:lnTo>
                <a:lnTo>
                  <a:pt x="368" y="26"/>
                </a:lnTo>
                <a:lnTo>
                  <a:pt x="462" y="84"/>
                </a:lnTo>
                <a:lnTo>
                  <a:pt x="543" y="143"/>
                </a:lnTo>
                <a:lnTo>
                  <a:pt x="627" y="193"/>
                </a:lnTo>
                <a:lnTo>
                  <a:pt x="745" y="247"/>
                </a:lnTo>
                <a:lnTo>
                  <a:pt x="745" y="446"/>
                </a:lnTo>
                <a:lnTo>
                  <a:pt x="632" y="392"/>
                </a:lnTo>
                <a:lnTo>
                  <a:pt x="476" y="312"/>
                </a:lnTo>
                <a:lnTo>
                  <a:pt x="363" y="247"/>
                </a:lnTo>
                <a:lnTo>
                  <a:pt x="255" y="177"/>
                </a:lnTo>
                <a:lnTo>
                  <a:pt x="148" y="102"/>
                </a:lnTo>
                <a:lnTo>
                  <a:pt x="51" y="32"/>
                </a:lnTo>
                <a:lnTo>
                  <a:pt x="0" y="0"/>
                </a:lnTo>
              </a:path>
            </a:pathLst>
          </a:custGeom>
          <a:solidFill>
            <a:srgbClr val="B1482A"/>
          </a:solidFill>
          <a:ln w="9525" cap="flat" cmpd="sng">
            <a:noFill/>
            <a:prstDash val="solid"/>
            <a:round/>
            <a:headEnd type="none" w="med" len="med"/>
            <a:tailEnd type="none" w="med" len="med"/>
          </a:ln>
        </p:spPr>
        <p:txBody>
          <a:bodyPr/>
          <a:lstStyle/>
          <a:p>
            <a:endParaRPr lang="en-GB"/>
          </a:p>
        </p:txBody>
      </p:sp>
      <p:sp>
        <p:nvSpPr>
          <p:cNvPr id="37955" name="Freeform 66"/>
          <p:cNvSpPr>
            <a:spLocks/>
          </p:cNvSpPr>
          <p:nvPr/>
        </p:nvSpPr>
        <p:spPr bwMode="auto">
          <a:xfrm>
            <a:off x="231775" y="2932113"/>
            <a:ext cx="436563" cy="68262"/>
          </a:xfrm>
          <a:custGeom>
            <a:avLst/>
            <a:gdLst>
              <a:gd name="T0" fmla="*/ 0 w 51"/>
              <a:gd name="T1" fmla="*/ 2147483647 h 8"/>
              <a:gd name="T2" fmla="*/ 0 w 51"/>
              <a:gd name="T3" fmla="*/ 0 h 8"/>
              <a:gd name="T4" fmla="*/ 2147483647 w 51"/>
              <a:gd name="T5" fmla="*/ 0 h 8"/>
              <a:gd name="T6" fmla="*/ 2147483647 w 51"/>
              <a:gd name="T7" fmla="*/ 0 h 8"/>
              <a:gd name="T8" fmla="*/ 2147483647 w 51"/>
              <a:gd name="T9" fmla="*/ 2147483647 h 8"/>
              <a:gd name="T10" fmla="*/ 2147483647 w 51"/>
              <a:gd name="T11" fmla="*/ 2147483647 h 8"/>
              <a:gd name="T12" fmla="*/ 2147483647 w 51"/>
              <a:gd name="T13" fmla="*/ 2147483647 h 8"/>
              <a:gd name="T14" fmla="*/ 2147483647 w 51"/>
              <a:gd name="T15" fmla="*/ 2147483647 h 8"/>
              <a:gd name="T16" fmla="*/ 2147483647 w 51"/>
              <a:gd name="T17" fmla="*/ 2147483647 h 8"/>
              <a:gd name="T18" fmla="*/ 2147483647 w 51"/>
              <a:gd name="T19" fmla="*/ 2147483647 h 8"/>
              <a:gd name="T20" fmla="*/ 2147483647 w 51"/>
              <a:gd name="T21" fmla="*/ 2147483647 h 8"/>
              <a:gd name="T22" fmla="*/ 2147483647 w 51"/>
              <a:gd name="T23" fmla="*/ 2147483647 h 8"/>
              <a:gd name="T24" fmla="*/ 2147483647 w 51"/>
              <a:gd name="T25" fmla="*/ 2147483647 h 8"/>
              <a:gd name="T26" fmla="*/ 2147483647 w 51"/>
              <a:gd name="T27" fmla="*/ 2147483647 h 8"/>
              <a:gd name="T28" fmla="*/ 0 w 51"/>
              <a:gd name="T29" fmla="*/ 2147483647 h 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1"/>
              <a:gd name="T46" fmla="*/ 0 h 8"/>
              <a:gd name="T47" fmla="*/ 51 w 51"/>
              <a:gd name="T48" fmla="*/ 8 h 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1" h="8">
                <a:moveTo>
                  <a:pt x="0" y="4"/>
                </a:moveTo>
                <a:lnTo>
                  <a:pt x="0" y="0"/>
                </a:lnTo>
                <a:lnTo>
                  <a:pt x="10" y="0"/>
                </a:lnTo>
                <a:lnTo>
                  <a:pt x="19" y="0"/>
                </a:lnTo>
                <a:lnTo>
                  <a:pt x="26" y="1"/>
                </a:lnTo>
                <a:lnTo>
                  <a:pt x="33" y="1"/>
                </a:lnTo>
                <a:lnTo>
                  <a:pt x="41" y="2"/>
                </a:lnTo>
                <a:lnTo>
                  <a:pt x="48" y="3"/>
                </a:lnTo>
                <a:lnTo>
                  <a:pt x="51" y="8"/>
                </a:lnTo>
                <a:lnTo>
                  <a:pt x="43" y="7"/>
                </a:lnTo>
                <a:lnTo>
                  <a:pt x="32" y="6"/>
                </a:lnTo>
                <a:lnTo>
                  <a:pt x="22" y="5"/>
                </a:lnTo>
                <a:lnTo>
                  <a:pt x="15" y="5"/>
                </a:lnTo>
                <a:lnTo>
                  <a:pt x="8" y="5"/>
                </a:lnTo>
                <a:lnTo>
                  <a:pt x="0" y="4"/>
                </a:lnTo>
              </a:path>
            </a:pathLst>
          </a:custGeom>
          <a:solidFill>
            <a:srgbClr val="FF0000"/>
          </a:solidFill>
          <a:ln w="9525" cap="flat" cmpd="sng">
            <a:noFill/>
            <a:prstDash val="solid"/>
            <a:round/>
            <a:headEnd type="none" w="med" len="med"/>
            <a:tailEnd type="none" w="med" len="med"/>
          </a:ln>
        </p:spPr>
        <p:txBody>
          <a:bodyPr wrap="none" anchor="ctr"/>
          <a:lstStyle/>
          <a:p>
            <a:endParaRPr lang="en-GB"/>
          </a:p>
        </p:txBody>
      </p:sp>
      <p:sp>
        <p:nvSpPr>
          <p:cNvPr id="37956" name="Freeform 67"/>
          <p:cNvSpPr>
            <a:spLocks/>
          </p:cNvSpPr>
          <p:nvPr/>
        </p:nvSpPr>
        <p:spPr bwMode="auto">
          <a:xfrm>
            <a:off x="231775" y="2863850"/>
            <a:ext cx="401638" cy="68263"/>
          </a:xfrm>
          <a:custGeom>
            <a:avLst/>
            <a:gdLst>
              <a:gd name="T0" fmla="*/ 0 w 47"/>
              <a:gd name="T1" fmla="*/ 2147483647 h 8"/>
              <a:gd name="T2" fmla="*/ 0 w 47"/>
              <a:gd name="T3" fmla="*/ 0 h 8"/>
              <a:gd name="T4" fmla="*/ 2147483647 w 47"/>
              <a:gd name="T5" fmla="*/ 2147483647 h 8"/>
              <a:gd name="T6" fmla="*/ 2147483647 w 47"/>
              <a:gd name="T7" fmla="*/ 2147483647 h 8"/>
              <a:gd name="T8" fmla="*/ 2147483647 w 47"/>
              <a:gd name="T9" fmla="*/ 2147483647 h 8"/>
              <a:gd name="T10" fmla="*/ 2147483647 w 47"/>
              <a:gd name="T11" fmla="*/ 2147483647 h 8"/>
              <a:gd name="T12" fmla="*/ 2147483647 w 47"/>
              <a:gd name="T13" fmla="*/ 2147483647 h 8"/>
              <a:gd name="T14" fmla="*/ 2147483647 w 47"/>
              <a:gd name="T15" fmla="*/ 2147483647 h 8"/>
              <a:gd name="T16" fmla="*/ 2147483647 w 47"/>
              <a:gd name="T17" fmla="*/ 2147483647 h 8"/>
              <a:gd name="T18" fmla="*/ 2147483647 w 47"/>
              <a:gd name="T19" fmla="*/ 2147483647 h 8"/>
              <a:gd name="T20" fmla="*/ 0 w 47"/>
              <a:gd name="T21" fmla="*/ 2147483647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7"/>
              <a:gd name="T34" fmla="*/ 0 h 8"/>
              <a:gd name="T35" fmla="*/ 47 w 47"/>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7" h="8">
                <a:moveTo>
                  <a:pt x="0" y="5"/>
                </a:moveTo>
                <a:lnTo>
                  <a:pt x="0" y="0"/>
                </a:lnTo>
                <a:lnTo>
                  <a:pt x="11" y="1"/>
                </a:lnTo>
                <a:lnTo>
                  <a:pt x="24" y="1"/>
                </a:lnTo>
                <a:lnTo>
                  <a:pt x="34" y="1"/>
                </a:lnTo>
                <a:lnTo>
                  <a:pt x="42" y="2"/>
                </a:lnTo>
                <a:lnTo>
                  <a:pt x="47" y="8"/>
                </a:lnTo>
                <a:lnTo>
                  <a:pt x="34" y="7"/>
                </a:lnTo>
                <a:lnTo>
                  <a:pt x="21" y="6"/>
                </a:lnTo>
                <a:lnTo>
                  <a:pt x="9" y="6"/>
                </a:lnTo>
                <a:lnTo>
                  <a:pt x="0" y="5"/>
                </a:lnTo>
              </a:path>
            </a:pathLst>
          </a:custGeom>
          <a:solidFill>
            <a:srgbClr val="FF0000"/>
          </a:solidFill>
          <a:ln w="9525" cap="flat" cmpd="sng">
            <a:noFill/>
            <a:prstDash val="solid"/>
            <a:round/>
            <a:headEnd type="none" w="med" len="med"/>
            <a:tailEnd type="none" w="med" len="med"/>
          </a:ln>
        </p:spPr>
        <p:txBody>
          <a:bodyPr wrap="none" anchor="ctr"/>
          <a:lstStyle/>
          <a:p>
            <a:endParaRPr lang="en-GB"/>
          </a:p>
        </p:txBody>
      </p:sp>
      <p:sp>
        <p:nvSpPr>
          <p:cNvPr id="37957" name="Freeform 68"/>
          <p:cNvSpPr>
            <a:spLocks/>
          </p:cNvSpPr>
          <p:nvPr/>
        </p:nvSpPr>
        <p:spPr bwMode="auto">
          <a:xfrm>
            <a:off x="701675" y="3043238"/>
            <a:ext cx="452438" cy="111125"/>
          </a:xfrm>
          <a:custGeom>
            <a:avLst/>
            <a:gdLst>
              <a:gd name="T0" fmla="*/ 2147483647 w 53"/>
              <a:gd name="T1" fmla="*/ 2147483647 h 13"/>
              <a:gd name="T2" fmla="*/ 0 w 53"/>
              <a:gd name="T3" fmla="*/ 0 h 13"/>
              <a:gd name="T4" fmla="*/ 2147483647 w 53"/>
              <a:gd name="T5" fmla="*/ 0 h 13"/>
              <a:gd name="T6" fmla="*/ 2147483647 w 53"/>
              <a:gd name="T7" fmla="*/ 0 h 13"/>
              <a:gd name="T8" fmla="*/ 2147483647 w 53"/>
              <a:gd name="T9" fmla="*/ 0 h 13"/>
              <a:gd name="T10" fmla="*/ 2147483647 w 53"/>
              <a:gd name="T11" fmla="*/ 0 h 13"/>
              <a:gd name="T12" fmla="*/ 2147483647 w 53"/>
              <a:gd name="T13" fmla="*/ 2147483647 h 13"/>
              <a:gd name="T14" fmla="*/ 2147483647 w 53"/>
              <a:gd name="T15" fmla="*/ 2147483647 h 13"/>
              <a:gd name="T16" fmla="*/ 2147483647 w 53"/>
              <a:gd name="T17" fmla="*/ 2147483647 h 13"/>
              <a:gd name="T18" fmla="*/ 2147483647 w 53"/>
              <a:gd name="T19" fmla="*/ 2147483647 h 13"/>
              <a:gd name="T20" fmla="*/ 2147483647 w 53"/>
              <a:gd name="T21" fmla="*/ 2147483647 h 13"/>
              <a:gd name="T22" fmla="*/ 2147483647 w 53"/>
              <a:gd name="T23" fmla="*/ 2147483647 h 13"/>
              <a:gd name="T24" fmla="*/ 2147483647 w 53"/>
              <a:gd name="T25" fmla="*/ 2147483647 h 13"/>
              <a:gd name="T26" fmla="*/ 2147483647 w 53"/>
              <a:gd name="T27" fmla="*/ 2147483647 h 13"/>
              <a:gd name="T28" fmla="*/ 2147483647 w 53"/>
              <a:gd name="T29" fmla="*/ 2147483647 h 13"/>
              <a:gd name="T30" fmla="*/ 2147483647 w 53"/>
              <a:gd name="T31" fmla="*/ 2147483647 h 13"/>
              <a:gd name="T32" fmla="*/ 2147483647 w 53"/>
              <a:gd name="T33" fmla="*/ 2147483647 h 13"/>
              <a:gd name="T34" fmla="*/ 2147483647 w 53"/>
              <a:gd name="T35" fmla="*/ 2147483647 h 1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3"/>
              <a:gd name="T55" fmla="*/ 0 h 13"/>
              <a:gd name="T56" fmla="*/ 53 w 53"/>
              <a:gd name="T57" fmla="*/ 13 h 1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3" h="13">
                <a:moveTo>
                  <a:pt x="3" y="5"/>
                </a:moveTo>
                <a:lnTo>
                  <a:pt x="0" y="0"/>
                </a:lnTo>
                <a:lnTo>
                  <a:pt x="16" y="0"/>
                </a:lnTo>
                <a:lnTo>
                  <a:pt x="29" y="0"/>
                </a:lnTo>
                <a:lnTo>
                  <a:pt x="38" y="0"/>
                </a:lnTo>
                <a:lnTo>
                  <a:pt x="45" y="0"/>
                </a:lnTo>
                <a:lnTo>
                  <a:pt x="53" y="12"/>
                </a:lnTo>
                <a:lnTo>
                  <a:pt x="35" y="13"/>
                </a:lnTo>
                <a:lnTo>
                  <a:pt x="20" y="12"/>
                </a:lnTo>
                <a:lnTo>
                  <a:pt x="8" y="12"/>
                </a:lnTo>
                <a:lnTo>
                  <a:pt x="7" y="10"/>
                </a:lnTo>
                <a:lnTo>
                  <a:pt x="20" y="10"/>
                </a:lnTo>
                <a:lnTo>
                  <a:pt x="14" y="8"/>
                </a:lnTo>
                <a:lnTo>
                  <a:pt x="24" y="8"/>
                </a:lnTo>
                <a:lnTo>
                  <a:pt x="33" y="8"/>
                </a:lnTo>
                <a:lnTo>
                  <a:pt x="26" y="6"/>
                </a:lnTo>
                <a:lnTo>
                  <a:pt x="34" y="5"/>
                </a:lnTo>
                <a:lnTo>
                  <a:pt x="3" y="5"/>
                </a:lnTo>
              </a:path>
            </a:pathLst>
          </a:custGeom>
          <a:solidFill>
            <a:srgbClr val="FF0000"/>
          </a:solidFill>
          <a:ln w="9525" cap="flat" cmpd="sng">
            <a:noFill/>
            <a:prstDash val="solid"/>
            <a:round/>
            <a:headEnd type="none" w="med" len="med"/>
            <a:tailEnd type="none" w="med" len="med"/>
          </a:ln>
        </p:spPr>
        <p:txBody>
          <a:bodyPr wrap="none" anchor="ctr"/>
          <a:lstStyle/>
          <a:p>
            <a:endParaRPr lang="en-GB"/>
          </a:p>
        </p:txBody>
      </p:sp>
      <p:sp>
        <p:nvSpPr>
          <p:cNvPr id="37958" name="Freeform 69"/>
          <p:cNvSpPr>
            <a:spLocks/>
          </p:cNvSpPr>
          <p:nvPr/>
        </p:nvSpPr>
        <p:spPr bwMode="auto">
          <a:xfrm>
            <a:off x="1060450" y="3009900"/>
            <a:ext cx="188913" cy="25400"/>
          </a:xfrm>
          <a:custGeom>
            <a:avLst/>
            <a:gdLst>
              <a:gd name="T0" fmla="*/ 0 w 22"/>
              <a:gd name="T1" fmla="*/ 0 h 3"/>
              <a:gd name="T2" fmla="*/ 2147483647 w 22"/>
              <a:gd name="T3" fmla="*/ 2147483647 h 3"/>
              <a:gd name="T4" fmla="*/ 2147483647 w 22"/>
              <a:gd name="T5" fmla="*/ 2147483647 h 3"/>
              <a:gd name="T6" fmla="*/ 2147483647 w 22"/>
              <a:gd name="T7" fmla="*/ 2147483647 h 3"/>
              <a:gd name="T8" fmla="*/ 2147483647 w 22"/>
              <a:gd name="T9" fmla="*/ 2147483647 h 3"/>
              <a:gd name="T10" fmla="*/ 2147483647 w 22"/>
              <a:gd name="T11" fmla="*/ 2147483647 h 3"/>
              <a:gd name="T12" fmla="*/ 2147483647 w 22"/>
              <a:gd name="T13" fmla="*/ 2147483647 h 3"/>
              <a:gd name="T14" fmla="*/ 2147483647 w 22"/>
              <a:gd name="T15" fmla="*/ 2147483647 h 3"/>
              <a:gd name="T16" fmla="*/ 2147483647 w 22"/>
              <a:gd name="T17" fmla="*/ 2147483647 h 3"/>
              <a:gd name="T18" fmla="*/ 2147483647 w 22"/>
              <a:gd name="T19" fmla="*/ 2147483647 h 3"/>
              <a:gd name="T20" fmla="*/ 2147483647 w 22"/>
              <a:gd name="T21" fmla="*/ 2147483647 h 3"/>
              <a:gd name="T22" fmla="*/ 2147483647 w 22"/>
              <a:gd name="T23" fmla="*/ 0 h 3"/>
              <a:gd name="T24" fmla="*/ 0 w 22"/>
              <a:gd name="T25" fmla="*/ 0 h 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
              <a:gd name="T40" fmla="*/ 0 h 3"/>
              <a:gd name="T41" fmla="*/ 22 w 22"/>
              <a:gd name="T42" fmla="*/ 3 h 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 h="3">
                <a:moveTo>
                  <a:pt x="0" y="0"/>
                </a:moveTo>
                <a:lnTo>
                  <a:pt x="2" y="3"/>
                </a:lnTo>
                <a:lnTo>
                  <a:pt x="6" y="3"/>
                </a:lnTo>
                <a:lnTo>
                  <a:pt x="13" y="3"/>
                </a:lnTo>
                <a:lnTo>
                  <a:pt x="16" y="3"/>
                </a:lnTo>
                <a:lnTo>
                  <a:pt x="15" y="2"/>
                </a:lnTo>
                <a:lnTo>
                  <a:pt x="19" y="2"/>
                </a:lnTo>
                <a:lnTo>
                  <a:pt x="22" y="1"/>
                </a:lnTo>
                <a:lnTo>
                  <a:pt x="19" y="1"/>
                </a:lnTo>
                <a:lnTo>
                  <a:pt x="17" y="1"/>
                </a:lnTo>
                <a:lnTo>
                  <a:pt x="10" y="1"/>
                </a:lnTo>
                <a:lnTo>
                  <a:pt x="5" y="0"/>
                </a:lnTo>
                <a:lnTo>
                  <a:pt x="0" y="0"/>
                </a:lnTo>
              </a:path>
            </a:pathLst>
          </a:custGeom>
          <a:solidFill>
            <a:srgbClr val="FF0000"/>
          </a:solidFill>
          <a:ln w="9525" cap="flat" cmpd="sng">
            <a:noFill/>
            <a:prstDash val="solid"/>
            <a:round/>
            <a:headEnd type="none" w="med" len="med"/>
            <a:tailEnd type="none" w="med" len="med"/>
          </a:ln>
        </p:spPr>
        <p:txBody>
          <a:bodyPr wrap="none" anchor="ctr"/>
          <a:lstStyle/>
          <a:p>
            <a:endParaRPr lang="en-GB"/>
          </a:p>
        </p:txBody>
      </p:sp>
      <p:sp>
        <p:nvSpPr>
          <p:cNvPr id="37959" name="Freeform 70"/>
          <p:cNvSpPr>
            <a:spLocks/>
          </p:cNvSpPr>
          <p:nvPr/>
        </p:nvSpPr>
        <p:spPr bwMode="auto">
          <a:xfrm>
            <a:off x="1111250" y="3094038"/>
            <a:ext cx="196850" cy="52387"/>
          </a:xfrm>
          <a:custGeom>
            <a:avLst/>
            <a:gdLst>
              <a:gd name="T0" fmla="*/ 0 w 23"/>
              <a:gd name="T1" fmla="*/ 0 h 6"/>
              <a:gd name="T2" fmla="*/ 2147483647 w 23"/>
              <a:gd name="T3" fmla="*/ 2147483647 h 6"/>
              <a:gd name="T4" fmla="*/ 2147483647 w 23"/>
              <a:gd name="T5" fmla="*/ 2147483647 h 6"/>
              <a:gd name="T6" fmla="*/ 2147483647 w 23"/>
              <a:gd name="T7" fmla="*/ 2147483647 h 6"/>
              <a:gd name="T8" fmla="*/ 2147483647 w 23"/>
              <a:gd name="T9" fmla="*/ 2147483647 h 6"/>
              <a:gd name="T10" fmla="*/ 2147483647 w 23"/>
              <a:gd name="T11" fmla="*/ 2147483647 h 6"/>
              <a:gd name="T12" fmla="*/ 2147483647 w 23"/>
              <a:gd name="T13" fmla="*/ 2147483647 h 6"/>
              <a:gd name="T14" fmla="*/ 2147483647 w 23"/>
              <a:gd name="T15" fmla="*/ 2147483647 h 6"/>
              <a:gd name="T16" fmla="*/ 2147483647 w 23"/>
              <a:gd name="T17" fmla="*/ 2147483647 h 6"/>
              <a:gd name="T18" fmla="*/ 2147483647 w 23"/>
              <a:gd name="T19" fmla="*/ 2147483647 h 6"/>
              <a:gd name="T20" fmla="*/ 0 w 23"/>
              <a:gd name="T21" fmla="*/ 0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
              <a:gd name="T34" fmla="*/ 0 h 6"/>
              <a:gd name="T35" fmla="*/ 23 w 23"/>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 h="6">
                <a:moveTo>
                  <a:pt x="0" y="0"/>
                </a:moveTo>
                <a:lnTo>
                  <a:pt x="4" y="5"/>
                </a:lnTo>
                <a:lnTo>
                  <a:pt x="9" y="5"/>
                </a:lnTo>
                <a:lnTo>
                  <a:pt x="15" y="6"/>
                </a:lnTo>
                <a:lnTo>
                  <a:pt x="20" y="6"/>
                </a:lnTo>
                <a:lnTo>
                  <a:pt x="22" y="6"/>
                </a:lnTo>
                <a:lnTo>
                  <a:pt x="23" y="2"/>
                </a:lnTo>
                <a:lnTo>
                  <a:pt x="17" y="2"/>
                </a:lnTo>
                <a:lnTo>
                  <a:pt x="9" y="2"/>
                </a:lnTo>
                <a:lnTo>
                  <a:pt x="4" y="1"/>
                </a:lnTo>
                <a:lnTo>
                  <a:pt x="0" y="0"/>
                </a:lnTo>
              </a:path>
            </a:pathLst>
          </a:custGeom>
          <a:solidFill>
            <a:srgbClr val="FF0000"/>
          </a:solidFill>
          <a:ln w="9525" cap="flat" cmpd="sng">
            <a:noFill/>
            <a:prstDash val="solid"/>
            <a:round/>
            <a:headEnd type="none" w="med" len="med"/>
            <a:tailEnd type="none" w="med" len="med"/>
          </a:ln>
        </p:spPr>
        <p:txBody>
          <a:bodyPr wrap="none" anchor="ctr"/>
          <a:lstStyle/>
          <a:p>
            <a:endParaRPr lang="en-GB"/>
          </a:p>
        </p:txBody>
      </p:sp>
      <p:sp>
        <p:nvSpPr>
          <p:cNvPr id="37960" name="Freeform 71"/>
          <p:cNvSpPr>
            <a:spLocks/>
          </p:cNvSpPr>
          <p:nvPr/>
        </p:nvSpPr>
        <p:spPr bwMode="auto">
          <a:xfrm>
            <a:off x="1163638" y="3154363"/>
            <a:ext cx="136525" cy="25400"/>
          </a:xfrm>
          <a:custGeom>
            <a:avLst/>
            <a:gdLst>
              <a:gd name="T0" fmla="*/ 0 w 16"/>
              <a:gd name="T1" fmla="*/ 0 h 3"/>
              <a:gd name="T2" fmla="*/ 2147483647 w 16"/>
              <a:gd name="T3" fmla="*/ 2147483647 h 3"/>
              <a:gd name="T4" fmla="*/ 2147483647 w 16"/>
              <a:gd name="T5" fmla="*/ 2147483647 h 3"/>
              <a:gd name="T6" fmla="*/ 2147483647 w 16"/>
              <a:gd name="T7" fmla="*/ 2147483647 h 3"/>
              <a:gd name="T8" fmla="*/ 2147483647 w 16"/>
              <a:gd name="T9" fmla="*/ 2147483647 h 3"/>
              <a:gd name="T10" fmla="*/ 2147483647 w 16"/>
              <a:gd name="T11" fmla="*/ 2147483647 h 3"/>
              <a:gd name="T12" fmla="*/ 2147483647 w 16"/>
              <a:gd name="T13" fmla="*/ 2147483647 h 3"/>
              <a:gd name="T14" fmla="*/ 2147483647 w 16"/>
              <a:gd name="T15" fmla="*/ 2147483647 h 3"/>
              <a:gd name="T16" fmla="*/ 2147483647 w 16"/>
              <a:gd name="T17" fmla="*/ 2147483647 h 3"/>
              <a:gd name="T18" fmla="*/ 0 w 16"/>
              <a:gd name="T19" fmla="*/ 0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3"/>
              <a:gd name="T32" fmla="*/ 16 w 16"/>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3">
                <a:moveTo>
                  <a:pt x="0" y="0"/>
                </a:moveTo>
                <a:lnTo>
                  <a:pt x="1" y="1"/>
                </a:lnTo>
                <a:lnTo>
                  <a:pt x="7" y="2"/>
                </a:lnTo>
                <a:lnTo>
                  <a:pt x="11" y="3"/>
                </a:lnTo>
                <a:lnTo>
                  <a:pt x="14" y="3"/>
                </a:lnTo>
                <a:lnTo>
                  <a:pt x="15" y="3"/>
                </a:lnTo>
                <a:lnTo>
                  <a:pt x="16" y="1"/>
                </a:lnTo>
                <a:lnTo>
                  <a:pt x="8" y="1"/>
                </a:lnTo>
                <a:lnTo>
                  <a:pt x="4" y="1"/>
                </a:lnTo>
                <a:lnTo>
                  <a:pt x="0" y="0"/>
                </a:lnTo>
              </a:path>
            </a:pathLst>
          </a:custGeom>
          <a:solidFill>
            <a:srgbClr val="FF0000"/>
          </a:solidFill>
          <a:ln w="9525" cap="flat" cmpd="sng">
            <a:noFill/>
            <a:prstDash val="solid"/>
            <a:round/>
            <a:headEnd type="none" w="med" len="med"/>
            <a:tailEnd type="none" w="med" len="med"/>
          </a:ln>
        </p:spPr>
        <p:txBody>
          <a:bodyPr wrap="none" anchor="ctr"/>
          <a:lstStyle/>
          <a:p>
            <a:endParaRPr lang="en-GB"/>
          </a:p>
        </p:txBody>
      </p:sp>
      <p:sp>
        <p:nvSpPr>
          <p:cNvPr id="37961" name="Freeform 72"/>
          <p:cNvSpPr>
            <a:spLocks/>
          </p:cNvSpPr>
          <p:nvPr/>
        </p:nvSpPr>
        <p:spPr bwMode="auto">
          <a:xfrm>
            <a:off x="1300163" y="2982913"/>
            <a:ext cx="862012" cy="196850"/>
          </a:xfrm>
          <a:custGeom>
            <a:avLst/>
            <a:gdLst>
              <a:gd name="T0" fmla="*/ 2147483647 w 101"/>
              <a:gd name="T1" fmla="*/ 2147483647 h 23"/>
              <a:gd name="T2" fmla="*/ 2147483647 w 101"/>
              <a:gd name="T3" fmla="*/ 2147483647 h 23"/>
              <a:gd name="T4" fmla="*/ 2147483647 w 101"/>
              <a:gd name="T5" fmla="*/ 2147483647 h 23"/>
              <a:gd name="T6" fmla="*/ 2147483647 w 101"/>
              <a:gd name="T7" fmla="*/ 2147483647 h 23"/>
              <a:gd name="T8" fmla="*/ 2147483647 w 101"/>
              <a:gd name="T9" fmla="*/ 2147483647 h 23"/>
              <a:gd name="T10" fmla="*/ 2147483647 w 101"/>
              <a:gd name="T11" fmla="*/ 2147483647 h 23"/>
              <a:gd name="T12" fmla="*/ 2147483647 w 101"/>
              <a:gd name="T13" fmla="*/ 2147483647 h 23"/>
              <a:gd name="T14" fmla="*/ 2147483647 w 101"/>
              <a:gd name="T15" fmla="*/ 2147483647 h 23"/>
              <a:gd name="T16" fmla="*/ 2147483647 w 101"/>
              <a:gd name="T17" fmla="*/ 2147483647 h 23"/>
              <a:gd name="T18" fmla="*/ 2147483647 w 101"/>
              <a:gd name="T19" fmla="*/ 2147483647 h 23"/>
              <a:gd name="T20" fmla="*/ 2147483647 w 101"/>
              <a:gd name="T21" fmla="*/ 2147483647 h 23"/>
              <a:gd name="T22" fmla="*/ 2147483647 w 101"/>
              <a:gd name="T23" fmla="*/ 2147483647 h 23"/>
              <a:gd name="T24" fmla="*/ 2147483647 w 101"/>
              <a:gd name="T25" fmla="*/ 2147483647 h 23"/>
              <a:gd name="T26" fmla="*/ 2147483647 w 101"/>
              <a:gd name="T27" fmla="*/ 0 h 23"/>
              <a:gd name="T28" fmla="*/ 2147483647 w 101"/>
              <a:gd name="T29" fmla="*/ 2147483647 h 23"/>
              <a:gd name="T30" fmla="*/ 2147483647 w 101"/>
              <a:gd name="T31" fmla="*/ 2147483647 h 23"/>
              <a:gd name="T32" fmla="*/ 2147483647 w 101"/>
              <a:gd name="T33" fmla="*/ 0 h 23"/>
              <a:gd name="T34" fmla="*/ 2147483647 w 101"/>
              <a:gd name="T35" fmla="*/ 0 h 23"/>
              <a:gd name="T36" fmla="*/ 2147483647 w 101"/>
              <a:gd name="T37" fmla="*/ 0 h 23"/>
              <a:gd name="T38" fmla="*/ 2147483647 w 101"/>
              <a:gd name="T39" fmla="*/ 2147483647 h 23"/>
              <a:gd name="T40" fmla="*/ 2147483647 w 101"/>
              <a:gd name="T41" fmla="*/ 2147483647 h 23"/>
              <a:gd name="T42" fmla="*/ 2147483647 w 101"/>
              <a:gd name="T43" fmla="*/ 2147483647 h 23"/>
              <a:gd name="T44" fmla="*/ 2147483647 w 101"/>
              <a:gd name="T45" fmla="*/ 2147483647 h 23"/>
              <a:gd name="T46" fmla="*/ 2147483647 w 101"/>
              <a:gd name="T47" fmla="*/ 2147483647 h 23"/>
              <a:gd name="T48" fmla="*/ 2147483647 w 101"/>
              <a:gd name="T49" fmla="*/ 2147483647 h 23"/>
              <a:gd name="T50" fmla="*/ 2147483647 w 101"/>
              <a:gd name="T51" fmla="*/ 2147483647 h 23"/>
              <a:gd name="T52" fmla="*/ 2147483647 w 101"/>
              <a:gd name="T53" fmla="*/ 2147483647 h 23"/>
              <a:gd name="T54" fmla="*/ 2147483647 w 101"/>
              <a:gd name="T55" fmla="*/ 2147483647 h 23"/>
              <a:gd name="T56" fmla="*/ 2147483647 w 101"/>
              <a:gd name="T57" fmla="*/ 2147483647 h 23"/>
              <a:gd name="T58" fmla="*/ 0 w 101"/>
              <a:gd name="T59" fmla="*/ 2147483647 h 23"/>
              <a:gd name="T60" fmla="*/ 2147483647 w 101"/>
              <a:gd name="T61" fmla="*/ 2147483647 h 23"/>
              <a:gd name="T62" fmla="*/ 2147483647 w 101"/>
              <a:gd name="T63" fmla="*/ 2147483647 h 23"/>
              <a:gd name="T64" fmla="*/ 2147483647 w 101"/>
              <a:gd name="T65" fmla="*/ 2147483647 h 23"/>
              <a:gd name="T66" fmla="*/ 2147483647 w 101"/>
              <a:gd name="T67" fmla="*/ 2147483647 h 23"/>
              <a:gd name="T68" fmla="*/ 2147483647 w 101"/>
              <a:gd name="T69" fmla="*/ 2147483647 h 23"/>
              <a:gd name="T70" fmla="*/ 2147483647 w 101"/>
              <a:gd name="T71" fmla="*/ 2147483647 h 23"/>
              <a:gd name="T72" fmla="*/ 2147483647 w 101"/>
              <a:gd name="T73" fmla="*/ 2147483647 h 23"/>
              <a:gd name="T74" fmla="*/ 2147483647 w 101"/>
              <a:gd name="T75" fmla="*/ 2147483647 h 23"/>
              <a:gd name="T76" fmla="*/ 2147483647 w 101"/>
              <a:gd name="T77" fmla="*/ 2147483647 h 23"/>
              <a:gd name="T78" fmla="*/ 2147483647 w 101"/>
              <a:gd name="T79" fmla="*/ 2147483647 h 23"/>
              <a:gd name="T80" fmla="*/ 2147483647 w 101"/>
              <a:gd name="T81" fmla="*/ 2147483647 h 23"/>
              <a:gd name="T82" fmla="*/ 2147483647 w 101"/>
              <a:gd name="T83" fmla="*/ 2147483647 h 23"/>
              <a:gd name="T84" fmla="*/ 2147483647 w 101"/>
              <a:gd name="T85" fmla="*/ 2147483647 h 23"/>
              <a:gd name="T86" fmla="*/ 2147483647 w 101"/>
              <a:gd name="T87" fmla="*/ 2147483647 h 23"/>
              <a:gd name="T88" fmla="*/ 2147483647 w 101"/>
              <a:gd name="T89" fmla="*/ 2147483647 h 23"/>
              <a:gd name="T90" fmla="*/ 2147483647 w 101"/>
              <a:gd name="T91" fmla="*/ 2147483647 h 23"/>
              <a:gd name="T92" fmla="*/ 2147483647 w 101"/>
              <a:gd name="T93" fmla="*/ 2147483647 h 23"/>
              <a:gd name="T94" fmla="*/ 2147483647 w 101"/>
              <a:gd name="T95" fmla="*/ 2147483647 h 23"/>
              <a:gd name="T96" fmla="*/ 2147483647 w 101"/>
              <a:gd name="T97" fmla="*/ 2147483647 h 23"/>
              <a:gd name="T98" fmla="*/ 2147483647 w 101"/>
              <a:gd name="T99" fmla="*/ 2147483647 h 23"/>
              <a:gd name="T100" fmla="*/ 2147483647 w 101"/>
              <a:gd name="T101" fmla="*/ 2147483647 h 2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01"/>
              <a:gd name="T154" fmla="*/ 0 h 23"/>
              <a:gd name="T155" fmla="*/ 101 w 101"/>
              <a:gd name="T156" fmla="*/ 23 h 2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01" h="23">
                <a:moveTo>
                  <a:pt x="2" y="10"/>
                </a:moveTo>
                <a:lnTo>
                  <a:pt x="3" y="7"/>
                </a:lnTo>
                <a:lnTo>
                  <a:pt x="8" y="7"/>
                </a:lnTo>
                <a:lnTo>
                  <a:pt x="18" y="6"/>
                </a:lnTo>
                <a:lnTo>
                  <a:pt x="25" y="6"/>
                </a:lnTo>
                <a:lnTo>
                  <a:pt x="35" y="6"/>
                </a:lnTo>
                <a:lnTo>
                  <a:pt x="39" y="6"/>
                </a:lnTo>
                <a:lnTo>
                  <a:pt x="47" y="6"/>
                </a:lnTo>
                <a:lnTo>
                  <a:pt x="39" y="4"/>
                </a:lnTo>
                <a:lnTo>
                  <a:pt x="45" y="3"/>
                </a:lnTo>
                <a:lnTo>
                  <a:pt x="26" y="3"/>
                </a:lnTo>
                <a:lnTo>
                  <a:pt x="23" y="2"/>
                </a:lnTo>
                <a:lnTo>
                  <a:pt x="28" y="1"/>
                </a:lnTo>
                <a:lnTo>
                  <a:pt x="35" y="0"/>
                </a:lnTo>
                <a:lnTo>
                  <a:pt x="43" y="1"/>
                </a:lnTo>
                <a:lnTo>
                  <a:pt x="50" y="1"/>
                </a:lnTo>
                <a:lnTo>
                  <a:pt x="61" y="0"/>
                </a:lnTo>
                <a:lnTo>
                  <a:pt x="72" y="0"/>
                </a:lnTo>
                <a:lnTo>
                  <a:pt x="82" y="0"/>
                </a:lnTo>
                <a:lnTo>
                  <a:pt x="84" y="2"/>
                </a:lnTo>
                <a:lnTo>
                  <a:pt x="89" y="8"/>
                </a:lnTo>
                <a:lnTo>
                  <a:pt x="95" y="15"/>
                </a:lnTo>
                <a:lnTo>
                  <a:pt x="101" y="23"/>
                </a:lnTo>
                <a:lnTo>
                  <a:pt x="88" y="23"/>
                </a:lnTo>
                <a:lnTo>
                  <a:pt x="73" y="23"/>
                </a:lnTo>
                <a:lnTo>
                  <a:pt x="51" y="22"/>
                </a:lnTo>
                <a:lnTo>
                  <a:pt x="33" y="22"/>
                </a:lnTo>
                <a:lnTo>
                  <a:pt x="19" y="22"/>
                </a:lnTo>
                <a:lnTo>
                  <a:pt x="7" y="22"/>
                </a:lnTo>
                <a:lnTo>
                  <a:pt x="0" y="21"/>
                </a:lnTo>
                <a:lnTo>
                  <a:pt x="1" y="19"/>
                </a:lnTo>
                <a:lnTo>
                  <a:pt x="8" y="19"/>
                </a:lnTo>
                <a:lnTo>
                  <a:pt x="21" y="19"/>
                </a:lnTo>
                <a:lnTo>
                  <a:pt x="34" y="19"/>
                </a:lnTo>
                <a:lnTo>
                  <a:pt x="47" y="19"/>
                </a:lnTo>
                <a:lnTo>
                  <a:pt x="58" y="19"/>
                </a:lnTo>
                <a:lnTo>
                  <a:pt x="66" y="20"/>
                </a:lnTo>
                <a:lnTo>
                  <a:pt x="74" y="20"/>
                </a:lnTo>
                <a:lnTo>
                  <a:pt x="80" y="20"/>
                </a:lnTo>
                <a:lnTo>
                  <a:pt x="87" y="20"/>
                </a:lnTo>
                <a:lnTo>
                  <a:pt x="79" y="17"/>
                </a:lnTo>
                <a:lnTo>
                  <a:pt x="88" y="15"/>
                </a:lnTo>
                <a:lnTo>
                  <a:pt x="77" y="14"/>
                </a:lnTo>
                <a:lnTo>
                  <a:pt x="58" y="13"/>
                </a:lnTo>
                <a:lnTo>
                  <a:pt x="44" y="13"/>
                </a:lnTo>
                <a:lnTo>
                  <a:pt x="34" y="14"/>
                </a:lnTo>
                <a:lnTo>
                  <a:pt x="23" y="14"/>
                </a:lnTo>
                <a:lnTo>
                  <a:pt x="16" y="14"/>
                </a:lnTo>
                <a:lnTo>
                  <a:pt x="7" y="14"/>
                </a:lnTo>
                <a:lnTo>
                  <a:pt x="1" y="14"/>
                </a:lnTo>
                <a:lnTo>
                  <a:pt x="2" y="10"/>
                </a:lnTo>
              </a:path>
            </a:pathLst>
          </a:custGeom>
          <a:solidFill>
            <a:srgbClr val="FF0000"/>
          </a:solidFill>
          <a:ln w="9525" cap="flat" cmpd="sng">
            <a:noFill/>
            <a:prstDash val="solid"/>
            <a:round/>
            <a:headEnd type="none" w="med" len="med"/>
            <a:tailEnd type="none" w="med" len="med"/>
          </a:ln>
        </p:spPr>
        <p:txBody>
          <a:bodyPr wrap="none" anchor="ctr"/>
          <a:lstStyle/>
          <a:p>
            <a:endParaRPr lang="en-GB"/>
          </a:p>
        </p:txBody>
      </p:sp>
      <p:sp>
        <p:nvSpPr>
          <p:cNvPr id="37962" name="Freeform 73"/>
          <p:cNvSpPr>
            <a:spLocks/>
          </p:cNvSpPr>
          <p:nvPr/>
        </p:nvSpPr>
        <p:spPr bwMode="auto">
          <a:xfrm>
            <a:off x="2033588" y="3017838"/>
            <a:ext cx="257175" cy="50800"/>
          </a:xfrm>
          <a:custGeom>
            <a:avLst/>
            <a:gdLst>
              <a:gd name="T0" fmla="*/ 2147483647 w 30"/>
              <a:gd name="T1" fmla="*/ 2147483647 h 6"/>
              <a:gd name="T2" fmla="*/ 0 w 30"/>
              <a:gd name="T3" fmla="*/ 0 h 6"/>
              <a:gd name="T4" fmla="*/ 2147483647 w 30"/>
              <a:gd name="T5" fmla="*/ 2147483647 h 6"/>
              <a:gd name="T6" fmla="*/ 2147483647 w 30"/>
              <a:gd name="T7" fmla="*/ 2147483647 h 6"/>
              <a:gd name="T8" fmla="*/ 2147483647 w 30"/>
              <a:gd name="T9" fmla="*/ 2147483647 h 6"/>
              <a:gd name="T10" fmla="*/ 2147483647 w 30"/>
              <a:gd name="T11" fmla="*/ 2147483647 h 6"/>
              <a:gd name="T12" fmla="*/ 2147483647 w 30"/>
              <a:gd name="T13" fmla="*/ 2147483647 h 6"/>
              <a:gd name="T14" fmla="*/ 2147483647 w 30"/>
              <a:gd name="T15" fmla="*/ 2147483647 h 6"/>
              <a:gd name="T16" fmla="*/ 2147483647 w 30"/>
              <a:gd name="T17" fmla="*/ 2147483647 h 6"/>
              <a:gd name="T18" fmla="*/ 2147483647 w 30"/>
              <a:gd name="T19" fmla="*/ 2147483647 h 6"/>
              <a:gd name="T20" fmla="*/ 2147483647 w 30"/>
              <a:gd name="T21" fmla="*/ 2147483647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0"/>
              <a:gd name="T34" fmla="*/ 0 h 6"/>
              <a:gd name="T35" fmla="*/ 30 w 30"/>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0" h="6">
                <a:moveTo>
                  <a:pt x="2" y="3"/>
                </a:moveTo>
                <a:lnTo>
                  <a:pt x="0" y="0"/>
                </a:lnTo>
                <a:lnTo>
                  <a:pt x="6" y="1"/>
                </a:lnTo>
                <a:lnTo>
                  <a:pt x="17" y="2"/>
                </a:lnTo>
                <a:lnTo>
                  <a:pt x="14" y="3"/>
                </a:lnTo>
                <a:lnTo>
                  <a:pt x="30" y="5"/>
                </a:lnTo>
                <a:lnTo>
                  <a:pt x="16" y="4"/>
                </a:lnTo>
                <a:lnTo>
                  <a:pt x="20" y="6"/>
                </a:lnTo>
                <a:lnTo>
                  <a:pt x="15" y="6"/>
                </a:lnTo>
                <a:lnTo>
                  <a:pt x="5" y="6"/>
                </a:lnTo>
                <a:lnTo>
                  <a:pt x="2" y="3"/>
                </a:lnTo>
              </a:path>
            </a:pathLst>
          </a:custGeom>
          <a:solidFill>
            <a:srgbClr val="FF0000"/>
          </a:solidFill>
          <a:ln w="9525" cap="flat" cmpd="sng">
            <a:noFill/>
            <a:prstDash val="solid"/>
            <a:round/>
            <a:headEnd type="none" w="med" len="med"/>
            <a:tailEnd type="none" w="med" len="med"/>
          </a:ln>
        </p:spPr>
        <p:txBody>
          <a:bodyPr wrap="none" anchor="ctr"/>
          <a:lstStyle/>
          <a:p>
            <a:endParaRPr lang="en-GB"/>
          </a:p>
        </p:txBody>
      </p:sp>
      <p:sp>
        <p:nvSpPr>
          <p:cNvPr id="37963" name="Freeform 74"/>
          <p:cNvSpPr>
            <a:spLocks/>
          </p:cNvSpPr>
          <p:nvPr/>
        </p:nvSpPr>
        <p:spPr bwMode="auto">
          <a:xfrm>
            <a:off x="2093913" y="3025775"/>
            <a:ext cx="2271712" cy="214313"/>
          </a:xfrm>
          <a:custGeom>
            <a:avLst/>
            <a:gdLst>
              <a:gd name="T0" fmla="*/ 0 w 266"/>
              <a:gd name="T1" fmla="*/ 2147483647 h 25"/>
              <a:gd name="T2" fmla="*/ 2147483647 w 266"/>
              <a:gd name="T3" fmla="*/ 2147483647 h 25"/>
              <a:gd name="T4" fmla="*/ 2147483647 w 266"/>
              <a:gd name="T5" fmla="*/ 2147483647 h 25"/>
              <a:gd name="T6" fmla="*/ 2147483647 w 266"/>
              <a:gd name="T7" fmla="*/ 2147483647 h 25"/>
              <a:gd name="T8" fmla="*/ 2147483647 w 266"/>
              <a:gd name="T9" fmla="*/ 2147483647 h 25"/>
              <a:gd name="T10" fmla="*/ 2147483647 w 266"/>
              <a:gd name="T11" fmla="*/ 2147483647 h 25"/>
              <a:gd name="T12" fmla="*/ 2147483647 w 266"/>
              <a:gd name="T13" fmla="*/ 2147483647 h 25"/>
              <a:gd name="T14" fmla="*/ 2147483647 w 266"/>
              <a:gd name="T15" fmla="*/ 2147483647 h 25"/>
              <a:gd name="T16" fmla="*/ 2147483647 w 266"/>
              <a:gd name="T17" fmla="*/ 2147483647 h 25"/>
              <a:gd name="T18" fmla="*/ 2147483647 w 266"/>
              <a:gd name="T19" fmla="*/ 2147483647 h 25"/>
              <a:gd name="T20" fmla="*/ 2147483647 w 266"/>
              <a:gd name="T21" fmla="*/ 2147483647 h 25"/>
              <a:gd name="T22" fmla="*/ 2147483647 w 266"/>
              <a:gd name="T23" fmla="*/ 2147483647 h 25"/>
              <a:gd name="T24" fmla="*/ 2147483647 w 266"/>
              <a:gd name="T25" fmla="*/ 2147483647 h 25"/>
              <a:gd name="T26" fmla="*/ 2147483647 w 266"/>
              <a:gd name="T27" fmla="*/ 2147483647 h 25"/>
              <a:gd name="T28" fmla="*/ 2147483647 w 266"/>
              <a:gd name="T29" fmla="*/ 2147483647 h 25"/>
              <a:gd name="T30" fmla="*/ 2147483647 w 266"/>
              <a:gd name="T31" fmla="*/ 2147483647 h 25"/>
              <a:gd name="T32" fmla="*/ 2147483647 w 266"/>
              <a:gd name="T33" fmla="*/ 2147483647 h 25"/>
              <a:gd name="T34" fmla="*/ 2147483647 w 266"/>
              <a:gd name="T35" fmla="*/ 2147483647 h 25"/>
              <a:gd name="T36" fmla="*/ 2147483647 w 266"/>
              <a:gd name="T37" fmla="*/ 2147483647 h 25"/>
              <a:gd name="T38" fmla="*/ 2147483647 w 266"/>
              <a:gd name="T39" fmla="*/ 2147483647 h 25"/>
              <a:gd name="T40" fmla="*/ 2147483647 w 266"/>
              <a:gd name="T41" fmla="*/ 2147483647 h 25"/>
              <a:gd name="T42" fmla="*/ 2147483647 w 266"/>
              <a:gd name="T43" fmla="*/ 2147483647 h 25"/>
              <a:gd name="T44" fmla="*/ 2147483647 w 266"/>
              <a:gd name="T45" fmla="*/ 2147483647 h 25"/>
              <a:gd name="T46" fmla="*/ 2147483647 w 266"/>
              <a:gd name="T47" fmla="*/ 2147483647 h 25"/>
              <a:gd name="T48" fmla="*/ 2147483647 w 266"/>
              <a:gd name="T49" fmla="*/ 2147483647 h 25"/>
              <a:gd name="T50" fmla="*/ 2147483647 w 266"/>
              <a:gd name="T51" fmla="*/ 2147483647 h 25"/>
              <a:gd name="T52" fmla="*/ 2147483647 w 266"/>
              <a:gd name="T53" fmla="*/ 0 h 25"/>
              <a:gd name="T54" fmla="*/ 2147483647 w 266"/>
              <a:gd name="T55" fmla="*/ 2147483647 h 25"/>
              <a:gd name="T56" fmla="*/ 2147483647 w 266"/>
              <a:gd name="T57" fmla="*/ 2147483647 h 25"/>
              <a:gd name="T58" fmla="*/ 2147483647 w 266"/>
              <a:gd name="T59" fmla="*/ 0 h 25"/>
              <a:gd name="T60" fmla="*/ 2147483647 w 266"/>
              <a:gd name="T61" fmla="*/ 2147483647 h 25"/>
              <a:gd name="T62" fmla="*/ 2147483647 w 266"/>
              <a:gd name="T63" fmla="*/ 2147483647 h 25"/>
              <a:gd name="T64" fmla="*/ 2147483647 w 266"/>
              <a:gd name="T65" fmla="*/ 2147483647 h 25"/>
              <a:gd name="T66" fmla="*/ 2147483647 w 266"/>
              <a:gd name="T67" fmla="*/ 2147483647 h 25"/>
              <a:gd name="T68" fmla="*/ 2147483647 w 266"/>
              <a:gd name="T69" fmla="*/ 2147483647 h 25"/>
              <a:gd name="T70" fmla="*/ 2147483647 w 266"/>
              <a:gd name="T71" fmla="*/ 2147483647 h 25"/>
              <a:gd name="T72" fmla="*/ 2147483647 w 266"/>
              <a:gd name="T73" fmla="*/ 2147483647 h 25"/>
              <a:gd name="T74" fmla="*/ 2147483647 w 266"/>
              <a:gd name="T75" fmla="*/ 2147483647 h 25"/>
              <a:gd name="T76" fmla="*/ 2147483647 w 266"/>
              <a:gd name="T77" fmla="*/ 2147483647 h 25"/>
              <a:gd name="T78" fmla="*/ 2147483647 w 266"/>
              <a:gd name="T79" fmla="*/ 2147483647 h 2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66"/>
              <a:gd name="T121" fmla="*/ 0 h 25"/>
              <a:gd name="T122" fmla="*/ 266 w 266"/>
              <a:gd name="T123" fmla="*/ 25 h 2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66" h="25">
                <a:moveTo>
                  <a:pt x="8" y="17"/>
                </a:moveTo>
                <a:lnTo>
                  <a:pt x="0" y="7"/>
                </a:lnTo>
                <a:lnTo>
                  <a:pt x="25" y="11"/>
                </a:lnTo>
                <a:lnTo>
                  <a:pt x="26" y="13"/>
                </a:lnTo>
                <a:lnTo>
                  <a:pt x="40" y="15"/>
                </a:lnTo>
                <a:lnTo>
                  <a:pt x="35" y="16"/>
                </a:lnTo>
                <a:lnTo>
                  <a:pt x="43" y="18"/>
                </a:lnTo>
                <a:lnTo>
                  <a:pt x="39" y="19"/>
                </a:lnTo>
                <a:lnTo>
                  <a:pt x="56" y="19"/>
                </a:lnTo>
                <a:lnTo>
                  <a:pt x="70" y="19"/>
                </a:lnTo>
                <a:lnTo>
                  <a:pt x="83" y="19"/>
                </a:lnTo>
                <a:lnTo>
                  <a:pt x="98" y="19"/>
                </a:lnTo>
                <a:lnTo>
                  <a:pt x="112" y="20"/>
                </a:lnTo>
                <a:lnTo>
                  <a:pt x="120" y="19"/>
                </a:lnTo>
                <a:lnTo>
                  <a:pt x="126" y="18"/>
                </a:lnTo>
                <a:lnTo>
                  <a:pt x="117" y="17"/>
                </a:lnTo>
                <a:lnTo>
                  <a:pt x="126" y="15"/>
                </a:lnTo>
                <a:lnTo>
                  <a:pt x="108" y="15"/>
                </a:lnTo>
                <a:lnTo>
                  <a:pt x="91" y="14"/>
                </a:lnTo>
                <a:lnTo>
                  <a:pt x="55" y="15"/>
                </a:lnTo>
                <a:lnTo>
                  <a:pt x="50" y="14"/>
                </a:lnTo>
                <a:lnTo>
                  <a:pt x="55" y="13"/>
                </a:lnTo>
                <a:lnTo>
                  <a:pt x="52" y="13"/>
                </a:lnTo>
                <a:lnTo>
                  <a:pt x="56" y="12"/>
                </a:lnTo>
                <a:lnTo>
                  <a:pt x="102" y="11"/>
                </a:lnTo>
                <a:lnTo>
                  <a:pt x="95" y="10"/>
                </a:lnTo>
                <a:lnTo>
                  <a:pt x="124" y="9"/>
                </a:lnTo>
                <a:lnTo>
                  <a:pt x="117" y="10"/>
                </a:lnTo>
                <a:lnTo>
                  <a:pt x="129" y="11"/>
                </a:lnTo>
                <a:lnTo>
                  <a:pt x="122" y="12"/>
                </a:lnTo>
                <a:lnTo>
                  <a:pt x="129" y="12"/>
                </a:lnTo>
                <a:lnTo>
                  <a:pt x="156" y="12"/>
                </a:lnTo>
                <a:lnTo>
                  <a:pt x="160" y="12"/>
                </a:lnTo>
                <a:lnTo>
                  <a:pt x="141" y="15"/>
                </a:lnTo>
                <a:lnTo>
                  <a:pt x="148" y="16"/>
                </a:lnTo>
                <a:lnTo>
                  <a:pt x="172" y="14"/>
                </a:lnTo>
                <a:lnTo>
                  <a:pt x="168" y="13"/>
                </a:lnTo>
                <a:lnTo>
                  <a:pt x="178" y="11"/>
                </a:lnTo>
                <a:lnTo>
                  <a:pt x="173" y="11"/>
                </a:lnTo>
                <a:lnTo>
                  <a:pt x="178" y="10"/>
                </a:lnTo>
                <a:lnTo>
                  <a:pt x="199" y="9"/>
                </a:lnTo>
                <a:lnTo>
                  <a:pt x="204" y="7"/>
                </a:lnTo>
                <a:lnTo>
                  <a:pt x="198" y="6"/>
                </a:lnTo>
                <a:lnTo>
                  <a:pt x="164" y="8"/>
                </a:lnTo>
                <a:lnTo>
                  <a:pt x="140" y="9"/>
                </a:lnTo>
                <a:lnTo>
                  <a:pt x="145" y="7"/>
                </a:lnTo>
                <a:lnTo>
                  <a:pt x="134" y="7"/>
                </a:lnTo>
                <a:lnTo>
                  <a:pt x="139" y="6"/>
                </a:lnTo>
                <a:lnTo>
                  <a:pt x="131" y="5"/>
                </a:lnTo>
                <a:lnTo>
                  <a:pt x="137" y="3"/>
                </a:lnTo>
                <a:lnTo>
                  <a:pt x="78" y="4"/>
                </a:lnTo>
                <a:lnTo>
                  <a:pt x="77" y="2"/>
                </a:lnTo>
                <a:lnTo>
                  <a:pt x="65" y="2"/>
                </a:lnTo>
                <a:lnTo>
                  <a:pt x="65" y="0"/>
                </a:lnTo>
                <a:lnTo>
                  <a:pt x="81" y="0"/>
                </a:lnTo>
                <a:lnTo>
                  <a:pt x="84" y="2"/>
                </a:lnTo>
                <a:lnTo>
                  <a:pt x="124" y="2"/>
                </a:lnTo>
                <a:lnTo>
                  <a:pt x="139" y="2"/>
                </a:lnTo>
                <a:lnTo>
                  <a:pt x="164" y="1"/>
                </a:lnTo>
                <a:lnTo>
                  <a:pt x="198" y="0"/>
                </a:lnTo>
                <a:lnTo>
                  <a:pt x="200" y="2"/>
                </a:lnTo>
                <a:lnTo>
                  <a:pt x="158" y="3"/>
                </a:lnTo>
                <a:lnTo>
                  <a:pt x="156" y="4"/>
                </a:lnTo>
                <a:lnTo>
                  <a:pt x="159" y="5"/>
                </a:lnTo>
                <a:lnTo>
                  <a:pt x="252" y="1"/>
                </a:lnTo>
                <a:lnTo>
                  <a:pt x="266" y="15"/>
                </a:lnTo>
                <a:lnTo>
                  <a:pt x="226" y="17"/>
                </a:lnTo>
                <a:lnTo>
                  <a:pt x="193" y="18"/>
                </a:lnTo>
                <a:lnTo>
                  <a:pt x="171" y="19"/>
                </a:lnTo>
                <a:lnTo>
                  <a:pt x="149" y="20"/>
                </a:lnTo>
                <a:lnTo>
                  <a:pt x="135" y="22"/>
                </a:lnTo>
                <a:lnTo>
                  <a:pt x="115" y="24"/>
                </a:lnTo>
                <a:lnTo>
                  <a:pt x="107" y="24"/>
                </a:lnTo>
                <a:lnTo>
                  <a:pt x="95" y="24"/>
                </a:lnTo>
                <a:lnTo>
                  <a:pt x="86" y="23"/>
                </a:lnTo>
                <a:lnTo>
                  <a:pt x="73" y="24"/>
                </a:lnTo>
                <a:lnTo>
                  <a:pt x="60" y="25"/>
                </a:lnTo>
                <a:lnTo>
                  <a:pt x="48" y="25"/>
                </a:lnTo>
                <a:lnTo>
                  <a:pt x="13" y="25"/>
                </a:lnTo>
                <a:lnTo>
                  <a:pt x="8" y="17"/>
                </a:lnTo>
              </a:path>
            </a:pathLst>
          </a:custGeom>
          <a:solidFill>
            <a:srgbClr val="FF0000"/>
          </a:solidFill>
          <a:ln w="9525" cap="flat" cmpd="sng">
            <a:noFill/>
            <a:prstDash val="solid"/>
            <a:round/>
            <a:headEnd type="none" w="med" len="med"/>
            <a:tailEnd type="none" w="med" len="med"/>
          </a:ln>
        </p:spPr>
        <p:txBody>
          <a:bodyPr wrap="none" anchor="ctr"/>
          <a:lstStyle/>
          <a:p>
            <a:endParaRPr lang="en-GB"/>
          </a:p>
        </p:txBody>
      </p:sp>
      <p:sp>
        <p:nvSpPr>
          <p:cNvPr id="37964" name="Freeform 75"/>
          <p:cNvSpPr>
            <a:spLocks/>
          </p:cNvSpPr>
          <p:nvPr/>
        </p:nvSpPr>
        <p:spPr bwMode="auto">
          <a:xfrm>
            <a:off x="3314700" y="2871788"/>
            <a:ext cx="871538" cy="120650"/>
          </a:xfrm>
          <a:custGeom>
            <a:avLst/>
            <a:gdLst>
              <a:gd name="T0" fmla="*/ 2147483647 w 102"/>
              <a:gd name="T1" fmla="*/ 2147483647 h 14"/>
              <a:gd name="T2" fmla="*/ 2147483647 w 102"/>
              <a:gd name="T3" fmla="*/ 0 h 14"/>
              <a:gd name="T4" fmla="*/ 2147483647 w 102"/>
              <a:gd name="T5" fmla="*/ 0 h 14"/>
              <a:gd name="T6" fmla="*/ 2147483647 w 102"/>
              <a:gd name="T7" fmla="*/ 2147483647 h 14"/>
              <a:gd name="T8" fmla="*/ 2147483647 w 102"/>
              <a:gd name="T9" fmla="*/ 2147483647 h 14"/>
              <a:gd name="T10" fmla="*/ 2147483647 w 102"/>
              <a:gd name="T11" fmla="*/ 2147483647 h 14"/>
              <a:gd name="T12" fmla="*/ 2147483647 w 102"/>
              <a:gd name="T13" fmla="*/ 2147483647 h 14"/>
              <a:gd name="T14" fmla="*/ 2147483647 w 102"/>
              <a:gd name="T15" fmla="*/ 2147483647 h 14"/>
              <a:gd name="T16" fmla="*/ 2147483647 w 102"/>
              <a:gd name="T17" fmla="*/ 2147483647 h 14"/>
              <a:gd name="T18" fmla="*/ 2147483647 w 102"/>
              <a:gd name="T19" fmla="*/ 2147483647 h 14"/>
              <a:gd name="T20" fmla="*/ 2147483647 w 102"/>
              <a:gd name="T21" fmla="*/ 2147483647 h 14"/>
              <a:gd name="T22" fmla="*/ 2147483647 w 102"/>
              <a:gd name="T23" fmla="*/ 2147483647 h 14"/>
              <a:gd name="T24" fmla="*/ 2147483647 w 102"/>
              <a:gd name="T25" fmla="*/ 2147483647 h 14"/>
              <a:gd name="T26" fmla="*/ 0 w 102"/>
              <a:gd name="T27" fmla="*/ 2147483647 h 14"/>
              <a:gd name="T28" fmla="*/ 2147483647 w 102"/>
              <a:gd name="T29" fmla="*/ 2147483647 h 14"/>
              <a:gd name="T30" fmla="*/ 2147483647 w 102"/>
              <a:gd name="T31" fmla="*/ 2147483647 h 14"/>
              <a:gd name="T32" fmla="*/ 2147483647 w 102"/>
              <a:gd name="T33" fmla="*/ 2147483647 h 14"/>
              <a:gd name="T34" fmla="*/ 2147483647 w 102"/>
              <a:gd name="T35" fmla="*/ 2147483647 h 14"/>
              <a:gd name="T36" fmla="*/ 2147483647 w 102"/>
              <a:gd name="T37" fmla="*/ 2147483647 h 14"/>
              <a:gd name="T38" fmla="*/ 2147483647 w 102"/>
              <a:gd name="T39" fmla="*/ 2147483647 h 14"/>
              <a:gd name="T40" fmla="*/ 2147483647 w 102"/>
              <a:gd name="T41" fmla="*/ 2147483647 h 14"/>
              <a:gd name="T42" fmla="*/ 2147483647 w 102"/>
              <a:gd name="T43" fmla="*/ 2147483647 h 14"/>
              <a:gd name="T44" fmla="*/ 2147483647 w 102"/>
              <a:gd name="T45" fmla="*/ 2147483647 h 14"/>
              <a:gd name="T46" fmla="*/ 2147483647 w 102"/>
              <a:gd name="T47" fmla="*/ 2147483647 h 14"/>
              <a:gd name="T48" fmla="*/ 2147483647 w 102"/>
              <a:gd name="T49" fmla="*/ 2147483647 h 14"/>
              <a:gd name="T50" fmla="*/ 2147483647 w 102"/>
              <a:gd name="T51" fmla="*/ 2147483647 h 14"/>
              <a:gd name="T52" fmla="*/ 2147483647 w 102"/>
              <a:gd name="T53" fmla="*/ 2147483647 h 14"/>
              <a:gd name="T54" fmla="*/ 2147483647 w 102"/>
              <a:gd name="T55" fmla="*/ 2147483647 h 14"/>
              <a:gd name="T56" fmla="*/ 2147483647 w 102"/>
              <a:gd name="T57" fmla="*/ 2147483647 h 14"/>
              <a:gd name="T58" fmla="*/ 2147483647 w 102"/>
              <a:gd name="T59" fmla="*/ 2147483647 h 14"/>
              <a:gd name="T60" fmla="*/ 2147483647 w 102"/>
              <a:gd name="T61" fmla="*/ 2147483647 h 14"/>
              <a:gd name="T62" fmla="*/ 2147483647 w 102"/>
              <a:gd name="T63" fmla="*/ 2147483647 h 14"/>
              <a:gd name="T64" fmla="*/ 2147483647 w 102"/>
              <a:gd name="T65" fmla="*/ 2147483647 h 14"/>
              <a:gd name="T66" fmla="*/ 2147483647 w 102"/>
              <a:gd name="T67" fmla="*/ 2147483647 h 14"/>
              <a:gd name="T68" fmla="*/ 2147483647 w 102"/>
              <a:gd name="T69" fmla="*/ 2147483647 h 14"/>
              <a:gd name="T70" fmla="*/ 2147483647 w 102"/>
              <a:gd name="T71" fmla="*/ 2147483647 h 1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2"/>
              <a:gd name="T109" fmla="*/ 0 h 14"/>
              <a:gd name="T110" fmla="*/ 102 w 102"/>
              <a:gd name="T111" fmla="*/ 14 h 1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2" h="14">
                <a:moveTo>
                  <a:pt x="92" y="5"/>
                </a:moveTo>
                <a:lnTo>
                  <a:pt x="89" y="0"/>
                </a:lnTo>
                <a:lnTo>
                  <a:pt x="79" y="0"/>
                </a:lnTo>
                <a:lnTo>
                  <a:pt x="68" y="1"/>
                </a:lnTo>
                <a:lnTo>
                  <a:pt x="59" y="1"/>
                </a:lnTo>
                <a:lnTo>
                  <a:pt x="66" y="4"/>
                </a:lnTo>
                <a:lnTo>
                  <a:pt x="46" y="4"/>
                </a:lnTo>
                <a:lnTo>
                  <a:pt x="36" y="4"/>
                </a:lnTo>
                <a:lnTo>
                  <a:pt x="25" y="4"/>
                </a:lnTo>
                <a:lnTo>
                  <a:pt x="16" y="4"/>
                </a:lnTo>
                <a:lnTo>
                  <a:pt x="8" y="4"/>
                </a:lnTo>
                <a:lnTo>
                  <a:pt x="2" y="4"/>
                </a:lnTo>
                <a:lnTo>
                  <a:pt x="10" y="5"/>
                </a:lnTo>
                <a:lnTo>
                  <a:pt x="0" y="7"/>
                </a:lnTo>
                <a:lnTo>
                  <a:pt x="11" y="7"/>
                </a:lnTo>
                <a:lnTo>
                  <a:pt x="20" y="7"/>
                </a:lnTo>
                <a:lnTo>
                  <a:pt x="29" y="7"/>
                </a:lnTo>
                <a:lnTo>
                  <a:pt x="33" y="7"/>
                </a:lnTo>
                <a:lnTo>
                  <a:pt x="23" y="10"/>
                </a:lnTo>
                <a:lnTo>
                  <a:pt x="29" y="9"/>
                </a:lnTo>
                <a:lnTo>
                  <a:pt x="40" y="10"/>
                </a:lnTo>
                <a:lnTo>
                  <a:pt x="52" y="9"/>
                </a:lnTo>
                <a:lnTo>
                  <a:pt x="62" y="9"/>
                </a:lnTo>
                <a:lnTo>
                  <a:pt x="71" y="9"/>
                </a:lnTo>
                <a:lnTo>
                  <a:pt x="74" y="9"/>
                </a:lnTo>
                <a:lnTo>
                  <a:pt x="68" y="11"/>
                </a:lnTo>
                <a:lnTo>
                  <a:pt x="73" y="11"/>
                </a:lnTo>
                <a:lnTo>
                  <a:pt x="70" y="11"/>
                </a:lnTo>
                <a:lnTo>
                  <a:pt x="74" y="12"/>
                </a:lnTo>
                <a:lnTo>
                  <a:pt x="84" y="11"/>
                </a:lnTo>
                <a:lnTo>
                  <a:pt x="88" y="12"/>
                </a:lnTo>
                <a:lnTo>
                  <a:pt x="91" y="12"/>
                </a:lnTo>
                <a:lnTo>
                  <a:pt x="87" y="12"/>
                </a:lnTo>
                <a:lnTo>
                  <a:pt x="89" y="14"/>
                </a:lnTo>
                <a:lnTo>
                  <a:pt x="102" y="14"/>
                </a:lnTo>
                <a:lnTo>
                  <a:pt x="92" y="5"/>
                </a:lnTo>
              </a:path>
            </a:pathLst>
          </a:custGeom>
          <a:solidFill>
            <a:srgbClr val="FF0000"/>
          </a:solidFill>
          <a:ln w="9525" cap="flat" cmpd="sng">
            <a:noFill/>
            <a:prstDash val="solid"/>
            <a:round/>
            <a:headEnd type="none" w="med" len="med"/>
            <a:tailEnd type="none" w="med" len="med"/>
          </a:ln>
        </p:spPr>
        <p:txBody>
          <a:bodyPr wrap="none" anchor="ctr"/>
          <a:lstStyle/>
          <a:p>
            <a:endParaRPr lang="en-GB"/>
          </a:p>
        </p:txBody>
      </p:sp>
      <p:sp>
        <p:nvSpPr>
          <p:cNvPr id="37965" name="Freeform 76"/>
          <p:cNvSpPr>
            <a:spLocks/>
          </p:cNvSpPr>
          <p:nvPr/>
        </p:nvSpPr>
        <p:spPr bwMode="auto">
          <a:xfrm>
            <a:off x="4041775" y="2735263"/>
            <a:ext cx="1254125" cy="265112"/>
          </a:xfrm>
          <a:custGeom>
            <a:avLst/>
            <a:gdLst>
              <a:gd name="T0" fmla="*/ 2147483647 w 147"/>
              <a:gd name="T1" fmla="*/ 2147483647 h 31"/>
              <a:gd name="T2" fmla="*/ 0 w 147"/>
              <a:gd name="T3" fmla="*/ 2147483647 h 31"/>
              <a:gd name="T4" fmla="*/ 2147483647 w 147"/>
              <a:gd name="T5" fmla="*/ 2147483647 h 31"/>
              <a:gd name="T6" fmla="*/ 2147483647 w 147"/>
              <a:gd name="T7" fmla="*/ 2147483647 h 31"/>
              <a:gd name="T8" fmla="*/ 2147483647 w 147"/>
              <a:gd name="T9" fmla="*/ 2147483647 h 31"/>
              <a:gd name="T10" fmla="*/ 2147483647 w 147"/>
              <a:gd name="T11" fmla="*/ 2147483647 h 31"/>
              <a:gd name="T12" fmla="*/ 2147483647 w 147"/>
              <a:gd name="T13" fmla="*/ 2147483647 h 31"/>
              <a:gd name="T14" fmla="*/ 2147483647 w 147"/>
              <a:gd name="T15" fmla="*/ 2147483647 h 31"/>
              <a:gd name="T16" fmla="*/ 2147483647 w 147"/>
              <a:gd name="T17" fmla="*/ 2147483647 h 31"/>
              <a:gd name="T18" fmla="*/ 2147483647 w 147"/>
              <a:gd name="T19" fmla="*/ 2147483647 h 31"/>
              <a:gd name="T20" fmla="*/ 2147483647 w 147"/>
              <a:gd name="T21" fmla="*/ 2147483647 h 31"/>
              <a:gd name="T22" fmla="*/ 2147483647 w 147"/>
              <a:gd name="T23" fmla="*/ 2147483647 h 31"/>
              <a:gd name="T24" fmla="*/ 2147483647 w 147"/>
              <a:gd name="T25" fmla="*/ 2147483647 h 31"/>
              <a:gd name="T26" fmla="*/ 2147483647 w 147"/>
              <a:gd name="T27" fmla="*/ 2147483647 h 31"/>
              <a:gd name="T28" fmla="*/ 2147483647 w 147"/>
              <a:gd name="T29" fmla="*/ 2147483647 h 31"/>
              <a:gd name="T30" fmla="*/ 2147483647 w 147"/>
              <a:gd name="T31" fmla="*/ 2147483647 h 31"/>
              <a:gd name="T32" fmla="*/ 2147483647 w 147"/>
              <a:gd name="T33" fmla="*/ 2147483647 h 31"/>
              <a:gd name="T34" fmla="*/ 2147483647 w 147"/>
              <a:gd name="T35" fmla="*/ 2147483647 h 31"/>
              <a:gd name="T36" fmla="*/ 2147483647 w 147"/>
              <a:gd name="T37" fmla="*/ 2147483647 h 31"/>
              <a:gd name="T38" fmla="*/ 2147483647 w 147"/>
              <a:gd name="T39" fmla="*/ 2147483647 h 31"/>
              <a:gd name="T40" fmla="*/ 2147483647 w 147"/>
              <a:gd name="T41" fmla="*/ 0 h 31"/>
              <a:gd name="T42" fmla="*/ 2147483647 w 147"/>
              <a:gd name="T43" fmla="*/ 2147483647 h 31"/>
              <a:gd name="T44" fmla="*/ 2147483647 w 147"/>
              <a:gd name="T45" fmla="*/ 2147483647 h 31"/>
              <a:gd name="T46" fmla="*/ 2147483647 w 147"/>
              <a:gd name="T47" fmla="*/ 2147483647 h 31"/>
              <a:gd name="T48" fmla="*/ 2147483647 w 147"/>
              <a:gd name="T49" fmla="*/ 2147483647 h 31"/>
              <a:gd name="T50" fmla="*/ 2147483647 w 147"/>
              <a:gd name="T51" fmla="*/ 2147483647 h 31"/>
              <a:gd name="T52" fmla="*/ 2147483647 w 147"/>
              <a:gd name="T53" fmla="*/ 2147483647 h 31"/>
              <a:gd name="T54" fmla="*/ 2147483647 w 147"/>
              <a:gd name="T55" fmla="*/ 2147483647 h 31"/>
              <a:gd name="T56" fmla="*/ 2147483647 w 147"/>
              <a:gd name="T57" fmla="*/ 2147483647 h 31"/>
              <a:gd name="T58" fmla="*/ 2147483647 w 147"/>
              <a:gd name="T59" fmla="*/ 2147483647 h 31"/>
              <a:gd name="T60" fmla="*/ 2147483647 w 147"/>
              <a:gd name="T61" fmla="*/ 2147483647 h 31"/>
              <a:gd name="T62" fmla="*/ 2147483647 w 147"/>
              <a:gd name="T63" fmla="*/ 2147483647 h 31"/>
              <a:gd name="T64" fmla="*/ 2147483647 w 147"/>
              <a:gd name="T65" fmla="*/ 2147483647 h 31"/>
              <a:gd name="T66" fmla="*/ 2147483647 w 147"/>
              <a:gd name="T67" fmla="*/ 2147483647 h 31"/>
              <a:gd name="T68" fmla="*/ 2147483647 w 147"/>
              <a:gd name="T69" fmla="*/ 2147483647 h 31"/>
              <a:gd name="T70" fmla="*/ 2147483647 w 147"/>
              <a:gd name="T71" fmla="*/ 2147483647 h 31"/>
              <a:gd name="T72" fmla="*/ 2147483647 w 147"/>
              <a:gd name="T73" fmla="*/ 2147483647 h 31"/>
              <a:gd name="T74" fmla="*/ 2147483647 w 147"/>
              <a:gd name="T75" fmla="*/ 2147483647 h 31"/>
              <a:gd name="T76" fmla="*/ 2147483647 w 147"/>
              <a:gd name="T77" fmla="*/ 2147483647 h 31"/>
              <a:gd name="T78" fmla="*/ 2147483647 w 147"/>
              <a:gd name="T79" fmla="*/ 2147483647 h 31"/>
              <a:gd name="T80" fmla="*/ 2147483647 w 147"/>
              <a:gd name="T81" fmla="*/ 2147483647 h 3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7"/>
              <a:gd name="T124" fmla="*/ 0 h 31"/>
              <a:gd name="T125" fmla="*/ 147 w 147"/>
              <a:gd name="T126" fmla="*/ 31 h 3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7" h="31">
                <a:moveTo>
                  <a:pt x="3" y="16"/>
                </a:moveTo>
                <a:lnTo>
                  <a:pt x="0" y="13"/>
                </a:lnTo>
                <a:lnTo>
                  <a:pt x="5" y="13"/>
                </a:lnTo>
                <a:lnTo>
                  <a:pt x="12" y="13"/>
                </a:lnTo>
                <a:lnTo>
                  <a:pt x="18" y="12"/>
                </a:lnTo>
                <a:lnTo>
                  <a:pt x="25" y="12"/>
                </a:lnTo>
                <a:lnTo>
                  <a:pt x="29" y="12"/>
                </a:lnTo>
                <a:lnTo>
                  <a:pt x="32" y="12"/>
                </a:lnTo>
                <a:lnTo>
                  <a:pt x="27" y="14"/>
                </a:lnTo>
                <a:lnTo>
                  <a:pt x="33" y="14"/>
                </a:lnTo>
                <a:lnTo>
                  <a:pt x="39" y="14"/>
                </a:lnTo>
                <a:lnTo>
                  <a:pt x="43" y="14"/>
                </a:lnTo>
                <a:lnTo>
                  <a:pt x="44" y="16"/>
                </a:lnTo>
                <a:lnTo>
                  <a:pt x="55" y="16"/>
                </a:lnTo>
                <a:lnTo>
                  <a:pt x="69" y="15"/>
                </a:lnTo>
                <a:lnTo>
                  <a:pt x="82" y="13"/>
                </a:lnTo>
                <a:lnTo>
                  <a:pt x="96" y="11"/>
                </a:lnTo>
                <a:lnTo>
                  <a:pt x="111" y="7"/>
                </a:lnTo>
                <a:lnTo>
                  <a:pt x="123" y="4"/>
                </a:lnTo>
                <a:lnTo>
                  <a:pt x="132" y="2"/>
                </a:lnTo>
                <a:lnTo>
                  <a:pt x="140" y="0"/>
                </a:lnTo>
                <a:lnTo>
                  <a:pt x="147" y="9"/>
                </a:lnTo>
                <a:lnTo>
                  <a:pt x="138" y="11"/>
                </a:lnTo>
                <a:lnTo>
                  <a:pt x="126" y="15"/>
                </a:lnTo>
                <a:lnTo>
                  <a:pt x="117" y="18"/>
                </a:lnTo>
                <a:lnTo>
                  <a:pt x="109" y="21"/>
                </a:lnTo>
                <a:lnTo>
                  <a:pt x="104" y="24"/>
                </a:lnTo>
                <a:lnTo>
                  <a:pt x="99" y="25"/>
                </a:lnTo>
                <a:lnTo>
                  <a:pt x="90" y="27"/>
                </a:lnTo>
                <a:lnTo>
                  <a:pt x="81" y="29"/>
                </a:lnTo>
                <a:lnTo>
                  <a:pt x="72" y="30"/>
                </a:lnTo>
                <a:lnTo>
                  <a:pt x="64" y="30"/>
                </a:lnTo>
                <a:lnTo>
                  <a:pt x="56" y="30"/>
                </a:lnTo>
                <a:lnTo>
                  <a:pt x="54" y="31"/>
                </a:lnTo>
                <a:lnTo>
                  <a:pt x="52" y="27"/>
                </a:lnTo>
                <a:lnTo>
                  <a:pt x="38" y="27"/>
                </a:lnTo>
                <a:lnTo>
                  <a:pt x="28" y="27"/>
                </a:lnTo>
                <a:lnTo>
                  <a:pt x="19" y="26"/>
                </a:lnTo>
                <a:lnTo>
                  <a:pt x="13" y="26"/>
                </a:lnTo>
                <a:lnTo>
                  <a:pt x="8" y="22"/>
                </a:lnTo>
                <a:lnTo>
                  <a:pt x="3" y="16"/>
                </a:lnTo>
              </a:path>
            </a:pathLst>
          </a:custGeom>
          <a:solidFill>
            <a:srgbClr val="FF0000"/>
          </a:solidFill>
          <a:ln w="9525" cap="flat" cmpd="sng">
            <a:noFill/>
            <a:prstDash val="solid"/>
            <a:round/>
            <a:headEnd type="none" w="med" len="med"/>
            <a:tailEnd type="none" w="med" len="med"/>
          </a:ln>
        </p:spPr>
        <p:txBody>
          <a:bodyPr wrap="none" anchor="ctr"/>
          <a:lstStyle/>
          <a:p>
            <a:endParaRPr lang="en-GB"/>
          </a:p>
        </p:txBody>
      </p:sp>
      <p:sp>
        <p:nvSpPr>
          <p:cNvPr id="37966" name="Freeform 77"/>
          <p:cNvSpPr>
            <a:spLocks/>
          </p:cNvSpPr>
          <p:nvPr/>
        </p:nvSpPr>
        <p:spPr bwMode="auto">
          <a:xfrm>
            <a:off x="4314825" y="2924175"/>
            <a:ext cx="1177925" cy="255588"/>
          </a:xfrm>
          <a:custGeom>
            <a:avLst/>
            <a:gdLst>
              <a:gd name="T0" fmla="*/ 0 w 138"/>
              <a:gd name="T1" fmla="*/ 2147483647 h 30"/>
              <a:gd name="T2" fmla="*/ 2147483647 w 138"/>
              <a:gd name="T3" fmla="*/ 2147483647 h 30"/>
              <a:gd name="T4" fmla="*/ 2147483647 w 138"/>
              <a:gd name="T5" fmla="*/ 2147483647 h 30"/>
              <a:gd name="T6" fmla="*/ 2147483647 w 138"/>
              <a:gd name="T7" fmla="*/ 2147483647 h 30"/>
              <a:gd name="T8" fmla="*/ 2147483647 w 138"/>
              <a:gd name="T9" fmla="*/ 2147483647 h 30"/>
              <a:gd name="T10" fmla="*/ 2147483647 w 138"/>
              <a:gd name="T11" fmla="*/ 2147483647 h 30"/>
              <a:gd name="T12" fmla="*/ 2147483647 w 138"/>
              <a:gd name="T13" fmla="*/ 2147483647 h 30"/>
              <a:gd name="T14" fmla="*/ 2147483647 w 138"/>
              <a:gd name="T15" fmla="*/ 2147483647 h 30"/>
              <a:gd name="T16" fmla="*/ 2147483647 w 138"/>
              <a:gd name="T17" fmla="*/ 0 h 30"/>
              <a:gd name="T18" fmla="*/ 2147483647 w 138"/>
              <a:gd name="T19" fmla="*/ 2147483647 h 30"/>
              <a:gd name="T20" fmla="*/ 2147483647 w 138"/>
              <a:gd name="T21" fmla="*/ 2147483647 h 30"/>
              <a:gd name="T22" fmla="*/ 2147483647 w 138"/>
              <a:gd name="T23" fmla="*/ 2147483647 h 30"/>
              <a:gd name="T24" fmla="*/ 2147483647 w 138"/>
              <a:gd name="T25" fmla="*/ 2147483647 h 30"/>
              <a:gd name="T26" fmla="*/ 2147483647 w 138"/>
              <a:gd name="T27" fmla="*/ 2147483647 h 30"/>
              <a:gd name="T28" fmla="*/ 2147483647 w 138"/>
              <a:gd name="T29" fmla="*/ 2147483647 h 30"/>
              <a:gd name="T30" fmla="*/ 2147483647 w 138"/>
              <a:gd name="T31" fmla="*/ 2147483647 h 30"/>
              <a:gd name="T32" fmla="*/ 2147483647 w 138"/>
              <a:gd name="T33" fmla="*/ 2147483647 h 30"/>
              <a:gd name="T34" fmla="*/ 2147483647 w 138"/>
              <a:gd name="T35" fmla="*/ 2147483647 h 30"/>
              <a:gd name="T36" fmla="*/ 2147483647 w 138"/>
              <a:gd name="T37" fmla="*/ 2147483647 h 30"/>
              <a:gd name="T38" fmla="*/ 2147483647 w 138"/>
              <a:gd name="T39" fmla="*/ 2147483647 h 30"/>
              <a:gd name="T40" fmla="*/ 2147483647 w 138"/>
              <a:gd name="T41" fmla="*/ 2147483647 h 30"/>
              <a:gd name="T42" fmla="*/ 2147483647 w 138"/>
              <a:gd name="T43" fmla="*/ 2147483647 h 30"/>
              <a:gd name="T44" fmla="*/ 2147483647 w 138"/>
              <a:gd name="T45" fmla="*/ 2147483647 h 30"/>
              <a:gd name="T46" fmla="*/ 2147483647 w 138"/>
              <a:gd name="T47" fmla="*/ 2147483647 h 30"/>
              <a:gd name="T48" fmla="*/ 2147483647 w 138"/>
              <a:gd name="T49" fmla="*/ 2147483647 h 30"/>
              <a:gd name="T50" fmla="*/ 2147483647 w 138"/>
              <a:gd name="T51" fmla="*/ 2147483647 h 30"/>
              <a:gd name="T52" fmla="*/ 2147483647 w 138"/>
              <a:gd name="T53" fmla="*/ 2147483647 h 30"/>
              <a:gd name="T54" fmla="*/ 2147483647 w 138"/>
              <a:gd name="T55" fmla="*/ 2147483647 h 30"/>
              <a:gd name="T56" fmla="*/ 2147483647 w 138"/>
              <a:gd name="T57" fmla="*/ 2147483647 h 30"/>
              <a:gd name="T58" fmla="*/ 2147483647 w 138"/>
              <a:gd name="T59" fmla="*/ 2147483647 h 30"/>
              <a:gd name="T60" fmla="*/ 2147483647 w 138"/>
              <a:gd name="T61" fmla="*/ 2147483647 h 30"/>
              <a:gd name="T62" fmla="*/ 2147483647 w 138"/>
              <a:gd name="T63" fmla="*/ 2147483647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8"/>
              <a:gd name="T97" fmla="*/ 0 h 30"/>
              <a:gd name="T98" fmla="*/ 138 w 138"/>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8" h="30">
                <a:moveTo>
                  <a:pt x="4" y="25"/>
                </a:moveTo>
                <a:lnTo>
                  <a:pt x="0" y="21"/>
                </a:lnTo>
                <a:lnTo>
                  <a:pt x="6" y="21"/>
                </a:lnTo>
                <a:lnTo>
                  <a:pt x="15" y="20"/>
                </a:lnTo>
                <a:lnTo>
                  <a:pt x="21" y="20"/>
                </a:lnTo>
                <a:lnTo>
                  <a:pt x="29" y="18"/>
                </a:lnTo>
                <a:lnTo>
                  <a:pt x="32" y="21"/>
                </a:lnTo>
                <a:lnTo>
                  <a:pt x="44" y="19"/>
                </a:lnTo>
                <a:lnTo>
                  <a:pt x="58" y="15"/>
                </a:lnTo>
                <a:lnTo>
                  <a:pt x="69" y="12"/>
                </a:lnTo>
                <a:lnTo>
                  <a:pt x="59" y="13"/>
                </a:lnTo>
                <a:lnTo>
                  <a:pt x="70" y="11"/>
                </a:lnTo>
                <a:lnTo>
                  <a:pt x="79" y="9"/>
                </a:lnTo>
                <a:lnTo>
                  <a:pt x="89" y="6"/>
                </a:lnTo>
                <a:lnTo>
                  <a:pt x="100" y="4"/>
                </a:lnTo>
                <a:lnTo>
                  <a:pt x="111" y="2"/>
                </a:lnTo>
                <a:lnTo>
                  <a:pt x="120" y="0"/>
                </a:lnTo>
                <a:lnTo>
                  <a:pt x="127" y="0"/>
                </a:lnTo>
                <a:lnTo>
                  <a:pt x="130" y="4"/>
                </a:lnTo>
                <a:lnTo>
                  <a:pt x="118" y="6"/>
                </a:lnTo>
                <a:lnTo>
                  <a:pt x="108" y="8"/>
                </a:lnTo>
                <a:lnTo>
                  <a:pt x="102" y="9"/>
                </a:lnTo>
                <a:lnTo>
                  <a:pt x="105" y="7"/>
                </a:lnTo>
                <a:lnTo>
                  <a:pt x="97" y="9"/>
                </a:lnTo>
                <a:lnTo>
                  <a:pt x="101" y="7"/>
                </a:lnTo>
                <a:lnTo>
                  <a:pt x="94" y="8"/>
                </a:lnTo>
                <a:lnTo>
                  <a:pt x="97" y="7"/>
                </a:lnTo>
                <a:lnTo>
                  <a:pt x="73" y="13"/>
                </a:lnTo>
                <a:lnTo>
                  <a:pt x="81" y="12"/>
                </a:lnTo>
                <a:lnTo>
                  <a:pt x="69" y="16"/>
                </a:lnTo>
                <a:lnTo>
                  <a:pt x="80" y="14"/>
                </a:lnTo>
                <a:lnTo>
                  <a:pt x="72" y="17"/>
                </a:lnTo>
                <a:lnTo>
                  <a:pt x="86" y="15"/>
                </a:lnTo>
                <a:lnTo>
                  <a:pt x="102" y="12"/>
                </a:lnTo>
                <a:lnTo>
                  <a:pt x="108" y="11"/>
                </a:lnTo>
                <a:lnTo>
                  <a:pt x="101" y="14"/>
                </a:lnTo>
                <a:lnTo>
                  <a:pt x="111" y="12"/>
                </a:lnTo>
                <a:lnTo>
                  <a:pt x="121" y="10"/>
                </a:lnTo>
                <a:lnTo>
                  <a:pt x="130" y="9"/>
                </a:lnTo>
                <a:lnTo>
                  <a:pt x="134" y="8"/>
                </a:lnTo>
                <a:lnTo>
                  <a:pt x="138" y="13"/>
                </a:lnTo>
                <a:lnTo>
                  <a:pt x="124" y="17"/>
                </a:lnTo>
                <a:lnTo>
                  <a:pt x="111" y="19"/>
                </a:lnTo>
                <a:lnTo>
                  <a:pt x="102" y="22"/>
                </a:lnTo>
                <a:lnTo>
                  <a:pt x="99" y="23"/>
                </a:lnTo>
                <a:lnTo>
                  <a:pt x="101" y="22"/>
                </a:lnTo>
                <a:lnTo>
                  <a:pt x="99" y="21"/>
                </a:lnTo>
                <a:lnTo>
                  <a:pt x="112" y="18"/>
                </a:lnTo>
                <a:lnTo>
                  <a:pt x="123" y="15"/>
                </a:lnTo>
                <a:lnTo>
                  <a:pt x="115" y="15"/>
                </a:lnTo>
                <a:lnTo>
                  <a:pt x="121" y="13"/>
                </a:lnTo>
                <a:lnTo>
                  <a:pt x="97" y="17"/>
                </a:lnTo>
                <a:lnTo>
                  <a:pt x="82" y="20"/>
                </a:lnTo>
                <a:lnTo>
                  <a:pt x="67" y="23"/>
                </a:lnTo>
                <a:lnTo>
                  <a:pt x="58" y="25"/>
                </a:lnTo>
                <a:lnTo>
                  <a:pt x="45" y="27"/>
                </a:lnTo>
                <a:lnTo>
                  <a:pt x="55" y="23"/>
                </a:lnTo>
                <a:lnTo>
                  <a:pt x="44" y="25"/>
                </a:lnTo>
                <a:lnTo>
                  <a:pt x="50" y="22"/>
                </a:lnTo>
                <a:lnTo>
                  <a:pt x="34" y="25"/>
                </a:lnTo>
                <a:lnTo>
                  <a:pt x="37" y="29"/>
                </a:lnTo>
                <a:lnTo>
                  <a:pt x="25" y="30"/>
                </a:lnTo>
                <a:lnTo>
                  <a:pt x="15" y="30"/>
                </a:lnTo>
                <a:lnTo>
                  <a:pt x="9" y="30"/>
                </a:lnTo>
                <a:lnTo>
                  <a:pt x="4" y="25"/>
                </a:lnTo>
              </a:path>
            </a:pathLst>
          </a:custGeom>
          <a:solidFill>
            <a:srgbClr val="FF0000"/>
          </a:solidFill>
          <a:ln w="9525" cap="flat" cmpd="sng">
            <a:noFill/>
            <a:prstDash val="solid"/>
            <a:round/>
            <a:headEnd type="none" w="med" len="med"/>
            <a:tailEnd type="none" w="med" len="med"/>
          </a:ln>
        </p:spPr>
        <p:txBody>
          <a:bodyPr wrap="none" anchor="ctr"/>
          <a:lstStyle/>
          <a:p>
            <a:endParaRPr lang="en-GB"/>
          </a:p>
        </p:txBody>
      </p:sp>
      <p:sp>
        <p:nvSpPr>
          <p:cNvPr id="37967" name="Freeform 78"/>
          <p:cNvSpPr>
            <a:spLocks/>
          </p:cNvSpPr>
          <p:nvPr/>
        </p:nvSpPr>
        <p:spPr bwMode="auto">
          <a:xfrm>
            <a:off x="4398963" y="3179763"/>
            <a:ext cx="265112" cy="34925"/>
          </a:xfrm>
          <a:custGeom>
            <a:avLst/>
            <a:gdLst>
              <a:gd name="T0" fmla="*/ 2147483647 w 31"/>
              <a:gd name="T1" fmla="*/ 2147483647 h 4"/>
              <a:gd name="T2" fmla="*/ 0 w 31"/>
              <a:gd name="T3" fmla="*/ 2147483647 h 4"/>
              <a:gd name="T4" fmla="*/ 2147483647 w 31"/>
              <a:gd name="T5" fmla="*/ 2147483647 h 4"/>
              <a:gd name="T6" fmla="*/ 2147483647 w 31"/>
              <a:gd name="T7" fmla="*/ 2147483647 h 4"/>
              <a:gd name="T8" fmla="*/ 2147483647 w 31"/>
              <a:gd name="T9" fmla="*/ 0 h 4"/>
              <a:gd name="T10" fmla="*/ 2147483647 w 31"/>
              <a:gd name="T11" fmla="*/ 2147483647 h 4"/>
              <a:gd name="T12" fmla="*/ 2147483647 w 31"/>
              <a:gd name="T13" fmla="*/ 2147483647 h 4"/>
              <a:gd name="T14" fmla="*/ 2147483647 w 31"/>
              <a:gd name="T15" fmla="*/ 2147483647 h 4"/>
              <a:gd name="T16" fmla="*/ 2147483647 w 31"/>
              <a:gd name="T17" fmla="*/ 2147483647 h 4"/>
              <a:gd name="T18" fmla="*/ 2147483647 w 31"/>
              <a:gd name="T19" fmla="*/ 2147483647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4"/>
              <a:gd name="T32" fmla="*/ 31 w 31"/>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4">
                <a:moveTo>
                  <a:pt x="1" y="3"/>
                </a:moveTo>
                <a:lnTo>
                  <a:pt x="0" y="2"/>
                </a:lnTo>
                <a:lnTo>
                  <a:pt x="7" y="1"/>
                </a:lnTo>
                <a:lnTo>
                  <a:pt x="18" y="1"/>
                </a:lnTo>
                <a:lnTo>
                  <a:pt x="28" y="0"/>
                </a:lnTo>
                <a:lnTo>
                  <a:pt x="31" y="3"/>
                </a:lnTo>
                <a:lnTo>
                  <a:pt x="22" y="4"/>
                </a:lnTo>
                <a:lnTo>
                  <a:pt x="11" y="4"/>
                </a:lnTo>
                <a:lnTo>
                  <a:pt x="2" y="4"/>
                </a:lnTo>
                <a:lnTo>
                  <a:pt x="1" y="3"/>
                </a:lnTo>
              </a:path>
            </a:pathLst>
          </a:custGeom>
          <a:solidFill>
            <a:srgbClr val="FF0000"/>
          </a:solidFill>
          <a:ln w="9525" cap="flat" cmpd="sng">
            <a:noFill/>
            <a:prstDash val="solid"/>
            <a:round/>
            <a:headEnd type="none" w="med" len="med"/>
            <a:tailEnd type="none" w="med" len="med"/>
          </a:ln>
        </p:spPr>
        <p:txBody>
          <a:bodyPr wrap="none" anchor="ctr"/>
          <a:lstStyle/>
          <a:p>
            <a:endParaRPr lang="en-GB"/>
          </a:p>
        </p:txBody>
      </p:sp>
      <p:sp>
        <p:nvSpPr>
          <p:cNvPr id="37968" name="Freeform 79"/>
          <p:cNvSpPr>
            <a:spLocks/>
          </p:cNvSpPr>
          <p:nvPr/>
        </p:nvSpPr>
        <p:spPr bwMode="auto">
          <a:xfrm>
            <a:off x="4537075" y="3367088"/>
            <a:ext cx="84138" cy="34925"/>
          </a:xfrm>
          <a:custGeom>
            <a:avLst/>
            <a:gdLst>
              <a:gd name="T0" fmla="*/ 2147483647 w 10"/>
              <a:gd name="T1" fmla="*/ 2147483647 h 4"/>
              <a:gd name="T2" fmla="*/ 2147483647 w 10"/>
              <a:gd name="T3" fmla="*/ 2147483647 h 4"/>
              <a:gd name="T4" fmla="*/ 2147483647 w 10"/>
              <a:gd name="T5" fmla="*/ 2147483647 h 4"/>
              <a:gd name="T6" fmla="*/ 2147483647 w 10"/>
              <a:gd name="T7" fmla="*/ 2147483647 h 4"/>
              <a:gd name="T8" fmla="*/ 0 w 10"/>
              <a:gd name="T9" fmla="*/ 0 h 4"/>
              <a:gd name="T10" fmla="*/ 2147483647 w 10"/>
              <a:gd name="T11" fmla="*/ 2147483647 h 4"/>
              <a:gd name="T12" fmla="*/ 0 60000 65536"/>
              <a:gd name="T13" fmla="*/ 0 60000 65536"/>
              <a:gd name="T14" fmla="*/ 0 60000 65536"/>
              <a:gd name="T15" fmla="*/ 0 60000 65536"/>
              <a:gd name="T16" fmla="*/ 0 60000 65536"/>
              <a:gd name="T17" fmla="*/ 0 60000 65536"/>
              <a:gd name="T18" fmla="*/ 0 w 10"/>
              <a:gd name="T19" fmla="*/ 0 h 4"/>
              <a:gd name="T20" fmla="*/ 10 w 10"/>
              <a:gd name="T21" fmla="*/ 4 h 4"/>
            </a:gdLst>
            <a:ahLst/>
            <a:cxnLst>
              <a:cxn ang="T12">
                <a:pos x="T0" y="T1"/>
              </a:cxn>
              <a:cxn ang="T13">
                <a:pos x="T2" y="T3"/>
              </a:cxn>
              <a:cxn ang="T14">
                <a:pos x="T4" y="T5"/>
              </a:cxn>
              <a:cxn ang="T15">
                <a:pos x="T6" y="T7"/>
              </a:cxn>
              <a:cxn ang="T16">
                <a:pos x="T8" y="T9"/>
              </a:cxn>
              <a:cxn ang="T17">
                <a:pos x="T10" y="T11"/>
              </a:cxn>
            </a:cxnLst>
            <a:rect l="T18" t="T19" r="T20" b="T21"/>
            <a:pathLst>
              <a:path w="10" h="4">
                <a:moveTo>
                  <a:pt x="1" y="3"/>
                </a:moveTo>
                <a:lnTo>
                  <a:pt x="2" y="4"/>
                </a:lnTo>
                <a:lnTo>
                  <a:pt x="10" y="4"/>
                </a:lnTo>
                <a:lnTo>
                  <a:pt x="6" y="1"/>
                </a:lnTo>
                <a:lnTo>
                  <a:pt x="0" y="0"/>
                </a:lnTo>
                <a:lnTo>
                  <a:pt x="1" y="3"/>
                </a:lnTo>
              </a:path>
            </a:pathLst>
          </a:custGeom>
          <a:solidFill>
            <a:srgbClr val="FF0000"/>
          </a:solidFill>
          <a:ln w="9525" cap="flat" cmpd="sng">
            <a:noFill/>
            <a:prstDash val="solid"/>
            <a:round/>
            <a:headEnd type="none" w="med" len="med"/>
            <a:tailEnd type="none" w="med" len="med"/>
          </a:ln>
        </p:spPr>
        <p:txBody>
          <a:bodyPr wrap="none" anchor="ctr"/>
          <a:lstStyle/>
          <a:p>
            <a:endParaRPr lang="en-GB"/>
          </a:p>
        </p:txBody>
      </p:sp>
      <p:sp>
        <p:nvSpPr>
          <p:cNvPr id="37969" name="Freeform 80"/>
          <p:cNvSpPr>
            <a:spLocks/>
          </p:cNvSpPr>
          <p:nvPr/>
        </p:nvSpPr>
        <p:spPr bwMode="auto">
          <a:xfrm>
            <a:off x="4519613" y="3290888"/>
            <a:ext cx="265112" cy="42862"/>
          </a:xfrm>
          <a:custGeom>
            <a:avLst/>
            <a:gdLst>
              <a:gd name="T0" fmla="*/ 2147483647 w 31"/>
              <a:gd name="T1" fmla="*/ 2147483647 h 5"/>
              <a:gd name="T2" fmla="*/ 2147483647 w 31"/>
              <a:gd name="T3" fmla="*/ 2147483647 h 5"/>
              <a:gd name="T4" fmla="*/ 2147483647 w 31"/>
              <a:gd name="T5" fmla="*/ 2147483647 h 5"/>
              <a:gd name="T6" fmla="*/ 2147483647 w 31"/>
              <a:gd name="T7" fmla="*/ 2147483647 h 5"/>
              <a:gd name="T8" fmla="*/ 2147483647 w 31"/>
              <a:gd name="T9" fmla="*/ 2147483647 h 5"/>
              <a:gd name="T10" fmla="*/ 2147483647 w 31"/>
              <a:gd name="T11" fmla="*/ 2147483647 h 5"/>
              <a:gd name="T12" fmla="*/ 2147483647 w 31"/>
              <a:gd name="T13" fmla="*/ 2147483647 h 5"/>
              <a:gd name="T14" fmla="*/ 2147483647 w 31"/>
              <a:gd name="T15" fmla="*/ 0 h 5"/>
              <a:gd name="T16" fmla="*/ 2147483647 w 31"/>
              <a:gd name="T17" fmla="*/ 0 h 5"/>
              <a:gd name="T18" fmla="*/ 2147483647 w 31"/>
              <a:gd name="T19" fmla="*/ 2147483647 h 5"/>
              <a:gd name="T20" fmla="*/ 2147483647 w 31"/>
              <a:gd name="T21" fmla="*/ 0 h 5"/>
              <a:gd name="T22" fmla="*/ 0 w 31"/>
              <a:gd name="T23" fmla="*/ 0 h 5"/>
              <a:gd name="T24" fmla="*/ 2147483647 w 31"/>
              <a:gd name="T25" fmla="*/ 2147483647 h 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
              <a:gd name="T40" fmla="*/ 0 h 5"/>
              <a:gd name="T41" fmla="*/ 31 w 31"/>
              <a:gd name="T42" fmla="*/ 5 h 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 h="5">
                <a:moveTo>
                  <a:pt x="3" y="3"/>
                </a:moveTo>
                <a:lnTo>
                  <a:pt x="4" y="4"/>
                </a:lnTo>
                <a:lnTo>
                  <a:pt x="11" y="5"/>
                </a:lnTo>
                <a:lnTo>
                  <a:pt x="19" y="5"/>
                </a:lnTo>
                <a:lnTo>
                  <a:pt x="24" y="4"/>
                </a:lnTo>
                <a:lnTo>
                  <a:pt x="31" y="4"/>
                </a:lnTo>
                <a:lnTo>
                  <a:pt x="28" y="2"/>
                </a:lnTo>
                <a:lnTo>
                  <a:pt x="27" y="0"/>
                </a:lnTo>
                <a:lnTo>
                  <a:pt x="20" y="0"/>
                </a:lnTo>
                <a:lnTo>
                  <a:pt x="9" y="1"/>
                </a:lnTo>
                <a:lnTo>
                  <a:pt x="4" y="0"/>
                </a:lnTo>
                <a:lnTo>
                  <a:pt x="0" y="0"/>
                </a:lnTo>
                <a:lnTo>
                  <a:pt x="3" y="3"/>
                </a:lnTo>
              </a:path>
            </a:pathLst>
          </a:custGeom>
          <a:solidFill>
            <a:srgbClr val="EB3D00"/>
          </a:solidFill>
          <a:ln w="9525">
            <a:noFill/>
            <a:round/>
            <a:headEnd/>
            <a:tailEnd/>
          </a:ln>
        </p:spPr>
        <p:txBody>
          <a:bodyPr/>
          <a:lstStyle/>
          <a:p>
            <a:endParaRPr lang="en-GB"/>
          </a:p>
        </p:txBody>
      </p:sp>
      <p:sp>
        <p:nvSpPr>
          <p:cNvPr id="37970" name="Freeform 81"/>
          <p:cNvSpPr>
            <a:spLocks/>
          </p:cNvSpPr>
          <p:nvPr/>
        </p:nvSpPr>
        <p:spPr bwMode="auto">
          <a:xfrm>
            <a:off x="4570413" y="3427413"/>
            <a:ext cx="103187" cy="17462"/>
          </a:xfrm>
          <a:custGeom>
            <a:avLst/>
            <a:gdLst>
              <a:gd name="T0" fmla="*/ 0 w 12"/>
              <a:gd name="T1" fmla="*/ 0 h 2"/>
              <a:gd name="T2" fmla="*/ 2147483647 w 12"/>
              <a:gd name="T3" fmla="*/ 2147483647 h 2"/>
              <a:gd name="T4" fmla="*/ 2147483647 w 12"/>
              <a:gd name="T5" fmla="*/ 2147483647 h 2"/>
              <a:gd name="T6" fmla="*/ 2147483647 w 12"/>
              <a:gd name="T7" fmla="*/ 2147483647 h 2"/>
              <a:gd name="T8" fmla="*/ 2147483647 w 12"/>
              <a:gd name="T9" fmla="*/ 2147483647 h 2"/>
              <a:gd name="T10" fmla="*/ 2147483647 w 12"/>
              <a:gd name="T11" fmla="*/ 0 h 2"/>
              <a:gd name="T12" fmla="*/ 0 w 12"/>
              <a:gd name="T13" fmla="*/ 0 h 2"/>
              <a:gd name="T14" fmla="*/ 0 60000 65536"/>
              <a:gd name="T15" fmla="*/ 0 60000 65536"/>
              <a:gd name="T16" fmla="*/ 0 60000 65536"/>
              <a:gd name="T17" fmla="*/ 0 60000 65536"/>
              <a:gd name="T18" fmla="*/ 0 60000 65536"/>
              <a:gd name="T19" fmla="*/ 0 60000 65536"/>
              <a:gd name="T20" fmla="*/ 0 60000 65536"/>
              <a:gd name="T21" fmla="*/ 0 w 12"/>
              <a:gd name="T22" fmla="*/ 0 h 2"/>
              <a:gd name="T23" fmla="*/ 12 w 12"/>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2">
                <a:moveTo>
                  <a:pt x="0" y="0"/>
                </a:moveTo>
                <a:lnTo>
                  <a:pt x="2" y="2"/>
                </a:lnTo>
                <a:lnTo>
                  <a:pt x="6" y="2"/>
                </a:lnTo>
                <a:lnTo>
                  <a:pt x="12" y="2"/>
                </a:lnTo>
                <a:lnTo>
                  <a:pt x="10" y="1"/>
                </a:lnTo>
                <a:lnTo>
                  <a:pt x="9" y="0"/>
                </a:lnTo>
                <a:lnTo>
                  <a:pt x="0" y="0"/>
                </a:lnTo>
              </a:path>
            </a:pathLst>
          </a:custGeom>
          <a:solidFill>
            <a:srgbClr val="FF0000"/>
          </a:solidFill>
          <a:ln w="9525" cap="flat" cmpd="sng">
            <a:noFill/>
            <a:prstDash val="solid"/>
            <a:round/>
            <a:headEnd type="none" w="med" len="med"/>
            <a:tailEnd type="none" w="med" len="med"/>
          </a:ln>
        </p:spPr>
        <p:txBody>
          <a:bodyPr wrap="none" anchor="ctr"/>
          <a:lstStyle/>
          <a:p>
            <a:endParaRPr lang="en-GB"/>
          </a:p>
        </p:txBody>
      </p:sp>
      <p:sp>
        <p:nvSpPr>
          <p:cNvPr id="37971" name="Freeform 82"/>
          <p:cNvSpPr>
            <a:spLocks/>
          </p:cNvSpPr>
          <p:nvPr/>
        </p:nvSpPr>
        <p:spPr bwMode="auto">
          <a:xfrm>
            <a:off x="4595813" y="3462338"/>
            <a:ext cx="136525" cy="25400"/>
          </a:xfrm>
          <a:custGeom>
            <a:avLst/>
            <a:gdLst>
              <a:gd name="T0" fmla="*/ 0 w 16"/>
              <a:gd name="T1" fmla="*/ 2147483647 h 3"/>
              <a:gd name="T2" fmla="*/ 2147483647 w 16"/>
              <a:gd name="T3" fmla="*/ 2147483647 h 3"/>
              <a:gd name="T4" fmla="*/ 2147483647 w 16"/>
              <a:gd name="T5" fmla="*/ 2147483647 h 3"/>
              <a:gd name="T6" fmla="*/ 2147483647 w 16"/>
              <a:gd name="T7" fmla="*/ 2147483647 h 3"/>
              <a:gd name="T8" fmla="*/ 2147483647 w 16"/>
              <a:gd name="T9" fmla="*/ 2147483647 h 3"/>
              <a:gd name="T10" fmla="*/ 2147483647 w 16"/>
              <a:gd name="T11" fmla="*/ 2147483647 h 3"/>
              <a:gd name="T12" fmla="*/ 2147483647 w 16"/>
              <a:gd name="T13" fmla="*/ 0 h 3"/>
              <a:gd name="T14" fmla="*/ 2147483647 w 16"/>
              <a:gd name="T15" fmla="*/ 0 h 3"/>
              <a:gd name="T16" fmla="*/ 2147483647 w 16"/>
              <a:gd name="T17" fmla="*/ 0 h 3"/>
              <a:gd name="T18" fmla="*/ 0 w 16"/>
              <a:gd name="T19" fmla="*/ 2147483647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3"/>
              <a:gd name="T32" fmla="*/ 16 w 16"/>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3">
                <a:moveTo>
                  <a:pt x="0" y="1"/>
                </a:moveTo>
                <a:lnTo>
                  <a:pt x="4" y="3"/>
                </a:lnTo>
                <a:lnTo>
                  <a:pt x="6" y="3"/>
                </a:lnTo>
                <a:lnTo>
                  <a:pt x="10" y="3"/>
                </a:lnTo>
                <a:lnTo>
                  <a:pt x="16" y="3"/>
                </a:lnTo>
                <a:lnTo>
                  <a:pt x="13" y="1"/>
                </a:lnTo>
                <a:lnTo>
                  <a:pt x="12" y="0"/>
                </a:lnTo>
                <a:lnTo>
                  <a:pt x="6" y="0"/>
                </a:lnTo>
                <a:lnTo>
                  <a:pt x="3" y="0"/>
                </a:lnTo>
                <a:lnTo>
                  <a:pt x="0" y="1"/>
                </a:lnTo>
              </a:path>
            </a:pathLst>
          </a:custGeom>
          <a:solidFill>
            <a:srgbClr val="FF0000"/>
          </a:solidFill>
          <a:ln w="9525" cap="flat" cmpd="sng">
            <a:noFill/>
            <a:prstDash val="solid"/>
            <a:round/>
            <a:headEnd type="none" w="med" len="med"/>
            <a:tailEnd type="none" w="med" len="med"/>
          </a:ln>
        </p:spPr>
        <p:txBody>
          <a:bodyPr wrap="none" anchor="ctr"/>
          <a:lstStyle/>
          <a:p>
            <a:endParaRPr lang="en-GB"/>
          </a:p>
        </p:txBody>
      </p:sp>
      <p:sp>
        <p:nvSpPr>
          <p:cNvPr id="37972" name="Freeform 83"/>
          <p:cNvSpPr>
            <a:spLocks/>
          </p:cNvSpPr>
          <p:nvPr/>
        </p:nvSpPr>
        <p:spPr bwMode="auto">
          <a:xfrm>
            <a:off x="4595813" y="3367088"/>
            <a:ext cx="257175" cy="34925"/>
          </a:xfrm>
          <a:custGeom>
            <a:avLst/>
            <a:gdLst>
              <a:gd name="T0" fmla="*/ 2147483647 w 30"/>
              <a:gd name="T1" fmla="*/ 2147483647 h 4"/>
              <a:gd name="T2" fmla="*/ 2147483647 w 30"/>
              <a:gd name="T3" fmla="*/ 2147483647 h 4"/>
              <a:gd name="T4" fmla="*/ 2147483647 w 30"/>
              <a:gd name="T5" fmla="*/ 2147483647 h 4"/>
              <a:gd name="T6" fmla="*/ 2147483647 w 30"/>
              <a:gd name="T7" fmla="*/ 2147483647 h 4"/>
              <a:gd name="T8" fmla="*/ 2147483647 w 30"/>
              <a:gd name="T9" fmla="*/ 2147483647 h 4"/>
              <a:gd name="T10" fmla="*/ 2147483647 w 30"/>
              <a:gd name="T11" fmla="*/ 2147483647 h 4"/>
              <a:gd name="T12" fmla="*/ 2147483647 w 30"/>
              <a:gd name="T13" fmla="*/ 2147483647 h 4"/>
              <a:gd name="T14" fmla="*/ 2147483647 w 30"/>
              <a:gd name="T15" fmla="*/ 0 h 4"/>
              <a:gd name="T16" fmla="*/ 2147483647 w 30"/>
              <a:gd name="T17" fmla="*/ 2147483647 h 4"/>
              <a:gd name="T18" fmla="*/ 2147483647 w 30"/>
              <a:gd name="T19" fmla="*/ 2147483647 h 4"/>
              <a:gd name="T20" fmla="*/ 2147483647 w 30"/>
              <a:gd name="T21" fmla="*/ 2147483647 h 4"/>
              <a:gd name="T22" fmla="*/ 0 w 30"/>
              <a:gd name="T23" fmla="*/ 2147483647 h 4"/>
              <a:gd name="T24" fmla="*/ 2147483647 w 30"/>
              <a:gd name="T25" fmla="*/ 2147483647 h 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
              <a:gd name="T40" fmla="*/ 0 h 4"/>
              <a:gd name="T41" fmla="*/ 30 w 30"/>
              <a:gd name="T42" fmla="*/ 4 h 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 h="4">
                <a:moveTo>
                  <a:pt x="2" y="3"/>
                </a:moveTo>
                <a:lnTo>
                  <a:pt x="4" y="4"/>
                </a:lnTo>
                <a:lnTo>
                  <a:pt x="12" y="4"/>
                </a:lnTo>
                <a:lnTo>
                  <a:pt x="19" y="4"/>
                </a:lnTo>
                <a:lnTo>
                  <a:pt x="25" y="3"/>
                </a:lnTo>
                <a:lnTo>
                  <a:pt x="30" y="2"/>
                </a:lnTo>
                <a:lnTo>
                  <a:pt x="28" y="1"/>
                </a:lnTo>
                <a:lnTo>
                  <a:pt x="26" y="0"/>
                </a:lnTo>
                <a:lnTo>
                  <a:pt x="18" y="1"/>
                </a:lnTo>
                <a:lnTo>
                  <a:pt x="11" y="2"/>
                </a:lnTo>
                <a:lnTo>
                  <a:pt x="6" y="2"/>
                </a:lnTo>
                <a:lnTo>
                  <a:pt x="0" y="2"/>
                </a:lnTo>
                <a:lnTo>
                  <a:pt x="2" y="3"/>
                </a:lnTo>
              </a:path>
            </a:pathLst>
          </a:custGeom>
          <a:solidFill>
            <a:srgbClr val="FF0000"/>
          </a:solidFill>
          <a:ln w="9525" cap="flat" cmpd="sng">
            <a:noFill/>
            <a:prstDash val="solid"/>
            <a:round/>
            <a:headEnd type="none" w="med" len="med"/>
            <a:tailEnd type="none" w="med" len="med"/>
          </a:ln>
        </p:spPr>
        <p:txBody>
          <a:bodyPr wrap="none" anchor="ctr"/>
          <a:lstStyle/>
          <a:p>
            <a:endParaRPr lang="en-GB"/>
          </a:p>
        </p:txBody>
      </p:sp>
      <p:sp>
        <p:nvSpPr>
          <p:cNvPr id="37973" name="Freeform 84"/>
          <p:cNvSpPr>
            <a:spLocks/>
          </p:cNvSpPr>
          <p:nvPr/>
        </p:nvSpPr>
        <p:spPr bwMode="auto">
          <a:xfrm>
            <a:off x="4673600" y="3436938"/>
            <a:ext cx="288925" cy="84137"/>
          </a:xfrm>
          <a:custGeom>
            <a:avLst/>
            <a:gdLst>
              <a:gd name="T0" fmla="*/ 2147483647 w 34"/>
              <a:gd name="T1" fmla="*/ 2147483647 h 10"/>
              <a:gd name="T2" fmla="*/ 2147483647 w 34"/>
              <a:gd name="T3" fmla="*/ 2147483647 h 10"/>
              <a:gd name="T4" fmla="*/ 2147483647 w 34"/>
              <a:gd name="T5" fmla="*/ 2147483647 h 10"/>
              <a:gd name="T6" fmla="*/ 2147483647 w 34"/>
              <a:gd name="T7" fmla="*/ 2147483647 h 10"/>
              <a:gd name="T8" fmla="*/ 2147483647 w 34"/>
              <a:gd name="T9" fmla="*/ 2147483647 h 10"/>
              <a:gd name="T10" fmla="*/ 2147483647 w 34"/>
              <a:gd name="T11" fmla="*/ 2147483647 h 10"/>
              <a:gd name="T12" fmla="*/ 2147483647 w 34"/>
              <a:gd name="T13" fmla="*/ 0 h 10"/>
              <a:gd name="T14" fmla="*/ 2147483647 w 34"/>
              <a:gd name="T15" fmla="*/ 0 h 10"/>
              <a:gd name="T16" fmla="*/ 0 w 34"/>
              <a:gd name="T17" fmla="*/ 0 h 10"/>
              <a:gd name="T18" fmla="*/ 2147483647 w 34"/>
              <a:gd name="T19" fmla="*/ 2147483647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
              <a:gd name="T31" fmla="*/ 0 h 10"/>
              <a:gd name="T32" fmla="*/ 34 w 34"/>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 h="10">
                <a:moveTo>
                  <a:pt x="5" y="4"/>
                </a:moveTo>
                <a:lnTo>
                  <a:pt x="8" y="7"/>
                </a:lnTo>
                <a:lnTo>
                  <a:pt x="21" y="9"/>
                </a:lnTo>
                <a:lnTo>
                  <a:pt x="34" y="10"/>
                </a:lnTo>
                <a:lnTo>
                  <a:pt x="31" y="6"/>
                </a:lnTo>
                <a:lnTo>
                  <a:pt x="26" y="1"/>
                </a:lnTo>
                <a:lnTo>
                  <a:pt x="16" y="0"/>
                </a:lnTo>
                <a:lnTo>
                  <a:pt x="7" y="0"/>
                </a:lnTo>
                <a:lnTo>
                  <a:pt x="0" y="0"/>
                </a:lnTo>
                <a:lnTo>
                  <a:pt x="5" y="4"/>
                </a:lnTo>
              </a:path>
            </a:pathLst>
          </a:custGeom>
          <a:solidFill>
            <a:srgbClr val="FF0000"/>
          </a:solidFill>
          <a:ln w="9525" cap="flat" cmpd="sng">
            <a:noFill/>
            <a:prstDash val="solid"/>
            <a:round/>
            <a:headEnd type="none" w="med" len="med"/>
            <a:tailEnd type="none" w="med" len="med"/>
          </a:ln>
        </p:spPr>
        <p:txBody>
          <a:bodyPr wrap="none" anchor="ctr"/>
          <a:lstStyle/>
          <a:p>
            <a:endParaRPr lang="en-GB"/>
          </a:p>
        </p:txBody>
      </p:sp>
      <p:sp>
        <p:nvSpPr>
          <p:cNvPr id="37974" name="Freeform 85"/>
          <p:cNvSpPr>
            <a:spLocks/>
          </p:cNvSpPr>
          <p:nvPr/>
        </p:nvSpPr>
        <p:spPr bwMode="auto">
          <a:xfrm>
            <a:off x="4681538" y="3119438"/>
            <a:ext cx="631825" cy="231775"/>
          </a:xfrm>
          <a:custGeom>
            <a:avLst/>
            <a:gdLst>
              <a:gd name="T0" fmla="*/ 2147483647 w 74"/>
              <a:gd name="T1" fmla="*/ 2147483647 h 27"/>
              <a:gd name="T2" fmla="*/ 0 w 74"/>
              <a:gd name="T3" fmla="*/ 2147483647 h 27"/>
              <a:gd name="T4" fmla="*/ 2147483647 w 74"/>
              <a:gd name="T5" fmla="*/ 2147483647 h 27"/>
              <a:gd name="T6" fmla="*/ 2147483647 w 74"/>
              <a:gd name="T7" fmla="*/ 2147483647 h 27"/>
              <a:gd name="T8" fmla="*/ 2147483647 w 74"/>
              <a:gd name="T9" fmla="*/ 2147483647 h 27"/>
              <a:gd name="T10" fmla="*/ 2147483647 w 74"/>
              <a:gd name="T11" fmla="*/ 2147483647 h 27"/>
              <a:gd name="T12" fmla="*/ 2147483647 w 74"/>
              <a:gd name="T13" fmla="*/ 0 h 27"/>
              <a:gd name="T14" fmla="*/ 2147483647 w 74"/>
              <a:gd name="T15" fmla="*/ 2147483647 h 27"/>
              <a:gd name="T16" fmla="*/ 2147483647 w 74"/>
              <a:gd name="T17" fmla="*/ 2147483647 h 27"/>
              <a:gd name="T18" fmla="*/ 2147483647 w 74"/>
              <a:gd name="T19" fmla="*/ 2147483647 h 27"/>
              <a:gd name="T20" fmla="*/ 2147483647 w 74"/>
              <a:gd name="T21" fmla="*/ 2147483647 h 27"/>
              <a:gd name="T22" fmla="*/ 2147483647 w 74"/>
              <a:gd name="T23" fmla="*/ 2147483647 h 27"/>
              <a:gd name="T24" fmla="*/ 2147483647 w 74"/>
              <a:gd name="T25" fmla="*/ 2147483647 h 27"/>
              <a:gd name="T26" fmla="*/ 2147483647 w 74"/>
              <a:gd name="T27" fmla="*/ 2147483647 h 27"/>
              <a:gd name="T28" fmla="*/ 2147483647 w 74"/>
              <a:gd name="T29" fmla="*/ 2147483647 h 27"/>
              <a:gd name="T30" fmla="*/ 2147483647 w 74"/>
              <a:gd name="T31" fmla="*/ 2147483647 h 27"/>
              <a:gd name="T32" fmla="*/ 2147483647 w 74"/>
              <a:gd name="T33" fmla="*/ 2147483647 h 27"/>
              <a:gd name="T34" fmla="*/ 2147483647 w 74"/>
              <a:gd name="T35" fmla="*/ 2147483647 h 27"/>
              <a:gd name="T36" fmla="*/ 2147483647 w 74"/>
              <a:gd name="T37" fmla="*/ 2147483647 h 27"/>
              <a:gd name="T38" fmla="*/ 2147483647 w 74"/>
              <a:gd name="T39" fmla="*/ 2147483647 h 27"/>
              <a:gd name="T40" fmla="*/ 2147483647 w 74"/>
              <a:gd name="T41" fmla="*/ 2147483647 h 27"/>
              <a:gd name="T42" fmla="*/ 2147483647 w 74"/>
              <a:gd name="T43" fmla="*/ 2147483647 h 27"/>
              <a:gd name="T44" fmla="*/ 2147483647 w 74"/>
              <a:gd name="T45" fmla="*/ 2147483647 h 27"/>
              <a:gd name="T46" fmla="*/ 2147483647 w 74"/>
              <a:gd name="T47" fmla="*/ 2147483647 h 27"/>
              <a:gd name="T48" fmla="*/ 2147483647 w 74"/>
              <a:gd name="T49" fmla="*/ 2147483647 h 27"/>
              <a:gd name="T50" fmla="*/ 2147483647 w 74"/>
              <a:gd name="T51" fmla="*/ 2147483647 h 27"/>
              <a:gd name="T52" fmla="*/ 2147483647 w 74"/>
              <a:gd name="T53" fmla="*/ 2147483647 h 27"/>
              <a:gd name="T54" fmla="*/ 2147483647 w 74"/>
              <a:gd name="T55" fmla="*/ 2147483647 h 27"/>
              <a:gd name="T56" fmla="*/ 2147483647 w 74"/>
              <a:gd name="T57" fmla="*/ 2147483647 h 2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4"/>
              <a:gd name="T88" fmla="*/ 0 h 27"/>
              <a:gd name="T89" fmla="*/ 74 w 74"/>
              <a:gd name="T90" fmla="*/ 27 h 2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4" h="27">
                <a:moveTo>
                  <a:pt x="10" y="22"/>
                </a:moveTo>
                <a:lnTo>
                  <a:pt x="0" y="12"/>
                </a:lnTo>
                <a:lnTo>
                  <a:pt x="12" y="9"/>
                </a:lnTo>
                <a:lnTo>
                  <a:pt x="27" y="6"/>
                </a:lnTo>
                <a:lnTo>
                  <a:pt x="18" y="6"/>
                </a:lnTo>
                <a:lnTo>
                  <a:pt x="37" y="2"/>
                </a:lnTo>
                <a:lnTo>
                  <a:pt x="45" y="0"/>
                </a:lnTo>
                <a:lnTo>
                  <a:pt x="40" y="2"/>
                </a:lnTo>
                <a:lnTo>
                  <a:pt x="50" y="1"/>
                </a:lnTo>
                <a:lnTo>
                  <a:pt x="42" y="4"/>
                </a:lnTo>
                <a:lnTo>
                  <a:pt x="54" y="4"/>
                </a:lnTo>
                <a:lnTo>
                  <a:pt x="51" y="5"/>
                </a:lnTo>
                <a:lnTo>
                  <a:pt x="55" y="5"/>
                </a:lnTo>
                <a:lnTo>
                  <a:pt x="43" y="10"/>
                </a:lnTo>
                <a:lnTo>
                  <a:pt x="48" y="11"/>
                </a:lnTo>
                <a:lnTo>
                  <a:pt x="23" y="17"/>
                </a:lnTo>
                <a:lnTo>
                  <a:pt x="31" y="17"/>
                </a:lnTo>
                <a:lnTo>
                  <a:pt x="25" y="19"/>
                </a:lnTo>
                <a:lnTo>
                  <a:pt x="65" y="14"/>
                </a:lnTo>
                <a:lnTo>
                  <a:pt x="57" y="17"/>
                </a:lnTo>
                <a:lnTo>
                  <a:pt x="71" y="16"/>
                </a:lnTo>
                <a:lnTo>
                  <a:pt x="74" y="16"/>
                </a:lnTo>
                <a:lnTo>
                  <a:pt x="71" y="17"/>
                </a:lnTo>
                <a:lnTo>
                  <a:pt x="54" y="20"/>
                </a:lnTo>
                <a:lnTo>
                  <a:pt x="42" y="22"/>
                </a:lnTo>
                <a:lnTo>
                  <a:pt x="31" y="24"/>
                </a:lnTo>
                <a:lnTo>
                  <a:pt x="20" y="26"/>
                </a:lnTo>
                <a:lnTo>
                  <a:pt x="15" y="27"/>
                </a:lnTo>
                <a:lnTo>
                  <a:pt x="10" y="22"/>
                </a:lnTo>
              </a:path>
            </a:pathLst>
          </a:custGeom>
          <a:solidFill>
            <a:srgbClr val="FF0000"/>
          </a:solidFill>
          <a:ln w="9525" cap="flat" cmpd="sng">
            <a:noFill/>
            <a:prstDash val="solid"/>
            <a:round/>
            <a:headEnd type="none" w="med" len="med"/>
            <a:tailEnd type="none" w="med" len="med"/>
          </a:ln>
        </p:spPr>
        <p:txBody>
          <a:bodyPr wrap="none" anchor="ctr"/>
          <a:lstStyle/>
          <a:p>
            <a:endParaRPr lang="en-GB"/>
          </a:p>
        </p:txBody>
      </p:sp>
      <p:sp>
        <p:nvSpPr>
          <p:cNvPr id="37975" name="Freeform 86"/>
          <p:cNvSpPr>
            <a:spLocks/>
          </p:cNvSpPr>
          <p:nvPr/>
        </p:nvSpPr>
        <p:spPr bwMode="auto">
          <a:xfrm>
            <a:off x="4894263" y="3257550"/>
            <a:ext cx="1008062" cy="315913"/>
          </a:xfrm>
          <a:custGeom>
            <a:avLst/>
            <a:gdLst>
              <a:gd name="T0" fmla="*/ 2147483647 w 118"/>
              <a:gd name="T1" fmla="*/ 2147483647 h 37"/>
              <a:gd name="T2" fmla="*/ 0 w 118"/>
              <a:gd name="T3" fmla="*/ 2147483647 h 37"/>
              <a:gd name="T4" fmla="*/ 2147483647 w 118"/>
              <a:gd name="T5" fmla="*/ 2147483647 h 37"/>
              <a:gd name="T6" fmla="*/ 2147483647 w 118"/>
              <a:gd name="T7" fmla="*/ 2147483647 h 37"/>
              <a:gd name="T8" fmla="*/ 2147483647 w 118"/>
              <a:gd name="T9" fmla="*/ 2147483647 h 37"/>
              <a:gd name="T10" fmla="*/ 2147483647 w 118"/>
              <a:gd name="T11" fmla="*/ 2147483647 h 37"/>
              <a:gd name="T12" fmla="*/ 2147483647 w 118"/>
              <a:gd name="T13" fmla="*/ 2147483647 h 37"/>
              <a:gd name="T14" fmla="*/ 2147483647 w 118"/>
              <a:gd name="T15" fmla="*/ 2147483647 h 37"/>
              <a:gd name="T16" fmla="*/ 2147483647 w 118"/>
              <a:gd name="T17" fmla="*/ 2147483647 h 37"/>
              <a:gd name="T18" fmla="*/ 2147483647 w 118"/>
              <a:gd name="T19" fmla="*/ 2147483647 h 37"/>
              <a:gd name="T20" fmla="*/ 2147483647 w 118"/>
              <a:gd name="T21" fmla="*/ 2147483647 h 37"/>
              <a:gd name="T22" fmla="*/ 2147483647 w 118"/>
              <a:gd name="T23" fmla="*/ 2147483647 h 37"/>
              <a:gd name="T24" fmla="*/ 2147483647 w 118"/>
              <a:gd name="T25" fmla="*/ 2147483647 h 37"/>
              <a:gd name="T26" fmla="*/ 2147483647 w 118"/>
              <a:gd name="T27" fmla="*/ 2147483647 h 37"/>
              <a:gd name="T28" fmla="*/ 2147483647 w 118"/>
              <a:gd name="T29" fmla="*/ 2147483647 h 37"/>
              <a:gd name="T30" fmla="*/ 2147483647 w 118"/>
              <a:gd name="T31" fmla="*/ 2147483647 h 37"/>
              <a:gd name="T32" fmla="*/ 2147483647 w 118"/>
              <a:gd name="T33" fmla="*/ 0 h 37"/>
              <a:gd name="T34" fmla="*/ 2147483647 w 118"/>
              <a:gd name="T35" fmla="*/ 2147483647 h 37"/>
              <a:gd name="T36" fmla="*/ 2147483647 w 118"/>
              <a:gd name="T37" fmla="*/ 2147483647 h 37"/>
              <a:gd name="T38" fmla="*/ 2147483647 w 118"/>
              <a:gd name="T39" fmla="*/ 2147483647 h 37"/>
              <a:gd name="T40" fmla="*/ 2147483647 w 118"/>
              <a:gd name="T41" fmla="*/ 2147483647 h 37"/>
              <a:gd name="T42" fmla="*/ 2147483647 w 118"/>
              <a:gd name="T43" fmla="*/ 2147483647 h 37"/>
              <a:gd name="T44" fmla="*/ 2147483647 w 118"/>
              <a:gd name="T45" fmla="*/ 2147483647 h 37"/>
              <a:gd name="T46" fmla="*/ 2147483647 w 118"/>
              <a:gd name="T47" fmla="*/ 2147483647 h 37"/>
              <a:gd name="T48" fmla="*/ 2147483647 w 118"/>
              <a:gd name="T49" fmla="*/ 2147483647 h 37"/>
              <a:gd name="T50" fmla="*/ 2147483647 w 118"/>
              <a:gd name="T51" fmla="*/ 2147483647 h 37"/>
              <a:gd name="T52" fmla="*/ 2147483647 w 118"/>
              <a:gd name="T53" fmla="*/ 2147483647 h 37"/>
              <a:gd name="T54" fmla="*/ 2147483647 w 118"/>
              <a:gd name="T55" fmla="*/ 2147483647 h 37"/>
              <a:gd name="T56" fmla="*/ 2147483647 w 118"/>
              <a:gd name="T57" fmla="*/ 2147483647 h 37"/>
              <a:gd name="T58" fmla="*/ 2147483647 w 118"/>
              <a:gd name="T59" fmla="*/ 2147483647 h 37"/>
              <a:gd name="T60" fmla="*/ 2147483647 w 118"/>
              <a:gd name="T61" fmla="*/ 2147483647 h 37"/>
              <a:gd name="T62" fmla="*/ 2147483647 w 118"/>
              <a:gd name="T63" fmla="*/ 2147483647 h 37"/>
              <a:gd name="T64" fmla="*/ 2147483647 w 118"/>
              <a:gd name="T65" fmla="*/ 2147483647 h 37"/>
              <a:gd name="T66" fmla="*/ 2147483647 w 118"/>
              <a:gd name="T67" fmla="*/ 2147483647 h 37"/>
              <a:gd name="T68" fmla="*/ 2147483647 w 118"/>
              <a:gd name="T69" fmla="*/ 2147483647 h 37"/>
              <a:gd name="T70" fmla="*/ 2147483647 w 118"/>
              <a:gd name="T71" fmla="*/ 2147483647 h 37"/>
              <a:gd name="T72" fmla="*/ 2147483647 w 118"/>
              <a:gd name="T73" fmla="*/ 2147483647 h 37"/>
              <a:gd name="T74" fmla="*/ 2147483647 w 118"/>
              <a:gd name="T75" fmla="*/ 2147483647 h 37"/>
              <a:gd name="T76" fmla="*/ 2147483647 w 118"/>
              <a:gd name="T77" fmla="*/ 2147483647 h 37"/>
              <a:gd name="T78" fmla="*/ 2147483647 w 118"/>
              <a:gd name="T79" fmla="*/ 2147483647 h 37"/>
              <a:gd name="T80" fmla="*/ 2147483647 w 118"/>
              <a:gd name="T81" fmla="*/ 2147483647 h 37"/>
              <a:gd name="T82" fmla="*/ 2147483647 w 118"/>
              <a:gd name="T83" fmla="*/ 2147483647 h 37"/>
              <a:gd name="T84" fmla="*/ 2147483647 w 118"/>
              <a:gd name="T85" fmla="*/ 2147483647 h 37"/>
              <a:gd name="T86" fmla="*/ 2147483647 w 118"/>
              <a:gd name="T87" fmla="*/ 2147483647 h 37"/>
              <a:gd name="T88" fmla="*/ 2147483647 w 118"/>
              <a:gd name="T89" fmla="*/ 2147483647 h 37"/>
              <a:gd name="T90" fmla="*/ 2147483647 w 118"/>
              <a:gd name="T91" fmla="*/ 2147483647 h 37"/>
              <a:gd name="T92" fmla="*/ 2147483647 w 118"/>
              <a:gd name="T93" fmla="*/ 2147483647 h 37"/>
              <a:gd name="T94" fmla="*/ 2147483647 w 118"/>
              <a:gd name="T95" fmla="*/ 2147483647 h 37"/>
              <a:gd name="T96" fmla="*/ 2147483647 w 118"/>
              <a:gd name="T97" fmla="*/ 2147483647 h 37"/>
              <a:gd name="T98" fmla="*/ 2147483647 w 118"/>
              <a:gd name="T99" fmla="*/ 2147483647 h 37"/>
              <a:gd name="T100" fmla="*/ 2147483647 w 118"/>
              <a:gd name="T101" fmla="*/ 2147483647 h 37"/>
              <a:gd name="T102" fmla="*/ 2147483647 w 118"/>
              <a:gd name="T103" fmla="*/ 2147483647 h 37"/>
              <a:gd name="T104" fmla="*/ 2147483647 w 118"/>
              <a:gd name="T105" fmla="*/ 2147483647 h 37"/>
              <a:gd name="T106" fmla="*/ 2147483647 w 118"/>
              <a:gd name="T107" fmla="*/ 2147483647 h 37"/>
              <a:gd name="T108" fmla="*/ 2147483647 w 118"/>
              <a:gd name="T109" fmla="*/ 2147483647 h 37"/>
              <a:gd name="T110" fmla="*/ 2147483647 w 118"/>
              <a:gd name="T111" fmla="*/ 2147483647 h 37"/>
              <a:gd name="T112" fmla="*/ 2147483647 w 118"/>
              <a:gd name="T113" fmla="*/ 2147483647 h 37"/>
              <a:gd name="T114" fmla="*/ 2147483647 w 118"/>
              <a:gd name="T115" fmla="*/ 2147483647 h 37"/>
              <a:gd name="T116" fmla="*/ 2147483647 w 118"/>
              <a:gd name="T117" fmla="*/ 2147483647 h 37"/>
              <a:gd name="T118" fmla="*/ 2147483647 w 118"/>
              <a:gd name="T119" fmla="*/ 2147483647 h 37"/>
              <a:gd name="T120" fmla="*/ 2147483647 w 118"/>
              <a:gd name="T121" fmla="*/ 2147483647 h 37"/>
              <a:gd name="T122" fmla="*/ 2147483647 w 118"/>
              <a:gd name="T123" fmla="*/ 2147483647 h 3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8"/>
              <a:gd name="T187" fmla="*/ 0 h 37"/>
              <a:gd name="T188" fmla="*/ 118 w 118"/>
              <a:gd name="T189" fmla="*/ 37 h 3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8" h="37">
                <a:moveTo>
                  <a:pt x="3" y="25"/>
                </a:moveTo>
                <a:lnTo>
                  <a:pt x="0" y="21"/>
                </a:lnTo>
                <a:lnTo>
                  <a:pt x="15" y="18"/>
                </a:lnTo>
                <a:lnTo>
                  <a:pt x="11" y="20"/>
                </a:lnTo>
                <a:lnTo>
                  <a:pt x="20" y="20"/>
                </a:lnTo>
                <a:lnTo>
                  <a:pt x="14" y="22"/>
                </a:lnTo>
                <a:lnTo>
                  <a:pt x="25" y="23"/>
                </a:lnTo>
                <a:lnTo>
                  <a:pt x="20" y="25"/>
                </a:lnTo>
                <a:lnTo>
                  <a:pt x="40" y="21"/>
                </a:lnTo>
                <a:lnTo>
                  <a:pt x="36" y="21"/>
                </a:lnTo>
                <a:lnTo>
                  <a:pt x="47" y="19"/>
                </a:lnTo>
                <a:lnTo>
                  <a:pt x="60" y="17"/>
                </a:lnTo>
                <a:lnTo>
                  <a:pt x="71" y="14"/>
                </a:lnTo>
                <a:lnTo>
                  <a:pt x="84" y="10"/>
                </a:lnTo>
                <a:lnTo>
                  <a:pt x="94" y="6"/>
                </a:lnTo>
                <a:lnTo>
                  <a:pt x="101" y="3"/>
                </a:lnTo>
                <a:lnTo>
                  <a:pt x="107" y="0"/>
                </a:lnTo>
                <a:lnTo>
                  <a:pt x="109" y="1"/>
                </a:lnTo>
                <a:lnTo>
                  <a:pt x="96" y="7"/>
                </a:lnTo>
                <a:lnTo>
                  <a:pt x="86" y="10"/>
                </a:lnTo>
                <a:lnTo>
                  <a:pt x="76" y="14"/>
                </a:lnTo>
                <a:lnTo>
                  <a:pt x="68" y="16"/>
                </a:lnTo>
                <a:lnTo>
                  <a:pt x="55" y="20"/>
                </a:lnTo>
                <a:lnTo>
                  <a:pt x="68" y="19"/>
                </a:lnTo>
                <a:lnTo>
                  <a:pt x="59" y="22"/>
                </a:lnTo>
                <a:lnTo>
                  <a:pt x="76" y="19"/>
                </a:lnTo>
                <a:lnTo>
                  <a:pt x="87" y="16"/>
                </a:lnTo>
                <a:lnTo>
                  <a:pt x="95" y="14"/>
                </a:lnTo>
                <a:lnTo>
                  <a:pt x="100" y="12"/>
                </a:lnTo>
                <a:lnTo>
                  <a:pt x="92" y="13"/>
                </a:lnTo>
                <a:lnTo>
                  <a:pt x="100" y="8"/>
                </a:lnTo>
                <a:lnTo>
                  <a:pt x="108" y="5"/>
                </a:lnTo>
                <a:lnTo>
                  <a:pt x="111" y="3"/>
                </a:lnTo>
                <a:lnTo>
                  <a:pt x="114" y="3"/>
                </a:lnTo>
                <a:lnTo>
                  <a:pt x="118" y="5"/>
                </a:lnTo>
                <a:lnTo>
                  <a:pt x="116" y="17"/>
                </a:lnTo>
                <a:lnTo>
                  <a:pt x="111" y="18"/>
                </a:lnTo>
                <a:lnTo>
                  <a:pt x="103" y="20"/>
                </a:lnTo>
                <a:lnTo>
                  <a:pt x="93" y="24"/>
                </a:lnTo>
                <a:lnTo>
                  <a:pt x="81" y="27"/>
                </a:lnTo>
                <a:lnTo>
                  <a:pt x="69" y="29"/>
                </a:lnTo>
                <a:lnTo>
                  <a:pt x="57" y="32"/>
                </a:lnTo>
                <a:lnTo>
                  <a:pt x="46" y="34"/>
                </a:lnTo>
                <a:lnTo>
                  <a:pt x="35" y="35"/>
                </a:lnTo>
                <a:lnTo>
                  <a:pt x="26" y="36"/>
                </a:lnTo>
                <a:lnTo>
                  <a:pt x="17" y="37"/>
                </a:lnTo>
                <a:lnTo>
                  <a:pt x="16" y="37"/>
                </a:lnTo>
                <a:lnTo>
                  <a:pt x="11" y="33"/>
                </a:lnTo>
                <a:lnTo>
                  <a:pt x="29" y="30"/>
                </a:lnTo>
                <a:lnTo>
                  <a:pt x="24" y="33"/>
                </a:lnTo>
                <a:lnTo>
                  <a:pt x="33" y="32"/>
                </a:lnTo>
                <a:lnTo>
                  <a:pt x="44" y="30"/>
                </a:lnTo>
                <a:lnTo>
                  <a:pt x="35" y="28"/>
                </a:lnTo>
                <a:lnTo>
                  <a:pt x="45" y="26"/>
                </a:lnTo>
                <a:lnTo>
                  <a:pt x="38" y="25"/>
                </a:lnTo>
                <a:lnTo>
                  <a:pt x="46" y="22"/>
                </a:lnTo>
                <a:lnTo>
                  <a:pt x="36" y="24"/>
                </a:lnTo>
                <a:lnTo>
                  <a:pt x="28" y="26"/>
                </a:lnTo>
                <a:lnTo>
                  <a:pt x="19" y="27"/>
                </a:lnTo>
                <a:lnTo>
                  <a:pt x="12" y="28"/>
                </a:lnTo>
                <a:lnTo>
                  <a:pt x="7" y="29"/>
                </a:lnTo>
                <a:lnTo>
                  <a:pt x="3" y="25"/>
                </a:lnTo>
              </a:path>
            </a:pathLst>
          </a:custGeom>
          <a:solidFill>
            <a:srgbClr val="FF0000"/>
          </a:solidFill>
          <a:ln w="9525" cap="flat" cmpd="sng">
            <a:noFill/>
            <a:prstDash val="solid"/>
            <a:round/>
            <a:headEnd type="none" w="med" len="med"/>
            <a:tailEnd type="none" w="med" len="med"/>
          </a:ln>
        </p:spPr>
        <p:txBody>
          <a:bodyPr wrap="none" anchor="ctr"/>
          <a:lstStyle/>
          <a:p>
            <a:endParaRPr lang="en-GB"/>
          </a:p>
        </p:txBody>
      </p:sp>
      <p:sp>
        <p:nvSpPr>
          <p:cNvPr id="37976" name="Freeform 87"/>
          <p:cNvSpPr>
            <a:spLocks/>
          </p:cNvSpPr>
          <p:nvPr/>
        </p:nvSpPr>
        <p:spPr bwMode="auto">
          <a:xfrm>
            <a:off x="5227638" y="3265488"/>
            <a:ext cx="307975" cy="93662"/>
          </a:xfrm>
          <a:custGeom>
            <a:avLst/>
            <a:gdLst>
              <a:gd name="T0" fmla="*/ 2147483647 w 36"/>
              <a:gd name="T1" fmla="*/ 2147483647 h 11"/>
              <a:gd name="T2" fmla="*/ 0 w 36"/>
              <a:gd name="T3" fmla="*/ 2147483647 h 11"/>
              <a:gd name="T4" fmla="*/ 2147483647 w 36"/>
              <a:gd name="T5" fmla="*/ 2147483647 h 11"/>
              <a:gd name="T6" fmla="*/ 2147483647 w 36"/>
              <a:gd name="T7" fmla="*/ 2147483647 h 11"/>
              <a:gd name="T8" fmla="*/ 2147483647 w 36"/>
              <a:gd name="T9" fmla="*/ 2147483647 h 11"/>
              <a:gd name="T10" fmla="*/ 2147483647 w 36"/>
              <a:gd name="T11" fmla="*/ 2147483647 h 11"/>
              <a:gd name="T12" fmla="*/ 2147483647 w 36"/>
              <a:gd name="T13" fmla="*/ 2147483647 h 11"/>
              <a:gd name="T14" fmla="*/ 2147483647 w 36"/>
              <a:gd name="T15" fmla="*/ 0 h 11"/>
              <a:gd name="T16" fmla="*/ 2147483647 w 36"/>
              <a:gd name="T17" fmla="*/ 0 h 11"/>
              <a:gd name="T18" fmla="*/ 2147483647 w 36"/>
              <a:gd name="T19" fmla="*/ 2147483647 h 11"/>
              <a:gd name="T20" fmla="*/ 2147483647 w 36"/>
              <a:gd name="T21" fmla="*/ 2147483647 h 11"/>
              <a:gd name="T22" fmla="*/ 2147483647 w 36"/>
              <a:gd name="T23" fmla="*/ 2147483647 h 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6"/>
              <a:gd name="T37" fmla="*/ 0 h 11"/>
              <a:gd name="T38" fmla="*/ 36 w 36"/>
              <a:gd name="T39" fmla="*/ 11 h 1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6" h="11">
                <a:moveTo>
                  <a:pt x="2" y="8"/>
                </a:moveTo>
                <a:lnTo>
                  <a:pt x="0" y="9"/>
                </a:lnTo>
                <a:lnTo>
                  <a:pt x="15" y="9"/>
                </a:lnTo>
                <a:lnTo>
                  <a:pt x="11" y="11"/>
                </a:lnTo>
                <a:lnTo>
                  <a:pt x="26" y="7"/>
                </a:lnTo>
                <a:lnTo>
                  <a:pt x="22" y="6"/>
                </a:lnTo>
                <a:lnTo>
                  <a:pt x="36" y="1"/>
                </a:lnTo>
                <a:lnTo>
                  <a:pt x="36" y="0"/>
                </a:lnTo>
                <a:lnTo>
                  <a:pt x="32" y="0"/>
                </a:lnTo>
                <a:lnTo>
                  <a:pt x="17" y="5"/>
                </a:lnTo>
                <a:lnTo>
                  <a:pt x="6" y="7"/>
                </a:lnTo>
                <a:lnTo>
                  <a:pt x="2" y="8"/>
                </a:lnTo>
              </a:path>
            </a:pathLst>
          </a:custGeom>
          <a:solidFill>
            <a:srgbClr val="FF0000"/>
          </a:solidFill>
          <a:ln w="9525" cap="flat" cmpd="sng">
            <a:noFill/>
            <a:prstDash val="solid"/>
            <a:round/>
            <a:headEnd type="none" w="med" len="med"/>
            <a:tailEnd type="none" w="med" len="med"/>
          </a:ln>
        </p:spPr>
        <p:txBody>
          <a:bodyPr wrap="none" anchor="ctr"/>
          <a:lstStyle/>
          <a:p>
            <a:endParaRPr lang="en-GB"/>
          </a:p>
        </p:txBody>
      </p:sp>
      <p:sp>
        <p:nvSpPr>
          <p:cNvPr id="37977" name="Freeform 88"/>
          <p:cNvSpPr>
            <a:spLocks/>
          </p:cNvSpPr>
          <p:nvPr/>
        </p:nvSpPr>
        <p:spPr bwMode="auto">
          <a:xfrm>
            <a:off x="5194300" y="3043238"/>
            <a:ext cx="384175" cy="153987"/>
          </a:xfrm>
          <a:custGeom>
            <a:avLst/>
            <a:gdLst>
              <a:gd name="T0" fmla="*/ 2147483647 w 45"/>
              <a:gd name="T1" fmla="*/ 2147483647 h 18"/>
              <a:gd name="T2" fmla="*/ 2147483647 w 45"/>
              <a:gd name="T3" fmla="*/ 0 h 18"/>
              <a:gd name="T4" fmla="*/ 2147483647 w 45"/>
              <a:gd name="T5" fmla="*/ 2147483647 h 18"/>
              <a:gd name="T6" fmla="*/ 2147483647 w 45"/>
              <a:gd name="T7" fmla="*/ 2147483647 h 18"/>
              <a:gd name="T8" fmla="*/ 2147483647 w 45"/>
              <a:gd name="T9" fmla="*/ 2147483647 h 18"/>
              <a:gd name="T10" fmla="*/ 2147483647 w 45"/>
              <a:gd name="T11" fmla="*/ 2147483647 h 18"/>
              <a:gd name="T12" fmla="*/ 2147483647 w 45"/>
              <a:gd name="T13" fmla="*/ 2147483647 h 18"/>
              <a:gd name="T14" fmla="*/ 2147483647 w 45"/>
              <a:gd name="T15" fmla="*/ 2147483647 h 18"/>
              <a:gd name="T16" fmla="*/ 2147483647 w 45"/>
              <a:gd name="T17" fmla="*/ 2147483647 h 18"/>
              <a:gd name="T18" fmla="*/ 2147483647 w 45"/>
              <a:gd name="T19" fmla="*/ 2147483647 h 18"/>
              <a:gd name="T20" fmla="*/ 2147483647 w 45"/>
              <a:gd name="T21" fmla="*/ 2147483647 h 18"/>
              <a:gd name="T22" fmla="*/ 2147483647 w 45"/>
              <a:gd name="T23" fmla="*/ 2147483647 h 18"/>
              <a:gd name="T24" fmla="*/ 0 w 45"/>
              <a:gd name="T25" fmla="*/ 2147483647 h 18"/>
              <a:gd name="T26" fmla="*/ 2147483647 w 45"/>
              <a:gd name="T27" fmla="*/ 2147483647 h 18"/>
              <a:gd name="T28" fmla="*/ 2147483647 w 45"/>
              <a:gd name="T29" fmla="*/ 2147483647 h 18"/>
              <a:gd name="T30" fmla="*/ 2147483647 w 45"/>
              <a:gd name="T31" fmla="*/ 2147483647 h 18"/>
              <a:gd name="T32" fmla="*/ 2147483647 w 45"/>
              <a:gd name="T33" fmla="*/ 2147483647 h 18"/>
              <a:gd name="T34" fmla="*/ 2147483647 w 45"/>
              <a:gd name="T35" fmla="*/ 2147483647 h 18"/>
              <a:gd name="T36" fmla="*/ 2147483647 w 45"/>
              <a:gd name="T37" fmla="*/ 2147483647 h 18"/>
              <a:gd name="T38" fmla="*/ 2147483647 w 45"/>
              <a:gd name="T39" fmla="*/ 2147483647 h 18"/>
              <a:gd name="T40" fmla="*/ 2147483647 w 45"/>
              <a:gd name="T41" fmla="*/ 2147483647 h 18"/>
              <a:gd name="T42" fmla="*/ 2147483647 w 45"/>
              <a:gd name="T43" fmla="*/ 2147483647 h 1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5"/>
              <a:gd name="T67" fmla="*/ 0 h 18"/>
              <a:gd name="T68" fmla="*/ 45 w 45"/>
              <a:gd name="T69" fmla="*/ 18 h 1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5" h="18">
                <a:moveTo>
                  <a:pt x="45" y="8"/>
                </a:moveTo>
                <a:lnTo>
                  <a:pt x="36" y="0"/>
                </a:lnTo>
                <a:lnTo>
                  <a:pt x="31" y="2"/>
                </a:lnTo>
                <a:lnTo>
                  <a:pt x="23" y="4"/>
                </a:lnTo>
                <a:lnTo>
                  <a:pt x="11" y="8"/>
                </a:lnTo>
                <a:lnTo>
                  <a:pt x="6" y="10"/>
                </a:lnTo>
                <a:lnTo>
                  <a:pt x="3" y="11"/>
                </a:lnTo>
                <a:lnTo>
                  <a:pt x="7" y="10"/>
                </a:lnTo>
                <a:lnTo>
                  <a:pt x="3" y="12"/>
                </a:lnTo>
                <a:lnTo>
                  <a:pt x="2" y="13"/>
                </a:lnTo>
                <a:lnTo>
                  <a:pt x="2" y="14"/>
                </a:lnTo>
                <a:lnTo>
                  <a:pt x="1" y="15"/>
                </a:lnTo>
                <a:lnTo>
                  <a:pt x="0" y="18"/>
                </a:lnTo>
                <a:lnTo>
                  <a:pt x="6" y="17"/>
                </a:lnTo>
                <a:lnTo>
                  <a:pt x="15" y="14"/>
                </a:lnTo>
                <a:lnTo>
                  <a:pt x="21" y="13"/>
                </a:lnTo>
                <a:lnTo>
                  <a:pt x="26" y="12"/>
                </a:lnTo>
                <a:lnTo>
                  <a:pt x="19" y="16"/>
                </a:lnTo>
                <a:lnTo>
                  <a:pt x="24" y="15"/>
                </a:lnTo>
                <a:lnTo>
                  <a:pt x="33" y="12"/>
                </a:lnTo>
                <a:lnTo>
                  <a:pt x="38" y="10"/>
                </a:lnTo>
                <a:lnTo>
                  <a:pt x="45" y="8"/>
                </a:lnTo>
              </a:path>
            </a:pathLst>
          </a:custGeom>
          <a:solidFill>
            <a:srgbClr val="FF0000"/>
          </a:solidFill>
          <a:ln w="9525" cap="flat" cmpd="sng">
            <a:noFill/>
            <a:prstDash val="solid"/>
            <a:round/>
            <a:headEnd type="none" w="med" len="med"/>
            <a:tailEnd type="none" w="med" len="med"/>
          </a:ln>
        </p:spPr>
        <p:txBody>
          <a:bodyPr wrap="none" anchor="ctr"/>
          <a:lstStyle/>
          <a:p>
            <a:endParaRPr lang="en-GB"/>
          </a:p>
        </p:txBody>
      </p:sp>
      <p:sp>
        <p:nvSpPr>
          <p:cNvPr id="37978" name="Freeform 89"/>
          <p:cNvSpPr>
            <a:spLocks/>
          </p:cNvSpPr>
          <p:nvPr/>
        </p:nvSpPr>
        <p:spPr bwMode="auto">
          <a:xfrm>
            <a:off x="5280025" y="3205163"/>
            <a:ext cx="511175" cy="188912"/>
          </a:xfrm>
          <a:custGeom>
            <a:avLst/>
            <a:gdLst>
              <a:gd name="T0" fmla="*/ 2147483647 w 60"/>
              <a:gd name="T1" fmla="*/ 2147483647 h 22"/>
              <a:gd name="T2" fmla="*/ 2147483647 w 60"/>
              <a:gd name="T3" fmla="*/ 0 h 22"/>
              <a:gd name="T4" fmla="*/ 2147483647 w 60"/>
              <a:gd name="T5" fmla="*/ 2147483647 h 22"/>
              <a:gd name="T6" fmla="*/ 2147483647 w 60"/>
              <a:gd name="T7" fmla="*/ 2147483647 h 22"/>
              <a:gd name="T8" fmla="*/ 2147483647 w 60"/>
              <a:gd name="T9" fmla="*/ 2147483647 h 22"/>
              <a:gd name="T10" fmla="*/ 2147483647 w 60"/>
              <a:gd name="T11" fmla="*/ 2147483647 h 22"/>
              <a:gd name="T12" fmla="*/ 2147483647 w 60"/>
              <a:gd name="T13" fmla="*/ 2147483647 h 22"/>
              <a:gd name="T14" fmla="*/ 2147483647 w 60"/>
              <a:gd name="T15" fmla="*/ 2147483647 h 22"/>
              <a:gd name="T16" fmla="*/ 2147483647 w 60"/>
              <a:gd name="T17" fmla="*/ 2147483647 h 22"/>
              <a:gd name="T18" fmla="*/ 2147483647 w 60"/>
              <a:gd name="T19" fmla="*/ 2147483647 h 22"/>
              <a:gd name="T20" fmla="*/ 2147483647 w 60"/>
              <a:gd name="T21" fmla="*/ 2147483647 h 22"/>
              <a:gd name="T22" fmla="*/ 2147483647 w 60"/>
              <a:gd name="T23" fmla="*/ 2147483647 h 22"/>
              <a:gd name="T24" fmla="*/ 2147483647 w 60"/>
              <a:gd name="T25" fmla="*/ 2147483647 h 22"/>
              <a:gd name="T26" fmla="*/ 2147483647 w 60"/>
              <a:gd name="T27" fmla="*/ 2147483647 h 22"/>
              <a:gd name="T28" fmla="*/ 0 w 60"/>
              <a:gd name="T29" fmla="*/ 2147483647 h 22"/>
              <a:gd name="T30" fmla="*/ 2147483647 w 60"/>
              <a:gd name="T31" fmla="*/ 2147483647 h 22"/>
              <a:gd name="T32" fmla="*/ 2147483647 w 60"/>
              <a:gd name="T33" fmla="*/ 2147483647 h 22"/>
              <a:gd name="T34" fmla="*/ 2147483647 w 60"/>
              <a:gd name="T35" fmla="*/ 2147483647 h 22"/>
              <a:gd name="T36" fmla="*/ 2147483647 w 60"/>
              <a:gd name="T37" fmla="*/ 2147483647 h 22"/>
              <a:gd name="T38" fmla="*/ 2147483647 w 60"/>
              <a:gd name="T39" fmla="*/ 2147483647 h 22"/>
              <a:gd name="T40" fmla="*/ 2147483647 w 60"/>
              <a:gd name="T41" fmla="*/ 2147483647 h 22"/>
              <a:gd name="T42" fmla="*/ 2147483647 w 60"/>
              <a:gd name="T43" fmla="*/ 2147483647 h 22"/>
              <a:gd name="T44" fmla="*/ 2147483647 w 60"/>
              <a:gd name="T45" fmla="*/ 2147483647 h 22"/>
              <a:gd name="T46" fmla="*/ 2147483647 w 60"/>
              <a:gd name="T47" fmla="*/ 2147483647 h 22"/>
              <a:gd name="T48" fmla="*/ 2147483647 w 60"/>
              <a:gd name="T49" fmla="*/ 2147483647 h 22"/>
              <a:gd name="T50" fmla="*/ 2147483647 w 60"/>
              <a:gd name="T51" fmla="*/ 2147483647 h 2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0"/>
              <a:gd name="T79" fmla="*/ 0 h 22"/>
              <a:gd name="T80" fmla="*/ 60 w 60"/>
              <a:gd name="T81" fmla="*/ 22 h 2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0" h="22">
                <a:moveTo>
                  <a:pt x="55" y="2"/>
                </a:moveTo>
                <a:lnTo>
                  <a:pt x="52" y="0"/>
                </a:lnTo>
                <a:lnTo>
                  <a:pt x="48" y="1"/>
                </a:lnTo>
                <a:lnTo>
                  <a:pt x="43" y="3"/>
                </a:lnTo>
                <a:lnTo>
                  <a:pt x="38" y="4"/>
                </a:lnTo>
                <a:lnTo>
                  <a:pt x="46" y="4"/>
                </a:lnTo>
                <a:lnTo>
                  <a:pt x="37" y="8"/>
                </a:lnTo>
                <a:lnTo>
                  <a:pt x="45" y="7"/>
                </a:lnTo>
                <a:lnTo>
                  <a:pt x="35" y="11"/>
                </a:lnTo>
                <a:lnTo>
                  <a:pt x="28" y="13"/>
                </a:lnTo>
                <a:lnTo>
                  <a:pt x="20" y="15"/>
                </a:lnTo>
                <a:lnTo>
                  <a:pt x="12" y="18"/>
                </a:lnTo>
                <a:lnTo>
                  <a:pt x="7" y="19"/>
                </a:lnTo>
                <a:lnTo>
                  <a:pt x="5" y="20"/>
                </a:lnTo>
                <a:lnTo>
                  <a:pt x="0" y="22"/>
                </a:lnTo>
                <a:lnTo>
                  <a:pt x="6" y="21"/>
                </a:lnTo>
                <a:lnTo>
                  <a:pt x="12" y="19"/>
                </a:lnTo>
                <a:lnTo>
                  <a:pt x="20" y="18"/>
                </a:lnTo>
                <a:lnTo>
                  <a:pt x="28" y="15"/>
                </a:lnTo>
                <a:lnTo>
                  <a:pt x="33" y="13"/>
                </a:lnTo>
                <a:lnTo>
                  <a:pt x="28" y="16"/>
                </a:lnTo>
                <a:lnTo>
                  <a:pt x="38" y="13"/>
                </a:lnTo>
                <a:lnTo>
                  <a:pt x="48" y="10"/>
                </a:lnTo>
                <a:lnTo>
                  <a:pt x="54" y="7"/>
                </a:lnTo>
                <a:lnTo>
                  <a:pt x="60" y="4"/>
                </a:lnTo>
                <a:lnTo>
                  <a:pt x="55" y="2"/>
                </a:lnTo>
              </a:path>
            </a:pathLst>
          </a:custGeom>
          <a:solidFill>
            <a:srgbClr val="FF0000"/>
          </a:solidFill>
          <a:ln w="9525" cap="flat" cmpd="sng">
            <a:noFill/>
            <a:prstDash val="solid"/>
            <a:round/>
            <a:headEnd type="none" w="med" len="med"/>
            <a:tailEnd type="none" w="med" len="med"/>
          </a:ln>
        </p:spPr>
        <p:txBody>
          <a:bodyPr wrap="none" anchor="ctr"/>
          <a:lstStyle/>
          <a:p>
            <a:endParaRPr lang="en-GB"/>
          </a:p>
        </p:txBody>
      </p:sp>
      <p:sp>
        <p:nvSpPr>
          <p:cNvPr id="37979" name="Freeform 90"/>
          <p:cNvSpPr>
            <a:spLocks/>
          </p:cNvSpPr>
          <p:nvPr/>
        </p:nvSpPr>
        <p:spPr bwMode="auto">
          <a:xfrm>
            <a:off x="5321300" y="3146425"/>
            <a:ext cx="257175" cy="76200"/>
          </a:xfrm>
          <a:custGeom>
            <a:avLst/>
            <a:gdLst>
              <a:gd name="T0" fmla="*/ 2147483647 w 30"/>
              <a:gd name="T1" fmla="*/ 0 h 9"/>
              <a:gd name="T2" fmla="*/ 2147483647 w 30"/>
              <a:gd name="T3" fmla="*/ 0 h 9"/>
              <a:gd name="T4" fmla="*/ 2147483647 w 30"/>
              <a:gd name="T5" fmla="*/ 2147483647 h 9"/>
              <a:gd name="T6" fmla="*/ 2147483647 w 30"/>
              <a:gd name="T7" fmla="*/ 2147483647 h 9"/>
              <a:gd name="T8" fmla="*/ 2147483647 w 30"/>
              <a:gd name="T9" fmla="*/ 2147483647 h 9"/>
              <a:gd name="T10" fmla="*/ 0 w 30"/>
              <a:gd name="T11" fmla="*/ 2147483647 h 9"/>
              <a:gd name="T12" fmla="*/ 2147483647 w 30"/>
              <a:gd name="T13" fmla="*/ 2147483647 h 9"/>
              <a:gd name="T14" fmla="*/ 2147483647 w 30"/>
              <a:gd name="T15" fmla="*/ 2147483647 h 9"/>
              <a:gd name="T16" fmla="*/ 2147483647 w 30"/>
              <a:gd name="T17" fmla="*/ 2147483647 h 9"/>
              <a:gd name="T18" fmla="*/ 2147483647 w 30"/>
              <a:gd name="T19" fmla="*/ 2147483647 h 9"/>
              <a:gd name="T20" fmla="*/ 2147483647 w 30"/>
              <a:gd name="T21" fmla="*/ 2147483647 h 9"/>
              <a:gd name="T22" fmla="*/ 2147483647 w 30"/>
              <a:gd name="T23" fmla="*/ 0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0"/>
              <a:gd name="T37" fmla="*/ 0 h 9"/>
              <a:gd name="T38" fmla="*/ 30 w 30"/>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0" h="9">
                <a:moveTo>
                  <a:pt x="30" y="0"/>
                </a:moveTo>
                <a:lnTo>
                  <a:pt x="24" y="0"/>
                </a:lnTo>
                <a:lnTo>
                  <a:pt x="17" y="2"/>
                </a:lnTo>
                <a:lnTo>
                  <a:pt x="10" y="5"/>
                </a:lnTo>
                <a:lnTo>
                  <a:pt x="3" y="7"/>
                </a:lnTo>
                <a:lnTo>
                  <a:pt x="0" y="9"/>
                </a:lnTo>
                <a:lnTo>
                  <a:pt x="4" y="9"/>
                </a:lnTo>
                <a:lnTo>
                  <a:pt x="8" y="8"/>
                </a:lnTo>
                <a:lnTo>
                  <a:pt x="16" y="6"/>
                </a:lnTo>
                <a:lnTo>
                  <a:pt x="21" y="4"/>
                </a:lnTo>
                <a:lnTo>
                  <a:pt x="25" y="3"/>
                </a:lnTo>
                <a:lnTo>
                  <a:pt x="30" y="0"/>
                </a:lnTo>
              </a:path>
            </a:pathLst>
          </a:custGeom>
          <a:solidFill>
            <a:srgbClr val="FF0000"/>
          </a:solidFill>
          <a:ln w="9525" cap="flat" cmpd="sng">
            <a:noFill/>
            <a:prstDash val="solid"/>
            <a:round/>
            <a:headEnd type="none" w="med" len="med"/>
            <a:tailEnd type="none" w="med" len="med"/>
          </a:ln>
        </p:spPr>
        <p:txBody>
          <a:bodyPr wrap="none" anchor="ctr"/>
          <a:lstStyle/>
          <a:p>
            <a:endParaRPr lang="en-GB"/>
          </a:p>
        </p:txBody>
      </p:sp>
      <p:sp>
        <p:nvSpPr>
          <p:cNvPr id="37980" name="Freeform 91"/>
          <p:cNvSpPr>
            <a:spLocks/>
          </p:cNvSpPr>
          <p:nvPr/>
        </p:nvSpPr>
        <p:spPr bwMode="auto">
          <a:xfrm>
            <a:off x="5407025" y="2932113"/>
            <a:ext cx="298450" cy="60325"/>
          </a:xfrm>
          <a:custGeom>
            <a:avLst/>
            <a:gdLst>
              <a:gd name="T0" fmla="*/ 2147483647 w 35"/>
              <a:gd name="T1" fmla="*/ 2147483647 h 7"/>
              <a:gd name="T2" fmla="*/ 0 w 35"/>
              <a:gd name="T3" fmla="*/ 0 h 7"/>
              <a:gd name="T4" fmla="*/ 2147483647 w 35"/>
              <a:gd name="T5" fmla="*/ 2147483647 h 7"/>
              <a:gd name="T6" fmla="*/ 2147483647 w 35"/>
              <a:gd name="T7" fmla="*/ 2147483647 h 7"/>
              <a:gd name="T8" fmla="*/ 2147483647 w 35"/>
              <a:gd name="T9" fmla="*/ 2147483647 h 7"/>
              <a:gd name="T10" fmla="*/ 2147483647 w 35"/>
              <a:gd name="T11" fmla="*/ 2147483647 h 7"/>
              <a:gd name="T12" fmla="*/ 2147483647 w 35"/>
              <a:gd name="T13" fmla="*/ 2147483647 h 7"/>
              <a:gd name="T14" fmla="*/ 2147483647 w 35"/>
              <a:gd name="T15" fmla="*/ 2147483647 h 7"/>
              <a:gd name="T16" fmla="*/ 2147483647 w 35"/>
              <a:gd name="T17" fmla="*/ 2147483647 h 7"/>
              <a:gd name="T18" fmla="*/ 2147483647 w 35"/>
              <a:gd name="T19" fmla="*/ 2147483647 h 7"/>
              <a:gd name="T20" fmla="*/ 2147483647 w 35"/>
              <a:gd name="T21" fmla="*/ 2147483647 h 7"/>
              <a:gd name="T22" fmla="*/ 2147483647 w 35"/>
              <a:gd name="T23" fmla="*/ 2147483647 h 7"/>
              <a:gd name="T24" fmla="*/ 2147483647 w 35"/>
              <a:gd name="T25" fmla="*/ 2147483647 h 7"/>
              <a:gd name="T26" fmla="*/ 2147483647 w 35"/>
              <a:gd name="T27" fmla="*/ 2147483647 h 7"/>
              <a:gd name="T28" fmla="*/ 2147483647 w 35"/>
              <a:gd name="T29" fmla="*/ 2147483647 h 7"/>
              <a:gd name="T30" fmla="*/ 2147483647 w 35"/>
              <a:gd name="T31" fmla="*/ 2147483647 h 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5"/>
              <a:gd name="T49" fmla="*/ 0 h 7"/>
              <a:gd name="T50" fmla="*/ 35 w 35"/>
              <a:gd name="T51" fmla="*/ 7 h 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5" h="7">
                <a:moveTo>
                  <a:pt x="2" y="3"/>
                </a:moveTo>
                <a:lnTo>
                  <a:pt x="0" y="0"/>
                </a:lnTo>
                <a:lnTo>
                  <a:pt x="8" y="2"/>
                </a:lnTo>
                <a:lnTo>
                  <a:pt x="13" y="2"/>
                </a:lnTo>
                <a:lnTo>
                  <a:pt x="19" y="3"/>
                </a:lnTo>
                <a:lnTo>
                  <a:pt x="25" y="5"/>
                </a:lnTo>
                <a:lnTo>
                  <a:pt x="31" y="5"/>
                </a:lnTo>
                <a:lnTo>
                  <a:pt x="35" y="5"/>
                </a:lnTo>
                <a:lnTo>
                  <a:pt x="29" y="6"/>
                </a:lnTo>
                <a:lnTo>
                  <a:pt x="35" y="7"/>
                </a:lnTo>
                <a:lnTo>
                  <a:pt x="29" y="7"/>
                </a:lnTo>
                <a:lnTo>
                  <a:pt x="23" y="7"/>
                </a:lnTo>
                <a:lnTo>
                  <a:pt x="15" y="6"/>
                </a:lnTo>
                <a:lnTo>
                  <a:pt x="9" y="5"/>
                </a:lnTo>
                <a:lnTo>
                  <a:pt x="4" y="5"/>
                </a:lnTo>
                <a:lnTo>
                  <a:pt x="2" y="3"/>
                </a:lnTo>
              </a:path>
            </a:pathLst>
          </a:custGeom>
          <a:solidFill>
            <a:srgbClr val="FF00FF"/>
          </a:solidFill>
          <a:ln w="9525" cap="flat" cmpd="sng">
            <a:noFill/>
            <a:prstDash val="solid"/>
            <a:round/>
            <a:headEnd/>
            <a:tailEnd/>
          </a:ln>
        </p:spPr>
        <p:txBody>
          <a:bodyPr wrap="none" anchor="ctr"/>
          <a:lstStyle/>
          <a:p>
            <a:endParaRPr lang="en-GB"/>
          </a:p>
        </p:txBody>
      </p:sp>
      <p:sp>
        <p:nvSpPr>
          <p:cNvPr id="37981" name="Freeform 92"/>
          <p:cNvSpPr>
            <a:spLocks/>
          </p:cNvSpPr>
          <p:nvPr/>
        </p:nvSpPr>
        <p:spPr bwMode="auto">
          <a:xfrm>
            <a:off x="5484813" y="3025775"/>
            <a:ext cx="204787" cy="42863"/>
          </a:xfrm>
          <a:custGeom>
            <a:avLst/>
            <a:gdLst>
              <a:gd name="T0" fmla="*/ 2147483647 w 24"/>
              <a:gd name="T1" fmla="*/ 2147483647 h 5"/>
              <a:gd name="T2" fmla="*/ 0 w 24"/>
              <a:gd name="T3" fmla="*/ 0 h 5"/>
              <a:gd name="T4" fmla="*/ 2147483647 w 24"/>
              <a:gd name="T5" fmla="*/ 2147483647 h 5"/>
              <a:gd name="T6" fmla="*/ 2147483647 w 24"/>
              <a:gd name="T7" fmla="*/ 2147483647 h 5"/>
              <a:gd name="T8" fmla="*/ 2147483647 w 24"/>
              <a:gd name="T9" fmla="*/ 2147483647 h 5"/>
              <a:gd name="T10" fmla="*/ 2147483647 w 24"/>
              <a:gd name="T11" fmla="*/ 2147483647 h 5"/>
              <a:gd name="T12" fmla="*/ 2147483647 w 24"/>
              <a:gd name="T13" fmla="*/ 2147483647 h 5"/>
              <a:gd name="T14" fmla="*/ 2147483647 w 24"/>
              <a:gd name="T15" fmla="*/ 2147483647 h 5"/>
              <a:gd name="T16" fmla="*/ 2147483647 w 24"/>
              <a:gd name="T17" fmla="*/ 2147483647 h 5"/>
              <a:gd name="T18" fmla="*/ 2147483647 w 24"/>
              <a:gd name="T19" fmla="*/ 2147483647 h 5"/>
              <a:gd name="T20" fmla="*/ 2147483647 w 24"/>
              <a:gd name="T21" fmla="*/ 2147483647 h 5"/>
              <a:gd name="T22" fmla="*/ 2147483647 w 24"/>
              <a:gd name="T23" fmla="*/ 2147483647 h 5"/>
              <a:gd name="T24" fmla="*/ 2147483647 w 24"/>
              <a:gd name="T25" fmla="*/ 2147483647 h 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
              <a:gd name="T40" fmla="*/ 0 h 5"/>
              <a:gd name="T41" fmla="*/ 24 w 24"/>
              <a:gd name="T42" fmla="*/ 5 h 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 h="5">
                <a:moveTo>
                  <a:pt x="2" y="2"/>
                </a:moveTo>
                <a:lnTo>
                  <a:pt x="0" y="0"/>
                </a:lnTo>
                <a:lnTo>
                  <a:pt x="4" y="1"/>
                </a:lnTo>
                <a:lnTo>
                  <a:pt x="9" y="2"/>
                </a:lnTo>
                <a:lnTo>
                  <a:pt x="15" y="3"/>
                </a:lnTo>
                <a:lnTo>
                  <a:pt x="21" y="3"/>
                </a:lnTo>
                <a:lnTo>
                  <a:pt x="24" y="3"/>
                </a:lnTo>
                <a:lnTo>
                  <a:pt x="18" y="4"/>
                </a:lnTo>
                <a:lnTo>
                  <a:pt x="13" y="5"/>
                </a:lnTo>
                <a:lnTo>
                  <a:pt x="9" y="5"/>
                </a:lnTo>
                <a:lnTo>
                  <a:pt x="5" y="4"/>
                </a:lnTo>
                <a:lnTo>
                  <a:pt x="3" y="4"/>
                </a:lnTo>
                <a:lnTo>
                  <a:pt x="2" y="2"/>
                </a:lnTo>
              </a:path>
            </a:pathLst>
          </a:custGeom>
          <a:solidFill>
            <a:srgbClr val="FF00FF"/>
          </a:solidFill>
          <a:ln w="9525" cap="flat" cmpd="sng">
            <a:noFill/>
            <a:prstDash val="solid"/>
            <a:round/>
            <a:headEnd type="none" w="med" len="med"/>
            <a:tailEnd type="none" w="med" len="med"/>
          </a:ln>
        </p:spPr>
        <p:txBody>
          <a:bodyPr wrap="none" anchor="ctr"/>
          <a:lstStyle/>
          <a:p>
            <a:endParaRPr lang="en-GB"/>
          </a:p>
        </p:txBody>
      </p:sp>
      <p:sp>
        <p:nvSpPr>
          <p:cNvPr id="37982" name="Freeform 93"/>
          <p:cNvSpPr>
            <a:spLocks/>
          </p:cNvSpPr>
          <p:nvPr/>
        </p:nvSpPr>
        <p:spPr bwMode="auto">
          <a:xfrm>
            <a:off x="5902325" y="3162300"/>
            <a:ext cx="239713" cy="146050"/>
          </a:xfrm>
          <a:custGeom>
            <a:avLst/>
            <a:gdLst>
              <a:gd name="T0" fmla="*/ 2147483647 w 28"/>
              <a:gd name="T1" fmla="*/ 2147483647 h 17"/>
              <a:gd name="T2" fmla="*/ 0 w 28"/>
              <a:gd name="T3" fmla="*/ 2147483647 h 17"/>
              <a:gd name="T4" fmla="*/ 2147483647 w 28"/>
              <a:gd name="T5" fmla="*/ 2147483647 h 17"/>
              <a:gd name="T6" fmla="*/ 2147483647 w 28"/>
              <a:gd name="T7" fmla="*/ 2147483647 h 17"/>
              <a:gd name="T8" fmla="*/ 2147483647 w 28"/>
              <a:gd name="T9" fmla="*/ 2147483647 h 17"/>
              <a:gd name="T10" fmla="*/ 2147483647 w 28"/>
              <a:gd name="T11" fmla="*/ 0 h 17"/>
              <a:gd name="T12" fmla="*/ 2147483647 w 28"/>
              <a:gd name="T13" fmla="*/ 2147483647 h 17"/>
              <a:gd name="T14" fmla="*/ 2147483647 w 28"/>
              <a:gd name="T15" fmla="*/ 2147483647 h 17"/>
              <a:gd name="T16" fmla="*/ 2147483647 w 28"/>
              <a:gd name="T17" fmla="*/ 2147483647 h 17"/>
              <a:gd name="T18" fmla="*/ 2147483647 w 28"/>
              <a:gd name="T19" fmla="*/ 2147483647 h 17"/>
              <a:gd name="T20" fmla="*/ 2147483647 w 28"/>
              <a:gd name="T21" fmla="*/ 2147483647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
              <a:gd name="T34" fmla="*/ 0 h 17"/>
              <a:gd name="T35" fmla="*/ 28 w 28"/>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 h="17">
                <a:moveTo>
                  <a:pt x="1" y="13"/>
                </a:moveTo>
                <a:lnTo>
                  <a:pt x="0" y="17"/>
                </a:lnTo>
                <a:lnTo>
                  <a:pt x="8" y="12"/>
                </a:lnTo>
                <a:lnTo>
                  <a:pt x="17" y="7"/>
                </a:lnTo>
                <a:lnTo>
                  <a:pt x="25" y="3"/>
                </a:lnTo>
                <a:lnTo>
                  <a:pt x="28" y="0"/>
                </a:lnTo>
                <a:lnTo>
                  <a:pt x="19" y="1"/>
                </a:lnTo>
                <a:lnTo>
                  <a:pt x="10" y="1"/>
                </a:lnTo>
                <a:lnTo>
                  <a:pt x="4" y="2"/>
                </a:lnTo>
                <a:lnTo>
                  <a:pt x="3" y="6"/>
                </a:lnTo>
                <a:lnTo>
                  <a:pt x="1" y="13"/>
                </a:lnTo>
              </a:path>
            </a:pathLst>
          </a:custGeom>
          <a:solidFill>
            <a:srgbClr val="FF0000"/>
          </a:solidFill>
          <a:ln w="9525" cap="flat" cmpd="sng">
            <a:noFill/>
            <a:prstDash val="solid"/>
            <a:round/>
            <a:headEnd/>
            <a:tailEnd/>
          </a:ln>
        </p:spPr>
        <p:txBody>
          <a:bodyPr wrap="none" anchor="ctr"/>
          <a:lstStyle/>
          <a:p>
            <a:endParaRPr lang="en-GB"/>
          </a:p>
        </p:txBody>
      </p:sp>
      <p:sp>
        <p:nvSpPr>
          <p:cNvPr id="37983" name="Freeform 94"/>
          <p:cNvSpPr>
            <a:spLocks/>
          </p:cNvSpPr>
          <p:nvPr/>
        </p:nvSpPr>
        <p:spPr bwMode="auto">
          <a:xfrm>
            <a:off x="6243638" y="3325813"/>
            <a:ext cx="222250" cy="119062"/>
          </a:xfrm>
          <a:custGeom>
            <a:avLst/>
            <a:gdLst>
              <a:gd name="T0" fmla="*/ 0 w 140"/>
              <a:gd name="T1" fmla="*/ 2147483647 h 75"/>
              <a:gd name="T2" fmla="*/ 0 w 140"/>
              <a:gd name="T3" fmla="*/ 2147483647 h 75"/>
              <a:gd name="T4" fmla="*/ 2147483647 w 140"/>
              <a:gd name="T5" fmla="*/ 0 h 75"/>
              <a:gd name="T6" fmla="*/ 2147483647 w 140"/>
              <a:gd name="T7" fmla="*/ 2147483647 h 75"/>
              <a:gd name="T8" fmla="*/ 2147483647 w 140"/>
              <a:gd name="T9" fmla="*/ 2147483647 h 75"/>
              <a:gd name="T10" fmla="*/ 2147483647 w 140"/>
              <a:gd name="T11" fmla="*/ 2147483647 h 75"/>
              <a:gd name="T12" fmla="*/ 2147483647 w 140"/>
              <a:gd name="T13" fmla="*/ 2147483647 h 75"/>
              <a:gd name="T14" fmla="*/ 2147483647 w 140"/>
              <a:gd name="T15" fmla="*/ 2147483647 h 75"/>
              <a:gd name="T16" fmla="*/ 2147483647 w 140"/>
              <a:gd name="T17" fmla="*/ 2147483647 h 75"/>
              <a:gd name="T18" fmla="*/ 2147483647 w 140"/>
              <a:gd name="T19" fmla="*/ 2147483647 h 75"/>
              <a:gd name="T20" fmla="*/ 2147483647 w 140"/>
              <a:gd name="T21" fmla="*/ 2147483647 h 75"/>
              <a:gd name="T22" fmla="*/ 0 w 140"/>
              <a:gd name="T23" fmla="*/ 2147483647 h 7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0"/>
              <a:gd name="T37" fmla="*/ 0 h 75"/>
              <a:gd name="T38" fmla="*/ 140 w 140"/>
              <a:gd name="T39" fmla="*/ 75 h 7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0" h="75">
                <a:moveTo>
                  <a:pt x="0" y="38"/>
                </a:moveTo>
                <a:lnTo>
                  <a:pt x="0" y="38"/>
                </a:lnTo>
                <a:lnTo>
                  <a:pt x="32" y="0"/>
                </a:lnTo>
                <a:lnTo>
                  <a:pt x="59" y="21"/>
                </a:lnTo>
                <a:lnTo>
                  <a:pt x="92" y="43"/>
                </a:lnTo>
                <a:lnTo>
                  <a:pt x="124" y="64"/>
                </a:lnTo>
                <a:lnTo>
                  <a:pt x="140" y="75"/>
                </a:lnTo>
                <a:lnTo>
                  <a:pt x="102" y="70"/>
                </a:lnTo>
                <a:lnTo>
                  <a:pt x="72" y="64"/>
                </a:lnTo>
                <a:lnTo>
                  <a:pt x="44" y="61"/>
                </a:lnTo>
                <a:lnTo>
                  <a:pt x="32" y="58"/>
                </a:lnTo>
                <a:lnTo>
                  <a:pt x="0" y="38"/>
                </a:lnTo>
              </a:path>
            </a:pathLst>
          </a:custGeom>
          <a:solidFill>
            <a:srgbClr val="FF0000"/>
          </a:solidFill>
          <a:ln w="9525" cap="flat" cmpd="sng">
            <a:noFill/>
            <a:prstDash val="solid"/>
            <a:round/>
            <a:headEnd type="none" w="med" len="med"/>
            <a:tailEnd type="none" w="med" len="med"/>
          </a:ln>
        </p:spPr>
        <p:txBody>
          <a:bodyPr wrap="none" anchor="ctr"/>
          <a:lstStyle/>
          <a:p>
            <a:endParaRPr lang="en-GB"/>
          </a:p>
        </p:txBody>
      </p:sp>
      <p:sp>
        <p:nvSpPr>
          <p:cNvPr id="37984" name="Freeform 95"/>
          <p:cNvSpPr>
            <a:spLocks/>
          </p:cNvSpPr>
          <p:nvPr/>
        </p:nvSpPr>
        <p:spPr bwMode="auto">
          <a:xfrm>
            <a:off x="6296025" y="3214688"/>
            <a:ext cx="844550" cy="358775"/>
          </a:xfrm>
          <a:custGeom>
            <a:avLst/>
            <a:gdLst>
              <a:gd name="T0" fmla="*/ 2147483647 w 532"/>
              <a:gd name="T1" fmla="*/ 0 h 226"/>
              <a:gd name="T2" fmla="*/ 2147483647 w 532"/>
              <a:gd name="T3" fmla="*/ 2147483647 h 226"/>
              <a:gd name="T4" fmla="*/ 2147483647 w 532"/>
              <a:gd name="T5" fmla="*/ 2147483647 h 226"/>
              <a:gd name="T6" fmla="*/ 2147483647 w 532"/>
              <a:gd name="T7" fmla="*/ 2147483647 h 226"/>
              <a:gd name="T8" fmla="*/ 2147483647 w 532"/>
              <a:gd name="T9" fmla="*/ 2147483647 h 226"/>
              <a:gd name="T10" fmla="*/ 2147483647 w 532"/>
              <a:gd name="T11" fmla="*/ 2147483647 h 226"/>
              <a:gd name="T12" fmla="*/ 2147483647 w 532"/>
              <a:gd name="T13" fmla="*/ 2147483647 h 226"/>
              <a:gd name="T14" fmla="*/ 2147483647 w 532"/>
              <a:gd name="T15" fmla="*/ 2147483647 h 226"/>
              <a:gd name="T16" fmla="*/ 2147483647 w 532"/>
              <a:gd name="T17" fmla="*/ 2147483647 h 226"/>
              <a:gd name="T18" fmla="*/ 2147483647 w 532"/>
              <a:gd name="T19" fmla="*/ 2147483647 h 226"/>
              <a:gd name="T20" fmla="*/ 2147483647 w 532"/>
              <a:gd name="T21" fmla="*/ 2147483647 h 226"/>
              <a:gd name="T22" fmla="*/ 2147483647 w 532"/>
              <a:gd name="T23" fmla="*/ 2147483647 h 226"/>
              <a:gd name="T24" fmla="*/ 2147483647 w 532"/>
              <a:gd name="T25" fmla="*/ 2147483647 h 226"/>
              <a:gd name="T26" fmla="*/ 2147483647 w 532"/>
              <a:gd name="T27" fmla="*/ 2147483647 h 226"/>
              <a:gd name="T28" fmla="*/ 2147483647 w 532"/>
              <a:gd name="T29" fmla="*/ 2147483647 h 226"/>
              <a:gd name="T30" fmla="*/ 2147483647 w 532"/>
              <a:gd name="T31" fmla="*/ 2147483647 h 226"/>
              <a:gd name="T32" fmla="*/ 2147483647 w 532"/>
              <a:gd name="T33" fmla="*/ 2147483647 h 226"/>
              <a:gd name="T34" fmla="*/ 2147483647 w 532"/>
              <a:gd name="T35" fmla="*/ 2147483647 h 226"/>
              <a:gd name="T36" fmla="*/ 2147483647 w 532"/>
              <a:gd name="T37" fmla="*/ 2147483647 h 226"/>
              <a:gd name="T38" fmla="*/ 2147483647 w 532"/>
              <a:gd name="T39" fmla="*/ 2147483647 h 226"/>
              <a:gd name="T40" fmla="*/ 2147483647 w 532"/>
              <a:gd name="T41" fmla="*/ 2147483647 h 226"/>
              <a:gd name="T42" fmla="*/ 2147483647 w 532"/>
              <a:gd name="T43" fmla="*/ 2147483647 h 226"/>
              <a:gd name="T44" fmla="*/ 2147483647 w 532"/>
              <a:gd name="T45" fmla="*/ 2147483647 h 226"/>
              <a:gd name="T46" fmla="*/ 2147483647 w 532"/>
              <a:gd name="T47" fmla="*/ 2147483647 h 226"/>
              <a:gd name="T48" fmla="*/ 2147483647 w 532"/>
              <a:gd name="T49" fmla="*/ 2147483647 h 226"/>
              <a:gd name="T50" fmla="*/ 2147483647 w 532"/>
              <a:gd name="T51" fmla="*/ 2147483647 h 226"/>
              <a:gd name="T52" fmla="*/ 2147483647 w 532"/>
              <a:gd name="T53" fmla="*/ 2147483647 h 226"/>
              <a:gd name="T54" fmla="*/ 2147483647 w 532"/>
              <a:gd name="T55" fmla="*/ 2147483647 h 226"/>
              <a:gd name="T56" fmla="*/ 2147483647 w 532"/>
              <a:gd name="T57" fmla="*/ 2147483647 h 226"/>
              <a:gd name="T58" fmla="*/ 2147483647 w 532"/>
              <a:gd name="T59" fmla="*/ 2147483647 h 226"/>
              <a:gd name="T60" fmla="*/ 2147483647 w 532"/>
              <a:gd name="T61" fmla="*/ 2147483647 h 226"/>
              <a:gd name="T62" fmla="*/ 2147483647 w 532"/>
              <a:gd name="T63" fmla="*/ 2147483647 h 226"/>
              <a:gd name="T64" fmla="*/ 2147483647 w 532"/>
              <a:gd name="T65" fmla="*/ 2147483647 h 226"/>
              <a:gd name="T66" fmla="*/ 2147483647 w 532"/>
              <a:gd name="T67" fmla="*/ 2147483647 h 226"/>
              <a:gd name="T68" fmla="*/ 2147483647 w 532"/>
              <a:gd name="T69" fmla="*/ 2147483647 h 226"/>
              <a:gd name="T70" fmla="*/ 0 w 532"/>
              <a:gd name="T71" fmla="*/ 2147483647 h 226"/>
              <a:gd name="T72" fmla="*/ 2147483647 w 532"/>
              <a:gd name="T73" fmla="*/ 0 h 22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32"/>
              <a:gd name="T112" fmla="*/ 0 h 226"/>
              <a:gd name="T113" fmla="*/ 532 w 532"/>
              <a:gd name="T114" fmla="*/ 226 h 22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32" h="226">
                <a:moveTo>
                  <a:pt x="64" y="0"/>
                </a:moveTo>
                <a:lnTo>
                  <a:pt x="86" y="27"/>
                </a:lnTo>
                <a:lnTo>
                  <a:pt x="107" y="48"/>
                </a:lnTo>
                <a:lnTo>
                  <a:pt x="134" y="65"/>
                </a:lnTo>
                <a:lnTo>
                  <a:pt x="176" y="75"/>
                </a:lnTo>
                <a:lnTo>
                  <a:pt x="247" y="97"/>
                </a:lnTo>
                <a:lnTo>
                  <a:pt x="317" y="113"/>
                </a:lnTo>
                <a:lnTo>
                  <a:pt x="344" y="124"/>
                </a:lnTo>
                <a:lnTo>
                  <a:pt x="387" y="140"/>
                </a:lnTo>
                <a:lnTo>
                  <a:pt x="462" y="156"/>
                </a:lnTo>
                <a:lnTo>
                  <a:pt x="513" y="167"/>
                </a:lnTo>
                <a:lnTo>
                  <a:pt x="532" y="178"/>
                </a:lnTo>
                <a:lnTo>
                  <a:pt x="521" y="194"/>
                </a:lnTo>
                <a:lnTo>
                  <a:pt x="494" y="204"/>
                </a:lnTo>
                <a:lnTo>
                  <a:pt x="473" y="215"/>
                </a:lnTo>
                <a:lnTo>
                  <a:pt x="446" y="221"/>
                </a:lnTo>
                <a:lnTo>
                  <a:pt x="419" y="221"/>
                </a:lnTo>
                <a:lnTo>
                  <a:pt x="371" y="226"/>
                </a:lnTo>
                <a:lnTo>
                  <a:pt x="344" y="221"/>
                </a:lnTo>
                <a:lnTo>
                  <a:pt x="317" y="215"/>
                </a:lnTo>
                <a:lnTo>
                  <a:pt x="296" y="215"/>
                </a:lnTo>
                <a:lnTo>
                  <a:pt x="274" y="215"/>
                </a:lnTo>
                <a:lnTo>
                  <a:pt x="296" y="215"/>
                </a:lnTo>
                <a:lnTo>
                  <a:pt x="269" y="199"/>
                </a:lnTo>
                <a:lnTo>
                  <a:pt x="220" y="188"/>
                </a:lnTo>
                <a:lnTo>
                  <a:pt x="183" y="172"/>
                </a:lnTo>
                <a:lnTo>
                  <a:pt x="140" y="145"/>
                </a:lnTo>
                <a:lnTo>
                  <a:pt x="145" y="156"/>
                </a:lnTo>
                <a:lnTo>
                  <a:pt x="140" y="161"/>
                </a:lnTo>
                <a:lnTo>
                  <a:pt x="167" y="188"/>
                </a:lnTo>
                <a:lnTo>
                  <a:pt x="140" y="178"/>
                </a:lnTo>
                <a:lnTo>
                  <a:pt x="102" y="156"/>
                </a:lnTo>
                <a:lnTo>
                  <a:pt x="86" y="135"/>
                </a:lnTo>
                <a:lnTo>
                  <a:pt x="48" y="113"/>
                </a:lnTo>
                <a:lnTo>
                  <a:pt x="16" y="86"/>
                </a:lnTo>
                <a:lnTo>
                  <a:pt x="0" y="70"/>
                </a:lnTo>
                <a:lnTo>
                  <a:pt x="64" y="0"/>
                </a:lnTo>
              </a:path>
            </a:pathLst>
          </a:custGeom>
          <a:solidFill>
            <a:srgbClr val="FF00FF"/>
          </a:solidFill>
          <a:ln w="9525" cap="flat" cmpd="sng">
            <a:noFill/>
            <a:prstDash val="solid"/>
            <a:round/>
            <a:headEnd type="none" w="med" len="med"/>
            <a:tailEnd type="none" w="med" len="med"/>
          </a:ln>
        </p:spPr>
        <p:txBody>
          <a:bodyPr wrap="none" anchor="ctr"/>
          <a:lstStyle/>
          <a:p>
            <a:endParaRPr lang="en-GB"/>
          </a:p>
        </p:txBody>
      </p:sp>
      <p:sp>
        <p:nvSpPr>
          <p:cNvPr id="37985" name="Freeform 96"/>
          <p:cNvSpPr>
            <a:spLocks/>
          </p:cNvSpPr>
          <p:nvPr/>
        </p:nvSpPr>
        <p:spPr bwMode="auto">
          <a:xfrm>
            <a:off x="6953250" y="3530600"/>
            <a:ext cx="169863" cy="68263"/>
          </a:xfrm>
          <a:custGeom>
            <a:avLst/>
            <a:gdLst>
              <a:gd name="T0" fmla="*/ 0 w 20"/>
              <a:gd name="T1" fmla="*/ 2147483647 h 8"/>
              <a:gd name="T2" fmla="*/ 2147483647 w 20"/>
              <a:gd name="T3" fmla="*/ 2147483647 h 8"/>
              <a:gd name="T4" fmla="*/ 2147483647 w 20"/>
              <a:gd name="T5" fmla="*/ 2147483647 h 8"/>
              <a:gd name="T6" fmla="*/ 2147483647 w 20"/>
              <a:gd name="T7" fmla="*/ 2147483647 h 8"/>
              <a:gd name="T8" fmla="*/ 2147483647 w 20"/>
              <a:gd name="T9" fmla="*/ 0 h 8"/>
              <a:gd name="T10" fmla="*/ 2147483647 w 20"/>
              <a:gd name="T11" fmla="*/ 2147483647 h 8"/>
              <a:gd name="T12" fmla="*/ 2147483647 w 20"/>
              <a:gd name="T13" fmla="*/ 2147483647 h 8"/>
              <a:gd name="T14" fmla="*/ 2147483647 w 20"/>
              <a:gd name="T15" fmla="*/ 2147483647 h 8"/>
              <a:gd name="T16" fmla="*/ 2147483647 w 20"/>
              <a:gd name="T17" fmla="*/ 2147483647 h 8"/>
              <a:gd name="T18" fmla="*/ 0 w 20"/>
              <a:gd name="T19" fmla="*/ 2147483647 h 8"/>
              <a:gd name="T20" fmla="*/ 0 w 20"/>
              <a:gd name="T21" fmla="*/ 2147483647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
              <a:gd name="T34" fmla="*/ 0 h 8"/>
              <a:gd name="T35" fmla="*/ 20 w 20"/>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 h="8">
                <a:moveTo>
                  <a:pt x="0" y="6"/>
                </a:moveTo>
                <a:lnTo>
                  <a:pt x="6" y="5"/>
                </a:lnTo>
                <a:lnTo>
                  <a:pt x="10" y="5"/>
                </a:lnTo>
                <a:lnTo>
                  <a:pt x="16" y="2"/>
                </a:lnTo>
                <a:lnTo>
                  <a:pt x="20" y="0"/>
                </a:lnTo>
                <a:lnTo>
                  <a:pt x="17" y="6"/>
                </a:lnTo>
                <a:lnTo>
                  <a:pt x="16" y="8"/>
                </a:lnTo>
                <a:lnTo>
                  <a:pt x="14" y="8"/>
                </a:lnTo>
                <a:lnTo>
                  <a:pt x="7" y="8"/>
                </a:lnTo>
                <a:lnTo>
                  <a:pt x="0" y="7"/>
                </a:lnTo>
                <a:lnTo>
                  <a:pt x="0" y="6"/>
                </a:lnTo>
              </a:path>
            </a:pathLst>
          </a:custGeom>
          <a:solidFill>
            <a:srgbClr val="FF00FF"/>
          </a:solidFill>
          <a:ln w="9525" cap="flat" cmpd="sng">
            <a:noFill/>
            <a:prstDash val="solid"/>
            <a:round/>
            <a:headEnd type="none" w="med" len="med"/>
            <a:tailEnd type="none" w="med" len="med"/>
          </a:ln>
        </p:spPr>
        <p:txBody>
          <a:bodyPr wrap="none" anchor="ctr"/>
          <a:lstStyle/>
          <a:p>
            <a:endParaRPr lang="en-GB"/>
          </a:p>
        </p:txBody>
      </p:sp>
      <p:sp>
        <p:nvSpPr>
          <p:cNvPr id="37986" name="Freeform 97"/>
          <p:cNvSpPr>
            <a:spLocks/>
          </p:cNvSpPr>
          <p:nvPr/>
        </p:nvSpPr>
        <p:spPr bwMode="auto">
          <a:xfrm>
            <a:off x="7261225" y="2701925"/>
            <a:ext cx="238125" cy="563563"/>
          </a:xfrm>
          <a:custGeom>
            <a:avLst/>
            <a:gdLst>
              <a:gd name="T0" fmla="*/ 2147483647 w 28"/>
              <a:gd name="T1" fmla="*/ 2147483647 h 66"/>
              <a:gd name="T2" fmla="*/ 2147483647 w 28"/>
              <a:gd name="T3" fmla="*/ 2147483647 h 66"/>
              <a:gd name="T4" fmla="*/ 2147483647 w 28"/>
              <a:gd name="T5" fmla="*/ 2147483647 h 66"/>
              <a:gd name="T6" fmla="*/ 2147483647 w 28"/>
              <a:gd name="T7" fmla="*/ 2147483647 h 66"/>
              <a:gd name="T8" fmla="*/ 2147483647 w 28"/>
              <a:gd name="T9" fmla="*/ 2147483647 h 66"/>
              <a:gd name="T10" fmla="*/ 2147483647 w 28"/>
              <a:gd name="T11" fmla="*/ 2147483647 h 66"/>
              <a:gd name="T12" fmla="*/ 2147483647 w 28"/>
              <a:gd name="T13" fmla="*/ 2147483647 h 66"/>
              <a:gd name="T14" fmla="*/ 2147483647 w 28"/>
              <a:gd name="T15" fmla="*/ 2147483647 h 66"/>
              <a:gd name="T16" fmla="*/ 2147483647 w 28"/>
              <a:gd name="T17" fmla="*/ 2147483647 h 66"/>
              <a:gd name="T18" fmla="*/ 2147483647 w 28"/>
              <a:gd name="T19" fmla="*/ 2147483647 h 66"/>
              <a:gd name="T20" fmla="*/ 2147483647 w 28"/>
              <a:gd name="T21" fmla="*/ 2147483647 h 66"/>
              <a:gd name="T22" fmla="*/ 2147483647 w 28"/>
              <a:gd name="T23" fmla="*/ 2147483647 h 66"/>
              <a:gd name="T24" fmla="*/ 2147483647 w 28"/>
              <a:gd name="T25" fmla="*/ 0 h 66"/>
              <a:gd name="T26" fmla="*/ 2147483647 w 28"/>
              <a:gd name="T27" fmla="*/ 2147483647 h 66"/>
              <a:gd name="T28" fmla="*/ 2147483647 w 28"/>
              <a:gd name="T29" fmla="*/ 0 h 66"/>
              <a:gd name="T30" fmla="*/ 2147483647 w 28"/>
              <a:gd name="T31" fmla="*/ 2147483647 h 66"/>
              <a:gd name="T32" fmla="*/ 2147483647 w 28"/>
              <a:gd name="T33" fmla="*/ 2147483647 h 66"/>
              <a:gd name="T34" fmla="*/ 2147483647 w 28"/>
              <a:gd name="T35" fmla="*/ 2147483647 h 66"/>
              <a:gd name="T36" fmla="*/ 2147483647 w 28"/>
              <a:gd name="T37" fmla="*/ 2147483647 h 66"/>
              <a:gd name="T38" fmla="*/ 2147483647 w 28"/>
              <a:gd name="T39" fmla="*/ 2147483647 h 66"/>
              <a:gd name="T40" fmla="*/ 2147483647 w 28"/>
              <a:gd name="T41" fmla="*/ 2147483647 h 66"/>
              <a:gd name="T42" fmla="*/ 2147483647 w 28"/>
              <a:gd name="T43" fmla="*/ 2147483647 h 66"/>
              <a:gd name="T44" fmla="*/ 2147483647 w 28"/>
              <a:gd name="T45" fmla="*/ 2147483647 h 66"/>
              <a:gd name="T46" fmla="*/ 2147483647 w 28"/>
              <a:gd name="T47" fmla="*/ 2147483647 h 66"/>
              <a:gd name="T48" fmla="*/ 2147483647 w 28"/>
              <a:gd name="T49" fmla="*/ 2147483647 h 66"/>
              <a:gd name="T50" fmla="*/ 2147483647 w 28"/>
              <a:gd name="T51" fmla="*/ 2147483647 h 66"/>
              <a:gd name="T52" fmla="*/ 2147483647 w 28"/>
              <a:gd name="T53" fmla="*/ 2147483647 h 66"/>
              <a:gd name="T54" fmla="*/ 2147483647 w 28"/>
              <a:gd name="T55" fmla="*/ 2147483647 h 66"/>
              <a:gd name="T56" fmla="*/ 2147483647 w 28"/>
              <a:gd name="T57" fmla="*/ 2147483647 h 66"/>
              <a:gd name="T58" fmla="*/ 2147483647 w 28"/>
              <a:gd name="T59" fmla="*/ 2147483647 h 66"/>
              <a:gd name="T60" fmla="*/ 2147483647 w 28"/>
              <a:gd name="T61" fmla="*/ 2147483647 h 66"/>
              <a:gd name="T62" fmla="*/ 2147483647 w 28"/>
              <a:gd name="T63" fmla="*/ 2147483647 h 66"/>
              <a:gd name="T64" fmla="*/ 2147483647 w 28"/>
              <a:gd name="T65" fmla="*/ 2147483647 h 66"/>
              <a:gd name="T66" fmla="*/ 2147483647 w 28"/>
              <a:gd name="T67" fmla="*/ 2147483647 h 66"/>
              <a:gd name="T68" fmla="*/ 2147483647 w 28"/>
              <a:gd name="T69" fmla="*/ 2147483647 h 66"/>
              <a:gd name="T70" fmla="*/ 2147483647 w 28"/>
              <a:gd name="T71" fmla="*/ 2147483647 h 66"/>
              <a:gd name="T72" fmla="*/ 2147483647 w 28"/>
              <a:gd name="T73" fmla="*/ 2147483647 h 66"/>
              <a:gd name="T74" fmla="*/ 2147483647 w 28"/>
              <a:gd name="T75" fmla="*/ 2147483647 h 66"/>
              <a:gd name="T76" fmla="*/ 2147483647 w 28"/>
              <a:gd name="T77" fmla="*/ 2147483647 h 66"/>
              <a:gd name="T78" fmla="*/ 2147483647 w 28"/>
              <a:gd name="T79" fmla="*/ 2147483647 h 66"/>
              <a:gd name="T80" fmla="*/ 2147483647 w 28"/>
              <a:gd name="T81" fmla="*/ 2147483647 h 66"/>
              <a:gd name="T82" fmla="*/ 2147483647 w 28"/>
              <a:gd name="T83" fmla="*/ 2147483647 h 66"/>
              <a:gd name="T84" fmla="*/ 2147483647 w 28"/>
              <a:gd name="T85" fmla="*/ 2147483647 h 66"/>
              <a:gd name="T86" fmla="*/ 2147483647 w 28"/>
              <a:gd name="T87" fmla="*/ 2147483647 h 66"/>
              <a:gd name="T88" fmla="*/ 2147483647 w 28"/>
              <a:gd name="T89" fmla="*/ 2147483647 h 66"/>
              <a:gd name="T90" fmla="*/ 2147483647 w 28"/>
              <a:gd name="T91" fmla="*/ 2147483647 h 66"/>
              <a:gd name="T92" fmla="*/ 2147483647 w 28"/>
              <a:gd name="T93" fmla="*/ 2147483647 h 66"/>
              <a:gd name="T94" fmla="*/ 2147483647 w 28"/>
              <a:gd name="T95" fmla="*/ 2147483647 h 66"/>
              <a:gd name="T96" fmla="*/ 2147483647 w 28"/>
              <a:gd name="T97" fmla="*/ 2147483647 h 66"/>
              <a:gd name="T98" fmla="*/ 0 w 28"/>
              <a:gd name="T99" fmla="*/ 2147483647 h 66"/>
              <a:gd name="T100" fmla="*/ 2147483647 w 28"/>
              <a:gd name="T101" fmla="*/ 2147483647 h 6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8"/>
              <a:gd name="T154" fmla="*/ 0 h 66"/>
              <a:gd name="T155" fmla="*/ 28 w 28"/>
              <a:gd name="T156" fmla="*/ 66 h 6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8" h="66">
                <a:moveTo>
                  <a:pt x="1" y="66"/>
                </a:moveTo>
                <a:lnTo>
                  <a:pt x="4" y="66"/>
                </a:lnTo>
                <a:lnTo>
                  <a:pt x="8" y="64"/>
                </a:lnTo>
                <a:lnTo>
                  <a:pt x="10" y="63"/>
                </a:lnTo>
                <a:lnTo>
                  <a:pt x="13" y="60"/>
                </a:lnTo>
                <a:lnTo>
                  <a:pt x="17" y="53"/>
                </a:lnTo>
                <a:lnTo>
                  <a:pt x="20" y="45"/>
                </a:lnTo>
                <a:lnTo>
                  <a:pt x="22" y="40"/>
                </a:lnTo>
                <a:lnTo>
                  <a:pt x="24" y="35"/>
                </a:lnTo>
                <a:lnTo>
                  <a:pt x="25" y="27"/>
                </a:lnTo>
                <a:lnTo>
                  <a:pt x="27" y="17"/>
                </a:lnTo>
                <a:lnTo>
                  <a:pt x="28" y="9"/>
                </a:lnTo>
                <a:lnTo>
                  <a:pt x="28" y="0"/>
                </a:lnTo>
                <a:lnTo>
                  <a:pt x="27" y="2"/>
                </a:lnTo>
                <a:lnTo>
                  <a:pt x="27" y="0"/>
                </a:lnTo>
                <a:lnTo>
                  <a:pt x="26" y="8"/>
                </a:lnTo>
                <a:lnTo>
                  <a:pt x="26" y="13"/>
                </a:lnTo>
                <a:lnTo>
                  <a:pt x="26" y="17"/>
                </a:lnTo>
                <a:lnTo>
                  <a:pt x="25" y="16"/>
                </a:lnTo>
                <a:lnTo>
                  <a:pt x="24" y="17"/>
                </a:lnTo>
                <a:lnTo>
                  <a:pt x="24" y="13"/>
                </a:lnTo>
                <a:lnTo>
                  <a:pt x="24" y="9"/>
                </a:lnTo>
                <a:lnTo>
                  <a:pt x="24" y="5"/>
                </a:lnTo>
                <a:lnTo>
                  <a:pt x="23" y="7"/>
                </a:lnTo>
                <a:lnTo>
                  <a:pt x="22" y="7"/>
                </a:lnTo>
                <a:lnTo>
                  <a:pt x="22" y="13"/>
                </a:lnTo>
                <a:lnTo>
                  <a:pt x="21" y="17"/>
                </a:lnTo>
                <a:lnTo>
                  <a:pt x="19" y="21"/>
                </a:lnTo>
                <a:lnTo>
                  <a:pt x="20" y="17"/>
                </a:lnTo>
                <a:lnTo>
                  <a:pt x="20" y="11"/>
                </a:lnTo>
                <a:lnTo>
                  <a:pt x="20" y="7"/>
                </a:lnTo>
                <a:lnTo>
                  <a:pt x="20" y="5"/>
                </a:lnTo>
                <a:lnTo>
                  <a:pt x="19" y="7"/>
                </a:lnTo>
                <a:lnTo>
                  <a:pt x="19" y="5"/>
                </a:lnTo>
                <a:lnTo>
                  <a:pt x="17" y="11"/>
                </a:lnTo>
                <a:lnTo>
                  <a:pt x="16" y="17"/>
                </a:lnTo>
                <a:lnTo>
                  <a:pt x="15" y="21"/>
                </a:lnTo>
                <a:lnTo>
                  <a:pt x="13" y="27"/>
                </a:lnTo>
                <a:lnTo>
                  <a:pt x="11" y="31"/>
                </a:lnTo>
                <a:lnTo>
                  <a:pt x="9" y="35"/>
                </a:lnTo>
                <a:lnTo>
                  <a:pt x="8" y="38"/>
                </a:lnTo>
                <a:lnTo>
                  <a:pt x="7" y="41"/>
                </a:lnTo>
                <a:lnTo>
                  <a:pt x="7" y="43"/>
                </a:lnTo>
                <a:lnTo>
                  <a:pt x="7" y="47"/>
                </a:lnTo>
                <a:lnTo>
                  <a:pt x="7" y="51"/>
                </a:lnTo>
                <a:lnTo>
                  <a:pt x="7" y="55"/>
                </a:lnTo>
                <a:lnTo>
                  <a:pt x="5" y="58"/>
                </a:lnTo>
                <a:lnTo>
                  <a:pt x="3" y="61"/>
                </a:lnTo>
                <a:lnTo>
                  <a:pt x="1" y="63"/>
                </a:lnTo>
                <a:lnTo>
                  <a:pt x="0" y="65"/>
                </a:lnTo>
                <a:lnTo>
                  <a:pt x="1" y="66"/>
                </a:lnTo>
              </a:path>
            </a:pathLst>
          </a:custGeom>
          <a:solidFill>
            <a:srgbClr val="FF0000"/>
          </a:solidFill>
          <a:ln w="9525" cap="flat" cmpd="sng">
            <a:noFill/>
            <a:prstDash val="solid"/>
            <a:round/>
            <a:headEnd/>
            <a:tailEnd/>
          </a:ln>
        </p:spPr>
        <p:txBody>
          <a:bodyPr wrap="none" anchor="ctr"/>
          <a:lstStyle/>
          <a:p>
            <a:endParaRPr lang="en-GB"/>
          </a:p>
        </p:txBody>
      </p:sp>
      <p:sp>
        <p:nvSpPr>
          <p:cNvPr id="37987" name="Freeform 98"/>
          <p:cNvSpPr>
            <a:spLocks/>
          </p:cNvSpPr>
          <p:nvPr/>
        </p:nvSpPr>
        <p:spPr bwMode="auto">
          <a:xfrm>
            <a:off x="7473950" y="2633663"/>
            <a:ext cx="793750" cy="76200"/>
          </a:xfrm>
          <a:custGeom>
            <a:avLst/>
            <a:gdLst>
              <a:gd name="T0" fmla="*/ 0 w 93"/>
              <a:gd name="T1" fmla="*/ 0 h 9"/>
              <a:gd name="T2" fmla="*/ 2147483647 w 93"/>
              <a:gd name="T3" fmla="*/ 2147483647 h 9"/>
              <a:gd name="T4" fmla="*/ 2147483647 w 93"/>
              <a:gd name="T5" fmla="*/ 2147483647 h 9"/>
              <a:gd name="T6" fmla="*/ 2147483647 w 93"/>
              <a:gd name="T7" fmla="*/ 2147483647 h 9"/>
              <a:gd name="T8" fmla="*/ 2147483647 w 93"/>
              <a:gd name="T9" fmla="*/ 2147483647 h 9"/>
              <a:gd name="T10" fmla="*/ 2147483647 w 93"/>
              <a:gd name="T11" fmla="*/ 2147483647 h 9"/>
              <a:gd name="T12" fmla="*/ 2147483647 w 93"/>
              <a:gd name="T13" fmla="*/ 2147483647 h 9"/>
              <a:gd name="T14" fmla="*/ 2147483647 w 93"/>
              <a:gd name="T15" fmla="*/ 2147483647 h 9"/>
              <a:gd name="T16" fmla="*/ 2147483647 w 93"/>
              <a:gd name="T17" fmla="*/ 2147483647 h 9"/>
              <a:gd name="T18" fmla="*/ 2147483647 w 93"/>
              <a:gd name="T19" fmla="*/ 2147483647 h 9"/>
              <a:gd name="T20" fmla="*/ 2147483647 w 93"/>
              <a:gd name="T21" fmla="*/ 2147483647 h 9"/>
              <a:gd name="T22" fmla="*/ 2147483647 w 93"/>
              <a:gd name="T23" fmla="*/ 2147483647 h 9"/>
              <a:gd name="T24" fmla="*/ 2147483647 w 93"/>
              <a:gd name="T25" fmla="*/ 2147483647 h 9"/>
              <a:gd name="T26" fmla="*/ 2147483647 w 93"/>
              <a:gd name="T27" fmla="*/ 2147483647 h 9"/>
              <a:gd name="T28" fmla="*/ 2147483647 w 93"/>
              <a:gd name="T29" fmla="*/ 2147483647 h 9"/>
              <a:gd name="T30" fmla="*/ 2147483647 w 93"/>
              <a:gd name="T31" fmla="*/ 2147483647 h 9"/>
              <a:gd name="T32" fmla="*/ 2147483647 w 93"/>
              <a:gd name="T33" fmla="*/ 2147483647 h 9"/>
              <a:gd name="T34" fmla="*/ 2147483647 w 93"/>
              <a:gd name="T35" fmla="*/ 2147483647 h 9"/>
              <a:gd name="T36" fmla="*/ 2147483647 w 93"/>
              <a:gd name="T37" fmla="*/ 2147483647 h 9"/>
              <a:gd name="T38" fmla="*/ 2147483647 w 93"/>
              <a:gd name="T39" fmla="*/ 2147483647 h 9"/>
              <a:gd name="T40" fmla="*/ 2147483647 w 93"/>
              <a:gd name="T41" fmla="*/ 2147483647 h 9"/>
              <a:gd name="T42" fmla="*/ 2147483647 w 93"/>
              <a:gd name="T43" fmla="*/ 2147483647 h 9"/>
              <a:gd name="T44" fmla="*/ 2147483647 w 93"/>
              <a:gd name="T45" fmla="*/ 2147483647 h 9"/>
              <a:gd name="T46" fmla="*/ 2147483647 w 93"/>
              <a:gd name="T47" fmla="*/ 2147483647 h 9"/>
              <a:gd name="T48" fmla="*/ 2147483647 w 93"/>
              <a:gd name="T49" fmla="*/ 2147483647 h 9"/>
              <a:gd name="T50" fmla="*/ 2147483647 w 93"/>
              <a:gd name="T51" fmla="*/ 2147483647 h 9"/>
              <a:gd name="T52" fmla="*/ 2147483647 w 93"/>
              <a:gd name="T53" fmla="*/ 2147483647 h 9"/>
              <a:gd name="T54" fmla="*/ 2147483647 w 93"/>
              <a:gd name="T55" fmla="*/ 2147483647 h 9"/>
              <a:gd name="T56" fmla="*/ 2147483647 w 93"/>
              <a:gd name="T57" fmla="*/ 2147483647 h 9"/>
              <a:gd name="T58" fmla="*/ 2147483647 w 93"/>
              <a:gd name="T59" fmla="*/ 2147483647 h 9"/>
              <a:gd name="T60" fmla="*/ 2147483647 w 93"/>
              <a:gd name="T61" fmla="*/ 2147483647 h 9"/>
              <a:gd name="T62" fmla="*/ 2147483647 w 93"/>
              <a:gd name="T63" fmla="*/ 2147483647 h 9"/>
              <a:gd name="T64" fmla="*/ 2147483647 w 93"/>
              <a:gd name="T65" fmla="*/ 2147483647 h 9"/>
              <a:gd name="T66" fmla="*/ 2147483647 w 93"/>
              <a:gd name="T67" fmla="*/ 2147483647 h 9"/>
              <a:gd name="T68" fmla="*/ 2147483647 w 93"/>
              <a:gd name="T69" fmla="*/ 2147483647 h 9"/>
              <a:gd name="T70" fmla="*/ 2147483647 w 93"/>
              <a:gd name="T71" fmla="*/ 2147483647 h 9"/>
              <a:gd name="T72" fmla="*/ 2147483647 w 93"/>
              <a:gd name="T73" fmla="*/ 2147483647 h 9"/>
              <a:gd name="T74" fmla="*/ 2147483647 w 93"/>
              <a:gd name="T75" fmla="*/ 2147483647 h 9"/>
              <a:gd name="T76" fmla="*/ 2147483647 w 93"/>
              <a:gd name="T77" fmla="*/ 2147483647 h 9"/>
              <a:gd name="T78" fmla="*/ 2147483647 w 93"/>
              <a:gd name="T79" fmla="*/ 2147483647 h 9"/>
              <a:gd name="T80" fmla="*/ 2147483647 w 93"/>
              <a:gd name="T81" fmla="*/ 2147483647 h 9"/>
              <a:gd name="T82" fmla="*/ 0 w 93"/>
              <a:gd name="T83" fmla="*/ 0 h 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93"/>
              <a:gd name="T127" fmla="*/ 0 h 9"/>
              <a:gd name="T128" fmla="*/ 93 w 93"/>
              <a:gd name="T129" fmla="*/ 9 h 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93" h="9">
                <a:moveTo>
                  <a:pt x="0" y="0"/>
                </a:moveTo>
                <a:lnTo>
                  <a:pt x="7" y="1"/>
                </a:lnTo>
                <a:lnTo>
                  <a:pt x="13" y="2"/>
                </a:lnTo>
                <a:lnTo>
                  <a:pt x="19" y="3"/>
                </a:lnTo>
                <a:lnTo>
                  <a:pt x="16" y="3"/>
                </a:lnTo>
                <a:lnTo>
                  <a:pt x="18" y="4"/>
                </a:lnTo>
                <a:lnTo>
                  <a:pt x="14" y="5"/>
                </a:lnTo>
                <a:lnTo>
                  <a:pt x="18" y="6"/>
                </a:lnTo>
                <a:lnTo>
                  <a:pt x="17" y="7"/>
                </a:lnTo>
                <a:lnTo>
                  <a:pt x="22" y="6"/>
                </a:lnTo>
                <a:lnTo>
                  <a:pt x="26" y="6"/>
                </a:lnTo>
                <a:lnTo>
                  <a:pt x="30" y="6"/>
                </a:lnTo>
                <a:lnTo>
                  <a:pt x="35" y="7"/>
                </a:lnTo>
                <a:lnTo>
                  <a:pt x="40" y="7"/>
                </a:lnTo>
                <a:lnTo>
                  <a:pt x="47" y="6"/>
                </a:lnTo>
                <a:lnTo>
                  <a:pt x="53" y="5"/>
                </a:lnTo>
                <a:lnTo>
                  <a:pt x="61" y="3"/>
                </a:lnTo>
                <a:lnTo>
                  <a:pt x="66" y="3"/>
                </a:lnTo>
                <a:lnTo>
                  <a:pt x="74" y="3"/>
                </a:lnTo>
                <a:lnTo>
                  <a:pt x="80" y="2"/>
                </a:lnTo>
                <a:lnTo>
                  <a:pt x="87" y="2"/>
                </a:lnTo>
                <a:lnTo>
                  <a:pt x="91" y="1"/>
                </a:lnTo>
                <a:lnTo>
                  <a:pt x="93" y="1"/>
                </a:lnTo>
                <a:lnTo>
                  <a:pt x="92" y="3"/>
                </a:lnTo>
                <a:lnTo>
                  <a:pt x="85" y="3"/>
                </a:lnTo>
                <a:lnTo>
                  <a:pt x="78" y="3"/>
                </a:lnTo>
                <a:lnTo>
                  <a:pt x="73" y="4"/>
                </a:lnTo>
                <a:lnTo>
                  <a:pt x="67" y="4"/>
                </a:lnTo>
                <a:lnTo>
                  <a:pt x="60" y="5"/>
                </a:lnTo>
                <a:lnTo>
                  <a:pt x="52" y="6"/>
                </a:lnTo>
                <a:lnTo>
                  <a:pt x="48" y="7"/>
                </a:lnTo>
                <a:lnTo>
                  <a:pt x="44" y="8"/>
                </a:lnTo>
                <a:lnTo>
                  <a:pt x="39" y="9"/>
                </a:lnTo>
                <a:lnTo>
                  <a:pt x="36" y="8"/>
                </a:lnTo>
                <a:lnTo>
                  <a:pt x="31" y="8"/>
                </a:lnTo>
                <a:lnTo>
                  <a:pt x="27" y="7"/>
                </a:lnTo>
                <a:lnTo>
                  <a:pt x="21" y="8"/>
                </a:lnTo>
                <a:lnTo>
                  <a:pt x="15" y="8"/>
                </a:lnTo>
                <a:lnTo>
                  <a:pt x="7" y="8"/>
                </a:lnTo>
                <a:lnTo>
                  <a:pt x="6" y="8"/>
                </a:lnTo>
                <a:lnTo>
                  <a:pt x="1" y="2"/>
                </a:lnTo>
                <a:lnTo>
                  <a:pt x="0" y="0"/>
                </a:lnTo>
              </a:path>
            </a:pathLst>
          </a:custGeom>
          <a:solidFill>
            <a:srgbClr val="FF0000"/>
          </a:solidFill>
          <a:ln w="9525" cap="flat" cmpd="sng">
            <a:noFill/>
            <a:prstDash val="solid"/>
            <a:round/>
            <a:headEnd type="none" w="med" len="med"/>
            <a:tailEnd type="none" w="med" len="med"/>
          </a:ln>
        </p:spPr>
        <p:txBody>
          <a:bodyPr wrap="none" anchor="ctr"/>
          <a:lstStyle/>
          <a:p>
            <a:endParaRPr lang="en-GB"/>
          </a:p>
        </p:txBody>
      </p:sp>
      <p:sp>
        <p:nvSpPr>
          <p:cNvPr id="37988" name="Freeform 99"/>
          <p:cNvSpPr>
            <a:spLocks/>
          </p:cNvSpPr>
          <p:nvPr/>
        </p:nvSpPr>
        <p:spPr bwMode="auto">
          <a:xfrm>
            <a:off x="7516813" y="2547938"/>
            <a:ext cx="265112" cy="103187"/>
          </a:xfrm>
          <a:custGeom>
            <a:avLst/>
            <a:gdLst>
              <a:gd name="T0" fmla="*/ 2147483647 w 31"/>
              <a:gd name="T1" fmla="*/ 2147483647 h 12"/>
              <a:gd name="T2" fmla="*/ 2147483647 w 31"/>
              <a:gd name="T3" fmla="*/ 0 h 12"/>
              <a:gd name="T4" fmla="*/ 2147483647 w 31"/>
              <a:gd name="T5" fmla="*/ 2147483647 h 12"/>
              <a:gd name="T6" fmla="*/ 2147483647 w 31"/>
              <a:gd name="T7" fmla="*/ 2147483647 h 12"/>
              <a:gd name="T8" fmla="*/ 2147483647 w 31"/>
              <a:gd name="T9" fmla="*/ 2147483647 h 12"/>
              <a:gd name="T10" fmla="*/ 2147483647 w 31"/>
              <a:gd name="T11" fmla="*/ 2147483647 h 12"/>
              <a:gd name="T12" fmla="*/ 2147483647 w 31"/>
              <a:gd name="T13" fmla="*/ 2147483647 h 12"/>
              <a:gd name="T14" fmla="*/ 2147483647 w 31"/>
              <a:gd name="T15" fmla="*/ 2147483647 h 12"/>
              <a:gd name="T16" fmla="*/ 2147483647 w 31"/>
              <a:gd name="T17" fmla="*/ 2147483647 h 12"/>
              <a:gd name="T18" fmla="*/ 2147483647 w 31"/>
              <a:gd name="T19" fmla="*/ 2147483647 h 12"/>
              <a:gd name="T20" fmla="*/ 2147483647 w 31"/>
              <a:gd name="T21" fmla="*/ 2147483647 h 12"/>
              <a:gd name="T22" fmla="*/ 2147483647 w 31"/>
              <a:gd name="T23" fmla="*/ 2147483647 h 12"/>
              <a:gd name="T24" fmla="*/ 2147483647 w 31"/>
              <a:gd name="T25" fmla="*/ 2147483647 h 12"/>
              <a:gd name="T26" fmla="*/ 2147483647 w 31"/>
              <a:gd name="T27" fmla="*/ 2147483647 h 12"/>
              <a:gd name="T28" fmla="*/ 2147483647 w 31"/>
              <a:gd name="T29" fmla="*/ 2147483647 h 12"/>
              <a:gd name="T30" fmla="*/ 2147483647 w 31"/>
              <a:gd name="T31" fmla="*/ 2147483647 h 12"/>
              <a:gd name="T32" fmla="*/ 2147483647 w 31"/>
              <a:gd name="T33" fmla="*/ 2147483647 h 12"/>
              <a:gd name="T34" fmla="*/ 2147483647 w 31"/>
              <a:gd name="T35" fmla="*/ 2147483647 h 12"/>
              <a:gd name="T36" fmla="*/ 2147483647 w 31"/>
              <a:gd name="T37" fmla="*/ 2147483647 h 12"/>
              <a:gd name="T38" fmla="*/ 2147483647 w 31"/>
              <a:gd name="T39" fmla="*/ 2147483647 h 12"/>
              <a:gd name="T40" fmla="*/ 2147483647 w 31"/>
              <a:gd name="T41" fmla="*/ 2147483647 h 12"/>
              <a:gd name="T42" fmla="*/ 2147483647 w 31"/>
              <a:gd name="T43" fmla="*/ 2147483647 h 12"/>
              <a:gd name="T44" fmla="*/ 0 w 31"/>
              <a:gd name="T45" fmla="*/ 2147483647 h 12"/>
              <a:gd name="T46" fmla="*/ 2147483647 w 31"/>
              <a:gd name="T47" fmla="*/ 2147483647 h 1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1"/>
              <a:gd name="T73" fmla="*/ 0 h 12"/>
              <a:gd name="T74" fmla="*/ 31 w 31"/>
              <a:gd name="T75" fmla="*/ 12 h 1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1" h="12">
                <a:moveTo>
                  <a:pt x="2" y="1"/>
                </a:moveTo>
                <a:lnTo>
                  <a:pt x="1" y="0"/>
                </a:lnTo>
                <a:lnTo>
                  <a:pt x="8" y="2"/>
                </a:lnTo>
                <a:lnTo>
                  <a:pt x="16" y="4"/>
                </a:lnTo>
                <a:lnTo>
                  <a:pt x="22" y="6"/>
                </a:lnTo>
                <a:lnTo>
                  <a:pt x="29" y="7"/>
                </a:lnTo>
                <a:lnTo>
                  <a:pt x="25" y="7"/>
                </a:lnTo>
                <a:lnTo>
                  <a:pt x="26" y="8"/>
                </a:lnTo>
                <a:lnTo>
                  <a:pt x="25" y="8"/>
                </a:lnTo>
                <a:lnTo>
                  <a:pt x="29" y="9"/>
                </a:lnTo>
                <a:lnTo>
                  <a:pt x="27" y="10"/>
                </a:lnTo>
                <a:lnTo>
                  <a:pt x="28" y="10"/>
                </a:lnTo>
                <a:lnTo>
                  <a:pt x="26" y="10"/>
                </a:lnTo>
                <a:lnTo>
                  <a:pt x="29" y="11"/>
                </a:lnTo>
                <a:lnTo>
                  <a:pt x="31" y="12"/>
                </a:lnTo>
                <a:lnTo>
                  <a:pt x="28" y="12"/>
                </a:lnTo>
                <a:lnTo>
                  <a:pt x="20" y="10"/>
                </a:lnTo>
                <a:lnTo>
                  <a:pt x="14" y="9"/>
                </a:lnTo>
                <a:lnTo>
                  <a:pt x="11" y="8"/>
                </a:lnTo>
                <a:lnTo>
                  <a:pt x="14" y="8"/>
                </a:lnTo>
                <a:lnTo>
                  <a:pt x="12" y="6"/>
                </a:lnTo>
                <a:lnTo>
                  <a:pt x="9" y="5"/>
                </a:lnTo>
                <a:lnTo>
                  <a:pt x="0" y="1"/>
                </a:lnTo>
                <a:lnTo>
                  <a:pt x="2" y="1"/>
                </a:lnTo>
              </a:path>
            </a:pathLst>
          </a:custGeom>
          <a:solidFill>
            <a:srgbClr val="FF0000"/>
          </a:solidFill>
          <a:ln w="9525" cap="flat" cmpd="sng">
            <a:noFill/>
            <a:prstDash val="solid"/>
            <a:round/>
            <a:headEnd/>
            <a:tailEnd/>
          </a:ln>
        </p:spPr>
        <p:txBody>
          <a:bodyPr wrap="none" anchor="ctr"/>
          <a:lstStyle/>
          <a:p>
            <a:endParaRPr lang="en-GB"/>
          </a:p>
        </p:txBody>
      </p:sp>
      <p:sp>
        <p:nvSpPr>
          <p:cNvPr id="37989" name="Freeform 100"/>
          <p:cNvSpPr>
            <a:spLocks/>
          </p:cNvSpPr>
          <p:nvPr/>
        </p:nvSpPr>
        <p:spPr bwMode="auto">
          <a:xfrm>
            <a:off x="7516813" y="2505075"/>
            <a:ext cx="136525" cy="42863"/>
          </a:xfrm>
          <a:custGeom>
            <a:avLst/>
            <a:gdLst>
              <a:gd name="T0" fmla="*/ 0 w 16"/>
              <a:gd name="T1" fmla="*/ 0 h 5"/>
              <a:gd name="T2" fmla="*/ 2147483647 w 16"/>
              <a:gd name="T3" fmla="*/ 0 h 5"/>
              <a:gd name="T4" fmla="*/ 2147483647 w 16"/>
              <a:gd name="T5" fmla="*/ 2147483647 h 5"/>
              <a:gd name="T6" fmla="*/ 2147483647 w 16"/>
              <a:gd name="T7" fmla="*/ 2147483647 h 5"/>
              <a:gd name="T8" fmla="*/ 2147483647 w 16"/>
              <a:gd name="T9" fmla="*/ 2147483647 h 5"/>
              <a:gd name="T10" fmla="*/ 2147483647 w 16"/>
              <a:gd name="T11" fmla="*/ 2147483647 h 5"/>
              <a:gd name="T12" fmla="*/ 2147483647 w 16"/>
              <a:gd name="T13" fmla="*/ 2147483647 h 5"/>
              <a:gd name="T14" fmla="*/ 0 w 16"/>
              <a:gd name="T15" fmla="*/ 2147483647 h 5"/>
              <a:gd name="T16" fmla="*/ 2147483647 w 16"/>
              <a:gd name="T17" fmla="*/ 2147483647 h 5"/>
              <a:gd name="T18" fmla="*/ 0 w 16"/>
              <a:gd name="T19" fmla="*/ 0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5"/>
              <a:gd name="T32" fmla="*/ 16 w 1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5">
                <a:moveTo>
                  <a:pt x="0" y="0"/>
                </a:moveTo>
                <a:lnTo>
                  <a:pt x="4" y="0"/>
                </a:lnTo>
                <a:lnTo>
                  <a:pt x="8" y="2"/>
                </a:lnTo>
                <a:lnTo>
                  <a:pt x="16" y="4"/>
                </a:lnTo>
                <a:lnTo>
                  <a:pt x="13" y="4"/>
                </a:lnTo>
                <a:lnTo>
                  <a:pt x="15" y="5"/>
                </a:lnTo>
                <a:lnTo>
                  <a:pt x="8" y="4"/>
                </a:lnTo>
                <a:lnTo>
                  <a:pt x="0" y="2"/>
                </a:lnTo>
                <a:lnTo>
                  <a:pt x="2" y="1"/>
                </a:lnTo>
                <a:lnTo>
                  <a:pt x="0" y="0"/>
                </a:lnTo>
              </a:path>
            </a:pathLst>
          </a:custGeom>
          <a:solidFill>
            <a:srgbClr val="FF0000"/>
          </a:solidFill>
          <a:ln w="9525" cap="flat" cmpd="sng">
            <a:noFill/>
            <a:prstDash val="solid"/>
            <a:round/>
            <a:headEnd type="none" w="med" len="med"/>
            <a:tailEnd type="none" w="med" len="med"/>
          </a:ln>
        </p:spPr>
        <p:txBody>
          <a:bodyPr wrap="none" anchor="ctr"/>
          <a:lstStyle/>
          <a:p>
            <a:endParaRPr lang="en-GB"/>
          </a:p>
        </p:txBody>
      </p:sp>
      <p:sp>
        <p:nvSpPr>
          <p:cNvPr id="38044" name="Line 155"/>
          <p:cNvSpPr>
            <a:spLocks noChangeShapeType="1"/>
          </p:cNvSpPr>
          <p:nvPr/>
        </p:nvSpPr>
        <p:spPr bwMode="auto">
          <a:xfrm flipH="1" flipV="1">
            <a:off x="6510338" y="3433763"/>
            <a:ext cx="119062" cy="90487"/>
          </a:xfrm>
          <a:prstGeom prst="line">
            <a:avLst/>
          </a:prstGeom>
          <a:noFill/>
          <a:ln w="19050">
            <a:solidFill>
              <a:srgbClr val="00FF00"/>
            </a:solidFill>
            <a:round/>
            <a:headEnd/>
            <a:tailEnd/>
          </a:ln>
        </p:spPr>
        <p:txBody>
          <a:bodyPr/>
          <a:lstStyle/>
          <a:p>
            <a:endParaRPr lang="en-GB"/>
          </a:p>
        </p:txBody>
      </p:sp>
      <p:sp>
        <p:nvSpPr>
          <p:cNvPr id="38045" name="Freeform 156"/>
          <p:cNvSpPr>
            <a:spLocks/>
          </p:cNvSpPr>
          <p:nvPr/>
        </p:nvSpPr>
        <p:spPr bwMode="auto">
          <a:xfrm>
            <a:off x="757238" y="3143250"/>
            <a:ext cx="133350" cy="409575"/>
          </a:xfrm>
          <a:custGeom>
            <a:avLst/>
            <a:gdLst>
              <a:gd name="T0" fmla="*/ 0 w 84"/>
              <a:gd name="T1" fmla="*/ 0 h 258"/>
              <a:gd name="T2" fmla="*/ 2147483647 w 84"/>
              <a:gd name="T3" fmla="*/ 2147483647 h 258"/>
              <a:gd name="T4" fmla="*/ 2147483647 w 84"/>
              <a:gd name="T5" fmla="*/ 2147483647 h 258"/>
              <a:gd name="T6" fmla="*/ 2147483647 w 84"/>
              <a:gd name="T7" fmla="*/ 2147483647 h 258"/>
              <a:gd name="T8" fmla="*/ 0 60000 65536"/>
              <a:gd name="T9" fmla="*/ 0 60000 65536"/>
              <a:gd name="T10" fmla="*/ 0 60000 65536"/>
              <a:gd name="T11" fmla="*/ 0 60000 65536"/>
              <a:gd name="T12" fmla="*/ 0 w 84"/>
              <a:gd name="T13" fmla="*/ 0 h 258"/>
              <a:gd name="T14" fmla="*/ 84 w 84"/>
              <a:gd name="T15" fmla="*/ 258 h 258"/>
            </a:gdLst>
            <a:ahLst/>
            <a:cxnLst>
              <a:cxn ang="T8">
                <a:pos x="T0" y="T1"/>
              </a:cxn>
              <a:cxn ang="T9">
                <a:pos x="T2" y="T3"/>
              </a:cxn>
              <a:cxn ang="T10">
                <a:pos x="T4" y="T5"/>
              </a:cxn>
              <a:cxn ang="T11">
                <a:pos x="T6" y="T7"/>
              </a:cxn>
            </a:cxnLst>
            <a:rect l="T12" t="T13" r="T14" b="T15"/>
            <a:pathLst>
              <a:path w="84" h="258">
                <a:moveTo>
                  <a:pt x="0" y="0"/>
                </a:moveTo>
                <a:lnTo>
                  <a:pt x="30" y="63"/>
                </a:lnTo>
                <a:lnTo>
                  <a:pt x="66" y="204"/>
                </a:lnTo>
                <a:lnTo>
                  <a:pt x="84" y="258"/>
                </a:lnTo>
              </a:path>
            </a:pathLst>
          </a:custGeom>
          <a:noFill/>
          <a:ln w="19050" cap="flat" cmpd="sng">
            <a:solidFill>
              <a:srgbClr val="00FFFF"/>
            </a:solidFill>
            <a:prstDash val="solid"/>
            <a:round/>
            <a:headEnd type="none" w="med" len="med"/>
            <a:tailEnd type="none" w="med" len="med"/>
          </a:ln>
        </p:spPr>
        <p:txBody>
          <a:bodyPr/>
          <a:lstStyle/>
          <a:p>
            <a:endParaRPr lang="en-GB"/>
          </a:p>
        </p:txBody>
      </p:sp>
      <p:sp>
        <p:nvSpPr>
          <p:cNvPr id="38046" name="Freeform 157"/>
          <p:cNvSpPr>
            <a:spLocks/>
          </p:cNvSpPr>
          <p:nvPr/>
        </p:nvSpPr>
        <p:spPr bwMode="auto">
          <a:xfrm>
            <a:off x="882650" y="2757488"/>
            <a:ext cx="525463" cy="741362"/>
          </a:xfrm>
          <a:custGeom>
            <a:avLst/>
            <a:gdLst>
              <a:gd name="T0" fmla="*/ 0 w 330"/>
              <a:gd name="T1" fmla="*/ 0 h 466"/>
              <a:gd name="T2" fmla="*/ 2147483647 w 330"/>
              <a:gd name="T3" fmla="*/ 2147483647 h 466"/>
              <a:gd name="T4" fmla="*/ 2147483647 w 330"/>
              <a:gd name="T5" fmla="*/ 2147483647 h 466"/>
              <a:gd name="T6" fmla="*/ 0 60000 65536"/>
              <a:gd name="T7" fmla="*/ 0 60000 65536"/>
              <a:gd name="T8" fmla="*/ 0 60000 65536"/>
              <a:gd name="T9" fmla="*/ 0 w 330"/>
              <a:gd name="T10" fmla="*/ 0 h 466"/>
              <a:gd name="T11" fmla="*/ 330 w 330"/>
              <a:gd name="T12" fmla="*/ 466 h 466"/>
            </a:gdLst>
            <a:ahLst/>
            <a:cxnLst>
              <a:cxn ang="T6">
                <a:pos x="T0" y="T1"/>
              </a:cxn>
              <a:cxn ang="T7">
                <a:pos x="T2" y="T3"/>
              </a:cxn>
              <a:cxn ang="T8">
                <a:pos x="T4" y="T5"/>
              </a:cxn>
            </a:cxnLst>
            <a:rect l="T9" t="T10" r="T11" b="T12"/>
            <a:pathLst>
              <a:path w="330" h="466">
                <a:moveTo>
                  <a:pt x="0" y="0"/>
                </a:moveTo>
                <a:lnTo>
                  <a:pt x="164" y="238"/>
                </a:lnTo>
                <a:lnTo>
                  <a:pt x="330" y="466"/>
                </a:lnTo>
              </a:path>
            </a:pathLst>
          </a:custGeom>
          <a:noFill/>
          <a:ln w="19050" cap="flat" cmpd="sng">
            <a:solidFill>
              <a:srgbClr val="00FFFF"/>
            </a:solidFill>
            <a:prstDash val="solid"/>
            <a:round/>
            <a:headEnd type="none" w="med" len="med"/>
            <a:tailEnd type="none" w="med" len="med"/>
          </a:ln>
        </p:spPr>
        <p:txBody>
          <a:bodyPr/>
          <a:lstStyle/>
          <a:p>
            <a:endParaRPr lang="en-GB"/>
          </a:p>
        </p:txBody>
      </p:sp>
      <p:sp>
        <p:nvSpPr>
          <p:cNvPr id="38047" name="Freeform 158"/>
          <p:cNvSpPr>
            <a:spLocks/>
          </p:cNvSpPr>
          <p:nvPr/>
        </p:nvSpPr>
        <p:spPr bwMode="auto">
          <a:xfrm>
            <a:off x="4560888" y="1614488"/>
            <a:ext cx="844550" cy="752475"/>
          </a:xfrm>
          <a:custGeom>
            <a:avLst/>
            <a:gdLst>
              <a:gd name="T0" fmla="*/ 0 w 532"/>
              <a:gd name="T1" fmla="*/ 2147483647 h 474"/>
              <a:gd name="T2" fmla="*/ 2147483647 w 532"/>
              <a:gd name="T3" fmla="*/ 2147483647 h 474"/>
              <a:gd name="T4" fmla="*/ 2147483647 w 532"/>
              <a:gd name="T5" fmla="*/ 2147483647 h 474"/>
              <a:gd name="T6" fmla="*/ 2147483647 w 532"/>
              <a:gd name="T7" fmla="*/ 2147483647 h 474"/>
              <a:gd name="T8" fmla="*/ 2147483647 w 532"/>
              <a:gd name="T9" fmla="*/ 0 h 474"/>
              <a:gd name="T10" fmla="*/ 0 60000 65536"/>
              <a:gd name="T11" fmla="*/ 0 60000 65536"/>
              <a:gd name="T12" fmla="*/ 0 60000 65536"/>
              <a:gd name="T13" fmla="*/ 0 60000 65536"/>
              <a:gd name="T14" fmla="*/ 0 60000 65536"/>
              <a:gd name="T15" fmla="*/ 0 w 532"/>
              <a:gd name="T16" fmla="*/ 0 h 474"/>
              <a:gd name="T17" fmla="*/ 532 w 532"/>
              <a:gd name="T18" fmla="*/ 474 h 474"/>
            </a:gdLst>
            <a:ahLst/>
            <a:cxnLst>
              <a:cxn ang="T10">
                <a:pos x="T0" y="T1"/>
              </a:cxn>
              <a:cxn ang="T11">
                <a:pos x="T2" y="T3"/>
              </a:cxn>
              <a:cxn ang="T12">
                <a:pos x="T4" y="T5"/>
              </a:cxn>
              <a:cxn ang="T13">
                <a:pos x="T6" y="T7"/>
              </a:cxn>
              <a:cxn ang="T14">
                <a:pos x="T8" y="T9"/>
              </a:cxn>
            </a:cxnLst>
            <a:rect l="T15" t="T16" r="T17" b="T18"/>
            <a:pathLst>
              <a:path w="532" h="474">
                <a:moveTo>
                  <a:pt x="0" y="474"/>
                </a:moveTo>
                <a:lnTo>
                  <a:pt x="171" y="378"/>
                </a:lnTo>
                <a:lnTo>
                  <a:pt x="246" y="315"/>
                </a:lnTo>
                <a:lnTo>
                  <a:pt x="417" y="146"/>
                </a:lnTo>
                <a:lnTo>
                  <a:pt x="532" y="0"/>
                </a:lnTo>
              </a:path>
            </a:pathLst>
          </a:custGeom>
          <a:noFill/>
          <a:ln w="38100" cap="flat" cmpd="sng">
            <a:solidFill>
              <a:srgbClr val="00FF00"/>
            </a:solidFill>
            <a:prstDash val="solid"/>
            <a:round/>
            <a:headEnd type="none" w="med" len="med"/>
            <a:tailEnd type="none" w="med" len="med"/>
          </a:ln>
        </p:spPr>
        <p:txBody>
          <a:bodyPr/>
          <a:lstStyle/>
          <a:p>
            <a:endParaRPr lang="en-GB"/>
          </a:p>
        </p:txBody>
      </p:sp>
      <p:sp>
        <p:nvSpPr>
          <p:cNvPr id="38048" name="Freeform 159"/>
          <p:cNvSpPr>
            <a:spLocks/>
          </p:cNvSpPr>
          <p:nvPr/>
        </p:nvSpPr>
        <p:spPr bwMode="auto">
          <a:xfrm>
            <a:off x="7381875" y="1612900"/>
            <a:ext cx="844550" cy="825500"/>
          </a:xfrm>
          <a:custGeom>
            <a:avLst/>
            <a:gdLst>
              <a:gd name="T0" fmla="*/ 0 w 532"/>
              <a:gd name="T1" fmla="*/ 0 h 520"/>
              <a:gd name="T2" fmla="*/ 2147483647 w 532"/>
              <a:gd name="T3" fmla="*/ 2147483647 h 520"/>
              <a:gd name="T4" fmla="*/ 0 60000 65536"/>
              <a:gd name="T5" fmla="*/ 0 60000 65536"/>
              <a:gd name="T6" fmla="*/ 0 w 532"/>
              <a:gd name="T7" fmla="*/ 0 h 520"/>
              <a:gd name="T8" fmla="*/ 532 w 532"/>
              <a:gd name="T9" fmla="*/ 520 h 520"/>
            </a:gdLst>
            <a:ahLst/>
            <a:cxnLst>
              <a:cxn ang="T4">
                <a:pos x="T0" y="T1"/>
              </a:cxn>
              <a:cxn ang="T5">
                <a:pos x="T2" y="T3"/>
              </a:cxn>
            </a:cxnLst>
            <a:rect l="T6" t="T7" r="T8" b="T9"/>
            <a:pathLst>
              <a:path w="532" h="520">
                <a:moveTo>
                  <a:pt x="0" y="0"/>
                </a:moveTo>
                <a:lnTo>
                  <a:pt x="532" y="520"/>
                </a:lnTo>
              </a:path>
            </a:pathLst>
          </a:custGeom>
          <a:noFill/>
          <a:ln w="19050" cmpd="sng">
            <a:solidFill>
              <a:srgbClr val="00FFFF"/>
            </a:solidFill>
            <a:round/>
            <a:headEnd/>
            <a:tailEnd/>
          </a:ln>
        </p:spPr>
        <p:txBody>
          <a:bodyPr/>
          <a:lstStyle/>
          <a:p>
            <a:endParaRPr lang="en-GB"/>
          </a:p>
        </p:txBody>
      </p:sp>
      <p:sp>
        <p:nvSpPr>
          <p:cNvPr id="38049" name="Line 160"/>
          <p:cNvSpPr>
            <a:spLocks noChangeShapeType="1"/>
          </p:cNvSpPr>
          <p:nvPr/>
        </p:nvSpPr>
        <p:spPr bwMode="auto">
          <a:xfrm flipH="1">
            <a:off x="8118475" y="2530475"/>
            <a:ext cx="196850" cy="492125"/>
          </a:xfrm>
          <a:prstGeom prst="line">
            <a:avLst/>
          </a:prstGeom>
          <a:noFill/>
          <a:ln w="19050">
            <a:solidFill>
              <a:srgbClr val="00FFFF"/>
            </a:solidFill>
            <a:round/>
            <a:headEnd/>
            <a:tailEnd/>
          </a:ln>
        </p:spPr>
        <p:txBody>
          <a:bodyPr/>
          <a:lstStyle/>
          <a:p>
            <a:endParaRPr lang="en-GB"/>
          </a:p>
        </p:txBody>
      </p:sp>
      <p:sp>
        <p:nvSpPr>
          <p:cNvPr id="38050" name="Freeform 161"/>
          <p:cNvSpPr>
            <a:spLocks/>
          </p:cNvSpPr>
          <p:nvPr/>
        </p:nvSpPr>
        <p:spPr bwMode="auto">
          <a:xfrm>
            <a:off x="7132638" y="3119438"/>
            <a:ext cx="136525" cy="385762"/>
          </a:xfrm>
          <a:custGeom>
            <a:avLst/>
            <a:gdLst>
              <a:gd name="T0" fmla="*/ 0 w 16"/>
              <a:gd name="T1" fmla="*/ 2147483647 h 45"/>
              <a:gd name="T2" fmla="*/ 2147483647 w 16"/>
              <a:gd name="T3" fmla="*/ 2147483647 h 45"/>
              <a:gd name="T4" fmla="*/ 2147483647 w 16"/>
              <a:gd name="T5" fmla="*/ 2147483647 h 45"/>
              <a:gd name="T6" fmla="*/ 2147483647 w 16"/>
              <a:gd name="T7" fmla="*/ 2147483647 h 45"/>
              <a:gd name="T8" fmla="*/ 2147483647 w 16"/>
              <a:gd name="T9" fmla="*/ 2147483647 h 45"/>
              <a:gd name="T10" fmla="*/ 2147483647 w 16"/>
              <a:gd name="T11" fmla="*/ 2147483647 h 45"/>
              <a:gd name="T12" fmla="*/ 2147483647 w 16"/>
              <a:gd name="T13" fmla="*/ 2147483647 h 45"/>
              <a:gd name="T14" fmla="*/ 2147483647 w 16"/>
              <a:gd name="T15" fmla="*/ 0 h 45"/>
              <a:gd name="T16" fmla="*/ 2147483647 w 16"/>
              <a:gd name="T17" fmla="*/ 2147483647 h 45"/>
              <a:gd name="T18" fmla="*/ 2147483647 w 16"/>
              <a:gd name="T19" fmla="*/ 2147483647 h 45"/>
              <a:gd name="T20" fmla="*/ 2147483647 w 16"/>
              <a:gd name="T21" fmla="*/ 2147483647 h 45"/>
              <a:gd name="T22" fmla="*/ 2147483647 w 16"/>
              <a:gd name="T23" fmla="*/ 2147483647 h 45"/>
              <a:gd name="T24" fmla="*/ 2147483647 w 16"/>
              <a:gd name="T25" fmla="*/ 2147483647 h 45"/>
              <a:gd name="T26" fmla="*/ 2147483647 w 16"/>
              <a:gd name="T27" fmla="*/ 2147483647 h 45"/>
              <a:gd name="T28" fmla="*/ 2147483647 w 16"/>
              <a:gd name="T29" fmla="*/ 2147483647 h 45"/>
              <a:gd name="T30" fmla="*/ 2147483647 w 16"/>
              <a:gd name="T31" fmla="*/ 2147483647 h 45"/>
              <a:gd name="T32" fmla="*/ 2147483647 w 16"/>
              <a:gd name="T33" fmla="*/ 2147483647 h 45"/>
              <a:gd name="T34" fmla="*/ 2147483647 w 16"/>
              <a:gd name="T35" fmla="*/ 2147483647 h 45"/>
              <a:gd name="T36" fmla="*/ 0 w 16"/>
              <a:gd name="T37" fmla="*/ 2147483647 h 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
              <a:gd name="T58" fmla="*/ 0 h 45"/>
              <a:gd name="T59" fmla="*/ 16 w 16"/>
              <a:gd name="T60" fmla="*/ 45 h 4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 h="45">
                <a:moveTo>
                  <a:pt x="0" y="45"/>
                </a:moveTo>
                <a:lnTo>
                  <a:pt x="2" y="39"/>
                </a:lnTo>
                <a:lnTo>
                  <a:pt x="4" y="33"/>
                </a:lnTo>
                <a:lnTo>
                  <a:pt x="7" y="24"/>
                </a:lnTo>
                <a:lnTo>
                  <a:pt x="10" y="16"/>
                </a:lnTo>
                <a:lnTo>
                  <a:pt x="13" y="9"/>
                </a:lnTo>
                <a:lnTo>
                  <a:pt x="14" y="3"/>
                </a:lnTo>
                <a:lnTo>
                  <a:pt x="16" y="0"/>
                </a:lnTo>
                <a:lnTo>
                  <a:pt x="16" y="6"/>
                </a:lnTo>
                <a:lnTo>
                  <a:pt x="14" y="13"/>
                </a:lnTo>
                <a:lnTo>
                  <a:pt x="13" y="18"/>
                </a:lnTo>
                <a:lnTo>
                  <a:pt x="13" y="21"/>
                </a:lnTo>
                <a:lnTo>
                  <a:pt x="13" y="30"/>
                </a:lnTo>
                <a:lnTo>
                  <a:pt x="10" y="34"/>
                </a:lnTo>
                <a:lnTo>
                  <a:pt x="8" y="38"/>
                </a:lnTo>
                <a:lnTo>
                  <a:pt x="6" y="41"/>
                </a:lnTo>
                <a:lnTo>
                  <a:pt x="2" y="44"/>
                </a:lnTo>
                <a:lnTo>
                  <a:pt x="1" y="45"/>
                </a:lnTo>
                <a:lnTo>
                  <a:pt x="0" y="45"/>
                </a:lnTo>
              </a:path>
            </a:pathLst>
          </a:custGeom>
          <a:solidFill>
            <a:srgbClr val="0000FF"/>
          </a:solidFill>
          <a:ln w="9525" cap="flat" cmpd="sng">
            <a:noFill/>
            <a:prstDash val="solid"/>
            <a:round/>
            <a:headEnd type="none" w="med" len="med"/>
            <a:tailEnd type="none" w="med" len="med"/>
          </a:ln>
        </p:spPr>
        <p:txBody>
          <a:bodyPr wrap="none" anchor="ctr"/>
          <a:lstStyle/>
          <a:p>
            <a:endParaRPr lang="en-GB"/>
          </a:p>
        </p:txBody>
      </p:sp>
      <p:sp>
        <p:nvSpPr>
          <p:cNvPr id="38051" name="Freeform 162"/>
          <p:cNvSpPr>
            <a:spLocks/>
          </p:cNvSpPr>
          <p:nvPr/>
        </p:nvSpPr>
        <p:spPr bwMode="auto">
          <a:xfrm>
            <a:off x="5029200" y="2514600"/>
            <a:ext cx="876300" cy="787400"/>
          </a:xfrm>
          <a:custGeom>
            <a:avLst/>
            <a:gdLst>
              <a:gd name="T0" fmla="*/ 0 w 552"/>
              <a:gd name="T1" fmla="*/ 0 h 496"/>
              <a:gd name="T2" fmla="*/ 2147483647 w 552"/>
              <a:gd name="T3" fmla="*/ 2147483647 h 496"/>
              <a:gd name="T4" fmla="*/ 2147483647 w 552"/>
              <a:gd name="T5" fmla="*/ 2147483647 h 496"/>
              <a:gd name="T6" fmla="*/ 2147483647 w 552"/>
              <a:gd name="T7" fmla="*/ 2147483647 h 496"/>
              <a:gd name="T8" fmla="*/ 2147483647 w 552"/>
              <a:gd name="T9" fmla="*/ 2147483647 h 496"/>
              <a:gd name="T10" fmla="*/ 2147483647 w 552"/>
              <a:gd name="T11" fmla="*/ 2147483647 h 496"/>
              <a:gd name="T12" fmla="*/ 2147483647 w 552"/>
              <a:gd name="T13" fmla="*/ 2147483647 h 496"/>
              <a:gd name="T14" fmla="*/ 2147483647 w 552"/>
              <a:gd name="T15" fmla="*/ 2147483647 h 496"/>
              <a:gd name="T16" fmla="*/ 0 60000 65536"/>
              <a:gd name="T17" fmla="*/ 0 60000 65536"/>
              <a:gd name="T18" fmla="*/ 0 60000 65536"/>
              <a:gd name="T19" fmla="*/ 0 60000 65536"/>
              <a:gd name="T20" fmla="*/ 0 60000 65536"/>
              <a:gd name="T21" fmla="*/ 0 60000 65536"/>
              <a:gd name="T22" fmla="*/ 0 60000 65536"/>
              <a:gd name="T23" fmla="*/ 0 60000 65536"/>
              <a:gd name="T24" fmla="*/ 0 w 552"/>
              <a:gd name="T25" fmla="*/ 0 h 496"/>
              <a:gd name="T26" fmla="*/ 552 w 552"/>
              <a:gd name="T27" fmla="*/ 496 h 49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52" h="496">
                <a:moveTo>
                  <a:pt x="0" y="0"/>
                </a:moveTo>
                <a:lnTo>
                  <a:pt x="124" y="132"/>
                </a:lnTo>
                <a:lnTo>
                  <a:pt x="196" y="222"/>
                </a:lnTo>
                <a:lnTo>
                  <a:pt x="234" y="256"/>
                </a:lnTo>
                <a:lnTo>
                  <a:pt x="296" y="328"/>
                </a:lnTo>
                <a:lnTo>
                  <a:pt x="384" y="406"/>
                </a:lnTo>
                <a:lnTo>
                  <a:pt x="498" y="466"/>
                </a:lnTo>
                <a:lnTo>
                  <a:pt x="552" y="496"/>
                </a:lnTo>
              </a:path>
            </a:pathLst>
          </a:custGeom>
          <a:noFill/>
          <a:ln w="19050" cap="flat" cmpd="sng">
            <a:solidFill>
              <a:srgbClr val="00FFFF"/>
            </a:solidFill>
            <a:prstDash val="solid"/>
            <a:round/>
            <a:headEnd type="none" w="med" len="med"/>
            <a:tailEnd type="none" w="med" len="med"/>
          </a:ln>
        </p:spPr>
        <p:txBody>
          <a:bodyPr/>
          <a:lstStyle/>
          <a:p>
            <a:endParaRPr lang="en-GB"/>
          </a:p>
        </p:txBody>
      </p:sp>
      <p:sp>
        <p:nvSpPr>
          <p:cNvPr id="38052" name="Freeform 163"/>
          <p:cNvSpPr>
            <a:spLocks/>
          </p:cNvSpPr>
          <p:nvPr/>
        </p:nvSpPr>
        <p:spPr bwMode="auto">
          <a:xfrm>
            <a:off x="3762375" y="2451100"/>
            <a:ext cx="1241425" cy="1368425"/>
          </a:xfrm>
          <a:custGeom>
            <a:avLst/>
            <a:gdLst>
              <a:gd name="T0" fmla="*/ 0 w 782"/>
              <a:gd name="T1" fmla="*/ 0 h 862"/>
              <a:gd name="T2" fmla="*/ 2147483647 w 782"/>
              <a:gd name="T3" fmla="*/ 2147483647 h 862"/>
              <a:gd name="T4" fmla="*/ 2147483647 w 782"/>
              <a:gd name="T5" fmla="*/ 2147483647 h 862"/>
              <a:gd name="T6" fmla="*/ 2147483647 w 782"/>
              <a:gd name="T7" fmla="*/ 2147483647 h 862"/>
              <a:gd name="T8" fmla="*/ 2147483647 w 782"/>
              <a:gd name="T9" fmla="*/ 2147483647 h 862"/>
              <a:gd name="T10" fmla="*/ 2147483647 w 782"/>
              <a:gd name="T11" fmla="*/ 2147483647 h 862"/>
              <a:gd name="T12" fmla="*/ 2147483647 w 782"/>
              <a:gd name="T13" fmla="*/ 2147483647 h 862"/>
              <a:gd name="T14" fmla="*/ 2147483647 w 782"/>
              <a:gd name="T15" fmla="*/ 2147483647 h 862"/>
              <a:gd name="T16" fmla="*/ 2147483647 w 782"/>
              <a:gd name="T17" fmla="*/ 2147483647 h 862"/>
              <a:gd name="T18" fmla="*/ 2147483647 w 782"/>
              <a:gd name="T19" fmla="*/ 2147483647 h 862"/>
              <a:gd name="T20" fmla="*/ 2147483647 w 782"/>
              <a:gd name="T21" fmla="*/ 2147483647 h 862"/>
              <a:gd name="T22" fmla="*/ 2147483647 w 782"/>
              <a:gd name="T23" fmla="*/ 2147483647 h 8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82"/>
              <a:gd name="T37" fmla="*/ 0 h 862"/>
              <a:gd name="T38" fmla="*/ 782 w 782"/>
              <a:gd name="T39" fmla="*/ 862 h 86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82" h="862">
                <a:moveTo>
                  <a:pt x="0" y="0"/>
                </a:moveTo>
                <a:lnTo>
                  <a:pt x="60" y="110"/>
                </a:lnTo>
                <a:lnTo>
                  <a:pt x="120" y="198"/>
                </a:lnTo>
                <a:lnTo>
                  <a:pt x="202" y="286"/>
                </a:lnTo>
                <a:lnTo>
                  <a:pt x="322" y="396"/>
                </a:lnTo>
                <a:lnTo>
                  <a:pt x="390" y="458"/>
                </a:lnTo>
                <a:lnTo>
                  <a:pt x="464" y="540"/>
                </a:lnTo>
                <a:lnTo>
                  <a:pt x="520" y="620"/>
                </a:lnTo>
                <a:lnTo>
                  <a:pt x="584" y="714"/>
                </a:lnTo>
                <a:lnTo>
                  <a:pt x="640" y="772"/>
                </a:lnTo>
                <a:lnTo>
                  <a:pt x="692" y="806"/>
                </a:lnTo>
                <a:lnTo>
                  <a:pt x="782" y="862"/>
                </a:lnTo>
              </a:path>
            </a:pathLst>
          </a:custGeom>
          <a:noFill/>
          <a:ln w="19050" cap="flat" cmpd="sng">
            <a:solidFill>
              <a:srgbClr val="00FFFF"/>
            </a:solidFill>
            <a:prstDash val="solid"/>
            <a:round/>
            <a:headEnd type="none" w="med" len="med"/>
            <a:tailEnd type="none" w="med" len="med"/>
          </a:ln>
        </p:spPr>
        <p:txBody>
          <a:bodyPr/>
          <a:lstStyle/>
          <a:p>
            <a:endParaRPr lang="en-GB"/>
          </a:p>
        </p:txBody>
      </p:sp>
      <p:sp>
        <p:nvSpPr>
          <p:cNvPr id="38053" name="Freeform 164"/>
          <p:cNvSpPr>
            <a:spLocks/>
          </p:cNvSpPr>
          <p:nvPr/>
        </p:nvSpPr>
        <p:spPr bwMode="auto">
          <a:xfrm>
            <a:off x="7480300" y="1609725"/>
            <a:ext cx="742950" cy="717550"/>
          </a:xfrm>
          <a:custGeom>
            <a:avLst/>
            <a:gdLst>
              <a:gd name="T0" fmla="*/ 0 w 454"/>
              <a:gd name="T1" fmla="*/ 0 h 440"/>
              <a:gd name="T2" fmla="*/ 2147483647 w 454"/>
              <a:gd name="T3" fmla="*/ 2147483647 h 440"/>
              <a:gd name="T4" fmla="*/ 2147483647 w 454"/>
              <a:gd name="T5" fmla="*/ 2147483647 h 440"/>
              <a:gd name="T6" fmla="*/ 0 60000 65536"/>
              <a:gd name="T7" fmla="*/ 0 60000 65536"/>
              <a:gd name="T8" fmla="*/ 0 60000 65536"/>
              <a:gd name="T9" fmla="*/ 0 w 454"/>
              <a:gd name="T10" fmla="*/ 0 h 440"/>
              <a:gd name="T11" fmla="*/ 454 w 454"/>
              <a:gd name="T12" fmla="*/ 440 h 440"/>
            </a:gdLst>
            <a:ahLst/>
            <a:cxnLst>
              <a:cxn ang="T6">
                <a:pos x="T0" y="T1"/>
              </a:cxn>
              <a:cxn ang="T7">
                <a:pos x="T2" y="T3"/>
              </a:cxn>
              <a:cxn ang="T8">
                <a:pos x="T4" y="T5"/>
              </a:cxn>
            </a:cxnLst>
            <a:rect l="T9" t="T10" r="T11" b="T12"/>
            <a:pathLst>
              <a:path w="454" h="440">
                <a:moveTo>
                  <a:pt x="0" y="0"/>
                </a:moveTo>
                <a:lnTo>
                  <a:pt x="250" y="242"/>
                </a:lnTo>
                <a:lnTo>
                  <a:pt x="454" y="440"/>
                </a:lnTo>
              </a:path>
            </a:pathLst>
          </a:custGeom>
          <a:noFill/>
          <a:ln w="25400" cap="flat" cmpd="sng">
            <a:solidFill>
              <a:srgbClr val="00FFFF"/>
            </a:solidFill>
            <a:prstDash val="solid"/>
            <a:round/>
            <a:headEnd type="none" w="med" len="med"/>
            <a:tailEnd type="none" w="med" len="med"/>
          </a:ln>
        </p:spPr>
        <p:txBody>
          <a:bodyPr/>
          <a:lstStyle/>
          <a:p>
            <a:endParaRPr lang="en-GB"/>
          </a:p>
        </p:txBody>
      </p:sp>
      <p:sp>
        <p:nvSpPr>
          <p:cNvPr id="38054" name="Freeform 165"/>
          <p:cNvSpPr>
            <a:spLocks/>
          </p:cNvSpPr>
          <p:nvPr/>
        </p:nvSpPr>
        <p:spPr bwMode="auto">
          <a:xfrm>
            <a:off x="7404100" y="2565400"/>
            <a:ext cx="381000" cy="454025"/>
          </a:xfrm>
          <a:custGeom>
            <a:avLst/>
            <a:gdLst>
              <a:gd name="T0" fmla="*/ 0 w 240"/>
              <a:gd name="T1" fmla="*/ 0 h 286"/>
              <a:gd name="T2" fmla="*/ 2147483647 w 240"/>
              <a:gd name="T3" fmla="*/ 2147483647 h 286"/>
              <a:gd name="T4" fmla="*/ 2147483647 w 240"/>
              <a:gd name="T5" fmla="*/ 2147483647 h 286"/>
              <a:gd name="T6" fmla="*/ 0 60000 65536"/>
              <a:gd name="T7" fmla="*/ 0 60000 65536"/>
              <a:gd name="T8" fmla="*/ 0 60000 65536"/>
              <a:gd name="T9" fmla="*/ 0 w 240"/>
              <a:gd name="T10" fmla="*/ 0 h 286"/>
              <a:gd name="T11" fmla="*/ 240 w 240"/>
              <a:gd name="T12" fmla="*/ 286 h 286"/>
            </a:gdLst>
            <a:ahLst/>
            <a:cxnLst>
              <a:cxn ang="T6">
                <a:pos x="T0" y="T1"/>
              </a:cxn>
              <a:cxn ang="T7">
                <a:pos x="T2" y="T3"/>
              </a:cxn>
              <a:cxn ang="T8">
                <a:pos x="T4" y="T5"/>
              </a:cxn>
            </a:cxnLst>
            <a:rect l="T9" t="T10" r="T11" b="T12"/>
            <a:pathLst>
              <a:path w="240" h="286">
                <a:moveTo>
                  <a:pt x="0" y="0"/>
                </a:moveTo>
                <a:lnTo>
                  <a:pt x="122" y="130"/>
                </a:lnTo>
                <a:lnTo>
                  <a:pt x="240" y="286"/>
                </a:lnTo>
              </a:path>
            </a:pathLst>
          </a:custGeom>
          <a:noFill/>
          <a:ln w="19050" cap="flat" cmpd="sng">
            <a:solidFill>
              <a:srgbClr val="00FFFF"/>
            </a:solidFill>
            <a:prstDash val="solid"/>
            <a:round/>
            <a:headEnd type="none" w="med" len="med"/>
            <a:tailEnd type="none" w="med" len="med"/>
          </a:ln>
        </p:spPr>
        <p:txBody>
          <a:bodyPr/>
          <a:lstStyle/>
          <a:p>
            <a:endParaRPr lang="en-GB"/>
          </a:p>
        </p:txBody>
      </p:sp>
      <p:sp>
        <p:nvSpPr>
          <p:cNvPr id="38055" name="Line 166"/>
          <p:cNvSpPr>
            <a:spLocks noChangeShapeType="1"/>
          </p:cNvSpPr>
          <p:nvPr/>
        </p:nvSpPr>
        <p:spPr bwMode="auto">
          <a:xfrm>
            <a:off x="8220075" y="2324100"/>
            <a:ext cx="533400" cy="520700"/>
          </a:xfrm>
          <a:prstGeom prst="line">
            <a:avLst/>
          </a:prstGeom>
          <a:noFill/>
          <a:ln w="19050">
            <a:solidFill>
              <a:srgbClr val="00FFFF"/>
            </a:solidFill>
            <a:round/>
            <a:headEnd/>
            <a:tailEnd/>
          </a:ln>
        </p:spPr>
        <p:txBody>
          <a:bodyPr/>
          <a:lstStyle/>
          <a:p>
            <a:endParaRPr lang="en-GB"/>
          </a:p>
        </p:txBody>
      </p:sp>
      <p:sp>
        <p:nvSpPr>
          <p:cNvPr id="38056" name="Freeform 167"/>
          <p:cNvSpPr>
            <a:spLocks/>
          </p:cNvSpPr>
          <p:nvPr/>
        </p:nvSpPr>
        <p:spPr bwMode="auto">
          <a:xfrm>
            <a:off x="8213725" y="2422525"/>
            <a:ext cx="533400" cy="530225"/>
          </a:xfrm>
          <a:custGeom>
            <a:avLst/>
            <a:gdLst>
              <a:gd name="T0" fmla="*/ 0 w 342"/>
              <a:gd name="T1" fmla="*/ 0 h 338"/>
              <a:gd name="T2" fmla="*/ 2147483647 w 342"/>
              <a:gd name="T3" fmla="*/ 2147483647 h 338"/>
              <a:gd name="T4" fmla="*/ 2147483647 w 342"/>
              <a:gd name="T5" fmla="*/ 2147483647 h 338"/>
              <a:gd name="T6" fmla="*/ 2147483647 w 342"/>
              <a:gd name="T7" fmla="*/ 2147483647 h 338"/>
              <a:gd name="T8" fmla="*/ 0 60000 65536"/>
              <a:gd name="T9" fmla="*/ 0 60000 65536"/>
              <a:gd name="T10" fmla="*/ 0 60000 65536"/>
              <a:gd name="T11" fmla="*/ 0 60000 65536"/>
              <a:gd name="T12" fmla="*/ 0 w 342"/>
              <a:gd name="T13" fmla="*/ 0 h 338"/>
              <a:gd name="T14" fmla="*/ 342 w 342"/>
              <a:gd name="T15" fmla="*/ 338 h 338"/>
            </a:gdLst>
            <a:ahLst/>
            <a:cxnLst>
              <a:cxn ang="T8">
                <a:pos x="T0" y="T1"/>
              </a:cxn>
              <a:cxn ang="T9">
                <a:pos x="T2" y="T3"/>
              </a:cxn>
              <a:cxn ang="T10">
                <a:pos x="T4" y="T5"/>
              </a:cxn>
              <a:cxn ang="T11">
                <a:pos x="T6" y="T7"/>
              </a:cxn>
            </a:cxnLst>
            <a:rect l="T12" t="T13" r="T14" b="T15"/>
            <a:pathLst>
              <a:path w="342" h="338">
                <a:moveTo>
                  <a:pt x="0" y="0"/>
                </a:moveTo>
                <a:lnTo>
                  <a:pt x="106" y="106"/>
                </a:lnTo>
                <a:lnTo>
                  <a:pt x="276" y="270"/>
                </a:lnTo>
                <a:lnTo>
                  <a:pt x="342" y="338"/>
                </a:lnTo>
              </a:path>
            </a:pathLst>
          </a:custGeom>
          <a:noFill/>
          <a:ln w="19050" cap="flat" cmpd="sng">
            <a:solidFill>
              <a:srgbClr val="00FFFF"/>
            </a:solidFill>
            <a:prstDash val="solid"/>
            <a:round/>
            <a:headEnd type="none" w="med" len="med"/>
            <a:tailEnd type="none" w="med" len="med"/>
          </a:ln>
        </p:spPr>
        <p:txBody>
          <a:bodyPr/>
          <a:lstStyle/>
          <a:p>
            <a:endParaRPr lang="en-GB"/>
          </a:p>
        </p:txBody>
      </p:sp>
      <p:sp>
        <p:nvSpPr>
          <p:cNvPr id="38057" name="Freeform 168"/>
          <p:cNvSpPr>
            <a:spLocks/>
          </p:cNvSpPr>
          <p:nvPr/>
        </p:nvSpPr>
        <p:spPr bwMode="auto">
          <a:xfrm>
            <a:off x="7185025" y="1704975"/>
            <a:ext cx="285750" cy="1633538"/>
          </a:xfrm>
          <a:custGeom>
            <a:avLst/>
            <a:gdLst>
              <a:gd name="T0" fmla="*/ 2147483647 w 180"/>
              <a:gd name="T1" fmla="*/ 0 h 1029"/>
              <a:gd name="T2" fmla="*/ 2147483647 w 180"/>
              <a:gd name="T3" fmla="*/ 2147483647 h 1029"/>
              <a:gd name="T4" fmla="*/ 2147483647 w 180"/>
              <a:gd name="T5" fmla="*/ 2147483647 h 1029"/>
              <a:gd name="T6" fmla="*/ 2147483647 w 180"/>
              <a:gd name="T7" fmla="*/ 2147483647 h 1029"/>
              <a:gd name="T8" fmla="*/ 2147483647 w 180"/>
              <a:gd name="T9" fmla="*/ 2147483647 h 1029"/>
              <a:gd name="T10" fmla="*/ 2147483647 w 180"/>
              <a:gd name="T11" fmla="*/ 2147483647 h 1029"/>
              <a:gd name="T12" fmla="*/ 2147483647 w 180"/>
              <a:gd name="T13" fmla="*/ 2147483647 h 1029"/>
              <a:gd name="T14" fmla="*/ 2147483647 w 180"/>
              <a:gd name="T15" fmla="*/ 2147483647 h 1029"/>
              <a:gd name="T16" fmla="*/ 0 w 180"/>
              <a:gd name="T17" fmla="*/ 2147483647 h 10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0"/>
              <a:gd name="T28" fmla="*/ 0 h 1029"/>
              <a:gd name="T29" fmla="*/ 180 w 180"/>
              <a:gd name="T30" fmla="*/ 1029 h 10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0" h="1029">
                <a:moveTo>
                  <a:pt x="180" y="0"/>
                </a:moveTo>
                <a:lnTo>
                  <a:pt x="150" y="176"/>
                </a:lnTo>
                <a:lnTo>
                  <a:pt x="136" y="312"/>
                </a:lnTo>
                <a:lnTo>
                  <a:pt x="108" y="454"/>
                </a:lnTo>
                <a:lnTo>
                  <a:pt x="98" y="604"/>
                </a:lnTo>
                <a:lnTo>
                  <a:pt x="92" y="700"/>
                </a:lnTo>
                <a:lnTo>
                  <a:pt x="72" y="792"/>
                </a:lnTo>
                <a:lnTo>
                  <a:pt x="36" y="918"/>
                </a:lnTo>
                <a:lnTo>
                  <a:pt x="0" y="1029"/>
                </a:lnTo>
              </a:path>
            </a:pathLst>
          </a:custGeom>
          <a:noFill/>
          <a:ln w="19050" cap="flat" cmpd="sng">
            <a:solidFill>
              <a:srgbClr val="00FFFF"/>
            </a:solidFill>
            <a:prstDash val="solid"/>
            <a:round/>
            <a:headEnd type="none" w="med" len="med"/>
            <a:tailEnd type="none" w="med" len="med"/>
          </a:ln>
        </p:spPr>
        <p:txBody>
          <a:bodyPr/>
          <a:lstStyle/>
          <a:p>
            <a:endParaRPr lang="en-GB"/>
          </a:p>
        </p:txBody>
      </p:sp>
      <p:sp>
        <p:nvSpPr>
          <p:cNvPr id="38058" name="Freeform 169"/>
          <p:cNvSpPr>
            <a:spLocks/>
          </p:cNvSpPr>
          <p:nvPr/>
        </p:nvSpPr>
        <p:spPr bwMode="auto">
          <a:xfrm>
            <a:off x="7072313" y="3314700"/>
            <a:ext cx="169862" cy="504825"/>
          </a:xfrm>
          <a:custGeom>
            <a:avLst/>
            <a:gdLst>
              <a:gd name="T0" fmla="*/ 2147483647 w 107"/>
              <a:gd name="T1" fmla="*/ 0 h 318"/>
              <a:gd name="T2" fmla="*/ 2147483647 w 107"/>
              <a:gd name="T3" fmla="*/ 2147483647 h 318"/>
              <a:gd name="T4" fmla="*/ 2147483647 w 107"/>
              <a:gd name="T5" fmla="*/ 2147483647 h 318"/>
              <a:gd name="T6" fmla="*/ 0 w 107"/>
              <a:gd name="T7" fmla="*/ 2147483647 h 318"/>
              <a:gd name="T8" fmla="*/ 0 60000 65536"/>
              <a:gd name="T9" fmla="*/ 0 60000 65536"/>
              <a:gd name="T10" fmla="*/ 0 60000 65536"/>
              <a:gd name="T11" fmla="*/ 0 60000 65536"/>
              <a:gd name="T12" fmla="*/ 0 w 107"/>
              <a:gd name="T13" fmla="*/ 0 h 318"/>
              <a:gd name="T14" fmla="*/ 107 w 107"/>
              <a:gd name="T15" fmla="*/ 318 h 318"/>
            </a:gdLst>
            <a:ahLst/>
            <a:cxnLst>
              <a:cxn ang="T8">
                <a:pos x="T0" y="T1"/>
              </a:cxn>
              <a:cxn ang="T9">
                <a:pos x="T2" y="T3"/>
              </a:cxn>
              <a:cxn ang="T10">
                <a:pos x="T4" y="T5"/>
              </a:cxn>
              <a:cxn ang="T11">
                <a:pos x="T6" y="T7"/>
              </a:cxn>
            </a:cxnLst>
            <a:rect l="T12" t="T13" r="T14" b="T15"/>
            <a:pathLst>
              <a:path w="107" h="318">
                <a:moveTo>
                  <a:pt x="107" y="0"/>
                </a:moveTo>
                <a:lnTo>
                  <a:pt x="87" y="90"/>
                </a:lnTo>
                <a:lnTo>
                  <a:pt x="53" y="160"/>
                </a:lnTo>
                <a:lnTo>
                  <a:pt x="0" y="318"/>
                </a:lnTo>
              </a:path>
            </a:pathLst>
          </a:custGeom>
          <a:noFill/>
          <a:ln w="19050" cap="flat" cmpd="sng">
            <a:solidFill>
              <a:srgbClr val="00FFFF"/>
            </a:solidFill>
            <a:prstDash val="solid"/>
            <a:round/>
            <a:headEnd type="none" w="med" len="med"/>
            <a:tailEnd type="none" w="med" len="med"/>
          </a:ln>
        </p:spPr>
        <p:txBody>
          <a:bodyPr/>
          <a:lstStyle/>
          <a:p>
            <a:endParaRPr lang="en-GB"/>
          </a:p>
        </p:txBody>
      </p:sp>
      <p:sp>
        <p:nvSpPr>
          <p:cNvPr id="38059" name="Freeform 170"/>
          <p:cNvSpPr>
            <a:spLocks/>
          </p:cNvSpPr>
          <p:nvPr/>
        </p:nvSpPr>
        <p:spPr bwMode="auto">
          <a:xfrm>
            <a:off x="6994525" y="3330575"/>
            <a:ext cx="190500" cy="492125"/>
          </a:xfrm>
          <a:custGeom>
            <a:avLst/>
            <a:gdLst>
              <a:gd name="T0" fmla="*/ 2147483647 w 120"/>
              <a:gd name="T1" fmla="*/ 0 h 310"/>
              <a:gd name="T2" fmla="*/ 2147483647 w 120"/>
              <a:gd name="T3" fmla="*/ 2147483647 h 310"/>
              <a:gd name="T4" fmla="*/ 2147483647 w 120"/>
              <a:gd name="T5" fmla="*/ 2147483647 h 310"/>
              <a:gd name="T6" fmla="*/ 0 w 120"/>
              <a:gd name="T7" fmla="*/ 2147483647 h 310"/>
              <a:gd name="T8" fmla="*/ 0 60000 65536"/>
              <a:gd name="T9" fmla="*/ 0 60000 65536"/>
              <a:gd name="T10" fmla="*/ 0 60000 65536"/>
              <a:gd name="T11" fmla="*/ 0 60000 65536"/>
              <a:gd name="T12" fmla="*/ 0 w 120"/>
              <a:gd name="T13" fmla="*/ 0 h 310"/>
              <a:gd name="T14" fmla="*/ 120 w 120"/>
              <a:gd name="T15" fmla="*/ 310 h 310"/>
            </a:gdLst>
            <a:ahLst/>
            <a:cxnLst>
              <a:cxn ang="T8">
                <a:pos x="T0" y="T1"/>
              </a:cxn>
              <a:cxn ang="T9">
                <a:pos x="T2" y="T3"/>
              </a:cxn>
              <a:cxn ang="T10">
                <a:pos x="T4" y="T5"/>
              </a:cxn>
              <a:cxn ang="T11">
                <a:pos x="T6" y="T7"/>
              </a:cxn>
            </a:cxnLst>
            <a:rect l="T12" t="T13" r="T14" b="T15"/>
            <a:pathLst>
              <a:path w="120" h="310">
                <a:moveTo>
                  <a:pt x="120" y="0"/>
                </a:moveTo>
                <a:lnTo>
                  <a:pt x="100" y="78"/>
                </a:lnTo>
                <a:lnTo>
                  <a:pt x="46" y="208"/>
                </a:lnTo>
                <a:lnTo>
                  <a:pt x="0" y="310"/>
                </a:lnTo>
              </a:path>
            </a:pathLst>
          </a:custGeom>
          <a:noFill/>
          <a:ln w="19050" cap="flat" cmpd="sng">
            <a:solidFill>
              <a:srgbClr val="00FFFF"/>
            </a:solidFill>
            <a:prstDash val="solid"/>
            <a:round/>
            <a:headEnd type="none" w="med" len="med"/>
            <a:tailEnd type="none" w="med" len="med"/>
          </a:ln>
        </p:spPr>
        <p:txBody>
          <a:bodyPr/>
          <a:lstStyle/>
          <a:p>
            <a:endParaRPr lang="en-GB"/>
          </a:p>
        </p:txBody>
      </p:sp>
      <p:sp>
        <p:nvSpPr>
          <p:cNvPr id="38060" name="Freeform 171"/>
          <p:cNvSpPr>
            <a:spLocks/>
          </p:cNvSpPr>
          <p:nvPr/>
        </p:nvSpPr>
        <p:spPr bwMode="auto">
          <a:xfrm>
            <a:off x="4359275" y="2790825"/>
            <a:ext cx="803275" cy="904875"/>
          </a:xfrm>
          <a:custGeom>
            <a:avLst/>
            <a:gdLst>
              <a:gd name="T0" fmla="*/ 0 w 506"/>
              <a:gd name="T1" fmla="*/ 0 h 570"/>
              <a:gd name="T2" fmla="*/ 2147483647 w 506"/>
              <a:gd name="T3" fmla="*/ 2147483647 h 570"/>
              <a:gd name="T4" fmla="*/ 2147483647 w 506"/>
              <a:gd name="T5" fmla="*/ 2147483647 h 570"/>
              <a:gd name="T6" fmla="*/ 2147483647 w 506"/>
              <a:gd name="T7" fmla="*/ 2147483647 h 570"/>
              <a:gd name="T8" fmla="*/ 2147483647 w 506"/>
              <a:gd name="T9" fmla="*/ 2147483647 h 570"/>
              <a:gd name="T10" fmla="*/ 0 60000 65536"/>
              <a:gd name="T11" fmla="*/ 0 60000 65536"/>
              <a:gd name="T12" fmla="*/ 0 60000 65536"/>
              <a:gd name="T13" fmla="*/ 0 60000 65536"/>
              <a:gd name="T14" fmla="*/ 0 60000 65536"/>
              <a:gd name="T15" fmla="*/ 0 w 506"/>
              <a:gd name="T16" fmla="*/ 0 h 570"/>
              <a:gd name="T17" fmla="*/ 506 w 506"/>
              <a:gd name="T18" fmla="*/ 570 h 570"/>
            </a:gdLst>
            <a:ahLst/>
            <a:cxnLst>
              <a:cxn ang="T10">
                <a:pos x="T0" y="T1"/>
              </a:cxn>
              <a:cxn ang="T11">
                <a:pos x="T2" y="T3"/>
              </a:cxn>
              <a:cxn ang="T12">
                <a:pos x="T4" y="T5"/>
              </a:cxn>
              <a:cxn ang="T13">
                <a:pos x="T6" y="T7"/>
              </a:cxn>
              <a:cxn ang="T14">
                <a:pos x="T8" y="T9"/>
              </a:cxn>
            </a:cxnLst>
            <a:rect l="T15" t="T16" r="T17" b="T18"/>
            <a:pathLst>
              <a:path w="506" h="570">
                <a:moveTo>
                  <a:pt x="0" y="0"/>
                </a:moveTo>
                <a:lnTo>
                  <a:pt x="150" y="210"/>
                </a:lnTo>
                <a:lnTo>
                  <a:pt x="288" y="354"/>
                </a:lnTo>
                <a:lnTo>
                  <a:pt x="484" y="556"/>
                </a:lnTo>
                <a:lnTo>
                  <a:pt x="506" y="570"/>
                </a:lnTo>
              </a:path>
            </a:pathLst>
          </a:custGeom>
          <a:noFill/>
          <a:ln w="19050" cap="flat" cmpd="sng">
            <a:solidFill>
              <a:srgbClr val="00FFFF"/>
            </a:solidFill>
            <a:prstDash val="solid"/>
            <a:round/>
            <a:headEnd type="none" w="med" len="med"/>
            <a:tailEnd type="none" w="med" len="med"/>
          </a:ln>
        </p:spPr>
        <p:txBody>
          <a:bodyPr/>
          <a:lstStyle/>
          <a:p>
            <a:endParaRPr lang="en-GB"/>
          </a:p>
        </p:txBody>
      </p:sp>
      <p:sp>
        <p:nvSpPr>
          <p:cNvPr id="38061" name="Freeform 172"/>
          <p:cNvSpPr>
            <a:spLocks/>
          </p:cNvSpPr>
          <p:nvPr/>
        </p:nvSpPr>
        <p:spPr bwMode="auto">
          <a:xfrm>
            <a:off x="5934075" y="3122613"/>
            <a:ext cx="538163" cy="49212"/>
          </a:xfrm>
          <a:custGeom>
            <a:avLst/>
            <a:gdLst>
              <a:gd name="T0" fmla="*/ 0 w 339"/>
              <a:gd name="T1" fmla="*/ 2147483647 h 31"/>
              <a:gd name="T2" fmla="*/ 2147483647 w 339"/>
              <a:gd name="T3" fmla="*/ 2147483647 h 31"/>
              <a:gd name="T4" fmla="*/ 2147483647 w 339"/>
              <a:gd name="T5" fmla="*/ 2147483647 h 31"/>
              <a:gd name="T6" fmla="*/ 2147483647 w 339"/>
              <a:gd name="T7" fmla="*/ 0 h 31"/>
              <a:gd name="T8" fmla="*/ 0 60000 65536"/>
              <a:gd name="T9" fmla="*/ 0 60000 65536"/>
              <a:gd name="T10" fmla="*/ 0 60000 65536"/>
              <a:gd name="T11" fmla="*/ 0 60000 65536"/>
              <a:gd name="T12" fmla="*/ 0 w 339"/>
              <a:gd name="T13" fmla="*/ 0 h 31"/>
              <a:gd name="T14" fmla="*/ 339 w 339"/>
              <a:gd name="T15" fmla="*/ 31 h 31"/>
            </a:gdLst>
            <a:ahLst/>
            <a:cxnLst>
              <a:cxn ang="T8">
                <a:pos x="T0" y="T1"/>
              </a:cxn>
              <a:cxn ang="T9">
                <a:pos x="T2" y="T3"/>
              </a:cxn>
              <a:cxn ang="T10">
                <a:pos x="T4" y="T5"/>
              </a:cxn>
              <a:cxn ang="T11">
                <a:pos x="T6" y="T7"/>
              </a:cxn>
            </a:cxnLst>
            <a:rect l="T12" t="T13" r="T14" b="T15"/>
            <a:pathLst>
              <a:path w="339" h="31">
                <a:moveTo>
                  <a:pt x="0" y="31"/>
                </a:moveTo>
                <a:lnTo>
                  <a:pt x="144" y="27"/>
                </a:lnTo>
                <a:lnTo>
                  <a:pt x="248" y="7"/>
                </a:lnTo>
                <a:lnTo>
                  <a:pt x="339" y="0"/>
                </a:lnTo>
              </a:path>
            </a:pathLst>
          </a:custGeom>
          <a:noFill/>
          <a:ln w="19050" cap="flat" cmpd="sng">
            <a:solidFill>
              <a:srgbClr val="00FFFF"/>
            </a:solidFill>
            <a:prstDash val="solid"/>
            <a:round/>
            <a:headEnd type="none" w="med" len="med"/>
            <a:tailEnd type="none" w="med" len="med"/>
          </a:ln>
        </p:spPr>
        <p:txBody>
          <a:bodyPr/>
          <a:lstStyle/>
          <a:p>
            <a:endParaRPr lang="en-GB"/>
          </a:p>
        </p:txBody>
      </p:sp>
      <p:sp>
        <p:nvSpPr>
          <p:cNvPr id="38062" name="Freeform 173"/>
          <p:cNvSpPr>
            <a:spLocks/>
          </p:cNvSpPr>
          <p:nvPr/>
        </p:nvSpPr>
        <p:spPr bwMode="auto">
          <a:xfrm>
            <a:off x="4384675" y="3175000"/>
            <a:ext cx="561975" cy="520700"/>
          </a:xfrm>
          <a:custGeom>
            <a:avLst/>
            <a:gdLst>
              <a:gd name="T0" fmla="*/ 0 w 354"/>
              <a:gd name="T1" fmla="*/ 0 h 328"/>
              <a:gd name="T2" fmla="*/ 2147483647 w 354"/>
              <a:gd name="T3" fmla="*/ 2147483647 h 328"/>
              <a:gd name="T4" fmla="*/ 2147483647 w 354"/>
              <a:gd name="T5" fmla="*/ 2147483647 h 328"/>
              <a:gd name="T6" fmla="*/ 2147483647 w 354"/>
              <a:gd name="T7" fmla="*/ 2147483647 h 328"/>
              <a:gd name="T8" fmla="*/ 0 60000 65536"/>
              <a:gd name="T9" fmla="*/ 0 60000 65536"/>
              <a:gd name="T10" fmla="*/ 0 60000 65536"/>
              <a:gd name="T11" fmla="*/ 0 60000 65536"/>
              <a:gd name="T12" fmla="*/ 0 w 354"/>
              <a:gd name="T13" fmla="*/ 0 h 328"/>
              <a:gd name="T14" fmla="*/ 354 w 354"/>
              <a:gd name="T15" fmla="*/ 328 h 328"/>
            </a:gdLst>
            <a:ahLst/>
            <a:cxnLst>
              <a:cxn ang="T8">
                <a:pos x="T0" y="T1"/>
              </a:cxn>
              <a:cxn ang="T9">
                <a:pos x="T2" y="T3"/>
              </a:cxn>
              <a:cxn ang="T10">
                <a:pos x="T4" y="T5"/>
              </a:cxn>
              <a:cxn ang="T11">
                <a:pos x="T6" y="T7"/>
              </a:cxn>
            </a:cxnLst>
            <a:rect l="T12" t="T13" r="T14" b="T15"/>
            <a:pathLst>
              <a:path w="354" h="328">
                <a:moveTo>
                  <a:pt x="0" y="0"/>
                </a:moveTo>
                <a:lnTo>
                  <a:pt x="104" y="90"/>
                </a:lnTo>
                <a:lnTo>
                  <a:pt x="208" y="192"/>
                </a:lnTo>
                <a:lnTo>
                  <a:pt x="354" y="328"/>
                </a:lnTo>
              </a:path>
            </a:pathLst>
          </a:custGeom>
          <a:noFill/>
          <a:ln w="19050" cap="flat" cmpd="sng">
            <a:solidFill>
              <a:srgbClr val="00FFFF"/>
            </a:solidFill>
            <a:prstDash val="solid"/>
            <a:round/>
            <a:headEnd type="none" w="med" len="med"/>
            <a:tailEnd type="none" w="med" len="med"/>
          </a:ln>
        </p:spPr>
        <p:txBody>
          <a:bodyPr/>
          <a:lstStyle/>
          <a:p>
            <a:endParaRPr lang="en-GB"/>
          </a:p>
        </p:txBody>
      </p:sp>
      <p:sp>
        <p:nvSpPr>
          <p:cNvPr id="38063" name="Freeform 174"/>
          <p:cNvSpPr>
            <a:spLocks/>
          </p:cNvSpPr>
          <p:nvPr/>
        </p:nvSpPr>
        <p:spPr bwMode="auto">
          <a:xfrm>
            <a:off x="5765800" y="2803525"/>
            <a:ext cx="200025" cy="1019175"/>
          </a:xfrm>
          <a:custGeom>
            <a:avLst/>
            <a:gdLst>
              <a:gd name="T0" fmla="*/ 2147483647 w 126"/>
              <a:gd name="T1" fmla="*/ 0 h 642"/>
              <a:gd name="T2" fmla="*/ 2147483647 w 126"/>
              <a:gd name="T3" fmla="*/ 2147483647 h 642"/>
              <a:gd name="T4" fmla="*/ 2147483647 w 126"/>
              <a:gd name="T5" fmla="*/ 2147483647 h 642"/>
              <a:gd name="T6" fmla="*/ 2147483647 w 126"/>
              <a:gd name="T7" fmla="*/ 2147483647 h 642"/>
              <a:gd name="T8" fmla="*/ 2147483647 w 126"/>
              <a:gd name="T9" fmla="*/ 2147483647 h 642"/>
              <a:gd name="T10" fmla="*/ 0 w 126"/>
              <a:gd name="T11" fmla="*/ 2147483647 h 642"/>
              <a:gd name="T12" fmla="*/ 0 60000 65536"/>
              <a:gd name="T13" fmla="*/ 0 60000 65536"/>
              <a:gd name="T14" fmla="*/ 0 60000 65536"/>
              <a:gd name="T15" fmla="*/ 0 60000 65536"/>
              <a:gd name="T16" fmla="*/ 0 60000 65536"/>
              <a:gd name="T17" fmla="*/ 0 60000 65536"/>
              <a:gd name="T18" fmla="*/ 0 w 126"/>
              <a:gd name="T19" fmla="*/ 0 h 642"/>
              <a:gd name="T20" fmla="*/ 126 w 126"/>
              <a:gd name="T21" fmla="*/ 642 h 642"/>
            </a:gdLst>
            <a:ahLst/>
            <a:cxnLst>
              <a:cxn ang="T12">
                <a:pos x="T0" y="T1"/>
              </a:cxn>
              <a:cxn ang="T13">
                <a:pos x="T2" y="T3"/>
              </a:cxn>
              <a:cxn ang="T14">
                <a:pos x="T4" y="T5"/>
              </a:cxn>
              <a:cxn ang="T15">
                <a:pos x="T6" y="T7"/>
              </a:cxn>
              <a:cxn ang="T16">
                <a:pos x="T8" y="T9"/>
              </a:cxn>
              <a:cxn ang="T17">
                <a:pos x="T10" y="T11"/>
              </a:cxn>
            </a:cxnLst>
            <a:rect l="T18" t="T19" r="T20" b="T21"/>
            <a:pathLst>
              <a:path w="126" h="642">
                <a:moveTo>
                  <a:pt x="116" y="0"/>
                </a:moveTo>
                <a:lnTo>
                  <a:pt x="126" y="102"/>
                </a:lnTo>
                <a:lnTo>
                  <a:pt x="112" y="224"/>
                </a:lnTo>
                <a:lnTo>
                  <a:pt x="88" y="320"/>
                </a:lnTo>
                <a:lnTo>
                  <a:pt x="54" y="452"/>
                </a:lnTo>
                <a:lnTo>
                  <a:pt x="0" y="642"/>
                </a:lnTo>
              </a:path>
            </a:pathLst>
          </a:custGeom>
          <a:noFill/>
          <a:ln w="19050" cap="flat" cmpd="sng">
            <a:solidFill>
              <a:srgbClr val="00FFFF"/>
            </a:solidFill>
            <a:prstDash val="solid"/>
            <a:round/>
            <a:headEnd type="none" w="med" len="med"/>
            <a:tailEnd type="none" w="med" len="med"/>
          </a:ln>
        </p:spPr>
        <p:txBody>
          <a:bodyPr/>
          <a:lstStyle/>
          <a:p>
            <a:endParaRPr lang="en-GB"/>
          </a:p>
        </p:txBody>
      </p:sp>
      <p:sp>
        <p:nvSpPr>
          <p:cNvPr id="38064" name="Freeform 175"/>
          <p:cNvSpPr>
            <a:spLocks/>
          </p:cNvSpPr>
          <p:nvPr/>
        </p:nvSpPr>
        <p:spPr bwMode="auto">
          <a:xfrm>
            <a:off x="238125" y="2419350"/>
            <a:ext cx="847725" cy="1217613"/>
          </a:xfrm>
          <a:custGeom>
            <a:avLst/>
            <a:gdLst>
              <a:gd name="T0" fmla="*/ 0 w 534"/>
              <a:gd name="T1" fmla="*/ 0 h 767"/>
              <a:gd name="T2" fmla="*/ 2147483647 w 534"/>
              <a:gd name="T3" fmla="*/ 2147483647 h 767"/>
              <a:gd name="T4" fmla="*/ 2147483647 w 534"/>
              <a:gd name="T5" fmla="*/ 2147483647 h 767"/>
              <a:gd name="T6" fmla="*/ 2147483647 w 534"/>
              <a:gd name="T7" fmla="*/ 2147483647 h 767"/>
              <a:gd name="T8" fmla="*/ 2147483647 w 534"/>
              <a:gd name="T9" fmla="*/ 2147483647 h 767"/>
              <a:gd name="T10" fmla="*/ 2147483647 w 534"/>
              <a:gd name="T11" fmla="*/ 2147483647 h 767"/>
              <a:gd name="T12" fmla="*/ 2147483647 w 534"/>
              <a:gd name="T13" fmla="*/ 2147483647 h 767"/>
              <a:gd name="T14" fmla="*/ 0 60000 65536"/>
              <a:gd name="T15" fmla="*/ 0 60000 65536"/>
              <a:gd name="T16" fmla="*/ 0 60000 65536"/>
              <a:gd name="T17" fmla="*/ 0 60000 65536"/>
              <a:gd name="T18" fmla="*/ 0 60000 65536"/>
              <a:gd name="T19" fmla="*/ 0 60000 65536"/>
              <a:gd name="T20" fmla="*/ 0 60000 65536"/>
              <a:gd name="T21" fmla="*/ 0 w 534"/>
              <a:gd name="T22" fmla="*/ 0 h 767"/>
              <a:gd name="T23" fmla="*/ 534 w 534"/>
              <a:gd name="T24" fmla="*/ 767 h 7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4" h="767">
                <a:moveTo>
                  <a:pt x="0" y="0"/>
                </a:moveTo>
                <a:lnTo>
                  <a:pt x="81" y="119"/>
                </a:lnTo>
                <a:lnTo>
                  <a:pt x="164" y="225"/>
                </a:lnTo>
                <a:lnTo>
                  <a:pt x="249" y="321"/>
                </a:lnTo>
                <a:lnTo>
                  <a:pt x="318" y="437"/>
                </a:lnTo>
                <a:lnTo>
                  <a:pt x="395" y="563"/>
                </a:lnTo>
                <a:lnTo>
                  <a:pt x="534" y="767"/>
                </a:lnTo>
              </a:path>
            </a:pathLst>
          </a:custGeom>
          <a:noFill/>
          <a:ln w="19050" cap="flat" cmpd="sng">
            <a:solidFill>
              <a:srgbClr val="00FFFF"/>
            </a:solidFill>
            <a:prstDash val="solid"/>
            <a:round/>
            <a:headEnd type="none" w="med" len="med"/>
            <a:tailEnd type="none" w="med" len="med"/>
          </a:ln>
        </p:spPr>
        <p:txBody>
          <a:bodyPr/>
          <a:lstStyle/>
          <a:p>
            <a:endParaRPr lang="en-GB"/>
          </a:p>
        </p:txBody>
      </p:sp>
      <p:sp>
        <p:nvSpPr>
          <p:cNvPr id="38065" name="Freeform 176"/>
          <p:cNvSpPr>
            <a:spLocks/>
          </p:cNvSpPr>
          <p:nvPr/>
        </p:nvSpPr>
        <p:spPr bwMode="auto">
          <a:xfrm>
            <a:off x="1292225" y="2911475"/>
            <a:ext cx="63500" cy="307975"/>
          </a:xfrm>
          <a:custGeom>
            <a:avLst/>
            <a:gdLst>
              <a:gd name="T0" fmla="*/ 2147483647 w 40"/>
              <a:gd name="T1" fmla="*/ 0 h 194"/>
              <a:gd name="T2" fmla="*/ 2147483647 w 40"/>
              <a:gd name="T3" fmla="*/ 2147483647 h 194"/>
              <a:gd name="T4" fmla="*/ 0 w 40"/>
              <a:gd name="T5" fmla="*/ 2147483647 h 194"/>
              <a:gd name="T6" fmla="*/ 0 60000 65536"/>
              <a:gd name="T7" fmla="*/ 0 60000 65536"/>
              <a:gd name="T8" fmla="*/ 0 60000 65536"/>
              <a:gd name="T9" fmla="*/ 0 w 40"/>
              <a:gd name="T10" fmla="*/ 0 h 194"/>
              <a:gd name="T11" fmla="*/ 40 w 40"/>
              <a:gd name="T12" fmla="*/ 194 h 194"/>
            </a:gdLst>
            <a:ahLst/>
            <a:cxnLst>
              <a:cxn ang="T6">
                <a:pos x="T0" y="T1"/>
              </a:cxn>
              <a:cxn ang="T7">
                <a:pos x="T2" y="T3"/>
              </a:cxn>
              <a:cxn ang="T8">
                <a:pos x="T4" y="T5"/>
              </a:cxn>
            </a:cxnLst>
            <a:rect l="T9" t="T10" r="T11" b="T12"/>
            <a:pathLst>
              <a:path w="40" h="194">
                <a:moveTo>
                  <a:pt x="40" y="0"/>
                </a:moveTo>
                <a:lnTo>
                  <a:pt x="16" y="76"/>
                </a:lnTo>
                <a:lnTo>
                  <a:pt x="0" y="194"/>
                </a:lnTo>
              </a:path>
            </a:pathLst>
          </a:custGeom>
          <a:noFill/>
          <a:ln w="19050" cap="flat" cmpd="sng">
            <a:solidFill>
              <a:srgbClr val="00FFFF"/>
            </a:solidFill>
            <a:prstDash val="solid"/>
            <a:round/>
            <a:headEnd type="none" w="med" len="med"/>
            <a:tailEnd type="none" w="med" len="med"/>
          </a:ln>
        </p:spPr>
        <p:txBody>
          <a:bodyPr/>
          <a:lstStyle/>
          <a:p>
            <a:endParaRPr lang="en-GB"/>
          </a:p>
        </p:txBody>
      </p:sp>
      <p:sp>
        <p:nvSpPr>
          <p:cNvPr id="38066" name="Freeform 177"/>
          <p:cNvSpPr>
            <a:spLocks/>
          </p:cNvSpPr>
          <p:nvPr/>
        </p:nvSpPr>
        <p:spPr bwMode="auto">
          <a:xfrm>
            <a:off x="1835150" y="2743200"/>
            <a:ext cx="711200" cy="952500"/>
          </a:xfrm>
          <a:custGeom>
            <a:avLst/>
            <a:gdLst>
              <a:gd name="T0" fmla="*/ 0 w 448"/>
              <a:gd name="T1" fmla="*/ 0 h 600"/>
              <a:gd name="T2" fmla="*/ 2147483647 w 448"/>
              <a:gd name="T3" fmla="*/ 2147483647 h 600"/>
              <a:gd name="T4" fmla="*/ 2147483647 w 448"/>
              <a:gd name="T5" fmla="*/ 2147483647 h 600"/>
              <a:gd name="T6" fmla="*/ 2147483647 w 448"/>
              <a:gd name="T7" fmla="*/ 2147483647 h 600"/>
              <a:gd name="T8" fmla="*/ 0 60000 65536"/>
              <a:gd name="T9" fmla="*/ 0 60000 65536"/>
              <a:gd name="T10" fmla="*/ 0 60000 65536"/>
              <a:gd name="T11" fmla="*/ 0 60000 65536"/>
              <a:gd name="T12" fmla="*/ 0 w 448"/>
              <a:gd name="T13" fmla="*/ 0 h 600"/>
              <a:gd name="T14" fmla="*/ 448 w 448"/>
              <a:gd name="T15" fmla="*/ 600 h 600"/>
            </a:gdLst>
            <a:ahLst/>
            <a:cxnLst>
              <a:cxn ang="T8">
                <a:pos x="T0" y="T1"/>
              </a:cxn>
              <a:cxn ang="T9">
                <a:pos x="T2" y="T3"/>
              </a:cxn>
              <a:cxn ang="T10">
                <a:pos x="T4" y="T5"/>
              </a:cxn>
              <a:cxn ang="T11">
                <a:pos x="T6" y="T7"/>
              </a:cxn>
            </a:cxnLst>
            <a:rect l="T12" t="T13" r="T14" b="T15"/>
            <a:pathLst>
              <a:path w="448" h="600">
                <a:moveTo>
                  <a:pt x="0" y="0"/>
                </a:moveTo>
                <a:lnTo>
                  <a:pt x="140" y="200"/>
                </a:lnTo>
                <a:lnTo>
                  <a:pt x="248" y="332"/>
                </a:lnTo>
                <a:lnTo>
                  <a:pt x="448" y="600"/>
                </a:lnTo>
              </a:path>
            </a:pathLst>
          </a:custGeom>
          <a:noFill/>
          <a:ln w="19050" cap="flat" cmpd="sng">
            <a:solidFill>
              <a:srgbClr val="00FFFF"/>
            </a:solidFill>
            <a:prstDash val="solid"/>
            <a:round/>
            <a:headEnd type="none" w="med" len="med"/>
            <a:tailEnd type="none" w="med" len="med"/>
          </a:ln>
        </p:spPr>
        <p:txBody>
          <a:bodyPr/>
          <a:lstStyle/>
          <a:p>
            <a:endParaRPr lang="en-GB"/>
          </a:p>
        </p:txBody>
      </p:sp>
      <p:sp>
        <p:nvSpPr>
          <p:cNvPr id="38067" name="Freeform 178"/>
          <p:cNvSpPr>
            <a:spLocks/>
          </p:cNvSpPr>
          <p:nvPr/>
        </p:nvSpPr>
        <p:spPr bwMode="auto">
          <a:xfrm>
            <a:off x="6289675" y="1606550"/>
            <a:ext cx="1066800" cy="1727200"/>
          </a:xfrm>
          <a:custGeom>
            <a:avLst/>
            <a:gdLst>
              <a:gd name="T0" fmla="*/ 2147483647 w 672"/>
              <a:gd name="T1" fmla="*/ 0 h 1088"/>
              <a:gd name="T2" fmla="*/ 2147483647 w 672"/>
              <a:gd name="T3" fmla="*/ 2147483647 h 1088"/>
              <a:gd name="T4" fmla="*/ 2147483647 w 672"/>
              <a:gd name="T5" fmla="*/ 2147483647 h 1088"/>
              <a:gd name="T6" fmla="*/ 2147483647 w 672"/>
              <a:gd name="T7" fmla="*/ 2147483647 h 1088"/>
              <a:gd name="T8" fmla="*/ 2147483647 w 672"/>
              <a:gd name="T9" fmla="*/ 2147483647 h 1088"/>
              <a:gd name="T10" fmla="*/ 2147483647 w 672"/>
              <a:gd name="T11" fmla="*/ 2147483647 h 1088"/>
              <a:gd name="T12" fmla="*/ 2147483647 w 672"/>
              <a:gd name="T13" fmla="*/ 2147483647 h 1088"/>
              <a:gd name="T14" fmla="*/ 2147483647 w 672"/>
              <a:gd name="T15" fmla="*/ 2147483647 h 1088"/>
              <a:gd name="T16" fmla="*/ 0 w 672"/>
              <a:gd name="T17" fmla="*/ 2147483647 h 10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72"/>
              <a:gd name="T28" fmla="*/ 0 h 1088"/>
              <a:gd name="T29" fmla="*/ 672 w 672"/>
              <a:gd name="T30" fmla="*/ 1088 h 10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72" h="1088">
                <a:moveTo>
                  <a:pt x="672" y="0"/>
                </a:moveTo>
                <a:lnTo>
                  <a:pt x="638" y="86"/>
                </a:lnTo>
                <a:lnTo>
                  <a:pt x="554" y="252"/>
                </a:lnTo>
                <a:lnTo>
                  <a:pt x="496" y="376"/>
                </a:lnTo>
                <a:lnTo>
                  <a:pt x="402" y="550"/>
                </a:lnTo>
                <a:lnTo>
                  <a:pt x="316" y="682"/>
                </a:lnTo>
                <a:lnTo>
                  <a:pt x="210" y="818"/>
                </a:lnTo>
                <a:lnTo>
                  <a:pt x="148" y="916"/>
                </a:lnTo>
                <a:lnTo>
                  <a:pt x="0" y="1088"/>
                </a:lnTo>
              </a:path>
            </a:pathLst>
          </a:custGeom>
          <a:noFill/>
          <a:ln w="19050" cap="flat" cmpd="sng">
            <a:solidFill>
              <a:srgbClr val="00FFFF"/>
            </a:solidFill>
            <a:prstDash val="solid"/>
            <a:round/>
            <a:headEnd type="none" w="med" len="med"/>
            <a:tailEnd type="none" w="med" len="med"/>
          </a:ln>
        </p:spPr>
        <p:txBody>
          <a:bodyPr/>
          <a:lstStyle/>
          <a:p>
            <a:endParaRPr lang="en-GB"/>
          </a:p>
        </p:txBody>
      </p:sp>
      <p:sp>
        <p:nvSpPr>
          <p:cNvPr id="38068" name="Freeform 179"/>
          <p:cNvSpPr>
            <a:spLocks/>
          </p:cNvSpPr>
          <p:nvPr/>
        </p:nvSpPr>
        <p:spPr bwMode="auto">
          <a:xfrm>
            <a:off x="5880100" y="3332163"/>
            <a:ext cx="411163" cy="485775"/>
          </a:xfrm>
          <a:custGeom>
            <a:avLst/>
            <a:gdLst>
              <a:gd name="T0" fmla="*/ 2147483647 w 253"/>
              <a:gd name="T1" fmla="*/ 0 h 304"/>
              <a:gd name="T2" fmla="*/ 2147483647 w 253"/>
              <a:gd name="T3" fmla="*/ 2147483647 h 304"/>
              <a:gd name="T4" fmla="*/ 0 w 253"/>
              <a:gd name="T5" fmla="*/ 2147483647 h 304"/>
              <a:gd name="T6" fmla="*/ 0 60000 65536"/>
              <a:gd name="T7" fmla="*/ 0 60000 65536"/>
              <a:gd name="T8" fmla="*/ 0 60000 65536"/>
              <a:gd name="T9" fmla="*/ 0 w 253"/>
              <a:gd name="T10" fmla="*/ 0 h 304"/>
              <a:gd name="T11" fmla="*/ 253 w 253"/>
              <a:gd name="T12" fmla="*/ 304 h 304"/>
            </a:gdLst>
            <a:ahLst/>
            <a:cxnLst>
              <a:cxn ang="T6">
                <a:pos x="T0" y="T1"/>
              </a:cxn>
              <a:cxn ang="T7">
                <a:pos x="T2" y="T3"/>
              </a:cxn>
              <a:cxn ang="T8">
                <a:pos x="T4" y="T5"/>
              </a:cxn>
            </a:cxnLst>
            <a:rect l="T9" t="T10" r="T11" b="T12"/>
            <a:pathLst>
              <a:path w="253" h="304">
                <a:moveTo>
                  <a:pt x="253" y="0"/>
                </a:moveTo>
                <a:lnTo>
                  <a:pt x="117" y="160"/>
                </a:lnTo>
                <a:lnTo>
                  <a:pt x="0" y="304"/>
                </a:lnTo>
              </a:path>
            </a:pathLst>
          </a:custGeom>
          <a:noFill/>
          <a:ln w="28575" cap="flat" cmpd="sng">
            <a:solidFill>
              <a:srgbClr val="00FFFF"/>
            </a:solidFill>
            <a:prstDash val="solid"/>
            <a:round/>
            <a:headEnd type="none" w="med" len="med"/>
            <a:tailEnd type="none" w="med" len="med"/>
          </a:ln>
        </p:spPr>
        <p:txBody>
          <a:bodyPr/>
          <a:lstStyle/>
          <a:p>
            <a:endParaRPr lang="en-GB"/>
          </a:p>
        </p:txBody>
      </p:sp>
      <p:sp>
        <p:nvSpPr>
          <p:cNvPr id="38069" name="Freeform 180"/>
          <p:cNvSpPr>
            <a:spLocks/>
          </p:cNvSpPr>
          <p:nvPr/>
        </p:nvSpPr>
        <p:spPr bwMode="auto">
          <a:xfrm>
            <a:off x="228600" y="2198688"/>
            <a:ext cx="2463800" cy="119062"/>
          </a:xfrm>
          <a:custGeom>
            <a:avLst/>
            <a:gdLst>
              <a:gd name="T0" fmla="*/ 0 w 1552"/>
              <a:gd name="T1" fmla="*/ 2147483647 h 75"/>
              <a:gd name="T2" fmla="*/ 0 w 1552"/>
              <a:gd name="T3" fmla="*/ 0 h 75"/>
              <a:gd name="T4" fmla="*/ 2147483647 w 1552"/>
              <a:gd name="T5" fmla="*/ 2147483647 h 75"/>
              <a:gd name="T6" fmla="*/ 2147483647 w 1552"/>
              <a:gd name="T7" fmla="*/ 2147483647 h 75"/>
              <a:gd name="T8" fmla="*/ 2147483647 w 1552"/>
              <a:gd name="T9" fmla="*/ 2147483647 h 75"/>
              <a:gd name="T10" fmla="*/ 2147483647 w 1552"/>
              <a:gd name="T11" fmla="*/ 2147483647 h 75"/>
              <a:gd name="T12" fmla="*/ 2147483647 w 1552"/>
              <a:gd name="T13" fmla="*/ 2147483647 h 75"/>
              <a:gd name="T14" fmla="*/ 2147483647 w 1552"/>
              <a:gd name="T15" fmla="*/ 2147483647 h 75"/>
              <a:gd name="T16" fmla="*/ 2147483647 w 1552"/>
              <a:gd name="T17" fmla="*/ 2147483647 h 75"/>
              <a:gd name="T18" fmla="*/ 2147483647 w 1552"/>
              <a:gd name="T19" fmla="*/ 2147483647 h 75"/>
              <a:gd name="T20" fmla="*/ 2147483647 w 1552"/>
              <a:gd name="T21" fmla="*/ 2147483647 h 75"/>
              <a:gd name="T22" fmla="*/ 2147483647 w 1552"/>
              <a:gd name="T23" fmla="*/ 2147483647 h 75"/>
              <a:gd name="T24" fmla="*/ 2147483647 w 1552"/>
              <a:gd name="T25" fmla="*/ 2147483647 h 75"/>
              <a:gd name="T26" fmla="*/ 2147483647 w 1552"/>
              <a:gd name="T27" fmla="*/ 2147483647 h 75"/>
              <a:gd name="T28" fmla="*/ 2147483647 w 1552"/>
              <a:gd name="T29" fmla="*/ 2147483647 h 75"/>
              <a:gd name="T30" fmla="*/ 2147483647 w 1552"/>
              <a:gd name="T31" fmla="*/ 2147483647 h 75"/>
              <a:gd name="T32" fmla="*/ 2147483647 w 1552"/>
              <a:gd name="T33" fmla="*/ 2147483647 h 75"/>
              <a:gd name="T34" fmla="*/ 2147483647 w 1552"/>
              <a:gd name="T35" fmla="*/ 2147483647 h 75"/>
              <a:gd name="T36" fmla="*/ 2147483647 w 1552"/>
              <a:gd name="T37" fmla="*/ 2147483647 h 75"/>
              <a:gd name="T38" fmla="*/ 2147483647 w 1552"/>
              <a:gd name="T39" fmla="*/ 2147483647 h 75"/>
              <a:gd name="T40" fmla="*/ 2147483647 w 1552"/>
              <a:gd name="T41" fmla="*/ 2147483647 h 75"/>
              <a:gd name="T42" fmla="*/ 2147483647 w 1552"/>
              <a:gd name="T43" fmla="*/ 2147483647 h 75"/>
              <a:gd name="T44" fmla="*/ 2147483647 w 1552"/>
              <a:gd name="T45" fmla="*/ 2147483647 h 75"/>
              <a:gd name="T46" fmla="*/ 2147483647 w 1552"/>
              <a:gd name="T47" fmla="*/ 2147483647 h 75"/>
              <a:gd name="T48" fmla="*/ 2147483647 w 1552"/>
              <a:gd name="T49" fmla="*/ 2147483647 h 75"/>
              <a:gd name="T50" fmla="*/ 2147483647 w 1552"/>
              <a:gd name="T51" fmla="*/ 2147483647 h 75"/>
              <a:gd name="T52" fmla="*/ 2147483647 w 1552"/>
              <a:gd name="T53" fmla="*/ 2147483647 h 75"/>
              <a:gd name="T54" fmla="*/ 2147483647 w 1552"/>
              <a:gd name="T55" fmla="*/ 2147483647 h 75"/>
              <a:gd name="T56" fmla="*/ 2147483647 w 1552"/>
              <a:gd name="T57" fmla="*/ 2147483647 h 75"/>
              <a:gd name="T58" fmla="*/ 2147483647 w 1552"/>
              <a:gd name="T59" fmla="*/ 2147483647 h 75"/>
              <a:gd name="T60" fmla="*/ 2147483647 w 1552"/>
              <a:gd name="T61" fmla="*/ 2147483647 h 75"/>
              <a:gd name="T62" fmla="*/ 2147483647 w 1552"/>
              <a:gd name="T63" fmla="*/ 2147483647 h 75"/>
              <a:gd name="T64" fmla="*/ 2147483647 w 1552"/>
              <a:gd name="T65" fmla="*/ 2147483647 h 75"/>
              <a:gd name="T66" fmla="*/ 2147483647 w 1552"/>
              <a:gd name="T67" fmla="*/ 2147483647 h 75"/>
              <a:gd name="T68" fmla="*/ 2147483647 w 1552"/>
              <a:gd name="T69" fmla="*/ 2147483647 h 75"/>
              <a:gd name="T70" fmla="*/ 2147483647 w 1552"/>
              <a:gd name="T71" fmla="*/ 2147483647 h 75"/>
              <a:gd name="T72" fmla="*/ 2147483647 w 1552"/>
              <a:gd name="T73" fmla="*/ 2147483647 h 75"/>
              <a:gd name="T74" fmla="*/ 2147483647 w 1552"/>
              <a:gd name="T75" fmla="*/ 2147483647 h 75"/>
              <a:gd name="T76" fmla="*/ 2147483647 w 1552"/>
              <a:gd name="T77" fmla="*/ 2147483647 h 75"/>
              <a:gd name="T78" fmla="*/ 2147483647 w 1552"/>
              <a:gd name="T79" fmla="*/ 2147483647 h 75"/>
              <a:gd name="T80" fmla="*/ 2147483647 w 1552"/>
              <a:gd name="T81" fmla="*/ 2147483647 h 75"/>
              <a:gd name="T82" fmla="*/ 2147483647 w 1552"/>
              <a:gd name="T83" fmla="*/ 2147483647 h 75"/>
              <a:gd name="T84" fmla="*/ 2147483647 w 1552"/>
              <a:gd name="T85" fmla="*/ 2147483647 h 75"/>
              <a:gd name="T86" fmla="*/ 2147483647 w 1552"/>
              <a:gd name="T87" fmla="*/ 2147483647 h 75"/>
              <a:gd name="T88" fmla="*/ 2147483647 w 1552"/>
              <a:gd name="T89" fmla="*/ 2147483647 h 75"/>
              <a:gd name="T90" fmla="*/ 2147483647 w 1552"/>
              <a:gd name="T91" fmla="*/ 2147483647 h 75"/>
              <a:gd name="T92" fmla="*/ 2147483647 w 1552"/>
              <a:gd name="T93" fmla="*/ 2147483647 h 7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552"/>
              <a:gd name="T142" fmla="*/ 0 h 75"/>
              <a:gd name="T143" fmla="*/ 1552 w 1552"/>
              <a:gd name="T144" fmla="*/ 75 h 7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552" h="75">
                <a:moveTo>
                  <a:pt x="0" y="10"/>
                </a:moveTo>
                <a:lnTo>
                  <a:pt x="0" y="0"/>
                </a:lnTo>
                <a:lnTo>
                  <a:pt x="73" y="5"/>
                </a:lnTo>
                <a:lnTo>
                  <a:pt x="148" y="16"/>
                </a:lnTo>
                <a:lnTo>
                  <a:pt x="229" y="27"/>
                </a:lnTo>
                <a:lnTo>
                  <a:pt x="315" y="32"/>
                </a:lnTo>
                <a:lnTo>
                  <a:pt x="395" y="43"/>
                </a:lnTo>
                <a:lnTo>
                  <a:pt x="476" y="48"/>
                </a:lnTo>
                <a:lnTo>
                  <a:pt x="546" y="54"/>
                </a:lnTo>
                <a:lnTo>
                  <a:pt x="611" y="54"/>
                </a:lnTo>
                <a:lnTo>
                  <a:pt x="707" y="59"/>
                </a:lnTo>
                <a:lnTo>
                  <a:pt x="761" y="64"/>
                </a:lnTo>
                <a:lnTo>
                  <a:pt x="836" y="64"/>
                </a:lnTo>
                <a:lnTo>
                  <a:pt x="923" y="64"/>
                </a:lnTo>
                <a:lnTo>
                  <a:pt x="982" y="59"/>
                </a:lnTo>
                <a:lnTo>
                  <a:pt x="1073" y="59"/>
                </a:lnTo>
                <a:lnTo>
                  <a:pt x="1154" y="48"/>
                </a:lnTo>
                <a:lnTo>
                  <a:pt x="1235" y="43"/>
                </a:lnTo>
                <a:lnTo>
                  <a:pt x="1283" y="32"/>
                </a:lnTo>
                <a:lnTo>
                  <a:pt x="1348" y="27"/>
                </a:lnTo>
                <a:lnTo>
                  <a:pt x="1396" y="21"/>
                </a:lnTo>
                <a:lnTo>
                  <a:pt x="1461" y="21"/>
                </a:lnTo>
                <a:lnTo>
                  <a:pt x="1498" y="16"/>
                </a:lnTo>
                <a:lnTo>
                  <a:pt x="1525" y="16"/>
                </a:lnTo>
                <a:lnTo>
                  <a:pt x="1552" y="27"/>
                </a:lnTo>
                <a:lnTo>
                  <a:pt x="1493" y="27"/>
                </a:lnTo>
                <a:lnTo>
                  <a:pt x="1428" y="27"/>
                </a:lnTo>
                <a:lnTo>
                  <a:pt x="1364" y="32"/>
                </a:lnTo>
                <a:lnTo>
                  <a:pt x="1294" y="43"/>
                </a:lnTo>
                <a:lnTo>
                  <a:pt x="1229" y="48"/>
                </a:lnTo>
                <a:lnTo>
                  <a:pt x="1175" y="59"/>
                </a:lnTo>
                <a:lnTo>
                  <a:pt x="1095" y="64"/>
                </a:lnTo>
                <a:lnTo>
                  <a:pt x="1025" y="70"/>
                </a:lnTo>
                <a:lnTo>
                  <a:pt x="949" y="75"/>
                </a:lnTo>
                <a:lnTo>
                  <a:pt x="890" y="75"/>
                </a:lnTo>
                <a:lnTo>
                  <a:pt x="831" y="75"/>
                </a:lnTo>
                <a:lnTo>
                  <a:pt x="761" y="75"/>
                </a:lnTo>
                <a:lnTo>
                  <a:pt x="702" y="70"/>
                </a:lnTo>
                <a:lnTo>
                  <a:pt x="627" y="70"/>
                </a:lnTo>
                <a:lnTo>
                  <a:pt x="535" y="64"/>
                </a:lnTo>
                <a:lnTo>
                  <a:pt x="471" y="59"/>
                </a:lnTo>
                <a:lnTo>
                  <a:pt x="385" y="54"/>
                </a:lnTo>
                <a:lnTo>
                  <a:pt x="304" y="43"/>
                </a:lnTo>
                <a:lnTo>
                  <a:pt x="207" y="32"/>
                </a:lnTo>
                <a:lnTo>
                  <a:pt x="116" y="27"/>
                </a:lnTo>
                <a:lnTo>
                  <a:pt x="51" y="16"/>
                </a:lnTo>
                <a:lnTo>
                  <a:pt x="8" y="11"/>
                </a:lnTo>
              </a:path>
            </a:pathLst>
          </a:custGeom>
          <a:solidFill>
            <a:srgbClr val="996633"/>
          </a:solidFill>
          <a:ln w="9525" cap="flat" cmpd="sng">
            <a:noFill/>
            <a:prstDash val="solid"/>
            <a:round/>
            <a:headEnd type="none" w="med" len="med"/>
            <a:tailEnd type="none" w="med" len="med"/>
          </a:ln>
        </p:spPr>
        <p:txBody>
          <a:bodyPr wrap="none" anchor="ctr"/>
          <a:lstStyle/>
          <a:p>
            <a:endParaRPr lang="en-GB"/>
          </a:p>
        </p:txBody>
      </p:sp>
      <p:sp>
        <p:nvSpPr>
          <p:cNvPr id="38070" name="Freeform 181"/>
          <p:cNvSpPr>
            <a:spLocks/>
          </p:cNvSpPr>
          <p:nvPr/>
        </p:nvSpPr>
        <p:spPr bwMode="auto">
          <a:xfrm>
            <a:off x="7245350" y="1749425"/>
            <a:ext cx="276225" cy="1568450"/>
          </a:xfrm>
          <a:custGeom>
            <a:avLst/>
            <a:gdLst>
              <a:gd name="T0" fmla="*/ 2147483647 w 174"/>
              <a:gd name="T1" fmla="*/ 0 h 988"/>
              <a:gd name="T2" fmla="*/ 2147483647 w 174"/>
              <a:gd name="T3" fmla="*/ 2147483647 h 988"/>
              <a:gd name="T4" fmla="*/ 2147483647 w 174"/>
              <a:gd name="T5" fmla="*/ 2147483647 h 988"/>
              <a:gd name="T6" fmla="*/ 2147483647 w 174"/>
              <a:gd name="T7" fmla="*/ 2147483647 h 988"/>
              <a:gd name="T8" fmla="*/ 2147483647 w 174"/>
              <a:gd name="T9" fmla="*/ 2147483647 h 988"/>
              <a:gd name="T10" fmla="*/ 2147483647 w 174"/>
              <a:gd name="T11" fmla="*/ 2147483647 h 988"/>
              <a:gd name="T12" fmla="*/ 2147483647 w 174"/>
              <a:gd name="T13" fmla="*/ 2147483647 h 988"/>
              <a:gd name="T14" fmla="*/ 2147483647 w 174"/>
              <a:gd name="T15" fmla="*/ 2147483647 h 988"/>
              <a:gd name="T16" fmla="*/ 2147483647 w 174"/>
              <a:gd name="T17" fmla="*/ 2147483647 h 988"/>
              <a:gd name="T18" fmla="*/ 2147483647 w 174"/>
              <a:gd name="T19" fmla="*/ 2147483647 h 988"/>
              <a:gd name="T20" fmla="*/ 2147483647 w 174"/>
              <a:gd name="T21" fmla="*/ 2147483647 h 988"/>
              <a:gd name="T22" fmla="*/ 0 w 174"/>
              <a:gd name="T23" fmla="*/ 2147483647 h 9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4"/>
              <a:gd name="T37" fmla="*/ 0 h 988"/>
              <a:gd name="T38" fmla="*/ 174 w 174"/>
              <a:gd name="T39" fmla="*/ 988 h 98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4" h="988">
                <a:moveTo>
                  <a:pt x="174" y="0"/>
                </a:moveTo>
                <a:lnTo>
                  <a:pt x="132" y="200"/>
                </a:lnTo>
                <a:lnTo>
                  <a:pt x="112" y="362"/>
                </a:lnTo>
                <a:lnTo>
                  <a:pt x="104" y="470"/>
                </a:lnTo>
                <a:lnTo>
                  <a:pt x="84" y="588"/>
                </a:lnTo>
                <a:lnTo>
                  <a:pt x="80" y="670"/>
                </a:lnTo>
                <a:lnTo>
                  <a:pt x="60" y="722"/>
                </a:lnTo>
                <a:lnTo>
                  <a:pt x="46" y="752"/>
                </a:lnTo>
                <a:lnTo>
                  <a:pt x="50" y="800"/>
                </a:lnTo>
                <a:lnTo>
                  <a:pt x="50" y="870"/>
                </a:lnTo>
                <a:lnTo>
                  <a:pt x="4" y="960"/>
                </a:lnTo>
                <a:lnTo>
                  <a:pt x="0" y="988"/>
                </a:lnTo>
              </a:path>
            </a:pathLst>
          </a:custGeom>
          <a:noFill/>
          <a:ln w="19050" cap="flat" cmpd="sng">
            <a:solidFill>
              <a:srgbClr val="00FFFF"/>
            </a:solidFill>
            <a:prstDash val="solid"/>
            <a:round/>
            <a:headEnd type="none" w="med" len="med"/>
            <a:tailEnd type="none" w="med" len="med"/>
          </a:ln>
        </p:spPr>
        <p:txBody>
          <a:bodyPr/>
          <a:lstStyle/>
          <a:p>
            <a:endParaRPr lang="en-GB"/>
          </a:p>
        </p:txBody>
      </p:sp>
      <p:sp>
        <p:nvSpPr>
          <p:cNvPr id="38080" name="Freeform 191"/>
          <p:cNvSpPr>
            <a:spLocks/>
          </p:cNvSpPr>
          <p:nvPr/>
        </p:nvSpPr>
        <p:spPr bwMode="auto">
          <a:xfrm>
            <a:off x="227013" y="1671638"/>
            <a:ext cx="3540125" cy="790575"/>
          </a:xfrm>
          <a:custGeom>
            <a:avLst/>
            <a:gdLst>
              <a:gd name="T0" fmla="*/ 2147483647 w 2230"/>
              <a:gd name="T1" fmla="*/ 2147483647 h 498"/>
              <a:gd name="T2" fmla="*/ 2147483647 w 2230"/>
              <a:gd name="T3" fmla="*/ 2147483647 h 498"/>
              <a:gd name="T4" fmla="*/ 2147483647 w 2230"/>
              <a:gd name="T5" fmla="*/ 2147483647 h 498"/>
              <a:gd name="T6" fmla="*/ 2147483647 w 2230"/>
              <a:gd name="T7" fmla="*/ 2147483647 h 498"/>
              <a:gd name="T8" fmla="*/ 2147483647 w 2230"/>
              <a:gd name="T9" fmla="*/ 2147483647 h 498"/>
              <a:gd name="T10" fmla="*/ 2147483647 w 2230"/>
              <a:gd name="T11" fmla="*/ 2147483647 h 498"/>
              <a:gd name="T12" fmla="*/ 2147483647 w 2230"/>
              <a:gd name="T13" fmla="*/ 2147483647 h 498"/>
              <a:gd name="T14" fmla="*/ 2147483647 w 2230"/>
              <a:gd name="T15" fmla="*/ 2147483647 h 498"/>
              <a:gd name="T16" fmla="*/ 2147483647 w 2230"/>
              <a:gd name="T17" fmla="*/ 2147483647 h 498"/>
              <a:gd name="T18" fmla="*/ 2147483647 w 2230"/>
              <a:gd name="T19" fmla="*/ 2147483647 h 498"/>
              <a:gd name="T20" fmla="*/ 2147483647 w 2230"/>
              <a:gd name="T21" fmla="*/ 2147483647 h 498"/>
              <a:gd name="T22" fmla="*/ 2147483647 w 2230"/>
              <a:gd name="T23" fmla="*/ 2147483647 h 498"/>
              <a:gd name="T24" fmla="*/ 2147483647 w 2230"/>
              <a:gd name="T25" fmla="*/ 2147483647 h 498"/>
              <a:gd name="T26" fmla="*/ 2147483647 w 2230"/>
              <a:gd name="T27" fmla="*/ 2147483647 h 498"/>
              <a:gd name="T28" fmla="*/ 2147483647 w 2230"/>
              <a:gd name="T29" fmla="*/ 2147483647 h 498"/>
              <a:gd name="T30" fmla="*/ 2147483647 w 2230"/>
              <a:gd name="T31" fmla="*/ 2147483647 h 498"/>
              <a:gd name="T32" fmla="*/ 2147483647 w 2230"/>
              <a:gd name="T33" fmla="*/ 2147483647 h 498"/>
              <a:gd name="T34" fmla="*/ 0 w 2230"/>
              <a:gd name="T35" fmla="*/ 0 h 498"/>
              <a:gd name="T36" fmla="*/ 2147483647 w 2230"/>
              <a:gd name="T37" fmla="*/ 2147483647 h 498"/>
              <a:gd name="T38" fmla="*/ 2147483647 w 2230"/>
              <a:gd name="T39" fmla="*/ 2147483647 h 498"/>
              <a:gd name="T40" fmla="*/ 2147483647 w 2230"/>
              <a:gd name="T41" fmla="*/ 2147483647 h 498"/>
              <a:gd name="T42" fmla="*/ 2147483647 w 2230"/>
              <a:gd name="T43" fmla="*/ 2147483647 h 498"/>
              <a:gd name="T44" fmla="*/ 2147483647 w 2230"/>
              <a:gd name="T45" fmla="*/ 2147483647 h 498"/>
              <a:gd name="T46" fmla="*/ 2147483647 w 2230"/>
              <a:gd name="T47" fmla="*/ 2147483647 h 498"/>
              <a:gd name="T48" fmla="*/ 2147483647 w 2230"/>
              <a:gd name="T49" fmla="*/ 2147483647 h 498"/>
              <a:gd name="T50" fmla="*/ 2147483647 w 2230"/>
              <a:gd name="T51" fmla="*/ 2147483647 h 498"/>
              <a:gd name="T52" fmla="*/ 2147483647 w 2230"/>
              <a:gd name="T53" fmla="*/ 2147483647 h 498"/>
              <a:gd name="T54" fmla="*/ 2147483647 w 2230"/>
              <a:gd name="T55" fmla="*/ 2147483647 h 498"/>
              <a:gd name="T56" fmla="*/ 2147483647 w 2230"/>
              <a:gd name="T57" fmla="*/ 2147483647 h 498"/>
              <a:gd name="T58" fmla="*/ 2147483647 w 2230"/>
              <a:gd name="T59" fmla="*/ 2147483647 h 498"/>
              <a:gd name="T60" fmla="*/ 2147483647 w 2230"/>
              <a:gd name="T61" fmla="*/ 2147483647 h 498"/>
              <a:gd name="T62" fmla="*/ 2147483647 w 2230"/>
              <a:gd name="T63" fmla="*/ 2147483647 h 498"/>
              <a:gd name="T64" fmla="*/ 2147483647 w 2230"/>
              <a:gd name="T65" fmla="*/ 2147483647 h 498"/>
              <a:gd name="T66" fmla="*/ 2147483647 w 2230"/>
              <a:gd name="T67" fmla="*/ 2147483647 h 498"/>
              <a:gd name="T68" fmla="*/ 2147483647 w 2230"/>
              <a:gd name="T69" fmla="*/ 2147483647 h 498"/>
              <a:gd name="T70" fmla="*/ 2147483647 w 2230"/>
              <a:gd name="T71" fmla="*/ 2147483647 h 498"/>
              <a:gd name="T72" fmla="*/ 2147483647 w 2230"/>
              <a:gd name="T73" fmla="*/ 2147483647 h 498"/>
              <a:gd name="T74" fmla="*/ 2147483647 w 2230"/>
              <a:gd name="T75" fmla="*/ 2147483647 h 498"/>
              <a:gd name="T76" fmla="*/ 2147483647 w 2230"/>
              <a:gd name="T77" fmla="*/ 2147483647 h 498"/>
              <a:gd name="T78" fmla="*/ 2147483647 w 2230"/>
              <a:gd name="T79" fmla="*/ 2147483647 h 498"/>
              <a:gd name="T80" fmla="*/ 2147483647 w 2230"/>
              <a:gd name="T81" fmla="*/ 2147483647 h 498"/>
              <a:gd name="T82" fmla="*/ 2147483647 w 2230"/>
              <a:gd name="T83" fmla="*/ 2147483647 h 498"/>
              <a:gd name="T84" fmla="*/ 2147483647 w 2230"/>
              <a:gd name="T85" fmla="*/ 2147483647 h 498"/>
              <a:gd name="T86" fmla="*/ 2147483647 w 2230"/>
              <a:gd name="T87" fmla="*/ 2147483647 h 49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230"/>
              <a:gd name="T133" fmla="*/ 0 h 498"/>
              <a:gd name="T134" fmla="*/ 2230 w 2230"/>
              <a:gd name="T135" fmla="*/ 498 h 49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230" h="498">
                <a:moveTo>
                  <a:pt x="2230" y="493"/>
                </a:moveTo>
                <a:lnTo>
                  <a:pt x="2219" y="482"/>
                </a:lnTo>
                <a:lnTo>
                  <a:pt x="2198" y="482"/>
                </a:lnTo>
                <a:lnTo>
                  <a:pt x="2171" y="476"/>
                </a:lnTo>
                <a:lnTo>
                  <a:pt x="2128" y="471"/>
                </a:lnTo>
                <a:lnTo>
                  <a:pt x="2069" y="460"/>
                </a:lnTo>
                <a:lnTo>
                  <a:pt x="1985" y="439"/>
                </a:lnTo>
                <a:lnTo>
                  <a:pt x="1921" y="427"/>
                </a:lnTo>
                <a:lnTo>
                  <a:pt x="1871" y="415"/>
                </a:lnTo>
                <a:lnTo>
                  <a:pt x="1789" y="401"/>
                </a:lnTo>
                <a:lnTo>
                  <a:pt x="1735" y="385"/>
                </a:lnTo>
                <a:lnTo>
                  <a:pt x="1687" y="363"/>
                </a:lnTo>
                <a:lnTo>
                  <a:pt x="1638" y="353"/>
                </a:lnTo>
                <a:lnTo>
                  <a:pt x="1574" y="337"/>
                </a:lnTo>
                <a:lnTo>
                  <a:pt x="1509" y="320"/>
                </a:lnTo>
                <a:lnTo>
                  <a:pt x="1434" y="304"/>
                </a:lnTo>
                <a:lnTo>
                  <a:pt x="1380" y="299"/>
                </a:lnTo>
                <a:lnTo>
                  <a:pt x="1300" y="304"/>
                </a:lnTo>
                <a:lnTo>
                  <a:pt x="1240" y="310"/>
                </a:lnTo>
                <a:lnTo>
                  <a:pt x="1154" y="320"/>
                </a:lnTo>
                <a:lnTo>
                  <a:pt x="1106" y="326"/>
                </a:lnTo>
                <a:lnTo>
                  <a:pt x="1025" y="315"/>
                </a:lnTo>
                <a:lnTo>
                  <a:pt x="982" y="304"/>
                </a:lnTo>
                <a:lnTo>
                  <a:pt x="912" y="283"/>
                </a:lnTo>
                <a:lnTo>
                  <a:pt x="853" y="267"/>
                </a:lnTo>
                <a:lnTo>
                  <a:pt x="757" y="234"/>
                </a:lnTo>
                <a:lnTo>
                  <a:pt x="670" y="207"/>
                </a:lnTo>
                <a:lnTo>
                  <a:pt x="584" y="181"/>
                </a:lnTo>
                <a:lnTo>
                  <a:pt x="488" y="148"/>
                </a:lnTo>
                <a:lnTo>
                  <a:pt x="385" y="111"/>
                </a:lnTo>
                <a:lnTo>
                  <a:pt x="267" y="73"/>
                </a:lnTo>
                <a:lnTo>
                  <a:pt x="176" y="46"/>
                </a:lnTo>
                <a:lnTo>
                  <a:pt x="100" y="25"/>
                </a:lnTo>
                <a:lnTo>
                  <a:pt x="47" y="14"/>
                </a:lnTo>
                <a:lnTo>
                  <a:pt x="1" y="6"/>
                </a:lnTo>
                <a:lnTo>
                  <a:pt x="0" y="0"/>
                </a:lnTo>
                <a:lnTo>
                  <a:pt x="1" y="78"/>
                </a:lnTo>
                <a:lnTo>
                  <a:pt x="41" y="84"/>
                </a:lnTo>
                <a:lnTo>
                  <a:pt x="74" y="94"/>
                </a:lnTo>
                <a:lnTo>
                  <a:pt x="106" y="100"/>
                </a:lnTo>
                <a:lnTo>
                  <a:pt x="143" y="111"/>
                </a:lnTo>
                <a:lnTo>
                  <a:pt x="181" y="121"/>
                </a:lnTo>
                <a:lnTo>
                  <a:pt x="224" y="132"/>
                </a:lnTo>
                <a:lnTo>
                  <a:pt x="256" y="143"/>
                </a:lnTo>
                <a:lnTo>
                  <a:pt x="299" y="154"/>
                </a:lnTo>
                <a:lnTo>
                  <a:pt x="337" y="159"/>
                </a:lnTo>
                <a:lnTo>
                  <a:pt x="375" y="175"/>
                </a:lnTo>
                <a:lnTo>
                  <a:pt x="407" y="186"/>
                </a:lnTo>
                <a:lnTo>
                  <a:pt x="445" y="191"/>
                </a:lnTo>
                <a:lnTo>
                  <a:pt x="482" y="202"/>
                </a:lnTo>
                <a:lnTo>
                  <a:pt x="531" y="213"/>
                </a:lnTo>
                <a:lnTo>
                  <a:pt x="574" y="224"/>
                </a:lnTo>
                <a:lnTo>
                  <a:pt x="622" y="240"/>
                </a:lnTo>
                <a:lnTo>
                  <a:pt x="665" y="251"/>
                </a:lnTo>
                <a:lnTo>
                  <a:pt x="708" y="261"/>
                </a:lnTo>
                <a:lnTo>
                  <a:pt x="757" y="272"/>
                </a:lnTo>
                <a:lnTo>
                  <a:pt x="810" y="288"/>
                </a:lnTo>
                <a:lnTo>
                  <a:pt x="865" y="312"/>
                </a:lnTo>
                <a:lnTo>
                  <a:pt x="922" y="323"/>
                </a:lnTo>
                <a:lnTo>
                  <a:pt x="977" y="331"/>
                </a:lnTo>
                <a:lnTo>
                  <a:pt x="1020" y="347"/>
                </a:lnTo>
                <a:lnTo>
                  <a:pt x="1079" y="353"/>
                </a:lnTo>
                <a:lnTo>
                  <a:pt x="1133" y="358"/>
                </a:lnTo>
                <a:lnTo>
                  <a:pt x="1192" y="347"/>
                </a:lnTo>
                <a:lnTo>
                  <a:pt x="1240" y="342"/>
                </a:lnTo>
                <a:lnTo>
                  <a:pt x="1294" y="331"/>
                </a:lnTo>
                <a:lnTo>
                  <a:pt x="1353" y="331"/>
                </a:lnTo>
                <a:lnTo>
                  <a:pt x="1396" y="326"/>
                </a:lnTo>
                <a:lnTo>
                  <a:pt x="1429" y="333"/>
                </a:lnTo>
                <a:lnTo>
                  <a:pt x="1434" y="331"/>
                </a:lnTo>
                <a:lnTo>
                  <a:pt x="1479" y="338"/>
                </a:lnTo>
                <a:lnTo>
                  <a:pt x="1509" y="353"/>
                </a:lnTo>
                <a:lnTo>
                  <a:pt x="1552" y="363"/>
                </a:lnTo>
                <a:lnTo>
                  <a:pt x="1606" y="390"/>
                </a:lnTo>
                <a:lnTo>
                  <a:pt x="1665" y="407"/>
                </a:lnTo>
                <a:lnTo>
                  <a:pt x="1738" y="428"/>
                </a:lnTo>
                <a:lnTo>
                  <a:pt x="1811" y="439"/>
                </a:lnTo>
                <a:lnTo>
                  <a:pt x="1891" y="450"/>
                </a:lnTo>
                <a:lnTo>
                  <a:pt x="1983" y="466"/>
                </a:lnTo>
                <a:lnTo>
                  <a:pt x="2042" y="476"/>
                </a:lnTo>
                <a:lnTo>
                  <a:pt x="2085" y="482"/>
                </a:lnTo>
                <a:lnTo>
                  <a:pt x="2122" y="487"/>
                </a:lnTo>
                <a:lnTo>
                  <a:pt x="2149" y="493"/>
                </a:lnTo>
                <a:lnTo>
                  <a:pt x="2176" y="493"/>
                </a:lnTo>
                <a:lnTo>
                  <a:pt x="2187" y="493"/>
                </a:lnTo>
                <a:lnTo>
                  <a:pt x="2198" y="498"/>
                </a:lnTo>
                <a:lnTo>
                  <a:pt x="2214" y="493"/>
                </a:lnTo>
                <a:lnTo>
                  <a:pt x="2225" y="493"/>
                </a:lnTo>
                <a:lnTo>
                  <a:pt x="2230" y="493"/>
                </a:lnTo>
              </a:path>
            </a:pathLst>
          </a:custGeom>
          <a:solidFill>
            <a:srgbClr val="B1482A"/>
          </a:solidFill>
          <a:ln w="9525" cap="flat" cmpd="sng">
            <a:noFill/>
            <a:prstDash val="solid"/>
            <a:round/>
            <a:headEnd/>
            <a:tailEnd/>
          </a:ln>
        </p:spPr>
        <p:txBody>
          <a:bodyPr/>
          <a:lstStyle/>
          <a:p>
            <a:endParaRPr lang="en-GB"/>
          </a:p>
        </p:txBody>
      </p:sp>
      <p:sp>
        <p:nvSpPr>
          <p:cNvPr id="38081" name="Freeform 192"/>
          <p:cNvSpPr>
            <a:spLocks/>
          </p:cNvSpPr>
          <p:nvPr/>
        </p:nvSpPr>
        <p:spPr bwMode="auto">
          <a:xfrm>
            <a:off x="6300788" y="3332163"/>
            <a:ext cx="779462" cy="268287"/>
          </a:xfrm>
          <a:custGeom>
            <a:avLst/>
            <a:gdLst>
              <a:gd name="T0" fmla="*/ 0 w 491"/>
              <a:gd name="T1" fmla="*/ 0 h 169"/>
              <a:gd name="T2" fmla="*/ 2147483647 w 491"/>
              <a:gd name="T3" fmla="*/ 2147483647 h 169"/>
              <a:gd name="T4" fmla="*/ 2147483647 w 491"/>
              <a:gd name="T5" fmla="*/ 2147483647 h 169"/>
              <a:gd name="T6" fmla="*/ 2147483647 w 491"/>
              <a:gd name="T7" fmla="*/ 2147483647 h 169"/>
              <a:gd name="T8" fmla="*/ 2147483647 w 491"/>
              <a:gd name="T9" fmla="*/ 2147483647 h 169"/>
              <a:gd name="T10" fmla="*/ 2147483647 w 491"/>
              <a:gd name="T11" fmla="*/ 2147483647 h 169"/>
              <a:gd name="T12" fmla="*/ 2147483647 w 491"/>
              <a:gd name="T13" fmla="*/ 2147483647 h 169"/>
              <a:gd name="T14" fmla="*/ 2147483647 w 491"/>
              <a:gd name="T15" fmla="*/ 2147483647 h 169"/>
              <a:gd name="T16" fmla="*/ 0 60000 65536"/>
              <a:gd name="T17" fmla="*/ 0 60000 65536"/>
              <a:gd name="T18" fmla="*/ 0 60000 65536"/>
              <a:gd name="T19" fmla="*/ 0 60000 65536"/>
              <a:gd name="T20" fmla="*/ 0 60000 65536"/>
              <a:gd name="T21" fmla="*/ 0 60000 65536"/>
              <a:gd name="T22" fmla="*/ 0 60000 65536"/>
              <a:gd name="T23" fmla="*/ 0 60000 65536"/>
              <a:gd name="T24" fmla="*/ 0 w 491"/>
              <a:gd name="T25" fmla="*/ 0 h 169"/>
              <a:gd name="T26" fmla="*/ 491 w 491"/>
              <a:gd name="T27" fmla="*/ 169 h 16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91" h="169">
                <a:moveTo>
                  <a:pt x="0" y="0"/>
                </a:moveTo>
                <a:lnTo>
                  <a:pt x="39" y="33"/>
                </a:lnTo>
                <a:lnTo>
                  <a:pt x="92" y="70"/>
                </a:lnTo>
                <a:lnTo>
                  <a:pt x="152" y="93"/>
                </a:lnTo>
                <a:lnTo>
                  <a:pt x="224" y="130"/>
                </a:lnTo>
                <a:lnTo>
                  <a:pt x="315" y="147"/>
                </a:lnTo>
                <a:lnTo>
                  <a:pt x="444" y="165"/>
                </a:lnTo>
                <a:lnTo>
                  <a:pt x="491" y="169"/>
                </a:lnTo>
              </a:path>
            </a:pathLst>
          </a:custGeom>
          <a:noFill/>
          <a:ln w="19050" cap="flat" cmpd="sng">
            <a:solidFill>
              <a:srgbClr val="00FFFF"/>
            </a:solidFill>
            <a:prstDash val="solid"/>
            <a:round/>
            <a:headEnd type="none" w="med" len="med"/>
            <a:tailEnd type="none" w="med" len="med"/>
          </a:ln>
        </p:spPr>
        <p:txBody>
          <a:bodyPr/>
          <a:lstStyle/>
          <a:p>
            <a:endParaRPr lang="en-GB"/>
          </a:p>
        </p:txBody>
      </p:sp>
      <p:sp>
        <p:nvSpPr>
          <p:cNvPr id="38082" name="Freeform 193"/>
          <p:cNvSpPr>
            <a:spLocks/>
          </p:cNvSpPr>
          <p:nvPr/>
        </p:nvSpPr>
        <p:spPr bwMode="auto">
          <a:xfrm>
            <a:off x="5737225" y="2728913"/>
            <a:ext cx="2654300" cy="1009650"/>
          </a:xfrm>
          <a:custGeom>
            <a:avLst/>
            <a:gdLst>
              <a:gd name="T0" fmla="*/ 0 w 1672"/>
              <a:gd name="T1" fmla="*/ 2147483647 h 636"/>
              <a:gd name="T2" fmla="*/ 2147483647 w 1672"/>
              <a:gd name="T3" fmla="*/ 2147483647 h 636"/>
              <a:gd name="T4" fmla="*/ 2147483647 w 1672"/>
              <a:gd name="T5" fmla="*/ 2147483647 h 636"/>
              <a:gd name="T6" fmla="*/ 2147483647 w 1672"/>
              <a:gd name="T7" fmla="*/ 2147483647 h 636"/>
              <a:gd name="T8" fmla="*/ 2147483647 w 1672"/>
              <a:gd name="T9" fmla="*/ 2147483647 h 636"/>
              <a:gd name="T10" fmla="*/ 2147483647 w 1672"/>
              <a:gd name="T11" fmla="*/ 2147483647 h 636"/>
              <a:gd name="T12" fmla="*/ 2147483647 w 1672"/>
              <a:gd name="T13" fmla="*/ 2147483647 h 636"/>
              <a:gd name="T14" fmla="*/ 2147483647 w 1672"/>
              <a:gd name="T15" fmla="*/ 2147483647 h 636"/>
              <a:gd name="T16" fmla="*/ 2147483647 w 1672"/>
              <a:gd name="T17" fmla="*/ 2147483647 h 636"/>
              <a:gd name="T18" fmla="*/ 2147483647 w 1672"/>
              <a:gd name="T19" fmla="*/ 2147483647 h 636"/>
              <a:gd name="T20" fmla="*/ 2147483647 w 1672"/>
              <a:gd name="T21" fmla="*/ 2147483647 h 636"/>
              <a:gd name="T22" fmla="*/ 2147483647 w 1672"/>
              <a:gd name="T23" fmla="*/ 2147483647 h 636"/>
              <a:gd name="T24" fmla="*/ 2147483647 w 1672"/>
              <a:gd name="T25" fmla="*/ 2147483647 h 636"/>
              <a:gd name="T26" fmla="*/ 2147483647 w 1672"/>
              <a:gd name="T27" fmla="*/ 2147483647 h 636"/>
              <a:gd name="T28" fmla="*/ 2147483647 w 1672"/>
              <a:gd name="T29" fmla="*/ 2147483647 h 636"/>
              <a:gd name="T30" fmla="*/ 2147483647 w 1672"/>
              <a:gd name="T31" fmla="*/ 2147483647 h 636"/>
              <a:gd name="T32" fmla="*/ 2147483647 w 1672"/>
              <a:gd name="T33" fmla="*/ 2147483647 h 636"/>
              <a:gd name="T34" fmla="*/ 2147483647 w 1672"/>
              <a:gd name="T35" fmla="*/ 2147483647 h 636"/>
              <a:gd name="T36" fmla="*/ 2147483647 w 1672"/>
              <a:gd name="T37" fmla="*/ 2147483647 h 636"/>
              <a:gd name="T38" fmla="*/ 2147483647 w 1672"/>
              <a:gd name="T39" fmla="*/ 2147483647 h 636"/>
              <a:gd name="T40" fmla="*/ 2147483647 w 1672"/>
              <a:gd name="T41" fmla="*/ 0 h 6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72"/>
              <a:gd name="T64" fmla="*/ 0 h 636"/>
              <a:gd name="T65" fmla="*/ 1672 w 1672"/>
              <a:gd name="T66" fmla="*/ 636 h 6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72" h="636">
                <a:moveTo>
                  <a:pt x="0" y="636"/>
                </a:moveTo>
                <a:lnTo>
                  <a:pt x="76" y="606"/>
                </a:lnTo>
                <a:cubicBezTo>
                  <a:pt x="106" y="593"/>
                  <a:pt x="143" y="575"/>
                  <a:pt x="181" y="555"/>
                </a:cubicBezTo>
                <a:cubicBezTo>
                  <a:pt x="219" y="535"/>
                  <a:pt x="273" y="497"/>
                  <a:pt x="304" y="483"/>
                </a:cubicBezTo>
                <a:cubicBezTo>
                  <a:pt x="335" y="469"/>
                  <a:pt x="342" y="470"/>
                  <a:pt x="367" y="468"/>
                </a:cubicBezTo>
                <a:cubicBezTo>
                  <a:pt x="392" y="466"/>
                  <a:pt x="428" y="463"/>
                  <a:pt x="457" y="468"/>
                </a:cubicBezTo>
                <a:cubicBezTo>
                  <a:pt x="486" y="473"/>
                  <a:pt x="512" y="493"/>
                  <a:pt x="544" y="501"/>
                </a:cubicBezTo>
                <a:cubicBezTo>
                  <a:pt x="576" y="509"/>
                  <a:pt x="614" y="514"/>
                  <a:pt x="649" y="519"/>
                </a:cubicBezTo>
                <a:cubicBezTo>
                  <a:pt x="684" y="524"/>
                  <a:pt x="724" y="534"/>
                  <a:pt x="757" y="534"/>
                </a:cubicBezTo>
                <a:cubicBezTo>
                  <a:pt x="790" y="534"/>
                  <a:pt x="826" y="527"/>
                  <a:pt x="850" y="516"/>
                </a:cubicBezTo>
                <a:cubicBezTo>
                  <a:pt x="874" y="505"/>
                  <a:pt x="891" y="483"/>
                  <a:pt x="904" y="471"/>
                </a:cubicBezTo>
                <a:cubicBezTo>
                  <a:pt x="917" y="459"/>
                  <a:pt x="921" y="454"/>
                  <a:pt x="928" y="444"/>
                </a:cubicBezTo>
                <a:cubicBezTo>
                  <a:pt x="935" y="434"/>
                  <a:pt x="940" y="422"/>
                  <a:pt x="949" y="411"/>
                </a:cubicBezTo>
                <a:cubicBezTo>
                  <a:pt x="958" y="400"/>
                  <a:pt x="964" y="391"/>
                  <a:pt x="979" y="381"/>
                </a:cubicBezTo>
                <a:cubicBezTo>
                  <a:pt x="994" y="371"/>
                  <a:pt x="1011" y="366"/>
                  <a:pt x="1039" y="351"/>
                </a:cubicBezTo>
                <a:cubicBezTo>
                  <a:pt x="1067" y="336"/>
                  <a:pt x="1115" y="313"/>
                  <a:pt x="1147" y="291"/>
                </a:cubicBezTo>
                <a:cubicBezTo>
                  <a:pt x="1179" y="269"/>
                  <a:pt x="1198" y="236"/>
                  <a:pt x="1231" y="219"/>
                </a:cubicBezTo>
                <a:cubicBezTo>
                  <a:pt x="1264" y="202"/>
                  <a:pt x="1312" y="198"/>
                  <a:pt x="1345" y="186"/>
                </a:cubicBezTo>
                <a:cubicBezTo>
                  <a:pt x="1378" y="174"/>
                  <a:pt x="1392" y="164"/>
                  <a:pt x="1429" y="147"/>
                </a:cubicBezTo>
                <a:cubicBezTo>
                  <a:pt x="1466" y="130"/>
                  <a:pt x="1523" y="112"/>
                  <a:pt x="1564" y="87"/>
                </a:cubicBezTo>
                <a:cubicBezTo>
                  <a:pt x="1605" y="62"/>
                  <a:pt x="1638" y="31"/>
                  <a:pt x="1672" y="0"/>
                </a:cubicBezTo>
              </a:path>
            </a:pathLst>
          </a:custGeom>
          <a:noFill/>
          <a:ln w="38100" cap="flat" cmpd="sng">
            <a:solidFill>
              <a:srgbClr val="00FF00"/>
            </a:solidFill>
            <a:prstDash val="solid"/>
            <a:round/>
            <a:headEnd type="none" w="med" len="med"/>
            <a:tailEnd type="none" w="med" len="med"/>
          </a:ln>
        </p:spPr>
        <p:txBody>
          <a:bodyPr/>
          <a:lstStyle/>
          <a:p>
            <a:endParaRPr lang="en-GB"/>
          </a:p>
        </p:txBody>
      </p:sp>
      <p:sp>
        <p:nvSpPr>
          <p:cNvPr id="38083" name="Freeform 194"/>
          <p:cNvSpPr>
            <a:spLocks/>
          </p:cNvSpPr>
          <p:nvPr/>
        </p:nvSpPr>
        <p:spPr bwMode="auto">
          <a:xfrm>
            <a:off x="228600" y="2362200"/>
            <a:ext cx="4343400" cy="1000125"/>
          </a:xfrm>
          <a:custGeom>
            <a:avLst/>
            <a:gdLst>
              <a:gd name="T0" fmla="*/ 0 w 2736"/>
              <a:gd name="T1" fmla="*/ 2147483647 h 630"/>
              <a:gd name="T2" fmla="*/ 2147483647 w 2736"/>
              <a:gd name="T3" fmla="*/ 2147483647 h 630"/>
              <a:gd name="T4" fmla="*/ 2147483647 w 2736"/>
              <a:gd name="T5" fmla="*/ 2147483647 h 630"/>
              <a:gd name="T6" fmla="*/ 2147483647 w 2736"/>
              <a:gd name="T7" fmla="*/ 2147483647 h 630"/>
              <a:gd name="T8" fmla="*/ 2147483647 w 2736"/>
              <a:gd name="T9" fmla="*/ 2147483647 h 630"/>
              <a:gd name="T10" fmla="*/ 2147483647 w 2736"/>
              <a:gd name="T11" fmla="*/ 2147483647 h 630"/>
              <a:gd name="T12" fmla="*/ 2147483647 w 2736"/>
              <a:gd name="T13" fmla="*/ 2147483647 h 630"/>
              <a:gd name="T14" fmla="*/ 2147483647 w 2736"/>
              <a:gd name="T15" fmla="*/ 2147483647 h 630"/>
              <a:gd name="T16" fmla="*/ 2147483647 w 2736"/>
              <a:gd name="T17" fmla="*/ 2147483647 h 630"/>
              <a:gd name="T18" fmla="*/ 2147483647 w 2736"/>
              <a:gd name="T19" fmla="*/ 2147483647 h 630"/>
              <a:gd name="T20" fmla="*/ 2147483647 w 2736"/>
              <a:gd name="T21" fmla="*/ 2147483647 h 630"/>
              <a:gd name="T22" fmla="*/ 2147483647 w 2736"/>
              <a:gd name="T23" fmla="*/ 2147483647 h 630"/>
              <a:gd name="T24" fmla="*/ 2147483647 w 2736"/>
              <a:gd name="T25" fmla="*/ 2147483647 h 630"/>
              <a:gd name="T26" fmla="*/ 2147483647 w 2736"/>
              <a:gd name="T27" fmla="*/ 2147483647 h 630"/>
              <a:gd name="T28" fmla="*/ 2147483647 w 2736"/>
              <a:gd name="T29" fmla="*/ 2147483647 h 630"/>
              <a:gd name="T30" fmla="*/ 2147483647 w 2736"/>
              <a:gd name="T31" fmla="*/ 2147483647 h 630"/>
              <a:gd name="T32" fmla="*/ 2147483647 w 2736"/>
              <a:gd name="T33" fmla="*/ 2147483647 h 630"/>
              <a:gd name="T34" fmla="*/ 2147483647 w 2736"/>
              <a:gd name="T35" fmla="*/ 2147483647 h 630"/>
              <a:gd name="T36" fmla="*/ 2147483647 w 2736"/>
              <a:gd name="T37" fmla="*/ 2147483647 h 630"/>
              <a:gd name="T38" fmla="*/ 2147483647 w 2736"/>
              <a:gd name="T39" fmla="*/ 2147483647 h 630"/>
              <a:gd name="T40" fmla="*/ 2147483647 w 2736"/>
              <a:gd name="T41" fmla="*/ 2147483647 h 630"/>
              <a:gd name="T42" fmla="*/ 2147483647 w 2736"/>
              <a:gd name="T43" fmla="*/ 2147483647 h 630"/>
              <a:gd name="T44" fmla="*/ 2147483647 w 2736"/>
              <a:gd name="T45" fmla="*/ 2147483647 h 630"/>
              <a:gd name="T46" fmla="*/ 2147483647 w 2736"/>
              <a:gd name="T47" fmla="*/ 2147483647 h 630"/>
              <a:gd name="T48" fmla="*/ 2147483647 w 2736"/>
              <a:gd name="T49" fmla="*/ 2147483647 h 630"/>
              <a:gd name="T50" fmla="*/ 2147483647 w 2736"/>
              <a:gd name="T51" fmla="*/ 2147483647 h 630"/>
              <a:gd name="T52" fmla="*/ 2147483647 w 2736"/>
              <a:gd name="T53" fmla="*/ 2147483647 h 630"/>
              <a:gd name="T54" fmla="*/ 2147483647 w 2736"/>
              <a:gd name="T55" fmla="*/ 2147483647 h 630"/>
              <a:gd name="T56" fmla="*/ 2147483647 w 2736"/>
              <a:gd name="T57" fmla="*/ 0 h 6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736"/>
              <a:gd name="T88" fmla="*/ 0 h 630"/>
              <a:gd name="T89" fmla="*/ 2736 w 2736"/>
              <a:gd name="T90" fmla="*/ 630 h 63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736" h="630">
                <a:moveTo>
                  <a:pt x="0" y="561"/>
                </a:moveTo>
                <a:lnTo>
                  <a:pt x="96" y="591"/>
                </a:lnTo>
                <a:lnTo>
                  <a:pt x="216" y="618"/>
                </a:lnTo>
                <a:lnTo>
                  <a:pt x="297" y="630"/>
                </a:lnTo>
                <a:lnTo>
                  <a:pt x="387" y="630"/>
                </a:lnTo>
                <a:lnTo>
                  <a:pt x="486" y="630"/>
                </a:lnTo>
                <a:lnTo>
                  <a:pt x="606" y="618"/>
                </a:lnTo>
                <a:lnTo>
                  <a:pt x="714" y="600"/>
                </a:lnTo>
                <a:lnTo>
                  <a:pt x="855" y="588"/>
                </a:lnTo>
                <a:lnTo>
                  <a:pt x="1023" y="558"/>
                </a:lnTo>
                <a:lnTo>
                  <a:pt x="1137" y="549"/>
                </a:lnTo>
                <a:lnTo>
                  <a:pt x="1230" y="519"/>
                </a:lnTo>
                <a:lnTo>
                  <a:pt x="1323" y="480"/>
                </a:lnTo>
                <a:lnTo>
                  <a:pt x="1365" y="459"/>
                </a:lnTo>
                <a:lnTo>
                  <a:pt x="1431" y="456"/>
                </a:lnTo>
                <a:lnTo>
                  <a:pt x="1497" y="453"/>
                </a:lnTo>
                <a:lnTo>
                  <a:pt x="1590" y="438"/>
                </a:lnTo>
                <a:lnTo>
                  <a:pt x="1632" y="411"/>
                </a:lnTo>
                <a:lnTo>
                  <a:pt x="1746" y="315"/>
                </a:lnTo>
                <a:lnTo>
                  <a:pt x="1866" y="228"/>
                </a:lnTo>
                <a:lnTo>
                  <a:pt x="1953" y="177"/>
                </a:lnTo>
                <a:lnTo>
                  <a:pt x="2013" y="147"/>
                </a:lnTo>
                <a:lnTo>
                  <a:pt x="2124" y="129"/>
                </a:lnTo>
                <a:lnTo>
                  <a:pt x="2202" y="120"/>
                </a:lnTo>
                <a:lnTo>
                  <a:pt x="2295" y="108"/>
                </a:lnTo>
                <a:lnTo>
                  <a:pt x="2523" y="78"/>
                </a:lnTo>
                <a:lnTo>
                  <a:pt x="2619" y="54"/>
                </a:lnTo>
                <a:lnTo>
                  <a:pt x="2691" y="24"/>
                </a:lnTo>
                <a:lnTo>
                  <a:pt x="2736" y="0"/>
                </a:lnTo>
              </a:path>
            </a:pathLst>
          </a:custGeom>
          <a:noFill/>
          <a:ln w="38100">
            <a:solidFill>
              <a:srgbClr val="00FF00"/>
            </a:solidFill>
            <a:round/>
            <a:headEnd/>
            <a:tailEnd/>
          </a:ln>
        </p:spPr>
        <p:txBody>
          <a:bodyPr/>
          <a:lstStyle/>
          <a:p>
            <a:endParaRPr lang="en-GB"/>
          </a:p>
        </p:txBody>
      </p:sp>
      <p:sp>
        <p:nvSpPr>
          <p:cNvPr id="38084" name="Rectangle 195"/>
          <p:cNvSpPr>
            <a:spLocks noChangeArrowheads="1"/>
          </p:cNvSpPr>
          <p:nvPr/>
        </p:nvSpPr>
        <p:spPr bwMode="auto">
          <a:xfrm>
            <a:off x="227013" y="1608138"/>
            <a:ext cx="8523287" cy="2217737"/>
          </a:xfrm>
          <a:prstGeom prst="rect">
            <a:avLst/>
          </a:prstGeom>
          <a:noFill/>
          <a:ln w="12700">
            <a:solidFill>
              <a:schemeClr val="tx1"/>
            </a:solidFill>
            <a:miter lim="800000"/>
            <a:headEnd/>
            <a:tailEnd/>
          </a:ln>
        </p:spPr>
        <p:txBody>
          <a:bodyPr wrap="none" anchor="ctr"/>
          <a:lstStyle/>
          <a:p>
            <a:pPr algn="ctr"/>
            <a:endParaRPr lang="en-GB"/>
          </a:p>
        </p:txBody>
      </p:sp>
      <p:sp>
        <p:nvSpPr>
          <p:cNvPr id="38085" name="Text Box 196"/>
          <p:cNvSpPr txBox="1">
            <a:spLocks noChangeArrowheads="1"/>
          </p:cNvSpPr>
          <p:nvPr/>
        </p:nvSpPr>
        <p:spPr bwMode="auto">
          <a:xfrm>
            <a:off x="228600" y="1300163"/>
            <a:ext cx="565150" cy="366712"/>
          </a:xfrm>
          <a:prstGeom prst="rect">
            <a:avLst/>
          </a:prstGeom>
          <a:noFill/>
          <a:ln w="9525">
            <a:noFill/>
            <a:miter lim="800000"/>
            <a:headEnd/>
            <a:tailEnd/>
          </a:ln>
        </p:spPr>
        <p:txBody>
          <a:bodyPr wrap="none">
            <a:spAutoFit/>
          </a:bodyPr>
          <a:lstStyle/>
          <a:p>
            <a:pPr eaLnBrk="0" hangingPunct="0"/>
            <a:r>
              <a:rPr lang="en-GB" sz="1800">
                <a:solidFill>
                  <a:schemeClr val="tx1"/>
                </a:solidFill>
              </a:rPr>
              <a:t>NW</a:t>
            </a:r>
          </a:p>
        </p:txBody>
      </p:sp>
      <p:sp>
        <p:nvSpPr>
          <p:cNvPr id="38086" name="Text Box 197"/>
          <p:cNvSpPr txBox="1">
            <a:spLocks noChangeArrowheads="1"/>
          </p:cNvSpPr>
          <p:nvPr/>
        </p:nvSpPr>
        <p:spPr bwMode="auto">
          <a:xfrm>
            <a:off x="8305800" y="1300163"/>
            <a:ext cx="488950" cy="366712"/>
          </a:xfrm>
          <a:prstGeom prst="rect">
            <a:avLst/>
          </a:prstGeom>
          <a:noFill/>
          <a:ln w="9525">
            <a:noFill/>
            <a:miter lim="800000"/>
            <a:headEnd/>
            <a:tailEnd/>
          </a:ln>
        </p:spPr>
        <p:txBody>
          <a:bodyPr wrap="none">
            <a:spAutoFit/>
          </a:bodyPr>
          <a:lstStyle/>
          <a:p>
            <a:pPr eaLnBrk="0" hangingPunct="0"/>
            <a:r>
              <a:rPr lang="en-GB" sz="1800">
                <a:solidFill>
                  <a:schemeClr val="tx1"/>
                </a:solidFill>
              </a:rPr>
              <a:t>SE</a:t>
            </a:r>
          </a:p>
        </p:txBody>
      </p:sp>
      <p:grpSp>
        <p:nvGrpSpPr>
          <p:cNvPr id="3" name="Group 212"/>
          <p:cNvGrpSpPr>
            <a:grpSpLocks/>
          </p:cNvGrpSpPr>
          <p:nvPr/>
        </p:nvGrpSpPr>
        <p:grpSpPr bwMode="auto">
          <a:xfrm>
            <a:off x="5616576" y="552450"/>
            <a:ext cx="2306638" cy="2847975"/>
            <a:chOff x="3538" y="348"/>
            <a:chExt cx="1453" cy="1794"/>
          </a:xfrm>
        </p:grpSpPr>
        <p:sp>
          <p:nvSpPr>
            <p:cNvPr id="38099" name="Text Box 213"/>
            <p:cNvSpPr txBox="1">
              <a:spLocks noChangeArrowheads="1"/>
            </p:cNvSpPr>
            <p:nvPr/>
          </p:nvSpPr>
          <p:spPr bwMode="auto">
            <a:xfrm>
              <a:off x="3695" y="348"/>
              <a:ext cx="1296" cy="523"/>
            </a:xfrm>
            <a:prstGeom prst="rect">
              <a:avLst/>
            </a:prstGeom>
            <a:solidFill>
              <a:schemeClr val="bg1"/>
            </a:solidFill>
            <a:ln w="19050">
              <a:solidFill>
                <a:srgbClr val="FF33CC"/>
              </a:solidFill>
              <a:miter lim="800000"/>
              <a:headEnd/>
              <a:tailEnd/>
            </a:ln>
          </p:spPr>
          <p:txBody>
            <a:bodyPr lIns="18000" tIns="0" rIns="18000" bIns="0">
              <a:spAutoFit/>
            </a:bodyPr>
            <a:lstStyle/>
            <a:p>
              <a:pPr algn="ctr">
                <a:spcBef>
                  <a:spcPct val="50000"/>
                </a:spcBef>
              </a:pPr>
              <a:r>
                <a:rPr lang="en-IE" sz="1800" dirty="0">
                  <a:solidFill>
                    <a:srgbClr val="FF33CC"/>
                  </a:solidFill>
                </a:rPr>
                <a:t>CONGLOMERATE GROUP ORE    (High Fe)</a:t>
              </a:r>
              <a:endParaRPr lang="en-GB" sz="1800" dirty="0">
                <a:solidFill>
                  <a:srgbClr val="FF33CC"/>
                </a:solidFill>
              </a:endParaRPr>
            </a:p>
          </p:txBody>
        </p:sp>
        <p:sp>
          <p:nvSpPr>
            <p:cNvPr id="38100" name="Line 214"/>
            <p:cNvSpPr>
              <a:spLocks noChangeShapeType="1"/>
            </p:cNvSpPr>
            <p:nvPr/>
          </p:nvSpPr>
          <p:spPr bwMode="auto">
            <a:xfrm flipH="1">
              <a:off x="3538" y="868"/>
              <a:ext cx="369" cy="964"/>
            </a:xfrm>
            <a:prstGeom prst="line">
              <a:avLst/>
            </a:prstGeom>
            <a:noFill/>
            <a:ln w="19050">
              <a:solidFill>
                <a:srgbClr val="FF33CC"/>
              </a:solidFill>
              <a:round/>
              <a:headEnd/>
              <a:tailEnd type="triangle" w="med" len="med"/>
            </a:ln>
          </p:spPr>
          <p:txBody>
            <a:bodyPr/>
            <a:lstStyle/>
            <a:p>
              <a:endParaRPr lang="en-GB"/>
            </a:p>
          </p:txBody>
        </p:sp>
        <p:sp>
          <p:nvSpPr>
            <p:cNvPr id="38101" name="Line 215"/>
            <p:cNvSpPr>
              <a:spLocks noChangeShapeType="1"/>
            </p:cNvSpPr>
            <p:nvPr/>
          </p:nvSpPr>
          <p:spPr bwMode="auto">
            <a:xfrm flipH="1">
              <a:off x="4314" y="868"/>
              <a:ext cx="44" cy="1274"/>
            </a:xfrm>
            <a:prstGeom prst="line">
              <a:avLst/>
            </a:prstGeom>
            <a:noFill/>
            <a:ln w="19050">
              <a:solidFill>
                <a:srgbClr val="FF33CC"/>
              </a:solidFill>
              <a:round/>
              <a:headEnd/>
              <a:tailEnd type="triangle" w="med" len="med"/>
            </a:ln>
          </p:spPr>
          <p:txBody>
            <a:bodyPr/>
            <a:lstStyle/>
            <a:p>
              <a:endParaRPr lang="en-GB"/>
            </a:p>
          </p:txBody>
        </p:sp>
      </p:grpSp>
      <p:sp>
        <p:nvSpPr>
          <p:cNvPr id="217" name="Text Box 213"/>
          <p:cNvSpPr txBox="1">
            <a:spLocks noChangeArrowheads="1"/>
          </p:cNvSpPr>
          <p:nvPr/>
        </p:nvSpPr>
        <p:spPr bwMode="auto">
          <a:xfrm>
            <a:off x="692199" y="549063"/>
            <a:ext cx="2393851" cy="553998"/>
          </a:xfrm>
          <a:prstGeom prst="rect">
            <a:avLst/>
          </a:prstGeom>
          <a:solidFill>
            <a:schemeClr val="bg1"/>
          </a:solidFill>
          <a:ln w="19050">
            <a:solidFill>
              <a:srgbClr val="FF0000"/>
            </a:solidFill>
            <a:miter lim="800000"/>
            <a:headEnd/>
            <a:tailEnd/>
          </a:ln>
        </p:spPr>
        <p:txBody>
          <a:bodyPr wrap="square" lIns="18000" tIns="0" rIns="18000" bIns="0">
            <a:spAutoFit/>
          </a:bodyPr>
          <a:lstStyle/>
          <a:p>
            <a:pPr algn="ctr">
              <a:spcBef>
                <a:spcPct val="50000"/>
              </a:spcBef>
            </a:pPr>
            <a:r>
              <a:rPr lang="en-IE" sz="1800" dirty="0">
                <a:solidFill>
                  <a:srgbClr val="FF0000"/>
                </a:solidFill>
              </a:rPr>
              <a:t>PALE BEDS ORE   (Low Fe)</a:t>
            </a:r>
            <a:endParaRPr lang="en-GB" sz="1800" dirty="0">
              <a:solidFill>
                <a:srgbClr val="FF0000"/>
              </a:solidFill>
            </a:endParaRPr>
          </a:p>
        </p:txBody>
      </p:sp>
      <p:sp>
        <p:nvSpPr>
          <p:cNvPr id="220" name="Text Box 207"/>
          <p:cNvSpPr txBox="1">
            <a:spLocks noChangeArrowheads="1"/>
          </p:cNvSpPr>
          <p:nvPr/>
        </p:nvSpPr>
        <p:spPr bwMode="auto">
          <a:xfrm>
            <a:off x="22242" y="46952"/>
            <a:ext cx="8526462" cy="461665"/>
          </a:xfrm>
          <a:prstGeom prst="rect">
            <a:avLst/>
          </a:prstGeom>
          <a:noFill/>
          <a:ln w="19050">
            <a:noFill/>
            <a:miter lim="800000"/>
            <a:headEnd/>
            <a:tailEnd/>
          </a:ln>
        </p:spPr>
        <p:txBody>
          <a:bodyPr wrap="square">
            <a:spAutoFit/>
          </a:bodyPr>
          <a:lstStyle/>
          <a:p>
            <a:pPr eaLnBrk="0" hangingPunct="0"/>
            <a:r>
              <a:rPr lang="en-US" sz="2400" b="1" dirty="0"/>
              <a:t>PALE BEDS ORE, NAVAN</a:t>
            </a:r>
          </a:p>
        </p:txBody>
      </p:sp>
      <p:sp>
        <p:nvSpPr>
          <p:cNvPr id="221" name="Line 214"/>
          <p:cNvSpPr>
            <a:spLocks noChangeShapeType="1"/>
          </p:cNvSpPr>
          <p:nvPr/>
        </p:nvSpPr>
        <p:spPr bwMode="auto">
          <a:xfrm flipH="1">
            <a:off x="484187" y="1124743"/>
            <a:ext cx="647701" cy="1731169"/>
          </a:xfrm>
          <a:prstGeom prst="line">
            <a:avLst/>
          </a:prstGeom>
          <a:noFill/>
          <a:ln w="19050">
            <a:solidFill>
              <a:srgbClr val="FF0000"/>
            </a:solidFill>
            <a:round/>
            <a:headEnd/>
            <a:tailEnd type="triangle" w="med" len="med"/>
          </a:ln>
        </p:spPr>
        <p:txBody>
          <a:bodyPr/>
          <a:lstStyle/>
          <a:p>
            <a:endParaRPr lang="en-GB"/>
          </a:p>
        </p:txBody>
      </p:sp>
      <p:sp>
        <p:nvSpPr>
          <p:cNvPr id="223" name="Line 214"/>
          <p:cNvSpPr>
            <a:spLocks noChangeShapeType="1"/>
          </p:cNvSpPr>
          <p:nvPr/>
        </p:nvSpPr>
        <p:spPr bwMode="auto">
          <a:xfrm>
            <a:off x="1691680" y="1124743"/>
            <a:ext cx="39488" cy="1824833"/>
          </a:xfrm>
          <a:prstGeom prst="line">
            <a:avLst/>
          </a:prstGeom>
          <a:noFill/>
          <a:ln w="19050">
            <a:solidFill>
              <a:srgbClr val="FF0000"/>
            </a:solidFill>
            <a:round/>
            <a:headEnd/>
            <a:tailEnd type="triangle" w="med" len="med"/>
          </a:ln>
        </p:spPr>
        <p:txBody>
          <a:bodyPr/>
          <a:lstStyle/>
          <a:p>
            <a:endParaRPr lang="en-GB"/>
          </a:p>
        </p:txBody>
      </p:sp>
      <p:sp>
        <p:nvSpPr>
          <p:cNvPr id="224" name="Line 214"/>
          <p:cNvSpPr>
            <a:spLocks noChangeShapeType="1"/>
          </p:cNvSpPr>
          <p:nvPr/>
        </p:nvSpPr>
        <p:spPr bwMode="auto">
          <a:xfrm>
            <a:off x="2285998" y="1103313"/>
            <a:ext cx="734915" cy="2000250"/>
          </a:xfrm>
          <a:prstGeom prst="line">
            <a:avLst/>
          </a:prstGeom>
          <a:noFill/>
          <a:ln w="19050">
            <a:solidFill>
              <a:srgbClr val="FF0000"/>
            </a:solidFill>
            <a:round/>
            <a:headEnd/>
            <a:tailEnd type="triangle" w="med" len="med"/>
          </a:ln>
        </p:spPr>
        <p:txBody>
          <a:bodyPr/>
          <a:lstStyle/>
          <a:p>
            <a:endParaRPr lang="en-GB"/>
          </a:p>
        </p:txBody>
      </p:sp>
      <p:sp>
        <p:nvSpPr>
          <p:cNvPr id="225" name="Line 214"/>
          <p:cNvSpPr>
            <a:spLocks noChangeShapeType="1"/>
          </p:cNvSpPr>
          <p:nvPr/>
        </p:nvSpPr>
        <p:spPr bwMode="auto">
          <a:xfrm>
            <a:off x="3020914" y="1103313"/>
            <a:ext cx="1739998" cy="1717675"/>
          </a:xfrm>
          <a:prstGeom prst="line">
            <a:avLst/>
          </a:prstGeom>
          <a:noFill/>
          <a:ln w="19050">
            <a:solidFill>
              <a:srgbClr val="FF0000"/>
            </a:solidFill>
            <a:round/>
            <a:headEnd/>
            <a:tailEnd type="triangle" w="med" len="med"/>
          </a:ln>
        </p:spPr>
        <p:txBody>
          <a:bodyPr/>
          <a:lstStyle/>
          <a:p>
            <a:endParaRPr lang="en-GB"/>
          </a:p>
        </p:txBody>
      </p:sp>
      <p:pic>
        <p:nvPicPr>
          <p:cNvPr id="2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57950" y="3980366"/>
            <a:ext cx="2528887" cy="1896665"/>
          </a:xfrm>
          <a:prstGeom prst="rect">
            <a:avLst/>
          </a:prstGeom>
          <a:noFill/>
          <a:ln w="9525">
            <a:noFill/>
            <a:miter lim="800000"/>
            <a:headEnd type="none" w="sm" len="sm"/>
            <a:tailEnd type="none" w="sm" len="sm"/>
          </a:ln>
          <a:effectLst/>
        </p:spPr>
      </p:pic>
      <p:sp>
        <p:nvSpPr>
          <p:cNvPr id="4" name="Rectangle 3"/>
          <p:cNvSpPr/>
          <p:nvPr/>
        </p:nvSpPr>
        <p:spPr>
          <a:xfrm>
            <a:off x="106714" y="6021288"/>
            <a:ext cx="7019926" cy="584775"/>
          </a:xfrm>
          <a:prstGeom prst="rect">
            <a:avLst/>
          </a:prstGeom>
        </p:spPr>
        <p:txBody>
          <a:bodyPr wrap="square">
            <a:spAutoFit/>
          </a:bodyPr>
          <a:lstStyle/>
          <a:p>
            <a:pPr eaLnBrk="0" hangingPunct="0"/>
            <a:r>
              <a:rPr lang="en-IE" sz="1600" dirty="0" err="1">
                <a:solidFill>
                  <a:schemeClr val="tx1"/>
                </a:solidFill>
              </a:rPr>
              <a:t>Mineralogically</a:t>
            </a:r>
            <a:r>
              <a:rPr lang="en-IE" sz="1600" dirty="0">
                <a:solidFill>
                  <a:schemeClr val="tx1"/>
                </a:solidFill>
              </a:rPr>
              <a:t> simple, ZnS/</a:t>
            </a:r>
            <a:r>
              <a:rPr lang="en-IE" sz="1600" dirty="0" err="1">
                <a:solidFill>
                  <a:schemeClr val="tx1"/>
                </a:solidFill>
              </a:rPr>
              <a:t>PbS</a:t>
            </a:r>
            <a:r>
              <a:rPr lang="en-IE" sz="1600" dirty="0">
                <a:solidFill>
                  <a:schemeClr val="tx1"/>
                </a:solidFill>
              </a:rPr>
              <a:t> 4:1, variable, mostly low pyrite,                Ag sulphosalts, variable barite/dolomite.  Texturally complex.</a:t>
            </a:r>
          </a:p>
        </p:txBody>
      </p:sp>
      <p:pic>
        <p:nvPicPr>
          <p:cNvPr id="230" name="Picture 8" descr="G:\disk2\geology\photographs\3-Ulens\825 Bl90\IMG_2151.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71032" y="3980366"/>
            <a:ext cx="2558373" cy="1918779"/>
          </a:xfrm>
          <a:prstGeom prst="rect">
            <a:avLst/>
          </a:prstGeom>
          <a:noFill/>
        </p:spPr>
      </p:pic>
      <p:pic>
        <p:nvPicPr>
          <p:cNvPr id="5" name="Picture 4">
            <a:extLst>
              <a:ext uri="{FF2B5EF4-FFF2-40B4-BE49-F238E27FC236}">
                <a16:creationId xmlns:a16="http://schemas.microsoft.com/office/drawing/2014/main" id="{64D25FAE-C22D-0CBF-CAA3-032EC705F79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98408" y="3972848"/>
            <a:ext cx="2888887" cy="1863650"/>
          </a:xfrm>
          <a:prstGeom prst="rect">
            <a:avLst/>
          </a:prstGeom>
        </p:spPr>
      </p:pic>
    </p:spTree>
    <p:extLst>
      <p:ext uri="{BB962C8B-B14F-4D97-AF65-F5344CB8AC3E}">
        <p14:creationId xmlns:p14="http://schemas.microsoft.com/office/powerpoint/2010/main" val="38424007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Footer Placeholder 1"/>
          <p:cNvSpPr>
            <a:spLocks noGrp="1"/>
          </p:cNvSpPr>
          <p:nvPr>
            <p:ph type="ftr" sz="quarter" idx="10"/>
          </p:nvPr>
        </p:nvSpPr>
        <p:spPr>
          <a:noFill/>
        </p:spPr>
        <p:txBody>
          <a:bodyPr/>
          <a:lstStyle/>
          <a:p>
            <a:r>
              <a:rPr lang="en-US">
                <a:latin typeface="Arial" pitchFamily="34" charset="0"/>
              </a:rPr>
              <a:t>Boliden Exploration</a:t>
            </a:r>
          </a:p>
        </p:txBody>
      </p:sp>
      <p:sp>
        <p:nvSpPr>
          <p:cNvPr id="37891" name="Freeform 2"/>
          <p:cNvSpPr>
            <a:spLocks/>
          </p:cNvSpPr>
          <p:nvPr/>
        </p:nvSpPr>
        <p:spPr bwMode="auto">
          <a:xfrm>
            <a:off x="231775" y="1890713"/>
            <a:ext cx="4176713" cy="1382712"/>
          </a:xfrm>
          <a:custGeom>
            <a:avLst/>
            <a:gdLst>
              <a:gd name="T0" fmla="*/ 0 w 2631"/>
              <a:gd name="T1" fmla="*/ 0 h 871"/>
              <a:gd name="T2" fmla="*/ 2147483647 w 2631"/>
              <a:gd name="T3" fmla="*/ 2147483647 h 871"/>
              <a:gd name="T4" fmla="*/ 2147483647 w 2631"/>
              <a:gd name="T5" fmla="*/ 2147483647 h 871"/>
              <a:gd name="T6" fmla="*/ 2147483647 w 2631"/>
              <a:gd name="T7" fmla="*/ 2147483647 h 871"/>
              <a:gd name="T8" fmla="*/ 2147483647 w 2631"/>
              <a:gd name="T9" fmla="*/ 2147483647 h 871"/>
              <a:gd name="T10" fmla="*/ 2147483647 w 2631"/>
              <a:gd name="T11" fmla="*/ 2147483647 h 871"/>
              <a:gd name="T12" fmla="*/ 2147483647 w 2631"/>
              <a:gd name="T13" fmla="*/ 2147483647 h 871"/>
              <a:gd name="T14" fmla="*/ 2147483647 w 2631"/>
              <a:gd name="T15" fmla="*/ 2147483647 h 871"/>
              <a:gd name="T16" fmla="*/ 2147483647 w 2631"/>
              <a:gd name="T17" fmla="*/ 2147483647 h 871"/>
              <a:gd name="T18" fmla="*/ 2147483647 w 2631"/>
              <a:gd name="T19" fmla="*/ 2147483647 h 871"/>
              <a:gd name="T20" fmla="*/ 2147483647 w 2631"/>
              <a:gd name="T21" fmla="*/ 2147483647 h 871"/>
              <a:gd name="T22" fmla="*/ 2147483647 w 2631"/>
              <a:gd name="T23" fmla="*/ 2147483647 h 871"/>
              <a:gd name="T24" fmla="*/ 2147483647 w 2631"/>
              <a:gd name="T25" fmla="*/ 2147483647 h 871"/>
              <a:gd name="T26" fmla="*/ 2147483647 w 2631"/>
              <a:gd name="T27" fmla="*/ 2147483647 h 871"/>
              <a:gd name="T28" fmla="*/ 2147483647 w 2631"/>
              <a:gd name="T29" fmla="*/ 2147483647 h 871"/>
              <a:gd name="T30" fmla="*/ 2147483647 w 2631"/>
              <a:gd name="T31" fmla="*/ 2147483647 h 871"/>
              <a:gd name="T32" fmla="*/ 2147483647 w 2631"/>
              <a:gd name="T33" fmla="*/ 2147483647 h 871"/>
              <a:gd name="T34" fmla="*/ 2147483647 w 2631"/>
              <a:gd name="T35" fmla="*/ 2147483647 h 871"/>
              <a:gd name="T36" fmla="*/ 2147483647 w 2631"/>
              <a:gd name="T37" fmla="*/ 2147483647 h 871"/>
              <a:gd name="T38" fmla="*/ 2147483647 w 2631"/>
              <a:gd name="T39" fmla="*/ 2147483647 h 871"/>
              <a:gd name="T40" fmla="*/ 2147483647 w 2631"/>
              <a:gd name="T41" fmla="*/ 2147483647 h 871"/>
              <a:gd name="T42" fmla="*/ 2147483647 w 2631"/>
              <a:gd name="T43" fmla="*/ 2147483647 h 871"/>
              <a:gd name="T44" fmla="*/ 2147483647 w 2631"/>
              <a:gd name="T45" fmla="*/ 2147483647 h 871"/>
              <a:gd name="T46" fmla="*/ 2147483647 w 2631"/>
              <a:gd name="T47" fmla="*/ 2147483647 h 871"/>
              <a:gd name="T48" fmla="*/ 2147483647 w 2631"/>
              <a:gd name="T49" fmla="*/ 2147483647 h 871"/>
              <a:gd name="T50" fmla="*/ 2147483647 w 2631"/>
              <a:gd name="T51" fmla="*/ 2147483647 h 871"/>
              <a:gd name="T52" fmla="*/ 2147483647 w 2631"/>
              <a:gd name="T53" fmla="*/ 2147483647 h 871"/>
              <a:gd name="T54" fmla="*/ 2147483647 w 2631"/>
              <a:gd name="T55" fmla="*/ 2147483647 h 871"/>
              <a:gd name="T56" fmla="*/ 2147483647 w 2631"/>
              <a:gd name="T57" fmla="*/ 2147483647 h 871"/>
              <a:gd name="T58" fmla="*/ 2147483647 w 2631"/>
              <a:gd name="T59" fmla="*/ 2147483647 h 871"/>
              <a:gd name="T60" fmla="*/ 2147483647 w 2631"/>
              <a:gd name="T61" fmla="*/ 2147483647 h 871"/>
              <a:gd name="T62" fmla="*/ 2147483647 w 2631"/>
              <a:gd name="T63" fmla="*/ 2147483647 h 871"/>
              <a:gd name="T64" fmla="*/ 2147483647 w 2631"/>
              <a:gd name="T65" fmla="*/ 2147483647 h 871"/>
              <a:gd name="T66" fmla="*/ 2147483647 w 2631"/>
              <a:gd name="T67" fmla="*/ 2147483647 h 871"/>
              <a:gd name="T68" fmla="*/ 2147483647 w 2631"/>
              <a:gd name="T69" fmla="*/ 2147483647 h 871"/>
              <a:gd name="T70" fmla="*/ 2147483647 w 2631"/>
              <a:gd name="T71" fmla="*/ 2147483647 h 871"/>
              <a:gd name="T72" fmla="*/ 2147483647 w 2631"/>
              <a:gd name="T73" fmla="*/ 2147483647 h 871"/>
              <a:gd name="T74" fmla="*/ 2147483647 w 2631"/>
              <a:gd name="T75" fmla="*/ 2147483647 h 871"/>
              <a:gd name="T76" fmla="*/ 2147483647 w 2631"/>
              <a:gd name="T77" fmla="*/ 2147483647 h 871"/>
              <a:gd name="T78" fmla="*/ 2147483647 w 2631"/>
              <a:gd name="T79" fmla="*/ 2147483647 h 871"/>
              <a:gd name="T80" fmla="*/ 2147483647 w 2631"/>
              <a:gd name="T81" fmla="*/ 2147483647 h 871"/>
              <a:gd name="T82" fmla="*/ 2147483647 w 2631"/>
              <a:gd name="T83" fmla="*/ 2147483647 h 871"/>
              <a:gd name="T84" fmla="*/ 2147483647 w 2631"/>
              <a:gd name="T85" fmla="*/ 2147483647 h 871"/>
              <a:gd name="T86" fmla="*/ 2147483647 w 2631"/>
              <a:gd name="T87" fmla="*/ 2147483647 h 871"/>
              <a:gd name="T88" fmla="*/ 2147483647 w 2631"/>
              <a:gd name="T89" fmla="*/ 2147483647 h 87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631"/>
              <a:gd name="T136" fmla="*/ 0 h 871"/>
              <a:gd name="T137" fmla="*/ 2631 w 2631"/>
              <a:gd name="T138" fmla="*/ 871 h 87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631" h="871">
                <a:moveTo>
                  <a:pt x="0" y="699"/>
                </a:moveTo>
                <a:lnTo>
                  <a:pt x="0" y="0"/>
                </a:lnTo>
                <a:lnTo>
                  <a:pt x="118" y="16"/>
                </a:lnTo>
                <a:lnTo>
                  <a:pt x="199" y="22"/>
                </a:lnTo>
                <a:lnTo>
                  <a:pt x="269" y="32"/>
                </a:lnTo>
                <a:lnTo>
                  <a:pt x="328" y="38"/>
                </a:lnTo>
                <a:lnTo>
                  <a:pt x="382" y="43"/>
                </a:lnTo>
                <a:lnTo>
                  <a:pt x="425" y="48"/>
                </a:lnTo>
                <a:lnTo>
                  <a:pt x="452" y="54"/>
                </a:lnTo>
                <a:lnTo>
                  <a:pt x="511" y="65"/>
                </a:lnTo>
                <a:lnTo>
                  <a:pt x="581" y="81"/>
                </a:lnTo>
                <a:lnTo>
                  <a:pt x="646" y="102"/>
                </a:lnTo>
                <a:lnTo>
                  <a:pt x="737" y="129"/>
                </a:lnTo>
                <a:lnTo>
                  <a:pt x="823" y="156"/>
                </a:lnTo>
                <a:lnTo>
                  <a:pt x="904" y="183"/>
                </a:lnTo>
                <a:lnTo>
                  <a:pt x="974" y="194"/>
                </a:lnTo>
                <a:lnTo>
                  <a:pt x="1055" y="210"/>
                </a:lnTo>
                <a:lnTo>
                  <a:pt x="1146" y="220"/>
                </a:lnTo>
                <a:lnTo>
                  <a:pt x="1211" y="215"/>
                </a:lnTo>
                <a:lnTo>
                  <a:pt x="1291" y="203"/>
                </a:lnTo>
                <a:lnTo>
                  <a:pt x="1356" y="204"/>
                </a:lnTo>
                <a:lnTo>
                  <a:pt x="1431" y="204"/>
                </a:lnTo>
                <a:lnTo>
                  <a:pt x="1496" y="210"/>
                </a:lnTo>
                <a:lnTo>
                  <a:pt x="1555" y="226"/>
                </a:lnTo>
                <a:lnTo>
                  <a:pt x="1630" y="253"/>
                </a:lnTo>
                <a:lnTo>
                  <a:pt x="1625" y="253"/>
                </a:lnTo>
                <a:lnTo>
                  <a:pt x="1690" y="273"/>
                </a:lnTo>
                <a:lnTo>
                  <a:pt x="1689" y="280"/>
                </a:lnTo>
                <a:lnTo>
                  <a:pt x="1754" y="290"/>
                </a:lnTo>
                <a:lnTo>
                  <a:pt x="1813" y="296"/>
                </a:lnTo>
                <a:lnTo>
                  <a:pt x="1867" y="306"/>
                </a:lnTo>
                <a:lnTo>
                  <a:pt x="1915" y="312"/>
                </a:lnTo>
                <a:lnTo>
                  <a:pt x="1964" y="323"/>
                </a:lnTo>
                <a:lnTo>
                  <a:pt x="2028" y="328"/>
                </a:lnTo>
                <a:lnTo>
                  <a:pt x="2093" y="339"/>
                </a:lnTo>
                <a:lnTo>
                  <a:pt x="2136" y="344"/>
                </a:lnTo>
                <a:lnTo>
                  <a:pt x="2152" y="344"/>
                </a:lnTo>
                <a:lnTo>
                  <a:pt x="2179" y="349"/>
                </a:lnTo>
                <a:lnTo>
                  <a:pt x="2201" y="349"/>
                </a:lnTo>
                <a:lnTo>
                  <a:pt x="2206" y="344"/>
                </a:lnTo>
                <a:lnTo>
                  <a:pt x="2206" y="349"/>
                </a:lnTo>
                <a:lnTo>
                  <a:pt x="2233" y="360"/>
                </a:lnTo>
                <a:lnTo>
                  <a:pt x="2244" y="376"/>
                </a:lnTo>
                <a:lnTo>
                  <a:pt x="2249" y="392"/>
                </a:lnTo>
                <a:lnTo>
                  <a:pt x="2271" y="419"/>
                </a:lnTo>
                <a:lnTo>
                  <a:pt x="2292" y="446"/>
                </a:lnTo>
                <a:lnTo>
                  <a:pt x="2314" y="479"/>
                </a:lnTo>
                <a:lnTo>
                  <a:pt x="2330" y="505"/>
                </a:lnTo>
                <a:lnTo>
                  <a:pt x="2351" y="532"/>
                </a:lnTo>
                <a:lnTo>
                  <a:pt x="2373" y="559"/>
                </a:lnTo>
                <a:lnTo>
                  <a:pt x="2367" y="559"/>
                </a:lnTo>
                <a:lnTo>
                  <a:pt x="2394" y="586"/>
                </a:lnTo>
                <a:lnTo>
                  <a:pt x="2410" y="602"/>
                </a:lnTo>
                <a:lnTo>
                  <a:pt x="2432" y="629"/>
                </a:lnTo>
                <a:lnTo>
                  <a:pt x="2475" y="672"/>
                </a:lnTo>
                <a:lnTo>
                  <a:pt x="2513" y="710"/>
                </a:lnTo>
                <a:lnTo>
                  <a:pt x="2550" y="742"/>
                </a:lnTo>
                <a:lnTo>
                  <a:pt x="2572" y="763"/>
                </a:lnTo>
                <a:lnTo>
                  <a:pt x="2593" y="785"/>
                </a:lnTo>
                <a:lnTo>
                  <a:pt x="2631" y="823"/>
                </a:lnTo>
                <a:lnTo>
                  <a:pt x="2061" y="844"/>
                </a:lnTo>
                <a:lnTo>
                  <a:pt x="1985" y="849"/>
                </a:lnTo>
                <a:lnTo>
                  <a:pt x="1910" y="860"/>
                </a:lnTo>
                <a:lnTo>
                  <a:pt x="1845" y="866"/>
                </a:lnTo>
                <a:lnTo>
                  <a:pt x="1776" y="871"/>
                </a:lnTo>
                <a:lnTo>
                  <a:pt x="1700" y="871"/>
                </a:lnTo>
                <a:lnTo>
                  <a:pt x="1625" y="866"/>
                </a:lnTo>
                <a:lnTo>
                  <a:pt x="1555" y="866"/>
                </a:lnTo>
                <a:lnTo>
                  <a:pt x="1496" y="866"/>
                </a:lnTo>
                <a:lnTo>
                  <a:pt x="1415" y="866"/>
                </a:lnTo>
                <a:lnTo>
                  <a:pt x="1350" y="866"/>
                </a:lnTo>
                <a:lnTo>
                  <a:pt x="1291" y="866"/>
                </a:lnTo>
                <a:lnTo>
                  <a:pt x="1248" y="860"/>
                </a:lnTo>
                <a:lnTo>
                  <a:pt x="1237" y="844"/>
                </a:lnTo>
                <a:lnTo>
                  <a:pt x="1168" y="844"/>
                </a:lnTo>
                <a:lnTo>
                  <a:pt x="1151" y="844"/>
                </a:lnTo>
                <a:lnTo>
                  <a:pt x="1135" y="839"/>
                </a:lnTo>
                <a:lnTo>
                  <a:pt x="1065" y="839"/>
                </a:lnTo>
                <a:lnTo>
                  <a:pt x="947" y="844"/>
                </a:lnTo>
                <a:lnTo>
                  <a:pt x="678" y="849"/>
                </a:lnTo>
                <a:lnTo>
                  <a:pt x="624" y="849"/>
                </a:lnTo>
                <a:lnTo>
                  <a:pt x="608" y="828"/>
                </a:lnTo>
                <a:lnTo>
                  <a:pt x="360" y="823"/>
                </a:lnTo>
                <a:lnTo>
                  <a:pt x="344" y="812"/>
                </a:lnTo>
                <a:lnTo>
                  <a:pt x="328" y="780"/>
                </a:lnTo>
                <a:lnTo>
                  <a:pt x="291" y="715"/>
                </a:lnTo>
                <a:lnTo>
                  <a:pt x="231" y="710"/>
                </a:lnTo>
                <a:lnTo>
                  <a:pt x="151" y="704"/>
                </a:lnTo>
                <a:lnTo>
                  <a:pt x="86" y="699"/>
                </a:lnTo>
                <a:lnTo>
                  <a:pt x="11" y="704"/>
                </a:lnTo>
                <a:lnTo>
                  <a:pt x="0" y="699"/>
                </a:lnTo>
              </a:path>
            </a:pathLst>
          </a:custGeom>
          <a:solidFill>
            <a:srgbClr val="FFFF00"/>
          </a:solidFill>
          <a:ln w="9525" cap="flat" cmpd="sng">
            <a:noFill/>
            <a:prstDash val="solid"/>
            <a:round/>
            <a:headEnd/>
            <a:tailEnd/>
          </a:ln>
        </p:spPr>
        <p:txBody>
          <a:bodyPr wrap="none" anchor="ctr"/>
          <a:lstStyle/>
          <a:p>
            <a:endParaRPr lang="en-GB"/>
          </a:p>
        </p:txBody>
      </p:sp>
      <p:sp>
        <p:nvSpPr>
          <p:cNvPr id="37892" name="Freeform 3"/>
          <p:cNvSpPr>
            <a:spLocks/>
          </p:cNvSpPr>
          <p:nvPr/>
        </p:nvSpPr>
        <p:spPr bwMode="auto">
          <a:xfrm>
            <a:off x="3751263" y="2454275"/>
            <a:ext cx="2424112" cy="1135063"/>
          </a:xfrm>
          <a:custGeom>
            <a:avLst/>
            <a:gdLst>
              <a:gd name="T0" fmla="*/ 2147483647 w 284"/>
              <a:gd name="T1" fmla="*/ 0 h 133"/>
              <a:gd name="T2" fmla="*/ 0 w 284"/>
              <a:gd name="T3" fmla="*/ 0 h 133"/>
              <a:gd name="T4" fmla="*/ 2147483647 w 284"/>
              <a:gd name="T5" fmla="*/ 2147483647 h 133"/>
              <a:gd name="T6" fmla="*/ 2147483647 w 284"/>
              <a:gd name="T7" fmla="*/ 2147483647 h 133"/>
              <a:gd name="T8" fmla="*/ 2147483647 w 284"/>
              <a:gd name="T9" fmla="*/ 2147483647 h 133"/>
              <a:gd name="T10" fmla="*/ 2147483647 w 284"/>
              <a:gd name="T11" fmla="*/ 2147483647 h 133"/>
              <a:gd name="T12" fmla="*/ 2147483647 w 284"/>
              <a:gd name="T13" fmla="*/ 2147483647 h 133"/>
              <a:gd name="T14" fmla="*/ 2147483647 w 284"/>
              <a:gd name="T15" fmla="*/ 2147483647 h 133"/>
              <a:gd name="T16" fmla="*/ 2147483647 w 284"/>
              <a:gd name="T17" fmla="*/ 2147483647 h 133"/>
              <a:gd name="T18" fmla="*/ 2147483647 w 284"/>
              <a:gd name="T19" fmla="*/ 2147483647 h 133"/>
              <a:gd name="T20" fmla="*/ 2147483647 w 284"/>
              <a:gd name="T21" fmla="*/ 2147483647 h 133"/>
              <a:gd name="T22" fmla="*/ 2147483647 w 284"/>
              <a:gd name="T23" fmla="*/ 2147483647 h 133"/>
              <a:gd name="T24" fmla="*/ 2147483647 w 284"/>
              <a:gd name="T25" fmla="*/ 2147483647 h 133"/>
              <a:gd name="T26" fmla="*/ 2147483647 w 284"/>
              <a:gd name="T27" fmla="*/ 2147483647 h 133"/>
              <a:gd name="T28" fmla="*/ 2147483647 w 284"/>
              <a:gd name="T29" fmla="*/ 2147483647 h 133"/>
              <a:gd name="T30" fmla="*/ 2147483647 w 284"/>
              <a:gd name="T31" fmla="*/ 2147483647 h 133"/>
              <a:gd name="T32" fmla="*/ 2147483647 w 284"/>
              <a:gd name="T33" fmla="*/ 2147483647 h 133"/>
              <a:gd name="T34" fmla="*/ 2147483647 w 284"/>
              <a:gd name="T35" fmla="*/ 2147483647 h 133"/>
              <a:gd name="T36" fmla="*/ 2147483647 w 284"/>
              <a:gd name="T37" fmla="*/ 2147483647 h 133"/>
              <a:gd name="T38" fmla="*/ 2147483647 w 284"/>
              <a:gd name="T39" fmla="*/ 2147483647 h 133"/>
              <a:gd name="T40" fmla="*/ 2147483647 w 284"/>
              <a:gd name="T41" fmla="*/ 2147483647 h 133"/>
              <a:gd name="T42" fmla="*/ 2147483647 w 284"/>
              <a:gd name="T43" fmla="*/ 2147483647 h 133"/>
              <a:gd name="T44" fmla="*/ 2147483647 w 284"/>
              <a:gd name="T45" fmla="*/ 2147483647 h 133"/>
              <a:gd name="T46" fmla="*/ 2147483647 w 284"/>
              <a:gd name="T47" fmla="*/ 2147483647 h 133"/>
              <a:gd name="T48" fmla="*/ 2147483647 w 284"/>
              <a:gd name="T49" fmla="*/ 2147483647 h 133"/>
              <a:gd name="T50" fmla="*/ 2147483647 w 284"/>
              <a:gd name="T51" fmla="*/ 2147483647 h 133"/>
              <a:gd name="T52" fmla="*/ 2147483647 w 284"/>
              <a:gd name="T53" fmla="*/ 2147483647 h 133"/>
              <a:gd name="T54" fmla="*/ 2147483647 w 284"/>
              <a:gd name="T55" fmla="*/ 2147483647 h 133"/>
              <a:gd name="T56" fmla="*/ 2147483647 w 284"/>
              <a:gd name="T57" fmla="*/ 2147483647 h 133"/>
              <a:gd name="T58" fmla="*/ 2147483647 w 284"/>
              <a:gd name="T59" fmla="*/ 2147483647 h 133"/>
              <a:gd name="T60" fmla="*/ 2147483647 w 284"/>
              <a:gd name="T61" fmla="*/ 2147483647 h 133"/>
              <a:gd name="T62" fmla="*/ 2147483647 w 284"/>
              <a:gd name="T63" fmla="*/ 2147483647 h 133"/>
              <a:gd name="T64" fmla="*/ 2147483647 w 284"/>
              <a:gd name="T65" fmla="*/ 2147483647 h 133"/>
              <a:gd name="T66" fmla="*/ 2147483647 w 284"/>
              <a:gd name="T67" fmla="*/ 2147483647 h 133"/>
              <a:gd name="T68" fmla="*/ 2147483647 w 284"/>
              <a:gd name="T69" fmla="*/ 2147483647 h 133"/>
              <a:gd name="T70" fmla="*/ 2147483647 w 284"/>
              <a:gd name="T71" fmla="*/ 2147483647 h 133"/>
              <a:gd name="T72" fmla="*/ 2147483647 w 284"/>
              <a:gd name="T73" fmla="*/ 2147483647 h 133"/>
              <a:gd name="T74" fmla="*/ 2147483647 w 284"/>
              <a:gd name="T75" fmla="*/ 2147483647 h 133"/>
              <a:gd name="T76" fmla="*/ 2147483647 w 284"/>
              <a:gd name="T77" fmla="*/ 2147483647 h 133"/>
              <a:gd name="T78" fmla="*/ 2147483647 w 284"/>
              <a:gd name="T79" fmla="*/ 2147483647 h 133"/>
              <a:gd name="T80" fmla="*/ 2147483647 w 284"/>
              <a:gd name="T81" fmla="*/ 2147483647 h 133"/>
              <a:gd name="T82" fmla="*/ 2147483647 w 284"/>
              <a:gd name="T83" fmla="*/ 2147483647 h 133"/>
              <a:gd name="T84" fmla="*/ 2147483647 w 284"/>
              <a:gd name="T85" fmla="*/ 2147483647 h 133"/>
              <a:gd name="T86" fmla="*/ 2147483647 w 284"/>
              <a:gd name="T87" fmla="*/ 2147483647 h 133"/>
              <a:gd name="T88" fmla="*/ 2147483647 w 284"/>
              <a:gd name="T89" fmla="*/ 2147483647 h 133"/>
              <a:gd name="T90" fmla="*/ 2147483647 w 284"/>
              <a:gd name="T91" fmla="*/ 2147483647 h 133"/>
              <a:gd name="T92" fmla="*/ 2147483647 w 284"/>
              <a:gd name="T93" fmla="*/ 2147483647 h 133"/>
              <a:gd name="T94" fmla="*/ 2147483647 w 284"/>
              <a:gd name="T95" fmla="*/ 2147483647 h 133"/>
              <a:gd name="T96" fmla="*/ 2147483647 w 284"/>
              <a:gd name="T97" fmla="*/ 2147483647 h 133"/>
              <a:gd name="T98" fmla="*/ 2147483647 w 284"/>
              <a:gd name="T99" fmla="*/ 2147483647 h 133"/>
              <a:gd name="T100" fmla="*/ 2147483647 w 284"/>
              <a:gd name="T101" fmla="*/ 2147483647 h 133"/>
              <a:gd name="T102" fmla="*/ 2147483647 w 284"/>
              <a:gd name="T103" fmla="*/ 2147483647 h 133"/>
              <a:gd name="T104" fmla="*/ 2147483647 w 284"/>
              <a:gd name="T105" fmla="*/ 2147483647 h 133"/>
              <a:gd name="T106" fmla="*/ 2147483647 w 284"/>
              <a:gd name="T107" fmla="*/ 2147483647 h 133"/>
              <a:gd name="T108" fmla="*/ 2147483647 w 284"/>
              <a:gd name="T109" fmla="*/ 0 h 13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84"/>
              <a:gd name="T166" fmla="*/ 0 h 133"/>
              <a:gd name="T167" fmla="*/ 284 w 284"/>
              <a:gd name="T168" fmla="*/ 133 h 13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84" h="133">
                <a:moveTo>
                  <a:pt x="4" y="0"/>
                </a:moveTo>
                <a:lnTo>
                  <a:pt x="0" y="0"/>
                </a:lnTo>
                <a:lnTo>
                  <a:pt x="6" y="10"/>
                </a:lnTo>
                <a:lnTo>
                  <a:pt x="21" y="32"/>
                </a:lnTo>
                <a:lnTo>
                  <a:pt x="32" y="44"/>
                </a:lnTo>
                <a:lnTo>
                  <a:pt x="48" y="61"/>
                </a:lnTo>
                <a:lnTo>
                  <a:pt x="68" y="79"/>
                </a:lnTo>
                <a:lnTo>
                  <a:pt x="80" y="92"/>
                </a:lnTo>
                <a:lnTo>
                  <a:pt x="91" y="105"/>
                </a:lnTo>
                <a:lnTo>
                  <a:pt x="98" y="117"/>
                </a:lnTo>
                <a:lnTo>
                  <a:pt x="104" y="125"/>
                </a:lnTo>
                <a:lnTo>
                  <a:pt x="121" y="126"/>
                </a:lnTo>
                <a:lnTo>
                  <a:pt x="125" y="130"/>
                </a:lnTo>
                <a:lnTo>
                  <a:pt x="136" y="131"/>
                </a:lnTo>
                <a:lnTo>
                  <a:pt x="149" y="131"/>
                </a:lnTo>
                <a:lnTo>
                  <a:pt x="151" y="133"/>
                </a:lnTo>
                <a:lnTo>
                  <a:pt x="158" y="133"/>
                </a:lnTo>
                <a:lnTo>
                  <a:pt x="173" y="130"/>
                </a:lnTo>
                <a:lnTo>
                  <a:pt x="191" y="127"/>
                </a:lnTo>
                <a:lnTo>
                  <a:pt x="203" y="125"/>
                </a:lnTo>
                <a:lnTo>
                  <a:pt x="219" y="121"/>
                </a:lnTo>
                <a:lnTo>
                  <a:pt x="232" y="118"/>
                </a:lnTo>
                <a:lnTo>
                  <a:pt x="243" y="114"/>
                </a:lnTo>
                <a:lnTo>
                  <a:pt x="250" y="112"/>
                </a:lnTo>
                <a:lnTo>
                  <a:pt x="252" y="102"/>
                </a:lnTo>
                <a:lnTo>
                  <a:pt x="258" y="99"/>
                </a:lnTo>
                <a:lnTo>
                  <a:pt x="265" y="94"/>
                </a:lnTo>
                <a:lnTo>
                  <a:pt x="274" y="89"/>
                </a:lnTo>
                <a:lnTo>
                  <a:pt x="281" y="85"/>
                </a:lnTo>
                <a:lnTo>
                  <a:pt x="284" y="83"/>
                </a:lnTo>
                <a:lnTo>
                  <a:pt x="266" y="84"/>
                </a:lnTo>
                <a:lnTo>
                  <a:pt x="256" y="85"/>
                </a:lnTo>
                <a:lnTo>
                  <a:pt x="254" y="89"/>
                </a:lnTo>
                <a:lnTo>
                  <a:pt x="252" y="97"/>
                </a:lnTo>
                <a:lnTo>
                  <a:pt x="252" y="99"/>
                </a:lnTo>
                <a:lnTo>
                  <a:pt x="249" y="97"/>
                </a:lnTo>
                <a:lnTo>
                  <a:pt x="242" y="94"/>
                </a:lnTo>
                <a:lnTo>
                  <a:pt x="234" y="90"/>
                </a:lnTo>
                <a:lnTo>
                  <a:pt x="225" y="84"/>
                </a:lnTo>
                <a:lnTo>
                  <a:pt x="216" y="79"/>
                </a:lnTo>
                <a:lnTo>
                  <a:pt x="208" y="73"/>
                </a:lnTo>
                <a:lnTo>
                  <a:pt x="199" y="62"/>
                </a:lnTo>
                <a:lnTo>
                  <a:pt x="190" y="51"/>
                </a:lnTo>
                <a:lnTo>
                  <a:pt x="174" y="33"/>
                </a:lnTo>
                <a:lnTo>
                  <a:pt x="163" y="21"/>
                </a:lnTo>
                <a:lnTo>
                  <a:pt x="148" y="17"/>
                </a:lnTo>
                <a:lnTo>
                  <a:pt x="122" y="12"/>
                </a:lnTo>
                <a:lnTo>
                  <a:pt x="102" y="7"/>
                </a:lnTo>
                <a:lnTo>
                  <a:pt x="88" y="4"/>
                </a:lnTo>
                <a:lnTo>
                  <a:pt x="75" y="3"/>
                </a:lnTo>
                <a:lnTo>
                  <a:pt x="58" y="3"/>
                </a:lnTo>
                <a:lnTo>
                  <a:pt x="47" y="3"/>
                </a:lnTo>
                <a:lnTo>
                  <a:pt x="28" y="2"/>
                </a:lnTo>
                <a:lnTo>
                  <a:pt x="12" y="1"/>
                </a:lnTo>
                <a:lnTo>
                  <a:pt x="4" y="0"/>
                </a:lnTo>
              </a:path>
            </a:pathLst>
          </a:custGeom>
          <a:solidFill>
            <a:srgbClr val="FFFF00"/>
          </a:solidFill>
          <a:ln w="9525" cap="flat" cmpd="sng">
            <a:noFill/>
            <a:prstDash val="solid"/>
            <a:round/>
            <a:headEnd type="none" w="med" len="med"/>
            <a:tailEnd type="none" w="med" len="med"/>
          </a:ln>
        </p:spPr>
        <p:txBody>
          <a:bodyPr wrap="none" anchor="ctr"/>
          <a:lstStyle/>
          <a:p>
            <a:endParaRPr lang="en-GB"/>
          </a:p>
        </p:txBody>
      </p:sp>
      <p:sp>
        <p:nvSpPr>
          <p:cNvPr id="37893" name="Freeform 4"/>
          <p:cNvSpPr>
            <a:spLocks/>
          </p:cNvSpPr>
          <p:nvPr/>
        </p:nvSpPr>
        <p:spPr bwMode="auto">
          <a:xfrm>
            <a:off x="7243763" y="2565400"/>
            <a:ext cx="298450" cy="742950"/>
          </a:xfrm>
          <a:custGeom>
            <a:avLst/>
            <a:gdLst>
              <a:gd name="T0" fmla="*/ 2147483647 w 35"/>
              <a:gd name="T1" fmla="*/ 0 h 87"/>
              <a:gd name="T2" fmla="*/ 2147483647 w 35"/>
              <a:gd name="T3" fmla="*/ 2147483647 h 87"/>
              <a:gd name="T4" fmla="*/ 2147483647 w 35"/>
              <a:gd name="T5" fmla="*/ 2147483647 h 87"/>
              <a:gd name="T6" fmla="*/ 2147483647 w 35"/>
              <a:gd name="T7" fmla="*/ 2147483647 h 87"/>
              <a:gd name="T8" fmla="*/ 2147483647 w 35"/>
              <a:gd name="T9" fmla="*/ 2147483647 h 87"/>
              <a:gd name="T10" fmla="*/ 2147483647 w 35"/>
              <a:gd name="T11" fmla="*/ 2147483647 h 87"/>
              <a:gd name="T12" fmla="*/ 2147483647 w 35"/>
              <a:gd name="T13" fmla="*/ 2147483647 h 87"/>
              <a:gd name="T14" fmla="*/ 2147483647 w 35"/>
              <a:gd name="T15" fmla="*/ 2147483647 h 87"/>
              <a:gd name="T16" fmla="*/ 2147483647 w 35"/>
              <a:gd name="T17" fmla="*/ 2147483647 h 87"/>
              <a:gd name="T18" fmla="*/ 2147483647 w 35"/>
              <a:gd name="T19" fmla="*/ 2147483647 h 87"/>
              <a:gd name="T20" fmla="*/ 2147483647 w 35"/>
              <a:gd name="T21" fmla="*/ 2147483647 h 87"/>
              <a:gd name="T22" fmla="*/ 2147483647 w 35"/>
              <a:gd name="T23" fmla="*/ 2147483647 h 87"/>
              <a:gd name="T24" fmla="*/ 2147483647 w 35"/>
              <a:gd name="T25" fmla="*/ 2147483647 h 87"/>
              <a:gd name="T26" fmla="*/ 2147483647 w 35"/>
              <a:gd name="T27" fmla="*/ 2147483647 h 87"/>
              <a:gd name="T28" fmla="*/ 2147483647 w 35"/>
              <a:gd name="T29" fmla="*/ 2147483647 h 87"/>
              <a:gd name="T30" fmla="*/ 0 w 35"/>
              <a:gd name="T31" fmla="*/ 2147483647 h 87"/>
              <a:gd name="T32" fmla="*/ 0 w 35"/>
              <a:gd name="T33" fmla="*/ 2147483647 h 87"/>
              <a:gd name="T34" fmla="*/ 2147483647 w 35"/>
              <a:gd name="T35" fmla="*/ 2147483647 h 87"/>
              <a:gd name="T36" fmla="*/ 2147483647 w 35"/>
              <a:gd name="T37" fmla="*/ 2147483647 h 87"/>
              <a:gd name="T38" fmla="*/ 2147483647 w 35"/>
              <a:gd name="T39" fmla="*/ 2147483647 h 87"/>
              <a:gd name="T40" fmla="*/ 2147483647 w 35"/>
              <a:gd name="T41" fmla="*/ 2147483647 h 87"/>
              <a:gd name="T42" fmla="*/ 2147483647 w 35"/>
              <a:gd name="T43" fmla="*/ 2147483647 h 87"/>
              <a:gd name="T44" fmla="*/ 2147483647 w 35"/>
              <a:gd name="T45" fmla="*/ 2147483647 h 87"/>
              <a:gd name="T46" fmla="*/ 2147483647 w 35"/>
              <a:gd name="T47" fmla="*/ 2147483647 h 87"/>
              <a:gd name="T48" fmla="*/ 2147483647 w 35"/>
              <a:gd name="T49" fmla="*/ 2147483647 h 87"/>
              <a:gd name="T50" fmla="*/ 2147483647 w 35"/>
              <a:gd name="T51" fmla="*/ 2147483647 h 87"/>
              <a:gd name="T52" fmla="*/ 2147483647 w 35"/>
              <a:gd name="T53" fmla="*/ 2147483647 h 87"/>
              <a:gd name="T54" fmla="*/ 2147483647 w 35"/>
              <a:gd name="T55" fmla="*/ 2147483647 h 87"/>
              <a:gd name="T56" fmla="*/ 2147483647 w 35"/>
              <a:gd name="T57" fmla="*/ 2147483647 h 87"/>
              <a:gd name="T58" fmla="*/ 2147483647 w 35"/>
              <a:gd name="T59" fmla="*/ 2147483647 h 87"/>
              <a:gd name="T60" fmla="*/ 2147483647 w 35"/>
              <a:gd name="T61" fmla="*/ 2147483647 h 87"/>
              <a:gd name="T62" fmla="*/ 2147483647 w 35"/>
              <a:gd name="T63" fmla="*/ 0 h 8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5"/>
              <a:gd name="T97" fmla="*/ 0 h 87"/>
              <a:gd name="T98" fmla="*/ 35 w 35"/>
              <a:gd name="T99" fmla="*/ 87 h 8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5" h="87">
                <a:moveTo>
                  <a:pt x="19" y="0"/>
                </a:moveTo>
                <a:lnTo>
                  <a:pt x="35" y="18"/>
                </a:lnTo>
                <a:lnTo>
                  <a:pt x="34" y="18"/>
                </a:lnTo>
                <a:lnTo>
                  <a:pt x="32" y="18"/>
                </a:lnTo>
                <a:lnTo>
                  <a:pt x="32" y="22"/>
                </a:lnTo>
                <a:lnTo>
                  <a:pt x="32" y="27"/>
                </a:lnTo>
                <a:lnTo>
                  <a:pt x="31" y="33"/>
                </a:lnTo>
                <a:lnTo>
                  <a:pt x="30" y="41"/>
                </a:lnTo>
                <a:lnTo>
                  <a:pt x="28" y="48"/>
                </a:lnTo>
                <a:lnTo>
                  <a:pt x="25" y="60"/>
                </a:lnTo>
                <a:lnTo>
                  <a:pt x="22" y="67"/>
                </a:lnTo>
                <a:lnTo>
                  <a:pt x="19" y="73"/>
                </a:lnTo>
                <a:lnTo>
                  <a:pt x="16" y="78"/>
                </a:lnTo>
                <a:lnTo>
                  <a:pt x="11" y="82"/>
                </a:lnTo>
                <a:lnTo>
                  <a:pt x="8" y="84"/>
                </a:lnTo>
                <a:lnTo>
                  <a:pt x="0" y="87"/>
                </a:lnTo>
                <a:lnTo>
                  <a:pt x="0" y="85"/>
                </a:lnTo>
                <a:lnTo>
                  <a:pt x="2" y="82"/>
                </a:lnTo>
                <a:lnTo>
                  <a:pt x="6" y="77"/>
                </a:lnTo>
                <a:lnTo>
                  <a:pt x="8" y="73"/>
                </a:lnTo>
                <a:lnTo>
                  <a:pt x="9" y="69"/>
                </a:lnTo>
                <a:lnTo>
                  <a:pt x="10" y="64"/>
                </a:lnTo>
                <a:lnTo>
                  <a:pt x="9" y="60"/>
                </a:lnTo>
                <a:lnTo>
                  <a:pt x="9" y="54"/>
                </a:lnTo>
                <a:lnTo>
                  <a:pt x="9" y="48"/>
                </a:lnTo>
                <a:lnTo>
                  <a:pt x="10" y="44"/>
                </a:lnTo>
                <a:lnTo>
                  <a:pt x="13" y="37"/>
                </a:lnTo>
                <a:lnTo>
                  <a:pt x="14" y="30"/>
                </a:lnTo>
                <a:lnTo>
                  <a:pt x="16" y="20"/>
                </a:lnTo>
                <a:lnTo>
                  <a:pt x="18" y="12"/>
                </a:lnTo>
                <a:lnTo>
                  <a:pt x="19" y="5"/>
                </a:lnTo>
                <a:lnTo>
                  <a:pt x="19" y="0"/>
                </a:lnTo>
              </a:path>
            </a:pathLst>
          </a:custGeom>
          <a:solidFill>
            <a:srgbClr val="FFFF00"/>
          </a:solidFill>
          <a:ln w="9525" cap="flat" cmpd="sng">
            <a:noFill/>
            <a:prstDash val="solid"/>
            <a:round/>
            <a:headEnd type="none" w="med" len="med"/>
            <a:tailEnd type="none" w="med" len="med"/>
          </a:ln>
        </p:spPr>
        <p:txBody>
          <a:bodyPr wrap="none" anchor="ctr"/>
          <a:lstStyle/>
          <a:p>
            <a:endParaRPr lang="en-GB"/>
          </a:p>
        </p:txBody>
      </p:sp>
      <p:sp>
        <p:nvSpPr>
          <p:cNvPr id="37894" name="Freeform 5"/>
          <p:cNvSpPr>
            <a:spLocks/>
          </p:cNvSpPr>
          <p:nvPr/>
        </p:nvSpPr>
        <p:spPr bwMode="auto">
          <a:xfrm>
            <a:off x="7405688" y="2146300"/>
            <a:ext cx="879475" cy="615950"/>
          </a:xfrm>
          <a:custGeom>
            <a:avLst/>
            <a:gdLst>
              <a:gd name="T0" fmla="*/ 2147483647 w 103"/>
              <a:gd name="T1" fmla="*/ 0 h 72"/>
              <a:gd name="T2" fmla="*/ 2147483647 w 103"/>
              <a:gd name="T3" fmla="*/ 2147483647 h 72"/>
              <a:gd name="T4" fmla="*/ 2147483647 w 103"/>
              <a:gd name="T5" fmla="*/ 2147483647 h 72"/>
              <a:gd name="T6" fmla="*/ 2147483647 w 103"/>
              <a:gd name="T7" fmla="*/ 2147483647 h 72"/>
              <a:gd name="T8" fmla="*/ 2147483647 w 103"/>
              <a:gd name="T9" fmla="*/ 2147483647 h 72"/>
              <a:gd name="T10" fmla="*/ 2147483647 w 103"/>
              <a:gd name="T11" fmla="*/ 2147483647 h 72"/>
              <a:gd name="T12" fmla="*/ 2147483647 w 103"/>
              <a:gd name="T13" fmla="*/ 2147483647 h 72"/>
              <a:gd name="T14" fmla="*/ 2147483647 w 103"/>
              <a:gd name="T15" fmla="*/ 2147483647 h 72"/>
              <a:gd name="T16" fmla="*/ 2147483647 w 103"/>
              <a:gd name="T17" fmla="*/ 2147483647 h 72"/>
              <a:gd name="T18" fmla="*/ 2147483647 w 103"/>
              <a:gd name="T19" fmla="*/ 2147483647 h 72"/>
              <a:gd name="T20" fmla="*/ 2147483647 w 103"/>
              <a:gd name="T21" fmla="*/ 2147483647 h 72"/>
              <a:gd name="T22" fmla="*/ 2147483647 w 103"/>
              <a:gd name="T23" fmla="*/ 2147483647 h 72"/>
              <a:gd name="T24" fmla="*/ 2147483647 w 103"/>
              <a:gd name="T25" fmla="*/ 2147483647 h 72"/>
              <a:gd name="T26" fmla="*/ 2147483647 w 103"/>
              <a:gd name="T27" fmla="*/ 2147483647 h 72"/>
              <a:gd name="T28" fmla="*/ 2147483647 w 103"/>
              <a:gd name="T29" fmla="*/ 2147483647 h 72"/>
              <a:gd name="T30" fmla="*/ 2147483647 w 103"/>
              <a:gd name="T31" fmla="*/ 2147483647 h 72"/>
              <a:gd name="T32" fmla="*/ 2147483647 w 103"/>
              <a:gd name="T33" fmla="*/ 2147483647 h 72"/>
              <a:gd name="T34" fmla="*/ 2147483647 w 103"/>
              <a:gd name="T35" fmla="*/ 2147483647 h 72"/>
              <a:gd name="T36" fmla="*/ 2147483647 w 103"/>
              <a:gd name="T37" fmla="*/ 2147483647 h 72"/>
              <a:gd name="T38" fmla="*/ 2147483647 w 103"/>
              <a:gd name="T39" fmla="*/ 2147483647 h 72"/>
              <a:gd name="T40" fmla="*/ 2147483647 w 103"/>
              <a:gd name="T41" fmla="*/ 2147483647 h 72"/>
              <a:gd name="T42" fmla="*/ 2147483647 w 103"/>
              <a:gd name="T43" fmla="*/ 2147483647 h 72"/>
              <a:gd name="T44" fmla="*/ 2147483647 w 103"/>
              <a:gd name="T45" fmla="*/ 2147483647 h 72"/>
              <a:gd name="T46" fmla="*/ 2147483647 w 103"/>
              <a:gd name="T47" fmla="*/ 2147483647 h 72"/>
              <a:gd name="T48" fmla="*/ 2147483647 w 103"/>
              <a:gd name="T49" fmla="*/ 2147483647 h 72"/>
              <a:gd name="T50" fmla="*/ 2147483647 w 103"/>
              <a:gd name="T51" fmla="*/ 2147483647 h 72"/>
              <a:gd name="T52" fmla="*/ 2147483647 w 103"/>
              <a:gd name="T53" fmla="*/ 2147483647 h 72"/>
              <a:gd name="T54" fmla="*/ 2147483647 w 103"/>
              <a:gd name="T55" fmla="*/ 2147483647 h 72"/>
              <a:gd name="T56" fmla="*/ 2147483647 w 103"/>
              <a:gd name="T57" fmla="*/ 2147483647 h 72"/>
              <a:gd name="T58" fmla="*/ 2147483647 w 103"/>
              <a:gd name="T59" fmla="*/ 2147483647 h 72"/>
              <a:gd name="T60" fmla="*/ 2147483647 w 103"/>
              <a:gd name="T61" fmla="*/ 2147483647 h 72"/>
              <a:gd name="T62" fmla="*/ 2147483647 w 103"/>
              <a:gd name="T63" fmla="*/ 2147483647 h 72"/>
              <a:gd name="T64" fmla="*/ 2147483647 w 103"/>
              <a:gd name="T65" fmla="*/ 2147483647 h 72"/>
              <a:gd name="T66" fmla="*/ 2147483647 w 103"/>
              <a:gd name="T67" fmla="*/ 2147483647 h 72"/>
              <a:gd name="T68" fmla="*/ 2147483647 w 103"/>
              <a:gd name="T69" fmla="*/ 2147483647 h 72"/>
              <a:gd name="T70" fmla="*/ 2147483647 w 103"/>
              <a:gd name="T71" fmla="*/ 2147483647 h 72"/>
              <a:gd name="T72" fmla="*/ 2147483647 w 103"/>
              <a:gd name="T73" fmla="*/ 2147483647 h 72"/>
              <a:gd name="T74" fmla="*/ 2147483647 w 103"/>
              <a:gd name="T75" fmla="*/ 2147483647 h 72"/>
              <a:gd name="T76" fmla="*/ 2147483647 w 103"/>
              <a:gd name="T77" fmla="*/ 2147483647 h 72"/>
              <a:gd name="T78" fmla="*/ 2147483647 w 103"/>
              <a:gd name="T79" fmla="*/ 2147483647 h 72"/>
              <a:gd name="T80" fmla="*/ 2147483647 w 103"/>
              <a:gd name="T81" fmla="*/ 2147483647 h 72"/>
              <a:gd name="T82" fmla="*/ 2147483647 w 103"/>
              <a:gd name="T83" fmla="*/ 2147483647 h 72"/>
              <a:gd name="T84" fmla="*/ 2147483647 w 103"/>
              <a:gd name="T85" fmla="*/ 2147483647 h 72"/>
              <a:gd name="T86" fmla="*/ 2147483647 w 103"/>
              <a:gd name="T87" fmla="*/ 2147483647 h 72"/>
              <a:gd name="T88" fmla="*/ 0 w 103"/>
              <a:gd name="T89" fmla="*/ 2147483647 h 72"/>
              <a:gd name="T90" fmla="*/ 2147483647 w 103"/>
              <a:gd name="T91" fmla="*/ 2147483647 h 72"/>
              <a:gd name="T92" fmla="*/ 2147483647 w 103"/>
              <a:gd name="T93" fmla="*/ 2147483647 h 72"/>
              <a:gd name="T94" fmla="*/ 2147483647 w 103"/>
              <a:gd name="T95" fmla="*/ 2147483647 h 72"/>
              <a:gd name="T96" fmla="*/ 2147483647 w 103"/>
              <a:gd name="T97" fmla="*/ 2147483647 h 72"/>
              <a:gd name="T98" fmla="*/ 2147483647 w 103"/>
              <a:gd name="T99" fmla="*/ 2147483647 h 72"/>
              <a:gd name="T100" fmla="*/ 2147483647 w 103"/>
              <a:gd name="T101" fmla="*/ 0 h 7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03"/>
              <a:gd name="T154" fmla="*/ 0 h 72"/>
              <a:gd name="T155" fmla="*/ 103 w 103"/>
              <a:gd name="T156" fmla="*/ 72 h 7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03" h="72">
                <a:moveTo>
                  <a:pt x="6" y="0"/>
                </a:moveTo>
                <a:lnTo>
                  <a:pt x="12" y="1"/>
                </a:lnTo>
                <a:lnTo>
                  <a:pt x="14" y="2"/>
                </a:lnTo>
                <a:lnTo>
                  <a:pt x="17" y="2"/>
                </a:lnTo>
                <a:lnTo>
                  <a:pt x="21" y="4"/>
                </a:lnTo>
                <a:lnTo>
                  <a:pt x="23" y="6"/>
                </a:lnTo>
                <a:lnTo>
                  <a:pt x="26" y="8"/>
                </a:lnTo>
                <a:lnTo>
                  <a:pt x="32" y="13"/>
                </a:lnTo>
                <a:lnTo>
                  <a:pt x="35" y="17"/>
                </a:lnTo>
                <a:lnTo>
                  <a:pt x="40" y="22"/>
                </a:lnTo>
                <a:lnTo>
                  <a:pt x="43" y="24"/>
                </a:lnTo>
                <a:lnTo>
                  <a:pt x="46" y="27"/>
                </a:lnTo>
                <a:lnTo>
                  <a:pt x="53" y="32"/>
                </a:lnTo>
                <a:lnTo>
                  <a:pt x="55" y="34"/>
                </a:lnTo>
                <a:lnTo>
                  <a:pt x="60" y="37"/>
                </a:lnTo>
                <a:lnTo>
                  <a:pt x="63" y="40"/>
                </a:lnTo>
                <a:lnTo>
                  <a:pt x="65" y="42"/>
                </a:lnTo>
                <a:lnTo>
                  <a:pt x="67" y="43"/>
                </a:lnTo>
                <a:lnTo>
                  <a:pt x="70" y="45"/>
                </a:lnTo>
                <a:lnTo>
                  <a:pt x="76" y="47"/>
                </a:lnTo>
                <a:lnTo>
                  <a:pt x="82" y="49"/>
                </a:lnTo>
                <a:lnTo>
                  <a:pt x="86" y="50"/>
                </a:lnTo>
                <a:lnTo>
                  <a:pt x="93" y="51"/>
                </a:lnTo>
                <a:lnTo>
                  <a:pt x="98" y="52"/>
                </a:lnTo>
                <a:lnTo>
                  <a:pt x="103" y="53"/>
                </a:lnTo>
                <a:lnTo>
                  <a:pt x="98" y="66"/>
                </a:lnTo>
                <a:lnTo>
                  <a:pt x="96" y="66"/>
                </a:lnTo>
                <a:lnTo>
                  <a:pt x="93" y="66"/>
                </a:lnTo>
                <a:lnTo>
                  <a:pt x="89" y="66"/>
                </a:lnTo>
                <a:lnTo>
                  <a:pt x="84" y="66"/>
                </a:lnTo>
                <a:lnTo>
                  <a:pt x="81" y="67"/>
                </a:lnTo>
                <a:lnTo>
                  <a:pt x="77" y="67"/>
                </a:lnTo>
                <a:lnTo>
                  <a:pt x="74" y="68"/>
                </a:lnTo>
                <a:lnTo>
                  <a:pt x="69" y="69"/>
                </a:lnTo>
                <a:lnTo>
                  <a:pt x="65" y="70"/>
                </a:lnTo>
                <a:lnTo>
                  <a:pt x="61" y="70"/>
                </a:lnTo>
                <a:lnTo>
                  <a:pt x="58" y="71"/>
                </a:lnTo>
                <a:lnTo>
                  <a:pt x="54" y="71"/>
                </a:lnTo>
                <a:lnTo>
                  <a:pt x="49" y="72"/>
                </a:lnTo>
                <a:lnTo>
                  <a:pt x="45" y="72"/>
                </a:lnTo>
                <a:lnTo>
                  <a:pt x="39" y="71"/>
                </a:lnTo>
                <a:lnTo>
                  <a:pt x="29" y="70"/>
                </a:lnTo>
                <a:lnTo>
                  <a:pt x="21" y="69"/>
                </a:lnTo>
                <a:lnTo>
                  <a:pt x="17" y="69"/>
                </a:lnTo>
                <a:lnTo>
                  <a:pt x="0" y="49"/>
                </a:lnTo>
                <a:lnTo>
                  <a:pt x="1" y="44"/>
                </a:lnTo>
                <a:lnTo>
                  <a:pt x="2" y="35"/>
                </a:lnTo>
                <a:lnTo>
                  <a:pt x="3" y="26"/>
                </a:lnTo>
                <a:lnTo>
                  <a:pt x="4" y="16"/>
                </a:lnTo>
                <a:lnTo>
                  <a:pt x="5" y="6"/>
                </a:lnTo>
                <a:lnTo>
                  <a:pt x="6" y="0"/>
                </a:lnTo>
              </a:path>
            </a:pathLst>
          </a:custGeom>
          <a:solidFill>
            <a:srgbClr val="FFFF00"/>
          </a:solidFill>
          <a:ln w="9525" cap="flat" cmpd="sng">
            <a:noFill/>
            <a:prstDash val="solid"/>
            <a:round/>
            <a:headEnd type="none" w="med" len="med"/>
            <a:tailEnd type="none" w="med" len="med"/>
          </a:ln>
        </p:spPr>
        <p:txBody>
          <a:bodyPr wrap="none" anchor="ctr"/>
          <a:lstStyle/>
          <a:p>
            <a:endParaRPr lang="en-GB"/>
          </a:p>
        </p:txBody>
      </p:sp>
      <p:sp>
        <p:nvSpPr>
          <p:cNvPr id="37895" name="Freeform 6"/>
          <p:cNvSpPr>
            <a:spLocks/>
          </p:cNvSpPr>
          <p:nvPr/>
        </p:nvSpPr>
        <p:spPr bwMode="auto">
          <a:xfrm>
            <a:off x="7508875" y="1608138"/>
            <a:ext cx="1246188" cy="1247775"/>
          </a:xfrm>
          <a:custGeom>
            <a:avLst/>
            <a:gdLst>
              <a:gd name="T0" fmla="*/ 0 w 785"/>
              <a:gd name="T1" fmla="*/ 2147483647 h 786"/>
              <a:gd name="T2" fmla="*/ 2147483647 w 785"/>
              <a:gd name="T3" fmla="*/ 0 h 786"/>
              <a:gd name="T4" fmla="*/ 2147483647 w 785"/>
              <a:gd name="T5" fmla="*/ 2147483647 h 786"/>
              <a:gd name="T6" fmla="*/ 2147483647 w 785"/>
              <a:gd name="T7" fmla="*/ 2147483647 h 786"/>
              <a:gd name="T8" fmla="*/ 2147483647 w 785"/>
              <a:gd name="T9" fmla="*/ 2147483647 h 786"/>
              <a:gd name="T10" fmla="*/ 2147483647 w 785"/>
              <a:gd name="T11" fmla="*/ 2147483647 h 786"/>
              <a:gd name="T12" fmla="*/ 2147483647 w 785"/>
              <a:gd name="T13" fmla="*/ 2147483647 h 786"/>
              <a:gd name="T14" fmla="*/ 2147483647 w 785"/>
              <a:gd name="T15" fmla="*/ 2147483647 h 786"/>
              <a:gd name="T16" fmla="*/ 2147483647 w 785"/>
              <a:gd name="T17" fmla="*/ 2147483647 h 786"/>
              <a:gd name="T18" fmla="*/ 2147483647 w 785"/>
              <a:gd name="T19" fmla="*/ 2147483647 h 786"/>
              <a:gd name="T20" fmla="*/ 2147483647 w 785"/>
              <a:gd name="T21" fmla="*/ 2147483647 h 786"/>
              <a:gd name="T22" fmla="*/ 2147483647 w 785"/>
              <a:gd name="T23" fmla="*/ 2147483647 h 786"/>
              <a:gd name="T24" fmla="*/ 2147483647 w 785"/>
              <a:gd name="T25" fmla="*/ 2147483647 h 786"/>
              <a:gd name="T26" fmla="*/ 2147483647 w 785"/>
              <a:gd name="T27" fmla="*/ 2147483647 h 786"/>
              <a:gd name="T28" fmla="*/ 0 w 785"/>
              <a:gd name="T29" fmla="*/ 2147483647 h 78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85"/>
              <a:gd name="T46" fmla="*/ 0 h 786"/>
              <a:gd name="T47" fmla="*/ 785 w 785"/>
              <a:gd name="T48" fmla="*/ 786 h 78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85" h="786">
                <a:moveTo>
                  <a:pt x="0" y="3"/>
                </a:moveTo>
                <a:lnTo>
                  <a:pt x="43" y="0"/>
                </a:lnTo>
                <a:lnTo>
                  <a:pt x="134" y="60"/>
                </a:lnTo>
                <a:lnTo>
                  <a:pt x="258" y="146"/>
                </a:lnTo>
                <a:lnTo>
                  <a:pt x="462" y="281"/>
                </a:lnTo>
                <a:lnTo>
                  <a:pt x="602" y="356"/>
                </a:lnTo>
                <a:lnTo>
                  <a:pt x="785" y="447"/>
                </a:lnTo>
                <a:lnTo>
                  <a:pt x="785" y="786"/>
                </a:lnTo>
                <a:lnTo>
                  <a:pt x="710" y="711"/>
                </a:lnTo>
                <a:lnTo>
                  <a:pt x="586" y="587"/>
                </a:lnTo>
                <a:lnTo>
                  <a:pt x="473" y="485"/>
                </a:lnTo>
                <a:lnTo>
                  <a:pt x="290" y="302"/>
                </a:lnTo>
                <a:lnTo>
                  <a:pt x="177" y="194"/>
                </a:lnTo>
                <a:lnTo>
                  <a:pt x="97" y="114"/>
                </a:lnTo>
                <a:lnTo>
                  <a:pt x="0" y="17"/>
                </a:lnTo>
              </a:path>
            </a:pathLst>
          </a:custGeom>
          <a:solidFill>
            <a:srgbClr val="FFFF00"/>
          </a:solidFill>
          <a:ln w="9525" cap="flat" cmpd="sng">
            <a:noFill/>
            <a:prstDash val="solid"/>
            <a:round/>
            <a:headEnd type="none" w="med" len="med"/>
            <a:tailEnd type="none" w="med" len="med"/>
          </a:ln>
        </p:spPr>
        <p:txBody>
          <a:bodyPr wrap="none" anchor="ctr"/>
          <a:lstStyle/>
          <a:p>
            <a:endParaRPr lang="en-GB"/>
          </a:p>
        </p:txBody>
      </p:sp>
      <p:sp>
        <p:nvSpPr>
          <p:cNvPr id="37896" name="Freeform 7"/>
          <p:cNvSpPr>
            <a:spLocks/>
          </p:cNvSpPr>
          <p:nvPr/>
        </p:nvSpPr>
        <p:spPr bwMode="auto">
          <a:xfrm>
            <a:off x="8277225" y="2530475"/>
            <a:ext cx="144463" cy="103188"/>
          </a:xfrm>
          <a:custGeom>
            <a:avLst/>
            <a:gdLst>
              <a:gd name="T0" fmla="*/ 0 w 17"/>
              <a:gd name="T1" fmla="*/ 2147483647 h 12"/>
              <a:gd name="T2" fmla="*/ 2147483647 w 17"/>
              <a:gd name="T3" fmla="*/ 2147483647 h 12"/>
              <a:gd name="T4" fmla="*/ 2147483647 w 17"/>
              <a:gd name="T5" fmla="*/ 0 h 12"/>
              <a:gd name="T6" fmla="*/ 2147483647 w 17"/>
              <a:gd name="T7" fmla="*/ 2147483647 h 12"/>
              <a:gd name="T8" fmla="*/ 2147483647 w 17"/>
              <a:gd name="T9" fmla="*/ 2147483647 h 12"/>
              <a:gd name="T10" fmla="*/ 0 w 17"/>
              <a:gd name="T11" fmla="*/ 2147483647 h 12"/>
              <a:gd name="T12" fmla="*/ 0 60000 65536"/>
              <a:gd name="T13" fmla="*/ 0 60000 65536"/>
              <a:gd name="T14" fmla="*/ 0 60000 65536"/>
              <a:gd name="T15" fmla="*/ 0 60000 65536"/>
              <a:gd name="T16" fmla="*/ 0 60000 65536"/>
              <a:gd name="T17" fmla="*/ 0 60000 65536"/>
              <a:gd name="T18" fmla="*/ 0 w 17"/>
              <a:gd name="T19" fmla="*/ 0 h 12"/>
              <a:gd name="T20" fmla="*/ 17 w 17"/>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7" h="12">
                <a:moveTo>
                  <a:pt x="0" y="11"/>
                </a:moveTo>
                <a:lnTo>
                  <a:pt x="2" y="5"/>
                </a:lnTo>
                <a:lnTo>
                  <a:pt x="4" y="0"/>
                </a:lnTo>
                <a:lnTo>
                  <a:pt x="11" y="6"/>
                </a:lnTo>
                <a:lnTo>
                  <a:pt x="17" y="12"/>
                </a:lnTo>
                <a:lnTo>
                  <a:pt x="0" y="11"/>
                </a:lnTo>
              </a:path>
            </a:pathLst>
          </a:custGeom>
          <a:solidFill>
            <a:srgbClr val="FDFA00"/>
          </a:solidFill>
          <a:ln w="9525">
            <a:noFill/>
            <a:round/>
            <a:headEnd/>
            <a:tailEnd/>
          </a:ln>
        </p:spPr>
        <p:txBody>
          <a:bodyPr/>
          <a:lstStyle/>
          <a:p>
            <a:endParaRPr lang="en-GB"/>
          </a:p>
        </p:txBody>
      </p:sp>
      <p:sp>
        <p:nvSpPr>
          <p:cNvPr id="37897" name="Freeform 8"/>
          <p:cNvSpPr>
            <a:spLocks/>
          </p:cNvSpPr>
          <p:nvPr/>
        </p:nvSpPr>
        <p:spPr bwMode="auto">
          <a:xfrm>
            <a:off x="228600" y="3317875"/>
            <a:ext cx="4794250" cy="519113"/>
          </a:xfrm>
          <a:custGeom>
            <a:avLst/>
            <a:gdLst>
              <a:gd name="T0" fmla="*/ 2147483647 w 3020"/>
              <a:gd name="T1" fmla="*/ 2147483647 h 327"/>
              <a:gd name="T2" fmla="*/ 2147483647 w 3020"/>
              <a:gd name="T3" fmla="*/ 2147483647 h 327"/>
              <a:gd name="T4" fmla="*/ 2147483647 w 3020"/>
              <a:gd name="T5" fmla="*/ 2147483647 h 327"/>
              <a:gd name="T6" fmla="*/ 0 w 3020"/>
              <a:gd name="T7" fmla="*/ 0 h 327"/>
              <a:gd name="T8" fmla="*/ 2147483647 w 3020"/>
              <a:gd name="T9" fmla="*/ 2147483647 h 327"/>
              <a:gd name="T10" fmla="*/ 2147483647 w 3020"/>
              <a:gd name="T11" fmla="*/ 2147483647 h 327"/>
              <a:gd name="T12" fmla="*/ 2147483647 w 3020"/>
              <a:gd name="T13" fmla="*/ 2147483647 h 327"/>
              <a:gd name="T14" fmla="*/ 2147483647 w 3020"/>
              <a:gd name="T15" fmla="*/ 2147483647 h 327"/>
              <a:gd name="T16" fmla="*/ 2147483647 w 3020"/>
              <a:gd name="T17" fmla="*/ 2147483647 h 327"/>
              <a:gd name="T18" fmla="*/ 2147483647 w 3020"/>
              <a:gd name="T19" fmla="*/ 2147483647 h 327"/>
              <a:gd name="T20" fmla="*/ 2147483647 w 3020"/>
              <a:gd name="T21" fmla="*/ 2147483647 h 327"/>
              <a:gd name="T22" fmla="*/ 2147483647 w 3020"/>
              <a:gd name="T23" fmla="*/ 2147483647 h 327"/>
              <a:gd name="T24" fmla="*/ 2147483647 w 3020"/>
              <a:gd name="T25" fmla="*/ 2147483647 h 327"/>
              <a:gd name="T26" fmla="*/ 2147483647 w 3020"/>
              <a:gd name="T27" fmla="*/ 2147483647 h 327"/>
              <a:gd name="T28" fmla="*/ 2147483647 w 3020"/>
              <a:gd name="T29" fmla="*/ 2147483647 h 327"/>
              <a:gd name="T30" fmla="*/ 2147483647 w 3020"/>
              <a:gd name="T31" fmla="*/ 2147483647 h 327"/>
              <a:gd name="T32" fmla="*/ 2147483647 w 3020"/>
              <a:gd name="T33" fmla="*/ 2147483647 h 327"/>
              <a:gd name="T34" fmla="*/ 2147483647 w 3020"/>
              <a:gd name="T35" fmla="*/ 2147483647 h 327"/>
              <a:gd name="T36" fmla="*/ 2147483647 w 3020"/>
              <a:gd name="T37" fmla="*/ 2147483647 h 327"/>
              <a:gd name="T38" fmla="*/ 2147483647 w 3020"/>
              <a:gd name="T39" fmla="*/ 2147483647 h 327"/>
              <a:gd name="T40" fmla="*/ 2147483647 w 3020"/>
              <a:gd name="T41" fmla="*/ 2147483647 h 327"/>
              <a:gd name="T42" fmla="*/ 2147483647 w 3020"/>
              <a:gd name="T43" fmla="*/ 2147483647 h 327"/>
              <a:gd name="T44" fmla="*/ 2147483647 w 3020"/>
              <a:gd name="T45" fmla="*/ 2147483647 h 327"/>
              <a:gd name="T46" fmla="*/ 2147483647 w 3020"/>
              <a:gd name="T47" fmla="*/ 2147483647 h 327"/>
              <a:gd name="T48" fmla="*/ 2147483647 w 3020"/>
              <a:gd name="T49" fmla="*/ 2147483647 h 327"/>
              <a:gd name="T50" fmla="*/ 2147483647 w 3020"/>
              <a:gd name="T51" fmla="*/ 2147483647 h 327"/>
              <a:gd name="T52" fmla="*/ 2147483647 w 3020"/>
              <a:gd name="T53" fmla="*/ 2147483647 h 327"/>
              <a:gd name="T54" fmla="*/ 2147483647 w 3020"/>
              <a:gd name="T55" fmla="*/ 2147483647 h 327"/>
              <a:gd name="T56" fmla="*/ 2147483647 w 3020"/>
              <a:gd name="T57" fmla="*/ 2147483647 h 327"/>
              <a:gd name="T58" fmla="*/ 2147483647 w 3020"/>
              <a:gd name="T59" fmla="*/ 2147483647 h 327"/>
              <a:gd name="T60" fmla="*/ 2147483647 w 3020"/>
              <a:gd name="T61" fmla="*/ 2147483647 h 327"/>
              <a:gd name="T62" fmla="*/ 2147483647 w 3020"/>
              <a:gd name="T63" fmla="*/ 2147483647 h 327"/>
              <a:gd name="T64" fmla="*/ 2147483647 w 3020"/>
              <a:gd name="T65" fmla="*/ 2147483647 h 327"/>
              <a:gd name="T66" fmla="*/ 2147483647 w 3020"/>
              <a:gd name="T67" fmla="*/ 2147483647 h 327"/>
              <a:gd name="T68" fmla="*/ 2147483647 w 3020"/>
              <a:gd name="T69" fmla="*/ 2147483647 h 327"/>
              <a:gd name="T70" fmla="*/ 2147483647 w 3020"/>
              <a:gd name="T71" fmla="*/ 2147483647 h 327"/>
              <a:gd name="T72" fmla="*/ 2147483647 w 3020"/>
              <a:gd name="T73" fmla="*/ 2147483647 h 327"/>
              <a:gd name="T74" fmla="*/ 2147483647 w 3020"/>
              <a:gd name="T75" fmla="*/ 2147483647 h 327"/>
              <a:gd name="T76" fmla="*/ 2147483647 w 3020"/>
              <a:gd name="T77" fmla="*/ 2147483647 h 327"/>
              <a:gd name="T78" fmla="*/ 2147483647 w 3020"/>
              <a:gd name="T79" fmla="*/ 2147483647 h 327"/>
              <a:gd name="T80" fmla="*/ 2147483647 w 3020"/>
              <a:gd name="T81" fmla="*/ 2147483647 h 327"/>
              <a:gd name="T82" fmla="*/ 2147483647 w 3020"/>
              <a:gd name="T83" fmla="*/ 2147483647 h 327"/>
              <a:gd name="T84" fmla="*/ 2147483647 w 3020"/>
              <a:gd name="T85" fmla="*/ 2147483647 h 327"/>
              <a:gd name="T86" fmla="*/ 2147483647 w 3020"/>
              <a:gd name="T87" fmla="*/ 2147483647 h 327"/>
              <a:gd name="T88" fmla="*/ 2147483647 w 3020"/>
              <a:gd name="T89" fmla="*/ 2147483647 h 327"/>
              <a:gd name="T90" fmla="*/ 2147483647 w 3020"/>
              <a:gd name="T91" fmla="*/ 2147483647 h 327"/>
              <a:gd name="T92" fmla="*/ 2147483647 w 3020"/>
              <a:gd name="T93" fmla="*/ 2147483647 h 327"/>
              <a:gd name="T94" fmla="*/ 2147483647 w 3020"/>
              <a:gd name="T95" fmla="*/ 2147483647 h 327"/>
              <a:gd name="T96" fmla="*/ 2147483647 w 3020"/>
              <a:gd name="T97" fmla="*/ 2147483647 h 327"/>
              <a:gd name="T98" fmla="*/ 2147483647 w 3020"/>
              <a:gd name="T99" fmla="*/ 2147483647 h 327"/>
              <a:gd name="T100" fmla="*/ 2147483647 w 3020"/>
              <a:gd name="T101" fmla="*/ 2147483647 h 32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020"/>
              <a:gd name="T154" fmla="*/ 0 h 327"/>
              <a:gd name="T155" fmla="*/ 3020 w 3020"/>
              <a:gd name="T156" fmla="*/ 327 h 32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020" h="327">
                <a:moveTo>
                  <a:pt x="2945" y="273"/>
                </a:moveTo>
                <a:lnTo>
                  <a:pt x="3020" y="327"/>
                </a:lnTo>
                <a:lnTo>
                  <a:pt x="2" y="322"/>
                </a:lnTo>
                <a:lnTo>
                  <a:pt x="0" y="0"/>
                </a:lnTo>
                <a:lnTo>
                  <a:pt x="77" y="5"/>
                </a:lnTo>
                <a:lnTo>
                  <a:pt x="131" y="5"/>
                </a:lnTo>
                <a:lnTo>
                  <a:pt x="190" y="5"/>
                </a:lnTo>
                <a:lnTo>
                  <a:pt x="239" y="5"/>
                </a:lnTo>
                <a:lnTo>
                  <a:pt x="309" y="5"/>
                </a:lnTo>
                <a:lnTo>
                  <a:pt x="357" y="10"/>
                </a:lnTo>
                <a:lnTo>
                  <a:pt x="379" y="10"/>
                </a:lnTo>
                <a:lnTo>
                  <a:pt x="395" y="64"/>
                </a:lnTo>
                <a:lnTo>
                  <a:pt x="422" y="69"/>
                </a:lnTo>
                <a:lnTo>
                  <a:pt x="449" y="69"/>
                </a:lnTo>
                <a:lnTo>
                  <a:pt x="470" y="102"/>
                </a:lnTo>
                <a:lnTo>
                  <a:pt x="492" y="128"/>
                </a:lnTo>
                <a:lnTo>
                  <a:pt x="556" y="134"/>
                </a:lnTo>
                <a:lnTo>
                  <a:pt x="658" y="139"/>
                </a:lnTo>
                <a:lnTo>
                  <a:pt x="728" y="145"/>
                </a:lnTo>
                <a:lnTo>
                  <a:pt x="830" y="145"/>
                </a:lnTo>
                <a:lnTo>
                  <a:pt x="960" y="145"/>
                </a:lnTo>
                <a:lnTo>
                  <a:pt x="1142" y="145"/>
                </a:lnTo>
                <a:lnTo>
                  <a:pt x="1261" y="145"/>
                </a:lnTo>
                <a:lnTo>
                  <a:pt x="1336" y="145"/>
                </a:lnTo>
                <a:lnTo>
                  <a:pt x="1385" y="145"/>
                </a:lnTo>
                <a:lnTo>
                  <a:pt x="1395" y="145"/>
                </a:lnTo>
                <a:lnTo>
                  <a:pt x="1417" y="171"/>
                </a:lnTo>
                <a:lnTo>
                  <a:pt x="1498" y="171"/>
                </a:lnTo>
                <a:lnTo>
                  <a:pt x="1605" y="171"/>
                </a:lnTo>
                <a:lnTo>
                  <a:pt x="1740" y="171"/>
                </a:lnTo>
                <a:lnTo>
                  <a:pt x="1880" y="161"/>
                </a:lnTo>
                <a:lnTo>
                  <a:pt x="2041" y="161"/>
                </a:lnTo>
                <a:lnTo>
                  <a:pt x="2256" y="150"/>
                </a:lnTo>
                <a:lnTo>
                  <a:pt x="2493" y="145"/>
                </a:lnTo>
                <a:lnTo>
                  <a:pt x="2681" y="139"/>
                </a:lnTo>
                <a:lnTo>
                  <a:pt x="2703" y="134"/>
                </a:lnTo>
                <a:lnTo>
                  <a:pt x="2729" y="139"/>
                </a:lnTo>
                <a:lnTo>
                  <a:pt x="2756" y="139"/>
                </a:lnTo>
                <a:lnTo>
                  <a:pt x="2773" y="139"/>
                </a:lnTo>
                <a:lnTo>
                  <a:pt x="2778" y="134"/>
                </a:lnTo>
                <a:lnTo>
                  <a:pt x="2783" y="134"/>
                </a:lnTo>
                <a:lnTo>
                  <a:pt x="2794" y="145"/>
                </a:lnTo>
                <a:lnTo>
                  <a:pt x="2805" y="166"/>
                </a:lnTo>
                <a:lnTo>
                  <a:pt x="2821" y="177"/>
                </a:lnTo>
                <a:lnTo>
                  <a:pt x="2837" y="193"/>
                </a:lnTo>
                <a:lnTo>
                  <a:pt x="2848" y="209"/>
                </a:lnTo>
                <a:lnTo>
                  <a:pt x="2864" y="225"/>
                </a:lnTo>
                <a:lnTo>
                  <a:pt x="2880" y="236"/>
                </a:lnTo>
                <a:lnTo>
                  <a:pt x="2896" y="247"/>
                </a:lnTo>
                <a:lnTo>
                  <a:pt x="2923" y="263"/>
                </a:lnTo>
                <a:lnTo>
                  <a:pt x="2945" y="273"/>
                </a:lnTo>
              </a:path>
            </a:pathLst>
          </a:custGeom>
          <a:solidFill>
            <a:srgbClr val="FF99CC"/>
          </a:solidFill>
          <a:ln w="9525" cap="flat" cmpd="sng">
            <a:noFill/>
            <a:prstDash val="solid"/>
            <a:round/>
            <a:headEnd/>
            <a:tailEnd/>
          </a:ln>
        </p:spPr>
        <p:txBody>
          <a:bodyPr wrap="none" anchor="ctr"/>
          <a:lstStyle/>
          <a:p>
            <a:endParaRPr lang="en-GB"/>
          </a:p>
        </p:txBody>
      </p:sp>
      <p:sp>
        <p:nvSpPr>
          <p:cNvPr id="37898" name="Freeform 9"/>
          <p:cNvSpPr>
            <a:spLocks/>
          </p:cNvSpPr>
          <p:nvPr/>
        </p:nvSpPr>
        <p:spPr bwMode="auto">
          <a:xfrm>
            <a:off x="231775" y="3078163"/>
            <a:ext cx="598488" cy="263525"/>
          </a:xfrm>
          <a:custGeom>
            <a:avLst/>
            <a:gdLst>
              <a:gd name="T0" fmla="*/ 0 w 70"/>
              <a:gd name="T1" fmla="*/ 2147483647 h 31"/>
              <a:gd name="T2" fmla="*/ 0 w 70"/>
              <a:gd name="T3" fmla="*/ 0 h 31"/>
              <a:gd name="T4" fmla="*/ 2147483647 w 70"/>
              <a:gd name="T5" fmla="*/ 0 h 31"/>
              <a:gd name="T6" fmla="*/ 2147483647 w 70"/>
              <a:gd name="T7" fmla="*/ 0 h 31"/>
              <a:gd name="T8" fmla="*/ 2147483647 w 70"/>
              <a:gd name="T9" fmla="*/ 2147483647 h 31"/>
              <a:gd name="T10" fmla="*/ 2147483647 w 70"/>
              <a:gd name="T11" fmla="*/ 2147483647 h 31"/>
              <a:gd name="T12" fmla="*/ 2147483647 w 70"/>
              <a:gd name="T13" fmla="*/ 2147483647 h 31"/>
              <a:gd name="T14" fmla="*/ 2147483647 w 70"/>
              <a:gd name="T15" fmla="*/ 2147483647 h 31"/>
              <a:gd name="T16" fmla="*/ 2147483647 w 70"/>
              <a:gd name="T17" fmla="*/ 2147483647 h 31"/>
              <a:gd name="T18" fmla="*/ 2147483647 w 70"/>
              <a:gd name="T19" fmla="*/ 2147483647 h 31"/>
              <a:gd name="T20" fmla="*/ 2147483647 w 70"/>
              <a:gd name="T21" fmla="*/ 2147483647 h 31"/>
              <a:gd name="T22" fmla="*/ 2147483647 w 70"/>
              <a:gd name="T23" fmla="*/ 2147483647 h 31"/>
              <a:gd name="T24" fmla="*/ 2147483647 w 70"/>
              <a:gd name="T25" fmla="*/ 2147483647 h 31"/>
              <a:gd name="T26" fmla="*/ 2147483647 w 70"/>
              <a:gd name="T27" fmla="*/ 2147483647 h 31"/>
              <a:gd name="T28" fmla="*/ 2147483647 w 70"/>
              <a:gd name="T29" fmla="*/ 2147483647 h 31"/>
              <a:gd name="T30" fmla="*/ 2147483647 w 70"/>
              <a:gd name="T31" fmla="*/ 2147483647 h 31"/>
              <a:gd name="T32" fmla="*/ 0 w 70"/>
              <a:gd name="T33" fmla="*/ 2147483647 h 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0"/>
              <a:gd name="T52" fmla="*/ 0 h 31"/>
              <a:gd name="T53" fmla="*/ 70 w 70"/>
              <a:gd name="T54" fmla="*/ 31 h 3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0" h="31">
                <a:moveTo>
                  <a:pt x="0" y="29"/>
                </a:moveTo>
                <a:lnTo>
                  <a:pt x="0" y="0"/>
                </a:lnTo>
                <a:lnTo>
                  <a:pt x="12" y="0"/>
                </a:lnTo>
                <a:lnTo>
                  <a:pt x="27" y="0"/>
                </a:lnTo>
                <a:lnTo>
                  <a:pt x="45" y="1"/>
                </a:lnTo>
                <a:lnTo>
                  <a:pt x="56" y="2"/>
                </a:lnTo>
                <a:lnTo>
                  <a:pt x="59" y="2"/>
                </a:lnTo>
                <a:lnTo>
                  <a:pt x="60" y="6"/>
                </a:lnTo>
                <a:lnTo>
                  <a:pt x="64" y="12"/>
                </a:lnTo>
                <a:lnTo>
                  <a:pt x="67" y="20"/>
                </a:lnTo>
                <a:lnTo>
                  <a:pt x="69" y="26"/>
                </a:lnTo>
                <a:lnTo>
                  <a:pt x="70" y="31"/>
                </a:lnTo>
                <a:lnTo>
                  <a:pt x="55" y="30"/>
                </a:lnTo>
                <a:lnTo>
                  <a:pt x="39" y="30"/>
                </a:lnTo>
                <a:lnTo>
                  <a:pt x="22" y="30"/>
                </a:lnTo>
                <a:lnTo>
                  <a:pt x="7" y="29"/>
                </a:lnTo>
                <a:lnTo>
                  <a:pt x="0" y="29"/>
                </a:lnTo>
              </a:path>
            </a:pathLst>
          </a:custGeom>
          <a:solidFill>
            <a:srgbClr val="99CC00"/>
          </a:solidFill>
          <a:ln w="9525" cap="flat" cmpd="sng">
            <a:noFill/>
            <a:prstDash val="solid"/>
            <a:round/>
            <a:headEnd/>
            <a:tailEnd/>
          </a:ln>
        </p:spPr>
        <p:txBody>
          <a:bodyPr wrap="none" anchor="ctr"/>
          <a:lstStyle/>
          <a:p>
            <a:endParaRPr lang="en-GB"/>
          </a:p>
        </p:txBody>
      </p:sp>
      <p:sp>
        <p:nvSpPr>
          <p:cNvPr id="37899" name="Freeform 10"/>
          <p:cNvSpPr>
            <a:spLocks/>
          </p:cNvSpPr>
          <p:nvPr/>
        </p:nvSpPr>
        <p:spPr bwMode="auto">
          <a:xfrm>
            <a:off x="231775" y="2982913"/>
            <a:ext cx="504825" cy="120650"/>
          </a:xfrm>
          <a:custGeom>
            <a:avLst/>
            <a:gdLst>
              <a:gd name="T0" fmla="*/ 0 w 59"/>
              <a:gd name="T1" fmla="*/ 2147483647 h 14"/>
              <a:gd name="T2" fmla="*/ 0 w 59"/>
              <a:gd name="T3" fmla="*/ 2147483647 h 14"/>
              <a:gd name="T4" fmla="*/ 2147483647 w 59"/>
              <a:gd name="T5" fmla="*/ 0 h 14"/>
              <a:gd name="T6" fmla="*/ 2147483647 w 59"/>
              <a:gd name="T7" fmla="*/ 2147483647 h 14"/>
              <a:gd name="T8" fmla="*/ 2147483647 w 59"/>
              <a:gd name="T9" fmla="*/ 2147483647 h 14"/>
              <a:gd name="T10" fmla="*/ 2147483647 w 59"/>
              <a:gd name="T11" fmla="*/ 2147483647 h 14"/>
              <a:gd name="T12" fmla="*/ 2147483647 w 59"/>
              <a:gd name="T13" fmla="*/ 2147483647 h 14"/>
              <a:gd name="T14" fmla="*/ 2147483647 w 59"/>
              <a:gd name="T15" fmla="*/ 2147483647 h 14"/>
              <a:gd name="T16" fmla="*/ 2147483647 w 59"/>
              <a:gd name="T17" fmla="*/ 2147483647 h 14"/>
              <a:gd name="T18" fmla="*/ 2147483647 w 59"/>
              <a:gd name="T19" fmla="*/ 2147483647 h 14"/>
              <a:gd name="T20" fmla="*/ 2147483647 w 59"/>
              <a:gd name="T21" fmla="*/ 2147483647 h 14"/>
              <a:gd name="T22" fmla="*/ 2147483647 w 59"/>
              <a:gd name="T23" fmla="*/ 2147483647 h 14"/>
              <a:gd name="T24" fmla="*/ 2147483647 w 59"/>
              <a:gd name="T25" fmla="*/ 2147483647 h 14"/>
              <a:gd name="T26" fmla="*/ 2147483647 w 59"/>
              <a:gd name="T27" fmla="*/ 2147483647 h 14"/>
              <a:gd name="T28" fmla="*/ 2147483647 w 59"/>
              <a:gd name="T29" fmla="*/ 2147483647 h 14"/>
              <a:gd name="T30" fmla="*/ 0 w 59"/>
              <a:gd name="T31" fmla="*/ 2147483647 h 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
              <a:gd name="T49" fmla="*/ 0 h 14"/>
              <a:gd name="T50" fmla="*/ 59 w 59"/>
              <a:gd name="T51" fmla="*/ 14 h 1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 h="14">
                <a:moveTo>
                  <a:pt x="0" y="12"/>
                </a:moveTo>
                <a:lnTo>
                  <a:pt x="0" y="1"/>
                </a:lnTo>
                <a:lnTo>
                  <a:pt x="7" y="0"/>
                </a:lnTo>
                <a:lnTo>
                  <a:pt x="16" y="1"/>
                </a:lnTo>
                <a:lnTo>
                  <a:pt x="26" y="1"/>
                </a:lnTo>
                <a:lnTo>
                  <a:pt x="33" y="1"/>
                </a:lnTo>
                <a:lnTo>
                  <a:pt x="41" y="3"/>
                </a:lnTo>
                <a:lnTo>
                  <a:pt x="48" y="3"/>
                </a:lnTo>
                <a:lnTo>
                  <a:pt x="53" y="4"/>
                </a:lnTo>
                <a:lnTo>
                  <a:pt x="56" y="9"/>
                </a:lnTo>
                <a:lnTo>
                  <a:pt x="59" y="14"/>
                </a:lnTo>
                <a:lnTo>
                  <a:pt x="45" y="13"/>
                </a:lnTo>
                <a:lnTo>
                  <a:pt x="29" y="12"/>
                </a:lnTo>
                <a:lnTo>
                  <a:pt x="13" y="12"/>
                </a:lnTo>
                <a:lnTo>
                  <a:pt x="3" y="12"/>
                </a:lnTo>
                <a:lnTo>
                  <a:pt x="0" y="12"/>
                </a:lnTo>
              </a:path>
            </a:pathLst>
          </a:custGeom>
          <a:solidFill>
            <a:srgbClr val="969696"/>
          </a:solidFill>
          <a:ln w="9525" cap="flat" cmpd="sng">
            <a:noFill/>
            <a:prstDash val="solid"/>
            <a:round/>
            <a:headEnd/>
            <a:tailEnd/>
          </a:ln>
        </p:spPr>
        <p:txBody>
          <a:bodyPr wrap="none" anchor="ctr"/>
          <a:lstStyle/>
          <a:p>
            <a:endParaRPr lang="en-GB"/>
          </a:p>
        </p:txBody>
      </p:sp>
      <p:sp>
        <p:nvSpPr>
          <p:cNvPr id="37900" name="Freeform 11"/>
          <p:cNvSpPr>
            <a:spLocks/>
          </p:cNvSpPr>
          <p:nvPr/>
        </p:nvSpPr>
        <p:spPr bwMode="auto">
          <a:xfrm>
            <a:off x="228600" y="2778125"/>
            <a:ext cx="319088" cy="42863"/>
          </a:xfrm>
          <a:custGeom>
            <a:avLst/>
            <a:gdLst>
              <a:gd name="T0" fmla="*/ 0 w 201"/>
              <a:gd name="T1" fmla="*/ 2147483647 h 27"/>
              <a:gd name="T2" fmla="*/ 2147483647 w 201"/>
              <a:gd name="T3" fmla="*/ 0 h 27"/>
              <a:gd name="T4" fmla="*/ 2147483647 w 201"/>
              <a:gd name="T5" fmla="*/ 2147483647 h 27"/>
              <a:gd name="T6" fmla="*/ 2147483647 w 201"/>
              <a:gd name="T7" fmla="*/ 2147483647 h 27"/>
              <a:gd name="T8" fmla="*/ 2147483647 w 201"/>
              <a:gd name="T9" fmla="*/ 2147483647 h 27"/>
              <a:gd name="T10" fmla="*/ 0 60000 65536"/>
              <a:gd name="T11" fmla="*/ 0 60000 65536"/>
              <a:gd name="T12" fmla="*/ 0 60000 65536"/>
              <a:gd name="T13" fmla="*/ 0 60000 65536"/>
              <a:gd name="T14" fmla="*/ 0 60000 65536"/>
              <a:gd name="T15" fmla="*/ 0 w 201"/>
              <a:gd name="T16" fmla="*/ 0 h 27"/>
              <a:gd name="T17" fmla="*/ 201 w 201"/>
              <a:gd name="T18" fmla="*/ 27 h 27"/>
            </a:gdLst>
            <a:ahLst/>
            <a:cxnLst>
              <a:cxn ang="T10">
                <a:pos x="T0" y="T1"/>
              </a:cxn>
              <a:cxn ang="T11">
                <a:pos x="T2" y="T3"/>
              </a:cxn>
              <a:cxn ang="T12">
                <a:pos x="T4" y="T5"/>
              </a:cxn>
              <a:cxn ang="T13">
                <a:pos x="T6" y="T7"/>
              </a:cxn>
              <a:cxn ang="T14">
                <a:pos x="T8" y="T9"/>
              </a:cxn>
            </a:cxnLst>
            <a:rect l="T15" t="T16" r="T17" b="T18"/>
            <a:pathLst>
              <a:path w="201" h="27">
                <a:moveTo>
                  <a:pt x="0" y="26"/>
                </a:moveTo>
                <a:lnTo>
                  <a:pt x="2" y="0"/>
                </a:lnTo>
                <a:lnTo>
                  <a:pt x="179" y="5"/>
                </a:lnTo>
                <a:lnTo>
                  <a:pt x="201" y="27"/>
                </a:lnTo>
                <a:lnTo>
                  <a:pt x="7" y="27"/>
                </a:lnTo>
              </a:path>
            </a:pathLst>
          </a:custGeom>
          <a:solidFill>
            <a:srgbClr val="996633"/>
          </a:solidFill>
          <a:ln w="9525" cap="flat" cmpd="sng">
            <a:noFill/>
            <a:prstDash val="solid"/>
            <a:round/>
            <a:headEnd/>
            <a:tailEnd/>
          </a:ln>
        </p:spPr>
        <p:txBody>
          <a:bodyPr wrap="none" anchor="ctr"/>
          <a:lstStyle/>
          <a:p>
            <a:endParaRPr lang="en-GB"/>
          </a:p>
        </p:txBody>
      </p:sp>
      <p:sp>
        <p:nvSpPr>
          <p:cNvPr id="37901" name="Freeform 12"/>
          <p:cNvSpPr>
            <a:spLocks/>
          </p:cNvSpPr>
          <p:nvPr/>
        </p:nvSpPr>
        <p:spPr bwMode="auto">
          <a:xfrm>
            <a:off x="231775" y="2641600"/>
            <a:ext cx="179388" cy="25400"/>
          </a:xfrm>
          <a:custGeom>
            <a:avLst/>
            <a:gdLst>
              <a:gd name="T0" fmla="*/ 0 w 21"/>
              <a:gd name="T1" fmla="*/ 2147483647 h 3"/>
              <a:gd name="T2" fmla="*/ 0 w 21"/>
              <a:gd name="T3" fmla="*/ 0 h 3"/>
              <a:gd name="T4" fmla="*/ 2147483647 w 21"/>
              <a:gd name="T5" fmla="*/ 2147483647 h 3"/>
              <a:gd name="T6" fmla="*/ 2147483647 w 21"/>
              <a:gd name="T7" fmla="*/ 2147483647 h 3"/>
              <a:gd name="T8" fmla="*/ 0 w 21"/>
              <a:gd name="T9" fmla="*/ 2147483647 h 3"/>
              <a:gd name="T10" fmla="*/ 0 60000 65536"/>
              <a:gd name="T11" fmla="*/ 0 60000 65536"/>
              <a:gd name="T12" fmla="*/ 0 60000 65536"/>
              <a:gd name="T13" fmla="*/ 0 60000 65536"/>
              <a:gd name="T14" fmla="*/ 0 60000 65536"/>
              <a:gd name="T15" fmla="*/ 0 w 21"/>
              <a:gd name="T16" fmla="*/ 0 h 3"/>
              <a:gd name="T17" fmla="*/ 21 w 21"/>
              <a:gd name="T18" fmla="*/ 3 h 3"/>
            </a:gdLst>
            <a:ahLst/>
            <a:cxnLst>
              <a:cxn ang="T10">
                <a:pos x="T0" y="T1"/>
              </a:cxn>
              <a:cxn ang="T11">
                <a:pos x="T2" y="T3"/>
              </a:cxn>
              <a:cxn ang="T12">
                <a:pos x="T4" y="T5"/>
              </a:cxn>
              <a:cxn ang="T13">
                <a:pos x="T6" y="T7"/>
              </a:cxn>
              <a:cxn ang="T14">
                <a:pos x="T8" y="T9"/>
              </a:cxn>
            </a:cxnLst>
            <a:rect l="T15" t="T16" r="T17" b="T18"/>
            <a:pathLst>
              <a:path w="21" h="3">
                <a:moveTo>
                  <a:pt x="0" y="3"/>
                </a:moveTo>
                <a:lnTo>
                  <a:pt x="0" y="0"/>
                </a:lnTo>
                <a:lnTo>
                  <a:pt x="19" y="1"/>
                </a:lnTo>
                <a:lnTo>
                  <a:pt x="21" y="3"/>
                </a:lnTo>
                <a:lnTo>
                  <a:pt x="0" y="3"/>
                </a:lnTo>
              </a:path>
            </a:pathLst>
          </a:custGeom>
          <a:solidFill>
            <a:srgbClr val="009900"/>
          </a:solidFill>
          <a:ln w="9525" cap="flat" cmpd="sng">
            <a:noFill/>
            <a:prstDash val="solid"/>
            <a:round/>
            <a:headEnd type="none" w="med" len="med"/>
            <a:tailEnd type="none" w="med" len="med"/>
          </a:ln>
        </p:spPr>
        <p:txBody>
          <a:bodyPr wrap="none" anchor="ctr"/>
          <a:lstStyle/>
          <a:p>
            <a:endParaRPr lang="en-GB"/>
          </a:p>
        </p:txBody>
      </p:sp>
      <p:sp>
        <p:nvSpPr>
          <p:cNvPr id="37902" name="Freeform 13"/>
          <p:cNvSpPr>
            <a:spLocks/>
          </p:cNvSpPr>
          <p:nvPr/>
        </p:nvSpPr>
        <p:spPr bwMode="auto">
          <a:xfrm>
            <a:off x="292100" y="2497138"/>
            <a:ext cx="3363913" cy="93662"/>
          </a:xfrm>
          <a:custGeom>
            <a:avLst/>
            <a:gdLst>
              <a:gd name="T0" fmla="*/ 2147483647 w 394"/>
              <a:gd name="T1" fmla="*/ 2147483647 h 11"/>
              <a:gd name="T2" fmla="*/ 0 w 394"/>
              <a:gd name="T3" fmla="*/ 0 h 11"/>
              <a:gd name="T4" fmla="*/ 2147483647 w 394"/>
              <a:gd name="T5" fmla="*/ 2147483647 h 11"/>
              <a:gd name="T6" fmla="*/ 2147483647 w 394"/>
              <a:gd name="T7" fmla="*/ 2147483647 h 11"/>
              <a:gd name="T8" fmla="*/ 2147483647 w 394"/>
              <a:gd name="T9" fmla="*/ 2147483647 h 11"/>
              <a:gd name="T10" fmla="*/ 2147483647 w 394"/>
              <a:gd name="T11" fmla="*/ 2147483647 h 11"/>
              <a:gd name="T12" fmla="*/ 2147483647 w 394"/>
              <a:gd name="T13" fmla="*/ 2147483647 h 11"/>
              <a:gd name="T14" fmla="*/ 2147483647 w 394"/>
              <a:gd name="T15" fmla="*/ 2147483647 h 11"/>
              <a:gd name="T16" fmla="*/ 2147483647 w 394"/>
              <a:gd name="T17" fmla="*/ 2147483647 h 11"/>
              <a:gd name="T18" fmla="*/ 2147483647 w 394"/>
              <a:gd name="T19" fmla="*/ 2147483647 h 11"/>
              <a:gd name="T20" fmla="*/ 2147483647 w 394"/>
              <a:gd name="T21" fmla="*/ 2147483647 h 11"/>
              <a:gd name="T22" fmla="*/ 2147483647 w 394"/>
              <a:gd name="T23" fmla="*/ 2147483647 h 11"/>
              <a:gd name="T24" fmla="*/ 2147483647 w 394"/>
              <a:gd name="T25" fmla="*/ 2147483647 h 11"/>
              <a:gd name="T26" fmla="*/ 2147483647 w 394"/>
              <a:gd name="T27" fmla="*/ 2147483647 h 11"/>
              <a:gd name="T28" fmla="*/ 2147483647 w 394"/>
              <a:gd name="T29" fmla="*/ 2147483647 h 11"/>
              <a:gd name="T30" fmla="*/ 2147483647 w 394"/>
              <a:gd name="T31" fmla="*/ 2147483647 h 11"/>
              <a:gd name="T32" fmla="*/ 2147483647 w 394"/>
              <a:gd name="T33" fmla="*/ 2147483647 h 11"/>
              <a:gd name="T34" fmla="*/ 2147483647 w 394"/>
              <a:gd name="T35" fmla="*/ 2147483647 h 11"/>
              <a:gd name="T36" fmla="*/ 2147483647 w 394"/>
              <a:gd name="T37" fmla="*/ 2147483647 h 11"/>
              <a:gd name="T38" fmla="*/ 2147483647 w 394"/>
              <a:gd name="T39" fmla="*/ 2147483647 h 11"/>
              <a:gd name="T40" fmla="*/ 2147483647 w 394"/>
              <a:gd name="T41" fmla="*/ 2147483647 h 11"/>
              <a:gd name="T42" fmla="*/ 2147483647 w 394"/>
              <a:gd name="T43" fmla="*/ 2147483647 h 11"/>
              <a:gd name="T44" fmla="*/ 2147483647 w 394"/>
              <a:gd name="T45" fmla="*/ 2147483647 h 11"/>
              <a:gd name="T46" fmla="*/ 2147483647 w 394"/>
              <a:gd name="T47" fmla="*/ 2147483647 h 11"/>
              <a:gd name="T48" fmla="*/ 2147483647 w 394"/>
              <a:gd name="T49" fmla="*/ 2147483647 h 11"/>
              <a:gd name="T50" fmla="*/ 2147483647 w 394"/>
              <a:gd name="T51" fmla="*/ 2147483647 h 11"/>
              <a:gd name="T52" fmla="*/ 2147483647 w 394"/>
              <a:gd name="T53" fmla="*/ 2147483647 h 11"/>
              <a:gd name="T54" fmla="*/ 2147483647 w 394"/>
              <a:gd name="T55" fmla="*/ 2147483647 h 11"/>
              <a:gd name="T56" fmla="*/ 2147483647 w 394"/>
              <a:gd name="T57" fmla="*/ 2147483647 h 11"/>
              <a:gd name="T58" fmla="*/ 2147483647 w 394"/>
              <a:gd name="T59" fmla="*/ 2147483647 h 11"/>
              <a:gd name="T60" fmla="*/ 2147483647 w 394"/>
              <a:gd name="T61" fmla="*/ 2147483647 h 11"/>
              <a:gd name="T62" fmla="*/ 2147483647 w 394"/>
              <a:gd name="T63" fmla="*/ 2147483647 h 11"/>
              <a:gd name="T64" fmla="*/ 2147483647 w 394"/>
              <a:gd name="T65" fmla="*/ 2147483647 h 11"/>
              <a:gd name="T66" fmla="*/ 2147483647 w 394"/>
              <a:gd name="T67" fmla="*/ 2147483647 h 11"/>
              <a:gd name="T68" fmla="*/ 2147483647 w 394"/>
              <a:gd name="T69" fmla="*/ 2147483647 h 11"/>
              <a:gd name="T70" fmla="*/ 2147483647 w 394"/>
              <a:gd name="T71" fmla="*/ 2147483647 h 11"/>
              <a:gd name="T72" fmla="*/ 2147483647 w 394"/>
              <a:gd name="T73" fmla="*/ 2147483647 h 11"/>
              <a:gd name="T74" fmla="*/ 2147483647 w 394"/>
              <a:gd name="T75" fmla="*/ 2147483647 h 11"/>
              <a:gd name="T76" fmla="*/ 2147483647 w 394"/>
              <a:gd name="T77" fmla="*/ 2147483647 h 11"/>
              <a:gd name="T78" fmla="*/ 2147483647 w 394"/>
              <a:gd name="T79" fmla="*/ 2147483647 h 1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94"/>
              <a:gd name="T121" fmla="*/ 0 h 11"/>
              <a:gd name="T122" fmla="*/ 394 w 394"/>
              <a:gd name="T123" fmla="*/ 11 h 1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94" h="11">
                <a:moveTo>
                  <a:pt x="1" y="2"/>
                </a:moveTo>
                <a:lnTo>
                  <a:pt x="0" y="0"/>
                </a:lnTo>
                <a:lnTo>
                  <a:pt x="11" y="1"/>
                </a:lnTo>
                <a:lnTo>
                  <a:pt x="25" y="2"/>
                </a:lnTo>
                <a:lnTo>
                  <a:pt x="45" y="4"/>
                </a:lnTo>
                <a:lnTo>
                  <a:pt x="62" y="6"/>
                </a:lnTo>
                <a:lnTo>
                  <a:pt x="77" y="7"/>
                </a:lnTo>
                <a:lnTo>
                  <a:pt x="93" y="7"/>
                </a:lnTo>
                <a:lnTo>
                  <a:pt x="113" y="7"/>
                </a:lnTo>
                <a:lnTo>
                  <a:pt x="129" y="7"/>
                </a:lnTo>
                <a:lnTo>
                  <a:pt x="151" y="8"/>
                </a:lnTo>
                <a:lnTo>
                  <a:pt x="166" y="8"/>
                </a:lnTo>
                <a:lnTo>
                  <a:pt x="182" y="8"/>
                </a:lnTo>
                <a:lnTo>
                  <a:pt x="202" y="8"/>
                </a:lnTo>
                <a:lnTo>
                  <a:pt x="220" y="7"/>
                </a:lnTo>
                <a:lnTo>
                  <a:pt x="243" y="7"/>
                </a:lnTo>
                <a:lnTo>
                  <a:pt x="267" y="7"/>
                </a:lnTo>
                <a:lnTo>
                  <a:pt x="292" y="7"/>
                </a:lnTo>
                <a:lnTo>
                  <a:pt x="315" y="7"/>
                </a:lnTo>
                <a:lnTo>
                  <a:pt x="341" y="7"/>
                </a:lnTo>
                <a:lnTo>
                  <a:pt x="362" y="7"/>
                </a:lnTo>
                <a:lnTo>
                  <a:pt x="377" y="7"/>
                </a:lnTo>
                <a:lnTo>
                  <a:pt x="394" y="7"/>
                </a:lnTo>
                <a:lnTo>
                  <a:pt x="384" y="9"/>
                </a:lnTo>
                <a:lnTo>
                  <a:pt x="375" y="9"/>
                </a:lnTo>
                <a:lnTo>
                  <a:pt x="353" y="9"/>
                </a:lnTo>
                <a:lnTo>
                  <a:pt x="321" y="9"/>
                </a:lnTo>
                <a:lnTo>
                  <a:pt x="284" y="9"/>
                </a:lnTo>
                <a:lnTo>
                  <a:pt x="250" y="9"/>
                </a:lnTo>
                <a:lnTo>
                  <a:pt x="229" y="9"/>
                </a:lnTo>
                <a:lnTo>
                  <a:pt x="212" y="10"/>
                </a:lnTo>
                <a:lnTo>
                  <a:pt x="180" y="10"/>
                </a:lnTo>
                <a:lnTo>
                  <a:pt x="153" y="11"/>
                </a:lnTo>
                <a:lnTo>
                  <a:pt x="122" y="11"/>
                </a:lnTo>
                <a:lnTo>
                  <a:pt x="93" y="10"/>
                </a:lnTo>
                <a:lnTo>
                  <a:pt x="69" y="9"/>
                </a:lnTo>
                <a:lnTo>
                  <a:pt x="45" y="7"/>
                </a:lnTo>
                <a:lnTo>
                  <a:pt x="23" y="5"/>
                </a:lnTo>
                <a:lnTo>
                  <a:pt x="6" y="3"/>
                </a:lnTo>
                <a:lnTo>
                  <a:pt x="1" y="2"/>
                </a:lnTo>
              </a:path>
            </a:pathLst>
          </a:custGeom>
          <a:solidFill>
            <a:srgbClr val="800080"/>
          </a:solidFill>
          <a:ln w="9525" cap="flat" cmpd="sng">
            <a:noFill/>
            <a:prstDash val="solid"/>
            <a:round/>
            <a:headEnd type="none" w="med" len="med"/>
            <a:tailEnd type="none" w="med" len="med"/>
          </a:ln>
        </p:spPr>
        <p:txBody>
          <a:bodyPr wrap="none" anchor="ctr"/>
          <a:lstStyle/>
          <a:p>
            <a:endParaRPr lang="en-GB"/>
          </a:p>
        </p:txBody>
      </p:sp>
      <p:sp>
        <p:nvSpPr>
          <p:cNvPr id="37903" name="Freeform 14"/>
          <p:cNvSpPr>
            <a:spLocks/>
          </p:cNvSpPr>
          <p:nvPr/>
        </p:nvSpPr>
        <p:spPr bwMode="auto">
          <a:xfrm>
            <a:off x="227013" y="2076450"/>
            <a:ext cx="1568450" cy="130175"/>
          </a:xfrm>
          <a:custGeom>
            <a:avLst/>
            <a:gdLst>
              <a:gd name="T0" fmla="*/ 2147483647 w 988"/>
              <a:gd name="T1" fmla="*/ 2147483647 h 82"/>
              <a:gd name="T2" fmla="*/ 0 w 988"/>
              <a:gd name="T3" fmla="*/ 0 h 82"/>
              <a:gd name="T4" fmla="*/ 2147483647 w 988"/>
              <a:gd name="T5" fmla="*/ 2147483647 h 82"/>
              <a:gd name="T6" fmla="*/ 2147483647 w 988"/>
              <a:gd name="T7" fmla="*/ 2147483647 h 82"/>
              <a:gd name="T8" fmla="*/ 2147483647 w 988"/>
              <a:gd name="T9" fmla="*/ 2147483647 h 82"/>
              <a:gd name="T10" fmla="*/ 2147483647 w 988"/>
              <a:gd name="T11" fmla="*/ 2147483647 h 82"/>
              <a:gd name="T12" fmla="*/ 2147483647 w 988"/>
              <a:gd name="T13" fmla="*/ 2147483647 h 82"/>
              <a:gd name="T14" fmla="*/ 2147483647 w 988"/>
              <a:gd name="T15" fmla="*/ 2147483647 h 82"/>
              <a:gd name="T16" fmla="*/ 2147483647 w 988"/>
              <a:gd name="T17" fmla="*/ 2147483647 h 82"/>
              <a:gd name="T18" fmla="*/ 2147483647 w 988"/>
              <a:gd name="T19" fmla="*/ 2147483647 h 82"/>
              <a:gd name="T20" fmla="*/ 2147483647 w 988"/>
              <a:gd name="T21" fmla="*/ 2147483647 h 82"/>
              <a:gd name="T22" fmla="*/ 2147483647 w 988"/>
              <a:gd name="T23" fmla="*/ 2147483647 h 82"/>
              <a:gd name="T24" fmla="*/ 2147483647 w 988"/>
              <a:gd name="T25" fmla="*/ 2147483647 h 82"/>
              <a:gd name="T26" fmla="*/ 2147483647 w 988"/>
              <a:gd name="T27" fmla="*/ 2147483647 h 82"/>
              <a:gd name="T28" fmla="*/ 2147483647 w 988"/>
              <a:gd name="T29" fmla="*/ 2147483647 h 82"/>
              <a:gd name="T30" fmla="*/ 2147483647 w 988"/>
              <a:gd name="T31" fmla="*/ 2147483647 h 82"/>
              <a:gd name="T32" fmla="*/ 2147483647 w 988"/>
              <a:gd name="T33" fmla="*/ 2147483647 h 82"/>
              <a:gd name="T34" fmla="*/ 2147483647 w 988"/>
              <a:gd name="T35" fmla="*/ 2147483647 h 82"/>
              <a:gd name="T36" fmla="*/ 2147483647 w 988"/>
              <a:gd name="T37" fmla="*/ 2147483647 h 82"/>
              <a:gd name="T38" fmla="*/ 2147483647 w 988"/>
              <a:gd name="T39" fmla="*/ 2147483647 h 82"/>
              <a:gd name="T40" fmla="*/ 2147483647 w 988"/>
              <a:gd name="T41" fmla="*/ 2147483647 h 82"/>
              <a:gd name="T42" fmla="*/ 2147483647 w 988"/>
              <a:gd name="T43" fmla="*/ 2147483647 h 82"/>
              <a:gd name="T44" fmla="*/ 2147483647 w 988"/>
              <a:gd name="T45" fmla="*/ 2147483647 h 82"/>
              <a:gd name="T46" fmla="*/ 2147483647 w 988"/>
              <a:gd name="T47" fmla="*/ 2147483647 h 82"/>
              <a:gd name="T48" fmla="*/ 2147483647 w 988"/>
              <a:gd name="T49" fmla="*/ 2147483647 h 82"/>
              <a:gd name="T50" fmla="*/ 2147483647 w 988"/>
              <a:gd name="T51" fmla="*/ 2147483647 h 82"/>
              <a:gd name="T52" fmla="*/ 2147483647 w 988"/>
              <a:gd name="T53" fmla="*/ 2147483647 h 82"/>
              <a:gd name="T54" fmla="*/ 2147483647 w 988"/>
              <a:gd name="T55" fmla="*/ 2147483647 h 82"/>
              <a:gd name="T56" fmla="*/ 2147483647 w 988"/>
              <a:gd name="T57" fmla="*/ 2147483647 h 82"/>
              <a:gd name="T58" fmla="*/ 2147483647 w 988"/>
              <a:gd name="T59" fmla="*/ 2147483647 h 8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988"/>
              <a:gd name="T91" fmla="*/ 0 h 82"/>
              <a:gd name="T92" fmla="*/ 988 w 988"/>
              <a:gd name="T93" fmla="*/ 82 h 8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988" h="82">
                <a:moveTo>
                  <a:pt x="1" y="12"/>
                </a:moveTo>
                <a:lnTo>
                  <a:pt x="0" y="0"/>
                </a:lnTo>
                <a:lnTo>
                  <a:pt x="47" y="6"/>
                </a:lnTo>
                <a:lnTo>
                  <a:pt x="100" y="12"/>
                </a:lnTo>
                <a:lnTo>
                  <a:pt x="170" y="23"/>
                </a:lnTo>
                <a:lnTo>
                  <a:pt x="251" y="33"/>
                </a:lnTo>
                <a:lnTo>
                  <a:pt x="332" y="44"/>
                </a:lnTo>
                <a:lnTo>
                  <a:pt x="412" y="55"/>
                </a:lnTo>
                <a:lnTo>
                  <a:pt x="493" y="60"/>
                </a:lnTo>
                <a:lnTo>
                  <a:pt x="563" y="60"/>
                </a:lnTo>
                <a:lnTo>
                  <a:pt x="649" y="66"/>
                </a:lnTo>
                <a:lnTo>
                  <a:pt x="719" y="66"/>
                </a:lnTo>
                <a:lnTo>
                  <a:pt x="767" y="66"/>
                </a:lnTo>
                <a:lnTo>
                  <a:pt x="843" y="66"/>
                </a:lnTo>
                <a:lnTo>
                  <a:pt x="891" y="66"/>
                </a:lnTo>
                <a:lnTo>
                  <a:pt x="934" y="66"/>
                </a:lnTo>
                <a:lnTo>
                  <a:pt x="945" y="66"/>
                </a:lnTo>
                <a:lnTo>
                  <a:pt x="966" y="71"/>
                </a:lnTo>
                <a:lnTo>
                  <a:pt x="988" y="77"/>
                </a:lnTo>
                <a:lnTo>
                  <a:pt x="913" y="77"/>
                </a:lnTo>
                <a:lnTo>
                  <a:pt x="827" y="82"/>
                </a:lnTo>
                <a:lnTo>
                  <a:pt x="735" y="82"/>
                </a:lnTo>
                <a:lnTo>
                  <a:pt x="633" y="77"/>
                </a:lnTo>
                <a:lnTo>
                  <a:pt x="547" y="77"/>
                </a:lnTo>
                <a:lnTo>
                  <a:pt x="455" y="71"/>
                </a:lnTo>
                <a:lnTo>
                  <a:pt x="353" y="60"/>
                </a:lnTo>
                <a:lnTo>
                  <a:pt x="246" y="44"/>
                </a:lnTo>
                <a:lnTo>
                  <a:pt x="149" y="33"/>
                </a:lnTo>
                <a:lnTo>
                  <a:pt x="63" y="17"/>
                </a:lnTo>
                <a:lnTo>
                  <a:pt x="9" y="12"/>
                </a:lnTo>
              </a:path>
            </a:pathLst>
          </a:custGeom>
          <a:solidFill>
            <a:srgbClr val="009900"/>
          </a:solidFill>
          <a:ln w="9525" cap="flat" cmpd="sng">
            <a:noFill/>
            <a:prstDash val="solid"/>
            <a:round/>
            <a:headEnd type="none" w="med" len="med"/>
            <a:tailEnd type="none" w="med" len="med"/>
          </a:ln>
        </p:spPr>
        <p:txBody>
          <a:bodyPr wrap="none" anchor="ctr"/>
          <a:lstStyle/>
          <a:p>
            <a:endParaRPr lang="en-GB"/>
          </a:p>
        </p:txBody>
      </p:sp>
      <p:sp>
        <p:nvSpPr>
          <p:cNvPr id="37904" name="Freeform 15"/>
          <p:cNvSpPr>
            <a:spLocks/>
          </p:cNvSpPr>
          <p:nvPr/>
        </p:nvSpPr>
        <p:spPr bwMode="auto">
          <a:xfrm>
            <a:off x="522288" y="2787650"/>
            <a:ext cx="1366837" cy="42863"/>
          </a:xfrm>
          <a:custGeom>
            <a:avLst/>
            <a:gdLst>
              <a:gd name="T0" fmla="*/ 2147483647 w 160"/>
              <a:gd name="T1" fmla="*/ 2147483647 h 5"/>
              <a:gd name="T2" fmla="*/ 0 w 160"/>
              <a:gd name="T3" fmla="*/ 0 h 5"/>
              <a:gd name="T4" fmla="*/ 2147483647 w 160"/>
              <a:gd name="T5" fmla="*/ 2147483647 h 5"/>
              <a:gd name="T6" fmla="*/ 2147483647 w 160"/>
              <a:gd name="T7" fmla="*/ 2147483647 h 5"/>
              <a:gd name="T8" fmla="*/ 2147483647 w 160"/>
              <a:gd name="T9" fmla="*/ 2147483647 h 5"/>
              <a:gd name="T10" fmla="*/ 2147483647 w 160"/>
              <a:gd name="T11" fmla="*/ 2147483647 h 5"/>
              <a:gd name="T12" fmla="*/ 2147483647 w 160"/>
              <a:gd name="T13" fmla="*/ 2147483647 h 5"/>
              <a:gd name="T14" fmla="*/ 2147483647 w 160"/>
              <a:gd name="T15" fmla="*/ 2147483647 h 5"/>
              <a:gd name="T16" fmla="*/ 2147483647 w 160"/>
              <a:gd name="T17" fmla="*/ 2147483647 h 5"/>
              <a:gd name="T18" fmla="*/ 2147483647 w 160"/>
              <a:gd name="T19" fmla="*/ 2147483647 h 5"/>
              <a:gd name="T20" fmla="*/ 2147483647 w 160"/>
              <a:gd name="T21" fmla="*/ 2147483647 h 5"/>
              <a:gd name="T22" fmla="*/ 2147483647 w 160"/>
              <a:gd name="T23" fmla="*/ 2147483647 h 5"/>
              <a:gd name="T24" fmla="*/ 2147483647 w 160"/>
              <a:gd name="T25" fmla="*/ 2147483647 h 5"/>
              <a:gd name="T26" fmla="*/ 2147483647 w 160"/>
              <a:gd name="T27" fmla="*/ 2147483647 h 5"/>
              <a:gd name="T28" fmla="*/ 2147483647 w 160"/>
              <a:gd name="T29" fmla="*/ 2147483647 h 5"/>
              <a:gd name="T30" fmla="*/ 2147483647 w 160"/>
              <a:gd name="T31" fmla="*/ 2147483647 h 5"/>
              <a:gd name="T32" fmla="*/ 2147483647 w 160"/>
              <a:gd name="T33" fmla="*/ 2147483647 h 5"/>
              <a:gd name="T34" fmla="*/ 2147483647 w 160"/>
              <a:gd name="T35" fmla="*/ 2147483647 h 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60"/>
              <a:gd name="T55" fmla="*/ 0 h 5"/>
              <a:gd name="T56" fmla="*/ 160 w 160"/>
              <a:gd name="T57" fmla="*/ 5 h 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60" h="5">
                <a:moveTo>
                  <a:pt x="3" y="3"/>
                </a:moveTo>
                <a:lnTo>
                  <a:pt x="0" y="0"/>
                </a:lnTo>
                <a:lnTo>
                  <a:pt x="43" y="1"/>
                </a:lnTo>
                <a:lnTo>
                  <a:pt x="47" y="1"/>
                </a:lnTo>
                <a:lnTo>
                  <a:pt x="71" y="1"/>
                </a:lnTo>
                <a:lnTo>
                  <a:pt x="101" y="1"/>
                </a:lnTo>
                <a:lnTo>
                  <a:pt x="117" y="2"/>
                </a:lnTo>
                <a:lnTo>
                  <a:pt x="146" y="2"/>
                </a:lnTo>
                <a:lnTo>
                  <a:pt x="158" y="2"/>
                </a:lnTo>
                <a:lnTo>
                  <a:pt x="160" y="5"/>
                </a:lnTo>
                <a:lnTo>
                  <a:pt x="140" y="5"/>
                </a:lnTo>
                <a:lnTo>
                  <a:pt x="114" y="4"/>
                </a:lnTo>
                <a:lnTo>
                  <a:pt x="95" y="4"/>
                </a:lnTo>
                <a:lnTo>
                  <a:pt x="73" y="4"/>
                </a:lnTo>
                <a:lnTo>
                  <a:pt x="49" y="4"/>
                </a:lnTo>
                <a:lnTo>
                  <a:pt x="45" y="4"/>
                </a:lnTo>
                <a:lnTo>
                  <a:pt x="24" y="3"/>
                </a:lnTo>
                <a:lnTo>
                  <a:pt x="3" y="3"/>
                </a:lnTo>
              </a:path>
            </a:pathLst>
          </a:custGeom>
          <a:solidFill>
            <a:srgbClr val="009900"/>
          </a:solidFill>
          <a:ln w="9525" cap="flat" cmpd="sng">
            <a:noFill/>
            <a:prstDash val="solid"/>
            <a:round/>
            <a:headEnd type="none" w="med" len="med"/>
            <a:tailEnd type="none" w="med" len="med"/>
          </a:ln>
        </p:spPr>
        <p:txBody>
          <a:bodyPr wrap="none" anchor="ctr"/>
          <a:lstStyle/>
          <a:p>
            <a:endParaRPr lang="en-GB"/>
          </a:p>
        </p:txBody>
      </p:sp>
      <p:sp>
        <p:nvSpPr>
          <p:cNvPr id="37905" name="Freeform 16"/>
          <p:cNvSpPr>
            <a:spLocks/>
          </p:cNvSpPr>
          <p:nvPr/>
        </p:nvSpPr>
        <p:spPr bwMode="auto">
          <a:xfrm>
            <a:off x="227013" y="1790700"/>
            <a:ext cx="800100" cy="201613"/>
          </a:xfrm>
          <a:custGeom>
            <a:avLst/>
            <a:gdLst>
              <a:gd name="T0" fmla="*/ 2147483647 w 504"/>
              <a:gd name="T1" fmla="*/ 2147483647 h 127"/>
              <a:gd name="T2" fmla="*/ 0 w 504"/>
              <a:gd name="T3" fmla="*/ 0 h 127"/>
              <a:gd name="T4" fmla="*/ 2147483647 w 504"/>
              <a:gd name="T5" fmla="*/ 2147483647 h 127"/>
              <a:gd name="T6" fmla="*/ 2147483647 w 504"/>
              <a:gd name="T7" fmla="*/ 2147483647 h 127"/>
              <a:gd name="T8" fmla="*/ 2147483647 w 504"/>
              <a:gd name="T9" fmla="*/ 2147483647 h 127"/>
              <a:gd name="T10" fmla="*/ 2147483647 w 504"/>
              <a:gd name="T11" fmla="*/ 2147483647 h 127"/>
              <a:gd name="T12" fmla="*/ 2147483647 w 504"/>
              <a:gd name="T13" fmla="*/ 2147483647 h 127"/>
              <a:gd name="T14" fmla="*/ 2147483647 w 504"/>
              <a:gd name="T15" fmla="*/ 2147483647 h 127"/>
              <a:gd name="T16" fmla="*/ 2147483647 w 504"/>
              <a:gd name="T17" fmla="*/ 2147483647 h 127"/>
              <a:gd name="T18" fmla="*/ 2147483647 w 504"/>
              <a:gd name="T19" fmla="*/ 2147483647 h 127"/>
              <a:gd name="T20" fmla="*/ 2147483647 w 504"/>
              <a:gd name="T21" fmla="*/ 2147483647 h 127"/>
              <a:gd name="T22" fmla="*/ 2147483647 w 504"/>
              <a:gd name="T23" fmla="*/ 2147483647 h 127"/>
              <a:gd name="T24" fmla="*/ 2147483647 w 504"/>
              <a:gd name="T25" fmla="*/ 2147483647 h 127"/>
              <a:gd name="T26" fmla="*/ 2147483647 w 504"/>
              <a:gd name="T27" fmla="*/ 2147483647 h 127"/>
              <a:gd name="T28" fmla="*/ 2147483647 w 504"/>
              <a:gd name="T29" fmla="*/ 2147483647 h 127"/>
              <a:gd name="T30" fmla="*/ 2147483647 w 504"/>
              <a:gd name="T31" fmla="*/ 2147483647 h 127"/>
              <a:gd name="T32" fmla="*/ 2147483647 w 504"/>
              <a:gd name="T33" fmla="*/ 2147483647 h 127"/>
              <a:gd name="T34" fmla="*/ 2147483647 w 504"/>
              <a:gd name="T35" fmla="*/ 2147483647 h 12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04"/>
              <a:gd name="T55" fmla="*/ 0 h 127"/>
              <a:gd name="T56" fmla="*/ 504 w 504"/>
              <a:gd name="T57" fmla="*/ 127 h 12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04" h="127">
                <a:moveTo>
                  <a:pt x="1" y="74"/>
                </a:moveTo>
                <a:lnTo>
                  <a:pt x="0" y="0"/>
                </a:lnTo>
                <a:lnTo>
                  <a:pt x="41" y="4"/>
                </a:lnTo>
                <a:lnTo>
                  <a:pt x="90" y="9"/>
                </a:lnTo>
                <a:lnTo>
                  <a:pt x="144" y="25"/>
                </a:lnTo>
                <a:lnTo>
                  <a:pt x="213" y="41"/>
                </a:lnTo>
                <a:lnTo>
                  <a:pt x="278" y="63"/>
                </a:lnTo>
                <a:lnTo>
                  <a:pt x="332" y="73"/>
                </a:lnTo>
                <a:lnTo>
                  <a:pt x="380" y="89"/>
                </a:lnTo>
                <a:lnTo>
                  <a:pt x="429" y="100"/>
                </a:lnTo>
                <a:lnTo>
                  <a:pt x="456" y="111"/>
                </a:lnTo>
                <a:lnTo>
                  <a:pt x="482" y="116"/>
                </a:lnTo>
                <a:lnTo>
                  <a:pt x="504" y="127"/>
                </a:lnTo>
                <a:lnTo>
                  <a:pt x="407" y="116"/>
                </a:lnTo>
                <a:lnTo>
                  <a:pt x="278" y="106"/>
                </a:lnTo>
                <a:lnTo>
                  <a:pt x="181" y="95"/>
                </a:lnTo>
                <a:lnTo>
                  <a:pt x="84" y="84"/>
                </a:lnTo>
                <a:lnTo>
                  <a:pt x="9" y="73"/>
                </a:lnTo>
              </a:path>
            </a:pathLst>
          </a:custGeom>
          <a:solidFill>
            <a:srgbClr val="4BB2B7"/>
          </a:solidFill>
          <a:ln w="9525" cap="flat" cmpd="sng">
            <a:noFill/>
            <a:prstDash val="solid"/>
            <a:round/>
            <a:headEnd/>
            <a:tailEnd/>
          </a:ln>
        </p:spPr>
        <p:txBody>
          <a:bodyPr/>
          <a:lstStyle/>
          <a:p>
            <a:endParaRPr lang="en-GB"/>
          </a:p>
        </p:txBody>
      </p:sp>
      <p:sp>
        <p:nvSpPr>
          <p:cNvPr id="37906" name="Freeform 17"/>
          <p:cNvSpPr>
            <a:spLocks/>
          </p:cNvSpPr>
          <p:nvPr/>
        </p:nvSpPr>
        <p:spPr bwMode="auto">
          <a:xfrm>
            <a:off x="642938" y="2941638"/>
            <a:ext cx="392112" cy="50800"/>
          </a:xfrm>
          <a:custGeom>
            <a:avLst/>
            <a:gdLst>
              <a:gd name="T0" fmla="*/ 2147483647 w 46"/>
              <a:gd name="T1" fmla="*/ 2147483647 h 6"/>
              <a:gd name="T2" fmla="*/ 0 w 46"/>
              <a:gd name="T3" fmla="*/ 0 h 6"/>
              <a:gd name="T4" fmla="*/ 2147483647 w 46"/>
              <a:gd name="T5" fmla="*/ 0 h 6"/>
              <a:gd name="T6" fmla="*/ 2147483647 w 46"/>
              <a:gd name="T7" fmla="*/ 2147483647 h 6"/>
              <a:gd name="T8" fmla="*/ 2147483647 w 46"/>
              <a:gd name="T9" fmla="*/ 2147483647 h 6"/>
              <a:gd name="T10" fmla="*/ 0 60000 65536"/>
              <a:gd name="T11" fmla="*/ 0 60000 65536"/>
              <a:gd name="T12" fmla="*/ 0 60000 65536"/>
              <a:gd name="T13" fmla="*/ 0 60000 65536"/>
              <a:gd name="T14" fmla="*/ 0 60000 65536"/>
              <a:gd name="T15" fmla="*/ 0 w 46"/>
              <a:gd name="T16" fmla="*/ 0 h 6"/>
              <a:gd name="T17" fmla="*/ 46 w 46"/>
              <a:gd name="T18" fmla="*/ 6 h 6"/>
            </a:gdLst>
            <a:ahLst/>
            <a:cxnLst>
              <a:cxn ang="T10">
                <a:pos x="T0" y="T1"/>
              </a:cxn>
              <a:cxn ang="T11">
                <a:pos x="T2" y="T3"/>
              </a:cxn>
              <a:cxn ang="T12">
                <a:pos x="T4" y="T5"/>
              </a:cxn>
              <a:cxn ang="T13">
                <a:pos x="T6" y="T7"/>
              </a:cxn>
              <a:cxn ang="T14">
                <a:pos x="T8" y="T9"/>
              </a:cxn>
            </a:cxnLst>
            <a:rect l="T15" t="T16" r="T17" b="T18"/>
            <a:pathLst>
              <a:path w="46" h="6">
                <a:moveTo>
                  <a:pt x="3" y="6"/>
                </a:moveTo>
                <a:lnTo>
                  <a:pt x="0" y="0"/>
                </a:lnTo>
                <a:lnTo>
                  <a:pt x="43" y="0"/>
                </a:lnTo>
                <a:lnTo>
                  <a:pt x="46" y="5"/>
                </a:lnTo>
                <a:lnTo>
                  <a:pt x="3" y="6"/>
                </a:lnTo>
              </a:path>
            </a:pathLst>
          </a:custGeom>
          <a:solidFill>
            <a:srgbClr val="996633"/>
          </a:solidFill>
          <a:ln w="9525" cap="flat" cmpd="sng">
            <a:noFill/>
            <a:prstDash val="solid"/>
            <a:round/>
            <a:headEnd type="none" w="med" len="med"/>
            <a:tailEnd type="none" w="med" len="med"/>
          </a:ln>
        </p:spPr>
        <p:txBody>
          <a:bodyPr wrap="none" anchor="ctr"/>
          <a:lstStyle/>
          <a:p>
            <a:endParaRPr lang="en-GB"/>
          </a:p>
        </p:txBody>
      </p:sp>
      <p:sp>
        <p:nvSpPr>
          <p:cNvPr id="37907" name="Freeform 18"/>
          <p:cNvSpPr>
            <a:spLocks/>
          </p:cNvSpPr>
          <p:nvPr/>
        </p:nvSpPr>
        <p:spPr bwMode="auto">
          <a:xfrm>
            <a:off x="223838" y="1609725"/>
            <a:ext cx="3775075" cy="827088"/>
          </a:xfrm>
          <a:custGeom>
            <a:avLst/>
            <a:gdLst>
              <a:gd name="T0" fmla="*/ 2147483647 w 2378"/>
              <a:gd name="T1" fmla="*/ 2147483647 h 521"/>
              <a:gd name="T2" fmla="*/ 2147483647 w 2378"/>
              <a:gd name="T3" fmla="*/ 2147483647 h 521"/>
              <a:gd name="T4" fmla="*/ 2147483647 w 2378"/>
              <a:gd name="T5" fmla="*/ 2147483647 h 521"/>
              <a:gd name="T6" fmla="*/ 2147483647 w 2378"/>
              <a:gd name="T7" fmla="*/ 2147483647 h 521"/>
              <a:gd name="T8" fmla="*/ 2147483647 w 2378"/>
              <a:gd name="T9" fmla="*/ 2147483647 h 521"/>
              <a:gd name="T10" fmla="*/ 2147483647 w 2378"/>
              <a:gd name="T11" fmla="*/ 2147483647 h 521"/>
              <a:gd name="T12" fmla="*/ 2147483647 w 2378"/>
              <a:gd name="T13" fmla="*/ 2147483647 h 521"/>
              <a:gd name="T14" fmla="*/ 2147483647 w 2378"/>
              <a:gd name="T15" fmla="*/ 2147483647 h 521"/>
              <a:gd name="T16" fmla="*/ 2147483647 w 2378"/>
              <a:gd name="T17" fmla="*/ 2147483647 h 521"/>
              <a:gd name="T18" fmla="*/ 2147483647 w 2378"/>
              <a:gd name="T19" fmla="*/ 2147483647 h 521"/>
              <a:gd name="T20" fmla="*/ 2147483647 w 2378"/>
              <a:gd name="T21" fmla="*/ 2147483647 h 521"/>
              <a:gd name="T22" fmla="*/ 2147483647 w 2378"/>
              <a:gd name="T23" fmla="*/ 2147483647 h 521"/>
              <a:gd name="T24" fmla="*/ 2147483647 w 2378"/>
              <a:gd name="T25" fmla="*/ 2147483647 h 521"/>
              <a:gd name="T26" fmla="*/ 2147483647 w 2378"/>
              <a:gd name="T27" fmla="*/ 2147483647 h 521"/>
              <a:gd name="T28" fmla="*/ 2147483647 w 2378"/>
              <a:gd name="T29" fmla="*/ 2147483647 h 521"/>
              <a:gd name="T30" fmla="*/ 2147483647 w 2378"/>
              <a:gd name="T31" fmla="*/ 2147483647 h 521"/>
              <a:gd name="T32" fmla="*/ 2147483647 w 2378"/>
              <a:gd name="T33" fmla="*/ 2147483647 h 521"/>
              <a:gd name="T34" fmla="*/ 2147483647 w 2378"/>
              <a:gd name="T35" fmla="*/ 2147483647 h 521"/>
              <a:gd name="T36" fmla="*/ 2147483647 w 2378"/>
              <a:gd name="T37" fmla="*/ 2147483647 h 521"/>
              <a:gd name="T38" fmla="*/ 2147483647 w 2378"/>
              <a:gd name="T39" fmla="*/ 2147483647 h 521"/>
              <a:gd name="T40" fmla="*/ 2147483647 w 2378"/>
              <a:gd name="T41" fmla="*/ 2147483647 h 521"/>
              <a:gd name="T42" fmla="*/ 2147483647 w 2378"/>
              <a:gd name="T43" fmla="*/ 2147483647 h 521"/>
              <a:gd name="T44" fmla="*/ 2147483647 w 2378"/>
              <a:gd name="T45" fmla="*/ 2147483647 h 521"/>
              <a:gd name="T46" fmla="*/ 2147483647 w 2378"/>
              <a:gd name="T47" fmla="*/ 2147483647 h 521"/>
              <a:gd name="T48" fmla="*/ 2147483647 w 2378"/>
              <a:gd name="T49" fmla="*/ 2147483647 h 521"/>
              <a:gd name="T50" fmla="*/ 2147483647 w 2378"/>
              <a:gd name="T51" fmla="*/ 2147483647 h 521"/>
              <a:gd name="T52" fmla="*/ 0 w 2378"/>
              <a:gd name="T53" fmla="*/ 2147483647 h 521"/>
              <a:gd name="T54" fmla="*/ 2147483647 w 2378"/>
              <a:gd name="T55" fmla="*/ 0 h 521"/>
              <a:gd name="T56" fmla="*/ 2147483647 w 2378"/>
              <a:gd name="T57" fmla="*/ 2147483647 h 521"/>
              <a:gd name="T58" fmla="*/ 2147483647 w 2378"/>
              <a:gd name="T59" fmla="*/ 2147483647 h 521"/>
              <a:gd name="T60" fmla="*/ 2147483647 w 2378"/>
              <a:gd name="T61" fmla="*/ 2147483647 h 52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378"/>
              <a:gd name="T94" fmla="*/ 0 h 521"/>
              <a:gd name="T95" fmla="*/ 2378 w 2378"/>
              <a:gd name="T96" fmla="*/ 521 h 52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378" h="521">
                <a:moveTo>
                  <a:pt x="2378" y="301"/>
                </a:moveTo>
                <a:lnTo>
                  <a:pt x="2222" y="521"/>
                </a:lnTo>
                <a:lnTo>
                  <a:pt x="2174" y="521"/>
                </a:lnTo>
                <a:lnTo>
                  <a:pt x="2120" y="516"/>
                </a:lnTo>
                <a:lnTo>
                  <a:pt x="2034" y="505"/>
                </a:lnTo>
                <a:lnTo>
                  <a:pt x="1964" y="489"/>
                </a:lnTo>
                <a:lnTo>
                  <a:pt x="1883" y="473"/>
                </a:lnTo>
                <a:lnTo>
                  <a:pt x="1829" y="451"/>
                </a:lnTo>
                <a:lnTo>
                  <a:pt x="1770" y="440"/>
                </a:lnTo>
                <a:lnTo>
                  <a:pt x="1722" y="419"/>
                </a:lnTo>
                <a:lnTo>
                  <a:pt x="1646" y="408"/>
                </a:lnTo>
                <a:lnTo>
                  <a:pt x="1560" y="381"/>
                </a:lnTo>
                <a:lnTo>
                  <a:pt x="1469" y="360"/>
                </a:lnTo>
                <a:lnTo>
                  <a:pt x="1410" y="349"/>
                </a:lnTo>
                <a:lnTo>
                  <a:pt x="1340" y="354"/>
                </a:lnTo>
                <a:lnTo>
                  <a:pt x="1275" y="360"/>
                </a:lnTo>
                <a:lnTo>
                  <a:pt x="1195" y="370"/>
                </a:lnTo>
                <a:lnTo>
                  <a:pt x="1114" y="376"/>
                </a:lnTo>
                <a:lnTo>
                  <a:pt x="1028" y="365"/>
                </a:lnTo>
                <a:lnTo>
                  <a:pt x="915" y="327"/>
                </a:lnTo>
                <a:lnTo>
                  <a:pt x="759" y="284"/>
                </a:lnTo>
                <a:lnTo>
                  <a:pt x="587" y="231"/>
                </a:lnTo>
                <a:lnTo>
                  <a:pt x="425" y="177"/>
                </a:lnTo>
                <a:lnTo>
                  <a:pt x="264" y="128"/>
                </a:lnTo>
                <a:lnTo>
                  <a:pt x="108" y="75"/>
                </a:lnTo>
                <a:lnTo>
                  <a:pt x="59" y="64"/>
                </a:lnTo>
                <a:lnTo>
                  <a:pt x="0" y="48"/>
                </a:lnTo>
                <a:lnTo>
                  <a:pt x="3" y="0"/>
                </a:lnTo>
                <a:lnTo>
                  <a:pt x="2228" y="2"/>
                </a:lnTo>
                <a:lnTo>
                  <a:pt x="2303" y="80"/>
                </a:lnTo>
                <a:lnTo>
                  <a:pt x="2378" y="301"/>
                </a:lnTo>
              </a:path>
            </a:pathLst>
          </a:custGeom>
          <a:solidFill>
            <a:srgbClr val="0000FF"/>
          </a:solidFill>
          <a:ln w="9525" cap="flat" cmpd="sng">
            <a:noFill/>
            <a:prstDash val="solid"/>
            <a:round/>
            <a:headEnd/>
            <a:tailEnd/>
          </a:ln>
        </p:spPr>
        <p:txBody>
          <a:bodyPr wrap="none" anchor="ctr"/>
          <a:lstStyle/>
          <a:p>
            <a:endParaRPr lang="en-GB"/>
          </a:p>
        </p:txBody>
      </p:sp>
      <p:sp>
        <p:nvSpPr>
          <p:cNvPr id="37908" name="Freeform 19"/>
          <p:cNvSpPr>
            <a:spLocks/>
          </p:cNvSpPr>
          <p:nvPr/>
        </p:nvSpPr>
        <p:spPr bwMode="auto">
          <a:xfrm>
            <a:off x="762000" y="3146425"/>
            <a:ext cx="3884613" cy="460375"/>
          </a:xfrm>
          <a:custGeom>
            <a:avLst/>
            <a:gdLst>
              <a:gd name="T0" fmla="*/ 2147483647 w 2447"/>
              <a:gd name="T1" fmla="*/ 2147483647 h 290"/>
              <a:gd name="T2" fmla="*/ 2147483647 w 2447"/>
              <a:gd name="T3" fmla="*/ 2147483647 h 290"/>
              <a:gd name="T4" fmla="*/ 2147483647 w 2447"/>
              <a:gd name="T5" fmla="*/ 2147483647 h 290"/>
              <a:gd name="T6" fmla="*/ 2147483647 w 2447"/>
              <a:gd name="T7" fmla="*/ 2147483647 h 290"/>
              <a:gd name="T8" fmla="*/ 2147483647 w 2447"/>
              <a:gd name="T9" fmla="*/ 2147483647 h 290"/>
              <a:gd name="T10" fmla="*/ 2147483647 w 2447"/>
              <a:gd name="T11" fmla="*/ 2147483647 h 290"/>
              <a:gd name="T12" fmla="*/ 2147483647 w 2447"/>
              <a:gd name="T13" fmla="*/ 2147483647 h 290"/>
              <a:gd name="T14" fmla="*/ 2147483647 w 2447"/>
              <a:gd name="T15" fmla="*/ 2147483647 h 290"/>
              <a:gd name="T16" fmla="*/ 2147483647 w 2447"/>
              <a:gd name="T17" fmla="*/ 2147483647 h 290"/>
              <a:gd name="T18" fmla="*/ 2147483647 w 2447"/>
              <a:gd name="T19" fmla="*/ 2147483647 h 290"/>
              <a:gd name="T20" fmla="*/ 2147483647 w 2447"/>
              <a:gd name="T21" fmla="*/ 2147483647 h 290"/>
              <a:gd name="T22" fmla="*/ 2147483647 w 2447"/>
              <a:gd name="T23" fmla="*/ 2147483647 h 290"/>
              <a:gd name="T24" fmla="*/ 2147483647 w 2447"/>
              <a:gd name="T25" fmla="*/ 2147483647 h 290"/>
              <a:gd name="T26" fmla="*/ 2147483647 w 2447"/>
              <a:gd name="T27" fmla="*/ 2147483647 h 290"/>
              <a:gd name="T28" fmla="*/ 2147483647 w 2447"/>
              <a:gd name="T29" fmla="*/ 2147483647 h 290"/>
              <a:gd name="T30" fmla="*/ 2147483647 w 2447"/>
              <a:gd name="T31" fmla="*/ 2147483647 h 290"/>
              <a:gd name="T32" fmla="*/ 2147483647 w 2447"/>
              <a:gd name="T33" fmla="*/ 2147483647 h 290"/>
              <a:gd name="T34" fmla="*/ 2147483647 w 2447"/>
              <a:gd name="T35" fmla="*/ 2147483647 h 290"/>
              <a:gd name="T36" fmla="*/ 2147483647 w 2447"/>
              <a:gd name="T37" fmla="*/ 2147483647 h 290"/>
              <a:gd name="T38" fmla="*/ 2147483647 w 2447"/>
              <a:gd name="T39" fmla="*/ 2147483647 h 290"/>
              <a:gd name="T40" fmla="*/ 2147483647 w 2447"/>
              <a:gd name="T41" fmla="*/ 2147483647 h 290"/>
              <a:gd name="T42" fmla="*/ 2147483647 w 2447"/>
              <a:gd name="T43" fmla="*/ 2147483647 h 290"/>
              <a:gd name="T44" fmla="*/ 2147483647 w 2447"/>
              <a:gd name="T45" fmla="*/ 2147483647 h 290"/>
              <a:gd name="T46" fmla="*/ 2147483647 w 2447"/>
              <a:gd name="T47" fmla="*/ 2147483647 h 290"/>
              <a:gd name="T48" fmla="*/ 2147483647 w 2447"/>
              <a:gd name="T49" fmla="*/ 2147483647 h 290"/>
              <a:gd name="T50" fmla="*/ 2147483647 w 2447"/>
              <a:gd name="T51" fmla="*/ 2147483647 h 290"/>
              <a:gd name="T52" fmla="*/ 2147483647 w 2447"/>
              <a:gd name="T53" fmla="*/ 2147483647 h 290"/>
              <a:gd name="T54" fmla="*/ 2147483647 w 2447"/>
              <a:gd name="T55" fmla="*/ 2147483647 h 290"/>
              <a:gd name="T56" fmla="*/ 2147483647 w 2447"/>
              <a:gd name="T57" fmla="*/ 2147483647 h 290"/>
              <a:gd name="T58" fmla="*/ 2147483647 w 2447"/>
              <a:gd name="T59" fmla="*/ 2147483647 h 290"/>
              <a:gd name="T60" fmla="*/ 2147483647 w 2447"/>
              <a:gd name="T61" fmla="*/ 2147483647 h 290"/>
              <a:gd name="T62" fmla="*/ 2147483647 w 2447"/>
              <a:gd name="T63" fmla="*/ 2147483647 h 290"/>
              <a:gd name="T64" fmla="*/ 2147483647 w 2447"/>
              <a:gd name="T65" fmla="*/ 2147483647 h 290"/>
              <a:gd name="T66" fmla="*/ 2147483647 w 2447"/>
              <a:gd name="T67" fmla="*/ 2147483647 h 290"/>
              <a:gd name="T68" fmla="*/ 2147483647 w 2447"/>
              <a:gd name="T69" fmla="*/ 2147483647 h 290"/>
              <a:gd name="T70" fmla="*/ 2147483647 w 2447"/>
              <a:gd name="T71" fmla="*/ 2147483647 h 290"/>
              <a:gd name="T72" fmla="*/ 2147483647 w 2447"/>
              <a:gd name="T73" fmla="*/ 2147483647 h 290"/>
              <a:gd name="T74" fmla="*/ 2147483647 w 2447"/>
              <a:gd name="T75" fmla="*/ 2147483647 h 290"/>
              <a:gd name="T76" fmla="*/ 2147483647 w 2447"/>
              <a:gd name="T77" fmla="*/ 2147483647 h 290"/>
              <a:gd name="T78" fmla="*/ 2147483647 w 2447"/>
              <a:gd name="T79" fmla="*/ 2147483647 h 290"/>
              <a:gd name="T80" fmla="*/ 2147483647 w 2447"/>
              <a:gd name="T81" fmla="*/ 2147483647 h 290"/>
              <a:gd name="T82" fmla="*/ 2147483647 w 2447"/>
              <a:gd name="T83" fmla="*/ 2147483647 h 290"/>
              <a:gd name="T84" fmla="*/ 2147483647 w 2447"/>
              <a:gd name="T85" fmla="*/ 2147483647 h 290"/>
              <a:gd name="T86" fmla="*/ 2147483647 w 2447"/>
              <a:gd name="T87" fmla="*/ 2147483647 h 290"/>
              <a:gd name="T88" fmla="*/ 2147483647 w 2447"/>
              <a:gd name="T89" fmla="*/ 2147483647 h 290"/>
              <a:gd name="T90" fmla="*/ 2147483647 w 2447"/>
              <a:gd name="T91" fmla="*/ 2147483647 h 290"/>
              <a:gd name="T92" fmla="*/ 0 w 2447"/>
              <a:gd name="T93" fmla="*/ 0 h 290"/>
              <a:gd name="T94" fmla="*/ 2147483647 w 2447"/>
              <a:gd name="T95" fmla="*/ 2147483647 h 290"/>
              <a:gd name="T96" fmla="*/ 2147483647 w 2447"/>
              <a:gd name="T97" fmla="*/ 2147483647 h 290"/>
              <a:gd name="T98" fmla="*/ 2147483647 w 2447"/>
              <a:gd name="T99" fmla="*/ 2147483647 h 290"/>
              <a:gd name="T100" fmla="*/ 2147483647 w 2447"/>
              <a:gd name="T101" fmla="*/ 2147483647 h 290"/>
              <a:gd name="T102" fmla="*/ 2147483647 w 2447"/>
              <a:gd name="T103" fmla="*/ 2147483647 h 290"/>
              <a:gd name="T104" fmla="*/ 2147483647 w 2447"/>
              <a:gd name="T105" fmla="*/ 2147483647 h 290"/>
              <a:gd name="T106" fmla="*/ 2147483647 w 2447"/>
              <a:gd name="T107" fmla="*/ 2147483647 h 290"/>
              <a:gd name="T108" fmla="*/ 2147483647 w 2447"/>
              <a:gd name="T109" fmla="*/ 2147483647 h 290"/>
              <a:gd name="T110" fmla="*/ 2147483647 w 2447"/>
              <a:gd name="T111" fmla="*/ 2147483647 h 290"/>
              <a:gd name="T112" fmla="*/ 2147483647 w 2447"/>
              <a:gd name="T113" fmla="*/ 2147483647 h 290"/>
              <a:gd name="T114" fmla="*/ 2147483647 w 2447"/>
              <a:gd name="T115" fmla="*/ 2147483647 h 290"/>
              <a:gd name="T116" fmla="*/ 2147483647 w 2447"/>
              <a:gd name="T117" fmla="*/ 2147483647 h 290"/>
              <a:gd name="T118" fmla="*/ 2147483647 w 2447"/>
              <a:gd name="T119" fmla="*/ 2147483647 h 290"/>
              <a:gd name="T120" fmla="*/ 2147483647 w 2447"/>
              <a:gd name="T121" fmla="*/ 2147483647 h 290"/>
              <a:gd name="T122" fmla="*/ 2147483647 w 2447"/>
              <a:gd name="T123" fmla="*/ 2147483647 h 29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447"/>
              <a:gd name="T187" fmla="*/ 0 h 290"/>
              <a:gd name="T188" fmla="*/ 2447 w 2447"/>
              <a:gd name="T189" fmla="*/ 290 h 29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447" h="290">
                <a:moveTo>
                  <a:pt x="952" y="113"/>
                </a:moveTo>
                <a:lnTo>
                  <a:pt x="957" y="118"/>
                </a:lnTo>
                <a:lnTo>
                  <a:pt x="1049" y="118"/>
                </a:lnTo>
                <a:lnTo>
                  <a:pt x="1167" y="118"/>
                </a:lnTo>
                <a:lnTo>
                  <a:pt x="1280" y="118"/>
                </a:lnTo>
                <a:lnTo>
                  <a:pt x="1382" y="118"/>
                </a:lnTo>
                <a:lnTo>
                  <a:pt x="1479" y="118"/>
                </a:lnTo>
                <a:lnTo>
                  <a:pt x="1587" y="107"/>
                </a:lnTo>
                <a:lnTo>
                  <a:pt x="1678" y="102"/>
                </a:lnTo>
                <a:lnTo>
                  <a:pt x="1786" y="97"/>
                </a:lnTo>
                <a:lnTo>
                  <a:pt x="1882" y="97"/>
                </a:lnTo>
                <a:lnTo>
                  <a:pt x="1974" y="91"/>
                </a:lnTo>
                <a:lnTo>
                  <a:pt x="2071" y="86"/>
                </a:lnTo>
                <a:lnTo>
                  <a:pt x="2135" y="86"/>
                </a:lnTo>
                <a:lnTo>
                  <a:pt x="2205" y="81"/>
                </a:lnTo>
                <a:lnTo>
                  <a:pt x="2259" y="81"/>
                </a:lnTo>
                <a:lnTo>
                  <a:pt x="2307" y="81"/>
                </a:lnTo>
                <a:lnTo>
                  <a:pt x="2323" y="75"/>
                </a:lnTo>
                <a:lnTo>
                  <a:pt x="2350" y="91"/>
                </a:lnTo>
                <a:lnTo>
                  <a:pt x="2377" y="140"/>
                </a:lnTo>
                <a:lnTo>
                  <a:pt x="2404" y="188"/>
                </a:lnTo>
                <a:lnTo>
                  <a:pt x="2436" y="231"/>
                </a:lnTo>
                <a:lnTo>
                  <a:pt x="2447" y="247"/>
                </a:lnTo>
                <a:lnTo>
                  <a:pt x="2361" y="252"/>
                </a:lnTo>
                <a:lnTo>
                  <a:pt x="2140" y="258"/>
                </a:lnTo>
                <a:lnTo>
                  <a:pt x="1920" y="269"/>
                </a:lnTo>
                <a:lnTo>
                  <a:pt x="1775" y="274"/>
                </a:lnTo>
                <a:lnTo>
                  <a:pt x="1619" y="274"/>
                </a:lnTo>
                <a:lnTo>
                  <a:pt x="1468" y="279"/>
                </a:lnTo>
                <a:lnTo>
                  <a:pt x="1371" y="285"/>
                </a:lnTo>
                <a:lnTo>
                  <a:pt x="1215" y="290"/>
                </a:lnTo>
                <a:lnTo>
                  <a:pt x="1108" y="290"/>
                </a:lnTo>
                <a:lnTo>
                  <a:pt x="1081" y="290"/>
                </a:lnTo>
                <a:lnTo>
                  <a:pt x="1059" y="263"/>
                </a:lnTo>
                <a:lnTo>
                  <a:pt x="941" y="263"/>
                </a:lnTo>
                <a:lnTo>
                  <a:pt x="742" y="263"/>
                </a:lnTo>
                <a:lnTo>
                  <a:pt x="543" y="263"/>
                </a:lnTo>
                <a:lnTo>
                  <a:pt x="366" y="258"/>
                </a:lnTo>
                <a:lnTo>
                  <a:pt x="210" y="247"/>
                </a:lnTo>
                <a:lnTo>
                  <a:pt x="156" y="242"/>
                </a:lnTo>
                <a:lnTo>
                  <a:pt x="108" y="177"/>
                </a:lnTo>
                <a:lnTo>
                  <a:pt x="57" y="177"/>
                </a:lnTo>
                <a:lnTo>
                  <a:pt x="43" y="124"/>
                </a:lnTo>
                <a:lnTo>
                  <a:pt x="32" y="86"/>
                </a:lnTo>
                <a:lnTo>
                  <a:pt x="16" y="38"/>
                </a:lnTo>
                <a:lnTo>
                  <a:pt x="5" y="11"/>
                </a:lnTo>
                <a:lnTo>
                  <a:pt x="0" y="0"/>
                </a:lnTo>
                <a:lnTo>
                  <a:pt x="27" y="38"/>
                </a:lnTo>
                <a:lnTo>
                  <a:pt x="48" y="75"/>
                </a:lnTo>
                <a:lnTo>
                  <a:pt x="70" y="113"/>
                </a:lnTo>
                <a:lnTo>
                  <a:pt x="59" y="91"/>
                </a:lnTo>
                <a:lnTo>
                  <a:pt x="145" y="91"/>
                </a:lnTo>
                <a:lnTo>
                  <a:pt x="231" y="91"/>
                </a:lnTo>
                <a:lnTo>
                  <a:pt x="312" y="97"/>
                </a:lnTo>
                <a:lnTo>
                  <a:pt x="323" y="107"/>
                </a:lnTo>
                <a:lnTo>
                  <a:pt x="371" y="102"/>
                </a:lnTo>
                <a:lnTo>
                  <a:pt x="446" y="107"/>
                </a:lnTo>
                <a:lnTo>
                  <a:pt x="565" y="102"/>
                </a:lnTo>
                <a:lnTo>
                  <a:pt x="699" y="97"/>
                </a:lnTo>
                <a:lnTo>
                  <a:pt x="844" y="97"/>
                </a:lnTo>
                <a:lnTo>
                  <a:pt x="936" y="91"/>
                </a:lnTo>
                <a:lnTo>
                  <a:pt x="952" y="113"/>
                </a:lnTo>
              </a:path>
            </a:pathLst>
          </a:custGeom>
          <a:solidFill>
            <a:srgbClr val="99CC00"/>
          </a:solidFill>
          <a:ln w="9525" cap="flat" cmpd="sng">
            <a:noFill/>
            <a:prstDash val="solid"/>
            <a:round/>
            <a:headEnd type="none" w="med" len="med"/>
            <a:tailEnd type="none" w="med" len="med"/>
          </a:ln>
        </p:spPr>
        <p:txBody>
          <a:bodyPr wrap="none" anchor="ctr"/>
          <a:lstStyle/>
          <a:p>
            <a:endParaRPr lang="en-GB"/>
          </a:p>
        </p:txBody>
      </p:sp>
      <p:sp>
        <p:nvSpPr>
          <p:cNvPr id="37909" name="Freeform 20"/>
          <p:cNvSpPr>
            <a:spLocks/>
          </p:cNvSpPr>
          <p:nvPr/>
        </p:nvSpPr>
        <p:spPr bwMode="auto">
          <a:xfrm>
            <a:off x="795338" y="3189288"/>
            <a:ext cx="469900" cy="119062"/>
          </a:xfrm>
          <a:custGeom>
            <a:avLst/>
            <a:gdLst>
              <a:gd name="T0" fmla="*/ 2147483647 w 55"/>
              <a:gd name="T1" fmla="*/ 2147483647 h 14"/>
              <a:gd name="T2" fmla="*/ 0 w 55"/>
              <a:gd name="T3" fmla="*/ 0 h 14"/>
              <a:gd name="T4" fmla="*/ 2147483647 w 55"/>
              <a:gd name="T5" fmla="*/ 0 h 14"/>
              <a:gd name="T6" fmla="*/ 2147483647 w 55"/>
              <a:gd name="T7" fmla="*/ 2147483647 h 14"/>
              <a:gd name="T8" fmla="*/ 2147483647 w 55"/>
              <a:gd name="T9" fmla="*/ 2147483647 h 14"/>
              <a:gd name="T10" fmla="*/ 2147483647 w 55"/>
              <a:gd name="T11" fmla="*/ 2147483647 h 14"/>
              <a:gd name="T12" fmla="*/ 2147483647 w 55"/>
              <a:gd name="T13" fmla="*/ 2147483647 h 14"/>
              <a:gd name="T14" fmla="*/ 2147483647 w 55"/>
              <a:gd name="T15" fmla="*/ 2147483647 h 14"/>
              <a:gd name="T16" fmla="*/ 2147483647 w 55"/>
              <a:gd name="T17" fmla="*/ 2147483647 h 14"/>
              <a:gd name="T18" fmla="*/ 2147483647 w 55"/>
              <a:gd name="T19" fmla="*/ 2147483647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
              <a:gd name="T31" fmla="*/ 0 h 14"/>
              <a:gd name="T32" fmla="*/ 55 w 55"/>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 h="14">
                <a:moveTo>
                  <a:pt x="7" y="13"/>
                </a:moveTo>
                <a:lnTo>
                  <a:pt x="0" y="0"/>
                </a:lnTo>
                <a:lnTo>
                  <a:pt x="14" y="0"/>
                </a:lnTo>
                <a:lnTo>
                  <a:pt x="33" y="1"/>
                </a:lnTo>
                <a:lnTo>
                  <a:pt x="46" y="1"/>
                </a:lnTo>
                <a:lnTo>
                  <a:pt x="50" y="7"/>
                </a:lnTo>
                <a:lnTo>
                  <a:pt x="55" y="14"/>
                </a:lnTo>
                <a:lnTo>
                  <a:pt x="34" y="13"/>
                </a:lnTo>
                <a:lnTo>
                  <a:pt x="14" y="13"/>
                </a:lnTo>
                <a:lnTo>
                  <a:pt x="7" y="13"/>
                </a:lnTo>
              </a:path>
            </a:pathLst>
          </a:custGeom>
          <a:solidFill>
            <a:srgbClr val="969696"/>
          </a:solidFill>
          <a:ln w="9525" cap="flat" cmpd="sng">
            <a:noFill/>
            <a:prstDash val="solid"/>
            <a:round/>
            <a:headEnd type="none" w="med" len="med"/>
            <a:tailEnd type="none" w="med" len="med"/>
          </a:ln>
        </p:spPr>
        <p:txBody>
          <a:bodyPr wrap="none" anchor="ctr"/>
          <a:lstStyle/>
          <a:p>
            <a:endParaRPr lang="en-GB"/>
          </a:p>
        </p:txBody>
      </p:sp>
      <p:sp>
        <p:nvSpPr>
          <p:cNvPr id="37910" name="Freeform 21"/>
          <p:cNvSpPr>
            <a:spLocks/>
          </p:cNvSpPr>
          <p:nvPr/>
        </p:nvSpPr>
        <p:spPr bwMode="auto">
          <a:xfrm>
            <a:off x="1035050" y="2974975"/>
            <a:ext cx="307975" cy="42863"/>
          </a:xfrm>
          <a:custGeom>
            <a:avLst/>
            <a:gdLst>
              <a:gd name="T0" fmla="*/ 2147483647 w 36"/>
              <a:gd name="T1" fmla="*/ 2147483647 h 5"/>
              <a:gd name="T2" fmla="*/ 0 w 36"/>
              <a:gd name="T3" fmla="*/ 0 h 5"/>
              <a:gd name="T4" fmla="*/ 2147483647 w 36"/>
              <a:gd name="T5" fmla="*/ 0 h 5"/>
              <a:gd name="T6" fmla="*/ 2147483647 w 36"/>
              <a:gd name="T7" fmla="*/ 0 h 5"/>
              <a:gd name="T8" fmla="*/ 2147483647 w 36"/>
              <a:gd name="T9" fmla="*/ 0 h 5"/>
              <a:gd name="T10" fmla="*/ 2147483647 w 36"/>
              <a:gd name="T11" fmla="*/ 2147483647 h 5"/>
              <a:gd name="T12" fmla="*/ 2147483647 w 36"/>
              <a:gd name="T13" fmla="*/ 2147483647 h 5"/>
              <a:gd name="T14" fmla="*/ 2147483647 w 36"/>
              <a:gd name="T15" fmla="*/ 2147483647 h 5"/>
              <a:gd name="T16" fmla="*/ 2147483647 w 36"/>
              <a:gd name="T17" fmla="*/ 2147483647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
              <a:gd name="T28" fmla="*/ 0 h 5"/>
              <a:gd name="T29" fmla="*/ 36 w 36"/>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 h="5">
                <a:moveTo>
                  <a:pt x="2" y="2"/>
                </a:moveTo>
                <a:lnTo>
                  <a:pt x="0" y="0"/>
                </a:lnTo>
                <a:lnTo>
                  <a:pt x="14" y="0"/>
                </a:lnTo>
                <a:lnTo>
                  <a:pt x="24" y="0"/>
                </a:lnTo>
                <a:lnTo>
                  <a:pt x="36" y="0"/>
                </a:lnTo>
                <a:lnTo>
                  <a:pt x="34" y="4"/>
                </a:lnTo>
                <a:lnTo>
                  <a:pt x="21" y="5"/>
                </a:lnTo>
                <a:lnTo>
                  <a:pt x="3" y="4"/>
                </a:lnTo>
                <a:lnTo>
                  <a:pt x="2" y="2"/>
                </a:lnTo>
              </a:path>
            </a:pathLst>
          </a:custGeom>
          <a:solidFill>
            <a:srgbClr val="996633"/>
          </a:solidFill>
          <a:ln w="9525" cap="flat" cmpd="sng">
            <a:noFill/>
            <a:prstDash val="solid"/>
            <a:round/>
            <a:headEnd type="none" w="med" len="med"/>
            <a:tailEnd type="none" w="med" len="med"/>
          </a:ln>
        </p:spPr>
        <p:txBody>
          <a:bodyPr wrap="none" anchor="ctr"/>
          <a:lstStyle/>
          <a:p>
            <a:endParaRPr lang="en-GB"/>
          </a:p>
        </p:txBody>
      </p:sp>
      <p:sp>
        <p:nvSpPr>
          <p:cNvPr id="37911" name="Freeform 22"/>
          <p:cNvSpPr>
            <a:spLocks/>
          </p:cNvSpPr>
          <p:nvPr/>
        </p:nvSpPr>
        <p:spPr bwMode="auto">
          <a:xfrm>
            <a:off x="1214438" y="3197225"/>
            <a:ext cx="3244850" cy="153988"/>
          </a:xfrm>
          <a:custGeom>
            <a:avLst/>
            <a:gdLst>
              <a:gd name="T0" fmla="*/ 2147483647 w 380"/>
              <a:gd name="T1" fmla="*/ 2147483647 h 18"/>
              <a:gd name="T2" fmla="*/ 0 w 380"/>
              <a:gd name="T3" fmla="*/ 2147483647 h 18"/>
              <a:gd name="T4" fmla="*/ 2147483647 w 380"/>
              <a:gd name="T5" fmla="*/ 2147483647 h 18"/>
              <a:gd name="T6" fmla="*/ 2147483647 w 380"/>
              <a:gd name="T7" fmla="*/ 2147483647 h 18"/>
              <a:gd name="T8" fmla="*/ 2147483647 w 380"/>
              <a:gd name="T9" fmla="*/ 2147483647 h 18"/>
              <a:gd name="T10" fmla="*/ 2147483647 w 380"/>
              <a:gd name="T11" fmla="*/ 2147483647 h 18"/>
              <a:gd name="T12" fmla="*/ 2147483647 w 380"/>
              <a:gd name="T13" fmla="*/ 2147483647 h 18"/>
              <a:gd name="T14" fmla="*/ 2147483647 w 380"/>
              <a:gd name="T15" fmla="*/ 2147483647 h 18"/>
              <a:gd name="T16" fmla="*/ 2147483647 w 380"/>
              <a:gd name="T17" fmla="*/ 2147483647 h 18"/>
              <a:gd name="T18" fmla="*/ 2147483647 w 380"/>
              <a:gd name="T19" fmla="*/ 2147483647 h 18"/>
              <a:gd name="T20" fmla="*/ 2147483647 w 380"/>
              <a:gd name="T21" fmla="*/ 2147483647 h 18"/>
              <a:gd name="T22" fmla="*/ 2147483647 w 380"/>
              <a:gd name="T23" fmla="*/ 2147483647 h 18"/>
              <a:gd name="T24" fmla="*/ 2147483647 w 380"/>
              <a:gd name="T25" fmla="*/ 2147483647 h 18"/>
              <a:gd name="T26" fmla="*/ 2147483647 w 380"/>
              <a:gd name="T27" fmla="*/ 2147483647 h 18"/>
              <a:gd name="T28" fmla="*/ 2147483647 w 380"/>
              <a:gd name="T29" fmla="*/ 2147483647 h 18"/>
              <a:gd name="T30" fmla="*/ 2147483647 w 380"/>
              <a:gd name="T31" fmla="*/ 2147483647 h 18"/>
              <a:gd name="T32" fmla="*/ 2147483647 w 380"/>
              <a:gd name="T33" fmla="*/ 2147483647 h 18"/>
              <a:gd name="T34" fmla="*/ 2147483647 w 380"/>
              <a:gd name="T35" fmla="*/ 2147483647 h 18"/>
              <a:gd name="T36" fmla="*/ 2147483647 w 380"/>
              <a:gd name="T37" fmla="*/ 2147483647 h 18"/>
              <a:gd name="T38" fmla="*/ 2147483647 w 380"/>
              <a:gd name="T39" fmla="*/ 2147483647 h 18"/>
              <a:gd name="T40" fmla="*/ 2147483647 w 380"/>
              <a:gd name="T41" fmla="*/ 2147483647 h 18"/>
              <a:gd name="T42" fmla="*/ 2147483647 w 380"/>
              <a:gd name="T43" fmla="*/ 2147483647 h 18"/>
              <a:gd name="T44" fmla="*/ 2147483647 w 380"/>
              <a:gd name="T45" fmla="*/ 2147483647 h 18"/>
              <a:gd name="T46" fmla="*/ 2147483647 w 380"/>
              <a:gd name="T47" fmla="*/ 2147483647 h 18"/>
              <a:gd name="T48" fmla="*/ 2147483647 w 380"/>
              <a:gd name="T49" fmla="*/ 2147483647 h 18"/>
              <a:gd name="T50" fmla="*/ 2147483647 w 380"/>
              <a:gd name="T51" fmla="*/ 0 h 18"/>
              <a:gd name="T52" fmla="*/ 2147483647 w 380"/>
              <a:gd name="T53" fmla="*/ 0 h 18"/>
              <a:gd name="T54" fmla="*/ 2147483647 w 380"/>
              <a:gd name="T55" fmla="*/ 0 h 18"/>
              <a:gd name="T56" fmla="*/ 2147483647 w 380"/>
              <a:gd name="T57" fmla="*/ 2147483647 h 18"/>
              <a:gd name="T58" fmla="*/ 2147483647 w 380"/>
              <a:gd name="T59" fmla="*/ 2147483647 h 18"/>
              <a:gd name="T60" fmla="*/ 2147483647 w 380"/>
              <a:gd name="T61" fmla="*/ 2147483647 h 18"/>
              <a:gd name="T62" fmla="*/ 2147483647 w 380"/>
              <a:gd name="T63" fmla="*/ 2147483647 h 18"/>
              <a:gd name="T64" fmla="*/ 2147483647 w 380"/>
              <a:gd name="T65" fmla="*/ 2147483647 h 18"/>
              <a:gd name="T66" fmla="*/ 2147483647 w 380"/>
              <a:gd name="T67" fmla="*/ 2147483647 h 18"/>
              <a:gd name="T68" fmla="*/ 2147483647 w 380"/>
              <a:gd name="T69" fmla="*/ 2147483647 h 18"/>
              <a:gd name="T70" fmla="*/ 2147483647 w 380"/>
              <a:gd name="T71" fmla="*/ 2147483647 h 18"/>
              <a:gd name="T72" fmla="*/ 2147483647 w 380"/>
              <a:gd name="T73" fmla="*/ 2147483647 h 18"/>
              <a:gd name="T74" fmla="*/ 2147483647 w 380"/>
              <a:gd name="T75" fmla="*/ 2147483647 h 18"/>
              <a:gd name="T76" fmla="*/ 2147483647 w 380"/>
              <a:gd name="T77" fmla="*/ 2147483647 h 18"/>
              <a:gd name="T78" fmla="*/ 2147483647 w 380"/>
              <a:gd name="T79" fmla="*/ 2147483647 h 18"/>
              <a:gd name="T80" fmla="*/ 2147483647 w 380"/>
              <a:gd name="T81" fmla="*/ 2147483647 h 18"/>
              <a:gd name="T82" fmla="*/ 2147483647 w 380"/>
              <a:gd name="T83" fmla="*/ 2147483647 h 18"/>
              <a:gd name="T84" fmla="*/ 2147483647 w 380"/>
              <a:gd name="T85" fmla="*/ 2147483647 h 18"/>
              <a:gd name="T86" fmla="*/ 2147483647 w 380"/>
              <a:gd name="T87" fmla="*/ 2147483647 h 18"/>
              <a:gd name="T88" fmla="*/ 2147483647 w 380"/>
              <a:gd name="T89" fmla="*/ 2147483647 h 18"/>
              <a:gd name="T90" fmla="*/ 2147483647 w 380"/>
              <a:gd name="T91" fmla="*/ 2147483647 h 18"/>
              <a:gd name="T92" fmla="*/ 2147483647 w 380"/>
              <a:gd name="T93" fmla="*/ 2147483647 h 18"/>
              <a:gd name="T94" fmla="*/ 2147483647 w 380"/>
              <a:gd name="T95" fmla="*/ 2147483647 h 18"/>
              <a:gd name="T96" fmla="*/ 2147483647 w 380"/>
              <a:gd name="T97" fmla="*/ 2147483647 h 18"/>
              <a:gd name="T98" fmla="*/ 2147483647 w 380"/>
              <a:gd name="T99" fmla="*/ 2147483647 h 18"/>
              <a:gd name="T100" fmla="*/ 2147483647 w 380"/>
              <a:gd name="T101" fmla="*/ 2147483647 h 1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80"/>
              <a:gd name="T154" fmla="*/ 0 h 18"/>
              <a:gd name="T155" fmla="*/ 380 w 380"/>
              <a:gd name="T156" fmla="*/ 18 h 1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80" h="18">
                <a:moveTo>
                  <a:pt x="3" y="9"/>
                </a:moveTo>
                <a:lnTo>
                  <a:pt x="0" y="3"/>
                </a:lnTo>
                <a:lnTo>
                  <a:pt x="6" y="4"/>
                </a:lnTo>
                <a:lnTo>
                  <a:pt x="15" y="4"/>
                </a:lnTo>
                <a:lnTo>
                  <a:pt x="26" y="3"/>
                </a:lnTo>
                <a:lnTo>
                  <a:pt x="40" y="3"/>
                </a:lnTo>
                <a:lnTo>
                  <a:pt x="56" y="3"/>
                </a:lnTo>
                <a:lnTo>
                  <a:pt x="69" y="2"/>
                </a:lnTo>
                <a:lnTo>
                  <a:pt x="84" y="2"/>
                </a:lnTo>
                <a:lnTo>
                  <a:pt x="95" y="2"/>
                </a:lnTo>
                <a:lnTo>
                  <a:pt x="105" y="3"/>
                </a:lnTo>
                <a:lnTo>
                  <a:pt x="115" y="3"/>
                </a:lnTo>
                <a:lnTo>
                  <a:pt x="118" y="6"/>
                </a:lnTo>
                <a:lnTo>
                  <a:pt x="132" y="6"/>
                </a:lnTo>
                <a:lnTo>
                  <a:pt x="155" y="7"/>
                </a:lnTo>
                <a:lnTo>
                  <a:pt x="176" y="7"/>
                </a:lnTo>
                <a:lnTo>
                  <a:pt x="195" y="7"/>
                </a:lnTo>
                <a:lnTo>
                  <a:pt x="213" y="7"/>
                </a:lnTo>
                <a:lnTo>
                  <a:pt x="230" y="6"/>
                </a:lnTo>
                <a:lnTo>
                  <a:pt x="246" y="4"/>
                </a:lnTo>
                <a:lnTo>
                  <a:pt x="264" y="3"/>
                </a:lnTo>
                <a:lnTo>
                  <a:pt x="284" y="2"/>
                </a:lnTo>
                <a:lnTo>
                  <a:pt x="302" y="2"/>
                </a:lnTo>
                <a:lnTo>
                  <a:pt x="319" y="1"/>
                </a:lnTo>
                <a:lnTo>
                  <a:pt x="338" y="1"/>
                </a:lnTo>
                <a:lnTo>
                  <a:pt x="351" y="0"/>
                </a:lnTo>
                <a:lnTo>
                  <a:pt x="363" y="0"/>
                </a:lnTo>
                <a:lnTo>
                  <a:pt x="371" y="0"/>
                </a:lnTo>
                <a:lnTo>
                  <a:pt x="380" y="10"/>
                </a:lnTo>
                <a:lnTo>
                  <a:pt x="362" y="10"/>
                </a:lnTo>
                <a:lnTo>
                  <a:pt x="344" y="11"/>
                </a:lnTo>
                <a:lnTo>
                  <a:pt x="322" y="12"/>
                </a:lnTo>
                <a:lnTo>
                  <a:pt x="302" y="12"/>
                </a:lnTo>
                <a:lnTo>
                  <a:pt x="286" y="14"/>
                </a:lnTo>
                <a:lnTo>
                  <a:pt x="266" y="14"/>
                </a:lnTo>
                <a:lnTo>
                  <a:pt x="249" y="15"/>
                </a:lnTo>
                <a:lnTo>
                  <a:pt x="237" y="16"/>
                </a:lnTo>
                <a:lnTo>
                  <a:pt x="223" y="17"/>
                </a:lnTo>
                <a:lnTo>
                  <a:pt x="206" y="18"/>
                </a:lnTo>
                <a:lnTo>
                  <a:pt x="188" y="17"/>
                </a:lnTo>
                <a:lnTo>
                  <a:pt x="166" y="18"/>
                </a:lnTo>
                <a:lnTo>
                  <a:pt x="146" y="17"/>
                </a:lnTo>
                <a:lnTo>
                  <a:pt x="133" y="17"/>
                </a:lnTo>
                <a:lnTo>
                  <a:pt x="125" y="17"/>
                </a:lnTo>
                <a:lnTo>
                  <a:pt x="122" y="13"/>
                </a:lnTo>
                <a:lnTo>
                  <a:pt x="99" y="13"/>
                </a:lnTo>
                <a:lnTo>
                  <a:pt x="66" y="14"/>
                </a:lnTo>
                <a:lnTo>
                  <a:pt x="41" y="15"/>
                </a:lnTo>
                <a:lnTo>
                  <a:pt x="26" y="15"/>
                </a:lnTo>
                <a:lnTo>
                  <a:pt x="8" y="15"/>
                </a:lnTo>
                <a:lnTo>
                  <a:pt x="3" y="9"/>
                </a:lnTo>
              </a:path>
            </a:pathLst>
          </a:custGeom>
          <a:solidFill>
            <a:srgbClr val="969696"/>
          </a:solidFill>
          <a:ln w="9525" cap="flat" cmpd="sng">
            <a:noFill/>
            <a:prstDash val="solid"/>
            <a:round/>
            <a:headEnd type="none" w="med" len="med"/>
            <a:tailEnd type="none" w="med" len="med"/>
          </a:ln>
        </p:spPr>
        <p:txBody>
          <a:bodyPr wrap="none" anchor="ctr"/>
          <a:lstStyle/>
          <a:p>
            <a:endParaRPr lang="en-GB"/>
          </a:p>
        </p:txBody>
      </p:sp>
      <p:sp>
        <p:nvSpPr>
          <p:cNvPr id="37912" name="Freeform 23"/>
          <p:cNvSpPr>
            <a:spLocks/>
          </p:cNvSpPr>
          <p:nvPr/>
        </p:nvSpPr>
        <p:spPr bwMode="auto">
          <a:xfrm>
            <a:off x="1333500" y="2949575"/>
            <a:ext cx="2860675" cy="101600"/>
          </a:xfrm>
          <a:custGeom>
            <a:avLst/>
            <a:gdLst>
              <a:gd name="T0" fmla="*/ 0 w 335"/>
              <a:gd name="T1" fmla="*/ 2147483647 h 12"/>
              <a:gd name="T2" fmla="*/ 2147483647 w 335"/>
              <a:gd name="T3" fmla="*/ 2147483647 h 12"/>
              <a:gd name="T4" fmla="*/ 2147483647 w 335"/>
              <a:gd name="T5" fmla="*/ 0 h 12"/>
              <a:gd name="T6" fmla="*/ 2147483647 w 335"/>
              <a:gd name="T7" fmla="*/ 0 h 12"/>
              <a:gd name="T8" fmla="*/ 2147483647 w 335"/>
              <a:gd name="T9" fmla="*/ 0 h 12"/>
              <a:gd name="T10" fmla="*/ 2147483647 w 335"/>
              <a:gd name="T11" fmla="*/ 0 h 12"/>
              <a:gd name="T12" fmla="*/ 2147483647 w 335"/>
              <a:gd name="T13" fmla="*/ 2147483647 h 12"/>
              <a:gd name="T14" fmla="*/ 2147483647 w 335"/>
              <a:gd name="T15" fmla="*/ 2147483647 h 12"/>
              <a:gd name="T16" fmla="*/ 2147483647 w 335"/>
              <a:gd name="T17" fmla="*/ 2147483647 h 12"/>
              <a:gd name="T18" fmla="*/ 2147483647 w 335"/>
              <a:gd name="T19" fmla="*/ 2147483647 h 12"/>
              <a:gd name="T20" fmla="*/ 2147483647 w 335"/>
              <a:gd name="T21" fmla="*/ 2147483647 h 12"/>
              <a:gd name="T22" fmla="*/ 2147483647 w 335"/>
              <a:gd name="T23" fmla="*/ 2147483647 h 12"/>
              <a:gd name="T24" fmla="*/ 2147483647 w 335"/>
              <a:gd name="T25" fmla="*/ 2147483647 h 12"/>
              <a:gd name="T26" fmla="*/ 2147483647 w 335"/>
              <a:gd name="T27" fmla="*/ 2147483647 h 12"/>
              <a:gd name="T28" fmla="*/ 2147483647 w 335"/>
              <a:gd name="T29" fmla="*/ 2147483647 h 12"/>
              <a:gd name="T30" fmla="*/ 2147483647 w 335"/>
              <a:gd name="T31" fmla="*/ 2147483647 h 12"/>
              <a:gd name="T32" fmla="*/ 2147483647 w 335"/>
              <a:gd name="T33" fmla="*/ 2147483647 h 12"/>
              <a:gd name="T34" fmla="*/ 2147483647 w 335"/>
              <a:gd name="T35" fmla="*/ 2147483647 h 12"/>
              <a:gd name="T36" fmla="*/ 2147483647 w 335"/>
              <a:gd name="T37" fmla="*/ 2147483647 h 12"/>
              <a:gd name="T38" fmla="*/ 2147483647 w 335"/>
              <a:gd name="T39" fmla="*/ 2147483647 h 12"/>
              <a:gd name="T40" fmla="*/ 2147483647 w 335"/>
              <a:gd name="T41" fmla="*/ 2147483647 h 12"/>
              <a:gd name="T42" fmla="*/ 2147483647 w 335"/>
              <a:gd name="T43" fmla="*/ 2147483647 h 12"/>
              <a:gd name="T44" fmla="*/ 2147483647 w 335"/>
              <a:gd name="T45" fmla="*/ 2147483647 h 12"/>
              <a:gd name="T46" fmla="*/ 2147483647 w 335"/>
              <a:gd name="T47" fmla="*/ 2147483647 h 12"/>
              <a:gd name="T48" fmla="*/ 2147483647 w 335"/>
              <a:gd name="T49" fmla="*/ 2147483647 h 12"/>
              <a:gd name="T50" fmla="*/ 2147483647 w 335"/>
              <a:gd name="T51" fmla="*/ 2147483647 h 12"/>
              <a:gd name="T52" fmla="*/ 2147483647 w 335"/>
              <a:gd name="T53" fmla="*/ 2147483647 h 12"/>
              <a:gd name="T54" fmla="*/ 2147483647 w 335"/>
              <a:gd name="T55" fmla="*/ 2147483647 h 12"/>
              <a:gd name="T56" fmla="*/ 2147483647 w 335"/>
              <a:gd name="T57" fmla="*/ 2147483647 h 12"/>
              <a:gd name="T58" fmla="*/ 2147483647 w 335"/>
              <a:gd name="T59" fmla="*/ 2147483647 h 12"/>
              <a:gd name="T60" fmla="*/ 2147483647 w 335"/>
              <a:gd name="T61" fmla="*/ 2147483647 h 12"/>
              <a:gd name="T62" fmla="*/ 2147483647 w 335"/>
              <a:gd name="T63" fmla="*/ 2147483647 h 12"/>
              <a:gd name="T64" fmla="*/ 2147483647 w 335"/>
              <a:gd name="T65" fmla="*/ 2147483647 h 12"/>
              <a:gd name="T66" fmla="*/ 2147483647 w 335"/>
              <a:gd name="T67" fmla="*/ 2147483647 h 12"/>
              <a:gd name="T68" fmla="*/ 2147483647 w 335"/>
              <a:gd name="T69" fmla="*/ 2147483647 h 12"/>
              <a:gd name="T70" fmla="*/ 2147483647 w 335"/>
              <a:gd name="T71" fmla="*/ 2147483647 h 12"/>
              <a:gd name="T72" fmla="*/ 2147483647 w 335"/>
              <a:gd name="T73" fmla="*/ 2147483647 h 12"/>
              <a:gd name="T74" fmla="*/ 2147483647 w 335"/>
              <a:gd name="T75" fmla="*/ 2147483647 h 12"/>
              <a:gd name="T76" fmla="*/ 2147483647 w 335"/>
              <a:gd name="T77" fmla="*/ 2147483647 h 12"/>
              <a:gd name="T78" fmla="*/ 2147483647 w 335"/>
              <a:gd name="T79" fmla="*/ 2147483647 h 12"/>
              <a:gd name="T80" fmla="*/ 2147483647 w 335"/>
              <a:gd name="T81" fmla="*/ 2147483647 h 12"/>
              <a:gd name="T82" fmla="*/ 2147483647 w 335"/>
              <a:gd name="T83" fmla="*/ 2147483647 h 12"/>
              <a:gd name="T84" fmla="*/ 2147483647 w 335"/>
              <a:gd name="T85" fmla="*/ 2147483647 h 12"/>
              <a:gd name="T86" fmla="*/ 2147483647 w 335"/>
              <a:gd name="T87" fmla="*/ 2147483647 h 12"/>
              <a:gd name="T88" fmla="*/ 2147483647 w 335"/>
              <a:gd name="T89" fmla="*/ 2147483647 h 12"/>
              <a:gd name="T90" fmla="*/ 2147483647 w 335"/>
              <a:gd name="T91" fmla="*/ 2147483647 h 12"/>
              <a:gd name="T92" fmla="*/ 2147483647 w 335"/>
              <a:gd name="T93" fmla="*/ 2147483647 h 12"/>
              <a:gd name="T94" fmla="*/ 2147483647 w 335"/>
              <a:gd name="T95" fmla="*/ 2147483647 h 12"/>
              <a:gd name="T96" fmla="*/ 2147483647 w 335"/>
              <a:gd name="T97" fmla="*/ 2147483647 h 12"/>
              <a:gd name="T98" fmla="*/ 2147483647 w 335"/>
              <a:gd name="T99" fmla="*/ 2147483647 h 12"/>
              <a:gd name="T100" fmla="*/ 2147483647 w 335"/>
              <a:gd name="T101" fmla="*/ 2147483647 h 12"/>
              <a:gd name="T102" fmla="*/ 2147483647 w 335"/>
              <a:gd name="T103" fmla="*/ 2147483647 h 12"/>
              <a:gd name="T104" fmla="*/ 2147483647 w 335"/>
              <a:gd name="T105" fmla="*/ 2147483647 h 12"/>
              <a:gd name="T106" fmla="*/ 2147483647 w 335"/>
              <a:gd name="T107" fmla="*/ 2147483647 h 12"/>
              <a:gd name="T108" fmla="*/ 0 w 335"/>
              <a:gd name="T109" fmla="*/ 2147483647 h 1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35"/>
              <a:gd name="T166" fmla="*/ 0 h 12"/>
              <a:gd name="T167" fmla="*/ 335 w 335"/>
              <a:gd name="T168" fmla="*/ 12 h 1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35" h="12">
                <a:moveTo>
                  <a:pt x="0" y="5"/>
                </a:moveTo>
                <a:lnTo>
                  <a:pt x="2" y="1"/>
                </a:lnTo>
                <a:lnTo>
                  <a:pt x="27" y="0"/>
                </a:lnTo>
                <a:lnTo>
                  <a:pt x="45" y="0"/>
                </a:lnTo>
                <a:lnTo>
                  <a:pt x="60" y="0"/>
                </a:lnTo>
                <a:lnTo>
                  <a:pt x="75" y="0"/>
                </a:lnTo>
                <a:lnTo>
                  <a:pt x="78" y="2"/>
                </a:lnTo>
                <a:lnTo>
                  <a:pt x="86" y="3"/>
                </a:lnTo>
                <a:lnTo>
                  <a:pt x="100" y="4"/>
                </a:lnTo>
                <a:lnTo>
                  <a:pt x="115" y="5"/>
                </a:lnTo>
                <a:lnTo>
                  <a:pt x="130" y="5"/>
                </a:lnTo>
                <a:lnTo>
                  <a:pt x="144" y="6"/>
                </a:lnTo>
                <a:lnTo>
                  <a:pt x="158" y="6"/>
                </a:lnTo>
                <a:lnTo>
                  <a:pt x="171" y="7"/>
                </a:lnTo>
                <a:lnTo>
                  <a:pt x="175" y="7"/>
                </a:lnTo>
                <a:lnTo>
                  <a:pt x="178" y="8"/>
                </a:lnTo>
                <a:lnTo>
                  <a:pt x="191" y="8"/>
                </a:lnTo>
                <a:lnTo>
                  <a:pt x="214" y="8"/>
                </a:lnTo>
                <a:lnTo>
                  <a:pt x="234" y="8"/>
                </a:lnTo>
                <a:lnTo>
                  <a:pt x="255" y="7"/>
                </a:lnTo>
                <a:lnTo>
                  <a:pt x="274" y="6"/>
                </a:lnTo>
                <a:lnTo>
                  <a:pt x="289" y="6"/>
                </a:lnTo>
                <a:lnTo>
                  <a:pt x="304" y="5"/>
                </a:lnTo>
                <a:lnTo>
                  <a:pt x="318" y="5"/>
                </a:lnTo>
                <a:lnTo>
                  <a:pt x="333" y="4"/>
                </a:lnTo>
                <a:lnTo>
                  <a:pt x="335" y="8"/>
                </a:lnTo>
                <a:lnTo>
                  <a:pt x="322" y="8"/>
                </a:lnTo>
                <a:lnTo>
                  <a:pt x="311" y="9"/>
                </a:lnTo>
                <a:lnTo>
                  <a:pt x="297" y="9"/>
                </a:lnTo>
                <a:lnTo>
                  <a:pt x="289" y="9"/>
                </a:lnTo>
                <a:lnTo>
                  <a:pt x="281" y="10"/>
                </a:lnTo>
                <a:lnTo>
                  <a:pt x="267" y="10"/>
                </a:lnTo>
                <a:lnTo>
                  <a:pt x="258" y="10"/>
                </a:lnTo>
                <a:lnTo>
                  <a:pt x="248" y="11"/>
                </a:lnTo>
                <a:lnTo>
                  <a:pt x="231" y="11"/>
                </a:lnTo>
                <a:lnTo>
                  <a:pt x="215" y="12"/>
                </a:lnTo>
                <a:lnTo>
                  <a:pt x="192" y="11"/>
                </a:lnTo>
                <a:lnTo>
                  <a:pt x="173" y="12"/>
                </a:lnTo>
                <a:lnTo>
                  <a:pt x="171" y="12"/>
                </a:lnTo>
                <a:lnTo>
                  <a:pt x="169" y="10"/>
                </a:lnTo>
                <a:lnTo>
                  <a:pt x="158" y="10"/>
                </a:lnTo>
                <a:lnTo>
                  <a:pt x="145" y="9"/>
                </a:lnTo>
                <a:lnTo>
                  <a:pt x="125" y="9"/>
                </a:lnTo>
                <a:lnTo>
                  <a:pt x="109" y="9"/>
                </a:lnTo>
                <a:lnTo>
                  <a:pt x="94" y="8"/>
                </a:lnTo>
                <a:lnTo>
                  <a:pt x="81" y="7"/>
                </a:lnTo>
                <a:lnTo>
                  <a:pt x="80" y="6"/>
                </a:lnTo>
                <a:lnTo>
                  <a:pt x="79" y="5"/>
                </a:lnTo>
                <a:lnTo>
                  <a:pt x="72" y="5"/>
                </a:lnTo>
                <a:lnTo>
                  <a:pt x="54" y="5"/>
                </a:lnTo>
                <a:lnTo>
                  <a:pt x="40" y="5"/>
                </a:lnTo>
                <a:lnTo>
                  <a:pt x="29" y="5"/>
                </a:lnTo>
                <a:lnTo>
                  <a:pt x="18" y="5"/>
                </a:lnTo>
                <a:lnTo>
                  <a:pt x="7" y="5"/>
                </a:lnTo>
                <a:lnTo>
                  <a:pt x="0" y="5"/>
                </a:lnTo>
              </a:path>
            </a:pathLst>
          </a:custGeom>
          <a:solidFill>
            <a:srgbClr val="996633"/>
          </a:solidFill>
          <a:ln w="9525" cap="flat" cmpd="sng">
            <a:noFill/>
            <a:prstDash val="solid"/>
            <a:round/>
            <a:headEnd type="none" w="med" len="med"/>
            <a:tailEnd type="none" w="med" len="med"/>
          </a:ln>
        </p:spPr>
        <p:txBody>
          <a:bodyPr wrap="none" anchor="ctr"/>
          <a:lstStyle/>
          <a:p>
            <a:endParaRPr lang="en-GB"/>
          </a:p>
        </p:txBody>
      </p:sp>
      <p:sp>
        <p:nvSpPr>
          <p:cNvPr id="37913" name="Freeform 24"/>
          <p:cNvSpPr>
            <a:spLocks/>
          </p:cNvSpPr>
          <p:nvPr/>
        </p:nvSpPr>
        <p:spPr bwMode="auto">
          <a:xfrm>
            <a:off x="1897063" y="2830513"/>
            <a:ext cx="2144712" cy="50800"/>
          </a:xfrm>
          <a:custGeom>
            <a:avLst/>
            <a:gdLst>
              <a:gd name="T0" fmla="*/ 2147483647 w 251"/>
              <a:gd name="T1" fmla="*/ 2147483647 h 6"/>
              <a:gd name="T2" fmla="*/ 0 w 251"/>
              <a:gd name="T3" fmla="*/ 0 h 6"/>
              <a:gd name="T4" fmla="*/ 2147483647 w 251"/>
              <a:gd name="T5" fmla="*/ 0 h 6"/>
              <a:gd name="T6" fmla="*/ 2147483647 w 251"/>
              <a:gd name="T7" fmla="*/ 0 h 6"/>
              <a:gd name="T8" fmla="*/ 2147483647 w 251"/>
              <a:gd name="T9" fmla="*/ 0 h 6"/>
              <a:gd name="T10" fmla="*/ 2147483647 w 251"/>
              <a:gd name="T11" fmla="*/ 0 h 6"/>
              <a:gd name="T12" fmla="*/ 2147483647 w 251"/>
              <a:gd name="T13" fmla="*/ 0 h 6"/>
              <a:gd name="T14" fmla="*/ 2147483647 w 251"/>
              <a:gd name="T15" fmla="*/ 0 h 6"/>
              <a:gd name="T16" fmla="*/ 2147483647 w 251"/>
              <a:gd name="T17" fmla="*/ 2147483647 h 6"/>
              <a:gd name="T18" fmla="*/ 2147483647 w 251"/>
              <a:gd name="T19" fmla="*/ 2147483647 h 6"/>
              <a:gd name="T20" fmla="*/ 2147483647 w 251"/>
              <a:gd name="T21" fmla="*/ 2147483647 h 6"/>
              <a:gd name="T22" fmla="*/ 2147483647 w 251"/>
              <a:gd name="T23" fmla="*/ 2147483647 h 6"/>
              <a:gd name="T24" fmla="*/ 2147483647 w 251"/>
              <a:gd name="T25" fmla="*/ 2147483647 h 6"/>
              <a:gd name="T26" fmla="*/ 2147483647 w 251"/>
              <a:gd name="T27" fmla="*/ 2147483647 h 6"/>
              <a:gd name="T28" fmla="*/ 2147483647 w 251"/>
              <a:gd name="T29" fmla="*/ 2147483647 h 6"/>
              <a:gd name="T30" fmla="*/ 2147483647 w 251"/>
              <a:gd name="T31" fmla="*/ 2147483647 h 6"/>
              <a:gd name="T32" fmla="*/ 2147483647 w 251"/>
              <a:gd name="T33" fmla="*/ 2147483647 h 6"/>
              <a:gd name="T34" fmla="*/ 2147483647 w 251"/>
              <a:gd name="T35" fmla="*/ 2147483647 h 6"/>
              <a:gd name="T36" fmla="*/ 2147483647 w 251"/>
              <a:gd name="T37" fmla="*/ 2147483647 h 6"/>
              <a:gd name="T38" fmla="*/ 2147483647 w 251"/>
              <a:gd name="T39" fmla="*/ 2147483647 h 6"/>
              <a:gd name="T40" fmla="*/ 2147483647 w 251"/>
              <a:gd name="T41" fmla="*/ 2147483647 h 6"/>
              <a:gd name="T42" fmla="*/ 2147483647 w 251"/>
              <a:gd name="T43" fmla="*/ 2147483647 h 6"/>
              <a:gd name="T44" fmla="*/ 2147483647 w 251"/>
              <a:gd name="T45" fmla="*/ 2147483647 h 6"/>
              <a:gd name="T46" fmla="*/ 2147483647 w 251"/>
              <a:gd name="T47" fmla="*/ 2147483647 h 6"/>
              <a:gd name="T48" fmla="*/ 2147483647 w 251"/>
              <a:gd name="T49" fmla="*/ 2147483647 h 6"/>
              <a:gd name="T50" fmla="*/ 2147483647 w 251"/>
              <a:gd name="T51" fmla="*/ 2147483647 h 6"/>
              <a:gd name="T52" fmla="*/ 2147483647 w 251"/>
              <a:gd name="T53" fmla="*/ 2147483647 h 6"/>
              <a:gd name="T54" fmla="*/ 2147483647 w 251"/>
              <a:gd name="T55" fmla="*/ 2147483647 h 6"/>
              <a:gd name="T56" fmla="*/ 2147483647 w 251"/>
              <a:gd name="T57" fmla="*/ 2147483647 h 6"/>
              <a:gd name="T58" fmla="*/ 2147483647 w 251"/>
              <a:gd name="T59" fmla="*/ 2147483647 h 6"/>
              <a:gd name="T60" fmla="*/ 2147483647 w 251"/>
              <a:gd name="T61" fmla="*/ 2147483647 h 6"/>
              <a:gd name="T62" fmla="*/ 2147483647 w 251"/>
              <a:gd name="T63" fmla="*/ 2147483647 h 6"/>
              <a:gd name="T64" fmla="*/ 2147483647 w 251"/>
              <a:gd name="T65" fmla="*/ 2147483647 h 6"/>
              <a:gd name="T66" fmla="*/ 2147483647 w 251"/>
              <a:gd name="T67" fmla="*/ 2147483647 h 6"/>
              <a:gd name="T68" fmla="*/ 2147483647 w 251"/>
              <a:gd name="T69" fmla="*/ 2147483647 h 6"/>
              <a:gd name="T70" fmla="*/ 2147483647 w 251"/>
              <a:gd name="T71" fmla="*/ 2147483647 h 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51"/>
              <a:gd name="T109" fmla="*/ 0 h 6"/>
              <a:gd name="T110" fmla="*/ 251 w 251"/>
              <a:gd name="T111" fmla="*/ 6 h 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51" h="6">
                <a:moveTo>
                  <a:pt x="1" y="1"/>
                </a:moveTo>
                <a:lnTo>
                  <a:pt x="0" y="0"/>
                </a:lnTo>
                <a:lnTo>
                  <a:pt x="28" y="0"/>
                </a:lnTo>
                <a:lnTo>
                  <a:pt x="59" y="0"/>
                </a:lnTo>
                <a:lnTo>
                  <a:pt x="86" y="0"/>
                </a:lnTo>
                <a:lnTo>
                  <a:pt x="106" y="0"/>
                </a:lnTo>
                <a:lnTo>
                  <a:pt x="124" y="0"/>
                </a:lnTo>
                <a:lnTo>
                  <a:pt x="133" y="0"/>
                </a:lnTo>
                <a:lnTo>
                  <a:pt x="136" y="1"/>
                </a:lnTo>
                <a:lnTo>
                  <a:pt x="151" y="1"/>
                </a:lnTo>
                <a:lnTo>
                  <a:pt x="167" y="2"/>
                </a:lnTo>
                <a:lnTo>
                  <a:pt x="183" y="3"/>
                </a:lnTo>
                <a:lnTo>
                  <a:pt x="202" y="3"/>
                </a:lnTo>
                <a:lnTo>
                  <a:pt x="219" y="2"/>
                </a:lnTo>
                <a:lnTo>
                  <a:pt x="241" y="1"/>
                </a:lnTo>
                <a:lnTo>
                  <a:pt x="245" y="1"/>
                </a:lnTo>
                <a:lnTo>
                  <a:pt x="247" y="1"/>
                </a:lnTo>
                <a:lnTo>
                  <a:pt x="248" y="1"/>
                </a:lnTo>
                <a:lnTo>
                  <a:pt x="249" y="1"/>
                </a:lnTo>
                <a:lnTo>
                  <a:pt x="251" y="3"/>
                </a:lnTo>
                <a:lnTo>
                  <a:pt x="238" y="4"/>
                </a:lnTo>
                <a:lnTo>
                  <a:pt x="224" y="5"/>
                </a:lnTo>
                <a:lnTo>
                  <a:pt x="201" y="6"/>
                </a:lnTo>
                <a:lnTo>
                  <a:pt x="180" y="6"/>
                </a:lnTo>
                <a:lnTo>
                  <a:pt x="162" y="5"/>
                </a:lnTo>
                <a:lnTo>
                  <a:pt x="145" y="4"/>
                </a:lnTo>
                <a:lnTo>
                  <a:pt x="132" y="3"/>
                </a:lnTo>
                <a:lnTo>
                  <a:pt x="129" y="3"/>
                </a:lnTo>
                <a:lnTo>
                  <a:pt x="112" y="3"/>
                </a:lnTo>
                <a:lnTo>
                  <a:pt x="94" y="3"/>
                </a:lnTo>
                <a:lnTo>
                  <a:pt x="74" y="3"/>
                </a:lnTo>
                <a:lnTo>
                  <a:pt x="54" y="3"/>
                </a:lnTo>
                <a:lnTo>
                  <a:pt x="36" y="3"/>
                </a:lnTo>
                <a:lnTo>
                  <a:pt x="18" y="3"/>
                </a:lnTo>
                <a:lnTo>
                  <a:pt x="2" y="3"/>
                </a:lnTo>
                <a:lnTo>
                  <a:pt x="1" y="1"/>
                </a:lnTo>
              </a:path>
            </a:pathLst>
          </a:custGeom>
          <a:solidFill>
            <a:srgbClr val="009900"/>
          </a:solidFill>
          <a:ln w="9525" cap="flat" cmpd="sng">
            <a:noFill/>
            <a:prstDash val="solid"/>
            <a:round/>
            <a:headEnd type="none" w="med" len="med"/>
            <a:tailEnd type="none" w="med" len="med"/>
          </a:ln>
        </p:spPr>
        <p:txBody>
          <a:bodyPr wrap="none" anchor="ctr"/>
          <a:lstStyle/>
          <a:p>
            <a:endParaRPr lang="en-GB"/>
          </a:p>
        </p:txBody>
      </p:sp>
      <p:sp>
        <p:nvSpPr>
          <p:cNvPr id="37914" name="Freeform 25"/>
          <p:cNvSpPr>
            <a:spLocks/>
          </p:cNvSpPr>
          <p:nvPr/>
        </p:nvSpPr>
        <p:spPr bwMode="auto">
          <a:xfrm>
            <a:off x="3519488" y="2565400"/>
            <a:ext cx="315912" cy="33338"/>
          </a:xfrm>
          <a:custGeom>
            <a:avLst/>
            <a:gdLst>
              <a:gd name="T0" fmla="*/ 2147483647 w 37"/>
              <a:gd name="T1" fmla="*/ 0 h 4"/>
              <a:gd name="T2" fmla="*/ 2147483647 w 37"/>
              <a:gd name="T3" fmla="*/ 0 h 4"/>
              <a:gd name="T4" fmla="*/ 2147483647 w 37"/>
              <a:gd name="T5" fmla="*/ 2147483647 h 4"/>
              <a:gd name="T6" fmla="*/ 2147483647 w 37"/>
              <a:gd name="T7" fmla="*/ 2147483647 h 4"/>
              <a:gd name="T8" fmla="*/ 2147483647 w 37"/>
              <a:gd name="T9" fmla="*/ 2147483647 h 4"/>
              <a:gd name="T10" fmla="*/ 2147483647 w 37"/>
              <a:gd name="T11" fmla="*/ 2147483647 h 4"/>
              <a:gd name="T12" fmla="*/ 0 w 37"/>
              <a:gd name="T13" fmla="*/ 2147483647 h 4"/>
              <a:gd name="T14" fmla="*/ 2147483647 w 37"/>
              <a:gd name="T15" fmla="*/ 2147483647 h 4"/>
              <a:gd name="T16" fmla="*/ 2147483647 w 37"/>
              <a:gd name="T17" fmla="*/ 0 h 4"/>
              <a:gd name="T18" fmla="*/ 2147483647 w 37"/>
              <a:gd name="T19" fmla="*/ 0 h 4"/>
              <a:gd name="T20" fmla="*/ 2147483647 w 37"/>
              <a:gd name="T21" fmla="*/ 0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
              <a:gd name="T34" fmla="*/ 0 h 4"/>
              <a:gd name="T35" fmla="*/ 37 w 37"/>
              <a:gd name="T36" fmla="*/ 4 h 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 h="4">
                <a:moveTo>
                  <a:pt x="31" y="0"/>
                </a:moveTo>
                <a:lnTo>
                  <a:pt x="36" y="0"/>
                </a:lnTo>
                <a:lnTo>
                  <a:pt x="37" y="3"/>
                </a:lnTo>
                <a:lnTo>
                  <a:pt x="23" y="3"/>
                </a:lnTo>
                <a:lnTo>
                  <a:pt x="11" y="4"/>
                </a:lnTo>
                <a:lnTo>
                  <a:pt x="4" y="3"/>
                </a:lnTo>
                <a:lnTo>
                  <a:pt x="0" y="3"/>
                </a:lnTo>
                <a:lnTo>
                  <a:pt x="11" y="1"/>
                </a:lnTo>
                <a:lnTo>
                  <a:pt x="17" y="0"/>
                </a:lnTo>
                <a:lnTo>
                  <a:pt x="22" y="0"/>
                </a:lnTo>
                <a:lnTo>
                  <a:pt x="31" y="0"/>
                </a:lnTo>
              </a:path>
            </a:pathLst>
          </a:custGeom>
          <a:solidFill>
            <a:srgbClr val="800080"/>
          </a:solidFill>
          <a:ln w="9525" cap="flat" cmpd="sng">
            <a:noFill/>
            <a:prstDash val="solid"/>
            <a:round/>
            <a:headEnd type="none" w="med" len="med"/>
            <a:tailEnd type="none" w="med" len="med"/>
          </a:ln>
        </p:spPr>
        <p:txBody>
          <a:bodyPr wrap="none" anchor="ctr"/>
          <a:lstStyle/>
          <a:p>
            <a:endParaRPr lang="en-GB"/>
          </a:p>
        </p:txBody>
      </p:sp>
      <p:sp>
        <p:nvSpPr>
          <p:cNvPr id="37915" name="Freeform 26"/>
          <p:cNvSpPr>
            <a:spLocks/>
          </p:cNvSpPr>
          <p:nvPr/>
        </p:nvSpPr>
        <p:spPr bwMode="auto">
          <a:xfrm>
            <a:off x="3732213" y="1604963"/>
            <a:ext cx="1677987" cy="866775"/>
          </a:xfrm>
          <a:custGeom>
            <a:avLst/>
            <a:gdLst>
              <a:gd name="T0" fmla="*/ 0 w 1057"/>
              <a:gd name="T1" fmla="*/ 2147483647 h 546"/>
              <a:gd name="T2" fmla="*/ 2147483647 w 1057"/>
              <a:gd name="T3" fmla="*/ 2147483647 h 546"/>
              <a:gd name="T4" fmla="*/ 2147483647 w 1057"/>
              <a:gd name="T5" fmla="*/ 2147483647 h 546"/>
              <a:gd name="T6" fmla="*/ 2147483647 w 1057"/>
              <a:gd name="T7" fmla="*/ 2147483647 h 546"/>
              <a:gd name="T8" fmla="*/ 2147483647 w 1057"/>
              <a:gd name="T9" fmla="*/ 2147483647 h 546"/>
              <a:gd name="T10" fmla="*/ 2147483647 w 1057"/>
              <a:gd name="T11" fmla="*/ 2147483647 h 546"/>
              <a:gd name="T12" fmla="*/ 2147483647 w 1057"/>
              <a:gd name="T13" fmla="*/ 2147483647 h 546"/>
              <a:gd name="T14" fmla="*/ 2147483647 w 1057"/>
              <a:gd name="T15" fmla="*/ 2147483647 h 546"/>
              <a:gd name="T16" fmla="*/ 2147483647 w 1057"/>
              <a:gd name="T17" fmla="*/ 2147483647 h 546"/>
              <a:gd name="T18" fmla="*/ 2147483647 w 1057"/>
              <a:gd name="T19" fmla="*/ 2147483647 h 546"/>
              <a:gd name="T20" fmla="*/ 2147483647 w 1057"/>
              <a:gd name="T21" fmla="*/ 2147483647 h 546"/>
              <a:gd name="T22" fmla="*/ 2147483647 w 1057"/>
              <a:gd name="T23" fmla="*/ 2147483647 h 546"/>
              <a:gd name="T24" fmla="*/ 2147483647 w 1057"/>
              <a:gd name="T25" fmla="*/ 2147483647 h 546"/>
              <a:gd name="T26" fmla="*/ 2147483647 w 1057"/>
              <a:gd name="T27" fmla="*/ 2147483647 h 546"/>
              <a:gd name="T28" fmla="*/ 2147483647 w 1057"/>
              <a:gd name="T29" fmla="*/ 2147483647 h 546"/>
              <a:gd name="T30" fmla="*/ 2147483647 w 1057"/>
              <a:gd name="T31" fmla="*/ 2147483647 h 546"/>
              <a:gd name="T32" fmla="*/ 2147483647 w 1057"/>
              <a:gd name="T33" fmla="*/ 2147483647 h 546"/>
              <a:gd name="T34" fmla="*/ 2147483647 w 1057"/>
              <a:gd name="T35" fmla="*/ 2147483647 h 546"/>
              <a:gd name="T36" fmla="*/ 2147483647 w 1057"/>
              <a:gd name="T37" fmla="*/ 2147483647 h 546"/>
              <a:gd name="T38" fmla="*/ 2147483647 w 1057"/>
              <a:gd name="T39" fmla="*/ 2147483647 h 546"/>
              <a:gd name="T40" fmla="*/ 2147483647 w 1057"/>
              <a:gd name="T41" fmla="*/ 0 h 54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57"/>
              <a:gd name="T64" fmla="*/ 0 h 546"/>
              <a:gd name="T65" fmla="*/ 1057 w 1057"/>
              <a:gd name="T66" fmla="*/ 546 h 54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57" h="546">
                <a:moveTo>
                  <a:pt x="0" y="2"/>
                </a:moveTo>
                <a:lnTo>
                  <a:pt x="1045" y="2"/>
                </a:lnTo>
                <a:lnTo>
                  <a:pt x="1057" y="2"/>
                </a:lnTo>
                <a:lnTo>
                  <a:pt x="1012" y="67"/>
                </a:lnTo>
                <a:lnTo>
                  <a:pt x="969" y="115"/>
                </a:lnTo>
                <a:lnTo>
                  <a:pt x="905" y="185"/>
                </a:lnTo>
                <a:lnTo>
                  <a:pt x="840" y="255"/>
                </a:lnTo>
                <a:lnTo>
                  <a:pt x="770" y="320"/>
                </a:lnTo>
                <a:lnTo>
                  <a:pt x="706" y="374"/>
                </a:lnTo>
                <a:lnTo>
                  <a:pt x="636" y="411"/>
                </a:lnTo>
                <a:lnTo>
                  <a:pt x="560" y="454"/>
                </a:lnTo>
                <a:lnTo>
                  <a:pt x="485" y="492"/>
                </a:lnTo>
                <a:lnTo>
                  <a:pt x="464" y="508"/>
                </a:lnTo>
                <a:lnTo>
                  <a:pt x="404" y="530"/>
                </a:lnTo>
                <a:lnTo>
                  <a:pt x="361" y="541"/>
                </a:lnTo>
                <a:lnTo>
                  <a:pt x="335" y="546"/>
                </a:lnTo>
                <a:lnTo>
                  <a:pt x="281" y="546"/>
                </a:lnTo>
                <a:lnTo>
                  <a:pt x="146" y="541"/>
                </a:lnTo>
                <a:lnTo>
                  <a:pt x="44" y="524"/>
                </a:lnTo>
                <a:lnTo>
                  <a:pt x="6" y="519"/>
                </a:lnTo>
                <a:lnTo>
                  <a:pt x="7" y="0"/>
                </a:lnTo>
              </a:path>
            </a:pathLst>
          </a:custGeom>
          <a:solidFill>
            <a:srgbClr val="0000FF"/>
          </a:solidFill>
          <a:ln w="9525" cap="flat" cmpd="sng">
            <a:noFill/>
            <a:prstDash val="solid"/>
            <a:round/>
            <a:headEnd type="none" w="med" len="med"/>
            <a:tailEnd type="none" w="med" len="med"/>
          </a:ln>
        </p:spPr>
        <p:txBody>
          <a:bodyPr wrap="none" anchor="ctr"/>
          <a:lstStyle/>
          <a:p>
            <a:endParaRPr lang="en-GB"/>
          </a:p>
        </p:txBody>
      </p:sp>
      <p:sp>
        <p:nvSpPr>
          <p:cNvPr id="37916" name="Freeform 27"/>
          <p:cNvSpPr>
            <a:spLocks/>
          </p:cNvSpPr>
          <p:nvPr/>
        </p:nvSpPr>
        <p:spPr bwMode="auto">
          <a:xfrm>
            <a:off x="3913188" y="2582863"/>
            <a:ext cx="1041400" cy="136525"/>
          </a:xfrm>
          <a:custGeom>
            <a:avLst/>
            <a:gdLst>
              <a:gd name="T0" fmla="*/ 2147483647 w 122"/>
              <a:gd name="T1" fmla="*/ 2147483647 h 16"/>
              <a:gd name="T2" fmla="*/ 0 w 122"/>
              <a:gd name="T3" fmla="*/ 2147483647 h 16"/>
              <a:gd name="T4" fmla="*/ 2147483647 w 122"/>
              <a:gd name="T5" fmla="*/ 2147483647 h 16"/>
              <a:gd name="T6" fmla="*/ 2147483647 w 122"/>
              <a:gd name="T7" fmla="*/ 2147483647 h 16"/>
              <a:gd name="T8" fmla="*/ 2147483647 w 122"/>
              <a:gd name="T9" fmla="*/ 2147483647 h 16"/>
              <a:gd name="T10" fmla="*/ 2147483647 w 122"/>
              <a:gd name="T11" fmla="*/ 2147483647 h 16"/>
              <a:gd name="T12" fmla="*/ 2147483647 w 122"/>
              <a:gd name="T13" fmla="*/ 2147483647 h 16"/>
              <a:gd name="T14" fmla="*/ 2147483647 w 122"/>
              <a:gd name="T15" fmla="*/ 2147483647 h 16"/>
              <a:gd name="T16" fmla="*/ 2147483647 w 122"/>
              <a:gd name="T17" fmla="*/ 0 h 16"/>
              <a:gd name="T18" fmla="*/ 2147483647 w 122"/>
              <a:gd name="T19" fmla="*/ 2147483647 h 16"/>
              <a:gd name="T20" fmla="*/ 2147483647 w 122"/>
              <a:gd name="T21" fmla="*/ 2147483647 h 16"/>
              <a:gd name="T22" fmla="*/ 2147483647 w 122"/>
              <a:gd name="T23" fmla="*/ 2147483647 h 16"/>
              <a:gd name="T24" fmla="*/ 2147483647 w 122"/>
              <a:gd name="T25" fmla="*/ 2147483647 h 16"/>
              <a:gd name="T26" fmla="*/ 2147483647 w 122"/>
              <a:gd name="T27" fmla="*/ 2147483647 h 16"/>
              <a:gd name="T28" fmla="*/ 2147483647 w 122"/>
              <a:gd name="T29" fmla="*/ 2147483647 h 16"/>
              <a:gd name="T30" fmla="*/ 2147483647 w 122"/>
              <a:gd name="T31" fmla="*/ 2147483647 h 16"/>
              <a:gd name="T32" fmla="*/ 2147483647 w 122"/>
              <a:gd name="T33" fmla="*/ 2147483647 h 16"/>
              <a:gd name="T34" fmla="*/ 2147483647 w 122"/>
              <a:gd name="T35" fmla="*/ 2147483647 h 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2"/>
              <a:gd name="T55" fmla="*/ 0 h 16"/>
              <a:gd name="T56" fmla="*/ 122 w 122"/>
              <a:gd name="T57" fmla="*/ 16 h 1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2" h="16">
                <a:moveTo>
                  <a:pt x="2" y="16"/>
                </a:moveTo>
                <a:lnTo>
                  <a:pt x="0" y="13"/>
                </a:lnTo>
                <a:lnTo>
                  <a:pt x="14" y="12"/>
                </a:lnTo>
                <a:lnTo>
                  <a:pt x="37" y="10"/>
                </a:lnTo>
                <a:lnTo>
                  <a:pt x="58" y="8"/>
                </a:lnTo>
                <a:lnTo>
                  <a:pt x="75" y="6"/>
                </a:lnTo>
                <a:lnTo>
                  <a:pt x="92" y="4"/>
                </a:lnTo>
                <a:lnTo>
                  <a:pt x="107" y="2"/>
                </a:lnTo>
                <a:lnTo>
                  <a:pt x="117" y="0"/>
                </a:lnTo>
                <a:lnTo>
                  <a:pt x="122" y="1"/>
                </a:lnTo>
                <a:lnTo>
                  <a:pt x="110" y="4"/>
                </a:lnTo>
                <a:lnTo>
                  <a:pt x="93" y="6"/>
                </a:lnTo>
                <a:lnTo>
                  <a:pt x="75" y="8"/>
                </a:lnTo>
                <a:lnTo>
                  <a:pt x="54" y="10"/>
                </a:lnTo>
                <a:lnTo>
                  <a:pt x="37" y="12"/>
                </a:lnTo>
                <a:lnTo>
                  <a:pt x="24" y="14"/>
                </a:lnTo>
                <a:lnTo>
                  <a:pt x="14" y="15"/>
                </a:lnTo>
                <a:lnTo>
                  <a:pt x="2" y="16"/>
                </a:lnTo>
              </a:path>
            </a:pathLst>
          </a:custGeom>
          <a:solidFill>
            <a:srgbClr val="009900"/>
          </a:solidFill>
          <a:ln w="9525" cap="flat" cmpd="sng">
            <a:noFill/>
            <a:prstDash val="solid"/>
            <a:round/>
            <a:headEnd type="none" w="med" len="med"/>
            <a:tailEnd type="none" w="med" len="med"/>
          </a:ln>
        </p:spPr>
        <p:txBody>
          <a:bodyPr wrap="none" anchor="ctr"/>
          <a:lstStyle/>
          <a:p>
            <a:endParaRPr lang="en-GB"/>
          </a:p>
        </p:txBody>
      </p:sp>
      <p:sp>
        <p:nvSpPr>
          <p:cNvPr id="37917" name="Freeform 28"/>
          <p:cNvSpPr>
            <a:spLocks/>
          </p:cNvSpPr>
          <p:nvPr/>
        </p:nvSpPr>
        <p:spPr bwMode="auto">
          <a:xfrm>
            <a:off x="3981450" y="2633663"/>
            <a:ext cx="1169988" cy="161925"/>
          </a:xfrm>
          <a:custGeom>
            <a:avLst/>
            <a:gdLst>
              <a:gd name="T0" fmla="*/ 2147483647 w 137"/>
              <a:gd name="T1" fmla="*/ 2147483647 h 19"/>
              <a:gd name="T2" fmla="*/ 0 w 137"/>
              <a:gd name="T3" fmla="*/ 2147483647 h 19"/>
              <a:gd name="T4" fmla="*/ 2147483647 w 137"/>
              <a:gd name="T5" fmla="*/ 2147483647 h 19"/>
              <a:gd name="T6" fmla="*/ 2147483647 w 137"/>
              <a:gd name="T7" fmla="*/ 2147483647 h 19"/>
              <a:gd name="T8" fmla="*/ 2147483647 w 137"/>
              <a:gd name="T9" fmla="*/ 2147483647 h 19"/>
              <a:gd name="T10" fmla="*/ 2147483647 w 137"/>
              <a:gd name="T11" fmla="*/ 2147483647 h 19"/>
              <a:gd name="T12" fmla="*/ 2147483647 w 137"/>
              <a:gd name="T13" fmla="*/ 2147483647 h 19"/>
              <a:gd name="T14" fmla="*/ 2147483647 w 137"/>
              <a:gd name="T15" fmla="*/ 2147483647 h 19"/>
              <a:gd name="T16" fmla="*/ 2147483647 w 137"/>
              <a:gd name="T17" fmla="*/ 2147483647 h 19"/>
              <a:gd name="T18" fmla="*/ 2147483647 w 137"/>
              <a:gd name="T19" fmla="*/ 2147483647 h 19"/>
              <a:gd name="T20" fmla="*/ 2147483647 w 137"/>
              <a:gd name="T21" fmla="*/ 2147483647 h 19"/>
              <a:gd name="T22" fmla="*/ 2147483647 w 137"/>
              <a:gd name="T23" fmla="*/ 0 h 19"/>
              <a:gd name="T24" fmla="*/ 2147483647 w 137"/>
              <a:gd name="T25" fmla="*/ 0 h 19"/>
              <a:gd name="T26" fmla="*/ 2147483647 w 137"/>
              <a:gd name="T27" fmla="*/ 2147483647 h 19"/>
              <a:gd name="T28" fmla="*/ 2147483647 w 137"/>
              <a:gd name="T29" fmla="*/ 2147483647 h 19"/>
              <a:gd name="T30" fmla="*/ 2147483647 w 137"/>
              <a:gd name="T31" fmla="*/ 2147483647 h 19"/>
              <a:gd name="T32" fmla="*/ 2147483647 w 137"/>
              <a:gd name="T33" fmla="*/ 2147483647 h 19"/>
              <a:gd name="T34" fmla="*/ 2147483647 w 137"/>
              <a:gd name="T35" fmla="*/ 2147483647 h 19"/>
              <a:gd name="T36" fmla="*/ 2147483647 w 137"/>
              <a:gd name="T37" fmla="*/ 2147483647 h 19"/>
              <a:gd name="T38" fmla="*/ 2147483647 w 137"/>
              <a:gd name="T39" fmla="*/ 2147483647 h 19"/>
              <a:gd name="T40" fmla="*/ 2147483647 w 137"/>
              <a:gd name="T41" fmla="*/ 2147483647 h 19"/>
              <a:gd name="T42" fmla="*/ 2147483647 w 137"/>
              <a:gd name="T43" fmla="*/ 2147483647 h 19"/>
              <a:gd name="T44" fmla="*/ 2147483647 w 137"/>
              <a:gd name="T45" fmla="*/ 2147483647 h 19"/>
              <a:gd name="T46" fmla="*/ 2147483647 w 137"/>
              <a:gd name="T47" fmla="*/ 2147483647 h 19"/>
              <a:gd name="T48" fmla="*/ 2147483647 w 137"/>
              <a:gd name="T49" fmla="*/ 2147483647 h 1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7"/>
              <a:gd name="T76" fmla="*/ 0 h 19"/>
              <a:gd name="T77" fmla="*/ 137 w 137"/>
              <a:gd name="T78" fmla="*/ 19 h 1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7" h="19">
                <a:moveTo>
                  <a:pt x="1" y="18"/>
                </a:moveTo>
                <a:lnTo>
                  <a:pt x="0" y="17"/>
                </a:lnTo>
                <a:lnTo>
                  <a:pt x="10" y="16"/>
                </a:lnTo>
                <a:lnTo>
                  <a:pt x="26" y="15"/>
                </a:lnTo>
                <a:lnTo>
                  <a:pt x="41" y="13"/>
                </a:lnTo>
                <a:lnTo>
                  <a:pt x="60" y="11"/>
                </a:lnTo>
                <a:lnTo>
                  <a:pt x="74" y="10"/>
                </a:lnTo>
                <a:lnTo>
                  <a:pt x="88" y="8"/>
                </a:lnTo>
                <a:lnTo>
                  <a:pt x="103" y="5"/>
                </a:lnTo>
                <a:lnTo>
                  <a:pt x="114" y="3"/>
                </a:lnTo>
                <a:lnTo>
                  <a:pt x="125" y="1"/>
                </a:lnTo>
                <a:lnTo>
                  <a:pt x="134" y="0"/>
                </a:lnTo>
                <a:lnTo>
                  <a:pt x="136" y="0"/>
                </a:lnTo>
                <a:lnTo>
                  <a:pt x="137" y="1"/>
                </a:lnTo>
                <a:lnTo>
                  <a:pt x="128" y="3"/>
                </a:lnTo>
                <a:lnTo>
                  <a:pt x="115" y="5"/>
                </a:lnTo>
                <a:lnTo>
                  <a:pt x="103" y="7"/>
                </a:lnTo>
                <a:lnTo>
                  <a:pt x="90" y="9"/>
                </a:lnTo>
                <a:lnTo>
                  <a:pt x="76" y="11"/>
                </a:lnTo>
                <a:lnTo>
                  <a:pt x="61" y="14"/>
                </a:lnTo>
                <a:lnTo>
                  <a:pt x="45" y="15"/>
                </a:lnTo>
                <a:lnTo>
                  <a:pt x="29" y="17"/>
                </a:lnTo>
                <a:lnTo>
                  <a:pt x="16" y="18"/>
                </a:lnTo>
                <a:lnTo>
                  <a:pt x="2" y="19"/>
                </a:lnTo>
                <a:lnTo>
                  <a:pt x="1" y="18"/>
                </a:lnTo>
              </a:path>
            </a:pathLst>
          </a:custGeom>
          <a:solidFill>
            <a:srgbClr val="996633"/>
          </a:solidFill>
          <a:ln w="9525" cap="flat" cmpd="sng">
            <a:noFill/>
            <a:prstDash val="solid"/>
            <a:round/>
            <a:headEnd type="none" w="med" len="med"/>
            <a:tailEnd type="none" w="med" len="med"/>
          </a:ln>
        </p:spPr>
        <p:txBody>
          <a:bodyPr wrap="none" anchor="ctr"/>
          <a:lstStyle/>
          <a:p>
            <a:endParaRPr lang="en-GB"/>
          </a:p>
        </p:txBody>
      </p:sp>
      <p:sp>
        <p:nvSpPr>
          <p:cNvPr id="37918" name="Freeform 29"/>
          <p:cNvSpPr>
            <a:spLocks/>
          </p:cNvSpPr>
          <p:nvPr/>
        </p:nvSpPr>
        <p:spPr bwMode="auto">
          <a:xfrm>
            <a:off x="4254500" y="2871788"/>
            <a:ext cx="1119188" cy="222250"/>
          </a:xfrm>
          <a:custGeom>
            <a:avLst/>
            <a:gdLst>
              <a:gd name="T0" fmla="*/ 2147483647 w 131"/>
              <a:gd name="T1" fmla="*/ 2147483647 h 26"/>
              <a:gd name="T2" fmla="*/ 0 w 131"/>
              <a:gd name="T3" fmla="*/ 2147483647 h 26"/>
              <a:gd name="T4" fmla="*/ 2147483647 w 131"/>
              <a:gd name="T5" fmla="*/ 2147483647 h 26"/>
              <a:gd name="T6" fmla="*/ 2147483647 w 131"/>
              <a:gd name="T7" fmla="*/ 2147483647 h 26"/>
              <a:gd name="T8" fmla="*/ 2147483647 w 131"/>
              <a:gd name="T9" fmla="*/ 2147483647 h 26"/>
              <a:gd name="T10" fmla="*/ 2147483647 w 131"/>
              <a:gd name="T11" fmla="*/ 2147483647 h 26"/>
              <a:gd name="T12" fmla="*/ 2147483647 w 131"/>
              <a:gd name="T13" fmla="*/ 2147483647 h 26"/>
              <a:gd name="T14" fmla="*/ 2147483647 w 131"/>
              <a:gd name="T15" fmla="*/ 2147483647 h 26"/>
              <a:gd name="T16" fmla="*/ 2147483647 w 131"/>
              <a:gd name="T17" fmla="*/ 2147483647 h 26"/>
              <a:gd name="T18" fmla="*/ 2147483647 w 131"/>
              <a:gd name="T19" fmla="*/ 2147483647 h 26"/>
              <a:gd name="T20" fmla="*/ 2147483647 w 131"/>
              <a:gd name="T21" fmla="*/ 2147483647 h 26"/>
              <a:gd name="T22" fmla="*/ 2147483647 w 131"/>
              <a:gd name="T23" fmla="*/ 2147483647 h 26"/>
              <a:gd name="T24" fmla="*/ 2147483647 w 131"/>
              <a:gd name="T25" fmla="*/ 2147483647 h 26"/>
              <a:gd name="T26" fmla="*/ 2147483647 w 131"/>
              <a:gd name="T27" fmla="*/ 2147483647 h 26"/>
              <a:gd name="T28" fmla="*/ 2147483647 w 131"/>
              <a:gd name="T29" fmla="*/ 2147483647 h 26"/>
              <a:gd name="T30" fmla="*/ 2147483647 w 131"/>
              <a:gd name="T31" fmla="*/ 0 h 26"/>
              <a:gd name="T32" fmla="*/ 2147483647 w 131"/>
              <a:gd name="T33" fmla="*/ 2147483647 h 26"/>
              <a:gd name="T34" fmla="*/ 2147483647 w 131"/>
              <a:gd name="T35" fmla="*/ 2147483647 h 26"/>
              <a:gd name="T36" fmla="*/ 2147483647 w 131"/>
              <a:gd name="T37" fmla="*/ 2147483647 h 26"/>
              <a:gd name="T38" fmla="*/ 2147483647 w 131"/>
              <a:gd name="T39" fmla="*/ 2147483647 h 26"/>
              <a:gd name="T40" fmla="*/ 2147483647 w 131"/>
              <a:gd name="T41" fmla="*/ 2147483647 h 26"/>
              <a:gd name="T42" fmla="*/ 2147483647 w 131"/>
              <a:gd name="T43" fmla="*/ 2147483647 h 26"/>
              <a:gd name="T44" fmla="*/ 2147483647 w 131"/>
              <a:gd name="T45" fmla="*/ 2147483647 h 26"/>
              <a:gd name="T46" fmla="*/ 2147483647 w 131"/>
              <a:gd name="T47" fmla="*/ 2147483647 h 26"/>
              <a:gd name="T48" fmla="*/ 2147483647 w 131"/>
              <a:gd name="T49" fmla="*/ 2147483647 h 26"/>
              <a:gd name="T50" fmla="*/ 2147483647 w 131"/>
              <a:gd name="T51" fmla="*/ 2147483647 h 26"/>
              <a:gd name="T52" fmla="*/ 2147483647 w 131"/>
              <a:gd name="T53" fmla="*/ 2147483647 h 26"/>
              <a:gd name="T54" fmla="*/ 2147483647 w 131"/>
              <a:gd name="T55" fmla="*/ 2147483647 h 26"/>
              <a:gd name="T56" fmla="*/ 2147483647 w 131"/>
              <a:gd name="T57" fmla="*/ 2147483647 h 26"/>
              <a:gd name="T58" fmla="*/ 2147483647 w 131"/>
              <a:gd name="T59" fmla="*/ 2147483647 h 26"/>
              <a:gd name="T60" fmla="*/ 2147483647 w 131"/>
              <a:gd name="T61" fmla="*/ 2147483647 h 26"/>
              <a:gd name="T62" fmla="*/ 2147483647 w 131"/>
              <a:gd name="T63" fmla="*/ 2147483647 h 26"/>
              <a:gd name="T64" fmla="*/ 2147483647 w 131"/>
              <a:gd name="T65" fmla="*/ 2147483647 h 26"/>
              <a:gd name="T66" fmla="*/ 2147483647 w 131"/>
              <a:gd name="T67" fmla="*/ 2147483647 h 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1"/>
              <a:gd name="T103" fmla="*/ 0 h 26"/>
              <a:gd name="T104" fmla="*/ 131 w 131"/>
              <a:gd name="T105" fmla="*/ 26 h 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1" h="26">
                <a:moveTo>
                  <a:pt x="3" y="24"/>
                </a:moveTo>
                <a:lnTo>
                  <a:pt x="0" y="22"/>
                </a:lnTo>
                <a:lnTo>
                  <a:pt x="11" y="21"/>
                </a:lnTo>
                <a:lnTo>
                  <a:pt x="23" y="20"/>
                </a:lnTo>
                <a:lnTo>
                  <a:pt x="32" y="19"/>
                </a:lnTo>
                <a:lnTo>
                  <a:pt x="33" y="20"/>
                </a:lnTo>
                <a:lnTo>
                  <a:pt x="39" y="19"/>
                </a:lnTo>
                <a:lnTo>
                  <a:pt x="51" y="17"/>
                </a:lnTo>
                <a:lnTo>
                  <a:pt x="59" y="15"/>
                </a:lnTo>
                <a:lnTo>
                  <a:pt x="69" y="13"/>
                </a:lnTo>
                <a:lnTo>
                  <a:pt x="81" y="10"/>
                </a:lnTo>
                <a:lnTo>
                  <a:pt x="93" y="6"/>
                </a:lnTo>
                <a:lnTo>
                  <a:pt x="105" y="4"/>
                </a:lnTo>
                <a:lnTo>
                  <a:pt x="114" y="2"/>
                </a:lnTo>
                <a:lnTo>
                  <a:pt x="122" y="1"/>
                </a:lnTo>
                <a:lnTo>
                  <a:pt x="129" y="0"/>
                </a:lnTo>
                <a:lnTo>
                  <a:pt x="131" y="3"/>
                </a:lnTo>
                <a:lnTo>
                  <a:pt x="122" y="5"/>
                </a:lnTo>
                <a:lnTo>
                  <a:pt x="113" y="6"/>
                </a:lnTo>
                <a:lnTo>
                  <a:pt x="104" y="8"/>
                </a:lnTo>
                <a:lnTo>
                  <a:pt x="96" y="10"/>
                </a:lnTo>
                <a:lnTo>
                  <a:pt x="88" y="12"/>
                </a:lnTo>
                <a:lnTo>
                  <a:pt x="81" y="14"/>
                </a:lnTo>
                <a:lnTo>
                  <a:pt x="75" y="15"/>
                </a:lnTo>
                <a:lnTo>
                  <a:pt x="69" y="17"/>
                </a:lnTo>
                <a:lnTo>
                  <a:pt x="61" y="19"/>
                </a:lnTo>
                <a:lnTo>
                  <a:pt x="53" y="20"/>
                </a:lnTo>
                <a:lnTo>
                  <a:pt x="43" y="23"/>
                </a:lnTo>
                <a:lnTo>
                  <a:pt x="35" y="24"/>
                </a:lnTo>
                <a:lnTo>
                  <a:pt x="35" y="23"/>
                </a:lnTo>
                <a:lnTo>
                  <a:pt x="26" y="24"/>
                </a:lnTo>
                <a:lnTo>
                  <a:pt x="16" y="25"/>
                </a:lnTo>
                <a:lnTo>
                  <a:pt x="6" y="26"/>
                </a:lnTo>
                <a:lnTo>
                  <a:pt x="3" y="24"/>
                </a:lnTo>
              </a:path>
            </a:pathLst>
          </a:custGeom>
          <a:solidFill>
            <a:srgbClr val="800080"/>
          </a:solidFill>
          <a:ln w="9525" cap="flat" cmpd="sng">
            <a:noFill/>
            <a:prstDash val="solid"/>
            <a:round/>
            <a:headEnd/>
            <a:tailEnd/>
          </a:ln>
        </p:spPr>
        <p:txBody>
          <a:bodyPr wrap="none" anchor="ctr"/>
          <a:lstStyle/>
          <a:p>
            <a:endParaRPr lang="en-GB"/>
          </a:p>
        </p:txBody>
      </p:sp>
      <p:sp>
        <p:nvSpPr>
          <p:cNvPr id="37919" name="Freeform 30"/>
          <p:cNvSpPr>
            <a:spLocks/>
          </p:cNvSpPr>
          <p:nvPr/>
        </p:nvSpPr>
        <p:spPr bwMode="auto">
          <a:xfrm>
            <a:off x="4425950" y="3222625"/>
            <a:ext cx="290513" cy="42863"/>
          </a:xfrm>
          <a:custGeom>
            <a:avLst/>
            <a:gdLst>
              <a:gd name="T0" fmla="*/ 2147483647 w 34"/>
              <a:gd name="T1" fmla="*/ 2147483647 h 5"/>
              <a:gd name="T2" fmla="*/ 2147483647 w 34"/>
              <a:gd name="T3" fmla="*/ 2147483647 h 5"/>
              <a:gd name="T4" fmla="*/ 2147483647 w 34"/>
              <a:gd name="T5" fmla="*/ 2147483647 h 5"/>
              <a:gd name="T6" fmla="*/ 2147483647 w 34"/>
              <a:gd name="T7" fmla="*/ 2147483647 h 5"/>
              <a:gd name="T8" fmla="*/ 2147483647 w 34"/>
              <a:gd name="T9" fmla="*/ 2147483647 h 5"/>
              <a:gd name="T10" fmla="*/ 2147483647 w 34"/>
              <a:gd name="T11" fmla="*/ 2147483647 h 5"/>
              <a:gd name="T12" fmla="*/ 0 w 34"/>
              <a:gd name="T13" fmla="*/ 2147483647 h 5"/>
              <a:gd name="T14" fmla="*/ 2147483647 w 34"/>
              <a:gd name="T15" fmla="*/ 2147483647 h 5"/>
              <a:gd name="T16" fmla="*/ 2147483647 w 34"/>
              <a:gd name="T17" fmla="*/ 2147483647 h 5"/>
              <a:gd name="T18" fmla="*/ 2147483647 w 34"/>
              <a:gd name="T19" fmla="*/ 2147483647 h 5"/>
              <a:gd name="T20" fmla="*/ 2147483647 w 34"/>
              <a:gd name="T21" fmla="*/ 2147483647 h 5"/>
              <a:gd name="T22" fmla="*/ 2147483647 w 34"/>
              <a:gd name="T23" fmla="*/ 0 h 5"/>
              <a:gd name="T24" fmla="*/ 2147483647 w 34"/>
              <a:gd name="T25" fmla="*/ 2147483647 h 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4"/>
              <a:gd name="T40" fmla="*/ 0 h 5"/>
              <a:gd name="T41" fmla="*/ 34 w 34"/>
              <a:gd name="T42" fmla="*/ 5 h 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4" h="5">
                <a:moveTo>
                  <a:pt x="32" y="1"/>
                </a:moveTo>
                <a:lnTo>
                  <a:pt x="34" y="3"/>
                </a:lnTo>
                <a:lnTo>
                  <a:pt x="19" y="4"/>
                </a:lnTo>
                <a:lnTo>
                  <a:pt x="8" y="5"/>
                </a:lnTo>
                <a:lnTo>
                  <a:pt x="7" y="4"/>
                </a:lnTo>
                <a:lnTo>
                  <a:pt x="3" y="4"/>
                </a:lnTo>
                <a:lnTo>
                  <a:pt x="0" y="1"/>
                </a:lnTo>
                <a:lnTo>
                  <a:pt x="4" y="1"/>
                </a:lnTo>
                <a:lnTo>
                  <a:pt x="5" y="2"/>
                </a:lnTo>
                <a:lnTo>
                  <a:pt x="12" y="2"/>
                </a:lnTo>
                <a:lnTo>
                  <a:pt x="21" y="1"/>
                </a:lnTo>
                <a:lnTo>
                  <a:pt x="30" y="0"/>
                </a:lnTo>
                <a:lnTo>
                  <a:pt x="32" y="1"/>
                </a:lnTo>
              </a:path>
            </a:pathLst>
          </a:custGeom>
          <a:solidFill>
            <a:srgbClr val="009900"/>
          </a:solidFill>
          <a:ln w="9525" cap="flat" cmpd="sng">
            <a:noFill/>
            <a:prstDash val="solid"/>
            <a:round/>
            <a:headEnd type="none" w="med" len="med"/>
            <a:tailEnd type="none" w="med" len="med"/>
          </a:ln>
        </p:spPr>
        <p:txBody>
          <a:bodyPr wrap="none" anchor="ctr"/>
          <a:lstStyle/>
          <a:p>
            <a:endParaRPr lang="en-GB"/>
          </a:p>
        </p:txBody>
      </p:sp>
      <p:sp>
        <p:nvSpPr>
          <p:cNvPr id="37920" name="Freeform 31"/>
          <p:cNvSpPr>
            <a:spLocks/>
          </p:cNvSpPr>
          <p:nvPr/>
        </p:nvSpPr>
        <p:spPr bwMode="auto">
          <a:xfrm>
            <a:off x="4519613" y="3333750"/>
            <a:ext cx="306387" cy="50800"/>
          </a:xfrm>
          <a:custGeom>
            <a:avLst/>
            <a:gdLst>
              <a:gd name="T0" fmla="*/ 0 w 36"/>
              <a:gd name="T1" fmla="*/ 0 h 6"/>
              <a:gd name="T2" fmla="*/ 2147483647 w 36"/>
              <a:gd name="T3" fmla="*/ 2147483647 h 6"/>
              <a:gd name="T4" fmla="*/ 2147483647 w 36"/>
              <a:gd name="T5" fmla="*/ 2147483647 h 6"/>
              <a:gd name="T6" fmla="*/ 2147483647 w 36"/>
              <a:gd name="T7" fmla="*/ 2147483647 h 6"/>
              <a:gd name="T8" fmla="*/ 2147483647 w 36"/>
              <a:gd name="T9" fmla="*/ 2147483647 h 6"/>
              <a:gd name="T10" fmla="*/ 2147483647 w 36"/>
              <a:gd name="T11" fmla="*/ 2147483647 h 6"/>
              <a:gd name="T12" fmla="*/ 2147483647 w 36"/>
              <a:gd name="T13" fmla="*/ 2147483647 h 6"/>
              <a:gd name="T14" fmla="*/ 2147483647 w 36"/>
              <a:gd name="T15" fmla="*/ 2147483647 h 6"/>
              <a:gd name="T16" fmla="*/ 2147483647 w 36"/>
              <a:gd name="T17" fmla="*/ 2147483647 h 6"/>
              <a:gd name="T18" fmla="*/ 2147483647 w 36"/>
              <a:gd name="T19" fmla="*/ 0 h 6"/>
              <a:gd name="T20" fmla="*/ 2147483647 w 36"/>
              <a:gd name="T21" fmla="*/ 2147483647 h 6"/>
              <a:gd name="T22" fmla="*/ 2147483647 w 36"/>
              <a:gd name="T23" fmla="*/ 2147483647 h 6"/>
              <a:gd name="T24" fmla="*/ 2147483647 w 36"/>
              <a:gd name="T25" fmla="*/ 2147483647 h 6"/>
              <a:gd name="T26" fmla="*/ 2147483647 w 36"/>
              <a:gd name="T27" fmla="*/ 2147483647 h 6"/>
              <a:gd name="T28" fmla="*/ 2147483647 w 36"/>
              <a:gd name="T29" fmla="*/ 0 h 6"/>
              <a:gd name="T30" fmla="*/ 0 w 36"/>
              <a:gd name="T31" fmla="*/ 0 h 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6"/>
              <a:gd name="T49" fmla="*/ 0 h 6"/>
              <a:gd name="T50" fmla="*/ 36 w 36"/>
              <a:gd name="T51" fmla="*/ 6 h 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6" h="6">
                <a:moveTo>
                  <a:pt x="0" y="0"/>
                </a:moveTo>
                <a:lnTo>
                  <a:pt x="2" y="4"/>
                </a:lnTo>
                <a:lnTo>
                  <a:pt x="8" y="5"/>
                </a:lnTo>
                <a:lnTo>
                  <a:pt x="9" y="6"/>
                </a:lnTo>
                <a:lnTo>
                  <a:pt x="14" y="6"/>
                </a:lnTo>
                <a:lnTo>
                  <a:pt x="23" y="6"/>
                </a:lnTo>
                <a:lnTo>
                  <a:pt x="31" y="5"/>
                </a:lnTo>
                <a:lnTo>
                  <a:pt x="36" y="4"/>
                </a:lnTo>
                <a:lnTo>
                  <a:pt x="33" y="1"/>
                </a:lnTo>
                <a:lnTo>
                  <a:pt x="31" y="0"/>
                </a:lnTo>
                <a:lnTo>
                  <a:pt x="22" y="1"/>
                </a:lnTo>
                <a:lnTo>
                  <a:pt x="14" y="1"/>
                </a:lnTo>
                <a:lnTo>
                  <a:pt x="9" y="1"/>
                </a:lnTo>
                <a:lnTo>
                  <a:pt x="5" y="1"/>
                </a:lnTo>
                <a:lnTo>
                  <a:pt x="5" y="0"/>
                </a:lnTo>
                <a:lnTo>
                  <a:pt x="0" y="0"/>
                </a:lnTo>
              </a:path>
            </a:pathLst>
          </a:custGeom>
          <a:solidFill>
            <a:srgbClr val="996633"/>
          </a:solidFill>
          <a:ln w="9525" cap="flat" cmpd="sng">
            <a:noFill/>
            <a:prstDash val="solid"/>
            <a:round/>
            <a:headEnd type="none" w="med" len="med"/>
            <a:tailEnd type="none" w="med" len="med"/>
          </a:ln>
        </p:spPr>
        <p:txBody>
          <a:bodyPr wrap="none" anchor="ctr"/>
          <a:lstStyle/>
          <a:p>
            <a:endParaRPr lang="en-GB"/>
          </a:p>
        </p:txBody>
      </p:sp>
      <p:sp>
        <p:nvSpPr>
          <p:cNvPr id="37921" name="Freeform 32"/>
          <p:cNvSpPr>
            <a:spLocks/>
          </p:cNvSpPr>
          <p:nvPr/>
        </p:nvSpPr>
        <p:spPr bwMode="auto">
          <a:xfrm>
            <a:off x="4638675" y="3402013"/>
            <a:ext cx="1246188" cy="265112"/>
          </a:xfrm>
          <a:custGeom>
            <a:avLst/>
            <a:gdLst>
              <a:gd name="T0" fmla="*/ 2147483647 w 146"/>
              <a:gd name="T1" fmla="*/ 2147483647 h 31"/>
              <a:gd name="T2" fmla="*/ 0 w 146"/>
              <a:gd name="T3" fmla="*/ 2147483647 h 31"/>
              <a:gd name="T4" fmla="*/ 2147483647 w 146"/>
              <a:gd name="T5" fmla="*/ 2147483647 h 31"/>
              <a:gd name="T6" fmla="*/ 2147483647 w 146"/>
              <a:gd name="T7" fmla="*/ 2147483647 h 31"/>
              <a:gd name="T8" fmla="*/ 2147483647 w 146"/>
              <a:gd name="T9" fmla="*/ 2147483647 h 31"/>
              <a:gd name="T10" fmla="*/ 2147483647 w 146"/>
              <a:gd name="T11" fmla="*/ 2147483647 h 31"/>
              <a:gd name="T12" fmla="*/ 2147483647 w 146"/>
              <a:gd name="T13" fmla="*/ 2147483647 h 31"/>
              <a:gd name="T14" fmla="*/ 2147483647 w 146"/>
              <a:gd name="T15" fmla="*/ 2147483647 h 31"/>
              <a:gd name="T16" fmla="*/ 2147483647 w 146"/>
              <a:gd name="T17" fmla="*/ 2147483647 h 31"/>
              <a:gd name="T18" fmla="*/ 2147483647 w 146"/>
              <a:gd name="T19" fmla="*/ 2147483647 h 31"/>
              <a:gd name="T20" fmla="*/ 2147483647 w 146"/>
              <a:gd name="T21" fmla="*/ 2147483647 h 31"/>
              <a:gd name="T22" fmla="*/ 2147483647 w 146"/>
              <a:gd name="T23" fmla="*/ 2147483647 h 31"/>
              <a:gd name="T24" fmla="*/ 2147483647 w 146"/>
              <a:gd name="T25" fmla="*/ 2147483647 h 31"/>
              <a:gd name="T26" fmla="*/ 2147483647 w 146"/>
              <a:gd name="T27" fmla="*/ 2147483647 h 31"/>
              <a:gd name="T28" fmla="*/ 2147483647 w 146"/>
              <a:gd name="T29" fmla="*/ 2147483647 h 31"/>
              <a:gd name="T30" fmla="*/ 2147483647 w 146"/>
              <a:gd name="T31" fmla="*/ 2147483647 h 31"/>
              <a:gd name="T32" fmla="*/ 2147483647 w 146"/>
              <a:gd name="T33" fmla="*/ 2147483647 h 31"/>
              <a:gd name="T34" fmla="*/ 2147483647 w 146"/>
              <a:gd name="T35" fmla="*/ 2147483647 h 31"/>
              <a:gd name="T36" fmla="*/ 2147483647 w 146"/>
              <a:gd name="T37" fmla="*/ 2147483647 h 31"/>
              <a:gd name="T38" fmla="*/ 2147483647 w 146"/>
              <a:gd name="T39" fmla="*/ 2147483647 h 31"/>
              <a:gd name="T40" fmla="*/ 2147483647 w 146"/>
              <a:gd name="T41" fmla="*/ 0 h 31"/>
              <a:gd name="T42" fmla="*/ 2147483647 w 146"/>
              <a:gd name="T43" fmla="*/ 2147483647 h 31"/>
              <a:gd name="T44" fmla="*/ 2147483647 w 146"/>
              <a:gd name="T45" fmla="*/ 2147483647 h 31"/>
              <a:gd name="T46" fmla="*/ 2147483647 w 146"/>
              <a:gd name="T47" fmla="*/ 2147483647 h 31"/>
              <a:gd name="T48" fmla="*/ 2147483647 w 146"/>
              <a:gd name="T49" fmla="*/ 2147483647 h 31"/>
              <a:gd name="T50" fmla="*/ 2147483647 w 146"/>
              <a:gd name="T51" fmla="*/ 2147483647 h 31"/>
              <a:gd name="T52" fmla="*/ 2147483647 w 146"/>
              <a:gd name="T53" fmla="*/ 2147483647 h 31"/>
              <a:gd name="T54" fmla="*/ 2147483647 w 146"/>
              <a:gd name="T55" fmla="*/ 2147483647 h 31"/>
              <a:gd name="T56" fmla="*/ 2147483647 w 146"/>
              <a:gd name="T57" fmla="*/ 2147483647 h 31"/>
              <a:gd name="T58" fmla="*/ 2147483647 w 146"/>
              <a:gd name="T59" fmla="*/ 2147483647 h 31"/>
              <a:gd name="T60" fmla="*/ 2147483647 w 146"/>
              <a:gd name="T61" fmla="*/ 2147483647 h 31"/>
              <a:gd name="T62" fmla="*/ 2147483647 w 146"/>
              <a:gd name="T63" fmla="*/ 2147483647 h 31"/>
              <a:gd name="T64" fmla="*/ 2147483647 w 146"/>
              <a:gd name="T65" fmla="*/ 2147483647 h 31"/>
              <a:gd name="T66" fmla="*/ 2147483647 w 146"/>
              <a:gd name="T67" fmla="*/ 2147483647 h 31"/>
              <a:gd name="T68" fmla="*/ 2147483647 w 146"/>
              <a:gd name="T69" fmla="*/ 2147483647 h 31"/>
              <a:gd name="T70" fmla="*/ 2147483647 w 146"/>
              <a:gd name="T71" fmla="*/ 2147483647 h 31"/>
              <a:gd name="T72" fmla="*/ 2147483647 w 146"/>
              <a:gd name="T73" fmla="*/ 2147483647 h 31"/>
              <a:gd name="T74" fmla="*/ 2147483647 w 146"/>
              <a:gd name="T75" fmla="*/ 2147483647 h 31"/>
              <a:gd name="T76" fmla="*/ 2147483647 w 146"/>
              <a:gd name="T77" fmla="*/ 2147483647 h 31"/>
              <a:gd name="T78" fmla="*/ 2147483647 w 146"/>
              <a:gd name="T79" fmla="*/ 2147483647 h 31"/>
              <a:gd name="T80" fmla="*/ 2147483647 w 146"/>
              <a:gd name="T81" fmla="*/ 2147483647 h 31"/>
              <a:gd name="T82" fmla="*/ 2147483647 w 146"/>
              <a:gd name="T83" fmla="*/ 2147483647 h 3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46"/>
              <a:gd name="T127" fmla="*/ 0 h 31"/>
              <a:gd name="T128" fmla="*/ 146 w 146"/>
              <a:gd name="T129" fmla="*/ 31 h 3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46" h="31">
                <a:moveTo>
                  <a:pt x="2" y="17"/>
                </a:moveTo>
                <a:lnTo>
                  <a:pt x="0" y="14"/>
                </a:lnTo>
                <a:lnTo>
                  <a:pt x="6" y="15"/>
                </a:lnTo>
                <a:lnTo>
                  <a:pt x="12" y="15"/>
                </a:lnTo>
                <a:lnTo>
                  <a:pt x="17" y="15"/>
                </a:lnTo>
                <a:lnTo>
                  <a:pt x="21" y="19"/>
                </a:lnTo>
                <a:lnTo>
                  <a:pt x="25" y="19"/>
                </a:lnTo>
                <a:lnTo>
                  <a:pt x="34" y="20"/>
                </a:lnTo>
                <a:lnTo>
                  <a:pt x="41" y="21"/>
                </a:lnTo>
                <a:lnTo>
                  <a:pt x="45" y="20"/>
                </a:lnTo>
                <a:lnTo>
                  <a:pt x="47" y="22"/>
                </a:lnTo>
                <a:lnTo>
                  <a:pt x="55" y="21"/>
                </a:lnTo>
                <a:lnTo>
                  <a:pt x="66" y="19"/>
                </a:lnTo>
                <a:lnTo>
                  <a:pt x="77" y="18"/>
                </a:lnTo>
                <a:lnTo>
                  <a:pt x="89" y="16"/>
                </a:lnTo>
                <a:lnTo>
                  <a:pt x="101" y="13"/>
                </a:lnTo>
                <a:lnTo>
                  <a:pt x="111" y="11"/>
                </a:lnTo>
                <a:lnTo>
                  <a:pt x="122" y="8"/>
                </a:lnTo>
                <a:lnTo>
                  <a:pt x="131" y="5"/>
                </a:lnTo>
                <a:lnTo>
                  <a:pt x="140" y="2"/>
                </a:lnTo>
                <a:lnTo>
                  <a:pt x="146" y="0"/>
                </a:lnTo>
                <a:lnTo>
                  <a:pt x="144" y="5"/>
                </a:lnTo>
                <a:lnTo>
                  <a:pt x="142" y="12"/>
                </a:lnTo>
                <a:lnTo>
                  <a:pt x="130" y="15"/>
                </a:lnTo>
                <a:lnTo>
                  <a:pt x="117" y="19"/>
                </a:lnTo>
                <a:lnTo>
                  <a:pt x="100" y="23"/>
                </a:lnTo>
                <a:lnTo>
                  <a:pt x="86" y="26"/>
                </a:lnTo>
                <a:lnTo>
                  <a:pt x="70" y="29"/>
                </a:lnTo>
                <a:lnTo>
                  <a:pt x="61" y="30"/>
                </a:lnTo>
                <a:lnTo>
                  <a:pt x="55" y="31"/>
                </a:lnTo>
                <a:lnTo>
                  <a:pt x="54" y="30"/>
                </a:lnTo>
                <a:lnTo>
                  <a:pt x="45" y="30"/>
                </a:lnTo>
                <a:lnTo>
                  <a:pt x="39" y="29"/>
                </a:lnTo>
                <a:lnTo>
                  <a:pt x="33" y="29"/>
                </a:lnTo>
                <a:lnTo>
                  <a:pt x="30" y="29"/>
                </a:lnTo>
                <a:lnTo>
                  <a:pt x="26" y="25"/>
                </a:lnTo>
                <a:lnTo>
                  <a:pt x="21" y="25"/>
                </a:lnTo>
                <a:lnTo>
                  <a:pt x="15" y="24"/>
                </a:lnTo>
                <a:lnTo>
                  <a:pt x="11" y="24"/>
                </a:lnTo>
                <a:lnTo>
                  <a:pt x="9" y="24"/>
                </a:lnTo>
                <a:lnTo>
                  <a:pt x="4" y="20"/>
                </a:lnTo>
                <a:lnTo>
                  <a:pt x="2" y="17"/>
                </a:lnTo>
              </a:path>
            </a:pathLst>
          </a:custGeom>
          <a:solidFill>
            <a:srgbClr val="969696"/>
          </a:solidFill>
          <a:ln w="9525" cap="flat" cmpd="sng">
            <a:noFill/>
            <a:prstDash val="solid"/>
            <a:round/>
            <a:headEnd type="none" w="med" len="med"/>
            <a:tailEnd type="none" w="med" len="med"/>
          </a:ln>
        </p:spPr>
        <p:txBody>
          <a:bodyPr wrap="none" anchor="ctr"/>
          <a:lstStyle/>
          <a:p>
            <a:endParaRPr lang="en-GB"/>
          </a:p>
        </p:txBody>
      </p:sp>
      <p:sp>
        <p:nvSpPr>
          <p:cNvPr id="37922" name="Freeform 33"/>
          <p:cNvSpPr>
            <a:spLocks/>
          </p:cNvSpPr>
          <p:nvPr/>
        </p:nvSpPr>
        <p:spPr bwMode="auto">
          <a:xfrm>
            <a:off x="4373563" y="1608138"/>
            <a:ext cx="3092450" cy="1887537"/>
          </a:xfrm>
          <a:custGeom>
            <a:avLst/>
            <a:gdLst>
              <a:gd name="T0" fmla="*/ 2147483647 w 1948"/>
              <a:gd name="T1" fmla="*/ 0 h 1189"/>
              <a:gd name="T2" fmla="*/ 2147483647 w 1948"/>
              <a:gd name="T3" fmla="*/ 2147483647 h 1189"/>
              <a:gd name="T4" fmla="*/ 2147483647 w 1948"/>
              <a:gd name="T5" fmla="*/ 2147483647 h 1189"/>
              <a:gd name="T6" fmla="*/ 2147483647 w 1948"/>
              <a:gd name="T7" fmla="*/ 2147483647 h 1189"/>
              <a:gd name="T8" fmla="*/ 2147483647 w 1948"/>
              <a:gd name="T9" fmla="*/ 2147483647 h 1189"/>
              <a:gd name="T10" fmla="*/ 2147483647 w 1948"/>
              <a:gd name="T11" fmla="*/ 2147483647 h 1189"/>
              <a:gd name="T12" fmla="*/ 2147483647 w 1948"/>
              <a:gd name="T13" fmla="*/ 2147483647 h 1189"/>
              <a:gd name="T14" fmla="*/ 2147483647 w 1948"/>
              <a:gd name="T15" fmla="*/ 2147483647 h 1189"/>
              <a:gd name="T16" fmla="*/ 2147483647 w 1948"/>
              <a:gd name="T17" fmla="*/ 2147483647 h 1189"/>
              <a:gd name="T18" fmla="*/ 2147483647 w 1948"/>
              <a:gd name="T19" fmla="*/ 2147483647 h 1189"/>
              <a:gd name="T20" fmla="*/ 2147483647 w 1948"/>
              <a:gd name="T21" fmla="*/ 2147483647 h 1189"/>
              <a:gd name="T22" fmla="*/ 2147483647 w 1948"/>
              <a:gd name="T23" fmla="*/ 2147483647 h 1189"/>
              <a:gd name="T24" fmla="*/ 2147483647 w 1948"/>
              <a:gd name="T25" fmla="*/ 2147483647 h 1189"/>
              <a:gd name="T26" fmla="*/ 2147483647 w 1948"/>
              <a:gd name="T27" fmla="*/ 2147483647 h 1189"/>
              <a:gd name="T28" fmla="*/ 2147483647 w 1948"/>
              <a:gd name="T29" fmla="*/ 2147483647 h 1189"/>
              <a:gd name="T30" fmla="*/ 2147483647 w 1948"/>
              <a:gd name="T31" fmla="*/ 2147483647 h 1189"/>
              <a:gd name="T32" fmla="*/ 2147483647 w 1948"/>
              <a:gd name="T33" fmla="*/ 2147483647 h 1189"/>
              <a:gd name="T34" fmla="*/ 2147483647 w 1948"/>
              <a:gd name="T35" fmla="*/ 2147483647 h 1189"/>
              <a:gd name="T36" fmla="*/ 2147483647 w 1948"/>
              <a:gd name="T37" fmla="*/ 2147483647 h 1189"/>
              <a:gd name="T38" fmla="*/ 2147483647 w 1948"/>
              <a:gd name="T39" fmla="*/ 2147483647 h 1189"/>
              <a:gd name="T40" fmla="*/ 2147483647 w 1948"/>
              <a:gd name="T41" fmla="*/ 2147483647 h 1189"/>
              <a:gd name="T42" fmla="*/ 2147483647 w 1948"/>
              <a:gd name="T43" fmla="*/ 2147483647 h 1189"/>
              <a:gd name="T44" fmla="*/ 2147483647 w 1948"/>
              <a:gd name="T45" fmla="*/ 2147483647 h 1189"/>
              <a:gd name="T46" fmla="*/ 2147483647 w 1948"/>
              <a:gd name="T47" fmla="*/ 2147483647 h 1189"/>
              <a:gd name="T48" fmla="*/ 2147483647 w 1948"/>
              <a:gd name="T49" fmla="*/ 2147483647 h 1189"/>
              <a:gd name="T50" fmla="*/ 2147483647 w 1948"/>
              <a:gd name="T51" fmla="*/ 2147483647 h 1189"/>
              <a:gd name="T52" fmla="*/ 2147483647 w 1948"/>
              <a:gd name="T53" fmla="*/ 2147483647 h 1189"/>
              <a:gd name="T54" fmla="*/ 2147483647 w 1948"/>
              <a:gd name="T55" fmla="*/ 2147483647 h 1189"/>
              <a:gd name="T56" fmla="*/ 2147483647 w 1948"/>
              <a:gd name="T57" fmla="*/ 2147483647 h 1189"/>
              <a:gd name="T58" fmla="*/ 2147483647 w 1948"/>
              <a:gd name="T59" fmla="*/ 2147483647 h 1189"/>
              <a:gd name="T60" fmla="*/ 2147483647 w 1948"/>
              <a:gd name="T61" fmla="*/ 2147483647 h 1189"/>
              <a:gd name="T62" fmla="*/ 2147483647 w 1948"/>
              <a:gd name="T63" fmla="*/ 2147483647 h 118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48"/>
              <a:gd name="T97" fmla="*/ 0 h 1189"/>
              <a:gd name="T98" fmla="*/ 1948 w 1948"/>
              <a:gd name="T99" fmla="*/ 1189 h 118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48" h="1189">
                <a:moveTo>
                  <a:pt x="667" y="0"/>
                </a:moveTo>
                <a:lnTo>
                  <a:pt x="635" y="0"/>
                </a:lnTo>
                <a:lnTo>
                  <a:pt x="1900" y="1"/>
                </a:lnTo>
                <a:lnTo>
                  <a:pt x="1948" y="59"/>
                </a:lnTo>
                <a:lnTo>
                  <a:pt x="1937" y="167"/>
                </a:lnTo>
                <a:lnTo>
                  <a:pt x="1916" y="334"/>
                </a:lnTo>
                <a:lnTo>
                  <a:pt x="1894" y="479"/>
                </a:lnTo>
                <a:lnTo>
                  <a:pt x="1883" y="544"/>
                </a:lnTo>
                <a:lnTo>
                  <a:pt x="1889" y="613"/>
                </a:lnTo>
                <a:lnTo>
                  <a:pt x="1883" y="716"/>
                </a:lnTo>
                <a:lnTo>
                  <a:pt x="1878" y="775"/>
                </a:lnTo>
                <a:lnTo>
                  <a:pt x="1846" y="882"/>
                </a:lnTo>
                <a:lnTo>
                  <a:pt x="1803" y="1011"/>
                </a:lnTo>
                <a:lnTo>
                  <a:pt x="1760" y="1141"/>
                </a:lnTo>
                <a:lnTo>
                  <a:pt x="1744" y="1189"/>
                </a:lnTo>
                <a:lnTo>
                  <a:pt x="1679" y="1173"/>
                </a:lnTo>
                <a:lnTo>
                  <a:pt x="1636" y="1167"/>
                </a:lnTo>
                <a:lnTo>
                  <a:pt x="1587" y="1157"/>
                </a:lnTo>
                <a:lnTo>
                  <a:pt x="1518" y="1130"/>
                </a:lnTo>
                <a:lnTo>
                  <a:pt x="1437" y="1103"/>
                </a:lnTo>
                <a:lnTo>
                  <a:pt x="1388" y="1092"/>
                </a:lnTo>
                <a:lnTo>
                  <a:pt x="1345" y="1087"/>
                </a:lnTo>
                <a:lnTo>
                  <a:pt x="1308" y="1060"/>
                </a:lnTo>
                <a:lnTo>
                  <a:pt x="1275" y="1011"/>
                </a:lnTo>
                <a:lnTo>
                  <a:pt x="1313" y="968"/>
                </a:lnTo>
                <a:lnTo>
                  <a:pt x="1351" y="920"/>
                </a:lnTo>
                <a:lnTo>
                  <a:pt x="1388" y="866"/>
                </a:lnTo>
                <a:lnTo>
                  <a:pt x="1448" y="791"/>
                </a:lnTo>
                <a:lnTo>
                  <a:pt x="1420" y="789"/>
                </a:lnTo>
                <a:lnTo>
                  <a:pt x="1388" y="775"/>
                </a:lnTo>
                <a:lnTo>
                  <a:pt x="1329" y="759"/>
                </a:lnTo>
                <a:lnTo>
                  <a:pt x="1291" y="759"/>
                </a:lnTo>
                <a:lnTo>
                  <a:pt x="1259" y="759"/>
                </a:lnTo>
                <a:lnTo>
                  <a:pt x="1189" y="764"/>
                </a:lnTo>
                <a:lnTo>
                  <a:pt x="1119" y="769"/>
                </a:lnTo>
                <a:lnTo>
                  <a:pt x="1060" y="786"/>
                </a:lnTo>
                <a:lnTo>
                  <a:pt x="1001" y="807"/>
                </a:lnTo>
                <a:lnTo>
                  <a:pt x="1006" y="818"/>
                </a:lnTo>
                <a:lnTo>
                  <a:pt x="985" y="823"/>
                </a:lnTo>
                <a:lnTo>
                  <a:pt x="936" y="834"/>
                </a:lnTo>
                <a:lnTo>
                  <a:pt x="856" y="834"/>
                </a:lnTo>
                <a:lnTo>
                  <a:pt x="786" y="829"/>
                </a:lnTo>
                <a:lnTo>
                  <a:pt x="726" y="829"/>
                </a:lnTo>
                <a:lnTo>
                  <a:pt x="640" y="818"/>
                </a:lnTo>
                <a:lnTo>
                  <a:pt x="597" y="775"/>
                </a:lnTo>
                <a:lnTo>
                  <a:pt x="527" y="694"/>
                </a:lnTo>
                <a:lnTo>
                  <a:pt x="474" y="624"/>
                </a:lnTo>
                <a:lnTo>
                  <a:pt x="366" y="603"/>
                </a:lnTo>
                <a:lnTo>
                  <a:pt x="285" y="592"/>
                </a:lnTo>
                <a:lnTo>
                  <a:pt x="204" y="570"/>
                </a:lnTo>
                <a:lnTo>
                  <a:pt x="113" y="554"/>
                </a:lnTo>
                <a:lnTo>
                  <a:pt x="38" y="544"/>
                </a:lnTo>
                <a:lnTo>
                  <a:pt x="0" y="538"/>
                </a:lnTo>
                <a:lnTo>
                  <a:pt x="54" y="517"/>
                </a:lnTo>
                <a:lnTo>
                  <a:pt x="124" y="479"/>
                </a:lnTo>
                <a:lnTo>
                  <a:pt x="210" y="436"/>
                </a:lnTo>
                <a:lnTo>
                  <a:pt x="264" y="404"/>
                </a:lnTo>
                <a:lnTo>
                  <a:pt x="312" y="371"/>
                </a:lnTo>
                <a:lnTo>
                  <a:pt x="387" y="312"/>
                </a:lnTo>
                <a:lnTo>
                  <a:pt x="442" y="253"/>
                </a:lnTo>
                <a:lnTo>
                  <a:pt x="495" y="205"/>
                </a:lnTo>
                <a:lnTo>
                  <a:pt x="554" y="135"/>
                </a:lnTo>
                <a:lnTo>
                  <a:pt x="610" y="66"/>
                </a:lnTo>
                <a:lnTo>
                  <a:pt x="652" y="1"/>
                </a:lnTo>
                <a:lnTo>
                  <a:pt x="646" y="11"/>
                </a:lnTo>
              </a:path>
            </a:pathLst>
          </a:custGeom>
          <a:solidFill>
            <a:srgbClr val="0000FF"/>
          </a:solidFill>
          <a:ln w="9525" cap="flat" cmpd="sng">
            <a:noFill/>
            <a:prstDash val="solid"/>
            <a:round/>
            <a:headEnd type="none" w="med" len="med"/>
            <a:tailEnd type="none" w="med" len="med"/>
          </a:ln>
        </p:spPr>
        <p:txBody>
          <a:bodyPr wrap="none" anchor="ctr"/>
          <a:lstStyle/>
          <a:p>
            <a:endParaRPr lang="en-GB"/>
          </a:p>
        </p:txBody>
      </p:sp>
      <p:sp>
        <p:nvSpPr>
          <p:cNvPr id="37923" name="Freeform 34"/>
          <p:cNvSpPr>
            <a:spLocks/>
          </p:cNvSpPr>
          <p:nvPr/>
        </p:nvSpPr>
        <p:spPr bwMode="auto">
          <a:xfrm>
            <a:off x="4706938" y="3146425"/>
            <a:ext cx="1751012" cy="665163"/>
          </a:xfrm>
          <a:custGeom>
            <a:avLst/>
            <a:gdLst>
              <a:gd name="T0" fmla="*/ 2147483647 w 205"/>
              <a:gd name="T1" fmla="*/ 2147483647 h 78"/>
              <a:gd name="T2" fmla="*/ 0 w 205"/>
              <a:gd name="T3" fmla="*/ 2147483647 h 78"/>
              <a:gd name="T4" fmla="*/ 2147483647 w 205"/>
              <a:gd name="T5" fmla="*/ 2147483647 h 78"/>
              <a:gd name="T6" fmla="*/ 2147483647 w 205"/>
              <a:gd name="T7" fmla="*/ 2147483647 h 78"/>
              <a:gd name="T8" fmla="*/ 2147483647 w 205"/>
              <a:gd name="T9" fmla="*/ 2147483647 h 78"/>
              <a:gd name="T10" fmla="*/ 2147483647 w 205"/>
              <a:gd name="T11" fmla="*/ 2147483647 h 78"/>
              <a:gd name="T12" fmla="*/ 2147483647 w 205"/>
              <a:gd name="T13" fmla="*/ 2147483647 h 78"/>
              <a:gd name="T14" fmla="*/ 2147483647 w 205"/>
              <a:gd name="T15" fmla="*/ 2147483647 h 78"/>
              <a:gd name="T16" fmla="*/ 2147483647 w 205"/>
              <a:gd name="T17" fmla="*/ 2147483647 h 78"/>
              <a:gd name="T18" fmla="*/ 2147483647 w 205"/>
              <a:gd name="T19" fmla="*/ 2147483647 h 78"/>
              <a:gd name="T20" fmla="*/ 2147483647 w 205"/>
              <a:gd name="T21" fmla="*/ 2147483647 h 78"/>
              <a:gd name="T22" fmla="*/ 2147483647 w 205"/>
              <a:gd name="T23" fmla="*/ 2147483647 h 78"/>
              <a:gd name="T24" fmla="*/ 2147483647 w 205"/>
              <a:gd name="T25" fmla="*/ 2147483647 h 78"/>
              <a:gd name="T26" fmla="*/ 2147483647 w 205"/>
              <a:gd name="T27" fmla="*/ 2147483647 h 78"/>
              <a:gd name="T28" fmla="*/ 2147483647 w 205"/>
              <a:gd name="T29" fmla="*/ 2147483647 h 78"/>
              <a:gd name="T30" fmla="*/ 2147483647 w 205"/>
              <a:gd name="T31" fmla="*/ 2147483647 h 78"/>
              <a:gd name="T32" fmla="*/ 2147483647 w 205"/>
              <a:gd name="T33" fmla="*/ 2147483647 h 78"/>
              <a:gd name="T34" fmla="*/ 2147483647 w 205"/>
              <a:gd name="T35" fmla="*/ 2147483647 h 78"/>
              <a:gd name="T36" fmla="*/ 2147483647 w 205"/>
              <a:gd name="T37" fmla="*/ 2147483647 h 78"/>
              <a:gd name="T38" fmla="*/ 2147483647 w 205"/>
              <a:gd name="T39" fmla="*/ 2147483647 h 78"/>
              <a:gd name="T40" fmla="*/ 2147483647 w 205"/>
              <a:gd name="T41" fmla="*/ 2147483647 h 78"/>
              <a:gd name="T42" fmla="*/ 2147483647 w 205"/>
              <a:gd name="T43" fmla="*/ 2147483647 h 78"/>
              <a:gd name="T44" fmla="*/ 2147483647 w 205"/>
              <a:gd name="T45" fmla="*/ 2147483647 h 78"/>
              <a:gd name="T46" fmla="*/ 2147483647 w 205"/>
              <a:gd name="T47" fmla="*/ 0 h 78"/>
              <a:gd name="T48" fmla="*/ 2147483647 w 205"/>
              <a:gd name="T49" fmla="*/ 0 h 78"/>
              <a:gd name="T50" fmla="*/ 2147483647 w 205"/>
              <a:gd name="T51" fmla="*/ 2147483647 h 78"/>
              <a:gd name="T52" fmla="*/ 2147483647 w 205"/>
              <a:gd name="T53" fmla="*/ 2147483647 h 78"/>
              <a:gd name="T54" fmla="*/ 2147483647 w 205"/>
              <a:gd name="T55" fmla="*/ 2147483647 h 78"/>
              <a:gd name="T56" fmla="*/ 2147483647 w 205"/>
              <a:gd name="T57" fmla="*/ 2147483647 h 78"/>
              <a:gd name="T58" fmla="*/ 2147483647 w 205"/>
              <a:gd name="T59" fmla="*/ 2147483647 h 78"/>
              <a:gd name="T60" fmla="*/ 2147483647 w 205"/>
              <a:gd name="T61" fmla="*/ 2147483647 h 78"/>
              <a:gd name="T62" fmla="*/ 2147483647 w 205"/>
              <a:gd name="T63" fmla="*/ 2147483647 h 78"/>
              <a:gd name="T64" fmla="*/ 2147483647 w 205"/>
              <a:gd name="T65" fmla="*/ 2147483647 h 78"/>
              <a:gd name="T66" fmla="*/ 2147483647 w 205"/>
              <a:gd name="T67" fmla="*/ 2147483647 h 78"/>
              <a:gd name="T68" fmla="*/ 2147483647 w 205"/>
              <a:gd name="T69" fmla="*/ 2147483647 h 78"/>
              <a:gd name="T70" fmla="*/ 2147483647 w 205"/>
              <a:gd name="T71" fmla="*/ 2147483647 h 78"/>
              <a:gd name="T72" fmla="*/ 2147483647 w 205"/>
              <a:gd name="T73" fmla="*/ 2147483647 h 78"/>
              <a:gd name="T74" fmla="*/ 2147483647 w 205"/>
              <a:gd name="T75" fmla="*/ 2147483647 h 78"/>
              <a:gd name="T76" fmla="*/ 2147483647 w 205"/>
              <a:gd name="T77" fmla="*/ 2147483647 h 78"/>
              <a:gd name="T78" fmla="*/ 2147483647 w 205"/>
              <a:gd name="T79" fmla="*/ 2147483647 h 78"/>
              <a:gd name="T80" fmla="*/ 2147483647 w 205"/>
              <a:gd name="T81" fmla="*/ 2147483647 h 78"/>
              <a:gd name="T82" fmla="*/ 2147483647 w 205"/>
              <a:gd name="T83" fmla="*/ 2147483647 h 78"/>
              <a:gd name="T84" fmla="*/ 2147483647 w 205"/>
              <a:gd name="T85" fmla="*/ 2147483647 h 78"/>
              <a:gd name="T86" fmla="*/ 2147483647 w 205"/>
              <a:gd name="T87" fmla="*/ 2147483647 h 78"/>
              <a:gd name="T88" fmla="*/ 2147483647 w 205"/>
              <a:gd name="T89" fmla="*/ 2147483647 h 78"/>
              <a:gd name="T90" fmla="*/ 2147483647 w 205"/>
              <a:gd name="T91" fmla="*/ 2147483647 h 78"/>
              <a:gd name="T92" fmla="*/ 2147483647 w 205"/>
              <a:gd name="T93" fmla="*/ 2147483647 h 78"/>
              <a:gd name="T94" fmla="*/ 2147483647 w 205"/>
              <a:gd name="T95" fmla="*/ 2147483647 h 78"/>
              <a:gd name="T96" fmla="*/ 2147483647 w 205"/>
              <a:gd name="T97" fmla="*/ 2147483647 h 78"/>
              <a:gd name="T98" fmla="*/ 2147483647 w 205"/>
              <a:gd name="T99" fmla="*/ 2147483647 h 78"/>
              <a:gd name="T100" fmla="*/ 2147483647 w 205"/>
              <a:gd name="T101" fmla="*/ 2147483647 h 78"/>
              <a:gd name="T102" fmla="*/ 2147483647 w 205"/>
              <a:gd name="T103" fmla="*/ 2147483647 h 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05"/>
              <a:gd name="T157" fmla="*/ 0 h 78"/>
              <a:gd name="T158" fmla="*/ 205 w 205"/>
              <a:gd name="T159" fmla="*/ 78 h 7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05" h="78">
                <a:moveTo>
                  <a:pt x="4" y="57"/>
                </a:moveTo>
                <a:lnTo>
                  <a:pt x="0" y="54"/>
                </a:lnTo>
                <a:lnTo>
                  <a:pt x="6" y="54"/>
                </a:lnTo>
                <a:lnTo>
                  <a:pt x="14" y="54"/>
                </a:lnTo>
                <a:lnTo>
                  <a:pt x="18" y="55"/>
                </a:lnTo>
                <a:lnTo>
                  <a:pt x="21" y="58"/>
                </a:lnTo>
                <a:lnTo>
                  <a:pt x="31" y="59"/>
                </a:lnTo>
                <a:lnTo>
                  <a:pt x="43" y="60"/>
                </a:lnTo>
                <a:lnTo>
                  <a:pt x="47" y="59"/>
                </a:lnTo>
                <a:lnTo>
                  <a:pt x="56" y="59"/>
                </a:lnTo>
                <a:lnTo>
                  <a:pt x="72" y="56"/>
                </a:lnTo>
                <a:lnTo>
                  <a:pt x="88" y="53"/>
                </a:lnTo>
                <a:lnTo>
                  <a:pt x="103" y="49"/>
                </a:lnTo>
                <a:lnTo>
                  <a:pt x="119" y="46"/>
                </a:lnTo>
                <a:lnTo>
                  <a:pt x="131" y="42"/>
                </a:lnTo>
                <a:lnTo>
                  <a:pt x="135" y="40"/>
                </a:lnTo>
                <a:lnTo>
                  <a:pt x="138" y="29"/>
                </a:lnTo>
                <a:lnTo>
                  <a:pt x="144" y="24"/>
                </a:lnTo>
                <a:lnTo>
                  <a:pt x="154" y="18"/>
                </a:lnTo>
                <a:lnTo>
                  <a:pt x="163" y="12"/>
                </a:lnTo>
                <a:lnTo>
                  <a:pt x="176" y="7"/>
                </a:lnTo>
                <a:lnTo>
                  <a:pt x="185" y="4"/>
                </a:lnTo>
                <a:lnTo>
                  <a:pt x="195" y="2"/>
                </a:lnTo>
                <a:lnTo>
                  <a:pt x="202" y="0"/>
                </a:lnTo>
                <a:lnTo>
                  <a:pt x="205" y="0"/>
                </a:lnTo>
                <a:lnTo>
                  <a:pt x="199" y="6"/>
                </a:lnTo>
                <a:lnTo>
                  <a:pt x="195" y="11"/>
                </a:lnTo>
                <a:lnTo>
                  <a:pt x="191" y="15"/>
                </a:lnTo>
                <a:lnTo>
                  <a:pt x="186" y="16"/>
                </a:lnTo>
                <a:lnTo>
                  <a:pt x="177" y="20"/>
                </a:lnTo>
                <a:lnTo>
                  <a:pt x="169" y="23"/>
                </a:lnTo>
                <a:lnTo>
                  <a:pt x="160" y="27"/>
                </a:lnTo>
                <a:lnTo>
                  <a:pt x="153" y="32"/>
                </a:lnTo>
                <a:lnTo>
                  <a:pt x="143" y="39"/>
                </a:lnTo>
                <a:lnTo>
                  <a:pt x="138" y="44"/>
                </a:lnTo>
                <a:lnTo>
                  <a:pt x="134" y="46"/>
                </a:lnTo>
                <a:lnTo>
                  <a:pt x="130" y="58"/>
                </a:lnTo>
                <a:lnTo>
                  <a:pt x="122" y="61"/>
                </a:lnTo>
                <a:lnTo>
                  <a:pt x="112" y="64"/>
                </a:lnTo>
                <a:lnTo>
                  <a:pt x="102" y="67"/>
                </a:lnTo>
                <a:lnTo>
                  <a:pt x="94" y="69"/>
                </a:lnTo>
                <a:lnTo>
                  <a:pt x="83" y="72"/>
                </a:lnTo>
                <a:lnTo>
                  <a:pt x="71" y="74"/>
                </a:lnTo>
                <a:lnTo>
                  <a:pt x="60" y="76"/>
                </a:lnTo>
                <a:lnTo>
                  <a:pt x="49" y="77"/>
                </a:lnTo>
                <a:lnTo>
                  <a:pt x="42" y="78"/>
                </a:lnTo>
                <a:lnTo>
                  <a:pt x="35" y="78"/>
                </a:lnTo>
                <a:lnTo>
                  <a:pt x="29" y="74"/>
                </a:lnTo>
                <a:lnTo>
                  <a:pt x="23" y="70"/>
                </a:lnTo>
                <a:lnTo>
                  <a:pt x="16" y="66"/>
                </a:lnTo>
                <a:lnTo>
                  <a:pt x="7" y="60"/>
                </a:lnTo>
                <a:lnTo>
                  <a:pt x="4" y="57"/>
                </a:lnTo>
              </a:path>
            </a:pathLst>
          </a:custGeom>
          <a:solidFill>
            <a:srgbClr val="99CC00"/>
          </a:solidFill>
          <a:ln w="9525" cap="flat" cmpd="sng">
            <a:noFill/>
            <a:prstDash val="solid"/>
            <a:round/>
            <a:headEnd type="none" w="med" len="med"/>
            <a:tailEnd type="none" w="med" len="med"/>
          </a:ln>
        </p:spPr>
        <p:txBody>
          <a:bodyPr wrap="none" anchor="ctr"/>
          <a:lstStyle/>
          <a:p>
            <a:endParaRPr lang="en-GB"/>
          </a:p>
        </p:txBody>
      </p:sp>
      <p:sp>
        <p:nvSpPr>
          <p:cNvPr id="37924" name="Freeform 35"/>
          <p:cNvSpPr>
            <a:spLocks/>
          </p:cNvSpPr>
          <p:nvPr/>
        </p:nvSpPr>
        <p:spPr bwMode="auto">
          <a:xfrm>
            <a:off x="4716463" y="3060700"/>
            <a:ext cx="819150" cy="212725"/>
          </a:xfrm>
          <a:custGeom>
            <a:avLst/>
            <a:gdLst>
              <a:gd name="T0" fmla="*/ 2147483647 w 96"/>
              <a:gd name="T1" fmla="*/ 2147483647 h 25"/>
              <a:gd name="T2" fmla="*/ 0 w 96"/>
              <a:gd name="T3" fmla="*/ 2147483647 h 25"/>
              <a:gd name="T4" fmla="*/ 2147483647 w 96"/>
              <a:gd name="T5" fmla="*/ 2147483647 h 25"/>
              <a:gd name="T6" fmla="*/ 2147483647 w 96"/>
              <a:gd name="T7" fmla="*/ 2147483647 h 25"/>
              <a:gd name="T8" fmla="*/ 2147483647 w 96"/>
              <a:gd name="T9" fmla="*/ 2147483647 h 25"/>
              <a:gd name="T10" fmla="*/ 2147483647 w 96"/>
              <a:gd name="T11" fmla="*/ 2147483647 h 25"/>
              <a:gd name="T12" fmla="*/ 2147483647 w 96"/>
              <a:gd name="T13" fmla="*/ 2147483647 h 25"/>
              <a:gd name="T14" fmla="*/ 2147483647 w 96"/>
              <a:gd name="T15" fmla="*/ 2147483647 h 25"/>
              <a:gd name="T16" fmla="*/ 2147483647 w 96"/>
              <a:gd name="T17" fmla="*/ 0 h 25"/>
              <a:gd name="T18" fmla="*/ 2147483647 w 96"/>
              <a:gd name="T19" fmla="*/ 2147483647 h 25"/>
              <a:gd name="T20" fmla="*/ 2147483647 w 96"/>
              <a:gd name="T21" fmla="*/ 2147483647 h 25"/>
              <a:gd name="T22" fmla="*/ 2147483647 w 96"/>
              <a:gd name="T23" fmla="*/ 2147483647 h 25"/>
              <a:gd name="T24" fmla="*/ 2147483647 w 96"/>
              <a:gd name="T25" fmla="*/ 2147483647 h 25"/>
              <a:gd name="T26" fmla="*/ 2147483647 w 96"/>
              <a:gd name="T27" fmla="*/ 2147483647 h 25"/>
              <a:gd name="T28" fmla="*/ 2147483647 w 96"/>
              <a:gd name="T29" fmla="*/ 2147483647 h 25"/>
              <a:gd name="T30" fmla="*/ 2147483647 w 96"/>
              <a:gd name="T31" fmla="*/ 2147483647 h 25"/>
              <a:gd name="T32" fmla="*/ 2147483647 w 96"/>
              <a:gd name="T33" fmla="*/ 2147483647 h 25"/>
              <a:gd name="T34" fmla="*/ 2147483647 w 96"/>
              <a:gd name="T35" fmla="*/ 2147483647 h 25"/>
              <a:gd name="T36" fmla="*/ 2147483647 w 96"/>
              <a:gd name="T37" fmla="*/ 2147483647 h 25"/>
              <a:gd name="T38" fmla="*/ 2147483647 w 96"/>
              <a:gd name="T39" fmla="*/ 2147483647 h 25"/>
              <a:gd name="T40" fmla="*/ 2147483647 w 96"/>
              <a:gd name="T41" fmla="*/ 2147483647 h 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6"/>
              <a:gd name="T64" fmla="*/ 0 h 25"/>
              <a:gd name="T65" fmla="*/ 96 w 96"/>
              <a:gd name="T66" fmla="*/ 25 h 2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6" h="25">
                <a:moveTo>
                  <a:pt x="1" y="24"/>
                </a:moveTo>
                <a:lnTo>
                  <a:pt x="0" y="23"/>
                </a:lnTo>
                <a:lnTo>
                  <a:pt x="16" y="20"/>
                </a:lnTo>
                <a:lnTo>
                  <a:pt x="32" y="16"/>
                </a:lnTo>
                <a:lnTo>
                  <a:pt x="47" y="13"/>
                </a:lnTo>
                <a:lnTo>
                  <a:pt x="60" y="10"/>
                </a:lnTo>
                <a:lnTo>
                  <a:pt x="73" y="6"/>
                </a:lnTo>
                <a:lnTo>
                  <a:pt x="83" y="3"/>
                </a:lnTo>
                <a:lnTo>
                  <a:pt x="94" y="0"/>
                </a:lnTo>
                <a:lnTo>
                  <a:pt x="96" y="2"/>
                </a:lnTo>
                <a:lnTo>
                  <a:pt x="89" y="4"/>
                </a:lnTo>
                <a:lnTo>
                  <a:pt x="79" y="7"/>
                </a:lnTo>
                <a:lnTo>
                  <a:pt x="72" y="9"/>
                </a:lnTo>
                <a:lnTo>
                  <a:pt x="64" y="12"/>
                </a:lnTo>
                <a:lnTo>
                  <a:pt x="55" y="14"/>
                </a:lnTo>
                <a:lnTo>
                  <a:pt x="45" y="17"/>
                </a:lnTo>
                <a:lnTo>
                  <a:pt x="35" y="19"/>
                </a:lnTo>
                <a:lnTo>
                  <a:pt x="23" y="21"/>
                </a:lnTo>
                <a:lnTo>
                  <a:pt x="12" y="24"/>
                </a:lnTo>
                <a:lnTo>
                  <a:pt x="3" y="25"/>
                </a:lnTo>
                <a:lnTo>
                  <a:pt x="1" y="24"/>
                </a:lnTo>
              </a:path>
            </a:pathLst>
          </a:custGeom>
          <a:solidFill>
            <a:srgbClr val="009900"/>
          </a:solidFill>
          <a:ln w="9525" cap="flat" cmpd="sng">
            <a:noFill/>
            <a:prstDash val="solid"/>
            <a:round/>
            <a:headEnd type="none" w="med" len="med"/>
            <a:tailEnd type="none" w="med" len="med"/>
          </a:ln>
        </p:spPr>
        <p:txBody>
          <a:bodyPr wrap="none" anchor="ctr"/>
          <a:lstStyle/>
          <a:p>
            <a:endParaRPr lang="en-GB"/>
          </a:p>
        </p:txBody>
      </p:sp>
      <p:sp>
        <p:nvSpPr>
          <p:cNvPr id="37925" name="Freeform 36"/>
          <p:cNvSpPr>
            <a:spLocks/>
          </p:cNvSpPr>
          <p:nvPr/>
        </p:nvSpPr>
        <p:spPr bwMode="auto">
          <a:xfrm>
            <a:off x="4826000" y="3171825"/>
            <a:ext cx="896938" cy="238125"/>
          </a:xfrm>
          <a:custGeom>
            <a:avLst/>
            <a:gdLst>
              <a:gd name="T0" fmla="*/ 2147483647 w 105"/>
              <a:gd name="T1" fmla="*/ 2147483647 h 28"/>
              <a:gd name="T2" fmla="*/ 0 w 105"/>
              <a:gd name="T3" fmla="*/ 2147483647 h 28"/>
              <a:gd name="T4" fmla="*/ 2147483647 w 105"/>
              <a:gd name="T5" fmla="*/ 2147483647 h 28"/>
              <a:gd name="T6" fmla="*/ 2147483647 w 105"/>
              <a:gd name="T7" fmla="*/ 2147483647 h 28"/>
              <a:gd name="T8" fmla="*/ 2147483647 w 105"/>
              <a:gd name="T9" fmla="*/ 2147483647 h 28"/>
              <a:gd name="T10" fmla="*/ 2147483647 w 105"/>
              <a:gd name="T11" fmla="*/ 2147483647 h 28"/>
              <a:gd name="T12" fmla="*/ 2147483647 w 105"/>
              <a:gd name="T13" fmla="*/ 2147483647 h 28"/>
              <a:gd name="T14" fmla="*/ 2147483647 w 105"/>
              <a:gd name="T15" fmla="*/ 2147483647 h 28"/>
              <a:gd name="T16" fmla="*/ 2147483647 w 105"/>
              <a:gd name="T17" fmla="*/ 2147483647 h 28"/>
              <a:gd name="T18" fmla="*/ 2147483647 w 105"/>
              <a:gd name="T19" fmla="*/ 0 h 28"/>
              <a:gd name="T20" fmla="*/ 2147483647 w 105"/>
              <a:gd name="T21" fmla="*/ 2147483647 h 28"/>
              <a:gd name="T22" fmla="*/ 2147483647 w 105"/>
              <a:gd name="T23" fmla="*/ 2147483647 h 28"/>
              <a:gd name="T24" fmla="*/ 2147483647 w 105"/>
              <a:gd name="T25" fmla="*/ 2147483647 h 28"/>
              <a:gd name="T26" fmla="*/ 2147483647 w 105"/>
              <a:gd name="T27" fmla="*/ 2147483647 h 28"/>
              <a:gd name="T28" fmla="*/ 2147483647 w 105"/>
              <a:gd name="T29" fmla="*/ 2147483647 h 28"/>
              <a:gd name="T30" fmla="*/ 2147483647 w 105"/>
              <a:gd name="T31" fmla="*/ 2147483647 h 28"/>
              <a:gd name="T32" fmla="*/ 2147483647 w 105"/>
              <a:gd name="T33" fmla="*/ 2147483647 h 28"/>
              <a:gd name="T34" fmla="*/ 2147483647 w 105"/>
              <a:gd name="T35" fmla="*/ 2147483647 h 28"/>
              <a:gd name="T36" fmla="*/ 2147483647 w 105"/>
              <a:gd name="T37" fmla="*/ 2147483647 h 28"/>
              <a:gd name="T38" fmla="*/ 2147483647 w 105"/>
              <a:gd name="T39" fmla="*/ 2147483647 h 28"/>
              <a:gd name="T40" fmla="*/ 2147483647 w 105"/>
              <a:gd name="T41" fmla="*/ 2147483647 h 28"/>
              <a:gd name="T42" fmla="*/ 2147483647 w 105"/>
              <a:gd name="T43" fmla="*/ 2147483647 h 28"/>
              <a:gd name="T44" fmla="*/ 2147483647 w 105"/>
              <a:gd name="T45" fmla="*/ 2147483647 h 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05"/>
              <a:gd name="T70" fmla="*/ 0 h 28"/>
              <a:gd name="T71" fmla="*/ 105 w 105"/>
              <a:gd name="T72" fmla="*/ 28 h 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05" h="28">
                <a:moveTo>
                  <a:pt x="3" y="25"/>
                </a:moveTo>
                <a:lnTo>
                  <a:pt x="0" y="23"/>
                </a:lnTo>
                <a:lnTo>
                  <a:pt x="13" y="21"/>
                </a:lnTo>
                <a:lnTo>
                  <a:pt x="30" y="18"/>
                </a:lnTo>
                <a:lnTo>
                  <a:pt x="45" y="15"/>
                </a:lnTo>
                <a:lnTo>
                  <a:pt x="60" y="12"/>
                </a:lnTo>
                <a:lnTo>
                  <a:pt x="73" y="9"/>
                </a:lnTo>
                <a:lnTo>
                  <a:pt x="85" y="6"/>
                </a:lnTo>
                <a:lnTo>
                  <a:pt x="96" y="2"/>
                </a:lnTo>
                <a:lnTo>
                  <a:pt x="100" y="0"/>
                </a:lnTo>
                <a:lnTo>
                  <a:pt x="105" y="4"/>
                </a:lnTo>
                <a:lnTo>
                  <a:pt x="99" y="5"/>
                </a:lnTo>
                <a:lnTo>
                  <a:pt x="88" y="9"/>
                </a:lnTo>
                <a:lnTo>
                  <a:pt x="75" y="13"/>
                </a:lnTo>
                <a:lnTo>
                  <a:pt x="64" y="16"/>
                </a:lnTo>
                <a:lnTo>
                  <a:pt x="51" y="19"/>
                </a:lnTo>
                <a:lnTo>
                  <a:pt x="43" y="21"/>
                </a:lnTo>
                <a:lnTo>
                  <a:pt x="32" y="23"/>
                </a:lnTo>
                <a:lnTo>
                  <a:pt x="24" y="24"/>
                </a:lnTo>
                <a:lnTo>
                  <a:pt x="17" y="26"/>
                </a:lnTo>
                <a:lnTo>
                  <a:pt x="9" y="27"/>
                </a:lnTo>
                <a:lnTo>
                  <a:pt x="6" y="28"/>
                </a:lnTo>
                <a:lnTo>
                  <a:pt x="3" y="25"/>
                </a:lnTo>
              </a:path>
            </a:pathLst>
          </a:custGeom>
          <a:solidFill>
            <a:srgbClr val="996633"/>
          </a:solidFill>
          <a:ln w="9525" cap="flat" cmpd="sng">
            <a:noFill/>
            <a:prstDash val="solid"/>
            <a:round/>
            <a:headEnd type="none" w="med" len="med"/>
            <a:tailEnd type="none" w="med" len="med"/>
          </a:ln>
        </p:spPr>
        <p:txBody>
          <a:bodyPr wrap="none" anchor="ctr"/>
          <a:lstStyle/>
          <a:p>
            <a:endParaRPr lang="en-GB"/>
          </a:p>
        </p:txBody>
      </p:sp>
      <p:sp>
        <p:nvSpPr>
          <p:cNvPr id="37926" name="Freeform 37"/>
          <p:cNvSpPr>
            <a:spLocks/>
          </p:cNvSpPr>
          <p:nvPr/>
        </p:nvSpPr>
        <p:spPr bwMode="auto">
          <a:xfrm>
            <a:off x="4994275" y="3257550"/>
            <a:ext cx="2019300" cy="579438"/>
          </a:xfrm>
          <a:custGeom>
            <a:avLst/>
            <a:gdLst>
              <a:gd name="T0" fmla="*/ 2147483647 w 1272"/>
              <a:gd name="T1" fmla="*/ 2147483647 h 365"/>
              <a:gd name="T2" fmla="*/ 2147483647 w 1272"/>
              <a:gd name="T3" fmla="*/ 2147483647 h 365"/>
              <a:gd name="T4" fmla="*/ 2147483647 w 1272"/>
              <a:gd name="T5" fmla="*/ 2147483647 h 365"/>
              <a:gd name="T6" fmla="*/ 2147483647 w 1272"/>
              <a:gd name="T7" fmla="*/ 2147483647 h 365"/>
              <a:gd name="T8" fmla="*/ 2147483647 w 1272"/>
              <a:gd name="T9" fmla="*/ 2147483647 h 365"/>
              <a:gd name="T10" fmla="*/ 2147483647 w 1272"/>
              <a:gd name="T11" fmla="*/ 2147483647 h 365"/>
              <a:gd name="T12" fmla="*/ 2147483647 w 1272"/>
              <a:gd name="T13" fmla="*/ 2147483647 h 365"/>
              <a:gd name="T14" fmla="*/ 2147483647 w 1272"/>
              <a:gd name="T15" fmla="*/ 2147483647 h 365"/>
              <a:gd name="T16" fmla="*/ 2147483647 w 1272"/>
              <a:gd name="T17" fmla="*/ 2147483647 h 365"/>
              <a:gd name="T18" fmla="*/ 2147483647 w 1272"/>
              <a:gd name="T19" fmla="*/ 2147483647 h 365"/>
              <a:gd name="T20" fmla="*/ 2147483647 w 1272"/>
              <a:gd name="T21" fmla="*/ 2147483647 h 365"/>
              <a:gd name="T22" fmla="*/ 2147483647 w 1272"/>
              <a:gd name="T23" fmla="*/ 2147483647 h 365"/>
              <a:gd name="T24" fmla="*/ 2147483647 w 1272"/>
              <a:gd name="T25" fmla="*/ 2147483647 h 365"/>
              <a:gd name="T26" fmla="*/ 2147483647 w 1272"/>
              <a:gd name="T27" fmla="*/ 2147483647 h 365"/>
              <a:gd name="T28" fmla="*/ 2147483647 w 1272"/>
              <a:gd name="T29" fmla="*/ 2147483647 h 365"/>
              <a:gd name="T30" fmla="*/ 2147483647 w 1272"/>
              <a:gd name="T31" fmla="*/ 2147483647 h 365"/>
              <a:gd name="T32" fmla="*/ 2147483647 w 1272"/>
              <a:gd name="T33" fmla="*/ 2147483647 h 365"/>
              <a:gd name="T34" fmla="*/ 2147483647 w 1272"/>
              <a:gd name="T35" fmla="*/ 2147483647 h 365"/>
              <a:gd name="T36" fmla="*/ 2147483647 w 1272"/>
              <a:gd name="T37" fmla="*/ 2147483647 h 365"/>
              <a:gd name="T38" fmla="*/ 2147483647 w 1272"/>
              <a:gd name="T39" fmla="*/ 2147483647 h 365"/>
              <a:gd name="T40" fmla="*/ 2147483647 w 1272"/>
              <a:gd name="T41" fmla="*/ 2147483647 h 365"/>
              <a:gd name="T42" fmla="*/ 2147483647 w 1272"/>
              <a:gd name="T43" fmla="*/ 2147483647 h 365"/>
              <a:gd name="T44" fmla="*/ 2147483647 w 1272"/>
              <a:gd name="T45" fmla="*/ 0 h 365"/>
              <a:gd name="T46" fmla="*/ 2147483647 w 1272"/>
              <a:gd name="T47" fmla="*/ 2147483647 h 365"/>
              <a:gd name="T48" fmla="*/ 2147483647 w 1272"/>
              <a:gd name="T49" fmla="*/ 2147483647 h 365"/>
              <a:gd name="T50" fmla="*/ 2147483647 w 1272"/>
              <a:gd name="T51" fmla="*/ 2147483647 h 365"/>
              <a:gd name="T52" fmla="*/ 2147483647 w 1272"/>
              <a:gd name="T53" fmla="*/ 2147483647 h 365"/>
              <a:gd name="T54" fmla="*/ 2147483647 w 1272"/>
              <a:gd name="T55" fmla="*/ 2147483647 h 365"/>
              <a:gd name="T56" fmla="*/ 2147483647 w 1272"/>
              <a:gd name="T57" fmla="*/ 2147483647 h 365"/>
              <a:gd name="T58" fmla="*/ 2147483647 w 1272"/>
              <a:gd name="T59" fmla="*/ 2147483647 h 365"/>
              <a:gd name="T60" fmla="*/ 2147483647 w 1272"/>
              <a:gd name="T61" fmla="*/ 2147483647 h 365"/>
              <a:gd name="T62" fmla="*/ 2147483647 w 1272"/>
              <a:gd name="T63" fmla="*/ 2147483647 h 365"/>
              <a:gd name="T64" fmla="*/ 2147483647 w 1272"/>
              <a:gd name="T65" fmla="*/ 2147483647 h 365"/>
              <a:gd name="T66" fmla="*/ 2147483647 w 1272"/>
              <a:gd name="T67" fmla="*/ 2147483647 h 365"/>
              <a:gd name="T68" fmla="*/ 2147483647 w 1272"/>
              <a:gd name="T69" fmla="*/ 2147483647 h 365"/>
              <a:gd name="T70" fmla="*/ 2147483647 w 1272"/>
              <a:gd name="T71" fmla="*/ 2147483647 h 365"/>
              <a:gd name="T72" fmla="*/ 2147483647 w 1272"/>
              <a:gd name="T73" fmla="*/ 2147483647 h 365"/>
              <a:gd name="T74" fmla="*/ 2147483647 w 1272"/>
              <a:gd name="T75" fmla="*/ 2147483647 h 365"/>
              <a:gd name="T76" fmla="*/ 2147483647 w 1272"/>
              <a:gd name="T77" fmla="*/ 2147483647 h 365"/>
              <a:gd name="T78" fmla="*/ 2147483647 w 1272"/>
              <a:gd name="T79" fmla="*/ 2147483647 h 365"/>
              <a:gd name="T80" fmla="*/ 2147483647 w 1272"/>
              <a:gd name="T81" fmla="*/ 2147483647 h 365"/>
              <a:gd name="T82" fmla="*/ 2147483647 w 1272"/>
              <a:gd name="T83" fmla="*/ 2147483647 h 365"/>
              <a:gd name="T84" fmla="*/ 2147483647 w 1272"/>
              <a:gd name="T85" fmla="*/ 2147483647 h 365"/>
              <a:gd name="T86" fmla="*/ 0 w 1272"/>
              <a:gd name="T87" fmla="*/ 2147483647 h 365"/>
              <a:gd name="T88" fmla="*/ 2147483647 w 1272"/>
              <a:gd name="T89" fmla="*/ 2147483647 h 36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272"/>
              <a:gd name="T136" fmla="*/ 0 h 365"/>
              <a:gd name="T137" fmla="*/ 1272 w 1272"/>
              <a:gd name="T138" fmla="*/ 365 h 36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272" h="365">
                <a:moveTo>
                  <a:pt x="6" y="357"/>
                </a:moveTo>
                <a:lnTo>
                  <a:pt x="1222" y="356"/>
                </a:lnTo>
                <a:lnTo>
                  <a:pt x="1272" y="209"/>
                </a:lnTo>
                <a:lnTo>
                  <a:pt x="1236" y="212"/>
                </a:lnTo>
                <a:lnTo>
                  <a:pt x="1216" y="207"/>
                </a:lnTo>
                <a:lnTo>
                  <a:pt x="1207" y="215"/>
                </a:lnTo>
                <a:lnTo>
                  <a:pt x="1175" y="225"/>
                </a:lnTo>
                <a:lnTo>
                  <a:pt x="1132" y="242"/>
                </a:lnTo>
                <a:lnTo>
                  <a:pt x="1073" y="252"/>
                </a:lnTo>
                <a:lnTo>
                  <a:pt x="998" y="252"/>
                </a:lnTo>
                <a:lnTo>
                  <a:pt x="949" y="258"/>
                </a:lnTo>
                <a:lnTo>
                  <a:pt x="890" y="252"/>
                </a:lnTo>
                <a:lnTo>
                  <a:pt x="825" y="252"/>
                </a:lnTo>
                <a:lnTo>
                  <a:pt x="766" y="242"/>
                </a:lnTo>
                <a:lnTo>
                  <a:pt x="728" y="231"/>
                </a:lnTo>
                <a:lnTo>
                  <a:pt x="702" y="215"/>
                </a:lnTo>
                <a:lnTo>
                  <a:pt x="680" y="204"/>
                </a:lnTo>
                <a:lnTo>
                  <a:pt x="707" y="177"/>
                </a:lnTo>
                <a:lnTo>
                  <a:pt x="741" y="138"/>
                </a:lnTo>
                <a:lnTo>
                  <a:pt x="777" y="93"/>
                </a:lnTo>
                <a:lnTo>
                  <a:pt x="820" y="43"/>
                </a:lnTo>
                <a:lnTo>
                  <a:pt x="847" y="11"/>
                </a:lnTo>
                <a:lnTo>
                  <a:pt x="858" y="0"/>
                </a:lnTo>
                <a:lnTo>
                  <a:pt x="831" y="11"/>
                </a:lnTo>
                <a:lnTo>
                  <a:pt x="788" y="27"/>
                </a:lnTo>
                <a:lnTo>
                  <a:pt x="739" y="43"/>
                </a:lnTo>
                <a:lnTo>
                  <a:pt x="696" y="64"/>
                </a:lnTo>
                <a:lnTo>
                  <a:pt x="648" y="91"/>
                </a:lnTo>
                <a:lnTo>
                  <a:pt x="599" y="118"/>
                </a:lnTo>
                <a:lnTo>
                  <a:pt x="567" y="145"/>
                </a:lnTo>
                <a:lnTo>
                  <a:pt x="540" y="166"/>
                </a:lnTo>
                <a:lnTo>
                  <a:pt x="524" y="231"/>
                </a:lnTo>
                <a:lnTo>
                  <a:pt x="476" y="252"/>
                </a:lnTo>
                <a:lnTo>
                  <a:pt x="433" y="268"/>
                </a:lnTo>
                <a:lnTo>
                  <a:pt x="384" y="284"/>
                </a:lnTo>
                <a:lnTo>
                  <a:pt x="336" y="295"/>
                </a:lnTo>
                <a:lnTo>
                  <a:pt x="287" y="311"/>
                </a:lnTo>
                <a:lnTo>
                  <a:pt x="249" y="318"/>
                </a:lnTo>
                <a:lnTo>
                  <a:pt x="210" y="321"/>
                </a:lnTo>
                <a:lnTo>
                  <a:pt x="156" y="335"/>
                </a:lnTo>
                <a:lnTo>
                  <a:pt x="104" y="338"/>
                </a:lnTo>
                <a:lnTo>
                  <a:pt x="56" y="344"/>
                </a:lnTo>
                <a:lnTo>
                  <a:pt x="18" y="349"/>
                </a:lnTo>
                <a:lnTo>
                  <a:pt x="0" y="348"/>
                </a:lnTo>
                <a:lnTo>
                  <a:pt x="29" y="365"/>
                </a:lnTo>
              </a:path>
            </a:pathLst>
          </a:custGeom>
          <a:solidFill>
            <a:srgbClr val="FF99CC"/>
          </a:solidFill>
          <a:ln w="9525" cap="flat" cmpd="sng">
            <a:noFill/>
            <a:prstDash val="solid"/>
            <a:round/>
            <a:headEnd/>
            <a:tailEnd/>
          </a:ln>
        </p:spPr>
        <p:txBody>
          <a:bodyPr wrap="none" anchor="ctr"/>
          <a:lstStyle/>
          <a:p>
            <a:endParaRPr lang="en-GB"/>
          </a:p>
        </p:txBody>
      </p:sp>
      <p:sp>
        <p:nvSpPr>
          <p:cNvPr id="37927" name="Freeform 38"/>
          <p:cNvSpPr>
            <a:spLocks/>
          </p:cNvSpPr>
          <p:nvPr/>
        </p:nvSpPr>
        <p:spPr bwMode="auto">
          <a:xfrm>
            <a:off x="5553075" y="2838450"/>
            <a:ext cx="1092200" cy="460375"/>
          </a:xfrm>
          <a:custGeom>
            <a:avLst/>
            <a:gdLst>
              <a:gd name="T0" fmla="*/ 2147483647 w 688"/>
              <a:gd name="T1" fmla="*/ 2147483647 h 290"/>
              <a:gd name="T2" fmla="*/ 0 w 688"/>
              <a:gd name="T3" fmla="*/ 2147483647 h 290"/>
              <a:gd name="T4" fmla="*/ 2147483647 w 688"/>
              <a:gd name="T5" fmla="*/ 2147483647 h 290"/>
              <a:gd name="T6" fmla="*/ 2147483647 w 688"/>
              <a:gd name="T7" fmla="*/ 2147483647 h 290"/>
              <a:gd name="T8" fmla="*/ 2147483647 w 688"/>
              <a:gd name="T9" fmla="*/ 2147483647 h 290"/>
              <a:gd name="T10" fmla="*/ 2147483647 w 688"/>
              <a:gd name="T11" fmla="*/ 2147483647 h 290"/>
              <a:gd name="T12" fmla="*/ 2147483647 w 688"/>
              <a:gd name="T13" fmla="*/ 2147483647 h 290"/>
              <a:gd name="T14" fmla="*/ 2147483647 w 688"/>
              <a:gd name="T15" fmla="*/ 2147483647 h 290"/>
              <a:gd name="T16" fmla="*/ 2147483647 w 688"/>
              <a:gd name="T17" fmla="*/ 2147483647 h 290"/>
              <a:gd name="T18" fmla="*/ 2147483647 w 688"/>
              <a:gd name="T19" fmla="*/ 2147483647 h 290"/>
              <a:gd name="T20" fmla="*/ 2147483647 w 688"/>
              <a:gd name="T21" fmla="*/ 2147483647 h 290"/>
              <a:gd name="T22" fmla="*/ 2147483647 w 688"/>
              <a:gd name="T23" fmla="*/ 2147483647 h 290"/>
              <a:gd name="T24" fmla="*/ 2147483647 w 688"/>
              <a:gd name="T25" fmla="*/ 2147483647 h 290"/>
              <a:gd name="T26" fmla="*/ 2147483647 w 688"/>
              <a:gd name="T27" fmla="*/ 2147483647 h 290"/>
              <a:gd name="T28" fmla="*/ 2147483647 w 688"/>
              <a:gd name="T29" fmla="*/ 2147483647 h 290"/>
              <a:gd name="T30" fmla="*/ 2147483647 w 688"/>
              <a:gd name="T31" fmla="*/ 0 h 290"/>
              <a:gd name="T32" fmla="*/ 2147483647 w 688"/>
              <a:gd name="T33" fmla="*/ 2147483647 h 290"/>
              <a:gd name="T34" fmla="*/ 2147483647 w 688"/>
              <a:gd name="T35" fmla="*/ 2147483647 h 290"/>
              <a:gd name="T36" fmla="*/ 2147483647 w 688"/>
              <a:gd name="T37" fmla="*/ 2147483647 h 290"/>
              <a:gd name="T38" fmla="*/ 2147483647 w 688"/>
              <a:gd name="T39" fmla="*/ 2147483647 h 290"/>
              <a:gd name="T40" fmla="*/ 2147483647 w 688"/>
              <a:gd name="T41" fmla="*/ 2147483647 h 290"/>
              <a:gd name="T42" fmla="*/ 2147483647 w 688"/>
              <a:gd name="T43" fmla="*/ 2147483647 h 290"/>
              <a:gd name="T44" fmla="*/ 2147483647 w 688"/>
              <a:gd name="T45" fmla="*/ 2147483647 h 290"/>
              <a:gd name="T46" fmla="*/ 2147483647 w 688"/>
              <a:gd name="T47" fmla="*/ 2147483647 h 290"/>
              <a:gd name="T48" fmla="*/ 2147483647 w 688"/>
              <a:gd name="T49" fmla="*/ 2147483647 h 290"/>
              <a:gd name="T50" fmla="*/ 2147483647 w 688"/>
              <a:gd name="T51" fmla="*/ 2147483647 h 290"/>
              <a:gd name="T52" fmla="*/ 2147483647 w 688"/>
              <a:gd name="T53" fmla="*/ 2147483647 h 290"/>
              <a:gd name="T54" fmla="*/ 2147483647 w 688"/>
              <a:gd name="T55" fmla="*/ 2147483647 h 290"/>
              <a:gd name="T56" fmla="*/ 2147483647 w 688"/>
              <a:gd name="T57" fmla="*/ 2147483647 h 290"/>
              <a:gd name="T58" fmla="*/ 2147483647 w 688"/>
              <a:gd name="T59" fmla="*/ 2147483647 h 290"/>
              <a:gd name="T60" fmla="*/ 2147483647 w 688"/>
              <a:gd name="T61" fmla="*/ 2147483647 h 290"/>
              <a:gd name="T62" fmla="*/ 2147483647 w 688"/>
              <a:gd name="T63" fmla="*/ 2147483647 h 290"/>
              <a:gd name="T64" fmla="*/ 2147483647 w 688"/>
              <a:gd name="T65" fmla="*/ 2147483647 h 29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88"/>
              <a:gd name="T100" fmla="*/ 0 h 290"/>
              <a:gd name="T101" fmla="*/ 688 w 688"/>
              <a:gd name="T102" fmla="*/ 290 h 29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88" h="290">
                <a:moveTo>
                  <a:pt x="27" y="183"/>
                </a:moveTo>
                <a:lnTo>
                  <a:pt x="0" y="161"/>
                </a:lnTo>
                <a:lnTo>
                  <a:pt x="32" y="161"/>
                </a:lnTo>
                <a:lnTo>
                  <a:pt x="65" y="156"/>
                </a:lnTo>
                <a:lnTo>
                  <a:pt x="113" y="145"/>
                </a:lnTo>
                <a:lnTo>
                  <a:pt x="172" y="124"/>
                </a:lnTo>
                <a:lnTo>
                  <a:pt x="215" y="113"/>
                </a:lnTo>
                <a:lnTo>
                  <a:pt x="247" y="97"/>
                </a:lnTo>
                <a:lnTo>
                  <a:pt x="263" y="91"/>
                </a:lnTo>
                <a:lnTo>
                  <a:pt x="274" y="86"/>
                </a:lnTo>
                <a:lnTo>
                  <a:pt x="306" y="70"/>
                </a:lnTo>
                <a:lnTo>
                  <a:pt x="344" y="54"/>
                </a:lnTo>
                <a:lnTo>
                  <a:pt x="392" y="38"/>
                </a:lnTo>
                <a:lnTo>
                  <a:pt x="446" y="21"/>
                </a:lnTo>
                <a:lnTo>
                  <a:pt x="497" y="9"/>
                </a:lnTo>
                <a:lnTo>
                  <a:pt x="548" y="0"/>
                </a:lnTo>
                <a:lnTo>
                  <a:pt x="586" y="5"/>
                </a:lnTo>
                <a:lnTo>
                  <a:pt x="624" y="11"/>
                </a:lnTo>
                <a:lnTo>
                  <a:pt x="656" y="21"/>
                </a:lnTo>
                <a:lnTo>
                  <a:pt x="688" y="32"/>
                </a:lnTo>
                <a:lnTo>
                  <a:pt x="624" y="118"/>
                </a:lnTo>
                <a:lnTo>
                  <a:pt x="575" y="183"/>
                </a:lnTo>
                <a:lnTo>
                  <a:pt x="505" y="188"/>
                </a:lnTo>
                <a:lnTo>
                  <a:pt x="419" y="199"/>
                </a:lnTo>
                <a:lnTo>
                  <a:pt x="354" y="206"/>
                </a:lnTo>
                <a:lnTo>
                  <a:pt x="290" y="209"/>
                </a:lnTo>
                <a:lnTo>
                  <a:pt x="240" y="213"/>
                </a:lnTo>
                <a:lnTo>
                  <a:pt x="231" y="247"/>
                </a:lnTo>
                <a:lnTo>
                  <a:pt x="220" y="290"/>
                </a:lnTo>
                <a:lnTo>
                  <a:pt x="188" y="274"/>
                </a:lnTo>
                <a:lnTo>
                  <a:pt x="124" y="242"/>
                </a:lnTo>
                <a:lnTo>
                  <a:pt x="75" y="209"/>
                </a:lnTo>
                <a:lnTo>
                  <a:pt x="27" y="183"/>
                </a:lnTo>
              </a:path>
            </a:pathLst>
          </a:custGeom>
          <a:solidFill>
            <a:srgbClr val="4BB2B7"/>
          </a:solidFill>
          <a:ln w="9525" cap="flat" cmpd="sng">
            <a:noFill/>
            <a:prstDash val="solid"/>
            <a:round/>
            <a:headEnd type="none" w="med" len="med"/>
            <a:tailEnd type="none" w="med" len="med"/>
          </a:ln>
        </p:spPr>
        <p:txBody>
          <a:bodyPr/>
          <a:lstStyle/>
          <a:p>
            <a:endParaRPr lang="en-GB"/>
          </a:p>
        </p:txBody>
      </p:sp>
      <p:sp>
        <p:nvSpPr>
          <p:cNvPr id="37928" name="Freeform 39"/>
          <p:cNvSpPr>
            <a:spLocks/>
          </p:cNvSpPr>
          <p:nvPr/>
        </p:nvSpPr>
        <p:spPr bwMode="auto">
          <a:xfrm>
            <a:off x="5884863" y="3127375"/>
            <a:ext cx="582612" cy="282575"/>
          </a:xfrm>
          <a:custGeom>
            <a:avLst/>
            <a:gdLst>
              <a:gd name="T0" fmla="*/ 2147483647 w 367"/>
              <a:gd name="T1" fmla="*/ 2147483647 h 178"/>
              <a:gd name="T2" fmla="*/ 2147483647 w 367"/>
              <a:gd name="T3" fmla="*/ 2147483647 h 178"/>
              <a:gd name="T4" fmla="*/ 2147483647 w 367"/>
              <a:gd name="T5" fmla="*/ 2147483647 h 178"/>
              <a:gd name="T6" fmla="*/ 2147483647 w 367"/>
              <a:gd name="T7" fmla="*/ 2147483647 h 178"/>
              <a:gd name="T8" fmla="*/ 2147483647 w 367"/>
              <a:gd name="T9" fmla="*/ 2147483647 h 178"/>
              <a:gd name="T10" fmla="*/ 2147483647 w 367"/>
              <a:gd name="T11" fmla="*/ 2147483647 h 178"/>
              <a:gd name="T12" fmla="*/ 2147483647 w 367"/>
              <a:gd name="T13" fmla="*/ 2147483647 h 178"/>
              <a:gd name="T14" fmla="*/ 2147483647 w 367"/>
              <a:gd name="T15" fmla="*/ 2147483647 h 178"/>
              <a:gd name="T16" fmla="*/ 2147483647 w 367"/>
              <a:gd name="T17" fmla="*/ 2147483647 h 178"/>
              <a:gd name="T18" fmla="*/ 2147483647 w 367"/>
              <a:gd name="T19" fmla="*/ 2147483647 h 178"/>
              <a:gd name="T20" fmla="*/ 2147483647 w 367"/>
              <a:gd name="T21" fmla="*/ 2147483647 h 178"/>
              <a:gd name="T22" fmla="*/ 2147483647 w 367"/>
              <a:gd name="T23" fmla="*/ 0 h 178"/>
              <a:gd name="T24" fmla="*/ 2147483647 w 367"/>
              <a:gd name="T25" fmla="*/ 2147483647 h 178"/>
              <a:gd name="T26" fmla="*/ 2147483647 w 367"/>
              <a:gd name="T27" fmla="*/ 2147483647 h 178"/>
              <a:gd name="T28" fmla="*/ 2147483647 w 367"/>
              <a:gd name="T29" fmla="*/ 2147483647 h 178"/>
              <a:gd name="T30" fmla="*/ 2147483647 w 367"/>
              <a:gd name="T31" fmla="*/ 2147483647 h 178"/>
              <a:gd name="T32" fmla="*/ 2147483647 w 367"/>
              <a:gd name="T33" fmla="*/ 2147483647 h 178"/>
              <a:gd name="T34" fmla="*/ 2147483647 w 367"/>
              <a:gd name="T35" fmla="*/ 2147483647 h 178"/>
              <a:gd name="T36" fmla="*/ 2147483647 w 367"/>
              <a:gd name="T37" fmla="*/ 2147483647 h 178"/>
              <a:gd name="T38" fmla="*/ 2147483647 w 367"/>
              <a:gd name="T39" fmla="*/ 2147483647 h 178"/>
              <a:gd name="T40" fmla="*/ 2147483647 w 367"/>
              <a:gd name="T41" fmla="*/ 2147483647 h 178"/>
              <a:gd name="T42" fmla="*/ 2147483647 w 367"/>
              <a:gd name="T43" fmla="*/ 2147483647 h 178"/>
              <a:gd name="T44" fmla="*/ 0 w 367"/>
              <a:gd name="T45" fmla="*/ 2147483647 h 178"/>
              <a:gd name="T46" fmla="*/ 2147483647 w 367"/>
              <a:gd name="T47" fmla="*/ 2147483647 h 17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67"/>
              <a:gd name="T73" fmla="*/ 0 h 178"/>
              <a:gd name="T74" fmla="*/ 367 w 367"/>
              <a:gd name="T75" fmla="*/ 178 h 17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67" h="178">
                <a:moveTo>
                  <a:pt x="5" y="146"/>
                </a:moveTo>
                <a:lnTo>
                  <a:pt x="11" y="124"/>
                </a:lnTo>
                <a:lnTo>
                  <a:pt x="38" y="108"/>
                </a:lnTo>
                <a:lnTo>
                  <a:pt x="70" y="87"/>
                </a:lnTo>
                <a:lnTo>
                  <a:pt x="102" y="65"/>
                </a:lnTo>
                <a:lnTo>
                  <a:pt x="145" y="44"/>
                </a:lnTo>
                <a:lnTo>
                  <a:pt x="172" y="28"/>
                </a:lnTo>
                <a:lnTo>
                  <a:pt x="178" y="22"/>
                </a:lnTo>
                <a:lnTo>
                  <a:pt x="222" y="9"/>
                </a:lnTo>
                <a:lnTo>
                  <a:pt x="273" y="4"/>
                </a:lnTo>
                <a:lnTo>
                  <a:pt x="323" y="6"/>
                </a:lnTo>
                <a:lnTo>
                  <a:pt x="367" y="0"/>
                </a:lnTo>
                <a:lnTo>
                  <a:pt x="355" y="17"/>
                </a:lnTo>
                <a:lnTo>
                  <a:pt x="334" y="22"/>
                </a:lnTo>
                <a:lnTo>
                  <a:pt x="285" y="28"/>
                </a:lnTo>
                <a:lnTo>
                  <a:pt x="237" y="44"/>
                </a:lnTo>
                <a:lnTo>
                  <a:pt x="199" y="54"/>
                </a:lnTo>
                <a:lnTo>
                  <a:pt x="151" y="76"/>
                </a:lnTo>
                <a:lnTo>
                  <a:pt x="113" y="97"/>
                </a:lnTo>
                <a:lnTo>
                  <a:pt x="81" y="119"/>
                </a:lnTo>
                <a:lnTo>
                  <a:pt x="43" y="146"/>
                </a:lnTo>
                <a:lnTo>
                  <a:pt x="22" y="157"/>
                </a:lnTo>
                <a:lnTo>
                  <a:pt x="0" y="178"/>
                </a:lnTo>
                <a:lnTo>
                  <a:pt x="5" y="146"/>
                </a:lnTo>
              </a:path>
            </a:pathLst>
          </a:custGeom>
          <a:solidFill>
            <a:srgbClr val="969696"/>
          </a:solidFill>
          <a:ln w="9525" cap="flat" cmpd="sng">
            <a:noFill/>
            <a:prstDash val="solid"/>
            <a:round/>
            <a:headEnd type="none" w="med" len="med"/>
            <a:tailEnd type="none" w="med" len="med"/>
          </a:ln>
        </p:spPr>
        <p:txBody>
          <a:bodyPr wrap="none" anchor="ctr"/>
          <a:lstStyle/>
          <a:p>
            <a:endParaRPr lang="en-GB"/>
          </a:p>
        </p:txBody>
      </p:sp>
      <p:sp>
        <p:nvSpPr>
          <p:cNvPr id="37929" name="Freeform 40"/>
          <p:cNvSpPr>
            <a:spLocks/>
          </p:cNvSpPr>
          <p:nvPr/>
        </p:nvSpPr>
        <p:spPr bwMode="auto">
          <a:xfrm>
            <a:off x="6073775" y="3470275"/>
            <a:ext cx="844550" cy="204788"/>
          </a:xfrm>
          <a:custGeom>
            <a:avLst/>
            <a:gdLst>
              <a:gd name="T0" fmla="*/ 2147483647 w 532"/>
              <a:gd name="T1" fmla="*/ 2147483647 h 129"/>
              <a:gd name="T2" fmla="*/ 2147483647 w 532"/>
              <a:gd name="T3" fmla="*/ 0 h 129"/>
              <a:gd name="T4" fmla="*/ 2147483647 w 532"/>
              <a:gd name="T5" fmla="*/ 2147483647 h 129"/>
              <a:gd name="T6" fmla="*/ 2147483647 w 532"/>
              <a:gd name="T7" fmla="*/ 2147483647 h 129"/>
              <a:gd name="T8" fmla="*/ 2147483647 w 532"/>
              <a:gd name="T9" fmla="*/ 2147483647 h 129"/>
              <a:gd name="T10" fmla="*/ 2147483647 w 532"/>
              <a:gd name="T11" fmla="*/ 2147483647 h 129"/>
              <a:gd name="T12" fmla="*/ 2147483647 w 532"/>
              <a:gd name="T13" fmla="*/ 2147483647 h 129"/>
              <a:gd name="T14" fmla="*/ 2147483647 w 532"/>
              <a:gd name="T15" fmla="*/ 2147483647 h 129"/>
              <a:gd name="T16" fmla="*/ 2147483647 w 532"/>
              <a:gd name="T17" fmla="*/ 2147483647 h 129"/>
              <a:gd name="T18" fmla="*/ 2147483647 w 532"/>
              <a:gd name="T19" fmla="*/ 2147483647 h 129"/>
              <a:gd name="T20" fmla="*/ 2147483647 w 532"/>
              <a:gd name="T21" fmla="*/ 2147483647 h 129"/>
              <a:gd name="T22" fmla="*/ 2147483647 w 532"/>
              <a:gd name="T23" fmla="*/ 2147483647 h 129"/>
              <a:gd name="T24" fmla="*/ 2147483647 w 532"/>
              <a:gd name="T25" fmla="*/ 2147483647 h 129"/>
              <a:gd name="T26" fmla="*/ 2147483647 w 532"/>
              <a:gd name="T27" fmla="*/ 2147483647 h 129"/>
              <a:gd name="T28" fmla="*/ 2147483647 w 532"/>
              <a:gd name="T29" fmla="*/ 2147483647 h 129"/>
              <a:gd name="T30" fmla="*/ 2147483647 w 532"/>
              <a:gd name="T31" fmla="*/ 2147483647 h 129"/>
              <a:gd name="T32" fmla="*/ 2147483647 w 532"/>
              <a:gd name="T33" fmla="*/ 2147483647 h 129"/>
              <a:gd name="T34" fmla="*/ 2147483647 w 532"/>
              <a:gd name="T35" fmla="*/ 2147483647 h 129"/>
              <a:gd name="T36" fmla="*/ 2147483647 w 532"/>
              <a:gd name="T37" fmla="*/ 2147483647 h 129"/>
              <a:gd name="T38" fmla="*/ 2147483647 w 532"/>
              <a:gd name="T39" fmla="*/ 2147483647 h 129"/>
              <a:gd name="T40" fmla="*/ 2147483647 w 532"/>
              <a:gd name="T41" fmla="*/ 2147483647 h 129"/>
              <a:gd name="T42" fmla="*/ 2147483647 w 532"/>
              <a:gd name="T43" fmla="*/ 2147483647 h 129"/>
              <a:gd name="T44" fmla="*/ 2147483647 w 532"/>
              <a:gd name="T45" fmla="*/ 2147483647 h 129"/>
              <a:gd name="T46" fmla="*/ 0 w 532"/>
              <a:gd name="T47" fmla="*/ 2147483647 h 129"/>
              <a:gd name="T48" fmla="*/ 2147483647 w 532"/>
              <a:gd name="T49" fmla="*/ 2147483647 h 1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32"/>
              <a:gd name="T76" fmla="*/ 0 h 129"/>
              <a:gd name="T77" fmla="*/ 532 w 532"/>
              <a:gd name="T78" fmla="*/ 129 h 12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32" h="129">
                <a:moveTo>
                  <a:pt x="38" y="32"/>
                </a:moveTo>
                <a:lnTo>
                  <a:pt x="64" y="0"/>
                </a:lnTo>
                <a:lnTo>
                  <a:pt x="113" y="16"/>
                </a:lnTo>
                <a:lnTo>
                  <a:pt x="161" y="27"/>
                </a:lnTo>
                <a:lnTo>
                  <a:pt x="215" y="32"/>
                </a:lnTo>
                <a:lnTo>
                  <a:pt x="263" y="38"/>
                </a:lnTo>
                <a:lnTo>
                  <a:pt x="317" y="38"/>
                </a:lnTo>
                <a:lnTo>
                  <a:pt x="355" y="32"/>
                </a:lnTo>
                <a:lnTo>
                  <a:pt x="365" y="32"/>
                </a:lnTo>
                <a:lnTo>
                  <a:pt x="398" y="43"/>
                </a:lnTo>
                <a:lnTo>
                  <a:pt x="441" y="59"/>
                </a:lnTo>
                <a:lnTo>
                  <a:pt x="478" y="70"/>
                </a:lnTo>
                <a:lnTo>
                  <a:pt x="520" y="75"/>
                </a:lnTo>
                <a:lnTo>
                  <a:pt x="532" y="81"/>
                </a:lnTo>
                <a:lnTo>
                  <a:pt x="505" y="91"/>
                </a:lnTo>
                <a:lnTo>
                  <a:pt x="457" y="108"/>
                </a:lnTo>
                <a:lnTo>
                  <a:pt x="398" y="118"/>
                </a:lnTo>
                <a:lnTo>
                  <a:pt x="339" y="124"/>
                </a:lnTo>
                <a:lnTo>
                  <a:pt x="258" y="129"/>
                </a:lnTo>
                <a:lnTo>
                  <a:pt x="183" y="124"/>
                </a:lnTo>
                <a:lnTo>
                  <a:pt x="124" y="118"/>
                </a:lnTo>
                <a:lnTo>
                  <a:pt x="81" y="113"/>
                </a:lnTo>
                <a:lnTo>
                  <a:pt x="38" y="97"/>
                </a:lnTo>
                <a:lnTo>
                  <a:pt x="0" y="70"/>
                </a:lnTo>
                <a:lnTo>
                  <a:pt x="38" y="32"/>
                </a:lnTo>
              </a:path>
            </a:pathLst>
          </a:custGeom>
          <a:solidFill>
            <a:srgbClr val="99CC00"/>
          </a:solidFill>
          <a:ln w="9525" cap="flat" cmpd="sng">
            <a:noFill/>
            <a:prstDash val="solid"/>
            <a:round/>
            <a:headEnd type="none" w="med" len="med"/>
            <a:tailEnd type="none" w="med" len="med"/>
          </a:ln>
        </p:spPr>
        <p:txBody>
          <a:bodyPr wrap="none" anchor="ctr"/>
          <a:lstStyle/>
          <a:p>
            <a:endParaRPr lang="en-GB"/>
          </a:p>
        </p:txBody>
      </p:sp>
      <p:sp>
        <p:nvSpPr>
          <p:cNvPr id="37930" name="Freeform 41"/>
          <p:cNvSpPr>
            <a:spLocks/>
          </p:cNvSpPr>
          <p:nvPr/>
        </p:nvSpPr>
        <p:spPr bwMode="auto">
          <a:xfrm>
            <a:off x="6165850" y="3384550"/>
            <a:ext cx="479425" cy="146050"/>
          </a:xfrm>
          <a:custGeom>
            <a:avLst/>
            <a:gdLst>
              <a:gd name="T0" fmla="*/ 2147483647 w 302"/>
              <a:gd name="T1" fmla="*/ 2147483647 h 92"/>
              <a:gd name="T2" fmla="*/ 2147483647 w 302"/>
              <a:gd name="T3" fmla="*/ 0 h 92"/>
              <a:gd name="T4" fmla="*/ 2147483647 w 302"/>
              <a:gd name="T5" fmla="*/ 2147483647 h 92"/>
              <a:gd name="T6" fmla="*/ 2147483647 w 302"/>
              <a:gd name="T7" fmla="*/ 2147483647 h 92"/>
              <a:gd name="T8" fmla="*/ 2147483647 w 302"/>
              <a:gd name="T9" fmla="*/ 2147483647 h 92"/>
              <a:gd name="T10" fmla="*/ 2147483647 w 302"/>
              <a:gd name="T11" fmla="*/ 2147483647 h 92"/>
              <a:gd name="T12" fmla="*/ 2147483647 w 302"/>
              <a:gd name="T13" fmla="*/ 2147483647 h 92"/>
              <a:gd name="T14" fmla="*/ 2147483647 w 302"/>
              <a:gd name="T15" fmla="*/ 2147483647 h 92"/>
              <a:gd name="T16" fmla="*/ 2147483647 w 302"/>
              <a:gd name="T17" fmla="*/ 2147483647 h 92"/>
              <a:gd name="T18" fmla="*/ 2147483647 w 302"/>
              <a:gd name="T19" fmla="*/ 2147483647 h 92"/>
              <a:gd name="T20" fmla="*/ 2147483647 w 302"/>
              <a:gd name="T21" fmla="*/ 2147483647 h 92"/>
              <a:gd name="T22" fmla="*/ 2147483647 w 302"/>
              <a:gd name="T23" fmla="*/ 2147483647 h 92"/>
              <a:gd name="T24" fmla="*/ 2147483647 w 302"/>
              <a:gd name="T25" fmla="*/ 2147483647 h 92"/>
              <a:gd name="T26" fmla="*/ 2147483647 w 302"/>
              <a:gd name="T27" fmla="*/ 2147483647 h 92"/>
              <a:gd name="T28" fmla="*/ 2147483647 w 302"/>
              <a:gd name="T29" fmla="*/ 2147483647 h 92"/>
              <a:gd name="T30" fmla="*/ 2147483647 w 302"/>
              <a:gd name="T31" fmla="*/ 2147483647 h 92"/>
              <a:gd name="T32" fmla="*/ 2147483647 w 302"/>
              <a:gd name="T33" fmla="*/ 2147483647 h 92"/>
              <a:gd name="T34" fmla="*/ 0 w 302"/>
              <a:gd name="T35" fmla="*/ 2147483647 h 92"/>
              <a:gd name="T36" fmla="*/ 2147483647 w 302"/>
              <a:gd name="T37" fmla="*/ 2147483647 h 92"/>
              <a:gd name="T38" fmla="*/ 2147483647 w 302"/>
              <a:gd name="T39" fmla="*/ 2147483647 h 9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02"/>
              <a:gd name="T61" fmla="*/ 0 h 92"/>
              <a:gd name="T62" fmla="*/ 302 w 302"/>
              <a:gd name="T63" fmla="*/ 92 h 9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02" h="92">
                <a:moveTo>
                  <a:pt x="44" y="11"/>
                </a:moveTo>
                <a:lnTo>
                  <a:pt x="49" y="0"/>
                </a:lnTo>
                <a:lnTo>
                  <a:pt x="81" y="16"/>
                </a:lnTo>
                <a:lnTo>
                  <a:pt x="119" y="27"/>
                </a:lnTo>
                <a:lnTo>
                  <a:pt x="160" y="33"/>
                </a:lnTo>
                <a:lnTo>
                  <a:pt x="194" y="38"/>
                </a:lnTo>
                <a:lnTo>
                  <a:pt x="221" y="54"/>
                </a:lnTo>
                <a:lnTo>
                  <a:pt x="254" y="65"/>
                </a:lnTo>
                <a:lnTo>
                  <a:pt x="286" y="81"/>
                </a:lnTo>
                <a:lnTo>
                  <a:pt x="302" y="87"/>
                </a:lnTo>
                <a:lnTo>
                  <a:pt x="275" y="92"/>
                </a:lnTo>
                <a:lnTo>
                  <a:pt x="221" y="92"/>
                </a:lnTo>
                <a:lnTo>
                  <a:pt x="162" y="92"/>
                </a:lnTo>
                <a:lnTo>
                  <a:pt x="135" y="92"/>
                </a:lnTo>
                <a:lnTo>
                  <a:pt x="92" y="87"/>
                </a:lnTo>
                <a:lnTo>
                  <a:pt x="54" y="76"/>
                </a:lnTo>
                <a:lnTo>
                  <a:pt x="28" y="65"/>
                </a:lnTo>
                <a:lnTo>
                  <a:pt x="0" y="55"/>
                </a:lnTo>
                <a:lnTo>
                  <a:pt x="25" y="33"/>
                </a:lnTo>
                <a:lnTo>
                  <a:pt x="44" y="11"/>
                </a:lnTo>
              </a:path>
            </a:pathLst>
          </a:custGeom>
          <a:solidFill>
            <a:srgbClr val="969696"/>
          </a:solidFill>
          <a:ln w="9525" cap="flat" cmpd="sng">
            <a:noFill/>
            <a:prstDash val="solid"/>
            <a:round/>
            <a:headEnd type="none" w="med" len="med"/>
            <a:tailEnd type="none" w="med" len="med"/>
          </a:ln>
        </p:spPr>
        <p:txBody>
          <a:bodyPr wrap="none" anchor="ctr"/>
          <a:lstStyle/>
          <a:p>
            <a:endParaRPr lang="en-GB"/>
          </a:p>
        </p:txBody>
      </p:sp>
      <p:sp>
        <p:nvSpPr>
          <p:cNvPr id="37931" name="Freeform 42"/>
          <p:cNvSpPr>
            <a:spLocks/>
          </p:cNvSpPr>
          <p:nvPr/>
        </p:nvSpPr>
        <p:spPr bwMode="auto">
          <a:xfrm>
            <a:off x="6923088" y="3598863"/>
            <a:ext cx="174625" cy="225425"/>
          </a:xfrm>
          <a:custGeom>
            <a:avLst/>
            <a:gdLst>
              <a:gd name="T0" fmla="*/ 2147483647 w 110"/>
              <a:gd name="T1" fmla="*/ 0 h 142"/>
              <a:gd name="T2" fmla="*/ 2147483647 w 110"/>
              <a:gd name="T3" fmla="*/ 0 h 142"/>
              <a:gd name="T4" fmla="*/ 2147483647 w 110"/>
              <a:gd name="T5" fmla="*/ 0 h 142"/>
              <a:gd name="T6" fmla="*/ 2147483647 w 110"/>
              <a:gd name="T7" fmla="*/ 0 h 142"/>
              <a:gd name="T8" fmla="*/ 2147483647 w 110"/>
              <a:gd name="T9" fmla="*/ 2147483647 h 142"/>
              <a:gd name="T10" fmla="*/ 0 w 110"/>
              <a:gd name="T11" fmla="*/ 2147483647 h 142"/>
              <a:gd name="T12" fmla="*/ 2147483647 w 110"/>
              <a:gd name="T13" fmla="*/ 0 h 142"/>
              <a:gd name="T14" fmla="*/ 0 60000 65536"/>
              <a:gd name="T15" fmla="*/ 0 60000 65536"/>
              <a:gd name="T16" fmla="*/ 0 60000 65536"/>
              <a:gd name="T17" fmla="*/ 0 60000 65536"/>
              <a:gd name="T18" fmla="*/ 0 60000 65536"/>
              <a:gd name="T19" fmla="*/ 0 60000 65536"/>
              <a:gd name="T20" fmla="*/ 0 60000 65536"/>
              <a:gd name="T21" fmla="*/ 0 w 110"/>
              <a:gd name="T22" fmla="*/ 0 h 142"/>
              <a:gd name="T23" fmla="*/ 110 w 110"/>
              <a:gd name="T24" fmla="*/ 142 h 1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0" h="142">
                <a:moveTo>
                  <a:pt x="51" y="0"/>
                </a:moveTo>
                <a:lnTo>
                  <a:pt x="67" y="0"/>
                </a:lnTo>
                <a:lnTo>
                  <a:pt x="89" y="0"/>
                </a:lnTo>
                <a:lnTo>
                  <a:pt x="110" y="0"/>
                </a:lnTo>
                <a:lnTo>
                  <a:pt x="46" y="141"/>
                </a:lnTo>
                <a:lnTo>
                  <a:pt x="0" y="142"/>
                </a:lnTo>
                <a:lnTo>
                  <a:pt x="51" y="0"/>
                </a:lnTo>
              </a:path>
            </a:pathLst>
          </a:custGeom>
          <a:solidFill>
            <a:srgbClr val="FF99CC"/>
          </a:solidFill>
          <a:ln w="9525" cap="flat" cmpd="sng">
            <a:noFill/>
            <a:prstDash val="solid"/>
            <a:round/>
            <a:headEnd type="none" w="med" len="med"/>
            <a:tailEnd type="none" w="med" len="med"/>
          </a:ln>
        </p:spPr>
        <p:txBody>
          <a:bodyPr wrap="none" anchor="ctr"/>
          <a:lstStyle/>
          <a:p>
            <a:endParaRPr lang="en-GB"/>
          </a:p>
        </p:txBody>
      </p:sp>
      <p:sp>
        <p:nvSpPr>
          <p:cNvPr id="37932" name="Freeform 43"/>
          <p:cNvSpPr>
            <a:spLocks/>
          </p:cNvSpPr>
          <p:nvPr/>
        </p:nvSpPr>
        <p:spPr bwMode="auto">
          <a:xfrm>
            <a:off x="6991350" y="2895600"/>
            <a:ext cx="1763713" cy="933450"/>
          </a:xfrm>
          <a:custGeom>
            <a:avLst/>
            <a:gdLst>
              <a:gd name="T0" fmla="*/ 2147483647 w 1111"/>
              <a:gd name="T1" fmla="*/ 2147483647 h 588"/>
              <a:gd name="T2" fmla="*/ 2147483647 w 1111"/>
              <a:gd name="T3" fmla="*/ 2147483647 h 588"/>
              <a:gd name="T4" fmla="*/ 2147483647 w 1111"/>
              <a:gd name="T5" fmla="*/ 2147483647 h 588"/>
              <a:gd name="T6" fmla="*/ 2147483647 w 1111"/>
              <a:gd name="T7" fmla="*/ 2147483647 h 588"/>
              <a:gd name="T8" fmla="*/ 2147483647 w 1111"/>
              <a:gd name="T9" fmla="*/ 2147483647 h 588"/>
              <a:gd name="T10" fmla="*/ 2147483647 w 1111"/>
              <a:gd name="T11" fmla="*/ 2147483647 h 588"/>
              <a:gd name="T12" fmla="*/ 2147483647 w 1111"/>
              <a:gd name="T13" fmla="*/ 2147483647 h 588"/>
              <a:gd name="T14" fmla="*/ 2147483647 w 1111"/>
              <a:gd name="T15" fmla="*/ 2147483647 h 588"/>
              <a:gd name="T16" fmla="*/ 2147483647 w 1111"/>
              <a:gd name="T17" fmla="*/ 2147483647 h 588"/>
              <a:gd name="T18" fmla="*/ 2147483647 w 1111"/>
              <a:gd name="T19" fmla="*/ 2147483647 h 588"/>
              <a:gd name="T20" fmla="*/ 2147483647 w 1111"/>
              <a:gd name="T21" fmla="*/ 2147483647 h 588"/>
              <a:gd name="T22" fmla="*/ 2147483647 w 1111"/>
              <a:gd name="T23" fmla="*/ 2147483647 h 588"/>
              <a:gd name="T24" fmla="*/ 2147483647 w 1111"/>
              <a:gd name="T25" fmla="*/ 2147483647 h 588"/>
              <a:gd name="T26" fmla="*/ 2147483647 w 1111"/>
              <a:gd name="T27" fmla="*/ 2147483647 h 588"/>
              <a:gd name="T28" fmla="*/ 2147483647 w 1111"/>
              <a:gd name="T29" fmla="*/ 2147483647 h 588"/>
              <a:gd name="T30" fmla="*/ 2147483647 w 1111"/>
              <a:gd name="T31" fmla="*/ 2147483647 h 588"/>
              <a:gd name="T32" fmla="*/ 2147483647 w 1111"/>
              <a:gd name="T33" fmla="*/ 2147483647 h 588"/>
              <a:gd name="T34" fmla="*/ 2147483647 w 1111"/>
              <a:gd name="T35" fmla="*/ 2147483647 h 588"/>
              <a:gd name="T36" fmla="*/ 2147483647 w 1111"/>
              <a:gd name="T37" fmla="*/ 2147483647 h 588"/>
              <a:gd name="T38" fmla="*/ 2147483647 w 1111"/>
              <a:gd name="T39" fmla="*/ 2147483647 h 588"/>
              <a:gd name="T40" fmla="*/ 2147483647 w 1111"/>
              <a:gd name="T41" fmla="*/ 2147483647 h 588"/>
              <a:gd name="T42" fmla="*/ 2147483647 w 1111"/>
              <a:gd name="T43" fmla="*/ 2147483647 h 588"/>
              <a:gd name="T44" fmla="*/ 2147483647 w 1111"/>
              <a:gd name="T45" fmla="*/ 0 h 588"/>
              <a:gd name="T46" fmla="*/ 2147483647 w 1111"/>
              <a:gd name="T47" fmla="*/ 2147483647 h 588"/>
              <a:gd name="T48" fmla="*/ 2147483647 w 1111"/>
              <a:gd name="T49" fmla="*/ 2147483647 h 588"/>
              <a:gd name="T50" fmla="*/ 0 w 1111"/>
              <a:gd name="T51" fmla="*/ 2147483647 h 58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11"/>
              <a:gd name="T79" fmla="*/ 0 h 588"/>
              <a:gd name="T80" fmla="*/ 1111 w 1111"/>
              <a:gd name="T81" fmla="*/ 588 h 58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11" h="588">
                <a:moveTo>
                  <a:pt x="3" y="588"/>
                </a:moveTo>
                <a:lnTo>
                  <a:pt x="84" y="400"/>
                </a:lnTo>
                <a:lnTo>
                  <a:pt x="111" y="389"/>
                </a:lnTo>
                <a:lnTo>
                  <a:pt x="127" y="373"/>
                </a:lnTo>
                <a:lnTo>
                  <a:pt x="137" y="357"/>
                </a:lnTo>
                <a:lnTo>
                  <a:pt x="186" y="335"/>
                </a:lnTo>
                <a:lnTo>
                  <a:pt x="224" y="314"/>
                </a:lnTo>
                <a:lnTo>
                  <a:pt x="267" y="292"/>
                </a:lnTo>
                <a:lnTo>
                  <a:pt x="291" y="279"/>
                </a:lnTo>
                <a:lnTo>
                  <a:pt x="326" y="244"/>
                </a:lnTo>
                <a:lnTo>
                  <a:pt x="358" y="211"/>
                </a:lnTo>
                <a:lnTo>
                  <a:pt x="374" y="179"/>
                </a:lnTo>
                <a:lnTo>
                  <a:pt x="401" y="152"/>
                </a:lnTo>
                <a:lnTo>
                  <a:pt x="412" y="141"/>
                </a:lnTo>
                <a:lnTo>
                  <a:pt x="444" y="125"/>
                </a:lnTo>
                <a:lnTo>
                  <a:pt x="476" y="115"/>
                </a:lnTo>
                <a:lnTo>
                  <a:pt x="509" y="104"/>
                </a:lnTo>
                <a:lnTo>
                  <a:pt x="541" y="98"/>
                </a:lnTo>
                <a:lnTo>
                  <a:pt x="620" y="84"/>
                </a:lnTo>
                <a:lnTo>
                  <a:pt x="686" y="72"/>
                </a:lnTo>
                <a:lnTo>
                  <a:pt x="718" y="66"/>
                </a:lnTo>
                <a:lnTo>
                  <a:pt x="740" y="12"/>
                </a:lnTo>
                <a:lnTo>
                  <a:pt x="1074" y="0"/>
                </a:lnTo>
                <a:lnTo>
                  <a:pt x="1111" y="39"/>
                </a:lnTo>
                <a:lnTo>
                  <a:pt x="1107" y="584"/>
                </a:lnTo>
                <a:lnTo>
                  <a:pt x="0" y="584"/>
                </a:lnTo>
              </a:path>
            </a:pathLst>
          </a:custGeom>
          <a:solidFill>
            <a:srgbClr val="800080"/>
          </a:solidFill>
          <a:ln w="9525" cap="flat" cmpd="sng">
            <a:noFill/>
            <a:prstDash val="solid"/>
            <a:round/>
            <a:headEnd/>
            <a:tailEnd/>
          </a:ln>
        </p:spPr>
        <p:txBody>
          <a:bodyPr wrap="none" anchor="ctr"/>
          <a:lstStyle/>
          <a:p>
            <a:endParaRPr lang="en-GB"/>
          </a:p>
        </p:txBody>
      </p:sp>
      <p:sp>
        <p:nvSpPr>
          <p:cNvPr id="37933" name="Freeform 44"/>
          <p:cNvSpPr>
            <a:spLocks/>
          </p:cNvSpPr>
          <p:nvPr/>
        </p:nvSpPr>
        <p:spPr bwMode="auto">
          <a:xfrm>
            <a:off x="7208838" y="3171825"/>
            <a:ext cx="376237" cy="290513"/>
          </a:xfrm>
          <a:custGeom>
            <a:avLst/>
            <a:gdLst>
              <a:gd name="T0" fmla="*/ 2147483647 w 44"/>
              <a:gd name="T1" fmla="*/ 0 h 34"/>
              <a:gd name="T2" fmla="*/ 2147483647 w 44"/>
              <a:gd name="T3" fmla="*/ 2147483647 h 34"/>
              <a:gd name="T4" fmla="*/ 2147483647 w 44"/>
              <a:gd name="T5" fmla="*/ 2147483647 h 34"/>
              <a:gd name="T6" fmla="*/ 2147483647 w 44"/>
              <a:gd name="T7" fmla="*/ 2147483647 h 34"/>
              <a:gd name="T8" fmla="*/ 2147483647 w 44"/>
              <a:gd name="T9" fmla="*/ 2147483647 h 34"/>
              <a:gd name="T10" fmla="*/ 2147483647 w 44"/>
              <a:gd name="T11" fmla="*/ 2147483647 h 34"/>
              <a:gd name="T12" fmla="*/ 2147483647 w 44"/>
              <a:gd name="T13" fmla="*/ 2147483647 h 34"/>
              <a:gd name="T14" fmla="*/ 0 w 44"/>
              <a:gd name="T15" fmla="*/ 2147483647 h 34"/>
              <a:gd name="T16" fmla="*/ 2147483647 w 44"/>
              <a:gd name="T17" fmla="*/ 2147483647 h 34"/>
              <a:gd name="T18" fmla="*/ 2147483647 w 44"/>
              <a:gd name="T19" fmla="*/ 2147483647 h 34"/>
              <a:gd name="T20" fmla="*/ 2147483647 w 44"/>
              <a:gd name="T21" fmla="*/ 2147483647 h 34"/>
              <a:gd name="T22" fmla="*/ 2147483647 w 44"/>
              <a:gd name="T23" fmla="*/ 2147483647 h 34"/>
              <a:gd name="T24" fmla="*/ 2147483647 w 44"/>
              <a:gd name="T25" fmla="*/ 2147483647 h 34"/>
              <a:gd name="T26" fmla="*/ 2147483647 w 44"/>
              <a:gd name="T27" fmla="*/ 2147483647 h 34"/>
              <a:gd name="T28" fmla="*/ 2147483647 w 44"/>
              <a:gd name="T29" fmla="*/ 2147483647 h 34"/>
              <a:gd name="T30" fmla="*/ 2147483647 w 44"/>
              <a:gd name="T31" fmla="*/ 2147483647 h 34"/>
              <a:gd name="T32" fmla="*/ 2147483647 w 44"/>
              <a:gd name="T33" fmla="*/ 2147483647 h 34"/>
              <a:gd name="T34" fmla="*/ 2147483647 w 44"/>
              <a:gd name="T35" fmla="*/ 0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4"/>
              <a:gd name="T55" fmla="*/ 0 h 34"/>
              <a:gd name="T56" fmla="*/ 44 w 44"/>
              <a:gd name="T57" fmla="*/ 34 h 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4" h="34">
                <a:moveTo>
                  <a:pt x="44" y="0"/>
                </a:moveTo>
                <a:lnTo>
                  <a:pt x="41" y="7"/>
                </a:lnTo>
                <a:lnTo>
                  <a:pt x="35" y="13"/>
                </a:lnTo>
                <a:lnTo>
                  <a:pt x="28" y="20"/>
                </a:lnTo>
                <a:lnTo>
                  <a:pt x="18" y="26"/>
                </a:lnTo>
                <a:lnTo>
                  <a:pt x="14" y="28"/>
                </a:lnTo>
                <a:lnTo>
                  <a:pt x="7" y="31"/>
                </a:lnTo>
                <a:lnTo>
                  <a:pt x="0" y="34"/>
                </a:lnTo>
                <a:lnTo>
                  <a:pt x="2" y="31"/>
                </a:lnTo>
                <a:lnTo>
                  <a:pt x="4" y="26"/>
                </a:lnTo>
                <a:lnTo>
                  <a:pt x="8" y="22"/>
                </a:lnTo>
                <a:lnTo>
                  <a:pt x="13" y="18"/>
                </a:lnTo>
                <a:lnTo>
                  <a:pt x="20" y="15"/>
                </a:lnTo>
                <a:lnTo>
                  <a:pt x="25" y="12"/>
                </a:lnTo>
                <a:lnTo>
                  <a:pt x="31" y="9"/>
                </a:lnTo>
                <a:lnTo>
                  <a:pt x="37" y="6"/>
                </a:lnTo>
                <a:lnTo>
                  <a:pt x="43" y="1"/>
                </a:lnTo>
                <a:lnTo>
                  <a:pt x="44" y="0"/>
                </a:lnTo>
              </a:path>
            </a:pathLst>
          </a:custGeom>
          <a:solidFill>
            <a:srgbClr val="FF99CC"/>
          </a:solidFill>
          <a:ln w="9525" cap="flat" cmpd="sng">
            <a:noFill/>
            <a:prstDash val="solid"/>
            <a:round/>
            <a:headEnd type="none" w="med" len="med"/>
            <a:tailEnd type="none" w="med" len="med"/>
          </a:ln>
        </p:spPr>
        <p:txBody>
          <a:bodyPr wrap="none" anchor="ctr"/>
          <a:lstStyle/>
          <a:p>
            <a:endParaRPr lang="en-GB"/>
          </a:p>
        </p:txBody>
      </p:sp>
      <p:sp>
        <p:nvSpPr>
          <p:cNvPr id="37934" name="Freeform 45"/>
          <p:cNvSpPr>
            <a:spLocks/>
          </p:cNvSpPr>
          <p:nvPr/>
        </p:nvSpPr>
        <p:spPr bwMode="auto">
          <a:xfrm>
            <a:off x="7243763" y="2755900"/>
            <a:ext cx="979487" cy="620713"/>
          </a:xfrm>
          <a:custGeom>
            <a:avLst/>
            <a:gdLst>
              <a:gd name="T0" fmla="*/ 2147483647 w 617"/>
              <a:gd name="T1" fmla="*/ 0 h 391"/>
              <a:gd name="T2" fmla="*/ 2147483647 w 617"/>
              <a:gd name="T3" fmla="*/ 2147483647 h 391"/>
              <a:gd name="T4" fmla="*/ 2147483647 w 617"/>
              <a:gd name="T5" fmla="*/ 2147483647 h 391"/>
              <a:gd name="T6" fmla="*/ 2147483647 w 617"/>
              <a:gd name="T7" fmla="*/ 2147483647 h 391"/>
              <a:gd name="T8" fmla="*/ 2147483647 w 617"/>
              <a:gd name="T9" fmla="*/ 2147483647 h 391"/>
              <a:gd name="T10" fmla="*/ 2147483647 w 617"/>
              <a:gd name="T11" fmla="*/ 2147483647 h 391"/>
              <a:gd name="T12" fmla="*/ 2147483647 w 617"/>
              <a:gd name="T13" fmla="*/ 2147483647 h 391"/>
              <a:gd name="T14" fmla="*/ 2147483647 w 617"/>
              <a:gd name="T15" fmla="*/ 2147483647 h 391"/>
              <a:gd name="T16" fmla="*/ 2147483647 w 617"/>
              <a:gd name="T17" fmla="*/ 2147483647 h 391"/>
              <a:gd name="T18" fmla="*/ 2147483647 w 617"/>
              <a:gd name="T19" fmla="*/ 2147483647 h 391"/>
              <a:gd name="T20" fmla="*/ 2147483647 w 617"/>
              <a:gd name="T21" fmla="*/ 2147483647 h 391"/>
              <a:gd name="T22" fmla="*/ 2147483647 w 617"/>
              <a:gd name="T23" fmla="*/ 2147483647 h 391"/>
              <a:gd name="T24" fmla="*/ 2147483647 w 617"/>
              <a:gd name="T25" fmla="*/ 2147483647 h 391"/>
              <a:gd name="T26" fmla="*/ 2147483647 w 617"/>
              <a:gd name="T27" fmla="*/ 2147483647 h 391"/>
              <a:gd name="T28" fmla="*/ 2147483647 w 617"/>
              <a:gd name="T29" fmla="*/ 2147483647 h 391"/>
              <a:gd name="T30" fmla="*/ 2147483647 w 617"/>
              <a:gd name="T31" fmla="*/ 2147483647 h 391"/>
              <a:gd name="T32" fmla="*/ 2147483647 w 617"/>
              <a:gd name="T33" fmla="*/ 2147483647 h 391"/>
              <a:gd name="T34" fmla="*/ 2147483647 w 617"/>
              <a:gd name="T35" fmla="*/ 2147483647 h 391"/>
              <a:gd name="T36" fmla="*/ 2147483647 w 617"/>
              <a:gd name="T37" fmla="*/ 2147483647 h 391"/>
              <a:gd name="T38" fmla="*/ 2147483647 w 617"/>
              <a:gd name="T39" fmla="*/ 2147483647 h 391"/>
              <a:gd name="T40" fmla="*/ 2147483647 w 617"/>
              <a:gd name="T41" fmla="*/ 2147483647 h 391"/>
              <a:gd name="T42" fmla="*/ 2147483647 w 617"/>
              <a:gd name="T43" fmla="*/ 2147483647 h 391"/>
              <a:gd name="T44" fmla="*/ 2147483647 w 617"/>
              <a:gd name="T45" fmla="*/ 2147483647 h 391"/>
              <a:gd name="T46" fmla="*/ 2147483647 w 617"/>
              <a:gd name="T47" fmla="*/ 2147483647 h 391"/>
              <a:gd name="T48" fmla="*/ 2147483647 w 617"/>
              <a:gd name="T49" fmla="*/ 2147483647 h 391"/>
              <a:gd name="T50" fmla="*/ 2147483647 w 617"/>
              <a:gd name="T51" fmla="*/ 2147483647 h 391"/>
              <a:gd name="T52" fmla="*/ 2147483647 w 617"/>
              <a:gd name="T53" fmla="*/ 2147483647 h 391"/>
              <a:gd name="T54" fmla="*/ 2147483647 w 617"/>
              <a:gd name="T55" fmla="*/ 2147483647 h 391"/>
              <a:gd name="T56" fmla="*/ 0 w 617"/>
              <a:gd name="T57" fmla="*/ 2147483647 h 391"/>
              <a:gd name="T58" fmla="*/ 0 w 617"/>
              <a:gd name="T59" fmla="*/ 2147483647 h 391"/>
              <a:gd name="T60" fmla="*/ 2147483647 w 617"/>
              <a:gd name="T61" fmla="*/ 2147483647 h 391"/>
              <a:gd name="T62" fmla="*/ 2147483647 w 617"/>
              <a:gd name="T63" fmla="*/ 2147483647 h 391"/>
              <a:gd name="T64" fmla="*/ 2147483647 w 617"/>
              <a:gd name="T65" fmla="*/ 2147483647 h 391"/>
              <a:gd name="T66" fmla="*/ 2147483647 w 617"/>
              <a:gd name="T67" fmla="*/ 2147483647 h 391"/>
              <a:gd name="T68" fmla="*/ 2147483647 w 617"/>
              <a:gd name="T69" fmla="*/ 2147483647 h 391"/>
              <a:gd name="T70" fmla="*/ 2147483647 w 617"/>
              <a:gd name="T71" fmla="*/ 2147483647 h 391"/>
              <a:gd name="T72" fmla="*/ 2147483647 w 617"/>
              <a:gd name="T73" fmla="*/ 2147483647 h 391"/>
              <a:gd name="T74" fmla="*/ 2147483647 w 617"/>
              <a:gd name="T75" fmla="*/ 2147483647 h 391"/>
              <a:gd name="T76" fmla="*/ 2147483647 w 617"/>
              <a:gd name="T77" fmla="*/ 2147483647 h 391"/>
              <a:gd name="T78" fmla="*/ 2147483647 w 617"/>
              <a:gd name="T79" fmla="*/ 2147483647 h 391"/>
              <a:gd name="T80" fmla="*/ 2147483647 w 617"/>
              <a:gd name="T81" fmla="*/ 2147483647 h 391"/>
              <a:gd name="T82" fmla="*/ 2147483647 w 617"/>
              <a:gd name="T83" fmla="*/ 2147483647 h 391"/>
              <a:gd name="T84" fmla="*/ 2147483647 w 617"/>
              <a:gd name="T85" fmla="*/ 2147483647 h 391"/>
              <a:gd name="T86" fmla="*/ 2147483647 w 617"/>
              <a:gd name="T87" fmla="*/ 2147483647 h 391"/>
              <a:gd name="T88" fmla="*/ 2147483647 w 617"/>
              <a:gd name="T89" fmla="*/ 2147483647 h 391"/>
              <a:gd name="T90" fmla="*/ 2147483647 w 617"/>
              <a:gd name="T91" fmla="*/ 2147483647 h 391"/>
              <a:gd name="T92" fmla="*/ 2147483647 w 617"/>
              <a:gd name="T93" fmla="*/ 2147483647 h 391"/>
              <a:gd name="T94" fmla="*/ 2147483647 w 617"/>
              <a:gd name="T95" fmla="*/ 2147483647 h 391"/>
              <a:gd name="T96" fmla="*/ 2147483647 w 617"/>
              <a:gd name="T97" fmla="*/ 2147483647 h 391"/>
              <a:gd name="T98" fmla="*/ 2147483647 w 617"/>
              <a:gd name="T99" fmla="*/ 2147483647 h 391"/>
              <a:gd name="T100" fmla="*/ 2147483647 w 617"/>
              <a:gd name="T101" fmla="*/ 2147483647 h 391"/>
              <a:gd name="T102" fmla="*/ 2147483647 w 617"/>
              <a:gd name="T103" fmla="*/ 2147483647 h 39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17"/>
              <a:gd name="T157" fmla="*/ 0 h 391"/>
              <a:gd name="T158" fmla="*/ 617 w 617"/>
              <a:gd name="T159" fmla="*/ 391 h 39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17" h="391">
                <a:moveTo>
                  <a:pt x="617" y="0"/>
                </a:moveTo>
                <a:lnTo>
                  <a:pt x="565" y="9"/>
                </a:lnTo>
                <a:lnTo>
                  <a:pt x="505" y="15"/>
                </a:lnTo>
                <a:lnTo>
                  <a:pt x="468" y="26"/>
                </a:lnTo>
                <a:lnTo>
                  <a:pt x="430" y="31"/>
                </a:lnTo>
                <a:lnTo>
                  <a:pt x="403" y="36"/>
                </a:lnTo>
                <a:lnTo>
                  <a:pt x="366" y="42"/>
                </a:lnTo>
                <a:lnTo>
                  <a:pt x="307" y="42"/>
                </a:lnTo>
                <a:lnTo>
                  <a:pt x="263" y="31"/>
                </a:lnTo>
                <a:lnTo>
                  <a:pt x="226" y="20"/>
                </a:lnTo>
                <a:lnTo>
                  <a:pt x="210" y="4"/>
                </a:lnTo>
                <a:lnTo>
                  <a:pt x="199" y="4"/>
                </a:lnTo>
                <a:lnTo>
                  <a:pt x="188" y="4"/>
                </a:lnTo>
                <a:lnTo>
                  <a:pt x="183" y="9"/>
                </a:lnTo>
                <a:lnTo>
                  <a:pt x="177" y="36"/>
                </a:lnTo>
                <a:lnTo>
                  <a:pt x="177" y="63"/>
                </a:lnTo>
                <a:lnTo>
                  <a:pt x="172" y="95"/>
                </a:lnTo>
                <a:lnTo>
                  <a:pt x="167" y="122"/>
                </a:lnTo>
                <a:lnTo>
                  <a:pt x="156" y="160"/>
                </a:lnTo>
                <a:lnTo>
                  <a:pt x="145" y="187"/>
                </a:lnTo>
                <a:lnTo>
                  <a:pt x="134" y="214"/>
                </a:lnTo>
                <a:lnTo>
                  <a:pt x="124" y="230"/>
                </a:lnTo>
                <a:lnTo>
                  <a:pt x="118" y="251"/>
                </a:lnTo>
                <a:lnTo>
                  <a:pt x="108" y="278"/>
                </a:lnTo>
                <a:lnTo>
                  <a:pt x="91" y="300"/>
                </a:lnTo>
                <a:lnTo>
                  <a:pt x="75" y="316"/>
                </a:lnTo>
                <a:lnTo>
                  <a:pt x="65" y="332"/>
                </a:lnTo>
                <a:lnTo>
                  <a:pt x="38" y="343"/>
                </a:lnTo>
                <a:lnTo>
                  <a:pt x="0" y="353"/>
                </a:lnTo>
                <a:lnTo>
                  <a:pt x="0" y="391"/>
                </a:lnTo>
                <a:lnTo>
                  <a:pt x="16" y="375"/>
                </a:lnTo>
                <a:lnTo>
                  <a:pt x="43" y="359"/>
                </a:lnTo>
                <a:lnTo>
                  <a:pt x="70" y="337"/>
                </a:lnTo>
                <a:lnTo>
                  <a:pt x="91" y="332"/>
                </a:lnTo>
                <a:lnTo>
                  <a:pt x="113" y="321"/>
                </a:lnTo>
                <a:lnTo>
                  <a:pt x="134" y="288"/>
                </a:lnTo>
                <a:lnTo>
                  <a:pt x="161" y="238"/>
                </a:lnTo>
                <a:lnTo>
                  <a:pt x="188" y="187"/>
                </a:lnTo>
                <a:lnTo>
                  <a:pt x="207" y="148"/>
                </a:lnTo>
                <a:lnTo>
                  <a:pt x="220" y="106"/>
                </a:lnTo>
                <a:lnTo>
                  <a:pt x="231" y="90"/>
                </a:lnTo>
                <a:lnTo>
                  <a:pt x="242" y="85"/>
                </a:lnTo>
                <a:lnTo>
                  <a:pt x="263" y="85"/>
                </a:lnTo>
                <a:lnTo>
                  <a:pt x="285" y="106"/>
                </a:lnTo>
                <a:lnTo>
                  <a:pt x="317" y="128"/>
                </a:lnTo>
                <a:lnTo>
                  <a:pt x="328" y="133"/>
                </a:lnTo>
                <a:lnTo>
                  <a:pt x="366" y="128"/>
                </a:lnTo>
                <a:lnTo>
                  <a:pt x="446" y="112"/>
                </a:lnTo>
                <a:lnTo>
                  <a:pt x="513" y="96"/>
                </a:lnTo>
                <a:lnTo>
                  <a:pt x="565" y="85"/>
                </a:lnTo>
                <a:lnTo>
                  <a:pt x="586" y="69"/>
                </a:lnTo>
                <a:lnTo>
                  <a:pt x="613" y="4"/>
                </a:lnTo>
              </a:path>
            </a:pathLst>
          </a:custGeom>
          <a:solidFill>
            <a:srgbClr val="99CC00"/>
          </a:solidFill>
          <a:ln w="9525" cap="flat" cmpd="sng">
            <a:noFill/>
            <a:prstDash val="solid"/>
            <a:round/>
            <a:headEnd type="none" w="med" len="med"/>
            <a:tailEnd type="none" w="med" len="med"/>
          </a:ln>
        </p:spPr>
        <p:txBody>
          <a:bodyPr wrap="none" anchor="ctr"/>
          <a:lstStyle/>
          <a:p>
            <a:endParaRPr lang="en-GB"/>
          </a:p>
        </p:txBody>
      </p:sp>
      <p:sp>
        <p:nvSpPr>
          <p:cNvPr id="37935" name="Freeform 46"/>
          <p:cNvSpPr>
            <a:spLocks/>
          </p:cNvSpPr>
          <p:nvPr/>
        </p:nvSpPr>
        <p:spPr bwMode="auto">
          <a:xfrm>
            <a:off x="7243763" y="2700338"/>
            <a:ext cx="998537" cy="615950"/>
          </a:xfrm>
          <a:custGeom>
            <a:avLst/>
            <a:gdLst>
              <a:gd name="T0" fmla="*/ 2147483647 w 629"/>
              <a:gd name="T1" fmla="*/ 2147483647 h 388"/>
              <a:gd name="T2" fmla="*/ 2147483647 w 629"/>
              <a:gd name="T3" fmla="*/ 2147483647 h 388"/>
              <a:gd name="T4" fmla="*/ 2147483647 w 629"/>
              <a:gd name="T5" fmla="*/ 0 h 388"/>
              <a:gd name="T6" fmla="*/ 2147483647 w 629"/>
              <a:gd name="T7" fmla="*/ 2147483647 h 388"/>
              <a:gd name="T8" fmla="*/ 2147483647 w 629"/>
              <a:gd name="T9" fmla="*/ 2147483647 h 388"/>
              <a:gd name="T10" fmla="*/ 2147483647 w 629"/>
              <a:gd name="T11" fmla="*/ 2147483647 h 388"/>
              <a:gd name="T12" fmla="*/ 2147483647 w 629"/>
              <a:gd name="T13" fmla="*/ 2147483647 h 388"/>
              <a:gd name="T14" fmla="*/ 2147483647 w 629"/>
              <a:gd name="T15" fmla="*/ 2147483647 h 388"/>
              <a:gd name="T16" fmla="*/ 2147483647 w 629"/>
              <a:gd name="T17" fmla="*/ 2147483647 h 388"/>
              <a:gd name="T18" fmla="*/ 2147483647 w 629"/>
              <a:gd name="T19" fmla="*/ 2147483647 h 388"/>
              <a:gd name="T20" fmla="*/ 2147483647 w 629"/>
              <a:gd name="T21" fmla="*/ 2147483647 h 388"/>
              <a:gd name="T22" fmla="*/ 2147483647 w 629"/>
              <a:gd name="T23" fmla="*/ 2147483647 h 388"/>
              <a:gd name="T24" fmla="*/ 2147483647 w 629"/>
              <a:gd name="T25" fmla="*/ 2147483647 h 388"/>
              <a:gd name="T26" fmla="*/ 2147483647 w 629"/>
              <a:gd name="T27" fmla="*/ 2147483647 h 388"/>
              <a:gd name="T28" fmla="*/ 2147483647 w 629"/>
              <a:gd name="T29" fmla="*/ 2147483647 h 388"/>
              <a:gd name="T30" fmla="*/ 2147483647 w 629"/>
              <a:gd name="T31" fmla="*/ 2147483647 h 388"/>
              <a:gd name="T32" fmla="*/ 2147483647 w 629"/>
              <a:gd name="T33" fmla="*/ 2147483647 h 388"/>
              <a:gd name="T34" fmla="*/ 2147483647 w 629"/>
              <a:gd name="T35" fmla="*/ 2147483647 h 388"/>
              <a:gd name="T36" fmla="*/ 2147483647 w 629"/>
              <a:gd name="T37" fmla="*/ 2147483647 h 388"/>
              <a:gd name="T38" fmla="*/ 2147483647 w 629"/>
              <a:gd name="T39" fmla="*/ 2147483647 h 388"/>
              <a:gd name="T40" fmla="*/ 2147483647 w 629"/>
              <a:gd name="T41" fmla="*/ 2147483647 h 388"/>
              <a:gd name="T42" fmla="*/ 2147483647 w 629"/>
              <a:gd name="T43" fmla="*/ 2147483647 h 388"/>
              <a:gd name="T44" fmla="*/ 2147483647 w 629"/>
              <a:gd name="T45" fmla="*/ 2147483647 h 388"/>
              <a:gd name="T46" fmla="*/ 2147483647 w 629"/>
              <a:gd name="T47" fmla="*/ 2147483647 h 388"/>
              <a:gd name="T48" fmla="*/ 2147483647 w 629"/>
              <a:gd name="T49" fmla="*/ 2147483647 h 388"/>
              <a:gd name="T50" fmla="*/ 2147483647 w 629"/>
              <a:gd name="T51" fmla="*/ 2147483647 h 388"/>
              <a:gd name="T52" fmla="*/ 2147483647 w 629"/>
              <a:gd name="T53" fmla="*/ 2147483647 h 388"/>
              <a:gd name="T54" fmla="*/ 0 w 629"/>
              <a:gd name="T55" fmla="*/ 2147483647 h 388"/>
              <a:gd name="T56" fmla="*/ 0 w 629"/>
              <a:gd name="T57" fmla="*/ 2147483647 h 388"/>
              <a:gd name="T58" fmla="*/ 2147483647 w 629"/>
              <a:gd name="T59" fmla="*/ 2147483647 h 388"/>
              <a:gd name="T60" fmla="*/ 2147483647 w 629"/>
              <a:gd name="T61" fmla="*/ 2147483647 h 388"/>
              <a:gd name="T62" fmla="*/ 2147483647 w 629"/>
              <a:gd name="T63" fmla="*/ 2147483647 h 388"/>
              <a:gd name="T64" fmla="*/ 2147483647 w 629"/>
              <a:gd name="T65" fmla="*/ 2147483647 h 388"/>
              <a:gd name="T66" fmla="*/ 2147483647 w 629"/>
              <a:gd name="T67" fmla="*/ 2147483647 h 388"/>
              <a:gd name="T68" fmla="*/ 2147483647 w 629"/>
              <a:gd name="T69" fmla="*/ 2147483647 h 388"/>
              <a:gd name="T70" fmla="*/ 2147483647 w 629"/>
              <a:gd name="T71" fmla="*/ 2147483647 h 388"/>
              <a:gd name="T72" fmla="*/ 2147483647 w 629"/>
              <a:gd name="T73" fmla="*/ 2147483647 h 388"/>
              <a:gd name="T74" fmla="*/ 2147483647 w 629"/>
              <a:gd name="T75" fmla="*/ 2147483647 h 388"/>
              <a:gd name="T76" fmla="*/ 2147483647 w 629"/>
              <a:gd name="T77" fmla="*/ 2147483647 h 388"/>
              <a:gd name="T78" fmla="*/ 2147483647 w 629"/>
              <a:gd name="T79" fmla="*/ 2147483647 h 388"/>
              <a:gd name="T80" fmla="*/ 2147483647 w 629"/>
              <a:gd name="T81" fmla="*/ 2147483647 h 388"/>
              <a:gd name="T82" fmla="*/ 2147483647 w 629"/>
              <a:gd name="T83" fmla="*/ 2147483647 h 388"/>
              <a:gd name="T84" fmla="*/ 2147483647 w 629"/>
              <a:gd name="T85" fmla="*/ 2147483647 h 388"/>
              <a:gd name="T86" fmla="*/ 2147483647 w 629"/>
              <a:gd name="T87" fmla="*/ 2147483647 h 388"/>
              <a:gd name="T88" fmla="*/ 2147483647 w 629"/>
              <a:gd name="T89" fmla="*/ 2147483647 h 388"/>
              <a:gd name="T90" fmla="*/ 2147483647 w 629"/>
              <a:gd name="T91" fmla="*/ 2147483647 h 388"/>
              <a:gd name="T92" fmla="*/ 2147483647 w 629"/>
              <a:gd name="T93" fmla="*/ 2147483647 h 388"/>
              <a:gd name="T94" fmla="*/ 2147483647 w 629"/>
              <a:gd name="T95" fmla="*/ 2147483647 h 388"/>
              <a:gd name="T96" fmla="*/ 2147483647 w 629"/>
              <a:gd name="T97" fmla="*/ 2147483647 h 388"/>
              <a:gd name="T98" fmla="*/ 2147483647 w 629"/>
              <a:gd name="T99" fmla="*/ 2147483647 h 388"/>
              <a:gd name="T100" fmla="*/ 2147483647 w 629"/>
              <a:gd name="T101" fmla="*/ 2147483647 h 388"/>
              <a:gd name="T102" fmla="*/ 2147483647 w 629"/>
              <a:gd name="T103" fmla="*/ 2147483647 h 388"/>
              <a:gd name="T104" fmla="*/ 2147483647 w 629"/>
              <a:gd name="T105" fmla="*/ 2147483647 h 38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29"/>
              <a:gd name="T160" fmla="*/ 0 h 388"/>
              <a:gd name="T161" fmla="*/ 629 w 629"/>
              <a:gd name="T162" fmla="*/ 388 h 38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29" h="388">
                <a:moveTo>
                  <a:pt x="629" y="1"/>
                </a:moveTo>
                <a:lnTo>
                  <a:pt x="597" y="6"/>
                </a:lnTo>
                <a:lnTo>
                  <a:pt x="572" y="0"/>
                </a:lnTo>
                <a:lnTo>
                  <a:pt x="540" y="8"/>
                </a:lnTo>
                <a:lnTo>
                  <a:pt x="500" y="17"/>
                </a:lnTo>
                <a:lnTo>
                  <a:pt x="464" y="26"/>
                </a:lnTo>
                <a:lnTo>
                  <a:pt x="411" y="30"/>
                </a:lnTo>
                <a:lnTo>
                  <a:pt x="366" y="38"/>
                </a:lnTo>
                <a:lnTo>
                  <a:pt x="323" y="33"/>
                </a:lnTo>
                <a:lnTo>
                  <a:pt x="285" y="28"/>
                </a:lnTo>
                <a:lnTo>
                  <a:pt x="237" y="23"/>
                </a:lnTo>
                <a:lnTo>
                  <a:pt x="204" y="23"/>
                </a:lnTo>
                <a:lnTo>
                  <a:pt x="183" y="12"/>
                </a:lnTo>
                <a:lnTo>
                  <a:pt x="168" y="9"/>
                </a:lnTo>
                <a:lnTo>
                  <a:pt x="170" y="30"/>
                </a:lnTo>
                <a:lnTo>
                  <a:pt x="167" y="60"/>
                </a:lnTo>
                <a:lnTo>
                  <a:pt x="167" y="82"/>
                </a:lnTo>
                <a:lnTo>
                  <a:pt x="161" y="109"/>
                </a:lnTo>
                <a:lnTo>
                  <a:pt x="156" y="146"/>
                </a:lnTo>
                <a:lnTo>
                  <a:pt x="145" y="189"/>
                </a:lnTo>
                <a:lnTo>
                  <a:pt x="134" y="227"/>
                </a:lnTo>
                <a:lnTo>
                  <a:pt x="116" y="272"/>
                </a:lnTo>
                <a:lnTo>
                  <a:pt x="105" y="300"/>
                </a:lnTo>
                <a:lnTo>
                  <a:pt x="91" y="324"/>
                </a:lnTo>
                <a:lnTo>
                  <a:pt x="70" y="345"/>
                </a:lnTo>
                <a:lnTo>
                  <a:pt x="44" y="362"/>
                </a:lnTo>
                <a:lnTo>
                  <a:pt x="16" y="372"/>
                </a:lnTo>
                <a:lnTo>
                  <a:pt x="0" y="377"/>
                </a:lnTo>
                <a:lnTo>
                  <a:pt x="0" y="388"/>
                </a:lnTo>
                <a:lnTo>
                  <a:pt x="38" y="377"/>
                </a:lnTo>
                <a:lnTo>
                  <a:pt x="72" y="363"/>
                </a:lnTo>
                <a:lnTo>
                  <a:pt x="91" y="340"/>
                </a:lnTo>
                <a:lnTo>
                  <a:pt x="110" y="315"/>
                </a:lnTo>
                <a:lnTo>
                  <a:pt x="122" y="290"/>
                </a:lnTo>
                <a:lnTo>
                  <a:pt x="137" y="252"/>
                </a:lnTo>
                <a:lnTo>
                  <a:pt x="149" y="219"/>
                </a:lnTo>
                <a:lnTo>
                  <a:pt x="161" y="188"/>
                </a:lnTo>
                <a:lnTo>
                  <a:pt x="172" y="135"/>
                </a:lnTo>
                <a:lnTo>
                  <a:pt x="177" y="98"/>
                </a:lnTo>
                <a:lnTo>
                  <a:pt x="183" y="60"/>
                </a:lnTo>
                <a:lnTo>
                  <a:pt x="186" y="44"/>
                </a:lnTo>
                <a:lnTo>
                  <a:pt x="194" y="39"/>
                </a:lnTo>
                <a:lnTo>
                  <a:pt x="215" y="44"/>
                </a:lnTo>
                <a:lnTo>
                  <a:pt x="231" y="66"/>
                </a:lnTo>
                <a:lnTo>
                  <a:pt x="247" y="71"/>
                </a:lnTo>
                <a:lnTo>
                  <a:pt x="296" y="76"/>
                </a:lnTo>
                <a:lnTo>
                  <a:pt x="381" y="79"/>
                </a:lnTo>
                <a:lnTo>
                  <a:pt x="441" y="66"/>
                </a:lnTo>
                <a:lnTo>
                  <a:pt x="500" y="55"/>
                </a:lnTo>
                <a:lnTo>
                  <a:pt x="540" y="51"/>
                </a:lnTo>
                <a:lnTo>
                  <a:pt x="597" y="39"/>
                </a:lnTo>
                <a:lnTo>
                  <a:pt x="613" y="39"/>
                </a:lnTo>
                <a:lnTo>
                  <a:pt x="629" y="1"/>
                </a:lnTo>
              </a:path>
            </a:pathLst>
          </a:custGeom>
          <a:solidFill>
            <a:srgbClr val="969696"/>
          </a:solidFill>
          <a:ln w="9525" cap="flat" cmpd="sng">
            <a:noFill/>
            <a:prstDash val="solid"/>
            <a:round/>
            <a:headEnd type="none" w="med" len="med"/>
            <a:tailEnd type="none" w="med" len="med"/>
          </a:ln>
        </p:spPr>
        <p:txBody>
          <a:bodyPr wrap="none" anchor="ctr"/>
          <a:lstStyle/>
          <a:p>
            <a:endParaRPr lang="en-GB"/>
          </a:p>
        </p:txBody>
      </p:sp>
      <p:sp>
        <p:nvSpPr>
          <p:cNvPr id="37936" name="Freeform 47"/>
          <p:cNvSpPr>
            <a:spLocks/>
          </p:cNvSpPr>
          <p:nvPr/>
        </p:nvSpPr>
        <p:spPr bwMode="auto">
          <a:xfrm>
            <a:off x="7243763" y="2949575"/>
            <a:ext cx="85725" cy="341313"/>
          </a:xfrm>
          <a:custGeom>
            <a:avLst/>
            <a:gdLst>
              <a:gd name="T0" fmla="*/ 2147483647 w 10"/>
              <a:gd name="T1" fmla="*/ 0 h 40"/>
              <a:gd name="T2" fmla="*/ 2147483647 w 10"/>
              <a:gd name="T3" fmla="*/ 2147483647 h 40"/>
              <a:gd name="T4" fmla="*/ 2147483647 w 10"/>
              <a:gd name="T5" fmla="*/ 2147483647 h 40"/>
              <a:gd name="T6" fmla="*/ 2147483647 w 10"/>
              <a:gd name="T7" fmla="*/ 2147483647 h 40"/>
              <a:gd name="T8" fmla="*/ 2147483647 w 10"/>
              <a:gd name="T9" fmla="*/ 2147483647 h 40"/>
              <a:gd name="T10" fmla="*/ 2147483647 w 10"/>
              <a:gd name="T11" fmla="*/ 2147483647 h 40"/>
              <a:gd name="T12" fmla="*/ 2147483647 w 10"/>
              <a:gd name="T13" fmla="*/ 2147483647 h 40"/>
              <a:gd name="T14" fmla="*/ 0 w 10"/>
              <a:gd name="T15" fmla="*/ 2147483647 h 40"/>
              <a:gd name="T16" fmla="*/ 0 w 10"/>
              <a:gd name="T17" fmla="*/ 2147483647 h 40"/>
              <a:gd name="T18" fmla="*/ 2147483647 w 10"/>
              <a:gd name="T19" fmla="*/ 2147483647 h 40"/>
              <a:gd name="T20" fmla="*/ 2147483647 w 10"/>
              <a:gd name="T21" fmla="*/ 2147483647 h 40"/>
              <a:gd name="T22" fmla="*/ 2147483647 w 10"/>
              <a:gd name="T23" fmla="*/ 0 h 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
              <a:gd name="T37" fmla="*/ 0 h 40"/>
              <a:gd name="T38" fmla="*/ 10 w 10"/>
              <a:gd name="T39" fmla="*/ 40 h 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 h="40">
                <a:moveTo>
                  <a:pt x="9" y="0"/>
                </a:moveTo>
                <a:lnTo>
                  <a:pt x="9" y="6"/>
                </a:lnTo>
                <a:lnTo>
                  <a:pt x="9" y="14"/>
                </a:lnTo>
                <a:lnTo>
                  <a:pt x="10" y="19"/>
                </a:lnTo>
                <a:lnTo>
                  <a:pt x="9" y="24"/>
                </a:lnTo>
                <a:lnTo>
                  <a:pt x="8" y="29"/>
                </a:lnTo>
                <a:lnTo>
                  <a:pt x="4" y="34"/>
                </a:lnTo>
                <a:lnTo>
                  <a:pt x="0" y="40"/>
                </a:lnTo>
                <a:lnTo>
                  <a:pt x="0" y="35"/>
                </a:lnTo>
                <a:lnTo>
                  <a:pt x="2" y="27"/>
                </a:lnTo>
                <a:lnTo>
                  <a:pt x="3" y="18"/>
                </a:lnTo>
                <a:lnTo>
                  <a:pt x="9" y="0"/>
                </a:lnTo>
              </a:path>
            </a:pathLst>
          </a:custGeom>
          <a:solidFill>
            <a:srgbClr val="0000FF"/>
          </a:solidFill>
          <a:ln w="9525" cap="flat" cmpd="sng">
            <a:noFill/>
            <a:prstDash val="solid"/>
            <a:round/>
            <a:headEnd type="none" w="med" len="med"/>
            <a:tailEnd type="none" w="med" len="med"/>
          </a:ln>
        </p:spPr>
        <p:txBody>
          <a:bodyPr wrap="none" anchor="ctr"/>
          <a:lstStyle/>
          <a:p>
            <a:endParaRPr lang="en-GB"/>
          </a:p>
        </p:txBody>
      </p:sp>
      <p:sp>
        <p:nvSpPr>
          <p:cNvPr id="37937" name="Freeform 48"/>
          <p:cNvSpPr>
            <a:spLocks/>
          </p:cNvSpPr>
          <p:nvPr/>
        </p:nvSpPr>
        <p:spPr bwMode="auto">
          <a:xfrm>
            <a:off x="7319963" y="2112963"/>
            <a:ext cx="136525" cy="854075"/>
          </a:xfrm>
          <a:custGeom>
            <a:avLst/>
            <a:gdLst>
              <a:gd name="T0" fmla="*/ 0 w 16"/>
              <a:gd name="T1" fmla="*/ 2147483647 h 100"/>
              <a:gd name="T2" fmla="*/ 2147483647 w 16"/>
              <a:gd name="T3" fmla="*/ 2147483647 h 100"/>
              <a:gd name="T4" fmla="*/ 2147483647 w 16"/>
              <a:gd name="T5" fmla="*/ 2147483647 h 100"/>
              <a:gd name="T6" fmla="*/ 2147483647 w 16"/>
              <a:gd name="T7" fmla="*/ 2147483647 h 100"/>
              <a:gd name="T8" fmla="*/ 2147483647 w 16"/>
              <a:gd name="T9" fmla="*/ 2147483647 h 100"/>
              <a:gd name="T10" fmla="*/ 2147483647 w 16"/>
              <a:gd name="T11" fmla="*/ 2147483647 h 100"/>
              <a:gd name="T12" fmla="*/ 2147483647 w 16"/>
              <a:gd name="T13" fmla="*/ 0 h 100"/>
              <a:gd name="T14" fmla="*/ 2147483647 w 16"/>
              <a:gd name="T15" fmla="*/ 0 h 100"/>
              <a:gd name="T16" fmla="*/ 2147483647 w 16"/>
              <a:gd name="T17" fmla="*/ 2147483647 h 100"/>
              <a:gd name="T18" fmla="*/ 2147483647 w 16"/>
              <a:gd name="T19" fmla="*/ 2147483647 h 100"/>
              <a:gd name="T20" fmla="*/ 2147483647 w 16"/>
              <a:gd name="T21" fmla="*/ 2147483647 h 100"/>
              <a:gd name="T22" fmla="*/ 0 w 16"/>
              <a:gd name="T23" fmla="*/ 2147483647 h 1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
              <a:gd name="T37" fmla="*/ 0 h 100"/>
              <a:gd name="T38" fmla="*/ 16 w 16"/>
              <a:gd name="T39" fmla="*/ 100 h 1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 h="100">
                <a:moveTo>
                  <a:pt x="0" y="100"/>
                </a:moveTo>
                <a:lnTo>
                  <a:pt x="4" y="88"/>
                </a:lnTo>
                <a:lnTo>
                  <a:pt x="6" y="79"/>
                </a:lnTo>
                <a:lnTo>
                  <a:pt x="9" y="60"/>
                </a:lnTo>
                <a:lnTo>
                  <a:pt x="11" y="43"/>
                </a:lnTo>
                <a:lnTo>
                  <a:pt x="14" y="13"/>
                </a:lnTo>
                <a:lnTo>
                  <a:pt x="16" y="0"/>
                </a:lnTo>
                <a:lnTo>
                  <a:pt x="10" y="0"/>
                </a:lnTo>
                <a:lnTo>
                  <a:pt x="2" y="42"/>
                </a:lnTo>
                <a:lnTo>
                  <a:pt x="3" y="65"/>
                </a:lnTo>
                <a:lnTo>
                  <a:pt x="3" y="80"/>
                </a:lnTo>
                <a:lnTo>
                  <a:pt x="0" y="100"/>
                </a:lnTo>
              </a:path>
            </a:pathLst>
          </a:custGeom>
          <a:solidFill>
            <a:srgbClr val="0000FF"/>
          </a:solidFill>
          <a:ln w="9525" cap="flat" cmpd="sng">
            <a:noFill/>
            <a:prstDash val="solid"/>
            <a:round/>
            <a:headEnd type="none" w="med" len="med"/>
            <a:tailEnd type="none" w="med" len="med"/>
          </a:ln>
        </p:spPr>
        <p:txBody>
          <a:bodyPr wrap="none" anchor="ctr"/>
          <a:lstStyle/>
          <a:p>
            <a:endParaRPr lang="en-GB"/>
          </a:p>
        </p:txBody>
      </p:sp>
      <p:sp>
        <p:nvSpPr>
          <p:cNvPr id="37938" name="Freeform 49"/>
          <p:cNvSpPr>
            <a:spLocks/>
          </p:cNvSpPr>
          <p:nvPr/>
        </p:nvSpPr>
        <p:spPr bwMode="auto">
          <a:xfrm>
            <a:off x="7423150" y="2881313"/>
            <a:ext cx="717550" cy="384175"/>
          </a:xfrm>
          <a:custGeom>
            <a:avLst/>
            <a:gdLst>
              <a:gd name="T0" fmla="*/ 2147483647 w 452"/>
              <a:gd name="T1" fmla="*/ 2147483647 h 242"/>
              <a:gd name="T2" fmla="*/ 2147483647 w 452"/>
              <a:gd name="T3" fmla="*/ 2147483647 h 242"/>
              <a:gd name="T4" fmla="*/ 2147483647 w 452"/>
              <a:gd name="T5" fmla="*/ 2147483647 h 242"/>
              <a:gd name="T6" fmla="*/ 2147483647 w 452"/>
              <a:gd name="T7" fmla="*/ 2147483647 h 242"/>
              <a:gd name="T8" fmla="*/ 2147483647 w 452"/>
              <a:gd name="T9" fmla="*/ 2147483647 h 242"/>
              <a:gd name="T10" fmla="*/ 2147483647 w 452"/>
              <a:gd name="T11" fmla="*/ 2147483647 h 242"/>
              <a:gd name="T12" fmla="*/ 2147483647 w 452"/>
              <a:gd name="T13" fmla="*/ 2147483647 h 242"/>
              <a:gd name="T14" fmla="*/ 2147483647 w 452"/>
              <a:gd name="T15" fmla="*/ 2147483647 h 242"/>
              <a:gd name="T16" fmla="*/ 2147483647 w 452"/>
              <a:gd name="T17" fmla="*/ 2147483647 h 242"/>
              <a:gd name="T18" fmla="*/ 2147483647 w 452"/>
              <a:gd name="T19" fmla="*/ 0 h 242"/>
              <a:gd name="T20" fmla="*/ 2147483647 w 452"/>
              <a:gd name="T21" fmla="*/ 2147483647 h 242"/>
              <a:gd name="T22" fmla="*/ 2147483647 w 452"/>
              <a:gd name="T23" fmla="*/ 2147483647 h 242"/>
              <a:gd name="T24" fmla="*/ 2147483647 w 452"/>
              <a:gd name="T25" fmla="*/ 2147483647 h 242"/>
              <a:gd name="T26" fmla="*/ 2147483647 w 452"/>
              <a:gd name="T27" fmla="*/ 2147483647 h 242"/>
              <a:gd name="T28" fmla="*/ 2147483647 w 452"/>
              <a:gd name="T29" fmla="*/ 2147483647 h 242"/>
              <a:gd name="T30" fmla="*/ 2147483647 w 452"/>
              <a:gd name="T31" fmla="*/ 2147483647 h 242"/>
              <a:gd name="T32" fmla="*/ 0 w 452"/>
              <a:gd name="T33" fmla="*/ 2147483647 h 242"/>
              <a:gd name="T34" fmla="*/ 2147483647 w 452"/>
              <a:gd name="T35" fmla="*/ 2147483647 h 242"/>
              <a:gd name="T36" fmla="*/ 2147483647 w 452"/>
              <a:gd name="T37" fmla="*/ 2147483647 h 242"/>
              <a:gd name="T38" fmla="*/ 2147483647 w 452"/>
              <a:gd name="T39" fmla="*/ 2147483647 h 242"/>
              <a:gd name="T40" fmla="*/ 2147483647 w 452"/>
              <a:gd name="T41" fmla="*/ 2147483647 h 242"/>
              <a:gd name="T42" fmla="*/ 2147483647 w 452"/>
              <a:gd name="T43" fmla="*/ 2147483647 h 242"/>
              <a:gd name="T44" fmla="*/ 2147483647 w 452"/>
              <a:gd name="T45" fmla="*/ 2147483647 h 242"/>
              <a:gd name="T46" fmla="*/ 2147483647 w 452"/>
              <a:gd name="T47" fmla="*/ 2147483647 h 242"/>
              <a:gd name="T48" fmla="*/ 2147483647 w 452"/>
              <a:gd name="T49" fmla="*/ 2147483647 h 242"/>
              <a:gd name="T50" fmla="*/ 2147483647 w 452"/>
              <a:gd name="T51" fmla="*/ 2147483647 h 242"/>
              <a:gd name="T52" fmla="*/ 2147483647 w 452"/>
              <a:gd name="T53" fmla="*/ 2147483647 h 242"/>
              <a:gd name="T54" fmla="*/ 2147483647 w 452"/>
              <a:gd name="T55" fmla="*/ 2147483647 h 242"/>
              <a:gd name="T56" fmla="*/ 2147483647 w 452"/>
              <a:gd name="T57" fmla="*/ 2147483647 h 242"/>
              <a:gd name="T58" fmla="*/ 2147483647 w 452"/>
              <a:gd name="T59" fmla="*/ 2147483647 h 242"/>
              <a:gd name="T60" fmla="*/ 2147483647 w 452"/>
              <a:gd name="T61" fmla="*/ 2147483647 h 242"/>
              <a:gd name="T62" fmla="*/ 2147483647 w 452"/>
              <a:gd name="T63" fmla="*/ 2147483647 h 242"/>
              <a:gd name="T64" fmla="*/ 2147483647 w 452"/>
              <a:gd name="T65" fmla="*/ 2147483647 h 242"/>
              <a:gd name="T66" fmla="*/ 2147483647 w 452"/>
              <a:gd name="T67" fmla="*/ 2147483647 h 24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52"/>
              <a:gd name="T103" fmla="*/ 0 h 242"/>
              <a:gd name="T104" fmla="*/ 452 w 452"/>
              <a:gd name="T105" fmla="*/ 242 h 24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52" h="242">
                <a:moveTo>
                  <a:pt x="452" y="5"/>
                </a:moveTo>
                <a:lnTo>
                  <a:pt x="409" y="16"/>
                </a:lnTo>
                <a:lnTo>
                  <a:pt x="350" y="27"/>
                </a:lnTo>
                <a:lnTo>
                  <a:pt x="301" y="37"/>
                </a:lnTo>
                <a:lnTo>
                  <a:pt x="264" y="43"/>
                </a:lnTo>
                <a:lnTo>
                  <a:pt x="221" y="48"/>
                </a:lnTo>
                <a:lnTo>
                  <a:pt x="199" y="48"/>
                </a:lnTo>
                <a:lnTo>
                  <a:pt x="172" y="27"/>
                </a:lnTo>
                <a:lnTo>
                  <a:pt x="156" y="10"/>
                </a:lnTo>
                <a:lnTo>
                  <a:pt x="138" y="0"/>
                </a:lnTo>
                <a:lnTo>
                  <a:pt x="113" y="5"/>
                </a:lnTo>
                <a:lnTo>
                  <a:pt x="100" y="29"/>
                </a:lnTo>
                <a:lnTo>
                  <a:pt x="97" y="59"/>
                </a:lnTo>
                <a:lnTo>
                  <a:pt x="81" y="97"/>
                </a:lnTo>
                <a:lnTo>
                  <a:pt x="59" y="134"/>
                </a:lnTo>
                <a:lnTo>
                  <a:pt x="32" y="177"/>
                </a:lnTo>
                <a:lnTo>
                  <a:pt x="0" y="242"/>
                </a:lnTo>
                <a:lnTo>
                  <a:pt x="22" y="226"/>
                </a:lnTo>
                <a:lnTo>
                  <a:pt x="59" y="210"/>
                </a:lnTo>
                <a:lnTo>
                  <a:pt x="81" y="194"/>
                </a:lnTo>
                <a:lnTo>
                  <a:pt x="108" y="172"/>
                </a:lnTo>
                <a:lnTo>
                  <a:pt x="118" y="156"/>
                </a:lnTo>
                <a:lnTo>
                  <a:pt x="135" y="140"/>
                </a:lnTo>
                <a:lnTo>
                  <a:pt x="151" y="107"/>
                </a:lnTo>
                <a:lnTo>
                  <a:pt x="167" y="97"/>
                </a:lnTo>
                <a:lnTo>
                  <a:pt x="188" y="91"/>
                </a:lnTo>
                <a:lnTo>
                  <a:pt x="221" y="107"/>
                </a:lnTo>
                <a:lnTo>
                  <a:pt x="253" y="97"/>
                </a:lnTo>
                <a:lnTo>
                  <a:pt x="285" y="86"/>
                </a:lnTo>
                <a:lnTo>
                  <a:pt x="339" y="70"/>
                </a:lnTo>
                <a:lnTo>
                  <a:pt x="377" y="48"/>
                </a:lnTo>
                <a:lnTo>
                  <a:pt x="425" y="21"/>
                </a:lnTo>
                <a:lnTo>
                  <a:pt x="452" y="10"/>
                </a:lnTo>
                <a:lnTo>
                  <a:pt x="452" y="5"/>
                </a:lnTo>
              </a:path>
            </a:pathLst>
          </a:custGeom>
          <a:solidFill>
            <a:srgbClr val="FF99CC"/>
          </a:solidFill>
          <a:ln w="9525" cap="flat" cmpd="sng">
            <a:noFill/>
            <a:prstDash val="solid"/>
            <a:round/>
            <a:headEnd type="none" w="med" len="med"/>
            <a:tailEnd type="none" w="med" len="med"/>
          </a:ln>
        </p:spPr>
        <p:txBody>
          <a:bodyPr wrap="none" anchor="ctr"/>
          <a:lstStyle/>
          <a:p>
            <a:endParaRPr lang="en-GB"/>
          </a:p>
        </p:txBody>
      </p:sp>
      <p:sp>
        <p:nvSpPr>
          <p:cNvPr id="37939" name="Freeform 50"/>
          <p:cNvSpPr>
            <a:spLocks/>
          </p:cNvSpPr>
          <p:nvPr/>
        </p:nvSpPr>
        <p:spPr bwMode="auto">
          <a:xfrm>
            <a:off x="7602538" y="3022600"/>
            <a:ext cx="169862" cy="123825"/>
          </a:xfrm>
          <a:custGeom>
            <a:avLst/>
            <a:gdLst>
              <a:gd name="T0" fmla="*/ 0 w 107"/>
              <a:gd name="T1" fmla="*/ 2147483647 h 78"/>
              <a:gd name="T2" fmla="*/ 2147483647 w 107"/>
              <a:gd name="T3" fmla="*/ 2147483647 h 78"/>
              <a:gd name="T4" fmla="*/ 2147483647 w 107"/>
              <a:gd name="T5" fmla="*/ 2147483647 h 78"/>
              <a:gd name="T6" fmla="*/ 2147483647 w 107"/>
              <a:gd name="T7" fmla="*/ 2147483647 h 78"/>
              <a:gd name="T8" fmla="*/ 2147483647 w 107"/>
              <a:gd name="T9" fmla="*/ 0 h 78"/>
              <a:gd name="T10" fmla="*/ 2147483647 w 107"/>
              <a:gd name="T11" fmla="*/ 2147483647 h 78"/>
              <a:gd name="T12" fmla="*/ 2147483647 w 107"/>
              <a:gd name="T13" fmla="*/ 2147483647 h 78"/>
              <a:gd name="T14" fmla="*/ 2147483647 w 107"/>
              <a:gd name="T15" fmla="*/ 2147483647 h 78"/>
              <a:gd name="T16" fmla="*/ 2147483647 w 107"/>
              <a:gd name="T17" fmla="*/ 2147483647 h 78"/>
              <a:gd name="T18" fmla="*/ 2147483647 w 107"/>
              <a:gd name="T19" fmla="*/ 2147483647 h 78"/>
              <a:gd name="T20" fmla="*/ 2147483647 w 107"/>
              <a:gd name="T21" fmla="*/ 2147483647 h 78"/>
              <a:gd name="T22" fmla="*/ 2147483647 w 107"/>
              <a:gd name="T23" fmla="*/ 2147483647 h 78"/>
              <a:gd name="T24" fmla="*/ 0 w 107"/>
              <a:gd name="T25" fmla="*/ 2147483647 h 78"/>
              <a:gd name="T26" fmla="*/ 0 w 107"/>
              <a:gd name="T27" fmla="*/ 2147483647 h 7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7"/>
              <a:gd name="T43" fmla="*/ 0 h 78"/>
              <a:gd name="T44" fmla="*/ 107 w 107"/>
              <a:gd name="T45" fmla="*/ 78 h 7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7" h="78">
                <a:moveTo>
                  <a:pt x="0" y="73"/>
                </a:moveTo>
                <a:lnTo>
                  <a:pt x="21" y="51"/>
                </a:lnTo>
                <a:lnTo>
                  <a:pt x="32" y="30"/>
                </a:lnTo>
                <a:lnTo>
                  <a:pt x="37" y="12"/>
                </a:lnTo>
                <a:lnTo>
                  <a:pt x="55" y="0"/>
                </a:lnTo>
                <a:lnTo>
                  <a:pt x="76" y="4"/>
                </a:lnTo>
                <a:lnTo>
                  <a:pt x="97" y="13"/>
                </a:lnTo>
                <a:lnTo>
                  <a:pt x="107" y="19"/>
                </a:lnTo>
                <a:lnTo>
                  <a:pt x="75" y="30"/>
                </a:lnTo>
                <a:lnTo>
                  <a:pt x="54" y="40"/>
                </a:lnTo>
                <a:lnTo>
                  <a:pt x="32" y="51"/>
                </a:lnTo>
                <a:lnTo>
                  <a:pt x="11" y="67"/>
                </a:lnTo>
                <a:lnTo>
                  <a:pt x="0" y="78"/>
                </a:lnTo>
                <a:lnTo>
                  <a:pt x="0" y="73"/>
                </a:lnTo>
              </a:path>
            </a:pathLst>
          </a:custGeom>
          <a:solidFill>
            <a:srgbClr val="800080"/>
          </a:solidFill>
          <a:ln w="9525" cap="flat" cmpd="sng">
            <a:noFill/>
            <a:prstDash val="solid"/>
            <a:round/>
            <a:headEnd type="none" w="med" len="med"/>
            <a:tailEnd type="none" w="med" len="med"/>
          </a:ln>
        </p:spPr>
        <p:txBody>
          <a:bodyPr wrap="none" anchor="ctr"/>
          <a:lstStyle/>
          <a:p>
            <a:endParaRPr lang="en-GB"/>
          </a:p>
        </p:txBody>
      </p:sp>
      <p:sp>
        <p:nvSpPr>
          <p:cNvPr id="37940" name="Freeform 51"/>
          <p:cNvSpPr>
            <a:spLocks/>
          </p:cNvSpPr>
          <p:nvPr/>
        </p:nvSpPr>
        <p:spPr bwMode="auto">
          <a:xfrm>
            <a:off x="7405688" y="1703388"/>
            <a:ext cx="904875" cy="819150"/>
          </a:xfrm>
          <a:custGeom>
            <a:avLst/>
            <a:gdLst>
              <a:gd name="T0" fmla="*/ 2147483647 w 106"/>
              <a:gd name="T1" fmla="*/ 0 h 96"/>
              <a:gd name="T2" fmla="*/ 2147483647 w 106"/>
              <a:gd name="T3" fmla="*/ 2147483647 h 96"/>
              <a:gd name="T4" fmla="*/ 2147483647 w 106"/>
              <a:gd name="T5" fmla="*/ 2147483647 h 96"/>
              <a:gd name="T6" fmla="*/ 2147483647 w 106"/>
              <a:gd name="T7" fmla="*/ 2147483647 h 96"/>
              <a:gd name="T8" fmla="*/ 2147483647 w 106"/>
              <a:gd name="T9" fmla="*/ 2147483647 h 96"/>
              <a:gd name="T10" fmla="*/ 2147483647 w 106"/>
              <a:gd name="T11" fmla="*/ 2147483647 h 96"/>
              <a:gd name="T12" fmla="*/ 2147483647 w 106"/>
              <a:gd name="T13" fmla="*/ 2147483647 h 96"/>
              <a:gd name="T14" fmla="*/ 2147483647 w 106"/>
              <a:gd name="T15" fmla="*/ 2147483647 h 96"/>
              <a:gd name="T16" fmla="*/ 2147483647 w 106"/>
              <a:gd name="T17" fmla="*/ 2147483647 h 96"/>
              <a:gd name="T18" fmla="*/ 2147483647 w 106"/>
              <a:gd name="T19" fmla="*/ 2147483647 h 96"/>
              <a:gd name="T20" fmla="*/ 2147483647 w 106"/>
              <a:gd name="T21" fmla="*/ 2147483647 h 96"/>
              <a:gd name="T22" fmla="*/ 2147483647 w 106"/>
              <a:gd name="T23" fmla="*/ 2147483647 h 96"/>
              <a:gd name="T24" fmla="*/ 2147483647 w 106"/>
              <a:gd name="T25" fmla="*/ 2147483647 h 96"/>
              <a:gd name="T26" fmla="*/ 2147483647 w 106"/>
              <a:gd name="T27" fmla="*/ 2147483647 h 96"/>
              <a:gd name="T28" fmla="*/ 2147483647 w 106"/>
              <a:gd name="T29" fmla="*/ 2147483647 h 96"/>
              <a:gd name="T30" fmla="*/ 2147483647 w 106"/>
              <a:gd name="T31" fmla="*/ 2147483647 h 96"/>
              <a:gd name="T32" fmla="*/ 2147483647 w 106"/>
              <a:gd name="T33" fmla="*/ 2147483647 h 96"/>
              <a:gd name="T34" fmla="*/ 2147483647 w 106"/>
              <a:gd name="T35" fmla="*/ 2147483647 h 96"/>
              <a:gd name="T36" fmla="*/ 2147483647 w 106"/>
              <a:gd name="T37" fmla="*/ 2147483647 h 96"/>
              <a:gd name="T38" fmla="*/ 2147483647 w 106"/>
              <a:gd name="T39" fmla="*/ 2147483647 h 96"/>
              <a:gd name="T40" fmla="*/ 2147483647 w 106"/>
              <a:gd name="T41" fmla="*/ 2147483647 h 96"/>
              <a:gd name="T42" fmla="*/ 2147483647 w 106"/>
              <a:gd name="T43" fmla="*/ 2147483647 h 96"/>
              <a:gd name="T44" fmla="*/ 2147483647 w 106"/>
              <a:gd name="T45" fmla="*/ 2147483647 h 96"/>
              <a:gd name="T46" fmla="*/ 0 w 106"/>
              <a:gd name="T47" fmla="*/ 2147483647 h 96"/>
              <a:gd name="T48" fmla="*/ 2147483647 w 106"/>
              <a:gd name="T49" fmla="*/ 0 h 9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6"/>
              <a:gd name="T76" fmla="*/ 0 h 96"/>
              <a:gd name="T77" fmla="*/ 106 w 106"/>
              <a:gd name="T78" fmla="*/ 96 h 9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6" h="96">
                <a:moveTo>
                  <a:pt x="7" y="0"/>
                </a:moveTo>
                <a:lnTo>
                  <a:pt x="43" y="35"/>
                </a:lnTo>
                <a:lnTo>
                  <a:pt x="68" y="59"/>
                </a:lnTo>
                <a:lnTo>
                  <a:pt x="86" y="76"/>
                </a:lnTo>
                <a:lnTo>
                  <a:pt x="98" y="88"/>
                </a:lnTo>
                <a:lnTo>
                  <a:pt x="106" y="96"/>
                </a:lnTo>
                <a:lnTo>
                  <a:pt x="94" y="93"/>
                </a:lnTo>
                <a:lnTo>
                  <a:pt x="80" y="89"/>
                </a:lnTo>
                <a:lnTo>
                  <a:pt x="70" y="85"/>
                </a:lnTo>
                <a:lnTo>
                  <a:pt x="62" y="82"/>
                </a:lnTo>
                <a:lnTo>
                  <a:pt x="55" y="80"/>
                </a:lnTo>
                <a:lnTo>
                  <a:pt x="50" y="78"/>
                </a:lnTo>
                <a:lnTo>
                  <a:pt x="48" y="77"/>
                </a:lnTo>
                <a:lnTo>
                  <a:pt x="44" y="75"/>
                </a:lnTo>
                <a:lnTo>
                  <a:pt x="39" y="70"/>
                </a:lnTo>
                <a:lnTo>
                  <a:pt x="34" y="64"/>
                </a:lnTo>
                <a:lnTo>
                  <a:pt x="30" y="60"/>
                </a:lnTo>
                <a:lnTo>
                  <a:pt x="27" y="57"/>
                </a:lnTo>
                <a:lnTo>
                  <a:pt x="22" y="54"/>
                </a:lnTo>
                <a:lnTo>
                  <a:pt x="15" y="50"/>
                </a:lnTo>
                <a:lnTo>
                  <a:pt x="15" y="52"/>
                </a:lnTo>
                <a:lnTo>
                  <a:pt x="13" y="52"/>
                </a:lnTo>
                <a:lnTo>
                  <a:pt x="8" y="51"/>
                </a:lnTo>
                <a:lnTo>
                  <a:pt x="0" y="49"/>
                </a:lnTo>
                <a:lnTo>
                  <a:pt x="7" y="0"/>
                </a:lnTo>
              </a:path>
            </a:pathLst>
          </a:custGeom>
          <a:solidFill>
            <a:srgbClr val="0057A3"/>
          </a:solidFill>
          <a:ln w="9525">
            <a:noFill/>
            <a:round/>
            <a:headEnd/>
            <a:tailEnd/>
          </a:ln>
        </p:spPr>
        <p:txBody>
          <a:bodyPr/>
          <a:lstStyle/>
          <a:p>
            <a:endParaRPr lang="en-GB"/>
          </a:p>
        </p:txBody>
      </p:sp>
      <p:sp>
        <p:nvSpPr>
          <p:cNvPr id="37941" name="Freeform 52"/>
          <p:cNvSpPr>
            <a:spLocks/>
          </p:cNvSpPr>
          <p:nvPr/>
        </p:nvSpPr>
        <p:spPr bwMode="auto">
          <a:xfrm>
            <a:off x="7413625" y="1693863"/>
            <a:ext cx="889000" cy="820737"/>
          </a:xfrm>
          <a:custGeom>
            <a:avLst/>
            <a:gdLst>
              <a:gd name="T0" fmla="*/ 2147483647 w 104"/>
              <a:gd name="T1" fmla="*/ 0 h 96"/>
              <a:gd name="T2" fmla="*/ 2147483647 w 104"/>
              <a:gd name="T3" fmla="*/ 2147483647 h 96"/>
              <a:gd name="T4" fmla="*/ 2147483647 w 104"/>
              <a:gd name="T5" fmla="*/ 2147483647 h 96"/>
              <a:gd name="T6" fmla="*/ 2147483647 w 104"/>
              <a:gd name="T7" fmla="*/ 2147483647 h 96"/>
              <a:gd name="T8" fmla="*/ 2147483647 w 104"/>
              <a:gd name="T9" fmla="*/ 2147483647 h 96"/>
              <a:gd name="T10" fmla="*/ 2147483647 w 104"/>
              <a:gd name="T11" fmla="*/ 2147483647 h 96"/>
              <a:gd name="T12" fmla="*/ 2147483647 w 104"/>
              <a:gd name="T13" fmla="*/ 2147483647 h 96"/>
              <a:gd name="T14" fmla="*/ 2147483647 w 104"/>
              <a:gd name="T15" fmla="*/ 2147483647 h 96"/>
              <a:gd name="T16" fmla="*/ 2147483647 w 104"/>
              <a:gd name="T17" fmla="*/ 2147483647 h 96"/>
              <a:gd name="T18" fmla="*/ 2147483647 w 104"/>
              <a:gd name="T19" fmla="*/ 2147483647 h 96"/>
              <a:gd name="T20" fmla="*/ 2147483647 w 104"/>
              <a:gd name="T21" fmla="*/ 2147483647 h 96"/>
              <a:gd name="T22" fmla="*/ 2147483647 w 104"/>
              <a:gd name="T23" fmla="*/ 2147483647 h 96"/>
              <a:gd name="T24" fmla="*/ 2147483647 w 104"/>
              <a:gd name="T25" fmla="*/ 2147483647 h 96"/>
              <a:gd name="T26" fmla="*/ 2147483647 w 104"/>
              <a:gd name="T27" fmla="*/ 2147483647 h 96"/>
              <a:gd name="T28" fmla="*/ 2147483647 w 104"/>
              <a:gd name="T29" fmla="*/ 2147483647 h 96"/>
              <a:gd name="T30" fmla="*/ 2147483647 w 104"/>
              <a:gd name="T31" fmla="*/ 2147483647 h 96"/>
              <a:gd name="T32" fmla="*/ 2147483647 w 104"/>
              <a:gd name="T33" fmla="*/ 2147483647 h 96"/>
              <a:gd name="T34" fmla="*/ 2147483647 w 104"/>
              <a:gd name="T35" fmla="*/ 2147483647 h 96"/>
              <a:gd name="T36" fmla="*/ 2147483647 w 104"/>
              <a:gd name="T37" fmla="*/ 2147483647 h 96"/>
              <a:gd name="T38" fmla="*/ 2147483647 w 104"/>
              <a:gd name="T39" fmla="*/ 2147483647 h 96"/>
              <a:gd name="T40" fmla="*/ 2147483647 w 104"/>
              <a:gd name="T41" fmla="*/ 2147483647 h 96"/>
              <a:gd name="T42" fmla="*/ 2147483647 w 104"/>
              <a:gd name="T43" fmla="*/ 2147483647 h 96"/>
              <a:gd name="T44" fmla="*/ 2147483647 w 104"/>
              <a:gd name="T45" fmla="*/ 2147483647 h 96"/>
              <a:gd name="T46" fmla="*/ 2147483647 w 104"/>
              <a:gd name="T47" fmla="*/ 2147483647 h 96"/>
              <a:gd name="T48" fmla="*/ 2147483647 w 104"/>
              <a:gd name="T49" fmla="*/ 2147483647 h 96"/>
              <a:gd name="T50" fmla="*/ 2147483647 w 104"/>
              <a:gd name="T51" fmla="*/ 2147483647 h 96"/>
              <a:gd name="T52" fmla="*/ 0 w 104"/>
              <a:gd name="T53" fmla="*/ 2147483647 h 96"/>
              <a:gd name="T54" fmla="*/ 2147483647 w 104"/>
              <a:gd name="T55" fmla="*/ 2147483647 h 96"/>
              <a:gd name="T56" fmla="*/ 2147483647 w 104"/>
              <a:gd name="T57" fmla="*/ 0 h 9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4"/>
              <a:gd name="T88" fmla="*/ 0 h 96"/>
              <a:gd name="T89" fmla="*/ 104 w 104"/>
              <a:gd name="T90" fmla="*/ 96 h 9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4" h="96">
                <a:moveTo>
                  <a:pt x="6" y="0"/>
                </a:moveTo>
                <a:lnTo>
                  <a:pt x="34" y="28"/>
                </a:lnTo>
                <a:lnTo>
                  <a:pt x="69" y="61"/>
                </a:lnTo>
                <a:lnTo>
                  <a:pt x="95" y="87"/>
                </a:lnTo>
                <a:lnTo>
                  <a:pt x="104" y="96"/>
                </a:lnTo>
                <a:lnTo>
                  <a:pt x="102" y="96"/>
                </a:lnTo>
                <a:lnTo>
                  <a:pt x="93" y="94"/>
                </a:lnTo>
                <a:lnTo>
                  <a:pt x="86" y="92"/>
                </a:lnTo>
                <a:lnTo>
                  <a:pt x="78" y="89"/>
                </a:lnTo>
                <a:lnTo>
                  <a:pt x="72" y="87"/>
                </a:lnTo>
                <a:lnTo>
                  <a:pt x="66" y="85"/>
                </a:lnTo>
                <a:lnTo>
                  <a:pt x="60" y="83"/>
                </a:lnTo>
                <a:lnTo>
                  <a:pt x="55" y="81"/>
                </a:lnTo>
                <a:lnTo>
                  <a:pt x="51" y="80"/>
                </a:lnTo>
                <a:lnTo>
                  <a:pt x="47" y="78"/>
                </a:lnTo>
                <a:lnTo>
                  <a:pt x="44" y="76"/>
                </a:lnTo>
                <a:lnTo>
                  <a:pt x="41" y="73"/>
                </a:lnTo>
                <a:lnTo>
                  <a:pt x="35" y="68"/>
                </a:lnTo>
                <a:lnTo>
                  <a:pt x="32" y="64"/>
                </a:lnTo>
                <a:lnTo>
                  <a:pt x="29" y="61"/>
                </a:lnTo>
                <a:lnTo>
                  <a:pt x="25" y="57"/>
                </a:lnTo>
                <a:lnTo>
                  <a:pt x="20" y="54"/>
                </a:lnTo>
                <a:lnTo>
                  <a:pt x="14" y="51"/>
                </a:lnTo>
                <a:lnTo>
                  <a:pt x="13" y="53"/>
                </a:lnTo>
                <a:lnTo>
                  <a:pt x="8" y="52"/>
                </a:lnTo>
                <a:lnTo>
                  <a:pt x="5" y="51"/>
                </a:lnTo>
                <a:lnTo>
                  <a:pt x="0" y="51"/>
                </a:lnTo>
                <a:lnTo>
                  <a:pt x="6" y="2"/>
                </a:lnTo>
                <a:lnTo>
                  <a:pt x="6" y="0"/>
                </a:lnTo>
              </a:path>
            </a:pathLst>
          </a:custGeom>
          <a:solidFill>
            <a:srgbClr val="0000FF"/>
          </a:solidFill>
          <a:ln w="9525" cap="flat" cmpd="sng">
            <a:noFill/>
            <a:prstDash val="solid"/>
            <a:round/>
            <a:headEnd type="none" w="med" len="med"/>
            <a:tailEnd type="none" w="med" len="med"/>
          </a:ln>
        </p:spPr>
        <p:txBody>
          <a:bodyPr wrap="none" anchor="ctr"/>
          <a:lstStyle/>
          <a:p>
            <a:endParaRPr lang="en-GB"/>
          </a:p>
        </p:txBody>
      </p:sp>
      <p:sp>
        <p:nvSpPr>
          <p:cNvPr id="37942" name="Freeform 53"/>
          <p:cNvSpPr>
            <a:spLocks/>
          </p:cNvSpPr>
          <p:nvPr/>
        </p:nvSpPr>
        <p:spPr bwMode="auto">
          <a:xfrm>
            <a:off x="7781925" y="2889250"/>
            <a:ext cx="384175" cy="171450"/>
          </a:xfrm>
          <a:custGeom>
            <a:avLst/>
            <a:gdLst>
              <a:gd name="T0" fmla="*/ 2147483647 w 45"/>
              <a:gd name="T1" fmla="*/ 0 h 20"/>
              <a:gd name="T2" fmla="*/ 2147483647 w 45"/>
              <a:gd name="T3" fmla="*/ 2147483647 h 20"/>
              <a:gd name="T4" fmla="*/ 2147483647 w 45"/>
              <a:gd name="T5" fmla="*/ 2147483647 h 20"/>
              <a:gd name="T6" fmla="*/ 2147483647 w 45"/>
              <a:gd name="T7" fmla="*/ 2147483647 h 20"/>
              <a:gd name="T8" fmla="*/ 2147483647 w 45"/>
              <a:gd name="T9" fmla="*/ 2147483647 h 20"/>
              <a:gd name="T10" fmla="*/ 2147483647 w 45"/>
              <a:gd name="T11" fmla="*/ 2147483647 h 20"/>
              <a:gd name="T12" fmla="*/ 2147483647 w 45"/>
              <a:gd name="T13" fmla="*/ 2147483647 h 20"/>
              <a:gd name="T14" fmla="*/ 0 w 45"/>
              <a:gd name="T15" fmla="*/ 2147483647 h 20"/>
              <a:gd name="T16" fmla="*/ 2147483647 w 45"/>
              <a:gd name="T17" fmla="*/ 2147483647 h 20"/>
              <a:gd name="T18" fmla="*/ 2147483647 w 45"/>
              <a:gd name="T19" fmla="*/ 2147483647 h 20"/>
              <a:gd name="T20" fmla="*/ 2147483647 w 45"/>
              <a:gd name="T21" fmla="*/ 2147483647 h 20"/>
              <a:gd name="T22" fmla="*/ 2147483647 w 45"/>
              <a:gd name="T23" fmla="*/ 0 h 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
              <a:gd name="T37" fmla="*/ 0 h 20"/>
              <a:gd name="T38" fmla="*/ 45 w 45"/>
              <a:gd name="T39" fmla="*/ 20 h 2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 h="20">
                <a:moveTo>
                  <a:pt x="45" y="0"/>
                </a:moveTo>
                <a:lnTo>
                  <a:pt x="41" y="2"/>
                </a:lnTo>
                <a:lnTo>
                  <a:pt x="34" y="6"/>
                </a:lnTo>
                <a:lnTo>
                  <a:pt x="29" y="9"/>
                </a:lnTo>
                <a:lnTo>
                  <a:pt x="21" y="13"/>
                </a:lnTo>
                <a:lnTo>
                  <a:pt x="14" y="16"/>
                </a:lnTo>
                <a:lnTo>
                  <a:pt x="1" y="19"/>
                </a:lnTo>
                <a:lnTo>
                  <a:pt x="0" y="20"/>
                </a:lnTo>
                <a:lnTo>
                  <a:pt x="8" y="20"/>
                </a:lnTo>
                <a:lnTo>
                  <a:pt x="22" y="17"/>
                </a:lnTo>
                <a:lnTo>
                  <a:pt x="40" y="13"/>
                </a:lnTo>
                <a:lnTo>
                  <a:pt x="45" y="0"/>
                </a:lnTo>
              </a:path>
            </a:pathLst>
          </a:custGeom>
          <a:solidFill>
            <a:srgbClr val="FF99CC"/>
          </a:solidFill>
          <a:ln w="9525" cap="flat" cmpd="sng">
            <a:noFill/>
            <a:prstDash val="solid"/>
            <a:round/>
            <a:headEnd type="none" w="med" len="med"/>
            <a:tailEnd type="none" w="med" len="med"/>
          </a:ln>
        </p:spPr>
        <p:txBody>
          <a:bodyPr wrap="none" anchor="ctr"/>
          <a:lstStyle/>
          <a:p>
            <a:endParaRPr lang="en-GB"/>
          </a:p>
        </p:txBody>
      </p:sp>
      <p:sp>
        <p:nvSpPr>
          <p:cNvPr id="37943" name="Freeform 54"/>
          <p:cNvSpPr>
            <a:spLocks/>
          </p:cNvSpPr>
          <p:nvPr/>
        </p:nvSpPr>
        <p:spPr bwMode="auto">
          <a:xfrm>
            <a:off x="7396163" y="1609725"/>
            <a:ext cx="1358900" cy="1357313"/>
          </a:xfrm>
          <a:custGeom>
            <a:avLst/>
            <a:gdLst>
              <a:gd name="T0" fmla="*/ 2147483647 w 856"/>
              <a:gd name="T1" fmla="*/ 2147483647 h 855"/>
              <a:gd name="T2" fmla="*/ 0 w 856"/>
              <a:gd name="T3" fmla="*/ 0 h 855"/>
              <a:gd name="T4" fmla="*/ 2147483647 w 856"/>
              <a:gd name="T5" fmla="*/ 2147483647 h 855"/>
              <a:gd name="T6" fmla="*/ 2147483647 w 856"/>
              <a:gd name="T7" fmla="*/ 2147483647 h 855"/>
              <a:gd name="T8" fmla="*/ 2147483647 w 856"/>
              <a:gd name="T9" fmla="*/ 2147483647 h 855"/>
              <a:gd name="T10" fmla="*/ 0 60000 65536"/>
              <a:gd name="T11" fmla="*/ 0 60000 65536"/>
              <a:gd name="T12" fmla="*/ 0 60000 65536"/>
              <a:gd name="T13" fmla="*/ 0 60000 65536"/>
              <a:gd name="T14" fmla="*/ 0 60000 65536"/>
              <a:gd name="T15" fmla="*/ 0 w 856"/>
              <a:gd name="T16" fmla="*/ 0 h 855"/>
              <a:gd name="T17" fmla="*/ 856 w 856"/>
              <a:gd name="T18" fmla="*/ 855 h 855"/>
            </a:gdLst>
            <a:ahLst/>
            <a:cxnLst>
              <a:cxn ang="T10">
                <a:pos x="T0" y="T1"/>
              </a:cxn>
              <a:cxn ang="T11">
                <a:pos x="T2" y="T3"/>
              </a:cxn>
              <a:cxn ang="T12">
                <a:pos x="T4" y="T5"/>
              </a:cxn>
              <a:cxn ang="T13">
                <a:pos x="T6" y="T7"/>
              </a:cxn>
              <a:cxn ang="T14">
                <a:pos x="T8" y="T9"/>
              </a:cxn>
            </a:cxnLst>
            <a:rect l="T15" t="T16" r="T17" b="T18"/>
            <a:pathLst>
              <a:path w="856" h="855">
                <a:moveTo>
                  <a:pt x="856" y="855"/>
                </a:moveTo>
                <a:lnTo>
                  <a:pt x="0" y="0"/>
                </a:lnTo>
                <a:lnTo>
                  <a:pt x="65" y="2"/>
                </a:lnTo>
                <a:lnTo>
                  <a:pt x="856" y="780"/>
                </a:lnTo>
                <a:lnTo>
                  <a:pt x="856" y="855"/>
                </a:lnTo>
              </a:path>
            </a:pathLst>
          </a:custGeom>
          <a:solidFill>
            <a:srgbClr val="800080"/>
          </a:solidFill>
          <a:ln w="9525" cap="flat" cmpd="sng">
            <a:noFill/>
            <a:prstDash val="solid"/>
            <a:round/>
            <a:headEnd type="none" w="med" len="med"/>
            <a:tailEnd type="none" w="med" len="med"/>
          </a:ln>
        </p:spPr>
        <p:txBody>
          <a:bodyPr wrap="none" anchor="ctr"/>
          <a:lstStyle/>
          <a:p>
            <a:endParaRPr lang="en-GB"/>
          </a:p>
        </p:txBody>
      </p:sp>
      <p:sp>
        <p:nvSpPr>
          <p:cNvPr id="37944" name="Freeform 55"/>
          <p:cNvSpPr>
            <a:spLocks/>
          </p:cNvSpPr>
          <p:nvPr/>
        </p:nvSpPr>
        <p:spPr bwMode="auto">
          <a:xfrm>
            <a:off x="8166100" y="2787650"/>
            <a:ext cx="546100" cy="127000"/>
          </a:xfrm>
          <a:custGeom>
            <a:avLst/>
            <a:gdLst>
              <a:gd name="T0" fmla="*/ 2147483647 w 64"/>
              <a:gd name="T1" fmla="*/ 0 h 15"/>
              <a:gd name="T2" fmla="*/ 2147483647 w 64"/>
              <a:gd name="T3" fmla="*/ 0 h 15"/>
              <a:gd name="T4" fmla="*/ 2147483647 w 64"/>
              <a:gd name="T5" fmla="*/ 0 h 15"/>
              <a:gd name="T6" fmla="*/ 2147483647 w 64"/>
              <a:gd name="T7" fmla="*/ 0 h 15"/>
              <a:gd name="T8" fmla="*/ 2147483647 w 64"/>
              <a:gd name="T9" fmla="*/ 2147483647 h 15"/>
              <a:gd name="T10" fmla="*/ 2147483647 w 64"/>
              <a:gd name="T11" fmla="*/ 2147483647 h 15"/>
              <a:gd name="T12" fmla="*/ 2147483647 w 64"/>
              <a:gd name="T13" fmla="*/ 2147483647 h 15"/>
              <a:gd name="T14" fmla="*/ 2147483647 w 64"/>
              <a:gd name="T15" fmla="*/ 2147483647 h 15"/>
              <a:gd name="T16" fmla="*/ 0 w 64"/>
              <a:gd name="T17" fmla="*/ 2147483647 h 15"/>
              <a:gd name="T18" fmla="*/ 2147483647 w 64"/>
              <a:gd name="T19" fmla="*/ 0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4"/>
              <a:gd name="T31" fmla="*/ 0 h 15"/>
              <a:gd name="T32" fmla="*/ 64 w 64"/>
              <a:gd name="T33" fmla="*/ 15 h 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4" h="15">
                <a:moveTo>
                  <a:pt x="5" y="0"/>
                </a:moveTo>
                <a:lnTo>
                  <a:pt x="18" y="0"/>
                </a:lnTo>
                <a:lnTo>
                  <a:pt x="43" y="0"/>
                </a:lnTo>
                <a:lnTo>
                  <a:pt x="48" y="0"/>
                </a:lnTo>
                <a:lnTo>
                  <a:pt x="64" y="15"/>
                </a:lnTo>
                <a:lnTo>
                  <a:pt x="55" y="14"/>
                </a:lnTo>
                <a:lnTo>
                  <a:pt x="33" y="14"/>
                </a:lnTo>
                <a:lnTo>
                  <a:pt x="16" y="15"/>
                </a:lnTo>
                <a:lnTo>
                  <a:pt x="0" y="15"/>
                </a:lnTo>
                <a:lnTo>
                  <a:pt x="5" y="0"/>
                </a:lnTo>
              </a:path>
            </a:pathLst>
          </a:custGeom>
          <a:solidFill>
            <a:srgbClr val="FF99CC"/>
          </a:solidFill>
          <a:ln w="9525" cap="flat" cmpd="sng">
            <a:noFill/>
            <a:prstDash val="solid"/>
            <a:round/>
            <a:headEnd type="none" w="med" len="med"/>
            <a:tailEnd type="none" w="med" len="med"/>
          </a:ln>
        </p:spPr>
        <p:txBody>
          <a:bodyPr wrap="none" anchor="ctr"/>
          <a:lstStyle/>
          <a:p>
            <a:endParaRPr lang="en-GB"/>
          </a:p>
        </p:txBody>
      </p:sp>
      <p:sp>
        <p:nvSpPr>
          <p:cNvPr id="37945" name="Freeform 56"/>
          <p:cNvSpPr>
            <a:spLocks/>
          </p:cNvSpPr>
          <p:nvPr/>
        </p:nvSpPr>
        <p:spPr bwMode="auto">
          <a:xfrm>
            <a:off x="8208963" y="2676525"/>
            <a:ext cx="374650" cy="111125"/>
          </a:xfrm>
          <a:custGeom>
            <a:avLst/>
            <a:gdLst>
              <a:gd name="T0" fmla="*/ 2147483647 w 236"/>
              <a:gd name="T1" fmla="*/ 2147483647 h 70"/>
              <a:gd name="T2" fmla="*/ 2147483647 w 236"/>
              <a:gd name="T3" fmla="*/ 0 h 70"/>
              <a:gd name="T4" fmla="*/ 2147483647 w 236"/>
              <a:gd name="T5" fmla="*/ 0 h 70"/>
              <a:gd name="T6" fmla="*/ 2147483647 w 236"/>
              <a:gd name="T7" fmla="*/ 2147483647 h 70"/>
              <a:gd name="T8" fmla="*/ 2147483647 w 236"/>
              <a:gd name="T9" fmla="*/ 2147483647 h 70"/>
              <a:gd name="T10" fmla="*/ 2147483647 w 236"/>
              <a:gd name="T11" fmla="*/ 2147483647 h 70"/>
              <a:gd name="T12" fmla="*/ 2147483647 w 236"/>
              <a:gd name="T13" fmla="*/ 2147483647 h 70"/>
              <a:gd name="T14" fmla="*/ 0 w 236"/>
              <a:gd name="T15" fmla="*/ 2147483647 h 70"/>
              <a:gd name="T16" fmla="*/ 2147483647 w 236"/>
              <a:gd name="T17" fmla="*/ 2147483647 h 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6"/>
              <a:gd name="T28" fmla="*/ 0 h 70"/>
              <a:gd name="T29" fmla="*/ 236 w 236"/>
              <a:gd name="T30" fmla="*/ 70 h 7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6" h="70">
                <a:moveTo>
                  <a:pt x="27" y="5"/>
                </a:moveTo>
                <a:lnTo>
                  <a:pt x="80" y="0"/>
                </a:lnTo>
                <a:lnTo>
                  <a:pt x="139" y="0"/>
                </a:lnTo>
                <a:lnTo>
                  <a:pt x="166" y="5"/>
                </a:lnTo>
                <a:lnTo>
                  <a:pt x="236" y="70"/>
                </a:lnTo>
                <a:lnTo>
                  <a:pt x="129" y="70"/>
                </a:lnTo>
                <a:lnTo>
                  <a:pt x="54" y="70"/>
                </a:lnTo>
                <a:lnTo>
                  <a:pt x="0" y="70"/>
                </a:lnTo>
                <a:lnTo>
                  <a:pt x="27" y="5"/>
                </a:lnTo>
              </a:path>
            </a:pathLst>
          </a:custGeom>
          <a:solidFill>
            <a:srgbClr val="99CC00"/>
          </a:solidFill>
          <a:ln w="9525" cap="flat" cmpd="sng">
            <a:noFill/>
            <a:prstDash val="solid"/>
            <a:round/>
            <a:headEnd type="none" w="med" len="med"/>
            <a:tailEnd type="none" w="med" len="med"/>
          </a:ln>
        </p:spPr>
        <p:txBody>
          <a:bodyPr wrap="none" anchor="ctr"/>
          <a:lstStyle/>
          <a:p>
            <a:endParaRPr lang="en-GB"/>
          </a:p>
        </p:txBody>
      </p:sp>
      <p:sp>
        <p:nvSpPr>
          <p:cNvPr id="37946" name="Freeform 57"/>
          <p:cNvSpPr>
            <a:spLocks/>
          </p:cNvSpPr>
          <p:nvPr/>
        </p:nvSpPr>
        <p:spPr bwMode="auto">
          <a:xfrm>
            <a:off x="8250238" y="2625725"/>
            <a:ext cx="222250" cy="58738"/>
          </a:xfrm>
          <a:custGeom>
            <a:avLst/>
            <a:gdLst>
              <a:gd name="T0" fmla="*/ 2147483647 w 26"/>
              <a:gd name="T1" fmla="*/ 2147483647 h 7"/>
              <a:gd name="T2" fmla="*/ 2147483647 w 26"/>
              <a:gd name="T3" fmla="*/ 0 h 7"/>
              <a:gd name="T4" fmla="*/ 0 w 26"/>
              <a:gd name="T5" fmla="*/ 2147483647 h 7"/>
              <a:gd name="T6" fmla="*/ 2147483647 w 26"/>
              <a:gd name="T7" fmla="*/ 2147483647 h 7"/>
              <a:gd name="T8" fmla="*/ 2147483647 w 26"/>
              <a:gd name="T9" fmla="*/ 2147483647 h 7"/>
              <a:gd name="T10" fmla="*/ 2147483647 w 26"/>
              <a:gd name="T11" fmla="*/ 2147483647 h 7"/>
              <a:gd name="T12" fmla="*/ 0 60000 65536"/>
              <a:gd name="T13" fmla="*/ 0 60000 65536"/>
              <a:gd name="T14" fmla="*/ 0 60000 65536"/>
              <a:gd name="T15" fmla="*/ 0 60000 65536"/>
              <a:gd name="T16" fmla="*/ 0 60000 65536"/>
              <a:gd name="T17" fmla="*/ 0 60000 65536"/>
              <a:gd name="T18" fmla="*/ 0 w 26"/>
              <a:gd name="T19" fmla="*/ 0 h 7"/>
              <a:gd name="T20" fmla="*/ 26 w 26"/>
              <a:gd name="T21" fmla="*/ 7 h 7"/>
            </a:gdLst>
            <a:ahLst/>
            <a:cxnLst>
              <a:cxn ang="T12">
                <a:pos x="T0" y="T1"/>
              </a:cxn>
              <a:cxn ang="T13">
                <a:pos x="T2" y="T3"/>
              </a:cxn>
              <a:cxn ang="T14">
                <a:pos x="T4" y="T5"/>
              </a:cxn>
              <a:cxn ang="T15">
                <a:pos x="T6" y="T7"/>
              </a:cxn>
              <a:cxn ang="T16">
                <a:pos x="T8" y="T9"/>
              </a:cxn>
              <a:cxn ang="T17">
                <a:pos x="T10" y="T11"/>
              </a:cxn>
            </a:cxnLst>
            <a:rect l="T18" t="T19" r="T20" b="T21"/>
            <a:pathLst>
              <a:path w="26" h="7">
                <a:moveTo>
                  <a:pt x="20" y="1"/>
                </a:moveTo>
                <a:lnTo>
                  <a:pt x="3" y="0"/>
                </a:lnTo>
                <a:lnTo>
                  <a:pt x="0" y="7"/>
                </a:lnTo>
                <a:lnTo>
                  <a:pt x="13" y="7"/>
                </a:lnTo>
                <a:lnTo>
                  <a:pt x="26" y="7"/>
                </a:lnTo>
                <a:lnTo>
                  <a:pt x="20" y="1"/>
                </a:lnTo>
              </a:path>
            </a:pathLst>
          </a:custGeom>
          <a:solidFill>
            <a:srgbClr val="969696"/>
          </a:solidFill>
          <a:ln w="9525" cap="flat" cmpd="sng">
            <a:noFill/>
            <a:prstDash val="solid"/>
            <a:round/>
            <a:headEnd type="none" w="med" len="med"/>
            <a:tailEnd type="none" w="med" len="med"/>
          </a:ln>
        </p:spPr>
        <p:txBody>
          <a:bodyPr wrap="none" anchor="ctr"/>
          <a:lstStyle/>
          <a:p>
            <a:endParaRPr lang="en-GB"/>
          </a:p>
        </p:txBody>
      </p:sp>
      <p:sp>
        <p:nvSpPr>
          <p:cNvPr id="37947" name="Freeform 58"/>
          <p:cNvSpPr>
            <a:spLocks/>
          </p:cNvSpPr>
          <p:nvPr/>
        </p:nvSpPr>
        <p:spPr bwMode="auto">
          <a:xfrm>
            <a:off x="8077200" y="1609725"/>
            <a:ext cx="677863" cy="400050"/>
          </a:xfrm>
          <a:custGeom>
            <a:avLst/>
            <a:gdLst>
              <a:gd name="T0" fmla="*/ 0 w 427"/>
              <a:gd name="T1" fmla="*/ 0 h 252"/>
              <a:gd name="T2" fmla="*/ 2147483647 w 427"/>
              <a:gd name="T3" fmla="*/ 2147483647 h 252"/>
              <a:gd name="T4" fmla="*/ 2147483647 w 427"/>
              <a:gd name="T5" fmla="*/ 2147483647 h 252"/>
              <a:gd name="T6" fmla="*/ 2147483647 w 427"/>
              <a:gd name="T7" fmla="*/ 2147483647 h 252"/>
              <a:gd name="T8" fmla="*/ 2147483647 w 427"/>
              <a:gd name="T9" fmla="*/ 2147483647 h 252"/>
              <a:gd name="T10" fmla="*/ 2147483647 w 427"/>
              <a:gd name="T11" fmla="*/ 2147483647 h 252"/>
              <a:gd name="T12" fmla="*/ 2147483647 w 427"/>
              <a:gd name="T13" fmla="*/ 0 h 252"/>
              <a:gd name="T14" fmla="*/ 2147483647 w 427"/>
              <a:gd name="T15" fmla="*/ 0 h 252"/>
              <a:gd name="T16" fmla="*/ 0 60000 65536"/>
              <a:gd name="T17" fmla="*/ 0 60000 65536"/>
              <a:gd name="T18" fmla="*/ 0 60000 65536"/>
              <a:gd name="T19" fmla="*/ 0 60000 65536"/>
              <a:gd name="T20" fmla="*/ 0 60000 65536"/>
              <a:gd name="T21" fmla="*/ 0 60000 65536"/>
              <a:gd name="T22" fmla="*/ 0 60000 65536"/>
              <a:gd name="T23" fmla="*/ 0 60000 65536"/>
              <a:gd name="T24" fmla="*/ 0 w 427"/>
              <a:gd name="T25" fmla="*/ 0 h 252"/>
              <a:gd name="T26" fmla="*/ 427 w 427"/>
              <a:gd name="T27" fmla="*/ 252 h 2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27" h="252">
                <a:moveTo>
                  <a:pt x="0" y="0"/>
                </a:moveTo>
                <a:lnTo>
                  <a:pt x="131" y="91"/>
                </a:lnTo>
                <a:lnTo>
                  <a:pt x="233" y="150"/>
                </a:lnTo>
                <a:lnTo>
                  <a:pt x="325" y="204"/>
                </a:lnTo>
                <a:lnTo>
                  <a:pt x="389" y="236"/>
                </a:lnTo>
                <a:lnTo>
                  <a:pt x="427" y="252"/>
                </a:lnTo>
                <a:lnTo>
                  <a:pt x="425" y="0"/>
                </a:lnTo>
                <a:lnTo>
                  <a:pt x="5" y="0"/>
                </a:lnTo>
              </a:path>
            </a:pathLst>
          </a:custGeom>
          <a:solidFill>
            <a:srgbClr val="0000FF"/>
          </a:solidFill>
          <a:ln w="9525" cap="flat" cmpd="sng">
            <a:noFill/>
            <a:prstDash val="solid"/>
            <a:round/>
            <a:headEnd type="none" w="med" len="med"/>
            <a:tailEnd type="none" w="med" len="med"/>
          </a:ln>
        </p:spPr>
        <p:txBody>
          <a:bodyPr wrap="none" anchor="ctr"/>
          <a:lstStyle/>
          <a:p>
            <a:endParaRPr lang="en-GB"/>
          </a:p>
        </p:txBody>
      </p:sp>
      <p:sp>
        <p:nvSpPr>
          <p:cNvPr id="37948" name="Freeform 59"/>
          <p:cNvSpPr>
            <a:spLocks/>
          </p:cNvSpPr>
          <p:nvPr/>
        </p:nvSpPr>
        <p:spPr bwMode="auto">
          <a:xfrm>
            <a:off x="1957388" y="2181225"/>
            <a:ext cx="657225" cy="60325"/>
          </a:xfrm>
          <a:custGeom>
            <a:avLst/>
            <a:gdLst>
              <a:gd name="T0" fmla="*/ 0 w 414"/>
              <a:gd name="T1" fmla="*/ 2147483647 h 38"/>
              <a:gd name="T2" fmla="*/ 2147483647 w 414"/>
              <a:gd name="T3" fmla="*/ 2147483647 h 38"/>
              <a:gd name="T4" fmla="*/ 2147483647 w 414"/>
              <a:gd name="T5" fmla="*/ 2147483647 h 38"/>
              <a:gd name="T6" fmla="*/ 2147483647 w 414"/>
              <a:gd name="T7" fmla="*/ 0 h 38"/>
              <a:gd name="T8" fmla="*/ 2147483647 w 414"/>
              <a:gd name="T9" fmla="*/ 2147483647 h 38"/>
              <a:gd name="T10" fmla="*/ 2147483647 w 414"/>
              <a:gd name="T11" fmla="*/ 2147483647 h 38"/>
              <a:gd name="T12" fmla="*/ 2147483647 w 414"/>
              <a:gd name="T13" fmla="*/ 2147483647 h 38"/>
              <a:gd name="T14" fmla="*/ 2147483647 w 414"/>
              <a:gd name="T15" fmla="*/ 2147483647 h 38"/>
              <a:gd name="T16" fmla="*/ 2147483647 w 414"/>
              <a:gd name="T17" fmla="*/ 2147483647 h 38"/>
              <a:gd name="T18" fmla="*/ 2147483647 w 414"/>
              <a:gd name="T19" fmla="*/ 2147483647 h 38"/>
              <a:gd name="T20" fmla="*/ 2147483647 w 414"/>
              <a:gd name="T21" fmla="*/ 2147483647 h 38"/>
              <a:gd name="T22" fmla="*/ 2147483647 w 414"/>
              <a:gd name="T23" fmla="*/ 2147483647 h 38"/>
              <a:gd name="T24" fmla="*/ 2147483647 w 414"/>
              <a:gd name="T25" fmla="*/ 2147483647 h 38"/>
              <a:gd name="T26" fmla="*/ 2147483647 w 414"/>
              <a:gd name="T27" fmla="*/ 2147483647 h 38"/>
              <a:gd name="T28" fmla="*/ 2147483647 w 414"/>
              <a:gd name="T29" fmla="*/ 2147483647 h 38"/>
              <a:gd name="T30" fmla="*/ 2147483647 w 414"/>
              <a:gd name="T31" fmla="*/ 2147483647 h 38"/>
              <a:gd name="T32" fmla="*/ 2147483647 w 414"/>
              <a:gd name="T33" fmla="*/ 2147483647 h 38"/>
              <a:gd name="T34" fmla="*/ 2147483647 w 414"/>
              <a:gd name="T35" fmla="*/ 2147483647 h 38"/>
              <a:gd name="T36" fmla="*/ 2147483647 w 414"/>
              <a:gd name="T37" fmla="*/ 2147483647 h 38"/>
              <a:gd name="T38" fmla="*/ 2147483647 w 414"/>
              <a:gd name="T39" fmla="*/ 2147483647 h 38"/>
              <a:gd name="T40" fmla="*/ 2147483647 w 414"/>
              <a:gd name="T41" fmla="*/ 2147483647 h 38"/>
              <a:gd name="T42" fmla="*/ 0 w 414"/>
              <a:gd name="T43" fmla="*/ 2147483647 h 3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14"/>
              <a:gd name="T67" fmla="*/ 0 h 38"/>
              <a:gd name="T68" fmla="*/ 414 w 414"/>
              <a:gd name="T69" fmla="*/ 38 h 3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14" h="38">
                <a:moveTo>
                  <a:pt x="0" y="32"/>
                </a:moveTo>
                <a:lnTo>
                  <a:pt x="81" y="16"/>
                </a:lnTo>
                <a:lnTo>
                  <a:pt x="172" y="11"/>
                </a:lnTo>
                <a:lnTo>
                  <a:pt x="263" y="0"/>
                </a:lnTo>
                <a:lnTo>
                  <a:pt x="328" y="5"/>
                </a:lnTo>
                <a:lnTo>
                  <a:pt x="371" y="11"/>
                </a:lnTo>
                <a:lnTo>
                  <a:pt x="403" y="11"/>
                </a:lnTo>
                <a:lnTo>
                  <a:pt x="414" y="26"/>
                </a:lnTo>
                <a:lnTo>
                  <a:pt x="398" y="26"/>
                </a:lnTo>
                <a:lnTo>
                  <a:pt x="349" y="21"/>
                </a:lnTo>
                <a:lnTo>
                  <a:pt x="306" y="21"/>
                </a:lnTo>
                <a:lnTo>
                  <a:pt x="280" y="21"/>
                </a:lnTo>
                <a:lnTo>
                  <a:pt x="253" y="21"/>
                </a:lnTo>
                <a:lnTo>
                  <a:pt x="222" y="24"/>
                </a:lnTo>
                <a:lnTo>
                  <a:pt x="191" y="29"/>
                </a:lnTo>
                <a:lnTo>
                  <a:pt x="140" y="32"/>
                </a:lnTo>
                <a:lnTo>
                  <a:pt x="98" y="38"/>
                </a:lnTo>
                <a:lnTo>
                  <a:pt x="65" y="37"/>
                </a:lnTo>
                <a:lnTo>
                  <a:pt x="43" y="37"/>
                </a:lnTo>
                <a:lnTo>
                  <a:pt x="22" y="37"/>
                </a:lnTo>
                <a:lnTo>
                  <a:pt x="11" y="32"/>
                </a:lnTo>
                <a:lnTo>
                  <a:pt x="0" y="32"/>
                </a:lnTo>
              </a:path>
            </a:pathLst>
          </a:custGeom>
          <a:solidFill>
            <a:srgbClr val="B1482A"/>
          </a:solidFill>
          <a:ln w="9525" cap="flat" cmpd="sng">
            <a:noFill/>
            <a:prstDash val="solid"/>
            <a:round/>
            <a:headEnd type="none" w="med" len="med"/>
            <a:tailEnd type="none" w="med" len="med"/>
          </a:ln>
        </p:spPr>
        <p:txBody>
          <a:bodyPr/>
          <a:lstStyle/>
          <a:p>
            <a:endParaRPr lang="en-GB"/>
          </a:p>
        </p:txBody>
      </p:sp>
      <p:sp>
        <p:nvSpPr>
          <p:cNvPr id="37949" name="Freeform 60"/>
          <p:cNvSpPr>
            <a:spLocks/>
          </p:cNvSpPr>
          <p:nvPr/>
        </p:nvSpPr>
        <p:spPr bwMode="auto">
          <a:xfrm>
            <a:off x="3651250" y="2424113"/>
            <a:ext cx="1490663" cy="209550"/>
          </a:xfrm>
          <a:custGeom>
            <a:avLst/>
            <a:gdLst>
              <a:gd name="T0" fmla="*/ 2147483647 w 939"/>
              <a:gd name="T1" fmla="*/ 2147483647 h 132"/>
              <a:gd name="T2" fmla="*/ 0 w 939"/>
              <a:gd name="T3" fmla="*/ 0 h 132"/>
              <a:gd name="T4" fmla="*/ 2147483647 w 939"/>
              <a:gd name="T5" fmla="*/ 0 h 132"/>
              <a:gd name="T6" fmla="*/ 2147483647 w 939"/>
              <a:gd name="T7" fmla="*/ 2147483647 h 132"/>
              <a:gd name="T8" fmla="*/ 2147483647 w 939"/>
              <a:gd name="T9" fmla="*/ 2147483647 h 132"/>
              <a:gd name="T10" fmla="*/ 2147483647 w 939"/>
              <a:gd name="T11" fmla="*/ 2147483647 h 132"/>
              <a:gd name="T12" fmla="*/ 2147483647 w 939"/>
              <a:gd name="T13" fmla="*/ 2147483647 h 132"/>
              <a:gd name="T14" fmla="*/ 2147483647 w 939"/>
              <a:gd name="T15" fmla="*/ 2147483647 h 132"/>
              <a:gd name="T16" fmla="*/ 2147483647 w 939"/>
              <a:gd name="T17" fmla="*/ 2147483647 h 132"/>
              <a:gd name="T18" fmla="*/ 2147483647 w 939"/>
              <a:gd name="T19" fmla="*/ 2147483647 h 132"/>
              <a:gd name="T20" fmla="*/ 2147483647 w 939"/>
              <a:gd name="T21" fmla="*/ 2147483647 h 132"/>
              <a:gd name="T22" fmla="*/ 2147483647 w 939"/>
              <a:gd name="T23" fmla="*/ 2147483647 h 132"/>
              <a:gd name="T24" fmla="*/ 2147483647 w 939"/>
              <a:gd name="T25" fmla="*/ 2147483647 h 132"/>
              <a:gd name="T26" fmla="*/ 2147483647 w 939"/>
              <a:gd name="T27" fmla="*/ 2147483647 h 132"/>
              <a:gd name="T28" fmla="*/ 2147483647 w 939"/>
              <a:gd name="T29" fmla="*/ 2147483647 h 132"/>
              <a:gd name="T30" fmla="*/ 2147483647 w 939"/>
              <a:gd name="T31" fmla="*/ 2147483647 h 132"/>
              <a:gd name="T32" fmla="*/ 2147483647 w 939"/>
              <a:gd name="T33" fmla="*/ 2147483647 h 132"/>
              <a:gd name="T34" fmla="*/ 2147483647 w 939"/>
              <a:gd name="T35" fmla="*/ 2147483647 h 132"/>
              <a:gd name="T36" fmla="*/ 2147483647 w 939"/>
              <a:gd name="T37" fmla="*/ 2147483647 h 132"/>
              <a:gd name="T38" fmla="*/ 2147483647 w 939"/>
              <a:gd name="T39" fmla="*/ 2147483647 h 132"/>
              <a:gd name="T40" fmla="*/ 2147483647 w 939"/>
              <a:gd name="T41" fmla="*/ 2147483647 h 132"/>
              <a:gd name="T42" fmla="*/ 2147483647 w 939"/>
              <a:gd name="T43" fmla="*/ 2147483647 h 132"/>
              <a:gd name="T44" fmla="*/ 2147483647 w 939"/>
              <a:gd name="T45" fmla="*/ 2147483647 h 132"/>
              <a:gd name="T46" fmla="*/ 2147483647 w 939"/>
              <a:gd name="T47" fmla="*/ 2147483647 h 132"/>
              <a:gd name="T48" fmla="*/ 2147483647 w 939"/>
              <a:gd name="T49" fmla="*/ 2147483647 h 132"/>
              <a:gd name="T50" fmla="*/ 2147483647 w 939"/>
              <a:gd name="T51" fmla="*/ 2147483647 h 132"/>
              <a:gd name="T52" fmla="*/ 2147483647 w 939"/>
              <a:gd name="T53" fmla="*/ 2147483647 h 132"/>
              <a:gd name="T54" fmla="*/ 2147483647 w 939"/>
              <a:gd name="T55" fmla="*/ 2147483647 h 132"/>
              <a:gd name="T56" fmla="*/ 2147483647 w 939"/>
              <a:gd name="T57" fmla="*/ 2147483647 h 132"/>
              <a:gd name="T58" fmla="*/ 2147483647 w 939"/>
              <a:gd name="T59" fmla="*/ 2147483647 h 132"/>
              <a:gd name="T60" fmla="*/ 2147483647 w 939"/>
              <a:gd name="T61" fmla="*/ 2147483647 h 132"/>
              <a:gd name="T62" fmla="*/ 2147483647 w 939"/>
              <a:gd name="T63" fmla="*/ 2147483647 h 132"/>
              <a:gd name="T64" fmla="*/ 2147483647 w 939"/>
              <a:gd name="T65" fmla="*/ 2147483647 h 132"/>
              <a:gd name="T66" fmla="*/ 2147483647 w 939"/>
              <a:gd name="T67" fmla="*/ 2147483647 h 132"/>
              <a:gd name="T68" fmla="*/ 2147483647 w 939"/>
              <a:gd name="T69" fmla="*/ 2147483647 h 132"/>
              <a:gd name="T70" fmla="*/ 2147483647 w 939"/>
              <a:gd name="T71" fmla="*/ 2147483647 h 132"/>
              <a:gd name="T72" fmla="*/ 2147483647 w 939"/>
              <a:gd name="T73" fmla="*/ 2147483647 h 132"/>
              <a:gd name="T74" fmla="*/ 2147483647 w 939"/>
              <a:gd name="T75" fmla="*/ 2147483647 h 132"/>
              <a:gd name="T76" fmla="*/ 2147483647 w 939"/>
              <a:gd name="T77" fmla="*/ 2147483647 h 132"/>
              <a:gd name="T78" fmla="*/ 2147483647 w 939"/>
              <a:gd name="T79" fmla="*/ 2147483647 h 132"/>
              <a:gd name="T80" fmla="*/ 2147483647 w 939"/>
              <a:gd name="T81" fmla="*/ 2147483647 h 132"/>
              <a:gd name="T82" fmla="*/ 2147483647 w 939"/>
              <a:gd name="T83" fmla="*/ 2147483647 h 13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939"/>
              <a:gd name="T127" fmla="*/ 0 h 132"/>
              <a:gd name="T128" fmla="*/ 939 w 939"/>
              <a:gd name="T129" fmla="*/ 132 h 13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939" h="132">
                <a:moveTo>
                  <a:pt x="57" y="19"/>
                </a:moveTo>
                <a:lnTo>
                  <a:pt x="0" y="0"/>
                </a:lnTo>
                <a:lnTo>
                  <a:pt x="61" y="0"/>
                </a:lnTo>
                <a:lnTo>
                  <a:pt x="69" y="5"/>
                </a:lnTo>
                <a:lnTo>
                  <a:pt x="91" y="2"/>
                </a:lnTo>
                <a:lnTo>
                  <a:pt x="123" y="8"/>
                </a:lnTo>
                <a:lnTo>
                  <a:pt x="159" y="13"/>
                </a:lnTo>
                <a:lnTo>
                  <a:pt x="218" y="24"/>
                </a:lnTo>
                <a:lnTo>
                  <a:pt x="267" y="24"/>
                </a:lnTo>
                <a:lnTo>
                  <a:pt x="315" y="24"/>
                </a:lnTo>
                <a:lnTo>
                  <a:pt x="380" y="24"/>
                </a:lnTo>
                <a:lnTo>
                  <a:pt x="423" y="24"/>
                </a:lnTo>
                <a:lnTo>
                  <a:pt x="460" y="24"/>
                </a:lnTo>
                <a:lnTo>
                  <a:pt x="520" y="30"/>
                </a:lnTo>
                <a:lnTo>
                  <a:pt x="568" y="40"/>
                </a:lnTo>
                <a:lnTo>
                  <a:pt x="616" y="45"/>
                </a:lnTo>
                <a:lnTo>
                  <a:pt x="631" y="48"/>
                </a:lnTo>
                <a:lnTo>
                  <a:pt x="678" y="54"/>
                </a:lnTo>
                <a:lnTo>
                  <a:pt x="729" y="73"/>
                </a:lnTo>
                <a:lnTo>
                  <a:pt x="788" y="83"/>
                </a:lnTo>
                <a:lnTo>
                  <a:pt x="832" y="90"/>
                </a:lnTo>
                <a:lnTo>
                  <a:pt x="879" y="95"/>
                </a:lnTo>
                <a:lnTo>
                  <a:pt x="923" y="110"/>
                </a:lnTo>
                <a:lnTo>
                  <a:pt x="939" y="132"/>
                </a:lnTo>
                <a:lnTo>
                  <a:pt x="917" y="127"/>
                </a:lnTo>
                <a:lnTo>
                  <a:pt x="869" y="116"/>
                </a:lnTo>
                <a:lnTo>
                  <a:pt x="821" y="105"/>
                </a:lnTo>
                <a:lnTo>
                  <a:pt x="772" y="94"/>
                </a:lnTo>
                <a:lnTo>
                  <a:pt x="708" y="83"/>
                </a:lnTo>
                <a:lnTo>
                  <a:pt x="632" y="62"/>
                </a:lnTo>
                <a:lnTo>
                  <a:pt x="573" y="51"/>
                </a:lnTo>
                <a:lnTo>
                  <a:pt x="536" y="46"/>
                </a:lnTo>
                <a:lnTo>
                  <a:pt x="476" y="40"/>
                </a:lnTo>
                <a:lnTo>
                  <a:pt x="444" y="35"/>
                </a:lnTo>
                <a:lnTo>
                  <a:pt x="385" y="35"/>
                </a:lnTo>
                <a:lnTo>
                  <a:pt x="347" y="40"/>
                </a:lnTo>
                <a:lnTo>
                  <a:pt x="283" y="40"/>
                </a:lnTo>
                <a:lnTo>
                  <a:pt x="224" y="35"/>
                </a:lnTo>
                <a:lnTo>
                  <a:pt x="165" y="30"/>
                </a:lnTo>
                <a:lnTo>
                  <a:pt x="122" y="24"/>
                </a:lnTo>
                <a:lnTo>
                  <a:pt x="79" y="24"/>
                </a:lnTo>
                <a:lnTo>
                  <a:pt x="57" y="19"/>
                </a:lnTo>
              </a:path>
            </a:pathLst>
          </a:custGeom>
          <a:solidFill>
            <a:srgbClr val="B1482A"/>
          </a:solidFill>
          <a:ln w="9525" cap="flat" cmpd="sng">
            <a:noFill/>
            <a:prstDash val="solid"/>
            <a:round/>
            <a:headEnd type="none" w="med" len="med"/>
            <a:tailEnd type="none" w="med" len="med"/>
          </a:ln>
        </p:spPr>
        <p:txBody>
          <a:bodyPr/>
          <a:lstStyle/>
          <a:p>
            <a:endParaRPr lang="en-GB"/>
          </a:p>
        </p:txBody>
      </p:sp>
      <p:sp>
        <p:nvSpPr>
          <p:cNvPr id="37950" name="Freeform 61"/>
          <p:cNvSpPr>
            <a:spLocks/>
          </p:cNvSpPr>
          <p:nvPr/>
        </p:nvSpPr>
        <p:spPr bwMode="auto">
          <a:xfrm>
            <a:off x="5381625" y="2803525"/>
            <a:ext cx="1281113" cy="290513"/>
          </a:xfrm>
          <a:custGeom>
            <a:avLst/>
            <a:gdLst>
              <a:gd name="T0" fmla="*/ 2147483647 w 807"/>
              <a:gd name="T1" fmla="*/ 2147483647 h 183"/>
              <a:gd name="T2" fmla="*/ 0 w 807"/>
              <a:gd name="T3" fmla="*/ 2147483647 h 183"/>
              <a:gd name="T4" fmla="*/ 2147483647 w 807"/>
              <a:gd name="T5" fmla="*/ 2147483647 h 183"/>
              <a:gd name="T6" fmla="*/ 2147483647 w 807"/>
              <a:gd name="T7" fmla="*/ 2147483647 h 183"/>
              <a:gd name="T8" fmla="*/ 2147483647 w 807"/>
              <a:gd name="T9" fmla="*/ 2147483647 h 183"/>
              <a:gd name="T10" fmla="*/ 2147483647 w 807"/>
              <a:gd name="T11" fmla="*/ 2147483647 h 183"/>
              <a:gd name="T12" fmla="*/ 2147483647 w 807"/>
              <a:gd name="T13" fmla="*/ 2147483647 h 183"/>
              <a:gd name="T14" fmla="*/ 2147483647 w 807"/>
              <a:gd name="T15" fmla="*/ 2147483647 h 183"/>
              <a:gd name="T16" fmla="*/ 2147483647 w 807"/>
              <a:gd name="T17" fmla="*/ 2147483647 h 183"/>
              <a:gd name="T18" fmla="*/ 2147483647 w 807"/>
              <a:gd name="T19" fmla="*/ 2147483647 h 183"/>
              <a:gd name="T20" fmla="*/ 2147483647 w 807"/>
              <a:gd name="T21" fmla="*/ 2147483647 h 183"/>
              <a:gd name="T22" fmla="*/ 2147483647 w 807"/>
              <a:gd name="T23" fmla="*/ 2147483647 h 183"/>
              <a:gd name="T24" fmla="*/ 2147483647 w 807"/>
              <a:gd name="T25" fmla="*/ 0 h 183"/>
              <a:gd name="T26" fmla="*/ 2147483647 w 807"/>
              <a:gd name="T27" fmla="*/ 2147483647 h 183"/>
              <a:gd name="T28" fmla="*/ 2147483647 w 807"/>
              <a:gd name="T29" fmla="*/ 2147483647 h 183"/>
              <a:gd name="T30" fmla="*/ 2147483647 w 807"/>
              <a:gd name="T31" fmla="*/ 2147483647 h 183"/>
              <a:gd name="T32" fmla="*/ 2147483647 w 807"/>
              <a:gd name="T33" fmla="*/ 2147483647 h 183"/>
              <a:gd name="T34" fmla="*/ 2147483647 w 807"/>
              <a:gd name="T35" fmla="*/ 2147483647 h 183"/>
              <a:gd name="T36" fmla="*/ 2147483647 w 807"/>
              <a:gd name="T37" fmla="*/ 2147483647 h 183"/>
              <a:gd name="T38" fmla="*/ 2147483647 w 807"/>
              <a:gd name="T39" fmla="*/ 2147483647 h 183"/>
              <a:gd name="T40" fmla="*/ 2147483647 w 807"/>
              <a:gd name="T41" fmla="*/ 2147483647 h 183"/>
              <a:gd name="T42" fmla="*/ 2147483647 w 807"/>
              <a:gd name="T43" fmla="*/ 2147483647 h 183"/>
              <a:gd name="T44" fmla="*/ 2147483647 w 807"/>
              <a:gd name="T45" fmla="*/ 2147483647 h 183"/>
              <a:gd name="T46" fmla="*/ 2147483647 w 807"/>
              <a:gd name="T47" fmla="*/ 2147483647 h 183"/>
              <a:gd name="T48" fmla="*/ 2147483647 w 807"/>
              <a:gd name="T49" fmla="*/ 2147483647 h 183"/>
              <a:gd name="T50" fmla="*/ 2147483647 w 807"/>
              <a:gd name="T51" fmla="*/ 2147483647 h 183"/>
              <a:gd name="T52" fmla="*/ 2147483647 w 807"/>
              <a:gd name="T53" fmla="*/ 2147483647 h 183"/>
              <a:gd name="T54" fmla="*/ 2147483647 w 807"/>
              <a:gd name="T55" fmla="*/ 2147483647 h 183"/>
              <a:gd name="T56" fmla="*/ 2147483647 w 807"/>
              <a:gd name="T57" fmla="*/ 2147483647 h 183"/>
              <a:gd name="T58" fmla="*/ 2147483647 w 807"/>
              <a:gd name="T59" fmla="*/ 2147483647 h 183"/>
              <a:gd name="T60" fmla="*/ 2147483647 w 807"/>
              <a:gd name="T61" fmla="*/ 2147483647 h 183"/>
              <a:gd name="T62" fmla="*/ 2147483647 w 807"/>
              <a:gd name="T63" fmla="*/ 2147483647 h 183"/>
              <a:gd name="T64" fmla="*/ 2147483647 w 807"/>
              <a:gd name="T65" fmla="*/ 2147483647 h 183"/>
              <a:gd name="T66" fmla="*/ 2147483647 w 807"/>
              <a:gd name="T67" fmla="*/ 2147483647 h 183"/>
              <a:gd name="T68" fmla="*/ 2147483647 w 807"/>
              <a:gd name="T69" fmla="*/ 2147483647 h 183"/>
              <a:gd name="T70" fmla="*/ 2147483647 w 807"/>
              <a:gd name="T71" fmla="*/ 2147483647 h 183"/>
              <a:gd name="T72" fmla="*/ 2147483647 w 807"/>
              <a:gd name="T73" fmla="*/ 2147483647 h 183"/>
              <a:gd name="T74" fmla="*/ 2147483647 w 807"/>
              <a:gd name="T75" fmla="*/ 2147483647 h 183"/>
              <a:gd name="T76" fmla="*/ 2147483647 w 807"/>
              <a:gd name="T77" fmla="*/ 2147483647 h 18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07"/>
              <a:gd name="T118" fmla="*/ 0 h 183"/>
              <a:gd name="T119" fmla="*/ 807 w 807"/>
              <a:gd name="T120" fmla="*/ 183 h 18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07" h="183">
                <a:moveTo>
                  <a:pt x="11" y="75"/>
                </a:moveTo>
                <a:lnTo>
                  <a:pt x="0" y="65"/>
                </a:lnTo>
                <a:lnTo>
                  <a:pt x="81" y="70"/>
                </a:lnTo>
                <a:lnTo>
                  <a:pt x="173" y="76"/>
                </a:lnTo>
                <a:lnTo>
                  <a:pt x="247" y="81"/>
                </a:lnTo>
                <a:lnTo>
                  <a:pt x="307" y="75"/>
                </a:lnTo>
                <a:lnTo>
                  <a:pt x="366" y="65"/>
                </a:lnTo>
                <a:lnTo>
                  <a:pt x="366" y="54"/>
                </a:lnTo>
                <a:lnTo>
                  <a:pt x="395" y="39"/>
                </a:lnTo>
                <a:lnTo>
                  <a:pt x="449" y="21"/>
                </a:lnTo>
                <a:lnTo>
                  <a:pt x="506" y="12"/>
                </a:lnTo>
                <a:lnTo>
                  <a:pt x="570" y="5"/>
                </a:lnTo>
                <a:lnTo>
                  <a:pt x="635" y="0"/>
                </a:lnTo>
                <a:lnTo>
                  <a:pt x="690" y="1"/>
                </a:lnTo>
                <a:lnTo>
                  <a:pt x="732" y="11"/>
                </a:lnTo>
                <a:lnTo>
                  <a:pt x="775" y="27"/>
                </a:lnTo>
                <a:lnTo>
                  <a:pt x="807" y="38"/>
                </a:lnTo>
                <a:lnTo>
                  <a:pt x="791" y="59"/>
                </a:lnTo>
                <a:lnTo>
                  <a:pt x="764" y="48"/>
                </a:lnTo>
                <a:lnTo>
                  <a:pt x="723" y="33"/>
                </a:lnTo>
                <a:lnTo>
                  <a:pt x="665" y="30"/>
                </a:lnTo>
                <a:lnTo>
                  <a:pt x="618" y="33"/>
                </a:lnTo>
                <a:lnTo>
                  <a:pt x="564" y="43"/>
                </a:lnTo>
                <a:lnTo>
                  <a:pt x="511" y="59"/>
                </a:lnTo>
                <a:lnTo>
                  <a:pt x="463" y="75"/>
                </a:lnTo>
                <a:lnTo>
                  <a:pt x="409" y="97"/>
                </a:lnTo>
                <a:lnTo>
                  <a:pt x="377" y="113"/>
                </a:lnTo>
                <a:lnTo>
                  <a:pt x="366" y="113"/>
                </a:lnTo>
                <a:lnTo>
                  <a:pt x="355" y="129"/>
                </a:lnTo>
                <a:lnTo>
                  <a:pt x="307" y="140"/>
                </a:lnTo>
                <a:lnTo>
                  <a:pt x="258" y="156"/>
                </a:lnTo>
                <a:lnTo>
                  <a:pt x="215" y="172"/>
                </a:lnTo>
                <a:lnTo>
                  <a:pt x="167" y="183"/>
                </a:lnTo>
                <a:lnTo>
                  <a:pt x="129" y="183"/>
                </a:lnTo>
                <a:lnTo>
                  <a:pt x="113" y="183"/>
                </a:lnTo>
                <a:lnTo>
                  <a:pt x="86" y="161"/>
                </a:lnTo>
                <a:lnTo>
                  <a:pt x="59" y="135"/>
                </a:lnTo>
                <a:lnTo>
                  <a:pt x="27" y="97"/>
                </a:lnTo>
                <a:lnTo>
                  <a:pt x="11" y="75"/>
                </a:lnTo>
              </a:path>
            </a:pathLst>
          </a:custGeom>
          <a:solidFill>
            <a:srgbClr val="B1482A"/>
          </a:solidFill>
          <a:ln w="9525" cap="flat" cmpd="sng">
            <a:noFill/>
            <a:prstDash val="solid"/>
            <a:round/>
            <a:headEnd type="none" w="med" len="med"/>
            <a:tailEnd type="none" w="med" len="med"/>
          </a:ln>
        </p:spPr>
        <p:txBody>
          <a:bodyPr/>
          <a:lstStyle/>
          <a:p>
            <a:endParaRPr lang="en-GB"/>
          </a:p>
        </p:txBody>
      </p:sp>
      <p:sp>
        <p:nvSpPr>
          <p:cNvPr id="37951" name="Freeform 62"/>
          <p:cNvSpPr>
            <a:spLocks/>
          </p:cNvSpPr>
          <p:nvPr/>
        </p:nvSpPr>
        <p:spPr bwMode="auto">
          <a:xfrm>
            <a:off x="6518275" y="3444875"/>
            <a:ext cx="238125" cy="111125"/>
          </a:xfrm>
          <a:custGeom>
            <a:avLst/>
            <a:gdLst>
              <a:gd name="T0" fmla="*/ 2147483647 w 28"/>
              <a:gd name="T1" fmla="*/ 2147483647 h 13"/>
              <a:gd name="T2" fmla="*/ 2147483647 w 28"/>
              <a:gd name="T3" fmla="*/ 2147483647 h 13"/>
              <a:gd name="T4" fmla="*/ 2147483647 w 28"/>
              <a:gd name="T5" fmla="*/ 2147483647 h 13"/>
              <a:gd name="T6" fmla="*/ 2147483647 w 28"/>
              <a:gd name="T7" fmla="*/ 2147483647 h 13"/>
              <a:gd name="T8" fmla="*/ 2147483647 w 28"/>
              <a:gd name="T9" fmla="*/ 2147483647 h 13"/>
              <a:gd name="T10" fmla="*/ 2147483647 w 28"/>
              <a:gd name="T11" fmla="*/ 2147483647 h 13"/>
              <a:gd name="T12" fmla="*/ 2147483647 w 28"/>
              <a:gd name="T13" fmla="*/ 2147483647 h 13"/>
              <a:gd name="T14" fmla="*/ 2147483647 w 28"/>
              <a:gd name="T15" fmla="*/ 2147483647 h 13"/>
              <a:gd name="T16" fmla="*/ 0 w 28"/>
              <a:gd name="T17" fmla="*/ 0 h 13"/>
              <a:gd name="T18" fmla="*/ 2147483647 w 28"/>
              <a:gd name="T19" fmla="*/ 2147483647 h 13"/>
              <a:gd name="T20" fmla="*/ 0 w 28"/>
              <a:gd name="T21" fmla="*/ 2147483647 h 13"/>
              <a:gd name="T22" fmla="*/ 2147483647 w 28"/>
              <a:gd name="T23" fmla="*/ 2147483647 h 13"/>
              <a:gd name="T24" fmla="*/ 2147483647 w 28"/>
              <a:gd name="T25" fmla="*/ 2147483647 h 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
              <a:gd name="T40" fmla="*/ 0 h 13"/>
              <a:gd name="T41" fmla="*/ 28 w 28"/>
              <a:gd name="T42" fmla="*/ 13 h 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 h="13">
                <a:moveTo>
                  <a:pt x="5" y="8"/>
                </a:moveTo>
                <a:lnTo>
                  <a:pt x="13" y="10"/>
                </a:lnTo>
                <a:lnTo>
                  <a:pt x="24" y="13"/>
                </a:lnTo>
                <a:lnTo>
                  <a:pt x="27" y="13"/>
                </a:lnTo>
                <a:lnTo>
                  <a:pt x="28" y="12"/>
                </a:lnTo>
                <a:lnTo>
                  <a:pt x="24" y="10"/>
                </a:lnTo>
                <a:lnTo>
                  <a:pt x="16" y="8"/>
                </a:lnTo>
                <a:lnTo>
                  <a:pt x="8" y="5"/>
                </a:lnTo>
                <a:lnTo>
                  <a:pt x="0" y="0"/>
                </a:lnTo>
                <a:lnTo>
                  <a:pt x="1" y="2"/>
                </a:lnTo>
                <a:lnTo>
                  <a:pt x="0" y="3"/>
                </a:lnTo>
                <a:lnTo>
                  <a:pt x="4" y="6"/>
                </a:lnTo>
                <a:lnTo>
                  <a:pt x="5" y="8"/>
                </a:lnTo>
              </a:path>
            </a:pathLst>
          </a:custGeom>
          <a:solidFill>
            <a:srgbClr val="C3937E"/>
          </a:solidFill>
          <a:ln w="9525">
            <a:noFill/>
            <a:round/>
            <a:headEnd/>
            <a:tailEnd/>
          </a:ln>
        </p:spPr>
        <p:txBody>
          <a:bodyPr/>
          <a:lstStyle/>
          <a:p>
            <a:endParaRPr lang="en-GB"/>
          </a:p>
        </p:txBody>
      </p:sp>
      <p:sp>
        <p:nvSpPr>
          <p:cNvPr id="37952" name="Freeform 63"/>
          <p:cNvSpPr>
            <a:spLocks/>
          </p:cNvSpPr>
          <p:nvPr/>
        </p:nvSpPr>
        <p:spPr bwMode="auto">
          <a:xfrm>
            <a:off x="6569075" y="3419475"/>
            <a:ext cx="273050" cy="111125"/>
          </a:xfrm>
          <a:custGeom>
            <a:avLst/>
            <a:gdLst>
              <a:gd name="T0" fmla="*/ 2147483647 w 32"/>
              <a:gd name="T1" fmla="*/ 0 h 13"/>
              <a:gd name="T2" fmla="*/ 2147483647 w 32"/>
              <a:gd name="T3" fmla="*/ 2147483647 h 13"/>
              <a:gd name="T4" fmla="*/ 2147483647 w 32"/>
              <a:gd name="T5" fmla="*/ 2147483647 h 13"/>
              <a:gd name="T6" fmla="*/ 2147483647 w 32"/>
              <a:gd name="T7" fmla="*/ 2147483647 h 13"/>
              <a:gd name="T8" fmla="*/ 2147483647 w 32"/>
              <a:gd name="T9" fmla="*/ 2147483647 h 13"/>
              <a:gd name="T10" fmla="*/ 2147483647 w 32"/>
              <a:gd name="T11" fmla="*/ 2147483647 h 13"/>
              <a:gd name="T12" fmla="*/ 2147483647 w 32"/>
              <a:gd name="T13" fmla="*/ 2147483647 h 13"/>
              <a:gd name="T14" fmla="*/ 2147483647 w 32"/>
              <a:gd name="T15" fmla="*/ 2147483647 h 13"/>
              <a:gd name="T16" fmla="*/ 2147483647 w 32"/>
              <a:gd name="T17" fmla="*/ 2147483647 h 13"/>
              <a:gd name="T18" fmla="*/ 0 w 32"/>
              <a:gd name="T19" fmla="*/ 2147483647 h 13"/>
              <a:gd name="T20" fmla="*/ 2147483647 w 32"/>
              <a:gd name="T21" fmla="*/ 2147483647 h 13"/>
              <a:gd name="T22" fmla="*/ 2147483647 w 32"/>
              <a:gd name="T23" fmla="*/ 0 h 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2"/>
              <a:gd name="T37" fmla="*/ 0 h 13"/>
              <a:gd name="T38" fmla="*/ 32 w 32"/>
              <a:gd name="T39" fmla="*/ 13 h 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2" h="13">
                <a:moveTo>
                  <a:pt x="1" y="0"/>
                </a:moveTo>
                <a:lnTo>
                  <a:pt x="7" y="3"/>
                </a:lnTo>
                <a:lnTo>
                  <a:pt x="17" y="6"/>
                </a:lnTo>
                <a:lnTo>
                  <a:pt x="26" y="9"/>
                </a:lnTo>
                <a:lnTo>
                  <a:pt x="32" y="11"/>
                </a:lnTo>
                <a:lnTo>
                  <a:pt x="28" y="11"/>
                </a:lnTo>
                <a:lnTo>
                  <a:pt x="31" y="13"/>
                </a:lnTo>
                <a:lnTo>
                  <a:pt x="19" y="10"/>
                </a:lnTo>
                <a:lnTo>
                  <a:pt x="9" y="7"/>
                </a:lnTo>
                <a:lnTo>
                  <a:pt x="0" y="3"/>
                </a:lnTo>
                <a:lnTo>
                  <a:pt x="3" y="3"/>
                </a:lnTo>
                <a:lnTo>
                  <a:pt x="1" y="0"/>
                </a:lnTo>
              </a:path>
            </a:pathLst>
          </a:custGeom>
          <a:solidFill>
            <a:srgbClr val="C3937E"/>
          </a:solidFill>
          <a:ln w="9525">
            <a:noFill/>
            <a:round/>
            <a:headEnd/>
            <a:tailEnd/>
          </a:ln>
        </p:spPr>
        <p:txBody>
          <a:bodyPr/>
          <a:lstStyle/>
          <a:p>
            <a:endParaRPr lang="en-GB"/>
          </a:p>
        </p:txBody>
      </p:sp>
      <p:sp>
        <p:nvSpPr>
          <p:cNvPr id="37953" name="Freeform 64"/>
          <p:cNvSpPr>
            <a:spLocks/>
          </p:cNvSpPr>
          <p:nvPr/>
        </p:nvSpPr>
        <p:spPr bwMode="auto">
          <a:xfrm>
            <a:off x="7453313" y="2119313"/>
            <a:ext cx="857250" cy="479425"/>
          </a:xfrm>
          <a:custGeom>
            <a:avLst/>
            <a:gdLst>
              <a:gd name="T0" fmla="*/ 0 w 540"/>
              <a:gd name="T1" fmla="*/ 0 h 302"/>
              <a:gd name="T2" fmla="*/ 2147483647 w 540"/>
              <a:gd name="T3" fmla="*/ 2147483647 h 302"/>
              <a:gd name="T4" fmla="*/ 2147483647 w 540"/>
              <a:gd name="T5" fmla="*/ 2147483647 h 302"/>
              <a:gd name="T6" fmla="*/ 2147483647 w 540"/>
              <a:gd name="T7" fmla="*/ 2147483647 h 302"/>
              <a:gd name="T8" fmla="*/ 2147483647 w 540"/>
              <a:gd name="T9" fmla="*/ 2147483647 h 302"/>
              <a:gd name="T10" fmla="*/ 2147483647 w 540"/>
              <a:gd name="T11" fmla="*/ 2147483647 h 302"/>
              <a:gd name="T12" fmla="*/ 2147483647 w 540"/>
              <a:gd name="T13" fmla="*/ 2147483647 h 302"/>
              <a:gd name="T14" fmla="*/ 2147483647 w 540"/>
              <a:gd name="T15" fmla="*/ 2147483647 h 302"/>
              <a:gd name="T16" fmla="*/ 2147483647 w 540"/>
              <a:gd name="T17" fmla="*/ 2147483647 h 302"/>
              <a:gd name="T18" fmla="*/ 2147483647 w 540"/>
              <a:gd name="T19" fmla="*/ 2147483647 h 302"/>
              <a:gd name="T20" fmla="*/ 2147483647 w 540"/>
              <a:gd name="T21" fmla="*/ 2147483647 h 302"/>
              <a:gd name="T22" fmla="*/ 2147483647 w 540"/>
              <a:gd name="T23" fmla="*/ 2147483647 h 302"/>
              <a:gd name="T24" fmla="*/ 2147483647 w 540"/>
              <a:gd name="T25" fmla="*/ 2147483647 h 302"/>
              <a:gd name="T26" fmla="*/ 2147483647 w 540"/>
              <a:gd name="T27" fmla="*/ 2147483647 h 302"/>
              <a:gd name="T28" fmla="*/ 2147483647 w 540"/>
              <a:gd name="T29" fmla="*/ 2147483647 h 302"/>
              <a:gd name="T30" fmla="*/ 2147483647 w 540"/>
              <a:gd name="T31" fmla="*/ 2147483647 h 302"/>
              <a:gd name="T32" fmla="*/ 2147483647 w 540"/>
              <a:gd name="T33" fmla="*/ 2147483647 h 302"/>
              <a:gd name="T34" fmla="*/ 2147483647 w 540"/>
              <a:gd name="T35" fmla="*/ 2147483647 h 302"/>
              <a:gd name="T36" fmla="*/ 2147483647 w 540"/>
              <a:gd name="T37" fmla="*/ 2147483647 h 302"/>
              <a:gd name="T38" fmla="*/ 2147483647 w 540"/>
              <a:gd name="T39" fmla="*/ 2147483647 h 302"/>
              <a:gd name="T40" fmla="*/ 2147483647 w 540"/>
              <a:gd name="T41" fmla="*/ 2147483647 h 302"/>
              <a:gd name="T42" fmla="*/ 2147483647 w 540"/>
              <a:gd name="T43" fmla="*/ 2147483647 h 302"/>
              <a:gd name="T44" fmla="*/ 2147483647 w 540"/>
              <a:gd name="T45" fmla="*/ 2147483647 h 302"/>
              <a:gd name="T46" fmla="*/ 2147483647 w 540"/>
              <a:gd name="T47" fmla="*/ 2147483647 h 302"/>
              <a:gd name="T48" fmla="*/ 2147483647 w 540"/>
              <a:gd name="T49" fmla="*/ 2147483647 h 302"/>
              <a:gd name="T50" fmla="*/ 2147483647 w 540"/>
              <a:gd name="T51" fmla="*/ 2147483647 h 302"/>
              <a:gd name="T52" fmla="*/ 2147483647 w 540"/>
              <a:gd name="T53" fmla="*/ 2147483647 h 302"/>
              <a:gd name="T54" fmla="*/ 2147483647 w 540"/>
              <a:gd name="T55" fmla="*/ 2147483647 h 302"/>
              <a:gd name="T56" fmla="*/ 2147483647 w 540"/>
              <a:gd name="T57" fmla="*/ 2147483647 h 302"/>
              <a:gd name="T58" fmla="*/ 2147483647 w 540"/>
              <a:gd name="T59" fmla="*/ 2147483647 h 302"/>
              <a:gd name="T60" fmla="*/ 2147483647 w 540"/>
              <a:gd name="T61" fmla="*/ 2147483647 h 302"/>
              <a:gd name="T62" fmla="*/ 2147483647 w 540"/>
              <a:gd name="T63" fmla="*/ 2147483647 h 302"/>
              <a:gd name="T64" fmla="*/ 2147483647 w 540"/>
              <a:gd name="T65" fmla="*/ 2147483647 h 302"/>
              <a:gd name="T66" fmla="*/ 2147483647 w 540"/>
              <a:gd name="T67" fmla="*/ 2147483647 h 302"/>
              <a:gd name="T68" fmla="*/ 2147483647 w 540"/>
              <a:gd name="T69" fmla="*/ 2147483647 h 302"/>
              <a:gd name="T70" fmla="*/ 2147483647 w 540"/>
              <a:gd name="T71" fmla="*/ 2147483647 h 302"/>
              <a:gd name="T72" fmla="*/ 2147483647 w 540"/>
              <a:gd name="T73" fmla="*/ 2147483647 h 302"/>
              <a:gd name="T74" fmla="*/ 2147483647 w 540"/>
              <a:gd name="T75" fmla="*/ 2147483647 h 302"/>
              <a:gd name="T76" fmla="*/ 2147483647 w 540"/>
              <a:gd name="T77" fmla="*/ 2147483647 h 302"/>
              <a:gd name="T78" fmla="*/ 2147483647 w 540"/>
              <a:gd name="T79" fmla="*/ 2147483647 h 302"/>
              <a:gd name="T80" fmla="*/ 2147483647 w 540"/>
              <a:gd name="T81" fmla="*/ 2147483647 h 302"/>
              <a:gd name="T82" fmla="*/ 2147483647 w 540"/>
              <a:gd name="T83" fmla="*/ 2147483647 h 302"/>
              <a:gd name="T84" fmla="*/ 2147483647 w 540"/>
              <a:gd name="T85" fmla="*/ 2147483647 h 302"/>
              <a:gd name="T86" fmla="*/ 2147483647 w 540"/>
              <a:gd name="T87" fmla="*/ 2147483647 h 302"/>
              <a:gd name="T88" fmla="*/ 2147483647 w 540"/>
              <a:gd name="T89" fmla="*/ 2147483647 h 302"/>
              <a:gd name="T90" fmla="*/ 2147483647 w 540"/>
              <a:gd name="T91" fmla="*/ 2147483647 h 302"/>
              <a:gd name="T92" fmla="*/ 2147483647 w 540"/>
              <a:gd name="T93" fmla="*/ 2147483647 h 302"/>
              <a:gd name="T94" fmla="*/ 2147483647 w 540"/>
              <a:gd name="T95" fmla="*/ 2147483647 h 302"/>
              <a:gd name="T96" fmla="*/ 2147483647 w 540"/>
              <a:gd name="T97" fmla="*/ 2147483647 h 30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40"/>
              <a:gd name="T148" fmla="*/ 0 h 302"/>
              <a:gd name="T149" fmla="*/ 540 w 540"/>
              <a:gd name="T150" fmla="*/ 302 h 30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40" h="302">
                <a:moveTo>
                  <a:pt x="0" y="0"/>
                </a:moveTo>
                <a:lnTo>
                  <a:pt x="30" y="3"/>
                </a:lnTo>
                <a:lnTo>
                  <a:pt x="42" y="6"/>
                </a:lnTo>
                <a:lnTo>
                  <a:pt x="48" y="6"/>
                </a:lnTo>
                <a:lnTo>
                  <a:pt x="71" y="11"/>
                </a:lnTo>
                <a:lnTo>
                  <a:pt x="99" y="34"/>
                </a:lnTo>
                <a:lnTo>
                  <a:pt x="115" y="45"/>
                </a:lnTo>
                <a:lnTo>
                  <a:pt x="126" y="55"/>
                </a:lnTo>
                <a:lnTo>
                  <a:pt x="137" y="66"/>
                </a:lnTo>
                <a:lnTo>
                  <a:pt x="147" y="77"/>
                </a:lnTo>
                <a:lnTo>
                  <a:pt x="163" y="98"/>
                </a:lnTo>
                <a:lnTo>
                  <a:pt x="189" y="111"/>
                </a:lnTo>
                <a:lnTo>
                  <a:pt x="203" y="123"/>
                </a:lnTo>
                <a:lnTo>
                  <a:pt x="213" y="132"/>
                </a:lnTo>
                <a:lnTo>
                  <a:pt x="227" y="143"/>
                </a:lnTo>
                <a:lnTo>
                  <a:pt x="242" y="153"/>
                </a:lnTo>
                <a:lnTo>
                  <a:pt x="282" y="168"/>
                </a:lnTo>
                <a:lnTo>
                  <a:pt x="314" y="179"/>
                </a:lnTo>
                <a:lnTo>
                  <a:pt x="346" y="189"/>
                </a:lnTo>
                <a:lnTo>
                  <a:pt x="379" y="205"/>
                </a:lnTo>
                <a:lnTo>
                  <a:pt x="422" y="222"/>
                </a:lnTo>
                <a:lnTo>
                  <a:pt x="459" y="232"/>
                </a:lnTo>
                <a:lnTo>
                  <a:pt x="486" y="240"/>
                </a:lnTo>
                <a:lnTo>
                  <a:pt x="529" y="248"/>
                </a:lnTo>
                <a:lnTo>
                  <a:pt x="540" y="254"/>
                </a:lnTo>
                <a:lnTo>
                  <a:pt x="518" y="302"/>
                </a:lnTo>
                <a:lnTo>
                  <a:pt x="508" y="302"/>
                </a:lnTo>
                <a:lnTo>
                  <a:pt x="470" y="297"/>
                </a:lnTo>
                <a:lnTo>
                  <a:pt x="432" y="286"/>
                </a:lnTo>
                <a:lnTo>
                  <a:pt x="406" y="281"/>
                </a:lnTo>
                <a:lnTo>
                  <a:pt x="373" y="270"/>
                </a:lnTo>
                <a:lnTo>
                  <a:pt x="346" y="259"/>
                </a:lnTo>
                <a:lnTo>
                  <a:pt x="325" y="248"/>
                </a:lnTo>
                <a:lnTo>
                  <a:pt x="298" y="227"/>
                </a:lnTo>
                <a:lnTo>
                  <a:pt x="255" y="189"/>
                </a:lnTo>
                <a:lnTo>
                  <a:pt x="223" y="168"/>
                </a:lnTo>
                <a:lnTo>
                  <a:pt x="201" y="146"/>
                </a:lnTo>
                <a:lnTo>
                  <a:pt x="180" y="130"/>
                </a:lnTo>
                <a:lnTo>
                  <a:pt x="158" y="109"/>
                </a:lnTo>
                <a:lnTo>
                  <a:pt x="142" y="93"/>
                </a:lnTo>
                <a:lnTo>
                  <a:pt x="126" y="77"/>
                </a:lnTo>
                <a:lnTo>
                  <a:pt x="110" y="61"/>
                </a:lnTo>
                <a:lnTo>
                  <a:pt x="88" y="50"/>
                </a:lnTo>
                <a:lnTo>
                  <a:pt x="77" y="39"/>
                </a:lnTo>
                <a:lnTo>
                  <a:pt x="56" y="28"/>
                </a:lnTo>
                <a:lnTo>
                  <a:pt x="40" y="23"/>
                </a:lnTo>
                <a:lnTo>
                  <a:pt x="2" y="18"/>
                </a:lnTo>
                <a:lnTo>
                  <a:pt x="2" y="7"/>
                </a:lnTo>
              </a:path>
            </a:pathLst>
          </a:custGeom>
          <a:solidFill>
            <a:srgbClr val="B1482A"/>
          </a:solidFill>
          <a:ln w="9525" cap="flat" cmpd="sng">
            <a:noFill/>
            <a:prstDash val="solid"/>
            <a:round/>
            <a:headEnd type="none" w="med" len="med"/>
            <a:tailEnd type="none" w="med" len="med"/>
          </a:ln>
        </p:spPr>
        <p:txBody>
          <a:bodyPr/>
          <a:lstStyle/>
          <a:p>
            <a:endParaRPr lang="en-GB"/>
          </a:p>
        </p:txBody>
      </p:sp>
      <p:sp>
        <p:nvSpPr>
          <p:cNvPr id="37954" name="Freeform 65"/>
          <p:cNvSpPr>
            <a:spLocks/>
          </p:cNvSpPr>
          <p:nvPr/>
        </p:nvSpPr>
        <p:spPr bwMode="auto">
          <a:xfrm>
            <a:off x="7572375" y="1609725"/>
            <a:ext cx="1182688" cy="708025"/>
          </a:xfrm>
          <a:custGeom>
            <a:avLst/>
            <a:gdLst>
              <a:gd name="T0" fmla="*/ 2147483647 w 745"/>
              <a:gd name="T1" fmla="*/ 2147483647 h 446"/>
              <a:gd name="T2" fmla="*/ 2147483647 w 745"/>
              <a:gd name="T3" fmla="*/ 2147483647 h 446"/>
              <a:gd name="T4" fmla="*/ 2147483647 w 745"/>
              <a:gd name="T5" fmla="*/ 2147483647 h 446"/>
              <a:gd name="T6" fmla="*/ 2147483647 w 745"/>
              <a:gd name="T7" fmla="*/ 2147483647 h 446"/>
              <a:gd name="T8" fmla="*/ 2147483647 w 745"/>
              <a:gd name="T9" fmla="*/ 2147483647 h 446"/>
              <a:gd name="T10" fmla="*/ 2147483647 w 745"/>
              <a:gd name="T11" fmla="*/ 2147483647 h 446"/>
              <a:gd name="T12" fmla="*/ 2147483647 w 745"/>
              <a:gd name="T13" fmla="*/ 2147483647 h 446"/>
              <a:gd name="T14" fmla="*/ 2147483647 w 745"/>
              <a:gd name="T15" fmla="*/ 2147483647 h 446"/>
              <a:gd name="T16" fmla="*/ 2147483647 w 745"/>
              <a:gd name="T17" fmla="*/ 2147483647 h 446"/>
              <a:gd name="T18" fmla="*/ 2147483647 w 745"/>
              <a:gd name="T19" fmla="*/ 2147483647 h 446"/>
              <a:gd name="T20" fmla="*/ 2147483647 w 745"/>
              <a:gd name="T21" fmla="*/ 2147483647 h 446"/>
              <a:gd name="T22" fmla="*/ 2147483647 w 745"/>
              <a:gd name="T23" fmla="*/ 2147483647 h 446"/>
              <a:gd name="T24" fmla="*/ 2147483647 w 745"/>
              <a:gd name="T25" fmla="*/ 2147483647 h 446"/>
              <a:gd name="T26" fmla="*/ 2147483647 w 745"/>
              <a:gd name="T27" fmla="*/ 2147483647 h 446"/>
              <a:gd name="T28" fmla="*/ 0 w 745"/>
              <a:gd name="T29" fmla="*/ 0 h 44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45"/>
              <a:gd name="T46" fmla="*/ 0 h 446"/>
              <a:gd name="T47" fmla="*/ 745 w 745"/>
              <a:gd name="T48" fmla="*/ 446 h 44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45" h="446">
                <a:moveTo>
                  <a:pt x="14" y="2"/>
                </a:moveTo>
                <a:lnTo>
                  <a:pt x="321" y="2"/>
                </a:lnTo>
                <a:lnTo>
                  <a:pt x="368" y="26"/>
                </a:lnTo>
                <a:lnTo>
                  <a:pt x="462" y="84"/>
                </a:lnTo>
                <a:lnTo>
                  <a:pt x="543" y="143"/>
                </a:lnTo>
                <a:lnTo>
                  <a:pt x="627" y="193"/>
                </a:lnTo>
                <a:lnTo>
                  <a:pt x="745" y="247"/>
                </a:lnTo>
                <a:lnTo>
                  <a:pt x="745" y="446"/>
                </a:lnTo>
                <a:lnTo>
                  <a:pt x="632" y="392"/>
                </a:lnTo>
                <a:lnTo>
                  <a:pt x="476" y="312"/>
                </a:lnTo>
                <a:lnTo>
                  <a:pt x="363" y="247"/>
                </a:lnTo>
                <a:lnTo>
                  <a:pt x="255" y="177"/>
                </a:lnTo>
                <a:lnTo>
                  <a:pt x="148" y="102"/>
                </a:lnTo>
                <a:lnTo>
                  <a:pt x="51" y="32"/>
                </a:lnTo>
                <a:lnTo>
                  <a:pt x="0" y="0"/>
                </a:lnTo>
              </a:path>
            </a:pathLst>
          </a:custGeom>
          <a:solidFill>
            <a:srgbClr val="B1482A"/>
          </a:solidFill>
          <a:ln w="9525" cap="flat" cmpd="sng">
            <a:noFill/>
            <a:prstDash val="solid"/>
            <a:round/>
            <a:headEnd type="none" w="med" len="med"/>
            <a:tailEnd type="none" w="med" len="med"/>
          </a:ln>
        </p:spPr>
        <p:txBody>
          <a:bodyPr/>
          <a:lstStyle/>
          <a:p>
            <a:endParaRPr lang="en-GB"/>
          </a:p>
        </p:txBody>
      </p:sp>
      <p:sp>
        <p:nvSpPr>
          <p:cNvPr id="37955" name="Freeform 66"/>
          <p:cNvSpPr>
            <a:spLocks/>
          </p:cNvSpPr>
          <p:nvPr/>
        </p:nvSpPr>
        <p:spPr bwMode="auto">
          <a:xfrm>
            <a:off x="231775" y="2932113"/>
            <a:ext cx="436563" cy="68262"/>
          </a:xfrm>
          <a:custGeom>
            <a:avLst/>
            <a:gdLst>
              <a:gd name="T0" fmla="*/ 0 w 51"/>
              <a:gd name="T1" fmla="*/ 2147483647 h 8"/>
              <a:gd name="T2" fmla="*/ 0 w 51"/>
              <a:gd name="T3" fmla="*/ 0 h 8"/>
              <a:gd name="T4" fmla="*/ 2147483647 w 51"/>
              <a:gd name="T5" fmla="*/ 0 h 8"/>
              <a:gd name="T6" fmla="*/ 2147483647 w 51"/>
              <a:gd name="T7" fmla="*/ 0 h 8"/>
              <a:gd name="T8" fmla="*/ 2147483647 w 51"/>
              <a:gd name="T9" fmla="*/ 2147483647 h 8"/>
              <a:gd name="T10" fmla="*/ 2147483647 w 51"/>
              <a:gd name="T11" fmla="*/ 2147483647 h 8"/>
              <a:gd name="T12" fmla="*/ 2147483647 w 51"/>
              <a:gd name="T13" fmla="*/ 2147483647 h 8"/>
              <a:gd name="T14" fmla="*/ 2147483647 w 51"/>
              <a:gd name="T15" fmla="*/ 2147483647 h 8"/>
              <a:gd name="T16" fmla="*/ 2147483647 w 51"/>
              <a:gd name="T17" fmla="*/ 2147483647 h 8"/>
              <a:gd name="T18" fmla="*/ 2147483647 w 51"/>
              <a:gd name="T19" fmla="*/ 2147483647 h 8"/>
              <a:gd name="T20" fmla="*/ 2147483647 w 51"/>
              <a:gd name="T21" fmla="*/ 2147483647 h 8"/>
              <a:gd name="T22" fmla="*/ 2147483647 w 51"/>
              <a:gd name="T23" fmla="*/ 2147483647 h 8"/>
              <a:gd name="T24" fmla="*/ 2147483647 w 51"/>
              <a:gd name="T25" fmla="*/ 2147483647 h 8"/>
              <a:gd name="T26" fmla="*/ 2147483647 w 51"/>
              <a:gd name="T27" fmla="*/ 2147483647 h 8"/>
              <a:gd name="T28" fmla="*/ 0 w 51"/>
              <a:gd name="T29" fmla="*/ 2147483647 h 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1"/>
              <a:gd name="T46" fmla="*/ 0 h 8"/>
              <a:gd name="T47" fmla="*/ 51 w 51"/>
              <a:gd name="T48" fmla="*/ 8 h 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1" h="8">
                <a:moveTo>
                  <a:pt x="0" y="4"/>
                </a:moveTo>
                <a:lnTo>
                  <a:pt x="0" y="0"/>
                </a:lnTo>
                <a:lnTo>
                  <a:pt x="10" y="0"/>
                </a:lnTo>
                <a:lnTo>
                  <a:pt x="19" y="0"/>
                </a:lnTo>
                <a:lnTo>
                  <a:pt x="26" y="1"/>
                </a:lnTo>
                <a:lnTo>
                  <a:pt x="33" y="1"/>
                </a:lnTo>
                <a:lnTo>
                  <a:pt x="41" y="2"/>
                </a:lnTo>
                <a:lnTo>
                  <a:pt x="48" y="3"/>
                </a:lnTo>
                <a:lnTo>
                  <a:pt x="51" y="8"/>
                </a:lnTo>
                <a:lnTo>
                  <a:pt x="43" y="7"/>
                </a:lnTo>
                <a:lnTo>
                  <a:pt x="32" y="6"/>
                </a:lnTo>
                <a:lnTo>
                  <a:pt x="22" y="5"/>
                </a:lnTo>
                <a:lnTo>
                  <a:pt x="15" y="5"/>
                </a:lnTo>
                <a:lnTo>
                  <a:pt x="8" y="5"/>
                </a:lnTo>
                <a:lnTo>
                  <a:pt x="0" y="4"/>
                </a:lnTo>
              </a:path>
            </a:pathLst>
          </a:custGeom>
          <a:solidFill>
            <a:srgbClr val="FF0000"/>
          </a:solidFill>
          <a:ln w="9525" cap="flat" cmpd="sng">
            <a:noFill/>
            <a:prstDash val="solid"/>
            <a:round/>
            <a:headEnd type="none" w="med" len="med"/>
            <a:tailEnd type="none" w="med" len="med"/>
          </a:ln>
        </p:spPr>
        <p:txBody>
          <a:bodyPr wrap="none" anchor="ctr"/>
          <a:lstStyle/>
          <a:p>
            <a:endParaRPr lang="en-GB"/>
          </a:p>
        </p:txBody>
      </p:sp>
      <p:sp>
        <p:nvSpPr>
          <p:cNvPr id="37956" name="Freeform 67"/>
          <p:cNvSpPr>
            <a:spLocks/>
          </p:cNvSpPr>
          <p:nvPr/>
        </p:nvSpPr>
        <p:spPr bwMode="auto">
          <a:xfrm>
            <a:off x="231775" y="2863850"/>
            <a:ext cx="401638" cy="68263"/>
          </a:xfrm>
          <a:custGeom>
            <a:avLst/>
            <a:gdLst>
              <a:gd name="T0" fmla="*/ 0 w 47"/>
              <a:gd name="T1" fmla="*/ 2147483647 h 8"/>
              <a:gd name="T2" fmla="*/ 0 w 47"/>
              <a:gd name="T3" fmla="*/ 0 h 8"/>
              <a:gd name="T4" fmla="*/ 2147483647 w 47"/>
              <a:gd name="T5" fmla="*/ 2147483647 h 8"/>
              <a:gd name="T6" fmla="*/ 2147483647 w 47"/>
              <a:gd name="T7" fmla="*/ 2147483647 h 8"/>
              <a:gd name="T8" fmla="*/ 2147483647 w 47"/>
              <a:gd name="T9" fmla="*/ 2147483647 h 8"/>
              <a:gd name="T10" fmla="*/ 2147483647 w 47"/>
              <a:gd name="T11" fmla="*/ 2147483647 h 8"/>
              <a:gd name="T12" fmla="*/ 2147483647 w 47"/>
              <a:gd name="T13" fmla="*/ 2147483647 h 8"/>
              <a:gd name="T14" fmla="*/ 2147483647 w 47"/>
              <a:gd name="T15" fmla="*/ 2147483647 h 8"/>
              <a:gd name="T16" fmla="*/ 2147483647 w 47"/>
              <a:gd name="T17" fmla="*/ 2147483647 h 8"/>
              <a:gd name="T18" fmla="*/ 2147483647 w 47"/>
              <a:gd name="T19" fmla="*/ 2147483647 h 8"/>
              <a:gd name="T20" fmla="*/ 0 w 47"/>
              <a:gd name="T21" fmla="*/ 2147483647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7"/>
              <a:gd name="T34" fmla="*/ 0 h 8"/>
              <a:gd name="T35" fmla="*/ 47 w 47"/>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7" h="8">
                <a:moveTo>
                  <a:pt x="0" y="5"/>
                </a:moveTo>
                <a:lnTo>
                  <a:pt x="0" y="0"/>
                </a:lnTo>
                <a:lnTo>
                  <a:pt x="11" y="1"/>
                </a:lnTo>
                <a:lnTo>
                  <a:pt x="24" y="1"/>
                </a:lnTo>
                <a:lnTo>
                  <a:pt x="34" y="1"/>
                </a:lnTo>
                <a:lnTo>
                  <a:pt x="42" y="2"/>
                </a:lnTo>
                <a:lnTo>
                  <a:pt x="47" y="8"/>
                </a:lnTo>
                <a:lnTo>
                  <a:pt x="34" y="7"/>
                </a:lnTo>
                <a:lnTo>
                  <a:pt x="21" y="6"/>
                </a:lnTo>
                <a:lnTo>
                  <a:pt x="9" y="6"/>
                </a:lnTo>
                <a:lnTo>
                  <a:pt x="0" y="5"/>
                </a:lnTo>
              </a:path>
            </a:pathLst>
          </a:custGeom>
          <a:solidFill>
            <a:srgbClr val="FF0000"/>
          </a:solidFill>
          <a:ln w="9525" cap="flat" cmpd="sng">
            <a:noFill/>
            <a:prstDash val="solid"/>
            <a:round/>
            <a:headEnd type="none" w="med" len="med"/>
            <a:tailEnd type="none" w="med" len="med"/>
          </a:ln>
        </p:spPr>
        <p:txBody>
          <a:bodyPr wrap="none" anchor="ctr"/>
          <a:lstStyle/>
          <a:p>
            <a:endParaRPr lang="en-GB"/>
          </a:p>
        </p:txBody>
      </p:sp>
      <p:sp>
        <p:nvSpPr>
          <p:cNvPr id="37957" name="Freeform 68"/>
          <p:cNvSpPr>
            <a:spLocks/>
          </p:cNvSpPr>
          <p:nvPr/>
        </p:nvSpPr>
        <p:spPr bwMode="auto">
          <a:xfrm>
            <a:off x="701675" y="3043238"/>
            <a:ext cx="452438" cy="111125"/>
          </a:xfrm>
          <a:custGeom>
            <a:avLst/>
            <a:gdLst>
              <a:gd name="T0" fmla="*/ 2147483647 w 53"/>
              <a:gd name="T1" fmla="*/ 2147483647 h 13"/>
              <a:gd name="T2" fmla="*/ 0 w 53"/>
              <a:gd name="T3" fmla="*/ 0 h 13"/>
              <a:gd name="T4" fmla="*/ 2147483647 w 53"/>
              <a:gd name="T5" fmla="*/ 0 h 13"/>
              <a:gd name="T6" fmla="*/ 2147483647 w 53"/>
              <a:gd name="T7" fmla="*/ 0 h 13"/>
              <a:gd name="T8" fmla="*/ 2147483647 w 53"/>
              <a:gd name="T9" fmla="*/ 0 h 13"/>
              <a:gd name="T10" fmla="*/ 2147483647 w 53"/>
              <a:gd name="T11" fmla="*/ 0 h 13"/>
              <a:gd name="T12" fmla="*/ 2147483647 w 53"/>
              <a:gd name="T13" fmla="*/ 2147483647 h 13"/>
              <a:gd name="T14" fmla="*/ 2147483647 w 53"/>
              <a:gd name="T15" fmla="*/ 2147483647 h 13"/>
              <a:gd name="T16" fmla="*/ 2147483647 w 53"/>
              <a:gd name="T17" fmla="*/ 2147483647 h 13"/>
              <a:gd name="T18" fmla="*/ 2147483647 w 53"/>
              <a:gd name="T19" fmla="*/ 2147483647 h 13"/>
              <a:gd name="T20" fmla="*/ 2147483647 w 53"/>
              <a:gd name="T21" fmla="*/ 2147483647 h 13"/>
              <a:gd name="T22" fmla="*/ 2147483647 w 53"/>
              <a:gd name="T23" fmla="*/ 2147483647 h 13"/>
              <a:gd name="T24" fmla="*/ 2147483647 w 53"/>
              <a:gd name="T25" fmla="*/ 2147483647 h 13"/>
              <a:gd name="T26" fmla="*/ 2147483647 w 53"/>
              <a:gd name="T27" fmla="*/ 2147483647 h 13"/>
              <a:gd name="T28" fmla="*/ 2147483647 w 53"/>
              <a:gd name="T29" fmla="*/ 2147483647 h 13"/>
              <a:gd name="T30" fmla="*/ 2147483647 w 53"/>
              <a:gd name="T31" fmla="*/ 2147483647 h 13"/>
              <a:gd name="T32" fmla="*/ 2147483647 w 53"/>
              <a:gd name="T33" fmla="*/ 2147483647 h 13"/>
              <a:gd name="T34" fmla="*/ 2147483647 w 53"/>
              <a:gd name="T35" fmla="*/ 2147483647 h 1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3"/>
              <a:gd name="T55" fmla="*/ 0 h 13"/>
              <a:gd name="T56" fmla="*/ 53 w 53"/>
              <a:gd name="T57" fmla="*/ 13 h 1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3" h="13">
                <a:moveTo>
                  <a:pt x="3" y="5"/>
                </a:moveTo>
                <a:lnTo>
                  <a:pt x="0" y="0"/>
                </a:lnTo>
                <a:lnTo>
                  <a:pt x="16" y="0"/>
                </a:lnTo>
                <a:lnTo>
                  <a:pt x="29" y="0"/>
                </a:lnTo>
                <a:lnTo>
                  <a:pt x="38" y="0"/>
                </a:lnTo>
                <a:lnTo>
                  <a:pt x="45" y="0"/>
                </a:lnTo>
                <a:lnTo>
                  <a:pt x="53" y="12"/>
                </a:lnTo>
                <a:lnTo>
                  <a:pt x="35" y="13"/>
                </a:lnTo>
                <a:lnTo>
                  <a:pt x="20" y="12"/>
                </a:lnTo>
                <a:lnTo>
                  <a:pt x="8" y="12"/>
                </a:lnTo>
                <a:lnTo>
                  <a:pt x="7" y="10"/>
                </a:lnTo>
                <a:lnTo>
                  <a:pt x="20" y="10"/>
                </a:lnTo>
                <a:lnTo>
                  <a:pt x="14" y="8"/>
                </a:lnTo>
                <a:lnTo>
                  <a:pt x="24" y="8"/>
                </a:lnTo>
                <a:lnTo>
                  <a:pt x="33" y="8"/>
                </a:lnTo>
                <a:lnTo>
                  <a:pt x="26" y="6"/>
                </a:lnTo>
                <a:lnTo>
                  <a:pt x="34" y="5"/>
                </a:lnTo>
                <a:lnTo>
                  <a:pt x="3" y="5"/>
                </a:lnTo>
              </a:path>
            </a:pathLst>
          </a:custGeom>
          <a:solidFill>
            <a:srgbClr val="FF0000"/>
          </a:solidFill>
          <a:ln w="9525" cap="flat" cmpd="sng">
            <a:noFill/>
            <a:prstDash val="solid"/>
            <a:round/>
            <a:headEnd type="none" w="med" len="med"/>
            <a:tailEnd type="none" w="med" len="med"/>
          </a:ln>
        </p:spPr>
        <p:txBody>
          <a:bodyPr wrap="none" anchor="ctr"/>
          <a:lstStyle/>
          <a:p>
            <a:endParaRPr lang="en-GB"/>
          </a:p>
        </p:txBody>
      </p:sp>
      <p:sp>
        <p:nvSpPr>
          <p:cNvPr id="37958" name="Freeform 69"/>
          <p:cNvSpPr>
            <a:spLocks/>
          </p:cNvSpPr>
          <p:nvPr/>
        </p:nvSpPr>
        <p:spPr bwMode="auto">
          <a:xfrm>
            <a:off x="1060450" y="3009900"/>
            <a:ext cx="188913" cy="25400"/>
          </a:xfrm>
          <a:custGeom>
            <a:avLst/>
            <a:gdLst>
              <a:gd name="T0" fmla="*/ 0 w 22"/>
              <a:gd name="T1" fmla="*/ 0 h 3"/>
              <a:gd name="T2" fmla="*/ 2147483647 w 22"/>
              <a:gd name="T3" fmla="*/ 2147483647 h 3"/>
              <a:gd name="T4" fmla="*/ 2147483647 w 22"/>
              <a:gd name="T5" fmla="*/ 2147483647 h 3"/>
              <a:gd name="T6" fmla="*/ 2147483647 w 22"/>
              <a:gd name="T7" fmla="*/ 2147483647 h 3"/>
              <a:gd name="T8" fmla="*/ 2147483647 w 22"/>
              <a:gd name="T9" fmla="*/ 2147483647 h 3"/>
              <a:gd name="T10" fmla="*/ 2147483647 w 22"/>
              <a:gd name="T11" fmla="*/ 2147483647 h 3"/>
              <a:gd name="T12" fmla="*/ 2147483647 w 22"/>
              <a:gd name="T13" fmla="*/ 2147483647 h 3"/>
              <a:gd name="T14" fmla="*/ 2147483647 w 22"/>
              <a:gd name="T15" fmla="*/ 2147483647 h 3"/>
              <a:gd name="T16" fmla="*/ 2147483647 w 22"/>
              <a:gd name="T17" fmla="*/ 2147483647 h 3"/>
              <a:gd name="T18" fmla="*/ 2147483647 w 22"/>
              <a:gd name="T19" fmla="*/ 2147483647 h 3"/>
              <a:gd name="T20" fmla="*/ 2147483647 w 22"/>
              <a:gd name="T21" fmla="*/ 2147483647 h 3"/>
              <a:gd name="T22" fmla="*/ 2147483647 w 22"/>
              <a:gd name="T23" fmla="*/ 0 h 3"/>
              <a:gd name="T24" fmla="*/ 0 w 22"/>
              <a:gd name="T25" fmla="*/ 0 h 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
              <a:gd name="T40" fmla="*/ 0 h 3"/>
              <a:gd name="T41" fmla="*/ 22 w 22"/>
              <a:gd name="T42" fmla="*/ 3 h 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 h="3">
                <a:moveTo>
                  <a:pt x="0" y="0"/>
                </a:moveTo>
                <a:lnTo>
                  <a:pt x="2" y="3"/>
                </a:lnTo>
                <a:lnTo>
                  <a:pt x="6" y="3"/>
                </a:lnTo>
                <a:lnTo>
                  <a:pt x="13" y="3"/>
                </a:lnTo>
                <a:lnTo>
                  <a:pt x="16" y="3"/>
                </a:lnTo>
                <a:lnTo>
                  <a:pt x="15" y="2"/>
                </a:lnTo>
                <a:lnTo>
                  <a:pt x="19" y="2"/>
                </a:lnTo>
                <a:lnTo>
                  <a:pt x="22" y="1"/>
                </a:lnTo>
                <a:lnTo>
                  <a:pt x="19" y="1"/>
                </a:lnTo>
                <a:lnTo>
                  <a:pt x="17" y="1"/>
                </a:lnTo>
                <a:lnTo>
                  <a:pt x="10" y="1"/>
                </a:lnTo>
                <a:lnTo>
                  <a:pt x="5" y="0"/>
                </a:lnTo>
                <a:lnTo>
                  <a:pt x="0" y="0"/>
                </a:lnTo>
              </a:path>
            </a:pathLst>
          </a:custGeom>
          <a:solidFill>
            <a:srgbClr val="FF0000"/>
          </a:solidFill>
          <a:ln w="9525" cap="flat" cmpd="sng">
            <a:noFill/>
            <a:prstDash val="solid"/>
            <a:round/>
            <a:headEnd type="none" w="med" len="med"/>
            <a:tailEnd type="none" w="med" len="med"/>
          </a:ln>
        </p:spPr>
        <p:txBody>
          <a:bodyPr wrap="none" anchor="ctr"/>
          <a:lstStyle/>
          <a:p>
            <a:endParaRPr lang="en-GB"/>
          </a:p>
        </p:txBody>
      </p:sp>
      <p:sp>
        <p:nvSpPr>
          <p:cNvPr id="37959" name="Freeform 70"/>
          <p:cNvSpPr>
            <a:spLocks/>
          </p:cNvSpPr>
          <p:nvPr/>
        </p:nvSpPr>
        <p:spPr bwMode="auto">
          <a:xfrm>
            <a:off x="1111250" y="3094038"/>
            <a:ext cx="196850" cy="52387"/>
          </a:xfrm>
          <a:custGeom>
            <a:avLst/>
            <a:gdLst>
              <a:gd name="T0" fmla="*/ 0 w 23"/>
              <a:gd name="T1" fmla="*/ 0 h 6"/>
              <a:gd name="T2" fmla="*/ 2147483647 w 23"/>
              <a:gd name="T3" fmla="*/ 2147483647 h 6"/>
              <a:gd name="T4" fmla="*/ 2147483647 w 23"/>
              <a:gd name="T5" fmla="*/ 2147483647 h 6"/>
              <a:gd name="T6" fmla="*/ 2147483647 w 23"/>
              <a:gd name="T7" fmla="*/ 2147483647 h 6"/>
              <a:gd name="T8" fmla="*/ 2147483647 w 23"/>
              <a:gd name="T9" fmla="*/ 2147483647 h 6"/>
              <a:gd name="T10" fmla="*/ 2147483647 w 23"/>
              <a:gd name="T11" fmla="*/ 2147483647 h 6"/>
              <a:gd name="T12" fmla="*/ 2147483647 w 23"/>
              <a:gd name="T13" fmla="*/ 2147483647 h 6"/>
              <a:gd name="T14" fmla="*/ 2147483647 w 23"/>
              <a:gd name="T15" fmla="*/ 2147483647 h 6"/>
              <a:gd name="T16" fmla="*/ 2147483647 w 23"/>
              <a:gd name="T17" fmla="*/ 2147483647 h 6"/>
              <a:gd name="T18" fmla="*/ 2147483647 w 23"/>
              <a:gd name="T19" fmla="*/ 2147483647 h 6"/>
              <a:gd name="T20" fmla="*/ 0 w 23"/>
              <a:gd name="T21" fmla="*/ 0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
              <a:gd name="T34" fmla="*/ 0 h 6"/>
              <a:gd name="T35" fmla="*/ 23 w 23"/>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 h="6">
                <a:moveTo>
                  <a:pt x="0" y="0"/>
                </a:moveTo>
                <a:lnTo>
                  <a:pt x="4" y="5"/>
                </a:lnTo>
                <a:lnTo>
                  <a:pt x="9" y="5"/>
                </a:lnTo>
                <a:lnTo>
                  <a:pt x="15" y="6"/>
                </a:lnTo>
                <a:lnTo>
                  <a:pt x="20" y="6"/>
                </a:lnTo>
                <a:lnTo>
                  <a:pt x="22" y="6"/>
                </a:lnTo>
                <a:lnTo>
                  <a:pt x="23" y="2"/>
                </a:lnTo>
                <a:lnTo>
                  <a:pt x="17" y="2"/>
                </a:lnTo>
                <a:lnTo>
                  <a:pt x="9" y="2"/>
                </a:lnTo>
                <a:lnTo>
                  <a:pt x="4" y="1"/>
                </a:lnTo>
                <a:lnTo>
                  <a:pt x="0" y="0"/>
                </a:lnTo>
              </a:path>
            </a:pathLst>
          </a:custGeom>
          <a:solidFill>
            <a:srgbClr val="FF0000"/>
          </a:solidFill>
          <a:ln w="9525" cap="flat" cmpd="sng">
            <a:noFill/>
            <a:prstDash val="solid"/>
            <a:round/>
            <a:headEnd type="none" w="med" len="med"/>
            <a:tailEnd type="none" w="med" len="med"/>
          </a:ln>
        </p:spPr>
        <p:txBody>
          <a:bodyPr wrap="none" anchor="ctr"/>
          <a:lstStyle/>
          <a:p>
            <a:endParaRPr lang="en-GB"/>
          </a:p>
        </p:txBody>
      </p:sp>
      <p:sp>
        <p:nvSpPr>
          <p:cNvPr id="37960" name="Freeform 71"/>
          <p:cNvSpPr>
            <a:spLocks/>
          </p:cNvSpPr>
          <p:nvPr/>
        </p:nvSpPr>
        <p:spPr bwMode="auto">
          <a:xfrm>
            <a:off x="1163638" y="3154363"/>
            <a:ext cx="136525" cy="25400"/>
          </a:xfrm>
          <a:custGeom>
            <a:avLst/>
            <a:gdLst>
              <a:gd name="T0" fmla="*/ 0 w 16"/>
              <a:gd name="T1" fmla="*/ 0 h 3"/>
              <a:gd name="T2" fmla="*/ 2147483647 w 16"/>
              <a:gd name="T3" fmla="*/ 2147483647 h 3"/>
              <a:gd name="T4" fmla="*/ 2147483647 w 16"/>
              <a:gd name="T5" fmla="*/ 2147483647 h 3"/>
              <a:gd name="T6" fmla="*/ 2147483647 w 16"/>
              <a:gd name="T7" fmla="*/ 2147483647 h 3"/>
              <a:gd name="T8" fmla="*/ 2147483647 w 16"/>
              <a:gd name="T9" fmla="*/ 2147483647 h 3"/>
              <a:gd name="T10" fmla="*/ 2147483647 w 16"/>
              <a:gd name="T11" fmla="*/ 2147483647 h 3"/>
              <a:gd name="T12" fmla="*/ 2147483647 w 16"/>
              <a:gd name="T13" fmla="*/ 2147483647 h 3"/>
              <a:gd name="T14" fmla="*/ 2147483647 w 16"/>
              <a:gd name="T15" fmla="*/ 2147483647 h 3"/>
              <a:gd name="T16" fmla="*/ 2147483647 w 16"/>
              <a:gd name="T17" fmla="*/ 2147483647 h 3"/>
              <a:gd name="T18" fmla="*/ 0 w 16"/>
              <a:gd name="T19" fmla="*/ 0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3"/>
              <a:gd name="T32" fmla="*/ 16 w 16"/>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3">
                <a:moveTo>
                  <a:pt x="0" y="0"/>
                </a:moveTo>
                <a:lnTo>
                  <a:pt x="1" y="1"/>
                </a:lnTo>
                <a:lnTo>
                  <a:pt x="7" y="2"/>
                </a:lnTo>
                <a:lnTo>
                  <a:pt x="11" y="3"/>
                </a:lnTo>
                <a:lnTo>
                  <a:pt x="14" y="3"/>
                </a:lnTo>
                <a:lnTo>
                  <a:pt x="15" y="3"/>
                </a:lnTo>
                <a:lnTo>
                  <a:pt x="16" y="1"/>
                </a:lnTo>
                <a:lnTo>
                  <a:pt x="8" y="1"/>
                </a:lnTo>
                <a:lnTo>
                  <a:pt x="4" y="1"/>
                </a:lnTo>
                <a:lnTo>
                  <a:pt x="0" y="0"/>
                </a:lnTo>
              </a:path>
            </a:pathLst>
          </a:custGeom>
          <a:solidFill>
            <a:srgbClr val="FF0000"/>
          </a:solidFill>
          <a:ln w="9525" cap="flat" cmpd="sng">
            <a:noFill/>
            <a:prstDash val="solid"/>
            <a:round/>
            <a:headEnd type="none" w="med" len="med"/>
            <a:tailEnd type="none" w="med" len="med"/>
          </a:ln>
        </p:spPr>
        <p:txBody>
          <a:bodyPr wrap="none" anchor="ctr"/>
          <a:lstStyle/>
          <a:p>
            <a:endParaRPr lang="en-GB"/>
          </a:p>
        </p:txBody>
      </p:sp>
      <p:sp>
        <p:nvSpPr>
          <p:cNvPr id="37961" name="Freeform 72"/>
          <p:cNvSpPr>
            <a:spLocks/>
          </p:cNvSpPr>
          <p:nvPr/>
        </p:nvSpPr>
        <p:spPr bwMode="auto">
          <a:xfrm>
            <a:off x="1300163" y="2982913"/>
            <a:ext cx="862012" cy="196850"/>
          </a:xfrm>
          <a:custGeom>
            <a:avLst/>
            <a:gdLst>
              <a:gd name="T0" fmla="*/ 2147483647 w 101"/>
              <a:gd name="T1" fmla="*/ 2147483647 h 23"/>
              <a:gd name="T2" fmla="*/ 2147483647 w 101"/>
              <a:gd name="T3" fmla="*/ 2147483647 h 23"/>
              <a:gd name="T4" fmla="*/ 2147483647 w 101"/>
              <a:gd name="T5" fmla="*/ 2147483647 h 23"/>
              <a:gd name="T6" fmla="*/ 2147483647 w 101"/>
              <a:gd name="T7" fmla="*/ 2147483647 h 23"/>
              <a:gd name="T8" fmla="*/ 2147483647 w 101"/>
              <a:gd name="T9" fmla="*/ 2147483647 h 23"/>
              <a:gd name="T10" fmla="*/ 2147483647 w 101"/>
              <a:gd name="T11" fmla="*/ 2147483647 h 23"/>
              <a:gd name="T12" fmla="*/ 2147483647 w 101"/>
              <a:gd name="T13" fmla="*/ 2147483647 h 23"/>
              <a:gd name="T14" fmla="*/ 2147483647 w 101"/>
              <a:gd name="T15" fmla="*/ 2147483647 h 23"/>
              <a:gd name="T16" fmla="*/ 2147483647 w 101"/>
              <a:gd name="T17" fmla="*/ 2147483647 h 23"/>
              <a:gd name="T18" fmla="*/ 2147483647 w 101"/>
              <a:gd name="T19" fmla="*/ 2147483647 h 23"/>
              <a:gd name="T20" fmla="*/ 2147483647 w 101"/>
              <a:gd name="T21" fmla="*/ 2147483647 h 23"/>
              <a:gd name="T22" fmla="*/ 2147483647 w 101"/>
              <a:gd name="T23" fmla="*/ 2147483647 h 23"/>
              <a:gd name="T24" fmla="*/ 2147483647 w 101"/>
              <a:gd name="T25" fmla="*/ 2147483647 h 23"/>
              <a:gd name="T26" fmla="*/ 2147483647 w 101"/>
              <a:gd name="T27" fmla="*/ 0 h 23"/>
              <a:gd name="T28" fmla="*/ 2147483647 w 101"/>
              <a:gd name="T29" fmla="*/ 2147483647 h 23"/>
              <a:gd name="T30" fmla="*/ 2147483647 w 101"/>
              <a:gd name="T31" fmla="*/ 2147483647 h 23"/>
              <a:gd name="T32" fmla="*/ 2147483647 w 101"/>
              <a:gd name="T33" fmla="*/ 0 h 23"/>
              <a:gd name="T34" fmla="*/ 2147483647 w 101"/>
              <a:gd name="T35" fmla="*/ 0 h 23"/>
              <a:gd name="T36" fmla="*/ 2147483647 w 101"/>
              <a:gd name="T37" fmla="*/ 0 h 23"/>
              <a:gd name="T38" fmla="*/ 2147483647 w 101"/>
              <a:gd name="T39" fmla="*/ 2147483647 h 23"/>
              <a:gd name="T40" fmla="*/ 2147483647 w 101"/>
              <a:gd name="T41" fmla="*/ 2147483647 h 23"/>
              <a:gd name="T42" fmla="*/ 2147483647 w 101"/>
              <a:gd name="T43" fmla="*/ 2147483647 h 23"/>
              <a:gd name="T44" fmla="*/ 2147483647 w 101"/>
              <a:gd name="T45" fmla="*/ 2147483647 h 23"/>
              <a:gd name="T46" fmla="*/ 2147483647 w 101"/>
              <a:gd name="T47" fmla="*/ 2147483647 h 23"/>
              <a:gd name="T48" fmla="*/ 2147483647 w 101"/>
              <a:gd name="T49" fmla="*/ 2147483647 h 23"/>
              <a:gd name="T50" fmla="*/ 2147483647 w 101"/>
              <a:gd name="T51" fmla="*/ 2147483647 h 23"/>
              <a:gd name="T52" fmla="*/ 2147483647 w 101"/>
              <a:gd name="T53" fmla="*/ 2147483647 h 23"/>
              <a:gd name="T54" fmla="*/ 2147483647 w 101"/>
              <a:gd name="T55" fmla="*/ 2147483647 h 23"/>
              <a:gd name="T56" fmla="*/ 2147483647 w 101"/>
              <a:gd name="T57" fmla="*/ 2147483647 h 23"/>
              <a:gd name="T58" fmla="*/ 0 w 101"/>
              <a:gd name="T59" fmla="*/ 2147483647 h 23"/>
              <a:gd name="T60" fmla="*/ 2147483647 w 101"/>
              <a:gd name="T61" fmla="*/ 2147483647 h 23"/>
              <a:gd name="T62" fmla="*/ 2147483647 w 101"/>
              <a:gd name="T63" fmla="*/ 2147483647 h 23"/>
              <a:gd name="T64" fmla="*/ 2147483647 w 101"/>
              <a:gd name="T65" fmla="*/ 2147483647 h 23"/>
              <a:gd name="T66" fmla="*/ 2147483647 w 101"/>
              <a:gd name="T67" fmla="*/ 2147483647 h 23"/>
              <a:gd name="T68" fmla="*/ 2147483647 w 101"/>
              <a:gd name="T69" fmla="*/ 2147483647 h 23"/>
              <a:gd name="T70" fmla="*/ 2147483647 w 101"/>
              <a:gd name="T71" fmla="*/ 2147483647 h 23"/>
              <a:gd name="T72" fmla="*/ 2147483647 w 101"/>
              <a:gd name="T73" fmla="*/ 2147483647 h 23"/>
              <a:gd name="T74" fmla="*/ 2147483647 w 101"/>
              <a:gd name="T75" fmla="*/ 2147483647 h 23"/>
              <a:gd name="T76" fmla="*/ 2147483647 w 101"/>
              <a:gd name="T77" fmla="*/ 2147483647 h 23"/>
              <a:gd name="T78" fmla="*/ 2147483647 w 101"/>
              <a:gd name="T79" fmla="*/ 2147483647 h 23"/>
              <a:gd name="T80" fmla="*/ 2147483647 w 101"/>
              <a:gd name="T81" fmla="*/ 2147483647 h 23"/>
              <a:gd name="T82" fmla="*/ 2147483647 w 101"/>
              <a:gd name="T83" fmla="*/ 2147483647 h 23"/>
              <a:gd name="T84" fmla="*/ 2147483647 w 101"/>
              <a:gd name="T85" fmla="*/ 2147483647 h 23"/>
              <a:gd name="T86" fmla="*/ 2147483647 w 101"/>
              <a:gd name="T87" fmla="*/ 2147483647 h 23"/>
              <a:gd name="T88" fmla="*/ 2147483647 w 101"/>
              <a:gd name="T89" fmla="*/ 2147483647 h 23"/>
              <a:gd name="T90" fmla="*/ 2147483647 w 101"/>
              <a:gd name="T91" fmla="*/ 2147483647 h 23"/>
              <a:gd name="T92" fmla="*/ 2147483647 w 101"/>
              <a:gd name="T93" fmla="*/ 2147483647 h 23"/>
              <a:gd name="T94" fmla="*/ 2147483647 w 101"/>
              <a:gd name="T95" fmla="*/ 2147483647 h 23"/>
              <a:gd name="T96" fmla="*/ 2147483647 w 101"/>
              <a:gd name="T97" fmla="*/ 2147483647 h 23"/>
              <a:gd name="T98" fmla="*/ 2147483647 w 101"/>
              <a:gd name="T99" fmla="*/ 2147483647 h 23"/>
              <a:gd name="T100" fmla="*/ 2147483647 w 101"/>
              <a:gd name="T101" fmla="*/ 2147483647 h 2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01"/>
              <a:gd name="T154" fmla="*/ 0 h 23"/>
              <a:gd name="T155" fmla="*/ 101 w 101"/>
              <a:gd name="T156" fmla="*/ 23 h 2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01" h="23">
                <a:moveTo>
                  <a:pt x="2" y="10"/>
                </a:moveTo>
                <a:lnTo>
                  <a:pt x="3" y="7"/>
                </a:lnTo>
                <a:lnTo>
                  <a:pt x="8" y="7"/>
                </a:lnTo>
                <a:lnTo>
                  <a:pt x="18" y="6"/>
                </a:lnTo>
                <a:lnTo>
                  <a:pt x="25" y="6"/>
                </a:lnTo>
                <a:lnTo>
                  <a:pt x="35" y="6"/>
                </a:lnTo>
                <a:lnTo>
                  <a:pt x="39" y="6"/>
                </a:lnTo>
                <a:lnTo>
                  <a:pt x="47" y="6"/>
                </a:lnTo>
                <a:lnTo>
                  <a:pt x="39" y="4"/>
                </a:lnTo>
                <a:lnTo>
                  <a:pt x="45" y="3"/>
                </a:lnTo>
                <a:lnTo>
                  <a:pt x="26" y="3"/>
                </a:lnTo>
                <a:lnTo>
                  <a:pt x="23" y="2"/>
                </a:lnTo>
                <a:lnTo>
                  <a:pt x="28" y="1"/>
                </a:lnTo>
                <a:lnTo>
                  <a:pt x="35" y="0"/>
                </a:lnTo>
                <a:lnTo>
                  <a:pt x="43" y="1"/>
                </a:lnTo>
                <a:lnTo>
                  <a:pt x="50" y="1"/>
                </a:lnTo>
                <a:lnTo>
                  <a:pt x="61" y="0"/>
                </a:lnTo>
                <a:lnTo>
                  <a:pt x="72" y="0"/>
                </a:lnTo>
                <a:lnTo>
                  <a:pt x="82" y="0"/>
                </a:lnTo>
                <a:lnTo>
                  <a:pt x="84" y="2"/>
                </a:lnTo>
                <a:lnTo>
                  <a:pt x="89" y="8"/>
                </a:lnTo>
                <a:lnTo>
                  <a:pt x="95" y="15"/>
                </a:lnTo>
                <a:lnTo>
                  <a:pt x="101" y="23"/>
                </a:lnTo>
                <a:lnTo>
                  <a:pt x="88" y="23"/>
                </a:lnTo>
                <a:lnTo>
                  <a:pt x="73" y="23"/>
                </a:lnTo>
                <a:lnTo>
                  <a:pt x="51" y="22"/>
                </a:lnTo>
                <a:lnTo>
                  <a:pt x="33" y="22"/>
                </a:lnTo>
                <a:lnTo>
                  <a:pt x="19" y="22"/>
                </a:lnTo>
                <a:lnTo>
                  <a:pt x="7" y="22"/>
                </a:lnTo>
                <a:lnTo>
                  <a:pt x="0" y="21"/>
                </a:lnTo>
                <a:lnTo>
                  <a:pt x="1" y="19"/>
                </a:lnTo>
                <a:lnTo>
                  <a:pt x="8" y="19"/>
                </a:lnTo>
                <a:lnTo>
                  <a:pt x="21" y="19"/>
                </a:lnTo>
                <a:lnTo>
                  <a:pt x="34" y="19"/>
                </a:lnTo>
                <a:lnTo>
                  <a:pt x="47" y="19"/>
                </a:lnTo>
                <a:lnTo>
                  <a:pt x="58" y="19"/>
                </a:lnTo>
                <a:lnTo>
                  <a:pt x="66" y="20"/>
                </a:lnTo>
                <a:lnTo>
                  <a:pt x="74" y="20"/>
                </a:lnTo>
                <a:lnTo>
                  <a:pt x="80" y="20"/>
                </a:lnTo>
                <a:lnTo>
                  <a:pt x="87" y="20"/>
                </a:lnTo>
                <a:lnTo>
                  <a:pt x="79" y="17"/>
                </a:lnTo>
                <a:lnTo>
                  <a:pt x="88" y="15"/>
                </a:lnTo>
                <a:lnTo>
                  <a:pt x="77" y="14"/>
                </a:lnTo>
                <a:lnTo>
                  <a:pt x="58" y="13"/>
                </a:lnTo>
                <a:lnTo>
                  <a:pt x="44" y="13"/>
                </a:lnTo>
                <a:lnTo>
                  <a:pt x="34" y="14"/>
                </a:lnTo>
                <a:lnTo>
                  <a:pt x="23" y="14"/>
                </a:lnTo>
                <a:lnTo>
                  <a:pt x="16" y="14"/>
                </a:lnTo>
                <a:lnTo>
                  <a:pt x="7" y="14"/>
                </a:lnTo>
                <a:lnTo>
                  <a:pt x="1" y="14"/>
                </a:lnTo>
                <a:lnTo>
                  <a:pt x="2" y="10"/>
                </a:lnTo>
              </a:path>
            </a:pathLst>
          </a:custGeom>
          <a:solidFill>
            <a:srgbClr val="FF0000"/>
          </a:solidFill>
          <a:ln w="9525" cap="flat" cmpd="sng">
            <a:noFill/>
            <a:prstDash val="solid"/>
            <a:round/>
            <a:headEnd type="none" w="med" len="med"/>
            <a:tailEnd type="none" w="med" len="med"/>
          </a:ln>
        </p:spPr>
        <p:txBody>
          <a:bodyPr wrap="none" anchor="ctr"/>
          <a:lstStyle/>
          <a:p>
            <a:endParaRPr lang="en-GB"/>
          </a:p>
        </p:txBody>
      </p:sp>
      <p:sp>
        <p:nvSpPr>
          <p:cNvPr id="37962" name="Freeform 73"/>
          <p:cNvSpPr>
            <a:spLocks/>
          </p:cNvSpPr>
          <p:nvPr/>
        </p:nvSpPr>
        <p:spPr bwMode="auto">
          <a:xfrm>
            <a:off x="2033588" y="3017838"/>
            <a:ext cx="257175" cy="50800"/>
          </a:xfrm>
          <a:custGeom>
            <a:avLst/>
            <a:gdLst>
              <a:gd name="T0" fmla="*/ 2147483647 w 30"/>
              <a:gd name="T1" fmla="*/ 2147483647 h 6"/>
              <a:gd name="T2" fmla="*/ 0 w 30"/>
              <a:gd name="T3" fmla="*/ 0 h 6"/>
              <a:gd name="T4" fmla="*/ 2147483647 w 30"/>
              <a:gd name="T5" fmla="*/ 2147483647 h 6"/>
              <a:gd name="T6" fmla="*/ 2147483647 w 30"/>
              <a:gd name="T7" fmla="*/ 2147483647 h 6"/>
              <a:gd name="T8" fmla="*/ 2147483647 w 30"/>
              <a:gd name="T9" fmla="*/ 2147483647 h 6"/>
              <a:gd name="T10" fmla="*/ 2147483647 w 30"/>
              <a:gd name="T11" fmla="*/ 2147483647 h 6"/>
              <a:gd name="T12" fmla="*/ 2147483647 w 30"/>
              <a:gd name="T13" fmla="*/ 2147483647 h 6"/>
              <a:gd name="T14" fmla="*/ 2147483647 w 30"/>
              <a:gd name="T15" fmla="*/ 2147483647 h 6"/>
              <a:gd name="T16" fmla="*/ 2147483647 w 30"/>
              <a:gd name="T17" fmla="*/ 2147483647 h 6"/>
              <a:gd name="T18" fmla="*/ 2147483647 w 30"/>
              <a:gd name="T19" fmla="*/ 2147483647 h 6"/>
              <a:gd name="T20" fmla="*/ 2147483647 w 30"/>
              <a:gd name="T21" fmla="*/ 2147483647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0"/>
              <a:gd name="T34" fmla="*/ 0 h 6"/>
              <a:gd name="T35" fmla="*/ 30 w 30"/>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0" h="6">
                <a:moveTo>
                  <a:pt x="2" y="3"/>
                </a:moveTo>
                <a:lnTo>
                  <a:pt x="0" y="0"/>
                </a:lnTo>
                <a:lnTo>
                  <a:pt x="6" y="1"/>
                </a:lnTo>
                <a:lnTo>
                  <a:pt x="17" y="2"/>
                </a:lnTo>
                <a:lnTo>
                  <a:pt x="14" y="3"/>
                </a:lnTo>
                <a:lnTo>
                  <a:pt x="30" y="5"/>
                </a:lnTo>
                <a:lnTo>
                  <a:pt x="16" y="4"/>
                </a:lnTo>
                <a:lnTo>
                  <a:pt x="20" y="6"/>
                </a:lnTo>
                <a:lnTo>
                  <a:pt x="15" y="6"/>
                </a:lnTo>
                <a:lnTo>
                  <a:pt x="5" y="6"/>
                </a:lnTo>
                <a:lnTo>
                  <a:pt x="2" y="3"/>
                </a:lnTo>
              </a:path>
            </a:pathLst>
          </a:custGeom>
          <a:solidFill>
            <a:srgbClr val="FF0000"/>
          </a:solidFill>
          <a:ln w="9525" cap="flat" cmpd="sng">
            <a:noFill/>
            <a:prstDash val="solid"/>
            <a:round/>
            <a:headEnd type="none" w="med" len="med"/>
            <a:tailEnd type="none" w="med" len="med"/>
          </a:ln>
        </p:spPr>
        <p:txBody>
          <a:bodyPr wrap="none" anchor="ctr"/>
          <a:lstStyle/>
          <a:p>
            <a:endParaRPr lang="en-GB"/>
          </a:p>
        </p:txBody>
      </p:sp>
      <p:sp>
        <p:nvSpPr>
          <p:cNvPr id="37963" name="Freeform 74"/>
          <p:cNvSpPr>
            <a:spLocks/>
          </p:cNvSpPr>
          <p:nvPr/>
        </p:nvSpPr>
        <p:spPr bwMode="auto">
          <a:xfrm>
            <a:off x="2093913" y="3025775"/>
            <a:ext cx="2271712" cy="214313"/>
          </a:xfrm>
          <a:custGeom>
            <a:avLst/>
            <a:gdLst>
              <a:gd name="T0" fmla="*/ 0 w 266"/>
              <a:gd name="T1" fmla="*/ 2147483647 h 25"/>
              <a:gd name="T2" fmla="*/ 2147483647 w 266"/>
              <a:gd name="T3" fmla="*/ 2147483647 h 25"/>
              <a:gd name="T4" fmla="*/ 2147483647 w 266"/>
              <a:gd name="T5" fmla="*/ 2147483647 h 25"/>
              <a:gd name="T6" fmla="*/ 2147483647 w 266"/>
              <a:gd name="T7" fmla="*/ 2147483647 h 25"/>
              <a:gd name="T8" fmla="*/ 2147483647 w 266"/>
              <a:gd name="T9" fmla="*/ 2147483647 h 25"/>
              <a:gd name="T10" fmla="*/ 2147483647 w 266"/>
              <a:gd name="T11" fmla="*/ 2147483647 h 25"/>
              <a:gd name="T12" fmla="*/ 2147483647 w 266"/>
              <a:gd name="T13" fmla="*/ 2147483647 h 25"/>
              <a:gd name="T14" fmla="*/ 2147483647 w 266"/>
              <a:gd name="T15" fmla="*/ 2147483647 h 25"/>
              <a:gd name="T16" fmla="*/ 2147483647 w 266"/>
              <a:gd name="T17" fmla="*/ 2147483647 h 25"/>
              <a:gd name="T18" fmla="*/ 2147483647 w 266"/>
              <a:gd name="T19" fmla="*/ 2147483647 h 25"/>
              <a:gd name="T20" fmla="*/ 2147483647 w 266"/>
              <a:gd name="T21" fmla="*/ 2147483647 h 25"/>
              <a:gd name="T22" fmla="*/ 2147483647 w 266"/>
              <a:gd name="T23" fmla="*/ 2147483647 h 25"/>
              <a:gd name="T24" fmla="*/ 2147483647 w 266"/>
              <a:gd name="T25" fmla="*/ 2147483647 h 25"/>
              <a:gd name="T26" fmla="*/ 2147483647 w 266"/>
              <a:gd name="T27" fmla="*/ 2147483647 h 25"/>
              <a:gd name="T28" fmla="*/ 2147483647 w 266"/>
              <a:gd name="T29" fmla="*/ 2147483647 h 25"/>
              <a:gd name="T30" fmla="*/ 2147483647 w 266"/>
              <a:gd name="T31" fmla="*/ 2147483647 h 25"/>
              <a:gd name="T32" fmla="*/ 2147483647 w 266"/>
              <a:gd name="T33" fmla="*/ 2147483647 h 25"/>
              <a:gd name="T34" fmla="*/ 2147483647 w 266"/>
              <a:gd name="T35" fmla="*/ 2147483647 h 25"/>
              <a:gd name="T36" fmla="*/ 2147483647 w 266"/>
              <a:gd name="T37" fmla="*/ 2147483647 h 25"/>
              <a:gd name="T38" fmla="*/ 2147483647 w 266"/>
              <a:gd name="T39" fmla="*/ 2147483647 h 25"/>
              <a:gd name="T40" fmla="*/ 2147483647 w 266"/>
              <a:gd name="T41" fmla="*/ 2147483647 h 25"/>
              <a:gd name="T42" fmla="*/ 2147483647 w 266"/>
              <a:gd name="T43" fmla="*/ 2147483647 h 25"/>
              <a:gd name="T44" fmla="*/ 2147483647 w 266"/>
              <a:gd name="T45" fmla="*/ 2147483647 h 25"/>
              <a:gd name="T46" fmla="*/ 2147483647 w 266"/>
              <a:gd name="T47" fmla="*/ 2147483647 h 25"/>
              <a:gd name="T48" fmla="*/ 2147483647 w 266"/>
              <a:gd name="T49" fmla="*/ 2147483647 h 25"/>
              <a:gd name="T50" fmla="*/ 2147483647 w 266"/>
              <a:gd name="T51" fmla="*/ 2147483647 h 25"/>
              <a:gd name="T52" fmla="*/ 2147483647 w 266"/>
              <a:gd name="T53" fmla="*/ 0 h 25"/>
              <a:gd name="T54" fmla="*/ 2147483647 w 266"/>
              <a:gd name="T55" fmla="*/ 2147483647 h 25"/>
              <a:gd name="T56" fmla="*/ 2147483647 w 266"/>
              <a:gd name="T57" fmla="*/ 2147483647 h 25"/>
              <a:gd name="T58" fmla="*/ 2147483647 w 266"/>
              <a:gd name="T59" fmla="*/ 0 h 25"/>
              <a:gd name="T60" fmla="*/ 2147483647 w 266"/>
              <a:gd name="T61" fmla="*/ 2147483647 h 25"/>
              <a:gd name="T62" fmla="*/ 2147483647 w 266"/>
              <a:gd name="T63" fmla="*/ 2147483647 h 25"/>
              <a:gd name="T64" fmla="*/ 2147483647 w 266"/>
              <a:gd name="T65" fmla="*/ 2147483647 h 25"/>
              <a:gd name="T66" fmla="*/ 2147483647 w 266"/>
              <a:gd name="T67" fmla="*/ 2147483647 h 25"/>
              <a:gd name="T68" fmla="*/ 2147483647 w 266"/>
              <a:gd name="T69" fmla="*/ 2147483647 h 25"/>
              <a:gd name="T70" fmla="*/ 2147483647 w 266"/>
              <a:gd name="T71" fmla="*/ 2147483647 h 25"/>
              <a:gd name="T72" fmla="*/ 2147483647 w 266"/>
              <a:gd name="T73" fmla="*/ 2147483647 h 25"/>
              <a:gd name="T74" fmla="*/ 2147483647 w 266"/>
              <a:gd name="T75" fmla="*/ 2147483647 h 25"/>
              <a:gd name="T76" fmla="*/ 2147483647 w 266"/>
              <a:gd name="T77" fmla="*/ 2147483647 h 25"/>
              <a:gd name="T78" fmla="*/ 2147483647 w 266"/>
              <a:gd name="T79" fmla="*/ 2147483647 h 2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66"/>
              <a:gd name="T121" fmla="*/ 0 h 25"/>
              <a:gd name="T122" fmla="*/ 266 w 266"/>
              <a:gd name="T123" fmla="*/ 25 h 2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66" h="25">
                <a:moveTo>
                  <a:pt x="8" y="17"/>
                </a:moveTo>
                <a:lnTo>
                  <a:pt x="0" y="7"/>
                </a:lnTo>
                <a:lnTo>
                  <a:pt x="25" y="11"/>
                </a:lnTo>
                <a:lnTo>
                  <a:pt x="26" y="13"/>
                </a:lnTo>
                <a:lnTo>
                  <a:pt x="40" y="15"/>
                </a:lnTo>
                <a:lnTo>
                  <a:pt x="35" y="16"/>
                </a:lnTo>
                <a:lnTo>
                  <a:pt x="43" y="18"/>
                </a:lnTo>
                <a:lnTo>
                  <a:pt x="39" y="19"/>
                </a:lnTo>
                <a:lnTo>
                  <a:pt x="56" y="19"/>
                </a:lnTo>
                <a:lnTo>
                  <a:pt x="70" y="19"/>
                </a:lnTo>
                <a:lnTo>
                  <a:pt x="83" y="19"/>
                </a:lnTo>
                <a:lnTo>
                  <a:pt x="98" y="19"/>
                </a:lnTo>
                <a:lnTo>
                  <a:pt x="112" y="20"/>
                </a:lnTo>
                <a:lnTo>
                  <a:pt x="120" y="19"/>
                </a:lnTo>
                <a:lnTo>
                  <a:pt x="126" y="18"/>
                </a:lnTo>
                <a:lnTo>
                  <a:pt x="117" y="17"/>
                </a:lnTo>
                <a:lnTo>
                  <a:pt x="126" y="15"/>
                </a:lnTo>
                <a:lnTo>
                  <a:pt x="108" y="15"/>
                </a:lnTo>
                <a:lnTo>
                  <a:pt x="91" y="14"/>
                </a:lnTo>
                <a:lnTo>
                  <a:pt x="55" y="15"/>
                </a:lnTo>
                <a:lnTo>
                  <a:pt x="50" y="14"/>
                </a:lnTo>
                <a:lnTo>
                  <a:pt x="55" y="13"/>
                </a:lnTo>
                <a:lnTo>
                  <a:pt x="52" y="13"/>
                </a:lnTo>
                <a:lnTo>
                  <a:pt x="56" y="12"/>
                </a:lnTo>
                <a:lnTo>
                  <a:pt x="102" y="11"/>
                </a:lnTo>
                <a:lnTo>
                  <a:pt x="95" y="10"/>
                </a:lnTo>
                <a:lnTo>
                  <a:pt x="124" y="9"/>
                </a:lnTo>
                <a:lnTo>
                  <a:pt x="117" y="10"/>
                </a:lnTo>
                <a:lnTo>
                  <a:pt x="129" y="11"/>
                </a:lnTo>
                <a:lnTo>
                  <a:pt x="122" y="12"/>
                </a:lnTo>
                <a:lnTo>
                  <a:pt x="129" y="12"/>
                </a:lnTo>
                <a:lnTo>
                  <a:pt x="156" y="12"/>
                </a:lnTo>
                <a:lnTo>
                  <a:pt x="160" y="12"/>
                </a:lnTo>
                <a:lnTo>
                  <a:pt x="141" y="15"/>
                </a:lnTo>
                <a:lnTo>
                  <a:pt x="148" y="16"/>
                </a:lnTo>
                <a:lnTo>
                  <a:pt x="172" y="14"/>
                </a:lnTo>
                <a:lnTo>
                  <a:pt x="168" y="13"/>
                </a:lnTo>
                <a:lnTo>
                  <a:pt x="178" y="11"/>
                </a:lnTo>
                <a:lnTo>
                  <a:pt x="173" y="11"/>
                </a:lnTo>
                <a:lnTo>
                  <a:pt x="178" y="10"/>
                </a:lnTo>
                <a:lnTo>
                  <a:pt x="199" y="9"/>
                </a:lnTo>
                <a:lnTo>
                  <a:pt x="204" y="7"/>
                </a:lnTo>
                <a:lnTo>
                  <a:pt x="198" y="6"/>
                </a:lnTo>
                <a:lnTo>
                  <a:pt x="164" y="8"/>
                </a:lnTo>
                <a:lnTo>
                  <a:pt x="140" y="9"/>
                </a:lnTo>
                <a:lnTo>
                  <a:pt x="145" y="7"/>
                </a:lnTo>
                <a:lnTo>
                  <a:pt x="134" y="7"/>
                </a:lnTo>
                <a:lnTo>
                  <a:pt x="139" y="6"/>
                </a:lnTo>
                <a:lnTo>
                  <a:pt x="131" y="5"/>
                </a:lnTo>
                <a:lnTo>
                  <a:pt x="137" y="3"/>
                </a:lnTo>
                <a:lnTo>
                  <a:pt x="78" y="4"/>
                </a:lnTo>
                <a:lnTo>
                  <a:pt x="77" y="2"/>
                </a:lnTo>
                <a:lnTo>
                  <a:pt x="65" y="2"/>
                </a:lnTo>
                <a:lnTo>
                  <a:pt x="65" y="0"/>
                </a:lnTo>
                <a:lnTo>
                  <a:pt x="81" y="0"/>
                </a:lnTo>
                <a:lnTo>
                  <a:pt x="84" y="2"/>
                </a:lnTo>
                <a:lnTo>
                  <a:pt x="124" y="2"/>
                </a:lnTo>
                <a:lnTo>
                  <a:pt x="139" y="2"/>
                </a:lnTo>
                <a:lnTo>
                  <a:pt x="164" y="1"/>
                </a:lnTo>
                <a:lnTo>
                  <a:pt x="198" y="0"/>
                </a:lnTo>
                <a:lnTo>
                  <a:pt x="200" y="2"/>
                </a:lnTo>
                <a:lnTo>
                  <a:pt x="158" y="3"/>
                </a:lnTo>
                <a:lnTo>
                  <a:pt x="156" y="4"/>
                </a:lnTo>
                <a:lnTo>
                  <a:pt x="159" y="5"/>
                </a:lnTo>
                <a:lnTo>
                  <a:pt x="252" y="1"/>
                </a:lnTo>
                <a:lnTo>
                  <a:pt x="266" y="15"/>
                </a:lnTo>
                <a:lnTo>
                  <a:pt x="226" y="17"/>
                </a:lnTo>
                <a:lnTo>
                  <a:pt x="193" y="18"/>
                </a:lnTo>
                <a:lnTo>
                  <a:pt x="171" y="19"/>
                </a:lnTo>
                <a:lnTo>
                  <a:pt x="149" y="20"/>
                </a:lnTo>
                <a:lnTo>
                  <a:pt x="135" y="22"/>
                </a:lnTo>
                <a:lnTo>
                  <a:pt x="115" y="24"/>
                </a:lnTo>
                <a:lnTo>
                  <a:pt x="107" y="24"/>
                </a:lnTo>
                <a:lnTo>
                  <a:pt x="95" y="24"/>
                </a:lnTo>
                <a:lnTo>
                  <a:pt x="86" y="23"/>
                </a:lnTo>
                <a:lnTo>
                  <a:pt x="73" y="24"/>
                </a:lnTo>
                <a:lnTo>
                  <a:pt x="60" y="25"/>
                </a:lnTo>
                <a:lnTo>
                  <a:pt x="48" y="25"/>
                </a:lnTo>
                <a:lnTo>
                  <a:pt x="13" y="25"/>
                </a:lnTo>
                <a:lnTo>
                  <a:pt x="8" y="17"/>
                </a:lnTo>
              </a:path>
            </a:pathLst>
          </a:custGeom>
          <a:solidFill>
            <a:srgbClr val="FF0000"/>
          </a:solidFill>
          <a:ln w="9525" cap="flat" cmpd="sng">
            <a:noFill/>
            <a:prstDash val="solid"/>
            <a:round/>
            <a:headEnd type="none" w="med" len="med"/>
            <a:tailEnd type="none" w="med" len="med"/>
          </a:ln>
        </p:spPr>
        <p:txBody>
          <a:bodyPr wrap="none" anchor="ctr"/>
          <a:lstStyle/>
          <a:p>
            <a:endParaRPr lang="en-GB"/>
          </a:p>
        </p:txBody>
      </p:sp>
      <p:sp>
        <p:nvSpPr>
          <p:cNvPr id="37964" name="Freeform 75"/>
          <p:cNvSpPr>
            <a:spLocks/>
          </p:cNvSpPr>
          <p:nvPr/>
        </p:nvSpPr>
        <p:spPr bwMode="auto">
          <a:xfrm>
            <a:off x="3314700" y="2871788"/>
            <a:ext cx="871538" cy="120650"/>
          </a:xfrm>
          <a:custGeom>
            <a:avLst/>
            <a:gdLst>
              <a:gd name="T0" fmla="*/ 2147483647 w 102"/>
              <a:gd name="T1" fmla="*/ 2147483647 h 14"/>
              <a:gd name="T2" fmla="*/ 2147483647 w 102"/>
              <a:gd name="T3" fmla="*/ 0 h 14"/>
              <a:gd name="T4" fmla="*/ 2147483647 w 102"/>
              <a:gd name="T5" fmla="*/ 0 h 14"/>
              <a:gd name="T6" fmla="*/ 2147483647 w 102"/>
              <a:gd name="T7" fmla="*/ 2147483647 h 14"/>
              <a:gd name="T8" fmla="*/ 2147483647 w 102"/>
              <a:gd name="T9" fmla="*/ 2147483647 h 14"/>
              <a:gd name="T10" fmla="*/ 2147483647 w 102"/>
              <a:gd name="T11" fmla="*/ 2147483647 h 14"/>
              <a:gd name="T12" fmla="*/ 2147483647 w 102"/>
              <a:gd name="T13" fmla="*/ 2147483647 h 14"/>
              <a:gd name="T14" fmla="*/ 2147483647 w 102"/>
              <a:gd name="T15" fmla="*/ 2147483647 h 14"/>
              <a:gd name="T16" fmla="*/ 2147483647 w 102"/>
              <a:gd name="T17" fmla="*/ 2147483647 h 14"/>
              <a:gd name="T18" fmla="*/ 2147483647 w 102"/>
              <a:gd name="T19" fmla="*/ 2147483647 h 14"/>
              <a:gd name="T20" fmla="*/ 2147483647 w 102"/>
              <a:gd name="T21" fmla="*/ 2147483647 h 14"/>
              <a:gd name="T22" fmla="*/ 2147483647 w 102"/>
              <a:gd name="T23" fmla="*/ 2147483647 h 14"/>
              <a:gd name="T24" fmla="*/ 2147483647 w 102"/>
              <a:gd name="T25" fmla="*/ 2147483647 h 14"/>
              <a:gd name="T26" fmla="*/ 0 w 102"/>
              <a:gd name="T27" fmla="*/ 2147483647 h 14"/>
              <a:gd name="T28" fmla="*/ 2147483647 w 102"/>
              <a:gd name="T29" fmla="*/ 2147483647 h 14"/>
              <a:gd name="T30" fmla="*/ 2147483647 w 102"/>
              <a:gd name="T31" fmla="*/ 2147483647 h 14"/>
              <a:gd name="T32" fmla="*/ 2147483647 w 102"/>
              <a:gd name="T33" fmla="*/ 2147483647 h 14"/>
              <a:gd name="T34" fmla="*/ 2147483647 w 102"/>
              <a:gd name="T35" fmla="*/ 2147483647 h 14"/>
              <a:gd name="T36" fmla="*/ 2147483647 w 102"/>
              <a:gd name="T37" fmla="*/ 2147483647 h 14"/>
              <a:gd name="T38" fmla="*/ 2147483647 w 102"/>
              <a:gd name="T39" fmla="*/ 2147483647 h 14"/>
              <a:gd name="T40" fmla="*/ 2147483647 w 102"/>
              <a:gd name="T41" fmla="*/ 2147483647 h 14"/>
              <a:gd name="T42" fmla="*/ 2147483647 w 102"/>
              <a:gd name="T43" fmla="*/ 2147483647 h 14"/>
              <a:gd name="T44" fmla="*/ 2147483647 w 102"/>
              <a:gd name="T45" fmla="*/ 2147483647 h 14"/>
              <a:gd name="T46" fmla="*/ 2147483647 w 102"/>
              <a:gd name="T47" fmla="*/ 2147483647 h 14"/>
              <a:gd name="T48" fmla="*/ 2147483647 w 102"/>
              <a:gd name="T49" fmla="*/ 2147483647 h 14"/>
              <a:gd name="T50" fmla="*/ 2147483647 w 102"/>
              <a:gd name="T51" fmla="*/ 2147483647 h 14"/>
              <a:gd name="T52" fmla="*/ 2147483647 w 102"/>
              <a:gd name="T53" fmla="*/ 2147483647 h 14"/>
              <a:gd name="T54" fmla="*/ 2147483647 w 102"/>
              <a:gd name="T55" fmla="*/ 2147483647 h 14"/>
              <a:gd name="T56" fmla="*/ 2147483647 w 102"/>
              <a:gd name="T57" fmla="*/ 2147483647 h 14"/>
              <a:gd name="T58" fmla="*/ 2147483647 w 102"/>
              <a:gd name="T59" fmla="*/ 2147483647 h 14"/>
              <a:gd name="T60" fmla="*/ 2147483647 w 102"/>
              <a:gd name="T61" fmla="*/ 2147483647 h 14"/>
              <a:gd name="T62" fmla="*/ 2147483647 w 102"/>
              <a:gd name="T63" fmla="*/ 2147483647 h 14"/>
              <a:gd name="T64" fmla="*/ 2147483647 w 102"/>
              <a:gd name="T65" fmla="*/ 2147483647 h 14"/>
              <a:gd name="T66" fmla="*/ 2147483647 w 102"/>
              <a:gd name="T67" fmla="*/ 2147483647 h 14"/>
              <a:gd name="T68" fmla="*/ 2147483647 w 102"/>
              <a:gd name="T69" fmla="*/ 2147483647 h 14"/>
              <a:gd name="T70" fmla="*/ 2147483647 w 102"/>
              <a:gd name="T71" fmla="*/ 2147483647 h 1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2"/>
              <a:gd name="T109" fmla="*/ 0 h 14"/>
              <a:gd name="T110" fmla="*/ 102 w 102"/>
              <a:gd name="T111" fmla="*/ 14 h 1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2" h="14">
                <a:moveTo>
                  <a:pt x="92" y="5"/>
                </a:moveTo>
                <a:lnTo>
                  <a:pt x="89" y="0"/>
                </a:lnTo>
                <a:lnTo>
                  <a:pt x="79" y="0"/>
                </a:lnTo>
                <a:lnTo>
                  <a:pt x="68" y="1"/>
                </a:lnTo>
                <a:lnTo>
                  <a:pt x="59" y="1"/>
                </a:lnTo>
                <a:lnTo>
                  <a:pt x="66" y="4"/>
                </a:lnTo>
                <a:lnTo>
                  <a:pt x="46" y="4"/>
                </a:lnTo>
                <a:lnTo>
                  <a:pt x="36" y="4"/>
                </a:lnTo>
                <a:lnTo>
                  <a:pt x="25" y="4"/>
                </a:lnTo>
                <a:lnTo>
                  <a:pt x="16" y="4"/>
                </a:lnTo>
                <a:lnTo>
                  <a:pt x="8" y="4"/>
                </a:lnTo>
                <a:lnTo>
                  <a:pt x="2" y="4"/>
                </a:lnTo>
                <a:lnTo>
                  <a:pt x="10" y="5"/>
                </a:lnTo>
                <a:lnTo>
                  <a:pt x="0" y="7"/>
                </a:lnTo>
                <a:lnTo>
                  <a:pt x="11" y="7"/>
                </a:lnTo>
                <a:lnTo>
                  <a:pt x="20" y="7"/>
                </a:lnTo>
                <a:lnTo>
                  <a:pt x="29" y="7"/>
                </a:lnTo>
                <a:lnTo>
                  <a:pt x="33" y="7"/>
                </a:lnTo>
                <a:lnTo>
                  <a:pt x="23" y="10"/>
                </a:lnTo>
                <a:lnTo>
                  <a:pt x="29" y="9"/>
                </a:lnTo>
                <a:lnTo>
                  <a:pt x="40" y="10"/>
                </a:lnTo>
                <a:lnTo>
                  <a:pt x="52" y="9"/>
                </a:lnTo>
                <a:lnTo>
                  <a:pt x="62" y="9"/>
                </a:lnTo>
                <a:lnTo>
                  <a:pt x="71" y="9"/>
                </a:lnTo>
                <a:lnTo>
                  <a:pt x="74" y="9"/>
                </a:lnTo>
                <a:lnTo>
                  <a:pt x="68" y="11"/>
                </a:lnTo>
                <a:lnTo>
                  <a:pt x="73" y="11"/>
                </a:lnTo>
                <a:lnTo>
                  <a:pt x="70" y="11"/>
                </a:lnTo>
                <a:lnTo>
                  <a:pt x="74" y="12"/>
                </a:lnTo>
                <a:lnTo>
                  <a:pt x="84" y="11"/>
                </a:lnTo>
                <a:lnTo>
                  <a:pt x="88" y="12"/>
                </a:lnTo>
                <a:lnTo>
                  <a:pt x="91" y="12"/>
                </a:lnTo>
                <a:lnTo>
                  <a:pt x="87" y="12"/>
                </a:lnTo>
                <a:lnTo>
                  <a:pt x="89" y="14"/>
                </a:lnTo>
                <a:lnTo>
                  <a:pt x="102" y="14"/>
                </a:lnTo>
                <a:lnTo>
                  <a:pt x="92" y="5"/>
                </a:lnTo>
              </a:path>
            </a:pathLst>
          </a:custGeom>
          <a:solidFill>
            <a:srgbClr val="FF0000"/>
          </a:solidFill>
          <a:ln w="9525" cap="flat" cmpd="sng">
            <a:noFill/>
            <a:prstDash val="solid"/>
            <a:round/>
            <a:headEnd type="none" w="med" len="med"/>
            <a:tailEnd type="none" w="med" len="med"/>
          </a:ln>
        </p:spPr>
        <p:txBody>
          <a:bodyPr wrap="none" anchor="ctr"/>
          <a:lstStyle/>
          <a:p>
            <a:endParaRPr lang="en-GB"/>
          </a:p>
        </p:txBody>
      </p:sp>
      <p:sp>
        <p:nvSpPr>
          <p:cNvPr id="37965" name="Freeform 76"/>
          <p:cNvSpPr>
            <a:spLocks/>
          </p:cNvSpPr>
          <p:nvPr/>
        </p:nvSpPr>
        <p:spPr bwMode="auto">
          <a:xfrm>
            <a:off x="4041775" y="2735263"/>
            <a:ext cx="1254125" cy="265112"/>
          </a:xfrm>
          <a:custGeom>
            <a:avLst/>
            <a:gdLst>
              <a:gd name="T0" fmla="*/ 2147483647 w 147"/>
              <a:gd name="T1" fmla="*/ 2147483647 h 31"/>
              <a:gd name="T2" fmla="*/ 0 w 147"/>
              <a:gd name="T3" fmla="*/ 2147483647 h 31"/>
              <a:gd name="T4" fmla="*/ 2147483647 w 147"/>
              <a:gd name="T5" fmla="*/ 2147483647 h 31"/>
              <a:gd name="T6" fmla="*/ 2147483647 w 147"/>
              <a:gd name="T7" fmla="*/ 2147483647 h 31"/>
              <a:gd name="T8" fmla="*/ 2147483647 w 147"/>
              <a:gd name="T9" fmla="*/ 2147483647 h 31"/>
              <a:gd name="T10" fmla="*/ 2147483647 w 147"/>
              <a:gd name="T11" fmla="*/ 2147483647 h 31"/>
              <a:gd name="T12" fmla="*/ 2147483647 w 147"/>
              <a:gd name="T13" fmla="*/ 2147483647 h 31"/>
              <a:gd name="T14" fmla="*/ 2147483647 w 147"/>
              <a:gd name="T15" fmla="*/ 2147483647 h 31"/>
              <a:gd name="T16" fmla="*/ 2147483647 w 147"/>
              <a:gd name="T17" fmla="*/ 2147483647 h 31"/>
              <a:gd name="T18" fmla="*/ 2147483647 w 147"/>
              <a:gd name="T19" fmla="*/ 2147483647 h 31"/>
              <a:gd name="T20" fmla="*/ 2147483647 w 147"/>
              <a:gd name="T21" fmla="*/ 2147483647 h 31"/>
              <a:gd name="T22" fmla="*/ 2147483647 w 147"/>
              <a:gd name="T23" fmla="*/ 2147483647 h 31"/>
              <a:gd name="T24" fmla="*/ 2147483647 w 147"/>
              <a:gd name="T25" fmla="*/ 2147483647 h 31"/>
              <a:gd name="T26" fmla="*/ 2147483647 w 147"/>
              <a:gd name="T27" fmla="*/ 2147483647 h 31"/>
              <a:gd name="T28" fmla="*/ 2147483647 w 147"/>
              <a:gd name="T29" fmla="*/ 2147483647 h 31"/>
              <a:gd name="T30" fmla="*/ 2147483647 w 147"/>
              <a:gd name="T31" fmla="*/ 2147483647 h 31"/>
              <a:gd name="T32" fmla="*/ 2147483647 w 147"/>
              <a:gd name="T33" fmla="*/ 2147483647 h 31"/>
              <a:gd name="T34" fmla="*/ 2147483647 w 147"/>
              <a:gd name="T35" fmla="*/ 2147483647 h 31"/>
              <a:gd name="T36" fmla="*/ 2147483647 w 147"/>
              <a:gd name="T37" fmla="*/ 2147483647 h 31"/>
              <a:gd name="T38" fmla="*/ 2147483647 w 147"/>
              <a:gd name="T39" fmla="*/ 2147483647 h 31"/>
              <a:gd name="T40" fmla="*/ 2147483647 w 147"/>
              <a:gd name="T41" fmla="*/ 0 h 31"/>
              <a:gd name="T42" fmla="*/ 2147483647 w 147"/>
              <a:gd name="T43" fmla="*/ 2147483647 h 31"/>
              <a:gd name="T44" fmla="*/ 2147483647 w 147"/>
              <a:gd name="T45" fmla="*/ 2147483647 h 31"/>
              <a:gd name="T46" fmla="*/ 2147483647 w 147"/>
              <a:gd name="T47" fmla="*/ 2147483647 h 31"/>
              <a:gd name="T48" fmla="*/ 2147483647 w 147"/>
              <a:gd name="T49" fmla="*/ 2147483647 h 31"/>
              <a:gd name="T50" fmla="*/ 2147483647 w 147"/>
              <a:gd name="T51" fmla="*/ 2147483647 h 31"/>
              <a:gd name="T52" fmla="*/ 2147483647 w 147"/>
              <a:gd name="T53" fmla="*/ 2147483647 h 31"/>
              <a:gd name="T54" fmla="*/ 2147483647 w 147"/>
              <a:gd name="T55" fmla="*/ 2147483647 h 31"/>
              <a:gd name="T56" fmla="*/ 2147483647 w 147"/>
              <a:gd name="T57" fmla="*/ 2147483647 h 31"/>
              <a:gd name="T58" fmla="*/ 2147483647 w 147"/>
              <a:gd name="T59" fmla="*/ 2147483647 h 31"/>
              <a:gd name="T60" fmla="*/ 2147483647 w 147"/>
              <a:gd name="T61" fmla="*/ 2147483647 h 31"/>
              <a:gd name="T62" fmla="*/ 2147483647 w 147"/>
              <a:gd name="T63" fmla="*/ 2147483647 h 31"/>
              <a:gd name="T64" fmla="*/ 2147483647 w 147"/>
              <a:gd name="T65" fmla="*/ 2147483647 h 31"/>
              <a:gd name="T66" fmla="*/ 2147483647 w 147"/>
              <a:gd name="T67" fmla="*/ 2147483647 h 31"/>
              <a:gd name="T68" fmla="*/ 2147483647 w 147"/>
              <a:gd name="T69" fmla="*/ 2147483647 h 31"/>
              <a:gd name="T70" fmla="*/ 2147483647 w 147"/>
              <a:gd name="T71" fmla="*/ 2147483647 h 31"/>
              <a:gd name="T72" fmla="*/ 2147483647 w 147"/>
              <a:gd name="T73" fmla="*/ 2147483647 h 31"/>
              <a:gd name="T74" fmla="*/ 2147483647 w 147"/>
              <a:gd name="T75" fmla="*/ 2147483647 h 31"/>
              <a:gd name="T76" fmla="*/ 2147483647 w 147"/>
              <a:gd name="T77" fmla="*/ 2147483647 h 31"/>
              <a:gd name="T78" fmla="*/ 2147483647 w 147"/>
              <a:gd name="T79" fmla="*/ 2147483647 h 31"/>
              <a:gd name="T80" fmla="*/ 2147483647 w 147"/>
              <a:gd name="T81" fmla="*/ 2147483647 h 3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7"/>
              <a:gd name="T124" fmla="*/ 0 h 31"/>
              <a:gd name="T125" fmla="*/ 147 w 147"/>
              <a:gd name="T126" fmla="*/ 31 h 3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7" h="31">
                <a:moveTo>
                  <a:pt x="3" y="16"/>
                </a:moveTo>
                <a:lnTo>
                  <a:pt x="0" y="13"/>
                </a:lnTo>
                <a:lnTo>
                  <a:pt x="5" y="13"/>
                </a:lnTo>
                <a:lnTo>
                  <a:pt x="12" y="13"/>
                </a:lnTo>
                <a:lnTo>
                  <a:pt x="18" y="12"/>
                </a:lnTo>
                <a:lnTo>
                  <a:pt x="25" y="12"/>
                </a:lnTo>
                <a:lnTo>
                  <a:pt x="29" y="12"/>
                </a:lnTo>
                <a:lnTo>
                  <a:pt x="32" y="12"/>
                </a:lnTo>
                <a:lnTo>
                  <a:pt x="27" y="14"/>
                </a:lnTo>
                <a:lnTo>
                  <a:pt x="33" y="14"/>
                </a:lnTo>
                <a:lnTo>
                  <a:pt x="39" y="14"/>
                </a:lnTo>
                <a:lnTo>
                  <a:pt x="43" y="14"/>
                </a:lnTo>
                <a:lnTo>
                  <a:pt x="44" y="16"/>
                </a:lnTo>
                <a:lnTo>
                  <a:pt x="55" y="16"/>
                </a:lnTo>
                <a:lnTo>
                  <a:pt x="69" y="15"/>
                </a:lnTo>
                <a:lnTo>
                  <a:pt x="82" y="13"/>
                </a:lnTo>
                <a:lnTo>
                  <a:pt x="96" y="11"/>
                </a:lnTo>
                <a:lnTo>
                  <a:pt x="111" y="7"/>
                </a:lnTo>
                <a:lnTo>
                  <a:pt x="123" y="4"/>
                </a:lnTo>
                <a:lnTo>
                  <a:pt x="132" y="2"/>
                </a:lnTo>
                <a:lnTo>
                  <a:pt x="140" y="0"/>
                </a:lnTo>
                <a:lnTo>
                  <a:pt x="147" y="9"/>
                </a:lnTo>
                <a:lnTo>
                  <a:pt x="138" y="11"/>
                </a:lnTo>
                <a:lnTo>
                  <a:pt x="126" y="15"/>
                </a:lnTo>
                <a:lnTo>
                  <a:pt x="117" y="18"/>
                </a:lnTo>
                <a:lnTo>
                  <a:pt x="109" y="21"/>
                </a:lnTo>
                <a:lnTo>
                  <a:pt x="104" y="24"/>
                </a:lnTo>
                <a:lnTo>
                  <a:pt x="99" y="25"/>
                </a:lnTo>
                <a:lnTo>
                  <a:pt x="90" y="27"/>
                </a:lnTo>
                <a:lnTo>
                  <a:pt x="81" y="29"/>
                </a:lnTo>
                <a:lnTo>
                  <a:pt x="72" y="30"/>
                </a:lnTo>
                <a:lnTo>
                  <a:pt x="64" y="30"/>
                </a:lnTo>
                <a:lnTo>
                  <a:pt x="56" y="30"/>
                </a:lnTo>
                <a:lnTo>
                  <a:pt x="54" y="31"/>
                </a:lnTo>
                <a:lnTo>
                  <a:pt x="52" y="27"/>
                </a:lnTo>
                <a:lnTo>
                  <a:pt x="38" y="27"/>
                </a:lnTo>
                <a:lnTo>
                  <a:pt x="28" y="27"/>
                </a:lnTo>
                <a:lnTo>
                  <a:pt x="19" y="26"/>
                </a:lnTo>
                <a:lnTo>
                  <a:pt x="13" y="26"/>
                </a:lnTo>
                <a:lnTo>
                  <a:pt x="8" y="22"/>
                </a:lnTo>
                <a:lnTo>
                  <a:pt x="3" y="16"/>
                </a:lnTo>
              </a:path>
            </a:pathLst>
          </a:custGeom>
          <a:solidFill>
            <a:srgbClr val="FF0000"/>
          </a:solidFill>
          <a:ln w="9525" cap="flat" cmpd="sng">
            <a:noFill/>
            <a:prstDash val="solid"/>
            <a:round/>
            <a:headEnd type="none" w="med" len="med"/>
            <a:tailEnd type="none" w="med" len="med"/>
          </a:ln>
        </p:spPr>
        <p:txBody>
          <a:bodyPr wrap="none" anchor="ctr"/>
          <a:lstStyle/>
          <a:p>
            <a:endParaRPr lang="en-GB"/>
          </a:p>
        </p:txBody>
      </p:sp>
      <p:sp>
        <p:nvSpPr>
          <p:cNvPr id="37966" name="Freeform 77"/>
          <p:cNvSpPr>
            <a:spLocks/>
          </p:cNvSpPr>
          <p:nvPr/>
        </p:nvSpPr>
        <p:spPr bwMode="auto">
          <a:xfrm>
            <a:off x="4314825" y="2924175"/>
            <a:ext cx="1177925" cy="255588"/>
          </a:xfrm>
          <a:custGeom>
            <a:avLst/>
            <a:gdLst>
              <a:gd name="T0" fmla="*/ 0 w 138"/>
              <a:gd name="T1" fmla="*/ 2147483647 h 30"/>
              <a:gd name="T2" fmla="*/ 2147483647 w 138"/>
              <a:gd name="T3" fmla="*/ 2147483647 h 30"/>
              <a:gd name="T4" fmla="*/ 2147483647 w 138"/>
              <a:gd name="T5" fmla="*/ 2147483647 h 30"/>
              <a:gd name="T6" fmla="*/ 2147483647 w 138"/>
              <a:gd name="T7" fmla="*/ 2147483647 h 30"/>
              <a:gd name="T8" fmla="*/ 2147483647 w 138"/>
              <a:gd name="T9" fmla="*/ 2147483647 h 30"/>
              <a:gd name="T10" fmla="*/ 2147483647 w 138"/>
              <a:gd name="T11" fmla="*/ 2147483647 h 30"/>
              <a:gd name="T12" fmla="*/ 2147483647 w 138"/>
              <a:gd name="T13" fmla="*/ 2147483647 h 30"/>
              <a:gd name="T14" fmla="*/ 2147483647 w 138"/>
              <a:gd name="T15" fmla="*/ 2147483647 h 30"/>
              <a:gd name="T16" fmla="*/ 2147483647 w 138"/>
              <a:gd name="T17" fmla="*/ 0 h 30"/>
              <a:gd name="T18" fmla="*/ 2147483647 w 138"/>
              <a:gd name="T19" fmla="*/ 2147483647 h 30"/>
              <a:gd name="T20" fmla="*/ 2147483647 w 138"/>
              <a:gd name="T21" fmla="*/ 2147483647 h 30"/>
              <a:gd name="T22" fmla="*/ 2147483647 w 138"/>
              <a:gd name="T23" fmla="*/ 2147483647 h 30"/>
              <a:gd name="T24" fmla="*/ 2147483647 w 138"/>
              <a:gd name="T25" fmla="*/ 2147483647 h 30"/>
              <a:gd name="T26" fmla="*/ 2147483647 w 138"/>
              <a:gd name="T27" fmla="*/ 2147483647 h 30"/>
              <a:gd name="T28" fmla="*/ 2147483647 w 138"/>
              <a:gd name="T29" fmla="*/ 2147483647 h 30"/>
              <a:gd name="T30" fmla="*/ 2147483647 w 138"/>
              <a:gd name="T31" fmla="*/ 2147483647 h 30"/>
              <a:gd name="T32" fmla="*/ 2147483647 w 138"/>
              <a:gd name="T33" fmla="*/ 2147483647 h 30"/>
              <a:gd name="T34" fmla="*/ 2147483647 w 138"/>
              <a:gd name="T35" fmla="*/ 2147483647 h 30"/>
              <a:gd name="T36" fmla="*/ 2147483647 w 138"/>
              <a:gd name="T37" fmla="*/ 2147483647 h 30"/>
              <a:gd name="T38" fmla="*/ 2147483647 w 138"/>
              <a:gd name="T39" fmla="*/ 2147483647 h 30"/>
              <a:gd name="T40" fmla="*/ 2147483647 w 138"/>
              <a:gd name="T41" fmla="*/ 2147483647 h 30"/>
              <a:gd name="T42" fmla="*/ 2147483647 w 138"/>
              <a:gd name="T43" fmla="*/ 2147483647 h 30"/>
              <a:gd name="T44" fmla="*/ 2147483647 w 138"/>
              <a:gd name="T45" fmla="*/ 2147483647 h 30"/>
              <a:gd name="T46" fmla="*/ 2147483647 w 138"/>
              <a:gd name="T47" fmla="*/ 2147483647 h 30"/>
              <a:gd name="T48" fmla="*/ 2147483647 w 138"/>
              <a:gd name="T49" fmla="*/ 2147483647 h 30"/>
              <a:gd name="T50" fmla="*/ 2147483647 w 138"/>
              <a:gd name="T51" fmla="*/ 2147483647 h 30"/>
              <a:gd name="T52" fmla="*/ 2147483647 w 138"/>
              <a:gd name="T53" fmla="*/ 2147483647 h 30"/>
              <a:gd name="T54" fmla="*/ 2147483647 w 138"/>
              <a:gd name="T55" fmla="*/ 2147483647 h 30"/>
              <a:gd name="T56" fmla="*/ 2147483647 w 138"/>
              <a:gd name="T57" fmla="*/ 2147483647 h 30"/>
              <a:gd name="T58" fmla="*/ 2147483647 w 138"/>
              <a:gd name="T59" fmla="*/ 2147483647 h 30"/>
              <a:gd name="T60" fmla="*/ 2147483647 w 138"/>
              <a:gd name="T61" fmla="*/ 2147483647 h 30"/>
              <a:gd name="T62" fmla="*/ 2147483647 w 138"/>
              <a:gd name="T63" fmla="*/ 2147483647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8"/>
              <a:gd name="T97" fmla="*/ 0 h 30"/>
              <a:gd name="T98" fmla="*/ 138 w 138"/>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8" h="30">
                <a:moveTo>
                  <a:pt x="4" y="25"/>
                </a:moveTo>
                <a:lnTo>
                  <a:pt x="0" y="21"/>
                </a:lnTo>
                <a:lnTo>
                  <a:pt x="6" y="21"/>
                </a:lnTo>
                <a:lnTo>
                  <a:pt x="15" y="20"/>
                </a:lnTo>
                <a:lnTo>
                  <a:pt x="21" y="20"/>
                </a:lnTo>
                <a:lnTo>
                  <a:pt x="29" y="18"/>
                </a:lnTo>
                <a:lnTo>
                  <a:pt x="32" y="21"/>
                </a:lnTo>
                <a:lnTo>
                  <a:pt x="44" y="19"/>
                </a:lnTo>
                <a:lnTo>
                  <a:pt x="58" y="15"/>
                </a:lnTo>
                <a:lnTo>
                  <a:pt x="69" y="12"/>
                </a:lnTo>
                <a:lnTo>
                  <a:pt x="59" y="13"/>
                </a:lnTo>
                <a:lnTo>
                  <a:pt x="70" y="11"/>
                </a:lnTo>
                <a:lnTo>
                  <a:pt x="79" y="9"/>
                </a:lnTo>
                <a:lnTo>
                  <a:pt x="89" y="6"/>
                </a:lnTo>
                <a:lnTo>
                  <a:pt x="100" y="4"/>
                </a:lnTo>
                <a:lnTo>
                  <a:pt x="111" y="2"/>
                </a:lnTo>
                <a:lnTo>
                  <a:pt x="120" y="0"/>
                </a:lnTo>
                <a:lnTo>
                  <a:pt x="127" y="0"/>
                </a:lnTo>
                <a:lnTo>
                  <a:pt x="130" y="4"/>
                </a:lnTo>
                <a:lnTo>
                  <a:pt x="118" y="6"/>
                </a:lnTo>
                <a:lnTo>
                  <a:pt x="108" y="8"/>
                </a:lnTo>
                <a:lnTo>
                  <a:pt x="102" y="9"/>
                </a:lnTo>
                <a:lnTo>
                  <a:pt x="105" y="7"/>
                </a:lnTo>
                <a:lnTo>
                  <a:pt x="97" y="9"/>
                </a:lnTo>
                <a:lnTo>
                  <a:pt x="101" y="7"/>
                </a:lnTo>
                <a:lnTo>
                  <a:pt x="94" y="8"/>
                </a:lnTo>
                <a:lnTo>
                  <a:pt x="97" y="7"/>
                </a:lnTo>
                <a:lnTo>
                  <a:pt x="73" y="13"/>
                </a:lnTo>
                <a:lnTo>
                  <a:pt x="81" y="12"/>
                </a:lnTo>
                <a:lnTo>
                  <a:pt x="69" y="16"/>
                </a:lnTo>
                <a:lnTo>
                  <a:pt x="80" y="14"/>
                </a:lnTo>
                <a:lnTo>
                  <a:pt x="72" y="17"/>
                </a:lnTo>
                <a:lnTo>
                  <a:pt x="86" y="15"/>
                </a:lnTo>
                <a:lnTo>
                  <a:pt x="102" y="12"/>
                </a:lnTo>
                <a:lnTo>
                  <a:pt x="108" y="11"/>
                </a:lnTo>
                <a:lnTo>
                  <a:pt x="101" y="14"/>
                </a:lnTo>
                <a:lnTo>
                  <a:pt x="111" y="12"/>
                </a:lnTo>
                <a:lnTo>
                  <a:pt x="121" y="10"/>
                </a:lnTo>
                <a:lnTo>
                  <a:pt x="130" y="9"/>
                </a:lnTo>
                <a:lnTo>
                  <a:pt x="134" y="8"/>
                </a:lnTo>
                <a:lnTo>
                  <a:pt x="138" y="13"/>
                </a:lnTo>
                <a:lnTo>
                  <a:pt x="124" y="17"/>
                </a:lnTo>
                <a:lnTo>
                  <a:pt x="111" y="19"/>
                </a:lnTo>
                <a:lnTo>
                  <a:pt x="102" y="22"/>
                </a:lnTo>
                <a:lnTo>
                  <a:pt x="99" y="23"/>
                </a:lnTo>
                <a:lnTo>
                  <a:pt x="101" y="22"/>
                </a:lnTo>
                <a:lnTo>
                  <a:pt x="99" y="21"/>
                </a:lnTo>
                <a:lnTo>
                  <a:pt x="112" y="18"/>
                </a:lnTo>
                <a:lnTo>
                  <a:pt x="123" y="15"/>
                </a:lnTo>
                <a:lnTo>
                  <a:pt x="115" y="15"/>
                </a:lnTo>
                <a:lnTo>
                  <a:pt x="121" y="13"/>
                </a:lnTo>
                <a:lnTo>
                  <a:pt x="97" y="17"/>
                </a:lnTo>
                <a:lnTo>
                  <a:pt x="82" y="20"/>
                </a:lnTo>
                <a:lnTo>
                  <a:pt x="67" y="23"/>
                </a:lnTo>
                <a:lnTo>
                  <a:pt x="58" y="25"/>
                </a:lnTo>
                <a:lnTo>
                  <a:pt x="45" y="27"/>
                </a:lnTo>
                <a:lnTo>
                  <a:pt x="55" y="23"/>
                </a:lnTo>
                <a:lnTo>
                  <a:pt x="44" y="25"/>
                </a:lnTo>
                <a:lnTo>
                  <a:pt x="50" y="22"/>
                </a:lnTo>
                <a:lnTo>
                  <a:pt x="34" y="25"/>
                </a:lnTo>
                <a:lnTo>
                  <a:pt x="37" y="29"/>
                </a:lnTo>
                <a:lnTo>
                  <a:pt x="25" y="30"/>
                </a:lnTo>
                <a:lnTo>
                  <a:pt x="15" y="30"/>
                </a:lnTo>
                <a:lnTo>
                  <a:pt x="9" y="30"/>
                </a:lnTo>
                <a:lnTo>
                  <a:pt x="4" y="25"/>
                </a:lnTo>
              </a:path>
            </a:pathLst>
          </a:custGeom>
          <a:solidFill>
            <a:srgbClr val="FF0000"/>
          </a:solidFill>
          <a:ln w="9525" cap="flat" cmpd="sng">
            <a:noFill/>
            <a:prstDash val="solid"/>
            <a:round/>
            <a:headEnd type="none" w="med" len="med"/>
            <a:tailEnd type="none" w="med" len="med"/>
          </a:ln>
        </p:spPr>
        <p:txBody>
          <a:bodyPr wrap="none" anchor="ctr"/>
          <a:lstStyle/>
          <a:p>
            <a:endParaRPr lang="en-GB"/>
          </a:p>
        </p:txBody>
      </p:sp>
      <p:sp>
        <p:nvSpPr>
          <p:cNvPr id="37967" name="Freeform 78"/>
          <p:cNvSpPr>
            <a:spLocks/>
          </p:cNvSpPr>
          <p:nvPr/>
        </p:nvSpPr>
        <p:spPr bwMode="auto">
          <a:xfrm>
            <a:off x="4398963" y="3179763"/>
            <a:ext cx="265112" cy="34925"/>
          </a:xfrm>
          <a:custGeom>
            <a:avLst/>
            <a:gdLst>
              <a:gd name="T0" fmla="*/ 2147483647 w 31"/>
              <a:gd name="T1" fmla="*/ 2147483647 h 4"/>
              <a:gd name="T2" fmla="*/ 0 w 31"/>
              <a:gd name="T3" fmla="*/ 2147483647 h 4"/>
              <a:gd name="T4" fmla="*/ 2147483647 w 31"/>
              <a:gd name="T5" fmla="*/ 2147483647 h 4"/>
              <a:gd name="T6" fmla="*/ 2147483647 w 31"/>
              <a:gd name="T7" fmla="*/ 2147483647 h 4"/>
              <a:gd name="T8" fmla="*/ 2147483647 w 31"/>
              <a:gd name="T9" fmla="*/ 0 h 4"/>
              <a:gd name="T10" fmla="*/ 2147483647 w 31"/>
              <a:gd name="T11" fmla="*/ 2147483647 h 4"/>
              <a:gd name="T12" fmla="*/ 2147483647 w 31"/>
              <a:gd name="T13" fmla="*/ 2147483647 h 4"/>
              <a:gd name="T14" fmla="*/ 2147483647 w 31"/>
              <a:gd name="T15" fmla="*/ 2147483647 h 4"/>
              <a:gd name="T16" fmla="*/ 2147483647 w 31"/>
              <a:gd name="T17" fmla="*/ 2147483647 h 4"/>
              <a:gd name="T18" fmla="*/ 2147483647 w 31"/>
              <a:gd name="T19" fmla="*/ 2147483647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4"/>
              <a:gd name="T32" fmla="*/ 31 w 31"/>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4">
                <a:moveTo>
                  <a:pt x="1" y="3"/>
                </a:moveTo>
                <a:lnTo>
                  <a:pt x="0" y="2"/>
                </a:lnTo>
                <a:lnTo>
                  <a:pt x="7" y="1"/>
                </a:lnTo>
                <a:lnTo>
                  <a:pt x="18" y="1"/>
                </a:lnTo>
                <a:lnTo>
                  <a:pt x="28" y="0"/>
                </a:lnTo>
                <a:lnTo>
                  <a:pt x="31" y="3"/>
                </a:lnTo>
                <a:lnTo>
                  <a:pt x="22" y="4"/>
                </a:lnTo>
                <a:lnTo>
                  <a:pt x="11" y="4"/>
                </a:lnTo>
                <a:lnTo>
                  <a:pt x="2" y="4"/>
                </a:lnTo>
                <a:lnTo>
                  <a:pt x="1" y="3"/>
                </a:lnTo>
              </a:path>
            </a:pathLst>
          </a:custGeom>
          <a:solidFill>
            <a:srgbClr val="FF0000"/>
          </a:solidFill>
          <a:ln w="9525" cap="flat" cmpd="sng">
            <a:noFill/>
            <a:prstDash val="solid"/>
            <a:round/>
            <a:headEnd type="none" w="med" len="med"/>
            <a:tailEnd type="none" w="med" len="med"/>
          </a:ln>
        </p:spPr>
        <p:txBody>
          <a:bodyPr wrap="none" anchor="ctr"/>
          <a:lstStyle/>
          <a:p>
            <a:endParaRPr lang="en-GB"/>
          </a:p>
        </p:txBody>
      </p:sp>
      <p:sp>
        <p:nvSpPr>
          <p:cNvPr id="37968" name="Freeform 79"/>
          <p:cNvSpPr>
            <a:spLocks/>
          </p:cNvSpPr>
          <p:nvPr/>
        </p:nvSpPr>
        <p:spPr bwMode="auto">
          <a:xfrm>
            <a:off x="4537075" y="3367088"/>
            <a:ext cx="84138" cy="34925"/>
          </a:xfrm>
          <a:custGeom>
            <a:avLst/>
            <a:gdLst>
              <a:gd name="T0" fmla="*/ 2147483647 w 10"/>
              <a:gd name="T1" fmla="*/ 2147483647 h 4"/>
              <a:gd name="T2" fmla="*/ 2147483647 w 10"/>
              <a:gd name="T3" fmla="*/ 2147483647 h 4"/>
              <a:gd name="T4" fmla="*/ 2147483647 w 10"/>
              <a:gd name="T5" fmla="*/ 2147483647 h 4"/>
              <a:gd name="T6" fmla="*/ 2147483647 w 10"/>
              <a:gd name="T7" fmla="*/ 2147483647 h 4"/>
              <a:gd name="T8" fmla="*/ 0 w 10"/>
              <a:gd name="T9" fmla="*/ 0 h 4"/>
              <a:gd name="T10" fmla="*/ 2147483647 w 10"/>
              <a:gd name="T11" fmla="*/ 2147483647 h 4"/>
              <a:gd name="T12" fmla="*/ 0 60000 65536"/>
              <a:gd name="T13" fmla="*/ 0 60000 65536"/>
              <a:gd name="T14" fmla="*/ 0 60000 65536"/>
              <a:gd name="T15" fmla="*/ 0 60000 65536"/>
              <a:gd name="T16" fmla="*/ 0 60000 65536"/>
              <a:gd name="T17" fmla="*/ 0 60000 65536"/>
              <a:gd name="T18" fmla="*/ 0 w 10"/>
              <a:gd name="T19" fmla="*/ 0 h 4"/>
              <a:gd name="T20" fmla="*/ 10 w 10"/>
              <a:gd name="T21" fmla="*/ 4 h 4"/>
            </a:gdLst>
            <a:ahLst/>
            <a:cxnLst>
              <a:cxn ang="T12">
                <a:pos x="T0" y="T1"/>
              </a:cxn>
              <a:cxn ang="T13">
                <a:pos x="T2" y="T3"/>
              </a:cxn>
              <a:cxn ang="T14">
                <a:pos x="T4" y="T5"/>
              </a:cxn>
              <a:cxn ang="T15">
                <a:pos x="T6" y="T7"/>
              </a:cxn>
              <a:cxn ang="T16">
                <a:pos x="T8" y="T9"/>
              </a:cxn>
              <a:cxn ang="T17">
                <a:pos x="T10" y="T11"/>
              </a:cxn>
            </a:cxnLst>
            <a:rect l="T18" t="T19" r="T20" b="T21"/>
            <a:pathLst>
              <a:path w="10" h="4">
                <a:moveTo>
                  <a:pt x="1" y="3"/>
                </a:moveTo>
                <a:lnTo>
                  <a:pt x="2" y="4"/>
                </a:lnTo>
                <a:lnTo>
                  <a:pt x="10" y="4"/>
                </a:lnTo>
                <a:lnTo>
                  <a:pt x="6" y="1"/>
                </a:lnTo>
                <a:lnTo>
                  <a:pt x="0" y="0"/>
                </a:lnTo>
                <a:lnTo>
                  <a:pt x="1" y="3"/>
                </a:lnTo>
              </a:path>
            </a:pathLst>
          </a:custGeom>
          <a:solidFill>
            <a:srgbClr val="FF0000"/>
          </a:solidFill>
          <a:ln w="9525" cap="flat" cmpd="sng">
            <a:noFill/>
            <a:prstDash val="solid"/>
            <a:round/>
            <a:headEnd type="none" w="med" len="med"/>
            <a:tailEnd type="none" w="med" len="med"/>
          </a:ln>
        </p:spPr>
        <p:txBody>
          <a:bodyPr wrap="none" anchor="ctr"/>
          <a:lstStyle/>
          <a:p>
            <a:endParaRPr lang="en-GB"/>
          </a:p>
        </p:txBody>
      </p:sp>
      <p:sp>
        <p:nvSpPr>
          <p:cNvPr id="37969" name="Freeform 80"/>
          <p:cNvSpPr>
            <a:spLocks/>
          </p:cNvSpPr>
          <p:nvPr/>
        </p:nvSpPr>
        <p:spPr bwMode="auto">
          <a:xfrm>
            <a:off x="4519613" y="3290888"/>
            <a:ext cx="265112" cy="42862"/>
          </a:xfrm>
          <a:custGeom>
            <a:avLst/>
            <a:gdLst>
              <a:gd name="T0" fmla="*/ 2147483647 w 31"/>
              <a:gd name="T1" fmla="*/ 2147483647 h 5"/>
              <a:gd name="T2" fmla="*/ 2147483647 w 31"/>
              <a:gd name="T3" fmla="*/ 2147483647 h 5"/>
              <a:gd name="T4" fmla="*/ 2147483647 w 31"/>
              <a:gd name="T5" fmla="*/ 2147483647 h 5"/>
              <a:gd name="T6" fmla="*/ 2147483647 w 31"/>
              <a:gd name="T7" fmla="*/ 2147483647 h 5"/>
              <a:gd name="T8" fmla="*/ 2147483647 w 31"/>
              <a:gd name="T9" fmla="*/ 2147483647 h 5"/>
              <a:gd name="T10" fmla="*/ 2147483647 w 31"/>
              <a:gd name="T11" fmla="*/ 2147483647 h 5"/>
              <a:gd name="T12" fmla="*/ 2147483647 w 31"/>
              <a:gd name="T13" fmla="*/ 2147483647 h 5"/>
              <a:gd name="T14" fmla="*/ 2147483647 w 31"/>
              <a:gd name="T15" fmla="*/ 0 h 5"/>
              <a:gd name="T16" fmla="*/ 2147483647 w 31"/>
              <a:gd name="T17" fmla="*/ 0 h 5"/>
              <a:gd name="T18" fmla="*/ 2147483647 w 31"/>
              <a:gd name="T19" fmla="*/ 2147483647 h 5"/>
              <a:gd name="T20" fmla="*/ 2147483647 w 31"/>
              <a:gd name="T21" fmla="*/ 0 h 5"/>
              <a:gd name="T22" fmla="*/ 0 w 31"/>
              <a:gd name="T23" fmla="*/ 0 h 5"/>
              <a:gd name="T24" fmla="*/ 2147483647 w 31"/>
              <a:gd name="T25" fmla="*/ 2147483647 h 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
              <a:gd name="T40" fmla="*/ 0 h 5"/>
              <a:gd name="T41" fmla="*/ 31 w 31"/>
              <a:gd name="T42" fmla="*/ 5 h 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 h="5">
                <a:moveTo>
                  <a:pt x="3" y="3"/>
                </a:moveTo>
                <a:lnTo>
                  <a:pt x="4" y="4"/>
                </a:lnTo>
                <a:lnTo>
                  <a:pt x="11" y="5"/>
                </a:lnTo>
                <a:lnTo>
                  <a:pt x="19" y="5"/>
                </a:lnTo>
                <a:lnTo>
                  <a:pt x="24" y="4"/>
                </a:lnTo>
                <a:lnTo>
                  <a:pt x="31" y="4"/>
                </a:lnTo>
                <a:lnTo>
                  <a:pt x="28" y="2"/>
                </a:lnTo>
                <a:lnTo>
                  <a:pt x="27" y="0"/>
                </a:lnTo>
                <a:lnTo>
                  <a:pt x="20" y="0"/>
                </a:lnTo>
                <a:lnTo>
                  <a:pt x="9" y="1"/>
                </a:lnTo>
                <a:lnTo>
                  <a:pt x="4" y="0"/>
                </a:lnTo>
                <a:lnTo>
                  <a:pt x="0" y="0"/>
                </a:lnTo>
                <a:lnTo>
                  <a:pt x="3" y="3"/>
                </a:lnTo>
              </a:path>
            </a:pathLst>
          </a:custGeom>
          <a:solidFill>
            <a:srgbClr val="EB3D00"/>
          </a:solidFill>
          <a:ln w="9525">
            <a:noFill/>
            <a:round/>
            <a:headEnd/>
            <a:tailEnd/>
          </a:ln>
        </p:spPr>
        <p:txBody>
          <a:bodyPr/>
          <a:lstStyle/>
          <a:p>
            <a:endParaRPr lang="en-GB"/>
          </a:p>
        </p:txBody>
      </p:sp>
      <p:sp>
        <p:nvSpPr>
          <p:cNvPr id="37970" name="Freeform 81"/>
          <p:cNvSpPr>
            <a:spLocks/>
          </p:cNvSpPr>
          <p:nvPr/>
        </p:nvSpPr>
        <p:spPr bwMode="auto">
          <a:xfrm>
            <a:off x="4570413" y="3427413"/>
            <a:ext cx="103187" cy="17462"/>
          </a:xfrm>
          <a:custGeom>
            <a:avLst/>
            <a:gdLst>
              <a:gd name="T0" fmla="*/ 0 w 12"/>
              <a:gd name="T1" fmla="*/ 0 h 2"/>
              <a:gd name="T2" fmla="*/ 2147483647 w 12"/>
              <a:gd name="T3" fmla="*/ 2147483647 h 2"/>
              <a:gd name="T4" fmla="*/ 2147483647 w 12"/>
              <a:gd name="T5" fmla="*/ 2147483647 h 2"/>
              <a:gd name="T6" fmla="*/ 2147483647 w 12"/>
              <a:gd name="T7" fmla="*/ 2147483647 h 2"/>
              <a:gd name="T8" fmla="*/ 2147483647 w 12"/>
              <a:gd name="T9" fmla="*/ 2147483647 h 2"/>
              <a:gd name="T10" fmla="*/ 2147483647 w 12"/>
              <a:gd name="T11" fmla="*/ 0 h 2"/>
              <a:gd name="T12" fmla="*/ 0 w 12"/>
              <a:gd name="T13" fmla="*/ 0 h 2"/>
              <a:gd name="T14" fmla="*/ 0 60000 65536"/>
              <a:gd name="T15" fmla="*/ 0 60000 65536"/>
              <a:gd name="T16" fmla="*/ 0 60000 65536"/>
              <a:gd name="T17" fmla="*/ 0 60000 65536"/>
              <a:gd name="T18" fmla="*/ 0 60000 65536"/>
              <a:gd name="T19" fmla="*/ 0 60000 65536"/>
              <a:gd name="T20" fmla="*/ 0 60000 65536"/>
              <a:gd name="T21" fmla="*/ 0 w 12"/>
              <a:gd name="T22" fmla="*/ 0 h 2"/>
              <a:gd name="T23" fmla="*/ 12 w 12"/>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2">
                <a:moveTo>
                  <a:pt x="0" y="0"/>
                </a:moveTo>
                <a:lnTo>
                  <a:pt x="2" y="2"/>
                </a:lnTo>
                <a:lnTo>
                  <a:pt x="6" y="2"/>
                </a:lnTo>
                <a:lnTo>
                  <a:pt x="12" y="2"/>
                </a:lnTo>
                <a:lnTo>
                  <a:pt x="10" y="1"/>
                </a:lnTo>
                <a:lnTo>
                  <a:pt x="9" y="0"/>
                </a:lnTo>
                <a:lnTo>
                  <a:pt x="0" y="0"/>
                </a:lnTo>
              </a:path>
            </a:pathLst>
          </a:custGeom>
          <a:solidFill>
            <a:srgbClr val="FF0000"/>
          </a:solidFill>
          <a:ln w="9525" cap="flat" cmpd="sng">
            <a:noFill/>
            <a:prstDash val="solid"/>
            <a:round/>
            <a:headEnd type="none" w="med" len="med"/>
            <a:tailEnd type="none" w="med" len="med"/>
          </a:ln>
        </p:spPr>
        <p:txBody>
          <a:bodyPr wrap="none" anchor="ctr"/>
          <a:lstStyle/>
          <a:p>
            <a:endParaRPr lang="en-GB"/>
          </a:p>
        </p:txBody>
      </p:sp>
      <p:sp>
        <p:nvSpPr>
          <p:cNvPr id="37971" name="Freeform 82"/>
          <p:cNvSpPr>
            <a:spLocks/>
          </p:cNvSpPr>
          <p:nvPr/>
        </p:nvSpPr>
        <p:spPr bwMode="auto">
          <a:xfrm>
            <a:off x="4595813" y="3462338"/>
            <a:ext cx="136525" cy="25400"/>
          </a:xfrm>
          <a:custGeom>
            <a:avLst/>
            <a:gdLst>
              <a:gd name="T0" fmla="*/ 0 w 16"/>
              <a:gd name="T1" fmla="*/ 2147483647 h 3"/>
              <a:gd name="T2" fmla="*/ 2147483647 w 16"/>
              <a:gd name="T3" fmla="*/ 2147483647 h 3"/>
              <a:gd name="T4" fmla="*/ 2147483647 w 16"/>
              <a:gd name="T5" fmla="*/ 2147483647 h 3"/>
              <a:gd name="T6" fmla="*/ 2147483647 w 16"/>
              <a:gd name="T7" fmla="*/ 2147483647 h 3"/>
              <a:gd name="T8" fmla="*/ 2147483647 w 16"/>
              <a:gd name="T9" fmla="*/ 2147483647 h 3"/>
              <a:gd name="T10" fmla="*/ 2147483647 w 16"/>
              <a:gd name="T11" fmla="*/ 2147483647 h 3"/>
              <a:gd name="T12" fmla="*/ 2147483647 w 16"/>
              <a:gd name="T13" fmla="*/ 0 h 3"/>
              <a:gd name="T14" fmla="*/ 2147483647 w 16"/>
              <a:gd name="T15" fmla="*/ 0 h 3"/>
              <a:gd name="T16" fmla="*/ 2147483647 w 16"/>
              <a:gd name="T17" fmla="*/ 0 h 3"/>
              <a:gd name="T18" fmla="*/ 0 w 16"/>
              <a:gd name="T19" fmla="*/ 2147483647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3"/>
              <a:gd name="T32" fmla="*/ 16 w 16"/>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3">
                <a:moveTo>
                  <a:pt x="0" y="1"/>
                </a:moveTo>
                <a:lnTo>
                  <a:pt x="4" y="3"/>
                </a:lnTo>
                <a:lnTo>
                  <a:pt x="6" y="3"/>
                </a:lnTo>
                <a:lnTo>
                  <a:pt x="10" y="3"/>
                </a:lnTo>
                <a:lnTo>
                  <a:pt x="16" y="3"/>
                </a:lnTo>
                <a:lnTo>
                  <a:pt x="13" y="1"/>
                </a:lnTo>
                <a:lnTo>
                  <a:pt x="12" y="0"/>
                </a:lnTo>
                <a:lnTo>
                  <a:pt x="6" y="0"/>
                </a:lnTo>
                <a:lnTo>
                  <a:pt x="3" y="0"/>
                </a:lnTo>
                <a:lnTo>
                  <a:pt x="0" y="1"/>
                </a:lnTo>
              </a:path>
            </a:pathLst>
          </a:custGeom>
          <a:solidFill>
            <a:srgbClr val="FF0000"/>
          </a:solidFill>
          <a:ln w="9525" cap="flat" cmpd="sng">
            <a:noFill/>
            <a:prstDash val="solid"/>
            <a:round/>
            <a:headEnd type="none" w="med" len="med"/>
            <a:tailEnd type="none" w="med" len="med"/>
          </a:ln>
        </p:spPr>
        <p:txBody>
          <a:bodyPr wrap="none" anchor="ctr"/>
          <a:lstStyle/>
          <a:p>
            <a:endParaRPr lang="en-GB"/>
          </a:p>
        </p:txBody>
      </p:sp>
      <p:sp>
        <p:nvSpPr>
          <p:cNvPr id="37972" name="Freeform 83"/>
          <p:cNvSpPr>
            <a:spLocks/>
          </p:cNvSpPr>
          <p:nvPr/>
        </p:nvSpPr>
        <p:spPr bwMode="auto">
          <a:xfrm>
            <a:off x="4595813" y="3367088"/>
            <a:ext cx="257175" cy="34925"/>
          </a:xfrm>
          <a:custGeom>
            <a:avLst/>
            <a:gdLst>
              <a:gd name="T0" fmla="*/ 2147483647 w 30"/>
              <a:gd name="T1" fmla="*/ 2147483647 h 4"/>
              <a:gd name="T2" fmla="*/ 2147483647 w 30"/>
              <a:gd name="T3" fmla="*/ 2147483647 h 4"/>
              <a:gd name="T4" fmla="*/ 2147483647 w 30"/>
              <a:gd name="T5" fmla="*/ 2147483647 h 4"/>
              <a:gd name="T6" fmla="*/ 2147483647 w 30"/>
              <a:gd name="T7" fmla="*/ 2147483647 h 4"/>
              <a:gd name="T8" fmla="*/ 2147483647 w 30"/>
              <a:gd name="T9" fmla="*/ 2147483647 h 4"/>
              <a:gd name="T10" fmla="*/ 2147483647 w 30"/>
              <a:gd name="T11" fmla="*/ 2147483647 h 4"/>
              <a:gd name="T12" fmla="*/ 2147483647 w 30"/>
              <a:gd name="T13" fmla="*/ 2147483647 h 4"/>
              <a:gd name="T14" fmla="*/ 2147483647 w 30"/>
              <a:gd name="T15" fmla="*/ 0 h 4"/>
              <a:gd name="T16" fmla="*/ 2147483647 w 30"/>
              <a:gd name="T17" fmla="*/ 2147483647 h 4"/>
              <a:gd name="T18" fmla="*/ 2147483647 w 30"/>
              <a:gd name="T19" fmla="*/ 2147483647 h 4"/>
              <a:gd name="T20" fmla="*/ 2147483647 w 30"/>
              <a:gd name="T21" fmla="*/ 2147483647 h 4"/>
              <a:gd name="T22" fmla="*/ 0 w 30"/>
              <a:gd name="T23" fmla="*/ 2147483647 h 4"/>
              <a:gd name="T24" fmla="*/ 2147483647 w 30"/>
              <a:gd name="T25" fmla="*/ 2147483647 h 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
              <a:gd name="T40" fmla="*/ 0 h 4"/>
              <a:gd name="T41" fmla="*/ 30 w 30"/>
              <a:gd name="T42" fmla="*/ 4 h 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 h="4">
                <a:moveTo>
                  <a:pt x="2" y="3"/>
                </a:moveTo>
                <a:lnTo>
                  <a:pt x="4" y="4"/>
                </a:lnTo>
                <a:lnTo>
                  <a:pt x="12" y="4"/>
                </a:lnTo>
                <a:lnTo>
                  <a:pt x="19" y="4"/>
                </a:lnTo>
                <a:lnTo>
                  <a:pt x="25" y="3"/>
                </a:lnTo>
                <a:lnTo>
                  <a:pt x="30" y="2"/>
                </a:lnTo>
                <a:lnTo>
                  <a:pt x="28" y="1"/>
                </a:lnTo>
                <a:lnTo>
                  <a:pt x="26" y="0"/>
                </a:lnTo>
                <a:lnTo>
                  <a:pt x="18" y="1"/>
                </a:lnTo>
                <a:lnTo>
                  <a:pt x="11" y="2"/>
                </a:lnTo>
                <a:lnTo>
                  <a:pt x="6" y="2"/>
                </a:lnTo>
                <a:lnTo>
                  <a:pt x="0" y="2"/>
                </a:lnTo>
                <a:lnTo>
                  <a:pt x="2" y="3"/>
                </a:lnTo>
              </a:path>
            </a:pathLst>
          </a:custGeom>
          <a:solidFill>
            <a:srgbClr val="FF0000"/>
          </a:solidFill>
          <a:ln w="9525" cap="flat" cmpd="sng">
            <a:noFill/>
            <a:prstDash val="solid"/>
            <a:round/>
            <a:headEnd type="none" w="med" len="med"/>
            <a:tailEnd type="none" w="med" len="med"/>
          </a:ln>
        </p:spPr>
        <p:txBody>
          <a:bodyPr wrap="none" anchor="ctr"/>
          <a:lstStyle/>
          <a:p>
            <a:endParaRPr lang="en-GB"/>
          </a:p>
        </p:txBody>
      </p:sp>
      <p:sp>
        <p:nvSpPr>
          <p:cNvPr id="37973" name="Freeform 84"/>
          <p:cNvSpPr>
            <a:spLocks/>
          </p:cNvSpPr>
          <p:nvPr/>
        </p:nvSpPr>
        <p:spPr bwMode="auto">
          <a:xfrm>
            <a:off x="4673600" y="3436938"/>
            <a:ext cx="288925" cy="84137"/>
          </a:xfrm>
          <a:custGeom>
            <a:avLst/>
            <a:gdLst>
              <a:gd name="T0" fmla="*/ 2147483647 w 34"/>
              <a:gd name="T1" fmla="*/ 2147483647 h 10"/>
              <a:gd name="T2" fmla="*/ 2147483647 w 34"/>
              <a:gd name="T3" fmla="*/ 2147483647 h 10"/>
              <a:gd name="T4" fmla="*/ 2147483647 w 34"/>
              <a:gd name="T5" fmla="*/ 2147483647 h 10"/>
              <a:gd name="T6" fmla="*/ 2147483647 w 34"/>
              <a:gd name="T7" fmla="*/ 2147483647 h 10"/>
              <a:gd name="T8" fmla="*/ 2147483647 w 34"/>
              <a:gd name="T9" fmla="*/ 2147483647 h 10"/>
              <a:gd name="T10" fmla="*/ 2147483647 w 34"/>
              <a:gd name="T11" fmla="*/ 2147483647 h 10"/>
              <a:gd name="T12" fmla="*/ 2147483647 w 34"/>
              <a:gd name="T13" fmla="*/ 0 h 10"/>
              <a:gd name="T14" fmla="*/ 2147483647 w 34"/>
              <a:gd name="T15" fmla="*/ 0 h 10"/>
              <a:gd name="T16" fmla="*/ 0 w 34"/>
              <a:gd name="T17" fmla="*/ 0 h 10"/>
              <a:gd name="T18" fmla="*/ 2147483647 w 34"/>
              <a:gd name="T19" fmla="*/ 2147483647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
              <a:gd name="T31" fmla="*/ 0 h 10"/>
              <a:gd name="T32" fmla="*/ 34 w 34"/>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 h="10">
                <a:moveTo>
                  <a:pt x="5" y="4"/>
                </a:moveTo>
                <a:lnTo>
                  <a:pt x="8" y="7"/>
                </a:lnTo>
                <a:lnTo>
                  <a:pt x="21" y="9"/>
                </a:lnTo>
                <a:lnTo>
                  <a:pt x="34" y="10"/>
                </a:lnTo>
                <a:lnTo>
                  <a:pt x="31" y="6"/>
                </a:lnTo>
                <a:lnTo>
                  <a:pt x="26" y="1"/>
                </a:lnTo>
                <a:lnTo>
                  <a:pt x="16" y="0"/>
                </a:lnTo>
                <a:lnTo>
                  <a:pt x="7" y="0"/>
                </a:lnTo>
                <a:lnTo>
                  <a:pt x="0" y="0"/>
                </a:lnTo>
                <a:lnTo>
                  <a:pt x="5" y="4"/>
                </a:lnTo>
              </a:path>
            </a:pathLst>
          </a:custGeom>
          <a:solidFill>
            <a:srgbClr val="FF0000"/>
          </a:solidFill>
          <a:ln w="9525" cap="flat" cmpd="sng">
            <a:noFill/>
            <a:prstDash val="solid"/>
            <a:round/>
            <a:headEnd type="none" w="med" len="med"/>
            <a:tailEnd type="none" w="med" len="med"/>
          </a:ln>
        </p:spPr>
        <p:txBody>
          <a:bodyPr wrap="none" anchor="ctr"/>
          <a:lstStyle/>
          <a:p>
            <a:endParaRPr lang="en-GB"/>
          </a:p>
        </p:txBody>
      </p:sp>
      <p:sp>
        <p:nvSpPr>
          <p:cNvPr id="37974" name="Freeform 85"/>
          <p:cNvSpPr>
            <a:spLocks/>
          </p:cNvSpPr>
          <p:nvPr/>
        </p:nvSpPr>
        <p:spPr bwMode="auto">
          <a:xfrm>
            <a:off x="4681538" y="3119438"/>
            <a:ext cx="631825" cy="231775"/>
          </a:xfrm>
          <a:custGeom>
            <a:avLst/>
            <a:gdLst>
              <a:gd name="T0" fmla="*/ 2147483647 w 74"/>
              <a:gd name="T1" fmla="*/ 2147483647 h 27"/>
              <a:gd name="T2" fmla="*/ 0 w 74"/>
              <a:gd name="T3" fmla="*/ 2147483647 h 27"/>
              <a:gd name="T4" fmla="*/ 2147483647 w 74"/>
              <a:gd name="T5" fmla="*/ 2147483647 h 27"/>
              <a:gd name="T6" fmla="*/ 2147483647 w 74"/>
              <a:gd name="T7" fmla="*/ 2147483647 h 27"/>
              <a:gd name="T8" fmla="*/ 2147483647 w 74"/>
              <a:gd name="T9" fmla="*/ 2147483647 h 27"/>
              <a:gd name="T10" fmla="*/ 2147483647 w 74"/>
              <a:gd name="T11" fmla="*/ 2147483647 h 27"/>
              <a:gd name="T12" fmla="*/ 2147483647 w 74"/>
              <a:gd name="T13" fmla="*/ 0 h 27"/>
              <a:gd name="T14" fmla="*/ 2147483647 w 74"/>
              <a:gd name="T15" fmla="*/ 2147483647 h 27"/>
              <a:gd name="T16" fmla="*/ 2147483647 w 74"/>
              <a:gd name="T17" fmla="*/ 2147483647 h 27"/>
              <a:gd name="T18" fmla="*/ 2147483647 w 74"/>
              <a:gd name="T19" fmla="*/ 2147483647 h 27"/>
              <a:gd name="T20" fmla="*/ 2147483647 w 74"/>
              <a:gd name="T21" fmla="*/ 2147483647 h 27"/>
              <a:gd name="T22" fmla="*/ 2147483647 w 74"/>
              <a:gd name="T23" fmla="*/ 2147483647 h 27"/>
              <a:gd name="T24" fmla="*/ 2147483647 w 74"/>
              <a:gd name="T25" fmla="*/ 2147483647 h 27"/>
              <a:gd name="T26" fmla="*/ 2147483647 w 74"/>
              <a:gd name="T27" fmla="*/ 2147483647 h 27"/>
              <a:gd name="T28" fmla="*/ 2147483647 w 74"/>
              <a:gd name="T29" fmla="*/ 2147483647 h 27"/>
              <a:gd name="T30" fmla="*/ 2147483647 w 74"/>
              <a:gd name="T31" fmla="*/ 2147483647 h 27"/>
              <a:gd name="T32" fmla="*/ 2147483647 w 74"/>
              <a:gd name="T33" fmla="*/ 2147483647 h 27"/>
              <a:gd name="T34" fmla="*/ 2147483647 w 74"/>
              <a:gd name="T35" fmla="*/ 2147483647 h 27"/>
              <a:gd name="T36" fmla="*/ 2147483647 w 74"/>
              <a:gd name="T37" fmla="*/ 2147483647 h 27"/>
              <a:gd name="T38" fmla="*/ 2147483647 w 74"/>
              <a:gd name="T39" fmla="*/ 2147483647 h 27"/>
              <a:gd name="T40" fmla="*/ 2147483647 w 74"/>
              <a:gd name="T41" fmla="*/ 2147483647 h 27"/>
              <a:gd name="T42" fmla="*/ 2147483647 w 74"/>
              <a:gd name="T43" fmla="*/ 2147483647 h 27"/>
              <a:gd name="T44" fmla="*/ 2147483647 w 74"/>
              <a:gd name="T45" fmla="*/ 2147483647 h 27"/>
              <a:gd name="T46" fmla="*/ 2147483647 w 74"/>
              <a:gd name="T47" fmla="*/ 2147483647 h 27"/>
              <a:gd name="T48" fmla="*/ 2147483647 w 74"/>
              <a:gd name="T49" fmla="*/ 2147483647 h 27"/>
              <a:gd name="T50" fmla="*/ 2147483647 w 74"/>
              <a:gd name="T51" fmla="*/ 2147483647 h 27"/>
              <a:gd name="T52" fmla="*/ 2147483647 w 74"/>
              <a:gd name="T53" fmla="*/ 2147483647 h 27"/>
              <a:gd name="T54" fmla="*/ 2147483647 w 74"/>
              <a:gd name="T55" fmla="*/ 2147483647 h 27"/>
              <a:gd name="T56" fmla="*/ 2147483647 w 74"/>
              <a:gd name="T57" fmla="*/ 2147483647 h 2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4"/>
              <a:gd name="T88" fmla="*/ 0 h 27"/>
              <a:gd name="T89" fmla="*/ 74 w 74"/>
              <a:gd name="T90" fmla="*/ 27 h 2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4" h="27">
                <a:moveTo>
                  <a:pt x="10" y="22"/>
                </a:moveTo>
                <a:lnTo>
                  <a:pt x="0" y="12"/>
                </a:lnTo>
                <a:lnTo>
                  <a:pt x="12" y="9"/>
                </a:lnTo>
                <a:lnTo>
                  <a:pt x="27" y="6"/>
                </a:lnTo>
                <a:lnTo>
                  <a:pt x="18" y="6"/>
                </a:lnTo>
                <a:lnTo>
                  <a:pt x="37" y="2"/>
                </a:lnTo>
                <a:lnTo>
                  <a:pt x="45" y="0"/>
                </a:lnTo>
                <a:lnTo>
                  <a:pt x="40" y="2"/>
                </a:lnTo>
                <a:lnTo>
                  <a:pt x="50" y="1"/>
                </a:lnTo>
                <a:lnTo>
                  <a:pt x="42" y="4"/>
                </a:lnTo>
                <a:lnTo>
                  <a:pt x="54" y="4"/>
                </a:lnTo>
                <a:lnTo>
                  <a:pt x="51" y="5"/>
                </a:lnTo>
                <a:lnTo>
                  <a:pt x="55" y="5"/>
                </a:lnTo>
                <a:lnTo>
                  <a:pt x="43" y="10"/>
                </a:lnTo>
                <a:lnTo>
                  <a:pt x="48" y="11"/>
                </a:lnTo>
                <a:lnTo>
                  <a:pt x="23" y="17"/>
                </a:lnTo>
                <a:lnTo>
                  <a:pt x="31" y="17"/>
                </a:lnTo>
                <a:lnTo>
                  <a:pt x="25" y="19"/>
                </a:lnTo>
                <a:lnTo>
                  <a:pt x="65" y="14"/>
                </a:lnTo>
                <a:lnTo>
                  <a:pt x="57" y="17"/>
                </a:lnTo>
                <a:lnTo>
                  <a:pt x="71" y="16"/>
                </a:lnTo>
                <a:lnTo>
                  <a:pt x="74" y="16"/>
                </a:lnTo>
                <a:lnTo>
                  <a:pt x="71" y="17"/>
                </a:lnTo>
                <a:lnTo>
                  <a:pt x="54" y="20"/>
                </a:lnTo>
                <a:lnTo>
                  <a:pt x="42" y="22"/>
                </a:lnTo>
                <a:lnTo>
                  <a:pt x="31" y="24"/>
                </a:lnTo>
                <a:lnTo>
                  <a:pt x="20" y="26"/>
                </a:lnTo>
                <a:lnTo>
                  <a:pt x="15" y="27"/>
                </a:lnTo>
                <a:lnTo>
                  <a:pt x="10" y="22"/>
                </a:lnTo>
              </a:path>
            </a:pathLst>
          </a:custGeom>
          <a:solidFill>
            <a:srgbClr val="FF0000"/>
          </a:solidFill>
          <a:ln w="9525" cap="flat" cmpd="sng">
            <a:noFill/>
            <a:prstDash val="solid"/>
            <a:round/>
            <a:headEnd type="none" w="med" len="med"/>
            <a:tailEnd type="none" w="med" len="med"/>
          </a:ln>
        </p:spPr>
        <p:txBody>
          <a:bodyPr wrap="none" anchor="ctr"/>
          <a:lstStyle/>
          <a:p>
            <a:endParaRPr lang="en-GB"/>
          </a:p>
        </p:txBody>
      </p:sp>
      <p:sp>
        <p:nvSpPr>
          <p:cNvPr id="37975" name="Freeform 86"/>
          <p:cNvSpPr>
            <a:spLocks/>
          </p:cNvSpPr>
          <p:nvPr/>
        </p:nvSpPr>
        <p:spPr bwMode="auto">
          <a:xfrm>
            <a:off x="4894263" y="3257550"/>
            <a:ext cx="1008062" cy="315913"/>
          </a:xfrm>
          <a:custGeom>
            <a:avLst/>
            <a:gdLst>
              <a:gd name="T0" fmla="*/ 2147483647 w 118"/>
              <a:gd name="T1" fmla="*/ 2147483647 h 37"/>
              <a:gd name="T2" fmla="*/ 0 w 118"/>
              <a:gd name="T3" fmla="*/ 2147483647 h 37"/>
              <a:gd name="T4" fmla="*/ 2147483647 w 118"/>
              <a:gd name="T5" fmla="*/ 2147483647 h 37"/>
              <a:gd name="T6" fmla="*/ 2147483647 w 118"/>
              <a:gd name="T7" fmla="*/ 2147483647 h 37"/>
              <a:gd name="T8" fmla="*/ 2147483647 w 118"/>
              <a:gd name="T9" fmla="*/ 2147483647 h 37"/>
              <a:gd name="T10" fmla="*/ 2147483647 w 118"/>
              <a:gd name="T11" fmla="*/ 2147483647 h 37"/>
              <a:gd name="T12" fmla="*/ 2147483647 w 118"/>
              <a:gd name="T13" fmla="*/ 2147483647 h 37"/>
              <a:gd name="T14" fmla="*/ 2147483647 w 118"/>
              <a:gd name="T15" fmla="*/ 2147483647 h 37"/>
              <a:gd name="T16" fmla="*/ 2147483647 w 118"/>
              <a:gd name="T17" fmla="*/ 2147483647 h 37"/>
              <a:gd name="T18" fmla="*/ 2147483647 w 118"/>
              <a:gd name="T19" fmla="*/ 2147483647 h 37"/>
              <a:gd name="T20" fmla="*/ 2147483647 w 118"/>
              <a:gd name="T21" fmla="*/ 2147483647 h 37"/>
              <a:gd name="T22" fmla="*/ 2147483647 w 118"/>
              <a:gd name="T23" fmla="*/ 2147483647 h 37"/>
              <a:gd name="T24" fmla="*/ 2147483647 w 118"/>
              <a:gd name="T25" fmla="*/ 2147483647 h 37"/>
              <a:gd name="T26" fmla="*/ 2147483647 w 118"/>
              <a:gd name="T27" fmla="*/ 2147483647 h 37"/>
              <a:gd name="T28" fmla="*/ 2147483647 w 118"/>
              <a:gd name="T29" fmla="*/ 2147483647 h 37"/>
              <a:gd name="T30" fmla="*/ 2147483647 w 118"/>
              <a:gd name="T31" fmla="*/ 2147483647 h 37"/>
              <a:gd name="T32" fmla="*/ 2147483647 w 118"/>
              <a:gd name="T33" fmla="*/ 0 h 37"/>
              <a:gd name="T34" fmla="*/ 2147483647 w 118"/>
              <a:gd name="T35" fmla="*/ 2147483647 h 37"/>
              <a:gd name="T36" fmla="*/ 2147483647 w 118"/>
              <a:gd name="T37" fmla="*/ 2147483647 h 37"/>
              <a:gd name="T38" fmla="*/ 2147483647 w 118"/>
              <a:gd name="T39" fmla="*/ 2147483647 h 37"/>
              <a:gd name="T40" fmla="*/ 2147483647 w 118"/>
              <a:gd name="T41" fmla="*/ 2147483647 h 37"/>
              <a:gd name="T42" fmla="*/ 2147483647 w 118"/>
              <a:gd name="T43" fmla="*/ 2147483647 h 37"/>
              <a:gd name="T44" fmla="*/ 2147483647 w 118"/>
              <a:gd name="T45" fmla="*/ 2147483647 h 37"/>
              <a:gd name="T46" fmla="*/ 2147483647 w 118"/>
              <a:gd name="T47" fmla="*/ 2147483647 h 37"/>
              <a:gd name="T48" fmla="*/ 2147483647 w 118"/>
              <a:gd name="T49" fmla="*/ 2147483647 h 37"/>
              <a:gd name="T50" fmla="*/ 2147483647 w 118"/>
              <a:gd name="T51" fmla="*/ 2147483647 h 37"/>
              <a:gd name="T52" fmla="*/ 2147483647 w 118"/>
              <a:gd name="T53" fmla="*/ 2147483647 h 37"/>
              <a:gd name="T54" fmla="*/ 2147483647 w 118"/>
              <a:gd name="T55" fmla="*/ 2147483647 h 37"/>
              <a:gd name="T56" fmla="*/ 2147483647 w 118"/>
              <a:gd name="T57" fmla="*/ 2147483647 h 37"/>
              <a:gd name="T58" fmla="*/ 2147483647 w 118"/>
              <a:gd name="T59" fmla="*/ 2147483647 h 37"/>
              <a:gd name="T60" fmla="*/ 2147483647 w 118"/>
              <a:gd name="T61" fmla="*/ 2147483647 h 37"/>
              <a:gd name="T62" fmla="*/ 2147483647 w 118"/>
              <a:gd name="T63" fmla="*/ 2147483647 h 37"/>
              <a:gd name="T64" fmla="*/ 2147483647 w 118"/>
              <a:gd name="T65" fmla="*/ 2147483647 h 37"/>
              <a:gd name="T66" fmla="*/ 2147483647 w 118"/>
              <a:gd name="T67" fmla="*/ 2147483647 h 37"/>
              <a:gd name="T68" fmla="*/ 2147483647 w 118"/>
              <a:gd name="T69" fmla="*/ 2147483647 h 37"/>
              <a:gd name="T70" fmla="*/ 2147483647 w 118"/>
              <a:gd name="T71" fmla="*/ 2147483647 h 37"/>
              <a:gd name="T72" fmla="*/ 2147483647 w 118"/>
              <a:gd name="T73" fmla="*/ 2147483647 h 37"/>
              <a:gd name="T74" fmla="*/ 2147483647 w 118"/>
              <a:gd name="T75" fmla="*/ 2147483647 h 37"/>
              <a:gd name="T76" fmla="*/ 2147483647 w 118"/>
              <a:gd name="T77" fmla="*/ 2147483647 h 37"/>
              <a:gd name="T78" fmla="*/ 2147483647 w 118"/>
              <a:gd name="T79" fmla="*/ 2147483647 h 37"/>
              <a:gd name="T80" fmla="*/ 2147483647 w 118"/>
              <a:gd name="T81" fmla="*/ 2147483647 h 37"/>
              <a:gd name="T82" fmla="*/ 2147483647 w 118"/>
              <a:gd name="T83" fmla="*/ 2147483647 h 37"/>
              <a:gd name="T84" fmla="*/ 2147483647 w 118"/>
              <a:gd name="T85" fmla="*/ 2147483647 h 37"/>
              <a:gd name="T86" fmla="*/ 2147483647 w 118"/>
              <a:gd name="T87" fmla="*/ 2147483647 h 37"/>
              <a:gd name="T88" fmla="*/ 2147483647 w 118"/>
              <a:gd name="T89" fmla="*/ 2147483647 h 37"/>
              <a:gd name="T90" fmla="*/ 2147483647 w 118"/>
              <a:gd name="T91" fmla="*/ 2147483647 h 37"/>
              <a:gd name="T92" fmla="*/ 2147483647 w 118"/>
              <a:gd name="T93" fmla="*/ 2147483647 h 37"/>
              <a:gd name="T94" fmla="*/ 2147483647 w 118"/>
              <a:gd name="T95" fmla="*/ 2147483647 h 37"/>
              <a:gd name="T96" fmla="*/ 2147483647 w 118"/>
              <a:gd name="T97" fmla="*/ 2147483647 h 37"/>
              <a:gd name="T98" fmla="*/ 2147483647 w 118"/>
              <a:gd name="T99" fmla="*/ 2147483647 h 37"/>
              <a:gd name="T100" fmla="*/ 2147483647 w 118"/>
              <a:gd name="T101" fmla="*/ 2147483647 h 37"/>
              <a:gd name="T102" fmla="*/ 2147483647 w 118"/>
              <a:gd name="T103" fmla="*/ 2147483647 h 37"/>
              <a:gd name="T104" fmla="*/ 2147483647 w 118"/>
              <a:gd name="T105" fmla="*/ 2147483647 h 37"/>
              <a:gd name="T106" fmla="*/ 2147483647 w 118"/>
              <a:gd name="T107" fmla="*/ 2147483647 h 37"/>
              <a:gd name="T108" fmla="*/ 2147483647 w 118"/>
              <a:gd name="T109" fmla="*/ 2147483647 h 37"/>
              <a:gd name="T110" fmla="*/ 2147483647 w 118"/>
              <a:gd name="T111" fmla="*/ 2147483647 h 37"/>
              <a:gd name="T112" fmla="*/ 2147483647 w 118"/>
              <a:gd name="T113" fmla="*/ 2147483647 h 37"/>
              <a:gd name="T114" fmla="*/ 2147483647 w 118"/>
              <a:gd name="T115" fmla="*/ 2147483647 h 37"/>
              <a:gd name="T116" fmla="*/ 2147483647 w 118"/>
              <a:gd name="T117" fmla="*/ 2147483647 h 37"/>
              <a:gd name="T118" fmla="*/ 2147483647 w 118"/>
              <a:gd name="T119" fmla="*/ 2147483647 h 37"/>
              <a:gd name="T120" fmla="*/ 2147483647 w 118"/>
              <a:gd name="T121" fmla="*/ 2147483647 h 37"/>
              <a:gd name="T122" fmla="*/ 2147483647 w 118"/>
              <a:gd name="T123" fmla="*/ 2147483647 h 3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8"/>
              <a:gd name="T187" fmla="*/ 0 h 37"/>
              <a:gd name="T188" fmla="*/ 118 w 118"/>
              <a:gd name="T189" fmla="*/ 37 h 3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8" h="37">
                <a:moveTo>
                  <a:pt x="3" y="25"/>
                </a:moveTo>
                <a:lnTo>
                  <a:pt x="0" y="21"/>
                </a:lnTo>
                <a:lnTo>
                  <a:pt x="15" y="18"/>
                </a:lnTo>
                <a:lnTo>
                  <a:pt x="11" y="20"/>
                </a:lnTo>
                <a:lnTo>
                  <a:pt x="20" y="20"/>
                </a:lnTo>
                <a:lnTo>
                  <a:pt x="14" y="22"/>
                </a:lnTo>
                <a:lnTo>
                  <a:pt x="25" y="23"/>
                </a:lnTo>
                <a:lnTo>
                  <a:pt x="20" y="25"/>
                </a:lnTo>
                <a:lnTo>
                  <a:pt x="40" y="21"/>
                </a:lnTo>
                <a:lnTo>
                  <a:pt x="36" y="21"/>
                </a:lnTo>
                <a:lnTo>
                  <a:pt x="47" y="19"/>
                </a:lnTo>
                <a:lnTo>
                  <a:pt x="60" y="17"/>
                </a:lnTo>
                <a:lnTo>
                  <a:pt x="71" y="14"/>
                </a:lnTo>
                <a:lnTo>
                  <a:pt x="84" y="10"/>
                </a:lnTo>
                <a:lnTo>
                  <a:pt x="94" y="6"/>
                </a:lnTo>
                <a:lnTo>
                  <a:pt x="101" y="3"/>
                </a:lnTo>
                <a:lnTo>
                  <a:pt x="107" y="0"/>
                </a:lnTo>
                <a:lnTo>
                  <a:pt x="109" y="1"/>
                </a:lnTo>
                <a:lnTo>
                  <a:pt x="96" y="7"/>
                </a:lnTo>
                <a:lnTo>
                  <a:pt x="86" y="10"/>
                </a:lnTo>
                <a:lnTo>
                  <a:pt x="76" y="14"/>
                </a:lnTo>
                <a:lnTo>
                  <a:pt x="68" y="16"/>
                </a:lnTo>
                <a:lnTo>
                  <a:pt x="55" y="20"/>
                </a:lnTo>
                <a:lnTo>
                  <a:pt x="68" y="19"/>
                </a:lnTo>
                <a:lnTo>
                  <a:pt x="59" y="22"/>
                </a:lnTo>
                <a:lnTo>
                  <a:pt x="76" y="19"/>
                </a:lnTo>
                <a:lnTo>
                  <a:pt x="87" y="16"/>
                </a:lnTo>
                <a:lnTo>
                  <a:pt x="95" y="14"/>
                </a:lnTo>
                <a:lnTo>
                  <a:pt x="100" y="12"/>
                </a:lnTo>
                <a:lnTo>
                  <a:pt x="92" y="13"/>
                </a:lnTo>
                <a:lnTo>
                  <a:pt x="100" y="8"/>
                </a:lnTo>
                <a:lnTo>
                  <a:pt x="108" y="5"/>
                </a:lnTo>
                <a:lnTo>
                  <a:pt x="111" y="3"/>
                </a:lnTo>
                <a:lnTo>
                  <a:pt x="114" y="3"/>
                </a:lnTo>
                <a:lnTo>
                  <a:pt x="118" y="5"/>
                </a:lnTo>
                <a:lnTo>
                  <a:pt x="116" y="17"/>
                </a:lnTo>
                <a:lnTo>
                  <a:pt x="111" y="18"/>
                </a:lnTo>
                <a:lnTo>
                  <a:pt x="103" y="20"/>
                </a:lnTo>
                <a:lnTo>
                  <a:pt x="93" y="24"/>
                </a:lnTo>
                <a:lnTo>
                  <a:pt x="81" y="27"/>
                </a:lnTo>
                <a:lnTo>
                  <a:pt x="69" y="29"/>
                </a:lnTo>
                <a:lnTo>
                  <a:pt x="57" y="32"/>
                </a:lnTo>
                <a:lnTo>
                  <a:pt x="46" y="34"/>
                </a:lnTo>
                <a:lnTo>
                  <a:pt x="35" y="35"/>
                </a:lnTo>
                <a:lnTo>
                  <a:pt x="26" y="36"/>
                </a:lnTo>
                <a:lnTo>
                  <a:pt x="17" y="37"/>
                </a:lnTo>
                <a:lnTo>
                  <a:pt x="16" y="37"/>
                </a:lnTo>
                <a:lnTo>
                  <a:pt x="11" y="33"/>
                </a:lnTo>
                <a:lnTo>
                  <a:pt x="29" y="30"/>
                </a:lnTo>
                <a:lnTo>
                  <a:pt x="24" y="33"/>
                </a:lnTo>
                <a:lnTo>
                  <a:pt x="33" y="32"/>
                </a:lnTo>
                <a:lnTo>
                  <a:pt x="44" y="30"/>
                </a:lnTo>
                <a:lnTo>
                  <a:pt x="35" y="28"/>
                </a:lnTo>
                <a:lnTo>
                  <a:pt x="45" y="26"/>
                </a:lnTo>
                <a:lnTo>
                  <a:pt x="38" y="25"/>
                </a:lnTo>
                <a:lnTo>
                  <a:pt x="46" y="22"/>
                </a:lnTo>
                <a:lnTo>
                  <a:pt x="36" y="24"/>
                </a:lnTo>
                <a:lnTo>
                  <a:pt x="28" y="26"/>
                </a:lnTo>
                <a:lnTo>
                  <a:pt x="19" y="27"/>
                </a:lnTo>
                <a:lnTo>
                  <a:pt x="12" y="28"/>
                </a:lnTo>
                <a:lnTo>
                  <a:pt x="7" y="29"/>
                </a:lnTo>
                <a:lnTo>
                  <a:pt x="3" y="25"/>
                </a:lnTo>
              </a:path>
            </a:pathLst>
          </a:custGeom>
          <a:solidFill>
            <a:srgbClr val="FF0000"/>
          </a:solidFill>
          <a:ln w="9525" cap="flat" cmpd="sng">
            <a:noFill/>
            <a:prstDash val="solid"/>
            <a:round/>
            <a:headEnd type="none" w="med" len="med"/>
            <a:tailEnd type="none" w="med" len="med"/>
          </a:ln>
        </p:spPr>
        <p:txBody>
          <a:bodyPr wrap="none" anchor="ctr"/>
          <a:lstStyle/>
          <a:p>
            <a:endParaRPr lang="en-GB"/>
          </a:p>
        </p:txBody>
      </p:sp>
      <p:sp>
        <p:nvSpPr>
          <p:cNvPr id="37976" name="Freeform 87"/>
          <p:cNvSpPr>
            <a:spLocks/>
          </p:cNvSpPr>
          <p:nvPr/>
        </p:nvSpPr>
        <p:spPr bwMode="auto">
          <a:xfrm>
            <a:off x="5227638" y="3265488"/>
            <a:ext cx="307975" cy="93662"/>
          </a:xfrm>
          <a:custGeom>
            <a:avLst/>
            <a:gdLst>
              <a:gd name="T0" fmla="*/ 2147483647 w 36"/>
              <a:gd name="T1" fmla="*/ 2147483647 h 11"/>
              <a:gd name="T2" fmla="*/ 0 w 36"/>
              <a:gd name="T3" fmla="*/ 2147483647 h 11"/>
              <a:gd name="T4" fmla="*/ 2147483647 w 36"/>
              <a:gd name="T5" fmla="*/ 2147483647 h 11"/>
              <a:gd name="T6" fmla="*/ 2147483647 w 36"/>
              <a:gd name="T7" fmla="*/ 2147483647 h 11"/>
              <a:gd name="T8" fmla="*/ 2147483647 w 36"/>
              <a:gd name="T9" fmla="*/ 2147483647 h 11"/>
              <a:gd name="T10" fmla="*/ 2147483647 w 36"/>
              <a:gd name="T11" fmla="*/ 2147483647 h 11"/>
              <a:gd name="T12" fmla="*/ 2147483647 w 36"/>
              <a:gd name="T13" fmla="*/ 2147483647 h 11"/>
              <a:gd name="T14" fmla="*/ 2147483647 w 36"/>
              <a:gd name="T15" fmla="*/ 0 h 11"/>
              <a:gd name="T16" fmla="*/ 2147483647 w 36"/>
              <a:gd name="T17" fmla="*/ 0 h 11"/>
              <a:gd name="T18" fmla="*/ 2147483647 w 36"/>
              <a:gd name="T19" fmla="*/ 2147483647 h 11"/>
              <a:gd name="T20" fmla="*/ 2147483647 w 36"/>
              <a:gd name="T21" fmla="*/ 2147483647 h 11"/>
              <a:gd name="T22" fmla="*/ 2147483647 w 36"/>
              <a:gd name="T23" fmla="*/ 2147483647 h 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6"/>
              <a:gd name="T37" fmla="*/ 0 h 11"/>
              <a:gd name="T38" fmla="*/ 36 w 36"/>
              <a:gd name="T39" fmla="*/ 11 h 1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6" h="11">
                <a:moveTo>
                  <a:pt x="2" y="8"/>
                </a:moveTo>
                <a:lnTo>
                  <a:pt x="0" y="9"/>
                </a:lnTo>
                <a:lnTo>
                  <a:pt x="15" y="9"/>
                </a:lnTo>
                <a:lnTo>
                  <a:pt x="11" y="11"/>
                </a:lnTo>
                <a:lnTo>
                  <a:pt x="26" y="7"/>
                </a:lnTo>
                <a:lnTo>
                  <a:pt x="22" y="6"/>
                </a:lnTo>
                <a:lnTo>
                  <a:pt x="36" y="1"/>
                </a:lnTo>
                <a:lnTo>
                  <a:pt x="36" y="0"/>
                </a:lnTo>
                <a:lnTo>
                  <a:pt x="32" y="0"/>
                </a:lnTo>
                <a:lnTo>
                  <a:pt x="17" y="5"/>
                </a:lnTo>
                <a:lnTo>
                  <a:pt x="6" y="7"/>
                </a:lnTo>
                <a:lnTo>
                  <a:pt x="2" y="8"/>
                </a:lnTo>
              </a:path>
            </a:pathLst>
          </a:custGeom>
          <a:solidFill>
            <a:srgbClr val="FF0000"/>
          </a:solidFill>
          <a:ln w="9525" cap="flat" cmpd="sng">
            <a:noFill/>
            <a:prstDash val="solid"/>
            <a:round/>
            <a:headEnd type="none" w="med" len="med"/>
            <a:tailEnd type="none" w="med" len="med"/>
          </a:ln>
        </p:spPr>
        <p:txBody>
          <a:bodyPr wrap="none" anchor="ctr"/>
          <a:lstStyle/>
          <a:p>
            <a:endParaRPr lang="en-GB"/>
          </a:p>
        </p:txBody>
      </p:sp>
      <p:sp>
        <p:nvSpPr>
          <p:cNvPr id="37977" name="Freeform 88"/>
          <p:cNvSpPr>
            <a:spLocks/>
          </p:cNvSpPr>
          <p:nvPr/>
        </p:nvSpPr>
        <p:spPr bwMode="auto">
          <a:xfrm>
            <a:off x="5194300" y="3043238"/>
            <a:ext cx="384175" cy="153987"/>
          </a:xfrm>
          <a:custGeom>
            <a:avLst/>
            <a:gdLst>
              <a:gd name="T0" fmla="*/ 2147483647 w 45"/>
              <a:gd name="T1" fmla="*/ 2147483647 h 18"/>
              <a:gd name="T2" fmla="*/ 2147483647 w 45"/>
              <a:gd name="T3" fmla="*/ 0 h 18"/>
              <a:gd name="T4" fmla="*/ 2147483647 w 45"/>
              <a:gd name="T5" fmla="*/ 2147483647 h 18"/>
              <a:gd name="T6" fmla="*/ 2147483647 w 45"/>
              <a:gd name="T7" fmla="*/ 2147483647 h 18"/>
              <a:gd name="T8" fmla="*/ 2147483647 w 45"/>
              <a:gd name="T9" fmla="*/ 2147483647 h 18"/>
              <a:gd name="T10" fmla="*/ 2147483647 w 45"/>
              <a:gd name="T11" fmla="*/ 2147483647 h 18"/>
              <a:gd name="T12" fmla="*/ 2147483647 w 45"/>
              <a:gd name="T13" fmla="*/ 2147483647 h 18"/>
              <a:gd name="T14" fmla="*/ 2147483647 w 45"/>
              <a:gd name="T15" fmla="*/ 2147483647 h 18"/>
              <a:gd name="T16" fmla="*/ 2147483647 w 45"/>
              <a:gd name="T17" fmla="*/ 2147483647 h 18"/>
              <a:gd name="T18" fmla="*/ 2147483647 w 45"/>
              <a:gd name="T19" fmla="*/ 2147483647 h 18"/>
              <a:gd name="T20" fmla="*/ 2147483647 w 45"/>
              <a:gd name="T21" fmla="*/ 2147483647 h 18"/>
              <a:gd name="T22" fmla="*/ 2147483647 w 45"/>
              <a:gd name="T23" fmla="*/ 2147483647 h 18"/>
              <a:gd name="T24" fmla="*/ 0 w 45"/>
              <a:gd name="T25" fmla="*/ 2147483647 h 18"/>
              <a:gd name="T26" fmla="*/ 2147483647 w 45"/>
              <a:gd name="T27" fmla="*/ 2147483647 h 18"/>
              <a:gd name="T28" fmla="*/ 2147483647 w 45"/>
              <a:gd name="T29" fmla="*/ 2147483647 h 18"/>
              <a:gd name="T30" fmla="*/ 2147483647 w 45"/>
              <a:gd name="T31" fmla="*/ 2147483647 h 18"/>
              <a:gd name="T32" fmla="*/ 2147483647 w 45"/>
              <a:gd name="T33" fmla="*/ 2147483647 h 18"/>
              <a:gd name="T34" fmla="*/ 2147483647 w 45"/>
              <a:gd name="T35" fmla="*/ 2147483647 h 18"/>
              <a:gd name="T36" fmla="*/ 2147483647 w 45"/>
              <a:gd name="T37" fmla="*/ 2147483647 h 18"/>
              <a:gd name="T38" fmla="*/ 2147483647 w 45"/>
              <a:gd name="T39" fmla="*/ 2147483647 h 18"/>
              <a:gd name="T40" fmla="*/ 2147483647 w 45"/>
              <a:gd name="T41" fmla="*/ 2147483647 h 18"/>
              <a:gd name="T42" fmla="*/ 2147483647 w 45"/>
              <a:gd name="T43" fmla="*/ 2147483647 h 1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5"/>
              <a:gd name="T67" fmla="*/ 0 h 18"/>
              <a:gd name="T68" fmla="*/ 45 w 45"/>
              <a:gd name="T69" fmla="*/ 18 h 1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5" h="18">
                <a:moveTo>
                  <a:pt x="45" y="8"/>
                </a:moveTo>
                <a:lnTo>
                  <a:pt x="36" y="0"/>
                </a:lnTo>
                <a:lnTo>
                  <a:pt x="31" y="2"/>
                </a:lnTo>
                <a:lnTo>
                  <a:pt x="23" y="4"/>
                </a:lnTo>
                <a:lnTo>
                  <a:pt x="11" y="8"/>
                </a:lnTo>
                <a:lnTo>
                  <a:pt x="6" y="10"/>
                </a:lnTo>
                <a:lnTo>
                  <a:pt x="3" y="11"/>
                </a:lnTo>
                <a:lnTo>
                  <a:pt x="7" y="10"/>
                </a:lnTo>
                <a:lnTo>
                  <a:pt x="3" y="12"/>
                </a:lnTo>
                <a:lnTo>
                  <a:pt x="2" y="13"/>
                </a:lnTo>
                <a:lnTo>
                  <a:pt x="2" y="14"/>
                </a:lnTo>
                <a:lnTo>
                  <a:pt x="1" y="15"/>
                </a:lnTo>
                <a:lnTo>
                  <a:pt x="0" y="18"/>
                </a:lnTo>
                <a:lnTo>
                  <a:pt x="6" y="17"/>
                </a:lnTo>
                <a:lnTo>
                  <a:pt x="15" y="14"/>
                </a:lnTo>
                <a:lnTo>
                  <a:pt x="21" y="13"/>
                </a:lnTo>
                <a:lnTo>
                  <a:pt x="26" y="12"/>
                </a:lnTo>
                <a:lnTo>
                  <a:pt x="19" y="16"/>
                </a:lnTo>
                <a:lnTo>
                  <a:pt x="24" y="15"/>
                </a:lnTo>
                <a:lnTo>
                  <a:pt x="33" y="12"/>
                </a:lnTo>
                <a:lnTo>
                  <a:pt x="38" y="10"/>
                </a:lnTo>
                <a:lnTo>
                  <a:pt x="45" y="8"/>
                </a:lnTo>
              </a:path>
            </a:pathLst>
          </a:custGeom>
          <a:solidFill>
            <a:srgbClr val="FF0000"/>
          </a:solidFill>
          <a:ln w="9525" cap="flat" cmpd="sng">
            <a:noFill/>
            <a:prstDash val="solid"/>
            <a:round/>
            <a:headEnd type="none" w="med" len="med"/>
            <a:tailEnd type="none" w="med" len="med"/>
          </a:ln>
        </p:spPr>
        <p:txBody>
          <a:bodyPr wrap="none" anchor="ctr"/>
          <a:lstStyle/>
          <a:p>
            <a:endParaRPr lang="en-GB"/>
          </a:p>
        </p:txBody>
      </p:sp>
      <p:sp>
        <p:nvSpPr>
          <p:cNvPr id="37978" name="Freeform 89"/>
          <p:cNvSpPr>
            <a:spLocks/>
          </p:cNvSpPr>
          <p:nvPr/>
        </p:nvSpPr>
        <p:spPr bwMode="auto">
          <a:xfrm>
            <a:off x="5280025" y="3205163"/>
            <a:ext cx="511175" cy="188912"/>
          </a:xfrm>
          <a:custGeom>
            <a:avLst/>
            <a:gdLst>
              <a:gd name="T0" fmla="*/ 2147483647 w 60"/>
              <a:gd name="T1" fmla="*/ 2147483647 h 22"/>
              <a:gd name="T2" fmla="*/ 2147483647 w 60"/>
              <a:gd name="T3" fmla="*/ 0 h 22"/>
              <a:gd name="T4" fmla="*/ 2147483647 w 60"/>
              <a:gd name="T5" fmla="*/ 2147483647 h 22"/>
              <a:gd name="T6" fmla="*/ 2147483647 w 60"/>
              <a:gd name="T7" fmla="*/ 2147483647 h 22"/>
              <a:gd name="T8" fmla="*/ 2147483647 w 60"/>
              <a:gd name="T9" fmla="*/ 2147483647 h 22"/>
              <a:gd name="T10" fmla="*/ 2147483647 w 60"/>
              <a:gd name="T11" fmla="*/ 2147483647 h 22"/>
              <a:gd name="T12" fmla="*/ 2147483647 w 60"/>
              <a:gd name="T13" fmla="*/ 2147483647 h 22"/>
              <a:gd name="T14" fmla="*/ 2147483647 w 60"/>
              <a:gd name="T15" fmla="*/ 2147483647 h 22"/>
              <a:gd name="T16" fmla="*/ 2147483647 w 60"/>
              <a:gd name="T17" fmla="*/ 2147483647 h 22"/>
              <a:gd name="T18" fmla="*/ 2147483647 w 60"/>
              <a:gd name="T19" fmla="*/ 2147483647 h 22"/>
              <a:gd name="T20" fmla="*/ 2147483647 w 60"/>
              <a:gd name="T21" fmla="*/ 2147483647 h 22"/>
              <a:gd name="T22" fmla="*/ 2147483647 w 60"/>
              <a:gd name="T23" fmla="*/ 2147483647 h 22"/>
              <a:gd name="T24" fmla="*/ 2147483647 w 60"/>
              <a:gd name="T25" fmla="*/ 2147483647 h 22"/>
              <a:gd name="T26" fmla="*/ 2147483647 w 60"/>
              <a:gd name="T27" fmla="*/ 2147483647 h 22"/>
              <a:gd name="T28" fmla="*/ 0 w 60"/>
              <a:gd name="T29" fmla="*/ 2147483647 h 22"/>
              <a:gd name="T30" fmla="*/ 2147483647 w 60"/>
              <a:gd name="T31" fmla="*/ 2147483647 h 22"/>
              <a:gd name="T32" fmla="*/ 2147483647 w 60"/>
              <a:gd name="T33" fmla="*/ 2147483647 h 22"/>
              <a:gd name="T34" fmla="*/ 2147483647 w 60"/>
              <a:gd name="T35" fmla="*/ 2147483647 h 22"/>
              <a:gd name="T36" fmla="*/ 2147483647 w 60"/>
              <a:gd name="T37" fmla="*/ 2147483647 h 22"/>
              <a:gd name="T38" fmla="*/ 2147483647 w 60"/>
              <a:gd name="T39" fmla="*/ 2147483647 h 22"/>
              <a:gd name="T40" fmla="*/ 2147483647 w 60"/>
              <a:gd name="T41" fmla="*/ 2147483647 h 22"/>
              <a:gd name="T42" fmla="*/ 2147483647 w 60"/>
              <a:gd name="T43" fmla="*/ 2147483647 h 22"/>
              <a:gd name="T44" fmla="*/ 2147483647 w 60"/>
              <a:gd name="T45" fmla="*/ 2147483647 h 22"/>
              <a:gd name="T46" fmla="*/ 2147483647 w 60"/>
              <a:gd name="T47" fmla="*/ 2147483647 h 22"/>
              <a:gd name="T48" fmla="*/ 2147483647 w 60"/>
              <a:gd name="T49" fmla="*/ 2147483647 h 22"/>
              <a:gd name="T50" fmla="*/ 2147483647 w 60"/>
              <a:gd name="T51" fmla="*/ 2147483647 h 2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0"/>
              <a:gd name="T79" fmla="*/ 0 h 22"/>
              <a:gd name="T80" fmla="*/ 60 w 60"/>
              <a:gd name="T81" fmla="*/ 22 h 2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0" h="22">
                <a:moveTo>
                  <a:pt x="55" y="2"/>
                </a:moveTo>
                <a:lnTo>
                  <a:pt x="52" y="0"/>
                </a:lnTo>
                <a:lnTo>
                  <a:pt x="48" y="1"/>
                </a:lnTo>
                <a:lnTo>
                  <a:pt x="43" y="3"/>
                </a:lnTo>
                <a:lnTo>
                  <a:pt x="38" y="4"/>
                </a:lnTo>
                <a:lnTo>
                  <a:pt x="46" y="4"/>
                </a:lnTo>
                <a:lnTo>
                  <a:pt x="37" y="8"/>
                </a:lnTo>
                <a:lnTo>
                  <a:pt x="45" y="7"/>
                </a:lnTo>
                <a:lnTo>
                  <a:pt x="35" y="11"/>
                </a:lnTo>
                <a:lnTo>
                  <a:pt x="28" y="13"/>
                </a:lnTo>
                <a:lnTo>
                  <a:pt x="20" y="15"/>
                </a:lnTo>
                <a:lnTo>
                  <a:pt x="12" y="18"/>
                </a:lnTo>
                <a:lnTo>
                  <a:pt x="7" y="19"/>
                </a:lnTo>
                <a:lnTo>
                  <a:pt x="5" y="20"/>
                </a:lnTo>
                <a:lnTo>
                  <a:pt x="0" y="22"/>
                </a:lnTo>
                <a:lnTo>
                  <a:pt x="6" y="21"/>
                </a:lnTo>
                <a:lnTo>
                  <a:pt x="12" y="19"/>
                </a:lnTo>
                <a:lnTo>
                  <a:pt x="20" y="18"/>
                </a:lnTo>
                <a:lnTo>
                  <a:pt x="28" y="15"/>
                </a:lnTo>
                <a:lnTo>
                  <a:pt x="33" y="13"/>
                </a:lnTo>
                <a:lnTo>
                  <a:pt x="28" y="16"/>
                </a:lnTo>
                <a:lnTo>
                  <a:pt x="38" y="13"/>
                </a:lnTo>
                <a:lnTo>
                  <a:pt x="48" y="10"/>
                </a:lnTo>
                <a:lnTo>
                  <a:pt x="54" y="7"/>
                </a:lnTo>
                <a:lnTo>
                  <a:pt x="60" y="4"/>
                </a:lnTo>
                <a:lnTo>
                  <a:pt x="55" y="2"/>
                </a:lnTo>
              </a:path>
            </a:pathLst>
          </a:custGeom>
          <a:solidFill>
            <a:srgbClr val="FF0000"/>
          </a:solidFill>
          <a:ln w="9525" cap="flat" cmpd="sng">
            <a:noFill/>
            <a:prstDash val="solid"/>
            <a:round/>
            <a:headEnd type="none" w="med" len="med"/>
            <a:tailEnd type="none" w="med" len="med"/>
          </a:ln>
        </p:spPr>
        <p:txBody>
          <a:bodyPr wrap="none" anchor="ctr"/>
          <a:lstStyle/>
          <a:p>
            <a:endParaRPr lang="en-GB"/>
          </a:p>
        </p:txBody>
      </p:sp>
      <p:sp>
        <p:nvSpPr>
          <p:cNvPr id="37979" name="Freeform 90"/>
          <p:cNvSpPr>
            <a:spLocks/>
          </p:cNvSpPr>
          <p:nvPr/>
        </p:nvSpPr>
        <p:spPr bwMode="auto">
          <a:xfrm>
            <a:off x="5321300" y="3146425"/>
            <a:ext cx="257175" cy="76200"/>
          </a:xfrm>
          <a:custGeom>
            <a:avLst/>
            <a:gdLst>
              <a:gd name="T0" fmla="*/ 2147483647 w 30"/>
              <a:gd name="T1" fmla="*/ 0 h 9"/>
              <a:gd name="T2" fmla="*/ 2147483647 w 30"/>
              <a:gd name="T3" fmla="*/ 0 h 9"/>
              <a:gd name="T4" fmla="*/ 2147483647 w 30"/>
              <a:gd name="T5" fmla="*/ 2147483647 h 9"/>
              <a:gd name="T6" fmla="*/ 2147483647 w 30"/>
              <a:gd name="T7" fmla="*/ 2147483647 h 9"/>
              <a:gd name="T8" fmla="*/ 2147483647 w 30"/>
              <a:gd name="T9" fmla="*/ 2147483647 h 9"/>
              <a:gd name="T10" fmla="*/ 0 w 30"/>
              <a:gd name="T11" fmla="*/ 2147483647 h 9"/>
              <a:gd name="T12" fmla="*/ 2147483647 w 30"/>
              <a:gd name="T13" fmla="*/ 2147483647 h 9"/>
              <a:gd name="T14" fmla="*/ 2147483647 w 30"/>
              <a:gd name="T15" fmla="*/ 2147483647 h 9"/>
              <a:gd name="T16" fmla="*/ 2147483647 w 30"/>
              <a:gd name="T17" fmla="*/ 2147483647 h 9"/>
              <a:gd name="T18" fmla="*/ 2147483647 w 30"/>
              <a:gd name="T19" fmla="*/ 2147483647 h 9"/>
              <a:gd name="T20" fmla="*/ 2147483647 w 30"/>
              <a:gd name="T21" fmla="*/ 2147483647 h 9"/>
              <a:gd name="T22" fmla="*/ 2147483647 w 30"/>
              <a:gd name="T23" fmla="*/ 0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0"/>
              <a:gd name="T37" fmla="*/ 0 h 9"/>
              <a:gd name="T38" fmla="*/ 30 w 30"/>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0" h="9">
                <a:moveTo>
                  <a:pt x="30" y="0"/>
                </a:moveTo>
                <a:lnTo>
                  <a:pt x="24" y="0"/>
                </a:lnTo>
                <a:lnTo>
                  <a:pt x="17" y="2"/>
                </a:lnTo>
                <a:lnTo>
                  <a:pt x="10" y="5"/>
                </a:lnTo>
                <a:lnTo>
                  <a:pt x="3" y="7"/>
                </a:lnTo>
                <a:lnTo>
                  <a:pt x="0" y="9"/>
                </a:lnTo>
                <a:lnTo>
                  <a:pt x="4" y="9"/>
                </a:lnTo>
                <a:lnTo>
                  <a:pt x="8" y="8"/>
                </a:lnTo>
                <a:lnTo>
                  <a:pt x="16" y="6"/>
                </a:lnTo>
                <a:lnTo>
                  <a:pt x="21" y="4"/>
                </a:lnTo>
                <a:lnTo>
                  <a:pt x="25" y="3"/>
                </a:lnTo>
                <a:lnTo>
                  <a:pt x="30" y="0"/>
                </a:lnTo>
              </a:path>
            </a:pathLst>
          </a:custGeom>
          <a:solidFill>
            <a:srgbClr val="FF0000"/>
          </a:solidFill>
          <a:ln w="9525" cap="flat" cmpd="sng">
            <a:noFill/>
            <a:prstDash val="solid"/>
            <a:round/>
            <a:headEnd type="none" w="med" len="med"/>
            <a:tailEnd type="none" w="med" len="med"/>
          </a:ln>
        </p:spPr>
        <p:txBody>
          <a:bodyPr wrap="none" anchor="ctr"/>
          <a:lstStyle/>
          <a:p>
            <a:endParaRPr lang="en-GB"/>
          </a:p>
        </p:txBody>
      </p:sp>
      <p:sp>
        <p:nvSpPr>
          <p:cNvPr id="37980" name="Freeform 91"/>
          <p:cNvSpPr>
            <a:spLocks/>
          </p:cNvSpPr>
          <p:nvPr/>
        </p:nvSpPr>
        <p:spPr bwMode="auto">
          <a:xfrm>
            <a:off x="5407025" y="2932113"/>
            <a:ext cx="298450" cy="60325"/>
          </a:xfrm>
          <a:custGeom>
            <a:avLst/>
            <a:gdLst>
              <a:gd name="T0" fmla="*/ 2147483647 w 35"/>
              <a:gd name="T1" fmla="*/ 2147483647 h 7"/>
              <a:gd name="T2" fmla="*/ 0 w 35"/>
              <a:gd name="T3" fmla="*/ 0 h 7"/>
              <a:gd name="T4" fmla="*/ 2147483647 w 35"/>
              <a:gd name="T5" fmla="*/ 2147483647 h 7"/>
              <a:gd name="T6" fmla="*/ 2147483647 w 35"/>
              <a:gd name="T7" fmla="*/ 2147483647 h 7"/>
              <a:gd name="T8" fmla="*/ 2147483647 w 35"/>
              <a:gd name="T9" fmla="*/ 2147483647 h 7"/>
              <a:gd name="T10" fmla="*/ 2147483647 w 35"/>
              <a:gd name="T11" fmla="*/ 2147483647 h 7"/>
              <a:gd name="T12" fmla="*/ 2147483647 w 35"/>
              <a:gd name="T13" fmla="*/ 2147483647 h 7"/>
              <a:gd name="T14" fmla="*/ 2147483647 w 35"/>
              <a:gd name="T15" fmla="*/ 2147483647 h 7"/>
              <a:gd name="T16" fmla="*/ 2147483647 w 35"/>
              <a:gd name="T17" fmla="*/ 2147483647 h 7"/>
              <a:gd name="T18" fmla="*/ 2147483647 w 35"/>
              <a:gd name="T19" fmla="*/ 2147483647 h 7"/>
              <a:gd name="T20" fmla="*/ 2147483647 w 35"/>
              <a:gd name="T21" fmla="*/ 2147483647 h 7"/>
              <a:gd name="T22" fmla="*/ 2147483647 w 35"/>
              <a:gd name="T23" fmla="*/ 2147483647 h 7"/>
              <a:gd name="T24" fmla="*/ 2147483647 w 35"/>
              <a:gd name="T25" fmla="*/ 2147483647 h 7"/>
              <a:gd name="T26" fmla="*/ 2147483647 w 35"/>
              <a:gd name="T27" fmla="*/ 2147483647 h 7"/>
              <a:gd name="T28" fmla="*/ 2147483647 w 35"/>
              <a:gd name="T29" fmla="*/ 2147483647 h 7"/>
              <a:gd name="T30" fmla="*/ 2147483647 w 35"/>
              <a:gd name="T31" fmla="*/ 2147483647 h 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5"/>
              <a:gd name="T49" fmla="*/ 0 h 7"/>
              <a:gd name="T50" fmla="*/ 35 w 35"/>
              <a:gd name="T51" fmla="*/ 7 h 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5" h="7">
                <a:moveTo>
                  <a:pt x="2" y="3"/>
                </a:moveTo>
                <a:lnTo>
                  <a:pt x="0" y="0"/>
                </a:lnTo>
                <a:lnTo>
                  <a:pt x="8" y="2"/>
                </a:lnTo>
                <a:lnTo>
                  <a:pt x="13" y="2"/>
                </a:lnTo>
                <a:lnTo>
                  <a:pt x="19" y="3"/>
                </a:lnTo>
                <a:lnTo>
                  <a:pt x="25" y="5"/>
                </a:lnTo>
                <a:lnTo>
                  <a:pt x="31" y="5"/>
                </a:lnTo>
                <a:lnTo>
                  <a:pt x="35" y="5"/>
                </a:lnTo>
                <a:lnTo>
                  <a:pt x="29" y="6"/>
                </a:lnTo>
                <a:lnTo>
                  <a:pt x="35" y="7"/>
                </a:lnTo>
                <a:lnTo>
                  <a:pt x="29" y="7"/>
                </a:lnTo>
                <a:lnTo>
                  <a:pt x="23" y="7"/>
                </a:lnTo>
                <a:lnTo>
                  <a:pt x="15" y="6"/>
                </a:lnTo>
                <a:lnTo>
                  <a:pt x="9" y="5"/>
                </a:lnTo>
                <a:lnTo>
                  <a:pt x="4" y="5"/>
                </a:lnTo>
                <a:lnTo>
                  <a:pt x="2" y="3"/>
                </a:lnTo>
              </a:path>
            </a:pathLst>
          </a:custGeom>
          <a:solidFill>
            <a:srgbClr val="FF00FF"/>
          </a:solidFill>
          <a:ln w="9525" cap="flat" cmpd="sng">
            <a:noFill/>
            <a:prstDash val="solid"/>
            <a:round/>
            <a:headEnd/>
            <a:tailEnd/>
          </a:ln>
        </p:spPr>
        <p:txBody>
          <a:bodyPr wrap="none" anchor="ctr"/>
          <a:lstStyle/>
          <a:p>
            <a:endParaRPr lang="en-GB"/>
          </a:p>
        </p:txBody>
      </p:sp>
      <p:sp>
        <p:nvSpPr>
          <p:cNvPr id="37981" name="Freeform 92"/>
          <p:cNvSpPr>
            <a:spLocks/>
          </p:cNvSpPr>
          <p:nvPr/>
        </p:nvSpPr>
        <p:spPr bwMode="auto">
          <a:xfrm>
            <a:off x="5484813" y="3025775"/>
            <a:ext cx="204787" cy="42863"/>
          </a:xfrm>
          <a:custGeom>
            <a:avLst/>
            <a:gdLst>
              <a:gd name="T0" fmla="*/ 2147483647 w 24"/>
              <a:gd name="T1" fmla="*/ 2147483647 h 5"/>
              <a:gd name="T2" fmla="*/ 0 w 24"/>
              <a:gd name="T3" fmla="*/ 0 h 5"/>
              <a:gd name="T4" fmla="*/ 2147483647 w 24"/>
              <a:gd name="T5" fmla="*/ 2147483647 h 5"/>
              <a:gd name="T6" fmla="*/ 2147483647 w 24"/>
              <a:gd name="T7" fmla="*/ 2147483647 h 5"/>
              <a:gd name="T8" fmla="*/ 2147483647 w 24"/>
              <a:gd name="T9" fmla="*/ 2147483647 h 5"/>
              <a:gd name="T10" fmla="*/ 2147483647 w 24"/>
              <a:gd name="T11" fmla="*/ 2147483647 h 5"/>
              <a:gd name="T12" fmla="*/ 2147483647 w 24"/>
              <a:gd name="T13" fmla="*/ 2147483647 h 5"/>
              <a:gd name="T14" fmla="*/ 2147483647 w 24"/>
              <a:gd name="T15" fmla="*/ 2147483647 h 5"/>
              <a:gd name="T16" fmla="*/ 2147483647 w 24"/>
              <a:gd name="T17" fmla="*/ 2147483647 h 5"/>
              <a:gd name="T18" fmla="*/ 2147483647 w 24"/>
              <a:gd name="T19" fmla="*/ 2147483647 h 5"/>
              <a:gd name="T20" fmla="*/ 2147483647 w 24"/>
              <a:gd name="T21" fmla="*/ 2147483647 h 5"/>
              <a:gd name="T22" fmla="*/ 2147483647 w 24"/>
              <a:gd name="T23" fmla="*/ 2147483647 h 5"/>
              <a:gd name="T24" fmla="*/ 2147483647 w 24"/>
              <a:gd name="T25" fmla="*/ 2147483647 h 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
              <a:gd name="T40" fmla="*/ 0 h 5"/>
              <a:gd name="T41" fmla="*/ 24 w 24"/>
              <a:gd name="T42" fmla="*/ 5 h 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 h="5">
                <a:moveTo>
                  <a:pt x="2" y="2"/>
                </a:moveTo>
                <a:lnTo>
                  <a:pt x="0" y="0"/>
                </a:lnTo>
                <a:lnTo>
                  <a:pt x="4" y="1"/>
                </a:lnTo>
                <a:lnTo>
                  <a:pt x="9" y="2"/>
                </a:lnTo>
                <a:lnTo>
                  <a:pt x="15" y="3"/>
                </a:lnTo>
                <a:lnTo>
                  <a:pt x="21" y="3"/>
                </a:lnTo>
                <a:lnTo>
                  <a:pt x="24" y="3"/>
                </a:lnTo>
                <a:lnTo>
                  <a:pt x="18" y="4"/>
                </a:lnTo>
                <a:lnTo>
                  <a:pt x="13" y="5"/>
                </a:lnTo>
                <a:lnTo>
                  <a:pt x="9" y="5"/>
                </a:lnTo>
                <a:lnTo>
                  <a:pt x="5" y="4"/>
                </a:lnTo>
                <a:lnTo>
                  <a:pt x="3" y="4"/>
                </a:lnTo>
                <a:lnTo>
                  <a:pt x="2" y="2"/>
                </a:lnTo>
              </a:path>
            </a:pathLst>
          </a:custGeom>
          <a:solidFill>
            <a:srgbClr val="FF00FF"/>
          </a:solidFill>
          <a:ln w="9525" cap="flat" cmpd="sng">
            <a:noFill/>
            <a:prstDash val="solid"/>
            <a:round/>
            <a:headEnd type="none" w="med" len="med"/>
            <a:tailEnd type="none" w="med" len="med"/>
          </a:ln>
        </p:spPr>
        <p:txBody>
          <a:bodyPr wrap="none" anchor="ctr"/>
          <a:lstStyle/>
          <a:p>
            <a:endParaRPr lang="en-GB"/>
          </a:p>
        </p:txBody>
      </p:sp>
      <p:sp>
        <p:nvSpPr>
          <p:cNvPr id="37982" name="Freeform 93"/>
          <p:cNvSpPr>
            <a:spLocks/>
          </p:cNvSpPr>
          <p:nvPr/>
        </p:nvSpPr>
        <p:spPr bwMode="auto">
          <a:xfrm>
            <a:off x="5902325" y="3162300"/>
            <a:ext cx="239713" cy="146050"/>
          </a:xfrm>
          <a:custGeom>
            <a:avLst/>
            <a:gdLst>
              <a:gd name="T0" fmla="*/ 2147483647 w 28"/>
              <a:gd name="T1" fmla="*/ 2147483647 h 17"/>
              <a:gd name="T2" fmla="*/ 0 w 28"/>
              <a:gd name="T3" fmla="*/ 2147483647 h 17"/>
              <a:gd name="T4" fmla="*/ 2147483647 w 28"/>
              <a:gd name="T5" fmla="*/ 2147483647 h 17"/>
              <a:gd name="T6" fmla="*/ 2147483647 w 28"/>
              <a:gd name="T7" fmla="*/ 2147483647 h 17"/>
              <a:gd name="T8" fmla="*/ 2147483647 w 28"/>
              <a:gd name="T9" fmla="*/ 2147483647 h 17"/>
              <a:gd name="T10" fmla="*/ 2147483647 w 28"/>
              <a:gd name="T11" fmla="*/ 0 h 17"/>
              <a:gd name="T12" fmla="*/ 2147483647 w 28"/>
              <a:gd name="T13" fmla="*/ 2147483647 h 17"/>
              <a:gd name="T14" fmla="*/ 2147483647 w 28"/>
              <a:gd name="T15" fmla="*/ 2147483647 h 17"/>
              <a:gd name="T16" fmla="*/ 2147483647 w 28"/>
              <a:gd name="T17" fmla="*/ 2147483647 h 17"/>
              <a:gd name="T18" fmla="*/ 2147483647 w 28"/>
              <a:gd name="T19" fmla="*/ 2147483647 h 17"/>
              <a:gd name="T20" fmla="*/ 2147483647 w 28"/>
              <a:gd name="T21" fmla="*/ 2147483647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
              <a:gd name="T34" fmla="*/ 0 h 17"/>
              <a:gd name="T35" fmla="*/ 28 w 28"/>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 h="17">
                <a:moveTo>
                  <a:pt x="1" y="13"/>
                </a:moveTo>
                <a:lnTo>
                  <a:pt x="0" y="17"/>
                </a:lnTo>
                <a:lnTo>
                  <a:pt x="8" y="12"/>
                </a:lnTo>
                <a:lnTo>
                  <a:pt x="17" y="7"/>
                </a:lnTo>
                <a:lnTo>
                  <a:pt x="25" y="3"/>
                </a:lnTo>
                <a:lnTo>
                  <a:pt x="28" y="0"/>
                </a:lnTo>
                <a:lnTo>
                  <a:pt x="19" y="1"/>
                </a:lnTo>
                <a:lnTo>
                  <a:pt x="10" y="1"/>
                </a:lnTo>
                <a:lnTo>
                  <a:pt x="4" y="2"/>
                </a:lnTo>
                <a:lnTo>
                  <a:pt x="3" y="6"/>
                </a:lnTo>
                <a:lnTo>
                  <a:pt x="1" y="13"/>
                </a:lnTo>
              </a:path>
            </a:pathLst>
          </a:custGeom>
          <a:solidFill>
            <a:srgbClr val="FF0000"/>
          </a:solidFill>
          <a:ln w="9525" cap="flat" cmpd="sng">
            <a:noFill/>
            <a:prstDash val="solid"/>
            <a:round/>
            <a:headEnd/>
            <a:tailEnd/>
          </a:ln>
        </p:spPr>
        <p:txBody>
          <a:bodyPr wrap="none" anchor="ctr"/>
          <a:lstStyle/>
          <a:p>
            <a:endParaRPr lang="en-GB"/>
          </a:p>
        </p:txBody>
      </p:sp>
      <p:sp>
        <p:nvSpPr>
          <p:cNvPr id="37983" name="Freeform 94"/>
          <p:cNvSpPr>
            <a:spLocks/>
          </p:cNvSpPr>
          <p:nvPr/>
        </p:nvSpPr>
        <p:spPr bwMode="auto">
          <a:xfrm>
            <a:off x="6243638" y="3325813"/>
            <a:ext cx="222250" cy="119062"/>
          </a:xfrm>
          <a:custGeom>
            <a:avLst/>
            <a:gdLst>
              <a:gd name="T0" fmla="*/ 0 w 140"/>
              <a:gd name="T1" fmla="*/ 2147483647 h 75"/>
              <a:gd name="T2" fmla="*/ 0 w 140"/>
              <a:gd name="T3" fmla="*/ 2147483647 h 75"/>
              <a:gd name="T4" fmla="*/ 2147483647 w 140"/>
              <a:gd name="T5" fmla="*/ 0 h 75"/>
              <a:gd name="T6" fmla="*/ 2147483647 w 140"/>
              <a:gd name="T7" fmla="*/ 2147483647 h 75"/>
              <a:gd name="T8" fmla="*/ 2147483647 w 140"/>
              <a:gd name="T9" fmla="*/ 2147483647 h 75"/>
              <a:gd name="T10" fmla="*/ 2147483647 w 140"/>
              <a:gd name="T11" fmla="*/ 2147483647 h 75"/>
              <a:gd name="T12" fmla="*/ 2147483647 w 140"/>
              <a:gd name="T13" fmla="*/ 2147483647 h 75"/>
              <a:gd name="T14" fmla="*/ 2147483647 w 140"/>
              <a:gd name="T15" fmla="*/ 2147483647 h 75"/>
              <a:gd name="T16" fmla="*/ 2147483647 w 140"/>
              <a:gd name="T17" fmla="*/ 2147483647 h 75"/>
              <a:gd name="T18" fmla="*/ 2147483647 w 140"/>
              <a:gd name="T19" fmla="*/ 2147483647 h 75"/>
              <a:gd name="T20" fmla="*/ 2147483647 w 140"/>
              <a:gd name="T21" fmla="*/ 2147483647 h 75"/>
              <a:gd name="T22" fmla="*/ 0 w 140"/>
              <a:gd name="T23" fmla="*/ 2147483647 h 7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0"/>
              <a:gd name="T37" fmla="*/ 0 h 75"/>
              <a:gd name="T38" fmla="*/ 140 w 140"/>
              <a:gd name="T39" fmla="*/ 75 h 7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0" h="75">
                <a:moveTo>
                  <a:pt x="0" y="38"/>
                </a:moveTo>
                <a:lnTo>
                  <a:pt x="0" y="38"/>
                </a:lnTo>
                <a:lnTo>
                  <a:pt x="32" y="0"/>
                </a:lnTo>
                <a:lnTo>
                  <a:pt x="59" y="21"/>
                </a:lnTo>
                <a:lnTo>
                  <a:pt x="92" y="43"/>
                </a:lnTo>
                <a:lnTo>
                  <a:pt x="124" y="64"/>
                </a:lnTo>
                <a:lnTo>
                  <a:pt x="140" y="75"/>
                </a:lnTo>
                <a:lnTo>
                  <a:pt x="102" y="70"/>
                </a:lnTo>
                <a:lnTo>
                  <a:pt x="72" y="64"/>
                </a:lnTo>
                <a:lnTo>
                  <a:pt x="44" y="61"/>
                </a:lnTo>
                <a:lnTo>
                  <a:pt x="32" y="58"/>
                </a:lnTo>
                <a:lnTo>
                  <a:pt x="0" y="38"/>
                </a:lnTo>
              </a:path>
            </a:pathLst>
          </a:custGeom>
          <a:solidFill>
            <a:srgbClr val="FF0000"/>
          </a:solidFill>
          <a:ln w="9525" cap="flat" cmpd="sng">
            <a:noFill/>
            <a:prstDash val="solid"/>
            <a:round/>
            <a:headEnd type="none" w="med" len="med"/>
            <a:tailEnd type="none" w="med" len="med"/>
          </a:ln>
        </p:spPr>
        <p:txBody>
          <a:bodyPr wrap="none" anchor="ctr"/>
          <a:lstStyle/>
          <a:p>
            <a:endParaRPr lang="en-GB"/>
          </a:p>
        </p:txBody>
      </p:sp>
      <p:sp>
        <p:nvSpPr>
          <p:cNvPr id="37984" name="Freeform 95"/>
          <p:cNvSpPr>
            <a:spLocks/>
          </p:cNvSpPr>
          <p:nvPr/>
        </p:nvSpPr>
        <p:spPr bwMode="auto">
          <a:xfrm>
            <a:off x="6296025" y="3214688"/>
            <a:ext cx="844550" cy="358775"/>
          </a:xfrm>
          <a:custGeom>
            <a:avLst/>
            <a:gdLst>
              <a:gd name="T0" fmla="*/ 2147483647 w 532"/>
              <a:gd name="T1" fmla="*/ 0 h 226"/>
              <a:gd name="T2" fmla="*/ 2147483647 w 532"/>
              <a:gd name="T3" fmla="*/ 2147483647 h 226"/>
              <a:gd name="T4" fmla="*/ 2147483647 w 532"/>
              <a:gd name="T5" fmla="*/ 2147483647 h 226"/>
              <a:gd name="T6" fmla="*/ 2147483647 w 532"/>
              <a:gd name="T7" fmla="*/ 2147483647 h 226"/>
              <a:gd name="T8" fmla="*/ 2147483647 w 532"/>
              <a:gd name="T9" fmla="*/ 2147483647 h 226"/>
              <a:gd name="T10" fmla="*/ 2147483647 w 532"/>
              <a:gd name="T11" fmla="*/ 2147483647 h 226"/>
              <a:gd name="T12" fmla="*/ 2147483647 w 532"/>
              <a:gd name="T13" fmla="*/ 2147483647 h 226"/>
              <a:gd name="T14" fmla="*/ 2147483647 w 532"/>
              <a:gd name="T15" fmla="*/ 2147483647 h 226"/>
              <a:gd name="T16" fmla="*/ 2147483647 w 532"/>
              <a:gd name="T17" fmla="*/ 2147483647 h 226"/>
              <a:gd name="T18" fmla="*/ 2147483647 w 532"/>
              <a:gd name="T19" fmla="*/ 2147483647 h 226"/>
              <a:gd name="T20" fmla="*/ 2147483647 w 532"/>
              <a:gd name="T21" fmla="*/ 2147483647 h 226"/>
              <a:gd name="T22" fmla="*/ 2147483647 w 532"/>
              <a:gd name="T23" fmla="*/ 2147483647 h 226"/>
              <a:gd name="T24" fmla="*/ 2147483647 w 532"/>
              <a:gd name="T25" fmla="*/ 2147483647 h 226"/>
              <a:gd name="T26" fmla="*/ 2147483647 w 532"/>
              <a:gd name="T27" fmla="*/ 2147483647 h 226"/>
              <a:gd name="T28" fmla="*/ 2147483647 w 532"/>
              <a:gd name="T29" fmla="*/ 2147483647 h 226"/>
              <a:gd name="T30" fmla="*/ 2147483647 w 532"/>
              <a:gd name="T31" fmla="*/ 2147483647 h 226"/>
              <a:gd name="T32" fmla="*/ 2147483647 w 532"/>
              <a:gd name="T33" fmla="*/ 2147483647 h 226"/>
              <a:gd name="T34" fmla="*/ 2147483647 w 532"/>
              <a:gd name="T35" fmla="*/ 2147483647 h 226"/>
              <a:gd name="T36" fmla="*/ 2147483647 w 532"/>
              <a:gd name="T37" fmla="*/ 2147483647 h 226"/>
              <a:gd name="T38" fmla="*/ 2147483647 w 532"/>
              <a:gd name="T39" fmla="*/ 2147483647 h 226"/>
              <a:gd name="T40" fmla="*/ 2147483647 w 532"/>
              <a:gd name="T41" fmla="*/ 2147483647 h 226"/>
              <a:gd name="T42" fmla="*/ 2147483647 w 532"/>
              <a:gd name="T43" fmla="*/ 2147483647 h 226"/>
              <a:gd name="T44" fmla="*/ 2147483647 w 532"/>
              <a:gd name="T45" fmla="*/ 2147483647 h 226"/>
              <a:gd name="T46" fmla="*/ 2147483647 w 532"/>
              <a:gd name="T47" fmla="*/ 2147483647 h 226"/>
              <a:gd name="T48" fmla="*/ 2147483647 w 532"/>
              <a:gd name="T49" fmla="*/ 2147483647 h 226"/>
              <a:gd name="T50" fmla="*/ 2147483647 w 532"/>
              <a:gd name="T51" fmla="*/ 2147483647 h 226"/>
              <a:gd name="T52" fmla="*/ 2147483647 w 532"/>
              <a:gd name="T53" fmla="*/ 2147483647 h 226"/>
              <a:gd name="T54" fmla="*/ 2147483647 w 532"/>
              <a:gd name="T55" fmla="*/ 2147483647 h 226"/>
              <a:gd name="T56" fmla="*/ 2147483647 w 532"/>
              <a:gd name="T57" fmla="*/ 2147483647 h 226"/>
              <a:gd name="T58" fmla="*/ 2147483647 w 532"/>
              <a:gd name="T59" fmla="*/ 2147483647 h 226"/>
              <a:gd name="T60" fmla="*/ 2147483647 w 532"/>
              <a:gd name="T61" fmla="*/ 2147483647 h 226"/>
              <a:gd name="T62" fmla="*/ 2147483647 w 532"/>
              <a:gd name="T63" fmla="*/ 2147483647 h 226"/>
              <a:gd name="T64" fmla="*/ 2147483647 w 532"/>
              <a:gd name="T65" fmla="*/ 2147483647 h 226"/>
              <a:gd name="T66" fmla="*/ 2147483647 w 532"/>
              <a:gd name="T67" fmla="*/ 2147483647 h 226"/>
              <a:gd name="T68" fmla="*/ 2147483647 w 532"/>
              <a:gd name="T69" fmla="*/ 2147483647 h 226"/>
              <a:gd name="T70" fmla="*/ 0 w 532"/>
              <a:gd name="T71" fmla="*/ 2147483647 h 226"/>
              <a:gd name="T72" fmla="*/ 2147483647 w 532"/>
              <a:gd name="T73" fmla="*/ 0 h 22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32"/>
              <a:gd name="T112" fmla="*/ 0 h 226"/>
              <a:gd name="T113" fmla="*/ 532 w 532"/>
              <a:gd name="T114" fmla="*/ 226 h 22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32" h="226">
                <a:moveTo>
                  <a:pt x="64" y="0"/>
                </a:moveTo>
                <a:lnTo>
                  <a:pt x="86" y="27"/>
                </a:lnTo>
                <a:lnTo>
                  <a:pt x="107" y="48"/>
                </a:lnTo>
                <a:lnTo>
                  <a:pt x="134" y="65"/>
                </a:lnTo>
                <a:lnTo>
                  <a:pt x="176" y="75"/>
                </a:lnTo>
                <a:lnTo>
                  <a:pt x="247" y="97"/>
                </a:lnTo>
                <a:lnTo>
                  <a:pt x="317" y="113"/>
                </a:lnTo>
                <a:lnTo>
                  <a:pt x="344" y="124"/>
                </a:lnTo>
                <a:lnTo>
                  <a:pt x="387" y="140"/>
                </a:lnTo>
                <a:lnTo>
                  <a:pt x="462" y="156"/>
                </a:lnTo>
                <a:lnTo>
                  <a:pt x="513" y="167"/>
                </a:lnTo>
                <a:lnTo>
                  <a:pt x="532" y="178"/>
                </a:lnTo>
                <a:lnTo>
                  <a:pt x="521" y="194"/>
                </a:lnTo>
                <a:lnTo>
                  <a:pt x="494" y="204"/>
                </a:lnTo>
                <a:lnTo>
                  <a:pt x="473" y="215"/>
                </a:lnTo>
                <a:lnTo>
                  <a:pt x="446" y="221"/>
                </a:lnTo>
                <a:lnTo>
                  <a:pt x="419" y="221"/>
                </a:lnTo>
                <a:lnTo>
                  <a:pt x="371" y="226"/>
                </a:lnTo>
                <a:lnTo>
                  <a:pt x="344" y="221"/>
                </a:lnTo>
                <a:lnTo>
                  <a:pt x="317" y="215"/>
                </a:lnTo>
                <a:lnTo>
                  <a:pt x="296" y="215"/>
                </a:lnTo>
                <a:lnTo>
                  <a:pt x="274" y="215"/>
                </a:lnTo>
                <a:lnTo>
                  <a:pt x="296" y="215"/>
                </a:lnTo>
                <a:lnTo>
                  <a:pt x="269" y="199"/>
                </a:lnTo>
                <a:lnTo>
                  <a:pt x="220" y="188"/>
                </a:lnTo>
                <a:lnTo>
                  <a:pt x="183" y="172"/>
                </a:lnTo>
                <a:lnTo>
                  <a:pt x="140" y="145"/>
                </a:lnTo>
                <a:lnTo>
                  <a:pt x="145" y="156"/>
                </a:lnTo>
                <a:lnTo>
                  <a:pt x="140" y="161"/>
                </a:lnTo>
                <a:lnTo>
                  <a:pt x="167" y="188"/>
                </a:lnTo>
                <a:lnTo>
                  <a:pt x="140" y="178"/>
                </a:lnTo>
                <a:lnTo>
                  <a:pt x="102" y="156"/>
                </a:lnTo>
                <a:lnTo>
                  <a:pt x="86" y="135"/>
                </a:lnTo>
                <a:lnTo>
                  <a:pt x="48" y="113"/>
                </a:lnTo>
                <a:lnTo>
                  <a:pt x="16" y="86"/>
                </a:lnTo>
                <a:lnTo>
                  <a:pt x="0" y="70"/>
                </a:lnTo>
                <a:lnTo>
                  <a:pt x="64" y="0"/>
                </a:lnTo>
              </a:path>
            </a:pathLst>
          </a:custGeom>
          <a:solidFill>
            <a:srgbClr val="FF00FF"/>
          </a:solidFill>
          <a:ln w="9525" cap="flat" cmpd="sng">
            <a:noFill/>
            <a:prstDash val="solid"/>
            <a:round/>
            <a:headEnd type="none" w="med" len="med"/>
            <a:tailEnd type="none" w="med" len="med"/>
          </a:ln>
        </p:spPr>
        <p:txBody>
          <a:bodyPr wrap="none" anchor="ctr"/>
          <a:lstStyle/>
          <a:p>
            <a:endParaRPr lang="en-GB"/>
          </a:p>
        </p:txBody>
      </p:sp>
      <p:sp>
        <p:nvSpPr>
          <p:cNvPr id="37985" name="Freeform 96"/>
          <p:cNvSpPr>
            <a:spLocks/>
          </p:cNvSpPr>
          <p:nvPr/>
        </p:nvSpPr>
        <p:spPr bwMode="auto">
          <a:xfrm>
            <a:off x="6953250" y="3530600"/>
            <a:ext cx="169863" cy="68263"/>
          </a:xfrm>
          <a:custGeom>
            <a:avLst/>
            <a:gdLst>
              <a:gd name="T0" fmla="*/ 0 w 20"/>
              <a:gd name="T1" fmla="*/ 2147483647 h 8"/>
              <a:gd name="T2" fmla="*/ 2147483647 w 20"/>
              <a:gd name="T3" fmla="*/ 2147483647 h 8"/>
              <a:gd name="T4" fmla="*/ 2147483647 w 20"/>
              <a:gd name="T5" fmla="*/ 2147483647 h 8"/>
              <a:gd name="T6" fmla="*/ 2147483647 w 20"/>
              <a:gd name="T7" fmla="*/ 2147483647 h 8"/>
              <a:gd name="T8" fmla="*/ 2147483647 w 20"/>
              <a:gd name="T9" fmla="*/ 0 h 8"/>
              <a:gd name="T10" fmla="*/ 2147483647 w 20"/>
              <a:gd name="T11" fmla="*/ 2147483647 h 8"/>
              <a:gd name="T12" fmla="*/ 2147483647 w 20"/>
              <a:gd name="T13" fmla="*/ 2147483647 h 8"/>
              <a:gd name="T14" fmla="*/ 2147483647 w 20"/>
              <a:gd name="T15" fmla="*/ 2147483647 h 8"/>
              <a:gd name="T16" fmla="*/ 2147483647 w 20"/>
              <a:gd name="T17" fmla="*/ 2147483647 h 8"/>
              <a:gd name="T18" fmla="*/ 0 w 20"/>
              <a:gd name="T19" fmla="*/ 2147483647 h 8"/>
              <a:gd name="T20" fmla="*/ 0 w 20"/>
              <a:gd name="T21" fmla="*/ 2147483647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
              <a:gd name="T34" fmla="*/ 0 h 8"/>
              <a:gd name="T35" fmla="*/ 20 w 20"/>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 h="8">
                <a:moveTo>
                  <a:pt x="0" y="6"/>
                </a:moveTo>
                <a:lnTo>
                  <a:pt x="6" y="5"/>
                </a:lnTo>
                <a:lnTo>
                  <a:pt x="10" y="5"/>
                </a:lnTo>
                <a:lnTo>
                  <a:pt x="16" y="2"/>
                </a:lnTo>
                <a:lnTo>
                  <a:pt x="20" y="0"/>
                </a:lnTo>
                <a:lnTo>
                  <a:pt x="17" y="6"/>
                </a:lnTo>
                <a:lnTo>
                  <a:pt x="16" y="8"/>
                </a:lnTo>
                <a:lnTo>
                  <a:pt x="14" y="8"/>
                </a:lnTo>
                <a:lnTo>
                  <a:pt x="7" y="8"/>
                </a:lnTo>
                <a:lnTo>
                  <a:pt x="0" y="7"/>
                </a:lnTo>
                <a:lnTo>
                  <a:pt x="0" y="6"/>
                </a:lnTo>
              </a:path>
            </a:pathLst>
          </a:custGeom>
          <a:solidFill>
            <a:srgbClr val="FF00FF"/>
          </a:solidFill>
          <a:ln w="9525" cap="flat" cmpd="sng">
            <a:noFill/>
            <a:prstDash val="solid"/>
            <a:round/>
            <a:headEnd type="none" w="med" len="med"/>
            <a:tailEnd type="none" w="med" len="med"/>
          </a:ln>
        </p:spPr>
        <p:txBody>
          <a:bodyPr wrap="none" anchor="ctr"/>
          <a:lstStyle/>
          <a:p>
            <a:endParaRPr lang="en-GB"/>
          </a:p>
        </p:txBody>
      </p:sp>
      <p:sp>
        <p:nvSpPr>
          <p:cNvPr id="37986" name="Freeform 97"/>
          <p:cNvSpPr>
            <a:spLocks/>
          </p:cNvSpPr>
          <p:nvPr/>
        </p:nvSpPr>
        <p:spPr bwMode="auto">
          <a:xfrm>
            <a:off x="7261225" y="2701925"/>
            <a:ext cx="238125" cy="563563"/>
          </a:xfrm>
          <a:custGeom>
            <a:avLst/>
            <a:gdLst>
              <a:gd name="T0" fmla="*/ 2147483647 w 28"/>
              <a:gd name="T1" fmla="*/ 2147483647 h 66"/>
              <a:gd name="T2" fmla="*/ 2147483647 w 28"/>
              <a:gd name="T3" fmla="*/ 2147483647 h 66"/>
              <a:gd name="T4" fmla="*/ 2147483647 w 28"/>
              <a:gd name="T5" fmla="*/ 2147483647 h 66"/>
              <a:gd name="T6" fmla="*/ 2147483647 w 28"/>
              <a:gd name="T7" fmla="*/ 2147483647 h 66"/>
              <a:gd name="T8" fmla="*/ 2147483647 w 28"/>
              <a:gd name="T9" fmla="*/ 2147483647 h 66"/>
              <a:gd name="T10" fmla="*/ 2147483647 w 28"/>
              <a:gd name="T11" fmla="*/ 2147483647 h 66"/>
              <a:gd name="T12" fmla="*/ 2147483647 w 28"/>
              <a:gd name="T13" fmla="*/ 2147483647 h 66"/>
              <a:gd name="T14" fmla="*/ 2147483647 w 28"/>
              <a:gd name="T15" fmla="*/ 2147483647 h 66"/>
              <a:gd name="T16" fmla="*/ 2147483647 w 28"/>
              <a:gd name="T17" fmla="*/ 2147483647 h 66"/>
              <a:gd name="T18" fmla="*/ 2147483647 w 28"/>
              <a:gd name="T19" fmla="*/ 2147483647 h 66"/>
              <a:gd name="T20" fmla="*/ 2147483647 w 28"/>
              <a:gd name="T21" fmla="*/ 2147483647 h 66"/>
              <a:gd name="T22" fmla="*/ 2147483647 w 28"/>
              <a:gd name="T23" fmla="*/ 2147483647 h 66"/>
              <a:gd name="T24" fmla="*/ 2147483647 w 28"/>
              <a:gd name="T25" fmla="*/ 0 h 66"/>
              <a:gd name="T26" fmla="*/ 2147483647 w 28"/>
              <a:gd name="T27" fmla="*/ 2147483647 h 66"/>
              <a:gd name="T28" fmla="*/ 2147483647 w 28"/>
              <a:gd name="T29" fmla="*/ 0 h 66"/>
              <a:gd name="T30" fmla="*/ 2147483647 w 28"/>
              <a:gd name="T31" fmla="*/ 2147483647 h 66"/>
              <a:gd name="T32" fmla="*/ 2147483647 w 28"/>
              <a:gd name="T33" fmla="*/ 2147483647 h 66"/>
              <a:gd name="T34" fmla="*/ 2147483647 w 28"/>
              <a:gd name="T35" fmla="*/ 2147483647 h 66"/>
              <a:gd name="T36" fmla="*/ 2147483647 w 28"/>
              <a:gd name="T37" fmla="*/ 2147483647 h 66"/>
              <a:gd name="T38" fmla="*/ 2147483647 w 28"/>
              <a:gd name="T39" fmla="*/ 2147483647 h 66"/>
              <a:gd name="T40" fmla="*/ 2147483647 w 28"/>
              <a:gd name="T41" fmla="*/ 2147483647 h 66"/>
              <a:gd name="T42" fmla="*/ 2147483647 w 28"/>
              <a:gd name="T43" fmla="*/ 2147483647 h 66"/>
              <a:gd name="T44" fmla="*/ 2147483647 w 28"/>
              <a:gd name="T45" fmla="*/ 2147483647 h 66"/>
              <a:gd name="T46" fmla="*/ 2147483647 w 28"/>
              <a:gd name="T47" fmla="*/ 2147483647 h 66"/>
              <a:gd name="T48" fmla="*/ 2147483647 w 28"/>
              <a:gd name="T49" fmla="*/ 2147483647 h 66"/>
              <a:gd name="T50" fmla="*/ 2147483647 w 28"/>
              <a:gd name="T51" fmla="*/ 2147483647 h 66"/>
              <a:gd name="T52" fmla="*/ 2147483647 w 28"/>
              <a:gd name="T53" fmla="*/ 2147483647 h 66"/>
              <a:gd name="T54" fmla="*/ 2147483647 w 28"/>
              <a:gd name="T55" fmla="*/ 2147483647 h 66"/>
              <a:gd name="T56" fmla="*/ 2147483647 w 28"/>
              <a:gd name="T57" fmla="*/ 2147483647 h 66"/>
              <a:gd name="T58" fmla="*/ 2147483647 w 28"/>
              <a:gd name="T59" fmla="*/ 2147483647 h 66"/>
              <a:gd name="T60" fmla="*/ 2147483647 w 28"/>
              <a:gd name="T61" fmla="*/ 2147483647 h 66"/>
              <a:gd name="T62" fmla="*/ 2147483647 w 28"/>
              <a:gd name="T63" fmla="*/ 2147483647 h 66"/>
              <a:gd name="T64" fmla="*/ 2147483647 w 28"/>
              <a:gd name="T65" fmla="*/ 2147483647 h 66"/>
              <a:gd name="T66" fmla="*/ 2147483647 w 28"/>
              <a:gd name="T67" fmla="*/ 2147483647 h 66"/>
              <a:gd name="T68" fmla="*/ 2147483647 w 28"/>
              <a:gd name="T69" fmla="*/ 2147483647 h 66"/>
              <a:gd name="T70" fmla="*/ 2147483647 w 28"/>
              <a:gd name="T71" fmla="*/ 2147483647 h 66"/>
              <a:gd name="T72" fmla="*/ 2147483647 w 28"/>
              <a:gd name="T73" fmla="*/ 2147483647 h 66"/>
              <a:gd name="T74" fmla="*/ 2147483647 w 28"/>
              <a:gd name="T75" fmla="*/ 2147483647 h 66"/>
              <a:gd name="T76" fmla="*/ 2147483647 w 28"/>
              <a:gd name="T77" fmla="*/ 2147483647 h 66"/>
              <a:gd name="T78" fmla="*/ 2147483647 w 28"/>
              <a:gd name="T79" fmla="*/ 2147483647 h 66"/>
              <a:gd name="T80" fmla="*/ 2147483647 w 28"/>
              <a:gd name="T81" fmla="*/ 2147483647 h 66"/>
              <a:gd name="T82" fmla="*/ 2147483647 w 28"/>
              <a:gd name="T83" fmla="*/ 2147483647 h 66"/>
              <a:gd name="T84" fmla="*/ 2147483647 w 28"/>
              <a:gd name="T85" fmla="*/ 2147483647 h 66"/>
              <a:gd name="T86" fmla="*/ 2147483647 w 28"/>
              <a:gd name="T87" fmla="*/ 2147483647 h 66"/>
              <a:gd name="T88" fmla="*/ 2147483647 w 28"/>
              <a:gd name="T89" fmla="*/ 2147483647 h 66"/>
              <a:gd name="T90" fmla="*/ 2147483647 w 28"/>
              <a:gd name="T91" fmla="*/ 2147483647 h 66"/>
              <a:gd name="T92" fmla="*/ 2147483647 w 28"/>
              <a:gd name="T93" fmla="*/ 2147483647 h 66"/>
              <a:gd name="T94" fmla="*/ 2147483647 w 28"/>
              <a:gd name="T95" fmla="*/ 2147483647 h 66"/>
              <a:gd name="T96" fmla="*/ 2147483647 w 28"/>
              <a:gd name="T97" fmla="*/ 2147483647 h 66"/>
              <a:gd name="T98" fmla="*/ 0 w 28"/>
              <a:gd name="T99" fmla="*/ 2147483647 h 66"/>
              <a:gd name="T100" fmla="*/ 2147483647 w 28"/>
              <a:gd name="T101" fmla="*/ 2147483647 h 6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8"/>
              <a:gd name="T154" fmla="*/ 0 h 66"/>
              <a:gd name="T155" fmla="*/ 28 w 28"/>
              <a:gd name="T156" fmla="*/ 66 h 6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8" h="66">
                <a:moveTo>
                  <a:pt x="1" y="66"/>
                </a:moveTo>
                <a:lnTo>
                  <a:pt x="4" y="66"/>
                </a:lnTo>
                <a:lnTo>
                  <a:pt x="8" y="64"/>
                </a:lnTo>
                <a:lnTo>
                  <a:pt x="10" y="63"/>
                </a:lnTo>
                <a:lnTo>
                  <a:pt x="13" y="60"/>
                </a:lnTo>
                <a:lnTo>
                  <a:pt x="17" y="53"/>
                </a:lnTo>
                <a:lnTo>
                  <a:pt x="20" y="45"/>
                </a:lnTo>
                <a:lnTo>
                  <a:pt x="22" y="40"/>
                </a:lnTo>
                <a:lnTo>
                  <a:pt x="24" y="35"/>
                </a:lnTo>
                <a:lnTo>
                  <a:pt x="25" y="27"/>
                </a:lnTo>
                <a:lnTo>
                  <a:pt x="27" y="17"/>
                </a:lnTo>
                <a:lnTo>
                  <a:pt x="28" y="9"/>
                </a:lnTo>
                <a:lnTo>
                  <a:pt x="28" y="0"/>
                </a:lnTo>
                <a:lnTo>
                  <a:pt x="27" y="2"/>
                </a:lnTo>
                <a:lnTo>
                  <a:pt x="27" y="0"/>
                </a:lnTo>
                <a:lnTo>
                  <a:pt x="26" y="8"/>
                </a:lnTo>
                <a:lnTo>
                  <a:pt x="26" y="13"/>
                </a:lnTo>
                <a:lnTo>
                  <a:pt x="26" y="17"/>
                </a:lnTo>
                <a:lnTo>
                  <a:pt x="25" y="16"/>
                </a:lnTo>
                <a:lnTo>
                  <a:pt x="24" y="17"/>
                </a:lnTo>
                <a:lnTo>
                  <a:pt x="24" y="13"/>
                </a:lnTo>
                <a:lnTo>
                  <a:pt x="24" y="9"/>
                </a:lnTo>
                <a:lnTo>
                  <a:pt x="24" y="5"/>
                </a:lnTo>
                <a:lnTo>
                  <a:pt x="23" y="7"/>
                </a:lnTo>
                <a:lnTo>
                  <a:pt x="22" y="7"/>
                </a:lnTo>
                <a:lnTo>
                  <a:pt x="22" y="13"/>
                </a:lnTo>
                <a:lnTo>
                  <a:pt x="21" y="17"/>
                </a:lnTo>
                <a:lnTo>
                  <a:pt x="19" y="21"/>
                </a:lnTo>
                <a:lnTo>
                  <a:pt x="20" y="17"/>
                </a:lnTo>
                <a:lnTo>
                  <a:pt x="20" y="11"/>
                </a:lnTo>
                <a:lnTo>
                  <a:pt x="20" y="7"/>
                </a:lnTo>
                <a:lnTo>
                  <a:pt x="20" y="5"/>
                </a:lnTo>
                <a:lnTo>
                  <a:pt x="19" y="7"/>
                </a:lnTo>
                <a:lnTo>
                  <a:pt x="19" y="5"/>
                </a:lnTo>
                <a:lnTo>
                  <a:pt x="17" y="11"/>
                </a:lnTo>
                <a:lnTo>
                  <a:pt x="16" y="17"/>
                </a:lnTo>
                <a:lnTo>
                  <a:pt x="15" y="21"/>
                </a:lnTo>
                <a:lnTo>
                  <a:pt x="13" y="27"/>
                </a:lnTo>
                <a:lnTo>
                  <a:pt x="11" y="31"/>
                </a:lnTo>
                <a:lnTo>
                  <a:pt x="9" y="35"/>
                </a:lnTo>
                <a:lnTo>
                  <a:pt x="8" y="38"/>
                </a:lnTo>
                <a:lnTo>
                  <a:pt x="7" y="41"/>
                </a:lnTo>
                <a:lnTo>
                  <a:pt x="7" y="43"/>
                </a:lnTo>
                <a:lnTo>
                  <a:pt x="7" y="47"/>
                </a:lnTo>
                <a:lnTo>
                  <a:pt x="7" y="51"/>
                </a:lnTo>
                <a:lnTo>
                  <a:pt x="7" y="55"/>
                </a:lnTo>
                <a:lnTo>
                  <a:pt x="5" y="58"/>
                </a:lnTo>
                <a:lnTo>
                  <a:pt x="3" y="61"/>
                </a:lnTo>
                <a:lnTo>
                  <a:pt x="1" y="63"/>
                </a:lnTo>
                <a:lnTo>
                  <a:pt x="0" y="65"/>
                </a:lnTo>
                <a:lnTo>
                  <a:pt x="1" y="66"/>
                </a:lnTo>
              </a:path>
            </a:pathLst>
          </a:custGeom>
          <a:solidFill>
            <a:srgbClr val="FF0000"/>
          </a:solidFill>
          <a:ln w="9525" cap="flat" cmpd="sng">
            <a:noFill/>
            <a:prstDash val="solid"/>
            <a:round/>
            <a:headEnd/>
            <a:tailEnd/>
          </a:ln>
        </p:spPr>
        <p:txBody>
          <a:bodyPr wrap="none" anchor="ctr"/>
          <a:lstStyle/>
          <a:p>
            <a:endParaRPr lang="en-GB"/>
          </a:p>
        </p:txBody>
      </p:sp>
      <p:sp>
        <p:nvSpPr>
          <p:cNvPr id="37987" name="Freeform 98"/>
          <p:cNvSpPr>
            <a:spLocks/>
          </p:cNvSpPr>
          <p:nvPr/>
        </p:nvSpPr>
        <p:spPr bwMode="auto">
          <a:xfrm>
            <a:off x="7473950" y="2633663"/>
            <a:ext cx="793750" cy="76200"/>
          </a:xfrm>
          <a:custGeom>
            <a:avLst/>
            <a:gdLst>
              <a:gd name="T0" fmla="*/ 0 w 93"/>
              <a:gd name="T1" fmla="*/ 0 h 9"/>
              <a:gd name="T2" fmla="*/ 2147483647 w 93"/>
              <a:gd name="T3" fmla="*/ 2147483647 h 9"/>
              <a:gd name="T4" fmla="*/ 2147483647 w 93"/>
              <a:gd name="T5" fmla="*/ 2147483647 h 9"/>
              <a:gd name="T6" fmla="*/ 2147483647 w 93"/>
              <a:gd name="T7" fmla="*/ 2147483647 h 9"/>
              <a:gd name="T8" fmla="*/ 2147483647 w 93"/>
              <a:gd name="T9" fmla="*/ 2147483647 h 9"/>
              <a:gd name="T10" fmla="*/ 2147483647 w 93"/>
              <a:gd name="T11" fmla="*/ 2147483647 h 9"/>
              <a:gd name="T12" fmla="*/ 2147483647 w 93"/>
              <a:gd name="T13" fmla="*/ 2147483647 h 9"/>
              <a:gd name="T14" fmla="*/ 2147483647 w 93"/>
              <a:gd name="T15" fmla="*/ 2147483647 h 9"/>
              <a:gd name="T16" fmla="*/ 2147483647 w 93"/>
              <a:gd name="T17" fmla="*/ 2147483647 h 9"/>
              <a:gd name="T18" fmla="*/ 2147483647 w 93"/>
              <a:gd name="T19" fmla="*/ 2147483647 h 9"/>
              <a:gd name="T20" fmla="*/ 2147483647 w 93"/>
              <a:gd name="T21" fmla="*/ 2147483647 h 9"/>
              <a:gd name="T22" fmla="*/ 2147483647 w 93"/>
              <a:gd name="T23" fmla="*/ 2147483647 h 9"/>
              <a:gd name="T24" fmla="*/ 2147483647 w 93"/>
              <a:gd name="T25" fmla="*/ 2147483647 h 9"/>
              <a:gd name="T26" fmla="*/ 2147483647 w 93"/>
              <a:gd name="T27" fmla="*/ 2147483647 h 9"/>
              <a:gd name="T28" fmla="*/ 2147483647 w 93"/>
              <a:gd name="T29" fmla="*/ 2147483647 h 9"/>
              <a:gd name="T30" fmla="*/ 2147483647 w 93"/>
              <a:gd name="T31" fmla="*/ 2147483647 h 9"/>
              <a:gd name="T32" fmla="*/ 2147483647 w 93"/>
              <a:gd name="T33" fmla="*/ 2147483647 h 9"/>
              <a:gd name="T34" fmla="*/ 2147483647 w 93"/>
              <a:gd name="T35" fmla="*/ 2147483647 h 9"/>
              <a:gd name="T36" fmla="*/ 2147483647 w 93"/>
              <a:gd name="T37" fmla="*/ 2147483647 h 9"/>
              <a:gd name="T38" fmla="*/ 2147483647 w 93"/>
              <a:gd name="T39" fmla="*/ 2147483647 h 9"/>
              <a:gd name="T40" fmla="*/ 2147483647 w 93"/>
              <a:gd name="T41" fmla="*/ 2147483647 h 9"/>
              <a:gd name="T42" fmla="*/ 2147483647 w 93"/>
              <a:gd name="T43" fmla="*/ 2147483647 h 9"/>
              <a:gd name="T44" fmla="*/ 2147483647 w 93"/>
              <a:gd name="T45" fmla="*/ 2147483647 h 9"/>
              <a:gd name="T46" fmla="*/ 2147483647 w 93"/>
              <a:gd name="T47" fmla="*/ 2147483647 h 9"/>
              <a:gd name="T48" fmla="*/ 2147483647 w 93"/>
              <a:gd name="T49" fmla="*/ 2147483647 h 9"/>
              <a:gd name="T50" fmla="*/ 2147483647 w 93"/>
              <a:gd name="T51" fmla="*/ 2147483647 h 9"/>
              <a:gd name="T52" fmla="*/ 2147483647 w 93"/>
              <a:gd name="T53" fmla="*/ 2147483647 h 9"/>
              <a:gd name="T54" fmla="*/ 2147483647 w 93"/>
              <a:gd name="T55" fmla="*/ 2147483647 h 9"/>
              <a:gd name="T56" fmla="*/ 2147483647 w 93"/>
              <a:gd name="T57" fmla="*/ 2147483647 h 9"/>
              <a:gd name="T58" fmla="*/ 2147483647 w 93"/>
              <a:gd name="T59" fmla="*/ 2147483647 h 9"/>
              <a:gd name="T60" fmla="*/ 2147483647 w 93"/>
              <a:gd name="T61" fmla="*/ 2147483647 h 9"/>
              <a:gd name="T62" fmla="*/ 2147483647 w 93"/>
              <a:gd name="T63" fmla="*/ 2147483647 h 9"/>
              <a:gd name="T64" fmla="*/ 2147483647 w 93"/>
              <a:gd name="T65" fmla="*/ 2147483647 h 9"/>
              <a:gd name="T66" fmla="*/ 2147483647 w 93"/>
              <a:gd name="T67" fmla="*/ 2147483647 h 9"/>
              <a:gd name="T68" fmla="*/ 2147483647 w 93"/>
              <a:gd name="T69" fmla="*/ 2147483647 h 9"/>
              <a:gd name="T70" fmla="*/ 2147483647 w 93"/>
              <a:gd name="T71" fmla="*/ 2147483647 h 9"/>
              <a:gd name="T72" fmla="*/ 2147483647 w 93"/>
              <a:gd name="T73" fmla="*/ 2147483647 h 9"/>
              <a:gd name="T74" fmla="*/ 2147483647 w 93"/>
              <a:gd name="T75" fmla="*/ 2147483647 h 9"/>
              <a:gd name="T76" fmla="*/ 2147483647 w 93"/>
              <a:gd name="T77" fmla="*/ 2147483647 h 9"/>
              <a:gd name="T78" fmla="*/ 2147483647 w 93"/>
              <a:gd name="T79" fmla="*/ 2147483647 h 9"/>
              <a:gd name="T80" fmla="*/ 2147483647 w 93"/>
              <a:gd name="T81" fmla="*/ 2147483647 h 9"/>
              <a:gd name="T82" fmla="*/ 0 w 93"/>
              <a:gd name="T83" fmla="*/ 0 h 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93"/>
              <a:gd name="T127" fmla="*/ 0 h 9"/>
              <a:gd name="T128" fmla="*/ 93 w 93"/>
              <a:gd name="T129" fmla="*/ 9 h 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93" h="9">
                <a:moveTo>
                  <a:pt x="0" y="0"/>
                </a:moveTo>
                <a:lnTo>
                  <a:pt x="7" y="1"/>
                </a:lnTo>
                <a:lnTo>
                  <a:pt x="13" y="2"/>
                </a:lnTo>
                <a:lnTo>
                  <a:pt x="19" y="3"/>
                </a:lnTo>
                <a:lnTo>
                  <a:pt x="16" y="3"/>
                </a:lnTo>
                <a:lnTo>
                  <a:pt x="18" y="4"/>
                </a:lnTo>
                <a:lnTo>
                  <a:pt x="14" y="5"/>
                </a:lnTo>
                <a:lnTo>
                  <a:pt x="18" y="6"/>
                </a:lnTo>
                <a:lnTo>
                  <a:pt x="17" y="7"/>
                </a:lnTo>
                <a:lnTo>
                  <a:pt x="22" y="6"/>
                </a:lnTo>
                <a:lnTo>
                  <a:pt x="26" y="6"/>
                </a:lnTo>
                <a:lnTo>
                  <a:pt x="30" y="6"/>
                </a:lnTo>
                <a:lnTo>
                  <a:pt x="35" y="7"/>
                </a:lnTo>
                <a:lnTo>
                  <a:pt x="40" y="7"/>
                </a:lnTo>
                <a:lnTo>
                  <a:pt x="47" y="6"/>
                </a:lnTo>
                <a:lnTo>
                  <a:pt x="53" y="5"/>
                </a:lnTo>
                <a:lnTo>
                  <a:pt x="61" y="3"/>
                </a:lnTo>
                <a:lnTo>
                  <a:pt x="66" y="3"/>
                </a:lnTo>
                <a:lnTo>
                  <a:pt x="74" y="3"/>
                </a:lnTo>
                <a:lnTo>
                  <a:pt x="80" y="2"/>
                </a:lnTo>
                <a:lnTo>
                  <a:pt x="87" y="2"/>
                </a:lnTo>
                <a:lnTo>
                  <a:pt x="91" y="1"/>
                </a:lnTo>
                <a:lnTo>
                  <a:pt x="93" y="1"/>
                </a:lnTo>
                <a:lnTo>
                  <a:pt x="92" y="3"/>
                </a:lnTo>
                <a:lnTo>
                  <a:pt x="85" y="3"/>
                </a:lnTo>
                <a:lnTo>
                  <a:pt x="78" y="3"/>
                </a:lnTo>
                <a:lnTo>
                  <a:pt x="73" y="4"/>
                </a:lnTo>
                <a:lnTo>
                  <a:pt x="67" y="4"/>
                </a:lnTo>
                <a:lnTo>
                  <a:pt x="60" y="5"/>
                </a:lnTo>
                <a:lnTo>
                  <a:pt x="52" y="6"/>
                </a:lnTo>
                <a:lnTo>
                  <a:pt x="48" y="7"/>
                </a:lnTo>
                <a:lnTo>
                  <a:pt x="44" y="8"/>
                </a:lnTo>
                <a:lnTo>
                  <a:pt x="39" y="9"/>
                </a:lnTo>
                <a:lnTo>
                  <a:pt x="36" y="8"/>
                </a:lnTo>
                <a:lnTo>
                  <a:pt x="31" y="8"/>
                </a:lnTo>
                <a:lnTo>
                  <a:pt x="27" y="7"/>
                </a:lnTo>
                <a:lnTo>
                  <a:pt x="21" y="8"/>
                </a:lnTo>
                <a:lnTo>
                  <a:pt x="15" y="8"/>
                </a:lnTo>
                <a:lnTo>
                  <a:pt x="7" y="8"/>
                </a:lnTo>
                <a:lnTo>
                  <a:pt x="6" y="8"/>
                </a:lnTo>
                <a:lnTo>
                  <a:pt x="1" y="2"/>
                </a:lnTo>
                <a:lnTo>
                  <a:pt x="0" y="0"/>
                </a:lnTo>
              </a:path>
            </a:pathLst>
          </a:custGeom>
          <a:solidFill>
            <a:srgbClr val="FF0000"/>
          </a:solidFill>
          <a:ln w="9525" cap="flat" cmpd="sng">
            <a:noFill/>
            <a:prstDash val="solid"/>
            <a:round/>
            <a:headEnd type="none" w="med" len="med"/>
            <a:tailEnd type="none" w="med" len="med"/>
          </a:ln>
        </p:spPr>
        <p:txBody>
          <a:bodyPr wrap="none" anchor="ctr"/>
          <a:lstStyle/>
          <a:p>
            <a:endParaRPr lang="en-GB"/>
          </a:p>
        </p:txBody>
      </p:sp>
      <p:sp>
        <p:nvSpPr>
          <p:cNvPr id="37988" name="Freeform 99"/>
          <p:cNvSpPr>
            <a:spLocks/>
          </p:cNvSpPr>
          <p:nvPr/>
        </p:nvSpPr>
        <p:spPr bwMode="auto">
          <a:xfrm>
            <a:off x="7516813" y="2547938"/>
            <a:ext cx="265112" cy="103187"/>
          </a:xfrm>
          <a:custGeom>
            <a:avLst/>
            <a:gdLst>
              <a:gd name="T0" fmla="*/ 2147483647 w 31"/>
              <a:gd name="T1" fmla="*/ 2147483647 h 12"/>
              <a:gd name="T2" fmla="*/ 2147483647 w 31"/>
              <a:gd name="T3" fmla="*/ 0 h 12"/>
              <a:gd name="T4" fmla="*/ 2147483647 w 31"/>
              <a:gd name="T5" fmla="*/ 2147483647 h 12"/>
              <a:gd name="T6" fmla="*/ 2147483647 w 31"/>
              <a:gd name="T7" fmla="*/ 2147483647 h 12"/>
              <a:gd name="T8" fmla="*/ 2147483647 w 31"/>
              <a:gd name="T9" fmla="*/ 2147483647 h 12"/>
              <a:gd name="T10" fmla="*/ 2147483647 w 31"/>
              <a:gd name="T11" fmla="*/ 2147483647 h 12"/>
              <a:gd name="T12" fmla="*/ 2147483647 w 31"/>
              <a:gd name="T13" fmla="*/ 2147483647 h 12"/>
              <a:gd name="T14" fmla="*/ 2147483647 w 31"/>
              <a:gd name="T15" fmla="*/ 2147483647 h 12"/>
              <a:gd name="T16" fmla="*/ 2147483647 w 31"/>
              <a:gd name="T17" fmla="*/ 2147483647 h 12"/>
              <a:gd name="T18" fmla="*/ 2147483647 w 31"/>
              <a:gd name="T19" fmla="*/ 2147483647 h 12"/>
              <a:gd name="T20" fmla="*/ 2147483647 w 31"/>
              <a:gd name="T21" fmla="*/ 2147483647 h 12"/>
              <a:gd name="T22" fmla="*/ 2147483647 w 31"/>
              <a:gd name="T23" fmla="*/ 2147483647 h 12"/>
              <a:gd name="T24" fmla="*/ 2147483647 w 31"/>
              <a:gd name="T25" fmla="*/ 2147483647 h 12"/>
              <a:gd name="T26" fmla="*/ 2147483647 w 31"/>
              <a:gd name="T27" fmla="*/ 2147483647 h 12"/>
              <a:gd name="T28" fmla="*/ 2147483647 w 31"/>
              <a:gd name="T29" fmla="*/ 2147483647 h 12"/>
              <a:gd name="T30" fmla="*/ 2147483647 w 31"/>
              <a:gd name="T31" fmla="*/ 2147483647 h 12"/>
              <a:gd name="T32" fmla="*/ 2147483647 w 31"/>
              <a:gd name="T33" fmla="*/ 2147483647 h 12"/>
              <a:gd name="T34" fmla="*/ 2147483647 w 31"/>
              <a:gd name="T35" fmla="*/ 2147483647 h 12"/>
              <a:gd name="T36" fmla="*/ 2147483647 w 31"/>
              <a:gd name="T37" fmla="*/ 2147483647 h 12"/>
              <a:gd name="T38" fmla="*/ 2147483647 w 31"/>
              <a:gd name="T39" fmla="*/ 2147483647 h 12"/>
              <a:gd name="T40" fmla="*/ 2147483647 w 31"/>
              <a:gd name="T41" fmla="*/ 2147483647 h 12"/>
              <a:gd name="T42" fmla="*/ 2147483647 w 31"/>
              <a:gd name="T43" fmla="*/ 2147483647 h 12"/>
              <a:gd name="T44" fmla="*/ 0 w 31"/>
              <a:gd name="T45" fmla="*/ 2147483647 h 12"/>
              <a:gd name="T46" fmla="*/ 2147483647 w 31"/>
              <a:gd name="T47" fmla="*/ 2147483647 h 1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1"/>
              <a:gd name="T73" fmla="*/ 0 h 12"/>
              <a:gd name="T74" fmla="*/ 31 w 31"/>
              <a:gd name="T75" fmla="*/ 12 h 1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1" h="12">
                <a:moveTo>
                  <a:pt x="2" y="1"/>
                </a:moveTo>
                <a:lnTo>
                  <a:pt x="1" y="0"/>
                </a:lnTo>
                <a:lnTo>
                  <a:pt x="8" y="2"/>
                </a:lnTo>
                <a:lnTo>
                  <a:pt x="16" y="4"/>
                </a:lnTo>
                <a:lnTo>
                  <a:pt x="22" y="6"/>
                </a:lnTo>
                <a:lnTo>
                  <a:pt x="29" y="7"/>
                </a:lnTo>
                <a:lnTo>
                  <a:pt x="25" y="7"/>
                </a:lnTo>
                <a:lnTo>
                  <a:pt x="26" y="8"/>
                </a:lnTo>
                <a:lnTo>
                  <a:pt x="25" y="8"/>
                </a:lnTo>
                <a:lnTo>
                  <a:pt x="29" y="9"/>
                </a:lnTo>
                <a:lnTo>
                  <a:pt x="27" y="10"/>
                </a:lnTo>
                <a:lnTo>
                  <a:pt x="28" y="10"/>
                </a:lnTo>
                <a:lnTo>
                  <a:pt x="26" y="10"/>
                </a:lnTo>
                <a:lnTo>
                  <a:pt x="29" y="11"/>
                </a:lnTo>
                <a:lnTo>
                  <a:pt x="31" y="12"/>
                </a:lnTo>
                <a:lnTo>
                  <a:pt x="28" y="12"/>
                </a:lnTo>
                <a:lnTo>
                  <a:pt x="20" y="10"/>
                </a:lnTo>
                <a:lnTo>
                  <a:pt x="14" y="9"/>
                </a:lnTo>
                <a:lnTo>
                  <a:pt x="11" y="8"/>
                </a:lnTo>
                <a:lnTo>
                  <a:pt x="14" y="8"/>
                </a:lnTo>
                <a:lnTo>
                  <a:pt x="12" y="6"/>
                </a:lnTo>
                <a:lnTo>
                  <a:pt x="9" y="5"/>
                </a:lnTo>
                <a:lnTo>
                  <a:pt x="0" y="1"/>
                </a:lnTo>
                <a:lnTo>
                  <a:pt x="2" y="1"/>
                </a:lnTo>
              </a:path>
            </a:pathLst>
          </a:custGeom>
          <a:solidFill>
            <a:srgbClr val="FF0000"/>
          </a:solidFill>
          <a:ln w="9525" cap="flat" cmpd="sng">
            <a:noFill/>
            <a:prstDash val="solid"/>
            <a:round/>
            <a:headEnd/>
            <a:tailEnd/>
          </a:ln>
        </p:spPr>
        <p:txBody>
          <a:bodyPr wrap="none" anchor="ctr"/>
          <a:lstStyle/>
          <a:p>
            <a:endParaRPr lang="en-GB"/>
          </a:p>
        </p:txBody>
      </p:sp>
      <p:sp>
        <p:nvSpPr>
          <p:cNvPr id="37989" name="Freeform 100"/>
          <p:cNvSpPr>
            <a:spLocks/>
          </p:cNvSpPr>
          <p:nvPr/>
        </p:nvSpPr>
        <p:spPr bwMode="auto">
          <a:xfrm>
            <a:off x="7516813" y="2505075"/>
            <a:ext cx="136525" cy="42863"/>
          </a:xfrm>
          <a:custGeom>
            <a:avLst/>
            <a:gdLst>
              <a:gd name="T0" fmla="*/ 0 w 16"/>
              <a:gd name="T1" fmla="*/ 0 h 5"/>
              <a:gd name="T2" fmla="*/ 2147483647 w 16"/>
              <a:gd name="T3" fmla="*/ 0 h 5"/>
              <a:gd name="T4" fmla="*/ 2147483647 w 16"/>
              <a:gd name="T5" fmla="*/ 2147483647 h 5"/>
              <a:gd name="T6" fmla="*/ 2147483647 w 16"/>
              <a:gd name="T7" fmla="*/ 2147483647 h 5"/>
              <a:gd name="T8" fmla="*/ 2147483647 w 16"/>
              <a:gd name="T9" fmla="*/ 2147483647 h 5"/>
              <a:gd name="T10" fmla="*/ 2147483647 w 16"/>
              <a:gd name="T11" fmla="*/ 2147483647 h 5"/>
              <a:gd name="T12" fmla="*/ 2147483647 w 16"/>
              <a:gd name="T13" fmla="*/ 2147483647 h 5"/>
              <a:gd name="T14" fmla="*/ 0 w 16"/>
              <a:gd name="T15" fmla="*/ 2147483647 h 5"/>
              <a:gd name="T16" fmla="*/ 2147483647 w 16"/>
              <a:gd name="T17" fmla="*/ 2147483647 h 5"/>
              <a:gd name="T18" fmla="*/ 0 w 16"/>
              <a:gd name="T19" fmla="*/ 0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5"/>
              <a:gd name="T32" fmla="*/ 16 w 1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5">
                <a:moveTo>
                  <a:pt x="0" y="0"/>
                </a:moveTo>
                <a:lnTo>
                  <a:pt x="4" y="0"/>
                </a:lnTo>
                <a:lnTo>
                  <a:pt x="8" y="2"/>
                </a:lnTo>
                <a:lnTo>
                  <a:pt x="16" y="4"/>
                </a:lnTo>
                <a:lnTo>
                  <a:pt x="13" y="4"/>
                </a:lnTo>
                <a:lnTo>
                  <a:pt x="15" y="5"/>
                </a:lnTo>
                <a:lnTo>
                  <a:pt x="8" y="4"/>
                </a:lnTo>
                <a:lnTo>
                  <a:pt x="0" y="2"/>
                </a:lnTo>
                <a:lnTo>
                  <a:pt x="2" y="1"/>
                </a:lnTo>
                <a:lnTo>
                  <a:pt x="0" y="0"/>
                </a:lnTo>
              </a:path>
            </a:pathLst>
          </a:custGeom>
          <a:solidFill>
            <a:srgbClr val="FF0000"/>
          </a:solidFill>
          <a:ln w="9525" cap="flat" cmpd="sng">
            <a:noFill/>
            <a:prstDash val="solid"/>
            <a:round/>
            <a:headEnd type="none" w="med" len="med"/>
            <a:tailEnd type="none" w="med" len="med"/>
          </a:ln>
        </p:spPr>
        <p:txBody>
          <a:bodyPr wrap="none" anchor="ctr"/>
          <a:lstStyle/>
          <a:p>
            <a:endParaRPr lang="en-GB"/>
          </a:p>
        </p:txBody>
      </p:sp>
      <p:sp>
        <p:nvSpPr>
          <p:cNvPr id="38044" name="Line 155"/>
          <p:cNvSpPr>
            <a:spLocks noChangeShapeType="1"/>
          </p:cNvSpPr>
          <p:nvPr/>
        </p:nvSpPr>
        <p:spPr bwMode="auto">
          <a:xfrm flipH="1" flipV="1">
            <a:off x="6510338" y="3433763"/>
            <a:ext cx="119062" cy="90487"/>
          </a:xfrm>
          <a:prstGeom prst="line">
            <a:avLst/>
          </a:prstGeom>
          <a:noFill/>
          <a:ln w="19050">
            <a:solidFill>
              <a:srgbClr val="00FF00"/>
            </a:solidFill>
            <a:round/>
            <a:headEnd/>
            <a:tailEnd/>
          </a:ln>
        </p:spPr>
        <p:txBody>
          <a:bodyPr/>
          <a:lstStyle/>
          <a:p>
            <a:endParaRPr lang="en-GB"/>
          </a:p>
        </p:txBody>
      </p:sp>
      <p:sp>
        <p:nvSpPr>
          <p:cNvPr id="38045" name="Freeform 156"/>
          <p:cNvSpPr>
            <a:spLocks/>
          </p:cNvSpPr>
          <p:nvPr/>
        </p:nvSpPr>
        <p:spPr bwMode="auto">
          <a:xfrm>
            <a:off x="757238" y="3143250"/>
            <a:ext cx="133350" cy="409575"/>
          </a:xfrm>
          <a:custGeom>
            <a:avLst/>
            <a:gdLst>
              <a:gd name="T0" fmla="*/ 0 w 84"/>
              <a:gd name="T1" fmla="*/ 0 h 258"/>
              <a:gd name="T2" fmla="*/ 2147483647 w 84"/>
              <a:gd name="T3" fmla="*/ 2147483647 h 258"/>
              <a:gd name="T4" fmla="*/ 2147483647 w 84"/>
              <a:gd name="T5" fmla="*/ 2147483647 h 258"/>
              <a:gd name="T6" fmla="*/ 2147483647 w 84"/>
              <a:gd name="T7" fmla="*/ 2147483647 h 258"/>
              <a:gd name="T8" fmla="*/ 0 60000 65536"/>
              <a:gd name="T9" fmla="*/ 0 60000 65536"/>
              <a:gd name="T10" fmla="*/ 0 60000 65536"/>
              <a:gd name="T11" fmla="*/ 0 60000 65536"/>
              <a:gd name="T12" fmla="*/ 0 w 84"/>
              <a:gd name="T13" fmla="*/ 0 h 258"/>
              <a:gd name="T14" fmla="*/ 84 w 84"/>
              <a:gd name="T15" fmla="*/ 258 h 258"/>
            </a:gdLst>
            <a:ahLst/>
            <a:cxnLst>
              <a:cxn ang="T8">
                <a:pos x="T0" y="T1"/>
              </a:cxn>
              <a:cxn ang="T9">
                <a:pos x="T2" y="T3"/>
              </a:cxn>
              <a:cxn ang="T10">
                <a:pos x="T4" y="T5"/>
              </a:cxn>
              <a:cxn ang="T11">
                <a:pos x="T6" y="T7"/>
              </a:cxn>
            </a:cxnLst>
            <a:rect l="T12" t="T13" r="T14" b="T15"/>
            <a:pathLst>
              <a:path w="84" h="258">
                <a:moveTo>
                  <a:pt x="0" y="0"/>
                </a:moveTo>
                <a:lnTo>
                  <a:pt x="30" y="63"/>
                </a:lnTo>
                <a:lnTo>
                  <a:pt x="66" y="204"/>
                </a:lnTo>
                <a:lnTo>
                  <a:pt x="84" y="258"/>
                </a:lnTo>
              </a:path>
            </a:pathLst>
          </a:custGeom>
          <a:noFill/>
          <a:ln w="19050" cap="flat" cmpd="sng">
            <a:solidFill>
              <a:srgbClr val="00FFFF"/>
            </a:solidFill>
            <a:prstDash val="solid"/>
            <a:round/>
            <a:headEnd type="none" w="med" len="med"/>
            <a:tailEnd type="none" w="med" len="med"/>
          </a:ln>
        </p:spPr>
        <p:txBody>
          <a:bodyPr/>
          <a:lstStyle/>
          <a:p>
            <a:endParaRPr lang="en-GB"/>
          </a:p>
        </p:txBody>
      </p:sp>
      <p:sp>
        <p:nvSpPr>
          <p:cNvPr id="38046" name="Freeform 157"/>
          <p:cNvSpPr>
            <a:spLocks/>
          </p:cNvSpPr>
          <p:nvPr/>
        </p:nvSpPr>
        <p:spPr bwMode="auto">
          <a:xfrm>
            <a:off x="882650" y="2757488"/>
            <a:ext cx="525463" cy="741362"/>
          </a:xfrm>
          <a:custGeom>
            <a:avLst/>
            <a:gdLst>
              <a:gd name="T0" fmla="*/ 0 w 330"/>
              <a:gd name="T1" fmla="*/ 0 h 466"/>
              <a:gd name="T2" fmla="*/ 2147483647 w 330"/>
              <a:gd name="T3" fmla="*/ 2147483647 h 466"/>
              <a:gd name="T4" fmla="*/ 2147483647 w 330"/>
              <a:gd name="T5" fmla="*/ 2147483647 h 466"/>
              <a:gd name="T6" fmla="*/ 0 60000 65536"/>
              <a:gd name="T7" fmla="*/ 0 60000 65536"/>
              <a:gd name="T8" fmla="*/ 0 60000 65536"/>
              <a:gd name="T9" fmla="*/ 0 w 330"/>
              <a:gd name="T10" fmla="*/ 0 h 466"/>
              <a:gd name="T11" fmla="*/ 330 w 330"/>
              <a:gd name="T12" fmla="*/ 466 h 466"/>
            </a:gdLst>
            <a:ahLst/>
            <a:cxnLst>
              <a:cxn ang="T6">
                <a:pos x="T0" y="T1"/>
              </a:cxn>
              <a:cxn ang="T7">
                <a:pos x="T2" y="T3"/>
              </a:cxn>
              <a:cxn ang="T8">
                <a:pos x="T4" y="T5"/>
              </a:cxn>
            </a:cxnLst>
            <a:rect l="T9" t="T10" r="T11" b="T12"/>
            <a:pathLst>
              <a:path w="330" h="466">
                <a:moveTo>
                  <a:pt x="0" y="0"/>
                </a:moveTo>
                <a:lnTo>
                  <a:pt x="164" y="238"/>
                </a:lnTo>
                <a:lnTo>
                  <a:pt x="330" y="466"/>
                </a:lnTo>
              </a:path>
            </a:pathLst>
          </a:custGeom>
          <a:noFill/>
          <a:ln w="19050" cap="flat" cmpd="sng">
            <a:solidFill>
              <a:srgbClr val="00FFFF"/>
            </a:solidFill>
            <a:prstDash val="solid"/>
            <a:round/>
            <a:headEnd type="none" w="med" len="med"/>
            <a:tailEnd type="none" w="med" len="med"/>
          </a:ln>
        </p:spPr>
        <p:txBody>
          <a:bodyPr/>
          <a:lstStyle/>
          <a:p>
            <a:endParaRPr lang="en-GB"/>
          </a:p>
        </p:txBody>
      </p:sp>
      <p:sp>
        <p:nvSpPr>
          <p:cNvPr id="38047" name="Freeform 158"/>
          <p:cNvSpPr>
            <a:spLocks/>
          </p:cNvSpPr>
          <p:nvPr/>
        </p:nvSpPr>
        <p:spPr bwMode="auto">
          <a:xfrm>
            <a:off x="4560888" y="1614488"/>
            <a:ext cx="844550" cy="752475"/>
          </a:xfrm>
          <a:custGeom>
            <a:avLst/>
            <a:gdLst>
              <a:gd name="T0" fmla="*/ 0 w 532"/>
              <a:gd name="T1" fmla="*/ 2147483647 h 474"/>
              <a:gd name="T2" fmla="*/ 2147483647 w 532"/>
              <a:gd name="T3" fmla="*/ 2147483647 h 474"/>
              <a:gd name="T4" fmla="*/ 2147483647 w 532"/>
              <a:gd name="T5" fmla="*/ 2147483647 h 474"/>
              <a:gd name="T6" fmla="*/ 2147483647 w 532"/>
              <a:gd name="T7" fmla="*/ 2147483647 h 474"/>
              <a:gd name="T8" fmla="*/ 2147483647 w 532"/>
              <a:gd name="T9" fmla="*/ 0 h 474"/>
              <a:gd name="T10" fmla="*/ 0 60000 65536"/>
              <a:gd name="T11" fmla="*/ 0 60000 65536"/>
              <a:gd name="T12" fmla="*/ 0 60000 65536"/>
              <a:gd name="T13" fmla="*/ 0 60000 65536"/>
              <a:gd name="T14" fmla="*/ 0 60000 65536"/>
              <a:gd name="T15" fmla="*/ 0 w 532"/>
              <a:gd name="T16" fmla="*/ 0 h 474"/>
              <a:gd name="T17" fmla="*/ 532 w 532"/>
              <a:gd name="T18" fmla="*/ 474 h 474"/>
            </a:gdLst>
            <a:ahLst/>
            <a:cxnLst>
              <a:cxn ang="T10">
                <a:pos x="T0" y="T1"/>
              </a:cxn>
              <a:cxn ang="T11">
                <a:pos x="T2" y="T3"/>
              </a:cxn>
              <a:cxn ang="T12">
                <a:pos x="T4" y="T5"/>
              </a:cxn>
              <a:cxn ang="T13">
                <a:pos x="T6" y="T7"/>
              </a:cxn>
              <a:cxn ang="T14">
                <a:pos x="T8" y="T9"/>
              </a:cxn>
            </a:cxnLst>
            <a:rect l="T15" t="T16" r="T17" b="T18"/>
            <a:pathLst>
              <a:path w="532" h="474">
                <a:moveTo>
                  <a:pt x="0" y="474"/>
                </a:moveTo>
                <a:lnTo>
                  <a:pt x="171" y="378"/>
                </a:lnTo>
                <a:lnTo>
                  <a:pt x="246" y="315"/>
                </a:lnTo>
                <a:lnTo>
                  <a:pt x="417" y="146"/>
                </a:lnTo>
                <a:lnTo>
                  <a:pt x="532" y="0"/>
                </a:lnTo>
              </a:path>
            </a:pathLst>
          </a:custGeom>
          <a:noFill/>
          <a:ln w="38100" cap="flat" cmpd="sng">
            <a:solidFill>
              <a:srgbClr val="00FF00"/>
            </a:solidFill>
            <a:prstDash val="solid"/>
            <a:round/>
            <a:headEnd type="none" w="med" len="med"/>
            <a:tailEnd type="none" w="med" len="med"/>
          </a:ln>
        </p:spPr>
        <p:txBody>
          <a:bodyPr/>
          <a:lstStyle/>
          <a:p>
            <a:endParaRPr lang="en-GB"/>
          </a:p>
        </p:txBody>
      </p:sp>
      <p:sp>
        <p:nvSpPr>
          <p:cNvPr id="38048" name="Freeform 159"/>
          <p:cNvSpPr>
            <a:spLocks/>
          </p:cNvSpPr>
          <p:nvPr/>
        </p:nvSpPr>
        <p:spPr bwMode="auto">
          <a:xfrm>
            <a:off x="7381875" y="1612900"/>
            <a:ext cx="844550" cy="825500"/>
          </a:xfrm>
          <a:custGeom>
            <a:avLst/>
            <a:gdLst>
              <a:gd name="T0" fmla="*/ 0 w 532"/>
              <a:gd name="T1" fmla="*/ 0 h 520"/>
              <a:gd name="T2" fmla="*/ 2147483647 w 532"/>
              <a:gd name="T3" fmla="*/ 2147483647 h 520"/>
              <a:gd name="T4" fmla="*/ 0 60000 65536"/>
              <a:gd name="T5" fmla="*/ 0 60000 65536"/>
              <a:gd name="T6" fmla="*/ 0 w 532"/>
              <a:gd name="T7" fmla="*/ 0 h 520"/>
              <a:gd name="T8" fmla="*/ 532 w 532"/>
              <a:gd name="T9" fmla="*/ 520 h 520"/>
            </a:gdLst>
            <a:ahLst/>
            <a:cxnLst>
              <a:cxn ang="T4">
                <a:pos x="T0" y="T1"/>
              </a:cxn>
              <a:cxn ang="T5">
                <a:pos x="T2" y="T3"/>
              </a:cxn>
            </a:cxnLst>
            <a:rect l="T6" t="T7" r="T8" b="T9"/>
            <a:pathLst>
              <a:path w="532" h="520">
                <a:moveTo>
                  <a:pt x="0" y="0"/>
                </a:moveTo>
                <a:lnTo>
                  <a:pt x="532" y="520"/>
                </a:lnTo>
              </a:path>
            </a:pathLst>
          </a:custGeom>
          <a:noFill/>
          <a:ln w="19050" cmpd="sng">
            <a:solidFill>
              <a:srgbClr val="00FFFF"/>
            </a:solidFill>
            <a:round/>
            <a:headEnd/>
            <a:tailEnd/>
          </a:ln>
        </p:spPr>
        <p:txBody>
          <a:bodyPr/>
          <a:lstStyle/>
          <a:p>
            <a:endParaRPr lang="en-GB"/>
          </a:p>
        </p:txBody>
      </p:sp>
      <p:sp>
        <p:nvSpPr>
          <p:cNvPr id="38049" name="Line 160"/>
          <p:cNvSpPr>
            <a:spLocks noChangeShapeType="1"/>
          </p:cNvSpPr>
          <p:nvPr/>
        </p:nvSpPr>
        <p:spPr bwMode="auto">
          <a:xfrm flipH="1">
            <a:off x="8118475" y="2530475"/>
            <a:ext cx="196850" cy="492125"/>
          </a:xfrm>
          <a:prstGeom prst="line">
            <a:avLst/>
          </a:prstGeom>
          <a:noFill/>
          <a:ln w="19050">
            <a:solidFill>
              <a:srgbClr val="00FFFF"/>
            </a:solidFill>
            <a:round/>
            <a:headEnd/>
            <a:tailEnd/>
          </a:ln>
        </p:spPr>
        <p:txBody>
          <a:bodyPr/>
          <a:lstStyle/>
          <a:p>
            <a:endParaRPr lang="en-GB"/>
          </a:p>
        </p:txBody>
      </p:sp>
      <p:sp>
        <p:nvSpPr>
          <p:cNvPr id="38050" name="Freeform 161"/>
          <p:cNvSpPr>
            <a:spLocks/>
          </p:cNvSpPr>
          <p:nvPr/>
        </p:nvSpPr>
        <p:spPr bwMode="auto">
          <a:xfrm>
            <a:off x="7132638" y="3119438"/>
            <a:ext cx="136525" cy="385762"/>
          </a:xfrm>
          <a:custGeom>
            <a:avLst/>
            <a:gdLst>
              <a:gd name="T0" fmla="*/ 0 w 16"/>
              <a:gd name="T1" fmla="*/ 2147483647 h 45"/>
              <a:gd name="T2" fmla="*/ 2147483647 w 16"/>
              <a:gd name="T3" fmla="*/ 2147483647 h 45"/>
              <a:gd name="T4" fmla="*/ 2147483647 w 16"/>
              <a:gd name="T5" fmla="*/ 2147483647 h 45"/>
              <a:gd name="T6" fmla="*/ 2147483647 w 16"/>
              <a:gd name="T7" fmla="*/ 2147483647 h 45"/>
              <a:gd name="T8" fmla="*/ 2147483647 w 16"/>
              <a:gd name="T9" fmla="*/ 2147483647 h 45"/>
              <a:gd name="T10" fmla="*/ 2147483647 w 16"/>
              <a:gd name="T11" fmla="*/ 2147483647 h 45"/>
              <a:gd name="T12" fmla="*/ 2147483647 w 16"/>
              <a:gd name="T13" fmla="*/ 2147483647 h 45"/>
              <a:gd name="T14" fmla="*/ 2147483647 w 16"/>
              <a:gd name="T15" fmla="*/ 0 h 45"/>
              <a:gd name="T16" fmla="*/ 2147483647 w 16"/>
              <a:gd name="T17" fmla="*/ 2147483647 h 45"/>
              <a:gd name="T18" fmla="*/ 2147483647 w 16"/>
              <a:gd name="T19" fmla="*/ 2147483647 h 45"/>
              <a:gd name="T20" fmla="*/ 2147483647 w 16"/>
              <a:gd name="T21" fmla="*/ 2147483647 h 45"/>
              <a:gd name="T22" fmla="*/ 2147483647 w 16"/>
              <a:gd name="T23" fmla="*/ 2147483647 h 45"/>
              <a:gd name="T24" fmla="*/ 2147483647 w 16"/>
              <a:gd name="T25" fmla="*/ 2147483647 h 45"/>
              <a:gd name="T26" fmla="*/ 2147483647 w 16"/>
              <a:gd name="T27" fmla="*/ 2147483647 h 45"/>
              <a:gd name="T28" fmla="*/ 2147483647 w 16"/>
              <a:gd name="T29" fmla="*/ 2147483647 h 45"/>
              <a:gd name="T30" fmla="*/ 2147483647 w 16"/>
              <a:gd name="T31" fmla="*/ 2147483647 h 45"/>
              <a:gd name="T32" fmla="*/ 2147483647 w 16"/>
              <a:gd name="T33" fmla="*/ 2147483647 h 45"/>
              <a:gd name="T34" fmla="*/ 2147483647 w 16"/>
              <a:gd name="T35" fmla="*/ 2147483647 h 45"/>
              <a:gd name="T36" fmla="*/ 0 w 16"/>
              <a:gd name="T37" fmla="*/ 2147483647 h 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
              <a:gd name="T58" fmla="*/ 0 h 45"/>
              <a:gd name="T59" fmla="*/ 16 w 16"/>
              <a:gd name="T60" fmla="*/ 45 h 4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 h="45">
                <a:moveTo>
                  <a:pt x="0" y="45"/>
                </a:moveTo>
                <a:lnTo>
                  <a:pt x="2" y="39"/>
                </a:lnTo>
                <a:lnTo>
                  <a:pt x="4" y="33"/>
                </a:lnTo>
                <a:lnTo>
                  <a:pt x="7" y="24"/>
                </a:lnTo>
                <a:lnTo>
                  <a:pt x="10" y="16"/>
                </a:lnTo>
                <a:lnTo>
                  <a:pt x="13" y="9"/>
                </a:lnTo>
                <a:lnTo>
                  <a:pt x="14" y="3"/>
                </a:lnTo>
                <a:lnTo>
                  <a:pt x="16" y="0"/>
                </a:lnTo>
                <a:lnTo>
                  <a:pt x="16" y="6"/>
                </a:lnTo>
                <a:lnTo>
                  <a:pt x="14" y="13"/>
                </a:lnTo>
                <a:lnTo>
                  <a:pt x="13" y="18"/>
                </a:lnTo>
                <a:lnTo>
                  <a:pt x="13" y="21"/>
                </a:lnTo>
                <a:lnTo>
                  <a:pt x="13" y="30"/>
                </a:lnTo>
                <a:lnTo>
                  <a:pt x="10" y="34"/>
                </a:lnTo>
                <a:lnTo>
                  <a:pt x="8" y="38"/>
                </a:lnTo>
                <a:lnTo>
                  <a:pt x="6" y="41"/>
                </a:lnTo>
                <a:lnTo>
                  <a:pt x="2" y="44"/>
                </a:lnTo>
                <a:lnTo>
                  <a:pt x="1" y="45"/>
                </a:lnTo>
                <a:lnTo>
                  <a:pt x="0" y="45"/>
                </a:lnTo>
              </a:path>
            </a:pathLst>
          </a:custGeom>
          <a:solidFill>
            <a:srgbClr val="0000FF"/>
          </a:solidFill>
          <a:ln w="9525" cap="flat" cmpd="sng">
            <a:noFill/>
            <a:prstDash val="solid"/>
            <a:round/>
            <a:headEnd type="none" w="med" len="med"/>
            <a:tailEnd type="none" w="med" len="med"/>
          </a:ln>
        </p:spPr>
        <p:txBody>
          <a:bodyPr wrap="none" anchor="ctr"/>
          <a:lstStyle/>
          <a:p>
            <a:endParaRPr lang="en-GB"/>
          </a:p>
        </p:txBody>
      </p:sp>
      <p:sp>
        <p:nvSpPr>
          <p:cNvPr id="38051" name="Freeform 162"/>
          <p:cNvSpPr>
            <a:spLocks/>
          </p:cNvSpPr>
          <p:nvPr/>
        </p:nvSpPr>
        <p:spPr bwMode="auto">
          <a:xfrm>
            <a:off x="5029200" y="2514600"/>
            <a:ext cx="876300" cy="787400"/>
          </a:xfrm>
          <a:custGeom>
            <a:avLst/>
            <a:gdLst>
              <a:gd name="T0" fmla="*/ 0 w 552"/>
              <a:gd name="T1" fmla="*/ 0 h 496"/>
              <a:gd name="T2" fmla="*/ 2147483647 w 552"/>
              <a:gd name="T3" fmla="*/ 2147483647 h 496"/>
              <a:gd name="T4" fmla="*/ 2147483647 w 552"/>
              <a:gd name="T5" fmla="*/ 2147483647 h 496"/>
              <a:gd name="T6" fmla="*/ 2147483647 w 552"/>
              <a:gd name="T7" fmla="*/ 2147483647 h 496"/>
              <a:gd name="T8" fmla="*/ 2147483647 w 552"/>
              <a:gd name="T9" fmla="*/ 2147483647 h 496"/>
              <a:gd name="T10" fmla="*/ 2147483647 w 552"/>
              <a:gd name="T11" fmla="*/ 2147483647 h 496"/>
              <a:gd name="T12" fmla="*/ 2147483647 w 552"/>
              <a:gd name="T13" fmla="*/ 2147483647 h 496"/>
              <a:gd name="T14" fmla="*/ 2147483647 w 552"/>
              <a:gd name="T15" fmla="*/ 2147483647 h 496"/>
              <a:gd name="T16" fmla="*/ 0 60000 65536"/>
              <a:gd name="T17" fmla="*/ 0 60000 65536"/>
              <a:gd name="T18" fmla="*/ 0 60000 65536"/>
              <a:gd name="T19" fmla="*/ 0 60000 65536"/>
              <a:gd name="T20" fmla="*/ 0 60000 65536"/>
              <a:gd name="T21" fmla="*/ 0 60000 65536"/>
              <a:gd name="T22" fmla="*/ 0 60000 65536"/>
              <a:gd name="T23" fmla="*/ 0 60000 65536"/>
              <a:gd name="T24" fmla="*/ 0 w 552"/>
              <a:gd name="T25" fmla="*/ 0 h 496"/>
              <a:gd name="T26" fmla="*/ 552 w 552"/>
              <a:gd name="T27" fmla="*/ 496 h 49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52" h="496">
                <a:moveTo>
                  <a:pt x="0" y="0"/>
                </a:moveTo>
                <a:lnTo>
                  <a:pt x="124" y="132"/>
                </a:lnTo>
                <a:lnTo>
                  <a:pt x="196" y="222"/>
                </a:lnTo>
                <a:lnTo>
                  <a:pt x="234" y="256"/>
                </a:lnTo>
                <a:lnTo>
                  <a:pt x="296" y="328"/>
                </a:lnTo>
                <a:lnTo>
                  <a:pt x="384" y="406"/>
                </a:lnTo>
                <a:lnTo>
                  <a:pt x="498" y="466"/>
                </a:lnTo>
                <a:lnTo>
                  <a:pt x="552" y="496"/>
                </a:lnTo>
              </a:path>
            </a:pathLst>
          </a:custGeom>
          <a:noFill/>
          <a:ln w="19050" cap="flat" cmpd="sng">
            <a:solidFill>
              <a:srgbClr val="00FFFF"/>
            </a:solidFill>
            <a:prstDash val="solid"/>
            <a:round/>
            <a:headEnd type="none" w="med" len="med"/>
            <a:tailEnd type="none" w="med" len="med"/>
          </a:ln>
        </p:spPr>
        <p:txBody>
          <a:bodyPr/>
          <a:lstStyle/>
          <a:p>
            <a:endParaRPr lang="en-GB"/>
          </a:p>
        </p:txBody>
      </p:sp>
      <p:sp>
        <p:nvSpPr>
          <p:cNvPr id="38052" name="Freeform 163"/>
          <p:cNvSpPr>
            <a:spLocks/>
          </p:cNvSpPr>
          <p:nvPr/>
        </p:nvSpPr>
        <p:spPr bwMode="auto">
          <a:xfrm>
            <a:off x="3762375" y="2451100"/>
            <a:ext cx="1241425" cy="1368425"/>
          </a:xfrm>
          <a:custGeom>
            <a:avLst/>
            <a:gdLst>
              <a:gd name="T0" fmla="*/ 0 w 782"/>
              <a:gd name="T1" fmla="*/ 0 h 862"/>
              <a:gd name="T2" fmla="*/ 2147483647 w 782"/>
              <a:gd name="T3" fmla="*/ 2147483647 h 862"/>
              <a:gd name="T4" fmla="*/ 2147483647 w 782"/>
              <a:gd name="T5" fmla="*/ 2147483647 h 862"/>
              <a:gd name="T6" fmla="*/ 2147483647 w 782"/>
              <a:gd name="T7" fmla="*/ 2147483647 h 862"/>
              <a:gd name="T8" fmla="*/ 2147483647 w 782"/>
              <a:gd name="T9" fmla="*/ 2147483647 h 862"/>
              <a:gd name="T10" fmla="*/ 2147483647 w 782"/>
              <a:gd name="T11" fmla="*/ 2147483647 h 862"/>
              <a:gd name="T12" fmla="*/ 2147483647 w 782"/>
              <a:gd name="T13" fmla="*/ 2147483647 h 862"/>
              <a:gd name="T14" fmla="*/ 2147483647 w 782"/>
              <a:gd name="T15" fmla="*/ 2147483647 h 862"/>
              <a:gd name="T16" fmla="*/ 2147483647 w 782"/>
              <a:gd name="T17" fmla="*/ 2147483647 h 862"/>
              <a:gd name="T18" fmla="*/ 2147483647 w 782"/>
              <a:gd name="T19" fmla="*/ 2147483647 h 862"/>
              <a:gd name="T20" fmla="*/ 2147483647 w 782"/>
              <a:gd name="T21" fmla="*/ 2147483647 h 862"/>
              <a:gd name="T22" fmla="*/ 2147483647 w 782"/>
              <a:gd name="T23" fmla="*/ 2147483647 h 8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82"/>
              <a:gd name="T37" fmla="*/ 0 h 862"/>
              <a:gd name="T38" fmla="*/ 782 w 782"/>
              <a:gd name="T39" fmla="*/ 862 h 86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82" h="862">
                <a:moveTo>
                  <a:pt x="0" y="0"/>
                </a:moveTo>
                <a:lnTo>
                  <a:pt x="60" y="110"/>
                </a:lnTo>
                <a:lnTo>
                  <a:pt x="120" y="198"/>
                </a:lnTo>
                <a:lnTo>
                  <a:pt x="202" y="286"/>
                </a:lnTo>
                <a:lnTo>
                  <a:pt x="322" y="396"/>
                </a:lnTo>
                <a:lnTo>
                  <a:pt x="390" y="458"/>
                </a:lnTo>
                <a:lnTo>
                  <a:pt x="464" y="540"/>
                </a:lnTo>
                <a:lnTo>
                  <a:pt x="520" y="620"/>
                </a:lnTo>
                <a:lnTo>
                  <a:pt x="584" y="714"/>
                </a:lnTo>
                <a:lnTo>
                  <a:pt x="640" y="772"/>
                </a:lnTo>
                <a:lnTo>
                  <a:pt x="692" y="806"/>
                </a:lnTo>
                <a:lnTo>
                  <a:pt x="782" y="862"/>
                </a:lnTo>
              </a:path>
            </a:pathLst>
          </a:custGeom>
          <a:noFill/>
          <a:ln w="19050" cap="flat" cmpd="sng">
            <a:solidFill>
              <a:srgbClr val="00FFFF"/>
            </a:solidFill>
            <a:prstDash val="solid"/>
            <a:round/>
            <a:headEnd type="none" w="med" len="med"/>
            <a:tailEnd type="none" w="med" len="med"/>
          </a:ln>
        </p:spPr>
        <p:txBody>
          <a:bodyPr/>
          <a:lstStyle/>
          <a:p>
            <a:endParaRPr lang="en-GB"/>
          </a:p>
        </p:txBody>
      </p:sp>
      <p:sp>
        <p:nvSpPr>
          <p:cNvPr id="38053" name="Freeform 164"/>
          <p:cNvSpPr>
            <a:spLocks/>
          </p:cNvSpPr>
          <p:nvPr/>
        </p:nvSpPr>
        <p:spPr bwMode="auto">
          <a:xfrm>
            <a:off x="7480300" y="1609725"/>
            <a:ext cx="742950" cy="717550"/>
          </a:xfrm>
          <a:custGeom>
            <a:avLst/>
            <a:gdLst>
              <a:gd name="T0" fmla="*/ 0 w 454"/>
              <a:gd name="T1" fmla="*/ 0 h 440"/>
              <a:gd name="T2" fmla="*/ 2147483647 w 454"/>
              <a:gd name="T3" fmla="*/ 2147483647 h 440"/>
              <a:gd name="T4" fmla="*/ 2147483647 w 454"/>
              <a:gd name="T5" fmla="*/ 2147483647 h 440"/>
              <a:gd name="T6" fmla="*/ 0 60000 65536"/>
              <a:gd name="T7" fmla="*/ 0 60000 65536"/>
              <a:gd name="T8" fmla="*/ 0 60000 65536"/>
              <a:gd name="T9" fmla="*/ 0 w 454"/>
              <a:gd name="T10" fmla="*/ 0 h 440"/>
              <a:gd name="T11" fmla="*/ 454 w 454"/>
              <a:gd name="T12" fmla="*/ 440 h 440"/>
            </a:gdLst>
            <a:ahLst/>
            <a:cxnLst>
              <a:cxn ang="T6">
                <a:pos x="T0" y="T1"/>
              </a:cxn>
              <a:cxn ang="T7">
                <a:pos x="T2" y="T3"/>
              </a:cxn>
              <a:cxn ang="T8">
                <a:pos x="T4" y="T5"/>
              </a:cxn>
            </a:cxnLst>
            <a:rect l="T9" t="T10" r="T11" b="T12"/>
            <a:pathLst>
              <a:path w="454" h="440">
                <a:moveTo>
                  <a:pt x="0" y="0"/>
                </a:moveTo>
                <a:lnTo>
                  <a:pt x="250" y="242"/>
                </a:lnTo>
                <a:lnTo>
                  <a:pt x="454" y="440"/>
                </a:lnTo>
              </a:path>
            </a:pathLst>
          </a:custGeom>
          <a:noFill/>
          <a:ln w="25400" cap="flat" cmpd="sng">
            <a:solidFill>
              <a:srgbClr val="00FFFF"/>
            </a:solidFill>
            <a:prstDash val="solid"/>
            <a:round/>
            <a:headEnd type="none" w="med" len="med"/>
            <a:tailEnd type="none" w="med" len="med"/>
          </a:ln>
        </p:spPr>
        <p:txBody>
          <a:bodyPr/>
          <a:lstStyle/>
          <a:p>
            <a:endParaRPr lang="en-GB"/>
          </a:p>
        </p:txBody>
      </p:sp>
      <p:sp>
        <p:nvSpPr>
          <p:cNvPr id="38054" name="Freeform 165"/>
          <p:cNvSpPr>
            <a:spLocks/>
          </p:cNvSpPr>
          <p:nvPr/>
        </p:nvSpPr>
        <p:spPr bwMode="auto">
          <a:xfrm>
            <a:off x="7404100" y="2565400"/>
            <a:ext cx="381000" cy="454025"/>
          </a:xfrm>
          <a:custGeom>
            <a:avLst/>
            <a:gdLst>
              <a:gd name="T0" fmla="*/ 0 w 240"/>
              <a:gd name="T1" fmla="*/ 0 h 286"/>
              <a:gd name="T2" fmla="*/ 2147483647 w 240"/>
              <a:gd name="T3" fmla="*/ 2147483647 h 286"/>
              <a:gd name="T4" fmla="*/ 2147483647 w 240"/>
              <a:gd name="T5" fmla="*/ 2147483647 h 286"/>
              <a:gd name="T6" fmla="*/ 0 60000 65536"/>
              <a:gd name="T7" fmla="*/ 0 60000 65536"/>
              <a:gd name="T8" fmla="*/ 0 60000 65536"/>
              <a:gd name="T9" fmla="*/ 0 w 240"/>
              <a:gd name="T10" fmla="*/ 0 h 286"/>
              <a:gd name="T11" fmla="*/ 240 w 240"/>
              <a:gd name="T12" fmla="*/ 286 h 286"/>
            </a:gdLst>
            <a:ahLst/>
            <a:cxnLst>
              <a:cxn ang="T6">
                <a:pos x="T0" y="T1"/>
              </a:cxn>
              <a:cxn ang="T7">
                <a:pos x="T2" y="T3"/>
              </a:cxn>
              <a:cxn ang="T8">
                <a:pos x="T4" y="T5"/>
              </a:cxn>
            </a:cxnLst>
            <a:rect l="T9" t="T10" r="T11" b="T12"/>
            <a:pathLst>
              <a:path w="240" h="286">
                <a:moveTo>
                  <a:pt x="0" y="0"/>
                </a:moveTo>
                <a:lnTo>
                  <a:pt x="122" y="130"/>
                </a:lnTo>
                <a:lnTo>
                  <a:pt x="240" y="286"/>
                </a:lnTo>
              </a:path>
            </a:pathLst>
          </a:custGeom>
          <a:noFill/>
          <a:ln w="19050" cap="flat" cmpd="sng">
            <a:solidFill>
              <a:srgbClr val="00FFFF"/>
            </a:solidFill>
            <a:prstDash val="solid"/>
            <a:round/>
            <a:headEnd type="none" w="med" len="med"/>
            <a:tailEnd type="none" w="med" len="med"/>
          </a:ln>
        </p:spPr>
        <p:txBody>
          <a:bodyPr/>
          <a:lstStyle/>
          <a:p>
            <a:endParaRPr lang="en-GB"/>
          </a:p>
        </p:txBody>
      </p:sp>
      <p:sp>
        <p:nvSpPr>
          <p:cNvPr id="38055" name="Line 166"/>
          <p:cNvSpPr>
            <a:spLocks noChangeShapeType="1"/>
          </p:cNvSpPr>
          <p:nvPr/>
        </p:nvSpPr>
        <p:spPr bwMode="auto">
          <a:xfrm>
            <a:off x="8220075" y="2324100"/>
            <a:ext cx="533400" cy="520700"/>
          </a:xfrm>
          <a:prstGeom prst="line">
            <a:avLst/>
          </a:prstGeom>
          <a:noFill/>
          <a:ln w="19050">
            <a:solidFill>
              <a:srgbClr val="00FFFF"/>
            </a:solidFill>
            <a:round/>
            <a:headEnd/>
            <a:tailEnd/>
          </a:ln>
        </p:spPr>
        <p:txBody>
          <a:bodyPr/>
          <a:lstStyle/>
          <a:p>
            <a:endParaRPr lang="en-GB"/>
          </a:p>
        </p:txBody>
      </p:sp>
      <p:sp>
        <p:nvSpPr>
          <p:cNvPr id="38056" name="Freeform 167"/>
          <p:cNvSpPr>
            <a:spLocks/>
          </p:cNvSpPr>
          <p:nvPr/>
        </p:nvSpPr>
        <p:spPr bwMode="auto">
          <a:xfrm>
            <a:off x="8213725" y="2422525"/>
            <a:ext cx="533400" cy="530225"/>
          </a:xfrm>
          <a:custGeom>
            <a:avLst/>
            <a:gdLst>
              <a:gd name="T0" fmla="*/ 0 w 342"/>
              <a:gd name="T1" fmla="*/ 0 h 338"/>
              <a:gd name="T2" fmla="*/ 2147483647 w 342"/>
              <a:gd name="T3" fmla="*/ 2147483647 h 338"/>
              <a:gd name="T4" fmla="*/ 2147483647 w 342"/>
              <a:gd name="T5" fmla="*/ 2147483647 h 338"/>
              <a:gd name="T6" fmla="*/ 2147483647 w 342"/>
              <a:gd name="T7" fmla="*/ 2147483647 h 338"/>
              <a:gd name="T8" fmla="*/ 0 60000 65536"/>
              <a:gd name="T9" fmla="*/ 0 60000 65536"/>
              <a:gd name="T10" fmla="*/ 0 60000 65536"/>
              <a:gd name="T11" fmla="*/ 0 60000 65536"/>
              <a:gd name="T12" fmla="*/ 0 w 342"/>
              <a:gd name="T13" fmla="*/ 0 h 338"/>
              <a:gd name="T14" fmla="*/ 342 w 342"/>
              <a:gd name="T15" fmla="*/ 338 h 338"/>
            </a:gdLst>
            <a:ahLst/>
            <a:cxnLst>
              <a:cxn ang="T8">
                <a:pos x="T0" y="T1"/>
              </a:cxn>
              <a:cxn ang="T9">
                <a:pos x="T2" y="T3"/>
              </a:cxn>
              <a:cxn ang="T10">
                <a:pos x="T4" y="T5"/>
              </a:cxn>
              <a:cxn ang="T11">
                <a:pos x="T6" y="T7"/>
              </a:cxn>
            </a:cxnLst>
            <a:rect l="T12" t="T13" r="T14" b="T15"/>
            <a:pathLst>
              <a:path w="342" h="338">
                <a:moveTo>
                  <a:pt x="0" y="0"/>
                </a:moveTo>
                <a:lnTo>
                  <a:pt x="106" y="106"/>
                </a:lnTo>
                <a:lnTo>
                  <a:pt x="276" y="270"/>
                </a:lnTo>
                <a:lnTo>
                  <a:pt x="342" y="338"/>
                </a:lnTo>
              </a:path>
            </a:pathLst>
          </a:custGeom>
          <a:noFill/>
          <a:ln w="19050" cap="flat" cmpd="sng">
            <a:solidFill>
              <a:srgbClr val="00FFFF"/>
            </a:solidFill>
            <a:prstDash val="solid"/>
            <a:round/>
            <a:headEnd type="none" w="med" len="med"/>
            <a:tailEnd type="none" w="med" len="med"/>
          </a:ln>
        </p:spPr>
        <p:txBody>
          <a:bodyPr/>
          <a:lstStyle/>
          <a:p>
            <a:endParaRPr lang="en-GB"/>
          </a:p>
        </p:txBody>
      </p:sp>
      <p:sp>
        <p:nvSpPr>
          <p:cNvPr id="38057" name="Freeform 168"/>
          <p:cNvSpPr>
            <a:spLocks/>
          </p:cNvSpPr>
          <p:nvPr/>
        </p:nvSpPr>
        <p:spPr bwMode="auto">
          <a:xfrm>
            <a:off x="7185025" y="1704975"/>
            <a:ext cx="285750" cy="1633538"/>
          </a:xfrm>
          <a:custGeom>
            <a:avLst/>
            <a:gdLst>
              <a:gd name="T0" fmla="*/ 2147483647 w 180"/>
              <a:gd name="T1" fmla="*/ 0 h 1029"/>
              <a:gd name="T2" fmla="*/ 2147483647 w 180"/>
              <a:gd name="T3" fmla="*/ 2147483647 h 1029"/>
              <a:gd name="T4" fmla="*/ 2147483647 w 180"/>
              <a:gd name="T5" fmla="*/ 2147483647 h 1029"/>
              <a:gd name="T6" fmla="*/ 2147483647 w 180"/>
              <a:gd name="T7" fmla="*/ 2147483647 h 1029"/>
              <a:gd name="T8" fmla="*/ 2147483647 w 180"/>
              <a:gd name="T9" fmla="*/ 2147483647 h 1029"/>
              <a:gd name="T10" fmla="*/ 2147483647 w 180"/>
              <a:gd name="T11" fmla="*/ 2147483647 h 1029"/>
              <a:gd name="T12" fmla="*/ 2147483647 w 180"/>
              <a:gd name="T13" fmla="*/ 2147483647 h 1029"/>
              <a:gd name="T14" fmla="*/ 2147483647 w 180"/>
              <a:gd name="T15" fmla="*/ 2147483647 h 1029"/>
              <a:gd name="T16" fmla="*/ 0 w 180"/>
              <a:gd name="T17" fmla="*/ 2147483647 h 10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0"/>
              <a:gd name="T28" fmla="*/ 0 h 1029"/>
              <a:gd name="T29" fmla="*/ 180 w 180"/>
              <a:gd name="T30" fmla="*/ 1029 h 10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0" h="1029">
                <a:moveTo>
                  <a:pt x="180" y="0"/>
                </a:moveTo>
                <a:lnTo>
                  <a:pt x="150" y="176"/>
                </a:lnTo>
                <a:lnTo>
                  <a:pt x="136" y="312"/>
                </a:lnTo>
                <a:lnTo>
                  <a:pt x="108" y="454"/>
                </a:lnTo>
                <a:lnTo>
                  <a:pt x="98" y="604"/>
                </a:lnTo>
                <a:lnTo>
                  <a:pt x="92" y="700"/>
                </a:lnTo>
                <a:lnTo>
                  <a:pt x="72" y="792"/>
                </a:lnTo>
                <a:lnTo>
                  <a:pt x="36" y="918"/>
                </a:lnTo>
                <a:lnTo>
                  <a:pt x="0" y="1029"/>
                </a:lnTo>
              </a:path>
            </a:pathLst>
          </a:custGeom>
          <a:noFill/>
          <a:ln w="19050" cap="flat" cmpd="sng">
            <a:solidFill>
              <a:srgbClr val="00FFFF"/>
            </a:solidFill>
            <a:prstDash val="solid"/>
            <a:round/>
            <a:headEnd type="none" w="med" len="med"/>
            <a:tailEnd type="none" w="med" len="med"/>
          </a:ln>
        </p:spPr>
        <p:txBody>
          <a:bodyPr/>
          <a:lstStyle/>
          <a:p>
            <a:endParaRPr lang="en-GB"/>
          </a:p>
        </p:txBody>
      </p:sp>
      <p:sp>
        <p:nvSpPr>
          <p:cNvPr id="38058" name="Freeform 169"/>
          <p:cNvSpPr>
            <a:spLocks/>
          </p:cNvSpPr>
          <p:nvPr/>
        </p:nvSpPr>
        <p:spPr bwMode="auto">
          <a:xfrm>
            <a:off x="7072313" y="3314700"/>
            <a:ext cx="169862" cy="504825"/>
          </a:xfrm>
          <a:custGeom>
            <a:avLst/>
            <a:gdLst>
              <a:gd name="T0" fmla="*/ 2147483647 w 107"/>
              <a:gd name="T1" fmla="*/ 0 h 318"/>
              <a:gd name="T2" fmla="*/ 2147483647 w 107"/>
              <a:gd name="T3" fmla="*/ 2147483647 h 318"/>
              <a:gd name="T4" fmla="*/ 2147483647 w 107"/>
              <a:gd name="T5" fmla="*/ 2147483647 h 318"/>
              <a:gd name="T6" fmla="*/ 0 w 107"/>
              <a:gd name="T7" fmla="*/ 2147483647 h 318"/>
              <a:gd name="T8" fmla="*/ 0 60000 65536"/>
              <a:gd name="T9" fmla="*/ 0 60000 65536"/>
              <a:gd name="T10" fmla="*/ 0 60000 65536"/>
              <a:gd name="T11" fmla="*/ 0 60000 65536"/>
              <a:gd name="T12" fmla="*/ 0 w 107"/>
              <a:gd name="T13" fmla="*/ 0 h 318"/>
              <a:gd name="T14" fmla="*/ 107 w 107"/>
              <a:gd name="T15" fmla="*/ 318 h 318"/>
            </a:gdLst>
            <a:ahLst/>
            <a:cxnLst>
              <a:cxn ang="T8">
                <a:pos x="T0" y="T1"/>
              </a:cxn>
              <a:cxn ang="T9">
                <a:pos x="T2" y="T3"/>
              </a:cxn>
              <a:cxn ang="T10">
                <a:pos x="T4" y="T5"/>
              </a:cxn>
              <a:cxn ang="T11">
                <a:pos x="T6" y="T7"/>
              </a:cxn>
            </a:cxnLst>
            <a:rect l="T12" t="T13" r="T14" b="T15"/>
            <a:pathLst>
              <a:path w="107" h="318">
                <a:moveTo>
                  <a:pt x="107" y="0"/>
                </a:moveTo>
                <a:lnTo>
                  <a:pt x="87" y="90"/>
                </a:lnTo>
                <a:lnTo>
                  <a:pt x="53" y="160"/>
                </a:lnTo>
                <a:lnTo>
                  <a:pt x="0" y="318"/>
                </a:lnTo>
              </a:path>
            </a:pathLst>
          </a:custGeom>
          <a:noFill/>
          <a:ln w="19050" cap="flat" cmpd="sng">
            <a:solidFill>
              <a:srgbClr val="00FFFF"/>
            </a:solidFill>
            <a:prstDash val="solid"/>
            <a:round/>
            <a:headEnd type="none" w="med" len="med"/>
            <a:tailEnd type="none" w="med" len="med"/>
          </a:ln>
        </p:spPr>
        <p:txBody>
          <a:bodyPr/>
          <a:lstStyle/>
          <a:p>
            <a:endParaRPr lang="en-GB"/>
          </a:p>
        </p:txBody>
      </p:sp>
      <p:sp>
        <p:nvSpPr>
          <p:cNvPr id="38059" name="Freeform 170"/>
          <p:cNvSpPr>
            <a:spLocks/>
          </p:cNvSpPr>
          <p:nvPr/>
        </p:nvSpPr>
        <p:spPr bwMode="auto">
          <a:xfrm>
            <a:off x="6994525" y="3330575"/>
            <a:ext cx="190500" cy="492125"/>
          </a:xfrm>
          <a:custGeom>
            <a:avLst/>
            <a:gdLst>
              <a:gd name="T0" fmla="*/ 2147483647 w 120"/>
              <a:gd name="T1" fmla="*/ 0 h 310"/>
              <a:gd name="T2" fmla="*/ 2147483647 w 120"/>
              <a:gd name="T3" fmla="*/ 2147483647 h 310"/>
              <a:gd name="T4" fmla="*/ 2147483647 w 120"/>
              <a:gd name="T5" fmla="*/ 2147483647 h 310"/>
              <a:gd name="T6" fmla="*/ 0 w 120"/>
              <a:gd name="T7" fmla="*/ 2147483647 h 310"/>
              <a:gd name="T8" fmla="*/ 0 60000 65536"/>
              <a:gd name="T9" fmla="*/ 0 60000 65536"/>
              <a:gd name="T10" fmla="*/ 0 60000 65536"/>
              <a:gd name="T11" fmla="*/ 0 60000 65536"/>
              <a:gd name="T12" fmla="*/ 0 w 120"/>
              <a:gd name="T13" fmla="*/ 0 h 310"/>
              <a:gd name="T14" fmla="*/ 120 w 120"/>
              <a:gd name="T15" fmla="*/ 310 h 310"/>
            </a:gdLst>
            <a:ahLst/>
            <a:cxnLst>
              <a:cxn ang="T8">
                <a:pos x="T0" y="T1"/>
              </a:cxn>
              <a:cxn ang="T9">
                <a:pos x="T2" y="T3"/>
              </a:cxn>
              <a:cxn ang="T10">
                <a:pos x="T4" y="T5"/>
              </a:cxn>
              <a:cxn ang="T11">
                <a:pos x="T6" y="T7"/>
              </a:cxn>
            </a:cxnLst>
            <a:rect l="T12" t="T13" r="T14" b="T15"/>
            <a:pathLst>
              <a:path w="120" h="310">
                <a:moveTo>
                  <a:pt x="120" y="0"/>
                </a:moveTo>
                <a:lnTo>
                  <a:pt x="100" y="78"/>
                </a:lnTo>
                <a:lnTo>
                  <a:pt x="46" y="208"/>
                </a:lnTo>
                <a:lnTo>
                  <a:pt x="0" y="310"/>
                </a:lnTo>
              </a:path>
            </a:pathLst>
          </a:custGeom>
          <a:noFill/>
          <a:ln w="19050" cap="flat" cmpd="sng">
            <a:solidFill>
              <a:srgbClr val="00FFFF"/>
            </a:solidFill>
            <a:prstDash val="solid"/>
            <a:round/>
            <a:headEnd type="none" w="med" len="med"/>
            <a:tailEnd type="none" w="med" len="med"/>
          </a:ln>
        </p:spPr>
        <p:txBody>
          <a:bodyPr/>
          <a:lstStyle/>
          <a:p>
            <a:endParaRPr lang="en-GB"/>
          </a:p>
        </p:txBody>
      </p:sp>
      <p:sp>
        <p:nvSpPr>
          <p:cNvPr id="38060" name="Freeform 171"/>
          <p:cNvSpPr>
            <a:spLocks/>
          </p:cNvSpPr>
          <p:nvPr/>
        </p:nvSpPr>
        <p:spPr bwMode="auto">
          <a:xfrm>
            <a:off x="4359275" y="2790825"/>
            <a:ext cx="803275" cy="904875"/>
          </a:xfrm>
          <a:custGeom>
            <a:avLst/>
            <a:gdLst>
              <a:gd name="T0" fmla="*/ 0 w 506"/>
              <a:gd name="T1" fmla="*/ 0 h 570"/>
              <a:gd name="T2" fmla="*/ 2147483647 w 506"/>
              <a:gd name="T3" fmla="*/ 2147483647 h 570"/>
              <a:gd name="T4" fmla="*/ 2147483647 w 506"/>
              <a:gd name="T5" fmla="*/ 2147483647 h 570"/>
              <a:gd name="T6" fmla="*/ 2147483647 w 506"/>
              <a:gd name="T7" fmla="*/ 2147483647 h 570"/>
              <a:gd name="T8" fmla="*/ 2147483647 w 506"/>
              <a:gd name="T9" fmla="*/ 2147483647 h 570"/>
              <a:gd name="T10" fmla="*/ 0 60000 65536"/>
              <a:gd name="T11" fmla="*/ 0 60000 65536"/>
              <a:gd name="T12" fmla="*/ 0 60000 65536"/>
              <a:gd name="T13" fmla="*/ 0 60000 65536"/>
              <a:gd name="T14" fmla="*/ 0 60000 65536"/>
              <a:gd name="T15" fmla="*/ 0 w 506"/>
              <a:gd name="T16" fmla="*/ 0 h 570"/>
              <a:gd name="T17" fmla="*/ 506 w 506"/>
              <a:gd name="T18" fmla="*/ 570 h 570"/>
            </a:gdLst>
            <a:ahLst/>
            <a:cxnLst>
              <a:cxn ang="T10">
                <a:pos x="T0" y="T1"/>
              </a:cxn>
              <a:cxn ang="T11">
                <a:pos x="T2" y="T3"/>
              </a:cxn>
              <a:cxn ang="T12">
                <a:pos x="T4" y="T5"/>
              </a:cxn>
              <a:cxn ang="T13">
                <a:pos x="T6" y="T7"/>
              </a:cxn>
              <a:cxn ang="T14">
                <a:pos x="T8" y="T9"/>
              </a:cxn>
            </a:cxnLst>
            <a:rect l="T15" t="T16" r="T17" b="T18"/>
            <a:pathLst>
              <a:path w="506" h="570">
                <a:moveTo>
                  <a:pt x="0" y="0"/>
                </a:moveTo>
                <a:lnTo>
                  <a:pt x="150" y="210"/>
                </a:lnTo>
                <a:lnTo>
                  <a:pt x="288" y="354"/>
                </a:lnTo>
                <a:lnTo>
                  <a:pt x="484" y="556"/>
                </a:lnTo>
                <a:lnTo>
                  <a:pt x="506" y="570"/>
                </a:lnTo>
              </a:path>
            </a:pathLst>
          </a:custGeom>
          <a:noFill/>
          <a:ln w="19050" cap="flat" cmpd="sng">
            <a:solidFill>
              <a:srgbClr val="00FFFF"/>
            </a:solidFill>
            <a:prstDash val="solid"/>
            <a:round/>
            <a:headEnd type="none" w="med" len="med"/>
            <a:tailEnd type="none" w="med" len="med"/>
          </a:ln>
        </p:spPr>
        <p:txBody>
          <a:bodyPr/>
          <a:lstStyle/>
          <a:p>
            <a:endParaRPr lang="en-GB"/>
          </a:p>
        </p:txBody>
      </p:sp>
      <p:sp>
        <p:nvSpPr>
          <p:cNvPr id="38061" name="Freeform 172"/>
          <p:cNvSpPr>
            <a:spLocks/>
          </p:cNvSpPr>
          <p:nvPr/>
        </p:nvSpPr>
        <p:spPr bwMode="auto">
          <a:xfrm>
            <a:off x="5934075" y="3122613"/>
            <a:ext cx="538163" cy="49212"/>
          </a:xfrm>
          <a:custGeom>
            <a:avLst/>
            <a:gdLst>
              <a:gd name="T0" fmla="*/ 0 w 339"/>
              <a:gd name="T1" fmla="*/ 2147483647 h 31"/>
              <a:gd name="T2" fmla="*/ 2147483647 w 339"/>
              <a:gd name="T3" fmla="*/ 2147483647 h 31"/>
              <a:gd name="T4" fmla="*/ 2147483647 w 339"/>
              <a:gd name="T5" fmla="*/ 2147483647 h 31"/>
              <a:gd name="T6" fmla="*/ 2147483647 w 339"/>
              <a:gd name="T7" fmla="*/ 0 h 31"/>
              <a:gd name="T8" fmla="*/ 0 60000 65536"/>
              <a:gd name="T9" fmla="*/ 0 60000 65536"/>
              <a:gd name="T10" fmla="*/ 0 60000 65536"/>
              <a:gd name="T11" fmla="*/ 0 60000 65536"/>
              <a:gd name="T12" fmla="*/ 0 w 339"/>
              <a:gd name="T13" fmla="*/ 0 h 31"/>
              <a:gd name="T14" fmla="*/ 339 w 339"/>
              <a:gd name="T15" fmla="*/ 31 h 31"/>
            </a:gdLst>
            <a:ahLst/>
            <a:cxnLst>
              <a:cxn ang="T8">
                <a:pos x="T0" y="T1"/>
              </a:cxn>
              <a:cxn ang="T9">
                <a:pos x="T2" y="T3"/>
              </a:cxn>
              <a:cxn ang="T10">
                <a:pos x="T4" y="T5"/>
              </a:cxn>
              <a:cxn ang="T11">
                <a:pos x="T6" y="T7"/>
              </a:cxn>
            </a:cxnLst>
            <a:rect l="T12" t="T13" r="T14" b="T15"/>
            <a:pathLst>
              <a:path w="339" h="31">
                <a:moveTo>
                  <a:pt x="0" y="31"/>
                </a:moveTo>
                <a:lnTo>
                  <a:pt x="144" y="27"/>
                </a:lnTo>
                <a:lnTo>
                  <a:pt x="248" y="7"/>
                </a:lnTo>
                <a:lnTo>
                  <a:pt x="339" y="0"/>
                </a:lnTo>
              </a:path>
            </a:pathLst>
          </a:custGeom>
          <a:noFill/>
          <a:ln w="19050" cap="flat" cmpd="sng">
            <a:solidFill>
              <a:srgbClr val="00FFFF"/>
            </a:solidFill>
            <a:prstDash val="solid"/>
            <a:round/>
            <a:headEnd type="none" w="med" len="med"/>
            <a:tailEnd type="none" w="med" len="med"/>
          </a:ln>
        </p:spPr>
        <p:txBody>
          <a:bodyPr/>
          <a:lstStyle/>
          <a:p>
            <a:endParaRPr lang="en-GB"/>
          </a:p>
        </p:txBody>
      </p:sp>
      <p:sp>
        <p:nvSpPr>
          <p:cNvPr id="38062" name="Freeform 173"/>
          <p:cNvSpPr>
            <a:spLocks/>
          </p:cNvSpPr>
          <p:nvPr/>
        </p:nvSpPr>
        <p:spPr bwMode="auto">
          <a:xfrm>
            <a:off x="4384675" y="3175000"/>
            <a:ext cx="561975" cy="520700"/>
          </a:xfrm>
          <a:custGeom>
            <a:avLst/>
            <a:gdLst>
              <a:gd name="T0" fmla="*/ 0 w 354"/>
              <a:gd name="T1" fmla="*/ 0 h 328"/>
              <a:gd name="T2" fmla="*/ 2147483647 w 354"/>
              <a:gd name="T3" fmla="*/ 2147483647 h 328"/>
              <a:gd name="T4" fmla="*/ 2147483647 w 354"/>
              <a:gd name="T5" fmla="*/ 2147483647 h 328"/>
              <a:gd name="T6" fmla="*/ 2147483647 w 354"/>
              <a:gd name="T7" fmla="*/ 2147483647 h 328"/>
              <a:gd name="T8" fmla="*/ 0 60000 65536"/>
              <a:gd name="T9" fmla="*/ 0 60000 65536"/>
              <a:gd name="T10" fmla="*/ 0 60000 65536"/>
              <a:gd name="T11" fmla="*/ 0 60000 65536"/>
              <a:gd name="T12" fmla="*/ 0 w 354"/>
              <a:gd name="T13" fmla="*/ 0 h 328"/>
              <a:gd name="T14" fmla="*/ 354 w 354"/>
              <a:gd name="T15" fmla="*/ 328 h 328"/>
            </a:gdLst>
            <a:ahLst/>
            <a:cxnLst>
              <a:cxn ang="T8">
                <a:pos x="T0" y="T1"/>
              </a:cxn>
              <a:cxn ang="T9">
                <a:pos x="T2" y="T3"/>
              </a:cxn>
              <a:cxn ang="T10">
                <a:pos x="T4" y="T5"/>
              </a:cxn>
              <a:cxn ang="T11">
                <a:pos x="T6" y="T7"/>
              </a:cxn>
            </a:cxnLst>
            <a:rect l="T12" t="T13" r="T14" b="T15"/>
            <a:pathLst>
              <a:path w="354" h="328">
                <a:moveTo>
                  <a:pt x="0" y="0"/>
                </a:moveTo>
                <a:lnTo>
                  <a:pt x="104" y="90"/>
                </a:lnTo>
                <a:lnTo>
                  <a:pt x="208" y="192"/>
                </a:lnTo>
                <a:lnTo>
                  <a:pt x="354" y="328"/>
                </a:lnTo>
              </a:path>
            </a:pathLst>
          </a:custGeom>
          <a:noFill/>
          <a:ln w="19050" cap="flat" cmpd="sng">
            <a:solidFill>
              <a:srgbClr val="00FFFF"/>
            </a:solidFill>
            <a:prstDash val="solid"/>
            <a:round/>
            <a:headEnd type="none" w="med" len="med"/>
            <a:tailEnd type="none" w="med" len="med"/>
          </a:ln>
        </p:spPr>
        <p:txBody>
          <a:bodyPr/>
          <a:lstStyle/>
          <a:p>
            <a:endParaRPr lang="en-GB"/>
          </a:p>
        </p:txBody>
      </p:sp>
      <p:sp>
        <p:nvSpPr>
          <p:cNvPr id="38063" name="Freeform 174"/>
          <p:cNvSpPr>
            <a:spLocks/>
          </p:cNvSpPr>
          <p:nvPr/>
        </p:nvSpPr>
        <p:spPr bwMode="auto">
          <a:xfrm>
            <a:off x="5765800" y="2803525"/>
            <a:ext cx="200025" cy="1019175"/>
          </a:xfrm>
          <a:custGeom>
            <a:avLst/>
            <a:gdLst>
              <a:gd name="T0" fmla="*/ 2147483647 w 126"/>
              <a:gd name="T1" fmla="*/ 0 h 642"/>
              <a:gd name="T2" fmla="*/ 2147483647 w 126"/>
              <a:gd name="T3" fmla="*/ 2147483647 h 642"/>
              <a:gd name="T4" fmla="*/ 2147483647 w 126"/>
              <a:gd name="T5" fmla="*/ 2147483647 h 642"/>
              <a:gd name="T6" fmla="*/ 2147483647 w 126"/>
              <a:gd name="T7" fmla="*/ 2147483647 h 642"/>
              <a:gd name="T8" fmla="*/ 2147483647 w 126"/>
              <a:gd name="T9" fmla="*/ 2147483647 h 642"/>
              <a:gd name="T10" fmla="*/ 0 w 126"/>
              <a:gd name="T11" fmla="*/ 2147483647 h 642"/>
              <a:gd name="T12" fmla="*/ 0 60000 65536"/>
              <a:gd name="T13" fmla="*/ 0 60000 65536"/>
              <a:gd name="T14" fmla="*/ 0 60000 65536"/>
              <a:gd name="T15" fmla="*/ 0 60000 65536"/>
              <a:gd name="T16" fmla="*/ 0 60000 65536"/>
              <a:gd name="T17" fmla="*/ 0 60000 65536"/>
              <a:gd name="T18" fmla="*/ 0 w 126"/>
              <a:gd name="T19" fmla="*/ 0 h 642"/>
              <a:gd name="T20" fmla="*/ 126 w 126"/>
              <a:gd name="T21" fmla="*/ 642 h 642"/>
            </a:gdLst>
            <a:ahLst/>
            <a:cxnLst>
              <a:cxn ang="T12">
                <a:pos x="T0" y="T1"/>
              </a:cxn>
              <a:cxn ang="T13">
                <a:pos x="T2" y="T3"/>
              </a:cxn>
              <a:cxn ang="T14">
                <a:pos x="T4" y="T5"/>
              </a:cxn>
              <a:cxn ang="T15">
                <a:pos x="T6" y="T7"/>
              </a:cxn>
              <a:cxn ang="T16">
                <a:pos x="T8" y="T9"/>
              </a:cxn>
              <a:cxn ang="T17">
                <a:pos x="T10" y="T11"/>
              </a:cxn>
            </a:cxnLst>
            <a:rect l="T18" t="T19" r="T20" b="T21"/>
            <a:pathLst>
              <a:path w="126" h="642">
                <a:moveTo>
                  <a:pt x="116" y="0"/>
                </a:moveTo>
                <a:lnTo>
                  <a:pt x="126" y="102"/>
                </a:lnTo>
                <a:lnTo>
                  <a:pt x="112" y="224"/>
                </a:lnTo>
                <a:lnTo>
                  <a:pt x="88" y="320"/>
                </a:lnTo>
                <a:lnTo>
                  <a:pt x="54" y="452"/>
                </a:lnTo>
                <a:lnTo>
                  <a:pt x="0" y="642"/>
                </a:lnTo>
              </a:path>
            </a:pathLst>
          </a:custGeom>
          <a:noFill/>
          <a:ln w="19050" cap="flat" cmpd="sng">
            <a:solidFill>
              <a:srgbClr val="00FFFF"/>
            </a:solidFill>
            <a:prstDash val="solid"/>
            <a:round/>
            <a:headEnd type="none" w="med" len="med"/>
            <a:tailEnd type="none" w="med" len="med"/>
          </a:ln>
        </p:spPr>
        <p:txBody>
          <a:bodyPr/>
          <a:lstStyle/>
          <a:p>
            <a:endParaRPr lang="en-GB"/>
          </a:p>
        </p:txBody>
      </p:sp>
      <p:sp>
        <p:nvSpPr>
          <p:cNvPr id="38064" name="Freeform 175"/>
          <p:cNvSpPr>
            <a:spLocks/>
          </p:cNvSpPr>
          <p:nvPr/>
        </p:nvSpPr>
        <p:spPr bwMode="auto">
          <a:xfrm>
            <a:off x="238125" y="2419350"/>
            <a:ext cx="847725" cy="1217613"/>
          </a:xfrm>
          <a:custGeom>
            <a:avLst/>
            <a:gdLst>
              <a:gd name="T0" fmla="*/ 0 w 534"/>
              <a:gd name="T1" fmla="*/ 0 h 767"/>
              <a:gd name="T2" fmla="*/ 2147483647 w 534"/>
              <a:gd name="T3" fmla="*/ 2147483647 h 767"/>
              <a:gd name="T4" fmla="*/ 2147483647 w 534"/>
              <a:gd name="T5" fmla="*/ 2147483647 h 767"/>
              <a:gd name="T6" fmla="*/ 2147483647 w 534"/>
              <a:gd name="T7" fmla="*/ 2147483647 h 767"/>
              <a:gd name="T8" fmla="*/ 2147483647 w 534"/>
              <a:gd name="T9" fmla="*/ 2147483647 h 767"/>
              <a:gd name="T10" fmla="*/ 2147483647 w 534"/>
              <a:gd name="T11" fmla="*/ 2147483647 h 767"/>
              <a:gd name="T12" fmla="*/ 2147483647 w 534"/>
              <a:gd name="T13" fmla="*/ 2147483647 h 767"/>
              <a:gd name="T14" fmla="*/ 0 60000 65536"/>
              <a:gd name="T15" fmla="*/ 0 60000 65536"/>
              <a:gd name="T16" fmla="*/ 0 60000 65536"/>
              <a:gd name="T17" fmla="*/ 0 60000 65536"/>
              <a:gd name="T18" fmla="*/ 0 60000 65536"/>
              <a:gd name="T19" fmla="*/ 0 60000 65536"/>
              <a:gd name="T20" fmla="*/ 0 60000 65536"/>
              <a:gd name="T21" fmla="*/ 0 w 534"/>
              <a:gd name="T22" fmla="*/ 0 h 767"/>
              <a:gd name="T23" fmla="*/ 534 w 534"/>
              <a:gd name="T24" fmla="*/ 767 h 7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4" h="767">
                <a:moveTo>
                  <a:pt x="0" y="0"/>
                </a:moveTo>
                <a:lnTo>
                  <a:pt x="81" y="119"/>
                </a:lnTo>
                <a:lnTo>
                  <a:pt x="164" y="225"/>
                </a:lnTo>
                <a:lnTo>
                  <a:pt x="249" y="321"/>
                </a:lnTo>
                <a:lnTo>
                  <a:pt x="318" y="437"/>
                </a:lnTo>
                <a:lnTo>
                  <a:pt x="395" y="563"/>
                </a:lnTo>
                <a:lnTo>
                  <a:pt x="534" y="767"/>
                </a:lnTo>
              </a:path>
            </a:pathLst>
          </a:custGeom>
          <a:noFill/>
          <a:ln w="19050" cap="flat" cmpd="sng">
            <a:solidFill>
              <a:srgbClr val="00FFFF"/>
            </a:solidFill>
            <a:prstDash val="solid"/>
            <a:round/>
            <a:headEnd type="none" w="med" len="med"/>
            <a:tailEnd type="none" w="med" len="med"/>
          </a:ln>
        </p:spPr>
        <p:txBody>
          <a:bodyPr/>
          <a:lstStyle/>
          <a:p>
            <a:endParaRPr lang="en-GB"/>
          </a:p>
        </p:txBody>
      </p:sp>
      <p:sp>
        <p:nvSpPr>
          <p:cNvPr id="38065" name="Freeform 176"/>
          <p:cNvSpPr>
            <a:spLocks/>
          </p:cNvSpPr>
          <p:nvPr/>
        </p:nvSpPr>
        <p:spPr bwMode="auto">
          <a:xfrm>
            <a:off x="1292225" y="2911475"/>
            <a:ext cx="63500" cy="307975"/>
          </a:xfrm>
          <a:custGeom>
            <a:avLst/>
            <a:gdLst>
              <a:gd name="T0" fmla="*/ 2147483647 w 40"/>
              <a:gd name="T1" fmla="*/ 0 h 194"/>
              <a:gd name="T2" fmla="*/ 2147483647 w 40"/>
              <a:gd name="T3" fmla="*/ 2147483647 h 194"/>
              <a:gd name="T4" fmla="*/ 0 w 40"/>
              <a:gd name="T5" fmla="*/ 2147483647 h 194"/>
              <a:gd name="T6" fmla="*/ 0 60000 65536"/>
              <a:gd name="T7" fmla="*/ 0 60000 65536"/>
              <a:gd name="T8" fmla="*/ 0 60000 65536"/>
              <a:gd name="T9" fmla="*/ 0 w 40"/>
              <a:gd name="T10" fmla="*/ 0 h 194"/>
              <a:gd name="T11" fmla="*/ 40 w 40"/>
              <a:gd name="T12" fmla="*/ 194 h 194"/>
            </a:gdLst>
            <a:ahLst/>
            <a:cxnLst>
              <a:cxn ang="T6">
                <a:pos x="T0" y="T1"/>
              </a:cxn>
              <a:cxn ang="T7">
                <a:pos x="T2" y="T3"/>
              </a:cxn>
              <a:cxn ang="T8">
                <a:pos x="T4" y="T5"/>
              </a:cxn>
            </a:cxnLst>
            <a:rect l="T9" t="T10" r="T11" b="T12"/>
            <a:pathLst>
              <a:path w="40" h="194">
                <a:moveTo>
                  <a:pt x="40" y="0"/>
                </a:moveTo>
                <a:lnTo>
                  <a:pt x="16" y="76"/>
                </a:lnTo>
                <a:lnTo>
                  <a:pt x="0" y="194"/>
                </a:lnTo>
              </a:path>
            </a:pathLst>
          </a:custGeom>
          <a:noFill/>
          <a:ln w="19050" cap="flat" cmpd="sng">
            <a:solidFill>
              <a:srgbClr val="00FFFF"/>
            </a:solidFill>
            <a:prstDash val="solid"/>
            <a:round/>
            <a:headEnd type="none" w="med" len="med"/>
            <a:tailEnd type="none" w="med" len="med"/>
          </a:ln>
        </p:spPr>
        <p:txBody>
          <a:bodyPr/>
          <a:lstStyle/>
          <a:p>
            <a:endParaRPr lang="en-GB"/>
          </a:p>
        </p:txBody>
      </p:sp>
      <p:sp>
        <p:nvSpPr>
          <p:cNvPr id="38066" name="Freeform 177"/>
          <p:cNvSpPr>
            <a:spLocks/>
          </p:cNvSpPr>
          <p:nvPr/>
        </p:nvSpPr>
        <p:spPr bwMode="auto">
          <a:xfrm>
            <a:off x="1835150" y="2743200"/>
            <a:ext cx="711200" cy="952500"/>
          </a:xfrm>
          <a:custGeom>
            <a:avLst/>
            <a:gdLst>
              <a:gd name="T0" fmla="*/ 0 w 448"/>
              <a:gd name="T1" fmla="*/ 0 h 600"/>
              <a:gd name="T2" fmla="*/ 2147483647 w 448"/>
              <a:gd name="T3" fmla="*/ 2147483647 h 600"/>
              <a:gd name="T4" fmla="*/ 2147483647 w 448"/>
              <a:gd name="T5" fmla="*/ 2147483647 h 600"/>
              <a:gd name="T6" fmla="*/ 2147483647 w 448"/>
              <a:gd name="T7" fmla="*/ 2147483647 h 600"/>
              <a:gd name="T8" fmla="*/ 0 60000 65536"/>
              <a:gd name="T9" fmla="*/ 0 60000 65536"/>
              <a:gd name="T10" fmla="*/ 0 60000 65536"/>
              <a:gd name="T11" fmla="*/ 0 60000 65536"/>
              <a:gd name="T12" fmla="*/ 0 w 448"/>
              <a:gd name="T13" fmla="*/ 0 h 600"/>
              <a:gd name="T14" fmla="*/ 448 w 448"/>
              <a:gd name="T15" fmla="*/ 600 h 600"/>
            </a:gdLst>
            <a:ahLst/>
            <a:cxnLst>
              <a:cxn ang="T8">
                <a:pos x="T0" y="T1"/>
              </a:cxn>
              <a:cxn ang="T9">
                <a:pos x="T2" y="T3"/>
              </a:cxn>
              <a:cxn ang="T10">
                <a:pos x="T4" y="T5"/>
              </a:cxn>
              <a:cxn ang="T11">
                <a:pos x="T6" y="T7"/>
              </a:cxn>
            </a:cxnLst>
            <a:rect l="T12" t="T13" r="T14" b="T15"/>
            <a:pathLst>
              <a:path w="448" h="600">
                <a:moveTo>
                  <a:pt x="0" y="0"/>
                </a:moveTo>
                <a:lnTo>
                  <a:pt x="140" y="200"/>
                </a:lnTo>
                <a:lnTo>
                  <a:pt x="248" y="332"/>
                </a:lnTo>
                <a:lnTo>
                  <a:pt x="448" y="600"/>
                </a:lnTo>
              </a:path>
            </a:pathLst>
          </a:custGeom>
          <a:noFill/>
          <a:ln w="19050" cap="flat" cmpd="sng">
            <a:solidFill>
              <a:srgbClr val="00FFFF"/>
            </a:solidFill>
            <a:prstDash val="solid"/>
            <a:round/>
            <a:headEnd type="none" w="med" len="med"/>
            <a:tailEnd type="none" w="med" len="med"/>
          </a:ln>
        </p:spPr>
        <p:txBody>
          <a:bodyPr/>
          <a:lstStyle/>
          <a:p>
            <a:endParaRPr lang="en-GB"/>
          </a:p>
        </p:txBody>
      </p:sp>
      <p:sp>
        <p:nvSpPr>
          <p:cNvPr id="38067" name="Freeform 178"/>
          <p:cNvSpPr>
            <a:spLocks/>
          </p:cNvSpPr>
          <p:nvPr/>
        </p:nvSpPr>
        <p:spPr bwMode="auto">
          <a:xfrm>
            <a:off x="6289675" y="1606550"/>
            <a:ext cx="1066800" cy="1727200"/>
          </a:xfrm>
          <a:custGeom>
            <a:avLst/>
            <a:gdLst>
              <a:gd name="T0" fmla="*/ 2147483647 w 672"/>
              <a:gd name="T1" fmla="*/ 0 h 1088"/>
              <a:gd name="T2" fmla="*/ 2147483647 w 672"/>
              <a:gd name="T3" fmla="*/ 2147483647 h 1088"/>
              <a:gd name="T4" fmla="*/ 2147483647 w 672"/>
              <a:gd name="T5" fmla="*/ 2147483647 h 1088"/>
              <a:gd name="T6" fmla="*/ 2147483647 w 672"/>
              <a:gd name="T7" fmla="*/ 2147483647 h 1088"/>
              <a:gd name="T8" fmla="*/ 2147483647 w 672"/>
              <a:gd name="T9" fmla="*/ 2147483647 h 1088"/>
              <a:gd name="T10" fmla="*/ 2147483647 w 672"/>
              <a:gd name="T11" fmla="*/ 2147483647 h 1088"/>
              <a:gd name="T12" fmla="*/ 2147483647 w 672"/>
              <a:gd name="T13" fmla="*/ 2147483647 h 1088"/>
              <a:gd name="T14" fmla="*/ 2147483647 w 672"/>
              <a:gd name="T15" fmla="*/ 2147483647 h 1088"/>
              <a:gd name="T16" fmla="*/ 0 w 672"/>
              <a:gd name="T17" fmla="*/ 2147483647 h 10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72"/>
              <a:gd name="T28" fmla="*/ 0 h 1088"/>
              <a:gd name="T29" fmla="*/ 672 w 672"/>
              <a:gd name="T30" fmla="*/ 1088 h 10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72" h="1088">
                <a:moveTo>
                  <a:pt x="672" y="0"/>
                </a:moveTo>
                <a:lnTo>
                  <a:pt x="638" y="86"/>
                </a:lnTo>
                <a:lnTo>
                  <a:pt x="554" y="252"/>
                </a:lnTo>
                <a:lnTo>
                  <a:pt x="496" y="376"/>
                </a:lnTo>
                <a:lnTo>
                  <a:pt x="402" y="550"/>
                </a:lnTo>
                <a:lnTo>
                  <a:pt x="316" y="682"/>
                </a:lnTo>
                <a:lnTo>
                  <a:pt x="210" y="818"/>
                </a:lnTo>
                <a:lnTo>
                  <a:pt x="148" y="916"/>
                </a:lnTo>
                <a:lnTo>
                  <a:pt x="0" y="1088"/>
                </a:lnTo>
              </a:path>
            </a:pathLst>
          </a:custGeom>
          <a:noFill/>
          <a:ln w="19050" cap="flat" cmpd="sng">
            <a:solidFill>
              <a:srgbClr val="00FFFF"/>
            </a:solidFill>
            <a:prstDash val="solid"/>
            <a:round/>
            <a:headEnd type="none" w="med" len="med"/>
            <a:tailEnd type="none" w="med" len="med"/>
          </a:ln>
        </p:spPr>
        <p:txBody>
          <a:bodyPr/>
          <a:lstStyle/>
          <a:p>
            <a:endParaRPr lang="en-GB"/>
          </a:p>
        </p:txBody>
      </p:sp>
      <p:sp>
        <p:nvSpPr>
          <p:cNvPr id="38068" name="Freeform 179"/>
          <p:cNvSpPr>
            <a:spLocks/>
          </p:cNvSpPr>
          <p:nvPr/>
        </p:nvSpPr>
        <p:spPr bwMode="auto">
          <a:xfrm>
            <a:off x="5880100" y="3332163"/>
            <a:ext cx="411163" cy="485775"/>
          </a:xfrm>
          <a:custGeom>
            <a:avLst/>
            <a:gdLst>
              <a:gd name="T0" fmla="*/ 2147483647 w 253"/>
              <a:gd name="T1" fmla="*/ 0 h 304"/>
              <a:gd name="T2" fmla="*/ 2147483647 w 253"/>
              <a:gd name="T3" fmla="*/ 2147483647 h 304"/>
              <a:gd name="T4" fmla="*/ 0 w 253"/>
              <a:gd name="T5" fmla="*/ 2147483647 h 304"/>
              <a:gd name="T6" fmla="*/ 0 60000 65536"/>
              <a:gd name="T7" fmla="*/ 0 60000 65536"/>
              <a:gd name="T8" fmla="*/ 0 60000 65536"/>
              <a:gd name="T9" fmla="*/ 0 w 253"/>
              <a:gd name="T10" fmla="*/ 0 h 304"/>
              <a:gd name="T11" fmla="*/ 253 w 253"/>
              <a:gd name="T12" fmla="*/ 304 h 304"/>
            </a:gdLst>
            <a:ahLst/>
            <a:cxnLst>
              <a:cxn ang="T6">
                <a:pos x="T0" y="T1"/>
              </a:cxn>
              <a:cxn ang="T7">
                <a:pos x="T2" y="T3"/>
              </a:cxn>
              <a:cxn ang="T8">
                <a:pos x="T4" y="T5"/>
              </a:cxn>
            </a:cxnLst>
            <a:rect l="T9" t="T10" r="T11" b="T12"/>
            <a:pathLst>
              <a:path w="253" h="304">
                <a:moveTo>
                  <a:pt x="253" y="0"/>
                </a:moveTo>
                <a:lnTo>
                  <a:pt x="117" y="160"/>
                </a:lnTo>
                <a:lnTo>
                  <a:pt x="0" y="304"/>
                </a:lnTo>
              </a:path>
            </a:pathLst>
          </a:custGeom>
          <a:noFill/>
          <a:ln w="28575" cap="flat" cmpd="sng">
            <a:solidFill>
              <a:srgbClr val="00FFFF"/>
            </a:solidFill>
            <a:prstDash val="solid"/>
            <a:round/>
            <a:headEnd type="none" w="med" len="med"/>
            <a:tailEnd type="none" w="med" len="med"/>
          </a:ln>
        </p:spPr>
        <p:txBody>
          <a:bodyPr/>
          <a:lstStyle/>
          <a:p>
            <a:endParaRPr lang="en-GB"/>
          </a:p>
        </p:txBody>
      </p:sp>
      <p:sp>
        <p:nvSpPr>
          <p:cNvPr id="38069" name="Freeform 180"/>
          <p:cNvSpPr>
            <a:spLocks/>
          </p:cNvSpPr>
          <p:nvPr/>
        </p:nvSpPr>
        <p:spPr bwMode="auto">
          <a:xfrm>
            <a:off x="228600" y="2198688"/>
            <a:ext cx="2463800" cy="119062"/>
          </a:xfrm>
          <a:custGeom>
            <a:avLst/>
            <a:gdLst>
              <a:gd name="T0" fmla="*/ 0 w 1552"/>
              <a:gd name="T1" fmla="*/ 2147483647 h 75"/>
              <a:gd name="T2" fmla="*/ 0 w 1552"/>
              <a:gd name="T3" fmla="*/ 0 h 75"/>
              <a:gd name="T4" fmla="*/ 2147483647 w 1552"/>
              <a:gd name="T5" fmla="*/ 2147483647 h 75"/>
              <a:gd name="T6" fmla="*/ 2147483647 w 1552"/>
              <a:gd name="T7" fmla="*/ 2147483647 h 75"/>
              <a:gd name="T8" fmla="*/ 2147483647 w 1552"/>
              <a:gd name="T9" fmla="*/ 2147483647 h 75"/>
              <a:gd name="T10" fmla="*/ 2147483647 w 1552"/>
              <a:gd name="T11" fmla="*/ 2147483647 h 75"/>
              <a:gd name="T12" fmla="*/ 2147483647 w 1552"/>
              <a:gd name="T13" fmla="*/ 2147483647 h 75"/>
              <a:gd name="T14" fmla="*/ 2147483647 w 1552"/>
              <a:gd name="T15" fmla="*/ 2147483647 h 75"/>
              <a:gd name="T16" fmla="*/ 2147483647 w 1552"/>
              <a:gd name="T17" fmla="*/ 2147483647 h 75"/>
              <a:gd name="T18" fmla="*/ 2147483647 w 1552"/>
              <a:gd name="T19" fmla="*/ 2147483647 h 75"/>
              <a:gd name="T20" fmla="*/ 2147483647 w 1552"/>
              <a:gd name="T21" fmla="*/ 2147483647 h 75"/>
              <a:gd name="T22" fmla="*/ 2147483647 w 1552"/>
              <a:gd name="T23" fmla="*/ 2147483647 h 75"/>
              <a:gd name="T24" fmla="*/ 2147483647 w 1552"/>
              <a:gd name="T25" fmla="*/ 2147483647 h 75"/>
              <a:gd name="T26" fmla="*/ 2147483647 w 1552"/>
              <a:gd name="T27" fmla="*/ 2147483647 h 75"/>
              <a:gd name="T28" fmla="*/ 2147483647 w 1552"/>
              <a:gd name="T29" fmla="*/ 2147483647 h 75"/>
              <a:gd name="T30" fmla="*/ 2147483647 w 1552"/>
              <a:gd name="T31" fmla="*/ 2147483647 h 75"/>
              <a:gd name="T32" fmla="*/ 2147483647 w 1552"/>
              <a:gd name="T33" fmla="*/ 2147483647 h 75"/>
              <a:gd name="T34" fmla="*/ 2147483647 w 1552"/>
              <a:gd name="T35" fmla="*/ 2147483647 h 75"/>
              <a:gd name="T36" fmla="*/ 2147483647 w 1552"/>
              <a:gd name="T37" fmla="*/ 2147483647 h 75"/>
              <a:gd name="T38" fmla="*/ 2147483647 w 1552"/>
              <a:gd name="T39" fmla="*/ 2147483647 h 75"/>
              <a:gd name="T40" fmla="*/ 2147483647 w 1552"/>
              <a:gd name="T41" fmla="*/ 2147483647 h 75"/>
              <a:gd name="T42" fmla="*/ 2147483647 w 1552"/>
              <a:gd name="T43" fmla="*/ 2147483647 h 75"/>
              <a:gd name="T44" fmla="*/ 2147483647 w 1552"/>
              <a:gd name="T45" fmla="*/ 2147483647 h 75"/>
              <a:gd name="T46" fmla="*/ 2147483647 w 1552"/>
              <a:gd name="T47" fmla="*/ 2147483647 h 75"/>
              <a:gd name="T48" fmla="*/ 2147483647 w 1552"/>
              <a:gd name="T49" fmla="*/ 2147483647 h 75"/>
              <a:gd name="T50" fmla="*/ 2147483647 w 1552"/>
              <a:gd name="T51" fmla="*/ 2147483647 h 75"/>
              <a:gd name="T52" fmla="*/ 2147483647 w 1552"/>
              <a:gd name="T53" fmla="*/ 2147483647 h 75"/>
              <a:gd name="T54" fmla="*/ 2147483647 w 1552"/>
              <a:gd name="T55" fmla="*/ 2147483647 h 75"/>
              <a:gd name="T56" fmla="*/ 2147483647 w 1552"/>
              <a:gd name="T57" fmla="*/ 2147483647 h 75"/>
              <a:gd name="T58" fmla="*/ 2147483647 w 1552"/>
              <a:gd name="T59" fmla="*/ 2147483647 h 75"/>
              <a:gd name="T60" fmla="*/ 2147483647 w 1552"/>
              <a:gd name="T61" fmla="*/ 2147483647 h 75"/>
              <a:gd name="T62" fmla="*/ 2147483647 w 1552"/>
              <a:gd name="T63" fmla="*/ 2147483647 h 75"/>
              <a:gd name="T64" fmla="*/ 2147483647 w 1552"/>
              <a:gd name="T65" fmla="*/ 2147483647 h 75"/>
              <a:gd name="T66" fmla="*/ 2147483647 w 1552"/>
              <a:gd name="T67" fmla="*/ 2147483647 h 75"/>
              <a:gd name="T68" fmla="*/ 2147483647 w 1552"/>
              <a:gd name="T69" fmla="*/ 2147483647 h 75"/>
              <a:gd name="T70" fmla="*/ 2147483647 w 1552"/>
              <a:gd name="T71" fmla="*/ 2147483647 h 75"/>
              <a:gd name="T72" fmla="*/ 2147483647 w 1552"/>
              <a:gd name="T73" fmla="*/ 2147483647 h 75"/>
              <a:gd name="T74" fmla="*/ 2147483647 w 1552"/>
              <a:gd name="T75" fmla="*/ 2147483647 h 75"/>
              <a:gd name="T76" fmla="*/ 2147483647 w 1552"/>
              <a:gd name="T77" fmla="*/ 2147483647 h 75"/>
              <a:gd name="T78" fmla="*/ 2147483647 w 1552"/>
              <a:gd name="T79" fmla="*/ 2147483647 h 75"/>
              <a:gd name="T80" fmla="*/ 2147483647 w 1552"/>
              <a:gd name="T81" fmla="*/ 2147483647 h 75"/>
              <a:gd name="T82" fmla="*/ 2147483647 w 1552"/>
              <a:gd name="T83" fmla="*/ 2147483647 h 75"/>
              <a:gd name="T84" fmla="*/ 2147483647 w 1552"/>
              <a:gd name="T85" fmla="*/ 2147483647 h 75"/>
              <a:gd name="T86" fmla="*/ 2147483647 w 1552"/>
              <a:gd name="T87" fmla="*/ 2147483647 h 75"/>
              <a:gd name="T88" fmla="*/ 2147483647 w 1552"/>
              <a:gd name="T89" fmla="*/ 2147483647 h 75"/>
              <a:gd name="T90" fmla="*/ 2147483647 w 1552"/>
              <a:gd name="T91" fmla="*/ 2147483647 h 75"/>
              <a:gd name="T92" fmla="*/ 2147483647 w 1552"/>
              <a:gd name="T93" fmla="*/ 2147483647 h 7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552"/>
              <a:gd name="T142" fmla="*/ 0 h 75"/>
              <a:gd name="T143" fmla="*/ 1552 w 1552"/>
              <a:gd name="T144" fmla="*/ 75 h 7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552" h="75">
                <a:moveTo>
                  <a:pt x="0" y="10"/>
                </a:moveTo>
                <a:lnTo>
                  <a:pt x="0" y="0"/>
                </a:lnTo>
                <a:lnTo>
                  <a:pt x="73" y="5"/>
                </a:lnTo>
                <a:lnTo>
                  <a:pt x="148" y="16"/>
                </a:lnTo>
                <a:lnTo>
                  <a:pt x="229" y="27"/>
                </a:lnTo>
                <a:lnTo>
                  <a:pt x="315" y="32"/>
                </a:lnTo>
                <a:lnTo>
                  <a:pt x="395" y="43"/>
                </a:lnTo>
                <a:lnTo>
                  <a:pt x="476" y="48"/>
                </a:lnTo>
                <a:lnTo>
                  <a:pt x="546" y="54"/>
                </a:lnTo>
                <a:lnTo>
                  <a:pt x="611" y="54"/>
                </a:lnTo>
                <a:lnTo>
                  <a:pt x="707" y="59"/>
                </a:lnTo>
                <a:lnTo>
                  <a:pt x="761" y="64"/>
                </a:lnTo>
                <a:lnTo>
                  <a:pt x="836" y="64"/>
                </a:lnTo>
                <a:lnTo>
                  <a:pt x="923" y="64"/>
                </a:lnTo>
                <a:lnTo>
                  <a:pt x="982" y="59"/>
                </a:lnTo>
                <a:lnTo>
                  <a:pt x="1073" y="59"/>
                </a:lnTo>
                <a:lnTo>
                  <a:pt x="1154" y="48"/>
                </a:lnTo>
                <a:lnTo>
                  <a:pt x="1235" y="43"/>
                </a:lnTo>
                <a:lnTo>
                  <a:pt x="1283" y="32"/>
                </a:lnTo>
                <a:lnTo>
                  <a:pt x="1348" y="27"/>
                </a:lnTo>
                <a:lnTo>
                  <a:pt x="1396" y="21"/>
                </a:lnTo>
                <a:lnTo>
                  <a:pt x="1461" y="21"/>
                </a:lnTo>
                <a:lnTo>
                  <a:pt x="1498" y="16"/>
                </a:lnTo>
                <a:lnTo>
                  <a:pt x="1525" y="16"/>
                </a:lnTo>
                <a:lnTo>
                  <a:pt x="1552" y="27"/>
                </a:lnTo>
                <a:lnTo>
                  <a:pt x="1493" y="27"/>
                </a:lnTo>
                <a:lnTo>
                  <a:pt x="1428" y="27"/>
                </a:lnTo>
                <a:lnTo>
                  <a:pt x="1364" y="32"/>
                </a:lnTo>
                <a:lnTo>
                  <a:pt x="1294" y="43"/>
                </a:lnTo>
                <a:lnTo>
                  <a:pt x="1229" y="48"/>
                </a:lnTo>
                <a:lnTo>
                  <a:pt x="1175" y="59"/>
                </a:lnTo>
                <a:lnTo>
                  <a:pt x="1095" y="64"/>
                </a:lnTo>
                <a:lnTo>
                  <a:pt x="1025" y="70"/>
                </a:lnTo>
                <a:lnTo>
                  <a:pt x="949" y="75"/>
                </a:lnTo>
                <a:lnTo>
                  <a:pt x="890" y="75"/>
                </a:lnTo>
                <a:lnTo>
                  <a:pt x="831" y="75"/>
                </a:lnTo>
                <a:lnTo>
                  <a:pt x="761" y="75"/>
                </a:lnTo>
                <a:lnTo>
                  <a:pt x="702" y="70"/>
                </a:lnTo>
                <a:lnTo>
                  <a:pt x="627" y="70"/>
                </a:lnTo>
                <a:lnTo>
                  <a:pt x="535" y="64"/>
                </a:lnTo>
                <a:lnTo>
                  <a:pt x="471" y="59"/>
                </a:lnTo>
                <a:lnTo>
                  <a:pt x="385" y="54"/>
                </a:lnTo>
                <a:lnTo>
                  <a:pt x="304" y="43"/>
                </a:lnTo>
                <a:lnTo>
                  <a:pt x="207" y="32"/>
                </a:lnTo>
                <a:lnTo>
                  <a:pt x="116" y="27"/>
                </a:lnTo>
                <a:lnTo>
                  <a:pt x="51" y="16"/>
                </a:lnTo>
                <a:lnTo>
                  <a:pt x="8" y="11"/>
                </a:lnTo>
              </a:path>
            </a:pathLst>
          </a:custGeom>
          <a:solidFill>
            <a:srgbClr val="996633"/>
          </a:solidFill>
          <a:ln w="9525" cap="flat" cmpd="sng">
            <a:noFill/>
            <a:prstDash val="solid"/>
            <a:round/>
            <a:headEnd type="none" w="med" len="med"/>
            <a:tailEnd type="none" w="med" len="med"/>
          </a:ln>
        </p:spPr>
        <p:txBody>
          <a:bodyPr wrap="none" anchor="ctr"/>
          <a:lstStyle/>
          <a:p>
            <a:endParaRPr lang="en-GB"/>
          </a:p>
        </p:txBody>
      </p:sp>
      <p:sp>
        <p:nvSpPr>
          <p:cNvPr id="38070" name="Freeform 181"/>
          <p:cNvSpPr>
            <a:spLocks/>
          </p:cNvSpPr>
          <p:nvPr/>
        </p:nvSpPr>
        <p:spPr bwMode="auto">
          <a:xfrm>
            <a:off x="7245350" y="1749425"/>
            <a:ext cx="276225" cy="1568450"/>
          </a:xfrm>
          <a:custGeom>
            <a:avLst/>
            <a:gdLst>
              <a:gd name="T0" fmla="*/ 2147483647 w 174"/>
              <a:gd name="T1" fmla="*/ 0 h 988"/>
              <a:gd name="T2" fmla="*/ 2147483647 w 174"/>
              <a:gd name="T3" fmla="*/ 2147483647 h 988"/>
              <a:gd name="T4" fmla="*/ 2147483647 w 174"/>
              <a:gd name="T5" fmla="*/ 2147483647 h 988"/>
              <a:gd name="T6" fmla="*/ 2147483647 w 174"/>
              <a:gd name="T7" fmla="*/ 2147483647 h 988"/>
              <a:gd name="T8" fmla="*/ 2147483647 w 174"/>
              <a:gd name="T9" fmla="*/ 2147483647 h 988"/>
              <a:gd name="T10" fmla="*/ 2147483647 w 174"/>
              <a:gd name="T11" fmla="*/ 2147483647 h 988"/>
              <a:gd name="T12" fmla="*/ 2147483647 w 174"/>
              <a:gd name="T13" fmla="*/ 2147483647 h 988"/>
              <a:gd name="T14" fmla="*/ 2147483647 w 174"/>
              <a:gd name="T15" fmla="*/ 2147483647 h 988"/>
              <a:gd name="T16" fmla="*/ 2147483647 w 174"/>
              <a:gd name="T17" fmla="*/ 2147483647 h 988"/>
              <a:gd name="T18" fmla="*/ 2147483647 w 174"/>
              <a:gd name="T19" fmla="*/ 2147483647 h 988"/>
              <a:gd name="T20" fmla="*/ 2147483647 w 174"/>
              <a:gd name="T21" fmla="*/ 2147483647 h 988"/>
              <a:gd name="T22" fmla="*/ 0 w 174"/>
              <a:gd name="T23" fmla="*/ 2147483647 h 9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4"/>
              <a:gd name="T37" fmla="*/ 0 h 988"/>
              <a:gd name="T38" fmla="*/ 174 w 174"/>
              <a:gd name="T39" fmla="*/ 988 h 98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4" h="988">
                <a:moveTo>
                  <a:pt x="174" y="0"/>
                </a:moveTo>
                <a:lnTo>
                  <a:pt x="132" y="200"/>
                </a:lnTo>
                <a:lnTo>
                  <a:pt x="112" y="362"/>
                </a:lnTo>
                <a:lnTo>
                  <a:pt x="104" y="470"/>
                </a:lnTo>
                <a:lnTo>
                  <a:pt x="84" y="588"/>
                </a:lnTo>
                <a:lnTo>
                  <a:pt x="80" y="670"/>
                </a:lnTo>
                <a:lnTo>
                  <a:pt x="60" y="722"/>
                </a:lnTo>
                <a:lnTo>
                  <a:pt x="46" y="752"/>
                </a:lnTo>
                <a:lnTo>
                  <a:pt x="50" y="800"/>
                </a:lnTo>
                <a:lnTo>
                  <a:pt x="50" y="870"/>
                </a:lnTo>
                <a:lnTo>
                  <a:pt x="4" y="960"/>
                </a:lnTo>
                <a:lnTo>
                  <a:pt x="0" y="988"/>
                </a:lnTo>
              </a:path>
            </a:pathLst>
          </a:custGeom>
          <a:noFill/>
          <a:ln w="19050" cap="flat" cmpd="sng">
            <a:solidFill>
              <a:srgbClr val="00FFFF"/>
            </a:solidFill>
            <a:prstDash val="solid"/>
            <a:round/>
            <a:headEnd type="none" w="med" len="med"/>
            <a:tailEnd type="none" w="med" len="med"/>
          </a:ln>
        </p:spPr>
        <p:txBody>
          <a:bodyPr/>
          <a:lstStyle/>
          <a:p>
            <a:endParaRPr lang="en-GB"/>
          </a:p>
        </p:txBody>
      </p:sp>
      <p:sp>
        <p:nvSpPr>
          <p:cNvPr id="38080" name="Freeform 191"/>
          <p:cNvSpPr>
            <a:spLocks/>
          </p:cNvSpPr>
          <p:nvPr/>
        </p:nvSpPr>
        <p:spPr bwMode="auto">
          <a:xfrm>
            <a:off x="227013" y="1671638"/>
            <a:ext cx="3540125" cy="790575"/>
          </a:xfrm>
          <a:custGeom>
            <a:avLst/>
            <a:gdLst>
              <a:gd name="T0" fmla="*/ 2147483647 w 2230"/>
              <a:gd name="T1" fmla="*/ 2147483647 h 498"/>
              <a:gd name="T2" fmla="*/ 2147483647 w 2230"/>
              <a:gd name="T3" fmla="*/ 2147483647 h 498"/>
              <a:gd name="T4" fmla="*/ 2147483647 w 2230"/>
              <a:gd name="T5" fmla="*/ 2147483647 h 498"/>
              <a:gd name="T6" fmla="*/ 2147483647 w 2230"/>
              <a:gd name="T7" fmla="*/ 2147483647 h 498"/>
              <a:gd name="T8" fmla="*/ 2147483647 w 2230"/>
              <a:gd name="T9" fmla="*/ 2147483647 h 498"/>
              <a:gd name="T10" fmla="*/ 2147483647 w 2230"/>
              <a:gd name="T11" fmla="*/ 2147483647 h 498"/>
              <a:gd name="T12" fmla="*/ 2147483647 w 2230"/>
              <a:gd name="T13" fmla="*/ 2147483647 h 498"/>
              <a:gd name="T14" fmla="*/ 2147483647 w 2230"/>
              <a:gd name="T15" fmla="*/ 2147483647 h 498"/>
              <a:gd name="T16" fmla="*/ 2147483647 w 2230"/>
              <a:gd name="T17" fmla="*/ 2147483647 h 498"/>
              <a:gd name="T18" fmla="*/ 2147483647 w 2230"/>
              <a:gd name="T19" fmla="*/ 2147483647 h 498"/>
              <a:gd name="T20" fmla="*/ 2147483647 w 2230"/>
              <a:gd name="T21" fmla="*/ 2147483647 h 498"/>
              <a:gd name="T22" fmla="*/ 2147483647 w 2230"/>
              <a:gd name="T23" fmla="*/ 2147483647 h 498"/>
              <a:gd name="T24" fmla="*/ 2147483647 w 2230"/>
              <a:gd name="T25" fmla="*/ 2147483647 h 498"/>
              <a:gd name="T26" fmla="*/ 2147483647 w 2230"/>
              <a:gd name="T27" fmla="*/ 2147483647 h 498"/>
              <a:gd name="T28" fmla="*/ 2147483647 w 2230"/>
              <a:gd name="T29" fmla="*/ 2147483647 h 498"/>
              <a:gd name="T30" fmla="*/ 2147483647 w 2230"/>
              <a:gd name="T31" fmla="*/ 2147483647 h 498"/>
              <a:gd name="T32" fmla="*/ 2147483647 w 2230"/>
              <a:gd name="T33" fmla="*/ 2147483647 h 498"/>
              <a:gd name="T34" fmla="*/ 0 w 2230"/>
              <a:gd name="T35" fmla="*/ 0 h 498"/>
              <a:gd name="T36" fmla="*/ 2147483647 w 2230"/>
              <a:gd name="T37" fmla="*/ 2147483647 h 498"/>
              <a:gd name="T38" fmla="*/ 2147483647 w 2230"/>
              <a:gd name="T39" fmla="*/ 2147483647 h 498"/>
              <a:gd name="T40" fmla="*/ 2147483647 w 2230"/>
              <a:gd name="T41" fmla="*/ 2147483647 h 498"/>
              <a:gd name="T42" fmla="*/ 2147483647 w 2230"/>
              <a:gd name="T43" fmla="*/ 2147483647 h 498"/>
              <a:gd name="T44" fmla="*/ 2147483647 w 2230"/>
              <a:gd name="T45" fmla="*/ 2147483647 h 498"/>
              <a:gd name="T46" fmla="*/ 2147483647 w 2230"/>
              <a:gd name="T47" fmla="*/ 2147483647 h 498"/>
              <a:gd name="T48" fmla="*/ 2147483647 w 2230"/>
              <a:gd name="T49" fmla="*/ 2147483647 h 498"/>
              <a:gd name="T50" fmla="*/ 2147483647 w 2230"/>
              <a:gd name="T51" fmla="*/ 2147483647 h 498"/>
              <a:gd name="T52" fmla="*/ 2147483647 w 2230"/>
              <a:gd name="T53" fmla="*/ 2147483647 h 498"/>
              <a:gd name="T54" fmla="*/ 2147483647 w 2230"/>
              <a:gd name="T55" fmla="*/ 2147483647 h 498"/>
              <a:gd name="T56" fmla="*/ 2147483647 w 2230"/>
              <a:gd name="T57" fmla="*/ 2147483647 h 498"/>
              <a:gd name="T58" fmla="*/ 2147483647 w 2230"/>
              <a:gd name="T59" fmla="*/ 2147483647 h 498"/>
              <a:gd name="T60" fmla="*/ 2147483647 w 2230"/>
              <a:gd name="T61" fmla="*/ 2147483647 h 498"/>
              <a:gd name="T62" fmla="*/ 2147483647 w 2230"/>
              <a:gd name="T63" fmla="*/ 2147483647 h 498"/>
              <a:gd name="T64" fmla="*/ 2147483647 w 2230"/>
              <a:gd name="T65" fmla="*/ 2147483647 h 498"/>
              <a:gd name="T66" fmla="*/ 2147483647 w 2230"/>
              <a:gd name="T67" fmla="*/ 2147483647 h 498"/>
              <a:gd name="T68" fmla="*/ 2147483647 w 2230"/>
              <a:gd name="T69" fmla="*/ 2147483647 h 498"/>
              <a:gd name="T70" fmla="*/ 2147483647 w 2230"/>
              <a:gd name="T71" fmla="*/ 2147483647 h 498"/>
              <a:gd name="T72" fmla="*/ 2147483647 w 2230"/>
              <a:gd name="T73" fmla="*/ 2147483647 h 498"/>
              <a:gd name="T74" fmla="*/ 2147483647 w 2230"/>
              <a:gd name="T75" fmla="*/ 2147483647 h 498"/>
              <a:gd name="T76" fmla="*/ 2147483647 w 2230"/>
              <a:gd name="T77" fmla="*/ 2147483647 h 498"/>
              <a:gd name="T78" fmla="*/ 2147483647 w 2230"/>
              <a:gd name="T79" fmla="*/ 2147483647 h 498"/>
              <a:gd name="T80" fmla="*/ 2147483647 w 2230"/>
              <a:gd name="T81" fmla="*/ 2147483647 h 498"/>
              <a:gd name="T82" fmla="*/ 2147483647 w 2230"/>
              <a:gd name="T83" fmla="*/ 2147483647 h 498"/>
              <a:gd name="T84" fmla="*/ 2147483647 w 2230"/>
              <a:gd name="T85" fmla="*/ 2147483647 h 498"/>
              <a:gd name="T86" fmla="*/ 2147483647 w 2230"/>
              <a:gd name="T87" fmla="*/ 2147483647 h 49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230"/>
              <a:gd name="T133" fmla="*/ 0 h 498"/>
              <a:gd name="T134" fmla="*/ 2230 w 2230"/>
              <a:gd name="T135" fmla="*/ 498 h 49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230" h="498">
                <a:moveTo>
                  <a:pt x="2230" y="493"/>
                </a:moveTo>
                <a:lnTo>
                  <a:pt x="2219" y="482"/>
                </a:lnTo>
                <a:lnTo>
                  <a:pt x="2198" y="482"/>
                </a:lnTo>
                <a:lnTo>
                  <a:pt x="2171" y="476"/>
                </a:lnTo>
                <a:lnTo>
                  <a:pt x="2128" y="471"/>
                </a:lnTo>
                <a:lnTo>
                  <a:pt x="2069" y="460"/>
                </a:lnTo>
                <a:lnTo>
                  <a:pt x="1985" y="439"/>
                </a:lnTo>
                <a:lnTo>
                  <a:pt x="1921" y="427"/>
                </a:lnTo>
                <a:lnTo>
                  <a:pt x="1871" y="415"/>
                </a:lnTo>
                <a:lnTo>
                  <a:pt x="1789" y="401"/>
                </a:lnTo>
                <a:lnTo>
                  <a:pt x="1735" y="385"/>
                </a:lnTo>
                <a:lnTo>
                  <a:pt x="1687" y="363"/>
                </a:lnTo>
                <a:lnTo>
                  <a:pt x="1638" y="353"/>
                </a:lnTo>
                <a:lnTo>
                  <a:pt x="1574" y="337"/>
                </a:lnTo>
                <a:lnTo>
                  <a:pt x="1509" y="320"/>
                </a:lnTo>
                <a:lnTo>
                  <a:pt x="1434" y="304"/>
                </a:lnTo>
                <a:lnTo>
                  <a:pt x="1380" y="299"/>
                </a:lnTo>
                <a:lnTo>
                  <a:pt x="1300" y="304"/>
                </a:lnTo>
                <a:lnTo>
                  <a:pt x="1240" y="310"/>
                </a:lnTo>
                <a:lnTo>
                  <a:pt x="1154" y="320"/>
                </a:lnTo>
                <a:lnTo>
                  <a:pt x="1106" y="326"/>
                </a:lnTo>
                <a:lnTo>
                  <a:pt x="1025" y="315"/>
                </a:lnTo>
                <a:lnTo>
                  <a:pt x="982" y="304"/>
                </a:lnTo>
                <a:lnTo>
                  <a:pt x="912" y="283"/>
                </a:lnTo>
                <a:lnTo>
                  <a:pt x="853" y="267"/>
                </a:lnTo>
                <a:lnTo>
                  <a:pt x="757" y="234"/>
                </a:lnTo>
                <a:lnTo>
                  <a:pt x="670" y="207"/>
                </a:lnTo>
                <a:lnTo>
                  <a:pt x="584" y="181"/>
                </a:lnTo>
                <a:lnTo>
                  <a:pt x="488" y="148"/>
                </a:lnTo>
                <a:lnTo>
                  <a:pt x="385" y="111"/>
                </a:lnTo>
                <a:lnTo>
                  <a:pt x="267" y="73"/>
                </a:lnTo>
                <a:lnTo>
                  <a:pt x="176" y="46"/>
                </a:lnTo>
                <a:lnTo>
                  <a:pt x="100" y="25"/>
                </a:lnTo>
                <a:lnTo>
                  <a:pt x="47" y="14"/>
                </a:lnTo>
                <a:lnTo>
                  <a:pt x="1" y="6"/>
                </a:lnTo>
                <a:lnTo>
                  <a:pt x="0" y="0"/>
                </a:lnTo>
                <a:lnTo>
                  <a:pt x="1" y="78"/>
                </a:lnTo>
                <a:lnTo>
                  <a:pt x="41" y="84"/>
                </a:lnTo>
                <a:lnTo>
                  <a:pt x="74" y="94"/>
                </a:lnTo>
                <a:lnTo>
                  <a:pt x="106" y="100"/>
                </a:lnTo>
                <a:lnTo>
                  <a:pt x="143" y="111"/>
                </a:lnTo>
                <a:lnTo>
                  <a:pt x="181" y="121"/>
                </a:lnTo>
                <a:lnTo>
                  <a:pt x="224" y="132"/>
                </a:lnTo>
                <a:lnTo>
                  <a:pt x="256" y="143"/>
                </a:lnTo>
                <a:lnTo>
                  <a:pt x="299" y="154"/>
                </a:lnTo>
                <a:lnTo>
                  <a:pt x="337" y="159"/>
                </a:lnTo>
                <a:lnTo>
                  <a:pt x="375" y="175"/>
                </a:lnTo>
                <a:lnTo>
                  <a:pt x="407" y="186"/>
                </a:lnTo>
                <a:lnTo>
                  <a:pt x="445" y="191"/>
                </a:lnTo>
                <a:lnTo>
                  <a:pt x="482" y="202"/>
                </a:lnTo>
                <a:lnTo>
                  <a:pt x="531" y="213"/>
                </a:lnTo>
                <a:lnTo>
                  <a:pt x="574" y="224"/>
                </a:lnTo>
                <a:lnTo>
                  <a:pt x="622" y="240"/>
                </a:lnTo>
                <a:lnTo>
                  <a:pt x="665" y="251"/>
                </a:lnTo>
                <a:lnTo>
                  <a:pt x="708" y="261"/>
                </a:lnTo>
                <a:lnTo>
                  <a:pt x="757" y="272"/>
                </a:lnTo>
                <a:lnTo>
                  <a:pt x="810" y="288"/>
                </a:lnTo>
                <a:lnTo>
                  <a:pt x="865" y="312"/>
                </a:lnTo>
                <a:lnTo>
                  <a:pt x="922" y="323"/>
                </a:lnTo>
                <a:lnTo>
                  <a:pt x="977" y="331"/>
                </a:lnTo>
                <a:lnTo>
                  <a:pt x="1020" y="347"/>
                </a:lnTo>
                <a:lnTo>
                  <a:pt x="1079" y="353"/>
                </a:lnTo>
                <a:lnTo>
                  <a:pt x="1133" y="358"/>
                </a:lnTo>
                <a:lnTo>
                  <a:pt x="1192" y="347"/>
                </a:lnTo>
                <a:lnTo>
                  <a:pt x="1240" y="342"/>
                </a:lnTo>
                <a:lnTo>
                  <a:pt x="1294" y="331"/>
                </a:lnTo>
                <a:lnTo>
                  <a:pt x="1353" y="331"/>
                </a:lnTo>
                <a:lnTo>
                  <a:pt x="1396" y="326"/>
                </a:lnTo>
                <a:lnTo>
                  <a:pt x="1429" y="333"/>
                </a:lnTo>
                <a:lnTo>
                  <a:pt x="1434" y="331"/>
                </a:lnTo>
                <a:lnTo>
                  <a:pt x="1479" y="338"/>
                </a:lnTo>
                <a:lnTo>
                  <a:pt x="1509" y="353"/>
                </a:lnTo>
                <a:lnTo>
                  <a:pt x="1552" y="363"/>
                </a:lnTo>
                <a:lnTo>
                  <a:pt x="1606" y="390"/>
                </a:lnTo>
                <a:lnTo>
                  <a:pt x="1665" y="407"/>
                </a:lnTo>
                <a:lnTo>
                  <a:pt x="1738" y="428"/>
                </a:lnTo>
                <a:lnTo>
                  <a:pt x="1811" y="439"/>
                </a:lnTo>
                <a:lnTo>
                  <a:pt x="1891" y="450"/>
                </a:lnTo>
                <a:lnTo>
                  <a:pt x="1983" y="466"/>
                </a:lnTo>
                <a:lnTo>
                  <a:pt x="2042" y="476"/>
                </a:lnTo>
                <a:lnTo>
                  <a:pt x="2085" y="482"/>
                </a:lnTo>
                <a:lnTo>
                  <a:pt x="2122" y="487"/>
                </a:lnTo>
                <a:lnTo>
                  <a:pt x="2149" y="493"/>
                </a:lnTo>
                <a:lnTo>
                  <a:pt x="2176" y="493"/>
                </a:lnTo>
                <a:lnTo>
                  <a:pt x="2187" y="493"/>
                </a:lnTo>
                <a:lnTo>
                  <a:pt x="2198" y="498"/>
                </a:lnTo>
                <a:lnTo>
                  <a:pt x="2214" y="493"/>
                </a:lnTo>
                <a:lnTo>
                  <a:pt x="2225" y="493"/>
                </a:lnTo>
                <a:lnTo>
                  <a:pt x="2230" y="493"/>
                </a:lnTo>
              </a:path>
            </a:pathLst>
          </a:custGeom>
          <a:solidFill>
            <a:srgbClr val="B1482A"/>
          </a:solidFill>
          <a:ln w="9525" cap="flat" cmpd="sng">
            <a:noFill/>
            <a:prstDash val="solid"/>
            <a:round/>
            <a:headEnd/>
            <a:tailEnd/>
          </a:ln>
        </p:spPr>
        <p:txBody>
          <a:bodyPr/>
          <a:lstStyle/>
          <a:p>
            <a:endParaRPr lang="en-GB"/>
          </a:p>
        </p:txBody>
      </p:sp>
      <p:sp>
        <p:nvSpPr>
          <p:cNvPr id="38081" name="Freeform 192"/>
          <p:cNvSpPr>
            <a:spLocks/>
          </p:cNvSpPr>
          <p:nvPr/>
        </p:nvSpPr>
        <p:spPr bwMode="auto">
          <a:xfrm>
            <a:off x="6300788" y="3332163"/>
            <a:ext cx="779462" cy="268287"/>
          </a:xfrm>
          <a:custGeom>
            <a:avLst/>
            <a:gdLst>
              <a:gd name="T0" fmla="*/ 0 w 491"/>
              <a:gd name="T1" fmla="*/ 0 h 169"/>
              <a:gd name="T2" fmla="*/ 2147483647 w 491"/>
              <a:gd name="T3" fmla="*/ 2147483647 h 169"/>
              <a:gd name="T4" fmla="*/ 2147483647 w 491"/>
              <a:gd name="T5" fmla="*/ 2147483647 h 169"/>
              <a:gd name="T6" fmla="*/ 2147483647 w 491"/>
              <a:gd name="T7" fmla="*/ 2147483647 h 169"/>
              <a:gd name="T8" fmla="*/ 2147483647 w 491"/>
              <a:gd name="T9" fmla="*/ 2147483647 h 169"/>
              <a:gd name="T10" fmla="*/ 2147483647 w 491"/>
              <a:gd name="T11" fmla="*/ 2147483647 h 169"/>
              <a:gd name="T12" fmla="*/ 2147483647 w 491"/>
              <a:gd name="T13" fmla="*/ 2147483647 h 169"/>
              <a:gd name="T14" fmla="*/ 2147483647 w 491"/>
              <a:gd name="T15" fmla="*/ 2147483647 h 169"/>
              <a:gd name="T16" fmla="*/ 0 60000 65536"/>
              <a:gd name="T17" fmla="*/ 0 60000 65536"/>
              <a:gd name="T18" fmla="*/ 0 60000 65536"/>
              <a:gd name="T19" fmla="*/ 0 60000 65536"/>
              <a:gd name="T20" fmla="*/ 0 60000 65536"/>
              <a:gd name="T21" fmla="*/ 0 60000 65536"/>
              <a:gd name="T22" fmla="*/ 0 60000 65536"/>
              <a:gd name="T23" fmla="*/ 0 60000 65536"/>
              <a:gd name="T24" fmla="*/ 0 w 491"/>
              <a:gd name="T25" fmla="*/ 0 h 169"/>
              <a:gd name="T26" fmla="*/ 491 w 491"/>
              <a:gd name="T27" fmla="*/ 169 h 16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91" h="169">
                <a:moveTo>
                  <a:pt x="0" y="0"/>
                </a:moveTo>
                <a:lnTo>
                  <a:pt x="39" y="33"/>
                </a:lnTo>
                <a:lnTo>
                  <a:pt x="92" y="70"/>
                </a:lnTo>
                <a:lnTo>
                  <a:pt x="152" y="93"/>
                </a:lnTo>
                <a:lnTo>
                  <a:pt x="224" y="130"/>
                </a:lnTo>
                <a:lnTo>
                  <a:pt x="315" y="147"/>
                </a:lnTo>
                <a:lnTo>
                  <a:pt x="444" y="165"/>
                </a:lnTo>
                <a:lnTo>
                  <a:pt x="491" y="169"/>
                </a:lnTo>
              </a:path>
            </a:pathLst>
          </a:custGeom>
          <a:noFill/>
          <a:ln w="19050" cap="flat" cmpd="sng">
            <a:solidFill>
              <a:srgbClr val="00FFFF"/>
            </a:solidFill>
            <a:prstDash val="solid"/>
            <a:round/>
            <a:headEnd type="none" w="med" len="med"/>
            <a:tailEnd type="none" w="med" len="med"/>
          </a:ln>
        </p:spPr>
        <p:txBody>
          <a:bodyPr/>
          <a:lstStyle/>
          <a:p>
            <a:endParaRPr lang="en-GB"/>
          </a:p>
        </p:txBody>
      </p:sp>
      <p:sp>
        <p:nvSpPr>
          <p:cNvPr id="38082" name="Freeform 193"/>
          <p:cNvSpPr>
            <a:spLocks/>
          </p:cNvSpPr>
          <p:nvPr/>
        </p:nvSpPr>
        <p:spPr bwMode="auto">
          <a:xfrm>
            <a:off x="5737225" y="2728913"/>
            <a:ext cx="2654300" cy="1009650"/>
          </a:xfrm>
          <a:custGeom>
            <a:avLst/>
            <a:gdLst>
              <a:gd name="T0" fmla="*/ 0 w 1672"/>
              <a:gd name="T1" fmla="*/ 2147483647 h 636"/>
              <a:gd name="T2" fmla="*/ 2147483647 w 1672"/>
              <a:gd name="T3" fmla="*/ 2147483647 h 636"/>
              <a:gd name="T4" fmla="*/ 2147483647 w 1672"/>
              <a:gd name="T5" fmla="*/ 2147483647 h 636"/>
              <a:gd name="T6" fmla="*/ 2147483647 w 1672"/>
              <a:gd name="T7" fmla="*/ 2147483647 h 636"/>
              <a:gd name="T8" fmla="*/ 2147483647 w 1672"/>
              <a:gd name="T9" fmla="*/ 2147483647 h 636"/>
              <a:gd name="T10" fmla="*/ 2147483647 w 1672"/>
              <a:gd name="T11" fmla="*/ 2147483647 h 636"/>
              <a:gd name="T12" fmla="*/ 2147483647 w 1672"/>
              <a:gd name="T13" fmla="*/ 2147483647 h 636"/>
              <a:gd name="T14" fmla="*/ 2147483647 w 1672"/>
              <a:gd name="T15" fmla="*/ 2147483647 h 636"/>
              <a:gd name="T16" fmla="*/ 2147483647 w 1672"/>
              <a:gd name="T17" fmla="*/ 2147483647 h 636"/>
              <a:gd name="T18" fmla="*/ 2147483647 w 1672"/>
              <a:gd name="T19" fmla="*/ 2147483647 h 636"/>
              <a:gd name="T20" fmla="*/ 2147483647 w 1672"/>
              <a:gd name="T21" fmla="*/ 2147483647 h 636"/>
              <a:gd name="T22" fmla="*/ 2147483647 w 1672"/>
              <a:gd name="T23" fmla="*/ 2147483647 h 636"/>
              <a:gd name="T24" fmla="*/ 2147483647 w 1672"/>
              <a:gd name="T25" fmla="*/ 2147483647 h 636"/>
              <a:gd name="T26" fmla="*/ 2147483647 w 1672"/>
              <a:gd name="T27" fmla="*/ 2147483647 h 636"/>
              <a:gd name="T28" fmla="*/ 2147483647 w 1672"/>
              <a:gd name="T29" fmla="*/ 2147483647 h 636"/>
              <a:gd name="T30" fmla="*/ 2147483647 w 1672"/>
              <a:gd name="T31" fmla="*/ 2147483647 h 636"/>
              <a:gd name="T32" fmla="*/ 2147483647 w 1672"/>
              <a:gd name="T33" fmla="*/ 2147483647 h 636"/>
              <a:gd name="T34" fmla="*/ 2147483647 w 1672"/>
              <a:gd name="T35" fmla="*/ 2147483647 h 636"/>
              <a:gd name="T36" fmla="*/ 2147483647 w 1672"/>
              <a:gd name="T37" fmla="*/ 2147483647 h 636"/>
              <a:gd name="T38" fmla="*/ 2147483647 w 1672"/>
              <a:gd name="T39" fmla="*/ 2147483647 h 636"/>
              <a:gd name="T40" fmla="*/ 2147483647 w 1672"/>
              <a:gd name="T41" fmla="*/ 0 h 6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72"/>
              <a:gd name="T64" fmla="*/ 0 h 636"/>
              <a:gd name="T65" fmla="*/ 1672 w 1672"/>
              <a:gd name="T66" fmla="*/ 636 h 6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72" h="636">
                <a:moveTo>
                  <a:pt x="0" y="636"/>
                </a:moveTo>
                <a:lnTo>
                  <a:pt x="76" y="606"/>
                </a:lnTo>
                <a:cubicBezTo>
                  <a:pt x="106" y="593"/>
                  <a:pt x="143" y="575"/>
                  <a:pt x="181" y="555"/>
                </a:cubicBezTo>
                <a:cubicBezTo>
                  <a:pt x="219" y="535"/>
                  <a:pt x="273" y="497"/>
                  <a:pt x="304" y="483"/>
                </a:cubicBezTo>
                <a:cubicBezTo>
                  <a:pt x="335" y="469"/>
                  <a:pt x="342" y="470"/>
                  <a:pt x="367" y="468"/>
                </a:cubicBezTo>
                <a:cubicBezTo>
                  <a:pt x="392" y="466"/>
                  <a:pt x="428" y="463"/>
                  <a:pt x="457" y="468"/>
                </a:cubicBezTo>
                <a:cubicBezTo>
                  <a:pt x="486" y="473"/>
                  <a:pt x="512" y="493"/>
                  <a:pt x="544" y="501"/>
                </a:cubicBezTo>
                <a:cubicBezTo>
                  <a:pt x="576" y="509"/>
                  <a:pt x="614" y="514"/>
                  <a:pt x="649" y="519"/>
                </a:cubicBezTo>
                <a:cubicBezTo>
                  <a:pt x="684" y="524"/>
                  <a:pt x="724" y="534"/>
                  <a:pt x="757" y="534"/>
                </a:cubicBezTo>
                <a:cubicBezTo>
                  <a:pt x="790" y="534"/>
                  <a:pt x="826" y="527"/>
                  <a:pt x="850" y="516"/>
                </a:cubicBezTo>
                <a:cubicBezTo>
                  <a:pt x="874" y="505"/>
                  <a:pt x="891" y="483"/>
                  <a:pt x="904" y="471"/>
                </a:cubicBezTo>
                <a:cubicBezTo>
                  <a:pt x="917" y="459"/>
                  <a:pt x="921" y="454"/>
                  <a:pt x="928" y="444"/>
                </a:cubicBezTo>
                <a:cubicBezTo>
                  <a:pt x="935" y="434"/>
                  <a:pt x="940" y="422"/>
                  <a:pt x="949" y="411"/>
                </a:cubicBezTo>
                <a:cubicBezTo>
                  <a:pt x="958" y="400"/>
                  <a:pt x="964" y="391"/>
                  <a:pt x="979" y="381"/>
                </a:cubicBezTo>
                <a:cubicBezTo>
                  <a:pt x="994" y="371"/>
                  <a:pt x="1011" y="366"/>
                  <a:pt x="1039" y="351"/>
                </a:cubicBezTo>
                <a:cubicBezTo>
                  <a:pt x="1067" y="336"/>
                  <a:pt x="1115" y="313"/>
                  <a:pt x="1147" y="291"/>
                </a:cubicBezTo>
                <a:cubicBezTo>
                  <a:pt x="1179" y="269"/>
                  <a:pt x="1198" y="236"/>
                  <a:pt x="1231" y="219"/>
                </a:cubicBezTo>
                <a:cubicBezTo>
                  <a:pt x="1264" y="202"/>
                  <a:pt x="1312" y="198"/>
                  <a:pt x="1345" y="186"/>
                </a:cubicBezTo>
                <a:cubicBezTo>
                  <a:pt x="1378" y="174"/>
                  <a:pt x="1392" y="164"/>
                  <a:pt x="1429" y="147"/>
                </a:cubicBezTo>
                <a:cubicBezTo>
                  <a:pt x="1466" y="130"/>
                  <a:pt x="1523" y="112"/>
                  <a:pt x="1564" y="87"/>
                </a:cubicBezTo>
                <a:cubicBezTo>
                  <a:pt x="1605" y="62"/>
                  <a:pt x="1638" y="31"/>
                  <a:pt x="1672" y="0"/>
                </a:cubicBezTo>
              </a:path>
            </a:pathLst>
          </a:custGeom>
          <a:noFill/>
          <a:ln w="38100" cap="flat" cmpd="sng">
            <a:solidFill>
              <a:srgbClr val="00FF00"/>
            </a:solidFill>
            <a:prstDash val="solid"/>
            <a:round/>
            <a:headEnd type="none" w="med" len="med"/>
            <a:tailEnd type="none" w="med" len="med"/>
          </a:ln>
        </p:spPr>
        <p:txBody>
          <a:bodyPr/>
          <a:lstStyle/>
          <a:p>
            <a:endParaRPr lang="en-GB"/>
          </a:p>
        </p:txBody>
      </p:sp>
      <p:sp>
        <p:nvSpPr>
          <p:cNvPr id="38083" name="Freeform 194"/>
          <p:cNvSpPr>
            <a:spLocks/>
          </p:cNvSpPr>
          <p:nvPr/>
        </p:nvSpPr>
        <p:spPr bwMode="auto">
          <a:xfrm>
            <a:off x="228600" y="2362200"/>
            <a:ext cx="4343400" cy="1000125"/>
          </a:xfrm>
          <a:custGeom>
            <a:avLst/>
            <a:gdLst>
              <a:gd name="T0" fmla="*/ 0 w 2736"/>
              <a:gd name="T1" fmla="*/ 2147483647 h 630"/>
              <a:gd name="T2" fmla="*/ 2147483647 w 2736"/>
              <a:gd name="T3" fmla="*/ 2147483647 h 630"/>
              <a:gd name="T4" fmla="*/ 2147483647 w 2736"/>
              <a:gd name="T5" fmla="*/ 2147483647 h 630"/>
              <a:gd name="T6" fmla="*/ 2147483647 w 2736"/>
              <a:gd name="T7" fmla="*/ 2147483647 h 630"/>
              <a:gd name="T8" fmla="*/ 2147483647 w 2736"/>
              <a:gd name="T9" fmla="*/ 2147483647 h 630"/>
              <a:gd name="T10" fmla="*/ 2147483647 w 2736"/>
              <a:gd name="T11" fmla="*/ 2147483647 h 630"/>
              <a:gd name="T12" fmla="*/ 2147483647 w 2736"/>
              <a:gd name="T13" fmla="*/ 2147483647 h 630"/>
              <a:gd name="T14" fmla="*/ 2147483647 w 2736"/>
              <a:gd name="T15" fmla="*/ 2147483647 h 630"/>
              <a:gd name="T16" fmla="*/ 2147483647 w 2736"/>
              <a:gd name="T17" fmla="*/ 2147483647 h 630"/>
              <a:gd name="T18" fmla="*/ 2147483647 w 2736"/>
              <a:gd name="T19" fmla="*/ 2147483647 h 630"/>
              <a:gd name="T20" fmla="*/ 2147483647 w 2736"/>
              <a:gd name="T21" fmla="*/ 2147483647 h 630"/>
              <a:gd name="T22" fmla="*/ 2147483647 w 2736"/>
              <a:gd name="T23" fmla="*/ 2147483647 h 630"/>
              <a:gd name="T24" fmla="*/ 2147483647 w 2736"/>
              <a:gd name="T25" fmla="*/ 2147483647 h 630"/>
              <a:gd name="T26" fmla="*/ 2147483647 w 2736"/>
              <a:gd name="T27" fmla="*/ 2147483647 h 630"/>
              <a:gd name="T28" fmla="*/ 2147483647 w 2736"/>
              <a:gd name="T29" fmla="*/ 2147483647 h 630"/>
              <a:gd name="T30" fmla="*/ 2147483647 w 2736"/>
              <a:gd name="T31" fmla="*/ 2147483647 h 630"/>
              <a:gd name="T32" fmla="*/ 2147483647 w 2736"/>
              <a:gd name="T33" fmla="*/ 2147483647 h 630"/>
              <a:gd name="T34" fmla="*/ 2147483647 w 2736"/>
              <a:gd name="T35" fmla="*/ 2147483647 h 630"/>
              <a:gd name="T36" fmla="*/ 2147483647 w 2736"/>
              <a:gd name="T37" fmla="*/ 2147483647 h 630"/>
              <a:gd name="T38" fmla="*/ 2147483647 w 2736"/>
              <a:gd name="T39" fmla="*/ 2147483647 h 630"/>
              <a:gd name="T40" fmla="*/ 2147483647 w 2736"/>
              <a:gd name="T41" fmla="*/ 2147483647 h 630"/>
              <a:gd name="T42" fmla="*/ 2147483647 w 2736"/>
              <a:gd name="T43" fmla="*/ 2147483647 h 630"/>
              <a:gd name="T44" fmla="*/ 2147483647 w 2736"/>
              <a:gd name="T45" fmla="*/ 2147483647 h 630"/>
              <a:gd name="T46" fmla="*/ 2147483647 w 2736"/>
              <a:gd name="T47" fmla="*/ 2147483647 h 630"/>
              <a:gd name="T48" fmla="*/ 2147483647 w 2736"/>
              <a:gd name="T49" fmla="*/ 2147483647 h 630"/>
              <a:gd name="T50" fmla="*/ 2147483647 w 2736"/>
              <a:gd name="T51" fmla="*/ 2147483647 h 630"/>
              <a:gd name="T52" fmla="*/ 2147483647 w 2736"/>
              <a:gd name="T53" fmla="*/ 2147483647 h 630"/>
              <a:gd name="T54" fmla="*/ 2147483647 w 2736"/>
              <a:gd name="T55" fmla="*/ 2147483647 h 630"/>
              <a:gd name="T56" fmla="*/ 2147483647 w 2736"/>
              <a:gd name="T57" fmla="*/ 0 h 63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736"/>
              <a:gd name="T88" fmla="*/ 0 h 630"/>
              <a:gd name="T89" fmla="*/ 2736 w 2736"/>
              <a:gd name="T90" fmla="*/ 630 h 63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736" h="630">
                <a:moveTo>
                  <a:pt x="0" y="561"/>
                </a:moveTo>
                <a:lnTo>
                  <a:pt x="96" y="591"/>
                </a:lnTo>
                <a:lnTo>
                  <a:pt x="216" y="618"/>
                </a:lnTo>
                <a:lnTo>
                  <a:pt x="297" y="630"/>
                </a:lnTo>
                <a:lnTo>
                  <a:pt x="387" y="630"/>
                </a:lnTo>
                <a:lnTo>
                  <a:pt x="486" y="630"/>
                </a:lnTo>
                <a:lnTo>
                  <a:pt x="606" y="618"/>
                </a:lnTo>
                <a:lnTo>
                  <a:pt x="714" y="600"/>
                </a:lnTo>
                <a:lnTo>
                  <a:pt x="855" y="588"/>
                </a:lnTo>
                <a:lnTo>
                  <a:pt x="1023" y="558"/>
                </a:lnTo>
                <a:lnTo>
                  <a:pt x="1137" y="549"/>
                </a:lnTo>
                <a:lnTo>
                  <a:pt x="1230" y="519"/>
                </a:lnTo>
                <a:lnTo>
                  <a:pt x="1323" y="480"/>
                </a:lnTo>
                <a:lnTo>
                  <a:pt x="1365" y="459"/>
                </a:lnTo>
                <a:lnTo>
                  <a:pt x="1431" y="456"/>
                </a:lnTo>
                <a:lnTo>
                  <a:pt x="1497" y="453"/>
                </a:lnTo>
                <a:lnTo>
                  <a:pt x="1590" y="438"/>
                </a:lnTo>
                <a:lnTo>
                  <a:pt x="1632" y="411"/>
                </a:lnTo>
                <a:lnTo>
                  <a:pt x="1746" y="315"/>
                </a:lnTo>
                <a:lnTo>
                  <a:pt x="1866" y="228"/>
                </a:lnTo>
                <a:lnTo>
                  <a:pt x="1953" y="177"/>
                </a:lnTo>
                <a:lnTo>
                  <a:pt x="2013" y="147"/>
                </a:lnTo>
                <a:lnTo>
                  <a:pt x="2124" y="129"/>
                </a:lnTo>
                <a:lnTo>
                  <a:pt x="2202" y="120"/>
                </a:lnTo>
                <a:lnTo>
                  <a:pt x="2295" y="108"/>
                </a:lnTo>
                <a:lnTo>
                  <a:pt x="2523" y="78"/>
                </a:lnTo>
                <a:lnTo>
                  <a:pt x="2619" y="54"/>
                </a:lnTo>
                <a:lnTo>
                  <a:pt x="2691" y="24"/>
                </a:lnTo>
                <a:lnTo>
                  <a:pt x="2736" y="0"/>
                </a:lnTo>
              </a:path>
            </a:pathLst>
          </a:custGeom>
          <a:noFill/>
          <a:ln w="38100">
            <a:solidFill>
              <a:srgbClr val="00FF00"/>
            </a:solidFill>
            <a:round/>
            <a:headEnd/>
            <a:tailEnd/>
          </a:ln>
        </p:spPr>
        <p:txBody>
          <a:bodyPr/>
          <a:lstStyle/>
          <a:p>
            <a:endParaRPr lang="en-GB"/>
          </a:p>
        </p:txBody>
      </p:sp>
      <p:sp>
        <p:nvSpPr>
          <p:cNvPr id="38084" name="Rectangle 195"/>
          <p:cNvSpPr>
            <a:spLocks noChangeArrowheads="1"/>
          </p:cNvSpPr>
          <p:nvPr/>
        </p:nvSpPr>
        <p:spPr bwMode="auto">
          <a:xfrm>
            <a:off x="227013" y="1608138"/>
            <a:ext cx="8523287" cy="2217737"/>
          </a:xfrm>
          <a:prstGeom prst="rect">
            <a:avLst/>
          </a:prstGeom>
          <a:noFill/>
          <a:ln w="12700">
            <a:solidFill>
              <a:schemeClr val="tx1"/>
            </a:solidFill>
            <a:miter lim="800000"/>
            <a:headEnd/>
            <a:tailEnd/>
          </a:ln>
        </p:spPr>
        <p:txBody>
          <a:bodyPr wrap="none" anchor="ctr"/>
          <a:lstStyle/>
          <a:p>
            <a:pPr algn="ctr"/>
            <a:endParaRPr lang="en-GB"/>
          </a:p>
        </p:txBody>
      </p:sp>
      <p:sp>
        <p:nvSpPr>
          <p:cNvPr id="38085" name="Text Box 196"/>
          <p:cNvSpPr txBox="1">
            <a:spLocks noChangeArrowheads="1"/>
          </p:cNvSpPr>
          <p:nvPr/>
        </p:nvSpPr>
        <p:spPr bwMode="auto">
          <a:xfrm>
            <a:off x="228600" y="1300163"/>
            <a:ext cx="565150" cy="366712"/>
          </a:xfrm>
          <a:prstGeom prst="rect">
            <a:avLst/>
          </a:prstGeom>
          <a:noFill/>
          <a:ln w="9525">
            <a:noFill/>
            <a:miter lim="800000"/>
            <a:headEnd/>
            <a:tailEnd/>
          </a:ln>
        </p:spPr>
        <p:txBody>
          <a:bodyPr wrap="none">
            <a:spAutoFit/>
          </a:bodyPr>
          <a:lstStyle/>
          <a:p>
            <a:pPr eaLnBrk="0" hangingPunct="0"/>
            <a:r>
              <a:rPr lang="en-GB" sz="1800">
                <a:solidFill>
                  <a:schemeClr val="tx1"/>
                </a:solidFill>
              </a:rPr>
              <a:t>NW</a:t>
            </a:r>
          </a:p>
        </p:txBody>
      </p:sp>
      <p:sp>
        <p:nvSpPr>
          <p:cNvPr id="217" name="Text Box 213"/>
          <p:cNvSpPr txBox="1">
            <a:spLocks noChangeArrowheads="1"/>
          </p:cNvSpPr>
          <p:nvPr/>
        </p:nvSpPr>
        <p:spPr bwMode="auto">
          <a:xfrm>
            <a:off x="1598591" y="2925604"/>
            <a:ext cx="1847526" cy="246221"/>
          </a:xfrm>
          <a:prstGeom prst="rect">
            <a:avLst/>
          </a:prstGeom>
          <a:solidFill>
            <a:schemeClr val="bg1"/>
          </a:solidFill>
          <a:ln w="19050">
            <a:noFill/>
            <a:miter lim="800000"/>
            <a:headEnd/>
            <a:tailEnd/>
          </a:ln>
        </p:spPr>
        <p:txBody>
          <a:bodyPr wrap="square" lIns="18000" tIns="0" rIns="18000" bIns="0">
            <a:spAutoFit/>
          </a:bodyPr>
          <a:lstStyle/>
          <a:p>
            <a:pPr algn="ctr">
              <a:spcBef>
                <a:spcPct val="50000"/>
              </a:spcBef>
            </a:pPr>
            <a:r>
              <a:rPr lang="en-IE" sz="1600" dirty="0">
                <a:solidFill>
                  <a:srgbClr val="FF0000"/>
                </a:solidFill>
              </a:rPr>
              <a:t>PALE BEDS ORE</a:t>
            </a:r>
            <a:endParaRPr lang="en-GB" sz="1600" dirty="0">
              <a:solidFill>
                <a:srgbClr val="FF0000"/>
              </a:solidFill>
            </a:endParaRPr>
          </a:p>
        </p:txBody>
      </p:sp>
      <p:sp>
        <p:nvSpPr>
          <p:cNvPr id="220" name="Text Box 207"/>
          <p:cNvSpPr txBox="1">
            <a:spLocks noChangeArrowheads="1"/>
          </p:cNvSpPr>
          <p:nvPr/>
        </p:nvSpPr>
        <p:spPr bwMode="auto">
          <a:xfrm>
            <a:off x="5272758" y="2020311"/>
            <a:ext cx="3029867" cy="830997"/>
          </a:xfrm>
          <a:prstGeom prst="rect">
            <a:avLst/>
          </a:prstGeom>
          <a:noFill/>
          <a:ln w="19050">
            <a:noFill/>
            <a:miter lim="800000"/>
            <a:headEnd/>
            <a:tailEnd/>
          </a:ln>
        </p:spPr>
        <p:txBody>
          <a:bodyPr wrap="square">
            <a:spAutoFit/>
          </a:bodyPr>
          <a:lstStyle/>
          <a:p>
            <a:pPr algn="ctr" eaLnBrk="0" hangingPunct="0"/>
            <a:r>
              <a:rPr lang="en-US" b="1" dirty="0">
                <a:solidFill>
                  <a:srgbClr val="FF33CC"/>
                </a:solidFill>
              </a:rPr>
              <a:t>CONGLOMERATE </a:t>
            </a:r>
          </a:p>
          <a:p>
            <a:pPr algn="ctr" eaLnBrk="0" hangingPunct="0"/>
            <a:r>
              <a:rPr lang="en-US" b="1" dirty="0">
                <a:solidFill>
                  <a:srgbClr val="FF33CC"/>
                </a:solidFill>
              </a:rPr>
              <a:t>GROUP ORE</a:t>
            </a:r>
          </a:p>
        </p:txBody>
      </p:sp>
      <p:sp>
        <p:nvSpPr>
          <p:cNvPr id="4" name="Rectangle 3"/>
          <p:cNvSpPr/>
          <p:nvPr/>
        </p:nvSpPr>
        <p:spPr>
          <a:xfrm>
            <a:off x="106362" y="6229241"/>
            <a:ext cx="8921170" cy="338554"/>
          </a:xfrm>
          <a:prstGeom prst="rect">
            <a:avLst/>
          </a:prstGeom>
        </p:spPr>
        <p:txBody>
          <a:bodyPr wrap="square">
            <a:spAutoFit/>
          </a:bodyPr>
          <a:lstStyle/>
          <a:p>
            <a:pPr eaLnBrk="0" hangingPunct="0"/>
            <a:r>
              <a:rPr lang="en-IE" sz="1600" dirty="0">
                <a:solidFill>
                  <a:schemeClr val="tx1"/>
                </a:solidFill>
              </a:rPr>
              <a:t>ZnS/</a:t>
            </a:r>
            <a:r>
              <a:rPr lang="en-IE" sz="1600" dirty="0" err="1">
                <a:solidFill>
                  <a:schemeClr val="tx1"/>
                </a:solidFill>
              </a:rPr>
              <a:t>PbS</a:t>
            </a:r>
            <a:r>
              <a:rPr lang="en-IE" sz="1600" dirty="0">
                <a:solidFill>
                  <a:schemeClr val="tx1"/>
                </a:solidFill>
              </a:rPr>
              <a:t> 4:1, Mostly massive pyritic sulphides, abundant framboidal pyrite</a:t>
            </a:r>
            <a:r>
              <a:rPr lang="en-IE" sz="1600" dirty="0"/>
              <a:t> </a:t>
            </a:r>
            <a:r>
              <a:rPr lang="en-IE" sz="1600" dirty="0">
                <a:solidFill>
                  <a:schemeClr val="tx1"/>
                </a:solidFill>
              </a:rPr>
              <a:t>(</a:t>
            </a:r>
            <a:r>
              <a:rPr lang="en-GB" sz="1600" dirty="0">
                <a:solidFill>
                  <a:schemeClr val="tx1"/>
                </a:solidFill>
              </a:rPr>
              <a:t>light</a:t>
            </a:r>
            <a:r>
              <a:rPr lang="en-GB" sz="1600" dirty="0"/>
              <a:t> δ</a:t>
            </a:r>
            <a:r>
              <a:rPr lang="en-GB" sz="1600" baseline="30000" dirty="0"/>
              <a:t>34</a:t>
            </a:r>
            <a:r>
              <a:rPr lang="en-GB" sz="1600" dirty="0"/>
              <a:t>S)</a:t>
            </a:r>
            <a:endParaRPr lang="en-IE" sz="1600" dirty="0">
              <a:solidFill>
                <a:schemeClr val="tx1"/>
              </a:solidFill>
            </a:endParaRPr>
          </a:p>
        </p:txBody>
      </p:sp>
      <p:pic>
        <p:nvPicPr>
          <p:cNvPr id="151" name="Picture 4" descr="E:\TEMP\ore clast in bc closeup.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92" y="3899693"/>
            <a:ext cx="3037083" cy="2282902"/>
          </a:xfrm>
          <a:prstGeom prst="rect">
            <a:avLst/>
          </a:prstGeom>
          <a:noFill/>
          <a:ln w="9525">
            <a:noFill/>
            <a:miter lim="800000"/>
            <a:headEnd/>
            <a:tailEnd/>
          </a:ln>
        </p:spPr>
      </p:pic>
      <p:sp>
        <p:nvSpPr>
          <p:cNvPr id="152" name="Text Box 5"/>
          <p:cNvSpPr txBox="1">
            <a:spLocks noChangeArrowheads="1"/>
          </p:cNvSpPr>
          <p:nvPr/>
        </p:nvSpPr>
        <p:spPr bwMode="auto">
          <a:xfrm>
            <a:off x="321469" y="5848123"/>
            <a:ext cx="2316162" cy="246221"/>
          </a:xfrm>
          <a:prstGeom prst="rect">
            <a:avLst/>
          </a:prstGeom>
          <a:noFill/>
          <a:ln w="0">
            <a:noFill/>
            <a:miter lim="800000"/>
            <a:headEnd/>
            <a:tailEnd/>
          </a:ln>
        </p:spPr>
        <p:txBody>
          <a:bodyPr wrap="square" lIns="0" tIns="0" rIns="0" bIns="0">
            <a:spAutoFit/>
          </a:bodyPr>
          <a:lstStyle/>
          <a:p>
            <a:pPr>
              <a:spcBef>
                <a:spcPct val="50000"/>
              </a:spcBef>
            </a:pPr>
            <a:r>
              <a:rPr lang="en-GB" sz="1600" dirty="0">
                <a:solidFill>
                  <a:schemeClr val="bg1"/>
                </a:solidFill>
              </a:rPr>
              <a:t>clasts of  Zn/Pb sulphide</a:t>
            </a:r>
          </a:p>
        </p:txBody>
      </p:sp>
      <p:pic>
        <p:nvPicPr>
          <p:cNvPr id="155" name="Picture 10" descr="G:\disk2\geology\photographs\BC\bc 1390 z2 sthjpg.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406" y="54831"/>
            <a:ext cx="2560638" cy="1932367"/>
          </a:xfrm>
          <a:prstGeom prst="rect">
            <a:avLst/>
          </a:prstGeom>
          <a:noFill/>
          <a:ln w="9525">
            <a:noFill/>
            <a:miter lim="800000"/>
            <a:headEnd/>
            <a:tailEnd/>
          </a:ln>
        </p:spPr>
      </p:pic>
      <p:pic>
        <p:nvPicPr>
          <p:cNvPr id="157" name="Picture 13" descr="E:\TEMP\mass cgo.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t="-3074" r="-857"/>
          <a:stretch/>
        </p:blipFill>
        <p:spPr bwMode="auto">
          <a:xfrm>
            <a:off x="3175630" y="3832167"/>
            <a:ext cx="3093358" cy="2325202"/>
          </a:xfrm>
          <a:prstGeom prst="rect">
            <a:avLst/>
          </a:prstGeom>
          <a:noFill/>
          <a:ln w="9525">
            <a:noFill/>
            <a:miter lim="800000"/>
            <a:headEnd/>
            <a:tailEnd/>
          </a:ln>
        </p:spPr>
      </p:pic>
      <p:sp>
        <p:nvSpPr>
          <p:cNvPr id="158" name="Text Box 14"/>
          <p:cNvSpPr txBox="1">
            <a:spLocks noChangeArrowheads="1"/>
          </p:cNvSpPr>
          <p:nvPr/>
        </p:nvSpPr>
        <p:spPr bwMode="auto">
          <a:xfrm>
            <a:off x="3447555" y="5833323"/>
            <a:ext cx="2582070" cy="246221"/>
          </a:xfrm>
          <a:prstGeom prst="rect">
            <a:avLst/>
          </a:prstGeom>
          <a:noFill/>
          <a:ln w="0">
            <a:noFill/>
            <a:miter lim="800000"/>
            <a:headEnd/>
            <a:tailEnd/>
          </a:ln>
        </p:spPr>
        <p:txBody>
          <a:bodyPr wrap="square" lIns="0" tIns="0" rIns="0" bIns="0">
            <a:spAutoFit/>
          </a:bodyPr>
          <a:lstStyle>
            <a:defPPr>
              <a:defRPr lang="en-US"/>
            </a:defPPr>
            <a:lvl1pPr>
              <a:spcBef>
                <a:spcPct val="50000"/>
              </a:spcBef>
              <a:defRPr sz="1600">
                <a:solidFill>
                  <a:schemeClr val="tx1"/>
                </a:solidFill>
              </a:defRPr>
            </a:lvl1pPr>
          </a:lstStyle>
          <a:p>
            <a:r>
              <a:rPr lang="en-GB" dirty="0">
                <a:solidFill>
                  <a:schemeClr val="bg1"/>
                </a:solidFill>
              </a:rPr>
              <a:t>massive Fe(Zn/Pb) sulphide</a:t>
            </a:r>
          </a:p>
        </p:txBody>
      </p:sp>
      <p:pic>
        <p:nvPicPr>
          <p:cNvPr id="432132" name="Picture 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057589" y="54831"/>
            <a:ext cx="2677787" cy="1929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1" name="Text Box 14"/>
          <p:cNvSpPr txBox="1">
            <a:spLocks noChangeArrowheads="1"/>
          </p:cNvSpPr>
          <p:nvPr/>
        </p:nvSpPr>
        <p:spPr bwMode="auto">
          <a:xfrm>
            <a:off x="3112764" y="1635031"/>
            <a:ext cx="2212741" cy="246221"/>
          </a:xfrm>
          <a:prstGeom prst="rect">
            <a:avLst/>
          </a:prstGeom>
          <a:noFill/>
          <a:ln w="0">
            <a:noFill/>
            <a:miter lim="800000"/>
            <a:headEnd/>
            <a:tailEnd/>
          </a:ln>
        </p:spPr>
        <p:txBody>
          <a:bodyPr wrap="square" lIns="0" tIns="0" rIns="0" bIns="0">
            <a:spAutoFit/>
          </a:bodyPr>
          <a:lstStyle>
            <a:defPPr>
              <a:defRPr lang="en-US"/>
            </a:defPPr>
            <a:lvl1pPr>
              <a:spcBef>
                <a:spcPct val="50000"/>
              </a:spcBef>
              <a:defRPr sz="1600">
                <a:solidFill>
                  <a:schemeClr val="tx1"/>
                </a:solidFill>
              </a:defRPr>
            </a:lvl1pPr>
          </a:lstStyle>
          <a:p>
            <a:r>
              <a:rPr lang="en-GB" dirty="0" err="1">
                <a:solidFill>
                  <a:schemeClr val="bg1"/>
                </a:solidFill>
              </a:rPr>
              <a:t>framboidal</a:t>
            </a:r>
            <a:r>
              <a:rPr lang="en-GB" dirty="0">
                <a:solidFill>
                  <a:schemeClr val="bg1"/>
                </a:solidFill>
              </a:rPr>
              <a:t> pyrite layers</a:t>
            </a:r>
          </a:p>
        </p:txBody>
      </p:sp>
      <p:sp>
        <p:nvSpPr>
          <p:cNvPr id="154" name="Rectangle 8"/>
          <p:cNvSpPr>
            <a:spLocks noChangeArrowheads="1"/>
          </p:cNvSpPr>
          <p:nvPr/>
        </p:nvSpPr>
        <p:spPr bwMode="auto">
          <a:xfrm>
            <a:off x="168612" y="1635716"/>
            <a:ext cx="2353742" cy="246221"/>
          </a:xfrm>
          <a:prstGeom prst="rect">
            <a:avLst/>
          </a:prstGeom>
          <a:noFill/>
          <a:ln w="0">
            <a:noFill/>
            <a:miter lim="800000"/>
            <a:headEnd/>
            <a:tailEnd/>
          </a:ln>
        </p:spPr>
        <p:txBody>
          <a:bodyPr wrap="square" lIns="0" tIns="0" rIns="0" bIns="0">
            <a:spAutoFit/>
          </a:bodyPr>
          <a:lstStyle/>
          <a:p>
            <a:pPr>
              <a:spcBef>
                <a:spcPct val="50000"/>
              </a:spcBef>
            </a:pPr>
            <a:r>
              <a:rPr lang="en-GB" sz="1600" dirty="0">
                <a:solidFill>
                  <a:schemeClr val="bg1"/>
                </a:solidFill>
              </a:rPr>
              <a:t>debris-flow conglomerate</a:t>
            </a:r>
          </a:p>
        </p:txBody>
      </p:sp>
      <p:sp>
        <p:nvSpPr>
          <p:cNvPr id="163" name="Line 214"/>
          <p:cNvSpPr>
            <a:spLocks noChangeShapeType="1"/>
          </p:cNvSpPr>
          <p:nvPr/>
        </p:nvSpPr>
        <p:spPr bwMode="auto">
          <a:xfrm>
            <a:off x="2636045" y="1984614"/>
            <a:ext cx="421544" cy="303768"/>
          </a:xfrm>
          <a:prstGeom prst="line">
            <a:avLst/>
          </a:prstGeom>
          <a:noFill/>
          <a:ln w="19050">
            <a:solidFill>
              <a:schemeClr val="tx1"/>
            </a:solidFill>
            <a:round/>
            <a:headEnd/>
            <a:tailEnd type="triangle" w="med" len="med"/>
          </a:ln>
        </p:spPr>
        <p:txBody>
          <a:bodyPr/>
          <a:lstStyle/>
          <a:p>
            <a:endParaRPr lang="en-GB"/>
          </a:p>
        </p:txBody>
      </p:sp>
      <p:sp>
        <p:nvSpPr>
          <p:cNvPr id="164" name="Line 214"/>
          <p:cNvSpPr>
            <a:spLocks noChangeShapeType="1"/>
          </p:cNvSpPr>
          <p:nvPr/>
        </p:nvSpPr>
        <p:spPr bwMode="auto">
          <a:xfrm flipH="1">
            <a:off x="6823073" y="2497137"/>
            <a:ext cx="165101" cy="850899"/>
          </a:xfrm>
          <a:prstGeom prst="line">
            <a:avLst/>
          </a:prstGeom>
          <a:noFill/>
          <a:ln w="19050">
            <a:solidFill>
              <a:srgbClr val="FF33CC"/>
            </a:solidFill>
            <a:round/>
            <a:headEnd/>
            <a:tailEnd type="triangle" w="med" len="med"/>
          </a:ln>
        </p:spPr>
        <p:txBody>
          <a:bodyPr/>
          <a:lstStyle/>
          <a:p>
            <a:endParaRPr lang="en-GB"/>
          </a:p>
        </p:txBody>
      </p:sp>
      <p:pic>
        <p:nvPicPr>
          <p:cNvPr id="3" name="Picture 2">
            <a:extLst>
              <a:ext uri="{FF2B5EF4-FFF2-40B4-BE49-F238E27FC236}">
                <a16:creationId xmlns:a16="http://schemas.microsoft.com/office/drawing/2014/main" id="{BB1DF985-93D6-8906-497B-C51164BF471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6863" r="8578" b="18487"/>
          <a:stretch/>
        </p:blipFill>
        <p:spPr>
          <a:xfrm>
            <a:off x="5943064" y="55651"/>
            <a:ext cx="2974343" cy="1892212"/>
          </a:xfrm>
          <a:prstGeom prst="rect">
            <a:avLst/>
          </a:prstGeom>
        </p:spPr>
      </p:pic>
      <p:pic>
        <p:nvPicPr>
          <p:cNvPr id="6" name="Picture 5">
            <a:extLst>
              <a:ext uri="{FF2B5EF4-FFF2-40B4-BE49-F238E27FC236}">
                <a16:creationId xmlns:a16="http://schemas.microsoft.com/office/drawing/2014/main" id="{39011D62-C11C-5AF6-FC47-3503CCC164D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20449"/>
          <a:stretch/>
        </p:blipFill>
        <p:spPr>
          <a:xfrm>
            <a:off x="6344292" y="3918018"/>
            <a:ext cx="2686353" cy="2246252"/>
          </a:xfrm>
          <a:prstGeom prst="rect">
            <a:avLst/>
          </a:prstGeom>
        </p:spPr>
      </p:pic>
      <p:sp>
        <p:nvSpPr>
          <p:cNvPr id="9" name="Text Box 14">
            <a:extLst>
              <a:ext uri="{FF2B5EF4-FFF2-40B4-BE49-F238E27FC236}">
                <a16:creationId xmlns:a16="http://schemas.microsoft.com/office/drawing/2014/main" id="{A702FA21-0471-DAE3-95F0-BE3B6A4EF298}"/>
              </a:ext>
            </a:extLst>
          </p:cNvPr>
          <p:cNvSpPr txBox="1">
            <a:spLocks noChangeArrowheads="1"/>
          </p:cNvSpPr>
          <p:nvPr/>
        </p:nvSpPr>
        <p:spPr bwMode="auto">
          <a:xfrm>
            <a:off x="6302075" y="5700862"/>
            <a:ext cx="2725457" cy="492443"/>
          </a:xfrm>
          <a:prstGeom prst="rect">
            <a:avLst/>
          </a:prstGeom>
          <a:noFill/>
          <a:ln w="0">
            <a:noFill/>
            <a:miter lim="800000"/>
            <a:headEnd/>
            <a:tailEnd/>
          </a:ln>
        </p:spPr>
        <p:txBody>
          <a:bodyPr wrap="square" lIns="0" tIns="0" rIns="0" bIns="0">
            <a:spAutoFit/>
          </a:bodyPr>
          <a:lstStyle>
            <a:defPPr>
              <a:defRPr lang="en-US"/>
            </a:defPPr>
            <a:lvl1pPr>
              <a:spcBef>
                <a:spcPct val="50000"/>
              </a:spcBef>
              <a:defRPr sz="1600">
                <a:solidFill>
                  <a:schemeClr val="tx1"/>
                </a:solidFill>
              </a:defRPr>
            </a:lvl1pPr>
          </a:lstStyle>
          <a:p>
            <a:pPr algn="ctr"/>
            <a:r>
              <a:rPr lang="en-GB" dirty="0">
                <a:solidFill>
                  <a:schemeClr val="bg1"/>
                </a:solidFill>
              </a:rPr>
              <a:t>massive Fe(Zn/Pb) sulphide  (laminated&amp; layered)</a:t>
            </a:r>
          </a:p>
        </p:txBody>
      </p:sp>
      <p:sp>
        <p:nvSpPr>
          <p:cNvPr id="10" name="Text Box 14">
            <a:extLst>
              <a:ext uri="{FF2B5EF4-FFF2-40B4-BE49-F238E27FC236}">
                <a16:creationId xmlns:a16="http://schemas.microsoft.com/office/drawing/2014/main" id="{B71E2403-ADBF-273C-B3CA-CA37D120992F}"/>
              </a:ext>
            </a:extLst>
          </p:cNvPr>
          <p:cNvSpPr txBox="1">
            <a:spLocks noChangeArrowheads="1"/>
          </p:cNvSpPr>
          <p:nvPr/>
        </p:nvSpPr>
        <p:spPr bwMode="auto">
          <a:xfrm>
            <a:off x="6140667" y="1676716"/>
            <a:ext cx="2803092" cy="246221"/>
          </a:xfrm>
          <a:prstGeom prst="rect">
            <a:avLst/>
          </a:prstGeom>
          <a:noFill/>
          <a:ln w="0">
            <a:noFill/>
            <a:miter lim="800000"/>
            <a:headEnd/>
            <a:tailEnd/>
          </a:ln>
        </p:spPr>
        <p:txBody>
          <a:bodyPr wrap="square" lIns="0" tIns="0" rIns="0" bIns="0">
            <a:spAutoFit/>
          </a:bodyPr>
          <a:lstStyle>
            <a:defPPr>
              <a:defRPr lang="en-US"/>
            </a:defPPr>
            <a:lvl1pPr>
              <a:spcBef>
                <a:spcPct val="50000"/>
              </a:spcBef>
              <a:defRPr sz="1600">
                <a:solidFill>
                  <a:schemeClr val="tx1"/>
                </a:solidFill>
              </a:defRPr>
            </a:lvl1pPr>
          </a:lstStyle>
          <a:p>
            <a:r>
              <a:rPr lang="en-GB" dirty="0">
                <a:solidFill>
                  <a:schemeClr val="bg1"/>
                </a:solidFill>
              </a:rPr>
              <a:t>clast deforming lam pyrite</a:t>
            </a:r>
          </a:p>
        </p:txBody>
      </p:sp>
    </p:spTree>
    <p:extLst>
      <p:ext uri="{BB962C8B-B14F-4D97-AF65-F5344CB8AC3E}">
        <p14:creationId xmlns:p14="http://schemas.microsoft.com/office/powerpoint/2010/main" val="3996920039"/>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62" name="Picture 2" descr="E:\TEMP\ore clast in bc closeup1.jpg"/>
          <p:cNvPicPr>
            <a:picLocks noChangeAspect="1" noChangeArrowheads="1"/>
          </p:cNvPicPr>
          <p:nvPr/>
        </p:nvPicPr>
        <p:blipFill>
          <a:blip r:embed="rId2" cstate="print">
            <a:lum bright="18000" contrast="26000"/>
          </a:blip>
          <a:srcRect/>
          <a:stretch>
            <a:fillRect/>
          </a:stretch>
        </p:blipFill>
        <p:spPr bwMode="auto">
          <a:xfrm>
            <a:off x="395287" y="729000"/>
            <a:ext cx="8353425" cy="5976937"/>
          </a:xfrm>
          <a:prstGeom prst="rect">
            <a:avLst/>
          </a:prstGeom>
          <a:noFill/>
          <a:ln w="9525">
            <a:noFill/>
            <a:miter lim="800000"/>
            <a:headEnd/>
            <a:tailEnd/>
          </a:ln>
        </p:spPr>
      </p:pic>
      <p:sp>
        <p:nvSpPr>
          <p:cNvPr id="40963" name="Text Box 3"/>
          <p:cNvSpPr txBox="1">
            <a:spLocks noChangeArrowheads="1"/>
          </p:cNvSpPr>
          <p:nvPr/>
        </p:nvSpPr>
        <p:spPr bwMode="auto">
          <a:xfrm>
            <a:off x="139087" y="152063"/>
            <a:ext cx="8713425" cy="461665"/>
          </a:xfrm>
          <a:prstGeom prst="rect">
            <a:avLst/>
          </a:prstGeom>
          <a:noFill/>
          <a:ln w="9525">
            <a:noFill/>
            <a:miter lim="800000"/>
            <a:headEnd/>
            <a:tailEnd/>
          </a:ln>
        </p:spPr>
        <p:txBody>
          <a:bodyPr wrap="square">
            <a:spAutoFit/>
          </a:bodyPr>
          <a:lstStyle/>
          <a:p>
            <a:pPr eaLnBrk="0" hangingPunct="0"/>
            <a:r>
              <a:rPr lang="en-US" sz="2400" dirty="0">
                <a:solidFill>
                  <a:schemeClr val="tx1"/>
                </a:solidFill>
              </a:rPr>
              <a:t>Boulder conglomerate and </a:t>
            </a:r>
            <a:r>
              <a:rPr lang="en-US" sz="2400" dirty="0" err="1">
                <a:solidFill>
                  <a:schemeClr val="tx1"/>
                </a:solidFill>
              </a:rPr>
              <a:t>Sulphide</a:t>
            </a:r>
            <a:r>
              <a:rPr lang="en-US" sz="2400" dirty="0">
                <a:solidFill>
                  <a:schemeClr val="tx1"/>
                </a:solidFill>
              </a:rPr>
              <a:t> Clasts (Zone 2), Navan</a:t>
            </a:r>
          </a:p>
        </p:txBody>
      </p:sp>
      <p:sp>
        <p:nvSpPr>
          <p:cNvPr id="40964" name="Text Box 3"/>
          <p:cNvSpPr txBox="1">
            <a:spLocks noChangeArrowheads="1"/>
          </p:cNvSpPr>
          <p:nvPr/>
        </p:nvSpPr>
        <p:spPr bwMode="auto">
          <a:xfrm>
            <a:off x="972000" y="6129000"/>
            <a:ext cx="2792413" cy="400050"/>
          </a:xfrm>
          <a:prstGeom prst="rect">
            <a:avLst/>
          </a:prstGeom>
          <a:noFill/>
          <a:ln w="9525">
            <a:noFill/>
            <a:miter lim="800000"/>
            <a:headEnd/>
            <a:tailEnd/>
          </a:ln>
        </p:spPr>
        <p:txBody>
          <a:bodyPr>
            <a:spAutoFit/>
          </a:bodyPr>
          <a:lstStyle/>
          <a:p>
            <a:pPr eaLnBrk="0" hangingPunct="0"/>
            <a:r>
              <a:rPr lang="en-US" sz="2000" dirty="0">
                <a:solidFill>
                  <a:schemeClr val="bg1"/>
                </a:solidFill>
              </a:rPr>
              <a:t>(Field of view ca0.5m)</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Group 6"/>
          <p:cNvGrpSpPr/>
          <p:nvPr/>
        </p:nvGrpSpPr>
        <p:grpSpPr>
          <a:xfrm>
            <a:off x="252000" y="729000"/>
            <a:ext cx="7740352" cy="5805264"/>
            <a:chOff x="-708894" y="-50635"/>
            <a:chExt cx="9144000" cy="6858000"/>
          </a:xfrm>
        </p:grpSpPr>
        <p:pic>
          <p:nvPicPr>
            <p:cNvPr id="303106" name="Picture 2" descr="C:\ashton\2004_02_14\107_0777.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08894" y="-50635"/>
              <a:ext cx="9144000" cy="6858000"/>
            </a:xfrm>
            <a:prstGeom prst="rect">
              <a:avLst/>
            </a:prstGeom>
            <a:noFill/>
          </p:spPr>
        </p:pic>
        <p:sp>
          <p:nvSpPr>
            <p:cNvPr id="303107" name="Text Box 3"/>
            <p:cNvSpPr txBox="1">
              <a:spLocks noChangeArrowheads="1"/>
            </p:cNvSpPr>
            <p:nvPr/>
          </p:nvSpPr>
          <p:spPr bwMode="auto">
            <a:xfrm>
              <a:off x="228600" y="6248400"/>
              <a:ext cx="1214438" cy="396875"/>
            </a:xfrm>
            <a:prstGeom prst="rect">
              <a:avLst/>
            </a:prstGeom>
            <a:noFill/>
            <a:ln w="9525">
              <a:noFill/>
              <a:miter lim="800000"/>
              <a:headEnd/>
              <a:tailEnd/>
            </a:ln>
            <a:effectLst/>
          </p:spPr>
          <p:txBody>
            <a:bodyPr wrap="none">
              <a:spAutoFit/>
            </a:bodyPr>
            <a:lstStyle/>
            <a:p>
              <a:r>
                <a:rPr lang="en-IE" sz="2000">
                  <a:solidFill>
                    <a:schemeClr val="bg1"/>
                  </a:solidFill>
                  <a:latin typeface="Arial" charset="0"/>
                </a:rPr>
                <a:t>3-U Lens</a:t>
              </a:r>
              <a:endParaRPr lang="en-GB" sz="2000">
                <a:solidFill>
                  <a:schemeClr val="bg1"/>
                </a:solidFill>
                <a:latin typeface="Arial" charset="0"/>
              </a:endParaRPr>
            </a:p>
          </p:txBody>
        </p:sp>
        <p:sp>
          <p:nvSpPr>
            <p:cNvPr id="303108" name="Text Box 4"/>
            <p:cNvSpPr txBox="1">
              <a:spLocks noChangeArrowheads="1"/>
            </p:cNvSpPr>
            <p:nvPr/>
          </p:nvSpPr>
          <p:spPr bwMode="auto">
            <a:xfrm>
              <a:off x="1361056" y="595492"/>
              <a:ext cx="538163" cy="396875"/>
            </a:xfrm>
            <a:prstGeom prst="rect">
              <a:avLst/>
            </a:prstGeom>
            <a:noFill/>
            <a:ln w="9525">
              <a:noFill/>
              <a:miter lim="800000"/>
              <a:headEnd/>
              <a:tailEnd/>
            </a:ln>
            <a:effectLst/>
          </p:spPr>
          <p:txBody>
            <a:bodyPr wrap="none">
              <a:spAutoFit/>
            </a:bodyPr>
            <a:lstStyle/>
            <a:p>
              <a:r>
                <a:rPr lang="en-IE" sz="2000" dirty="0">
                  <a:solidFill>
                    <a:schemeClr val="bg1"/>
                  </a:solidFill>
                  <a:latin typeface="Arial" charset="0"/>
                </a:rPr>
                <a:t>BC</a:t>
              </a:r>
              <a:endParaRPr lang="en-GB" sz="2000" dirty="0">
                <a:solidFill>
                  <a:schemeClr val="bg1"/>
                </a:solidFill>
                <a:latin typeface="Arial" charset="0"/>
              </a:endParaRPr>
            </a:p>
          </p:txBody>
        </p:sp>
        <p:sp>
          <p:nvSpPr>
            <p:cNvPr id="303109" name="Text Box 5"/>
            <p:cNvSpPr txBox="1">
              <a:spLocks noChangeArrowheads="1"/>
            </p:cNvSpPr>
            <p:nvPr/>
          </p:nvSpPr>
          <p:spPr bwMode="auto">
            <a:xfrm>
              <a:off x="6172200" y="457200"/>
              <a:ext cx="1103313" cy="396875"/>
            </a:xfrm>
            <a:prstGeom prst="rect">
              <a:avLst/>
            </a:prstGeom>
            <a:noFill/>
            <a:ln w="9525">
              <a:noFill/>
              <a:miter lim="800000"/>
              <a:headEnd/>
              <a:tailEnd/>
            </a:ln>
            <a:effectLst/>
          </p:spPr>
          <p:txBody>
            <a:bodyPr wrap="none">
              <a:spAutoFit/>
            </a:bodyPr>
            <a:lstStyle/>
            <a:p>
              <a:r>
                <a:rPr lang="en-IE" sz="2000" dirty="0">
                  <a:solidFill>
                    <a:schemeClr val="bg1"/>
                  </a:solidFill>
                  <a:latin typeface="Arial" charset="0"/>
                </a:rPr>
                <a:t>PYRITE</a:t>
              </a:r>
              <a:endParaRPr lang="en-GB" sz="2000" dirty="0">
                <a:solidFill>
                  <a:schemeClr val="bg1"/>
                </a:solidFill>
                <a:latin typeface="Arial" charset="0"/>
              </a:endParaRPr>
            </a:p>
          </p:txBody>
        </p:sp>
        <p:sp>
          <p:nvSpPr>
            <p:cNvPr id="303110" name="Text Box 6"/>
            <p:cNvSpPr txBox="1">
              <a:spLocks noChangeArrowheads="1"/>
            </p:cNvSpPr>
            <p:nvPr/>
          </p:nvSpPr>
          <p:spPr bwMode="auto">
            <a:xfrm rot="3227728">
              <a:off x="1283494" y="4888706"/>
              <a:ext cx="1030288" cy="396875"/>
            </a:xfrm>
            <a:prstGeom prst="rect">
              <a:avLst/>
            </a:prstGeom>
            <a:noFill/>
            <a:ln w="9525">
              <a:noFill/>
              <a:miter lim="800000"/>
              <a:headEnd/>
              <a:tailEnd/>
            </a:ln>
            <a:effectLst/>
          </p:spPr>
          <p:txBody>
            <a:bodyPr wrap="none">
              <a:spAutoFit/>
            </a:bodyPr>
            <a:lstStyle/>
            <a:p>
              <a:r>
                <a:rPr lang="en-IE" sz="2000">
                  <a:solidFill>
                    <a:schemeClr val="bg1"/>
                  </a:solidFill>
                  <a:latin typeface="Arial" charset="0"/>
                </a:rPr>
                <a:t>M Fault</a:t>
              </a:r>
              <a:endParaRPr lang="en-GB" sz="2000">
                <a:solidFill>
                  <a:schemeClr val="bg1"/>
                </a:solidFill>
                <a:latin typeface="Arial" charset="0"/>
              </a:endParaRPr>
            </a:p>
          </p:txBody>
        </p:sp>
      </p:grpSp>
      <p:grpSp>
        <p:nvGrpSpPr>
          <p:cNvPr id="11" name="Group 10"/>
          <p:cNvGrpSpPr/>
          <p:nvPr/>
        </p:nvGrpSpPr>
        <p:grpSpPr>
          <a:xfrm>
            <a:off x="4458384" y="3069765"/>
            <a:ext cx="4602603" cy="3606753"/>
            <a:chOff x="4361885" y="2414535"/>
            <a:chExt cx="4602603" cy="3606753"/>
          </a:xfrm>
        </p:grpSpPr>
        <p:pic>
          <p:nvPicPr>
            <p:cNvPr id="8" name="Picture 2" descr="C:\ashton\2004_02_14\107_0776.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88024" y="2466851"/>
              <a:ext cx="4176464" cy="3554437"/>
            </a:xfrm>
            <a:prstGeom prst="rect">
              <a:avLst/>
            </a:prstGeom>
            <a:noFill/>
            <a:ln>
              <a:solidFill>
                <a:schemeClr val="tx1"/>
              </a:solidFill>
            </a:ln>
          </p:spPr>
        </p:pic>
        <p:sp>
          <p:nvSpPr>
            <p:cNvPr id="10" name="Down Arrow 9"/>
            <p:cNvSpPr/>
            <p:nvPr/>
          </p:nvSpPr>
          <p:spPr bwMode="auto">
            <a:xfrm rot="18018894">
              <a:off x="4567274" y="2209146"/>
              <a:ext cx="576064" cy="986842"/>
            </a:xfrm>
            <a:prstGeom prst="downArrow">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a:ln>
                  <a:noFill/>
                </a:ln>
                <a:solidFill>
                  <a:schemeClr val="tx2"/>
                </a:solidFill>
                <a:effectLst/>
                <a:latin typeface="Arial" charset="0"/>
              </a:endParaRPr>
            </a:p>
          </p:txBody>
        </p:sp>
      </p:grpSp>
      <p:sp>
        <p:nvSpPr>
          <p:cNvPr id="12" name="Text Box 3"/>
          <p:cNvSpPr txBox="1">
            <a:spLocks noChangeArrowheads="1"/>
          </p:cNvSpPr>
          <p:nvPr/>
        </p:nvSpPr>
        <p:spPr bwMode="auto">
          <a:xfrm>
            <a:off x="-82369" y="-17253"/>
            <a:ext cx="9462610" cy="430887"/>
          </a:xfrm>
          <a:prstGeom prst="rect">
            <a:avLst/>
          </a:prstGeom>
          <a:noFill/>
          <a:ln w="9525">
            <a:noFill/>
            <a:miter lim="800000"/>
            <a:headEnd/>
            <a:tailEnd/>
          </a:ln>
        </p:spPr>
        <p:txBody>
          <a:bodyPr wrap="square">
            <a:spAutoFit/>
          </a:bodyPr>
          <a:lstStyle/>
          <a:p>
            <a:pPr eaLnBrk="0" hangingPunct="0"/>
            <a:r>
              <a:rPr lang="en-US" sz="2200" b="1" dirty="0">
                <a:solidFill>
                  <a:schemeClr val="tx1"/>
                </a:solidFill>
              </a:rPr>
              <a:t>3-U Lens </a:t>
            </a:r>
            <a:r>
              <a:rPr lang="en-US" sz="2200" b="1" dirty="0" err="1">
                <a:solidFill>
                  <a:schemeClr val="tx1"/>
                </a:solidFill>
              </a:rPr>
              <a:t>Sulphide</a:t>
            </a:r>
            <a:r>
              <a:rPr lang="en-US" sz="2200" b="1" dirty="0">
                <a:solidFill>
                  <a:schemeClr val="tx1"/>
                </a:solidFill>
              </a:rPr>
              <a:t> Clasts in Boulder Conglomerate (Navan, SWEX)</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2050" descr="E:\TEMP\reef clast deforming pyrite.jpg"/>
          <p:cNvPicPr>
            <a:picLocks noChangeAspect="1" noChangeArrowheads="1"/>
          </p:cNvPicPr>
          <p:nvPr/>
        </p:nvPicPr>
        <p:blipFill>
          <a:blip r:embed="rId3" cstate="print"/>
          <a:srcRect/>
          <a:stretch>
            <a:fillRect/>
          </a:stretch>
        </p:blipFill>
        <p:spPr bwMode="auto">
          <a:xfrm>
            <a:off x="0" y="533400"/>
            <a:ext cx="5867400" cy="3608388"/>
          </a:xfrm>
          <a:prstGeom prst="rect">
            <a:avLst/>
          </a:prstGeom>
          <a:noFill/>
          <a:ln w="9525">
            <a:noFill/>
            <a:miter lim="800000"/>
            <a:headEnd/>
            <a:tailEnd/>
          </a:ln>
        </p:spPr>
      </p:pic>
      <p:graphicFrame>
        <p:nvGraphicFramePr>
          <p:cNvPr id="6146" name="Object 2051"/>
          <p:cNvGraphicFramePr>
            <a:graphicFrameLocks noChangeAspect="1"/>
          </p:cNvGraphicFramePr>
          <p:nvPr/>
        </p:nvGraphicFramePr>
        <p:xfrm>
          <a:off x="-76200" y="3429000"/>
          <a:ext cx="5867400" cy="4225925"/>
        </p:xfrm>
        <a:graphic>
          <a:graphicData uri="http://schemas.openxmlformats.org/presentationml/2006/ole">
            <mc:AlternateContent xmlns:mc="http://schemas.openxmlformats.org/markup-compatibility/2006">
              <mc:Choice xmlns:v="urn:schemas-microsoft-com:vml" Requires="v">
                <p:oleObj name="Paint Shop Pro Image" r:id="rId4" imgW="9063415" imgH="6526829" progId="">
                  <p:embed/>
                </p:oleObj>
              </mc:Choice>
              <mc:Fallback>
                <p:oleObj name="Paint Shop Pro Image" r:id="rId4" imgW="9063415" imgH="6526829" progId="">
                  <p:embed/>
                  <p:pic>
                    <p:nvPicPr>
                      <p:cNvPr id="6146" name="Object 205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3429000"/>
                        <a:ext cx="5867400" cy="422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148" name="Picture 2052" descr="E:\TEMP\framboidal pyrite.jpg"/>
          <p:cNvPicPr>
            <a:picLocks noChangeAspect="1" noChangeArrowheads="1"/>
          </p:cNvPicPr>
          <p:nvPr/>
        </p:nvPicPr>
        <p:blipFill>
          <a:blip r:embed="rId6" cstate="print"/>
          <a:srcRect/>
          <a:stretch>
            <a:fillRect/>
          </a:stretch>
        </p:blipFill>
        <p:spPr bwMode="auto">
          <a:xfrm>
            <a:off x="5410200" y="533400"/>
            <a:ext cx="4443413" cy="6400800"/>
          </a:xfrm>
          <a:prstGeom prst="rect">
            <a:avLst/>
          </a:prstGeom>
          <a:noFill/>
          <a:ln w="9525">
            <a:noFill/>
            <a:miter lim="800000"/>
            <a:headEnd/>
            <a:tailEnd/>
          </a:ln>
        </p:spPr>
      </p:pic>
      <p:sp>
        <p:nvSpPr>
          <p:cNvPr id="6149" name="Text Box 2053"/>
          <p:cNvSpPr txBox="1">
            <a:spLocks noChangeArrowheads="1"/>
          </p:cNvSpPr>
          <p:nvPr/>
        </p:nvSpPr>
        <p:spPr bwMode="auto">
          <a:xfrm>
            <a:off x="-1" y="0"/>
            <a:ext cx="9853613" cy="461665"/>
          </a:xfrm>
          <a:prstGeom prst="rect">
            <a:avLst/>
          </a:prstGeom>
          <a:noFill/>
          <a:ln w="9525">
            <a:noFill/>
            <a:miter lim="800000"/>
            <a:headEnd/>
            <a:tailEnd/>
          </a:ln>
        </p:spPr>
        <p:txBody>
          <a:bodyPr wrap="square">
            <a:spAutoFit/>
          </a:bodyPr>
          <a:lstStyle/>
          <a:p>
            <a:pPr eaLnBrk="0" hangingPunct="0"/>
            <a:r>
              <a:rPr lang="en-US" sz="2400" b="1" dirty="0">
                <a:solidFill>
                  <a:schemeClr val="tx1"/>
                </a:solidFill>
              </a:rPr>
              <a:t>Laminated </a:t>
            </a:r>
            <a:r>
              <a:rPr lang="en-US" sz="2400" b="1" dirty="0"/>
              <a:t>F</a:t>
            </a:r>
            <a:r>
              <a:rPr lang="en-US" sz="2400" b="1" dirty="0">
                <a:solidFill>
                  <a:schemeClr val="tx1"/>
                </a:solidFill>
              </a:rPr>
              <a:t>ramboidal </a:t>
            </a:r>
            <a:r>
              <a:rPr lang="en-US" sz="2400" b="1" dirty="0"/>
              <a:t>P</a:t>
            </a:r>
            <a:r>
              <a:rPr lang="en-US" sz="2400" b="1" dirty="0">
                <a:solidFill>
                  <a:schemeClr val="tx1"/>
                </a:solidFill>
              </a:rPr>
              <a:t>yrite in Boulder Conglomerate, Navan</a:t>
            </a:r>
          </a:p>
        </p:txBody>
      </p:sp>
      <p:sp>
        <p:nvSpPr>
          <p:cNvPr id="6150" name="Text Box 2054"/>
          <p:cNvSpPr txBox="1">
            <a:spLocks noChangeArrowheads="1"/>
          </p:cNvSpPr>
          <p:nvPr/>
        </p:nvSpPr>
        <p:spPr bwMode="auto">
          <a:xfrm>
            <a:off x="1752600" y="3200400"/>
            <a:ext cx="6172200" cy="701675"/>
          </a:xfrm>
          <a:prstGeom prst="rect">
            <a:avLst/>
          </a:prstGeom>
          <a:solidFill>
            <a:schemeClr val="bg1"/>
          </a:solidFill>
          <a:ln w="0">
            <a:solidFill>
              <a:schemeClr val="tx1"/>
            </a:solidFill>
            <a:miter lim="800000"/>
            <a:headEnd/>
            <a:tailEnd/>
          </a:ln>
        </p:spPr>
        <p:txBody>
          <a:bodyPr>
            <a:spAutoFit/>
          </a:bodyPr>
          <a:lstStyle/>
          <a:p>
            <a:pPr>
              <a:spcBef>
                <a:spcPct val="50000"/>
              </a:spcBef>
              <a:buFontTx/>
              <a:buChar char="•"/>
            </a:pPr>
            <a:r>
              <a:rPr lang="en-GB" sz="2000">
                <a:solidFill>
                  <a:schemeClr val="tx1"/>
                </a:solidFill>
              </a:rPr>
              <a:t> isotopically light δ</a:t>
            </a:r>
            <a:r>
              <a:rPr lang="en-GB" sz="2000" baseline="30000">
                <a:solidFill>
                  <a:schemeClr val="tx1"/>
                </a:solidFill>
              </a:rPr>
              <a:t>34</a:t>
            </a:r>
            <a:r>
              <a:rPr lang="en-GB" sz="2000">
                <a:solidFill>
                  <a:schemeClr val="tx1"/>
                </a:solidFill>
              </a:rPr>
              <a:t>S from bacteriogenic reduction of Lower Carboniferous Seawater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150">
                                            <p:bg/>
                                          </p:spTgt>
                                        </p:tgtEl>
                                        <p:attrNameLst>
                                          <p:attrName>style.visibility</p:attrName>
                                        </p:attrNameLst>
                                      </p:cBhvr>
                                      <p:to>
                                        <p:strVal val="visible"/>
                                      </p:to>
                                    </p:set>
                                    <p:anim calcmode="lin" valueType="num">
                                      <p:cBhvr additive="base">
                                        <p:cTn id="7" dur="500" fill="hold"/>
                                        <p:tgtEl>
                                          <p:spTgt spid="6150">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6150">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150">
                                            <p:txEl>
                                              <p:pRg st="0" end="0"/>
                                            </p:txEl>
                                          </p:spTgt>
                                        </p:tgtEl>
                                        <p:attrNameLst>
                                          <p:attrName>style.visibility</p:attrName>
                                        </p:attrNameLst>
                                      </p:cBhvr>
                                      <p:to>
                                        <p:strVal val="visible"/>
                                      </p:to>
                                    </p:set>
                                    <p:anim calcmode="lin" valueType="num">
                                      <p:cBhvr additive="base">
                                        <p:cTn id="11" dur="500" fill="hold"/>
                                        <p:tgtEl>
                                          <p:spTgt spid="6150">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615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0" grpId="0" build="allAtOnce"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986" name="Picture 1026" descr="E:\TEMP\sulph in udl.jpg"/>
          <p:cNvPicPr>
            <a:picLocks noChangeAspect="1" noChangeArrowheads="1"/>
          </p:cNvPicPr>
          <p:nvPr/>
        </p:nvPicPr>
        <p:blipFill>
          <a:blip r:embed="rId3" cstate="print"/>
          <a:srcRect/>
          <a:stretch>
            <a:fillRect/>
          </a:stretch>
        </p:blipFill>
        <p:spPr bwMode="auto">
          <a:xfrm>
            <a:off x="133350" y="133350"/>
            <a:ext cx="4264025" cy="6399213"/>
          </a:xfrm>
          <a:prstGeom prst="rect">
            <a:avLst/>
          </a:prstGeom>
          <a:noFill/>
          <a:ln w="9525">
            <a:noFill/>
            <a:miter lim="800000"/>
            <a:headEnd/>
            <a:tailEnd/>
          </a:ln>
        </p:spPr>
      </p:pic>
      <p:pic>
        <p:nvPicPr>
          <p:cNvPr id="4" name="Picture 1026" descr="E:\TEMP\sulph in udl closeup.jpg"/>
          <p:cNvPicPr>
            <a:picLocks noChangeAspect="1" noChangeArrowheads="1"/>
          </p:cNvPicPr>
          <p:nvPr/>
        </p:nvPicPr>
        <p:blipFill>
          <a:blip r:embed="rId4" cstate="print"/>
          <a:srcRect/>
          <a:stretch>
            <a:fillRect/>
          </a:stretch>
        </p:blipFill>
        <p:spPr bwMode="auto">
          <a:xfrm>
            <a:off x="3051175" y="1982788"/>
            <a:ext cx="6083300" cy="4037012"/>
          </a:xfrm>
          <a:prstGeom prst="rect">
            <a:avLst/>
          </a:prstGeom>
          <a:noFill/>
          <a:ln w="9525">
            <a:noFill/>
            <a:miter lim="800000"/>
            <a:headEnd/>
            <a:tailEnd/>
          </a:ln>
        </p:spPr>
      </p:pic>
      <p:sp>
        <p:nvSpPr>
          <p:cNvPr id="2" name="Text Box 1028">
            <a:extLst>
              <a:ext uri="{FF2B5EF4-FFF2-40B4-BE49-F238E27FC236}">
                <a16:creationId xmlns:a16="http://schemas.microsoft.com/office/drawing/2014/main" id="{0B5094AC-CCD9-DB61-8677-69894DD4EAB4}"/>
              </a:ext>
            </a:extLst>
          </p:cNvPr>
          <p:cNvSpPr txBox="1">
            <a:spLocks noChangeArrowheads="1"/>
          </p:cNvSpPr>
          <p:nvPr/>
        </p:nvSpPr>
        <p:spPr bwMode="auto">
          <a:xfrm>
            <a:off x="4397375" y="122238"/>
            <a:ext cx="4746625" cy="1569660"/>
          </a:xfrm>
          <a:prstGeom prst="rect">
            <a:avLst/>
          </a:prstGeom>
          <a:noFill/>
          <a:ln w="9525">
            <a:noFill/>
            <a:miter lim="800000"/>
            <a:headEnd/>
            <a:tailEnd/>
          </a:ln>
        </p:spPr>
        <p:txBody>
          <a:bodyPr wrap="square">
            <a:spAutoFit/>
          </a:bodyPr>
          <a:lstStyle/>
          <a:p>
            <a:pPr algn="ctr" eaLnBrk="0" hangingPunct="0"/>
            <a:r>
              <a:rPr lang="en-US" sz="2400" b="1" dirty="0"/>
              <a:t>Stratiform Fine Grained ZnS/</a:t>
            </a:r>
            <a:r>
              <a:rPr lang="en-US" sz="2400" b="1" dirty="0" err="1"/>
              <a:t>PbS</a:t>
            </a:r>
            <a:endParaRPr lang="en-US" sz="2400" b="1" dirty="0"/>
          </a:p>
          <a:p>
            <a:pPr algn="ctr" eaLnBrk="0" hangingPunct="0"/>
            <a:r>
              <a:rPr lang="en-US" sz="2400" b="1" dirty="0"/>
              <a:t>in TBU (basal UDL)</a:t>
            </a:r>
          </a:p>
          <a:p>
            <a:pPr algn="ctr" eaLnBrk="0" hangingPunct="0"/>
            <a:r>
              <a:rPr lang="en-US" sz="2400" b="1" dirty="0"/>
              <a:t>Zone 3, Navan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ADD872-72AE-82D1-DDDE-155B168A5752}"/>
              </a:ext>
            </a:extLst>
          </p:cNvPr>
          <p:cNvPicPr>
            <a:picLocks noChangeAspect="1"/>
          </p:cNvPicPr>
          <p:nvPr/>
        </p:nvPicPr>
        <p:blipFill>
          <a:blip r:embed="rId2"/>
          <a:stretch>
            <a:fillRect/>
          </a:stretch>
        </p:blipFill>
        <p:spPr>
          <a:xfrm>
            <a:off x="3672001" y="2731616"/>
            <a:ext cx="5472000" cy="4104000"/>
          </a:xfrm>
          <a:prstGeom prst="rect">
            <a:avLst/>
          </a:prstGeom>
        </p:spPr>
      </p:pic>
      <p:pic>
        <p:nvPicPr>
          <p:cNvPr id="3" name="Picture 2">
            <a:extLst>
              <a:ext uri="{FF2B5EF4-FFF2-40B4-BE49-F238E27FC236}">
                <a16:creationId xmlns:a16="http://schemas.microsoft.com/office/drawing/2014/main" id="{A937D05B-8677-A618-B33E-BC373F7BF3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352" y="441640"/>
            <a:ext cx="4580799" cy="3435600"/>
          </a:xfrm>
          <a:prstGeom prst="rect">
            <a:avLst/>
          </a:prstGeom>
        </p:spPr>
      </p:pic>
      <p:sp>
        <p:nvSpPr>
          <p:cNvPr id="9" name="TextBox 8">
            <a:extLst>
              <a:ext uri="{FF2B5EF4-FFF2-40B4-BE49-F238E27FC236}">
                <a16:creationId xmlns:a16="http://schemas.microsoft.com/office/drawing/2014/main" id="{A80C1939-8E3F-EAB2-25E9-F7BC82E97E82}"/>
              </a:ext>
            </a:extLst>
          </p:cNvPr>
          <p:cNvSpPr txBox="1"/>
          <p:nvPr/>
        </p:nvSpPr>
        <p:spPr>
          <a:xfrm>
            <a:off x="71438" y="-20025"/>
            <a:ext cx="4283160" cy="461665"/>
          </a:xfrm>
          <a:prstGeom prst="rect">
            <a:avLst/>
          </a:prstGeom>
          <a:noFill/>
        </p:spPr>
        <p:txBody>
          <a:bodyPr wrap="none" rtlCol="0">
            <a:spAutoFit/>
          </a:bodyPr>
          <a:lstStyle/>
          <a:p>
            <a:pPr algn="ctr"/>
            <a:r>
              <a:rPr lang="en-IE" sz="2400" b="1" dirty="0"/>
              <a:t>Ore Textures – SW Deposits</a:t>
            </a:r>
          </a:p>
        </p:txBody>
      </p:sp>
      <p:sp>
        <p:nvSpPr>
          <p:cNvPr id="18" name="TextBox 17">
            <a:extLst>
              <a:ext uri="{FF2B5EF4-FFF2-40B4-BE49-F238E27FC236}">
                <a16:creationId xmlns:a16="http://schemas.microsoft.com/office/drawing/2014/main" id="{C4F4F032-F5CA-F4F1-1BEF-CA99F2F4BF56}"/>
              </a:ext>
            </a:extLst>
          </p:cNvPr>
          <p:cNvSpPr txBox="1"/>
          <p:nvPr/>
        </p:nvSpPr>
        <p:spPr>
          <a:xfrm>
            <a:off x="6404892" y="6129000"/>
            <a:ext cx="2662908" cy="523220"/>
          </a:xfrm>
          <a:prstGeom prst="rect">
            <a:avLst/>
          </a:prstGeom>
          <a:noFill/>
        </p:spPr>
        <p:txBody>
          <a:bodyPr wrap="none" rtlCol="0">
            <a:spAutoFit/>
          </a:bodyPr>
          <a:lstStyle/>
          <a:p>
            <a:pPr algn="ctr"/>
            <a:r>
              <a:rPr lang="en-IE" sz="1400" dirty="0">
                <a:solidFill>
                  <a:schemeClr val="bg1"/>
                </a:solidFill>
              </a:rPr>
              <a:t>Massive pyritic sulphides in </a:t>
            </a:r>
          </a:p>
          <a:p>
            <a:pPr algn="ctr"/>
            <a:r>
              <a:rPr lang="en-IE" sz="1400" dirty="0">
                <a:solidFill>
                  <a:schemeClr val="bg1"/>
                </a:solidFill>
              </a:rPr>
              <a:t>dolomite breccias Pallas Green</a:t>
            </a:r>
          </a:p>
        </p:txBody>
      </p:sp>
      <p:sp>
        <p:nvSpPr>
          <p:cNvPr id="6" name="TextBox 5">
            <a:extLst>
              <a:ext uri="{FF2B5EF4-FFF2-40B4-BE49-F238E27FC236}">
                <a16:creationId xmlns:a16="http://schemas.microsoft.com/office/drawing/2014/main" id="{F889E1F9-0FB8-EE33-985B-E85E0934200C}"/>
              </a:ext>
            </a:extLst>
          </p:cNvPr>
          <p:cNvSpPr txBox="1"/>
          <p:nvPr/>
        </p:nvSpPr>
        <p:spPr>
          <a:xfrm>
            <a:off x="2118998" y="3138576"/>
            <a:ext cx="2412750" cy="738664"/>
          </a:xfrm>
          <a:prstGeom prst="rect">
            <a:avLst/>
          </a:prstGeom>
          <a:noFill/>
        </p:spPr>
        <p:txBody>
          <a:bodyPr wrap="square" rtlCol="0">
            <a:spAutoFit/>
          </a:bodyPr>
          <a:lstStyle/>
          <a:p>
            <a:pPr algn="ctr"/>
            <a:r>
              <a:rPr lang="en-IE" sz="1400" dirty="0">
                <a:solidFill>
                  <a:schemeClr val="bg1"/>
                </a:solidFill>
              </a:rPr>
              <a:t>Massive pyritic sulphides overlying sheared ABL </a:t>
            </a:r>
          </a:p>
          <a:p>
            <a:pPr algn="ctr"/>
            <a:r>
              <a:rPr lang="en-IE" sz="1400" dirty="0" err="1">
                <a:solidFill>
                  <a:schemeClr val="bg1"/>
                </a:solidFill>
              </a:rPr>
              <a:t>Lisheen</a:t>
            </a:r>
            <a:endParaRPr lang="en-IE" sz="1400" dirty="0">
              <a:solidFill>
                <a:schemeClr val="bg1"/>
              </a:solidFill>
            </a:endParaRPr>
          </a:p>
        </p:txBody>
      </p:sp>
    </p:spTree>
    <p:extLst>
      <p:ext uri="{BB962C8B-B14F-4D97-AF65-F5344CB8AC3E}">
        <p14:creationId xmlns:p14="http://schemas.microsoft.com/office/powerpoint/2010/main" val="27270513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80C1939-8E3F-EAB2-25E9-F7BC82E97E82}"/>
              </a:ext>
            </a:extLst>
          </p:cNvPr>
          <p:cNvSpPr txBox="1"/>
          <p:nvPr/>
        </p:nvSpPr>
        <p:spPr>
          <a:xfrm>
            <a:off x="3018515" y="-47234"/>
            <a:ext cx="2061398" cy="461665"/>
          </a:xfrm>
          <a:prstGeom prst="rect">
            <a:avLst/>
          </a:prstGeom>
          <a:noFill/>
        </p:spPr>
        <p:txBody>
          <a:bodyPr wrap="none" rtlCol="0">
            <a:spAutoFit/>
          </a:bodyPr>
          <a:lstStyle/>
          <a:p>
            <a:pPr algn="ctr"/>
            <a:r>
              <a:rPr lang="en-IE" sz="2400" b="1" dirty="0"/>
              <a:t>Ore Textures</a:t>
            </a:r>
          </a:p>
        </p:txBody>
      </p:sp>
      <p:pic>
        <p:nvPicPr>
          <p:cNvPr id="5" name="Picture 4">
            <a:extLst>
              <a:ext uri="{FF2B5EF4-FFF2-40B4-BE49-F238E27FC236}">
                <a16:creationId xmlns:a16="http://schemas.microsoft.com/office/drawing/2014/main" id="{66524298-0535-8D91-175A-DB852074CF1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120" y="3706200"/>
            <a:ext cx="4196002" cy="2807750"/>
          </a:xfrm>
          <a:prstGeom prst="rect">
            <a:avLst/>
          </a:prstGeom>
        </p:spPr>
      </p:pic>
      <p:pic>
        <p:nvPicPr>
          <p:cNvPr id="7" name="Picture 6">
            <a:extLst>
              <a:ext uri="{FF2B5EF4-FFF2-40B4-BE49-F238E27FC236}">
                <a16:creationId xmlns:a16="http://schemas.microsoft.com/office/drawing/2014/main" id="{2B2A7436-8E4C-13D7-7BED-64C36380E0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0" y="3724275"/>
            <a:ext cx="4320000" cy="2763920"/>
          </a:xfrm>
          <a:prstGeom prst="rect">
            <a:avLst/>
          </a:prstGeom>
        </p:spPr>
      </p:pic>
      <p:pic>
        <p:nvPicPr>
          <p:cNvPr id="11" name="Picture 10">
            <a:extLst>
              <a:ext uri="{FF2B5EF4-FFF2-40B4-BE49-F238E27FC236}">
                <a16:creationId xmlns:a16="http://schemas.microsoft.com/office/drawing/2014/main" id="{22B35946-76E9-92E1-DA24-CD8B9D4220E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94787" y="203875"/>
            <a:ext cx="2017848" cy="2712022"/>
          </a:xfrm>
          <a:prstGeom prst="rect">
            <a:avLst/>
          </a:prstGeom>
        </p:spPr>
      </p:pic>
      <p:pic>
        <p:nvPicPr>
          <p:cNvPr id="12" name="Picture 11">
            <a:extLst>
              <a:ext uri="{FF2B5EF4-FFF2-40B4-BE49-F238E27FC236}">
                <a16:creationId xmlns:a16="http://schemas.microsoft.com/office/drawing/2014/main" id="{B0C524A4-8A6C-1E82-802C-797AD3D50B9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26636" y="203875"/>
            <a:ext cx="1340968" cy="2712022"/>
          </a:xfrm>
          <a:prstGeom prst="rect">
            <a:avLst/>
          </a:prstGeom>
        </p:spPr>
      </p:pic>
      <p:sp>
        <p:nvSpPr>
          <p:cNvPr id="14" name="TextBox 13">
            <a:extLst>
              <a:ext uri="{FF2B5EF4-FFF2-40B4-BE49-F238E27FC236}">
                <a16:creationId xmlns:a16="http://schemas.microsoft.com/office/drawing/2014/main" id="{6C2AAAF6-D778-D53A-69B7-BA56CC1975AC}"/>
              </a:ext>
            </a:extLst>
          </p:cNvPr>
          <p:cNvSpPr txBox="1"/>
          <p:nvPr/>
        </p:nvSpPr>
        <p:spPr>
          <a:xfrm>
            <a:off x="2976013" y="1459924"/>
            <a:ext cx="2266966" cy="523220"/>
          </a:xfrm>
          <a:prstGeom prst="rect">
            <a:avLst/>
          </a:prstGeom>
          <a:noFill/>
        </p:spPr>
        <p:txBody>
          <a:bodyPr wrap="none" rtlCol="0">
            <a:spAutoFit/>
          </a:bodyPr>
          <a:lstStyle/>
          <a:p>
            <a:pPr algn="ctr"/>
            <a:r>
              <a:rPr lang="en-IE" sz="1400" dirty="0"/>
              <a:t>Massive Pyritic Sulphides </a:t>
            </a:r>
          </a:p>
          <a:p>
            <a:pPr algn="ctr"/>
            <a:r>
              <a:rPr lang="en-IE" sz="1400" dirty="0"/>
              <a:t>Upper G </a:t>
            </a:r>
            <a:r>
              <a:rPr lang="en-IE" sz="1400" dirty="0" err="1"/>
              <a:t>Silvermines</a:t>
            </a:r>
            <a:endParaRPr lang="en-IE" sz="1400" dirty="0"/>
          </a:p>
        </p:txBody>
      </p:sp>
      <p:sp>
        <p:nvSpPr>
          <p:cNvPr id="15" name="TextBox 14">
            <a:extLst>
              <a:ext uri="{FF2B5EF4-FFF2-40B4-BE49-F238E27FC236}">
                <a16:creationId xmlns:a16="http://schemas.microsoft.com/office/drawing/2014/main" id="{D168F1E3-BCD0-0E6C-0BEC-38D9A95E96AE}"/>
              </a:ext>
            </a:extLst>
          </p:cNvPr>
          <p:cNvSpPr txBox="1"/>
          <p:nvPr/>
        </p:nvSpPr>
        <p:spPr>
          <a:xfrm>
            <a:off x="71438" y="5990730"/>
            <a:ext cx="4296369" cy="523220"/>
          </a:xfrm>
          <a:prstGeom prst="rect">
            <a:avLst/>
          </a:prstGeom>
          <a:noFill/>
        </p:spPr>
        <p:txBody>
          <a:bodyPr wrap="none" rtlCol="0">
            <a:spAutoFit/>
          </a:bodyPr>
          <a:lstStyle/>
          <a:p>
            <a:pPr algn="ctr"/>
            <a:r>
              <a:rPr lang="en-IE" sz="1400" dirty="0">
                <a:solidFill>
                  <a:schemeClr val="bg1"/>
                </a:solidFill>
              </a:rPr>
              <a:t>Roll in FW of B Zone, </a:t>
            </a:r>
            <a:r>
              <a:rPr lang="en-IE" sz="1400" dirty="0" err="1">
                <a:solidFill>
                  <a:schemeClr val="bg1"/>
                </a:solidFill>
              </a:rPr>
              <a:t>Silvermines</a:t>
            </a:r>
            <a:r>
              <a:rPr lang="en-IE" sz="1400" dirty="0">
                <a:solidFill>
                  <a:schemeClr val="bg1"/>
                </a:solidFill>
              </a:rPr>
              <a:t>, massive siderite </a:t>
            </a:r>
          </a:p>
          <a:p>
            <a:pPr algn="ctr"/>
            <a:r>
              <a:rPr lang="en-IE" sz="1400" dirty="0">
                <a:solidFill>
                  <a:schemeClr val="bg1"/>
                </a:solidFill>
              </a:rPr>
              <a:t>with ZnS above cherty ABL with ZnS</a:t>
            </a:r>
          </a:p>
        </p:txBody>
      </p:sp>
      <p:sp>
        <p:nvSpPr>
          <p:cNvPr id="16" name="TextBox 15">
            <a:extLst>
              <a:ext uri="{FF2B5EF4-FFF2-40B4-BE49-F238E27FC236}">
                <a16:creationId xmlns:a16="http://schemas.microsoft.com/office/drawing/2014/main" id="{8AFD9B00-89FB-A052-AE8E-704D5462045B}"/>
              </a:ext>
            </a:extLst>
          </p:cNvPr>
          <p:cNvSpPr txBox="1"/>
          <p:nvPr/>
        </p:nvSpPr>
        <p:spPr>
          <a:xfrm>
            <a:off x="4534970" y="5949000"/>
            <a:ext cx="4179093" cy="523220"/>
          </a:xfrm>
          <a:prstGeom prst="rect">
            <a:avLst/>
          </a:prstGeom>
          <a:noFill/>
        </p:spPr>
        <p:txBody>
          <a:bodyPr wrap="none" rtlCol="0">
            <a:spAutoFit/>
          </a:bodyPr>
          <a:lstStyle/>
          <a:p>
            <a:pPr algn="ctr"/>
            <a:r>
              <a:rPr lang="en-IE" sz="1400" dirty="0">
                <a:solidFill>
                  <a:schemeClr val="bg1"/>
                </a:solidFill>
              </a:rPr>
              <a:t>Fine </a:t>
            </a:r>
            <a:r>
              <a:rPr lang="en-IE" sz="1400" dirty="0" err="1">
                <a:solidFill>
                  <a:schemeClr val="bg1"/>
                </a:solidFill>
              </a:rPr>
              <a:t>PbS</a:t>
            </a:r>
            <a:r>
              <a:rPr lang="en-IE" sz="1400" dirty="0">
                <a:solidFill>
                  <a:schemeClr val="bg1"/>
                </a:solidFill>
              </a:rPr>
              <a:t>-ZnS forming matrix of </a:t>
            </a:r>
            <a:r>
              <a:rPr lang="en-IE" sz="1400" dirty="0" err="1">
                <a:solidFill>
                  <a:schemeClr val="bg1"/>
                </a:solidFill>
              </a:rPr>
              <a:t>undolomitized</a:t>
            </a:r>
            <a:endParaRPr lang="en-IE" sz="1400" dirty="0">
              <a:solidFill>
                <a:schemeClr val="bg1"/>
              </a:solidFill>
            </a:endParaRPr>
          </a:p>
          <a:p>
            <a:pPr algn="ctr"/>
            <a:r>
              <a:rPr lang="en-IE" sz="1400" dirty="0" err="1">
                <a:solidFill>
                  <a:schemeClr val="bg1"/>
                </a:solidFill>
              </a:rPr>
              <a:t>Waulortian</a:t>
            </a:r>
            <a:r>
              <a:rPr lang="en-IE" sz="1400" dirty="0">
                <a:solidFill>
                  <a:schemeClr val="bg1"/>
                </a:solidFill>
              </a:rPr>
              <a:t> limestone breccia. B Zone, </a:t>
            </a:r>
            <a:r>
              <a:rPr lang="en-IE" sz="1400" dirty="0" err="1">
                <a:solidFill>
                  <a:schemeClr val="bg1"/>
                </a:solidFill>
              </a:rPr>
              <a:t>Silvermines</a:t>
            </a:r>
            <a:endParaRPr lang="en-IE" sz="1400" dirty="0">
              <a:solidFill>
                <a:schemeClr val="bg1"/>
              </a:solidFill>
            </a:endParaRPr>
          </a:p>
        </p:txBody>
      </p:sp>
      <p:pic>
        <p:nvPicPr>
          <p:cNvPr id="18" name="Picture 1026">
            <a:extLst>
              <a:ext uri="{FF2B5EF4-FFF2-40B4-BE49-F238E27FC236}">
                <a16:creationId xmlns:a16="http://schemas.microsoft.com/office/drawing/2014/main" id="{72D6F368-26D7-BA63-5C28-4212BB3B1AC3}"/>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 y="29299"/>
            <a:ext cx="3018515" cy="3235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3349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80C1939-8E3F-EAB2-25E9-F7BC82E97E82}"/>
              </a:ext>
            </a:extLst>
          </p:cNvPr>
          <p:cNvSpPr txBox="1"/>
          <p:nvPr/>
        </p:nvSpPr>
        <p:spPr>
          <a:xfrm>
            <a:off x="-26400" y="9525"/>
            <a:ext cx="2061398" cy="461665"/>
          </a:xfrm>
          <a:prstGeom prst="rect">
            <a:avLst/>
          </a:prstGeom>
          <a:noFill/>
        </p:spPr>
        <p:txBody>
          <a:bodyPr wrap="none" rtlCol="0">
            <a:spAutoFit/>
          </a:bodyPr>
          <a:lstStyle/>
          <a:p>
            <a:pPr algn="ctr"/>
            <a:r>
              <a:rPr lang="en-IE" sz="2400" b="1" dirty="0"/>
              <a:t>Ore Textures</a:t>
            </a:r>
          </a:p>
        </p:txBody>
      </p:sp>
      <p:pic>
        <p:nvPicPr>
          <p:cNvPr id="12" name="Picture 11">
            <a:extLst>
              <a:ext uri="{FF2B5EF4-FFF2-40B4-BE49-F238E27FC236}">
                <a16:creationId xmlns:a16="http://schemas.microsoft.com/office/drawing/2014/main" id="{5AD9DB42-72A6-219E-C8AE-2AA93D84BF0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18512" y="650665"/>
            <a:ext cx="4076663" cy="2778335"/>
          </a:xfrm>
          <a:prstGeom prst="rect">
            <a:avLst/>
          </a:prstGeom>
        </p:spPr>
      </p:pic>
      <p:pic>
        <p:nvPicPr>
          <p:cNvPr id="13" name="Picture 12">
            <a:extLst>
              <a:ext uri="{FF2B5EF4-FFF2-40B4-BE49-F238E27FC236}">
                <a16:creationId xmlns:a16="http://schemas.microsoft.com/office/drawing/2014/main" id="{1D0016A5-E3BC-E0DF-706F-032D016109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038" y="650665"/>
            <a:ext cx="4434546" cy="2778335"/>
          </a:xfrm>
          <a:prstGeom prst="rect">
            <a:avLst/>
          </a:prstGeom>
        </p:spPr>
      </p:pic>
      <p:pic>
        <p:nvPicPr>
          <p:cNvPr id="15" name="Picture 14">
            <a:extLst>
              <a:ext uri="{FF2B5EF4-FFF2-40B4-BE49-F238E27FC236}">
                <a16:creationId xmlns:a16="http://schemas.microsoft.com/office/drawing/2014/main" id="{45B00C18-0DDF-C372-AD51-FCEF808869F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6515" y="3691575"/>
            <a:ext cx="3886161" cy="2914621"/>
          </a:xfrm>
          <a:prstGeom prst="rect">
            <a:avLst/>
          </a:prstGeom>
        </p:spPr>
      </p:pic>
      <p:sp>
        <p:nvSpPr>
          <p:cNvPr id="18" name="TextBox 17">
            <a:extLst>
              <a:ext uri="{FF2B5EF4-FFF2-40B4-BE49-F238E27FC236}">
                <a16:creationId xmlns:a16="http://schemas.microsoft.com/office/drawing/2014/main" id="{C4F4F032-F5CA-F4F1-1BEF-CA99F2F4BF56}"/>
              </a:ext>
            </a:extLst>
          </p:cNvPr>
          <p:cNvSpPr txBox="1"/>
          <p:nvPr/>
        </p:nvSpPr>
        <p:spPr>
          <a:xfrm>
            <a:off x="130125" y="2905780"/>
            <a:ext cx="4006225" cy="523220"/>
          </a:xfrm>
          <a:prstGeom prst="rect">
            <a:avLst/>
          </a:prstGeom>
          <a:noFill/>
        </p:spPr>
        <p:txBody>
          <a:bodyPr wrap="none" rtlCol="0">
            <a:spAutoFit/>
          </a:bodyPr>
          <a:lstStyle/>
          <a:p>
            <a:pPr algn="ctr"/>
            <a:r>
              <a:rPr lang="en-IE" sz="1400" dirty="0">
                <a:solidFill>
                  <a:schemeClr val="bg1"/>
                </a:solidFill>
              </a:rPr>
              <a:t>ZnS in spar-filled vughs – Lower Dolomite (ABL)</a:t>
            </a:r>
          </a:p>
          <a:p>
            <a:pPr algn="ctr"/>
            <a:r>
              <a:rPr lang="en-IE" sz="1400" dirty="0">
                <a:solidFill>
                  <a:schemeClr val="bg1"/>
                </a:solidFill>
              </a:rPr>
              <a:t> K Zone </a:t>
            </a:r>
            <a:r>
              <a:rPr lang="en-IE" sz="1400" dirty="0" err="1">
                <a:solidFill>
                  <a:schemeClr val="bg1"/>
                </a:solidFill>
              </a:rPr>
              <a:t>Silvermines</a:t>
            </a:r>
            <a:endParaRPr lang="en-IE" sz="1400" dirty="0">
              <a:solidFill>
                <a:schemeClr val="bg1"/>
              </a:solidFill>
            </a:endParaRPr>
          </a:p>
        </p:txBody>
      </p:sp>
      <p:sp>
        <p:nvSpPr>
          <p:cNvPr id="19" name="TextBox 18">
            <a:extLst>
              <a:ext uri="{FF2B5EF4-FFF2-40B4-BE49-F238E27FC236}">
                <a16:creationId xmlns:a16="http://schemas.microsoft.com/office/drawing/2014/main" id="{49C1C4A4-8C3B-5F37-34D6-646688F7178B}"/>
              </a:ext>
            </a:extLst>
          </p:cNvPr>
          <p:cNvSpPr txBox="1"/>
          <p:nvPr/>
        </p:nvSpPr>
        <p:spPr>
          <a:xfrm>
            <a:off x="5402511" y="3114972"/>
            <a:ext cx="3308663" cy="307777"/>
          </a:xfrm>
          <a:prstGeom prst="rect">
            <a:avLst/>
          </a:prstGeom>
          <a:noFill/>
        </p:spPr>
        <p:txBody>
          <a:bodyPr wrap="none" rtlCol="0">
            <a:spAutoFit/>
          </a:bodyPr>
          <a:lstStyle/>
          <a:p>
            <a:pPr algn="ctr"/>
            <a:r>
              <a:rPr lang="en-IE" sz="1400" dirty="0">
                <a:solidFill>
                  <a:schemeClr val="bg1"/>
                </a:solidFill>
              </a:rPr>
              <a:t>Massive barite - </a:t>
            </a:r>
            <a:r>
              <a:rPr lang="en-IE" sz="1400" dirty="0" err="1">
                <a:solidFill>
                  <a:schemeClr val="bg1"/>
                </a:solidFill>
              </a:rPr>
              <a:t>Magcobar</a:t>
            </a:r>
            <a:r>
              <a:rPr lang="en-IE" sz="1400" dirty="0">
                <a:solidFill>
                  <a:schemeClr val="bg1"/>
                </a:solidFill>
              </a:rPr>
              <a:t>, </a:t>
            </a:r>
            <a:r>
              <a:rPr lang="en-IE" sz="1400" dirty="0" err="1">
                <a:solidFill>
                  <a:schemeClr val="bg1"/>
                </a:solidFill>
              </a:rPr>
              <a:t>Silvermines</a:t>
            </a:r>
            <a:endParaRPr lang="en-IE" sz="1400" dirty="0">
              <a:solidFill>
                <a:schemeClr val="bg1"/>
              </a:solidFill>
            </a:endParaRPr>
          </a:p>
        </p:txBody>
      </p:sp>
      <p:sp>
        <p:nvSpPr>
          <p:cNvPr id="21" name="TextBox 20">
            <a:extLst>
              <a:ext uri="{FF2B5EF4-FFF2-40B4-BE49-F238E27FC236}">
                <a16:creationId xmlns:a16="http://schemas.microsoft.com/office/drawing/2014/main" id="{6237F6B1-8841-FCAE-7FC0-C61FB66CEAA7}"/>
              </a:ext>
            </a:extLst>
          </p:cNvPr>
          <p:cNvSpPr txBox="1"/>
          <p:nvPr/>
        </p:nvSpPr>
        <p:spPr>
          <a:xfrm>
            <a:off x="654868" y="6207335"/>
            <a:ext cx="3169457" cy="307777"/>
          </a:xfrm>
          <a:prstGeom prst="rect">
            <a:avLst/>
          </a:prstGeom>
          <a:noFill/>
        </p:spPr>
        <p:txBody>
          <a:bodyPr wrap="none" rtlCol="0">
            <a:spAutoFit/>
          </a:bodyPr>
          <a:lstStyle/>
          <a:p>
            <a:pPr algn="ctr"/>
            <a:r>
              <a:rPr lang="en-IE" sz="1400" dirty="0" err="1">
                <a:solidFill>
                  <a:schemeClr val="bg1"/>
                </a:solidFill>
              </a:rPr>
              <a:t>Spahlerite</a:t>
            </a:r>
            <a:r>
              <a:rPr lang="en-IE" sz="1400" dirty="0">
                <a:solidFill>
                  <a:schemeClr val="bg1"/>
                </a:solidFill>
              </a:rPr>
              <a:t> replacing dolomite </a:t>
            </a:r>
            <a:r>
              <a:rPr lang="en-IE" sz="1400" dirty="0" err="1">
                <a:solidFill>
                  <a:schemeClr val="bg1"/>
                </a:solidFill>
              </a:rPr>
              <a:t>Lisheen</a:t>
            </a:r>
            <a:endParaRPr lang="en-IE" sz="1400" dirty="0">
              <a:solidFill>
                <a:schemeClr val="bg1"/>
              </a:solidFill>
            </a:endParaRPr>
          </a:p>
        </p:txBody>
      </p:sp>
      <p:pic>
        <p:nvPicPr>
          <p:cNvPr id="22" name="Picture 21">
            <a:extLst>
              <a:ext uri="{FF2B5EF4-FFF2-40B4-BE49-F238E27FC236}">
                <a16:creationId xmlns:a16="http://schemas.microsoft.com/office/drawing/2014/main" id="{28B0966B-595E-3C43-A0BD-FF2A14321E43}"/>
              </a:ext>
            </a:extLst>
          </p:cNvPr>
          <p:cNvPicPr>
            <a:picLocks noChangeAspect="1"/>
          </p:cNvPicPr>
          <p:nvPr/>
        </p:nvPicPr>
        <p:blipFill>
          <a:blip r:embed="rId5"/>
          <a:stretch>
            <a:fillRect/>
          </a:stretch>
        </p:blipFill>
        <p:spPr>
          <a:xfrm>
            <a:off x="4973922" y="3758876"/>
            <a:ext cx="4121253" cy="2780017"/>
          </a:xfrm>
          <a:prstGeom prst="rect">
            <a:avLst/>
          </a:prstGeom>
        </p:spPr>
      </p:pic>
    </p:spTree>
    <p:extLst>
      <p:ext uri="{BB962C8B-B14F-4D97-AF65-F5344CB8AC3E}">
        <p14:creationId xmlns:p14="http://schemas.microsoft.com/office/powerpoint/2010/main" val="29141103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57EDB59-C10E-07B0-D35E-EF20ECB7A8FE}"/>
              </a:ext>
            </a:extLst>
          </p:cNvPr>
          <p:cNvSpPr>
            <a:spLocks noGrp="1"/>
          </p:cNvSpPr>
          <p:nvPr>
            <p:ph type="ftr" sz="quarter" idx="10"/>
          </p:nvPr>
        </p:nvSpPr>
        <p:spPr/>
        <p:txBody>
          <a:bodyPr/>
          <a:lstStyle/>
          <a:p>
            <a:r>
              <a:rPr lang="en-US" altLang="en-US"/>
              <a:t>Boliden Tara Mines Limited 	EXPLORATION </a:t>
            </a:r>
          </a:p>
        </p:txBody>
      </p:sp>
      <p:pic>
        <p:nvPicPr>
          <p:cNvPr id="991234" name="Picture 2">
            <a:extLst>
              <a:ext uri="{FF2B5EF4-FFF2-40B4-BE49-F238E27FC236}">
                <a16:creationId xmlns:a16="http://schemas.microsoft.com/office/drawing/2014/main" id="{F8775484-BBC1-40DC-6FE3-64594EDEE27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1438" y="652299"/>
            <a:ext cx="3960562" cy="6027987"/>
          </a:xfrm>
          <a:prstGeom prst="rect">
            <a:avLst/>
          </a:prstGeom>
          <a:noFill/>
          <a:ln>
            <a:noFill/>
          </a:ln>
          <a:effectLst/>
          <a:extLst>
            <a:ext uri="{909E8E84-426E-40DD-AFC4-6F175D3DCCD1}">
              <a14:hiddenFill xmlns:a14="http://schemas.microsoft.com/office/drawing/2010/main">
                <a:solidFill>
                  <a:schemeClr val="bg2">
                    <a:alpha val="50000"/>
                  </a:schemeClr>
                </a:solidFill>
              </a14:hiddenFill>
            </a:ext>
            <a:ext uri="{91240B29-F687-4F45-9708-019B960494DF}">
              <a14:hiddenLine xmlns:a14="http://schemas.microsoft.com/office/drawing/2010/main" w="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91235" name="Rectangle 3">
            <a:extLst>
              <a:ext uri="{FF2B5EF4-FFF2-40B4-BE49-F238E27FC236}">
                <a16:creationId xmlns:a16="http://schemas.microsoft.com/office/drawing/2014/main" id="{B9109CC6-3C21-6F98-ADB6-004926BB5BD9}"/>
              </a:ext>
            </a:extLst>
          </p:cNvPr>
          <p:cNvSpPr>
            <a:spLocks noChangeArrowheads="1"/>
          </p:cNvSpPr>
          <p:nvPr/>
        </p:nvSpPr>
        <p:spPr bwMode="auto">
          <a:xfrm>
            <a:off x="997950" y="6551408"/>
            <a:ext cx="4572000" cy="366713"/>
          </a:xfrm>
          <a:prstGeom prst="rect">
            <a:avLst/>
          </a:prstGeom>
          <a:noFill/>
          <a:ln>
            <a:noFill/>
          </a:ln>
          <a:effectLst/>
          <a:extLst>
            <a:ext uri="{909E8E84-426E-40DD-AFC4-6F175D3DCCD1}">
              <a14:hiddenFill xmlns:a14="http://schemas.microsoft.com/office/drawing/2010/main">
                <a:solidFill>
                  <a:schemeClr val="bg2">
                    <a:alpha val="50000"/>
                  </a:schemeClr>
                </a:solidFill>
              </a14:hiddenFill>
            </a:ext>
            <a:ext uri="{91240B29-F687-4F45-9708-019B960494DF}">
              <a14:hiddenLine xmlns:a14="http://schemas.microsoft.com/office/drawing/2010/main" w="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IE" altLang="en-US" dirty="0"/>
              <a:t>Boyce et al, 2003</a:t>
            </a:r>
            <a:endParaRPr lang="en-GB" altLang="en-US" dirty="0"/>
          </a:p>
        </p:txBody>
      </p:sp>
      <p:pic>
        <p:nvPicPr>
          <p:cNvPr id="991236" name="Picture 4">
            <a:extLst>
              <a:ext uri="{FF2B5EF4-FFF2-40B4-BE49-F238E27FC236}">
                <a16:creationId xmlns:a16="http://schemas.microsoft.com/office/drawing/2014/main" id="{959B8853-ADBB-9AF9-0C00-C458620FBBC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0" y="551250"/>
            <a:ext cx="4183950" cy="6053462"/>
          </a:xfrm>
          <a:prstGeom prst="rect">
            <a:avLst/>
          </a:prstGeom>
          <a:noFill/>
          <a:ln>
            <a:noFill/>
          </a:ln>
          <a:effectLst/>
          <a:extLst>
            <a:ext uri="{909E8E84-426E-40DD-AFC4-6F175D3DCCD1}">
              <a14:hiddenFill xmlns:a14="http://schemas.microsoft.com/office/drawing/2010/main">
                <a:solidFill>
                  <a:schemeClr val="bg2">
                    <a:alpha val="50000"/>
                  </a:schemeClr>
                </a:solidFill>
              </a14:hiddenFill>
            </a:ext>
            <a:ext uri="{91240B29-F687-4F45-9708-019B960494DF}">
              <a14:hiddenLine xmlns:a14="http://schemas.microsoft.com/office/drawing/2010/main" w="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91237" name="Rectangle 5">
            <a:extLst>
              <a:ext uri="{FF2B5EF4-FFF2-40B4-BE49-F238E27FC236}">
                <a16:creationId xmlns:a16="http://schemas.microsoft.com/office/drawing/2014/main" id="{85A66201-9AB6-2438-9094-DBEAE5F11BBF}"/>
              </a:ext>
            </a:extLst>
          </p:cNvPr>
          <p:cNvSpPr>
            <a:spLocks noChangeArrowheads="1"/>
          </p:cNvSpPr>
          <p:nvPr/>
        </p:nvSpPr>
        <p:spPr bwMode="auto">
          <a:xfrm>
            <a:off x="5472000" y="6439464"/>
            <a:ext cx="4572000" cy="366713"/>
          </a:xfrm>
          <a:prstGeom prst="rect">
            <a:avLst/>
          </a:prstGeom>
          <a:noFill/>
          <a:ln>
            <a:noFill/>
          </a:ln>
          <a:effectLst/>
          <a:extLst>
            <a:ext uri="{909E8E84-426E-40DD-AFC4-6F175D3DCCD1}">
              <a14:hiddenFill xmlns:a14="http://schemas.microsoft.com/office/drawing/2010/main">
                <a:solidFill>
                  <a:schemeClr val="bg2">
                    <a:alpha val="50000"/>
                  </a:schemeClr>
                </a:solidFill>
              </a14:hiddenFill>
            </a:ext>
            <a:ext uri="{91240B29-F687-4F45-9708-019B960494DF}">
              <a14:hiddenLine xmlns:a14="http://schemas.microsoft.com/office/drawing/2010/main" w="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IE" altLang="en-US" dirty="0" err="1"/>
              <a:t>Larter</a:t>
            </a:r>
            <a:r>
              <a:rPr lang="en-IE" altLang="en-US" dirty="0"/>
              <a:t> et al, 1981</a:t>
            </a:r>
            <a:endParaRPr lang="en-GB" altLang="en-US" dirty="0"/>
          </a:p>
        </p:txBody>
      </p:sp>
      <p:sp>
        <p:nvSpPr>
          <p:cNvPr id="3" name="TextBox 2">
            <a:extLst>
              <a:ext uri="{FF2B5EF4-FFF2-40B4-BE49-F238E27FC236}">
                <a16:creationId xmlns:a16="http://schemas.microsoft.com/office/drawing/2014/main" id="{29AA9E81-146D-CE76-4090-8A7292FDC1AB}"/>
              </a:ext>
            </a:extLst>
          </p:cNvPr>
          <p:cNvSpPr txBox="1"/>
          <p:nvPr/>
        </p:nvSpPr>
        <p:spPr>
          <a:xfrm>
            <a:off x="-237759" y="22910"/>
            <a:ext cx="8297080" cy="461665"/>
          </a:xfrm>
          <a:prstGeom prst="rect">
            <a:avLst/>
          </a:prstGeom>
          <a:noFill/>
        </p:spPr>
        <p:txBody>
          <a:bodyPr wrap="none" rtlCol="0">
            <a:spAutoFit/>
          </a:bodyPr>
          <a:lstStyle/>
          <a:p>
            <a:pPr algn="ctr"/>
            <a:r>
              <a:rPr lang="en-IE" sz="2400" b="1" dirty="0"/>
              <a:t>Hydrothermal Fauna (?) from </a:t>
            </a:r>
            <a:r>
              <a:rPr lang="en-IE" sz="2400" b="1" dirty="0" err="1"/>
              <a:t>Silvermines</a:t>
            </a:r>
            <a:r>
              <a:rPr lang="en-IE" sz="2400" b="1" dirty="0"/>
              <a:t> and </a:t>
            </a:r>
            <a:r>
              <a:rPr lang="en-IE" sz="2400" b="1" dirty="0" err="1"/>
              <a:t>Tynagh</a:t>
            </a:r>
            <a:r>
              <a:rPr lang="en-IE" sz="2400" b="1" dirty="0"/>
              <a:t>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8BC6A6D-C169-40EF-8251-AD6BC6EF3C58}"/>
              </a:ext>
            </a:extLst>
          </p:cNvPr>
          <p:cNvSpPr>
            <a:spLocks noGrp="1"/>
          </p:cNvSpPr>
          <p:nvPr>
            <p:ph type="dt" sz="half" idx="10"/>
          </p:nvPr>
        </p:nvSpPr>
        <p:spPr/>
        <p:txBody>
          <a:bodyPr/>
          <a:lstStyle/>
          <a:p>
            <a:fld id="{509ED4D7-8976-4290-9FF0-BF6842204702}" type="datetime1">
              <a:rPr lang="sv-SE" smtClean="0"/>
              <a:pPr/>
              <a:t>2023-09-28</a:t>
            </a:fld>
            <a:endParaRPr lang="en-GB" dirty="0"/>
          </a:p>
        </p:txBody>
      </p:sp>
      <p:sp>
        <p:nvSpPr>
          <p:cNvPr id="5" name="Slide Number Placeholder 4">
            <a:extLst>
              <a:ext uri="{FF2B5EF4-FFF2-40B4-BE49-F238E27FC236}">
                <a16:creationId xmlns:a16="http://schemas.microsoft.com/office/drawing/2014/main" id="{B78FCDCC-0F48-46B2-BC99-F5F91F79C032}"/>
              </a:ext>
            </a:extLst>
          </p:cNvPr>
          <p:cNvSpPr>
            <a:spLocks noGrp="1"/>
          </p:cNvSpPr>
          <p:nvPr>
            <p:ph type="sldNum" sz="quarter" idx="11"/>
          </p:nvPr>
        </p:nvSpPr>
        <p:spPr/>
        <p:txBody>
          <a:bodyPr/>
          <a:lstStyle/>
          <a:p>
            <a:fld id="{A153D128-6291-4599-92FF-DFF1C4914FCF}" type="slidenum">
              <a:rPr lang="en-GB" smtClean="0"/>
              <a:pPr/>
              <a:t>4</a:t>
            </a:fld>
            <a:endParaRPr lang="en-GB"/>
          </a:p>
        </p:txBody>
      </p:sp>
      <p:sp>
        <p:nvSpPr>
          <p:cNvPr id="6" name="Footer Placeholder 5">
            <a:extLst>
              <a:ext uri="{FF2B5EF4-FFF2-40B4-BE49-F238E27FC236}">
                <a16:creationId xmlns:a16="http://schemas.microsoft.com/office/drawing/2014/main" id="{B800F486-26C8-426A-99E3-9FDA18BEE49A}"/>
              </a:ext>
            </a:extLst>
          </p:cNvPr>
          <p:cNvSpPr>
            <a:spLocks noGrp="1"/>
          </p:cNvSpPr>
          <p:nvPr>
            <p:ph type="ftr" sz="quarter" idx="12"/>
          </p:nvPr>
        </p:nvSpPr>
        <p:spPr/>
        <p:txBody>
          <a:bodyPr/>
          <a:lstStyle/>
          <a:p>
            <a:r>
              <a:rPr lang="en-US"/>
              <a:t>Unit/Operation choose tab Insert/Header &amp; Footer</a:t>
            </a:r>
            <a:endParaRPr lang="en-GB"/>
          </a:p>
        </p:txBody>
      </p:sp>
      <p:sp>
        <p:nvSpPr>
          <p:cNvPr id="11" name="TextBox 10">
            <a:extLst>
              <a:ext uri="{FF2B5EF4-FFF2-40B4-BE49-F238E27FC236}">
                <a16:creationId xmlns:a16="http://schemas.microsoft.com/office/drawing/2014/main" id="{8045EBCF-BA73-412C-892A-4EFF0B273926}"/>
              </a:ext>
            </a:extLst>
          </p:cNvPr>
          <p:cNvSpPr txBox="1"/>
          <p:nvPr/>
        </p:nvSpPr>
        <p:spPr>
          <a:xfrm>
            <a:off x="1678008" y="-33487"/>
            <a:ext cx="4983288" cy="461665"/>
          </a:xfrm>
          <a:prstGeom prst="rect">
            <a:avLst/>
          </a:prstGeom>
          <a:noFill/>
        </p:spPr>
        <p:txBody>
          <a:bodyPr wrap="none" rtlCol="0">
            <a:spAutoFit/>
          </a:bodyPr>
          <a:lstStyle/>
          <a:p>
            <a:pPr algn="ctr"/>
            <a:r>
              <a:rPr lang="en-US" sz="2400" b="1" dirty="0">
                <a:solidFill>
                  <a:srgbClr val="000000"/>
                </a:solidFill>
                <a:latin typeface="+mj-lt"/>
              </a:rPr>
              <a:t>IT Deposits – Discovery Timeline</a:t>
            </a:r>
            <a:endParaRPr lang="en-IE" sz="2000" dirty="0"/>
          </a:p>
        </p:txBody>
      </p:sp>
      <p:sp>
        <p:nvSpPr>
          <p:cNvPr id="7" name="TextBox 6">
            <a:extLst>
              <a:ext uri="{FF2B5EF4-FFF2-40B4-BE49-F238E27FC236}">
                <a16:creationId xmlns:a16="http://schemas.microsoft.com/office/drawing/2014/main" id="{9C3AB976-53F4-45F0-B6F0-01BBE39026FA}"/>
              </a:ext>
            </a:extLst>
          </p:cNvPr>
          <p:cNvSpPr txBox="1"/>
          <p:nvPr/>
        </p:nvSpPr>
        <p:spPr>
          <a:xfrm>
            <a:off x="252413" y="177489"/>
            <a:ext cx="8964488" cy="6401753"/>
          </a:xfrm>
          <a:prstGeom prst="rect">
            <a:avLst/>
          </a:prstGeom>
          <a:noFill/>
        </p:spPr>
        <p:txBody>
          <a:bodyPr wrap="square">
            <a:spAutoFit/>
          </a:bodyPr>
          <a:lstStyle/>
          <a:p>
            <a:endParaRPr lang="en-IE" b="1" dirty="0">
              <a:solidFill>
                <a:srgbClr val="000000"/>
              </a:solidFill>
              <a:latin typeface="Arial" panose="020B0604020202020204" pitchFamily="34" charset="0"/>
            </a:endParaRPr>
          </a:p>
          <a:p>
            <a:r>
              <a:rPr lang="en-IE" b="1" dirty="0">
                <a:solidFill>
                  <a:srgbClr val="3333FF"/>
                </a:solidFill>
                <a:latin typeface="Arial" panose="020B0604020202020204" pitchFamily="34" charset="0"/>
              </a:rPr>
              <a:t>1950s </a:t>
            </a:r>
            <a:r>
              <a:rPr lang="en-IE" b="1" dirty="0">
                <a:solidFill>
                  <a:srgbClr val="000000"/>
                </a:solidFill>
                <a:latin typeface="Arial" panose="020B0604020202020204" pitchFamily="34" charset="0"/>
              </a:rPr>
              <a:t> Financial </a:t>
            </a:r>
            <a:r>
              <a:rPr lang="en-IE" b="1" dirty="0" err="1">
                <a:solidFill>
                  <a:srgbClr val="000000"/>
                </a:solidFill>
                <a:latin typeface="Arial" panose="020B0604020202020204" pitchFamily="34" charset="0"/>
              </a:rPr>
              <a:t>conditons</a:t>
            </a:r>
            <a:r>
              <a:rPr lang="en-IE" b="1" dirty="0">
                <a:solidFill>
                  <a:srgbClr val="000000"/>
                </a:solidFill>
                <a:latin typeface="Arial" panose="020B0604020202020204" pitchFamily="34" charset="0"/>
              </a:rPr>
              <a:t> right  Abbeytown / </a:t>
            </a:r>
            <a:r>
              <a:rPr lang="en-IE" b="1" dirty="0" err="1">
                <a:solidFill>
                  <a:srgbClr val="000000"/>
                </a:solidFill>
                <a:latin typeface="Arial" panose="020B0604020202020204" pitchFamily="34" charset="0"/>
              </a:rPr>
              <a:t>Shallee</a:t>
            </a:r>
            <a:r>
              <a:rPr lang="en-IE" b="1" dirty="0">
                <a:solidFill>
                  <a:srgbClr val="000000"/>
                </a:solidFill>
                <a:latin typeface="Arial" panose="020B0604020202020204" pitchFamily="34" charset="0"/>
              </a:rPr>
              <a:t> / </a:t>
            </a:r>
            <a:r>
              <a:rPr lang="en-IE" b="1" dirty="0" err="1">
                <a:solidFill>
                  <a:srgbClr val="000000"/>
                </a:solidFill>
                <a:latin typeface="Arial" panose="020B0604020202020204" pitchFamily="34" charset="0"/>
              </a:rPr>
              <a:t>Magcobar</a:t>
            </a:r>
            <a:endParaRPr lang="en-IE" b="1" dirty="0">
              <a:solidFill>
                <a:srgbClr val="000000"/>
              </a:solidFill>
              <a:latin typeface="Arial" panose="020B0604020202020204" pitchFamily="34" charset="0"/>
            </a:endParaRPr>
          </a:p>
          <a:p>
            <a:endParaRPr lang="en-IE" b="1" dirty="0">
              <a:solidFill>
                <a:srgbClr val="000000"/>
              </a:solidFill>
              <a:latin typeface="Arial" panose="020B0604020202020204" pitchFamily="34" charset="0"/>
            </a:endParaRPr>
          </a:p>
          <a:p>
            <a:r>
              <a:rPr lang="en-IE" b="1" dirty="0">
                <a:solidFill>
                  <a:srgbClr val="000000"/>
                </a:solidFill>
                <a:latin typeface="Arial" panose="020B0604020202020204" pitchFamily="34" charset="0"/>
              </a:rPr>
              <a:t>1962 - </a:t>
            </a:r>
            <a:r>
              <a:rPr lang="en-IE" b="1" dirty="0" err="1">
                <a:solidFill>
                  <a:srgbClr val="FF0000"/>
                </a:solidFill>
                <a:latin typeface="Arial" panose="020B0604020202020204" pitchFamily="34" charset="0"/>
              </a:rPr>
              <a:t>Tynagh</a:t>
            </a:r>
            <a:r>
              <a:rPr lang="en-IE" b="1" dirty="0">
                <a:solidFill>
                  <a:srgbClr val="000000"/>
                </a:solidFill>
                <a:latin typeface="Arial" panose="020B0604020202020204" pitchFamily="34" charset="0"/>
              </a:rPr>
              <a:t> Discovered Keel</a:t>
            </a:r>
          </a:p>
          <a:p>
            <a:r>
              <a:rPr lang="en-IE" b="1" dirty="0">
                <a:solidFill>
                  <a:srgbClr val="000000"/>
                </a:solidFill>
                <a:latin typeface="Arial" panose="020B0604020202020204" pitchFamily="34" charset="0"/>
              </a:rPr>
              <a:t>1963 - </a:t>
            </a:r>
            <a:r>
              <a:rPr lang="en-IE" b="1" dirty="0" err="1">
                <a:solidFill>
                  <a:srgbClr val="FF0000"/>
                </a:solidFill>
                <a:latin typeface="Arial" panose="020B0604020202020204" pitchFamily="34" charset="0"/>
              </a:rPr>
              <a:t>Silvermines</a:t>
            </a:r>
            <a:r>
              <a:rPr lang="en-IE" b="1" dirty="0">
                <a:solidFill>
                  <a:srgbClr val="FF0000"/>
                </a:solidFill>
                <a:latin typeface="Arial" panose="020B0604020202020204" pitchFamily="34" charset="0"/>
              </a:rPr>
              <a:t>, </a:t>
            </a:r>
            <a:r>
              <a:rPr lang="en-IE" b="1" dirty="0" err="1">
                <a:solidFill>
                  <a:srgbClr val="FF0000"/>
                </a:solidFill>
                <a:latin typeface="Arial" panose="020B0604020202020204" pitchFamily="34" charset="0"/>
              </a:rPr>
              <a:t>Gortdrum</a:t>
            </a:r>
            <a:r>
              <a:rPr lang="en-IE" b="1" dirty="0">
                <a:solidFill>
                  <a:srgbClr val="FF0000"/>
                </a:solidFill>
                <a:latin typeface="Arial" panose="020B0604020202020204" pitchFamily="34" charset="0"/>
              </a:rPr>
              <a:t> </a:t>
            </a:r>
            <a:r>
              <a:rPr lang="en-IE" b="1" dirty="0">
                <a:solidFill>
                  <a:srgbClr val="000000"/>
                </a:solidFill>
                <a:latin typeface="Arial" panose="020B0604020202020204" pitchFamily="34" charset="0"/>
              </a:rPr>
              <a:t>Discovered</a:t>
            </a:r>
          </a:p>
          <a:p>
            <a:endParaRPr lang="en-IE" b="1" dirty="0">
              <a:solidFill>
                <a:srgbClr val="000000"/>
              </a:solidFill>
              <a:latin typeface="Arial" panose="020B0604020202020204" pitchFamily="34" charset="0"/>
            </a:endParaRPr>
          </a:p>
          <a:p>
            <a:r>
              <a:rPr lang="en-IE" b="1" dirty="0">
                <a:solidFill>
                  <a:srgbClr val="000000"/>
                </a:solidFill>
                <a:latin typeface="Arial" panose="020B0604020202020204" pitchFamily="34" charset="0"/>
              </a:rPr>
              <a:t>1970 - </a:t>
            </a:r>
            <a:r>
              <a:rPr lang="en-IE" b="1" dirty="0">
                <a:solidFill>
                  <a:srgbClr val="FF0000"/>
                </a:solidFill>
                <a:latin typeface="Arial" panose="020B0604020202020204" pitchFamily="34" charset="0"/>
              </a:rPr>
              <a:t>Navan</a:t>
            </a:r>
            <a:r>
              <a:rPr lang="en-IE" b="1" dirty="0">
                <a:solidFill>
                  <a:srgbClr val="000000"/>
                </a:solidFill>
                <a:latin typeface="Arial" panose="020B0604020202020204" pitchFamily="34" charset="0"/>
              </a:rPr>
              <a:t>, </a:t>
            </a:r>
            <a:r>
              <a:rPr lang="en-IE" b="1" dirty="0" err="1">
                <a:solidFill>
                  <a:srgbClr val="000000"/>
                </a:solidFill>
                <a:latin typeface="Arial" panose="020B0604020202020204" pitchFamily="34" charset="0"/>
              </a:rPr>
              <a:t>Ballinalack</a:t>
            </a:r>
            <a:endParaRPr lang="en-IE" b="1" dirty="0">
              <a:solidFill>
                <a:srgbClr val="000000"/>
              </a:solidFill>
              <a:latin typeface="Arial" panose="020B0604020202020204" pitchFamily="34" charset="0"/>
            </a:endParaRPr>
          </a:p>
          <a:p>
            <a:r>
              <a:rPr lang="en-IE" b="1" dirty="0">
                <a:solidFill>
                  <a:srgbClr val="000000"/>
                </a:solidFill>
                <a:latin typeface="Arial" panose="020B0604020202020204" pitchFamily="34" charset="0"/>
              </a:rPr>
              <a:t>1972 - </a:t>
            </a:r>
            <a:r>
              <a:rPr lang="en-IE" b="1" dirty="0" err="1">
                <a:solidFill>
                  <a:srgbClr val="000000"/>
                </a:solidFill>
                <a:latin typeface="Arial" panose="020B0604020202020204" pitchFamily="34" charset="0"/>
              </a:rPr>
              <a:t>Tatestown</a:t>
            </a:r>
            <a:endParaRPr lang="en-IE" b="1" dirty="0">
              <a:solidFill>
                <a:srgbClr val="000000"/>
              </a:solidFill>
              <a:latin typeface="Arial" panose="020B0604020202020204" pitchFamily="34" charset="0"/>
            </a:endParaRPr>
          </a:p>
          <a:p>
            <a:r>
              <a:rPr lang="en-IE" b="1" dirty="0">
                <a:solidFill>
                  <a:srgbClr val="00FF00"/>
                </a:solidFill>
                <a:latin typeface="Arial" panose="020B0604020202020204" pitchFamily="34" charset="0"/>
              </a:rPr>
              <a:t>1973 - IAEG Founded</a:t>
            </a:r>
          </a:p>
          <a:p>
            <a:r>
              <a:rPr lang="en-IE" b="1" dirty="0">
                <a:solidFill>
                  <a:srgbClr val="000000"/>
                </a:solidFill>
                <a:latin typeface="Arial" panose="020B0604020202020204" pitchFamily="34" charset="0"/>
              </a:rPr>
              <a:t>1975 - </a:t>
            </a:r>
            <a:r>
              <a:rPr lang="en-IE" b="1" dirty="0" err="1">
                <a:solidFill>
                  <a:srgbClr val="000000"/>
                </a:solidFill>
                <a:latin typeface="Arial" panose="020B0604020202020204" pitchFamily="34" charset="0"/>
              </a:rPr>
              <a:t>Harberton</a:t>
            </a:r>
            <a:r>
              <a:rPr lang="en-IE" b="1" dirty="0">
                <a:solidFill>
                  <a:srgbClr val="000000"/>
                </a:solidFill>
                <a:latin typeface="Arial" panose="020B0604020202020204" pitchFamily="34" charset="0"/>
              </a:rPr>
              <a:t> Bridge</a:t>
            </a:r>
          </a:p>
          <a:p>
            <a:endParaRPr lang="en-IE" b="1" dirty="0">
              <a:solidFill>
                <a:srgbClr val="3333FF"/>
              </a:solidFill>
              <a:latin typeface="Arial" panose="020B0604020202020204" pitchFamily="34" charset="0"/>
            </a:endParaRPr>
          </a:p>
          <a:p>
            <a:r>
              <a:rPr lang="en-IE" b="1" dirty="0">
                <a:solidFill>
                  <a:srgbClr val="00FF00"/>
                </a:solidFill>
                <a:latin typeface="Arial" panose="020B0604020202020204" pitchFamily="34" charset="0"/>
              </a:rPr>
              <a:t>1984 - IAEG Conference GGMDI </a:t>
            </a:r>
          </a:p>
          <a:p>
            <a:r>
              <a:rPr lang="en-IE" b="1" dirty="0">
                <a:solidFill>
                  <a:srgbClr val="000000"/>
                </a:solidFill>
                <a:latin typeface="Arial" panose="020B0604020202020204" pitchFamily="34" charset="0"/>
              </a:rPr>
              <a:t>1986 - </a:t>
            </a:r>
            <a:r>
              <a:rPr lang="en-IE" b="1" dirty="0" err="1">
                <a:solidFill>
                  <a:srgbClr val="FF0000"/>
                </a:solidFill>
                <a:latin typeface="Arial" panose="020B0604020202020204" pitchFamily="34" charset="0"/>
              </a:rPr>
              <a:t>Galmoy</a:t>
            </a:r>
            <a:r>
              <a:rPr lang="en-IE" b="1" dirty="0">
                <a:solidFill>
                  <a:srgbClr val="000000"/>
                </a:solidFill>
                <a:latin typeface="Arial" panose="020B0604020202020204" pitchFamily="34" charset="0"/>
              </a:rPr>
              <a:t> Discovered</a:t>
            </a:r>
          </a:p>
          <a:p>
            <a:endParaRPr lang="en-IE" b="1" dirty="0">
              <a:solidFill>
                <a:srgbClr val="000000"/>
              </a:solidFill>
              <a:latin typeface="Arial" panose="020B0604020202020204" pitchFamily="34" charset="0"/>
            </a:endParaRPr>
          </a:p>
          <a:p>
            <a:r>
              <a:rPr lang="en-IE" b="1" dirty="0">
                <a:solidFill>
                  <a:srgbClr val="000000"/>
                </a:solidFill>
                <a:latin typeface="Arial" panose="020B0604020202020204" pitchFamily="34" charset="0"/>
              </a:rPr>
              <a:t>1990 - </a:t>
            </a:r>
            <a:r>
              <a:rPr lang="en-IE" b="1" dirty="0" err="1">
                <a:solidFill>
                  <a:srgbClr val="FF0000"/>
                </a:solidFill>
                <a:latin typeface="Arial" panose="020B0604020202020204" pitchFamily="34" charset="0"/>
              </a:rPr>
              <a:t>Lisheen</a:t>
            </a:r>
            <a:r>
              <a:rPr lang="en-IE" b="1" dirty="0">
                <a:solidFill>
                  <a:srgbClr val="000000"/>
                </a:solidFill>
                <a:latin typeface="Arial" panose="020B0604020202020204" pitchFamily="34" charset="0"/>
              </a:rPr>
              <a:t> Discovered</a:t>
            </a:r>
          </a:p>
          <a:p>
            <a:r>
              <a:rPr lang="en-IE" b="1" dirty="0">
                <a:solidFill>
                  <a:srgbClr val="000000"/>
                </a:solidFill>
                <a:latin typeface="Arial" panose="020B0604020202020204" pitchFamily="34" charset="0"/>
              </a:rPr>
              <a:t>1996 - </a:t>
            </a:r>
            <a:r>
              <a:rPr lang="en-IE" b="1" dirty="0">
                <a:solidFill>
                  <a:srgbClr val="FF0000"/>
                </a:solidFill>
                <a:latin typeface="Arial" panose="020B0604020202020204" pitchFamily="34" charset="0"/>
              </a:rPr>
              <a:t>Navan - SWEX</a:t>
            </a:r>
          </a:p>
          <a:p>
            <a:endParaRPr lang="en-IE" b="1" dirty="0">
              <a:solidFill>
                <a:srgbClr val="000000"/>
              </a:solidFill>
              <a:latin typeface="Arial" panose="020B0604020202020204" pitchFamily="34" charset="0"/>
            </a:endParaRPr>
          </a:p>
          <a:p>
            <a:r>
              <a:rPr lang="en-IE" b="1" dirty="0">
                <a:latin typeface="Arial" panose="020B0604020202020204" pitchFamily="34" charset="0"/>
              </a:rPr>
              <a:t>2002 - Pallas Green</a:t>
            </a:r>
          </a:p>
          <a:p>
            <a:r>
              <a:rPr lang="en-IE" b="1" dirty="0">
                <a:latin typeface="Arial" panose="020B0604020202020204" pitchFamily="34" charset="0"/>
              </a:rPr>
              <a:t>2007 - </a:t>
            </a:r>
            <a:r>
              <a:rPr lang="en-IE" b="1" dirty="0" err="1">
                <a:latin typeface="Arial" panose="020B0604020202020204" pitchFamily="34" charset="0"/>
              </a:rPr>
              <a:t>Stonepark</a:t>
            </a:r>
            <a:endParaRPr lang="en-IE" b="1" dirty="0">
              <a:latin typeface="Arial" panose="020B0604020202020204" pitchFamily="34" charset="0"/>
            </a:endParaRPr>
          </a:p>
          <a:p>
            <a:r>
              <a:rPr lang="en-IE" b="1" dirty="0">
                <a:solidFill>
                  <a:srgbClr val="000000"/>
                </a:solidFill>
                <a:latin typeface="Arial" panose="020B0604020202020204" pitchFamily="34" charset="0"/>
              </a:rPr>
              <a:t>2008 - </a:t>
            </a:r>
            <a:r>
              <a:rPr lang="en-IE" b="1" dirty="0" err="1">
                <a:solidFill>
                  <a:srgbClr val="000000"/>
                </a:solidFill>
                <a:latin typeface="Arial" panose="020B0604020202020204" pitchFamily="34" charset="0"/>
              </a:rPr>
              <a:t>Kilbricken</a:t>
            </a:r>
            <a:r>
              <a:rPr lang="en-IE" b="1" dirty="0">
                <a:solidFill>
                  <a:srgbClr val="000000"/>
                </a:solidFill>
                <a:latin typeface="Arial" panose="020B0604020202020204" pitchFamily="34" charset="0"/>
              </a:rPr>
              <a:t> </a:t>
            </a:r>
          </a:p>
          <a:p>
            <a:endParaRPr lang="en-IE" sz="1600" b="1" dirty="0">
              <a:solidFill>
                <a:srgbClr val="3333FF"/>
              </a:solidFill>
              <a:latin typeface="Arial" panose="020B0604020202020204" pitchFamily="34" charset="0"/>
            </a:endParaRPr>
          </a:p>
          <a:p>
            <a:r>
              <a:rPr lang="en-IE" b="1" dirty="0">
                <a:solidFill>
                  <a:srgbClr val="000000"/>
                </a:solidFill>
                <a:latin typeface="Arial" panose="020B0604020202020204" pitchFamily="34" charset="0"/>
              </a:rPr>
              <a:t>2012 - </a:t>
            </a:r>
            <a:r>
              <a:rPr lang="en-IE" b="1" dirty="0">
                <a:solidFill>
                  <a:srgbClr val="FF0000"/>
                </a:solidFill>
                <a:latin typeface="Arial" panose="020B0604020202020204" pitchFamily="34" charset="0"/>
              </a:rPr>
              <a:t>Navan - Tara Deep</a:t>
            </a:r>
          </a:p>
          <a:p>
            <a:endParaRPr lang="en-IE" sz="1600" dirty="0"/>
          </a:p>
        </p:txBody>
      </p:sp>
      <p:sp>
        <p:nvSpPr>
          <p:cNvPr id="3" name="Speech Bubble: Oval 2">
            <a:extLst>
              <a:ext uri="{FF2B5EF4-FFF2-40B4-BE49-F238E27FC236}">
                <a16:creationId xmlns:a16="http://schemas.microsoft.com/office/drawing/2014/main" id="{8721BF0A-790F-CC0C-9FFF-3A83E81E4077}"/>
              </a:ext>
            </a:extLst>
          </p:cNvPr>
          <p:cNvSpPr/>
          <p:nvPr/>
        </p:nvSpPr>
        <p:spPr>
          <a:xfrm>
            <a:off x="6363200" y="862194"/>
            <a:ext cx="2232248" cy="763525"/>
          </a:xfrm>
          <a:prstGeom prst="wedgeEllipseCallout">
            <a:avLst>
              <a:gd name="adj1" fmla="val -151078"/>
              <a:gd name="adj2" fmla="val -733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dirty="0">
                <a:solidFill>
                  <a:schemeClr val="tx1"/>
                </a:solidFill>
              </a:rPr>
              <a:t>Effect of Irish Expats  </a:t>
            </a:r>
          </a:p>
        </p:txBody>
      </p:sp>
      <p:sp>
        <p:nvSpPr>
          <p:cNvPr id="9" name="Speech Bubble: Oval 8">
            <a:extLst>
              <a:ext uri="{FF2B5EF4-FFF2-40B4-BE49-F238E27FC236}">
                <a16:creationId xmlns:a16="http://schemas.microsoft.com/office/drawing/2014/main" id="{650C4035-02BA-8365-D1A5-BF4338607E7F}"/>
              </a:ext>
            </a:extLst>
          </p:cNvPr>
          <p:cNvSpPr/>
          <p:nvPr/>
        </p:nvSpPr>
        <p:spPr>
          <a:xfrm>
            <a:off x="5711513" y="1895109"/>
            <a:ext cx="2892935" cy="763525"/>
          </a:xfrm>
          <a:prstGeom prst="wedgeEllipseCallout">
            <a:avLst>
              <a:gd name="adj1" fmla="val -111492"/>
              <a:gd name="adj2" fmla="val -31374"/>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dirty="0">
                <a:solidFill>
                  <a:schemeClr val="tx1"/>
                </a:solidFill>
              </a:rPr>
              <a:t>Elephant Country Confirmed</a:t>
            </a:r>
          </a:p>
        </p:txBody>
      </p:sp>
      <p:sp>
        <p:nvSpPr>
          <p:cNvPr id="10" name="Speech Bubble: Oval 9">
            <a:extLst>
              <a:ext uri="{FF2B5EF4-FFF2-40B4-BE49-F238E27FC236}">
                <a16:creationId xmlns:a16="http://schemas.microsoft.com/office/drawing/2014/main" id="{C60C0BC5-1CD2-C20A-1167-DC9F1F5F3043}"/>
              </a:ext>
            </a:extLst>
          </p:cNvPr>
          <p:cNvSpPr/>
          <p:nvPr/>
        </p:nvSpPr>
        <p:spPr>
          <a:xfrm>
            <a:off x="6032856" y="2850839"/>
            <a:ext cx="2232248" cy="763525"/>
          </a:xfrm>
          <a:prstGeom prst="wedgeEllipseCallout">
            <a:avLst>
              <a:gd name="adj1" fmla="val -143398"/>
              <a:gd name="adj2" fmla="val 241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dirty="0">
                <a:solidFill>
                  <a:schemeClr val="tx1"/>
                </a:solidFill>
              </a:rPr>
              <a:t>The Orefield matures</a:t>
            </a:r>
          </a:p>
        </p:txBody>
      </p:sp>
      <p:sp>
        <p:nvSpPr>
          <p:cNvPr id="12" name="Speech Bubble: Oval 11">
            <a:extLst>
              <a:ext uri="{FF2B5EF4-FFF2-40B4-BE49-F238E27FC236}">
                <a16:creationId xmlns:a16="http://schemas.microsoft.com/office/drawing/2014/main" id="{65B3C569-4029-281A-31E2-1C9AE805919A}"/>
              </a:ext>
            </a:extLst>
          </p:cNvPr>
          <p:cNvSpPr/>
          <p:nvPr/>
        </p:nvSpPr>
        <p:spPr>
          <a:xfrm>
            <a:off x="6032856" y="3746795"/>
            <a:ext cx="2232249" cy="763525"/>
          </a:xfrm>
          <a:prstGeom prst="wedgeEllipseCallout">
            <a:avLst>
              <a:gd name="adj1" fmla="val -172107"/>
              <a:gd name="adj2" fmla="val 3215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dirty="0">
                <a:solidFill>
                  <a:schemeClr val="tx1"/>
                </a:solidFill>
              </a:rPr>
              <a:t>Discoveries below cover </a:t>
            </a:r>
          </a:p>
        </p:txBody>
      </p:sp>
      <p:sp>
        <p:nvSpPr>
          <p:cNvPr id="13" name="Speech Bubble: Oval 12">
            <a:extLst>
              <a:ext uri="{FF2B5EF4-FFF2-40B4-BE49-F238E27FC236}">
                <a16:creationId xmlns:a16="http://schemas.microsoft.com/office/drawing/2014/main" id="{9A147C52-09AF-D996-8CC3-F41EDF73B870}"/>
              </a:ext>
            </a:extLst>
          </p:cNvPr>
          <p:cNvSpPr/>
          <p:nvPr/>
        </p:nvSpPr>
        <p:spPr>
          <a:xfrm>
            <a:off x="5711513" y="4638243"/>
            <a:ext cx="2892935" cy="763525"/>
          </a:xfrm>
          <a:prstGeom prst="wedgeEllipseCallout">
            <a:avLst>
              <a:gd name="adj1" fmla="val -156936"/>
              <a:gd name="adj2" fmla="val 21106"/>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dirty="0">
                <a:solidFill>
                  <a:schemeClr val="tx1"/>
                </a:solidFill>
              </a:rPr>
              <a:t>A volcanic link ?</a:t>
            </a:r>
          </a:p>
        </p:txBody>
      </p:sp>
      <p:sp>
        <p:nvSpPr>
          <p:cNvPr id="14" name="Speech Bubble: Oval 13">
            <a:extLst>
              <a:ext uri="{FF2B5EF4-FFF2-40B4-BE49-F238E27FC236}">
                <a16:creationId xmlns:a16="http://schemas.microsoft.com/office/drawing/2014/main" id="{E8A41E6C-9407-E78A-CC2A-A79B4AFD0DFA}"/>
              </a:ext>
            </a:extLst>
          </p:cNvPr>
          <p:cNvSpPr/>
          <p:nvPr/>
        </p:nvSpPr>
        <p:spPr>
          <a:xfrm>
            <a:off x="5702512" y="5529691"/>
            <a:ext cx="2892935" cy="763525"/>
          </a:xfrm>
          <a:prstGeom prst="wedgeEllipseCallout">
            <a:avLst>
              <a:gd name="adj1" fmla="val -133625"/>
              <a:gd name="adj2" fmla="val 27094"/>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dirty="0">
                <a:solidFill>
                  <a:schemeClr val="tx1"/>
                </a:solidFill>
              </a:rPr>
              <a:t>Use of </a:t>
            </a:r>
            <a:r>
              <a:rPr lang="en-IE" dirty="0" err="1">
                <a:solidFill>
                  <a:schemeClr val="tx1"/>
                </a:solidFill>
              </a:rPr>
              <a:t>seismics</a:t>
            </a:r>
            <a:endParaRPr lang="en-IE" dirty="0">
              <a:solidFill>
                <a:schemeClr val="tx1"/>
              </a:solidFill>
            </a:endParaRPr>
          </a:p>
        </p:txBody>
      </p:sp>
      <p:sp>
        <p:nvSpPr>
          <p:cNvPr id="8" name="TextBox 7">
            <a:extLst>
              <a:ext uri="{FF2B5EF4-FFF2-40B4-BE49-F238E27FC236}">
                <a16:creationId xmlns:a16="http://schemas.microsoft.com/office/drawing/2014/main" id="{435DA58D-C58A-AEBB-9203-D542CBF59671}"/>
              </a:ext>
            </a:extLst>
          </p:cNvPr>
          <p:cNvSpPr txBox="1"/>
          <p:nvPr/>
        </p:nvSpPr>
        <p:spPr>
          <a:xfrm>
            <a:off x="87374" y="6426033"/>
            <a:ext cx="9294565" cy="369332"/>
          </a:xfrm>
          <a:prstGeom prst="rect">
            <a:avLst/>
          </a:prstGeom>
          <a:noFill/>
        </p:spPr>
        <p:txBody>
          <a:bodyPr wrap="square">
            <a:spAutoFit/>
          </a:bodyPr>
          <a:lstStyle/>
          <a:p>
            <a:r>
              <a:rPr lang="en-IE" b="1" dirty="0">
                <a:solidFill>
                  <a:srgbClr val="FF00FF"/>
                </a:solidFill>
              </a:rPr>
              <a:t>2023 – </a:t>
            </a:r>
            <a:r>
              <a:rPr lang="en-US" b="1" i="0" dirty="0">
                <a:solidFill>
                  <a:srgbClr val="FF00FF"/>
                </a:solidFill>
                <a:effectLst/>
                <a:latin typeface="Ubuntu" panose="020B0504030602030204" pitchFamily="34" charset="0"/>
              </a:rPr>
              <a:t>IAEG</a:t>
            </a:r>
            <a:r>
              <a:rPr lang="en-US" b="1" i="0" u="sng" dirty="0">
                <a:solidFill>
                  <a:srgbClr val="FF00FF"/>
                </a:solidFill>
                <a:effectLst/>
                <a:latin typeface="Ubuntu" panose="020B0504030602030204" pitchFamily="34" charset="0"/>
              </a:rPr>
              <a:t> 60 </a:t>
            </a:r>
            <a:r>
              <a:rPr lang="en-US" b="1" i="0" dirty="0">
                <a:solidFill>
                  <a:srgbClr val="FF00FF"/>
                </a:solidFill>
                <a:effectLst/>
                <a:latin typeface="Ubuntu" panose="020B0504030602030204" pitchFamily="34" charset="0"/>
              </a:rPr>
              <a:t>YEARS OF IRISH-TYPE Zn-Pb DEPOSITS FURTHER DISCOVERY?</a:t>
            </a:r>
            <a:endParaRPr lang="en-IE" b="1" dirty="0">
              <a:solidFill>
                <a:srgbClr val="FF00FF"/>
              </a:solidFill>
            </a:endParaRPr>
          </a:p>
        </p:txBody>
      </p:sp>
    </p:spTree>
    <p:extLst>
      <p:ext uri="{BB962C8B-B14F-4D97-AF65-F5344CB8AC3E}">
        <p14:creationId xmlns:p14="http://schemas.microsoft.com/office/powerpoint/2010/main" val="3161668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95330" name="Picture 2">
            <a:extLst>
              <a:ext uri="{FF2B5EF4-FFF2-40B4-BE49-F238E27FC236}">
                <a16:creationId xmlns:a16="http://schemas.microsoft.com/office/drawing/2014/main" id="{2234804D-BAD7-BC52-141F-22B595DF2DF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00050" y="956400"/>
            <a:ext cx="8205788" cy="5829300"/>
          </a:xfrm>
          <a:prstGeom prst="rect">
            <a:avLst/>
          </a:prstGeom>
          <a:noFill/>
          <a:ln>
            <a:noFill/>
          </a:ln>
          <a:effectLst/>
          <a:extLst>
            <a:ext uri="{909E8E84-426E-40DD-AFC4-6F175D3DCCD1}">
              <a14:hiddenFill xmlns:a14="http://schemas.microsoft.com/office/drawing/2010/main">
                <a:solidFill>
                  <a:schemeClr val="bg2">
                    <a:alpha val="50000"/>
                  </a:schemeClr>
                </a:solidFill>
              </a14:hiddenFill>
            </a:ext>
            <a:ext uri="{91240B29-F687-4F45-9708-019B960494DF}">
              <a14:hiddenLine xmlns:a14="http://schemas.microsoft.com/office/drawing/2010/main" w="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useBgFill="1">
        <p:nvSpPr>
          <p:cNvPr id="995331" name="Rectangle 3">
            <a:extLst>
              <a:ext uri="{FF2B5EF4-FFF2-40B4-BE49-F238E27FC236}">
                <a16:creationId xmlns:a16="http://schemas.microsoft.com/office/drawing/2014/main" id="{6EA87960-83A6-0274-3065-3C71C8CF8E96}"/>
              </a:ext>
            </a:extLst>
          </p:cNvPr>
          <p:cNvSpPr>
            <a:spLocks noChangeArrowheads="1"/>
          </p:cNvSpPr>
          <p:nvPr/>
        </p:nvSpPr>
        <p:spPr bwMode="auto">
          <a:xfrm>
            <a:off x="2663" y="247650"/>
            <a:ext cx="9000562" cy="533400"/>
          </a:xfrm>
          <a:prstGeom prst="rect">
            <a:avLst/>
          </a:prstGeom>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a:solidFill>
                  <a:schemeClr val="tx1"/>
                </a:solidFill>
                <a:latin typeface="Arial" panose="020B0604020202020204" pitchFamily="34" charset="0"/>
              </a:defRPr>
            </a:lvl1pPr>
            <a:lvl2pPr algn="l">
              <a:defRPr>
                <a:solidFill>
                  <a:schemeClr val="tx1"/>
                </a:solidFill>
                <a:latin typeface="Arial" panose="020B0604020202020204" pitchFamily="34" charset="0"/>
              </a:defRPr>
            </a:lvl2pPr>
            <a:lvl3pPr algn="l">
              <a:defRPr>
                <a:solidFill>
                  <a:schemeClr val="tx1"/>
                </a:solidFill>
                <a:latin typeface="Arial" panose="020B0604020202020204" pitchFamily="34" charset="0"/>
              </a:defRPr>
            </a:lvl3pPr>
            <a:lvl4pPr algn="l">
              <a:defRPr>
                <a:solidFill>
                  <a:schemeClr val="tx1"/>
                </a:solidFill>
                <a:latin typeface="Arial" panose="020B0604020202020204" pitchFamily="34" charset="0"/>
              </a:defRPr>
            </a:lvl4pPr>
            <a:lvl5pPr algn="l">
              <a:defRPr>
                <a:solidFill>
                  <a:schemeClr val="tx1"/>
                </a:solidFill>
                <a:latin typeface="Arial" panose="020B0604020202020204" pitchFamily="34" charset="0"/>
              </a:defRPr>
            </a:lvl5pPr>
            <a:lvl6pPr marL="457200" fontAlgn="base">
              <a:spcBef>
                <a:spcPct val="0"/>
              </a:spcBef>
              <a:spcAft>
                <a:spcPct val="0"/>
              </a:spcAft>
              <a:defRPr>
                <a:solidFill>
                  <a:schemeClr val="tx1"/>
                </a:solidFill>
                <a:latin typeface="Arial" panose="020B0604020202020204" pitchFamily="34" charset="0"/>
              </a:defRPr>
            </a:lvl6pPr>
            <a:lvl7pPr marL="914400" fontAlgn="base">
              <a:spcBef>
                <a:spcPct val="0"/>
              </a:spcBef>
              <a:spcAft>
                <a:spcPct val="0"/>
              </a:spcAft>
              <a:defRPr>
                <a:solidFill>
                  <a:schemeClr val="tx1"/>
                </a:solidFill>
                <a:latin typeface="Arial" panose="020B0604020202020204" pitchFamily="34" charset="0"/>
              </a:defRPr>
            </a:lvl7pPr>
            <a:lvl8pPr marL="1371600" fontAlgn="base">
              <a:spcBef>
                <a:spcPct val="0"/>
              </a:spcBef>
              <a:spcAft>
                <a:spcPct val="0"/>
              </a:spcAft>
              <a:defRPr>
                <a:solidFill>
                  <a:schemeClr val="tx1"/>
                </a:solidFill>
                <a:latin typeface="Arial" panose="020B0604020202020204" pitchFamily="34" charset="0"/>
              </a:defRPr>
            </a:lvl8pPr>
            <a:lvl9pPr marL="1828800" fontAlgn="base">
              <a:spcBef>
                <a:spcPct val="0"/>
              </a:spcBef>
              <a:spcAft>
                <a:spcPct val="0"/>
              </a:spcAft>
              <a:defRPr>
                <a:solidFill>
                  <a:schemeClr val="tx1"/>
                </a:solidFill>
                <a:latin typeface="Arial" panose="020B0604020202020204" pitchFamily="34" charset="0"/>
              </a:defRPr>
            </a:lvl9pPr>
          </a:lstStyle>
          <a:p>
            <a:pPr algn="ctr"/>
            <a:r>
              <a:rPr lang="en-IE" altLang="en-US" sz="2400" b="1" dirty="0" err="1">
                <a:solidFill>
                  <a:schemeClr val="tx2"/>
                </a:solidFill>
              </a:rPr>
              <a:t>Silvermines</a:t>
            </a:r>
            <a:r>
              <a:rPr lang="en-IE" altLang="en-US" sz="2400" b="1" dirty="0">
                <a:solidFill>
                  <a:schemeClr val="tx2"/>
                </a:solidFill>
              </a:rPr>
              <a:t> stratiform B Zone Ore Horizon (Taylor, 1984)</a:t>
            </a:r>
          </a:p>
          <a:p>
            <a:pPr algn="ctr"/>
            <a:r>
              <a:rPr lang="en-IE" altLang="en-US" sz="2400" b="1" dirty="0" err="1">
                <a:solidFill>
                  <a:schemeClr val="tx2"/>
                </a:solidFill>
              </a:rPr>
              <a:t>Palaeo</a:t>
            </a:r>
            <a:r>
              <a:rPr lang="en-IE" altLang="en-US" sz="2400" b="1" dirty="0">
                <a:solidFill>
                  <a:schemeClr val="tx2"/>
                </a:solidFill>
              </a:rPr>
              <a:t>-bathymetric setting of siderite/pyrite/barite Zn/Pb ?</a:t>
            </a:r>
            <a:endParaRPr lang="en-GB" altLang="en-US" sz="2400" b="1" dirty="0">
              <a:solidFill>
                <a:schemeClr val="tx2"/>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8BC6A6D-C169-40EF-8251-AD6BC6EF3C58}"/>
              </a:ext>
            </a:extLst>
          </p:cNvPr>
          <p:cNvSpPr>
            <a:spLocks noGrp="1"/>
          </p:cNvSpPr>
          <p:nvPr>
            <p:ph type="dt" sz="half" idx="10"/>
          </p:nvPr>
        </p:nvSpPr>
        <p:spPr/>
        <p:txBody>
          <a:bodyPr/>
          <a:lstStyle/>
          <a:p>
            <a:fld id="{509ED4D7-8976-4290-9FF0-BF6842204702}" type="datetime1">
              <a:rPr lang="sv-SE" smtClean="0"/>
              <a:pPr/>
              <a:t>2023-09-28</a:t>
            </a:fld>
            <a:endParaRPr lang="en-GB" dirty="0"/>
          </a:p>
        </p:txBody>
      </p:sp>
      <p:sp>
        <p:nvSpPr>
          <p:cNvPr id="5" name="Slide Number Placeholder 4">
            <a:extLst>
              <a:ext uri="{FF2B5EF4-FFF2-40B4-BE49-F238E27FC236}">
                <a16:creationId xmlns:a16="http://schemas.microsoft.com/office/drawing/2014/main" id="{B78FCDCC-0F48-46B2-BC99-F5F91F79C032}"/>
              </a:ext>
            </a:extLst>
          </p:cNvPr>
          <p:cNvSpPr>
            <a:spLocks noGrp="1"/>
          </p:cNvSpPr>
          <p:nvPr>
            <p:ph type="sldNum" sz="quarter" idx="11"/>
          </p:nvPr>
        </p:nvSpPr>
        <p:spPr/>
        <p:txBody>
          <a:bodyPr/>
          <a:lstStyle/>
          <a:p>
            <a:fld id="{A153D128-6291-4599-92FF-DFF1C4914FCF}" type="slidenum">
              <a:rPr lang="en-GB" smtClean="0"/>
              <a:pPr/>
              <a:t>41</a:t>
            </a:fld>
            <a:endParaRPr lang="en-GB"/>
          </a:p>
        </p:txBody>
      </p:sp>
      <p:sp>
        <p:nvSpPr>
          <p:cNvPr id="6" name="Footer Placeholder 5">
            <a:extLst>
              <a:ext uri="{FF2B5EF4-FFF2-40B4-BE49-F238E27FC236}">
                <a16:creationId xmlns:a16="http://schemas.microsoft.com/office/drawing/2014/main" id="{B800F486-26C8-426A-99E3-9FDA18BEE49A}"/>
              </a:ext>
            </a:extLst>
          </p:cNvPr>
          <p:cNvSpPr>
            <a:spLocks noGrp="1"/>
          </p:cNvSpPr>
          <p:nvPr>
            <p:ph type="ftr" sz="quarter" idx="12"/>
          </p:nvPr>
        </p:nvSpPr>
        <p:spPr/>
        <p:txBody>
          <a:bodyPr/>
          <a:lstStyle/>
          <a:p>
            <a:r>
              <a:rPr lang="en-US"/>
              <a:t>Unit/Operation choose tab Insert/Header &amp; Footer</a:t>
            </a:r>
            <a:endParaRPr lang="en-GB"/>
          </a:p>
        </p:txBody>
      </p:sp>
      <p:sp>
        <p:nvSpPr>
          <p:cNvPr id="11" name="TextBox 10">
            <a:extLst>
              <a:ext uri="{FF2B5EF4-FFF2-40B4-BE49-F238E27FC236}">
                <a16:creationId xmlns:a16="http://schemas.microsoft.com/office/drawing/2014/main" id="{8045EBCF-BA73-412C-892A-4EFF0B273926}"/>
              </a:ext>
            </a:extLst>
          </p:cNvPr>
          <p:cNvSpPr txBox="1"/>
          <p:nvPr/>
        </p:nvSpPr>
        <p:spPr>
          <a:xfrm>
            <a:off x="5189143" y="33714"/>
            <a:ext cx="3805850" cy="830997"/>
          </a:xfrm>
          <a:prstGeom prst="rect">
            <a:avLst/>
          </a:prstGeom>
          <a:noFill/>
          <a:ln>
            <a:noFill/>
          </a:ln>
        </p:spPr>
        <p:txBody>
          <a:bodyPr wrap="none" rtlCol="0">
            <a:spAutoFit/>
          </a:bodyPr>
          <a:lstStyle/>
          <a:p>
            <a:pPr algn="ctr"/>
            <a:r>
              <a:rPr lang="en-IE" sz="2400" b="1" dirty="0"/>
              <a:t>Sections Across Larger </a:t>
            </a:r>
          </a:p>
          <a:p>
            <a:pPr algn="ctr"/>
            <a:r>
              <a:rPr lang="en-IE" sz="2400" b="1" dirty="0"/>
              <a:t>IT Deposit: </a:t>
            </a:r>
            <a:r>
              <a:rPr lang="en-IE" sz="2400" b="1" dirty="0">
                <a:solidFill>
                  <a:srgbClr val="FF99CC"/>
                </a:solidFill>
              </a:rPr>
              <a:t>Fe Formation</a:t>
            </a:r>
          </a:p>
        </p:txBody>
      </p:sp>
      <p:pic>
        <p:nvPicPr>
          <p:cNvPr id="9" name="Picture 8">
            <a:extLst>
              <a:ext uri="{FF2B5EF4-FFF2-40B4-BE49-F238E27FC236}">
                <a16:creationId xmlns:a16="http://schemas.microsoft.com/office/drawing/2014/main" id="{A01C6508-B731-012D-241F-726B4599AA2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538" y="12614"/>
            <a:ext cx="5096221" cy="6815082"/>
          </a:xfrm>
          <a:prstGeom prst="rect">
            <a:avLst/>
          </a:prstGeom>
          <a:ln>
            <a:solidFill>
              <a:srgbClr val="3333FF"/>
            </a:solidFill>
          </a:ln>
        </p:spPr>
      </p:pic>
      <p:sp>
        <p:nvSpPr>
          <p:cNvPr id="15" name="Oval 14">
            <a:extLst>
              <a:ext uri="{FF2B5EF4-FFF2-40B4-BE49-F238E27FC236}">
                <a16:creationId xmlns:a16="http://schemas.microsoft.com/office/drawing/2014/main" id="{F5632A35-8C5B-0CC6-9174-B0F2BCC370D7}"/>
              </a:ext>
            </a:extLst>
          </p:cNvPr>
          <p:cNvSpPr/>
          <p:nvPr/>
        </p:nvSpPr>
        <p:spPr>
          <a:xfrm>
            <a:off x="4752000" y="2732827"/>
            <a:ext cx="180000" cy="177477"/>
          </a:xfrm>
          <a:prstGeom prst="ellipse">
            <a:avLst/>
          </a:prstGeom>
          <a:solidFill>
            <a:srgbClr val="FF99CC"/>
          </a:solidFill>
          <a:ln>
            <a:solidFill>
              <a:srgbClr val="FF99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6" name="Oval 15">
            <a:extLst>
              <a:ext uri="{FF2B5EF4-FFF2-40B4-BE49-F238E27FC236}">
                <a16:creationId xmlns:a16="http://schemas.microsoft.com/office/drawing/2014/main" id="{2BC07400-AF16-28C2-FF77-8529E17F9228}"/>
              </a:ext>
            </a:extLst>
          </p:cNvPr>
          <p:cNvSpPr/>
          <p:nvPr/>
        </p:nvSpPr>
        <p:spPr>
          <a:xfrm>
            <a:off x="3650354" y="740197"/>
            <a:ext cx="180000" cy="177477"/>
          </a:xfrm>
          <a:prstGeom prst="ellipse">
            <a:avLst/>
          </a:prstGeom>
          <a:solidFill>
            <a:srgbClr val="FF99CC"/>
          </a:solidFill>
          <a:ln>
            <a:solidFill>
              <a:srgbClr val="FF99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0" name="Oval 29">
            <a:extLst>
              <a:ext uri="{FF2B5EF4-FFF2-40B4-BE49-F238E27FC236}">
                <a16:creationId xmlns:a16="http://schemas.microsoft.com/office/drawing/2014/main" id="{F0C8DDBC-D291-71F4-B679-6FCA5E1B3954}"/>
              </a:ext>
            </a:extLst>
          </p:cNvPr>
          <p:cNvSpPr/>
          <p:nvPr/>
        </p:nvSpPr>
        <p:spPr>
          <a:xfrm>
            <a:off x="2999400" y="4571152"/>
            <a:ext cx="180000" cy="177477"/>
          </a:xfrm>
          <a:prstGeom prst="ellipse">
            <a:avLst/>
          </a:prstGeom>
          <a:solidFill>
            <a:srgbClr val="FF99CC"/>
          </a:solidFill>
          <a:ln>
            <a:solidFill>
              <a:srgbClr val="FF99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1" name="Oval 30">
            <a:extLst>
              <a:ext uri="{FF2B5EF4-FFF2-40B4-BE49-F238E27FC236}">
                <a16:creationId xmlns:a16="http://schemas.microsoft.com/office/drawing/2014/main" id="{49D22D68-AEC0-5DCC-50E7-B578F8ED6C74}"/>
              </a:ext>
            </a:extLst>
          </p:cNvPr>
          <p:cNvSpPr/>
          <p:nvPr/>
        </p:nvSpPr>
        <p:spPr>
          <a:xfrm>
            <a:off x="3923325" y="5609377"/>
            <a:ext cx="180000" cy="177477"/>
          </a:xfrm>
          <a:prstGeom prst="ellipse">
            <a:avLst/>
          </a:prstGeom>
          <a:solidFill>
            <a:srgbClr val="FF99CC"/>
          </a:solidFill>
          <a:ln>
            <a:solidFill>
              <a:srgbClr val="FF99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5" name="TextBox 34">
            <a:extLst>
              <a:ext uri="{FF2B5EF4-FFF2-40B4-BE49-F238E27FC236}">
                <a16:creationId xmlns:a16="http://schemas.microsoft.com/office/drawing/2014/main" id="{8A599087-964A-53B0-3B65-95033F3413EC}"/>
              </a:ext>
            </a:extLst>
          </p:cNvPr>
          <p:cNvSpPr txBox="1"/>
          <p:nvPr/>
        </p:nvSpPr>
        <p:spPr>
          <a:xfrm>
            <a:off x="5129759" y="924094"/>
            <a:ext cx="4083169" cy="1477328"/>
          </a:xfrm>
          <a:prstGeom prst="rect">
            <a:avLst/>
          </a:prstGeom>
          <a:noFill/>
        </p:spPr>
        <p:txBody>
          <a:bodyPr wrap="none" rtlCol="0">
            <a:spAutoFit/>
          </a:bodyPr>
          <a:lstStyle/>
          <a:p>
            <a:r>
              <a:rPr lang="en-IE" dirty="0">
                <a:solidFill>
                  <a:srgbClr val="FF99CC"/>
                </a:solidFill>
              </a:rPr>
              <a:t>Very approx. locations!</a:t>
            </a:r>
          </a:p>
          <a:p>
            <a:r>
              <a:rPr lang="en-IE" dirty="0">
                <a:solidFill>
                  <a:srgbClr val="FF99CC"/>
                </a:solidFill>
              </a:rPr>
              <a:t>Navan examples at BC and base UDL</a:t>
            </a:r>
          </a:p>
          <a:p>
            <a:r>
              <a:rPr lang="en-IE" dirty="0" err="1">
                <a:solidFill>
                  <a:srgbClr val="FF99CC"/>
                </a:solidFill>
              </a:rPr>
              <a:t>Waulsortian</a:t>
            </a:r>
            <a:r>
              <a:rPr lang="en-IE" dirty="0">
                <a:solidFill>
                  <a:srgbClr val="FF99CC"/>
                </a:solidFill>
              </a:rPr>
              <a:t>-hosed elsewhere</a:t>
            </a:r>
          </a:p>
          <a:p>
            <a:r>
              <a:rPr lang="en-IE" dirty="0">
                <a:solidFill>
                  <a:srgbClr val="FF99CC"/>
                </a:solidFill>
              </a:rPr>
              <a:t>Some occurrences at distal locations </a:t>
            </a:r>
          </a:p>
          <a:p>
            <a:r>
              <a:rPr lang="en-IE" dirty="0">
                <a:solidFill>
                  <a:srgbClr val="FF99CC"/>
                </a:solidFill>
              </a:rPr>
              <a:t>Others with no systematic distribution</a:t>
            </a:r>
          </a:p>
        </p:txBody>
      </p:sp>
      <p:sp>
        <p:nvSpPr>
          <p:cNvPr id="39" name="TextBox 38">
            <a:extLst>
              <a:ext uri="{FF2B5EF4-FFF2-40B4-BE49-F238E27FC236}">
                <a16:creationId xmlns:a16="http://schemas.microsoft.com/office/drawing/2014/main" id="{ABDDBBD8-A931-ACFA-C3F0-51EC0E064F1F}"/>
              </a:ext>
            </a:extLst>
          </p:cNvPr>
          <p:cNvSpPr txBox="1"/>
          <p:nvPr/>
        </p:nvSpPr>
        <p:spPr>
          <a:xfrm>
            <a:off x="5261940" y="5143575"/>
            <a:ext cx="3757606" cy="1477328"/>
          </a:xfrm>
          <a:prstGeom prst="rect">
            <a:avLst/>
          </a:prstGeom>
          <a:noFill/>
        </p:spPr>
        <p:txBody>
          <a:bodyPr wrap="square">
            <a:spAutoFit/>
          </a:bodyPr>
          <a:lstStyle/>
          <a:p>
            <a:r>
              <a:rPr lang="en-US" sz="1800" b="0" i="0" u="none" strike="noStrike" baseline="0" dirty="0">
                <a:solidFill>
                  <a:srgbClr val="000000"/>
                </a:solidFill>
              </a:rPr>
              <a:t>Cruise, (2000) interpreted the ‘Iron Formation’ to be of early diagenetic origin in very shallow carbonate sediments pre-dating </a:t>
            </a:r>
            <a:r>
              <a:rPr lang="en-US" sz="1800" b="0" i="0" u="none" strike="noStrike" baseline="0" dirty="0" err="1">
                <a:solidFill>
                  <a:srgbClr val="000000"/>
                </a:solidFill>
              </a:rPr>
              <a:t>sulphides</a:t>
            </a:r>
            <a:r>
              <a:rPr lang="en-US" sz="1800" b="0" i="0" u="none" strike="noStrike" baseline="0" dirty="0">
                <a:solidFill>
                  <a:srgbClr val="000000"/>
                </a:solidFill>
              </a:rPr>
              <a:t> and hydrothermal</a:t>
            </a:r>
            <a:endParaRPr lang="en-IE" dirty="0"/>
          </a:p>
        </p:txBody>
      </p:sp>
      <p:grpSp>
        <p:nvGrpSpPr>
          <p:cNvPr id="3" name="Group 2">
            <a:extLst>
              <a:ext uri="{FF2B5EF4-FFF2-40B4-BE49-F238E27FC236}">
                <a16:creationId xmlns:a16="http://schemas.microsoft.com/office/drawing/2014/main" id="{E00F93CB-84C5-EEB7-4E02-F0F9D9DDB512}"/>
              </a:ext>
            </a:extLst>
          </p:cNvPr>
          <p:cNvGrpSpPr/>
          <p:nvPr/>
        </p:nvGrpSpPr>
        <p:grpSpPr>
          <a:xfrm>
            <a:off x="264264" y="2881546"/>
            <a:ext cx="8158882" cy="1536192"/>
            <a:chOff x="264264" y="2881546"/>
            <a:chExt cx="8158882" cy="1536192"/>
          </a:xfrm>
        </p:grpSpPr>
        <p:grpSp>
          <p:nvGrpSpPr>
            <p:cNvPr id="48" name="Group 47">
              <a:extLst>
                <a:ext uri="{FF2B5EF4-FFF2-40B4-BE49-F238E27FC236}">
                  <a16:creationId xmlns:a16="http://schemas.microsoft.com/office/drawing/2014/main" id="{78A789D4-B163-9DF9-7946-312A839115CC}"/>
                </a:ext>
              </a:extLst>
            </p:cNvPr>
            <p:cNvGrpSpPr/>
            <p:nvPr/>
          </p:nvGrpSpPr>
          <p:grpSpPr>
            <a:xfrm>
              <a:off x="1118423" y="2881546"/>
              <a:ext cx="7304723" cy="1225736"/>
              <a:chOff x="680375" y="2958674"/>
              <a:chExt cx="7304723" cy="1225736"/>
            </a:xfrm>
          </p:grpSpPr>
          <p:sp>
            <p:nvSpPr>
              <p:cNvPr id="2" name="TextBox 1">
                <a:extLst>
                  <a:ext uri="{FF2B5EF4-FFF2-40B4-BE49-F238E27FC236}">
                    <a16:creationId xmlns:a16="http://schemas.microsoft.com/office/drawing/2014/main" id="{4C00A6E6-1CE1-F37D-A41E-C6A3981CEECD}"/>
                  </a:ext>
                </a:extLst>
              </p:cNvPr>
              <p:cNvSpPr txBox="1"/>
              <p:nvPr/>
            </p:nvSpPr>
            <p:spPr>
              <a:xfrm>
                <a:off x="4947087" y="2958674"/>
                <a:ext cx="3038011" cy="1077218"/>
              </a:xfrm>
              <a:prstGeom prst="rect">
                <a:avLst/>
              </a:prstGeom>
              <a:noFill/>
            </p:spPr>
            <p:txBody>
              <a:bodyPr wrap="none" rtlCol="0">
                <a:spAutoFit/>
              </a:bodyPr>
              <a:lstStyle/>
              <a:p>
                <a:r>
                  <a:rPr lang="en-IE" sz="1600" dirty="0" err="1">
                    <a:solidFill>
                      <a:srgbClr val="FF99CC"/>
                    </a:solidFill>
                  </a:rPr>
                  <a:t>Tynagh</a:t>
                </a:r>
                <a:r>
                  <a:rPr lang="en-IE" sz="1600" dirty="0">
                    <a:solidFill>
                      <a:srgbClr val="FF99CC"/>
                    </a:solidFill>
                  </a:rPr>
                  <a:t> Iron Formation</a:t>
                </a:r>
              </a:p>
              <a:p>
                <a:r>
                  <a:rPr lang="en-IE" sz="1600" dirty="0">
                    <a:solidFill>
                      <a:srgbClr val="FF99CC"/>
                    </a:solidFill>
                  </a:rPr>
                  <a:t>Stratiform Haematite-Magnetite</a:t>
                </a:r>
              </a:p>
              <a:p>
                <a:r>
                  <a:rPr lang="en-IE" sz="1600" dirty="0">
                    <a:solidFill>
                      <a:srgbClr val="FF99CC"/>
                    </a:solidFill>
                  </a:rPr>
                  <a:t>Distal from Zn-Pb ore</a:t>
                </a:r>
              </a:p>
              <a:p>
                <a:endParaRPr lang="en-IE" sz="1600" dirty="0">
                  <a:solidFill>
                    <a:srgbClr val="FF99CC"/>
                  </a:solidFill>
                </a:endParaRPr>
              </a:p>
            </p:txBody>
          </p:sp>
          <p:cxnSp>
            <p:nvCxnSpPr>
              <p:cNvPr id="12" name="Straight Arrow Connector 11">
                <a:extLst>
                  <a:ext uri="{FF2B5EF4-FFF2-40B4-BE49-F238E27FC236}">
                    <a16:creationId xmlns:a16="http://schemas.microsoft.com/office/drawing/2014/main" id="{871069C3-A6C1-9FD1-90F8-278315C76762}"/>
                  </a:ext>
                </a:extLst>
              </p:cNvPr>
              <p:cNvCxnSpPr>
                <a:cxnSpLocks/>
              </p:cNvCxnSpPr>
              <p:nvPr/>
            </p:nvCxnSpPr>
            <p:spPr>
              <a:xfrm flipH="1">
                <a:off x="680375" y="3267405"/>
                <a:ext cx="4173577" cy="917005"/>
              </a:xfrm>
              <a:prstGeom prst="straightConnector1">
                <a:avLst/>
              </a:prstGeom>
              <a:ln w="19050">
                <a:solidFill>
                  <a:srgbClr val="FF99CC"/>
                </a:solidFill>
                <a:tailEnd type="triangle"/>
              </a:ln>
            </p:spPr>
            <p:style>
              <a:lnRef idx="1">
                <a:schemeClr val="accent1"/>
              </a:lnRef>
              <a:fillRef idx="0">
                <a:schemeClr val="accent1"/>
              </a:fillRef>
              <a:effectRef idx="0">
                <a:schemeClr val="accent1"/>
              </a:effectRef>
              <a:fontRef idx="minor">
                <a:schemeClr val="tx1"/>
              </a:fontRef>
            </p:style>
          </p:cxnSp>
        </p:grpSp>
        <p:sp>
          <p:nvSpPr>
            <p:cNvPr id="22" name="Oval 21">
              <a:extLst>
                <a:ext uri="{FF2B5EF4-FFF2-40B4-BE49-F238E27FC236}">
                  <a16:creationId xmlns:a16="http://schemas.microsoft.com/office/drawing/2014/main" id="{213D4ED0-8ECC-1A5F-9E66-F7279D502663}"/>
                </a:ext>
              </a:extLst>
            </p:cNvPr>
            <p:cNvSpPr/>
            <p:nvPr/>
          </p:nvSpPr>
          <p:spPr>
            <a:xfrm>
              <a:off x="264264" y="4240261"/>
              <a:ext cx="180000" cy="177477"/>
            </a:xfrm>
            <a:prstGeom prst="ellipse">
              <a:avLst/>
            </a:prstGeom>
            <a:solidFill>
              <a:srgbClr val="FF99CC"/>
            </a:solidFill>
            <a:ln>
              <a:solidFill>
                <a:srgbClr val="FF99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8" name="Oval 27">
              <a:extLst>
                <a:ext uri="{FF2B5EF4-FFF2-40B4-BE49-F238E27FC236}">
                  <a16:creationId xmlns:a16="http://schemas.microsoft.com/office/drawing/2014/main" id="{5218A0D1-CD5F-F7F9-6878-0CAA2A779A2F}"/>
                </a:ext>
              </a:extLst>
            </p:cNvPr>
            <p:cNvSpPr/>
            <p:nvPr/>
          </p:nvSpPr>
          <p:spPr>
            <a:xfrm>
              <a:off x="845288" y="4062784"/>
              <a:ext cx="180000" cy="177477"/>
            </a:xfrm>
            <a:prstGeom prst="ellipse">
              <a:avLst/>
            </a:prstGeom>
            <a:solidFill>
              <a:srgbClr val="FF99CC"/>
            </a:solidFill>
            <a:ln>
              <a:solidFill>
                <a:srgbClr val="FF99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2" name="Oval 41">
              <a:extLst>
                <a:ext uri="{FF2B5EF4-FFF2-40B4-BE49-F238E27FC236}">
                  <a16:creationId xmlns:a16="http://schemas.microsoft.com/office/drawing/2014/main" id="{93A7EED9-BE80-0870-BF49-4F7D11695BED}"/>
                </a:ext>
              </a:extLst>
            </p:cNvPr>
            <p:cNvSpPr/>
            <p:nvPr/>
          </p:nvSpPr>
          <p:spPr>
            <a:xfrm>
              <a:off x="538597" y="4184410"/>
              <a:ext cx="180000" cy="177477"/>
            </a:xfrm>
            <a:prstGeom prst="ellipse">
              <a:avLst/>
            </a:prstGeom>
            <a:solidFill>
              <a:srgbClr val="FF99CC"/>
            </a:solidFill>
            <a:ln>
              <a:solidFill>
                <a:srgbClr val="FF99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grpSp>
    </p:spTree>
    <p:extLst>
      <p:ext uri="{BB962C8B-B14F-4D97-AF65-F5344CB8AC3E}">
        <p14:creationId xmlns:p14="http://schemas.microsoft.com/office/powerpoint/2010/main" val="3890529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7988FF-5E0E-D070-3CEF-6BD153A8ABDD}"/>
              </a:ext>
            </a:extLst>
          </p:cNvPr>
          <p:cNvSpPr txBox="1"/>
          <p:nvPr/>
        </p:nvSpPr>
        <p:spPr>
          <a:xfrm>
            <a:off x="72000" y="60343"/>
            <a:ext cx="6319358" cy="430887"/>
          </a:xfrm>
          <a:prstGeom prst="rect">
            <a:avLst/>
          </a:prstGeom>
          <a:noFill/>
        </p:spPr>
        <p:txBody>
          <a:bodyPr wrap="none" rtlCol="0">
            <a:spAutoFit/>
          </a:bodyPr>
          <a:lstStyle/>
          <a:p>
            <a:pPr algn="ctr"/>
            <a:r>
              <a:rPr lang="en-IE" sz="2200" b="1" dirty="0"/>
              <a:t>Silica-Haematite +/- Magnetite  (Fe Formation)</a:t>
            </a:r>
          </a:p>
        </p:txBody>
      </p:sp>
      <p:pic>
        <p:nvPicPr>
          <p:cNvPr id="10" name="Picture 9">
            <a:extLst>
              <a:ext uri="{FF2B5EF4-FFF2-40B4-BE49-F238E27FC236}">
                <a16:creationId xmlns:a16="http://schemas.microsoft.com/office/drawing/2014/main" id="{411B735A-4C08-49DB-A128-EF5750AFF31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334" y="3721350"/>
            <a:ext cx="4213231" cy="2822325"/>
          </a:xfrm>
          <a:prstGeom prst="rect">
            <a:avLst/>
          </a:prstGeom>
        </p:spPr>
      </p:pic>
      <p:pic>
        <p:nvPicPr>
          <p:cNvPr id="12" name="Picture 11">
            <a:extLst>
              <a:ext uri="{FF2B5EF4-FFF2-40B4-BE49-F238E27FC236}">
                <a16:creationId xmlns:a16="http://schemas.microsoft.com/office/drawing/2014/main" id="{DAA36B9C-A96E-308F-F997-A84F4FADC30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38675" y="3717988"/>
            <a:ext cx="4152900" cy="2793851"/>
          </a:xfrm>
          <a:prstGeom prst="rect">
            <a:avLst/>
          </a:prstGeom>
        </p:spPr>
      </p:pic>
      <p:pic>
        <p:nvPicPr>
          <p:cNvPr id="14" name="Picture 13">
            <a:extLst>
              <a:ext uri="{FF2B5EF4-FFF2-40B4-BE49-F238E27FC236}">
                <a16:creationId xmlns:a16="http://schemas.microsoft.com/office/drawing/2014/main" id="{29FBEB67-89E7-FA90-469D-65C2C353143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000" y="491229"/>
            <a:ext cx="4202272" cy="2947295"/>
          </a:xfrm>
          <a:prstGeom prst="rect">
            <a:avLst/>
          </a:prstGeom>
        </p:spPr>
      </p:pic>
      <p:pic>
        <p:nvPicPr>
          <p:cNvPr id="6" name="Picture 5">
            <a:extLst>
              <a:ext uri="{FF2B5EF4-FFF2-40B4-BE49-F238E27FC236}">
                <a16:creationId xmlns:a16="http://schemas.microsoft.com/office/drawing/2014/main" id="{67A773C5-FDA3-45B4-7BD4-A2B829D1C47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73373" y="459954"/>
            <a:ext cx="4601916" cy="2978571"/>
          </a:xfrm>
          <a:prstGeom prst="rect">
            <a:avLst/>
          </a:prstGeom>
        </p:spPr>
      </p:pic>
      <p:sp>
        <p:nvSpPr>
          <p:cNvPr id="8" name="TextBox 7">
            <a:extLst>
              <a:ext uri="{FF2B5EF4-FFF2-40B4-BE49-F238E27FC236}">
                <a16:creationId xmlns:a16="http://schemas.microsoft.com/office/drawing/2014/main" id="{4A747021-5B2E-FA86-4768-21D99D3E5F8D}"/>
              </a:ext>
            </a:extLst>
          </p:cNvPr>
          <p:cNvSpPr txBox="1"/>
          <p:nvPr/>
        </p:nvSpPr>
        <p:spPr>
          <a:xfrm>
            <a:off x="4572000" y="3116591"/>
            <a:ext cx="1973362" cy="307777"/>
          </a:xfrm>
          <a:prstGeom prst="rect">
            <a:avLst/>
          </a:prstGeom>
          <a:noFill/>
        </p:spPr>
        <p:txBody>
          <a:bodyPr wrap="none" rtlCol="0">
            <a:spAutoFit/>
          </a:bodyPr>
          <a:lstStyle/>
          <a:p>
            <a:pPr algn="ctr"/>
            <a:r>
              <a:rPr lang="en-IE" sz="1400" dirty="0" err="1">
                <a:solidFill>
                  <a:schemeClr val="bg1"/>
                </a:solidFill>
              </a:rPr>
              <a:t>Tynagh</a:t>
            </a:r>
            <a:r>
              <a:rPr lang="en-IE" sz="1400" dirty="0">
                <a:solidFill>
                  <a:schemeClr val="bg1"/>
                </a:solidFill>
              </a:rPr>
              <a:t> Iron Formation</a:t>
            </a:r>
          </a:p>
        </p:txBody>
      </p:sp>
      <p:sp>
        <p:nvSpPr>
          <p:cNvPr id="9" name="TextBox 8">
            <a:extLst>
              <a:ext uri="{FF2B5EF4-FFF2-40B4-BE49-F238E27FC236}">
                <a16:creationId xmlns:a16="http://schemas.microsoft.com/office/drawing/2014/main" id="{7946ADC1-8593-BE17-090C-3DB5CD3CAB82}"/>
              </a:ext>
            </a:extLst>
          </p:cNvPr>
          <p:cNvSpPr txBox="1"/>
          <p:nvPr/>
        </p:nvSpPr>
        <p:spPr>
          <a:xfrm>
            <a:off x="27784" y="3136650"/>
            <a:ext cx="1973362" cy="307777"/>
          </a:xfrm>
          <a:prstGeom prst="rect">
            <a:avLst/>
          </a:prstGeom>
          <a:noFill/>
        </p:spPr>
        <p:txBody>
          <a:bodyPr wrap="none" rtlCol="0">
            <a:spAutoFit/>
          </a:bodyPr>
          <a:lstStyle/>
          <a:p>
            <a:pPr algn="ctr"/>
            <a:r>
              <a:rPr lang="en-IE" sz="1400" dirty="0" err="1">
                <a:solidFill>
                  <a:schemeClr val="bg1"/>
                </a:solidFill>
              </a:rPr>
              <a:t>Tynagh</a:t>
            </a:r>
            <a:r>
              <a:rPr lang="en-IE" sz="1400" dirty="0">
                <a:solidFill>
                  <a:schemeClr val="bg1"/>
                </a:solidFill>
              </a:rPr>
              <a:t> Iron Formation</a:t>
            </a:r>
          </a:p>
        </p:txBody>
      </p:sp>
      <p:sp>
        <p:nvSpPr>
          <p:cNvPr id="11" name="TextBox 10">
            <a:extLst>
              <a:ext uri="{FF2B5EF4-FFF2-40B4-BE49-F238E27FC236}">
                <a16:creationId xmlns:a16="http://schemas.microsoft.com/office/drawing/2014/main" id="{4DA7959F-78FB-B296-91BC-C78EBA13A935}"/>
              </a:ext>
            </a:extLst>
          </p:cNvPr>
          <p:cNvSpPr txBox="1"/>
          <p:nvPr/>
        </p:nvSpPr>
        <p:spPr>
          <a:xfrm>
            <a:off x="86334" y="5988619"/>
            <a:ext cx="4199932" cy="523220"/>
          </a:xfrm>
          <a:prstGeom prst="rect">
            <a:avLst/>
          </a:prstGeom>
          <a:noFill/>
        </p:spPr>
        <p:txBody>
          <a:bodyPr wrap="none" rtlCol="0">
            <a:spAutoFit/>
          </a:bodyPr>
          <a:lstStyle/>
          <a:p>
            <a:pPr algn="ctr"/>
            <a:r>
              <a:rPr lang="en-IE" sz="1400" dirty="0">
                <a:solidFill>
                  <a:schemeClr val="bg1"/>
                </a:solidFill>
              </a:rPr>
              <a:t>Silica Haematite Nodule in </a:t>
            </a:r>
            <a:r>
              <a:rPr lang="en-IE" sz="1400" dirty="0" err="1">
                <a:solidFill>
                  <a:schemeClr val="bg1"/>
                </a:solidFill>
              </a:rPr>
              <a:t>Waulsortian</a:t>
            </a:r>
            <a:r>
              <a:rPr lang="en-IE" sz="1400" dirty="0">
                <a:solidFill>
                  <a:schemeClr val="bg1"/>
                </a:solidFill>
              </a:rPr>
              <a:t> Limestone </a:t>
            </a:r>
          </a:p>
          <a:p>
            <a:pPr algn="ctr"/>
            <a:r>
              <a:rPr lang="en-IE" sz="1400" dirty="0">
                <a:solidFill>
                  <a:schemeClr val="bg1"/>
                </a:solidFill>
              </a:rPr>
              <a:t>Breccia, B Zone, </a:t>
            </a:r>
            <a:r>
              <a:rPr lang="en-IE" sz="1400" dirty="0" err="1">
                <a:solidFill>
                  <a:schemeClr val="bg1"/>
                </a:solidFill>
              </a:rPr>
              <a:t>Silvermines</a:t>
            </a:r>
            <a:endParaRPr lang="en-IE" sz="1400" dirty="0">
              <a:solidFill>
                <a:schemeClr val="bg1"/>
              </a:solidFill>
            </a:endParaRPr>
          </a:p>
        </p:txBody>
      </p:sp>
      <p:sp>
        <p:nvSpPr>
          <p:cNvPr id="13" name="TextBox 12">
            <a:extLst>
              <a:ext uri="{FF2B5EF4-FFF2-40B4-BE49-F238E27FC236}">
                <a16:creationId xmlns:a16="http://schemas.microsoft.com/office/drawing/2014/main" id="{102C97FA-1364-7006-676B-AF58A4D82E62}"/>
              </a:ext>
            </a:extLst>
          </p:cNvPr>
          <p:cNvSpPr txBox="1"/>
          <p:nvPr/>
        </p:nvSpPr>
        <p:spPr>
          <a:xfrm>
            <a:off x="4857357" y="6015594"/>
            <a:ext cx="3648755" cy="523220"/>
          </a:xfrm>
          <a:prstGeom prst="rect">
            <a:avLst/>
          </a:prstGeom>
          <a:noFill/>
        </p:spPr>
        <p:txBody>
          <a:bodyPr wrap="none" rtlCol="0">
            <a:spAutoFit/>
          </a:bodyPr>
          <a:lstStyle/>
          <a:p>
            <a:pPr algn="ctr"/>
            <a:r>
              <a:rPr lang="en-IE" sz="1400" dirty="0">
                <a:solidFill>
                  <a:schemeClr val="bg1"/>
                </a:solidFill>
              </a:rPr>
              <a:t>Silica Haematite Overlying fine grained ZnS</a:t>
            </a:r>
          </a:p>
          <a:p>
            <a:pPr algn="ctr"/>
            <a:r>
              <a:rPr lang="en-IE" sz="1400" dirty="0">
                <a:solidFill>
                  <a:schemeClr val="bg1"/>
                </a:solidFill>
              </a:rPr>
              <a:t>Top of ABL G Zone, </a:t>
            </a:r>
            <a:r>
              <a:rPr lang="en-IE" sz="1400" dirty="0" err="1">
                <a:solidFill>
                  <a:schemeClr val="bg1"/>
                </a:solidFill>
              </a:rPr>
              <a:t>Silvermines</a:t>
            </a:r>
            <a:endParaRPr lang="en-IE" sz="1400" dirty="0">
              <a:solidFill>
                <a:schemeClr val="bg1"/>
              </a:solidFill>
            </a:endParaRPr>
          </a:p>
        </p:txBody>
      </p:sp>
    </p:spTree>
    <p:extLst>
      <p:ext uri="{BB962C8B-B14F-4D97-AF65-F5344CB8AC3E}">
        <p14:creationId xmlns:p14="http://schemas.microsoft.com/office/powerpoint/2010/main" val="9870748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7988FF-5E0E-D070-3CEF-6BD153A8ABDD}"/>
              </a:ext>
            </a:extLst>
          </p:cNvPr>
          <p:cNvSpPr txBox="1"/>
          <p:nvPr/>
        </p:nvSpPr>
        <p:spPr>
          <a:xfrm>
            <a:off x="72000" y="60343"/>
            <a:ext cx="6319358" cy="430887"/>
          </a:xfrm>
          <a:prstGeom prst="rect">
            <a:avLst/>
          </a:prstGeom>
          <a:noFill/>
        </p:spPr>
        <p:txBody>
          <a:bodyPr wrap="none" rtlCol="0">
            <a:spAutoFit/>
          </a:bodyPr>
          <a:lstStyle/>
          <a:p>
            <a:pPr algn="ctr"/>
            <a:r>
              <a:rPr lang="en-IE" sz="2200" b="1" dirty="0"/>
              <a:t>Silica-Haematite +/- Magnetite  (Fe Formation)</a:t>
            </a:r>
          </a:p>
        </p:txBody>
      </p:sp>
      <p:pic>
        <p:nvPicPr>
          <p:cNvPr id="5" name="Picture 4">
            <a:extLst>
              <a:ext uri="{FF2B5EF4-FFF2-40B4-BE49-F238E27FC236}">
                <a16:creationId xmlns:a16="http://schemas.microsoft.com/office/drawing/2014/main" id="{1CF86E38-768A-67E8-0F48-2697ACD64A0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07724" y="514349"/>
            <a:ext cx="4460076" cy="2943461"/>
          </a:xfrm>
          <a:prstGeom prst="rect">
            <a:avLst/>
          </a:prstGeom>
        </p:spPr>
      </p:pic>
      <p:pic>
        <p:nvPicPr>
          <p:cNvPr id="7" name="Picture 6">
            <a:extLst>
              <a:ext uri="{FF2B5EF4-FFF2-40B4-BE49-F238E27FC236}">
                <a16:creationId xmlns:a16="http://schemas.microsoft.com/office/drawing/2014/main" id="{CFFD7EA2-2A2C-2A28-F678-A1F87829F52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000" y="514351"/>
            <a:ext cx="4199933" cy="2914148"/>
          </a:xfrm>
          <a:prstGeom prst="rect">
            <a:avLst/>
          </a:prstGeom>
        </p:spPr>
      </p:pic>
      <p:sp>
        <p:nvSpPr>
          <p:cNvPr id="8" name="TextBox 7">
            <a:extLst>
              <a:ext uri="{FF2B5EF4-FFF2-40B4-BE49-F238E27FC236}">
                <a16:creationId xmlns:a16="http://schemas.microsoft.com/office/drawing/2014/main" id="{BFF1CFF3-59E1-1E18-4ADD-E7FC0DE801B9}"/>
              </a:ext>
            </a:extLst>
          </p:cNvPr>
          <p:cNvSpPr txBox="1"/>
          <p:nvPr/>
        </p:nvSpPr>
        <p:spPr>
          <a:xfrm>
            <a:off x="67268" y="2857961"/>
            <a:ext cx="4199932" cy="523220"/>
          </a:xfrm>
          <a:prstGeom prst="rect">
            <a:avLst/>
          </a:prstGeom>
          <a:noFill/>
        </p:spPr>
        <p:txBody>
          <a:bodyPr wrap="none" rtlCol="0">
            <a:spAutoFit/>
          </a:bodyPr>
          <a:lstStyle/>
          <a:p>
            <a:pPr algn="ctr"/>
            <a:r>
              <a:rPr lang="en-IE" sz="1400" dirty="0">
                <a:solidFill>
                  <a:schemeClr val="bg1"/>
                </a:solidFill>
              </a:rPr>
              <a:t>Silica Haematite Nodule in </a:t>
            </a:r>
            <a:r>
              <a:rPr lang="en-IE" sz="1400" dirty="0" err="1">
                <a:solidFill>
                  <a:schemeClr val="bg1"/>
                </a:solidFill>
              </a:rPr>
              <a:t>Waulsortian</a:t>
            </a:r>
            <a:r>
              <a:rPr lang="en-IE" sz="1400" dirty="0">
                <a:solidFill>
                  <a:schemeClr val="bg1"/>
                </a:solidFill>
              </a:rPr>
              <a:t> Limestone </a:t>
            </a:r>
          </a:p>
          <a:p>
            <a:pPr algn="ctr"/>
            <a:r>
              <a:rPr lang="en-IE" sz="1400" dirty="0">
                <a:solidFill>
                  <a:schemeClr val="bg1"/>
                </a:solidFill>
              </a:rPr>
              <a:t>Breccia, </a:t>
            </a:r>
            <a:r>
              <a:rPr lang="en-IE" sz="1400" dirty="0" err="1">
                <a:solidFill>
                  <a:schemeClr val="bg1"/>
                </a:solidFill>
              </a:rPr>
              <a:t>Lisheen</a:t>
            </a:r>
            <a:endParaRPr lang="en-IE" sz="1400" dirty="0">
              <a:solidFill>
                <a:schemeClr val="bg1"/>
              </a:solidFill>
            </a:endParaRPr>
          </a:p>
        </p:txBody>
      </p:sp>
      <p:pic>
        <p:nvPicPr>
          <p:cNvPr id="16" name="Picture 15">
            <a:extLst>
              <a:ext uri="{FF2B5EF4-FFF2-40B4-BE49-F238E27FC236}">
                <a16:creationId xmlns:a16="http://schemas.microsoft.com/office/drawing/2014/main" id="{FD9D8843-CA25-F888-AD2A-51D4997CD56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1275" y="3711600"/>
            <a:ext cx="4300191" cy="2764725"/>
          </a:xfrm>
          <a:prstGeom prst="rect">
            <a:avLst/>
          </a:prstGeom>
        </p:spPr>
      </p:pic>
      <p:pic>
        <p:nvPicPr>
          <p:cNvPr id="23" name="Picture 5">
            <a:extLst>
              <a:ext uri="{FF2B5EF4-FFF2-40B4-BE49-F238E27FC236}">
                <a16:creationId xmlns:a16="http://schemas.microsoft.com/office/drawing/2014/main" id="{25792258-5EEF-279D-9C61-9465739B8EE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4612149" y="3749700"/>
            <a:ext cx="4395908" cy="26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a:extLst>
              <a:ext uri="{FF2B5EF4-FFF2-40B4-BE49-F238E27FC236}">
                <a16:creationId xmlns:a16="http://schemas.microsoft.com/office/drawing/2014/main" id="{1E5DE8CF-6F96-EA9A-374F-3089CCA642CD}"/>
              </a:ext>
            </a:extLst>
          </p:cNvPr>
          <p:cNvSpPr txBox="1"/>
          <p:nvPr/>
        </p:nvSpPr>
        <p:spPr>
          <a:xfrm>
            <a:off x="4932000" y="2857961"/>
            <a:ext cx="3420873" cy="523220"/>
          </a:xfrm>
          <a:prstGeom prst="rect">
            <a:avLst/>
          </a:prstGeom>
          <a:noFill/>
        </p:spPr>
        <p:txBody>
          <a:bodyPr wrap="none" rtlCol="0">
            <a:spAutoFit/>
          </a:bodyPr>
          <a:lstStyle/>
          <a:p>
            <a:pPr algn="ctr"/>
            <a:r>
              <a:rPr lang="en-IE" sz="1400" dirty="0">
                <a:solidFill>
                  <a:schemeClr val="bg1"/>
                </a:solidFill>
              </a:rPr>
              <a:t>Silica Haematite Navan, </a:t>
            </a:r>
          </a:p>
          <a:p>
            <a:pPr algn="ctr"/>
            <a:r>
              <a:rPr lang="en-IE" sz="1400" dirty="0">
                <a:solidFill>
                  <a:schemeClr val="bg1"/>
                </a:solidFill>
              </a:rPr>
              <a:t>near Boulder Conglomerate-UDL contact</a:t>
            </a:r>
          </a:p>
        </p:txBody>
      </p:sp>
      <p:sp>
        <p:nvSpPr>
          <p:cNvPr id="25" name="TextBox 24">
            <a:extLst>
              <a:ext uri="{FF2B5EF4-FFF2-40B4-BE49-F238E27FC236}">
                <a16:creationId xmlns:a16="http://schemas.microsoft.com/office/drawing/2014/main" id="{31EEDAFF-E809-1E77-7995-781224EF6C12}"/>
              </a:ext>
            </a:extLst>
          </p:cNvPr>
          <p:cNvSpPr txBox="1"/>
          <p:nvPr/>
        </p:nvSpPr>
        <p:spPr>
          <a:xfrm>
            <a:off x="738029" y="5896630"/>
            <a:ext cx="3185232" cy="523220"/>
          </a:xfrm>
          <a:prstGeom prst="rect">
            <a:avLst/>
          </a:prstGeom>
          <a:noFill/>
        </p:spPr>
        <p:txBody>
          <a:bodyPr wrap="none" rtlCol="0">
            <a:spAutoFit/>
          </a:bodyPr>
          <a:lstStyle/>
          <a:p>
            <a:pPr algn="ctr"/>
            <a:r>
              <a:rPr lang="en-IE" sz="1400" dirty="0">
                <a:solidFill>
                  <a:schemeClr val="bg1"/>
                </a:solidFill>
              </a:rPr>
              <a:t>Silica Haematite Navan, </a:t>
            </a:r>
          </a:p>
          <a:p>
            <a:pPr algn="ctr"/>
            <a:r>
              <a:rPr lang="en-IE" sz="1400" dirty="0">
                <a:solidFill>
                  <a:schemeClr val="bg1"/>
                </a:solidFill>
              </a:rPr>
              <a:t>at Massive Pyrite CGO – UDL contact</a:t>
            </a:r>
          </a:p>
        </p:txBody>
      </p:sp>
      <p:sp>
        <p:nvSpPr>
          <p:cNvPr id="26" name="TextBox 25">
            <a:extLst>
              <a:ext uri="{FF2B5EF4-FFF2-40B4-BE49-F238E27FC236}">
                <a16:creationId xmlns:a16="http://schemas.microsoft.com/office/drawing/2014/main" id="{3398EE5F-236D-E220-9328-8511736B67D0}"/>
              </a:ext>
            </a:extLst>
          </p:cNvPr>
          <p:cNvSpPr txBox="1"/>
          <p:nvPr/>
        </p:nvSpPr>
        <p:spPr>
          <a:xfrm>
            <a:off x="5811245" y="5862022"/>
            <a:ext cx="2146742" cy="523220"/>
          </a:xfrm>
          <a:prstGeom prst="rect">
            <a:avLst/>
          </a:prstGeom>
          <a:noFill/>
        </p:spPr>
        <p:txBody>
          <a:bodyPr wrap="none" rtlCol="0">
            <a:spAutoFit/>
          </a:bodyPr>
          <a:lstStyle/>
          <a:p>
            <a:pPr algn="ctr"/>
            <a:r>
              <a:rPr lang="en-IE" sz="1400" dirty="0">
                <a:solidFill>
                  <a:schemeClr val="bg1"/>
                </a:solidFill>
              </a:rPr>
              <a:t>Silica Haematite Navan, </a:t>
            </a:r>
          </a:p>
          <a:p>
            <a:pPr algn="ctr"/>
            <a:r>
              <a:rPr lang="en-IE" sz="1400" dirty="0">
                <a:solidFill>
                  <a:schemeClr val="bg1"/>
                </a:solidFill>
              </a:rPr>
              <a:t>In deformed basal UDL</a:t>
            </a:r>
          </a:p>
        </p:txBody>
      </p:sp>
    </p:spTree>
    <p:extLst>
      <p:ext uri="{BB962C8B-B14F-4D97-AF65-F5344CB8AC3E}">
        <p14:creationId xmlns:p14="http://schemas.microsoft.com/office/powerpoint/2010/main" val="10274233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8BC6A6D-C169-40EF-8251-AD6BC6EF3C58}"/>
              </a:ext>
            </a:extLst>
          </p:cNvPr>
          <p:cNvSpPr>
            <a:spLocks noGrp="1"/>
          </p:cNvSpPr>
          <p:nvPr>
            <p:ph type="dt" sz="half" idx="10"/>
          </p:nvPr>
        </p:nvSpPr>
        <p:spPr/>
        <p:txBody>
          <a:bodyPr/>
          <a:lstStyle/>
          <a:p>
            <a:fld id="{509ED4D7-8976-4290-9FF0-BF6842204702}" type="datetime1">
              <a:rPr lang="sv-SE" smtClean="0"/>
              <a:pPr/>
              <a:t>2023-09-28</a:t>
            </a:fld>
            <a:endParaRPr lang="en-GB" dirty="0"/>
          </a:p>
        </p:txBody>
      </p:sp>
      <p:sp>
        <p:nvSpPr>
          <p:cNvPr id="5" name="Slide Number Placeholder 4">
            <a:extLst>
              <a:ext uri="{FF2B5EF4-FFF2-40B4-BE49-F238E27FC236}">
                <a16:creationId xmlns:a16="http://schemas.microsoft.com/office/drawing/2014/main" id="{B78FCDCC-0F48-46B2-BC99-F5F91F79C032}"/>
              </a:ext>
            </a:extLst>
          </p:cNvPr>
          <p:cNvSpPr>
            <a:spLocks noGrp="1"/>
          </p:cNvSpPr>
          <p:nvPr>
            <p:ph type="sldNum" sz="quarter" idx="11"/>
          </p:nvPr>
        </p:nvSpPr>
        <p:spPr/>
        <p:txBody>
          <a:bodyPr/>
          <a:lstStyle/>
          <a:p>
            <a:fld id="{A153D128-6291-4599-92FF-DFF1C4914FCF}" type="slidenum">
              <a:rPr lang="en-GB" smtClean="0"/>
              <a:pPr/>
              <a:t>44</a:t>
            </a:fld>
            <a:endParaRPr lang="en-GB"/>
          </a:p>
        </p:txBody>
      </p:sp>
      <p:sp>
        <p:nvSpPr>
          <p:cNvPr id="6" name="Footer Placeholder 5">
            <a:extLst>
              <a:ext uri="{FF2B5EF4-FFF2-40B4-BE49-F238E27FC236}">
                <a16:creationId xmlns:a16="http://schemas.microsoft.com/office/drawing/2014/main" id="{B800F486-26C8-426A-99E3-9FDA18BEE49A}"/>
              </a:ext>
            </a:extLst>
          </p:cNvPr>
          <p:cNvSpPr>
            <a:spLocks noGrp="1"/>
          </p:cNvSpPr>
          <p:nvPr>
            <p:ph type="ftr" sz="quarter" idx="12"/>
          </p:nvPr>
        </p:nvSpPr>
        <p:spPr/>
        <p:txBody>
          <a:bodyPr/>
          <a:lstStyle/>
          <a:p>
            <a:r>
              <a:rPr lang="en-US"/>
              <a:t>Unit/Operation choose tab Insert/Header &amp; Footer</a:t>
            </a:r>
            <a:endParaRPr lang="en-GB"/>
          </a:p>
        </p:txBody>
      </p:sp>
      <p:sp>
        <p:nvSpPr>
          <p:cNvPr id="11" name="TextBox 10">
            <a:extLst>
              <a:ext uri="{FF2B5EF4-FFF2-40B4-BE49-F238E27FC236}">
                <a16:creationId xmlns:a16="http://schemas.microsoft.com/office/drawing/2014/main" id="{8045EBCF-BA73-412C-892A-4EFF0B273926}"/>
              </a:ext>
            </a:extLst>
          </p:cNvPr>
          <p:cNvSpPr txBox="1"/>
          <p:nvPr/>
        </p:nvSpPr>
        <p:spPr>
          <a:xfrm>
            <a:off x="5189143" y="33714"/>
            <a:ext cx="3805850" cy="830997"/>
          </a:xfrm>
          <a:prstGeom prst="rect">
            <a:avLst/>
          </a:prstGeom>
          <a:noFill/>
          <a:ln>
            <a:noFill/>
          </a:ln>
        </p:spPr>
        <p:txBody>
          <a:bodyPr wrap="none" rtlCol="0">
            <a:spAutoFit/>
          </a:bodyPr>
          <a:lstStyle/>
          <a:p>
            <a:pPr algn="ctr"/>
            <a:r>
              <a:rPr lang="en-IE" sz="2400" b="1" dirty="0"/>
              <a:t>Sections Across Larger </a:t>
            </a:r>
          </a:p>
          <a:p>
            <a:pPr algn="ctr"/>
            <a:r>
              <a:rPr lang="en-IE" sz="2400" b="1" dirty="0"/>
              <a:t>IT Deposit: </a:t>
            </a:r>
            <a:r>
              <a:rPr lang="en-IE" sz="2400" b="1" dirty="0">
                <a:solidFill>
                  <a:srgbClr val="FF9933"/>
                </a:solidFill>
              </a:rPr>
              <a:t>Dolomite</a:t>
            </a:r>
          </a:p>
        </p:txBody>
      </p:sp>
      <p:pic>
        <p:nvPicPr>
          <p:cNvPr id="9" name="Picture 8">
            <a:extLst>
              <a:ext uri="{FF2B5EF4-FFF2-40B4-BE49-F238E27FC236}">
                <a16:creationId xmlns:a16="http://schemas.microsoft.com/office/drawing/2014/main" id="{A01C6508-B731-012D-241F-726B4599AA2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538" y="12614"/>
            <a:ext cx="5096221" cy="6815082"/>
          </a:xfrm>
          <a:prstGeom prst="rect">
            <a:avLst/>
          </a:prstGeom>
          <a:ln>
            <a:solidFill>
              <a:srgbClr val="3333FF"/>
            </a:solidFill>
          </a:ln>
        </p:spPr>
      </p:pic>
      <p:sp>
        <p:nvSpPr>
          <p:cNvPr id="2" name="TextBox 1">
            <a:extLst>
              <a:ext uri="{FF2B5EF4-FFF2-40B4-BE49-F238E27FC236}">
                <a16:creationId xmlns:a16="http://schemas.microsoft.com/office/drawing/2014/main" id="{4C00A6E6-1CE1-F37D-A41E-C6A3981CEECD}"/>
              </a:ext>
            </a:extLst>
          </p:cNvPr>
          <p:cNvSpPr txBox="1"/>
          <p:nvPr/>
        </p:nvSpPr>
        <p:spPr>
          <a:xfrm>
            <a:off x="5413037" y="4127382"/>
            <a:ext cx="3189463" cy="2062103"/>
          </a:xfrm>
          <a:prstGeom prst="rect">
            <a:avLst/>
          </a:prstGeom>
          <a:noFill/>
        </p:spPr>
        <p:txBody>
          <a:bodyPr wrap="none" rtlCol="0">
            <a:spAutoFit/>
          </a:bodyPr>
          <a:lstStyle/>
          <a:p>
            <a:pPr algn="ctr"/>
            <a:r>
              <a:rPr lang="en-IE" sz="1600" dirty="0">
                <a:solidFill>
                  <a:srgbClr val="FF9933"/>
                </a:solidFill>
              </a:rPr>
              <a:t>Dolomite Breccias In </a:t>
            </a:r>
          </a:p>
          <a:p>
            <a:pPr algn="ctr"/>
            <a:r>
              <a:rPr lang="en-IE" sz="1600" dirty="0">
                <a:solidFill>
                  <a:srgbClr val="FF9933"/>
                </a:solidFill>
              </a:rPr>
              <a:t>HW of Stratiform</a:t>
            </a:r>
          </a:p>
          <a:p>
            <a:pPr algn="ctr"/>
            <a:r>
              <a:rPr lang="en-IE" sz="1600" dirty="0">
                <a:solidFill>
                  <a:srgbClr val="FF9933"/>
                </a:solidFill>
              </a:rPr>
              <a:t>Ore Lenses</a:t>
            </a:r>
          </a:p>
          <a:p>
            <a:pPr algn="ctr"/>
            <a:r>
              <a:rPr lang="en-IE" sz="1600" dirty="0">
                <a:solidFill>
                  <a:srgbClr val="FF9933"/>
                </a:solidFill>
              </a:rPr>
              <a:t>Massive dolomite forms compact</a:t>
            </a:r>
          </a:p>
          <a:p>
            <a:pPr algn="ctr"/>
            <a:r>
              <a:rPr lang="en-IE" sz="1600" dirty="0">
                <a:solidFill>
                  <a:srgbClr val="FF9933"/>
                </a:solidFill>
              </a:rPr>
              <a:t>HWs to some ore lenses</a:t>
            </a:r>
          </a:p>
          <a:p>
            <a:pPr algn="ctr"/>
            <a:endParaRPr lang="en-IE" sz="1600" dirty="0">
              <a:solidFill>
                <a:srgbClr val="FF9933"/>
              </a:solidFill>
            </a:endParaRPr>
          </a:p>
          <a:p>
            <a:pPr algn="ctr"/>
            <a:endParaRPr lang="en-IE" sz="1600" dirty="0">
              <a:solidFill>
                <a:srgbClr val="FF9933"/>
              </a:solidFill>
            </a:endParaRPr>
          </a:p>
          <a:p>
            <a:endParaRPr lang="en-IE" sz="1600" dirty="0">
              <a:solidFill>
                <a:srgbClr val="FF9933"/>
              </a:solidFill>
            </a:endParaRPr>
          </a:p>
        </p:txBody>
      </p:sp>
      <p:sp>
        <p:nvSpPr>
          <p:cNvPr id="3" name="Oval 2">
            <a:extLst>
              <a:ext uri="{FF2B5EF4-FFF2-40B4-BE49-F238E27FC236}">
                <a16:creationId xmlns:a16="http://schemas.microsoft.com/office/drawing/2014/main" id="{8CD6E7AD-960C-935D-4FAD-8D804B1E80D6}"/>
              </a:ext>
            </a:extLst>
          </p:cNvPr>
          <p:cNvSpPr/>
          <p:nvPr/>
        </p:nvSpPr>
        <p:spPr>
          <a:xfrm rot="20805870">
            <a:off x="4032000" y="3609000"/>
            <a:ext cx="720000" cy="360000"/>
          </a:xfrm>
          <a:prstGeom prst="ellipse">
            <a:avLst/>
          </a:prstGeom>
          <a:noFill/>
          <a:ln w="3810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Oval 6">
            <a:extLst>
              <a:ext uri="{FF2B5EF4-FFF2-40B4-BE49-F238E27FC236}">
                <a16:creationId xmlns:a16="http://schemas.microsoft.com/office/drawing/2014/main" id="{32133A02-1655-B6E7-9C05-0E95A5073FA1}"/>
              </a:ext>
            </a:extLst>
          </p:cNvPr>
          <p:cNvSpPr/>
          <p:nvPr/>
        </p:nvSpPr>
        <p:spPr>
          <a:xfrm rot="20805870">
            <a:off x="1333411" y="5628774"/>
            <a:ext cx="2996808" cy="360000"/>
          </a:xfrm>
          <a:prstGeom prst="ellipse">
            <a:avLst/>
          </a:prstGeom>
          <a:noFill/>
          <a:ln w="5715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Oval 7">
            <a:extLst>
              <a:ext uri="{FF2B5EF4-FFF2-40B4-BE49-F238E27FC236}">
                <a16:creationId xmlns:a16="http://schemas.microsoft.com/office/drawing/2014/main" id="{EF15EED3-436D-FF75-CC4F-6E8B6DB124D2}"/>
              </a:ext>
            </a:extLst>
          </p:cNvPr>
          <p:cNvSpPr/>
          <p:nvPr/>
        </p:nvSpPr>
        <p:spPr>
          <a:xfrm>
            <a:off x="1872000" y="4352210"/>
            <a:ext cx="1800000" cy="360000"/>
          </a:xfrm>
          <a:prstGeom prst="ellipse">
            <a:avLst/>
          </a:prstGeom>
          <a:noFill/>
          <a:ln w="5715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Oval 9">
            <a:extLst>
              <a:ext uri="{FF2B5EF4-FFF2-40B4-BE49-F238E27FC236}">
                <a16:creationId xmlns:a16="http://schemas.microsoft.com/office/drawing/2014/main" id="{9552F508-6E42-59D4-4EC5-6A61C56121CC}"/>
              </a:ext>
            </a:extLst>
          </p:cNvPr>
          <p:cNvSpPr/>
          <p:nvPr/>
        </p:nvSpPr>
        <p:spPr>
          <a:xfrm rot="21437758">
            <a:off x="440754" y="510667"/>
            <a:ext cx="2808635" cy="360000"/>
          </a:xfrm>
          <a:prstGeom prst="ellipse">
            <a:avLst/>
          </a:prstGeom>
          <a:noFill/>
          <a:ln w="5715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 name="Oval 12">
            <a:extLst>
              <a:ext uri="{FF2B5EF4-FFF2-40B4-BE49-F238E27FC236}">
                <a16:creationId xmlns:a16="http://schemas.microsoft.com/office/drawing/2014/main" id="{BE9EE1F6-3DBC-9930-99DF-A7F1640AE6FD}"/>
              </a:ext>
            </a:extLst>
          </p:cNvPr>
          <p:cNvSpPr/>
          <p:nvPr/>
        </p:nvSpPr>
        <p:spPr>
          <a:xfrm rot="1280838">
            <a:off x="4268644" y="2578373"/>
            <a:ext cx="599833" cy="229769"/>
          </a:xfrm>
          <a:prstGeom prst="ellipse">
            <a:avLst/>
          </a:prstGeom>
          <a:noFill/>
          <a:ln w="57150">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18" name="Straight Arrow Connector 17">
            <a:extLst>
              <a:ext uri="{FF2B5EF4-FFF2-40B4-BE49-F238E27FC236}">
                <a16:creationId xmlns:a16="http://schemas.microsoft.com/office/drawing/2014/main" id="{94379164-07E8-D8DA-E79E-04265502FD54}"/>
              </a:ext>
            </a:extLst>
          </p:cNvPr>
          <p:cNvCxnSpPr>
            <a:cxnSpLocks/>
          </p:cNvCxnSpPr>
          <p:nvPr/>
        </p:nvCxnSpPr>
        <p:spPr>
          <a:xfrm flipH="1" flipV="1">
            <a:off x="4783650" y="3889973"/>
            <a:ext cx="1081961" cy="462237"/>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AFF207CB-6FF6-3088-7C89-31BC0330E37C}"/>
              </a:ext>
            </a:extLst>
          </p:cNvPr>
          <p:cNvCxnSpPr>
            <a:cxnSpLocks/>
          </p:cNvCxnSpPr>
          <p:nvPr/>
        </p:nvCxnSpPr>
        <p:spPr>
          <a:xfrm flipH="1">
            <a:off x="3672000" y="4530052"/>
            <a:ext cx="2193611" cy="56495"/>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5552C77E-FBE3-0E5E-D357-5507475C81BC}"/>
              </a:ext>
            </a:extLst>
          </p:cNvPr>
          <p:cNvCxnSpPr>
            <a:cxnSpLocks/>
          </p:cNvCxnSpPr>
          <p:nvPr/>
        </p:nvCxnSpPr>
        <p:spPr>
          <a:xfrm flipH="1">
            <a:off x="4157429" y="4657010"/>
            <a:ext cx="1860582" cy="675737"/>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A2E8AF5B-72D7-CFFB-7BFB-886CCE06EE24}"/>
              </a:ext>
            </a:extLst>
          </p:cNvPr>
          <p:cNvSpPr txBox="1"/>
          <p:nvPr/>
        </p:nvSpPr>
        <p:spPr>
          <a:xfrm>
            <a:off x="5208943" y="945286"/>
            <a:ext cx="3597652" cy="2554545"/>
          </a:xfrm>
          <a:prstGeom prst="rect">
            <a:avLst/>
          </a:prstGeom>
          <a:noFill/>
        </p:spPr>
        <p:txBody>
          <a:bodyPr wrap="none" rtlCol="0">
            <a:spAutoFit/>
          </a:bodyPr>
          <a:lstStyle/>
          <a:p>
            <a:pPr algn="ctr"/>
            <a:r>
              <a:rPr lang="en-IE" sz="1600" dirty="0">
                <a:solidFill>
                  <a:srgbClr val="FF9933"/>
                </a:solidFill>
              </a:rPr>
              <a:t>Locally complete but mostly </a:t>
            </a:r>
          </a:p>
          <a:p>
            <a:pPr algn="ctr"/>
            <a:r>
              <a:rPr lang="en-IE" sz="1600" dirty="0">
                <a:solidFill>
                  <a:srgbClr val="FF9933"/>
                </a:solidFill>
              </a:rPr>
              <a:t>partial dolomitization</a:t>
            </a:r>
          </a:p>
          <a:p>
            <a:pPr algn="ctr"/>
            <a:r>
              <a:rPr lang="en-IE" sz="1600" dirty="0">
                <a:solidFill>
                  <a:srgbClr val="FF9933"/>
                </a:solidFill>
              </a:rPr>
              <a:t>of oolites and </a:t>
            </a:r>
            <a:r>
              <a:rPr lang="en-IE" sz="1600" dirty="0" err="1">
                <a:solidFill>
                  <a:srgbClr val="FF9933"/>
                </a:solidFill>
              </a:rPr>
              <a:t>grainstone</a:t>
            </a:r>
            <a:r>
              <a:rPr lang="en-IE" sz="1600" dirty="0">
                <a:solidFill>
                  <a:srgbClr val="FF9933"/>
                </a:solidFill>
              </a:rPr>
              <a:t> host rocks</a:t>
            </a:r>
          </a:p>
          <a:p>
            <a:pPr algn="ctr"/>
            <a:r>
              <a:rPr lang="en-IE" sz="1600" dirty="0">
                <a:solidFill>
                  <a:srgbClr val="FF9933"/>
                </a:solidFill>
              </a:rPr>
              <a:t>To Pale Beds Mineralization</a:t>
            </a:r>
          </a:p>
          <a:p>
            <a:pPr algn="ctr"/>
            <a:endParaRPr lang="en-IE" sz="1600" dirty="0">
              <a:solidFill>
                <a:srgbClr val="FF9933"/>
              </a:solidFill>
            </a:endParaRPr>
          </a:p>
          <a:p>
            <a:pPr algn="ctr"/>
            <a:r>
              <a:rPr lang="en-IE" sz="1600" dirty="0">
                <a:solidFill>
                  <a:srgbClr val="FF9933"/>
                </a:solidFill>
              </a:rPr>
              <a:t>Massive dolomitized sandy oolites/</a:t>
            </a:r>
          </a:p>
          <a:p>
            <a:pPr algn="ctr"/>
            <a:r>
              <a:rPr lang="en-IE" sz="1600" dirty="0">
                <a:solidFill>
                  <a:srgbClr val="FF9933"/>
                </a:solidFill>
              </a:rPr>
              <a:t>Siltstones form ‘impermeable’ HWs </a:t>
            </a:r>
          </a:p>
          <a:p>
            <a:pPr algn="ctr"/>
            <a:r>
              <a:rPr lang="en-IE" sz="1600" dirty="0">
                <a:solidFill>
                  <a:srgbClr val="FF9933"/>
                </a:solidFill>
              </a:rPr>
              <a:t>to ore bands (locally ‘breached by </a:t>
            </a:r>
          </a:p>
          <a:p>
            <a:pPr algn="ctr"/>
            <a:r>
              <a:rPr lang="en-IE" sz="1600" dirty="0">
                <a:solidFill>
                  <a:srgbClr val="FF9933"/>
                </a:solidFill>
              </a:rPr>
              <a:t>mineralized breccias/veins’)</a:t>
            </a:r>
          </a:p>
          <a:p>
            <a:endParaRPr lang="en-IE" sz="1600" dirty="0">
              <a:solidFill>
                <a:srgbClr val="FF9933"/>
              </a:solidFill>
            </a:endParaRPr>
          </a:p>
        </p:txBody>
      </p:sp>
    </p:spTree>
    <p:extLst>
      <p:ext uri="{BB962C8B-B14F-4D97-AF65-F5344CB8AC3E}">
        <p14:creationId xmlns:p14="http://schemas.microsoft.com/office/powerpoint/2010/main" val="6114872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0115D0F-BF87-D276-0A91-C12577CCCDB8}"/>
              </a:ext>
            </a:extLst>
          </p:cNvPr>
          <p:cNvGrpSpPr/>
          <p:nvPr/>
        </p:nvGrpSpPr>
        <p:grpSpPr>
          <a:xfrm>
            <a:off x="100118" y="2704254"/>
            <a:ext cx="9106160" cy="3517643"/>
            <a:chOff x="51057" y="3015174"/>
            <a:chExt cx="9106160" cy="3517643"/>
          </a:xfrm>
        </p:grpSpPr>
        <p:sp>
          <p:nvSpPr>
            <p:cNvPr id="63" name="Freeform: Shape 62">
              <a:extLst>
                <a:ext uri="{FF2B5EF4-FFF2-40B4-BE49-F238E27FC236}">
                  <a16:creationId xmlns:a16="http://schemas.microsoft.com/office/drawing/2014/main" id="{6ECB387A-334F-E6FD-7057-4C95311CDF1E}"/>
                </a:ext>
              </a:extLst>
            </p:cNvPr>
            <p:cNvSpPr/>
            <p:nvPr/>
          </p:nvSpPr>
          <p:spPr>
            <a:xfrm>
              <a:off x="474190" y="5190587"/>
              <a:ext cx="5757664" cy="1342039"/>
            </a:xfrm>
            <a:custGeom>
              <a:avLst/>
              <a:gdLst>
                <a:gd name="connsiteX0" fmla="*/ 0 w 5756745"/>
                <a:gd name="connsiteY0" fmla="*/ 0 h 1335819"/>
                <a:gd name="connsiteX1" fmla="*/ 7952 w 5756745"/>
                <a:gd name="connsiteY1" fmla="*/ 1288111 h 1335819"/>
                <a:gd name="connsiteX2" fmla="*/ 5756745 w 5756745"/>
                <a:gd name="connsiteY2" fmla="*/ 1335819 h 1335819"/>
                <a:gd name="connsiteX3" fmla="*/ 5724940 w 5756745"/>
                <a:gd name="connsiteY3" fmla="*/ 413468 h 1335819"/>
                <a:gd name="connsiteX4" fmla="*/ 4484536 w 5756745"/>
                <a:gd name="connsiteY4" fmla="*/ 405516 h 1335819"/>
                <a:gd name="connsiteX5" fmla="*/ 4079020 w 5756745"/>
                <a:gd name="connsiteY5" fmla="*/ 0 h 1335819"/>
                <a:gd name="connsiteX6" fmla="*/ 0 w 5756745"/>
                <a:gd name="connsiteY6" fmla="*/ 0 h 1335819"/>
                <a:gd name="connsiteX0" fmla="*/ 0 w 5756745"/>
                <a:gd name="connsiteY0" fmla="*/ 6199 h 1342018"/>
                <a:gd name="connsiteX1" fmla="*/ 7952 w 5756745"/>
                <a:gd name="connsiteY1" fmla="*/ 1294310 h 1342018"/>
                <a:gd name="connsiteX2" fmla="*/ 5756745 w 5756745"/>
                <a:gd name="connsiteY2" fmla="*/ 1342018 h 1342018"/>
                <a:gd name="connsiteX3" fmla="*/ 5724940 w 5756745"/>
                <a:gd name="connsiteY3" fmla="*/ 419667 h 1342018"/>
                <a:gd name="connsiteX4" fmla="*/ 4484536 w 5756745"/>
                <a:gd name="connsiteY4" fmla="*/ 411715 h 1342018"/>
                <a:gd name="connsiteX5" fmla="*/ 4103817 w 5756745"/>
                <a:gd name="connsiteY5" fmla="*/ 0 h 1342018"/>
                <a:gd name="connsiteX6" fmla="*/ 0 w 5756745"/>
                <a:gd name="connsiteY6" fmla="*/ 6199 h 1342018"/>
                <a:gd name="connsiteX0" fmla="*/ 0 w 5756745"/>
                <a:gd name="connsiteY0" fmla="*/ 6199 h 1342018"/>
                <a:gd name="connsiteX1" fmla="*/ 7952 w 5756745"/>
                <a:gd name="connsiteY1" fmla="*/ 1294310 h 1342018"/>
                <a:gd name="connsiteX2" fmla="*/ 5756745 w 5756745"/>
                <a:gd name="connsiteY2" fmla="*/ 1342018 h 1342018"/>
                <a:gd name="connsiteX3" fmla="*/ 5724940 w 5756745"/>
                <a:gd name="connsiteY3" fmla="*/ 419667 h 1342018"/>
                <a:gd name="connsiteX4" fmla="*/ 4441141 w 5756745"/>
                <a:gd name="connsiteY4" fmla="*/ 405516 h 1342018"/>
                <a:gd name="connsiteX5" fmla="*/ 4103817 w 5756745"/>
                <a:gd name="connsiteY5" fmla="*/ 0 h 1342018"/>
                <a:gd name="connsiteX6" fmla="*/ 0 w 5756745"/>
                <a:gd name="connsiteY6" fmla="*/ 6199 h 1342018"/>
                <a:gd name="connsiteX0" fmla="*/ 0 w 5765134"/>
                <a:gd name="connsiteY0" fmla="*/ 6199 h 1342018"/>
                <a:gd name="connsiteX1" fmla="*/ 7952 w 5765134"/>
                <a:gd name="connsiteY1" fmla="*/ 1294310 h 1342018"/>
                <a:gd name="connsiteX2" fmla="*/ 5756745 w 5765134"/>
                <a:gd name="connsiteY2" fmla="*/ 1342018 h 1342018"/>
                <a:gd name="connsiteX3" fmla="*/ 5765134 w 5765134"/>
                <a:gd name="connsiteY3" fmla="*/ 419667 h 1342018"/>
                <a:gd name="connsiteX4" fmla="*/ 4441141 w 5765134"/>
                <a:gd name="connsiteY4" fmla="*/ 405516 h 1342018"/>
                <a:gd name="connsiteX5" fmla="*/ 4103817 w 5765134"/>
                <a:gd name="connsiteY5" fmla="*/ 0 h 1342018"/>
                <a:gd name="connsiteX6" fmla="*/ 0 w 5765134"/>
                <a:gd name="connsiteY6" fmla="*/ 6199 h 1342018"/>
                <a:gd name="connsiteX0" fmla="*/ 0 w 5765134"/>
                <a:gd name="connsiteY0" fmla="*/ 6199 h 1342018"/>
                <a:gd name="connsiteX1" fmla="*/ 7952 w 5765134"/>
                <a:gd name="connsiteY1" fmla="*/ 1294310 h 1342018"/>
                <a:gd name="connsiteX2" fmla="*/ 5756745 w 5765134"/>
                <a:gd name="connsiteY2" fmla="*/ 1342018 h 1342018"/>
                <a:gd name="connsiteX3" fmla="*/ 5765134 w 5765134"/>
                <a:gd name="connsiteY3" fmla="*/ 419667 h 1342018"/>
                <a:gd name="connsiteX4" fmla="*/ 4448677 w 5765134"/>
                <a:gd name="connsiteY4" fmla="*/ 440685 h 1342018"/>
                <a:gd name="connsiteX5" fmla="*/ 4103817 w 5765134"/>
                <a:gd name="connsiteY5" fmla="*/ 0 h 1342018"/>
                <a:gd name="connsiteX6" fmla="*/ 0 w 5765134"/>
                <a:gd name="connsiteY6" fmla="*/ 6199 h 1342018"/>
                <a:gd name="connsiteX0" fmla="*/ 0 w 5757664"/>
                <a:gd name="connsiteY0" fmla="*/ 6199 h 1342018"/>
                <a:gd name="connsiteX1" fmla="*/ 7952 w 5757664"/>
                <a:gd name="connsiteY1" fmla="*/ 1294310 h 1342018"/>
                <a:gd name="connsiteX2" fmla="*/ 5756745 w 5757664"/>
                <a:gd name="connsiteY2" fmla="*/ 1342018 h 1342018"/>
                <a:gd name="connsiteX3" fmla="*/ 5757598 w 5757664"/>
                <a:gd name="connsiteY3" fmla="*/ 427203 h 1342018"/>
                <a:gd name="connsiteX4" fmla="*/ 4448677 w 5757664"/>
                <a:gd name="connsiteY4" fmla="*/ 440685 h 1342018"/>
                <a:gd name="connsiteX5" fmla="*/ 4103817 w 5757664"/>
                <a:gd name="connsiteY5" fmla="*/ 0 h 1342018"/>
                <a:gd name="connsiteX6" fmla="*/ 0 w 5757664"/>
                <a:gd name="connsiteY6" fmla="*/ 6199 h 1342018"/>
                <a:gd name="connsiteX0" fmla="*/ 0 w 5757664"/>
                <a:gd name="connsiteY0" fmla="*/ 6199 h 1342039"/>
                <a:gd name="connsiteX1" fmla="*/ 5440 w 5757664"/>
                <a:gd name="connsiteY1" fmla="*/ 1342039 h 1342039"/>
                <a:gd name="connsiteX2" fmla="*/ 5756745 w 5757664"/>
                <a:gd name="connsiteY2" fmla="*/ 1342018 h 1342039"/>
                <a:gd name="connsiteX3" fmla="*/ 5757598 w 5757664"/>
                <a:gd name="connsiteY3" fmla="*/ 427203 h 1342039"/>
                <a:gd name="connsiteX4" fmla="*/ 4448677 w 5757664"/>
                <a:gd name="connsiteY4" fmla="*/ 440685 h 1342039"/>
                <a:gd name="connsiteX5" fmla="*/ 4103817 w 5757664"/>
                <a:gd name="connsiteY5" fmla="*/ 0 h 1342039"/>
                <a:gd name="connsiteX6" fmla="*/ 0 w 5757664"/>
                <a:gd name="connsiteY6" fmla="*/ 6199 h 1342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7664" h="1342039">
                  <a:moveTo>
                    <a:pt x="0" y="6199"/>
                  </a:moveTo>
                  <a:cubicBezTo>
                    <a:pt x="2651" y="435569"/>
                    <a:pt x="2789" y="912669"/>
                    <a:pt x="5440" y="1342039"/>
                  </a:cubicBezTo>
                  <a:lnTo>
                    <a:pt x="5756745" y="1342018"/>
                  </a:lnTo>
                  <a:cubicBezTo>
                    <a:pt x="5759541" y="1034568"/>
                    <a:pt x="5754802" y="734653"/>
                    <a:pt x="5757598" y="427203"/>
                  </a:cubicBezTo>
                  <a:lnTo>
                    <a:pt x="4448677" y="440685"/>
                  </a:lnTo>
                  <a:lnTo>
                    <a:pt x="4103817" y="0"/>
                  </a:lnTo>
                  <a:lnTo>
                    <a:pt x="0" y="6199"/>
                  </a:lnTo>
                  <a:close/>
                </a:path>
              </a:pathLst>
            </a:custGeom>
            <a:solidFill>
              <a:srgbClr val="7030A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4" name="Freeform: Shape 63">
              <a:extLst>
                <a:ext uri="{FF2B5EF4-FFF2-40B4-BE49-F238E27FC236}">
                  <a16:creationId xmlns:a16="http://schemas.microsoft.com/office/drawing/2014/main" id="{E67E8A1E-B1B0-ADCB-7DC9-1B52F240A671}"/>
                </a:ext>
              </a:extLst>
            </p:cNvPr>
            <p:cNvSpPr/>
            <p:nvPr/>
          </p:nvSpPr>
          <p:spPr>
            <a:xfrm>
              <a:off x="824634" y="5190778"/>
              <a:ext cx="5411300" cy="1342039"/>
            </a:xfrm>
            <a:custGeom>
              <a:avLst/>
              <a:gdLst>
                <a:gd name="connsiteX0" fmla="*/ 0 w 5756745"/>
                <a:gd name="connsiteY0" fmla="*/ 0 h 1335819"/>
                <a:gd name="connsiteX1" fmla="*/ 7952 w 5756745"/>
                <a:gd name="connsiteY1" fmla="*/ 1288111 h 1335819"/>
                <a:gd name="connsiteX2" fmla="*/ 5756745 w 5756745"/>
                <a:gd name="connsiteY2" fmla="*/ 1335819 h 1335819"/>
                <a:gd name="connsiteX3" fmla="*/ 5724940 w 5756745"/>
                <a:gd name="connsiteY3" fmla="*/ 413468 h 1335819"/>
                <a:gd name="connsiteX4" fmla="*/ 4484536 w 5756745"/>
                <a:gd name="connsiteY4" fmla="*/ 405516 h 1335819"/>
                <a:gd name="connsiteX5" fmla="*/ 4079020 w 5756745"/>
                <a:gd name="connsiteY5" fmla="*/ 0 h 1335819"/>
                <a:gd name="connsiteX6" fmla="*/ 0 w 5756745"/>
                <a:gd name="connsiteY6" fmla="*/ 0 h 1335819"/>
                <a:gd name="connsiteX0" fmla="*/ 0 w 5756745"/>
                <a:gd name="connsiteY0" fmla="*/ 6199 h 1342018"/>
                <a:gd name="connsiteX1" fmla="*/ 7952 w 5756745"/>
                <a:gd name="connsiteY1" fmla="*/ 1294310 h 1342018"/>
                <a:gd name="connsiteX2" fmla="*/ 5756745 w 5756745"/>
                <a:gd name="connsiteY2" fmla="*/ 1342018 h 1342018"/>
                <a:gd name="connsiteX3" fmla="*/ 5724940 w 5756745"/>
                <a:gd name="connsiteY3" fmla="*/ 419667 h 1342018"/>
                <a:gd name="connsiteX4" fmla="*/ 4484536 w 5756745"/>
                <a:gd name="connsiteY4" fmla="*/ 411715 h 1342018"/>
                <a:gd name="connsiteX5" fmla="*/ 4103817 w 5756745"/>
                <a:gd name="connsiteY5" fmla="*/ 0 h 1342018"/>
                <a:gd name="connsiteX6" fmla="*/ 0 w 5756745"/>
                <a:gd name="connsiteY6" fmla="*/ 6199 h 1342018"/>
                <a:gd name="connsiteX0" fmla="*/ 0 w 5756745"/>
                <a:gd name="connsiteY0" fmla="*/ 6199 h 1342018"/>
                <a:gd name="connsiteX1" fmla="*/ 7952 w 5756745"/>
                <a:gd name="connsiteY1" fmla="*/ 1294310 h 1342018"/>
                <a:gd name="connsiteX2" fmla="*/ 5756745 w 5756745"/>
                <a:gd name="connsiteY2" fmla="*/ 1342018 h 1342018"/>
                <a:gd name="connsiteX3" fmla="*/ 5724940 w 5756745"/>
                <a:gd name="connsiteY3" fmla="*/ 419667 h 1342018"/>
                <a:gd name="connsiteX4" fmla="*/ 4441141 w 5756745"/>
                <a:gd name="connsiteY4" fmla="*/ 405516 h 1342018"/>
                <a:gd name="connsiteX5" fmla="*/ 4103817 w 5756745"/>
                <a:gd name="connsiteY5" fmla="*/ 0 h 1342018"/>
                <a:gd name="connsiteX6" fmla="*/ 0 w 5756745"/>
                <a:gd name="connsiteY6" fmla="*/ 6199 h 1342018"/>
                <a:gd name="connsiteX0" fmla="*/ 0 w 5765134"/>
                <a:gd name="connsiteY0" fmla="*/ 6199 h 1342018"/>
                <a:gd name="connsiteX1" fmla="*/ 7952 w 5765134"/>
                <a:gd name="connsiteY1" fmla="*/ 1294310 h 1342018"/>
                <a:gd name="connsiteX2" fmla="*/ 5756745 w 5765134"/>
                <a:gd name="connsiteY2" fmla="*/ 1342018 h 1342018"/>
                <a:gd name="connsiteX3" fmla="*/ 5765134 w 5765134"/>
                <a:gd name="connsiteY3" fmla="*/ 419667 h 1342018"/>
                <a:gd name="connsiteX4" fmla="*/ 4441141 w 5765134"/>
                <a:gd name="connsiteY4" fmla="*/ 405516 h 1342018"/>
                <a:gd name="connsiteX5" fmla="*/ 4103817 w 5765134"/>
                <a:gd name="connsiteY5" fmla="*/ 0 h 1342018"/>
                <a:gd name="connsiteX6" fmla="*/ 0 w 5765134"/>
                <a:gd name="connsiteY6" fmla="*/ 6199 h 1342018"/>
                <a:gd name="connsiteX0" fmla="*/ 0 w 5765134"/>
                <a:gd name="connsiteY0" fmla="*/ 6199 h 1342018"/>
                <a:gd name="connsiteX1" fmla="*/ 7952 w 5765134"/>
                <a:gd name="connsiteY1" fmla="*/ 1294310 h 1342018"/>
                <a:gd name="connsiteX2" fmla="*/ 5756745 w 5765134"/>
                <a:gd name="connsiteY2" fmla="*/ 1342018 h 1342018"/>
                <a:gd name="connsiteX3" fmla="*/ 5765134 w 5765134"/>
                <a:gd name="connsiteY3" fmla="*/ 419667 h 1342018"/>
                <a:gd name="connsiteX4" fmla="*/ 4448677 w 5765134"/>
                <a:gd name="connsiteY4" fmla="*/ 440685 h 1342018"/>
                <a:gd name="connsiteX5" fmla="*/ 4103817 w 5765134"/>
                <a:gd name="connsiteY5" fmla="*/ 0 h 1342018"/>
                <a:gd name="connsiteX6" fmla="*/ 0 w 5765134"/>
                <a:gd name="connsiteY6" fmla="*/ 6199 h 1342018"/>
                <a:gd name="connsiteX0" fmla="*/ 0 w 5757664"/>
                <a:gd name="connsiteY0" fmla="*/ 6199 h 1342018"/>
                <a:gd name="connsiteX1" fmla="*/ 7952 w 5757664"/>
                <a:gd name="connsiteY1" fmla="*/ 1294310 h 1342018"/>
                <a:gd name="connsiteX2" fmla="*/ 5756745 w 5757664"/>
                <a:gd name="connsiteY2" fmla="*/ 1342018 h 1342018"/>
                <a:gd name="connsiteX3" fmla="*/ 5757598 w 5757664"/>
                <a:gd name="connsiteY3" fmla="*/ 427203 h 1342018"/>
                <a:gd name="connsiteX4" fmla="*/ 4448677 w 5757664"/>
                <a:gd name="connsiteY4" fmla="*/ 440685 h 1342018"/>
                <a:gd name="connsiteX5" fmla="*/ 4103817 w 5757664"/>
                <a:gd name="connsiteY5" fmla="*/ 0 h 1342018"/>
                <a:gd name="connsiteX6" fmla="*/ 0 w 5757664"/>
                <a:gd name="connsiteY6" fmla="*/ 6199 h 1342018"/>
                <a:gd name="connsiteX0" fmla="*/ 0 w 5757664"/>
                <a:gd name="connsiteY0" fmla="*/ 6199 h 1342039"/>
                <a:gd name="connsiteX1" fmla="*/ 5440 w 5757664"/>
                <a:gd name="connsiteY1" fmla="*/ 1342039 h 1342039"/>
                <a:gd name="connsiteX2" fmla="*/ 5756745 w 5757664"/>
                <a:gd name="connsiteY2" fmla="*/ 1342018 h 1342039"/>
                <a:gd name="connsiteX3" fmla="*/ 5757598 w 5757664"/>
                <a:gd name="connsiteY3" fmla="*/ 427203 h 1342039"/>
                <a:gd name="connsiteX4" fmla="*/ 4448677 w 5757664"/>
                <a:gd name="connsiteY4" fmla="*/ 440685 h 1342039"/>
                <a:gd name="connsiteX5" fmla="*/ 4103817 w 5757664"/>
                <a:gd name="connsiteY5" fmla="*/ 0 h 1342039"/>
                <a:gd name="connsiteX6" fmla="*/ 0 w 5757664"/>
                <a:gd name="connsiteY6" fmla="*/ 6199 h 1342039"/>
                <a:gd name="connsiteX0" fmla="*/ 421695 w 6179359"/>
                <a:gd name="connsiteY0" fmla="*/ 6199 h 1342039"/>
                <a:gd name="connsiteX1" fmla="*/ 423196 w 6179359"/>
                <a:gd name="connsiteY1" fmla="*/ 438591 h 1342039"/>
                <a:gd name="connsiteX2" fmla="*/ 427135 w 6179359"/>
                <a:gd name="connsiteY2" fmla="*/ 1342039 h 1342039"/>
                <a:gd name="connsiteX3" fmla="*/ 6178440 w 6179359"/>
                <a:gd name="connsiteY3" fmla="*/ 1342018 h 1342039"/>
                <a:gd name="connsiteX4" fmla="*/ 6179293 w 6179359"/>
                <a:gd name="connsiteY4" fmla="*/ 427203 h 1342039"/>
                <a:gd name="connsiteX5" fmla="*/ 4870372 w 6179359"/>
                <a:gd name="connsiteY5" fmla="*/ 440685 h 1342039"/>
                <a:gd name="connsiteX6" fmla="*/ 4525512 w 6179359"/>
                <a:gd name="connsiteY6" fmla="*/ 0 h 1342039"/>
                <a:gd name="connsiteX7" fmla="*/ 421695 w 6179359"/>
                <a:gd name="connsiteY7" fmla="*/ 6199 h 1342039"/>
                <a:gd name="connsiteX0" fmla="*/ 303688 w 6061352"/>
                <a:gd name="connsiteY0" fmla="*/ 6199 h 1342039"/>
                <a:gd name="connsiteX1" fmla="*/ 305189 w 6061352"/>
                <a:gd name="connsiteY1" fmla="*/ 438591 h 1342039"/>
                <a:gd name="connsiteX2" fmla="*/ 309128 w 6061352"/>
                <a:gd name="connsiteY2" fmla="*/ 1342039 h 1342039"/>
                <a:gd name="connsiteX3" fmla="*/ 6060433 w 6061352"/>
                <a:gd name="connsiteY3" fmla="*/ 1342018 h 1342039"/>
                <a:gd name="connsiteX4" fmla="*/ 6061286 w 6061352"/>
                <a:gd name="connsiteY4" fmla="*/ 427203 h 1342039"/>
                <a:gd name="connsiteX5" fmla="*/ 4752365 w 6061352"/>
                <a:gd name="connsiteY5" fmla="*/ 440685 h 1342039"/>
                <a:gd name="connsiteX6" fmla="*/ 4407505 w 6061352"/>
                <a:gd name="connsiteY6" fmla="*/ 0 h 1342039"/>
                <a:gd name="connsiteX7" fmla="*/ 303688 w 6061352"/>
                <a:gd name="connsiteY7" fmla="*/ 6199 h 1342039"/>
                <a:gd name="connsiteX0" fmla="*/ 0 w 5757664"/>
                <a:gd name="connsiteY0" fmla="*/ 6199 h 1342039"/>
                <a:gd name="connsiteX1" fmla="*/ 1501 w 5757664"/>
                <a:gd name="connsiteY1" fmla="*/ 438591 h 1342039"/>
                <a:gd name="connsiteX2" fmla="*/ 5440 w 5757664"/>
                <a:gd name="connsiteY2" fmla="*/ 1342039 h 1342039"/>
                <a:gd name="connsiteX3" fmla="*/ 5756745 w 5757664"/>
                <a:gd name="connsiteY3" fmla="*/ 1342018 h 1342039"/>
                <a:gd name="connsiteX4" fmla="*/ 5757598 w 5757664"/>
                <a:gd name="connsiteY4" fmla="*/ 427203 h 1342039"/>
                <a:gd name="connsiteX5" fmla="*/ 4448677 w 5757664"/>
                <a:gd name="connsiteY5" fmla="*/ 440685 h 1342039"/>
                <a:gd name="connsiteX6" fmla="*/ 4103817 w 5757664"/>
                <a:gd name="connsiteY6" fmla="*/ 0 h 1342039"/>
                <a:gd name="connsiteX7" fmla="*/ 0 w 5757664"/>
                <a:gd name="connsiteY7" fmla="*/ 6199 h 1342039"/>
                <a:gd name="connsiteX0" fmla="*/ 305083 w 6062747"/>
                <a:gd name="connsiteY0" fmla="*/ 6199 h 1342039"/>
                <a:gd name="connsiteX1" fmla="*/ 301966 w 6062747"/>
                <a:gd name="connsiteY1" fmla="*/ 230773 h 1342039"/>
                <a:gd name="connsiteX2" fmla="*/ 306584 w 6062747"/>
                <a:gd name="connsiteY2" fmla="*/ 438591 h 1342039"/>
                <a:gd name="connsiteX3" fmla="*/ 310523 w 6062747"/>
                <a:gd name="connsiteY3" fmla="*/ 1342039 h 1342039"/>
                <a:gd name="connsiteX4" fmla="*/ 6061828 w 6062747"/>
                <a:gd name="connsiteY4" fmla="*/ 1342018 h 1342039"/>
                <a:gd name="connsiteX5" fmla="*/ 6062681 w 6062747"/>
                <a:gd name="connsiteY5" fmla="*/ 427203 h 1342039"/>
                <a:gd name="connsiteX6" fmla="*/ 4753760 w 6062747"/>
                <a:gd name="connsiteY6" fmla="*/ 440685 h 1342039"/>
                <a:gd name="connsiteX7" fmla="*/ 4408900 w 6062747"/>
                <a:gd name="connsiteY7" fmla="*/ 0 h 1342039"/>
                <a:gd name="connsiteX8" fmla="*/ 305083 w 6062747"/>
                <a:gd name="connsiteY8" fmla="*/ 6199 h 1342039"/>
                <a:gd name="connsiteX0" fmla="*/ 305083 w 6062747"/>
                <a:gd name="connsiteY0" fmla="*/ 6199 h 1342039"/>
                <a:gd name="connsiteX1" fmla="*/ 301966 w 6062747"/>
                <a:gd name="connsiteY1" fmla="*/ 230773 h 1342039"/>
                <a:gd name="connsiteX2" fmla="*/ 306584 w 6062747"/>
                <a:gd name="connsiteY2" fmla="*/ 438591 h 1342039"/>
                <a:gd name="connsiteX3" fmla="*/ 301967 w 6062747"/>
                <a:gd name="connsiteY3" fmla="*/ 655645 h 1342039"/>
                <a:gd name="connsiteX4" fmla="*/ 310523 w 6062747"/>
                <a:gd name="connsiteY4" fmla="*/ 1342039 h 1342039"/>
                <a:gd name="connsiteX5" fmla="*/ 6061828 w 6062747"/>
                <a:gd name="connsiteY5" fmla="*/ 1342018 h 1342039"/>
                <a:gd name="connsiteX6" fmla="*/ 6062681 w 6062747"/>
                <a:gd name="connsiteY6" fmla="*/ 427203 h 1342039"/>
                <a:gd name="connsiteX7" fmla="*/ 4753760 w 6062747"/>
                <a:gd name="connsiteY7" fmla="*/ 440685 h 1342039"/>
                <a:gd name="connsiteX8" fmla="*/ 4408900 w 6062747"/>
                <a:gd name="connsiteY8" fmla="*/ 0 h 1342039"/>
                <a:gd name="connsiteX9" fmla="*/ 305083 w 6062747"/>
                <a:gd name="connsiteY9" fmla="*/ 6199 h 1342039"/>
                <a:gd name="connsiteX0" fmla="*/ 305083 w 6062747"/>
                <a:gd name="connsiteY0" fmla="*/ 6199 h 1342039"/>
                <a:gd name="connsiteX1" fmla="*/ 301966 w 6062747"/>
                <a:gd name="connsiteY1" fmla="*/ 230773 h 1342039"/>
                <a:gd name="connsiteX2" fmla="*/ 306584 w 6062747"/>
                <a:gd name="connsiteY2" fmla="*/ 438591 h 1342039"/>
                <a:gd name="connsiteX3" fmla="*/ 301967 w 6062747"/>
                <a:gd name="connsiteY3" fmla="*/ 655645 h 1342039"/>
                <a:gd name="connsiteX4" fmla="*/ 292731 w 6062747"/>
                <a:gd name="connsiteY4" fmla="*/ 1066664 h 1342039"/>
                <a:gd name="connsiteX5" fmla="*/ 310523 w 6062747"/>
                <a:gd name="connsiteY5" fmla="*/ 1342039 h 1342039"/>
                <a:gd name="connsiteX6" fmla="*/ 6061828 w 6062747"/>
                <a:gd name="connsiteY6" fmla="*/ 1342018 h 1342039"/>
                <a:gd name="connsiteX7" fmla="*/ 6062681 w 6062747"/>
                <a:gd name="connsiteY7" fmla="*/ 427203 h 1342039"/>
                <a:gd name="connsiteX8" fmla="*/ 4753760 w 6062747"/>
                <a:gd name="connsiteY8" fmla="*/ 440685 h 1342039"/>
                <a:gd name="connsiteX9" fmla="*/ 4408900 w 6062747"/>
                <a:gd name="connsiteY9" fmla="*/ 0 h 1342039"/>
                <a:gd name="connsiteX10" fmla="*/ 305083 w 6062747"/>
                <a:gd name="connsiteY10" fmla="*/ 6199 h 1342039"/>
                <a:gd name="connsiteX0" fmla="*/ 305083 w 6062747"/>
                <a:gd name="connsiteY0" fmla="*/ 6199 h 1342039"/>
                <a:gd name="connsiteX1" fmla="*/ 301966 w 6062747"/>
                <a:gd name="connsiteY1" fmla="*/ 230773 h 1342039"/>
                <a:gd name="connsiteX2" fmla="*/ 306584 w 6062747"/>
                <a:gd name="connsiteY2" fmla="*/ 438591 h 1342039"/>
                <a:gd name="connsiteX3" fmla="*/ 301967 w 6062747"/>
                <a:gd name="connsiteY3" fmla="*/ 655645 h 1342039"/>
                <a:gd name="connsiteX4" fmla="*/ 980840 w 6062747"/>
                <a:gd name="connsiteY4" fmla="*/ 1135937 h 1342039"/>
                <a:gd name="connsiteX5" fmla="*/ 310523 w 6062747"/>
                <a:gd name="connsiteY5" fmla="*/ 1342039 h 1342039"/>
                <a:gd name="connsiteX6" fmla="*/ 6061828 w 6062747"/>
                <a:gd name="connsiteY6" fmla="*/ 1342018 h 1342039"/>
                <a:gd name="connsiteX7" fmla="*/ 6062681 w 6062747"/>
                <a:gd name="connsiteY7" fmla="*/ 427203 h 1342039"/>
                <a:gd name="connsiteX8" fmla="*/ 4753760 w 6062747"/>
                <a:gd name="connsiteY8" fmla="*/ 440685 h 1342039"/>
                <a:gd name="connsiteX9" fmla="*/ 4408900 w 6062747"/>
                <a:gd name="connsiteY9" fmla="*/ 0 h 1342039"/>
                <a:gd name="connsiteX10" fmla="*/ 305083 w 6062747"/>
                <a:gd name="connsiteY10" fmla="*/ 6199 h 1342039"/>
                <a:gd name="connsiteX0" fmla="*/ 305083 w 6062747"/>
                <a:gd name="connsiteY0" fmla="*/ 6199 h 1342039"/>
                <a:gd name="connsiteX1" fmla="*/ 301966 w 6062747"/>
                <a:gd name="connsiteY1" fmla="*/ 230773 h 1342039"/>
                <a:gd name="connsiteX2" fmla="*/ 1068584 w 6062747"/>
                <a:gd name="connsiteY2" fmla="*/ 484773 h 1342039"/>
                <a:gd name="connsiteX3" fmla="*/ 301967 w 6062747"/>
                <a:gd name="connsiteY3" fmla="*/ 655645 h 1342039"/>
                <a:gd name="connsiteX4" fmla="*/ 980840 w 6062747"/>
                <a:gd name="connsiteY4" fmla="*/ 1135937 h 1342039"/>
                <a:gd name="connsiteX5" fmla="*/ 310523 w 6062747"/>
                <a:gd name="connsiteY5" fmla="*/ 1342039 h 1342039"/>
                <a:gd name="connsiteX6" fmla="*/ 6061828 w 6062747"/>
                <a:gd name="connsiteY6" fmla="*/ 1342018 h 1342039"/>
                <a:gd name="connsiteX7" fmla="*/ 6062681 w 6062747"/>
                <a:gd name="connsiteY7" fmla="*/ 427203 h 1342039"/>
                <a:gd name="connsiteX8" fmla="*/ 4753760 w 6062747"/>
                <a:gd name="connsiteY8" fmla="*/ 440685 h 1342039"/>
                <a:gd name="connsiteX9" fmla="*/ 4408900 w 6062747"/>
                <a:gd name="connsiteY9" fmla="*/ 0 h 1342039"/>
                <a:gd name="connsiteX10" fmla="*/ 305083 w 6062747"/>
                <a:gd name="connsiteY10" fmla="*/ 6199 h 1342039"/>
                <a:gd name="connsiteX0" fmla="*/ 3117 w 5760781"/>
                <a:gd name="connsiteY0" fmla="*/ 6199 h 1342039"/>
                <a:gd name="connsiteX1" fmla="*/ 0 w 5760781"/>
                <a:gd name="connsiteY1" fmla="*/ 230773 h 1342039"/>
                <a:gd name="connsiteX2" fmla="*/ 766618 w 5760781"/>
                <a:gd name="connsiteY2" fmla="*/ 484773 h 1342039"/>
                <a:gd name="connsiteX3" fmla="*/ 1 w 5760781"/>
                <a:gd name="connsiteY3" fmla="*/ 655645 h 1342039"/>
                <a:gd name="connsiteX4" fmla="*/ 678874 w 5760781"/>
                <a:gd name="connsiteY4" fmla="*/ 1135937 h 1342039"/>
                <a:gd name="connsiteX5" fmla="*/ 8557 w 5760781"/>
                <a:gd name="connsiteY5" fmla="*/ 1342039 h 1342039"/>
                <a:gd name="connsiteX6" fmla="*/ 5759862 w 5760781"/>
                <a:gd name="connsiteY6" fmla="*/ 1342018 h 1342039"/>
                <a:gd name="connsiteX7" fmla="*/ 5760715 w 5760781"/>
                <a:gd name="connsiteY7" fmla="*/ 427203 h 1342039"/>
                <a:gd name="connsiteX8" fmla="*/ 4451794 w 5760781"/>
                <a:gd name="connsiteY8" fmla="*/ 440685 h 1342039"/>
                <a:gd name="connsiteX9" fmla="*/ 4106934 w 5760781"/>
                <a:gd name="connsiteY9" fmla="*/ 0 h 1342039"/>
                <a:gd name="connsiteX10" fmla="*/ 3117 w 5760781"/>
                <a:gd name="connsiteY10" fmla="*/ 6199 h 1342039"/>
                <a:gd name="connsiteX0" fmla="*/ 7734 w 5765398"/>
                <a:gd name="connsiteY0" fmla="*/ 6199 h 1342039"/>
                <a:gd name="connsiteX1" fmla="*/ 0 w 5765398"/>
                <a:gd name="connsiteY1" fmla="*/ 110700 h 1342039"/>
                <a:gd name="connsiteX2" fmla="*/ 4617 w 5765398"/>
                <a:gd name="connsiteY2" fmla="*/ 230773 h 1342039"/>
                <a:gd name="connsiteX3" fmla="*/ 771235 w 5765398"/>
                <a:gd name="connsiteY3" fmla="*/ 484773 h 1342039"/>
                <a:gd name="connsiteX4" fmla="*/ 4618 w 5765398"/>
                <a:gd name="connsiteY4" fmla="*/ 655645 h 1342039"/>
                <a:gd name="connsiteX5" fmla="*/ 683491 w 5765398"/>
                <a:gd name="connsiteY5" fmla="*/ 1135937 h 1342039"/>
                <a:gd name="connsiteX6" fmla="*/ 13174 w 5765398"/>
                <a:gd name="connsiteY6" fmla="*/ 1342039 h 1342039"/>
                <a:gd name="connsiteX7" fmla="*/ 5764479 w 5765398"/>
                <a:gd name="connsiteY7" fmla="*/ 1342018 h 1342039"/>
                <a:gd name="connsiteX8" fmla="*/ 5765332 w 5765398"/>
                <a:gd name="connsiteY8" fmla="*/ 427203 h 1342039"/>
                <a:gd name="connsiteX9" fmla="*/ 4456411 w 5765398"/>
                <a:gd name="connsiteY9" fmla="*/ 440685 h 1342039"/>
                <a:gd name="connsiteX10" fmla="*/ 4111551 w 5765398"/>
                <a:gd name="connsiteY10" fmla="*/ 0 h 1342039"/>
                <a:gd name="connsiteX11" fmla="*/ 7734 w 5765398"/>
                <a:gd name="connsiteY11" fmla="*/ 6199 h 1342039"/>
                <a:gd name="connsiteX0" fmla="*/ 3117 w 5760781"/>
                <a:gd name="connsiteY0" fmla="*/ 6199 h 1342039"/>
                <a:gd name="connsiteX1" fmla="*/ 798947 w 5760781"/>
                <a:gd name="connsiteY1" fmla="*/ 318519 h 1342039"/>
                <a:gd name="connsiteX2" fmla="*/ 0 w 5760781"/>
                <a:gd name="connsiteY2" fmla="*/ 230773 h 1342039"/>
                <a:gd name="connsiteX3" fmla="*/ 766618 w 5760781"/>
                <a:gd name="connsiteY3" fmla="*/ 484773 h 1342039"/>
                <a:gd name="connsiteX4" fmla="*/ 1 w 5760781"/>
                <a:gd name="connsiteY4" fmla="*/ 655645 h 1342039"/>
                <a:gd name="connsiteX5" fmla="*/ 678874 w 5760781"/>
                <a:gd name="connsiteY5" fmla="*/ 1135937 h 1342039"/>
                <a:gd name="connsiteX6" fmla="*/ 8557 w 5760781"/>
                <a:gd name="connsiteY6" fmla="*/ 1342039 h 1342039"/>
                <a:gd name="connsiteX7" fmla="*/ 5759862 w 5760781"/>
                <a:gd name="connsiteY7" fmla="*/ 1342018 h 1342039"/>
                <a:gd name="connsiteX8" fmla="*/ 5760715 w 5760781"/>
                <a:gd name="connsiteY8" fmla="*/ 427203 h 1342039"/>
                <a:gd name="connsiteX9" fmla="*/ 4451794 w 5760781"/>
                <a:gd name="connsiteY9" fmla="*/ 440685 h 1342039"/>
                <a:gd name="connsiteX10" fmla="*/ 4106934 w 5760781"/>
                <a:gd name="connsiteY10" fmla="*/ 0 h 1342039"/>
                <a:gd name="connsiteX11" fmla="*/ 3117 w 5760781"/>
                <a:gd name="connsiteY11" fmla="*/ 6199 h 1342039"/>
                <a:gd name="connsiteX0" fmla="*/ 21589 w 5779253"/>
                <a:gd name="connsiteY0" fmla="*/ 6199 h 1342039"/>
                <a:gd name="connsiteX1" fmla="*/ 817419 w 5779253"/>
                <a:gd name="connsiteY1" fmla="*/ 318519 h 1342039"/>
                <a:gd name="connsiteX2" fmla="*/ 0 w 5779253"/>
                <a:gd name="connsiteY2" fmla="*/ 475537 h 1342039"/>
                <a:gd name="connsiteX3" fmla="*/ 785090 w 5779253"/>
                <a:gd name="connsiteY3" fmla="*/ 484773 h 1342039"/>
                <a:gd name="connsiteX4" fmla="*/ 18473 w 5779253"/>
                <a:gd name="connsiteY4" fmla="*/ 655645 h 1342039"/>
                <a:gd name="connsiteX5" fmla="*/ 697346 w 5779253"/>
                <a:gd name="connsiteY5" fmla="*/ 1135937 h 1342039"/>
                <a:gd name="connsiteX6" fmla="*/ 27029 w 5779253"/>
                <a:gd name="connsiteY6" fmla="*/ 1342039 h 1342039"/>
                <a:gd name="connsiteX7" fmla="*/ 5778334 w 5779253"/>
                <a:gd name="connsiteY7" fmla="*/ 1342018 h 1342039"/>
                <a:gd name="connsiteX8" fmla="*/ 5779187 w 5779253"/>
                <a:gd name="connsiteY8" fmla="*/ 427203 h 1342039"/>
                <a:gd name="connsiteX9" fmla="*/ 4470266 w 5779253"/>
                <a:gd name="connsiteY9" fmla="*/ 440685 h 1342039"/>
                <a:gd name="connsiteX10" fmla="*/ 4125406 w 5779253"/>
                <a:gd name="connsiteY10" fmla="*/ 0 h 1342039"/>
                <a:gd name="connsiteX11" fmla="*/ 21589 w 5779253"/>
                <a:gd name="connsiteY11" fmla="*/ 6199 h 1342039"/>
                <a:gd name="connsiteX0" fmla="*/ 21589 w 5779253"/>
                <a:gd name="connsiteY0" fmla="*/ 6199 h 1342039"/>
                <a:gd name="connsiteX1" fmla="*/ 817419 w 5779253"/>
                <a:gd name="connsiteY1" fmla="*/ 318519 h 1342039"/>
                <a:gd name="connsiteX2" fmla="*/ 0 w 5779253"/>
                <a:gd name="connsiteY2" fmla="*/ 475537 h 1342039"/>
                <a:gd name="connsiteX3" fmla="*/ 785090 w 5779253"/>
                <a:gd name="connsiteY3" fmla="*/ 484773 h 1342039"/>
                <a:gd name="connsiteX4" fmla="*/ 4618 w 5779253"/>
                <a:gd name="connsiteY4" fmla="*/ 909645 h 1342039"/>
                <a:gd name="connsiteX5" fmla="*/ 697346 w 5779253"/>
                <a:gd name="connsiteY5" fmla="*/ 1135937 h 1342039"/>
                <a:gd name="connsiteX6" fmla="*/ 27029 w 5779253"/>
                <a:gd name="connsiteY6" fmla="*/ 1342039 h 1342039"/>
                <a:gd name="connsiteX7" fmla="*/ 5778334 w 5779253"/>
                <a:gd name="connsiteY7" fmla="*/ 1342018 h 1342039"/>
                <a:gd name="connsiteX8" fmla="*/ 5779187 w 5779253"/>
                <a:gd name="connsiteY8" fmla="*/ 427203 h 1342039"/>
                <a:gd name="connsiteX9" fmla="*/ 4470266 w 5779253"/>
                <a:gd name="connsiteY9" fmla="*/ 440685 h 1342039"/>
                <a:gd name="connsiteX10" fmla="*/ 4125406 w 5779253"/>
                <a:gd name="connsiteY10" fmla="*/ 0 h 1342039"/>
                <a:gd name="connsiteX11" fmla="*/ 21589 w 5779253"/>
                <a:gd name="connsiteY11" fmla="*/ 6199 h 1342039"/>
                <a:gd name="connsiteX0" fmla="*/ 21589 w 5779253"/>
                <a:gd name="connsiteY0" fmla="*/ 6199 h 1342039"/>
                <a:gd name="connsiteX1" fmla="*/ 817419 w 5779253"/>
                <a:gd name="connsiteY1" fmla="*/ 318519 h 1342039"/>
                <a:gd name="connsiteX2" fmla="*/ 0 w 5779253"/>
                <a:gd name="connsiteY2" fmla="*/ 475537 h 1342039"/>
                <a:gd name="connsiteX3" fmla="*/ 785090 w 5779253"/>
                <a:gd name="connsiteY3" fmla="*/ 484773 h 1342039"/>
                <a:gd name="connsiteX4" fmla="*/ 4618 w 5779253"/>
                <a:gd name="connsiteY4" fmla="*/ 909645 h 1342039"/>
                <a:gd name="connsiteX5" fmla="*/ 697346 w 5779253"/>
                <a:gd name="connsiteY5" fmla="*/ 1135937 h 1342039"/>
                <a:gd name="connsiteX6" fmla="*/ 27029 w 5779253"/>
                <a:gd name="connsiteY6" fmla="*/ 1342039 h 1342039"/>
                <a:gd name="connsiteX7" fmla="*/ 5778334 w 5779253"/>
                <a:gd name="connsiteY7" fmla="*/ 1342018 h 1342039"/>
                <a:gd name="connsiteX8" fmla="*/ 5779187 w 5779253"/>
                <a:gd name="connsiteY8" fmla="*/ 427203 h 1342039"/>
                <a:gd name="connsiteX9" fmla="*/ 4470266 w 5779253"/>
                <a:gd name="connsiteY9" fmla="*/ 440685 h 1342039"/>
                <a:gd name="connsiteX10" fmla="*/ 4125406 w 5779253"/>
                <a:gd name="connsiteY10" fmla="*/ 0 h 1342039"/>
                <a:gd name="connsiteX11" fmla="*/ 21589 w 5779253"/>
                <a:gd name="connsiteY11" fmla="*/ 6199 h 1342039"/>
                <a:gd name="connsiteX0" fmla="*/ 16971 w 5774635"/>
                <a:gd name="connsiteY0" fmla="*/ 6199 h 1342039"/>
                <a:gd name="connsiteX1" fmla="*/ 812801 w 5774635"/>
                <a:gd name="connsiteY1" fmla="*/ 318519 h 1342039"/>
                <a:gd name="connsiteX2" fmla="*/ 300182 w 5774635"/>
                <a:gd name="connsiteY2" fmla="*/ 457064 h 1342039"/>
                <a:gd name="connsiteX3" fmla="*/ 780472 w 5774635"/>
                <a:gd name="connsiteY3" fmla="*/ 484773 h 1342039"/>
                <a:gd name="connsiteX4" fmla="*/ 0 w 5774635"/>
                <a:gd name="connsiteY4" fmla="*/ 909645 h 1342039"/>
                <a:gd name="connsiteX5" fmla="*/ 692728 w 5774635"/>
                <a:gd name="connsiteY5" fmla="*/ 1135937 h 1342039"/>
                <a:gd name="connsiteX6" fmla="*/ 22411 w 5774635"/>
                <a:gd name="connsiteY6" fmla="*/ 1342039 h 1342039"/>
                <a:gd name="connsiteX7" fmla="*/ 5773716 w 5774635"/>
                <a:gd name="connsiteY7" fmla="*/ 1342018 h 1342039"/>
                <a:gd name="connsiteX8" fmla="*/ 5774569 w 5774635"/>
                <a:gd name="connsiteY8" fmla="*/ 427203 h 1342039"/>
                <a:gd name="connsiteX9" fmla="*/ 4465648 w 5774635"/>
                <a:gd name="connsiteY9" fmla="*/ 440685 h 1342039"/>
                <a:gd name="connsiteX10" fmla="*/ 4120788 w 5774635"/>
                <a:gd name="connsiteY10" fmla="*/ 0 h 1342039"/>
                <a:gd name="connsiteX11" fmla="*/ 16971 w 5774635"/>
                <a:gd name="connsiteY11" fmla="*/ 6199 h 1342039"/>
                <a:gd name="connsiteX0" fmla="*/ 354098 w 5774635"/>
                <a:gd name="connsiteY0" fmla="*/ 93945 h 1342039"/>
                <a:gd name="connsiteX1" fmla="*/ 812801 w 5774635"/>
                <a:gd name="connsiteY1" fmla="*/ 318519 h 1342039"/>
                <a:gd name="connsiteX2" fmla="*/ 300182 w 5774635"/>
                <a:gd name="connsiteY2" fmla="*/ 457064 h 1342039"/>
                <a:gd name="connsiteX3" fmla="*/ 780472 w 5774635"/>
                <a:gd name="connsiteY3" fmla="*/ 484773 h 1342039"/>
                <a:gd name="connsiteX4" fmla="*/ 0 w 5774635"/>
                <a:gd name="connsiteY4" fmla="*/ 909645 h 1342039"/>
                <a:gd name="connsiteX5" fmla="*/ 692728 w 5774635"/>
                <a:gd name="connsiteY5" fmla="*/ 1135937 h 1342039"/>
                <a:gd name="connsiteX6" fmla="*/ 22411 w 5774635"/>
                <a:gd name="connsiteY6" fmla="*/ 1342039 h 1342039"/>
                <a:gd name="connsiteX7" fmla="*/ 5773716 w 5774635"/>
                <a:gd name="connsiteY7" fmla="*/ 1342018 h 1342039"/>
                <a:gd name="connsiteX8" fmla="*/ 5774569 w 5774635"/>
                <a:gd name="connsiteY8" fmla="*/ 427203 h 1342039"/>
                <a:gd name="connsiteX9" fmla="*/ 4465648 w 5774635"/>
                <a:gd name="connsiteY9" fmla="*/ 440685 h 1342039"/>
                <a:gd name="connsiteX10" fmla="*/ 4120788 w 5774635"/>
                <a:gd name="connsiteY10" fmla="*/ 0 h 1342039"/>
                <a:gd name="connsiteX11" fmla="*/ 354098 w 5774635"/>
                <a:gd name="connsiteY11" fmla="*/ 93945 h 1342039"/>
                <a:gd name="connsiteX0" fmla="*/ 354098 w 5774635"/>
                <a:gd name="connsiteY0" fmla="*/ 93945 h 1342039"/>
                <a:gd name="connsiteX1" fmla="*/ 812801 w 5774635"/>
                <a:gd name="connsiteY1" fmla="*/ 318519 h 1342039"/>
                <a:gd name="connsiteX2" fmla="*/ 300182 w 5774635"/>
                <a:gd name="connsiteY2" fmla="*/ 457064 h 1342039"/>
                <a:gd name="connsiteX3" fmla="*/ 780472 w 5774635"/>
                <a:gd name="connsiteY3" fmla="*/ 484773 h 1342039"/>
                <a:gd name="connsiteX4" fmla="*/ 0 w 5774635"/>
                <a:gd name="connsiteY4" fmla="*/ 909645 h 1342039"/>
                <a:gd name="connsiteX5" fmla="*/ 692728 w 5774635"/>
                <a:gd name="connsiteY5" fmla="*/ 1135937 h 1342039"/>
                <a:gd name="connsiteX6" fmla="*/ 368775 w 5774635"/>
                <a:gd name="connsiteY6" fmla="*/ 1342039 h 1342039"/>
                <a:gd name="connsiteX7" fmla="*/ 5773716 w 5774635"/>
                <a:gd name="connsiteY7" fmla="*/ 1342018 h 1342039"/>
                <a:gd name="connsiteX8" fmla="*/ 5774569 w 5774635"/>
                <a:gd name="connsiteY8" fmla="*/ 427203 h 1342039"/>
                <a:gd name="connsiteX9" fmla="*/ 4465648 w 5774635"/>
                <a:gd name="connsiteY9" fmla="*/ 440685 h 1342039"/>
                <a:gd name="connsiteX10" fmla="*/ 4120788 w 5774635"/>
                <a:gd name="connsiteY10" fmla="*/ 0 h 1342039"/>
                <a:gd name="connsiteX11" fmla="*/ 354098 w 5774635"/>
                <a:gd name="connsiteY11" fmla="*/ 93945 h 1342039"/>
                <a:gd name="connsiteX0" fmla="*/ 53916 w 5474453"/>
                <a:gd name="connsiteY0" fmla="*/ 93945 h 1342039"/>
                <a:gd name="connsiteX1" fmla="*/ 512619 w 5474453"/>
                <a:gd name="connsiteY1" fmla="*/ 318519 h 1342039"/>
                <a:gd name="connsiteX2" fmla="*/ 0 w 5474453"/>
                <a:gd name="connsiteY2" fmla="*/ 457064 h 1342039"/>
                <a:gd name="connsiteX3" fmla="*/ 480290 w 5474453"/>
                <a:gd name="connsiteY3" fmla="*/ 484773 h 1342039"/>
                <a:gd name="connsiteX4" fmla="*/ 83127 w 5474453"/>
                <a:gd name="connsiteY4" fmla="*/ 969682 h 1342039"/>
                <a:gd name="connsiteX5" fmla="*/ 392546 w 5474453"/>
                <a:gd name="connsiteY5" fmla="*/ 1135937 h 1342039"/>
                <a:gd name="connsiteX6" fmla="*/ 68593 w 5474453"/>
                <a:gd name="connsiteY6" fmla="*/ 1342039 h 1342039"/>
                <a:gd name="connsiteX7" fmla="*/ 5473534 w 5474453"/>
                <a:gd name="connsiteY7" fmla="*/ 1342018 h 1342039"/>
                <a:gd name="connsiteX8" fmla="*/ 5474387 w 5474453"/>
                <a:gd name="connsiteY8" fmla="*/ 427203 h 1342039"/>
                <a:gd name="connsiteX9" fmla="*/ 4165466 w 5474453"/>
                <a:gd name="connsiteY9" fmla="*/ 440685 h 1342039"/>
                <a:gd name="connsiteX10" fmla="*/ 3820606 w 5474453"/>
                <a:gd name="connsiteY10" fmla="*/ 0 h 1342039"/>
                <a:gd name="connsiteX11" fmla="*/ 53916 w 5474453"/>
                <a:gd name="connsiteY11" fmla="*/ 93945 h 1342039"/>
                <a:gd name="connsiteX0" fmla="*/ 53916 w 5474453"/>
                <a:gd name="connsiteY0" fmla="*/ 93945 h 1342039"/>
                <a:gd name="connsiteX1" fmla="*/ 512619 w 5474453"/>
                <a:gd name="connsiteY1" fmla="*/ 318519 h 1342039"/>
                <a:gd name="connsiteX2" fmla="*/ 0 w 5474453"/>
                <a:gd name="connsiteY2" fmla="*/ 457064 h 1342039"/>
                <a:gd name="connsiteX3" fmla="*/ 443344 w 5474453"/>
                <a:gd name="connsiteY3" fmla="*/ 817282 h 1342039"/>
                <a:gd name="connsiteX4" fmla="*/ 83127 w 5474453"/>
                <a:gd name="connsiteY4" fmla="*/ 969682 h 1342039"/>
                <a:gd name="connsiteX5" fmla="*/ 392546 w 5474453"/>
                <a:gd name="connsiteY5" fmla="*/ 1135937 h 1342039"/>
                <a:gd name="connsiteX6" fmla="*/ 68593 w 5474453"/>
                <a:gd name="connsiteY6" fmla="*/ 1342039 h 1342039"/>
                <a:gd name="connsiteX7" fmla="*/ 5473534 w 5474453"/>
                <a:gd name="connsiteY7" fmla="*/ 1342018 h 1342039"/>
                <a:gd name="connsiteX8" fmla="*/ 5474387 w 5474453"/>
                <a:gd name="connsiteY8" fmla="*/ 427203 h 1342039"/>
                <a:gd name="connsiteX9" fmla="*/ 4165466 w 5474453"/>
                <a:gd name="connsiteY9" fmla="*/ 440685 h 1342039"/>
                <a:gd name="connsiteX10" fmla="*/ 3820606 w 5474453"/>
                <a:gd name="connsiteY10" fmla="*/ 0 h 1342039"/>
                <a:gd name="connsiteX11" fmla="*/ 53916 w 5474453"/>
                <a:gd name="connsiteY11" fmla="*/ 93945 h 1342039"/>
                <a:gd name="connsiteX0" fmla="*/ 0 w 5420537"/>
                <a:gd name="connsiteY0" fmla="*/ 93945 h 1342039"/>
                <a:gd name="connsiteX1" fmla="*/ 458703 w 5420537"/>
                <a:gd name="connsiteY1" fmla="*/ 318519 h 1342039"/>
                <a:gd name="connsiteX2" fmla="*/ 6120 w 5420537"/>
                <a:gd name="connsiteY2" fmla="*/ 646409 h 1342039"/>
                <a:gd name="connsiteX3" fmla="*/ 389428 w 5420537"/>
                <a:gd name="connsiteY3" fmla="*/ 817282 h 1342039"/>
                <a:gd name="connsiteX4" fmla="*/ 29211 w 5420537"/>
                <a:gd name="connsiteY4" fmla="*/ 969682 h 1342039"/>
                <a:gd name="connsiteX5" fmla="*/ 338630 w 5420537"/>
                <a:gd name="connsiteY5" fmla="*/ 1135937 h 1342039"/>
                <a:gd name="connsiteX6" fmla="*/ 14677 w 5420537"/>
                <a:gd name="connsiteY6" fmla="*/ 1342039 h 1342039"/>
                <a:gd name="connsiteX7" fmla="*/ 5419618 w 5420537"/>
                <a:gd name="connsiteY7" fmla="*/ 1342018 h 1342039"/>
                <a:gd name="connsiteX8" fmla="*/ 5420471 w 5420537"/>
                <a:gd name="connsiteY8" fmla="*/ 427203 h 1342039"/>
                <a:gd name="connsiteX9" fmla="*/ 4111550 w 5420537"/>
                <a:gd name="connsiteY9" fmla="*/ 440685 h 1342039"/>
                <a:gd name="connsiteX10" fmla="*/ 3766690 w 5420537"/>
                <a:gd name="connsiteY10" fmla="*/ 0 h 1342039"/>
                <a:gd name="connsiteX11" fmla="*/ 0 w 5420537"/>
                <a:gd name="connsiteY11" fmla="*/ 93945 h 1342039"/>
                <a:gd name="connsiteX0" fmla="*/ 3117 w 5414417"/>
                <a:gd name="connsiteY0" fmla="*/ 15436 h 1342039"/>
                <a:gd name="connsiteX1" fmla="*/ 452583 w 5414417"/>
                <a:gd name="connsiteY1" fmla="*/ 318519 h 1342039"/>
                <a:gd name="connsiteX2" fmla="*/ 0 w 5414417"/>
                <a:gd name="connsiteY2" fmla="*/ 646409 h 1342039"/>
                <a:gd name="connsiteX3" fmla="*/ 383308 w 5414417"/>
                <a:gd name="connsiteY3" fmla="*/ 817282 h 1342039"/>
                <a:gd name="connsiteX4" fmla="*/ 23091 w 5414417"/>
                <a:gd name="connsiteY4" fmla="*/ 969682 h 1342039"/>
                <a:gd name="connsiteX5" fmla="*/ 332510 w 5414417"/>
                <a:gd name="connsiteY5" fmla="*/ 1135937 h 1342039"/>
                <a:gd name="connsiteX6" fmla="*/ 8557 w 5414417"/>
                <a:gd name="connsiteY6" fmla="*/ 1342039 h 1342039"/>
                <a:gd name="connsiteX7" fmla="*/ 5413498 w 5414417"/>
                <a:gd name="connsiteY7" fmla="*/ 1342018 h 1342039"/>
                <a:gd name="connsiteX8" fmla="*/ 5414351 w 5414417"/>
                <a:gd name="connsiteY8" fmla="*/ 427203 h 1342039"/>
                <a:gd name="connsiteX9" fmla="*/ 4105430 w 5414417"/>
                <a:gd name="connsiteY9" fmla="*/ 440685 h 1342039"/>
                <a:gd name="connsiteX10" fmla="*/ 3760570 w 5414417"/>
                <a:gd name="connsiteY10" fmla="*/ 0 h 1342039"/>
                <a:gd name="connsiteX11" fmla="*/ 3117 w 5414417"/>
                <a:gd name="connsiteY11" fmla="*/ 15436 h 1342039"/>
                <a:gd name="connsiteX0" fmla="*/ 0 w 5411300"/>
                <a:gd name="connsiteY0" fmla="*/ 15436 h 1342039"/>
                <a:gd name="connsiteX1" fmla="*/ 449466 w 5411300"/>
                <a:gd name="connsiteY1" fmla="*/ 318519 h 1342039"/>
                <a:gd name="connsiteX2" fmla="*/ 10737 w 5411300"/>
                <a:gd name="connsiteY2" fmla="*/ 507864 h 1342039"/>
                <a:gd name="connsiteX3" fmla="*/ 380191 w 5411300"/>
                <a:gd name="connsiteY3" fmla="*/ 817282 h 1342039"/>
                <a:gd name="connsiteX4" fmla="*/ 19974 w 5411300"/>
                <a:gd name="connsiteY4" fmla="*/ 969682 h 1342039"/>
                <a:gd name="connsiteX5" fmla="*/ 329393 w 5411300"/>
                <a:gd name="connsiteY5" fmla="*/ 1135937 h 1342039"/>
                <a:gd name="connsiteX6" fmla="*/ 5440 w 5411300"/>
                <a:gd name="connsiteY6" fmla="*/ 1342039 h 1342039"/>
                <a:gd name="connsiteX7" fmla="*/ 5410381 w 5411300"/>
                <a:gd name="connsiteY7" fmla="*/ 1342018 h 1342039"/>
                <a:gd name="connsiteX8" fmla="*/ 5411234 w 5411300"/>
                <a:gd name="connsiteY8" fmla="*/ 427203 h 1342039"/>
                <a:gd name="connsiteX9" fmla="*/ 4102313 w 5411300"/>
                <a:gd name="connsiteY9" fmla="*/ 440685 h 1342039"/>
                <a:gd name="connsiteX10" fmla="*/ 3757453 w 5411300"/>
                <a:gd name="connsiteY10" fmla="*/ 0 h 1342039"/>
                <a:gd name="connsiteX11" fmla="*/ 0 w 5411300"/>
                <a:gd name="connsiteY11" fmla="*/ 15436 h 1342039"/>
                <a:gd name="connsiteX0" fmla="*/ 0 w 5411300"/>
                <a:gd name="connsiteY0" fmla="*/ 15436 h 1342039"/>
                <a:gd name="connsiteX1" fmla="*/ 449466 w 5411300"/>
                <a:gd name="connsiteY1" fmla="*/ 318519 h 1342039"/>
                <a:gd name="connsiteX2" fmla="*/ 10737 w 5411300"/>
                <a:gd name="connsiteY2" fmla="*/ 507864 h 1342039"/>
                <a:gd name="connsiteX3" fmla="*/ 380191 w 5411300"/>
                <a:gd name="connsiteY3" fmla="*/ 817282 h 1342039"/>
                <a:gd name="connsiteX4" fmla="*/ 24592 w 5411300"/>
                <a:gd name="connsiteY4" fmla="*/ 891173 h 1342039"/>
                <a:gd name="connsiteX5" fmla="*/ 329393 w 5411300"/>
                <a:gd name="connsiteY5" fmla="*/ 1135937 h 1342039"/>
                <a:gd name="connsiteX6" fmla="*/ 5440 w 5411300"/>
                <a:gd name="connsiteY6" fmla="*/ 1342039 h 1342039"/>
                <a:gd name="connsiteX7" fmla="*/ 5410381 w 5411300"/>
                <a:gd name="connsiteY7" fmla="*/ 1342018 h 1342039"/>
                <a:gd name="connsiteX8" fmla="*/ 5411234 w 5411300"/>
                <a:gd name="connsiteY8" fmla="*/ 427203 h 1342039"/>
                <a:gd name="connsiteX9" fmla="*/ 4102313 w 5411300"/>
                <a:gd name="connsiteY9" fmla="*/ 440685 h 1342039"/>
                <a:gd name="connsiteX10" fmla="*/ 3757453 w 5411300"/>
                <a:gd name="connsiteY10" fmla="*/ 0 h 1342039"/>
                <a:gd name="connsiteX11" fmla="*/ 0 w 5411300"/>
                <a:gd name="connsiteY11" fmla="*/ 15436 h 1342039"/>
                <a:gd name="connsiteX0" fmla="*/ 0 w 5411300"/>
                <a:gd name="connsiteY0" fmla="*/ 15436 h 1342039"/>
                <a:gd name="connsiteX1" fmla="*/ 449466 w 5411300"/>
                <a:gd name="connsiteY1" fmla="*/ 318519 h 1342039"/>
                <a:gd name="connsiteX2" fmla="*/ 10737 w 5411300"/>
                <a:gd name="connsiteY2" fmla="*/ 507864 h 1342039"/>
                <a:gd name="connsiteX3" fmla="*/ 380191 w 5411300"/>
                <a:gd name="connsiteY3" fmla="*/ 817282 h 1342039"/>
                <a:gd name="connsiteX4" fmla="*/ 10737 w 5411300"/>
                <a:gd name="connsiteY4" fmla="*/ 900409 h 1342039"/>
                <a:gd name="connsiteX5" fmla="*/ 329393 w 5411300"/>
                <a:gd name="connsiteY5" fmla="*/ 1135937 h 1342039"/>
                <a:gd name="connsiteX6" fmla="*/ 5440 w 5411300"/>
                <a:gd name="connsiteY6" fmla="*/ 1342039 h 1342039"/>
                <a:gd name="connsiteX7" fmla="*/ 5410381 w 5411300"/>
                <a:gd name="connsiteY7" fmla="*/ 1342018 h 1342039"/>
                <a:gd name="connsiteX8" fmla="*/ 5411234 w 5411300"/>
                <a:gd name="connsiteY8" fmla="*/ 427203 h 1342039"/>
                <a:gd name="connsiteX9" fmla="*/ 4102313 w 5411300"/>
                <a:gd name="connsiteY9" fmla="*/ 440685 h 1342039"/>
                <a:gd name="connsiteX10" fmla="*/ 3757453 w 5411300"/>
                <a:gd name="connsiteY10" fmla="*/ 0 h 1342039"/>
                <a:gd name="connsiteX11" fmla="*/ 0 w 5411300"/>
                <a:gd name="connsiteY11" fmla="*/ 15436 h 1342039"/>
                <a:gd name="connsiteX0" fmla="*/ 0 w 5411300"/>
                <a:gd name="connsiteY0" fmla="*/ 15436 h 1342039"/>
                <a:gd name="connsiteX1" fmla="*/ 449466 w 5411300"/>
                <a:gd name="connsiteY1" fmla="*/ 318519 h 1342039"/>
                <a:gd name="connsiteX2" fmla="*/ 10737 w 5411300"/>
                <a:gd name="connsiteY2" fmla="*/ 507864 h 1342039"/>
                <a:gd name="connsiteX3" fmla="*/ 523355 w 5411300"/>
                <a:gd name="connsiteY3" fmla="*/ 812664 h 1342039"/>
                <a:gd name="connsiteX4" fmla="*/ 10737 w 5411300"/>
                <a:gd name="connsiteY4" fmla="*/ 900409 h 1342039"/>
                <a:gd name="connsiteX5" fmla="*/ 329393 w 5411300"/>
                <a:gd name="connsiteY5" fmla="*/ 1135937 h 1342039"/>
                <a:gd name="connsiteX6" fmla="*/ 5440 w 5411300"/>
                <a:gd name="connsiteY6" fmla="*/ 1342039 h 1342039"/>
                <a:gd name="connsiteX7" fmla="*/ 5410381 w 5411300"/>
                <a:gd name="connsiteY7" fmla="*/ 1342018 h 1342039"/>
                <a:gd name="connsiteX8" fmla="*/ 5411234 w 5411300"/>
                <a:gd name="connsiteY8" fmla="*/ 427203 h 1342039"/>
                <a:gd name="connsiteX9" fmla="*/ 4102313 w 5411300"/>
                <a:gd name="connsiteY9" fmla="*/ 440685 h 1342039"/>
                <a:gd name="connsiteX10" fmla="*/ 3757453 w 5411300"/>
                <a:gd name="connsiteY10" fmla="*/ 0 h 1342039"/>
                <a:gd name="connsiteX11" fmla="*/ 0 w 5411300"/>
                <a:gd name="connsiteY11" fmla="*/ 15436 h 1342039"/>
                <a:gd name="connsiteX0" fmla="*/ 0 w 5411300"/>
                <a:gd name="connsiteY0" fmla="*/ 15436 h 1342039"/>
                <a:gd name="connsiteX1" fmla="*/ 500266 w 5411300"/>
                <a:gd name="connsiteY1" fmla="*/ 304664 h 1342039"/>
                <a:gd name="connsiteX2" fmla="*/ 10737 w 5411300"/>
                <a:gd name="connsiteY2" fmla="*/ 507864 h 1342039"/>
                <a:gd name="connsiteX3" fmla="*/ 523355 w 5411300"/>
                <a:gd name="connsiteY3" fmla="*/ 812664 h 1342039"/>
                <a:gd name="connsiteX4" fmla="*/ 10737 w 5411300"/>
                <a:gd name="connsiteY4" fmla="*/ 900409 h 1342039"/>
                <a:gd name="connsiteX5" fmla="*/ 329393 w 5411300"/>
                <a:gd name="connsiteY5" fmla="*/ 1135937 h 1342039"/>
                <a:gd name="connsiteX6" fmla="*/ 5440 w 5411300"/>
                <a:gd name="connsiteY6" fmla="*/ 1342039 h 1342039"/>
                <a:gd name="connsiteX7" fmla="*/ 5410381 w 5411300"/>
                <a:gd name="connsiteY7" fmla="*/ 1342018 h 1342039"/>
                <a:gd name="connsiteX8" fmla="*/ 5411234 w 5411300"/>
                <a:gd name="connsiteY8" fmla="*/ 427203 h 1342039"/>
                <a:gd name="connsiteX9" fmla="*/ 4102313 w 5411300"/>
                <a:gd name="connsiteY9" fmla="*/ 440685 h 1342039"/>
                <a:gd name="connsiteX10" fmla="*/ 3757453 w 5411300"/>
                <a:gd name="connsiteY10" fmla="*/ 0 h 1342039"/>
                <a:gd name="connsiteX11" fmla="*/ 0 w 5411300"/>
                <a:gd name="connsiteY11" fmla="*/ 15436 h 1342039"/>
                <a:gd name="connsiteX0" fmla="*/ 0 w 5411300"/>
                <a:gd name="connsiteY0" fmla="*/ 15436 h 1342039"/>
                <a:gd name="connsiteX1" fmla="*/ 500266 w 5411300"/>
                <a:gd name="connsiteY1" fmla="*/ 304664 h 1342039"/>
                <a:gd name="connsiteX2" fmla="*/ 10737 w 5411300"/>
                <a:gd name="connsiteY2" fmla="*/ 507864 h 1342039"/>
                <a:gd name="connsiteX3" fmla="*/ 523355 w 5411300"/>
                <a:gd name="connsiteY3" fmla="*/ 812664 h 1342039"/>
                <a:gd name="connsiteX4" fmla="*/ 10737 w 5411300"/>
                <a:gd name="connsiteY4" fmla="*/ 900409 h 1342039"/>
                <a:gd name="connsiteX5" fmla="*/ 504884 w 5411300"/>
                <a:gd name="connsiteY5" fmla="*/ 1135937 h 1342039"/>
                <a:gd name="connsiteX6" fmla="*/ 5440 w 5411300"/>
                <a:gd name="connsiteY6" fmla="*/ 1342039 h 1342039"/>
                <a:gd name="connsiteX7" fmla="*/ 5410381 w 5411300"/>
                <a:gd name="connsiteY7" fmla="*/ 1342018 h 1342039"/>
                <a:gd name="connsiteX8" fmla="*/ 5411234 w 5411300"/>
                <a:gd name="connsiteY8" fmla="*/ 427203 h 1342039"/>
                <a:gd name="connsiteX9" fmla="*/ 4102313 w 5411300"/>
                <a:gd name="connsiteY9" fmla="*/ 440685 h 1342039"/>
                <a:gd name="connsiteX10" fmla="*/ 3757453 w 5411300"/>
                <a:gd name="connsiteY10" fmla="*/ 0 h 1342039"/>
                <a:gd name="connsiteX11" fmla="*/ 0 w 5411300"/>
                <a:gd name="connsiteY11" fmla="*/ 15436 h 1342039"/>
                <a:gd name="connsiteX0" fmla="*/ 0 w 5411300"/>
                <a:gd name="connsiteY0" fmla="*/ 15436 h 1342039"/>
                <a:gd name="connsiteX1" fmla="*/ 500266 w 5411300"/>
                <a:gd name="connsiteY1" fmla="*/ 258482 h 1342039"/>
                <a:gd name="connsiteX2" fmla="*/ 10737 w 5411300"/>
                <a:gd name="connsiteY2" fmla="*/ 507864 h 1342039"/>
                <a:gd name="connsiteX3" fmla="*/ 523355 w 5411300"/>
                <a:gd name="connsiteY3" fmla="*/ 812664 h 1342039"/>
                <a:gd name="connsiteX4" fmla="*/ 10737 w 5411300"/>
                <a:gd name="connsiteY4" fmla="*/ 900409 h 1342039"/>
                <a:gd name="connsiteX5" fmla="*/ 504884 w 5411300"/>
                <a:gd name="connsiteY5" fmla="*/ 1135937 h 1342039"/>
                <a:gd name="connsiteX6" fmla="*/ 5440 w 5411300"/>
                <a:gd name="connsiteY6" fmla="*/ 1342039 h 1342039"/>
                <a:gd name="connsiteX7" fmla="*/ 5410381 w 5411300"/>
                <a:gd name="connsiteY7" fmla="*/ 1342018 h 1342039"/>
                <a:gd name="connsiteX8" fmla="*/ 5411234 w 5411300"/>
                <a:gd name="connsiteY8" fmla="*/ 427203 h 1342039"/>
                <a:gd name="connsiteX9" fmla="*/ 4102313 w 5411300"/>
                <a:gd name="connsiteY9" fmla="*/ 440685 h 1342039"/>
                <a:gd name="connsiteX10" fmla="*/ 3757453 w 5411300"/>
                <a:gd name="connsiteY10" fmla="*/ 0 h 1342039"/>
                <a:gd name="connsiteX11" fmla="*/ 0 w 5411300"/>
                <a:gd name="connsiteY11" fmla="*/ 15436 h 1342039"/>
                <a:gd name="connsiteX0" fmla="*/ 0 w 5411300"/>
                <a:gd name="connsiteY0" fmla="*/ 15436 h 1342039"/>
                <a:gd name="connsiteX1" fmla="*/ 500266 w 5411300"/>
                <a:gd name="connsiteY1" fmla="*/ 258482 h 1342039"/>
                <a:gd name="connsiteX2" fmla="*/ 10737 w 5411300"/>
                <a:gd name="connsiteY2" fmla="*/ 507864 h 1342039"/>
                <a:gd name="connsiteX3" fmla="*/ 523355 w 5411300"/>
                <a:gd name="connsiteY3" fmla="*/ 706445 h 1342039"/>
                <a:gd name="connsiteX4" fmla="*/ 10737 w 5411300"/>
                <a:gd name="connsiteY4" fmla="*/ 900409 h 1342039"/>
                <a:gd name="connsiteX5" fmla="*/ 504884 w 5411300"/>
                <a:gd name="connsiteY5" fmla="*/ 1135937 h 1342039"/>
                <a:gd name="connsiteX6" fmla="*/ 5440 w 5411300"/>
                <a:gd name="connsiteY6" fmla="*/ 1342039 h 1342039"/>
                <a:gd name="connsiteX7" fmla="*/ 5410381 w 5411300"/>
                <a:gd name="connsiteY7" fmla="*/ 1342018 h 1342039"/>
                <a:gd name="connsiteX8" fmla="*/ 5411234 w 5411300"/>
                <a:gd name="connsiteY8" fmla="*/ 427203 h 1342039"/>
                <a:gd name="connsiteX9" fmla="*/ 4102313 w 5411300"/>
                <a:gd name="connsiteY9" fmla="*/ 440685 h 1342039"/>
                <a:gd name="connsiteX10" fmla="*/ 3757453 w 5411300"/>
                <a:gd name="connsiteY10" fmla="*/ 0 h 1342039"/>
                <a:gd name="connsiteX11" fmla="*/ 0 w 5411300"/>
                <a:gd name="connsiteY11" fmla="*/ 15436 h 1342039"/>
                <a:gd name="connsiteX0" fmla="*/ 0 w 5411300"/>
                <a:gd name="connsiteY0" fmla="*/ 15436 h 1342039"/>
                <a:gd name="connsiteX1" fmla="*/ 500266 w 5411300"/>
                <a:gd name="connsiteY1" fmla="*/ 258482 h 1342039"/>
                <a:gd name="connsiteX2" fmla="*/ 10737 w 5411300"/>
                <a:gd name="connsiteY2" fmla="*/ 507864 h 1342039"/>
                <a:gd name="connsiteX3" fmla="*/ 509500 w 5411300"/>
                <a:gd name="connsiteY3" fmla="*/ 669499 h 1342039"/>
                <a:gd name="connsiteX4" fmla="*/ 10737 w 5411300"/>
                <a:gd name="connsiteY4" fmla="*/ 900409 h 1342039"/>
                <a:gd name="connsiteX5" fmla="*/ 504884 w 5411300"/>
                <a:gd name="connsiteY5" fmla="*/ 1135937 h 1342039"/>
                <a:gd name="connsiteX6" fmla="*/ 5440 w 5411300"/>
                <a:gd name="connsiteY6" fmla="*/ 1342039 h 1342039"/>
                <a:gd name="connsiteX7" fmla="*/ 5410381 w 5411300"/>
                <a:gd name="connsiteY7" fmla="*/ 1342018 h 1342039"/>
                <a:gd name="connsiteX8" fmla="*/ 5411234 w 5411300"/>
                <a:gd name="connsiteY8" fmla="*/ 427203 h 1342039"/>
                <a:gd name="connsiteX9" fmla="*/ 4102313 w 5411300"/>
                <a:gd name="connsiteY9" fmla="*/ 440685 h 1342039"/>
                <a:gd name="connsiteX10" fmla="*/ 3757453 w 5411300"/>
                <a:gd name="connsiteY10" fmla="*/ 0 h 1342039"/>
                <a:gd name="connsiteX11" fmla="*/ 0 w 5411300"/>
                <a:gd name="connsiteY11" fmla="*/ 15436 h 1342039"/>
                <a:gd name="connsiteX0" fmla="*/ 0 w 5411300"/>
                <a:gd name="connsiteY0" fmla="*/ 15436 h 1342039"/>
                <a:gd name="connsiteX1" fmla="*/ 500266 w 5411300"/>
                <a:gd name="connsiteY1" fmla="*/ 258482 h 1342039"/>
                <a:gd name="connsiteX2" fmla="*/ 10737 w 5411300"/>
                <a:gd name="connsiteY2" fmla="*/ 507864 h 1342039"/>
                <a:gd name="connsiteX3" fmla="*/ 509500 w 5411300"/>
                <a:gd name="connsiteY3" fmla="*/ 669499 h 1342039"/>
                <a:gd name="connsiteX4" fmla="*/ 10737 w 5411300"/>
                <a:gd name="connsiteY4" fmla="*/ 900409 h 1342039"/>
                <a:gd name="connsiteX5" fmla="*/ 504884 w 5411300"/>
                <a:gd name="connsiteY5" fmla="*/ 1062046 h 1342039"/>
                <a:gd name="connsiteX6" fmla="*/ 5440 w 5411300"/>
                <a:gd name="connsiteY6" fmla="*/ 1342039 h 1342039"/>
                <a:gd name="connsiteX7" fmla="*/ 5410381 w 5411300"/>
                <a:gd name="connsiteY7" fmla="*/ 1342018 h 1342039"/>
                <a:gd name="connsiteX8" fmla="*/ 5411234 w 5411300"/>
                <a:gd name="connsiteY8" fmla="*/ 427203 h 1342039"/>
                <a:gd name="connsiteX9" fmla="*/ 4102313 w 5411300"/>
                <a:gd name="connsiteY9" fmla="*/ 440685 h 1342039"/>
                <a:gd name="connsiteX10" fmla="*/ 3757453 w 5411300"/>
                <a:gd name="connsiteY10" fmla="*/ 0 h 1342039"/>
                <a:gd name="connsiteX11" fmla="*/ 0 w 5411300"/>
                <a:gd name="connsiteY11" fmla="*/ 15436 h 1342039"/>
                <a:gd name="connsiteX0" fmla="*/ 0 w 5411300"/>
                <a:gd name="connsiteY0" fmla="*/ 15436 h 1342039"/>
                <a:gd name="connsiteX1" fmla="*/ 500266 w 5411300"/>
                <a:gd name="connsiteY1" fmla="*/ 258482 h 1342039"/>
                <a:gd name="connsiteX2" fmla="*/ 10737 w 5411300"/>
                <a:gd name="connsiteY2" fmla="*/ 507864 h 1342039"/>
                <a:gd name="connsiteX3" fmla="*/ 509500 w 5411300"/>
                <a:gd name="connsiteY3" fmla="*/ 669499 h 1342039"/>
                <a:gd name="connsiteX4" fmla="*/ 10737 w 5411300"/>
                <a:gd name="connsiteY4" fmla="*/ 881936 h 1342039"/>
                <a:gd name="connsiteX5" fmla="*/ 504884 w 5411300"/>
                <a:gd name="connsiteY5" fmla="*/ 1062046 h 1342039"/>
                <a:gd name="connsiteX6" fmla="*/ 5440 w 5411300"/>
                <a:gd name="connsiteY6" fmla="*/ 1342039 h 1342039"/>
                <a:gd name="connsiteX7" fmla="*/ 5410381 w 5411300"/>
                <a:gd name="connsiteY7" fmla="*/ 1342018 h 1342039"/>
                <a:gd name="connsiteX8" fmla="*/ 5411234 w 5411300"/>
                <a:gd name="connsiteY8" fmla="*/ 427203 h 1342039"/>
                <a:gd name="connsiteX9" fmla="*/ 4102313 w 5411300"/>
                <a:gd name="connsiteY9" fmla="*/ 440685 h 1342039"/>
                <a:gd name="connsiteX10" fmla="*/ 3757453 w 5411300"/>
                <a:gd name="connsiteY10" fmla="*/ 0 h 1342039"/>
                <a:gd name="connsiteX11" fmla="*/ 0 w 5411300"/>
                <a:gd name="connsiteY11" fmla="*/ 15436 h 1342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11300" h="1342039">
                  <a:moveTo>
                    <a:pt x="0" y="15436"/>
                  </a:moveTo>
                  <a:lnTo>
                    <a:pt x="500266" y="258482"/>
                  </a:lnTo>
                  <a:lnTo>
                    <a:pt x="10737" y="507864"/>
                  </a:lnTo>
                  <a:lnTo>
                    <a:pt x="509500" y="669499"/>
                  </a:lnTo>
                  <a:lnTo>
                    <a:pt x="10737" y="881936"/>
                  </a:lnTo>
                  <a:lnTo>
                    <a:pt x="504884" y="1062046"/>
                  </a:lnTo>
                  <a:lnTo>
                    <a:pt x="5440" y="1342039"/>
                  </a:lnTo>
                  <a:lnTo>
                    <a:pt x="5410381" y="1342018"/>
                  </a:lnTo>
                  <a:cubicBezTo>
                    <a:pt x="5413177" y="1034568"/>
                    <a:pt x="5408438" y="734653"/>
                    <a:pt x="5411234" y="427203"/>
                  </a:cubicBezTo>
                  <a:lnTo>
                    <a:pt x="4102313" y="440685"/>
                  </a:lnTo>
                  <a:lnTo>
                    <a:pt x="3757453" y="0"/>
                  </a:lnTo>
                  <a:lnTo>
                    <a:pt x="0" y="15436"/>
                  </a:lnTo>
                  <a:close/>
                </a:path>
              </a:pathLst>
            </a:custGeom>
            <a:solidFill>
              <a:srgbClr val="FFC00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E" sz="1200" b="1">
                <a:solidFill>
                  <a:srgbClr val="0000FF"/>
                </a:solidFill>
              </a:endParaRPr>
            </a:p>
          </p:txBody>
        </p:sp>
        <p:sp>
          <p:nvSpPr>
            <p:cNvPr id="65" name="Freeform: Shape 64">
              <a:extLst>
                <a:ext uri="{FF2B5EF4-FFF2-40B4-BE49-F238E27FC236}">
                  <a16:creationId xmlns:a16="http://schemas.microsoft.com/office/drawing/2014/main" id="{E6DDB2E2-437D-412B-695B-5791E3507668}"/>
                </a:ext>
              </a:extLst>
            </p:cNvPr>
            <p:cNvSpPr/>
            <p:nvPr/>
          </p:nvSpPr>
          <p:spPr>
            <a:xfrm>
              <a:off x="4339243" y="4575500"/>
              <a:ext cx="1895302" cy="1001229"/>
            </a:xfrm>
            <a:custGeom>
              <a:avLst/>
              <a:gdLst>
                <a:gd name="connsiteX0" fmla="*/ 0 w 1895302"/>
                <a:gd name="connsiteY0" fmla="*/ 266007 h 997527"/>
                <a:gd name="connsiteX1" fmla="*/ 1479666 w 1895302"/>
                <a:gd name="connsiteY1" fmla="*/ 8313 h 997527"/>
                <a:gd name="connsiteX2" fmla="*/ 1895302 w 1895302"/>
                <a:gd name="connsiteY2" fmla="*/ 0 h 997527"/>
                <a:gd name="connsiteX3" fmla="*/ 1886990 w 1895302"/>
                <a:gd name="connsiteY3" fmla="*/ 997527 h 997527"/>
                <a:gd name="connsiteX4" fmla="*/ 565266 w 1895302"/>
                <a:gd name="connsiteY4" fmla="*/ 997527 h 997527"/>
                <a:gd name="connsiteX5" fmla="*/ 0 w 1895302"/>
                <a:gd name="connsiteY5" fmla="*/ 266007 h 997527"/>
                <a:gd name="connsiteX0" fmla="*/ 0 w 1895302"/>
                <a:gd name="connsiteY0" fmla="*/ 266007 h 1001229"/>
                <a:gd name="connsiteX1" fmla="*/ 1479666 w 1895302"/>
                <a:gd name="connsiteY1" fmla="*/ 8313 h 1001229"/>
                <a:gd name="connsiteX2" fmla="*/ 1895302 w 1895302"/>
                <a:gd name="connsiteY2" fmla="*/ 0 h 1001229"/>
                <a:gd name="connsiteX3" fmla="*/ 1890692 w 1895302"/>
                <a:gd name="connsiteY3" fmla="*/ 1001229 h 1001229"/>
                <a:gd name="connsiteX4" fmla="*/ 565266 w 1895302"/>
                <a:gd name="connsiteY4" fmla="*/ 997527 h 1001229"/>
                <a:gd name="connsiteX5" fmla="*/ 0 w 1895302"/>
                <a:gd name="connsiteY5" fmla="*/ 266007 h 1001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5302" h="1001229">
                  <a:moveTo>
                    <a:pt x="0" y="266007"/>
                  </a:moveTo>
                  <a:lnTo>
                    <a:pt x="1479666" y="8313"/>
                  </a:lnTo>
                  <a:lnTo>
                    <a:pt x="1895302" y="0"/>
                  </a:lnTo>
                  <a:cubicBezTo>
                    <a:pt x="1892531" y="332509"/>
                    <a:pt x="1893463" y="668720"/>
                    <a:pt x="1890692" y="1001229"/>
                  </a:cubicBezTo>
                  <a:lnTo>
                    <a:pt x="565266" y="997527"/>
                  </a:lnTo>
                  <a:lnTo>
                    <a:pt x="0" y="266007"/>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6" name="Freeform: Shape 65">
              <a:extLst>
                <a:ext uri="{FF2B5EF4-FFF2-40B4-BE49-F238E27FC236}">
                  <a16:creationId xmlns:a16="http://schemas.microsoft.com/office/drawing/2014/main" id="{D317E531-A89B-9EED-81BA-33922E306007}"/>
                </a:ext>
              </a:extLst>
            </p:cNvPr>
            <p:cNvSpPr/>
            <p:nvPr/>
          </p:nvSpPr>
          <p:spPr>
            <a:xfrm>
              <a:off x="483820" y="4509000"/>
              <a:ext cx="4088180" cy="631766"/>
            </a:xfrm>
            <a:custGeom>
              <a:avLst/>
              <a:gdLst>
                <a:gd name="connsiteX0" fmla="*/ 124691 w 3981797"/>
                <a:gd name="connsiteY0" fmla="*/ 108065 h 723207"/>
                <a:gd name="connsiteX1" fmla="*/ 839586 w 3981797"/>
                <a:gd name="connsiteY1" fmla="*/ 116378 h 723207"/>
                <a:gd name="connsiteX2" fmla="*/ 615142 w 3981797"/>
                <a:gd name="connsiteY2" fmla="*/ 33251 h 723207"/>
                <a:gd name="connsiteX3" fmla="*/ 2094808 w 3981797"/>
                <a:gd name="connsiteY3" fmla="*/ 0 h 723207"/>
                <a:gd name="connsiteX4" fmla="*/ 2028306 w 3981797"/>
                <a:gd name="connsiteY4" fmla="*/ 108065 h 723207"/>
                <a:gd name="connsiteX5" fmla="*/ 3333404 w 3981797"/>
                <a:gd name="connsiteY5" fmla="*/ 8313 h 723207"/>
                <a:gd name="connsiteX6" fmla="*/ 3981797 w 3981797"/>
                <a:gd name="connsiteY6" fmla="*/ 723207 h 723207"/>
                <a:gd name="connsiteX7" fmla="*/ 0 w 3981797"/>
                <a:gd name="connsiteY7" fmla="*/ 723207 h 723207"/>
                <a:gd name="connsiteX8" fmla="*/ 124691 w 3981797"/>
                <a:gd name="connsiteY8" fmla="*/ 108065 h 723207"/>
                <a:gd name="connsiteX0" fmla="*/ 166255 w 4023361"/>
                <a:gd name="connsiteY0" fmla="*/ 108065 h 731519"/>
                <a:gd name="connsiteX1" fmla="*/ 881150 w 4023361"/>
                <a:gd name="connsiteY1" fmla="*/ 116378 h 731519"/>
                <a:gd name="connsiteX2" fmla="*/ 656706 w 4023361"/>
                <a:gd name="connsiteY2" fmla="*/ 33251 h 731519"/>
                <a:gd name="connsiteX3" fmla="*/ 2136372 w 4023361"/>
                <a:gd name="connsiteY3" fmla="*/ 0 h 731519"/>
                <a:gd name="connsiteX4" fmla="*/ 2069870 w 4023361"/>
                <a:gd name="connsiteY4" fmla="*/ 108065 h 731519"/>
                <a:gd name="connsiteX5" fmla="*/ 3374968 w 4023361"/>
                <a:gd name="connsiteY5" fmla="*/ 8313 h 731519"/>
                <a:gd name="connsiteX6" fmla="*/ 4023361 w 4023361"/>
                <a:gd name="connsiteY6" fmla="*/ 723207 h 731519"/>
                <a:gd name="connsiteX7" fmla="*/ 0 w 4023361"/>
                <a:gd name="connsiteY7" fmla="*/ 731519 h 731519"/>
                <a:gd name="connsiteX8" fmla="*/ 166255 w 4023361"/>
                <a:gd name="connsiteY8" fmla="*/ 108065 h 731519"/>
                <a:gd name="connsiteX0" fmla="*/ 157942 w 4023361"/>
                <a:gd name="connsiteY0" fmla="*/ 91439 h 731519"/>
                <a:gd name="connsiteX1" fmla="*/ 881150 w 4023361"/>
                <a:gd name="connsiteY1" fmla="*/ 116378 h 731519"/>
                <a:gd name="connsiteX2" fmla="*/ 656706 w 4023361"/>
                <a:gd name="connsiteY2" fmla="*/ 33251 h 731519"/>
                <a:gd name="connsiteX3" fmla="*/ 2136372 w 4023361"/>
                <a:gd name="connsiteY3" fmla="*/ 0 h 731519"/>
                <a:gd name="connsiteX4" fmla="*/ 2069870 w 4023361"/>
                <a:gd name="connsiteY4" fmla="*/ 108065 h 731519"/>
                <a:gd name="connsiteX5" fmla="*/ 3374968 w 4023361"/>
                <a:gd name="connsiteY5" fmla="*/ 8313 h 731519"/>
                <a:gd name="connsiteX6" fmla="*/ 4023361 w 4023361"/>
                <a:gd name="connsiteY6" fmla="*/ 723207 h 731519"/>
                <a:gd name="connsiteX7" fmla="*/ 0 w 4023361"/>
                <a:gd name="connsiteY7" fmla="*/ 731519 h 731519"/>
                <a:gd name="connsiteX8" fmla="*/ 157942 w 4023361"/>
                <a:gd name="connsiteY8" fmla="*/ 91439 h 731519"/>
                <a:gd name="connsiteX0" fmla="*/ 16625 w 4023361"/>
                <a:gd name="connsiteY0" fmla="*/ 116377 h 731519"/>
                <a:gd name="connsiteX1" fmla="*/ 881150 w 4023361"/>
                <a:gd name="connsiteY1" fmla="*/ 116378 h 731519"/>
                <a:gd name="connsiteX2" fmla="*/ 656706 w 4023361"/>
                <a:gd name="connsiteY2" fmla="*/ 33251 h 731519"/>
                <a:gd name="connsiteX3" fmla="*/ 2136372 w 4023361"/>
                <a:gd name="connsiteY3" fmla="*/ 0 h 731519"/>
                <a:gd name="connsiteX4" fmla="*/ 2069870 w 4023361"/>
                <a:gd name="connsiteY4" fmla="*/ 108065 h 731519"/>
                <a:gd name="connsiteX5" fmla="*/ 3374968 w 4023361"/>
                <a:gd name="connsiteY5" fmla="*/ 8313 h 731519"/>
                <a:gd name="connsiteX6" fmla="*/ 4023361 w 4023361"/>
                <a:gd name="connsiteY6" fmla="*/ 723207 h 731519"/>
                <a:gd name="connsiteX7" fmla="*/ 0 w 4023361"/>
                <a:gd name="connsiteY7" fmla="*/ 731519 h 731519"/>
                <a:gd name="connsiteX8" fmla="*/ 16625 w 4023361"/>
                <a:gd name="connsiteY8" fmla="*/ 116377 h 731519"/>
                <a:gd name="connsiteX0" fmla="*/ 16625 w 4023361"/>
                <a:gd name="connsiteY0" fmla="*/ 116377 h 731519"/>
                <a:gd name="connsiteX1" fmla="*/ 881150 w 4023361"/>
                <a:gd name="connsiteY1" fmla="*/ 116378 h 731519"/>
                <a:gd name="connsiteX2" fmla="*/ 2136372 w 4023361"/>
                <a:gd name="connsiteY2" fmla="*/ 0 h 731519"/>
                <a:gd name="connsiteX3" fmla="*/ 2069870 w 4023361"/>
                <a:gd name="connsiteY3" fmla="*/ 108065 h 731519"/>
                <a:gd name="connsiteX4" fmla="*/ 3374968 w 4023361"/>
                <a:gd name="connsiteY4" fmla="*/ 8313 h 731519"/>
                <a:gd name="connsiteX5" fmla="*/ 4023361 w 4023361"/>
                <a:gd name="connsiteY5" fmla="*/ 723207 h 731519"/>
                <a:gd name="connsiteX6" fmla="*/ 0 w 4023361"/>
                <a:gd name="connsiteY6" fmla="*/ 731519 h 731519"/>
                <a:gd name="connsiteX7" fmla="*/ 16625 w 4023361"/>
                <a:gd name="connsiteY7" fmla="*/ 116377 h 731519"/>
                <a:gd name="connsiteX0" fmla="*/ 16625 w 4023361"/>
                <a:gd name="connsiteY0" fmla="*/ 108064 h 723206"/>
                <a:gd name="connsiteX1" fmla="*/ 881150 w 4023361"/>
                <a:gd name="connsiteY1" fmla="*/ 108065 h 723206"/>
                <a:gd name="connsiteX2" fmla="*/ 2069870 w 4023361"/>
                <a:gd name="connsiteY2" fmla="*/ 99752 h 723206"/>
                <a:gd name="connsiteX3" fmla="*/ 3374968 w 4023361"/>
                <a:gd name="connsiteY3" fmla="*/ 0 h 723206"/>
                <a:gd name="connsiteX4" fmla="*/ 4023361 w 4023361"/>
                <a:gd name="connsiteY4" fmla="*/ 714894 h 723206"/>
                <a:gd name="connsiteX5" fmla="*/ 0 w 4023361"/>
                <a:gd name="connsiteY5" fmla="*/ 723206 h 723206"/>
                <a:gd name="connsiteX6" fmla="*/ 16625 w 4023361"/>
                <a:gd name="connsiteY6" fmla="*/ 108064 h 723206"/>
                <a:gd name="connsiteX0" fmla="*/ 16625 w 4023361"/>
                <a:gd name="connsiteY0" fmla="*/ 24936 h 640078"/>
                <a:gd name="connsiteX1" fmla="*/ 881150 w 4023361"/>
                <a:gd name="connsiteY1" fmla="*/ 24937 h 640078"/>
                <a:gd name="connsiteX2" fmla="*/ 2069870 w 4023361"/>
                <a:gd name="connsiteY2" fmla="*/ 16624 h 640078"/>
                <a:gd name="connsiteX3" fmla="*/ 3483034 w 4023361"/>
                <a:gd name="connsiteY3" fmla="*/ 0 h 640078"/>
                <a:gd name="connsiteX4" fmla="*/ 4023361 w 4023361"/>
                <a:gd name="connsiteY4" fmla="*/ 631766 h 640078"/>
                <a:gd name="connsiteX5" fmla="*/ 0 w 4023361"/>
                <a:gd name="connsiteY5" fmla="*/ 640078 h 640078"/>
                <a:gd name="connsiteX6" fmla="*/ 16625 w 4023361"/>
                <a:gd name="connsiteY6" fmla="*/ 24936 h 640078"/>
                <a:gd name="connsiteX0" fmla="*/ 0 w 4088180"/>
                <a:gd name="connsiteY0" fmla="*/ 24936 h 640078"/>
                <a:gd name="connsiteX1" fmla="*/ 945969 w 4088180"/>
                <a:gd name="connsiteY1" fmla="*/ 24937 h 640078"/>
                <a:gd name="connsiteX2" fmla="*/ 2134689 w 4088180"/>
                <a:gd name="connsiteY2" fmla="*/ 16624 h 640078"/>
                <a:gd name="connsiteX3" fmla="*/ 3547853 w 4088180"/>
                <a:gd name="connsiteY3" fmla="*/ 0 h 640078"/>
                <a:gd name="connsiteX4" fmla="*/ 4088180 w 4088180"/>
                <a:gd name="connsiteY4" fmla="*/ 631766 h 640078"/>
                <a:gd name="connsiteX5" fmla="*/ 64819 w 4088180"/>
                <a:gd name="connsiteY5" fmla="*/ 640078 h 640078"/>
                <a:gd name="connsiteX6" fmla="*/ 0 w 4088180"/>
                <a:gd name="connsiteY6" fmla="*/ 24936 h 640078"/>
                <a:gd name="connsiteX0" fmla="*/ 0 w 4088180"/>
                <a:gd name="connsiteY0" fmla="*/ 24936 h 631766"/>
                <a:gd name="connsiteX1" fmla="*/ 945969 w 4088180"/>
                <a:gd name="connsiteY1" fmla="*/ 24937 h 631766"/>
                <a:gd name="connsiteX2" fmla="*/ 2134689 w 4088180"/>
                <a:gd name="connsiteY2" fmla="*/ 16624 h 631766"/>
                <a:gd name="connsiteX3" fmla="*/ 3547853 w 4088180"/>
                <a:gd name="connsiteY3" fmla="*/ 0 h 631766"/>
                <a:gd name="connsiteX4" fmla="*/ 4088180 w 4088180"/>
                <a:gd name="connsiteY4" fmla="*/ 631766 h 631766"/>
                <a:gd name="connsiteX5" fmla="*/ 1885 w 4088180"/>
                <a:gd name="connsiteY5" fmla="*/ 621568 h 631766"/>
                <a:gd name="connsiteX6" fmla="*/ 0 w 4088180"/>
                <a:gd name="connsiteY6" fmla="*/ 24936 h 631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8180" h="631766">
                  <a:moveTo>
                    <a:pt x="0" y="24936"/>
                  </a:moveTo>
                  <a:lnTo>
                    <a:pt x="945969" y="24937"/>
                  </a:lnTo>
                  <a:lnTo>
                    <a:pt x="2134689" y="16624"/>
                  </a:lnTo>
                  <a:lnTo>
                    <a:pt x="3547853" y="0"/>
                  </a:lnTo>
                  <a:lnTo>
                    <a:pt x="4088180" y="631766"/>
                  </a:lnTo>
                  <a:lnTo>
                    <a:pt x="1885" y="621568"/>
                  </a:lnTo>
                  <a:cubicBezTo>
                    <a:pt x="1257" y="422691"/>
                    <a:pt x="628" y="223813"/>
                    <a:pt x="0" y="24936"/>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7" name="Freeform: Shape 66">
              <a:extLst>
                <a:ext uri="{FF2B5EF4-FFF2-40B4-BE49-F238E27FC236}">
                  <a16:creationId xmlns:a16="http://schemas.microsoft.com/office/drawing/2014/main" id="{62C09A83-9F43-88FC-B9D0-AC97BCAFD806}"/>
                </a:ext>
              </a:extLst>
            </p:cNvPr>
            <p:cNvSpPr/>
            <p:nvPr/>
          </p:nvSpPr>
          <p:spPr>
            <a:xfrm>
              <a:off x="4031077" y="4114192"/>
              <a:ext cx="2212548" cy="732318"/>
            </a:xfrm>
            <a:custGeom>
              <a:avLst/>
              <a:gdLst>
                <a:gd name="connsiteX0" fmla="*/ 0 w 2311400"/>
                <a:gd name="connsiteY0" fmla="*/ 233680 h 558800"/>
                <a:gd name="connsiteX1" fmla="*/ 2042160 w 2311400"/>
                <a:gd name="connsiteY1" fmla="*/ 0 h 558800"/>
                <a:gd name="connsiteX2" fmla="*/ 1691640 w 2311400"/>
                <a:gd name="connsiteY2" fmla="*/ 177800 h 558800"/>
                <a:gd name="connsiteX3" fmla="*/ 2311400 w 2311400"/>
                <a:gd name="connsiteY3" fmla="*/ 162560 h 558800"/>
                <a:gd name="connsiteX4" fmla="*/ 2311400 w 2311400"/>
                <a:gd name="connsiteY4" fmla="*/ 309880 h 558800"/>
                <a:gd name="connsiteX5" fmla="*/ 1061720 w 2311400"/>
                <a:gd name="connsiteY5" fmla="*/ 457200 h 558800"/>
                <a:gd name="connsiteX6" fmla="*/ 248920 w 2311400"/>
                <a:gd name="connsiteY6" fmla="*/ 558800 h 558800"/>
                <a:gd name="connsiteX7" fmla="*/ 0 w 2311400"/>
                <a:gd name="connsiteY7" fmla="*/ 233680 h 558800"/>
                <a:gd name="connsiteX0" fmla="*/ 0 w 2311400"/>
                <a:gd name="connsiteY0" fmla="*/ 233680 h 558800"/>
                <a:gd name="connsiteX1" fmla="*/ 2042160 w 2311400"/>
                <a:gd name="connsiteY1" fmla="*/ 0 h 558800"/>
                <a:gd name="connsiteX2" fmla="*/ 1691640 w 2311400"/>
                <a:gd name="connsiteY2" fmla="*/ 177800 h 558800"/>
                <a:gd name="connsiteX3" fmla="*/ 2311400 w 2311400"/>
                <a:gd name="connsiteY3" fmla="*/ 162560 h 558800"/>
                <a:gd name="connsiteX4" fmla="*/ 2311400 w 2311400"/>
                <a:gd name="connsiteY4" fmla="*/ 309880 h 558800"/>
                <a:gd name="connsiteX5" fmla="*/ 1061720 w 2311400"/>
                <a:gd name="connsiteY5" fmla="*/ 457200 h 558800"/>
                <a:gd name="connsiteX6" fmla="*/ 356986 w 2311400"/>
                <a:gd name="connsiteY6" fmla="*/ 558800 h 558800"/>
                <a:gd name="connsiteX7" fmla="*/ 0 w 2311400"/>
                <a:gd name="connsiteY7" fmla="*/ 233680 h 558800"/>
                <a:gd name="connsiteX0" fmla="*/ 0 w 2269836"/>
                <a:gd name="connsiteY0" fmla="*/ 258263 h 558800"/>
                <a:gd name="connsiteX1" fmla="*/ 2000596 w 2269836"/>
                <a:gd name="connsiteY1" fmla="*/ 0 h 558800"/>
                <a:gd name="connsiteX2" fmla="*/ 1650076 w 2269836"/>
                <a:gd name="connsiteY2" fmla="*/ 177800 h 558800"/>
                <a:gd name="connsiteX3" fmla="*/ 2269836 w 2269836"/>
                <a:gd name="connsiteY3" fmla="*/ 162560 h 558800"/>
                <a:gd name="connsiteX4" fmla="*/ 2269836 w 2269836"/>
                <a:gd name="connsiteY4" fmla="*/ 309880 h 558800"/>
                <a:gd name="connsiteX5" fmla="*/ 1020156 w 2269836"/>
                <a:gd name="connsiteY5" fmla="*/ 457200 h 558800"/>
                <a:gd name="connsiteX6" fmla="*/ 315422 w 2269836"/>
                <a:gd name="connsiteY6" fmla="*/ 558800 h 558800"/>
                <a:gd name="connsiteX7" fmla="*/ 0 w 2269836"/>
                <a:gd name="connsiteY7" fmla="*/ 258263 h 558800"/>
                <a:gd name="connsiteX0" fmla="*/ 0 w 2269836"/>
                <a:gd name="connsiteY0" fmla="*/ 258263 h 558800"/>
                <a:gd name="connsiteX1" fmla="*/ 2000596 w 2269836"/>
                <a:gd name="connsiteY1" fmla="*/ 0 h 558800"/>
                <a:gd name="connsiteX2" fmla="*/ 1650076 w 2269836"/>
                <a:gd name="connsiteY2" fmla="*/ 177800 h 558800"/>
                <a:gd name="connsiteX3" fmla="*/ 2269836 w 2269836"/>
                <a:gd name="connsiteY3" fmla="*/ 162560 h 558800"/>
                <a:gd name="connsiteX4" fmla="*/ 2182750 w 2269836"/>
                <a:gd name="connsiteY4" fmla="*/ 362192 h 558800"/>
                <a:gd name="connsiteX5" fmla="*/ 1020156 w 2269836"/>
                <a:gd name="connsiteY5" fmla="*/ 457200 h 558800"/>
                <a:gd name="connsiteX6" fmla="*/ 315422 w 2269836"/>
                <a:gd name="connsiteY6" fmla="*/ 558800 h 558800"/>
                <a:gd name="connsiteX7" fmla="*/ 0 w 2269836"/>
                <a:gd name="connsiteY7" fmla="*/ 258263 h 558800"/>
                <a:gd name="connsiteX0" fmla="*/ 0 w 2269836"/>
                <a:gd name="connsiteY0" fmla="*/ 258263 h 558800"/>
                <a:gd name="connsiteX1" fmla="*/ 2000596 w 2269836"/>
                <a:gd name="connsiteY1" fmla="*/ 0 h 558800"/>
                <a:gd name="connsiteX2" fmla="*/ 1650076 w 2269836"/>
                <a:gd name="connsiteY2" fmla="*/ 177800 h 558800"/>
                <a:gd name="connsiteX3" fmla="*/ 2269836 w 2269836"/>
                <a:gd name="connsiteY3" fmla="*/ 162560 h 558800"/>
                <a:gd name="connsiteX4" fmla="*/ 2182750 w 2269836"/>
                <a:gd name="connsiteY4" fmla="*/ 362192 h 558800"/>
                <a:gd name="connsiteX5" fmla="*/ 1857452 w 2269836"/>
                <a:gd name="connsiteY5" fmla="*/ 386130 h 558800"/>
                <a:gd name="connsiteX6" fmla="*/ 1020156 w 2269836"/>
                <a:gd name="connsiteY6" fmla="*/ 457200 h 558800"/>
                <a:gd name="connsiteX7" fmla="*/ 315422 w 2269836"/>
                <a:gd name="connsiteY7" fmla="*/ 558800 h 558800"/>
                <a:gd name="connsiteX8" fmla="*/ 0 w 2269836"/>
                <a:gd name="connsiteY8" fmla="*/ 258263 h 558800"/>
                <a:gd name="connsiteX0" fmla="*/ 0 w 2269836"/>
                <a:gd name="connsiteY0" fmla="*/ 258263 h 558800"/>
                <a:gd name="connsiteX1" fmla="*/ 2000596 w 2269836"/>
                <a:gd name="connsiteY1" fmla="*/ 0 h 558800"/>
                <a:gd name="connsiteX2" fmla="*/ 1650076 w 2269836"/>
                <a:gd name="connsiteY2" fmla="*/ 177800 h 558800"/>
                <a:gd name="connsiteX3" fmla="*/ 2269836 w 2269836"/>
                <a:gd name="connsiteY3" fmla="*/ 162560 h 558800"/>
                <a:gd name="connsiteX4" fmla="*/ 2182750 w 2269836"/>
                <a:gd name="connsiteY4" fmla="*/ 362192 h 558800"/>
                <a:gd name="connsiteX5" fmla="*/ 1800302 w 2269836"/>
                <a:gd name="connsiteY5" fmla="*/ 366009 h 558800"/>
                <a:gd name="connsiteX6" fmla="*/ 1020156 w 2269836"/>
                <a:gd name="connsiteY6" fmla="*/ 457200 h 558800"/>
                <a:gd name="connsiteX7" fmla="*/ 315422 w 2269836"/>
                <a:gd name="connsiteY7" fmla="*/ 558800 h 558800"/>
                <a:gd name="connsiteX8" fmla="*/ 0 w 2269836"/>
                <a:gd name="connsiteY8" fmla="*/ 258263 h 558800"/>
                <a:gd name="connsiteX0" fmla="*/ 0 w 2188193"/>
                <a:gd name="connsiteY0" fmla="*/ 258263 h 558800"/>
                <a:gd name="connsiteX1" fmla="*/ 2000596 w 2188193"/>
                <a:gd name="connsiteY1" fmla="*/ 0 h 558800"/>
                <a:gd name="connsiteX2" fmla="*/ 1650076 w 2188193"/>
                <a:gd name="connsiteY2" fmla="*/ 177800 h 558800"/>
                <a:gd name="connsiteX3" fmla="*/ 2188193 w 2188193"/>
                <a:gd name="connsiteY3" fmla="*/ 172620 h 558800"/>
                <a:gd name="connsiteX4" fmla="*/ 2182750 w 2188193"/>
                <a:gd name="connsiteY4" fmla="*/ 362192 h 558800"/>
                <a:gd name="connsiteX5" fmla="*/ 1800302 w 2188193"/>
                <a:gd name="connsiteY5" fmla="*/ 366009 h 558800"/>
                <a:gd name="connsiteX6" fmla="*/ 1020156 w 2188193"/>
                <a:gd name="connsiteY6" fmla="*/ 457200 h 558800"/>
                <a:gd name="connsiteX7" fmla="*/ 315422 w 2188193"/>
                <a:gd name="connsiteY7" fmla="*/ 558800 h 558800"/>
                <a:gd name="connsiteX8" fmla="*/ 0 w 2188193"/>
                <a:gd name="connsiteY8" fmla="*/ 258263 h 558800"/>
                <a:gd name="connsiteX0" fmla="*/ 0 w 2188193"/>
                <a:gd name="connsiteY0" fmla="*/ 258263 h 558800"/>
                <a:gd name="connsiteX1" fmla="*/ 2000596 w 2188193"/>
                <a:gd name="connsiteY1" fmla="*/ 0 h 558800"/>
                <a:gd name="connsiteX2" fmla="*/ 2180755 w 2188193"/>
                <a:gd name="connsiteY2" fmla="*/ 103355 h 558800"/>
                <a:gd name="connsiteX3" fmla="*/ 2188193 w 2188193"/>
                <a:gd name="connsiteY3" fmla="*/ 172620 h 558800"/>
                <a:gd name="connsiteX4" fmla="*/ 2182750 w 2188193"/>
                <a:gd name="connsiteY4" fmla="*/ 362192 h 558800"/>
                <a:gd name="connsiteX5" fmla="*/ 1800302 w 2188193"/>
                <a:gd name="connsiteY5" fmla="*/ 366009 h 558800"/>
                <a:gd name="connsiteX6" fmla="*/ 1020156 w 2188193"/>
                <a:gd name="connsiteY6" fmla="*/ 457200 h 558800"/>
                <a:gd name="connsiteX7" fmla="*/ 315422 w 2188193"/>
                <a:gd name="connsiteY7" fmla="*/ 558800 h 558800"/>
                <a:gd name="connsiteX8" fmla="*/ 0 w 2188193"/>
                <a:gd name="connsiteY8" fmla="*/ 258263 h 558800"/>
                <a:gd name="connsiteX0" fmla="*/ 0 w 2188193"/>
                <a:gd name="connsiteY0" fmla="*/ 238143 h 538680"/>
                <a:gd name="connsiteX1" fmla="*/ 2185653 w 2188193"/>
                <a:gd name="connsiteY1" fmla="*/ 0 h 538680"/>
                <a:gd name="connsiteX2" fmla="*/ 2180755 w 2188193"/>
                <a:gd name="connsiteY2" fmla="*/ 83235 h 538680"/>
                <a:gd name="connsiteX3" fmla="*/ 2188193 w 2188193"/>
                <a:gd name="connsiteY3" fmla="*/ 152500 h 538680"/>
                <a:gd name="connsiteX4" fmla="*/ 2182750 w 2188193"/>
                <a:gd name="connsiteY4" fmla="*/ 342072 h 538680"/>
                <a:gd name="connsiteX5" fmla="*/ 1800302 w 2188193"/>
                <a:gd name="connsiteY5" fmla="*/ 345889 h 538680"/>
                <a:gd name="connsiteX6" fmla="*/ 1020156 w 2188193"/>
                <a:gd name="connsiteY6" fmla="*/ 437080 h 538680"/>
                <a:gd name="connsiteX7" fmla="*/ 315422 w 2188193"/>
                <a:gd name="connsiteY7" fmla="*/ 538680 h 538680"/>
                <a:gd name="connsiteX8" fmla="*/ 0 w 2188193"/>
                <a:gd name="connsiteY8" fmla="*/ 238143 h 538680"/>
                <a:gd name="connsiteX0" fmla="*/ 0 w 2185472"/>
                <a:gd name="connsiteY0" fmla="*/ 254239 h 538680"/>
                <a:gd name="connsiteX1" fmla="*/ 2182932 w 2185472"/>
                <a:gd name="connsiteY1" fmla="*/ 0 h 538680"/>
                <a:gd name="connsiteX2" fmla="*/ 2178034 w 2185472"/>
                <a:gd name="connsiteY2" fmla="*/ 83235 h 538680"/>
                <a:gd name="connsiteX3" fmla="*/ 2185472 w 2185472"/>
                <a:gd name="connsiteY3" fmla="*/ 152500 h 538680"/>
                <a:gd name="connsiteX4" fmla="*/ 2180029 w 2185472"/>
                <a:gd name="connsiteY4" fmla="*/ 342072 h 538680"/>
                <a:gd name="connsiteX5" fmla="*/ 1797581 w 2185472"/>
                <a:gd name="connsiteY5" fmla="*/ 345889 h 538680"/>
                <a:gd name="connsiteX6" fmla="*/ 1017435 w 2185472"/>
                <a:gd name="connsiteY6" fmla="*/ 437080 h 538680"/>
                <a:gd name="connsiteX7" fmla="*/ 312701 w 2185472"/>
                <a:gd name="connsiteY7" fmla="*/ 538680 h 538680"/>
                <a:gd name="connsiteX8" fmla="*/ 0 w 2185472"/>
                <a:gd name="connsiteY8" fmla="*/ 254239 h 538680"/>
                <a:gd name="connsiteX0" fmla="*/ 0 w 2202241"/>
                <a:gd name="connsiteY0" fmla="*/ 254239 h 538680"/>
                <a:gd name="connsiteX1" fmla="*/ 2182932 w 2202241"/>
                <a:gd name="connsiteY1" fmla="*/ 0 h 538680"/>
                <a:gd name="connsiteX2" fmla="*/ 2178034 w 2202241"/>
                <a:gd name="connsiteY2" fmla="*/ 83235 h 538680"/>
                <a:gd name="connsiteX3" fmla="*/ 2185472 w 2202241"/>
                <a:gd name="connsiteY3" fmla="*/ 152500 h 538680"/>
                <a:gd name="connsiteX4" fmla="*/ 2202241 w 2202241"/>
                <a:gd name="connsiteY4" fmla="*/ 347546 h 538680"/>
                <a:gd name="connsiteX5" fmla="*/ 1797581 w 2202241"/>
                <a:gd name="connsiteY5" fmla="*/ 345889 h 538680"/>
                <a:gd name="connsiteX6" fmla="*/ 1017435 w 2202241"/>
                <a:gd name="connsiteY6" fmla="*/ 437080 h 538680"/>
                <a:gd name="connsiteX7" fmla="*/ 312701 w 2202241"/>
                <a:gd name="connsiteY7" fmla="*/ 538680 h 538680"/>
                <a:gd name="connsiteX8" fmla="*/ 0 w 2202241"/>
                <a:gd name="connsiteY8" fmla="*/ 254239 h 538680"/>
                <a:gd name="connsiteX0" fmla="*/ 0 w 2202241"/>
                <a:gd name="connsiteY0" fmla="*/ 254239 h 538680"/>
                <a:gd name="connsiteX1" fmla="*/ 2182932 w 2202241"/>
                <a:gd name="connsiteY1" fmla="*/ 0 h 538680"/>
                <a:gd name="connsiteX2" fmla="*/ 2185472 w 2202241"/>
                <a:gd name="connsiteY2" fmla="*/ 152500 h 538680"/>
                <a:gd name="connsiteX3" fmla="*/ 2202241 w 2202241"/>
                <a:gd name="connsiteY3" fmla="*/ 347546 h 538680"/>
                <a:gd name="connsiteX4" fmla="*/ 1797581 w 2202241"/>
                <a:gd name="connsiteY4" fmla="*/ 345889 h 538680"/>
                <a:gd name="connsiteX5" fmla="*/ 1017435 w 2202241"/>
                <a:gd name="connsiteY5" fmla="*/ 437080 h 538680"/>
                <a:gd name="connsiteX6" fmla="*/ 312701 w 2202241"/>
                <a:gd name="connsiteY6" fmla="*/ 538680 h 538680"/>
                <a:gd name="connsiteX7" fmla="*/ 0 w 2202241"/>
                <a:gd name="connsiteY7" fmla="*/ 254239 h 538680"/>
                <a:gd name="connsiteX0" fmla="*/ 0 w 2202241"/>
                <a:gd name="connsiteY0" fmla="*/ 254239 h 538680"/>
                <a:gd name="connsiteX1" fmla="*/ 2182932 w 2202241"/>
                <a:gd name="connsiteY1" fmla="*/ 0 h 538680"/>
                <a:gd name="connsiteX2" fmla="*/ 2181770 w 2202241"/>
                <a:gd name="connsiteY2" fmla="*/ 152500 h 538680"/>
                <a:gd name="connsiteX3" fmla="*/ 2202241 w 2202241"/>
                <a:gd name="connsiteY3" fmla="*/ 347546 h 538680"/>
                <a:gd name="connsiteX4" fmla="*/ 1797581 w 2202241"/>
                <a:gd name="connsiteY4" fmla="*/ 345889 h 538680"/>
                <a:gd name="connsiteX5" fmla="*/ 1017435 w 2202241"/>
                <a:gd name="connsiteY5" fmla="*/ 437080 h 538680"/>
                <a:gd name="connsiteX6" fmla="*/ 312701 w 2202241"/>
                <a:gd name="connsiteY6" fmla="*/ 538680 h 538680"/>
                <a:gd name="connsiteX7" fmla="*/ 0 w 2202241"/>
                <a:gd name="connsiteY7" fmla="*/ 254239 h 538680"/>
                <a:gd name="connsiteX0" fmla="*/ 0 w 2367277"/>
                <a:gd name="connsiteY0" fmla="*/ 254239 h 538680"/>
                <a:gd name="connsiteX1" fmla="*/ 2182932 w 2367277"/>
                <a:gd name="connsiteY1" fmla="*/ 0 h 538680"/>
                <a:gd name="connsiteX2" fmla="*/ 2202241 w 2367277"/>
                <a:gd name="connsiteY2" fmla="*/ 347546 h 538680"/>
                <a:gd name="connsiteX3" fmla="*/ 1797581 w 2367277"/>
                <a:gd name="connsiteY3" fmla="*/ 345889 h 538680"/>
                <a:gd name="connsiteX4" fmla="*/ 1017435 w 2367277"/>
                <a:gd name="connsiteY4" fmla="*/ 437080 h 538680"/>
                <a:gd name="connsiteX5" fmla="*/ 312701 w 2367277"/>
                <a:gd name="connsiteY5" fmla="*/ 538680 h 538680"/>
                <a:gd name="connsiteX6" fmla="*/ 0 w 2367277"/>
                <a:gd name="connsiteY6" fmla="*/ 254239 h 538680"/>
                <a:gd name="connsiteX0" fmla="*/ 0 w 2202241"/>
                <a:gd name="connsiteY0" fmla="*/ 254239 h 538680"/>
                <a:gd name="connsiteX1" fmla="*/ 2182932 w 2202241"/>
                <a:gd name="connsiteY1" fmla="*/ 0 h 538680"/>
                <a:gd name="connsiteX2" fmla="*/ 2202241 w 2202241"/>
                <a:gd name="connsiteY2" fmla="*/ 347546 h 538680"/>
                <a:gd name="connsiteX3" fmla="*/ 1797581 w 2202241"/>
                <a:gd name="connsiteY3" fmla="*/ 345889 h 538680"/>
                <a:gd name="connsiteX4" fmla="*/ 1017435 w 2202241"/>
                <a:gd name="connsiteY4" fmla="*/ 437080 h 538680"/>
                <a:gd name="connsiteX5" fmla="*/ 312701 w 2202241"/>
                <a:gd name="connsiteY5" fmla="*/ 538680 h 538680"/>
                <a:gd name="connsiteX6" fmla="*/ 0 w 2202241"/>
                <a:gd name="connsiteY6" fmla="*/ 254239 h 538680"/>
                <a:gd name="connsiteX0" fmla="*/ 0 w 2212548"/>
                <a:gd name="connsiteY0" fmla="*/ 256976 h 541417"/>
                <a:gd name="connsiteX1" fmla="*/ 2212548 w 2212548"/>
                <a:gd name="connsiteY1" fmla="*/ 0 h 541417"/>
                <a:gd name="connsiteX2" fmla="*/ 2202241 w 2212548"/>
                <a:gd name="connsiteY2" fmla="*/ 350283 h 541417"/>
                <a:gd name="connsiteX3" fmla="*/ 1797581 w 2212548"/>
                <a:gd name="connsiteY3" fmla="*/ 348626 h 541417"/>
                <a:gd name="connsiteX4" fmla="*/ 1017435 w 2212548"/>
                <a:gd name="connsiteY4" fmla="*/ 439817 h 541417"/>
                <a:gd name="connsiteX5" fmla="*/ 312701 w 2212548"/>
                <a:gd name="connsiteY5" fmla="*/ 541417 h 541417"/>
                <a:gd name="connsiteX6" fmla="*/ 0 w 2212548"/>
                <a:gd name="connsiteY6" fmla="*/ 256976 h 541417"/>
                <a:gd name="connsiteX0" fmla="*/ 0 w 2212548"/>
                <a:gd name="connsiteY0" fmla="*/ 256976 h 541417"/>
                <a:gd name="connsiteX1" fmla="*/ 2212548 w 2212548"/>
                <a:gd name="connsiteY1" fmla="*/ 0 h 541417"/>
                <a:gd name="connsiteX2" fmla="*/ 2202241 w 2212548"/>
                <a:gd name="connsiteY2" fmla="*/ 350283 h 541417"/>
                <a:gd name="connsiteX3" fmla="*/ 1797581 w 2212548"/>
                <a:gd name="connsiteY3" fmla="*/ 348626 h 541417"/>
                <a:gd name="connsiteX4" fmla="*/ 1017435 w 2212548"/>
                <a:gd name="connsiteY4" fmla="*/ 453502 h 541417"/>
                <a:gd name="connsiteX5" fmla="*/ 312701 w 2212548"/>
                <a:gd name="connsiteY5" fmla="*/ 541417 h 541417"/>
                <a:gd name="connsiteX6" fmla="*/ 0 w 2212548"/>
                <a:gd name="connsiteY6" fmla="*/ 256976 h 54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2548" h="541417">
                  <a:moveTo>
                    <a:pt x="0" y="256976"/>
                  </a:moveTo>
                  <a:lnTo>
                    <a:pt x="2212548" y="0"/>
                  </a:lnTo>
                  <a:lnTo>
                    <a:pt x="2202241" y="350283"/>
                  </a:lnTo>
                  <a:lnTo>
                    <a:pt x="1797581" y="348626"/>
                  </a:lnTo>
                  <a:lnTo>
                    <a:pt x="1017435" y="453502"/>
                  </a:lnTo>
                  <a:lnTo>
                    <a:pt x="312701" y="541417"/>
                  </a:lnTo>
                  <a:lnTo>
                    <a:pt x="0" y="256976"/>
                  </a:lnTo>
                  <a:close/>
                </a:path>
              </a:pathLst>
            </a:custGeom>
            <a:solidFill>
              <a:srgbClr val="FFFF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8" name="Freeform: Shape 67">
              <a:extLst>
                <a:ext uri="{FF2B5EF4-FFF2-40B4-BE49-F238E27FC236}">
                  <a16:creationId xmlns:a16="http://schemas.microsoft.com/office/drawing/2014/main" id="{74CD0EA7-032B-DCEE-9A85-B62C6064609C}"/>
                </a:ext>
              </a:extLst>
            </p:cNvPr>
            <p:cNvSpPr/>
            <p:nvPr/>
          </p:nvSpPr>
          <p:spPr>
            <a:xfrm>
              <a:off x="479893" y="4176703"/>
              <a:ext cx="3584328" cy="365357"/>
            </a:xfrm>
            <a:custGeom>
              <a:avLst/>
              <a:gdLst>
                <a:gd name="connsiteX0" fmla="*/ 0 w 3190240"/>
                <a:gd name="connsiteY0" fmla="*/ 5080 h 213360"/>
                <a:gd name="connsiteX1" fmla="*/ 3048000 w 3190240"/>
                <a:gd name="connsiteY1" fmla="*/ 0 h 213360"/>
                <a:gd name="connsiteX2" fmla="*/ 3190240 w 3190240"/>
                <a:gd name="connsiteY2" fmla="*/ 182880 h 213360"/>
                <a:gd name="connsiteX3" fmla="*/ 1930400 w 3190240"/>
                <a:gd name="connsiteY3" fmla="*/ 208280 h 213360"/>
                <a:gd name="connsiteX4" fmla="*/ 2077720 w 3190240"/>
                <a:gd name="connsiteY4" fmla="*/ 157480 h 213360"/>
                <a:gd name="connsiteX5" fmla="*/ 497840 w 3190240"/>
                <a:gd name="connsiteY5" fmla="*/ 167640 h 213360"/>
                <a:gd name="connsiteX6" fmla="*/ 538480 w 3190240"/>
                <a:gd name="connsiteY6" fmla="*/ 213360 h 213360"/>
                <a:gd name="connsiteX7" fmla="*/ 40640 w 3190240"/>
                <a:gd name="connsiteY7" fmla="*/ 213360 h 213360"/>
                <a:gd name="connsiteX8" fmla="*/ 0 w 3190240"/>
                <a:gd name="connsiteY8" fmla="*/ 5080 h 213360"/>
                <a:gd name="connsiteX0" fmla="*/ 0 w 3323244"/>
                <a:gd name="connsiteY0" fmla="*/ 5080 h 213360"/>
                <a:gd name="connsiteX1" fmla="*/ 3048000 w 3323244"/>
                <a:gd name="connsiteY1" fmla="*/ 0 h 213360"/>
                <a:gd name="connsiteX2" fmla="*/ 3323244 w 3323244"/>
                <a:gd name="connsiteY2" fmla="*/ 170912 h 213360"/>
                <a:gd name="connsiteX3" fmla="*/ 1930400 w 3323244"/>
                <a:gd name="connsiteY3" fmla="*/ 208280 h 213360"/>
                <a:gd name="connsiteX4" fmla="*/ 2077720 w 3323244"/>
                <a:gd name="connsiteY4" fmla="*/ 157480 h 213360"/>
                <a:gd name="connsiteX5" fmla="*/ 497840 w 3323244"/>
                <a:gd name="connsiteY5" fmla="*/ 167640 h 213360"/>
                <a:gd name="connsiteX6" fmla="*/ 538480 w 3323244"/>
                <a:gd name="connsiteY6" fmla="*/ 213360 h 213360"/>
                <a:gd name="connsiteX7" fmla="*/ 40640 w 3323244"/>
                <a:gd name="connsiteY7" fmla="*/ 213360 h 213360"/>
                <a:gd name="connsiteX8" fmla="*/ 0 w 3323244"/>
                <a:gd name="connsiteY8" fmla="*/ 5080 h 213360"/>
                <a:gd name="connsiteX0" fmla="*/ 0 w 3323244"/>
                <a:gd name="connsiteY0" fmla="*/ 0 h 208280"/>
                <a:gd name="connsiteX1" fmla="*/ 3122815 w 3323244"/>
                <a:gd name="connsiteY1" fmla="*/ 42792 h 208280"/>
                <a:gd name="connsiteX2" fmla="*/ 3323244 w 3323244"/>
                <a:gd name="connsiteY2" fmla="*/ 165832 h 208280"/>
                <a:gd name="connsiteX3" fmla="*/ 1930400 w 3323244"/>
                <a:gd name="connsiteY3" fmla="*/ 203200 h 208280"/>
                <a:gd name="connsiteX4" fmla="*/ 2077720 w 3323244"/>
                <a:gd name="connsiteY4" fmla="*/ 152400 h 208280"/>
                <a:gd name="connsiteX5" fmla="*/ 497840 w 3323244"/>
                <a:gd name="connsiteY5" fmla="*/ 162560 h 208280"/>
                <a:gd name="connsiteX6" fmla="*/ 538480 w 3323244"/>
                <a:gd name="connsiteY6" fmla="*/ 208280 h 208280"/>
                <a:gd name="connsiteX7" fmla="*/ 40640 w 3323244"/>
                <a:gd name="connsiteY7" fmla="*/ 208280 h 208280"/>
                <a:gd name="connsiteX8" fmla="*/ 0 w 3323244"/>
                <a:gd name="connsiteY8" fmla="*/ 0 h 208280"/>
                <a:gd name="connsiteX0" fmla="*/ 0 w 3314931"/>
                <a:gd name="connsiteY0" fmla="*/ 17048 h 165488"/>
                <a:gd name="connsiteX1" fmla="*/ 3114502 w 3314931"/>
                <a:gd name="connsiteY1" fmla="*/ 0 h 165488"/>
                <a:gd name="connsiteX2" fmla="*/ 3314931 w 3314931"/>
                <a:gd name="connsiteY2" fmla="*/ 123040 h 165488"/>
                <a:gd name="connsiteX3" fmla="*/ 1922087 w 3314931"/>
                <a:gd name="connsiteY3" fmla="*/ 160408 h 165488"/>
                <a:gd name="connsiteX4" fmla="*/ 2069407 w 3314931"/>
                <a:gd name="connsiteY4" fmla="*/ 109608 h 165488"/>
                <a:gd name="connsiteX5" fmla="*/ 489527 w 3314931"/>
                <a:gd name="connsiteY5" fmla="*/ 119768 h 165488"/>
                <a:gd name="connsiteX6" fmla="*/ 530167 w 3314931"/>
                <a:gd name="connsiteY6" fmla="*/ 165488 h 165488"/>
                <a:gd name="connsiteX7" fmla="*/ 32327 w 3314931"/>
                <a:gd name="connsiteY7" fmla="*/ 165488 h 165488"/>
                <a:gd name="connsiteX8" fmla="*/ 0 w 3314931"/>
                <a:gd name="connsiteY8" fmla="*/ 17048 h 165488"/>
                <a:gd name="connsiteX0" fmla="*/ 0 w 3314931"/>
                <a:gd name="connsiteY0" fmla="*/ 17048 h 165488"/>
                <a:gd name="connsiteX1" fmla="*/ 3114502 w 3314931"/>
                <a:gd name="connsiteY1" fmla="*/ 0 h 165488"/>
                <a:gd name="connsiteX2" fmla="*/ 3314931 w 3314931"/>
                <a:gd name="connsiteY2" fmla="*/ 123040 h 165488"/>
                <a:gd name="connsiteX3" fmla="*/ 1922087 w 3314931"/>
                <a:gd name="connsiteY3" fmla="*/ 160408 h 165488"/>
                <a:gd name="connsiteX4" fmla="*/ 489527 w 3314931"/>
                <a:gd name="connsiteY4" fmla="*/ 119768 h 165488"/>
                <a:gd name="connsiteX5" fmla="*/ 530167 w 3314931"/>
                <a:gd name="connsiteY5" fmla="*/ 165488 h 165488"/>
                <a:gd name="connsiteX6" fmla="*/ 32327 w 3314931"/>
                <a:gd name="connsiteY6" fmla="*/ 165488 h 165488"/>
                <a:gd name="connsiteX7" fmla="*/ 0 w 3314931"/>
                <a:gd name="connsiteY7" fmla="*/ 17048 h 165488"/>
                <a:gd name="connsiteX0" fmla="*/ 0 w 3314931"/>
                <a:gd name="connsiteY0" fmla="*/ 17048 h 165488"/>
                <a:gd name="connsiteX1" fmla="*/ 3114502 w 3314931"/>
                <a:gd name="connsiteY1" fmla="*/ 0 h 165488"/>
                <a:gd name="connsiteX2" fmla="*/ 3314931 w 3314931"/>
                <a:gd name="connsiteY2" fmla="*/ 123040 h 165488"/>
                <a:gd name="connsiteX3" fmla="*/ 1922087 w 3314931"/>
                <a:gd name="connsiteY3" fmla="*/ 160408 h 165488"/>
                <a:gd name="connsiteX4" fmla="*/ 530167 w 3314931"/>
                <a:gd name="connsiteY4" fmla="*/ 165488 h 165488"/>
                <a:gd name="connsiteX5" fmla="*/ 32327 w 3314931"/>
                <a:gd name="connsiteY5" fmla="*/ 165488 h 165488"/>
                <a:gd name="connsiteX6" fmla="*/ 0 w 3314931"/>
                <a:gd name="connsiteY6" fmla="*/ 17048 h 165488"/>
                <a:gd name="connsiteX0" fmla="*/ 75739 w 3390670"/>
                <a:gd name="connsiteY0" fmla="*/ 17048 h 165488"/>
                <a:gd name="connsiteX1" fmla="*/ 3190241 w 3390670"/>
                <a:gd name="connsiteY1" fmla="*/ 0 h 165488"/>
                <a:gd name="connsiteX2" fmla="*/ 3390670 w 3390670"/>
                <a:gd name="connsiteY2" fmla="*/ 123040 h 165488"/>
                <a:gd name="connsiteX3" fmla="*/ 1997826 w 3390670"/>
                <a:gd name="connsiteY3" fmla="*/ 160408 h 165488"/>
                <a:gd name="connsiteX4" fmla="*/ 605906 w 3390670"/>
                <a:gd name="connsiteY4" fmla="*/ 165488 h 165488"/>
                <a:gd name="connsiteX5" fmla="*/ 0 w 3390670"/>
                <a:gd name="connsiteY5" fmla="*/ 161499 h 165488"/>
                <a:gd name="connsiteX6" fmla="*/ 75739 w 3390670"/>
                <a:gd name="connsiteY6" fmla="*/ 17048 h 165488"/>
                <a:gd name="connsiteX0" fmla="*/ 0 w 3406371"/>
                <a:gd name="connsiteY0" fmla="*/ 17048 h 165488"/>
                <a:gd name="connsiteX1" fmla="*/ 3205942 w 3406371"/>
                <a:gd name="connsiteY1" fmla="*/ 0 h 165488"/>
                <a:gd name="connsiteX2" fmla="*/ 3406371 w 3406371"/>
                <a:gd name="connsiteY2" fmla="*/ 123040 h 165488"/>
                <a:gd name="connsiteX3" fmla="*/ 2013527 w 3406371"/>
                <a:gd name="connsiteY3" fmla="*/ 160408 h 165488"/>
                <a:gd name="connsiteX4" fmla="*/ 621607 w 3406371"/>
                <a:gd name="connsiteY4" fmla="*/ 165488 h 165488"/>
                <a:gd name="connsiteX5" fmla="*/ 15701 w 3406371"/>
                <a:gd name="connsiteY5" fmla="*/ 161499 h 165488"/>
                <a:gd name="connsiteX6" fmla="*/ 0 w 3406371"/>
                <a:gd name="connsiteY6" fmla="*/ 17048 h 165488"/>
                <a:gd name="connsiteX0" fmla="*/ 0 w 3406371"/>
                <a:gd name="connsiteY0" fmla="*/ 17048 h 168387"/>
                <a:gd name="connsiteX1" fmla="*/ 3205942 w 3406371"/>
                <a:gd name="connsiteY1" fmla="*/ 0 h 168387"/>
                <a:gd name="connsiteX2" fmla="*/ 3406371 w 3406371"/>
                <a:gd name="connsiteY2" fmla="*/ 123040 h 168387"/>
                <a:gd name="connsiteX3" fmla="*/ 2013527 w 3406371"/>
                <a:gd name="connsiteY3" fmla="*/ 168387 h 168387"/>
                <a:gd name="connsiteX4" fmla="*/ 621607 w 3406371"/>
                <a:gd name="connsiteY4" fmla="*/ 165488 h 168387"/>
                <a:gd name="connsiteX5" fmla="*/ 15701 w 3406371"/>
                <a:gd name="connsiteY5" fmla="*/ 161499 h 168387"/>
                <a:gd name="connsiteX6" fmla="*/ 0 w 3406371"/>
                <a:gd name="connsiteY6" fmla="*/ 17048 h 168387"/>
                <a:gd name="connsiteX0" fmla="*/ 0 w 3489498"/>
                <a:gd name="connsiteY0" fmla="*/ 17048 h 168387"/>
                <a:gd name="connsiteX1" fmla="*/ 3205942 w 3489498"/>
                <a:gd name="connsiteY1" fmla="*/ 0 h 168387"/>
                <a:gd name="connsiteX2" fmla="*/ 3489498 w 3489498"/>
                <a:gd name="connsiteY2" fmla="*/ 166923 h 168387"/>
                <a:gd name="connsiteX3" fmla="*/ 2013527 w 3489498"/>
                <a:gd name="connsiteY3" fmla="*/ 168387 h 168387"/>
                <a:gd name="connsiteX4" fmla="*/ 621607 w 3489498"/>
                <a:gd name="connsiteY4" fmla="*/ 165488 h 168387"/>
                <a:gd name="connsiteX5" fmla="*/ 15701 w 3489498"/>
                <a:gd name="connsiteY5" fmla="*/ 161499 h 168387"/>
                <a:gd name="connsiteX6" fmla="*/ 0 w 3489498"/>
                <a:gd name="connsiteY6" fmla="*/ 17048 h 168387"/>
                <a:gd name="connsiteX0" fmla="*/ 181702 w 3671200"/>
                <a:gd name="connsiteY0" fmla="*/ 17048 h 168387"/>
                <a:gd name="connsiteX1" fmla="*/ 3387644 w 3671200"/>
                <a:gd name="connsiteY1" fmla="*/ 0 h 168387"/>
                <a:gd name="connsiteX2" fmla="*/ 3671200 w 3671200"/>
                <a:gd name="connsiteY2" fmla="*/ 166923 h 168387"/>
                <a:gd name="connsiteX3" fmla="*/ 2195229 w 3671200"/>
                <a:gd name="connsiteY3" fmla="*/ 168387 h 168387"/>
                <a:gd name="connsiteX4" fmla="*/ 803309 w 3671200"/>
                <a:gd name="connsiteY4" fmla="*/ 165488 h 168387"/>
                <a:gd name="connsiteX5" fmla="*/ 0 w 3671200"/>
                <a:gd name="connsiteY5" fmla="*/ 161499 h 168387"/>
                <a:gd name="connsiteX6" fmla="*/ 181702 w 3671200"/>
                <a:gd name="connsiteY6" fmla="*/ 17048 h 168387"/>
                <a:gd name="connsiteX0" fmla="*/ 0 w 3675512"/>
                <a:gd name="connsiteY0" fmla="*/ 13495 h 168387"/>
                <a:gd name="connsiteX1" fmla="*/ 3391956 w 3675512"/>
                <a:gd name="connsiteY1" fmla="*/ 0 h 168387"/>
                <a:gd name="connsiteX2" fmla="*/ 3675512 w 3675512"/>
                <a:gd name="connsiteY2" fmla="*/ 166923 h 168387"/>
                <a:gd name="connsiteX3" fmla="*/ 2199541 w 3675512"/>
                <a:gd name="connsiteY3" fmla="*/ 168387 h 168387"/>
                <a:gd name="connsiteX4" fmla="*/ 807621 w 3675512"/>
                <a:gd name="connsiteY4" fmla="*/ 165488 h 168387"/>
                <a:gd name="connsiteX5" fmla="*/ 4312 w 3675512"/>
                <a:gd name="connsiteY5" fmla="*/ 161499 h 168387"/>
                <a:gd name="connsiteX6" fmla="*/ 0 w 3675512"/>
                <a:gd name="connsiteY6" fmla="*/ 13495 h 168387"/>
                <a:gd name="connsiteX0" fmla="*/ 0 w 3675512"/>
                <a:gd name="connsiteY0" fmla="*/ 13495 h 173935"/>
                <a:gd name="connsiteX1" fmla="*/ 3391956 w 3675512"/>
                <a:gd name="connsiteY1" fmla="*/ 0 h 173935"/>
                <a:gd name="connsiteX2" fmla="*/ 3675512 w 3675512"/>
                <a:gd name="connsiteY2" fmla="*/ 166923 h 173935"/>
                <a:gd name="connsiteX3" fmla="*/ 2199541 w 3675512"/>
                <a:gd name="connsiteY3" fmla="*/ 168387 h 173935"/>
                <a:gd name="connsiteX4" fmla="*/ 807621 w 3675512"/>
                <a:gd name="connsiteY4" fmla="*/ 165488 h 173935"/>
                <a:gd name="connsiteX5" fmla="*/ 11904 w 3675512"/>
                <a:gd name="connsiteY5" fmla="*/ 173935 h 173935"/>
                <a:gd name="connsiteX6" fmla="*/ 0 w 3675512"/>
                <a:gd name="connsiteY6" fmla="*/ 13495 h 173935"/>
                <a:gd name="connsiteX0" fmla="*/ 0 w 3675512"/>
                <a:gd name="connsiteY0" fmla="*/ 14897 h 175337"/>
                <a:gd name="connsiteX1" fmla="*/ 3320059 w 3675512"/>
                <a:gd name="connsiteY1" fmla="*/ 0 h 175337"/>
                <a:gd name="connsiteX2" fmla="*/ 3675512 w 3675512"/>
                <a:gd name="connsiteY2" fmla="*/ 168325 h 175337"/>
                <a:gd name="connsiteX3" fmla="*/ 2199541 w 3675512"/>
                <a:gd name="connsiteY3" fmla="*/ 169789 h 175337"/>
                <a:gd name="connsiteX4" fmla="*/ 807621 w 3675512"/>
                <a:gd name="connsiteY4" fmla="*/ 166890 h 175337"/>
                <a:gd name="connsiteX5" fmla="*/ 11904 w 3675512"/>
                <a:gd name="connsiteY5" fmla="*/ 175337 h 175337"/>
                <a:gd name="connsiteX6" fmla="*/ 0 w 3675512"/>
                <a:gd name="connsiteY6" fmla="*/ 14897 h 175337"/>
                <a:gd name="connsiteX0" fmla="*/ 0 w 3675512"/>
                <a:gd name="connsiteY0" fmla="*/ 14897 h 175337"/>
                <a:gd name="connsiteX1" fmla="*/ 3320059 w 3675512"/>
                <a:gd name="connsiteY1" fmla="*/ 0 h 175337"/>
                <a:gd name="connsiteX2" fmla="*/ 3478805 w 3675512"/>
                <a:gd name="connsiteY2" fmla="*/ 72687 h 175337"/>
                <a:gd name="connsiteX3" fmla="*/ 3675512 w 3675512"/>
                <a:gd name="connsiteY3" fmla="*/ 168325 h 175337"/>
                <a:gd name="connsiteX4" fmla="*/ 2199541 w 3675512"/>
                <a:gd name="connsiteY4" fmla="*/ 169789 h 175337"/>
                <a:gd name="connsiteX5" fmla="*/ 807621 w 3675512"/>
                <a:gd name="connsiteY5" fmla="*/ 166890 h 175337"/>
                <a:gd name="connsiteX6" fmla="*/ 11904 w 3675512"/>
                <a:gd name="connsiteY6" fmla="*/ 175337 h 175337"/>
                <a:gd name="connsiteX7" fmla="*/ 0 w 3675512"/>
                <a:gd name="connsiteY7" fmla="*/ 14897 h 175337"/>
                <a:gd name="connsiteX0" fmla="*/ 0 w 3675512"/>
                <a:gd name="connsiteY0" fmla="*/ 14897 h 175337"/>
                <a:gd name="connsiteX1" fmla="*/ 3320059 w 3675512"/>
                <a:gd name="connsiteY1" fmla="*/ 0 h 175337"/>
                <a:gd name="connsiteX2" fmla="*/ 3517749 w 3675512"/>
                <a:gd name="connsiteY2" fmla="*/ 79697 h 175337"/>
                <a:gd name="connsiteX3" fmla="*/ 3675512 w 3675512"/>
                <a:gd name="connsiteY3" fmla="*/ 168325 h 175337"/>
                <a:gd name="connsiteX4" fmla="*/ 2199541 w 3675512"/>
                <a:gd name="connsiteY4" fmla="*/ 169789 h 175337"/>
                <a:gd name="connsiteX5" fmla="*/ 807621 w 3675512"/>
                <a:gd name="connsiteY5" fmla="*/ 166890 h 175337"/>
                <a:gd name="connsiteX6" fmla="*/ 11904 w 3675512"/>
                <a:gd name="connsiteY6" fmla="*/ 175337 h 175337"/>
                <a:gd name="connsiteX7" fmla="*/ 0 w 3675512"/>
                <a:gd name="connsiteY7" fmla="*/ 14897 h 175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75512" h="175337">
                  <a:moveTo>
                    <a:pt x="0" y="14897"/>
                  </a:moveTo>
                  <a:lnTo>
                    <a:pt x="3320059" y="0"/>
                  </a:lnTo>
                  <a:lnTo>
                    <a:pt x="3517749" y="79697"/>
                  </a:lnTo>
                  <a:lnTo>
                    <a:pt x="3675512" y="168325"/>
                  </a:lnTo>
                  <a:lnTo>
                    <a:pt x="2199541" y="169789"/>
                  </a:lnTo>
                  <a:lnTo>
                    <a:pt x="807621" y="166890"/>
                  </a:lnTo>
                  <a:lnTo>
                    <a:pt x="11904" y="175337"/>
                  </a:lnTo>
                  <a:lnTo>
                    <a:pt x="0" y="14897"/>
                  </a:lnTo>
                  <a:close/>
                </a:path>
              </a:pathLst>
            </a:custGeom>
            <a:solidFill>
              <a:srgbClr val="FFFF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69" name="TextBox 68">
              <a:extLst>
                <a:ext uri="{FF2B5EF4-FFF2-40B4-BE49-F238E27FC236}">
                  <a16:creationId xmlns:a16="http://schemas.microsoft.com/office/drawing/2014/main" id="{3573A9A3-842D-8627-304F-26F7BAA237CF}"/>
                </a:ext>
              </a:extLst>
            </p:cNvPr>
            <p:cNvSpPr txBox="1"/>
            <p:nvPr/>
          </p:nvSpPr>
          <p:spPr>
            <a:xfrm>
              <a:off x="6282458" y="5526364"/>
              <a:ext cx="2846812" cy="553998"/>
            </a:xfrm>
            <a:prstGeom prst="rect">
              <a:avLst/>
            </a:prstGeom>
            <a:noFill/>
          </p:spPr>
          <p:txBody>
            <a:bodyPr wrap="square" rtlCol="0">
              <a:spAutoFit/>
            </a:bodyPr>
            <a:lstStyle/>
            <a:p>
              <a:pPr algn="ctr"/>
              <a:r>
                <a:rPr lang="en-IE" sz="1000" b="1" dirty="0">
                  <a:solidFill>
                    <a:srgbClr val="FF0000"/>
                  </a:solidFill>
                </a:rPr>
                <a:t>Pulses of metal-rich hydrothermal fluids breach sealed fault system during  on-going extension and fluid supply from depth  </a:t>
              </a:r>
            </a:p>
          </p:txBody>
        </p:sp>
        <p:cxnSp>
          <p:nvCxnSpPr>
            <p:cNvPr id="70" name="Straight Connector 69">
              <a:extLst>
                <a:ext uri="{FF2B5EF4-FFF2-40B4-BE49-F238E27FC236}">
                  <a16:creationId xmlns:a16="http://schemas.microsoft.com/office/drawing/2014/main" id="{456AECD3-BBB8-B4DC-0961-DD12E6EFECB0}"/>
                </a:ext>
              </a:extLst>
            </p:cNvPr>
            <p:cNvCxnSpPr>
              <a:cxnSpLocks/>
            </p:cNvCxnSpPr>
            <p:nvPr/>
          </p:nvCxnSpPr>
          <p:spPr>
            <a:xfrm flipV="1">
              <a:off x="482109" y="5161687"/>
              <a:ext cx="4057898" cy="2199"/>
            </a:xfrm>
            <a:prstGeom prst="line">
              <a:avLst/>
            </a:prstGeom>
            <a:ln w="76200">
              <a:solidFill>
                <a:srgbClr val="FFCCFF"/>
              </a:solidFill>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DB0402BF-2728-1E5F-AA8D-B62C0E16A704}"/>
                </a:ext>
              </a:extLst>
            </p:cNvPr>
            <p:cNvSpPr txBox="1"/>
            <p:nvPr/>
          </p:nvSpPr>
          <p:spPr>
            <a:xfrm>
              <a:off x="1176505" y="4853933"/>
              <a:ext cx="1867819" cy="261610"/>
            </a:xfrm>
            <a:prstGeom prst="rect">
              <a:avLst/>
            </a:prstGeom>
            <a:noFill/>
          </p:spPr>
          <p:txBody>
            <a:bodyPr wrap="none" rtlCol="0">
              <a:spAutoFit/>
            </a:bodyPr>
            <a:lstStyle/>
            <a:p>
              <a:r>
                <a:rPr lang="en-IE" sz="1100" b="1" dirty="0"/>
                <a:t>BASE CARBONIFEROUS</a:t>
              </a:r>
            </a:p>
          </p:txBody>
        </p:sp>
        <p:cxnSp>
          <p:nvCxnSpPr>
            <p:cNvPr id="72" name="Straight Connector 71">
              <a:extLst>
                <a:ext uri="{FF2B5EF4-FFF2-40B4-BE49-F238E27FC236}">
                  <a16:creationId xmlns:a16="http://schemas.microsoft.com/office/drawing/2014/main" id="{AEC0E7C1-575D-E6CF-95AC-5C2FEDCB6161}"/>
                </a:ext>
              </a:extLst>
            </p:cNvPr>
            <p:cNvCxnSpPr>
              <a:cxnSpLocks/>
            </p:cNvCxnSpPr>
            <p:nvPr/>
          </p:nvCxnSpPr>
          <p:spPr>
            <a:xfrm flipV="1">
              <a:off x="477751" y="3790435"/>
              <a:ext cx="5768409" cy="38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A2C58ADB-2D5C-04FC-7AB7-C069283884AF}"/>
                </a:ext>
              </a:extLst>
            </p:cNvPr>
            <p:cNvSpPr txBox="1"/>
            <p:nvPr/>
          </p:nvSpPr>
          <p:spPr>
            <a:xfrm>
              <a:off x="2371679" y="3549181"/>
              <a:ext cx="865943" cy="276999"/>
            </a:xfrm>
            <a:prstGeom prst="rect">
              <a:avLst/>
            </a:prstGeom>
            <a:noFill/>
          </p:spPr>
          <p:txBody>
            <a:bodyPr wrap="none" rtlCol="0">
              <a:spAutoFit/>
            </a:bodyPr>
            <a:lstStyle/>
            <a:p>
              <a:r>
                <a:rPr lang="en-IE" sz="1200" dirty="0"/>
                <a:t>Sea Level</a:t>
              </a:r>
            </a:p>
          </p:txBody>
        </p:sp>
        <p:cxnSp>
          <p:nvCxnSpPr>
            <p:cNvPr id="74" name="Straight Connector 73">
              <a:extLst>
                <a:ext uri="{FF2B5EF4-FFF2-40B4-BE49-F238E27FC236}">
                  <a16:creationId xmlns:a16="http://schemas.microsoft.com/office/drawing/2014/main" id="{B39DE0BA-C38D-0CA3-DD37-1143CB82A7FA}"/>
                </a:ext>
              </a:extLst>
            </p:cNvPr>
            <p:cNvCxnSpPr>
              <a:cxnSpLocks/>
            </p:cNvCxnSpPr>
            <p:nvPr/>
          </p:nvCxnSpPr>
          <p:spPr>
            <a:xfrm flipV="1">
              <a:off x="4901004" y="5589619"/>
              <a:ext cx="1334050" cy="7714"/>
            </a:xfrm>
            <a:prstGeom prst="line">
              <a:avLst/>
            </a:prstGeom>
            <a:ln w="76200">
              <a:solidFill>
                <a:srgbClr val="FFCCFF"/>
              </a:solidFill>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7391712E-B338-C1F5-1DDB-61EB122DA122}"/>
                </a:ext>
              </a:extLst>
            </p:cNvPr>
            <p:cNvCxnSpPr>
              <a:cxnSpLocks/>
            </p:cNvCxnSpPr>
            <p:nvPr/>
          </p:nvCxnSpPr>
          <p:spPr>
            <a:xfrm flipH="1">
              <a:off x="51057" y="3855975"/>
              <a:ext cx="4638" cy="1310053"/>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C85B9C57-F77F-AD3D-26BC-18A140599264}"/>
                </a:ext>
              </a:extLst>
            </p:cNvPr>
            <p:cNvSpPr txBox="1"/>
            <p:nvPr/>
          </p:nvSpPr>
          <p:spPr>
            <a:xfrm rot="16200000">
              <a:off x="-483502" y="4427315"/>
              <a:ext cx="1508746" cy="338554"/>
            </a:xfrm>
            <a:prstGeom prst="rect">
              <a:avLst/>
            </a:prstGeom>
            <a:noFill/>
          </p:spPr>
          <p:txBody>
            <a:bodyPr wrap="none" rtlCol="0">
              <a:spAutoFit/>
            </a:bodyPr>
            <a:lstStyle/>
            <a:p>
              <a:r>
                <a:rPr lang="en-IE" sz="1600" dirty="0"/>
                <a:t>500m - 1000m</a:t>
              </a:r>
            </a:p>
          </p:txBody>
        </p:sp>
        <p:sp>
          <p:nvSpPr>
            <p:cNvPr id="77" name="TextBox 76">
              <a:extLst>
                <a:ext uri="{FF2B5EF4-FFF2-40B4-BE49-F238E27FC236}">
                  <a16:creationId xmlns:a16="http://schemas.microsoft.com/office/drawing/2014/main" id="{02FD0D34-935C-73CD-9070-539B3BA24E17}"/>
                </a:ext>
              </a:extLst>
            </p:cNvPr>
            <p:cNvSpPr txBox="1"/>
            <p:nvPr/>
          </p:nvSpPr>
          <p:spPr>
            <a:xfrm>
              <a:off x="830451" y="4243924"/>
              <a:ext cx="2996864" cy="261610"/>
            </a:xfrm>
            <a:prstGeom prst="rect">
              <a:avLst/>
            </a:prstGeom>
            <a:noFill/>
            <a:ln>
              <a:noFill/>
            </a:ln>
          </p:spPr>
          <p:txBody>
            <a:bodyPr wrap="square" rtlCol="0">
              <a:spAutoFit/>
            </a:bodyPr>
            <a:lstStyle/>
            <a:p>
              <a:r>
                <a:rPr lang="en-IE" sz="1100" b="1" dirty="0"/>
                <a:t>Brittle chemically reactive carbonate</a:t>
              </a:r>
            </a:p>
          </p:txBody>
        </p:sp>
        <p:cxnSp>
          <p:nvCxnSpPr>
            <p:cNvPr id="78" name="Connector: Curved 77">
              <a:extLst>
                <a:ext uri="{FF2B5EF4-FFF2-40B4-BE49-F238E27FC236}">
                  <a16:creationId xmlns:a16="http://schemas.microsoft.com/office/drawing/2014/main" id="{3EA60FE9-2884-1D4E-4746-86A1C6B15658}"/>
                </a:ext>
              </a:extLst>
            </p:cNvPr>
            <p:cNvCxnSpPr>
              <a:cxnSpLocks/>
            </p:cNvCxnSpPr>
            <p:nvPr/>
          </p:nvCxnSpPr>
          <p:spPr>
            <a:xfrm rot="16200000" flipH="1">
              <a:off x="4223396" y="5866872"/>
              <a:ext cx="896282" cy="253961"/>
            </a:xfrm>
            <a:prstGeom prst="curvedConnector3">
              <a:avLst>
                <a:gd name="adj1" fmla="val 50000"/>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79" name="Connector: Curved 78">
              <a:extLst>
                <a:ext uri="{FF2B5EF4-FFF2-40B4-BE49-F238E27FC236}">
                  <a16:creationId xmlns:a16="http://schemas.microsoft.com/office/drawing/2014/main" id="{87EF888F-68C8-089E-96F5-2BC084195095}"/>
                </a:ext>
              </a:extLst>
            </p:cNvPr>
            <p:cNvCxnSpPr>
              <a:cxnSpLocks/>
            </p:cNvCxnSpPr>
            <p:nvPr/>
          </p:nvCxnSpPr>
          <p:spPr>
            <a:xfrm rot="16200000" flipH="1">
              <a:off x="4492770" y="5883819"/>
              <a:ext cx="881136" cy="256292"/>
            </a:xfrm>
            <a:prstGeom prst="curvedConnector3">
              <a:avLst>
                <a:gd name="adj1" fmla="val 50000"/>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80" name="Connector: Curved 79">
              <a:extLst>
                <a:ext uri="{FF2B5EF4-FFF2-40B4-BE49-F238E27FC236}">
                  <a16:creationId xmlns:a16="http://schemas.microsoft.com/office/drawing/2014/main" id="{F5F8E547-F4A5-3852-87E3-483EDCBEAD77}"/>
                </a:ext>
              </a:extLst>
            </p:cNvPr>
            <p:cNvCxnSpPr>
              <a:cxnSpLocks/>
            </p:cNvCxnSpPr>
            <p:nvPr/>
          </p:nvCxnSpPr>
          <p:spPr>
            <a:xfrm rot="16200000" flipH="1">
              <a:off x="3810294" y="5800867"/>
              <a:ext cx="1043395" cy="316095"/>
            </a:xfrm>
            <a:prstGeom prst="curvedConnector3">
              <a:avLst>
                <a:gd name="adj1" fmla="val 50000"/>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C0612EEA-FDE5-0BFD-6D71-7A3C94D1203E}"/>
                </a:ext>
              </a:extLst>
            </p:cNvPr>
            <p:cNvCxnSpPr>
              <a:cxnSpLocks/>
            </p:cNvCxnSpPr>
            <p:nvPr/>
          </p:nvCxnSpPr>
          <p:spPr>
            <a:xfrm>
              <a:off x="4706313" y="5080908"/>
              <a:ext cx="209028" cy="310351"/>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DD51021B-B9FE-2637-E1FF-7212BCD48B90}"/>
                </a:ext>
              </a:extLst>
            </p:cNvPr>
            <p:cNvCxnSpPr>
              <a:cxnSpLocks/>
            </p:cNvCxnSpPr>
            <p:nvPr/>
          </p:nvCxnSpPr>
          <p:spPr>
            <a:xfrm>
              <a:off x="3930651" y="4578005"/>
              <a:ext cx="209028" cy="310351"/>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DC3DD0B3-842B-7088-D3F4-404F56BAF067}"/>
                </a:ext>
              </a:extLst>
            </p:cNvPr>
            <p:cNvCxnSpPr>
              <a:cxnSpLocks/>
            </p:cNvCxnSpPr>
            <p:nvPr/>
          </p:nvCxnSpPr>
          <p:spPr>
            <a:xfrm>
              <a:off x="4826274" y="5099785"/>
              <a:ext cx="209028" cy="310351"/>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A493B543-09C6-67FB-82D6-170E60AB064C}"/>
                </a:ext>
              </a:extLst>
            </p:cNvPr>
            <p:cNvCxnSpPr>
              <a:cxnSpLocks/>
            </p:cNvCxnSpPr>
            <p:nvPr/>
          </p:nvCxnSpPr>
          <p:spPr>
            <a:xfrm flipH="1">
              <a:off x="4901004" y="5116051"/>
              <a:ext cx="33831" cy="284085"/>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5" name="Freeform: Shape 84">
              <a:extLst>
                <a:ext uri="{FF2B5EF4-FFF2-40B4-BE49-F238E27FC236}">
                  <a16:creationId xmlns:a16="http://schemas.microsoft.com/office/drawing/2014/main" id="{9D070F4F-4863-9422-9F42-AC3D05B7D892}"/>
                </a:ext>
              </a:extLst>
            </p:cNvPr>
            <p:cNvSpPr/>
            <p:nvPr/>
          </p:nvSpPr>
          <p:spPr>
            <a:xfrm>
              <a:off x="3799700" y="4075582"/>
              <a:ext cx="1912370" cy="363903"/>
            </a:xfrm>
            <a:custGeom>
              <a:avLst/>
              <a:gdLst>
                <a:gd name="connsiteX0" fmla="*/ 47625 w 1809750"/>
                <a:gd name="connsiteY0" fmla="*/ 133350 h 400050"/>
                <a:gd name="connsiteX1" fmla="*/ 276225 w 1809750"/>
                <a:gd name="connsiteY1" fmla="*/ 0 h 400050"/>
                <a:gd name="connsiteX2" fmla="*/ 590550 w 1809750"/>
                <a:gd name="connsiteY2" fmla="*/ 9525 h 400050"/>
                <a:gd name="connsiteX3" fmla="*/ 1390650 w 1809750"/>
                <a:gd name="connsiteY3" fmla="*/ 95250 h 400050"/>
                <a:gd name="connsiteX4" fmla="*/ 1809750 w 1809750"/>
                <a:gd name="connsiteY4" fmla="*/ 114300 h 400050"/>
                <a:gd name="connsiteX5" fmla="*/ 1685925 w 1809750"/>
                <a:gd name="connsiteY5" fmla="*/ 257175 h 400050"/>
                <a:gd name="connsiteX6" fmla="*/ 895350 w 1809750"/>
                <a:gd name="connsiteY6" fmla="*/ 342900 h 400050"/>
                <a:gd name="connsiteX7" fmla="*/ 790575 w 1809750"/>
                <a:gd name="connsiteY7" fmla="*/ 361950 h 400050"/>
                <a:gd name="connsiteX8" fmla="*/ 361950 w 1809750"/>
                <a:gd name="connsiteY8" fmla="*/ 400050 h 400050"/>
                <a:gd name="connsiteX9" fmla="*/ 0 w 1809750"/>
                <a:gd name="connsiteY9" fmla="*/ 400050 h 400050"/>
                <a:gd name="connsiteX10" fmla="*/ 171450 w 1809750"/>
                <a:gd name="connsiteY10" fmla="*/ 276225 h 400050"/>
                <a:gd name="connsiteX11" fmla="*/ 57150 w 1809750"/>
                <a:gd name="connsiteY11" fmla="*/ 200025 h 400050"/>
                <a:gd name="connsiteX12" fmla="*/ 47625 w 1809750"/>
                <a:gd name="connsiteY12" fmla="*/ 133350 h 400050"/>
                <a:gd name="connsiteX0" fmla="*/ 47625 w 1809750"/>
                <a:gd name="connsiteY0" fmla="*/ 133350 h 400050"/>
                <a:gd name="connsiteX1" fmla="*/ 276225 w 1809750"/>
                <a:gd name="connsiteY1" fmla="*/ 0 h 400050"/>
                <a:gd name="connsiteX2" fmla="*/ 707781 w 1809750"/>
                <a:gd name="connsiteY2" fmla="*/ 204909 h 400050"/>
                <a:gd name="connsiteX3" fmla="*/ 1390650 w 1809750"/>
                <a:gd name="connsiteY3" fmla="*/ 95250 h 400050"/>
                <a:gd name="connsiteX4" fmla="*/ 1809750 w 1809750"/>
                <a:gd name="connsiteY4" fmla="*/ 114300 h 400050"/>
                <a:gd name="connsiteX5" fmla="*/ 1685925 w 1809750"/>
                <a:gd name="connsiteY5" fmla="*/ 257175 h 400050"/>
                <a:gd name="connsiteX6" fmla="*/ 895350 w 1809750"/>
                <a:gd name="connsiteY6" fmla="*/ 342900 h 400050"/>
                <a:gd name="connsiteX7" fmla="*/ 790575 w 1809750"/>
                <a:gd name="connsiteY7" fmla="*/ 361950 h 400050"/>
                <a:gd name="connsiteX8" fmla="*/ 361950 w 1809750"/>
                <a:gd name="connsiteY8" fmla="*/ 400050 h 400050"/>
                <a:gd name="connsiteX9" fmla="*/ 0 w 1809750"/>
                <a:gd name="connsiteY9" fmla="*/ 400050 h 400050"/>
                <a:gd name="connsiteX10" fmla="*/ 171450 w 1809750"/>
                <a:gd name="connsiteY10" fmla="*/ 276225 h 400050"/>
                <a:gd name="connsiteX11" fmla="*/ 57150 w 1809750"/>
                <a:gd name="connsiteY11" fmla="*/ 200025 h 400050"/>
                <a:gd name="connsiteX12" fmla="*/ 47625 w 1809750"/>
                <a:gd name="connsiteY12" fmla="*/ 133350 h 400050"/>
                <a:gd name="connsiteX0" fmla="*/ 47625 w 1809750"/>
                <a:gd name="connsiteY0" fmla="*/ 38100 h 304800"/>
                <a:gd name="connsiteX1" fmla="*/ 354379 w 1809750"/>
                <a:gd name="connsiteY1" fmla="*/ 76689 h 304800"/>
                <a:gd name="connsiteX2" fmla="*/ 707781 w 1809750"/>
                <a:gd name="connsiteY2" fmla="*/ 109659 h 304800"/>
                <a:gd name="connsiteX3" fmla="*/ 1390650 w 1809750"/>
                <a:gd name="connsiteY3" fmla="*/ 0 h 304800"/>
                <a:gd name="connsiteX4" fmla="*/ 1809750 w 1809750"/>
                <a:gd name="connsiteY4" fmla="*/ 19050 h 304800"/>
                <a:gd name="connsiteX5" fmla="*/ 1685925 w 1809750"/>
                <a:gd name="connsiteY5" fmla="*/ 161925 h 304800"/>
                <a:gd name="connsiteX6" fmla="*/ 895350 w 1809750"/>
                <a:gd name="connsiteY6" fmla="*/ 247650 h 304800"/>
                <a:gd name="connsiteX7" fmla="*/ 790575 w 1809750"/>
                <a:gd name="connsiteY7" fmla="*/ 266700 h 304800"/>
                <a:gd name="connsiteX8" fmla="*/ 361950 w 1809750"/>
                <a:gd name="connsiteY8" fmla="*/ 304800 h 304800"/>
                <a:gd name="connsiteX9" fmla="*/ 0 w 1809750"/>
                <a:gd name="connsiteY9" fmla="*/ 304800 h 304800"/>
                <a:gd name="connsiteX10" fmla="*/ 171450 w 1809750"/>
                <a:gd name="connsiteY10" fmla="*/ 180975 h 304800"/>
                <a:gd name="connsiteX11" fmla="*/ 57150 w 1809750"/>
                <a:gd name="connsiteY11" fmla="*/ 104775 h 304800"/>
                <a:gd name="connsiteX12" fmla="*/ 47625 w 1809750"/>
                <a:gd name="connsiteY12" fmla="*/ 38100 h 304800"/>
                <a:gd name="connsiteX0" fmla="*/ 57150 w 1809750"/>
                <a:gd name="connsiteY0" fmla="*/ 104775 h 304800"/>
                <a:gd name="connsiteX1" fmla="*/ 354379 w 1809750"/>
                <a:gd name="connsiteY1" fmla="*/ 76689 h 304800"/>
                <a:gd name="connsiteX2" fmla="*/ 707781 w 1809750"/>
                <a:gd name="connsiteY2" fmla="*/ 109659 h 304800"/>
                <a:gd name="connsiteX3" fmla="*/ 1390650 w 1809750"/>
                <a:gd name="connsiteY3" fmla="*/ 0 h 304800"/>
                <a:gd name="connsiteX4" fmla="*/ 1809750 w 1809750"/>
                <a:gd name="connsiteY4" fmla="*/ 19050 h 304800"/>
                <a:gd name="connsiteX5" fmla="*/ 1685925 w 1809750"/>
                <a:gd name="connsiteY5" fmla="*/ 161925 h 304800"/>
                <a:gd name="connsiteX6" fmla="*/ 895350 w 1809750"/>
                <a:gd name="connsiteY6" fmla="*/ 247650 h 304800"/>
                <a:gd name="connsiteX7" fmla="*/ 790575 w 1809750"/>
                <a:gd name="connsiteY7" fmla="*/ 266700 h 304800"/>
                <a:gd name="connsiteX8" fmla="*/ 361950 w 1809750"/>
                <a:gd name="connsiteY8" fmla="*/ 304800 h 304800"/>
                <a:gd name="connsiteX9" fmla="*/ 0 w 1809750"/>
                <a:gd name="connsiteY9" fmla="*/ 304800 h 304800"/>
                <a:gd name="connsiteX10" fmla="*/ 171450 w 1809750"/>
                <a:gd name="connsiteY10" fmla="*/ 180975 h 304800"/>
                <a:gd name="connsiteX11" fmla="*/ 57150 w 1809750"/>
                <a:gd name="connsiteY11" fmla="*/ 104775 h 304800"/>
                <a:gd name="connsiteX0" fmla="*/ 49335 w 1801935"/>
                <a:gd name="connsiteY0" fmla="*/ 104775 h 414215"/>
                <a:gd name="connsiteX1" fmla="*/ 346564 w 1801935"/>
                <a:gd name="connsiteY1" fmla="*/ 76689 h 414215"/>
                <a:gd name="connsiteX2" fmla="*/ 699966 w 1801935"/>
                <a:gd name="connsiteY2" fmla="*/ 109659 h 414215"/>
                <a:gd name="connsiteX3" fmla="*/ 1382835 w 1801935"/>
                <a:gd name="connsiteY3" fmla="*/ 0 h 414215"/>
                <a:gd name="connsiteX4" fmla="*/ 1801935 w 1801935"/>
                <a:gd name="connsiteY4" fmla="*/ 19050 h 414215"/>
                <a:gd name="connsiteX5" fmla="*/ 1678110 w 1801935"/>
                <a:gd name="connsiteY5" fmla="*/ 161925 h 414215"/>
                <a:gd name="connsiteX6" fmla="*/ 887535 w 1801935"/>
                <a:gd name="connsiteY6" fmla="*/ 247650 h 414215"/>
                <a:gd name="connsiteX7" fmla="*/ 782760 w 1801935"/>
                <a:gd name="connsiteY7" fmla="*/ 266700 h 414215"/>
                <a:gd name="connsiteX8" fmla="*/ 354135 w 1801935"/>
                <a:gd name="connsiteY8" fmla="*/ 304800 h 414215"/>
                <a:gd name="connsiteX9" fmla="*/ 0 w 1801935"/>
                <a:gd name="connsiteY9" fmla="*/ 414215 h 414215"/>
                <a:gd name="connsiteX10" fmla="*/ 163635 w 1801935"/>
                <a:gd name="connsiteY10" fmla="*/ 180975 h 414215"/>
                <a:gd name="connsiteX11" fmla="*/ 49335 w 1801935"/>
                <a:gd name="connsiteY11" fmla="*/ 104775 h 414215"/>
                <a:gd name="connsiteX0" fmla="*/ 49335 w 1801935"/>
                <a:gd name="connsiteY0" fmla="*/ 104775 h 414215"/>
                <a:gd name="connsiteX1" fmla="*/ 346564 w 1801935"/>
                <a:gd name="connsiteY1" fmla="*/ 76689 h 414215"/>
                <a:gd name="connsiteX2" fmla="*/ 699966 w 1801935"/>
                <a:gd name="connsiteY2" fmla="*/ 109659 h 414215"/>
                <a:gd name="connsiteX3" fmla="*/ 1382835 w 1801935"/>
                <a:gd name="connsiteY3" fmla="*/ 0 h 414215"/>
                <a:gd name="connsiteX4" fmla="*/ 1801935 w 1801935"/>
                <a:gd name="connsiteY4" fmla="*/ 19050 h 414215"/>
                <a:gd name="connsiteX5" fmla="*/ 1310787 w 1801935"/>
                <a:gd name="connsiteY5" fmla="*/ 201002 h 414215"/>
                <a:gd name="connsiteX6" fmla="*/ 887535 w 1801935"/>
                <a:gd name="connsiteY6" fmla="*/ 247650 h 414215"/>
                <a:gd name="connsiteX7" fmla="*/ 782760 w 1801935"/>
                <a:gd name="connsiteY7" fmla="*/ 266700 h 414215"/>
                <a:gd name="connsiteX8" fmla="*/ 354135 w 1801935"/>
                <a:gd name="connsiteY8" fmla="*/ 304800 h 414215"/>
                <a:gd name="connsiteX9" fmla="*/ 0 w 1801935"/>
                <a:gd name="connsiteY9" fmla="*/ 414215 h 414215"/>
                <a:gd name="connsiteX10" fmla="*/ 163635 w 1801935"/>
                <a:gd name="connsiteY10" fmla="*/ 180975 h 414215"/>
                <a:gd name="connsiteX11" fmla="*/ 49335 w 1801935"/>
                <a:gd name="connsiteY11" fmla="*/ 104775 h 414215"/>
                <a:gd name="connsiteX0" fmla="*/ 49335 w 1614365"/>
                <a:gd name="connsiteY0" fmla="*/ 104775 h 414215"/>
                <a:gd name="connsiteX1" fmla="*/ 346564 w 1614365"/>
                <a:gd name="connsiteY1" fmla="*/ 76689 h 414215"/>
                <a:gd name="connsiteX2" fmla="*/ 699966 w 1614365"/>
                <a:gd name="connsiteY2" fmla="*/ 109659 h 414215"/>
                <a:gd name="connsiteX3" fmla="*/ 1382835 w 1614365"/>
                <a:gd name="connsiteY3" fmla="*/ 0 h 414215"/>
                <a:gd name="connsiteX4" fmla="*/ 1614365 w 1614365"/>
                <a:gd name="connsiteY4" fmla="*/ 50312 h 414215"/>
                <a:gd name="connsiteX5" fmla="*/ 1310787 w 1614365"/>
                <a:gd name="connsiteY5" fmla="*/ 201002 h 414215"/>
                <a:gd name="connsiteX6" fmla="*/ 887535 w 1614365"/>
                <a:gd name="connsiteY6" fmla="*/ 247650 h 414215"/>
                <a:gd name="connsiteX7" fmla="*/ 782760 w 1614365"/>
                <a:gd name="connsiteY7" fmla="*/ 266700 h 414215"/>
                <a:gd name="connsiteX8" fmla="*/ 354135 w 1614365"/>
                <a:gd name="connsiteY8" fmla="*/ 304800 h 414215"/>
                <a:gd name="connsiteX9" fmla="*/ 0 w 1614365"/>
                <a:gd name="connsiteY9" fmla="*/ 414215 h 414215"/>
                <a:gd name="connsiteX10" fmla="*/ 163635 w 1614365"/>
                <a:gd name="connsiteY10" fmla="*/ 180975 h 414215"/>
                <a:gd name="connsiteX11" fmla="*/ 49335 w 1614365"/>
                <a:gd name="connsiteY11" fmla="*/ 104775 h 414215"/>
                <a:gd name="connsiteX0" fmla="*/ 223052 w 1788082"/>
                <a:gd name="connsiteY0" fmla="*/ 104775 h 414215"/>
                <a:gd name="connsiteX1" fmla="*/ 520281 w 1788082"/>
                <a:gd name="connsiteY1" fmla="*/ 76689 h 414215"/>
                <a:gd name="connsiteX2" fmla="*/ 873683 w 1788082"/>
                <a:gd name="connsiteY2" fmla="*/ 109659 h 414215"/>
                <a:gd name="connsiteX3" fmla="*/ 1556552 w 1788082"/>
                <a:gd name="connsiteY3" fmla="*/ 0 h 414215"/>
                <a:gd name="connsiteX4" fmla="*/ 1788082 w 1788082"/>
                <a:gd name="connsiteY4" fmla="*/ 50312 h 414215"/>
                <a:gd name="connsiteX5" fmla="*/ 1484504 w 1788082"/>
                <a:gd name="connsiteY5" fmla="*/ 201002 h 414215"/>
                <a:gd name="connsiteX6" fmla="*/ 1061252 w 1788082"/>
                <a:gd name="connsiteY6" fmla="*/ 247650 h 414215"/>
                <a:gd name="connsiteX7" fmla="*/ 956477 w 1788082"/>
                <a:gd name="connsiteY7" fmla="*/ 266700 h 414215"/>
                <a:gd name="connsiteX8" fmla="*/ 527852 w 1788082"/>
                <a:gd name="connsiteY8" fmla="*/ 304800 h 414215"/>
                <a:gd name="connsiteX9" fmla="*/ 173717 w 1788082"/>
                <a:gd name="connsiteY9" fmla="*/ 414215 h 414215"/>
                <a:gd name="connsiteX10" fmla="*/ 0 w 1788082"/>
                <a:gd name="connsiteY10" fmla="*/ 189852 h 414215"/>
                <a:gd name="connsiteX11" fmla="*/ 223052 w 1788082"/>
                <a:gd name="connsiteY11" fmla="*/ 104775 h 414215"/>
                <a:gd name="connsiteX0" fmla="*/ 223052 w 1788082"/>
                <a:gd name="connsiteY0" fmla="*/ 104775 h 414215"/>
                <a:gd name="connsiteX1" fmla="*/ 493648 w 1788082"/>
                <a:gd name="connsiteY1" fmla="*/ 156588 h 414215"/>
                <a:gd name="connsiteX2" fmla="*/ 873683 w 1788082"/>
                <a:gd name="connsiteY2" fmla="*/ 109659 h 414215"/>
                <a:gd name="connsiteX3" fmla="*/ 1556552 w 1788082"/>
                <a:gd name="connsiteY3" fmla="*/ 0 h 414215"/>
                <a:gd name="connsiteX4" fmla="*/ 1788082 w 1788082"/>
                <a:gd name="connsiteY4" fmla="*/ 50312 h 414215"/>
                <a:gd name="connsiteX5" fmla="*/ 1484504 w 1788082"/>
                <a:gd name="connsiteY5" fmla="*/ 201002 h 414215"/>
                <a:gd name="connsiteX6" fmla="*/ 1061252 w 1788082"/>
                <a:gd name="connsiteY6" fmla="*/ 247650 h 414215"/>
                <a:gd name="connsiteX7" fmla="*/ 956477 w 1788082"/>
                <a:gd name="connsiteY7" fmla="*/ 266700 h 414215"/>
                <a:gd name="connsiteX8" fmla="*/ 527852 w 1788082"/>
                <a:gd name="connsiteY8" fmla="*/ 304800 h 414215"/>
                <a:gd name="connsiteX9" fmla="*/ 173717 w 1788082"/>
                <a:gd name="connsiteY9" fmla="*/ 414215 h 414215"/>
                <a:gd name="connsiteX10" fmla="*/ 0 w 1788082"/>
                <a:gd name="connsiteY10" fmla="*/ 189852 h 414215"/>
                <a:gd name="connsiteX11" fmla="*/ 223052 w 1788082"/>
                <a:gd name="connsiteY11" fmla="*/ 104775 h 414215"/>
                <a:gd name="connsiteX0" fmla="*/ 143153 w 1788082"/>
                <a:gd name="connsiteY0" fmla="*/ 131408 h 414215"/>
                <a:gd name="connsiteX1" fmla="*/ 493648 w 1788082"/>
                <a:gd name="connsiteY1" fmla="*/ 156588 h 414215"/>
                <a:gd name="connsiteX2" fmla="*/ 873683 w 1788082"/>
                <a:gd name="connsiteY2" fmla="*/ 109659 h 414215"/>
                <a:gd name="connsiteX3" fmla="*/ 1556552 w 1788082"/>
                <a:gd name="connsiteY3" fmla="*/ 0 h 414215"/>
                <a:gd name="connsiteX4" fmla="*/ 1788082 w 1788082"/>
                <a:gd name="connsiteY4" fmla="*/ 50312 h 414215"/>
                <a:gd name="connsiteX5" fmla="*/ 1484504 w 1788082"/>
                <a:gd name="connsiteY5" fmla="*/ 201002 h 414215"/>
                <a:gd name="connsiteX6" fmla="*/ 1061252 w 1788082"/>
                <a:gd name="connsiteY6" fmla="*/ 247650 h 414215"/>
                <a:gd name="connsiteX7" fmla="*/ 956477 w 1788082"/>
                <a:gd name="connsiteY7" fmla="*/ 266700 h 414215"/>
                <a:gd name="connsiteX8" fmla="*/ 527852 w 1788082"/>
                <a:gd name="connsiteY8" fmla="*/ 304800 h 414215"/>
                <a:gd name="connsiteX9" fmla="*/ 173717 w 1788082"/>
                <a:gd name="connsiteY9" fmla="*/ 414215 h 414215"/>
                <a:gd name="connsiteX10" fmla="*/ 0 w 1788082"/>
                <a:gd name="connsiteY10" fmla="*/ 189852 h 414215"/>
                <a:gd name="connsiteX11" fmla="*/ 143153 w 1788082"/>
                <a:gd name="connsiteY11" fmla="*/ 131408 h 414215"/>
                <a:gd name="connsiteX0" fmla="*/ 143153 w 1788082"/>
                <a:gd name="connsiteY0" fmla="*/ 81096 h 363903"/>
                <a:gd name="connsiteX1" fmla="*/ 493648 w 1788082"/>
                <a:gd name="connsiteY1" fmla="*/ 106276 h 363903"/>
                <a:gd name="connsiteX2" fmla="*/ 873683 w 1788082"/>
                <a:gd name="connsiteY2" fmla="*/ 59347 h 363903"/>
                <a:gd name="connsiteX3" fmla="*/ 1148179 w 1788082"/>
                <a:gd name="connsiteY3" fmla="*/ 47342 h 363903"/>
                <a:gd name="connsiteX4" fmla="*/ 1788082 w 1788082"/>
                <a:gd name="connsiteY4" fmla="*/ 0 h 363903"/>
                <a:gd name="connsiteX5" fmla="*/ 1484504 w 1788082"/>
                <a:gd name="connsiteY5" fmla="*/ 150690 h 363903"/>
                <a:gd name="connsiteX6" fmla="*/ 1061252 w 1788082"/>
                <a:gd name="connsiteY6" fmla="*/ 197338 h 363903"/>
                <a:gd name="connsiteX7" fmla="*/ 956477 w 1788082"/>
                <a:gd name="connsiteY7" fmla="*/ 216388 h 363903"/>
                <a:gd name="connsiteX8" fmla="*/ 527852 w 1788082"/>
                <a:gd name="connsiteY8" fmla="*/ 254488 h 363903"/>
                <a:gd name="connsiteX9" fmla="*/ 173717 w 1788082"/>
                <a:gd name="connsiteY9" fmla="*/ 363903 h 363903"/>
                <a:gd name="connsiteX10" fmla="*/ 0 w 1788082"/>
                <a:gd name="connsiteY10" fmla="*/ 139540 h 363903"/>
                <a:gd name="connsiteX11" fmla="*/ 143153 w 1788082"/>
                <a:gd name="connsiteY11" fmla="*/ 81096 h 363903"/>
                <a:gd name="connsiteX0" fmla="*/ 267441 w 1912370"/>
                <a:gd name="connsiteY0" fmla="*/ 81096 h 363903"/>
                <a:gd name="connsiteX1" fmla="*/ 617936 w 1912370"/>
                <a:gd name="connsiteY1" fmla="*/ 106276 h 363903"/>
                <a:gd name="connsiteX2" fmla="*/ 997971 w 1912370"/>
                <a:gd name="connsiteY2" fmla="*/ 59347 h 363903"/>
                <a:gd name="connsiteX3" fmla="*/ 1272467 w 1912370"/>
                <a:gd name="connsiteY3" fmla="*/ 47342 h 363903"/>
                <a:gd name="connsiteX4" fmla="*/ 1912370 w 1912370"/>
                <a:gd name="connsiteY4" fmla="*/ 0 h 363903"/>
                <a:gd name="connsiteX5" fmla="*/ 1608792 w 1912370"/>
                <a:gd name="connsiteY5" fmla="*/ 150690 h 363903"/>
                <a:gd name="connsiteX6" fmla="*/ 1185540 w 1912370"/>
                <a:gd name="connsiteY6" fmla="*/ 197338 h 363903"/>
                <a:gd name="connsiteX7" fmla="*/ 1080765 w 1912370"/>
                <a:gd name="connsiteY7" fmla="*/ 216388 h 363903"/>
                <a:gd name="connsiteX8" fmla="*/ 652140 w 1912370"/>
                <a:gd name="connsiteY8" fmla="*/ 254488 h 363903"/>
                <a:gd name="connsiteX9" fmla="*/ 298005 w 1912370"/>
                <a:gd name="connsiteY9" fmla="*/ 363903 h 363903"/>
                <a:gd name="connsiteX10" fmla="*/ 0 w 1912370"/>
                <a:gd name="connsiteY10" fmla="*/ 104029 h 363903"/>
                <a:gd name="connsiteX11" fmla="*/ 267441 w 1912370"/>
                <a:gd name="connsiteY11" fmla="*/ 81096 h 363903"/>
                <a:gd name="connsiteX0" fmla="*/ 285196 w 1912370"/>
                <a:gd name="connsiteY0" fmla="*/ 152118 h 363903"/>
                <a:gd name="connsiteX1" fmla="*/ 617936 w 1912370"/>
                <a:gd name="connsiteY1" fmla="*/ 106276 h 363903"/>
                <a:gd name="connsiteX2" fmla="*/ 997971 w 1912370"/>
                <a:gd name="connsiteY2" fmla="*/ 59347 h 363903"/>
                <a:gd name="connsiteX3" fmla="*/ 1272467 w 1912370"/>
                <a:gd name="connsiteY3" fmla="*/ 47342 h 363903"/>
                <a:gd name="connsiteX4" fmla="*/ 1912370 w 1912370"/>
                <a:gd name="connsiteY4" fmla="*/ 0 h 363903"/>
                <a:gd name="connsiteX5" fmla="*/ 1608792 w 1912370"/>
                <a:gd name="connsiteY5" fmla="*/ 150690 h 363903"/>
                <a:gd name="connsiteX6" fmla="*/ 1185540 w 1912370"/>
                <a:gd name="connsiteY6" fmla="*/ 197338 h 363903"/>
                <a:gd name="connsiteX7" fmla="*/ 1080765 w 1912370"/>
                <a:gd name="connsiteY7" fmla="*/ 216388 h 363903"/>
                <a:gd name="connsiteX8" fmla="*/ 652140 w 1912370"/>
                <a:gd name="connsiteY8" fmla="*/ 254488 h 363903"/>
                <a:gd name="connsiteX9" fmla="*/ 298005 w 1912370"/>
                <a:gd name="connsiteY9" fmla="*/ 363903 h 363903"/>
                <a:gd name="connsiteX10" fmla="*/ 0 w 1912370"/>
                <a:gd name="connsiteY10" fmla="*/ 104029 h 363903"/>
                <a:gd name="connsiteX11" fmla="*/ 285196 w 1912370"/>
                <a:gd name="connsiteY11" fmla="*/ 152118 h 36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12370" h="363903">
                  <a:moveTo>
                    <a:pt x="285196" y="152118"/>
                  </a:moveTo>
                  <a:lnTo>
                    <a:pt x="617936" y="106276"/>
                  </a:lnTo>
                  <a:lnTo>
                    <a:pt x="997971" y="59347"/>
                  </a:lnTo>
                  <a:lnTo>
                    <a:pt x="1272467" y="47342"/>
                  </a:lnTo>
                  <a:lnTo>
                    <a:pt x="1912370" y="0"/>
                  </a:lnTo>
                  <a:lnTo>
                    <a:pt x="1608792" y="150690"/>
                  </a:lnTo>
                  <a:lnTo>
                    <a:pt x="1185540" y="197338"/>
                  </a:lnTo>
                  <a:lnTo>
                    <a:pt x="1080765" y="216388"/>
                  </a:lnTo>
                  <a:lnTo>
                    <a:pt x="652140" y="254488"/>
                  </a:lnTo>
                  <a:lnTo>
                    <a:pt x="298005" y="363903"/>
                  </a:lnTo>
                  <a:lnTo>
                    <a:pt x="0" y="104029"/>
                  </a:lnTo>
                  <a:lnTo>
                    <a:pt x="285196" y="152118"/>
                  </a:lnTo>
                  <a:close/>
                </a:path>
              </a:pathLst>
            </a:custGeom>
            <a:solidFill>
              <a:schemeClr val="accent1">
                <a:alpha val="32000"/>
              </a:schemeClr>
            </a:solidFill>
            <a:ln>
              <a:solidFill>
                <a:srgbClr val="DFAE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86" name="TextBox 85">
              <a:extLst>
                <a:ext uri="{FF2B5EF4-FFF2-40B4-BE49-F238E27FC236}">
                  <a16:creationId xmlns:a16="http://schemas.microsoft.com/office/drawing/2014/main" id="{F71A25EE-2F00-2BE3-E1DD-45C5CEF9B33A}"/>
                </a:ext>
              </a:extLst>
            </p:cNvPr>
            <p:cNvSpPr txBox="1"/>
            <p:nvPr/>
          </p:nvSpPr>
          <p:spPr>
            <a:xfrm>
              <a:off x="1380210" y="4571847"/>
              <a:ext cx="1614385" cy="261610"/>
            </a:xfrm>
            <a:prstGeom prst="rect">
              <a:avLst/>
            </a:prstGeom>
            <a:noFill/>
          </p:spPr>
          <p:txBody>
            <a:bodyPr wrap="square" rtlCol="0">
              <a:spAutoFit/>
            </a:bodyPr>
            <a:lstStyle/>
            <a:p>
              <a:r>
                <a:rPr lang="en-IE" sz="1100" b="1" dirty="0"/>
                <a:t>Shaley Limestones </a:t>
              </a:r>
            </a:p>
          </p:txBody>
        </p:sp>
        <p:sp>
          <p:nvSpPr>
            <p:cNvPr id="87" name="Freeform: Shape 86">
              <a:extLst>
                <a:ext uri="{FF2B5EF4-FFF2-40B4-BE49-F238E27FC236}">
                  <a16:creationId xmlns:a16="http://schemas.microsoft.com/office/drawing/2014/main" id="{BA755619-7390-A8B6-2C7F-373EDFDEB7C6}"/>
                </a:ext>
              </a:extLst>
            </p:cNvPr>
            <p:cNvSpPr/>
            <p:nvPr/>
          </p:nvSpPr>
          <p:spPr>
            <a:xfrm>
              <a:off x="4160166" y="4470531"/>
              <a:ext cx="1614889" cy="422732"/>
            </a:xfrm>
            <a:custGeom>
              <a:avLst/>
              <a:gdLst>
                <a:gd name="connsiteX0" fmla="*/ 0 w 1224366"/>
                <a:gd name="connsiteY0" fmla="*/ 116237 h 193729"/>
                <a:gd name="connsiteX1" fmla="*/ 0 w 1224366"/>
                <a:gd name="connsiteY1" fmla="*/ 116237 h 193729"/>
                <a:gd name="connsiteX2" fmla="*/ 69742 w 1224366"/>
                <a:gd name="connsiteY2" fmla="*/ 108488 h 193729"/>
                <a:gd name="connsiteX3" fmla="*/ 1224366 w 1224366"/>
                <a:gd name="connsiteY3" fmla="*/ 0 h 193729"/>
                <a:gd name="connsiteX4" fmla="*/ 356461 w 1224366"/>
                <a:gd name="connsiteY4" fmla="*/ 147234 h 193729"/>
                <a:gd name="connsiteX5" fmla="*/ 23247 w 1224366"/>
                <a:gd name="connsiteY5" fmla="*/ 193729 h 193729"/>
                <a:gd name="connsiteX6" fmla="*/ 0 w 1224366"/>
                <a:gd name="connsiteY6" fmla="*/ 116237 h 193729"/>
                <a:gd name="connsiteX0" fmla="*/ 0 w 1285326"/>
                <a:gd name="connsiteY0" fmla="*/ 131477 h 193729"/>
                <a:gd name="connsiteX1" fmla="*/ 60960 w 1285326"/>
                <a:gd name="connsiteY1" fmla="*/ 116237 h 193729"/>
                <a:gd name="connsiteX2" fmla="*/ 130702 w 1285326"/>
                <a:gd name="connsiteY2" fmla="*/ 108488 h 193729"/>
                <a:gd name="connsiteX3" fmla="*/ 1285326 w 1285326"/>
                <a:gd name="connsiteY3" fmla="*/ 0 h 193729"/>
                <a:gd name="connsiteX4" fmla="*/ 417421 w 1285326"/>
                <a:gd name="connsiteY4" fmla="*/ 147234 h 193729"/>
                <a:gd name="connsiteX5" fmla="*/ 84207 w 1285326"/>
                <a:gd name="connsiteY5" fmla="*/ 193729 h 193729"/>
                <a:gd name="connsiteX6" fmla="*/ 0 w 1285326"/>
                <a:gd name="connsiteY6" fmla="*/ 131477 h 193729"/>
                <a:gd name="connsiteX0" fmla="*/ 0 w 1285326"/>
                <a:gd name="connsiteY0" fmla="*/ 131477 h 193729"/>
                <a:gd name="connsiteX1" fmla="*/ 60960 w 1285326"/>
                <a:gd name="connsiteY1" fmla="*/ 116237 h 193729"/>
                <a:gd name="connsiteX2" fmla="*/ 349142 w 1285326"/>
                <a:gd name="connsiteY2" fmla="*/ 6888 h 193729"/>
                <a:gd name="connsiteX3" fmla="*/ 1285326 w 1285326"/>
                <a:gd name="connsiteY3" fmla="*/ 0 h 193729"/>
                <a:gd name="connsiteX4" fmla="*/ 417421 w 1285326"/>
                <a:gd name="connsiteY4" fmla="*/ 147234 h 193729"/>
                <a:gd name="connsiteX5" fmla="*/ 84207 w 1285326"/>
                <a:gd name="connsiteY5" fmla="*/ 193729 h 193729"/>
                <a:gd name="connsiteX6" fmla="*/ 0 w 1285326"/>
                <a:gd name="connsiteY6" fmla="*/ 131477 h 193729"/>
                <a:gd name="connsiteX0" fmla="*/ 15240 w 1300566"/>
                <a:gd name="connsiteY0" fmla="*/ 131477 h 193729"/>
                <a:gd name="connsiteX1" fmla="*/ 0 w 1300566"/>
                <a:gd name="connsiteY1" fmla="*/ 85757 h 193729"/>
                <a:gd name="connsiteX2" fmla="*/ 364382 w 1300566"/>
                <a:gd name="connsiteY2" fmla="*/ 6888 h 193729"/>
                <a:gd name="connsiteX3" fmla="*/ 1300566 w 1300566"/>
                <a:gd name="connsiteY3" fmla="*/ 0 h 193729"/>
                <a:gd name="connsiteX4" fmla="*/ 432661 w 1300566"/>
                <a:gd name="connsiteY4" fmla="*/ 147234 h 193729"/>
                <a:gd name="connsiteX5" fmla="*/ 99447 w 1300566"/>
                <a:gd name="connsiteY5" fmla="*/ 193729 h 193729"/>
                <a:gd name="connsiteX6" fmla="*/ 15240 w 1300566"/>
                <a:gd name="connsiteY6" fmla="*/ 131477 h 193729"/>
                <a:gd name="connsiteX0" fmla="*/ 15240 w 1300566"/>
                <a:gd name="connsiteY0" fmla="*/ 135696 h 197948"/>
                <a:gd name="connsiteX1" fmla="*/ 0 w 1300566"/>
                <a:gd name="connsiteY1" fmla="*/ 89976 h 197948"/>
                <a:gd name="connsiteX2" fmla="*/ 364382 w 1300566"/>
                <a:gd name="connsiteY2" fmla="*/ 11107 h 197948"/>
                <a:gd name="connsiteX3" fmla="*/ 774743 w 1300566"/>
                <a:gd name="connsiteY3" fmla="*/ 0 h 197948"/>
                <a:gd name="connsiteX4" fmla="*/ 1300566 w 1300566"/>
                <a:gd name="connsiteY4" fmla="*/ 4219 h 197948"/>
                <a:gd name="connsiteX5" fmla="*/ 432661 w 1300566"/>
                <a:gd name="connsiteY5" fmla="*/ 151453 h 197948"/>
                <a:gd name="connsiteX6" fmla="*/ 99447 w 1300566"/>
                <a:gd name="connsiteY6" fmla="*/ 197948 h 197948"/>
                <a:gd name="connsiteX7" fmla="*/ 15240 w 1300566"/>
                <a:gd name="connsiteY7" fmla="*/ 135696 h 197948"/>
                <a:gd name="connsiteX0" fmla="*/ 1300566 w 1300566"/>
                <a:gd name="connsiteY0" fmla="*/ 0 h 193729"/>
                <a:gd name="connsiteX1" fmla="*/ 432661 w 1300566"/>
                <a:gd name="connsiteY1" fmla="*/ 147234 h 193729"/>
                <a:gd name="connsiteX2" fmla="*/ 99447 w 1300566"/>
                <a:gd name="connsiteY2" fmla="*/ 193729 h 193729"/>
                <a:gd name="connsiteX3" fmla="*/ 15240 w 1300566"/>
                <a:gd name="connsiteY3" fmla="*/ 131477 h 193729"/>
                <a:gd name="connsiteX4" fmla="*/ 0 w 1300566"/>
                <a:gd name="connsiteY4" fmla="*/ 85757 h 193729"/>
                <a:gd name="connsiteX5" fmla="*/ 364382 w 1300566"/>
                <a:gd name="connsiteY5" fmla="*/ 6888 h 193729"/>
                <a:gd name="connsiteX6" fmla="*/ 866183 w 1300566"/>
                <a:gd name="connsiteY6" fmla="*/ 87221 h 193729"/>
                <a:gd name="connsiteX0" fmla="*/ 1300566 w 1300566"/>
                <a:gd name="connsiteY0" fmla="*/ 0 h 193729"/>
                <a:gd name="connsiteX1" fmla="*/ 432661 w 1300566"/>
                <a:gd name="connsiteY1" fmla="*/ 147234 h 193729"/>
                <a:gd name="connsiteX2" fmla="*/ 99447 w 1300566"/>
                <a:gd name="connsiteY2" fmla="*/ 193729 h 193729"/>
                <a:gd name="connsiteX3" fmla="*/ 15240 w 1300566"/>
                <a:gd name="connsiteY3" fmla="*/ 131477 h 193729"/>
                <a:gd name="connsiteX4" fmla="*/ 0 w 1300566"/>
                <a:gd name="connsiteY4" fmla="*/ 85757 h 193729"/>
                <a:gd name="connsiteX5" fmla="*/ 364382 w 1300566"/>
                <a:gd name="connsiteY5" fmla="*/ 6888 h 193729"/>
                <a:gd name="connsiteX6" fmla="*/ 627423 w 1300566"/>
                <a:gd name="connsiteY6" fmla="*/ 26261 h 193729"/>
                <a:gd name="connsiteX7" fmla="*/ 866183 w 1300566"/>
                <a:gd name="connsiteY7" fmla="*/ 87221 h 193729"/>
                <a:gd name="connsiteX0" fmla="*/ 1300566 w 1300566"/>
                <a:gd name="connsiteY0" fmla="*/ 0 h 193729"/>
                <a:gd name="connsiteX1" fmla="*/ 432661 w 1300566"/>
                <a:gd name="connsiteY1" fmla="*/ 147234 h 193729"/>
                <a:gd name="connsiteX2" fmla="*/ 99447 w 1300566"/>
                <a:gd name="connsiteY2" fmla="*/ 193729 h 193729"/>
                <a:gd name="connsiteX3" fmla="*/ 15240 w 1300566"/>
                <a:gd name="connsiteY3" fmla="*/ 131477 h 193729"/>
                <a:gd name="connsiteX4" fmla="*/ 0 w 1300566"/>
                <a:gd name="connsiteY4" fmla="*/ 85757 h 193729"/>
                <a:gd name="connsiteX5" fmla="*/ 364382 w 1300566"/>
                <a:gd name="connsiteY5" fmla="*/ 6888 h 193729"/>
                <a:gd name="connsiteX6" fmla="*/ 627423 w 1300566"/>
                <a:gd name="connsiteY6" fmla="*/ 26261 h 193729"/>
                <a:gd name="connsiteX7" fmla="*/ 789983 w 1300566"/>
                <a:gd name="connsiteY7" fmla="*/ 56741 h 193729"/>
                <a:gd name="connsiteX8" fmla="*/ 866183 w 1300566"/>
                <a:gd name="connsiteY8" fmla="*/ 87221 h 193729"/>
                <a:gd name="connsiteX0" fmla="*/ 1300566 w 1300566"/>
                <a:gd name="connsiteY0" fmla="*/ 0 h 193729"/>
                <a:gd name="connsiteX1" fmla="*/ 432661 w 1300566"/>
                <a:gd name="connsiteY1" fmla="*/ 147234 h 193729"/>
                <a:gd name="connsiteX2" fmla="*/ 99447 w 1300566"/>
                <a:gd name="connsiteY2" fmla="*/ 193729 h 193729"/>
                <a:gd name="connsiteX3" fmla="*/ 15240 w 1300566"/>
                <a:gd name="connsiteY3" fmla="*/ 131477 h 193729"/>
                <a:gd name="connsiteX4" fmla="*/ 0 w 1300566"/>
                <a:gd name="connsiteY4" fmla="*/ 85757 h 193729"/>
                <a:gd name="connsiteX5" fmla="*/ 364382 w 1300566"/>
                <a:gd name="connsiteY5" fmla="*/ 6888 h 193729"/>
                <a:gd name="connsiteX6" fmla="*/ 434383 w 1300566"/>
                <a:gd name="connsiteY6" fmla="*/ 92301 h 193729"/>
                <a:gd name="connsiteX7" fmla="*/ 789983 w 1300566"/>
                <a:gd name="connsiteY7" fmla="*/ 56741 h 193729"/>
                <a:gd name="connsiteX8" fmla="*/ 866183 w 1300566"/>
                <a:gd name="connsiteY8" fmla="*/ 87221 h 193729"/>
                <a:gd name="connsiteX0" fmla="*/ 1300566 w 1300566"/>
                <a:gd name="connsiteY0" fmla="*/ 14107 h 207836"/>
                <a:gd name="connsiteX1" fmla="*/ 432661 w 1300566"/>
                <a:gd name="connsiteY1" fmla="*/ 161341 h 207836"/>
                <a:gd name="connsiteX2" fmla="*/ 99447 w 1300566"/>
                <a:gd name="connsiteY2" fmla="*/ 207836 h 207836"/>
                <a:gd name="connsiteX3" fmla="*/ 15240 w 1300566"/>
                <a:gd name="connsiteY3" fmla="*/ 145584 h 207836"/>
                <a:gd name="connsiteX4" fmla="*/ 0 w 1300566"/>
                <a:gd name="connsiteY4" fmla="*/ 99864 h 207836"/>
                <a:gd name="connsiteX5" fmla="*/ 516782 w 1300566"/>
                <a:gd name="connsiteY5" fmla="*/ 675 h 207836"/>
                <a:gd name="connsiteX6" fmla="*/ 434383 w 1300566"/>
                <a:gd name="connsiteY6" fmla="*/ 106408 h 207836"/>
                <a:gd name="connsiteX7" fmla="*/ 789983 w 1300566"/>
                <a:gd name="connsiteY7" fmla="*/ 70848 h 207836"/>
                <a:gd name="connsiteX8" fmla="*/ 866183 w 1300566"/>
                <a:gd name="connsiteY8" fmla="*/ 101328 h 207836"/>
                <a:gd name="connsiteX0" fmla="*/ 1300566 w 1300566"/>
                <a:gd name="connsiteY0" fmla="*/ 14107 h 207836"/>
                <a:gd name="connsiteX1" fmla="*/ 432661 w 1300566"/>
                <a:gd name="connsiteY1" fmla="*/ 161341 h 207836"/>
                <a:gd name="connsiteX2" fmla="*/ 99447 w 1300566"/>
                <a:gd name="connsiteY2" fmla="*/ 207836 h 207836"/>
                <a:gd name="connsiteX3" fmla="*/ 15240 w 1300566"/>
                <a:gd name="connsiteY3" fmla="*/ 145584 h 207836"/>
                <a:gd name="connsiteX4" fmla="*/ 0 w 1300566"/>
                <a:gd name="connsiteY4" fmla="*/ 99864 h 207836"/>
                <a:gd name="connsiteX5" fmla="*/ 516782 w 1300566"/>
                <a:gd name="connsiteY5" fmla="*/ 675 h 207836"/>
                <a:gd name="connsiteX6" fmla="*/ 434383 w 1300566"/>
                <a:gd name="connsiteY6" fmla="*/ 106408 h 207836"/>
                <a:gd name="connsiteX7" fmla="*/ 861103 w 1300566"/>
                <a:gd name="connsiteY7" fmla="*/ 20048 h 207836"/>
                <a:gd name="connsiteX8" fmla="*/ 866183 w 1300566"/>
                <a:gd name="connsiteY8" fmla="*/ 101328 h 207836"/>
                <a:gd name="connsiteX0" fmla="*/ 1300566 w 1300566"/>
                <a:gd name="connsiteY0" fmla="*/ 14312 h 208041"/>
                <a:gd name="connsiteX1" fmla="*/ 432661 w 1300566"/>
                <a:gd name="connsiteY1" fmla="*/ 161546 h 208041"/>
                <a:gd name="connsiteX2" fmla="*/ 99447 w 1300566"/>
                <a:gd name="connsiteY2" fmla="*/ 208041 h 208041"/>
                <a:gd name="connsiteX3" fmla="*/ 15240 w 1300566"/>
                <a:gd name="connsiteY3" fmla="*/ 145789 h 208041"/>
                <a:gd name="connsiteX4" fmla="*/ 0 w 1300566"/>
                <a:gd name="connsiteY4" fmla="*/ 100069 h 208041"/>
                <a:gd name="connsiteX5" fmla="*/ 516782 w 1300566"/>
                <a:gd name="connsiteY5" fmla="*/ 880 h 208041"/>
                <a:gd name="connsiteX6" fmla="*/ 449623 w 1300566"/>
                <a:gd name="connsiteY6" fmla="*/ 81213 h 208041"/>
                <a:gd name="connsiteX7" fmla="*/ 861103 w 1300566"/>
                <a:gd name="connsiteY7" fmla="*/ 20253 h 208041"/>
                <a:gd name="connsiteX8" fmla="*/ 866183 w 1300566"/>
                <a:gd name="connsiteY8" fmla="*/ 101533 h 208041"/>
                <a:gd name="connsiteX0" fmla="*/ 1300566 w 1300566"/>
                <a:gd name="connsiteY0" fmla="*/ 14312 h 208041"/>
                <a:gd name="connsiteX1" fmla="*/ 432661 w 1300566"/>
                <a:gd name="connsiteY1" fmla="*/ 161546 h 208041"/>
                <a:gd name="connsiteX2" fmla="*/ 99447 w 1300566"/>
                <a:gd name="connsiteY2" fmla="*/ 208041 h 208041"/>
                <a:gd name="connsiteX3" fmla="*/ 15240 w 1300566"/>
                <a:gd name="connsiteY3" fmla="*/ 145789 h 208041"/>
                <a:gd name="connsiteX4" fmla="*/ 0 w 1300566"/>
                <a:gd name="connsiteY4" fmla="*/ 100069 h 208041"/>
                <a:gd name="connsiteX5" fmla="*/ 516782 w 1300566"/>
                <a:gd name="connsiteY5" fmla="*/ 880 h 208041"/>
                <a:gd name="connsiteX6" fmla="*/ 449623 w 1300566"/>
                <a:gd name="connsiteY6" fmla="*/ 81213 h 208041"/>
                <a:gd name="connsiteX7" fmla="*/ 861103 w 1300566"/>
                <a:gd name="connsiteY7" fmla="*/ 20253 h 208041"/>
                <a:gd name="connsiteX8" fmla="*/ 988103 w 1300566"/>
                <a:gd name="connsiteY8" fmla="*/ 121853 h 208041"/>
                <a:gd name="connsiteX0" fmla="*/ 1300566 w 1475783"/>
                <a:gd name="connsiteY0" fmla="*/ 70463 h 264192"/>
                <a:gd name="connsiteX1" fmla="*/ 432661 w 1475783"/>
                <a:gd name="connsiteY1" fmla="*/ 217697 h 264192"/>
                <a:gd name="connsiteX2" fmla="*/ 99447 w 1475783"/>
                <a:gd name="connsiteY2" fmla="*/ 264192 h 264192"/>
                <a:gd name="connsiteX3" fmla="*/ 15240 w 1475783"/>
                <a:gd name="connsiteY3" fmla="*/ 201940 h 264192"/>
                <a:gd name="connsiteX4" fmla="*/ 0 w 1475783"/>
                <a:gd name="connsiteY4" fmla="*/ 156220 h 264192"/>
                <a:gd name="connsiteX5" fmla="*/ 516782 w 1475783"/>
                <a:gd name="connsiteY5" fmla="*/ 57031 h 264192"/>
                <a:gd name="connsiteX6" fmla="*/ 449623 w 1475783"/>
                <a:gd name="connsiteY6" fmla="*/ 137364 h 264192"/>
                <a:gd name="connsiteX7" fmla="*/ 861103 w 1475783"/>
                <a:gd name="connsiteY7" fmla="*/ 76404 h 264192"/>
                <a:gd name="connsiteX8" fmla="*/ 1475783 w 1475783"/>
                <a:gd name="connsiteY8" fmla="*/ 204 h 264192"/>
                <a:gd name="connsiteX0" fmla="*/ 1336126 w 1475783"/>
                <a:gd name="connsiteY0" fmla="*/ 106023 h 264192"/>
                <a:gd name="connsiteX1" fmla="*/ 432661 w 1475783"/>
                <a:gd name="connsiteY1" fmla="*/ 217697 h 264192"/>
                <a:gd name="connsiteX2" fmla="*/ 99447 w 1475783"/>
                <a:gd name="connsiteY2" fmla="*/ 264192 h 264192"/>
                <a:gd name="connsiteX3" fmla="*/ 15240 w 1475783"/>
                <a:gd name="connsiteY3" fmla="*/ 201940 h 264192"/>
                <a:gd name="connsiteX4" fmla="*/ 0 w 1475783"/>
                <a:gd name="connsiteY4" fmla="*/ 156220 h 264192"/>
                <a:gd name="connsiteX5" fmla="*/ 516782 w 1475783"/>
                <a:gd name="connsiteY5" fmla="*/ 57031 h 264192"/>
                <a:gd name="connsiteX6" fmla="*/ 449623 w 1475783"/>
                <a:gd name="connsiteY6" fmla="*/ 137364 h 264192"/>
                <a:gd name="connsiteX7" fmla="*/ 861103 w 1475783"/>
                <a:gd name="connsiteY7" fmla="*/ 76404 h 264192"/>
                <a:gd name="connsiteX8" fmla="*/ 1475783 w 1475783"/>
                <a:gd name="connsiteY8" fmla="*/ 204 h 264192"/>
                <a:gd name="connsiteX0" fmla="*/ 1336126 w 1522738"/>
                <a:gd name="connsiteY0" fmla="*/ 106023 h 264192"/>
                <a:gd name="connsiteX1" fmla="*/ 432661 w 1522738"/>
                <a:gd name="connsiteY1" fmla="*/ 217697 h 264192"/>
                <a:gd name="connsiteX2" fmla="*/ 99447 w 1522738"/>
                <a:gd name="connsiteY2" fmla="*/ 264192 h 264192"/>
                <a:gd name="connsiteX3" fmla="*/ 15240 w 1522738"/>
                <a:gd name="connsiteY3" fmla="*/ 201940 h 264192"/>
                <a:gd name="connsiteX4" fmla="*/ 0 w 1522738"/>
                <a:gd name="connsiteY4" fmla="*/ 156220 h 264192"/>
                <a:gd name="connsiteX5" fmla="*/ 516782 w 1522738"/>
                <a:gd name="connsiteY5" fmla="*/ 57031 h 264192"/>
                <a:gd name="connsiteX6" fmla="*/ 449623 w 1522738"/>
                <a:gd name="connsiteY6" fmla="*/ 137364 h 264192"/>
                <a:gd name="connsiteX7" fmla="*/ 861103 w 1522738"/>
                <a:gd name="connsiteY7" fmla="*/ 76404 h 264192"/>
                <a:gd name="connsiteX8" fmla="*/ 1522738 w 1522738"/>
                <a:gd name="connsiteY8" fmla="*/ 204 h 264192"/>
                <a:gd name="connsiteX0" fmla="*/ 1531363 w 1531363"/>
                <a:gd name="connsiteY0" fmla="*/ 93667 h 264192"/>
                <a:gd name="connsiteX1" fmla="*/ 432661 w 1531363"/>
                <a:gd name="connsiteY1" fmla="*/ 217697 h 264192"/>
                <a:gd name="connsiteX2" fmla="*/ 99447 w 1531363"/>
                <a:gd name="connsiteY2" fmla="*/ 264192 h 264192"/>
                <a:gd name="connsiteX3" fmla="*/ 15240 w 1531363"/>
                <a:gd name="connsiteY3" fmla="*/ 201940 h 264192"/>
                <a:gd name="connsiteX4" fmla="*/ 0 w 1531363"/>
                <a:gd name="connsiteY4" fmla="*/ 156220 h 264192"/>
                <a:gd name="connsiteX5" fmla="*/ 516782 w 1531363"/>
                <a:gd name="connsiteY5" fmla="*/ 57031 h 264192"/>
                <a:gd name="connsiteX6" fmla="*/ 449623 w 1531363"/>
                <a:gd name="connsiteY6" fmla="*/ 137364 h 264192"/>
                <a:gd name="connsiteX7" fmla="*/ 861103 w 1531363"/>
                <a:gd name="connsiteY7" fmla="*/ 76404 h 264192"/>
                <a:gd name="connsiteX8" fmla="*/ 1522738 w 1531363"/>
                <a:gd name="connsiteY8" fmla="*/ 204 h 264192"/>
                <a:gd name="connsiteX0" fmla="*/ 1531363 w 1531363"/>
                <a:gd name="connsiteY0" fmla="*/ 93667 h 264192"/>
                <a:gd name="connsiteX1" fmla="*/ 432661 w 1531363"/>
                <a:gd name="connsiteY1" fmla="*/ 217697 h 264192"/>
                <a:gd name="connsiteX2" fmla="*/ 99447 w 1531363"/>
                <a:gd name="connsiteY2" fmla="*/ 264192 h 264192"/>
                <a:gd name="connsiteX3" fmla="*/ 15240 w 1531363"/>
                <a:gd name="connsiteY3" fmla="*/ 201940 h 264192"/>
                <a:gd name="connsiteX4" fmla="*/ 0 w 1531363"/>
                <a:gd name="connsiteY4" fmla="*/ 156220 h 264192"/>
                <a:gd name="connsiteX5" fmla="*/ 516782 w 1531363"/>
                <a:gd name="connsiteY5" fmla="*/ 57031 h 264192"/>
                <a:gd name="connsiteX6" fmla="*/ 449623 w 1531363"/>
                <a:gd name="connsiteY6" fmla="*/ 137364 h 264192"/>
                <a:gd name="connsiteX7" fmla="*/ 861103 w 1531363"/>
                <a:gd name="connsiteY7" fmla="*/ 76404 h 264192"/>
                <a:gd name="connsiteX8" fmla="*/ 1522738 w 1531363"/>
                <a:gd name="connsiteY8" fmla="*/ 204 h 264192"/>
                <a:gd name="connsiteX0" fmla="*/ 1531363 w 1531363"/>
                <a:gd name="connsiteY0" fmla="*/ 93667 h 264192"/>
                <a:gd name="connsiteX1" fmla="*/ 432661 w 1531363"/>
                <a:gd name="connsiteY1" fmla="*/ 217697 h 264192"/>
                <a:gd name="connsiteX2" fmla="*/ 99447 w 1531363"/>
                <a:gd name="connsiteY2" fmla="*/ 264192 h 264192"/>
                <a:gd name="connsiteX3" fmla="*/ 15240 w 1531363"/>
                <a:gd name="connsiteY3" fmla="*/ 201940 h 264192"/>
                <a:gd name="connsiteX4" fmla="*/ 0 w 1531363"/>
                <a:gd name="connsiteY4" fmla="*/ 156220 h 264192"/>
                <a:gd name="connsiteX5" fmla="*/ 516782 w 1531363"/>
                <a:gd name="connsiteY5" fmla="*/ 57031 h 264192"/>
                <a:gd name="connsiteX6" fmla="*/ 457037 w 1531363"/>
                <a:gd name="connsiteY6" fmla="*/ 120064 h 264192"/>
                <a:gd name="connsiteX7" fmla="*/ 861103 w 1531363"/>
                <a:gd name="connsiteY7" fmla="*/ 76404 h 264192"/>
                <a:gd name="connsiteX8" fmla="*/ 1522738 w 1531363"/>
                <a:gd name="connsiteY8" fmla="*/ 204 h 264192"/>
                <a:gd name="connsiteX0" fmla="*/ 1531363 w 1531363"/>
                <a:gd name="connsiteY0" fmla="*/ 93667 h 264192"/>
                <a:gd name="connsiteX1" fmla="*/ 432661 w 1531363"/>
                <a:gd name="connsiteY1" fmla="*/ 217697 h 264192"/>
                <a:gd name="connsiteX2" fmla="*/ 99447 w 1531363"/>
                <a:gd name="connsiteY2" fmla="*/ 264192 h 264192"/>
                <a:gd name="connsiteX3" fmla="*/ 15240 w 1531363"/>
                <a:gd name="connsiteY3" fmla="*/ 201940 h 264192"/>
                <a:gd name="connsiteX4" fmla="*/ 0 w 1531363"/>
                <a:gd name="connsiteY4" fmla="*/ 156220 h 264192"/>
                <a:gd name="connsiteX5" fmla="*/ 516782 w 1531363"/>
                <a:gd name="connsiteY5" fmla="*/ 57031 h 264192"/>
                <a:gd name="connsiteX6" fmla="*/ 457037 w 1531363"/>
                <a:gd name="connsiteY6" fmla="*/ 120064 h 264192"/>
                <a:gd name="connsiteX7" fmla="*/ 861103 w 1531363"/>
                <a:gd name="connsiteY7" fmla="*/ 76404 h 264192"/>
                <a:gd name="connsiteX8" fmla="*/ 1522738 w 1531363"/>
                <a:gd name="connsiteY8" fmla="*/ 204 h 264192"/>
                <a:gd name="connsiteX0" fmla="*/ 1531363 w 1531363"/>
                <a:gd name="connsiteY0" fmla="*/ 93463 h 263988"/>
                <a:gd name="connsiteX1" fmla="*/ 432661 w 1531363"/>
                <a:gd name="connsiteY1" fmla="*/ 217493 h 263988"/>
                <a:gd name="connsiteX2" fmla="*/ 99447 w 1531363"/>
                <a:gd name="connsiteY2" fmla="*/ 263988 h 263988"/>
                <a:gd name="connsiteX3" fmla="*/ 15240 w 1531363"/>
                <a:gd name="connsiteY3" fmla="*/ 201736 h 263988"/>
                <a:gd name="connsiteX4" fmla="*/ 0 w 1531363"/>
                <a:gd name="connsiteY4" fmla="*/ 156016 h 263988"/>
                <a:gd name="connsiteX5" fmla="*/ 516782 w 1531363"/>
                <a:gd name="connsiteY5" fmla="*/ 56827 h 263988"/>
                <a:gd name="connsiteX6" fmla="*/ 457037 w 1531363"/>
                <a:gd name="connsiteY6" fmla="*/ 119860 h 263988"/>
                <a:gd name="connsiteX7" fmla="*/ 861103 w 1531363"/>
                <a:gd name="connsiteY7" fmla="*/ 76200 h 263988"/>
                <a:gd name="connsiteX8" fmla="*/ 1414959 w 1531363"/>
                <a:gd name="connsiteY8" fmla="*/ 9063 h 263988"/>
                <a:gd name="connsiteX9" fmla="*/ 1522738 w 1531363"/>
                <a:gd name="connsiteY9" fmla="*/ 0 h 263988"/>
                <a:gd name="connsiteX0" fmla="*/ 1531363 w 1531363"/>
                <a:gd name="connsiteY0" fmla="*/ 86005 h 256530"/>
                <a:gd name="connsiteX1" fmla="*/ 432661 w 1531363"/>
                <a:gd name="connsiteY1" fmla="*/ 210035 h 256530"/>
                <a:gd name="connsiteX2" fmla="*/ 99447 w 1531363"/>
                <a:gd name="connsiteY2" fmla="*/ 256530 h 256530"/>
                <a:gd name="connsiteX3" fmla="*/ 15240 w 1531363"/>
                <a:gd name="connsiteY3" fmla="*/ 194278 h 256530"/>
                <a:gd name="connsiteX4" fmla="*/ 0 w 1531363"/>
                <a:gd name="connsiteY4" fmla="*/ 148558 h 256530"/>
                <a:gd name="connsiteX5" fmla="*/ 516782 w 1531363"/>
                <a:gd name="connsiteY5" fmla="*/ 49369 h 256530"/>
                <a:gd name="connsiteX6" fmla="*/ 457037 w 1531363"/>
                <a:gd name="connsiteY6" fmla="*/ 112402 h 256530"/>
                <a:gd name="connsiteX7" fmla="*/ 861103 w 1531363"/>
                <a:gd name="connsiteY7" fmla="*/ 68742 h 256530"/>
                <a:gd name="connsiteX8" fmla="*/ 1414959 w 1531363"/>
                <a:gd name="connsiteY8" fmla="*/ 1605 h 256530"/>
                <a:gd name="connsiteX9" fmla="*/ 1354686 w 1531363"/>
                <a:gd name="connsiteY9" fmla="*/ 54325 h 256530"/>
                <a:gd name="connsiteX0" fmla="*/ 1531363 w 1531363"/>
                <a:gd name="connsiteY0" fmla="*/ 78765 h 249290"/>
                <a:gd name="connsiteX1" fmla="*/ 432661 w 1531363"/>
                <a:gd name="connsiteY1" fmla="*/ 202795 h 249290"/>
                <a:gd name="connsiteX2" fmla="*/ 99447 w 1531363"/>
                <a:gd name="connsiteY2" fmla="*/ 249290 h 249290"/>
                <a:gd name="connsiteX3" fmla="*/ 15240 w 1531363"/>
                <a:gd name="connsiteY3" fmla="*/ 187038 h 249290"/>
                <a:gd name="connsiteX4" fmla="*/ 0 w 1531363"/>
                <a:gd name="connsiteY4" fmla="*/ 141318 h 249290"/>
                <a:gd name="connsiteX5" fmla="*/ 516782 w 1531363"/>
                <a:gd name="connsiteY5" fmla="*/ 42129 h 249290"/>
                <a:gd name="connsiteX6" fmla="*/ 457037 w 1531363"/>
                <a:gd name="connsiteY6" fmla="*/ 105162 h 249290"/>
                <a:gd name="connsiteX7" fmla="*/ 861103 w 1531363"/>
                <a:gd name="connsiteY7" fmla="*/ 61502 h 249290"/>
                <a:gd name="connsiteX8" fmla="*/ 1387774 w 1531363"/>
                <a:gd name="connsiteY8" fmla="*/ 1779 h 249290"/>
                <a:gd name="connsiteX9" fmla="*/ 1354686 w 1531363"/>
                <a:gd name="connsiteY9" fmla="*/ 47085 h 249290"/>
                <a:gd name="connsiteX0" fmla="*/ 1531363 w 1531363"/>
                <a:gd name="connsiteY0" fmla="*/ 78327 h 248852"/>
                <a:gd name="connsiteX1" fmla="*/ 432661 w 1531363"/>
                <a:gd name="connsiteY1" fmla="*/ 202357 h 248852"/>
                <a:gd name="connsiteX2" fmla="*/ 99447 w 1531363"/>
                <a:gd name="connsiteY2" fmla="*/ 248852 h 248852"/>
                <a:gd name="connsiteX3" fmla="*/ 15240 w 1531363"/>
                <a:gd name="connsiteY3" fmla="*/ 186600 h 248852"/>
                <a:gd name="connsiteX4" fmla="*/ 0 w 1531363"/>
                <a:gd name="connsiteY4" fmla="*/ 140880 h 248852"/>
                <a:gd name="connsiteX5" fmla="*/ 516782 w 1531363"/>
                <a:gd name="connsiteY5" fmla="*/ 41691 h 248852"/>
                <a:gd name="connsiteX6" fmla="*/ 457037 w 1531363"/>
                <a:gd name="connsiteY6" fmla="*/ 104724 h 248852"/>
                <a:gd name="connsiteX7" fmla="*/ 861103 w 1531363"/>
                <a:gd name="connsiteY7" fmla="*/ 61064 h 248852"/>
                <a:gd name="connsiteX8" fmla="*/ 1387774 w 1531363"/>
                <a:gd name="connsiteY8" fmla="*/ 1341 h 248852"/>
                <a:gd name="connsiteX9" fmla="*/ 1349743 w 1531363"/>
                <a:gd name="connsiteY9" fmla="*/ 68889 h 248852"/>
                <a:gd name="connsiteX0" fmla="*/ 1598090 w 1598090"/>
                <a:gd name="connsiteY0" fmla="*/ 73384 h 248852"/>
                <a:gd name="connsiteX1" fmla="*/ 432661 w 1598090"/>
                <a:gd name="connsiteY1" fmla="*/ 202357 h 248852"/>
                <a:gd name="connsiteX2" fmla="*/ 99447 w 1598090"/>
                <a:gd name="connsiteY2" fmla="*/ 248852 h 248852"/>
                <a:gd name="connsiteX3" fmla="*/ 15240 w 1598090"/>
                <a:gd name="connsiteY3" fmla="*/ 186600 h 248852"/>
                <a:gd name="connsiteX4" fmla="*/ 0 w 1598090"/>
                <a:gd name="connsiteY4" fmla="*/ 140880 h 248852"/>
                <a:gd name="connsiteX5" fmla="*/ 516782 w 1598090"/>
                <a:gd name="connsiteY5" fmla="*/ 41691 h 248852"/>
                <a:gd name="connsiteX6" fmla="*/ 457037 w 1598090"/>
                <a:gd name="connsiteY6" fmla="*/ 104724 h 248852"/>
                <a:gd name="connsiteX7" fmla="*/ 861103 w 1598090"/>
                <a:gd name="connsiteY7" fmla="*/ 61064 h 248852"/>
                <a:gd name="connsiteX8" fmla="*/ 1387774 w 1598090"/>
                <a:gd name="connsiteY8" fmla="*/ 1341 h 248852"/>
                <a:gd name="connsiteX9" fmla="*/ 1349743 w 1598090"/>
                <a:gd name="connsiteY9" fmla="*/ 68889 h 248852"/>
                <a:gd name="connsiteX0" fmla="*/ 1598090 w 1598090"/>
                <a:gd name="connsiteY0" fmla="*/ 73461 h 248929"/>
                <a:gd name="connsiteX1" fmla="*/ 432661 w 1598090"/>
                <a:gd name="connsiteY1" fmla="*/ 202434 h 248929"/>
                <a:gd name="connsiteX2" fmla="*/ 99447 w 1598090"/>
                <a:gd name="connsiteY2" fmla="*/ 248929 h 248929"/>
                <a:gd name="connsiteX3" fmla="*/ 15240 w 1598090"/>
                <a:gd name="connsiteY3" fmla="*/ 186677 h 248929"/>
                <a:gd name="connsiteX4" fmla="*/ 0 w 1598090"/>
                <a:gd name="connsiteY4" fmla="*/ 140957 h 248929"/>
                <a:gd name="connsiteX5" fmla="*/ 516782 w 1598090"/>
                <a:gd name="connsiteY5" fmla="*/ 41768 h 248929"/>
                <a:gd name="connsiteX6" fmla="*/ 457037 w 1598090"/>
                <a:gd name="connsiteY6" fmla="*/ 104801 h 248929"/>
                <a:gd name="connsiteX7" fmla="*/ 861103 w 1598090"/>
                <a:gd name="connsiteY7" fmla="*/ 61141 h 248929"/>
                <a:gd name="connsiteX8" fmla="*/ 1387774 w 1598090"/>
                <a:gd name="connsiteY8" fmla="*/ 1418 h 248929"/>
                <a:gd name="connsiteX9" fmla="*/ 1371985 w 1598090"/>
                <a:gd name="connsiteY9" fmla="*/ 64023 h 248929"/>
                <a:gd name="connsiteX0" fmla="*/ 1598090 w 1598090"/>
                <a:gd name="connsiteY0" fmla="*/ 72043 h 247511"/>
                <a:gd name="connsiteX1" fmla="*/ 432661 w 1598090"/>
                <a:gd name="connsiteY1" fmla="*/ 201016 h 247511"/>
                <a:gd name="connsiteX2" fmla="*/ 99447 w 1598090"/>
                <a:gd name="connsiteY2" fmla="*/ 247511 h 247511"/>
                <a:gd name="connsiteX3" fmla="*/ 15240 w 1598090"/>
                <a:gd name="connsiteY3" fmla="*/ 185259 h 247511"/>
                <a:gd name="connsiteX4" fmla="*/ 0 w 1598090"/>
                <a:gd name="connsiteY4" fmla="*/ 139539 h 247511"/>
                <a:gd name="connsiteX5" fmla="*/ 516782 w 1598090"/>
                <a:gd name="connsiteY5" fmla="*/ 40350 h 247511"/>
                <a:gd name="connsiteX6" fmla="*/ 457037 w 1598090"/>
                <a:gd name="connsiteY6" fmla="*/ 103383 h 247511"/>
                <a:gd name="connsiteX7" fmla="*/ 861103 w 1598090"/>
                <a:gd name="connsiteY7" fmla="*/ 59723 h 247511"/>
                <a:gd name="connsiteX8" fmla="*/ 1387774 w 1598090"/>
                <a:gd name="connsiteY8" fmla="*/ 0 h 247511"/>
                <a:gd name="connsiteX9" fmla="*/ 1371985 w 1598090"/>
                <a:gd name="connsiteY9" fmla="*/ 62605 h 247511"/>
                <a:gd name="connsiteX0" fmla="*/ 1598090 w 1598090"/>
                <a:gd name="connsiteY0" fmla="*/ 84400 h 259868"/>
                <a:gd name="connsiteX1" fmla="*/ 432661 w 1598090"/>
                <a:gd name="connsiteY1" fmla="*/ 213373 h 259868"/>
                <a:gd name="connsiteX2" fmla="*/ 99447 w 1598090"/>
                <a:gd name="connsiteY2" fmla="*/ 259868 h 259868"/>
                <a:gd name="connsiteX3" fmla="*/ 15240 w 1598090"/>
                <a:gd name="connsiteY3" fmla="*/ 197616 h 259868"/>
                <a:gd name="connsiteX4" fmla="*/ 0 w 1598090"/>
                <a:gd name="connsiteY4" fmla="*/ 151896 h 259868"/>
                <a:gd name="connsiteX5" fmla="*/ 516782 w 1598090"/>
                <a:gd name="connsiteY5" fmla="*/ 52707 h 259868"/>
                <a:gd name="connsiteX6" fmla="*/ 457037 w 1598090"/>
                <a:gd name="connsiteY6" fmla="*/ 115740 h 259868"/>
                <a:gd name="connsiteX7" fmla="*/ 861103 w 1598090"/>
                <a:gd name="connsiteY7" fmla="*/ 72080 h 259868"/>
                <a:gd name="connsiteX8" fmla="*/ 1484157 w 1598090"/>
                <a:gd name="connsiteY8" fmla="*/ 0 h 259868"/>
                <a:gd name="connsiteX9" fmla="*/ 1371985 w 1598090"/>
                <a:gd name="connsiteY9" fmla="*/ 74962 h 259868"/>
                <a:gd name="connsiteX0" fmla="*/ 1620332 w 1620332"/>
                <a:gd name="connsiteY0" fmla="*/ 84400 h 259868"/>
                <a:gd name="connsiteX1" fmla="*/ 454903 w 1620332"/>
                <a:gd name="connsiteY1" fmla="*/ 213373 h 259868"/>
                <a:gd name="connsiteX2" fmla="*/ 121689 w 1620332"/>
                <a:gd name="connsiteY2" fmla="*/ 259868 h 259868"/>
                <a:gd name="connsiteX3" fmla="*/ 37482 w 1620332"/>
                <a:gd name="connsiteY3" fmla="*/ 197616 h 259868"/>
                <a:gd name="connsiteX4" fmla="*/ 0 w 1620332"/>
                <a:gd name="connsiteY4" fmla="*/ 129654 h 259868"/>
                <a:gd name="connsiteX5" fmla="*/ 539024 w 1620332"/>
                <a:gd name="connsiteY5" fmla="*/ 52707 h 259868"/>
                <a:gd name="connsiteX6" fmla="*/ 479279 w 1620332"/>
                <a:gd name="connsiteY6" fmla="*/ 115740 h 259868"/>
                <a:gd name="connsiteX7" fmla="*/ 883345 w 1620332"/>
                <a:gd name="connsiteY7" fmla="*/ 72080 h 259868"/>
                <a:gd name="connsiteX8" fmla="*/ 1506399 w 1620332"/>
                <a:gd name="connsiteY8" fmla="*/ 0 h 259868"/>
                <a:gd name="connsiteX9" fmla="*/ 1394227 w 1620332"/>
                <a:gd name="connsiteY9" fmla="*/ 74962 h 259868"/>
                <a:gd name="connsiteX0" fmla="*/ 1620332 w 1620332"/>
                <a:gd name="connsiteY0" fmla="*/ 84400 h 306132"/>
                <a:gd name="connsiteX1" fmla="*/ 454903 w 1620332"/>
                <a:gd name="connsiteY1" fmla="*/ 213373 h 306132"/>
                <a:gd name="connsiteX2" fmla="*/ 110804 w 1620332"/>
                <a:gd name="connsiteY2" fmla="*/ 306132 h 306132"/>
                <a:gd name="connsiteX3" fmla="*/ 37482 w 1620332"/>
                <a:gd name="connsiteY3" fmla="*/ 197616 h 306132"/>
                <a:gd name="connsiteX4" fmla="*/ 0 w 1620332"/>
                <a:gd name="connsiteY4" fmla="*/ 129654 h 306132"/>
                <a:gd name="connsiteX5" fmla="*/ 539024 w 1620332"/>
                <a:gd name="connsiteY5" fmla="*/ 52707 h 306132"/>
                <a:gd name="connsiteX6" fmla="*/ 479279 w 1620332"/>
                <a:gd name="connsiteY6" fmla="*/ 115740 h 306132"/>
                <a:gd name="connsiteX7" fmla="*/ 883345 w 1620332"/>
                <a:gd name="connsiteY7" fmla="*/ 72080 h 306132"/>
                <a:gd name="connsiteX8" fmla="*/ 1506399 w 1620332"/>
                <a:gd name="connsiteY8" fmla="*/ 0 h 306132"/>
                <a:gd name="connsiteX9" fmla="*/ 1394227 w 1620332"/>
                <a:gd name="connsiteY9" fmla="*/ 74962 h 306132"/>
                <a:gd name="connsiteX0" fmla="*/ 1620332 w 1620332"/>
                <a:gd name="connsiteY0" fmla="*/ 84400 h 306132"/>
                <a:gd name="connsiteX1" fmla="*/ 487560 w 1620332"/>
                <a:gd name="connsiteY1" fmla="*/ 229701 h 306132"/>
                <a:gd name="connsiteX2" fmla="*/ 110804 w 1620332"/>
                <a:gd name="connsiteY2" fmla="*/ 306132 h 306132"/>
                <a:gd name="connsiteX3" fmla="*/ 37482 w 1620332"/>
                <a:gd name="connsiteY3" fmla="*/ 197616 h 306132"/>
                <a:gd name="connsiteX4" fmla="*/ 0 w 1620332"/>
                <a:gd name="connsiteY4" fmla="*/ 129654 h 306132"/>
                <a:gd name="connsiteX5" fmla="*/ 539024 w 1620332"/>
                <a:gd name="connsiteY5" fmla="*/ 52707 h 306132"/>
                <a:gd name="connsiteX6" fmla="*/ 479279 w 1620332"/>
                <a:gd name="connsiteY6" fmla="*/ 115740 h 306132"/>
                <a:gd name="connsiteX7" fmla="*/ 883345 w 1620332"/>
                <a:gd name="connsiteY7" fmla="*/ 72080 h 306132"/>
                <a:gd name="connsiteX8" fmla="*/ 1506399 w 1620332"/>
                <a:gd name="connsiteY8" fmla="*/ 0 h 306132"/>
                <a:gd name="connsiteX9" fmla="*/ 1394227 w 1620332"/>
                <a:gd name="connsiteY9" fmla="*/ 74962 h 306132"/>
                <a:gd name="connsiteX0" fmla="*/ 1620332 w 1620332"/>
                <a:gd name="connsiteY0" fmla="*/ 84400 h 306132"/>
                <a:gd name="connsiteX1" fmla="*/ 487560 w 1620332"/>
                <a:gd name="connsiteY1" fmla="*/ 229701 h 306132"/>
                <a:gd name="connsiteX2" fmla="*/ 283283 w 1620332"/>
                <a:gd name="connsiteY2" fmla="*/ 273054 h 306132"/>
                <a:gd name="connsiteX3" fmla="*/ 110804 w 1620332"/>
                <a:gd name="connsiteY3" fmla="*/ 306132 h 306132"/>
                <a:gd name="connsiteX4" fmla="*/ 37482 w 1620332"/>
                <a:gd name="connsiteY4" fmla="*/ 197616 h 306132"/>
                <a:gd name="connsiteX5" fmla="*/ 0 w 1620332"/>
                <a:gd name="connsiteY5" fmla="*/ 129654 h 306132"/>
                <a:gd name="connsiteX6" fmla="*/ 539024 w 1620332"/>
                <a:gd name="connsiteY6" fmla="*/ 52707 h 306132"/>
                <a:gd name="connsiteX7" fmla="*/ 479279 w 1620332"/>
                <a:gd name="connsiteY7" fmla="*/ 115740 h 306132"/>
                <a:gd name="connsiteX8" fmla="*/ 883345 w 1620332"/>
                <a:gd name="connsiteY8" fmla="*/ 72080 h 306132"/>
                <a:gd name="connsiteX9" fmla="*/ 1506399 w 1620332"/>
                <a:gd name="connsiteY9" fmla="*/ 0 h 306132"/>
                <a:gd name="connsiteX10" fmla="*/ 1394227 w 1620332"/>
                <a:gd name="connsiteY10" fmla="*/ 74962 h 306132"/>
                <a:gd name="connsiteX0" fmla="*/ 1620332 w 1620332"/>
                <a:gd name="connsiteY0" fmla="*/ 84400 h 306132"/>
                <a:gd name="connsiteX1" fmla="*/ 487560 w 1620332"/>
                <a:gd name="connsiteY1" fmla="*/ 229701 h 306132"/>
                <a:gd name="connsiteX2" fmla="*/ 438404 w 1620332"/>
                <a:gd name="connsiteY2" fmla="*/ 237676 h 306132"/>
                <a:gd name="connsiteX3" fmla="*/ 283283 w 1620332"/>
                <a:gd name="connsiteY3" fmla="*/ 273054 h 306132"/>
                <a:gd name="connsiteX4" fmla="*/ 110804 w 1620332"/>
                <a:gd name="connsiteY4" fmla="*/ 306132 h 306132"/>
                <a:gd name="connsiteX5" fmla="*/ 37482 w 1620332"/>
                <a:gd name="connsiteY5" fmla="*/ 197616 h 306132"/>
                <a:gd name="connsiteX6" fmla="*/ 0 w 1620332"/>
                <a:gd name="connsiteY6" fmla="*/ 129654 h 306132"/>
                <a:gd name="connsiteX7" fmla="*/ 539024 w 1620332"/>
                <a:gd name="connsiteY7" fmla="*/ 52707 h 306132"/>
                <a:gd name="connsiteX8" fmla="*/ 479279 w 1620332"/>
                <a:gd name="connsiteY8" fmla="*/ 115740 h 306132"/>
                <a:gd name="connsiteX9" fmla="*/ 883345 w 1620332"/>
                <a:gd name="connsiteY9" fmla="*/ 72080 h 306132"/>
                <a:gd name="connsiteX10" fmla="*/ 1506399 w 1620332"/>
                <a:gd name="connsiteY10" fmla="*/ 0 h 306132"/>
                <a:gd name="connsiteX11" fmla="*/ 1394227 w 1620332"/>
                <a:gd name="connsiteY11" fmla="*/ 74962 h 306132"/>
                <a:gd name="connsiteX0" fmla="*/ 1620332 w 1620332"/>
                <a:gd name="connsiteY0" fmla="*/ 84400 h 425454"/>
                <a:gd name="connsiteX1" fmla="*/ 487560 w 1620332"/>
                <a:gd name="connsiteY1" fmla="*/ 229701 h 425454"/>
                <a:gd name="connsiteX2" fmla="*/ 438404 w 1620332"/>
                <a:gd name="connsiteY2" fmla="*/ 237676 h 425454"/>
                <a:gd name="connsiteX3" fmla="*/ 201640 w 1620332"/>
                <a:gd name="connsiteY3" fmla="*/ 425454 h 425454"/>
                <a:gd name="connsiteX4" fmla="*/ 110804 w 1620332"/>
                <a:gd name="connsiteY4" fmla="*/ 306132 h 425454"/>
                <a:gd name="connsiteX5" fmla="*/ 37482 w 1620332"/>
                <a:gd name="connsiteY5" fmla="*/ 197616 h 425454"/>
                <a:gd name="connsiteX6" fmla="*/ 0 w 1620332"/>
                <a:gd name="connsiteY6" fmla="*/ 129654 h 425454"/>
                <a:gd name="connsiteX7" fmla="*/ 539024 w 1620332"/>
                <a:gd name="connsiteY7" fmla="*/ 52707 h 425454"/>
                <a:gd name="connsiteX8" fmla="*/ 479279 w 1620332"/>
                <a:gd name="connsiteY8" fmla="*/ 115740 h 425454"/>
                <a:gd name="connsiteX9" fmla="*/ 883345 w 1620332"/>
                <a:gd name="connsiteY9" fmla="*/ 72080 h 425454"/>
                <a:gd name="connsiteX10" fmla="*/ 1506399 w 1620332"/>
                <a:gd name="connsiteY10" fmla="*/ 0 h 425454"/>
                <a:gd name="connsiteX11" fmla="*/ 1394227 w 1620332"/>
                <a:gd name="connsiteY11" fmla="*/ 74962 h 425454"/>
                <a:gd name="connsiteX0" fmla="*/ 1620332 w 1620332"/>
                <a:gd name="connsiteY0" fmla="*/ 84400 h 425454"/>
                <a:gd name="connsiteX1" fmla="*/ 487560 w 1620332"/>
                <a:gd name="connsiteY1" fmla="*/ 229701 h 425454"/>
                <a:gd name="connsiteX2" fmla="*/ 438404 w 1620332"/>
                <a:gd name="connsiteY2" fmla="*/ 237676 h 425454"/>
                <a:gd name="connsiteX3" fmla="*/ 343154 w 1620332"/>
                <a:gd name="connsiteY3" fmla="*/ 308433 h 425454"/>
                <a:gd name="connsiteX4" fmla="*/ 201640 w 1620332"/>
                <a:gd name="connsiteY4" fmla="*/ 425454 h 425454"/>
                <a:gd name="connsiteX5" fmla="*/ 110804 w 1620332"/>
                <a:gd name="connsiteY5" fmla="*/ 306132 h 425454"/>
                <a:gd name="connsiteX6" fmla="*/ 37482 w 1620332"/>
                <a:gd name="connsiteY6" fmla="*/ 197616 h 425454"/>
                <a:gd name="connsiteX7" fmla="*/ 0 w 1620332"/>
                <a:gd name="connsiteY7" fmla="*/ 129654 h 425454"/>
                <a:gd name="connsiteX8" fmla="*/ 539024 w 1620332"/>
                <a:gd name="connsiteY8" fmla="*/ 52707 h 425454"/>
                <a:gd name="connsiteX9" fmla="*/ 479279 w 1620332"/>
                <a:gd name="connsiteY9" fmla="*/ 115740 h 425454"/>
                <a:gd name="connsiteX10" fmla="*/ 883345 w 1620332"/>
                <a:gd name="connsiteY10" fmla="*/ 72080 h 425454"/>
                <a:gd name="connsiteX11" fmla="*/ 1506399 w 1620332"/>
                <a:gd name="connsiteY11" fmla="*/ 0 h 425454"/>
                <a:gd name="connsiteX12" fmla="*/ 1394227 w 1620332"/>
                <a:gd name="connsiteY12" fmla="*/ 74962 h 425454"/>
                <a:gd name="connsiteX0" fmla="*/ 1620332 w 1620332"/>
                <a:gd name="connsiteY0" fmla="*/ 84400 h 425454"/>
                <a:gd name="connsiteX1" fmla="*/ 487560 w 1620332"/>
                <a:gd name="connsiteY1" fmla="*/ 229701 h 425454"/>
                <a:gd name="connsiteX2" fmla="*/ 179869 w 1620332"/>
                <a:gd name="connsiteY2" fmla="*/ 302990 h 425454"/>
                <a:gd name="connsiteX3" fmla="*/ 343154 w 1620332"/>
                <a:gd name="connsiteY3" fmla="*/ 308433 h 425454"/>
                <a:gd name="connsiteX4" fmla="*/ 201640 w 1620332"/>
                <a:gd name="connsiteY4" fmla="*/ 425454 h 425454"/>
                <a:gd name="connsiteX5" fmla="*/ 110804 w 1620332"/>
                <a:gd name="connsiteY5" fmla="*/ 306132 h 425454"/>
                <a:gd name="connsiteX6" fmla="*/ 37482 w 1620332"/>
                <a:gd name="connsiteY6" fmla="*/ 197616 h 425454"/>
                <a:gd name="connsiteX7" fmla="*/ 0 w 1620332"/>
                <a:gd name="connsiteY7" fmla="*/ 129654 h 425454"/>
                <a:gd name="connsiteX8" fmla="*/ 539024 w 1620332"/>
                <a:gd name="connsiteY8" fmla="*/ 52707 h 425454"/>
                <a:gd name="connsiteX9" fmla="*/ 479279 w 1620332"/>
                <a:gd name="connsiteY9" fmla="*/ 115740 h 425454"/>
                <a:gd name="connsiteX10" fmla="*/ 883345 w 1620332"/>
                <a:gd name="connsiteY10" fmla="*/ 72080 h 425454"/>
                <a:gd name="connsiteX11" fmla="*/ 1506399 w 1620332"/>
                <a:gd name="connsiteY11" fmla="*/ 0 h 425454"/>
                <a:gd name="connsiteX12" fmla="*/ 1394227 w 1620332"/>
                <a:gd name="connsiteY12" fmla="*/ 74962 h 425454"/>
                <a:gd name="connsiteX0" fmla="*/ 1620332 w 1620332"/>
                <a:gd name="connsiteY0" fmla="*/ 84400 h 425454"/>
                <a:gd name="connsiteX1" fmla="*/ 487560 w 1620332"/>
                <a:gd name="connsiteY1" fmla="*/ 229701 h 425454"/>
                <a:gd name="connsiteX2" fmla="*/ 179869 w 1620332"/>
                <a:gd name="connsiteY2" fmla="*/ 302990 h 425454"/>
                <a:gd name="connsiteX3" fmla="*/ 277840 w 1620332"/>
                <a:gd name="connsiteY3" fmla="*/ 332926 h 425454"/>
                <a:gd name="connsiteX4" fmla="*/ 201640 w 1620332"/>
                <a:gd name="connsiteY4" fmla="*/ 425454 h 425454"/>
                <a:gd name="connsiteX5" fmla="*/ 110804 w 1620332"/>
                <a:gd name="connsiteY5" fmla="*/ 306132 h 425454"/>
                <a:gd name="connsiteX6" fmla="*/ 37482 w 1620332"/>
                <a:gd name="connsiteY6" fmla="*/ 197616 h 425454"/>
                <a:gd name="connsiteX7" fmla="*/ 0 w 1620332"/>
                <a:gd name="connsiteY7" fmla="*/ 129654 h 425454"/>
                <a:gd name="connsiteX8" fmla="*/ 539024 w 1620332"/>
                <a:gd name="connsiteY8" fmla="*/ 52707 h 425454"/>
                <a:gd name="connsiteX9" fmla="*/ 479279 w 1620332"/>
                <a:gd name="connsiteY9" fmla="*/ 115740 h 425454"/>
                <a:gd name="connsiteX10" fmla="*/ 883345 w 1620332"/>
                <a:gd name="connsiteY10" fmla="*/ 72080 h 425454"/>
                <a:gd name="connsiteX11" fmla="*/ 1506399 w 1620332"/>
                <a:gd name="connsiteY11" fmla="*/ 0 h 425454"/>
                <a:gd name="connsiteX12" fmla="*/ 1394227 w 1620332"/>
                <a:gd name="connsiteY12" fmla="*/ 74962 h 425454"/>
                <a:gd name="connsiteX0" fmla="*/ 1642103 w 1642103"/>
                <a:gd name="connsiteY0" fmla="*/ 84400 h 425454"/>
                <a:gd name="connsiteX1" fmla="*/ 509331 w 1642103"/>
                <a:gd name="connsiteY1" fmla="*/ 229701 h 425454"/>
                <a:gd name="connsiteX2" fmla="*/ 201640 w 1642103"/>
                <a:gd name="connsiteY2" fmla="*/ 302990 h 425454"/>
                <a:gd name="connsiteX3" fmla="*/ 299611 w 1642103"/>
                <a:gd name="connsiteY3" fmla="*/ 332926 h 425454"/>
                <a:gd name="connsiteX4" fmla="*/ 223411 w 1642103"/>
                <a:gd name="connsiteY4" fmla="*/ 425454 h 425454"/>
                <a:gd name="connsiteX5" fmla="*/ 132575 w 1642103"/>
                <a:gd name="connsiteY5" fmla="*/ 306132 h 425454"/>
                <a:gd name="connsiteX6" fmla="*/ 59253 w 1642103"/>
                <a:gd name="connsiteY6" fmla="*/ 197616 h 425454"/>
                <a:gd name="connsiteX7" fmla="*/ 0 w 1642103"/>
                <a:gd name="connsiteY7" fmla="*/ 137818 h 425454"/>
                <a:gd name="connsiteX8" fmla="*/ 560795 w 1642103"/>
                <a:gd name="connsiteY8" fmla="*/ 52707 h 425454"/>
                <a:gd name="connsiteX9" fmla="*/ 501050 w 1642103"/>
                <a:gd name="connsiteY9" fmla="*/ 115740 h 425454"/>
                <a:gd name="connsiteX10" fmla="*/ 905116 w 1642103"/>
                <a:gd name="connsiteY10" fmla="*/ 72080 h 425454"/>
                <a:gd name="connsiteX11" fmla="*/ 1528170 w 1642103"/>
                <a:gd name="connsiteY11" fmla="*/ 0 h 425454"/>
                <a:gd name="connsiteX12" fmla="*/ 1415998 w 1642103"/>
                <a:gd name="connsiteY12" fmla="*/ 74962 h 425454"/>
                <a:gd name="connsiteX0" fmla="*/ 1642103 w 1642103"/>
                <a:gd name="connsiteY0" fmla="*/ 84400 h 425454"/>
                <a:gd name="connsiteX1" fmla="*/ 509331 w 1642103"/>
                <a:gd name="connsiteY1" fmla="*/ 229701 h 425454"/>
                <a:gd name="connsiteX2" fmla="*/ 201640 w 1642103"/>
                <a:gd name="connsiteY2" fmla="*/ 302990 h 425454"/>
                <a:gd name="connsiteX3" fmla="*/ 299611 w 1642103"/>
                <a:gd name="connsiteY3" fmla="*/ 332926 h 425454"/>
                <a:gd name="connsiteX4" fmla="*/ 223411 w 1642103"/>
                <a:gd name="connsiteY4" fmla="*/ 425454 h 425454"/>
                <a:gd name="connsiteX5" fmla="*/ 132575 w 1642103"/>
                <a:gd name="connsiteY5" fmla="*/ 306132 h 425454"/>
                <a:gd name="connsiteX6" fmla="*/ 53810 w 1642103"/>
                <a:gd name="connsiteY6" fmla="*/ 197616 h 425454"/>
                <a:gd name="connsiteX7" fmla="*/ 0 w 1642103"/>
                <a:gd name="connsiteY7" fmla="*/ 137818 h 425454"/>
                <a:gd name="connsiteX8" fmla="*/ 560795 w 1642103"/>
                <a:gd name="connsiteY8" fmla="*/ 52707 h 425454"/>
                <a:gd name="connsiteX9" fmla="*/ 501050 w 1642103"/>
                <a:gd name="connsiteY9" fmla="*/ 115740 h 425454"/>
                <a:gd name="connsiteX10" fmla="*/ 905116 w 1642103"/>
                <a:gd name="connsiteY10" fmla="*/ 72080 h 425454"/>
                <a:gd name="connsiteX11" fmla="*/ 1528170 w 1642103"/>
                <a:gd name="connsiteY11" fmla="*/ 0 h 425454"/>
                <a:gd name="connsiteX12" fmla="*/ 1415998 w 1642103"/>
                <a:gd name="connsiteY12" fmla="*/ 74962 h 425454"/>
                <a:gd name="connsiteX0" fmla="*/ 1642103 w 1642103"/>
                <a:gd name="connsiteY0" fmla="*/ 84400 h 425454"/>
                <a:gd name="connsiteX1" fmla="*/ 509331 w 1642103"/>
                <a:gd name="connsiteY1" fmla="*/ 229701 h 425454"/>
                <a:gd name="connsiteX2" fmla="*/ 201640 w 1642103"/>
                <a:gd name="connsiteY2" fmla="*/ 302990 h 425454"/>
                <a:gd name="connsiteX3" fmla="*/ 337711 w 1642103"/>
                <a:gd name="connsiteY3" fmla="*/ 322041 h 425454"/>
                <a:gd name="connsiteX4" fmla="*/ 223411 w 1642103"/>
                <a:gd name="connsiteY4" fmla="*/ 425454 h 425454"/>
                <a:gd name="connsiteX5" fmla="*/ 132575 w 1642103"/>
                <a:gd name="connsiteY5" fmla="*/ 306132 h 425454"/>
                <a:gd name="connsiteX6" fmla="*/ 53810 w 1642103"/>
                <a:gd name="connsiteY6" fmla="*/ 197616 h 425454"/>
                <a:gd name="connsiteX7" fmla="*/ 0 w 1642103"/>
                <a:gd name="connsiteY7" fmla="*/ 137818 h 425454"/>
                <a:gd name="connsiteX8" fmla="*/ 560795 w 1642103"/>
                <a:gd name="connsiteY8" fmla="*/ 52707 h 425454"/>
                <a:gd name="connsiteX9" fmla="*/ 501050 w 1642103"/>
                <a:gd name="connsiteY9" fmla="*/ 115740 h 425454"/>
                <a:gd name="connsiteX10" fmla="*/ 905116 w 1642103"/>
                <a:gd name="connsiteY10" fmla="*/ 72080 h 425454"/>
                <a:gd name="connsiteX11" fmla="*/ 1528170 w 1642103"/>
                <a:gd name="connsiteY11" fmla="*/ 0 h 425454"/>
                <a:gd name="connsiteX12" fmla="*/ 1415998 w 1642103"/>
                <a:gd name="connsiteY12" fmla="*/ 74962 h 425454"/>
                <a:gd name="connsiteX0" fmla="*/ 1642103 w 1642103"/>
                <a:gd name="connsiteY0" fmla="*/ 84400 h 395518"/>
                <a:gd name="connsiteX1" fmla="*/ 509331 w 1642103"/>
                <a:gd name="connsiteY1" fmla="*/ 229701 h 395518"/>
                <a:gd name="connsiteX2" fmla="*/ 201640 w 1642103"/>
                <a:gd name="connsiteY2" fmla="*/ 302990 h 395518"/>
                <a:gd name="connsiteX3" fmla="*/ 337711 w 1642103"/>
                <a:gd name="connsiteY3" fmla="*/ 322041 h 395518"/>
                <a:gd name="connsiteX4" fmla="*/ 215247 w 1642103"/>
                <a:gd name="connsiteY4" fmla="*/ 395518 h 395518"/>
                <a:gd name="connsiteX5" fmla="*/ 132575 w 1642103"/>
                <a:gd name="connsiteY5" fmla="*/ 306132 h 395518"/>
                <a:gd name="connsiteX6" fmla="*/ 53810 w 1642103"/>
                <a:gd name="connsiteY6" fmla="*/ 197616 h 395518"/>
                <a:gd name="connsiteX7" fmla="*/ 0 w 1642103"/>
                <a:gd name="connsiteY7" fmla="*/ 137818 h 395518"/>
                <a:gd name="connsiteX8" fmla="*/ 560795 w 1642103"/>
                <a:gd name="connsiteY8" fmla="*/ 52707 h 395518"/>
                <a:gd name="connsiteX9" fmla="*/ 501050 w 1642103"/>
                <a:gd name="connsiteY9" fmla="*/ 115740 h 395518"/>
                <a:gd name="connsiteX10" fmla="*/ 905116 w 1642103"/>
                <a:gd name="connsiteY10" fmla="*/ 72080 h 395518"/>
                <a:gd name="connsiteX11" fmla="*/ 1528170 w 1642103"/>
                <a:gd name="connsiteY11" fmla="*/ 0 h 395518"/>
                <a:gd name="connsiteX12" fmla="*/ 1415998 w 1642103"/>
                <a:gd name="connsiteY12" fmla="*/ 74962 h 395518"/>
                <a:gd name="connsiteX0" fmla="*/ 1642103 w 1642103"/>
                <a:gd name="connsiteY0" fmla="*/ 84400 h 395518"/>
                <a:gd name="connsiteX1" fmla="*/ 414081 w 1642103"/>
                <a:gd name="connsiteY1" fmla="*/ 259636 h 395518"/>
                <a:gd name="connsiteX2" fmla="*/ 201640 w 1642103"/>
                <a:gd name="connsiteY2" fmla="*/ 302990 h 395518"/>
                <a:gd name="connsiteX3" fmla="*/ 337711 w 1642103"/>
                <a:gd name="connsiteY3" fmla="*/ 322041 h 395518"/>
                <a:gd name="connsiteX4" fmla="*/ 215247 w 1642103"/>
                <a:gd name="connsiteY4" fmla="*/ 395518 h 395518"/>
                <a:gd name="connsiteX5" fmla="*/ 132575 w 1642103"/>
                <a:gd name="connsiteY5" fmla="*/ 306132 h 395518"/>
                <a:gd name="connsiteX6" fmla="*/ 53810 w 1642103"/>
                <a:gd name="connsiteY6" fmla="*/ 197616 h 395518"/>
                <a:gd name="connsiteX7" fmla="*/ 0 w 1642103"/>
                <a:gd name="connsiteY7" fmla="*/ 137818 h 395518"/>
                <a:gd name="connsiteX8" fmla="*/ 560795 w 1642103"/>
                <a:gd name="connsiteY8" fmla="*/ 52707 h 395518"/>
                <a:gd name="connsiteX9" fmla="*/ 501050 w 1642103"/>
                <a:gd name="connsiteY9" fmla="*/ 115740 h 395518"/>
                <a:gd name="connsiteX10" fmla="*/ 905116 w 1642103"/>
                <a:gd name="connsiteY10" fmla="*/ 72080 h 395518"/>
                <a:gd name="connsiteX11" fmla="*/ 1528170 w 1642103"/>
                <a:gd name="connsiteY11" fmla="*/ 0 h 395518"/>
                <a:gd name="connsiteX12" fmla="*/ 1415998 w 1642103"/>
                <a:gd name="connsiteY12" fmla="*/ 74962 h 395518"/>
                <a:gd name="connsiteX0" fmla="*/ 1642103 w 1642103"/>
                <a:gd name="connsiteY0" fmla="*/ 84400 h 395518"/>
                <a:gd name="connsiteX1" fmla="*/ 414081 w 1642103"/>
                <a:gd name="connsiteY1" fmla="*/ 259636 h 395518"/>
                <a:gd name="connsiteX2" fmla="*/ 201640 w 1642103"/>
                <a:gd name="connsiteY2" fmla="*/ 302990 h 395518"/>
                <a:gd name="connsiteX3" fmla="*/ 337711 w 1642103"/>
                <a:gd name="connsiteY3" fmla="*/ 322041 h 395518"/>
                <a:gd name="connsiteX4" fmla="*/ 215247 w 1642103"/>
                <a:gd name="connsiteY4" fmla="*/ 395518 h 395518"/>
                <a:gd name="connsiteX5" fmla="*/ 132575 w 1642103"/>
                <a:gd name="connsiteY5" fmla="*/ 306132 h 395518"/>
                <a:gd name="connsiteX6" fmla="*/ 53810 w 1642103"/>
                <a:gd name="connsiteY6" fmla="*/ 197616 h 395518"/>
                <a:gd name="connsiteX7" fmla="*/ 0 w 1642103"/>
                <a:gd name="connsiteY7" fmla="*/ 137818 h 395518"/>
                <a:gd name="connsiteX8" fmla="*/ 560795 w 1642103"/>
                <a:gd name="connsiteY8" fmla="*/ 52707 h 395518"/>
                <a:gd name="connsiteX9" fmla="*/ 501050 w 1642103"/>
                <a:gd name="connsiteY9" fmla="*/ 115740 h 395518"/>
                <a:gd name="connsiteX10" fmla="*/ 905116 w 1642103"/>
                <a:gd name="connsiteY10" fmla="*/ 72080 h 395518"/>
                <a:gd name="connsiteX11" fmla="*/ 1528170 w 1642103"/>
                <a:gd name="connsiteY11" fmla="*/ 0 h 395518"/>
                <a:gd name="connsiteX12" fmla="*/ 1415998 w 1642103"/>
                <a:gd name="connsiteY12" fmla="*/ 74962 h 395518"/>
                <a:gd name="connsiteX0" fmla="*/ 1642103 w 1642103"/>
                <a:gd name="connsiteY0" fmla="*/ 84400 h 395518"/>
                <a:gd name="connsiteX1" fmla="*/ 414081 w 1642103"/>
                <a:gd name="connsiteY1" fmla="*/ 259636 h 395518"/>
                <a:gd name="connsiteX2" fmla="*/ 405747 w 1642103"/>
                <a:gd name="connsiteY2" fmla="*/ 308432 h 395518"/>
                <a:gd name="connsiteX3" fmla="*/ 337711 w 1642103"/>
                <a:gd name="connsiteY3" fmla="*/ 322041 h 395518"/>
                <a:gd name="connsiteX4" fmla="*/ 215247 w 1642103"/>
                <a:gd name="connsiteY4" fmla="*/ 395518 h 395518"/>
                <a:gd name="connsiteX5" fmla="*/ 132575 w 1642103"/>
                <a:gd name="connsiteY5" fmla="*/ 306132 h 395518"/>
                <a:gd name="connsiteX6" fmla="*/ 53810 w 1642103"/>
                <a:gd name="connsiteY6" fmla="*/ 197616 h 395518"/>
                <a:gd name="connsiteX7" fmla="*/ 0 w 1642103"/>
                <a:gd name="connsiteY7" fmla="*/ 137818 h 395518"/>
                <a:gd name="connsiteX8" fmla="*/ 560795 w 1642103"/>
                <a:gd name="connsiteY8" fmla="*/ 52707 h 395518"/>
                <a:gd name="connsiteX9" fmla="*/ 501050 w 1642103"/>
                <a:gd name="connsiteY9" fmla="*/ 115740 h 395518"/>
                <a:gd name="connsiteX10" fmla="*/ 905116 w 1642103"/>
                <a:gd name="connsiteY10" fmla="*/ 72080 h 395518"/>
                <a:gd name="connsiteX11" fmla="*/ 1528170 w 1642103"/>
                <a:gd name="connsiteY11" fmla="*/ 0 h 395518"/>
                <a:gd name="connsiteX12" fmla="*/ 1415998 w 1642103"/>
                <a:gd name="connsiteY12" fmla="*/ 74962 h 395518"/>
                <a:gd name="connsiteX0" fmla="*/ 1642103 w 1642103"/>
                <a:gd name="connsiteY0" fmla="*/ 49022 h 395518"/>
                <a:gd name="connsiteX1" fmla="*/ 414081 w 1642103"/>
                <a:gd name="connsiteY1" fmla="*/ 259636 h 395518"/>
                <a:gd name="connsiteX2" fmla="*/ 405747 w 1642103"/>
                <a:gd name="connsiteY2" fmla="*/ 308432 h 395518"/>
                <a:gd name="connsiteX3" fmla="*/ 337711 w 1642103"/>
                <a:gd name="connsiteY3" fmla="*/ 322041 h 395518"/>
                <a:gd name="connsiteX4" fmla="*/ 215247 w 1642103"/>
                <a:gd name="connsiteY4" fmla="*/ 395518 h 395518"/>
                <a:gd name="connsiteX5" fmla="*/ 132575 w 1642103"/>
                <a:gd name="connsiteY5" fmla="*/ 306132 h 395518"/>
                <a:gd name="connsiteX6" fmla="*/ 53810 w 1642103"/>
                <a:gd name="connsiteY6" fmla="*/ 197616 h 395518"/>
                <a:gd name="connsiteX7" fmla="*/ 0 w 1642103"/>
                <a:gd name="connsiteY7" fmla="*/ 137818 h 395518"/>
                <a:gd name="connsiteX8" fmla="*/ 560795 w 1642103"/>
                <a:gd name="connsiteY8" fmla="*/ 52707 h 395518"/>
                <a:gd name="connsiteX9" fmla="*/ 501050 w 1642103"/>
                <a:gd name="connsiteY9" fmla="*/ 115740 h 395518"/>
                <a:gd name="connsiteX10" fmla="*/ 905116 w 1642103"/>
                <a:gd name="connsiteY10" fmla="*/ 72080 h 395518"/>
                <a:gd name="connsiteX11" fmla="*/ 1528170 w 1642103"/>
                <a:gd name="connsiteY11" fmla="*/ 0 h 395518"/>
                <a:gd name="connsiteX12" fmla="*/ 1415998 w 1642103"/>
                <a:gd name="connsiteY12" fmla="*/ 74962 h 395518"/>
                <a:gd name="connsiteX0" fmla="*/ 1642103 w 1642103"/>
                <a:gd name="connsiteY0" fmla="*/ 49022 h 395518"/>
                <a:gd name="connsiteX1" fmla="*/ 414081 w 1642103"/>
                <a:gd name="connsiteY1" fmla="*/ 259636 h 395518"/>
                <a:gd name="connsiteX2" fmla="*/ 405747 w 1642103"/>
                <a:gd name="connsiteY2" fmla="*/ 308432 h 395518"/>
                <a:gd name="connsiteX3" fmla="*/ 337711 w 1642103"/>
                <a:gd name="connsiteY3" fmla="*/ 322041 h 395518"/>
                <a:gd name="connsiteX4" fmla="*/ 215247 w 1642103"/>
                <a:gd name="connsiteY4" fmla="*/ 395518 h 395518"/>
                <a:gd name="connsiteX5" fmla="*/ 132575 w 1642103"/>
                <a:gd name="connsiteY5" fmla="*/ 306132 h 395518"/>
                <a:gd name="connsiteX6" fmla="*/ 53810 w 1642103"/>
                <a:gd name="connsiteY6" fmla="*/ 197616 h 395518"/>
                <a:gd name="connsiteX7" fmla="*/ 0 w 1642103"/>
                <a:gd name="connsiteY7" fmla="*/ 137818 h 395518"/>
                <a:gd name="connsiteX8" fmla="*/ 560795 w 1642103"/>
                <a:gd name="connsiteY8" fmla="*/ 52707 h 395518"/>
                <a:gd name="connsiteX9" fmla="*/ 501050 w 1642103"/>
                <a:gd name="connsiteY9" fmla="*/ 115740 h 395518"/>
                <a:gd name="connsiteX10" fmla="*/ 905116 w 1642103"/>
                <a:gd name="connsiteY10" fmla="*/ 72080 h 395518"/>
                <a:gd name="connsiteX11" fmla="*/ 1528170 w 1642103"/>
                <a:gd name="connsiteY11" fmla="*/ 0 h 395518"/>
                <a:gd name="connsiteX12" fmla="*/ 1410555 w 1642103"/>
                <a:gd name="connsiteY12" fmla="*/ 47747 h 395518"/>
                <a:gd name="connsiteX0" fmla="*/ 1642103 w 1642103"/>
                <a:gd name="connsiteY0" fmla="*/ 40858 h 387354"/>
                <a:gd name="connsiteX1" fmla="*/ 414081 w 1642103"/>
                <a:gd name="connsiteY1" fmla="*/ 251472 h 387354"/>
                <a:gd name="connsiteX2" fmla="*/ 405747 w 1642103"/>
                <a:gd name="connsiteY2" fmla="*/ 300268 h 387354"/>
                <a:gd name="connsiteX3" fmla="*/ 337711 w 1642103"/>
                <a:gd name="connsiteY3" fmla="*/ 313877 h 387354"/>
                <a:gd name="connsiteX4" fmla="*/ 215247 w 1642103"/>
                <a:gd name="connsiteY4" fmla="*/ 387354 h 387354"/>
                <a:gd name="connsiteX5" fmla="*/ 132575 w 1642103"/>
                <a:gd name="connsiteY5" fmla="*/ 297968 h 387354"/>
                <a:gd name="connsiteX6" fmla="*/ 53810 w 1642103"/>
                <a:gd name="connsiteY6" fmla="*/ 189452 h 387354"/>
                <a:gd name="connsiteX7" fmla="*/ 0 w 1642103"/>
                <a:gd name="connsiteY7" fmla="*/ 129654 h 387354"/>
                <a:gd name="connsiteX8" fmla="*/ 560795 w 1642103"/>
                <a:gd name="connsiteY8" fmla="*/ 44543 h 387354"/>
                <a:gd name="connsiteX9" fmla="*/ 501050 w 1642103"/>
                <a:gd name="connsiteY9" fmla="*/ 107576 h 387354"/>
                <a:gd name="connsiteX10" fmla="*/ 905116 w 1642103"/>
                <a:gd name="connsiteY10" fmla="*/ 63916 h 387354"/>
                <a:gd name="connsiteX11" fmla="*/ 1419313 w 1642103"/>
                <a:gd name="connsiteY11" fmla="*/ 0 h 387354"/>
                <a:gd name="connsiteX12" fmla="*/ 1410555 w 1642103"/>
                <a:gd name="connsiteY12" fmla="*/ 39583 h 387354"/>
                <a:gd name="connsiteX0" fmla="*/ 1614889 w 1614889"/>
                <a:gd name="connsiteY0" fmla="*/ 13643 h 387354"/>
                <a:gd name="connsiteX1" fmla="*/ 414081 w 1614889"/>
                <a:gd name="connsiteY1" fmla="*/ 251472 h 387354"/>
                <a:gd name="connsiteX2" fmla="*/ 405747 w 1614889"/>
                <a:gd name="connsiteY2" fmla="*/ 300268 h 387354"/>
                <a:gd name="connsiteX3" fmla="*/ 337711 w 1614889"/>
                <a:gd name="connsiteY3" fmla="*/ 313877 h 387354"/>
                <a:gd name="connsiteX4" fmla="*/ 215247 w 1614889"/>
                <a:gd name="connsiteY4" fmla="*/ 387354 h 387354"/>
                <a:gd name="connsiteX5" fmla="*/ 132575 w 1614889"/>
                <a:gd name="connsiteY5" fmla="*/ 297968 h 387354"/>
                <a:gd name="connsiteX6" fmla="*/ 53810 w 1614889"/>
                <a:gd name="connsiteY6" fmla="*/ 189452 h 387354"/>
                <a:gd name="connsiteX7" fmla="*/ 0 w 1614889"/>
                <a:gd name="connsiteY7" fmla="*/ 129654 h 387354"/>
                <a:gd name="connsiteX8" fmla="*/ 560795 w 1614889"/>
                <a:gd name="connsiteY8" fmla="*/ 44543 h 387354"/>
                <a:gd name="connsiteX9" fmla="*/ 501050 w 1614889"/>
                <a:gd name="connsiteY9" fmla="*/ 107576 h 387354"/>
                <a:gd name="connsiteX10" fmla="*/ 905116 w 1614889"/>
                <a:gd name="connsiteY10" fmla="*/ 63916 h 387354"/>
                <a:gd name="connsiteX11" fmla="*/ 1419313 w 1614889"/>
                <a:gd name="connsiteY11" fmla="*/ 0 h 387354"/>
                <a:gd name="connsiteX12" fmla="*/ 1410555 w 1614889"/>
                <a:gd name="connsiteY12" fmla="*/ 39583 h 387354"/>
                <a:gd name="connsiteX0" fmla="*/ 1614889 w 1614889"/>
                <a:gd name="connsiteY0" fmla="*/ 49021 h 422732"/>
                <a:gd name="connsiteX1" fmla="*/ 414081 w 1614889"/>
                <a:gd name="connsiteY1" fmla="*/ 286850 h 422732"/>
                <a:gd name="connsiteX2" fmla="*/ 405747 w 1614889"/>
                <a:gd name="connsiteY2" fmla="*/ 335646 h 422732"/>
                <a:gd name="connsiteX3" fmla="*/ 337711 w 1614889"/>
                <a:gd name="connsiteY3" fmla="*/ 349255 h 422732"/>
                <a:gd name="connsiteX4" fmla="*/ 215247 w 1614889"/>
                <a:gd name="connsiteY4" fmla="*/ 422732 h 422732"/>
                <a:gd name="connsiteX5" fmla="*/ 132575 w 1614889"/>
                <a:gd name="connsiteY5" fmla="*/ 333346 h 422732"/>
                <a:gd name="connsiteX6" fmla="*/ 53810 w 1614889"/>
                <a:gd name="connsiteY6" fmla="*/ 224830 h 422732"/>
                <a:gd name="connsiteX7" fmla="*/ 0 w 1614889"/>
                <a:gd name="connsiteY7" fmla="*/ 165032 h 422732"/>
                <a:gd name="connsiteX8" fmla="*/ 560795 w 1614889"/>
                <a:gd name="connsiteY8" fmla="*/ 79921 h 422732"/>
                <a:gd name="connsiteX9" fmla="*/ 501050 w 1614889"/>
                <a:gd name="connsiteY9" fmla="*/ 142954 h 422732"/>
                <a:gd name="connsiteX10" fmla="*/ 905116 w 1614889"/>
                <a:gd name="connsiteY10" fmla="*/ 99294 h 422732"/>
                <a:gd name="connsiteX11" fmla="*/ 1500956 w 1614889"/>
                <a:gd name="connsiteY11" fmla="*/ 0 h 422732"/>
                <a:gd name="connsiteX12" fmla="*/ 1410555 w 1614889"/>
                <a:gd name="connsiteY12" fmla="*/ 74961 h 422732"/>
                <a:gd name="connsiteX0" fmla="*/ 1614889 w 1614889"/>
                <a:gd name="connsiteY0" fmla="*/ 49021 h 422732"/>
                <a:gd name="connsiteX1" fmla="*/ 414081 w 1614889"/>
                <a:gd name="connsiteY1" fmla="*/ 286850 h 422732"/>
                <a:gd name="connsiteX2" fmla="*/ 405747 w 1614889"/>
                <a:gd name="connsiteY2" fmla="*/ 335646 h 422732"/>
                <a:gd name="connsiteX3" fmla="*/ 337711 w 1614889"/>
                <a:gd name="connsiteY3" fmla="*/ 349255 h 422732"/>
                <a:gd name="connsiteX4" fmla="*/ 215247 w 1614889"/>
                <a:gd name="connsiteY4" fmla="*/ 422732 h 422732"/>
                <a:gd name="connsiteX5" fmla="*/ 132575 w 1614889"/>
                <a:gd name="connsiteY5" fmla="*/ 333346 h 422732"/>
                <a:gd name="connsiteX6" fmla="*/ 53810 w 1614889"/>
                <a:gd name="connsiteY6" fmla="*/ 224830 h 422732"/>
                <a:gd name="connsiteX7" fmla="*/ 0 w 1614889"/>
                <a:gd name="connsiteY7" fmla="*/ 165032 h 422732"/>
                <a:gd name="connsiteX8" fmla="*/ 560795 w 1614889"/>
                <a:gd name="connsiteY8" fmla="*/ 79921 h 422732"/>
                <a:gd name="connsiteX9" fmla="*/ 501050 w 1614889"/>
                <a:gd name="connsiteY9" fmla="*/ 142954 h 422732"/>
                <a:gd name="connsiteX10" fmla="*/ 905116 w 1614889"/>
                <a:gd name="connsiteY10" fmla="*/ 99294 h 422732"/>
                <a:gd name="connsiteX11" fmla="*/ 1500956 w 1614889"/>
                <a:gd name="connsiteY11" fmla="*/ 0 h 422732"/>
                <a:gd name="connsiteX12" fmla="*/ 1410555 w 1614889"/>
                <a:gd name="connsiteY12" fmla="*/ 74961 h 422732"/>
                <a:gd name="connsiteX0" fmla="*/ 1614889 w 1614889"/>
                <a:gd name="connsiteY0" fmla="*/ 49021 h 422732"/>
                <a:gd name="connsiteX1" fmla="*/ 414081 w 1614889"/>
                <a:gd name="connsiteY1" fmla="*/ 286850 h 422732"/>
                <a:gd name="connsiteX2" fmla="*/ 590804 w 1614889"/>
                <a:gd name="connsiteY2" fmla="*/ 297546 h 422732"/>
                <a:gd name="connsiteX3" fmla="*/ 337711 w 1614889"/>
                <a:gd name="connsiteY3" fmla="*/ 349255 h 422732"/>
                <a:gd name="connsiteX4" fmla="*/ 215247 w 1614889"/>
                <a:gd name="connsiteY4" fmla="*/ 422732 h 422732"/>
                <a:gd name="connsiteX5" fmla="*/ 132575 w 1614889"/>
                <a:gd name="connsiteY5" fmla="*/ 333346 h 422732"/>
                <a:gd name="connsiteX6" fmla="*/ 53810 w 1614889"/>
                <a:gd name="connsiteY6" fmla="*/ 224830 h 422732"/>
                <a:gd name="connsiteX7" fmla="*/ 0 w 1614889"/>
                <a:gd name="connsiteY7" fmla="*/ 165032 h 422732"/>
                <a:gd name="connsiteX8" fmla="*/ 560795 w 1614889"/>
                <a:gd name="connsiteY8" fmla="*/ 79921 h 422732"/>
                <a:gd name="connsiteX9" fmla="*/ 501050 w 1614889"/>
                <a:gd name="connsiteY9" fmla="*/ 142954 h 422732"/>
                <a:gd name="connsiteX10" fmla="*/ 905116 w 1614889"/>
                <a:gd name="connsiteY10" fmla="*/ 99294 h 422732"/>
                <a:gd name="connsiteX11" fmla="*/ 1500956 w 1614889"/>
                <a:gd name="connsiteY11" fmla="*/ 0 h 422732"/>
                <a:gd name="connsiteX12" fmla="*/ 1410555 w 1614889"/>
                <a:gd name="connsiteY12" fmla="*/ 74961 h 422732"/>
                <a:gd name="connsiteX0" fmla="*/ 1614889 w 1614889"/>
                <a:gd name="connsiteY0" fmla="*/ 49021 h 422732"/>
                <a:gd name="connsiteX1" fmla="*/ 414081 w 1614889"/>
                <a:gd name="connsiteY1" fmla="*/ 286850 h 422732"/>
                <a:gd name="connsiteX2" fmla="*/ 590804 w 1614889"/>
                <a:gd name="connsiteY2" fmla="*/ 297546 h 422732"/>
                <a:gd name="connsiteX3" fmla="*/ 373089 w 1614889"/>
                <a:gd name="connsiteY3" fmla="*/ 362862 h 422732"/>
                <a:gd name="connsiteX4" fmla="*/ 215247 w 1614889"/>
                <a:gd name="connsiteY4" fmla="*/ 422732 h 422732"/>
                <a:gd name="connsiteX5" fmla="*/ 132575 w 1614889"/>
                <a:gd name="connsiteY5" fmla="*/ 333346 h 422732"/>
                <a:gd name="connsiteX6" fmla="*/ 53810 w 1614889"/>
                <a:gd name="connsiteY6" fmla="*/ 224830 h 422732"/>
                <a:gd name="connsiteX7" fmla="*/ 0 w 1614889"/>
                <a:gd name="connsiteY7" fmla="*/ 165032 h 422732"/>
                <a:gd name="connsiteX8" fmla="*/ 560795 w 1614889"/>
                <a:gd name="connsiteY8" fmla="*/ 79921 h 422732"/>
                <a:gd name="connsiteX9" fmla="*/ 501050 w 1614889"/>
                <a:gd name="connsiteY9" fmla="*/ 142954 h 422732"/>
                <a:gd name="connsiteX10" fmla="*/ 905116 w 1614889"/>
                <a:gd name="connsiteY10" fmla="*/ 99294 h 422732"/>
                <a:gd name="connsiteX11" fmla="*/ 1500956 w 1614889"/>
                <a:gd name="connsiteY11" fmla="*/ 0 h 422732"/>
                <a:gd name="connsiteX12" fmla="*/ 1410555 w 1614889"/>
                <a:gd name="connsiteY12" fmla="*/ 74961 h 422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4889" h="422732">
                  <a:moveTo>
                    <a:pt x="1614889" y="49021"/>
                  </a:moveTo>
                  <a:lnTo>
                    <a:pt x="414081" y="286850"/>
                  </a:lnTo>
                  <a:lnTo>
                    <a:pt x="590804" y="297546"/>
                  </a:lnTo>
                  <a:lnTo>
                    <a:pt x="373089" y="362862"/>
                  </a:lnTo>
                  <a:lnTo>
                    <a:pt x="215247" y="422732"/>
                  </a:lnTo>
                  <a:lnTo>
                    <a:pt x="132575" y="333346"/>
                  </a:lnTo>
                  <a:lnTo>
                    <a:pt x="53810" y="224830"/>
                  </a:lnTo>
                  <a:lnTo>
                    <a:pt x="0" y="165032"/>
                  </a:lnTo>
                  <a:lnTo>
                    <a:pt x="560795" y="79921"/>
                  </a:lnTo>
                  <a:lnTo>
                    <a:pt x="501050" y="142954"/>
                  </a:lnTo>
                  <a:lnTo>
                    <a:pt x="905116" y="99294"/>
                  </a:lnTo>
                  <a:lnTo>
                    <a:pt x="1500956" y="0"/>
                  </a:lnTo>
                  <a:lnTo>
                    <a:pt x="1410555" y="74961"/>
                  </a:lnTo>
                </a:path>
              </a:pathLst>
            </a:cu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8" name="TextBox 87">
              <a:extLst>
                <a:ext uri="{FF2B5EF4-FFF2-40B4-BE49-F238E27FC236}">
                  <a16:creationId xmlns:a16="http://schemas.microsoft.com/office/drawing/2014/main" id="{007500BD-423C-EFE1-23C4-CD6EF6916767}"/>
                </a:ext>
              </a:extLst>
            </p:cNvPr>
            <p:cNvSpPr txBox="1"/>
            <p:nvPr/>
          </p:nvSpPr>
          <p:spPr>
            <a:xfrm>
              <a:off x="427193" y="3512752"/>
              <a:ext cx="1252715" cy="276999"/>
            </a:xfrm>
            <a:prstGeom prst="rect">
              <a:avLst/>
            </a:prstGeom>
            <a:noFill/>
          </p:spPr>
          <p:txBody>
            <a:bodyPr wrap="none" rtlCol="0">
              <a:spAutoFit/>
            </a:bodyPr>
            <a:lstStyle/>
            <a:p>
              <a:r>
                <a:rPr lang="en-IE" sz="1200" b="1" i="1" dirty="0"/>
                <a:t>LOCAL LEVEL</a:t>
              </a:r>
            </a:p>
          </p:txBody>
        </p:sp>
        <p:grpSp>
          <p:nvGrpSpPr>
            <p:cNvPr id="89" name="Group 88">
              <a:extLst>
                <a:ext uri="{FF2B5EF4-FFF2-40B4-BE49-F238E27FC236}">
                  <a16:creationId xmlns:a16="http://schemas.microsoft.com/office/drawing/2014/main" id="{446E63D6-0BE7-AA7C-BD75-64BB2EDC2B39}"/>
                </a:ext>
              </a:extLst>
            </p:cNvPr>
            <p:cNvGrpSpPr/>
            <p:nvPr/>
          </p:nvGrpSpPr>
          <p:grpSpPr>
            <a:xfrm rot="3124767">
              <a:off x="4931967" y="5810032"/>
              <a:ext cx="544857" cy="348548"/>
              <a:chOff x="1245878" y="2925306"/>
              <a:chExt cx="1366357" cy="745841"/>
            </a:xfrm>
          </p:grpSpPr>
          <p:sp>
            <p:nvSpPr>
              <p:cNvPr id="90" name="Freeform: Shape 89">
                <a:extLst>
                  <a:ext uri="{FF2B5EF4-FFF2-40B4-BE49-F238E27FC236}">
                    <a16:creationId xmlns:a16="http://schemas.microsoft.com/office/drawing/2014/main" id="{EE18A937-7D2C-C2EA-3AA7-CE47D125DDC9}"/>
                  </a:ext>
                </a:extLst>
              </p:cNvPr>
              <p:cNvSpPr/>
              <p:nvPr/>
            </p:nvSpPr>
            <p:spPr>
              <a:xfrm>
                <a:off x="1245878" y="2925306"/>
                <a:ext cx="1317356" cy="224725"/>
              </a:xfrm>
              <a:custGeom>
                <a:avLst/>
                <a:gdLst>
                  <a:gd name="connsiteX0" fmla="*/ 0 w 1317356"/>
                  <a:gd name="connsiteY0" fmla="*/ 216977 h 224726"/>
                  <a:gd name="connsiteX1" fmla="*/ 1317356 w 1317356"/>
                  <a:gd name="connsiteY1" fmla="*/ 224726 h 224726"/>
                  <a:gd name="connsiteX2" fmla="*/ 774915 w 1317356"/>
                  <a:gd name="connsiteY2" fmla="*/ 0 h 224726"/>
                  <a:gd name="connsiteX3" fmla="*/ 774915 w 1317356"/>
                  <a:gd name="connsiteY3" fmla="*/ 0 h 224726"/>
                </a:gdLst>
                <a:ahLst/>
                <a:cxnLst>
                  <a:cxn ang="0">
                    <a:pos x="connsiteX0" y="connsiteY0"/>
                  </a:cxn>
                  <a:cxn ang="0">
                    <a:pos x="connsiteX1" y="connsiteY1"/>
                  </a:cxn>
                  <a:cxn ang="0">
                    <a:pos x="connsiteX2" y="connsiteY2"/>
                  </a:cxn>
                  <a:cxn ang="0">
                    <a:pos x="connsiteX3" y="connsiteY3"/>
                  </a:cxn>
                </a:cxnLst>
                <a:rect l="l" t="t" r="r" b="b"/>
                <a:pathLst>
                  <a:path w="1317356" h="224726">
                    <a:moveTo>
                      <a:pt x="0" y="216977"/>
                    </a:moveTo>
                    <a:lnTo>
                      <a:pt x="1317356" y="224726"/>
                    </a:lnTo>
                    <a:lnTo>
                      <a:pt x="774915" y="0"/>
                    </a:lnTo>
                    <a:lnTo>
                      <a:pt x="774915" y="0"/>
                    </a:lnTo>
                  </a:path>
                </a:pathLst>
              </a:cu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1" name="Freeform: Shape 90">
                <a:extLst>
                  <a:ext uri="{FF2B5EF4-FFF2-40B4-BE49-F238E27FC236}">
                    <a16:creationId xmlns:a16="http://schemas.microsoft.com/office/drawing/2014/main" id="{A2C6D9B9-AD2D-CDA2-4C51-CED2196B3BE2}"/>
                  </a:ext>
                </a:extLst>
              </p:cNvPr>
              <p:cNvSpPr/>
              <p:nvPr/>
            </p:nvSpPr>
            <p:spPr>
              <a:xfrm rot="10800000">
                <a:off x="1294880" y="3446422"/>
                <a:ext cx="1317355" cy="224725"/>
              </a:xfrm>
              <a:custGeom>
                <a:avLst/>
                <a:gdLst>
                  <a:gd name="connsiteX0" fmla="*/ 0 w 1317356"/>
                  <a:gd name="connsiteY0" fmla="*/ 216977 h 224726"/>
                  <a:gd name="connsiteX1" fmla="*/ 1317356 w 1317356"/>
                  <a:gd name="connsiteY1" fmla="*/ 224726 h 224726"/>
                  <a:gd name="connsiteX2" fmla="*/ 774915 w 1317356"/>
                  <a:gd name="connsiteY2" fmla="*/ 0 h 224726"/>
                  <a:gd name="connsiteX3" fmla="*/ 774915 w 1317356"/>
                  <a:gd name="connsiteY3" fmla="*/ 0 h 224726"/>
                </a:gdLst>
                <a:ahLst/>
                <a:cxnLst>
                  <a:cxn ang="0">
                    <a:pos x="connsiteX0" y="connsiteY0"/>
                  </a:cxn>
                  <a:cxn ang="0">
                    <a:pos x="connsiteX1" y="connsiteY1"/>
                  </a:cxn>
                  <a:cxn ang="0">
                    <a:pos x="connsiteX2" y="connsiteY2"/>
                  </a:cxn>
                  <a:cxn ang="0">
                    <a:pos x="connsiteX3" y="connsiteY3"/>
                  </a:cxn>
                </a:cxnLst>
                <a:rect l="l" t="t" r="r" b="b"/>
                <a:pathLst>
                  <a:path w="1317356" h="224726">
                    <a:moveTo>
                      <a:pt x="0" y="216977"/>
                    </a:moveTo>
                    <a:lnTo>
                      <a:pt x="1317356" y="224726"/>
                    </a:lnTo>
                    <a:lnTo>
                      <a:pt x="774915" y="0"/>
                    </a:lnTo>
                    <a:lnTo>
                      <a:pt x="774915" y="0"/>
                    </a:lnTo>
                  </a:path>
                </a:pathLst>
              </a:cu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sp>
          <p:nvSpPr>
            <p:cNvPr id="92" name="TextBox 91">
              <a:extLst>
                <a:ext uri="{FF2B5EF4-FFF2-40B4-BE49-F238E27FC236}">
                  <a16:creationId xmlns:a16="http://schemas.microsoft.com/office/drawing/2014/main" id="{B25F0BD0-E111-4CA9-7586-8AA8F5EB53B8}"/>
                </a:ext>
              </a:extLst>
            </p:cNvPr>
            <p:cNvSpPr txBox="1"/>
            <p:nvPr/>
          </p:nvSpPr>
          <p:spPr>
            <a:xfrm>
              <a:off x="1316481" y="5695389"/>
              <a:ext cx="2818501" cy="600164"/>
            </a:xfrm>
            <a:prstGeom prst="rect">
              <a:avLst/>
            </a:prstGeom>
            <a:noFill/>
          </p:spPr>
          <p:txBody>
            <a:bodyPr wrap="square" rtlCol="0">
              <a:spAutoFit/>
            </a:bodyPr>
            <a:lstStyle/>
            <a:p>
              <a:r>
                <a:rPr lang="en-IE" sz="1100" b="1" dirty="0"/>
                <a:t>Heterogenous Lower Palaeozoic </a:t>
              </a:r>
            </a:p>
            <a:p>
              <a:r>
                <a:rPr lang="en-IE" sz="1100" b="1" dirty="0"/>
                <a:t>greywackes, volcanics and intrusives. Caledonian fracturing/folding/cleavage</a:t>
              </a:r>
            </a:p>
          </p:txBody>
        </p:sp>
        <p:sp>
          <p:nvSpPr>
            <p:cNvPr id="93" name="Isosceles Triangle 92">
              <a:extLst>
                <a:ext uri="{FF2B5EF4-FFF2-40B4-BE49-F238E27FC236}">
                  <a16:creationId xmlns:a16="http://schemas.microsoft.com/office/drawing/2014/main" id="{D9899894-71B2-95CF-873D-A9A1F1891846}"/>
                </a:ext>
              </a:extLst>
            </p:cNvPr>
            <p:cNvSpPr/>
            <p:nvPr/>
          </p:nvSpPr>
          <p:spPr>
            <a:xfrm rot="1047183">
              <a:off x="4441806" y="4612560"/>
              <a:ext cx="118059" cy="75444"/>
            </a:xfrm>
            <a:prstGeom prst="triangle">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4" name="Isosceles Triangle 93">
              <a:extLst>
                <a:ext uri="{FF2B5EF4-FFF2-40B4-BE49-F238E27FC236}">
                  <a16:creationId xmlns:a16="http://schemas.microsoft.com/office/drawing/2014/main" id="{6546223C-0EFF-CD87-938A-E25B85BC815B}"/>
                </a:ext>
              </a:extLst>
            </p:cNvPr>
            <p:cNvSpPr/>
            <p:nvPr/>
          </p:nvSpPr>
          <p:spPr>
            <a:xfrm rot="20402713">
              <a:off x="4703465" y="4590673"/>
              <a:ext cx="118059" cy="75444"/>
            </a:xfrm>
            <a:prstGeom prst="triangle">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5" name="Isosceles Triangle 94">
              <a:extLst>
                <a:ext uri="{FF2B5EF4-FFF2-40B4-BE49-F238E27FC236}">
                  <a16:creationId xmlns:a16="http://schemas.microsoft.com/office/drawing/2014/main" id="{392D92AD-CC58-DC3B-93E4-9A4DBD1C078E}"/>
                </a:ext>
              </a:extLst>
            </p:cNvPr>
            <p:cNvSpPr/>
            <p:nvPr/>
          </p:nvSpPr>
          <p:spPr>
            <a:xfrm>
              <a:off x="4846560" y="4467779"/>
              <a:ext cx="118059" cy="75444"/>
            </a:xfrm>
            <a:prstGeom prst="triangle">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6" name="Isosceles Triangle 95">
              <a:extLst>
                <a:ext uri="{FF2B5EF4-FFF2-40B4-BE49-F238E27FC236}">
                  <a16:creationId xmlns:a16="http://schemas.microsoft.com/office/drawing/2014/main" id="{0C9BD375-9DC4-79F6-EB16-106BA6E245DD}"/>
                </a:ext>
              </a:extLst>
            </p:cNvPr>
            <p:cNvSpPr/>
            <p:nvPr/>
          </p:nvSpPr>
          <p:spPr>
            <a:xfrm rot="1350211">
              <a:off x="4624656" y="4457140"/>
              <a:ext cx="118059" cy="75444"/>
            </a:xfrm>
            <a:prstGeom prst="triangle">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7" name="Isosceles Triangle 96">
              <a:extLst>
                <a:ext uri="{FF2B5EF4-FFF2-40B4-BE49-F238E27FC236}">
                  <a16:creationId xmlns:a16="http://schemas.microsoft.com/office/drawing/2014/main" id="{2FB772F6-93CE-A695-8729-E29702996239}"/>
                </a:ext>
              </a:extLst>
            </p:cNvPr>
            <p:cNvSpPr/>
            <p:nvPr/>
          </p:nvSpPr>
          <p:spPr>
            <a:xfrm rot="19461566">
              <a:off x="4367555" y="4428638"/>
              <a:ext cx="118059" cy="75444"/>
            </a:xfrm>
            <a:prstGeom prst="triangle">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8" name="Isosceles Triangle 97">
              <a:extLst>
                <a:ext uri="{FF2B5EF4-FFF2-40B4-BE49-F238E27FC236}">
                  <a16:creationId xmlns:a16="http://schemas.microsoft.com/office/drawing/2014/main" id="{1F2B6255-21A5-EB5E-151F-831D94843C3C}"/>
                </a:ext>
              </a:extLst>
            </p:cNvPr>
            <p:cNvSpPr/>
            <p:nvPr/>
          </p:nvSpPr>
          <p:spPr>
            <a:xfrm rot="2109763">
              <a:off x="4152158" y="4422348"/>
              <a:ext cx="118059" cy="75444"/>
            </a:xfrm>
            <a:prstGeom prst="triangle">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9" name="Freeform: Shape 98">
              <a:extLst>
                <a:ext uri="{FF2B5EF4-FFF2-40B4-BE49-F238E27FC236}">
                  <a16:creationId xmlns:a16="http://schemas.microsoft.com/office/drawing/2014/main" id="{9CED2ABF-FAA4-632D-663B-5448A2E92040}"/>
                </a:ext>
              </a:extLst>
            </p:cNvPr>
            <p:cNvSpPr/>
            <p:nvPr/>
          </p:nvSpPr>
          <p:spPr>
            <a:xfrm>
              <a:off x="3623646" y="4089723"/>
              <a:ext cx="485332" cy="247078"/>
            </a:xfrm>
            <a:custGeom>
              <a:avLst/>
              <a:gdLst>
                <a:gd name="connsiteX0" fmla="*/ 0 w 485332"/>
                <a:gd name="connsiteY0" fmla="*/ 0 h 186813"/>
                <a:gd name="connsiteX1" fmla="*/ 295062 w 485332"/>
                <a:gd name="connsiteY1" fmla="*/ 178206 h 186813"/>
                <a:gd name="connsiteX2" fmla="*/ 484953 w 485332"/>
                <a:gd name="connsiteY2" fmla="*/ 157756 h 186813"/>
                <a:gd name="connsiteX3" fmla="*/ 347647 w 485332"/>
                <a:gd name="connsiteY3" fmla="*/ 148992 h 186813"/>
                <a:gd name="connsiteX4" fmla="*/ 347647 w 485332"/>
                <a:gd name="connsiteY4" fmla="*/ 148992 h 186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332" h="186813">
                  <a:moveTo>
                    <a:pt x="0" y="0"/>
                  </a:moveTo>
                  <a:cubicBezTo>
                    <a:pt x="107118" y="75956"/>
                    <a:pt x="214237" y="151913"/>
                    <a:pt x="295062" y="178206"/>
                  </a:cubicBezTo>
                  <a:cubicBezTo>
                    <a:pt x="375888" y="204499"/>
                    <a:pt x="476189" y="162625"/>
                    <a:pt x="484953" y="157756"/>
                  </a:cubicBezTo>
                  <a:cubicBezTo>
                    <a:pt x="493717" y="152887"/>
                    <a:pt x="347647" y="148992"/>
                    <a:pt x="347647" y="148992"/>
                  </a:cubicBezTo>
                  <a:lnTo>
                    <a:pt x="347647" y="148992"/>
                  </a:lnTo>
                </a:path>
              </a:pathLst>
            </a:cu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0" name="Isosceles Triangle 99">
              <a:extLst>
                <a:ext uri="{FF2B5EF4-FFF2-40B4-BE49-F238E27FC236}">
                  <a16:creationId xmlns:a16="http://schemas.microsoft.com/office/drawing/2014/main" id="{B7F815C5-59DA-5111-539F-B97C4E390389}"/>
                </a:ext>
              </a:extLst>
            </p:cNvPr>
            <p:cNvSpPr/>
            <p:nvPr/>
          </p:nvSpPr>
          <p:spPr>
            <a:xfrm rot="20682232">
              <a:off x="3509566" y="4096819"/>
              <a:ext cx="118059" cy="75444"/>
            </a:xfrm>
            <a:prstGeom prst="triangle">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1" name="Isosceles Triangle 100">
              <a:extLst>
                <a:ext uri="{FF2B5EF4-FFF2-40B4-BE49-F238E27FC236}">
                  <a16:creationId xmlns:a16="http://schemas.microsoft.com/office/drawing/2014/main" id="{C7E2737A-3646-4C28-21A4-6A086383838F}"/>
                </a:ext>
              </a:extLst>
            </p:cNvPr>
            <p:cNvSpPr/>
            <p:nvPr/>
          </p:nvSpPr>
          <p:spPr>
            <a:xfrm rot="20243525">
              <a:off x="3652542" y="4201911"/>
              <a:ext cx="118059" cy="75444"/>
            </a:xfrm>
            <a:prstGeom prst="triangle">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2" name="Isosceles Triangle 101">
              <a:extLst>
                <a:ext uri="{FF2B5EF4-FFF2-40B4-BE49-F238E27FC236}">
                  <a16:creationId xmlns:a16="http://schemas.microsoft.com/office/drawing/2014/main" id="{A62FBC08-BC27-35DE-3C0F-9D770BB21467}"/>
                </a:ext>
              </a:extLst>
            </p:cNvPr>
            <p:cNvSpPr/>
            <p:nvPr/>
          </p:nvSpPr>
          <p:spPr>
            <a:xfrm rot="19461566">
              <a:off x="4586953" y="4353137"/>
              <a:ext cx="118059" cy="75444"/>
            </a:xfrm>
            <a:prstGeom prst="triangle">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3" name="Freeform: Shape 102">
              <a:extLst>
                <a:ext uri="{FF2B5EF4-FFF2-40B4-BE49-F238E27FC236}">
                  <a16:creationId xmlns:a16="http://schemas.microsoft.com/office/drawing/2014/main" id="{3D9EE330-B11F-AC21-DBC8-79470449FF8E}"/>
                </a:ext>
              </a:extLst>
            </p:cNvPr>
            <p:cNvSpPr/>
            <p:nvPr/>
          </p:nvSpPr>
          <p:spPr>
            <a:xfrm>
              <a:off x="3525995" y="4375355"/>
              <a:ext cx="484554" cy="117231"/>
            </a:xfrm>
            <a:custGeom>
              <a:avLst/>
              <a:gdLst>
                <a:gd name="connsiteX0" fmla="*/ 398585 w 484554"/>
                <a:gd name="connsiteY0" fmla="*/ 0 h 117231"/>
                <a:gd name="connsiteX1" fmla="*/ 171939 w 484554"/>
                <a:gd name="connsiteY1" fmla="*/ 0 h 117231"/>
                <a:gd name="connsiteX2" fmla="*/ 265723 w 484554"/>
                <a:gd name="connsiteY2" fmla="*/ 46892 h 117231"/>
                <a:gd name="connsiteX3" fmla="*/ 0 w 484554"/>
                <a:gd name="connsiteY3" fmla="*/ 78154 h 117231"/>
                <a:gd name="connsiteX4" fmla="*/ 132862 w 484554"/>
                <a:gd name="connsiteY4" fmla="*/ 109415 h 117231"/>
                <a:gd name="connsiteX5" fmla="*/ 484554 w 484554"/>
                <a:gd name="connsiteY5" fmla="*/ 117231 h 117231"/>
                <a:gd name="connsiteX6" fmla="*/ 398585 w 484554"/>
                <a:gd name="connsiteY6" fmla="*/ 0 h 117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554" h="117231">
                  <a:moveTo>
                    <a:pt x="398585" y="0"/>
                  </a:moveTo>
                  <a:lnTo>
                    <a:pt x="171939" y="0"/>
                  </a:lnTo>
                  <a:lnTo>
                    <a:pt x="265723" y="46892"/>
                  </a:lnTo>
                  <a:lnTo>
                    <a:pt x="0" y="78154"/>
                  </a:lnTo>
                  <a:lnTo>
                    <a:pt x="132862" y="109415"/>
                  </a:lnTo>
                  <a:lnTo>
                    <a:pt x="484554" y="117231"/>
                  </a:lnTo>
                  <a:lnTo>
                    <a:pt x="398585" y="0"/>
                  </a:lnTo>
                  <a:close/>
                </a:path>
              </a:pathLst>
            </a:cu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4" name="Freeform: Shape 103">
              <a:extLst>
                <a:ext uri="{FF2B5EF4-FFF2-40B4-BE49-F238E27FC236}">
                  <a16:creationId xmlns:a16="http://schemas.microsoft.com/office/drawing/2014/main" id="{76B97553-0150-614B-D88A-7FAA50072567}"/>
                </a:ext>
              </a:extLst>
            </p:cNvPr>
            <p:cNvSpPr/>
            <p:nvPr/>
          </p:nvSpPr>
          <p:spPr>
            <a:xfrm>
              <a:off x="4213749" y="4844278"/>
              <a:ext cx="250092" cy="211015"/>
            </a:xfrm>
            <a:custGeom>
              <a:avLst/>
              <a:gdLst>
                <a:gd name="connsiteX0" fmla="*/ 93785 w 250092"/>
                <a:gd name="connsiteY0" fmla="*/ 0 h 211015"/>
                <a:gd name="connsiteX1" fmla="*/ 0 w 250092"/>
                <a:gd name="connsiteY1" fmla="*/ 62523 h 211015"/>
                <a:gd name="connsiteX2" fmla="*/ 85969 w 250092"/>
                <a:gd name="connsiteY2" fmla="*/ 117231 h 211015"/>
                <a:gd name="connsiteX3" fmla="*/ 31262 w 250092"/>
                <a:gd name="connsiteY3" fmla="*/ 179754 h 211015"/>
                <a:gd name="connsiteX4" fmla="*/ 164123 w 250092"/>
                <a:gd name="connsiteY4" fmla="*/ 211015 h 211015"/>
                <a:gd name="connsiteX5" fmla="*/ 250092 w 250092"/>
                <a:gd name="connsiteY5" fmla="*/ 203200 h 211015"/>
                <a:gd name="connsiteX6" fmla="*/ 93785 w 250092"/>
                <a:gd name="connsiteY6" fmla="*/ 0 h 21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092" h="211015">
                  <a:moveTo>
                    <a:pt x="93785" y="0"/>
                  </a:moveTo>
                  <a:lnTo>
                    <a:pt x="0" y="62523"/>
                  </a:lnTo>
                  <a:lnTo>
                    <a:pt x="85969" y="117231"/>
                  </a:lnTo>
                  <a:lnTo>
                    <a:pt x="31262" y="179754"/>
                  </a:lnTo>
                  <a:lnTo>
                    <a:pt x="164123" y="211015"/>
                  </a:lnTo>
                  <a:lnTo>
                    <a:pt x="250092" y="203200"/>
                  </a:lnTo>
                  <a:lnTo>
                    <a:pt x="93785" y="0"/>
                  </a:ln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105" name="Straight Connector 104">
              <a:extLst>
                <a:ext uri="{FF2B5EF4-FFF2-40B4-BE49-F238E27FC236}">
                  <a16:creationId xmlns:a16="http://schemas.microsoft.com/office/drawing/2014/main" id="{6FE472DD-0710-730B-7EBC-AFFD9C2977EB}"/>
                </a:ext>
              </a:extLst>
            </p:cNvPr>
            <p:cNvCxnSpPr>
              <a:cxnSpLocks/>
              <a:stCxn id="99" idx="1"/>
            </p:cNvCxnSpPr>
            <p:nvPr/>
          </p:nvCxnSpPr>
          <p:spPr>
            <a:xfrm>
              <a:off x="3918708" y="4325417"/>
              <a:ext cx="1670152" cy="2149704"/>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106" name="TextBox 105">
              <a:extLst>
                <a:ext uri="{FF2B5EF4-FFF2-40B4-BE49-F238E27FC236}">
                  <a16:creationId xmlns:a16="http://schemas.microsoft.com/office/drawing/2014/main" id="{44FB53BD-C997-2F15-3C09-39EBE5BF59C3}"/>
                </a:ext>
              </a:extLst>
            </p:cNvPr>
            <p:cNvSpPr txBox="1"/>
            <p:nvPr/>
          </p:nvSpPr>
          <p:spPr>
            <a:xfrm>
              <a:off x="2240283" y="5194343"/>
              <a:ext cx="1733167" cy="400110"/>
            </a:xfrm>
            <a:prstGeom prst="rect">
              <a:avLst/>
            </a:prstGeom>
            <a:noFill/>
          </p:spPr>
          <p:txBody>
            <a:bodyPr wrap="none" rtlCol="0">
              <a:spAutoFit/>
            </a:bodyPr>
            <a:lstStyle/>
            <a:p>
              <a:r>
                <a:rPr lang="en-IE" sz="1000" b="1" dirty="0">
                  <a:solidFill>
                    <a:srgbClr val="FF0000"/>
                  </a:solidFill>
                </a:rPr>
                <a:t>Structurally controlled </a:t>
              </a:r>
            </a:p>
            <a:p>
              <a:r>
                <a:rPr lang="en-IE" sz="1000" b="1" dirty="0">
                  <a:solidFill>
                    <a:srgbClr val="FF0000"/>
                  </a:solidFill>
                </a:rPr>
                <a:t>discordant mineralization</a:t>
              </a:r>
            </a:p>
          </p:txBody>
        </p:sp>
        <p:cxnSp>
          <p:nvCxnSpPr>
            <p:cNvPr id="107" name="Straight Arrow Connector 106">
              <a:extLst>
                <a:ext uri="{FF2B5EF4-FFF2-40B4-BE49-F238E27FC236}">
                  <a16:creationId xmlns:a16="http://schemas.microsoft.com/office/drawing/2014/main" id="{A9733D9F-E284-28AE-B354-0C1ACADCD74D}"/>
                </a:ext>
              </a:extLst>
            </p:cNvPr>
            <p:cNvCxnSpPr>
              <a:cxnSpLocks/>
            </p:cNvCxnSpPr>
            <p:nvPr/>
          </p:nvCxnSpPr>
          <p:spPr>
            <a:xfrm flipV="1">
              <a:off x="3818896" y="4992972"/>
              <a:ext cx="365207" cy="346113"/>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8" name="Arrow: Down 107">
              <a:extLst>
                <a:ext uri="{FF2B5EF4-FFF2-40B4-BE49-F238E27FC236}">
                  <a16:creationId xmlns:a16="http://schemas.microsoft.com/office/drawing/2014/main" id="{EF8D5B4D-CEE0-0945-8A5B-70A28CC8C9D2}"/>
                </a:ext>
              </a:extLst>
            </p:cNvPr>
            <p:cNvSpPr/>
            <p:nvPr/>
          </p:nvSpPr>
          <p:spPr>
            <a:xfrm rot="10220460">
              <a:off x="4392097" y="5347083"/>
              <a:ext cx="254024" cy="33132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9" name="Arrow: Down 108">
              <a:extLst>
                <a:ext uri="{FF2B5EF4-FFF2-40B4-BE49-F238E27FC236}">
                  <a16:creationId xmlns:a16="http://schemas.microsoft.com/office/drawing/2014/main" id="{04291BDC-C3E6-5D34-C412-835921DFB68B}"/>
                </a:ext>
              </a:extLst>
            </p:cNvPr>
            <p:cNvSpPr/>
            <p:nvPr/>
          </p:nvSpPr>
          <p:spPr>
            <a:xfrm rot="10220460">
              <a:off x="4508636" y="6102255"/>
              <a:ext cx="232906" cy="33132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0" name="Arrow: Down 109">
              <a:extLst>
                <a:ext uri="{FF2B5EF4-FFF2-40B4-BE49-F238E27FC236}">
                  <a16:creationId xmlns:a16="http://schemas.microsoft.com/office/drawing/2014/main" id="{EBA7541F-4149-3AA9-6F38-E7651AF9F1E7}"/>
                </a:ext>
              </a:extLst>
            </p:cNvPr>
            <p:cNvSpPr/>
            <p:nvPr/>
          </p:nvSpPr>
          <p:spPr>
            <a:xfrm rot="4056611">
              <a:off x="5739430" y="3833547"/>
              <a:ext cx="240139" cy="623924"/>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1" name="TextBox 110">
              <a:extLst>
                <a:ext uri="{FF2B5EF4-FFF2-40B4-BE49-F238E27FC236}">
                  <a16:creationId xmlns:a16="http://schemas.microsoft.com/office/drawing/2014/main" id="{169B5FA2-EC17-E798-BDD9-2A9FCD3B76BC}"/>
                </a:ext>
              </a:extLst>
            </p:cNvPr>
            <p:cNvSpPr txBox="1"/>
            <p:nvPr/>
          </p:nvSpPr>
          <p:spPr>
            <a:xfrm>
              <a:off x="6202742" y="3527147"/>
              <a:ext cx="2851076" cy="707886"/>
            </a:xfrm>
            <a:prstGeom prst="rect">
              <a:avLst/>
            </a:prstGeom>
            <a:noFill/>
          </p:spPr>
          <p:txBody>
            <a:bodyPr wrap="square" rtlCol="0">
              <a:spAutoFit/>
            </a:bodyPr>
            <a:lstStyle/>
            <a:p>
              <a:pPr algn="ctr"/>
              <a:r>
                <a:rPr lang="en-IE" sz="1000" b="1" dirty="0">
                  <a:solidFill>
                    <a:srgbClr val="00B050"/>
                  </a:solidFill>
                </a:rPr>
                <a:t>Enhanced salinity brines migrate through shallow fractured, permeable carbonates cause dolomitization and/or collect in seafloor depressions </a:t>
              </a:r>
            </a:p>
          </p:txBody>
        </p:sp>
        <p:sp>
          <p:nvSpPr>
            <p:cNvPr id="112" name="TextBox 111">
              <a:extLst>
                <a:ext uri="{FF2B5EF4-FFF2-40B4-BE49-F238E27FC236}">
                  <a16:creationId xmlns:a16="http://schemas.microsoft.com/office/drawing/2014/main" id="{CAA40688-C22C-B1DE-8180-9D0F3847DE11}"/>
                </a:ext>
              </a:extLst>
            </p:cNvPr>
            <p:cNvSpPr txBox="1"/>
            <p:nvPr/>
          </p:nvSpPr>
          <p:spPr>
            <a:xfrm>
              <a:off x="6243274" y="4174706"/>
              <a:ext cx="2863611" cy="707886"/>
            </a:xfrm>
            <a:prstGeom prst="rect">
              <a:avLst/>
            </a:prstGeom>
            <a:noFill/>
          </p:spPr>
          <p:txBody>
            <a:bodyPr wrap="square" rtlCol="0">
              <a:spAutoFit/>
            </a:bodyPr>
            <a:lstStyle/>
            <a:p>
              <a:pPr algn="ctr"/>
              <a:r>
                <a:rPr lang="en-IE" sz="1000" b="1" dirty="0">
                  <a:solidFill>
                    <a:schemeClr val="accent1">
                      <a:lumMod val="75000"/>
                    </a:schemeClr>
                  </a:solidFill>
                </a:rPr>
                <a:t>Bacteriogenic reduction of seawater sulphate generates reduced sulphur reservoir, in seafloor depression and/or permeable carbonates</a:t>
              </a:r>
            </a:p>
          </p:txBody>
        </p:sp>
        <p:sp>
          <p:nvSpPr>
            <p:cNvPr id="113" name="TextBox 112">
              <a:extLst>
                <a:ext uri="{FF2B5EF4-FFF2-40B4-BE49-F238E27FC236}">
                  <a16:creationId xmlns:a16="http://schemas.microsoft.com/office/drawing/2014/main" id="{282D77A1-2D72-28D6-5C7F-36609B082F11}"/>
                </a:ext>
              </a:extLst>
            </p:cNvPr>
            <p:cNvSpPr txBox="1"/>
            <p:nvPr/>
          </p:nvSpPr>
          <p:spPr>
            <a:xfrm>
              <a:off x="6262714" y="4861619"/>
              <a:ext cx="2894503" cy="400110"/>
            </a:xfrm>
            <a:prstGeom prst="rect">
              <a:avLst/>
            </a:prstGeom>
            <a:noFill/>
          </p:spPr>
          <p:txBody>
            <a:bodyPr wrap="square" rtlCol="0">
              <a:spAutoFit/>
            </a:bodyPr>
            <a:lstStyle/>
            <a:p>
              <a:pPr algn="ctr"/>
              <a:r>
                <a:rPr lang="en-IE" sz="1000" b="1" dirty="0">
                  <a:solidFill>
                    <a:srgbClr val="FF00FF"/>
                  </a:solidFill>
                </a:rPr>
                <a:t>Sulphide deposition in permeable  carbonate trap due to episodic fluid mixing</a:t>
              </a:r>
            </a:p>
          </p:txBody>
        </p:sp>
        <p:sp>
          <p:nvSpPr>
            <p:cNvPr id="114" name="TextBox 113">
              <a:extLst>
                <a:ext uri="{FF2B5EF4-FFF2-40B4-BE49-F238E27FC236}">
                  <a16:creationId xmlns:a16="http://schemas.microsoft.com/office/drawing/2014/main" id="{9D1118D6-A91C-AF15-E161-8F4433E2D1E1}"/>
                </a:ext>
              </a:extLst>
            </p:cNvPr>
            <p:cNvSpPr txBox="1"/>
            <p:nvPr/>
          </p:nvSpPr>
          <p:spPr>
            <a:xfrm>
              <a:off x="3448085" y="3489918"/>
              <a:ext cx="2851076" cy="400110"/>
            </a:xfrm>
            <a:prstGeom prst="rect">
              <a:avLst/>
            </a:prstGeom>
            <a:solidFill>
              <a:schemeClr val="bg1"/>
            </a:solidFill>
          </p:spPr>
          <p:txBody>
            <a:bodyPr wrap="square" rtlCol="0">
              <a:spAutoFit/>
            </a:bodyPr>
            <a:lstStyle/>
            <a:p>
              <a:pPr algn="ctr"/>
              <a:r>
                <a:rPr lang="en-IE" sz="1000" b="1" dirty="0">
                  <a:solidFill>
                    <a:srgbClr val="0000FF"/>
                  </a:solidFill>
                </a:rPr>
                <a:t>Syn-sedimentary faulting creates </a:t>
              </a:r>
              <a:r>
                <a:rPr lang="en-IE" sz="1000" b="1" dirty="0" err="1">
                  <a:solidFill>
                    <a:srgbClr val="0000FF"/>
                  </a:solidFill>
                </a:rPr>
                <a:t>palaeo</a:t>
              </a:r>
              <a:r>
                <a:rPr lang="en-IE" sz="1000" b="1" dirty="0">
                  <a:solidFill>
                    <a:srgbClr val="0000FF"/>
                  </a:solidFill>
                </a:rPr>
                <a:t>-bathymetry and brecciation</a:t>
              </a:r>
            </a:p>
          </p:txBody>
        </p:sp>
        <p:sp>
          <p:nvSpPr>
            <p:cNvPr id="115" name="Arrow: Down 114">
              <a:extLst>
                <a:ext uri="{FF2B5EF4-FFF2-40B4-BE49-F238E27FC236}">
                  <a16:creationId xmlns:a16="http://schemas.microsoft.com/office/drawing/2014/main" id="{F1E723AA-C323-B9AD-CBBC-E0E3796F55EC}"/>
                </a:ext>
              </a:extLst>
            </p:cNvPr>
            <p:cNvSpPr/>
            <p:nvPr/>
          </p:nvSpPr>
          <p:spPr>
            <a:xfrm>
              <a:off x="4374340" y="4276975"/>
              <a:ext cx="279093" cy="311251"/>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6" name="Arrow: Down 115">
              <a:extLst>
                <a:ext uri="{FF2B5EF4-FFF2-40B4-BE49-F238E27FC236}">
                  <a16:creationId xmlns:a16="http://schemas.microsoft.com/office/drawing/2014/main" id="{0A84B1F5-BF75-F167-A330-B91B26AD2812}"/>
                </a:ext>
              </a:extLst>
            </p:cNvPr>
            <p:cNvSpPr/>
            <p:nvPr/>
          </p:nvSpPr>
          <p:spPr>
            <a:xfrm rot="3654788">
              <a:off x="5170086" y="4250268"/>
              <a:ext cx="279093" cy="311251"/>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7" name="Arrow: Down 116">
              <a:extLst>
                <a:ext uri="{FF2B5EF4-FFF2-40B4-BE49-F238E27FC236}">
                  <a16:creationId xmlns:a16="http://schemas.microsoft.com/office/drawing/2014/main" id="{26E05B07-6C4F-A38D-A0BB-04DAC567CE4B}"/>
                </a:ext>
              </a:extLst>
            </p:cNvPr>
            <p:cNvSpPr/>
            <p:nvPr/>
          </p:nvSpPr>
          <p:spPr>
            <a:xfrm rot="10220460">
              <a:off x="4959297" y="6136496"/>
              <a:ext cx="232906" cy="33132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8" name="TextBox 117">
              <a:extLst>
                <a:ext uri="{FF2B5EF4-FFF2-40B4-BE49-F238E27FC236}">
                  <a16:creationId xmlns:a16="http://schemas.microsoft.com/office/drawing/2014/main" id="{8C003BFA-BEB6-D061-5983-6C41DCF5C016}"/>
                </a:ext>
              </a:extLst>
            </p:cNvPr>
            <p:cNvSpPr txBox="1"/>
            <p:nvPr/>
          </p:nvSpPr>
          <p:spPr>
            <a:xfrm>
              <a:off x="887837" y="3015174"/>
              <a:ext cx="6786666" cy="461665"/>
            </a:xfrm>
            <a:prstGeom prst="rect">
              <a:avLst/>
            </a:prstGeom>
            <a:solidFill>
              <a:schemeClr val="bg1"/>
            </a:solidFill>
          </p:spPr>
          <p:txBody>
            <a:bodyPr wrap="none" rtlCol="0">
              <a:spAutoFit/>
            </a:bodyPr>
            <a:lstStyle/>
            <a:p>
              <a:pPr algn="ctr"/>
              <a:r>
                <a:rPr lang="en-IE" sz="2400" b="1" dirty="0"/>
                <a:t>Cartoon Genetic Model LOCAL SCALE&lt;10km</a:t>
              </a:r>
            </a:p>
          </p:txBody>
        </p:sp>
      </p:grpSp>
      <p:sp>
        <p:nvSpPr>
          <p:cNvPr id="3" name="TextBox 2">
            <a:extLst>
              <a:ext uri="{FF2B5EF4-FFF2-40B4-BE49-F238E27FC236}">
                <a16:creationId xmlns:a16="http://schemas.microsoft.com/office/drawing/2014/main" id="{FBEB4778-6039-C119-5862-54B54A37D390}"/>
              </a:ext>
            </a:extLst>
          </p:cNvPr>
          <p:cNvSpPr txBox="1"/>
          <p:nvPr/>
        </p:nvSpPr>
        <p:spPr>
          <a:xfrm>
            <a:off x="101594" y="-40732"/>
            <a:ext cx="8973154" cy="2000548"/>
          </a:xfrm>
          <a:prstGeom prst="rect">
            <a:avLst/>
          </a:prstGeom>
          <a:noFill/>
        </p:spPr>
        <p:txBody>
          <a:bodyPr wrap="square">
            <a:spAutoFit/>
          </a:bodyPr>
          <a:lstStyle/>
          <a:p>
            <a:r>
              <a:rPr lang="en-US" sz="2400" b="1" dirty="0">
                <a:solidFill>
                  <a:srgbClr val="000000"/>
                </a:solidFill>
              </a:rPr>
              <a:t>Genetic Model – (Fluid Mixing)</a:t>
            </a:r>
          </a:p>
          <a:p>
            <a:endParaRPr lang="en-US" sz="1400" b="1" dirty="0">
              <a:solidFill>
                <a:srgbClr val="000000"/>
              </a:solidFill>
            </a:endParaRPr>
          </a:p>
          <a:p>
            <a:r>
              <a:rPr lang="en-US" dirty="0">
                <a:solidFill>
                  <a:srgbClr val="000000"/>
                </a:solidFill>
              </a:rPr>
              <a:t>Extensive Pb</a:t>
            </a:r>
            <a:r>
              <a:rPr lang="en-US" baseline="30000" dirty="0">
                <a:solidFill>
                  <a:srgbClr val="000000"/>
                </a:solidFill>
              </a:rPr>
              <a:t> </a:t>
            </a:r>
            <a:r>
              <a:rPr lang="en-US" dirty="0">
                <a:solidFill>
                  <a:srgbClr val="000000"/>
                </a:solidFill>
              </a:rPr>
              <a:t>- S isotope, fluid inclusion, studies </a:t>
            </a:r>
            <a:r>
              <a:rPr lang="en-US" dirty="0" err="1">
                <a:solidFill>
                  <a:srgbClr val="000000"/>
                </a:solidFill>
              </a:rPr>
              <a:t>etc</a:t>
            </a:r>
            <a:r>
              <a:rPr lang="en-US" dirty="0">
                <a:solidFill>
                  <a:srgbClr val="000000"/>
                </a:solidFill>
              </a:rPr>
              <a:t> indicate that </a:t>
            </a:r>
            <a:r>
              <a:rPr lang="en-US" dirty="0" err="1">
                <a:solidFill>
                  <a:srgbClr val="000000"/>
                </a:solidFill>
              </a:rPr>
              <a:t>sulphides</a:t>
            </a:r>
            <a:r>
              <a:rPr lang="en-US" dirty="0">
                <a:solidFill>
                  <a:srgbClr val="000000"/>
                </a:solidFill>
              </a:rPr>
              <a:t> precipitated by mixing of: </a:t>
            </a:r>
          </a:p>
          <a:p>
            <a:endParaRPr lang="en-IE" sz="1400" dirty="0">
              <a:solidFill>
                <a:srgbClr val="000000"/>
              </a:solidFill>
            </a:endParaRPr>
          </a:p>
          <a:p>
            <a:endParaRPr lang="en-IE" dirty="0">
              <a:solidFill>
                <a:srgbClr val="FF0000"/>
              </a:solidFill>
            </a:endParaRPr>
          </a:p>
          <a:p>
            <a:endParaRPr lang="en-IE" dirty="0">
              <a:solidFill>
                <a:srgbClr val="FF0000"/>
              </a:solidFill>
            </a:endParaRPr>
          </a:p>
        </p:txBody>
      </p:sp>
      <p:sp>
        <p:nvSpPr>
          <p:cNvPr id="6" name="TextBox 5">
            <a:extLst>
              <a:ext uri="{FF2B5EF4-FFF2-40B4-BE49-F238E27FC236}">
                <a16:creationId xmlns:a16="http://schemas.microsoft.com/office/drawing/2014/main" id="{97E8BD8E-9ACC-810C-D303-C269C6417D3F}"/>
              </a:ext>
            </a:extLst>
          </p:cNvPr>
          <p:cNvSpPr txBox="1"/>
          <p:nvPr/>
        </p:nvSpPr>
        <p:spPr>
          <a:xfrm>
            <a:off x="97269" y="6375309"/>
            <a:ext cx="8949462" cy="461665"/>
          </a:xfrm>
          <a:prstGeom prst="rect">
            <a:avLst/>
          </a:prstGeom>
          <a:noFill/>
        </p:spPr>
        <p:txBody>
          <a:bodyPr wrap="square">
            <a:spAutoFit/>
          </a:bodyPr>
          <a:lstStyle/>
          <a:p>
            <a:r>
              <a:rPr lang="en-IE" sz="1200" dirty="0">
                <a:solidFill>
                  <a:srgbClr val="000000"/>
                </a:solidFill>
                <a:latin typeface="Times New Roman" panose="02020603050405020304" pitchFamily="18" charset="0"/>
              </a:rPr>
              <a:t>* Amongst others: </a:t>
            </a:r>
            <a:r>
              <a:rPr lang="en-IE" sz="1200" dirty="0" err="1">
                <a:latin typeface="TimesNewRomanPSMT"/>
              </a:rPr>
              <a:t>Coomer</a:t>
            </a:r>
            <a:r>
              <a:rPr lang="en-IE" sz="1200" dirty="0">
                <a:latin typeface="TimesNewRomanPSMT"/>
              </a:rPr>
              <a:t> &amp; Robinson, 1976; Boast </a:t>
            </a:r>
            <a:r>
              <a:rPr lang="en-IE" sz="1200" i="1" dirty="0">
                <a:latin typeface="TimesNewRomanPS-ItalicMT"/>
              </a:rPr>
              <a:t>et al</a:t>
            </a:r>
            <a:r>
              <a:rPr lang="en-IE" sz="1200" dirty="0">
                <a:latin typeface="TimesNewRomanPSMT"/>
              </a:rPr>
              <a:t>., 1981; </a:t>
            </a:r>
            <a:r>
              <a:rPr lang="en-IE" sz="1200" b="0" i="0" u="none" strike="noStrike" baseline="0" dirty="0">
                <a:solidFill>
                  <a:srgbClr val="000000"/>
                </a:solidFill>
                <a:latin typeface="Times New Roman" panose="02020603050405020304" pitchFamily="18" charset="0"/>
              </a:rPr>
              <a:t>Caulfield </a:t>
            </a:r>
            <a:r>
              <a:rPr lang="en-IE" sz="1200" b="0" i="1" u="none" strike="noStrike" baseline="0" dirty="0">
                <a:solidFill>
                  <a:srgbClr val="000000"/>
                </a:solidFill>
                <a:latin typeface="Times New Roman" panose="02020603050405020304" pitchFamily="18" charset="0"/>
              </a:rPr>
              <a:t>et al</a:t>
            </a:r>
            <a:r>
              <a:rPr lang="en-IE" sz="1200" b="0" i="0" u="none" strike="noStrike" baseline="0" dirty="0">
                <a:solidFill>
                  <a:srgbClr val="000000"/>
                </a:solidFill>
                <a:latin typeface="Times New Roman" panose="02020603050405020304" pitchFamily="18" charset="0"/>
              </a:rPr>
              <a:t>., 1986; O’Keeffe, 1986; Le </a:t>
            </a:r>
            <a:r>
              <a:rPr lang="en-IE" sz="1200" b="0" i="0" u="none" strike="noStrike" baseline="0" dirty="0" err="1">
                <a:solidFill>
                  <a:srgbClr val="000000"/>
                </a:solidFill>
                <a:latin typeface="Times New Roman" panose="02020603050405020304" pitchFamily="18" charset="0"/>
              </a:rPr>
              <a:t>Huray</a:t>
            </a:r>
            <a:r>
              <a:rPr lang="en-IE" sz="1200" b="0" i="0" u="none" strike="noStrike" baseline="0" dirty="0">
                <a:solidFill>
                  <a:srgbClr val="000000"/>
                </a:solidFill>
                <a:latin typeface="Times New Roman" panose="02020603050405020304" pitchFamily="18" charset="0"/>
              </a:rPr>
              <a:t> </a:t>
            </a:r>
            <a:r>
              <a:rPr lang="en-IE" sz="1200" b="0" i="1" u="none" strike="noStrike" baseline="0" dirty="0">
                <a:solidFill>
                  <a:srgbClr val="000000"/>
                </a:solidFill>
                <a:latin typeface="Times New Roman" panose="02020603050405020304" pitchFamily="18" charset="0"/>
              </a:rPr>
              <a:t>et al</a:t>
            </a:r>
            <a:r>
              <a:rPr lang="en-IE" sz="1200" b="0" i="0" u="none" strike="noStrike" baseline="0" dirty="0">
                <a:solidFill>
                  <a:srgbClr val="000000"/>
                </a:solidFill>
                <a:latin typeface="Times New Roman" panose="02020603050405020304" pitchFamily="18" charset="0"/>
              </a:rPr>
              <a:t>., 1987; Dixon </a:t>
            </a:r>
            <a:r>
              <a:rPr lang="en-IE" sz="1200" b="0" i="1" u="none" strike="noStrike" baseline="0" dirty="0">
                <a:solidFill>
                  <a:srgbClr val="000000"/>
                </a:solidFill>
                <a:latin typeface="Times New Roman" panose="02020603050405020304" pitchFamily="18" charset="0"/>
              </a:rPr>
              <a:t>et al</a:t>
            </a:r>
            <a:r>
              <a:rPr lang="en-IE" sz="1200" b="0" i="0" u="none" strike="noStrike" baseline="0" dirty="0">
                <a:solidFill>
                  <a:srgbClr val="000000"/>
                </a:solidFill>
                <a:latin typeface="Times New Roman" panose="02020603050405020304" pitchFamily="18" charset="0"/>
              </a:rPr>
              <a:t>., 1990; </a:t>
            </a:r>
            <a:r>
              <a:rPr lang="en-IE" sz="1200" dirty="0">
                <a:latin typeface="TimesNewRomanPSMT"/>
              </a:rPr>
              <a:t>Hitzman &amp; Beaty, 1996Anderson </a:t>
            </a:r>
            <a:r>
              <a:rPr lang="en-IE" sz="1200" i="1" dirty="0">
                <a:latin typeface="TimesNewRomanPS-ItalicMT"/>
              </a:rPr>
              <a:t>et al</a:t>
            </a:r>
            <a:r>
              <a:rPr lang="en-IE" sz="1200" dirty="0">
                <a:latin typeface="TimesNewRomanPSMT"/>
              </a:rPr>
              <a:t>., 1998; </a:t>
            </a:r>
            <a:r>
              <a:rPr lang="en-IE" sz="1200" b="0" i="0" u="none" strike="noStrike" baseline="0" dirty="0">
                <a:solidFill>
                  <a:srgbClr val="000000"/>
                </a:solidFill>
                <a:latin typeface="Times New Roman" panose="02020603050405020304" pitchFamily="18" charset="0"/>
              </a:rPr>
              <a:t>Everett </a:t>
            </a:r>
            <a:r>
              <a:rPr lang="en-IE" sz="1200" b="0" i="1" u="none" strike="noStrike" baseline="0" dirty="0">
                <a:solidFill>
                  <a:srgbClr val="000000"/>
                </a:solidFill>
                <a:latin typeface="Times New Roman" panose="02020603050405020304" pitchFamily="18" charset="0"/>
              </a:rPr>
              <a:t>et al</a:t>
            </a:r>
            <a:r>
              <a:rPr lang="en-IE" sz="1200" b="0" i="0" u="none" strike="noStrike" baseline="0" dirty="0">
                <a:solidFill>
                  <a:srgbClr val="000000"/>
                </a:solidFill>
                <a:latin typeface="Times New Roman" panose="02020603050405020304" pitchFamily="18" charset="0"/>
              </a:rPr>
              <a:t>. 2003; </a:t>
            </a:r>
            <a:r>
              <a:rPr lang="en-IE" sz="1200" dirty="0">
                <a:latin typeface="TimesNewRomanPSMT"/>
              </a:rPr>
              <a:t>Wilkinson </a:t>
            </a:r>
            <a:r>
              <a:rPr lang="en-IE" sz="1200" i="1" dirty="0">
                <a:latin typeface="TimesNewRomanPS-ItalicMT"/>
              </a:rPr>
              <a:t>et al.</a:t>
            </a:r>
            <a:r>
              <a:rPr lang="en-IE" sz="1200" dirty="0">
                <a:latin typeface="TimesNewRomanPSMT"/>
              </a:rPr>
              <a:t>, 2005; Wilkinson, 2014; </a:t>
            </a:r>
            <a:r>
              <a:rPr lang="en-IE" sz="1200" b="0" i="0" u="none" strike="noStrike" baseline="0" dirty="0">
                <a:solidFill>
                  <a:srgbClr val="000000"/>
                </a:solidFill>
                <a:latin typeface="Times New Roman" panose="02020603050405020304" pitchFamily="18" charset="0"/>
              </a:rPr>
              <a:t>Hollis </a:t>
            </a:r>
            <a:r>
              <a:rPr lang="en-IE" sz="1200" b="0" i="1" u="none" strike="noStrike" baseline="0" dirty="0">
                <a:solidFill>
                  <a:srgbClr val="000000"/>
                </a:solidFill>
                <a:latin typeface="Times New Roman" panose="02020603050405020304" pitchFamily="18" charset="0"/>
              </a:rPr>
              <a:t>et al</a:t>
            </a:r>
            <a:r>
              <a:rPr lang="en-IE" sz="1200" b="0" i="0" u="none" strike="noStrike" baseline="0" dirty="0">
                <a:solidFill>
                  <a:srgbClr val="000000"/>
                </a:solidFill>
                <a:latin typeface="Times New Roman" panose="02020603050405020304" pitchFamily="18" charset="0"/>
              </a:rPr>
              <a:t>., 2019). </a:t>
            </a:r>
            <a:endParaRPr lang="en-IE" sz="1200" dirty="0"/>
          </a:p>
        </p:txBody>
      </p:sp>
      <p:sp>
        <p:nvSpPr>
          <p:cNvPr id="5" name="TextBox 4">
            <a:extLst>
              <a:ext uri="{FF2B5EF4-FFF2-40B4-BE49-F238E27FC236}">
                <a16:creationId xmlns:a16="http://schemas.microsoft.com/office/drawing/2014/main" id="{3A1F8526-2DAA-441C-D1A5-B0EFE5BCE2DD}"/>
              </a:ext>
            </a:extLst>
          </p:cNvPr>
          <p:cNvSpPr txBox="1"/>
          <p:nvPr/>
        </p:nvSpPr>
        <p:spPr>
          <a:xfrm>
            <a:off x="4898650" y="1070700"/>
            <a:ext cx="3813350" cy="923330"/>
          </a:xfrm>
          <a:prstGeom prst="rect">
            <a:avLst/>
          </a:prstGeom>
          <a:noFill/>
        </p:spPr>
        <p:txBody>
          <a:bodyPr wrap="square">
            <a:spAutoFit/>
          </a:bodyPr>
          <a:lstStyle/>
          <a:p>
            <a:r>
              <a:rPr lang="en-IE" i="1" dirty="0"/>
              <a:t>Sulphur in ‘local’ fluids  </a:t>
            </a:r>
            <a:r>
              <a:rPr lang="en-IE" i="1" dirty="0">
                <a:solidFill>
                  <a:srgbClr val="000000"/>
                </a:solidFill>
              </a:rPr>
              <a:t>sourced from bacteriogenic reduction of </a:t>
            </a:r>
            <a:r>
              <a:rPr lang="en-IE" i="1" dirty="0" err="1">
                <a:solidFill>
                  <a:srgbClr val="000000"/>
                </a:solidFill>
              </a:rPr>
              <a:t>Lwr</a:t>
            </a:r>
            <a:r>
              <a:rPr lang="en-IE" i="1" dirty="0">
                <a:solidFill>
                  <a:srgbClr val="000000"/>
                </a:solidFill>
              </a:rPr>
              <a:t>. Carboniferous seawater.</a:t>
            </a:r>
          </a:p>
        </p:txBody>
      </p:sp>
      <p:sp>
        <p:nvSpPr>
          <p:cNvPr id="8" name="TextBox 7">
            <a:extLst>
              <a:ext uri="{FF2B5EF4-FFF2-40B4-BE49-F238E27FC236}">
                <a16:creationId xmlns:a16="http://schemas.microsoft.com/office/drawing/2014/main" id="{EC3A6161-2BEC-054C-6510-67DA01613823}"/>
              </a:ext>
            </a:extLst>
          </p:cNvPr>
          <p:cNvSpPr txBox="1"/>
          <p:nvPr/>
        </p:nvSpPr>
        <p:spPr>
          <a:xfrm>
            <a:off x="272732" y="1241057"/>
            <a:ext cx="4602192" cy="646331"/>
          </a:xfrm>
          <a:prstGeom prst="rect">
            <a:avLst/>
          </a:prstGeom>
          <a:noFill/>
        </p:spPr>
        <p:txBody>
          <a:bodyPr wrap="square">
            <a:spAutoFit/>
          </a:bodyPr>
          <a:lstStyle/>
          <a:p>
            <a:r>
              <a:rPr lang="en-IE" i="1" dirty="0">
                <a:solidFill>
                  <a:srgbClr val="FF0000"/>
                </a:solidFill>
              </a:rPr>
              <a:t>Rising hydrothermal fluids with </a:t>
            </a:r>
          </a:p>
          <a:p>
            <a:r>
              <a:rPr lang="en-IE" i="1" dirty="0">
                <a:solidFill>
                  <a:srgbClr val="FF0000"/>
                </a:solidFill>
              </a:rPr>
              <a:t>metal sourced from basement. </a:t>
            </a:r>
          </a:p>
        </p:txBody>
      </p:sp>
      <p:sp>
        <p:nvSpPr>
          <p:cNvPr id="9" name="TextBox 8">
            <a:extLst>
              <a:ext uri="{FF2B5EF4-FFF2-40B4-BE49-F238E27FC236}">
                <a16:creationId xmlns:a16="http://schemas.microsoft.com/office/drawing/2014/main" id="{2E6DE28A-79FD-9238-8810-1A0B8B4A67E8}"/>
              </a:ext>
            </a:extLst>
          </p:cNvPr>
          <p:cNvSpPr txBox="1"/>
          <p:nvPr/>
        </p:nvSpPr>
        <p:spPr>
          <a:xfrm>
            <a:off x="3798197" y="1043562"/>
            <a:ext cx="633507" cy="1015663"/>
          </a:xfrm>
          <a:prstGeom prst="rect">
            <a:avLst/>
          </a:prstGeom>
          <a:noFill/>
        </p:spPr>
        <p:txBody>
          <a:bodyPr wrap="none" rtlCol="0">
            <a:spAutoFit/>
          </a:bodyPr>
          <a:lstStyle/>
          <a:p>
            <a:r>
              <a:rPr lang="en-IE" sz="6000" dirty="0"/>
              <a:t>+</a:t>
            </a:r>
          </a:p>
        </p:txBody>
      </p:sp>
      <p:sp>
        <p:nvSpPr>
          <p:cNvPr id="13" name="TextBox 12">
            <a:extLst>
              <a:ext uri="{FF2B5EF4-FFF2-40B4-BE49-F238E27FC236}">
                <a16:creationId xmlns:a16="http://schemas.microsoft.com/office/drawing/2014/main" id="{D134D8F4-C639-5625-4051-F699178F6771}"/>
              </a:ext>
            </a:extLst>
          </p:cNvPr>
          <p:cNvSpPr txBox="1"/>
          <p:nvPr/>
        </p:nvSpPr>
        <p:spPr>
          <a:xfrm>
            <a:off x="-24355" y="1932372"/>
            <a:ext cx="8999999" cy="646331"/>
          </a:xfrm>
          <a:prstGeom prst="rect">
            <a:avLst/>
          </a:prstGeom>
          <a:noFill/>
        </p:spPr>
        <p:txBody>
          <a:bodyPr wrap="square">
            <a:spAutoFit/>
          </a:bodyPr>
          <a:lstStyle/>
          <a:p>
            <a:pPr algn="ctr"/>
            <a:r>
              <a:rPr lang="en-IE" dirty="0">
                <a:solidFill>
                  <a:srgbClr val="FF00FF"/>
                </a:solidFill>
              </a:rPr>
              <a:t>Cyclical, structurally active system, brecciation, replacement of host-rock </a:t>
            </a:r>
          </a:p>
          <a:p>
            <a:pPr algn="ctr"/>
            <a:r>
              <a:rPr lang="en-IE" dirty="0">
                <a:solidFill>
                  <a:srgbClr val="FF00FF"/>
                </a:solidFill>
              </a:rPr>
              <a:t>and open-space fill.</a:t>
            </a:r>
            <a:endParaRPr lang="en-IE" dirty="0"/>
          </a:p>
        </p:txBody>
      </p:sp>
    </p:spTree>
    <p:extLst>
      <p:ext uri="{BB962C8B-B14F-4D97-AF65-F5344CB8AC3E}">
        <p14:creationId xmlns:p14="http://schemas.microsoft.com/office/powerpoint/2010/main" val="111734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8BC6A6D-C169-40EF-8251-AD6BC6EF3C58}"/>
              </a:ext>
            </a:extLst>
          </p:cNvPr>
          <p:cNvSpPr>
            <a:spLocks noGrp="1"/>
          </p:cNvSpPr>
          <p:nvPr>
            <p:ph type="dt" sz="half" idx="10"/>
          </p:nvPr>
        </p:nvSpPr>
        <p:spPr/>
        <p:txBody>
          <a:bodyPr/>
          <a:lstStyle/>
          <a:p>
            <a:fld id="{509ED4D7-8976-4290-9FF0-BF6842204702}" type="datetime1">
              <a:rPr lang="sv-SE" smtClean="0"/>
              <a:pPr/>
              <a:t>2023-09-28</a:t>
            </a:fld>
            <a:endParaRPr lang="en-GB" dirty="0"/>
          </a:p>
        </p:txBody>
      </p:sp>
      <p:sp>
        <p:nvSpPr>
          <p:cNvPr id="5" name="Slide Number Placeholder 4">
            <a:extLst>
              <a:ext uri="{FF2B5EF4-FFF2-40B4-BE49-F238E27FC236}">
                <a16:creationId xmlns:a16="http://schemas.microsoft.com/office/drawing/2014/main" id="{B78FCDCC-0F48-46B2-BC99-F5F91F79C032}"/>
              </a:ext>
            </a:extLst>
          </p:cNvPr>
          <p:cNvSpPr>
            <a:spLocks noGrp="1"/>
          </p:cNvSpPr>
          <p:nvPr>
            <p:ph type="sldNum" sz="quarter" idx="11"/>
          </p:nvPr>
        </p:nvSpPr>
        <p:spPr/>
        <p:txBody>
          <a:bodyPr/>
          <a:lstStyle/>
          <a:p>
            <a:fld id="{A153D128-6291-4599-92FF-DFF1C4914FCF}" type="slidenum">
              <a:rPr lang="en-GB" smtClean="0"/>
              <a:pPr/>
              <a:t>46</a:t>
            </a:fld>
            <a:endParaRPr lang="en-GB"/>
          </a:p>
        </p:txBody>
      </p:sp>
      <p:sp>
        <p:nvSpPr>
          <p:cNvPr id="6" name="Footer Placeholder 5">
            <a:extLst>
              <a:ext uri="{FF2B5EF4-FFF2-40B4-BE49-F238E27FC236}">
                <a16:creationId xmlns:a16="http://schemas.microsoft.com/office/drawing/2014/main" id="{B800F486-26C8-426A-99E3-9FDA18BEE49A}"/>
              </a:ext>
            </a:extLst>
          </p:cNvPr>
          <p:cNvSpPr>
            <a:spLocks noGrp="1"/>
          </p:cNvSpPr>
          <p:nvPr>
            <p:ph type="ftr" sz="quarter" idx="12"/>
          </p:nvPr>
        </p:nvSpPr>
        <p:spPr/>
        <p:txBody>
          <a:bodyPr/>
          <a:lstStyle/>
          <a:p>
            <a:r>
              <a:rPr lang="en-US"/>
              <a:t>Unit/Operation choose tab Insert/Header &amp; Footer</a:t>
            </a:r>
            <a:endParaRPr lang="en-GB"/>
          </a:p>
        </p:txBody>
      </p:sp>
      <p:sp>
        <p:nvSpPr>
          <p:cNvPr id="11" name="TextBox 10">
            <a:extLst>
              <a:ext uri="{FF2B5EF4-FFF2-40B4-BE49-F238E27FC236}">
                <a16:creationId xmlns:a16="http://schemas.microsoft.com/office/drawing/2014/main" id="{8045EBCF-BA73-412C-892A-4EFF0B273926}"/>
              </a:ext>
            </a:extLst>
          </p:cNvPr>
          <p:cNvSpPr txBox="1"/>
          <p:nvPr/>
        </p:nvSpPr>
        <p:spPr>
          <a:xfrm>
            <a:off x="591594" y="71735"/>
            <a:ext cx="7775142" cy="461665"/>
          </a:xfrm>
          <a:prstGeom prst="rect">
            <a:avLst/>
          </a:prstGeom>
          <a:noFill/>
        </p:spPr>
        <p:txBody>
          <a:bodyPr wrap="none" rtlCol="0">
            <a:spAutoFit/>
          </a:bodyPr>
          <a:lstStyle/>
          <a:p>
            <a:pPr algn="ctr"/>
            <a:r>
              <a:rPr lang="en-US" sz="2400" b="1" dirty="0">
                <a:solidFill>
                  <a:srgbClr val="000000"/>
                </a:solidFill>
                <a:latin typeface="+mj-lt"/>
              </a:rPr>
              <a:t>Irish Type Zn-Pb Deposits  - ALTERNATIVE TIMINGS</a:t>
            </a:r>
          </a:p>
        </p:txBody>
      </p:sp>
      <p:sp>
        <p:nvSpPr>
          <p:cNvPr id="3" name="TextBox 2">
            <a:extLst>
              <a:ext uri="{FF2B5EF4-FFF2-40B4-BE49-F238E27FC236}">
                <a16:creationId xmlns:a16="http://schemas.microsoft.com/office/drawing/2014/main" id="{D732074B-DE15-726B-3057-FB0137E4F81D}"/>
              </a:ext>
            </a:extLst>
          </p:cNvPr>
          <p:cNvSpPr txBox="1"/>
          <p:nvPr/>
        </p:nvSpPr>
        <p:spPr>
          <a:xfrm>
            <a:off x="65813" y="729000"/>
            <a:ext cx="10980000" cy="4062651"/>
          </a:xfrm>
          <a:prstGeom prst="rect">
            <a:avLst/>
          </a:prstGeom>
          <a:noFill/>
        </p:spPr>
        <p:txBody>
          <a:bodyPr wrap="square">
            <a:spAutoFit/>
          </a:bodyPr>
          <a:lstStyle/>
          <a:p>
            <a:r>
              <a:rPr lang="en-US" b="1" u="none" strike="noStrike" baseline="0" dirty="0">
                <a:solidFill>
                  <a:srgbClr val="000000"/>
                </a:solidFill>
              </a:rPr>
              <a:t>Early Timing - ‘Syn-Diagenetic Model’ </a:t>
            </a:r>
            <a:r>
              <a:rPr lang="en-US" sz="1200" b="1" u="none" strike="noStrike" baseline="0" dirty="0">
                <a:solidFill>
                  <a:srgbClr val="000000"/>
                </a:solidFill>
              </a:rPr>
              <a:t>(deposits form near seafloor, </a:t>
            </a:r>
            <a:r>
              <a:rPr lang="en-US" sz="1200" b="1" u="none" strike="noStrike" baseline="0" dirty="0" err="1">
                <a:solidFill>
                  <a:srgbClr val="000000"/>
                </a:solidFill>
              </a:rPr>
              <a:t>Courceyan</a:t>
            </a:r>
            <a:r>
              <a:rPr lang="en-US" sz="1200" b="1" u="none" strike="noStrike" baseline="0" dirty="0">
                <a:solidFill>
                  <a:srgbClr val="000000"/>
                </a:solidFill>
              </a:rPr>
              <a:t> to early </a:t>
            </a:r>
            <a:r>
              <a:rPr lang="en-US" sz="1200" b="1" u="none" strike="noStrike" baseline="0" dirty="0" err="1">
                <a:solidFill>
                  <a:srgbClr val="000000"/>
                </a:solidFill>
              </a:rPr>
              <a:t>Arundian</a:t>
            </a:r>
            <a:r>
              <a:rPr lang="en-US" sz="1200" b="1" u="none" strike="noStrike" baseline="0" dirty="0">
                <a:solidFill>
                  <a:srgbClr val="000000"/>
                </a:solidFill>
              </a:rPr>
              <a:t>) </a:t>
            </a:r>
          </a:p>
          <a:p>
            <a:pPr marL="285750" indent="-285750">
              <a:buFont typeface="Arial" panose="020B0604020202020204" pitchFamily="34" charset="0"/>
              <a:buChar char="•"/>
            </a:pPr>
            <a:r>
              <a:rPr lang="en-US" dirty="0">
                <a:solidFill>
                  <a:srgbClr val="000000"/>
                </a:solidFill>
              </a:rPr>
              <a:t>Fossil Vents/Fauna </a:t>
            </a:r>
            <a:r>
              <a:rPr lang="en-US" i="0" u="none" strike="noStrike" baseline="0" dirty="0">
                <a:solidFill>
                  <a:srgbClr val="000000"/>
                </a:solidFill>
              </a:rPr>
              <a:t>that sea-floor exhalative (</a:t>
            </a:r>
            <a:r>
              <a:rPr lang="en-US" i="0" u="none" strike="noStrike" baseline="0" dirty="0" err="1">
                <a:solidFill>
                  <a:srgbClr val="000000"/>
                </a:solidFill>
              </a:rPr>
              <a:t>Silvermines</a:t>
            </a:r>
            <a:r>
              <a:rPr lang="en-US" i="0" u="none" strike="noStrike" baseline="0" dirty="0">
                <a:solidFill>
                  <a:srgbClr val="000000"/>
                </a:solidFill>
              </a:rPr>
              <a:t>, </a:t>
            </a:r>
            <a:r>
              <a:rPr lang="en-US" i="0" u="none" strike="noStrike" baseline="0" dirty="0" err="1">
                <a:solidFill>
                  <a:srgbClr val="000000"/>
                </a:solidFill>
              </a:rPr>
              <a:t>Tynagh</a:t>
            </a:r>
            <a:r>
              <a:rPr lang="en-US" i="0" u="none" strike="noStrike" baseline="0" dirty="0">
                <a:solidFill>
                  <a:srgbClr val="000000"/>
                </a:solidFill>
              </a:rPr>
              <a:t>). </a:t>
            </a:r>
          </a:p>
          <a:p>
            <a:pPr marL="285750" indent="-285750">
              <a:buFont typeface="Arial" panose="020B0604020202020204" pitchFamily="34" charset="0"/>
              <a:buChar char="•"/>
            </a:pPr>
            <a:r>
              <a:rPr lang="en-US" dirty="0">
                <a:solidFill>
                  <a:srgbClr val="000000"/>
                </a:solidFill>
              </a:rPr>
              <a:t>Iron Formation -</a:t>
            </a:r>
            <a:r>
              <a:rPr lang="en-US" i="0" u="none" strike="noStrike" baseline="0" dirty="0">
                <a:solidFill>
                  <a:srgbClr val="000000"/>
                </a:solidFill>
              </a:rPr>
              <a:t> a likely indicator of exhalative Fe mineralization. </a:t>
            </a:r>
          </a:p>
          <a:p>
            <a:pPr marL="285750" indent="-285750">
              <a:buFont typeface="Arial" panose="020B0604020202020204" pitchFamily="34" charset="0"/>
              <a:buChar char="•"/>
            </a:pPr>
            <a:r>
              <a:rPr lang="en-US" dirty="0">
                <a:solidFill>
                  <a:srgbClr val="000000"/>
                </a:solidFill>
              </a:rPr>
              <a:t>Contemporaneous faulting.</a:t>
            </a:r>
            <a:endParaRPr lang="en-US" i="0" u="none" strike="noStrike" baseline="0" dirty="0">
              <a:solidFill>
                <a:srgbClr val="000000"/>
              </a:solidFill>
            </a:endParaRPr>
          </a:p>
          <a:p>
            <a:pPr marL="285750" indent="-285750">
              <a:buFont typeface="Arial" panose="020B0604020202020204" pitchFamily="34" charset="0"/>
              <a:buChar char="•"/>
            </a:pPr>
            <a:r>
              <a:rPr lang="en-IE" dirty="0" err="1">
                <a:solidFill>
                  <a:srgbClr val="000000"/>
                </a:solidFill>
              </a:rPr>
              <a:t>P</a:t>
            </a:r>
            <a:r>
              <a:rPr lang="en-IE" i="0" u="none" strike="noStrike" baseline="0" dirty="0" err="1">
                <a:solidFill>
                  <a:srgbClr val="000000"/>
                </a:solidFill>
              </a:rPr>
              <a:t>alaeo</a:t>
            </a:r>
            <a:r>
              <a:rPr lang="en-IE" i="0" u="none" strike="noStrike" baseline="0" dirty="0">
                <a:solidFill>
                  <a:srgbClr val="000000"/>
                </a:solidFill>
              </a:rPr>
              <a:t>-bathymetric </a:t>
            </a:r>
            <a:r>
              <a:rPr lang="en-IE" i="0" u="none" strike="noStrike" baseline="0" dirty="0" err="1">
                <a:solidFill>
                  <a:srgbClr val="000000"/>
                </a:solidFill>
              </a:rPr>
              <a:t>Waulsortian</a:t>
            </a:r>
            <a:r>
              <a:rPr lang="en-IE" i="0" u="none" strike="noStrike" baseline="0" dirty="0">
                <a:solidFill>
                  <a:srgbClr val="000000"/>
                </a:solidFill>
              </a:rPr>
              <a:t> mudbank redox control of major gangue mineralogy </a:t>
            </a:r>
          </a:p>
          <a:p>
            <a:r>
              <a:rPr lang="en-IE" dirty="0">
                <a:solidFill>
                  <a:srgbClr val="000000"/>
                </a:solidFill>
              </a:rPr>
              <a:t>   </a:t>
            </a:r>
            <a:r>
              <a:rPr lang="en-IE" i="0" u="none" strike="noStrike" baseline="0" dirty="0">
                <a:solidFill>
                  <a:srgbClr val="000000"/>
                </a:solidFill>
              </a:rPr>
              <a:t> (barite-pyrite-siderite zones) </a:t>
            </a:r>
            <a:r>
              <a:rPr lang="en-IE" i="0" u="none" strike="noStrike" baseline="0" dirty="0" err="1">
                <a:solidFill>
                  <a:srgbClr val="000000"/>
                </a:solidFill>
              </a:rPr>
              <a:t>Silvermines</a:t>
            </a:r>
            <a:r>
              <a:rPr lang="en-IE" i="0" u="none" strike="noStrike" baseline="0" dirty="0">
                <a:solidFill>
                  <a:srgbClr val="000000"/>
                </a:solidFill>
              </a:rPr>
              <a:t>.</a:t>
            </a:r>
            <a:r>
              <a:rPr lang="en-IE" dirty="0">
                <a:solidFill>
                  <a:srgbClr val="000000"/>
                </a:solidFill>
              </a:rPr>
              <a:t> Cryptocrystalline barite at </a:t>
            </a:r>
            <a:r>
              <a:rPr lang="en-IE" dirty="0" err="1">
                <a:solidFill>
                  <a:srgbClr val="000000"/>
                </a:solidFill>
              </a:rPr>
              <a:t>Magcobar</a:t>
            </a:r>
            <a:r>
              <a:rPr lang="en-IE" dirty="0">
                <a:solidFill>
                  <a:srgbClr val="000000"/>
                </a:solidFill>
              </a:rPr>
              <a:t>.</a:t>
            </a:r>
            <a:endParaRPr lang="en-IE" i="0" u="none" strike="noStrike" baseline="0" dirty="0">
              <a:solidFill>
                <a:srgbClr val="000000"/>
              </a:solidFill>
            </a:endParaRPr>
          </a:p>
          <a:p>
            <a:pPr marL="285750" indent="-285750">
              <a:buFont typeface="Arial" panose="020B0604020202020204" pitchFamily="34" charset="0"/>
              <a:buChar char="•"/>
            </a:pPr>
            <a:r>
              <a:rPr lang="en-US" dirty="0">
                <a:solidFill>
                  <a:srgbClr val="000000"/>
                </a:solidFill>
              </a:rPr>
              <a:t>D</a:t>
            </a:r>
            <a:r>
              <a:rPr lang="en-US" i="0" u="none" strike="noStrike" baseline="0" dirty="0">
                <a:solidFill>
                  <a:srgbClr val="000000"/>
                </a:solidFill>
              </a:rPr>
              <a:t>islocated </a:t>
            </a:r>
            <a:r>
              <a:rPr lang="en-US" i="0" u="none" strike="noStrike" baseline="0" dirty="0" err="1">
                <a:solidFill>
                  <a:srgbClr val="000000"/>
                </a:solidFill>
              </a:rPr>
              <a:t>sulphide</a:t>
            </a:r>
            <a:r>
              <a:rPr lang="en-US" i="0" u="none" strike="noStrike" baseline="0" dirty="0">
                <a:solidFill>
                  <a:srgbClr val="000000"/>
                </a:solidFill>
              </a:rPr>
              <a:t> clasts in BC (Navan) </a:t>
            </a:r>
            <a:r>
              <a:rPr lang="en-US" dirty="0">
                <a:solidFill>
                  <a:srgbClr val="000000"/>
                </a:solidFill>
              </a:rPr>
              <a:t>indicates some </a:t>
            </a:r>
            <a:r>
              <a:rPr lang="en-US" i="0" u="none" strike="noStrike" baseline="0" dirty="0">
                <a:solidFill>
                  <a:srgbClr val="000000"/>
                </a:solidFill>
              </a:rPr>
              <a:t>mineralization c.a. Chadian. </a:t>
            </a:r>
          </a:p>
          <a:p>
            <a:pPr marL="285750" indent="-285750">
              <a:buFont typeface="Arial" panose="020B0604020202020204" pitchFamily="34" charset="0"/>
              <a:buChar char="•"/>
            </a:pPr>
            <a:r>
              <a:rPr lang="en-US" dirty="0">
                <a:solidFill>
                  <a:srgbClr val="000000"/>
                </a:solidFill>
              </a:rPr>
              <a:t>D</a:t>
            </a:r>
            <a:r>
              <a:rPr lang="en-US" i="0" u="none" strike="noStrike" baseline="0" dirty="0">
                <a:solidFill>
                  <a:srgbClr val="000000"/>
                </a:solidFill>
              </a:rPr>
              <a:t>eformed soft-sediment appearance of </a:t>
            </a:r>
            <a:r>
              <a:rPr lang="en-US" i="0" u="none" strike="noStrike" baseline="0" dirty="0" err="1">
                <a:solidFill>
                  <a:srgbClr val="000000"/>
                </a:solidFill>
              </a:rPr>
              <a:t>sulphides</a:t>
            </a:r>
            <a:r>
              <a:rPr lang="en-US" i="0" u="none" strike="noStrike" baseline="0" dirty="0">
                <a:solidFill>
                  <a:srgbClr val="000000"/>
                </a:solidFill>
              </a:rPr>
              <a:t> layers + veins</a:t>
            </a:r>
            <a:r>
              <a:rPr lang="en-US" dirty="0">
                <a:solidFill>
                  <a:srgbClr val="000000"/>
                </a:solidFill>
              </a:rPr>
              <a:t> at Navan.</a:t>
            </a:r>
            <a:endParaRPr lang="en-US" i="0" u="none" strike="noStrike" baseline="0" dirty="0">
              <a:solidFill>
                <a:srgbClr val="000000"/>
              </a:solidFill>
            </a:endParaRPr>
          </a:p>
          <a:p>
            <a:pPr marL="285750" indent="-285750">
              <a:buFont typeface="Arial" panose="020B0604020202020204" pitchFamily="34" charset="0"/>
              <a:buChar char="•"/>
            </a:pPr>
            <a:r>
              <a:rPr lang="en-US" i="0" u="none" strike="noStrike" baseline="0" dirty="0">
                <a:solidFill>
                  <a:srgbClr val="000000"/>
                </a:solidFill>
              </a:rPr>
              <a:t>Abundant laminated framboidal pyrite with minor ZnS + hydrothermal cherts.</a:t>
            </a:r>
          </a:p>
          <a:p>
            <a:endParaRPr lang="en-US" sz="1200" b="0" i="0" u="none" strike="noStrike" baseline="0" dirty="0">
              <a:solidFill>
                <a:srgbClr val="000000"/>
              </a:solidFill>
              <a:latin typeface="Times New Roman" panose="02020603050405020304" pitchFamily="18" charset="0"/>
            </a:endParaRPr>
          </a:p>
          <a:p>
            <a:endParaRPr lang="en-US" sz="1200" b="0" i="0" u="none" strike="noStrike" baseline="0" dirty="0">
              <a:solidFill>
                <a:srgbClr val="000000"/>
              </a:solidFill>
              <a:latin typeface="Times New Roman" panose="02020603050405020304" pitchFamily="18" charset="0"/>
            </a:endParaRPr>
          </a:p>
          <a:p>
            <a:r>
              <a:rPr lang="en-US" b="1" dirty="0">
                <a:solidFill>
                  <a:srgbClr val="000000"/>
                </a:solidFill>
              </a:rPr>
              <a:t>Late Timing - ‘Burial Model’ </a:t>
            </a:r>
            <a:r>
              <a:rPr lang="en-US" sz="1400" b="1" dirty="0">
                <a:solidFill>
                  <a:srgbClr val="000000"/>
                </a:solidFill>
              </a:rPr>
              <a:t>(significant burial, Post Chadian to </a:t>
            </a:r>
            <a:r>
              <a:rPr lang="en-US" sz="1400" b="1" dirty="0" err="1">
                <a:solidFill>
                  <a:srgbClr val="000000"/>
                </a:solidFill>
              </a:rPr>
              <a:t>Asbian</a:t>
            </a:r>
            <a:r>
              <a:rPr lang="en-US" sz="1400" b="1" dirty="0">
                <a:solidFill>
                  <a:srgbClr val="000000"/>
                </a:solidFill>
              </a:rPr>
              <a:t>?) </a:t>
            </a:r>
          </a:p>
          <a:p>
            <a:pPr marL="285750" indent="-285750">
              <a:buFont typeface="Arial" panose="020B0604020202020204" pitchFamily="34" charset="0"/>
              <a:buChar char="•"/>
            </a:pPr>
            <a:r>
              <a:rPr lang="en-US" dirty="0">
                <a:solidFill>
                  <a:srgbClr val="000000"/>
                </a:solidFill>
              </a:rPr>
              <a:t>Carbonate-</a:t>
            </a:r>
            <a:r>
              <a:rPr lang="en-US" dirty="0" err="1">
                <a:solidFill>
                  <a:srgbClr val="000000"/>
                </a:solidFill>
              </a:rPr>
              <a:t>sulphide</a:t>
            </a:r>
            <a:r>
              <a:rPr lang="en-US" dirty="0">
                <a:solidFill>
                  <a:srgbClr val="000000"/>
                </a:solidFill>
              </a:rPr>
              <a:t>-stylolite  cement histories indicate significant burial.</a:t>
            </a:r>
          </a:p>
          <a:p>
            <a:pPr marL="285750" indent="-285750">
              <a:buFont typeface="Arial" panose="020B0604020202020204" pitchFamily="34" charset="0"/>
              <a:buChar char="•"/>
            </a:pPr>
            <a:r>
              <a:rPr lang="en-US" dirty="0">
                <a:solidFill>
                  <a:srgbClr val="000000"/>
                </a:solidFill>
              </a:rPr>
              <a:t>Breccia and </a:t>
            </a:r>
            <a:r>
              <a:rPr lang="en-US" dirty="0" err="1">
                <a:solidFill>
                  <a:srgbClr val="000000"/>
                </a:solidFill>
              </a:rPr>
              <a:t>sulphides</a:t>
            </a:r>
            <a:r>
              <a:rPr lang="en-US" dirty="0">
                <a:solidFill>
                  <a:srgbClr val="000000"/>
                </a:solidFill>
              </a:rPr>
              <a:t> deposition in large cavity systems (‘hydrothermal </a:t>
            </a:r>
            <a:r>
              <a:rPr lang="en-US" dirty="0" err="1">
                <a:solidFill>
                  <a:srgbClr val="000000"/>
                </a:solidFill>
              </a:rPr>
              <a:t>karsting</a:t>
            </a:r>
            <a:r>
              <a:rPr lang="en-US" dirty="0">
                <a:solidFill>
                  <a:srgbClr val="000000"/>
                </a:solidFill>
              </a:rPr>
              <a:t>’). </a:t>
            </a:r>
          </a:p>
          <a:p>
            <a:pPr marL="285750" indent="-285750">
              <a:buFont typeface="Arial" panose="020B0604020202020204" pitchFamily="34" charset="0"/>
              <a:buChar char="•"/>
            </a:pPr>
            <a:r>
              <a:rPr lang="en-US" dirty="0">
                <a:solidFill>
                  <a:srgbClr val="000000"/>
                </a:solidFill>
              </a:rPr>
              <a:t>Geochronology </a:t>
            </a:r>
            <a:r>
              <a:rPr lang="en-IE" dirty="0">
                <a:solidFill>
                  <a:srgbClr val="000000"/>
                </a:solidFill>
              </a:rPr>
              <a:t>suggests post </a:t>
            </a:r>
            <a:r>
              <a:rPr lang="en-IE" dirty="0" err="1">
                <a:solidFill>
                  <a:srgbClr val="000000"/>
                </a:solidFill>
              </a:rPr>
              <a:t>Courceyan</a:t>
            </a:r>
            <a:r>
              <a:rPr lang="en-IE" dirty="0">
                <a:solidFill>
                  <a:srgbClr val="000000"/>
                </a:solidFill>
              </a:rPr>
              <a:t> and even </a:t>
            </a:r>
            <a:r>
              <a:rPr lang="en-IE" dirty="0" err="1">
                <a:solidFill>
                  <a:srgbClr val="000000"/>
                </a:solidFill>
              </a:rPr>
              <a:t>Asbian</a:t>
            </a:r>
            <a:r>
              <a:rPr lang="en-IE" dirty="0">
                <a:solidFill>
                  <a:srgbClr val="000000"/>
                </a:solidFill>
              </a:rPr>
              <a:t> age mineralization.</a:t>
            </a:r>
          </a:p>
        </p:txBody>
      </p:sp>
      <p:sp>
        <p:nvSpPr>
          <p:cNvPr id="7" name="TextBox 6">
            <a:extLst>
              <a:ext uri="{FF2B5EF4-FFF2-40B4-BE49-F238E27FC236}">
                <a16:creationId xmlns:a16="http://schemas.microsoft.com/office/drawing/2014/main" id="{2A218E78-F231-5602-4C8D-666E2153F723}"/>
              </a:ext>
            </a:extLst>
          </p:cNvPr>
          <p:cNvSpPr txBox="1"/>
          <p:nvPr/>
        </p:nvSpPr>
        <p:spPr>
          <a:xfrm>
            <a:off x="354600" y="5113337"/>
            <a:ext cx="8434800" cy="1323439"/>
          </a:xfrm>
          <a:prstGeom prst="rect">
            <a:avLst/>
          </a:prstGeom>
          <a:solidFill>
            <a:schemeClr val="bg1"/>
          </a:solidFill>
          <a:ln w="28575">
            <a:solidFill>
              <a:srgbClr val="FF0000"/>
            </a:solidFill>
          </a:ln>
        </p:spPr>
        <p:txBody>
          <a:bodyPr wrap="square" rtlCol="0">
            <a:spAutoFit/>
          </a:bodyPr>
          <a:lstStyle/>
          <a:p>
            <a:pPr marL="342900" indent="-342900">
              <a:buFont typeface="Wingdings" panose="05000000000000000000" pitchFamily="2" charset="2"/>
              <a:buChar char="q"/>
            </a:pPr>
            <a:r>
              <a:rPr lang="en-IE" sz="2000" b="1" dirty="0">
                <a:solidFill>
                  <a:srgbClr val="FF0000"/>
                </a:solidFill>
              </a:rPr>
              <a:t>Considerable peer-reviewed publications support either view</a:t>
            </a:r>
          </a:p>
          <a:p>
            <a:pPr marL="342900" indent="-342900">
              <a:buFont typeface="Wingdings" panose="05000000000000000000" pitchFamily="2" charset="2"/>
              <a:buChar char="q"/>
            </a:pPr>
            <a:r>
              <a:rPr lang="en-IE" sz="2000" b="1" dirty="0">
                <a:solidFill>
                  <a:srgbClr val="FF0000"/>
                </a:solidFill>
              </a:rPr>
              <a:t>Agreement on Lower Carboniferous age</a:t>
            </a:r>
          </a:p>
          <a:p>
            <a:pPr marL="342900" indent="-342900">
              <a:buFont typeface="Wingdings" panose="05000000000000000000" pitchFamily="2" charset="2"/>
              <a:buChar char="q"/>
            </a:pPr>
            <a:r>
              <a:rPr lang="en-IE" sz="2000" b="1" dirty="0">
                <a:solidFill>
                  <a:srgbClr val="FF0000"/>
                </a:solidFill>
              </a:rPr>
              <a:t>Exploration-wise the former model is easier to conceptualize</a:t>
            </a:r>
          </a:p>
          <a:p>
            <a:pPr marL="342900" indent="-342900">
              <a:buFont typeface="Wingdings" panose="05000000000000000000" pitchFamily="2" charset="2"/>
              <a:buChar char="q"/>
            </a:pPr>
            <a:r>
              <a:rPr lang="en-IE" sz="2000" b="1" dirty="0">
                <a:solidFill>
                  <a:srgbClr val="FF0000"/>
                </a:solidFill>
              </a:rPr>
              <a:t>A burial model permits targeting of younger rocks in theory . .  </a:t>
            </a:r>
          </a:p>
        </p:txBody>
      </p:sp>
    </p:spTree>
    <p:extLst>
      <p:ext uri="{BB962C8B-B14F-4D97-AF65-F5344CB8AC3E}">
        <p14:creationId xmlns:p14="http://schemas.microsoft.com/office/powerpoint/2010/main" val="3559249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8BC6A6D-C169-40EF-8251-AD6BC6EF3C58}"/>
              </a:ext>
            </a:extLst>
          </p:cNvPr>
          <p:cNvSpPr>
            <a:spLocks noGrp="1"/>
          </p:cNvSpPr>
          <p:nvPr>
            <p:ph type="dt" sz="half" idx="10"/>
          </p:nvPr>
        </p:nvSpPr>
        <p:spPr/>
        <p:txBody>
          <a:bodyPr/>
          <a:lstStyle/>
          <a:p>
            <a:fld id="{509ED4D7-8976-4290-9FF0-BF6842204702}" type="datetime1">
              <a:rPr lang="sv-SE" smtClean="0"/>
              <a:pPr/>
              <a:t>2023-09-28</a:t>
            </a:fld>
            <a:endParaRPr lang="en-GB" dirty="0"/>
          </a:p>
        </p:txBody>
      </p:sp>
      <p:sp>
        <p:nvSpPr>
          <p:cNvPr id="5" name="Slide Number Placeholder 4">
            <a:extLst>
              <a:ext uri="{FF2B5EF4-FFF2-40B4-BE49-F238E27FC236}">
                <a16:creationId xmlns:a16="http://schemas.microsoft.com/office/drawing/2014/main" id="{B78FCDCC-0F48-46B2-BC99-F5F91F79C032}"/>
              </a:ext>
            </a:extLst>
          </p:cNvPr>
          <p:cNvSpPr>
            <a:spLocks noGrp="1"/>
          </p:cNvSpPr>
          <p:nvPr>
            <p:ph type="sldNum" sz="quarter" idx="11"/>
          </p:nvPr>
        </p:nvSpPr>
        <p:spPr/>
        <p:txBody>
          <a:bodyPr/>
          <a:lstStyle/>
          <a:p>
            <a:fld id="{A153D128-6291-4599-92FF-DFF1C4914FCF}" type="slidenum">
              <a:rPr lang="en-GB" smtClean="0"/>
              <a:pPr/>
              <a:t>47</a:t>
            </a:fld>
            <a:endParaRPr lang="en-GB"/>
          </a:p>
        </p:txBody>
      </p:sp>
      <p:sp>
        <p:nvSpPr>
          <p:cNvPr id="6" name="Footer Placeholder 5">
            <a:extLst>
              <a:ext uri="{FF2B5EF4-FFF2-40B4-BE49-F238E27FC236}">
                <a16:creationId xmlns:a16="http://schemas.microsoft.com/office/drawing/2014/main" id="{B800F486-26C8-426A-99E3-9FDA18BEE49A}"/>
              </a:ext>
            </a:extLst>
          </p:cNvPr>
          <p:cNvSpPr>
            <a:spLocks noGrp="1"/>
          </p:cNvSpPr>
          <p:nvPr>
            <p:ph type="ftr" sz="quarter" idx="12"/>
          </p:nvPr>
        </p:nvSpPr>
        <p:spPr/>
        <p:txBody>
          <a:bodyPr/>
          <a:lstStyle/>
          <a:p>
            <a:r>
              <a:rPr lang="en-US"/>
              <a:t>Unit/Operation choose tab Insert/Header &amp; Footer</a:t>
            </a:r>
            <a:endParaRPr lang="en-GB"/>
          </a:p>
        </p:txBody>
      </p:sp>
      <p:sp>
        <p:nvSpPr>
          <p:cNvPr id="11" name="TextBox 10">
            <a:extLst>
              <a:ext uri="{FF2B5EF4-FFF2-40B4-BE49-F238E27FC236}">
                <a16:creationId xmlns:a16="http://schemas.microsoft.com/office/drawing/2014/main" id="{8045EBCF-BA73-412C-892A-4EFF0B273926}"/>
              </a:ext>
            </a:extLst>
          </p:cNvPr>
          <p:cNvSpPr txBox="1"/>
          <p:nvPr/>
        </p:nvSpPr>
        <p:spPr>
          <a:xfrm>
            <a:off x="4030259" y="-38263"/>
            <a:ext cx="4769254" cy="461665"/>
          </a:xfrm>
          <a:prstGeom prst="rect">
            <a:avLst/>
          </a:prstGeom>
          <a:noFill/>
        </p:spPr>
        <p:txBody>
          <a:bodyPr wrap="none" rtlCol="0">
            <a:spAutoFit/>
          </a:bodyPr>
          <a:lstStyle/>
          <a:p>
            <a:pPr algn="ctr"/>
            <a:r>
              <a:rPr lang="en-IE" sz="2400" b="1" dirty="0"/>
              <a:t>Navan Structural Development</a:t>
            </a:r>
          </a:p>
        </p:txBody>
      </p:sp>
      <p:pic>
        <p:nvPicPr>
          <p:cNvPr id="12" name="Picture 11">
            <a:extLst>
              <a:ext uri="{FF2B5EF4-FFF2-40B4-BE49-F238E27FC236}">
                <a16:creationId xmlns:a16="http://schemas.microsoft.com/office/drawing/2014/main" id="{0C4E7118-7304-60E7-7821-2DFB943381D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20" y="0"/>
            <a:ext cx="3611408" cy="6858000"/>
          </a:xfrm>
          <a:prstGeom prst="rect">
            <a:avLst/>
          </a:prstGeom>
        </p:spPr>
      </p:pic>
      <p:grpSp>
        <p:nvGrpSpPr>
          <p:cNvPr id="26" name="Group 25">
            <a:extLst>
              <a:ext uri="{FF2B5EF4-FFF2-40B4-BE49-F238E27FC236}">
                <a16:creationId xmlns:a16="http://schemas.microsoft.com/office/drawing/2014/main" id="{9B8C237C-8CF4-189C-1C9F-A52792501FC3}"/>
              </a:ext>
            </a:extLst>
          </p:cNvPr>
          <p:cNvGrpSpPr/>
          <p:nvPr/>
        </p:nvGrpSpPr>
        <p:grpSpPr>
          <a:xfrm>
            <a:off x="596646" y="1818525"/>
            <a:ext cx="7949968" cy="4994434"/>
            <a:chOff x="596646" y="1818525"/>
            <a:chExt cx="7949968" cy="4994434"/>
          </a:xfrm>
        </p:grpSpPr>
        <p:grpSp>
          <p:nvGrpSpPr>
            <p:cNvPr id="13" name="Group 12">
              <a:extLst>
                <a:ext uri="{FF2B5EF4-FFF2-40B4-BE49-F238E27FC236}">
                  <a16:creationId xmlns:a16="http://schemas.microsoft.com/office/drawing/2014/main" id="{04356EB4-2101-C405-6A49-D7B68FB15596}"/>
                </a:ext>
              </a:extLst>
            </p:cNvPr>
            <p:cNvGrpSpPr/>
            <p:nvPr/>
          </p:nvGrpSpPr>
          <p:grpSpPr>
            <a:xfrm>
              <a:off x="2382225" y="1818525"/>
              <a:ext cx="6164389" cy="4994434"/>
              <a:chOff x="2382225" y="1818525"/>
              <a:chExt cx="6164389" cy="4994434"/>
            </a:xfrm>
          </p:grpSpPr>
          <p:sp>
            <p:nvSpPr>
              <p:cNvPr id="2" name="TextBox 1">
                <a:extLst>
                  <a:ext uri="{FF2B5EF4-FFF2-40B4-BE49-F238E27FC236}">
                    <a16:creationId xmlns:a16="http://schemas.microsoft.com/office/drawing/2014/main" id="{8CC6B8D2-8DD9-DDA1-896E-FBDC764867AA}"/>
                  </a:ext>
                </a:extLst>
              </p:cNvPr>
              <p:cNvSpPr txBox="1"/>
              <p:nvPr/>
            </p:nvSpPr>
            <p:spPr>
              <a:xfrm>
                <a:off x="2382225" y="1818525"/>
                <a:ext cx="457176" cy="338554"/>
              </a:xfrm>
              <a:prstGeom prst="rect">
                <a:avLst/>
              </a:prstGeom>
              <a:noFill/>
            </p:spPr>
            <p:txBody>
              <a:bodyPr wrap="none" rtlCol="0">
                <a:spAutoFit/>
              </a:bodyPr>
              <a:lstStyle/>
              <a:p>
                <a:r>
                  <a:rPr lang="en-IE" sz="1600" b="1" dirty="0">
                    <a:solidFill>
                      <a:srgbClr val="FF0000"/>
                    </a:solidFill>
                  </a:rPr>
                  <a:t>TD</a:t>
                </a:r>
              </a:p>
            </p:txBody>
          </p:sp>
          <p:sp>
            <p:nvSpPr>
              <p:cNvPr id="3" name="TextBox 2">
                <a:extLst>
                  <a:ext uri="{FF2B5EF4-FFF2-40B4-BE49-F238E27FC236}">
                    <a16:creationId xmlns:a16="http://schemas.microsoft.com/office/drawing/2014/main" id="{F7BDC481-4F69-D877-C36B-722F1040D8F0}"/>
                  </a:ext>
                </a:extLst>
              </p:cNvPr>
              <p:cNvSpPr txBox="1"/>
              <p:nvPr/>
            </p:nvSpPr>
            <p:spPr>
              <a:xfrm>
                <a:off x="2412000" y="3425325"/>
                <a:ext cx="457176" cy="338554"/>
              </a:xfrm>
              <a:prstGeom prst="rect">
                <a:avLst/>
              </a:prstGeom>
              <a:noFill/>
            </p:spPr>
            <p:txBody>
              <a:bodyPr wrap="none" rtlCol="0">
                <a:spAutoFit/>
              </a:bodyPr>
              <a:lstStyle/>
              <a:p>
                <a:r>
                  <a:rPr lang="en-IE" sz="1600" b="1" dirty="0">
                    <a:solidFill>
                      <a:srgbClr val="FF0000"/>
                    </a:solidFill>
                  </a:rPr>
                  <a:t>TD</a:t>
                </a:r>
              </a:p>
            </p:txBody>
          </p:sp>
          <p:sp>
            <p:nvSpPr>
              <p:cNvPr id="8" name="TextBox 7">
                <a:extLst>
                  <a:ext uri="{FF2B5EF4-FFF2-40B4-BE49-F238E27FC236}">
                    <a16:creationId xmlns:a16="http://schemas.microsoft.com/office/drawing/2014/main" id="{9969B2C1-A954-C7C4-4F95-A61F224DA96E}"/>
                  </a:ext>
                </a:extLst>
              </p:cNvPr>
              <p:cNvSpPr txBox="1"/>
              <p:nvPr/>
            </p:nvSpPr>
            <p:spPr>
              <a:xfrm>
                <a:off x="2412000" y="4710004"/>
                <a:ext cx="457176" cy="338554"/>
              </a:xfrm>
              <a:prstGeom prst="rect">
                <a:avLst/>
              </a:prstGeom>
              <a:noFill/>
            </p:spPr>
            <p:txBody>
              <a:bodyPr wrap="none" rtlCol="0">
                <a:spAutoFit/>
              </a:bodyPr>
              <a:lstStyle/>
              <a:p>
                <a:r>
                  <a:rPr lang="en-IE" sz="1600" b="1" dirty="0">
                    <a:solidFill>
                      <a:srgbClr val="FF0000"/>
                    </a:solidFill>
                  </a:rPr>
                  <a:t>TD</a:t>
                </a:r>
              </a:p>
            </p:txBody>
          </p:sp>
          <p:sp>
            <p:nvSpPr>
              <p:cNvPr id="9" name="TextBox 8">
                <a:extLst>
                  <a:ext uri="{FF2B5EF4-FFF2-40B4-BE49-F238E27FC236}">
                    <a16:creationId xmlns:a16="http://schemas.microsoft.com/office/drawing/2014/main" id="{E1379A83-D938-D394-23F2-2AEEA739249B}"/>
                  </a:ext>
                </a:extLst>
              </p:cNvPr>
              <p:cNvSpPr txBox="1"/>
              <p:nvPr/>
            </p:nvSpPr>
            <p:spPr>
              <a:xfrm>
                <a:off x="2592000" y="6129000"/>
                <a:ext cx="457176" cy="338554"/>
              </a:xfrm>
              <a:prstGeom prst="rect">
                <a:avLst/>
              </a:prstGeom>
              <a:noFill/>
            </p:spPr>
            <p:txBody>
              <a:bodyPr wrap="none" rtlCol="0">
                <a:spAutoFit/>
              </a:bodyPr>
              <a:lstStyle/>
              <a:p>
                <a:r>
                  <a:rPr lang="en-IE" sz="1600" b="1" dirty="0">
                    <a:solidFill>
                      <a:srgbClr val="FF0000"/>
                    </a:solidFill>
                  </a:rPr>
                  <a:t>TD</a:t>
                </a:r>
              </a:p>
            </p:txBody>
          </p:sp>
          <p:sp>
            <p:nvSpPr>
              <p:cNvPr id="10" name="TextBox 9">
                <a:extLst>
                  <a:ext uri="{FF2B5EF4-FFF2-40B4-BE49-F238E27FC236}">
                    <a16:creationId xmlns:a16="http://schemas.microsoft.com/office/drawing/2014/main" id="{B28274FC-F309-2313-25AA-A8799E3104F6}"/>
                  </a:ext>
                </a:extLst>
              </p:cNvPr>
              <p:cNvSpPr txBox="1"/>
              <p:nvPr/>
            </p:nvSpPr>
            <p:spPr>
              <a:xfrm>
                <a:off x="4089240" y="6505182"/>
                <a:ext cx="4457374" cy="307777"/>
              </a:xfrm>
              <a:prstGeom prst="rect">
                <a:avLst/>
              </a:prstGeom>
              <a:noFill/>
            </p:spPr>
            <p:txBody>
              <a:bodyPr wrap="none" rtlCol="0">
                <a:spAutoFit/>
              </a:bodyPr>
              <a:lstStyle/>
              <a:p>
                <a:r>
                  <a:rPr lang="en-IE" sz="1400" b="1" dirty="0">
                    <a:solidFill>
                      <a:srgbClr val="FF0000"/>
                    </a:solidFill>
                  </a:rPr>
                  <a:t>M – Main SW- SWEX TD - Tara Deep Mineralization</a:t>
                </a:r>
              </a:p>
            </p:txBody>
          </p:sp>
        </p:grpSp>
        <p:sp>
          <p:nvSpPr>
            <p:cNvPr id="18" name="TextBox 17">
              <a:extLst>
                <a:ext uri="{FF2B5EF4-FFF2-40B4-BE49-F238E27FC236}">
                  <a16:creationId xmlns:a16="http://schemas.microsoft.com/office/drawing/2014/main" id="{F77643A5-C486-4BEC-3CDD-B4F3BD075344}"/>
                </a:ext>
              </a:extLst>
            </p:cNvPr>
            <p:cNvSpPr txBox="1"/>
            <p:nvPr/>
          </p:nvSpPr>
          <p:spPr>
            <a:xfrm>
              <a:off x="1075613" y="2038085"/>
              <a:ext cx="591130" cy="338554"/>
            </a:xfrm>
            <a:prstGeom prst="rect">
              <a:avLst/>
            </a:prstGeom>
            <a:noFill/>
          </p:spPr>
          <p:txBody>
            <a:bodyPr wrap="square">
              <a:spAutoFit/>
            </a:bodyPr>
            <a:lstStyle/>
            <a:p>
              <a:r>
                <a:rPr lang="en-IE" sz="1600" b="1" dirty="0">
                  <a:solidFill>
                    <a:srgbClr val="FF0000"/>
                  </a:solidFill>
                </a:rPr>
                <a:t>SW</a:t>
              </a:r>
              <a:endParaRPr lang="en-IE" sz="1600" dirty="0"/>
            </a:p>
          </p:txBody>
        </p:sp>
        <p:sp>
          <p:nvSpPr>
            <p:cNvPr id="19" name="TextBox 18">
              <a:extLst>
                <a:ext uri="{FF2B5EF4-FFF2-40B4-BE49-F238E27FC236}">
                  <a16:creationId xmlns:a16="http://schemas.microsoft.com/office/drawing/2014/main" id="{19416D89-26B0-FB95-9DCD-A56493170C08}"/>
                </a:ext>
              </a:extLst>
            </p:cNvPr>
            <p:cNvSpPr txBox="1"/>
            <p:nvPr/>
          </p:nvSpPr>
          <p:spPr>
            <a:xfrm>
              <a:off x="651723" y="1853419"/>
              <a:ext cx="360000" cy="338554"/>
            </a:xfrm>
            <a:prstGeom prst="rect">
              <a:avLst/>
            </a:prstGeom>
            <a:noFill/>
          </p:spPr>
          <p:txBody>
            <a:bodyPr wrap="square">
              <a:spAutoFit/>
            </a:bodyPr>
            <a:lstStyle/>
            <a:p>
              <a:r>
                <a:rPr lang="en-IE" sz="1600" b="1" dirty="0">
                  <a:solidFill>
                    <a:srgbClr val="FF0000"/>
                  </a:solidFill>
                </a:rPr>
                <a:t>M</a:t>
              </a:r>
              <a:endParaRPr lang="en-IE" sz="1600" dirty="0"/>
            </a:p>
          </p:txBody>
        </p:sp>
        <p:sp>
          <p:nvSpPr>
            <p:cNvPr id="20" name="TextBox 19">
              <a:extLst>
                <a:ext uri="{FF2B5EF4-FFF2-40B4-BE49-F238E27FC236}">
                  <a16:creationId xmlns:a16="http://schemas.microsoft.com/office/drawing/2014/main" id="{61D0DEA3-BAAF-564D-CC4A-A4552456C069}"/>
                </a:ext>
              </a:extLst>
            </p:cNvPr>
            <p:cNvSpPr txBox="1"/>
            <p:nvPr/>
          </p:nvSpPr>
          <p:spPr>
            <a:xfrm>
              <a:off x="596646" y="4320122"/>
              <a:ext cx="360000" cy="338554"/>
            </a:xfrm>
            <a:prstGeom prst="rect">
              <a:avLst/>
            </a:prstGeom>
            <a:noFill/>
          </p:spPr>
          <p:txBody>
            <a:bodyPr wrap="square">
              <a:spAutoFit/>
            </a:bodyPr>
            <a:lstStyle/>
            <a:p>
              <a:r>
                <a:rPr lang="en-IE" sz="1600" b="1" dirty="0">
                  <a:solidFill>
                    <a:srgbClr val="FF0000"/>
                  </a:solidFill>
                </a:rPr>
                <a:t>M</a:t>
              </a:r>
              <a:endParaRPr lang="en-IE" sz="1600" dirty="0"/>
            </a:p>
          </p:txBody>
        </p:sp>
        <p:sp>
          <p:nvSpPr>
            <p:cNvPr id="21" name="TextBox 20">
              <a:extLst>
                <a:ext uri="{FF2B5EF4-FFF2-40B4-BE49-F238E27FC236}">
                  <a16:creationId xmlns:a16="http://schemas.microsoft.com/office/drawing/2014/main" id="{43698481-2456-B96C-5713-07ED410EB958}"/>
                </a:ext>
              </a:extLst>
            </p:cNvPr>
            <p:cNvSpPr txBox="1"/>
            <p:nvPr/>
          </p:nvSpPr>
          <p:spPr>
            <a:xfrm>
              <a:off x="617646" y="3055993"/>
              <a:ext cx="360000" cy="338554"/>
            </a:xfrm>
            <a:prstGeom prst="rect">
              <a:avLst/>
            </a:prstGeom>
            <a:noFill/>
          </p:spPr>
          <p:txBody>
            <a:bodyPr wrap="square">
              <a:spAutoFit/>
            </a:bodyPr>
            <a:lstStyle/>
            <a:p>
              <a:r>
                <a:rPr lang="en-IE" sz="1600" b="1" dirty="0">
                  <a:solidFill>
                    <a:srgbClr val="FF0000"/>
                  </a:solidFill>
                </a:rPr>
                <a:t>M</a:t>
              </a:r>
              <a:endParaRPr lang="en-IE" sz="1600" dirty="0"/>
            </a:p>
          </p:txBody>
        </p:sp>
        <p:sp>
          <p:nvSpPr>
            <p:cNvPr id="22" name="TextBox 21">
              <a:extLst>
                <a:ext uri="{FF2B5EF4-FFF2-40B4-BE49-F238E27FC236}">
                  <a16:creationId xmlns:a16="http://schemas.microsoft.com/office/drawing/2014/main" id="{BE1B293C-F2D4-253C-4CEF-6DC4EADA8003}"/>
                </a:ext>
              </a:extLst>
            </p:cNvPr>
            <p:cNvSpPr txBox="1"/>
            <p:nvPr/>
          </p:nvSpPr>
          <p:spPr>
            <a:xfrm>
              <a:off x="596646" y="5852001"/>
              <a:ext cx="360000" cy="338554"/>
            </a:xfrm>
            <a:prstGeom prst="rect">
              <a:avLst/>
            </a:prstGeom>
            <a:noFill/>
          </p:spPr>
          <p:txBody>
            <a:bodyPr wrap="square">
              <a:spAutoFit/>
            </a:bodyPr>
            <a:lstStyle/>
            <a:p>
              <a:r>
                <a:rPr lang="en-IE" sz="1600" b="1" dirty="0">
                  <a:solidFill>
                    <a:srgbClr val="FF0000"/>
                  </a:solidFill>
                </a:rPr>
                <a:t>M</a:t>
              </a:r>
              <a:endParaRPr lang="en-IE" sz="1600" dirty="0"/>
            </a:p>
          </p:txBody>
        </p:sp>
        <p:sp>
          <p:nvSpPr>
            <p:cNvPr id="23" name="TextBox 22">
              <a:extLst>
                <a:ext uri="{FF2B5EF4-FFF2-40B4-BE49-F238E27FC236}">
                  <a16:creationId xmlns:a16="http://schemas.microsoft.com/office/drawing/2014/main" id="{5ECFFDD5-35B5-3198-B0C0-2B50602BF257}"/>
                </a:ext>
              </a:extLst>
            </p:cNvPr>
            <p:cNvSpPr txBox="1"/>
            <p:nvPr/>
          </p:nvSpPr>
          <p:spPr>
            <a:xfrm>
              <a:off x="956646" y="3184851"/>
              <a:ext cx="591130" cy="338554"/>
            </a:xfrm>
            <a:prstGeom prst="rect">
              <a:avLst/>
            </a:prstGeom>
            <a:noFill/>
          </p:spPr>
          <p:txBody>
            <a:bodyPr wrap="square">
              <a:spAutoFit/>
            </a:bodyPr>
            <a:lstStyle/>
            <a:p>
              <a:r>
                <a:rPr lang="en-IE" sz="1600" b="1" dirty="0">
                  <a:solidFill>
                    <a:srgbClr val="FF0000"/>
                  </a:solidFill>
                </a:rPr>
                <a:t>SW</a:t>
              </a:r>
              <a:endParaRPr lang="en-IE" sz="1600" dirty="0"/>
            </a:p>
          </p:txBody>
        </p:sp>
        <p:sp>
          <p:nvSpPr>
            <p:cNvPr id="24" name="TextBox 23">
              <a:extLst>
                <a:ext uri="{FF2B5EF4-FFF2-40B4-BE49-F238E27FC236}">
                  <a16:creationId xmlns:a16="http://schemas.microsoft.com/office/drawing/2014/main" id="{1B859613-B2A7-813D-A86A-3DF687C8D79A}"/>
                </a:ext>
              </a:extLst>
            </p:cNvPr>
            <p:cNvSpPr txBox="1"/>
            <p:nvPr/>
          </p:nvSpPr>
          <p:spPr>
            <a:xfrm>
              <a:off x="831723" y="4516283"/>
              <a:ext cx="591130" cy="338554"/>
            </a:xfrm>
            <a:prstGeom prst="rect">
              <a:avLst/>
            </a:prstGeom>
            <a:noFill/>
          </p:spPr>
          <p:txBody>
            <a:bodyPr wrap="square">
              <a:spAutoFit/>
            </a:bodyPr>
            <a:lstStyle/>
            <a:p>
              <a:r>
                <a:rPr lang="en-IE" sz="1600" b="1" dirty="0">
                  <a:solidFill>
                    <a:srgbClr val="FF0000"/>
                  </a:solidFill>
                </a:rPr>
                <a:t>SW</a:t>
              </a:r>
              <a:endParaRPr lang="en-IE" sz="1600" dirty="0"/>
            </a:p>
          </p:txBody>
        </p:sp>
        <p:sp>
          <p:nvSpPr>
            <p:cNvPr id="25" name="TextBox 24">
              <a:extLst>
                <a:ext uri="{FF2B5EF4-FFF2-40B4-BE49-F238E27FC236}">
                  <a16:creationId xmlns:a16="http://schemas.microsoft.com/office/drawing/2014/main" id="{DC4E0F12-FB83-86CA-9893-1633EB5E071F}"/>
                </a:ext>
              </a:extLst>
            </p:cNvPr>
            <p:cNvSpPr txBox="1"/>
            <p:nvPr/>
          </p:nvSpPr>
          <p:spPr>
            <a:xfrm>
              <a:off x="829030" y="5944334"/>
              <a:ext cx="591130" cy="338554"/>
            </a:xfrm>
            <a:prstGeom prst="rect">
              <a:avLst/>
            </a:prstGeom>
            <a:noFill/>
          </p:spPr>
          <p:txBody>
            <a:bodyPr wrap="square">
              <a:spAutoFit/>
            </a:bodyPr>
            <a:lstStyle/>
            <a:p>
              <a:r>
                <a:rPr lang="en-IE" sz="1600" b="1" dirty="0">
                  <a:solidFill>
                    <a:srgbClr val="FF0000"/>
                  </a:solidFill>
                </a:rPr>
                <a:t>SW</a:t>
              </a:r>
              <a:endParaRPr lang="en-IE" sz="1600" dirty="0"/>
            </a:p>
          </p:txBody>
        </p:sp>
      </p:grpSp>
      <p:sp>
        <p:nvSpPr>
          <p:cNvPr id="27" name="TextBox 26">
            <a:extLst>
              <a:ext uri="{FF2B5EF4-FFF2-40B4-BE49-F238E27FC236}">
                <a16:creationId xmlns:a16="http://schemas.microsoft.com/office/drawing/2014/main" id="{E57BB607-049A-7776-EE9E-DD59F22DE555}"/>
              </a:ext>
            </a:extLst>
          </p:cNvPr>
          <p:cNvSpPr txBox="1"/>
          <p:nvPr/>
        </p:nvSpPr>
        <p:spPr>
          <a:xfrm>
            <a:off x="4237871" y="1031157"/>
            <a:ext cx="3916521" cy="369332"/>
          </a:xfrm>
          <a:prstGeom prst="rect">
            <a:avLst/>
          </a:prstGeom>
          <a:noFill/>
        </p:spPr>
        <p:txBody>
          <a:bodyPr wrap="none" rtlCol="0">
            <a:spAutoFit/>
          </a:bodyPr>
          <a:lstStyle/>
          <a:p>
            <a:r>
              <a:rPr lang="en-IE" dirty="0"/>
              <a:t>Early Extension, FW Uplift, Tilt Block</a:t>
            </a:r>
          </a:p>
        </p:txBody>
      </p:sp>
      <p:sp>
        <p:nvSpPr>
          <p:cNvPr id="28" name="TextBox 27">
            <a:extLst>
              <a:ext uri="{FF2B5EF4-FFF2-40B4-BE49-F238E27FC236}">
                <a16:creationId xmlns:a16="http://schemas.microsoft.com/office/drawing/2014/main" id="{7A9E27BD-352C-FF0C-C2F6-DAAB6D9925C1}"/>
              </a:ext>
            </a:extLst>
          </p:cNvPr>
          <p:cNvSpPr txBox="1"/>
          <p:nvPr/>
        </p:nvSpPr>
        <p:spPr>
          <a:xfrm>
            <a:off x="4237871" y="1915086"/>
            <a:ext cx="3031599" cy="369332"/>
          </a:xfrm>
          <a:prstGeom prst="rect">
            <a:avLst/>
          </a:prstGeom>
          <a:noFill/>
        </p:spPr>
        <p:txBody>
          <a:bodyPr wrap="none" rtlCol="0">
            <a:spAutoFit/>
          </a:bodyPr>
          <a:lstStyle/>
          <a:p>
            <a:r>
              <a:rPr lang="en-IE" dirty="0"/>
              <a:t>FW Degradation slides start</a:t>
            </a:r>
          </a:p>
        </p:txBody>
      </p:sp>
      <p:sp>
        <p:nvSpPr>
          <p:cNvPr id="29" name="TextBox 28">
            <a:extLst>
              <a:ext uri="{FF2B5EF4-FFF2-40B4-BE49-F238E27FC236}">
                <a16:creationId xmlns:a16="http://schemas.microsoft.com/office/drawing/2014/main" id="{665E5A53-89D6-E936-2E34-7CB2B6EBEA41}"/>
              </a:ext>
            </a:extLst>
          </p:cNvPr>
          <p:cNvSpPr txBox="1"/>
          <p:nvPr/>
        </p:nvSpPr>
        <p:spPr>
          <a:xfrm>
            <a:off x="4205099" y="3179674"/>
            <a:ext cx="1941557" cy="369332"/>
          </a:xfrm>
          <a:prstGeom prst="rect">
            <a:avLst/>
          </a:prstGeom>
          <a:noFill/>
        </p:spPr>
        <p:txBody>
          <a:bodyPr wrap="none" rtlCol="0">
            <a:spAutoFit/>
          </a:bodyPr>
          <a:lstStyle/>
          <a:p>
            <a:r>
              <a:rPr lang="en-IE" dirty="0"/>
              <a:t>FW Major Sliding</a:t>
            </a:r>
          </a:p>
        </p:txBody>
      </p:sp>
      <p:sp>
        <p:nvSpPr>
          <p:cNvPr id="30" name="TextBox 29">
            <a:extLst>
              <a:ext uri="{FF2B5EF4-FFF2-40B4-BE49-F238E27FC236}">
                <a16:creationId xmlns:a16="http://schemas.microsoft.com/office/drawing/2014/main" id="{1B014205-4CA8-1E7D-9D35-03A3DB1F3BBC}"/>
              </a:ext>
            </a:extLst>
          </p:cNvPr>
          <p:cNvSpPr txBox="1"/>
          <p:nvPr/>
        </p:nvSpPr>
        <p:spPr>
          <a:xfrm>
            <a:off x="4205099" y="4248269"/>
            <a:ext cx="2056973" cy="369332"/>
          </a:xfrm>
          <a:prstGeom prst="rect">
            <a:avLst/>
          </a:prstGeom>
          <a:noFill/>
        </p:spPr>
        <p:txBody>
          <a:bodyPr wrap="none" rtlCol="0">
            <a:spAutoFit/>
          </a:bodyPr>
          <a:lstStyle/>
          <a:p>
            <a:r>
              <a:rPr lang="en-IE" dirty="0"/>
              <a:t>On Going Faulting</a:t>
            </a:r>
          </a:p>
        </p:txBody>
      </p:sp>
      <p:sp>
        <p:nvSpPr>
          <p:cNvPr id="31" name="TextBox 30">
            <a:extLst>
              <a:ext uri="{FF2B5EF4-FFF2-40B4-BE49-F238E27FC236}">
                <a16:creationId xmlns:a16="http://schemas.microsoft.com/office/drawing/2014/main" id="{FCCD8942-F3E6-9E08-57C7-B7ADF984C562}"/>
              </a:ext>
            </a:extLst>
          </p:cNvPr>
          <p:cNvSpPr txBox="1"/>
          <p:nvPr/>
        </p:nvSpPr>
        <p:spPr>
          <a:xfrm>
            <a:off x="4237871" y="5431063"/>
            <a:ext cx="4160113" cy="369332"/>
          </a:xfrm>
          <a:prstGeom prst="rect">
            <a:avLst/>
          </a:prstGeom>
          <a:noFill/>
        </p:spPr>
        <p:txBody>
          <a:bodyPr wrap="none" rtlCol="0">
            <a:spAutoFit/>
          </a:bodyPr>
          <a:lstStyle/>
          <a:p>
            <a:r>
              <a:rPr lang="en-IE" dirty="0"/>
              <a:t>Inversion  (END CARBONIFEROUS ?)</a:t>
            </a:r>
          </a:p>
        </p:txBody>
      </p:sp>
      <p:sp>
        <p:nvSpPr>
          <p:cNvPr id="33" name="TextBox 32">
            <a:extLst>
              <a:ext uri="{FF2B5EF4-FFF2-40B4-BE49-F238E27FC236}">
                <a16:creationId xmlns:a16="http://schemas.microsoft.com/office/drawing/2014/main" id="{B6DB0E29-2C11-1743-99C0-28F2916E90F3}"/>
              </a:ext>
            </a:extLst>
          </p:cNvPr>
          <p:cNvSpPr txBox="1"/>
          <p:nvPr/>
        </p:nvSpPr>
        <p:spPr>
          <a:xfrm>
            <a:off x="4205099" y="305730"/>
            <a:ext cx="5695950" cy="307777"/>
          </a:xfrm>
          <a:prstGeom prst="rect">
            <a:avLst/>
          </a:prstGeom>
          <a:noFill/>
        </p:spPr>
        <p:txBody>
          <a:bodyPr wrap="square">
            <a:spAutoFit/>
          </a:bodyPr>
          <a:lstStyle/>
          <a:p>
            <a:r>
              <a:rPr lang="en-US" sz="1400" dirty="0">
                <a:solidFill>
                  <a:srgbClr val="000000"/>
                </a:solidFill>
              </a:rPr>
              <a:t>Not scaled but sections are approximately 6 km long.</a:t>
            </a:r>
            <a:endParaRPr lang="en-IE" sz="1400" dirty="0"/>
          </a:p>
        </p:txBody>
      </p:sp>
      <p:sp>
        <p:nvSpPr>
          <p:cNvPr id="34" name="TextBox 33">
            <a:extLst>
              <a:ext uri="{FF2B5EF4-FFF2-40B4-BE49-F238E27FC236}">
                <a16:creationId xmlns:a16="http://schemas.microsoft.com/office/drawing/2014/main" id="{EF902778-9BAE-48A1-5F08-34C20651B32C}"/>
              </a:ext>
            </a:extLst>
          </p:cNvPr>
          <p:cNvSpPr txBox="1"/>
          <p:nvPr/>
        </p:nvSpPr>
        <p:spPr>
          <a:xfrm>
            <a:off x="4259969" y="5068022"/>
            <a:ext cx="4309834" cy="369332"/>
          </a:xfrm>
          <a:prstGeom prst="rect">
            <a:avLst/>
          </a:prstGeom>
          <a:noFill/>
        </p:spPr>
        <p:txBody>
          <a:bodyPr wrap="none" rtlCol="0">
            <a:spAutoFit/>
          </a:bodyPr>
          <a:lstStyle/>
          <a:p>
            <a:r>
              <a:rPr lang="en-IE" b="1" dirty="0">
                <a:solidFill>
                  <a:srgbClr val="FF00FF"/>
                </a:solidFill>
              </a:rPr>
              <a:t>LONG LIVED EXTENSIONAL SYSTEM</a:t>
            </a:r>
          </a:p>
        </p:txBody>
      </p:sp>
      <p:sp>
        <p:nvSpPr>
          <p:cNvPr id="7" name="TextBox 6">
            <a:extLst>
              <a:ext uri="{FF2B5EF4-FFF2-40B4-BE49-F238E27FC236}">
                <a16:creationId xmlns:a16="http://schemas.microsoft.com/office/drawing/2014/main" id="{D78D9A77-FC8B-AA3C-B51F-418C2D1751E4}"/>
              </a:ext>
            </a:extLst>
          </p:cNvPr>
          <p:cNvSpPr txBox="1"/>
          <p:nvPr/>
        </p:nvSpPr>
        <p:spPr>
          <a:xfrm>
            <a:off x="5298873" y="636591"/>
            <a:ext cx="1642309" cy="369332"/>
          </a:xfrm>
          <a:prstGeom prst="rect">
            <a:avLst/>
          </a:prstGeom>
          <a:noFill/>
        </p:spPr>
        <p:txBody>
          <a:bodyPr wrap="none" rtlCol="0">
            <a:spAutoFit/>
          </a:bodyPr>
          <a:lstStyle/>
          <a:p>
            <a:r>
              <a:rPr lang="en-IE" dirty="0"/>
              <a:t>COURCEYAN</a:t>
            </a:r>
          </a:p>
        </p:txBody>
      </p:sp>
      <p:sp>
        <p:nvSpPr>
          <p:cNvPr id="14" name="TextBox 13">
            <a:extLst>
              <a:ext uri="{FF2B5EF4-FFF2-40B4-BE49-F238E27FC236}">
                <a16:creationId xmlns:a16="http://schemas.microsoft.com/office/drawing/2014/main" id="{F1837197-D6AB-08D4-1A37-712AD17D1636}"/>
              </a:ext>
            </a:extLst>
          </p:cNvPr>
          <p:cNvSpPr txBox="1"/>
          <p:nvPr/>
        </p:nvSpPr>
        <p:spPr>
          <a:xfrm>
            <a:off x="5176172" y="4704981"/>
            <a:ext cx="3147080" cy="369332"/>
          </a:xfrm>
          <a:prstGeom prst="rect">
            <a:avLst/>
          </a:prstGeom>
          <a:noFill/>
        </p:spPr>
        <p:txBody>
          <a:bodyPr wrap="none" rtlCol="0">
            <a:spAutoFit/>
          </a:bodyPr>
          <a:lstStyle/>
          <a:p>
            <a:r>
              <a:rPr lang="en-IE" dirty="0"/>
              <a:t>CHADIAN - ARUNDIAN ……</a:t>
            </a:r>
          </a:p>
        </p:txBody>
      </p:sp>
      <p:sp>
        <p:nvSpPr>
          <p:cNvPr id="16" name="TextBox 15">
            <a:extLst>
              <a:ext uri="{FF2B5EF4-FFF2-40B4-BE49-F238E27FC236}">
                <a16:creationId xmlns:a16="http://schemas.microsoft.com/office/drawing/2014/main" id="{A8344CA4-4B39-E8ED-108E-AD54C8CC69AE}"/>
              </a:ext>
            </a:extLst>
          </p:cNvPr>
          <p:cNvSpPr txBox="1"/>
          <p:nvPr/>
        </p:nvSpPr>
        <p:spPr>
          <a:xfrm>
            <a:off x="3845012" y="5858851"/>
            <a:ext cx="5212996" cy="646331"/>
          </a:xfrm>
          <a:prstGeom prst="rect">
            <a:avLst/>
          </a:prstGeom>
          <a:noFill/>
        </p:spPr>
        <p:txBody>
          <a:bodyPr wrap="square">
            <a:spAutoFit/>
          </a:bodyPr>
          <a:lstStyle/>
          <a:p>
            <a:r>
              <a:rPr lang="en-US" sz="1800" b="1" i="1" dirty="0">
                <a:solidFill>
                  <a:srgbClr val="000000"/>
                </a:solidFill>
              </a:rPr>
              <a:t>Ashton et al. (2015) incorporating work by </a:t>
            </a:r>
            <a:r>
              <a:rPr lang="en-US" sz="1800" b="1" i="1" dirty="0" err="1">
                <a:solidFill>
                  <a:srgbClr val="000000"/>
                </a:solidFill>
              </a:rPr>
              <a:t>A.Beach</a:t>
            </a:r>
            <a:r>
              <a:rPr lang="en-US" sz="1800" b="1" i="1" dirty="0">
                <a:solidFill>
                  <a:srgbClr val="000000"/>
                </a:solidFill>
              </a:rPr>
              <a:t>, </a:t>
            </a:r>
            <a:r>
              <a:rPr lang="en-US" sz="1800" b="1" i="1" dirty="0" err="1">
                <a:solidFill>
                  <a:srgbClr val="000000"/>
                </a:solidFill>
              </a:rPr>
              <a:t>D.Coller</a:t>
            </a:r>
            <a:r>
              <a:rPr lang="en-US" b="1" i="1" dirty="0">
                <a:solidFill>
                  <a:srgbClr val="000000"/>
                </a:solidFill>
              </a:rPr>
              <a:t> and </a:t>
            </a:r>
            <a:r>
              <a:rPr lang="en-US" b="1" i="1" dirty="0" err="1">
                <a:solidFill>
                  <a:srgbClr val="000000"/>
                </a:solidFill>
              </a:rPr>
              <a:t>M.Philcox</a:t>
            </a:r>
            <a:endParaRPr lang="en-IE" b="1" i="1" dirty="0"/>
          </a:p>
        </p:txBody>
      </p:sp>
    </p:spTree>
    <p:extLst>
      <p:ext uri="{BB962C8B-B14F-4D97-AF65-F5344CB8AC3E}">
        <p14:creationId xmlns:p14="http://schemas.microsoft.com/office/powerpoint/2010/main" val="2145856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1+#ppt_w/2"/>
                                          </p:val>
                                        </p:tav>
                                        <p:tav tm="100000">
                                          <p:val>
                                            <p:strVal val="#ppt_x"/>
                                          </p:val>
                                        </p:tav>
                                      </p:tavLst>
                                    </p:anim>
                                    <p:anim calcmode="lin" valueType="num">
                                      <p:cBhvr additive="base">
                                        <p:cTn id="8" dur="5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8BC6A6D-C169-40EF-8251-AD6BC6EF3C58}"/>
              </a:ext>
            </a:extLst>
          </p:cNvPr>
          <p:cNvSpPr>
            <a:spLocks noGrp="1"/>
          </p:cNvSpPr>
          <p:nvPr>
            <p:ph type="dt" sz="half" idx="10"/>
          </p:nvPr>
        </p:nvSpPr>
        <p:spPr/>
        <p:txBody>
          <a:bodyPr/>
          <a:lstStyle/>
          <a:p>
            <a:fld id="{509ED4D7-8976-4290-9FF0-BF6842204702}" type="datetime1">
              <a:rPr lang="sv-SE" smtClean="0"/>
              <a:pPr/>
              <a:t>2023-09-28</a:t>
            </a:fld>
            <a:endParaRPr lang="en-GB" dirty="0"/>
          </a:p>
        </p:txBody>
      </p:sp>
      <p:sp>
        <p:nvSpPr>
          <p:cNvPr id="5" name="Slide Number Placeholder 4">
            <a:extLst>
              <a:ext uri="{FF2B5EF4-FFF2-40B4-BE49-F238E27FC236}">
                <a16:creationId xmlns:a16="http://schemas.microsoft.com/office/drawing/2014/main" id="{B78FCDCC-0F48-46B2-BC99-F5F91F79C032}"/>
              </a:ext>
            </a:extLst>
          </p:cNvPr>
          <p:cNvSpPr>
            <a:spLocks noGrp="1"/>
          </p:cNvSpPr>
          <p:nvPr>
            <p:ph type="sldNum" sz="quarter" idx="11"/>
          </p:nvPr>
        </p:nvSpPr>
        <p:spPr/>
        <p:txBody>
          <a:bodyPr/>
          <a:lstStyle/>
          <a:p>
            <a:fld id="{A153D128-6291-4599-92FF-DFF1C4914FCF}" type="slidenum">
              <a:rPr lang="en-GB" smtClean="0"/>
              <a:pPr/>
              <a:t>48</a:t>
            </a:fld>
            <a:endParaRPr lang="en-GB"/>
          </a:p>
        </p:txBody>
      </p:sp>
      <p:sp>
        <p:nvSpPr>
          <p:cNvPr id="6" name="Footer Placeholder 5">
            <a:extLst>
              <a:ext uri="{FF2B5EF4-FFF2-40B4-BE49-F238E27FC236}">
                <a16:creationId xmlns:a16="http://schemas.microsoft.com/office/drawing/2014/main" id="{B800F486-26C8-426A-99E3-9FDA18BEE49A}"/>
              </a:ext>
            </a:extLst>
          </p:cNvPr>
          <p:cNvSpPr>
            <a:spLocks noGrp="1"/>
          </p:cNvSpPr>
          <p:nvPr>
            <p:ph type="ftr" sz="quarter" idx="12"/>
          </p:nvPr>
        </p:nvSpPr>
        <p:spPr/>
        <p:txBody>
          <a:bodyPr/>
          <a:lstStyle/>
          <a:p>
            <a:r>
              <a:rPr lang="en-US"/>
              <a:t>Unit/Operation choose tab Insert/Header &amp; Footer</a:t>
            </a:r>
            <a:endParaRPr lang="en-GB"/>
          </a:p>
        </p:txBody>
      </p:sp>
      <p:sp>
        <p:nvSpPr>
          <p:cNvPr id="11" name="TextBox 10">
            <a:extLst>
              <a:ext uri="{FF2B5EF4-FFF2-40B4-BE49-F238E27FC236}">
                <a16:creationId xmlns:a16="http://schemas.microsoft.com/office/drawing/2014/main" id="{8045EBCF-BA73-412C-892A-4EFF0B273926}"/>
              </a:ext>
            </a:extLst>
          </p:cNvPr>
          <p:cNvSpPr txBox="1"/>
          <p:nvPr/>
        </p:nvSpPr>
        <p:spPr>
          <a:xfrm>
            <a:off x="378326" y="1900120"/>
            <a:ext cx="8234947" cy="1508105"/>
          </a:xfrm>
          <a:prstGeom prst="rect">
            <a:avLst/>
          </a:prstGeom>
          <a:noFill/>
        </p:spPr>
        <p:txBody>
          <a:bodyPr wrap="none" rtlCol="0">
            <a:spAutoFit/>
          </a:bodyPr>
          <a:lstStyle/>
          <a:p>
            <a:pPr algn="ctr"/>
            <a:r>
              <a:rPr lang="en-US" sz="2400" b="1" dirty="0">
                <a:solidFill>
                  <a:srgbClr val="000000"/>
                </a:solidFill>
                <a:latin typeface="+mj-lt"/>
              </a:rPr>
              <a:t>Irish Type Zn-Pb Deposits </a:t>
            </a:r>
          </a:p>
          <a:p>
            <a:pPr algn="ctr"/>
            <a:endParaRPr lang="en-US" sz="2400" b="1" dirty="0">
              <a:solidFill>
                <a:srgbClr val="000000"/>
              </a:solidFill>
              <a:latin typeface="+mj-lt"/>
            </a:endParaRPr>
          </a:p>
          <a:p>
            <a:pPr algn="ctr"/>
            <a:r>
              <a:rPr lang="en-US" sz="2400" b="1" dirty="0">
                <a:solidFill>
                  <a:srgbClr val="000000"/>
                </a:solidFill>
                <a:latin typeface="+mj-lt"/>
              </a:rPr>
              <a:t> Is there an Unrecognized Regional Basement Control?</a:t>
            </a:r>
          </a:p>
          <a:p>
            <a:pPr algn="ctr"/>
            <a:endParaRPr lang="en-IE" sz="2000" dirty="0"/>
          </a:p>
        </p:txBody>
      </p:sp>
      <p:pic>
        <p:nvPicPr>
          <p:cNvPr id="9" name="Picture 8">
            <a:extLst>
              <a:ext uri="{FF2B5EF4-FFF2-40B4-BE49-F238E27FC236}">
                <a16:creationId xmlns:a16="http://schemas.microsoft.com/office/drawing/2014/main" id="{4EDD0B7E-317B-EB8F-801E-71E587010FB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68344" y="33716"/>
            <a:ext cx="1477738" cy="936595"/>
          </a:xfrm>
          <a:prstGeom prst="rect">
            <a:avLst/>
          </a:prstGeom>
        </p:spPr>
      </p:pic>
    </p:spTree>
    <p:extLst>
      <p:ext uri="{BB962C8B-B14F-4D97-AF65-F5344CB8AC3E}">
        <p14:creationId xmlns:p14="http://schemas.microsoft.com/office/powerpoint/2010/main" val="1616686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F8956A0-414D-5C91-CF84-C87764C5CDC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910" y="420263"/>
            <a:ext cx="8901413" cy="5151663"/>
          </a:xfrm>
          <a:prstGeom prst="rect">
            <a:avLst/>
          </a:prstGeom>
        </p:spPr>
      </p:pic>
      <p:sp>
        <p:nvSpPr>
          <p:cNvPr id="4" name="Date Placeholder 3">
            <a:extLst>
              <a:ext uri="{FF2B5EF4-FFF2-40B4-BE49-F238E27FC236}">
                <a16:creationId xmlns:a16="http://schemas.microsoft.com/office/drawing/2014/main" id="{48BC6A6D-C169-40EF-8251-AD6BC6EF3C58}"/>
              </a:ext>
            </a:extLst>
          </p:cNvPr>
          <p:cNvSpPr>
            <a:spLocks noGrp="1"/>
          </p:cNvSpPr>
          <p:nvPr>
            <p:ph type="dt" sz="half" idx="10"/>
          </p:nvPr>
        </p:nvSpPr>
        <p:spPr/>
        <p:txBody>
          <a:bodyPr/>
          <a:lstStyle/>
          <a:p>
            <a:fld id="{509ED4D7-8976-4290-9FF0-BF6842204702}" type="datetime1">
              <a:rPr lang="sv-SE" smtClean="0"/>
              <a:pPr/>
              <a:t>2023-09-28</a:t>
            </a:fld>
            <a:endParaRPr lang="en-GB" dirty="0"/>
          </a:p>
        </p:txBody>
      </p:sp>
      <p:sp>
        <p:nvSpPr>
          <p:cNvPr id="5" name="Slide Number Placeholder 4">
            <a:extLst>
              <a:ext uri="{FF2B5EF4-FFF2-40B4-BE49-F238E27FC236}">
                <a16:creationId xmlns:a16="http://schemas.microsoft.com/office/drawing/2014/main" id="{B78FCDCC-0F48-46B2-BC99-F5F91F79C032}"/>
              </a:ext>
            </a:extLst>
          </p:cNvPr>
          <p:cNvSpPr>
            <a:spLocks noGrp="1"/>
          </p:cNvSpPr>
          <p:nvPr>
            <p:ph type="sldNum" sz="quarter" idx="11"/>
          </p:nvPr>
        </p:nvSpPr>
        <p:spPr/>
        <p:txBody>
          <a:bodyPr/>
          <a:lstStyle/>
          <a:p>
            <a:fld id="{A153D128-6291-4599-92FF-DFF1C4914FCF}" type="slidenum">
              <a:rPr lang="en-GB" smtClean="0"/>
              <a:pPr/>
              <a:t>49</a:t>
            </a:fld>
            <a:endParaRPr lang="en-GB"/>
          </a:p>
        </p:txBody>
      </p:sp>
      <p:sp>
        <p:nvSpPr>
          <p:cNvPr id="6" name="Footer Placeholder 5">
            <a:extLst>
              <a:ext uri="{FF2B5EF4-FFF2-40B4-BE49-F238E27FC236}">
                <a16:creationId xmlns:a16="http://schemas.microsoft.com/office/drawing/2014/main" id="{B800F486-26C8-426A-99E3-9FDA18BEE49A}"/>
              </a:ext>
            </a:extLst>
          </p:cNvPr>
          <p:cNvSpPr>
            <a:spLocks noGrp="1"/>
          </p:cNvSpPr>
          <p:nvPr>
            <p:ph type="ftr" sz="quarter" idx="12"/>
          </p:nvPr>
        </p:nvSpPr>
        <p:spPr/>
        <p:txBody>
          <a:bodyPr/>
          <a:lstStyle/>
          <a:p>
            <a:r>
              <a:rPr lang="en-US"/>
              <a:t>Unit/Operation choose tab Insert/Header &amp; Footer</a:t>
            </a:r>
            <a:endParaRPr lang="en-GB"/>
          </a:p>
        </p:txBody>
      </p:sp>
      <p:sp>
        <p:nvSpPr>
          <p:cNvPr id="11" name="TextBox 10">
            <a:extLst>
              <a:ext uri="{FF2B5EF4-FFF2-40B4-BE49-F238E27FC236}">
                <a16:creationId xmlns:a16="http://schemas.microsoft.com/office/drawing/2014/main" id="{8045EBCF-BA73-412C-892A-4EFF0B273926}"/>
              </a:ext>
            </a:extLst>
          </p:cNvPr>
          <p:cNvSpPr txBox="1"/>
          <p:nvPr/>
        </p:nvSpPr>
        <p:spPr>
          <a:xfrm>
            <a:off x="35496" y="33716"/>
            <a:ext cx="4336444" cy="461665"/>
          </a:xfrm>
          <a:prstGeom prst="rect">
            <a:avLst/>
          </a:prstGeom>
          <a:noFill/>
        </p:spPr>
        <p:txBody>
          <a:bodyPr wrap="none" rtlCol="0">
            <a:spAutoFit/>
          </a:bodyPr>
          <a:lstStyle/>
          <a:p>
            <a:pPr algn="ctr"/>
            <a:r>
              <a:rPr lang="en-IE" sz="2400" b="1" dirty="0"/>
              <a:t>Metal Content of IT Deposits</a:t>
            </a:r>
          </a:p>
        </p:txBody>
      </p:sp>
      <p:sp>
        <p:nvSpPr>
          <p:cNvPr id="3" name="TextBox 2">
            <a:extLst>
              <a:ext uri="{FF2B5EF4-FFF2-40B4-BE49-F238E27FC236}">
                <a16:creationId xmlns:a16="http://schemas.microsoft.com/office/drawing/2014/main" id="{3CBD53E7-03AD-A26B-C150-7A7BCCA97675}"/>
              </a:ext>
            </a:extLst>
          </p:cNvPr>
          <p:cNvSpPr txBox="1"/>
          <p:nvPr/>
        </p:nvSpPr>
        <p:spPr>
          <a:xfrm>
            <a:off x="112156" y="5801326"/>
            <a:ext cx="4632250" cy="830997"/>
          </a:xfrm>
          <a:prstGeom prst="rect">
            <a:avLst/>
          </a:prstGeom>
          <a:noFill/>
        </p:spPr>
        <p:txBody>
          <a:bodyPr wrap="square">
            <a:spAutoFit/>
          </a:bodyPr>
          <a:lstStyle/>
          <a:p>
            <a:r>
              <a:rPr lang="en-US" sz="1600" i="1" dirty="0">
                <a:solidFill>
                  <a:srgbClr val="000000"/>
                </a:solidFill>
                <a:latin typeface="Times New Roman" panose="02020603050405020304" pitchFamily="18" charset="0"/>
              </a:rPr>
              <a:t>Central Irish Orefield showing deposits but with graphical representation of total Zn, Pb, Cu metal </a:t>
            </a:r>
            <a:r>
              <a:rPr lang="en-US" sz="1600" i="1" dirty="0" err="1">
                <a:solidFill>
                  <a:srgbClr val="000000"/>
                </a:solidFill>
                <a:latin typeface="Times New Roman" panose="02020603050405020304" pitchFamily="18" charset="0"/>
              </a:rPr>
              <a:t>tonnes</a:t>
            </a:r>
            <a:r>
              <a:rPr lang="en-US" sz="1600" i="1" dirty="0">
                <a:solidFill>
                  <a:srgbClr val="000000"/>
                </a:solidFill>
                <a:latin typeface="Times New Roman" panose="02020603050405020304" pitchFamily="18" charset="0"/>
              </a:rPr>
              <a:t> (Mt) as pies.</a:t>
            </a:r>
            <a:endParaRPr lang="en-US" sz="1600" dirty="0">
              <a:solidFill>
                <a:srgbClr val="000000"/>
              </a:solidFill>
              <a:latin typeface="Times New Roman" panose="02020603050405020304" pitchFamily="18" charset="0"/>
            </a:endParaRPr>
          </a:p>
        </p:txBody>
      </p:sp>
      <p:grpSp>
        <p:nvGrpSpPr>
          <p:cNvPr id="13" name="Group 12">
            <a:extLst>
              <a:ext uri="{FF2B5EF4-FFF2-40B4-BE49-F238E27FC236}">
                <a16:creationId xmlns:a16="http://schemas.microsoft.com/office/drawing/2014/main" id="{CF82762A-504E-E3A4-454B-D49003F5F9C2}"/>
              </a:ext>
            </a:extLst>
          </p:cNvPr>
          <p:cNvGrpSpPr/>
          <p:nvPr/>
        </p:nvGrpSpPr>
        <p:grpSpPr>
          <a:xfrm>
            <a:off x="252657" y="264548"/>
            <a:ext cx="7367343" cy="4787765"/>
            <a:chOff x="252657" y="264548"/>
            <a:chExt cx="7367343" cy="4787765"/>
          </a:xfrm>
        </p:grpSpPr>
        <p:sp>
          <p:nvSpPr>
            <p:cNvPr id="2" name="TextBox 1">
              <a:extLst>
                <a:ext uri="{FF2B5EF4-FFF2-40B4-BE49-F238E27FC236}">
                  <a16:creationId xmlns:a16="http://schemas.microsoft.com/office/drawing/2014/main" id="{659FAFC1-196E-400F-6BF6-9BB98714E6E3}"/>
                </a:ext>
              </a:extLst>
            </p:cNvPr>
            <p:cNvSpPr txBox="1"/>
            <p:nvPr/>
          </p:nvSpPr>
          <p:spPr>
            <a:xfrm>
              <a:off x="360017" y="4149000"/>
              <a:ext cx="1586332" cy="461665"/>
            </a:xfrm>
            <a:prstGeom prst="rect">
              <a:avLst/>
            </a:prstGeom>
            <a:solidFill>
              <a:schemeClr val="bg1"/>
            </a:solidFill>
            <a:ln w="28575">
              <a:solidFill>
                <a:srgbClr val="FF0000"/>
              </a:solidFill>
            </a:ln>
          </p:spPr>
          <p:txBody>
            <a:bodyPr wrap="none" rtlCol="0">
              <a:spAutoFit/>
            </a:bodyPr>
            <a:lstStyle/>
            <a:p>
              <a:r>
                <a:rPr lang="en-IE" sz="2400" dirty="0">
                  <a:solidFill>
                    <a:srgbClr val="FF0000"/>
                  </a:solidFill>
                </a:rPr>
                <a:t>SW AREA</a:t>
              </a:r>
            </a:p>
          </p:txBody>
        </p:sp>
        <p:sp>
          <p:nvSpPr>
            <p:cNvPr id="7" name="TextBox 6">
              <a:extLst>
                <a:ext uri="{FF2B5EF4-FFF2-40B4-BE49-F238E27FC236}">
                  <a16:creationId xmlns:a16="http://schemas.microsoft.com/office/drawing/2014/main" id="{0D0898E4-9834-ADD9-524B-E3BDFAF81367}"/>
                </a:ext>
              </a:extLst>
            </p:cNvPr>
            <p:cNvSpPr txBox="1"/>
            <p:nvPr/>
          </p:nvSpPr>
          <p:spPr>
            <a:xfrm>
              <a:off x="6100994" y="264548"/>
              <a:ext cx="1519006" cy="461665"/>
            </a:xfrm>
            <a:prstGeom prst="rect">
              <a:avLst/>
            </a:prstGeom>
            <a:solidFill>
              <a:schemeClr val="bg1"/>
            </a:solidFill>
            <a:ln w="28575">
              <a:solidFill>
                <a:srgbClr val="FF0000"/>
              </a:solidFill>
            </a:ln>
          </p:spPr>
          <p:txBody>
            <a:bodyPr wrap="none" rtlCol="0">
              <a:spAutoFit/>
            </a:bodyPr>
            <a:lstStyle/>
            <a:p>
              <a:r>
                <a:rPr lang="en-IE" sz="2400" dirty="0">
                  <a:solidFill>
                    <a:srgbClr val="FF0000"/>
                  </a:solidFill>
                </a:rPr>
                <a:t>NE AREA</a:t>
              </a:r>
            </a:p>
          </p:txBody>
        </p:sp>
        <p:sp>
          <p:nvSpPr>
            <p:cNvPr id="8" name="Oval 7">
              <a:extLst>
                <a:ext uri="{FF2B5EF4-FFF2-40B4-BE49-F238E27FC236}">
                  <a16:creationId xmlns:a16="http://schemas.microsoft.com/office/drawing/2014/main" id="{078B5F35-8123-CD39-6DD1-B70CB5F71384}"/>
                </a:ext>
              </a:extLst>
            </p:cNvPr>
            <p:cNvSpPr/>
            <p:nvPr/>
          </p:nvSpPr>
          <p:spPr>
            <a:xfrm>
              <a:off x="5719383" y="971922"/>
              <a:ext cx="540000" cy="540000"/>
            </a:xfrm>
            <a:prstGeom prst="ellipse">
              <a:avLst/>
            </a:prstGeom>
            <a:solidFill>
              <a:srgbClr val="FF0000">
                <a:alpha val="38000"/>
              </a:srgbClr>
            </a:solidFill>
            <a:ln w="5715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Oval 8">
              <a:extLst>
                <a:ext uri="{FF2B5EF4-FFF2-40B4-BE49-F238E27FC236}">
                  <a16:creationId xmlns:a16="http://schemas.microsoft.com/office/drawing/2014/main" id="{742E0409-70C9-4687-6B45-78886DC80F29}"/>
                </a:ext>
              </a:extLst>
            </p:cNvPr>
            <p:cNvSpPr/>
            <p:nvPr/>
          </p:nvSpPr>
          <p:spPr>
            <a:xfrm>
              <a:off x="2011017" y="2508028"/>
              <a:ext cx="2604052" cy="2544285"/>
            </a:xfrm>
            <a:prstGeom prst="ellipse">
              <a:avLst/>
            </a:prstGeom>
            <a:solidFill>
              <a:srgbClr val="FF0000">
                <a:alpha val="38000"/>
              </a:srgbClr>
            </a:solidFill>
            <a:ln w="5715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Box 9">
              <a:extLst>
                <a:ext uri="{FF2B5EF4-FFF2-40B4-BE49-F238E27FC236}">
                  <a16:creationId xmlns:a16="http://schemas.microsoft.com/office/drawing/2014/main" id="{C7603A1F-9295-C486-D04B-2349D2FFF5FD}"/>
                </a:ext>
              </a:extLst>
            </p:cNvPr>
            <p:cNvSpPr txBox="1"/>
            <p:nvPr/>
          </p:nvSpPr>
          <p:spPr>
            <a:xfrm>
              <a:off x="252657" y="603122"/>
              <a:ext cx="3148619" cy="1015663"/>
            </a:xfrm>
            <a:prstGeom prst="rect">
              <a:avLst/>
            </a:prstGeom>
            <a:noFill/>
            <a:ln w="38100">
              <a:solidFill>
                <a:srgbClr val="FF0000"/>
              </a:solidFill>
            </a:ln>
          </p:spPr>
          <p:txBody>
            <a:bodyPr wrap="none" rtlCol="0">
              <a:spAutoFit/>
            </a:bodyPr>
            <a:lstStyle/>
            <a:p>
              <a:r>
                <a:rPr lang="en-IE" sz="2000" dirty="0">
                  <a:solidFill>
                    <a:srgbClr val="FF0000"/>
                  </a:solidFill>
                </a:rPr>
                <a:t>Economic Deposits Metal </a:t>
              </a:r>
            </a:p>
            <a:p>
              <a:r>
                <a:rPr lang="en-IE" sz="2000" dirty="0">
                  <a:solidFill>
                    <a:srgbClr val="FF0000"/>
                  </a:solidFill>
                </a:rPr>
                <a:t>Content  RESTRICTED?</a:t>
              </a:r>
            </a:p>
            <a:p>
              <a:r>
                <a:rPr lang="en-IE" sz="2000" dirty="0">
                  <a:solidFill>
                    <a:srgbClr val="FF0000"/>
                  </a:solidFill>
                </a:rPr>
                <a:t>to 2 Areas ??? !!!!</a:t>
              </a:r>
            </a:p>
          </p:txBody>
        </p:sp>
      </p:grpSp>
    </p:spTree>
    <p:extLst>
      <p:ext uri="{BB962C8B-B14F-4D97-AF65-F5344CB8AC3E}">
        <p14:creationId xmlns:p14="http://schemas.microsoft.com/office/powerpoint/2010/main" val="8072488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p:cNvGrpSpPr/>
          <p:nvPr/>
        </p:nvGrpSpPr>
        <p:grpSpPr>
          <a:xfrm>
            <a:off x="61913" y="913072"/>
            <a:ext cx="8948203" cy="6258257"/>
            <a:chOff x="123365" y="0"/>
            <a:chExt cx="9020635" cy="6272292"/>
          </a:xfrm>
        </p:grpSpPr>
        <p:pic>
          <p:nvPicPr>
            <p:cNvPr id="6"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40807" y="0"/>
              <a:ext cx="4503193" cy="6124902"/>
            </a:xfrm>
            <a:prstGeom prst="rect">
              <a:avLst/>
            </a:prstGeom>
            <a:noFill/>
            <a:ln w="9525">
              <a:noFill/>
              <a:miter lim="800000"/>
              <a:headEnd/>
              <a:tailEnd/>
            </a:ln>
          </p:spPr>
        </p:pic>
        <p:pic>
          <p:nvPicPr>
            <p:cNvPr id="5"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3365" y="721"/>
              <a:ext cx="4415883" cy="6271571"/>
            </a:xfrm>
            <a:prstGeom prst="rect">
              <a:avLst/>
            </a:prstGeom>
            <a:noFill/>
            <a:ln w="9525">
              <a:noFill/>
              <a:miter lim="800000"/>
              <a:headEnd/>
              <a:tailEnd/>
            </a:ln>
          </p:spPr>
        </p:pic>
      </p:grpSp>
      <p:sp>
        <p:nvSpPr>
          <p:cNvPr id="4" name="Text Box 96"/>
          <p:cNvSpPr txBox="1">
            <a:spLocks noChangeArrowheads="1"/>
          </p:cNvSpPr>
          <p:nvPr/>
        </p:nvSpPr>
        <p:spPr bwMode="auto">
          <a:xfrm>
            <a:off x="4523638" y="265917"/>
            <a:ext cx="3697679" cy="461665"/>
          </a:xfrm>
          <a:prstGeom prst="rect">
            <a:avLst/>
          </a:prstGeom>
          <a:solidFill>
            <a:schemeClr val="bg1"/>
          </a:solidFill>
          <a:ln w="12700">
            <a:solidFill>
              <a:schemeClr val="tx1"/>
            </a:solidFill>
            <a:miter lim="800000"/>
            <a:headEnd/>
            <a:tailEnd/>
          </a:ln>
        </p:spPr>
        <p:txBody>
          <a:bodyPr wrap="none">
            <a:spAutoFit/>
          </a:bodyPr>
          <a:lstStyle/>
          <a:p>
            <a:pPr algn="ctr"/>
            <a:r>
              <a:rPr lang="en-US" sz="2400" b="1" dirty="0"/>
              <a:t>World Mining June 1971</a:t>
            </a:r>
            <a:endParaRPr lang="en-GB" sz="2400" b="1" dirty="0"/>
          </a:p>
        </p:txBody>
      </p:sp>
      <p:grpSp>
        <p:nvGrpSpPr>
          <p:cNvPr id="13" name="Group 12">
            <a:extLst>
              <a:ext uri="{FF2B5EF4-FFF2-40B4-BE49-F238E27FC236}">
                <a16:creationId xmlns:a16="http://schemas.microsoft.com/office/drawing/2014/main" id="{310890C2-E728-C21F-66D2-3FD1863BE4E2}"/>
              </a:ext>
            </a:extLst>
          </p:cNvPr>
          <p:cNvGrpSpPr/>
          <p:nvPr/>
        </p:nvGrpSpPr>
        <p:grpSpPr>
          <a:xfrm>
            <a:off x="44712" y="1092242"/>
            <a:ext cx="8696004" cy="5731795"/>
            <a:chOff x="246288" y="769330"/>
            <a:chExt cx="8696004" cy="5731795"/>
          </a:xfrm>
        </p:grpSpPr>
        <p:grpSp>
          <p:nvGrpSpPr>
            <p:cNvPr id="10" name="Group 9"/>
            <p:cNvGrpSpPr/>
            <p:nvPr/>
          </p:nvGrpSpPr>
          <p:grpSpPr>
            <a:xfrm>
              <a:off x="249327" y="769330"/>
              <a:ext cx="8692965" cy="5731795"/>
              <a:chOff x="332436" y="-117228"/>
              <a:chExt cx="11590619" cy="7642392"/>
            </a:xfrm>
          </p:grpSpPr>
          <p:pic>
            <p:nvPicPr>
              <p:cNvPr id="7"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2436" y="-117228"/>
                <a:ext cx="2291087" cy="3050153"/>
              </a:xfrm>
              <a:prstGeom prst="rect">
                <a:avLst/>
              </a:prstGeom>
              <a:noFill/>
              <a:ln w="9525">
                <a:noFill/>
                <a:miter lim="800000"/>
                <a:headEnd/>
                <a:tailEnd/>
              </a:ln>
            </p:spPr>
          </p:pic>
          <p:pic>
            <p:nvPicPr>
              <p:cNvPr id="8"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084768" y="-41792"/>
                <a:ext cx="4778781" cy="3741921"/>
              </a:xfrm>
              <a:prstGeom prst="rect">
                <a:avLst/>
              </a:prstGeom>
              <a:noFill/>
              <a:ln w="9525">
                <a:noFill/>
                <a:miter lim="800000"/>
                <a:headEnd/>
                <a:tailEnd/>
              </a:ln>
            </p:spPr>
          </p:pic>
          <p:pic>
            <p:nvPicPr>
              <p:cNvPr id="9"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084768" y="3923488"/>
                <a:ext cx="4838287" cy="3601676"/>
              </a:xfrm>
              <a:prstGeom prst="rect">
                <a:avLst/>
              </a:prstGeom>
              <a:noFill/>
              <a:ln w="9525">
                <a:noFill/>
                <a:miter lim="800000"/>
                <a:headEnd/>
                <a:tailEnd/>
              </a:ln>
            </p:spPr>
          </p:pic>
        </p:grpSp>
        <p:grpSp>
          <p:nvGrpSpPr>
            <p:cNvPr id="12" name="Group 11">
              <a:extLst>
                <a:ext uri="{FF2B5EF4-FFF2-40B4-BE49-F238E27FC236}">
                  <a16:creationId xmlns:a16="http://schemas.microsoft.com/office/drawing/2014/main" id="{3594708D-1D28-E4DE-7DBD-E5FA2F111D36}"/>
                </a:ext>
              </a:extLst>
            </p:cNvPr>
            <p:cNvGrpSpPr/>
            <p:nvPr/>
          </p:nvGrpSpPr>
          <p:grpSpPr>
            <a:xfrm>
              <a:off x="246288" y="3494412"/>
              <a:ext cx="4056252" cy="2522896"/>
              <a:chOff x="-4884998" y="231064"/>
              <a:chExt cx="4056252" cy="2522896"/>
            </a:xfrm>
          </p:grpSpPr>
          <p:pic>
            <p:nvPicPr>
              <p:cNvPr id="2" name="Picture 5">
                <a:extLst>
                  <a:ext uri="{FF2B5EF4-FFF2-40B4-BE49-F238E27FC236}">
                    <a16:creationId xmlns:a16="http://schemas.microsoft.com/office/drawing/2014/main" id="{3D0BA902-6DDA-9FFD-9249-8585528792F2}"/>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884998" y="231064"/>
                <a:ext cx="3120932" cy="2522896"/>
              </a:xfrm>
              <a:prstGeom prst="rect">
                <a:avLst/>
              </a:prstGeom>
              <a:noFill/>
              <a:ln w="9525">
                <a:noFill/>
                <a:miter lim="800000"/>
                <a:headEnd/>
                <a:tailEnd/>
              </a:ln>
            </p:spPr>
          </p:pic>
          <p:sp>
            <p:nvSpPr>
              <p:cNvPr id="11" name="Rectangle 6149">
                <a:extLst>
                  <a:ext uri="{FF2B5EF4-FFF2-40B4-BE49-F238E27FC236}">
                    <a16:creationId xmlns:a16="http://schemas.microsoft.com/office/drawing/2014/main" id="{251CD68C-8073-57E3-C423-E5158D4B2326}"/>
                  </a:ext>
                </a:extLst>
              </p:cNvPr>
              <p:cNvSpPr>
                <a:spLocks noChangeArrowheads="1"/>
              </p:cNvSpPr>
              <p:nvPr/>
            </p:nvSpPr>
            <p:spPr bwMode="auto">
              <a:xfrm>
                <a:off x="-4526425" y="2476961"/>
                <a:ext cx="3697679" cy="276999"/>
              </a:xfrm>
              <a:prstGeom prst="rect">
                <a:avLst/>
              </a:prstGeom>
              <a:noFill/>
              <a:ln w="9525">
                <a:noFill/>
                <a:miter lim="800000"/>
                <a:headEnd/>
                <a:tailEnd/>
              </a:ln>
            </p:spPr>
            <p:txBody>
              <a:bodyPr wrap="square">
                <a:spAutoFit/>
              </a:bodyPr>
              <a:lstStyle/>
              <a:p>
                <a:r>
                  <a:rPr lang="en-GB" sz="1200" dirty="0" err="1">
                    <a:solidFill>
                      <a:schemeClr val="bg1"/>
                    </a:solidFill>
                  </a:rPr>
                  <a:t>Murrogh</a:t>
                </a:r>
                <a:r>
                  <a:rPr lang="en-GB" sz="1200" dirty="0">
                    <a:solidFill>
                      <a:schemeClr val="bg1"/>
                    </a:solidFill>
                  </a:rPr>
                  <a:t> OBrien &amp; Mike Robinson</a:t>
                </a:r>
              </a:p>
            </p:txBody>
          </p:sp>
        </p:grpSp>
      </p:grpSp>
    </p:spTree>
    <p:extLst>
      <p:ext uri="{BB962C8B-B14F-4D97-AF65-F5344CB8AC3E}">
        <p14:creationId xmlns:p14="http://schemas.microsoft.com/office/powerpoint/2010/main" val="1831058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8BC6A6D-C169-40EF-8251-AD6BC6EF3C58}"/>
              </a:ext>
            </a:extLst>
          </p:cNvPr>
          <p:cNvSpPr>
            <a:spLocks noGrp="1"/>
          </p:cNvSpPr>
          <p:nvPr>
            <p:ph type="dt" sz="half" idx="10"/>
          </p:nvPr>
        </p:nvSpPr>
        <p:spPr/>
        <p:txBody>
          <a:bodyPr/>
          <a:lstStyle/>
          <a:p>
            <a:fld id="{509ED4D7-8976-4290-9FF0-BF6842204702}" type="datetime1">
              <a:rPr lang="sv-SE" smtClean="0"/>
              <a:pPr/>
              <a:t>2023-09-28</a:t>
            </a:fld>
            <a:endParaRPr lang="en-GB" dirty="0"/>
          </a:p>
        </p:txBody>
      </p:sp>
      <p:sp>
        <p:nvSpPr>
          <p:cNvPr id="5" name="Slide Number Placeholder 4">
            <a:extLst>
              <a:ext uri="{FF2B5EF4-FFF2-40B4-BE49-F238E27FC236}">
                <a16:creationId xmlns:a16="http://schemas.microsoft.com/office/drawing/2014/main" id="{B78FCDCC-0F48-46B2-BC99-F5F91F79C032}"/>
              </a:ext>
            </a:extLst>
          </p:cNvPr>
          <p:cNvSpPr>
            <a:spLocks noGrp="1"/>
          </p:cNvSpPr>
          <p:nvPr>
            <p:ph type="sldNum" sz="quarter" idx="11"/>
          </p:nvPr>
        </p:nvSpPr>
        <p:spPr>
          <a:xfrm>
            <a:off x="3808969" y="6497406"/>
            <a:ext cx="1440000" cy="144000"/>
          </a:xfrm>
        </p:spPr>
        <p:txBody>
          <a:bodyPr/>
          <a:lstStyle/>
          <a:p>
            <a:fld id="{A153D128-6291-4599-92FF-DFF1C4914FCF}" type="slidenum">
              <a:rPr lang="en-GB" smtClean="0"/>
              <a:pPr/>
              <a:t>50</a:t>
            </a:fld>
            <a:endParaRPr lang="en-GB"/>
          </a:p>
        </p:txBody>
      </p:sp>
      <p:sp>
        <p:nvSpPr>
          <p:cNvPr id="6" name="Footer Placeholder 5">
            <a:extLst>
              <a:ext uri="{FF2B5EF4-FFF2-40B4-BE49-F238E27FC236}">
                <a16:creationId xmlns:a16="http://schemas.microsoft.com/office/drawing/2014/main" id="{B800F486-26C8-426A-99E3-9FDA18BEE49A}"/>
              </a:ext>
            </a:extLst>
          </p:cNvPr>
          <p:cNvSpPr>
            <a:spLocks noGrp="1"/>
          </p:cNvSpPr>
          <p:nvPr>
            <p:ph type="ftr" sz="quarter" idx="12"/>
          </p:nvPr>
        </p:nvSpPr>
        <p:spPr>
          <a:xfrm>
            <a:off x="414169" y="6497406"/>
            <a:ext cx="3060000" cy="144000"/>
          </a:xfrm>
        </p:spPr>
        <p:txBody>
          <a:bodyPr/>
          <a:lstStyle/>
          <a:p>
            <a:r>
              <a:rPr lang="en-US"/>
              <a:t>Unit/Operation choose tab Insert/Header &amp; Footer</a:t>
            </a:r>
            <a:endParaRPr lang="en-GB"/>
          </a:p>
        </p:txBody>
      </p:sp>
      <p:sp>
        <p:nvSpPr>
          <p:cNvPr id="8" name="TextBox 7">
            <a:extLst>
              <a:ext uri="{FF2B5EF4-FFF2-40B4-BE49-F238E27FC236}">
                <a16:creationId xmlns:a16="http://schemas.microsoft.com/office/drawing/2014/main" id="{76BA1C45-D7F1-8256-FF8E-F8CCCEC3D860}"/>
              </a:ext>
            </a:extLst>
          </p:cNvPr>
          <p:cNvSpPr txBox="1"/>
          <p:nvPr/>
        </p:nvSpPr>
        <p:spPr>
          <a:xfrm>
            <a:off x="6553200" y="5675885"/>
            <a:ext cx="4572000" cy="830997"/>
          </a:xfrm>
          <a:prstGeom prst="rect">
            <a:avLst/>
          </a:prstGeom>
          <a:noFill/>
        </p:spPr>
        <p:txBody>
          <a:bodyPr wrap="square">
            <a:spAutoFit/>
          </a:bodyPr>
          <a:lstStyle/>
          <a:p>
            <a:r>
              <a:rPr lang="en-US" sz="1200" b="1" i="0" u="none" strike="noStrike" baseline="0" dirty="0">
                <a:latin typeface="TimesNewRomanPS-BoldMT"/>
              </a:rPr>
              <a:t>* Long, B. </a:t>
            </a:r>
            <a:r>
              <a:rPr lang="en-US" sz="1200" b="0" i="0" u="none" strike="noStrike" baseline="0" dirty="0">
                <a:latin typeface="TimesNewRomanPSMT"/>
              </a:rPr>
              <a:t>(2003). </a:t>
            </a:r>
          </a:p>
          <a:p>
            <a:r>
              <a:rPr lang="en-US" sz="1200" b="0" i="0" u="none" strike="noStrike" baseline="0" dirty="0">
                <a:latin typeface="TimesNewRomanPSMT"/>
              </a:rPr>
              <a:t>Irelands Vanished Ocean. </a:t>
            </a:r>
          </a:p>
          <a:p>
            <a:r>
              <a:rPr lang="en-US" sz="1200" b="0" i="1" u="none" strike="noStrike" baseline="0" dirty="0">
                <a:latin typeface="TimesNewRomanPS-ItalicMT"/>
              </a:rPr>
              <a:t>ES2k Newsletter </a:t>
            </a:r>
          </a:p>
          <a:p>
            <a:r>
              <a:rPr lang="en-US" sz="1200" b="0" i="1" u="none" strike="noStrike" baseline="0" dirty="0">
                <a:latin typeface="TimesNewRomanPS-ItalicMT"/>
              </a:rPr>
              <a:t>Spring 2003 Issue 7</a:t>
            </a:r>
            <a:r>
              <a:rPr lang="en-US" sz="1200" b="0" i="0" u="none" strike="noStrike" baseline="0" dirty="0">
                <a:latin typeface="TimesNewRomanPSMT"/>
              </a:rPr>
              <a:t>, 7-9.</a:t>
            </a:r>
            <a:endParaRPr lang="en-IE" sz="1200" dirty="0"/>
          </a:p>
        </p:txBody>
      </p:sp>
      <p:pic>
        <p:nvPicPr>
          <p:cNvPr id="14" name="Picture 13">
            <a:extLst>
              <a:ext uri="{FF2B5EF4-FFF2-40B4-BE49-F238E27FC236}">
                <a16:creationId xmlns:a16="http://schemas.microsoft.com/office/drawing/2014/main" id="{2A732FF7-9851-9764-299E-70BDFA585709}"/>
              </a:ext>
            </a:extLst>
          </p:cNvPr>
          <p:cNvPicPr>
            <a:picLocks noChangeAspect="1"/>
          </p:cNvPicPr>
          <p:nvPr/>
        </p:nvPicPr>
        <p:blipFill>
          <a:blip r:embed="rId2">
            <a:alphaModFix/>
          </a:blip>
          <a:stretch>
            <a:fillRect/>
          </a:stretch>
        </p:blipFill>
        <p:spPr>
          <a:xfrm>
            <a:off x="8340" y="-39041"/>
            <a:ext cx="6256961" cy="6976154"/>
          </a:xfrm>
          <a:prstGeom prst="rect">
            <a:avLst/>
          </a:prstGeom>
        </p:spPr>
      </p:pic>
      <p:sp>
        <p:nvSpPr>
          <p:cNvPr id="15" name="AutoShape 253">
            <a:extLst>
              <a:ext uri="{FF2B5EF4-FFF2-40B4-BE49-F238E27FC236}">
                <a16:creationId xmlns:a16="http://schemas.microsoft.com/office/drawing/2014/main" id="{C3EA4016-670B-4126-F56C-498712F2F65D}"/>
              </a:ext>
            </a:extLst>
          </p:cNvPr>
          <p:cNvSpPr>
            <a:spLocks noChangeArrowheads="1"/>
          </p:cNvSpPr>
          <p:nvPr/>
        </p:nvSpPr>
        <p:spPr bwMode="auto">
          <a:xfrm>
            <a:off x="2159044" y="4554523"/>
            <a:ext cx="129428" cy="124881"/>
          </a:xfrm>
          <a:prstGeom prst="triangle">
            <a:avLst>
              <a:gd name="adj" fmla="val 49250"/>
            </a:avLst>
          </a:prstGeom>
          <a:solidFill>
            <a:srgbClr val="FFFF00"/>
          </a:solidFill>
          <a:ln w="3175">
            <a:solidFill>
              <a:srgbClr val="000000"/>
            </a:solidFill>
            <a:miter lim="800000"/>
            <a:headEnd/>
            <a:tailEnd/>
          </a:ln>
        </p:spPr>
        <p:txBody>
          <a:bodyPr wrap="none" anchor="ctr"/>
          <a:lstStyle/>
          <a:p>
            <a:pPr algn="ctr"/>
            <a:endParaRPr lang="en-US" sz="1350">
              <a:solidFill>
                <a:srgbClr val="000000"/>
              </a:solidFill>
              <a:latin typeface="Arial" charset="0"/>
            </a:endParaRPr>
          </a:p>
        </p:txBody>
      </p:sp>
      <p:sp>
        <p:nvSpPr>
          <p:cNvPr id="16" name="Text Box 258">
            <a:extLst>
              <a:ext uri="{FF2B5EF4-FFF2-40B4-BE49-F238E27FC236}">
                <a16:creationId xmlns:a16="http://schemas.microsoft.com/office/drawing/2014/main" id="{A407B58E-F57B-B76A-655E-474733E152B6}"/>
              </a:ext>
            </a:extLst>
          </p:cNvPr>
          <p:cNvSpPr txBox="1">
            <a:spLocks noChangeArrowheads="1"/>
          </p:cNvSpPr>
          <p:nvPr/>
        </p:nvSpPr>
        <p:spPr bwMode="auto">
          <a:xfrm>
            <a:off x="2223758" y="4817783"/>
            <a:ext cx="483944" cy="123111"/>
          </a:xfrm>
          <a:prstGeom prst="rect">
            <a:avLst/>
          </a:prstGeom>
          <a:solidFill>
            <a:schemeClr val="bg1"/>
          </a:solidFill>
          <a:ln w="3175">
            <a:noFill/>
            <a:miter lim="800000"/>
            <a:headEnd/>
            <a:tailEnd/>
          </a:ln>
        </p:spPr>
        <p:txBody>
          <a:bodyPr wrap="square" lIns="8100" tIns="0" rIns="8100" bIns="0">
            <a:spAutoFit/>
          </a:bodyPr>
          <a:lstStyle/>
          <a:p>
            <a:pPr algn="ctr" eaLnBrk="0" hangingPunct="0"/>
            <a:r>
              <a:rPr lang="en-GB" sz="800" b="1" dirty="0">
                <a:solidFill>
                  <a:srgbClr val="000000"/>
                </a:solidFill>
                <a:latin typeface="Arial" charset="0"/>
              </a:rPr>
              <a:t>LISHEEN</a:t>
            </a:r>
          </a:p>
        </p:txBody>
      </p:sp>
      <p:sp>
        <p:nvSpPr>
          <p:cNvPr id="17" name="Text Box 261">
            <a:extLst>
              <a:ext uri="{FF2B5EF4-FFF2-40B4-BE49-F238E27FC236}">
                <a16:creationId xmlns:a16="http://schemas.microsoft.com/office/drawing/2014/main" id="{D2179BB0-25BE-82C9-2DDB-4089E5741581}"/>
              </a:ext>
            </a:extLst>
          </p:cNvPr>
          <p:cNvSpPr txBox="1">
            <a:spLocks noChangeArrowheads="1"/>
          </p:cNvSpPr>
          <p:nvPr/>
        </p:nvSpPr>
        <p:spPr bwMode="auto">
          <a:xfrm>
            <a:off x="2272830" y="2059649"/>
            <a:ext cx="671659" cy="123111"/>
          </a:xfrm>
          <a:prstGeom prst="rect">
            <a:avLst/>
          </a:prstGeom>
          <a:solidFill>
            <a:schemeClr val="bg1"/>
          </a:solidFill>
          <a:ln w="3175">
            <a:noFill/>
            <a:miter lim="800000"/>
            <a:headEnd/>
            <a:tailEnd/>
          </a:ln>
        </p:spPr>
        <p:txBody>
          <a:bodyPr wrap="none" lIns="0" tIns="0" rIns="0" bIns="0">
            <a:spAutoFit/>
          </a:bodyPr>
          <a:lstStyle/>
          <a:p>
            <a:pPr algn="ctr" eaLnBrk="0" hangingPunct="0"/>
            <a:r>
              <a:rPr lang="en-GB" sz="800" b="1" dirty="0">
                <a:solidFill>
                  <a:srgbClr val="000000"/>
                </a:solidFill>
                <a:latin typeface="Arial" charset="0"/>
              </a:rPr>
              <a:t>ABBEYTOWN</a:t>
            </a:r>
          </a:p>
        </p:txBody>
      </p:sp>
      <p:sp>
        <p:nvSpPr>
          <p:cNvPr id="18" name="AutoShape 269">
            <a:extLst>
              <a:ext uri="{FF2B5EF4-FFF2-40B4-BE49-F238E27FC236}">
                <a16:creationId xmlns:a16="http://schemas.microsoft.com/office/drawing/2014/main" id="{23B276E1-778A-871B-A484-6E2E77ED293B}"/>
              </a:ext>
            </a:extLst>
          </p:cNvPr>
          <p:cNvSpPr>
            <a:spLocks noChangeArrowheads="1"/>
          </p:cNvSpPr>
          <p:nvPr/>
        </p:nvSpPr>
        <p:spPr bwMode="auto">
          <a:xfrm rot="249888">
            <a:off x="3483934" y="3919130"/>
            <a:ext cx="103014" cy="138931"/>
          </a:xfrm>
          <a:prstGeom prst="star5">
            <a:avLst/>
          </a:prstGeom>
          <a:solidFill>
            <a:srgbClr val="FF3300"/>
          </a:solidFill>
          <a:ln w="3175">
            <a:solidFill>
              <a:schemeClr val="tx1"/>
            </a:solidFill>
            <a:miter lim="800000"/>
            <a:headEnd/>
            <a:tailEnd/>
          </a:ln>
          <a:effectLst/>
        </p:spPr>
        <p:txBody>
          <a:bodyPr wrap="none" anchor="ctr"/>
          <a:lstStyle/>
          <a:p>
            <a:pPr algn="ctr">
              <a:defRPr/>
            </a:pPr>
            <a:endParaRPr lang="en-GB" sz="1350">
              <a:solidFill>
                <a:srgbClr val="000000"/>
              </a:solidFill>
            </a:endParaRPr>
          </a:p>
        </p:txBody>
      </p:sp>
      <p:sp>
        <p:nvSpPr>
          <p:cNvPr id="19" name="Text Box 274">
            <a:extLst>
              <a:ext uri="{FF2B5EF4-FFF2-40B4-BE49-F238E27FC236}">
                <a16:creationId xmlns:a16="http://schemas.microsoft.com/office/drawing/2014/main" id="{D8F39DEA-4292-CCC9-6178-BACCC3893410}"/>
              </a:ext>
            </a:extLst>
          </p:cNvPr>
          <p:cNvSpPr txBox="1">
            <a:spLocks noChangeArrowheads="1"/>
          </p:cNvSpPr>
          <p:nvPr/>
        </p:nvSpPr>
        <p:spPr bwMode="auto">
          <a:xfrm>
            <a:off x="3296226" y="3747244"/>
            <a:ext cx="675185" cy="215444"/>
          </a:xfrm>
          <a:prstGeom prst="rect">
            <a:avLst/>
          </a:prstGeom>
          <a:noFill/>
          <a:ln w="3175">
            <a:noFill/>
            <a:miter lim="800000"/>
            <a:headEnd/>
            <a:tailEnd/>
          </a:ln>
        </p:spPr>
        <p:txBody>
          <a:bodyPr wrap="none">
            <a:spAutoFit/>
          </a:bodyPr>
          <a:lstStyle/>
          <a:p>
            <a:pPr algn="ctr" eaLnBrk="0" hangingPunct="0"/>
            <a:r>
              <a:rPr lang="en-GB" sz="800" b="1" dirty="0">
                <a:solidFill>
                  <a:srgbClr val="000000"/>
                </a:solidFill>
                <a:latin typeface="Arial" charset="0"/>
              </a:rPr>
              <a:t>Harberton</a:t>
            </a:r>
          </a:p>
        </p:txBody>
      </p:sp>
      <p:sp>
        <p:nvSpPr>
          <p:cNvPr id="20" name="Text Box 276">
            <a:extLst>
              <a:ext uri="{FF2B5EF4-FFF2-40B4-BE49-F238E27FC236}">
                <a16:creationId xmlns:a16="http://schemas.microsoft.com/office/drawing/2014/main" id="{D68409A2-BA41-9129-87E0-A1EE1EC4DDB6}"/>
              </a:ext>
            </a:extLst>
          </p:cNvPr>
          <p:cNvSpPr txBox="1">
            <a:spLocks noChangeArrowheads="1"/>
          </p:cNvSpPr>
          <p:nvPr/>
        </p:nvSpPr>
        <p:spPr bwMode="auto">
          <a:xfrm>
            <a:off x="2815557" y="3086398"/>
            <a:ext cx="724878" cy="215444"/>
          </a:xfrm>
          <a:prstGeom prst="rect">
            <a:avLst/>
          </a:prstGeom>
          <a:noFill/>
          <a:ln w="3175">
            <a:noFill/>
            <a:miter lim="800000"/>
            <a:headEnd/>
            <a:tailEnd/>
          </a:ln>
        </p:spPr>
        <p:txBody>
          <a:bodyPr wrap="none">
            <a:spAutoFit/>
          </a:bodyPr>
          <a:lstStyle/>
          <a:p>
            <a:pPr algn="ctr" eaLnBrk="0" hangingPunct="0"/>
            <a:r>
              <a:rPr lang="en-GB" sz="800" b="1" dirty="0">
                <a:solidFill>
                  <a:srgbClr val="000000"/>
                </a:solidFill>
                <a:latin typeface="Arial" charset="0"/>
              </a:rPr>
              <a:t>Ballinalack</a:t>
            </a:r>
          </a:p>
        </p:txBody>
      </p:sp>
      <p:sp>
        <p:nvSpPr>
          <p:cNvPr id="22" name="Oval 312">
            <a:extLst>
              <a:ext uri="{FF2B5EF4-FFF2-40B4-BE49-F238E27FC236}">
                <a16:creationId xmlns:a16="http://schemas.microsoft.com/office/drawing/2014/main" id="{0A7B25EF-0174-A777-D9CF-8C0B3544F45D}"/>
              </a:ext>
            </a:extLst>
          </p:cNvPr>
          <p:cNvSpPr>
            <a:spLocks noChangeArrowheads="1"/>
          </p:cNvSpPr>
          <p:nvPr/>
        </p:nvSpPr>
        <p:spPr bwMode="auto">
          <a:xfrm rot="249888">
            <a:off x="3686380" y="3219542"/>
            <a:ext cx="129428" cy="124881"/>
          </a:xfrm>
          <a:prstGeom prst="ellipse">
            <a:avLst/>
          </a:prstGeom>
          <a:solidFill>
            <a:srgbClr val="FFFF00"/>
          </a:solidFill>
          <a:ln w="3175">
            <a:solidFill>
              <a:srgbClr val="000000"/>
            </a:solidFill>
            <a:round/>
            <a:headEnd/>
            <a:tailEnd/>
          </a:ln>
        </p:spPr>
        <p:txBody>
          <a:bodyPr wrap="none" anchor="ctr"/>
          <a:lstStyle/>
          <a:p>
            <a:pPr algn="ctr"/>
            <a:endParaRPr lang="en-US" sz="1350">
              <a:solidFill>
                <a:srgbClr val="000000"/>
              </a:solidFill>
              <a:latin typeface="Arial" charset="0"/>
            </a:endParaRPr>
          </a:p>
        </p:txBody>
      </p:sp>
      <p:sp>
        <p:nvSpPr>
          <p:cNvPr id="23" name="Text Box 323">
            <a:extLst>
              <a:ext uri="{FF2B5EF4-FFF2-40B4-BE49-F238E27FC236}">
                <a16:creationId xmlns:a16="http://schemas.microsoft.com/office/drawing/2014/main" id="{2F88B094-48D5-92E7-3F1D-ED6B2DC66BBA}"/>
              </a:ext>
            </a:extLst>
          </p:cNvPr>
          <p:cNvSpPr txBox="1">
            <a:spLocks noChangeArrowheads="1"/>
          </p:cNvSpPr>
          <p:nvPr/>
        </p:nvSpPr>
        <p:spPr bwMode="auto">
          <a:xfrm>
            <a:off x="3044757" y="4530093"/>
            <a:ext cx="466803" cy="123111"/>
          </a:xfrm>
          <a:prstGeom prst="rect">
            <a:avLst/>
          </a:prstGeom>
          <a:solidFill>
            <a:schemeClr val="bg1"/>
          </a:solidFill>
          <a:ln w="3175">
            <a:noFill/>
            <a:miter lim="800000"/>
            <a:headEnd/>
            <a:tailEnd/>
          </a:ln>
        </p:spPr>
        <p:txBody>
          <a:bodyPr wrap="none" lIns="8100" tIns="0" rIns="8100" bIns="0">
            <a:spAutoFit/>
          </a:bodyPr>
          <a:lstStyle/>
          <a:p>
            <a:pPr algn="ctr" eaLnBrk="0" hangingPunct="0"/>
            <a:r>
              <a:rPr lang="en-GB" sz="800" b="1" dirty="0">
                <a:solidFill>
                  <a:srgbClr val="000000"/>
                </a:solidFill>
                <a:latin typeface="Arial" charset="0"/>
              </a:rPr>
              <a:t>GALMOY</a:t>
            </a:r>
          </a:p>
        </p:txBody>
      </p:sp>
      <p:sp>
        <p:nvSpPr>
          <p:cNvPr id="26" name="Text Box 259">
            <a:extLst>
              <a:ext uri="{FF2B5EF4-FFF2-40B4-BE49-F238E27FC236}">
                <a16:creationId xmlns:a16="http://schemas.microsoft.com/office/drawing/2014/main" id="{ED8AEBDC-4BD8-4115-FE08-E2DFB8A2F790}"/>
              </a:ext>
            </a:extLst>
          </p:cNvPr>
          <p:cNvSpPr txBox="1">
            <a:spLocks noChangeArrowheads="1"/>
          </p:cNvSpPr>
          <p:nvPr/>
        </p:nvSpPr>
        <p:spPr bwMode="auto">
          <a:xfrm>
            <a:off x="1999582" y="4089535"/>
            <a:ext cx="449169" cy="123111"/>
          </a:xfrm>
          <a:prstGeom prst="rect">
            <a:avLst/>
          </a:prstGeom>
          <a:solidFill>
            <a:schemeClr val="bg1"/>
          </a:solidFill>
          <a:ln w="3175">
            <a:noFill/>
            <a:miter lim="800000"/>
            <a:headEnd/>
            <a:tailEnd/>
          </a:ln>
        </p:spPr>
        <p:txBody>
          <a:bodyPr wrap="none" lIns="8100" tIns="0" rIns="8100" bIns="0">
            <a:spAutoFit/>
          </a:bodyPr>
          <a:lstStyle/>
          <a:p>
            <a:pPr algn="ctr" eaLnBrk="0" hangingPunct="0"/>
            <a:r>
              <a:rPr lang="en-GB" sz="800" b="1" dirty="0">
                <a:solidFill>
                  <a:srgbClr val="000000"/>
                </a:solidFill>
                <a:latin typeface="Arial" charset="0"/>
              </a:rPr>
              <a:t>TYNAGH</a:t>
            </a:r>
          </a:p>
        </p:txBody>
      </p:sp>
      <p:sp>
        <p:nvSpPr>
          <p:cNvPr id="27" name="AutoShape 255">
            <a:extLst>
              <a:ext uri="{FF2B5EF4-FFF2-40B4-BE49-F238E27FC236}">
                <a16:creationId xmlns:a16="http://schemas.microsoft.com/office/drawing/2014/main" id="{D3A3378D-E894-6B7E-A174-486F62F200C0}"/>
              </a:ext>
            </a:extLst>
          </p:cNvPr>
          <p:cNvSpPr>
            <a:spLocks noChangeArrowheads="1"/>
          </p:cNvSpPr>
          <p:nvPr/>
        </p:nvSpPr>
        <p:spPr bwMode="auto">
          <a:xfrm>
            <a:off x="2169126" y="3943283"/>
            <a:ext cx="129428" cy="124881"/>
          </a:xfrm>
          <a:prstGeom prst="triangle">
            <a:avLst>
              <a:gd name="adj" fmla="val 49250"/>
            </a:avLst>
          </a:prstGeom>
          <a:solidFill>
            <a:srgbClr val="FFFF00"/>
          </a:solidFill>
          <a:ln w="3175">
            <a:solidFill>
              <a:srgbClr val="000000"/>
            </a:solidFill>
            <a:miter lim="800000"/>
            <a:headEnd/>
            <a:tailEnd/>
          </a:ln>
        </p:spPr>
        <p:txBody>
          <a:bodyPr wrap="none" anchor="ctr"/>
          <a:lstStyle/>
          <a:p>
            <a:pPr algn="ctr"/>
            <a:endParaRPr lang="en-US" sz="1350">
              <a:solidFill>
                <a:srgbClr val="000000"/>
              </a:solidFill>
              <a:latin typeface="Arial" charset="0"/>
            </a:endParaRPr>
          </a:p>
        </p:txBody>
      </p:sp>
      <p:sp>
        <p:nvSpPr>
          <p:cNvPr id="28" name="AutoShape 6">
            <a:extLst>
              <a:ext uri="{FF2B5EF4-FFF2-40B4-BE49-F238E27FC236}">
                <a16:creationId xmlns:a16="http://schemas.microsoft.com/office/drawing/2014/main" id="{0188654D-D719-7BF8-F837-AB8E7836E872}"/>
              </a:ext>
            </a:extLst>
          </p:cNvPr>
          <p:cNvSpPr>
            <a:spLocks noChangeArrowheads="1"/>
          </p:cNvSpPr>
          <p:nvPr/>
        </p:nvSpPr>
        <p:spPr bwMode="auto">
          <a:xfrm>
            <a:off x="2805568" y="4572814"/>
            <a:ext cx="104310" cy="115515"/>
          </a:xfrm>
          <a:prstGeom prst="triangle">
            <a:avLst>
              <a:gd name="adj" fmla="val 49250"/>
            </a:avLst>
          </a:prstGeom>
          <a:solidFill>
            <a:srgbClr val="FFFF00"/>
          </a:solidFill>
          <a:ln w="3175">
            <a:solidFill>
              <a:srgbClr val="000000"/>
            </a:solidFill>
            <a:miter lim="800000"/>
            <a:headEnd/>
            <a:tailEnd/>
          </a:ln>
        </p:spPr>
        <p:txBody>
          <a:bodyPr wrap="none" anchor="ctr"/>
          <a:lstStyle/>
          <a:p>
            <a:pPr algn="ctr"/>
            <a:endParaRPr lang="en-US" sz="1350">
              <a:solidFill>
                <a:srgbClr val="000000"/>
              </a:solidFill>
              <a:latin typeface="Arial" charset="0"/>
            </a:endParaRPr>
          </a:p>
        </p:txBody>
      </p:sp>
      <p:sp>
        <p:nvSpPr>
          <p:cNvPr id="29" name="AutoShape 6">
            <a:extLst>
              <a:ext uri="{FF2B5EF4-FFF2-40B4-BE49-F238E27FC236}">
                <a16:creationId xmlns:a16="http://schemas.microsoft.com/office/drawing/2014/main" id="{283E7AC1-E93F-AA65-5435-97351DC43FFB}"/>
              </a:ext>
            </a:extLst>
          </p:cNvPr>
          <p:cNvSpPr>
            <a:spLocks noChangeArrowheads="1"/>
          </p:cNvSpPr>
          <p:nvPr/>
        </p:nvSpPr>
        <p:spPr bwMode="auto">
          <a:xfrm>
            <a:off x="2666811" y="4693088"/>
            <a:ext cx="104310" cy="115515"/>
          </a:xfrm>
          <a:prstGeom prst="triangle">
            <a:avLst>
              <a:gd name="adj" fmla="val 49250"/>
            </a:avLst>
          </a:prstGeom>
          <a:solidFill>
            <a:srgbClr val="FFFF00"/>
          </a:solidFill>
          <a:ln w="3175">
            <a:solidFill>
              <a:srgbClr val="000000"/>
            </a:solidFill>
            <a:miter lim="800000"/>
            <a:headEnd/>
            <a:tailEnd/>
          </a:ln>
        </p:spPr>
        <p:txBody>
          <a:bodyPr wrap="none" anchor="ctr"/>
          <a:lstStyle/>
          <a:p>
            <a:pPr algn="ctr"/>
            <a:endParaRPr lang="en-US" sz="1350">
              <a:solidFill>
                <a:srgbClr val="000000"/>
              </a:solidFill>
              <a:latin typeface="Arial" charset="0"/>
            </a:endParaRPr>
          </a:p>
        </p:txBody>
      </p:sp>
      <p:sp>
        <p:nvSpPr>
          <p:cNvPr id="30" name="Text Box 259">
            <a:extLst>
              <a:ext uri="{FF2B5EF4-FFF2-40B4-BE49-F238E27FC236}">
                <a16:creationId xmlns:a16="http://schemas.microsoft.com/office/drawing/2014/main" id="{64404B88-882D-2179-35F0-8C31BFD1F3A7}"/>
              </a:ext>
            </a:extLst>
          </p:cNvPr>
          <p:cNvSpPr txBox="1">
            <a:spLocks noChangeArrowheads="1"/>
          </p:cNvSpPr>
          <p:nvPr/>
        </p:nvSpPr>
        <p:spPr bwMode="auto">
          <a:xfrm>
            <a:off x="3510271" y="3029488"/>
            <a:ext cx="473215" cy="153888"/>
          </a:xfrm>
          <a:prstGeom prst="rect">
            <a:avLst/>
          </a:prstGeom>
          <a:solidFill>
            <a:schemeClr val="bg1"/>
          </a:solidFill>
          <a:ln w="3175">
            <a:noFill/>
            <a:miter lim="800000"/>
            <a:headEnd/>
            <a:tailEnd/>
          </a:ln>
        </p:spPr>
        <p:txBody>
          <a:bodyPr wrap="none" lIns="8100" tIns="0" rIns="8100" bIns="0">
            <a:spAutoFit/>
          </a:bodyPr>
          <a:lstStyle/>
          <a:p>
            <a:pPr algn="ctr" eaLnBrk="0" hangingPunct="0"/>
            <a:r>
              <a:rPr lang="en-GB" sz="1000" b="1" dirty="0">
                <a:solidFill>
                  <a:srgbClr val="000000"/>
                </a:solidFill>
                <a:latin typeface="Arial" charset="0"/>
              </a:rPr>
              <a:t>NAVAN</a:t>
            </a:r>
          </a:p>
        </p:txBody>
      </p:sp>
      <p:sp>
        <p:nvSpPr>
          <p:cNvPr id="31" name="Text Box 322">
            <a:extLst>
              <a:ext uri="{FF2B5EF4-FFF2-40B4-BE49-F238E27FC236}">
                <a16:creationId xmlns:a16="http://schemas.microsoft.com/office/drawing/2014/main" id="{C207D87E-B1C2-57CD-DE70-B6E5FBFECD17}"/>
              </a:ext>
            </a:extLst>
          </p:cNvPr>
          <p:cNvSpPr txBox="1">
            <a:spLocks noChangeArrowheads="1"/>
          </p:cNvSpPr>
          <p:nvPr/>
        </p:nvSpPr>
        <p:spPr bwMode="auto">
          <a:xfrm>
            <a:off x="1931640" y="4412040"/>
            <a:ext cx="713664" cy="123111"/>
          </a:xfrm>
          <a:prstGeom prst="rect">
            <a:avLst/>
          </a:prstGeom>
          <a:solidFill>
            <a:schemeClr val="bg1"/>
          </a:solidFill>
          <a:ln w="3175">
            <a:noFill/>
            <a:miter lim="800000"/>
            <a:headEnd/>
            <a:tailEnd/>
          </a:ln>
        </p:spPr>
        <p:txBody>
          <a:bodyPr wrap="none" lIns="8100" tIns="0" rIns="8100" bIns="0">
            <a:spAutoFit/>
          </a:bodyPr>
          <a:lstStyle/>
          <a:p>
            <a:pPr algn="ctr" eaLnBrk="0" hangingPunct="0"/>
            <a:r>
              <a:rPr lang="en-GB" sz="800" b="1" dirty="0">
                <a:solidFill>
                  <a:srgbClr val="000000"/>
                </a:solidFill>
                <a:latin typeface="Arial" charset="0"/>
              </a:rPr>
              <a:t>SILVERMINES</a:t>
            </a:r>
          </a:p>
        </p:txBody>
      </p:sp>
      <p:sp>
        <p:nvSpPr>
          <p:cNvPr id="32" name="AutoShape 257">
            <a:extLst>
              <a:ext uri="{FF2B5EF4-FFF2-40B4-BE49-F238E27FC236}">
                <a16:creationId xmlns:a16="http://schemas.microsoft.com/office/drawing/2014/main" id="{DC7F917E-61DF-7316-E974-928FFA654B43}"/>
              </a:ext>
            </a:extLst>
          </p:cNvPr>
          <p:cNvSpPr>
            <a:spLocks noChangeArrowheads="1"/>
          </p:cNvSpPr>
          <p:nvPr/>
        </p:nvSpPr>
        <p:spPr bwMode="auto">
          <a:xfrm>
            <a:off x="2199140" y="5022244"/>
            <a:ext cx="128107" cy="124881"/>
          </a:xfrm>
          <a:prstGeom prst="triangle">
            <a:avLst>
              <a:gd name="adj" fmla="val 49250"/>
            </a:avLst>
          </a:prstGeom>
          <a:solidFill>
            <a:srgbClr val="FFFF00"/>
          </a:solidFill>
          <a:ln w="3175">
            <a:solidFill>
              <a:srgbClr val="000000"/>
            </a:solidFill>
            <a:miter lim="800000"/>
            <a:headEnd/>
            <a:tailEnd/>
          </a:ln>
        </p:spPr>
        <p:txBody>
          <a:bodyPr wrap="none" anchor="ctr"/>
          <a:lstStyle/>
          <a:p>
            <a:pPr algn="ctr"/>
            <a:endParaRPr lang="en-US" sz="1350">
              <a:solidFill>
                <a:srgbClr val="000000"/>
              </a:solidFill>
              <a:latin typeface="Arial" charset="0"/>
            </a:endParaRPr>
          </a:p>
        </p:txBody>
      </p:sp>
      <p:sp>
        <p:nvSpPr>
          <p:cNvPr id="33" name="AutoShape 260">
            <a:extLst>
              <a:ext uri="{FF2B5EF4-FFF2-40B4-BE49-F238E27FC236}">
                <a16:creationId xmlns:a16="http://schemas.microsoft.com/office/drawing/2014/main" id="{9B7C6164-80BE-3DE2-8466-728D6FC1784C}"/>
              </a:ext>
            </a:extLst>
          </p:cNvPr>
          <p:cNvSpPr>
            <a:spLocks noChangeArrowheads="1"/>
          </p:cNvSpPr>
          <p:nvPr/>
        </p:nvSpPr>
        <p:spPr bwMode="auto">
          <a:xfrm>
            <a:off x="2127864" y="2218613"/>
            <a:ext cx="129428" cy="124881"/>
          </a:xfrm>
          <a:prstGeom prst="triangle">
            <a:avLst>
              <a:gd name="adj" fmla="val 49250"/>
            </a:avLst>
          </a:prstGeom>
          <a:solidFill>
            <a:srgbClr val="FFFF00"/>
          </a:solidFill>
          <a:ln w="3175">
            <a:solidFill>
              <a:srgbClr val="000000"/>
            </a:solidFill>
            <a:miter lim="800000"/>
            <a:headEnd/>
            <a:tailEnd/>
          </a:ln>
        </p:spPr>
        <p:txBody>
          <a:bodyPr wrap="none" anchor="ctr"/>
          <a:lstStyle/>
          <a:p>
            <a:pPr algn="ctr"/>
            <a:endParaRPr lang="en-US" sz="1350">
              <a:solidFill>
                <a:srgbClr val="000000"/>
              </a:solidFill>
              <a:latin typeface="Arial" charset="0"/>
            </a:endParaRPr>
          </a:p>
        </p:txBody>
      </p:sp>
      <p:sp>
        <p:nvSpPr>
          <p:cNvPr id="34" name="Text Box 277">
            <a:extLst>
              <a:ext uri="{FF2B5EF4-FFF2-40B4-BE49-F238E27FC236}">
                <a16:creationId xmlns:a16="http://schemas.microsoft.com/office/drawing/2014/main" id="{86884F66-6597-2444-73DD-200CC8E54EE6}"/>
              </a:ext>
            </a:extLst>
          </p:cNvPr>
          <p:cNvSpPr txBox="1">
            <a:spLocks noChangeArrowheads="1"/>
          </p:cNvSpPr>
          <p:nvPr/>
        </p:nvSpPr>
        <p:spPr bwMode="auto">
          <a:xfrm>
            <a:off x="2565544" y="3062660"/>
            <a:ext cx="402674" cy="215444"/>
          </a:xfrm>
          <a:prstGeom prst="rect">
            <a:avLst/>
          </a:prstGeom>
          <a:noFill/>
          <a:ln w="3175">
            <a:noFill/>
            <a:miter lim="800000"/>
            <a:headEnd/>
            <a:tailEnd/>
          </a:ln>
        </p:spPr>
        <p:txBody>
          <a:bodyPr wrap="none">
            <a:spAutoFit/>
          </a:bodyPr>
          <a:lstStyle/>
          <a:p>
            <a:pPr algn="ctr" eaLnBrk="0" hangingPunct="0"/>
            <a:r>
              <a:rPr lang="en-GB" sz="800" b="1" dirty="0">
                <a:solidFill>
                  <a:srgbClr val="000000"/>
                </a:solidFill>
                <a:latin typeface="Arial" charset="0"/>
              </a:rPr>
              <a:t>Keel</a:t>
            </a:r>
          </a:p>
        </p:txBody>
      </p:sp>
      <p:sp>
        <p:nvSpPr>
          <p:cNvPr id="35" name="AutoShape 280">
            <a:extLst>
              <a:ext uri="{FF2B5EF4-FFF2-40B4-BE49-F238E27FC236}">
                <a16:creationId xmlns:a16="http://schemas.microsoft.com/office/drawing/2014/main" id="{8EC4E1CC-4F09-55B9-7AF6-3CA22ADDA63A}"/>
              </a:ext>
            </a:extLst>
          </p:cNvPr>
          <p:cNvSpPr>
            <a:spLocks noChangeArrowheads="1"/>
          </p:cNvSpPr>
          <p:nvPr/>
        </p:nvSpPr>
        <p:spPr bwMode="auto">
          <a:xfrm rot="249888">
            <a:off x="2993560" y="3233933"/>
            <a:ext cx="104335" cy="138931"/>
          </a:xfrm>
          <a:prstGeom prst="star5">
            <a:avLst/>
          </a:prstGeom>
          <a:solidFill>
            <a:srgbClr val="FF3300"/>
          </a:solidFill>
          <a:ln w="3175">
            <a:solidFill>
              <a:schemeClr val="tx1"/>
            </a:solidFill>
            <a:miter lim="800000"/>
            <a:headEnd/>
            <a:tailEnd/>
          </a:ln>
          <a:effectLst/>
        </p:spPr>
        <p:txBody>
          <a:bodyPr wrap="none" anchor="ctr"/>
          <a:lstStyle/>
          <a:p>
            <a:pPr algn="ctr">
              <a:defRPr/>
            </a:pPr>
            <a:endParaRPr lang="en-GB" sz="1350">
              <a:solidFill>
                <a:srgbClr val="000000"/>
              </a:solidFill>
            </a:endParaRPr>
          </a:p>
        </p:txBody>
      </p:sp>
      <p:sp>
        <p:nvSpPr>
          <p:cNvPr id="37" name="Text Box 324">
            <a:extLst>
              <a:ext uri="{FF2B5EF4-FFF2-40B4-BE49-F238E27FC236}">
                <a16:creationId xmlns:a16="http://schemas.microsoft.com/office/drawing/2014/main" id="{7CB9B86D-74E6-EB19-899F-D4CE51F09471}"/>
              </a:ext>
            </a:extLst>
          </p:cNvPr>
          <p:cNvSpPr txBox="1">
            <a:spLocks noChangeArrowheads="1"/>
          </p:cNvSpPr>
          <p:nvPr/>
        </p:nvSpPr>
        <p:spPr bwMode="auto">
          <a:xfrm>
            <a:off x="2349131" y="5087181"/>
            <a:ext cx="619087" cy="123111"/>
          </a:xfrm>
          <a:prstGeom prst="rect">
            <a:avLst/>
          </a:prstGeom>
          <a:solidFill>
            <a:schemeClr val="bg1"/>
          </a:solidFill>
          <a:ln w="3175">
            <a:noFill/>
            <a:miter lim="800000"/>
            <a:headEnd/>
            <a:tailEnd/>
          </a:ln>
        </p:spPr>
        <p:txBody>
          <a:bodyPr wrap="none" lIns="8100" tIns="0" rIns="8100" bIns="0">
            <a:spAutoFit/>
          </a:bodyPr>
          <a:lstStyle/>
          <a:p>
            <a:pPr algn="ctr" eaLnBrk="0" hangingPunct="0"/>
            <a:r>
              <a:rPr lang="en-GB" sz="800" b="1" dirty="0">
                <a:solidFill>
                  <a:srgbClr val="000000"/>
                </a:solidFill>
                <a:latin typeface="Arial" charset="0"/>
              </a:rPr>
              <a:t>GORTDRUM</a:t>
            </a:r>
          </a:p>
        </p:txBody>
      </p:sp>
      <p:sp>
        <p:nvSpPr>
          <p:cNvPr id="38" name="AutoShape 326">
            <a:extLst>
              <a:ext uri="{FF2B5EF4-FFF2-40B4-BE49-F238E27FC236}">
                <a16:creationId xmlns:a16="http://schemas.microsoft.com/office/drawing/2014/main" id="{8A68277B-7020-84E9-2C88-15A80AE46861}"/>
              </a:ext>
            </a:extLst>
          </p:cNvPr>
          <p:cNvSpPr>
            <a:spLocks noChangeArrowheads="1"/>
          </p:cNvSpPr>
          <p:nvPr/>
        </p:nvSpPr>
        <p:spPr bwMode="auto">
          <a:xfrm rot="249888">
            <a:off x="1533837" y="4767869"/>
            <a:ext cx="103014" cy="138931"/>
          </a:xfrm>
          <a:prstGeom prst="star5">
            <a:avLst/>
          </a:prstGeom>
          <a:solidFill>
            <a:srgbClr val="FF3300"/>
          </a:solidFill>
          <a:ln w="3175">
            <a:solidFill>
              <a:schemeClr val="tx1"/>
            </a:solidFill>
            <a:miter lim="800000"/>
            <a:headEnd/>
            <a:tailEnd/>
          </a:ln>
          <a:effectLst/>
        </p:spPr>
        <p:txBody>
          <a:bodyPr wrap="none" anchor="ctr"/>
          <a:lstStyle/>
          <a:p>
            <a:pPr algn="ctr">
              <a:defRPr/>
            </a:pPr>
            <a:endParaRPr lang="en-GB" sz="1350">
              <a:solidFill>
                <a:srgbClr val="000000"/>
              </a:solidFill>
            </a:endParaRPr>
          </a:p>
        </p:txBody>
      </p:sp>
      <p:sp>
        <p:nvSpPr>
          <p:cNvPr id="39" name="AutoShape 5">
            <a:extLst>
              <a:ext uri="{FF2B5EF4-FFF2-40B4-BE49-F238E27FC236}">
                <a16:creationId xmlns:a16="http://schemas.microsoft.com/office/drawing/2014/main" id="{086C2017-FA75-0113-72B4-F4FEFCEB51E8}"/>
              </a:ext>
            </a:extLst>
          </p:cNvPr>
          <p:cNvSpPr>
            <a:spLocks noChangeArrowheads="1"/>
          </p:cNvSpPr>
          <p:nvPr/>
        </p:nvSpPr>
        <p:spPr bwMode="auto">
          <a:xfrm rot="249888">
            <a:off x="1980316" y="4857218"/>
            <a:ext cx="166406" cy="221905"/>
          </a:xfrm>
          <a:prstGeom prst="star5">
            <a:avLst/>
          </a:prstGeom>
          <a:solidFill>
            <a:srgbClr val="FF3300"/>
          </a:solidFill>
          <a:ln w="3175">
            <a:solidFill>
              <a:schemeClr val="tx1"/>
            </a:solidFill>
            <a:miter lim="800000"/>
            <a:headEnd/>
            <a:tailEnd/>
          </a:ln>
          <a:effectLst/>
        </p:spPr>
        <p:txBody>
          <a:bodyPr wrap="none" anchor="ctr"/>
          <a:lstStyle/>
          <a:p>
            <a:pPr algn="ctr">
              <a:defRPr/>
            </a:pPr>
            <a:endParaRPr lang="en-GB" sz="1350">
              <a:solidFill>
                <a:srgbClr val="000000"/>
              </a:solidFill>
            </a:endParaRPr>
          </a:p>
        </p:txBody>
      </p:sp>
      <p:sp>
        <p:nvSpPr>
          <p:cNvPr id="40" name="Text Box 322">
            <a:extLst>
              <a:ext uri="{FF2B5EF4-FFF2-40B4-BE49-F238E27FC236}">
                <a16:creationId xmlns:a16="http://schemas.microsoft.com/office/drawing/2014/main" id="{8FABA108-9FA4-F9F3-46AB-323A17D8D713}"/>
              </a:ext>
            </a:extLst>
          </p:cNvPr>
          <p:cNvSpPr txBox="1">
            <a:spLocks noChangeArrowheads="1"/>
          </p:cNvSpPr>
          <p:nvPr/>
        </p:nvSpPr>
        <p:spPr bwMode="auto">
          <a:xfrm>
            <a:off x="1151410" y="4929813"/>
            <a:ext cx="821067" cy="246221"/>
          </a:xfrm>
          <a:prstGeom prst="rect">
            <a:avLst/>
          </a:prstGeom>
          <a:solidFill>
            <a:schemeClr val="bg1"/>
          </a:solidFill>
          <a:ln w="3175">
            <a:noFill/>
            <a:miter lim="800000"/>
            <a:headEnd/>
            <a:tailEnd/>
          </a:ln>
        </p:spPr>
        <p:txBody>
          <a:bodyPr wrap="none" lIns="8100" tIns="0" rIns="8100" bIns="0">
            <a:spAutoFit/>
          </a:bodyPr>
          <a:lstStyle/>
          <a:p>
            <a:pPr algn="ctr" eaLnBrk="0" hangingPunct="0"/>
            <a:r>
              <a:rPr lang="en-GB" sz="800" b="1" dirty="0">
                <a:solidFill>
                  <a:srgbClr val="000000"/>
                </a:solidFill>
                <a:latin typeface="Arial" charset="0"/>
              </a:rPr>
              <a:t>PALLAS GREEN</a:t>
            </a:r>
          </a:p>
          <a:p>
            <a:pPr algn="ctr" eaLnBrk="0" hangingPunct="0"/>
            <a:r>
              <a:rPr lang="en-GB" sz="800" b="1" dirty="0">
                <a:solidFill>
                  <a:srgbClr val="000000"/>
                </a:solidFill>
                <a:latin typeface="Arial" charset="0"/>
              </a:rPr>
              <a:t>+ STONEPARK</a:t>
            </a:r>
          </a:p>
        </p:txBody>
      </p:sp>
      <p:sp>
        <p:nvSpPr>
          <p:cNvPr id="41" name="AutoShape 268">
            <a:extLst>
              <a:ext uri="{FF2B5EF4-FFF2-40B4-BE49-F238E27FC236}">
                <a16:creationId xmlns:a16="http://schemas.microsoft.com/office/drawing/2014/main" id="{6B5B5657-1041-A712-DA71-7E879172308B}"/>
              </a:ext>
            </a:extLst>
          </p:cNvPr>
          <p:cNvSpPr>
            <a:spLocks noChangeArrowheads="1"/>
          </p:cNvSpPr>
          <p:nvPr/>
        </p:nvSpPr>
        <p:spPr bwMode="auto">
          <a:xfrm rot="249888">
            <a:off x="2784581" y="3210846"/>
            <a:ext cx="103014" cy="142053"/>
          </a:xfrm>
          <a:prstGeom prst="star5">
            <a:avLst/>
          </a:prstGeom>
          <a:solidFill>
            <a:srgbClr val="FF3300"/>
          </a:solidFill>
          <a:ln w="3175">
            <a:solidFill>
              <a:schemeClr val="tx1"/>
            </a:solidFill>
            <a:miter lim="800000"/>
            <a:headEnd/>
            <a:tailEnd/>
          </a:ln>
          <a:effectLst/>
        </p:spPr>
        <p:txBody>
          <a:bodyPr wrap="none" anchor="ctr"/>
          <a:lstStyle/>
          <a:p>
            <a:pPr algn="ctr">
              <a:defRPr/>
            </a:pPr>
            <a:endParaRPr lang="en-GB" sz="1350">
              <a:solidFill>
                <a:srgbClr val="000000"/>
              </a:solidFill>
            </a:endParaRPr>
          </a:p>
        </p:txBody>
      </p:sp>
      <p:sp>
        <p:nvSpPr>
          <p:cNvPr id="44" name="AutoShape 5">
            <a:extLst>
              <a:ext uri="{FF2B5EF4-FFF2-40B4-BE49-F238E27FC236}">
                <a16:creationId xmlns:a16="http://schemas.microsoft.com/office/drawing/2014/main" id="{73E0D67A-7F0A-45C5-0B38-5DF3EE1B7529}"/>
              </a:ext>
            </a:extLst>
          </p:cNvPr>
          <p:cNvSpPr>
            <a:spLocks noChangeArrowheads="1"/>
          </p:cNvSpPr>
          <p:nvPr/>
        </p:nvSpPr>
        <p:spPr bwMode="auto">
          <a:xfrm rot="249888">
            <a:off x="1760530" y="4440357"/>
            <a:ext cx="111358" cy="146736"/>
          </a:xfrm>
          <a:prstGeom prst="star5">
            <a:avLst/>
          </a:prstGeom>
          <a:solidFill>
            <a:srgbClr val="FF3300"/>
          </a:solidFill>
          <a:ln w="3175">
            <a:solidFill>
              <a:schemeClr val="tx1"/>
            </a:solidFill>
            <a:miter lim="800000"/>
            <a:headEnd/>
            <a:tailEnd/>
          </a:ln>
          <a:effectLst/>
        </p:spPr>
        <p:txBody>
          <a:bodyPr wrap="none" anchor="ctr"/>
          <a:lstStyle/>
          <a:p>
            <a:pPr algn="ctr">
              <a:defRPr/>
            </a:pPr>
            <a:endParaRPr lang="en-GB" sz="1350">
              <a:solidFill>
                <a:srgbClr val="000000"/>
              </a:solidFill>
            </a:endParaRPr>
          </a:p>
        </p:txBody>
      </p:sp>
      <p:sp>
        <p:nvSpPr>
          <p:cNvPr id="45" name="AutoShape 270">
            <a:extLst>
              <a:ext uri="{FF2B5EF4-FFF2-40B4-BE49-F238E27FC236}">
                <a16:creationId xmlns:a16="http://schemas.microsoft.com/office/drawing/2014/main" id="{62FC3EF5-DC60-6E91-23B1-C9D9A3D0BCD4}"/>
              </a:ext>
            </a:extLst>
          </p:cNvPr>
          <p:cNvSpPr>
            <a:spLocks noChangeArrowheads="1"/>
          </p:cNvSpPr>
          <p:nvPr/>
        </p:nvSpPr>
        <p:spPr bwMode="auto">
          <a:xfrm rot="249888">
            <a:off x="1696560" y="5496609"/>
            <a:ext cx="104335" cy="140491"/>
          </a:xfrm>
          <a:prstGeom prst="star5">
            <a:avLst/>
          </a:prstGeom>
          <a:solidFill>
            <a:srgbClr val="FF3300"/>
          </a:solidFill>
          <a:ln w="3175">
            <a:solidFill>
              <a:schemeClr val="tx1"/>
            </a:solidFill>
            <a:miter lim="800000"/>
            <a:headEnd/>
            <a:tailEnd/>
          </a:ln>
          <a:effectLst/>
        </p:spPr>
        <p:txBody>
          <a:bodyPr wrap="none" anchor="ctr"/>
          <a:lstStyle/>
          <a:p>
            <a:pPr algn="ctr">
              <a:defRPr/>
            </a:pPr>
            <a:endParaRPr lang="en-GB" sz="1350">
              <a:solidFill>
                <a:srgbClr val="000000"/>
              </a:solidFill>
            </a:endParaRPr>
          </a:p>
        </p:txBody>
      </p:sp>
      <p:sp>
        <p:nvSpPr>
          <p:cNvPr id="46" name="AutoShape 271">
            <a:extLst>
              <a:ext uri="{FF2B5EF4-FFF2-40B4-BE49-F238E27FC236}">
                <a16:creationId xmlns:a16="http://schemas.microsoft.com/office/drawing/2014/main" id="{21B100B9-FDEA-3C02-6C23-EFEDBB2DC9D6}"/>
              </a:ext>
            </a:extLst>
          </p:cNvPr>
          <p:cNvSpPr>
            <a:spLocks noChangeArrowheads="1"/>
          </p:cNvSpPr>
          <p:nvPr/>
        </p:nvSpPr>
        <p:spPr bwMode="auto">
          <a:xfrm rot="249888">
            <a:off x="2142592" y="5244232"/>
            <a:ext cx="104335" cy="142053"/>
          </a:xfrm>
          <a:prstGeom prst="star5">
            <a:avLst/>
          </a:prstGeom>
          <a:solidFill>
            <a:srgbClr val="FF3300"/>
          </a:solidFill>
          <a:ln w="3175">
            <a:solidFill>
              <a:schemeClr val="tx1"/>
            </a:solidFill>
            <a:miter lim="800000"/>
            <a:headEnd/>
            <a:tailEnd/>
          </a:ln>
          <a:effectLst/>
        </p:spPr>
        <p:txBody>
          <a:bodyPr wrap="none" anchor="ctr"/>
          <a:lstStyle/>
          <a:p>
            <a:pPr algn="ctr">
              <a:defRPr/>
            </a:pPr>
            <a:endParaRPr lang="en-GB" sz="1350">
              <a:solidFill>
                <a:srgbClr val="000000"/>
              </a:solidFill>
            </a:endParaRPr>
          </a:p>
        </p:txBody>
      </p:sp>
      <p:sp>
        <p:nvSpPr>
          <p:cNvPr id="48" name="TextBox 47">
            <a:extLst>
              <a:ext uri="{FF2B5EF4-FFF2-40B4-BE49-F238E27FC236}">
                <a16:creationId xmlns:a16="http://schemas.microsoft.com/office/drawing/2014/main" id="{D087EEF4-1432-020C-1F99-5409F138B1B6}"/>
              </a:ext>
            </a:extLst>
          </p:cNvPr>
          <p:cNvSpPr txBox="1"/>
          <p:nvPr/>
        </p:nvSpPr>
        <p:spPr>
          <a:xfrm>
            <a:off x="6332063" y="77105"/>
            <a:ext cx="9586273" cy="1200329"/>
          </a:xfrm>
          <a:prstGeom prst="rect">
            <a:avLst/>
          </a:prstGeom>
          <a:noFill/>
        </p:spPr>
        <p:txBody>
          <a:bodyPr wrap="square">
            <a:spAutoFit/>
          </a:bodyPr>
          <a:lstStyle/>
          <a:p>
            <a:pPr algn="l"/>
            <a:r>
              <a:rPr lang="en-IE" sz="2400" b="1" i="0" u="none" strike="noStrike" baseline="0" dirty="0">
                <a:latin typeface="CIDFont+F1"/>
              </a:rPr>
              <a:t>Pre-Carboniferous </a:t>
            </a:r>
          </a:p>
          <a:p>
            <a:pPr algn="l"/>
            <a:r>
              <a:rPr lang="en-IE" sz="2400" b="1" i="0" u="none" strike="noStrike" baseline="0" dirty="0">
                <a:latin typeface="CIDFont+F1"/>
              </a:rPr>
              <a:t>Basement Terranes</a:t>
            </a:r>
          </a:p>
          <a:p>
            <a:pPr algn="l"/>
            <a:r>
              <a:rPr lang="en-IE" sz="2400" b="1" dirty="0">
                <a:latin typeface="CIDFont+F1"/>
              </a:rPr>
              <a:t>(after Long, 2003*)</a:t>
            </a:r>
            <a:endParaRPr lang="en-IE" dirty="0"/>
          </a:p>
        </p:txBody>
      </p:sp>
      <p:grpSp>
        <p:nvGrpSpPr>
          <p:cNvPr id="51" name="Group 50">
            <a:extLst>
              <a:ext uri="{FF2B5EF4-FFF2-40B4-BE49-F238E27FC236}">
                <a16:creationId xmlns:a16="http://schemas.microsoft.com/office/drawing/2014/main" id="{F5FC073C-2A93-705D-282A-90D1C4456B88}"/>
              </a:ext>
            </a:extLst>
          </p:cNvPr>
          <p:cNvGrpSpPr/>
          <p:nvPr/>
        </p:nvGrpSpPr>
        <p:grpSpPr>
          <a:xfrm>
            <a:off x="1273699" y="3215007"/>
            <a:ext cx="4906805" cy="1636461"/>
            <a:chOff x="1273699" y="3215007"/>
            <a:chExt cx="4906805" cy="1636461"/>
          </a:xfrm>
        </p:grpSpPr>
        <p:sp>
          <p:nvSpPr>
            <p:cNvPr id="49" name="Rectangle 48">
              <a:extLst>
                <a:ext uri="{FF2B5EF4-FFF2-40B4-BE49-F238E27FC236}">
                  <a16:creationId xmlns:a16="http://schemas.microsoft.com/office/drawing/2014/main" id="{EF8C425A-AE66-D5A9-A4BF-D598ED58983E}"/>
                </a:ext>
              </a:extLst>
            </p:cNvPr>
            <p:cNvSpPr/>
            <p:nvPr/>
          </p:nvSpPr>
          <p:spPr>
            <a:xfrm>
              <a:off x="5112000" y="3215007"/>
              <a:ext cx="1068504" cy="163646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0" name="TextBox 49">
              <a:extLst>
                <a:ext uri="{FF2B5EF4-FFF2-40B4-BE49-F238E27FC236}">
                  <a16:creationId xmlns:a16="http://schemas.microsoft.com/office/drawing/2014/main" id="{BC876D3F-71D4-EF7E-FD88-EACE8E7A9576}"/>
                </a:ext>
              </a:extLst>
            </p:cNvPr>
            <p:cNvSpPr txBox="1"/>
            <p:nvPr/>
          </p:nvSpPr>
          <p:spPr>
            <a:xfrm rot="19419838">
              <a:off x="1273699" y="3850653"/>
              <a:ext cx="2890535" cy="369332"/>
            </a:xfrm>
            <a:prstGeom prst="rect">
              <a:avLst/>
            </a:prstGeom>
            <a:solidFill>
              <a:schemeClr val="bg1"/>
            </a:solidFill>
          </p:spPr>
          <p:txBody>
            <a:bodyPr wrap="none" rtlCol="0">
              <a:spAutoFit/>
            </a:bodyPr>
            <a:lstStyle/>
            <a:p>
              <a:r>
                <a:rPr lang="en-IE" b="1" dirty="0">
                  <a:solidFill>
                    <a:srgbClr val="FF0000"/>
                  </a:solidFill>
                </a:rPr>
                <a:t>IAPETUS SUTURE ZONE</a:t>
              </a:r>
            </a:p>
          </p:txBody>
        </p:sp>
      </p:grpSp>
    </p:spTree>
    <p:extLst>
      <p:ext uri="{BB962C8B-B14F-4D97-AF65-F5344CB8AC3E}">
        <p14:creationId xmlns:p14="http://schemas.microsoft.com/office/powerpoint/2010/main" val="2804291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1+#ppt_w/2"/>
                                          </p:val>
                                        </p:tav>
                                        <p:tav tm="100000">
                                          <p:val>
                                            <p:strVal val="#ppt_x"/>
                                          </p:val>
                                        </p:tav>
                                      </p:tavLst>
                                    </p:anim>
                                    <p:anim calcmode="lin" valueType="num">
                                      <p:cBhvr additive="base">
                                        <p:cTn id="8" dur="500" fill="hold"/>
                                        <p:tgtEl>
                                          <p:spTgt spid="5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8BC6A6D-C169-40EF-8251-AD6BC6EF3C58}"/>
              </a:ext>
            </a:extLst>
          </p:cNvPr>
          <p:cNvSpPr>
            <a:spLocks noGrp="1"/>
          </p:cNvSpPr>
          <p:nvPr>
            <p:ph type="dt" sz="half" idx="10"/>
          </p:nvPr>
        </p:nvSpPr>
        <p:spPr/>
        <p:txBody>
          <a:bodyPr/>
          <a:lstStyle/>
          <a:p>
            <a:fld id="{509ED4D7-8976-4290-9FF0-BF6842204702}" type="datetime1">
              <a:rPr lang="sv-SE" smtClean="0"/>
              <a:pPr/>
              <a:t>2023-09-28</a:t>
            </a:fld>
            <a:endParaRPr lang="en-GB" dirty="0"/>
          </a:p>
        </p:txBody>
      </p:sp>
      <p:sp>
        <p:nvSpPr>
          <p:cNvPr id="5" name="Slide Number Placeholder 4">
            <a:extLst>
              <a:ext uri="{FF2B5EF4-FFF2-40B4-BE49-F238E27FC236}">
                <a16:creationId xmlns:a16="http://schemas.microsoft.com/office/drawing/2014/main" id="{B78FCDCC-0F48-46B2-BC99-F5F91F79C032}"/>
              </a:ext>
            </a:extLst>
          </p:cNvPr>
          <p:cNvSpPr>
            <a:spLocks noGrp="1"/>
          </p:cNvSpPr>
          <p:nvPr>
            <p:ph type="sldNum" sz="quarter" idx="11"/>
          </p:nvPr>
        </p:nvSpPr>
        <p:spPr/>
        <p:txBody>
          <a:bodyPr/>
          <a:lstStyle/>
          <a:p>
            <a:fld id="{A153D128-6291-4599-92FF-DFF1C4914FCF}" type="slidenum">
              <a:rPr lang="en-GB" smtClean="0"/>
              <a:pPr/>
              <a:t>51</a:t>
            </a:fld>
            <a:endParaRPr lang="en-GB"/>
          </a:p>
        </p:txBody>
      </p:sp>
      <p:sp>
        <p:nvSpPr>
          <p:cNvPr id="6" name="Footer Placeholder 5">
            <a:extLst>
              <a:ext uri="{FF2B5EF4-FFF2-40B4-BE49-F238E27FC236}">
                <a16:creationId xmlns:a16="http://schemas.microsoft.com/office/drawing/2014/main" id="{B800F486-26C8-426A-99E3-9FDA18BEE49A}"/>
              </a:ext>
            </a:extLst>
          </p:cNvPr>
          <p:cNvSpPr>
            <a:spLocks noGrp="1"/>
          </p:cNvSpPr>
          <p:nvPr>
            <p:ph type="ftr" sz="quarter" idx="12"/>
          </p:nvPr>
        </p:nvSpPr>
        <p:spPr/>
        <p:txBody>
          <a:bodyPr/>
          <a:lstStyle/>
          <a:p>
            <a:r>
              <a:rPr lang="en-US"/>
              <a:t>Unit/Operation choose tab Insert/Header &amp; Footer</a:t>
            </a:r>
            <a:endParaRPr lang="en-GB"/>
          </a:p>
        </p:txBody>
      </p:sp>
      <p:pic>
        <p:nvPicPr>
          <p:cNvPr id="16" name="Picture 15">
            <a:extLst>
              <a:ext uri="{FF2B5EF4-FFF2-40B4-BE49-F238E27FC236}">
                <a16:creationId xmlns:a16="http://schemas.microsoft.com/office/drawing/2014/main" id="{A47DAB35-3FD0-83CD-7219-21BA3D14B0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973" t="1857" r="8234"/>
          <a:stretch/>
        </p:blipFill>
        <p:spPr>
          <a:xfrm rot="5400000">
            <a:off x="1668983" y="-571997"/>
            <a:ext cx="5734033" cy="9072000"/>
          </a:xfrm>
          <a:prstGeom prst="rect">
            <a:avLst/>
          </a:prstGeom>
        </p:spPr>
      </p:pic>
      <p:sp>
        <p:nvSpPr>
          <p:cNvPr id="18" name="TextBox 17">
            <a:extLst>
              <a:ext uri="{FF2B5EF4-FFF2-40B4-BE49-F238E27FC236}">
                <a16:creationId xmlns:a16="http://schemas.microsoft.com/office/drawing/2014/main" id="{1D933C18-6E39-1541-CFB5-3892B34C4A6C}"/>
              </a:ext>
            </a:extLst>
          </p:cNvPr>
          <p:cNvSpPr txBox="1"/>
          <p:nvPr/>
        </p:nvSpPr>
        <p:spPr>
          <a:xfrm>
            <a:off x="4572000" y="57813"/>
            <a:ext cx="4572000" cy="830997"/>
          </a:xfrm>
          <a:prstGeom prst="rect">
            <a:avLst/>
          </a:prstGeom>
          <a:noFill/>
        </p:spPr>
        <p:txBody>
          <a:bodyPr wrap="square">
            <a:spAutoFit/>
          </a:bodyPr>
          <a:lstStyle/>
          <a:p>
            <a:r>
              <a:rPr lang="en-US" sz="1600" b="1" i="0" u="none" strike="noStrike" baseline="0" dirty="0">
                <a:solidFill>
                  <a:srgbClr val="000000"/>
                </a:solidFill>
                <a:latin typeface="Times New Roman" panose="02020603050405020304" pitchFamily="18" charset="0"/>
              </a:rPr>
              <a:t>Phillips, W.E.A., Stillman, C. J. &amp; Murphy, T., </a:t>
            </a:r>
            <a:r>
              <a:rPr lang="en-US" sz="1600" b="0" i="0" u="none" strike="noStrike" baseline="0" dirty="0">
                <a:solidFill>
                  <a:srgbClr val="000000"/>
                </a:solidFill>
                <a:latin typeface="Times New Roman" panose="02020603050405020304" pitchFamily="18" charset="0"/>
              </a:rPr>
              <a:t>(1976) A Caledonian plate tectonic model. </a:t>
            </a:r>
            <a:r>
              <a:rPr lang="en-US" sz="1600" b="0" i="1" u="none" strike="noStrike" baseline="0" dirty="0">
                <a:solidFill>
                  <a:srgbClr val="000000"/>
                </a:solidFill>
                <a:latin typeface="Times New Roman" panose="02020603050405020304" pitchFamily="18" charset="0"/>
              </a:rPr>
              <a:t>Journal of the Geological Society, London, </a:t>
            </a:r>
            <a:r>
              <a:rPr lang="en-US" sz="1600" b="0" i="0" u="none" strike="noStrike" baseline="0" dirty="0">
                <a:solidFill>
                  <a:srgbClr val="000000"/>
                </a:solidFill>
                <a:latin typeface="Times New Roman" panose="02020603050405020304" pitchFamily="18" charset="0"/>
              </a:rPr>
              <a:t>v.132, p. 579 - 609. </a:t>
            </a:r>
            <a:endParaRPr lang="en-IE" sz="1600" dirty="0"/>
          </a:p>
        </p:txBody>
      </p:sp>
      <p:sp>
        <p:nvSpPr>
          <p:cNvPr id="19" name="TextBox 18">
            <a:extLst>
              <a:ext uri="{FF2B5EF4-FFF2-40B4-BE49-F238E27FC236}">
                <a16:creationId xmlns:a16="http://schemas.microsoft.com/office/drawing/2014/main" id="{6BF6FF74-4A03-E5E8-CF76-305B672292CC}"/>
              </a:ext>
            </a:extLst>
          </p:cNvPr>
          <p:cNvSpPr txBox="1"/>
          <p:nvPr/>
        </p:nvSpPr>
        <p:spPr>
          <a:xfrm>
            <a:off x="0" y="26981"/>
            <a:ext cx="4032000" cy="830997"/>
          </a:xfrm>
          <a:prstGeom prst="rect">
            <a:avLst/>
          </a:prstGeom>
          <a:noFill/>
        </p:spPr>
        <p:txBody>
          <a:bodyPr wrap="square">
            <a:spAutoFit/>
          </a:bodyPr>
          <a:lstStyle/>
          <a:p>
            <a:pPr algn="ctr"/>
            <a:r>
              <a:rPr lang="en-IE" sz="2400" b="1" i="0" u="none" strike="noStrike" baseline="0" dirty="0">
                <a:latin typeface="CIDFont+F1"/>
              </a:rPr>
              <a:t>Iapetus Suture – Convergence in Ordovician ?</a:t>
            </a:r>
            <a:endParaRPr lang="en-IE" dirty="0"/>
          </a:p>
        </p:txBody>
      </p:sp>
    </p:spTree>
    <p:extLst>
      <p:ext uri="{BB962C8B-B14F-4D97-AF65-F5344CB8AC3E}">
        <p14:creationId xmlns:p14="http://schemas.microsoft.com/office/powerpoint/2010/main" val="8510610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8BC6A6D-C169-40EF-8251-AD6BC6EF3C58}"/>
              </a:ext>
            </a:extLst>
          </p:cNvPr>
          <p:cNvSpPr>
            <a:spLocks noGrp="1"/>
          </p:cNvSpPr>
          <p:nvPr>
            <p:ph type="dt" sz="half" idx="10"/>
          </p:nvPr>
        </p:nvSpPr>
        <p:spPr/>
        <p:txBody>
          <a:bodyPr/>
          <a:lstStyle/>
          <a:p>
            <a:fld id="{509ED4D7-8976-4290-9FF0-BF6842204702}" type="datetime1">
              <a:rPr lang="sv-SE" smtClean="0"/>
              <a:pPr/>
              <a:t>2023-09-28</a:t>
            </a:fld>
            <a:endParaRPr lang="en-GB" dirty="0"/>
          </a:p>
        </p:txBody>
      </p:sp>
      <p:sp>
        <p:nvSpPr>
          <p:cNvPr id="5" name="Slide Number Placeholder 4">
            <a:extLst>
              <a:ext uri="{FF2B5EF4-FFF2-40B4-BE49-F238E27FC236}">
                <a16:creationId xmlns:a16="http://schemas.microsoft.com/office/drawing/2014/main" id="{B78FCDCC-0F48-46B2-BC99-F5F91F79C032}"/>
              </a:ext>
            </a:extLst>
          </p:cNvPr>
          <p:cNvSpPr>
            <a:spLocks noGrp="1"/>
          </p:cNvSpPr>
          <p:nvPr>
            <p:ph type="sldNum" sz="quarter" idx="11"/>
          </p:nvPr>
        </p:nvSpPr>
        <p:spPr/>
        <p:txBody>
          <a:bodyPr/>
          <a:lstStyle/>
          <a:p>
            <a:fld id="{A153D128-6291-4599-92FF-DFF1C4914FCF}" type="slidenum">
              <a:rPr lang="en-GB" smtClean="0"/>
              <a:pPr/>
              <a:t>52</a:t>
            </a:fld>
            <a:endParaRPr lang="en-GB"/>
          </a:p>
        </p:txBody>
      </p:sp>
      <p:sp>
        <p:nvSpPr>
          <p:cNvPr id="6" name="Footer Placeholder 5">
            <a:extLst>
              <a:ext uri="{FF2B5EF4-FFF2-40B4-BE49-F238E27FC236}">
                <a16:creationId xmlns:a16="http://schemas.microsoft.com/office/drawing/2014/main" id="{B800F486-26C8-426A-99E3-9FDA18BEE49A}"/>
              </a:ext>
            </a:extLst>
          </p:cNvPr>
          <p:cNvSpPr>
            <a:spLocks noGrp="1"/>
          </p:cNvSpPr>
          <p:nvPr>
            <p:ph type="ftr" sz="quarter" idx="12"/>
          </p:nvPr>
        </p:nvSpPr>
        <p:spPr/>
        <p:txBody>
          <a:bodyPr/>
          <a:lstStyle/>
          <a:p>
            <a:r>
              <a:rPr lang="en-US"/>
              <a:t>Unit/Operation choose tab Insert/Header &amp; Footer</a:t>
            </a:r>
            <a:endParaRPr lang="en-GB"/>
          </a:p>
        </p:txBody>
      </p:sp>
      <p:pic>
        <p:nvPicPr>
          <p:cNvPr id="3" name="Picture 2">
            <a:extLst>
              <a:ext uri="{FF2B5EF4-FFF2-40B4-BE49-F238E27FC236}">
                <a16:creationId xmlns:a16="http://schemas.microsoft.com/office/drawing/2014/main" id="{F407FC53-E509-F7D9-84B1-C6E4F48E0F5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634" r="1956" b="1979"/>
          <a:stretch/>
        </p:blipFill>
        <p:spPr>
          <a:xfrm>
            <a:off x="-55043" y="960121"/>
            <a:ext cx="5084244" cy="3371850"/>
          </a:xfrm>
          <a:prstGeom prst="rect">
            <a:avLst/>
          </a:prstGeom>
        </p:spPr>
      </p:pic>
      <p:pic>
        <p:nvPicPr>
          <p:cNvPr id="8" name="Picture 7">
            <a:extLst>
              <a:ext uri="{FF2B5EF4-FFF2-40B4-BE49-F238E27FC236}">
                <a16:creationId xmlns:a16="http://schemas.microsoft.com/office/drawing/2014/main" id="{61508423-1A5D-23AF-87F8-0EED9A1080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51699" y="1510665"/>
            <a:ext cx="4141943" cy="4326931"/>
          </a:xfrm>
          <a:prstGeom prst="rect">
            <a:avLst/>
          </a:prstGeom>
        </p:spPr>
      </p:pic>
      <p:sp>
        <p:nvSpPr>
          <p:cNvPr id="12" name="TextBox 11">
            <a:extLst>
              <a:ext uri="{FF2B5EF4-FFF2-40B4-BE49-F238E27FC236}">
                <a16:creationId xmlns:a16="http://schemas.microsoft.com/office/drawing/2014/main" id="{4D3A9F8D-5EC3-056E-014E-5A43FEF8BD51}"/>
              </a:ext>
            </a:extLst>
          </p:cNvPr>
          <p:cNvSpPr txBox="1"/>
          <p:nvPr/>
        </p:nvSpPr>
        <p:spPr>
          <a:xfrm>
            <a:off x="1" y="5790206"/>
            <a:ext cx="9010170" cy="1077218"/>
          </a:xfrm>
          <a:prstGeom prst="rect">
            <a:avLst/>
          </a:prstGeom>
          <a:noFill/>
        </p:spPr>
        <p:txBody>
          <a:bodyPr wrap="square">
            <a:spAutoFit/>
          </a:bodyPr>
          <a:lstStyle/>
          <a:p>
            <a:r>
              <a:rPr lang="en-IE" sz="1600" b="1" i="0" u="none" strike="noStrike" baseline="0" dirty="0">
                <a:solidFill>
                  <a:srgbClr val="000000"/>
                </a:solidFill>
                <a:latin typeface="Times New Roman" panose="02020603050405020304" pitchFamily="18" charset="0"/>
              </a:rPr>
              <a:t>McConnell, B., Riggs, N. &amp; </a:t>
            </a:r>
            <a:r>
              <a:rPr lang="en-IE" sz="1600" b="1" i="0" u="none" strike="noStrike" baseline="0" dirty="0" err="1">
                <a:solidFill>
                  <a:srgbClr val="000000"/>
                </a:solidFill>
                <a:latin typeface="Times New Roman" panose="02020603050405020304" pitchFamily="18" charset="0"/>
              </a:rPr>
              <a:t>Fritschle</a:t>
            </a:r>
            <a:r>
              <a:rPr lang="en-IE" sz="1600" b="1" i="0" u="none" strike="noStrike" baseline="0" dirty="0">
                <a:solidFill>
                  <a:srgbClr val="000000"/>
                </a:solidFill>
                <a:latin typeface="Times New Roman" panose="02020603050405020304" pitchFamily="18" charset="0"/>
              </a:rPr>
              <a:t>, T. </a:t>
            </a:r>
            <a:r>
              <a:rPr lang="en-IE" sz="1600" b="0" i="0" u="none" strike="noStrike" baseline="0" dirty="0">
                <a:solidFill>
                  <a:srgbClr val="000000"/>
                </a:solidFill>
                <a:latin typeface="Times New Roman" panose="02020603050405020304" pitchFamily="18" charset="0"/>
              </a:rPr>
              <a:t>(2020) Tectonic history across the Iapetus suture zone in Ireland. </a:t>
            </a:r>
            <a:r>
              <a:rPr lang="en-IE" sz="1600" b="0" i="1" u="none" strike="noStrike" baseline="0" dirty="0">
                <a:solidFill>
                  <a:srgbClr val="000000"/>
                </a:solidFill>
                <a:latin typeface="Times New Roman" panose="02020603050405020304" pitchFamily="18" charset="0"/>
              </a:rPr>
              <a:t>In: </a:t>
            </a:r>
            <a:r>
              <a:rPr lang="en-IE" sz="1600" b="0" i="0" u="none" strike="noStrike" baseline="0" dirty="0">
                <a:solidFill>
                  <a:srgbClr val="000000"/>
                </a:solidFill>
                <a:latin typeface="Times New Roman" panose="02020603050405020304" pitchFamily="18" charset="0"/>
              </a:rPr>
              <a:t>Murphy, J. B., Strachan, R. A. and Quesada, C. (eds.). </a:t>
            </a:r>
            <a:r>
              <a:rPr lang="en-IE" sz="1600" b="0" i="0" u="none" strike="noStrike" baseline="0" dirty="0" err="1">
                <a:solidFill>
                  <a:srgbClr val="000000"/>
                </a:solidFill>
                <a:latin typeface="Times New Roman" panose="02020603050405020304" pitchFamily="18" charset="0"/>
              </a:rPr>
              <a:t>Pannotia</a:t>
            </a:r>
            <a:r>
              <a:rPr lang="en-IE" sz="1600" b="0" i="0" u="none" strike="noStrike" baseline="0" dirty="0">
                <a:solidFill>
                  <a:srgbClr val="000000"/>
                </a:solidFill>
                <a:latin typeface="Times New Roman" panose="02020603050405020304" pitchFamily="18" charset="0"/>
              </a:rPr>
              <a:t> to Pangaea: Neoproterozoic and </a:t>
            </a:r>
            <a:r>
              <a:rPr lang="en-IE" sz="1600" b="0" i="0" u="none" strike="noStrike" baseline="0" dirty="0" err="1">
                <a:solidFill>
                  <a:srgbClr val="000000"/>
                </a:solidFill>
                <a:latin typeface="Times New Roman" panose="02020603050405020304" pitchFamily="18" charset="0"/>
              </a:rPr>
              <a:t>Paleozoic</a:t>
            </a:r>
            <a:r>
              <a:rPr lang="en-IE" sz="1600" b="0" i="0" u="none" strike="noStrike" baseline="0" dirty="0">
                <a:solidFill>
                  <a:srgbClr val="000000"/>
                </a:solidFill>
                <a:latin typeface="Times New Roman" panose="02020603050405020304" pitchFamily="18" charset="0"/>
              </a:rPr>
              <a:t> Orogenic Cycles in the Circum-Atlantic Region. </a:t>
            </a:r>
            <a:r>
              <a:rPr lang="en-IE" sz="1600" b="0" i="1" u="none" strike="noStrike" baseline="0" dirty="0">
                <a:solidFill>
                  <a:srgbClr val="000000"/>
                </a:solidFill>
                <a:latin typeface="Times New Roman" panose="02020603050405020304" pitchFamily="18" charset="0"/>
              </a:rPr>
              <a:t>Geological Society, London, Special Publication</a:t>
            </a:r>
            <a:r>
              <a:rPr lang="en-IE" sz="1600" b="0" i="0" u="none" strike="noStrike" baseline="0" dirty="0">
                <a:solidFill>
                  <a:srgbClr val="000000"/>
                </a:solidFill>
                <a:latin typeface="Times New Roman" panose="02020603050405020304" pitchFamily="18" charset="0"/>
              </a:rPr>
              <a:t>. 503. 333–345. </a:t>
            </a:r>
            <a:endParaRPr lang="en-IE" sz="1600" dirty="0"/>
          </a:p>
        </p:txBody>
      </p:sp>
      <p:sp>
        <p:nvSpPr>
          <p:cNvPr id="13" name="TextBox 12">
            <a:extLst>
              <a:ext uri="{FF2B5EF4-FFF2-40B4-BE49-F238E27FC236}">
                <a16:creationId xmlns:a16="http://schemas.microsoft.com/office/drawing/2014/main" id="{3410B77B-CFA4-A273-6DCD-568DA6ED2C67}"/>
              </a:ext>
            </a:extLst>
          </p:cNvPr>
          <p:cNvSpPr txBox="1"/>
          <p:nvPr/>
        </p:nvSpPr>
        <p:spPr>
          <a:xfrm>
            <a:off x="0" y="26981"/>
            <a:ext cx="4032000" cy="830997"/>
          </a:xfrm>
          <a:prstGeom prst="rect">
            <a:avLst/>
          </a:prstGeom>
          <a:noFill/>
        </p:spPr>
        <p:txBody>
          <a:bodyPr wrap="square">
            <a:spAutoFit/>
          </a:bodyPr>
          <a:lstStyle/>
          <a:p>
            <a:pPr algn="ctr"/>
            <a:r>
              <a:rPr lang="en-IE" sz="2400" b="1" i="0" u="none" strike="noStrike" baseline="0" dirty="0">
                <a:latin typeface="CIDFont+F1"/>
              </a:rPr>
              <a:t>Iapetus Suture – Convergence in Ordovician ?</a:t>
            </a:r>
            <a:endParaRPr lang="en-IE" dirty="0"/>
          </a:p>
        </p:txBody>
      </p:sp>
      <p:sp>
        <p:nvSpPr>
          <p:cNvPr id="14" name="Rectangle 13">
            <a:extLst>
              <a:ext uri="{FF2B5EF4-FFF2-40B4-BE49-F238E27FC236}">
                <a16:creationId xmlns:a16="http://schemas.microsoft.com/office/drawing/2014/main" id="{0D655574-1B7F-C4AF-CD28-0D0320AF52F7}"/>
              </a:ext>
            </a:extLst>
          </p:cNvPr>
          <p:cNvSpPr/>
          <p:nvPr/>
        </p:nvSpPr>
        <p:spPr>
          <a:xfrm>
            <a:off x="3119718" y="2884003"/>
            <a:ext cx="1925618" cy="16032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5" name="Rectangle 14">
            <a:extLst>
              <a:ext uri="{FF2B5EF4-FFF2-40B4-BE49-F238E27FC236}">
                <a16:creationId xmlns:a16="http://schemas.microsoft.com/office/drawing/2014/main" id="{B2DE8966-6255-D3B1-4404-3232E1223844}"/>
              </a:ext>
            </a:extLst>
          </p:cNvPr>
          <p:cNvSpPr/>
          <p:nvPr/>
        </p:nvSpPr>
        <p:spPr>
          <a:xfrm>
            <a:off x="4851699" y="1449000"/>
            <a:ext cx="260301" cy="360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33630738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8BC6A6D-C169-40EF-8251-AD6BC6EF3C58}"/>
              </a:ext>
            </a:extLst>
          </p:cNvPr>
          <p:cNvSpPr>
            <a:spLocks noGrp="1"/>
          </p:cNvSpPr>
          <p:nvPr>
            <p:ph type="dt" sz="half" idx="10"/>
          </p:nvPr>
        </p:nvSpPr>
        <p:spPr/>
        <p:txBody>
          <a:bodyPr/>
          <a:lstStyle/>
          <a:p>
            <a:fld id="{509ED4D7-8976-4290-9FF0-BF6842204702}" type="datetime1">
              <a:rPr lang="sv-SE" smtClean="0"/>
              <a:pPr/>
              <a:t>2023-09-28</a:t>
            </a:fld>
            <a:endParaRPr lang="en-GB" dirty="0"/>
          </a:p>
        </p:txBody>
      </p:sp>
      <p:sp>
        <p:nvSpPr>
          <p:cNvPr id="5" name="Slide Number Placeholder 4">
            <a:extLst>
              <a:ext uri="{FF2B5EF4-FFF2-40B4-BE49-F238E27FC236}">
                <a16:creationId xmlns:a16="http://schemas.microsoft.com/office/drawing/2014/main" id="{B78FCDCC-0F48-46B2-BC99-F5F91F79C032}"/>
              </a:ext>
            </a:extLst>
          </p:cNvPr>
          <p:cNvSpPr>
            <a:spLocks noGrp="1"/>
          </p:cNvSpPr>
          <p:nvPr>
            <p:ph type="sldNum" sz="quarter" idx="11"/>
          </p:nvPr>
        </p:nvSpPr>
        <p:spPr/>
        <p:txBody>
          <a:bodyPr/>
          <a:lstStyle/>
          <a:p>
            <a:fld id="{A153D128-6291-4599-92FF-DFF1C4914FCF}" type="slidenum">
              <a:rPr lang="en-GB" smtClean="0"/>
              <a:pPr/>
              <a:t>53</a:t>
            </a:fld>
            <a:endParaRPr lang="en-GB"/>
          </a:p>
        </p:txBody>
      </p:sp>
      <p:sp>
        <p:nvSpPr>
          <p:cNvPr id="6" name="Footer Placeholder 5">
            <a:extLst>
              <a:ext uri="{FF2B5EF4-FFF2-40B4-BE49-F238E27FC236}">
                <a16:creationId xmlns:a16="http://schemas.microsoft.com/office/drawing/2014/main" id="{B800F486-26C8-426A-99E3-9FDA18BEE49A}"/>
              </a:ext>
            </a:extLst>
          </p:cNvPr>
          <p:cNvSpPr>
            <a:spLocks noGrp="1"/>
          </p:cNvSpPr>
          <p:nvPr>
            <p:ph type="ftr" sz="quarter" idx="12"/>
          </p:nvPr>
        </p:nvSpPr>
        <p:spPr/>
        <p:txBody>
          <a:bodyPr/>
          <a:lstStyle/>
          <a:p>
            <a:r>
              <a:rPr lang="en-US"/>
              <a:t>Unit/Operation choose tab Insert/Header &amp; Footer</a:t>
            </a:r>
            <a:endParaRPr lang="en-GB"/>
          </a:p>
        </p:txBody>
      </p:sp>
      <p:pic>
        <p:nvPicPr>
          <p:cNvPr id="12" name="Picture 11">
            <a:extLst>
              <a:ext uri="{FF2B5EF4-FFF2-40B4-BE49-F238E27FC236}">
                <a16:creationId xmlns:a16="http://schemas.microsoft.com/office/drawing/2014/main" id="{61496F69-2845-0A6F-0E27-9A1E364F48E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1999" y="539344"/>
            <a:ext cx="2913079" cy="1308777"/>
          </a:xfrm>
          <a:prstGeom prst="rect">
            <a:avLst/>
          </a:prstGeom>
        </p:spPr>
      </p:pic>
      <p:pic>
        <p:nvPicPr>
          <p:cNvPr id="14" name="Picture 13">
            <a:extLst>
              <a:ext uri="{FF2B5EF4-FFF2-40B4-BE49-F238E27FC236}">
                <a16:creationId xmlns:a16="http://schemas.microsoft.com/office/drawing/2014/main" id="{B60B279F-E7F0-AA91-1F84-C2A0A1621E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97370" y="0"/>
            <a:ext cx="4474460" cy="3215286"/>
          </a:xfrm>
          <a:prstGeom prst="rect">
            <a:avLst/>
          </a:prstGeom>
        </p:spPr>
      </p:pic>
      <p:sp>
        <p:nvSpPr>
          <p:cNvPr id="16" name="TextBox 15">
            <a:extLst>
              <a:ext uri="{FF2B5EF4-FFF2-40B4-BE49-F238E27FC236}">
                <a16:creationId xmlns:a16="http://schemas.microsoft.com/office/drawing/2014/main" id="{39F70219-05D0-20DA-103B-7D46B5F9068C}"/>
              </a:ext>
            </a:extLst>
          </p:cNvPr>
          <p:cNvSpPr txBox="1"/>
          <p:nvPr/>
        </p:nvSpPr>
        <p:spPr>
          <a:xfrm>
            <a:off x="4520753" y="3052336"/>
            <a:ext cx="4572000" cy="1077218"/>
          </a:xfrm>
          <a:prstGeom prst="rect">
            <a:avLst/>
          </a:prstGeom>
          <a:noFill/>
        </p:spPr>
        <p:txBody>
          <a:bodyPr wrap="square">
            <a:spAutoFit/>
          </a:bodyPr>
          <a:lstStyle/>
          <a:p>
            <a:r>
              <a:rPr lang="en-US" sz="1600" b="1" i="0" u="none" strike="noStrike" baseline="0" dirty="0">
                <a:solidFill>
                  <a:srgbClr val="000000"/>
                </a:solidFill>
                <a:latin typeface="Times New Roman" panose="02020603050405020304" pitchFamily="18" charset="0"/>
              </a:rPr>
              <a:t>Chew, D.M. &amp; Stillman, C. </a:t>
            </a:r>
            <a:r>
              <a:rPr lang="en-US" sz="1600" b="0" i="0" u="none" strike="noStrike" baseline="0" dirty="0">
                <a:solidFill>
                  <a:srgbClr val="000000"/>
                </a:solidFill>
                <a:latin typeface="Times New Roman" panose="02020603050405020304" pitchFamily="18" charset="0"/>
              </a:rPr>
              <a:t>(2009). Late Caledonian Orogeny and magmatism </a:t>
            </a:r>
            <a:r>
              <a:rPr lang="en-US" sz="1600" b="0" i="1" u="none" strike="noStrike" baseline="0" dirty="0">
                <a:solidFill>
                  <a:srgbClr val="000000"/>
                </a:solidFill>
                <a:latin typeface="Times New Roman" panose="02020603050405020304" pitchFamily="18" charset="0"/>
              </a:rPr>
              <a:t>In: The Geology of Ireland. Holland, C.H. and Sanders, I. (2009)</a:t>
            </a:r>
            <a:r>
              <a:rPr lang="en-US" sz="1600" b="0" i="0" u="none" strike="noStrike" baseline="0" dirty="0">
                <a:solidFill>
                  <a:srgbClr val="000000"/>
                </a:solidFill>
                <a:latin typeface="Times New Roman" panose="02020603050405020304" pitchFamily="18" charset="0"/>
              </a:rPr>
              <a:t>. (Eds.). </a:t>
            </a:r>
            <a:r>
              <a:rPr lang="en-US" sz="1600" b="0" i="1" u="none" strike="noStrike" baseline="0" dirty="0">
                <a:solidFill>
                  <a:srgbClr val="000000"/>
                </a:solidFill>
                <a:latin typeface="Times New Roman" panose="02020603050405020304" pitchFamily="18" charset="0"/>
              </a:rPr>
              <a:t>Dunedin Academic Press, </a:t>
            </a:r>
            <a:r>
              <a:rPr lang="en-US" sz="1600" b="0" i="0" u="none" strike="noStrike" baseline="0" dirty="0">
                <a:solidFill>
                  <a:srgbClr val="000000"/>
                </a:solidFill>
                <a:latin typeface="Times New Roman" panose="02020603050405020304" pitchFamily="18" charset="0"/>
              </a:rPr>
              <a:t>143-173. </a:t>
            </a:r>
            <a:endParaRPr lang="en-IE" sz="1600" dirty="0"/>
          </a:p>
        </p:txBody>
      </p:sp>
      <p:pic>
        <p:nvPicPr>
          <p:cNvPr id="18" name="Picture 17">
            <a:extLst>
              <a:ext uri="{FF2B5EF4-FFF2-40B4-BE49-F238E27FC236}">
                <a16:creationId xmlns:a16="http://schemas.microsoft.com/office/drawing/2014/main" id="{F3693196-78B2-524E-5062-E4BF7A8806A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30117" y="4181694"/>
            <a:ext cx="4608965" cy="2620396"/>
          </a:xfrm>
          <a:prstGeom prst="rect">
            <a:avLst/>
          </a:prstGeom>
        </p:spPr>
      </p:pic>
      <p:sp>
        <p:nvSpPr>
          <p:cNvPr id="19" name="TextBox 18">
            <a:extLst>
              <a:ext uri="{FF2B5EF4-FFF2-40B4-BE49-F238E27FC236}">
                <a16:creationId xmlns:a16="http://schemas.microsoft.com/office/drawing/2014/main" id="{0D6F0CC9-BC62-24A5-FFC6-C5B76964ACA1}"/>
              </a:ext>
            </a:extLst>
          </p:cNvPr>
          <p:cNvSpPr txBox="1"/>
          <p:nvPr/>
        </p:nvSpPr>
        <p:spPr>
          <a:xfrm>
            <a:off x="0" y="33714"/>
            <a:ext cx="4752000" cy="461665"/>
          </a:xfrm>
          <a:prstGeom prst="rect">
            <a:avLst/>
          </a:prstGeom>
          <a:noFill/>
        </p:spPr>
        <p:txBody>
          <a:bodyPr wrap="square">
            <a:spAutoFit/>
          </a:bodyPr>
          <a:lstStyle/>
          <a:p>
            <a:pPr algn="ctr"/>
            <a:r>
              <a:rPr lang="en-IE" sz="2400" b="1" i="0" u="none" strike="noStrike" baseline="0" dirty="0"/>
              <a:t>Iapetus Suture – Convergence</a:t>
            </a:r>
            <a:endParaRPr lang="en-IE" dirty="0"/>
          </a:p>
        </p:txBody>
      </p:sp>
      <p:pic>
        <p:nvPicPr>
          <p:cNvPr id="20" name="Picture 19">
            <a:extLst>
              <a:ext uri="{FF2B5EF4-FFF2-40B4-BE49-F238E27FC236}">
                <a16:creationId xmlns:a16="http://schemas.microsoft.com/office/drawing/2014/main" id="{FD78FEBA-668A-7211-3546-DDCDE8DCC7D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22241" y="1885415"/>
            <a:ext cx="4463417" cy="4768801"/>
          </a:xfrm>
          <a:prstGeom prst="rect">
            <a:avLst/>
          </a:prstGeom>
        </p:spPr>
      </p:pic>
      <p:sp>
        <p:nvSpPr>
          <p:cNvPr id="2" name="TextBox 1">
            <a:extLst>
              <a:ext uri="{FF2B5EF4-FFF2-40B4-BE49-F238E27FC236}">
                <a16:creationId xmlns:a16="http://schemas.microsoft.com/office/drawing/2014/main" id="{8170524A-9EEE-24DB-89C8-1C8AAF160963}"/>
              </a:ext>
            </a:extLst>
          </p:cNvPr>
          <p:cNvSpPr txBox="1"/>
          <p:nvPr/>
        </p:nvSpPr>
        <p:spPr>
          <a:xfrm>
            <a:off x="603953" y="4869000"/>
            <a:ext cx="1383247" cy="307777"/>
          </a:xfrm>
          <a:prstGeom prst="rect">
            <a:avLst/>
          </a:prstGeom>
          <a:noFill/>
        </p:spPr>
        <p:txBody>
          <a:bodyPr wrap="square">
            <a:spAutoFit/>
          </a:bodyPr>
          <a:lstStyle/>
          <a:p>
            <a:pPr algn="ctr"/>
            <a:r>
              <a:rPr lang="en-IE" sz="1400" b="1" i="0" u="none" strike="noStrike" baseline="0" dirty="0">
                <a:solidFill>
                  <a:srgbClr val="FF0000"/>
                </a:solidFill>
              </a:rPr>
              <a:t>NAVAN</a:t>
            </a:r>
            <a:endParaRPr lang="en-IE" sz="1400" dirty="0">
              <a:solidFill>
                <a:srgbClr val="FF0000"/>
              </a:solidFill>
            </a:endParaRPr>
          </a:p>
        </p:txBody>
      </p:sp>
      <p:sp>
        <p:nvSpPr>
          <p:cNvPr id="3" name="Oval 2">
            <a:extLst>
              <a:ext uri="{FF2B5EF4-FFF2-40B4-BE49-F238E27FC236}">
                <a16:creationId xmlns:a16="http://schemas.microsoft.com/office/drawing/2014/main" id="{36DDE9E9-7D3B-A6FB-A133-8E99AE9CFFDD}"/>
              </a:ext>
            </a:extLst>
          </p:cNvPr>
          <p:cNvSpPr/>
          <p:nvPr/>
        </p:nvSpPr>
        <p:spPr>
          <a:xfrm>
            <a:off x="608519" y="4779484"/>
            <a:ext cx="339965" cy="36000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7205669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8BC6A6D-C169-40EF-8251-AD6BC6EF3C58}"/>
              </a:ext>
            </a:extLst>
          </p:cNvPr>
          <p:cNvSpPr>
            <a:spLocks noGrp="1"/>
          </p:cNvSpPr>
          <p:nvPr>
            <p:ph type="dt" sz="half" idx="10"/>
          </p:nvPr>
        </p:nvSpPr>
        <p:spPr/>
        <p:txBody>
          <a:bodyPr/>
          <a:lstStyle/>
          <a:p>
            <a:fld id="{509ED4D7-8976-4290-9FF0-BF6842204702}" type="datetime1">
              <a:rPr lang="sv-SE" smtClean="0"/>
              <a:pPr/>
              <a:t>2023-09-28</a:t>
            </a:fld>
            <a:endParaRPr lang="en-GB" dirty="0"/>
          </a:p>
        </p:txBody>
      </p:sp>
      <p:sp>
        <p:nvSpPr>
          <p:cNvPr id="5" name="Slide Number Placeholder 4">
            <a:extLst>
              <a:ext uri="{FF2B5EF4-FFF2-40B4-BE49-F238E27FC236}">
                <a16:creationId xmlns:a16="http://schemas.microsoft.com/office/drawing/2014/main" id="{B78FCDCC-0F48-46B2-BC99-F5F91F79C032}"/>
              </a:ext>
            </a:extLst>
          </p:cNvPr>
          <p:cNvSpPr>
            <a:spLocks noGrp="1"/>
          </p:cNvSpPr>
          <p:nvPr>
            <p:ph type="sldNum" sz="quarter" idx="11"/>
          </p:nvPr>
        </p:nvSpPr>
        <p:spPr/>
        <p:txBody>
          <a:bodyPr/>
          <a:lstStyle/>
          <a:p>
            <a:fld id="{A153D128-6291-4599-92FF-DFF1C4914FCF}" type="slidenum">
              <a:rPr lang="en-GB" smtClean="0"/>
              <a:pPr/>
              <a:t>54</a:t>
            </a:fld>
            <a:endParaRPr lang="en-GB"/>
          </a:p>
        </p:txBody>
      </p:sp>
      <p:sp>
        <p:nvSpPr>
          <p:cNvPr id="6" name="Footer Placeholder 5">
            <a:extLst>
              <a:ext uri="{FF2B5EF4-FFF2-40B4-BE49-F238E27FC236}">
                <a16:creationId xmlns:a16="http://schemas.microsoft.com/office/drawing/2014/main" id="{B800F486-26C8-426A-99E3-9FDA18BEE49A}"/>
              </a:ext>
            </a:extLst>
          </p:cNvPr>
          <p:cNvSpPr>
            <a:spLocks noGrp="1"/>
          </p:cNvSpPr>
          <p:nvPr>
            <p:ph type="ftr" sz="quarter" idx="12"/>
          </p:nvPr>
        </p:nvSpPr>
        <p:spPr/>
        <p:txBody>
          <a:bodyPr/>
          <a:lstStyle/>
          <a:p>
            <a:r>
              <a:rPr lang="en-US"/>
              <a:t>Unit/Operation choose tab Insert/Header &amp; Footer</a:t>
            </a:r>
            <a:endParaRPr lang="en-GB"/>
          </a:p>
        </p:txBody>
      </p:sp>
      <p:sp>
        <p:nvSpPr>
          <p:cNvPr id="8" name="TextBox 7">
            <a:extLst>
              <a:ext uri="{FF2B5EF4-FFF2-40B4-BE49-F238E27FC236}">
                <a16:creationId xmlns:a16="http://schemas.microsoft.com/office/drawing/2014/main" id="{99E2A785-8F2F-7590-52CD-439AE8D49F28}"/>
              </a:ext>
            </a:extLst>
          </p:cNvPr>
          <p:cNvSpPr txBox="1"/>
          <p:nvPr/>
        </p:nvSpPr>
        <p:spPr>
          <a:xfrm>
            <a:off x="478939" y="1028668"/>
            <a:ext cx="3420000" cy="1569660"/>
          </a:xfrm>
          <a:prstGeom prst="rect">
            <a:avLst/>
          </a:prstGeom>
          <a:noFill/>
        </p:spPr>
        <p:txBody>
          <a:bodyPr wrap="square">
            <a:spAutoFit/>
          </a:bodyPr>
          <a:lstStyle/>
          <a:p>
            <a:r>
              <a:rPr lang="en-IE" sz="1600" b="1" i="0" u="none" strike="noStrike" baseline="0" dirty="0">
                <a:latin typeface="TimesNewRomanPS-BoldMT"/>
              </a:rPr>
              <a:t>Chadwick, R.A. &amp; Holliday, D.W. </a:t>
            </a:r>
            <a:r>
              <a:rPr lang="en-IE" sz="1600" b="0" i="0" u="none" strike="noStrike" baseline="0" dirty="0">
                <a:latin typeface="TimesNewRomanPSMT"/>
              </a:rPr>
              <a:t>(1991). Deep crustal structure and Carboniferous basin development within the Iapetus convergence zone, northern England. </a:t>
            </a:r>
            <a:r>
              <a:rPr lang="en-IE" sz="1600" b="0" i="1" u="none" strike="noStrike" baseline="0" dirty="0">
                <a:latin typeface="TimesNewRomanPS-ItalicMT"/>
              </a:rPr>
              <a:t>Journal Geol. Soc. London</a:t>
            </a:r>
            <a:r>
              <a:rPr lang="en-IE" sz="1600" b="0" i="0" u="none" strike="noStrike" baseline="0" dirty="0">
                <a:latin typeface="TimesNewRomanPSMT"/>
              </a:rPr>
              <a:t>, v.148, 41-53.</a:t>
            </a:r>
            <a:endParaRPr lang="en-IE" sz="1600" dirty="0"/>
          </a:p>
        </p:txBody>
      </p:sp>
      <p:pic>
        <p:nvPicPr>
          <p:cNvPr id="10" name="Picture 9">
            <a:extLst>
              <a:ext uri="{FF2B5EF4-FFF2-40B4-BE49-F238E27FC236}">
                <a16:creationId xmlns:a16="http://schemas.microsoft.com/office/drawing/2014/main" id="{C7A8C895-B627-CDCF-62A8-0B78F42D1DC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80152"/>
          <a:stretch/>
        </p:blipFill>
        <p:spPr>
          <a:xfrm>
            <a:off x="72000" y="5097444"/>
            <a:ext cx="4662415" cy="1595127"/>
          </a:xfrm>
          <a:prstGeom prst="rect">
            <a:avLst/>
          </a:prstGeom>
        </p:spPr>
      </p:pic>
      <p:pic>
        <p:nvPicPr>
          <p:cNvPr id="3" name="Picture 2">
            <a:extLst>
              <a:ext uri="{FF2B5EF4-FFF2-40B4-BE49-F238E27FC236}">
                <a16:creationId xmlns:a16="http://schemas.microsoft.com/office/drawing/2014/main" id="{0B92F4FA-1E53-20B2-879A-6658C45ED21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8635"/>
          <a:stretch/>
        </p:blipFill>
        <p:spPr>
          <a:xfrm>
            <a:off x="4233739" y="57813"/>
            <a:ext cx="4910261" cy="6886642"/>
          </a:xfrm>
          <a:prstGeom prst="rect">
            <a:avLst/>
          </a:prstGeom>
        </p:spPr>
      </p:pic>
      <p:sp>
        <p:nvSpPr>
          <p:cNvPr id="12" name="TextBox 11">
            <a:extLst>
              <a:ext uri="{FF2B5EF4-FFF2-40B4-BE49-F238E27FC236}">
                <a16:creationId xmlns:a16="http://schemas.microsoft.com/office/drawing/2014/main" id="{404D4D1E-3447-B686-B361-56238CAD9B96}"/>
              </a:ext>
            </a:extLst>
          </p:cNvPr>
          <p:cNvSpPr txBox="1"/>
          <p:nvPr/>
        </p:nvSpPr>
        <p:spPr>
          <a:xfrm>
            <a:off x="38202" y="57813"/>
            <a:ext cx="4032000" cy="461665"/>
          </a:xfrm>
          <a:prstGeom prst="rect">
            <a:avLst/>
          </a:prstGeom>
          <a:noFill/>
        </p:spPr>
        <p:txBody>
          <a:bodyPr wrap="square">
            <a:spAutoFit/>
          </a:bodyPr>
          <a:lstStyle/>
          <a:p>
            <a:pPr algn="l"/>
            <a:r>
              <a:rPr lang="en-IE" sz="2400" b="1" i="0" u="none" strike="noStrike" baseline="0" dirty="0">
                <a:latin typeface="CIDFont+F1"/>
              </a:rPr>
              <a:t>Iapetus Suture in </a:t>
            </a:r>
            <a:r>
              <a:rPr lang="en-IE" sz="2400" b="1" i="0" u="none" strike="noStrike" baseline="0" dirty="0" err="1">
                <a:latin typeface="CIDFont+F1"/>
              </a:rPr>
              <a:t>N.England</a:t>
            </a:r>
            <a:r>
              <a:rPr lang="en-IE" sz="2400" b="1" i="0" u="none" strike="noStrike" baseline="0" dirty="0">
                <a:latin typeface="CIDFont+F1"/>
              </a:rPr>
              <a:t> ?</a:t>
            </a:r>
            <a:endParaRPr lang="en-IE" dirty="0"/>
          </a:p>
        </p:txBody>
      </p:sp>
    </p:spTree>
    <p:extLst>
      <p:ext uri="{BB962C8B-B14F-4D97-AF65-F5344CB8AC3E}">
        <p14:creationId xmlns:p14="http://schemas.microsoft.com/office/powerpoint/2010/main" val="7950722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8BC6A6D-C169-40EF-8251-AD6BC6EF3C58}"/>
              </a:ext>
            </a:extLst>
          </p:cNvPr>
          <p:cNvSpPr>
            <a:spLocks noGrp="1"/>
          </p:cNvSpPr>
          <p:nvPr>
            <p:ph type="dt" sz="half" idx="10"/>
          </p:nvPr>
        </p:nvSpPr>
        <p:spPr/>
        <p:txBody>
          <a:bodyPr/>
          <a:lstStyle/>
          <a:p>
            <a:fld id="{509ED4D7-8976-4290-9FF0-BF6842204702}" type="datetime1">
              <a:rPr lang="sv-SE" smtClean="0"/>
              <a:pPr/>
              <a:t>2023-09-28</a:t>
            </a:fld>
            <a:endParaRPr lang="en-GB" dirty="0"/>
          </a:p>
        </p:txBody>
      </p:sp>
      <p:sp>
        <p:nvSpPr>
          <p:cNvPr id="5" name="Slide Number Placeholder 4">
            <a:extLst>
              <a:ext uri="{FF2B5EF4-FFF2-40B4-BE49-F238E27FC236}">
                <a16:creationId xmlns:a16="http://schemas.microsoft.com/office/drawing/2014/main" id="{B78FCDCC-0F48-46B2-BC99-F5F91F79C032}"/>
              </a:ext>
            </a:extLst>
          </p:cNvPr>
          <p:cNvSpPr>
            <a:spLocks noGrp="1"/>
          </p:cNvSpPr>
          <p:nvPr>
            <p:ph type="sldNum" sz="quarter" idx="11"/>
          </p:nvPr>
        </p:nvSpPr>
        <p:spPr/>
        <p:txBody>
          <a:bodyPr/>
          <a:lstStyle/>
          <a:p>
            <a:fld id="{A153D128-6291-4599-92FF-DFF1C4914FCF}" type="slidenum">
              <a:rPr lang="en-GB" smtClean="0"/>
              <a:pPr/>
              <a:t>55</a:t>
            </a:fld>
            <a:endParaRPr lang="en-GB"/>
          </a:p>
        </p:txBody>
      </p:sp>
      <p:sp>
        <p:nvSpPr>
          <p:cNvPr id="6" name="Footer Placeholder 5">
            <a:extLst>
              <a:ext uri="{FF2B5EF4-FFF2-40B4-BE49-F238E27FC236}">
                <a16:creationId xmlns:a16="http://schemas.microsoft.com/office/drawing/2014/main" id="{B800F486-26C8-426A-99E3-9FDA18BEE49A}"/>
              </a:ext>
            </a:extLst>
          </p:cNvPr>
          <p:cNvSpPr>
            <a:spLocks noGrp="1"/>
          </p:cNvSpPr>
          <p:nvPr>
            <p:ph type="ftr" sz="quarter" idx="12"/>
          </p:nvPr>
        </p:nvSpPr>
        <p:spPr/>
        <p:txBody>
          <a:bodyPr/>
          <a:lstStyle/>
          <a:p>
            <a:r>
              <a:rPr lang="en-US"/>
              <a:t>Unit/Operation choose tab Insert/Header &amp; Footer</a:t>
            </a:r>
            <a:endParaRPr lang="en-GB"/>
          </a:p>
        </p:txBody>
      </p:sp>
      <p:pic>
        <p:nvPicPr>
          <p:cNvPr id="3" name="Picture 2">
            <a:extLst>
              <a:ext uri="{FF2B5EF4-FFF2-40B4-BE49-F238E27FC236}">
                <a16:creationId xmlns:a16="http://schemas.microsoft.com/office/drawing/2014/main" id="{C8AAADE2-C9A5-3C1E-1801-E3688D5407B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51483" y="-223146"/>
            <a:ext cx="8160000" cy="6611044"/>
          </a:xfrm>
          <a:prstGeom prst="rect">
            <a:avLst/>
          </a:prstGeom>
        </p:spPr>
      </p:pic>
      <p:sp>
        <p:nvSpPr>
          <p:cNvPr id="8" name="TextBox 7">
            <a:extLst>
              <a:ext uri="{FF2B5EF4-FFF2-40B4-BE49-F238E27FC236}">
                <a16:creationId xmlns:a16="http://schemas.microsoft.com/office/drawing/2014/main" id="{4EA6B174-6355-E050-95B6-41AFC1DF158D}"/>
              </a:ext>
            </a:extLst>
          </p:cNvPr>
          <p:cNvSpPr txBox="1"/>
          <p:nvPr/>
        </p:nvSpPr>
        <p:spPr>
          <a:xfrm>
            <a:off x="780570" y="6205018"/>
            <a:ext cx="8160000" cy="584775"/>
          </a:xfrm>
          <a:prstGeom prst="rect">
            <a:avLst/>
          </a:prstGeom>
          <a:noFill/>
        </p:spPr>
        <p:txBody>
          <a:bodyPr wrap="square">
            <a:spAutoFit/>
          </a:bodyPr>
          <a:lstStyle/>
          <a:p>
            <a:r>
              <a:rPr lang="en-IE" sz="1600" b="1" i="0" u="none" strike="noStrike" baseline="0" dirty="0">
                <a:solidFill>
                  <a:srgbClr val="000000"/>
                </a:solidFill>
                <a:latin typeface="Times New Roman" panose="02020603050405020304" pitchFamily="18" charset="0"/>
              </a:rPr>
              <a:t>Klemperer, S.L., Ryan, P.D., &amp; Snyder, D.B. </a:t>
            </a:r>
            <a:r>
              <a:rPr lang="en-IE" sz="1600" b="0" i="0" u="none" strike="noStrike" baseline="0" dirty="0">
                <a:solidFill>
                  <a:srgbClr val="000000"/>
                </a:solidFill>
                <a:latin typeface="Times New Roman" panose="02020603050405020304" pitchFamily="18" charset="0"/>
              </a:rPr>
              <a:t>(1991). A deep seismic reflection transect across the Irish </a:t>
            </a:r>
            <a:r>
              <a:rPr lang="en-IE" sz="1600" b="0" i="0" u="none" strike="noStrike" baseline="0" dirty="0" err="1">
                <a:solidFill>
                  <a:srgbClr val="000000"/>
                </a:solidFill>
                <a:latin typeface="Times New Roman" panose="02020603050405020304" pitchFamily="18" charset="0"/>
              </a:rPr>
              <a:t>Caledonides</a:t>
            </a:r>
            <a:r>
              <a:rPr lang="en-IE" sz="1600" b="0" i="1" u="none" strike="noStrike" baseline="0" dirty="0">
                <a:solidFill>
                  <a:srgbClr val="000000"/>
                </a:solidFill>
                <a:latin typeface="Times New Roman" panose="02020603050405020304" pitchFamily="18" charset="0"/>
              </a:rPr>
              <a:t>. Journal of the </a:t>
            </a:r>
            <a:r>
              <a:rPr lang="en-IE" sz="1600" b="0" i="1" u="none" strike="noStrike" baseline="0" dirty="0" err="1">
                <a:solidFill>
                  <a:srgbClr val="000000"/>
                </a:solidFill>
                <a:latin typeface="Times New Roman" panose="02020603050405020304" pitchFamily="18" charset="0"/>
              </a:rPr>
              <a:t>Geolog-ical</a:t>
            </a:r>
            <a:r>
              <a:rPr lang="en-IE" sz="1600" b="0" i="1" u="none" strike="noStrike" baseline="0" dirty="0">
                <a:solidFill>
                  <a:srgbClr val="000000"/>
                </a:solidFill>
                <a:latin typeface="Times New Roman" panose="02020603050405020304" pitchFamily="18" charset="0"/>
              </a:rPr>
              <a:t> Society, London</a:t>
            </a:r>
            <a:r>
              <a:rPr lang="en-IE" sz="1600" b="0" i="0" u="none" strike="noStrike" baseline="0" dirty="0">
                <a:solidFill>
                  <a:srgbClr val="000000"/>
                </a:solidFill>
                <a:latin typeface="Times New Roman" panose="02020603050405020304" pitchFamily="18" charset="0"/>
              </a:rPr>
              <a:t>. 148, 149-164. </a:t>
            </a:r>
            <a:endParaRPr lang="en-IE" sz="1600" dirty="0"/>
          </a:p>
        </p:txBody>
      </p:sp>
      <p:sp>
        <p:nvSpPr>
          <p:cNvPr id="14" name="TextBox 13">
            <a:extLst>
              <a:ext uri="{FF2B5EF4-FFF2-40B4-BE49-F238E27FC236}">
                <a16:creationId xmlns:a16="http://schemas.microsoft.com/office/drawing/2014/main" id="{112404DF-AA4C-2E85-4AD4-4BC6F5D23A0D}"/>
              </a:ext>
            </a:extLst>
          </p:cNvPr>
          <p:cNvSpPr txBox="1"/>
          <p:nvPr/>
        </p:nvSpPr>
        <p:spPr>
          <a:xfrm>
            <a:off x="-368726" y="-21515"/>
            <a:ext cx="5294965" cy="461665"/>
          </a:xfrm>
          <a:prstGeom prst="rect">
            <a:avLst/>
          </a:prstGeom>
          <a:noFill/>
        </p:spPr>
        <p:txBody>
          <a:bodyPr wrap="square">
            <a:spAutoFit/>
          </a:bodyPr>
          <a:lstStyle/>
          <a:p>
            <a:pPr algn="ctr"/>
            <a:r>
              <a:rPr lang="en-IE" sz="2400" b="1" i="0" u="none" strike="noStrike" baseline="0" dirty="0">
                <a:latin typeface="CIDFont+F1"/>
              </a:rPr>
              <a:t>Iapetus Suture  - Western Ireland ?</a:t>
            </a:r>
            <a:endParaRPr lang="en-IE" dirty="0"/>
          </a:p>
        </p:txBody>
      </p:sp>
    </p:spTree>
    <p:extLst>
      <p:ext uri="{BB962C8B-B14F-4D97-AF65-F5344CB8AC3E}">
        <p14:creationId xmlns:p14="http://schemas.microsoft.com/office/powerpoint/2010/main" val="34059618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8BC6A6D-C169-40EF-8251-AD6BC6EF3C58}"/>
              </a:ext>
            </a:extLst>
          </p:cNvPr>
          <p:cNvSpPr>
            <a:spLocks noGrp="1"/>
          </p:cNvSpPr>
          <p:nvPr>
            <p:ph type="dt" sz="half" idx="10"/>
          </p:nvPr>
        </p:nvSpPr>
        <p:spPr/>
        <p:txBody>
          <a:bodyPr/>
          <a:lstStyle/>
          <a:p>
            <a:fld id="{509ED4D7-8976-4290-9FF0-BF6842204702}" type="datetime1">
              <a:rPr lang="sv-SE" smtClean="0"/>
              <a:pPr/>
              <a:t>2023-09-28</a:t>
            </a:fld>
            <a:endParaRPr lang="en-GB" dirty="0"/>
          </a:p>
        </p:txBody>
      </p:sp>
      <p:sp>
        <p:nvSpPr>
          <p:cNvPr id="5" name="Slide Number Placeholder 4">
            <a:extLst>
              <a:ext uri="{FF2B5EF4-FFF2-40B4-BE49-F238E27FC236}">
                <a16:creationId xmlns:a16="http://schemas.microsoft.com/office/drawing/2014/main" id="{B78FCDCC-0F48-46B2-BC99-F5F91F79C032}"/>
              </a:ext>
            </a:extLst>
          </p:cNvPr>
          <p:cNvSpPr>
            <a:spLocks noGrp="1"/>
          </p:cNvSpPr>
          <p:nvPr>
            <p:ph type="sldNum" sz="quarter" idx="11"/>
          </p:nvPr>
        </p:nvSpPr>
        <p:spPr/>
        <p:txBody>
          <a:bodyPr/>
          <a:lstStyle/>
          <a:p>
            <a:fld id="{A153D128-6291-4599-92FF-DFF1C4914FCF}" type="slidenum">
              <a:rPr lang="en-GB" smtClean="0"/>
              <a:pPr/>
              <a:t>56</a:t>
            </a:fld>
            <a:endParaRPr lang="en-GB"/>
          </a:p>
        </p:txBody>
      </p:sp>
      <p:sp>
        <p:nvSpPr>
          <p:cNvPr id="6" name="Footer Placeholder 5">
            <a:extLst>
              <a:ext uri="{FF2B5EF4-FFF2-40B4-BE49-F238E27FC236}">
                <a16:creationId xmlns:a16="http://schemas.microsoft.com/office/drawing/2014/main" id="{B800F486-26C8-426A-99E3-9FDA18BEE49A}"/>
              </a:ext>
            </a:extLst>
          </p:cNvPr>
          <p:cNvSpPr>
            <a:spLocks noGrp="1"/>
          </p:cNvSpPr>
          <p:nvPr>
            <p:ph type="ftr" sz="quarter" idx="12"/>
          </p:nvPr>
        </p:nvSpPr>
        <p:spPr/>
        <p:txBody>
          <a:bodyPr/>
          <a:lstStyle/>
          <a:p>
            <a:r>
              <a:rPr lang="en-US"/>
              <a:t>Unit/Operation choose tab Insert/Header &amp; Footer</a:t>
            </a:r>
            <a:endParaRPr lang="en-GB"/>
          </a:p>
        </p:txBody>
      </p:sp>
      <p:sp>
        <p:nvSpPr>
          <p:cNvPr id="11" name="TextBox 10">
            <a:extLst>
              <a:ext uri="{FF2B5EF4-FFF2-40B4-BE49-F238E27FC236}">
                <a16:creationId xmlns:a16="http://schemas.microsoft.com/office/drawing/2014/main" id="{8045EBCF-BA73-412C-892A-4EFF0B273926}"/>
              </a:ext>
            </a:extLst>
          </p:cNvPr>
          <p:cNvSpPr txBox="1"/>
          <p:nvPr/>
        </p:nvSpPr>
        <p:spPr>
          <a:xfrm>
            <a:off x="433099" y="33716"/>
            <a:ext cx="2613216" cy="461665"/>
          </a:xfrm>
          <a:prstGeom prst="rect">
            <a:avLst/>
          </a:prstGeom>
          <a:noFill/>
        </p:spPr>
        <p:txBody>
          <a:bodyPr wrap="none" rtlCol="0">
            <a:spAutoFit/>
          </a:bodyPr>
          <a:lstStyle/>
          <a:p>
            <a:pPr algn="ctr"/>
            <a:r>
              <a:rPr lang="en-IE" sz="2400" b="1" dirty="0"/>
              <a:t>Residual Gravity</a:t>
            </a:r>
          </a:p>
        </p:txBody>
      </p:sp>
      <p:pic>
        <p:nvPicPr>
          <p:cNvPr id="7" name="Picture 6">
            <a:extLst>
              <a:ext uri="{FF2B5EF4-FFF2-40B4-BE49-F238E27FC236}">
                <a16:creationId xmlns:a16="http://schemas.microsoft.com/office/drawing/2014/main" id="{6E64D800-58B0-A4AE-7CC1-A8859A8D12A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46237" y="33714"/>
            <a:ext cx="5881287" cy="3384376"/>
          </a:xfrm>
          <a:prstGeom prst="rect">
            <a:avLst/>
          </a:prstGeom>
        </p:spPr>
      </p:pic>
      <p:pic>
        <p:nvPicPr>
          <p:cNvPr id="9" name="Picture 8">
            <a:extLst>
              <a:ext uri="{FF2B5EF4-FFF2-40B4-BE49-F238E27FC236}">
                <a16:creationId xmlns:a16="http://schemas.microsoft.com/office/drawing/2014/main" id="{EE93106A-E35E-E777-FEA4-E14BB9E8386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36260" y="3450204"/>
            <a:ext cx="5928353" cy="3402416"/>
          </a:xfrm>
          <a:prstGeom prst="rect">
            <a:avLst/>
          </a:prstGeom>
        </p:spPr>
      </p:pic>
      <p:sp>
        <p:nvSpPr>
          <p:cNvPr id="10" name="TextBox 9">
            <a:extLst>
              <a:ext uri="{FF2B5EF4-FFF2-40B4-BE49-F238E27FC236}">
                <a16:creationId xmlns:a16="http://schemas.microsoft.com/office/drawing/2014/main" id="{79F48E25-69F3-45CF-9869-BB51A249774E}"/>
              </a:ext>
            </a:extLst>
          </p:cNvPr>
          <p:cNvSpPr txBox="1"/>
          <p:nvPr/>
        </p:nvSpPr>
        <p:spPr>
          <a:xfrm>
            <a:off x="209299" y="3411251"/>
            <a:ext cx="2409634" cy="830997"/>
          </a:xfrm>
          <a:prstGeom prst="rect">
            <a:avLst/>
          </a:prstGeom>
          <a:noFill/>
        </p:spPr>
        <p:txBody>
          <a:bodyPr wrap="none" rtlCol="0">
            <a:spAutoFit/>
          </a:bodyPr>
          <a:lstStyle/>
          <a:p>
            <a:pPr algn="ctr"/>
            <a:r>
              <a:rPr lang="en-IE" sz="2400" b="1" dirty="0" err="1"/>
              <a:t>Aeromagnetics</a:t>
            </a:r>
            <a:endParaRPr lang="en-IE" sz="2400" b="1" dirty="0"/>
          </a:p>
          <a:p>
            <a:pPr algn="ctr"/>
            <a:r>
              <a:rPr lang="en-IE" sz="2400" b="1" dirty="0"/>
              <a:t>RTP</a:t>
            </a:r>
          </a:p>
        </p:txBody>
      </p:sp>
      <p:sp>
        <p:nvSpPr>
          <p:cNvPr id="3" name="TextBox 2">
            <a:extLst>
              <a:ext uri="{FF2B5EF4-FFF2-40B4-BE49-F238E27FC236}">
                <a16:creationId xmlns:a16="http://schemas.microsoft.com/office/drawing/2014/main" id="{210D3401-52A5-57B1-0F9F-9AF8C453DA50}"/>
              </a:ext>
            </a:extLst>
          </p:cNvPr>
          <p:cNvSpPr txBox="1"/>
          <p:nvPr/>
        </p:nvSpPr>
        <p:spPr>
          <a:xfrm>
            <a:off x="3783" y="495381"/>
            <a:ext cx="3142492" cy="2062103"/>
          </a:xfrm>
          <a:prstGeom prst="rect">
            <a:avLst/>
          </a:prstGeom>
          <a:noFill/>
        </p:spPr>
        <p:txBody>
          <a:bodyPr wrap="square">
            <a:spAutoFit/>
          </a:bodyPr>
          <a:lstStyle/>
          <a:p>
            <a:r>
              <a:rPr lang="en-IE" sz="1600" i="1" dirty="0">
                <a:solidFill>
                  <a:srgbClr val="000000"/>
                </a:solidFill>
                <a:latin typeface="Times New Roman" panose="02020603050405020304" pitchFamily="18" charset="0"/>
              </a:rPr>
              <a:t>Data courtesy of Dublin Institute of Advanced Studies and re-processed by </a:t>
            </a:r>
            <a:r>
              <a:rPr lang="en-IE" sz="1600" i="1" dirty="0" err="1">
                <a:solidFill>
                  <a:srgbClr val="000000"/>
                </a:solidFill>
                <a:latin typeface="Times New Roman" panose="02020603050405020304" pitchFamily="18" charset="0"/>
              </a:rPr>
              <a:t>B.O’Donovan</a:t>
            </a:r>
            <a:r>
              <a:rPr lang="en-IE" sz="1600" i="1" dirty="0">
                <a:solidFill>
                  <a:srgbClr val="000000"/>
                </a:solidFill>
                <a:latin typeface="Times New Roman" panose="02020603050405020304" pitchFamily="18" charset="0"/>
              </a:rPr>
              <a:t>. T-</a:t>
            </a:r>
            <a:r>
              <a:rPr lang="en-IE" sz="1600" i="1" dirty="0" err="1">
                <a:solidFill>
                  <a:srgbClr val="000000"/>
                </a:solidFill>
                <a:latin typeface="Times New Roman" panose="02020603050405020304" pitchFamily="18" charset="0"/>
              </a:rPr>
              <a:t>Tynagh</a:t>
            </a:r>
            <a:r>
              <a:rPr lang="en-IE" sz="1600" i="1" dirty="0">
                <a:solidFill>
                  <a:srgbClr val="000000"/>
                </a:solidFill>
                <a:latin typeface="Times New Roman" panose="02020603050405020304" pitchFamily="18" charset="0"/>
              </a:rPr>
              <a:t>, S-</a:t>
            </a:r>
            <a:r>
              <a:rPr lang="en-IE" sz="1600" i="1" dirty="0" err="1">
                <a:solidFill>
                  <a:srgbClr val="000000"/>
                </a:solidFill>
                <a:latin typeface="Times New Roman" panose="02020603050405020304" pitchFamily="18" charset="0"/>
              </a:rPr>
              <a:t>Silvermines</a:t>
            </a:r>
            <a:r>
              <a:rPr lang="en-IE" sz="1600" i="1" dirty="0">
                <a:solidFill>
                  <a:srgbClr val="000000"/>
                </a:solidFill>
                <a:latin typeface="Times New Roman" panose="02020603050405020304" pitchFamily="18" charset="0"/>
              </a:rPr>
              <a:t>, N–Navan, G-</a:t>
            </a:r>
            <a:r>
              <a:rPr lang="en-IE" sz="1600" i="1" dirty="0" err="1">
                <a:solidFill>
                  <a:srgbClr val="000000"/>
                </a:solidFill>
                <a:latin typeface="Times New Roman" panose="02020603050405020304" pitchFamily="18" charset="0"/>
              </a:rPr>
              <a:t>Galmoy</a:t>
            </a:r>
            <a:r>
              <a:rPr lang="en-IE" sz="1600" i="1" dirty="0">
                <a:solidFill>
                  <a:srgbClr val="000000"/>
                </a:solidFill>
                <a:latin typeface="Times New Roman" panose="02020603050405020304" pitchFamily="18" charset="0"/>
              </a:rPr>
              <a:t>, L-</a:t>
            </a:r>
            <a:r>
              <a:rPr lang="en-IE" sz="1600" i="1" dirty="0" err="1">
                <a:solidFill>
                  <a:srgbClr val="000000"/>
                </a:solidFill>
                <a:latin typeface="Times New Roman" panose="02020603050405020304" pitchFamily="18" charset="0"/>
              </a:rPr>
              <a:t>Lisheen</a:t>
            </a:r>
            <a:r>
              <a:rPr lang="en-IE" sz="1600" i="1" dirty="0">
                <a:solidFill>
                  <a:srgbClr val="000000"/>
                </a:solidFill>
                <a:latin typeface="Times New Roman" panose="02020603050405020304" pitchFamily="18" charset="0"/>
              </a:rPr>
              <a:t>, GT-</a:t>
            </a:r>
            <a:r>
              <a:rPr lang="en-IE" sz="1600" i="1" dirty="0" err="1">
                <a:solidFill>
                  <a:srgbClr val="000000"/>
                </a:solidFill>
                <a:latin typeface="Times New Roman" panose="02020603050405020304" pitchFamily="18" charset="0"/>
              </a:rPr>
              <a:t>Gortdrum</a:t>
            </a:r>
            <a:r>
              <a:rPr lang="en-IE" sz="1600" i="1" dirty="0">
                <a:solidFill>
                  <a:srgbClr val="000000"/>
                </a:solidFill>
                <a:latin typeface="Times New Roman" panose="02020603050405020304" pitchFamily="18" charset="0"/>
              </a:rPr>
              <a:t>, P-Pallas Green, SP-</a:t>
            </a:r>
            <a:r>
              <a:rPr lang="en-IE" sz="1600" i="1" dirty="0" err="1">
                <a:solidFill>
                  <a:srgbClr val="000000"/>
                </a:solidFill>
                <a:latin typeface="Times New Roman" panose="02020603050405020304" pitchFamily="18" charset="0"/>
              </a:rPr>
              <a:t>Stonepark</a:t>
            </a:r>
            <a:r>
              <a:rPr lang="en-IE" sz="1600" i="1" dirty="0">
                <a:solidFill>
                  <a:srgbClr val="000000"/>
                </a:solidFill>
                <a:latin typeface="Times New Roman" panose="02020603050405020304" pitchFamily="18" charset="0"/>
              </a:rPr>
              <a:t>, H-</a:t>
            </a:r>
            <a:r>
              <a:rPr lang="en-IE" sz="1600" i="1" dirty="0" err="1">
                <a:solidFill>
                  <a:srgbClr val="000000"/>
                </a:solidFill>
                <a:latin typeface="Times New Roman" panose="02020603050405020304" pitchFamily="18" charset="0"/>
              </a:rPr>
              <a:t>Harberton</a:t>
            </a:r>
            <a:r>
              <a:rPr lang="en-IE" sz="1600" i="1" dirty="0">
                <a:solidFill>
                  <a:srgbClr val="000000"/>
                </a:solidFill>
                <a:latin typeface="Times New Roman" panose="02020603050405020304" pitchFamily="18" charset="0"/>
              </a:rPr>
              <a:t>, K–Keel, B-</a:t>
            </a:r>
            <a:r>
              <a:rPr lang="en-IE" sz="1600" i="1" dirty="0" err="1">
                <a:solidFill>
                  <a:srgbClr val="000000"/>
                </a:solidFill>
                <a:latin typeface="Times New Roman" panose="02020603050405020304" pitchFamily="18" charset="0"/>
              </a:rPr>
              <a:t>Ballinalack</a:t>
            </a:r>
            <a:r>
              <a:rPr lang="en-IE" sz="1600" i="1" dirty="0">
                <a:solidFill>
                  <a:srgbClr val="000000"/>
                </a:solidFill>
                <a:latin typeface="Times New Roman" panose="02020603050405020304" pitchFamily="18" charset="0"/>
              </a:rPr>
              <a:t>, KB-</a:t>
            </a:r>
            <a:r>
              <a:rPr lang="en-IE" sz="1600" i="1" dirty="0" err="1">
                <a:solidFill>
                  <a:srgbClr val="000000"/>
                </a:solidFill>
                <a:latin typeface="Times New Roman" panose="02020603050405020304" pitchFamily="18" charset="0"/>
              </a:rPr>
              <a:t>Kilbricken</a:t>
            </a:r>
            <a:r>
              <a:rPr lang="en-IE" sz="1600" i="1" dirty="0">
                <a:solidFill>
                  <a:srgbClr val="000000"/>
                </a:solidFill>
                <a:latin typeface="Times New Roman" panose="02020603050405020304" pitchFamily="18" charset="0"/>
              </a:rPr>
              <a:t>). </a:t>
            </a:r>
            <a:endParaRPr lang="en-IE" sz="1600" dirty="0">
              <a:solidFill>
                <a:srgbClr val="000000"/>
              </a:solidFill>
              <a:latin typeface="Times New Roman" panose="02020603050405020304" pitchFamily="18" charset="0"/>
            </a:endParaRPr>
          </a:p>
        </p:txBody>
      </p:sp>
      <p:sp>
        <p:nvSpPr>
          <p:cNvPr id="12" name="TextBox 11">
            <a:extLst>
              <a:ext uri="{FF2B5EF4-FFF2-40B4-BE49-F238E27FC236}">
                <a16:creationId xmlns:a16="http://schemas.microsoft.com/office/drawing/2014/main" id="{02E6AC84-5D4A-1F22-28E9-92209C44E91F}"/>
              </a:ext>
            </a:extLst>
          </p:cNvPr>
          <p:cNvSpPr txBox="1"/>
          <p:nvPr/>
        </p:nvSpPr>
        <p:spPr>
          <a:xfrm>
            <a:off x="7546" y="4299186"/>
            <a:ext cx="3038771" cy="1569660"/>
          </a:xfrm>
          <a:prstGeom prst="rect">
            <a:avLst/>
          </a:prstGeom>
          <a:noFill/>
        </p:spPr>
        <p:txBody>
          <a:bodyPr wrap="square">
            <a:spAutoFit/>
          </a:bodyPr>
          <a:lstStyle/>
          <a:p>
            <a:r>
              <a:rPr lang="en-US" sz="1600" i="1" dirty="0" err="1">
                <a:solidFill>
                  <a:srgbClr val="000000"/>
                </a:solidFill>
                <a:latin typeface="Times New Roman" panose="02020603050405020304" pitchFamily="18" charset="0"/>
              </a:rPr>
              <a:t>Huntings</a:t>
            </a:r>
            <a:r>
              <a:rPr lang="en-US" sz="1600" i="1" dirty="0">
                <a:solidFill>
                  <a:srgbClr val="000000"/>
                </a:solidFill>
                <a:latin typeface="Times New Roman" panose="02020603050405020304" pitchFamily="18" charset="0"/>
              </a:rPr>
              <a:t> aeromagnetic data set courtesy of Geological Survey of Ireland and re-processed by </a:t>
            </a:r>
            <a:r>
              <a:rPr lang="en-US" sz="1600" i="1" dirty="0" err="1">
                <a:solidFill>
                  <a:srgbClr val="000000"/>
                </a:solidFill>
                <a:latin typeface="Times New Roman" panose="02020603050405020304" pitchFamily="18" charset="0"/>
              </a:rPr>
              <a:t>B.O’Donovan</a:t>
            </a:r>
            <a:r>
              <a:rPr lang="en-US" sz="1600" i="1" dirty="0">
                <a:solidFill>
                  <a:srgbClr val="000000"/>
                </a:solidFill>
                <a:latin typeface="Times New Roman" panose="02020603050405020304" pitchFamily="18" charset="0"/>
              </a:rPr>
              <a:t>. The 1;500.000 fault data set of the Geological Survey of Ireland is also included</a:t>
            </a:r>
            <a:endParaRPr lang="en-IE" sz="1600" dirty="0"/>
          </a:p>
        </p:txBody>
      </p:sp>
      <p:grpSp>
        <p:nvGrpSpPr>
          <p:cNvPr id="13" name="Group 12">
            <a:extLst>
              <a:ext uri="{FF2B5EF4-FFF2-40B4-BE49-F238E27FC236}">
                <a16:creationId xmlns:a16="http://schemas.microsoft.com/office/drawing/2014/main" id="{F2388835-C1AB-D555-E24D-C7D4D7678F68}"/>
              </a:ext>
            </a:extLst>
          </p:cNvPr>
          <p:cNvGrpSpPr/>
          <p:nvPr/>
        </p:nvGrpSpPr>
        <p:grpSpPr>
          <a:xfrm>
            <a:off x="5163665" y="1372544"/>
            <a:ext cx="2588825" cy="3615998"/>
            <a:chOff x="5163665" y="1372544"/>
            <a:chExt cx="2588825" cy="3615998"/>
          </a:xfrm>
        </p:grpSpPr>
        <p:sp>
          <p:nvSpPr>
            <p:cNvPr id="2" name="TextBox 1">
              <a:extLst>
                <a:ext uri="{FF2B5EF4-FFF2-40B4-BE49-F238E27FC236}">
                  <a16:creationId xmlns:a16="http://schemas.microsoft.com/office/drawing/2014/main" id="{65DEEB71-2241-E159-DD03-97D9ED9D6D8A}"/>
                </a:ext>
              </a:extLst>
            </p:cNvPr>
            <p:cNvSpPr txBox="1"/>
            <p:nvPr/>
          </p:nvSpPr>
          <p:spPr>
            <a:xfrm rot="19419838">
              <a:off x="5163665" y="1372544"/>
              <a:ext cx="2300630" cy="307777"/>
            </a:xfrm>
            <a:prstGeom prst="rect">
              <a:avLst/>
            </a:prstGeom>
            <a:solidFill>
              <a:schemeClr val="bg1"/>
            </a:solidFill>
          </p:spPr>
          <p:txBody>
            <a:bodyPr wrap="none" rtlCol="0">
              <a:spAutoFit/>
            </a:bodyPr>
            <a:lstStyle/>
            <a:p>
              <a:r>
                <a:rPr lang="en-IE" sz="1400" b="1" dirty="0">
                  <a:solidFill>
                    <a:srgbClr val="FF0000"/>
                  </a:solidFill>
                </a:rPr>
                <a:t>IAPETUS SUTURE ZONE</a:t>
              </a:r>
            </a:p>
          </p:txBody>
        </p:sp>
        <p:sp>
          <p:nvSpPr>
            <p:cNvPr id="8" name="TextBox 7">
              <a:extLst>
                <a:ext uri="{FF2B5EF4-FFF2-40B4-BE49-F238E27FC236}">
                  <a16:creationId xmlns:a16="http://schemas.microsoft.com/office/drawing/2014/main" id="{5336633D-8906-042B-A7DE-0703D791BF39}"/>
                </a:ext>
              </a:extLst>
            </p:cNvPr>
            <p:cNvSpPr txBox="1"/>
            <p:nvPr/>
          </p:nvSpPr>
          <p:spPr>
            <a:xfrm rot="19419838">
              <a:off x="5451860" y="4680765"/>
              <a:ext cx="2300630" cy="307777"/>
            </a:xfrm>
            <a:prstGeom prst="rect">
              <a:avLst/>
            </a:prstGeom>
            <a:solidFill>
              <a:schemeClr val="bg1"/>
            </a:solidFill>
          </p:spPr>
          <p:txBody>
            <a:bodyPr wrap="none" rtlCol="0">
              <a:spAutoFit/>
            </a:bodyPr>
            <a:lstStyle/>
            <a:p>
              <a:r>
                <a:rPr lang="en-IE" sz="1400" b="1" dirty="0">
                  <a:solidFill>
                    <a:srgbClr val="FF0000"/>
                  </a:solidFill>
                </a:rPr>
                <a:t>IAPETUS SUTURE ZONE</a:t>
              </a:r>
            </a:p>
          </p:txBody>
        </p:sp>
      </p:grpSp>
    </p:spTree>
    <p:extLst>
      <p:ext uri="{BB962C8B-B14F-4D97-AF65-F5344CB8AC3E}">
        <p14:creationId xmlns:p14="http://schemas.microsoft.com/office/powerpoint/2010/main" val="1550344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7E757EF9-5E64-41D3-B2AF-741DFC258EF6}"/>
              </a:ext>
            </a:extLst>
          </p:cNvPr>
          <p:cNvGrpSpPr/>
          <p:nvPr/>
        </p:nvGrpSpPr>
        <p:grpSpPr>
          <a:xfrm>
            <a:off x="225022" y="123826"/>
            <a:ext cx="8146773" cy="6450012"/>
            <a:chOff x="3333509" y="432366"/>
            <a:chExt cx="6644782" cy="5260847"/>
          </a:xfrm>
        </p:grpSpPr>
        <p:pic>
          <p:nvPicPr>
            <p:cNvPr id="7" name="Picture 6">
              <a:extLst>
                <a:ext uri="{FF2B5EF4-FFF2-40B4-BE49-F238E27FC236}">
                  <a16:creationId xmlns:a16="http://schemas.microsoft.com/office/drawing/2014/main" id="{061C3754-B20B-3BC9-A319-DA1EECCBF67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77300" y="432366"/>
              <a:ext cx="4008921" cy="5260847"/>
            </a:xfrm>
            <a:prstGeom prst="rect">
              <a:avLst/>
            </a:prstGeom>
          </p:spPr>
        </p:pic>
        <p:sp>
          <p:nvSpPr>
            <p:cNvPr id="9" name="TextBox 8">
              <a:extLst>
                <a:ext uri="{FF2B5EF4-FFF2-40B4-BE49-F238E27FC236}">
                  <a16:creationId xmlns:a16="http://schemas.microsoft.com/office/drawing/2014/main" id="{B68F4FAD-9C8D-8378-6C58-1B942F5B7FB0}"/>
                </a:ext>
              </a:extLst>
            </p:cNvPr>
            <p:cNvSpPr txBox="1"/>
            <p:nvPr/>
          </p:nvSpPr>
          <p:spPr>
            <a:xfrm>
              <a:off x="7754605" y="2331670"/>
              <a:ext cx="1675459" cy="307777"/>
            </a:xfrm>
            <a:prstGeom prst="rect">
              <a:avLst/>
            </a:prstGeom>
            <a:noFill/>
            <a:ln>
              <a:noFill/>
            </a:ln>
          </p:spPr>
          <p:txBody>
            <a:bodyPr wrap="none" rtlCol="0">
              <a:spAutoFit/>
            </a:bodyPr>
            <a:lstStyle/>
            <a:p>
              <a:r>
                <a:rPr lang="en-IE" sz="1400" b="1" dirty="0">
                  <a:solidFill>
                    <a:srgbClr val="FF0000"/>
                  </a:solidFill>
                </a:rPr>
                <a:t>Phillips et al 1988</a:t>
              </a:r>
            </a:p>
          </p:txBody>
        </p:sp>
        <p:sp>
          <p:nvSpPr>
            <p:cNvPr id="13" name="Freeform: Shape 12">
              <a:extLst>
                <a:ext uri="{FF2B5EF4-FFF2-40B4-BE49-F238E27FC236}">
                  <a16:creationId xmlns:a16="http://schemas.microsoft.com/office/drawing/2014/main" id="{66DF742F-3E7D-A1FD-F00E-0BB94D0E4640}"/>
                </a:ext>
              </a:extLst>
            </p:cNvPr>
            <p:cNvSpPr/>
            <p:nvPr/>
          </p:nvSpPr>
          <p:spPr>
            <a:xfrm>
              <a:off x="3333509" y="4074289"/>
              <a:ext cx="1099595" cy="223777"/>
            </a:xfrm>
            <a:custGeom>
              <a:avLst/>
              <a:gdLst>
                <a:gd name="connsiteX0" fmla="*/ 0 w 1099595"/>
                <a:gd name="connsiteY0" fmla="*/ 223777 h 223777"/>
                <a:gd name="connsiteX1" fmla="*/ 517002 w 1099595"/>
                <a:gd name="connsiteY1" fmla="*/ 84881 h 223777"/>
                <a:gd name="connsiteX2" fmla="*/ 771645 w 1099595"/>
                <a:gd name="connsiteY2" fmla="*/ 30865 h 223777"/>
                <a:gd name="connsiteX3" fmla="*/ 1006997 w 1099595"/>
                <a:gd name="connsiteY3" fmla="*/ 11574 h 223777"/>
                <a:gd name="connsiteX4" fmla="*/ 1099595 w 1099595"/>
                <a:gd name="connsiteY4" fmla="*/ 0 h 223777"/>
                <a:gd name="connsiteX5" fmla="*/ 1099595 w 1099595"/>
                <a:gd name="connsiteY5" fmla="*/ 0 h 223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9595" h="223777">
                  <a:moveTo>
                    <a:pt x="0" y="223777"/>
                  </a:moveTo>
                  <a:lnTo>
                    <a:pt x="517002" y="84881"/>
                  </a:lnTo>
                  <a:lnTo>
                    <a:pt x="771645" y="30865"/>
                  </a:lnTo>
                  <a:lnTo>
                    <a:pt x="1006997" y="11574"/>
                  </a:lnTo>
                  <a:lnTo>
                    <a:pt x="1099595" y="0"/>
                  </a:lnTo>
                  <a:lnTo>
                    <a:pt x="1099595" y="0"/>
                  </a:lnTo>
                </a:path>
              </a:pathLst>
            </a:cu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rgbClr val="FF0000"/>
                </a:solidFill>
              </a:endParaRPr>
            </a:p>
          </p:txBody>
        </p:sp>
        <p:sp>
          <p:nvSpPr>
            <p:cNvPr id="16" name="Freeform: Shape 15">
              <a:extLst>
                <a:ext uri="{FF2B5EF4-FFF2-40B4-BE49-F238E27FC236}">
                  <a16:creationId xmlns:a16="http://schemas.microsoft.com/office/drawing/2014/main" id="{AB55292E-874C-FD80-C644-ED48E1ACE3B1}"/>
                </a:ext>
              </a:extLst>
            </p:cNvPr>
            <p:cNvSpPr/>
            <p:nvPr/>
          </p:nvSpPr>
          <p:spPr>
            <a:xfrm>
              <a:off x="5482542" y="2168324"/>
              <a:ext cx="1628172" cy="1327230"/>
            </a:xfrm>
            <a:custGeom>
              <a:avLst/>
              <a:gdLst>
                <a:gd name="connsiteX0" fmla="*/ 0 w 1628172"/>
                <a:gd name="connsiteY0" fmla="*/ 1327230 h 1327230"/>
                <a:gd name="connsiteX1" fmla="*/ 289367 w 1628172"/>
                <a:gd name="connsiteY1" fmla="*/ 1107311 h 1327230"/>
                <a:gd name="connsiteX2" fmla="*/ 571017 w 1628172"/>
                <a:gd name="connsiteY2" fmla="*/ 848810 h 1327230"/>
                <a:gd name="connsiteX3" fmla="*/ 748496 w 1628172"/>
                <a:gd name="connsiteY3" fmla="*/ 621175 h 1327230"/>
                <a:gd name="connsiteX4" fmla="*/ 856526 w 1628172"/>
                <a:gd name="connsiteY4" fmla="*/ 462987 h 1327230"/>
                <a:gd name="connsiteX5" fmla="*/ 1084162 w 1628172"/>
                <a:gd name="connsiteY5" fmla="*/ 243068 h 1327230"/>
                <a:gd name="connsiteX6" fmla="*/ 1628172 w 1628172"/>
                <a:gd name="connsiteY6" fmla="*/ 0 h 1327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8172" h="1327230">
                  <a:moveTo>
                    <a:pt x="0" y="1327230"/>
                  </a:moveTo>
                  <a:lnTo>
                    <a:pt x="289367" y="1107311"/>
                  </a:lnTo>
                  <a:lnTo>
                    <a:pt x="571017" y="848810"/>
                  </a:lnTo>
                  <a:lnTo>
                    <a:pt x="748496" y="621175"/>
                  </a:lnTo>
                  <a:lnTo>
                    <a:pt x="856526" y="462987"/>
                  </a:lnTo>
                  <a:lnTo>
                    <a:pt x="1084162" y="243068"/>
                  </a:lnTo>
                  <a:lnTo>
                    <a:pt x="1628172" y="0"/>
                  </a:lnTo>
                </a:path>
              </a:pathLst>
            </a:cu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rgbClr val="FF0000"/>
                </a:solidFill>
              </a:endParaRPr>
            </a:p>
          </p:txBody>
        </p:sp>
        <p:sp>
          <p:nvSpPr>
            <p:cNvPr id="17" name="TextBox 16">
              <a:extLst>
                <a:ext uri="{FF2B5EF4-FFF2-40B4-BE49-F238E27FC236}">
                  <a16:creationId xmlns:a16="http://schemas.microsoft.com/office/drawing/2014/main" id="{4A972304-CACC-8748-C0F2-FA744D2CC402}"/>
                </a:ext>
              </a:extLst>
            </p:cNvPr>
            <p:cNvSpPr txBox="1"/>
            <p:nvPr/>
          </p:nvSpPr>
          <p:spPr>
            <a:xfrm>
              <a:off x="7754605" y="2801800"/>
              <a:ext cx="1927131" cy="307777"/>
            </a:xfrm>
            <a:prstGeom prst="rect">
              <a:avLst/>
            </a:prstGeom>
            <a:noFill/>
            <a:ln>
              <a:noFill/>
            </a:ln>
          </p:spPr>
          <p:txBody>
            <a:bodyPr wrap="none" rtlCol="0">
              <a:spAutoFit/>
            </a:bodyPr>
            <a:lstStyle/>
            <a:p>
              <a:r>
                <a:rPr lang="en-IE" sz="1400" b="1" dirty="0">
                  <a:solidFill>
                    <a:srgbClr val="00B050"/>
                  </a:solidFill>
                </a:rPr>
                <a:t>Klemperer et al 1991</a:t>
              </a:r>
            </a:p>
          </p:txBody>
        </p:sp>
        <p:sp>
          <p:nvSpPr>
            <p:cNvPr id="18" name="Freeform: Shape 17">
              <a:extLst>
                <a:ext uri="{FF2B5EF4-FFF2-40B4-BE49-F238E27FC236}">
                  <a16:creationId xmlns:a16="http://schemas.microsoft.com/office/drawing/2014/main" id="{23F4E9B4-B8CC-F6D1-C53A-2A03EBD7899F}"/>
                </a:ext>
              </a:extLst>
            </p:cNvPr>
            <p:cNvSpPr/>
            <p:nvPr/>
          </p:nvSpPr>
          <p:spPr>
            <a:xfrm>
              <a:off x="3661458" y="2149033"/>
              <a:ext cx="3441539" cy="2071868"/>
            </a:xfrm>
            <a:custGeom>
              <a:avLst/>
              <a:gdLst>
                <a:gd name="connsiteX0" fmla="*/ 0 w 3441539"/>
                <a:gd name="connsiteY0" fmla="*/ 2071868 h 2071868"/>
                <a:gd name="connsiteX1" fmla="*/ 435980 w 3441539"/>
                <a:gd name="connsiteY1" fmla="*/ 1963838 h 2071868"/>
                <a:gd name="connsiteX2" fmla="*/ 906684 w 3441539"/>
                <a:gd name="connsiteY2" fmla="*/ 1844233 h 2071868"/>
                <a:gd name="connsiteX3" fmla="*/ 1199909 w 3441539"/>
                <a:gd name="connsiteY3" fmla="*/ 1724628 h 2071868"/>
                <a:gd name="connsiteX4" fmla="*/ 1462269 w 3441539"/>
                <a:gd name="connsiteY4" fmla="*/ 1589590 h 2071868"/>
                <a:gd name="connsiteX5" fmla="*/ 1751636 w 3441539"/>
                <a:gd name="connsiteY5" fmla="*/ 1338805 h 2071868"/>
                <a:gd name="connsiteX6" fmla="*/ 1983129 w 3441539"/>
                <a:gd name="connsiteY6" fmla="*/ 1068729 h 2071868"/>
                <a:gd name="connsiteX7" fmla="*/ 2199190 w 3441539"/>
                <a:gd name="connsiteY7" fmla="*/ 802511 h 2071868"/>
                <a:gd name="connsiteX8" fmla="*/ 2457691 w 3441539"/>
                <a:gd name="connsiteY8" fmla="*/ 567159 h 2071868"/>
                <a:gd name="connsiteX9" fmla="*/ 2866664 w 3441539"/>
                <a:gd name="connsiteY9" fmla="*/ 285509 h 2071868"/>
                <a:gd name="connsiteX10" fmla="*/ 3441539 w 3441539"/>
                <a:gd name="connsiteY10" fmla="*/ 0 h 2071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41539" h="2071868">
                  <a:moveTo>
                    <a:pt x="0" y="2071868"/>
                  </a:moveTo>
                  <a:lnTo>
                    <a:pt x="435980" y="1963838"/>
                  </a:lnTo>
                  <a:lnTo>
                    <a:pt x="906684" y="1844233"/>
                  </a:lnTo>
                  <a:lnTo>
                    <a:pt x="1199909" y="1724628"/>
                  </a:lnTo>
                  <a:lnTo>
                    <a:pt x="1462269" y="1589590"/>
                  </a:lnTo>
                  <a:lnTo>
                    <a:pt x="1751636" y="1338805"/>
                  </a:lnTo>
                  <a:lnTo>
                    <a:pt x="1983129" y="1068729"/>
                  </a:lnTo>
                  <a:lnTo>
                    <a:pt x="2199190" y="802511"/>
                  </a:lnTo>
                  <a:lnTo>
                    <a:pt x="2457691" y="567159"/>
                  </a:lnTo>
                  <a:lnTo>
                    <a:pt x="2866664" y="285509"/>
                  </a:lnTo>
                  <a:lnTo>
                    <a:pt x="3441539" y="0"/>
                  </a:ln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rgbClr val="00B050"/>
                </a:solidFill>
              </a:endParaRPr>
            </a:p>
          </p:txBody>
        </p:sp>
        <p:sp>
          <p:nvSpPr>
            <p:cNvPr id="19" name="TextBox 18">
              <a:extLst>
                <a:ext uri="{FF2B5EF4-FFF2-40B4-BE49-F238E27FC236}">
                  <a16:creationId xmlns:a16="http://schemas.microsoft.com/office/drawing/2014/main" id="{91582702-5B8F-F477-2C4B-9CD3CFC52E90}"/>
                </a:ext>
              </a:extLst>
            </p:cNvPr>
            <p:cNvSpPr txBox="1"/>
            <p:nvPr/>
          </p:nvSpPr>
          <p:spPr>
            <a:xfrm>
              <a:off x="7754605" y="3271930"/>
              <a:ext cx="1067921" cy="307777"/>
            </a:xfrm>
            <a:prstGeom prst="rect">
              <a:avLst/>
            </a:prstGeom>
            <a:noFill/>
            <a:ln>
              <a:noFill/>
            </a:ln>
          </p:spPr>
          <p:txBody>
            <a:bodyPr wrap="none" rtlCol="0">
              <a:spAutoFit/>
            </a:bodyPr>
            <a:lstStyle/>
            <a:p>
              <a:r>
                <a:rPr lang="en-IE" sz="1400" b="1" dirty="0">
                  <a:solidFill>
                    <a:srgbClr val="00B0F0"/>
                  </a:solidFill>
                </a:rPr>
                <a:t>Long 2003</a:t>
              </a:r>
            </a:p>
          </p:txBody>
        </p:sp>
        <p:sp>
          <p:nvSpPr>
            <p:cNvPr id="20" name="Freeform: Shape 19">
              <a:extLst>
                <a:ext uri="{FF2B5EF4-FFF2-40B4-BE49-F238E27FC236}">
                  <a16:creationId xmlns:a16="http://schemas.microsoft.com/office/drawing/2014/main" id="{62A5F527-86A3-A597-F346-BF8A5F7FA554}"/>
                </a:ext>
              </a:extLst>
            </p:cNvPr>
            <p:cNvSpPr/>
            <p:nvPr/>
          </p:nvSpPr>
          <p:spPr>
            <a:xfrm>
              <a:off x="3854370" y="2507848"/>
              <a:ext cx="3117448" cy="1817225"/>
            </a:xfrm>
            <a:custGeom>
              <a:avLst/>
              <a:gdLst>
                <a:gd name="connsiteX0" fmla="*/ 0 w 3117448"/>
                <a:gd name="connsiteY0" fmla="*/ 1713053 h 1817225"/>
                <a:gd name="connsiteX1" fmla="*/ 439838 w 3117448"/>
                <a:gd name="connsiteY1" fmla="*/ 1763210 h 1817225"/>
                <a:gd name="connsiteX2" fmla="*/ 875817 w 3117448"/>
                <a:gd name="connsiteY2" fmla="*/ 1797934 h 1817225"/>
                <a:gd name="connsiteX3" fmla="*/ 1134319 w 3117448"/>
                <a:gd name="connsiteY3" fmla="*/ 1817225 h 1817225"/>
                <a:gd name="connsiteX4" fmla="*/ 1435260 w 3117448"/>
                <a:gd name="connsiteY4" fmla="*/ 1732344 h 1817225"/>
                <a:gd name="connsiteX5" fmla="*/ 1836516 w 3117448"/>
                <a:gd name="connsiteY5" fmla="*/ 1489276 h 1817225"/>
                <a:gd name="connsiteX6" fmla="*/ 2172182 w 3117448"/>
                <a:gd name="connsiteY6" fmla="*/ 1215342 h 1817225"/>
                <a:gd name="connsiteX7" fmla="*/ 2453833 w 3117448"/>
                <a:gd name="connsiteY7" fmla="*/ 709914 h 1817225"/>
                <a:gd name="connsiteX8" fmla="*/ 2662177 w 3117448"/>
                <a:gd name="connsiteY8" fmla="*/ 358815 h 1817225"/>
                <a:gd name="connsiteX9" fmla="*/ 2758633 w 3117448"/>
                <a:gd name="connsiteY9" fmla="*/ 227636 h 1817225"/>
                <a:gd name="connsiteX10" fmla="*/ 2966977 w 3117448"/>
                <a:gd name="connsiteY10" fmla="*/ 88739 h 1817225"/>
                <a:gd name="connsiteX11" fmla="*/ 3117448 w 3117448"/>
                <a:gd name="connsiteY11" fmla="*/ 0 h 1817225"/>
                <a:gd name="connsiteX0" fmla="*/ 0 w 3117448"/>
                <a:gd name="connsiteY0" fmla="*/ 1713053 h 1817225"/>
                <a:gd name="connsiteX1" fmla="*/ 439838 w 3117448"/>
                <a:gd name="connsiteY1" fmla="*/ 1763210 h 1817225"/>
                <a:gd name="connsiteX2" fmla="*/ 875817 w 3117448"/>
                <a:gd name="connsiteY2" fmla="*/ 1797934 h 1817225"/>
                <a:gd name="connsiteX3" fmla="*/ 1134319 w 3117448"/>
                <a:gd name="connsiteY3" fmla="*/ 1817225 h 1817225"/>
                <a:gd name="connsiteX4" fmla="*/ 1435260 w 3117448"/>
                <a:gd name="connsiteY4" fmla="*/ 1732344 h 1817225"/>
                <a:gd name="connsiteX5" fmla="*/ 1836516 w 3117448"/>
                <a:gd name="connsiteY5" fmla="*/ 1489276 h 1817225"/>
                <a:gd name="connsiteX6" fmla="*/ 2172182 w 3117448"/>
                <a:gd name="connsiteY6" fmla="*/ 1215342 h 1817225"/>
                <a:gd name="connsiteX7" fmla="*/ 2453833 w 3117448"/>
                <a:gd name="connsiteY7" fmla="*/ 709914 h 1817225"/>
                <a:gd name="connsiteX8" fmla="*/ 2662177 w 3117448"/>
                <a:gd name="connsiteY8" fmla="*/ 358815 h 1817225"/>
                <a:gd name="connsiteX9" fmla="*/ 2758633 w 3117448"/>
                <a:gd name="connsiteY9" fmla="*/ 227636 h 1817225"/>
                <a:gd name="connsiteX10" fmla="*/ 2897529 w 3117448"/>
                <a:gd name="connsiteY10" fmla="*/ 96456 h 1817225"/>
                <a:gd name="connsiteX11" fmla="*/ 3117448 w 3117448"/>
                <a:gd name="connsiteY11" fmla="*/ 0 h 181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17448" h="1817225">
                  <a:moveTo>
                    <a:pt x="0" y="1713053"/>
                  </a:moveTo>
                  <a:lnTo>
                    <a:pt x="439838" y="1763210"/>
                  </a:lnTo>
                  <a:lnTo>
                    <a:pt x="875817" y="1797934"/>
                  </a:lnTo>
                  <a:lnTo>
                    <a:pt x="1134319" y="1817225"/>
                  </a:lnTo>
                  <a:lnTo>
                    <a:pt x="1435260" y="1732344"/>
                  </a:lnTo>
                  <a:lnTo>
                    <a:pt x="1836516" y="1489276"/>
                  </a:lnTo>
                  <a:lnTo>
                    <a:pt x="2172182" y="1215342"/>
                  </a:lnTo>
                  <a:lnTo>
                    <a:pt x="2453833" y="709914"/>
                  </a:lnTo>
                  <a:lnTo>
                    <a:pt x="2662177" y="358815"/>
                  </a:lnTo>
                  <a:lnTo>
                    <a:pt x="2758633" y="227636"/>
                  </a:lnTo>
                  <a:lnTo>
                    <a:pt x="2897529" y="96456"/>
                  </a:lnTo>
                  <a:cubicBezTo>
                    <a:pt x="2947686" y="66876"/>
                    <a:pt x="3067291" y="29580"/>
                    <a:pt x="3117448" y="0"/>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rgbClr val="00B0F0"/>
                </a:solidFill>
              </a:endParaRPr>
            </a:p>
          </p:txBody>
        </p:sp>
        <p:sp>
          <p:nvSpPr>
            <p:cNvPr id="22" name="TextBox 21">
              <a:extLst>
                <a:ext uri="{FF2B5EF4-FFF2-40B4-BE49-F238E27FC236}">
                  <a16:creationId xmlns:a16="http://schemas.microsoft.com/office/drawing/2014/main" id="{FB5D5F94-B5FD-C68B-69E9-66B932049359}"/>
                </a:ext>
              </a:extLst>
            </p:cNvPr>
            <p:cNvSpPr txBox="1"/>
            <p:nvPr/>
          </p:nvSpPr>
          <p:spPr>
            <a:xfrm>
              <a:off x="7754605" y="3506995"/>
              <a:ext cx="1748940" cy="307777"/>
            </a:xfrm>
            <a:prstGeom prst="rect">
              <a:avLst/>
            </a:prstGeom>
            <a:noFill/>
            <a:ln>
              <a:noFill/>
            </a:ln>
          </p:spPr>
          <p:txBody>
            <a:bodyPr wrap="none" rtlCol="0">
              <a:spAutoFit/>
            </a:bodyPr>
            <a:lstStyle/>
            <a:p>
              <a:r>
                <a:rPr lang="en-IE" sz="1400" b="1" dirty="0"/>
                <a:t>Waldron et al 2014</a:t>
              </a:r>
            </a:p>
          </p:txBody>
        </p:sp>
        <p:sp>
          <p:nvSpPr>
            <p:cNvPr id="23" name="Freeform: Shape 22">
              <a:extLst>
                <a:ext uri="{FF2B5EF4-FFF2-40B4-BE49-F238E27FC236}">
                  <a16:creationId xmlns:a16="http://schemas.microsoft.com/office/drawing/2014/main" id="{167C4692-2D13-307C-4CBA-F79C672F3F0D}"/>
                </a:ext>
              </a:extLst>
            </p:cNvPr>
            <p:cNvSpPr/>
            <p:nvPr/>
          </p:nvSpPr>
          <p:spPr>
            <a:xfrm>
              <a:off x="3395240" y="2329994"/>
              <a:ext cx="4000944" cy="1890907"/>
            </a:xfrm>
            <a:custGeom>
              <a:avLst/>
              <a:gdLst>
                <a:gd name="connsiteX0" fmla="*/ 0 w 4382946"/>
                <a:gd name="connsiteY0" fmla="*/ 2106593 h 2133600"/>
                <a:gd name="connsiteX1" fmla="*/ 717630 w 4382946"/>
                <a:gd name="connsiteY1" fmla="*/ 2133600 h 2133600"/>
                <a:gd name="connsiteX2" fmla="*/ 1280931 w 4382946"/>
                <a:gd name="connsiteY2" fmla="*/ 2091160 h 2133600"/>
                <a:gd name="connsiteX3" fmla="*/ 1797934 w 4382946"/>
                <a:gd name="connsiteY3" fmla="*/ 1905965 h 2133600"/>
                <a:gd name="connsiteX4" fmla="*/ 2257063 w 4382946"/>
                <a:gd name="connsiteY4" fmla="*/ 1674471 h 2133600"/>
                <a:gd name="connsiteX5" fmla="*/ 2503989 w 4382946"/>
                <a:gd name="connsiteY5" fmla="*/ 1342664 h 2133600"/>
                <a:gd name="connsiteX6" fmla="*/ 2735483 w 4382946"/>
                <a:gd name="connsiteY6" fmla="*/ 1041722 h 2133600"/>
                <a:gd name="connsiteX7" fmla="*/ 2912962 w 4382946"/>
                <a:gd name="connsiteY7" fmla="*/ 790937 h 2133600"/>
                <a:gd name="connsiteX8" fmla="*/ 3059574 w 4382946"/>
                <a:gd name="connsiteY8" fmla="*/ 621175 h 2133600"/>
                <a:gd name="connsiteX9" fmla="*/ 3368232 w 4382946"/>
                <a:gd name="connsiteY9" fmla="*/ 455271 h 2133600"/>
                <a:gd name="connsiteX10" fmla="*/ 3676891 w 4382946"/>
                <a:gd name="connsiteY10" fmla="*/ 385823 h 2133600"/>
                <a:gd name="connsiteX11" fmla="*/ 4105154 w 4382946"/>
                <a:gd name="connsiteY11" fmla="*/ 235352 h 2133600"/>
                <a:gd name="connsiteX12" fmla="*/ 4382946 w 4382946"/>
                <a:gd name="connsiteY12" fmla="*/ 0 h 2133600"/>
                <a:gd name="connsiteX13" fmla="*/ 4382946 w 4382946"/>
                <a:gd name="connsiteY13" fmla="*/ 0 h 2133600"/>
                <a:gd name="connsiteX0" fmla="*/ 0 w 4382946"/>
                <a:gd name="connsiteY0" fmla="*/ 2106593 h 2133600"/>
                <a:gd name="connsiteX1" fmla="*/ 717630 w 4382946"/>
                <a:gd name="connsiteY1" fmla="*/ 2133600 h 2133600"/>
                <a:gd name="connsiteX2" fmla="*/ 1280931 w 4382946"/>
                <a:gd name="connsiteY2" fmla="*/ 2091160 h 2133600"/>
                <a:gd name="connsiteX3" fmla="*/ 1797934 w 4382946"/>
                <a:gd name="connsiteY3" fmla="*/ 1905965 h 2133600"/>
                <a:gd name="connsiteX4" fmla="*/ 2257063 w 4382946"/>
                <a:gd name="connsiteY4" fmla="*/ 1674471 h 2133600"/>
                <a:gd name="connsiteX5" fmla="*/ 2503989 w 4382946"/>
                <a:gd name="connsiteY5" fmla="*/ 1342664 h 2133600"/>
                <a:gd name="connsiteX6" fmla="*/ 2735483 w 4382946"/>
                <a:gd name="connsiteY6" fmla="*/ 1041722 h 2133600"/>
                <a:gd name="connsiteX7" fmla="*/ 2912962 w 4382946"/>
                <a:gd name="connsiteY7" fmla="*/ 790937 h 2133600"/>
                <a:gd name="connsiteX8" fmla="*/ 3059574 w 4382946"/>
                <a:gd name="connsiteY8" fmla="*/ 621175 h 2133600"/>
                <a:gd name="connsiteX9" fmla="*/ 3368232 w 4382946"/>
                <a:gd name="connsiteY9" fmla="*/ 455271 h 2133600"/>
                <a:gd name="connsiteX10" fmla="*/ 3676891 w 4382946"/>
                <a:gd name="connsiteY10" fmla="*/ 385823 h 2133600"/>
                <a:gd name="connsiteX11" fmla="*/ 4089721 w 4382946"/>
                <a:gd name="connsiteY11" fmla="*/ 216060 h 2133600"/>
                <a:gd name="connsiteX12" fmla="*/ 4382946 w 4382946"/>
                <a:gd name="connsiteY12" fmla="*/ 0 h 2133600"/>
                <a:gd name="connsiteX13" fmla="*/ 4382946 w 4382946"/>
                <a:gd name="connsiteY13" fmla="*/ 0 h 2133600"/>
                <a:gd name="connsiteX0" fmla="*/ 0 w 4382946"/>
                <a:gd name="connsiteY0" fmla="*/ 2106593 h 2133600"/>
                <a:gd name="connsiteX1" fmla="*/ 717630 w 4382946"/>
                <a:gd name="connsiteY1" fmla="*/ 2133600 h 2133600"/>
                <a:gd name="connsiteX2" fmla="*/ 1280931 w 4382946"/>
                <a:gd name="connsiteY2" fmla="*/ 2091160 h 2133600"/>
                <a:gd name="connsiteX3" fmla="*/ 1797934 w 4382946"/>
                <a:gd name="connsiteY3" fmla="*/ 1905965 h 2133600"/>
                <a:gd name="connsiteX4" fmla="*/ 2257063 w 4382946"/>
                <a:gd name="connsiteY4" fmla="*/ 1674471 h 2133600"/>
                <a:gd name="connsiteX5" fmla="*/ 2503989 w 4382946"/>
                <a:gd name="connsiteY5" fmla="*/ 1342664 h 2133600"/>
                <a:gd name="connsiteX6" fmla="*/ 2735483 w 4382946"/>
                <a:gd name="connsiteY6" fmla="*/ 1041722 h 2133600"/>
                <a:gd name="connsiteX7" fmla="*/ 2912962 w 4382946"/>
                <a:gd name="connsiteY7" fmla="*/ 790937 h 2133600"/>
                <a:gd name="connsiteX8" fmla="*/ 3059574 w 4382946"/>
                <a:gd name="connsiteY8" fmla="*/ 621175 h 2133600"/>
                <a:gd name="connsiteX9" fmla="*/ 3368232 w 4382946"/>
                <a:gd name="connsiteY9" fmla="*/ 455271 h 2133600"/>
                <a:gd name="connsiteX10" fmla="*/ 3680750 w 4382946"/>
                <a:gd name="connsiteY10" fmla="*/ 374248 h 2133600"/>
                <a:gd name="connsiteX11" fmla="*/ 4089721 w 4382946"/>
                <a:gd name="connsiteY11" fmla="*/ 216060 h 2133600"/>
                <a:gd name="connsiteX12" fmla="*/ 4382946 w 4382946"/>
                <a:gd name="connsiteY12" fmla="*/ 0 h 2133600"/>
                <a:gd name="connsiteX13" fmla="*/ 4382946 w 4382946"/>
                <a:gd name="connsiteY13" fmla="*/ 0 h 2133600"/>
                <a:gd name="connsiteX0" fmla="*/ 0 w 4382946"/>
                <a:gd name="connsiteY0" fmla="*/ 2106593 h 2133600"/>
                <a:gd name="connsiteX1" fmla="*/ 717630 w 4382946"/>
                <a:gd name="connsiteY1" fmla="*/ 2133600 h 2133600"/>
                <a:gd name="connsiteX2" fmla="*/ 1280931 w 4382946"/>
                <a:gd name="connsiteY2" fmla="*/ 2091160 h 2133600"/>
                <a:gd name="connsiteX3" fmla="*/ 1797934 w 4382946"/>
                <a:gd name="connsiteY3" fmla="*/ 1905965 h 2133600"/>
                <a:gd name="connsiteX4" fmla="*/ 2257063 w 4382946"/>
                <a:gd name="connsiteY4" fmla="*/ 1674471 h 2133600"/>
                <a:gd name="connsiteX5" fmla="*/ 2503989 w 4382946"/>
                <a:gd name="connsiteY5" fmla="*/ 1342664 h 2133600"/>
                <a:gd name="connsiteX6" fmla="*/ 2735483 w 4382946"/>
                <a:gd name="connsiteY6" fmla="*/ 1041722 h 2133600"/>
                <a:gd name="connsiteX7" fmla="*/ 2912962 w 4382946"/>
                <a:gd name="connsiteY7" fmla="*/ 790937 h 2133600"/>
                <a:gd name="connsiteX8" fmla="*/ 3059574 w 4382946"/>
                <a:gd name="connsiteY8" fmla="*/ 621175 h 2133600"/>
                <a:gd name="connsiteX9" fmla="*/ 3368232 w 4382946"/>
                <a:gd name="connsiteY9" fmla="*/ 455271 h 2133600"/>
                <a:gd name="connsiteX10" fmla="*/ 3680750 w 4382946"/>
                <a:gd name="connsiteY10" fmla="*/ 374248 h 2133600"/>
                <a:gd name="connsiteX11" fmla="*/ 4089721 w 4382946"/>
                <a:gd name="connsiteY11" fmla="*/ 216060 h 2133600"/>
                <a:gd name="connsiteX12" fmla="*/ 4382946 w 4382946"/>
                <a:gd name="connsiteY12" fmla="*/ 0 h 2133600"/>
                <a:gd name="connsiteX0" fmla="*/ 0 w 4089721"/>
                <a:gd name="connsiteY0" fmla="*/ 1890533 h 1917540"/>
                <a:gd name="connsiteX1" fmla="*/ 717630 w 4089721"/>
                <a:gd name="connsiteY1" fmla="*/ 1917540 h 1917540"/>
                <a:gd name="connsiteX2" fmla="*/ 1280931 w 4089721"/>
                <a:gd name="connsiteY2" fmla="*/ 1875100 h 1917540"/>
                <a:gd name="connsiteX3" fmla="*/ 1797934 w 4089721"/>
                <a:gd name="connsiteY3" fmla="*/ 1689905 h 1917540"/>
                <a:gd name="connsiteX4" fmla="*/ 2257063 w 4089721"/>
                <a:gd name="connsiteY4" fmla="*/ 1458411 h 1917540"/>
                <a:gd name="connsiteX5" fmla="*/ 2503989 w 4089721"/>
                <a:gd name="connsiteY5" fmla="*/ 1126604 h 1917540"/>
                <a:gd name="connsiteX6" fmla="*/ 2735483 w 4089721"/>
                <a:gd name="connsiteY6" fmla="*/ 825662 h 1917540"/>
                <a:gd name="connsiteX7" fmla="*/ 2912962 w 4089721"/>
                <a:gd name="connsiteY7" fmla="*/ 574877 h 1917540"/>
                <a:gd name="connsiteX8" fmla="*/ 3059574 w 4089721"/>
                <a:gd name="connsiteY8" fmla="*/ 405115 h 1917540"/>
                <a:gd name="connsiteX9" fmla="*/ 3368232 w 4089721"/>
                <a:gd name="connsiteY9" fmla="*/ 239211 h 1917540"/>
                <a:gd name="connsiteX10" fmla="*/ 3680750 w 4089721"/>
                <a:gd name="connsiteY10" fmla="*/ 158188 h 1917540"/>
                <a:gd name="connsiteX11" fmla="*/ 4089721 w 4089721"/>
                <a:gd name="connsiteY11" fmla="*/ 0 h 1917540"/>
                <a:gd name="connsiteX0" fmla="*/ 0 w 4000944"/>
                <a:gd name="connsiteY0" fmla="*/ 1863900 h 1890907"/>
                <a:gd name="connsiteX1" fmla="*/ 717630 w 4000944"/>
                <a:gd name="connsiteY1" fmla="*/ 1890907 h 1890907"/>
                <a:gd name="connsiteX2" fmla="*/ 1280931 w 4000944"/>
                <a:gd name="connsiteY2" fmla="*/ 1848467 h 1890907"/>
                <a:gd name="connsiteX3" fmla="*/ 1797934 w 4000944"/>
                <a:gd name="connsiteY3" fmla="*/ 1663272 h 1890907"/>
                <a:gd name="connsiteX4" fmla="*/ 2257063 w 4000944"/>
                <a:gd name="connsiteY4" fmla="*/ 1431778 h 1890907"/>
                <a:gd name="connsiteX5" fmla="*/ 2503989 w 4000944"/>
                <a:gd name="connsiteY5" fmla="*/ 1099971 h 1890907"/>
                <a:gd name="connsiteX6" fmla="*/ 2735483 w 4000944"/>
                <a:gd name="connsiteY6" fmla="*/ 799029 h 1890907"/>
                <a:gd name="connsiteX7" fmla="*/ 2912962 w 4000944"/>
                <a:gd name="connsiteY7" fmla="*/ 548244 h 1890907"/>
                <a:gd name="connsiteX8" fmla="*/ 3059574 w 4000944"/>
                <a:gd name="connsiteY8" fmla="*/ 378482 h 1890907"/>
                <a:gd name="connsiteX9" fmla="*/ 3368232 w 4000944"/>
                <a:gd name="connsiteY9" fmla="*/ 212578 h 1890907"/>
                <a:gd name="connsiteX10" fmla="*/ 3680750 w 4000944"/>
                <a:gd name="connsiteY10" fmla="*/ 131555 h 1890907"/>
                <a:gd name="connsiteX11" fmla="*/ 4000944 w 4000944"/>
                <a:gd name="connsiteY11" fmla="*/ 0 h 189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00944" h="1890907">
                  <a:moveTo>
                    <a:pt x="0" y="1863900"/>
                  </a:moveTo>
                  <a:lnTo>
                    <a:pt x="717630" y="1890907"/>
                  </a:lnTo>
                  <a:lnTo>
                    <a:pt x="1280931" y="1848467"/>
                  </a:lnTo>
                  <a:lnTo>
                    <a:pt x="1797934" y="1663272"/>
                  </a:lnTo>
                  <a:lnTo>
                    <a:pt x="2257063" y="1431778"/>
                  </a:lnTo>
                  <a:lnTo>
                    <a:pt x="2503989" y="1099971"/>
                  </a:lnTo>
                  <a:lnTo>
                    <a:pt x="2735483" y="799029"/>
                  </a:lnTo>
                  <a:lnTo>
                    <a:pt x="2912962" y="548244"/>
                  </a:lnTo>
                  <a:lnTo>
                    <a:pt x="3059574" y="378482"/>
                  </a:lnTo>
                  <a:lnTo>
                    <a:pt x="3368232" y="212578"/>
                  </a:lnTo>
                  <a:lnTo>
                    <a:pt x="3680750" y="131555"/>
                  </a:lnTo>
                  <a:lnTo>
                    <a:pt x="4000944"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sp>
          <p:nvSpPr>
            <p:cNvPr id="24" name="TextBox 23">
              <a:extLst>
                <a:ext uri="{FF2B5EF4-FFF2-40B4-BE49-F238E27FC236}">
                  <a16:creationId xmlns:a16="http://schemas.microsoft.com/office/drawing/2014/main" id="{25675232-245B-D821-FAD3-7B038E7408D8}"/>
                </a:ext>
              </a:extLst>
            </p:cNvPr>
            <p:cNvSpPr txBox="1"/>
            <p:nvPr/>
          </p:nvSpPr>
          <p:spPr>
            <a:xfrm>
              <a:off x="7754605" y="3742058"/>
              <a:ext cx="1377300" cy="307777"/>
            </a:xfrm>
            <a:prstGeom prst="rect">
              <a:avLst/>
            </a:prstGeom>
            <a:noFill/>
            <a:ln>
              <a:noFill/>
            </a:ln>
          </p:spPr>
          <p:txBody>
            <a:bodyPr wrap="none" rtlCol="0">
              <a:spAutoFit/>
            </a:bodyPr>
            <a:lstStyle/>
            <a:p>
              <a:r>
                <a:rPr lang="en-IE" sz="1400" b="1" dirty="0">
                  <a:solidFill>
                    <a:srgbClr val="7030A0"/>
                  </a:solidFill>
                </a:rPr>
                <a:t>Rao et al 2014</a:t>
              </a:r>
            </a:p>
          </p:txBody>
        </p:sp>
        <p:sp>
          <p:nvSpPr>
            <p:cNvPr id="25" name="Freeform: Shape 24">
              <a:extLst>
                <a:ext uri="{FF2B5EF4-FFF2-40B4-BE49-F238E27FC236}">
                  <a16:creationId xmlns:a16="http://schemas.microsoft.com/office/drawing/2014/main" id="{C5147002-C584-6A88-A434-C13E62C4D403}"/>
                </a:ext>
              </a:extLst>
            </p:cNvPr>
            <p:cNvSpPr/>
            <p:nvPr/>
          </p:nvSpPr>
          <p:spPr>
            <a:xfrm>
              <a:off x="3838937" y="2750916"/>
              <a:ext cx="3071149" cy="1554866"/>
            </a:xfrm>
            <a:custGeom>
              <a:avLst/>
              <a:gdLst>
                <a:gd name="connsiteX0" fmla="*/ 0 w 3071149"/>
                <a:gd name="connsiteY0" fmla="*/ 1469985 h 1554866"/>
                <a:gd name="connsiteX1" fmla="*/ 420547 w 3071149"/>
                <a:gd name="connsiteY1" fmla="*/ 1543292 h 1554866"/>
                <a:gd name="connsiteX2" fmla="*/ 844952 w 3071149"/>
                <a:gd name="connsiteY2" fmla="*/ 1554866 h 1554866"/>
                <a:gd name="connsiteX3" fmla="*/ 1103453 w 3071149"/>
                <a:gd name="connsiteY3" fmla="*/ 1485418 h 1554866"/>
                <a:gd name="connsiteX4" fmla="*/ 1481559 w 3071149"/>
                <a:gd name="connsiteY4" fmla="*/ 1331089 h 1554866"/>
                <a:gd name="connsiteX5" fmla="*/ 1747777 w 3071149"/>
                <a:gd name="connsiteY5" fmla="*/ 1138178 h 1554866"/>
                <a:gd name="connsiteX6" fmla="*/ 2025569 w 3071149"/>
                <a:gd name="connsiteY6" fmla="*/ 875818 h 1554866"/>
                <a:gd name="connsiteX7" fmla="*/ 2164466 w 3071149"/>
                <a:gd name="connsiteY7" fmla="*/ 733064 h 1554866"/>
                <a:gd name="connsiteX8" fmla="*/ 2338086 w 3071149"/>
                <a:gd name="connsiteY8" fmla="*/ 459130 h 1554866"/>
                <a:gd name="connsiteX9" fmla="*/ 2473124 w 3071149"/>
                <a:gd name="connsiteY9" fmla="*/ 289368 h 1554866"/>
                <a:gd name="connsiteX10" fmla="*/ 2600445 w 3071149"/>
                <a:gd name="connsiteY10" fmla="*/ 200628 h 1554866"/>
                <a:gd name="connsiteX11" fmla="*/ 2747058 w 3071149"/>
                <a:gd name="connsiteY11" fmla="*/ 127322 h 1554866"/>
                <a:gd name="connsiteX12" fmla="*/ 3071149 w 3071149"/>
                <a:gd name="connsiteY12" fmla="*/ 0 h 1554866"/>
                <a:gd name="connsiteX13" fmla="*/ 3071149 w 3071149"/>
                <a:gd name="connsiteY13" fmla="*/ 0 h 155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71149" h="1554866">
                  <a:moveTo>
                    <a:pt x="0" y="1469985"/>
                  </a:moveTo>
                  <a:lnTo>
                    <a:pt x="420547" y="1543292"/>
                  </a:lnTo>
                  <a:lnTo>
                    <a:pt x="844952" y="1554866"/>
                  </a:lnTo>
                  <a:lnTo>
                    <a:pt x="1103453" y="1485418"/>
                  </a:lnTo>
                  <a:lnTo>
                    <a:pt x="1481559" y="1331089"/>
                  </a:lnTo>
                  <a:lnTo>
                    <a:pt x="1747777" y="1138178"/>
                  </a:lnTo>
                  <a:lnTo>
                    <a:pt x="2025569" y="875818"/>
                  </a:lnTo>
                  <a:lnTo>
                    <a:pt x="2164466" y="733064"/>
                  </a:lnTo>
                  <a:lnTo>
                    <a:pt x="2338086" y="459130"/>
                  </a:lnTo>
                  <a:lnTo>
                    <a:pt x="2473124" y="289368"/>
                  </a:lnTo>
                  <a:lnTo>
                    <a:pt x="2600445" y="200628"/>
                  </a:lnTo>
                  <a:lnTo>
                    <a:pt x="2747058" y="127322"/>
                  </a:lnTo>
                  <a:lnTo>
                    <a:pt x="3071149" y="0"/>
                  </a:lnTo>
                  <a:lnTo>
                    <a:pt x="3071149" y="0"/>
                  </a:lnTo>
                </a:path>
              </a:pathLst>
            </a:cu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rgbClr val="7030A0"/>
                </a:solidFill>
              </a:endParaRPr>
            </a:p>
          </p:txBody>
        </p:sp>
        <p:sp>
          <p:nvSpPr>
            <p:cNvPr id="26" name="TextBox 25">
              <a:extLst>
                <a:ext uri="{FF2B5EF4-FFF2-40B4-BE49-F238E27FC236}">
                  <a16:creationId xmlns:a16="http://schemas.microsoft.com/office/drawing/2014/main" id="{7EA4F1D5-C62A-D833-D88A-BD932BA5D770}"/>
                </a:ext>
              </a:extLst>
            </p:cNvPr>
            <p:cNvSpPr txBox="1"/>
            <p:nvPr/>
          </p:nvSpPr>
          <p:spPr>
            <a:xfrm rot="19879814">
              <a:off x="5163583" y="4182818"/>
              <a:ext cx="1290161" cy="276999"/>
            </a:xfrm>
            <a:prstGeom prst="rect">
              <a:avLst/>
            </a:prstGeom>
            <a:noFill/>
            <a:ln>
              <a:noFill/>
            </a:ln>
          </p:spPr>
          <p:txBody>
            <a:bodyPr wrap="none" rtlCol="0">
              <a:spAutoFit/>
            </a:bodyPr>
            <a:lstStyle/>
            <a:p>
              <a:r>
                <a:rPr lang="en-IE" sz="1200" dirty="0">
                  <a:solidFill>
                    <a:schemeClr val="bg1">
                      <a:lumMod val="65000"/>
                    </a:schemeClr>
                  </a:solidFill>
                </a:rPr>
                <a:t>Leinster Terrane</a:t>
              </a:r>
            </a:p>
          </p:txBody>
        </p:sp>
        <p:sp>
          <p:nvSpPr>
            <p:cNvPr id="27" name="Freeform: Shape 26">
              <a:extLst>
                <a:ext uri="{FF2B5EF4-FFF2-40B4-BE49-F238E27FC236}">
                  <a16:creationId xmlns:a16="http://schemas.microsoft.com/office/drawing/2014/main" id="{B35EFB46-0BC1-0097-013D-81A90804B6EB}"/>
                </a:ext>
              </a:extLst>
            </p:cNvPr>
            <p:cNvSpPr/>
            <p:nvPr/>
          </p:nvSpPr>
          <p:spPr>
            <a:xfrm>
              <a:off x="3599727" y="2141316"/>
              <a:ext cx="3584293" cy="2052578"/>
            </a:xfrm>
            <a:custGeom>
              <a:avLst/>
              <a:gdLst>
                <a:gd name="connsiteX0" fmla="*/ 0 w 3584293"/>
                <a:gd name="connsiteY0" fmla="*/ 2052578 h 2052578"/>
                <a:gd name="connsiteX1" fmla="*/ 509286 w 3584293"/>
                <a:gd name="connsiteY1" fmla="*/ 2013995 h 2052578"/>
                <a:gd name="connsiteX2" fmla="*/ 821802 w 3584293"/>
                <a:gd name="connsiteY2" fmla="*/ 1909823 h 2052578"/>
                <a:gd name="connsiteX3" fmla="*/ 1311797 w 3584293"/>
                <a:gd name="connsiteY3" fmla="*/ 1763211 h 2052578"/>
                <a:gd name="connsiteX4" fmla="*/ 1547149 w 3584293"/>
                <a:gd name="connsiteY4" fmla="*/ 1639747 h 2052578"/>
                <a:gd name="connsiteX5" fmla="*/ 1809508 w 3584293"/>
                <a:gd name="connsiteY5" fmla="*/ 1435261 h 2052578"/>
                <a:gd name="connsiteX6" fmla="*/ 2249346 w 3584293"/>
                <a:gd name="connsiteY6" fmla="*/ 1049438 h 2052578"/>
                <a:gd name="connsiteX7" fmla="*/ 2608162 w 3584293"/>
                <a:gd name="connsiteY7" fmla="*/ 690623 h 2052578"/>
                <a:gd name="connsiteX8" fmla="*/ 2797215 w 3584293"/>
                <a:gd name="connsiteY8" fmla="*/ 474562 h 2052578"/>
                <a:gd name="connsiteX9" fmla="*/ 2982410 w 3584293"/>
                <a:gd name="connsiteY9" fmla="*/ 320233 h 2052578"/>
                <a:gd name="connsiteX10" fmla="*/ 3279493 w 3584293"/>
                <a:gd name="connsiteY10" fmla="*/ 131180 h 2052578"/>
                <a:gd name="connsiteX11" fmla="*/ 3584293 w 3584293"/>
                <a:gd name="connsiteY11" fmla="*/ 0 h 2052578"/>
                <a:gd name="connsiteX12" fmla="*/ 3584293 w 3584293"/>
                <a:gd name="connsiteY12" fmla="*/ 0 h 205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84293" h="2052578">
                  <a:moveTo>
                    <a:pt x="0" y="2052578"/>
                  </a:moveTo>
                  <a:lnTo>
                    <a:pt x="509286" y="2013995"/>
                  </a:lnTo>
                  <a:lnTo>
                    <a:pt x="821802" y="1909823"/>
                  </a:lnTo>
                  <a:lnTo>
                    <a:pt x="1311797" y="1763211"/>
                  </a:lnTo>
                  <a:lnTo>
                    <a:pt x="1547149" y="1639747"/>
                  </a:lnTo>
                  <a:lnTo>
                    <a:pt x="1809508" y="1435261"/>
                  </a:lnTo>
                  <a:lnTo>
                    <a:pt x="2249346" y="1049438"/>
                  </a:lnTo>
                  <a:lnTo>
                    <a:pt x="2608162" y="690623"/>
                  </a:lnTo>
                  <a:lnTo>
                    <a:pt x="2797215" y="474562"/>
                  </a:lnTo>
                  <a:lnTo>
                    <a:pt x="2982410" y="320233"/>
                  </a:lnTo>
                  <a:lnTo>
                    <a:pt x="3279493" y="131180"/>
                  </a:lnTo>
                  <a:lnTo>
                    <a:pt x="3584293" y="0"/>
                  </a:lnTo>
                  <a:lnTo>
                    <a:pt x="3584293" y="0"/>
                  </a:ln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rgbClr val="FFC000"/>
                </a:solidFill>
              </a:endParaRPr>
            </a:p>
          </p:txBody>
        </p:sp>
        <p:sp>
          <p:nvSpPr>
            <p:cNvPr id="28" name="Freeform: Shape 27">
              <a:extLst>
                <a:ext uri="{FF2B5EF4-FFF2-40B4-BE49-F238E27FC236}">
                  <a16:creationId xmlns:a16="http://schemas.microsoft.com/office/drawing/2014/main" id="{6120EF15-31A4-AB19-A3FC-2EF4B6247ED1}"/>
                </a:ext>
              </a:extLst>
            </p:cNvPr>
            <p:cNvSpPr/>
            <p:nvPr/>
          </p:nvSpPr>
          <p:spPr>
            <a:xfrm>
              <a:off x="3491344" y="2241733"/>
              <a:ext cx="3883255" cy="2118293"/>
            </a:xfrm>
            <a:custGeom>
              <a:avLst/>
              <a:gdLst>
                <a:gd name="connsiteX0" fmla="*/ 0 w 4937760"/>
                <a:gd name="connsiteY0" fmla="*/ 2709949 h 2709949"/>
                <a:gd name="connsiteX1" fmla="*/ 369916 w 4937760"/>
                <a:gd name="connsiteY1" fmla="*/ 2606040 h 2709949"/>
                <a:gd name="connsiteX2" fmla="*/ 735676 w 4937760"/>
                <a:gd name="connsiteY2" fmla="*/ 2522913 h 2709949"/>
                <a:gd name="connsiteX3" fmla="*/ 1014153 w 4937760"/>
                <a:gd name="connsiteY3" fmla="*/ 2514600 h 2709949"/>
                <a:gd name="connsiteX4" fmla="*/ 1442258 w 4937760"/>
                <a:gd name="connsiteY4" fmla="*/ 2576946 h 2709949"/>
                <a:gd name="connsiteX5" fmla="*/ 1783080 w 4937760"/>
                <a:gd name="connsiteY5" fmla="*/ 2618509 h 2709949"/>
                <a:gd name="connsiteX6" fmla="*/ 2136371 w 4937760"/>
                <a:gd name="connsiteY6" fmla="*/ 2593571 h 2709949"/>
                <a:gd name="connsiteX7" fmla="*/ 2394066 w 4937760"/>
                <a:gd name="connsiteY7" fmla="*/ 2435629 h 2709949"/>
                <a:gd name="connsiteX8" fmla="*/ 2747356 w 4937760"/>
                <a:gd name="connsiteY8" fmla="*/ 2044931 h 2709949"/>
                <a:gd name="connsiteX9" fmla="*/ 2975956 w 4937760"/>
                <a:gd name="connsiteY9" fmla="*/ 1795549 h 2709949"/>
                <a:gd name="connsiteX10" fmla="*/ 3046615 w 4937760"/>
                <a:gd name="connsiteY10" fmla="*/ 1641764 h 2709949"/>
                <a:gd name="connsiteX11" fmla="*/ 3088178 w 4937760"/>
                <a:gd name="connsiteY11" fmla="*/ 1550324 h 2709949"/>
                <a:gd name="connsiteX12" fmla="*/ 3445626 w 4937760"/>
                <a:gd name="connsiteY12" fmla="*/ 1097280 h 2709949"/>
                <a:gd name="connsiteX13" fmla="*/ 3828011 w 4937760"/>
                <a:gd name="connsiteY13" fmla="*/ 868680 h 2709949"/>
                <a:gd name="connsiteX14" fmla="*/ 4626033 w 4937760"/>
                <a:gd name="connsiteY14" fmla="*/ 216131 h 2709949"/>
                <a:gd name="connsiteX15" fmla="*/ 4937760 w 4937760"/>
                <a:gd name="connsiteY15" fmla="*/ 0 h 2709949"/>
                <a:gd name="connsiteX0" fmla="*/ 0 w 4626033"/>
                <a:gd name="connsiteY0" fmla="*/ 2493818 h 2493818"/>
                <a:gd name="connsiteX1" fmla="*/ 369916 w 4626033"/>
                <a:gd name="connsiteY1" fmla="*/ 2389909 h 2493818"/>
                <a:gd name="connsiteX2" fmla="*/ 735676 w 4626033"/>
                <a:gd name="connsiteY2" fmla="*/ 2306782 h 2493818"/>
                <a:gd name="connsiteX3" fmla="*/ 1014153 w 4626033"/>
                <a:gd name="connsiteY3" fmla="*/ 2298469 h 2493818"/>
                <a:gd name="connsiteX4" fmla="*/ 1442258 w 4626033"/>
                <a:gd name="connsiteY4" fmla="*/ 2360815 h 2493818"/>
                <a:gd name="connsiteX5" fmla="*/ 1783080 w 4626033"/>
                <a:gd name="connsiteY5" fmla="*/ 2402378 h 2493818"/>
                <a:gd name="connsiteX6" fmla="*/ 2136371 w 4626033"/>
                <a:gd name="connsiteY6" fmla="*/ 2377440 h 2493818"/>
                <a:gd name="connsiteX7" fmla="*/ 2394066 w 4626033"/>
                <a:gd name="connsiteY7" fmla="*/ 2219498 h 2493818"/>
                <a:gd name="connsiteX8" fmla="*/ 2747356 w 4626033"/>
                <a:gd name="connsiteY8" fmla="*/ 1828800 h 2493818"/>
                <a:gd name="connsiteX9" fmla="*/ 2975956 w 4626033"/>
                <a:gd name="connsiteY9" fmla="*/ 1579418 h 2493818"/>
                <a:gd name="connsiteX10" fmla="*/ 3046615 w 4626033"/>
                <a:gd name="connsiteY10" fmla="*/ 1425633 h 2493818"/>
                <a:gd name="connsiteX11" fmla="*/ 3088178 w 4626033"/>
                <a:gd name="connsiteY11" fmla="*/ 1334193 h 2493818"/>
                <a:gd name="connsiteX12" fmla="*/ 3445626 w 4626033"/>
                <a:gd name="connsiteY12" fmla="*/ 881149 h 2493818"/>
                <a:gd name="connsiteX13" fmla="*/ 3828011 w 4626033"/>
                <a:gd name="connsiteY13" fmla="*/ 652549 h 2493818"/>
                <a:gd name="connsiteX14" fmla="*/ 4626033 w 4626033"/>
                <a:gd name="connsiteY14" fmla="*/ 0 h 2493818"/>
                <a:gd name="connsiteX0" fmla="*/ 0 w 4253171"/>
                <a:gd name="connsiteY0" fmla="*/ 2209733 h 2209733"/>
                <a:gd name="connsiteX1" fmla="*/ 369916 w 4253171"/>
                <a:gd name="connsiteY1" fmla="*/ 2105824 h 2209733"/>
                <a:gd name="connsiteX2" fmla="*/ 735676 w 4253171"/>
                <a:gd name="connsiteY2" fmla="*/ 2022697 h 2209733"/>
                <a:gd name="connsiteX3" fmla="*/ 1014153 w 4253171"/>
                <a:gd name="connsiteY3" fmla="*/ 2014384 h 2209733"/>
                <a:gd name="connsiteX4" fmla="*/ 1442258 w 4253171"/>
                <a:gd name="connsiteY4" fmla="*/ 2076730 h 2209733"/>
                <a:gd name="connsiteX5" fmla="*/ 1783080 w 4253171"/>
                <a:gd name="connsiteY5" fmla="*/ 2118293 h 2209733"/>
                <a:gd name="connsiteX6" fmla="*/ 2136371 w 4253171"/>
                <a:gd name="connsiteY6" fmla="*/ 2093355 h 2209733"/>
                <a:gd name="connsiteX7" fmla="*/ 2394066 w 4253171"/>
                <a:gd name="connsiteY7" fmla="*/ 1935413 h 2209733"/>
                <a:gd name="connsiteX8" fmla="*/ 2747356 w 4253171"/>
                <a:gd name="connsiteY8" fmla="*/ 1544715 h 2209733"/>
                <a:gd name="connsiteX9" fmla="*/ 2975956 w 4253171"/>
                <a:gd name="connsiteY9" fmla="*/ 1295333 h 2209733"/>
                <a:gd name="connsiteX10" fmla="*/ 3046615 w 4253171"/>
                <a:gd name="connsiteY10" fmla="*/ 1141548 h 2209733"/>
                <a:gd name="connsiteX11" fmla="*/ 3088178 w 4253171"/>
                <a:gd name="connsiteY11" fmla="*/ 1050108 h 2209733"/>
                <a:gd name="connsiteX12" fmla="*/ 3445626 w 4253171"/>
                <a:gd name="connsiteY12" fmla="*/ 597064 h 2209733"/>
                <a:gd name="connsiteX13" fmla="*/ 3828011 w 4253171"/>
                <a:gd name="connsiteY13" fmla="*/ 368464 h 2209733"/>
                <a:gd name="connsiteX14" fmla="*/ 4253171 w 4253171"/>
                <a:gd name="connsiteY14" fmla="*/ 0 h 2209733"/>
                <a:gd name="connsiteX0" fmla="*/ 0 w 3883255"/>
                <a:gd name="connsiteY0" fmla="*/ 2105824 h 2118293"/>
                <a:gd name="connsiteX1" fmla="*/ 365760 w 3883255"/>
                <a:gd name="connsiteY1" fmla="*/ 2022697 h 2118293"/>
                <a:gd name="connsiteX2" fmla="*/ 644237 w 3883255"/>
                <a:gd name="connsiteY2" fmla="*/ 2014384 h 2118293"/>
                <a:gd name="connsiteX3" fmla="*/ 1072342 w 3883255"/>
                <a:gd name="connsiteY3" fmla="*/ 2076730 h 2118293"/>
                <a:gd name="connsiteX4" fmla="*/ 1413164 w 3883255"/>
                <a:gd name="connsiteY4" fmla="*/ 2118293 h 2118293"/>
                <a:gd name="connsiteX5" fmla="*/ 1766455 w 3883255"/>
                <a:gd name="connsiteY5" fmla="*/ 2093355 h 2118293"/>
                <a:gd name="connsiteX6" fmla="*/ 2024150 w 3883255"/>
                <a:gd name="connsiteY6" fmla="*/ 1935413 h 2118293"/>
                <a:gd name="connsiteX7" fmla="*/ 2377440 w 3883255"/>
                <a:gd name="connsiteY7" fmla="*/ 1544715 h 2118293"/>
                <a:gd name="connsiteX8" fmla="*/ 2606040 w 3883255"/>
                <a:gd name="connsiteY8" fmla="*/ 1295333 h 2118293"/>
                <a:gd name="connsiteX9" fmla="*/ 2676699 w 3883255"/>
                <a:gd name="connsiteY9" fmla="*/ 1141548 h 2118293"/>
                <a:gd name="connsiteX10" fmla="*/ 2718262 w 3883255"/>
                <a:gd name="connsiteY10" fmla="*/ 1050108 h 2118293"/>
                <a:gd name="connsiteX11" fmla="*/ 3075710 w 3883255"/>
                <a:gd name="connsiteY11" fmla="*/ 597064 h 2118293"/>
                <a:gd name="connsiteX12" fmla="*/ 3458095 w 3883255"/>
                <a:gd name="connsiteY12" fmla="*/ 368464 h 2118293"/>
                <a:gd name="connsiteX13" fmla="*/ 3883255 w 3883255"/>
                <a:gd name="connsiteY13" fmla="*/ 0 h 2118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83255" h="2118293">
                  <a:moveTo>
                    <a:pt x="0" y="2105824"/>
                  </a:moveTo>
                  <a:lnTo>
                    <a:pt x="365760" y="2022697"/>
                  </a:lnTo>
                  <a:lnTo>
                    <a:pt x="644237" y="2014384"/>
                  </a:lnTo>
                  <a:lnTo>
                    <a:pt x="1072342" y="2076730"/>
                  </a:lnTo>
                  <a:lnTo>
                    <a:pt x="1413164" y="2118293"/>
                  </a:lnTo>
                  <a:lnTo>
                    <a:pt x="1766455" y="2093355"/>
                  </a:lnTo>
                  <a:lnTo>
                    <a:pt x="2024150" y="1935413"/>
                  </a:lnTo>
                  <a:lnTo>
                    <a:pt x="2377440" y="1544715"/>
                  </a:lnTo>
                  <a:lnTo>
                    <a:pt x="2606040" y="1295333"/>
                  </a:lnTo>
                  <a:lnTo>
                    <a:pt x="2676699" y="1141548"/>
                  </a:lnTo>
                  <a:lnTo>
                    <a:pt x="2718262" y="1050108"/>
                  </a:lnTo>
                  <a:lnTo>
                    <a:pt x="3075710" y="597064"/>
                  </a:lnTo>
                  <a:lnTo>
                    <a:pt x="3458095" y="368464"/>
                  </a:lnTo>
                  <a:lnTo>
                    <a:pt x="3883255" y="0"/>
                  </a:lnTo>
                </a:path>
              </a:pathLst>
            </a:cu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9" name="TextBox 28">
              <a:extLst>
                <a:ext uri="{FF2B5EF4-FFF2-40B4-BE49-F238E27FC236}">
                  <a16:creationId xmlns:a16="http://schemas.microsoft.com/office/drawing/2014/main" id="{D09A3893-EBB4-F763-4F07-CE8EFA5BFA86}"/>
                </a:ext>
              </a:extLst>
            </p:cNvPr>
            <p:cNvSpPr txBox="1"/>
            <p:nvPr/>
          </p:nvSpPr>
          <p:spPr>
            <a:xfrm>
              <a:off x="7754605" y="2566735"/>
              <a:ext cx="1461747" cy="307777"/>
            </a:xfrm>
            <a:prstGeom prst="rect">
              <a:avLst/>
            </a:prstGeom>
            <a:noFill/>
            <a:ln>
              <a:noFill/>
            </a:ln>
          </p:spPr>
          <p:txBody>
            <a:bodyPr wrap="none" rtlCol="0">
              <a:spAutoFit/>
            </a:bodyPr>
            <a:lstStyle/>
            <a:p>
              <a:r>
                <a:rPr lang="en-IE" sz="1400" b="1" dirty="0">
                  <a:solidFill>
                    <a:schemeClr val="accent5">
                      <a:lumMod val="60000"/>
                      <a:lumOff val="40000"/>
                    </a:schemeClr>
                  </a:solidFill>
                </a:rPr>
                <a:t>Todd et al 1991</a:t>
              </a:r>
            </a:p>
          </p:txBody>
        </p:sp>
        <p:sp>
          <p:nvSpPr>
            <p:cNvPr id="30" name="Star: 5 Points 29">
              <a:extLst>
                <a:ext uri="{FF2B5EF4-FFF2-40B4-BE49-F238E27FC236}">
                  <a16:creationId xmlns:a16="http://schemas.microsoft.com/office/drawing/2014/main" id="{F3D22FC4-2D73-B6DA-667C-E483DE5D3D25}"/>
                </a:ext>
              </a:extLst>
            </p:cNvPr>
            <p:cNvSpPr/>
            <p:nvPr/>
          </p:nvSpPr>
          <p:spPr>
            <a:xfrm>
              <a:off x="3711615" y="4201610"/>
              <a:ext cx="45719" cy="4571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1" name="Freeform: Shape 30">
              <a:extLst>
                <a:ext uri="{FF2B5EF4-FFF2-40B4-BE49-F238E27FC236}">
                  <a16:creationId xmlns:a16="http://schemas.microsoft.com/office/drawing/2014/main" id="{AE281770-EAED-0E59-AA37-C725914B444C}"/>
                </a:ext>
              </a:extLst>
            </p:cNvPr>
            <p:cNvSpPr/>
            <p:nvPr/>
          </p:nvSpPr>
          <p:spPr>
            <a:xfrm>
              <a:off x="3854370" y="2507848"/>
              <a:ext cx="3117448" cy="1817225"/>
            </a:xfrm>
            <a:custGeom>
              <a:avLst/>
              <a:gdLst>
                <a:gd name="connsiteX0" fmla="*/ 0 w 3117448"/>
                <a:gd name="connsiteY0" fmla="*/ 1713053 h 1817225"/>
                <a:gd name="connsiteX1" fmla="*/ 439838 w 3117448"/>
                <a:gd name="connsiteY1" fmla="*/ 1763210 h 1817225"/>
                <a:gd name="connsiteX2" fmla="*/ 875817 w 3117448"/>
                <a:gd name="connsiteY2" fmla="*/ 1797934 h 1817225"/>
                <a:gd name="connsiteX3" fmla="*/ 1134319 w 3117448"/>
                <a:gd name="connsiteY3" fmla="*/ 1817225 h 1817225"/>
                <a:gd name="connsiteX4" fmla="*/ 1435260 w 3117448"/>
                <a:gd name="connsiteY4" fmla="*/ 1732344 h 1817225"/>
                <a:gd name="connsiteX5" fmla="*/ 1836516 w 3117448"/>
                <a:gd name="connsiteY5" fmla="*/ 1489276 h 1817225"/>
                <a:gd name="connsiteX6" fmla="*/ 2172182 w 3117448"/>
                <a:gd name="connsiteY6" fmla="*/ 1215342 h 1817225"/>
                <a:gd name="connsiteX7" fmla="*/ 2453833 w 3117448"/>
                <a:gd name="connsiteY7" fmla="*/ 709914 h 1817225"/>
                <a:gd name="connsiteX8" fmla="*/ 2662177 w 3117448"/>
                <a:gd name="connsiteY8" fmla="*/ 358815 h 1817225"/>
                <a:gd name="connsiteX9" fmla="*/ 2758633 w 3117448"/>
                <a:gd name="connsiteY9" fmla="*/ 227636 h 1817225"/>
                <a:gd name="connsiteX10" fmla="*/ 2966977 w 3117448"/>
                <a:gd name="connsiteY10" fmla="*/ 88739 h 1817225"/>
                <a:gd name="connsiteX11" fmla="*/ 3117448 w 3117448"/>
                <a:gd name="connsiteY11" fmla="*/ 0 h 1817225"/>
                <a:gd name="connsiteX0" fmla="*/ 0 w 3117448"/>
                <a:gd name="connsiteY0" fmla="*/ 1713053 h 1817225"/>
                <a:gd name="connsiteX1" fmla="*/ 439838 w 3117448"/>
                <a:gd name="connsiteY1" fmla="*/ 1763210 h 1817225"/>
                <a:gd name="connsiteX2" fmla="*/ 875817 w 3117448"/>
                <a:gd name="connsiteY2" fmla="*/ 1797934 h 1817225"/>
                <a:gd name="connsiteX3" fmla="*/ 1134319 w 3117448"/>
                <a:gd name="connsiteY3" fmla="*/ 1817225 h 1817225"/>
                <a:gd name="connsiteX4" fmla="*/ 1435260 w 3117448"/>
                <a:gd name="connsiteY4" fmla="*/ 1732344 h 1817225"/>
                <a:gd name="connsiteX5" fmla="*/ 1836516 w 3117448"/>
                <a:gd name="connsiteY5" fmla="*/ 1489276 h 1817225"/>
                <a:gd name="connsiteX6" fmla="*/ 2172182 w 3117448"/>
                <a:gd name="connsiteY6" fmla="*/ 1215342 h 1817225"/>
                <a:gd name="connsiteX7" fmla="*/ 2453833 w 3117448"/>
                <a:gd name="connsiteY7" fmla="*/ 709914 h 1817225"/>
                <a:gd name="connsiteX8" fmla="*/ 2662177 w 3117448"/>
                <a:gd name="connsiteY8" fmla="*/ 358815 h 1817225"/>
                <a:gd name="connsiteX9" fmla="*/ 2758633 w 3117448"/>
                <a:gd name="connsiteY9" fmla="*/ 227636 h 1817225"/>
                <a:gd name="connsiteX10" fmla="*/ 2897529 w 3117448"/>
                <a:gd name="connsiteY10" fmla="*/ 96456 h 1817225"/>
                <a:gd name="connsiteX11" fmla="*/ 3117448 w 3117448"/>
                <a:gd name="connsiteY11" fmla="*/ 0 h 181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17448" h="1817225">
                  <a:moveTo>
                    <a:pt x="0" y="1713053"/>
                  </a:moveTo>
                  <a:lnTo>
                    <a:pt x="439838" y="1763210"/>
                  </a:lnTo>
                  <a:lnTo>
                    <a:pt x="875817" y="1797934"/>
                  </a:lnTo>
                  <a:lnTo>
                    <a:pt x="1134319" y="1817225"/>
                  </a:lnTo>
                  <a:lnTo>
                    <a:pt x="1435260" y="1732344"/>
                  </a:lnTo>
                  <a:lnTo>
                    <a:pt x="1836516" y="1489276"/>
                  </a:lnTo>
                  <a:lnTo>
                    <a:pt x="2172182" y="1215342"/>
                  </a:lnTo>
                  <a:lnTo>
                    <a:pt x="2453833" y="709914"/>
                  </a:lnTo>
                  <a:lnTo>
                    <a:pt x="2662177" y="358815"/>
                  </a:lnTo>
                  <a:lnTo>
                    <a:pt x="2758633" y="227636"/>
                  </a:lnTo>
                  <a:lnTo>
                    <a:pt x="2897529" y="96456"/>
                  </a:lnTo>
                  <a:cubicBezTo>
                    <a:pt x="2947686" y="66876"/>
                    <a:pt x="3067291" y="29580"/>
                    <a:pt x="311744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2" name="Freeform: Shape 31">
              <a:extLst>
                <a:ext uri="{FF2B5EF4-FFF2-40B4-BE49-F238E27FC236}">
                  <a16:creationId xmlns:a16="http://schemas.microsoft.com/office/drawing/2014/main" id="{C9495F88-3D7B-CB1B-750C-011976CFBCC5}"/>
                </a:ext>
              </a:extLst>
            </p:cNvPr>
            <p:cNvSpPr/>
            <p:nvPr/>
          </p:nvSpPr>
          <p:spPr>
            <a:xfrm>
              <a:off x="6335210" y="2862805"/>
              <a:ext cx="659757" cy="327949"/>
            </a:xfrm>
            <a:custGeom>
              <a:avLst/>
              <a:gdLst>
                <a:gd name="connsiteX0" fmla="*/ 0 w 659757"/>
                <a:gd name="connsiteY0" fmla="*/ 327949 h 327949"/>
                <a:gd name="connsiteX1" fmla="*/ 162046 w 659757"/>
                <a:gd name="connsiteY1" fmla="*/ 192911 h 327949"/>
                <a:gd name="connsiteX2" fmla="*/ 428263 w 659757"/>
                <a:gd name="connsiteY2" fmla="*/ 73306 h 327949"/>
                <a:gd name="connsiteX3" fmla="*/ 659757 w 659757"/>
                <a:gd name="connsiteY3" fmla="*/ 0 h 327949"/>
                <a:gd name="connsiteX4" fmla="*/ 659757 w 659757"/>
                <a:gd name="connsiteY4" fmla="*/ 0 h 327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757" h="327949">
                  <a:moveTo>
                    <a:pt x="0" y="327949"/>
                  </a:moveTo>
                  <a:lnTo>
                    <a:pt x="162046" y="192911"/>
                  </a:lnTo>
                  <a:lnTo>
                    <a:pt x="428263" y="73306"/>
                  </a:lnTo>
                  <a:lnTo>
                    <a:pt x="659757" y="0"/>
                  </a:lnTo>
                  <a:lnTo>
                    <a:pt x="659757"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3" name="Freeform: Shape 32">
              <a:extLst>
                <a:ext uri="{FF2B5EF4-FFF2-40B4-BE49-F238E27FC236}">
                  <a16:creationId xmlns:a16="http://schemas.microsoft.com/office/drawing/2014/main" id="{3598D9CE-E000-897D-3415-DE6088A104DA}"/>
                </a:ext>
              </a:extLst>
            </p:cNvPr>
            <p:cNvSpPr/>
            <p:nvPr/>
          </p:nvSpPr>
          <p:spPr>
            <a:xfrm>
              <a:off x="6585995" y="2646744"/>
              <a:ext cx="408972" cy="150471"/>
            </a:xfrm>
            <a:custGeom>
              <a:avLst/>
              <a:gdLst>
                <a:gd name="connsiteX0" fmla="*/ 0 w 408972"/>
                <a:gd name="connsiteY0" fmla="*/ 150471 h 150471"/>
                <a:gd name="connsiteX1" fmla="*/ 173620 w 408972"/>
                <a:gd name="connsiteY1" fmla="*/ 65590 h 150471"/>
                <a:gd name="connsiteX2" fmla="*/ 408972 w 408972"/>
                <a:gd name="connsiteY2" fmla="*/ 0 h 150471"/>
              </a:gdLst>
              <a:ahLst/>
              <a:cxnLst>
                <a:cxn ang="0">
                  <a:pos x="connsiteX0" y="connsiteY0"/>
                </a:cxn>
                <a:cxn ang="0">
                  <a:pos x="connsiteX1" y="connsiteY1"/>
                </a:cxn>
                <a:cxn ang="0">
                  <a:pos x="connsiteX2" y="connsiteY2"/>
                </a:cxn>
              </a:cxnLst>
              <a:rect l="l" t="t" r="r" b="b"/>
              <a:pathLst>
                <a:path w="408972" h="150471">
                  <a:moveTo>
                    <a:pt x="0" y="150471"/>
                  </a:moveTo>
                  <a:lnTo>
                    <a:pt x="173620" y="65590"/>
                  </a:lnTo>
                  <a:lnTo>
                    <a:pt x="408972"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4" name="Freeform: Shape 33">
              <a:extLst>
                <a:ext uri="{FF2B5EF4-FFF2-40B4-BE49-F238E27FC236}">
                  <a16:creationId xmlns:a16="http://schemas.microsoft.com/office/drawing/2014/main" id="{201E8967-83A6-5CA2-F2B1-BD8F2D052C92}"/>
                </a:ext>
              </a:extLst>
            </p:cNvPr>
            <p:cNvSpPr/>
            <p:nvPr/>
          </p:nvSpPr>
          <p:spPr>
            <a:xfrm>
              <a:off x="3887477" y="785953"/>
              <a:ext cx="3003331" cy="1627789"/>
            </a:xfrm>
            <a:custGeom>
              <a:avLst/>
              <a:gdLst>
                <a:gd name="connsiteX0" fmla="*/ 0 w 3003331"/>
                <a:gd name="connsiteY0" fmla="*/ 1615965 h 1627789"/>
                <a:gd name="connsiteX1" fmla="*/ 331076 w 3003331"/>
                <a:gd name="connsiteY1" fmla="*/ 1627789 h 1627789"/>
                <a:gd name="connsiteX2" fmla="*/ 606973 w 3003331"/>
                <a:gd name="connsiteY2" fmla="*/ 1588376 h 1627789"/>
                <a:gd name="connsiteX3" fmla="*/ 938049 w 3003331"/>
                <a:gd name="connsiteY3" fmla="*/ 1399189 h 1627789"/>
                <a:gd name="connsiteX4" fmla="*/ 1131176 w 3003331"/>
                <a:gd name="connsiteY4" fmla="*/ 1257300 h 1627789"/>
                <a:gd name="connsiteX5" fmla="*/ 1434662 w 3003331"/>
                <a:gd name="connsiteY5" fmla="*/ 1135117 h 1627789"/>
                <a:gd name="connsiteX6" fmla="*/ 1844566 w 3003331"/>
                <a:gd name="connsiteY6" fmla="*/ 839514 h 1627789"/>
                <a:gd name="connsiteX7" fmla="*/ 2368769 w 3003331"/>
                <a:gd name="connsiteY7" fmla="*/ 520262 h 1627789"/>
                <a:gd name="connsiteX8" fmla="*/ 2644666 w 3003331"/>
                <a:gd name="connsiteY8" fmla="*/ 331076 h 1627789"/>
                <a:gd name="connsiteX9" fmla="*/ 2806262 w 3003331"/>
                <a:gd name="connsiteY9" fmla="*/ 216776 h 1627789"/>
                <a:gd name="connsiteX10" fmla="*/ 3003331 w 3003331"/>
                <a:gd name="connsiteY10" fmla="*/ 0 h 1627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03331" h="1627789">
                  <a:moveTo>
                    <a:pt x="0" y="1615965"/>
                  </a:moveTo>
                  <a:lnTo>
                    <a:pt x="331076" y="1627789"/>
                  </a:lnTo>
                  <a:lnTo>
                    <a:pt x="606973" y="1588376"/>
                  </a:lnTo>
                  <a:lnTo>
                    <a:pt x="938049" y="1399189"/>
                  </a:lnTo>
                  <a:lnTo>
                    <a:pt x="1131176" y="1257300"/>
                  </a:lnTo>
                  <a:lnTo>
                    <a:pt x="1434662" y="1135117"/>
                  </a:lnTo>
                  <a:lnTo>
                    <a:pt x="1844566" y="839514"/>
                  </a:lnTo>
                  <a:lnTo>
                    <a:pt x="2368769" y="520262"/>
                  </a:lnTo>
                  <a:lnTo>
                    <a:pt x="2644666" y="331076"/>
                  </a:lnTo>
                  <a:lnTo>
                    <a:pt x="2806262" y="216776"/>
                  </a:lnTo>
                  <a:lnTo>
                    <a:pt x="3003331" y="0"/>
                  </a:lnTo>
                </a:path>
              </a:pathLst>
            </a:cu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5" name="Freeform: Shape 34">
              <a:extLst>
                <a:ext uri="{FF2B5EF4-FFF2-40B4-BE49-F238E27FC236}">
                  <a16:creationId xmlns:a16="http://schemas.microsoft.com/office/drawing/2014/main" id="{2E232E30-1387-87A1-4084-FF29AF378A88}"/>
                </a:ext>
              </a:extLst>
            </p:cNvPr>
            <p:cNvSpPr/>
            <p:nvPr/>
          </p:nvSpPr>
          <p:spPr>
            <a:xfrm>
              <a:off x="4007165" y="1254648"/>
              <a:ext cx="3212224" cy="1966749"/>
            </a:xfrm>
            <a:custGeom>
              <a:avLst/>
              <a:gdLst>
                <a:gd name="connsiteX0" fmla="*/ 3212224 w 3212224"/>
                <a:gd name="connsiteY0" fmla="*/ 0 h 1966749"/>
                <a:gd name="connsiteX1" fmla="*/ 3026980 w 3212224"/>
                <a:gd name="connsiteY1" fmla="*/ 149773 h 1966749"/>
                <a:gd name="connsiteX2" fmla="*/ 2818086 w 3212224"/>
                <a:gd name="connsiteY2" fmla="*/ 252249 h 1966749"/>
                <a:gd name="connsiteX3" fmla="*/ 2431831 w 3212224"/>
                <a:gd name="connsiteY3" fmla="*/ 433552 h 1966749"/>
                <a:gd name="connsiteX4" fmla="*/ 2159876 w 3212224"/>
                <a:gd name="connsiteY4" fmla="*/ 551793 h 1966749"/>
                <a:gd name="connsiteX5" fmla="*/ 1954924 w 3212224"/>
                <a:gd name="connsiteY5" fmla="*/ 642445 h 1966749"/>
                <a:gd name="connsiteX6" fmla="*/ 1805152 w 3212224"/>
                <a:gd name="connsiteY6" fmla="*/ 784335 h 1966749"/>
                <a:gd name="connsiteX7" fmla="*/ 1615966 w 3212224"/>
                <a:gd name="connsiteY7" fmla="*/ 1008993 h 1966749"/>
                <a:gd name="connsiteX8" fmla="*/ 1481959 w 3212224"/>
                <a:gd name="connsiteY8" fmla="*/ 1162707 h 1966749"/>
                <a:gd name="connsiteX9" fmla="*/ 1344011 w 3212224"/>
                <a:gd name="connsiteY9" fmla="*/ 1383424 h 1966749"/>
                <a:gd name="connsiteX10" fmla="*/ 1154824 w 3212224"/>
                <a:gd name="connsiteY10" fmla="*/ 1556845 h 1966749"/>
                <a:gd name="connsiteX11" fmla="*/ 831631 w 3212224"/>
                <a:gd name="connsiteY11" fmla="*/ 1769680 h 1966749"/>
                <a:gd name="connsiteX12" fmla="*/ 583324 w 3212224"/>
                <a:gd name="connsiteY12" fmla="*/ 1895804 h 1966749"/>
                <a:gd name="connsiteX13" fmla="*/ 212835 w 3212224"/>
                <a:gd name="connsiteY13" fmla="*/ 1958866 h 1966749"/>
                <a:gd name="connsiteX14" fmla="*/ 0 w 3212224"/>
                <a:gd name="connsiteY14" fmla="*/ 1966749 h 1966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12224" h="1966749">
                  <a:moveTo>
                    <a:pt x="3212224" y="0"/>
                  </a:moveTo>
                  <a:lnTo>
                    <a:pt x="3026980" y="149773"/>
                  </a:lnTo>
                  <a:lnTo>
                    <a:pt x="2818086" y="252249"/>
                  </a:lnTo>
                  <a:lnTo>
                    <a:pt x="2431831" y="433552"/>
                  </a:lnTo>
                  <a:lnTo>
                    <a:pt x="2159876" y="551793"/>
                  </a:lnTo>
                  <a:lnTo>
                    <a:pt x="1954924" y="642445"/>
                  </a:lnTo>
                  <a:lnTo>
                    <a:pt x="1805152" y="784335"/>
                  </a:lnTo>
                  <a:lnTo>
                    <a:pt x="1615966" y="1008993"/>
                  </a:lnTo>
                  <a:lnTo>
                    <a:pt x="1481959" y="1162707"/>
                  </a:lnTo>
                  <a:lnTo>
                    <a:pt x="1344011" y="1383424"/>
                  </a:lnTo>
                  <a:lnTo>
                    <a:pt x="1154824" y="1556845"/>
                  </a:lnTo>
                  <a:lnTo>
                    <a:pt x="831631" y="1769680"/>
                  </a:lnTo>
                  <a:lnTo>
                    <a:pt x="583324" y="1895804"/>
                  </a:lnTo>
                  <a:lnTo>
                    <a:pt x="212835" y="1958866"/>
                  </a:lnTo>
                  <a:lnTo>
                    <a:pt x="0" y="1966749"/>
                  </a:lnTo>
                </a:path>
              </a:pathLst>
            </a:cu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6" name="TextBox 35">
              <a:extLst>
                <a:ext uri="{FF2B5EF4-FFF2-40B4-BE49-F238E27FC236}">
                  <a16:creationId xmlns:a16="http://schemas.microsoft.com/office/drawing/2014/main" id="{4FB0AEB3-1F56-8240-0468-DA3C5561951E}"/>
                </a:ext>
              </a:extLst>
            </p:cNvPr>
            <p:cNvSpPr txBox="1"/>
            <p:nvPr/>
          </p:nvSpPr>
          <p:spPr>
            <a:xfrm rot="19523401">
              <a:off x="4928068" y="1336224"/>
              <a:ext cx="1418402" cy="276999"/>
            </a:xfrm>
            <a:prstGeom prst="rect">
              <a:avLst/>
            </a:prstGeom>
            <a:noFill/>
            <a:ln>
              <a:noFill/>
            </a:ln>
          </p:spPr>
          <p:txBody>
            <a:bodyPr wrap="none" rtlCol="0">
              <a:spAutoFit/>
            </a:bodyPr>
            <a:lstStyle/>
            <a:p>
              <a:r>
                <a:rPr lang="en-IE" sz="1200" dirty="0">
                  <a:solidFill>
                    <a:schemeClr val="bg1">
                      <a:lumMod val="65000"/>
                    </a:schemeClr>
                  </a:solidFill>
                </a:rPr>
                <a:t>Grampian Terrane</a:t>
              </a:r>
            </a:p>
          </p:txBody>
        </p:sp>
        <p:sp>
          <p:nvSpPr>
            <p:cNvPr id="37" name="TextBox 36">
              <a:extLst>
                <a:ext uri="{FF2B5EF4-FFF2-40B4-BE49-F238E27FC236}">
                  <a16:creationId xmlns:a16="http://schemas.microsoft.com/office/drawing/2014/main" id="{839A2BFC-2733-3B4C-EDA9-5B60DCD77549}"/>
                </a:ext>
              </a:extLst>
            </p:cNvPr>
            <p:cNvSpPr txBox="1"/>
            <p:nvPr/>
          </p:nvSpPr>
          <p:spPr>
            <a:xfrm rot="19669564">
              <a:off x="5445295" y="2127626"/>
              <a:ext cx="1238865" cy="276999"/>
            </a:xfrm>
            <a:prstGeom prst="rect">
              <a:avLst/>
            </a:prstGeom>
            <a:noFill/>
            <a:ln>
              <a:noFill/>
            </a:ln>
          </p:spPr>
          <p:txBody>
            <a:bodyPr wrap="none" rtlCol="0">
              <a:spAutoFit/>
            </a:bodyPr>
            <a:lstStyle/>
            <a:p>
              <a:r>
                <a:rPr lang="en-IE" sz="1200" dirty="0">
                  <a:solidFill>
                    <a:schemeClr val="bg1">
                      <a:lumMod val="65000"/>
                    </a:schemeClr>
                  </a:solidFill>
                </a:rPr>
                <a:t>Central Terrane</a:t>
              </a:r>
            </a:p>
          </p:txBody>
        </p:sp>
        <p:sp>
          <p:nvSpPr>
            <p:cNvPr id="38" name="TextBox 37">
              <a:extLst>
                <a:ext uri="{FF2B5EF4-FFF2-40B4-BE49-F238E27FC236}">
                  <a16:creationId xmlns:a16="http://schemas.microsoft.com/office/drawing/2014/main" id="{34BF7895-26C7-2C00-584A-4665C828CFFC}"/>
                </a:ext>
              </a:extLst>
            </p:cNvPr>
            <p:cNvSpPr txBox="1"/>
            <p:nvPr/>
          </p:nvSpPr>
          <p:spPr>
            <a:xfrm rot="19523401">
              <a:off x="4837622" y="1677890"/>
              <a:ext cx="1729191" cy="276999"/>
            </a:xfrm>
            <a:prstGeom prst="rect">
              <a:avLst/>
            </a:prstGeom>
            <a:noFill/>
            <a:ln>
              <a:noFill/>
            </a:ln>
          </p:spPr>
          <p:txBody>
            <a:bodyPr wrap="none" rtlCol="0">
              <a:spAutoFit/>
            </a:bodyPr>
            <a:lstStyle/>
            <a:p>
              <a:r>
                <a:rPr lang="en-IE" sz="1200" dirty="0">
                  <a:solidFill>
                    <a:schemeClr val="bg1">
                      <a:lumMod val="65000"/>
                    </a:schemeClr>
                  </a:solidFill>
                </a:rPr>
                <a:t>Midland Valley Terrane</a:t>
              </a:r>
            </a:p>
          </p:txBody>
        </p:sp>
        <p:sp>
          <p:nvSpPr>
            <p:cNvPr id="39" name="Freeform: Shape 38">
              <a:extLst>
                <a:ext uri="{FF2B5EF4-FFF2-40B4-BE49-F238E27FC236}">
                  <a16:creationId xmlns:a16="http://schemas.microsoft.com/office/drawing/2014/main" id="{058E72C9-4DD9-1187-AD64-8715BB6B42C7}"/>
                </a:ext>
              </a:extLst>
            </p:cNvPr>
            <p:cNvSpPr/>
            <p:nvPr/>
          </p:nvSpPr>
          <p:spPr>
            <a:xfrm>
              <a:off x="4074662" y="2561178"/>
              <a:ext cx="922713" cy="556953"/>
            </a:xfrm>
            <a:custGeom>
              <a:avLst/>
              <a:gdLst>
                <a:gd name="connsiteX0" fmla="*/ 0 w 922713"/>
                <a:gd name="connsiteY0" fmla="*/ 191193 h 556953"/>
                <a:gd name="connsiteX1" fmla="*/ 590204 w 922713"/>
                <a:gd name="connsiteY1" fmla="*/ 58189 h 556953"/>
                <a:gd name="connsiteX2" fmla="*/ 922713 w 922713"/>
                <a:gd name="connsiteY2" fmla="*/ 0 h 556953"/>
                <a:gd name="connsiteX3" fmla="*/ 681644 w 922713"/>
                <a:gd name="connsiteY3" fmla="*/ 282633 h 556953"/>
                <a:gd name="connsiteX4" fmla="*/ 565265 w 922713"/>
                <a:gd name="connsiteY4" fmla="*/ 556953 h 556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713" h="556953">
                  <a:moveTo>
                    <a:pt x="0" y="191193"/>
                  </a:moveTo>
                  <a:lnTo>
                    <a:pt x="590204" y="58189"/>
                  </a:lnTo>
                  <a:lnTo>
                    <a:pt x="922713" y="0"/>
                  </a:lnTo>
                  <a:lnTo>
                    <a:pt x="681644" y="282633"/>
                  </a:lnTo>
                  <a:lnTo>
                    <a:pt x="565265" y="556953"/>
                  </a:lnTo>
                </a:path>
              </a:pathLst>
            </a:cu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0" name="TextBox 39">
              <a:extLst>
                <a:ext uri="{FF2B5EF4-FFF2-40B4-BE49-F238E27FC236}">
                  <a16:creationId xmlns:a16="http://schemas.microsoft.com/office/drawing/2014/main" id="{A3CCB2BA-775D-456E-476D-2D04E4C87113}"/>
                </a:ext>
              </a:extLst>
            </p:cNvPr>
            <p:cNvSpPr txBox="1"/>
            <p:nvPr/>
          </p:nvSpPr>
          <p:spPr>
            <a:xfrm rot="20182113">
              <a:off x="3876143" y="2691744"/>
              <a:ext cx="984565" cy="461665"/>
            </a:xfrm>
            <a:prstGeom prst="rect">
              <a:avLst/>
            </a:prstGeom>
            <a:noFill/>
            <a:ln>
              <a:noFill/>
            </a:ln>
          </p:spPr>
          <p:txBody>
            <a:bodyPr wrap="none" rtlCol="0">
              <a:spAutoFit/>
            </a:bodyPr>
            <a:lstStyle/>
            <a:p>
              <a:pPr algn="ctr"/>
              <a:r>
                <a:rPr lang="en-IE" sz="1200" dirty="0">
                  <a:solidFill>
                    <a:schemeClr val="bg1">
                      <a:lumMod val="65000"/>
                    </a:schemeClr>
                  </a:solidFill>
                </a:rPr>
                <a:t>Connemara</a:t>
              </a:r>
            </a:p>
            <a:p>
              <a:pPr algn="ctr"/>
              <a:r>
                <a:rPr lang="en-IE" sz="1200" dirty="0">
                  <a:solidFill>
                    <a:schemeClr val="bg1">
                      <a:lumMod val="65000"/>
                    </a:schemeClr>
                  </a:solidFill>
                </a:rPr>
                <a:t> Terrane</a:t>
              </a:r>
            </a:p>
          </p:txBody>
        </p:sp>
        <p:cxnSp>
          <p:nvCxnSpPr>
            <p:cNvPr id="41" name="Straight Connector 40">
              <a:extLst>
                <a:ext uri="{FF2B5EF4-FFF2-40B4-BE49-F238E27FC236}">
                  <a16:creationId xmlns:a16="http://schemas.microsoft.com/office/drawing/2014/main" id="{88D11927-3F15-34FD-CC53-31D96047A24C}"/>
                </a:ext>
              </a:extLst>
            </p:cNvPr>
            <p:cNvCxnSpPr/>
            <p:nvPr/>
          </p:nvCxnSpPr>
          <p:spPr>
            <a:xfrm flipV="1">
              <a:off x="5137454" y="5449891"/>
              <a:ext cx="601956" cy="57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89968A3A-F596-6293-4F0B-9EA15DDF151D}"/>
                </a:ext>
              </a:extLst>
            </p:cNvPr>
            <p:cNvSpPr txBox="1"/>
            <p:nvPr/>
          </p:nvSpPr>
          <p:spPr>
            <a:xfrm>
              <a:off x="5210667" y="5193222"/>
              <a:ext cx="622286" cy="307777"/>
            </a:xfrm>
            <a:prstGeom prst="rect">
              <a:avLst/>
            </a:prstGeom>
            <a:noFill/>
          </p:spPr>
          <p:txBody>
            <a:bodyPr wrap="none" rtlCol="0">
              <a:spAutoFit/>
            </a:bodyPr>
            <a:lstStyle/>
            <a:p>
              <a:r>
                <a:rPr lang="en-IE" sz="1400" dirty="0"/>
                <a:t>50km</a:t>
              </a:r>
            </a:p>
          </p:txBody>
        </p:sp>
        <p:sp>
          <p:nvSpPr>
            <p:cNvPr id="43" name="Oval 42">
              <a:extLst>
                <a:ext uri="{FF2B5EF4-FFF2-40B4-BE49-F238E27FC236}">
                  <a16:creationId xmlns:a16="http://schemas.microsoft.com/office/drawing/2014/main" id="{8F5B2E1C-0A71-36D9-D70F-A2264E8F47E0}"/>
                </a:ext>
              </a:extLst>
            </p:cNvPr>
            <p:cNvSpPr/>
            <p:nvPr/>
          </p:nvSpPr>
          <p:spPr>
            <a:xfrm>
              <a:off x="6280711" y="2551020"/>
              <a:ext cx="293661" cy="262596"/>
            </a:xfrm>
            <a:prstGeom prst="ellipse">
              <a:avLst/>
            </a:prstGeom>
            <a:solidFill>
              <a:schemeClr val="bg1">
                <a:lumMod val="85000"/>
                <a:alpha val="58000"/>
              </a:schemeClr>
            </a:solidFill>
            <a:ln>
              <a:solidFill>
                <a:srgbClr val="0000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4" name="TextBox 43">
              <a:extLst>
                <a:ext uri="{FF2B5EF4-FFF2-40B4-BE49-F238E27FC236}">
                  <a16:creationId xmlns:a16="http://schemas.microsoft.com/office/drawing/2014/main" id="{A975ADE9-4324-89F7-774A-FB72FA0841E7}"/>
                </a:ext>
              </a:extLst>
            </p:cNvPr>
            <p:cNvSpPr txBox="1"/>
            <p:nvPr/>
          </p:nvSpPr>
          <p:spPr>
            <a:xfrm rot="19693763">
              <a:off x="6053202" y="2221197"/>
              <a:ext cx="702436" cy="307777"/>
            </a:xfrm>
            <a:prstGeom prst="rect">
              <a:avLst/>
            </a:prstGeom>
            <a:noFill/>
          </p:spPr>
          <p:txBody>
            <a:bodyPr wrap="none" rtlCol="0">
              <a:spAutoFit/>
            </a:bodyPr>
            <a:lstStyle/>
            <a:p>
              <a:r>
                <a:rPr lang="en-IE" sz="1400" dirty="0">
                  <a:solidFill>
                    <a:srgbClr val="0000FF"/>
                  </a:solidFill>
                </a:rPr>
                <a:t>Navan</a:t>
              </a:r>
            </a:p>
          </p:txBody>
        </p:sp>
        <p:sp>
          <p:nvSpPr>
            <p:cNvPr id="45" name="TextBox 44">
              <a:extLst>
                <a:ext uri="{FF2B5EF4-FFF2-40B4-BE49-F238E27FC236}">
                  <a16:creationId xmlns:a16="http://schemas.microsoft.com/office/drawing/2014/main" id="{8C4C134D-E66F-F1E3-8D42-36FEE15D0F12}"/>
                </a:ext>
              </a:extLst>
            </p:cNvPr>
            <p:cNvSpPr txBox="1"/>
            <p:nvPr/>
          </p:nvSpPr>
          <p:spPr>
            <a:xfrm rot="19693763">
              <a:off x="4817467" y="3445151"/>
              <a:ext cx="474810" cy="307777"/>
            </a:xfrm>
            <a:prstGeom prst="rect">
              <a:avLst/>
            </a:prstGeom>
            <a:noFill/>
          </p:spPr>
          <p:txBody>
            <a:bodyPr wrap="none" rtlCol="0">
              <a:spAutoFit/>
            </a:bodyPr>
            <a:lstStyle/>
            <a:p>
              <a:r>
                <a:rPr lang="en-IE" sz="1400" dirty="0">
                  <a:solidFill>
                    <a:srgbClr val="0000FF"/>
                  </a:solidFill>
                </a:rPr>
                <a:t>SW</a:t>
              </a:r>
            </a:p>
          </p:txBody>
        </p:sp>
        <p:sp>
          <p:nvSpPr>
            <p:cNvPr id="46" name="TextBox 45">
              <a:extLst>
                <a:ext uri="{FF2B5EF4-FFF2-40B4-BE49-F238E27FC236}">
                  <a16:creationId xmlns:a16="http://schemas.microsoft.com/office/drawing/2014/main" id="{8BF9926D-F760-4BE8-E5C6-6BA455A4CBEA}"/>
                </a:ext>
              </a:extLst>
            </p:cNvPr>
            <p:cNvSpPr txBox="1"/>
            <p:nvPr/>
          </p:nvSpPr>
          <p:spPr>
            <a:xfrm>
              <a:off x="7688682" y="1679651"/>
              <a:ext cx="2031325" cy="461665"/>
            </a:xfrm>
            <a:prstGeom prst="rect">
              <a:avLst/>
            </a:prstGeom>
            <a:noFill/>
            <a:ln>
              <a:noFill/>
            </a:ln>
          </p:spPr>
          <p:txBody>
            <a:bodyPr wrap="none" rtlCol="0">
              <a:spAutoFit/>
            </a:bodyPr>
            <a:lstStyle/>
            <a:p>
              <a:r>
                <a:rPr lang="en-IE" sz="1200" b="1" u="sng" dirty="0"/>
                <a:t>Deep </a:t>
              </a:r>
              <a:r>
                <a:rPr lang="en-IE" sz="1200" b="1" u="sng" dirty="0" err="1"/>
                <a:t>Caledonide</a:t>
              </a:r>
              <a:r>
                <a:rPr lang="en-IE" sz="1200" b="1" u="sng" dirty="0"/>
                <a:t>  I.S.</a:t>
              </a:r>
            </a:p>
            <a:p>
              <a:r>
                <a:rPr lang="en-IE" sz="1200" b="1" u="sng" dirty="0"/>
                <a:t>Structure Interpretations</a:t>
              </a:r>
            </a:p>
          </p:txBody>
        </p:sp>
        <p:sp>
          <p:nvSpPr>
            <p:cNvPr id="47" name="TextBox 46">
              <a:extLst>
                <a:ext uri="{FF2B5EF4-FFF2-40B4-BE49-F238E27FC236}">
                  <a16:creationId xmlns:a16="http://schemas.microsoft.com/office/drawing/2014/main" id="{F19DD3DB-F405-4424-844A-DF502BDA5778}"/>
                </a:ext>
              </a:extLst>
            </p:cNvPr>
            <p:cNvSpPr txBox="1"/>
            <p:nvPr/>
          </p:nvSpPr>
          <p:spPr>
            <a:xfrm>
              <a:off x="7754605" y="3036865"/>
              <a:ext cx="2223686" cy="307777"/>
            </a:xfrm>
            <a:prstGeom prst="rect">
              <a:avLst/>
            </a:prstGeom>
            <a:noFill/>
          </p:spPr>
          <p:txBody>
            <a:bodyPr wrap="none" rtlCol="0">
              <a:spAutoFit/>
            </a:bodyPr>
            <a:lstStyle/>
            <a:p>
              <a:r>
                <a:rPr lang="en-IE" sz="1400" b="1" dirty="0">
                  <a:solidFill>
                    <a:srgbClr val="FFC000"/>
                  </a:solidFill>
                </a:rPr>
                <a:t>Chew and Stillman 2009</a:t>
              </a:r>
            </a:p>
          </p:txBody>
        </p:sp>
        <p:sp>
          <p:nvSpPr>
            <p:cNvPr id="48" name="Freeform: Shape 47">
              <a:extLst>
                <a:ext uri="{FF2B5EF4-FFF2-40B4-BE49-F238E27FC236}">
                  <a16:creationId xmlns:a16="http://schemas.microsoft.com/office/drawing/2014/main" id="{3C54CCA9-E866-A8BB-4814-324DE36EA15A}"/>
                </a:ext>
              </a:extLst>
            </p:cNvPr>
            <p:cNvSpPr/>
            <p:nvPr/>
          </p:nvSpPr>
          <p:spPr>
            <a:xfrm>
              <a:off x="6471567" y="4482061"/>
              <a:ext cx="352927" cy="240632"/>
            </a:xfrm>
            <a:custGeom>
              <a:avLst/>
              <a:gdLst>
                <a:gd name="connsiteX0" fmla="*/ 0 w 834190"/>
                <a:gd name="connsiteY0" fmla="*/ 473242 h 473242"/>
                <a:gd name="connsiteX1" fmla="*/ 834190 w 834190"/>
                <a:gd name="connsiteY1" fmla="*/ 0 h 473242"/>
                <a:gd name="connsiteX0" fmla="*/ 0 w 489285"/>
                <a:gd name="connsiteY0" fmla="*/ 288758 h 288758"/>
                <a:gd name="connsiteX1" fmla="*/ 489285 w 489285"/>
                <a:gd name="connsiteY1" fmla="*/ 0 h 288758"/>
                <a:gd name="connsiteX0" fmla="*/ 0 w 352927"/>
                <a:gd name="connsiteY0" fmla="*/ 240632 h 240632"/>
                <a:gd name="connsiteX1" fmla="*/ 352927 w 352927"/>
                <a:gd name="connsiteY1" fmla="*/ 0 h 240632"/>
              </a:gdLst>
              <a:ahLst/>
              <a:cxnLst>
                <a:cxn ang="0">
                  <a:pos x="connsiteX0" y="connsiteY0"/>
                </a:cxn>
                <a:cxn ang="0">
                  <a:pos x="connsiteX1" y="connsiteY1"/>
                </a:cxn>
              </a:cxnLst>
              <a:rect l="l" t="t" r="r" b="b"/>
              <a:pathLst>
                <a:path w="352927" h="240632">
                  <a:moveTo>
                    <a:pt x="0" y="240632"/>
                  </a:moveTo>
                  <a:cubicBezTo>
                    <a:pt x="278063" y="82885"/>
                    <a:pt x="74864" y="157747"/>
                    <a:pt x="352927" y="0"/>
                  </a:cubicBezTo>
                </a:path>
              </a:pathLst>
            </a:cu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49" name="TextBox 48">
              <a:extLst>
                <a:ext uri="{FF2B5EF4-FFF2-40B4-BE49-F238E27FC236}">
                  <a16:creationId xmlns:a16="http://schemas.microsoft.com/office/drawing/2014/main" id="{54DC66C0-CFEF-966C-1013-F843FE141E1F}"/>
                </a:ext>
              </a:extLst>
            </p:cNvPr>
            <p:cNvSpPr txBox="1"/>
            <p:nvPr/>
          </p:nvSpPr>
          <p:spPr>
            <a:xfrm rot="19562147">
              <a:off x="5987059" y="4681484"/>
              <a:ext cx="1349472" cy="276999"/>
            </a:xfrm>
            <a:prstGeom prst="rect">
              <a:avLst/>
            </a:prstGeom>
            <a:noFill/>
            <a:ln>
              <a:noFill/>
            </a:ln>
          </p:spPr>
          <p:txBody>
            <a:bodyPr wrap="none" rtlCol="0">
              <a:spAutoFit/>
            </a:bodyPr>
            <a:lstStyle/>
            <a:p>
              <a:r>
                <a:rPr lang="en-IE" sz="1200" dirty="0">
                  <a:solidFill>
                    <a:schemeClr val="bg1">
                      <a:lumMod val="65000"/>
                    </a:schemeClr>
                  </a:solidFill>
                </a:rPr>
                <a:t>Rosslare Terrane</a:t>
              </a:r>
            </a:p>
          </p:txBody>
        </p:sp>
        <p:cxnSp>
          <p:nvCxnSpPr>
            <p:cNvPr id="50" name="Straight Connector 49">
              <a:extLst>
                <a:ext uri="{FF2B5EF4-FFF2-40B4-BE49-F238E27FC236}">
                  <a16:creationId xmlns:a16="http://schemas.microsoft.com/office/drawing/2014/main" id="{07580B16-AAB0-4EA5-DF8C-C71F29202722}"/>
                </a:ext>
              </a:extLst>
            </p:cNvPr>
            <p:cNvCxnSpPr/>
            <p:nvPr/>
          </p:nvCxnSpPr>
          <p:spPr>
            <a:xfrm>
              <a:off x="6981245" y="612250"/>
              <a:ext cx="95416" cy="922352"/>
            </a:xfrm>
            <a:prstGeom prst="line">
              <a:avLst/>
            </a:prstGeom>
          </p:spPr>
          <p:style>
            <a:lnRef idx="1">
              <a:schemeClr val="accent1"/>
            </a:lnRef>
            <a:fillRef idx="0">
              <a:schemeClr val="accent1"/>
            </a:fillRef>
            <a:effectRef idx="0">
              <a:schemeClr val="accent1"/>
            </a:effectRef>
            <a:fontRef idx="minor">
              <a:schemeClr val="tx1"/>
            </a:fontRef>
          </p:style>
        </p:cxnSp>
        <p:sp>
          <p:nvSpPr>
            <p:cNvPr id="51" name="Oval 50">
              <a:extLst>
                <a:ext uri="{FF2B5EF4-FFF2-40B4-BE49-F238E27FC236}">
                  <a16:creationId xmlns:a16="http://schemas.microsoft.com/office/drawing/2014/main" id="{E054239E-38AD-A507-BA7A-D7D4BDF9A0AA}"/>
                </a:ext>
              </a:extLst>
            </p:cNvPr>
            <p:cNvSpPr/>
            <p:nvPr/>
          </p:nvSpPr>
          <p:spPr>
            <a:xfrm>
              <a:off x="4615132" y="3279592"/>
              <a:ext cx="1181819" cy="1171638"/>
            </a:xfrm>
            <a:prstGeom prst="ellipse">
              <a:avLst/>
            </a:prstGeom>
            <a:solidFill>
              <a:schemeClr val="bg1">
                <a:lumMod val="85000"/>
                <a:alpha val="58000"/>
              </a:schemeClr>
            </a:solidFill>
            <a:ln>
              <a:solidFill>
                <a:srgbClr val="0000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sp>
        <p:nvSpPr>
          <p:cNvPr id="4" name="Date Placeholder 3">
            <a:extLst>
              <a:ext uri="{FF2B5EF4-FFF2-40B4-BE49-F238E27FC236}">
                <a16:creationId xmlns:a16="http://schemas.microsoft.com/office/drawing/2014/main" id="{48BC6A6D-C169-40EF-8251-AD6BC6EF3C58}"/>
              </a:ext>
            </a:extLst>
          </p:cNvPr>
          <p:cNvSpPr>
            <a:spLocks noGrp="1"/>
          </p:cNvSpPr>
          <p:nvPr>
            <p:ph type="dt" sz="half" idx="10"/>
          </p:nvPr>
        </p:nvSpPr>
        <p:spPr/>
        <p:txBody>
          <a:bodyPr/>
          <a:lstStyle/>
          <a:p>
            <a:fld id="{509ED4D7-8976-4290-9FF0-BF6842204702}" type="datetime1">
              <a:rPr lang="sv-SE" smtClean="0"/>
              <a:pPr/>
              <a:t>2023-09-28</a:t>
            </a:fld>
            <a:endParaRPr lang="en-GB" dirty="0"/>
          </a:p>
        </p:txBody>
      </p:sp>
      <p:sp>
        <p:nvSpPr>
          <p:cNvPr id="5" name="Slide Number Placeholder 4">
            <a:extLst>
              <a:ext uri="{FF2B5EF4-FFF2-40B4-BE49-F238E27FC236}">
                <a16:creationId xmlns:a16="http://schemas.microsoft.com/office/drawing/2014/main" id="{B78FCDCC-0F48-46B2-BC99-F5F91F79C032}"/>
              </a:ext>
            </a:extLst>
          </p:cNvPr>
          <p:cNvSpPr>
            <a:spLocks noGrp="1"/>
          </p:cNvSpPr>
          <p:nvPr>
            <p:ph type="sldNum" sz="quarter" idx="11"/>
          </p:nvPr>
        </p:nvSpPr>
        <p:spPr/>
        <p:txBody>
          <a:bodyPr/>
          <a:lstStyle/>
          <a:p>
            <a:fld id="{A153D128-6291-4599-92FF-DFF1C4914FCF}" type="slidenum">
              <a:rPr lang="en-GB" smtClean="0"/>
              <a:pPr/>
              <a:t>57</a:t>
            </a:fld>
            <a:endParaRPr lang="en-GB"/>
          </a:p>
        </p:txBody>
      </p:sp>
      <p:sp>
        <p:nvSpPr>
          <p:cNvPr id="6" name="Footer Placeholder 5">
            <a:extLst>
              <a:ext uri="{FF2B5EF4-FFF2-40B4-BE49-F238E27FC236}">
                <a16:creationId xmlns:a16="http://schemas.microsoft.com/office/drawing/2014/main" id="{B800F486-26C8-426A-99E3-9FDA18BEE49A}"/>
              </a:ext>
            </a:extLst>
          </p:cNvPr>
          <p:cNvSpPr>
            <a:spLocks noGrp="1"/>
          </p:cNvSpPr>
          <p:nvPr>
            <p:ph type="ftr" sz="quarter" idx="12"/>
          </p:nvPr>
        </p:nvSpPr>
        <p:spPr/>
        <p:txBody>
          <a:bodyPr/>
          <a:lstStyle/>
          <a:p>
            <a:r>
              <a:rPr lang="en-US"/>
              <a:t>Unit/Operation choose tab Insert/Header &amp; Footer</a:t>
            </a:r>
            <a:endParaRPr lang="en-GB"/>
          </a:p>
        </p:txBody>
      </p:sp>
      <p:sp>
        <p:nvSpPr>
          <p:cNvPr id="11" name="TextBox 10">
            <a:extLst>
              <a:ext uri="{FF2B5EF4-FFF2-40B4-BE49-F238E27FC236}">
                <a16:creationId xmlns:a16="http://schemas.microsoft.com/office/drawing/2014/main" id="{8045EBCF-BA73-412C-892A-4EFF0B273926}"/>
              </a:ext>
            </a:extLst>
          </p:cNvPr>
          <p:cNvSpPr txBox="1"/>
          <p:nvPr/>
        </p:nvSpPr>
        <p:spPr>
          <a:xfrm>
            <a:off x="0" y="70532"/>
            <a:ext cx="7001276" cy="830997"/>
          </a:xfrm>
          <a:prstGeom prst="rect">
            <a:avLst/>
          </a:prstGeom>
          <a:solidFill>
            <a:schemeClr val="bg1"/>
          </a:solidFill>
        </p:spPr>
        <p:txBody>
          <a:bodyPr wrap="none" rtlCol="0">
            <a:spAutoFit/>
          </a:bodyPr>
          <a:lstStyle/>
          <a:p>
            <a:pPr algn="ctr"/>
            <a:r>
              <a:rPr lang="en-IE" sz="2400" b="1" dirty="0"/>
              <a:t>Various Proposals on Iapetus Suture Location </a:t>
            </a:r>
          </a:p>
          <a:p>
            <a:pPr algn="ctr"/>
            <a:r>
              <a:rPr lang="en-IE" sz="2400" b="1" dirty="0"/>
              <a:t>in Relation to IT Deposits</a:t>
            </a:r>
          </a:p>
        </p:txBody>
      </p:sp>
      <p:sp>
        <p:nvSpPr>
          <p:cNvPr id="3" name="TextBox 2">
            <a:extLst>
              <a:ext uri="{FF2B5EF4-FFF2-40B4-BE49-F238E27FC236}">
                <a16:creationId xmlns:a16="http://schemas.microsoft.com/office/drawing/2014/main" id="{B9497A00-5C72-182D-DBBB-75A7E04A094D}"/>
              </a:ext>
            </a:extLst>
          </p:cNvPr>
          <p:cNvSpPr txBox="1"/>
          <p:nvPr/>
        </p:nvSpPr>
        <p:spPr>
          <a:xfrm>
            <a:off x="5365970" y="5610893"/>
            <a:ext cx="3733141" cy="1077218"/>
          </a:xfrm>
          <a:prstGeom prst="rect">
            <a:avLst/>
          </a:prstGeom>
          <a:noFill/>
        </p:spPr>
        <p:txBody>
          <a:bodyPr wrap="square">
            <a:spAutoFit/>
          </a:bodyPr>
          <a:lstStyle/>
          <a:p>
            <a:r>
              <a:rPr lang="en-US" sz="1600" i="1" dirty="0">
                <a:solidFill>
                  <a:srgbClr val="0D0D0D"/>
                </a:solidFill>
                <a:latin typeface="Times New Roman" panose="02020603050405020304" pitchFamily="18" charset="0"/>
              </a:rPr>
              <a:t>Note some workers stress the suture zone could be 10s of kms wide. Terrane locations after Chew and Stillman, (2009) and Long (2003). </a:t>
            </a:r>
            <a:endParaRPr lang="en-IE" sz="1600" dirty="0"/>
          </a:p>
        </p:txBody>
      </p:sp>
      <p:grpSp>
        <p:nvGrpSpPr>
          <p:cNvPr id="21" name="Group 20">
            <a:extLst>
              <a:ext uri="{FF2B5EF4-FFF2-40B4-BE49-F238E27FC236}">
                <a16:creationId xmlns:a16="http://schemas.microsoft.com/office/drawing/2014/main" id="{1A136977-8FA4-0702-C0AF-6399F62D2FF9}"/>
              </a:ext>
            </a:extLst>
          </p:cNvPr>
          <p:cNvGrpSpPr/>
          <p:nvPr/>
        </p:nvGrpSpPr>
        <p:grpSpPr>
          <a:xfrm>
            <a:off x="417187" y="1002134"/>
            <a:ext cx="4424444" cy="3791636"/>
            <a:chOff x="417187" y="1002134"/>
            <a:chExt cx="4424444" cy="3791636"/>
          </a:xfrm>
        </p:grpSpPr>
        <p:sp>
          <p:nvSpPr>
            <p:cNvPr id="10" name="Freeform: Shape 9">
              <a:extLst>
                <a:ext uri="{FF2B5EF4-FFF2-40B4-BE49-F238E27FC236}">
                  <a16:creationId xmlns:a16="http://schemas.microsoft.com/office/drawing/2014/main" id="{FFF39BC1-F491-67C4-228D-49389EDBA885}"/>
                </a:ext>
              </a:extLst>
            </p:cNvPr>
            <p:cNvSpPr/>
            <p:nvPr/>
          </p:nvSpPr>
          <p:spPr>
            <a:xfrm>
              <a:off x="3681046" y="2661138"/>
              <a:ext cx="1160585" cy="644770"/>
            </a:xfrm>
            <a:custGeom>
              <a:avLst/>
              <a:gdLst>
                <a:gd name="connsiteX0" fmla="*/ 0 w 1160585"/>
                <a:gd name="connsiteY0" fmla="*/ 644770 h 644770"/>
                <a:gd name="connsiteX1" fmla="*/ 316523 w 1160585"/>
                <a:gd name="connsiteY1" fmla="*/ 211016 h 644770"/>
                <a:gd name="connsiteX2" fmla="*/ 410308 w 1160585"/>
                <a:gd name="connsiteY2" fmla="*/ 175847 h 644770"/>
                <a:gd name="connsiteX3" fmla="*/ 1160585 w 1160585"/>
                <a:gd name="connsiteY3" fmla="*/ 0 h 644770"/>
              </a:gdLst>
              <a:ahLst/>
              <a:cxnLst>
                <a:cxn ang="0">
                  <a:pos x="connsiteX0" y="connsiteY0"/>
                </a:cxn>
                <a:cxn ang="0">
                  <a:pos x="connsiteX1" y="connsiteY1"/>
                </a:cxn>
                <a:cxn ang="0">
                  <a:pos x="connsiteX2" y="connsiteY2"/>
                </a:cxn>
                <a:cxn ang="0">
                  <a:pos x="connsiteX3" y="connsiteY3"/>
                </a:cxn>
              </a:cxnLst>
              <a:rect l="l" t="t" r="r" b="b"/>
              <a:pathLst>
                <a:path w="1160585" h="644770">
                  <a:moveTo>
                    <a:pt x="0" y="644770"/>
                  </a:moveTo>
                  <a:lnTo>
                    <a:pt x="316523" y="211016"/>
                  </a:lnTo>
                  <a:lnTo>
                    <a:pt x="410308" y="175847"/>
                  </a:lnTo>
                  <a:lnTo>
                    <a:pt x="1160585" y="0"/>
                  </a:lnTo>
                </a:path>
              </a:pathLst>
            </a:custGeom>
            <a:noFill/>
            <a:ln w="5715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 name="Freeform: Shape 11">
              <a:extLst>
                <a:ext uri="{FF2B5EF4-FFF2-40B4-BE49-F238E27FC236}">
                  <a16:creationId xmlns:a16="http://schemas.microsoft.com/office/drawing/2014/main" id="{94369E8F-BBEB-27CB-B386-8275276DA3B9}"/>
                </a:ext>
              </a:extLst>
            </p:cNvPr>
            <p:cNvSpPr/>
            <p:nvPr/>
          </p:nvSpPr>
          <p:spPr>
            <a:xfrm rot="10800000">
              <a:off x="1756577" y="4149000"/>
              <a:ext cx="1160585" cy="644770"/>
            </a:xfrm>
            <a:custGeom>
              <a:avLst/>
              <a:gdLst>
                <a:gd name="connsiteX0" fmla="*/ 0 w 1160585"/>
                <a:gd name="connsiteY0" fmla="*/ 644770 h 644770"/>
                <a:gd name="connsiteX1" fmla="*/ 316523 w 1160585"/>
                <a:gd name="connsiteY1" fmla="*/ 211016 h 644770"/>
                <a:gd name="connsiteX2" fmla="*/ 410308 w 1160585"/>
                <a:gd name="connsiteY2" fmla="*/ 175847 h 644770"/>
                <a:gd name="connsiteX3" fmla="*/ 1160585 w 1160585"/>
                <a:gd name="connsiteY3" fmla="*/ 0 h 644770"/>
              </a:gdLst>
              <a:ahLst/>
              <a:cxnLst>
                <a:cxn ang="0">
                  <a:pos x="connsiteX0" y="connsiteY0"/>
                </a:cxn>
                <a:cxn ang="0">
                  <a:pos x="connsiteX1" y="connsiteY1"/>
                </a:cxn>
                <a:cxn ang="0">
                  <a:pos x="connsiteX2" y="connsiteY2"/>
                </a:cxn>
                <a:cxn ang="0">
                  <a:pos x="connsiteX3" y="connsiteY3"/>
                </a:cxn>
              </a:cxnLst>
              <a:rect l="l" t="t" r="r" b="b"/>
              <a:pathLst>
                <a:path w="1160585" h="644770">
                  <a:moveTo>
                    <a:pt x="0" y="644770"/>
                  </a:moveTo>
                  <a:lnTo>
                    <a:pt x="316523" y="211016"/>
                  </a:lnTo>
                  <a:lnTo>
                    <a:pt x="410308" y="175847"/>
                  </a:lnTo>
                  <a:lnTo>
                    <a:pt x="1160585" y="0"/>
                  </a:lnTo>
                </a:path>
              </a:pathLst>
            </a:custGeom>
            <a:noFill/>
            <a:ln w="5715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14" name="Straight Arrow Connector 13">
              <a:extLst>
                <a:ext uri="{FF2B5EF4-FFF2-40B4-BE49-F238E27FC236}">
                  <a16:creationId xmlns:a16="http://schemas.microsoft.com/office/drawing/2014/main" id="{EE163FDC-556D-F094-4C1C-1DAEB4022787}"/>
                </a:ext>
              </a:extLst>
            </p:cNvPr>
            <p:cNvCxnSpPr>
              <a:cxnSpLocks/>
            </p:cNvCxnSpPr>
            <p:nvPr/>
          </p:nvCxnSpPr>
          <p:spPr>
            <a:xfrm>
              <a:off x="3676163" y="1929345"/>
              <a:ext cx="585175" cy="77965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28683FC-A2B8-5483-9102-4354B3EC6498}"/>
                </a:ext>
              </a:extLst>
            </p:cNvPr>
            <p:cNvCxnSpPr>
              <a:cxnSpLocks/>
            </p:cNvCxnSpPr>
            <p:nvPr/>
          </p:nvCxnSpPr>
          <p:spPr>
            <a:xfrm>
              <a:off x="736336" y="1916331"/>
              <a:ext cx="1920231" cy="241266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141E709-518B-8E6E-0330-46E5928EAC96}"/>
                </a:ext>
              </a:extLst>
            </p:cNvPr>
            <p:cNvSpPr txBox="1"/>
            <p:nvPr/>
          </p:nvSpPr>
          <p:spPr>
            <a:xfrm>
              <a:off x="417187" y="1002134"/>
              <a:ext cx="3871573" cy="923330"/>
            </a:xfrm>
            <a:prstGeom prst="rect">
              <a:avLst/>
            </a:prstGeom>
            <a:solidFill>
              <a:schemeClr val="bg1"/>
            </a:solidFill>
            <a:ln>
              <a:solidFill>
                <a:srgbClr val="FF0000"/>
              </a:solidFill>
            </a:ln>
          </p:spPr>
          <p:txBody>
            <a:bodyPr wrap="none" rtlCol="0">
              <a:spAutoFit/>
            </a:bodyPr>
            <a:lstStyle/>
            <a:p>
              <a:pPr algn="ctr"/>
              <a:r>
                <a:rPr lang="en-IE" b="1" dirty="0">
                  <a:solidFill>
                    <a:srgbClr val="FF0000"/>
                  </a:solidFill>
                </a:rPr>
                <a:t>Could Bends on the Suture Have</a:t>
              </a:r>
            </a:p>
            <a:p>
              <a:pPr algn="ctr"/>
              <a:r>
                <a:rPr lang="en-IE" b="1" dirty="0">
                  <a:solidFill>
                    <a:srgbClr val="FF0000"/>
                  </a:solidFill>
                </a:rPr>
                <a:t>Caused </a:t>
              </a:r>
              <a:r>
                <a:rPr lang="en-IE" b="1" dirty="0" err="1">
                  <a:solidFill>
                    <a:srgbClr val="FF0000"/>
                  </a:solidFill>
                </a:rPr>
                <a:t>Enahced</a:t>
              </a:r>
              <a:r>
                <a:rPr lang="en-IE" b="1" dirty="0">
                  <a:solidFill>
                    <a:srgbClr val="FF0000"/>
                  </a:solidFill>
                </a:rPr>
                <a:t> Permeability </a:t>
              </a:r>
            </a:p>
            <a:p>
              <a:pPr algn="ctr"/>
              <a:r>
                <a:rPr lang="en-IE" b="1" dirty="0">
                  <a:solidFill>
                    <a:srgbClr val="FF0000"/>
                  </a:solidFill>
                </a:rPr>
                <a:t>+Metal Fertility of the Basement ?</a:t>
              </a:r>
            </a:p>
          </p:txBody>
        </p:sp>
      </p:grpSp>
    </p:spTree>
    <p:extLst>
      <p:ext uri="{BB962C8B-B14F-4D97-AF65-F5344CB8AC3E}">
        <p14:creationId xmlns:p14="http://schemas.microsoft.com/office/powerpoint/2010/main" val="1395865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B69708-E8FB-6AD7-8D71-577F54A1D60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506" y="-11630"/>
            <a:ext cx="7346227" cy="6858000"/>
          </a:xfrm>
          <a:prstGeom prst="rect">
            <a:avLst/>
          </a:prstGeom>
        </p:spPr>
      </p:pic>
      <p:sp>
        <p:nvSpPr>
          <p:cNvPr id="4" name="Date Placeholder 3">
            <a:extLst>
              <a:ext uri="{FF2B5EF4-FFF2-40B4-BE49-F238E27FC236}">
                <a16:creationId xmlns:a16="http://schemas.microsoft.com/office/drawing/2014/main" id="{48BC6A6D-C169-40EF-8251-AD6BC6EF3C58}"/>
              </a:ext>
            </a:extLst>
          </p:cNvPr>
          <p:cNvSpPr>
            <a:spLocks noGrp="1"/>
          </p:cNvSpPr>
          <p:nvPr>
            <p:ph type="dt" sz="half" idx="10"/>
          </p:nvPr>
        </p:nvSpPr>
        <p:spPr/>
        <p:txBody>
          <a:bodyPr/>
          <a:lstStyle/>
          <a:p>
            <a:fld id="{509ED4D7-8976-4290-9FF0-BF6842204702}" type="datetime1">
              <a:rPr lang="sv-SE" smtClean="0"/>
              <a:pPr/>
              <a:t>2023-09-28</a:t>
            </a:fld>
            <a:endParaRPr lang="en-GB" dirty="0"/>
          </a:p>
        </p:txBody>
      </p:sp>
      <p:sp>
        <p:nvSpPr>
          <p:cNvPr id="5" name="Slide Number Placeholder 4">
            <a:extLst>
              <a:ext uri="{FF2B5EF4-FFF2-40B4-BE49-F238E27FC236}">
                <a16:creationId xmlns:a16="http://schemas.microsoft.com/office/drawing/2014/main" id="{B78FCDCC-0F48-46B2-BC99-F5F91F79C032}"/>
              </a:ext>
            </a:extLst>
          </p:cNvPr>
          <p:cNvSpPr>
            <a:spLocks noGrp="1"/>
          </p:cNvSpPr>
          <p:nvPr>
            <p:ph type="sldNum" sz="quarter" idx="11"/>
          </p:nvPr>
        </p:nvSpPr>
        <p:spPr/>
        <p:txBody>
          <a:bodyPr/>
          <a:lstStyle/>
          <a:p>
            <a:fld id="{A153D128-6291-4599-92FF-DFF1C4914FCF}" type="slidenum">
              <a:rPr lang="en-GB" smtClean="0"/>
              <a:pPr/>
              <a:t>58</a:t>
            </a:fld>
            <a:endParaRPr lang="en-GB"/>
          </a:p>
        </p:txBody>
      </p:sp>
      <p:sp>
        <p:nvSpPr>
          <p:cNvPr id="6" name="Footer Placeholder 5">
            <a:extLst>
              <a:ext uri="{FF2B5EF4-FFF2-40B4-BE49-F238E27FC236}">
                <a16:creationId xmlns:a16="http://schemas.microsoft.com/office/drawing/2014/main" id="{B800F486-26C8-426A-99E3-9FDA18BEE49A}"/>
              </a:ext>
            </a:extLst>
          </p:cNvPr>
          <p:cNvSpPr>
            <a:spLocks noGrp="1"/>
          </p:cNvSpPr>
          <p:nvPr>
            <p:ph type="ftr" sz="quarter" idx="12"/>
          </p:nvPr>
        </p:nvSpPr>
        <p:spPr/>
        <p:txBody>
          <a:bodyPr/>
          <a:lstStyle/>
          <a:p>
            <a:r>
              <a:rPr lang="en-US"/>
              <a:t>Unit/Operation choose tab Insert/Header &amp; Footer</a:t>
            </a:r>
            <a:endParaRPr lang="en-GB"/>
          </a:p>
        </p:txBody>
      </p:sp>
      <p:sp>
        <p:nvSpPr>
          <p:cNvPr id="11" name="TextBox 10">
            <a:extLst>
              <a:ext uri="{FF2B5EF4-FFF2-40B4-BE49-F238E27FC236}">
                <a16:creationId xmlns:a16="http://schemas.microsoft.com/office/drawing/2014/main" id="{8045EBCF-BA73-412C-892A-4EFF0B273926}"/>
              </a:ext>
            </a:extLst>
          </p:cNvPr>
          <p:cNvSpPr txBox="1"/>
          <p:nvPr/>
        </p:nvSpPr>
        <p:spPr>
          <a:xfrm>
            <a:off x="60660" y="38058"/>
            <a:ext cx="1927131" cy="461665"/>
          </a:xfrm>
          <a:prstGeom prst="rect">
            <a:avLst/>
          </a:prstGeom>
          <a:noFill/>
        </p:spPr>
        <p:txBody>
          <a:bodyPr wrap="none" rtlCol="0">
            <a:spAutoFit/>
          </a:bodyPr>
          <a:lstStyle/>
          <a:p>
            <a:pPr algn="ctr"/>
            <a:r>
              <a:rPr lang="en-IE" sz="2400" b="1" dirty="0"/>
              <a:t>Pb Isotopes</a:t>
            </a:r>
          </a:p>
        </p:txBody>
      </p:sp>
      <p:sp>
        <p:nvSpPr>
          <p:cNvPr id="7" name="TextBox 6">
            <a:extLst>
              <a:ext uri="{FF2B5EF4-FFF2-40B4-BE49-F238E27FC236}">
                <a16:creationId xmlns:a16="http://schemas.microsoft.com/office/drawing/2014/main" id="{68326A90-A676-5AA7-ECE7-F68C80D9DB46}"/>
              </a:ext>
            </a:extLst>
          </p:cNvPr>
          <p:cNvSpPr txBox="1"/>
          <p:nvPr/>
        </p:nvSpPr>
        <p:spPr>
          <a:xfrm>
            <a:off x="7380312" y="2720415"/>
            <a:ext cx="1656184" cy="4031873"/>
          </a:xfrm>
          <a:prstGeom prst="rect">
            <a:avLst/>
          </a:prstGeom>
          <a:noFill/>
        </p:spPr>
        <p:txBody>
          <a:bodyPr wrap="square">
            <a:spAutoFit/>
          </a:bodyPr>
          <a:lstStyle/>
          <a:p>
            <a:r>
              <a:rPr lang="en-US" sz="1600" i="1" dirty="0">
                <a:solidFill>
                  <a:srgbClr val="0D0D0D"/>
                </a:solidFill>
                <a:latin typeface="Times New Roman" panose="02020603050405020304" pitchFamily="18" charset="0"/>
              </a:rPr>
              <a:t>IT Deposits, prospects and showings and high metal areas superimposed on Pb isotope ratio (Pb208/Pb204) from Hollis et al. (2019). Pb sampled from </a:t>
            </a:r>
            <a:r>
              <a:rPr lang="en-US" sz="1600" i="1" dirty="0" err="1">
                <a:solidFill>
                  <a:srgbClr val="0D0D0D"/>
                </a:solidFill>
                <a:latin typeface="Times New Roman" panose="02020603050405020304" pitchFamily="18" charset="0"/>
              </a:rPr>
              <a:t>galenas</a:t>
            </a:r>
            <a:r>
              <a:rPr lang="en-US" sz="1600" i="1" dirty="0">
                <a:solidFill>
                  <a:srgbClr val="0D0D0D"/>
                </a:solidFill>
                <a:latin typeface="Times New Roman" panose="02020603050405020304" pitchFamily="18" charset="0"/>
              </a:rPr>
              <a:t> in wide range of deposits (black). Values range from ca. 36 in NW to 39 in SE. </a:t>
            </a:r>
            <a:endParaRPr lang="en-IE" sz="1600" dirty="0"/>
          </a:p>
        </p:txBody>
      </p:sp>
    </p:spTree>
    <p:extLst>
      <p:ext uri="{BB962C8B-B14F-4D97-AF65-F5344CB8AC3E}">
        <p14:creationId xmlns:p14="http://schemas.microsoft.com/office/powerpoint/2010/main" val="3277171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8BC6A6D-C169-40EF-8251-AD6BC6EF3C58}"/>
              </a:ext>
            </a:extLst>
          </p:cNvPr>
          <p:cNvSpPr>
            <a:spLocks noGrp="1"/>
          </p:cNvSpPr>
          <p:nvPr>
            <p:ph type="dt" sz="half" idx="10"/>
          </p:nvPr>
        </p:nvSpPr>
        <p:spPr/>
        <p:txBody>
          <a:bodyPr/>
          <a:lstStyle/>
          <a:p>
            <a:fld id="{509ED4D7-8976-4290-9FF0-BF6842204702}" type="datetime1">
              <a:rPr lang="sv-SE" smtClean="0"/>
              <a:pPr/>
              <a:t>2023-09-28</a:t>
            </a:fld>
            <a:endParaRPr lang="en-GB" dirty="0"/>
          </a:p>
        </p:txBody>
      </p:sp>
      <p:sp>
        <p:nvSpPr>
          <p:cNvPr id="5" name="Slide Number Placeholder 4">
            <a:extLst>
              <a:ext uri="{FF2B5EF4-FFF2-40B4-BE49-F238E27FC236}">
                <a16:creationId xmlns:a16="http://schemas.microsoft.com/office/drawing/2014/main" id="{B78FCDCC-0F48-46B2-BC99-F5F91F79C032}"/>
              </a:ext>
            </a:extLst>
          </p:cNvPr>
          <p:cNvSpPr>
            <a:spLocks noGrp="1"/>
          </p:cNvSpPr>
          <p:nvPr>
            <p:ph type="sldNum" sz="quarter" idx="11"/>
          </p:nvPr>
        </p:nvSpPr>
        <p:spPr/>
        <p:txBody>
          <a:bodyPr/>
          <a:lstStyle/>
          <a:p>
            <a:fld id="{A153D128-6291-4599-92FF-DFF1C4914FCF}" type="slidenum">
              <a:rPr lang="en-GB" smtClean="0"/>
              <a:pPr/>
              <a:t>59</a:t>
            </a:fld>
            <a:endParaRPr lang="en-GB"/>
          </a:p>
        </p:txBody>
      </p:sp>
      <p:sp>
        <p:nvSpPr>
          <p:cNvPr id="6" name="Footer Placeholder 5">
            <a:extLst>
              <a:ext uri="{FF2B5EF4-FFF2-40B4-BE49-F238E27FC236}">
                <a16:creationId xmlns:a16="http://schemas.microsoft.com/office/drawing/2014/main" id="{B800F486-26C8-426A-99E3-9FDA18BEE49A}"/>
              </a:ext>
            </a:extLst>
          </p:cNvPr>
          <p:cNvSpPr>
            <a:spLocks noGrp="1"/>
          </p:cNvSpPr>
          <p:nvPr>
            <p:ph type="ftr" sz="quarter" idx="12"/>
          </p:nvPr>
        </p:nvSpPr>
        <p:spPr/>
        <p:txBody>
          <a:bodyPr/>
          <a:lstStyle/>
          <a:p>
            <a:r>
              <a:rPr lang="en-US"/>
              <a:t>Unit/Operation choose tab Insert/Header &amp; Footer</a:t>
            </a:r>
            <a:endParaRPr lang="en-GB"/>
          </a:p>
        </p:txBody>
      </p:sp>
      <p:sp>
        <p:nvSpPr>
          <p:cNvPr id="11" name="TextBox 10">
            <a:extLst>
              <a:ext uri="{FF2B5EF4-FFF2-40B4-BE49-F238E27FC236}">
                <a16:creationId xmlns:a16="http://schemas.microsoft.com/office/drawing/2014/main" id="{8045EBCF-BA73-412C-892A-4EFF0B273926}"/>
              </a:ext>
            </a:extLst>
          </p:cNvPr>
          <p:cNvSpPr txBox="1"/>
          <p:nvPr/>
        </p:nvSpPr>
        <p:spPr>
          <a:xfrm>
            <a:off x="162000" y="0"/>
            <a:ext cx="8997976" cy="461665"/>
          </a:xfrm>
          <a:prstGeom prst="rect">
            <a:avLst/>
          </a:prstGeom>
          <a:noFill/>
        </p:spPr>
        <p:txBody>
          <a:bodyPr wrap="none" rtlCol="0">
            <a:spAutoFit/>
          </a:bodyPr>
          <a:lstStyle/>
          <a:p>
            <a:pPr algn="ctr"/>
            <a:r>
              <a:rPr lang="en-IE" sz="2400" b="1" dirty="0"/>
              <a:t>Did Bends on the Iapetus Suture Localize Economic Zn/Pb ?</a:t>
            </a:r>
          </a:p>
        </p:txBody>
      </p:sp>
      <p:sp>
        <p:nvSpPr>
          <p:cNvPr id="8" name="TextBox 7">
            <a:extLst>
              <a:ext uri="{FF2B5EF4-FFF2-40B4-BE49-F238E27FC236}">
                <a16:creationId xmlns:a16="http://schemas.microsoft.com/office/drawing/2014/main" id="{F43EBA8B-6E24-3051-6528-36B5987C1D1A}"/>
              </a:ext>
            </a:extLst>
          </p:cNvPr>
          <p:cNvSpPr txBox="1"/>
          <p:nvPr/>
        </p:nvSpPr>
        <p:spPr>
          <a:xfrm>
            <a:off x="162000" y="262455"/>
            <a:ext cx="8820000" cy="6678751"/>
          </a:xfrm>
          <a:prstGeom prst="rect">
            <a:avLst/>
          </a:prstGeom>
          <a:noFill/>
        </p:spPr>
        <p:txBody>
          <a:bodyPr wrap="square">
            <a:spAutoFit/>
          </a:bodyPr>
          <a:lstStyle/>
          <a:p>
            <a:endParaRPr lang="en-US" sz="1400" b="0" i="0" u="none" strike="noStrike" baseline="0" dirty="0">
              <a:solidFill>
                <a:srgbClr val="000000"/>
              </a:solidFill>
            </a:endParaRPr>
          </a:p>
          <a:p>
            <a:r>
              <a:rPr lang="en-IE" b="1" i="0" u="none" strike="noStrike" baseline="0" dirty="0">
                <a:solidFill>
                  <a:srgbClr val="000000"/>
                </a:solidFill>
              </a:rPr>
              <a:t>SW Area (</a:t>
            </a:r>
            <a:r>
              <a:rPr lang="en-IE" b="1" i="0" u="none" strike="noStrike" baseline="0" dirty="0" err="1">
                <a:solidFill>
                  <a:srgbClr val="000000"/>
                </a:solidFill>
              </a:rPr>
              <a:t>Tynagh</a:t>
            </a:r>
            <a:r>
              <a:rPr lang="en-IE" b="1" i="0" u="none" strike="noStrike" baseline="0" dirty="0">
                <a:solidFill>
                  <a:srgbClr val="000000"/>
                </a:solidFill>
              </a:rPr>
              <a:t>-</a:t>
            </a:r>
            <a:r>
              <a:rPr lang="en-IE" b="1" i="0" u="none" strike="noStrike" baseline="0" dirty="0" err="1">
                <a:solidFill>
                  <a:srgbClr val="000000"/>
                </a:solidFill>
              </a:rPr>
              <a:t>Silvermines</a:t>
            </a:r>
            <a:r>
              <a:rPr lang="en-IE" b="1" i="0" u="none" strike="noStrike" baseline="0" dirty="0">
                <a:solidFill>
                  <a:srgbClr val="000000"/>
                </a:solidFill>
              </a:rPr>
              <a:t>-</a:t>
            </a:r>
            <a:r>
              <a:rPr lang="en-IE" b="1" i="0" u="none" strike="noStrike" baseline="0" dirty="0" err="1">
                <a:solidFill>
                  <a:srgbClr val="000000"/>
                </a:solidFill>
              </a:rPr>
              <a:t>Lisheen</a:t>
            </a:r>
            <a:r>
              <a:rPr lang="en-IE" b="1" i="0" u="none" strike="noStrike" baseline="0" dirty="0">
                <a:solidFill>
                  <a:srgbClr val="000000"/>
                </a:solidFill>
              </a:rPr>
              <a:t>-</a:t>
            </a:r>
            <a:r>
              <a:rPr lang="en-IE" b="1" dirty="0" err="1">
                <a:solidFill>
                  <a:srgbClr val="000000"/>
                </a:solidFill>
              </a:rPr>
              <a:t>G</a:t>
            </a:r>
            <a:r>
              <a:rPr lang="en-IE" b="1" i="0" u="none" strike="noStrike" baseline="0" dirty="0" err="1">
                <a:solidFill>
                  <a:srgbClr val="000000"/>
                </a:solidFill>
              </a:rPr>
              <a:t>almoy</a:t>
            </a:r>
            <a:r>
              <a:rPr lang="en-IE" b="1" i="0" u="none" strike="noStrike" baseline="0" dirty="0">
                <a:solidFill>
                  <a:srgbClr val="000000"/>
                </a:solidFill>
              </a:rPr>
              <a:t>-Pallas): </a:t>
            </a:r>
          </a:p>
          <a:p>
            <a:r>
              <a:rPr lang="en-US" sz="1400" b="0" i="0" u="none" strike="noStrike" baseline="0" dirty="0">
                <a:solidFill>
                  <a:srgbClr val="000000"/>
                </a:solidFill>
              </a:rPr>
              <a:t>• </a:t>
            </a:r>
            <a:r>
              <a:rPr lang="en-US" b="0" i="0" u="none" strike="noStrike" baseline="0" dirty="0">
                <a:solidFill>
                  <a:srgbClr val="000000"/>
                </a:solidFill>
              </a:rPr>
              <a:t>Pb isotope ratio data show a perturbation correlating with the SW area. </a:t>
            </a:r>
          </a:p>
          <a:p>
            <a:r>
              <a:rPr lang="en-US" b="0" i="0" u="none" strike="noStrike" baseline="0" dirty="0">
                <a:solidFill>
                  <a:srgbClr val="000000"/>
                </a:solidFill>
              </a:rPr>
              <a:t>• Rao </a:t>
            </a:r>
            <a:r>
              <a:rPr lang="en-US" b="0" i="1" u="none" strike="noStrike" baseline="0" dirty="0">
                <a:solidFill>
                  <a:srgbClr val="000000"/>
                </a:solidFill>
              </a:rPr>
              <a:t>et al </a:t>
            </a:r>
            <a:r>
              <a:rPr lang="en-US" b="0" i="0" u="none" strike="noStrike" baseline="0" dirty="0">
                <a:solidFill>
                  <a:srgbClr val="000000"/>
                </a:solidFill>
              </a:rPr>
              <a:t>(2014) </a:t>
            </a:r>
            <a:r>
              <a:rPr lang="en-US" dirty="0">
                <a:solidFill>
                  <a:srgbClr val="000000"/>
                </a:solidFill>
              </a:rPr>
              <a:t>using </a:t>
            </a:r>
            <a:r>
              <a:rPr lang="en-US" b="0" i="0" u="none" strike="noStrike" baseline="0" dirty="0">
                <a:solidFill>
                  <a:srgbClr val="000000"/>
                </a:solidFill>
              </a:rPr>
              <a:t> </a:t>
            </a:r>
            <a:r>
              <a:rPr lang="en-US" dirty="0">
                <a:solidFill>
                  <a:srgbClr val="000000"/>
                </a:solidFill>
              </a:rPr>
              <a:t>5 </a:t>
            </a:r>
            <a:r>
              <a:rPr lang="en-US" b="0" i="0" u="none" strike="noStrike" baseline="0" dirty="0">
                <a:solidFill>
                  <a:srgbClr val="000000"/>
                </a:solidFill>
              </a:rPr>
              <a:t>major magneto-telluric profiles noted deep compositional variations along strike near the IS. </a:t>
            </a:r>
          </a:p>
          <a:p>
            <a:r>
              <a:rPr lang="en-US" b="0" i="0" u="none" strike="noStrike" baseline="0" dirty="0">
                <a:solidFill>
                  <a:srgbClr val="000000"/>
                </a:solidFill>
              </a:rPr>
              <a:t>• Wilkinson &amp; Hitzman (2015) suggest that the deep structure of the IS and contemporaneous Lower Carboniferous igneous activity at depth may have triggered fluid flow and heating. </a:t>
            </a:r>
          </a:p>
          <a:p>
            <a:r>
              <a:rPr lang="en-US" b="0" i="0" u="none" strike="noStrike" baseline="0" dirty="0">
                <a:solidFill>
                  <a:srgbClr val="000000"/>
                </a:solidFill>
              </a:rPr>
              <a:t>• </a:t>
            </a:r>
            <a:r>
              <a:rPr lang="en-US" dirty="0">
                <a:solidFill>
                  <a:srgbClr val="000000"/>
                </a:solidFill>
              </a:rPr>
              <a:t>D</a:t>
            </a:r>
            <a:r>
              <a:rPr lang="en-US" b="0" i="0" u="none" strike="noStrike" baseline="0" dirty="0">
                <a:solidFill>
                  <a:srgbClr val="000000"/>
                </a:solidFill>
              </a:rPr>
              <a:t>iminution in size of deposits going to NE from </a:t>
            </a:r>
            <a:r>
              <a:rPr lang="en-US" b="0" i="0" u="none" strike="noStrike" baseline="0" dirty="0" err="1">
                <a:solidFill>
                  <a:srgbClr val="000000"/>
                </a:solidFill>
              </a:rPr>
              <a:t>Lisheen</a:t>
            </a:r>
            <a:r>
              <a:rPr lang="en-US" b="0" i="0" u="none" strike="noStrike" baseline="0" dirty="0">
                <a:solidFill>
                  <a:srgbClr val="000000"/>
                </a:solidFill>
              </a:rPr>
              <a:t> to </a:t>
            </a:r>
            <a:r>
              <a:rPr lang="en-US" b="0" i="0" u="none" strike="noStrike" baseline="0" dirty="0" err="1">
                <a:solidFill>
                  <a:srgbClr val="000000"/>
                </a:solidFill>
              </a:rPr>
              <a:t>Galmoy</a:t>
            </a:r>
            <a:r>
              <a:rPr lang="en-US" b="0" i="0" u="none" strike="noStrike" baseline="0" dirty="0">
                <a:solidFill>
                  <a:srgbClr val="000000"/>
                </a:solidFill>
              </a:rPr>
              <a:t> and then to </a:t>
            </a:r>
            <a:r>
              <a:rPr lang="en-US" b="0" i="0" u="none" strike="noStrike" baseline="0" dirty="0" err="1">
                <a:solidFill>
                  <a:srgbClr val="000000"/>
                </a:solidFill>
              </a:rPr>
              <a:t>Rapla</a:t>
            </a:r>
            <a:r>
              <a:rPr lang="en-US" b="0" i="0" u="none" strike="noStrike" baseline="0" dirty="0">
                <a:solidFill>
                  <a:srgbClr val="000000"/>
                </a:solidFill>
              </a:rPr>
              <a:t> along the Rathdowney Trend. </a:t>
            </a:r>
          </a:p>
          <a:p>
            <a:r>
              <a:rPr lang="en-US" b="0" i="0" u="none" strike="noStrike" baseline="0" dirty="0">
                <a:solidFill>
                  <a:srgbClr val="000000"/>
                </a:solidFill>
              </a:rPr>
              <a:t>• Group Eleven suggest that tectonism induced in the IS was an element in defining the ‘Limerick Basin’ mineralizing system. </a:t>
            </a:r>
          </a:p>
          <a:p>
            <a:r>
              <a:rPr lang="en-US" b="0" i="0" u="none" strike="noStrike" baseline="0" dirty="0">
                <a:solidFill>
                  <a:srgbClr val="000000"/>
                </a:solidFill>
              </a:rPr>
              <a:t>• The SW area is loosely correlated with several pre-Carboniferous inliers </a:t>
            </a:r>
            <a:r>
              <a:rPr lang="en-US" dirty="0">
                <a:solidFill>
                  <a:srgbClr val="000000"/>
                </a:solidFill>
              </a:rPr>
              <a:t>- A</a:t>
            </a:r>
            <a:r>
              <a:rPr lang="en-US" b="0" i="0" u="none" strike="noStrike" baseline="0" dirty="0">
                <a:solidFill>
                  <a:srgbClr val="000000"/>
                </a:solidFill>
              </a:rPr>
              <a:t> developing high during the </a:t>
            </a:r>
            <a:r>
              <a:rPr lang="en-US" b="0" i="0" u="none" strike="noStrike" baseline="0" dirty="0" err="1">
                <a:solidFill>
                  <a:srgbClr val="000000"/>
                </a:solidFill>
              </a:rPr>
              <a:t>Courceyan</a:t>
            </a:r>
            <a:r>
              <a:rPr lang="en-US" b="0" i="0" u="none" strike="noStrike" baseline="0" dirty="0">
                <a:solidFill>
                  <a:srgbClr val="000000"/>
                </a:solidFill>
              </a:rPr>
              <a:t>/Chadian ? </a:t>
            </a:r>
          </a:p>
          <a:p>
            <a:endParaRPr lang="en-IE" b="0" i="0" u="none" strike="noStrike" baseline="0" dirty="0">
              <a:solidFill>
                <a:srgbClr val="000000"/>
              </a:solidFill>
            </a:endParaRPr>
          </a:p>
          <a:p>
            <a:r>
              <a:rPr lang="en-IE" b="1" dirty="0">
                <a:solidFill>
                  <a:srgbClr val="000000"/>
                </a:solidFill>
              </a:rPr>
              <a:t>NW Area (Navan): </a:t>
            </a:r>
          </a:p>
          <a:p>
            <a:r>
              <a:rPr lang="en-US" b="0" i="0" u="none" strike="noStrike" baseline="0" dirty="0">
                <a:solidFill>
                  <a:srgbClr val="000000"/>
                </a:solidFill>
              </a:rPr>
              <a:t>• Navan appears to lie on a major basement terrane boundary with oblique volcanic/aeromagnetic trends </a:t>
            </a:r>
            <a:r>
              <a:rPr lang="en-IE" b="0" i="0" u="none" strike="noStrike" baseline="0" dirty="0">
                <a:solidFill>
                  <a:srgbClr val="000000"/>
                </a:solidFill>
              </a:rPr>
              <a:t>intersecting at Navan.</a:t>
            </a:r>
          </a:p>
          <a:p>
            <a:r>
              <a:rPr lang="en-US" b="0" i="0" u="none" strike="noStrike" baseline="0" dirty="0">
                <a:solidFill>
                  <a:srgbClr val="000000"/>
                </a:solidFill>
              </a:rPr>
              <a:t>• The buried late Caledonian </a:t>
            </a:r>
            <a:r>
              <a:rPr lang="en-US" b="0" i="0" u="none" strike="noStrike" baseline="0" dirty="0" err="1">
                <a:solidFill>
                  <a:srgbClr val="000000"/>
                </a:solidFill>
              </a:rPr>
              <a:t>Kentstown</a:t>
            </a:r>
            <a:r>
              <a:rPr lang="en-US" b="0" i="0" u="none" strike="noStrike" baseline="0" dirty="0">
                <a:solidFill>
                  <a:srgbClr val="000000"/>
                </a:solidFill>
              </a:rPr>
              <a:t> granite,10km SE of Navan, 5x5 km footprint</a:t>
            </a:r>
            <a:r>
              <a:rPr lang="en-US" dirty="0">
                <a:solidFill>
                  <a:srgbClr val="000000"/>
                </a:solidFill>
              </a:rPr>
              <a:t> </a:t>
            </a:r>
            <a:r>
              <a:rPr lang="en-US" b="0" i="0" u="none" strike="noStrike" baseline="0" dirty="0">
                <a:solidFill>
                  <a:srgbClr val="000000"/>
                </a:solidFill>
              </a:rPr>
              <a:t>could have controlled mineralization by providing fracture-controlled permeability. </a:t>
            </a:r>
            <a:endParaRPr lang="en-IE" b="0" i="0" u="none" strike="noStrike" baseline="0" dirty="0">
              <a:solidFill>
                <a:srgbClr val="000000"/>
              </a:solidFill>
            </a:endParaRPr>
          </a:p>
          <a:p>
            <a:r>
              <a:rPr lang="en-US" b="0" i="0" u="none" strike="noStrike" baseline="0" dirty="0">
                <a:solidFill>
                  <a:srgbClr val="000000"/>
                </a:solidFill>
              </a:rPr>
              <a:t>• Navan anti-form represents part of a footwall uplift/degradation complex on the northern side of a regional-scale </a:t>
            </a:r>
            <a:r>
              <a:rPr lang="en-US" b="0" i="0" u="none" strike="noStrike" baseline="0" dirty="0" err="1">
                <a:solidFill>
                  <a:srgbClr val="000000"/>
                </a:solidFill>
              </a:rPr>
              <a:t>Courceyan</a:t>
            </a:r>
            <a:r>
              <a:rPr lang="en-US" b="0" i="0" u="none" strike="noStrike" baseline="0" dirty="0">
                <a:solidFill>
                  <a:srgbClr val="000000"/>
                </a:solidFill>
              </a:rPr>
              <a:t>-Chadian major normal fault (4km throw) a basin margin this - Takes a clockwise swing south of Navan, possibly following a line of weakness west of the buried </a:t>
            </a:r>
            <a:r>
              <a:rPr lang="en-US" b="0" i="0" u="none" strike="noStrike" baseline="0" dirty="0" err="1">
                <a:solidFill>
                  <a:srgbClr val="000000"/>
                </a:solidFill>
              </a:rPr>
              <a:t>Kentstown</a:t>
            </a:r>
            <a:r>
              <a:rPr lang="en-US" b="0" i="0" u="none" strike="noStrike" baseline="0" dirty="0">
                <a:solidFill>
                  <a:srgbClr val="000000"/>
                </a:solidFill>
              </a:rPr>
              <a:t> granite and </a:t>
            </a:r>
            <a:r>
              <a:rPr lang="en-US" b="0" i="0" u="none" strike="noStrike" baseline="0" dirty="0" err="1">
                <a:solidFill>
                  <a:srgbClr val="000000"/>
                </a:solidFill>
              </a:rPr>
              <a:t>Bellewstown</a:t>
            </a:r>
            <a:r>
              <a:rPr lang="en-US" b="0" i="0" u="none" strike="noStrike" baseline="0" dirty="0">
                <a:solidFill>
                  <a:srgbClr val="000000"/>
                </a:solidFill>
              </a:rPr>
              <a:t> inlier. </a:t>
            </a:r>
          </a:p>
        </p:txBody>
      </p:sp>
      <p:sp>
        <p:nvSpPr>
          <p:cNvPr id="9" name="TextBox 8">
            <a:extLst>
              <a:ext uri="{FF2B5EF4-FFF2-40B4-BE49-F238E27FC236}">
                <a16:creationId xmlns:a16="http://schemas.microsoft.com/office/drawing/2014/main" id="{82753EB8-CE85-73A8-B65F-58C4881AE49C}"/>
              </a:ext>
            </a:extLst>
          </p:cNvPr>
          <p:cNvSpPr txBox="1"/>
          <p:nvPr/>
        </p:nvSpPr>
        <p:spPr>
          <a:xfrm>
            <a:off x="162000" y="2529000"/>
            <a:ext cx="8730000" cy="1631216"/>
          </a:xfrm>
          <a:prstGeom prst="rect">
            <a:avLst/>
          </a:prstGeom>
          <a:solidFill>
            <a:schemeClr val="bg1"/>
          </a:solidFill>
          <a:ln w="28575">
            <a:solidFill>
              <a:srgbClr val="FF0000"/>
            </a:solidFill>
          </a:ln>
        </p:spPr>
        <p:txBody>
          <a:bodyPr wrap="square" rtlCol="0">
            <a:spAutoFit/>
          </a:bodyPr>
          <a:lstStyle/>
          <a:p>
            <a:pPr marL="342900" indent="-342900">
              <a:buFont typeface="Wingdings" panose="05000000000000000000" pitchFamily="2" charset="2"/>
              <a:buChar char="q"/>
            </a:pPr>
            <a:r>
              <a:rPr lang="en-IE" sz="2000" b="1" dirty="0">
                <a:solidFill>
                  <a:srgbClr val="FF0000"/>
                </a:solidFill>
              </a:rPr>
              <a:t>Both Areas Had Enhanced Vertical Crustal Permeability ?</a:t>
            </a:r>
          </a:p>
          <a:p>
            <a:pPr marL="342900" indent="-342900">
              <a:buFont typeface="Wingdings" panose="05000000000000000000" pitchFamily="2" charset="2"/>
              <a:buChar char="q"/>
            </a:pPr>
            <a:endParaRPr lang="en-IE" sz="2000" b="1" dirty="0">
              <a:solidFill>
                <a:srgbClr val="FF0000"/>
              </a:solidFill>
            </a:endParaRPr>
          </a:p>
          <a:p>
            <a:pPr marL="342900" indent="-342900">
              <a:buFont typeface="Wingdings" panose="05000000000000000000" pitchFamily="2" charset="2"/>
              <a:buChar char="q"/>
            </a:pPr>
            <a:r>
              <a:rPr lang="en-IE" sz="2000" b="1" dirty="0">
                <a:solidFill>
                  <a:srgbClr val="FF0000"/>
                </a:solidFill>
              </a:rPr>
              <a:t>Further Research and Geophysical Surveys may well allow better understanding of these controls and improve exploration models in Ireland and elsewhere</a:t>
            </a:r>
          </a:p>
        </p:txBody>
      </p:sp>
    </p:spTree>
    <p:extLst>
      <p:ext uri="{BB962C8B-B14F-4D97-AF65-F5344CB8AC3E}">
        <p14:creationId xmlns:p14="http://schemas.microsoft.com/office/powerpoint/2010/main" val="2924220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8BC6A6D-C169-40EF-8251-AD6BC6EF3C58}"/>
              </a:ext>
            </a:extLst>
          </p:cNvPr>
          <p:cNvSpPr>
            <a:spLocks noGrp="1"/>
          </p:cNvSpPr>
          <p:nvPr>
            <p:ph type="dt" sz="half" idx="10"/>
          </p:nvPr>
        </p:nvSpPr>
        <p:spPr/>
        <p:txBody>
          <a:bodyPr/>
          <a:lstStyle/>
          <a:p>
            <a:fld id="{509ED4D7-8976-4290-9FF0-BF6842204702}" type="datetime1">
              <a:rPr lang="sv-SE" smtClean="0"/>
              <a:pPr/>
              <a:t>2023-09-28</a:t>
            </a:fld>
            <a:endParaRPr lang="en-GB" dirty="0"/>
          </a:p>
        </p:txBody>
      </p:sp>
      <p:sp>
        <p:nvSpPr>
          <p:cNvPr id="5" name="Slide Number Placeholder 4">
            <a:extLst>
              <a:ext uri="{FF2B5EF4-FFF2-40B4-BE49-F238E27FC236}">
                <a16:creationId xmlns:a16="http://schemas.microsoft.com/office/drawing/2014/main" id="{B78FCDCC-0F48-46B2-BC99-F5F91F79C032}"/>
              </a:ext>
            </a:extLst>
          </p:cNvPr>
          <p:cNvSpPr>
            <a:spLocks noGrp="1"/>
          </p:cNvSpPr>
          <p:nvPr>
            <p:ph type="sldNum" sz="quarter" idx="11"/>
          </p:nvPr>
        </p:nvSpPr>
        <p:spPr/>
        <p:txBody>
          <a:bodyPr/>
          <a:lstStyle/>
          <a:p>
            <a:fld id="{A153D128-6291-4599-92FF-DFF1C4914FCF}" type="slidenum">
              <a:rPr lang="en-GB" smtClean="0"/>
              <a:pPr/>
              <a:t>6</a:t>
            </a:fld>
            <a:endParaRPr lang="en-GB"/>
          </a:p>
        </p:txBody>
      </p:sp>
      <p:sp>
        <p:nvSpPr>
          <p:cNvPr id="6" name="Footer Placeholder 5">
            <a:extLst>
              <a:ext uri="{FF2B5EF4-FFF2-40B4-BE49-F238E27FC236}">
                <a16:creationId xmlns:a16="http://schemas.microsoft.com/office/drawing/2014/main" id="{B800F486-26C8-426A-99E3-9FDA18BEE49A}"/>
              </a:ext>
            </a:extLst>
          </p:cNvPr>
          <p:cNvSpPr>
            <a:spLocks noGrp="1"/>
          </p:cNvSpPr>
          <p:nvPr>
            <p:ph type="ftr" sz="quarter" idx="12"/>
          </p:nvPr>
        </p:nvSpPr>
        <p:spPr/>
        <p:txBody>
          <a:bodyPr/>
          <a:lstStyle/>
          <a:p>
            <a:r>
              <a:rPr lang="en-US"/>
              <a:t>Unit/Operation choose tab Insert/Header &amp; Footer</a:t>
            </a:r>
            <a:endParaRPr lang="en-GB"/>
          </a:p>
        </p:txBody>
      </p:sp>
      <p:sp>
        <p:nvSpPr>
          <p:cNvPr id="11" name="TextBox 10">
            <a:extLst>
              <a:ext uri="{FF2B5EF4-FFF2-40B4-BE49-F238E27FC236}">
                <a16:creationId xmlns:a16="http://schemas.microsoft.com/office/drawing/2014/main" id="{8045EBCF-BA73-412C-892A-4EFF0B273926}"/>
              </a:ext>
            </a:extLst>
          </p:cNvPr>
          <p:cNvSpPr txBox="1"/>
          <p:nvPr/>
        </p:nvSpPr>
        <p:spPr>
          <a:xfrm>
            <a:off x="5681333" y="108649"/>
            <a:ext cx="3122971" cy="830997"/>
          </a:xfrm>
          <a:prstGeom prst="rect">
            <a:avLst/>
          </a:prstGeom>
          <a:noFill/>
        </p:spPr>
        <p:txBody>
          <a:bodyPr wrap="none" rtlCol="0">
            <a:spAutoFit/>
          </a:bodyPr>
          <a:lstStyle/>
          <a:p>
            <a:pPr algn="ctr"/>
            <a:r>
              <a:rPr lang="en-IE" sz="2400" b="1" dirty="0"/>
              <a:t>Footprints of Larger</a:t>
            </a:r>
          </a:p>
          <a:p>
            <a:pPr algn="ctr"/>
            <a:r>
              <a:rPr lang="en-IE" sz="2400" b="1" dirty="0"/>
              <a:t> IT Deposits</a:t>
            </a:r>
          </a:p>
        </p:txBody>
      </p:sp>
      <p:pic>
        <p:nvPicPr>
          <p:cNvPr id="3" name="Picture 2">
            <a:extLst>
              <a:ext uri="{FF2B5EF4-FFF2-40B4-BE49-F238E27FC236}">
                <a16:creationId xmlns:a16="http://schemas.microsoft.com/office/drawing/2014/main" id="{01E3E366-7D81-1B4E-0126-B201AA2D88D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337" y="65762"/>
            <a:ext cx="5270657" cy="6782589"/>
          </a:xfrm>
          <a:prstGeom prst="rect">
            <a:avLst/>
          </a:prstGeom>
        </p:spPr>
      </p:pic>
      <p:sp>
        <p:nvSpPr>
          <p:cNvPr id="7" name="TextBox 6">
            <a:extLst>
              <a:ext uri="{FF2B5EF4-FFF2-40B4-BE49-F238E27FC236}">
                <a16:creationId xmlns:a16="http://schemas.microsoft.com/office/drawing/2014/main" id="{1C7C7AC1-2420-4D83-A42A-CC9DBED798CB}"/>
              </a:ext>
            </a:extLst>
          </p:cNvPr>
          <p:cNvSpPr txBox="1"/>
          <p:nvPr/>
        </p:nvSpPr>
        <p:spPr>
          <a:xfrm>
            <a:off x="5508106" y="5425916"/>
            <a:ext cx="3823341" cy="1323439"/>
          </a:xfrm>
          <a:prstGeom prst="rect">
            <a:avLst/>
          </a:prstGeom>
          <a:noFill/>
        </p:spPr>
        <p:txBody>
          <a:bodyPr wrap="square">
            <a:spAutoFit/>
          </a:bodyPr>
          <a:lstStyle/>
          <a:p>
            <a:r>
              <a:rPr lang="en-US" sz="1600" i="1" dirty="0">
                <a:solidFill>
                  <a:srgbClr val="000000"/>
                </a:solidFill>
                <a:latin typeface="Times New Roman" panose="02020603050405020304" pitchFamily="18" charset="0"/>
              </a:rPr>
              <a:t>Footprints and approximate sizes of the larger IT deposits. The deposits are shown in their approximate relative geographical positions (unscaled) with 1km scale bar applying to each deposit.</a:t>
            </a:r>
            <a:endParaRPr lang="en-IE" sz="1600" dirty="0"/>
          </a:p>
        </p:txBody>
      </p:sp>
    </p:spTree>
    <p:extLst>
      <p:ext uri="{BB962C8B-B14F-4D97-AF65-F5344CB8AC3E}">
        <p14:creationId xmlns:p14="http://schemas.microsoft.com/office/powerpoint/2010/main" val="30797403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8BC6A6D-C169-40EF-8251-AD6BC6EF3C58}"/>
              </a:ext>
            </a:extLst>
          </p:cNvPr>
          <p:cNvSpPr>
            <a:spLocks noGrp="1"/>
          </p:cNvSpPr>
          <p:nvPr>
            <p:ph type="dt" sz="half" idx="10"/>
          </p:nvPr>
        </p:nvSpPr>
        <p:spPr/>
        <p:txBody>
          <a:bodyPr/>
          <a:lstStyle/>
          <a:p>
            <a:fld id="{509ED4D7-8976-4290-9FF0-BF6842204702}" type="datetime1">
              <a:rPr lang="sv-SE" smtClean="0"/>
              <a:pPr/>
              <a:t>2023-09-28</a:t>
            </a:fld>
            <a:endParaRPr lang="en-GB" dirty="0"/>
          </a:p>
        </p:txBody>
      </p:sp>
      <p:sp>
        <p:nvSpPr>
          <p:cNvPr id="5" name="Slide Number Placeholder 4">
            <a:extLst>
              <a:ext uri="{FF2B5EF4-FFF2-40B4-BE49-F238E27FC236}">
                <a16:creationId xmlns:a16="http://schemas.microsoft.com/office/drawing/2014/main" id="{B78FCDCC-0F48-46B2-BC99-F5F91F79C032}"/>
              </a:ext>
            </a:extLst>
          </p:cNvPr>
          <p:cNvSpPr>
            <a:spLocks noGrp="1"/>
          </p:cNvSpPr>
          <p:nvPr>
            <p:ph type="sldNum" sz="quarter" idx="11"/>
          </p:nvPr>
        </p:nvSpPr>
        <p:spPr/>
        <p:txBody>
          <a:bodyPr/>
          <a:lstStyle/>
          <a:p>
            <a:fld id="{A153D128-6291-4599-92FF-DFF1C4914FCF}" type="slidenum">
              <a:rPr lang="en-GB" smtClean="0"/>
              <a:pPr/>
              <a:t>60</a:t>
            </a:fld>
            <a:endParaRPr lang="en-GB"/>
          </a:p>
        </p:txBody>
      </p:sp>
      <p:sp>
        <p:nvSpPr>
          <p:cNvPr id="6" name="Footer Placeholder 5">
            <a:extLst>
              <a:ext uri="{FF2B5EF4-FFF2-40B4-BE49-F238E27FC236}">
                <a16:creationId xmlns:a16="http://schemas.microsoft.com/office/drawing/2014/main" id="{B800F486-26C8-426A-99E3-9FDA18BEE49A}"/>
              </a:ext>
            </a:extLst>
          </p:cNvPr>
          <p:cNvSpPr>
            <a:spLocks noGrp="1"/>
          </p:cNvSpPr>
          <p:nvPr>
            <p:ph type="ftr" sz="quarter" idx="12"/>
          </p:nvPr>
        </p:nvSpPr>
        <p:spPr/>
        <p:txBody>
          <a:bodyPr/>
          <a:lstStyle/>
          <a:p>
            <a:r>
              <a:rPr lang="en-US"/>
              <a:t>Unit/Operation choose tab Insert/Header &amp; Footer</a:t>
            </a:r>
            <a:endParaRPr lang="en-GB"/>
          </a:p>
        </p:txBody>
      </p:sp>
      <p:sp>
        <p:nvSpPr>
          <p:cNvPr id="95" name="Freeform: Shape 94">
            <a:extLst>
              <a:ext uri="{FF2B5EF4-FFF2-40B4-BE49-F238E27FC236}">
                <a16:creationId xmlns:a16="http://schemas.microsoft.com/office/drawing/2014/main" id="{29512490-693A-B39B-A117-CD212F90838C}"/>
              </a:ext>
            </a:extLst>
          </p:cNvPr>
          <p:cNvSpPr/>
          <p:nvPr/>
        </p:nvSpPr>
        <p:spPr>
          <a:xfrm>
            <a:off x="682037" y="1792488"/>
            <a:ext cx="5757664" cy="1342039"/>
          </a:xfrm>
          <a:custGeom>
            <a:avLst/>
            <a:gdLst>
              <a:gd name="connsiteX0" fmla="*/ 0 w 5756745"/>
              <a:gd name="connsiteY0" fmla="*/ 0 h 1335819"/>
              <a:gd name="connsiteX1" fmla="*/ 7952 w 5756745"/>
              <a:gd name="connsiteY1" fmla="*/ 1288111 h 1335819"/>
              <a:gd name="connsiteX2" fmla="*/ 5756745 w 5756745"/>
              <a:gd name="connsiteY2" fmla="*/ 1335819 h 1335819"/>
              <a:gd name="connsiteX3" fmla="*/ 5724940 w 5756745"/>
              <a:gd name="connsiteY3" fmla="*/ 413468 h 1335819"/>
              <a:gd name="connsiteX4" fmla="*/ 4484536 w 5756745"/>
              <a:gd name="connsiteY4" fmla="*/ 405516 h 1335819"/>
              <a:gd name="connsiteX5" fmla="*/ 4079020 w 5756745"/>
              <a:gd name="connsiteY5" fmla="*/ 0 h 1335819"/>
              <a:gd name="connsiteX6" fmla="*/ 0 w 5756745"/>
              <a:gd name="connsiteY6" fmla="*/ 0 h 1335819"/>
              <a:gd name="connsiteX0" fmla="*/ 0 w 5756745"/>
              <a:gd name="connsiteY0" fmla="*/ 6199 h 1342018"/>
              <a:gd name="connsiteX1" fmla="*/ 7952 w 5756745"/>
              <a:gd name="connsiteY1" fmla="*/ 1294310 h 1342018"/>
              <a:gd name="connsiteX2" fmla="*/ 5756745 w 5756745"/>
              <a:gd name="connsiteY2" fmla="*/ 1342018 h 1342018"/>
              <a:gd name="connsiteX3" fmla="*/ 5724940 w 5756745"/>
              <a:gd name="connsiteY3" fmla="*/ 419667 h 1342018"/>
              <a:gd name="connsiteX4" fmla="*/ 4484536 w 5756745"/>
              <a:gd name="connsiteY4" fmla="*/ 411715 h 1342018"/>
              <a:gd name="connsiteX5" fmla="*/ 4103817 w 5756745"/>
              <a:gd name="connsiteY5" fmla="*/ 0 h 1342018"/>
              <a:gd name="connsiteX6" fmla="*/ 0 w 5756745"/>
              <a:gd name="connsiteY6" fmla="*/ 6199 h 1342018"/>
              <a:gd name="connsiteX0" fmla="*/ 0 w 5756745"/>
              <a:gd name="connsiteY0" fmla="*/ 6199 h 1342018"/>
              <a:gd name="connsiteX1" fmla="*/ 7952 w 5756745"/>
              <a:gd name="connsiteY1" fmla="*/ 1294310 h 1342018"/>
              <a:gd name="connsiteX2" fmla="*/ 5756745 w 5756745"/>
              <a:gd name="connsiteY2" fmla="*/ 1342018 h 1342018"/>
              <a:gd name="connsiteX3" fmla="*/ 5724940 w 5756745"/>
              <a:gd name="connsiteY3" fmla="*/ 419667 h 1342018"/>
              <a:gd name="connsiteX4" fmla="*/ 4441141 w 5756745"/>
              <a:gd name="connsiteY4" fmla="*/ 405516 h 1342018"/>
              <a:gd name="connsiteX5" fmla="*/ 4103817 w 5756745"/>
              <a:gd name="connsiteY5" fmla="*/ 0 h 1342018"/>
              <a:gd name="connsiteX6" fmla="*/ 0 w 5756745"/>
              <a:gd name="connsiteY6" fmla="*/ 6199 h 1342018"/>
              <a:gd name="connsiteX0" fmla="*/ 0 w 5765134"/>
              <a:gd name="connsiteY0" fmla="*/ 6199 h 1342018"/>
              <a:gd name="connsiteX1" fmla="*/ 7952 w 5765134"/>
              <a:gd name="connsiteY1" fmla="*/ 1294310 h 1342018"/>
              <a:gd name="connsiteX2" fmla="*/ 5756745 w 5765134"/>
              <a:gd name="connsiteY2" fmla="*/ 1342018 h 1342018"/>
              <a:gd name="connsiteX3" fmla="*/ 5765134 w 5765134"/>
              <a:gd name="connsiteY3" fmla="*/ 419667 h 1342018"/>
              <a:gd name="connsiteX4" fmla="*/ 4441141 w 5765134"/>
              <a:gd name="connsiteY4" fmla="*/ 405516 h 1342018"/>
              <a:gd name="connsiteX5" fmla="*/ 4103817 w 5765134"/>
              <a:gd name="connsiteY5" fmla="*/ 0 h 1342018"/>
              <a:gd name="connsiteX6" fmla="*/ 0 w 5765134"/>
              <a:gd name="connsiteY6" fmla="*/ 6199 h 1342018"/>
              <a:gd name="connsiteX0" fmla="*/ 0 w 5765134"/>
              <a:gd name="connsiteY0" fmla="*/ 6199 h 1342018"/>
              <a:gd name="connsiteX1" fmla="*/ 7952 w 5765134"/>
              <a:gd name="connsiteY1" fmla="*/ 1294310 h 1342018"/>
              <a:gd name="connsiteX2" fmla="*/ 5756745 w 5765134"/>
              <a:gd name="connsiteY2" fmla="*/ 1342018 h 1342018"/>
              <a:gd name="connsiteX3" fmla="*/ 5765134 w 5765134"/>
              <a:gd name="connsiteY3" fmla="*/ 419667 h 1342018"/>
              <a:gd name="connsiteX4" fmla="*/ 4448677 w 5765134"/>
              <a:gd name="connsiteY4" fmla="*/ 440685 h 1342018"/>
              <a:gd name="connsiteX5" fmla="*/ 4103817 w 5765134"/>
              <a:gd name="connsiteY5" fmla="*/ 0 h 1342018"/>
              <a:gd name="connsiteX6" fmla="*/ 0 w 5765134"/>
              <a:gd name="connsiteY6" fmla="*/ 6199 h 1342018"/>
              <a:gd name="connsiteX0" fmla="*/ 0 w 5757664"/>
              <a:gd name="connsiteY0" fmla="*/ 6199 h 1342018"/>
              <a:gd name="connsiteX1" fmla="*/ 7952 w 5757664"/>
              <a:gd name="connsiteY1" fmla="*/ 1294310 h 1342018"/>
              <a:gd name="connsiteX2" fmla="*/ 5756745 w 5757664"/>
              <a:gd name="connsiteY2" fmla="*/ 1342018 h 1342018"/>
              <a:gd name="connsiteX3" fmla="*/ 5757598 w 5757664"/>
              <a:gd name="connsiteY3" fmla="*/ 427203 h 1342018"/>
              <a:gd name="connsiteX4" fmla="*/ 4448677 w 5757664"/>
              <a:gd name="connsiteY4" fmla="*/ 440685 h 1342018"/>
              <a:gd name="connsiteX5" fmla="*/ 4103817 w 5757664"/>
              <a:gd name="connsiteY5" fmla="*/ 0 h 1342018"/>
              <a:gd name="connsiteX6" fmla="*/ 0 w 5757664"/>
              <a:gd name="connsiteY6" fmla="*/ 6199 h 1342018"/>
              <a:gd name="connsiteX0" fmla="*/ 0 w 5757664"/>
              <a:gd name="connsiteY0" fmla="*/ 6199 h 1342039"/>
              <a:gd name="connsiteX1" fmla="*/ 5440 w 5757664"/>
              <a:gd name="connsiteY1" fmla="*/ 1342039 h 1342039"/>
              <a:gd name="connsiteX2" fmla="*/ 5756745 w 5757664"/>
              <a:gd name="connsiteY2" fmla="*/ 1342018 h 1342039"/>
              <a:gd name="connsiteX3" fmla="*/ 5757598 w 5757664"/>
              <a:gd name="connsiteY3" fmla="*/ 427203 h 1342039"/>
              <a:gd name="connsiteX4" fmla="*/ 4448677 w 5757664"/>
              <a:gd name="connsiteY4" fmla="*/ 440685 h 1342039"/>
              <a:gd name="connsiteX5" fmla="*/ 4103817 w 5757664"/>
              <a:gd name="connsiteY5" fmla="*/ 0 h 1342039"/>
              <a:gd name="connsiteX6" fmla="*/ 0 w 5757664"/>
              <a:gd name="connsiteY6" fmla="*/ 6199 h 1342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7664" h="1342039">
                <a:moveTo>
                  <a:pt x="0" y="6199"/>
                </a:moveTo>
                <a:cubicBezTo>
                  <a:pt x="2651" y="435569"/>
                  <a:pt x="2789" y="912669"/>
                  <a:pt x="5440" y="1342039"/>
                </a:cubicBezTo>
                <a:lnTo>
                  <a:pt x="5756745" y="1342018"/>
                </a:lnTo>
                <a:cubicBezTo>
                  <a:pt x="5759541" y="1034568"/>
                  <a:pt x="5754802" y="734653"/>
                  <a:pt x="5757598" y="427203"/>
                </a:cubicBezTo>
                <a:lnTo>
                  <a:pt x="4448677" y="440685"/>
                </a:lnTo>
                <a:lnTo>
                  <a:pt x="4103817" y="0"/>
                </a:lnTo>
                <a:lnTo>
                  <a:pt x="0" y="6199"/>
                </a:lnTo>
                <a:close/>
              </a:path>
            </a:pathLst>
          </a:custGeom>
          <a:solidFill>
            <a:srgbClr val="7030A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6" name="Freeform: Shape 95">
            <a:extLst>
              <a:ext uri="{FF2B5EF4-FFF2-40B4-BE49-F238E27FC236}">
                <a16:creationId xmlns:a16="http://schemas.microsoft.com/office/drawing/2014/main" id="{5A85FA4E-BA5F-F1A0-03C6-3B27C954D93F}"/>
              </a:ext>
            </a:extLst>
          </p:cNvPr>
          <p:cNvSpPr/>
          <p:nvPr/>
        </p:nvSpPr>
        <p:spPr>
          <a:xfrm>
            <a:off x="1032481" y="1792679"/>
            <a:ext cx="5411300" cy="1342039"/>
          </a:xfrm>
          <a:custGeom>
            <a:avLst/>
            <a:gdLst>
              <a:gd name="connsiteX0" fmla="*/ 0 w 5756745"/>
              <a:gd name="connsiteY0" fmla="*/ 0 h 1335819"/>
              <a:gd name="connsiteX1" fmla="*/ 7952 w 5756745"/>
              <a:gd name="connsiteY1" fmla="*/ 1288111 h 1335819"/>
              <a:gd name="connsiteX2" fmla="*/ 5756745 w 5756745"/>
              <a:gd name="connsiteY2" fmla="*/ 1335819 h 1335819"/>
              <a:gd name="connsiteX3" fmla="*/ 5724940 w 5756745"/>
              <a:gd name="connsiteY3" fmla="*/ 413468 h 1335819"/>
              <a:gd name="connsiteX4" fmla="*/ 4484536 w 5756745"/>
              <a:gd name="connsiteY4" fmla="*/ 405516 h 1335819"/>
              <a:gd name="connsiteX5" fmla="*/ 4079020 w 5756745"/>
              <a:gd name="connsiteY5" fmla="*/ 0 h 1335819"/>
              <a:gd name="connsiteX6" fmla="*/ 0 w 5756745"/>
              <a:gd name="connsiteY6" fmla="*/ 0 h 1335819"/>
              <a:gd name="connsiteX0" fmla="*/ 0 w 5756745"/>
              <a:gd name="connsiteY0" fmla="*/ 6199 h 1342018"/>
              <a:gd name="connsiteX1" fmla="*/ 7952 w 5756745"/>
              <a:gd name="connsiteY1" fmla="*/ 1294310 h 1342018"/>
              <a:gd name="connsiteX2" fmla="*/ 5756745 w 5756745"/>
              <a:gd name="connsiteY2" fmla="*/ 1342018 h 1342018"/>
              <a:gd name="connsiteX3" fmla="*/ 5724940 w 5756745"/>
              <a:gd name="connsiteY3" fmla="*/ 419667 h 1342018"/>
              <a:gd name="connsiteX4" fmla="*/ 4484536 w 5756745"/>
              <a:gd name="connsiteY4" fmla="*/ 411715 h 1342018"/>
              <a:gd name="connsiteX5" fmla="*/ 4103817 w 5756745"/>
              <a:gd name="connsiteY5" fmla="*/ 0 h 1342018"/>
              <a:gd name="connsiteX6" fmla="*/ 0 w 5756745"/>
              <a:gd name="connsiteY6" fmla="*/ 6199 h 1342018"/>
              <a:gd name="connsiteX0" fmla="*/ 0 w 5756745"/>
              <a:gd name="connsiteY0" fmla="*/ 6199 h 1342018"/>
              <a:gd name="connsiteX1" fmla="*/ 7952 w 5756745"/>
              <a:gd name="connsiteY1" fmla="*/ 1294310 h 1342018"/>
              <a:gd name="connsiteX2" fmla="*/ 5756745 w 5756745"/>
              <a:gd name="connsiteY2" fmla="*/ 1342018 h 1342018"/>
              <a:gd name="connsiteX3" fmla="*/ 5724940 w 5756745"/>
              <a:gd name="connsiteY3" fmla="*/ 419667 h 1342018"/>
              <a:gd name="connsiteX4" fmla="*/ 4441141 w 5756745"/>
              <a:gd name="connsiteY4" fmla="*/ 405516 h 1342018"/>
              <a:gd name="connsiteX5" fmla="*/ 4103817 w 5756745"/>
              <a:gd name="connsiteY5" fmla="*/ 0 h 1342018"/>
              <a:gd name="connsiteX6" fmla="*/ 0 w 5756745"/>
              <a:gd name="connsiteY6" fmla="*/ 6199 h 1342018"/>
              <a:gd name="connsiteX0" fmla="*/ 0 w 5765134"/>
              <a:gd name="connsiteY0" fmla="*/ 6199 h 1342018"/>
              <a:gd name="connsiteX1" fmla="*/ 7952 w 5765134"/>
              <a:gd name="connsiteY1" fmla="*/ 1294310 h 1342018"/>
              <a:gd name="connsiteX2" fmla="*/ 5756745 w 5765134"/>
              <a:gd name="connsiteY2" fmla="*/ 1342018 h 1342018"/>
              <a:gd name="connsiteX3" fmla="*/ 5765134 w 5765134"/>
              <a:gd name="connsiteY3" fmla="*/ 419667 h 1342018"/>
              <a:gd name="connsiteX4" fmla="*/ 4441141 w 5765134"/>
              <a:gd name="connsiteY4" fmla="*/ 405516 h 1342018"/>
              <a:gd name="connsiteX5" fmla="*/ 4103817 w 5765134"/>
              <a:gd name="connsiteY5" fmla="*/ 0 h 1342018"/>
              <a:gd name="connsiteX6" fmla="*/ 0 w 5765134"/>
              <a:gd name="connsiteY6" fmla="*/ 6199 h 1342018"/>
              <a:gd name="connsiteX0" fmla="*/ 0 w 5765134"/>
              <a:gd name="connsiteY0" fmla="*/ 6199 h 1342018"/>
              <a:gd name="connsiteX1" fmla="*/ 7952 w 5765134"/>
              <a:gd name="connsiteY1" fmla="*/ 1294310 h 1342018"/>
              <a:gd name="connsiteX2" fmla="*/ 5756745 w 5765134"/>
              <a:gd name="connsiteY2" fmla="*/ 1342018 h 1342018"/>
              <a:gd name="connsiteX3" fmla="*/ 5765134 w 5765134"/>
              <a:gd name="connsiteY3" fmla="*/ 419667 h 1342018"/>
              <a:gd name="connsiteX4" fmla="*/ 4448677 w 5765134"/>
              <a:gd name="connsiteY4" fmla="*/ 440685 h 1342018"/>
              <a:gd name="connsiteX5" fmla="*/ 4103817 w 5765134"/>
              <a:gd name="connsiteY5" fmla="*/ 0 h 1342018"/>
              <a:gd name="connsiteX6" fmla="*/ 0 w 5765134"/>
              <a:gd name="connsiteY6" fmla="*/ 6199 h 1342018"/>
              <a:gd name="connsiteX0" fmla="*/ 0 w 5757664"/>
              <a:gd name="connsiteY0" fmla="*/ 6199 h 1342018"/>
              <a:gd name="connsiteX1" fmla="*/ 7952 w 5757664"/>
              <a:gd name="connsiteY1" fmla="*/ 1294310 h 1342018"/>
              <a:gd name="connsiteX2" fmla="*/ 5756745 w 5757664"/>
              <a:gd name="connsiteY2" fmla="*/ 1342018 h 1342018"/>
              <a:gd name="connsiteX3" fmla="*/ 5757598 w 5757664"/>
              <a:gd name="connsiteY3" fmla="*/ 427203 h 1342018"/>
              <a:gd name="connsiteX4" fmla="*/ 4448677 w 5757664"/>
              <a:gd name="connsiteY4" fmla="*/ 440685 h 1342018"/>
              <a:gd name="connsiteX5" fmla="*/ 4103817 w 5757664"/>
              <a:gd name="connsiteY5" fmla="*/ 0 h 1342018"/>
              <a:gd name="connsiteX6" fmla="*/ 0 w 5757664"/>
              <a:gd name="connsiteY6" fmla="*/ 6199 h 1342018"/>
              <a:gd name="connsiteX0" fmla="*/ 0 w 5757664"/>
              <a:gd name="connsiteY0" fmla="*/ 6199 h 1342039"/>
              <a:gd name="connsiteX1" fmla="*/ 5440 w 5757664"/>
              <a:gd name="connsiteY1" fmla="*/ 1342039 h 1342039"/>
              <a:gd name="connsiteX2" fmla="*/ 5756745 w 5757664"/>
              <a:gd name="connsiteY2" fmla="*/ 1342018 h 1342039"/>
              <a:gd name="connsiteX3" fmla="*/ 5757598 w 5757664"/>
              <a:gd name="connsiteY3" fmla="*/ 427203 h 1342039"/>
              <a:gd name="connsiteX4" fmla="*/ 4448677 w 5757664"/>
              <a:gd name="connsiteY4" fmla="*/ 440685 h 1342039"/>
              <a:gd name="connsiteX5" fmla="*/ 4103817 w 5757664"/>
              <a:gd name="connsiteY5" fmla="*/ 0 h 1342039"/>
              <a:gd name="connsiteX6" fmla="*/ 0 w 5757664"/>
              <a:gd name="connsiteY6" fmla="*/ 6199 h 1342039"/>
              <a:gd name="connsiteX0" fmla="*/ 421695 w 6179359"/>
              <a:gd name="connsiteY0" fmla="*/ 6199 h 1342039"/>
              <a:gd name="connsiteX1" fmla="*/ 423196 w 6179359"/>
              <a:gd name="connsiteY1" fmla="*/ 438591 h 1342039"/>
              <a:gd name="connsiteX2" fmla="*/ 427135 w 6179359"/>
              <a:gd name="connsiteY2" fmla="*/ 1342039 h 1342039"/>
              <a:gd name="connsiteX3" fmla="*/ 6178440 w 6179359"/>
              <a:gd name="connsiteY3" fmla="*/ 1342018 h 1342039"/>
              <a:gd name="connsiteX4" fmla="*/ 6179293 w 6179359"/>
              <a:gd name="connsiteY4" fmla="*/ 427203 h 1342039"/>
              <a:gd name="connsiteX5" fmla="*/ 4870372 w 6179359"/>
              <a:gd name="connsiteY5" fmla="*/ 440685 h 1342039"/>
              <a:gd name="connsiteX6" fmla="*/ 4525512 w 6179359"/>
              <a:gd name="connsiteY6" fmla="*/ 0 h 1342039"/>
              <a:gd name="connsiteX7" fmla="*/ 421695 w 6179359"/>
              <a:gd name="connsiteY7" fmla="*/ 6199 h 1342039"/>
              <a:gd name="connsiteX0" fmla="*/ 303688 w 6061352"/>
              <a:gd name="connsiteY0" fmla="*/ 6199 h 1342039"/>
              <a:gd name="connsiteX1" fmla="*/ 305189 w 6061352"/>
              <a:gd name="connsiteY1" fmla="*/ 438591 h 1342039"/>
              <a:gd name="connsiteX2" fmla="*/ 309128 w 6061352"/>
              <a:gd name="connsiteY2" fmla="*/ 1342039 h 1342039"/>
              <a:gd name="connsiteX3" fmla="*/ 6060433 w 6061352"/>
              <a:gd name="connsiteY3" fmla="*/ 1342018 h 1342039"/>
              <a:gd name="connsiteX4" fmla="*/ 6061286 w 6061352"/>
              <a:gd name="connsiteY4" fmla="*/ 427203 h 1342039"/>
              <a:gd name="connsiteX5" fmla="*/ 4752365 w 6061352"/>
              <a:gd name="connsiteY5" fmla="*/ 440685 h 1342039"/>
              <a:gd name="connsiteX6" fmla="*/ 4407505 w 6061352"/>
              <a:gd name="connsiteY6" fmla="*/ 0 h 1342039"/>
              <a:gd name="connsiteX7" fmla="*/ 303688 w 6061352"/>
              <a:gd name="connsiteY7" fmla="*/ 6199 h 1342039"/>
              <a:gd name="connsiteX0" fmla="*/ 0 w 5757664"/>
              <a:gd name="connsiteY0" fmla="*/ 6199 h 1342039"/>
              <a:gd name="connsiteX1" fmla="*/ 1501 w 5757664"/>
              <a:gd name="connsiteY1" fmla="*/ 438591 h 1342039"/>
              <a:gd name="connsiteX2" fmla="*/ 5440 w 5757664"/>
              <a:gd name="connsiteY2" fmla="*/ 1342039 h 1342039"/>
              <a:gd name="connsiteX3" fmla="*/ 5756745 w 5757664"/>
              <a:gd name="connsiteY3" fmla="*/ 1342018 h 1342039"/>
              <a:gd name="connsiteX4" fmla="*/ 5757598 w 5757664"/>
              <a:gd name="connsiteY4" fmla="*/ 427203 h 1342039"/>
              <a:gd name="connsiteX5" fmla="*/ 4448677 w 5757664"/>
              <a:gd name="connsiteY5" fmla="*/ 440685 h 1342039"/>
              <a:gd name="connsiteX6" fmla="*/ 4103817 w 5757664"/>
              <a:gd name="connsiteY6" fmla="*/ 0 h 1342039"/>
              <a:gd name="connsiteX7" fmla="*/ 0 w 5757664"/>
              <a:gd name="connsiteY7" fmla="*/ 6199 h 1342039"/>
              <a:gd name="connsiteX0" fmla="*/ 305083 w 6062747"/>
              <a:gd name="connsiteY0" fmla="*/ 6199 h 1342039"/>
              <a:gd name="connsiteX1" fmla="*/ 301966 w 6062747"/>
              <a:gd name="connsiteY1" fmla="*/ 230773 h 1342039"/>
              <a:gd name="connsiteX2" fmla="*/ 306584 w 6062747"/>
              <a:gd name="connsiteY2" fmla="*/ 438591 h 1342039"/>
              <a:gd name="connsiteX3" fmla="*/ 310523 w 6062747"/>
              <a:gd name="connsiteY3" fmla="*/ 1342039 h 1342039"/>
              <a:gd name="connsiteX4" fmla="*/ 6061828 w 6062747"/>
              <a:gd name="connsiteY4" fmla="*/ 1342018 h 1342039"/>
              <a:gd name="connsiteX5" fmla="*/ 6062681 w 6062747"/>
              <a:gd name="connsiteY5" fmla="*/ 427203 h 1342039"/>
              <a:gd name="connsiteX6" fmla="*/ 4753760 w 6062747"/>
              <a:gd name="connsiteY6" fmla="*/ 440685 h 1342039"/>
              <a:gd name="connsiteX7" fmla="*/ 4408900 w 6062747"/>
              <a:gd name="connsiteY7" fmla="*/ 0 h 1342039"/>
              <a:gd name="connsiteX8" fmla="*/ 305083 w 6062747"/>
              <a:gd name="connsiteY8" fmla="*/ 6199 h 1342039"/>
              <a:gd name="connsiteX0" fmla="*/ 305083 w 6062747"/>
              <a:gd name="connsiteY0" fmla="*/ 6199 h 1342039"/>
              <a:gd name="connsiteX1" fmla="*/ 301966 w 6062747"/>
              <a:gd name="connsiteY1" fmla="*/ 230773 h 1342039"/>
              <a:gd name="connsiteX2" fmla="*/ 306584 w 6062747"/>
              <a:gd name="connsiteY2" fmla="*/ 438591 h 1342039"/>
              <a:gd name="connsiteX3" fmla="*/ 301967 w 6062747"/>
              <a:gd name="connsiteY3" fmla="*/ 655645 h 1342039"/>
              <a:gd name="connsiteX4" fmla="*/ 310523 w 6062747"/>
              <a:gd name="connsiteY4" fmla="*/ 1342039 h 1342039"/>
              <a:gd name="connsiteX5" fmla="*/ 6061828 w 6062747"/>
              <a:gd name="connsiteY5" fmla="*/ 1342018 h 1342039"/>
              <a:gd name="connsiteX6" fmla="*/ 6062681 w 6062747"/>
              <a:gd name="connsiteY6" fmla="*/ 427203 h 1342039"/>
              <a:gd name="connsiteX7" fmla="*/ 4753760 w 6062747"/>
              <a:gd name="connsiteY7" fmla="*/ 440685 h 1342039"/>
              <a:gd name="connsiteX8" fmla="*/ 4408900 w 6062747"/>
              <a:gd name="connsiteY8" fmla="*/ 0 h 1342039"/>
              <a:gd name="connsiteX9" fmla="*/ 305083 w 6062747"/>
              <a:gd name="connsiteY9" fmla="*/ 6199 h 1342039"/>
              <a:gd name="connsiteX0" fmla="*/ 305083 w 6062747"/>
              <a:gd name="connsiteY0" fmla="*/ 6199 h 1342039"/>
              <a:gd name="connsiteX1" fmla="*/ 301966 w 6062747"/>
              <a:gd name="connsiteY1" fmla="*/ 230773 h 1342039"/>
              <a:gd name="connsiteX2" fmla="*/ 306584 w 6062747"/>
              <a:gd name="connsiteY2" fmla="*/ 438591 h 1342039"/>
              <a:gd name="connsiteX3" fmla="*/ 301967 w 6062747"/>
              <a:gd name="connsiteY3" fmla="*/ 655645 h 1342039"/>
              <a:gd name="connsiteX4" fmla="*/ 292731 w 6062747"/>
              <a:gd name="connsiteY4" fmla="*/ 1066664 h 1342039"/>
              <a:gd name="connsiteX5" fmla="*/ 310523 w 6062747"/>
              <a:gd name="connsiteY5" fmla="*/ 1342039 h 1342039"/>
              <a:gd name="connsiteX6" fmla="*/ 6061828 w 6062747"/>
              <a:gd name="connsiteY6" fmla="*/ 1342018 h 1342039"/>
              <a:gd name="connsiteX7" fmla="*/ 6062681 w 6062747"/>
              <a:gd name="connsiteY7" fmla="*/ 427203 h 1342039"/>
              <a:gd name="connsiteX8" fmla="*/ 4753760 w 6062747"/>
              <a:gd name="connsiteY8" fmla="*/ 440685 h 1342039"/>
              <a:gd name="connsiteX9" fmla="*/ 4408900 w 6062747"/>
              <a:gd name="connsiteY9" fmla="*/ 0 h 1342039"/>
              <a:gd name="connsiteX10" fmla="*/ 305083 w 6062747"/>
              <a:gd name="connsiteY10" fmla="*/ 6199 h 1342039"/>
              <a:gd name="connsiteX0" fmla="*/ 305083 w 6062747"/>
              <a:gd name="connsiteY0" fmla="*/ 6199 h 1342039"/>
              <a:gd name="connsiteX1" fmla="*/ 301966 w 6062747"/>
              <a:gd name="connsiteY1" fmla="*/ 230773 h 1342039"/>
              <a:gd name="connsiteX2" fmla="*/ 306584 w 6062747"/>
              <a:gd name="connsiteY2" fmla="*/ 438591 h 1342039"/>
              <a:gd name="connsiteX3" fmla="*/ 301967 w 6062747"/>
              <a:gd name="connsiteY3" fmla="*/ 655645 h 1342039"/>
              <a:gd name="connsiteX4" fmla="*/ 980840 w 6062747"/>
              <a:gd name="connsiteY4" fmla="*/ 1135937 h 1342039"/>
              <a:gd name="connsiteX5" fmla="*/ 310523 w 6062747"/>
              <a:gd name="connsiteY5" fmla="*/ 1342039 h 1342039"/>
              <a:gd name="connsiteX6" fmla="*/ 6061828 w 6062747"/>
              <a:gd name="connsiteY6" fmla="*/ 1342018 h 1342039"/>
              <a:gd name="connsiteX7" fmla="*/ 6062681 w 6062747"/>
              <a:gd name="connsiteY7" fmla="*/ 427203 h 1342039"/>
              <a:gd name="connsiteX8" fmla="*/ 4753760 w 6062747"/>
              <a:gd name="connsiteY8" fmla="*/ 440685 h 1342039"/>
              <a:gd name="connsiteX9" fmla="*/ 4408900 w 6062747"/>
              <a:gd name="connsiteY9" fmla="*/ 0 h 1342039"/>
              <a:gd name="connsiteX10" fmla="*/ 305083 w 6062747"/>
              <a:gd name="connsiteY10" fmla="*/ 6199 h 1342039"/>
              <a:gd name="connsiteX0" fmla="*/ 305083 w 6062747"/>
              <a:gd name="connsiteY0" fmla="*/ 6199 h 1342039"/>
              <a:gd name="connsiteX1" fmla="*/ 301966 w 6062747"/>
              <a:gd name="connsiteY1" fmla="*/ 230773 h 1342039"/>
              <a:gd name="connsiteX2" fmla="*/ 1068584 w 6062747"/>
              <a:gd name="connsiteY2" fmla="*/ 484773 h 1342039"/>
              <a:gd name="connsiteX3" fmla="*/ 301967 w 6062747"/>
              <a:gd name="connsiteY3" fmla="*/ 655645 h 1342039"/>
              <a:gd name="connsiteX4" fmla="*/ 980840 w 6062747"/>
              <a:gd name="connsiteY4" fmla="*/ 1135937 h 1342039"/>
              <a:gd name="connsiteX5" fmla="*/ 310523 w 6062747"/>
              <a:gd name="connsiteY5" fmla="*/ 1342039 h 1342039"/>
              <a:gd name="connsiteX6" fmla="*/ 6061828 w 6062747"/>
              <a:gd name="connsiteY6" fmla="*/ 1342018 h 1342039"/>
              <a:gd name="connsiteX7" fmla="*/ 6062681 w 6062747"/>
              <a:gd name="connsiteY7" fmla="*/ 427203 h 1342039"/>
              <a:gd name="connsiteX8" fmla="*/ 4753760 w 6062747"/>
              <a:gd name="connsiteY8" fmla="*/ 440685 h 1342039"/>
              <a:gd name="connsiteX9" fmla="*/ 4408900 w 6062747"/>
              <a:gd name="connsiteY9" fmla="*/ 0 h 1342039"/>
              <a:gd name="connsiteX10" fmla="*/ 305083 w 6062747"/>
              <a:gd name="connsiteY10" fmla="*/ 6199 h 1342039"/>
              <a:gd name="connsiteX0" fmla="*/ 3117 w 5760781"/>
              <a:gd name="connsiteY0" fmla="*/ 6199 h 1342039"/>
              <a:gd name="connsiteX1" fmla="*/ 0 w 5760781"/>
              <a:gd name="connsiteY1" fmla="*/ 230773 h 1342039"/>
              <a:gd name="connsiteX2" fmla="*/ 766618 w 5760781"/>
              <a:gd name="connsiteY2" fmla="*/ 484773 h 1342039"/>
              <a:gd name="connsiteX3" fmla="*/ 1 w 5760781"/>
              <a:gd name="connsiteY3" fmla="*/ 655645 h 1342039"/>
              <a:gd name="connsiteX4" fmla="*/ 678874 w 5760781"/>
              <a:gd name="connsiteY4" fmla="*/ 1135937 h 1342039"/>
              <a:gd name="connsiteX5" fmla="*/ 8557 w 5760781"/>
              <a:gd name="connsiteY5" fmla="*/ 1342039 h 1342039"/>
              <a:gd name="connsiteX6" fmla="*/ 5759862 w 5760781"/>
              <a:gd name="connsiteY6" fmla="*/ 1342018 h 1342039"/>
              <a:gd name="connsiteX7" fmla="*/ 5760715 w 5760781"/>
              <a:gd name="connsiteY7" fmla="*/ 427203 h 1342039"/>
              <a:gd name="connsiteX8" fmla="*/ 4451794 w 5760781"/>
              <a:gd name="connsiteY8" fmla="*/ 440685 h 1342039"/>
              <a:gd name="connsiteX9" fmla="*/ 4106934 w 5760781"/>
              <a:gd name="connsiteY9" fmla="*/ 0 h 1342039"/>
              <a:gd name="connsiteX10" fmla="*/ 3117 w 5760781"/>
              <a:gd name="connsiteY10" fmla="*/ 6199 h 1342039"/>
              <a:gd name="connsiteX0" fmla="*/ 7734 w 5765398"/>
              <a:gd name="connsiteY0" fmla="*/ 6199 h 1342039"/>
              <a:gd name="connsiteX1" fmla="*/ 0 w 5765398"/>
              <a:gd name="connsiteY1" fmla="*/ 110700 h 1342039"/>
              <a:gd name="connsiteX2" fmla="*/ 4617 w 5765398"/>
              <a:gd name="connsiteY2" fmla="*/ 230773 h 1342039"/>
              <a:gd name="connsiteX3" fmla="*/ 771235 w 5765398"/>
              <a:gd name="connsiteY3" fmla="*/ 484773 h 1342039"/>
              <a:gd name="connsiteX4" fmla="*/ 4618 w 5765398"/>
              <a:gd name="connsiteY4" fmla="*/ 655645 h 1342039"/>
              <a:gd name="connsiteX5" fmla="*/ 683491 w 5765398"/>
              <a:gd name="connsiteY5" fmla="*/ 1135937 h 1342039"/>
              <a:gd name="connsiteX6" fmla="*/ 13174 w 5765398"/>
              <a:gd name="connsiteY6" fmla="*/ 1342039 h 1342039"/>
              <a:gd name="connsiteX7" fmla="*/ 5764479 w 5765398"/>
              <a:gd name="connsiteY7" fmla="*/ 1342018 h 1342039"/>
              <a:gd name="connsiteX8" fmla="*/ 5765332 w 5765398"/>
              <a:gd name="connsiteY8" fmla="*/ 427203 h 1342039"/>
              <a:gd name="connsiteX9" fmla="*/ 4456411 w 5765398"/>
              <a:gd name="connsiteY9" fmla="*/ 440685 h 1342039"/>
              <a:gd name="connsiteX10" fmla="*/ 4111551 w 5765398"/>
              <a:gd name="connsiteY10" fmla="*/ 0 h 1342039"/>
              <a:gd name="connsiteX11" fmla="*/ 7734 w 5765398"/>
              <a:gd name="connsiteY11" fmla="*/ 6199 h 1342039"/>
              <a:gd name="connsiteX0" fmla="*/ 3117 w 5760781"/>
              <a:gd name="connsiteY0" fmla="*/ 6199 h 1342039"/>
              <a:gd name="connsiteX1" fmla="*/ 798947 w 5760781"/>
              <a:gd name="connsiteY1" fmla="*/ 318519 h 1342039"/>
              <a:gd name="connsiteX2" fmla="*/ 0 w 5760781"/>
              <a:gd name="connsiteY2" fmla="*/ 230773 h 1342039"/>
              <a:gd name="connsiteX3" fmla="*/ 766618 w 5760781"/>
              <a:gd name="connsiteY3" fmla="*/ 484773 h 1342039"/>
              <a:gd name="connsiteX4" fmla="*/ 1 w 5760781"/>
              <a:gd name="connsiteY4" fmla="*/ 655645 h 1342039"/>
              <a:gd name="connsiteX5" fmla="*/ 678874 w 5760781"/>
              <a:gd name="connsiteY5" fmla="*/ 1135937 h 1342039"/>
              <a:gd name="connsiteX6" fmla="*/ 8557 w 5760781"/>
              <a:gd name="connsiteY6" fmla="*/ 1342039 h 1342039"/>
              <a:gd name="connsiteX7" fmla="*/ 5759862 w 5760781"/>
              <a:gd name="connsiteY7" fmla="*/ 1342018 h 1342039"/>
              <a:gd name="connsiteX8" fmla="*/ 5760715 w 5760781"/>
              <a:gd name="connsiteY8" fmla="*/ 427203 h 1342039"/>
              <a:gd name="connsiteX9" fmla="*/ 4451794 w 5760781"/>
              <a:gd name="connsiteY9" fmla="*/ 440685 h 1342039"/>
              <a:gd name="connsiteX10" fmla="*/ 4106934 w 5760781"/>
              <a:gd name="connsiteY10" fmla="*/ 0 h 1342039"/>
              <a:gd name="connsiteX11" fmla="*/ 3117 w 5760781"/>
              <a:gd name="connsiteY11" fmla="*/ 6199 h 1342039"/>
              <a:gd name="connsiteX0" fmla="*/ 21589 w 5779253"/>
              <a:gd name="connsiteY0" fmla="*/ 6199 h 1342039"/>
              <a:gd name="connsiteX1" fmla="*/ 817419 w 5779253"/>
              <a:gd name="connsiteY1" fmla="*/ 318519 h 1342039"/>
              <a:gd name="connsiteX2" fmla="*/ 0 w 5779253"/>
              <a:gd name="connsiteY2" fmla="*/ 475537 h 1342039"/>
              <a:gd name="connsiteX3" fmla="*/ 785090 w 5779253"/>
              <a:gd name="connsiteY3" fmla="*/ 484773 h 1342039"/>
              <a:gd name="connsiteX4" fmla="*/ 18473 w 5779253"/>
              <a:gd name="connsiteY4" fmla="*/ 655645 h 1342039"/>
              <a:gd name="connsiteX5" fmla="*/ 697346 w 5779253"/>
              <a:gd name="connsiteY5" fmla="*/ 1135937 h 1342039"/>
              <a:gd name="connsiteX6" fmla="*/ 27029 w 5779253"/>
              <a:gd name="connsiteY6" fmla="*/ 1342039 h 1342039"/>
              <a:gd name="connsiteX7" fmla="*/ 5778334 w 5779253"/>
              <a:gd name="connsiteY7" fmla="*/ 1342018 h 1342039"/>
              <a:gd name="connsiteX8" fmla="*/ 5779187 w 5779253"/>
              <a:gd name="connsiteY8" fmla="*/ 427203 h 1342039"/>
              <a:gd name="connsiteX9" fmla="*/ 4470266 w 5779253"/>
              <a:gd name="connsiteY9" fmla="*/ 440685 h 1342039"/>
              <a:gd name="connsiteX10" fmla="*/ 4125406 w 5779253"/>
              <a:gd name="connsiteY10" fmla="*/ 0 h 1342039"/>
              <a:gd name="connsiteX11" fmla="*/ 21589 w 5779253"/>
              <a:gd name="connsiteY11" fmla="*/ 6199 h 1342039"/>
              <a:gd name="connsiteX0" fmla="*/ 21589 w 5779253"/>
              <a:gd name="connsiteY0" fmla="*/ 6199 h 1342039"/>
              <a:gd name="connsiteX1" fmla="*/ 817419 w 5779253"/>
              <a:gd name="connsiteY1" fmla="*/ 318519 h 1342039"/>
              <a:gd name="connsiteX2" fmla="*/ 0 w 5779253"/>
              <a:gd name="connsiteY2" fmla="*/ 475537 h 1342039"/>
              <a:gd name="connsiteX3" fmla="*/ 785090 w 5779253"/>
              <a:gd name="connsiteY3" fmla="*/ 484773 h 1342039"/>
              <a:gd name="connsiteX4" fmla="*/ 4618 w 5779253"/>
              <a:gd name="connsiteY4" fmla="*/ 909645 h 1342039"/>
              <a:gd name="connsiteX5" fmla="*/ 697346 w 5779253"/>
              <a:gd name="connsiteY5" fmla="*/ 1135937 h 1342039"/>
              <a:gd name="connsiteX6" fmla="*/ 27029 w 5779253"/>
              <a:gd name="connsiteY6" fmla="*/ 1342039 h 1342039"/>
              <a:gd name="connsiteX7" fmla="*/ 5778334 w 5779253"/>
              <a:gd name="connsiteY7" fmla="*/ 1342018 h 1342039"/>
              <a:gd name="connsiteX8" fmla="*/ 5779187 w 5779253"/>
              <a:gd name="connsiteY8" fmla="*/ 427203 h 1342039"/>
              <a:gd name="connsiteX9" fmla="*/ 4470266 w 5779253"/>
              <a:gd name="connsiteY9" fmla="*/ 440685 h 1342039"/>
              <a:gd name="connsiteX10" fmla="*/ 4125406 w 5779253"/>
              <a:gd name="connsiteY10" fmla="*/ 0 h 1342039"/>
              <a:gd name="connsiteX11" fmla="*/ 21589 w 5779253"/>
              <a:gd name="connsiteY11" fmla="*/ 6199 h 1342039"/>
              <a:gd name="connsiteX0" fmla="*/ 21589 w 5779253"/>
              <a:gd name="connsiteY0" fmla="*/ 6199 h 1342039"/>
              <a:gd name="connsiteX1" fmla="*/ 817419 w 5779253"/>
              <a:gd name="connsiteY1" fmla="*/ 318519 h 1342039"/>
              <a:gd name="connsiteX2" fmla="*/ 0 w 5779253"/>
              <a:gd name="connsiteY2" fmla="*/ 475537 h 1342039"/>
              <a:gd name="connsiteX3" fmla="*/ 785090 w 5779253"/>
              <a:gd name="connsiteY3" fmla="*/ 484773 h 1342039"/>
              <a:gd name="connsiteX4" fmla="*/ 4618 w 5779253"/>
              <a:gd name="connsiteY4" fmla="*/ 909645 h 1342039"/>
              <a:gd name="connsiteX5" fmla="*/ 697346 w 5779253"/>
              <a:gd name="connsiteY5" fmla="*/ 1135937 h 1342039"/>
              <a:gd name="connsiteX6" fmla="*/ 27029 w 5779253"/>
              <a:gd name="connsiteY6" fmla="*/ 1342039 h 1342039"/>
              <a:gd name="connsiteX7" fmla="*/ 5778334 w 5779253"/>
              <a:gd name="connsiteY7" fmla="*/ 1342018 h 1342039"/>
              <a:gd name="connsiteX8" fmla="*/ 5779187 w 5779253"/>
              <a:gd name="connsiteY8" fmla="*/ 427203 h 1342039"/>
              <a:gd name="connsiteX9" fmla="*/ 4470266 w 5779253"/>
              <a:gd name="connsiteY9" fmla="*/ 440685 h 1342039"/>
              <a:gd name="connsiteX10" fmla="*/ 4125406 w 5779253"/>
              <a:gd name="connsiteY10" fmla="*/ 0 h 1342039"/>
              <a:gd name="connsiteX11" fmla="*/ 21589 w 5779253"/>
              <a:gd name="connsiteY11" fmla="*/ 6199 h 1342039"/>
              <a:gd name="connsiteX0" fmla="*/ 16971 w 5774635"/>
              <a:gd name="connsiteY0" fmla="*/ 6199 h 1342039"/>
              <a:gd name="connsiteX1" fmla="*/ 812801 w 5774635"/>
              <a:gd name="connsiteY1" fmla="*/ 318519 h 1342039"/>
              <a:gd name="connsiteX2" fmla="*/ 300182 w 5774635"/>
              <a:gd name="connsiteY2" fmla="*/ 457064 h 1342039"/>
              <a:gd name="connsiteX3" fmla="*/ 780472 w 5774635"/>
              <a:gd name="connsiteY3" fmla="*/ 484773 h 1342039"/>
              <a:gd name="connsiteX4" fmla="*/ 0 w 5774635"/>
              <a:gd name="connsiteY4" fmla="*/ 909645 h 1342039"/>
              <a:gd name="connsiteX5" fmla="*/ 692728 w 5774635"/>
              <a:gd name="connsiteY5" fmla="*/ 1135937 h 1342039"/>
              <a:gd name="connsiteX6" fmla="*/ 22411 w 5774635"/>
              <a:gd name="connsiteY6" fmla="*/ 1342039 h 1342039"/>
              <a:gd name="connsiteX7" fmla="*/ 5773716 w 5774635"/>
              <a:gd name="connsiteY7" fmla="*/ 1342018 h 1342039"/>
              <a:gd name="connsiteX8" fmla="*/ 5774569 w 5774635"/>
              <a:gd name="connsiteY8" fmla="*/ 427203 h 1342039"/>
              <a:gd name="connsiteX9" fmla="*/ 4465648 w 5774635"/>
              <a:gd name="connsiteY9" fmla="*/ 440685 h 1342039"/>
              <a:gd name="connsiteX10" fmla="*/ 4120788 w 5774635"/>
              <a:gd name="connsiteY10" fmla="*/ 0 h 1342039"/>
              <a:gd name="connsiteX11" fmla="*/ 16971 w 5774635"/>
              <a:gd name="connsiteY11" fmla="*/ 6199 h 1342039"/>
              <a:gd name="connsiteX0" fmla="*/ 354098 w 5774635"/>
              <a:gd name="connsiteY0" fmla="*/ 93945 h 1342039"/>
              <a:gd name="connsiteX1" fmla="*/ 812801 w 5774635"/>
              <a:gd name="connsiteY1" fmla="*/ 318519 h 1342039"/>
              <a:gd name="connsiteX2" fmla="*/ 300182 w 5774635"/>
              <a:gd name="connsiteY2" fmla="*/ 457064 h 1342039"/>
              <a:gd name="connsiteX3" fmla="*/ 780472 w 5774635"/>
              <a:gd name="connsiteY3" fmla="*/ 484773 h 1342039"/>
              <a:gd name="connsiteX4" fmla="*/ 0 w 5774635"/>
              <a:gd name="connsiteY4" fmla="*/ 909645 h 1342039"/>
              <a:gd name="connsiteX5" fmla="*/ 692728 w 5774635"/>
              <a:gd name="connsiteY5" fmla="*/ 1135937 h 1342039"/>
              <a:gd name="connsiteX6" fmla="*/ 22411 w 5774635"/>
              <a:gd name="connsiteY6" fmla="*/ 1342039 h 1342039"/>
              <a:gd name="connsiteX7" fmla="*/ 5773716 w 5774635"/>
              <a:gd name="connsiteY7" fmla="*/ 1342018 h 1342039"/>
              <a:gd name="connsiteX8" fmla="*/ 5774569 w 5774635"/>
              <a:gd name="connsiteY8" fmla="*/ 427203 h 1342039"/>
              <a:gd name="connsiteX9" fmla="*/ 4465648 w 5774635"/>
              <a:gd name="connsiteY9" fmla="*/ 440685 h 1342039"/>
              <a:gd name="connsiteX10" fmla="*/ 4120788 w 5774635"/>
              <a:gd name="connsiteY10" fmla="*/ 0 h 1342039"/>
              <a:gd name="connsiteX11" fmla="*/ 354098 w 5774635"/>
              <a:gd name="connsiteY11" fmla="*/ 93945 h 1342039"/>
              <a:gd name="connsiteX0" fmla="*/ 354098 w 5774635"/>
              <a:gd name="connsiteY0" fmla="*/ 93945 h 1342039"/>
              <a:gd name="connsiteX1" fmla="*/ 812801 w 5774635"/>
              <a:gd name="connsiteY1" fmla="*/ 318519 h 1342039"/>
              <a:gd name="connsiteX2" fmla="*/ 300182 w 5774635"/>
              <a:gd name="connsiteY2" fmla="*/ 457064 h 1342039"/>
              <a:gd name="connsiteX3" fmla="*/ 780472 w 5774635"/>
              <a:gd name="connsiteY3" fmla="*/ 484773 h 1342039"/>
              <a:gd name="connsiteX4" fmla="*/ 0 w 5774635"/>
              <a:gd name="connsiteY4" fmla="*/ 909645 h 1342039"/>
              <a:gd name="connsiteX5" fmla="*/ 692728 w 5774635"/>
              <a:gd name="connsiteY5" fmla="*/ 1135937 h 1342039"/>
              <a:gd name="connsiteX6" fmla="*/ 368775 w 5774635"/>
              <a:gd name="connsiteY6" fmla="*/ 1342039 h 1342039"/>
              <a:gd name="connsiteX7" fmla="*/ 5773716 w 5774635"/>
              <a:gd name="connsiteY7" fmla="*/ 1342018 h 1342039"/>
              <a:gd name="connsiteX8" fmla="*/ 5774569 w 5774635"/>
              <a:gd name="connsiteY8" fmla="*/ 427203 h 1342039"/>
              <a:gd name="connsiteX9" fmla="*/ 4465648 w 5774635"/>
              <a:gd name="connsiteY9" fmla="*/ 440685 h 1342039"/>
              <a:gd name="connsiteX10" fmla="*/ 4120788 w 5774635"/>
              <a:gd name="connsiteY10" fmla="*/ 0 h 1342039"/>
              <a:gd name="connsiteX11" fmla="*/ 354098 w 5774635"/>
              <a:gd name="connsiteY11" fmla="*/ 93945 h 1342039"/>
              <a:gd name="connsiteX0" fmla="*/ 53916 w 5474453"/>
              <a:gd name="connsiteY0" fmla="*/ 93945 h 1342039"/>
              <a:gd name="connsiteX1" fmla="*/ 512619 w 5474453"/>
              <a:gd name="connsiteY1" fmla="*/ 318519 h 1342039"/>
              <a:gd name="connsiteX2" fmla="*/ 0 w 5474453"/>
              <a:gd name="connsiteY2" fmla="*/ 457064 h 1342039"/>
              <a:gd name="connsiteX3" fmla="*/ 480290 w 5474453"/>
              <a:gd name="connsiteY3" fmla="*/ 484773 h 1342039"/>
              <a:gd name="connsiteX4" fmla="*/ 83127 w 5474453"/>
              <a:gd name="connsiteY4" fmla="*/ 969682 h 1342039"/>
              <a:gd name="connsiteX5" fmla="*/ 392546 w 5474453"/>
              <a:gd name="connsiteY5" fmla="*/ 1135937 h 1342039"/>
              <a:gd name="connsiteX6" fmla="*/ 68593 w 5474453"/>
              <a:gd name="connsiteY6" fmla="*/ 1342039 h 1342039"/>
              <a:gd name="connsiteX7" fmla="*/ 5473534 w 5474453"/>
              <a:gd name="connsiteY7" fmla="*/ 1342018 h 1342039"/>
              <a:gd name="connsiteX8" fmla="*/ 5474387 w 5474453"/>
              <a:gd name="connsiteY8" fmla="*/ 427203 h 1342039"/>
              <a:gd name="connsiteX9" fmla="*/ 4165466 w 5474453"/>
              <a:gd name="connsiteY9" fmla="*/ 440685 h 1342039"/>
              <a:gd name="connsiteX10" fmla="*/ 3820606 w 5474453"/>
              <a:gd name="connsiteY10" fmla="*/ 0 h 1342039"/>
              <a:gd name="connsiteX11" fmla="*/ 53916 w 5474453"/>
              <a:gd name="connsiteY11" fmla="*/ 93945 h 1342039"/>
              <a:gd name="connsiteX0" fmla="*/ 53916 w 5474453"/>
              <a:gd name="connsiteY0" fmla="*/ 93945 h 1342039"/>
              <a:gd name="connsiteX1" fmla="*/ 512619 w 5474453"/>
              <a:gd name="connsiteY1" fmla="*/ 318519 h 1342039"/>
              <a:gd name="connsiteX2" fmla="*/ 0 w 5474453"/>
              <a:gd name="connsiteY2" fmla="*/ 457064 h 1342039"/>
              <a:gd name="connsiteX3" fmla="*/ 443344 w 5474453"/>
              <a:gd name="connsiteY3" fmla="*/ 817282 h 1342039"/>
              <a:gd name="connsiteX4" fmla="*/ 83127 w 5474453"/>
              <a:gd name="connsiteY4" fmla="*/ 969682 h 1342039"/>
              <a:gd name="connsiteX5" fmla="*/ 392546 w 5474453"/>
              <a:gd name="connsiteY5" fmla="*/ 1135937 h 1342039"/>
              <a:gd name="connsiteX6" fmla="*/ 68593 w 5474453"/>
              <a:gd name="connsiteY6" fmla="*/ 1342039 h 1342039"/>
              <a:gd name="connsiteX7" fmla="*/ 5473534 w 5474453"/>
              <a:gd name="connsiteY7" fmla="*/ 1342018 h 1342039"/>
              <a:gd name="connsiteX8" fmla="*/ 5474387 w 5474453"/>
              <a:gd name="connsiteY8" fmla="*/ 427203 h 1342039"/>
              <a:gd name="connsiteX9" fmla="*/ 4165466 w 5474453"/>
              <a:gd name="connsiteY9" fmla="*/ 440685 h 1342039"/>
              <a:gd name="connsiteX10" fmla="*/ 3820606 w 5474453"/>
              <a:gd name="connsiteY10" fmla="*/ 0 h 1342039"/>
              <a:gd name="connsiteX11" fmla="*/ 53916 w 5474453"/>
              <a:gd name="connsiteY11" fmla="*/ 93945 h 1342039"/>
              <a:gd name="connsiteX0" fmla="*/ 0 w 5420537"/>
              <a:gd name="connsiteY0" fmla="*/ 93945 h 1342039"/>
              <a:gd name="connsiteX1" fmla="*/ 458703 w 5420537"/>
              <a:gd name="connsiteY1" fmla="*/ 318519 h 1342039"/>
              <a:gd name="connsiteX2" fmla="*/ 6120 w 5420537"/>
              <a:gd name="connsiteY2" fmla="*/ 646409 h 1342039"/>
              <a:gd name="connsiteX3" fmla="*/ 389428 w 5420537"/>
              <a:gd name="connsiteY3" fmla="*/ 817282 h 1342039"/>
              <a:gd name="connsiteX4" fmla="*/ 29211 w 5420537"/>
              <a:gd name="connsiteY4" fmla="*/ 969682 h 1342039"/>
              <a:gd name="connsiteX5" fmla="*/ 338630 w 5420537"/>
              <a:gd name="connsiteY5" fmla="*/ 1135937 h 1342039"/>
              <a:gd name="connsiteX6" fmla="*/ 14677 w 5420537"/>
              <a:gd name="connsiteY6" fmla="*/ 1342039 h 1342039"/>
              <a:gd name="connsiteX7" fmla="*/ 5419618 w 5420537"/>
              <a:gd name="connsiteY7" fmla="*/ 1342018 h 1342039"/>
              <a:gd name="connsiteX8" fmla="*/ 5420471 w 5420537"/>
              <a:gd name="connsiteY8" fmla="*/ 427203 h 1342039"/>
              <a:gd name="connsiteX9" fmla="*/ 4111550 w 5420537"/>
              <a:gd name="connsiteY9" fmla="*/ 440685 h 1342039"/>
              <a:gd name="connsiteX10" fmla="*/ 3766690 w 5420537"/>
              <a:gd name="connsiteY10" fmla="*/ 0 h 1342039"/>
              <a:gd name="connsiteX11" fmla="*/ 0 w 5420537"/>
              <a:gd name="connsiteY11" fmla="*/ 93945 h 1342039"/>
              <a:gd name="connsiteX0" fmla="*/ 3117 w 5414417"/>
              <a:gd name="connsiteY0" fmla="*/ 15436 h 1342039"/>
              <a:gd name="connsiteX1" fmla="*/ 452583 w 5414417"/>
              <a:gd name="connsiteY1" fmla="*/ 318519 h 1342039"/>
              <a:gd name="connsiteX2" fmla="*/ 0 w 5414417"/>
              <a:gd name="connsiteY2" fmla="*/ 646409 h 1342039"/>
              <a:gd name="connsiteX3" fmla="*/ 383308 w 5414417"/>
              <a:gd name="connsiteY3" fmla="*/ 817282 h 1342039"/>
              <a:gd name="connsiteX4" fmla="*/ 23091 w 5414417"/>
              <a:gd name="connsiteY4" fmla="*/ 969682 h 1342039"/>
              <a:gd name="connsiteX5" fmla="*/ 332510 w 5414417"/>
              <a:gd name="connsiteY5" fmla="*/ 1135937 h 1342039"/>
              <a:gd name="connsiteX6" fmla="*/ 8557 w 5414417"/>
              <a:gd name="connsiteY6" fmla="*/ 1342039 h 1342039"/>
              <a:gd name="connsiteX7" fmla="*/ 5413498 w 5414417"/>
              <a:gd name="connsiteY7" fmla="*/ 1342018 h 1342039"/>
              <a:gd name="connsiteX8" fmla="*/ 5414351 w 5414417"/>
              <a:gd name="connsiteY8" fmla="*/ 427203 h 1342039"/>
              <a:gd name="connsiteX9" fmla="*/ 4105430 w 5414417"/>
              <a:gd name="connsiteY9" fmla="*/ 440685 h 1342039"/>
              <a:gd name="connsiteX10" fmla="*/ 3760570 w 5414417"/>
              <a:gd name="connsiteY10" fmla="*/ 0 h 1342039"/>
              <a:gd name="connsiteX11" fmla="*/ 3117 w 5414417"/>
              <a:gd name="connsiteY11" fmla="*/ 15436 h 1342039"/>
              <a:gd name="connsiteX0" fmla="*/ 0 w 5411300"/>
              <a:gd name="connsiteY0" fmla="*/ 15436 h 1342039"/>
              <a:gd name="connsiteX1" fmla="*/ 449466 w 5411300"/>
              <a:gd name="connsiteY1" fmla="*/ 318519 h 1342039"/>
              <a:gd name="connsiteX2" fmla="*/ 10737 w 5411300"/>
              <a:gd name="connsiteY2" fmla="*/ 507864 h 1342039"/>
              <a:gd name="connsiteX3" fmla="*/ 380191 w 5411300"/>
              <a:gd name="connsiteY3" fmla="*/ 817282 h 1342039"/>
              <a:gd name="connsiteX4" fmla="*/ 19974 w 5411300"/>
              <a:gd name="connsiteY4" fmla="*/ 969682 h 1342039"/>
              <a:gd name="connsiteX5" fmla="*/ 329393 w 5411300"/>
              <a:gd name="connsiteY5" fmla="*/ 1135937 h 1342039"/>
              <a:gd name="connsiteX6" fmla="*/ 5440 w 5411300"/>
              <a:gd name="connsiteY6" fmla="*/ 1342039 h 1342039"/>
              <a:gd name="connsiteX7" fmla="*/ 5410381 w 5411300"/>
              <a:gd name="connsiteY7" fmla="*/ 1342018 h 1342039"/>
              <a:gd name="connsiteX8" fmla="*/ 5411234 w 5411300"/>
              <a:gd name="connsiteY8" fmla="*/ 427203 h 1342039"/>
              <a:gd name="connsiteX9" fmla="*/ 4102313 w 5411300"/>
              <a:gd name="connsiteY9" fmla="*/ 440685 h 1342039"/>
              <a:gd name="connsiteX10" fmla="*/ 3757453 w 5411300"/>
              <a:gd name="connsiteY10" fmla="*/ 0 h 1342039"/>
              <a:gd name="connsiteX11" fmla="*/ 0 w 5411300"/>
              <a:gd name="connsiteY11" fmla="*/ 15436 h 1342039"/>
              <a:gd name="connsiteX0" fmla="*/ 0 w 5411300"/>
              <a:gd name="connsiteY0" fmla="*/ 15436 h 1342039"/>
              <a:gd name="connsiteX1" fmla="*/ 449466 w 5411300"/>
              <a:gd name="connsiteY1" fmla="*/ 318519 h 1342039"/>
              <a:gd name="connsiteX2" fmla="*/ 10737 w 5411300"/>
              <a:gd name="connsiteY2" fmla="*/ 507864 h 1342039"/>
              <a:gd name="connsiteX3" fmla="*/ 380191 w 5411300"/>
              <a:gd name="connsiteY3" fmla="*/ 817282 h 1342039"/>
              <a:gd name="connsiteX4" fmla="*/ 24592 w 5411300"/>
              <a:gd name="connsiteY4" fmla="*/ 891173 h 1342039"/>
              <a:gd name="connsiteX5" fmla="*/ 329393 w 5411300"/>
              <a:gd name="connsiteY5" fmla="*/ 1135937 h 1342039"/>
              <a:gd name="connsiteX6" fmla="*/ 5440 w 5411300"/>
              <a:gd name="connsiteY6" fmla="*/ 1342039 h 1342039"/>
              <a:gd name="connsiteX7" fmla="*/ 5410381 w 5411300"/>
              <a:gd name="connsiteY7" fmla="*/ 1342018 h 1342039"/>
              <a:gd name="connsiteX8" fmla="*/ 5411234 w 5411300"/>
              <a:gd name="connsiteY8" fmla="*/ 427203 h 1342039"/>
              <a:gd name="connsiteX9" fmla="*/ 4102313 w 5411300"/>
              <a:gd name="connsiteY9" fmla="*/ 440685 h 1342039"/>
              <a:gd name="connsiteX10" fmla="*/ 3757453 w 5411300"/>
              <a:gd name="connsiteY10" fmla="*/ 0 h 1342039"/>
              <a:gd name="connsiteX11" fmla="*/ 0 w 5411300"/>
              <a:gd name="connsiteY11" fmla="*/ 15436 h 1342039"/>
              <a:gd name="connsiteX0" fmla="*/ 0 w 5411300"/>
              <a:gd name="connsiteY0" fmla="*/ 15436 h 1342039"/>
              <a:gd name="connsiteX1" fmla="*/ 449466 w 5411300"/>
              <a:gd name="connsiteY1" fmla="*/ 318519 h 1342039"/>
              <a:gd name="connsiteX2" fmla="*/ 10737 w 5411300"/>
              <a:gd name="connsiteY2" fmla="*/ 507864 h 1342039"/>
              <a:gd name="connsiteX3" fmla="*/ 380191 w 5411300"/>
              <a:gd name="connsiteY3" fmla="*/ 817282 h 1342039"/>
              <a:gd name="connsiteX4" fmla="*/ 10737 w 5411300"/>
              <a:gd name="connsiteY4" fmla="*/ 900409 h 1342039"/>
              <a:gd name="connsiteX5" fmla="*/ 329393 w 5411300"/>
              <a:gd name="connsiteY5" fmla="*/ 1135937 h 1342039"/>
              <a:gd name="connsiteX6" fmla="*/ 5440 w 5411300"/>
              <a:gd name="connsiteY6" fmla="*/ 1342039 h 1342039"/>
              <a:gd name="connsiteX7" fmla="*/ 5410381 w 5411300"/>
              <a:gd name="connsiteY7" fmla="*/ 1342018 h 1342039"/>
              <a:gd name="connsiteX8" fmla="*/ 5411234 w 5411300"/>
              <a:gd name="connsiteY8" fmla="*/ 427203 h 1342039"/>
              <a:gd name="connsiteX9" fmla="*/ 4102313 w 5411300"/>
              <a:gd name="connsiteY9" fmla="*/ 440685 h 1342039"/>
              <a:gd name="connsiteX10" fmla="*/ 3757453 w 5411300"/>
              <a:gd name="connsiteY10" fmla="*/ 0 h 1342039"/>
              <a:gd name="connsiteX11" fmla="*/ 0 w 5411300"/>
              <a:gd name="connsiteY11" fmla="*/ 15436 h 1342039"/>
              <a:gd name="connsiteX0" fmla="*/ 0 w 5411300"/>
              <a:gd name="connsiteY0" fmla="*/ 15436 h 1342039"/>
              <a:gd name="connsiteX1" fmla="*/ 449466 w 5411300"/>
              <a:gd name="connsiteY1" fmla="*/ 318519 h 1342039"/>
              <a:gd name="connsiteX2" fmla="*/ 10737 w 5411300"/>
              <a:gd name="connsiteY2" fmla="*/ 507864 h 1342039"/>
              <a:gd name="connsiteX3" fmla="*/ 523355 w 5411300"/>
              <a:gd name="connsiteY3" fmla="*/ 812664 h 1342039"/>
              <a:gd name="connsiteX4" fmla="*/ 10737 w 5411300"/>
              <a:gd name="connsiteY4" fmla="*/ 900409 h 1342039"/>
              <a:gd name="connsiteX5" fmla="*/ 329393 w 5411300"/>
              <a:gd name="connsiteY5" fmla="*/ 1135937 h 1342039"/>
              <a:gd name="connsiteX6" fmla="*/ 5440 w 5411300"/>
              <a:gd name="connsiteY6" fmla="*/ 1342039 h 1342039"/>
              <a:gd name="connsiteX7" fmla="*/ 5410381 w 5411300"/>
              <a:gd name="connsiteY7" fmla="*/ 1342018 h 1342039"/>
              <a:gd name="connsiteX8" fmla="*/ 5411234 w 5411300"/>
              <a:gd name="connsiteY8" fmla="*/ 427203 h 1342039"/>
              <a:gd name="connsiteX9" fmla="*/ 4102313 w 5411300"/>
              <a:gd name="connsiteY9" fmla="*/ 440685 h 1342039"/>
              <a:gd name="connsiteX10" fmla="*/ 3757453 w 5411300"/>
              <a:gd name="connsiteY10" fmla="*/ 0 h 1342039"/>
              <a:gd name="connsiteX11" fmla="*/ 0 w 5411300"/>
              <a:gd name="connsiteY11" fmla="*/ 15436 h 1342039"/>
              <a:gd name="connsiteX0" fmla="*/ 0 w 5411300"/>
              <a:gd name="connsiteY0" fmla="*/ 15436 h 1342039"/>
              <a:gd name="connsiteX1" fmla="*/ 500266 w 5411300"/>
              <a:gd name="connsiteY1" fmla="*/ 304664 h 1342039"/>
              <a:gd name="connsiteX2" fmla="*/ 10737 w 5411300"/>
              <a:gd name="connsiteY2" fmla="*/ 507864 h 1342039"/>
              <a:gd name="connsiteX3" fmla="*/ 523355 w 5411300"/>
              <a:gd name="connsiteY3" fmla="*/ 812664 h 1342039"/>
              <a:gd name="connsiteX4" fmla="*/ 10737 w 5411300"/>
              <a:gd name="connsiteY4" fmla="*/ 900409 h 1342039"/>
              <a:gd name="connsiteX5" fmla="*/ 329393 w 5411300"/>
              <a:gd name="connsiteY5" fmla="*/ 1135937 h 1342039"/>
              <a:gd name="connsiteX6" fmla="*/ 5440 w 5411300"/>
              <a:gd name="connsiteY6" fmla="*/ 1342039 h 1342039"/>
              <a:gd name="connsiteX7" fmla="*/ 5410381 w 5411300"/>
              <a:gd name="connsiteY7" fmla="*/ 1342018 h 1342039"/>
              <a:gd name="connsiteX8" fmla="*/ 5411234 w 5411300"/>
              <a:gd name="connsiteY8" fmla="*/ 427203 h 1342039"/>
              <a:gd name="connsiteX9" fmla="*/ 4102313 w 5411300"/>
              <a:gd name="connsiteY9" fmla="*/ 440685 h 1342039"/>
              <a:gd name="connsiteX10" fmla="*/ 3757453 w 5411300"/>
              <a:gd name="connsiteY10" fmla="*/ 0 h 1342039"/>
              <a:gd name="connsiteX11" fmla="*/ 0 w 5411300"/>
              <a:gd name="connsiteY11" fmla="*/ 15436 h 1342039"/>
              <a:gd name="connsiteX0" fmla="*/ 0 w 5411300"/>
              <a:gd name="connsiteY0" fmla="*/ 15436 h 1342039"/>
              <a:gd name="connsiteX1" fmla="*/ 500266 w 5411300"/>
              <a:gd name="connsiteY1" fmla="*/ 304664 h 1342039"/>
              <a:gd name="connsiteX2" fmla="*/ 10737 w 5411300"/>
              <a:gd name="connsiteY2" fmla="*/ 507864 h 1342039"/>
              <a:gd name="connsiteX3" fmla="*/ 523355 w 5411300"/>
              <a:gd name="connsiteY3" fmla="*/ 812664 h 1342039"/>
              <a:gd name="connsiteX4" fmla="*/ 10737 w 5411300"/>
              <a:gd name="connsiteY4" fmla="*/ 900409 h 1342039"/>
              <a:gd name="connsiteX5" fmla="*/ 504884 w 5411300"/>
              <a:gd name="connsiteY5" fmla="*/ 1135937 h 1342039"/>
              <a:gd name="connsiteX6" fmla="*/ 5440 w 5411300"/>
              <a:gd name="connsiteY6" fmla="*/ 1342039 h 1342039"/>
              <a:gd name="connsiteX7" fmla="*/ 5410381 w 5411300"/>
              <a:gd name="connsiteY7" fmla="*/ 1342018 h 1342039"/>
              <a:gd name="connsiteX8" fmla="*/ 5411234 w 5411300"/>
              <a:gd name="connsiteY8" fmla="*/ 427203 h 1342039"/>
              <a:gd name="connsiteX9" fmla="*/ 4102313 w 5411300"/>
              <a:gd name="connsiteY9" fmla="*/ 440685 h 1342039"/>
              <a:gd name="connsiteX10" fmla="*/ 3757453 w 5411300"/>
              <a:gd name="connsiteY10" fmla="*/ 0 h 1342039"/>
              <a:gd name="connsiteX11" fmla="*/ 0 w 5411300"/>
              <a:gd name="connsiteY11" fmla="*/ 15436 h 1342039"/>
              <a:gd name="connsiteX0" fmla="*/ 0 w 5411300"/>
              <a:gd name="connsiteY0" fmla="*/ 15436 h 1342039"/>
              <a:gd name="connsiteX1" fmla="*/ 500266 w 5411300"/>
              <a:gd name="connsiteY1" fmla="*/ 258482 h 1342039"/>
              <a:gd name="connsiteX2" fmla="*/ 10737 w 5411300"/>
              <a:gd name="connsiteY2" fmla="*/ 507864 h 1342039"/>
              <a:gd name="connsiteX3" fmla="*/ 523355 w 5411300"/>
              <a:gd name="connsiteY3" fmla="*/ 812664 h 1342039"/>
              <a:gd name="connsiteX4" fmla="*/ 10737 w 5411300"/>
              <a:gd name="connsiteY4" fmla="*/ 900409 h 1342039"/>
              <a:gd name="connsiteX5" fmla="*/ 504884 w 5411300"/>
              <a:gd name="connsiteY5" fmla="*/ 1135937 h 1342039"/>
              <a:gd name="connsiteX6" fmla="*/ 5440 w 5411300"/>
              <a:gd name="connsiteY6" fmla="*/ 1342039 h 1342039"/>
              <a:gd name="connsiteX7" fmla="*/ 5410381 w 5411300"/>
              <a:gd name="connsiteY7" fmla="*/ 1342018 h 1342039"/>
              <a:gd name="connsiteX8" fmla="*/ 5411234 w 5411300"/>
              <a:gd name="connsiteY8" fmla="*/ 427203 h 1342039"/>
              <a:gd name="connsiteX9" fmla="*/ 4102313 w 5411300"/>
              <a:gd name="connsiteY9" fmla="*/ 440685 h 1342039"/>
              <a:gd name="connsiteX10" fmla="*/ 3757453 w 5411300"/>
              <a:gd name="connsiteY10" fmla="*/ 0 h 1342039"/>
              <a:gd name="connsiteX11" fmla="*/ 0 w 5411300"/>
              <a:gd name="connsiteY11" fmla="*/ 15436 h 1342039"/>
              <a:gd name="connsiteX0" fmla="*/ 0 w 5411300"/>
              <a:gd name="connsiteY0" fmla="*/ 15436 h 1342039"/>
              <a:gd name="connsiteX1" fmla="*/ 500266 w 5411300"/>
              <a:gd name="connsiteY1" fmla="*/ 258482 h 1342039"/>
              <a:gd name="connsiteX2" fmla="*/ 10737 w 5411300"/>
              <a:gd name="connsiteY2" fmla="*/ 507864 h 1342039"/>
              <a:gd name="connsiteX3" fmla="*/ 523355 w 5411300"/>
              <a:gd name="connsiteY3" fmla="*/ 706445 h 1342039"/>
              <a:gd name="connsiteX4" fmla="*/ 10737 w 5411300"/>
              <a:gd name="connsiteY4" fmla="*/ 900409 h 1342039"/>
              <a:gd name="connsiteX5" fmla="*/ 504884 w 5411300"/>
              <a:gd name="connsiteY5" fmla="*/ 1135937 h 1342039"/>
              <a:gd name="connsiteX6" fmla="*/ 5440 w 5411300"/>
              <a:gd name="connsiteY6" fmla="*/ 1342039 h 1342039"/>
              <a:gd name="connsiteX7" fmla="*/ 5410381 w 5411300"/>
              <a:gd name="connsiteY7" fmla="*/ 1342018 h 1342039"/>
              <a:gd name="connsiteX8" fmla="*/ 5411234 w 5411300"/>
              <a:gd name="connsiteY8" fmla="*/ 427203 h 1342039"/>
              <a:gd name="connsiteX9" fmla="*/ 4102313 w 5411300"/>
              <a:gd name="connsiteY9" fmla="*/ 440685 h 1342039"/>
              <a:gd name="connsiteX10" fmla="*/ 3757453 w 5411300"/>
              <a:gd name="connsiteY10" fmla="*/ 0 h 1342039"/>
              <a:gd name="connsiteX11" fmla="*/ 0 w 5411300"/>
              <a:gd name="connsiteY11" fmla="*/ 15436 h 1342039"/>
              <a:gd name="connsiteX0" fmla="*/ 0 w 5411300"/>
              <a:gd name="connsiteY0" fmla="*/ 15436 h 1342039"/>
              <a:gd name="connsiteX1" fmla="*/ 500266 w 5411300"/>
              <a:gd name="connsiteY1" fmla="*/ 258482 h 1342039"/>
              <a:gd name="connsiteX2" fmla="*/ 10737 w 5411300"/>
              <a:gd name="connsiteY2" fmla="*/ 507864 h 1342039"/>
              <a:gd name="connsiteX3" fmla="*/ 509500 w 5411300"/>
              <a:gd name="connsiteY3" fmla="*/ 669499 h 1342039"/>
              <a:gd name="connsiteX4" fmla="*/ 10737 w 5411300"/>
              <a:gd name="connsiteY4" fmla="*/ 900409 h 1342039"/>
              <a:gd name="connsiteX5" fmla="*/ 504884 w 5411300"/>
              <a:gd name="connsiteY5" fmla="*/ 1135937 h 1342039"/>
              <a:gd name="connsiteX6" fmla="*/ 5440 w 5411300"/>
              <a:gd name="connsiteY6" fmla="*/ 1342039 h 1342039"/>
              <a:gd name="connsiteX7" fmla="*/ 5410381 w 5411300"/>
              <a:gd name="connsiteY7" fmla="*/ 1342018 h 1342039"/>
              <a:gd name="connsiteX8" fmla="*/ 5411234 w 5411300"/>
              <a:gd name="connsiteY8" fmla="*/ 427203 h 1342039"/>
              <a:gd name="connsiteX9" fmla="*/ 4102313 w 5411300"/>
              <a:gd name="connsiteY9" fmla="*/ 440685 h 1342039"/>
              <a:gd name="connsiteX10" fmla="*/ 3757453 w 5411300"/>
              <a:gd name="connsiteY10" fmla="*/ 0 h 1342039"/>
              <a:gd name="connsiteX11" fmla="*/ 0 w 5411300"/>
              <a:gd name="connsiteY11" fmla="*/ 15436 h 1342039"/>
              <a:gd name="connsiteX0" fmla="*/ 0 w 5411300"/>
              <a:gd name="connsiteY0" fmla="*/ 15436 h 1342039"/>
              <a:gd name="connsiteX1" fmla="*/ 500266 w 5411300"/>
              <a:gd name="connsiteY1" fmla="*/ 258482 h 1342039"/>
              <a:gd name="connsiteX2" fmla="*/ 10737 w 5411300"/>
              <a:gd name="connsiteY2" fmla="*/ 507864 h 1342039"/>
              <a:gd name="connsiteX3" fmla="*/ 509500 w 5411300"/>
              <a:gd name="connsiteY3" fmla="*/ 669499 h 1342039"/>
              <a:gd name="connsiteX4" fmla="*/ 10737 w 5411300"/>
              <a:gd name="connsiteY4" fmla="*/ 900409 h 1342039"/>
              <a:gd name="connsiteX5" fmla="*/ 504884 w 5411300"/>
              <a:gd name="connsiteY5" fmla="*/ 1062046 h 1342039"/>
              <a:gd name="connsiteX6" fmla="*/ 5440 w 5411300"/>
              <a:gd name="connsiteY6" fmla="*/ 1342039 h 1342039"/>
              <a:gd name="connsiteX7" fmla="*/ 5410381 w 5411300"/>
              <a:gd name="connsiteY7" fmla="*/ 1342018 h 1342039"/>
              <a:gd name="connsiteX8" fmla="*/ 5411234 w 5411300"/>
              <a:gd name="connsiteY8" fmla="*/ 427203 h 1342039"/>
              <a:gd name="connsiteX9" fmla="*/ 4102313 w 5411300"/>
              <a:gd name="connsiteY9" fmla="*/ 440685 h 1342039"/>
              <a:gd name="connsiteX10" fmla="*/ 3757453 w 5411300"/>
              <a:gd name="connsiteY10" fmla="*/ 0 h 1342039"/>
              <a:gd name="connsiteX11" fmla="*/ 0 w 5411300"/>
              <a:gd name="connsiteY11" fmla="*/ 15436 h 1342039"/>
              <a:gd name="connsiteX0" fmla="*/ 0 w 5411300"/>
              <a:gd name="connsiteY0" fmla="*/ 15436 h 1342039"/>
              <a:gd name="connsiteX1" fmla="*/ 500266 w 5411300"/>
              <a:gd name="connsiteY1" fmla="*/ 258482 h 1342039"/>
              <a:gd name="connsiteX2" fmla="*/ 10737 w 5411300"/>
              <a:gd name="connsiteY2" fmla="*/ 507864 h 1342039"/>
              <a:gd name="connsiteX3" fmla="*/ 509500 w 5411300"/>
              <a:gd name="connsiteY3" fmla="*/ 669499 h 1342039"/>
              <a:gd name="connsiteX4" fmla="*/ 10737 w 5411300"/>
              <a:gd name="connsiteY4" fmla="*/ 881936 h 1342039"/>
              <a:gd name="connsiteX5" fmla="*/ 504884 w 5411300"/>
              <a:gd name="connsiteY5" fmla="*/ 1062046 h 1342039"/>
              <a:gd name="connsiteX6" fmla="*/ 5440 w 5411300"/>
              <a:gd name="connsiteY6" fmla="*/ 1342039 h 1342039"/>
              <a:gd name="connsiteX7" fmla="*/ 5410381 w 5411300"/>
              <a:gd name="connsiteY7" fmla="*/ 1342018 h 1342039"/>
              <a:gd name="connsiteX8" fmla="*/ 5411234 w 5411300"/>
              <a:gd name="connsiteY8" fmla="*/ 427203 h 1342039"/>
              <a:gd name="connsiteX9" fmla="*/ 4102313 w 5411300"/>
              <a:gd name="connsiteY9" fmla="*/ 440685 h 1342039"/>
              <a:gd name="connsiteX10" fmla="*/ 3757453 w 5411300"/>
              <a:gd name="connsiteY10" fmla="*/ 0 h 1342039"/>
              <a:gd name="connsiteX11" fmla="*/ 0 w 5411300"/>
              <a:gd name="connsiteY11" fmla="*/ 15436 h 1342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11300" h="1342039">
                <a:moveTo>
                  <a:pt x="0" y="15436"/>
                </a:moveTo>
                <a:lnTo>
                  <a:pt x="500266" y="258482"/>
                </a:lnTo>
                <a:lnTo>
                  <a:pt x="10737" y="507864"/>
                </a:lnTo>
                <a:lnTo>
                  <a:pt x="509500" y="669499"/>
                </a:lnTo>
                <a:lnTo>
                  <a:pt x="10737" y="881936"/>
                </a:lnTo>
                <a:lnTo>
                  <a:pt x="504884" y="1062046"/>
                </a:lnTo>
                <a:lnTo>
                  <a:pt x="5440" y="1342039"/>
                </a:lnTo>
                <a:lnTo>
                  <a:pt x="5410381" y="1342018"/>
                </a:lnTo>
                <a:cubicBezTo>
                  <a:pt x="5413177" y="1034568"/>
                  <a:pt x="5408438" y="734653"/>
                  <a:pt x="5411234" y="427203"/>
                </a:cubicBezTo>
                <a:lnTo>
                  <a:pt x="4102313" y="440685"/>
                </a:lnTo>
                <a:lnTo>
                  <a:pt x="3757453" y="0"/>
                </a:lnTo>
                <a:lnTo>
                  <a:pt x="0" y="15436"/>
                </a:lnTo>
                <a:close/>
              </a:path>
            </a:pathLst>
          </a:custGeom>
          <a:solidFill>
            <a:srgbClr val="FFC00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E" sz="1200" b="1">
              <a:solidFill>
                <a:srgbClr val="0000FF"/>
              </a:solidFill>
            </a:endParaRPr>
          </a:p>
        </p:txBody>
      </p:sp>
      <p:sp>
        <p:nvSpPr>
          <p:cNvPr id="97" name="Freeform: Shape 96">
            <a:extLst>
              <a:ext uri="{FF2B5EF4-FFF2-40B4-BE49-F238E27FC236}">
                <a16:creationId xmlns:a16="http://schemas.microsoft.com/office/drawing/2014/main" id="{71EC85DF-BFF4-EB0A-0A9A-9E0D8F8FC5B9}"/>
              </a:ext>
            </a:extLst>
          </p:cNvPr>
          <p:cNvSpPr/>
          <p:nvPr/>
        </p:nvSpPr>
        <p:spPr>
          <a:xfrm>
            <a:off x="4547090" y="1177401"/>
            <a:ext cx="1895302" cy="1001229"/>
          </a:xfrm>
          <a:custGeom>
            <a:avLst/>
            <a:gdLst>
              <a:gd name="connsiteX0" fmla="*/ 0 w 1895302"/>
              <a:gd name="connsiteY0" fmla="*/ 266007 h 997527"/>
              <a:gd name="connsiteX1" fmla="*/ 1479666 w 1895302"/>
              <a:gd name="connsiteY1" fmla="*/ 8313 h 997527"/>
              <a:gd name="connsiteX2" fmla="*/ 1895302 w 1895302"/>
              <a:gd name="connsiteY2" fmla="*/ 0 h 997527"/>
              <a:gd name="connsiteX3" fmla="*/ 1886990 w 1895302"/>
              <a:gd name="connsiteY3" fmla="*/ 997527 h 997527"/>
              <a:gd name="connsiteX4" fmla="*/ 565266 w 1895302"/>
              <a:gd name="connsiteY4" fmla="*/ 997527 h 997527"/>
              <a:gd name="connsiteX5" fmla="*/ 0 w 1895302"/>
              <a:gd name="connsiteY5" fmla="*/ 266007 h 997527"/>
              <a:gd name="connsiteX0" fmla="*/ 0 w 1895302"/>
              <a:gd name="connsiteY0" fmla="*/ 266007 h 1001229"/>
              <a:gd name="connsiteX1" fmla="*/ 1479666 w 1895302"/>
              <a:gd name="connsiteY1" fmla="*/ 8313 h 1001229"/>
              <a:gd name="connsiteX2" fmla="*/ 1895302 w 1895302"/>
              <a:gd name="connsiteY2" fmla="*/ 0 h 1001229"/>
              <a:gd name="connsiteX3" fmla="*/ 1890692 w 1895302"/>
              <a:gd name="connsiteY3" fmla="*/ 1001229 h 1001229"/>
              <a:gd name="connsiteX4" fmla="*/ 565266 w 1895302"/>
              <a:gd name="connsiteY4" fmla="*/ 997527 h 1001229"/>
              <a:gd name="connsiteX5" fmla="*/ 0 w 1895302"/>
              <a:gd name="connsiteY5" fmla="*/ 266007 h 1001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5302" h="1001229">
                <a:moveTo>
                  <a:pt x="0" y="266007"/>
                </a:moveTo>
                <a:lnTo>
                  <a:pt x="1479666" y="8313"/>
                </a:lnTo>
                <a:lnTo>
                  <a:pt x="1895302" y="0"/>
                </a:lnTo>
                <a:cubicBezTo>
                  <a:pt x="1892531" y="332509"/>
                  <a:pt x="1893463" y="668720"/>
                  <a:pt x="1890692" y="1001229"/>
                </a:cubicBezTo>
                <a:lnTo>
                  <a:pt x="565266" y="997527"/>
                </a:lnTo>
                <a:lnTo>
                  <a:pt x="0" y="266007"/>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8" name="Freeform: Shape 97">
            <a:extLst>
              <a:ext uri="{FF2B5EF4-FFF2-40B4-BE49-F238E27FC236}">
                <a16:creationId xmlns:a16="http://schemas.microsoft.com/office/drawing/2014/main" id="{81460440-2D03-330D-52A6-6203F7429CF8}"/>
              </a:ext>
            </a:extLst>
          </p:cNvPr>
          <p:cNvSpPr/>
          <p:nvPr/>
        </p:nvSpPr>
        <p:spPr>
          <a:xfrm>
            <a:off x="694208" y="3548837"/>
            <a:ext cx="5750812" cy="3229144"/>
          </a:xfrm>
          <a:custGeom>
            <a:avLst/>
            <a:gdLst>
              <a:gd name="connsiteX0" fmla="*/ 5703376 w 5711125"/>
              <a:gd name="connsiteY0" fmla="*/ 418455 h 4943960"/>
              <a:gd name="connsiteX1" fmla="*/ 4742481 w 5711125"/>
              <a:gd name="connsiteY1" fmla="*/ 441702 h 4943960"/>
              <a:gd name="connsiteX2" fmla="*/ 4215539 w 5711125"/>
              <a:gd name="connsiteY2" fmla="*/ 309967 h 4943960"/>
              <a:gd name="connsiteX3" fmla="*/ 4300779 w 5711125"/>
              <a:gd name="connsiteY3" fmla="*/ 178231 h 4943960"/>
              <a:gd name="connsiteX4" fmla="*/ 3944318 w 5711125"/>
              <a:gd name="connsiteY4" fmla="*/ 162733 h 4943960"/>
              <a:gd name="connsiteX5" fmla="*/ 3998562 w 5711125"/>
              <a:gd name="connsiteY5" fmla="*/ 15499 h 4943960"/>
              <a:gd name="connsiteX6" fmla="*/ 3890074 w 5711125"/>
              <a:gd name="connsiteY6" fmla="*/ 0 h 4943960"/>
              <a:gd name="connsiteX7" fmla="*/ 23247 w 5711125"/>
              <a:gd name="connsiteY7" fmla="*/ 23248 h 4943960"/>
              <a:gd name="connsiteX8" fmla="*/ 0 w 5711125"/>
              <a:gd name="connsiteY8" fmla="*/ 4943960 h 4943960"/>
              <a:gd name="connsiteX9" fmla="*/ 5711125 w 5711125"/>
              <a:gd name="connsiteY9" fmla="*/ 4943960 h 4943960"/>
              <a:gd name="connsiteX10" fmla="*/ 5703376 w 5711125"/>
              <a:gd name="connsiteY10" fmla="*/ 418455 h 4943960"/>
              <a:gd name="connsiteX0" fmla="*/ 5703376 w 5711125"/>
              <a:gd name="connsiteY0" fmla="*/ 437521 h 4963026"/>
              <a:gd name="connsiteX1" fmla="*/ 4742481 w 5711125"/>
              <a:gd name="connsiteY1" fmla="*/ 460768 h 4963026"/>
              <a:gd name="connsiteX2" fmla="*/ 4215539 w 5711125"/>
              <a:gd name="connsiteY2" fmla="*/ 329033 h 4963026"/>
              <a:gd name="connsiteX3" fmla="*/ 4300779 w 5711125"/>
              <a:gd name="connsiteY3" fmla="*/ 197297 h 4963026"/>
              <a:gd name="connsiteX4" fmla="*/ 3944318 w 5711125"/>
              <a:gd name="connsiteY4" fmla="*/ 181799 h 4963026"/>
              <a:gd name="connsiteX5" fmla="*/ 4061407 w 5711125"/>
              <a:gd name="connsiteY5" fmla="*/ 0 h 4963026"/>
              <a:gd name="connsiteX6" fmla="*/ 3890074 w 5711125"/>
              <a:gd name="connsiteY6" fmla="*/ 19066 h 4963026"/>
              <a:gd name="connsiteX7" fmla="*/ 23247 w 5711125"/>
              <a:gd name="connsiteY7" fmla="*/ 42314 h 4963026"/>
              <a:gd name="connsiteX8" fmla="*/ 0 w 5711125"/>
              <a:gd name="connsiteY8" fmla="*/ 4963026 h 4963026"/>
              <a:gd name="connsiteX9" fmla="*/ 5711125 w 5711125"/>
              <a:gd name="connsiteY9" fmla="*/ 4963026 h 4963026"/>
              <a:gd name="connsiteX10" fmla="*/ 5703376 w 5711125"/>
              <a:gd name="connsiteY10" fmla="*/ 437521 h 4963026"/>
              <a:gd name="connsiteX0" fmla="*/ 5703376 w 5711125"/>
              <a:gd name="connsiteY0" fmla="*/ 437521 h 4963026"/>
              <a:gd name="connsiteX1" fmla="*/ 4742481 w 5711125"/>
              <a:gd name="connsiteY1" fmla="*/ 460768 h 4963026"/>
              <a:gd name="connsiteX2" fmla="*/ 4215539 w 5711125"/>
              <a:gd name="connsiteY2" fmla="*/ 329033 h 4963026"/>
              <a:gd name="connsiteX3" fmla="*/ 4300779 w 5711125"/>
              <a:gd name="connsiteY3" fmla="*/ 197297 h 4963026"/>
              <a:gd name="connsiteX4" fmla="*/ 4135996 w 5711125"/>
              <a:gd name="connsiteY4" fmla="*/ 147234 h 4963026"/>
              <a:gd name="connsiteX5" fmla="*/ 4061407 w 5711125"/>
              <a:gd name="connsiteY5" fmla="*/ 0 h 4963026"/>
              <a:gd name="connsiteX6" fmla="*/ 3890074 w 5711125"/>
              <a:gd name="connsiteY6" fmla="*/ 19066 h 4963026"/>
              <a:gd name="connsiteX7" fmla="*/ 23247 w 5711125"/>
              <a:gd name="connsiteY7" fmla="*/ 42314 h 4963026"/>
              <a:gd name="connsiteX8" fmla="*/ 0 w 5711125"/>
              <a:gd name="connsiteY8" fmla="*/ 4963026 h 4963026"/>
              <a:gd name="connsiteX9" fmla="*/ 5711125 w 5711125"/>
              <a:gd name="connsiteY9" fmla="*/ 4963026 h 4963026"/>
              <a:gd name="connsiteX10" fmla="*/ 5703376 w 5711125"/>
              <a:gd name="connsiteY10" fmla="*/ 437521 h 4963026"/>
              <a:gd name="connsiteX0" fmla="*/ 5703376 w 5711125"/>
              <a:gd name="connsiteY0" fmla="*/ 431237 h 4956742"/>
              <a:gd name="connsiteX1" fmla="*/ 4742481 w 5711125"/>
              <a:gd name="connsiteY1" fmla="*/ 454484 h 4956742"/>
              <a:gd name="connsiteX2" fmla="*/ 4215539 w 5711125"/>
              <a:gd name="connsiteY2" fmla="*/ 322749 h 4956742"/>
              <a:gd name="connsiteX3" fmla="*/ 4300779 w 5711125"/>
              <a:gd name="connsiteY3" fmla="*/ 191013 h 4956742"/>
              <a:gd name="connsiteX4" fmla="*/ 4135996 w 5711125"/>
              <a:gd name="connsiteY4" fmla="*/ 140950 h 4956742"/>
              <a:gd name="connsiteX5" fmla="*/ 4055123 w 5711125"/>
              <a:gd name="connsiteY5" fmla="*/ 0 h 4956742"/>
              <a:gd name="connsiteX6" fmla="*/ 3890074 w 5711125"/>
              <a:gd name="connsiteY6" fmla="*/ 12782 h 4956742"/>
              <a:gd name="connsiteX7" fmla="*/ 23247 w 5711125"/>
              <a:gd name="connsiteY7" fmla="*/ 36030 h 4956742"/>
              <a:gd name="connsiteX8" fmla="*/ 0 w 5711125"/>
              <a:gd name="connsiteY8" fmla="*/ 4956742 h 4956742"/>
              <a:gd name="connsiteX9" fmla="*/ 5711125 w 5711125"/>
              <a:gd name="connsiteY9" fmla="*/ 4956742 h 4956742"/>
              <a:gd name="connsiteX10" fmla="*/ 5703376 w 5711125"/>
              <a:gd name="connsiteY10" fmla="*/ 431237 h 4956742"/>
              <a:gd name="connsiteX0" fmla="*/ 5703376 w 5711125"/>
              <a:gd name="connsiteY0" fmla="*/ 431237 h 4956742"/>
              <a:gd name="connsiteX1" fmla="*/ 4742481 w 5711125"/>
              <a:gd name="connsiteY1" fmla="*/ 454484 h 4956742"/>
              <a:gd name="connsiteX2" fmla="*/ 4215539 w 5711125"/>
              <a:gd name="connsiteY2" fmla="*/ 322749 h 4956742"/>
              <a:gd name="connsiteX3" fmla="*/ 4253645 w 5711125"/>
              <a:gd name="connsiteY3" fmla="*/ 219293 h 4956742"/>
              <a:gd name="connsiteX4" fmla="*/ 4135996 w 5711125"/>
              <a:gd name="connsiteY4" fmla="*/ 140950 h 4956742"/>
              <a:gd name="connsiteX5" fmla="*/ 4055123 w 5711125"/>
              <a:gd name="connsiteY5" fmla="*/ 0 h 4956742"/>
              <a:gd name="connsiteX6" fmla="*/ 3890074 w 5711125"/>
              <a:gd name="connsiteY6" fmla="*/ 12782 h 4956742"/>
              <a:gd name="connsiteX7" fmla="*/ 23247 w 5711125"/>
              <a:gd name="connsiteY7" fmla="*/ 36030 h 4956742"/>
              <a:gd name="connsiteX8" fmla="*/ 0 w 5711125"/>
              <a:gd name="connsiteY8" fmla="*/ 4956742 h 4956742"/>
              <a:gd name="connsiteX9" fmla="*/ 5711125 w 5711125"/>
              <a:gd name="connsiteY9" fmla="*/ 4956742 h 4956742"/>
              <a:gd name="connsiteX10" fmla="*/ 5703376 w 5711125"/>
              <a:gd name="connsiteY10" fmla="*/ 431237 h 4956742"/>
              <a:gd name="connsiteX0" fmla="*/ 5703376 w 5711125"/>
              <a:gd name="connsiteY0" fmla="*/ 431237 h 4956742"/>
              <a:gd name="connsiteX1" fmla="*/ 4742481 w 5711125"/>
              <a:gd name="connsiteY1" fmla="*/ 454484 h 4956742"/>
              <a:gd name="connsiteX2" fmla="*/ 4265815 w 5711125"/>
              <a:gd name="connsiteY2" fmla="*/ 307038 h 4956742"/>
              <a:gd name="connsiteX3" fmla="*/ 4253645 w 5711125"/>
              <a:gd name="connsiteY3" fmla="*/ 219293 h 4956742"/>
              <a:gd name="connsiteX4" fmla="*/ 4135996 w 5711125"/>
              <a:gd name="connsiteY4" fmla="*/ 140950 h 4956742"/>
              <a:gd name="connsiteX5" fmla="*/ 4055123 w 5711125"/>
              <a:gd name="connsiteY5" fmla="*/ 0 h 4956742"/>
              <a:gd name="connsiteX6" fmla="*/ 3890074 w 5711125"/>
              <a:gd name="connsiteY6" fmla="*/ 12782 h 4956742"/>
              <a:gd name="connsiteX7" fmla="*/ 23247 w 5711125"/>
              <a:gd name="connsiteY7" fmla="*/ 36030 h 4956742"/>
              <a:gd name="connsiteX8" fmla="*/ 0 w 5711125"/>
              <a:gd name="connsiteY8" fmla="*/ 4956742 h 4956742"/>
              <a:gd name="connsiteX9" fmla="*/ 5711125 w 5711125"/>
              <a:gd name="connsiteY9" fmla="*/ 4956742 h 4956742"/>
              <a:gd name="connsiteX10" fmla="*/ 5703376 w 5711125"/>
              <a:gd name="connsiteY10" fmla="*/ 431237 h 4956742"/>
              <a:gd name="connsiteX0" fmla="*/ 5703376 w 5711125"/>
              <a:gd name="connsiteY0" fmla="*/ 431237 h 4956742"/>
              <a:gd name="connsiteX1" fmla="*/ 4406259 w 5711125"/>
              <a:gd name="connsiteY1" fmla="*/ 460768 h 4956742"/>
              <a:gd name="connsiteX2" fmla="*/ 4265815 w 5711125"/>
              <a:gd name="connsiteY2" fmla="*/ 307038 h 4956742"/>
              <a:gd name="connsiteX3" fmla="*/ 4253645 w 5711125"/>
              <a:gd name="connsiteY3" fmla="*/ 219293 h 4956742"/>
              <a:gd name="connsiteX4" fmla="*/ 4135996 w 5711125"/>
              <a:gd name="connsiteY4" fmla="*/ 140950 h 4956742"/>
              <a:gd name="connsiteX5" fmla="*/ 4055123 w 5711125"/>
              <a:gd name="connsiteY5" fmla="*/ 0 h 4956742"/>
              <a:gd name="connsiteX6" fmla="*/ 3890074 w 5711125"/>
              <a:gd name="connsiteY6" fmla="*/ 12782 h 4956742"/>
              <a:gd name="connsiteX7" fmla="*/ 23247 w 5711125"/>
              <a:gd name="connsiteY7" fmla="*/ 36030 h 4956742"/>
              <a:gd name="connsiteX8" fmla="*/ 0 w 5711125"/>
              <a:gd name="connsiteY8" fmla="*/ 4956742 h 4956742"/>
              <a:gd name="connsiteX9" fmla="*/ 5711125 w 5711125"/>
              <a:gd name="connsiteY9" fmla="*/ 4956742 h 4956742"/>
              <a:gd name="connsiteX10" fmla="*/ 5703376 w 5711125"/>
              <a:gd name="connsiteY10" fmla="*/ 431237 h 4956742"/>
              <a:gd name="connsiteX0" fmla="*/ 5720851 w 5728600"/>
              <a:gd name="connsiteY0" fmla="*/ 431237 h 4956742"/>
              <a:gd name="connsiteX1" fmla="*/ 4423734 w 5728600"/>
              <a:gd name="connsiteY1" fmla="*/ 460768 h 4956742"/>
              <a:gd name="connsiteX2" fmla="*/ 4283290 w 5728600"/>
              <a:gd name="connsiteY2" fmla="*/ 307038 h 4956742"/>
              <a:gd name="connsiteX3" fmla="*/ 4271120 w 5728600"/>
              <a:gd name="connsiteY3" fmla="*/ 219293 h 4956742"/>
              <a:gd name="connsiteX4" fmla="*/ 4153471 w 5728600"/>
              <a:gd name="connsiteY4" fmla="*/ 140950 h 4956742"/>
              <a:gd name="connsiteX5" fmla="*/ 4072598 w 5728600"/>
              <a:gd name="connsiteY5" fmla="*/ 0 h 4956742"/>
              <a:gd name="connsiteX6" fmla="*/ 3907549 w 5728600"/>
              <a:gd name="connsiteY6" fmla="*/ 12782 h 4956742"/>
              <a:gd name="connsiteX7" fmla="*/ 0 w 5728600"/>
              <a:gd name="connsiteY7" fmla="*/ 36030 h 4956742"/>
              <a:gd name="connsiteX8" fmla="*/ 17475 w 5728600"/>
              <a:gd name="connsiteY8" fmla="*/ 4956742 h 4956742"/>
              <a:gd name="connsiteX9" fmla="*/ 5728600 w 5728600"/>
              <a:gd name="connsiteY9" fmla="*/ 4956742 h 4956742"/>
              <a:gd name="connsiteX10" fmla="*/ 5720851 w 5728600"/>
              <a:gd name="connsiteY10" fmla="*/ 431237 h 4956742"/>
              <a:gd name="connsiteX0" fmla="*/ 5720851 w 5728600"/>
              <a:gd name="connsiteY0" fmla="*/ 431237 h 4956742"/>
              <a:gd name="connsiteX1" fmla="*/ 4423734 w 5728600"/>
              <a:gd name="connsiteY1" fmla="*/ 460768 h 4956742"/>
              <a:gd name="connsiteX2" fmla="*/ 4283290 w 5728600"/>
              <a:gd name="connsiteY2" fmla="*/ 307038 h 4956742"/>
              <a:gd name="connsiteX3" fmla="*/ 4271120 w 5728600"/>
              <a:gd name="connsiteY3" fmla="*/ 219293 h 4956742"/>
              <a:gd name="connsiteX4" fmla="*/ 4153471 w 5728600"/>
              <a:gd name="connsiteY4" fmla="*/ 140950 h 4956742"/>
              <a:gd name="connsiteX5" fmla="*/ 4072598 w 5728600"/>
              <a:gd name="connsiteY5" fmla="*/ 0 h 4956742"/>
              <a:gd name="connsiteX6" fmla="*/ 3907549 w 5728600"/>
              <a:gd name="connsiteY6" fmla="*/ 12782 h 4956742"/>
              <a:gd name="connsiteX7" fmla="*/ 0 w 5728600"/>
              <a:gd name="connsiteY7" fmla="*/ 36030 h 4956742"/>
              <a:gd name="connsiteX8" fmla="*/ 2667 w 5728600"/>
              <a:gd name="connsiteY8" fmla="*/ 4871595 h 4956742"/>
              <a:gd name="connsiteX9" fmla="*/ 5728600 w 5728600"/>
              <a:gd name="connsiteY9" fmla="*/ 4956742 h 4956742"/>
              <a:gd name="connsiteX10" fmla="*/ 5720851 w 5728600"/>
              <a:gd name="connsiteY10" fmla="*/ 431237 h 4956742"/>
              <a:gd name="connsiteX0" fmla="*/ 5720851 w 5750812"/>
              <a:gd name="connsiteY0" fmla="*/ 431237 h 4878999"/>
              <a:gd name="connsiteX1" fmla="*/ 4423734 w 5750812"/>
              <a:gd name="connsiteY1" fmla="*/ 460768 h 4878999"/>
              <a:gd name="connsiteX2" fmla="*/ 4283290 w 5750812"/>
              <a:gd name="connsiteY2" fmla="*/ 307038 h 4878999"/>
              <a:gd name="connsiteX3" fmla="*/ 4271120 w 5750812"/>
              <a:gd name="connsiteY3" fmla="*/ 219293 h 4878999"/>
              <a:gd name="connsiteX4" fmla="*/ 4153471 w 5750812"/>
              <a:gd name="connsiteY4" fmla="*/ 140950 h 4878999"/>
              <a:gd name="connsiteX5" fmla="*/ 4072598 w 5750812"/>
              <a:gd name="connsiteY5" fmla="*/ 0 h 4878999"/>
              <a:gd name="connsiteX6" fmla="*/ 3907549 w 5750812"/>
              <a:gd name="connsiteY6" fmla="*/ 12782 h 4878999"/>
              <a:gd name="connsiteX7" fmla="*/ 0 w 5750812"/>
              <a:gd name="connsiteY7" fmla="*/ 36030 h 4878999"/>
              <a:gd name="connsiteX8" fmla="*/ 2667 w 5750812"/>
              <a:gd name="connsiteY8" fmla="*/ 4871595 h 4878999"/>
              <a:gd name="connsiteX9" fmla="*/ 5750812 w 5750812"/>
              <a:gd name="connsiteY9" fmla="*/ 4878999 h 4878999"/>
              <a:gd name="connsiteX10" fmla="*/ 5720851 w 5750812"/>
              <a:gd name="connsiteY10" fmla="*/ 431237 h 4878999"/>
              <a:gd name="connsiteX0" fmla="*/ 5750467 w 5750812"/>
              <a:gd name="connsiteY0" fmla="*/ 457151 h 4878999"/>
              <a:gd name="connsiteX1" fmla="*/ 4423734 w 5750812"/>
              <a:gd name="connsiteY1" fmla="*/ 460768 h 4878999"/>
              <a:gd name="connsiteX2" fmla="*/ 4283290 w 5750812"/>
              <a:gd name="connsiteY2" fmla="*/ 307038 h 4878999"/>
              <a:gd name="connsiteX3" fmla="*/ 4271120 w 5750812"/>
              <a:gd name="connsiteY3" fmla="*/ 219293 h 4878999"/>
              <a:gd name="connsiteX4" fmla="*/ 4153471 w 5750812"/>
              <a:gd name="connsiteY4" fmla="*/ 140950 h 4878999"/>
              <a:gd name="connsiteX5" fmla="*/ 4072598 w 5750812"/>
              <a:gd name="connsiteY5" fmla="*/ 0 h 4878999"/>
              <a:gd name="connsiteX6" fmla="*/ 3907549 w 5750812"/>
              <a:gd name="connsiteY6" fmla="*/ 12782 h 4878999"/>
              <a:gd name="connsiteX7" fmla="*/ 0 w 5750812"/>
              <a:gd name="connsiteY7" fmla="*/ 36030 h 4878999"/>
              <a:gd name="connsiteX8" fmla="*/ 2667 w 5750812"/>
              <a:gd name="connsiteY8" fmla="*/ 4871595 h 4878999"/>
              <a:gd name="connsiteX9" fmla="*/ 5750812 w 5750812"/>
              <a:gd name="connsiteY9" fmla="*/ 4878999 h 4878999"/>
              <a:gd name="connsiteX10" fmla="*/ 5750467 w 5750812"/>
              <a:gd name="connsiteY10" fmla="*/ 457151 h 4878999"/>
              <a:gd name="connsiteX0" fmla="*/ 5750467 w 5750812"/>
              <a:gd name="connsiteY0" fmla="*/ 457151 h 4878999"/>
              <a:gd name="connsiteX1" fmla="*/ 4423734 w 5750812"/>
              <a:gd name="connsiteY1" fmla="*/ 460768 h 4878999"/>
              <a:gd name="connsiteX2" fmla="*/ 4283290 w 5750812"/>
              <a:gd name="connsiteY2" fmla="*/ 307038 h 4878999"/>
              <a:gd name="connsiteX3" fmla="*/ 4271120 w 5750812"/>
              <a:gd name="connsiteY3" fmla="*/ 219293 h 4878999"/>
              <a:gd name="connsiteX4" fmla="*/ 4072598 w 5750812"/>
              <a:gd name="connsiteY4" fmla="*/ 0 h 4878999"/>
              <a:gd name="connsiteX5" fmla="*/ 3907549 w 5750812"/>
              <a:gd name="connsiteY5" fmla="*/ 12782 h 4878999"/>
              <a:gd name="connsiteX6" fmla="*/ 0 w 5750812"/>
              <a:gd name="connsiteY6" fmla="*/ 36030 h 4878999"/>
              <a:gd name="connsiteX7" fmla="*/ 2667 w 5750812"/>
              <a:gd name="connsiteY7" fmla="*/ 4871595 h 4878999"/>
              <a:gd name="connsiteX8" fmla="*/ 5750812 w 5750812"/>
              <a:gd name="connsiteY8" fmla="*/ 4878999 h 4878999"/>
              <a:gd name="connsiteX9" fmla="*/ 5750467 w 5750812"/>
              <a:gd name="connsiteY9" fmla="*/ 457151 h 4878999"/>
              <a:gd name="connsiteX0" fmla="*/ 5750467 w 5750812"/>
              <a:gd name="connsiteY0" fmla="*/ 457151 h 4878999"/>
              <a:gd name="connsiteX1" fmla="*/ 4423734 w 5750812"/>
              <a:gd name="connsiteY1" fmla="*/ 460768 h 4878999"/>
              <a:gd name="connsiteX2" fmla="*/ 4283290 w 5750812"/>
              <a:gd name="connsiteY2" fmla="*/ 307038 h 4878999"/>
              <a:gd name="connsiteX3" fmla="*/ 4237801 w 5750812"/>
              <a:gd name="connsiteY3" fmla="*/ 204484 h 4878999"/>
              <a:gd name="connsiteX4" fmla="*/ 4072598 w 5750812"/>
              <a:gd name="connsiteY4" fmla="*/ 0 h 4878999"/>
              <a:gd name="connsiteX5" fmla="*/ 3907549 w 5750812"/>
              <a:gd name="connsiteY5" fmla="*/ 12782 h 4878999"/>
              <a:gd name="connsiteX6" fmla="*/ 0 w 5750812"/>
              <a:gd name="connsiteY6" fmla="*/ 36030 h 4878999"/>
              <a:gd name="connsiteX7" fmla="*/ 2667 w 5750812"/>
              <a:gd name="connsiteY7" fmla="*/ 4871595 h 4878999"/>
              <a:gd name="connsiteX8" fmla="*/ 5750812 w 5750812"/>
              <a:gd name="connsiteY8" fmla="*/ 4878999 h 4878999"/>
              <a:gd name="connsiteX9" fmla="*/ 5750467 w 5750812"/>
              <a:gd name="connsiteY9" fmla="*/ 457151 h 4878999"/>
              <a:gd name="connsiteX0" fmla="*/ 5750467 w 5750812"/>
              <a:gd name="connsiteY0" fmla="*/ 457151 h 4878999"/>
              <a:gd name="connsiteX1" fmla="*/ 4423734 w 5750812"/>
              <a:gd name="connsiteY1" fmla="*/ 460768 h 4878999"/>
              <a:gd name="connsiteX2" fmla="*/ 4316608 w 5750812"/>
              <a:gd name="connsiteY2" fmla="*/ 321846 h 4878999"/>
              <a:gd name="connsiteX3" fmla="*/ 4237801 w 5750812"/>
              <a:gd name="connsiteY3" fmla="*/ 204484 h 4878999"/>
              <a:gd name="connsiteX4" fmla="*/ 4072598 w 5750812"/>
              <a:gd name="connsiteY4" fmla="*/ 0 h 4878999"/>
              <a:gd name="connsiteX5" fmla="*/ 3907549 w 5750812"/>
              <a:gd name="connsiteY5" fmla="*/ 12782 h 4878999"/>
              <a:gd name="connsiteX6" fmla="*/ 0 w 5750812"/>
              <a:gd name="connsiteY6" fmla="*/ 36030 h 4878999"/>
              <a:gd name="connsiteX7" fmla="*/ 2667 w 5750812"/>
              <a:gd name="connsiteY7" fmla="*/ 4871595 h 4878999"/>
              <a:gd name="connsiteX8" fmla="*/ 5750812 w 5750812"/>
              <a:gd name="connsiteY8" fmla="*/ 4878999 h 4878999"/>
              <a:gd name="connsiteX9" fmla="*/ 5750467 w 5750812"/>
              <a:gd name="connsiteY9" fmla="*/ 457151 h 4878999"/>
              <a:gd name="connsiteX0" fmla="*/ 5750467 w 5750812"/>
              <a:gd name="connsiteY0" fmla="*/ 457151 h 4878999"/>
              <a:gd name="connsiteX1" fmla="*/ 4423734 w 5750812"/>
              <a:gd name="connsiteY1" fmla="*/ 460768 h 4878999"/>
              <a:gd name="connsiteX2" fmla="*/ 4316608 w 5750812"/>
              <a:gd name="connsiteY2" fmla="*/ 321846 h 4878999"/>
              <a:gd name="connsiteX3" fmla="*/ 4237801 w 5750812"/>
              <a:gd name="connsiteY3" fmla="*/ 204484 h 4878999"/>
              <a:gd name="connsiteX4" fmla="*/ 4072598 w 5750812"/>
              <a:gd name="connsiteY4" fmla="*/ 0 h 4878999"/>
              <a:gd name="connsiteX5" fmla="*/ 3907549 w 5750812"/>
              <a:gd name="connsiteY5" fmla="*/ 12782 h 4878999"/>
              <a:gd name="connsiteX6" fmla="*/ 0 w 5750812"/>
              <a:gd name="connsiteY6" fmla="*/ 1746860 h 4878999"/>
              <a:gd name="connsiteX7" fmla="*/ 2667 w 5750812"/>
              <a:gd name="connsiteY7" fmla="*/ 4871595 h 4878999"/>
              <a:gd name="connsiteX8" fmla="*/ 5750812 w 5750812"/>
              <a:gd name="connsiteY8" fmla="*/ 4878999 h 4878999"/>
              <a:gd name="connsiteX9" fmla="*/ 5750467 w 5750812"/>
              <a:gd name="connsiteY9" fmla="*/ 457151 h 4878999"/>
              <a:gd name="connsiteX0" fmla="*/ 5750467 w 5750812"/>
              <a:gd name="connsiteY0" fmla="*/ 457151 h 4878999"/>
              <a:gd name="connsiteX1" fmla="*/ 4423734 w 5750812"/>
              <a:gd name="connsiteY1" fmla="*/ 460768 h 4878999"/>
              <a:gd name="connsiteX2" fmla="*/ 4316608 w 5750812"/>
              <a:gd name="connsiteY2" fmla="*/ 321846 h 4878999"/>
              <a:gd name="connsiteX3" fmla="*/ 4237801 w 5750812"/>
              <a:gd name="connsiteY3" fmla="*/ 204484 h 4878999"/>
              <a:gd name="connsiteX4" fmla="*/ 4072598 w 5750812"/>
              <a:gd name="connsiteY4" fmla="*/ 0 h 4878999"/>
              <a:gd name="connsiteX5" fmla="*/ 3899800 w 5750812"/>
              <a:gd name="connsiteY5" fmla="*/ 1731148 h 4878999"/>
              <a:gd name="connsiteX6" fmla="*/ 0 w 5750812"/>
              <a:gd name="connsiteY6" fmla="*/ 1746860 h 4878999"/>
              <a:gd name="connsiteX7" fmla="*/ 2667 w 5750812"/>
              <a:gd name="connsiteY7" fmla="*/ 4871595 h 4878999"/>
              <a:gd name="connsiteX8" fmla="*/ 5750812 w 5750812"/>
              <a:gd name="connsiteY8" fmla="*/ 4878999 h 4878999"/>
              <a:gd name="connsiteX9" fmla="*/ 5750467 w 5750812"/>
              <a:gd name="connsiteY9" fmla="*/ 457151 h 4878999"/>
              <a:gd name="connsiteX0" fmla="*/ 5750467 w 5750812"/>
              <a:gd name="connsiteY0" fmla="*/ 252667 h 4674515"/>
              <a:gd name="connsiteX1" fmla="*/ 4423734 w 5750812"/>
              <a:gd name="connsiteY1" fmla="*/ 256284 h 4674515"/>
              <a:gd name="connsiteX2" fmla="*/ 4316608 w 5750812"/>
              <a:gd name="connsiteY2" fmla="*/ 117362 h 4674515"/>
              <a:gd name="connsiteX3" fmla="*/ 4237801 w 5750812"/>
              <a:gd name="connsiteY3" fmla="*/ 0 h 4674515"/>
              <a:gd name="connsiteX4" fmla="*/ 4591791 w 5750812"/>
              <a:gd name="connsiteY4" fmla="*/ 1483735 h 4674515"/>
              <a:gd name="connsiteX5" fmla="*/ 3899800 w 5750812"/>
              <a:gd name="connsiteY5" fmla="*/ 1526664 h 4674515"/>
              <a:gd name="connsiteX6" fmla="*/ 0 w 5750812"/>
              <a:gd name="connsiteY6" fmla="*/ 1542376 h 4674515"/>
              <a:gd name="connsiteX7" fmla="*/ 2667 w 5750812"/>
              <a:gd name="connsiteY7" fmla="*/ 4667111 h 4674515"/>
              <a:gd name="connsiteX8" fmla="*/ 5750812 w 5750812"/>
              <a:gd name="connsiteY8" fmla="*/ 4674515 h 4674515"/>
              <a:gd name="connsiteX9" fmla="*/ 5750467 w 5750812"/>
              <a:gd name="connsiteY9" fmla="*/ 252667 h 4674515"/>
              <a:gd name="connsiteX0" fmla="*/ 5742718 w 5750812"/>
              <a:gd name="connsiteY0" fmla="*/ 1533905 h 4674515"/>
              <a:gd name="connsiteX1" fmla="*/ 4423734 w 5750812"/>
              <a:gd name="connsiteY1" fmla="*/ 256284 h 4674515"/>
              <a:gd name="connsiteX2" fmla="*/ 4316608 w 5750812"/>
              <a:gd name="connsiteY2" fmla="*/ 117362 h 4674515"/>
              <a:gd name="connsiteX3" fmla="*/ 4237801 w 5750812"/>
              <a:gd name="connsiteY3" fmla="*/ 0 h 4674515"/>
              <a:gd name="connsiteX4" fmla="*/ 4591791 w 5750812"/>
              <a:gd name="connsiteY4" fmla="*/ 1483735 h 4674515"/>
              <a:gd name="connsiteX5" fmla="*/ 3899800 w 5750812"/>
              <a:gd name="connsiteY5" fmla="*/ 1526664 h 4674515"/>
              <a:gd name="connsiteX6" fmla="*/ 0 w 5750812"/>
              <a:gd name="connsiteY6" fmla="*/ 1542376 h 4674515"/>
              <a:gd name="connsiteX7" fmla="*/ 2667 w 5750812"/>
              <a:gd name="connsiteY7" fmla="*/ 4667111 h 4674515"/>
              <a:gd name="connsiteX8" fmla="*/ 5750812 w 5750812"/>
              <a:gd name="connsiteY8" fmla="*/ 4674515 h 4674515"/>
              <a:gd name="connsiteX9" fmla="*/ 5742718 w 5750812"/>
              <a:gd name="connsiteY9" fmla="*/ 1533905 h 4674515"/>
              <a:gd name="connsiteX0" fmla="*/ 5742718 w 5750812"/>
              <a:gd name="connsiteY0" fmla="*/ 1533905 h 4674515"/>
              <a:gd name="connsiteX1" fmla="*/ 4316608 w 5750812"/>
              <a:gd name="connsiteY1" fmla="*/ 117362 h 4674515"/>
              <a:gd name="connsiteX2" fmla="*/ 4237801 w 5750812"/>
              <a:gd name="connsiteY2" fmla="*/ 0 h 4674515"/>
              <a:gd name="connsiteX3" fmla="*/ 4591791 w 5750812"/>
              <a:gd name="connsiteY3" fmla="*/ 1483735 h 4674515"/>
              <a:gd name="connsiteX4" fmla="*/ 3899800 w 5750812"/>
              <a:gd name="connsiteY4" fmla="*/ 1526664 h 4674515"/>
              <a:gd name="connsiteX5" fmla="*/ 0 w 5750812"/>
              <a:gd name="connsiteY5" fmla="*/ 1542376 h 4674515"/>
              <a:gd name="connsiteX6" fmla="*/ 2667 w 5750812"/>
              <a:gd name="connsiteY6" fmla="*/ 4667111 h 4674515"/>
              <a:gd name="connsiteX7" fmla="*/ 5750812 w 5750812"/>
              <a:gd name="connsiteY7" fmla="*/ 4674515 h 4674515"/>
              <a:gd name="connsiteX8" fmla="*/ 5742718 w 5750812"/>
              <a:gd name="connsiteY8" fmla="*/ 1533905 h 4674515"/>
              <a:gd name="connsiteX0" fmla="*/ 5742718 w 5750812"/>
              <a:gd name="connsiteY0" fmla="*/ 1533905 h 4674515"/>
              <a:gd name="connsiteX1" fmla="*/ 4237801 w 5750812"/>
              <a:gd name="connsiteY1" fmla="*/ 0 h 4674515"/>
              <a:gd name="connsiteX2" fmla="*/ 4591791 w 5750812"/>
              <a:gd name="connsiteY2" fmla="*/ 1483735 h 4674515"/>
              <a:gd name="connsiteX3" fmla="*/ 3899800 w 5750812"/>
              <a:gd name="connsiteY3" fmla="*/ 1526664 h 4674515"/>
              <a:gd name="connsiteX4" fmla="*/ 0 w 5750812"/>
              <a:gd name="connsiteY4" fmla="*/ 1542376 h 4674515"/>
              <a:gd name="connsiteX5" fmla="*/ 2667 w 5750812"/>
              <a:gd name="connsiteY5" fmla="*/ 4667111 h 4674515"/>
              <a:gd name="connsiteX6" fmla="*/ 5750812 w 5750812"/>
              <a:gd name="connsiteY6" fmla="*/ 4674515 h 4674515"/>
              <a:gd name="connsiteX7" fmla="*/ 5742718 w 5750812"/>
              <a:gd name="connsiteY7" fmla="*/ 1533905 h 4674515"/>
              <a:gd name="connsiteX0" fmla="*/ 5742718 w 5750812"/>
              <a:gd name="connsiteY0" fmla="*/ 50170 h 3190780"/>
              <a:gd name="connsiteX1" fmla="*/ 4591791 w 5750812"/>
              <a:gd name="connsiteY1" fmla="*/ 0 h 3190780"/>
              <a:gd name="connsiteX2" fmla="*/ 3899800 w 5750812"/>
              <a:gd name="connsiteY2" fmla="*/ 42929 h 3190780"/>
              <a:gd name="connsiteX3" fmla="*/ 0 w 5750812"/>
              <a:gd name="connsiteY3" fmla="*/ 58641 h 3190780"/>
              <a:gd name="connsiteX4" fmla="*/ 2667 w 5750812"/>
              <a:gd name="connsiteY4" fmla="*/ 3183376 h 3190780"/>
              <a:gd name="connsiteX5" fmla="*/ 5750812 w 5750812"/>
              <a:gd name="connsiteY5" fmla="*/ 3190780 h 3190780"/>
              <a:gd name="connsiteX6" fmla="*/ 5742718 w 5750812"/>
              <a:gd name="connsiteY6" fmla="*/ 50170 h 3190780"/>
              <a:gd name="connsiteX0" fmla="*/ 5742718 w 5750812"/>
              <a:gd name="connsiteY0" fmla="*/ 50170 h 3190780"/>
              <a:gd name="connsiteX1" fmla="*/ 4591791 w 5750812"/>
              <a:gd name="connsiteY1" fmla="*/ 0 h 3190780"/>
              <a:gd name="connsiteX2" fmla="*/ 0 w 5750812"/>
              <a:gd name="connsiteY2" fmla="*/ 58641 h 3190780"/>
              <a:gd name="connsiteX3" fmla="*/ 2667 w 5750812"/>
              <a:gd name="connsiteY3" fmla="*/ 3183376 h 3190780"/>
              <a:gd name="connsiteX4" fmla="*/ 5750812 w 5750812"/>
              <a:gd name="connsiteY4" fmla="*/ 3190780 h 3190780"/>
              <a:gd name="connsiteX5" fmla="*/ 5742718 w 5750812"/>
              <a:gd name="connsiteY5" fmla="*/ 50170 h 3190780"/>
              <a:gd name="connsiteX0" fmla="*/ 5742718 w 5750812"/>
              <a:gd name="connsiteY0" fmla="*/ 0 h 3140610"/>
              <a:gd name="connsiteX1" fmla="*/ 0 w 5750812"/>
              <a:gd name="connsiteY1" fmla="*/ 8471 h 3140610"/>
              <a:gd name="connsiteX2" fmla="*/ 2667 w 5750812"/>
              <a:gd name="connsiteY2" fmla="*/ 3133206 h 3140610"/>
              <a:gd name="connsiteX3" fmla="*/ 5750812 w 5750812"/>
              <a:gd name="connsiteY3" fmla="*/ 3140610 h 3140610"/>
              <a:gd name="connsiteX4" fmla="*/ 5742718 w 5750812"/>
              <a:gd name="connsiteY4" fmla="*/ 0 h 314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0812" h="3140610">
                <a:moveTo>
                  <a:pt x="5742718" y="0"/>
                </a:moveTo>
                <a:lnTo>
                  <a:pt x="0" y="8471"/>
                </a:lnTo>
                <a:lnTo>
                  <a:pt x="2667" y="3133206"/>
                </a:lnTo>
                <a:lnTo>
                  <a:pt x="5750812" y="3140610"/>
                </a:lnTo>
                <a:lnTo>
                  <a:pt x="5742718" y="0"/>
                </a:lnTo>
                <a:close/>
              </a:path>
            </a:pathLst>
          </a:custGeom>
          <a:solidFill>
            <a:srgbClr val="7030A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9" name="Rectangle 98">
            <a:extLst>
              <a:ext uri="{FF2B5EF4-FFF2-40B4-BE49-F238E27FC236}">
                <a16:creationId xmlns:a16="http://schemas.microsoft.com/office/drawing/2014/main" id="{D90D4133-B20B-E251-450B-D90F2FEFBBB7}"/>
              </a:ext>
            </a:extLst>
          </p:cNvPr>
          <p:cNvSpPr/>
          <p:nvPr/>
        </p:nvSpPr>
        <p:spPr>
          <a:xfrm>
            <a:off x="407701" y="3105417"/>
            <a:ext cx="6024545" cy="4328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0" name="Freeform: Shape 99">
            <a:extLst>
              <a:ext uri="{FF2B5EF4-FFF2-40B4-BE49-F238E27FC236}">
                <a16:creationId xmlns:a16="http://schemas.microsoft.com/office/drawing/2014/main" id="{29D4097E-4341-FCD3-C28A-D533B6A5C967}"/>
              </a:ext>
            </a:extLst>
          </p:cNvPr>
          <p:cNvSpPr/>
          <p:nvPr/>
        </p:nvSpPr>
        <p:spPr>
          <a:xfrm>
            <a:off x="691667" y="1110901"/>
            <a:ext cx="4088180" cy="631766"/>
          </a:xfrm>
          <a:custGeom>
            <a:avLst/>
            <a:gdLst>
              <a:gd name="connsiteX0" fmla="*/ 124691 w 3981797"/>
              <a:gd name="connsiteY0" fmla="*/ 108065 h 723207"/>
              <a:gd name="connsiteX1" fmla="*/ 839586 w 3981797"/>
              <a:gd name="connsiteY1" fmla="*/ 116378 h 723207"/>
              <a:gd name="connsiteX2" fmla="*/ 615142 w 3981797"/>
              <a:gd name="connsiteY2" fmla="*/ 33251 h 723207"/>
              <a:gd name="connsiteX3" fmla="*/ 2094808 w 3981797"/>
              <a:gd name="connsiteY3" fmla="*/ 0 h 723207"/>
              <a:gd name="connsiteX4" fmla="*/ 2028306 w 3981797"/>
              <a:gd name="connsiteY4" fmla="*/ 108065 h 723207"/>
              <a:gd name="connsiteX5" fmla="*/ 3333404 w 3981797"/>
              <a:gd name="connsiteY5" fmla="*/ 8313 h 723207"/>
              <a:gd name="connsiteX6" fmla="*/ 3981797 w 3981797"/>
              <a:gd name="connsiteY6" fmla="*/ 723207 h 723207"/>
              <a:gd name="connsiteX7" fmla="*/ 0 w 3981797"/>
              <a:gd name="connsiteY7" fmla="*/ 723207 h 723207"/>
              <a:gd name="connsiteX8" fmla="*/ 124691 w 3981797"/>
              <a:gd name="connsiteY8" fmla="*/ 108065 h 723207"/>
              <a:gd name="connsiteX0" fmla="*/ 166255 w 4023361"/>
              <a:gd name="connsiteY0" fmla="*/ 108065 h 731519"/>
              <a:gd name="connsiteX1" fmla="*/ 881150 w 4023361"/>
              <a:gd name="connsiteY1" fmla="*/ 116378 h 731519"/>
              <a:gd name="connsiteX2" fmla="*/ 656706 w 4023361"/>
              <a:gd name="connsiteY2" fmla="*/ 33251 h 731519"/>
              <a:gd name="connsiteX3" fmla="*/ 2136372 w 4023361"/>
              <a:gd name="connsiteY3" fmla="*/ 0 h 731519"/>
              <a:gd name="connsiteX4" fmla="*/ 2069870 w 4023361"/>
              <a:gd name="connsiteY4" fmla="*/ 108065 h 731519"/>
              <a:gd name="connsiteX5" fmla="*/ 3374968 w 4023361"/>
              <a:gd name="connsiteY5" fmla="*/ 8313 h 731519"/>
              <a:gd name="connsiteX6" fmla="*/ 4023361 w 4023361"/>
              <a:gd name="connsiteY6" fmla="*/ 723207 h 731519"/>
              <a:gd name="connsiteX7" fmla="*/ 0 w 4023361"/>
              <a:gd name="connsiteY7" fmla="*/ 731519 h 731519"/>
              <a:gd name="connsiteX8" fmla="*/ 166255 w 4023361"/>
              <a:gd name="connsiteY8" fmla="*/ 108065 h 731519"/>
              <a:gd name="connsiteX0" fmla="*/ 157942 w 4023361"/>
              <a:gd name="connsiteY0" fmla="*/ 91439 h 731519"/>
              <a:gd name="connsiteX1" fmla="*/ 881150 w 4023361"/>
              <a:gd name="connsiteY1" fmla="*/ 116378 h 731519"/>
              <a:gd name="connsiteX2" fmla="*/ 656706 w 4023361"/>
              <a:gd name="connsiteY2" fmla="*/ 33251 h 731519"/>
              <a:gd name="connsiteX3" fmla="*/ 2136372 w 4023361"/>
              <a:gd name="connsiteY3" fmla="*/ 0 h 731519"/>
              <a:gd name="connsiteX4" fmla="*/ 2069870 w 4023361"/>
              <a:gd name="connsiteY4" fmla="*/ 108065 h 731519"/>
              <a:gd name="connsiteX5" fmla="*/ 3374968 w 4023361"/>
              <a:gd name="connsiteY5" fmla="*/ 8313 h 731519"/>
              <a:gd name="connsiteX6" fmla="*/ 4023361 w 4023361"/>
              <a:gd name="connsiteY6" fmla="*/ 723207 h 731519"/>
              <a:gd name="connsiteX7" fmla="*/ 0 w 4023361"/>
              <a:gd name="connsiteY7" fmla="*/ 731519 h 731519"/>
              <a:gd name="connsiteX8" fmla="*/ 157942 w 4023361"/>
              <a:gd name="connsiteY8" fmla="*/ 91439 h 731519"/>
              <a:gd name="connsiteX0" fmla="*/ 16625 w 4023361"/>
              <a:gd name="connsiteY0" fmla="*/ 116377 h 731519"/>
              <a:gd name="connsiteX1" fmla="*/ 881150 w 4023361"/>
              <a:gd name="connsiteY1" fmla="*/ 116378 h 731519"/>
              <a:gd name="connsiteX2" fmla="*/ 656706 w 4023361"/>
              <a:gd name="connsiteY2" fmla="*/ 33251 h 731519"/>
              <a:gd name="connsiteX3" fmla="*/ 2136372 w 4023361"/>
              <a:gd name="connsiteY3" fmla="*/ 0 h 731519"/>
              <a:gd name="connsiteX4" fmla="*/ 2069870 w 4023361"/>
              <a:gd name="connsiteY4" fmla="*/ 108065 h 731519"/>
              <a:gd name="connsiteX5" fmla="*/ 3374968 w 4023361"/>
              <a:gd name="connsiteY5" fmla="*/ 8313 h 731519"/>
              <a:gd name="connsiteX6" fmla="*/ 4023361 w 4023361"/>
              <a:gd name="connsiteY6" fmla="*/ 723207 h 731519"/>
              <a:gd name="connsiteX7" fmla="*/ 0 w 4023361"/>
              <a:gd name="connsiteY7" fmla="*/ 731519 h 731519"/>
              <a:gd name="connsiteX8" fmla="*/ 16625 w 4023361"/>
              <a:gd name="connsiteY8" fmla="*/ 116377 h 731519"/>
              <a:gd name="connsiteX0" fmla="*/ 16625 w 4023361"/>
              <a:gd name="connsiteY0" fmla="*/ 116377 h 731519"/>
              <a:gd name="connsiteX1" fmla="*/ 881150 w 4023361"/>
              <a:gd name="connsiteY1" fmla="*/ 116378 h 731519"/>
              <a:gd name="connsiteX2" fmla="*/ 2136372 w 4023361"/>
              <a:gd name="connsiteY2" fmla="*/ 0 h 731519"/>
              <a:gd name="connsiteX3" fmla="*/ 2069870 w 4023361"/>
              <a:gd name="connsiteY3" fmla="*/ 108065 h 731519"/>
              <a:gd name="connsiteX4" fmla="*/ 3374968 w 4023361"/>
              <a:gd name="connsiteY4" fmla="*/ 8313 h 731519"/>
              <a:gd name="connsiteX5" fmla="*/ 4023361 w 4023361"/>
              <a:gd name="connsiteY5" fmla="*/ 723207 h 731519"/>
              <a:gd name="connsiteX6" fmla="*/ 0 w 4023361"/>
              <a:gd name="connsiteY6" fmla="*/ 731519 h 731519"/>
              <a:gd name="connsiteX7" fmla="*/ 16625 w 4023361"/>
              <a:gd name="connsiteY7" fmla="*/ 116377 h 731519"/>
              <a:gd name="connsiteX0" fmla="*/ 16625 w 4023361"/>
              <a:gd name="connsiteY0" fmla="*/ 108064 h 723206"/>
              <a:gd name="connsiteX1" fmla="*/ 881150 w 4023361"/>
              <a:gd name="connsiteY1" fmla="*/ 108065 h 723206"/>
              <a:gd name="connsiteX2" fmla="*/ 2069870 w 4023361"/>
              <a:gd name="connsiteY2" fmla="*/ 99752 h 723206"/>
              <a:gd name="connsiteX3" fmla="*/ 3374968 w 4023361"/>
              <a:gd name="connsiteY3" fmla="*/ 0 h 723206"/>
              <a:gd name="connsiteX4" fmla="*/ 4023361 w 4023361"/>
              <a:gd name="connsiteY4" fmla="*/ 714894 h 723206"/>
              <a:gd name="connsiteX5" fmla="*/ 0 w 4023361"/>
              <a:gd name="connsiteY5" fmla="*/ 723206 h 723206"/>
              <a:gd name="connsiteX6" fmla="*/ 16625 w 4023361"/>
              <a:gd name="connsiteY6" fmla="*/ 108064 h 723206"/>
              <a:gd name="connsiteX0" fmla="*/ 16625 w 4023361"/>
              <a:gd name="connsiteY0" fmla="*/ 24936 h 640078"/>
              <a:gd name="connsiteX1" fmla="*/ 881150 w 4023361"/>
              <a:gd name="connsiteY1" fmla="*/ 24937 h 640078"/>
              <a:gd name="connsiteX2" fmla="*/ 2069870 w 4023361"/>
              <a:gd name="connsiteY2" fmla="*/ 16624 h 640078"/>
              <a:gd name="connsiteX3" fmla="*/ 3483034 w 4023361"/>
              <a:gd name="connsiteY3" fmla="*/ 0 h 640078"/>
              <a:gd name="connsiteX4" fmla="*/ 4023361 w 4023361"/>
              <a:gd name="connsiteY4" fmla="*/ 631766 h 640078"/>
              <a:gd name="connsiteX5" fmla="*/ 0 w 4023361"/>
              <a:gd name="connsiteY5" fmla="*/ 640078 h 640078"/>
              <a:gd name="connsiteX6" fmla="*/ 16625 w 4023361"/>
              <a:gd name="connsiteY6" fmla="*/ 24936 h 640078"/>
              <a:gd name="connsiteX0" fmla="*/ 0 w 4088180"/>
              <a:gd name="connsiteY0" fmla="*/ 24936 h 640078"/>
              <a:gd name="connsiteX1" fmla="*/ 945969 w 4088180"/>
              <a:gd name="connsiteY1" fmla="*/ 24937 h 640078"/>
              <a:gd name="connsiteX2" fmla="*/ 2134689 w 4088180"/>
              <a:gd name="connsiteY2" fmla="*/ 16624 h 640078"/>
              <a:gd name="connsiteX3" fmla="*/ 3547853 w 4088180"/>
              <a:gd name="connsiteY3" fmla="*/ 0 h 640078"/>
              <a:gd name="connsiteX4" fmla="*/ 4088180 w 4088180"/>
              <a:gd name="connsiteY4" fmla="*/ 631766 h 640078"/>
              <a:gd name="connsiteX5" fmla="*/ 64819 w 4088180"/>
              <a:gd name="connsiteY5" fmla="*/ 640078 h 640078"/>
              <a:gd name="connsiteX6" fmla="*/ 0 w 4088180"/>
              <a:gd name="connsiteY6" fmla="*/ 24936 h 640078"/>
              <a:gd name="connsiteX0" fmla="*/ 0 w 4088180"/>
              <a:gd name="connsiteY0" fmla="*/ 24936 h 631766"/>
              <a:gd name="connsiteX1" fmla="*/ 945969 w 4088180"/>
              <a:gd name="connsiteY1" fmla="*/ 24937 h 631766"/>
              <a:gd name="connsiteX2" fmla="*/ 2134689 w 4088180"/>
              <a:gd name="connsiteY2" fmla="*/ 16624 h 631766"/>
              <a:gd name="connsiteX3" fmla="*/ 3547853 w 4088180"/>
              <a:gd name="connsiteY3" fmla="*/ 0 h 631766"/>
              <a:gd name="connsiteX4" fmla="*/ 4088180 w 4088180"/>
              <a:gd name="connsiteY4" fmla="*/ 631766 h 631766"/>
              <a:gd name="connsiteX5" fmla="*/ 1885 w 4088180"/>
              <a:gd name="connsiteY5" fmla="*/ 621568 h 631766"/>
              <a:gd name="connsiteX6" fmla="*/ 0 w 4088180"/>
              <a:gd name="connsiteY6" fmla="*/ 24936 h 631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8180" h="631766">
                <a:moveTo>
                  <a:pt x="0" y="24936"/>
                </a:moveTo>
                <a:lnTo>
                  <a:pt x="945969" y="24937"/>
                </a:lnTo>
                <a:lnTo>
                  <a:pt x="2134689" y="16624"/>
                </a:lnTo>
                <a:lnTo>
                  <a:pt x="3547853" y="0"/>
                </a:lnTo>
                <a:lnTo>
                  <a:pt x="4088180" y="631766"/>
                </a:lnTo>
                <a:lnTo>
                  <a:pt x="1885" y="621568"/>
                </a:lnTo>
                <a:cubicBezTo>
                  <a:pt x="1257" y="422691"/>
                  <a:pt x="628" y="223813"/>
                  <a:pt x="0" y="24936"/>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1" name="Freeform: Shape 100">
            <a:extLst>
              <a:ext uri="{FF2B5EF4-FFF2-40B4-BE49-F238E27FC236}">
                <a16:creationId xmlns:a16="http://schemas.microsoft.com/office/drawing/2014/main" id="{EEF631B0-39CC-E035-25DF-21E76CF43EB1}"/>
              </a:ext>
            </a:extLst>
          </p:cNvPr>
          <p:cNvSpPr/>
          <p:nvPr/>
        </p:nvSpPr>
        <p:spPr>
          <a:xfrm>
            <a:off x="4238924" y="716093"/>
            <a:ext cx="2212548" cy="732318"/>
          </a:xfrm>
          <a:custGeom>
            <a:avLst/>
            <a:gdLst>
              <a:gd name="connsiteX0" fmla="*/ 0 w 2311400"/>
              <a:gd name="connsiteY0" fmla="*/ 233680 h 558800"/>
              <a:gd name="connsiteX1" fmla="*/ 2042160 w 2311400"/>
              <a:gd name="connsiteY1" fmla="*/ 0 h 558800"/>
              <a:gd name="connsiteX2" fmla="*/ 1691640 w 2311400"/>
              <a:gd name="connsiteY2" fmla="*/ 177800 h 558800"/>
              <a:gd name="connsiteX3" fmla="*/ 2311400 w 2311400"/>
              <a:gd name="connsiteY3" fmla="*/ 162560 h 558800"/>
              <a:gd name="connsiteX4" fmla="*/ 2311400 w 2311400"/>
              <a:gd name="connsiteY4" fmla="*/ 309880 h 558800"/>
              <a:gd name="connsiteX5" fmla="*/ 1061720 w 2311400"/>
              <a:gd name="connsiteY5" fmla="*/ 457200 h 558800"/>
              <a:gd name="connsiteX6" fmla="*/ 248920 w 2311400"/>
              <a:gd name="connsiteY6" fmla="*/ 558800 h 558800"/>
              <a:gd name="connsiteX7" fmla="*/ 0 w 2311400"/>
              <a:gd name="connsiteY7" fmla="*/ 233680 h 558800"/>
              <a:gd name="connsiteX0" fmla="*/ 0 w 2311400"/>
              <a:gd name="connsiteY0" fmla="*/ 233680 h 558800"/>
              <a:gd name="connsiteX1" fmla="*/ 2042160 w 2311400"/>
              <a:gd name="connsiteY1" fmla="*/ 0 h 558800"/>
              <a:gd name="connsiteX2" fmla="*/ 1691640 w 2311400"/>
              <a:gd name="connsiteY2" fmla="*/ 177800 h 558800"/>
              <a:gd name="connsiteX3" fmla="*/ 2311400 w 2311400"/>
              <a:gd name="connsiteY3" fmla="*/ 162560 h 558800"/>
              <a:gd name="connsiteX4" fmla="*/ 2311400 w 2311400"/>
              <a:gd name="connsiteY4" fmla="*/ 309880 h 558800"/>
              <a:gd name="connsiteX5" fmla="*/ 1061720 w 2311400"/>
              <a:gd name="connsiteY5" fmla="*/ 457200 h 558800"/>
              <a:gd name="connsiteX6" fmla="*/ 356986 w 2311400"/>
              <a:gd name="connsiteY6" fmla="*/ 558800 h 558800"/>
              <a:gd name="connsiteX7" fmla="*/ 0 w 2311400"/>
              <a:gd name="connsiteY7" fmla="*/ 233680 h 558800"/>
              <a:gd name="connsiteX0" fmla="*/ 0 w 2269836"/>
              <a:gd name="connsiteY0" fmla="*/ 258263 h 558800"/>
              <a:gd name="connsiteX1" fmla="*/ 2000596 w 2269836"/>
              <a:gd name="connsiteY1" fmla="*/ 0 h 558800"/>
              <a:gd name="connsiteX2" fmla="*/ 1650076 w 2269836"/>
              <a:gd name="connsiteY2" fmla="*/ 177800 h 558800"/>
              <a:gd name="connsiteX3" fmla="*/ 2269836 w 2269836"/>
              <a:gd name="connsiteY3" fmla="*/ 162560 h 558800"/>
              <a:gd name="connsiteX4" fmla="*/ 2269836 w 2269836"/>
              <a:gd name="connsiteY4" fmla="*/ 309880 h 558800"/>
              <a:gd name="connsiteX5" fmla="*/ 1020156 w 2269836"/>
              <a:gd name="connsiteY5" fmla="*/ 457200 h 558800"/>
              <a:gd name="connsiteX6" fmla="*/ 315422 w 2269836"/>
              <a:gd name="connsiteY6" fmla="*/ 558800 h 558800"/>
              <a:gd name="connsiteX7" fmla="*/ 0 w 2269836"/>
              <a:gd name="connsiteY7" fmla="*/ 258263 h 558800"/>
              <a:gd name="connsiteX0" fmla="*/ 0 w 2269836"/>
              <a:gd name="connsiteY0" fmla="*/ 258263 h 558800"/>
              <a:gd name="connsiteX1" fmla="*/ 2000596 w 2269836"/>
              <a:gd name="connsiteY1" fmla="*/ 0 h 558800"/>
              <a:gd name="connsiteX2" fmla="*/ 1650076 w 2269836"/>
              <a:gd name="connsiteY2" fmla="*/ 177800 h 558800"/>
              <a:gd name="connsiteX3" fmla="*/ 2269836 w 2269836"/>
              <a:gd name="connsiteY3" fmla="*/ 162560 h 558800"/>
              <a:gd name="connsiteX4" fmla="*/ 2182750 w 2269836"/>
              <a:gd name="connsiteY4" fmla="*/ 362192 h 558800"/>
              <a:gd name="connsiteX5" fmla="*/ 1020156 w 2269836"/>
              <a:gd name="connsiteY5" fmla="*/ 457200 h 558800"/>
              <a:gd name="connsiteX6" fmla="*/ 315422 w 2269836"/>
              <a:gd name="connsiteY6" fmla="*/ 558800 h 558800"/>
              <a:gd name="connsiteX7" fmla="*/ 0 w 2269836"/>
              <a:gd name="connsiteY7" fmla="*/ 258263 h 558800"/>
              <a:gd name="connsiteX0" fmla="*/ 0 w 2269836"/>
              <a:gd name="connsiteY0" fmla="*/ 258263 h 558800"/>
              <a:gd name="connsiteX1" fmla="*/ 2000596 w 2269836"/>
              <a:gd name="connsiteY1" fmla="*/ 0 h 558800"/>
              <a:gd name="connsiteX2" fmla="*/ 1650076 w 2269836"/>
              <a:gd name="connsiteY2" fmla="*/ 177800 h 558800"/>
              <a:gd name="connsiteX3" fmla="*/ 2269836 w 2269836"/>
              <a:gd name="connsiteY3" fmla="*/ 162560 h 558800"/>
              <a:gd name="connsiteX4" fmla="*/ 2182750 w 2269836"/>
              <a:gd name="connsiteY4" fmla="*/ 362192 h 558800"/>
              <a:gd name="connsiteX5" fmla="*/ 1857452 w 2269836"/>
              <a:gd name="connsiteY5" fmla="*/ 386130 h 558800"/>
              <a:gd name="connsiteX6" fmla="*/ 1020156 w 2269836"/>
              <a:gd name="connsiteY6" fmla="*/ 457200 h 558800"/>
              <a:gd name="connsiteX7" fmla="*/ 315422 w 2269836"/>
              <a:gd name="connsiteY7" fmla="*/ 558800 h 558800"/>
              <a:gd name="connsiteX8" fmla="*/ 0 w 2269836"/>
              <a:gd name="connsiteY8" fmla="*/ 258263 h 558800"/>
              <a:gd name="connsiteX0" fmla="*/ 0 w 2269836"/>
              <a:gd name="connsiteY0" fmla="*/ 258263 h 558800"/>
              <a:gd name="connsiteX1" fmla="*/ 2000596 w 2269836"/>
              <a:gd name="connsiteY1" fmla="*/ 0 h 558800"/>
              <a:gd name="connsiteX2" fmla="*/ 1650076 w 2269836"/>
              <a:gd name="connsiteY2" fmla="*/ 177800 h 558800"/>
              <a:gd name="connsiteX3" fmla="*/ 2269836 w 2269836"/>
              <a:gd name="connsiteY3" fmla="*/ 162560 h 558800"/>
              <a:gd name="connsiteX4" fmla="*/ 2182750 w 2269836"/>
              <a:gd name="connsiteY4" fmla="*/ 362192 h 558800"/>
              <a:gd name="connsiteX5" fmla="*/ 1800302 w 2269836"/>
              <a:gd name="connsiteY5" fmla="*/ 366009 h 558800"/>
              <a:gd name="connsiteX6" fmla="*/ 1020156 w 2269836"/>
              <a:gd name="connsiteY6" fmla="*/ 457200 h 558800"/>
              <a:gd name="connsiteX7" fmla="*/ 315422 w 2269836"/>
              <a:gd name="connsiteY7" fmla="*/ 558800 h 558800"/>
              <a:gd name="connsiteX8" fmla="*/ 0 w 2269836"/>
              <a:gd name="connsiteY8" fmla="*/ 258263 h 558800"/>
              <a:gd name="connsiteX0" fmla="*/ 0 w 2188193"/>
              <a:gd name="connsiteY0" fmla="*/ 258263 h 558800"/>
              <a:gd name="connsiteX1" fmla="*/ 2000596 w 2188193"/>
              <a:gd name="connsiteY1" fmla="*/ 0 h 558800"/>
              <a:gd name="connsiteX2" fmla="*/ 1650076 w 2188193"/>
              <a:gd name="connsiteY2" fmla="*/ 177800 h 558800"/>
              <a:gd name="connsiteX3" fmla="*/ 2188193 w 2188193"/>
              <a:gd name="connsiteY3" fmla="*/ 172620 h 558800"/>
              <a:gd name="connsiteX4" fmla="*/ 2182750 w 2188193"/>
              <a:gd name="connsiteY4" fmla="*/ 362192 h 558800"/>
              <a:gd name="connsiteX5" fmla="*/ 1800302 w 2188193"/>
              <a:gd name="connsiteY5" fmla="*/ 366009 h 558800"/>
              <a:gd name="connsiteX6" fmla="*/ 1020156 w 2188193"/>
              <a:gd name="connsiteY6" fmla="*/ 457200 h 558800"/>
              <a:gd name="connsiteX7" fmla="*/ 315422 w 2188193"/>
              <a:gd name="connsiteY7" fmla="*/ 558800 h 558800"/>
              <a:gd name="connsiteX8" fmla="*/ 0 w 2188193"/>
              <a:gd name="connsiteY8" fmla="*/ 258263 h 558800"/>
              <a:gd name="connsiteX0" fmla="*/ 0 w 2188193"/>
              <a:gd name="connsiteY0" fmla="*/ 258263 h 558800"/>
              <a:gd name="connsiteX1" fmla="*/ 2000596 w 2188193"/>
              <a:gd name="connsiteY1" fmla="*/ 0 h 558800"/>
              <a:gd name="connsiteX2" fmla="*/ 2180755 w 2188193"/>
              <a:gd name="connsiteY2" fmla="*/ 103355 h 558800"/>
              <a:gd name="connsiteX3" fmla="*/ 2188193 w 2188193"/>
              <a:gd name="connsiteY3" fmla="*/ 172620 h 558800"/>
              <a:gd name="connsiteX4" fmla="*/ 2182750 w 2188193"/>
              <a:gd name="connsiteY4" fmla="*/ 362192 h 558800"/>
              <a:gd name="connsiteX5" fmla="*/ 1800302 w 2188193"/>
              <a:gd name="connsiteY5" fmla="*/ 366009 h 558800"/>
              <a:gd name="connsiteX6" fmla="*/ 1020156 w 2188193"/>
              <a:gd name="connsiteY6" fmla="*/ 457200 h 558800"/>
              <a:gd name="connsiteX7" fmla="*/ 315422 w 2188193"/>
              <a:gd name="connsiteY7" fmla="*/ 558800 h 558800"/>
              <a:gd name="connsiteX8" fmla="*/ 0 w 2188193"/>
              <a:gd name="connsiteY8" fmla="*/ 258263 h 558800"/>
              <a:gd name="connsiteX0" fmla="*/ 0 w 2188193"/>
              <a:gd name="connsiteY0" fmla="*/ 238143 h 538680"/>
              <a:gd name="connsiteX1" fmla="*/ 2185653 w 2188193"/>
              <a:gd name="connsiteY1" fmla="*/ 0 h 538680"/>
              <a:gd name="connsiteX2" fmla="*/ 2180755 w 2188193"/>
              <a:gd name="connsiteY2" fmla="*/ 83235 h 538680"/>
              <a:gd name="connsiteX3" fmla="*/ 2188193 w 2188193"/>
              <a:gd name="connsiteY3" fmla="*/ 152500 h 538680"/>
              <a:gd name="connsiteX4" fmla="*/ 2182750 w 2188193"/>
              <a:gd name="connsiteY4" fmla="*/ 342072 h 538680"/>
              <a:gd name="connsiteX5" fmla="*/ 1800302 w 2188193"/>
              <a:gd name="connsiteY5" fmla="*/ 345889 h 538680"/>
              <a:gd name="connsiteX6" fmla="*/ 1020156 w 2188193"/>
              <a:gd name="connsiteY6" fmla="*/ 437080 h 538680"/>
              <a:gd name="connsiteX7" fmla="*/ 315422 w 2188193"/>
              <a:gd name="connsiteY7" fmla="*/ 538680 h 538680"/>
              <a:gd name="connsiteX8" fmla="*/ 0 w 2188193"/>
              <a:gd name="connsiteY8" fmla="*/ 238143 h 538680"/>
              <a:gd name="connsiteX0" fmla="*/ 0 w 2185472"/>
              <a:gd name="connsiteY0" fmla="*/ 254239 h 538680"/>
              <a:gd name="connsiteX1" fmla="*/ 2182932 w 2185472"/>
              <a:gd name="connsiteY1" fmla="*/ 0 h 538680"/>
              <a:gd name="connsiteX2" fmla="*/ 2178034 w 2185472"/>
              <a:gd name="connsiteY2" fmla="*/ 83235 h 538680"/>
              <a:gd name="connsiteX3" fmla="*/ 2185472 w 2185472"/>
              <a:gd name="connsiteY3" fmla="*/ 152500 h 538680"/>
              <a:gd name="connsiteX4" fmla="*/ 2180029 w 2185472"/>
              <a:gd name="connsiteY4" fmla="*/ 342072 h 538680"/>
              <a:gd name="connsiteX5" fmla="*/ 1797581 w 2185472"/>
              <a:gd name="connsiteY5" fmla="*/ 345889 h 538680"/>
              <a:gd name="connsiteX6" fmla="*/ 1017435 w 2185472"/>
              <a:gd name="connsiteY6" fmla="*/ 437080 h 538680"/>
              <a:gd name="connsiteX7" fmla="*/ 312701 w 2185472"/>
              <a:gd name="connsiteY7" fmla="*/ 538680 h 538680"/>
              <a:gd name="connsiteX8" fmla="*/ 0 w 2185472"/>
              <a:gd name="connsiteY8" fmla="*/ 254239 h 538680"/>
              <a:gd name="connsiteX0" fmla="*/ 0 w 2202241"/>
              <a:gd name="connsiteY0" fmla="*/ 254239 h 538680"/>
              <a:gd name="connsiteX1" fmla="*/ 2182932 w 2202241"/>
              <a:gd name="connsiteY1" fmla="*/ 0 h 538680"/>
              <a:gd name="connsiteX2" fmla="*/ 2178034 w 2202241"/>
              <a:gd name="connsiteY2" fmla="*/ 83235 h 538680"/>
              <a:gd name="connsiteX3" fmla="*/ 2185472 w 2202241"/>
              <a:gd name="connsiteY3" fmla="*/ 152500 h 538680"/>
              <a:gd name="connsiteX4" fmla="*/ 2202241 w 2202241"/>
              <a:gd name="connsiteY4" fmla="*/ 347546 h 538680"/>
              <a:gd name="connsiteX5" fmla="*/ 1797581 w 2202241"/>
              <a:gd name="connsiteY5" fmla="*/ 345889 h 538680"/>
              <a:gd name="connsiteX6" fmla="*/ 1017435 w 2202241"/>
              <a:gd name="connsiteY6" fmla="*/ 437080 h 538680"/>
              <a:gd name="connsiteX7" fmla="*/ 312701 w 2202241"/>
              <a:gd name="connsiteY7" fmla="*/ 538680 h 538680"/>
              <a:gd name="connsiteX8" fmla="*/ 0 w 2202241"/>
              <a:gd name="connsiteY8" fmla="*/ 254239 h 538680"/>
              <a:gd name="connsiteX0" fmla="*/ 0 w 2202241"/>
              <a:gd name="connsiteY0" fmla="*/ 254239 h 538680"/>
              <a:gd name="connsiteX1" fmla="*/ 2182932 w 2202241"/>
              <a:gd name="connsiteY1" fmla="*/ 0 h 538680"/>
              <a:gd name="connsiteX2" fmla="*/ 2185472 w 2202241"/>
              <a:gd name="connsiteY2" fmla="*/ 152500 h 538680"/>
              <a:gd name="connsiteX3" fmla="*/ 2202241 w 2202241"/>
              <a:gd name="connsiteY3" fmla="*/ 347546 h 538680"/>
              <a:gd name="connsiteX4" fmla="*/ 1797581 w 2202241"/>
              <a:gd name="connsiteY4" fmla="*/ 345889 h 538680"/>
              <a:gd name="connsiteX5" fmla="*/ 1017435 w 2202241"/>
              <a:gd name="connsiteY5" fmla="*/ 437080 h 538680"/>
              <a:gd name="connsiteX6" fmla="*/ 312701 w 2202241"/>
              <a:gd name="connsiteY6" fmla="*/ 538680 h 538680"/>
              <a:gd name="connsiteX7" fmla="*/ 0 w 2202241"/>
              <a:gd name="connsiteY7" fmla="*/ 254239 h 538680"/>
              <a:gd name="connsiteX0" fmla="*/ 0 w 2202241"/>
              <a:gd name="connsiteY0" fmla="*/ 254239 h 538680"/>
              <a:gd name="connsiteX1" fmla="*/ 2182932 w 2202241"/>
              <a:gd name="connsiteY1" fmla="*/ 0 h 538680"/>
              <a:gd name="connsiteX2" fmla="*/ 2181770 w 2202241"/>
              <a:gd name="connsiteY2" fmla="*/ 152500 h 538680"/>
              <a:gd name="connsiteX3" fmla="*/ 2202241 w 2202241"/>
              <a:gd name="connsiteY3" fmla="*/ 347546 h 538680"/>
              <a:gd name="connsiteX4" fmla="*/ 1797581 w 2202241"/>
              <a:gd name="connsiteY4" fmla="*/ 345889 h 538680"/>
              <a:gd name="connsiteX5" fmla="*/ 1017435 w 2202241"/>
              <a:gd name="connsiteY5" fmla="*/ 437080 h 538680"/>
              <a:gd name="connsiteX6" fmla="*/ 312701 w 2202241"/>
              <a:gd name="connsiteY6" fmla="*/ 538680 h 538680"/>
              <a:gd name="connsiteX7" fmla="*/ 0 w 2202241"/>
              <a:gd name="connsiteY7" fmla="*/ 254239 h 538680"/>
              <a:gd name="connsiteX0" fmla="*/ 0 w 2367277"/>
              <a:gd name="connsiteY0" fmla="*/ 254239 h 538680"/>
              <a:gd name="connsiteX1" fmla="*/ 2182932 w 2367277"/>
              <a:gd name="connsiteY1" fmla="*/ 0 h 538680"/>
              <a:gd name="connsiteX2" fmla="*/ 2202241 w 2367277"/>
              <a:gd name="connsiteY2" fmla="*/ 347546 h 538680"/>
              <a:gd name="connsiteX3" fmla="*/ 1797581 w 2367277"/>
              <a:gd name="connsiteY3" fmla="*/ 345889 h 538680"/>
              <a:gd name="connsiteX4" fmla="*/ 1017435 w 2367277"/>
              <a:gd name="connsiteY4" fmla="*/ 437080 h 538680"/>
              <a:gd name="connsiteX5" fmla="*/ 312701 w 2367277"/>
              <a:gd name="connsiteY5" fmla="*/ 538680 h 538680"/>
              <a:gd name="connsiteX6" fmla="*/ 0 w 2367277"/>
              <a:gd name="connsiteY6" fmla="*/ 254239 h 538680"/>
              <a:gd name="connsiteX0" fmla="*/ 0 w 2202241"/>
              <a:gd name="connsiteY0" fmla="*/ 254239 h 538680"/>
              <a:gd name="connsiteX1" fmla="*/ 2182932 w 2202241"/>
              <a:gd name="connsiteY1" fmla="*/ 0 h 538680"/>
              <a:gd name="connsiteX2" fmla="*/ 2202241 w 2202241"/>
              <a:gd name="connsiteY2" fmla="*/ 347546 h 538680"/>
              <a:gd name="connsiteX3" fmla="*/ 1797581 w 2202241"/>
              <a:gd name="connsiteY3" fmla="*/ 345889 h 538680"/>
              <a:gd name="connsiteX4" fmla="*/ 1017435 w 2202241"/>
              <a:gd name="connsiteY4" fmla="*/ 437080 h 538680"/>
              <a:gd name="connsiteX5" fmla="*/ 312701 w 2202241"/>
              <a:gd name="connsiteY5" fmla="*/ 538680 h 538680"/>
              <a:gd name="connsiteX6" fmla="*/ 0 w 2202241"/>
              <a:gd name="connsiteY6" fmla="*/ 254239 h 538680"/>
              <a:gd name="connsiteX0" fmla="*/ 0 w 2212548"/>
              <a:gd name="connsiteY0" fmla="*/ 256976 h 541417"/>
              <a:gd name="connsiteX1" fmla="*/ 2212548 w 2212548"/>
              <a:gd name="connsiteY1" fmla="*/ 0 h 541417"/>
              <a:gd name="connsiteX2" fmla="*/ 2202241 w 2212548"/>
              <a:gd name="connsiteY2" fmla="*/ 350283 h 541417"/>
              <a:gd name="connsiteX3" fmla="*/ 1797581 w 2212548"/>
              <a:gd name="connsiteY3" fmla="*/ 348626 h 541417"/>
              <a:gd name="connsiteX4" fmla="*/ 1017435 w 2212548"/>
              <a:gd name="connsiteY4" fmla="*/ 439817 h 541417"/>
              <a:gd name="connsiteX5" fmla="*/ 312701 w 2212548"/>
              <a:gd name="connsiteY5" fmla="*/ 541417 h 541417"/>
              <a:gd name="connsiteX6" fmla="*/ 0 w 2212548"/>
              <a:gd name="connsiteY6" fmla="*/ 256976 h 541417"/>
              <a:gd name="connsiteX0" fmla="*/ 0 w 2212548"/>
              <a:gd name="connsiteY0" fmla="*/ 256976 h 541417"/>
              <a:gd name="connsiteX1" fmla="*/ 2212548 w 2212548"/>
              <a:gd name="connsiteY1" fmla="*/ 0 h 541417"/>
              <a:gd name="connsiteX2" fmla="*/ 2202241 w 2212548"/>
              <a:gd name="connsiteY2" fmla="*/ 350283 h 541417"/>
              <a:gd name="connsiteX3" fmla="*/ 1797581 w 2212548"/>
              <a:gd name="connsiteY3" fmla="*/ 348626 h 541417"/>
              <a:gd name="connsiteX4" fmla="*/ 1017435 w 2212548"/>
              <a:gd name="connsiteY4" fmla="*/ 453502 h 541417"/>
              <a:gd name="connsiteX5" fmla="*/ 312701 w 2212548"/>
              <a:gd name="connsiteY5" fmla="*/ 541417 h 541417"/>
              <a:gd name="connsiteX6" fmla="*/ 0 w 2212548"/>
              <a:gd name="connsiteY6" fmla="*/ 256976 h 54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2548" h="541417">
                <a:moveTo>
                  <a:pt x="0" y="256976"/>
                </a:moveTo>
                <a:lnTo>
                  <a:pt x="2212548" y="0"/>
                </a:lnTo>
                <a:lnTo>
                  <a:pt x="2202241" y="350283"/>
                </a:lnTo>
                <a:lnTo>
                  <a:pt x="1797581" y="348626"/>
                </a:lnTo>
                <a:lnTo>
                  <a:pt x="1017435" y="453502"/>
                </a:lnTo>
                <a:lnTo>
                  <a:pt x="312701" y="541417"/>
                </a:lnTo>
                <a:lnTo>
                  <a:pt x="0" y="256976"/>
                </a:lnTo>
                <a:close/>
              </a:path>
            </a:pathLst>
          </a:custGeom>
          <a:solidFill>
            <a:srgbClr val="FFFF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2" name="Freeform: Shape 101">
            <a:extLst>
              <a:ext uri="{FF2B5EF4-FFF2-40B4-BE49-F238E27FC236}">
                <a16:creationId xmlns:a16="http://schemas.microsoft.com/office/drawing/2014/main" id="{BEE9AE6E-66B8-2650-D403-BD9FD1996F77}"/>
              </a:ext>
            </a:extLst>
          </p:cNvPr>
          <p:cNvSpPr/>
          <p:nvPr/>
        </p:nvSpPr>
        <p:spPr>
          <a:xfrm>
            <a:off x="687740" y="778604"/>
            <a:ext cx="3584328" cy="365357"/>
          </a:xfrm>
          <a:custGeom>
            <a:avLst/>
            <a:gdLst>
              <a:gd name="connsiteX0" fmla="*/ 0 w 3190240"/>
              <a:gd name="connsiteY0" fmla="*/ 5080 h 213360"/>
              <a:gd name="connsiteX1" fmla="*/ 3048000 w 3190240"/>
              <a:gd name="connsiteY1" fmla="*/ 0 h 213360"/>
              <a:gd name="connsiteX2" fmla="*/ 3190240 w 3190240"/>
              <a:gd name="connsiteY2" fmla="*/ 182880 h 213360"/>
              <a:gd name="connsiteX3" fmla="*/ 1930400 w 3190240"/>
              <a:gd name="connsiteY3" fmla="*/ 208280 h 213360"/>
              <a:gd name="connsiteX4" fmla="*/ 2077720 w 3190240"/>
              <a:gd name="connsiteY4" fmla="*/ 157480 h 213360"/>
              <a:gd name="connsiteX5" fmla="*/ 497840 w 3190240"/>
              <a:gd name="connsiteY5" fmla="*/ 167640 h 213360"/>
              <a:gd name="connsiteX6" fmla="*/ 538480 w 3190240"/>
              <a:gd name="connsiteY6" fmla="*/ 213360 h 213360"/>
              <a:gd name="connsiteX7" fmla="*/ 40640 w 3190240"/>
              <a:gd name="connsiteY7" fmla="*/ 213360 h 213360"/>
              <a:gd name="connsiteX8" fmla="*/ 0 w 3190240"/>
              <a:gd name="connsiteY8" fmla="*/ 5080 h 213360"/>
              <a:gd name="connsiteX0" fmla="*/ 0 w 3323244"/>
              <a:gd name="connsiteY0" fmla="*/ 5080 h 213360"/>
              <a:gd name="connsiteX1" fmla="*/ 3048000 w 3323244"/>
              <a:gd name="connsiteY1" fmla="*/ 0 h 213360"/>
              <a:gd name="connsiteX2" fmla="*/ 3323244 w 3323244"/>
              <a:gd name="connsiteY2" fmla="*/ 170912 h 213360"/>
              <a:gd name="connsiteX3" fmla="*/ 1930400 w 3323244"/>
              <a:gd name="connsiteY3" fmla="*/ 208280 h 213360"/>
              <a:gd name="connsiteX4" fmla="*/ 2077720 w 3323244"/>
              <a:gd name="connsiteY4" fmla="*/ 157480 h 213360"/>
              <a:gd name="connsiteX5" fmla="*/ 497840 w 3323244"/>
              <a:gd name="connsiteY5" fmla="*/ 167640 h 213360"/>
              <a:gd name="connsiteX6" fmla="*/ 538480 w 3323244"/>
              <a:gd name="connsiteY6" fmla="*/ 213360 h 213360"/>
              <a:gd name="connsiteX7" fmla="*/ 40640 w 3323244"/>
              <a:gd name="connsiteY7" fmla="*/ 213360 h 213360"/>
              <a:gd name="connsiteX8" fmla="*/ 0 w 3323244"/>
              <a:gd name="connsiteY8" fmla="*/ 5080 h 213360"/>
              <a:gd name="connsiteX0" fmla="*/ 0 w 3323244"/>
              <a:gd name="connsiteY0" fmla="*/ 0 h 208280"/>
              <a:gd name="connsiteX1" fmla="*/ 3122815 w 3323244"/>
              <a:gd name="connsiteY1" fmla="*/ 42792 h 208280"/>
              <a:gd name="connsiteX2" fmla="*/ 3323244 w 3323244"/>
              <a:gd name="connsiteY2" fmla="*/ 165832 h 208280"/>
              <a:gd name="connsiteX3" fmla="*/ 1930400 w 3323244"/>
              <a:gd name="connsiteY3" fmla="*/ 203200 h 208280"/>
              <a:gd name="connsiteX4" fmla="*/ 2077720 w 3323244"/>
              <a:gd name="connsiteY4" fmla="*/ 152400 h 208280"/>
              <a:gd name="connsiteX5" fmla="*/ 497840 w 3323244"/>
              <a:gd name="connsiteY5" fmla="*/ 162560 h 208280"/>
              <a:gd name="connsiteX6" fmla="*/ 538480 w 3323244"/>
              <a:gd name="connsiteY6" fmla="*/ 208280 h 208280"/>
              <a:gd name="connsiteX7" fmla="*/ 40640 w 3323244"/>
              <a:gd name="connsiteY7" fmla="*/ 208280 h 208280"/>
              <a:gd name="connsiteX8" fmla="*/ 0 w 3323244"/>
              <a:gd name="connsiteY8" fmla="*/ 0 h 208280"/>
              <a:gd name="connsiteX0" fmla="*/ 0 w 3314931"/>
              <a:gd name="connsiteY0" fmla="*/ 17048 h 165488"/>
              <a:gd name="connsiteX1" fmla="*/ 3114502 w 3314931"/>
              <a:gd name="connsiteY1" fmla="*/ 0 h 165488"/>
              <a:gd name="connsiteX2" fmla="*/ 3314931 w 3314931"/>
              <a:gd name="connsiteY2" fmla="*/ 123040 h 165488"/>
              <a:gd name="connsiteX3" fmla="*/ 1922087 w 3314931"/>
              <a:gd name="connsiteY3" fmla="*/ 160408 h 165488"/>
              <a:gd name="connsiteX4" fmla="*/ 2069407 w 3314931"/>
              <a:gd name="connsiteY4" fmla="*/ 109608 h 165488"/>
              <a:gd name="connsiteX5" fmla="*/ 489527 w 3314931"/>
              <a:gd name="connsiteY5" fmla="*/ 119768 h 165488"/>
              <a:gd name="connsiteX6" fmla="*/ 530167 w 3314931"/>
              <a:gd name="connsiteY6" fmla="*/ 165488 h 165488"/>
              <a:gd name="connsiteX7" fmla="*/ 32327 w 3314931"/>
              <a:gd name="connsiteY7" fmla="*/ 165488 h 165488"/>
              <a:gd name="connsiteX8" fmla="*/ 0 w 3314931"/>
              <a:gd name="connsiteY8" fmla="*/ 17048 h 165488"/>
              <a:gd name="connsiteX0" fmla="*/ 0 w 3314931"/>
              <a:gd name="connsiteY0" fmla="*/ 17048 h 165488"/>
              <a:gd name="connsiteX1" fmla="*/ 3114502 w 3314931"/>
              <a:gd name="connsiteY1" fmla="*/ 0 h 165488"/>
              <a:gd name="connsiteX2" fmla="*/ 3314931 w 3314931"/>
              <a:gd name="connsiteY2" fmla="*/ 123040 h 165488"/>
              <a:gd name="connsiteX3" fmla="*/ 1922087 w 3314931"/>
              <a:gd name="connsiteY3" fmla="*/ 160408 h 165488"/>
              <a:gd name="connsiteX4" fmla="*/ 489527 w 3314931"/>
              <a:gd name="connsiteY4" fmla="*/ 119768 h 165488"/>
              <a:gd name="connsiteX5" fmla="*/ 530167 w 3314931"/>
              <a:gd name="connsiteY5" fmla="*/ 165488 h 165488"/>
              <a:gd name="connsiteX6" fmla="*/ 32327 w 3314931"/>
              <a:gd name="connsiteY6" fmla="*/ 165488 h 165488"/>
              <a:gd name="connsiteX7" fmla="*/ 0 w 3314931"/>
              <a:gd name="connsiteY7" fmla="*/ 17048 h 165488"/>
              <a:gd name="connsiteX0" fmla="*/ 0 w 3314931"/>
              <a:gd name="connsiteY0" fmla="*/ 17048 h 165488"/>
              <a:gd name="connsiteX1" fmla="*/ 3114502 w 3314931"/>
              <a:gd name="connsiteY1" fmla="*/ 0 h 165488"/>
              <a:gd name="connsiteX2" fmla="*/ 3314931 w 3314931"/>
              <a:gd name="connsiteY2" fmla="*/ 123040 h 165488"/>
              <a:gd name="connsiteX3" fmla="*/ 1922087 w 3314931"/>
              <a:gd name="connsiteY3" fmla="*/ 160408 h 165488"/>
              <a:gd name="connsiteX4" fmla="*/ 530167 w 3314931"/>
              <a:gd name="connsiteY4" fmla="*/ 165488 h 165488"/>
              <a:gd name="connsiteX5" fmla="*/ 32327 w 3314931"/>
              <a:gd name="connsiteY5" fmla="*/ 165488 h 165488"/>
              <a:gd name="connsiteX6" fmla="*/ 0 w 3314931"/>
              <a:gd name="connsiteY6" fmla="*/ 17048 h 165488"/>
              <a:gd name="connsiteX0" fmla="*/ 75739 w 3390670"/>
              <a:gd name="connsiteY0" fmla="*/ 17048 h 165488"/>
              <a:gd name="connsiteX1" fmla="*/ 3190241 w 3390670"/>
              <a:gd name="connsiteY1" fmla="*/ 0 h 165488"/>
              <a:gd name="connsiteX2" fmla="*/ 3390670 w 3390670"/>
              <a:gd name="connsiteY2" fmla="*/ 123040 h 165488"/>
              <a:gd name="connsiteX3" fmla="*/ 1997826 w 3390670"/>
              <a:gd name="connsiteY3" fmla="*/ 160408 h 165488"/>
              <a:gd name="connsiteX4" fmla="*/ 605906 w 3390670"/>
              <a:gd name="connsiteY4" fmla="*/ 165488 h 165488"/>
              <a:gd name="connsiteX5" fmla="*/ 0 w 3390670"/>
              <a:gd name="connsiteY5" fmla="*/ 161499 h 165488"/>
              <a:gd name="connsiteX6" fmla="*/ 75739 w 3390670"/>
              <a:gd name="connsiteY6" fmla="*/ 17048 h 165488"/>
              <a:gd name="connsiteX0" fmla="*/ 0 w 3406371"/>
              <a:gd name="connsiteY0" fmla="*/ 17048 h 165488"/>
              <a:gd name="connsiteX1" fmla="*/ 3205942 w 3406371"/>
              <a:gd name="connsiteY1" fmla="*/ 0 h 165488"/>
              <a:gd name="connsiteX2" fmla="*/ 3406371 w 3406371"/>
              <a:gd name="connsiteY2" fmla="*/ 123040 h 165488"/>
              <a:gd name="connsiteX3" fmla="*/ 2013527 w 3406371"/>
              <a:gd name="connsiteY3" fmla="*/ 160408 h 165488"/>
              <a:gd name="connsiteX4" fmla="*/ 621607 w 3406371"/>
              <a:gd name="connsiteY4" fmla="*/ 165488 h 165488"/>
              <a:gd name="connsiteX5" fmla="*/ 15701 w 3406371"/>
              <a:gd name="connsiteY5" fmla="*/ 161499 h 165488"/>
              <a:gd name="connsiteX6" fmla="*/ 0 w 3406371"/>
              <a:gd name="connsiteY6" fmla="*/ 17048 h 165488"/>
              <a:gd name="connsiteX0" fmla="*/ 0 w 3406371"/>
              <a:gd name="connsiteY0" fmla="*/ 17048 h 168387"/>
              <a:gd name="connsiteX1" fmla="*/ 3205942 w 3406371"/>
              <a:gd name="connsiteY1" fmla="*/ 0 h 168387"/>
              <a:gd name="connsiteX2" fmla="*/ 3406371 w 3406371"/>
              <a:gd name="connsiteY2" fmla="*/ 123040 h 168387"/>
              <a:gd name="connsiteX3" fmla="*/ 2013527 w 3406371"/>
              <a:gd name="connsiteY3" fmla="*/ 168387 h 168387"/>
              <a:gd name="connsiteX4" fmla="*/ 621607 w 3406371"/>
              <a:gd name="connsiteY4" fmla="*/ 165488 h 168387"/>
              <a:gd name="connsiteX5" fmla="*/ 15701 w 3406371"/>
              <a:gd name="connsiteY5" fmla="*/ 161499 h 168387"/>
              <a:gd name="connsiteX6" fmla="*/ 0 w 3406371"/>
              <a:gd name="connsiteY6" fmla="*/ 17048 h 168387"/>
              <a:gd name="connsiteX0" fmla="*/ 0 w 3489498"/>
              <a:gd name="connsiteY0" fmla="*/ 17048 h 168387"/>
              <a:gd name="connsiteX1" fmla="*/ 3205942 w 3489498"/>
              <a:gd name="connsiteY1" fmla="*/ 0 h 168387"/>
              <a:gd name="connsiteX2" fmla="*/ 3489498 w 3489498"/>
              <a:gd name="connsiteY2" fmla="*/ 166923 h 168387"/>
              <a:gd name="connsiteX3" fmla="*/ 2013527 w 3489498"/>
              <a:gd name="connsiteY3" fmla="*/ 168387 h 168387"/>
              <a:gd name="connsiteX4" fmla="*/ 621607 w 3489498"/>
              <a:gd name="connsiteY4" fmla="*/ 165488 h 168387"/>
              <a:gd name="connsiteX5" fmla="*/ 15701 w 3489498"/>
              <a:gd name="connsiteY5" fmla="*/ 161499 h 168387"/>
              <a:gd name="connsiteX6" fmla="*/ 0 w 3489498"/>
              <a:gd name="connsiteY6" fmla="*/ 17048 h 168387"/>
              <a:gd name="connsiteX0" fmla="*/ 181702 w 3671200"/>
              <a:gd name="connsiteY0" fmla="*/ 17048 h 168387"/>
              <a:gd name="connsiteX1" fmla="*/ 3387644 w 3671200"/>
              <a:gd name="connsiteY1" fmla="*/ 0 h 168387"/>
              <a:gd name="connsiteX2" fmla="*/ 3671200 w 3671200"/>
              <a:gd name="connsiteY2" fmla="*/ 166923 h 168387"/>
              <a:gd name="connsiteX3" fmla="*/ 2195229 w 3671200"/>
              <a:gd name="connsiteY3" fmla="*/ 168387 h 168387"/>
              <a:gd name="connsiteX4" fmla="*/ 803309 w 3671200"/>
              <a:gd name="connsiteY4" fmla="*/ 165488 h 168387"/>
              <a:gd name="connsiteX5" fmla="*/ 0 w 3671200"/>
              <a:gd name="connsiteY5" fmla="*/ 161499 h 168387"/>
              <a:gd name="connsiteX6" fmla="*/ 181702 w 3671200"/>
              <a:gd name="connsiteY6" fmla="*/ 17048 h 168387"/>
              <a:gd name="connsiteX0" fmla="*/ 0 w 3675512"/>
              <a:gd name="connsiteY0" fmla="*/ 13495 h 168387"/>
              <a:gd name="connsiteX1" fmla="*/ 3391956 w 3675512"/>
              <a:gd name="connsiteY1" fmla="*/ 0 h 168387"/>
              <a:gd name="connsiteX2" fmla="*/ 3675512 w 3675512"/>
              <a:gd name="connsiteY2" fmla="*/ 166923 h 168387"/>
              <a:gd name="connsiteX3" fmla="*/ 2199541 w 3675512"/>
              <a:gd name="connsiteY3" fmla="*/ 168387 h 168387"/>
              <a:gd name="connsiteX4" fmla="*/ 807621 w 3675512"/>
              <a:gd name="connsiteY4" fmla="*/ 165488 h 168387"/>
              <a:gd name="connsiteX5" fmla="*/ 4312 w 3675512"/>
              <a:gd name="connsiteY5" fmla="*/ 161499 h 168387"/>
              <a:gd name="connsiteX6" fmla="*/ 0 w 3675512"/>
              <a:gd name="connsiteY6" fmla="*/ 13495 h 168387"/>
              <a:gd name="connsiteX0" fmla="*/ 0 w 3675512"/>
              <a:gd name="connsiteY0" fmla="*/ 13495 h 173935"/>
              <a:gd name="connsiteX1" fmla="*/ 3391956 w 3675512"/>
              <a:gd name="connsiteY1" fmla="*/ 0 h 173935"/>
              <a:gd name="connsiteX2" fmla="*/ 3675512 w 3675512"/>
              <a:gd name="connsiteY2" fmla="*/ 166923 h 173935"/>
              <a:gd name="connsiteX3" fmla="*/ 2199541 w 3675512"/>
              <a:gd name="connsiteY3" fmla="*/ 168387 h 173935"/>
              <a:gd name="connsiteX4" fmla="*/ 807621 w 3675512"/>
              <a:gd name="connsiteY4" fmla="*/ 165488 h 173935"/>
              <a:gd name="connsiteX5" fmla="*/ 11904 w 3675512"/>
              <a:gd name="connsiteY5" fmla="*/ 173935 h 173935"/>
              <a:gd name="connsiteX6" fmla="*/ 0 w 3675512"/>
              <a:gd name="connsiteY6" fmla="*/ 13495 h 173935"/>
              <a:gd name="connsiteX0" fmla="*/ 0 w 3675512"/>
              <a:gd name="connsiteY0" fmla="*/ 14897 h 175337"/>
              <a:gd name="connsiteX1" fmla="*/ 3320059 w 3675512"/>
              <a:gd name="connsiteY1" fmla="*/ 0 h 175337"/>
              <a:gd name="connsiteX2" fmla="*/ 3675512 w 3675512"/>
              <a:gd name="connsiteY2" fmla="*/ 168325 h 175337"/>
              <a:gd name="connsiteX3" fmla="*/ 2199541 w 3675512"/>
              <a:gd name="connsiteY3" fmla="*/ 169789 h 175337"/>
              <a:gd name="connsiteX4" fmla="*/ 807621 w 3675512"/>
              <a:gd name="connsiteY4" fmla="*/ 166890 h 175337"/>
              <a:gd name="connsiteX5" fmla="*/ 11904 w 3675512"/>
              <a:gd name="connsiteY5" fmla="*/ 175337 h 175337"/>
              <a:gd name="connsiteX6" fmla="*/ 0 w 3675512"/>
              <a:gd name="connsiteY6" fmla="*/ 14897 h 175337"/>
              <a:gd name="connsiteX0" fmla="*/ 0 w 3675512"/>
              <a:gd name="connsiteY0" fmla="*/ 14897 h 175337"/>
              <a:gd name="connsiteX1" fmla="*/ 3320059 w 3675512"/>
              <a:gd name="connsiteY1" fmla="*/ 0 h 175337"/>
              <a:gd name="connsiteX2" fmla="*/ 3478805 w 3675512"/>
              <a:gd name="connsiteY2" fmla="*/ 72687 h 175337"/>
              <a:gd name="connsiteX3" fmla="*/ 3675512 w 3675512"/>
              <a:gd name="connsiteY3" fmla="*/ 168325 h 175337"/>
              <a:gd name="connsiteX4" fmla="*/ 2199541 w 3675512"/>
              <a:gd name="connsiteY4" fmla="*/ 169789 h 175337"/>
              <a:gd name="connsiteX5" fmla="*/ 807621 w 3675512"/>
              <a:gd name="connsiteY5" fmla="*/ 166890 h 175337"/>
              <a:gd name="connsiteX6" fmla="*/ 11904 w 3675512"/>
              <a:gd name="connsiteY6" fmla="*/ 175337 h 175337"/>
              <a:gd name="connsiteX7" fmla="*/ 0 w 3675512"/>
              <a:gd name="connsiteY7" fmla="*/ 14897 h 175337"/>
              <a:gd name="connsiteX0" fmla="*/ 0 w 3675512"/>
              <a:gd name="connsiteY0" fmla="*/ 14897 h 175337"/>
              <a:gd name="connsiteX1" fmla="*/ 3320059 w 3675512"/>
              <a:gd name="connsiteY1" fmla="*/ 0 h 175337"/>
              <a:gd name="connsiteX2" fmla="*/ 3517749 w 3675512"/>
              <a:gd name="connsiteY2" fmla="*/ 79697 h 175337"/>
              <a:gd name="connsiteX3" fmla="*/ 3675512 w 3675512"/>
              <a:gd name="connsiteY3" fmla="*/ 168325 h 175337"/>
              <a:gd name="connsiteX4" fmla="*/ 2199541 w 3675512"/>
              <a:gd name="connsiteY4" fmla="*/ 169789 h 175337"/>
              <a:gd name="connsiteX5" fmla="*/ 807621 w 3675512"/>
              <a:gd name="connsiteY5" fmla="*/ 166890 h 175337"/>
              <a:gd name="connsiteX6" fmla="*/ 11904 w 3675512"/>
              <a:gd name="connsiteY6" fmla="*/ 175337 h 175337"/>
              <a:gd name="connsiteX7" fmla="*/ 0 w 3675512"/>
              <a:gd name="connsiteY7" fmla="*/ 14897 h 175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75512" h="175337">
                <a:moveTo>
                  <a:pt x="0" y="14897"/>
                </a:moveTo>
                <a:lnTo>
                  <a:pt x="3320059" y="0"/>
                </a:lnTo>
                <a:lnTo>
                  <a:pt x="3517749" y="79697"/>
                </a:lnTo>
                <a:lnTo>
                  <a:pt x="3675512" y="168325"/>
                </a:lnTo>
                <a:lnTo>
                  <a:pt x="2199541" y="169789"/>
                </a:lnTo>
                <a:lnTo>
                  <a:pt x="807621" y="166890"/>
                </a:lnTo>
                <a:lnTo>
                  <a:pt x="11904" y="175337"/>
                </a:lnTo>
                <a:lnTo>
                  <a:pt x="0" y="14897"/>
                </a:lnTo>
                <a:close/>
              </a:path>
            </a:pathLst>
          </a:custGeom>
          <a:solidFill>
            <a:srgbClr val="FFFF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03" name="Freeform: Shape 102">
            <a:extLst>
              <a:ext uri="{FF2B5EF4-FFF2-40B4-BE49-F238E27FC236}">
                <a16:creationId xmlns:a16="http://schemas.microsoft.com/office/drawing/2014/main" id="{0D7D2F66-F5D9-F6F2-8B21-696A1E9B268C}"/>
              </a:ext>
            </a:extLst>
          </p:cNvPr>
          <p:cNvSpPr/>
          <p:nvPr/>
        </p:nvSpPr>
        <p:spPr>
          <a:xfrm>
            <a:off x="1084697" y="3544269"/>
            <a:ext cx="5368433" cy="2819740"/>
          </a:xfrm>
          <a:custGeom>
            <a:avLst/>
            <a:gdLst>
              <a:gd name="connsiteX0" fmla="*/ 1743559 w 4912962"/>
              <a:gd name="connsiteY0" fmla="*/ 117043 h 1504141"/>
              <a:gd name="connsiteX1" fmla="*/ 0 w 4912962"/>
              <a:gd name="connsiteY1" fmla="*/ 597491 h 1504141"/>
              <a:gd name="connsiteX2" fmla="*/ 712922 w 4912962"/>
              <a:gd name="connsiteY2" fmla="*/ 1155430 h 1504141"/>
              <a:gd name="connsiteX3" fmla="*/ 2185261 w 4912962"/>
              <a:gd name="connsiteY3" fmla="*/ 1504141 h 1504141"/>
              <a:gd name="connsiteX4" fmla="*/ 2355742 w 4912962"/>
              <a:gd name="connsiteY4" fmla="*/ 1504141 h 1504141"/>
              <a:gd name="connsiteX5" fmla="*/ 2936928 w 4912962"/>
              <a:gd name="connsiteY5" fmla="*/ 1480894 h 1504141"/>
              <a:gd name="connsiteX6" fmla="*/ 3239145 w 4912962"/>
              <a:gd name="connsiteY6" fmla="*/ 1387904 h 1504141"/>
              <a:gd name="connsiteX7" fmla="*/ 3921071 w 4912962"/>
              <a:gd name="connsiteY7" fmla="*/ 1178677 h 1504141"/>
              <a:gd name="connsiteX8" fmla="*/ 4021810 w 4912962"/>
              <a:gd name="connsiteY8" fmla="*/ 1093436 h 1504141"/>
              <a:gd name="connsiteX9" fmla="*/ 4370522 w 4912962"/>
              <a:gd name="connsiteY9" fmla="*/ 783470 h 1504141"/>
              <a:gd name="connsiteX10" fmla="*/ 4076054 w 4912962"/>
              <a:gd name="connsiteY10" fmla="*/ 527748 h 1504141"/>
              <a:gd name="connsiteX11" fmla="*/ 4130298 w 4912962"/>
              <a:gd name="connsiteY11" fmla="*/ 473504 h 1504141"/>
              <a:gd name="connsiteX12" fmla="*/ 4912962 w 4912962"/>
              <a:gd name="connsiteY12" fmla="*/ 217782 h 1504141"/>
              <a:gd name="connsiteX13" fmla="*/ 4006312 w 4912962"/>
              <a:gd name="connsiteY13" fmla="*/ 16304 h 1504141"/>
              <a:gd name="connsiteX14" fmla="*/ 3750590 w 4912962"/>
              <a:gd name="connsiteY14" fmla="*/ 806 h 1504141"/>
              <a:gd name="connsiteX15" fmla="*/ 3146156 w 4912962"/>
              <a:gd name="connsiteY15" fmla="*/ 806 h 1504141"/>
              <a:gd name="connsiteX16" fmla="*/ 2688956 w 4912962"/>
              <a:gd name="connsiteY16" fmla="*/ 806 h 1504141"/>
              <a:gd name="connsiteX17" fmla="*/ 2107769 w 4912962"/>
              <a:gd name="connsiteY17" fmla="*/ 78297 h 1504141"/>
              <a:gd name="connsiteX18" fmla="*/ 1999281 w 4912962"/>
              <a:gd name="connsiteY18" fmla="*/ 101545 h 1504141"/>
              <a:gd name="connsiteX19" fmla="*/ 1743559 w 4912962"/>
              <a:gd name="connsiteY19" fmla="*/ 117043 h 1504141"/>
              <a:gd name="connsiteX0" fmla="*/ 0 w 5207753"/>
              <a:gd name="connsiteY0" fmla="*/ 50368 h 1504141"/>
              <a:gd name="connsiteX1" fmla="*/ 294791 w 5207753"/>
              <a:gd name="connsiteY1" fmla="*/ 597491 h 1504141"/>
              <a:gd name="connsiteX2" fmla="*/ 1007713 w 5207753"/>
              <a:gd name="connsiteY2" fmla="*/ 1155430 h 1504141"/>
              <a:gd name="connsiteX3" fmla="*/ 2480052 w 5207753"/>
              <a:gd name="connsiteY3" fmla="*/ 1504141 h 1504141"/>
              <a:gd name="connsiteX4" fmla="*/ 2650533 w 5207753"/>
              <a:gd name="connsiteY4" fmla="*/ 1504141 h 1504141"/>
              <a:gd name="connsiteX5" fmla="*/ 3231719 w 5207753"/>
              <a:gd name="connsiteY5" fmla="*/ 1480894 h 1504141"/>
              <a:gd name="connsiteX6" fmla="*/ 3533936 w 5207753"/>
              <a:gd name="connsiteY6" fmla="*/ 1387904 h 1504141"/>
              <a:gd name="connsiteX7" fmla="*/ 4215862 w 5207753"/>
              <a:gd name="connsiteY7" fmla="*/ 1178677 h 1504141"/>
              <a:gd name="connsiteX8" fmla="*/ 4316601 w 5207753"/>
              <a:gd name="connsiteY8" fmla="*/ 1093436 h 1504141"/>
              <a:gd name="connsiteX9" fmla="*/ 4665313 w 5207753"/>
              <a:gd name="connsiteY9" fmla="*/ 783470 h 1504141"/>
              <a:gd name="connsiteX10" fmla="*/ 4370845 w 5207753"/>
              <a:gd name="connsiteY10" fmla="*/ 527748 h 1504141"/>
              <a:gd name="connsiteX11" fmla="*/ 4425089 w 5207753"/>
              <a:gd name="connsiteY11" fmla="*/ 473504 h 1504141"/>
              <a:gd name="connsiteX12" fmla="*/ 5207753 w 5207753"/>
              <a:gd name="connsiteY12" fmla="*/ 217782 h 1504141"/>
              <a:gd name="connsiteX13" fmla="*/ 4301103 w 5207753"/>
              <a:gd name="connsiteY13" fmla="*/ 16304 h 1504141"/>
              <a:gd name="connsiteX14" fmla="*/ 4045381 w 5207753"/>
              <a:gd name="connsiteY14" fmla="*/ 806 h 1504141"/>
              <a:gd name="connsiteX15" fmla="*/ 3440947 w 5207753"/>
              <a:gd name="connsiteY15" fmla="*/ 806 h 1504141"/>
              <a:gd name="connsiteX16" fmla="*/ 2983747 w 5207753"/>
              <a:gd name="connsiteY16" fmla="*/ 806 h 1504141"/>
              <a:gd name="connsiteX17" fmla="*/ 2402560 w 5207753"/>
              <a:gd name="connsiteY17" fmla="*/ 78297 h 1504141"/>
              <a:gd name="connsiteX18" fmla="*/ 2294072 w 5207753"/>
              <a:gd name="connsiteY18" fmla="*/ 101545 h 1504141"/>
              <a:gd name="connsiteX19" fmla="*/ 0 w 5207753"/>
              <a:gd name="connsiteY19" fmla="*/ 50368 h 1504141"/>
              <a:gd name="connsiteX0" fmla="*/ 0 w 5207753"/>
              <a:gd name="connsiteY0" fmla="*/ 50368 h 1504141"/>
              <a:gd name="connsiteX1" fmla="*/ 294791 w 5207753"/>
              <a:gd name="connsiteY1" fmla="*/ 597491 h 1504141"/>
              <a:gd name="connsiteX2" fmla="*/ 1007713 w 5207753"/>
              <a:gd name="connsiteY2" fmla="*/ 1155430 h 1504141"/>
              <a:gd name="connsiteX3" fmla="*/ 2480052 w 5207753"/>
              <a:gd name="connsiteY3" fmla="*/ 1504141 h 1504141"/>
              <a:gd name="connsiteX4" fmla="*/ 2650533 w 5207753"/>
              <a:gd name="connsiteY4" fmla="*/ 1504141 h 1504141"/>
              <a:gd name="connsiteX5" fmla="*/ 3231719 w 5207753"/>
              <a:gd name="connsiteY5" fmla="*/ 1480894 h 1504141"/>
              <a:gd name="connsiteX6" fmla="*/ 3533936 w 5207753"/>
              <a:gd name="connsiteY6" fmla="*/ 1387904 h 1504141"/>
              <a:gd name="connsiteX7" fmla="*/ 4215862 w 5207753"/>
              <a:gd name="connsiteY7" fmla="*/ 1178677 h 1504141"/>
              <a:gd name="connsiteX8" fmla="*/ 4316601 w 5207753"/>
              <a:gd name="connsiteY8" fmla="*/ 1093436 h 1504141"/>
              <a:gd name="connsiteX9" fmla="*/ 4665313 w 5207753"/>
              <a:gd name="connsiteY9" fmla="*/ 783470 h 1504141"/>
              <a:gd name="connsiteX10" fmla="*/ 4370845 w 5207753"/>
              <a:gd name="connsiteY10" fmla="*/ 527748 h 1504141"/>
              <a:gd name="connsiteX11" fmla="*/ 4425089 w 5207753"/>
              <a:gd name="connsiteY11" fmla="*/ 473504 h 1504141"/>
              <a:gd name="connsiteX12" fmla="*/ 5207753 w 5207753"/>
              <a:gd name="connsiteY12" fmla="*/ 217782 h 1504141"/>
              <a:gd name="connsiteX13" fmla="*/ 4301103 w 5207753"/>
              <a:gd name="connsiteY13" fmla="*/ 16304 h 1504141"/>
              <a:gd name="connsiteX14" fmla="*/ 4045381 w 5207753"/>
              <a:gd name="connsiteY14" fmla="*/ 806 h 1504141"/>
              <a:gd name="connsiteX15" fmla="*/ 3440947 w 5207753"/>
              <a:gd name="connsiteY15" fmla="*/ 806 h 1504141"/>
              <a:gd name="connsiteX16" fmla="*/ 2983747 w 5207753"/>
              <a:gd name="connsiteY16" fmla="*/ 806 h 1504141"/>
              <a:gd name="connsiteX17" fmla="*/ 2402560 w 5207753"/>
              <a:gd name="connsiteY17" fmla="*/ 78297 h 1504141"/>
              <a:gd name="connsiteX18" fmla="*/ 2027372 w 5207753"/>
              <a:gd name="connsiteY18" fmla="*/ 34870 h 1504141"/>
              <a:gd name="connsiteX19" fmla="*/ 0 w 5207753"/>
              <a:gd name="connsiteY19" fmla="*/ 50368 h 1504141"/>
              <a:gd name="connsiteX0" fmla="*/ 0 w 5207753"/>
              <a:gd name="connsiteY0" fmla="*/ 219721 h 1673494"/>
              <a:gd name="connsiteX1" fmla="*/ 294791 w 5207753"/>
              <a:gd name="connsiteY1" fmla="*/ 766844 h 1673494"/>
              <a:gd name="connsiteX2" fmla="*/ 1007713 w 5207753"/>
              <a:gd name="connsiteY2" fmla="*/ 1324783 h 1673494"/>
              <a:gd name="connsiteX3" fmla="*/ 2480052 w 5207753"/>
              <a:gd name="connsiteY3" fmla="*/ 1673494 h 1673494"/>
              <a:gd name="connsiteX4" fmla="*/ 2650533 w 5207753"/>
              <a:gd name="connsiteY4" fmla="*/ 1673494 h 1673494"/>
              <a:gd name="connsiteX5" fmla="*/ 3231719 w 5207753"/>
              <a:gd name="connsiteY5" fmla="*/ 1650247 h 1673494"/>
              <a:gd name="connsiteX6" fmla="*/ 3533936 w 5207753"/>
              <a:gd name="connsiteY6" fmla="*/ 1557257 h 1673494"/>
              <a:gd name="connsiteX7" fmla="*/ 4215862 w 5207753"/>
              <a:gd name="connsiteY7" fmla="*/ 1348030 h 1673494"/>
              <a:gd name="connsiteX8" fmla="*/ 4316601 w 5207753"/>
              <a:gd name="connsiteY8" fmla="*/ 1262789 h 1673494"/>
              <a:gd name="connsiteX9" fmla="*/ 4665313 w 5207753"/>
              <a:gd name="connsiteY9" fmla="*/ 952823 h 1673494"/>
              <a:gd name="connsiteX10" fmla="*/ 4370845 w 5207753"/>
              <a:gd name="connsiteY10" fmla="*/ 697101 h 1673494"/>
              <a:gd name="connsiteX11" fmla="*/ 4425089 w 5207753"/>
              <a:gd name="connsiteY11" fmla="*/ 642857 h 1673494"/>
              <a:gd name="connsiteX12" fmla="*/ 5207753 w 5207753"/>
              <a:gd name="connsiteY12" fmla="*/ 387135 h 1673494"/>
              <a:gd name="connsiteX13" fmla="*/ 4301103 w 5207753"/>
              <a:gd name="connsiteY13" fmla="*/ 185657 h 1673494"/>
              <a:gd name="connsiteX14" fmla="*/ 4045381 w 5207753"/>
              <a:gd name="connsiteY14" fmla="*/ 170159 h 1673494"/>
              <a:gd name="connsiteX15" fmla="*/ 3440947 w 5207753"/>
              <a:gd name="connsiteY15" fmla="*/ 170159 h 1673494"/>
              <a:gd name="connsiteX16" fmla="*/ 2983747 w 5207753"/>
              <a:gd name="connsiteY16" fmla="*/ 170159 h 1673494"/>
              <a:gd name="connsiteX17" fmla="*/ 1459585 w 5207753"/>
              <a:gd name="connsiteY17" fmla="*/ 0 h 1673494"/>
              <a:gd name="connsiteX18" fmla="*/ 2027372 w 5207753"/>
              <a:gd name="connsiteY18" fmla="*/ 204223 h 1673494"/>
              <a:gd name="connsiteX19" fmla="*/ 0 w 5207753"/>
              <a:gd name="connsiteY19" fmla="*/ 219721 h 1673494"/>
              <a:gd name="connsiteX0" fmla="*/ 0 w 5207753"/>
              <a:gd name="connsiteY0" fmla="*/ 325787 h 1779560"/>
              <a:gd name="connsiteX1" fmla="*/ 294791 w 5207753"/>
              <a:gd name="connsiteY1" fmla="*/ 872910 h 1779560"/>
              <a:gd name="connsiteX2" fmla="*/ 1007713 w 5207753"/>
              <a:gd name="connsiteY2" fmla="*/ 1430849 h 1779560"/>
              <a:gd name="connsiteX3" fmla="*/ 2480052 w 5207753"/>
              <a:gd name="connsiteY3" fmla="*/ 1779560 h 1779560"/>
              <a:gd name="connsiteX4" fmla="*/ 2650533 w 5207753"/>
              <a:gd name="connsiteY4" fmla="*/ 1779560 h 1779560"/>
              <a:gd name="connsiteX5" fmla="*/ 3231719 w 5207753"/>
              <a:gd name="connsiteY5" fmla="*/ 1756313 h 1779560"/>
              <a:gd name="connsiteX6" fmla="*/ 3533936 w 5207753"/>
              <a:gd name="connsiteY6" fmla="*/ 1663323 h 1779560"/>
              <a:gd name="connsiteX7" fmla="*/ 4215862 w 5207753"/>
              <a:gd name="connsiteY7" fmla="*/ 1454096 h 1779560"/>
              <a:gd name="connsiteX8" fmla="*/ 4316601 w 5207753"/>
              <a:gd name="connsiteY8" fmla="*/ 1368855 h 1779560"/>
              <a:gd name="connsiteX9" fmla="*/ 4665313 w 5207753"/>
              <a:gd name="connsiteY9" fmla="*/ 1058889 h 1779560"/>
              <a:gd name="connsiteX10" fmla="*/ 4370845 w 5207753"/>
              <a:gd name="connsiteY10" fmla="*/ 803167 h 1779560"/>
              <a:gd name="connsiteX11" fmla="*/ 4425089 w 5207753"/>
              <a:gd name="connsiteY11" fmla="*/ 748923 h 1779560"/>
              <a:gd name="connsiteX12" fmla="*/ 5207753 w 5207753"/>
              <a:gd name="connsiteY12" fmla="*/ 493201 h 1779560"/>
              <a:gd name="connsiteX13" fmla="*/ 4301103 w 5207753"/>
              <a:gd name="connsiteY13" fmla="*/ 291723 h 1779560"/>
              <a:gd name="connsiteX14" fmla="*/ 4045381 w 5207753"/>
              <a:gd name="connsiteY14" fmla="*/ 276225 h 1779560"/>
              <a:gd name="connsiteX15" fmla="*/ 3440947 w 5207753"/>
              <a:gd name="connsiteY15" fmla="*/ 276225 h 1779560"/>
              <a:gd name="connsiteX16" fmla="*/ 3050422 w 5207753"/>
              <a:gd name="connsiteY16" fmla="*/ 0 h 1779560"/>
              <a:gd name="connsiteX17" fmla="*/ 1459585 w 5207753"/>
              <a:gd name="connsiteY17" fmla="*/ 106066 h 1779560"/>
              <a:gd name="connsiteX18" fmla="*/ 2027372 w 5207753"/>
              <a:gd name="connsiteY18" fmla="*/ 310289 h 1779560"/>
              <a:gd name="connsiteX19" fmla="*/ 0 w 5207753"/>
              <a:gd name="connsiteY19" fmla="*/ 325787 h 1779560"/>
              <a:gd name="connsiteX0" fmla="*/ 0 w 5207753"/>
              <a:gd name="connsiteY0" fmla="*/ 401987 h 1855760"/>
              <a:gd name="connsiteX1" fmla="*/ 294791 w 5207753"/>
              <a:gd name="connsiteY1" fmla="*/ 949110 h 1855760"/>
              <a:gd name="connsiteX2" fmla="*/ 1007713 w 5207753"/>
              <a:gd name="connsiteY2" fmla="*/ 1507049 h 1855760"/>
              <a:gd name="connsiteX3" fmla="*/ 2480052 w 5207753"/>
              <a:gd name="connsiteY3" fmla="*/ 1855760 h 1855760"/>
              <a:gd name="connsiteX4" fmla="*/ 2650533 w 5207753"/>
              <a:gd name="connsiteY4" fmla="*/ 1855760 h 1855760"/>
              <a:gd name="connsiteX5" fmla="*/ 3231719 w 5207753"/>
              <a:gd name="connsiteY5" fmla="*/ 1832513 h 1855760"/>
              <a:gd name="connsiteX6" fmla="*/ 3533936 w 5207753"/>
              <a:gd name="connsiteY6" fmla="*/ 1739523 h 1855760"/>
              <a:gd name="connsiteX7" fmla="*/ 4215862 w 5207753"/>
              <a:gd name="connsiteY7" fmla="*/ 1530296 h 1855760"/>
              <a:gd name="connsiteX8" fmla="*/ 4316601 w 5207753"/>
              <a:gd name="connsiteY8" fmla="*/ 1445055 h 1855760"/>
              <a:gd name="connsiteX9" fmla="*/ 4665313 w 5207753"/>
              <a:gd name="connsiteY9" fmla="*/ 1135089 h 1855760"/>
              <a:gd name="connsiteX10" fmla="*/ 4370845 w 5207753"/>
              <a:gd name="connsiteY10" fmla="*/ 879367 h 1855760"/>
              <a:gd name="connsiteX11" fmla="*/ 4425089 w 5207753"/>
              <a:gd name="connsiteY11" fmla="*/ 825123 h 1855760"/>
              <a:gd name="connsiteX12" fmla="*/ 5207753 w 5207753"/>
              <a:gd name="connsiteY12" fmla="*/ 569401 h 1855760"/>
              <a:gd name="connsiteX13" fmla="*/ 4301103 w 5207753"/>
              <a:gd name="connsiteY13" fmla="*/ 367923 h 1855760"/>
              <a:gd name="connsiteX14" fmla="*/ 4045381 w 5207753"/>
              <a:gd name="connsiteY14" fmla="*/ 352425 h 1855760"/>
              <a:gd name="connsiteX15" fmla="*/ 3764797 w 5207753"/>
              <a:gd name="connsiteY15" fmla="*/ 0 h 1855760"/>
              <a:gd name="connsiteX16" fmla="*/ 3050422 w 5207753"/>
              <a:gd name="connsiteY16" fmla="*/ 76200 h 1855760"/>
              <a:gd name="connsiteX17" fmla="*/ 1459585 w 5207753"/>
              <a:gd name="connsiteY17" fmla="*/ 182266 h 1855760"/>
              <a:gd name="connsiteX18" fmla="*/ 2027372 w 5207753"/>
              <a:gd name="connsiteY18" fmla="*/ 386489 h 1855760"/>
              <a:gd name="connsiteX19" fmla="*/ 0 w 5207753"/>
              <a:gd name="connsiteY19" fmla="*/ 401987 h 1855760"/>
              <a:gd name="connsiteX0" fmla="*/ 0 w 5207753"/>
              <a:gd name="connsiteY0" fmla="*/ 401987 h 1855760"/>
              <a:gd name="connsiteX1" fmla="*/ 294791 w 5207753"/>
              <a:gd name="connsiteY1" fmla="*/ 949110 h 1855760"/>
              <a:gd name="connsiteX2" fmla="*/ 1007713 w 5207753"/>
              <a:gd name="connsiteY2" fmla="*/ 1507049 h 1855760"/>
              <a:gd name="connsiteX3" fmla="*/ 2480052 w 5207753"/>
              <a:gd name="connsiteY3" fmla="*/ 1855760 h 1855760"/>
              <a:gd name="connsiteX4" fmla="*/ 2650533 w 5207753"/>
              <a:gd name="connsiteY4" fmla="*/ 1855760 h 1855760"/>
              <a:gd name="connsiteX5" fmla="*/ 3231719 w 5207753"/>
              <a:gd name="connsiteY5" fmla="*/ 1832513 h 1855760"/>
              <a:gd name="connsiteX6" fmla="*/ 3533936 w 5207753"/>
              <a:gd name="connsiteY6" fmla="*/ 1739523 h 1855760"/>
              <a:gd name="connsiteX7" fmla="*/ 4215862 w 5207753"/>
              <a:gd name="connsiteY7" fmla="*/ 1530296 h 1855760"/>
              <a:gd name="connsiteX8" fmla="*/ 4316601 w 5207753"/>
              <a:gd name="connsiteY8" fmla="*/ 1445055 h 1855760"/>
              <a:gd name="connsiteX9" fmla="*/ 4665313 w 5207753"/>
              <a:gd name="connsiteY9" fmla="*/ 1135089 h 1855760"/>
              <a:gd name="connsiteX10" fmla="*/ 4370845 w 5207753"/>
              <a:gd name="connsiteY10" fmla="*/ 879367 h 1855760"/>
              <a:gd name="connsiteX11" fmla="*/ 4425089 w 5207753"/>
              <a:gd name="connsiteY11" fmla="*/ 825123 h 1855760"/>
              <a:gd name="connsiteX12" fmla="*/ 5207753 w 5207753"/>
              <a:gd name="connsiteY12" fmla="*/ 569401 h 1855760"/>
              <a:gd name="connsiteX13" fmla="*/ 4301103 w 5207753"/>
              <a:gd name="connsiteY13" fmla="*/ 367923 h 1855760"/>
              <a:gd name="connsiteX14" fmla="*/ 4759756 w 5207753"/>
              <a:gd name="connsiteY14" fmla="*/ 57150 h 1855760"/>
              <a:gd name="connsiteX15" fmla="*/ 3764797 w 5207753"/>
              <a:gd name="connsiteY15" fmla="*/ 0 h 1855760"/>
              <a:gd name="connsiteX16" fmla="*/ 3050422 w 5207753"/>
              <a:gd name="connsiteY16" fmla="*/ 76200 h 1855760"/>
              <a:gd name="connsiteX17" fmla="*/ 1459585 w 5207753"/>
              <a:gd name="connsiteY17" fmla="*/ 182266 h 1855760"/>
              <a:gd name="connsiteX18" fmla="*/ 2027372 w 5207753"/>
              <a:gd name="connsiteY18" fmla="*/ 386489 h 1855760"/>
              <a:gd name="connsiteX19" fmla="*/ 0 w 5207753"/>
              <a:gd name="connsiteY19" fmla="*/ 401987 h 1855760"/>
              <a:gd name="connsiteX0" fmla="*/ 0 w 5207753"/>
              <a:gd name="connsiteY0" fmla="*/ 401987 h 1855760"/>
              <a:gd name="connsiteX1" fmla="*/ 294791 w 5207753"/>
              <a:gd name="connsiteY1" fmla="*/ 949110 h 1855760"/>
              <a:gd name="connsiteX2" fmla="*/ 1007713 w 5207753"/>
              <a:gd name="connsiteY2" fmla="*/ 1507049 h 1855760"/>
              <a:gd name="connsiteX3" fmla="*/ 2480052 w 5207753"/>
              <a:gd name="connsiteY3" fmla="*/ 1855760 h 1855760"/>
              <a:gd name="connsiteX4" fmla="*/ 2650533 w 5207753"/>
              <a:gd name="connsiteY4" fmla="*/ 1855760 h 1855760"/>
              <a:gd name="connsiteX5" fmla="*/ 3231719 w 5207753"/>
              <a:gd name="connsiteY5" fmla="*/ 1832513 h 1855760"/>
              <a:gd name="connsiteX6" fmla="*/ 3533936 w 5207753"/>
              <a:gd name="connsiteY6" fmla="*/ 1739523 h 1855760"/>
              <a:gd name="connsiteX7" fmla="*/ 4215862 w 5207753"/>
              <a:gd name="connsiteY7" fmla="*/ 1530296 h 1855760"/>
              <a:gd name="connsiteX8" fmla="*/ 4316601 w 5207753"/>
              <a:gd name="connsiteY8" fmla="*/ 1445055 h 1855760"/>
              <a:gd name="connsiteX9" fmla="*/ 4665313 w 5207753"/>
              <a:gd name="connsiteY9" fmla="*/ 1135089 h 1855760"/>
              <a:gd name="connsiteX10" fmla="*/ 4370845 w 5207753"/>
              <a:gd name="connsiteY10" fmla="*/ 879367 h 1855760"/>
              <a:gd name="connsiteX11" fmla="*/ 4425089 w 5207753"/>
              <a:gd name="connsiteY11" fmla="*/ 825123 h 1855760"/>
              <a:gd name="connsiteX12" fmla="*/ 5207753 w 5207753"/>
              <a:gd name="connsiteY12" fmla="*/ 569401 h 1855760"/>
              <a:gd name="connsiteX13" fmla="*/ 5148828 w 5207753"/>
              <a:gd name="connsiteY13" fmla="*/ 263148 h 1855760"/>
              <a:gd name="connsiteX14" fmla="*/ 4759756 w 5207753"/>
              <a:gd name="connsiteY14" fmla="*/ 57150 h 1855760"/>
              <a:gd name="connsiteX15" fmla="*/ 3764797 w 5207753"/>
              <a:gd name="connsiteY15" fmla="*/ 0 h 1855760"/>
              <a:gd name="connsiteX16" fmla="*/ 3050422 w 5207753"/>
              <a:gd name="connsiteY16" fmla="*/ 76200 h 1855760"/>
              <a:gd name="connsiteX17" fmla="*/ 1459585 w 5207753"/>
              <a:gd name="connsiteY17" fmla="*/ 182266 h 1855760"/>
              <a:gd name="connsiteX18" fmla="*/ 2027372 w 5207753"/>
              <a:gd name="connsiteY18" fmla="*/ 386489 h 1855760"/>
              <a:gd name="connsiteX19" fmla="*/ 0 w 5207753"/>
              <a:gd name="connsiteY19" fmla="*/ 401987 h 1855760"/>
              <a:gd name="connsiteX0" fmla="*/ 0 w 5207753"/>
              <a:gd name="connsiteY0" fmla="*/ 401987 h 1855760"/>
              <a:gd name="connsiteX1" fmla="*/ 294791 w 5207753"/>
              <a:gd name="connsiteY1" fmla="*/ 949110 h 1855760"/>
              <a:gd name="connsiteX2" fmla="*/ 1007713 w 5207753"/>
              <a:gd name="connsiteY2" fmla="*/ 1507049 h 1855760"/>
              <a:gd name="connsiteX3" fmla="*/ 2480052 w 5207753"/>
              <a:gd name="connsiteY3" fmla="*/ 1855760 h 1855760"/>
              <a:gd name="connsiteX4" fmla="*/ 2650533 w 5207753"/>
              <a:gd name="connsiteY4" fmla="*/ 1855760 h 1855760"/>
              <a:gd name="connsiteX5" fmla="*/ 3231719 w 5207753"/>
              <a:gd name="connsiteY5" fmla="*/ 1832513 h 1855760"/>
              <a:gd name="connsiteX6" fmla="*/ 3533936 w 5207753"/>
              <a:gd name="connsiteY6" fmla="*/ 1739523 h 1855760"/>
              <a:gd name="connsiteX7" fmla="*/ 4215862 w 5207753"/>
              <a:gd name="connsiteY7" fmla="*/ 1530296 h 1855760"/>
              <a:gd name="connsiteX8" fmla="*/ 4316601 w 5207753"/>
              <a:gd name="connsiteY8" fmla="*/ 1445055 h 1855760"/>
              <a:gd name="connsiteX9" fmla="*/ 4665313 w 5207753"/>
              <a:gd name="connsiteY9" fmla="*/ 1135089 h 1855760"/>
              <a:gd name="connsiteX10" fmla="*/ 4370845 w 5207753"/>
              <a:gd name="connsiteY10" fmla="*/ 879367 h 1855760"/>
              <a:gd name="connsiteX11" fmla="*/ 5206139 w 5207753"/>
              <a:gd name="connsiteY11" fmla="*/ 987048 h 1855760"/>
              <a:gd name="connsiteX12" fmla="*/ 5207753 w 5207753"/>
              <a:gd name="connsiteY12" fmla="*/ 569401 h 1855760"/>
              <a:gd name="connsiteX13" fmla="*/ 5148828 w 5207753"/>
              <a:gd name="connsiteY13" fmla="*/ 263148 h 1855760"/>
              <a:gd name="connsiteX14" fmla="*/ 4759756 w 5207753"/>
              <a:gd name="connsiteY14" fmla="*/ 57150 h 1855760"/>
              <a:gd name="connsiteX15" fmla="*/ 3764797 w 5207753"/>
              <a:gd name="connsiteY15" fmla="*/ 0 h 1855760"/>
              <a:gd name="connsiteX16" fmla="*/ 3050422 w 5207753"/>
              <a:gd name="connsiteY16" fmla="*/ 76200 h 1855760"/>
              <a:gd name="connsiteX17" fmla="*/ 1459585 w 5207753"/>
              <a:gd name="connsiteY17" fmla="*/ 182266 h 1855760"/>
              <a:gd name="connsiteX18" fmla="*/ 2027372 w 5207753"/>
              <a:gd name="connsiteY18" fmla="*/ 386489 h 1855760"/>
              <a:gd name="connsiteX19" fmla="*/ 0 w 5207753"/>
              <a:gd name="connsiteY19" fmla="*/ 401987 h 1855760"/>
              <a:gd name="connsiteX0" fmla="*/ 0 w 5285245"/>
              <a:gd name="connsiteY0" fmla="*/ 401987 h 1855760"/>
              <a:gd name="connsiteX1" fmla="*/ 294791 w 5285245"/>
              <a:gd name="connsiteY1" fmla="*/ 949110 h 1855760"/>
              <a:gd name="connsiteX2" fmla="*/ 1007713 w 5285245"/>
              <a:gd name="connsiteY2" fmla="*/ 1507049 h 1855760"/>
              <a:gd name="connsiteX3" fmla="*/ 2480052 w 5285245"/>
              <a:gd name="connsiteY3" fmla="*/ 1855760 h 1855760"/>
              <a:gd name="connsiteX4" fmla="*/ 2650533 w 5285245"/>
              <a:gd name="connsiteY4" fmla="*/ 1855760 h 1855760"/>
              <a:gd name="connsiteX5" fmla="*/ 3231719 w 5285245"/>
              <a:gd name="connsiteY5" fmla="*/ 1832513 h 1855760"/>
              <a:gd name="connsiteX6" fmla="*/ 3533936 w 5285245"/>
              <a:gd name="connsiteY6" fmla="*/ 1739523 h 1855760"/>
              <a:gd name="connsiteX7" fmla="*/ 4215862 w 5285245"/>
              <a:gd name="connsiteY7" fmla="*/ 1530296 h 1855760"/>
              <a:gd name="connsiteX8" fmla="*/ 4316601 w 5285245"/>
              <a:gd name="connsiteY8" fmla="*/ 1445055 h 1855760"/>
              <a:gd name="connsiteX9" fmla="*/ 4665313 w 5285245"/>
              <a:gd name="connsiteY9" fmla="*/ 1135089 h 1855760"/>
              <a:gd name="connsiteX10" fmla="*/ 5285245 w 5285245"/>
              <a:gd name="connsiteY10" fmla="*/ 1498492 h 1855760"/>
              <a:gd name="connsiteX11" fmla="*/ 5206139 w 5285245"/>
              <a:gd name="connsiteY11" fmla="*/ 987048 h 1855760"/>
              <a:gd name="connsiteX12" fmla="*/ 5207753 w 5285245"/>
              <a:gd name="connsiteY12" fmla="*/ 569401 h 1855760"/>
              <a:gd name="connsiteX13" fmla="*/ 5148828 w 5285245"/>
              <a:gd name="connsiteY13" fmla="*/ 263148 h 1855760"/>
              <a:gd name="connsiteX14" fmla="*/ 4759756 w 5285245"/>
              <a:gd name="connsiteY14" fmla="*/ 57150 h 1855760"/>
              <a:gd name="connsiteX15" fmla="*/ 3764797 w 5285245"/>
              <a:gd name="connsiteY15" fmla="*/ 0 h 1855760"/>
              <a:gd name="connsiteX16" fmla="*/ 3050422 w 5285245"/>
              <a:gd name="connsiteY16" fmla="*/ 76200 h 1855760"/>
              <a:gd name="connsiteX17" fmla="*/ 1459585 w 5285245"/>
              <a:gd name="connsiteY17" fmla="*/ 182266 h 1855760"/>
              <a:gd name="connsiteX18" fmla="*/ 2027372 w 5285245"/>
              <a:gd name="connsiteY18" fmla="*/ 386489 h 1855760"/>
              <a:gd name="connsiteX19" fmla="*/ 0 w 5285245"/>
              <a:gd name="connsiteY19" fmla="*/ 401987 h 1855760"/>
              <a:gd name="connsiteX0" fmla="*/ 0 w 5364351"/>
              <a:gd name="connsiteY0" fmla="*/ 401987 h 2073705"/>
              <a:gd name="connsiteX1" fmla="*/ 294791 w 5364351"/>
              <a:gd name="connsiteY1" fmla="*/ 949110 h 2073705"/>
              <a:gd name="connsiteX2" fmla="*/ 1007713 w 5364351"/>
              <a:gd name="connsiteY2" fmla="*/ 1507049 h 2073705"/>
              <a:gd name="connsiteX3" fmla="*/ 2480052 w 5364351"/>
              <a:gd name="connsiteY3" fmla="*/ 1855760 h 2073705"/>
              <a:gd name="connsiteX4" fmla="*/ 2650533 w 5364351"/>
              <a:gd name="connsiteY4" fmla="*/ 1855760 h 2073705"/>
              <a:gd name="connsiteX5" fmla="*/ 3231719 w 5364351"/>
              <a:gd name="connsiteY5" fmla="*/ 1832513 h 2073705"/>
              <a:gd name="connsiteX6" fmla="*/ 3533936 w 5364351"/>
              <a:gd name="connsiteY6" fmla="*/ 1739523 h 2073705"/>
              <a:gd name="connsiteX7" fmla="*/ 4215862 w 5364351"/>
              <a:gd name="connsiteY7" fmla="*/ 1530296 h 2073705"/>
              <a:gd name="connsiteX8" fmla="*/ 5364351 w 5364351"/>
              <a:gd name="connsiteY8" fmla="*/ 2073705 h 2073705"/>
              <a:gd name="connsiteX9" fmla="*/ 4665313 w 5364351"/>
              <a:gd name="connsiteY9" fmla="*/ 1135089 h 2073705"/>
              <a:gd name="connsiteX10" fmla="*/ 5285245 w 5364351"/>
              <a:gd name="connsiteY10" fmla="*/ 1498492 h 2073705"/>
              <a:gd name="connsiteX11" fmla="*/ 5206139 w 5364351"/>
              <a:gd name="connsiteY11" fmla="*/ 987048 h 2073705"/>
              <a:gd name="connsiteX12" fmla="*/ 5207753 w 5364351"/>
              <a:gd name="connsiteY12" fmla="*/ 569401 h 2073705"/>
              <a:gd name="connsiteX13" fmla="*/ 5148828 w 5364351"/>
              <a:gd name="connsiteY13" fmla="*/ 263148 h 2073705"/>
              <a:gd name="connsiteX14" fmla="*/ 4759756 w 5364351"/>
              <a:gd name="connsiteY14" fmla="*/ 57150 h 2073705"/>
              <a:gd name="connsiteX15" fmla="*/ 3764797 w 5364351"/>
              <a:gd name="connsiteY15" fmla="*/ 0 h 2073705"/>
              <a:gd name="connsiteX16" fmla="*/ 3050422 w 5364351"/>
              <a:gd name="connsiteY16" fmla="*/ 76200 h 2073705"/>
              <a:gd name="connsiteX17" fmla="*/ 1459585 w 5364351"/>
              <a:gd name="connsiteY17" fmla="*/ 182266 h 2073705"/>
              <a:gd name="connsiteX18" fmla="*/ 2027372 w 5364351"/>
              <a:gd name="connsiteY18" fmla="*/ 386489 h 2073705"/>
              <a:gd name="connsiteX19" fmla="*/ 0 w 5364351"/>
              <a:gd name="connsiteY19" fmla="*/ 401987 h 2073705"/>
              <a:gd name="connsiteX0" fmla="*/ 0 w 5364351"/>
              <a:gd name="connsiteY0" fmla="*/ 401987 h 2073705"/>
              <a:gd name="connsiteX1" fmla="*/ 294791 w 5364351"/>
              <a:gd name="connsiteY1" fmla="*/ 949110 h 2073705"/>
              <a:gd name="connsiteX2" fmla="*/ 1007713 w 5364351"/>
              <a:gd name="connsiteY2" fmla="*/ 1507049 h 2073705"/>
              <a:gd name="connsiteX3" fmla="*/ 2480052 w 5364351"/>
              <a:gd name="connsiteY3" fmla="*/ 1855760 h 2073705"/>
              <a:gd name="connsiteX4" fmla="*/ 2650533 w 5364351"/>
              <a:gd name="connsiteY4" fmla="*/ 1855760 h 2073705"/>
              <a:gd name="connsiteX5" fmla="*/ 3231719 w 5364351"/>
              <a:gd name="connsiteY5" fmla="*/ 1832513 h 2073705"/>
              <a:gd name="connsiteX6" fmla="*/ 3533936 w 5364351"/>
              <a:gd name="connsiteY6" fmla="*/ 1739523 h 2073705"/>
              <a:gd name="connsiteX7" fmla="*/ 4215862 w 5364351"/>
              <a:gd name="connsiteY7" fmla="*/ 1530296 h 2073705"/>
              <a:gd name="connsiteX8" fmla="*/ 5364351 w 5364351"/>
              <a:gd name="connsiteY8" fmla="*/ 2073705 h 2073705"/>
              <a:gd name="connsiteX9" fmla="*/ 5141563 w 5364351"/>
              <a:gd name="connsiteY9" fmla="*/ 1697064 h 2073705"/>
              <a:gd name="connsiteX10" fmla="*/ 5285245 w 5364351"/>
              <a:gd name="connsiteY10" fmla="*/ 1498492 h 2073705"/>
              <a:gd name="connsiteX11" fmla="*/ 5206139 w 5364351"/>
              <a:gd name="connsiteY11" fmla="*/ 987048 h 2073705"/>
              <a:gd name="connsiteX12" fmla="*/ 5207753 w 5364351"/>
              <a:gd name="connsiteY12" fmla="*/ 569401 h 2073705"/>
              <a:gd name="connsiteX13" fmla="*/ 5148828 w 5364351"/>
              <a:gd name="connsiteY13" fmla="*/ 263148 h 2073705"/>
              <a:gd name="connsiteX14" fmla="*/ 4759756 w 5364351"/>
              <a:gd name="connsiteY14" fmla="*/ 57150 h 2073705"/>
              <a:gd name="connsiteX15" fmla="*/ 3764797 w 5364351"/>
              <a:gd name="connsiteY15" fmla="*/ 0 h 2073705"/>
              <a:gd name="connsiteX16" fmla="*/ 3050422 w 5364351"/>
              <a:gd name="connsiteY16" fmla="*/ 76200 h 2073705"/>
              <a:gd name="connsiteX17" fmla="*/ 1459585 w 5364351"/>
              <a:gd name="connsiteY17" fmla="*/ 182266 h 2073705"/>
              <a:gd name="connsiteX18" fmla="*/ 2027372 w 5364351"/>
              <a:gd name="connsiteY18" fmla="*/ 386489 h 2073705"/>
              <a:gd name="connsiteX19" fmla="*/ 0 w 5364351"/>
              <a:gd name="connsiteY19" fmla="*/ 401987 h 2073705"/>
              <a:gd name="connsiteX0" fmla="*/ 0 w 5364351"/>
              <a:gd name="connsiteY0" fmla="*/ 401987 h 2073705"/>
              <a:gd name="connsiteX1" fmla="*/ 294791 w 5364351"/>
              <a:gd name="connsiteY1" fmla="*/ 949110 h 2073705"/>
              <a:gd name="connsiteX2" fmla="*/ 1007713 w 5364351"/>
              <a:gd name="connsiteY2" fmla="*/ 1507049 h 2073705"/>
              <a:gd name="connsiteX3" fmla="*/ 2480052 w 5364351"/>
              <a:gd name="connsiteY3" fmla="*/ 1855760 h 2073705"/>
              <a:gd name="connsiteX4" fmla="*/ 2650533 w 5364351"/>
              <a:gd name="connsiteY4" fmla="*/ 1855760 h 2073705"/>
              <a:gd name="connsiteX5" fmla="*/ 3231719 w 5364351"/>
              <a:gd name="connsiteY5" fmla="*/ 1832513 h 2073705"/>
              <a:gd name="connsiteX6" fmla="*/ 3533936 w 5364351"/>
              <a:gd name="connsiteY6" fmla="*/ 1739523 h 2073705"/>
              <a:gd name="connsiteX7" fmla="*/ 4168237 w 5364351"/>
              <a:gd name="connsiteY7" fmla="*/ 1835096 h 2073705"/>
              <a:gd name="connsiteX8" fmla="*/ 5364351 w 5364351"/>
              <a:gd name="connsiteY8" fmla="*/ 2073705 h 2073705"/>
              <a:gd name="connsiteX9" fmla="*/ 5141563 w 5364351"/>
              <a:gd name="connsiteY9" fmla="*/ 1697064 h 2073705"/>
              <a:gd name="connsiteX10" fmla="*/ 5285245 w 5364351"/>
              <a:gd name="connsiteY10" fmla="*/ 1498492 h 2073705"/>
              <a:gd name="connsiteX11" fmla="*/ 5206139 w 5364351"/>
              <a:gd name="connsiteY11" fmla="*/ 987048 h 2073705"/>
              <a:gd name="connsiteX12" fmla="*/ 5207753 w 5364351"/>
              <a:gd name="connsiteY12" fmla="*/ 569401 h 2073705"/>
              <a:gd name="connsiteX13" fmla="*/ 5148828 w 5364351"/>
              <a:gd name="connsiteY13" fmla="*/ 263148 h 2073705"/>
              <a:gd name="connsiteX14" fmla="*/ 4759756 w 5364351"/>
              <a:gd name="connsiteY14" fmla="*/ 57150 h 2073705"/>
              <a:gd name="connsiteX15" fmla="*/ 3764797 w 5364351"/>
              <a:gd name="connsiteY15" fmla="*/ 0 h 2073705"/>
              <a:gd name="connsiteX16" fmla="*/ 3050422 w 5364351"/>
              <a:gd name="connsiteY16" fmla="*/ 76200 h 2073705"/>
              <a:gd name="connsiteX17" fmla="*/ 1459585 w 5364351"/>
              <a:gd name="connsiteY17" fmla="*/ 182266 h 2073705"/>
              <a:gd name="connsiteX18" fmla="*/ 2027372 w 5364351"/>
              <a:gd name="connsiteY18" fmla="*/ 386489 h 2073705"/>
              <a:gd name="connsiteX19" fmla="*/ 0 w 5364351"/>
              <a:gd name="connsiteY19" fmla="*/ 401987 h 2073705"/>
              <a:gd name="connsiteX0" fmla="*/ 0 w 5364351"/>
              <a:gd name="connsiteY0" fmla="*/ 401987 h 2073705"/>
              <a:gd name="connsiteX1" fmla="*/ 294791 w 5364351"/>
              <a:gd name="connsiteY1" fmla="*/ 949110 h 2073705"/>
              <a:gd name="connsiteX2" fmla="*/ 1007713 w 5364351"/>
              <a:gd name="connsiteY2" fmla="*/ 1507049 h 2073705"/>
              <a:gd name="connsiteX3" fmla="*/ 2480052 w 5364351"/>
              <a:gd name="connsiteY3" fmla="*/ 1855760 h 2073705"/>
              <a:gd name="connsiteX4" fmla="*/ 2983908 w 5364351"/>
              <a:gd name="connsiteY4" fmla="*/ 1855760 h 2073705"/>
              <a:gd name="connsiteX5" fmla="*/ 3231719 w 5364351"/>
              <a:gd name="connsiteY5" fmla="*/ 1832513 h 2073705"/>
              <a:gd name="connsiteX6" fmla="*/ 3533936 w 5364351"/>
              <a:gd name="connsiteY6" fmla="*/ 1739523 h 2073705"/>
              <a:gd name="connsiteX7" fmla="*/ 4168237 w 5364351"/>
              <a:gd name="connsiteY7" fmla="*/ 1835096 h 2073705"/>
              <a:gd name="connsiteX8" fmla="*/ 5364351 w 5364351"/>
              <a:gd name="connsiteY8" fmla="*/ 2073705 h 2073705"/>
              <a:gd name="connsiteX9" fmla="*/ 5141563 w 5364351"/>
              <a:gd name="connsiteY9" fmla="*/ 1697064 h 2073705"/>
              <a:gd name="connsiteX10" fmla="*/ 5285245 w 5364351"/>
              <a:gd name="connsiteY10" fmla="*/ 1498492 h 2073705"/>
              <a:gd name="connsiteX11" fmla="*/ 5206139 w 5364351"/>
              <a:gd name="connsiteY11" fmla="*/ 987048 h 2073705"/>
              <a:gd name="connsiteX12" fmla="*/ 5207753 w 5364351"/>
              <a:gd name="connsiteY12" fmla="*/ 569401 h 2073705"/>
              <a:gd name="connsiteX13" fmla="*/ 5148828 w 5364351"/>
              <a:gd name="connsiteY13" fmla="*/ 263148 h 2073705"/>
              <a:gd name="connsiteX14" fmla="*/ 4759756 w 5364351"/>
              <a:gd name="connsiteY14" fmla="*/ 57150 h 2073705"/>
              <a:gd name="connsiteX15" fmla="*/ 3764797 w 5364351"/>
              <a:gd name="connsiteY15" fmla="*/ 0 h 2073705"/>
              <a:gd name="connsiteX16" fmla="*/ 3050422 w 5364351"/>
              <a:gd name="connsiteY16" fmla="*/ 76200 h 2073705"/>
              <a:gd name="connsiteX17" fmla="*/ 1459585 w 5364351"/>
              <a:gd name="connsiteY17" fmla="*/ 182266 h 2073705"/>
              <a:gd name="connsiteX18" fmla="*/ 2027372 w 5364351"/>
              <a:gd name="connsiteY18" fmla="*/ 386489 h 2073705"/>
              <a:gd name="connsiteX19" fmla="*/ 0 w 5364351"/>
              <a:gd name="connsiteY19" fmla="*/ 401987 h 2073705"/>
              <a:gd name="connsiteX0" fmla="*/ 91698 w 5456049"/>
              <a:gd name="connsiteY0" fmla="*/ 401987 h 2073705"/>
              <a:gd name="connsiteX1" fmla="*/ 386489 w 5456049"/>
              <a:gd name="connsiteY1" fmla="*/ 949110 h 2073705"/>
              <a:gd name="connsiteX2" fmla="*/ 1099411 w 5456049"/>
              <a:gd name="connsiteY2" fmla="*/ 1507049 h 2073705"/>
              <a:gd name="connsiteX3" fmla="*/ 0 w 5456049"/>
              <a:gd name="connsiteY3" fmla="*/ 1817660 h 2073705"/>
              <a:gd name="connsiteX4" fmla="*/ 3075606 w 5456049"/>
              <a:gd name="connsiteY4" fmla="*/ 1855760 h 2073705"/>
              <a:gd name="connsiteX5" fmla="*/ 3323417 w 5456049"/>
              <a:gd name="connsiteY5" fmla="*/ 1832513 h 2073705"/>
              <a:gd name="connsiteX6" fmla="*/ 3625634 w 5456049"/>
              <a:gd name="connsiteY6" fmla="*/ 1739523 h 2073705"/>
              <a:gd name="connsiteX7" fmla="*/ 4259935 w 5456049"/>
              <a:gd name="connsiteY7" fmla="*/ 1835096 h 2073705"/>
              <a:gd name="connsiteX8" fmla="*/ 5456049 w 5456049"/>
              <a:gd name="connsiteY8" fmla="*/ 2073705 h 2073705"/>
              <a:gd name="connsiteX9" fmla="*/ 5233261 w 5456049"/>
              <a:gd name="connsiteY9" fmla="*/ 1697064 h 2073705"/>
              <a:gd name="connsiteX10" fmla="*/ 5376943 w 5456049"/>
              <a:gd name="connsiteY10" fmla="*/ 1498492 h 2073705"/>
              <a:gd name="connsiteX11" fmla="*/ 5297837 w 5456049"/>
              <a:gd name="connsiteY11" fmla="*/ 987048 h 2073705"/>
              <a:gd name="connsiteX12" fmla="*/ 5299451 w 5456049"/>
              <a:gd name="connsiteY12" fmla="*/ 569401 h 2073705"/>
              <a:gd name="connsiteX13" fmla="*/ 5240526 w 5456049"/>
              <a:gd name="connsiteY13" fmla="*/ 263148 h 2073705"/>
              <a:gd name="connsiteX14" fmla="*/ 4851454 w 5456049"/>
              <a:gd name="connsiteY14" fmla="*/ 57150 h 2073705"/>
              <a:gd name="connsiteX15" fmla="*/ 3856495 w 5456049"/>
              <a:gd name="connsiteY15" fmla="*/ 0 h 2073705"/>
              <a:gd name="connsiteX16" fmla="*/ 3142120 w 5456049"/>
              <a:gd name="connsiteY16" fmla="*/ 76200 h 2073705"/>
              <a:gd name="connsiteX17" fmla="*/ 1551283 w 5456049"/>
              <a:gd name="connsiteY17" fmla="*/ 182266 h 2073705"/>
              <a:gd name="connsiteX18" fmla="*/ 2119070 w 5456049"/>
              <a:gd name="connsiteY18" fmla="*/ 386489 h 2073705"/>
              <a:gd name="connsiteX19" fmla="*/ 91698 w 5456049"/>
              <a:gd name="connsiteY19" fmla="*/ 401987 h 2073705"/>
              <a:gd name="connsiteX0" fmla="*/ 91698 w 5456049"/>
              <a:gd name="connsiteY0" fmla="*/ 401987 h 2073705"/>
              <a:gd name="connsiteX1" fmla="*/ 386489 w 5456049"/>
              <a:gd name="connsiteY1" fmla="*/ 949110 h 2073705"/>
              <a:gd name="connsiteX2" fmla="*/ 772401 w 5456049"/>
              <a:gd name="connsiteY2" fmla="*/ 1228639 h 2073705"/>
              <a:gd name="connsiteX3" fmla="*/ 1099411 w 5456049"/>
              <a:gd name="connsiteY3" fmla="*/ 1507049 h 2073705"/>
              <a:gd name="connsiteX4" fmla="*/ 0 w 5456049"/>
              <a:gd name="connsiteY4" fmla="*/ 1817660 h 2073705"/>
              <a:gd name="connsiteX5" fmla="*/ 3075606 w 5456049"/>
              <a:gd name="connsiteY5" fmla="*/ 1855760 h 2073705"/>
              <a:gd name="connsiteX6" fmla="*/ 3323417 w 5456049"/>
              <a:gd name="connsiteY6" fmla="*/ 1832513 h 2073705"/>
              <a:gd name="connsiteX7" fmla="*/ 3625634 w 5456049"/>
              <a:gd name="connsiteY7" fmla="*/ 1739523 h 2073705"/>
              <a:gd name="connsiteX8" fmla="*/ 4259935 w 5456049"/>
              <a:gd name="connsiteY8" fmla="*/ 1835096 h 2073705"/>
              <a:gd name="connsiteX9" fmla="*/ 5456049 w 5456049"/>
              <a:gd name="connsiteY9" fmla="*/ 2073705 h 2073705"/>
              <a:gd name="connsiteX10" fmla="*/ 5233261 w 5456049"/>
              <a:gd name="connsiteY10" fmla="*/ 1697064 h 2073705"/>
              <a:gd name="connsiteX11" fmla="*/ 5376943 w 5456049"/>
              <a:gd name="connsiteY11" fmla="*/ 1498492 h 2073705"/>
              <a:gd name="connsiteX12" fmla="*/ 5297837 w 5456049"/>
              <a:gd name="connsiteY12" fmla="*/ 987048 h 2073705"/>
              <a:gd name="connsiteX13" fmla="*/ 5299451 w 5456049"/>
              <a:gd name="connsiteY13" fmla="*/ 569401 h 2073705"/>
              <a:gd name="connsiteX14" fmla="*/ 5240526 w 5456049"/>
              <a:gd name="connsiteY14" fmla="*/ 263148 h 2073705"/>
              <a:gd name="connsiteX15" fmla="*/ 4851454 w 5456049"/>
              <a:gd name="connsiteY15" fmla="*/ 57150 h 2073705"/>
              <a:gd name="connsiteX16" fmla="*/ 3856495 w 5456049"/>
              <a:gd name="connsiteY16" fmla="*/ 0 h 2073705"/>
              <a:gd name="connsiteX17" fmla="*/ 3142120 w 5456049"/>
              <a:gd name="connsiteY17" fmla="*/ 76200 h 2073705"/>
              <a:gd name="connsiteX18" fmla="*/ 1551283 w 5456049"/>
              <a:gd name="connsiteY18" fmla="*/ 182266 h 2073705"/>
              <a:gd name="connsiteX19" fmla="*/ 2119070 w 5456049"/>
              <a:gd name="connsiteY19" fmla="*/ 386489 h 2073705"/>
              <a:gd name="connsiteX20" fmla="*/ 91698 w 5456049"/>
              <a:gd name="connsiteY20" fmla="*/ 401987 h 2073705"/>
              <a:gd name="connsiteX0" fmla="*/ 91698 w 5456049"/>
              <a:gd name="connsiteY0" fmla="*/ 401987 h 2073705"/>
              <a:gd name="connsiteX1" fmla="*/ 948464 w 5456049"/>
              <a:gd name="connsiteY1" fmla="*/ 796710 h 2073705"/>
              <a:gd name="connsiteX2" fmla="*/ 772401 w 5456049"/>
              <a:gd name="connsiteY2" fmla="*/ 1228639 h 2073705"/>
              <a:gd name="connsiteX3" fmla="*/ 1099411 w 5456049"/>
              <a:gd name="connsiteY3" fmla="*/ 1507049 h 2073705"/>
              <a:gd name="connsiteX4" fmla="*/ 0 w 5456049"/>
              <a:gd name="connsiteY4" fmla="*/ 1817660 h 2073705"/>
              <a:gd name="connsiteX5" fmla="*/ 3075606 w 5456049"/>
              <a:gd name="connsiteY5" fmla="*/ 1855760 h 2073705"/>
              <a:gd name="connsiteX6" fmla="*/ 3323417 w 5456049"/>
              <a:gd name="connsiteY6" fmla="*/ 1832513 h 2073705"/>
              <a:gd name="connsiteX7" fmla="*/ 3625634 w 5456049"/>
              <a:gd name="connsiteY7" fmla="*/ 1739523 h 2073705"/>
              <a:gd name="connsiteX8" fmla="*/ 4259935 w 5456049"/>
              <a:gd name="connsiteY8" fmla="*/ 1835096 h 2073705"/>
              <a:gd name="connsiteX9" fmla="*/ 5456049 w 5456049"/>
              <a:gd name="connsiteY9" fmla="*/ 2073705 h 2073705"/>
              <a:gd name="connsiteX10" fmla="*/ 5233261 w 5456049"/>
              <a:gd name="connsiteY10" fmla="*/ 1697064 h 2073705"/>
              <a:gd name="connsiteX11" fmla="*/ 5376943 w 5456049"/>
              <a:gd name="connsiteY11" fmla="*/ 1498492 h 2073705"/>
              <a:gd name="connsiteX12" fmla="*/ 5297837 w 5456049"/>
              <a:gd name="connsiteY12" fmla="*/ 987048 h 2073705"/>
              <a:gd name="connsiteX13" fmla="*/ 5299451 w 5456049"/>
              <a:gd name="connsiteY13" fmla="*/ 569401 h 2073705"/>
              <a:gd name="connsiteX14" fmla="*/ 5240526 w 5456049"/>
              <a:gd name="connsiteY14" fmla="*/ 263148 h 2073705"/>
              <a:gd name="connsiteX15" fmla="*/ 4851454 w 5456049"/>
              <a:gd name="connsiteY15" fmla="*/ 57150 h 2073705"/>
              <a:gd name="connsiteX16" fmla="*/ 3856495 w 5456049"/>
              <a:gd name="connsiteY16" fmla="*/ 0 h 2073705"/>
              <a:gd name="connsiteX17" fmla="*/ 3142120 w 5456049"/>
              <a:gd name="connsiteY17" fmla="*/ 76200 h 2073705"/>
              <a:gd name="connsiteX18" fmla="*/ 1551283 w 5456049"/>
              <a:gd name="connsiteY18" fmla="*/ 182266 h 2073705"/>
              <a:gd name="connsiteX19" fmla="*/ 2119070 w 5456049"/>
              <a:gd name="connsiteY19" fmla="*/ 386489 h 2073705"/>
              <a:gd name="connsiteX20" fmla="*/ 91698 w 5456049"/>
              <a:gd name="connsiteY20" fmla="*/ 401987 h 2073705"/>
              <a:gd name="connsiteX0" fmla="*/ 91698 w 5456049"/>
              <a:gd name="connsiteY0" fmla="*/ 401987 h 2073705"/>
              <a:gd name="connsiteX1" fmla="*/ 948464 w 5456049"/>
              <a:gd name="connsiteY1" fmla="*/ 796710 h 2073705"/>
              <a:gd name="connsiteX2" fmla="*/ 48501 w 5456049"/>
              <a:gd name="connsiteY2" fmla="*/ 1009564 h 2073705"/>
              <a:gd name="connsiteX3" fmla="*/ 1099411 w 5456049"/>
              <a:gd name="connsiteY3" fmla="*/ 1507049 h 2073705"/>
              <a:gd name="connsiteX4" fmla="*/ 0 w 5456049"/>
              <a:gd name="connsiteY4" fmla="*/ 1817660 h 2073705"/>
              <a:gd name="connsiteX5" fmla="*/ 3075606 w 5456049"/>
              <a:gd name="connsiteY5" fmla="*/ 1855760 h 2073705"/>
              <a:gd name="connsiteX6" fmla="*/ 3323417 w 5456049"/>
              <a:gd name="connsiteY6" fmla="*/ 1832513 h 2073705"/>
              <a:gd name="connsiteX7" fmla="*/ 3625634 w 5456049"/>
              <a:gd name="connsiteY7" fmla="*/ 1739523 h 2073705"/>
              <a:gd name="connsiteX8" fmla="*/ 4259935 w 5456049"/>
              <a:gd name="connsiteY8" fmla="*/ 1835096 h 2073705"/>
              <a:gd name="connsiteX9" fmla="*/ 5456049 w 5456049"/>
              <a:gd name="connsiteY9" fmla="*/ 2073705 h 2073705"/>
              <a:gd name="connsiteX10" fmla="*/ 5233261 w 5456049"/>
              <a:gd name="connsiteY10" fmla="*/ 1697064 h 2073705"/>
              <a:gd name="connsiteX11" fmla="*/ 5376943 w 5456049"/>
              <a:gd name="connsiteY11" fmla="*/ 1498492 h 2073705"/>
              <a:gd name="connsiteX12" fmla="*/ 5297837 w 5456049"/>
              <a:gd name="connsiteY12" fmla="*/ 987048 h 2073705"/>
              <a:gd name="connsiteX13" fmla="*/ 5299451 w 5456049"/>
              <a:gd name="connsiteY13" fmla="*/ 569401 h 2073705"/>
              <a:gd name="connsiteX14" fmla="*/ 5240526 w 5456049"/>
              <a:gd name="connsiteY14" fmla="*/ 263148 h 2073705"/>
              <a:gd name="connsiteX15" fmla="*/ 4851454 w 5456049"/>
              <a:gd name="connsiteY15" fmla="*/ 57150 h 2073705"/>
              <a:gd name="connsiteX16" fmla="*/ 3856495 w 5456049"/>
              <a:gd name="connsiteY16" fmla="*/ 0 h 2073705"/>
              <a:gd name="connsiteX17" fmla="*/ 3142120 w 5456049"/>
              <a:gd name="connsiteY17" fmla="*/ 76200 h 2073705"/>
              <a:gd name="connsiteX18" fmla="*/ 1551283 w 5456049"/>
              <a:gd name="connsiteY18" fmla="*/ 182266 h 2073705"/>
              <a:gd name="connsiteX19" fmla="*/ 2119070 w 5456049"/>
              <a:gd name="connsiteY19" fmla="*/ 386489 h 2073705"/>
              <a:gd name="connsiteX20" fmla="*/ 91698 w 5456049"/>
              <a:gd name="connsiteY20" fmla="*/ 401987 h 2073705"/>
              <a:gd name="connsiteX0" fmla="*/ 91698 w 5456049"/>
              <a:gd name="connsiteY0" fmla="*/ 401987 h 2073705"/>
              <a:gd name="connsiteX1" fmla="*/ 948464 w 5456049"/>
              <a:gd name="connsiteY1" fmla="*/ 796710 h 2073705"/>
              <a:gd name="connsiteX2" fmla="*/ 48501 w 5456049"/>
              <a:gd name="connsiteY2" fmla="*/ 1009564 h 2073705"/>
              <a:gd name="connsiteX3" fmla="*/ 1099411 w 5456049"/>
              <a:gd name="connsiteY3" fmla="*/ 1507049 h 2073705"/>
              <a:gd name="connsiteX4" fmla="*/ 0 w 5456049"/>
              <a:gd name="connsiteY4" fmla="*/ 1817660 h 2073705"/>
              <a:gd name="connsiteX5" fmla="*/ 3075606 w 5456049"/>
              <a:gd name="connsiteY5" fmla="*/ 1855760 h 2073705"/>
              <a:gd name="connsiteX6" fmla="*/ 3323417 w 5456049"/>
              <a:gd name="connsiteY6" fmla="*/ 1832513 h 2073705"/>
              <a:gd name="connsiteX7" fmla="*/ 3625634 w 5456049"/>
              <a:gd name="connsiteY7" fmla="*/ 1739523 h 2073705"/>
              <a:gd name="connsiteX8" fmla="*/ 4259935 w 5456049"/>
              <a:gd name="connsiteY8" fmla="*/ 1835096 h 2073705"/>
              <a:gd name="connsiteX9" fmla="*/ 5456049 w 5456049"/>
              <a:gd name="connsiteY9" fmla="*/ 2073705 h 2073705"/>
              <a:gd name="connsiteX10" fmla="*/ 5376943 w 5456049"/>
              <a:gd name="connsiteY10" fmla="*/ 1498492 h 2073705"/>
              <a:gd name="connsiteX11" fmla="*/ 5297837 w 5456049"/>
              <a:gd name="connsiteY11" fmla="*/ 987048 h 2073705"/>
              <a:gd name="connsiteX12" fmla="*/ 5299451 w 5456049"/>
              <a:gd name="connsiteY12" fmla="*/ 569401 h 2073705"/>
              <a:gd name="connsiteX13" fmla="*/ 5240526 w 5456049"/>
              <a:gd name="connsiteY13" fmla="*/ 263148 h 2073705"/>
              <a:gd name="connsiteX14" fmla="*/ 4851454 w 5456049"/>
              <a:gd name="connsiteY14" fmla="*/ 57150 h 2073705"/>
              <a:gd name="connsiteX15" fmla="*/ 3856495 w 5456049"/>
              <a:gd name="connsiteY15" fmla="*/ 0 h 2073705"/>
              <a:gd name="connsiteX16" fmla="*/ 3142120 w 5456049"/>
              <a:gd name="connsiteY16" fmla="*/ 76200 h 2073705"/>
              <a:gd name="connsiteX17" fmla="*/ 1551283 w 5456049"/>
              <a:gd name="connsiteY17" fmla="*/ 182266 h 2073705"/>
              <a:gd name="connsiteX18" fmla="*/ 2119070 w 5456049"/>
              <a:gd name="connsiteY18" fmla="*/ 386489 h 2073705"/>
              <a:gd name="connsiteX19" fmla="*/ 91698 w 5456049"/>
              <a:gd name="connsiteY19" fmla="*/ 401987 h 2073705"/>
              <a:gd name="connsiteX0" fmla="*/ 91698 w 5456049"/>
              <a:gd name="connsiteY0" fmla="*/ 401987 h 2073705"/>
              <a:gd name="connsiteX1" fmla="*/ 948464 w 5456049"/>
              <a:gd name="connsiteY1" fmla="*/ 796710 h 2073705"/>
              <a:gd name="connsiteX2" fmla="*/ 48501 w 5456049"/>
              <a:gd name="connsiteY2" fmla="*/ 1009564 h 2073705"/>
              <a:gd name="connsiteX3" fmla="*/ 1099411 w 5456049"/>
              <a:gd name="connsiteY3" fmla="*/ 1507049 h 2073705"/>
              <a:gd name="connsiteX4" fmla="*/ 0 w 5456049"/>
              <a:gd name="connsiteY4" fmla="*/ 1817660 h 2073705"/>
              <a:gd name="connsiteX5" fmla="*/ 3075606 w 5456049"/>
              <a:gd name="connsiteY5" fmla="*/ 1855760 h 2073705"/>
              <a:gd name="connsiteX6" fmla="*/ 3323417 w 5456049"/>
              <a:gd name="connsiteY6" fmla="*/ 1832513 h 2073705"/>
              <a:gd name="connsiteX7" fmla="*/ 3625634 w 5456049"/>
              <a:gd name="connsiteY7" fmla="*/ 1739523 h 2073705"/>
              <a:gd name="connsiteX8" fmla="*/ 4259935 w 5456049"/>
              <a:gd name="connsiteY8" fmla="*/ 1835096 h 2073705"/>
              <a:gd name="connsiteX9" fmla="*/ 5456049 w 5456049"/>
              <a:gd name="connsiteY9" fmla="*/ 2073705 h 2073705"/>
              <a:gd name="connsiteX10" fmla="*/ 5376943 w 5456049"/>
              <a:gd name="connsiteY10" fmla="*/ 1498492 h 2073705"/>
              <a:gd name="connsiteX11" fmla="*/ 5297837 w 5456049"/>
              <a:gd name="connsiteY11" fmla="*/ 987048 h 2073705"/>
              <a:gd name="connsiteX12" fmla="*/ 5299451 w 5456049"/>
              <a:gd name="connsiteY12" fmla="*/ 569401 h 2073705"/>
              <a:gd name="connsiteX13" fmla="*/ 5278626 w 5456049"/>
              <a:gd name="connsiteY13" fmla="*/ 263148 h 2073705"/>
              <a:gd name="connsiteX14" fmla="*/ 4851454 w 5456049"/>
              <a:gd name="connsiteY14" fmla="*/ 57150 h 2073705"/>
              <a:gd name="connsiteX15" fmla="*/ 3856495 w 5456049"/>
              <a:gd name="connsiteY15" fmla="*/ 0 h 2073705"/>
              <a:gd name="connsiteX16" fmla="*/ 3142120 w 5456049"/>
              <a:gd name="connsiteY16" fmla="*/ 76200 h 2073705"/>
              <a:gd name="connsiteX17" fmla="*/ 1551283 w 5456049"/>
              <a:gd name="connsiteY17" fmla="*/ 182266 h 2073705"/>
              <a:gd name="connsiteX18" fmla="*/ 2119070 w 5456049"/>
              <a:gd name="connsiteY18" fmla="*/ 386489 h 2073705"/>
              <a:gd name="connsiteX19" fmla="*/ 91698 w 5456049"/>
              <a:gd name="connsiteY19" fmla="*/ 401987 h 2073705"/>
              <a:gd name="connsiteX0" fmla="*/ 91698 w 5456049"/>
              <a:gd name="connsiteY0" fmla="*/ 401987 h 2073705"/>
              <a:gd name="connsiteX1" fmla="*/ 948464 w 5456049"/>
              <a:gd name="connsiteY1" fmla="*/ 796710 h 2073705"/>
              <a:gd name="connsiteX2" fmla="*/ 48501 w 5456049"/>
              <a:gd name="connsiteY2" fmla="*/ 1009564 h 2073705"/>
              <a:gd name="connsiteX3" fmla="*/ 1099411 w 5456049"/>
              <a:gd name="connsiteY3" fmla="*/ 1507049 h 2073705"/>
              <a:gd name="connsiteX4" fmla="*/ 0 w 5456049"/>
              <a:gd name="connsiteY4" fmla="*/ 1817660 h 2073705"/>
              <a:gd name="connsiteX5" fmla="*/ 3075606 w 5456049"/>
              <a:gd name="connsiteY5" fmla="*/ 1855760 h 2073705"/>
              <a:gd name="connsiteX6" fmla="*/ 3323417 w 5456049"/>
              <a:gd name="connsiteY6" fmla="*/ 1832513 h 2073705"/>
              <a:gd name="connsiteX7" fmla="*/ 3625634 w 5456049"/>
              <a:gd name="connsiteY7" fmla="*/ 1739523 h 2073705"/>
              <a:gd name="connsiteX8" fmla="*/ 4259935 w 5456049"/>
              <a:gd name="connsiteY8" fmla="*/ 1835096 h 2073705"/>
              <a:gd name="connsiteX9" fmla="*/ 5456049 w 5456049"/>
              <a:gd name="connsiteY9" fmla="*/ 2073705 h 2073705"/>
              <a:gd name="connsiteX10" fmla="*/ 5300743 w 5456049"/>
              <a:gd name="connsiteY10" fmla="*/ 1508017 h 2073705"/>
              <a:gd name="connsiteX11" fmla="*/ 5297837 w 5456049"/>
              <a:gd name="connsiteY11" fmla="*/ 987048 h 2073705"/>
              <a:gd name="connsiteX12" fmla="*/ 5299451 w 5456049"/>
              <a:gd name="connsiteY12" fmla="*/ 569401 h 2073705"/>
              <a:gd name="connsiteX13" fmla="*/ 5278626 w 5456049"/>
              <a:gd name="connsiteY13" fmla="*/ 263148 h 2073705"/>
              <a:gd name="connsiteX14" fmla="*/ 4851454 w 5456049"/>
              <a:gd name="connsiteY14" fmla="*/ 57150 h 2073705"/>
              <a:gd name="connsiteX15" fmla="*/ 3856495 w 5456049"/>
              <a:gd name="connsiteY15" fmla="*/ 0 h 2073705"/>
              <a:gd name="connsiteX16" fmla="*/ 3142120 w 5456049"/>
              <a:gd name="connsiteY16" fmla="*/ 76200 h 2073705"/>
              <a:gd name="connsiteX17" fmla="*/ 1551283 w 5456049"/>
              <a:gd name="connsiteY17" fmla="*/ 182266 h 2073705"/>
              <a:gd name="connsiteX18" fmla="*/ 2119070 w 5456049"/>
              <a:gd name="connsiteY18" fmla="*/ 386489 h 2073705"/>
              <a:gd name="connsiteX19" fmla="*/ 91698 w 5456049"/>
              <a:gd name="connsiteY19" fmla="*/ 401987 h 2073705"/>
              <a:gd name="connsiteX0" fmla="*/ 91698 w 5332224"/>
              <a:gd name="connsiteY0" fmla="*/ 401987 h 2026080"/>
              <a:gd name="connsiteX1" fmla="*/ 948464 w 5332224"/>
              <a:gd name="connsiteY1" fmla="*/ 796710 h 2026080"/>
              <a:gd name="connsiteX2" fmla="*/ 48501 w 5332224"/>
              <a:gd name="connsiteY2" fmla="*/ 1009564 h 2026080"/>
              <a:gd name="connsiteX3" fmla="*/ 1099411 w 5332224"/>
              <a:gd name="connsiteY3" fmla="*/ 1507049 h 2026080"/>
              <a:gd name="connsiteX4" fmla="*/ 0 w 5332224"/>
              <a:gd name="connsiteY4" fmla="*/ 1817660 h 2026080"/>
              <a:gd name="connsiteX5" fmla="*/ 3075606 w 5332224"/>
              <a:gd name="connsiteY5" fmla="*/ 1855760 h 2026080"/>
              <a:gd name="connsiteX6" fmla="*/ 3323417 w 5332224"/>
              <a:gd name="connsiteY6" fmla="*/ 1832513 h 2026080"/>
              <a:gd name="connsiteX7" fmla="*/ 3625634 w 5332224"/>
              <a:gd name="connsiteY7" fmla="*/ 1739523 h 2026080"/>
              <a:gd name="connsiteX8" fmla="*/ 4259935 w 5332224"/>
              <a:gd name="connsiteY8" fmla="*/ 1835096 h 2026080"/>
              <a:gd name="connsiteX9" fmla="*/ 5332224 w 5332224"/>
              <a:gd name="connsiteY9" fmla="*/ 2026080 h 2026080"/>
              <a:gd name="connsiteX10" fmla="*/ 5300743 w 5332224"/>
              <a:gd name="connsiteY10" fmla="*/ 1508017 h 2026080"/>
              <a:gd name="connsiteX11" fmla="*/ 5297837 w 5332224"/>
              <a:gd name="connsiteY11" fmla="*/ 987048 h 2026080"/>
              <a:gd name="connsiteX12" fmla="*/ 5299451 w 5332224"/>
              <a:gd name="connsiteY12" fmla="*/ 569401 h 2026080"/>
              <a:gd name="connsiteX13" fmla="*/ 5278626 w 5332224"/>
              <a:gd name="connsiteY13" fmla="*/ 263148 h 2026080"/>
              <a:gd name="connsiteX14" fmla="*/ 4851454 w 5332224"/>
              <a:gd name="connsiteY14" fmla="*/ 57150 h 2026080"/>
              <a:gd name="connsiteX15" fmla="*/ 3856495 w 5332224"/>
              <a:gd name="connsiteY15" fmla="*/ 0 h 2026080"/>
              <a:gd name="connsiteX16" fmla="*/ 3142120 w 5332224"/>
              <a:gd name="connsiteY16" fmla="*/ 76200 h 2026080"/>
              <a:gd name="connsiteX17" fmla="*/ 1551283 w 5332224"/>
              <a:gd name="connsiteY17" fmla="*/ 182266 h 2026080"/>
              <a:gd name="connsiteX18" fmla="*/ 2119070 w 5332224"/>
              <a:gd name="connsiteY18" fmla="*/ 386489 h 2026080"/>
              <a:gd name="connsiteX19" fmla="*/ 91698 w 5332224"/>
              <a:gd name="connsiteY19" fmla="*/ 401987 h 2026080"/>
              <a:gd name="connsiteX0" fmla="*/ 91698 w 5332224"/>
              <a:gd name="connsiteY0" fmla="*/ 401987 h 2026080"/>
              <a:gd name="connsiteX1" fmla="*/ 948464 w 5332224"/>
              <a:gd name="connsiteY1" fmla="*/ 796710 h 2026080"/>
              <a:gd name="connsiteX2" fmla="*/ 48501 w 5332224"/>
              <a:gd name="connsiteY2" fmla="*/ 1009564 h 2026080"/>
              <a:gd name="connsiteX3" fmla="*/ 1099411 w 5332224"/>
              <a:gd name="connsiteY3" fmla="*/ 1507049 h 2026080"/>
              <a:gd name="connsiteX4" fmla="*/ 0 w 5332224"/>
              <a:gd name="connsiteY4" fmla="*/ 1817660 h 2026080"/>
              <a:gd name="connsiteX5" fmla="*/ 3075606 w 5332224"/>
              <a:gd name="connsiteY5" fmla="*/ 1855760 h 2026080"/>
              <a:gd name="connsiteX6" fmla="*/ 3323417 w 5332224"/>
              <a:gd name="connsiteY6" fmla="*/ 1832513 h 2026080"/>
              <a:gd name="connsiteX7" fmla="*/ 3625634 w 5332224"/>
              <a:gd name="connsiteY7" fmla="*/ 1739523 h 2026080"/>
              <a:gd name="connsiteX8" fmla="*/ 4259935 w 5332224"/>
              <a:gd name="connsiteY8" fmla="*/ 1835096 h 2026080"/>
              <a:gd name="connsiteX9" fmla="*/ 5332224 w 5332224"/>
              <a:gd name="connsiteY9" fmla="*/ 2026080 h 2026080"/>
              <a:gd name="connsiteX10" fmla="*/ 5300743 w 5332224"/>
              <a:gd name="connsiteY10" fmla="*/ 1508017 h 2026080"/>
              <a:gd name="connsiteX11" fmla="*/ 5297837 w 5332224"/>
              <a:gd name="connsiteY11" fmla="*/ 987048 h 2026080"/>
              <a:gd name="connsiteX12" fmla="*/ 5299451 w 5332224"/>
              <a:gd name="connsiteY12" fmla="*/ 569401 h 2026080"/>
              <a:gd name="connsiteX13" fmla="*/ 5278626 w 5332224"/>
              <a:gd name="connsiteY13" fmla="*/ 263148 h 2026080"/>
              <a:gd name="connsiteX14" fmla="*/ 4851454 w 5332224"/>
              <a:gd name="connsiteY14" fmla="*/ 57150 h 2026080"/>
              <a:gd name="connsiteX15" fmla="*/ 3856495 w 5332224"/>
              <a:gd name="connsiteY15" fmla="*/ 0 h 2026080"/>
              <a:gd name="connsiteX16" fmla="*/ 3142120 w 5332224"/>
              <a:gd name="connsiteY16" fmla="*/ 76200 h 2026080"/>
              <a:gd name="connsiteX17" fmla="*/ 2677801 w 5332224"/>
              <a:gd name="connsiteY17" fmla="*/ 99620 h 2026080"/>
              <a:gd name="connsiteX18" fmla="*/ 1551283 w 5332224"/>
              <a:gd name="connsiteY18" fmla="*/ 182266 h 2026080"/>
              <a:gd name="connsiteX19" fmla="*/ 2119070 w 5332224"/>
              <a:gd name="connsiteY19" fmla="*/ 386489 h 2026080"/>
              <a:gd name="connsiteX20" fmla="*/ 91698 w 5332224"/>
              <a:gd name="connsiteY20" fmla="*/ 401987 h 2026080"/>
              <a:gd name="connsiteX0" fmla="*/ 91698 w 5332224"/>
              <a:gd name="connsiteY0" fmla="*/ 401987 h 2026080"/>
              <a:gd name="connsiteX1" fmla="*/ 948464 w 5332224"/>
              <a:gd name="connsiteY1" fmla="*/ 796710 h 2026080"/>
              <a:gd name="connsiteX2" fmla="*/ 48501 w 5332224"/>
              <a:gd name="connsiteY2" fmla="*/ 1009564 h 2026080"/>
              <a:gd name="connsiteX3" fmla="*/ 1099411 w 5332224"/>
              <a:gd name="connsiteY3" fmla="*/ 1507049 h 2026080"/>
              <a:gd name="connsiteX4" fmla="*/ 0 w 5332224"/>
              <a:gd name="connsiteY4" fmla="*/ 1817660 h 2026080"/>
              <a:gd name="connsiteX5" fmla="*/ 3075606 w 5332224"/>
              <a:gd name="connsiteY5" fmla="*/ 1855760 h 2026080"/>
              <a:gd name="connsiteX6" fmla="*/ 3323417 w 5332224"/>
              <a:gd name="connsiteY6" fmla="*/ 1832513 h 2026080"/>
              <a:gd name="connsiteX7" fmla="*/ 3625634 w 5332224"/>
              <a:gd name="connsiteY7" fmla="*/ 1739523 h 2026080"/>
              <a:gd name="connsiteX8" fmla="*/ 4259935 w 5332224"/>
              <a:gd name="connsiteY8" fmla="*/ 1835096 h 2026080"/>
              <a:gd name="connsiteX9" fmla="*/ 5332224 w 5332224"/>
              <a:gd name="connsiteY9" fmla="*/ 2026080 h 2026080"/>
              <a:gd name="connsiteX10" fmla="*/ 5300743 w 5332224"/>
              <a:gd name="connsiteY10" fmla="*/ 1508017 h 2026080"/>
              <a:gd name="connsiteX11" fmla="*/ 5297837 w 5332224"/>
              <a:gd name="connsiteY11" fmla="*/ 987048 h 2026080"/>
              <a:gd name="connsiteX12" fmla="*/ 5299451 w 5332224"/>
              <a:gd name="connsiteY12" fmla="*/ 569401 h 2026080"/>
              <a:gd name="connsiteX13" fmla="*/ 5278626 w 5332224"/>
              <a:gd name="connsiteY13" fmla="*/ 263148 h 2026080"/>
              <a:gd name="connsiteX14" fmla="*/ 4851454 w 5332224"/>
              <a:gd name="connsiteY14" fmla="*/ 57150 h 2026080"/>
              <a:gd name="connsiteX15" fmla="*/ 3856495 w 5332224"/>
              <a:gd name="connsiteY15" fmla="*/ 0 h 2026080"/>
              <a:gd name="connsiteX16" fmla="*/ 3361381 w 5332224"/>
              <a:gd name="connsiteY16" fmla="*/ 55231 h 2026080"/>
              <a:gd name="connsiteX17" fmla="*/ 3142120 w 5332224"/>
              <a:gd name="connsiteY17" fmla="*/ 76200 h 2026080"/>
              <a:gd name="connsiteX18" fmla="*/ 2677801 w 5332224"/>
              <a:gd name="connsiteY18" fmla="*/ 99620 h 2026080"/>
              <a:gd name="connsiteX19" fmla="*/ 1551283 w 5332224"/>
              <a:gd name="connsiteY19" fmla="*/ 182266 h 2026080"/>
              <a:gd name="connsiteX20" fmla="*/ 2119070 w 5332224"/>
              <a:gd name="connsiteY20" fmla="*/ 386489 h 2026080"/>
              <a:gd name="connsiteX21" fmla="*/ 91698 w 5332224"/>
              <a:gd name="connsiteY21" fmla="*/ 401987 h 2026080"/>
              <a:gd name="connsiteX0" fmla="*/ 91698 w 5332224"/>
              <a:gd name="connsiteY0" fmla="*/ 627627 h 2251720"/>
              <a:gd name="connsiteX1" fmla="*/ 948464 w 5332224"/>
              <a:gd name="connsiteY1" fmla="*/ 1022350 h 2251720"/>
              <a:gd name="connsiteX2" fmla="*/ 48501 w 5332224"/>
              <a:gd name="connsiteY2" fmla="*/ 1235204 h 2251720"/>
              <a:gd name="connsiteX3" fmla="*/ 1099411 w 5332224"/>
              <a:gd name="connsiteY3" fmla="*/ 1732689 h 2251720"/>
              <a:gd name="connsiteX4" fmla="*/ 0 w 5332224"/>
              <a:gd name="connsiteY4" fmla="*/ 2043300 h 2251720"/>
              <a:gd name="connsiteX5" fmla="*/ 3075606 w 5332224"/>
              <a:gd name="connsiteY5" fmla="*/ 2081400 h 2251720"/>
              <a:gd name="connsiteX6" fmla="*/ 3323417 w 5332224"/>
              <a:gd name="connsiteY6" fmla="*/ 2058153 h 2251720"/>
              <a:gd name="connsiteX7" fmla="*/ 3625634 w 5332224"/>
              <a:gd name="connsiteY7" fmla="*/ 1965163 h 2251720"/>
              <a:gd name="connsiteX8" fmla="*/ 4259935 w 5332224"/>
              <a:gd name="connsiteY8" fmla="*/ 2060736 h 2251720"/>
              <a:gd name="connsiteX9" fmla="*/ 5332224 w 5332224"/>
              <a:gd name="connsiteY9" fmla="*/ 2251720 h 2251720"/>
              <a:gd name="connsiteX10" fmla="*/ 5300743 w 5332224"/>
              <a:gd name="connsiteY10" fmla="*/ 1733657 h 2251720"/>
              <a:gd name="connsiteX11" fmla="*/ 5297837 w 5332224"/>
              <a:gd name="connsiteY11" fmla="*/ 1212688 h 2251720"/>
              <a:gd name="connsiteX12" fmla="*/ 5299451 w 5332224"/>
              <a:gd name="connsiteY12" fmla="*/ 795041 h 2251720"/>
              <a:gd name="connsiteX13" fmla="*/ 5278626 w 5332224"/>
              <a:gd name="connsiteY13" fmla="*/ 488788 h 2251720"/>
              <a:gd name="connsiteX14" fmla="*/ 4851454 w 5332224"/>
              <a:gd name="connsiteY14" fmla="*/ 282790 h 2251720"/>
              <a:gd name="connsiteX15" fmla="*/ 3856495 w 5332224"/>
              <a:gd name="connsiteY15" fmla="*/ 225640 h 2251720"/>
              <a:gd name="connsiteX16" fmla="*/ 3361381 w 5332224"/>
              <a:gd name="connsiteY16" fmla="*/ 280871 h 2251720"/>
              <a:gd name="connsiteX17" fmla="*/ 1810469 w 5332224"/>
              <a:gd name="connsiteY17" fmla="*/ 0 h 2251720"/>
              <a:gd name="connsiteX18" fmla="*/ 2677801 w 5332224"/>
              <a:gd name="connsiteY18" fmla="*/ 325260 h 2251720"/>
              <a:gd name="connsiteX19" fmla="*/ 1551283 w 5332224"/>
              <a:gd name="connsiteY19" fmla="*/ 407906 h 2251720"/>
              <a:gd name="connsiteX20" fmla="*/ 2119070 w 5332224"/>
              <a:gd name="connsiteY20" fmla="*/ 612129 h 2251720"/>
              <a:gd name="connsiteX21" fmla="*/ 91698 w 5332224"/>
              <a:gd name="connsiteY21" fmla="*/ 627627 h 2251720"/>
              <a:gd name="connsiteX0" fmla="*/ 91698 w 5332224"/>
              <a:gd name="connsiteY0" fmla="*/ 666352 h 2290445"/>
              <a:gd name="connsiteX1" fmla="*/ 948464 w 5332224"/>
              <a:gd name="connsiteY1" fmla="*/ 1061075 h 2290445"/>
              <a:gd name="connsiteX2" fmla="*/ 48501 w 5332224"/>
              <a:gd name="connsiteY2" fmla="*/ 1273929 h 2290445"/>
              <a:gd name="connsiteX3" fmla="*/ 1099411 w 5332224"/>
              <a:gd name="connsiteY3" fmla="*/ 1771414 h 2290445"/>
              <a:gd name="connsiteX4" fmla="*/ 0 w 5332224"/>
              <a:gd name="connsiteY4" fmla="*/ 2082025 h 2290445"/>
              <a:gd name="connsiteX5" fmla="*/ 3075606 w 5332224"/>
              <a:gd name="connsiteY5" fmla="*/ 2120125 h 2290445"/>
              <a:gd name="connsiteX6" fmla="*/ 3323417 w 5332224"/>
              <a:gd name="connsiteY6" fmla="*/ 2096878 h 2290445"/>
              <a:gd name="connsiteX7" fmla="*/ 3625634 w 5332224"/>
              <a:gd name="connsiteY7" fmla="*/ 2003888 h 2290445"/>
              <a:gd name="connsiteX8" fmla="*/ 4259935 w 5332224"/>
              <a:gd name="connsiteY8" fmla="*/ 2099461 h 2290445"/>
              <a:gd name="connsiteX9" fmla="*/ 5332224 w 5332224"/>
              <a:gd name="connsiteY9" fmla="*/ 2290445 h 2290445"/>
              <a:gd name="connsiteX10" fmla="*/ 5300743 w 5332224"/>
              <a:gd name="connsiteY10" fmla="*/ 1772382 h 2290445"/>
              <a:gd name="connsiteX11" fmla="*/ 5297837 w 5332224"/>
              <a:gd name="connsiteY11" fmla="*/ 1251413 h 2290445"/>
              <a:gd name="connsiteX12" fmla="*/ 5299451 w 5332224"/>
              <a:gd name="connsiteY12" fmla="*/ 833766 h 2290445"/>
              <a:gd name="connsiteX13" fmla="*/ 5278626 w 5332224"/>
              <a:gd name="connsiteY13" fmla="*/ 527513 h 2290445"/>
              <a:gd name="connsiteX14" fmla="*/ 4851454 w 5332224"/>
              <a:gd name="connsiteY14" fmla="*/ 321515 h 2290445"/>
              <a:gd name="connsiteX15" fmla="*/ 3856495 w 5332224"/>
              <a:gd name="connsiteY15" fmla="*/ 264365 h 2290445"/>
              <a:gd name="connsiteX16" fmla="*/ 3334748 w 5332224"/>
              <a:gd name="connsiteY16" fmla="*/ 0 h 2290445"/>
              <a:gd name="connsiteX17" fmla="*/ 1810469 w 5332224"/>
              <a:gd name="connsiteY17" fmla="*/ 38725 h 2290445"/>
              <a:gd name="connsiteX18" fmla="*/ 2677801 w 5332224"/>
              <a:gd name="connsiteY18" fmla="*/ 363985 h 2290445"/>
              <a:gd name="connsiteX19" fmla="*/ 1551283 w 5332224"/>
              <a:gd name="connsiteY19" fmla="*/ 446631 h 2290445"/>
              <a:gd name="connsiteX20" fmla="*/ 2119070 w 5332224"/>
              <a:gd name="connsiteY20" fmla="*/ 650854 h 2290445"/>
              <a:gd name="connsiteX21" fmla="*/ 91698 w 5332224"/>
              <a:gd name="connsiteY21" fmla="*/ 666352 h 2290445"/>
              <a:gd name="connsiteX0" fmla="*/ 91698 w 5332224"/>
              <a:gd name="connsiteY0" fmla="*/ 666352 h 2290445"/>
              <a:gd name="connsiteX1" fmla="*/ 948464 w 5332224"/>
              <a:gd name="connsiteY1" fmla="*/ 1061075 h 2290445"/>
              <a:gd name="connsiteX2" fmla="*/ 48501 w 5332224"/>
              <a:gd name="connsiteY2" fmla="*/ 1273929 h 2290445"/>
              <a:gd name="connsiteX3" fmla="*/ 1099411 w 5332224"/>
              <a:gd name="connsiteY3" fmla="*/ 1771414 h 2290445"/>
              <a:gd name="connsiteX4" fmla="*/ 0 w 5332224"/>
              <a:gd name="connsiteY4" fmla="*/ 2082025 h 2290445"/>
              <a:gd name="connsiteX5" fmla="*/ 3075606 w 5332224"/>
              <a:gd name="connsiteY5" fmla="*/ 2120125 h 2290445"/>
              <a:gd name="connsiteX6" fmla="*/ 3323417 w 5332224"/>
              <a:gd name="connsiteY6" fmla="*/ 2096878 h 2290445"/>
              <a:gd name="connsiteX7" fmla="*/ 3625634 w 5332224"/>
              <a:gd name="connsiteY7" fmla="*/ 2003888 h 2290445"/>
              <a:gd name="connsiteX8" fmla="*/ 4259935 w 5332224"/>
              <a:gd name="connsiteY8" fmla="*/ 2099461 h 2290445"/>
              <a:gd name="connsiteX9" fmla="*/ 5332224 w 5332224"/>
              <a:gd name="connsiteY9" fmla="*/ 2290445 h 2290445"/>
              <a:gd name="connsiteX10" fmla="*/ 5300743 w 5332224"/>
              <a:gd name="connsiteY10" fmla="*/ 1772382 h 2290445"/>
              <a:gd name="connsiteX11" fmla="*/ 5297837 w 5332224"/>
              <a:gd name="connsiteY11" fmla="*/ 1251413 h 2290445"/>
              <a:gd name="connsiteX12" fmla="*/ 5299451 w 5332224"/>
              <a:gd name="connsiteY12" fmla="*/ 833766 h 2290445"/>
              <a:gd name="connsiteX13" fmla="*/ 5278626 w 5332224"/>
              <a:gd name="connsiteY13" fmla="*/ 527513 h 2290445"/>
              <a:gd name="connsiteX14" fmla="*/ 4851454 w 5332224"/>
              <a:gd name="connsiteY14" fmla="*/ 321515 h 2290445"/>
              <a:gd name="connsiteX15" fmla="*/ 3856495 w 5332224"/>
              <a:gd name="connsiteY15" fmla="*/ 264365 h 2290445"/>
              <a:gd name="connsiteX16" fmla="*/ 3627711 w 5332224"/>
              <a:gd name="connsiteY16" fmla="*/ 150922 h 2290445"/>
              <a:gd name="connsiteX17" fmla="*/ 3334748 w 5332224"/>
              <a:gd name="connsiteY17" fmla="*/ 0 h 2290445"/>
              <a:gd name="connsiteX18" fmla="*/ 1810469 w 5332224"/>
              <a:gd name="connsiteY18" fmla="*/ 38725 h 2290445"/>
              <a:gd name="connsiteX19" fmla="*/ 2677801 w 5332224"/>
              <a:gd name="connsiteY19" fmla="*/ 363985 h 2290445"/>
              <a:gd name="connsiteX20" fmla="*/ 1551283 w 5332224"/>
              <a:gd name="connsiteY20" fmla="*/ 446631 h 2290445"/>
              <a:gd name="connsiteX21" fmla="*/ 2119070 w 5332224"/>
              <a:gd name="connsiteY21" fmla="*/ 650854 h 2290445"/>
              <a:gd name="connsiteX22" fmla="*/ 91698 w 5332224"/>
              <a:gd name="connsiteY22" fmla="*/ 666352 h 2290445"/>
              <a:gd name="connsiteX0" fmla="*/ 91698 w 5332224"/>
              <a:gd name="connsiteY0" fmla="*/ 1127989 h 2752082"/>
              <a:gd name="connsiteX1" fmla="*/ 948464 w 5332224"/>
              <a:gd name="connsiteY1" fmla="*/ 1522712 h 2752082"/>
              <a:gd name="connsiteX2" fmla="*/ 48501 w 5332224"/>
              <a:gd name="connsiteY2" fmla="*/ 1735566 h 2752082"/>
              <a:gd name="connsiteX3" fmla="*/ 1099411 w 5332224"/>
              <a:gd name="connsiteY3" fmla="*/ 2233051 h 2752082"/>
              <a:gd name="connsiteX4" fmla="*/ 0 w 5332224"/>
              <a:gd name="connsiteY4" fmla="*/ 2543662 h 2752082"/>
              <a:gd name="connsiteX5" fmla="*/ 3075606 w 5332224"/>
              <a:gd name="connsiteY5" fmla="*/ 2581762 h 2752082"/>
              <a:gd name="connsiteX6" fmla="*/ 3323417 w 5332224"/>
              <a:gd name="connsiteY6" fmla="*/ 2558515 h 2752082"/>
              <a:gd name="connsiteX7" fmla="*/ 3625634 w 5332224"/>
              <a:gd name="connsiteY7" fmla="*/ 2465525 h 2752082"/>
              <a:gd name="connsiteX8" fmla="*/ 4259935 w 5332224"/>
              <a:gd name="connsiteY8" fmla="*/ 2561098 h 2752082"/>
              <a:gd name="connsiteX9" fmla="*/ 5332224 w 5332224"/>
              <a:gd name="connsiteY9" fmla="*/ 2752082 h 2752082"/>
              <a:gd name="connsiteX10" fmla="*/ 5300743 w 5332224"/>
              <a:gd name="connsiteY10" fmla="*/ 2234019 h 2752082"/>
              <a:gd name="connsiteX11" fmla="*/ 5297837 w 5332224"/>
              <a:gd name="connsiteY11" fmla="*/ 1713050 h 2752082"/>
              <a:gd name="connsiteX12" fmla="*/ 5299451 w 5332224"/>
              <a:gd name="connsiteY12" fmla="*/ 1295403 h 2752082"/>
              <a:gd name="connsiteX13" fmla="*/ 5278626 w 5332224"/>
              <a:gd name="connsiteY13" fmla="*/ 989150 h 2752082"/>
              <a:gd name="connsiteX14" fmla="*/ 4851454 w 5332224"/>
              <a:gd name="connsiteY14" fmla="*/ 783152 h 2752082"/>
              <a:gd name="connsiteX15" fmla="*/ 3856495 w 5332224"/>
              <a:gd name="connsiteY15" fmla="*/ 726002 h 2752082"/>
              <a:gd name="connsiteX16" fmla="*/ 2748822 w 5332224"/>
              <a:gd name="connsiteY16" fmla="*/ 0 h 2752082"/>
              <a:gd name="connsiteX17" fmla="*/ 3334748 w 5332224"/>
              <a:gd name="connsiteY17" fmla="*/ 461637 h 2752082"/>
              <a:gd name="connsiteX18" fmla="*/ 1810469 w 5332224"/>
              <a:gd name="connsiteY18" fmla="*/ 500362 h 2752082"/>
              <a:gd name="connsiteX19" fmla="*/ 2677801 w 5332224"/>
              <a:gd name="connsiteY19" fmla="*/ 825622 h 2752082"/>
              <a:gd name="connsiteX20" fmla="*/ 1551283 w 5332224"/>
              <a:gd name="connsiteY20" fmla="*/ 908268 h 2752082"/>
              <a:gd name="connsiteX21" fmla="*/ 2119070 w 5332224"/>
              <a:gd name="connsiteY21" fmla="*/ 1112491 h 2752082"/>
              <a:gd name="connsiteX22" fmla="*/ 91698 w 5332224"/>
              <a:gd name="connsiteY22" fmla="*/ 1127989 h 2752082"/>
              <a:gd name="connsiteX0" fmla="*/ 91698 w 5332224"/>
              <a:gd name="connsiteY0" fmla="*/ 1298632 h 2922725"/>
              <a:gd name="connsiteX1" fmla="*/ 948464 w 5332224"/>
              <a:gd name="connsiteY1" fmla="*/ 1693355 h 2922725"/>
              <a:gd name="connsiteX2" fmla="*/ 48501 w 5332224"/>
              <a:gd name="connsiteY2" fmla="*/ 1906209 h 2922725"/>
              <a:gd name="connsiteX3" fmla="*/ 1099411 w 5332224"/>
              <a:gd name="connsiteY3" fmla="*/ 2403694 h 2922725"/>
              <a:gd name="connsiteX4" fmla="*/ 0 w 5332224"/>
              <a:gd name="connsiteY4" fmla="*/ 2714305 h 2922725"/>
              <a:gd name="connsiteX5" fmla="*/ 3075606 w 5332224"/>
              <a:gd name="connsiteY5" fmla="*/ 2752405 h 2922725"/>
              <a:gd name="connsiteX6" fmla="*/ 3323417 w 5332224"/>
              <a:gd name="connsiteY6" fmla="*/ 2729158 h 2922725"/>
              <a:gd name="connsiteX7" fmla="*/ 3625634 w 5332224"/>
              <a:gd name="connsiteY7" fmla="*/ 2636168 h 2922725"/>
              <a:gd name="connsiteX8" fmla="*/ 4259935 w 5332224"/>
              <a:gd name="connsiteY8" fmla="*/ 2731741 h 2922725"/>
              <a:gd name="connsiteX9" fmla="*/ 5332224 w 5332224"/>
              <a:gd name="connsiteY9" fmla="*/ 2922725 h 2922725"/>
              <a:gd name="connsiteX10" fmla="*/ 5300743 w 5332224"/>
              <a:gd name="connsiteY10" fmla="*/ 2404662 h 2922725"/>
              <a:gd name="connsiteX11" fmla="*/ 5297837 w 5332224"/>
              <a:gd name="connsiteY11" fmla="*/ 1883693 h 2922725"/>
              <a:gd name="connsiteX12" fmla="*/ 5299451 w 5332224"/>
              <a:gd name="connsiteY12" fmla="*/ 1466046 h 2922725"/>
              <a:gd name="connsiteX13" fmla="*/ 5278626 w 5332224"/>
              <a:gd name="connsiteY13" fmla="*/ 1159793 h 2922725"/>
              <a:gd name="connsiteX14" fmla="*/ 4851454 w 5332224"/>
              <a:gd name="connsiteY14" fmla="*/ 953795 h 2922725"/>
              <a:gd name="connsiteX15" fmla="*/ 3900884 w 5332224"/>
              <a:gd name="connsiteY15" fmla="*/ 0 h 2922725"/>
              <a:gd name="connsiteX16" fmla="*/ 2748822 w 5332224"/>
              <a:gd name="connsiteY16" fmla="*/ 170643 h 2922725"/>
              <a:gd name="connsiteX17" fmla="*/ 3334748 w 5332224"/>
              <a:gd name="connsiteY17" fmla="*/ 632280 h 2922725"/>
              <a:gd name="connsiteX18" fmla="*/ 1810469 w 5332224"/>
              <a:gd name="connsiteY18" fmla="*/ 671005 h 2922725"/>
              <a:gd name="connsiteX19" fmla="*/ 2677801 w 5332224"/>
              <a:gd name="connsiteY19" fmla="*/ 996265 h 2922725"/>
              <a:gd name="connsiteX20" fmla="*/ 1551283 w 5332224"/>
              <a:gd name="connsiteY20" fmla="*/ 1078911 h 2922725"/>
              <a:gd name="connsiteX21" fmla="*/ 2119070 w 5332224"/>
              <a:gd name="connsiteY21" fmla="*/ 1283134 h 2922725"/>
              <a:gd name="connsiteX22" fmla="*/ 91698 w 5332224"/>
              <a:gd name="connsiteY22" fmla="*/ 1298632 h 2922725"/>
              <a:gd name="connsiteX0" fmla="*/ 91698 w 5332224"/>
              <a:gd name="connsiteY0" fmla="*/ 1314420 h 2938513"/>
              <a:gd name="connsiteX1" fmla="*/ 948464 w 5332224"/>
              <a:gd name="connsiteY1" fmla="*/ 1709143 h 2938513"/>
              <a:gd name="connsiteX2" fmla="*/ 48501 w 5332224"/>
              <a:gd name="connsiteY2" fmla="*/ 1921997 h 2938513"/>
              <a:gd name="connsiteX3" fmla="*/ 1099411 w 5332224"/>
              <a:gd name="connsiteY3" fmla="*/ 2419482 h 2938513"/>
              <a:gd name="connsiteX4" fmla="*/ 0 w 5332224"/>
              <a:gd name="connsiteY4" fmla="*/ 2730093 h 2938513"/>
              <a:gd name="connsiteX5" fmla="*/ 3075606 w 5332224"/>
              <a:gd name="connsiteY5" fmla="*/ 2768193 h 2938513"/>
              <a:gd name="connsiteX6" fmla="*/ 3323417 w 5332224"/>
              <a:gd name="connsiteY6" fmla="*/ 2744946 h 2938513"/>
              <a:gd name="connsiteX7" fmla="*/ 3625634 w 5332224"/>
              <a:gd name="connsiteY7" fmla="*/ 2651956 h 2938513"/>
              <a:gd name="connsiteX8" fmla="*/ 4259935 w 5332224"/>
              <a:gd name="connsiteY8" fmla="*/ 2747529 h 2938513"/>
              <a:gd name="connsiteX9" fmla="*/ 5332224 w 5332224"/>
              <a:gd name="connsiteY9" fmla="*/ 2938513 h 2938513"/>
              <a:gd name="connsiteX10" fmla="*/ 5300743 w 5332224"/>
              <a:gd name="connsiteY10" fmla="*/ 2420450 h 2938513"/>
              <a:gd name="connsiteX11" fmla="*/ 5297837 w 5332224"/>
              <a:gd name="connsiteY11" fmla="*/ 1899481 h 2938513"/>
              <a:gd name="connsiteX12" fmla="*/ 5299451 w 5332224"/>
              <a:gd name="connsiteY12" fmla="*/ 1481834 h 2938513"/>
              <a:gd name="connsiteX13" fmla="*/ 5278626 w 5332224"/>
              <a:gd name="connsiteY13" fmla="*/ 1175581 h 2938513"/>
              <a:gd name="connsiteX14" fmla="*/ 4851454 w 5332224"/>
              <a:gd name="connsiteY14" fmla="*/ 969583 h 2938513"/>
              <a:gd name="connsiteX15" fmla="*/ 3900884 w 5332224"/>
              <a:gd name="connsiteY15" fmla="*/ 15788 h 2938513"/>
              <a:gd name="connsiteX16" fmla="*/ 2695556 w 5332224"/>
              <a:gd name="connsiteY16" fmla="*/ 0 h 2938513"/>
              <a:gd name="connsiteX17" fmla="*/ 3334748 w 5332224"/>
              <a:gd name="connsiteY17" fmla="*/ 648068 h 2938513"/>
              <a:gd name="connsiteX18" fmla="*/ 1810469 w 5332224"/>
              <a:gd name="connsiteY18" fmla="*/ 686793 h 2938513"/>
              <a:gd name="connsiteX19" fmla="*/ 2677801 w 5332224"/>
              <a:gd name="connsiteY19" fmla="*/ 1012053 h 2938513"/>
              <a:gd name="connsiteX20" fmla="*/ 1551283 w 5332224"/>
              <a:gd name="connsiteY20" fmla="*/ 1094699 h 2938513"/>
              <a:gd name="connsiteX21" fmla="*/ 2119070 w 5332224"/>
              <a:gd name="connsiteY21" fmla="*/ 1298922 h 2938513"/>
              <a:gd name="connsiteX22" fmla="*/ 91698 w 5332224"/>
              <a:gd name="connsiteY22" fmla="*/ 1314420 h 2938513"/>
              <a:gd name="connsiteX0" fmla="*/ 91698 w 5332224"/>
              <a:gd name="connsiteY0" fmla="*/ 1314420 h 2938513"/>
              <a:gd name="connsiteX1" fmla="*/ 948464 w 5332224"/>
              <a:gd name="connsiteY1" fmla="*/ 1709143 h 2938513"/>
              <a:gd name="connsiteX2" fmla="*/ 48501 w 5332224"/>
              <a:gd name="connsiteY2" fmla="*/ 1921997 h 2938513"/>
              <a:gd name="connsiteX3" fmla="*/ 1099411 w 5332224"/>
              <a:gd name="connsiteY3" fmla="*/ 2419482 h 2938513"/>
              <a:gd name="connsiteX4" fmla="*/ 0 w 5332224"/>
              <a:gd name="connsiteY4" fmla="*/ 2730093 h 2938513"/>
              <a:gd name="connsiteX5" fmla="*/ 3075606 w 5332224"/>
              <a:gd name="connsiteY5" fmla="*/ 2768193 h 2938513"/>
              <a:gd name="connsiteX6" fmla="*/ 3323417 w 5332224"/>
              <a:gd name="connsiteY6" fmla="*/ 2744946 h 2938513"/>
              <a:gd name="connsiteX7" fmla="*/ 3625634 w 5332224"/>
              <a:gd name="connsiteY7" fmla="*/ 2651956 h 2938513"/>
              <a:gd name="connsiteX8" fmla="*/ 4259935 w 5332224"/>
              <a:gd name="connsiteY8" fmla="*/ 2747529 h 2938513"/>
              <a:gd name="connsiteX9" fmla="*/ 5332224 w 5332224"/>
              <a:gd name="connsiteY9" fmla="*/ 2938513 h 2938513"/>
              <a:gd name="connsiteX10" fmla="*/ 5300743 w 5332224"/>
              <a:gd name="connsiteY10" fmla="*/ 2420450 h 2938513"/>
              <a:gd name="connsiteX11" fmla="*/ 5297837 w 5332224"/>
              <a:gd name="connsiteY11" fmla="*/ 1899481 h 2938513"/>
              <a:gd name="connsiteX12" fmla="*/ 5299451 w 5332224"/>
              <a:gd name="connsiteY12" fmla="*/ 1481834 h 2938513"/>
              <a:gd name="connsiteX13" fmla="*/ 5278626 w 5332224"/>
              <a:gd name="connsiteY13" fmla="*/ 1175581 h 2938513"/>
              <a:gd name="connsiteX14" fmla="*/ 4851454 w 5332224"/>
              <a:gd name="connsiteY14" fmla="*/ 969583 h 2938513"/>
              <a:gd name="connsiteX15" fmla="*/ 3900884 w 5332224"/>
              <a:gd name="connsiteY15" fmla="*/ 15788 h 2938513"/>
              <a:gd name="connsiteX16" fmla="*/ 2695556 w 5332224"/>
              <a:gd name="connsiteY16" fmla="*/ 0 h 2938513"/>
              <a:gd name="connsiteX17" fmla="*/ 3334748 w 5332224"/>
              <a:gd name="connsiteY17" fmla="*/ 648068 h 2938513"/>
              <a:gd name="connsiteX18" fmla="*/ 1810469 w 5332224"/>
              <a:gd name="connsiteY18" fmla="*/ 686793 h 2938513"/>
              <a:gd name="connsiteX19" fmla="*/ 2677801 w 5332224"/>
              <a:gd name="connsiteY19" fmla="*/ 1012053 h 2938513"/>
              <a:gd name="connsiteX20" fmla="*/ 1551283 w 5332224"/>
              <a:gd name="connsiteY20" fmla="*/ 1094699 h 2938513"/>
              <a:gd name="connsiteX21" fmla="*/ 2119070 w 5332224"/>
              <a:gd name="connsiteY21" fmla="*/ 1298922 h 2938513"/>
              <a:gd name="connsiteX22" fmla="*/ 91698 w 5332224"/>
              <a:gd name="connsiteY22" fmla="*/ 1314420 h 2938513"/>
              <a:gd name="connsiteX0" fmla="*/ 91698 w 5332224"/>
              <a:gd name="connsiteY0" fmla="*/ 1314420 h 2938513"/>
              <a:gd name="connsiteX1" fmla="*/ 948464 w 5332224"/>
              <a:gd name="connsiteY1" fmla="*/ 1709143 h 2938513"/>
              <a:gd name="connsiteX2" fmla="*/ 48501 w 5332224"/>
              <a:gd name="connsiteY2" fmla="*/ 1921997 h 2938513"/>
              <a:gd name="connsiteX3" fmla="*/ 1099411 w 5332224"/>
              <a:gd name="connsiteY3" fmla="*/ 2419482 h 2938513"/>
              <a:gd name="connsiteX4" fmla="*/ 0 w 5332224"/>
              <a:gd name="connsiteY4" fmla="*/ 2730093 h 2938513"/>
              <a:gd name="connsiteX5" fmla="*/ 3075606 w 5332224"/>
              <a:gd name="connsiteY5" fmla="*/ 2768193 h 2938513"/>
              <a:gd name="connsiteX6" fmla="*/ 3323417 w 5332224"/>
              <a:gd name="connsiteY6" fmla="*/ 2744946 h 2938513"/>
              <a:gd name="connsiteX7" fmla="*/ 3625634 w 5332224"/>
              <a:gd name="connsiteY7" fmla="*/ 2651956 h 2938513"/>
              <a:gd name="connsiteX8" fmla="*/ 4259935 w 5332224"/>
              <a:gd name="connsiteY8" fmla="*/ 2747529 h 2938513"/>
              <a:gd name="connsiteX9" fmla="*/ 5332224 w 5332224"/>
              <a:gd name="connsiteY9" fmla="*/ 2938513 h 2938513"/>
              <a:gd name="connsiteX10" fmla="*/ 5300743 w 5332224"/>
              <a:gd name="connsiteY10" fmla="*/ 2420450 h 2938513"/>
              <a:gd name="connsiteX11" fmla="*/ 5297837 w 5332224"/>
              <a:gd name="connsiteY11" fmla="*/ 1899481 h 2938513"/>
              <a:gd name="connsiteX12" fmla="*/ 5299451 w 5332224"/>
              <a:gd name="connsiteY12" fmla="*/ 1481834 h 2938513"/>
              <a:gd name="connsiteX13" fmla="*/ 5278626 w 5332224"/>
              <a:gd name="connsiteY13" fmla="*/ 1175581 h 2938513"/>
              <a:gd name="connsiteX14" fmla="*/ 4851454 w 5332224"/>
              <a:gd name="connsiteY14" fmla="*/ 969583 h 2938513"/>
              <a:gd name="connsiteX15" fmla="*/ 3900884 w 5332224"/>
              <a:gd name="connsiteY15" fmla="*/ 15788 h 2938513"/>
              <a:gd name="connsiteX16" fmla="*/ 2695556 w 5332224"/>
              <a:gd name="connsiteY16" fmla="*/ 0 h 2938513"/>
              <a:gd name="connsiteX17" fmla="*/ 2846476 w 5332224"/>
              <a:gd name="connsiteY17" fmla="*/ 594802 h 2938513"/>
              <a:gd name="connsiteX18" fmla="*/ 1810469 w 5332224"/>
              <a:gd name="connsiteY18" fmla="*/ 686793 h 2938513"/>
              <a:gd name="connsiteX19" fmla="*/ 2677801 w 5332224"/>
              <a:gd name="connsiteY19" fmla="*/ 1012053 h 2938513"/>
              <a:gd name="connsiteX20" fmla="*/ 1551283 w 5332224"/>
              <a:gd name="connsiteY20" fmla="*/ 1094699 h 2938513"/>
              <a:gd name="connsiteX21" fmla="*/ 2119070 w 5332224"/>
              <a:gd name="connsiteY21" fmla="*/ 1298922 h 2938513"/>
              <a:gd name="connsiteX22" fmla="*/ 91698 w 5332224"/>
              <a:gd name="connsiteY22" fmla="*/ 1314420 h 2938513"/>
              <a:gd name="connsiteX0" fmla="*/ 91698 w 5332224"/>
              <a:gd name="connsiteY0" fmla="*/ 1314420 h 2938513"/>
              <a:gd name="connsiteX1" fmla="*/ 948464 w 5332224"/>
              <a:gd name="connsiteY1" fmla="*/ 1709143 h 2938513"/>
              <a:gd name="connsiteX2" fmla="*/ 48501 w 5332224"/>
              <a:gd name="connsiteY2" fmla="*/ 1921997 h 2938513"/>
              <a:gd name="connsiteX3" fmla="*/ 1099411 w 5332224"/>
              <a:gd name="connsiteY3" fmla="*/ 2419482 h 2938513"/>
              <a:gd name="connsiteX4" fmla="*/ 0 w 5332224"/>
              <a:gd name="connsiteY4" fmla="*/ 2730093 h 2938513"/>
              <a:gd name="connsiteX5" fmla="*/ 3075606 w 5332224"/>
              <a:gd name="connsiteY5" fmla="*/ 2768193 h 2938513"/>
              <a:gd name="connsiteX6" fmla="*/ 3323417 w 5332224"/>
              <a:gd name="connsiteY6" fmla="*/ 2744946 h 2938513"/>
              <a:gd name="connsiteX7" fmla="*/ 3625634 w 5332224"/>
              <a:gd name="connsiteY7" fmla="*/ 2651956 h 2938513"/>
              <a:gd name="connsiteX8" fmla="*/ 4259935 w 5332224"/>
              <a:gd name="connsiteY8" fmla="*/ 2747529 h 2938513"/>
              <a:gd name="connsiteX9" fmla="*/ 5332224 w 5332224"/>
              <a:gd name="connsiteY9" fmla="*/ 2938513 h 2938513"/>
              <a:gd name="connsiteX10" fmla="*/ 5300743 w 5332224"/>
              <a:gd name="connsiteY10" fmla="*/ 2420450 h 2938513"/>
              <a:gd name="connsiteX11" fmla="*/ 5297837 w 5332224"/>
              <a:gd name="connsiteY11" fmla="*/ 1899481 h 2938513"/>
              <a:gd name="connsiteX12" fmla="*/ 5299451 w 5332224"/>
              <a:gd name="connsiteY12" fmla="*/ 1481834 h 2938513"/>
              <a:gd name="connsiteX13" fmla="*/ 5278626 w 5332224"/>
              <a:gd name="connsiteY13" fmla="*/ 1175581 h 2938513"/>
              <a:gd name="connsiteX14" fmla="*/ 4851454 w 5332224"/>
              <a:gd name="connsiteY14" fmla="*/ 969583 h 2938513"/>
              <a:gd name="connsiteX15" fmla="*/ 3900884 w 5332224"/>
              <a:gd name="connsiteY15" fmla="*/ 15788 h 2938513"/>
              <a:gd name="connsiteX16" fmla="*/ 2074119 w 5332224"/>
              <a:gd name="connsiteY16" fmla="*/ 0 h 2938513"/>
              <a:gd name="connsiteX17" fmla="*/ 2846476 w 5332224"/>
              <a:gd name="connsiteY17" fmla="*/ 594802 h 2938513"/>
              <a:gd name="connsiteX18" fmla="*/ 1810469 w 5332224"/>
              <a:gd name="connsiteY18" fmla="*/ 686793 h 2938513"/>
              <a:gd name="connsiteX19" fmla="*/ 2677801 w 5332224"/>
              <a:gd name="connsiteY19" fmla="*/ 1012053 h 2938513"/>
              <a:gd name="connsiteX20" fmla="*/ 1551283 w 5332224"/>
              <a:gd name="connsiteY20" fmla="*/ 1094699 h 2938513"/>
              <a:gd name="connsiteX21" fmla="*/ 2119070 w 5332224"/>
              <a:gd name="connsiteY21" fmla="*/ 1298922 h 2938513"/>
              <a:gd name="connsiteX22" fmla="*/ 91698 w 5332224"/>
              <a:gd name="connsiteY22" fmla="*/ 1314420 h 2938513"/>
              <a:gd name="connsiteX0" fmla="*/ 91698 w 5332224"/>
              <a:gd name="connsiteY0" fmla="*/ 1314420 h 2938513"/>
              <a:gd name="connsiteX1" fmla="*/ 948464 w 5332224"/>
              <a:gd name="connsiteY1" fmla="*/ 1709143 h 2938513"/>
              <a:gd name="connsiteX2" fmla="*/ 48501 w 5332224"/>
              <a:gd name="connsiteY2" fmla="*/ 1921997 h 2938513"/>
              <a:gd name="connsiteX3" fmla="*/ 1099411 w 5332224"/>
              <a:gd name="connsiteY3" fmla="*/ 2419482 h 2938513"/>
              <a:gd name="connsiteX4" fmla="*/ 0 w 5332224"/>
              <a:gd name="connsiteY4" fmla="*/ 2730093 h 2938513"/>
              <a:gd name="connsiteX5" fmla="*/ 3075606 w 5332224"/>
              <a:gd name="connsiteY5" fmla="*/ 2768193 h 2938513"/>
              <a:gd name="connsiteX6" fmla="*/ 3323417 w 5332224"/>
              <a:gd name="connsiteY6" fmla="*/ 2744946 h 2938513"/>
              <a:gd name="connsiteX7" fmla="*/ 3625634 w 5332224"/>
              <a:gd name="connsiteY7" fmla="*/ 2651956 h 2938513"/>
              <a:gd name="connsiteX8" fmla="*/ 4259935 w 5332224"/>
              <a:gd name="connsiteY8" fmla="*/ 2747529 h 2938513"/>
              <a:gd name="connsiteX9" fmla="*/ 5332224 w 5332224"/>
              <a:gd name="connsiteY9" fmla="*/ 2938513 h 2938513"/>
              <a:gd name="connsiteX10" fmla="*/ 5300743 w 5332224"/>
              <a:gd name="connsiteY10" fmla="*/ 2420450 h 2938513"/>
              <a:gd name="connsiteX11" fmla="*/ 5297837 w 5332224"/>
              <a:gd name="connsiteY11" fmla="*/ 1899481 h 2938513"/>
              <a:gd name="connsiteX12" fmla="*/ 5299451 w 5332224"/>
              <a:gd name="connsiteY12" fmla="*/ 1481834 h 2938513"/>
              <a:gd name="connsiteX13" fmla="*/ 5278626 w 5332224"/>
              <a:gd name="connsiteY13" fmla="*/ 1175581 h 2938513"/>
              <a:gd name="connsiteX14" fmla="*/ 4851454 w 5332224"/>
              <a:gd name="connsiteY14" fmla="*/ 969583 h 2938513"/>
              <a:gd name="connsiteX15" fmla="*/ 3900884 w 5332224"/>
              <a:gd name="connsiteY15" fmla="*/ 15788 h 2938513"/>
              <a:gd name="connsiteX16" fmla="*/ 2074119 w 5332224"/>
              <a:gd name="connsiteY16" fmla="*/ 0 h 2938513"/>
              <a:gd name="connsiteX17" fmla="*/ 2757700 w 5332224"/>
              <a:gd name="connsiteY17" fmla="*/ 408371 h 2938513"/>
              <a:gd name="connsiteX18" fmla="*/ 1810469 w 5332224"/>
              <a:gd name="connsiteY18" fmla="*/ 686793 h 2938513"/>
              <a:gd name="connsiteX19" fmla="*/ 2677801 w 5332224"/>
              <a:gd name="connsiteY19" fmla="*/ 1012053 h 2938513"/>
              <a:gd name="connsiteX20" fmla="*/ 1551283 w 5332224"/>
              <a:gd name="connsiteY20" fmla="*/ 1094699 h 2938513"/>
              <a:gd name="connsiteX21" fmla="*/ 2119070 w 5332224"/>
              <a:gd name="connsiteY21" fmla="*/ 1298922 h 2938513"/>
              <a:gd name="connsiteX22" fmla="*/ 91698 w 5332224"/>
              <a:gd name="connsiteY22" fmla="*/ 1314420 h 2938513"/>
              <a:gd name="connsiteX0" fmla="*/ 91698 w 5332224"/>
              <a:gd name="connsiteY0" fmla="*/ 1323298 h 2947391"/>
              <a:gd name="connsiteX1" fmla="*/ 948464 w 5332224"/>
              <a:gd name="connsiteY1" fmla="*/ 1718021 h 2947391"/>
              <a:gd name="connsiteX2" fmla="*/ 48501 w 5332224"/>
              <a:gd name="connsiteY2" fmla="*/ 1930875 h 2947391"/>
              <a:gd name="connsiteX3" fmla="*/ 1099411 w 5332224"/>
              <a:gd name="connsiteY3" fmla="*/ 2428360 h 2947391"/>
              <a:gd name="connsiteX4" fmla="*/ 0 w 5332224"/>
              <a:gd name="connsiteY4" fmla="*/ 2738971 h 2947391"/>
              <a:gd name="connsiteX5" fmla="*/ 3075606 w 5332224"/>
              <a:gd name="connsiteY5" fmla="*/ 2777071 h 2947391"/>
              <a:gd name="connsiteX6" fmla="*/ 3323417 w 5332224"/>
              <a:gd name="connsiteY6" fmla="*/ 2753824 h 2947391"/>
              <a:gd name="connsiteX7" fmla="*/ 3625634 w 5332224"/>
              <a:gd name="connsiteY7" fmla="*/ 2660834 h 2947391"/>
              <a:gd name="connsiteX8" fmla="*/ 4259935 w 5332224"/>
              <a:gd name="connsiteY8" fmla="*/ 2756407 h 2947391"/>
              <a:gd name="connsiteX9" fmla="*/ 5332224 w 5332224"/>
              <a:gd name="connsiteY9" fmla="*/ 2947391 h 2947391"/>
              <a:gd name="connsiteX10" fmla="*/ 5300743 w 5332224"/>
              <a:gd name="connsiteY10" fmla="*/ 2429328 h 2947391"/>
              <a:gd name="connsiteX11" fmla="*/ 5297837 w 5332224"/>
              <a:gd name="connsiteY11" fmla="*/ 1908359 h 2947391"/>
              <a:gd name="connsiteX12" fmla="*/ 5299451 w 5332224"/>
              <a:gd name="connsiteY12" fmla="*/ 1490712 h 2947391"/>
              <a:gd name="connsiteX13" fmla="*/ 5278626 w 5332224"/>
              <a:gd name="connsiteY13" fmla="*/ 1184459 h 2947391"/>
              <a:gd name="connsiteX14" fmla="*/ 4851454 w 5332224"/>
              <a:gd name="connsiteY14" fmla="*/ 978461 h 2947391"/>
              <a:gd name="connsiteX15" fmla="*/ 3900884 w 5332224"/>
              <a:gd name="connsiteY15" fmla="*/ 24666 h 2947391"/>
              <a:gd name="connsiteX16" fmla="*/ 2278305 w 5332224"/>
              <a:gd name="connsiteY16" fmla="*/ 0 h 2947391"/>
              <a:gd name="connsiteX17" fmla="*/ 2757700 w 5332224"/>
              <a:gd name="connsiteY17" fmla="*/ 417249 h 2947391"/>
              <a:gd name="connsiteX18" fmla="*/ 1810469 w 5332224"/>
              <a:gd name="connsiteY18" fmla="*/ 695671 h 2947391"/>
              <a:gd name="connsiteX19" fmla="*/ 2677801 w 5332224"/>
              <a:gd name="connsiteY19" fmla="*/ 1020931 h 2947391"/>
              <a:gd name="connsiteX20" fmla="*/ 1551283 w 5332224"/>
              <a:gd name="connsiteY20" fmla="*/ 1103577 h 2947391"/>
              <a:gd name="connsiteX21" fmla="*/ 2119070 w 5332224"/>
              <a:gd name="connsiteY21" fmla="*/ 1307800 h 2947391"/>
              <a:gd name="connsiteX22" fmla="*/ 91698 w 5332224"/>
              <a:gd name="connsiteY22" fmla="*/ 1323298 h 2947391"/>
              <a:gd name="connsiteX0" fmla="*/ 91698 w 5332224"/>
              <a:gd name="connsiteY0" fmla="*/ 1323298 h 2947391"/>
              <a:gd name="connsiteX1" fmla="*/ 948464 w 5332224"/>
              <a:gd name="connsiteY1" fmla="*/ 1718021 h 2947391"/>
              <a:gd name="connsiteX2" fmla="*/ 48501 w 5332224"/>
              <a:gd name="connsiteY2" fmla="*/ 1930875 h 2947391"/>
              <a:gd name="connsiteX3" fmla="*/ 1099411 w 5332224"/>
              <a:gd name="connsiteY3" fmla="*/ 2428360 h 2947391"/>
              <a:gd name="connsiteX4" fmla="*/ 0 w 5332224"/>
              <a:gd name="connsiteY4" fmla="*/ 2738971 h 2947391"/>
              <a:gd name="connsiteX5" fmla="*/ 3075606 w 5332224"/>
              <a:gd name="connsiteY5" fmla="*/ 2777071 h 2947391"/>
              <a:gd name="connsiteX6" fmla="*/ 3323417 w 5332224"/>
              <a:gd name="connsiteY6" fmla="*/ 2753824 h 2947391"/>
              <a:gd name="connsiteX7" fmla="*/ 3625634 w 5332224"/>
              <a:gd name="connsiteY7" fmla="*/ 2660834 h 2947391"/>
              <a:gd name="connsiteX8" fmla="*/ 4259935 w 5332224"/>
              <a:gd name="connsiteY8" fmla="*/ 2756407 h 2947391"/>
              <a:gd name="connsiteX9" fmla="*/ 5332224 w 5332224"/>
              <a:gd name="connsiteY9" fmla="*/ 2947391 h 2947391"/>
              <a:gd name="connsiteX10" fmla="*/ 5300743 w 5332224"/>
              <a:gd name="connsiteY10" fmla="*/ 2429328 h 2947391"/>
              <a:gd name="connsiteX11" fmla="*/ 5297837 w 5332224"/>
              <a:gd name="connsiteY11" fmla="*/ 1908359 h 2947391"/>
              <a:gd name="connsiteX12" fmla="*/ 5299451 w 5332224"/>
              <a:gd name="connsiteY12" fmla="*/ 1490712 h 2947391"/>
              <a:gd name="connsiteX13" fmla="*/ 5278626 w 5332224"/>
              <a:gd name="connsiteY13" fmla="*/ 1184459 h 2947391"/>
              <a:gd name="connsiteX14" fmla="*/ 4851454 w 5332224"/>
              <a:gd name="connsiteY14" fmla="*/ 978461 h 2947391"/>
              <a:gd name="connsiteX15" fmla="*/ 3900884 w 5332224"/>
              <a:gd name="connsiteY15" fmla="*/ 24666 h 2947391"/>
              <a:gd name="connsiteX16" fmla="*/ 2278305 w 5332224"/>
              <a:gd name="connsiteY16" fmla="*/ 0 h 2947391"/>
              <a:gd name="connsiteX17" fmla="*/ 2757700 w 5332224"/>
              <a:gd name="connsiteY17" fmla="*/ 417249 h 2947391"/>
              <a:gd name="connsiteX18" fmla="*/ 1810469 w 5332224"/>
              <a:gd name="connsiteY18" fmla="*/ 695671 h 2947391"/>
              <a:gd name="connsiteX19" fmla="*/ 2739944 w 5332224"/>
              <a:gd name="connsiteY19" fmla="*/ 896644 h 2947391"/>
              <a:gd name="connsiteX20" fmla="*/ 1551283 w 5332224"/>
              <a:gd name="connsiteY20" fmla="*/ 1103577 h 2947391"/>
              <a:gd name="connsiteX21" fmla="*/ 2119070 w 5332224"/>
              <a:gd name="connsiteY21" fmla="*/ 1307800 h 2947391"/>
              <a:gd name="connsiteX22" fmla="*/ 91698 w 5332224"/>
              <a:gd name="connsiteY22" fmla="*/ 1323298 h 2947391"/>
              <a:gd name="connsiteX0" fmla="*/ 91698 w 5332224"/>
              <a:gd name="connsiteY0" fmla="*/ 1323298 h 2947391"/>
              <a:gd name="connsiteX1" fmla="*/ 948464 w 5332224"/>
              <a:gd name="connsiteY1" fmla="*/ 1718021 h 2947391"/>
              <a:gd name="connsiteX2" fmla="*/ 48501 w 5332224"/>
              <a:gd name="connsiteY2" fmla="*/ 1930875 h 2947391"/>
              <a:gd name="connsiteX3" fmla="*/ 1099411 w 5332224"/>
              <a:gd name="connsiteY3" fmla="*/ 2428360 h 2947391"/>
              <a:gd name="connsiteX4" fmla="*/ 0 w 5332224"/>
              <a:gd name="connsiteY4" fmla="*/ 2738971 h 2947391"/>
              <a:gd name="connsiteX5" fmla="*/ 3075606 w 5332224"/>
              <a:gd name="connsiteY5" fmla="*/ 2777071 h 2947391"/>
              <a:gd name="connsiteX6" fmla="*/ 3323417 w 5332224"/>
              <a:gd name="connsiteY6" fmla="*/ 2753824 h 2947391"/>
              <a:gd name="connsiteX7" fmla="*/ 3625634 w 5332224"/>
              <a:gd name="connsiteY7" fmla="*/ 2660834 h 2947391"/>
              <a:gd name="connsiteX8" fmla="*/ 4259935 w 5332224"/>
              <a:gd name="connsiteY8" fmla="*/ 2756407 h 2947391"/>
              <a:gd name="connsiteX9" fmla="*/ 5332224 w 5332224"/>
              <a:gd name="connsiteY9" fmla="*/ 2947391 h 2947391"/>
              <a:gd name="connsiteX10" fmla="*/ 5300743 w 5332224"/>
              <a:gd name="connsiteY10" fmla="*/ 2429328 h 2947391"/>
              <a:gd name="connsiteX11" fmla="*/ 5297837 w 5332224"/>
              <a:gd name="connsiteY11" fmla="*/ 1908359 h 2947391"/>
              <a:gd name="connsiteX12" fmla="*/ 5299451 w 5332224"/>
              <a:gd name="connsiteY12" fmla="*/ 1490712 h 2947391"/>
              <a:gd name="connsiteX13" fmla="*/ 5278626 w 5332224"/>
              <a:gd name="connsiteY13" fmla="*/ 1184459 h 2947391"/>
              <a:gd name="connsiteX14" fmla="*/ 4851454 w 5332224"/>
              <a:gd name="connsiteY14" fmla="*/ 978461 h 2947391"/>
              <a:gd name="connsiteX15" fmla="*/ 3900884 w 5332224"/>
              <a:gd name="connsiteY15" fmla="*/ 24666 h 2947391"/>
              <a:gd name="connsiteX16" fmla="*/ 2278305 w 5332224"/>
              <a:gd name="connsiteY16" fmla="*/ 0 h 2947391"/>
              <a:gd name="connsiteX17" fmla="*/ 2757700 w 5332224"/>
              <a:gd name="connsiteY17" fmla="*/ 417249 h 2947391"/>
              <a:gd name="connsiteX18" fmla="*/ 1819346 w 5332224"/>
              <a:gd name="connsiteY18" fmla="*/ 606894 h 2947391"/>
              <a:gd name="connsiteX19" fmla="*/ 2739944 w 5332224"/>
              <a:gd name="connsiteY19" fmla="*/ 896644 h 2947391"/>
              <a:gd name="connsiteX20" fmla="*/ 1551283 w 5332224"/>
              <a:gd name="connsiteY20" fmla="*/ 1103577 h 2947391"/>
              <a:gd name="connsiteX21" fmla="*/ 2119070 w 5332224"/>
              <a:gd name="connsiteY21" fmla="*/ 1307800 h 2947391"/>
              <a:gd name="connsiteX22" fmla="*/ 91698 w 5332224"/>
              <a:gd name="connsiteY22" fmla="*/ 1323298 h 2947391"/>
              <a:gd name="connsiteX0" fmla="*/ 91698 w 5332224"/>
              <a:gd name="connsiteY0" fmla="*/ 1323298 h 2947391"/>
              <a:gd name="connsiteX1" fmla="*/ 948464 w 5332224"/>
              <a:gd name="connsiteY1" fmla="*/ 1718021 h 2947391"/>
              <a:gd name="connsiteX2" fmla="*/ 48501 w 5332224"/>
              <a:gd name="connsiteY2" fmla="*/ 1930875 h 2947391"/>
              <a:gd name="connsiteX3" fmla="*/ 1099411 w 5332224"/>
              <a:gd name="connsiteY3" fmla="*/ 2428360 h 2947391"/>
              <a:gd name="connsiteX4" fmla="*/ 0 w 5332224"/>
              <a:gd name="connsiteY4" fmla="*/ 2738971 h 2947391"/>
              <a:gd name="connsiteX5" fmla="*/ 3075606 w 5332224"/>
              <a:gd name="connsiteY5" fmla="*/ 2777071 h 2947391"/>
              <a:gd name="connsiteX6" fmla="*/ 3323417 w 5332224"/>
              <a:gd name="connsiteY6" fmla="*/ 2753824 h 2947391"/>
              <a:gd name="connsiteX7" fmla="*/ 3625634 w 5332224"/>
              <a:gd name="connsiteY7" fmla="*/ 2660834 h 2947391"/>
              <a:gd name="connsiteX8" fmla="*/ 4259935 w 5332224"/>
              <a:gd name="connsiteY8" fmla="*/ 2756407 h 2947391"/>
              <a:gd name="connsiteX9" fmla="*/ 5332224 w 5332224"/>
              <a:gd name="connsiteY9" fmla="*/ 2947391 h 2947391"/>
              <a:gd name="connsiteX10" fmla="*/ 5300743 w 5332224"/>
              <a:gd name="connsiteY10" fmla="*/ 2429328 h 2947391"/>
              <a:gd name="connsiteX11" fmla="*/ 5297837 w 5332224"/>
              <a:gd name="connsiteY11" fmla="*/ 1908359 h 2947391"/>
              <a:gd name="connsiteX12" fmla="*/ 5299451 w 5332224"/>
              <a:gd name="connsiteY12" fmla="*/ 1490712 h 2947391"/>
              <a:gd name="connsiteX13" fmla="*/ 5278626 w 5332224"/>
              <a:gd name="connsiteY13" fmla="*/ 1184459 h 2947391"/>
              <a:gd name="connsiteX14" fmla="*/ 4851454 w 5332224"/>
              <a:gd name="connsiteY14" fmla="*/ 978461 h 2947391"/>
              <a:gd name="connsiteX15" fmla="*/ 4293537 w 5332224"/>
              <a:gd name="connsiteY15" fmla="*/ 408373 h 2947391"/>
              <a:gd name="connsiteX16" fmla="*/ 3900884 w 5332224"/>
              <a:gd name="connsiteY16" fmla="*/ 24666 h 2947391"/>
              <a:gd name="connsiteX17" fmla="*/ 2278305 w 5332224"/>
              <a:gd name="connsiteY17" fmla="*/ 0 h 2947391"/>
              <a:gd name="connsiteX18" fmla="*/ 2757700 w 5332224"/>
              <a:gd name="connsiteY18" fmla="*/ 417249 h 2947391"/>
              <a:gd name="connsiteX19" fmla="*/ 1819346 w 5332224"/>
              <a:gd name="connsiteY19" fmla="*/ 606894 h 2947391"/>
              <a:gd name="connsiteX20" fmla="*/ 2739944 w 5332224"/>
              <a:gd name="connsiteY20" fmla="*/ 896644 h 2947391"/>
              <a:gd name="connsiteX21" fmla="*/ 1551283 w 5332224"/>
              <a:gd name="connsiteY21" fmla="*/ 1103577 h 2947391"/>
              <a:gd name="connsiteX22" fmla="*/ 2119070 w 5332224"/>
              <a:gd name="connsiteY22" fmla="*/ 1307800 h 2947391"/>
              <a:gd name="connsiteX23" fmla="*/ 91698 w 5332224"/>
              <a:gd name="connsiteY23" fmla="*/ 1323298 h 2947391"/>
              <a:gd name="connsiteX0" fmla="*/ 91698 w 5332224"/>
              <a:gd name="connsiteY0" fmla="*/ 1323298 h 2947391"/>
              <a:gd name="connsiteX1" fmla="*/ 948464 w 5332224"/>
              <a:gd name="connsiteY1" fmla="*/ 1718021 h 2947391"/>
              <a:gd name="connsiteX2" fmla="*/ 48501 w 5332224"/>
              <a:gd name="connsiteY2" fmla="*/ 1930875 h 2947391"/>
              <a:gd name="connsiteX3" fmla="*/ 1099411 w 5332224"/>
              <a:gd name="connsiteY3" fmla="*/ 2428360 h 2947391"/>
              <a:gd name="connsiteX4" fmla="*/ 0 w 5332224"/>
              <a:gd name="connsiteY4" fmla="*/ 2738971 h 2947391"/>
              <a:gd name="connsiteX5" fmla="*/ 3075606 w 5332224"/>
              <a:gd name="connsiteY5" fmla="*/ 2777071 h 2947391"/>
              <a:gd name="connsiteX6" fmla="*/ 3323417 w 5332224"/>
              <a:gd name="connsiteY6" fmla="*/ 2753824 h 2947391"/>
              <a:gd name="connsiteX7" fmla="*/ 3625634 w 5332224"/>
              <a:gd name="connsiteY7" fmla="*/ 2660834 h 2947391"/>
              <a:gd name="connsiteX8" fmla="*/ 4259935 w 5332224"/>
              <a:gd name="connsiteY8" fmla="*/ 2756407 h 2947391"/>
              <a:gd name="connsiteX9" fmla="*/ 5332224 w 5332224"/>
              <a:gd name="connsiteY9" fmla="*/ 2947391 h 2947391"/>
              <a:gd name="connsiteX10" fmla="*/ 5300743 w 5332224"/>
              <a:gd name="connsiteY10" fmla="*/ 2429328 h 2947391"/>
              <a:gd name="connsiteX11" fmla="*/ 5297837 w 5332224"/>
              <a:gd name="connsiteY11" fmla="*/ 1908359 h 2947391"/>
              <a:gd name="connsiteX12" fmla="*/ 5299451 w 5332224"/>
              <a:gd name="connsiteY12" fmla="*/ 1490712 h 2947391"/>
              <a:gd name="connsiteX13" fmla="*/ 5278626 w 5332224"/>
              <a:gd name="connsiteY13" fmla="*/ 1184459 h 2947391"/>
              <a:gd name="connsiteX14" fmla="*/ 4851454 w 5332224"/>
              <a:gd name="connsiteY14" fmla="*/ 978461 h 2947391"/>
              <a:gd name="connsiteX15" fmla="*/ 5296714 w 5332224"/>
              <a:gd name="connsiteY15" fmla="*/ 8878 h 2947391"/>
              <a:gd name="connsiteX16" fmla="*/ 3900884 w 5332224"/>
              <a:gd name="connsiteY16" fmla="*/ 24666 h 2947391"/>
              <a:gd name="connsiteX17" fmla="*/ 2278305 w 5332224"/>
              <a:gd name="connsiteY17" fmla="*/ 0 h 2947391"/>
              <a:gd name="connsiteX18" fmla="*/ 2757700 w 5332224"/>
              <a:gd name="connsiteY18" fmla="*/ 417249 h 2947391"/>
              <a:gd name="connsiteX19" fmla="*/ 1819346 w 5332224"/>
              <a:gd name="connsiteY19" fmla="*/ 606894 h 2947391"/>
              <a:gd name="connsiteX20" fmla="*/ 2739944 w 5332224"/>
              <a:gd name="connsiteY20" fmla="*/ 896644 h 2947391"/>
              <a:gd name="connsiteX21" fmla="*/ 1551283 w 5332224"/>
              <a:gd name="connsiteY21" fmla="*/ 1103577 h 2947391"/>
              <a:gd name="connsiteX22" fmla="*/ 2119070 w 5332224"/>
              <a:gd name="connsiteY22" fmla="*/ 1307800 h 2947391"/>
              <a:gd name="connsiteX23" fmla="*/ 91698 w 5332224"/>
              <a:gd name="connsiteY23" fmla="*/ 1323298 h 2947391"/>
              <a:gd name="connsiteX0" fmla="*/ 91698 w 5332224"/>
              <a:gd name="connsiteY0" fmla="*/ 1323298 h 2947391"/>
              <a:gd name="connsiteX1" fmla="*/ 948464 w 5332224"/>
              <a:gd name="connsiteY1" fmla="*/ 1718021 h 2947391"/>
              <a:gd name="connsiteX2" fmla="*/ 48501 w 5332224"/>
              <a:gd name="connsiteY2" fmla="*/ 1930875 h 2947391"/>
              <a:gd name="connsiteX3" fmla="*/ 1099411 w 5332224"/>
              <a:gd name="connsiteY3" fmla="*/ 2428360 h 2947391"/>
              <a:gd name="connsiteX4" fmla="*/ 0 w 5332224"/>
              <a:gd name="connsiteY4" fmla="*/ 2738971 h 2947391"/>
              <a:gd name="connsiteX5" fmla="*/ 3075606 w 5332224"/>
              <a:gd name="connsiteY5" fmla="*/ 2777071 h 2947391"/>
              <a:gd name="connsiteX6" fmla="*/ 3323417 w 5332224"/>
              <a:gd name="connsiteY6" fmla="*/ 2753824 h 2947391"/>
              <a:gd name="connsiteX7" fmla="*/ 3625634 w 5332224"/>
              <a:gd name="connsiteY7" fmla="*/ 2660834 h 2947391"/>
              <a:gd name="connsiteX8" fmla="*/ 4259935 w 5332224"/>
              <a:gd name="connsiteY8" fmla="*/ 2756407 h 2947391"/>
              <a:gd name="connsiteX9" fmla="*/ 5332224 w 5332224"/>
              <a:gd name="connsiteY9" fmla="*/ 2947391 h 2947391"/>
              <a:gd name="connsiteX10" fmla="*/ 5300743 w 5332224"/>
              <a:gd name="connsiteY10" fmla="*/ 2429328 h 2947391"/>
              <a:gd name="connsiteX11" fmla="*/ 5297837 w 5332224"/>
              <a:gd name="connsiteY11" fmla="*/ 1908359 h 2947391"/>
              <a:gd name="connsiteX12" fmla="*/ 5299451 w 5332224"/>
              <a:gd name="connsiteY12" fmla="*/ 1490712 h 2947391"/>
              <a:gd name="connsiteX13" fmla="*/ 5278626 w 5332224"/>
              <a:gd name="connsiteY13" fmla="*/ 1184459 h 2947391"/>
              <a:gd name="connsiteX14" fmla="*/ 5188805 w 5332224"/>
              <a:gd name="connsiteY14" fmla="*/ 898562 h 2947391"/>
              <a:gd name="connsiteX15" fmla="*/ 5296714 w 5332224"/>
              <a:gd name="connsiteY15" fmla="*/ 8878 h 2947391"/>
              <a:gd name="connsiteX16" fmla="*/ 3900884 w 5332224"/>
              <a:gd name="connsiteY16" fmla="*/ 24666 h 2947391"/>
              <a:gd name="connsiteX17" fmla="*/ 2278305 w 5332224"/>
              <a:gd name="connsiteY17" fmla="*/ 0 h 2947391"/>
              <a:gd name="connsiteX18" fmla="*/ 2757700 w 5332224"/>
              <a:gd name="connsiteY18" fmla="*/ 417249 h 2947391"/>
              <a:gd name="connsiteX19" fmla="*/ 1819346 w 5332224"/>
              <a:gd name="connsiteY19" fmla="*/ 606894 h 2947391"/>
              <a:gd name="connsiteX20" fmla="*/ 2739944 w 5332224"/>
              <a:gd name="connsiteY20" fmla="*/ 896644 h 2947391"/>
              <a:gd name="connsiteX21" fmla="*/ 1551283 w 5332224"/>
              <a:gd name="connsiteY21" fmla="*/ 1103577 h 2947391"/>
              <a:gd name="connsiteX22" fmla="*/ 2119070 w 5332224"/>
              <a:gd name="connsiteY22" fmla="*/ 1307800 h 2947391"/>
              <a:gd name="connsiteX23" fmla="*/ 91698 w 5332224"/>
              <a:gd name="connsiteY23" fmla="*/ 1323298 h 2947391"/>
              <a:gd name="connsiteX0" fmla="*/ 91698 w 5394188"/>
              <a:gd name="connsiteY0" fmla="*/ 1323298 h 2947391"/>
              <a:gd name="connsiteX1" fmla="*/ 948464 w 5394188"/>
              <a:gd name="connsiteY1" fmla="*/ 1718021 h 2947391"/>
              <a:gd name="connsiteX2" fmla="*/ 48501 w 5394188"/>
              <a:gd name="connsiteY2" fmla="*/ 1930875 h 2947391"/>
              <a:gd name="connsiteX3" fmla="*/ 1099411 w 5394188"/>
              <a:gd name="connsiteY3" fmla="*/ 2428360 h 2947391"/>
              <a:gd name="connsiteX4" fmla="*/ 0 w 5394188"/>
              <a:gd name="connsiteY4" fmla="*/ 2738971 h 2947391"/>
              <a:gd name="connsiteX5" fmla="*/ 3075606 w 5394188"/>
              <a:gd name="connsiteY5" fmla="*/ 2777071 h 2947391"/>
              <a:gd name="connsiteX6" fmla="*/ 3323417 w 5394188"/>
              <a:gd name="connsiteY6" fmla="*/ 2753824 h 2947391"/>
              <a:gd name="connsiteX7" fmla="*/ 3625634 w 5394188"/>
              <a:gd name="connsiteY7" fmla="*/ 2660834 h 2947391"/>
              <a:gd name="connsiteX8" fmla="*/ 4259935 w 5394188"/>
              <a:gd name="connsiteY8" fmla="*/ 2756407 h 2947391"/>
              <a:gd name="connsiteX9" fmla="*/ 5332224 w 5394188"/>
              <a:gd name="connsiteY9" fmla="*/ 2947391 h 2947391"/>
              <a:gd name="connsiteX10" fmla="*/ 5300743 w 5394188"/>
              <a:gd name="connsiteY10" fmla="*/ 2429328 h 2947391"/>
              <a:gd name="connsiteX11" fmla="*/ 5297837 w 5394188"/>
              <a:gd name="connsiteY11" fmla="*/ 1908359 h 2947391"/>
              <a:gd name="connsiteX12" fmla="*/ 5299451 w 5394188"/>
              <a:gd name="connsiteY12" fmla="*/ 1490712 h 2947391"/>
              <a:gd name="connsiteX13" fmla="*/ 5278626 w 5394188"/>
              <a:gd name="connsiteY13" fmla="*/ 1184459 h 2947391"/>
              <a:gd name="connsiteX14" fmla="*/ 5296714 w 5394188"/>
              <a:gd name="connsiteY14" fmla="*/ 8878 h 2947391"/>
              <a:gd name="connsiteX15" fmla="*/ 3900884 w 5394188"/>
              <a:gd name="connsiteY15" fmla="*/ 24666 h 2947391"/>
              <a:gd name="connsiteX16" fmla="*/ 2278305 w 5394188"/>
              <a:gd name="connsiteY16" fmla="*/ 0 h 2947391"/>
              <a:gd name="connsiteX17" fmla="*/ 2757700 w 5394188"/>
              <a:gd name="connsiteY17" fmla="*/ 417249 h 2947391"/>
              <a:gd name="connsiteX18" fmla="*/ 1819346 w 5394188"/>
              <a:gd name="connsiteY18" fmla="*/ 606894 h 2947391"/>
              <a:gd name="connsiteX19" fmla="*/ 2739944 w 5394188"/>
              <a:gd name="connsiteY19" fmla="*/ 896644 h 2947391"/>
              <a:gd name="connsiteX20" fmla="*/ 1551283 w 5394188"/>
              <a:gd name="connsiteY20" fmla="*/ 1103577 h 2947391"/>
              <a:gd name="connsiteX21" fmla="*/ 2119070 w 5394188"/>
              <a:gd name="connsiteY21" fmla="*/ 1307800 h 2947391"/>
              <a:gd name="connsiteX22" fmla="*/ 91698 w 5394188"/>
              <a:gd name="connsiteY22" fmla="*/ 1323298 h 2947391"/>
              <a:gd name="connsiteX0" fmla="*/ 91698 w 5332224"/>
              <a:gd name="connsiteY0" fmla="*/ 1323298 h 2947391"/>
              <a:gd name="connsiteX1" fmla="*/ 948464 w 5332224"/>
              <a:gd name="connsiteY1" fmla="*/ 1718021 h 2947391"/>
              <a:gd name="connsiteX2" fmla="*/ 48501 w 5332224"/>
              <a:gd name="connsiteY2" fmla="*/ 1930875 h 2947391"/>
              <a:gd name="connsiteX3" fmla="*/ 1099411 w 5332224"/>
              <a:gd name="connsiteY3" fmla="*/ 2428360 h 2947391"/>
              <a:gd name="connsiteX4" fmla="*/ 0 w 5332224"/>
              <a:gd name="connsiteY4" fmla="*/ 2738971 h 2947391"/>
              <a:gd name="connsiteX5" fmla="*/ 3075606 w 5332224"/>
              <a:gd name="connsiteY5" fmla="*/ 2777071 h 2947391"/>
              <a:gd name="connsiteX6" fmla="*/ 3323417 w 5332224"/>
              <a:gd name="connsiteY6" fmla="*/ 2753824 h 2947391"/>
              <a:gd name="connsiteX7" fmla="*/ 3625634 w 5332224"/>
              <a:gd name="connsiteY7" fmla="*/ 2660834 h 2947391"/>
              <a:gd name="connsiteX8" fmla="*/ 4259935 w 5332224"/>
              <a:gd name="connsiteY8" fmla="*/ 2756407 h 2947391"/>
              <a:gd name="connsiteX9" fmla="*/ 5332224 w 5332224"/>
              <a:gd name="connsiteY9" fmla="*/ 2947391 h 2947391"/>
              <a:gd name="connsiteX10" fmla="*/ 5300743 w 5332224"/>
              <a:gd name="connsiteY10" fmla="*/ 2429328 h 2947391"/>
              <a:gd name="connsiteX11" fmla="*/ 5297837 w 5332224"/>
              <a:gd name="connsiteY11" fmla="*/ 1908359 h 2947391"/>
              <a:gd name="connsiteX12" fmla="*/ 5299451 w 5332224"/>
              <a:gd name="connsiteY12" fmla="*/ 1490712 h 2947391"/>
              <a:gd name="connsiteX13" fmla="*/ 5296714 w 5332224"/>
              <a:gd name="connsiteY13" fmla="*/ 8878 h 2947391"/>
              <a:gd name="connsiteX14" fmla="*/ 3900884 w 5332224"/>
              <a:gd name="connsiteY14" fmla="*/ 24666 h 2947391"/>
              <a:gd name="connsiteX15" fmla="*/ 2278305 w 5332224"/>
              <a:gd name="connsiteY15" fmla="*/ 0 h 2947391"/>
              <a:gd name="connsiteX16" fmla="*/ 2757700 w 5332224"/>
              <a:gd name="connsiteY16" fmla="*/ 417249 h 2947391"/>
              <a:gd name="connsiteX17" fmla="*/ 1819346 w 5332224"/>
              <a:gd name="connsiteY17" fmla="*/ 606894 h 2947391"/>
              <a:gd name="connsiteX18" fmla="*/ 2739944 w 5332224"/>
              <a:gd name="connsiteY18" fmla="*/ 896644 h 2947391"/>
              <a:gd name="connsiteX19" fmla="*/ 1551283 w 5332224"/>
              <a:gd name="connsiteY19" fmla="*/ 1103577 h 2947391"/>
              <a:gd name="connsiteX20" fmla="*/ 2119070 w 5332224"/>
              <a:gd name="connsiteY20" fmla="*/ 1307800 h 2947391"/>
              <a:gd name="connsiteX21" fmla="*/ 91698 w 5332224"/>
              <a:gd name="connsiteY21" fmla="*/ 1323298 h 2947391"/>
              <a:gd name="connsiteX0" fmla="*/ 91698 w 5332224"/>
              <a:gd name="connsiteY0" fmla="*/ 1323298 h 2947391"/>
              <a:gd name="connsiteX1" fmla="*/ 948464 w 5332224"/>
              <a:gd name="connsiteY1" fmla="*/ 1718021 h 2947391"/>
              <a:gd name="connsiteX2" fmla="*/ 48501 w 5332224"/>
              <a:gd name="connsiteY2" fmla="*/ 1930875 h 2947391"/>
              <a:gd name="connsiteX3" fmla="*/ 1099411 w 5332224"/>
              <a:gd name="connsiteY3" fmla="*/ 2428360 h 2947391"/>
              <a:gd name="connsiteX4" fmla="*/ 0 w 5332224"/>
              <a:gd name="connsiteY4" fmla="*/ 2738971 h 2947391"/>
              <a:gd name="connsiteX5" fmla="*/ 3075606 w 5332224"/>
              <a:gd name="connsiteY5" fmla="*/ 2777071 h 2947391"/>
              <a:gd name="connsiteX6" fmla="*/ 3323417 w 5332224"/>
              <a:gd name="connsiteY6" fmla="*/ 2753824 h 2947391"/>
              <a:gd name="connsiteX7" fmla="*/ 3625634 w 5332224"/>
              <a:gd name="connsiteY7" fmla="*/ 2660834 h 2947391"/>
              <a:gd name="connsiteX8" fmla="*/ 4259935 w 5332224"/>
              <a:gd name="connsiteY8" fmla="*/ 2756407 h 2947391"/>
              <a:gd name="connsiteX9" fmla="*/ 5332224 w 5332224"/>
              <a:gd name="connsiteY9" fmla="*/ 2947391 h 2947391"/>
              <a:gd name="connsiteX10" fmla="*/ 5300743 w 5332224"/>
              <a:gd name="connsiteY10" fmla="*/ 2429328 h 2947391"/>
              <a:gd name="connsiteX11" fmla="*/ 5297837 w 5332224"/>
              <a:gd name="connsiteY11" fmla="*/ 1908359 h 2947391"/>
              <a:gd name="connsiteX12" fmla="*/ 5296714 w 5332224"/>
              <a:gd name="connsiteY12" fmla="*/ 8878 h 2947391"/>
              <a:gd name="connsiteX13" fmla="*/ 3900884 w 5332224"/>
              <a:gd name="connsiteY13" fmla="*/ 24666 h 2947391"/>
              <a:gd name="connsiteX14" fmla="*/ 2278305 w 5332224"/>
              <a:gd name="connsiteY14" fmla="*/ 0 h 2947391"/>
              <a:gd name="connsiteX15" fmla="*/ 2757700 w 5332224"/>
              <a:gd name="connsiteY15" fmla="*/ 417249 h 2947391"/>
              <a:gd name="connsiteX16" fmla="*/ 1819346 w 5332224"/>
              <a:gd name="connsiteY16" fmla="*/ 606894 h 2947391"/>
              <a:gd name="connsiteX17" fmla="*/ 2739944 w 5332224"/>
              <a:gd name="connsiteY17" fmla="*/ 896644 h 2947391"/>
              <a:gd name="connsiteX18" fmla="*/ 1551283 w 5332224"/>
              <a:gd name="connsiteY18" fmla="*/ 1103577 h 2947391"/>
              <a:gd name="connsiteX19" fmla="*/ 2119070 w 5332224"/>
              <a:gd name="connsiteY19" fmla="*/ 1307800 h 2947391"/>
              <a:gd name="connsiteX20" fmla="*/ 91698 w 5332224"/>
              <a:gd name="connsiteY20" fmla="*/ 1323298 h 2947391"/>
              <a:gd name="connsiteX0" fmla="*/ 91698 w 5400136"/>
              <a:gd name="connsiteY0" fmla="*/ 1323298 h 2947391"/>
              <a:gd name="connsiteX1" fmla="*/ 948464 w 5400136"/>
              <a:gd name="connsiteY1" fmla="*/ 1718021 h 2947391"/>
              <a:gd name="connsiteX2" fmla="*/ 48501 w 5400136"/>
              <a:gd name="connsiteY2" fmla="*/ 1930875 h 2947391"/>
              <a:gd name="connsiteX3" fmla="*/ 1099411 w 5400136"/>
              <a:gd name="connsiteY3" fmla="*/ 2428360 h 2947391"/>
              <a:gd name="connsiteX4" fmla="*/ 0 w 5400136"/>
              <a:gd name="connsiteY4" fmla="*/ 2738971 h 2947391"/>
              <a:gd name="connsiteX5" fmla="*/ 3075606 w 5400136"/>
              <a:gd name="connsiteY5" fmla="*/ 2777071 h 2947391"/>
              <a:gd name="connsiteX6" fmla="*/ 3323417 w 5400136"/>
              <a:gd name="connsiteY6" fmla="*/ 2753824 h 2947391"/>
              <a:gd name="connsiteX7" fmla="*/ 3625634 w 5400136"/>
              <a:gd name="connsiteY7" fmla="*/ 2660834 h 2947391"/>
              <a:gd name="connsiteX8" fmla="*/ 4259935 w 5400136"/>
              <a:gd name="connsiteY8" fmla="*/ 2756407 h 2947391"/>
              <a:gd name="connsiteX9" fmla="*/ 5332224 w 5400136"/>
              <a:gd name="connsiteY9" fmla="*/ 2947391 h 2947391"/>
              <a:gd name="connsiteX10" fmla="*/ 5300743 w 5400136"/>
              <a:gd name="connsiteY10" fmla="*/ 2429328 h 2947391"/>
              <a:gd name="connsiteX11" fmla="*/ 5296714 w 5400136"/>
              <a:gd name="connsiteY11" fmla="*/ 8878 h 2947391"/>
              <a:gd name="connsiteX12" fmla="*/ 3900884 w 5400136"/>
              <a:gd name="connsiteY12" fmla="*/ 24666 h 2947391"/>
              <a:gd name="connsiteX13" fmla="*/ 2278305 w 5400136"/>
              <a:gd name="connsiteY13" fmla="*/ 0 h 2947391"/>
              <a:gd name="connsiteX14" fmla="*/ 2757700 w 5400136"/>
              <a:gd name="connsiteY14" fmla="*/ 417249 h 2947391"/>
              <a:gd name="connsiteX15" fmla="*/ 1819346 w 5400136"/>
              <a:gd name="connsiteY15" fmla="*/ 606894 h 2947391"/>
              <a:gd name="connsiteX16" fmla="*/ 2739944 w 5400136"/>
              <a:gd name="connsiteY16" fmla="*/ 896644 h 2947391"/>
              <a:gd name="connsiteX17" fmla="*/ 1551283 w 5400136"/>
              <a:gd name="connsiteY17" fmla="*/ 1103577 h 2947391"/>
              <a:gd name="connsiteX18" fmla="*/ 2119070 w 5400136"/>
              <a:gd name="connsiteY18" fmla="*/ 1307800 h 2947391"/>
              <a:gd name="connsiteX19" fmla="*/ 91698 w 5400136"/>
              <a:gd name="connsiteY19" fmla="*/ 1323298 h 2947391"/>
              <a:gd name="connsiteX0" fmla="*/ 91698 w 5332224"/>
              <a:gd name="connsiteY0" fmla="*/ 1323298 h 2947391"/>
              <a:gd name="connsiteX1" fmla="*/ 948464 w 5332224"/>
              <a:gd name="connsiteY1" fmla="*/ 1718021 h 2947391"/>
              <a:gd name="connsiteX2" fmla="*/ 48501 w 5332224"/>
              <a:gd name="connsiteY2" fmla="*/ 1930875 h 2947391"/>
              <a:gd name="connsiteX3" fmla="*/ 1099411 w 5332224"/>
              <a:gd name="connsiteY3" fmla="*/ 2428360 h 2947391"/>
              <a:gd name="connsiteX4" fmla="*/ 0 w 5332224"/>
              <a:gd name="connsiteY4" fmla="*/ 2738971 h 2947391"/>
              <a:gd name="connsiteX5" fmla="*/ 3075606 w 5332224"/>
              <a:gd name="connsiteY5" fmla="*/ 2777071 h 2947391"/>
              <a:gd name="connsiteX6" fmla="*/ 3323417 w 5332224"/>
              <a:gd name="connsiteY6" fmla="*/ 2753824 h 2947391"/>
              <a:gd name="connsiteX7" fmla="*/ 3625634 w 5332224"/>
              <a:gd name="connsiteY7" fmla="*/ 2660834 h 2947391"/>
              <a:gd name="connsiteX8" fmla="*/ 4259935 w 5332224"/>
              <a:gd name="connsiteY8" fmla="*/ 2756407 h 2947391"/>
              <a:gd name="connsiteX9" fmla="*/ 5332224 w 5332224"/>
              <a:gd name="connsiteY9" fmla="*/ 2947391 h 2947391"/>
              <a:gd name="connsiteX10" fmla="*/ 5296714 w 5332224"/>
              <a:gd name="connsiteY10" fmla="*/ 8878 h 2947391"/>
              <a:gd name="connsiteX11" fmla="*/ 3900884 w 5332224"/>
              <a:gd name="connsiteY11" fmla="*/ 24666 h 2947391"/>
              <a:gd name="connsiteX12" fmla="*/ 2278305 w 5332224"/>
              <a:gd name="connsiteY12" fmla="*/ 0 h 2947391"/>
              <a:gd name="connsiteX13" fmla="*/ 2757700 w 5332224"/>
              <a:gd name="connsiteY13" fmla="*/ 417249 h 2947391"/>
              <a:gd name="connsiteX14" fmla="*/ 1819346 w 5332224"/>
              <a:gd name="connsiteY14" fmla="*/ 606894 h 2947391"/>
              <a:gd name="connsiteX15" fmla="*/ 2739944 w 5332224"/>
              <a:gd name="connsiteY15" fmla="*/ 896644 h 2947391"/>
              <a:gd name="connsiteX16" fmla="*/ 1551283 w 5332224"/>
              <a:gd name="connsiteY16" fmla="*/ 1103577 h 2947391"/>
              <a:gd name="connsiteX17" fmla="*/ 2119070 w 5332224"/>
              <a:gd name="connsiteY17" fmla="*/ 1307800 h 2947391"/>
              <a:gd name="connsiteX18" fmla="*/ 91698 w 5332224"/>
              <a:gd name="connsiteY18" fmla="*/ 1323298 h 2947391"/>
              <a:gd name="connsiteX0" fmla="*/ 91698 w 5332224"/>
              <a:gd name="connsiteY0" fmla="*/ 1314420 h 2938513"/>
              <a:gd name="connsiteX1" fmla="*/ 948464 w 5332224"/>
              <a:gd name="connsiteY1" fmla="*/ 1709143 h 2938513"/>
              <a:gd name="connsiteX2" fmla="*/ 48501 w 5332224"/>
              <a:gd name="connsiteY2" fmla="*/ 1921997 h 2938513"/>
              <a:gd name="connsiteX3" fmla="*/ 1099411 w 5332224"/>
              <a:gd name="connsiteY3" fmla="*/ 2419482 h 2938513"/>
              <a:gd name="connsiteX4" fmla="*/ 0 w 5332224"/>
              <a:gd name="connsiteY4" fmla="*/ 2730093 h 2938513"/>
              <a:gd name="connsiteX5" fmla="*/ 3075606 w 5332224"/>
              <a:gd name="connsiteY5" fmla="*/ 2768193 h 2938513"/>
              <a:gd name="connsiteX6" fmla="*/ 3323417 w 5332224"/>
              <a:gd name="connsiteY6" fmla="*/ 2744946 h 2938513"/>
              <a:gd name="connsiteX7" fmla="*/ 3625634 w 5332224"/>
              <a:gd name="connsiteY7" fmla="*/ 2651956 h 2938513"/>
              <a:gd name="connsiteX8" fmla="*/ 4259935 w 5332224"/>
              <a:gd name="connsiteY8" fmla="*/ 2747529 h 2938513"/>
              <a:gd name="connsiteX9" fmla="*/ 5332224 w 5332224"/>
              <a:gd name="connsiteY9" fmla="*/ 2938513 h 2938513"/>
              <a:gd name="connsiteX10" fmla="*/ 5296714 w 5332224"/>
              <a:gd name="connsiteY10" fmla="*/ 0 h 2938513"/>
              <a:gd name="connsiteX11" fmla="*/ 3900884 w 5332224"/>
              <a:gd name="connsiteY11" fmla="*/ 15788 h 2938513"/>
              <a:gd name="connsiteX12" fmla="*/ 2197623 w 5332224"/>
              <a:gd name="connsiteY12" fmla="*/ 87 h 2938513"/>
              <a:gd name="connsiteX13" fmla="*/ 2757700 w 5332224"/>
              <a:gd name="connsiteY13" fmla="*/ 408371 h 2938513"/>
              <a:gd name="connsiteX14" fmla="*/ 1819346 w 5332224"/>
              <a:gd name="connsiteY14" fmla="*/ 598016 h 2938513"/>
              <a:gd name="connsiteX15" fmla="*/ 2739944 w 5332224"/>
              <a:gd name="connsiteY15" fmla="*/ 887766 h 2938513"/>
              <a:gd name="connsiteX16" fmla="*/ 1551283 w 5332224"/>
              <a:gd name="connsiteY16" fmla="*/ 1094699 h 2938513"/>
              <a:gd name="connsiteX17" fmla="*/ 2119070 w 5332224"/>
              <a:gd name="connsiteY17" fmla="*/ 1298922 h 2938513"/>
              <a:gd name="connsiteX18" fmla="*/ 91698 w 5332224"/>
              <a:gd name="connsiteY18" fmla="*/ 1314420 h 2938513"/>
              <a:gd name="connsiteX0" fmla="*/ 91698 w 5332224"/>
              <a:gd name="connsiteY0" fmla="*/ 1314420 h 2938513"/>
              <a:gd name="connsiteX1" fmla="*/ 948464 w 5332224"/>
              <a:gd name="connsiteY1" fmla="*/ 1709143 h 2938513"/>
              <a:gd name="connsiteX2" fmla="*/ 48501 w 5332224"/>
              <a:gd name="connsiteY2" fmla="*/ 1921997 h 2938513"/>
              <a:gd name="connsiteX3" fmla="*/ 1099411 w 5332224"/>
              <a:gd name="connsiteY3" fmla="*/ 2419482 h 2938513"/>
              <a:gd name="connsiteX4" fmla="*/ 0 w 5332224"/>
              <a:gd name="connsiteY4" fmla="*/ 2730093 h 2938513"/>
              <a:gd name="connsiteX5" fmla="*/ 3075606 w 5332224"/>
              <a:gd name="connsiteY5" fmla="*/ 2768193 h 2938513"/>
              <a:gd name="connsiteX6" fmla="*/ 3323417 w 5332224"/>
              <a:gd name="connsiteY6" fmla="*/ 2744946 h 2938513"/>
              <a:gd name="connsiteX7" fmla="*/ 3625634 w 5332224"/>
              <a:gd name="connsiteY7" fmla="*/ 2651956 h 2938513"/>
              <a:gd name="connsiteX8" fmla="*/ 4259935 w 5332224"/>
              <a:gd name="connsiteY8" fmla="*/ 2747529 h 2938513"/>
              <a:gd name="connsiteX9" fmla="*/ 5332224 w 5332224"/>
              <a:gd name="connsiteY9" fmla="*/ 2938513 h 2938513"/>
              <a:gd name="connsiteX10" fmla="*/ 5296714 w 5332224"/>
              <a:gd name="connsiteY10" fmla="*/ 0 h 2938513"/>
              <a:gd name="connsiteX11" fmla="*/ 2197623 w 5332224"/>
              <a:gd name="connsiteY11" fmla="*/ 87 h 2938513"/>
              <a:gd name="connsiteX12" fmla="*/ 2757700 w 5332224"/>
              <a:gd name="connsiteY12" fmla="*/ 408371 h 2938513"/>
              <a:gd name="connsiteX13" fmla="*/ 1819346 w 5332224"/>
              <a:gd name="connsiteY13" fmla="*/ 598016 h 2938513"/>
              <a:gd name="connsiteX14" fmla="*/ 2739944 w 5332224"/>
              <a:gd name="connsiteY14" fmla="*/ 887766 h 2938513"/>
              <a:gd name="connsiteX15" fmla="*/ 1551283 w 5332224"/>
              <a:gd name="connsiteY15" fmla="*/ 1094699 h 2938513"/>
              <a:gd name="connsiteX16" fmla="*/ 2119070 w 5332224"/>
              <a:gd name="connsiteY16" fmla="*/ 1298922 h 2938513"/>
              <a:gd name="connsiteX17" fmla="*/ 91698 w 5332224"/>
              <a:gd name="connsiteY17" fmla="*/ 1314420 h 2938513"/>
              <a:gd name="connsiteX0" fmla="*/ 91698 w 5332224"/>
              <a:gd name="connsiteY0" fmla="*/ 1314420 h 2938513"/>
              <a:gd name="connsiteX1" fmla="*/ 948464 w 5332224"/>
              <a:gd name="connsiteY1" fmla="*/ 1709143 h 2938513"/>
              <a:gd name="connsiteX2" fmla="*/ 48501 w 5332224"/>
              <a:gd name="connsiteY2" fmla="*/ 1921997 h 2938513"/>
              <a:gd name="connsiteX3" fmla="*/ 1099411 w 5332224"/>
              <a:gd name="connsiteY3" fmla="*/ 2419482 h 2938513"/>
              <a:gd name="connsiteX4" fmla="*/ 0 w 5332224"/>
              <a:gd name="connsiteY4" fmla="*/ 2730093 h 2938513"/>
              <a:gd name="connsiteX5" fmla="*/ 3075606 w 5332224"/>
              <a:gd name="connsiteY5" fmla="*/ 2768193 h 2938513"/>
              <a:gd name="connsiteX6" fmla="*/ 3323417 w 5332224"/>
              <a:gd name="connsiteY6" fmla="*/ 2744946 h 2938513"/>
              <a:gd name="connsiteX7" fmla="*/ 3625634 w 5332224"/>
              <a:gd name="connsiteY7" fmla="*/ 2651956 h 2938513"/>
              <a:gd name="connsiteX8" fmla="*/ 4259935 w 5332224"/>
              <a:gd name="connsiteY8" fmla="*/ 2747529 h 2938513"/>
              <a:gd name="connsiteX9" fmla="*/ 5332224 w 5332224"/>
              <a:gd name="connsiteY9" fmla="*/ 2938513 h 2938513"/>
              <a:gd name="connsiteX10" fmla="*/ 5287750 w 5332224"/>
              <a:gd name="connsiteY10" fmla="*/ 0 h 2938513"/>
              <a:gd name="connsiteX11" fmla="*/ 2197623 w 5332224"/>
              <a:gd name="connsiteY11" fmla="*/ 87 h 2938513"/>
              <a:gd name="connsiteX12" fmla="*/ 2757700 w 5332224"/>
              <a:gd name="connsiteY12" fmla="*/ 408371 h 2938513"/>
              <a:gd name="connsiteX13" fmla="*/ 1819346 w 5332224"/>
              <a:gd name="connsiteY13" fmla="*/ 598016 h 2938513"/>
              <a:gd name="connsiteX14" fmla="*/ 2739944 w 5332224"/>
              <a:gd name="connsiteY14" fmla="*/ 887766 h 2938513"/>
              <a:gd name="connsiteX15" fmla="*/ 1551283 w 5332224"/>
              <a:gd name="connsiteY15" fmla="*/ 1094699 h 2938513"/>
              <a:gd name="connsiteX16" fmla="*/ 2119070 w 5332224"/>
              <a:gd name="connsiteY16" fmla="*/ 1298922 h 2938513"/>
              <a:gd name="connsiteX17" fmla="*/ 91698 w 5332224"/>
              <a:gd name="connsiteY17" fmla="*/ 1314420 h 2938513"/>
              <a:gd name="connsiteX0" fmla="*/ 91698 w 5287750"/>
              <a:gd name="connsiteY0" fmla="*/ 1314420 h 2942996"/>
              <a:gd name="connsiteX1" fmla="*/ 948464 w 5287750"/>
              <a:gd name="connsiteY1" fmla="*/ 1709143 h 2942996"/>
              <a:gd name="connsiteX2" fmla="*/ 48501 w 5287750"/>
              <a:gd name="connsiteY2" fmla="*/ 1921997 h 2942996"/>
              <a:gd name="connsiteX3" fmla="*/ 1099411 w 5287750"/>
              <a:gd name="connsiteY3" fmla="*/ 2419482 h 2942996"/>
              <a:gd name="connsiteX4" fmla="*/ 0 w 5287750"/>
              <a:gd name="connsiteY4" fmla="*/ 2730093 h 2942996"/>
              <a:gd name="connsiteX5" fmla="*/ 3075606 w 5287750"/>
              <a:gd name="connsiteY5" fmla="*/ 2768193 h 2942996"/>
              <a:gd name="connsiteX6" fmla="*/ 3323417 w 5287750"/>
              <a:gd name="connsiteY6" fmla="*/ 2744946 h 2942996"/>
              <a:gd name="connsiteX7" fmla="*/ 3625634 w 5287750"/>
              <a:gd name="connsiteY7" fmla="*/ 2651956 h 2942996"/>
              <a:gd name="connsiteX8" fmla="*/ 4259935 w 5287750"/>
              <a:gd name="connsiteY8" fmla="*/ 2747529 h 2942996"/>
              <a:gd name="connsiteX9" fmla="*/ 5278436 w 5287750"/>
              <a:gd name="connsiteY9" fmla="*/ 2942996 h 2942996"/>
              <a:gd name="connsiteX10" fmla="*/ 5287750 w 5287750"/>
              <a:gd name="connsiteY10" fmla="*/ 0 h 2942996"/>
              <a:gd name="connsiteX11" fmla="*/ 2197623 w 5287750"/>
              <a:gd name="connsiteY11" fmla="*/ 87 h 2942996"/>
              <a:gd name="connsiteX12" fmla="*/ 2757700 w 5287750"/>
              <a:gd name="connsiteY12" fmla="*/ 408371 h 2942996"/>
              <a:gd name="connsiteX13" fmla="*/ 1819346 w 5287750"/>
              <a:gd name="connsiteY13" fmla="*/ 598016 h 2942996"/>
              <a:gd name="connsiteX14" fmla="*/ 2739944 w 5287750"/>
              <a:gd name="connsiteY14" fmla="*/ 887766 h 2942996"/>
              <a:gd name="connsiteX15" fmla="*/ 1551283 w 5287750"/>
              <a:gd name="connsiteY15" fmla="*/ 1094699 h 2942996"/>
              <a:gd name="connsiteX16" fmla="*/ 2119070 w 5287750"/>
              <a:gd name="connsiteY16" fmla="*/ 1298922 h 2942996"/>
              <a:gd name="connsiteX17" fmla="*/ 91698 w 5287750"/>
              <a:gd name="connsiteY17" fmla="*/ 1314420 h 2942996"/>
              <a:gd name="connsiteX0" fmla="*/ 91698 w 5287750"/>
              <a:gd name="connsiteY0" fmla="*/ 1314420 h 2942996"/>
              <a:gd name="connsiteX1" fmla="*/ 948464 w 5287750"/>
              <a:gd name="connsiteY1" fmla="*/ 1709143 h 2942996"/>
              <a:gd name="connsiteX2" fmla="*/ 48501 w 5287750"/>
              <a:gd name="connsiteY2" fmla="*/ 1921997 h 2942996"/>
              <a:gd name="connsiteX3" fmla="*/ 1099411 w 5287750"/>
              <a:gd name="connsiteY3" fmla="*/ 2419482 h 2942996"/>
              <a:gd name="connsiteX4" fmla="*/ 0 w 5287750"/>
              <a:gd name="connsiteY4" fmla="*/ 2730093 h 2942996"/>
              <a:gd name="connsiteX5" fmla="*/ 3075606 w 5287750"/>
              <a:gd name="connsiteY5" fmla="*/ 2768193 h 2942996"/>
              <a:gd name="connsiteX6" fmla="*/ 3323417 w 5287750"/>
              <a:gd name="connsiteY6" fmla="*/ 2744946 h 2942996"/>
              <a:gd name="connsiteX7" fmla="*/ 3742175 w 5287750"/>
              <a:gd name="connsiteY7" fmla="*/ 2737121 h 2942996"/>
              <a:gd name="connsiteX8" fmla="*/ 4259935 w 5287750"/>
              <a:gd name="connsiteY8" fmla="*/ 2747529 h 2942996"/>
              <a:gd name="connsiteX9" fmla="*/ 5278436 w 5287750"/>
              <a:gd name="connsiteY9" fmla="*/ 2942996 h 2942996"/>
              <a:gd name="connsiteX10" fmla="*/ 5287750 w 5287750"/>
              <a:gd name="connsiteY10" fmla="*/ 0 h 2942996"/>
              <a:gd name="connsiteX11" fmla="*/ 2197623 w 5287750"/>
              <a:gd name="connsiteY11" fmla="*/ 87 h 2942996"/>
              <a:gd name="connsiteX12" fmla="*/ 2757700 w 5287750"/>
              <a:gd name="connsiteY12" fmla="*/ 408371 h 2942996"/>
              <a:gd name="connsiteX13" fmla="*/ 1819346 w 5287750"/>
              <a:gd name="connsiteY13" fmla="*/ 598016 h 2942996"/>
              <a:gd name="connsiteX14" fmla="*/ 2739944 w 5287750"/>
              <a:gd name="connsiteY14" fmla="*/ 887766 h 2942996"/>
              <a:gd name="connsiteX15" fmla="*/ 1551283 w 5287750"/>
              <a:gd name="connsiteY15" fmla="*/ 1094699 h 2942996"/>
              <a:gd name="connsiteX16" fmla="*/ 2119070 w 5287750"/>
              <a:gd name="connsiteY16" fmla="*/ 1298922 h 2942996"/>
              <a:gd name="connsiteX17" fmla="*/ 91698 w 5287750"/>
              <a:gd name="connsiteY17" fmla="*/ 1314420 h 2942996"/>
              <a:gd name="connsiteX0" fmla="*/ 91698 w 5287750"/>
              <a:gd name="connsiteY0" fmla="*/ 1314420 h 2813008"/>
              <a:gd name="connsiteX1" fmla="*/ 948464 w 5287750"/>
              <a:gd name="connsiteY1" fmla="*/ 1709143 h 2813008"/>
              <a:gd name="connsiteX2" fmla="*/ 48501 w 5287750"/>
              <a:gd name="connsiteY2" fmla="*/ 1921997 h 2813008"/>
              <a:gd name="connsiteX3" fmla="*/ 1099411 w 5287750"/>
              <a:gd name="connsiteY3" fmla="*/ 2419482 h 2813008"/>
              <a:gd name="connsiteX4" fmla="*/ 0 w 5287750"/>
              <a:gd name="connsiteY4" fmla="*/ 2730093 h 2813008"/>
              <a:gd name="connsiteX5" fmla="*/ 3075606 w 5287750"/>
              <a:gd name="connsiteY5" fmla="*/ 2768193 h 2813008"/>
              <a:gd name="connsiteX6" fmla="*/ 3323417 w 5287750"/>
              <a:gd name="connsiteY6" fmla="*/ 2744946 h 2813008"/>
              <a:gd name="connsiteX7" fmla="*/ 3742175 w 5287750"/>
              <a:gd name="connsiteY7" fmla="*/ 2737121 h 2813008"/>
              <a:gd name="connsiteX8" fmla="*/ 4259935 w 5287750"/>
              <a:gd name="connsiteY8" fmla="*/ 2747529 h 2813008"/>
              <a:gd name="connsiteX9" fmla="*/ 5269471 w 5287750"/>
              <a:gd name="connsiteY9" fmla="*/ 2813008 h 2813008"/>
              <a:gd name="connsiteX10" fmla="*/ 5287750 w 5287750"/>
              <a:gd name="connsiteY10" fmla="*/ 0 h 2813008"/>
              <a:gd name="connsiteX11" fmla="*/ 2197623 w 5287750"/>
              <a:gd name="connsiteY11" fmla="*/ 87 h 2813008"/>
              <a:gd name="connsiteX12" fmla="*/ 2757700 w 5287750"/>
              <a:gd name="connsiteY12" fmla="*/ 408371 h 2813008"/>
              <a:gd name="connsiteX13" fmla="*/ 1819346 w 5287750"/>
              <a:gd name="connsiteY13" fmla="*/ 598016 h 2813008"/>
              <a:gd name="connsiteX14" fmla="*/ 2739944 w 5287750"/>
              <a:gd name="connsiteY14" fmla="*/ 887766 h 2813008"/>
              <a:gd name="connsiteX15" fmla="*/ 1551283 w 5287750"/>
              <a:gd name="connsiteY15" fmla="*/ 1094699 h 2813008"/>
              <a:gd name="connsiteX16" fmla="*/ 2119070 w 5287750"/>
              <a:gd name="connsiteY16" fmla="*/ 1298922 h 2813008"/>
              <a:gd name="connsiteX17" fmla="*/ 91698 w 5287750"/>
              <a:gd name="connsiteY17" fmla="*/ 1314420 h 2813008"/>
              <a:gd name="connsiteX0" fmla="*/ 91698 w 5287750"/>
              <a:gd name="connsiteY0" fmla="*/ 1314420 h 2813008"/>
              <a:gd name="connsiteX1" fmla="*/ 948464 w 5287750"/>
              <a:gd name="connsiteY1" fmla="*/ 1709143 h 2813008"/>
              <a:gd name="connsiteX2" fmla="*/ 48501 w 5287750"/>
              <a:gd name="connsiteY2" fmla="*/ 1921997 h 2813008"/>
              <a:gd name="connsiteX3" fmla="*/ 1099411 w 5287750"/>
              <a:gd name="connsiteY3" fmla="*/ 2419482 h 2813008"/>
              <a:gd name="connsiteX4" fmla="*/ 0 w 5287750"/>
              <a:gd name="connsiteY4" fmla="*/ 2730093 h 2813008"/>
              <a:gd name="connsiteX5" fmla="*/ 3075606 w 5287750"/>
              <a:gd name="connsiteY5" fmla="*/ 2768193 h 2813008"/>
              <a:gd name="connsiteX6" fmla="*/ 3323417 w 5287750"/>
              <a:gd name="connsiteY6" fmla="*/ 2744946 h 2813008"/>
              <a:gd name="connsiteX7" fmla="*/ 3742175 w 5287750"/>
              <a:gd name="connsiteY7" fmla="*/ 2737121 h 2813008"/>
              <a:gd name="connsiteX8" fmla="*/ 5269471 w 5287750"/>
              <a:gd name="connsiteY8" fmla="*/ 2813008 h 2813008"/>
              <a:gd name="connsiteX9" fmla="*/ 5287750 w 5287750"/>
              <a:gd name="connsiteY9" fmla="*/ 0 h 2813008"/>
              <a:gd name="connsiteX10" fmla="*/ 2197623 w 5287750"/>
              <a:gd name="connsiteY10" fmla="*/ 87 h 2813008"/>
              <a:gd name="connsiteX11" fmla="*/ 2757700 w 5287750"/>
              <a:gd name="connsiteY11" fmla="*/ 408371 h 2813008"/>
              <a:gd name="connsiteX12" fmla="*/ 1819346 w 5287750"/>
              <a:gd name="connsiteY12" fmla="*/ 598016 h 2813008"/>
              <a:gd name="connsiteX13" fmla="*/ 2739944 w 5287750"/>
              <a:gd name="connsiteY13" fmla="*/ 887766 h 2813008"/>
              <a:gd name="connsiteX14" fmla="*/ 1551283 w 5287750"/>
              <a:gd name="connsiteY14" fmla="*/ 1094699 h 2813008"/>
              <a:gd name="connsiteX15" fmla="*/ 2119070 w 5287750"/>
              <a:gd name="connsiteY15" fmla="*/ 1298922 h 2813008"/>
              <a:gd name="connsiteX16" fmla="*/ 91698 w 5287750"/>
              <a:gd name="connsiteY16" fmla="*/ 1314420 h 2813008"/>
              <a:gd name="connsiteX0" fmla="*/ 91698 w 5287750"/>
              <a:gd name="connsiteY0" fmla="*/ 1314420 h 3001521"/>
              <a:gd name="connsiteX1" fmla="*/ 948464 w 5287750"/>
              <a:gd name="connsiteY1" fmla="*/ 1709143 h 3001521"/>
              <a:gd name="connsiteX2" fmla="*/ 48501 w 5287750"/>
              <a:gd name="connsiteY2" fmla="*/ 1921997 h 3001521"/>
              <a:gd name="connsiteX3" fmla="*/ 1099411 w 5287750"/>
              <a:gd name="connsiteY3" fmla="*/ 2419482 h 3001521"/>
              <a:gd name="connsiteX4" fmla="*/ 0 w 5287750"/>
              <a:gd name="connsiteY4" fmla="*/ 2730093 h 3001521"/>
              <a:gd name="connsiteX5" fmla="*/ 3075606 w 5287750"/>
              <a:gd name="connsiteY5" fmla="*/ 2768193 h 3001521"/>
              <a:gd name="connsiteX6" fmla="*/ 3323417 w 5287750"/>
              <a:gd name="connsiteY6" fmla="*/ 2744946 h 3001521"/>
              <a:gd name="connsiteX7" fmla="*/ 5269471 w 5287750"/>
              <a:gd name="connsiteY7" fmla="*/ 2813008 h 3001521"/>
              <a:gd name="connsiteX8" fmla="*/ 5287750 w 5287750"/>
              <a:gd name="connsiteY8" fmla="*/ 0 h 3001521"/>
              <a:gd name="connsiteX9" fmla="*/ 2197623 w 5287750"/>
              <a:gd name="connsiteY9" fmla="*/ 87 h 3001521"/>
              <a:gd name="connsiteX10" fmla="*/ 2757700 w 5287750"/>
              <a:gd name="connsiteY10" fmla="*/ 408371 h 3001521"/>
              <a:gd name="connsiteX11" fmla="*/ 1819346 w 5287750"/>
              <a:gd name="connsiteY11" fmla="*/ 598016 h 3001521"/>
              <a:gd name="connsiteX12" fmla="*/ 2739944 w 5287750"/>
              <a:gd name="connsiteY12" fmla="*/ 887766 h 3001521"/>
              <a:gd name="connsiteX13" fmla="*/ 1551283 w 5287750"/>
              <a:gd name="connsiteY13" fmla="*/ 1094699 h 3001521"/>
              <a:gd name="connsiteX14" fmla="*/ 2119070 w 5287750"/>
              <a:gd name="connsiteY14" fmla="*/ 1298922 h 3001521"/>
              <a:gd name="connsiteX15" fmla="*/ 91698 w 5287750"/>
              <a:gd name="connsiteY15" fmla="*/ 1314420 h 3001521"/>
              <a:gd name="connsiteX0" fmla="*/ 91698 w 5287750"/>
              <a:gd name="connsiteY0" fmla="*/ 1314420 h 2813008"/>
              <a:gd name="connsiteX1" fmla="*/ 948464 w 5287750"/>
              <a:gd name="connsiteY1" fmla="*/ 1709143 h 2813008"/>
              <a:gd name="connsiteX2" fmla="*/ 48501 w 5287750"/>
              <a:gd name="connsiteY2" fmla="*/ 1921997 h 2813008"/>
              <a:gd name="connsiteX3" fmla="*/ 1099411 w 5287750"/>
              <a:gd name="connsiteY3" fmla="*/ 2419482 h 2813008"/>
              <a:gd name="connsiteX4" fmla="*/ 0 w 5287750"/>
              <a:gd name="connsiteY4" fmla="*/ 2730093 h 2813008"/>
              <a:gd name="connsiteX5" fmla="*/ 3075606 w 5287750"/>
              <a:gd name="connsiteY5" fmla="*/ 2768193 h 2813008"/>
              <a:gd name="connsiteX6" fmla="*/ 5269471 w 5287750"/>
              <a:gd name="connsiteY6" fmla="*/ 2813008 h 2813008"/>
              <a:gd name="connsiteX7" fmla="*/ 5287750 w 5287750"/>
              <a:gd name="connsiteY7" fmla="*/ 0 h 2813008"/>
              <a:gd name="connsiteX8" fmla="*/ 2197623 w 5287750"/>
              <a:gd name="connsiteY8" fmla="*/ 87 h 2813008"/>
              <a:gd name="connsiteX9" fmla="*/ 2757700 w 5287750"/>
              <a:gd name="connsiteY9" fmla="*/ 408371 h 2813008"/>
              <a:gd name="connsiteX10" fmla="*/ 1819346 w 5287750"/>
              <a:gd name="connsiteY10" fmla="*/ 598016 h 2813008"/>
              <a:gd name="connsiteX11" fmla="*/ 2739944 w 5287750"/>
              <a:gd name="connsiteY11" fmla="*/ 887766 h 2813008"/>
              <a:gd name="connsiteX12" fmla="*/ 1551283 w 5287750"/>
              <a:gd name="connsiteY12" fmla="*/ 1094699 h 2813008"/>
              <a:gd name="connsiteX13" fmla="*/ 2119070 w 5287750"/>
              <a:gd name="connsiteY13" fmla="*/ 1298922 h 2813008"/>
              <a:gd name="connsiteX14" fmla="*/ 91698 w 5287750"/>
              <a:gd name="connsiteY14" fmla="*/ 1314420 h 2813008"/>
              <a:gd name="connsiteX0" fmla="*/ 91698 w 5287750"/>
              <a:gd name="connsiteY0" fmla="*/ 1314420 h 2813008"/>
              <a:gd name="connsiteX1" fmla="*/ 948464 w 5287750"/>
              <a:gd name="connsiteY1" fmla="*/ 1709143 h 2813008"/>
              <a:gd name="connsiteX2" fmla="*/ 48501 w 5287750"/>
              <a:gd name="connsiteY2" fmla="*/ 1921997 h 2813008"/>
              <a:gd name="connsiteX3" fmla="*/ 1099411 w 5287750"/>
              <a:gd name="connsiteY3" fmla="*/ 2419482 h 2813008"/>
              <a:gd name="connsiteX4" fmla="*/ 0 w 5287750"/>
              <a:gd name="connsiteY4" fmla="*/ 2730093 h 2813008"/>
              <a:gd name="connsiteX5" fmla="*/ 5269471 w 5287750"/>
              <a:gd name="connsiteY5" fmla="*/ 2813008 h 2813008"/>
              <a:gd name="connsiteX6" fmla="*/ 5287750 w 5287750"/>
              <a:gd name="connsiteY6" fmla="*/ 0 h 2813008"/>
              <a:gd name="connsiteX7" fmla="*/ 2197623 w 5287750"/>
              <a:gd name="connsiteY7" fmla="*/ 87 h 2813008"/>
              <a:gd name="connsiteX8" fmla="*/ 2757700 w 5287750"/>
              <a:gd name="connsiteY8" fmla="*/ 408371 h 2813008"/>
              <a:gd name="connsiteX9" fmla="*/ 1819346 w 5287750"/>
              <a:gd name="connsiteY9" fmla="*/ 598016 h 2813008"/>
              <a:gd name="connsiteX10" fmla="*/ 2739944 w 5287750"/>
              <a:gd name="connsiteY10" fmla="*/ 887766 h 2813008"/>
              <a:gd name="connsiteX11" fmla="*/ 1551283 w 5287750"/>
              <a:gd name="connsiteY11" fmla="*/ 1094699 h 2813008"/>
              <a:gd name="connsiteX12" fmla="*/ 2119070 w 5287750"/>
              <a:gd name="connsiteY12" fmla="*/ 1298922 h 2813008"/>
              <a:gd name="connsiteX13" fmla="*/ 91698 w 5287750"/>
              <a:gd name="connsiteY13" fmla="*/ 1314420 h 2813008"/>
              <a:gd name="connsiteX0" fmla="*/ 172381 w 5368433"/>
              <a:gd name="connsiteY0" fmla="*/ 1314420 h 2819740"/>
              <a:gd name="connsiteX1" fmla="*/ 1029147 w 5368433"/>
              <a:gd name="connsiteY1" fmla="*/ 1709143 h 2819740"/>
              <a:gd name="connsiteX2" fmla="*/ 129184 w 5368433"/>
              <a:gd name="connsiteY2" fmla="*/ 1921997 h 2819740"/>
              <a:gd name="connsiteX3" fmla="*/ 1180094 w 5368433"/>
              <a:gd name="connsiteY3" fmla="*/ 2419482 h 2819740"/>
              <a:gd name="connsiteX4" fmla="*/ 0 w 5368433"/>
              <a:gd name="connsiteY4" fmla="*/ 2819740 h 2819740"/>
              <a:gd name="connsiteX5" fmla="*/ 5350154 w 5368433"/>
              <a:gd name="connsiteY5" fmla="*/ 2813008 h 2819740"/>
              <a:gd name="connsiteX6" fmla="*/ 5368433 w 5368433"/>
              <a:gd name="connsiteY6" fmla="*/ 0 h 2819740"/>
              <a:gd name="connsiteX7" fmla="*/ 2278306 w 5368433"/>
              <a:gd name="connsiteY7" fmla="*/ 87 h 2819740"/>
              <a:gd name="connsiteX8" fmla="*/ 2838383 w 5368433"/>
              <a:gd name="connsiteY8" fmla="*/ 408371 h 2819740"/>
              <a:gd name="connsiteX9" fmla="*/ 1900029 w 5368433"/>
              <a:gd name="connsiteY9" fmla="*/ 598016 h 2819740"/>
              <a:gd name="connsiteX10" fmla="*/ 2820627 w 5368433"/>
              <a:gd name="connsiteY10" fmla="*/ 887766 h 2819740"/>
              <a:gd name="connsiteX11" fmla="*/ 1631966 w 5368433"/>
              <a:gd name="connsiteY11" fmla="*/ 1094699 h 2819740"/>
              <a:gd name="connsiteX12" fmla="*/ 2199753 w 5368433"/>
              <a:gd name="connsiteY12" fmla="*/ 1298922 h 2819740"/>
              <a:gd name="connsiteX13" fmla="*/ 172381 w 5368433"/>
              <a:gd name="connsiteY13" fmla="*/ 1314420 h 281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68433" h="2819740">
                <a:moveTo>
                  <a:pt x="172381" y="1314420"/>
                </a:moveTo>
                <a:lnTo>
                  <a:pt x="1029147" y="1709143"/>
                </a:lnTo>
                <a:lnTo>
                  <a:pt x="129184" y="1921997"/>
                </a:lnTo>
                <a:lnTo>
                  <a:pt x="1180094" y="2419482"/>
                </a:lnTo>
                <a:lnTo>
                  <a:pt x="0" y="2819740"/>
                </a:lnTo>
                <a:lnTo>
                  <a:pt x="5350154" y="2813008"/>
                </a:lnTo>
                <a:cubicBezTo>
                  <a:pt x="5353259" y="1832009"/>
                  <a:pt x="5365328" y="980999"/>
                  <a:pt x="5368433" y="0"/>
                </a:cubicBezTo>
                <a:lnTo>
                  <a:pt x="2278306" y="87"/>
                </a:lnTo>
                <a:lnTo>
                  <a:pt x="2838383" y="408371"/>
                </a:lnTo>
                <a:lnTo>
                  <a:pt x="1900029" y="598016"/>
                </a:lnTo>
                <a:lnTo>
                  <a:pt x="2820627" y="887766"/>
                </a:lnTo>
                <a:lnTo>
                  <a:pt x="1631966" y="1094699"/>
                </a:lnTo>
                <a:cubicBezTo>
                  <a:pt x="1549367" y="1113055"/>
                  <a:pt x="2261851" y="1286503"/>
                  <a:pt x="2199753" y="1298922"/>
                </a:cubicBezTo>
                <a:lnTo>
                  <a:pt x="172381" y="1314420"/>
                </a:lnTo>
                <a:close/>
              </a:path>
            </a:pathLst>
          </a:custGeom>
          <a:solidFill>
            <a:srgbClr val="FFC000">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E" sz="1200" b="1" dirty="0">
              <a:solidFill>
                <a:srgbClr val="0000FF"/>
              </a:solidFill>
            </a:endParaRPr>
          </a:p>
        </p:txBody>
      </p:sp>
      <p:sp>
        <p:nvSpPr>
          <p:cNvPr id="104" name="TextBox 103">
            <a:extLst>
              <a:ext uri="{FF2B5EF4-FFF2-40B4-BE49-F238E27FC236}">
                <a16:creationId xmlns:a16="http://schemas.microsoft.com/office/drawing/2014/main" id="{CF3E5CB8-F19C-D52D-74A4-B4ED41FF5E29}"/>
              </a:ext>
            </a:extLst>
          </p:cNvPr>
          <p:cNvSpPr txBox="1"/>
          <p:nvPr/>
        </p:nvSpPr>
        <p:spPr>
          <a:xfrm>
            <a:off x="6773292" y="3809275"/>
            <a:ext cx="2463815" cy="2800767"/>
          </a:xfrm>
          <a:prstGeom prst="rect">
            <a:avLst/>
          </a:prstGeom>
          <a:noFill/>
        </p:spPr>
        <p:txBody>
          <a:bodyPr wrap="square" rtlCol="0">
            <a:spAutoFit/>
          </a:bodyPr>
          <a:lstStyle/>
          <a:p>
            <a:pPr algn="ctr"/>
            <a:r>
              <a:rPr lang="en-IE" sz="1100" b="1" dirty="0"/>
              <a:t>Source area comprising fractured, permeable greywackes, and volcanics where hot saline fluids leach metals. </a:t>
            </a:r>
          </a:p>
          <a:p>
            <a:pPr algn="ctr"/>
            <a:endParaRPr lang="en-IE" sz="1100" b="1" dirty="0"/>
          </a:p>
          <a:p>
            <a:pPr algn="ctr"/>
            <a:r>
              <a:rPr lang="en-IE" sz="1100" b="1" dirty="0"/>
              <a:t>Heterogenous structural and lithological characteristics combine to define a collection zone in root area of major fault, possibly reflecting a complex Caledonian terrane boundaries.  </a:t>
            </a:r>
          </a:p>
          <a:p>
            <a:pPr algn="ctr"/>
            <a:endParaRPr lang="en-IE" sz="1100" b="1" dirty="0"/>
          </a:p>
          <a:p>
            <a:pPr algn="ctr"/>
            <a:r>
              <a:rPr lang="en-IE" sz="1100" b="1" dirty="0"/>
              <a:t>Heat flow from contemporaneous igneous activity.</a:t>
            </a:r>
          </a:p>
          <a:p>
            <a:endParaRPr lang="en-IE" sz="1100" b="1" dirty="0">
              <a:solidFill>
                <a:srgbClr val="FFC000"/>
              </a:solidFill>
            </a:endParaRPr>
          </a:p>
          <a:p>
            <a:endParaRPr lang="en-IE" sz="1100" b="1" dirty="0">
              <a:solidFill>
                <a:srgbClr val="FFC000"/>
              </a:solidFill>
            </a:endParaRPr>
          </a:p>
        </p:txBody>
      </p:sp>
      <p:sp>
        <p:nvSpPr>
          <p:cNvPr id="105" name="TextBox 104">
            <a:extLst>
              <a:ext uri="{FF2B5EF4-FFF2-40B4-BE49-F238E27FC236}">
                <a16:creationId xmlns:a16="http://schemas.microsoft.com/office/drawing/2014/main" id="{F5B7FC85-DAA6-1F7F-8CC6-76132F177A21}"/>
              </a:ext>
            </a:extLst>
          </p:cNvPr>
          <p:cNvSpPr txBox="1"/>
          <p:nvPr/>
        </p:nvSpPr>
        <p:spPr>
          <a:xfrm>
            <a:off x="610345" y="3283289"/>
            <a:ext cx="2862579" cy="276999"/>
          </a:xfrm>
          <a:prstGeom prst="rect">
            <a:avLst/>
          </a:prstGeom>
          <a:noFill/>
        </p:spPr>
        <p:txBody>
          <a:bodyPr wrap="none" rtlCol="0">
            <a:spAutoFit/>
          </a:bodyPr>
          <a:lstStyle/>
          <a:p>
            <a:r>
              <a:rPr lang="en-IE" sz="1200" b="1" i="1" dirty="0"/>
              <a:t>REGIONAL LEVEL  </a:t>
            </a:r>
            <a:r>
              <a:rPr lang="en-IE" sz="1200" b="1" dirty="0"/>
              <a:t>‘Collection Zone’</a:t>
            </a:r>
          </a:p>
        </p:txBody>
      </p:sp>
      <p:cxnSp>
        <p:nvCxnSpPr>
          <p:cNvPr id="107" name="Straight Connector 106">
            <a:extLst>
              <a:ext uri="{FF2B5EF4-FFF2-40B4-BE49-F238E27FC236}">
                <a16:creationId xmlns:a16="http://schemas.microsoft.com/office/drawing/2014/main" id="{037F9301-DC31-7544-0738-7588C0F34274}"/>
              </a:ext>
            </a:extLst>
          </p:cNvPr>
          <p:cNvCxnSpPr>
            <a:cxnSpLocks/>
          </p:cNvCxnSpPr>
          <p:nvPr/>
        </p:nvCxnSpPr>
        <p:spPr>
          <a:xfrm flipV="1">
            <a:off x="689956" y="1763588"/>
            <a:ext cx="4057898" cy="2199"/>
          </a:xfrm>
          <a:prstGeom prst="line">
            <a:avLst/>
          </a:prstGeom>
          <a:ln w="76200">
            <a:solidFill>
              <a:srgbClr val="FFCCFF"/>
            </a:solidFill>
          </a:ln>
        </p:spPr>
        <p:style>
          <a:lnRef idx="1">
            <a:schemeClr val="accent1"/>
          </a:lnRef>
          <a:fillRef idx="0">
            <a:schemeClr val="accent1"/>
          </a:fillRef>
          <a:effectRef idx="0">
            <a:schemeClr val="accent1"/>
          </a:effectRef>
          <a:fontRef idx="minor">
            <a:schemeClr val="tx1"/>
          </a:fontRef>
        </p:style>
      </p:cxnSp>
      <p:sp>
        <p:nvSpPr>
          <p:cNvPr id="108" name="TextBox 107">
            <a:extLst>
              <a:ext uri="{FF2B5EF4-FFF2-40B4-BE49-F238E27FC236}">
                <a16:creationId xmlns:a16="http://schemas.microsoft.com/office/drawing/2014/main" id="{C18FFC81-2C00-9C9F-8C72-C9ACA428296F}"/>
              </a:ext>
            </a:extLst>
          </p:cNvPr>
          <p:cNvSpPr txBox="1"/>
          <p:nvPr/>
        </p:nvSpPr>
        <p:spPr>
          <a:xfrm>
            <a:off x="1384352" y="1455834"/>
            <a:ext cx="1867819" cy="261610"/>
          </a:xfrm>
          <a:prstGeom prst="rect">
            <a:avLst/>
          </a:prstGeom>
          <a:noFill/>
        </p:spPr>
        <p:txBody>
          <a:bodyPr wrap="none" rtlCol="0">
            <a:spAutoFit/>
          </a:bodyPr>
          <a:lstStyle/>
          <a:p>
            <a:r>
              <a:rPr lang="en-IE" sz="1100" b="1" dirty="0"/>
              <a:t>BASE CARBONIFEROUS</a:t>
            </a:r>
          </a:p>
        </p:txBody>
      </p:sp>
      <p:cxnSp>
        <p:nvCxnSpPr>
          <p:cNvPr id="109" name="Straight Connector 108">
            <a:extLst>
              <a:ext uri="{FF2B5EF4-FFF2-40B4-BE49-F238E27FC236}">
                <a16:creationId xmlns:a16="http://schemas.microsoft.com/office/drawing/2014/main" id="{035DDC2D-0CC3-284A-0E1D-79570A721923}"/>
              </a:ext>
            </a:extLst>
          </p:cNvPr>
          <p:cNvCxnSpPr>
            <a:cxnSpLocks/>
          </p:cNvCxnSpPr>
          <p:nvPr/>
        </p:nvCxnSpPr>
        <p:spPr>
          <a:xfrm flipV="1">
            <a:off x="685598" y="392336"/>
            <a:ext cx="5768409" cy="38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0" name="TextBox 109">
            <a:extLst>
              <a:ext uri="{FF2B5EF4-FFF2-40B4-BE49-F238E27FC236}">
                <a16:creationId xmlns:a16="http://schemas.microsoft.com/office/drawing/2014/main" id="{C7A3ED55-16B6-28D4-780F-B956B6070AFC}"/>
              </a:ext>
            </a:extLst>
          </p:cNvPr>
          <p:cNvSpPr txBox="1"/>
          <p:nvPr/>
        </p:nvSpPr>
        <p:spPr>
          <a:xfrm>
            <a:off x="2579526" y="151082"/>
            <a:ext cx="865943" cy="276999"/>
          </a:xfrm>
          <a:prstGeom prst="rect">
            <a:avLst/>
          </a:prstGeom>
          <a:noFill/>
        </p:spPr>
        <p:txBody>
          <a:bodyPr wrap="none" rtlCol="0">
            <a:spAutoFit/>
          </a:bodyPr>
          <a:lstStyle/>
          <a:p>
            <a:r>
              <a:rPr lang="en-IE" sz="1200" dirty="0"/>
              <a:t>Sea Level</a:t>
            </a:r>
          </a:p>
        </p:txBody>
      </p:sp>
      <p:cxnSp>
        <p:nvCxnSpPr>
          <p:cNvPr id="111" name="Straight Connector 110">
            <a:extLst>
              <a:ext uri="{FF2B5EF4-FFF2-40B4-BE49-F238E27FC236}">
                <a16:creationId xmlns:a16="http://schemas.microsoft.com/office/drawing/2014/main" id="{35F57FE6-E6A0-C749-C4C6-E3D6E0A1B63F}"/>
              </a:ext>
            </a:extLst>
          </p:cNvPr>
          <p:cNvCxnSpPr>
            <a:cxnSpLocks/>
          </p:cNvCxnSpPr>
          <p:nvPr/>
        </p:nvCxnSpPr>
        <p:spPr>
          <a:xfrm flipV="1">
            <a:off x="5108851" y="2191520"/>
            <a:ext cx="1334050" cy="7714"/>
          </a:xfrm>
          <a:prstGeom prst="line">
            <a:avLst/>
          </a:prstGeom>
          <a:ln w="76200">
            <a:solidFill>
              <a:srgbClr val="FFCCFF"/>
            </a:solidFill>
          </a:ln>
        </p:spPr>
        <p:style>
          <a:lnRef idx="1">
            <a:schemeClr val="accent1"/>
          </a:lnRef>
          <a:fillRef idx="0">
            <a:schemeClr val="accent1"/>
          </a:fillRef>
          <a:effectRef idx="0">
            <a:schemeClr val="accent1"/>
          </a:effectRef>
          <a:fontRef idx="minor">
            <a:schemeClr val="tx1"/>
          </a:fontRef>
        </p:style>
      </p:cxnSp>
      <p:cxnSp>
        <p:nvCxnSpPr>
          <p:cNvPr id="112" name="Straight Arrow Connector 111">
            <a:extLst>
              <a:ext uri="{FF2B5EF4-FFF2-40B4-BE49-F238E27FC236}">
                <a16:creationId xmlns:a16="http://schemas.microsoft.com/office/drawing/2014/main" id="{06E72E00-AC48-6DAA-80E8-A6D71E1EEBF1}"/>
              </a:ext>
            </a:extLst>
          </p:cNvPr>
          <p:cNvCxnSpPr>
            <a:cxnSpLocks/>
          </p:cNvCxnSpPr>
          <p:nvPr/>
        </p:nvCxnSpPr>
        <p:spPr>
          <a:xfrm flipH="1">
            <a:off x="258904" y="457876"/>
            <a:ext cx="4638" cy="1310053"/>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3" name="TextBox 112">
            <a:extLst>
              <a:ext uri="{FF2B5EF4-FFF2-40B4-BE49-F238E27FC236}">
                <a16:creationId xmlns:a16="http://schemas.microsoft.com/office/drawing/2014/main" id="{36793EFF-9C5E-F33B-2B59-D091F570536E}"/>
              </a:ext>
            </a:extLst>
          </p:cNvPr>
          <p:cNvSpPr txBox="1"/>
          <p:nvPr/>
        </p:nvSpPr>
        <p:spPr>
          <a:xfrm rot="16200000">
            <a:off x="-275655" y="1029216"/>
            <a:ext cx="1508746" cy="338554"/>
          </a:xfrm>
          <a:prstGeom prst="rect">
            <a:avLst/>
          </a:prstGeom>
          <a:noFill/>
        </p:spPr>
        <p:txBody>
          <a:bodyPr wrap="none" rtlCol="0">
            <a:spAutoFit/>
          </a:bodyPr>
          <a:lstStyle/>
          <a:p>
            <a:r>
              <a:rPr lang="en-IE" sz="1600" dirty="0"/>
              <a:t>500m - 1000m</a:t>
            </a:r>
          </a:p>
        </p:txBody>
      </p:sp>
      <p:sp>
        <p:nvSpPr>
          <p:cNvPr id="114" name="TextBox 113">
            <a:extLst>
              <a:ext uri="{FF2B5EF4-FFF2-40B4-BE49-F238E27FC236}">
                <a16:creationId xmlns:a16="http://schemas.microsoft.com/office/drawing/2014/main" id="{37CD859E-5709-3978-2572-A6457E9DA25A}"/>
              </a:ext>
            </a:extLst>
          </p:cNvPr>
          <p:cNvSpPr txBox="1"/>
          <p:nvPr/>
        </p:nvSpPr>
        <p:spPr>
          <a:xfrm rot="16200000">
            <a:off x="-20761" y="4959160"/>
            <a:ext cx="926857" cy="338554"/>
          </a:xfrm>
          <a:prstGeom prst="rect">
            <a:avLst/>
          </a:prstGeom>
          <a:noFill/>
        </p:spPr>
        <p:txBody>
          <a:bodyPr wrap="none" rtlCol="0">
            <a:spAutoFit/>
          </a:bodyPr>
          <a:lstStyle/>
          <a:p>
            <a:r>
              <a:rPr lang="en-IE" sz="1600" dirty="0"/>
              <a:t>5-10 km</a:t>
            </a:r>
          </a:p>
        </p:txBody>
      </p:sp>
      <p:cxnSp>
        <p:nvCxnSpPr>
          <p:cNvPr id="115" name="Straight Arrow Connector 114">
            <a:extLst>
              <a:ext uri="{FF2B5EF4-FFF2-40B4-BE49-F238E27FC236}">
                <a16:creationId xmlns:a16="http://schemas.microsoft.com/office/drawing/2014/main" id="{F0588C47-83EE-C169-3007-E726C9B6C868}"/>
              </a:ext>
            </a:extLst>
          </p:cNvPr>
          <p:cNvCxnSpPr>
            <a:cxnSpLocks/>
          </p:cNvCxnSpPr>
          <p:nvPr/>
        </p:nvCxnSpPr>
        <p:spPr>
          <a:xfrm>
            <a:off x="280971" y="3537906"/>
            <a:ext cx="0" cy="3085619"/>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6" name="TextBox 115">
            <a:extLst>
              <a:ext uri="{FF2B5EF4-FFF2-40B4-BE49-F238E27FC236}">
                <a16:creationId xmlns:a16="http://schemas.microsoft.com/office/drawing/2014/main" id="{CC719B6D-EE83-3B1F-569D-75607AE58D02}"/>
              </a:ext>
            </a:extLst>
          </p:cNvPr>
          <p:cNvSpPr txBox="1"/>
          <p:nvPr/>
        </p:nvSpPr>
        <p:spPr>
          <a:xfrm>
            <a:off x="1038298" y="845825"/>
            <a:ext cx="2996864" cy="261610"/>
          </a:xfrm>
          <a:prstGeom prst="rect">
            <a:avLst/>
          </a:prstGeom>
          <a:noFill/>
          <a:ln>
            <a:noFill/>
          </a:ln>
        </p:spPr>
        <p:txBody>
          <a:bodyPr wrap="square" rtlCol="0">
            <a:spAutoFit/>
          </a:bodyPr>
          <a:lstStyle/>
          <a:p>
            <a:r>
              <a:rPr lang="en-IE" sz="1100" b="1" dirty="0"/>
              <a:t>Brittle chemically reactive carbonate</a:t>
            </a:r>
          </a:p>
        </p:txBody>
      </p:sp>
      <p:cxnSp>
        <p:nvCxnSpPr>
          <p:cNvPr id="117" name="Connector: Curved 116">
            <a:extLst>
              <a:ext uri="{FF2B5EF4-FFF2-40B4-BE49-F238E27FC236}">
                <a16:creationId xmlns:a16="http://schemas.microsoft.com/office/drawing/2014/main" id="{4CEA56E9-369C-1CF6-7BA2-DDD9D598052F}"/>
              </a:ext>
            </a:extLst>
          </p:cNvPr>
          <p:cNvCxnSpPr>
            <a:cxnSpLocks/>
          </p:cNvCxnSpPr>
          <p:nvPr/>
        </p:nvCxnSpPr>
        <p:spPr>
          <a:xfrm rot="16200000" flipH="1">
            <a:off x="4109536" y="4090600"/>
            <a:ext cx="1318695" cy="308540"/>
          </a:xfrm>
          <a:prstGeom prst="curvedConnector3">
            <a:avLst>
              <a:gd name="adj1" fmla="val 50000"/>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18" name="Connector: Curved 117">
            <a:extLst>
              <a:ext uri="{FF2B5EF4-FFF2-40B4-BE49-F238E27FC236}">
                <a16:creationId xmlns:a16="http://schemas.microsoft.com/office/drawing/2014/main" id="{861FCEBB-9FEE-7016-C99F-695B45B14BF3}"/>
              </a:ext>
            </a:extLst>
          </p:cNvPr>
          <p:cNvCxnSpPr>
            <a:cxnSpLocks/>
          </p:cNvCxnSpPr>
          <p:nvPr/>
        </p:nvCxnSpPr>
        <p:spPr>
          <a:xfrm rot="16200000" flipH="1">
            <a:off x="4431243" y="2468773"/>
            <a:ext cx="896282" cy="253961"/>
          </a:xfrm>
          <a:prstGeom prst="curvedConnector3">
            <a:avLst>
              <a:gd name="adj1" fmla="val 50000"/>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19" name="Connector: Curved 118">
            <a:extLst>
              <a:ext uri="{FF2B5EF4-FFF2-40B4-BE49-F238E27FC236}">
                <a16:creationId xmlns:a16="http://schemas.microsoft.com/office/drawing/2014/main" id="{264B1A93-035D-9807-8279-EC6F659A78AF}"/>
              </a:ext>
            </a:extLst>
          </p:cNvPr>
          <p:cNvCxnSpPr>
            <a:cxnSpLocks/>
          </p:cNvCxnSpPr>
          <p:nvPr/>
        </p:nvCxnSpPr>
        <p:spPr>
          <a:xfrm rot="16200000" flipH="1">
            <a:off x="4999207" y="4091147"/>
            <a:ext cx="1370016" cy="297342"/>
          </a:xfrm>
          <a:prstGeom prst="curvedConnector3">
            <a:avLst>
              <a:gd name="adj1" fmla="val 50000"/>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20" name="Connector: Curved 119">
            <a:extLst>
              <a:ext uri="{FF2B5EF4-FFF2-40B4-BE49-F238E27FC236}">
                <a16:creationId xmlns:a16="http://schemas.microsoft.com/office/drawing/2014/main" id="{8B585919-F1DA-6B10-745E-F6C0F153077C}"/>
              </a:ext>
            </a:extLst>
          </p:cNvPr>
          <p:cNvCxnSpPr>
            <a:cxnSpLocks/>
          </p:cNvCxnSpPr>
          <p:nvPr/>
        </p:nvCxnSpPr>
        <p:spPr>
          <a:xfrm rot="16200000" flipH="1">
            <a:off x="4700617" y="2485720"/>
            <a:ext cx="881136" cy="256292"/>
          </a:xfrm>
          <a:prstGeom prst="curvedConnector3">
            <a:avLst>
              <a:gd name="adj1" fmla="val 50000"/>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21" name="Connector: Curved 120">
            <a:extLst>
              <a:ext uri="{FF2B5EF4-FFF2-40B4-BE49-F238E27FC236}">
                <a16:creationId xmlns:a16="http://schemas.microsoft.com/office/drawing/2014/main" id="{22845820-0E92-8F80-BB77-676963B02CE1}"/>
              </a:ext>
            </a:extLst>
          </p:cNvPr>
          <p:cNvCxnSpPr>
            <a:cxnSpLocks/>
          </p:cNvCxnSpPr>
          <p:nvPr/>
        </p:nvCxnSpPr>
        <p:spPr>
          <a:xfrm rot="16200000" flipH="1">
            <a:off x="4018141" y="2402768"/>
            <a:ext cx="1043395" cy="316095"/>
          </a:xfrm>
          <a:prstGeom prst="curvedConnector3">
            <a:avLst>
              <a:gd name="adj1" fmla="val 50000"/>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22" name="Connector: Curved 121">
            <a:extLst>
              <a:ext uri="{FF2B5EF4-FFF2-40B4-BE49-F238E27FC236}">
                <a16:creationId xmlns:a16="http://schemas.microsoft.com/office/drawing/2014/main" id="{BE2C6D91-5DA0-FD73-2B92-19857FAA81DC}"/>
              </a:ext>
            </a:extLst>
          </p:cNvPr>
          <p:cNvCxnSpPr>
            <a:cxnSpLocks/>
          </p:cNvCxnSpPr>
          <p:nvPr/>
        </p:nvCxnSpPr>
        <p:spPr>
          <a:xfrm rot="16200000" flipH="1">
            <a:off x="4540941" y="4020235"/>
            <a:ext cx="1222080" cy="291232"/>
          </a:xfrm>
          <a:prstGeom prst="curvedConnector3">
            <a:avLst>
              <a:gd name="adj1" fmla="val 50000"/>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123" name="Arrow: Down 122">
            <a:extLst>
              <a:ext uri="{FF2B5EF4-FFF2-40B4-BE49-F238E27FC236}">
                <a16:creationId xmlns:a16="http://schemas.microsoft.com/office/drawing/2014/main" id="{54B9B4D3-8B15-B3CC-8D8B-081A1D4C0DB3}"/>
              </a:ext>
            </a:extLst>
          </p:cNvPr>
          <p:cNvSpPr/>
          <p:nvPr/>
        </p:nvSpPr>
        <p:spPr>
          <a:xfrm rot="15613017">
            <a:off x="3289534" y="5333699"/>
            <a:ext cx="240139" cy="623924"/>
          </a:xfrm>
          <a:prstGeom prst="downArrow">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4" name="Arrow: Down 123">
            <a:extLst>
              <a:ext uri="{FF2B5EF4-FFF2-40B4-BE49-F238E27FC236}">
                <a16:creationId xmlns:a16="http://schemas.microsoft.com/office/drawing/2014/main" id="{6030F8AD-757B-1492-D31F-91C6B6CDAEFF}"/>
              </a:ext>
            </a:extLst>
          </p:cNvPr>
          <p:cNvSpPr/>
          <p:nvPr/>
        </p:nvSpPr>
        <p:spPr>
          <a:xfrm rot="15613017">
            <a:off x="4193159" y="5218783"/>
            <a:ext cx="240139" cy="623924"/>
          </a:xfrm>
          <a:prstGeom prst="downArrow">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5" name="Arrow: Down 124">
            <a:extLst>
              <a:ext uri="{FF2B5EF4-FFF2-40B4-BE49-F238E27FC236}">
                <a16:creationId xmlns:a16="http://schemas.microsoft.com/office/drawing/2014/main" id="{B1BAC0D4-4385-0B3F-0941-1421FB8F3C09}"/>
              </a:ext>
            </a:extLst>
          </p:cNvPr>
          <p:cNvSpPr/>
          <p:nvPr/>
        </p:nvSpPr>
        <p:spPr>
          <a:xfrm rot="18851752">
            <a:off x="948774" y="5351008"/>
            <a:ext cx="240139" cy="623924"/>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6" name="TextBox 125">
            <a:extLst>
              <a:ext uri="{FF2B5EF4-FFF2-40B4-BE49-F238E27FC236}">
                <a16:creationId xmlns:a16="http://schemas.microsoft.com/office/drawing/2014/main" id="{AFDC5636-9917-BAC4-889D-D2DCFD5CDF17}"/>
              </a:ext>
            </a:extLst>
          </p:cNvPr>
          <p:cNvSpPr txBox="1"/>
          <p:nvPr/>
        </p:nvSpPr>
        <p:spPr>
          <a:xfrm>
            <a:off x="3038669" y="6302762"/>
            <a:ext cx="2306529" cy="307777"/>
          </a:xfrm>
          <a:prstGeom prst="rect">
            <a:avLst/>
          </a:prstGeom>
          <a:noFill/>
        </p:spPr>
        <p:txBody>
          <a:bodyPr wrap="none" rtlCol="0">
            <a:spAutoFit/>
          </a:bodyPr>
          <a:lstStyle/>
          <a:p>
            <a:r>
              <a:rPr lang="en-IE" sz="1400" b="1" dirty="0">
                <a:solidFill>
                  <a:srgbClr val="FFCCFF"/>
                </a:solidFill>
              </a:rPr>
              <a:t>ENHANCED HEAT FLOW</a:t>
            </a:r>
          </a:p>
        </p:txBody>
      </p:sp>
      <p:cxnSp>
        <p:nvCxnSpPr>
          <p:cNvPr id="127" name="Straight Connector 126">
            <a:extLst>
              <a:ext uri="{FF2B5EF4-FFF2-40B4-BE49-F238E27FC236}">
                <a16:creationId xmlns:a16="http://schemas.microsoft.com/office/drawing/2014/main" id="{7817BDAE-B178-B672-5B83-DA628C5597CE}"/>
              </a:ext>
            </a:extLst>
          </p:cNvPr>
          <p:cNvCxnSpPr>
            <a:cxnSpLocks/>
          </p:cNvCxnSpPr>
          <p:nvPr/>
        </p:nvCxnSpPr>
        <p:spPr>
          <a:xfrm>
            <a:off x="4914160" y="1682809"/>
            <a:ext cx="209028" cy="310351"/>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A355027F-CEE6-BC26-F56E-E26E7E5DDAE9}"/>
              </a:ext>
            </a:extLst>
          </p:cNvPr>
          <p:cNvCxnSpPr>
            <a:cxnSpLocks/>
          </p:cNvCxnSpPr>
          <p:nvPr/>
        </p:nvCxnSpPr>
        <p:spPr>
          <a:xfrm>
            <a:off x="4138498" y="1179906"/>
            <a:ext cx="209028" cy="310351"/>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6B2595F4-76A2-C52F-2607-DB6F702090AD}"/>
              </a:ext>
            </a:extLst>
          </p:cNvPr>
          <p:cNvCxnSpPr>
            <a:cxnSpLocks/>
          </p:cNvCxnSpPr>
          <p:nvPr/>
        </p:nvCxnSpPr>
        <p:spPr>
          <a:xfrm>
            <a:off x="5034121" y="1701686"/>
            <a:ext cx="209028" cy="310351"/>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DBAAD624-5665-88D8-E3C3-162117631121}"/>
              </a:ext>
            </a:extLst>
          </p:cNvPr>
          <p:cNvCxnSpPr>
            <a:cxnSpLocks/>
          </p:cNvCxnSpPr>
          <p:nvPr/>
        </p:nvCxnSpPr>
        <p:spPr>
          <a:xfrm flipH="1">
            <a:off x="5108851" y="1717952"/>
            <a:ext cx="33831" cy="284085"/>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31" name="Freeform: Shape 130">
            <a:extLst>
              <a:ext uri="{FF2B5EF4-FFF2-40B4-BE49-F238E27FC236}">
                <a16:creationId xmlns:a16="http://schemas.microsoft.com/office/drawing/2014/main" id="{216C4015-2AED-58DD-8E39-09D77E626868}"/>
              </a:ext>
            </a:extLst>
          </p:cNvPr>
          <p:cNvSpPr/>
          <p:nvPr/>
        </p:nvSpPr>
        <p:spPr>
          <a:xfrm>
            <a:off x="4007547" y="677483"/>
            <a:ext cx="1912370" cy="363903"/>
          </a:xfrm>
          <a:custGeom>
            <a:avLst/>
            <a:gdLst>
              <a:gd name="connsiteX0" fmla="*/ 47625 w 1809750"/>
              <a:gd name="connsiteY0" fmla="*/ 133350 h 400050"/>
              <a:gd name="connsiteX1" fmla="*/ 276225 w 1809750"/>
              <a:gd name="connsiteY1" fmla="*/ 0 h 400050"/>
              <a:gd name="connsiteX2" fmla="*/ 590550 w 1809750"/>
              <a:gd name="connsiteY2" fmla="*/ 9525 h 400050"/>
              <a:gd name="connsiteX3" fmla="*/ 1390650 w 1809750"/>
              <a:gd name="connsiteY3" fmla="*/ 95250 h 400050"/>
              <a:gd name="connsiteX4" fmla="*/ 1809750 w 1809750"/>
              <a:gd name="connsiteY4" fmla="*/ 114300 h 400050"/>
              <a:gd name="connsiteX5" fmla="*/ 1685925 w 1809750"/>
              <a:gd name="connsiteY5" fmla="*/ 257175 h 400050"/>
              <a:gd name="connsiteX6" fmla="*/ 895350 w 1809750"/>
              <a:gd name="connsiteY6" fmla="*/ 342900 h 400050"/>
              <a:gd name="connsiteX7" fmla="*/ 790575 w 1809750"/>
              <a:gd name="connsiteY7" fmla="*/ 361950 h 400050"/>
              <a:gd name="connsiteX8" fmla="*/ 361950 w 1809750"/>
              <a:gd name="connsiteY8" fmla="*/ 400050 h 400050"/>
              <a:gd name="connsiteX9" fmla="*/ 0 w 1809750"/>
              <a:gd name="connsiteY9" fmla="*/ 400050 h 400050"/>
              <a:gd name="connsiteX10" fmla="*/ 171450 w 1809750"/>
              <a:gd name="connsiteY10" fmla="*/ 276225 h 400050"/>
              <a:gd name="connsiteX11" fmla="*/ 57150 w 1809750"/>
              <a:gd name="connsiteY11" fmla="*/ 200025 h 400050"/>
              <a:gd name="connsiteX12" fmla="*/ 47625 w 1809750"/>
              <a:gd name="connsiteY12" fmla="*/ 133350 h 400050"/>
              <a:gd name="connsiteX0" fmla="*/ 47625 w 1809750"/>
              <a:gd name="connsiteY0" fmla="*/ 133350 h 400050"/>
              <a:gd name="connsiteX1" fmla="*/ 276225 w 1809750"/>
              <a:gd name="connsiteY1" fmla="*/ 0 h 400050"/>
              <a:gd name="connsiteX2" fmla="*/ 707781 w 1809750"/>
              <a:gd name="connsiteY2" fmla="*/ 204909 h 400050"/>
              <a:gd name="connsiteX3" fmla="*/ 1390650 w 1809750"/>
              <a:gd name="connsiteY3" fmla="*/ 95250 h 400050"/>
              <a:gd name="connsiteX4" fmla="*/ 1809750 w 1809750"/>
              <a:gd name="connsiteY4" fmla="*/ 114300 h 400050"/>
              <a:gd name="connsiteX5" fmla="*/ 1685925 w 1809750"/>
              <a:gd name="connsiteY5" fmla="*/ 257175 h 400050"/>
              <a:gd name="connsiteX6" fmla="*/ 895350 w 1809750"/>
              <a:gd name="connsiteY6" fmla="*/ 342900 h 400050"/>
              <a:gd name="connsiteX7" fmla="*/ 790575 w 1809750"/>
              <a:gd name="connsiteY7" fmla="*/ 361950 h 400050"/>
              <a:gd name="connsiteX8" fmla="*/ 361950 w 1809750"/>
              <a:gd name="connsiteY8" fmla="*/ 400050 h 400050"/>
              <a:gd name="connsiteX9" fmla="*/ 0 w 1809750"/>
              <a:gd name="connsiteY9" fmla="*/ 400050 h 400050"/>
              <a:gd name="connsiteX10" fmla="*/ 171450 w 1809750"/>
              <a:gd name="connsiteY10" fmla="*/ 276225 h 400050"/>
              <a:gd name="connsiteX11" fmla="*/ 57150 w 1809750"/>
              <a:gd name="connsiteY11" fmla="*/ 200025 h 400050"/>
              <a:gd name="connsiteX12" fmla="*/ 47625 w 1809750"/>
              <a:gd name="connsiteY12" fmla="*/ 133350 h 400050"/>
              <a:gd name="connsiteX0" fmla="*/ 47625 w 1809750"/>
              <a:gd name="connsiteY0" fmla="*/ 38100 h 304800"/>
              <a:gd name="connsiteX1" fmla="*/ 354379 w 1809750"/>
              <a:gd name="connsiteY1" fmla="*/ 76689 h 304800"/>
              <a:gd name="connsiteX2" fmla="*/ 707781 w 1809750"/>
              <a:gd name="connsiteY2" fmla="*/ 109659 h 304800"/>
              <a:gd name="connsiteX3" fmla="*/ 1390650 w 1809750"/>
              <a:gd name="connsiteY3" fmla="*/ 0 h 304800"/>
              <a:gd name="connsiteX4" fmla="*/ 1809750 w 1809750"/>
              <a:gd name="connsiteY4" fmla="*/ 19050 h 304800"/>
              <a:gd name="connsiteX5" fmla="*/ 1685925 w 1809750"/>
              <a:gd name="connsiteY5" fmla="*/ 161925 h 304800"/>
              <a:gd name="connsiteX6" fmla="*/ 895350 w 1809750"/>
              <a:gd name="connsiteY6" fmla="*/ 247650 h 304800"/>
              <a:gd name="connsiteX7" fmla="*/ 790575 w 1809750"/>
              <a:gd name="connsiteY7" fmla="*/ 266700 h 304800"/>
              <a:gd name="connsiteX8" fmla="*/ 361950 w 1809750"/>
              <a:gd name="connsiteY8" fmla="*/ 304800 h 304800"/>
              <a:gd name="connsiteX9" fmla="*/ 0 w 1809750"/>
              <a:gd name="connsiteY9" fmla="*/ 304800 h 304800"/>
              <a:gd name="connsiteX10" fmla="*/ 171450 w 1809750"/>
              <a:gd name="connsiteY10" fmla="*/ 180975 h 304800"/>
              <a:gd name="connsiteX11" fmla="*/ 57150 w 1809750"/>
              <a:gd name="connsiteY11" fmla="*/ 104775 h 304800"/>
              <a:gd name="connsiteX12" fmla="*/ 47625 w 1809750"/>
              <a:gd name="connsiteY12" fmla="*/ 38100 h 304800"/>
              <a:gd name="connsiteX0" fmla="*/ 57150 w 1809750"/>
              <a:gd name="connsiteY0" fmla="*/ 104775 h 304800"/>
              <a:gd name="connsiteX1" fmla="*/ 354379 w 1809750"/>
              <a:gd name="connsiteY1" fmla="*/ 76689 h 304800"/>
              <a:gd name="connsiteX2" fmla="*/ 707781 w 1809750"/>
              <a:gd name="connsiteY2" fmla="*/ 109659 h 304800"/>
              <a:gd name="connsiteX3" fmla="*/ 1390650 w 1809750"/>
              <a:gd name="connsiteY3" fmla="*/ 0 h 304800"/>
              <a:gd name="connsiteX4" fmla="*/ 1809750 w 1809750"/>
              <a:gd name="connsiteY4" fmla="*/ 19050 h 304800"/>
              <a:gd name="connsiteX5" fmla="*/ 1685925 w 1809750"/>
              <a:gd name="connsiteY5" fmla="*/ 161925 h 304800"/>
              <a:gd name="connsiteX6" fmla="*/ 895350 w 1809750"/>
              <a:gd name="connsiteY6" fmla="*/ 247650 h 304800"/>
              <a:gd name="connsiteX7" fmla="*/ 790575 w 1809750"/>
              <a:gd name="connsiteY7" fmla="*/ 266700 h 304800"/>
              <a:gd name="connsiteX8" fmla="*/ 361950 w 1809750"/>
              <a:gd name="connsiteY8" fmla="*/ 304800 h 304800"/>
              <a:gd name="connsiteX9" fmla="*/ 0 w 1809750"/>
              <a:gd name="connsiteY9" fmla="*/ 304800 h 304800"/>
              <a:gd name="connsiteX10" fmla="*/ 171450 w 1809750"/>
              <a:gd name="connsiteY10" fmla="*/ 180975 h 304800"/>
              <a:gd name="connsiteX11" fmla="*/ 57150 w 1809750"/>
              <a:gd name="connsiteY11" fmla="*/ 104775 h 304800"/>
              <a:gd name="connsiteX0" fmla="*/ 49335 w 1801935"/>
              <a:gd name="connsiteY0" fmla="*/ 104775 h 414215"/>
              <a:gd name="connsiteX1" fmla="*/ 346564 w 1801935"/>
              <a:gd name="connsiteY1" fmla="*/ 76689 h 414215"/>
              <a:gd name="connsiteX2" fmla="*/ 699966 w 1801935"/>
              <a:gd name="connsiteY2" fmla="*/ 109659 h 414215"/>
              <a:gd name="connsiteX3" fmla="*/ 1382835 w 1801935"/>
              <a:gd name="connsiteY3" fmla="*/ 0 h 414215"/>
              <a:gd name="connsiteX4" fmla="*/ 1801935 w 1801935"/>
              <a:gd name="connsiteY4" fmla="*/ 19050 h 414215"/>
              <a:gd name="connsiteX5" fmla="*/ 1678110 w 1801935"/>
              <a:gd name="connsiteY5" fmla="*/ 161925 h 414215"/>
              <a:gd name="connsiteX6" fmla="*/ 887535 w 1801935"/>
              <a:gd name="connsiteY6" fmla="*/ 247650 h 414215"/>
              <a:gd name="connsiteX7" fmla="*/ 782760 w 1801935"/>
              <a:gd name="connsiteY7" fmla="*/ 266700 h 414215"/>
              <a:gd name="connsiteX8" fmla="*/ 354135 w 1801935"/>
              <a:gd name="connsiteY8" fmla="*/ 304800 h 414215"/>
              <a:gd name="connsiteX9" fmla="*/ 0 w 1801935"/>
              <a:gd name="connsiteY9" fmla="*/ 414215 h 414215"/>
              <a:gd name="connsiteX10" fmla="*/ 163635 w 1801935"/>
              <a:gd name="connsiteY10" fmla="*/ 180975 h 414215"/>
              <a:gd name="connsiteX11" fmla="*/ 49335 w 1801935"/>
              <a:gd name="connsiteY11" fmla="*/ 104775 h 414215"/>
              <a:gd name="connsiteX0" fmla="*/ 49335 w 1801935"/>
              <a:gd name="connsiteY0" fmla="*/ 104775 h 414215"/>
              <a:gd name="connsiteX1" fmla="*/ 346564 w 1801935"/>
              <a:gd name="connsiteY1" fmla="*/ 76689 h 414215"/>
              <a:gd name="connsiteX2" fmla="*/ 699966 w 1801935"/>
              <a:gd name="connsiteY2" fmla="*/ 109659 h 414215"/>
              <a:gd name="connsiteX3" fmla="*/ 1382835 w 1801935"/>
              <a:gd name="connsiteY3" fmla="*/ 0 h 414215"/>
              <a:gd name="connsiteX4" fmla="*/ 1801935 w 1801935"/>
              <a:gd name="connsiteY4" fmla="*/ 19050 h 414215"/>
              <a:gd name="connsiteX5" fmla="*/ 1310787 w 1801935"/>
              <a:gd name="connsiteY5" fmla="*/ 201002 h 414215"/>
              <a:gd name="connsiteX6" fmla="*/ 887535 w 1801935"/>
              <a:gd name="connsiteY6" fmla="*/ 247650 h 414215"/>
              <a:gd name="connsiteX7" fmla="*/ 782760 w 1801935"/>
              <a:gd name="connsiteY7" fmla="*/ 266700 h 414215"/>
              <a:gd name="connsiteX8" fmla="*/ 354135 w 1801935"/>
              <a:gd name="connsiteY8" fmla="*/ 304800 h 414215"/>
              <a:gd name="connsiteX9" fmla="*/ 0 w 1801935"/>
              <a:gd name="connsiteY9" fmla="*/ 414215 h 414215"/>
              <a:gd name="connsiteX10" fmla="*/ 163635 w 1801935"/>
              <a:gd name="connsiteY10" fmla="*/ 180975 h 414215"/>
              <a:gd name="connsiteX11" fmla="*/ 49335 w 1801935"/>
              <a:gd name="connsiteY11" fmla="*/ 104775 h 414215"/>
              <a:gd name="connsiteX0" fmla="*/ 49335 w 1614365"/>
              <a:gd name="connsiteY0" fmla="*/ 104775 h 414215"/>
              <a:gd name="connsiteX1" fmla="*/ 346564 w 1614365"/>
              <a:gd name="connsiteY1" fmla="*/ 76689 h 414215"/>
              <a:gd name="connsiteX2" fmla="*/ 699966 w 1614365"/>
              <a:gd name="connsiteY2" fmla="*/ 109659 h 414215"/>
              <a:gd name="connsiteX3" fmla="*/ 1382835 w 1614365"/>
              <a:gd name="connsiteY3" fmla="*/ 0 h 414215"/>
              <a:gd name="connsiteX4" fmla="*/ 1614365 w 1614365"/>
              <a:gd name="connsiteY4" fmla="*/ 50312 h 414215"/>
              <a:gd name="connsiteX5" fmla="*/ 1310787 w 1614365"/>
              <a:gd name="connsiteY5" fmla="*/ 201002 h 414215"/>
              <a:gd name="connsiteX6" fmla="*/ 887535 w 1614365"/>
              <a:gd name="connsiteY6" fmla="*/ 247650 h 414215"/>
              <a:gd name="connsiteX7" fmla="*/ 782760 w 1614365"/>
              <a:gd name="connsiteY7" fmla="*/ 266700 h 414215"/>
              <a:gd name="connsiteX8" fmla="*/ 354135 w 1614365"/>
              <a:gd name="connsiteY8" fmla="*/ 304800 h 414215"/>
              <a:gd name="connsiteX9" fmla="*/ 0 w 1614365"/>
              <a:gd name="connsiteY9" fmla="*/ 414215 h 414215"/>
              <a:gd name="connsiteX10" fmla="*/ 163635 w 1614365"/>
              <a:gd name="connsiteY10" fmla="*/ 180975 h 414215"/>
              <a:gd name="connsiteX11" fmla="*/ 49335 w 1614365"/>
              <a:gd name="connsiteY11" fmla="*/ 104775 h 414215"/>
              <a:gd name="connsiteX0" fmla="*/ 223052 w 1788082"/>
              <a:gd name="connsiteY0" fmla="*/ 104775 h 414215"/>
              <a:gd name="connsiteX1" fmla="*/ 520281 w 1788082"/>
              <a:gd name="connsiteY1" fmla="*/ 76689 h 414215"/>
              <a:gd name="connsiteX2" fmla="*/ 873683 w 1788082"/>
              <a:gd name="connsiteY2" fmla="*/ 109659 h 414215"/>
              <a:gd name="connsiteX3" fmla="*/ 1556552 w 1788082"/>
              <a:gd name="connsiteY3" fmla="*/ 0 h 414215"/>
              <a:gd name="connsiteX4" fmla="*/ 1788082 w 1788082"/>
              <a:gd name="connsiteY4" fmla="*/ 50312 h 414215"/>
              <a:gd name="connsiteX5" fmla="*/ 1484504 w 1788082"/>
              <a:gd name="connsiteY5" fmla="*/ 201002 h 414215"/>
              <a:gd name="connsiteX6" fmla="*/ 1061252 w 1788082"/>
              <a:gd name="connsiteY6" fmla="*/ 247650 h 414215"/>
              <a:gd name="connsiteX7" fmla="*/ 956477 w 1788082"/>
              <a:gd name="connsiteY7" fmla="*/ 266700 h 414215"/>
              <a:gd name="connsiteX8" fmla="*/ 527852 w 1788082"/>
              <a:gd name="connsiteY8" fmla="*/ 304800 h 414215"/>
              <a:gd name="connsiteX9" fmla="*/ 173717 w 1788082"/>
              <a:gd name="connsiteY9" fmla="*/ 414215 h 414215"/>
              <a:gd name="connsiteX10" fmla="*/ 0 w 1788082"/>
              <a:gd name="connsiteY10" fmla="*/ 189852 h 414215"/>
              <a:gd name="connsiteX11" fmla="*/ 223052 w 1788082"/>
              <a:gd name="connsiteY11" fmla="*/ 104775 h 414215"/>
              <a:gd name="connsiteX0" fmla="*/ 223052 w 1788082"/>
              <a:gd name="connsiteY0" fmla="*/ 104775 h 414215"/>
              <a:gd name="connsiteX1" fmla="*/ 493648 w 1788082"/>
              <a:gd name="connsiteY1" fmla="*/ 156588 h 414215"/>
              <a:gd name="connsiteX2" fmla="*/ 873683 w 1788082"/>
              <a:gd name="connsiteY2" fmla="*/ 109659 h 414215"/>
              <a:gd name="connsiteX3" fmla="*/ 1556552 w 1788082"/>
              <a:gd name="connsiteY3" fmla="*/ 0 h 414215"/>
              <a:gd name="connsiteX4" fmla="*/ 1788082 w 1788082"/>
              <a:gd name="connsiteY4" fmla="*/ 50312 h 414215"/>
              <a:gd name="connsiteX5" fmla="*/ 1484504 w 1788082"/>
              <a:gd name="connsiteY5" fmla="*/ 201002 h 414215"/>
              <a:gd name="connsiteX6" fmla="*/ 1061252 w 1788082"/>
              <a:gd name="connsiteY6" fmla="*/ 247650 h 414215"/>
              <a:gd name="connsiteX7" fmla="*/ 956477 w 1788082"/>
              <a:gd name="connsiteY7" fmla="*/ 266700 h 414215"/>
              <a:gd name="connsiteX8" fmla="*/ 527852 w 1788082"/>
              <a:gd name="connsiteY8" fmla="*/ 304800 h 414215"/>
              <a:gd name="connsiteX9" fmla="*/ 173717 w 1788082"/>
              <a:gd name="connsiteY9" fmla="*/ 414215 h 414215"/>
              <a:gd name="connsiteX10" fmla="*/ 0 w 1788082"/>
              <a:gd name="connsiteY10" fmla="*/ 189852 h 414215"/>
              <a:gd name="connsiteX11" fmla="*/ 223052 w 1788082"/>
              <a:gd name="connsiteY11" fmla="*/ 104775 h 414215"/>
              <a:gd name="connsiteX0" fmla="*/ 143153 w 1788082"/>
              <a:gd name="connsiteY0" fmla="*/ 131408 h 414215"/>
              <a:gd name="connsiteX1" fmla="*/ 493648 w 1788082"/>
              <a:gd name="connsiteY1" fmla="*/ 156588 h 414215"/>
              <a:gd name="connsiteX2" fmla="*/ 873683 w 1788082"/>
              <a:gd name="connsiteY2" fmla="*/ 109659 h 414215"/>
              <a:gd name="connsiteX3" fmla="*/ 1556552 w 1788082"/>
              <a:gd name="connsiteY3" fmla="*/ 0 h 414215"/>
              <a:gd name="connsiteX4" fmla="*/ 1788082 w 1788082"/>
              <a:gd name="connsiteY4" fmla="*/ 50312 h 414215"/>
              <a:gd name="connsiteX5" fmla="*/ 1484504 w 1788082"/>
              <a:gd name="connsiteY5" fmla="*/ 201002 h 414215"/>
              <a:gd name="connsiteX6" fmla="*/ 1061252 w 1788082"/>
              <a:gd name="connsiteY6" fmla="*/ 247650 h 414215"/>
              <a:gd name="connsiteX7" fmla="*/ 956477 w 1788082"/>
              <a:gd name="connsiteY7" fmla="*/ 266700 h 414215"/>
              <a:gd name="connsiteX8" fmla="*/ 527852 w 1788082"/>
              <a:gd name="connsiteY8" fmla="*/ 304800 h 414215"/>
              <a:gd name="connsiteX9" fmla="*/ 173717 w 1788082"/>
              <a:gd name="connsiteY9" fmla="*/ 414215 h 414215"/>
              <a:gd name="connsiteX10" fmla="*/ 0 w 1788082"/>
              <a:gd name="connsiteY10" fmla="*/ 189852 h 414215"/>
              <a:gd name="connsiteX11" fmla="*/ 143153 w 1788082"/>
              <a:gd name="connsiteY11" fmla="*/ 131408 h 414215"/>
              <a:gd name="connsiteX0" fmla="*/ 143153 w 1788082"/>
              <a:gd name="connsiteY0" fmla="*/ 81096 h 363903"/>
              <a:gd name="connsiteX1" fmla="*/ 493648 w 1788082"/>
              <a:gd name="connsiteY1" fmla="*/ 106276 h 363903"/>
              <a:gd name="connsiteX2" fmla="*/ 873683 w 1788082"/>
              <a:gd name="connsiteY2" fmla="*/ 59347 h 363903"/>
              <a:gd name="connsiteX3" fmla="*/ 1148179 w 1788082"/>
              <a:gd name="connsiteY3" fmla="*/ 47342 h 363903"/>
              <a:gd name="connsiteX4" fmla="*/ 1788082 w 1788082"/>
              <a:gd name="connsiteY4" fmla="*/ 0 h 363903"/>
              <a:gd name="connsiteX5" fmla="*/ 1484504 w 1788082"/>
              <a:gd name="connsiteY5" fmla="*/ 150690 h 363903"/>
              <a:gd name="connsiteX6" fmla="*/ 1061252 w 1788082"/>
              <a:gd name="connsiteY6" fmla="*/ 197338 h 363903"/>
              <a:gd name="connsiteX7" fmla="*/ 956477 w 1788082"/>
              <a:gd name="connsiteY7" fmla="*/ 216388 h 363903"/>
              <a:gd name="connsiteX8" fmla="*/ 527852 w 1788082"/>
              <a:gd name="connsiteY8" fmla="*/ 254488 h 363903"/>
              <a:gd name="connsiteX9" fmla="*/ 173717 w 1788082"/>
              <a:gd name="connsiteY9" fmla="*/ 363903 h 363903"/>
              <a:gd name="connsiteX10" fmla="*/ 0 w 1788082"/>
              <a:gd name="connsiteY10" fmla="*/ 139540 h 363903"/>
              <a:gd name="connsiteX11" fmla="*/ 143153 w 1788082"/>
              <a:gd name="connsiteY11" fmla="*/ 81096 h 363903"/>
              <a:gd name="connsiteX0" fmla="*/ 267441 w 1912370"/>
              <a:gd name="connsiteY0" fmla="*/ 81096 h 363903"/>
              <a:gd name="connsiteX1" fmla="*/ 617936 w 1912370"/>
              <a:gd name="connsiteY1" fmla="*/ 106276 h 363903"/>
              <a:gd name="connsiteX2" fmla="*/ 997971 w 1912370"/>
              <a:gd name="connsiteY2" fmla="*/ 59347 h 363903"/>
              <a:gd name="connsiteX3" fmla="*/ 1272467 w 1912370"/>
              <a:gd name="connsiteY3" fmla="*/ 47342 h 363903"/>
              <a:gd name="connsiteX4" fmla="*/ 1912370 w 1912370"/>
              <a:gd name="connsiteY4" fmla="*/ 0 h 363903"/>
              <a:gd name="connsiteX5" fmla="*/ 1608792 w 1912370"/>
              <a:gd name="connsiteY5" fmla="*/ 150690 h 363903"/>
              <a:gd name="connsiteX6" fmla="*/ 1185540 w 1912370"/>
              <a:gd name="connsiteY6" fmla="*/ 197338 h 363903"/>
              <a:gd name="connsiteX7" fmla="*/ 1080765 w 1912370"/>
              <a:gd name="connsiteY7" fmla="*/ 216388 h 363903"/>
              <a:gd name="connsiteX8" fmla="*/ 652140 w 1912370"/>
              <a:gd name="connsiteY8" fmla="*/ 254488 h 363903"/>
              <a:gd name="connsiteX9" fmla="*/ 298005 w 1912370"/>
              <a:gd name="connsiteY9" fmla="*/ 363903 h 363903"/>
              <a:gd name="connsiteX10" fmla="*/ 0 w 1912370"/>
              <a:gd name="connsiteY10" fmla="*/ 104029 h 363903"/>
              <a:gd name="connsiteX11" fmla="*/ 267441 w 1912370"/>
              <a:gd name="connsiteY11" fmla="*/ 81096 h 363903"/>
              <a:gd name="connsiteX0" fmla="*/ 285196 w 1912370"/>
              <a:gd name="connsiteY0" fmla="*/ 152118 h 363903"/>
              <a:gd name="connsiteX1" fmla="*/ 617936 w 1912370"/>
              <a:gd name="connsiteY1" fmla="*/ 106276 h 363903"/>
              <a:gd name="connsiteX2" fmla="*/ 997971 w 1912370"/>
              <a:gd name="connsiteY2" fmla="*/ 59347 h 363903"/>
              <a:gd name="connsiteX3" fmla="*/ 1272467 w 1912370"/>
              <a:gd name="connsiteY3" fmla="*/ 47342 h 363903"/>
              <a:gd name="connsiteX4" fmla="*/ 1912370 w 1912370"/>
              <a:gd name="connsiteY4" fmla="*/ 0 h 363903"/>
              <a:gd name="connsiteX5" fmla="*/ 1608792 w 1912370"/>
              <a:gd name="connsiteY5" fmla="*/ 150690 h 363903"/>
              <a:gd name="connsiteX6" fmla="*/ 1185540 w 1912370"/>
              <a:gd name="connsiteY6" fmla="*/ 197338 h 363903"/>
              <a:gd name="connsiteX7" fmla="*/ 1080765 w 1912370"/>
              <a:gd name="connsiteY7" fmla="*/ 216388 h 363903"/>
              <a:gd name="connsiteX8" fmla="*/ 652140 w 1912370"/>
              <a:gd name="connsiteY8" fmla="*/ 254488 h 363903"/>
              <a:gd name="connsiteX9" fmla="*/ 298005 w 1912370"/>
              <a:gd name="connsiteY9" fmla="*/ 363903 h 363903"/>
              <a:gd name="connsiteX10" fmla="*/ 0 w 1912370"/>
              <a:gd name="connsiteY10" fmla="*/ 104029 h 363903"/>
              <a:gd name="connsiteX11" fmla="*/ 285196 w 1912370"/>
              <a:gd name="connsiteY11" fmla="*/ 152118 h 36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12370" h="363903">
                <a:moveTo>
                  <a:pt x="285196" y="152118"/>
                </a:moveTo>
                <a:lnTo>
                  <a:pt x="617936" y="106276"/>
                </a:lnTo>
                <a:lnTo>
                  <a:pt x="997971" y="59347"/>
                </a:lnTo>
                <a:lnTo>
                  <a:pt x="1272467" y="47342"/>
                </a:lnTo>
                <a:lnTo>
                  <a:pt x="1912370" y="0"/>
                </a:lnTo>
                <a:lnTo>
                  <a:pt x="1608792" y="150690"/>
                </a:lnTo>
                <a:lnTo>
                  <a:pt x="1185540" y="197338"/>
                </a:lnTo>
                <a:lnTo>
                  <a:pt x="1080765" y="216388"/>
                </a:lnTo>
                <a:lnTo>
                  <a:pt x="652140" y="254488"/>
                </a:lnTo>
                <a:lnTo>
                  <a:pt x="298005" y="363903"/>
                </a:lnTo>
                <a:lnTo>
                  <a:pt x="0" y="104029"/>
                </a:lnTo>
                <a:lnTo>
                  <a:pt x="285196" y="152118"/>
                </a:lnTo>
                <a:close/>
              </a:path>
            </a:pathLst>
          </a:custGeom>
          <a:solidFill>
            <a:schemeClr val="accent1">
              <a:alpha val="32000"/>
            </a:schemeClr>
          </a:solidFill>
          <a:ln>
            <a:solidFill>
              <a:srgbClr val="DFAE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32" name="TextBox 131">
            <a:extLst>
              <a:ext uri="{FF2B5EF4-FFF2-40B4-BE49-F238E27FC236}">
                <a16:creationId xmlns:a16="http://schemas.microsoft.com/office/drawing/2014/main" id="{639C3E03-AAB1-C47A-1016-1C2AF0A9C787}"/>
              </a:ext>
            </a:extLst>
          </p:cNvPr>
          <p:cNvSpPr txBox="1"/>
          <p:nvPr/>
        </p:nvSpPr>
        <p:spPr>
          <a:xfrm>
            <a:off x="1588057" y="1173748"/>
            <a:ext cx="1614385" cy="261610"/>
          </a:xfrm>
          <a:prstGeom prst="rect">
            <a:avLst/>
          </a:prstGeom>
          <a:noFill/>
        </p:spPr>
        <p:txBody>
          <a:bodyPr wrap="square" rtlCol="0">
            <a:spAutoFit/>
          </a:bodyPr>
          <a:lstStyle/>
          <a:p>
            <a:r>
              <a:rPr lang="en-IE" sz="1100" b="1" dirty="0"/>
              <a:t>Shaley Limestones </a:t>
            </a:r>
          </a:p>
        </p:txBody>
      </p:sp>
      <p:sp>
        <p:nvSpPr>
          <p:cNvPr id="133" name="Arrow: Down 132">
            <a:extLst>
              <a:ext uri="{FF2B5EF4-FFF2-40B4-BE49-F238E27FC236}">
                <a16:creationId xmlns:a16="http://schemas.microsoft.com/office/drawing/2014/main" id="{80883A04-E728-3098-CFDC-ADF575801091}"/>
              </a:ext>
            </a:extLst>
          </p:cNvPr>
          <p:cNvSpPr/>
          <p:nvPr/>
        </p:nvSpPr>
        <p:spPr>
          <a:xfrm rot="10220460">
            <a:off x="5139949" y="3553717"/>
            <a:ext cx="286898" cy="592263"/>
          </a:xfrm>
          <a:prstGeom prst="downArrow">
            <a:avLst>
              <a:gd name="adj1" fmla="val 40327"/>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4" name="Arrow: Down 133">
            <a:extLst>
              <a:ext uri="{FF2B5EF4-FFF2-40B4-BE49-F238E27FC236}">
                <a16:creationId xmlns:a16="http://schemas.microsoft.com/office/drawing/2014/main" id="{CE30322A-C540-C7C0-9E96-35FF641C6BAB}"/>
              </a:ext>
            </a:extLst>
          </p:cNvPr>
          <p:cNvSpPr/>
          <p:nvPr/>
        </p:nvSpPr>
        <p:spPr>
          <a:xfrm rot="4707777">
            <a:off x="5999332" y="5579546"/>
            <a:ext cx="240139" cy="623924"/>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5" name="Freeform: Shape 134">
            <a:extLst>
              <a:ext uri="{FF2B5EF4-FFF2-40B4-BE49-F238E27FC236}">
                <a16:creationId xmlns:a16="http://schemas.microsoft.com/office/drawing/2014/main" id="{B98F6EF5-9D98-D564-8162-EA5557EB64D1}"/>
              </a:ext>
            </a:extLst>
          </p:cNvPr>
          <p:cNvSpPr/>
          <p:nvPr/>
        </p:nvSpPr>
        <p:spPr>
          <a:xfrm>
            <a:off x="4368013" y="1072432"/>
            <a:ext cx="1614889" cy="422732"/>
          </a:xfrm>
          <a:custGeom>
            <a:avLst/>
            <a:gdLst>
              <a:gd name="connsiteX0" fmla="*/ 0 w 1224366"/>
              <a:gd name="connsiteY0" fmla="*/ 116237 h 193729"/>
              <a:gd name="connsiteX1" fmla="*/ 0 w 1224366"/>
              <a:gd name="connsiteY1" fmla="*/ 116237 h 193729"/>
              <a:gd name="connsiteX2" fmla="*/ 69742 w 1224366"/>
              <a:gd name="connsiteY2" fmla="*/ 108488 h 193729"/>
              <a:gd name="connsiteX3" fmla="*/ 1224366 w 1224366"/>
              <a:gd name="connsiteY3" fmla="*/ 0 h 193729"/>
              <a:gd name="connsiteX4" fmla="*/ 356461 w 1224366"/>
              <a:gd name="connsiteY4" fmla="*/ 147234 h 193729"/>
              <a:gd name="connsiteX5" fmla="*/ 23247 w 1224366"/>
              <a:gd name="connsiteY5" fmla="*/ 193729 h 193729"/>
              <a:gd name="connsiteX6" fmla="*/ 0 w 1224366"/>
              <a:gd name="connsiteY6" fmla="*/ 116237 h 193729"/>
              <a:gd name="connsiteX0" fmla="*/ 0 w 1285326"/>
              <a:gd name="connsiteY0" fmla="*/ 131477 h 193729"/>
              <a:gd name="connsiteX1" fmla="*/ 60960 w 1285326"/>
              <a:gd name="connsiteY1" fmla="*/ 116237 h 193729"/>
              <a:gd name="connsiteX2" fmla="*/ 130702 w 1285326"/>
              <a:gd name="connsiteY2" fmla="*/ 108488 h 193729"/>
              <a:gd name="connsiteX3" fmla="*/ 1285326 w 1285326"/>
              <a:gd name="connsiteY3" fmla="*/ 0 h 193729"/>
              <a:gd name="connsiteX4" fmla="*/ 417421 w 1285326"/>
              <a:gd name="connsiteY4" fmla="*/ 147234 h 193729"/>
              <a:gd name="connsiteX5" fmla="*/ 84207 w 1285326"/>
              <a:gd name="connsiteY5" fmla="*/ 193729 h 193729"/>
              <a:gd name="connsiteX6" fmla="*/ 0 w 1285326"/>
              <a:gd name="connsiteY6" fmla="*/ 131477 h 193729"/>
              <a:gd name="connsiteX0" fmla="*/ 0 w 1285326"/>
              <a:gd name="connsiteY0" fmla="*/ 131477 h 193729"/>
              <a:gd name="connsiteX1" fmla="*/ 60960 w 1285326"/>
              <a:gd name="connsiteY1" fmla="*/ 116237 h 193729"/>
              <a:gd name="connsiteX2" fmla="*/ 349142 w 1285326"/>
              <a:gd name="connsiteY2" fmla="*/ 6888 h 193729"/>
              <a:gd name="connsiteX3" fmla="*/ 1285326 w 1285326"/>
              <a:gd name="connsiteY3" fmla="*/ 0 h 193729"/>
              <a:gd name="connsiteX4" fmla="*/ 417421 w 1285326"/>
              <a:gd name="connsiteY4" fmla="*/ 147234 h 193729"/>
              <a:gd name="connsiteX5" fmla="*/ 84207 w 1285326"/>
              <a:gd name="connsiteY5" fmla="*/ 193729 h 193729"/>
              <a:gd name="connsiteX6" fmla="*/ 0 w 1285326"/>
              <a:gd name="connsiteY6" fmla="*/ 131477 h 193729"/>
              <a:gd name="connsiteX0" fmla="*/ 15240 w 1300566"/>
              <a:gd name="connsiteY0" fmla="*/ 131477 h 193729"/>
              <a:gd name="connsiteX1" fmla="*/ 0 w 1300566"/>
              <a:gd name="connsiteY1" fmla="*/ 85757 h 193729"/>
              <a:gd name="connsiteX2" fmla="*/ 364382 w 1300566"/>
              <a:gd name="connsiteY2" fmla="*/ 6888 h 193729"/>
              <a:gd name="connsiteX3" fmla="*/ 1300566 w 1300566"/>
              <a:gd name="connsiteY3" fmla="*/ 0 h 193729"/>
              <a:gd name="connsiteX4" fmla="*/ 432661 w 1300566"/>
              <a:gd name="connsiteY4" fmla="*/ 147234 h 193729"/>
              <a:gd name="connsiteX5" fmla="*/ 99447 w 1300566"/>
              <a:gd name="connsiteY5" fmla="*/ 193729 h 193729"/>
              <a:gd name="connsiteX6" fmla="*/ 15240 w 1300566"/>
              <a:gd name="connsiteY6" fmla="*/ 131477 h 193729"/>
              <a:gd name="connsiteX0" fmla="*/ 15240 w 1300566"/>
              <a:gd name="connsiteY0" fmla="*/ 135696 h 197948"/>
              <a:gd name="connsiteX1" fmla="*/ 0 w 1300566"/>
              <a:gd name="connsiteY1" fmla="*/ 89976 h 197948"/>
              <a:gd name="connsiteX2" fmla="*/ 364382 w 1300566"/>
              <a:gd name="connsiteY2" fmla="*/ 11107 h 197948"/>
              <a:gd name="connsiteX3" fmla="*/ 774743 w 1300566"/>
              <a:gd name="connsiteY3" fmla="*/ 0 h 197948"/>
              <a:gd name="connsiteX4" fmla="*/ 1300566 w 1300566"/>
              <a:gd name="connsiteY4" fmla="*/ 4219 h 197948"/>
              <a:gd name="connsiteX5" fmla="*/ 432661 w 1300566"/>
              <a:gd name="connsiteY5" fmla="*/ 151453 h 197948"/>
              <a:gd name="connsiteX6" fmla="*/ 99447 w 1300566"/>
              <a:gd name="connsiteY6" fmla="*/ 197948 h 197948"/>
              <a:gd name="connsiteX7" fmla="*/ 15240 w 1300566"/>
              <a:gd name="connsiteY7" fmla="*/ 135696 h 197948"/>
              <a:gd name="connsiteX0" fmla="*/ 1300566 w 1300566"/>
              <a:gd name="connsiteY0" fmla="*/ 0 h 193729"/>
              <a:gd name="connsiteX1" fmla="*/ 432661 w 1300566"/>
              <a:gd name="connsiteY1" fmla="*/ 147234 h 193729"/>
              <a:gd name="connsiteX2" fmla="*/ 99447 w 1300566"/>
              <a:gd name="connsiteY2" fmla="*/ 193729 h 193729"/>
              <a:gd name="connsiteX3" fmla="*/ 15240 w 1300566"/>
              <a:gd name="connsiteY3" fmla="*/ 131477 h 193729"/>
              <a:gd name="connsiteX4" fmla="*/ 0 w 1300566"/>
              <a:gd name="connsiteY4" fmla="*/ 85757 h 193729"/>
              <a:gd name="connsiteX5" fmla="*/ 364382 w 1300566"/>
              <a:gd name="connsiteY5" fmla="*/ 6888 h 193729"/>
              <a:gd name="connsiteX6" fmla="*/ 866183 w 1300566"/>
              <a:gd name="connsiteY6" fmla="*/ 87221 h 193729"/>
              <a:gd name="connsiteX0" fmla="*/ 1300566 w 1300566"/>
              <a:gd name="connsiteY0" fmla="*/ 0 h 193729"/>
              <a:gd name="connsiteX1" fmla="*/ 432661 w 1300566"/>
              <a:gd name="connsiteY1" fmla="*/ 147234 h 193729"/>
              <a:gd name="connsiteX2" fmla="*/ 99447 w 1300566"/>
              <a:gd name="connsiteY2" fmla="*/ 193729 h 193729"/>
              <a:gd name="connsiteX3" fmla="*/ 15240 w 1300566"/>
              <a:gd name="connsiteY3" fmla="*/ 131477 h 193729"/>
              <a:gd name="connsiteX4" fmla="*/ 0 w 1300566"/>
              <a:gd name="connsiteY4" fmla="*/ 85757 h 193729"/>
              <a:gd name="connsiteX5" fmla="*/ 364382 w 1300566"/>
              <a:gd name="connsiteY5" fmla="*/ 6888 h 193729"/>
              <a:gd name="connsiteX6" fmla="*/ 627423 w 1300566"/>
              <a:gd name="connsiteY6" fmla="*/ 26261 h 193729"/>
              <a:gd name="connsiteX7" fmla="*/ 866183 w 1300566"/>
              <a:gd name="connsiteY7" fmla="*/ 87221 h 193729"/>
              <a:gd name="connsiteX0" fmla="*/ 1300566 w 1300566"/>
              <a:gd name="connsiteY0" fmla="*/ 0 h 193729"/>
              <a:gd name="connsiteX1" fmla="*/ 432661 w 1300566"/>
              <a:gd name="connsiteY1" fmla="*/ 147234 h 193729"/>
              <a:gd name="connsiteX2" fmla="*/ 99447 w 1300566"/>
              <a:gd name="connsiteY2" fmla="*/ 193729 h 193729"/>
              <a:gd name="connsiteX3" fmla="*/ 15240 w 1300566"/>
              <a:gd name="connsiteY3" fmla="*/ 131477 h 193729"/>
              <a:gd name="connsiteX4" fmla="*/ 0 w 1300566"/>
              <a:gd name="connsiteY4" fmla="*/ 85757 h 193729"/>
              <a:gd name="connsiteX5" fmla="*/ 364382 w 1300566"/>
              <a:gd name="connsiteY5" fmla="*/ 6888 h 193729"/>
              <a:gd name="connsiteX6" fmla="*/ 627423 w 1300566"/>
              <a:gd name="connsiteY6" fmla="*/ 26261 h 193729"/>
              <a:gd name="connsiteX7" fmla="*/ 789983 w 1300566"/>
              <a:gd name="connsiteY7" fmla="*/ 56741 h 193729"/>
              <a:gd name="connsiteX8" fmla="*/ 866183 w 1300566"/>
              <a:gd name="connsiteY8" fmla="*/ 87221 h 193729"/>
              <a:gd name="connsiteX0" fmla="*/ 1300566 w 1300566"/>
              <a:gd name="connsiteY0" fmla="*/ 0 h 193729"/>
              <a:gd name="connsiteX1" fmla="*/ 432661 w 1300566"/>
              <a:gd name="connsiteY1" fmla="*/ 147234 h 193729"/>
              <a:gd name="connsiteX2" fmla="*/ 99447 w 1300566"/>
              <a:gd name="connsiteY2" fmla="*/ 193729 h 193729"/>
              <a:gd name="connsiteX3" fmla="*/ 15240 w 1300566"/>
              <a:gd name="connsiteY3" fmla="*/ 131477 h 193729"/>
              <a:gd name="connsiteX4" fmla="*/ 0 w 1300566"/>
              <a:gd name="connsiteY4" fmla="*/ 85757 h 193729"/>
              <a:gd name="connsiteX5" fmla="*/ 364382 w 1300566"/>
              <a:gd name="connsiteY5" fmla="*/ 6888 h 193729"/>
              <a:gd name="connsiteX6" fmla="*/ 434383 w 1300566"/>
              <a:gd name="connsiteY6" fmla="*/ 92301 h 193729"/>
              <a:gd name="connsiteX7" fmla="*/ 789983 w 1300566"/>
              <a:gd name="connsiteY7" fmla="*/ 56741 h 193729"/>
              <a:gd name="connsiteX8" fmla="*/ 866183 w 1300566"/>
              <a:gd name="connsiteY8" fmla="*/ 87221 h 193729"/>
              <a:gd name="connsiteX0" fmla="*/ 1300566 w 1300566"/>
              <a:gd name="connsiteY0" fmla="*/ 14107 h 207836"/>
              <a:gd name="connsiteX1" fmla="*/ 432661 w 1300566"/>
              <a:gd name="connsiteY1" fmla="*/ 161341 h 207836"/>
              <a:gd name="connsiteX2" fmla="*/ 99447 w 1300566"/>
              <a:gd name="connsiteY2" fmla="*/ 207836 h 207836"/>
              <a:gd name="connsiteX3" fmla="*/ 15240 w 1300566"/>
              <a:gd name="connsiteY3" fmla="*/ 145584 h 207836"/>
              <a:gd name="connsiteX4" fmla="*/ 0 w 1300566"/>
              <a:gd name="connsiteY4" fmla="*/ 99864 h 207836"/>
              <a:gd name="connsiteX5" fmla="*/ 516782 w 1300566"/>
              <a:gd name="connsiteY5" fmla="*/ 675 h 207836"/>
              <a:gd name="connsiteX6" fmla="*/ 434383 w 1300566"/>
              <a:gd name="connsiteY6" fmla="*/ 106408 h 207836"/>
              <a:gd name="connsiteX7" fmla="*/ 789983 w 1300566"/>
              <a:gd name="connsiteY7" fmla="*/ 70848 h 207836"/>
              <a:gd name="connsiteX8" fmla="*/ 866183 w 1300566"/>
              <a:gd name="connsiteY8" fmla="*/ 101328 h 207836"/>
              <a:gd name="connsiteX0" fmla="*/ 1300566 w 1300566"/>
              <a:gd name="connsiteY0" fmla="*/ 14107 h 207836"/>
              <a:gd name="connsiteX1" fmla="*/ 432661 w 1300566"/>
              <a:gd name="connsiteY1" fmla="*/ 161341 h 207836"/>
              <a:gd name="connsiteX2" fmla="*/ 99447 w 1300566"/>
              <a:gd name="connsiteY2" fmla="*/ 207836 h 207836"/>
              <a:gd name="connsiteX3" fmla="*/ 15240 w 1300566"/>
              <a:gd name="connsiteY3" fmla="*/ 145584 h 207836"/>
              <a:gd name="connsiteX4" fmla="*/ 0 w 1300566"/>
              <a:gd name="connsiteY4" fmla="*/ 99864 h 207836"/>
              <a:gd name="connsiteX5" fmla="*/ 516782 w 1300566"/>
              <a:gd name="connsiteY5" fmla="*/ 675 h 207836"/>
              <a:gd name="connsiteX6" fmla="*/ 434383 w 1300566"/>
              <a:gd name="connsiteY6" fmla="*/ 106408 h 207836"/>
              <a:gd name="connsiteX7" fmla="*/ 861103 w 1300566"/>
              <a:gd name="connsiteY7" fmla="*/ 20048 h 207836"/>
              <a:gd name="connsiteX8" fmla="*/ 866183 w 1300566"/>
              <a:gd name="connsiteY8" fmla="*/ 101328 h 207836"/>
              <a:gd name="connsiteX0" fmla="*/ 1300566 w 1300566"/>
              <a:gd name="connsiteY0" fmla="*/ 14312 h 208041"/>
              <a:gd name="connsiteX1" fmla="*/ 432661 w 1300566"/>
              <a:gd name="connsiteY1" fmla="*/ 161546 h 208041"/>
              <a:gd name="connsiteX2" fmla="*/ 99447 w 1300566"/>
              <a:gd name="connsiteY2" fmla="*/ 208041 h 208041"/>
              <a:gd name="connsiteX3" fmla="*/ 15240 w 1300566"/>
              <a:gd name="connsiteY3" fmla="*/ 145789 h 208041"/>
              <a:gd name="connsiteX4" fmla="*/ 0 w 1300566"/>
              <a:gd name="connsiteY4" fmla="*/ 100069 h 208041"/>
              <a:gd name="connsiteX5" fmla="*/ 516782 w 1300566"/>
              <a:gd name="connsiteY5" fmla="*/ 880 h 208041"/>
              <a:gd name="connsiteX6" fmla="*/ 449623 w 1300566"/>
              <a:gd name="connsiteY6" fmla="*/ 81213 h 208041"/>
              <a:gd name="connsiteX7" fmla="*/ 861103 w 1300566"/>
              <a:gd name="connsiteY7" fmla="*/ 20253 h 208041"/>
              <a:gd name="connsiteX8" fmla="*/ 866183 w 1300566"/>
              <a:gd name="connsiteY8" fmla="*/ 101533 h 208041"/>
              <a:gd name="connsiteX0" fmla="*/ 1300566 w 1300566"/>
              <a:gd name="connsiteY0" fmla="*/ 14312 h 208041"/>
              <a:gd name="connsiteX1" fmla="*/ 432661 w 1300566"/>
              <a:gd name="connsiteY1" fmla="*/ 161546 h 208041"/>
              <a:gd name="connsiteX2" fmla="*/ 99447 w 1300566"/>
              <a:gd name="connsiteY2" fmla="*/ 208041 h 208041"/>
              <a:gd name="connsiteX3" fmla="*/ 15240 w 1300566"/>
              <a:gd name="connsiteY3" fmla="*/ 145789 h 208041"/>
              <a:gd name="connsiteX4" fmla="*/ 0 w 1300566"/>
              <a:gd name="connsiteY4" fmla="*/ 100069 h 208041"/>
              <a:gd name="connsiteX5" fmla="*/ 516782 w 1300566"/>
              <a:gd name="connsiteY5" fmla="*/ 880 h 208041"/>
              <a:gd name="connsiteX6" fmla="*/ 449623 w 1300566"/>
              <a:gd name="connsiteY6" fmla="*/ 81213 h 208041"/>
              <a:gd name="connsiteX7" fmla="*/ 861103 w 1300566"/>
              <a:gd name="connsiteY7" fmla="*/ 20253 h 208041"/>
              <a:gd name="connsiteX8" fmla="*/ 988103 w 1300566"/>
              <a:gd name="connsiteY8" fmla="*/ 121853 h 208041"/>
              <a:gd name="connsiteX0" fmla="*/ 1300566 w 1475783"/>
              <a:gd name="connsiteY0" fmla="*/ 70463 h 264192"/>
              <a:gd name="connsiteX1" fmla="*/ 432661 w 1475783"/>
              <a:gd name="connsiteY1" fmla="*/ 217697 h 264192"/>
              <a:gd name="connsiteX2" fmla="*/ 99447 w 1475783"/>
              <a:gd name="connsiteY2" fmla="*/ 264192 h 264192"/>
              <a:gd name="connsiteX3" fmla="*/ 15240 w 1475783"/>
              <a:gd name="connsiteY3" fmla="*/ 201940 h 264192"/>
              <a:gd name="connsiteX4" fmla="*/ 0 w 1475783"/>
              <a:gd name="connsiteY4" fmla="*/ 156220 h 264192"/>
              <a:gd name="connsiteX5" fmla="*/ 516782 w 1475783"/>
              <a:gd name="connsiteY5" fmla="*/ 57031 h 264192"/>
              <a:gd name="connsiteX6" fmla="*/ 449623 w 1475783"/>
              <a:gd name="connsiteY6" fmla="*/ 137364 h 264192"/>
              <a:gd name="connsiteX7" fmla="*/ 861103 w 1475783"/>
              <a:gd name="connsiteY7" fmla="*/ 76404 h 264192"/>
              <a:gd name="connsiteX8" fmla="*/ 1475783 w 1475783"/>
              <a:gd name="connsiteY8" fmla="*/ 204 h 264192"/>
              <a:gd name="connsiteX0" fmla="*/ 1336126 w 1475783"/>
              <a:gd name="connsiteY0" fmla="*/ 106023 h 264192"/>
              <a:gd name="connsiteX1" fmla="*/ 432661 w 1475783"/>
              <a:gd name="connsiteY1" fmla="*/ 217697 h 264192"/>
              <a:gd name="connsiteX2" fmla="*/ 99447 w 1475783"/>
              <a:gd name="connsiteY2" fmla="*/ 264192 h 264192"/>
              <a:gd name="connsiteX3" fmla="*/ 15240 w 1475783"/>
              <a:gd name="connsiteY3" fmla="*/ 201940 h 264192"/>
              <a:gd name="connsiteX4" fmla="*/ 0 w 1475783"/>
              <a:gd name="connsiteY4" fmla="*/ 156220 h 264192"/>
              <a:gd name="connsiteX5" fmla="*/ 516782 w 1475783"/>
              <a:gd name="connsiteY5" fmla="*/ 57031 h 264192"/>
              <a:gd name="connsiteX6" fmla="*/ 449623 w 1475783"/>
              <a:gd name="connsiteY6" fmla="*/ 137364 h 264192"/>
              <a:gd name="connsiteX7" fmla="*/ 861103 w 1475783"/>
              <a:gd name="connsiteY7" fmla="*/ 76404 h 264192"/>
              <a:gd name="connsiteX8" fmla="*/ 1475783 w 1475783"/>
              <a:gd name="connsiteY8" fmla="*/ 204 h 264192"/>
              <a:gd name="connsiteX0" fmla="*/ 1336126 w 1522738"/>
              <a:gd name="connsiteY0" fmla="*/ 106023 h 264192"/>
              <a:gd name="connsiteX1" fmla="*/ 432661 w 1522738"/>
              <a:gd name="connsiteY1" fmla="*/ 217697 h 264192"/>
              <a:gd name="connsiteX2" fmla="*/ 99447 w 1522738"/>
              <a:gd name="connsiteY2" fmla="*/ 264192 h 264192"/>
              <a:gd name="connsiteX3" fmla="*/ 15240 w 1522738"/>
              <a:gd name="connsiteY3" fmla="*/ 201940 h 264192"/>
              <a:gd name="connsiteX4" fmla="*/ 0 w 1522738"/>
              <a:gd name="connsiteY4" fmla="*/ 156220 h 264192"/>
              <a:gd name="connsiteX5" fmla="*/ 516782 w 1522738"/>
              <a:gd name="connsiteY5" fmla="*/ 57031 h 264192"/>
              <a:gd name="connsiteX6" fmla="*/ 449623 w 1522738"/>
              <a:gd name="connsiteY6" fmla="*/ 137364 h 264192"/>
              <a:gd name="connsiteX7" fmla="*/ 861103 w 1522738"/>
              <a:gd name="connsiteY7" fmla="*/ 76404 h 264192"/>
              <a:gd name="connsiteX8" fmla="*/ 1522738 w 1522738"/>
              <a:gd name="connsiteY8" fmla="*/ 204 h 264192"/>
              <a:gd name="connsiteX0" fmla="*/ 1531363 w 1531363"/>
              <a:gd name="connsiteY0" fmla="*/ 93667 h 264192"/>
              <a:gd name="connsiteX1" fmla="*/ 432661 w 1531363"/>
              <a:gd name="connsiteY1" fmla="*/ 217697 h 264192"/>
              <a:gd name="connsiteX2" fmla="*/ 99447 w 1531363"/>
              <a:gd name="connsiteY2" fmla="*/ 264192 h 264192"/>
              <a:gd name="connsiteX3" fmla="*/ 15240 w 1531363"/>
              <a:gd name="connsiteY3" fmla="*/ 201940 h 264192"/>
              <a:gd name="connsiteX4" fmla="*/ 0 w 1531363"/>
              <a:gd name="connsiteY4" fmla="*/ 156220 h 264192"/>
              <a:gd name="connsiteX5" fmla="*/ 516782 w 1531363"/>
              <a:gd name="connsiteY5" fmla="*/ 57031 h 264192"/>
              <a:gd name="connsiteX6" fmla="*/ 449623 w 1531363"/>
              <a:gd name="connsiteY6" fmla="*/ 137364 h 264192"/>
              <a:gd name="connsiteX7" fmla="*/ 861103 w 1531363"/>
              <a:gd name="connsiteY7" fmla="*/ 76404 h 264192"/>
              <a:gd name="connsiteX8" fmla="*/ 1522738 w 1531363"/>
              <a:gd name="connsiteY8" fmla="*/ 204 h 264192"/>
              <a:gd name="connsiteX0" fmla="*/ 1531363 w 1531363"/>
              <a:gd name="connsiteY0" fmla="*/ 93667 h 264192"/>
              <a:gd name="connsiteX1" fmla="*/ 432661 w 1531363"/>
              <a:gd name="connsiteY1" fmla="*/ 217697 h 264192"/>
              <a:gd name="connsiteX2" fmla="*/ 99447 w 1531363"/>
              <a:gd name="connsiteY2" fmla="*/ 264192 h 264192"/>
              <a:gd name="connsiteX3" fmla="*/ 15240 w 1531363"/>
              <a:gd name="connsiteY3" fmla="*/ 201940 h 264192"/>
              <a:gd name="connsiteX4" fmla="*/ 0 w 1531363"/>
              <a:gd name="connsiteY4" fmla="*/ 156220 h 264192"/>
              <a:gd name="connsiteX5" fmla="*/ 516782 w 1531363"/>
              <a:gd name="connsiteY5" fmla="*/ 57031 h 264192"/>
              <a:gd name="connsiteX6" fmla="*/ 449623 w 1531363"/>
              <a:gd name="connsiteY6" fmla="*/ 137364 h 264192"/>
              <a:gd name="connsiteX7" fmla="*/ 861103 w 1531363"/>
              <a:gd name="connsiteY7" fmla="*/ 76404 h 264192"/>
              <a:gd name="connsiteX8" fmla="*/ 1522738 w 1531363"/>
              <a:gd name="connsiteY8" fmla="*/ 204 h 264192"/>
              <a:gd name="connsiteX0" fmla="*/ 1531363 w 1531363"/>
              <a:gd name="connsiteY0" fmla="*/ 93667 h 264192"/>
              <a:gd name="connsiteX1" fmla="*/ 432661 w 1531363"/>
              <a:gd name="connsiteY1" fmla="*/ 217697 h 264192"/>
              <a:gd name="connsiteX2" fmla="*/ 99447 w 1531363"/>
              <a:gd name="connsiteY2" fmla="*/ 264192 h 264192"/>
              <a:gd name="connsiteX3" fmla="*/ 15240 w 1531363"/>
              <a:gd name="connsiteY3" fmla="*/ 201940 h 264192"/>
              <a:gd name="connsiteX4" fmla="*/ 0 w 1531363"/>
              <a:gd name="connsiteY4" fmla="*/ 156220 h 264192"/>
              <a:gd name="connsiteX5" fmla="*/ 516782 w 1531363"/>
              <a:gd name="connsiteY5" fmla="*/ 57031 h 264192"/>
              <a:gd name="connsiteX6" fmla="*/ 457037 w 1531363"/>
              <a:gd name="connsiteY6" fmla="*/ 120064 h 264192"/>
              <a:gd name="connsiteX7" fmla="*/ 861103 w 1531363"/>
              <a:gd name="connsiteY7" fmla="*/ 76404 h 264192"/>
              <a:gd name="connsiteX8" fmla="*/ 1522738 w 1531363"/>
              <a:gd name="connsiteY8" fmla="*/ 204 h 264192"/>
              <a:gd name="connsiteX0" fmla="*/ 1531363 w 1531363"/>
              <a:gd name="connsiteY0" fmla="*/ 93667 h 264192"/>
              <a:gd name="connsiteX1" fmla="*/ 432661 w 1531363"/>
              <a:gd name="connsiteY1" fmla="*/ 217697 h 264192"/>
              <a:gd name="connsiteX2" fmla="*/ 99447 w 1531363"/>
              <a:gd name="connsiteY2" fmla="*/ 264192 h 264192"/>
              <a:gd name="connsiteX3" fmla="*/ 15240 w 1531363"/>
              <a:gd name="connsiteY3" fmla="*/ 201940 h 264192"/>
              <a:gd name="connsiteX4" fmla="*/ 0 w 1531363"/>
              <a:gd name="connsiteY4" fmla="*/ 156220 h 264192"/>
              <a:gd name="connsiteX5" fmla="*/ 516782 w 1531363"/>
              <a:gd name="connsiteY5" fmla="*/ 57031 h 264192"/>
              <a:gd name="connsiteX6" fmla="*/ 457037 w 1531363"/>
              <a:gd name="connsiteY6" fmla="*/ 120064 h 264192"/>
              <a:gd name="connsiteX7" fmla="*/ 861103 w 1531363"/>
              <a:gd name="connsiteY7" fmla="*/ 76404 h 264192"/>
              <a:gd name="connsiteX8" fmla="*/ 1522738 w 1531363"/>
              <a:gd name="connsiteY8" fmla="*/ 204 h 264192"/>
              <a:gd name="connsiteX0" fmla="*/ 1531363 w 1531363"/>
              <a:gd name="connsiteY0" fmla="*/ 93463 h 263988"/>
              <a:gd name="connsiteX1" fmla="*/ 432661 w 1531363"/>
              <a:gd name="connsiteY1" fmla="*/ 217493 h 263988"/>
              <a:gd name="connsiteX2" fmla="*/ 99447 w 1531363"/>
              <a:gd name="connsiteY2" fmla="*/ 263988 h 263988"/>
              <a:gd name="connsiteX3" fmla="*/ 15240 w 1531363"/>
              <a:gd name="connsiteY3" fmla="*/ 201736 h 263988"/>
              <a:gd name="connsiteX4" fmla="*/ 0 w 1531363"/>
              <a:gd name="connsiteY4" fmla="*/ 156016 h 263988"/>
              <a:gd name="connsiteX5" fmla="*/ 516782 w 1531363"/>
              <a:gd name="connsiteY5" fmla="*/ 56827 h 263988"/>
              <a:gd name="connsiteX6" fmla="*/ 457037 w 1531363"/>
              <a:gd name="connsiteY6" fmla="*/ 119860 h 263988"/>
              <a:gd name="connsiteX7" fmla="*/ 861103 w 1531363"/>
              <a:gd name="connsiteY7" fmla="*/ 76200 h 263988"/>
              <a:gd name="connsiteX8" fmla="*/ 1414959 w 1531363"/>
              <a:gd name="connsiteY8" fmla="*/ 9063 h 263988"/>
              <a:gd name="connsiteX9" fmla="*/ 1522738 w 1531363"/>
              <a:gd name="connsiteY9" fmla="*/ 0 h 263988"/>
              <a:gd name="connsiteX0" fmla="*/ 1531363 w 1531363"/>
              <a:gd name="connsiteY0" fmla="*/ 86005 h 256530"/>
              <a:gd name="connsiteX1" fmla="*/ 432661 w 1531363"/>
              <a:gd name="connsiteY1" fmla="*/ 210035 h 256530"/>
              <a:gd name="connsiteX2" fmla="*/ 99447 w 1531363"/>
              <a:gd name="connsiteY2" fmla="*/ 256530 h 256530"/>
              <a:gd name="connsiteX3" fmla="*/ 15240 w 1531363"/>
              <a:gd name="connsiteY3" fmla="*/ 194278 h 256530"/>
              <a:gd name="connsiteX4" fmla="*/ 0 w 1531363"/>
              <a:gd name="connsiteY4" fmla="*/ 148558 h 256530"/>
              <a:gd name="connsiteX5" fmla="*/ 516782 w 1531363"/>
              <a:gd name="connsiteY5" fmla="*/ 49369 h 256530"/>
              <a:gd name="connsiteX6" fmla="*/ 457037 w 1531363"/>
              <a:gd name="connsiteY6" fmla="*/ 112402 h 256530"/>
              <a:gd name="connsiteX7" fmla="*/ 861103 w 1531363"/>
              <a:gd name="connsiteY7" fmla="*/ 68742 h 256530"/>
              <a:gd name="connsiteX8" fmla="*/ 1414959 w 1531363"/>
              <a:gd name="connsiteY8" fmla="*/ 1605 h 256530"/>
              <a:gd name="connsiteX9" fmla="*/ 1354686 w 1531363"/>
              <a:gd name="connsiteY9" fmla="*/ 54325 h 256530"/>
              <a:gd name="connsiteX0" fmla="*/ 1531363 w 1531363"/>
              <a:gd name="connsiteY0" fmla="*/ 78765 h 249290"/>
              <a:gd name="connsiteX1" fmla="*/ 432661 w 1531363"/>
              <a:gd name="connsiteY1" fmla="*/ 202795 h 249290"/>
              <a:gd name="connsiteX2" fmla="*/ 99447 w 1531363"/>
              <a:gd name="connsiteY2" fmla="*/ 249290 h 249290"/>
              <a:gd name="connsiteX3" fmla="*/ 15240 w 1531363"/>
              <a:gd name="connsiteY3" fmla="*/ 187038 h 249290"/>
              <a:gd name="connsiteX4" fmla="*/ 0 w 1531363"/>
              <a:gd name="connsiteY4" fmla="*/ 141318 h 249290"/>
              <a:gd name="connsiteX5" fmla="*/ 516782 w 1531363"/>
              <a:gd name="connsiteY5" fmla="*/ 42129 h 249290"/>
              <a:gd name="connsiteX6" fmla="*/ 457037 w 1531363"/>
              <a:gd name="connsiteY6" fmla="*/ 105162 h 249290"/>
              <a:gd name="connsiteX7" fmla="*/ 861103 w 1531363"/>
              <a:gd name="connsiteY7" fmla="*/ 61502 h 249290"/>
              <a:gd name="connsiteX8" fmla="*/ 1387774 w 1531363"/>
              <a:gd name="connsiteY8" fmla="*/ 1779 h 249290"/>
              <a:gd name="connsiteX9" fmla="*/ 1354686 w 1531363"/>
              <a:gd name="connsiteY9" fmla="*/ 47085 h 249290"/>
              <a:gd name="connsiteX0" fmla="*/ 1531363 w 1531363"/>
              <a:gd name="connsiteY0" fmla="*/ 78327 h 248852"/>
              <a:gd name="connsiteX1" fmla="*/ 432661 w 1531363"/>
              <a:gd name="connsiteY1" fmla="*/ 202357 h 248852"/>
              <a:gd name="connsiteX2" fmla="*/ 99447 w 1531363"/>
              <a:gd name="connsiteY2" fmla="*/ 248852 h 248852"/>
              <a:gd name="connsiteX3" fmla="*/ 15240 w 1531363"/>
              <a:gd name="connsiteY3" fmla="*/ 186600 h 248852"/>
              <a:gd name="connsiteX4" fmla="*/ 0 w 1531363"/>
              <a:gd name="connsiteY4" fmla="*/ 140880 h 248852"/>
              <a:gd name="connsiteX5" fmla="*/ 516782 w 1531363"/>
              <a:gd name="connsiteY5" fmla="*/ 41691 h 248852"/>
              <a:gd name="connsiteX6" fmla="*/ 457037 w 1531363"/>
              <a:gd name="connsiteY6" fmla="*/ 104724 h 248852"/>
              <a:gd name="connsiteX7" fmla="*/ 861103 w 1531363"/>
              <a:gd name="connsiteY7" fmla="*/ 61064 h 248852"/>
              <a:gd name="connsiteX8" fmla="*/ 1387774 w 1531363"/>
              <a:gd name="connsiteY8" fmla="*/ 1341 h 248852"/>
              <a:gd name="connsiteX9" fmla="*/ 1349743 w 1531363"/>
              <a:gd name="connsiteY9" fmla="*/ 68889 h 248852"/>
              <a:gd name="connsiteX0" fmla="*/ 1598090 w 1598090"/>
              <a:gd name="connsiteY0" fmla="*/ 73384 h 248852"/>
              <a:gd name="connsiteX1" fmla="*/ 432661 w 1598090"/>
              <a:gd name="connsiteY1" fmla="*/ 202357 h 248852"/>
              <a:gd name="connsiteX2" fmla="*/ 99447 w 1598090"/>
              <a:gd name="connsiteY2" fmla="*/ 248852 h 248852"/>
              <a:gd name="connsiteX3" fmla="*/ 15240 w 1598090"/>
              <a:gd name="connsiteY3" fmla="*/ 186600 h 248852"/>
              <a:gd name="connsiteX4" fmla="*/ 0 w 1598090"/>
              <a:gd name="connsiteY4" fmla="*/ 140880 h 248852"/>
              <a:gd name="connsiteX5" fmla="*/ 516782 w 1598090"/>
              <a:gd name="connsiteY5" fmla="*/ 41691 h 248852"/>
              <a:gd name="connsiteX6" fmla="*/ 457037 w 1598090"/>
              <a:gd name="connsiteY6" fmla="*/ 104724 h 248852"/>
              <a:gd name="connsiteX7" fmla="*/ 861103 w 1598090"/>
              <a:gd name="connsiteY7" fmla="*/ 61064 h 248852"/>
              <a:gd name="connsiteX8" fmla="*/ 1387774 w 1598090"/>
              <a:gd name="connsiteY8" fmla="*/ 1341 h 248852"/>
              <a:gd name="connsiteX9" fmla="*/ 1349743 w 1598090"/>
              <a:gd name="connsiteY9" fmla="*/ 68889 h 248852"/>
              <a:gd name="connsiteX0" fmla="*/ 1598090 w 1598090"/>
              <a:gd name="connsiteY0" fmla="*/ 73461 h 248929"/>
              <a:gd name="connsiteX1" fmla="*/ 432661 w 1598090"/>
              <a:gd name="connsiteY1" fmla="*/ 202434 h 248929"/>
              <a:gd name="connsiteX2" fmla="*/ 99447 w 1598090"/>
              <a:gd name="connsiteY2" fmla="*/ 248929 h 248929"/>
              <a:gd name="connsiteX3" fmla="*/ 15240 w 1598090"/>
              <a:gd name="connsiteY3" fmla="*/ 186677 h 248929"/>
              <a:gd name="connsiteX4" fmla="*/ 0 w 1598090"/>
              <a:gd name="connsiteY4" fmla="*/ 140957 h 248929"/>
              <a:gd name="connsiteX5" fmla="*/ 516782 w 1598090"/>
              <a:gd name="connsiteY5" fmla="*/ 41768 h 248929"/>
              <a:gd name="connsiteX6" fmla="*/ 457037 w 1598090"/>
              <a:gd name="connsiteY6" fmla="*/ 104801 h 248929"/>
              <a:gd name="connsiteX7" fmla="*/ 861103 w 1598090"/>
              <a:gd name="connsiteY7" fmla="*/ 61141 h 248929"/>
              <a:gd name="connsiteX8" fmla="*/ 1387774 w 1598090"/>
              <a:gd name="connsiteY8" fmla="*/ 1418 h 248929"/>
              <a:gd name="connsiteX9" fmla="*/ 1371985 w 1598090"/>
              <a:gd name="connsiteY9" fmla="*/ 64023 h 248929"/>
              <a:gd name="connsiteX0" fmla="*/ 1598090 w 1598090"/>
              <a:gd name="connsiteY0" fmla="*/ 72043 h 247511"/>
              <a:gd name="connsiteX1" fmla="*/ 432661 w 1598090"/>
              <a:gd name="connsiteY1" fmla="*/ 201016 h 247511"/>
              <a:gd name="connsiteX2" fmla="*/ 99447 w 1598090"/>
              <a:gd name="connsiteY2" fmla="*/ 247511 h 247511"/>
              <a:gd name="connsiteX3" fmla="*/ 15240 w 1598090"/>
              <a:gd name="connsiteY3" fmla="*/ 185259 h 247511"/>
              <a:gd name="connsiteX4" fmla="*/ 0 w 1598090"/>
              <a:gd name="connsiteY4" fmla="*/ 139539 h 247511"/>
              <a:gd name="connsiteX5" fmla="*/ 516782 w 1598090"/>
              <a:gd name="connsiteY5" fmla="*/ 40350 h 247511"/>
              <a:gd name="connsiteX6" fmla="*/ 457037 w 1598090"/>
              <a:gd name="connsiteY6" fmla="*/ 103383 h 247511"/>
              <a:gd name="connsiteX7" fmla="*/ 861103 w 1598090"/>
              <a:gd name="connsiteY7" fmla="*/ 59723 h 247511"/>
              <a:gd name="connsiteX8" fmla="*/ 1387774 w 1598090"/>
              <a:gd name="connsiteY8" fmla="*/ 0 h 247511"/>
              <a:gd name="connsiteX9" fmla="*/ 1371985 w 1598090"/>
              <a:gd name="connsiteY9" fmla="*/ 62605 h 247511"/>
              <a:gd name="connsiteX0" fmla="*/ 1598090 w 1598090"/>
              <a:gd name="connsiteY0" fmla="*/ 84400 h 259868"/>
              <a:gd name="connsiteX1" fmla="*/ 432661 w 1598090"/>
              <a:gd name="connsiteY1" fmla="*/ 213373 h 259868"/>
              <a:gd name="connsiteX2" fmla="*/ 99447 w 1598090"/>
              <a:gd name="connsiteY2" fmla="*/ 259868 h 259868"/>
              <a:gd name="connsiteX3" fmla="*/ 15240 w 1598090"/>
              <a:gd name="connsiteY3" fmla="*/ 197616 h 259868"/>
              <a:gd name="connsiteX4" fmla="*/ 0 w 1598090"/>
              <a:gd name="connsiteY4" fmla="*/ 151896 h 259868"/>
              <a:gd name="connsiteX5" fmla="*/ 516782 w 1598090"/>
              <a:gd name="connsiteY5" fmla="*/ 52707 h 259868"/>
              <a:gd name="connsiteX6" fmla="*/ 457037 w 1598090"/>
              <a:gd name="connsiteY6" fmla="*/ 115740 h 259868"/>
              <a:gd name="connsiteX7" fmla="*/ 861103 w 1598090"/>
              <a:gd name="connsiteY7" fmla="*/ 72080 h 259868"/>
              <a:gd name="connsiteX8" fmla="*/ 1484157 w 1598090"/>
              <a:gd name="connsiteY8" fmla="*/ 0 h 259868"/>
              <a:gd name="connsiteX9" fmla="*/ 1371985 w 1598090"/>
              <a:gd name="connsiteY9" fmla="*/ 74962 h 259868"/>
              <a:gd name="connsiteX0" fmla="*/ 1620332 w 1620332"/>
              <a:gd name="connsiteY0" fmla="*/ 84400 h 259868"/>
              <a:gd name="connsiteX1" fmla="*/ 454903 w 1620332"/>
              <a:gd name="connsiteY1" fmla="*/ 213373 h 259868"/>
              <a:gd name="connsiteX2" fmla="*/ 121689 w 1620332"/>
              <a:gd name="connsiteY2" fmla="*/ 259868 h 259868"/>
              <a:gd name="connsiteX3" fmla="*/ 37482 w 1620332"/>
              <a:gd name="connsiteY3" fmla="*/ 197616 h 259868"/>
              <a:gd name="connsiteX4" fmla="*/ 0 w 1620332"/>
              <a:gd name="connsiteY4" fmla="*/ 129654 h 259868"/>
              <a:gd name="connsiteX5" fmla="*/ 539024 w 1620332"/>
              <a:gd name="connsiteY5" fmla="*/ 52707 h 259868"/>
              <a:gd name="connsiteX6" fmla="*/ 479279 w 1620332"/>
              <a:gd name="connsiteY6" fmla="*/ 115740 h 259868"/>
              <a:gd name="connsiteX7" fmla="*/ 883345 w 1620332"/>
              <a:gd name="connsiteY7" fmla="*/ 72080 h 259868"/>
              <a:gd name="connsiteX8" fmla="*/ 1506399 w 1620332"/>
              <a:gd name="connsiteY8" fmla="*/ 0 h 259868"/>
              <a:gd name="connsiteX9" fmla="*/ 1394227 w 1620332"/>
              <a:gd name="connsiteY9" fmla="*/ 74962 h 259868"/>
              <a:gd name="connsiteX0" fmla="*/ 1620332 w 1620332"/>
              <a:gd name="connsiteY0" fmla="*/ 84400 h 306132"/>
              <a:gd name="connsiteX1" fmla="*/ 454903 w 1620332"/>
              <a:gd name="connsiteY1" fmla="*/ 213373 h 306132"/>
              <a:gd name="connsiteX2" fmla="*/ 110804 w 1620332"/>
              <a:gd name="connsiteY2" fmla="*/ 306132 h 306132"/>
              <a:gd name="connsiteX3" fmla="*/ 37482 w 1620332"/>
              <a:gd name="connsiteY3" fmla="*/ 197616 h 306132"/>
              <a:gd name="connsiteX4" fmla="*/ 0 w 1620332"/>
              <a:gd name="connsiteY4" fmla="*/ 129654 h 306132"/>
              <a:gd name="connsiteX5" fmla="*/ 539024 w 1620332"/>
              <a:gd name="connsiteY5" fmla="*/ 52707 h 306132"/>
              <a:gd name="connsiteX6" fmla="*/ 479279 w 1620332"/>
              <a:gd name="connsiteY6" fmla="*/ 115740 h 306132"/>
              <a:gd name="connsiteX7" fmla="*/ 883345 w 1620332"/>
              <a:gd name="connsiteY7" fmla="*/ 72080 h 306132"/>
              <a:gd name="connsiteX8" fmla="*/ 1506399 w 1620332"/>
              <a:gd name="connsiteY8" fmla="*/ 0 h 306132"/>
              <a:gd name="connsiteX9" fmla="*/ 1394227 w 1620332"/>
              <a:gd name="connsiteY9" fmla="*/ 74962 h 306132"/>
              <a:gd name="connsiteX0" fmla="*/ 1620332 w 1620332"/>
              <a:gd name="connsiteY0" fmla="*/ 84400 h 306132"/>
              <a:gd name="connsiteX1" fmla="*/ 487560 w 1620332"/>
              <a:gd name="connsiteY1" fmla="*/ 229701 h 306132"/>
              <a:gd name="connsiteX2" fmla="*/ 110804 w 1620332"/>
              <a:gd name="connsiteY2" fmla="*/ 306132 h 306132"/>
              <a:gd name="connsiteX3" fmla="*/ 37482 w 1620332"/>
              <a:gd name="connsiteY3" fmla="*/ 197616 h 306132"/>
              <a:gd name="connsiteX4" fmla="*/ 0 w 1620332"/>
              <a:gd name="connsiteY4" fmla="*/ 129654 h 306132"/>
              <a:gd name="connsiteX5" fmla="*/ 539024 w 1620332"/>
              <a:gd name="connsiteY5" fmla="*/ 52707 h 306132"/>
              <a:gd name="connsiteX6" fmla="*/ 479279 w 1620332"/>
              <a:gd name="connsiteY6" fmla="*/ 115740 h 306132"/>
              <a:gd name="connsiteX7" fmla="*/ 883345 w 1620332"/>
              <a:gd name="connsiteY7" fmla="*/ 72080 h 306132"/>
              <a:gd name="connsiteX8" fmla="*/ 1506399 w 1620332"/>
              <a:gd name="connsiteY8" fmla="*/ 0 h 306132"/>
              <a:gd name="connsiteX9" fmla="*/ 1394227 w 1620332"/>
              <a:gd name="connsiteY9" fmla="*/ 74962 h 306132"/>
              <a:gd name="connsiteX0" fmla="*/ 1620332 w 1620332"/>
              <a:gd name="connsiteY0" fmla="*/ 84400 h 306132"/>
              <a:gd name="connsiteX1" fmla="*/ 487560 w 1620332"/>
              <a:gd name="connsiteY1" fmla="*/ 229701 h 306132"/>
              <a:gd name="connsiteX2" fmla="*/ 283283 w 1620332"/>
              <a:gd name="connsiteY2" fmla="*/ 273054 h 306132"/>
              <a:gd name="connsiteX3" fmla="*/ 110804 w 1620332"/>
              <a:gd name="connsiteY3" fmla="*/ 306132 h 306132"/>
              <a:gd name="connsiteX4" fmla="*/ 37482 w 1620332"/>
              <a:gd name="connsiteY4" fmla="*/ 197616 h 306132"/>
              <a:gd name="connsiteX5" fmla="*/ 0 w 1620332"/>
              <a:gd name="connsiteY5" fmla="*/ 129654 h 306132"/>
              <a:gd name="connsiteX6" fmla="*/ 539024 w 1620332"/>
              <a:gd name="connsiteY6" fmla="*/ 52707 h 306132"/>
              <a:gd name="connsiteX7" fmla="*/ 479279 w 1620332"/>
              <a:gd name="connsiteY7" fmla="*/ 115740 h 306132"/>
              <a:gd name="connsiteX8" fmla="*/ 883345 w 1620332"/>
              <a:gd name="connsiteY8" fmla="*/ 72080 h 306132"/>
              <a:gd name="connsiteX9" fmla="*/ 1506399 w 1620332"/>
              <a:gd name="connsiteY9" fmla="*/ 0 h 306132"/>
              <a:gd name="connsiteX10" fmla="*/ 1394227 w 1620332"/>
              <a:gd name="connsiteY10" fmla="*/ 74962 h 306132"/>
              <a:gd name="connsiteX0" fmla="*/ 1620332 w 1620332"/>
              <a:gd name="connsiteY0" fmla="*/ 84400 h 306132"/>
              <a:gd name="connsiteX1" fmla="*/ 487560 w 1620332"/>
              <a:gd name="connsiteY1" fmla="*/ 229701 h 306132"/>
              <a:gd name="connsiteX2" fmla="*/ 438404 w 1620332"/>
              <a:gd name="connsiteY2" fmla="*/ 237676 h 306132"/>
              <a:gd name="connsiteX3" fmla="*/ 283283 w 1620332"/>
              <a:gd name="connsiteY3" fmla="*/ 273054 h 306132"/>
              <a:gd name="connsiteX4" fmla="*/ 110804 w 1620332"/>
              <a:gd name="connsiteY4" fmla="*/ 306132 h 306132"/>
              <a:gd name="connsiteX5" fmla="*/ 37482 w 1620332"/>
              <a:gd name="connsiteY5" fmla="*/ 197616 h 306132"/>
              <a:gd name="connsiteX6" fmla="*/ 0 w 1620332"/>
              <a:gd name="connsiteY6" fmla="*/ 129654 h 306132"/>
              <a:gd name="connsiteX7" fmla="*/ 539024 w 1620332"/>
              <a:gd name="connsiteY7" fmla="*/ 52707 h 306132"/>
              <a:gd name="connsiteX8" fmla="*/ 479279 w 1620332"/>
              <a:gd name="connsiteY8" fmla="*/ 115740 h 306132"/>
              <a:gd name="connsiteX9" fmla="*/ 883345 w 1620332"/>
              <a:gd name="connsiteY9" fmla="*/ 72080 h 306132"/>
              <a:gd name="connsiteX10" fmla="*/ 1506399 w 1620332"/>
              <a:gd name="connsiteY10" fmla="*/ 0 h 306132"/>
              <a:gd name="connsiteX11" fmla="*/ 1394227 w 1620332"/>
              <a:gd name="connsiteY11" fmla="*/ 74962 h 306132"/>
              <a:gd name="connsiteX0" fmla="*/ 1620332 w 1620332"/>
              <a:gd name="connsiteY0" fmla="*/ 84400 h 425454"/>
              <a:gd name="connsiteX1" fmla="*/ 487560 w 1620332"/>
              <a:gd name="connsiteY1" fmla="*/ 229701 h 425454"/>
              <a:gd name="connsiteX2" fmla="*/ 438404 w 1620332"/>
              <a:gd name="connsiteY2" fmla="*/ 237676 h 425454"/>
              <a:gd name="connsiteX3" fmla="*/ 201640 w 1620332"/>
              <a:gd name="connsiteY3" fmla="*/ 425454 h 425454"/>
              <a:gd name="connsiteX4" fmla="*/ 110804 w 1620332"/>
              <a:gd name="connsiteY4" fmla="*/ 306132 h 425454"/>
              <a:gd name="connsiteX5" fmla="*/ 37482 w 1620332"/>
              <a:gd name="connsiteY5" fmla="*/ 197616 h 425454"/>
              <a:gd name="connsiteX6" fmla="*/ 0 w 1620332"/>
              <a:gd name="connsiteY6" fmla="*/ 129654 h 425454"/>
              <a:gd name="connsiteX7" fmla="*/ 539024 w 1620332"/>
              <a:gd name="connsiteY7" fmla="*/ 52707 h 425454"/>
              <a:gd name="connsiteX8" fmla="*/ 479279 w 1620332"/>
              <a:gd name="connsiteY8" fmla="*/ 115740 h 425454"/>
              <a:gd name="connsiteX9" fmla="*/ 883345 w 1620332"/>
              <a:gd name="connsiteY9" fmla="*/ 72080 h 425454"/>
              <a:gd name="connsiteX10" fmla="*/ 1506399 w 1620332"/>
              <a:gd name="connsiteY10" fmla="*/ 0 h 425454"/>
              <a:gd name="connsiteX11" fmla="*/ 1394227 w 1620332"/>
              <a:gd name="connsiteY11" fmla="*/ 74962 h 425454"/>
              <a:gd name="connsiteX0" fmla="*/ 1620332 w 1620332"/>
              <a:gd name="connsiteY0" fmla="*/ 84400 h 425454"/>
              <a:gd name="connsiteX1" fmla="*/ 487560 w 1620332"/>
              <a:gd name="connsiteY1" fmla="*/ 229701 h 425454"/>
              <a:gd name="connsiteX2" fmla="*/ 438404 w 1620332"/>
              <a:gd name="connsiteY2" fmla="*/ 237676 h 425454"/>
              <a:gd name="connsiteX3" fmla="*/ 343154 w 1620332"/>
              <a:gd name="connsiteY3" fmla="*/ 308433 h 425454"/>
              <a:gd name="connsiteX4" fmla="*/ 201640 w 1620332"/>
              <a:gd name="connsiteY4" fmla="*/ 425454 h 425454"/>
              <a:gd name="connsiteX5" fmla="*/ 110804 w 1620332"/>
              <a:gd name="connsiteY5" fmla="*/ 306132 h 425454"/>
              <a:gd name="connsiteX6" fmla="*/ 37482 w 1620332"/>
              <a:gd name="connsiteY6" fmla="*/ 197616 h 425454"/>
              <a:gd name="connsiteX7" fmla="*/ 0 w 1620332"/>
              <a:gd name="connsiteY7" fmla="*/ 129654 h 425454"/>
              <a:gd name="connsiteX8" fmla="*/ 539024 w 1620332"/>
              <a:gd name="connsiteY8" fmla="*/ 52707 h 425454"/>
              <a:gd name="connsiteX9" fmla="*/ 479279 w 1620332"/>
              <a:gd name="connsiteY9" fmla="*/ 115740 h 425454"/>
              <a:gd name="connsiteX10" fmla="*/ 883345 w 1620332"/>
              <a:gd name="connsiteY10" fmla="*/ 72080 h 425454"/>
              <a:gd name="connsiteX11" fmla="*/ 1506399 w 1620332"/>
              <a:gd name="connsiteY11" fmla="*/ 0 h 425454"/>
              <a:gd name="connsiteX12" fmla="*/ 1394227 w 1620332"/>
              <a:gd name="connsiteY12" fmla="*/ 74962 h 425454"/>
              <a:gd name="connsiteX0" fmla="*/ 1620332 w 1620332"/>
              <a:gd name="connsiteY0" fmla="*/ 84400 h 425454"/>
              <a:gd name="connsiteX1" fmla="*/ 487560 w 1620332"/>
              <a:gd name="connsiteY1" fmla="*/ 229701 h 425454"/>
              <a:gd name="connsiteX2" fmla="*/ 179869 w 1620332"/>
              <a:gd name="connsiteY2" fmla="*/ 302990 h 425454"/>
              <a:gd name="connsiteX3" fmla="*/ 343154 w 1620332"/>
              <a:gd name="connsiteY3" fmla="*/ 308433 h 425454"/>
              <a:gd name="connsiteX4" fmla="*/ 201640 w 1620332"/>
              <a:gd name="connsiteY4" fmla="*/ 425454 h 425454"/>
              <a:gd name="connsiteX5" fmla="*/ 110804 w 1620332"/>
              <a:gd name="connsiteY5" fmla="*/ 306132 h 425454"/>
              <a:gd name="connsiteX6" fmla="*/ 37482 w 1620332"/>
              <a:gd name="connsiteY6" fmla="*/ 197616 h 425454"/>
              <a:gd name="connsiteX7" fmla="*/ 0 w 1620332"/>
              <a:gd name="connsiteY7" fmla="*/ 129654 h 425454"/>
              <a:gd name="connsiteX8" fmla="*/ 539024 w 1620332"/>
              <a:gd name="connsiteY8" fmla="*/ 52707 h 425454"/>
              <a:gd name="connsiteX9" fmla="*/ 479279 w 1620332"/>
              <a:gd name="connsiteY9" fmla="*/ 115740 h 425454"/>
              <a:gd name="connsiteX10" fmla="*/ 883345 w 1620332"/>
              <a:gd name="connsiteY10" fmla="*/ 72080 h 425454"/>
              <a:gd name="connsiteX11" fmla="*/ 1506399 w 1620332"/>
              <a:gd name="connsiteY11" fmla="*/ 0 h 425454"/>
              <a:gd name="connsiteX12" fmla="*/ 1394227 w 1620332"/>
              <a:gd name="connsiteY12" fmla="*/ 74962 h 425454"/>
              <a:gd name="connsiteX0" fmla="*/ 1620332 w 1620332"/>
              <a:gd name="connsiteY0" fmla="*/ 84400 h 425454"/>
              <a:gd name="connsiteX1" fmla="*/ 487560 w 1620332"/>
              <a:gd name="connsiteY1" fmla="*/ 229701 h 425454"/>
              <a:gd name="connsiteX2" fmla="*/ 179869 w 1620332"/>
              <a:gd name="connsiteY2" fmla="*/ 302990 h 425454"/>
              <a:gd name="connsiteX3" fmla="*/ 277840 w 1620332"/>
              <a:gd name="connsiteY3" fmla="*/ 332926 h 425454"/>
              <a:gd name="connsiteX4" fmla="*/ 201640 w 1620332"/>
              <a:gd name="connsiteY4" fmla="*/ 425454 h 425454"/>
              <a:gd name="connsiteX5" fmla="*/ 110804 w 1620332"/>
              <a:gd name="connsiteY5" fmla="*/ 306132 h 425454"/>
              <a:gd name="connsiteX6" fmla="*/ 37482 w 1620332"/>
              <a:gd name="connsiteY6" fmla="*/ 197616 h 425454"/>
              <a:gd name="connsiteX7" fmla="*/ 0 w 1620332"/>
              <a:gd name="connsiteY7" fmla="*/ 129654 h 425454"/>
              <a:gd name="connsiteX8" fmla="*/ 539024 w 1620332"/>
              <a:gd name="connsiteY8" fmla="*/ 52707 h 425454"/>
              <a:gd name="connsiteX9" fmla="*/ 479279 w 1620332"/>
              <a:gd name="connsiteY9" fmla="*/ 115740 h 425454"/>
              <a:gd name="connsiteX10" fmla="*/ 883345 w 1620332"/>
              <a:gd name="connsiteY10" fmla="*/ 72080 h 425454"/>
              <a:gd name="connsiteX11" fmla="*/ 1506399 w 1620332"/>
              <a:gd name="connsiteY11" fmla="*/ 0 h 425454"/>
              <a:gd name="connsiteX12" fmla="*/ 1394227 w 1620332"/>
              <a:gd name="connsiteY12" fmla="*/ 74962 h 425454"/>
              <a:gd name="connsiteX0" fmla="*/ 1642103 w 1642103"/>
              <a:gd name="connsiteY0" fmla="*/ 84400 h 425454"/>
              <a:gd name="connsiteX1" fmla="*/ 509331 w 1642103"/>
              <a:gd name="connsiteY1" fmla="*/ 229701 h 425454"/>
              <a:gd name="connsiteX2" fmla="*/ 201640 w 1642103"/>
              <a:gd name="connsiteY2" fmla="*/ 302990 h 425454"/>
              <a:gd name="connsiteX3" fmla="*/ 299611 w 1642103"/>
              <a:gd name="connsiteY3" fmla="*/ 332926 h 425454"/>
              <a:gd name="connsiteX4" fmla="*/ 223411 w 1642103"/>
              <a:gd name="connsiteY4" fmla="*/ 425454 h 425454"/>
              <a:gd name="connsiteX5" fmla="*/ 132575 w 1642103"/>
              <a:gd name="connsiteY5" fmla="*/ 306132 h 425454"/>
              <a:gd name="connsiteX6" fmla="*/ 59253 w 1642103"/>
              <a:gd name="connsiteY6" fmla="*/ 197616 h 425454"/>
              <a:gd name="connsiteX7" fmla="*/ 0 w 1642103"/>
              <a:gd name="connsiteY7" fmla="*/ 137818 h 425454"/>
              <a:gd name="connsiteX8" fmla="*/ 560795 w 1642103"/>
              <a:gd name="connsiteY8" fmla="*/ 52707 h 425454"/>
              <a:gd name="connsiteX9" fmla="*/ 501050 w 1642103"/>
              <a:gd name="connsiteY9" fmla="*/ 115740 h 425454"/>
              <a:gd name="connsiteX10" fmla="*/ 905116 w 1642103"/>
              <a:gd name="connsiteY10" fmla="*/ 72080 h 425454"/>
              <a:gd name="connsiteX11" fmla="*/ 1528170 w 1642103"/>
              <a:gd name="connsiteY11" fmla="*/ 0 h 425454"/>
              <a:gd name="connsiteX12" fmla="*/ 1415998 w 1642103"/>
              <a:gd name="connsiteY12" fmla="*/ 74962 h 425454"/>
              <a:gd name="connsiteX0" fmla="*/ 1642103 w 1642103"/>
              <a:gd name="connsiteY0" fmla="*/ 84400 h 425454"/>
              <a:gd name="connsiteX1" fmla="*/ 509331 w 1642103"/>
              <a:gd name="connsiteY1" fmla="*/ 229701 h 425454"/>
              <a:gd name="connsiteX2" fmla="*/ 201640 w 1642103"/>
              <a:gd name="connsiteY2" fmla="*/ 302990 h 425454"/>
              <a:gd name="connsiteX3" fmla="*/ 299611 w 1642103"/>
              <a:gd name="connsiteY3" fmla="*/ 332926 h 425454"/>
              <a:gd name="connsiteX4" fmla="*/ 223411 w 1642103"/>
              <a:gd name="connsiteY4" fmla="*/ 425454 h 425454"/>
              <a:gd name="connsiteX5" fmla="*/ 132575 w 1642103"/>
              <a:gd name="connsiteY5" fmla="*/ 306132 h 425454"/>
              <a:gd name="connsiteX6" fmla="*/ 53810 w 1642103"/>
              <a:gd name="connsiteY6" fmla="*/ 197616 h 425454"/>
              <a:gd name="connsiteX7" fmla="*/ 0 w 1642103"/>
              <a:gd name="connsiteY7" fmla="*/ 137818 h 425454"/>
              <a:gd name="connsiteX8" fmla="*/ 560795 w 1642103"/>
              <a:gd name="connsiteY8" fmla="*/ 52707 h 425454"/>
              <a:gd name="connsiteX9" fmla="*/ 501050 w 1642103"/>
              <a:gd name="connsiteY9" fmla="*/ 115740 h 425454"/>
              <a:gd name="connsiteX10" fmla="*/ 905116 w 1642103"/>
              <a:gd name="connsiteY10" fmla="*/ 72080 h 425454"/>
              <a:gd name="connsiteX11" fmla="*/ 1528170 w 1642103"/>
              <a:gd name="connsiteY11" fmla="*/ 0 h 425454"/>
              <a:gd name="connsiteX12" fmla="*/ 1415998 w 1642103"/>
              <a:gd name="connsiteY12" fmla="*/ 74962 h 425454"/>
              <a:gd name="connsiteX0" fmla="*/ 1642103 w 1642103"/>
              <a:gd name="connsiteY0" fmla="*/ 84400 h 425454"/>
              <a:gd name="connsiteX1" fmla="*/ 509331 w 1642103"/>
              <a:gd name="connsiteY1" fmla="*/ 229701 h 425454"/>
              <a:gd name="connsiteX2" fmla="*/ 201640 w 1642103"/>
              <a:gd name="connsiteY2" fmla="*/ 302990 h 425454"/>
              <a:gd name="connsiteX3" fmla="*/ 337711 w 1642103"/>
              <a:gd name="connsiteY3" fmla="*/ 322041 h 425454"/>
              <a:gd name="connsiteX4" fmla="*/ 223411 w 1642103"/>
              <a:gd name="connsiteY4" fmla="*/ 425454 h 425454"/>
              <a:gd name="connsiteX5" fmla="*/ 132575 w 1642103"/>
              <a:gd name="connsiteY5" fmla="*/ 306132 h 425454"/>
              <a:gd name="connsiteX6" fmla="*/ 53810 w 1642103"/>
              <a:gd name="connsiteY6" fmla="*/ 197616 h 425454"/>
              <a:gd name="connsiteX7" fmla="*/ 0 w 1642103"/>
              <a:gd name="connsiteY7" fmla="*/ 137818 h 425454"/>
              <a:gd name="connsiteX8" fmla="*/ 560795 w 1642103"/>
              <a:gd name="connsiteY8" fmla="*/ 52707 h 425454"/>
              <a:gd name="connsiteX9" fmla="*/ 501050 w 1642103"/>
              <a:gd name="connsiteY9" fmla="*/ 115740 h 425454"/>
              <a:gd name="connsiteX10" fmla="*/ 905116 w 1642103"/>
              <a:gd name="connsiteY10" fmla="*/ 72080 h 425454"/>
              <a:gd name="connsiteX11" fmla="*/ 1528170 w 1642103"/>
              <a:gd name="connsiteY11" fmla="*/ 0 h 425454"/>
              <a:gd name="connsiteX12" fmla="*/ 1415998 w 1642103"/>
              <a:gd name="connsiteY12" fmla="*/ 74962 h 425454"/>
              <a:gd name="connsiteX0" fmla="*/ 1642103 w 1642103"/>
              <a:gd name="connsiteY0" fmla="*/ 84400 h 395518"/>
              <a:gd name="connsiteX1" fmla="*/ 509331 w 1642103"/>
              <a:gd name="connsiteY1" fmla="*/ 229701 h 395518"/>
              <a:gd name="connsiteX2" fmla="*/ 201640 w 1642103"/>
              <a:gd name="connsiteY2" fmla="*/ 302990 h 395518"/>
              <a:gd name="connsiteX3" fmla="*/ 337711 w 1642103"/>
              <a:gd name="connsiteY3" fmla="*/ 322041 h 395518"/>
              <a:gd name="connsiteX4" fmla="*/ 215247 w 1642103"/>
              <a:gd name="connsiteY4" fmla="*/ 395518 h 395518"/>
              <a:gd name="connsiteX5" fmla="*/ 132575 w 1642103"/>
              <a:gd name="connsiteY5" fmla="*/ 306132 h 395518"/>
              <a:gd name="connsiteX6" fmla="*/ 53810 w 1642103"/>
              <a:gd name="connsiteY6" fmla="*/ 197616 h 395518"/>
              <a:gd name="connsiteX7" fmla="*/ 0 w 1642103"/>
              <a:gd name="connsiteY7" fmla="*/ 137818 h 395518"/>
              <a:gd name="connsiteX8" fmla="*/ 560795 w 1642103"/>
              <a:gd name="connsiteY8" fmla="*/ 52707 h 395518"/>
              <a:gd name="connsiteX9" fmla="*/ 501050 w 1642103"/>
              <a:gd name="connsiteY9" fmla="*/ 115740 h 395518"/>
              <a:gd name="connsiteX10" fmla="*/ 905116 w 1642103"/>
              <a:gd name="connsiteY10" fmla="*/ 72080 h 395518"/>
              <a:gd name="connsiteX11" fmla="*/ 1528170 w 1642103"/>
              <a:gd name="connsiteY11" fmla="*/ 0 h 395518"/>
              <a:gd name="connsiteX12" fmla="*/ 1415998 w 1642103"/>
              <a:gd name="connsiteY12" fmla="*/ 74962 h 395518"/>
              <a:gd name="connsiteX0" fmla="*/ 1642103 w 1642103"/>
              <a:gd name="connsiteY0" fmla="*/ 84400 h 395518"/>
              <a:gd name="connsiteX1" fmla="*/ 414081 w 1642103"/>
              <a:gd name="connsiteY1" fmla="*/ 259636 h 395518"/>
              <a:gd name="connsiteX2" fmla="*/ 201640 w 1642103"/>
              <a:gd name="connsiteY2" fmla="*/ 302990 h 395518"/>
              <a:gd name="connsiteX3" fmla="*/ 337711 w 1642103"/>
              <a:gd name="connsiteY3" fmla="*/ 322041 h 395518"/>
              <a:gd name="connsiteX4" fmla="*/ 215247 w 1642103"/>
              <a:gd name="connsiteY4" fmla="*/ 395518 h 395518"/>
              <a:gd name="connsiteX5" fmla="*/ 132575 w 1642103"/>
              <a:gd name="connsiteY5" fmla="*/ 306132 h 395518"/>
              <a:gd name="connsiteX6" fmla="*/ 53810 w 1642103"/>
              <a:gd name="connsiteY6" fmla="*/ 197616 h 395518"/>
              <a:gd name="connsiteX7" fmla="*/ 0 w 1642103"/>
              <a:gd name="connsiteY7" fmla="*/ 137818 h 395518"/>
              <a:gd name="connsiteX8" fmla="*/ 560795 w 1642103"/>
              <a:gd name="connsiteY8" fmla="*/ 52707 h 395518"/>
              <a:gd name="connsiteX9" fmla="*/ 501050 w 1642103"/>
              <a:gd name="connsiteY9" fmla="*/ 115740 h 395518"/>
              <a:gd name="connsiteX10" fmla="*/ 905116 w 1642103"/>
              <a:gd name="connsiteY10" fmla="*/ 72080 h 395518"/>
              <a:gd name="connsiteX11" fmla="*/ 1528170 w 1642103"/>
              <a:gd name="connsiteY11" fmla="*/ 0 h 395518"/>
              <a:gd name="connsiteX12" fmla="*/ 1415998 w 1642103"/>
              <a:gd name="connsiteY12" fmla="*/ 74962 h 395518"/>
              <a:gd name="connsiteX0" fmla="*/ 1642103 w 1642103"/>
              <a:gd name="connsiteY0" fmla="*/ 84400 h 395518"/>
              <a:gd name="connsiteX1" fmla="*/ 414081 w 1642103"/>
              <a:gd name="connsiteY1" fmla="*/ 259636 h 395518"/>
              <a:gd name="connsiteX2" fmla="*/ 201640 w 1642103"/>
              <a:gd name="connsiteY2" fmla="*/ 302990 h 395518"/>
              <a:gd name="connsiteX3" fmla="*/ 337711 w 1642103"/>
              <a:gd name="connsiteY3" fmla="*/ 322041 h 395518"/>
              <a:gd name="connsiteX4" fmla="*/ 215247 w 1642103"/>
              <a:gd name="connsiteY4" fmla="*/ 395518 h 395518"/>
              <a:gd name="connsiteX5" fmla="*/ 132575 w 1642103"/>
              <a:gd name="connsiteY5" fmla="*/ 306132 h 395518"/>
              <a:gd name="connsiteX6" fmla="*/ 53810 w 1642103"/>
              <a:gd name="connsiteY6" fmla="*/ 197616 h 395518"/>
              <a:gd name="connsiteX7" fmla="*/ 0 w 1642103"/>
              <a:gd name="connsiteY7" fmla="*/ 137818 h 395518"/>
              <a:gd name="connsiteX8" fmla="*/ 560795 w 1642103"/>
              <a:gd name="connsiteY8" fmla="*/ 52707 h 395518"/>
              <a:gd name="connsiteX9" fmla="*/ 501050 w 1642103"/>
              <a:gd name="connsiteY9" fmla="*/ 115740 h 395518"/>
              <a:gd name="connsiteX10" fmla="*/ 905116 w 1642103"/>
              <a:gd name="connsiteY10" fmla="*/ 72080 h 395518"/>
              <a:gd name="connsiteX11" fmla="*/ 1528170 w 1642103"/>
              <a:gd name="connsiteY11" fmla="*/ 0 h 395518"/>
              <a:gd name="connsiteX12" fmla="*/ 1415998 w 1642103"/>
              <a:gd name="connsiteY12" fmla="*/ 74962 h 395518"/>
              <a:gd name="connsiteX0" fmla="*/ 1642103 w 1642103"/>
              <a:gd name="connsiteY0" fmla="*/ 84400 h 395518"/>
              <a:gd name="connsiteX1" fmla="*/ 414081 w 1642103"/>
              <a:gd name="connsiteY1" fmla="*/ 259636 h 395518"/>
              <a:gd name="connsiteX2" fmla="*/ 405747 w 1642103"/>
              <a:gd name="connsiteY2" fmla="*/ 308432 h 395518"/>
              <a:gd name="connsiteX3" fmla="*/ 337711 w 1642103"/>
              <a:gd name="connsiteY3" fmla="*/ 322041 h 395518"/>
              <a:gd name="connsiteX4" fmla="*/ 215247 w 1642103"/>
              <a:gd name="connsiteY4" fmla="*/ 395518 h 395518"/>
              <a:gd name="connsiteX5" fmla="*/ 132575 w 1642103"/>
              <a:gd name="connsiteY5" fmla="*/ 306132 h 395518"/>
              <a:gd name="connsiteX6" fmla="*/ 53810 w 1642103"/>
              <a:gd name="connsiteY6" fmla="*/ 197616 h 395518"/>
              <a:gd name="connsiteX7" fmla="*/ 0 w 1642103"/>
              <a:gd name="connsiteY7" fmla="*/ 137818 h 395518"/>
              <a:gd name="connsiteX8" fmla="*/ 560795 w 1642103"/>
              <a:gd name="connsiteY8" fmla="*/ 52707 h 395518"/>
              <a:gd name="connsiteX9" fmla="*/ 501050 w 1642103"/>
              <a:gd name="connsiteY9" fmla="*/ 115740 h 395518"/>
              <a:gd name="connsiteX10" fmla="*/ 905116 w 1642103"/>
              <a:gd name="connsiteY10" fmla="*/ 72080 h 395518"/>
              <a:gd name="connsiteX11" fmla="*/ 1528170 w 1642103"/>
              <a:gd name="connsiteY11" fmla="*/ 0 h 395518"/>
              <a:gd name="connsiteX12" fmla="*/ 1415998 w 1642103"/>
              <a:gd name="connsiteY12" fmla="*/ 74962 h 395518"/>
              <a:gd name="connsiteX0" fmla="*/ 1642103 w 1642103"/>
              <a:gd name="connsiteY0" fmla="*/ 49022 h 395518"/>
              <a:gd name="connsiteX1" fmla="*/ 414081 w 1642103"/>
              <a:gd name="connsiteY1" fmla="*/ 259636 h 395518"/>
              <a:gd name="connsiteX2" fmla="*/ 405747 w 1642103"/>
              <a:gd name="connsiteY2" fmla="*/ 308432 h 395518"/>
              <a:gd name="connsiteX3" fmla="*/ 337711 w 1642103"/>
              <a:gd name="connsiteY3" fmla="*/ 322041 h 395518"/>
              <a:gd name="connsiteX4" fmla="*/ 215247 w 1642103"/>
              <a:gd name="connsiteY4" fmla="*/ 395518 h 395518"/>
              <a:gd name="connsiteX5" fmla="*/ 132575 w 1642103"/>
              <a:gd name="connsiteY5" fmla="*/ 306132 h 395518"/>
              <a:gd name="connsiteX6" fmla="*/ 53810 w 1642103"/>
              <a:gd name="connsiteY6" fmla="*/ 197616 h 395518"/>
              <a:gd name="connsiteX7" fmla="*/ 0 w 1642103"/>
              <a:gd name="connsiteY7" fmla="*/ 137818 h 395518"/>
              <a:gd name="connsiteX8" fmla="*/ 560795 w 1642103"/>
              <a:gd name="connsiteY8" fmla="*/ 52707 h 395518"/>
              <a:gd name="connsiteX9" fmla="*/ 501050 w 1642103"/>
              <a:gd name="connsiteY9" fmla="*/ 115740 h 395518"/>
              <a:gd name="connsiteX10" fmla="*/ 905116 w 1642103"/>
              <a:gd name="connsiteY10" fmla="*/ 72080 h 395518"/>
              <a:gd name="connsiteX11" fmla="*/ 1528170 w 1642103"/>
              <a:gd name="connsiteY11" fmla="*/ 0 h 395518"/>
              <a:gd name="connsiteX12" fmla="*/ 1415998 w 1642103"/>
              <a:gd name="connsiteY12" fmla="*/ 74962 h 395518"/>
              <a:gd name="connsiteX0" fmla="*/ 1642103 w 1642103"/>
              <a:gd name="connsiteY0" fmla="*/ 49022 h 395518"/>
              <a:gd name="connsiteX1" fmla="*/ 414081 w 1642103"/>
              <a:gd name="connsiteY1" fmla="*/ 259636 h 395518"/>
              <a:gd name="connsiteX2" fmla="*/ 405747 w 1642103"/>
              <a:gd name="connsiteY2" fmla="*/ 308432 h 395518"/>
              <a:gd name="connsiteX3" fmla="*/ 337711 w 1642103"/>
              <a:gd name="connsiteY3" fmla="*/ 322041 h 395518"/>
              <a:gd name="connsiteX4" fmla="*/ 215247 w 1642103"/>
              <a:gd name="connsiteY4" fmla="*/ 395518 h 395518"/>
              <a:gd name="connsiteX5" fmla="*/ 132575 w 1642103"/>
              <a:gd name="connsiteY5" fmla="*/ 306132 h 395518"/>
              <a:gd name="connsiteX6" fmla="*/ 53810 w 1642103"/>
              <a:gd name="connsiteY6" fmla="*/ 197616 h 395518"/>
              <a:gd name="connsiteX7" fmla="*/ 0 w 1642103"/>
              <a:gd name="connsiteY7" fmla="*/ 137818 h 395518"/>
              <a:gd name="connsiteX8" fmla="*/ 560795 w 1642103"/>
              <a:gd name="connsiteY8" fmla="*/ 52707 h 395518"/>
              <a:gd name="connsiteX9" fmla="*/ 501050 w 1642103"/>
              <a:gd name="connsiteY9" fmla="*/ 115740 h 395518"/>
              <a:gd name="connsiteX10" fmla="*/ 905116 w 1642103"/>
              <a:gd name="connsiteY10" fmla="*/ 72080 h 395518"/>
              <a:gd name="connsiteX11" fmla="*/ 1528170 w 1642103"/>
              <a:gd name="connsiteY11" fmla="*/ 0 h 395518"/>
              <a:gd name="connsiteX12" fmla="*/ 1410555 w 1642103"/>
              <a:gd name="connsiteY12" fmla="*/ 47747 h 395518"/>
              <a:gd name="connsiteX0" fmla="*/ 1642103 w 1642103"/>
              <a:gd name="connsiteY0" fmla="*/ 40858 h 387354"/>
              <a:gd name="connsiteX1" fmla="*/ 414081 w 1642103"/>
              <a:gd name="connsiteY1" fmla="*/ 251472 h 387354"/>
              <a:gd name="connsiteX2" fmla="*/ 405747 w 1642103"/>
              <a:gd name="connsiteY2" fmla="*/ 300268 h 387354"/>
              <a:gd name="connsiteX3" fmla="*/ 337711 w 1642103"/>
              <a:gd name="connsiteY3" fmla="*/ 313877 h 387354"/>
              <a:gd name="connsiteX4" fmla="*/ 215247 w 1642103"/>
              <a:gd name="connsiteY4" fmla="*/ 387354 h 387354"/>
              <a:gd name="connsiteX5" fmla="*/ 132575 w 1642103"/>
              <a:gd name="connsiteY5" fmla="*/ 297968 h 387354"/>
              <a:gd name="connsiteX6" fmla="*/ 53810 w 1642103"/>
              <a:gd name="connsiteY6" fmla="*/ 189452 h 387354"/>
              <a:gd name="connsiteX7" fmla="*/ 0 w 1642103"/>
              <a:gd name="connsiteY7" fmla="*/ 129654 h 387354"/>
              <a:gd name="connsiteX8" fmla="*/ 560795 w 1642103"/>
              <a:gd name="connsiteY8" fmla="*/ 44543 h 387354"/>
              <a:gd name="connsiteX9" fmla="*/ 501050 w 1642103"/>
              <a:gd name="connsiteY9" fmla="*/ 107576 h 387354"/>
              <a:gd name="connsiteX10" fmla="*/ 905116 w 1642103"/>
              <a:gd name="connsiteY10" fmla="*/ 63916 h 387354"/>
              <a:gd name="connsiteX11" fmla="*/ 1419313 w 1642103"/>
              <a:gd name="connsiteY11" fmla="*/ 0 h 387354"/>
              <a:gd name="connsiteX12" fmla="*/ 1410555 w 1642103"/>
              <a:gd name="connsiteY12" fmla="*/ 39583 h 387354"/>
              <a:gd name="connsiteX0" fmla="*/ 1614889 w 1614889"/>
              <a:gd name="connsiteY0" fmla="*/ 13643 h 387354"/>
              <a:gd name="connsiteX1" fmla="*/ 414081 w 1614889"/>
              <a:gd name="connsiteY1" fmla="*/ 251472 h 387354"/>
              <a:gd name="connsiteX2" fmla="*/ 405747 w 1614889"/>
              <a:gd name="connsiteY2" fmla="*/ 300268 h 387354"/>
              <a:gd name="connsiteX3" fmla="*/ 337711 w 1614889"/>
              <a:gd name="connsiteY3" fmla="*/ 313877 h 387354"/>
              <a:gd name="connsiteX4" fmla="*/ 215247 w 1614889"/>
              <a:gd name="connsiteY4" fmla="*/ 387354 h 387354"/>
              <a:gd name="connsiteX5" fmla="*/ 132575 w 1614889"/>
              <a:gd name="connsiteY5" fmla="*/ 297968 h 387354"/>
              <a:gd name="connsiteX6" fmla="*/ 53810 w 1614889"/>
              <a:gd name="connsiteY6" fmla="*/ 189452 h 387354"/>
              <a:gd name="connsiteX7" fmla="*/ 0 w 1614889"/>
              <a:gd name="connsiteY7" fmla="*/ 129654 h 387354"/>
              <a:gd name="connsiteX8" fmla="*/ 560795 w 1614889"/>
              <a:gd name="connsiteY8" fmla="*/ 44543 h 387354"/>
              <a:gd name="connsiteX9" fmla="*/ 501050 w 1614889"/>
              <a:gd name="connsiteY9" fmla="*/ 107576 h 387354"/>
              <a:gd name="connsiteX10" fmla="*/ 905116 w 1614889"/>
              <a:gd name="connsiteY10" fmla="*/ 63916 h 387354"/>
              <a:gd name="connsiteX11" fmla="*/ 1419313 w 1614889"/>
              <a:gd name="connsiteY11" fmla="*/ 0 h 387354"/>
              <a:gd name="connsiteX12" fmla="*/ 1410555 w 1614889"/>
              <a:gd name="connsiteY12" fmla="*/ 39583 h 387354"/>
              <a:gd name="connsiteX0" fmla="*/ 1614889 w 1614889"/>
              <a:gd name="connsiteY0" fmla="*/ 49021 h 422732"/>
              <a:gd name="connsiteX1" fmla="*/ 414081 w 1614889"/>
              <a:gd name="connsiteY1" fmla="*/ 286850 h 422732"/>
              <a:gd name="connsiteX2" fmla="*/ 405747 w 1614889"/>
              <a:gd name="connsiteY2" fmla="*/ 335646 h 422732"/>
              <a:gd name="connsiteX3" fmla="*/ 337711 w 1614889"/>
              <a:gd name="connsiteY3" fmla="*/ 349255 h 422732"/>
              <a:gd name="connsiteX4" fmla="*/ 215247 w 1614889"/>
              <a:gd name="connsiteY4" fmla="*/ 422732 h 422732"/>
              <a:gd name="connsiteX5" fmla="*/ 132575 w 1614889"/>
              <a:gd name="connsiteY5" fmla="*/ 333346 h 422732"/>
              <a:gd name="connsiteX6" fmla="*/ 53810 w 1614889"/>
              <a:gd name="connsiteY6" fmla="*/ 224830 h 422732"/>
              <a:gd name="connsiteX7" fmla="*/ 0 w 1614889"/>
              <a:gd name="connsiteY7" fmla="*/ 165032 h 422732"/>
              <a:gd name="connsiteX8" fmla="*/ 560795 w 1614889"/>
              <a:gd name="connsiteY8" fmla="*/ 79921 h 422732"/>
              <a:gd name="connsiteX9" fmla="*/ 501050 w 1614889"/>
              <a:gd name="connsiteY9" fmla="*/ 142954 h 422732"/>
              <a:gd name="connsiteX10" fmla="*/ 905116 w 1614889"/>
              <a:gd name="connsiteY10" fmla="*/ 99294 h 422732"/>
              <a:gd name="connsiteX11" fmla="*/ 1500956 w 1614889"/>
              <a:gd name="connsiteY11" fmla="*/ 0 h 422732"/>
              <a:gd name="connsiteX12" fmla="*/ 1410555 w 1614889"/>
              <a:gd name="connsiteY12" fmla="*/ 74961 h 422732"/>
              <a:gd name="connsiteX0" fmla="*/ 1614889 w 1614889"/>
              <a:gd name="connsiteY0" fmla="*/ 49021 h 422732"/>
              <a:gd name="connsiteX1" fmla="*/ 414081 w 1614889"/>
              <a:gd name="connsiteY1" fmla="*/ 286850 h 422732"/>
              <a:gd name="connsiteX2" fmla="*/ 405747 w 1614889"/>
              <a:gd name="connsiteY2" fmla="*/ 335646 h 422732"/>
              <a:gd name="connsiteX3" fmla="*/ 337711 w 1614889"/>
              <a:gd name="connsiteY3" fmla="*/ 349255 h 422732"/>
              <a:gd name="connsiteX4" fmla="*/ 215247 w 1614889"/>
              <a:gd name="connsiteY4" fmla="*/ 422732 h 422732"/>
              <a:gd name="connsiteX5" fmla="*/ 132575 w 1614889"/>
              <a:gd name="connsiteY5" fmla="*/ 333346 h 422732"/>
              <a:gd name="connsiteX6" fmla="*/ 53810 w 1614889"/>
              <a:gd name="connsiteY6" fmla="*/ 224830 h 422732"/>
              <a:gd name="connsiteX7" fmla="*/ 0 w 1614889"/>
              <a:gd name="connsiteY7" fmla="*/ 165032 h 422732"/>
              <a:gd name="connsiteX8" fmla="*/ 560795 w 1614889"/>
              <a:gd name="connsiteY8" fmla="*/ 79921 h 422732"/>
              <a:gd name="connsiteX9" fmla="*/ 501050 w 1614889"/>
              <a:gd name="connsiteY9" fmla="*/ 142954 h 422732"/>
              <a:gd name="connsiteX10" fmla="*/ 905116 w 1614889"/>
              <a:gd name="connsiteY10" fmla="*/ 99294 h 422732"/>
              <a:gd name="connsiteX11" fmla="*/ 1500956 w 1614889"/>
              <a:gd name="connsiteY11" fmla="*/ 0 h 422732"/>
              <a:gd name="connsiteX12" fmla="*/ 1410555 w 1614889"/>
              <a:gd name="connsiteY12" fmla="*/ 74961 h 422732"/>
              <a:gd name="connsiteX0" fmla="*/ 1614889 w 1614889"/>
              <a:gd name="connsiteY0" fmla="*/ 49021 h 422732"/>
              <a:gd name="connsiteX1" fmla="*/ 414081 w 1614889"/>
              <a:gd name="connsiteY1" fmla="*/ 286850 h 422732"/>
              <a:gd name="connsiteX2" fmla="*/ 590804 w 1614889"/>
              <a:gd name="connsiteY2" fmla="*/ 297546 h 422732"/>
              <a:gd name="connsiteX3" fmla="*/ 337711 w 1614889"/>
              <a:gd name="connsiteY3" fmla="*/ 349255 h 422732"/>
              <a:gd name="connsiteX4" fmla="*/ 215247 w 1614889"/>
              <a:gd name="connsiteY4" fmla="*/ 422732 h 422732"/>
              <a:gd name="connsiteX5" fmla="*/ 132575 w 1614889"/>
              <a:gd name="connsiteY5" fmla="*/ 333346 h 422732"/>
              <a:gd name="connsiteX6" fmla="*/ 53810 w 1614889"/>
              <a:gd name="connsiteY6" fmla="*/ 224830 h 422732"/>
              <a:gd name="connsiteX7" fmla="*/ 0 w 1614889"/>
              <a:gd name="connsiteY7" fmla="*/ 165032 h 422732"/>
              <a:gd name="connsiteX8" fmla="*/ 560795 w 1614889"/>
              <a:gd name="connsiteY8" fmla="*/ 79921 h 422732"/>
              <a:gd name="connsiteX9" fmla="*/ 501050 w 1614889"/>
              <a:gd name="connsiteY9" fmla="*/ 142954 h 422732"/>
              <a:gd name="connsiteX10" fmla="*/ 905116 w 1614889"/>
              <a:gd name="connsiteY10" fmla="*/ 99294 h 422732"/>
              <a:gd name="connsiteX11" fmla="*/ 1500956 w 1614889"/>
              <a:gd name="connsiteY11" fmla="*/ 0 h 422732"/>
              <a:gd name="connsiteX12" fmla="*/ 1410555 w 1614889"/>
              <a:gd name="connsiteY12" fmla="*/ 74961 h 422732"/>
              <a:gd name="connsiteX0" fmla="*/ 1614889 w 1614889"/>
              <a:gd name="connsiteY0" fmla="*/ 49021 h 422732"/>
              <a:gd name="connsiteX1" fmla="*/ 414081 w 1614889"/>
              <a:gd name="connsiteY1" fmla="*/ 286850 h 422732"/>
              <a:gd name="connsiteX2" fmla="*/ 590804 w 1614889"/>
              <a:gd name="connsiteY2" fmla="*/ 297546 h 422732"/>
              <a:gd name="connsiteX3" fmla="*/ 373089 w 1614889"/>
              <a:gd name="connsiteY3" fmla="*/ 362862 h 422732"/>
              <a:gd name="connsiteX4" fmla="*/ 215247 w 1614889"/>
              <a:gd name="connsiteY4" fmla="*/ 422732 h 422732"/>
              <a:gd name="connsiteX5" fmla="*/ 132575 w 1614889"/>
              <a:gd name="connsiteY5" fmla="*/ 333346 h 422732"/>
              <a:gd name="connsiteX6" fmla="*/ 53810 w 1614889"/>
              <a:gd name="connsiteY6" fmla="*/ 224830 h 422732"/>
              <a:gd name="connsiteX7" fmla="*/ 0 w 1614889"/>
              <a:gd name="connsiteY7" fmla="*/ 165032 h 422732"/>
              <a:gd name="connsiteX8" fmla="*/ 560795 w 1614889"/>
              <a:gd name="connsiteY8" fmla="*/ 79921 h 422732"/>
              <a:gd name="connsiteX9" fmla="*/ 501050 w 1614889"/>
              <a:gd name="connsiteY9" fmla="*/ 142954 h 422732"/>
              <a:gd name="connsiteX10" fmla="*/ 905116 w 1614889"/>
              <a:gd name="connsiteY10" fmla="*/ 99294 h 422732"/>
              <a:gd name="connsiteX11" fmla="*/ 1500956 w 1614889"/>
              <a:gd name="connsiteY11" fmla="*/ 0 h 422732"/>
              <a:gd name="connsiteX12" fmla="*/ 1410555 w 1614889"/>
              <a:gd name="connsiteY12" fmla="*/ 74961 h 422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4889" h="422732">
                <a:moveTo>
                  <a:pt x="1614889" y="49021"/>
                </a:moveTo>
                <a:lnTo>
                  <a:pt x="414081" y="286850"/>
                </a:lnTo>
                <a:lnTo>
                  <a:pt x="590804" y="297546"/>
                </a:lnTo>
                <a:lnTo>
                  <a:pt x="373089" y="362862"/>
                </a:lnTo>
                <a:lnTo>
                  <a:pt x="215247" y="422732"/>
                </a:lnTo>
                <a:lnTo>
                  <a:pt x="132575" y="333346"/>
                </a:lnTo>
                <a:lnTo>
                  <a:pt x="53810" y="224830"/>
                </a:lnTo>
                <a:lnTo>
                  <a:pt x="0" y="165032"/>
                </a:lnTo>
                <a:lnTo>
                  <a:pt x="560795" y="79921"/>
                </a:lnTo>
                <a:lnTo>
                  <a:pt x="501050" y="142954"/>
                </a:lnTo>
                <a:lnTo>
                  <a:pt x="905116" y="99294"/>
                </a:lnTo>
                <a:lnTo>
                  <a:pt x="1500956" y="0"/>
                </a:lnTo>
                <a:lnTo>
                  <a:pt x="1410555" y="74961"/>
                </a:lnTo>
              </a:path>
            </a:pathLst>
          </a:cu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6" name="TextBox 135">
            <a:extLst>
              <a:ext uri="{FF2B5EF4-FFF2-40B4-BE49-F238E27FC236}">
                <a16:creationId xmlns:a16="http://schemas.microsoft.com/office/drawing/2014/main" id="{BF0DEB71-CE37-CAE6-B455-BB2E9F5B92AE}"/>
              </a:ext>
            </a:extLst>
          </p:cNvPr>
          <p:cNvSpPr txBox="1"/>
          <p:nvPr/>
        </p:nvSpPr>
        <p:spPr>
          <a:xfrm>
            <a:off x="635040" y="114653"/>
            <a:ext cx="1252715" cy="276999"/>
          </a:xfrm>
          <a:prstGeom prst="rect">
            <a:avLst/>
          </a:prstGeom>
          <a:noFill/>
        </p:spPr>
        <p:txBody>
          <a:bodyPr wrap="none" rtlCol="0">
            <a:spAutoFit/>
          </a:bodyPr>
          <a:lstStyle/>
          <a:p>
            <a:r>
              <a:rPr lang="en-IE" sz="1200" b="1" i="1" dirty="0"/>
              <a:t>LOCAL LEVEL</a:t>
            </a:r>
          </a:p>
        </p:txBody>
      </p:sp>
      <p:grpSp>
        <p:nvGrpSpPr>
          <p:cNvPr id="137" name="Group 136">
            <a:extLst>
              <a:ext uri="{FF2B5EF4-FFF2-40B4-BE49-F238E27FC236}">
                <a16:creationId xmlns:a16="http://schemas.microsoft.com/office/drawing/2014/main" id="{54F32DEC-4CBD-6D1B-AFBD-EBA96562C115}"/>
              </a:ext>
            </a:extLst>
          </p:cNvPr>
          <p:cNvGrpSpPr/>
          <p:nvPr/>
        </p:nvGrpSpPr>
        <p:grpSpPr>
          <a:xfrm rot="3124767">
            <a:off x="5139814" y="2411933"/>
            <a:ext cx="544857" cy="348548"/>
            <a:chOff x="1245878" y="2925306"/>
            <a:chExt cx="1366357" cy="745841"/>
          </a:xfrm>
        </p:grpSpPr>
        <p:sp>
          <p:nvSpPr>
            <p:cNvPr id="138" name="Freeform: Shape 137">
              <a:extLst>
                <a:ext uri="{FF2B5EF4-FFF2-40B4-BE49-F238E27FC236}">
                  <a16:creationId xmlns:a16="http://schemas.microsoft.com/office/drawing/2014/main" id="{FF497FDD-9C3B-062A-B79E-6E359E0C6B7D}"/>
                </a:ext>
              </a:extLst>
            </p:cNvPr>
            <p:cNvSpPr/>
            <p:nvPr/>
          </p:nvSpPr>
          <p:spPr>
            <a:xfrm>
              <a:off x="1245878" y="2925306"/>
              <a:ext cx="1317356" cy="224725"/>
            </a:xfrm>
            <a:custGeom>
              <a:avLst/>
              <a:gdLst>
                <a:gd name="connsiteX0" fmla="*/ 0 w 1317356"/>
                <a:gd name="connsiteY0" fmla="*/ 216977 h 224726"/>
                <a:gd name="connsiteX1" fmla="*/ 1317356 w 1317356"/>
                <a:gd name="connsiteY1" fmla="*/ 224726 h 224726"/>
                <a:gd name="connsiteX2" fmla="*/ 774915 w 1317356"/>
                <a:gd name="connsiteY2" fmla="*/ 0 h 224726"/>
                <a:gd name="connsiteX3" fmla="*/ 774915 w 1317356"/>
                <a:gd name="connsiteY3" fmla="*/ 0 h 224726"/>
              </a:gdLst>
              <a:ahLst/>
              <a:cxnLst>
                <a:cxn ang="0">
                  <a:pos x="connsiteX0" y="connsiteY0"/>
                </a:cxn>
                <a:cxn ang="0">
                  <a:pos x="connsiteX1" y="connsiteY1"/>
                </a:cxn>
                <a:cxn ang="0">
                  <a:pos x="connsiteX2" y="connsiteY2"/>
                </a:cxn>
                <a:cxn ang="0">
                  <a:pos x="connsiteX3" y="connsiteY3"/>
                </a:cxn>
              </a:cxnLst>
              <a:rect l="l" t="t" r="r" b="b"/>
              <a:pathLst>
                <a:path w="1317356" h="224726">
                  <a:moveTo>
                    <a:pt x="0" y="216977"/>
                  </a:moveTo>
                  <a:lnTo>
                    <a:pt x="1317356" y="224726"/>
                  </a:lnTo>
                  <a:lnTo>
                    <a:pt x="774915" y="0"/>
                  </a:lnTo>
                  <a:lnTo>
                    <a:pt x="774915" y="0"/>
                  </a:lnTo>
                </a:path>
              </a:pathLst>
            </a:cu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9" name="Freeform: Shape 138">
              <a:extLst>
                <a:ext uri="{FF2B5EF4-FFF2-40B4-BE49-F238E27FC236}">
                  <a16:creationId xmlns:a16="http://schemas.microsoft.com/office/drawing/2014/main" id="{EF31EBB4-DBF5-AE23-8686-7B3F6CCA48BA}"/>
                </a:ext>
              </a:extLst>
            </p:cNvPr>
            <p:cNvSpPr/>
            <p:nvPr/>
          </p:nvSpPr>
          <p:spPr>
            <a:xfrm rot="10800000">
              <a:off x="1294880" y="3446422"/>
              <a:ext cx="1317355" cy="224725"/>
            </a:xfrm>
            <a:custGeom>
              <a:avLst/>
              <a:gdLst>
                <a:gd name="connsiteX0" fmla="*/ 0 w 1317356"/>
                <a:gd name="connsiteY0" fmla="*/ 216977 h 224726"/>
                <a:gd name="connsiteX1" fmla="*/ 1317356 w 1317356"/>
                <a:gd name="connsiteY1" fmla="*/ 224726 h 224726"/>
                <a:gd name="connsiteX2" fmla="*/ 774915 w 1317356"/>
                <a:gd name="connsiteY2" fmla="*/ 0 h 224726"/>
                <a:gd name="connsiteX3" fmla="*/ 774915 w 1317356"/>
                <a:gd name="connsiteY3" fmla="*/ 0 h 224726"/>
              </a:gdLst>
              <a:ahLst/>
              <a:cxnLst>
                <a:cxn ang="0">
                  <a:pos x="connsiteX0" y="connsiteY0"/>
                </a:cxn>
                <a:cxn ang="0">
                  <a:pos x="connsiteX1" y="connsiteY1"/>
                </a:cxn>
                <a:cxn ang="0">
                  <a:pos x="connsiteX2" y="connsiteY2"/>
                </a:cxn>
                <a:cxn ang="0">
                  <a:pos x="connsiteX3" y="connsiteY3"/>
                </a:cxn>
              </a:cxnLst>
              <a:rect l="l" t="t" r="r" b="b"/>
              <a:pathLst>
                <a:path w="1317356" h="224726">
                  <a:moveTo>
                    <a:pt x="0" y="216977"/>
                  </a:moveTo>
                  <a:lnTo>
                    <a:pt x="1317356" y="224726"/>
                  </a:lnTo>
                  <a:lnTo>
                    <a:pt x="774915" y="0"/>
                  </a:lnTo>
                  <a:lnTo>
                    <a:pt x="774915" y="0"/>
                  </a:lnTo>
                </a:path>
              </a:pathLst>
            </a:cu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sp>
        <p:nvSpPr>
          <p:cNvPr id="140" name="TextBox 139">
            <a:extLst>
              <a:ext uri="{FF2B5EF4-FFF2-40B4-BE49-F238E27FC236}">
                <a16:creationId xmlns:a16="http://schemas.microsoft.com/office/drawing/2014/main" id="{13610E35-A57F-542C-773F-948C7FC5F9DA}"/>
              </a:ext>
            </a:extLst>
          </p:cNvPr>
          <p:cNvSpPr txBox="1"/>
          <p:nvPr/>
        </p:nvSpPr>
        <p:spPr>
          <a:xfrm>
            <a:off x="1370408" y="3641126"/>
            <a:ext cx="2989305" cy="461665"/>
          </a:xfrm>
          <a:prstGeom prst="rect">
            <a:avLst/>
          </a:prstGeom>
          <a:solidFill>
            <a:schemeClr val="bg1"/>
          </a:solidFill>
        </p:spPr>
        <p:txBody>
          <a:bodyPr wrap="square" lIns="0" tIns="0" rIns="0" bIns="0" rtlCol="0">
            <a:spAutoFit/>
          </a:bodyPr>
          <a:lstStyle/>
          <a:p>
            <a:r>
              <a:rPr lang="en-IE" sz="1000" b="1" dirty="0">
                <a:solidFill>
                  <a:srgbClr val="00B050"/>
                </a:solidFill>
              </a:rPr>
              <a:t>Slow down-flow of dense brines from peri-tidal environments sinking through re-opened Caledonian fracturing under extension</a:t>
            </a:r>
          </a:p>
        </p:txBody>
      </p:sp>
      <p:sp>
        <p:nvSpPr>
          <p:cNvPr id="142" name="Isosceles Triangle 141">
            <a:extLst>
              <a:ext uri="{FF2B5EF4-FFF2-40B4-BE49-F238E27FC236}">
                <a16:creationId xmlns:a16="http://schemas.microsoft.com/office/drawing/2014/main" id="{7849A03D-28E1-7321-BB2F-0957C1A4B735}"/>
              </a:ext>
            </a:extLst>
          </p:cNvPr>
          <p:cNvSpPr/>
          <p:nvPr/>
        </p:nvSpPr>
        <p:spPr>
          <a:xfrm rot="1047183">
            <a:off x="4649653" y="1214461"/>
            <a:ext cx="118059" cy="75444"/>
          </a:xfrm>
          <a:prstGeom prst="triangle">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43" name="Isosceles Triangle 142">
            <a:extLst>
              <a:ext uri="{FF2B5EF4-FFF2-40B4-BE49-F238E27FC236}">
                <a16:creationId xmlns:a16="http://schemas.microsoft.com/office/drawing/2014/main" id="{13B48934-3B34-05BF-9E36-52C15F5819AD}"/>
              </a:ext>
            </a:extLst>
          </p:cNvPr>
          <p:cNvSpPr/>
          <p:nvPr/>
        </p:nvSpPr>
        <p:spPr>
          <a:xfrm rot="20402713">
            <a:off x="4911312" y="1192574"/>
            <a:ext cx="118059" cy="75444"/>
          </a:xfrm>
          <a:prstGeom prst="triangle">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44" name="Isosceles Triangle 143">
            <a:extLst>
              <a:ext uri="{FF2B5EF4-FFF2-40B4-BE49-F238E27FC236}">
                <a16:creationId xmlns:a16="http://schemas.microsoft.com/office/drawing/2014/main" id="{4EEA5C4F-3E1A-09D4-4329-E4BADEB2515E}"/>
              </a:ext>
            </a:extLst>
          </p:cNvPr>
          <p:cNvSpPr/>
          <p:nvPr/>
        </p:nvSpPr>
        <p:spPr>
          <a:xfrm>
            <a:off x="5054407" y="1069680"/>
            <a:ext cx="118059" cy="75444"/>
          </a:xfrm>
          <a:prstGeom prst="triangle">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45" name="Isosceles Triangle 144">
            <a:extLst>
              <a:ext uri="{FF2B5EF4-FFF2-40B4-BE49-F238E27FC236}">
                <a16:creationId xmlns:a16="http://schemas.microsoft.com/office/drawing/2014/main" id="{28A8093B-EAB3-FEB3-687E-89D3ED24AB45}"/>
              </a:ext>
            </a:extLst>
          </p:cNvPr>
          <p:cNvSpPr/>
          <p:nvPr/>
        </p:nvSpPr>
        <p:spPr>
          <a:xfrm rot="1350211">
            <a:off x="4832503" y="1059041"/>
            <a:ext cx="118059" cy="75444"/>
          </a:xfrm>
          <a:prstGeom prst="triangle">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46" name="Isosceles Triangle 145">
            <a:extLst>
              <a:ext uri="{FF2B5EF4-FFF2-40B4-BE49-F238E27FC236}">
                <a16:creationId xmlns:a16="http://schemas.microsoft.com/office/drawing/2014/main" id="{BC67AE0F-254D-289E-9910-F9AEAFBFDB4B}"/>
              </a:ext>
            </a:extLst>
          </p:cNvPr>
          <p:cNvSpPr/>
          <p:nvPr/>
        </p:nvSpPr>
        <p:spPr>
          <a:xfrm rot="19461566">
            <a:off x="4575402" y="1030539"/>
            <a:ext cx="118059" cy="75444"/>
          </a:xfrm>
          <a:prstGeom prst="triangle">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47" name="Isosceles Triangle 146">
            <a:extLst>
              <a:ext uri="{FF2B5EF4-FFF2-40B4-BE49-F238E27FC236}">
                <a16:creationId xmlns:a16="http://schemas.microsoft.com/office/drawing/2014/main" id="{A4C0A57D-940D-1D9F-B884-B51622FC5FCC}"/>
              </a:ext>
            </a:extLst>
          </p:cNvPr>
          <p:cNvSpPr/>
          <p:nvPr/>
        </p:nvSpPr>
        <p:spPr>
          <a:xfrm rot="2109763">
            <a:off x="4360005" y="1024249"/>
            <a:ext cx="118059" cy="75444"/>
          </a:xfrm>
          <a:prstGeom prst="triangle">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48" name="Freeform: Shape 147">
            <a:extLst>
              <a:ext uri="{FF2B5EF4-FFF2-40B4-BE49-F238E27FC236}">
                <a16:creationId xmlns:a16="http://schemas.microsoft.com/office/drawing/2014/main" id="{BECE4034-6AD0-B8DB-B6E5-D2FC7F89DB30}"/>
              </a:ext>
            </a:extLst>
          </p:cNvPr>
          <p:cNvSpPr/>
          <p:nvPr/>
        </p:nvSpPr>
        <p:spPr>
          <a:xfrm>
            <a:off x="3831493" y="691624"/>
            <a:ext cx="485332" cy="247078"/>
          </a:xfrm>
          <a:custGeom>
            <a:avLst/>
            <a:gdLst>
              <a:gd name="connsiteX0" fmla="*/ 0 w 485332"/>
              <a:gd name="connsiteY0" fmla="*/ 0 h 186813"/>
              <a:gd name="connsiteX1" fmla="*/ 295062 w 485332"/>
              <a:gd name="connsiteY1" fmla="*/ 178206 h 186813"/>
              <a:gd name="connsiteX2" fmla="*/ 484953 w 485332"/>
              <a:gd name="connsiteY2" fmla="*/ 157756 h 186813"/>
              <a:gd name="connsiteX3" fmla="*/ 347647 w 485332"/>
              <a:gd name="connsiteY3" fmla="*/ 148992 h 186813"/>
              <a:gd name="connsiteX4" fmla="*/ 347647 w 485332"/>
              <a:gd name="connsiteY4" fmla="*/ 148992 h 186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332" h="186813">
                <a:moveTo>
                  <a:pt x="0" y="0"/>
                </a:moveTo>
                <a:cubicBezTo>
                  <a:pt x="107118" y="75956"/>
                  <a:pt x="214237" y="151913"/>
                  <a:pt x="295062" y="178206"/>
                </a:cubicBezTo>
                <a:cubicBezTo>
                  <a:pt x="375888" y="204499"/>
                  <a:pt x="476189" y="162625"/>
                  <a:pt x="484953" y="157756"/>
                </a:cubicBezTo>
                <a:cubicBezTo>
                  <a:pt x="493717" y="152887"/>
                  <a:pt x="347647" y="148992"/>
                  <a:pt x="347647" y="148992"/>
                </a:cubicBezTo>
                <a:lnTo>
                  <a:pt x="347647" y="148992"/>
                </a:lnTo>
              </a:path>
            </a:pathLst>
          </a:cu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49" name="Isosceles Triangle 148">
            <a:extLst>
              <a:ext uri="{FF2B5EF4-FFF2-40B4-BE49-F238E27FC236}">
                <a16:creationId xmlns:a16="http://schemas.microsoft.com/office/drawing/2014/main" id="{54996375-DB68-740A-B38F-76EFD5B5BEF2}"/>
              </a:ext>
            </a:extLst>
          </p:cNvPr>
          <p:cNvSpPr/>
          <p:nvPr/>
        </p:nvSpPr>
        <p:spPr>
          <a:xfrm rot="20682232">
            <a:off x="3717413" y="698720"/>
            <a:ext cx="118059" cy="75444"/>
          </a:xfrm>
          <a:prstGeom prst="triangle">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50" name="Isosceles Triangle 149">
            <a:extLst>
              <a:ext uri="{FF2B5EF4-FFF2-40B4-BE49-F238E27FC236}">
                <a16:creationId xmlns:a16="http://schemas.microsoft.com/office/drawing/2014/main" id="{BB481161-03CB-80E1-011D-4EDFF8DBF6DE}"/>
              </a:ext>
            </a:extLst>
          </p:cNvPr>
          <p:cNvSpPr/>
          <p:nvPr/>
        </p:nvSpPr>
        <p:spPr>
          <a:xfrm rot="20243525">
            <a:off x="3860389" y="803812"/>
            <a:ext cx="118059" cy="75444"/>
          </a:xfrm>
          <a:prstGeom prst="triangle">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51" name="Isosceles Triangle 150">
            <a:extLst>
              <a:ext uri="{FF2B5EF4-FFF2-40B4-BE49-F238E27FC236}">
                <a16:creationId xmlns:a16="http://schemas.microsoft.com/office/drawing/2014/main" id="{367A53E8-D09D-1BDD-E1DA-FB54E018A887}"/>
              </a:ext>
            </a:extLst>
          </p:cNvPr>
          <p:cNvSpPr/>
          <p:nvPr/>
        </p:nvSpPr>
        <p:spPr>
          <a:xfrm rot="19461566">
            <a:off x="4794800" y="955038"/>
            <a:ext cx="118059" cy="75444"/>
          </a:xfrm>
          <a:prstGeom prst="triangle">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52" name="Freeform: Shape 151">
            <a:extLst>
              <a:ext uri="{FF2B5EF4-FFF2-40B4-BE49-F238E27FC236}">
                <a16:creationId xmlns:a16="http://schemas.microsoft.com/office/drawing/2014/main" id="{A2606C36-48CF-BEEE-25D2-1D52D18B3F0F}"/>
              </a:ext>
            </a:extLst>
          </p:cNvPr>
          <p:cNvSpPr/>
          <p:nvPr/>
        </p:nvSpPr>
        <p:spPr>
          <a:xfrm>
            <a:off x="3733842" y="977256"/>
            <a:ext cx="484554" cy="117231"/>
          </a:xfrm>
          <a:custGeom>
            <a:avLst/>
            <a:gdLst>
              <a:gd name="connsiteX0" fmla="*/ 398585 w 484554"/>
              <a:gd name="connsiteY0" fmla="*/ 0 h 117231"/>
              <a:gd name="connsiteX1" fmla="*/ 171939 w 484554"/>
              <a:gd name="connsiteY1" fmla="*/ 0 h 117231"/>
              <a:gd name="connsiteX2" fmla="*/ 265723 w 484554"/>
              <a:gd name="connsiteY2" fmla="*/ 46892 h 117231"/>
              <a:gd name="connsiteX3" fmla="*/ 0 w 484554"/>
              <a:gd name="connsiteY3" fmla="*/ 78154 h 117231"/>
              <a:gd name="connsiteX4" fmla="*/ 132862 w 484554"/>
              <a:gd name="connsiteY4" fmla="*/ 109415 h 117231"/>
              <a:gd name="connsiteX5" fmla="*/ 484554 w 484554"/>
              <a:gd name="connsiteY5" fmla="*/ 117231 h 117231"/>
              <a:gd name="connsiteX6" fmla="*/ 398585 w 484554"/>
              <a:gd name="connsiteY6" fmla="*/ 0 h 117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554" h="117231">
                <a:moveTo>
                  <a:pt x="398585" y="0"/>
                </a:moveTo>
                <a:lnTo>
                  <a:pt x="171939" y="0"/>
                </a:lnTo>
                <a:lnTo>
                  <a:pt x="265723" y="46892"/>
                </a:lnTo>
                <a:lnTo>
                  <a:pt x="0" y="78154"/>
                </a:lnTo>
                <a:lnTo>
                  <a:pt x="132862" y="109415"/>
                </a:lnTo>
                <a:lnTo>
                  <a:pt x="484554" y="117231"/>
                </a:lnTo>
                <a:lnTo>
                  <a:pt x="398585" y="0"/>
                </a:lnTo>
                <a:close/>
              </a:path>
            </a:pathLst>
          </a:cu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53" name="Freeform: Shape 152">
            <a:extLst>
              <a:ext uri="{FF2B5EF4-FFF2-40B4-BE49-F238E27FC236}">
                <a16:creationId xmlns:a16="http://schemas.microsoft.com/office/drawing/2014/main" id="{D9CC85CD-78AA-266E-A7F4-C78602CD4B6B}"/>
              </a:ext>
            </a:extLst>
          </p:cNvPr>
          <p:cNvSpPr/>
          <p:nvPr/>
        </p:nvSpPr>
        <p:spPr>
          <a:xfrm>
            <a:off x="4421596" y="1446179"/>
            <a:ext cx="250092" cy="211015"/>
          </a:xfrm>
          <a:custGeom>
            <a:avLst/>
            <a:gdLst>
              <a:gd name="connsiteX0" fmla="*/ 93785 w 250092"/>
              <a:gd name="connsiteY0" fmla="*/ 0 h 211015"/>
              <a:gd name="connsiteX1" fmla="*/ 0 w 250092"/>
              <a:gd name="connsiteY1" fmla="*/ 62523 h 211015"/>
              <a:gd name="connsiteX2" fmla="*/ 85969 w 250092"/>
              <a:gd name="connsiteY2" fmla="*/ 117231 h 211015"/>
              <a:gd name="connsiteX3" fmla="*/ 31262 w 250092"/>
              <a:gd name="connsiteY3" fmla="*/ 179754 h 211015"/>
              <a:gd name="connsiteX4" fmla="*/ 164123 w 250092"/>
              <a:gd name="connsiteY4" fmla="*/ 211015 h 211015"/>
              <a:gd name="connsiteX5" fmla="*/ 250092 w 250092"/>
              <a:gd name="connsiteY5" fmla="*/ 203200 h 211015"/>
              <a:gd name="connsiteX6" fmla="*/ 93785 w 250092"/>
              <a:gd name="connsiteY6" fmla="*/ 0 h 21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092" h="211015">
                <a:moveTo>
                  <a:pt x="93785" y="0"/>
                </a:moveTo>
                <a:lnTo>
                  <a:pt x="0" y="62523"/>
                </a:lnTo>
                <a:lnTo>
                  <a:pt x="85969" y="117231"/>
                </a:lnTo>
                <a:lnTo>
                  <a:pt x="31262" y="179754"/>
                </a:lnTo>
                <a:lnTo>
                  <a:pt x="164123" y="211015"/>
                </a:lnTo>
                <a:lnTo>
                  <a:pt x="250092" y="203200"/>
                </a:lnTo>
                <a:lnTo>
                  <a:pt x="93785" y="0"/>
                </a:ln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154" name="Straight Connector 153">
            <a:extLst>
              <a:ext uri="{FF2B5EF4-FFF2-40B4-BE49-F238E27FC236}">
                <a16:creationId xmlns:a16="http://schemas.microsoft.com/office/drawing/2014/main" id="{05C0BE54-99C5-ADFC-EA2B-8FEA6ECAC69F}"/>
              </a:ext>
            </a:extLst>
          </p:cNvPr>
          <p:cNvCxnSpPr>
            <a:cxnSpLocks/>
            <a:stCxn id="148" idx="1"/>
          </p:cNvCxnSpPr>
          <p:nvPr/>
        </p:nvCxnSpPr>
        <p:spPr>
          <a:xfrm>
            <a:off x="4126555" y="927318"/>
            <a:ext cx="1670152" cy="2149704"/>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
        <p:nvSpPr>
          <p:cNvPr id="157" name="Arrow: Down 156">
            <a:extLst>
              <a:ext uri="{FF2B5EF4-FFF2-40B4-BE49-F238E27FC236}">
                <a16:creationId xmlns:a16="http://schemas.microsoft.com/office/drawing/2014/main" id="{5F02A087-0D15-558D-DCFB-1EE48E2BD427}"/>
              </a:ext>
            </a:extLst>
          </p:cNvPr>
          <p:cNvSpPr/>
          <p:nvPr/>
        </p:nvSpPr>
        <p:spPr>
          <a:xfrm rot="10220460">
            <a:off x="4599944" y="1948984"/>
            <a:ext cx="254024" cy="33132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58" name="Arrow: Down 157">
            <a:extLst>
              <a:ext uri="{FF2B5EF4-FFF2-40B4-BE49-F238E27FC236}">
                <a16:creationId xmlns:a16="http://schemas.microsoft.com/office/drawing/2014/main" id="{BA53D384-116A-BE84-8E21-DF7E155A594E}"/>
              </a:ext>
            </a:extLst>
          </p:cNvPr>
          <p:cNvSpPr/>
          <p:nvPr/>
        </p:nvSpPr>
        <p:spPr>
          <a:xfrm rot="10220460">
            <a:off x="4716483" y="2704156"/>
            <a:ext cx="232906" cy="33132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59" name="Arrow: Down 158">
            <a:extLst>
              <a:ext uri="{FF2B5EF4-FFF2-40B4-BE49-F238E27FC236}">
                <a16:creationId xmlns:a16="http://schemas.microsoft.com/office/drawing/2014/main" id="{55B001E8-B2C2-1C25-ED14-31B6D261E27B}"/>
              </a:ext>
            </a:extLst>
          </p:cNvPr>
          <p:cNvSpPr/>
          <p:nvPr/>
        </p:nvSpPr>
        <p:spPr>
          <a:xfrm rot="4056611">
            <a:off x="5947277" y="435448"/>
            <a:ext cx="240139" cy="623924"/>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63" name="TextBox 162">
            <a:extLst>
              <a:ext uri="{FF2B5EF4-FFF2-40B4-BE49-F238E27FC236}">
                <a16:creationId xmlns:a16="http://schemas.microsoft.com/office/drawing/2014/main" id="{43D4859C-67B2-2C08-4E5E-5C8CB780B716}"/>
              </a:ext>
            </a:extLst>
          </p:cNvPr>
          <p:cNvSpPr txBox="1"/>
          <p:nvPr/>
        </p:nvSpPr>
        <p:spPr>
          <a:xfrm>
            <a:off x="4618943" y="4895129"/>
            <a:ext cx="1711115" cy="338554"/>
          </a:xfrm>
          <a:prstGeom prst="rect">
            <a:avLst/>
          </a:prstGeom>
          <a:solidFill>
            <a:schemeClr val="bg1"/>
          </a:solidFill>
        </p:spPr>
        <p:txBody>
          <a:bodyPr wrap="square" lIns="0" tIns="0" rIns="0" bIns="0">
            <a:spAutoFit/>
          </a:bodyPr>
          <a:lstStyle/>
          <a:p>
            <a:r>
              <a:rPr lang="en-IE" sz="1100" b="1" dirty="0">
                <a:solidFill>
                  <a:srgbClr val="0000FF"/>
                </a:solidFill>
              </a:rPr>
              <a:t>SLOW fluid pressure </a:t>
            </a:r>
            <a:r>
              <a:rPr lang="en-IE" sz="1100" b="1" dirty="0" err="1">
                <a:solidFill>
                  <a:srgbClr val="0000FF"/>
                </a:solidFill>
              </a:rPr>
              <a:t>buildup</a:t>
            </a:r>
            <a:r>
              <a:rPr lang="en-IE" sz="1100" b="1" dirty="0">
                <a:solidFill>
                  <a:srgbClr val="0000FF"/>
                </a:solidFill>
              </a:rPr>
              <a:t>, FAST release</a:t>
            </a:r>
          </a:p>
        </p:txBody>
      </p:sp>
      <p:sp>
        <p:nvSpPr>
          <p:cNvPr id="164" name="Arrow: Down 163">
            <a:extLst>
              <a:ext uri="{FF2B5EF4-FFF2-40B4-BE49-F238E27FC236}">
                <a16:creationId xmlns:a16="http://schemas.microsoft.com/office/drawing/2014/main" id="{A143DCB3-E10D-6C69-D319-AB074C055143}"/>
              </a:ext>
            </a:extLst>
          </p:cNvPr>
          <p:cNvSpPr/>
          <p:nvPr/>
        </p:nvSpPr>
        <p:spPr>
          <a:xfrm rot="16447633">
            <a:off x="1640120" y="5590794"/>
            <a:ext cx="240139" cy="623924"/>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65" name="Arrow: Down 164">
            <a:extLst>
              <a:ext uri="{FF2B5EF4-FFF2-40B4-BE49-F238E27FC236}">
                <a16:creationId xmlns:a16="http://schemas.microsoft.com/office/drawing/2014/main" id="{26A9304A-901A-5798-F1F6-F57D1C1DEFD2}"/>
              </a:ext>
            </a:extLst>
          </p:cNvPr>
          <p:cNvSpPr/>
          <p:nvPr/>
        </p:nvSpPr>
        <p:spPr>
          <a:xfrm rot="15613017">
            <a:off x="2412457" y="5517798"/>
            <a:ext cx="240139" cy="623924"/>
          </a:xfrm>
          <a:prstGeom prst="downArrow">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66" name="Arrow: Down 165">
            <a:extLst>
              <a:ext uri="{FF2B5EF4-FFF2-40B4-BE49-F238E27FC236}">
                <a16:creationId xmlns:a16="http://schemas.microsoft.com/office/drawing/2014/main" id="{69344AEE-2328-4558-D28E-2F6D162CD2F2}"/>
              </a:ext>
            </a:extLst>
          </p:cNvPr>
          <p:cNvSpPr/>
          <p:nvPr/>
        </p:nvSpPr>
        <p:spPr>
          <a:xfrm rot="14448567">
            <a:off x="3595562" y="4781238"/>
            <a:ext cx="240139" cy="623924"/>
          </a:xfrm>
          <a:prstGeom prst="downArrow">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rgbClr val="DFAE00"/>
              </a:solidFill>
            </a:endParaRPr>
          </a:p>
        </p:txBody>
      </p:sp>
      <p:sp>
        <p:nvSpPr>
          <p:cNvPr id="167" name="Arrow: Down 166">
            <a:extLst>
              <a:ext uri="{FF2B5EF4-FFF2-40B4-BE49-F238E27FC236}">
                <a16:creationId xmlns:a16="http://schemas.microsoft.com/office/drawing/2014/main" id="{117E8061-D726-BA86-DD13-71C86ABC5153}"/>
              </a:ext>
            </a:extLst>
          </p:cNvPr>
          <p:cNvSpPr/>
          <p:nvPr/>
        </p:nvSpPr>
        <p:spPr>
          <a:xfrm rot="7151966">
            <a:off x="5265234" y="5457430"/>
            <a:ext cx="240139" cy="623924"/>
          </a:xfrm>
          <a:prstGeom prst="downArrow">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68" name="TextBox 167">
            <a:extLst>
              <a:ext uri="{FF2B5EF4-FFF2-40B4-BE49-F238E27FC236}">
                <a16:creationId xmlns:a16="http://schemas.microsoft.com/office/drawing/2014/main" id="{480A6E8E-3F43-530F-39F8-EC0961167D66}"/>
              </a:ext>
            </a:extLst>
          </p:cNvPr>
          <p:cNvSpPr txBox="1"/>
          <p:nvPr/>
        </p:nvSpPr>
        <p:spPr>
          <a:xfrm rot="1592464">
            <a:off x="1010733" y="5249285"/>
            <a:ext cx="891591" cy="307777"/>
          </a:xfrm>
          <a:prstGeom prst="rect">
            <a:avLst/>
          </a:prstGeom>
          <a:noFill/>
        </p:spPr>
        <p:txBody>
          <a:bodyPr wrap="none" rtlCol="0">
            <a:spAutoFit/>
          </a:bodyPr>
          <a:lstStyle/>
          <a:p>
            <a:r>
              <a:rPr lang="en-IE" sz="1400" b="1" dirty="0">
                <a:solidFill>
                  <a:srgbClr val="00B050"/>
                </a:solidFill>
              </a:rPr>
              <a:t>INFLOW</a:t>
            </a:r>
          </a:p>
        </p:txBody>
      </p:sp>
      <p:sp>
        <p:nvSpPr>
          <p:cNvPr id="169" name="TextBox 168">
            <a:extLst>
              <a:ext uri="{FF2B5EF4-FFF2-40B4-BE49-F238E27FC236}">
                <a16:creationId xmlns:a16="http://schemas.microsoft.com/office/drawing/2014/main" id="{BDD36A70-E916-CE1D-6EA4-71C3BF80B7FD}"/>
              </a:ext>
            </a:extLst>
          </p:cNvPr>
          <p:cNvSpPr txBox="1"/>
          <p:nvPr/>
        </p:nvSpPr>
        <p:spPr>
          <a:xfrm rot="20759939">
            <a:off x="2109190" y="5243739"/>
            <a:ext cx="1122423" cy="307777"/>
          </a:xfrm>
          <a:prstGeom prst="rect">
            <a:avLst/>
          </a:prstGeom>
          <a:noFill/>
          <a:ln>
            <a:noFill/>
          </a:ln>
        </p:spPr>
        <p:txBody>
          <a:bodyPr wrap="none" rtlCol="0">
            <a:spAutoFit/>
          </a:bodyPr>
          <a:lstStyle/>
          <a:p>
            <a:r>
              <a:rPr lang="en-IE" sz="1400" b="1" dirty="0">
                <a:solidFill>
                  <a:schemeClr val="accent1">
                    <a:lumMod val="75000"/>
                  </a:schemeClr>
                </a:solidFill>
              </a:rPr>
              <a:t>LEACHING</a:t>
            </a:r>
          </a:p>
        </p:txBody>
      </p:sp>
      <p:sp>
        <p:nvSpPr>
          <p:cNvPr id="171" name="Arrow: Down 170">
            <a:extLst>
              <a:ext uri="{FF2B5EF4-FFF2-40B4-BE49-F238E27FC236}">
                <a16:creationId xmlns:a16="http://schemas.microsoft.com/office/drawing/2014/main" id="{C6C54E62-C69B-44BF-A4BD-FF3740FED0BC}"/>
              </a:ext>
            </a:extLst>
          </p:cNvPr>
          <p:cNvSpPr/>
          <p:nvPr/>
        </p:nvSpPr>
        <p:spPr>
          <a:xfrm>
            <a:off x="4582187" y="878876"/>
            <a:ext cx="279093" cy="311251"/>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72" name="Arrow: Down 171">
            <a:extLst>
              <a:ext uri="{FF2B5EF4-FFF2-40B4-BE49-F238E27FC236}">
                <a16:creationId xmlns:a16="http://schemas.microsoft.com/office/drawing/2014/main" id="{27E87E35-9B38-9AD3-DCFE-576AF467289F}"/>
              </a:ext>
            </a:extLst>
          </p:cNvPr>
          <p:cNvSpPr/>
          <p:nvPr/>
        </p:nvSpPr>
        <p:spPr>
          <a:xfrm rot="3654788">
            <a:off x="5377933" y="852169"/>
            <a:ext cx="279093" cy="311251"/>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73" name="Freeform: Shape 172">
            <a:extLst>
              <a:ext uri="{FF2B5EF4-FFF2-40B4-BE49-F238E27FC236}">
                <a16:creationId xmlns:a16="http://schemas.microsoft.com/office/drawing/2014/main" id="{0954FEAC-F215-6FF8-F3BD-761F5C71187B}"/>
              </a:ext>
            </a:extLst>
          </p:cNvPr>
          <p:cNvSpPr/>
          <p:nvPr/>
        </p:nvSpPr>
        <p:spPr>
          <a:xfrm>
            <a:off x="2308930" y="6535250"/>
            <a:ext cx="4139293" cy="253093"/>
          </a:xfrm>
          <a:custGeom>
            <a:avLst/>
            <a:gdLst>
              <a:gd name="connsiteX0" fmla="*/ 0 w 4139293"/>
              <a:gd name="connsiteY0" fmla="*/ 228600 h 253093"/>
              <a:gd name="connsiteX1" fmla="*/ 1126672 w 4139293"/>
              <a:gd name="connsiteY1" fmla="*/ 48986 h 253093"/>
              <a:gd name="connsiteX2" fmla="*/ 2057400 w 4139293"/>
              <a:gd name="connsiteY2" fmla="*/ 16329 h 253093"/>
              <a:gd name="connsiteX3" fmla="*/ 2824843 w 4139293"/>
              <a:gd name="connsiteY3" fmla="*/ 0 h 253093"/>
              <a:gd name="connsiteX4" fmla="*/ 3445329 w 4139293"/>
              <a:gd name="connsiteY4" fmla="*/ 106136 h 253093"/>
              <a:gd name="connsiteX5" fmla="*/ 4139293 w 4139293"/>
              <a:gd name="connsiteY5" fmla="*/ 146958 h 253093"/>
              <a:gd name="connsiteX6" fmla="*/ 4131129 w 4139293"/>
              <a:gd name="connsiteY6" fmla="*/ 253093 h 253093"/>
              <a:gd name="connsiteX7" fmla="*/ 0 w 4139293"/>
              <a:gd name="connsiteY7" fmla="*/ 228600 h 253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39293" h="253093">
                <a:moveTo>
                  <a:pt x="0" y="228600"/>
                </a:moveTo>
                <a:lnTo>
                  <a:pt x="1126672" y="48986"/>
                </a:lnTo>
                <a:lnTo>
                  <a:pt x="2057400" y="16329"/>
                </a:lnTo>
                <a:lnTo>
                  <a:pt x="2824843" y="0"/>
                </a:lnTo>
                <a:lnTo>
                  <a:pt x="3445329" y="106136"/>
                </a:lnTo>
                <a:lnTo>
                  <a:pt x="4139293" y="146958"/>
                </a:lnTo>
                <a:lnTo>
                  <a:pt x="4131129" y="253093"/>
                </a:lnTo>
                <a:lnTo>
                  <a:pt x="0" y="228600"/>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6200000" scaled="1"/>
                <a:tileRect/>
              </a:gradFill>
            </a:endParaRPr>
          </a:p>
        </p:txBody>
      </p:sp>
      <p:sp>
        <p:nvSpPr>
          <p:cNvPr id="174" name="Arrow: Down 173">
            <a:extLst>
              <a:ext uri="{FF2B5EF4-FFF2-40B4-BE49-F238E27FC236}">
                <a16:creationId xmlns:a16="http://schemas.microsoft.com/office/drawing/2014/main" id="{B83ED3BF-536A-04C6-2C01-4B25DC124B37}"/>
              </a:ext>
            </a:extLst>
          </p:cNvPr>
          <p:cNvSpPr/>
          <p:nvPr/>
        </p:nvSpPr>
        <p:spPr>
          <a:xfrm>
            <a:off x="749057" y="4507996"/>
            <a:ext cx="240139" cy="623924"/>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175" name="Connector: Curved 174">
            <a:extLst>
              <a:ext uri="{FF2B5EF4-FFF2-40B4-BE49-F238E27FC236}">
                <a16:creationId xmlns:a16="http://schemas.microsoft.com/office/drawing/2014/main" id="{DE362B6E-0CCA-05B3-CDAC-CB8A927B8B21}"/>
              </a:ext>
            </a:extLst>
          </p:cNvPr>
          <p:cNvCxnSpPr>
            <a:cxnSpLocks/>
          </p:cNvCxnSpPr>
          <p:nvPr/>
        </p:nvCxnSpPr>
        <p:spPr>
          <a:xfrm rot="16200000" flipH="1">
            <a:off x="449172" y="4231288"/>
            <a:ext cx="1318695" cy="308540"/>
          </a:xfrm>
          <a:prstGeom prst="curvedConnector3">
            <a:avLst>
              <a:gd name="adj1" fmla="val 50000"/>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176" name="TextBox 175">
            <a:extLst>
              <a:ext uri="{FF2B5EF4-FFF2-40B4-BE49-F238E27FC236}">
                <a16:creationId xmlns:a16="http://schemas.microsoft.com/office/drawing/2014/main" id="{F5905391-F03C-86C2-1330-74C5AFF48526}"/>
              </a:ext>
            </a:extLst>
          </p:cNvPr>
          <p:cNvSpPr txBox="1"/>
          <p:nvPr/>
        </p:nvSpPr>
        <p:spPr>
          <a:xfrm>
            <a:off x="1647657" y="4375501"/>
            <a:ext cx="2922606" cy="307777"/>
          </a:xfrm>
          <a:prstGeom prst="rect">
            <a:avLst/>
          </a:prstGeom>
          <a:solidFill>
            <a:schemeClr val="bg1"/>
          </a:solidFill>
        </p:spPr>
        <p:txBody>
          <a:bodyPr wrap="square" lIns="0" tIns="0" rIns="0" bIns="0" rtlCol="0">
            <a:spAutoFit/>
          </a:bodyPr>
          <a:lstStyle/>
          <a:p>
            <a:r>
              <a:rPr lang="en-IE" sz="1000" b="1" dirty="0">
                <a:solidFill>
                  <a:schemeClr val="accent1">
                    <a:lumMod val="75000"/>
                  </a:schemeClr>
                </a:solidFill>
              </a:rPr>
              <a:t>Lateral flow of heated dense brines at depth leaching metals from Lower Palaeozoic rocks</a:t>
            </a:r>
          </a:p>
        </p:txBody>
      </p:sp>
      <p:sp>
        <p:nvSpPr>
          <p:cNvPr id="177" name="Arrow: Down 176">
            <a:extLst>
              <a:ext uri="{FF2B5EF4-FFF2-40B4-BE49-F238E27FC236}">
                <a16:creationId xmlns:a16="http://schemas.microsoft.com/office/drawing/2014/main" id="{AE297224-0211-1F51-5BC6-D383ADF3E2C6}"/>
              </a:ext>
            </a:extLst>
          </p:cNvPr>
          <p:cNvSpPr/>
          <p:nvPr/>
        </p:nvSpPr>
        <p:spPr>
          <a:xfrm>
            <a:off x="724702" y="3664753"/>
            <a:ext cx="240139" cy="623924"/>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78" name="TextBox 177">
            <a:extLst>
              <a:ext uri="{FF2B5EF4-FFF2-40B4-BE49-F238E27FC236}">
                <a16:creationId xmlns:a16="http://schemas.microsoft.com/office/drawing/2014/main" id="{DCB5FAAE-D26C-C244-C7CD-026338CEE35E}"/>
              </a:ext>
            </a:extLst>
          </p:cNvPr>
          <p:cNvSpPr txBox="1"/>
          <p:nvPr/>
        </p:nvSpPr>
        <p:spPr>
          <a:xfrm>
            <a:off x="2886287" y="5931777"/>
            <a:ext cx="2280912" cy="307777"/>
          </a:xfrm>
          <a:prstGeom prst="rect">
            <a:avLst/>
          </a:prstGeom>
          <a:solidFill>
            <a:schemeClr val="bg1"/>
          </a:solidFill>
        </p:spPr>
        <p:txBody>
          <a:bodyPr wrap="square" lIns="0" tIns="0" rIns="0" bIns="0" rtlCol="0">
            <a:spAutoFit/>
          </a:bodyPr>
          <a:lstStyle/>
          <a:p>
            <a:r>
              <a:rPr lang="en-IE" sz="1000" b="1" dirty="0"/>
              <a:t>Fluids focused along deep seated heterogenous terrane boundaries</a:t>
            </a:r>
          </a:p>
        </p:txBody>
      </p:sp>
      <p:sp>
        <p:nvSpPr>
          <p:cNvPr id="179" name="Right Brace 178">
            <a:extLst>
              <a:ext uri="{FF2B5EF4-FFF2-40B4-BE49-F238E27FC236}">
                <a16:creationId xmlns:a16="http://schemas.microsoft.com/office/drawing/2014/main" id="{AFE1DAF5-0026-956E-EC6B-6D41733DB23E}"/>
              </a:ext>
            </a:extLst>
          </p:cNvPr>
          <p:cNvSpPr/>
          <p:nvPr/>
        </p:nvSpPr>
        <p:spPr>
          <a:xfrm>
            <a:off x="6526658" y="3561515"/>
            <a:ext cx="229057" cy="3102777"/>
          </a:xfrm>
          <a:prstGeom prst="rightBrace">
            <a:avLst/>
          </a:prstGeom>
          <a:noFill/>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E"/>
          </a:p>
        </p:txBody>
      </p:sp>
      <p:sp>
        <p:nvSpPr>
          <p:cNvPr id="180" name="TextBox 179">
            <a:extLst>
              <a:ext uri="{FF2B5EF4-FFF2-40B4-BE49-F238E27FC236}">
                <a16:creationId xmlns:a16="http://schemas.microsoft.com/office/drawing/2014/main" id="{965E82F0-7659-D7AA-BFC5-AFEE392D25AE}"/>
              </a:ext>
            </a:extLst>
          </p:cNvPr>
          <p:cNvSpPr txBox="1"/>
          <p:nvPr/>
        </p:nvSpPr>
        <p:spPr>
          <a:xfrm>
            <a:off x="5581682" y="3611045"/>
            <a:ext cx="802439" cy="507831"/>
          </a:xfrm>
          <a:prstGeom prst="rect">
            <a:avLst/>
          </a:prstGeom>
          <a:solidFill>
            <a:schemeClr val="bg1"/>
          </a:solidFill>
        </p:spPr>
        <p:txBody>
          <a:bodyPr wrap="square" lIns="0" tIns="0" rIns="0" bIns="0">
            <a:spAutoFit/>
          </a:bodyPr>
          <a:lstStyle/>
          <a:p>
            <a:pPr algn="ctr"/>
            <a:r>
              <a:rPr lang="en-IE" sz="1100" b="1" dirty="0">
                <a:solidFill>
                  <a:srgbClr val="FF0000"/>
                </a:solidFill>
              </a:rPr>
              <a:t>Episodic</a:t>
            </a:r>
          </a:p>
          <a:p>
            <a:pPr algn="ctr"/>
            <a:r>
              <a:rPr lang="en-IE" sz="1100" b="1" dirty="0">
                <a:solidFill>
                  <a:srgbClr val="FF0000"/>
                </a:solidFill>
              </a:rPr>
              <a:t> fluid</a:t>
            </a:r>
          </a:p>
          <a:p>
            <a:pPr algn="ctr"/>
            <a:r>
              <a:rPr lang="en-IE" sz="1100" b="1" dirty="0">
                <a:solidFill>
                  <a:srgbClr val="FF0000"/>
                </a:solidFill>
              </a:rPr>
              <a:t>release</a:t>
            </a:r>
          </a:p>
        </p:txBody>
      </p:sp>
      <p:sp>
        <p:nvSpPr>
          <p:cNvPr id="181" name="Arrow: Down 180">
            <a:extLst>
              <a:ext uri="{FF2B5EF4-FFF2-40B4-BE49-F238E27FC236}">
                <a16:creationId xmlns:a16="http://schemas.microsoft.com/office/drawing/2014/main" id="{951FE3C3-6D1B-F5F8-B325-D64096754E15}"/>
              </a:ext>
            </a:extLst>
          </p:cNvPr>
          <p:cNvSpPr/>
          <p:nvPr/>
        </p:nvSpPr>
        <p:spPr>
          <a:xfrm rot="10220460">
            <a:off x="5167144" y="2738397"/>
            <a:ext cx="232906" cy="33132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82" name="Rectangle 181">
            <a:extLst>
              <a:ext uri="{FF2B5EF4-FFF2-40B4-BE49-F238E27FC236}">
                <a16:creationId xmlns:a16="http://schemas.microsoft.com/office/drawing/2014/main" id="{279389E0-A512-71C9-7060-B4BE783B5279}"/>
              </a:ext>
            </a:extLst>
          </p:cNvPr>
          <p:cNvSpPr/>
          <p:nvPr/>
        </p:nvSpPr>
        <p:spPr>
          <a:xfrm>
            <a:off x="68094" y="68094"/>
            <a:ext cx="9402573" cy="674126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nvGrpSpPr>
          <p:cNvPr id="219" name="Group 218">
            <a:extLst>
              <a:ext uri="{FF2B5EF4-FFF2-40B4-BE49-F238E27FC236}">
                <a16:creationId xmlns:a16="http://schemas.microsoft.com/office/drawing/2014/main" id="{B1A981A5-E996-C288-1FED-A824A6A32960}"/>
              </a:ext>
            </a:extLst>
          </p:cNvPr>
          <p:cNvGrpSpPr/>
          <p:nvPr/>
        </p:nvGrpSpPr>
        <p:grpSpPr>
          <a:xfrm>
            <a:off x="610345" y="103356"/>
            <a:ext cx="5896724" cy="3472404"/>
            <a:chOff x="5762221" y="2398221"/>
            <a:chExt cx="5896724" cy="3472404"/>
          </a:xfrm>
        </p:grpSpPr>
        <p:sp>
          <p:nvSpPr>
            <p:cNvPr id="217" name="TextBox 216">
              <a:extLst>
                <a:ext uri="{FF2B5EF4-FFF2-40B4-BE49-F238E27FC236}">
                  <a16:creationId xmlns:a16="http://schemas.microsoft.com/office/drawing/2014/main" id="{E8BF4D6A-83B1-FA6F-3D69-17B3092A278D}"/>
                </a:ext>
              </a:extLst>
            </p:cNvPr>
            <p:cNvSpPr txBox="1"/>
            <p:nvPr/>
          </p:nvSpPr>
          <p:spPr>
            <a:xfrm>
              <a:off x="5762221" y="2398221"/>
              <a:ext cx="1940147" cy="400110"/>
            </a:xfrm>
            <a:prstGeom prst="rect">
              <a:avLst/>
            </a:prstGeom>
            <a:solidFill>
              <a:schemeClr val="bg1"/>
            </a:solidFill>
          </p:spPr>
          <p:txBody>
            <a:bodyPr wrap="none" rtlCol="0">
              <a:spAutoFit/>
            </a:bodyPr>
            <a:lstStyle/>
            <a:p>
              <a:pPr algn="ctr"/>
              <a:r>
                <a:rPr lang="en-IE" sz="2000" b="1" dirty="0"/>
                <a:t>LOCAL &lt;10km</a:t>
              </a:r>
            </a:p>
          </p:txBody>
        </p:sp>
        <p:sp>
          <p:nvSpPr>
            <p:cNvPr id="218" name="TextBox 217">
              <a:extLst>
                <a:ext uri="{FF2B5EF4-FFF2-40B4-BE49-F238E27FC236}">
                  <a16:creationId xmlns:a16="http://schemas.microsoft.com/office/drawing/2014/main" id="{4B160A91-B88E-2C3F-33CA-927A6B5B0C7F}"/>
                </a:ext>
              </a:extLst>
            </p:cNvPr>
            <p:cNvSpPr txBox="1"/>
            <p:nvPr/>
          </p:nvSpPr>
          <p:spPr>
            <a:xfrm>
              <a:off x="9249118" y="5470515"/>
              <a:ext cx="2409827" cy="400110"/>
            </a:xfrm>
            <a:prstGeom prst="rect">
              <a:avLst/>
            </a:prstGeom>
            <a:solidFill>
              <a:schemeClr val="bg1"/>
            </a:solidFill>
          </p:spPr>
          <p:txBody>
            <a:bodyPr wrap="none" rtlCol="0">
              <a:spAutoFit/>
            </a:bodyPr>
            <a:lstStyle/>
            <a:p>
              <a:pPr algn="ctr"/>
              <a:r>
                <a:rPr lang="en-IE" sz="2000" b="1" dirty="0"/>
                <a:t>REGIONAL &gt;50km</a:t>
              </a:r>
            </a:p>
          </p:txBody>
        </p:sp>
      </p:grpSp>
      <p:sp>
        <p:nvSpPr>
          <p:cNvPr id="3" name="TextBox 2">
            <a:extLst>
              <a:ext uri="{FF2B5EF4-FFF2-40B4-BE49-F238E27FC236}">
                <a16:creationId xmlns:a16="http://schemas.microsoft.com/office/drawing/2014/main" id="{0845B4BF-D9CF-EEFA-1047-36975810061B}"/>
              </a:ext>
            </a:extLst>
          </p:cNvPr>
          <p:cNvSpPr txBox="1"/>
          <p:nvPr/>
        </p:nvSpPr>
        <p:spPr>
          <a:xfrm>
            <a:off x="9525" y="9525"/>
            <a:ext cx="9115426" cy="3219450"/>
          </a:xfrm>
          <a:prstGeom prst="rect">
            <a:avLst/>
          </a:prstGeom>
          <a:solidFill>
            <a:schemeClr val="bg1">
              <a:lumMod val="85000"/>
              <a:alpha val="85000"/>
            </a:schemeClr>
          </a:solidFill>
          <a:ln>
            <a:noFill/>
          </a:ln>
        </p:spPr>
        <p:txBody>
          <a:bodyPr wrap="square" rtlCol="0">
            <a:spAutoFit/>
          </a:bodyPr>
          <a:lstStyle/>
          <a:p>
            <a:endParaRPr lang="en-IE" dirty="0"/>
          </a:p>
        </p:txBody>
      </p:sp>
      <p:sp>
        <p:nvSpPr>
          <p:cNvPr id="11" name="TextBox 10">
            <a:extLst>
              <a:ext uri="{FF2B5EF4-FFF2-40B4-BE49-F238E27FC236}">
                <a16:creationId xmlns:a16="http://schemas.microsoft.com/office/drawing/2014/main" id="{8045EBCF-BA73-412C-892A-4EFF0B273926}"/>
              </a:ext>
            </a:extLst>
          </p:cNvPr>
          <p:cNvSpPr txBox="1"/>
          <p:nvPr/>
        </p:nvSpPr>
        <p:spPr>
          <a:xfrm>
            <a:off x="6669841" y="948002"/>
            <a:ext cx="2533066" cy="1015663"/>
          </a:xfrm>
          <a:prstGeom prst="rect">
            <a:avLst/>
          </a:prstGeom>
          <a:noFill/>
        </p:spPr>
        <p:txBody>
          <a:bodyPr wrap="none" rtlCol="0">
            <a:spAutoFit/>
          </a:bodyPr>
          <a:lstStyle/>
          <a:p>
            <a:pPr algn="ctr"/>
            <a:r>
              <a:rPr lang="en-IE" sz="2000" b="1" dirty="0"/>
              <a:t>Simplified Cartoon </a:t>
            </a:r>
          </a:p>
          <a:p>
            <a:pPr algn="ctr"/>
            <a:r>
              <a:rPr lang="en-IE" sz="2000" b="1" dirty="0"/>
              <a:t>Showing </a:t>
            </a:r>
          </a:p>
          <a:p>
            <a:pPr algn="ctr"/>
            <a:r>
              <a:rPr lang="en-IE" sz="2000" b="1" dirty="0"/>
              <a:t>Genetic Model</a:t>
            </a:r>
          </a:p>
        </p:txBody>
      </p:sp>
    </p:spTree>
    <p:extLst>
      <p:ext uri="{BB962C8B-B14F-4D97-AF65-F5344CB8AC3E}">
        <p14:creationId xmlns:p14="http://schemas.microsoft.com/office/powerpoint/2010/main" val="826574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8BC6A6D-C169-40EF-8251-AD6BC6EF3C58}"/>
              </a:ext>
            </a:extLst>
          </p:cNvPr>
          <p:cNvSpPr>
            <a:spLocks noGrp="1"/>
          </p:cNvSpPr>
          <p:nvPr>
            <p:ph type="dt" sz="half" idx="10"/>
          </p:nvPr>
        </p:nvSpPr>
        <p:spPr/>
        <p:txBody>
          <a:bodyPr/>
          <a:lstStyle/>
          <a:p>
            <a:fld id="{509ED4D7-8976-4290-9FF0-BF6842204702}" type="datetime1">
              <a:rPr lang="sv-SE" smtClean="0"/>
              <a:pPr/>
              <a:t>2023-09-28</a:t>
            </a:fld>
            <a:endParaRPr lang="en-GB" dirty="0"/>
          </a:p>
        </p:txBody>
      </p:sp>
      <p:sp>
        <p:nvSpPr>
          <p:cNvPr id="5" name="Slide Number Placeholder 4">
            <a:extLst>
              <a:ext uri="{FF2B5EF4-FFF2-40B4-BE49-F238E27FC236}">
                <a16:creationId xmlns:a16="http://schemas.microsoft.com/office/drawing/2014/main" id="{B78FCDCC-0F48-46B2-BC99-F5F91F79C032}"/>
              </a:ext>
            </a:extLst>
          </p:cNvPr>
          <p:cNvSpPr>
            <a:spLocks noGrp="1"/>
          </p:cNvSpPr>
          <p:nvPr>
            <p:ph type="sldNum" sz="quarter" idx="11"/>
          </p:nvPr>
        </p:nvSpPr>
        <p:spPr/>
        <p:txBody>
          <a:bodyPr/>
          <a:lstStyle/>
          <a:p>
            <a:fld id="{A153D128-6291-4599-92FF-DFF1C4914FCF}" type="slidenum">
              <a:rPr lang="en-GB" smtClean="0"/>
              <a:pPr/>
              <a:t>61</a:t>
            </a:fld>
            <a:endParaRPr lang="en-GB"/>
          </a:p>
        </p:txBody>
      </p:sp>
      <p:sp>
        <p:nvSpPr>
          <p:cNvPr id="6" name="Footer Placeholder 5">
            <a:extLst>
              <a:ext uri="{FF2B5EF4-FFF2-40B4-BE49-F238E27FC236}">
                <a16:creationId xmlns:a16="http://schemas.microsoft.com/office/drawing/2014/main" id="{B800F486-26C8-426A-99E3-9FDA18BEE49A}"/>
              </a:ext>
            </a:extLst>
          </p:cNvPr>
          <p:cNvSpPr>
            <a:spLocks noGrp="1"/>
          </p:cNvSpPr>
          <p:nvPr>
            <p:ph type="ftr" sz="quarter" idx="12"/>
          </p:nvPr>
        </p:nvSpPr>
        <p:spPr/>
        <p:txBody>
          <a:bodyPr/>
          <a:lstStyle/>
          <a:p>
            <a:r>
              <a:rPr lang="en-US"/>
              <a:t>Unit/Operation choose tab Insert/Header &amp; Footer</a:t>
            </a:r>
            <a:endParaRPr lang="en-GB"/>
          </a:p>
        </p:txBody>
      </p:sp>
      <p:sp>
        <p:nvSpPr>
          <p:cNvPr id="3" name="Footer Placeholder 1">
            <a:extLst>
              <a:ext uri="{FF2B5EF4-FFF2-40B4-BE49-F238E27FC236}">
                <a16:creationId xmlns:a16="http://schemas.microsoft.com/office/drawing/2014/main" id="{201B3C08-25C1-B35D-7D05-D76FA3D5D0CC}"/>
              </a:ext>
            </a:extLst>
          </p:cNvPr>
          <p:cNvSpPr txBox="1">
            <a:spLocks/>
          </p:cNvSpPr>
          <p:nvPr/>
        </p:nvSpPr>
        <p:spPr>
          <a:xfrm>
            <a:off x="250825" y="6669088"/>
            <a:ext cx="2895600" cy="188912"/>
          </a:xfrm>
          <a:prstGeom prst="rect">
            <a:avLst/>
          </a:prstGeom>
        </p:spPr>
        <p:txBody>
          <a:bodyPr vert="horz" lIns="91440" tIns="45720" rIns="91440" bIns="45720" rtlCol="0" anchor="ctr"/>
          <a:lstStyle>
            <a:defPPr>
              <a:defRPr lang="sv-SE"/>
            </a:defPPr>
            <a:lvl1pPr marL="0" algn="r" defTabSz="914400" rtl="0" eaLnBrk="1" latinLnBrk="0" hangingPunct="1">
              <a:defRPr sz="900" kern="1200">
                <a:solidFill>
                  <a:schemeClr val="bg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en-US"/>
              <a:t>Boliden Tara Mines Limited 	EXPLORATION </a:t>
            </a:r>
          </a:p>
        </p:txBody>
      </p:sp>
      <p:pic>
        <p:nvPicPr>
          <p:cNvPr id="7" name="Picture 2">
            <a:extLst>
              <a:ext uri="{FF2B5EF4-FFF2-40B4-BE49-F238E27FC236}">
                <a16:creationId xmlns:a16="http://schemas.microsoft.com/office/drawing/2014/main" id="{72459383-4A7A-9D02-C038-BCCE26D7E1DF}"/>
              </a:ext>
            </a:extLst>
          </p:cNvPr>
          <p:cNvPicPr>
            <a:picLocks noChangeAspect="1" noChangeArrowheads="1"/>
          </p:cNvPicPr>
          <p:nvPr/>
        </p:nvPicPr>
        <p:blipFill>
          <a:blip r:embed="rId2" cstate="screen">
            <a:lum bright="14000" contras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6">
            <a:extLst>
              <a:ext uri="{FF2B5EF4-FFF2-40B4-BE49-F238E27FC236}">
                <a16:creationId xmlns:a16="http://schemas.microsoft.com/office/drawing/2014/main" id="{89EA79F7-ED4E-C9AB-DE50-F96ADE0BAA8B}"/>
              </a:ext>
            </a:extLst>
          </p:cNvPr>
          <p:cNvSpPr>
            <a:spLocks noChangeArrowheads="1"/>
          </p:cNvSpPr>
          <p:nvPr/>
        </p:nvSpPr>
        <p:spPr bwMode="auto">
          <a:xfrm>
            <a:off x="0" y="5270586"/>
            <a:ext cx="9067800" cy="2819400"/>
          </a:xfrm>
          <a:prstGeom prst="rect">
            <a:avLst/>
          </a:prstGeom>
          <a:noFill/>
          <a:ln>
            <a:noFill/>
          </a:ln>
          <a:effectLst/>
        </p:spPr>
        <p:txBody>
          <a:bodyPr anchor="ctr"/>
          <a:lstStyle>
            <a:lvl1pPr algn="l">
              <a:defRPr>
                <a:solidFill>
                  <a:schemeClr val="tx1"/>
                </a:solidFill>
                <a:latin typeface="Arial" panose="020B0604020202020204" pitchFamily="34" charset="0"/>
              </a:defRPr>
            </a:lvl1pPr>
            <a:lvl2pPr algn="l">
              <a:defRPr>
                <a:solidFill>
                  <a:schemeClr val="tx1"/>
                </a:solidFill>
                <a:latin typeface="Arial" panose="020B0604020202020204" pitchFamily="34" charset="0"/>
              </a:defRPr>
            </a:lvl2pPr>
            <a:lvl3pPr algn="l">
              <a:defRPr>
                <a:solidFill>
                  <a:schemeClr val="tx1"/>
                </a:solidFill>
                <a:latin typeface="Arial" panose="020B0604020202020204" pitchFamily="34" charset="0"/>
              </a:defRPr>
            </a:lvl3pPr>
            <a:lvl4pPr algn="l">
              <a:defRPr>
                <a:solidFill>
                  <a:schemeClr val="tx1"/>
                </a:solidFill>
                <a:latin typeface="Arial" panose="020B0604020202020204" pitchFamily="34" charset="0"/>
              </a:defRPr>
            </a:lvl4pPr>
            <a:lvl5pPr algn="l">
              <a:defRPr>
                <a:solidFill>
                  <a:schemeClr val="tx1"/>
                </a:solidFill>
                <a:latin typeface="Arial" panose="020B0604020202020204" pitchFamily="34" charset="0"/>
              </a:defRPr>
            </a:lvl5pPr>
            <a:lvl6pPr marL="457200" fontAlgn="base">
              <a:spcBef>
                <a:spcPct val="0"/>
              </a:spcBef>
              <a:spcAft>
                <a:spcPct val="0"/>
              </a:spcAft>
              <a:defRPr>
                <a:solidFill>
                  <a:schemeClr val="tx1"/>
                </a:solidFill>
                <a:latin typeface="Arial" panose="020B0604020202020204" pitchFamily="34" charset="0"/>
              </a:defRPr>
            </a:lvl6pPr>
            <a:lvl7pPr marL="914400" fontAlgn="base">
              <a:spcBef>
                <a:spcPct val="0"/>
              </a:spcBef>
              <a:spcAft>
                <a:spcPct val="0"/>
              </a:spcAft>
              <a:defRPr>
                <a:solidFill>
                  <a:schemeClr val="tx1"/>
                </a:solidFill>
                <a:latin typeface="Arial" panose="020B0604020202020204" pitchFamily="34" charset="0"/>
              </a:defRPr>
            </a:lvl7pPr>
            <a:lvl8pPr marL="1371600" fontAlgn="base">
              <a:spcBef>
                <a:spcPct val="0"/>
              </a:spcBef>
              <a:spcAft>
                <a:spcPct val="0"/>
              </a:spcAft>
              <a:defRPr>
                <a:solidFill>
                  <a:schemeClr val="tx1"/>
                </a:solidFill>
                <a:latin typeface="Arial" panose="020B0604020202020204" pitchFamily="34" charset="0"/>
              </a:defRPr>
            </a:lvl8pPr>
            <a:lvl9pPr marL="1828800" fontAlgn="base">
              <a:spcBef>
                <a:spcPct val="0"/>
              </a:spcBef>
              <a:spcAft>
                <a:spcPct val="0"/>
              </a:spcAft>
              <a:defRPr>
                <a:solidFill>
                  <a:schemeClr val="tx1"/>
                </a:solidFill>
                <a:latin typeface="Arial" panose="020B0604020202020204" pitchFamily="34" charset="0"/>
              </a:defRPr>
            </a:lvl9pPr>
          </a:lstStyle>
          <a:p>
            <a:pPr algn="ctr"/>
            <a:r>
              <a:rPr lang="en-IE" altLang="en-US" sz="1400" dirty="0">
                <a:solidFill>
                  <a:schemeClr val="bg1"/>
                </a:solidFill>
              </a:rPr>
              <a:t>Surface exploration drilling at Navan - headframes and concentrator infrastructure in far background</a:t>
            </a:r>
          </a:p>
        </p:txBody>
      </p:sp>
      <p:pic>
        <p:nvPicPr>
          <p:cNvPr id="2" name="Picture 1">
            <a:extLst>
              <a:ext uri="{FF2B5EF4-FFF2-40B4-BE49-F238E27FC236}">
                <a16:creationId xmlns:a16="http://schemas.microsoft.com/office/drawing/2014/main" id="{8484CD4A-9EA1-ED21-83A2-B52AA2FF411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68344" y="33716"/>
            <a:ext cx="1477738" cy="936595"/>
          </a:xfrm>
          <a:prstGeom prst="rect">
            <a:avLst/>
          </a:prstGeom>
        </p:spPr>
      </p:pic>
      <p:sp>
        <p:nvSpPr>
          <p:cNvPr id="9" name="TextBox 8">
            <a:extLst>
              <a:ext uri="{FF2B5EF4-FFF2-40B4-BE49-F238E27FC236}">
                <a16:creationId xmlns:a16="http://schemas.microsoft.com/office/drawing/2014/main" id="{CF663199-A649-81D2-DB1F-97D9990CE3F9}"/>
              </a:ext>
            </a:extLst>
          </p:cNvPr>
          <p:cNvSpPr txBox="1"/>
          <p:nvPr/>
        </p:nvSpPr>
        <p:spPr>
          <a:xfrm>
            <a:off x="-1220253" y="185921"/>
            <a:ext cx="10108858" cy="2954655"/>
          </a:xfrm>
          <a:prstGeom prst="rect">
            <a:avLst/>
          </a:prstGeom>
          <a:noFill/>
        </p:spPr>
        <p:txBody>
          <a:bodyPr wrap="none" rtlCol="0">
            <a:spAutoFit/>
          </a:bodyPr>
          <a:lstStyle/>
          <a:p>
            <a:pPr algn="ctr"/>
            <a:r>
              <a:rPr lang="en-US" sz="2400" b="1" dirty="0">
                <a:solidFill>
                  <a:srgbClr val="000000"/>
                </a:solidFill>
                <a:latin typeface="+mj-lt"/>
              </a:rPr>
              <a:t>Irish Type Zn-Pb Deposits  - Exploration Musings</a:t>
            </a:r>
          </a:p>
          <a:p>
            <a:pPr algn="ctr"/>
            <a:endParaRPr lang="en-US" sz="2000" b="1" dirty="0">
              <a:solidFill>
                <a:srgbClr val="000000"/>
              </a:solidFill>
              <a:latin typeface="+mj-lt"/>
            </a:endParaRPr>
          </a:p>
          <a:p>
            <a:pPr algn="ctr"/>
            <a:r>
              <a:rPr lang="en-US" sz="2400" b="1" dirty="0">
                <a:solidFill>
                  <a:srgbClr val="000000"/>
                </a:solidFill>
                <a:latin typeface="+mj-lt"/>
              </a:rPr>
              <a:t>We Have Confidence in Further Discoveries!</a:t>
            </a:r>
          </a:p>
          <a:p>
            <a:pPr algn="ctr"/>
            <a:r>
              <a:rPr lang="en-US" sz="1600" b="1" dirty="0">
                <a:solidFill>
                  <a:srgbClr val="000000"/>
                </a:solidFill>
                <a:latin typeface="+mj-lt"/>
              </a:rPr>
              <a:t>                                                                    </a:t>
            </a:r>
            <a:r>
              <a:rPr lang="en-US" b="1" dirty="0">
                <a:solidFill>
                  <a:srgbClr val="000000"/>
                </a:solidFill>
                <a:latin typeface="+mj-lt"/>
              </a:rPr>
              <a:t>- Successful Near - Mine Exploration at Navan</a:t>
            </a:r>
          </a:p>
          <a:p>
            <a:pPr algn="ctr"/>
            <a:r>
              <a:rPr lang="en-US" b="1" dirty="0">
                <a:solidFill>
                  <a:srgbClr val="000000"/>
                </a:solidFill>
                <a:latin typeface="+mj-lt"/>
              </a:rPr>
              <a:t>                                                                      </a:t>
            </a:r>
            <a:r>
              <a:rPr lang="en-US" b="1" i="1" dirty="0">
                <a:solidFill>
                  <a:srgbClr val="000000"/>
                </a:solidFill>
                <a:latin typeface="+mj-lt"/>
              </a:rPr>
              <a:t>The result of confidence in geological knowledge</a:t>
            </a:r>
          </a:p>
          <a:p>
            <a:pPr algn="ctr"/>
            <a:endParaRPr lang="en-US" sz="1600" b="1" dirty="0">
              <a:solidFill>
                <a:srgbClr val="000000"/>
              </a:solidFill>
              <a:latin typeface="+mj-lt"/>
            </a:endParaRPr>
          </a:p>
          <a:p>
            <a:pPr algn="ctr"/>
            <a:r>
              <a:rPr lang="en-US" b="1" dirty="0">
                <a:solidFill>
                  <a:srgbClr val="000000"/>
                </a:solidFill>
                <a:latin typeface="+mj-lt"/>
              </a:rPr>
              <a:t>                     - Regional Discovery </a:t>
            </a:r>
          </a:p>
          <a:p>
            <a:pPr algn="ctr"/>
            <a:r>
              <a:rPr lang="en-US" sz="1600" b="1" dirty="0">
                <a:solidFill>
                  <a:srgbClr val="000000"/>
                </a:solidFill>
                <a:latin typeface="+mj-lt"/>
              </a:rPr>
              <a:t>                                                            Needs confidence, new ideas + enterprise</a:t>
            </a:r>
          </a:p>
          <a:p>
            <a:pPr algn="ctr"/>
            <a:r>
              <a:rPr lang="en-IE" sz="1600" dirty="0">
                <a:solidFill>
                  <a:srgbClr val="000000"/>
                </a:solidFill>
                <a:latin typeface="Arial" panose="020B0604020202020204" pitchFamily="34" charset="0"/>
              </a:rPr>
              <a:t>                                                                                </a:t>
            </a:r>
            <a:r>
              <a:rPr lang="en-IE" sz="1600" i="1" dirty="0">
                <a:solidFill>
                  <a:srgbClr val="000000"/>
                </a:solidFill>
                <a:latin typeface="Arial" panose="020B0604020202020204" pitchFamily="34" charset="0"/>
              </a:rPr>
              <a:t> </a:t>
            </a:r>
            <a:r>
              <a:rPr lang="en-IE" sz="1600" b="1" i="1" dirty="0">
                <a:solidFill>
                  <a:srgbClr val="000000"/>
                </a:solidFill>
                <a:latin typeface="Arial" panose="020B0604020202020204" pitchFamily="34" charset="0"/>
              </a:rPr>
              <a:t>Depth of Navan suggests a &gt; 2km depth search space</a:t>
            </a:r>
          </a:p>
          <a:p>
            <a:pPr algn="ctr"/>
            <a:endParaRPr lang="en-IE" sz="1600" dirty="0"/>
          </a:p>
        </p:txBody>
      </p:sp>
      <p:grpSp>
        <p:nvGrpSpPr>
          <p:cNvPr id="16" name="Group 15">
            <a:extLst>
              <a:ext uri="{FF2B5EF4-FFF2-40B4-BE49-F238E27FC236}">
                <a16:creationId xmlns:a16="http://schemas.microsoft.com/office/drawing/2014/main" id="{CC9B22D1-9DF7-A035-6208-5B4708C18B7F}"/>
              </a:ext>
            </a:extLst>
          </p:cNvPr>
          <p:cNvGrpSpPr/>
          <p:nvPr/>
        </p:nvGrpSpPr>
        <p:grpSpPr>
          <a:xfrm>
            <a:off x="3416059" y="2346385"/>
            <a:ext cx="5109771" cy="3090802"/>
            <a:chOff x="3416059" y="2346385"/>
            <a:chExt cx="5109771" cy="3090802"/>
          </a:xfrm>
        </p:grpSpPr>
        <p:sp>
          <p:nvSpPr>
            <p:cNvPr id="10" name="Rectangle 9">
              <a:extLst>
                <a:ext uri="{FF2B5EF4-FFF2-40B4-BE49-F238E27FC236}">
                  <a16:creationId xmlns:a16="http://schemas.microsoft.com/office/drawing/2014/main" id="{1E24DC7B-EAF8-A932-7A13-9DDF14DD8056}"/>
                </a:ext>
              </a:extLst>
            </p:cNvPr>
            <p:cNvSpPr/>
            <p:nvPr/>
          </p:nvSpPr>
          <p:spPr>
            <a:xfrm>
              <a:off x="3416059" y="2346385"/>
              <a:ext cx="4140681" cy="232913"/>
            </a:xfrm>
            <a:prstGeom prst="rect">
              <a:avLst/>
            </a:prstGeom>
            <a:noFill/>
            <a:ln w="38100">
              <a:solidFill>
                <a:srgbClr val="00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TextBox 10">
              <a:extLst>
                <a:ext uri="{FF2B5EF4-FFF2-40B4-BE49-F238E27FC236}">
                  <a16:creationId xmlns:a16="http://schemas.microsoft.com/office/drawing/2014/main" id="{CB71861B-DB52-97B7-6830-1404C46E0265}"/>
                </a:ext>
              </a:extLst>
            </p:cNvPr>
            <p:cNvSpPr txBox="1"/>
            <p:nvPr/>
          </p:nvSpPr>
          <p:spPr>
            <a:xfrm>
              <a:off x="6012000" y="4606190"/>
              <a:ext cx="2513830" cy="830997"/>
            </a:xfrm>
            <a:prstGeom prst="rect">
              <a:avLst/>
            </a:prstGeom>
            <a:solidFill>
              <a:schemeClr val="bg1"/>
            </a:solidFill>
            <a:ln w="38100">
              <a:solidFill>
                <a:srgbClr val="00FF00"/>
              </a:solidFill>
            </a:ln>
          </p:spPr>
          <p:txBody>
            <a:bodyPr wrap="none" rtlCol="0">
              <a:spAutoFit/>
            </a:bodyPr>
            <a:lstStyle/>
            <a:p>
              <a:r>
                <a:rPr lang="en-IE" sz="4800" dirty="0">
                  <a:solidFill>
                    <a:srgbClr val="00FF00"/>
                  </a:solidFill>
                </a:rPr>
                <a:t>IAEG 50</a:t>
              </a:r>
            </a:p>
          </p:txBody>
        </p:sp>
        <p:cxnSp>
          <p:nvCxnSpPr>
            <p:cNvPr id="15" name="Straight Connector 14">
              <a:extLst>
                <a:ext uri="{FF2B5EF4-FFF2-40B4-BE49-F238E27FC236}">
                  <a16:creationId xmlns:a16="http://schemas.microsoft.com/office/drawing/2014/main" id="{169126EF-4C82-FAA6-4828-8C6D3E3D9C43}"/>
                </a:ext>
              </a:extLst>
            </p:cNvPr>
            <p:cNvCxnSpPr/>
            <p:nvPr/>
          </p:nvCxnSpPr>
          <p:spPr>
            <a:xfrm>
              <a:off x="6372000" y="2579298"/>
              <a:ext cx="720000" cy="2026892"/>
            </a:xfrm>
            <a:prstGeom prst="line">
              <a:avLst/>
            </a:prstGeom>
            <a:ln w="38100">
              <a:solidFill>
                <a:srgbClr val="00FF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29614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BC2BAAB-79A9-FA07-46E6-9B8968AE0E94}"/>
              </a:ext>
            </a:extLst>
          </p:cNvPr>
          <p:cNvSpPr>
            <a:spLocks noGrp="1"/>
          </p:cNvSpPr>
          <p:nvPr>
            <p:ph type="ftr" sz="quarter" idx="10"/>
          </p:nvPr>
        </p:nvSpPr>
        <p:spPr/>
        <p:txBody>
          <a:bodyPr/>
          <a:lstStyle/>
          <a:p>
            <a:r>
              <a:rPr lang="en-US" altLang="en-US"/>
              <a:t>Boliden Tara Mines Limited 	EXPLORATION </a:t>
            </a:r>
          </a:p>
        </p:txBody>
      </p:sp>
      <p:sp>
        <p:nvSpPr>
          <p:cNvPr id="696322" name="Freeform 2">
            <a:extLst>
              <a:ext uri="{FF2B5EF4-FFF2-40B4-BE49-F238E27FC236}">
                <a16:creationId xmlns:a16="http://schemas.microsoft.com/office/drawing/2014/main" id="{30503E1A-48C7-4535-5108-DF29B0DB0E48}"/>
              </a:ext>
            </a:extLst>
          </p:cNvPr>
          <p:cNvSpPr>
            <a:spLocks/>
          </p:cNvSpPr>
          <p:nvPr/>
        </p:nvSpPr>
        <p:spPr bwMode="auto">
          <a:xfrm>
            <a:off x="2947988" y="2890838"/>
            <a:ext cx="1066800" cy="571500"/>
          </a:xfrm>
          <a:custGeom>
            <a:avLst/>
            <a:gdLst>
              <a:gd name="T0" fmla="*/ 0 w 918"/>
              <a:gd name="T1" fmla="*/ 288 h 485"/>
              <a:gd name="T2" fmla="*/ 35 w 918"/>
              <a:gd name="T3" fmla="*/ 273 h 485"/>
              <a:gd name="T4" fmla="*/ 50 w 918"/>
              <a:gd name="T5" fmla="*/ 267 h 485"/>
              <a:gd name="T6" fmla="*/ 117 w 918"/>
              <a:gd name="T7" fmla="*/ 240 h 485"/>
              <a:gd name="T8" fmla="*/ 189 w 918"/>
              <a:gd name="T9" fmla="*/ 210 h 485"/>
              <a:gd name="T10" fmla="*/ 263 w 918"/>
              <a:gd name="T11" fmla="*/ 182 h 485"/>
              <a:gd name="T12" fmla="*/ 356 w 918"/>
              <a:gd name="T13" fmla="*/ 150 h 485"/>
              <a:gd name="T14" fmla="*/ 425 w 918"/>
              <a:gd name="T15" fmla="*/ 126 h 485"/>
              <a:gd name="T16" fmla="*/ 464 w 918"/>
              <a:gd name="T17" fmla="*/ 107 h 485"/>
              <a:gd name="T18" fmla="*/ 492 w 918"/>
              <a:gd name="T19" fmla="*/ 96 h 485"/>
              <a:gd name="T20" fmla="*/ 564 w 918"/>
              <a:gd name="T21" fmla="*/ 77 h 485"/>
              <a:gd name="T22" fmla="*/ 621 w 918"/>
              <a:gd name="T23" fmla="*/ 59 h 485"/>
              <a:gd name="T24" fmla="*/ 701 w 918"/>
              <a:gd name="T25" fmla="*/ 35 h 485"/>
              <a:gd name="T26" fmla="*/ 795 w 918"/>
              <a:gd name="T27" fmla="*/ 17 h 485"/>
              <a:gd name="T28" fmla="*/ 848 w 918"/>
              <a:gd name="T29" fmla="*/ 8 h 485"/>
              <a:gd name="T30" fmla="*/ 891 w 918"/>
              <a:gd name="T31" fmla="*/ 0 h 485"/>
              <a:gd name="T32" fmla="*/ 908 w 918"/>
              <a:gd name="T33" fmla="*/ 0 h 485"/>
              <a:gd name="T34" fmla="*/ 918 w 918"/>
              <a:gd name="T35" fmla="*/ 366 h 485"/>
              <a:gd name="T36" fmla="*/ 782 w 918"/>
              <a:gd name="T37" fmla="*/ 395 h 485"/>
              <a:gd name="T38" fmla="*/ 639 w 918"/>
              <a:gd name="T39" fmla="*/ 428 h 485"/>
              <a:gd name="T40" fmla="*/ 468 w 918"/>
              <a:gd name="T41" fmla="*/ 468 h 485"/>
              <a:gd name="T42" fmla="*/ 404 w 918"/>
              <a:gd name="T43" fmla="*/ 485 h 485"/>
              <a:gd name="T44" fmla="*/ 377 w 918"/>
              <a:gd name="T45" fmla="*/ 482 h 485"/>
              <a:gd name="T46" fmla="*/ 353 w 918"/>
              <a:gd name="T47" fmla="*/ 470 h 485"/>
              <a:gd name="T48" fmla="*/ 287 w 918"/>
              <a:gd name="T49" fmla="*/ 426 h 485"/>
              <a:gd name="T50" fmla="*/ 242 w 918"/>
              <a:gd name="T51" fmla="*/ 395 h 485"/>
              <a:gd name="T52" fmla="*/ 149 w 918"/>
              <a:gd name="T53" fmla="*/ 350 h 485"/>
              <a:gd name="T54" fmla="*/ 39 w 918"/>
              <a:gd name="T55" fmla="*/ 305 h 485"/>
              <a:gd name="T56" fmla="*/ 0 w 918"/>
              <a:gd name="T57" fmla="*/ 288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18" h="485">
                <a:moveTo>
                  <a:pt x="0" y="288"/>
                </a:moveTo>
                <a:lnTo>
                  <a:pt x="35" y="273"/>
                </a:lnTo>
                <a:lnTo>
                  <a:pt x="50" y="267"/>
                </a:lnTo>
                <a:lnTo>
                  <a:pt x="117" y="240"/>
                </a:lnTo>
                <a:lnTo>
                  <a:pt x="189" y="210"/>
                </a:lnTo>
                <a:lnTo>
                  <a:pt x="263" y="182"/>
                </a:lnTo>
                <a:lnTo>
                  <a:pt x="356" y="150"/>
                </a:lnTo>
                <a:lnTo>
                  <a:pt x="425" y="126"/>
                </a:lnTo>
                <a:lnTo>
                  <a:pt x="464" y="107"/>
                </a:lnTo>
                <a:lnTo>
                  <a:pt x="492" y="96"/>
                </a:lnTo>
                <a:lnTo>
                  <a:pt x="564" y="77"/>
                </a:lnTo>
                <a:lnTo>
                  <a:pt x="621" y="59"/>
                </a:lnTo>
                <a:lnTo>
                  <a:pt x="701" y="35"/>
                </a:lnTo>
                <a:lnTo>
                  <a:pt x="795" y="17"/>
                </a:lnTo>
                <a:lnTo>
                  <a:pt x="848" y="8"/>
                </a:lnTo>
                <a:lnTo>
                  <a:pt x="891" y="0"/>
                </a:lnTo>
                <a:lnTo>
                  <a:pt x="908" y="0"/>
                </a:lnTo>
                <a:lnTo>
                  <a:pt x="918" y="366"/>
                </a:lnTo>
                <a:lnTo>
                  <a:pt x="782" y="395"/>
                </a:lnTo>
                <a:lnTo>
                  <a:pt x="639" y="428"/>
                </a:lnTo>
                <a:lnTo>
                  <a:pt x="468" y="468"/>
                </a:lnTo>
                <a:lnTo>
                  <a:pt x="404" y="485"/>
                </a:lnTo>
                <a:lnTo>
                  <a:pt x="377" y="482"/>
                </a:lnTo>
                <a:lnTo>
                  <a:pt x="353" y="470"/>
                </a:lnTo>
                <a:lnTo>
                  <a:pt x="287" y="426"/>
                </a:lnTo>
                <a:lnTo>
                  <a:pt x="242" y="395"/>
                </a:lnTo>
                <a:lnTo>
                  <a:pt x="149" y="350"/>
                </a:lnTo>
                <a:lnTo>
                  <a:pt x="39" y="305"/>
                </a:lnTo>
                <a:lnTo>
                  <a:pt x="0" y="288"/>
                </a:lnTo>
                <a:close/>
              </a:path>
            </a:pathLst>
          </a:custGeom>
          <a:solidFill>
            <a:srgbClr val="FFFF00"/>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323" name="Freeform 3">
            <a:extLst>
              <a:ext uri="{FF2B5EF4-FFF2-40B4-BE49-F238E27FC236}">
                <a16:creationId xmlns:a16="http://schemas.microsoft.com/office/drawing/2014/main" id="{5DCEA8C7-FC12-77F2-9A5C-813FD210E714}"/>
              </a:ext>
            </a:extLst>
          </p:cNvPr>
          <p:cNvSpPr>
            <a:spLocks/>
          </p:cNvSpPr>
          <p:nvPr/>
        </p:nvSpPr>
        <p:spPr bwMode="auto">
          <a:xfrm>
            <a:off x="479425" y="3630613"/>
            <a:ext cx="1962150" cy="130175"/>
          </a:xfrm>
          <a:custGeom>
            <a:avLst/>
            <a:gdLst>
              <a:gd name="T0" fmla="*/ 1236 w 1236"/>
              <a:gd name="T1" fmla="*/ 34 h 82"/>
              <a:gd name="T2" fmla="*/ 1100 w 1236"/>
              <a:gd name="T3" fmla="*/ 33 h 82"/>
              <a:gd name="T4" fmla="*/ 896 w 1236"/>
              <a:gd name="T5" fmla="*/ 22 h 82"/>
              <a:gd name="T6" fmla="*/ 738 w 1236"/>
              <a:gd name="T7" fmla="*/ 22 h 82"/>
              <a:gd name="T8" fmla="*/ 575 w 1236"/>
              <a:gd name="T9" fmla="*/ 24 h 82"/>
              <a:gd name="T10" fmla="*/ 422 w 1236"/>
              <a:gd name="T11" fmla="*/ 19 h 82"/>
              <a:gd name="T12" fmla="*/ 275 w 1236"/>
              <a:gd name="T13" fmla="*/ 15 h 82"/>
              <a:gd name="T14" fmla="*/ 140 w 1236"/>
              <a:gd name="T15" fmla="*/ 9 h 82"/>
              <a:gd name="T16" fmla="*/ 45 w 1236"/>
              <a:gd name="T17" fmla="*/ 6 h 82"/>
              <a:gd name="T18" fmla="*/ 24 w 1236"/>
              <a:gd name="T19" fmla="*/ 0 h 82"/>
              <a:gd name="T20" fmla="*/ 0 w 1236"/>
              <a:gd name="T21" fmla="*/ 42 h 82"/>
              <a:gd name="T22" fmla="*/ 135 w 1236"/>
              <a:gd name="T23" fmla="*/ 54 h 82"/>
              <a:gd name="T24" fmla="*/ 375 w 1236"/>
              <a:gd name="T25" fmla="*/ 64 h 82"/>
              <a:gd name="T26" fmla="*/ 549 w 1236"/>
              <a:gd name="T27" fmla="*/ 64 h 82"/>
              <a:gd name="T28" fmla="*/ 747 w 1236"/>
              <a:gd name="T29" fmla="*/ 69 h 82"/>
              <a:gd name="T30" fmla="*/ 984 w 1236"/>
              <a:gd name="T31" fmla="*/ 73 h 82"/>
              <a:gd name="T32" fmla="*/ 1119 w 1236"/>
              <a:gd name="T33" fmla="*/ 82 h 82"/>
              <a:gd name="T34" fmla="*/ 1217 w 1236"/>
              <a:gd name="T35" fmla="*/ 76 h 82"/>
              <a:gd name="T36" fmla="*/ 1236 w 1236"/>
              <a:gd name="T37" fmla="*/ 34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36" h="82">
                <a:moveTo>
                  <a:pt x="1236" y="34"/>
                </a:moveTo>
                <a:lnTo>
                  <a:pt x="1100" y="33"/>
                </a:lnTo>
                <a:lnTo>
                  <a:pt x="896" y="22"/>
                </a:lnTo>
                <a:lnTo>
                  <a:pt x="738" y="22"/>
                </a:lnTo>
                <a:lnTo>
                  <a:pt x="575" y="24"/>
                </a:lnTo>
                <a:lnTo>
                  <a:pt x="422" y="19"/>
                </a:lnTo>
                <a:lnTo>
                  <a:pt x="275" y="15"/>
                </a:lnTo>
                <a:lnTo>
                  <a:pt x="140" y="9"/>
                </a:lnTo>
                <a:lnTo>
                  <a:pt x="45" y="6"/>
                </a:lnTo>
                <a:lnTo>
                  <a:pt x="24" y="0"/>
                </a:lnTo>
                <a:lnTo>
                  <a:pt x="0" y="42"/>
                </a:lnTo>
                <a:lnTo>
                  <a:pt x="135" y="54"/>
                </a:lnTo>
                <a:lnTo>
                  <a:pt x="375" y="64"/>
                </a:lnTo>
                <a:lnTo>
                  <a:pt x="549" y="64"/>
                </a:lnTo>
                <a:lnTo>
                  <a:pt x="747" y="69"/>
                </a:lnTo>
                <a:lnTo>
                  <a:pt x="984" y="73"/>
                </a:lnTo>
                <a:lnTo>
                  <a:pt x="1119" y="82"/>
                </a:lnTo>
                <a:lnTo>
                  <a:pt x="1217" y="76"/>
                </a:lnTo>
                <a:lnTo>
                  <a:pt x="1236" y="34"/>
                </a:lnTo>
                <a:close/>
              </a:path>
            </a:pathLst>
          </a:custGeom>
          <a:solidFill>
            <a:srgbClr val="99CC00"/>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324" name="Freeform 4">
            <a:extLst>
              <a:ext uri="{FF2B5EF4-FFF2-40B4-BE49-F238E27FC236}">
                <a16:creationId xmlns:a16="http://schemas.microsoft.com/office/drawing/2014/main" id="{5E4CFBEA-85C3-FA9E-2272-226630AE39BC}"/>
              </a:ext>
            </a:extLst>
          </p:cNvPr>
          <p:cNvSpPr>
            <a:spLocks/>
          </p:cNvSpPr>
          <p:nvPr/>
        </p:nvSpPr>
        <p:spPr bwMode="auto">
          <a:xfrm>
            <a:off x="525463" y="3135313"/>
            <a:ext cx="2060575" cy="533400"/>
          </a:xfrm>
          <a:custGeom>
            <a:avLst/>
            <a:gdLst>
              <a:gd name="T0" fmla="*/ 0 w 1712"/>
              <a:gd name="T1" fmla="*/ 396 h 437"/>
              <a:gd name="T2" fmla="*/ 139 w 1712"/>
              <a:gd name="T3" fmla="*/ 399 h 437"/>
              <a:gd name="T4" fmla="*/ 354 w 1712"/>
              <a:gd name="T5" fmla="*/ 405 h 437"/>
              <a:gd name="T6" fmla="*/ 580 w 1712"/>
              <a:gd name="T7" fmla="*/ 413 h 437"/>
              <a:gd name="T8" fmla="*/ 795 w 1712"/>
              <a:gd name="T9" fmla="*/ 425 h 437"/>
              <a:gd name="T10" fmla="*/ 1053 w 1712"/>
              <a:gd name="T11" fmla="*/ 419 h 437"/>
              <a:gd name="T12" fmla="*/ 1258 w 1712"/>
              <a:gd name="T13" fmla="*/ 423 h 437"/>
              <a:gd name="T14" fmla="*/ 1498 w 1712"/>
              <a:gd name="T15" fmla="*/ 434 h 437"/>
              <a:gd name="T16" fmla="*/ 1599 w 1712"/>
              <a:gd name="T17" fmla="*/ 437 h 437"/>
              <a:gd name="T18" fmla="*/ 1686 w 1712"/>
              <a:gd name="T19" fmla="*/ 249 h 437"/>
              <a:gd name="T20" fmla="*/ 1712 w 1712"/>
              <a:gd name="T21" fmla="*/ 197 h 437"/>
              <a:gd name="T22" fmla="*/ 1644 w 1712"/>
              <a:gd name="T23" fmla="*/ 206 h 437"/>
              <a:gd name="T24" fmla="*/ 1546 w 1712"/>
              <a:gd name="T25" fmla="*/ 207 h 437"/>
              <a:gd name="T26" fmla="*/ 1510 w 1712"/>
              <a:gd name="T27" fmla="*/ 210 h 437"/>
              <a:gd name="T28" fmla="*/ 1432 w 1712"/>
              <a:gd name="T29" fmla="*/ 228 h 437"/>
              <a:gd name="T30" fmla="*/ 1317 w 1712"/>
              <a:gd name="T31" fmla="*/ 252 h 437"/>
              <a:gd name="T32" fmla="*/ 1252 w 1712"/>
              <a:gd name="T33" fmla="*/ 261 h 437"/>
              <a:gd name="T34" fmla="*/ 1234 w 1712"/>
              <a:gd name="T35" fmla="*/ 260 h 437"/>
              <a:gd name="T36" fmla="*/ 1117 w 1712"/>
              <a:gd name="T37" fmla="*/ 234 h 437"/>
              <a:gd name="T38" fmla="*/ 1015 w 1712"/>
              <a:gd name="T39" fmla="*/ 222 h 437"/>
              <a:gd name="T40" fmla="*/ 981 w 1712"/>
              <a:gd name="T41" fmla="*/ 222 h 437"/>
              <a:gd name="T42" fmla="*/ 943 w 1712"/>
              <a:gd name="T43" fmla="*/ 195 h 437"/>
              <a:gd name="T44" fmla="*/ 906 w 1712"/>
              <a:gd name="T45" fmla="*/ 146 h 437"/>
              <a:gd name="T46" fmla="*/ 867 w 1712"/>
              <a:gd name="T47" fmla="*/ 99 h 437"/>
              <a:gd name="T48" fmla="*/ 814 w 1712"/>
              <a:gd name="T49" fmla="*/ 39 h 437"/>
              <a:gd name="T50" fmla="*/ 790 w 1712"/>
              <a:gd name="T51" fmla="*/ 15 h 437"/>
              <a:gd name="T52" fmla="*/ 588 w 1712"/>
              <a:gd name="T53" fmla="*/ 0 h 437"/>
              <a:gd name="T54" fmla="*/ 463 w 1712"/>
              <a:gd name="T55" fmla="*/ 0 h 437"/>
              <a:gd name="T56" fmla="*/ 358 w 1712"/>
              <a:gd name="T57" fmla="*/ 3 h 437"/>
              <a:gd name="T58" fmla="*/ 240 w 1712"/>
              <a:gd name="T59" fmla="*/ 6 h 437"/>
              <a:gd name="T60" fmla="*/ 204 w 1712"/>
              <a:gd name="T61" fmla="*/ 5 h 437"/>
              <a:gd name="T62" fmla="*/ 169 w 1712"/>
              <a:gd name="T63" fmla="*/ 68 h 437"/>
              <a:gd name="T64" fmla="*/ 130 w 1712"/>
              <a:gd name="T65" fmla="*/ 149 h 437"/>
              <a:gd name="T66" fmla="*/ 84 w 1712"/>
              <a:gd name="T67" fmla="*/ 246 h 437"/>
              <a:gd name="T68" fmla="*/ 52 w 1712"/>
              <a:gd name="T69" fmla="*/ 308 h 437"/>
              <a:gd name="T70" fmla="*/ 28 w 1712"/>
              <a:gd name="T71" fmla="*/ 345 h 437"/>
              <a:gd name="T72" fmla="*/ 0 w 1712"/>
              <a:gd name="T73" fmla="*/ 396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12" h="437">
                <a:moveTo>
                  <a:pt x="0" y="396"/>
                </a:moveTo>
                <a:lnTo>
                  <a:pt x="139" y="399"/>
                </a:lnTo>
                <a:lnTo>
                  <a:pt x="354" y="405"/>
                </a:lnTo>
                <a:lnTo>
                  <a:pt x="580" y="413"/>
                </a:lnTo>
                <a:lnTo>
                  <a:pt x="795" y="425"/>
                </a:lnTo>
                <a:lnTo>
                  <a:pt x="1053" y="419"/>
                </a:lnTo>
                <a:lnTo>
                  <a:pt x="1258" y="423"/>
                </a:lnTo>
                <a:lnTo>
                  <a:pt x="1498" y="434"/>
                </a:lnTo>
                <a:lnTo>
                  <a:pt x="1599" y="437"/>
                </a:lnTo>
                <a:lnTo>
                  <a:pt x="1686" y="249"/>
                </a:lnTo>
                <a:lnTo>
                  <a:pt x="1712" y="197"/>
                </a:lnTo>
                <a:lnTo>
                  <a:pt x="1644" y="206"/>
                </a:lnTo>
                <a:lnTo>
                  <a:pt x="1546" y="207"/>
                </a:lnTo>
                <a:lnTo>
                  <a:pt x="1510" y="210"/>
                </a:lnTo>
                <a:lnTo>
                  <a:pt x="1432" y="228"/>
                </a:lnTo>
                <a:lnTo>
                  <a:pt x="1317" y="252"/>
                </a:lnTo>
                <a:lnTo>
                  <a:pt x="1252" y="261"/>
                </a:lnTo>
                <a:lnTo>
                  <a:pt x="1234" y="260"/>
                </a:lnTo>
                <a:lnTo>
                  <a:pt x="1117" y="234"/>
                </a:lnTo>
                <a:lnTo>
                  <a:pt x="1015" y="222"/>
                </a:lnTo>
                <a:lnTo>
                  <a:pt x="981" y="222"/>
                </a:lnTo>
                <a:lnTo>
                  <a:pt x="943" y="195"/>
                </a:lnTo>
                <a:lnTo>
                  <a:pt x="906" y="146"/>
                </a:lnTo>
                <a:lnTo>
                  <a:pt x="867" y="99"/>
                </a:lnTo>
                <a:lnTo>
                  <a:pt x="814" y="39"/>
                </a:lnTo>
                <a:lnTo>
                  <a:pt x="790" y="15"/>
                </a:lnTo>
                <a:lnTo>
                  <a:pt x="588" y="0"/>
                </a:lnTo>
                <a:lnTo>
                  <a:pt x="463" y="0"/>
                </a:lnTo>
                <a:lnTo>
                  <a:pt x="358" y="3"/>
                </a:lnTo>
                <a:lnTo>
                  <a:pt x="240" y="6"/>
                </a:lnTo>
                <a:lnTo>
                  <a:pt x="204" y="5"/>
                </a:lnTo>
                <a:lnTo>
                  <a:pt x="169" y="68"/>
                </a:lnTo>
                <a:lnTo>
                  <a:pt x="130" y="149"/>
                </a:lnTo>
                <a:lnTo>
                  <a:pt x="84" y="246"/>
                </a:lnTo>
                <a:lnTo>
                  <a:pt x="52" y="308"/>
                </a:lnTo>
                <a:lnTo>
                  <a:pt x="28" y="345"/>
                </a:lnTo>
                <a:lnTo>
                  <a:pt x="0" y="396"/>
                </a:lnTo>
                <a:close/>
              </a:path>
            </a:pathLst>
          </a:custGeom>
          <a:solidFill>
            <a:srgbClr val="FFFF00"/>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325" name="Freeform 5">
            <a:extLst>
              <a:ext uri="{FF2B5EF4-FFF2-40B4-BE49-F238E27FC236}">
                <a16:creationId xmlns:a16="http://schemas.microsoft.com/office/drawing/2014/main" id="{055D4F18-44ED-04C1-7D94-97550604FEAB}"/>
              </a:ext>
            </a:extLst>
          </p:cNvPr>
          <p:cNvSpPr>
            <a:spLocks/>
          </p:cNvSpPr>
          <p:nvPr/>
        </p:nvSpPr>
        <p:spPr bwMode="auto">
          <a:xfrm>
            <a:off x="1468438" y="3148013"/>
            <a:ext cx="1489075" cy="303212"/>
          </a:xfrm>
          <a:custGeom>
            <a:avLst/>
            <a:gdLst>
              <a:gd name="T0" fmla="*/ 1237 w 1237"/>
              <a:gd name="T1" fmla="*/ 60 h 247"/>
              <a:gd name="T2" fmla="*/ 1231 w 1237"/>
              <a:gd name="T3" fmla="*/ 84 h 247"/>
              <a:gd name="T4" fmla="*/ 1183 w 1237"/>
              <a:gd name="T5" fmla="*/ 118 h 247"/>
              <a:gd name="T6" fmla="*/ 1127 w 1237"/>
              <a:gd name="T7" fmla="*/ 148 h 247"/>
              <a:gd name="T8" fmla="*/ 1099 w 1237"/>
              <a:gd name="T9" fmla="*/ 160 h 247"/>
              <a:gd name="T10" fmla="*/ 995 w 1237"/>
              <a:gd name="T11" fmla="*/ 175 h 247"/>
              <a:gd name="T12" fmla="*/ 928 w 1237"/>
              <a:gd name="T13" fmla="*/ 190 h 247"/>
              <a:gd name="T14" fmla="*/ 749 w 1237"/>
              <a:gd name="T15" fmla="*/ 198 h 247"/>
              <a:gd name="T16" fmla="*/ 692 w 1237"/>
              <a:gd name="T17" fmla="*/ 204 h 247"/>
              <a:gd name="T18" fmla="*/ 596 w 1237"/>
              <a:gd name="T19" fmla="*/ 231 h 247"/>
              <a:gd name="T20" fmla="*/ 513 w 1237"/>
              <a:gd name="T21" fmla="*/ 246 h 247"/>
              <a:gd name="T22" fmla="*/ 471 w 1237"/>
              <a:gd name="T23" fmla="*/ 247 h 247"/>
              <a:gd name="T24" fmla="*/ 453 w 1237"/>
              <a:gd name="T25" fmla="*/ 247 h 247"/>
              <a:gd name="T26" fmla="*/ 371 w 1237"/>
              <a:gd name="T27" fmla="*/ 231 h 247"/>
              <a:gd name="T28" fmla="*/ 302 w 1237"/>
              <a:gd name="T29" fmla="*/ 219 h 247"/>
              <a:gd name="T30" fmla="*/ 236 w 1237"/>
              <a:gd name="T31" fmla="*/ 208 h 247"/>
              <a:gd name="T32" fmla="*/ 195 w 1237"/>
              <a:gd name="T33" fmla="*/ 207 h 247"/>
              <a:gd name="T34" fmla="*/ 167 w 1237"/>
              <a:gd name="T35" fmla="*/ 189 h 247"/>
              <a:gd name="T36" fmla="*/ 156 w 1237"/>
              <a:gd name="T37" fmla="*/ 184 h 247"/>
              <a:gd name="T38" fmla="*/ 135 w 1237"/>
              <a:gd name="T39" fmla="*/ 148 h 247"/>
              <a:gd name="T40" fmla="*/ 95 w 1237"/>
              <a:gd name="T41" fmla="*/ 102 h 247"/>
              <a:gd name="T42" fmla="*/ 47 w 1237"/>
              <a:gd name="T43" fmla="*/ 48 h 247"/>
              <a:gd name="T44" fmla="*/ 0 w 1237"/>
              <a:gd name="T45" fmla="*/ 0 h 247"/>
              <a:gd name="T46" fmla="*/ 35 w 1237"/>
              <a:gd name="T47" fmla="*/ 10 h 247"/>
              <a:gd name="T48" fmla="*/ 98 w 1237"/>
              <a:gd name="T49" fmla="*/ 28 h 247"/>
              <a:gd name="T50" fmla="*/ 150 w 1237"/>
              <a:gd name="T51" fmla="*/ 43 h 247"/>
              <a:gd name="T52" fmla="*/ 185 w 1237"/>
              <a:gd name="T53" fmla="*/ 55 h 247"/>
              <a:gd name="T54" fmla="*/ 249 w 1237"/>
              <a:gd name="T55" fmla="*/ 54 h 247"/>
              <a:gd name="T56" fmla="*/ 305 w 1237"/>
              <a:gd name="T57" fmla="*/ 57 h 247"/>
              <a:gd name="T58" fmla="*/ 363 w 1237"/>
              <a:gd name="T59" fmla="*/ 66 h 247"/>
              <a:gd name="T60" fmla="*/ 380 w 1237"/>
              <a:gd name="T61" fmla="*/ 93 h 247"/>
              <a:gd name="T62" fmla="*/ 438 w 1237"/>
              <a:gd name="T63" fmla="*/ 97 h 247"/>
              <a:gd name="T64" fmla="*/ 504 w 1237"/>
              <a:gd name="T65" fmla="*/ 100 h 247"/>
              <a:gd name="T66" fmla="*/ 575 w 1237"/>
              <a:gd name="T67" fmla="*/ 100 h 247"/>
              <a:gd name="T68" fmla="*/ 620 w 1237"/>
              <a:gd name="T69" fmla="*/ 97 h 247"/>
              <a:gd name="T70" fmla="*/ 695 w 1237"/>
              <a:gd name="T71" fmla="*/ 96 h 247"/>
              <a:gd name="T72" fmla="*/ 731 w 1237"/>
              <a:gd name="T73" fmla="*/ 112 h 247"/>
              <a:gd name="T74" fmla="*/ 782 w 1237"/>
              <a:gd name="T75" fmla="*/ 124 h 247"/>
              <a:gd name="T76" fmla="*/ 825 w 1237"/>
              <a:gd name="T77" fmla="*/ 120 h 247"/>
              <a:gd name="T78" fmla="*/ 913 w 1237"/>
              <a:gd name="T79" fmla="*/ 97 h 247"/>
              <a:gd name="T80" fmla="*/ 1018 w 1237"/>
              <a:gd name="T81" fmla="*/ 79 h 247"/>
              <a:gd name="T82" fmla="*/ 1132 w 1237"/>
              <a:gd name="T83" fmla="*/ 66 h 247"/>
              <a:gd name="T84" fmla="*/ 1210 w 1237"/>
              <a:gd name="T85" fmla="*/ 30 h 247"/>
              <a:gd name="T86" fmla="*/ 1237 w 1237"/>
              <a:gd name="T87" fmla="*/ 6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37" h="247">
                <a:moveTo>
                  <a:pt x="1237" y="60"/>
                </a:moveTo>
                <a:lnTo>
                  <a:pt x="1231" y="84"/>
                </a:lnTo>
                <a:lnTo>
                  <a:pt x="1183" y="118"/>
                </a:lnTo>
                <a:lnTo>
                  <a:pt x="1127" y="148"/>
                </a:lnTo>
                <a:lnTo>
                  <a:pt x="1099" y="160"/>
                </a:lnTo>
                <a:lnTo>
                  <a:pt x="995" y="175"/>
                </a:lnTo>
                <a:lnTo>
                  <a:pt x="928" y="190"/>
                </a:lnTo>
                <a:lnTo>
                  <a:pt x="749" y="198"/>
                </a:lnTo>
                <a:lnTo>
                  <a:pt x="692" y="204"/>
                </a:lnTo>
                <a:lnTo>
                  <a:pt x="596" y="231"/>
                </a:lnTo>
                <a:lnTo>
                  <a:pt x="513" y="246"/>
                </a:lnTo>
                <a:lnTo>
                  <a:pt x="471" y="247"/>
                </a:lnTo>
                <a:lnTo>
                  <a:pt x="453" y="247"/>
                </a:lnTo>
                <a:lnTo>
                  <a:pt x="371" y="231"/>
                </a:lnTo>
                <a:lnTo>
                  <a:pt x="302" y="219"/>
                </a:lnTo>
                <a:lnTo>
                  <a:pt x="236" y="208"/>
                </a:lnTo>
                <a:lnTo>
                  <a:pt x="195" y="207"/>
                </a:lnTo>
                <a:lnTo>
                  <a:pt x="167" y="189"/>
                </a:lnTo>
                <a:lnTo>
                  <a:pt x="156" y="184"/>
                </a:lnTo>
                <a:lnTo>
                  <a:pt x="135" y="148"/>
                </a:lnTo>
                <a:lnTo>
                  <a:pt x="95" y="102"/>
                </a:lnTo>
                <a:lnTo>
                  <a:pt x="47" y="48"/>
                </a:lnTo>
                <a:lnTo>
                  <a:pt x="0" y="0"/>
                </a:lnTo>
                <a:lnTo>
                  <a:pt x="35" y="10"/>
                </a:lnTo>
                <a:lnTo>
                  <a:pt x="98" y="28"/>
                </a:lnTo>
                <a:lnTo>
                  <a:pt x="150" y="43"/>
                </a:lnTo>
                <a:lnTo>
                  <a:pt x="185" y="55"/>
                </a:lnTo>
                <a:lnTo>
                  <a:pt x="249" y="54"/>
                </a:lnTo>
                <a:lnTo>
                  <a:pt x="305" y="57"/>
                </a:lnTo>
                <a:lnTo>
                  <a:pt x="363" y="66"/>
                </a:lnTo>
                <a:lnTo>
                  <a:pt x="380" y="93"/>
                </a:lnTo>
                <a:lnTo>
                  <a:pt x="438" y="97"/>
                </a:lnTo>
                <a:lnTo>
                  <a:pt x="504" y="100"/>
                </a:lnTo>
                <a:lnTo>
                  <a:pt x="575" y="100"/>
                </a:lnTo>
                <a:lnTo>
                  <a:pt x="620" y="97"/>
                </a:lnTo>
                <a:lnTo>
                  <a:pt x="695" y="96"/>
                </a:lnTo>
                <a:lnTo>
                  <a:pt x="731" y="112"/>
                </a:lnTo>
                <a:lnTo>
                  <a:pt x="782" y="124"/>
                </a:lnTo>
                <a:lnTo>
                  <a:pt x="825" y="120"/>
                </a:lnTo>
                <a:lnTo>
                  <a:pt x="913" y="97"/>
                </a:lnTo>
                <a:lnTo>
                  <a:pt x="1018" y="79"/>
                </a:lnTo>
                <a:lnTo>
                  <a:pt x="1132" y="66"/>
                </a:lnTo>
                <a:lnTo>
                  <a:pt x="1210" y="30"/>
                </a:lnTo>
                <a:lnTo>
                  <a:pt x="1237" y="60"/>
                </a:lnTo>
                <a:close/>
              </a:path>
            </a:pathLst>
          </a:custGeom>
          <a:solidFill>
            <a:srgbClr val="FFFF00"/>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326" name="Line 6">
            <a:extLst>
              <a:ext uri="{FF2B5EF4-FFF2-40B4-BE49-F238E27FC236}">
                <a16:creationId xmlns:a16="http://schemas.microsoft.com/office/drawing/2014/main" id="{D31D29E7-B467-37D4-CE1A-970490FE6E9D}"/>
              </a:ext>
            </a:extLst>
          </p:cNvPr>
          <p:cNvSpPr>
            <a:spLocks noChangeShapeType="1"/>
          </p:cNvSpPr>
          <p:nvPr/>
        </p:nvSpPr>
        <p:spPr bwMode="auto">
          <a:xfrm>
            <a:off x="7975600" y="3751263"/>
            <a:ext cx="60325" cy="3175"/>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327" name="Text Box 7">
            <a:extLst>
              <a:ext uri="{FF2B5EF4-FFF2-40B4-BE49-F238E27FC236}">
                <a16:creationId xmlns:a16="http://schemas.microsoft.com/office/drawing/2014/main" id="{43549894-3170-9DC2-C93D-31DC4D62C283}"/>
              </a:ext>
            </a:extLst>
          </p:cNvPr>
          <p:cNvSpPr txBox="1">
            <a:spLocks noChangeArrowheads="1"/>
          </p:cNvSpPr>
          <p:nvPr/>
        </p:nvSpPr>
        <p:spPr bwMode="auto">
          <a:xfrm>
            <a:off x="1695450" y="161925"/>
            <a:ext cx="6119813" cy="701675"/>
          </a:xfrm>
          <a:prstGeom prst="rect">
            <a:avLst/>
          </a:prstGeom>
          <a:noFill/>
          <a:ln>
            <a:noFill/>
          </a:ln>
          <a:effectLst/>
          <a:extLst>
            <a:ext uri="{909E8E84-426E-40DD-AFC4-6F175D3DCCD1}">
              <a14:hiddenFill xmlns:a14="http://schemas.microsoft.com/office/drawing/2010/main">
                <a:solidFill>
                  <a:srgbClr val="FF0000">
                    <a:alpha val="50000"/>
                  </a:srgbClr>
                </a:solidFill>
              </a14:hiddenFill>
            </a:ext>
            <a:ext uri="{91240B29-F687-4F45-9708-019B960494DF}">
              <a14:hiddenLine xmlns:a14="http://schemas.microsoft.com/office/drawing/2010/main" w="12700">
                <a:solidFill>
                  <a:srgbClr val="00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r>
              <a:rPr lang="en-GB" altLang="en-US" sz="2000"/>
              <a:t>WSW-ENE Dip Section from the </a:t>
            </a:r>
            <a:r>
              <a:rPr lang="en-IE" altLang="en-US" sz="2000"/>
              <a:t>Western End of the </a:t>
            </a:r>
          </a:p>
          <a:p>
            <a:pPr eaLnBrk="0" hangingPunct="0"/>
            <a:r>
              <a:rPr lang="en-GB" altLang="en-US" sz="2000"/>
              <a:t>S</a:t>
            </a:r>
            <a:r>
              <a:rPr lang="en-IE" altLang="en-US" sz="2000"/>
              <a:t>WEX</a:t>
            </a:r>
            <a:r>
              <a:rPr lang="en-GB" altLang="en-US" sz="2000"/>
              <a:t> to the Eastern End of the Navan Orebody</a:t>
            </a:r>
          </a:p>
        </p:txBody>
      </p:sp>
      <p:sp>
        <p:nvSpPr>
          <p:cNvPr id="696328" name="Freeform 8">
            <a:extLst>
              <a:ext uri="{FF2B5EF4-FFF2-40B4-BE49-F238E27FC236}">
                <a16:creationId xmlns:a16="http://schemas.microsoft.com/office/drawing/2014/main" id="{2751BDAE-8485-EB21-B101-D46B4012753D}"/>
              </a:ext>
            </a:extLst>
          </p:cNvPr>
          <p:cNvSpPr>
            <a:spLocks/>
          </p:cNvSpPr>
          <p:nvPr/>
        </p:nvSpPr>
        <p:spPr bwMode="auto">
          <a:xfrm>
            <a:off x="7989888" y="1655763"/>
            <a:ext cx="461962" cy="42862"/>
          </a:xfrm>
          <a:custGeom>
            <a:avLst/>
            <a:gdLst>
              <a:gd name="T0" fmla="*/ 0 w 301"/>
              <a:gd name="T1" fmla="*/ 7 h 28"/>
              <a:gd name="T2" fmla="*/ 72 w 301"/>
              <a:gd name="T3" fmla="*/ 0 h 28"/>
              <a:gd name="T4" fmla="*/ 115 w 301"/>
              <a:gd name="T5" fmla="*/ 3 h 28"/>
              <a:gd name="T6" fmla="*/ 163 w 301"/>
              <a:gd name="T7" fmla="*/ 22 h 28"/>
              <a:gd name="T8" fmla="*/ 237 w 301"/>
              <a:gd name="T9" fmla="*/ 28 h 28"/>
              <a:gd name="T10" fmla="*/ 301 w 301"/>
              <a:gd name="T11" fmla="*/ 22 h 28"/>
            </a:gdLst>
            <a:ahLst/>
            <a:cxnLst>
              <a:cxn ang="0">
                <a:pos x="T0" y="T1"/>
              </a:cxn>
              <a:cxn ang="0">
                <a:pos x="T2" y="T3"/>
              </a:cxn>
              <a:cxn ang="0">
                <a:pos x="T4" y="T5"/>
              </a:cxn>
              <a:cxn ang="0">
                <a:pos x="T6" y="T7"/>
              </a:cxn>
              <a:cxn ang="0">
                <a:pos x="T8" y="T9"/>
              </a:cxn>
              <a:cxn ang="0">
                <a:pos x="T10" y="T11"/>
              </a:cxn>
            </a:cxnLst>
            <a:rect l="0" t="0" r="r" b="b"/>
            <a:pathLst>
              <a:path w="301" h="28">
                <a:moveTo>
                  <a:pt x="0" y="7"/>
                </a:moveTo>
                <a:cubicBezTo>
                  <a:pt x="24" y="6"/>
                  <a:pt x="72" y="0"/>
                  <a:pt x="72" y="0"/>
                </a:cubicBezTo>
                <a:cubicBezTo>
                  <a:pt x="86" y="1"/>
                  <a:pt x="101" y="0"/>
                  <a:pt x="115" y="3"/>
                </a:cubicBezTo>
                <a:cubicBezTo>
                  <a:pt x="131" y="7"/>
                  <a:pt x="143" y="21"/>
                  <a:pt x="163" y="22"/>
                </a:cubicBezTo>
                <a:cubicBezTo>
                  <a:pt x="188" y="26"/>
                  <a:pt x="212" y="27"/>
                  <a:pt x="237" y="28"/>
                </a:cubicBezTo>
                <a:cubicBezTo>
                  <a:pt x="259" y="27"/>
                  <a:pt x="279" y="22"/>
                  <a:pt x="301" y="22"/>
                </a:cubicBezTo>
              </a:path>
            </a:pathLst>
          </a:custGeom>
          <a:noFill/>
          <a:ln>
            <a:noFill/>
          </a:ln>
          <a:effectLst/>
          <a:extLst>
            <a:ext uri="{909E8E84-426E-40DD-AFC4-6F175D3DCCD1}">
              <a14:hiddenFill xmlns:a14="http://schemas.microsoft.com/office/drawing/2010/main">
                <a:solidFill>
                  <a:srgbClr val="0000FF">
                    <a:alpha val="50000"/>
                  </a:srgbClr>
                </a:solidFill>
              </a14:hiddenFill>
            </a:ex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329" name="Text Box 9">
            <a:extLst>
              <a:ext uri="{FF2B5EF4-FFF2-40B4-BE49-F238E27FC236}">
                <a16:creationId xmlns:a16="http://schemas.microsoft.com/office/drawing/2014/main" id="{6B45D52D-DF91-C277-A686-FED28C82A679}"/>
              </a:ext>
            </a:extLst>
          </p:cNvPr>
          <p:cNvSpPr txBox="1">
            <a:spLocks noChangeArrowheads="1"/>
          </p:cNvSpPr>
          <p:nvPr/>
        </p:nvSpPr>
        <p:spPr bwMode="auto">
          <a:xfrm>
            <a:off x="8296275" y="85725"/>
            <a:ext cx="708025" cy="396875"/>
          </a:xfrm>
          <a:prstGeom prst="rect">
            <a:avLst/>
          </a:prstGeom>
          <a:noFill/>
          <a:ln>
            <a:noFill/>
          </a:ln>
          <a:effectLst/>
          <a:extLst>
            <a:ext uri="{909E8E84-426E-40DD-AFC4-6F175D3DCCD1}">
              <a14:hiddenFill xmlns:a14="http://schemas.microsoft.com/office/drawing/2010/main">
                <a:solidFill>
                  <a:srgbClr val="FF0000">
                    <a:alpha val="50000"/>
                  </a:srgbClr>
                </a:solidFill>
              </a14:hiddenFill>
            </a:ext>
            <a:ext uri="{91240B29-F687-4F45-9708-019B960494DF}">
              <a14:hiddenLine xmlns:a14="http://schemas.microsoft.com/office/drawing/2010/main" w="12700">
                <a:solidFill>
                  <a:srgbClr val="00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r>
              <a:rPr lang="en-GB" altLang="en-US" sz="2000">
                <a:solidFill>
                  <a:srgbClr val="000099"/>
                </a:solidFill>
              </a:rPr>
              <a:t>ENE</a:t>
            </a:r>
          </a:p>
        </p:txBody>
      </p:sp>
      <p:sp>
        <p:nvSpPr>
          <p:cNvPr id="696330" name="Text Box 10">
            <a:extLst>
              <a:ext uri="{FF2B5EF4-FFF2-40B4-BE49-F238E27FC236}">
                <a16:creationId xmlns:a16="http://schemas.microsoft.com/office/drawing/2014/main" id="{3B7E03ED-F438-C9BB-07C7-EA099FCE9590}"/>
              </a:ext>
            </a:extLst>
          </p:cNvPr>
          <p:cNvSpPr txBox="1">
            <a:spLocks noChangeArrowheads="1"/>
          </p:cNvSpPr>
          <p:nvPr/>
        </p:nvSpPr>
        <p:spPr bwMode="auto">
          <a:xfrm>
            <a:off x="44450" y="30163"/>
            <a:ext cx="833438" cy="396875"/>
          </a:xfrm>
          <a:prstGeom prst="rect">
            <a:avLst/>
          </a:prstGeom>
          <a:noFill/>
          <a:ln>
            <a:noFill/>
          </a:ln>
          <a:effectLst/>
          <a:extLst>
            <a:ext uri="{909E8E84-426E-40DD-AFC4-6F175D3DCCD1}">
              <a14:hiddenFill xmlns:a14="http://schemas.microsoft.com/office/drawing/2010/main">
                <a:solidFill>
                  <a:srgbClr val="FF0000">
                    <a:alpha val="50000"/>
                  </a:srgbClr>
                </a:solidFill>
              </a14:hiddenFill>
            </a:ext>
            <a:ext uri="{91240B29-F687-4F45-9708-019B960494DF}">
              <a14:hiddenLine xmlns:a14="http://schemas.microsoft.com/office/drawing/2010/main" w="12700">
                <a:solidFill>
                  <a:srgbClr val="00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r>
              <a:rPr lang="en-GB" altLang="en-US" sz="2000">
                <a:solidFill>
                  <a:srgbClr val="000099"/>
                </a:solidFill>
              </a:rPr>
              <a:t>WSW</a:t>
            </a:r>
          </a:p>
        </p:txBody>
      </p:sp>
      <p:sp>
        <p:nvSpPr>
          <p:cNvPr id="696331" name="Line 11">
            <a:extLst>
              <a:ext uri="{FF2B5EF4-FFF2-40B4-BE49-F238E27FC236}">
                <a16:creationId xmlns:a16="http://schemas.microsoft.com/office/drawing/2014/main" id="{A53F867F-5072-90DE-16C9-3063DE8BE46C}"/>
              </a:ext>
            </a:extLst>
          </p:cNvPr>
          <p:cNvSpPr>
            <a:spLocks noChangeShapeType="1"/>
          </p:cNvSpPr>
          <p:nvPr/>
        </p:nvSpPr>
        <p:spPr bwMode="auto">
          <a:xfrm>
            <a:off x="5470525" y="2913063"/>
            <a:ext cx="5715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332" name="Freeform 12">
            <a:extLst>
              <a:ext uri="{FF2B5EF4-FFF2-40B4-BE49-F238E27FC236}">
                <a16:creationId xmlns:a16="http://schemas.microsoft.com/office/drawing/2014/main" id="{51D37524-71BB-7441-AC70-078E7FD12723}"/>
              </a:ext>
            </a:extLst>
          </p:cNvPr>
          <p:cNvSpPr>
            <a:spLocks/>
          </p:cNvSpPr>
          <p:nvPr/>
        </p:nvSpPr>
        <p:spPr bwMode="auto">
          <a:xfrm>
            <a:off x="8775700" y="1952625"/>
            <a:ext cx="61913" cy="39688"/>
          </a:xfrm>
          <a:custGeom>
            <a:avLst/>
            <a:gdLst>
              <a:gd name="T0" fmla="*/ 12 w 51"/>
              <a:gd name="T1" fmla="*/ 12 h 34"/>
              <a:gd name="T2" fmla="*/ 51 w 51"/>
              <a:gd name="T3" fmla="*/ 0 h 34"/>
              <a:gd name="T4" fmla="*/ 39 w 51"/>
              <a:gd name="T5" fmla="*/ 25 h 34"/>
              <a:gd name="T6" fmla="*/ 0 w 51"/>
              <a:gd name="T7" fmla="*/ 34 h 34"/>
              <a:gd name="T8" fmla="*/ 12 w 51"/>
              <a:gd name="T9" fmla="*/ 12 h 34"/>
            </a:gdLst>
            <a:ahLst/>
            <a:cxnLst>
              <a:cxn ang="0">
                <a:pos x="T0" y="T1"/>
              </a:cxn>
              <a:cxn ang="0">
                <a:pos x="T2" y="T3"/>
              </a:cxn>
              <a:cxn ang="0">
                <a:pos x="T4" y="T5"/>
              </a:cxn>
              <a:cxn ang="0">
                <a:pos x="T6" y="T7"/>
              </a:cxn>
              <a:cxn ang="0">
                <a:pos x="T8" y="T9"/>
              </a:cxn>
            </a:cxnLst>
            <a:rect l="0" t="0" r="r" b="b"/>
            <a:pathLst>
              <a:path w="51" h="34">
                <a:moveTo>
                  <a:pt x="12" y="12"/>
                </a:moveTo>
                <a:lnTo>
                  <a:pt x="51" y="0"/>
                </a:lnTo>
                <a:lnTo>
                  <a:pt x="39" y="25"/>
                </a:lnTo>
                <a:lnTo>
                  <a:pt x="0" y="34"/>
                </a:lnTo>
                <a:lnTo>
                  <a:pt x="12" y="12"/>
                </a:lnTo>
                <a:close/>
              </a:path>
            </a:pathLst>
          </a:custGeom>
          <a:solidFill>
            <a:schemeClr val="bg2"/>
          </a:solidFill>
          <a:ln>
            <a:noFill/>
          </a:ln>
          <a:effectLst/>
          <a:extLst>
            <a:ext uri="{91240B29-F687-4F45-9708-019B960494DF}">
              <a14:hiddenLine xmlns:a14="http://schemas.microsoft.com/office/drawing/2010/main" w="12700" cap="flat" cmpd="sng">
                <a:solidFill>
                  <a:srgbClr val="00FFFF"/>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333" name="Freeform 13">
            <a:extLst>
              <a:ext uri="{FF2B5EF4-FFF2-40B4-BE49-F238E27FC236}">
                <a16:creationId xmlns:a16="http://schemas.microsoft.com/office/drawing/2014/main" id="{626859D2-6CE9-85E0-F994-EAC5C9B7BD8E}"/>
              </a:ext>
            </a:extLst>
          </p:cNvPr>
          <p:cNvSpPr>
            <a:spLocks/>
          </p:cNvSpPr>
          <p:nvPr/>
        </p:nvSpPr>
        <p:spPr bwMode="auto">
          <a:xfrm>
            <a:off x="8789988" y="1879600"/>
            <a:ext cx="65087" cy="84138"/>
          </a:xfrm>
          <a:custGeom>
            <a:avLst/>
            <a:gdLst>
              <a:gd name="T0" fmla="*/ 57 w 57"/>
              <a:gd name="T1" fmla="*/ 0 h 72"/>
              <a:gd name="T2" fmla="*/ 15 w 57"/>
              <a:gd name="T3" fmla="*/ 48 h 72"/>
              <a:gd name="T4" fmla="*/ 0 w 57"/>
              <a:gd name="T5" fmla="*/ 72 h 72"/>
              <a:gd name="T6" fmla="*/ 42 w 57"/>
              <a:gd name="T7" fmla="*/ 60 h 72"/>
              <a:gd name="T8" fmla="*/ 57 w 57"/>
              <a:gd name="T9" fmla="*/ 0 h 72"/>
            </a:gdLst>
            <a:ahLst/>
            <a:cxnLst>
              <a:cxn ang="0">
                <a:pos x="T0" y="T1"/>
              </a:cxn>
              <a:cxn ang="0">
                <a:pos x="T2" y="T3"/>
              </a:cxn>
              <a:cxn ang="0">
                <a:pos x="T4" y="T5"/>
              </a:cxn>
              <a:cxn ang="0">
                <a:pos x="T6" y="T7"/>
              </a:cxn>
              <a:cxn ang="0">
                <a:pos x="T8" y="T9"/>
              </a:cxn>
            </a:cxnLst>
            <a:rect l="0" t="0" r="r" b="b"/>
            <a:pathLst>
              <a:path w="57" h="72">
                <a:moveTo>
                  <a:pt x="57" y="0"/>
                </a:moveTo>
                <a:lnTo>
                  <a:pt x="15" y="48"/>
                </a:lnTo>
                <a:lnTo>
                  <a:pt x="0" y="72"/>
                </a:lnTo>
                <a:lnTo>
                  <a:pt x="42" y="60"/>
                </a:lnTo>
                <a:lnTo>
                  <a:pt x="57" y="0"/>
                </a:lnTo>
                <a:close/>
              </a:path>
            </a:pathLst>
          </a:custGeom>
          <a:solidFill>
            <a:srgbClr val="FFFF00"/>
          </a:solidFill>
          <a:ln>
            <a:noFill/>
          </a:ln>
          <a:effectLst/>
          <a:extLst>
            <a:ext uri="{91240B29-F687-4F45-9708-019B960494DF}">
              <a14:hiddenLine xmlns:a14="http://schemas.microsoft.com/office/drawing/2010/main" w="12700" cap="flat" cmpd="sng">
                <a:solidFill>
                  <a:srgbClr val="00FFFF"/>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334" name="Freeform 14">
            <a:extLst>
              <a:ext uri="{FF2B5EF4-FFF2-40B4-BE49-F238E27FC236}">
                <a16:creationId xmlns:a16="http://schemas.microsoft.com/office/drawing/2014/main" id="{82AEAAF2-E547-9B41-5598-F656BF573E54}"/>
              </a:ext>
            </a:extLst>
          </p:cNvPr>
          <p:cNvSpPr>
            <a:spLocks/>
          </p:cNvSpPr>
          <p:nvPr/>
        </p:nvSpPr>
        <p:spPr bwMode="auto">
          <a:xfrm>
            <a:off x="5181600" y="2290763"/>
            <a:ext cx="1649413" cy="755650"/>
          </a:xfrm>
          <a:custGeom>
            <a:avLst/>
            <a:gdLst>
              <a:gd name="T0" fmla="*/ 0 w 1420"/>
              <a:gd name="T1" fmla="*/ 639 h 639"/>
              <a:gd name="T2" fmla="*/ 31 w 1420"/>
              <a:gd name="T3" fmla="*/ 612 h 639"/>
              <a:gd name="T4" fmla="*/ 75 w 1420"/>
              <a:gd name="T5" fmla="*/ 585 h 639"/>
              <a:gd name="T6" fmla="*/ 142 w 1420"/>
              <a:gd name="T7" fmla="*/ 557 h 639"/>
              <a:gd name="T8" fmla="*/ 184 w 1420"/>
              <a:gd name="T9" fmla="*/ 531 h 639"/>
              <a:gd name="T10" fmla="*/ 217 w 1420"/>
              <a:gd name="T11" fmla="*/ 510 h 639"/>
              <a:gd name="T12" fmla="*/ 234 w 1420"/>
              <a:gd name="T13" fmla="*/ 498 h 639"/>
              <a:gd name="T14" fmla="*/ 256 w 1420"/>
              <a:gd name="T15" fmla="*/ 455 h 639"/>
              <a:gd name="T16" fmla="*/ 279 w 1420"/>
              <a:gd name="T17" fmla="*/ 422 h 639"/>
              <a:gd name="T18" fmla="*/ 330 w 1420"/>
              <a:gd name="T19" fmla="*/ 381 h 639"/>
              <a:gd name="T20" fmla="*/ 385 w 1420"/>
              <a:gd name="T21" fmla="*/ 333 h 639"/>
              <a:gd name="T22" fmla="*/ 436 w 1420"/>
              <a:gd name="T23" fmla="*/ 312 h 639"/>
              <a:gd name="T24" fmla="*/ 493 w 1420"/>
              <a:gd name="T25" fmla="*/ 291 h 639"/>
              <a:gd name="T26" fmla="*/ 546 w 1420"/>
              <a:gd name="T27" fmla="*/ 270 h 639"/>
              <a:gd name="T28" fmla="*/ 621 w 1420"/>
              <a:gd name="T29" fmla="*/ 249 h 639"/>
              <a:gd name="T30" fmla="*/ 679 w 1420"/>
              <a:gd name="T31" fmla="*/ 215 h 639"/>
              <a:gd name="T32" fmla="*/ 750 w 1420"/>
              <a:gd name="T33" fmla="*/ 195 h 639"/>
              <a:gd name="T34" fmla="*/ 817 w 1420"/>
              <a:gd name="T35" fmla="*/ 170 h 639"/>
              <a:gd name="T36" fmla="*/ 859 w 1420"/>
              <a:gd name="T37" fmla="*/ 152 h 639"/>
              <a:gd name="T38" fmla="*/ 906 w 1420"/>
              <a:gd name="T39" fmla="*/ 140 h 639"/>
              <a:gd name="T40" fmla="*/ 997 w 1420"/>
              <a:gd name="T41" fmla="*/ 111 h 639"/>
              <a:gd name="T42" fmla="*/ 1152 w 1420"/>
              <a:gd name="T43" fmla="*/ 77 h 639"/>
              <a:gd name="T44" fmla="*/ 1185 w 1420"/>
              <a:gd name="T45" fmla="*/ 65 h 639"/>
              <a:gd name="T46" fmla="*/ 1287 w 1420"/>
              <a:gd name="T47" fmla="*/ 42 h 639"/>
              <a:gd name="T48" fmla="*/ 1366 w 1420"/>
              <a:gd name="T49" fmla="*/ 15 h 639"/>
              <a:gd name="T50" fmla="*/ 1420 w 1420"/>
              <a:gd name="T51" fmla="*/ 0 h 639"/>
              <a:gd name="T52" fmla="*/ 1419 w 1420"/>
              <a:gd name="T53" fmla="*/ 276 h 639"/>
              <a:gd name="T54" fmla="*/ 1362 w 1420"/>
              <a:gd name="T55" fmla="*/ 293 h 639"/>
              <a:gd name="T56" fmla="*/ 1320 w 1420"/>
              <a:gd name="T57" fmla="*/ 299 h 639"/>
              <a:gd name="T58" fmla="*/ 1251 w 1420"/>
              <a:gd name="T59" fmla="*/ 311 h 639"/>
              <a:gd name="T60" fmla="*/ 1237 w 1420"/>
              <a:gd name="T61" fmla="*/ 311 h 639"/>
              <a:gd name="T62" fmla="*/ 1209 w 1420"/>
              <a:gd name="T63" fmla="*/ 356 h 639"/>
              <a:gd name="T64" fmla="*/ 1185 w 1420"/>
              <a:gd name="T65" fmla="*/ 386 h 639"/>
              <a:gd name="T66" fmla="*/ 1152 w 1420"/>
              <a:gd name="T67" fmla="*/ 408 h 639"/>
              <a:gd name="T68" fmla="*/ 1105 w 1420"/>
              <a:gd name="T69" fmla="*/ 429 h 639"/>
              <a:gd name="T70" fmla="*/ 1017 w 1420"/>
              <a:gd name="T71" fmla="*/ 440 h 639"/>
              <a:gd name="T72" fmla="*/ 907 w 1420"/>
              <a:gd name="T73" fmla="*/ 452 h 639"/>
              <a:gd name="T74" fmla="*/ 796 w 1420"/>
              <a:gd name="T75" fmla="*/ 470 h 639"/>
              <a:gd name="T76" fmla="*/ 703 w 1420"/>
              <a:gd name="T77" fmla="*/ 488 h 639"/>
              <a:gd name="T78" fmla="*/ 621 w 1420"/>
              <a:gd name="T79" fmla="*/ 507 h 639"/>
              <a:gd name="T80" fmla="*/ 529 w 1420"/>
              <a:gd name="T81" fmla="*/ 524 h 639"/>
              <a:gd name="T82" fmla="*/ 438 w 1420"/>
              <a:gd name="T83" fmla="*/ 540 h 639"/>
              <a:gd name="T84" fmla="*/ 400 w 1420"/>
              <a:gd name="T85" fmla="*/ 548 h 639"/>
              <a:gd name="T86" fmla="*/ 364 w 1420"/>
              <a:gd name="T87" fmla="*/ 561 h 639"/>
              <a:gd name="T88" fmla="*/ 268 w 1420"/>
              <a:gd name="T89" fmla="*/ 596 h 639"/>
              <a:gd name="T90" fmla="*/ 177 w 1420"/>
              <a:gd name="T91" fmla="*/ 614 h 639"/>
              <a:gd name="T92" fmla="*/ 99 w 1420"/>
              <a:gd name="T93" fmla="*/ 630 h 639"/>
              <a:gd name="T94" fmla="*/ 33 w 1420"/>
              <a:gd name="T95" fmla="*/ 638 h 639"/>
              <a:gd name="T96" fmla="*/ 0 w 1420"/>
              <a:gd name="T97" fmla="*/ 639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20" h="639">
                <a:moveTo>
                  <a:pt x="0" y="639"/>
                </a:moveTo>
                <a:lnTo>
                  <a:pt x="31" y="612"/>
                </a:lnTo>
                <a:lnTo>
                  <a:pt x="75" y="585"/>
                </a:lnTo>
                <a:lnTo>
                  <a:pt x="142" y="557"/>
                </a:lnTo>
                <a:lnTo>
                  <a:pt x="184" y="531"/>
                </a:lnTo>
                <a:lnTo>
                  <a:pt x="217" y="510"/>
                </a:lnTo>
                <a:lnTo>
                  <a:pt x="234" y="498"/>
                </a:lnTo>
                <a:lnTo>
                  <a:pt x="256" y="455"/>
                </a:lnTo>
                <a:lnTo>
                  <a:pt x="279" y="422"/>
                </a:lnTo>
                <a:lnTo>
                  <a:pt x="330" y="381"/>
                </a:lnTo>
                <a:lnTo>
                  <a:pt x="385" y="333"/>
                </a:lnTo>
                <a:lnTo>
                  <a:pt x="436" y="312"/>
                </a:lnTo>
                <a:lnTo>
                  <a:pt x="493" y="291"/>
                </a:lnTo>
                <a:lnTo>
                  <a:pt x="546" y="270"/>
                </a:lnTo>
                <a:lnTo>
                  <a:pt x="621" y="249"/>
                </a:lnTo>
                <a:lnTo>
                  <a:pt x="679" y="215"/>
                </a:lnTo>
                <a:lnTo>
                  <a:pt x="750" y="195"/>
                </a:lnTo>
                <a:lnTo>
                  <a:pt x="817" y="170"/>
                </a:lnTo>
                <a:lnTo>
                  <a:pt x="859" y="152"/>
                </a:lnTo>
                <a:lnTo>
                  <a:pt x="906" y="140"/>
                </a:lnTo>
                <a:lnTo>
                  <a:pt x="997" y="111"/>
                </a:lnTo>
                <a:lnTo>
                  <a:pt x="1152" y="77"/>
                </a:lnTo>
                <a:lnTo>
                  <a:pt x="1185" y="65"/>
                </a:lnTo>
                <a:lnTo>
                  <a:pt x="1287" y="42"/>
                </a:lnTo>
                <a:lnTo>
                  <a:pt x="1366" y="15"/>
                </a:lnTo>
                <a:lnTo>
                  <a:pt x="1420" y="0"/>
                </a:lnTo>
                <a:lnTo>
                  <a:pt x="1419" y="276"/>
                </a:lnTo>
                <a:lnTo>
                  <a:pt x="1362" y="293"/>
                </a:lnTo>
                <a:lnTo>
                  <a:pt x="1320" y="299"/>
                </a:lnTo>
                <a:lnTo>
                  <a:pt x="1251" y="311"/>
                </a:lnTo>
                <a:lnTo>
                  <a:pt x="1237" y="311"/>
                </a:lnTo>
                <a:lnTo>
                  <a:pt x="1209" y="356"/>
                </a:lnTo>
                <a:lnTo>
                  <a:pt x="1185" y="386"/>
                </a:lnTo>
                <a:lnTo>
                  <a:pt x="1152" y="408"/>
                </a:lnTo>
                <a:lnTo>
                  <a:pt x="1105" y="429"/>
                </a:lnTo>
                <a:lnTo>
                  <a:pt x="1017" y="440"/>
                </a:lnTo>
                <a:lnTo>
                  <a:pt x="907" y="452"/>
                </a:lnTo>
                <a:lnTo>
                  <a:pt x="796" y="470"/>
                </a:lnTo>
                <a:lnTo>
                  <a:pt x="703" y="488"/>
                </a:lnTo>
                <a:lnTo>
                  <a:pt x="621" y="507"/>
                </a:lnTo>
                <a:lnTo>
                  <a:pt x="529" y="524"/>
                </a:lnTo>
                <a:lnTo>
                  <a:pt x="438" y="540"/>
                </a:lnTo>
                <a:lnTo>
                  <a:pt x="400" y="548"/>
                </a:lnTo>
                <a:lnTo>
                  <a:pt x="364" y="561"/>
                </a:lnTo>
                <a:lnTo>
                  <a:pt x="268" y="596"/>
                </a:lnTo>
                <a:lnTo>
                  <a:pt x="177" y="614"/>
                </a:lnTo>
                <a:lnTo>
                  <a:pt x="99" y="630"/>
                </a:lnTo>
                <a:lnTo>
                  <a:pt x="33" y="638"/>
                </a:lnTo>
                <a:lnTo>
                  <a:pt x="0" y="639"/>
                </a:lnTo>
                <a:close/>
              </a:path>
            </a:pathLst>
          </a:custGeom>
          <a:solidFill>
            <a:srgbClr val="FFFF00"/>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335" name="Freeform 15">
            <a:extLst>
              <a:ext uri="{FF2B5EF4-FFF2-40B4-BE49-F238E27FC236}">
                <a16:creationId xmlns:a16="http://schemas.microsoft.com/office/drawing/2014/main" id="{963B2132-7516-B3B7-CD7B-C002CAA54B8E}"/>
              </a:ext>
            </a:extLst>
          </p:cNvPr>
          <p:cNvSpPr>
            <a:spLocks/>
          </p:cNvSpPr>
          <p:nvPr/>
        </p:nvSpPr>
        <p:spPr bwMode="auto">
          <a:xfrm>
            <a:off x="2851150" y="1762125"/>
            <a:ext cx="3173413" cy="1471613"/>
          </a:xfrm>
          <a:custGeom>
            <a:avLst/>
            <a:gdLst>
              <a:gd name="T0" fmla="*/ 1 w 2728"/>
              <a:gd name="T1" fmla="*/ 6 h 1245"/>
              <a:gd name="T2" fmla="*/ 1 w 2728"/>
              <a:gd name="T3" fmla="*/ 1245 h 1245"/>
              <a:gd name="T4" fmla="*/ 0 w 2728"/>
              <a:gd name="T5" fmla="*/ 1206 h 1245"/>
              <a:gd name="T6" fmla="*/ 27 w 2728"/>
              <a:gd name="T7" fmla="*/ 1220 h 1245"/>
              <a:gd name="T8" fmla="*/ 91 w 2728"/>
              <a:gd name="T9" fmla="*/ 1200 h 1245"/>
              <a:gd name="T10" fmla="*/ 223 w 2728"/>
              <a:gd name="T11" fmla="*/ 1161 h 1245"/>
              <a:gd name="T12" fmla="*/ 280 w 2728"/>
              <a:gd name="T13" fmla="*/ 1146 h 1245"/>
              <a:gd name="T14" fmla="*/ 349 w 2728"/>
              <a:gd name="T15" fmla="*/ 1125 h 1245"/>
              <a:gd name="T16" fmla="*/ 505 w 2728"/>
              <a:gd name="T17" fmla="*/ 1071 h 1245"/>
              <a:gd name="T18" fmla="*/ 568 w 2728"/>
              <a:gd name="T19" fmla="*/ 1041 h 1245"/>
              <a:gd name="T20" fmla="*/ 646 w 2728"/>
              <a:gd name="T21" fmla="*/ 1014 h 1245"/>
              <a:gd name="T22" fmla="*/ 817 w 2728"/>
              <a:gd name="T23" fmla="*/ 978 h 1245"/>
              <a:gd name="T24" fmla="*/ 958 w 2728"/>
              <a:gd name="T25" fmla="*/ 948 h 1245"/>
              <a:gd name="T26" fmla="*/ 1027 w 2728"/>
              <a:gd name="T27" fmla="*/ 933 h 1245"/>
              <a:gd name="T28" fmla="*/ 1096 w 2728"/>
              <a:gd name="T29" fmla="*/ 912 h 1245"/>
              <a:gd name="T30" fmla="*/ 1213 w 2728"/>
              <a:gd name="T31" fmla="*/ 897 h 1245"/>
              <a:gd name="T32" fmla="*/ 1294 w 2728"/>
              <a:gd name="T33" fmla="*/ 900 h 1245"/>
              <a:gd name="T34" fmla="*/ 1318 w 2728"/>
              <a:gd name="T35" fmla="*/ 900 h 1245"/>
              <a:gd name="T36" fmla="*/ 1432 w 2728"/>
              <a:gd name="T37" fmla="*/ 888 h 1245"/>
              <a:gd name="T38" fmla="*/ 1561 w 2728"/>
              <a:gd name="T39" fmla="*/ 870 h 1245"/>
              <a:gd name="T40" fmla="*/ 1624 w 2728"/>
              <a:gd name="T41" fmla="*/ 852 h 1245"/>
              <a:gd name="T42" fmla="*/ 1720 w 2728"/>
              <a:gd name="T43" fmla="*/ 840 h 1245"/>
              <a:gd name="T44" fmla="*/ 1915 w 2728"/>
              <a:gd name="T45" fmla="*/ 815 h 1245"/>
              <a:gd name="T46" fmla="*/ 2002 w 2728"/>
              <a:gd name="T47" fmla="*/ 795 h 1245"/>
              <a:gd name="T48" fmla="*/ 2140 w 2728"/>
              <a:gd name="T49" fmla="*/ 765 h 1245"/>
              <a:gd name="T50" fmla="*/ 2230 w 2728"/>
              <a:gd name="T51" fmla="*/ 750 h 1245"/>
              <a:gd name="T52" fmla="*/ 2326 w 2728"/>
              <a:gd name="T53" fmla="*/ 738 h 1245"/>
              <a:gd name="T54" fmla="*/ 2425 w 2728"/>
              <a:gd name="T55" fmla="*/ 708 h 1245"/>
              <a:gd name="T56" fmla="*/ 2482 w 2728"/>
              <a:gd name="T57" fmla="*/ 699 h 1245"/>
              <a:gd name="T58" fmla="*/ 2572 w 2728"/>
              <a:gd name="T59" fmla="*/ 684 h 1245"/>
              <a:gd name="T60" fmla="*/ 2641 w 2728"/>
              <a:gd name="T61" fmla="*/ 666 h 1245"/>
              <a:gd name="T62" fmla="*/ 2728 w 2728"/>
              <a:gd name="T63" fmla="*/ 630 h 1245"/>
              <a:gd name="T64" fmla="*/ 2728 w 2728"/>
              <a:gd name="T65" fmla="*/ 0 h 1245"/>
              <a:gd name="T66" fmla="*/ 1 w 2728"/>
              <a:gd name="T67" fmla="*/ 6 h 1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28" h="1245">
                <a:moveTo>
                  <a:pt x="1" y="6"/>
                </a:moveTo>
                <a:lnTo>
                  <a:pt x="1" y="1245"/>
                </a:lnTo>
                <a:lnTo>
                  <a:pt x="0" y="1206"/>
                </a:lnTo>
                <a:lnTo>
                  <a:pt x="27" y="1220"/>
                </a:lnTo>
                <a:lnTo>
                  <a:pt x="91" y="1200"/>
                </a:lnTo>
                <a:lnTo>
                  <a:pt x="223" y="1161"/>
                </a:lnTo>
                <a:lnTo>
                  <a:pt x="280" y="1146"/>
                </a:lnTo>
                <a:lnTo>
                  <a:pt x="349" y="1125"/>
                </a:lnTo>
                <a:lnTo>
                  <a:pt x="505" y="1071"/>
                </a:lnTo>
                <a:lnTo>
                  <a:pt x="568" y="1041"/>
                </a:lnTo>
                <a:lnTo>
                  <a:pt x="646" y="1014"/>
                </a:lnTo>
                <a:lnTo>
                  <a:pt x="817" y="978"/>
                </a:lnTo>
                <a:lnTo>
                  <a:pt x="958" y="948"/>
                </a:lnTo>
                <a:lnTo>
                  <a:pt x="1027" y="933"/>
                </a:lnTo>
                <a:lnTo>
                  <a:pt x="1096" y="912"/>
                </a:lnTo>
                <a:lnTo>
                  <a:pt x="1213" y="897"/>
                </a:lnTo>
                <a:lnTo>
                  <a:pt x="1294" y="900"/>
                </a:lnTo>
                <a:lnTo>
                  <a:pt x="1318" y="900"/>
                </a:lnTo>
                <a:lnTo>
                  <a:pt x="1432" y="888"/>
                </a:lnTo>
                <a:lnTo>
                  <a:pt x="1561" y="870"/>
                </a:lnTo>
                <a:lnTo>
                  <a:pt x="1624" y="852"/>
                </a:lnTo>
                <a:lnTo>
                  <a:pt x="1720" y="840"/>
                </a:lnTo>
                <a:lnTo>
                  <a:pt x="1915" y="815"/>
                </a:lnTo>
                <a:lnTo>
                  <a:pt x="2002" y="795"/>
                </a:lnTo>
                <a:lnTo>
                  <a:pt x="2140" y="765"/>
                </a:lnTo>
                <a:lnTo>
                  <a:pt x="2230" y="750"/>
                </a:lnTo>
                <a:lnTo>
                  <a:pt x="2326" y="738"/>
                </a:lnTo>
                <a:lnTo>
                  <a:pt x="2425" y="708"/>
                </a:lnTo>
                <a:lnTo>
                  <a:pt x="2482" y="699"/>
                </a:lnTo>
                <a:lnTo>
                  <a:pt x="2572" y="684"/>
                </a:lnTo>
                <a:lnTo>
                  <a:pt x="2641" y="666"/>
                </a:lnTo>
                <a:lnTo>
                  <a:pt x="2728" y="630"/>
                </a:lnTo>
                <a:lnTo>
                  <a:pt x="2728" y="0"/>
                </a:lnTo>
                <a:lnTo>
                  <a:pt x="1" y="6"/>
                </a:lnTo>
                <a:close/>
              </a:path>
            </a:pathLst>
          </a:custGeom>
          <a:solidFill>
            <a:srgbClr val="00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336" name="Freeform 16">
            <a:extLst>
              <a:ext uri="{FF2B5EF4-FFF2-40B4-BE49-F238E27FC236}">
                <a16:creationId xmlns:a16="http://schemas.microsoft.com/office/drawing/2014/main" id="{6E898CA8-D738-34D4-BF69-975C98752933}"/>
              </a:ext>
            </a:extLst>
          </p:cNvPr>
          <p:cNvSpPr>
            <a:spLocks/>
          </p:cNvSpPr>
          <p:nvPr/>
        </p:nvSpPr>
        <p:spPr bwMode="auto">
          <a:xfrm>
            <a:off x="6007100" y="1766888"/>
            <a:ext cx="2824163" cy="735012"/>
          </a:xfrm>
          <a:custGeom>
            <a:avLst/>
            <a:gdLst>
              <a:gd name="T0" fmla="*/ 0 w 2427"/>
              <a:gd name="T1" fmla="*/ 0 h 624"/>
              <a:gd name="T2" fmla="*/ 11 w 2427"/>
              <a:gd name="T3" fmla="*/ 624 h 624"/>
              <a:gd name="T4" fmla="*/ 143 w 2427"/>
              <a:gd name="T5" fmla="*/ 593 h 624"/>
              <a:gd name="T6" fmla="*/ 284 w 2427"/>
              <a:gd name="T7" fmla="*/ 556 h 624"/>
              <a:gd name="T8" fmla="*/ 398 w 2427"/>
              <a:gd name="T9" fmla="*/ 521 h 624"/>
              <a:gd name="T10" fmla="*/ 534 w 2427"/>
              <a:gd name="T11" fmla="*/ 482 h 624"/>
              <a:gd name="T12" fmla="*/ 662 w 2427"/>
              <a:gd name="T13" fmla="*/ 447 h 624"/>
              <a:gd name="T14" fmla="*/ 854 w 2427"/>
              <a:gd name="T15" fmla="*/ 412 h 624"/>
              <a:gd name="T16" fmla="*/ 1001 w 2427"/>
              <a:gd name="T17" fmla="*/ 373 h 624"/>
              <a:gd name="T18" fmla="*/ 1139 w 2427"/>
              <a:gd name="T19" fmla="*/ 343 h 624"/>
              <a:gd name="T20" fmla="*/ 1224 w 2427"/>
              <a:gd name="T21" fmla="*/ 341 h 624"/>
              <a:gd name="T22" fmla="*/ 1277 w 2427"/>
              <a:gd name="T23" fmla="*/ 341 h 624"/>
              <a:gd name="T24" fmla="*/ 1299 w 2427"/>
              <a:gd name="T25" fmla="*/ 343 h 624"/>
              <a:gd name="T26" fmla="*/ 1374 w 2427"/>
              <a:gd name="T27" fmla="*/ 334 h 624"/>
              <a:gd name="T28" fmla="*/ 1437 w 2427"/>
              <a:gd name="T29" fmla="*/ 343 h 624"/>
              <a:gd name="T30" fmla="*/ 1587 w 2427"/>
              <a:gd name="T31" fmla="*/ 304 h 624"/>
              <a:gd name="T32" fmla="*/ 1638 w 2427"/>
              <a:gd name="T33" fmla="*/ 301 h 624"/>
              <a:gd name="T34" fmla="*/ 1742 w 2427"/>
              <a:gd name="T35" fmla="*/ 255 h 624"/>
              <a:gd name="T36" fmla="*/ 1833 w 2427"/>
              <a:gd name="T37" fmla="*/ 237 h 624"/>
              <a:gd name="T38" fmla="*/ 1881 w 2427"/>
              <a:gd name="T39" fmla="*/ 225 h 624"/>
              <a:gd name="T40" fmla="*/ 1917 w 2427"/>
              <a:gd name="T41" fmla="*/ 219 h 624"/>
              <a:gd name="T42" fmla="*/ 1950 w 2427"/>
              <a:gd name="T43" fmla="*/ 201 h 624"/>
              <a:gd name="T44" fmla="*/ 1970 w 2427"/>
              <a:gd name="T45" fmla="*/ 197 h 624"/>
              <a:gd name="T46" fmla="*/ 2024 w 2427"/>
              <a:gd name="T47" fmla="*/ 183 h 624"/>
              <a:gd name="T48" fmla="*/ 2090 w 2427"/>
              <a:gd name="T49" fmla="*/ 174 h 624"/>
              <a:gd name="T50" fmla="*/ 2151 w 2427"/>
              <a:gd name="T51" fmla="*/ 174 h 624"/>
              <a:gd name="T52" fmla="*/ 2196 w 2427"/>
              <a:gd name="T53" fmla="*/ 162 h 624"/>
              <a:gd name="T54" fmla="*/ 2264 w 2427"/>
              <a:gd name="T55" fmla="*/ 131 h 624"/>
              <a:gd name="T56" fmla="*/ 2340 w 2427"/>
              <a:gd name="T57" fmla="*/ 78 h 624"/>
              <a:gd name="T58" fmla="*/ 2394 w 2427"/>
              <a:gd name="T59" fmla="*/ 30 h 624"/>
              <a:gd name="T60" fmla="*/ 2427 w 2427"/>
              <a:gd name="T61" fmla="*/ 3 h 624"/>
              <a:gd name="T62" fmla="*/ 1458 w 2427"/>
              <a:gd name="T63" fmla="*/ 3 h 624"/>
              <a:gd name="T64" fmla="*/ 320 w 2427"/>
              <a:gd name="T65" fmla="*/ 6 h 624"/>
              <a:gd name="T66" fmla="*/ 0 w 2427"/>
              <a:gd name="T67" fmla="*/ 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27" h="624">
                <a:moveTo>
                  <a:pt x="0" y="0"/>
                </a:moveTo>
                <a:lnTo>
                  <a:pt x="11" y="624"/>
                </a:lnTo>
                <a:lnTo>
                  <a:pt x="143" y="593"/>
                </a:lnTo>
                <a:lnTo>
                  <a:pt x="284" y="556"/>
                </a:lnTo>
                <a:lnTo>
                  <a:pt x="398" y="521"/>
                </a:lnTo>
                <a:lnTo>
                  <a:pt x="534" y="482"/>
                </a:lnTo>
                <a:lnTo>
                  <a:pt x="662" y="447"/>
                </a:lnTo>
                <a:lnTo>
                  <a:pt x="854" y="412"/>
                </a:lnTo>
                <a:lnTo>
                  <a:pt x="1001" y="373"/>
                </a:lnTo>
                <a:lnTo>
                  <a:pt x="1139" y="343"/>
                </a:lnTo>
                <a:lnTo>
                  <a:pt x="1224" y="341"/>
                </a:lnTo>
                <a:lnTo>
                  <a:pt x="1277" y="341"/>
                </a:lnTo>
                <a:lnTo>
                  <a:pt x="1299" y="343"/>
                </a:lnTo>
                <a:lnTo>
                  <a:pt x="1374" y="334"/>
                </a:lnTo>
                <a:lnTo>
                  <a:pt x="1437" y="343"/>
                </a:lnTo>
                <a:lnTo>
                  <a:pt x="1587" y="304"/>
                </a:lnTo>
                <a:lnTo>
                  <a:pt x="1638" y="301"/>
                </a:lnTo>
                <a:lnTo>
                  <a:pt x="1742" y="255"/>
                </a:lnTo>
                <a:lnTo>
                  <a:pt x="1833" y="237"/>
                </a:lnTo>
                <a:lnTo>
                  <a:pt x="1881" y="225"/>
                </a:lnTo>
                <a:lnTo>
                  <a:pt x="1917" y="219"/>
                </a:lnTo>
                <a:lnTo>
                  <a:pt x="1950" y="201"/>
                </a:lnTo>
                <a:lnTo>
                  <a:pt x="1970" y="197"/>
                </a:lnTo>
                <a:lnTo>
                  <a:pt x="2024" y="183"/>
                </a:lnTo>
                <a:lnTo>
                  <a:pt x="2090" y="174"/>
                </a:lnTo>
                <a:lnTo>
                  <a:pt x="2151" y="174"/>
                </a:lnTo>
                <a:lnTo>
                  <a:pt x="2196" y="162"/>
                </a:lnTo>
                <a:lnTo>
                  <a:pt x="2264" y="131"/>
                </a:lnTo>
                <a:lnTo>
                  <a:pt x="2340" y="78"/>
                </a:lnTo>
                <a:lnTo>
                  <a:pt x="2394" y="30"/>
                </a:lnTo>
                <a:lnTo>
                  <a:pt x="2427" y="3"/>
                </a:lnTo>
                <a:lnTo>
                  <a:pt x="1458" y="3"/>
                </a:lnTo>
                <a:lnTo>
                  <a:pt x="320" y="6"/>
                </a:lnTo>
                <a:lnTo>
                  <a:pt x="0" y="0"/>
                </a:lnTo>
                <a:close/>
              </a:path>
            </a:pathLst>
          </a:custGeom>
          <a:solidFill>
            <a:srgbClr val="0000FF"/>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337" name="Freeform 17">
            <a:extLst>
              <a:ext uri="{FF2B5EF4-FFF2-40B4-BE49-F238E27FC236}">
                <a16:creationId xmlns:a16="http://schemas.microsoft.com/office/drawing/2014/main" id="{EAA560DC-3CAB-8802-A857-648C0A9AB22B}"/>
              </a:ext>
            </a:extLst>
          </p:cNvPr>
          <p:cNvSpPr>
            <a:spLocks/>
          </p:cNvSpPr>
          <p:nvPr/>
        </p:nvSpPr>
        <p:spPr bwMode="auto">
          <a:xfrm>
            <a:off x="2851150" y="3187700"/>
            <a:ext cx="44450" cy="38100"/>
          </a:xfrm>
          <a:custGeom>
            <a:avLst/>
            <a:gdLst>
              <a:gd name="T0" fmla="*/ 37 w 37"/>
              <a:gd name="T1" fmla="*/ 20 h 32"/>
              <a:gd name="T2" fmla="*/ 0 w 37"/>
              <a:gd name="T3" fmla="*/ 32 h 32"/>
              <a:gd name="T4" fmla="*/ 0 w 37"/>
              <a:gd name="T5" fmla="*/ 0 h 32"/>
              <a:gd name="T6" fmla="*/ 37 w 37"/>
              <a:gd name="T7" fmla="*/ 20 h 32"/>
            </a:gdLst>
            <a:ahLst/>
            <a:cxnLst>
              <a:cxn ang="0">
                <a:pos x="T0" y="T1"/>
              </a:cxn>
              <a:cxn ang="0">
                <a:pos x="T2" y="T3"/>
              </a:cxn>
              <a:cxn ang="0">
                <a:pos x="T4" y="T5"/>
              </a:cxn>
              <a:cxn ang="0">
                <a:pos x="T6" y="T7"/>
              </a:cxn>
            </a:cxnLst>
            <a:rect l="0" t="0" r="r" b="b"/>
            <a:pathLst>
              <a:path w="37" h="32">
                <a:moveTo>
                  <a:pt x="37" y="20"/>
                </a:moveTo>
                <a:lnTo>
                  <a:pt x="0" y="32"/>
                </a:lnTo>
                <a:lnTo>
                  <a:pt x="0" y="0"/>
                </a:lnTo>
                <a:lnTo>
                  <a:pt x="37" y="20"/>
                </a:lnTo>
                <a:close/>
              </a:path>
            </a:pathLst>
          </a:custGeom>
          <a:solidFill>
            <a:srgbClr val="993300"/>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338" name="Freeform 18">
            <a:extLst>
              <a:ext uri="{FF2B5EF4-FFF2-40B4-BE49-F238E27FC236}">
                <a16:creationId xmlns:a16="http://schemas.microsoft.com/office/drawing/2014/main" id="{9A93A6CB-C943-CA78-48FF-FADA50F6A858}"/>
              </a:ext>
            </a:extLst>
          </p:cNvPr>
          <p:cNvSpPr>
            <a:spLocks/>
          </p:cNvSpPr>
          <p:nvPr/>
        </p:nvSpPr>
        <p:spPr bwMode="auto">
          <a:xfrm>
            <a:off x="3494088" y="2881313"/>
            <a:ext cx="498475" cy="127000"/>
          </a:xfrm>
          <a:custGeom>
            <a:avLst/>
            <a:gdLst>
              <a:gd name="T0" fmla="*/ 10 w 427"/>
              <a:gd name="T1" fmla="*/ 99 h 108"/>
              <a:gd name="T2" fmla="*/ 69 w 427"/>
              <a:gd name="T3" fmla="*/ 73 h 108"/>
              <a:gd name="T4" fmla="*/ 142 w 427"/>
              <a:gd name="T5" fmla="*/ 55 h 108"/>
              <a:gd name="T6" fmla="*/ 198 w 427"/>
              <a:gd name="T7" fmla="*/ 40 h 108"/>
              <a:gd name="T8" fmla="*/ 270 w 427"/>
              <a:gd name="T9" fmla="*/ 25 h 108"/>
              <a:gd name="T10" fmla="*/ 333 w 427"/>
              <a:gd name="T11" fmla="*/ 13 h 108"/>
              <a:gd name="T12" fmla="*/ 411 w 427"/>
              <a:gd name="T13" fmla="*/ 0 h 108"/>
              <a:gd name="T14" fmla="*/ 427 w 427"/>
              <a:gd name="T15" fmla="*/ 4 h 108"/>
              <a:gd name="T16" fmla="*/ 381 w 427"/>
              <a:gd name="T17" fmla="*/ 15 h 108"/>
              <a:gd name="T18" fmla="*/ 271 w 427"/>
              <a:gd name="T19" fmla="*/ 36 h 108"/>
              <a:gd name="T20" fmla="*/ 168 w 427"/>
              <a:gd name="T21" fmla="*/ 61 h 108"/>
              <a:gd name="T22" fmla="*/ 39 w 427"/>
              <a:gd name="T23" fmla="*/ 99 h 108"/>
              <a:gd name="T24" fmla="*/ 0 w 427"/>
              <a:gd name="T25" fmla="*/ 108 h 108"/>
              <a:gd name="T26" fmla="*/ 10 w 427"/>
              <a:gd name="T27" fmla="*/ 99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7" h="108">
                <a:moveTo>
                  <a:pt x="10" y="99"/>
                </a:moveTo>
                <a:lnTo>
                  <a:pt x="69" y="73"/>
                </a:lnTo>
                <a:lnTo>
                  <a:pt x="142" y="55"/>
                </a:lnTo>
                <a:lnTo>
                  <a:pt x="198" y="40"/>
                </a:lnTo>
                <a:lnTo>
                  <a:pt x="270" y="25"/>
                </a:lnTo>
                <a:lnTo>
                  <a:pt x="333" y="13"/>
                </a:lnTo>
                <a:lnTo>
                  <a:pt x="411" y="0"/>
                </a:lnTo>
                <a:lnTo>
                  <a:pt x="427" y="4"/>
                </a:lnTo>
                <a:lnTo>
                  <a:pt x="381" y="15"/>
                </a:lnTo>
                <a:lnTo>
                  <a:pt x="271" y="36"/>
                </a:lnTo>
                <a:lnTo>
                  <a:pt x="168" y="61"/>
                </a:lnTo>
                <a:lnTo>
                  <a:pt x="39" y="99"/>
                </a:lnTo>
                <a:lnTo>
                  <a:pt x="0" y="108"/>
                </a:lnTo>
                <a:lnTo>
                  <a:pt x="10" y="99"/>
                </a:lnTo>
                <a:close/>
              </a:path>
            </a:pathLst>
          </a:custGeom>
          <a:solidFill>
            <a:srgbClr val="993300"/>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339" name="Freeform 19">
            <a:extLst>
              <a:ext uri="{FF2B5EF4-FFF2-40B4-BE49-F238E27FC236}">
                <a16:creationId xmlns:a16="http://schemas.microsoft.com/office/drawing/2014/main" id="{48FFBEA1-95E8-4A95-5C14-FAFF41554497}"/>
              </a:ext>
            </a:extLst>
          </p:cNvPr>
          <p:cNvSpPr>
            <a:spLocks/>
          </p:cNvSpPr>
          <p:nvPr/>
        </p:nvSpPr>
        <p:spPr bwMode="auto">
          <a:xfrm>
            <a:off x="3970338" y="2633663"/>
            <a:ext cx="1555750" cy="260350"/>
          </a:xfrm>
          <a:custGeom>
            <a:avLst/>
            <a:gdLst>
              <a:gd name="T0" fmla="*/ 9 w 980"/>
              <a:gd name="T1" fmla="*/ 154 h 164"/>
              <a:gd name="T2" fmla="*/ 48 w 980"/>
              <a:gd name="T3" fmla="*/ 140 h 164"/>
              <a:gd name="T4" fmla="*/ 97 w 980"/>
              <a:gd name="T5" fmla="*/ 130 h 164"/>
              <a:gd name="T6" fmla="*/ 138 w 980"/>
              <a:gd name="T7" fmla="*/ 123 h 164"/>
              <a:gd name="T8" fmla="*/ 198 w 980"/>
              <a:gd name="T9" fmla="*/ 116 h 164"/>
              <a:gd name="T10" fmla="*/ 251 w 980"/>
              <a:gd name="T11" fmla="*/ 117 h 164"/>
              <a:gd name="T12" fmla="*/ 312 w 980"/>
              <a:gd name="T13" fmla="*/ 113 h 164"/>
              <a:gd name="T14" fmla="*/ 395 w 980"/>
              <a:gd name="T15" fmla="*/ 99 h 164"/>
              <a:gd name="T16" fmla="*/ 459 w 980"/>
              <a:gd name="T17" fmla="*/ 83 h 164"/>
              <a:gd name="T18" fmla="*/ 520 w 980"/>
              <a:gd name="T19" fmla="*/ 76 h 164"/>
              <a:gd name="T20" fmla="*/ 591 w 980"/>
              <a:gd name="T21" fmla="*/ 72 h 164"/>
              <a:gd name="T22" fmla="*/ 648 w 980"/>
              <a:gd name="T23" fmla="*/ 65 h 164"/>
              <a:gd name="T24" fmla="*/ 721 w 980"/>
              <a:gd name="T25" fmla="*/ 51 h 164"/>
              <a:gd name="T26" fmla="*/ 807 w 980"/>
              <a:gd name="T27" fmla="*/ 31 h 164"/>
              <a:gd name="T28" fmla="*/ 881 w 980"/>
              <a:gd name="T29" fmla="*/ 14 h 164"/>
              <a:gd name="T30" fmla="*/ 947 w 980"/>
              <a:gd name="T31" fmla="*/ 5 h 164"/>
              <a:gd name="T32" fmla="*/ 980 w 980"/>
              <a:gd name="T33" fmla="*/ 0 h 164"/>
              <a:gd name="T34" fmla="*/ 979 w 980"/>
              <a:gd name="T35" fmla="*/ 5 h 164"/>
              <a:gd name="T36" fmla="*/ 979 w 980"/>
              <a:gd name="T37" fmla="*/ 29 h 164"/>
              <a:gd name="T38" fmla="*/ 925 w 980"/>
              <a:gd name="T39" fmla="*/ 39 h 164"/>
              <a:gd name="T40" fmla="*/ 872 w 980"/>
              <a:gd name="T41" fmla="*/ 42 h 164"/>
              <a:gd name="T42" fmla="*/ 806 w 980"/>
              <a:gd name="T43" fmla="*/ 51 h 164"/>
              <a:gd name="T44" fmla="*/ 715 w 980"/>
              <a:gd name="T45" fmla="*/ 67 h 164"/>
              <a:gd name="T46" fmla="*/ 641 w 980"/>
              <a:gd name="T47" fmla="*/ 76 h 164"/>
              <a:gd name="T48" fmla="*/ 584 w 980"/>
              <a:gd name="T49" fmla="*/ 83 h 164"/>
              <a:gd name="T50" fmla="*/ 529 w 980"/>
              <a:gd name="T51" fmla="*/ 92 h 164"/>
              <a:gd name="T52" fmla="*/ 437 w 980"/>
              <a:gd name="T53" fmla="*/ 106 h 164"/>
              <a:gd name="T54" fmla="*/ 343 w 980"/>
              <a:gd name="T55" fmla="*/ 117 h 164"/>
              <a:gd name="T56" fmla="*/ 288 w 980"/>
              <a:gd name="T57" fmla="*/ 127 h 164"/>
              <a:gd name="T58" fmla="*/ 237 w 980"/>
              <a:gd name="T59" fmla="*/ 130 h 164"/>
              <a:gd name="T60" fmla="*/ 199 w 980"/>
              <a:gd name="T61" fmla="*/ 126 h 164"/>
              <a:gd name="T62" fmla="*/ 165 w 980"/>
              <a:gd name="T63" fmla="*/ 130 h 164"/>
              <a:gd name="T64" fmla="*/ 134 w 980"/>
              <a:gd name="T65" fmla="*/ 137 h 164"/>
              <a:gd name="T66" fmla="*/ 99 w 980"/>
              <a:gd name="T67" fmla="*/ 141 h 164"/>
              <a:gd name="T68" fmla="*/ 54 w 980"/>
              <a:gd name="T69" fmla="*/ 153 h 164"/>
              <a:gd name="T70" fmla="*/ 24 w 980"/>
              <a:gd name="T71" fmla="*/ 164 h 164"/>
              <a:gd name="T72" fmla="*/ 0 w 980"/>
              <a:gd name="T73" fmla="*/ 164 h 164"/>
              <a:gd name="T74" fmla="*/ 9 w 980"/>
              <a:gd name="T75" fmla="*/ 154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80" h="164">
                <a:moveTo>
                  <a:pt x="9" y="154"/>
                </a:moveTo>
                <a:lnTo>
                  <a:pt x="48" y="140"/>
                </a:lnTo>
                <a:lnTo>
                  <a:pt x="97" y="130"/>
                </a:lnTo>
                <a:lnTo>
                  <a:pt x="138" y="123"/>
                </a:lnTo>
                <a:lnTo>
                  <a:pt x="198" y="116"/>
                </a:lnTo>
                <a:lnTo>
                  <a:pt x="251" y="117"/>
                </a:lnTo>
                <a:lnTo>
                  <a:pt x="312" y="113"/>
                </a:lnTo>
                <a:lnTo>
                  <a:pt x="395" y="99"/>
                </a:lnTo>
                <a:lnTo>
                  <a:pt x="459" y="83"/>
                </a:lnTo>
                <a:lnTo>
                  <a:pt x="520" y="76"/>
                </a:lnTo>
                <a:lnTo>
                  <a:pt x="591" y="72"/>
                </a:lnTo>
                <a:lnTo>
                  <a:pt x="648" y="65"/>
                </a:lnTo>
                <a:lnTo>
                  <a:pt x="721" y="51"/>
                </a:lnTo>
                <a:lnTo>
                  <a:pt x="807" y="31"/>
                </a:lnTo>
                <a:lnTo>
                  <a:pt x="881" y="14"/>
                </a:lnTo>
                <a:lnTo>
                  <a:pt x="947" y="5"/>
                </a:lnTo>
                <a:lnTo>
                  <a:pt x="980" y="0"/>
                </a:lnTo>
                <a:lnTo>
                  <a:pt x="979" y="5"/>
                </a:lnTo>
                <a:lnTo>
                  <a:pt x="979" y="29"/>
                </a:lnTo>
                <a:lnTo>
                  <a:pt x="925" y="39"/>
                </a:lnTo>
                <a:lnTo>
                  <a:pt x="872" y="42"/>
                </a:lnTo>
                <a:lnTo>
                  <a:pt x="806" y="51"/>
                </a:lnTo>
                <a:lnTo>
                  <a:pt x="715" y="67"/>
                </a:lnTo>
                <a:lnTo>
                  <a:pt x="641" y="76"/>
                </a:lnTo>
                <a:lnTo>
                  <a:pt x="584" y="83"/>
                </a:lnTo>
                <a:lnTo>
                  <a:pt x="529" y="92"/>
                </a:lnTo>
                <a:lnTo>
                  <a:pt x="437" y="106"/>
                </a:lnTo>
                <a:lnTo>
                  <a:pt x="343" y="117"/>
                </a:lnTo>
                <a:lnTo>
                  <a:pt x="288" y="127"/>
                </a:lnTo>
                <a:lnTo>
                  <a:pt x="237" y="130"/>
                </a:lnTo>
                <a:lnTo>
                  <a:pt x="199" y="126"/>
                </a:lnTo>
                <a:lnTo>
                  <a:pt x="165" y="130"/>
                </a:lnTo>
                <a:lnTo>
                  <a:pt x="134" y="137"/>
                </a:lnTo>
                <a:lnTo>
                  <a:pt x="99" y="141"/>
                </a:lnTo>
                <a:lnTo>
                  <a:pt x="54" y="153"/>
                </a:lnTo>
                <a:lnTo>
                  <a:pt x="24" y="164"/>
                </a:lnTo>
                <a:lnTo>
                  <a:pt x="0" y="164"/>
                </a:lnTo>
                <a:lnTo>
                  <a:pt x="9" y="154"/>
                </a:lnTo>
                <a:close/>
              </a:path>
            </a:pathLst>
          </a:custGeom>
          <a:solidFill>
            <a:srgbClr val="993300"/>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340" name="Freeform 20">
            <a:extLst>
              <a:ext uri="{FF2B5EF4-FFF2-40B4-BE49-F238E27FC236}">
                <a16:creationId xmlns:a16="http://schemas.microsoft.com/office/drawing/2014/main" id="{61BB617E-938C-2B4F-D4C1-27E888C6F437}"/>
              </a:ext>
            </a:extLst>
          </p:cNvPr>
          <p:cNvSpPr>
            <a:spLocks/>
          </p:cNvSpPr>
          <p:nvPr/>
        </p:nvSpPr>
        <p:spPr bwMode="auto">
          <a:xfrm>
            <a:off x="3140075" y="3105150"/>
            <a:ext cx="92075" cy="31750"/>
          </a:xfrm>
          <a:custGeom>
            <a:avLst/>
            <a:gdLst>
              <a:gd name="T0" fmla="*/ 18 w 81"/>
              <a:gd name="T1" fmla="*/ 16 h 28"/>
              <a:gd name="T2" fmla="*/ 0 w 81"/>
              <a:gd name="T3" fmla="*/ 25 h 28"/>
              <a:gd name="T4" fmla="*/ 16 w 81"/>
              <a:gd name="T5" fmla="*/ 28 h 28"/>
              <a:gd name="T6" fmla="*/ 64 w 81"/>
              <a:gd name="T7" fmla="*/ 16 h 28"/>
              <a:gd name="T8" fmla="*/ 81 w 81"/>
              <a:gd name="T9" fmla="*/ 0 h 28"/>
              <a:gd name="T10" fmla="*/ 66 w 81"/>
              <a:gd name="T11" fmla="*/ 0 h 28"/>
              <a:gd name="T12" fmla="*/ 18 w 81"/>
              <a:gd name="T13" fmla="*/ 16 h 28"/>
            </a:gdLst>
            <a:ahLst/>
            <a:cxnLst>
              <a:cxn ang="0">
                <a:pos x="T0" y="T1"/>
              </a:cxn>
              <a:cxn ang="0">
                <a:pos x="T2" y="T3"/>
              </a:cxn>
              <a:cxn ang="0">
                <a:pos x="T4" y="T5"/>
              </a:cxn>
              <a:cxn ang="0">
                <a:pos x="T6" y="T7"/>
              </a:cxn>
              <a:cxn ang="0">
                <a:pos x="T8" y="T9"/>
              </a:cxn>
              <a:cxn ang="0">
                <a:pos x="T10" y="T11"/>
              </a:cxn>
              <a:cxn ang="0">
                <a:pos x="T12" y="T13"/>
              </a:cxn>
            </a:cxnLst>
            <a:rect l="0" t="0" r="r" b="b"/>
            <a:pathLst>
              <a:path w="81" h="28">
                <a:moveTo>
                  <a:pt x="18" y="16"/>
                </a:moveTo>
                <a:lnTo>
                  <a:pt x="0" y="25"/>
                </a:lnTo>
                <a:lnTo>
                  <a:pt x="16" y="28"/>
                </a:lnTo>
                <a:lnTo>
                  <a:pt x="64" y="16"/>
                </a:lnTo>
                <a:lnTo>
                  <a:pt x="81" y="0"/>
                </a:lnTo>
                <a:lnTo>
                  <a:pt x="66" y="0"/>
                </a:lnTo>
                <a:lnTo>
                  <a:pt x="18" y="16"/>
                </a:lnTo>
                <a:close/>
              </a:path>
            </a:pathLst>
          </a:custGeom>
          <a:solidFill>
            <a:srgbClr val="FF00FF"/>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341" name="Line 21">
            <a:extLst>
              <a:ext uri="{FF2B5EF4-FFF2-40B4-BE49-F238E27FC236}">
                <a16:creationId xmlns:a16="http://schemas.microsoft.com/office/drawing/2014/main" id="{27F8EA33-2ACF-9E1C-6848-800AB300BDBF}"/>
              </a:ext>
            </a:extLst>
          </p:cNvPr>
          <p:cNvSpPr>
            <a:spLocks noChangeShapeType="1"/>
          </p:cNvSpPr>
          <p:nvPr/>
        </p:nvSpPr>
        <p:spPr bwMode="auto">
          <a:xfrm flipH="1">
            <a:off x="8923338" y="1758950"/>
            <a:ext cx="15875" cy="127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342" name="Freeform 22">
            <a:extLst>
              <a:ext uri="{FF2B5EF4-FFF2-40B4-BE49-F238E27FC236}">
                <a16:creationId xmlns:a16="http://schemas.microsoft.com/office/drawing/2014/main" id="{794D2187-7150-7707-C138-566581F41D0F}"/>
              </a:ext>
            </a:extLst>
          </p:cNvPr>
          <p:cNvSpPr>
            <a:spLocks/>
          </p:cNvSpPr>
          <p:nvPr/>
        </p:nvSpPr>
        <p:spPr bwMode="auto">
          <a:xfrm>
            <a:off x="8335963" y="2017713"/>
            <a:ext cx="825500" cy="163512"/>
          </a:xfrm>
          <a:custGeom>
            <a:avLst/>
            <a:gdLst>
              <a:gd name="T0" fmla="*/ 0 w 711"/>
              <a:gd name="T1" fmla="*/ 0 h 138"/>
              <a:gd name="T2" fmla="*/ 126 w 711"/>
              <a:gd name="T3" fmla="*/ 5 h 138"/>
              <a:gd name="T4" fmla="*/ 207 w 711"/>
              <a:gd name="T5" fmla="*/ 39 h 138"/>
              <a:gd name="T6" fmla="*/ 467 w 711"/>
              <a:gd name="T7" fmla="*/ 35 h 138"/>
              <a:gd name="T8" fmla="*/ 567 w 711"/>
              <a:gd name="T9" fmla="*/ 72 h 138"/>
              <a:gd name="T10" fmla="*/ 615 w 711"/>
              <a:gd name="T11" fmla="*/ 24 h 138"/>
              <a:gd name="T12" fmla="*/ 711 w 711"/>
              <a:gd name="T13" fmla="*/ 24 h 138"/>
              <a:gd name="T14" fmla="*/ 711 w 711"/>
              <a:gd name="T15" fmla="*/ 72 h 138"/>
              <a:gd name="T16" fmla="*/ 621 w 711"/>
              <a:gd name="T17" fmla="*/ 96 h 138"/>
              <a:gd name="T18" fmla="*/ 591 w 711"/>
              <a:gd name="T19" fmla="*/ 113 h 138"/>
              <a:gd name="T20" fmla="*/ 621 w 711"/>
              <a:gd name="T21" fmla="*/ 138 h 138"/>
              <a:gd name="T22" fmla="*/ 555 w 711"/>
              <a:gd name="T23" fmla="*/ 126 h 138"/>
              <a:gd name="T24" fmla="*/ 542 w 711"/>
              <a:gd name="T25" fmla="*/ 111 h 138"/>
              <a:gd name="T26" fmla="*/ 471 w 711"/>
              <a:gd name="T27" fmla="*/ 72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11" h="138">
                <a:moveTo>
                  <a:pt x="0" y="0"/>
                </a:moveTo>
                <a:cubicBezTo>
                  <a:pt x="42" y="1"/>
                  <a:pt x="84" y="0"/>
                  <a:pt x="126" y="5"/>
                </a:cubicBezTo>
                <a:cubicBezTo>
                  <a:pt x="148" y="41"/>
                  <a:pt x="163" y="38"/>
                  <a:pt x="207" y="39"/>
                </a:cubicBezTo>
                <a:cubicBezTo>
                  <a:pt x="294" y="45"/>
                  <a:pt x="380" y="35"/>
                  <a:pt x="467" y="35"/>
                </a:cubicBezTo>
                <a:lnTo>
                  <a:pt x="567" y="72"/>
                </a:lnTo>
                <a:lnTo>
                  <a:pt x="615" y="24"/>
                </a:lnTo>
                <a:lnTo>
                  <a:pt x="711" y="24"/>
                </a:lnTo>
                <a:lnTo>
                  <a:pt x="711" y="72"/>
                </a:lnTo>
                <a:lnTo>
                  <a:pt x="621" y="96"/>
                </a:lnTo>
                <a:lnTo>
                  <a:pt x="591" y="113"/>
                </a:lnTo>
                <a:lnTo>
                  <a:pt x="621" y="138"/>
                </a:lnTo>
                <a:lnTo>
                  <a:pt x="555" y="126"/>
                </a:lnTo>
                <a:lnTo>
                  <a:pt x="542" y="111"/>
                </a:lnTo>
                <a:lnTo>
                  <a:pt x="471" y="72"/>
                </a:lnTo>
              </a:path>
            </a:pathLst>
          </a:cu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343" name="Freeform 23">
            <a:extLst>
              <a:ext uri="{FF2B5EF4-FFF2-40B4-BE49-F238E27FC236}">
                <a16:creationId xmlns:a16="http://schemas.microsoft.com/office/drawing/2014/main" id="{F1C89C84-CC9E-8B09-FA3F-EB8D0CCAA61A}"/>
              </a:ext>
            </a:extLst>
          </p:cNvPr>
          <p:cNvSpPr>
            <a:spLocks/>
          </p:cNvSpPr>
          <p:nvPr/>
        </p:nvSpPr>
        <p:spPr bwMode="auto">
          <a:xfrm>
            <a:off x="4192588" y="1766888"/>
            <a:ext cx="3409950" cy="1587"/>
          </a:xfrm>
          <a:custGeom>
            <a:avLst/>
            <a:gdLst>
              <a:gd name="T0" fmla="*/ 2931 w 2931"/>
              <a:gd name="T1" fmla="*/ 0 h 3"/>
              <a:gd name="T2" fmla="*/ 2169 w 2931"/>
              <a:gd name="T3" fmla="*/ 3 h 3"/>
              <a:gd name="T4" fmla="*/ 1053 w 2931"/>
              <a:gd name="T5" fmla="*/ 3 h 3"/>
              <a:gd name="T6" fmla="*/ 297 w 2931"/>
              <a:gd name="T7" fmla="*/ 3 h 3"/>
              <a:gd name="T8" fmla="*/ 0 w 2931"/>
              <a:gd name="T9" fmla="*/ 3 h 3"/>
            </a:gdLst>
            <a:ahLst/>
            <a:cxnLst>
              <a:cxn ang="0">
                <a:pos x="T0" y="T1"/>
              </a:cxn>
              <a:cxn ang="0">
                <a:pos x="T2" y="T3"/>
              </a:cxn>
              <a:cxn ang="0">
                <a:pos x="T4" y="T5"/>
              </a:cxn>
              <a:cxn ang="0">
                <a:pos x="T6" y="T7"/>
              </a:cxn>
              <a:cxn ang="0">
                <a:pos x="T8" y="T9"/>
              </a:cxn>
            </a:cxnLst>
            <a:rect l="0" t="0" r="r" b="b"/>
            <a:pathLst>
              <a:path w="2931" h="3">
                <a:moveTo>
                  <a:pt x="2931" y="0"/>
                </a:moveTo>
                <a:lnTo>
                  <a:pt x="2169" y="3"/>
                </a:lnTo>
                <a:lnTo>
                  <a:pt x="1053" y="3"/>
                </a:lnTo>
                <a:lnTo>
                  <a:pt x="297" y="3"/>
                </a:lnTo>
                <a:lnTo>
                  <a:pt x="0" y="3"/>
                </a:lnTo>
              </a:path>
            </a:pathLst>
          </a:custGeom>
          <a:noFill/>
          <a:ln w="57150" cap="flat" cmpd="sng">
            <a:solidFill>
              <a:srgbClr val="969696"/>
            </a:solidFill>
            <a:prstDash val="solid"/>
            <a:round/>
            <a:headEnd type="none" w="med" len="med"/>
            <a:tailEnd type="none" w="med" len="me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344" name="Freeform 24">
            <a:extLst>
              <a:ext uri="{FF2B5EF4-FFF2-40B4-BE49-F238E27FC236}">
                <a16:creationId xmlns:a16="http://schemas.microsoft.com/office/drawing/2014/main" id="{BEA4494A-D627-2023-E5BA-E0E94E7F9A70}"/>
              </a:ext>
            </a:extLst>
          </p:cNvPr>
          <p:cNvSpPr>
            <a:spLocks/>
          </p:cNvSpPr>
          <p:nvPr/>
        </p:nvSpPr>
        <p:spPr bwMode="auto">
          <a:xfrm>
            <a:off x="41275" y="1760538"/>
            <a:ext cx="4148138" cy="6350"/>
          </a:xfrm>
          <a:custGeom>
            <a:avLst/>
            <a:gdLst>
              <a:gd name="T0" fmla="*/ 2613 w 2613"/>
              <a:gd name="T1" fmla="*/ 4 h 4"/>
              <a:gd name="T2" fmla="*/ 0 w 2613"/>
              <a:gd name="T3" fmla="*/ 0 h 4"/>
            </a:gdLst>
            <a:ahLst/>
            <a:cxnLst>
              <a:cxn ang="0">
                <a:pos x="T0" y="T1"/>
              </a:cxn>
              <a:cxn ang="0">
                <a:pos x="T2" y="T3"/>
              </a:cxn>
            </a:cxnLst>
            <a:rect l="0" t="0" r="r" b="b"/>
            <a:pathLst>
              <a:path w="2613" h="4">
                <a:moveTo>
                  <a:pt x="2613" y="4"/>
                </a:moveTo>
                <a:lnTo>
                  <a:pt x="0" y="0"/>
                </a:lnTo>
              </a:path>
            </a:pathLst>
          </a:custGeom>
          <a:noFill/>
          <a:ln w="57150" cmpd="sng">
            <a:solidFill>
              <a:srgbClr val="96969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345" name="Freeform 25">
            <a:extLst>
              <a:ext uri="{FF2B5EF4-FFF2-40B4-BE49-F238E27FC236}">
                <a16:creationId xmlns:a16="http://schemas.microsoft.com/office/drawing/2014/main" id="{F1E01DA5-F87E-1881-B140-E8DF2156AA60}"/>
              </a:ext>
            </a:extLst>
          </p:cNvPr>
          <p:cNvSpPr>
            <a:spLocks/>
          </p:cNvSpPr>
          <p:nvPr/>
        </p:nvSpPr>
        <p:spPr bwMode="auto">
          <a:xfrm>
            <a:off x="8902700" y="1776413"/>
            <a:ext cx="73025" cy="57150"/>
          </a:xfrm>
          <a:custGeom>
            <a:avLst/>
            <a:gdLst>
              <a:gd name="T0" fmla="*/ 0 w 63"/>
              <a:gd name="T1" fmla="*/ 48 h 48"/>
              <a:gd name="T2" fmla="*/ 38 w 63"/>
              <a:gd name="T3" fmla="*/ 18 h 48"/>
              <a:gd name="T4" fmla="*/ 63 w 63"/>
              <a:gd name="T5" fmla="*/ 0 h 48"/>
              <a:gd name="T6" fmla="*/ 26 w 63"/>
              <a:gd name="T7" fmla="*/ 5 h 48"/>
              <a:gd name="T8" fmla="*/ 0 w 63"/>
              <a:gd name="T9" fmla="*/ 48 h 48"/>
            </a:gdLst>
            <a:ahLst/>
            <a:cxnLst>
              <a:cxn ang="0">
                <a:pos x="T0" y="T1"/>
              </a:cxn>
              <a:cxn ang="0">
                <a:pos x="T2" y="T3"/>
              </a:cxn>
              <a:cxn ang="0">
                <a:pos x="T4" y="T5"/>
              </a:cxn>
              <a:cxn ang="0">
                <a:pos x="T6" y="T7"/>
              </a:cxn>
              <a:cxn ang="0">
                <a:pos x="T8" y="T9"/>
              </a:cxn>
            </a:cxnLst>
            <a:rect l="0" t="0" r="r" b="b"/>
            <a:pathLst>
              <a:path w="63" h="48">
                <a:moveTo>
                  <a:pt x="0" y="48"/>
                </a:moveTo>
                <a:lnTo>
                  <a:pt x="38" y="18"/>
                </a:lnTo>
                <a:lnTo>
                  <a:pt x="63" y="0"/>
                </a:lnTo>
                <a:lnTo>
                  <a:pt x="26" y="5"/>
                </a:lnTo>
                <a:lnTo>
                  <a:pt x="0" y="48"/>
                </a:lnTo>
                <a:close/>
              </a:path>
            </a:pathLst>
          </a:custGeom>
          <a:solidFill>
            <a:srgbClr val="0000FF"/>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346" name="Freeform 26">
            <a:extLst>
              <a:ext uri="{FF2B5EF4-FFF2-40B4-BE49-F238E27FC236}">
                <a16:creationId xmlns:a16="http://schemas.microsoft.com/office/drawing/2014/main" id="{425CFEE1-46F9-4426-00BA-8219D085DB87}"/>
              </a:ext>
            </a:extLst>
          </p:cNvPr>
          <p:cNvSpPr>
            <a:spLocks/>
          </p:cNvSpPr>
          <p:nvPr/>
        </p:nvSpPr>
        <p:spPr bwMode="auto">
          <a:xfrm>
            <a:off x="8831263" y="1776413"/>
            <a:ext cx="219075" cy="182562"/>
          </a:xfrm>
          <a:custGeom>
            <a:avLst/>
            <a:gdLst>
              <a:gd name="T0" fmla="*/ 189 w 189"/>
              <a:gd name="T1" fmla="*/ 5 h 155"/>
              <a:gd name="T2" fmla="*/ 189 w 189"/>
              <a:gd name="T3" fmla="*/ 50 h 155"/>
              <a:gd name="T4" fmla="*/ 150 w 189"/>
              <a:gd name="T5" fmla="*/ 78 h 155"/>
              <a:gd name="T6" fmla="*/ 97 w 189"/>
              <a:gd name="T7" fmla="*/ 105 h 155"/>
              <a:gd name="T8" fmla="*/ 85 w 189"/>
              <a:gd name="T9" fmla="*/ 119 h 155"/>
              <a:gd name="T10" fmla="*/ 58 w 189"/>
              <a:gd name="T11" fmla="*/ 129 h 155"/>
              <a:gd name="T12" fmla="*/ 0 w 189"/>
              <a:gd name="T13" fmla="*/ 155 h 155"/>
              <a:gd name="T14" fmla="*/ 30 w 189"/>
              <a:gd name="T15" fmla="*/ 96 h 155"/>
              <a:gd name="T16" fmla="*/ 63 w 189"/>
              <a:gd name="T17" fmla="*/ 45 h 155"/>
              <a:gd name="T18" fmla="*/ 99 w 189"/>
              <a:gd name="T19" fmla="*/ 18 h 155"/>
              <a:gd name="T20" fmla="*/ 123 w 189"/>
              <a:gd name="T21" fmla="*/ 0 h 155"/>
              <a:gd name="T22" fmla="*/ 189 w 189"/>
              <a:gd name="T23" fmla="*/ 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9" h="155">
                <a:moveTo>
                  <a:pt x="189" y="5"/>
                </a:moveTo>
                <a:lnTo>
                  <a:pt x="189" y="50"/>
                </a:lnTo>
                <a:lnTo>
                  <a:pt x="150" y="78"/>
                </a:lnTo>
                <a:lnTo>
                  <a:pt x="97" y="105"/>
                </a:lnTo>
                <a:lnTo>
                  <a:pt x="85" y="119"/>
                </a:lnTo>
                <a:lnTo>
                  <a:pt x="58" y="129"/>
                </a:lnTo>
                <a:lnTo>
                  <a:pt x="0" y="155"/>
                </a:lnTo>
                <a:lnTo>
                  <a:pt x="30" y="96"/>
                </a:lnTo>
                <a:lnTo>
                  <a:pt x="63" y="45"/>
                </a:lnTo>
                <a:lnTo>
                  <a:pt x="99" y="18"/>
                </a:lnTo>
                <a:lnTo>
                  <a:pt x="123" y="0"/>
                </a:lnTo>
                <a:lnTo>
                  <a:pt x="189" y="5"/>
                </a:lnTo>
                <a:close/>
              </a:path>
            </a:pathLst>
          </a:custGeom>
          <a:solidFill>
            <a:srgbClr val="FFFF00"/>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347" name="Freeform 27">
            <a:extLst>
              <a:ext uri="{FF2B5EF4-FFF2-40B4-BE49-F238E27FC236}">
                <a16:creationId xmlns:a16="http://schemas.microsoft.com/office/drawing/2014/main" id="{044B1854-E832-FF08-D34A-479AFD4AD4CA}"/>
              </a:ext>
            </a:extLst>
          </p:cNvPr>
          <p:cNvSpPr>
            <a:spLocks/>
          </p:cNvSpPr>
          <p:nvPr/>
        </p:nvSpPr>
        <p:spPr bwMode="auto">
          <a:xfrm>
            <a:off x="8836025" y="1833563"/>
            <a:ext cx="215900" cy="130175"/>
          </a:xfrm>
          <a:custGeom>
            <a:avLst/>
            <a:gdLst>
              <a:gd name="T0" fmla="*/ 0 w 187"/>
              <a:gd name="T1" fmla="*/ 104 h 111"/>
              <a:gd name="T2" fmla="*/ 13 w 187"/>
              <a:gd name="T3" fmla="*/ 90 h 111"/>
              <a:gd name="T4" fmla="*/ 72 w 187"/>
              <a:gd name="T5" fmla="*/ 65 h 111"/>
              <a:gd name="T6" fmla="*/ 103 w 187"/>
              <a:gd name="T7" fmla="*/ 48 h 111"/>
              <a:gd name="T8" fmla="*/ 153 w 187"/>
              <a:gd name="T9" fmla="*/ 20 h 111"/>
              <a:gd name="T10" fmla="*/ 187 w 187"/>
              <a:gd name="T11" fmla="*/ 0 h 111"/>
              <a:gd name="T12" fmla="*/ 183 w 187"/>
              <a:gd name="T13" fmla="*/ 12 h 111"/>
              <a:gd name="T14" fmla="*/ 156 w 187"/>
              <a:gd name="T15" fmla="*/ 35 h 111"/>
              <a:gd name="T16" fmla="*/ 102 w 187"/>
              <a:gd name="T17" fmla="*/ 72 h 111"/>
              <a:gd name="T18" fmla="*/ 0 w 187"/>
              <a:gd name="T19" fmla="*/ 111 h 111"/>
              <a:gd name="T20" fmla="*/ 0 w 187"/>
              <a:gd name="T21" fmla="*/ 104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7" h="111">
                <a:moveTo>
                  <a:pt x="0" y="104"/>
                </a:moveTo>
                <a:lnTo>
                  <a:pt x="13" y="90"/>
                </a:lnTo>
                <a:lnTo>
                  <a:pt x="72" y="65"/>
                </a:lnTo>
                <a:lnTo>
                  <a:pt x="103" y="48"/>
                </a:lnTo>
                <a:lnTo>
                  <a:pt x="153" y="20"/>
                </a:lnTo>
                <a:lnTo>
                  <a:pt x="187" y="0"/>
                </a:lnTo>
                <a:lnTo>
                  <a:pt x="183" y="12"/>
                </a:lnTo>
                <a:lnTo>
                  <a:pt x="156" y="35"/>
                </a:lnTo>
                <a:lnTo>
                  <a:pt x="102" y="72"/>
                </a:lnTo>
                <a:lnTo>
                  <a:pt x="0" y="111"/>
                </a:lnTo>
                <a:lnTo>
                  <a:pt x="0" y="104"/>
                </a:lnTo>
                <a:close/>
              </a:path>
            </a:pathLst>
          </a:custGeom>
          <a:solidFill>
            <a:srgbClr val="FF0000"/>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348" name="Freeform 28">
            <a:extLst>
              <a:ext uri="{FF2B5EF4-FFF2-40B4-BE49-F238E27FC236}">
                <a16:creationId xmlns:a16="http://schemas.microsoft.com/office/drawing/2014/main" id="{176632CD-2CE1-1C96-E14E-E9BAF638EA49}"/>
              </a:ext>
            </a:extLst>
          </p:cNvPr>
          <p:cNvSpPr>
            <a:spLocks/>
          </p:cNvSpPr>
          <p:nvPr/>
        </p:nvSpPr>
        <p:spPr bwMode="auto">
          <a:xfrm>
            <a:off x="8821738" y="1841500"/>
            <a:ext cx="228600" cy="138113"/>
          </a:xfrm>
          <a:custGeom>
            <a:avLst/>
            <a:gdLst>
              <a:gd name="T0" fmla="*/ 10 w 198"/>
              <a:gd name="T1" fmla="*/ 96 h 117"/>
              <a:gd name="T2" fmla="*/ 24 w 198"/>
              <a:gd name="T3" fmla="*/ 90 h 117"/>
              <a:gd name="T4" fmla="*/ 37 w 198"/>
              <a:gd name="T5" fmla="*/ 87 h 117"/>
              <a:gd name="T6" fmla="*/ 78 w 198"/>
              <a:gd name="T7" fmla="*/ 76 h 117"/>
              <a:gd name="T8" fmla="*/ 111 w 198"/>
              <a:gd name="T9" fmla="*/ 63 h 117"/>
              <a:gd name="T10" fmla="*/ 138 w 198"/>
              <a:gd name="T11" fmla="*/ 43 h 117"/>
              <a:gd name="T12" fmla="*/ 177 w 198"/>
              <a:gd name="T13" fmla="*/ 19 h 117"/>
              <a:gd name="T14" fmla="*/ 198 w 198"/>
              <a:gd name="T15" fmla="*/ 0 h 117"/>
              <a:gd name="T16" fmla="*/ 198 w 198"/>
              <a:gd name="T17" fmla="*/ 18 h 117"/>
              <a:gd name="T18" fmla="*/ 159 w 198"/>
              <a:gd name="T19" fmla="*/ 52 h 117"/>
              <a:gd name="T20" fmla="*/ 105 w 198"/>
              <a:gd name="T21" fmla="*/ 78 h 117"/>
              <a:gd name="T22" fmla="*/ 82 w 198"/>
              <a:gd name="T23" fmla="*/ 84 h 117"/>
              <a:gd name="T24" fmla="*/ 28 w 198"/>
              <a:gd name="T25" fmla="*/ 105 h 117"/>
              <a:gd name="T26" fmla="*/ 0 w 198"/>
              <a:gd name="T27" fmla="*/ 117 h 117"/>
              <a:gd name="T28" fmla="*/ 10 w 198"/>
              <a:gd name="T29" fmla="*/ 9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8" h="117">
                <a:moveTo>
                  <a:pt x="10" y="96"/>
                </a:moveTo>
                <a:lnTo>
                  <a:pt x="24" y="90"/>
                </a:lnTo>
                <a:lnTo>
                  <a:pt x="37" y="87"/>
                </a:lnTo>
                <a:lnTo>
                  <a:pt x="78" y="76"/>
                </a:lnTo>
                <a:lnTo>
                  <a:pt x="111" y="63"/>
                </a:lnTo>
                <a:lnTo>
                  <a:pt x="138" y="43"/>
                </a:lnTo>
                <a:lnTo>
                  <a:pt x="177" y="19"/>
                </a:lnTo>
                <a:lnTo>
                  <a:pt x="198" y="0"/>
                </a:lnTo>
                <a:lnTo>
                  <a:pt x="198" y="18"/>
                </a:lnTo>
                <a:lnTo>
                  <a:pt x="159" y="52"/>
                </a:lnTo>
                <a:lnTo>
                  <a:pt x="105" y="78"/>
                </a:lnTo>
                <a:lnTo>
                  <a:pt x="82" y="84"/>
                </a:lnTo>
                <a:lnTo>
                  <a:pt x="28" y="105"/>
                </a:lnTo>
                <a:lnTo>
                  <a:pt x="0" y="117"/>
                </a:lnTo>
                <a:lnTo>
                  <a:pt x="10" y="96"/>
                </a:lnTo>
                <a:close/>
              </a:path>
            </a:pathLst>
          </a:custGeom>
          <a:solidFill>
            <a:schemeClr val="bg2"/>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349" name="Freeform 29">
            <a:extLst>
              <a:ext uri="{FF2B5EF4-FFF2-40B4-BE49-F238E27FC236}">
                <a16:creationId xmlns:a16="http://schemas.microsoft.com/office/drawing/2014/main" id="{0E4172F3-CB69-C4E3-71E8-3F46457FA1BF}"/>
              </a:ext>
            </a:extLst>
          </p:cNvPr>
          <p:cNvSpPr>
            <a:spLocks/>
          </p:cNvSpPr>
          <p:nvPr/>
        </p:nvSpPr>
        <p:spPr bwMode="auto">
          <a:xfrm>
            <a:off x="8704263" y="1862138"/>
            <a:ext cx="346075" cy="207962"/>
          </a:xfrm>
          <a:custGeom>
            <a:avLst/>
            <a:gdLst>
              <a:gd name="T0" fmla="*/ 299 w 299"/>
              <a:gd name="T1" fmla="*/ 0 h 177"/>
              <a:gd name="T2" fmla="*/ 299 w 299"/>
              <a:gd name="T3" fmla="*/ 50 h 177"/>
              <a:gd name="T4" fmla="*/ 243 w 299"/>
              <a:gd name="T5" fmla="*/ 95 h 177"/>
              <a:gd name="T6" fmla="*/ 192 w 299"/>
              <a:gd name="T7" fmla="*/ 126 h 177"/>
              <a:gd name="T8" fmla="*/ 113 w 299"/>
              <a:gd name="T9" fmla="*/ 144 h 177"/>
              <a:gd name="T10" fmla="*/ 77 w 299"/>
              <a:gd name="T11" fmla="*/ 155 h 177"/>
              <a:gd name="T12" fmla="*/ 21 w 299"/>
              <a:gd name="T13" fmla="*/ 170 h 177"/>
              <a:gd name="T14" fmla="*/ 0 w 299"/>
              <a:gd name="T15" fmla="*/ 177 h 177"/>
              <a:gd name="T16" fmla="*/ 44 w 299"/>
              <a:gd name="T17" fmla="*/ 134 h 177"/>
              <a:gd name="T18" fmla="*/ 63 w 299"/>
              <a:gd name="T19" fmla="*/ 108 h 177"/>
              <a:gd name="T20" fmla="*/ 102 w 299"/>
              <a:gd name="T21" fmla="*/ 101 h 177"/>
              <a:gd name="T22" fmla="*/ 114 w 299"/>
              <a:gd name="T23" fmla="*/ 93 h 177"/>
              <a:gd name="T24" fmla="*/ 134 w 299"/>
              <a:gd name="T25" fmla="*/ 86 h 177"/>
              <a:gd name="T26" fmla="*/ 188 w 299"/>
              <a:gd name="T27" fmla="*/ 66 h 177"/>
              <a:gd name="T28" fmla="*/ 249 w 299"/>
              <a:gd name="T29" fmla="*/ 39 h 177"/>
              <a:gd name="T30" fmla="*/ 285 w 299"/>
              <a:gd name="T31" fmla="*/ 9 h 177"/>
              <a:gd name="T32" fmla="*/ 299 w 299"/>
              <a:gd name="T33"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9" h="177">
                <a:moveTo>
                  <a:pt x="299" y="0"/>
                </a:moveTo>
                <a:lnTo>
                  <a:pt x="299" y="50"/>
                </a:lnTo>
                <a:lnTo>
                  <a:pt x="243" y="95"/>
                </a:lnTo>
                <a:lnTo>
                  <a:pt x="192" y="126"/>
                </a:lnTo>
                <a:lnTo>
                  <a:pt x="113" y="144"/>
                </a:lnTo>
                <a:lnTo>
                  <a:pt x="77" y="155"/>
                </a:lnTo>
                <a:lnTo>
                  <a:pt x="21" y="170"/>
                </a:lnTo>
                <a:lnTo>
                  <a:pt x="0" y="177"/>
                </a:lnTo>
                <a:lnTo>
                  <a:pt x="44" y="134"/>
                </a:lnTo>
                <a:lnTo>
                  <a:pt x="63" y="108"/>
                </a:lnTo>
                <a:lnTo>
                  <a:pt x="102" y="101"/>
                </a:lnTo>
                <a:lnTo>
                  <a:pt x="114" y="93"/>
                </a:lnTo>
                <a:lnTo>
                  <a:pt x="134" y="86"/>
                </a:lnTo>
                <a:lnTo>
                  <a:pt x="188" y="66"/>
                </a:lnTo>
                <a:lnTo>
                  <a:pt x="249" y="39"/>
                </a:lnTo>
                <a:lnTo>
                  <a:pt x="285" y="9"/>
                </a:lnTo>
                <a:lnTo>
                  <a:pt x="299" y="0"/>
                </a:lnTo>
                <a:close/>
              </a:path>
            </a:pathLst>
          </a:custGeom>
          <a:solidFill>
            <a:srgbClr val="99CC00"/>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350" name="Freeform 30">
            <a:extLst>
              <a:ext uri="{FF2B5EF4-FFF2-40B4-BE49-F238E27FC236}">
                <a16:creationId xmlns:a16="http://schemas.microsoft.com/office/drawing/2014/main" id="{28279858-C747-B481-73CF-416112491B51}"/>
              </a:ext>
            </a:extLst>
          </p:cNvPr>
          <p:cNvSpPr>
            <a:spLocks/>
          </p:cNvSpPr>
          <p:nvPr/>
        </p:nvSpPr>
        <p:spPr bwMode="auto">
          <a:xfrm>
            <a:off x="8377238" y="1920875"/>
            <a:ext cx="669925" cy="330200"/>
          </a:xfrm>
          <a:custGeom>
            <a:avLst/>
            <a:gdLst>
              <a:gd name="T0" fmla="*/ 577 w 577"/>
              <a:gd name="T1" fmla="*/ 0 h 278"/>
              <a:gd name="T2" fmla="*/ 576 w 577"/>
              <a:gd name="T3" fmla="*/ 87 h 278"/>
              <a:gd name="T4" fmla="*/ 501 w 577"/>
              <a:gd name="T5" fmla="*/ 143 h 278"/>
              <a:gd name="T6" fmla="*/ 337 w 577"/>
              <a:gd name="T7" fmla="*/ 191 h 278"/>
              <a:gd name="T8" fmla="*/ 199 w 577"/>
              <a:gd name="T9" fmla="*/ 227 h 278"/>
              <a:gd name="T10" fmla="*/ 70 w 577"/>
              <a:gd name="T11" fmla="*/ 261 h 278"/>
              <a:gd name="T12" fmla="*/ 0 w 577"/>
              <a:gd name="T13" fmla="*/ 278 h 278"/>
              <a:gd name="T14" fmla="*/ 48 w 577"/>
              <a:gd name="T15" fmla="*/ 242 h 278"/>
              <a:gd name="T16" fmla="*/ 144 w 577"/>
              <a:gd name="T17" fmla="*/ 201 h 278"/>
              <a:gd name="T18" fmla="*/ 219 w 577"/>
              <a:gd name="T19" fmla="*/ 162 h 278"/>
              <a:gd name="T20" fmla="*/ 279 w 577"/>
              <a:gd name="T21" fmla="*/ 125 h 278"/>
              <a:gd name="T22" fmla="*/ 316 w 577"/>
              <a:gd name="T23" fmla="*/ 113 h 278"/>
              <a:gd name="T24" fmla="*/ 357 w 577"/>
              <a:gd name="T25" fmla="*/ 101 h 278"/>
              <a:gd name="T26" fmla="*/ 375 w 577"/>
              <a:gd name="T27" fmla="*/ 92 h 278"/>
              <a:gd name="T28" fmla="*/ 448 w 577"/>
              <a:gd name="T29" fmla="*/ 78 h 278"/>
              <a:gd name="T30" fmla="*/ 477 w 577"/>
              <a:gd name="T31" fmla="*/ 71 h 278"/>
              <a:gd name="T32" fmla="*/ 549 w 577"/>
              <a:gd name="T33" fmla="*/ 23 h 278"/>
              <a:gd name="T34" fmla="*/ 577 w 577"/>
              <a:gd name="T35" fmla="*/ 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7" h="278">
                <a:moveTo>
                  <a:pt x="577" y="0"/>
                </a:moveTo>
                <a:lnTo>
                  <a:pt x="576" y="87"/>
                </a:lnTo>
                <a:lnTo>
                  <a:pt x="501" y="143"/>
                </a:lnTo>
                <a:lnTo>
                  <a:pt x="337" y="191"/>
                </a:lnTo>
                <a:lnTo>
                  <a:pt x="199" y="227"/>
                </a:lnTo>
                <a:lnTo>
                  <a:pt x="70" y="261"/>
                </a:lnTo>
                <a:lnTo>
                  <a:pt x="0" y="278"/>
                </a:lnTo>
                <a:lnTo>
                  <a:pt x="48" y="242"/>
                </a:lnTo>
                <a:lnTo>
                  <a:pt x="144" y="201"/>
                </a:lnTo>
                <a:lnTo>
                  <a:pt x="219" y="162"/>
                </a:lnTo>
                <a:lnTo>
                  <a:pt x="279" y="125"/>
                </a:lnTo>
                <a:lnTo>
                  <a:pt x="316" y="113"/>
                </a:lnTo>
                <a:lnTo>
                  <a:pt x="357" y="101"/>
                </a:lnTo>
                <a:lnTo>
                  <a:pt x="375" y="92"/>
                </a:lnTo>
                <a:lnTo>
                  <a:pt x="448" y="78"/>
                </a:lnTo>
                <a:lnTo>
                  <a:pt x="477" y="71"/>
                </a:lnTo>
                <a:lnTo>
                  <a:pt x="549" y="23"/>
                </a:lnTo>
                <a:lnTo>
                  <a:pt x="577" y="0"/>
                </a:lnTo>
                <a:close/>
              </a:path>
            </a:pathLst>
          </a:custGeom>
          <a:solidFill>
            <a:srgbClr val="FF99CC"/>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351" name="Freeform 31">
            <a:extLst>
              <a:ext uri="{FF2B5EF4-FFF2-40B4-BE49-F238E27FC236}">
                <a16:creationId xmlns:a16="http://schemas.microsoft.com/office/drawing/2014/main" id="{6A1319C2-6054-6879-C275-A422BA020E41}"/>
              </a:ext>
            </a:extLst>
          </p:cNvPr>
          <p:cNvSpPr>
            <a:spLocks/>
          </p:cNvSpPr>
          <p:nvPr/>
        </p:nvSpPr>
        <p:spPr bwMode="auto">
          <a:xfrm>
            <a:off x="8751888" y="1776413"/>
            <a:ext cx="176212" cy="342900"/>
          </a:xfrm>
          <a:custGeom>
            <a:avLst/>
            <a:gdLst>
              <a:gd name="T0" fmla="*/ 0 w 152"/>
              <a:gd name="T1" fmla="*/ 290 h 290"/>
              <a:gd name="T2" fmla="*/ 56 w 152"/>
              <a:gd name="T3" fmla="*/ 185 h 290"/>
              <a:gd name="T4" fmla="*/ 108 w 152"/>
              <a:gd name="T5" fmla="*/ 74 h 290"/>
              <a:gd name="T6" fmla="*/ 152 w 152"/>
              <a:gd name="T7" fmla="*/ 0 h 290"/>
            </a:gdLst>
            <a:ahLst/>
            <a:cxnLst>
              <a:cxn ang="0">
                <a:pos x="T0" y="T1"/>
              </a:cxn>
              <a:cxn ang="0">
                <a:pos x="T2" y="T3"/>
              </a:cxn>
              <a:cxn ang="0">
                <a:pos x="T4" y="T5"/>
              </a:cxn>
              <a:cxn ang="0">
                <a:pos x="T6" y="T7"/>
              </a:cxn>
            </a:cxnLst>
            <a:rect l="0" t="0" r="r" b="b"/>
            <a:pathLst>
              <a:path w="152" h="290">
                <a:moveTo>
                  <a:pt x="0" y="290"/>
                </a:moveTo>
                <a:lnTo>
                  <a:pt x="56" y="185"/>
                </a:lnTo>
                <a:lnTo>
                  <a:pt x="108" y="74"/>
                </a:lnTo>
                <a:lnTo>
                  <a:pt x="152" y="0"/>
                </a:lnTo>
              </a:path>
            </a:pathLst>
          </a:custGeom>
          <a:noFill/>
          <a:ln w="28575" cap="flat" cmpd="sng">
            <a:solidFill>
              <a:srgbClr val="000080"/>
            </a:solidFill>
            <a:prstDash val="solid"/>
            <a:round/>
            <a:headEnd type="none" w="med" len="med"/>
            <a:tailEnd type="none" w="med" len="me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352" name="Freeform 32">
            <a:extLst>
              <a:ext uri="{FF2B5EF4-FFF2-40B4-BE49-F238E27FC236}">
                <a16:creationId xmlns:a16="http://schemas.microsoft.com/office/drawing/2014/main" id="{578513BF-BA22-E1C0-C392-3D27CF5745DE}"/>
              </a:ext>
            </a:extLst>
          </p:cNvPr>
          <p:cNvSpPr>
            <a:spLocks/>
          </p:cNvSpPr>
          <p:nvPr/>
        </p:nvSpPr>
        <p:spPr bwMode="auto">
          <a:xfrm>
            <a:off x="7040563" y="1974850"/>
            <a:ext cx="1739900" cy="614363"/>
          </a:xfrm>
          <a:custGeom>
            <a:avLst/>
            <a:gdLst>
              <a:gd name="T0" fmla="*/ 1096 w 1096"/>
              <a:gd name="T1" fmla="*/ 0 h 387"/>
              <a:gd name="T2" fmla="*/ 1049 w 1096"/>
              <a:gd name="T3" fmla="*/ 29 h 387"/>
              <a:gd name="T4" fmla="*/ 990 w 1096"/>
              <a:gd name="T5" fmla="*/ 59 h 387"/>
              <a:gd name="T6" fmla="*/ 964 w 1096"/>
              <a:gd name="T7" fmla="*/ 69 h 387"/>
              <a:gd name="T8" fmla="*/ 893 w 1096"/>
              <a:gd name="T9" fmla="*/ 87 h 387"/>
              <a:gd name="T10" fmla="*/ 847 w 1096"/>
              <a:gd name="T11" fmla="*/ 105 h 387"/>
              <a:gd name="T12" fmla="*/ 805 w 1096"/>
              <a:gd name="T13" fmla="*/ 125 h 387"/>
              <a:gd name="T14" fmla="*/ 744 w 1096"/>
              <a:gd name="T15" fmla="*/ 158 h 387"/>
              <a:gd name="T16" fmla="*/ 683 w 1096"/>
              <a:gd name="T17" fmla="*/ 185 h 387"/>
              <a:gd name="T18" fmla="*/ 632 w 1096"/>
              <a:gd name="T19" fmla="*/ 201 h 387"/>
              <a:gd name="T20" fmla="*/ 588 w 1096"/>
              <a:gd name="T21" fmla="*/ 222 h 387"/>
              <a:gd name="T22" fmla="*/ 531 w 1096"/>
              <a:gd name="T23" fmla="*/ 238 h 387"/>
              <a:gd name="T24" fmla="*/ 476 w 1096"/>
              <a:gd name="T25" fmla="*/ 256 h 387"/>
              <a:gd name="T26" fmla="*/ 417 w 1096"/>
              <a:gd name="T27" fmla="*/ 265 h 387"/>
              <a:gd name="T28" fmla="*/ 372 w 1096"/>
              <a:gd name="T29" fmla="*/ 274 h 387"/>
              <a:gd name="T30" fmla="*/ 307 w 1096"/>
              <a:gd name="T31" fmla="*/ 287 h 387"/>
              <a:gd name="T32" fmla="*/ 230 w 1096"/>
              <a:gd name="T33" fmla="*/ 308 h 387"/>
              <a:gd name="T34" fmla="*/ 155 w 1096"/>
              <a:gd name="T35" fmla="*/ 329 h 387"/>
              <a:gd name="T36" fmla="*/ 85 w 1096"/>
              <a:gd name="T37" fmla="*/ 346 h 387"/>
              <a:gd name="T38" fmla="*/ 6 w 1096"/>
              <a:gd name="T39" fmla="*/ 370 h 387"/>
              <a:gd name="T40" fmla="*/ 0 w 1096"/>
              <a:gd name="T41" fmla="*/ 387 h 387"/>
              <a:gd name="T42" fmla="*/ 62 w 1096"/>
              <a:gd name="T43" fmla="*/ 372 h 387"/>
              <a:gd name="T44" fmla="*/ 153 w 1096"/>
              <a:gd name="T45" fmla="*/ 344 h 387"/>
              <a:gd name="T46" fmla="*/ 289 w 1096"/>
              <a:gd name="T47" fmla="*/ 309 h 387"/>
              <a:gd name="T48" fmla="*/ 375 w 1096"/>
              <a:gd name="T49" fmla="*/ 289 h 387"/>
              <a:gd name="T50" fmla="*/ 440 w 1096"/>
              <a:gd name="T51" fmla="*/ 278 h 387"/>
              <a:gd name="T52" fmla="*/ 525 w 1096"/>
              <a:gd name="T53" fmla="*/ 254 h 387"/>
              <a:gd name="T54" fmla="*/ 640 w 1096"/>
              <a:gd name="T55" fmla="*/ 218 h 387"/>
              <a:gd name="T56" fmla="*/ 749 w 1096"/>
              <a:gd name="T57" fmla="*/ 170 h 387"/>
              <a:gd name="T58" fmla="*/ 852 w 1096"/>
              <a:gd name="T59" fmla="*/ 120 h 387"/>
              <a:gd name="T60" fmla="*/ 909 w 1096"/>
              <a:gd name="T61" fmla="*/ 98 h 387"/>
              <a:gd name="T62" fmla="*/ 959 w 1096"/>
              <a:gd name="T63" fmla="*/ 80 h 387"/>
              <a:gd name="T64" fmla="*/ 1023 w 1096"/>
              <a:gd name="T65" fmla="*/ 57 h 387"/>
              <a:gd name="T66" fmla="*/ 1070 w 1096"/>
              <a:gd name="T67" fmla="*/ 35 h 387"/>
              <a:gd name="T68" fmla="*/ 1096 w 1096"/>
              <a:gd name="T69" fmla="*/ 0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96" h="387">
                <a:moveTo>
                  <a:pt x="1096" y="0"/>
                </a:moveTo>
                <a:lnTo>
                  <a:pt x="1049" y="29"/>
                </a:lnTo>
                <a:lnTo>
                  <a:pt x="990" y="59"/>
                </a:lnTo>
                <a:lnTo>
                  <a:pt x="964" y="69"/>
                </a:lnTo>
                <a:lnTo>
                  <a:pt x="893" y="87"/>
                </a:lnTo>
                <a:lnTo>
                  <a:pt x="847" y="105"/>
                </a:lnTo>
                <a:lnTo>
                  <a:pt x="805" y="125"/>
                </a:lnTo>
                <a:lnTo>
                  <a:pt x="744" y="158"/>
                </a:lnTo>
                <a:lnTo>
                  <a:pt x="683" y="185"/>
                </a:lnTo>
                <a:lnTo>
                  <a:pt x="632" y="201"/>
                </a:lnTo>
                <a:lnTo>
                  <a:pt x="588" y="222"/>
                </a:lnTo>
                <a:lnTo>
                  <a:pt x="531" y="238"/>
                </a:lnTo>
                <a:lnTo>
                  <a:pt x="476" y="256"/>
                </a:lnTo>
                <a:lnTo>
                  <a:pt x="417" y="265"/>
                </a:lnTo>
                <a:lnTo>
                  <a:pt x="372" y="274"/>
                </a:lnTo>
                <a:lnTo>
                  <a:pt x="307" y="287"/>
                </a:lnTo>
                <a:lnTo>
                  <a:pt x="230" y="308"/>
                </a:lnTo>
                <a:lnTo>
                  <a:pt x="155" y="329"/>
                </a:lnTo>
                <a:lnTo>
                  <a:pt x="85" y="346"/>
                </a:lnTo>
                <a:lnTo>
                  <a:pt x="6" y="370"/>
                </a:lnTo>
                <a:lnTo>
                  <a:pt x="0" y="387"/>
                </a:lnTo>
                <a:lnTo>
                  <a:pt x="62" y="372"/>
                </a:lnTo>
                <a:lnTo>
                  <a:pt x="153" y="344"/>
                </a:lnTo>
                <a:lnTo>
                  <a:pt x="289" y="309"/>
                </a:lnTo>
                <a:lnTo>
                  <a:pt x="375" y="289"/>
                </a:lnTo>
                <a:lnTo>
                  <a:pt x="440" y="278"/>
                </a:lnTo>
                <a:lnTo>
                  <a:pt x="525" y="254"/>
                </a:lnTo>
                <a:lnTo>
                  <a:pt x="640" y="218"/>
                </a:lnTo>
                <a:lnTo>
                  <a:pt x="749" y="170"/>
                </a:lnTo>
                <a:lnTo>
                  <a:pt x="852" y="120"/>
                </a:lnTo>
                <a:lnTo>
                  <a:pt x="909" y="98"/>
                </a:lnTo>
                <a:lnTo>
                  <a:pt x="959" y="80"/>
                </a:lnTo>
                <a:lnTo>
                  <a:pt x="1023" y="57"/>
                </a:lnTo>
                <a:lnTo>
                  <a:pt x="1070" y="35"/>
                </a:lnTo>
                <a:lnTo>
                  <a:pt x="1096" y="0"/>
                </a:lnTo>
                <a:close/>
              </a:path>
            </a:pathLst>
          </a:custGeom>
          <a:solidFill>
            <a:schemeClr val="bg2"/>
          </a:solidFill>
          <a:ln>
            <a:noFill/>
          </a:ln>
          <a:effectLst/>
          <a:extLst>
            <a:ext uri="{91240B29-F687-4F45-9708-019B960494DF}">
              <a14:hiddenLine xmlns:a14="http://schemas.microsoft.com/office/drawing/2010/main" w="9525" cap="flat" cmpd="sng">
                <a:solidFill>
                  <a:schemeClr val="bg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353" name="Freeform 33">
            <a:extLst>
              <a:ext uri="{FF2B5EF4-FFF2-40B4-BE49-F238E27FC236}">
                <a16:creationId xmlns:a16="http://schemas.microsoft.com/office/drawing/2014/main" id="{69E748E2-9939-0FD9-1CA9-9E29E240D92F}"/>
              </a:ext>
            </a:extLst>
          </p:cNvPr>
          <p:cNvSpPr>
            <a:spLocks/>
          </p:cNvSpPr>
          <p:nvPr/>
        </p:nvSpPr>
        <p:spPr bwMode="auto">
          <a:xfrm>
            <a:off x="7043738" y="2028825"/>
            <a:ext cx="1689100" cy="615950"/>
          </a:xfrm>
          <a:custGeom>
            <a:avLst/>
            <a:gdLst>
              <a:gd name="T0" fmla="*/ 1451 w 1451"/>
              <a:gd name="T1" fmla="*/ 0 h 522"/>
              <a:gd name="T2" fmla="*/ 1343 w 1451"/>
              <a:gd name="T3" fmla="*/ 48 h 522"/>
              <a:gd name="T4" fmla="*/ 1301 w 1451"/>
              <a:gd name="T5" fmla="*/ 65 h 522"/>
              <a:gd name="T6" fmla="*/ 1197 w 1451"/>
              <a:gd name="T7" fmla="*/ 99 h 522"/>
              <a:gd name="T8" fmla="*/ 1146 w 1451"/>
              <a:gd name="T9" fmla="*/ 119 h 522"/>
              <a:gd name="T10" fmla="*/ 1079 w 1451"/>
              <a:gd name="T11" fmla="*/ 152 h 522"/>
              <a:gd name="T12" fmla="*/ 1007 w 1451"/>
              <a:gd name="T13" fmla="*/ 188 h 522"/>
              <a:gd name="T14" fmla="*/ 939 w 1451"/>
              <a:gd name="T15" fmla="*/ 213 h 522"/>
              <a:gd name="T16" fmla="*/ 798 w 1451"/>
              <a:gd name="T17" fmla="*/ 269 h 522"/>
              <a:gd name="T18" fmla="*/ 705 w 1451"/>
              <a:gd name="T19" fmla="*/ 296 h 522"/>
              <a:gd name="T20" fmla="*/ 621 w 1451"/>
              <a:gd name="T21" fmla="*/ 317 h 522"/>
              <a:gd name="T22" fmla="*/ 549 w 1451"/>
              <a:gd name="T23" fmla="*/ 335 h 522"/>
              <a:gd name="T24" fmla="*/ 468 w 1451"/>
              <a:gd name="T25" fmla="*/ 350 h 522"/>
              <a:gd name="T26" fmla="*/ 339 w 1451"/>
              <a:gd name="T27" fmla="*/ 383 h 522"/>
              <a:gd name="T28" fmla="*/ 219 w 1451"/>
              <a:gd name="T29" fmla="*/ 411 h 522"/>
              <a:gd name="T30" fmla="*/ 135 w 1451"/>
              <a:gd name="T31" fmla="*/ 434 h 522"/>
              <a:gd name="T32" fmla="*/ 81 w 1451"/>
              <a:gd name="T33" fmla="*/ 452 h 522"/>
              <a:gd name="T34" fmla="*/ 32 w 1451"/>
              <a:gd name="T35" fmla="*/ 464 h 522"/>
              <a:gd name="T36" fmla="*/ 0 w 1451"/>
              <a:gd name="T37" fmla="*/ 468 h 522"/>
              <a:gd name="T38" fmla="*/ 5 w 1451"/>
              <a:gd name="T39" fmla="*/ 522 h 522"/>
              <a:gd name="T40" fmla="*/ 48 w 1451"/>
              <a:gd name="T41" fmla="*/ 509 h 522"/>
              <a:gd name="T42" fmla="*/ 89 w 1451"/>
              <a:gd name="T43" fmla="*/ 500 h 522"/>
              <a:gd name="T44" fmla="*/ 126 w 1451"/>
              <a:gd name="T45" fmla="*/ 494 h 522"/>
              <a:gd name="T46" fmla="*/ 230 w 1451"/>
              <a:gd name="T47" fmla="*/ 464 h 522"/>
              <a:gd name="T48" fmla="*/ 338 w 1451"/>
              <a:gd name="T49" fmla="*/ 438 h 522"/>
              <a:gd name="T50" fmla="*/ 449 w 1451"/>
              <a:gd name="T51" fmla="*/ 404 h 522"/>
              <a:gd name="T52" fmla="*/ 528 w 1451"/>
              <a:gd name="T53" fmla="*/ 381 h 522"/>
              <a:gd name="T54" fmla="*/ 614 w 1451"/>
              <a:gd name="T55" fmla="*/ 372 h 522"/>
              <a:gd name="T56" fmla="*/ 725 w 1451"/>
              <a:gd name="T57" fmla="*/ 347 h 522"/>
              <a:gd name="T58" fmla="*/ 848 w 1451"/>
              <a:gd name="T59" fmla="*/ 300 h 522"/>
              <a:gd name="T60" fmla="*/ 968 w 1451"/>
              <a:gd name="T61" fmla="*/ 249 h 522"/>
              <a:gd name="T62" fmla="*/ 1038 w 1451"/>
              <a:gd name="T63" fmla="*/ 221 h 522"/>
              <a:gd name="T64" fmla="*/ 1121 w 1451"/>
              <a:gd name="T65" fmla="*/ 177 h 522"/>
              <a:gd name="T66" fmla="*/ 1194 w 1451"/>
              <a:gd name="T67" fmla="*/ 140 h 522"/>
              <a:gd name="T68" fmla="*/ 1245 w 1451"/>
              <a:gd name="T69" fmla="*/ 122 h 522"/>
              <a:gd name="T70" fmla="*/ 1334 w 1451"/>
              <a:gd name="T71" fmla="*/ 84 h 522"/>
              <a:gd name="T72" fmla="*/ 1398 w 1451"/>
              <a:gd name="T73" fmla="*/ 50 h 522"/>
              <a:gd name="T74" fmla="*/ 1448 w 1451"/>
              <a:gd name="T75" fmla="*/ 15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51" h="522">
                <a:moveTo>
                  <a:pt x="1451" y="0"/>
                </a:moveTo>
                <a:lnTo>
                  <a:pt x="1343" y="48"/>
                </a:lnTo>
                <a:lnTo>
                  <a:pt x="1301" y="65"/>
                </a:lnTo>
                <a:lnTo>
                  <a:pt x="1197" y="99"/>
                </a:lnTo>
                <a:lnTo>
                  <a:pt x="1146" y="119"/>
                </a:lnTo>
                <a:lnTo>
                  <a:pt x="1079" y="152"/>
                </a:lnTo>
                <a:lnTo>
                  <a:pt x="1007" y="188"/>
                </a:lnTo>
                <a:lnTo>
                  <a:pt x="939" y="213"/>
                </a:lnTo>
                <a:lnTo>
                  <a:pt x="798" y="269"/>
                </a:lnTo>
                <a:lnTo>
                  <a:pt x="705" y="296"/>
                </a:lnTo>
                <a:lnTo>
                  <a:pt x="621" y="317"/>
                </a:lnTo>
                <a:lnTo>
                  <a:pt x="549" y="335"/>
                </a:lnTo>
                <a:lnTo>
                  <a:pt x="468" y="350"/>
                </a:lnTo>
                <a:lnTo>
                  <a:pt x="339" y="383"/>
                </a:lnTo>
                <a:lnTo>
                  <a:pt x="219" y="411"/>
                </a:lnTo>
                <a:lnTo>
                  <a:pt x="135" y="434"/>
                </a:lnTo>
                <a:lnTo>
                  <a:pt x="81" y="452"/>
                </a:lnTo>
                <a:lnTo>
                  <a:pt x="32" y="464"/>
                </a:lnTo>
                <a:lnTo>
                  <a:pt x="0" y="468"/>
                </a:lnTo>
                <a:lnTo>
                  <a:pt x="5" y="522"/>
                </a:lnTo>
                <a:lnTo>
                  <a:pt x="48" y="509"/>
                </a:lnTo>
                <a:lnTo>
                  <a:pt x="89" y="500"/>
                </a:lnTo>
                <a:lnTo>
                  <a:pt x="126" y="494"/>
                </a:lnTo>
                <a:lnTo>
                  <a:pt x="230" y="464"/>
                </a:lnTo>
                <a:lnTo>
                  <a:pt x="338" y="438"/>
                </a:lnTo>
                <a:lnTo>
                  <a:pt x="449" y="404"/>
                </a:lnTo>
                <a:lnTo>
                  <a:pt x="528" y="381"/>
                </a:lnTo>
                <a:lnTo>
                  <a:pt x="614" y="372"/>
                </a:lnTo>
                <a:lnTo>
                  <a:pt x="725" y="347"/>
                </a:lnTo>
                <a:lnTo>
                  <a:pt x="848" y="300"/>
                </a:lnTo>
                <a:lnTo>
                  <a:pt x="968" y="249"/>
                </a:lnTo>
                <a:lnTo>
                  <a:pt x="1038" y="221"/>
                </a:lnTo>
                <a:lnTo>
                  <a:pt x="1121" y="177"/>
                </a:lnTo>
                <a:lnTo>
                  <a:pt x="1194" y="140"/>
                </a:lnTo>
                <a:lnTo>
                  <a:pt x="1245" y="122"/>
                </a:lnTo>
                <a:lnTo>
                  <a:pt x="1334" y="84"/>
                </a:lnTo>
                <a:lnTo>
                  <a:pt x="1398" y="50"/>
                </a:lnTo>
                <a:lnTo>
                  <a:pt x="1448" y="15"/>
                </a:lnTo>
              </a:path>
            </a:pathLst>
          </a:custGeom>
          <a:solidFill>
            <a:srgbClr val="99CC00"/>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354" name="Freeform 34">
            <a:extLst>
              <a:ext uri="{FF2B5EF4-FFF2-40B4-BE49-F238E27FC236}">
                <a16:creationId xmlns:a16="http://schemas.microsoft.com/office/drawing/2014/main" id="{05C1E205-AF30-7200-2971-880FB3B04E4E}"/>
              </a:ext>
            </a:extLst>
          </p:cNvPr>
          <p:cNvSpPr>
            <a:spLocks/>
          </p:cNvSpPr>
          <p:nvPr/>
        </p:nvSpPr>
        <p:spPr bwMode="auto">
          <a:xfrm>
            <a:off x="6596063" y="2562225"/>
            <a:ext cx="458787" cy="134938"/>
          </a:xfrm>
          <a:custGeom>
            <a:avLst/>
            <a:gdLst>
              <a:gd name="T0" fmla="*/ 391 w 394"/>
              <a:gd name="T1" fmla="*/ 0 h 114"/>
              <a:gd name="T2" fmla="*/ 313 w 394"/>
              <a:gd name="T3" fmla="*/ 15 h 114"/>
              <a:gd name="T4" fmla="*/ 247 w 394"/>
              <a:gd name="T5" fmla="*/ 27 h 114"/>
              <a:gd name="T6" fmla="*/ 177 w 394"/>
              <a:gd name="T7" fmla="*/ 54 h 114"/>
              <a:gd name="T8" fmla="*/ 112 w 394"/>
              <a:gd name="T9" fmla="*/ 67 h 114"/>
              <a:gd name="T10" fmla="*/ 61 w 394"/>
              <a:gd name="T11" fmla="*/ 76 h 114"/>
              <a:gd name="T12" fmla="*/ 18 w 394"/>
              <a:gd name="T13" fmla="*/ 84 h 114"/>
              <a:gd name="T14" fmla="*/ 0 w 394"/>
              <a:gd name="T15" fmla="*/ 114 h 114"/>
              <a:gd name="T16" fmla="*/ 52 w 394"/>
              <a:gd name="T17" fmla="*/ 103 h 114"/>
              <a:gd name="T18" fmla="*/ 111 w 394"/>
              <a:gd name="T19" fmla="*/ 93 h 114"/>
              <a:gd name="T20" fmla="*/ 169 w 394"/>
              <a:gd name="T21" fmla="*/ 84 h 114"/>
              <a:gd name="T22" fmla="*/ 240 w 394"/>
              <a:gd name="T23" fmla="*/ 54 h 114"/>
              <a:gd name="T24" fmla="*/ 300 w 394"/>
              <a:gd name="T25" fmla="*/ 43 h 114"/>
              <a:gd name="T26" fmla="*/ 337 w 394"/>
              <a:gd name="T27" fmla="*/ 36 h 114"/>
              <a:gd name="T28" fmla="*/ 372 w 394"/>
              <a:gd name="T29" fmla="*/ 25 h 114"/>
              <a:gd name="T30" fmla="*/ 394 w 394"/>
              <a:gd name="T31" fmla="*/ 13 h 114"/>
              <a:gd name="T32" fmla="*/ 391 w 394"/>
              <a:gd name="T3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4" h="114">
                <a:moveTo>
                  <a:pt x="391" y="0"/>
                </a:moveTo>
                <a:lnTo>
                  <a:pt x="313" y="15"/>
                </a:lnTo>
                <a:lnTo>
                  <a:pt x="247" y="27"/>
                </a:lnTo>
                <a:lnTo>
                  <a:pt x="177" y="54"/>
                </a:lnTo>
                <a:lnTo>
                  <a:pt x="112" y="67"/>
                </a:lnTo>
                <a:lnTo>
                  <a:pt x="61" y="76"/>
                </a:lnTo>
                <a:lnTo>
                  <a:pt x="18" y="84"/>
                </a:lnTo>
                <a:lnTo>
                  <a:pt x="0" y="114"/>
                </a:lnTo>
                <a:lnTo>
                  <a:pt x="52" y="103"/>
                </a:lnTo>
                <a:lnTo>
                  <a:pt x="111" y="93"/>
                </a:lnTo>
                <a:lnTo>
                  <a:pt x="169" y="84"/>
                </a:lnTo>
                <a:lnTo>
                  <a:pt x="240" y="54"/>
                </a:lnTo>
                <a:lnTo>
                  <a:pt x="300" y="43"/>
                </a:lnTo>
                <a:lnTo>
                  <a:pt x="337" y="36"/>
                </a:lnTo>
                <a:lnTo>
                  <a:pt x="372" y="25"/>
                </a:lnTo>
                <a:lnTo>
                  <a:pt x="394" y="13"/>
                </a:lnTo>
                <a:lnTo>
                  <a:pt x="391" y="0"/>
                </a:lnTo>
                <a:close/>
              </a:path>
            </a:pathLst>
          </a:custGeom>
          <a:solidFill>
            <a:schemeClr val="bg2"/>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355" name="Freeform 35">
            <a:extLst>
              <a:ext uri="{FF2B5EF4-FFF2-40B4-BE49-F238E27FC236}">
                <a16:creationId xmlns:a16="http://schemas.microsoft.com/office/drawing/2014/main" id="{7AE7A962-9733-9A77-FF49-14B495B1CC4C}"/>
              </a:ext>
            </a:extLst>
          </p:cNvPr>
          <p:cNvSpPr>
            <a:spLocks/>
          </p:cNvSpPr>
          <p:nvPr/>
        </p:nvSpPr>
        <p:spPr bwMode="auto">
          <a:xfrm>
            <a:off x="6532563" y="2581275"/>
            <a:ext cx="522287" cy="182563"/>
          </a:xfrm>
          <a:custGeom>
            <a:avLst/>
            <a:gdLst>
              <a:gd name="T0" fmla="*/ 0 w 450"/>
              <a:gd name="T1" fmla="*/ 156 h 156"/>
              <a:gd name="T2" fmla="*/ 47 w 450"/>
              <a:gd name="T3" fmla="*/ 147 h 156"/>
              <a:gd name="T4" fmla="*/ 147 w 450"/>
              <a:gd name="T5" fmla="*/ 127 h 156"/>
              <a:gd name="T6" fmla="*/ 236 w 450"/>
              <a:gd name="T7" fmla="*/ 112 h 156"/>
              <a:gd name="T8" fmla="*/ 291 w 450"/>
              <a:gd name="T9" fmla="*/ 102 h 156"/>
              <a:gd name="T10" fmla="*/ 389 w 450"/>
              <a:gd name="T11" fmla="*/ 76 h 156"/>
              <a:gd name="T12" fmla="*/ 450 w 450"/>
              <a:gd name="T13" fmla="*/ 55 h 156"/>
              <a:gd name="T14" fmla="*/ 449 w 450"/>
              <a:gd name="T15" fmla="*/ 0 h 156"/>
              <a:gd name="T16" fmla="*/ 392 w 450"/>
              <a:gd name="T17" fmla="*/ 21 h 156"/>
              <a:gd name="T18" fmla="*/ 351 w 450"/>
              <a:gd name="T19" fmla="*/ 27 h 156"/>
              <a:gd name="T20" fmla="*/ 306 w 450"/>
              <a:gd name="T21" fmla="*/ 34 h 156"/>
              <a:gd name="T22" fmla="*/ 263 w 450"/>
              <a:gd name="T23" fmla="*/ 52 h 156"/>
              <a:gd name="T24" fmla="*/ 203 w 450"/>
              <a:gd name="T25" fmla="*/ 69 h 156"/>
              <a:gd name="T26" fmla="*/ 137 w 450"/>
              <a:gd name="T27" fmla="*/ 78 h 156"/>
              <a:gd name="T28" fmla="*/ 62 w 450"/>
              <a:gd name="T29" fmla="*/ 96 h 156"/>
              <a:gd name="T30" fmla="*/ 30 w 450"/>
              <a:gd name="T31" fmla="*/ 126 h 156"/>
              <a:gd name="T32" fmla="*/ 0 w 450"/>
              <a:gd name="T33" fmla="*/ 15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50" h="156">
                <a:moveTo>
                  <a:pt x="0" y="156"/>
                </a:moveTo>
                <a:lnTo>
                  <a:pt x="47" y="147"/>
                </a:lnTo>
                <a:lnTo>
                  <a:pt x="147" y="127"/>
                </a:lnTo>
                <a:lnTo>
                  <a:pt x="236" y="112"/>
                </a:lnTo>
                <a:lnTo>
                  <a:pt x="291" y="102"/>
                </a:lnTo>
                <a:lnTo>
                  <a:pt x="389" y="76"/>
                </a:lnTo>
                <a:lnTo>
                  <a:pt x="450" y="55"/>
                </a:lnTo>
                <a:lnTo>
                  <a:pt x="449" y="0"/>
                </a:lnTo>
                <a:lnTo>
                  <a:pt x="392" y="21"/>
                </a:lnTo>
                <a:lnTo>
                  <a:pt x="351" y="27"/>
                </a:lnTo>
                <a:lnTo>
                  <a:pt x="306" y="34"/>
                </a:lnTo>
                <a:lnTo>
                  <a:pt x="263" y="52"/>
                </a:lnTo>
                <a:lnTo>
                  <a:pt x="203" y="69"/>
                </a:lnTo>
                <a:lnTo>
                  <a:pt x="137" y="78"/>
                </a:lnTo>
                <a:lnTo>
                  <a:pt x="62" y="96"/>
                </a:lnTo>
                <a:lnTo>
                  <a:pt x="30" y="126"/>
                </a:lnTo>
                <a:lnTo>
                  <a:pt x="0" y="156"/>
                </a:lnTo>
                <a:close/>
              </a:path>
            </a:pathLst>
          </a:custGeom>
          <a:solidFill>
            <a:srgbClr val="99CC00"/>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356" name="Freeform 36">
            <a:extLst>
              <a:ext uri="{FF2B5EF4-FFF2-40B4-BE49-F238E27FC236}">
                <a16:creationId xmlns:a16="http://schemas.microsoft.com/office/drawing/2014/main" id="{D7C3BE3E-14E6-9276-1708-C13293FDA365}"/>
              </a:ext>
            </a:extLst>
          </p:cNvPr>
          <p:cNvSpPr>
            <a:spLocks/>
          </p:cNvSpPr>
          <p:nvPr/>
        </p:nvSpPr>
        <p:spPr bwMode="auto">
          <a:xfrm>
            <a:off x="5137150" y="2797175"/>
            <a:ext cx="1328738" cy="284163"/>
          </a:xfrm>
          <a:custGeom>
            <a:avLst/>
            <a:gdLst>
              <a:gd name="T0" fmla="*/ 837 w 837"/>
              <a:gd name="T1" fmla="*/ 0 h 179"/>
              <a:gd name="T2" fmla="*/ 747 w 837"/>
              <a:gd name="T3" fmla="*/ 10 h 179"/>
              <a:gd name="T4" fmla="*/ 671 w 837"/>
              <a:gd name="T5" fmla="*/ 18 h 179"/>
              <a:gd name="T6" fmla="*/ 596 w 837"/>
              <a:gd name="T7" fmla="*/ 31 h 179"/>
              <a:gd name="T8" fmla="*/ 528 w 837"/>
              <a:gd name="T9" fmla="*/ 44 h 179"/>
              <a:gd name="T10" fmla="*/ 460 w 837"/>
              <a:gd name="T11" fmla="*/ 63 h 179"/>
              <a:gd name="T12" fmla="*/ 410 w 837"/>
              <a:gd name="T13" fmla="*/ 71 h 179"/>
              <a:gd name="T14" fmla="*/ 346 w 837"/>
              <a:gd name="T15" fmla="*/ 81 h 179"/>
              <a:gd name="T16" fmla="*/ 321 w 837"/>
              <a:gd name="T17" fmla="*/ 87 h 179"/>
              <a:gd name="T18" fmla="*/ 258 w 837"/>
              <a:gd name="T19" fmla="*/ 110 h 179"/>
              <a:gd name="T20" fmla="*/ 199 w 837"/>
              <a:gd name="T21" fmla="*/ 130 h 179"/>
              <a:gd name="T22" fmla="*/ 139 w 837"/>
              <a:gd name="T23" fmla="*/ 141 h 179"/>
              <a:gd name="T24" fmla="*/ 75 w 837"/>
              <a:gd name="T25" fmla="*/ 152 h 179"/>
              <a:gd name="T26" fmla="*/ 27 w 837"/>
              <a:gd name="T27" fmla="*/ 158 h 179"/>
              <a:gd name="T28" fmla="*/ 0 w 837"/>
              <a:gd name="T29" fmla="*/ 179 h 179"/>
              <a:gd name="T30" fmla="*/ 62 w 837"/>
              <a:gd name="T31" fmla="*/ 172 h 179"/>
              <a:gd name="T32" fmla="*/ 137 w 837"/>
              <a:gd name="T33" fmla="*/ 158 h 179"/>
              <a:gd name="T34" fmla="*/ 196 w 837"/>
              <a:gd name="T35" fmla="*/ 145 h 179"/>
              <a:gd name="T36" fmla="*/ 244 w 837"/>
              <a:gd name="T37" fmla="*/ 136 h 179"/>
              <a:gd name="T38" fmla="*/ 318 w 837"/>
              <a:gd name="T39" fmla="*/ 111 h 179"/>
              <a:gd name="T40" fmla="*/ 397 w 837"/>
              <a:gd name="T41" fmla="*/ 94 h 179"/>
              <a:gd name="T42" fmla="*/ 488 w 837"/>
              <a:gd name="T43" fmla="*/ 74 h 179"/>
              <a:gd name="T44" fmla="*/ 588 w 837"/>
              <a:gd name="T45" fmla="*/ 53 h 179"/>
              <a:gd name="T46" fmla="*/ 684 w 837"/>
              <a:gd name="T47" fmla="*/ 37 h 179"/>
              <a:gd name="T48" fmla="*/ 748 w 837"/>
              <a:gd name="T49" fmla="*/ 26 h 179"/>
              <a:gd name="T50" fmla="*/ 788 w 837"/>
              <a:gd name="T51" fmla="*/ 19 h 179"/>
              <a:gd name="T52" fmla="*/ 837 w 837"/>
              <a:gd name="T5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37" h="179">
                <a:moveTo>
                  <a:pt x="837" y="0"/>
                </a:moveTo>
                <a:lnTo>
                  <a:pt x="747" y="10"/>
                </a:lnTo>
                <a:lnTo>
                  <a:pt x="671" y="18"/>
                </a:lnTo>
                <a:lnTo>
                  <a:pt x="596" y="31"/>
                </a:lnTo>
                <a:lnTo>
                  <a:pt x="528" y="44"/>
                </a:lnTo>
                <a:lnTo>
                  <a:pt x="460" y="63"/>
                </a:lnTo>
                <a:lnTo>
                  <a:pt x="410" y="71"/>
                </a:lnTo>
                <a:lnTo>
                  <a:pt x="346" y="81"/>
                </a:lnTo>
                <a:lnTo>
                  <a:pt x="321" y="87"/>
                </a:lnTo>
                <a:lnTo>
                  <a:pt x="258" y="110"/>
                </a:lnTo>
                <a:lnTo>
                  <a:pt x="199" y="130"/>
                </a:lnTo>
                <a:lnTo>
                  <a:pt x="139" y="141"/>
                </a:lnTo>
                <a:lnTo>
                  <a:pt x="75" y="152"/>
                </a:lnTo>
                <a:lnTo>
                  <a:pt x="27" y="158"/>
                </a:lnTo>
                <a:lnTo>
                  <a:pt x="0" y="179"/>
                </a:lnTo>
                <a:lnTo>
                  <a:pt x="62" y="172"/>
                </a:lnTo>
                <a:lnTo>
                  <a:pt x="137" y="158"/>
                </a:lnTo>
                <a:lnTo>
                  <a:pt x="196" y="145"/>
                </a:lnTo>
                <a:lnTo>
                  <a:pt x="244" y="136"/>
                </a:lnTo>
                <a:lnTo>
                  <a:pt x="318" y="111"/>
                </a:lnTo>
                <a:lnTo>
                  <a:pt x="397" y="94"/>
                </a:lnTo>
                <a:lnTo>
                  <a:pt x="488" y="74"/>
                </a:lnTo>
                <a:lnTo>
                  <a:pt x="588" y="53"/>
                </a:lnTo>
                <a:lnTo>
                  <a:pt x="684" y="37"/>
                </a:lnTo>
                <a:lnTo>
                  <a:pt x="748" y="26"/>
                </a:lnTo>
                <a:lnTo>
                  <a:pt x="788" y="19"/>
                </a:lnTo>
                <a:lnTo>
                  <a:pt x="837" y="0"/>
                </a:lnTo>
                <a:close/>
              </a:path>
            </a:pathLst>
          </a:custGeom>
          <a:solidFill>
            <a:schemeClr val="bg2"/>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357" name="Freeform 37">
            <a:extLst>
              <a:ext uri="{FF2B5EF4-FFF2-40B4-BE49-F238E27FC236}">
                <a16:creationId xmlns:a16="http://schemas.microsoft.com/office/drawing/2014/main" id="{562C41CC-11C7-334C-370F-15E8925A7AD1}"/>
              </a:ext>
            </a:extLst>
          </p:cNvPr>
          <p:cNvSpPr>
            <a:spLocks/>
          </p:cNvSpPr>
          <p:nvPr/>
        </p:nvSpPr>
        <p:spPr bwMode="auto">
          <a:xfrm>
            <a:off x="4983163" y="2832100"/>
            <a:ext cx="1393825" cy="331788"/>
          </a:xfrm>
          <a:custGeom>
            <a:avLst/>
            <a:gdLst>
              <a:gd name="T0" fmla="*/ 1199 w 1199"/>
              <a:gd name="T1" fmla="*/ 0 h 281"/>
              <a:gd name="T2" fmla="*/ 1082 w 1199"/>
              <a:gd name="T3" fmla="*/ 14 h 281"/>
              <a:gd name="T4" fmla="*/ 945 w 1199"/>
              <a:gd name="T5" fmla="*/ 38 h 281"/>
              <a:gd name="T6" fmla="*/ 791 w 1199"/>
              <a:gd name="T7" fmla="*/ 69 h 281"/>
              <a:gd name="T8" fmla="*/ 668 w 1199"/>
              <a:gd name="T9" fmla="*/ 96 h 281"/>
              <a:gd name="T10" fmla="*/ 578 w 1199"/>
              <a:gd name="T11" fmla="*/ 111 h 281"/>
              <a:gd name="T12" fmla="*/ 465 w 1199"/>
              <a:gd name="T13" fmla="*/ 150 h 281"/>
              <a:gd name="T14" fmla="*/ 401 w 1199"/>
              <a:gd name="T15" fmla="*/ 164 h 281"/>
              <a:gd name="T16" fmla="*/ 296 w 1199"/>
              <a:gd name="T17" fmla="*/ 185 h 281"/>
              <a:gd name="T18" fmla="*/ 188 w 1199"/>
              <a:gd name="T19" fmla="*/ 204 h 281"/>
              <a:gd name="T20" fmla="*/ 131 w 1199"/>
              <a:gd name="T21" fmla="*/ 210 h 281"/>
              <a:gd name="T22" fmla="*/ 80 w 1199"/>
              <a:gd name="T23" fmla="*/ 227 h 281"/>
              <a:gd name="T24" fmla="*/ 15 w 1199"/>
              <a:gd name="T25" fmla="*/ 221 h 281"/>
              <a:gd name="T26" fmla="*/ 0 w 1199"/>
              <a:gd name="T27" fmla="*/ 281 h 281"/>
              <a:gd name="T28" fmla="*/ 179 w 1199"/>
              <a:gd name="T29" fmla="*/ 260 h 281"/>
              <a:gd name="T30" fmla="*/ 272 w 1199"/>
              <a:gd name="T31" fmla="*/ 246 h 281"/>
              <a:gd name="T32" fmla="*/ 374 w 1199"/>
              <a:gd name="T33" fmla="*/ 222 h 281"/>
              <a:gd name="T34" fmla="*/ 483 w 1199"/>
              <a:gd name="T35" fmla="*/ 191 h 281"/>
              <a:gd name="T36" fmla="*/ 594 w 1199"/>
              <a:gd name="T37" fmla="*/ 158 h 281"/>
              <a:gd name="T38" fmla="*/ 743 w 1199"/>
              <a:gd name="T39" fmla="*/ 132 h 281"/>
              <a:gd name="T40" fmla="*/ 900 w 1199"/>
              <a:gd name="T41" fmla="*/ 96 h 281"/>
              <a:gd name="T42" fmla="*/ 1008 w 1199"/>
              <a:gd name="T43" fmla="*/ 80 h 281"/>
              <a:gd name="T44" fmla="*/ 1050 w 1199"/>
              <a:gd name="T45" fmla="*/ 71 h 281"/>
              <a:gd name="T46" fmla="*/ 1085 w 1199"/>
              <a:gd name="T47" fmla="*/ 42 h 281"/>
              <a:gd name="T48" fmla="*/ 1145 w 1199"/>
              <a:gd name="T49" fmla="*/ 15 h 281"/>
              <a:gd name="T50" fmla="*/ 1199 w 1199"/>
              <a:gd name="T51" fmla="*/ 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99" h="281">
                <a:moveTo>
                  <a:pt x="1199" y="0"/>
                </a:moveTo>
                <a:lnTo>
                  <a:pt x="1082" y="14"/>
                </a:lnTo>
                <a:lnTo>
                  <a:pt x="945" y="38"/>
                </a:lnTo>
                <a:lnTo>
                  <a:pt x="791" y="69"/>
                </a:lnTo>
                <a:lnTo>
                  <a:pt x="668" y="96"/>
                </a:lnTo>
                <a:lnTo>
                  <a:pt x="578" y="111"/>
                </a:lnTo>
                <a:lnTo>
                  <a:pt x="465" y="150"/>
                </a:lnTo>
                <a:lnTo>
                  <a:pt x="401" y="164"/>
                </a:lnTo>
                <a:lnTo>
                  <a:pt x="296" y="185"/>
                </a:lnTo>
                <a:lnTo>
                  <a:pt x="188" y="204"/>
                </a:lnTo>
                <a:lnTo>
                  <a:pt x="131" y="210"/>
                </a:lnTo>
                <a:lnTo>
                  <a:pt x="80" y="227"/>
                </a:lnTo>
                <a:lnTo>
                  <a:pt x="15" y="221"/>
                </a:lnTo>
                <a:lnTo>
                  <a:pt x="0" y="281"/>
                </a:lnTo>
                <a:lnTo>
                  <a:pt x="179" y="260"/>
                </a:lnTo>
                <a:lnTo>
                  <a:pt x="272" y="246"/>
                </a:lnTo>
                <a:lnTo>
                  <a:pt x="374" y="222"/>
                </a:lnTo>
                <a:lnTo>
                  <a:pt x="483" y="191"/>
                </a:lnTo>
                <a:lnTo>
                  <a:pt x="594" y="158"/>
                </a:lnTo>
                <a:lnTo>
                  <a:pt x="743" y="132"/>
                </a:lnTo>
                <a:lnTo>
                  <a:pt x="900" y="96"/>
                </a:lnTo>
                <a:lnTo>
                  <a:pt x="1008" y="80"/>
                </a:lnTo>
                <a:lnTo>
                  <a:pt x="1050" y="71"/>
                </a:lnTo>
                <a:lnTo>
                  <a:pt x="1085" y="42"/>
                </a:lnTo>
                <a:lnTo>
                  <a:pt x="1145" y="15"/>
                </a:lnTo>
                <a:lnTo>
                  <a:pt x="1199" y="0"/>
                </a:lnTo>
                <a:close/>
              </a:path>
            </a:pathLst>
          </a:custGeom>
          <a:solidFill>
            <a:srgbClr val="99CC00"/>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358" name="Freeform 38">
            <a:extLst>
              <a:ext uri="{FF2B5EF4-FFF2-40B4-BE49-F238E27FC236}">
                <a16:creationId xmlns:a16="http://schemas.microsoft.com/office/drawing/2014/main" id="{009C7B90-0C69-6B44-6C3A-F60FFB4D8BC9}"/>
              </a:ext>
            </a:extLst>
          </p:cNvPr>
          <p:cNvSpPr>
            <a:spLocks/>
          </p:cNvSpPr>
          <p:nvPr/>
        </p:nvSpPr>
        <p:spPr bwMode="auto">
          <a:xfrm>
            <a:off x="3438525" y="3082925"/>
            <a:ext cx="1395413" cy="377825"/>
          </a:xfrm>
          <a:custGeom>
            <a:avLst/>
            <a:gdLst>
              <a:gd name="T0" fmla="*/ 1172 w 1200"/>
              <a:gd name="T1" fmla="*/ 0 h 319"/>
              <a:gd name="T2" fmla="*/ 1047 w 1200"/>
              <a:gd name="T3" fmla="*/ 40 h 319"/>
              <a:gd name="T4" fmla="*/ 902 w 1200"/>
              <a:gd name="T5" fmla="*/ 87 h 319"/>
              <a:gd name="T6" fmla="*/ 653 w 1200"/>
              <a:gd name="T7" fmla="*/ 153 h 319"/>
              <a:gd name="T8" fmla="*/ 494 w 1200"/>
              <a:gd name="T9" fmla="*/ 198 h 319"/>
              <a:gd name="T10" fmla="*/ 365 w 1200"/>
              <a:gd name="T11" fmla="*/ 228 h 319"/>
              <a:gd name="T12" fmla="*/ 183 w 1200"/>
              <a:gd name="T13" fmla="*/ 270 h 319"/>
              <a:gd name="T14" fmla="*/ 29 w 1200"/>
              <a:gd name="T15" fmla="*/ 309 h 319"/>
              <a:gd name="T16" fmla="*/ 0 w 1200"/>
              <a:gd name="T17" fmla="*/ 318 h 319"/>
              <a:gd name="T18" fmla="*/ 78 w 1200"/>
              <a:gd name="T19" fmla="*/ 319 h 319"/>
              <a:gd name="T20" fmla="*/ 282 w 1200"/>
              <a:gd name="T21" fmla="*/ 276 h 319"/>
              <a:gd name="T22" fmla="*/ 560 w 1200"/>
              <a:gd name="T23" fmla="*/ 214 h 319"/>
              <a:gd name="T24" fmla="*/ 662 w 1200"/>
              <a:gd name="T25" fmla="*/ 184 h 319"/>
              <a:gd name="T26" fmla="*/ 863 w 1200"/>
              <a:gd name="T27" fmla="*/ 126 h 319"/>
              <a:gd name="T28" fmla="*/ 1032 w 1200"/>
              <a:gd name="T29" fmla="*/ 76 h 319"/>
              <a:gd name="T30" fmla="*/ 1152 w 1200"/>
              <a:gd name="T31" fmla="*/ 33 h 319"/>
              <a:gd name="T32" fmla="*/ 1200 w 1200"/>
              <a:gd name="T33" fmla="*/ 13 h 319"/>
              <a:gd name="T34" fmla="*/ 1172 w 1200"/>
              <a:gd name="T35"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00" h="319">
                <a:moveTo>
                  <a:pt x="1172" y="0"/>
                </a:moveTo>
                <a:lnTo>
                  <a:pt x="1047" y="40"/>
                </a:lnTo>
                <a:lnTo>
                  <a:pt x="902" y="87"/>
                </a:lnTo>
                <a:lnTo>
                  <a:pt x="653" y="153"/>
                </a:lnTo>
                <a:lnTo>
                  <a:pt x="494" y="198"/>
                </a:lnTo>
                <a:lnTo>
                  <a:pt x="365" y="228"/>
                </a:lnTo>
                <a:lnTo>
                  <a:pt x="183" y="270"/>
                </a:lnTo>
                <a:lnTo>
                  <a:pt x="29" y="309"/>
                </a:lnTo>
                <a:lnTo>
                  <a:pt x="0" y="318"/>
                </a:lnTo>
                <a:lnTo>
                  <a:pt x="78" y="319"/>
                </a:lnTo>
                <a:lnTo>
                  <a:pt x="282" y="276"/>
                </a:lnTo>
                <a:lnTo>
                  <a:pt x="560" y="214"/>
                </a:lnTo>
                <a:lnTo>
                  <a:pt x="662" y="184"/>
                </a:lnTo>
                <a:lnTo>
                  <a:pt x="863" y="126"/>
                </a:lnTo>
                <a:lnTo>
                  <a:pt x="1032" y="76"/>
                </a:lnTo>
                <a:lnTo>
                  <a:pt x="1152" y="33"/>
                </a:lnTo>
                <a:lnTo>
                  <a:pt x="1200" y="13"/>
                </a:lnTo>
                <a:lnTo>
                  <a:pt x="1172" y="0"/>
                </a:lnTo>
                <a:close/>
              </a:path>
            </a:pathLst>
          </a:custGeom>
          <a:solidFill>
            <a:schemeClr val="bg2"/>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359" name="Freeform 39">
            <a:extLst>
              <a:ext uri="{FF2B5EF4-FFF2-40B4-BE49-F238E27FC236}">
                <a16:creationId xmlns:a16="http://schemas.microsoft.com/office/drawing/2014/main" id="{064B3040-9DDC-422A-D340-5E6C62640D7F}"/>
              </a:ext>
            </a:extLst>
          </p:cNvPr>
          <p:cNvSpPr>
            <a:spLocks/>
          </p:cNvSpPr>
          <p:nvPr/>
        </p:nvSpPr>
        <p:spPr bwMode="auto">
          <a:xfrm>
            <a:off x="4830763" y="3065463"/>
            <a:ext cx="139700" cy="44450"/>
          </a:xfrm>
          <a:custGeom>
            <a:avLst/>
            <a:gdLst>
              <a:gd name="T0" fmla="*/ 0 w 120"/>
              <a:gd name="T1" fmla="*/ 21 h 37"/>
              <a:gd name="T2" fmla="*/ 81 w 120"/>
              <a:gd name="T3" fmla="*/ 0 h 37"/>
              <a:gd name="T4" fmla="*/ 120 w 120"/>
              <a:gd name="T5" fmla="*/ 15 h 37"/>
              <a:gd name="T6" fmla="*/ 39 w 120"/>
              <a:gd name="T7" fmla="*/ 37 h 37"/>
              <a:gd name="T8" fmla="*/ 0 w 120"/>
              <a:gd name="T9" fmla="*/ 21 h 37"/>
            </a:gdLst>
            <a:ahLst/>
            <a:cxnLst>
              <a:cxn ang="0">
                <a:pos x="T0" y="T1"/>
              </a:cxn>
              <a:cxn ang="0">
                <a:pos x="T2" y="T3"/>
              </a:cxn>
              <a:cxn ang="0">
                <a:pos x="T4" y="T5"/>
              </a:cxn>
              <a:cxn ang="0">
                <a:pos x="T6" y="T7"/>
              </a:cxn>
              <a:cxn ang="0">
                <a:pos x="T8" y="T9"/>
              </a:cxn>
            </a:cxnLst>
            <a:rect l="0" t="0" r="r" b="b"/>
            <a:pathLst>
              <a:path w="120" h="37">
                <a:moveTo>
                  <a:pt x="0" y="21"/>
                </a:moveTo>
                <a:lnTo>
                  <a:pt x="81" y="0"/>
                </a:lnTo>
                <a:lnTo>
                  <a:pt x="120" y="15"/>
                </a:lnTo>
                <a:lnTo>
                  <a:pt x="39" y="37"/>
                </a:lnTo>
                <a:lnTo>
                  <a:pt x="0" y="21"/>
                </a:lnTo>
                <a:close/>
              </a:path>
            </a:pathLst>
          </a:custGeom>
          <a:solidFill>
            <a:schemeClr val="bg2"/>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360" name="Freeform 40">
            <a:extLst>
              <a:ext uri="{FF2B5EF4-FFF2-40B4-BE49-F238E27FC236}">
                <a16:creationId xmlns:a16="http://schemas.microsoft.com/office/drawing/2014/main" id="{A59A1C91-8154-8167-B68E-E2B458B59EC9}"/>
              </a:ext>
            </a:extLst>
          </p:cNvPr>
          <p:cNvSpPr>
            <a:spLocks/>
          </p:cNvSpPr>
          <p:nvPr/>
        </p:nvSpPr>
        <p:spPr bwMode="auto">
          <a:xfrm>
            <a:off x="3511550" y="3082925"/>
            <a:ext cx="1492250" cy="428625"/>
          </a:xfrm>
          <a:custGeom>
            <a:avLst/>
            <a:gdLst>
              <a:gd name="T0" fmla="*/ 1240 w 1240"/>
              <a:gd name="T1" fmla="*/ 10 h 350"/>
              <a:gd name="T2" fmla="*/ 1203 w 1240"/>
              <a:gd name="T3" fmla="*/ 0 h 350"/>
              <a:gd name="T4" fmla="*/ 1133 w 1240"/>
              <a:gd name="T5" fmla="*/ 18 h 350"/>
              <a:gd name="T6" fmla="*/ 1125 w 1240"/>
              <a:gd name="T7" fmla="*/ 24 h 350"/>
              <a:gd name="T8" fmla="*/ 1104 w 1240"/>
              <a:gd name="T9" fmla="*/ 13 h 350"/>
              <a:gd name="T10" fmla="*/ 1034 w 1240"/>
              <a:gd name="T11" fmla="*/ 36 h 350"/>
              <a:gd name="T12" fmla="*/ 962 w 1240"/>
              <a:gd name="T13" fmla="*/ 62 h 350"/>
              <a:gd name="T14" fmla="*/ 866 w 1240"/>
              <a:gd name="T15" fmla="*/ 94 h 350"/>
              <a:gd name="T16" fmla="*/ 772 w 1240"/>
              <a:gd name="T17" fmla="*/ 120 h 350"/>
              <a:gd name="T18" fmla="*/ 665 w 1240"/>
              <a:gd name="T19" fmla="*/ 152 h 350"/>
              <a:gd name="T20" fmla="*/ 589 w 1240"/>
              <a:gd name="T21" fmla="*/ 172 h 350"/>
              <a:gd name="T22" fmla="*/ 473 w 1240"/>
              <a:gd name="T23" fmla="*/ 206 h 350"/>
              <a:gd name="T24" fmla="*/ 389 w 1240"/>
              <a:gd name="T25" fmla="*/ 226 h 350"/>
              <a:gd name="T26" fmla="*/ 288 w 1240"/>
              <a:gd name="T27" fmla="*/ 247 h 350"/>
              <a:gd name="T28" fmla="*/ 180 w 1240"/>
              <a:gd name="T29" fmla="*/ 270 h 350"/>
              <a:gd name="T30" fmla="*/ 108 w 1240"/>
              <a:gd name="T31" fmla="*/ 287 h 350"/>
              <a:gd name="T32" fmla="*/ 29 w 1240"/>
              <a:gd name="T33" fmla="*/ 301 h 350"/>
              <a:gd name="T34" fmla="*/ 0 w 1240"/>
              <a:gd name="T35" fmla="*/ 311 h 350"/>
              <a:gd name="T36" fmla="*/ 98 w 1240"/>
              <a:gd name="T37" fmla="*/ 339 h 350"/>
              <a:gd name="T38" fmla="*/ 164 w 1240"/>
              <a:gd name="T39" fmla="*/ 350 h 350"/>
              <a:gd name="T40" fmla="*/ 482 w 1240"/>
              <a:gd name="T41" fmla="*/ 262 h 350"/>
              <a:gd name="T42" fmla="*/ 731 w 1240"/>
              <a:gd name="T43" fmla="*/ 194 h 350"/>
              <a:gd name="T44" fmla="*/ 953 w 1240"/>
              <a:gd name="T45" fmla="*/ 131 h 350"/>
              <a:gd name="T46" fmla="*/ 1067 w 1240"/>
              <a:gd name="T47" fmla="*/ 85 h 350"/>
              <a:gd name="T48" fmla="*/ 1179 w 1240"/>
              <a:gd name="T49" fmla="*/ 44 h 350"/>
              <a:gd name="T50" fmla="*/ 1203 w 1240"/>
              <a:gd name="T51" fmla="*/ 58 h 350"/>
              <a:gd name="T52" fmla="*/ 1223 w 1240"/>
              <a:gd name="T53" fmla="*/ 75 h 350"/>
              <a:gd name="T54" fmla="*/ 1240 w 1240"/>
              <a:gd name="T55" fmla="*/ 1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40" h="350">
                <a:moveTo>
                  <a:pt x="1240" y="10"/>
                </a:moveTo>
                <a:lnTo>
                  <a:pt x="1203" y="0"/>
                </a:lnTo>
                <a:lnTo>
                  <a:pt x="1133" y="18"/>
                </a:lnTo>
                <a:lnTo>
                  <a:pt x="1125" y="24"/>
                </a:lnTo>
                <a:lnTo>
                  <a:pt x="1104" y="13"/>
                </a:lnTo>
                <a:lnTo>
                  <a:pt x="1034" y="36"/>
                </a:lnTo>
                <a:lnTo>
                  <a:pt x="962" y="62"/>
                </a:lnTo>
                <a:lnTo>
                  <a:pt x="866" y="94"/>
                </a:lnTo>
                <a:lnTo>
                  <a:pt x="772" y="120"/>
                </a:lnTo>
                <a:lnTo>
                  <a:pt x="665" y="152"/>
                </a:lnTo>
                <a:lnTo>
                  <a:pt x="589" y="172"/>
                </a:lnTo>
                <a:lnTo>
                  <a:pt x="473" y="206"/>
                </a:lnTo>
                <a:lnTo>
                  <a:pt x="389" y="226"/>
                </a:lnTo>
                <a:lnTo>
                  <a:pt x="288" y="247"/>
                </a:lnTo>
                <a:lnTo>
                  <a:pt x="180" y="270"/>
                </a:lnTo>
                <a:lnTo>
                  <a:pt x="108" y="287"/>
                </a:lnTo>
                <a:lnTo>
                  <a:pt x="29" y="301"/>
                </a:lnTo>
                <a:lnTo>
                  <a:pt x="0" y="311"/>
                </a:lnTo>
                <a:lnTo>
                  <a:pt x="98" y="339"/>
                </a:lnTo>
                <a:lnTo>
                  <a:pt x="164" y="350"/>
                </a:lnTo>
                <a:lnTo>
                  <a:pt x="482" y="262"/>
                </a:lnTo>
                <a:lnTo>
                  <a:pt x="731" y="194"/>
                </a:lnTo>
                <a:lnTo>
                  <a:pt x="953" y="131"/>
                </a:lnTo>
                <a:lnTo>
                  <a:pt x="1067" y="85"/>
                </a:lnTo>
                <a:lnTo>
                  <a:pt x="1179" y="44"/>
                </a:lnTo>
                <a:lnTo>
                  <a:pt x="1203" y="58"/>
                </a:lnTo>
                <a:lnTo>
                  <a:pt x="1223" y="75"/>
                </a:lnTo>
                <a:lnTo>
                  <a:pt x="1240" y="10"/>
                </a:lnTo>
                <a:close/>
              </a:path>
            </a:pathLst>
          </a:custGeom>
          <a:solidFill>
            <a:srgbClr val="99CC00"/>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361" name="Freeform 41">
            <a:extLst>
              <a:ext uri="{FF2B5EF4-FFF2-40B4-BE49-F238E27FC236}">
                <a16:creationId xmlns:a16="http://schemas.microsoft.com/office/drawing/2014/main" id="{5F9A7623-F15F-5289-474C-7828AD32624B}"/>
              </a:ext>
            </a:extLst>
          </p:cNvPr>
          <p:cNvSpPr>
            <a:spLocks/>
          </p:cNvSpPr>
          <p:nvPr/>
        </p:nvSpPr>
        <p:spPr bwMode="auto">
          <a:xfrm>
            <a:off x="3465513" y="2906713"/>
            <a:ext cx="546100" cy="134937"/>
          </a:xfrm>
          <a:custGeom>
            <a:avLst/>
            <a:gdLst>
              <a:gd name="T0" fmla="*/ 22 w 469"/>
              <a:gd name="T1" fmla="*/ 88 h 115"/>
              <a:gd name="T2" fmla="*/ 63 w 469"/>
              <a:gd name="T3" fmla="*/ 78 h 115"/>
              <a:gd name="T4" fmla="*/ 130 w 469"/>
              <a:gd name="T5" fmla="*/ 63 h 115"/>
              <a:gd name="T6" fmla="*/ 123 w 469"/>
              <a:gd name="T7" fmla="*/ 72 h 115"/>
              <a:gd name="T8" fmla="*/ 207 w 469"/>
              <a:gd name="T9" fmla="*/ 48 h 115"/>
              <a:gd name="T10" fmla="*/ 271 w 469"/>
              <a:gd name="T11" fmla="*/ 31 h 115"/>
              <a:gd name="T12" fmla="*/ 333 w 469"/>
              <a:gd name="T13" fmla="*/ 18 h 115"/>
              <a:gd name="T14" fmla="*/ 372 w 469"/>
              <a:gd name="T15" fmla="*/ 13 h 115"/>
              <a:gd name="T16" fmla="*/ 415 w 469"/>
              <a:gd name="T17" fmla="*/ 6 h 115"/>
              <a:gd name="T18" fmla="*/ 469 w 469"/>
              <a:gd name="T19" fmla="*/ 0 h 115"/>
              <a:gd name="T20" fmla="*/ 430 w 469"/>
              <a:gd name="T21" fmla="*/ 13 h 115"/>
              <a:gd name="T22" fmla="*/ 324 w 469"/>
              <a:gd name="T23" fmla="*/ 27 h 115"/>
              <a:gd name="T24" fmla="*/ 348 w 469"/>
              <a:gd name="T25" fmla="*/ 28 h 115"/>
              <a:gd name="T26" fmla="*/ 265 w 469"/>
              <a:gd name="T27" fmla="*/ 49 h 115"/>
              <a:gd name="T28" fmla="*/ 178 w 469"/>
              <a:gd name="T29" fmla="*/ 69 h 115"/>
              <a:gd name="T30" fmla="*/ 130 w 469"/>
              <a:gd name="T31" fmla="*/ 79 h 115"/>
              <a:gd name="T32" fmla="*/ 57 w 469"/>
              <a:gd name="T33" fmla="*/ 97 h 115"/>
              <a:gd name="T34" fmla="*/ 19 w 469"/>
              <a:gd name="T35" fmla="*/ 111 h 115"/>
              <a:gd name="T36" fmla="*/ 0 w 469"/>
              <a:gd name="T37" fmla="*/ 115 h 115"/>
              <a:gd name="T38" fmla="*/ 22 w 469"/>
              <a:gd name="T39" fmla="*/ 88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69" h="115">
                <a:moveTo>
                  <a:pt x="22" y="88"/>
                </a:moveTo>
                <a:lnTo>
                  <a:pt x="63" y="78"/>
                </a:lnTo>
                <a:lnTo>
                  <a:pt x="130" y="63"/>
                </a:lnTo>
                <a:lnTo>
                  <a:pt x="123" y="72"/>
                </a:lnTo>
                <a:lnTo>
                  <a:pt x="207" y="48"/>
                </a:lnTo>
                <a:lnTo>
                  <a:pt x="271" y="31"/>
                </a:lnTo>
                <a:lnTo>
                  <a:pt x="333" y="18"/>
                </a:lnTo>
                <a:lnTo>
                  <a:pt x="372" y="13"/>
                </a:lnTo>
                <a:lnTo>
                  <a:pt x="415" y="6"/>
                </a:lnTo>
                <a:lnTo>
                  <a:pt x="469" y="0"/>
                </a:lnTo>
                <a:lnTo>
                  <a:pt x="430" y="13"/>
                </a:lnTo>
                <a:lnTo>
                  <a:pt x="324" y="27"/>
                </a:lnTo>
                <a:lnTo>
                  <a:pt x="348" y="28"/>
                </a:lnTo>
                <a:lnTo>
                  <a:pt x="265" y="49"/>
                </a:lnTo>
                <a:lnTo>
                  <a:pt x="178" y="69"/>
                </a:lnTo>
                <a:lnTo>
                  <a:pt x="130" y="79"/>
                </a:lnTo>
                <a:lnTo>
                  <a:pt x="57" y="97"/>
                </a:lnTo>
                <a:lnTo>
                  <a:pt x="19" y="111"/>
                </a:lnTo>
                <a:lnTo>
                  <a:pt x="0" y="115"/>
                </a:lnTo>
                <a:lnTo>
                  <a:pt x="22" y="88"/>
                </a:lnTo>
                <a:close/>
              </a:path>
            </a:pathLst>
          </a:custGeom>
          <a:solidFill>
            <a:srgbClr val="FF0000"/>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362" name="Freeform 42">
            <a:extLst>
              <a:ext uri="{FF2B5EF4-FFF2-40B4-BE49-F238E27FC236}">
                <a16:creationId xmlns:a16="http://schemas.microsoft.com/office/drawing/2014/main" id="{3E644BDB-4790-C2F0-886C-52014AD3BF55}"/>
              </a:ext>
            </a:extLst>
          </p:cNvPr>
          <p:cNvSpPr>
            <a:spLocks/>
          </p:cNvSpPr>
          <p:nvPr/>
        </p:nvSpPr>
        <p:spPr bwMode="auto">
          <a:xfrm>
            <a:off x="3362325" y="3016250"/>
            <a:ext cx="560388" cy="128588"/>
          </a:xfrm>
          <a:custGeom>
            <a:avLst/>
            <a:gdLst>
              <a:gd name="T0" fmla="*/ 0 w 481"/>
              <a:gd name="T1" fmla="*/ 109 h 109"/>
              <a:gd name="T2" fmla="*/ 84 w 481"/>
              <a:gd name="T3" fmla="*/ 88 h 109"/>
              <a:gd name="T4" fmla="*/ 165 w 481"/>
              <a:gd name="T5" fmla="*/ 73 h 109"/>
              <a:gd name="T6" fmla="*/ 265 w 481"/>
              <a:gd name="T7" fmla="*/ 51 h 109"/>
              <a:gd name="T8" fmla="*/ 333 w 481"/>
              <a:gd name="T9" fmla="*/ 33 h 109"/>
              <a:gd name="T10" fmla="*/ 405 w 481"/>
              <a:gd name="T11" fmla="*/ 16 h 109"/>
              <a:gd name="T12" fmla="*/ 481 w 481"/>
              <a:gd name="T13" fmla="*/ 0 h 109"/>
              <a:gd name="T14" fmla="*/ 450 w 481"/>
              <a:gd name="T15" fmla="*/ 13 h 109"/>
              <a:gd name="T16" fmla="*/ 346 w 481"/>
              <a:gd name="T17" fmla="*/ 34 h 109"/>
              <a:gd name="T18" fmla="*/ 291 w 481"/>
              <a:gd name="T19" fmla="*/ 51 h 109"/>
              <a:gd name="T20" fmla="*/ 313 w 481"/>
              <a:gd name="T21" fmla="*/ 52 h 109"/>
              <a:gd name="T22" fmla="*/ 265 w 481"/>
              <a:gd name="T23" fmla="*/ 66 h 109"/>
              <a:gd name="T24" fmla="*/ 277 w 481"/>
              <a:gd name="T25" fmla="*/ 57 h 109"/>
              <a:gd name="T26" fmla="*/ 246 w 481"/>
              <a:gd name="T27" fmla="*/ 61 h 109"/>
              <a:gd name="T28" fmla="*/ 142 w 481"/>
              <a:gd name="T29" fmla="*/ 87 h 109"/>
              <a:gd name="T30" fmla="*/ 88 w 481"/>
              <a:gd name="T31" fmla="*/ 100 h 109"/>
              <a:gd name="T32" fmla="*/ 42 w 481"/>
              <a:gd name="T33" fmla="*/ 109 h 109"/>
              <a:gd name="T34" fmla="*/ 28 w 481"/>
              <a:gd name="T35" fmla="*/ 109 h 109"/>
              <a:gd name="T36" fmla="*/ 0 w 481"/>
              <a:gd name="T37"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81" h="109">
                <a:moveTo>
                  <a:pt x="0" y="109"/>
                </a:moveTo>
                <a:lnTo>
                  <a:pt x="84" y="88"/>
                </a:lnTo>
                <a:lnTo>
                  <a:pt x="165" y="73"/>
                </a:lnTo>
                <a:lnTo>
                  <a:pt x="265" y="51"/>
                </a:lnTo>
                <a:lnTo>
                  <a:pt x="333" y="33"/>
                </a:lnTo>
                <a:lnTo>
                  <a:pt x="405" y="16"/>
                </a:lnTo>
                <a:lnTo>
                  <a:pt x="481" y="0"/>
                </a:lnTo>
                <a:lnTo>
                  <a:pt x="450" y="13"/>
                </a:lnTo>
                <a:lnTo>
                  <a:pt x="346" y="34"/>
                </a:lnTo>
                <a:lnTo>
                  <a:pt x="291" y="51"/>
                </a:lnTo>
                <a:lnTo>
                  <a:pt x="313" y="52"/>
                </a:lnTo>
                <a:lnTo>
                  <a:pt x="265" y="66"/>
                </a:lnTo>
                <a:lnTo>
                  <a:pt x="277" y="57"/>
                </a:lnTo>
                <a:lnTo>
                  <a:pt x="246" y="61"/>
                </a:lnTo>
                <a:lnTo>
                  <a:pt x="142" y="87"/>
                </a:lnTo>
                <a:lnTo>
                  <a:pt x="88" y="100"/>
                </a:lnTo>
                <a:lnTo>
                  <a:pt x="42" y="109"/>
                </a:lnTo>
                <a:lnTo>
                  <a:pt x="28" y="109"/>
                </a:lnTo>
                <a:lnTo>
                  <a:pt x="0" y="109"/>
                </a:lnTo>
                <a:close/>
              </a:path>
            </a:pathLst>
          </a:custGeom>
          <a:solidFill>
            <a:srgbClr val="FF0000"/>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363" name="Freeform 43">
            <a:extLst>
              <a:ext uri="{FF2B5EF4-FFF2-40B4-BE49-F238E27FC236}">
                <a16:creationId xmlns:a16="http://schemas.microsoft.com/office/drawing/2014/main" id="{A0C38A8D-4BBC-EBB3-07DF-3176EDD07DD8}"/>
              </a:ext>
            </a:extLst>
          </p:cNvPr>
          <p:cNvSpPr>
            <a:spLocks/>
          </p:cNvSpPr>
          <p:nvPr/>
        </p:nvSpPr>
        <p:spPr bwMode="auto">
          <a:xfrm>
            <a:off x="3478213" y="2897188"/>
            <a:ext cx="68262" cy="130175"/>
          </a:xfrm>
          <a:custGeom>
            <a:avLst/>
            <a:gdLst>
              <a:gd name="T0" fmla="*/ 57 w 59"/>
              <a:gd name="T1" fmla="*/ 54 h 110"/>
              <a:gd name="T2" fmla="*/ 9 w 59"/>
              <a:gd name="T3" fmla="*/ 95 h 110"/>
              <a:gd name="T4" fmla="*/ 0 w 59"/>
              <a:gd name="T5" fmla="*/ 110 h 110"/>
              <a:gd name="T6" fmla="*/ 50 w 59"/>
              <a:gd name="T7" fmla="*/ 20 h 110"/>
              <a:gd name="T8" fmla="*/ 59 w 59"/>
              <a:gd name="T9" fmla="*/ 0 h 110"/>
            </a:gdLst>
            <a:ahLst/>
            <a:cxnLst>
              <a:cxn ang="0">
                <a:pos x="T0" y="T1"/>
              </a:cxn>
              <a:cxn ang="0">
                <a:pos x="T2" y="T3"/>
              </a:cxn>
              <a:cxn ang="0">
                <a:pos x="T4" y="T5"/>
              </a:cxn>
              <a:cxn ang="0">
                <a:pos x="T6" y="T7"/>
              </a:cxn>
              <a:cxn ang="0">
                <a:pos x="T8" y="T9"/>
              </a:cxn>
            </a:cxnLst>
            <a:rect l="0" t="0" r="r" b="b"/>
            <a:pathLst>
              <a:path w="59" h="110">
                <a:moveTo>
                  <a:pt x="57" y="54"/>
                </a:moveTo>
                <a:cubicBezTo>
                  <a:pt x="41" y="70"/>
                  <a:pt x="28" y="84"/>
                  <a:pt x="9" y="95"/>
                </a:cubicBezTo>
                <a:cubicBezTo>
                  <a:pt x="6" y="100"/>
                  <a:pt x="3" y="105"/>
                  <a:pt x="0" y="110"/>
                </a:cubicBezTo>
                <a:cubicBezTo>
                  <a:pt x="5" y="79"/>
                  <a:pt x="31" y="45"/>
                  <a:pt x="50" y="20"/>
                </a:cubicBezTo>
                <a:cubicBezTo>
                  <a:pt x="51" y="11"/>
                  <a:pt x="53" y="6"/>
                  <a:pt x="59" y="0"/>
                </a:cubicBezTo>
              </a:path>
            </a:pathLst>
          </a:cu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364" name="Freeform 44">
            <a:extLst>
              <a:ext uri="{FF2B5EF4-FFF2-40B4-BE49-F238E27FC236}">
                <a16:creationId xmlns:a16="http://schemas.microsoft.com/office/drawing/2014/main" id="{40F53612-0DBD-DA55-BE86-EE07069C76FE}"/>
              </a:ext>
            </a:extLst>
          </p:cNvPr>
          <p:cNvSpPr>
            <a:spLocks/>
          </p:cNvSpPr>
          <p:nvPr/>
        </p:nvSpPr>
        <p:spPr bwMode="auto">
          <a:xfrm>
            <a:off x="3970338" y="2894013"/>
            <a:ext cx="827087" cy="438150"/>
          </a:xfrm>
          <a:custGeom>
            <a:avLst/>
            <a:gdLst>
              <a:gd name="T0" fmla="*/ 0 w 711"/>
              <a:gd name="T1" fmla="*/ 0 h 371"/>
              <a:gd name="T2" fmla="*/ 38 w 711"/>
              <a:gd name="T3" fmla="*/ 3 h 371"/>
              <a:gd name="T4" fmla="*/ 69 w 711"/>
              <a:gd name="T5" fmla="*/ 20 h 371"/>
              <a:gd name="T6" fmla="*/ 89 w 711"/>
              <a:gd name="T7" fmla="*/ 33 h 371"/>
              <a:gd name="T8" fmla="*/ 128 w 711"/>
              <a:gd name="T9" fmla="*/ 62 h 371"/>
              <a:gd name="T10" fmla="*/ 147 w 711"/>
              <a:gd name="T11" fmla="*/ 78 h 371"/>
              <a:gd name="T12" fmla="*/ 186 w 711"/>
              <a:gd name="T13" fmla="*/ 84 h 371"/>
              <a:gd name="T14" fmla="*/ 255 w 711"/>
              <a:gd name="T15" fmla="*/ 77 h 371"/>
              <a:gd name="T16" fmla="*/ 309 w 711"/>
              <a:gd name="T17" fmla="*/ 71 h 371"/>
              <a:gd name="T18" fmla="*/ 371 w 711"/>
              <a:gd name="T19" fmla="*/ 83 h 371"/>
              <a:gd name="T20" fmla="*/ 432 w 711"/>
              <a:gd name="T21" fmla="*/ 96 h 371"/>
              <a:gd name="T22" fmla="*/ 537 w 711"/>
              <a:gd name="T23" fmla="*/ 134 h 371"/>
              <a:gd name="T24" fmla="*/ 591 w 711"/>
              <a:gd name="T25" fmla="*/ 147 h 371"/>
              <a:gd name="T26" fmla="*/ 648 w 711"/>
              <a:gd name="T27" fmla="*/ 146 h 371"/>
              <a:gd name="T28" fmla="*/ 689 w 711"/>
              <a:gd name="T29" fmla="*/ 152 h 371"/>
              <a:gd name="T30" fmla="*/ 711 w 711"/>
              <a:gd name="T31" fmla="*/ 164 h 371"/>
              <a:gd name="T32" fmla="*/ 653 w 711"/>
              <a:gd name="T33" fmla="*/ 183 h 371"/>
              <a:gd name="T34" fmla="*/ 567 w 711"/>
              <a:gd name="T35" fmla="*/ 210 h 371"/>
              <a:gd name="T36" fmla="*/ 462 w 711"/>
              <a:gd name="T37" fmla="*/ 245 h 371"/>
              <a:gd name="T38" fmla="*/ 378 w 711"/>
              <a:gd name="T39" fmla="*/ 266 h 371"/>
              <a:gd name="T40" fmla="*/ 249 w 711"/>
              <a:gd name="T41" fmla="*/ 303 h 371"/>
              <a:gd name="T42" fmla="*/ 150 w 711"/>
              <a:gd name="T43" fmla="*/ 330 h 371"/>
              <a:gd name="T44" fmla="*/ 149 w 711"/>
              <a:gd name="T45" fmla="*/ 332 h 371"/>
              <a:gd name="T46" fmla="*/ 50 w 711"/>
              <a:gd name="T47" fmla="*/ 360 h 371"/>
              <a:gd name="T48" fmla="*/ 9 w 711"/>
              <a:gd name="T49" fmla="*/ 371 h 371"/>
              <a:gd name="T50" fmla="*/ 18 w 711"/>
              <a:gd name="T51" fmla="*/ 2 h 371"/>
              <a:gd name="T52" fmla="*/ 0 w 711"/>
              <a:gd name="T53" fmla="*/ 0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11" h="371">
                <a:moveTo>
                  <a:pt x="0" y="0"/>
                </a:moveTo>
                <a:lnTo>
                  <a:pt x="38" y="3"/>
                </a:lnTo>
                <a:lnTo>
                  <a:pt x="69" y="20"/>
                </a:lnTo>
                <a:lnTo>
                  <a:pt x="89" y="33"/>
                </a:lnTo>
                <a:lnTo>
                  <a:pt x="128" y="62"/>
                </a:lnTo>
                <a:lnTo>
                  <a:pt x="147" y="78"/>
                </a:lnTo>
                <a:lnTo>
                  <a:pt x="186" y="84"/>
                </a:lnTo>
                <a:lnTo>
                  <a:pt x="255" y="77"/>
                </a:lnTo>
                <a:lnTo>
                  <a:pt x="309" y="71"/>
                </a:lnTo>
                <a:lnTo>
                  <a:pt x="371" y="83"/>
                </a:lnTo>
                <a:lnTo>
                  <a:pt x="432" y="96"/>
                </a:lnTo>
                <a:lnTo>
                  <a:pt x="537" y="134"/>
                </a:lnTo>
                <a:lnTo>
                  <a:pt x="591" y="147"/>
                </a:lnTo>
                <a:lnTo>
                  <a:pt x="648" y="146"/>
                </a:lnTo>
                <a:lnTo>
                  <a:pt x="689" y="152"/>
                </a:lnTo>
                <a:lnTo>
                  <a:pt x="711" y="164"/>
                </a:lnTo>
                <a:lnTo>
                  <a:pt x="653" y="183"/>
                </a:lnTo>
                <a:lnTo>
                  <a:pt x="567" y="210"/>
                </a:lnTo>
                <a:lnTo>
                  <a:pt x="462" y="245"/>
                </a:lnTo>
                <a:lnTo>
                  <a:pt x="378" y="266"/>
                </a:lnTo>
                <a:lnTo>
                  <a:pt x="249" y="303"/>
                </a:lnTo>
                <a:lnTo>
                  <a:pt x="150" y="330"/>
                </a:lnTo>
                <a:lnTo>
                  <a:pt x="149" y="332"/>
                </a:lnTo>
                <a:lnTo>
                  <a:pt x="50" y="360"/>
                </a:lnTo>
                <a:lnTo>
                  <a:pt x="9" y="371"/>
                </a:lnTo>
                <a:lnTo>
                  <a:pt x="18" y="2"/>
                </a:lnTo>
                <a:lnTo>
                  <a:pt x="0" y="0"/>
                </a:lnTo>
                <a:close/>
              </a:path>
            </a:pathLst>
          </a:custGeom>
          <a:solidFill>
            <a:srgbClr val="FFFF00"/>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365" name="Freeform 45">
            <a:extLst>
              <a:ext uri="{FF2B5EF4-FFF2-40B4-BE49-F238E27FC236}">
                <a16:creationId xmlns:a16="http://schemas.microsoft.com/office/drawing/2014/main" id="{FA6AFE03-6193-0F18-8E1D-73ED64548488}"/>
              </a:ext>
            </a:extLst>
          </p:cNvPr>
          <p:cNvSpPr>
            <a:spLocks/>
          </p:cNvSpPr>
          <p:nvPr/>
        </p:nvSpPr>
        <p:spPr bwMode="auto">
          <a:xfrm>
            <a:off x="4011613" y="2711450"/>
            <a:ext cx="1589087" cy="387350"/>
          </a:xfrm>
          <a:custGeom>
            <a:avLst/>
            <a:gdLst>
              <a:gd name="T0" fmla="*/ 0 w 1364"/>
              <a:gd name="T1" fmla="*/ 153 h 328"/>
              <a:gd name="T2" fmla="*/ 44 w 1364"/>
              <a:gd name="T3" fmla="*/ 138 h 328"/>
              <a:gd name="T4" fmla="*/ 99 w 1364"/>
              <a:gd name="T5" fmla="*/ 120 h 328"/>
              <a:gd name="T6" fmla="*/ 153 w 1364"/>
              <a:gd name="T7" fmla="*/ 117 h 328"/>
              <a:gd name="T8" fmla="*/ 191 w 1364"/>
              <a:gd name="T9" fmla="*/ 108 h 328"/>
              <a:gd name="T10" fmla="*/ 213 w 1364"/>
              <a:gd name="T11" fmla="*/ 103 h 328"/>
              <a:gd name="T12" fmla="*/ 254 w 1364"/>
              <a:gd name="T13" fmla="*/ 102 h 328"/>
              <a:gd name="T14" fmla="*/ 299 w 1364"/>
              <a:gd name="T15" fmla="*/ 108 h 328"/>
              <a:gd name="T16" fmla="*/ 356 w 1364"/>
              <a:gd name="T17" fmla="*/ 105 h 328"/>
              <a:gd name="T18" fmla="*/ 414 w 1364"/>
              <a:gd name="T19" fmla="*/ 105 h 328"/>
              <a:gd name="T20" fmla="*/ 572 w 1364"/>
              <a:gd name="T21" fmla="*/ 93 h 328"/>
              <a:gd name="T22" fmla="*/ 666 w 1364"/>
              <a:gd name="T23" fmla="*/ 87 h 328"/>
              <a:gd name="T24" fmla="*/ 752 w 1364"/>
              <a:gd name="T25" fmla="*/ 76 h 328"/>
              <a:gd name="T26" fmla="*/ 798 w 1364"/>
              <a:gd name="T27" fmla="*/ 69 h 328"/>
              <a:gd name="T28" fmla="*/ 890 w 1364"/>
              <a:gd name="T29" fmla="*/ 52 h 328"/>
              <a:gd name="T30" fmla="*/ 981 w 1364"/>
              <a:gd name="T31" fmla="*/ 36 h 328"/>
              <a:gd name="T32" fmla="*/ 1052 w 1364"/>
              <a:gd name="T33" fmla="*/ 22 h 328"/>
              <a:gd name="T34" fmla="*/ 1106 w 1364"/>
              <a:gd name="T35" fmla="*/ 13 h 328"/>
              <a:gd name="T36" fmla="*/ 1170 w 1364"/>
              <a:gd name="T37" fmla="*/ 7 h 328"/>
              <a:gd name="T38" fmla="*/ 1247 w 1364"/>
              <a:gd name="T39" fmla="*/ 1 h 328"/>
              <a:gd name="T40" fmla="*/ 1331 w 1364"/>
              <a:gd name="T41" fmla="*/ 1 h 328"/>
              <a:gd name="T42" fmla="*/ 1364 w 1364"/>
              <a:gd name="T43" fmla="*/ 0 h 328"/>
              <a:gd name="T44" fmla="*/ 1326 w 1364"/>
              <a:gd name="T45" fmla="*/ 31 h 328"/>
              <a:gd name="T46" fmla="*/ 1284 w 1364"/>
              <a:gd name="T47" fmla="*/ 66 h 328"/>
              <a:gd name="T48" fmla="*/ 1269 w 1364"/>
              <a:gd name="T49" fmla="*/ 90 h 328"/>
              <a:gd name="T50" fmla="*/ 1254 w 1364"/>
              <a:gd name="T51" fmla="*/ 109 h 328"/>
              <a:gd name="T52" fmla="*/ 1233 w 1364"/>
              <a:gd name="T53" fmla="*/ 147 h 328"/>
              <a:gd name="T54" fmla="*/ 1217 w 1364"/>
              <a:gd name="T55" fmla="*/ 160 h 328"/>
              <a:gd name="T56" fmla="*/ 1172 w 1364"/>
              <a:gd name="T57" fmla="*/ 186 h 328"/>
              <a:gd name="T58" fmla="*/ 1122 w 1364"/>
              <a:gd name="T59" fmla="*/ 210 h 328"/>
              <a:gd name="T60" fmla="*/ 1067 w 1364"/>
              <a:gd name="T61" fmla="*/ 235 h 328"/>
              <a:gd name="T62" fmla="*/ 1037 w 1364"/>
              <a:gd name="T63" fmla="*/ 258 h 328"/>
              <a:gd name="T64" fmla="*/ 1014 w 1364"/>
              <a:gd name="T65" fmla="*/ 276 h 328"/>
              <a:gd name="T66" fmla="*/ 980 w 1364"/>
              <a:gd name="T67" fmla="*/ 303 h 328"/>
              <a:gd name="T68" fmla="*/ 960 w 1364"/>
              <a:gd name="T69" fmla="*/ 316 h 328"/>
              <a:gd name="T70" fmla="*/ 912 w 1364"/>
              <a:gd name="T71" fmla="*/ 328 h 328"/>
              <a:gd name="T72" fmla="*/ 864 w 1364"/>
              <a:gd name="T73" fmla="*/ 327 h 328"/>
              <a:gd name="T74" fmla="*/ 812 w 1364"/>
              <a:gd name="T75" fmla="*/ 310 h 328"/>
              <a:gd name="T76" fmla="*/ 780 w 1364"/>
              <a:gd name="T77" fmla="*/ 300 h 328"/>
              <a:gd name="T78" fmla="*/ 699 w 1364"/>
              <a:gd name="T79" fmla="*/ 322 h 328"/>
              <a:gd name="T80" fmla="*/ 666 w 1364"/>
              <a:gd name="T81" fmla="*/ 310 h 328"/>
              <a:gd name="T82" fmla="*/ 647 w 1364"/>
              <a:gd name="T83" fmla="*/ 301 h 328"/>
              <a:gd name="T84" fmla="*/ 614 w 1364"/>
              <a:gd name="T85" fmla="*/ 303 h 328"/>
              <a:gd name="T86" fmla="*/ 569 w 1364"/>
              <a:gd name="T87" fmla="*/ 300 h 328"/>
              <a:gd name="T88" fmla="*/ 528 w 1364"/>
              <a:gd name="T89" fmla="*/ 295 h 328"/>
              <a:gd name="T90" fmla="*/ 479 w 1364"/>
              <a:gd name="T91" fmla="*/ 277 h 328"/>
              <a:gd name="T92" fmla="*/ 422 w 1364"/>
              <a:gd name="T93" fmla="*/ 261 h 328"/>
              <a:gd name="T94" fmla="*/ 380 w 1364"/>
              <a:gd name="T95" fmla="*/ 249 h 328"/>
              <a:gd name="T96" fmla="*/ 360 w 1364"/>
              <a:gd name="T97" fmla="*/ 241 h 328"/>
              <a:gd name="T98" fmla="*/ 314 w 1364"/>
              <a:gd name="T99" fmla="*/ 234 h 328"/>
              <a:gd name="T100" fmla="*/ 285 w 1364"/>
              <a:gd name="T101" fmla="*/ 226 h 328"/>
              <a:gd name="T102" fmla="*/ 251 w 1364"/>
              <a:gd name="T103" fmla="*/ 226 h 328"/>
              <a:gd name="T104" fmla="*/ 207 w 1364"/>
              <a:gd name="T105" fmla="*/ 234 h 328"/>
              <a:gd name="T106" fmla="*/ 165 w 1364"/>
              <a:gd name="T107" fmla="*/ 237 h 328"/>
              <a:gd name="T108" fmla="*/ 137 w 1364"/>
              <a:gd name="T109" fmla="*/ 237 h 328"/>
              <a:gd name="T110" fmla="*/ 108 w 1364"/>
              <a:gd name="T111" fmla="*/ 231 h 328"/>
              <a:gd name="T112" fmla="*/ 66 w 1364"/>
              <a:gd name="T113" fmla="*/ 196 h 328"/>
              <a:gd name="T114" fmla="*/ 27 w 1364"/>
              <a:gd name="T115" fmla="*/ 169 h 328"/>
              <a:gd name="T116" fmla="*/ 0 w 1364"/>
              <a:gd name="T117" fmla="*/ 153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64" h="328">
                <a:moveTo>
                  <a:pt x="0" y="153"/>
                </a:moveTo>
                <a:lnTo>
                  <a:pt x="44" y="138"/>
                </a:lnTo>
                <a:lnTo>
                  <a:pt x="99" y="120"/>
                </a:lnTo>
                <a:lnTo>
                  <a:pt x="153" y="117"/>
                </a:lnTo>
                <a:lnTo>
                  <a:pt x="191" y="108"/>
                </a:lnTo>
                <a:lnTo>
                  <a:pt x="213" y="103"/>
                </a:lnTo>
                <a:lnTo>
                  <a:pt x="254" y="102"/>
                </a:lnTo>
                <a:lnTo>
                  <a:pt x="299" y="108"/>
                </a:lnTo>
                <a:lnTo>
                  <a:pt x="356" y="105"/>
                </a:lnTo>
                <a:lnTo>
                  <a:pt x="414" y="105"/>
                </a:lnTo>
                <a:lnTo>
                  <a:pt x="572" y="93"/>
                </a:lnTo>
                <a:lnTo>
                  <a:pt x="666" y="87"/>
                </a:lnTo>
                <a:lnTo>
                  <a:pt x="752" y="76"/>
                </a:lnTo>
                <a:lnTo>
                  <a:pt x="798" y="69"/>
                </a:lnTo>
                <a:lnTo>
                  <a:pt x="890" y="52"/>
                </a:lnTo>
                <a:lnTo>
                  <a:pt x="981" y="36"/>
                </a:lnTo>
                <a:lnTo>
                  <a:pt x="1052" y="22"/>
                </a:lnTo>
                <a:lnTo>
                  <a:pt x="1106" y="13"/>
                </a:lnTo>
                <a:lnTo>
                  <a:pt x="1170" y="7"/>
                </a:lnTo>
                <a:lnTo>
                  <a:pt x="1247" y="1"/>
                </a:lnTo>
                <a:lnTo>
                  <a:pt x="1331" y="1"/>
                </a:lnTo>
                <a:lnTo>
                  <a:pt x="1364" y="0"/>
                </a:lnTo>
                <a:lnTo>
                  <a:pt x="1326" y="31"/>
                </a:lnTo>
                <a:lnTo>
                  <a:pt x="1284" y="66"/>
                </a:lnTo>
                <a:lnTo>
                  <a:pt x="1269" y="90"/>
                </a:lnTo>
                <a:lnTo>
                  <a:pt x="1254" y="109"/>
                </a:lnTo>
                <a:lnTo>
                  <a:pt x="1233" y="147"/>
                </a:lnTo>
                <a:lnTo>
                  <a:pt x="1217" y="160"/>
                </a:lnTo>
                <a:lnTo>
                  <a:pt x="1172" y="186"/>
                </a:lnTo>
                <a:lnTo>
                  <a:pt x="1122" y="210"/>
                </a:lnTo>
                <a:lnTo>
                  <a:pt x="1067" y="235"/>
                </a:lnTo>
                <a:lnTo>
                  <a:pt x="1037" y="258"/>
                </a:lnTo>
                <a:lnTo>
                  <a:pt x="1014" y="276"/>
                </a:lnTo>
                <a:lnTo>
                  <a:pt x="980" y="303"/>
                </a:lnTo>
                <a:lnTo>
                  <a:pt x="960" y="316"/>
                </a:lnTo>
                <a:lnTo>
                  <a:pt x="912" y="328"/>
                </a:lnTo>
                <a:lnTo>
                  <a:pt x="864" y="327"/>
                </a:lnTo>
                <a:lnTo>
                  <a:pt x="812" y="310"/>
                </a:lnTo>
                <a:lnTo>
                  <a:pt x="780" y="300"/>
                </a:lnTo>
                <a:lnTo>
                  <a:pt x="699" y="322"/>
                </a:lnTo>
                <a:lnTo>
                  <a:pt x="666" y="310"/>
                </a:lnTo>
                <a:lnTo>
                  <a:pt x="647" y="301"/>
                </a:lnTo>
                <a:lnTo>
                  <a:pt x="614" y="303"/>
                </a:lnTo>
                <a:lnTo>
                  <a:pt x="569" y="300"/>
                </a:lnTo>
                <a:lnTo>
                  <a:pt x="528" y="295"/>
                </a:lnTo>
                <a:lnTo>
                  <a:pt x="479" y="277"/>
                </a:lnTo>
                <a:lnTo>
                  <a:pt x="422" y="261"/>
                </a:lnTo>
                <a:lnTo>
                  <a:pt x="380" y="249"/>
                </a:lnTo>
                <a:lnTo>
                  <a:pt x="360" y="241"/>
                </a:lnTo>
                <a:lnTo>
                  <a:pt x="314" y="234"/>
                </a:lnTo>
                <a:lnTo>
                  <a:pt x="285" y="226"/>
                </a:lnTo>
                <a:lnTo>
                  <a:pt x="251" y="226"/>
                </a:lnTo>
                <a:lnTo>
                  <a:pt x="207" y="234"/>
                </a:lnTo>
                <a:lnTo>
                  <a:pt x="165" y="237"/>
                </a:lnTo>
                <a:lnTo>
                  <a:pt x="137" y="237"/>
                </a:lnTo>
                <a:lnTo>
                  <a:pt x="108" y="231"/>
                </a:lnTo>
                <a:lnTo>
                  <a:pt x="66" y="196"/>
                </a:lnTo>
                <a:lnTo>
                  <a:pt x="27" y="169"/>
                </a:lnTo>
                <a:lnTo>
                  <a:pt x="0" y="153"/>
                </a:lnTo>
                <a:close/>
              </a:path>
            </a:pathLst>
          </a:custGeom>
          <a:solidFill>
            <a:srgbClr val="FFFF00"/>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366" name="Freeform 46">
            <a:extLst>
              <a:ext uri="{FF2B5EF4-FFF2-40B4-BE49-F238E27FC236}">
                <a16:creationId xmlns:a16="http://schemas.microsoft.com/office/drawing/2014/main" id="{CA17F6A0-0EC6-A42B-00E3-20ACD640C47A}"/>
              </a:ext>
            </a:extLst>
          </p:cNvPr>
          <p:cNvSpPr>
            <a:spLocks/>
          </p:cNvSpPr>
          <p:nvPr/>
        </p:nvSpPr>
        <p:spPr bwMode="auto">
          <a:xfrm>
            <a:off x="4395788" y="2603500"/>
            <a:ext cx="1455737" cy="234950"/>
          </a:xfrm>
          <a:custGeom>
            <a:avLst/>
            <a:gdLst>
              <a:gd name="T0" fmla="*/ 11 w 917"/>
              <a:gd name="T1" fmla="*/ 147 h 148"/>
              <a:gd name="T2" fmla="*/ 70 w 917"/>
              <a:gd name="T3" fmla="*/ 135 h 148"/>
              <a:gd name="T4" fmla="*/ 127 w 917"/>
              <a:gd name="T5" fmla="*/ 129 h 148"/>
              <a:gd name="T6" fmla="*/ 164 w 917"/>
              <a:gd name="T7" fmla="*/ 124 h 148"/>
              <a:gd name="T8" fmla="*/ 209 w 917"/>
              <a:gd name="T9" fmla="*/ 115 h 148"/>
              <a:gd name="T10" fmla="*/ 274 w 917"/>
              <a:gd name="T11" fmla="*/ 107 h 148"/>
              <a:gd name="T12" fmla="*/ 325 w 917"/>
              <a:gd name="T13" fmla="*/ 98 h 148"/>
              <a:gd name="T14" fmla="*/ 374 w 917"/>
              <a:gd name="T15" fmla="*/ 91 h 148"/>
              <a:gd name="T16" fmla="*/ 419 w 917"/>
              <a:gd name="T17" fmla="*/ 84 h 148"/>
              <a:gd name="T18" fmla="*/ 464 w 917"/>
              <a:gd name="T19" fmla="*/ 79 h 148"/>
              <a:gd name="T20" fmla="*/ 501 w 917"/>
              <a:gd name="T21" fmla="*/ 73 h 148"/>
              <a:gd name="T22" fmla="*/ 534 w 917"/>
              <a:gd name="T23" fmla="*/ 69 h 148"/>
              <a:gd name="T24" fmla="*/ 575 w 917"/>
              <a:gd name="T25" fmla="*/ 64 h 148"/>
              <a:gd name="T26" fmla="*/ 607 w 917"/>
              <a:gd name="T27" fmla="*/ 56 h 148"/>
              <a:gd name="T28" fmla="*/ 633 w 917"/>
              <a:gd name="T29" fmla="*/ 56 h 148"/>
              <a:gd name="T30" fmla="*/ 666 w 917"/>
              <a:gd name="T31" fmla="*/ 53 h 148"/>
              <a:gd name="T32" fmla="*/ 705 w 917"/>
              <a:gd name="T33" fmla="*/ 47 h 148"/>
              <a:gd name="T34" fmla="*/ 748 w 917"/>
              <a:gd name="T35" fmla="*/ 36 h 148"/>
              <a:gd name="T36" fmla="*/ 785 w 917"/>
              <a:gd name="T37" fmla="*/ 24 h 148"/>
              <a:gd name="T38" fmla="*/ 809 w 917"/>
              <a:gd name="T39" fmla="*/ 13 h 148"/>
              <a:gd name="T40" fmla="*/ 837 w 917"/>
              <a:gd name="T41" fmla="*/ 7 h 148"/>
              <a:gd name="T42" fmla="*/ 868 w 917"/>
              <a:gd name="T43" fmla="*/ 2 h 148"/>
              <a:gd name="T44" fmla="*/ 917 w 917"/>
              <a:gd name="T45" fmla="*/ 0 h 148"/>
              <a:gd name="T46" fmla="*/ 870 w 917"/>
              <a:gd name="T47" fmla="*/ 11 h 148"/>
              <a:gd name="T48" fmla="*/ 842 w 917"/>
              <a:gd name="T49" fmla="*/ 24 h 148"/>
              <a:gd name="T50" fmla="*/ 804 w 917"/>
              <a:gd name="T51" fmla="*/ 38 h 148"/>
              <a:gd name="T52" fmla="*/ 773 w 917"/>
              <a:gd name="T53" fmla="*/ 59 h 148"/>
              <a:gd name="T54" fmla="*/ 756 w 917"/>
              <a:gd name="T55" fmla="*/ 70 h 148"/>
              <a:gd name="T56" fmla="*/ 705 w 917"/>
              <a:gd name="T57" fmla="*/ 70 h 148"/>
              <a:gd name="T58" fmla="*/ 657 w 917"/>
              <a:gd name="T59" fmla="*/ 70 h 148"/>
              <a:gd name="T60" fmla="*/ 605 w 917"/>
              <a:gd name="T61" fmla="*/ 77 h 148"/>
              <a:gd name="T62" fmla="*/ 540 w 917"/>
              <a:gd name="T63" fmla="*/ 84 h 148"/>
              <a:gd name="T64" fmla="*/ 473 w 917"/>
              <a:gd name="T65" fmla="*/ 102 h 148"/>
              <a:gd name="T66" fmla="*/ 407 w 917"/>
              <a:gd name="T67" fmla="*/ 108 h 148"/>
              <a:gd name="T68" fmla="*/ 347 w 917"/>
              <a:gd name="T69" fmla="*/ 118 h 148"/>
              <a:gd name="T70" fmla="*/ 297 w 917"/>
              <a:gd name="T71" fmla="*/ 127 h 148"/>
              <a:gd name="T72" fmla="*/ 244 w 917"/>
              <a:gd name="T73" fmla="*/ 133 h 148"/>
              <a:gd name="T74" fmla="*/ 191 w 917"/>
              <a:gd name="T75" fmla="*/ 138 h 148"/>
              <a:gd name="T76" fmla="*/ 175 w 917"/>
              <a:gd name="T77" fmla="*/ 138 h 148"/>
              <a:gd name="T78" fmla="*/ 118 w 917"/>
              <a:gd name="T79" fmla="*/ 142 h 148"/>
              <a:gd name="T80" fmla="*/ 74 w 917"/>
              <a:gd name="T81" fmla="*/ 146 h 148"/>
              <a:gd name="T82" fmla="*/ 26 w 917"/>
              <a:gd name="T83" fmla="*/ 148 h 148"/>
              <a:gd name="T84" fmla="*/ 0 w 917"/>
              <a:gd name="T85" fmla="*/ 144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17" h="148">
                <a:moveTo>
                  <a:pt x="11" y="147"/>
                </a:moveTo>
                <a:lnTo>
                  <a:pt x="70" y="135"/>
                </a:lnTo>
                <a:lnTo>
                  <a:pt x="127" y="129"/>
                </a:lnTo>
                <a:lnTo>
                  <a:pt x="164" y="124"/>
                </a:lnTo>
                <a:lnTo>
                  <a:pt x="209" y="115"/>
                </a:lnTo>
                <a:lnTo>
                  <a:pt x="274" y="107"/>
                </a:lnTo>
                <a:lnTo>
                  <a:pt x="325" y="98"/>
                </a:lnTo>
                <a:lnTo>
                  <a:pt x="374" y="91"/>
                </a:lnTo>
                <a:lnTo>
                  <a:pt x="419" y="84"/>
                </a:lnTo>
                <a:lnTo>
                  <a:pt x="464" y="79"/>
                </a:lnTo>
                <a:lnTo>
                  <a:pt x="501" y="73"/>
                </a:lnTo>
                <a:lnTo>
                  <a:pt x="534" y="69"/>
                </a:lnTo>
                <a:lnTo>
                  <a:pt x="575" y="64"/>
                </a:lnTo>
                <a:lnTo>
                  <a:pt x="607" y="56"/>
                </a:lnTo>
                <a:lnTo>
                  <a:pt x="633" y="56"/>
                </a:lnTo>
                <a:lnTo>
                  <a:pt x="666" y="53"/>
                </a:lnTo>
                <a:lnTo>
                  <a:pt x="705" y="47"/>
                </a:lnTo>
                <a:lnTo>
                  <a:pt x="748" y="36"/>
                </a:lnTo>
                <a:lnTo>
                  <a:pt x="785" y="24"/>
                </a:lnTo>
                <a:lnTo>
                  <a:pt x="809" y="13"/>
                </a:lnTo>
                <a:lnTo>
                  <a:pt x="837" y="7"/>
                </a:lnTo>
                <a:lnTo>
                  <a:pt x="868" y="2"/>
                </a:lnTo>
                <a:lnTo>
                  <a:pt x="917" y="0"/>
                </a:lnTo>
                <a:lnTo>
                  <a:pt x="870" y="11"/>
                </a:lnTo>
                <a:lnTo>
                  <a:pt x="842" y="24"/>
                </a:lnTo>
                <a:lnTo>
                  <a:pt x="804" y="38"/>
                </a:lnTo>
                <a:lnTo>
                  <a:pt x="773" y="59"/>
                </a:lnTo>
                <a:lnTo>
                  <a:pt x="756" y="70"/>
                </a:lnTo>
                <a:lnTo>
                  <a:pt x="705" y="70"/>
                </a:lnTo>
                <a:lnTo>
                  <a:pt x="657" y="70"/>
                </a:lnTo>
                <a:lnTo>
                  <a:pt x="605" y="77"/>
                </a:lnTo>
                <a:lnTo>
                  <a:pt x="540" y="84"/>
                </a:lnTo>
                <a:lnTo>
                  <a:pt x="473" y="102"/>
                </a:lnTo>
                <a:lnTo>
                  <a:pt x="407" y="108"/>
                </a:lnTo>
                <a:lnTo>
                  <a:pt x="347" y="118"/>
                </a:lnTo>
                <a:lnTo>
                  <a:pt x="297" y="127"/>
                </a:lnTo>
                <a:lnTo>
                  <a:pt x="244" y="133"/>
                </a:lnTo>
                <a:lnTo>
                  <a:pt x="191" y="138"/>
                </a:lnTo>
                <a:lnTo>
                  <a:pt x="175" y="138"/>
                </a:lnTo>
                <a:lnTo>
                  <a:pt x="118" y="142"/>
                </a:lnTo>
                <a:lnTo>
                  <a:pt x="74" y="146"/>
                </a:lnTo>
                <a:lnTo>
                  <a:pt x="26" y="148"/>
                </a:lnTo>
                <a:lnTo>
                  <a:pt x="0" y="144"/>
                </a:lnTo>
              </a:path>
            </a:pathLst>
          </a:custGeom>
          <a:solidFill>
            <a:srgbClr val="33CCCC"/>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367" name="Freeform 47">
            <a:extLst>
              <a:ext uri="{FF2B5EF4-FFF2-40B4-BE49-F238E27FC236}">
                <a16:creationId xmlns:a16="http://schemas.microsoft.com/office/drawing/2014/main" id="{D4DE4E75-4E55-316B-35F6-DF0F2882D80F}"/>
              </a:ext>
            </a:extLst>
          </p:cNvPr>
          <p:cNvSpPr>
            <a:spLocks/>
          </p:cNvSpPr>
          <p:nvPr/>
        </p:nvSpPr>
        <p:spPr bwMode="auto">
          <a:xfrm>
            <a:off x="3773488" y="2970213"/>
            <a:ext cx="66675" cy="28575"/>
          </a:xfrm>
          <a:custGeom>
            <a:avLst/>
            <a:gdLst>
              <a:gd name="T0" fmla="*/ 12 w 57"/>
              <a:gd name="T1" fmla="*/ 12 h 24"/>
              <a:gd name="T2" fmla="*/ 57 w 57"/>
              <a:gd name="T3" fmla="*/ 0 h 24"/>
              <a:gd name="T4" fmla="*/ 46 w 57"/>
              <a:gd name="T5" fmla="*/ 12 h 24"/>
              <a:gd name="T6" fmla="*/ 25 w 57"/>
              <a:gd name="T7" fmla="*/ 18 h 24"/>
              <a:gd name="T8" fmla="*/ 0 w 57"/>
              <a:gd name="T9" fmla="*/ 24 h 24"/>
              <a:gd name="T10" fmla="*/ 12 w 57"/>
              <a:gd name="T11" fmla="*/ 12 h 24"/>
            </a:gdLst>
            <a:ahLst/>
            <a:cxnLst>
              <a:cxn ang="0">
                <a:pos x="T0" y="T1"/>
              </a:cxn>
              <a:cxn ang="0">
                <a:pos x="T2" y="T3"/>
              </a:cxn>
              <a:cxn ang="0">
                <a:pos x="T4" y="T5"/>
              </a:cxn>
              <a:cxn ang="0">
                <a:pos x="T6" y="T7"/>
              </a:cxn>
              <a:cxn ang="0">
                <a:pos x="T8" y="T9"/>
              </a:cxn>
              <a:cxn ang="0">
                <a:pos x="T10" y="T11"/>
              </a:cxn>
            </a:cxnLst>
            <a:rect l="0" t="0" r="r" b="b"/>
            <a:pathLst>
              <a:path w="57" h="24">
                <a:moveTo>
                  <a:pt x="12" y="12"/>
                </a:moveTo>
                <a:lnTo>
                  <a:pt x="57" y="0"/>
                </a:lnTo>
                <a:lnTo>
                  <a:pt x="46" y="12"/>
                </a:lnTo>
                <a:lnTo>
                  <a:pt x="25" y="18"/>
                </a:lnTo>
                <a:lnTo>
                  <a:pt x="0" y="24"/>
                </a:lnTo>
                <a:lnTo>
                  <a:pt x="12" y="12"/>
                </a:lnTo>
                <a:close/>
              </a:path>
            </a:pathLst>
          </a:custGeom>
          <a:solidFill>
            <a:srgbClr val="FF0000"/>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368" name="Freeform 48">
            <a:extLst>
              <a:ext uri="{FF2B5EF4-FFF2-40B4-BE49-F238E27FC236}">
                <a16:creationId xmlns:a16="http://schemas.microsoft.com/office/drawing/2014/main" id="{8F9623BF-2090-FE38-662B-BA34D93A8FDA}"/>
              </a:ext>
            </a:extLst>
          </p:cNvPr>
          <p:cNvSpPr>
            <a:spLocks/>
          </p:cNvSpPr>
          <p:nvPr/>
        </p:nvSpPr>
        <p:spPr bwMode="auto">
          <a:xfrm>
            <a:off x="4025900" y="2844800"/>
            <a:ext cx="603250" cy="90488"/>
          </a:xfrm>
          <a:custGeom>
            <a:avLst/>
            <a:gdLst>
              <a:gd name="T0" fmla="*/ 14 w 518"/>
              <a:gd name="T1" fmla="*/ 55 h 76"/>
              <a:gd name="T2" fmla="*/ 62 w 518"/>
              <a:gd name="T3" fmla="*/ 43 h 76"/>
              <a:gd name="T4" fmla="*/ 35 w 518"/>
              <a:gd name="T5" fmla="*/ 39 h 76"/>
              <a:gd name="T6" fmla="*/ 99 w 518"/>
              <a:gd name="T7" fmla="*/ 28 h 76"/>
              <a:gd name="T8" fmla="*/ 162 w 518"/>
              <a:gd name="T9" fmla="*/ 19 h 76"/>
              <a:gd name="T10" fmla="*/ 215 w 518"/>
              <a:gd name="T11" fmla="*/ 13 h 76"/>
              <a:gd name="T12" fmla="*/ 192 w 518"/>
              <a:gd name="T13" fmla="*/ 6 h 76"/>
              <a:gd name="T14" fmla="*/ 218 w 518"/>
              <a:gd name="T15" fmla="*/ 0 h 76"/>
              <a:gd name="T16" fmla="*/ 248 w 518"/>
              <a:gd name="T17" fmla="*/ 0 h 76"/>
              <a:gd name="T18" fmla="*/ 234 w 518"/>
              <a:gd name="T19" fmla="*/ 10 h 76"/>
              <a:gd name="T20" fmla="*/ 279 w 518"/>
              <a:gd name="T21" fmla="*/ 15 h 76"/>
              <a:gd name="T22" fmla="*/ 321 w 518"/>
              <a:gd name="T23" fmla="*/ 13 h 76"/>
              <a:gd name="T24" fmla="*/ 360 w 518"/>
              <a:gd name="T25" fmla="*/ 7 h 76"/>
              <a:gd name="T26" fmla="*/ 350 w 518"/>
              <a:gd name="T27" fmla="*/ 16 h 76"/>
              <a:gd name="T28" fmla="*/ 401 w 518"/>
              <a:gd name="T29" fmla="*/ 9 h 76"/>
              <a:gd name="T30" fmla="*/ 473 w 518"/>
              <a:gd name="T31" fmla="*/ 3 h 76"/>
              <a:gd name="T32" fmla="*/ 518 w 518"/>
              <a:gd name="T33" fmla="*/ 3 h 76"/>
              <a:gd name="T34" fmla="*/ 500 w 518"/>
              <a:gd name="T35" fmla="*/ 13 h 76"/>
              <a:gd name="T36" fmla="*/ 447 w 518"/>
              <a:gd name="T37" fmla="*/ 15 h 76"/>
              <a:gd name="T38" fmla="*/ 426 w 518"/>
              <a:gd name="T39" fmla="*/ 19 h 76"/>
              <a:gd name="T40" fmla="*/ 447 w 518"/>
              <a:gd name="T41" fmla="*/ 24 h 76"/>
              <a:gd name="T42" fmla="*/ 429 w 518"/>
              <a:gd name="T43" fmla="*/ 30 h 76"/>
              <a:gd name="T44" fmla="*/ 386 w 518"/>
              <a:gd name="T45" fmla="*/ 36 h 76"/>
              <a:gd name="T46" fmla="*/ 405 w 518"/>
              <a:gd name="T47" fmla="*/ 22 h 76"/>
              <a:gd name="T48" fmla="*/ 356 w 518"/>
              <a:gd name="T49" fmla="*/ 24 h 76"/>
              <a:gd name="T50" fmla="*/ 327 w 518"/>
              <a:gd name="T51" fmla="*/ 28 h 76"/>
              <a:gd name="T52" fmla="*/ 294 w 518"/>
              <a:gd name="T53" fmla="*/ 33 h 76"/>
              <a:gd name="T54" fmla="*/ 245 w 518"/>
              <a:gd name="T55" fmla="*/ 42 h 76"/>
              <a:gd name="T56" fmla="*/ 182 w 518"/>
              <a:gd name="T57" fmla="*/ 49 h 76"/>
              <a:gd name="T58" fmla="*/ 149 w 518"/>
              <a:gd name="T59" fmla="*/ 58 h 76"/>
              <a:gd name="T60" fmla="*/ 89 w 518"/>
              <a:gd name="T61" fmla="*/ 69 h 76"/>
              <a:gd name="T62" fmla="*/ 44 w 518"/>
              <a:gd name="T63" fmla="*/ 76 h 76"/>
              <a:gd name="T64" fmla="*/ 35 w 518"/>
              <a:gd name="T65" fmla="*/ 67 h 76"/>
              <a:gd name="T66" fmla="*/ 114 w 518"/>
              <a:gd name="T67" fmla="*/ 52 h 76"/>
              <a:gd name="T68" fmla="*/ 144 w 518"/>
              <a:gd name="T69" fmla="*/ 48 h 76"/>
              <a:gd name="T70" fmla="*/ 183 w 518"/>
              <a:gd name="T71" fmla="*/ 37 h 76"/>
              <a:gd name="T72" fmla="*/ 233 w 518"/>
              <a:gd name="T73" fmla="*/ 36 h 76"/>
              <a:gd name="T74" fmla="*/ 281 w 518"/>
              <a:gd name="T75" fmla="*/ 27 h 76"/>
              <a:gd name="T76" fmla="*/ 246 w 518"/>
              <a:gd name="T77" fmla="*/ 24 h 76"/>
              <a:gd name="T78" fmla="*/ 192 w 518"/>
              <a:gd name="T79" fmla="*/ 25 h 76"/>
              <a:gd name="T80" fmla="*/ 159 w 518"/>
              <a:gd name="T81" fmla="*/ 30 h 76"/>
              <a:gd name="T82" fmla="*/ 114 w 518"/>
              <a:gd name="T83" fmla="*/ 39 h 76"/>
              <a:gd name="T84" fmla="*/ 72 w 518"/>
              <a:gd name="T85" fmla="*/ 46 h 76"/>
              <a:gd name="T86" fmla="*/ 56 w 518"/>
              <a:gd name="T87" fmla="*/ 52 h 76"/>
              <a:gd name="T88" fmla="*/ 23 w 518"/>
              <a:gd name="T89" fmla="*/ 60 h 76"/>
              <a:gd name="T90" fmla="*/ 0 w 518"/>
              <a:gd name="T91" fmla="*/ 4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18" h="76">
                <a:moveTo>
                  <a:pt x="14" y="55"/>
                </a:moveTo>
                <a:lnTo>
                  <a:pt x="62" y="43"/>
                </a:lnTo>
                <a:lnTo>
                  <a:pt x="35" y="39"/>
                </a:lnTo>
                <a:lnTo>
                  <a:pt x="99" y="28"/>
                </a:lnTo>
                <a:lnTo>
                  <a:pt x="162" y="19"/>
                </a:lnTo>
                <a:lnTo>
                  <a:pt x="215" y="13"/>
                </a:lnTo>
                <a:lnTo>
                  <a:pt x="192" y="6"/>
                </a:lnTo>
                <a:lnTo>
                  <a:pt x="218" y="0"/>
                </a:lnTo>
                <a:lnTo>
                  <a:pt x="248" y="0"/>
                </a:lnTo>
                <a:lnTo>
                  <a:pt x="234" y="10"/>
                </a:lnTo>
                <a:lnTo>
                  <a:pt x="279" y="15"/>
                </a:lnTo>
                <a:lnTo>
                  <a:pt x="321" y="13"/>
                </a:lnTo>
                <a:lnTo>
                  <a:pt x="360" y="7"/>
                </a:lnTo>
                <a:lnTo>
                  <a:pt x="350" y="16"/>
                </a:lnTo>
                <a:lnTo>
                  <a:pt x="401" y="9"/>
                </a:lnTo>
                <a:lnTo>
                  <a:pt x="473" y="3"/>
                </a:lnTo>
                <a:lnTo>
                  <a:pt x="518" y="3"/>
                </a:lnTo>
                <a:lnTo>
                  <a:pt x="500" y="13"/>
                </a:lnTo>
                <a:lnTo>
                  <a:pt x="447" y="15"/>
                </a:lnTo>
                <a:lnTo>
                  <a:pt x="426" y="19"/>
                </a:lnTo>
                <a:lnTo>
                  <a:pt x="447" y="24"/>
                </a:lnTo>
                <a:lnTo>
                  <a:pt x="429" y="30"/>
                </a:lnTo>
                <a:lnTo>
                  <a:pt x="386" y="36"/>
                </a:lnTo>
                <a:lnTo>
                  <a:pt x="405" y="22"/>
                </a:lnTo>
                <a:lnTo>
                  <a:pt x="356" y="24"/>
                </a:lnTo>
                <a:lnTo>
                  <a:pt x="327" y="28"/>
                </a:lnTo>
                <a:lnTo>
                  <a:pt x="294" y="33"/>
                </a:lnTo>
                <a:lnTo>
                  <a:pt x="245" y="42"/>
                </a:lnTo>
                <a:lnTo>
                  <a:pt x="182" y="49"/>
                </a:lnTo>
                <a:lnTo>
                  <a:pt x="149" y="58"/>
                </a:lnTo>
                <a:lnTo>
                  <a:pt x="89" y="69"/>
                </a:lnTo>
                <a:lnTo>
                  <a:pt x="44" y="76"/>
                </a:lnTo>
                <a:lnTo>
                  <a:pt x="35" y="67"/>
                </a:lnTo>
                <a:lnTo>
                  <a:pt x="114" y="52"/>
                </a:lnTo>
                <a:lnTo>
                  <a:pt x="144" y="48"/>
                </a:lnTo>
                <a:lnTo>
                  <a:pt x="183" y="37"/>
                </a:lnTo>
                <a:lnTo>
                  <a:pt x="233" y="36"/>
                </a:lnTo>
                <a:lnTo>
                  <a:pt x="281" y="27"/>
                </a:lnTo>
                <a:lnTo>
                  <a:pt x="246" y="24"/>
                </a:lnTo>
                <a:lnTo>
                  <a:pt x="192" y="25"/>
                </a:lnTo>
                <a:lnTo>
                  <a:pt x="159" y="30"/>
                </a:lnTo>
                <a:lnTo>
                  <a:pt x="114" y="39"/>
                </a:lnTo>
                <a:lnTo>
                  <a:pt x="72" y="46"/>
                </a:lnTo>
                <a:lnTo>
                  <a:pt x="56" y="52"/>
                </a:lnTo>
                <a:lnTo>
                  <a:pt x="23" y="60"/>
                </a:lnTo>
                <a:lnTo>
                  <a:pt x="0" y="40"/>
                </a:lnTo>
              </a:path>
            </a:pathLst>
          </a:custGeom>
          <a:solidFill>
            <a:srgbClr val="FF0000"/>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369" name="Freeform 49">
            <a:extLst>
              <a:ext uri="{FF2B5EF4-FFF2-40B4-BE49-F238E27FC236}">
                <a16:creationId xmlns:a16="http://schemas.microsoft.com/office/drawing/2014/main" id="{86722CCE-D338-62A9-2702-84E1AD2A1127}"/>
              </a:ext>
            </a:extLst>
          </p:cNvPr>
          <p:cNvSpPr>
            <a:spLocks/>
          </p:cNvSpPr>
          <p:nvPr/>
        </p:nvSpPr>
        <p:spPr bwMode="auto">
          <a:xfrm>
            <a:off x="4140200" y="2963863"/>
            <a:ext cx="158750" cy="28575"/>
          </a:xfrm>
          <a:custGeom>
            <a:avLst/>
            <a:gdLst>
              <a:gd name="T0" fmla="*/ 0 w 136"/>
              <a:gd name="T1" fmla="*/ 14 h 23"/>
              <a:gd name="T2" fmla="*/ 18 w 136"/>
              <a:gd name="T3" fmla="*/ 12 h 23"/>
              <a:gd name="T4" fmla="*/ 45 w 136"/>
              <a:gd name="T5" fmla="*/ 11 h 23"/>
              <a:gd name="T6" fmla="*/ 90 w 136"/>
              <a:gd name="T7" fmla="*/ 6 h 23"/>
              <a:gd name="T8" fmla="*/ 136 w 136"/>
              <a:gd name="T9" fmla="*/ 0 h 23"/>
              <a:gd name="T10" fmla="*/ 127 w 136"/>
              <a:gd name="T11" fmla="*/ 6 h 23"/>
              <a:gd name="T12" fmla="*/ 123 w 136"/>
              <a:gd name="T13" fmla="*/ 15 h 23"/>
              <a:gd name="T14" fmla="*/ 61 w 136"/>
              <a:gd name="T15" fmla="*/ 23 h 23"/>
              <a:gd name="T16" fmla="*/ 36 w 136"/>
              <a:gd name="T17" fmla="*/ 23 h 23"/>
              <a:gd name="T18" fmla="*/ 0 w 136"/>
              <a:gd name="T1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6" h="23">
                <a:moveTo>
                  <a:pt x="0" y="14"/>
                </a:moveTo>
                <a:cubicBezTo>
                  <a:pt x="6" y="13"/>
                  <a:pt x="18" y="12"/>
                  <a:pt x="18" y="12"/>
                </a:cubicBezTo>
                <a:lnTo>
                  <a:pt x="45" y="11"/>
                </a:lnTo>
                <a:lnTo>
                  <a:pt x="90" y="6"/>
                </a:lnTo>
                <a:lnTo>
                  <a:pt x="136" y="0"/>
                </a:lnTo>
                <a:lnTo>
                  <a:pt x="127" y="6"/>
                </a:lnTo>
                <a:lnTo>
                  <a:pt x="123" y="15"/>
                </a:lnTo>
                <a:lnTo>
                  <a:pt x="61" y="23"/>
                </a:lnTo>
                <a:lnTo>
                  <a:pt x="36" y="23"/>
                </a:lnTo>
                <a:lnTo>
                  <a:pt x="0" y="14"/>
                </a:lnTo>
                <a:close/>
              </a:path>
            </a:pathLst>
          </a:custGeom>
          <a:solidFill>
            <a:srgbClr val="FF0000"/>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370" name="Freeform 50">
            <a:extLst>
              <a:ext uri="{FF2B5EF4-FFF2-40B4-BE49-F238E27FC236}">
                <a16:creationId xmlns:a16="http://schemas.microsoft.com/office/drawing/2014/main" id="{2D855255-6CA6-8D75-A64E-92270622EF12}"/>
              </a:ext>
            </a:extLst>
          </p:cNvPr>
          <p:cNvSpPr>
            <a:spLocks/>
          </p:cNvSpPr>
          <p:nvPr/>
        </p:nvSpPr>
        <p:spPr bwMode="auto">
          <a:xfrm>
            <a:off x="5173663" y="2746375"/>
            <a:ext cx="381000" cy="47625"/>
          </a:xfrm>
          <a:custGeom>
            <a:avLst/>
            <a:gdLst>
              <a:gd name="T0" fmla="*/ 327 w 327"/>
              <a:gd name="T1" fmla="*/ 0 h 40"/>
              <a:gd name="T2" fmla="*/ 246 w 327"/>
              <a:gd name="T3" fmla="*/ 7 h 40"/>
              <a:gd name="T4" fmla="*/ 189 w 327"/>
              <a:gd name="T5" fmla="*/ 18 h 40"/>
              <a:gd name="T6" fmla="*/ 156 w 327"/>
              <a:gd name="T7" fmla="*/ 19 h 40"/>
              <a:gd name="T8" fmla="*/ 93 w 327"/>
              <a:gd name="T9" fmla="*/ 27 h 40"/>
              <a:gd name="T10" fmla="*/ 54 w 327"/>
              <a:gd name="T11" fmla="*/ 33 h 40"/>
              <a:gd name="T12" fmla="*/ 0 w 327"/>
              <a:gd name="T13" fmla="*/ 40 h 40"/>
              <a:gd name="T14" fmla="*/ 53 w 327"/>
              <a:gd name="T15" fmla="*/ 40 h 40"/>
              <a:gd name="T16" fmla="*/ 89 w 327"/>
              <a:gd name="T17" fmla="*/ 30 h 40"/>
              <a:gd name="T18" fmla="*/ 146 w 327"/>
              <a:gd name="T19" fmla="*/ 27 h 40"/>
              <a:gd name="T20" fmla="*/ 180 w 327"/>
              <a:gd name="T21" fmla="*/ 25 h 40"/>
              <a:gd name="T22" fmla="*/ 239 w 327"/>
              <a:gd name="T23" fmla="*/ 16 h 40"/>
              <a:gd name="T24" fmla="*/ 270 w 327"/>
              <a:gd name="T25" fmla="*/ 13 h 40"/>
              <a:gd name="T26" fmla="*/ 318 w 327"/>
              <a:gd name="T27" fmla="*/ 9 h 40"/>
              <a:gd name="T28" fmla="*/ 327 w 327"/>
              <a:gd name="T2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7" h="40">
                <a:moveTo>
                  <a:pt x="327" y="0"/>
                </a:moveTo>
                <a:lnTo>
                  <a:pt x="246" y="7"/>
                </a:lnTo>
                <a:lnTo>
                  <a:pt x="189" y="18"/>
                </a:lnTo>
                <a:lnTo>
                  <a:pt x="156" y="19"/>
                </a:lnTo>
                <a:lnTo>
                  <a:pt x="93" y="27"/>
                </a:lnTo>
                <a:lnTo>
                  <a:pt x="54" y="33"/>
                </a:lnTo>
                <a:lnTo>
                  <a:pt x="0" y="40"/>
                </a:lnTo>
                <a:lnTo>
                  <a:pt x="53" y="40"/>
                </a:lnTo>
                <a:lnTo>
                  <a:pt x="89" y="30"/>
                </a:lnTo>
                <a:lnTo>
                  <a:pt x="146" y="27"/>
                </a:lnTo>
                <a:lnTo>
                  <a:pt x="180" y="25"/>
                </a:lnTo>
                <a:lnTo>
                  <a:pt x="239" y="16"/>
                </a:lnTo>
                <a:lnTo>
                  <a:pt x="270" y="13"/>
                </a:lnTo>
                <a:lnTo>
                  <a:pt x="318" y="9"/>
                </a:lnTo>
                <a:lnTo>
                  <a:pt x="327" y="0"/>
                </a:lnTo>
                <a:close/>
              </a:path>
            </a:pathLst>
          </a:custGeom>
          <a:solidFill>
            <a:srgbClr val="FF0000"/>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371" name="Freeform 51">
            <a:extLst>
              <a:ext uri="{FF2B5EF4-FFF2-40B4-BE49-F238E27FC236}">
                <a16:creationId xmlns:a16="http://schemas.microsoft.com/office/drawing/2014/main" id="{EE18F13C-22A8-A70C-160C-A76A3B78E0DA}"/>
              </a:ext>
            </a:extLst>
          </p:cNvPr>
          <p:cNvSpPr>
            <a:spLocks/>
          </p:cNvSpPr>
          <p:nvPr/>
        </p:nvSpPr>
        <p:spPr bwMode="auto">
          <a:xfrm>
            <a:off x="5307013" y="2714625"/>
            <a:ext cx="279400" cy="36513"/>
          </a:xfrm>
          <a:custGeom>
            <a:avLst/>
            <a:gdLst>
              <a:gd name="T0" fmla="*/ 240 w 240"/>
              <a:gd name="T1" fmla="*/ 0 h 31"/>
              <a:gd name="T2" fmla="*/ 173 w 240"/>
              <a:gd name="T3" fmla="*/ 3 h 31"/>
              <a:gd name="T4" fmla="*/ 123 w 240"/>
              <a:gd name="T5" fmla="*/ 10 h 31"/>
              <a:gd name="T6" fmla="*/ 38 w 240"/>
              <a:gd name="T7" fmla="*/ 21 h 31"/>
              <a:gd name="T8" fmla="*/ 0 w 240"/>
              <a:gd name="T9" fmla="*/ 28 h 31"/>
              <a:gd name="T10" fmla="*/ 20 w 240"/>
              <a:gd name="T11" fmla="*/ 31 h 31"/>
              <a:gd name="T12" fmla="*/ 69 w 240"/>
              <a:gd name="T13" fmla="*/ 27 h 31"/>
              <a:gd name="T14" fmla="*/ 128 w 240"/>
              <a:gd name="T15" fmla="*/ 16 h 31"/>
              <a:gd name="T16" fmla="*/ 179 w 240"/>
              <a:gd name="T17" fmla="*/ 13 h 31"/>
              <a:gd name="T18" fmla="*/ 218 w 240"/>
              <a:gd name="T19" fmla="*/ 10 h 31"/>
              <a:gd name="T20" fmla="*/ 240 w 240"/>
              <a:gd name="T2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0" h="31">
                <a:moveTo>
                  <a:pt x="240" y="0"/>
                </a:moveTo>
                <a:lnTo>
                  <a:pt x="173" y="3"/>
                </a:lnTo>
                <a:lnTo>
                  <a:pt x="123" y="10"/>
                </a:lnTo>
                <a:lnTo>
                  <a:pt x="38" y="21"/>
                </a:lnTo>
                <a:lnTo>
                  <a:pt x="0" y="28"/>
                </a:lnTo>
                <a:lnTo>
                  <a:pt x="20" y="31"/>
                </a:lnTo>
                <a:lnTo>
                  <a:pt x="69" y="27"/>
                </a:lnTo>
                <a:lnTo>
                  <a:pt x="128" y="16"/>
                </a:lnTo>
                <a:lnTo>
                  <a:pt x="179" y="13"/>
                </a:lnTo>
                <a:lnTo>
                  <a:pt x="218" y="10"/>
                </a:lnTo>
                <a:lnTo>
                  <a:pt x="240" y="0"/>
                </a:lnTo>
                <a:close/>
              </a:path>
            </a:pathLst>
          </a:custGeom>
          <a:solidFill>
            <a:srgbClr val="FF0000"/>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372" name="Freeform 52">
            <a:extLst>
              <a:ext uri="{FF2B5EF4-FFF2-40B4-BE49-F238E27FC236}">
                <a16:creationId xmlns:a16="http://schemas.microsoft.com/office/drawing/2014/main" id="{58A90B6A-3F24-6408-D464-D163E9E839AE}"/>
              </a:ext>
            </a:extLst>
          </p:cNvPr>
          <p:cNvSpPr>
            <a:spLocks/>
          </p:cNvSpPr>
          <p:nvPr/>
        </p:nvSpPr>
        <p:spPr bwMode="auto">
          <a:xfrm>
            <a:off x="4938713" y="2779713"/>
            <a:ext cx="258762" cy="60325"/>
          </a:xfrm>
          <a:custGeom>
            <a:avLst/>
            <a:gdLst>
              <a:gd name="T0" fmla="*/ 195 w 222"/>
              <a:gd name="T1" fmla="*/ 0 h 51"/>
              <a:gd name="T2" fmla="*/ 135 w 222"/>
              <a:gd name="T3" fmla="*/ 14 h 51"/>
              <a:gd name="T4" fmla="*/ 82 w 222"/>
              <a:gd name="T5" fmla="*/ 26 h 51"/>
              <a:gd name="T6" fmla="*/ 36 w 222"/>
              <a:gd name="T7" fmla="*/ 32 h 51"/>
              <a:gd name="T8" fmla="*/ 0 w 222"/>
              <a:gd name="T9" fmla="*/ 41 h 51"/>
              <a:gd name="T10" fmla="*/ 15 w 222"/>
              <a:gd name="T11" fmla="*/ 44 h 51"/>
              <a:gd name="T12" fmla="*/ 4 w 222"/>
              <a:gd name="T13" fmla="*/ 51 h 51"/>
              <a:gd name="T14" fmla="*/ 76 w 222"/>
              <a:gd name="T15" fmla="*/ 36 h 51"/>
              <a:gd name="T16" fmla="*/ 144 w 222"/>
              <a:gd name="T17" fmla="*/ 20 h 51"/>
              <a:gd name="T18" fmla="*/ 186 w 222"/>
              <a:gd name="T19" fmla="*/ 11 h 51"/>
              <a:gd name="T20" fmla="*/ 222 w 222"/>
              <a:gd name="T21" fmla="*/ 2 h 51"/>
              <a:gd name="T22" fmla="*/ 195 w 222"/>
              <a:gd name="T2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2" h="51">
                <a:moveTo>
                  <a:pt x="195" y="0"/>
                </a:moveTo>
                <a:lnTo>
                  <a:pt x="135" y="14"/>
                </a:lnTo>
                <a:lnTo>
                  <a:pt x="82" y="26"/>
                </a:lnTo>
                <a:lnTo>
                  <a:pt x="36" y="32"/>
                </a:lnTo>
                <a:lnTo>
                  <a:pt x="0" y="41"/>
                </a:lnTo>
                <a:lnTo>
                  <a:pt x="15" y="44"/>
                </a:lnTo>
                <a:lnTo>
                  <a:pt x="4" y="51"/>
                </a:lnTo>
                <a:lnTo>
                  <a:pt x="76" y="36"/>
                </a:lnTo>
                <a:lnTo>
                  <a:pt x="144" y="20"/>
                </a:lnTo>
                <a:lnTo>
                  <a:pt x="186" y="11"/>
                </a:lnTo>
                <a:lnTo>
                  <a:pt x="222" y="2"/>
                </a:lnTo>
                <a:lnTo>
                  <a:pt x="195" y="0"/>
                </a:lnTo>
                <a:close/>
              </a:path>
            </a:pathLst>
          </a:custGeom>
          <a:solidFill>
            <a:srgbClr val="FF0000"/>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373" name="Freeform 53">
            <a:extLst>
              <a:ext uri="{FF2B5EF4-FFF2-40B4-BE49-F238E27FC236}">
                <a16:creationId xmlns:a16="http://schemas.microsoft.com/office/drawing/2014/main" id="{00CD14F3-32D8-37D1-AAA8-51C9B2736586}"/>
              </a:ext>
            </a:extLst>
          </p:cNvPr>
          <p:cNvSpPr>
            <a:spLocks/>
          </p:cNvSpPr>
          <p:nvPr/>
        </p:nvSpPr>
        <p:spPr bwMode="auto">
          <a:xfrm>
            <a:off x="4641850" y="2817813"/>
            <a:ext cx="249238" cy="57150"/>
          </a:xfrm>
          <a:custGeom>
            <a:avLst/>
            <a:gdLst>
              <a:gd name="T0" fmla="*/ 16 w 214"/>
              <a:gd name="T1" fmla="*/ 36 h 48"/>
              <a:gd name="T2" fmla="*/ 63 w 214"/>
              <a:gd name="T3" fmla="*/ 26 h 48"/>
              <a:gd name="T4" fmla="*/ 93 w 214"/>
              <a:gd name="T5" fmla="*/ 18 h 48"/>
              <a:gd name="T6" fmla="*/ 166 w 214"/>
              <a:gd name="T7" fmla="*/ 8 h 48"/>
              <a:gd name="T8" fmla="*/ 214 w 214"/>
              <a:gd name="T9" fmla="*/ 0 h 48"/>
              <a:gd name="T10" fmla="*/ 199 w 214"/>
              <a:gd name="T11" fmla="*/ 9 h 48"/>
              <a:gd name="T12" fmla="*/ 213 w 214"/>
              <a:gd name="T13" fmla="*/ 11 h 48"/>
              <a:gd name="T14" fmla="*/ 157 w 214"/>
              <a:gd name="T15" fmla="*/ 21 h 48"/>
              <a:gd name="T16" fmla="*/ 85 w 214"/>
              <a:gd name="T17" fmla="*/ 29 h 48"/>
              <a:gd name="T18" fmla="*/ 42 w 214"/>
              <a:gd name="T19" fmla="*/ 39 h 48"/>
              <a:gd name="T20" fmla="*/ 0 w 214"/>
              <a:gd name="T21" fmla="*/ 48 h 48"/>
              <a:gd name="T22" fmla="*/ 28 w 214"/>
              <a:gd name="T23" fmla="*/ 3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4" h="48">
                <a:moveTo>
                  <a:pt x="16" y="36"/>
                </a:moveTo>
                <a:lnTo>
                  <a:pt x="63" y="26"/>
                </a:lnTo>
                <a:lnTo>
                  <a:pt x="93" y="18"/>
                </a:lnTo>
                <a:lnTo>
                  <a:pt x="166" y="8"/>
                </a:lnTo>
                <a:lnTo>
                  <a:pt x="214" y="0"/>
                </a:lnTo>
                <a:lnTo>
                  <a:pt x="199" y="9"/>
                </a:lnTo>
                <a:lnTo>
                  <a:pt x="213" y="11"/>
                </a:lnTo>
                <a:lnTo>
                  <a:pt x="157" y="21"/>
                </a:lnTo>
                <a:lnTo>
                  <a:pt x="85" y="29"/>
                </a:lnTo>
                <a:lnTo>
                  <a:pt x="42" y="39"/>
                </a:lnTo>
                <a:lnTo>
                  <a:pt x="0" y="48"/>
                </a:lnTo>
                <a:lnTo>
                  <a:pt x="28" y="35"/>
                </a:lnTo>
              </a:path>
            </a:pathLst>
          </a:custGeom>
          <a:solidFill>
            <a:srgbClr val="FF0000"/>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374" name="Freeform 54">
            <a:extLst>
              <a:ext uri="{FF2B5EF4-FFF2-40B4-BE49-F238E27FC236}">
                <a16:creationId xmlns:a16="http://schemas.microsoft.com/office/drawing/2014/main" id="{32B1BCFC-3A20-9C29-9003-BF0C3DC89AE1}"/>
              </a:ext>
            </a:extLst>
          </p:cNvPr>
          <p:cNvSpPr>
            <a:spLocks/>
          </p:cNvSpPr>
          <p:nvPr/>
        </p:nvSpPr>
        <p:spPr bwMode="auto">
          <a:xfrm>
            <a:off x="4654550" y="2847975"/>
            <a:ext cx="238125" cy="44450"/>
          </a:xfrm>
          <a:custGeom>
            <a:avLst/>
            <a:gdLst>
              <a:gd name="T0" fmla="*/ 5 w 206"/>
              <a:gd name="T1" fmla="*/ 24 h 36"/>
              <a:gd name="T2" fmla="*/ 53 w 206"/>
              <a:gd name="T3" fmla="*/ 16 h 36"/>
              <a:gd name="T4" fmla="*/ 77 w 206"/>
              <a:gd name="T5" fmla="*/ 16 h 36"/>
              <a:gd name="T6" fmla="*/ 123 w 206"/>
              <a:gd name="T7" fmla="*/ 9 h 36"/>
              <a:gd name="T8" fmla="*/ 206 w 206"/>
              <a:gd name="T9" fmla="*/ 0 h 36"/>
              <a:gd name="T10" fmla="*/ 188 w 206"/>
              <a:gd name="T11" fmla="*/ 10 h 36"/>
              <a:gd name="T12" fmla="*/ 117 w 206"/>
              <a:gd name="T13" fmla="*/ 16 h 36"/>
              <a:gd name="T14" fmla="*/ 72 w 206"/>
              <a:gd name="T15" fmla="*/ 25 h 36"/>
              <a:gd name="T16" fmla="*/ 33 w 206"/>
              <a:gd name="T17" fmla="*/ 30 h 36"/>
              <a:gd name="T18" fmla="*/ 0 w 206"/>
              <a:gd name="T19" fmla="*/ 36 h 36"/>
              <a:gd name="T20" fmla="*/ 20 w 206"/>
              <a:gd name="T21" fmla="*/ 27 h 36"/>
              <a:gd name="T22" fmla="*/ 5 w 206"/>
              <a:gd name="T23" fmla="*/ 2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6" h="36">
                <a:moveTo>
                  <a:pt x="5" y="24"/>
                </a:moveTo>
                <a:lnTo>
                  <a:pt x="53" y="16"/>
                </a:lnTo>
                <a:lnTo>
                  <a:pt x="77" y="16"/>
                </a:lnTo>
                <a:lnTo>
                  <a:pt x="123" y="9"/>
                </a:lnTo>
                <a:lnTo>
                  <a:pt x="206" y="0"/>
                </a:lnTo>
                <a:lnTo>
                  <a:pt x="188" y="10"/>
                </a:lnTo>
                <a:lnTo>
                  <a:pt x="117" y="16"/>
                </a:lnTo>
                <a:lnTo>
                  <a:pt x="72" y="25"/>
                </a:lnTo>
                <a:lnTo>
                  <a:pt x="33" y="30"/>
                </a:lnTo>
                <a:lnTo>
                  <a:pt x="0" y="36"/>
                </a:lnTo>
                <a:lnTo>
                  <a:pt x="20" y="27"/>
                </a:lnTo>
                <a:lnTo>
                  <a:pt x="5" y="24"/>
                </a:lnTo>
                <a:close/>
              </a:path>
            </a:pathLst>
          </a:custGeom>
          <a:solidFill>
            <a:srgbClr val="FF0000"/>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375" name="Freeform 55">
            <a:extLst>
              <a:ext uri="{FF2B5EF4-FFF2-40B4-BE49-F238E27FC236}">
                <a16:creationId xmlns:a16="http://schemas.microsoft.com/office/drawing/2014/main" id="{63F4FEF9-EAF1-98D2-DD30-808184DB3087}"/>
              </a:ext>
            </a:extLst>
          </p:cNvPr>
          <p:cNvSpPr>
            <a:spLocks/>
          </p:cNvSpPr>
          <p:nvPr/>
        </p:nvSpPr>
        <p:spPr bwMode="auto">
          <a:xfrm>
            <a:off x="4772025" y="2897188"/>
            <a:ext cx="279400" cy="52387"/>
          </a:xfrm>
          <a:custGeom>
            <a:avLst/>
            <a:gdLst>
              <a:gd name="T0" fmla="*/ 0 w 240"/>
              <a:gd name="T1" fmla="*/ 43 h 45"/>
              <a:gd name="T2" fmla="*/ 60 w 240"/>
              <a:gd name="T3" fmla="*/ 28 h 45"/>
              <a:gd name="T4" fmla="*/ 135 w 240"/>
              <a:gd name="T5" fmla="*/ 18 h 45"/>
              <a:gd name="T6" fmla="*/ 240 w 240"/>
              <a:gd name="T7" fmla="*/ 0 h 45"/>
              <a:gd name="T8" fmla="*/ 198 w 240"/>
              <a:gd name="T9" fmla="*/ 16 h 45"/>
              <a:gd name="T10" fmla="*/ 216 w 240"/>
              <a:gd name="T11" fmla="*/ 27 h 45"/>
              <a:gd name="T12" fmla="*/ 147 w 240"/>
              <a:gd name="T13" fmla="*/ 36 h 45"/>
              <a:gd name="T14" fmla="*/ 157 w 240"/>
              <a:gd name="T15" fmla="*/ 22 h 45"/>
              <a:gd name="T16" fmla="*/ 76 w 240"/>
              <a:gd name="T17" fmla="*/ 36 h 45"/>
              <a:gd name="T18" fmla="*/ 16 w 240"/>
              <a:gd name="T19" fmla="*/ 45 h 45"/>
              <a:gd name="T20" fmla="*/ 0 w 240"/>
              <a:gd name="T21" fmla="*/ 4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0" h="45">
                <a:moveTo>
                  <a:pt x="0" y="43"/>
                </a:moveTo>
                <a:lnTo>
                  <a:pt x="60" y="28"/>
                </a:lnTo>
                <a:lnTo>
                  <a:pt x="135" y="18"/>
                </a:lnTo>
                <a:lnTo>
                  <a:pt x="240" y="0"/>
                </a:lnTo>
                <a:lnTo>
                  <a:pt x="198" y="16"/>
                </a:lnTo>
                <a:lnTo>
                  <a:pt x="216" y="27"/>
                </a:lnTo>
                <a:lnTo>
                  <a:pt x="147" y="36"/>
                </a:lnTo>
                <a:lnTo>
                  <a:pt x="157" y="22"/>
                </a:lnTo>
                <a:lnTo>
                  <a:pt x="76" y="36"/>
                </a:lnTo>
                <a:lnTo>
                  <a:pt x="16" y="45"/>
                </a:lnTo>
                <a:lnTo>
                  <a:pt x="0" y="43"/>
                </a:lnTo>
                <a:close/>
              </a:path>
            </a:pathLst>
          </a:custGeom>
          <a:solidFill>
            <a:srgbClr val="FF0000"/>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376" name="Freeform 56">
            <a:extLst>
              <a:ext uri="{FF2B5EF4-FFF2-40B4-BE49-F238E27FC236}">
                <a16:creationId xmlns:a16="http://schemas.microsoft.com/office/drawing/2014/main" id="{B395F6B8-8A74-25CF-1398-6DFAE8198D55}"/>
              </a:ext>
            </a:extLst>
          </p:cNvPr>
          <p:cNvSpPr>
            <a:spLocks/>
          </p:cNvSpPr>
          <p:nvPr/>
        </p:nvSpPr>
        <p:spPr bwMode="auto">
          <a:xfrm>
            <a:off x="5776913" y="2393950"/>
            <a:ext cx="1049337" cy="230188"/>
          </a:xfrm>
          <a:custGeom>
            <a:avLst/>
            <a:gdLst>
              <a:gd name="T0" fmla="*/ 147 w 901"/>
              <a:gd name="T1" fmla="*/ 140 h 195"/>
              <a:gd name="T2" fmla="*/ 223 w 901"/>
              <a:gd name="T3" fmla="*/ 126 h 195"/>
              <a:gd name="T4" fmla="*/ 291 w 901"/>
              <a:gd name="T5" fmla="*/ 116 h 195"/>
              <a:gd name="T6" fmla="*/ 285 w 901"/>
              <a:gd name="T7" fmla="*/ 125 h 195"/>
              <a:gd name="T8" fmla="*/ 339 w 901"/>
              <a:gd name="T9" fmla="*/ 111 h 195"/>
              <a:gd name="T10" fmla="*/ 387 w 901"/>
              <a:gd name="T11" fmla="*/ 96 h 195"/>
              <a:gd name="T12" fmla="*/ 474 w 901"/>
              <a:gd name="T13" fmla="*/ 83 h 195"/>
              <a:gd name="T14" fmla="*/ 519 w 901"/>
              <a:gd name="T15" fmla="*/ 75 h 195"/>
              <a:gd name="T16" fmla="*/ 496 w 901"/>
              <a:gd name="T17" fmla="*/ 66 h 195"/>
              <a:gd name="T18" fmla="*/ 568 w 901"/>
              <a:gd name="T19" fmla="*/ 51 h 195"/>
              <a:gd name="T20" fmla="*/ 547 w 901"/>
              <a:gd name="T21" fmla="*/ 66 h 195"/>
              <a:gd name="T22" fmla="*/ 606 w 901"/>
              <a:gd name="T23" fmla="*/ 60 h 195"/>
              <a:gd name="T24" fmla="*/ 670 w 901"/>
              <a:gd name="T25" fmla="*/ 48 h 195"/>
              <a:gd name="T26" fmla="*/ 709 w 901"/>
              <a:gd name="T27" fmla="*/ 42 h 195"/>
              <a:gd name="T28" fmla="*/ 736 w 901"/>
              <a:gd name="T29" fmla="*/ 36 h 195"/>
              <a:gd name="T30" fmla="*/ 784 w 901"/>
              <a:gd name="T31" fmla="*/ 27 h 195"/>
              <a:gd name="T32" fmla="*/ 828 w 901"/>
              <a:gd name="T33" fmla="*/ 18 h 195"/>
              <a:gd name="T34" fmla="*/ 873 w 901"/>
              <a:gd name="T35" fmla="*/ 5 h 195"/>
              <a:gd name="T36" fmla="*/ 901 w 901"/>
              <a:gd name="T37" fmla="*/ 0 h 195"/>
              <a:gd name="T38" fmla="*/ 901 w 901"/>
              <a:gd name="T39" fmla="*/ 12 h 195"/>
              <a:gd name="T40" fmla="*/ 858 w 901"/>
              <a:gd name="T41" fmla="*/ 23 h 195"/>
              <a:gd name="T42" fmla="*/ 769 w 901"/>
              <a:gd name="T43" fmla="*/ 44 h 195"/>
              <a:gd name="T44" fmla="*/ 753 w 901"/>
              <a:gd name="T45" fmla="*/ 56 h 195"/>
              <a:gd name="T46" fmla="*/ 678 w 901"/>
              <a:gd name="T47" fmla="*/ 75 h 195"/>
              <a:gd name="T48" fmla="*/ 604 w 901"/>
              <a:gd name="T49" fmla="*/ 87 h 195"/>
              <a:gd name="T50" fmla="*/ 621 w 901"/>
              <a:gd name="T51" fmla="*/ 74 h 195"/>
              <a:gd name="T52" fmla="*/ 523 w 901"/>
              <a:gd name="T53" fmla="*/ 87 h 195"/>
              <a:gd name="T54" fmla="*/ 474 w 901"/>
              <a:gd name="T55" fmla="*/ 98 h 195"/>
              <a:gd name="T56" fmla="*/ 432 w 901"/>
              <a:gd name="T57" fmla="*/ 99 h 195"/>
              <a:gd name="T58" fmla="*/ 442 w 901"/>
              <a:gd name="T59" fmla="*/ 107 h 195"/>
              <a:gd name="T60" fmla="*/ 397 w 901"/>
              <a:gd name="T61" fmla="*/ 116 h 195"/>
              <a:gd name="T62" fmla="*/ 403 w 901"/>
              <a:gd name="T63" fmla="*/ 107 h 195"/>
              <a:gd name="T64" fmla="*/ 351 w 901"/>
              <a:gd name="T65" fmla="*/ 119 h 195"/>
              <a:gd name="T66" fmla="*/ 288 w 901"/>
              <a:gd name="T67" fmla="*/ 131 h 195"/>
              <a:gd name="T68" fmla="*/ 214 w 901"/>
              <a:gd name="T69" fmla="*/ 143 h 195"/>
              <a:gd name="T70" fmla="*/ 321 w 901"/>
              <a:gd name="T71" fmla="*/ 132 h 195"/>
              <a:gd name="T72" fmla="*/ 373 w 901"/>
              <a:gd name="T73" fmla="*/ 126 h 195"/>
              <a:gd name="T74" fmla="*/ 415 w 901"/>
              <a:gd name="T75" fmla="*/ 126 h 195"/>
              <a:gd name="T76" fmla="*/ 313 w 901"/>
              <a:gd name="T77" fmla="*/ 146 h 195"/>
              <a:gd name="T78" fmla="*/ 198 w 901"/>
              <a:gd name="T79" fmla="*/ 165 h 195"/>
              <a:gd name="T80" fmla="*/ 139 w 901"/>
              <a:gd name="T81" fmla="*/ 177 h 195"/>
              <a:gd name="T82" fmla="*/ 69 w 901"/>
              <a:gd name="T83" fmla="*/ 192 h 195"/>
              <a:gd name="T84" fmla="*/ 25 w 901"/>
              <a:gd name="T85" fmla="*/ 195 h 195"/>
              <a:gd name="T86" fmla="*/ 0 w 901"/>
              <a:gd name="T87" fmla="*/ 195 h 195"/>
              <a:gd name="T88" fmla="*/ 66 w 901"/>
              <a:gd name="T89" fmla="*/ 174 h 195"/>
              <a:gd name="T90" fmla="*/ 108 w 901"/>
              <a:gd name="T91" fmla="*/ 159 h 195"/>
              <a:gd name="T92" fmla="*/ 147 w 901"/>
              <a:gd name="T93" fmla="*/ 14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01" h="195">
                <a:moveTo>
                  <a:pt x="147" y="140"/>
                </a:moveTo>
                <a:lnTo>
                  <a:pt x="223" y="126"/>
                </a:lnTo>
                <a:lnTo>
                  <a:pt x="291" y="116"/>
                </a:lnTo>
                <a:lnTo>
                  <a:pt x="285" y="125"/>
                </a:lnTo>
                <a:lnTo>
                  <a:pt x="339" y="111"/>
                </a:lnTo>
                <a:lnTo>
                  <a:pt x="387" y="96"/>
                </a:lnTo>
                <a:lnTo>
                  <a:pt x="474" y="83"/>
                </a:lnTo>
                <a:lnTo>
                  <a:pt x="519" y="75"/>
                </a:lnTo>
                <a:lnTo>
                  <a:pt x="496" y="66"/>
                </a:lnTo>
                <a:lnTo>
                  <a:pt x="568" y="51"/>
                </a:lnTo>
                <a:lnTo>
                  <a:pt x="547" y="66"/>
                </a:lnTo>
                <a:lnTo>
                  <a:pt x="606" y="60"/>
                </a:lnTo>
                <a:lnTo>
                  <a:pt x="670" y="48"/>
                </a:lnTo>
                <a:lnTo>
                  <a:pt x="709" y="42"/>
                </a:lnTo>
                <a:lnTo>
                  <a:pt x="736" y="36"/>
                </a:lnTo>
                <a:lnTo>
                  <a:pt x="784" y="27"/>
                </a:lnTo>
                <a:lnTo>
                  <a:pt x="828" y="18"/>
                </a:lnTo>
                <a:lnTo>
                  <a:pt x="873" y="5"/>
                </a:lnTo>
                <a:lnTo>
                  <a:pt x="901" y="0"/>
                </a:lnTo>
                <a:lnTo>
                  <a:pt x="901" y="12"/>
                </a:lnTo>
                <a:lnTo>
                  <a:pt x="858" y="23"/>
                </a:lnTo>
                <a:lnTo>
                  <a:pt x="769" y="44"/>
                </a:lnTo>
                <a:lnTo>
                  <a:pt x="753" y="56"/>
                </a:lnTo>
                <a:lnTo>
                  <a:pt x="678" y="75"/>
                </a:lnTo>
                <a:lnTo>
                  <a:pt x="604" y="87"/>
                </a:lnTo>
                <a:lnTo>
                  <a:pt x="621" y="74"/>
                </a:lnTo>
                <a:lnTo>
                  <a:pt x="523" y="87"/>
                </a:lnTo>
                <a:lnTo>
                  <a:pt x="474" y="98"/>
                </a:lnTo>
                <a:lnTo>
                  <a:pt x="432" y="99"/>
                </a:lnTo>
                <a:lnTo>
                  <a:pt x="442" y="107"/>
                </a:lnTo>
                <a:lnTo>
                  <a:pt x="397" y="116"/>
                </a:lnTo>
                <a:lnTo>
                  <a:pt x="403" y="107"/>
                </a:lnTo>
                <a:lnTo>
                  <a:pt x="351" y="119"/>
                </a:lnTo>
                <a:lnTo>
                  <a:pt x="288" y="131"/>
                </a:lnTo>
                <a:lnTo>
                  <a:pt x="214" y="143"/>
                </a:lnTo>
                <a:lnTo>
                  <a:pt x="321" y="132"/>
                </a:lnTo>
                <a:lnTo>
                  <a:pt x="373" y="126"/>
                </a:lnTo>
                <a:lnTo>
                  <a:pt x="415" y="126"/>
                </a:lnTo>
                <a:lnTo>
                  <a:pt x="313" y="146"/>
                </a:lnTo>
                <a:lnTo>
                  <a:pt x="198" y="165"/>
                </a:lnTo>
                <a:lnTo>
                  <a:pt x="139" y="177"/>
                </a:lnTo>
                <a:lnTo>
                  <a:pt x="69" y="192"/>
                </a:lnTo>
                <a:lnTo>
                  <a:pt x="25" y="195"/>
                </a:lnTo>
                <a:lnTo>
                  <a:pt x="0" y="195"/>
                </a:lnTo>
                <a:lnTo>
                  <a:pt x="66" y="174"/>
                </a:lnTo>
                <a:lnTo>
                  <a:pt x="108" y="159"/>
                </a:lnTo>
                <a:lnTo>
                  <a:pt x="147" y="140"/>
                </a:lnTo>
                <a:close/>
              </a:path>
            </a:pathLst>
          </a:custGeom>
          <a:solidFill>
            <a:srgbClr val="FF0000"/>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377" name="Freeform 57">
            <a:extLst>
              <a:ext uri="{FF2B5EF4-FFF2-40B4-BE49-F238E27FC236}">
                <a16:creationId xmlns:a16="http://schemas.microsoft.com/office/drawing/2014/main" id="{5D572E6B-8978-0671-A10A-936438BFFB3E}"/>
              </a:ext>
            </a:extLst>
          </p:cNvPr>
          <p:cNvSpPr>
            <a:spLocks/>
          </p:cNvSpPr>
          <p:nvPr/>
        </p:nvSpPr>
        <p:spPr bwMode="auto">
          <a:xfrm>
            <a:off x="5635625" y="2667000"/>
            <a:ext cx="73025" cy="20638"/>
          </a:xfrm>
          <a:custGeom>
            <a:avLst/>
            <a:gdLst>
              <a:gd name="T0" fmla="*/ 17 w 62"/>
              <a:gd name="T1" fmla="*/ 6 h 18"/>
              <a:gd name="T2" fmla="*/ 62 w 62"/>
              <a:gd name="T3" fmla="*/ 0 h 18"/>
              <a:gd name="T4" fmla="*/ 56 w 62"/>
              <a:gd name="T5" fmla="*/ 8 h 18"/>
              <a:gd name="T6" fmla="*/ 17 w 62"/>
              <a:gd name="T7" fmla="*/ 17 h 18"/>
              <a:gd name="T8" fmla="*/ 0 w 62"/>
              <a:gd name="T9" fmla="*/ 18 h 18"/>
              <a:gd name="T10" fmla="*/ 17 w 62"/>
              <a:gd name="T11" fmla="*/ 6 h 18"/>
            </a:gdLst>
            <a:ahLst/>
            <a:cxnLst>
              <a:cxn ang="0">
                <a:pos x="T0" y="T1"/>
              </a:cxn>
              <a:cxn ang="0">
                <a:pos x="T2" y="T3"/>
              </a:cxn>
              <a:cxn ang="0">
                <a:pos x="T4" y="T5"/>
              </a:cxn>
              <a:cxn ang="0">
                <a:pos x="T6" y="T7"/>
              </a:cxn>
              <a:cxn ang="0">
                <a:pos x="T8" y="T9"/>
              </a:cxn>
              <a:cxn ang="0">
                <a:pos x="T10" y="T11"/>
              </a:cxn>
            </a:cxnLst>
            <a:rect l="0" t="0" r="r" b="b"/>
            <a:pathLst>
              <a:path w="62" h="18">
                <a:moveTo>
                  <a:pt x="17" y="6"/>
                </a:moveTo>
                <a:lnTo>
                  <a:pt x="62" y="0"/>
                </a:lnTo>
                <a:lnTo>
                  <a:pt x="56" y="8"/>
                </a:lnTo>
                <a:lnTo>
                  <a:pt x="17" y="17"/>
                </a:lnTo>
                <a:lnTo>
                  <a:pt x="0" y="18"/>
                </a:lnTo>
                <a:lnTo>
                  <a:pt x="17" y="6"/>
                </a:lnTo>
                <a:close/>
              </a:path>
            </a:pathLst>
          </a:custGeom>
          <a:solidFill>
            <a:srgbClr val="FF0000"/>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378" name="Freeform 58">
            <a:extLst>
              <a:ext uri="{FF2B5EF4-FFF2-40B4-BE49-F238E27FC236}">
                <a16:creationId xmlns:a16="http://schemas.microsoft.com/office/drawing/2014/main" id="{C55F62CE-4294-51A6-E616-E998D031650A}"/>
              </a:ext>
            </a:extLst>
          </p:cNvPr>
          <p:cNvSpPr>
            <a:spLocks/>
          </p:cNvSpPr>
          <p:nvPr/>
        </p:nvSpPr>
        <p:spPr bwMode="auto">
          <a:xfrm>
            <a:off x="5372100" y="2949575"/>
            <a:ext cx="68263" cy="28575"/>
          </a:xfrm>
          <a:custGeom>
            <a:avLst/>
            <a:gdLst>
              <a:gd name="T0" fmla="*/ 19 w 58"/>
              <a:gd name="T1" fmla="*/ 8 h 24"/>
              <a:gd name="T2" fmla="*/ 58 w 58"/>
              <a:gd name="T3" fmla="*/ 0 h 24"/>
              <a:gd name="T4" fmla="*/ 45 w 58"/>
              <a:gd name="T5" fmla="*/ 9 h 24"/>
              <a:gd name="T6" fmla="*/ 58 w 58"/>
              <a:gd name="T7" fmla="*/ 9 h 24"/>
              <a:gd name="T8" fmla="*/ 40 w 58"/>
              <a:gd name="T9" fmla="*/ 20 h 24"/>
              <a:gd name="T10" fmla="*/ 0 w 58"/>
              <a:gd name="T11" fmla="*/ 24 h 24"/>
              <a:gd name="T12" fmla="*/ 28 w 58"/>
              <a:gd name="T13" fmla="*/ 15 h 24"/>
              <a:gd name="T14" fmla="*/ 7 w 58"/>
              <a:gd name="T15" fmla="*/ 14 h 24"/>
              <a:gd name="T16" fmla="*/ 19 w 58"/>
              <a:gd name="T17" fmla="*/ 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24">
                <a:moveTo>
                  <a:pt x="19" y="8"/>
                </a:moveTo>
                <a:lnTo>
                  <a:pt x="58" y="0"/>
                </a:lnTo>
                <a:lnTo>
                  <a:pt x="45" y="9"/>
                </a:lnTo>
                <a:lnTo>
                  <a:pt x="58" y="9"/>
                </a:lnTo>
                <a:lnTo>
                  <a:pt x="40" y="20"/>
                </a:lnTo>
                <a:lnTo>
                  <a:pt x="0" y="24"/>
                </a:lnTo>
                <a:lnTo>
                  <a:pt x="28" y="15"/>
                </a:lnTo>
                <a:lnTo>
                  <a:pt x="7" y="14"/>
                </a:lnTo>
                <a:lnTo>
                  <a:pt x="19" y="8"/>
                </a:lnTo>
                <a:close/>
              </a:path>
            </a:pathLst>
          </a:custGeom>
          <a:solidFill>
            <a:srgbClr val="FF0000"/>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379" name="Freeform 59">
            <a:extLst>
              <a:ext uri="{FF2B5EF4-FFF2-40B4-BE49-F238E27FC236}">
                <a16:creationId xmlns:a16="http://schemas.microsoft.com/office/drawing/2014/main" id="{CA916BCD-E3C9-FB4C-1764-0C8C5D211702}"/>
              </a:ext>
            </a:extLst>
          </p:cNvPr>
          <p:cNvSpPr>
            <a:spLocks/>
          </p:cNvSpPr>
          <p:nvPr/>
        </p:nvSpPr>
        <p:spPr bwMode="auto">
          <a:xfrm>
            <a:off x="5578475" y="2871788"/>
            <a:ext cx="279400" cy="71437"/>
          </a:xfrm>
          <a:custGeom>
            <a:avLst/>
            <a:gdLst>
              <a:gd name="T0" fmla="*/ 32 w 240"/>
              <a:gd name="T1" fmla="*/ 59 h 60"/>
              <a:gd name="T2" fmla="*/ 0 w 240"/>
              <a:gd name="T3" fmla="*/ 60 h 60"/>
              <a:gd name="T4" fmla="*/ 53 w 240"/>
              <a:gd name="T5" fmla="*/ 45 h 60"/>
              <a:gd name="T6" fmla="*/ 116 w 240"/>
              <a:gd name="T7" fmla="*/ 26 h 60"/>
              <a:gd name="T8" fmla="*/ 186 w 240"/>
              <a:gd name="T9" fmla="*/ 14 h 60"/>
              <a:gd name="T10" fmla="*/ 240 w 240"/>
              <a:gd name="T11" fmla="*/ 0 h 60"/>
              <a:gd name="T12" fmla="*/ 216 w 240"/>
              <a:gd name="T13" fmla="*/ 15 h 60"/>
              <a:gd name="T14" fmla="*/ 164 w 240"/>
              <a:gd name="T15" fmla="*/ 27 h 60"/>
              <a:gd name="T16" fmla="*/ 78 w 240"/>
              <a:gd name="T17" fmla="*/ 44 h 60"/>
              <a:gd name="T18" fmla="*/ 32 w 240"/>
              <a:gd name="T19" fmla="*/ 5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0" h="60">
                <a:moveTo>
                  <a:pt x="32" y="59"/>
                </a:moveTo>
                <a:lnTo>
                  <a:pt x="0" y="60"/>
                </a:lnTo>
                <a:lnTo>
                  <a:pt x="53" y="45"/>
                </a:lnTo>
                <a:lnTo>
                  <a:pt x="116" y="26"/>
                </a:lnTo>
                <a:lnTo>
                  <a:pt x="186" y="14"/>
                </a:lnTo>
                <a:lnTo>
                  <a:pt x="240" y="0"/>
                </a:lnTo>
                <a:lnTo>
                  <a:pt x="216" y="15"/>
                </a:lnTo>
                <a:lnTo>
                  <a:pt x="164" y="27"/>
                </a:lnTo>
                <a:lnTo>
                  <a:pt x="78" y="44"/>
                </a:lnTo>
                <a:lnTo>
                  <a:pt x="32" y="59"/>
                </a:lnTo>
                <a:close/>
              </a:path>
            </a:pathLst>
          </a:custGeom>
          <a:solidFill>
            <a:srgbClr val="FF0000"/>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380" name="Freeform 60">
            <a:extLst>
              <a:ext uri="{FF2B5EF4-FFF2-40B4-BE49-F238E27FC236}">
                <a16:creationId xmlns:a16="http://schemas.microsoft.com/office/drawing/2014/main" id="{E9648C69-8232-1794-A523-6FC5A738C6A5}"/>
              </a:ext>
            </a:extLst>
          </p:cNvPr>
          <p:cNvSpPr>
            <a:spLocks/>
          </p:cNvSpPr>
          <p:nvPr/>
        </p:nvSpPr>
        <p:spPr bwMode="auto">
          <a:xfrm>
            <a:off x="5788025" y="2673350"/>
            <a:ext cx="128588" cy="38100"/>
          </a:xfrm>
          <a:custGeom>
            <a:avLst/>
            <a:gdLst>
              <a:gd name="T0" fmla="*/ 5 w 110"/>
              <a:gd name="T1" fmla="*/ 17 h 33"/>
              <a:gd name="T2" fmla="*/ 18 w 110"/>
              <a:gd name="T3" fmla="*/ 17 h 33"/>
              <a:gd name="T4" fmla="*/ 47 w 110"/>
              <a:gd name="T5" fmla="*/ 12 h 33"/>
              <a:gd name="T6" fmla="*/ 110 w 110"/>
              <a:gd name="T7" fmla="*/ 0 h 33"/>
              <a:gd name="T8" fmla="*/ 96 w 110"/>
              <a:gd name="T9" fmla="*/ 11 h 33"/>
              <a:gd name="T10" fmla="*/ 77 w 110"/>
              <a:gd name="T11" fmla="*/ 23 h 33"/>
              <a:gd name="T12" fmla="*/ 26 w 110"/>
              <a:gd name="T13" fmla="*/ 30 h 33"/>
              <a:gd name="T14" fmla="*/ 0 w 110"/>
              <a:gd name="T15" fmla="*/ 33 h 33"/>
              <a:gd name="T16" fmla="*/ 14 w 110"/>
              <a:gd name="T17" fmla="*/ 26 h 33"/>
              <a:gd name="T18" fmla="*/ 5 w 110"/>
              <a:gd name="T19"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 h="33">
                <a:moveTo>
                  <a:pt x="5" y="17"/>
                </a:moveTo>
                <a:cubicBezTo>
                  <a:pt x="9" y="17"/>
                  <a:pt x="14" y="17"/>
                  <a:pt x="18" y="17"/>
                </a:cubicBezTo>
                <a:lnTo>
                  <a:pt x="47" y="12"/>
                </a:lnTo>
                <a:lnTo>
                  <a:pt x="110" y="0"/>
                </a:lnTo>
                <a:lnTo>
                  <a:pt x="96" y="11"/>
                </a:lnTo>
                <a:lnTo>
                  <a:pt x="77" y="23"/>
                </a:lnTo>
                <a:lnTo>
                  <a:pt x="26" y="30"/>
                </a:lnTo>
                <a:lnTo>
                  <a:pt x="0" y="33"/>
                </a:lnTo>
                <a:lnTo>
                  <a:pt x="14" y="26"/>
                </a:lnTo>
                <a:lnTo>
                  <a:pt x="5" y="17"/>
                </a:lnTo>
                <a:close/>
              </a:path>
            </a:pathLst>
          </a:custGeom>
          <a:solidFill>
            <a:srgbClr val="FF0000"/>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381" name="Freeform 61">
            <a:extLst>
              <a:ext uri="{FF2B5EF4-FFF2-40B4-BE49-F238E27FC236}">
                <a16:creationId xmlns:a16="http://schemas.microsoft.com/office/drawing/2014/main" id="{ABA047BC-DF73-504B-4800-267650609EFD}"/>
              </a:ext>
            </a:extLst>
          </p:cNvPr>
          <p:cNvSpPr>
            <a:spLocks/>
          </p:cNvSpPr>
          <p:nvPr/>
        </p:nvSpPr>
        <p:spPr bwMode="auto">
          <a:xfrm>
            <a:off x="5545138" y="2740025"/>
            <a:ext cx="46037" cy="17463"/>
          </a:xfrm>
          <a:custGeom>
            <a:avLst/>
            <a:gdLst>
              <a:gd name="T0" fmla="*/ 17 w 42"/>
              <a:gd name="T1" fmla="*/ 0 h 15"/>
              <a:gd name="T2" fmla="*/ 41 w 42"/>
              <a:gd name="T3" fmla="*/ 0 h 15"/>
              <a:gd name="T4" fmla="*/ 27 w 42"/>
              <a:gd name="T5" fmla="*/ 8 h 15"/>
              <a:gd name="T6" fmla="*/ 42 w 42"/>
              <a:gd name="T7" fmla="*/ 11 h 15"/>
              <a:gd name="T8" fmla="*/ 18 w 42"/>
              <a:gd name="T9" fmla="*/ 15 h 15"/>
              <a:gd name="T10" fmla="*/ 0 w 42"/>
              <a:gd name="T11" fmla="*/ 15 h 15"/>
              <a:gd name="T12" fmla="*/ 17 w 42"/>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42" h="15">
                <a:moveTo>
                  <a:pt x="17" y="0"/>
                </a:moveTo>
                <a:lnTo>
                  <a:pt x="41" y="0"/>
                </a:lnTo>
                <a:lnTo>
                  <a:pt x="27" y="8"/>
                </a:lnTo>
                <a:lnTo>
                  <a:pt x="42" y="11"/>
                </a:lnTo>
                <a:lnTo>
                  <a:pt x="18" y="15"/>
                </a:lnTo>
                <a:lnTo>
                  <a:pt x="0" y="15"/>
                </a:lnTo>
                <a:lnTo>
                  <a:pt x="17" y="0"/>
                </a:lnTo>
                <a:close/>
              </a:path>
            </a:pathLst>
          </a:custGeom>
          <a:solidFill>
            <a:srgbClr val="FF0000"/>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382" name="Freeform 62">
            <a:extLst>
              <a:ext uri="{FF2B5EF4-FFF2-40B4-BE49-F238E27FC236}">
                <a16:creationId xmlns:a16="http://schemas.microsoft.com/office/drawing/2014/main" id="{36CE399B-F87F-DCA2-ADFD-CC9B8DB855BA}"/>
              </a:ext>
            </a:extLst>
          </p:cNvPr>
          <p:cNvSpPr>
            <a:spLocks/>
          </p:cNvSpPr>
          <p:nvPr/>
        </p:nvSpPr>
        <p:spPr bwMode="auto">
          <a:xfrm>
            <a:off x="5521325" y="2790825"/>
            <a:ext cx="76200" cy="20638"/>
          </a:xfrm>
          <a:custGeom>
            <a:avLst/>
            <a:gdLst>
              <a:gd name="T0" fmla="*/ 0 w 64"/>
              <a:gd name="T1" fmla="*/ 13 h 18"/>
              <a:gd name="T2" fmla="*/ 64 w 64"/>
              <a:gd name="T3" fmla="*/ 0 h 18"/>
              <a:gd name="T4" fmla="*/ 48 w 64"/>
              <a:gd name="T5" fmla="*/ 9 h 18"/>
              <a:gd name="T6" fmla="*/ 27 w 64"/>
              <a:gd name="T7" fmla="*/ 18 h 18"/>
              <a:gd name="T8" fmla="*/ 0 w 64"/>
              <a:gd name="T9" fmla="*/ 13 h 18"/>
            </a:gdLst>
            <a:ahLst/>
            <a:cxnLst>
              <a:cxn ang="0">
                <a:pos x="T0" y="T1"/>
              </a:cxn>
              <a:cxn ang="0">
                <a:pos x="T2" y="T3"/>
              </a:cxn>
              <a:cxn ang="0">
                <a:pos x="T4" y="T5"/>
              </a:cxn>
              <a:cxn ang="0">
                <a:pos x="T6" y="T7"/>
              </a:cxn>
              <a:cxn ang="0">
                <a:pos x="T8" y="T9"/>
              </a:cxn>
            </a:cxnLst>
            <a:rect l="0" t="0" r="r" b="b"/>
            <a:pathLst>
              <a:path w="64" h="18">
                <a:moveTo>
                  <a:pt x="0" y="13"/>
                </a:moveTo>
                <a:lnTo>
                  <a:pt x="64" y="0"/>
                </a:lnTo>
                <a:lnTo>
                  <a:pt x="48" y="9"/>
                </a:lnTo>
                <a:lnTo>
                  <a:pt x="27" y="18"/>
                </a:lnTo>
                <a:lnTo>
                  <a:pt x="0" y="13"/>
                </a:lnTo>
                <a:close/>
              </a:path>
            </a:pathLst>
          </a:custGeom>
          <a:solidFill>
            <a:srgbClr val="FF0000"/>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383" name="Freeform 63">
            <a:extLst>
              <a:ext uri="{FF2B5EF4-FFF2-40B4-BE49-F238E27FC236}">
                <a16:creationId xmlns:a16="http://schemas.microsoft.com/office/drawing/2014/main" id="{CB68AFF8-2F9A-A242-3944-F7FF0A8424B6}"/>
              </a:ext>
            </a:extLst>
          </p:cNvPr>
          <p:cNvSpPr>
            <a:spLocks/>
          </p:cNvSpPr>
          <p:nvPr/>
        </p:nvSpPr>
        <p:spPr bwMode="auto">
          <a:xfrm>
            <a:off x="5792788" y="2730500"/>
            <a:ext cx="77787" cy="26988"/>
          </a:xfrm>
          <a:custGeom>
            <a:avLst/>
            <a:gdLst>
              <a:gd name="T0" fmla="*/ 0 w 68"/>
              <a:gd name="T1" fmla="*/ 15 h 24"/>
              <a:gd name="T2" fmla="*/ 68 w 68"/>
              <a:gd name="T3" fmla="*/ 0 h 24"/>
              <a:gd name="T4" fmla="*/ 57 w 68"/>
              <a:gd name="T5" fmla="*/ 9 h 24"/>
              <a:gd name="T6" fmla="*/ 38 w 68"/>
              <a:gd name="T7" fmla="*/ 21 h 24"/>
              <a:gd name="T8" fmla="*/ 9 w 68"/>
              <a:gd name="T9" fmla="*/ 24 h 24"/>
              <a:gd name="T10" fmla="*/ 0 w 68"/>
              <a:gd name="T11" fmla="*/ 15 h 24"/>
            </a:gdLst>
            <a:ahLst/>
            <a:cxnLst>
              <a:cxn ang="0">
                <a:pos x="T0" y="T1"/>
              </a:cxn>
              <a:cxn ang="0">
                <a:pos x="T2" y="T3"/>
              </a:cxn>
              <a:cxn ang="0">
                <a:pos x="T4" y="T5"/>
              </a:cxn>
              <a:cxn ang="0">
                <a:pos x="T6" y="T7"/>
              </a:cxn>
              <a:cxn ang="0">
                <a:pos x="T8" y="T9"/>
              </a:cxn>
              <a:cxn ang="0">
                <a:pos x="T10" y="T11"/>
              </a:cxn>
            </a:cxnLst>
            <a:rect l="0" t="0" r="r" b="b"/>
            <a:pathLst>
              <a:path w="68" h="24">
                <a:moveTo>
                  <a:pt x="0" y="15"/>
                </a:moveTo>
                <a:lnTo>
                  <a:pt x="68" y="0"/>
                </a:lnTo>
                <a:lnTo>
                  <a:pt x="57" y="9"/>
                </a:lnTo>
                <a:lnTo>
                  <a:pt x="38" y="21"/>
                </a:lnTo>
                <a:lnTo>
                  <a:pt x="9" y="24"/>
                </a:lnTo>
                <a:lnTo>
                  <a:pt x="0" y="15"/>
                </a:lnTo>
                <a:close/>
              </a:path>
            </a:pathLst>
          </a:custGeom>
          <a:solidFill>
            <a:srgbClr val="FF0000"/>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384" name="Freeform 64">
            <a:extLst>
              <a:ext uri="{FF2B5EF4-FFF2-40B4-BE49-F238E27FC236}">
                <a16:creationId xmlns:a16="http://schemas.microsoft.com/office/drawing/2014/main" id="{44B930E1-7877-8E41-7A1F-A77853CAC62B}"/>
              </a:ext>
            </a:extLst>
          </p:cNvPr>
          <p:cNvSpPr>
            <a:spLocks/>
          </p:cNvSpPr>
          <p:nvPr/>
        </p:nvSpPr>
        <p:spPr bwMode="auto">
          <a:xfrm>
            <a:off x="5951538" y="2643188"/>
            <a:ext cx="150812" cy="47625"/>
          </a:xfrm>
          <a:custGeom>
            <a:avLst/>
            <a:gdLst>
              <a:gd name="T0" fmla="*/ 0 w 129"/>
              <a:gd name="T1" fmla="*/ 34 h 40"/>
              <a:gd name="T2" fmla="*/ 35 w 129"/>
              <a:gd name="T3" fmla="*/ 28 h 40"/>
              <a:gd name="T4" fmla="*/ 44 w 129"/>
              <a:gd name="T5" fmla="*/ 22 h 40"/>
              <a:gd name="T6" fmla="*/ 68 w 129"/>
              <a:gd name="T7" fmla="*/ 12 h 40"/>
              <a:gd name="T8" fmla="*/ 120 w 129"/>
              <a:gd name="T9" fmla="*/ 0 h 40"/>
              <a:gd name="T10" fmla="*/ 114 w 129"/>
              <a:gd name="T11" fmla="*/ 10 h 40"/>
              <a:gd name="T12" fmla="*/ 129 w 129"/>
              <a:gd name="T13" fmla="*/ 10 h 40"/>
              <a:gd name="T14" fmla="*/ 92 w 129"/>
              <a:gd name="T15" fmla="*/ 19 h 40"/>
              <a:gd name="T16" fmla="*/ 54 w 129"/>
              <a:gd name="T17" fmla="*/ 25 h 40"/>
              <a:gd name="T18" fmla="*/ 66 w 129"/>
              <a:gd name="T19" fmla="*/ 30 h 40"/>
              <a:gd name="T20" fmla="*/ 38 w 129"/>
              <a:gd name="T21" fmla="*/ 34 h 40"/>
              <a:gd name="T22" fmla="*/ 18 w 129"/>
              <a:gd name="T23" fmla="*/ 40 h 40"/>
              <a:gd name="T24" fmla="*/ 0 w 129"/>
              <a:gd name="T25" fmla="*/ 3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9" h="40">
                <a:moveTo>
                  <a:pt x="0" y="34"/>
                </a:moveTo>
                <a:lnTo>
                  <a:pt x="35" y="28"/>
                </a:lnTo>
                <a:lnTo>
                  <a:pt x="44" y="22"/>
                </a:lnTo>
                <a:lnTo>
                  <a:pt x="68" y="12"/>
                </a:lnTo>
                <a:lnTo>
                  <a:pt x="120" y="0"/>
                </a:lnTo>
                <a:lnTo>
                  <a:pt x="114" y="10"/>
                </a:lnTo>
                <a:lnTo>
                  <a:pt x="129" y="10"/>
                </a:lnTo>
                <a:lnTo>
                  <a:pt x="92" y="19"/>
                </a:lnTo>
                <a:lnTo>
                  <a:pt x="54" y="25"/>
                </a:lnTo>
                <a:lnTo>
                  <a:pt x="66" y="30"/>
                </a:lnTo>
                <a:lnTo>
                  <a:pt x="38" y="34"/>
                </a:lnTo>
                <a:lnTo>
                  <a:pt x="18" y="40"/>
                </a:lnTo>
                <a:lnTo>
                  <a:pt x="0" y="34"/>
                </a:lnTo>
                <a:close/>
              </a:path>
            </a:pathLst>
          </a:custGeom>
          <a:solidFill>
            <a:srgbClr val="FF0000"/>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385" name="Freeform 65">
            <a:extLst>
              <a:ext uri="{FF2B5EF4-FFF2-40B4-BE49-F238E27FC236}">
                <a16:creationId xmlns:a16="http://schemas.microsoft.com/office/drawing/2014/main" id="{F89C3ADB-59B0-86DA-1DE9-D7FDBF9BF786}"/>
              </a:ext>
            </a:extLst>
          </p:cNvPr>
          <p:cNvSpPr>
            <a:spLocks/>
          </p:cNvSpPr>
          <p:nvPr/>
        </p:nvSpPr>
        <p:spPr bwMode="auto">
          <a:xfrm>
            <a:off x="6821488" y="2166938"/>
            <a:ext cx="836612" cy="452437"/>
          </a:xfrm>
          <a:custGeom>
            <a:avLst/>
            <a:gdLst>
              <a:gd name="T0" fmla="*/ 1 w 721"/>
              <a:gd name="T1" fmla="*/ 110 h 384"/>
              <a:gd name="T2" fmla="*/ 84 w 721"/>
              <a:gd name="T3" fmla="*/ 93 h 384"/>
              <a:gd name="T4" fmla="*/ 172 w 721"/>
              <a:gd name="T5" fmla="*/ 74 h 384"/>
              <a:gd name="T6" fmla="*/ 243 w 721"/>
              <a:gd name="T7" fmla="*/ 56 h 384"/>
              <a:gd name="T8" fmla="*/ 306 w 721"/>
              <a:gd name="T9" fmla="*/ 47 h 384"/>
              <a:gd name="T10" fmla="*/ 352 w 721"/>
              <a:gd name="T11" fmla="*/ 45 h 384"/>
              <a:gd name="T12" fmla="*/ 384 w 721"/>
              <a:gd name="T13" fmla="*/ 41 h 384"/>
              <a:gd name="T14" fmla="*/ 433 w 721"/>
              <a:gd name="T15" fmla="*/ 29 h 384"/>
              <a:gd name="T16" fmla="*/ 487 w 721"/>
              <a:gd name="T17" fmla="*/ 18 h 384"/>
              <a:gd name="T18" fmla="*/ 520 w 721"/>
              <a:gd name="T19" fmla="*/ 8 h 384"/>
              <a:gd name="T20" fmla="*/ 553 w 721"/>
              <a:gd name="T21" fmla="*/ 3 h 384"/>
              <a:gd name="T22" fmla="*/ 592 w 721"/>
              <a:gd name="T23" fmla="*/ 9 h 384"/>
              <a:gd name="T24" fmla="*/ 624 w 721"/>
              <a:gd name="T25" fmla="*/ 11 h 384"/>
              <a:gd name="T26" fmla="*/ 657 w 721"/>
              <a:gd name="T27" fmla="*/ 0 h 384"/>
              <a:gd name="T28" fmla="*/ 688 w 721"/>
              <a:gd name="T29" fmla="*/ 0 h 384"/>
              <a:gd name="T30" fmla="*/ 721 w 721"/>
              <a:gd name="T31" fmla="*/ 8 h 384"/>
              <a:gd name="T32" fmla="*/ 697 w 721"/>
              <a:gd name="T33" fmla="*/ 20 h 384"/>
              <a:gd name="T34" fmla="*/ 630 w 721"/>
              <a:gd name="T35" fmla="*/ 35 h 384"/>
              <a:gd name="T36" fmla="*/ 564 w 721"/>
              <a:gd name="T37" fmla="*/ 53 h 384"/>
              <a:gd name="T38" fmla="*/ 507 w 721"/>
              <a:gd name="T39" fmla="*/ 60 h 384"/>
              <a:gd name="T40" fmla="*/ 420 w 721"/>
              <a:gd name="T41" fmla="*/ 66 h 384"/>
              <a:gd name="T42" fmla="*/ 355 w 721"/>
              <a:gd name="T43" fmla="*/ 87 h 384"/>
              <a:gd name="T44" fmla="*/ 310 w 721"/>
              <a:gd name="T45" fmla="*/ 102 h 384"/>
              <a:gd name="T46" fmla="*/ 336 w 721"/>
              <a:gd name="T47" fmla="*/ 108 h 384"/>
              <a:gd name="T48" fmla="*/ 445 w 721"/>
              <a:gd name="T49" fmla="*/ 90 h 384"/>
              <a:gd name="T50" fmla="*/ 514 w 721"/>
              <a:gd name="T51" fmla="*/ 75 h 384"/>
              <a:gd name="T52" fmla="*/ 576 w 721"/>
              <a:gd name="T53" fmla="*/ 66 h 384"/>
              <a:gd name="T54" fmla="*/ 627 w 721"/>
              <a:gd name="T55" fmla="*/ 63 h 384"/>
              <a:gd name="T56" fmla="*/ 618 w 721"/>
              <a:gd name="T57" fmla="*/ 221 h 384"/>
              <a:gd name="T58" fmla="*/ 516 w 721"/>
              <a:gd name="T59" fmla="*/ 249 h 384"/>
              <a:gd name="T60" fmla="*/ 423 w 721"/>
              <a:gd name="T61" fmla="*/ 281 h 384"/>
              <a:gd name="T62" fmla="*/ 369 w 721"/>
              <a:gd name="T63" fmla="*/ 290 h 384"/>
              <a:gd name="T64" fmla="*/ 267 w 721"/>
              <a:gd name="T65" fmla="*/ 318 h 384"/>
              <a:gd name="T66" fmla="*/ 190 w 721"/>
              <a:gd name="T67" fmla="*/ 338 h 384"/>
              <a:gd name="T68" fmla="*/ 109 w 721"/>
              <a:gd name="T69" fmla="*/ 357 h 384"/>
              <a:gd name="T70" fmla="*/ 45 w 721"/>
              <a:gd name="T71" fmla="*/ 366 h 384"/>
              <a:gd name="T72" fmla="*/ 24 w 721"/>
              <a:gd name="T73" fmla="*/ 375 h 384"/>
              <a:gd name="T74" fmla="*/ 0 w 721"/>
              <a:gd name="T75" fmla="*/ 384 h 384"/>
              <a:gd name="T76" fmla="*/ 1 w 721"/>
              <a:gd name="T77" fmla="*/ 11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21" h="384">
                <a:moveTo>
                  <a:pt x="1" y="110"/>
                </a:moveTo>
                <a:lnTo>
                  <a:pt x="84" y="93"/>
                </a:lnTo>
                <a:lnTo>
                  <a:pt x="172" y="74"/>
                </a:lnTo>
                <a:lnTo>
                  <a:pt x="243" y="56"/>
                </a:lnTo>
                <a:lnTo>
                  <a:pt x="306" y="47"/>
                </a:lnTo>
                <a:lnTo>
                  <a:pt x="352" y="45"/>
                </a:lnTo>
                <a:lnTo>
                  <a:pt x="384" y="41"/>
                </a:lnTo>
                <a:lnTo>
                  <a:pt x="433" y="29"/>
                </a:lnTo>
                <a:lnTo>
                  <a:pt x="487" y="18"/>
                </a:lnTo>
                <a:lnTo>
                  <a:pt x="520" y="8"/>
                </a:lnTo>
                <a:lnTo>
                  <a:pt x="553" y="3"/>
                </a:lnTo>
                <a:lnTo>
                  <a:pt x="592" y="9"/>
                </a:lnTo>
                <a:lnTo>
                  <a:pt x="624" y="11"/>
                </a:lnTo>
                <a:lnTo>
                  <a:pt x="657" y="0"/>
                </a:lnTo>
                <a:lnTo>
                  <a:pt x="688" y="0"/>
                </a:lnTo>
                <a:lnTo>
                  <a:pt x="721" y="8"/>
                </a:lnTo>
                <a:lnTo>
                  <a:pt x="697" y="20"/>
                </a:lnTo>
                <a:lnTo>
                  <a:pt x="630" y="35"/>
                </a:lnTo>
                <a:lnTo>
                  <a:pt x="564" y="53"/>
                </a:lnTo>
                <a:lnTo>
                  <a:pt x="507" y="60"/>
                </a:lnTo>
                <a:lnTo>
                  <a:pt x="420" y="66"/>
                </a:lnTo>
                <a:lnTo>
                  <a:pt x="355" y="87"/>
                </a:lnTo>
                <a:lnTo>
                  <a:pt x="310" y="102"/>
                </a:lnTo>
                <a:lnTo>
                  <a:pt x="336" y="108"/>
                </a:lnTo>
                <a:lnTo>
                  <a:pt x="445" y="90"/>
                </a:lnTo>
                <a:lnTo>
                  <a:pt x="514" y="75"/>
                </a:lnTo>
                <a:lnTo>
                  <a:pt x="576" y="66"/>
                </a:lnTo>
                <a:lnTo>
                  <a:pt x="627" y="63"/>
                </a:lnTo>
                <a:lnTo>
                  <a:pt x="618" y="221"/>
                </a:lnTo>
                <a:lnTo>
                  <a:pt x="516" y="249"/>
                </a:lnTo>
                <a:lnTo>
                  <a:pt x="423" y="281"/>
                </a:lnTo>
                <a:lnTo>
                  <a:pt x="369" y="290"/>
                </a:lnTo>
                <a:lnTo>
                  <a:pt x="267" y="318"/>
                </a:lnTo>
                <a:lnTo>
                  <a:pt x="190" y="338"/>
                </a:lnTo>
                <a:lnTo>
                  <a:pt x="109" y="357"/>
                </a:lnTo>
                <a:lnTo>
                  <a:pt x="45" y="366"/>
                </a:lnTo>
                <a:lnTo>
                  <a:pt x="24" y="375"/>
                </a:lnTo>
                <a:lnTo>
                  <a:pt x="0" y="384"/>
                </a:lnTo>
                <a:lnTo>
                  <a:pt x="1" y="110"/>
                </a:lnTo>
                <a:close/>
              </a:path>
            </a:pathLst>
          </a:custGeom>
          <a:solidFill>
            <a:srgbClr val="FFFF00"/>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386" name="Freeform 66">
            <a:extLst>
              <a:ext uri="{FF2B5EF4-FFF2-40B4-BE49-F238E27FC236}">
                <a16:creationId xmlns:a16="http://schemas.microsoft.com/office/drawing/2014/main" id="{28DAAFD9-6811-2B22-B406-87C94BDA2501}"/>
              </a:ext>
            </a:extLst>
          </p:cNvPr>
          <p:cNvSpPr>
            <a:spLocks/>
          </p:cNvSpPr>
          <p:nvPr/>
        </p:nvSpPr>
        <p:spPr bwMode="auto">
          <a:xfrm>
            <a:off x="7531100" y="1985963"/>
            <a:ext cx="908050" cy="441325"/>
          </a:xfrm>
          <a:custGeom>
            <a:avLst/>
            <a:gdLst>
              <a:gd name="T0" fmla="*/ 105 w 783"/>
              <a:gd name="T1" fmla="*/ 156 h 375"/>
              <a:gd name="T2" fmla="*/ 149 w 783"/>
              <a:gd name="T3" fmla="*/ 159 h 375"/>
              <a:gd name="T4" fmla="*/ 188 w 783"/>
              <a:gd name="T5" fmla="*/ 149 h 375"/>
              <a:gd name="T6" fmla="*/ 254 w 783"/>
              <a:gd name="T7" fmla="*/ 134 h 375"/>
              <a:gd name="T8" fmla="*/ 291 w 783"/>
              <a:gd name="T9" fmla="*/ 125 h 375"/>
              <a:gd name="T10" fmla="*/ 315 w 783"/>
              <a:gd name="T11" fmla="*/ 122 h 375"/>
              <a:gd name="T12" fmla="*/ 342 w 783"/>
              <a:gd name="T13" fmla="*/ 116 h 375"/>
              <a:gd name="T14" fmla="*/ 416 w 783"/>
              <a:gd name="T15" fmla="*/ 90 h 375"/>
              <a:gd name="T16" fmla="*/ 446 w 783"/>
              <a:gd name="T17" fmla="*/ 75 h 375"/>
              <a:gd name="T18" fmla="*/ 504 w 783"/>
              <a:gd name="T19" fmla="*/ 63 h 375"/>
              <a:gd name="T20" fmla="*/ 536 w 783"/>
              <a:gd name="T21" fmla="*/ 59 h 375"/>
              <a:gd name="T22" fmla="*/ 582 w 783"/>
              <a:gd name="T23" fmla="*/ 47 h 375"/>
              <a:gd name="T24" fmla="*/ 618 w 783"/>
              <a:gd name="T25" fmla="*/ 38 h 375"/>
              <a:gd name="T26" fmla="*/ 660 w 783"/>
              <a:gd name="T27" fmla="*/ 23 h 375"/>
              <a:gd name="T28" fmla="*/ 696 w 783"/>
              <a:gd name="T29" fmla="*/ 14 h 375"/>
              <a:gd name="T30" fmla="*/ 749 w 783"/>
              <a:gd name="T31" fmla="*/ 5 h 375"/>
              <a:gd name="T32" fmla="*/ 783 w 783"/>
              <a:gd name="T33" fmla="*/ 0 h 375"/>
              <a:gd name="T34" fmla="*/ 783 w 783"/>
              <a:gd name="T35" fmla="*/ 108 h 375"/>
              <a:gd name="T36" fmla="*/ 750 w 783"/>
              <a:gd name="T37" fmla="*/ 125 h 375"/>
              <a:gd name="T38" fmla="*/ 674 w 783"/>
              <a:gd name="T39" fmla="*/ 159 h 375"/>
              <a:gd name="T40" fmla="*/ 582 w 783"/>
              <a:gd name="T41" fmla="*/ 210 h 375"/>
              <a:gd name="T42" fmla="*/ 515 w 783"/>
              <a:gd name="T43" fmla="*/ 239 h 375"/>
              <a:gd name="T44" fmla="*/ 437 w 783"/>
              <a:gd name="T45" fmla="*/ 264 h 375"/>
              <a:gd name="T46" fmla="*/ 399 w 783"/>
              <a:gd name="T47" fmla="*/ 282 h 375"/>
              <a:gd name="T48" fmla="*/ 336 w 783"/>
              <a:gd name="T49" fmla="*/ 306 h 375"/>
              <a:gd name="T50" fmla="*/ 285 w 783"/>
              <a:gd name="T51" fmla="*/ 323 h 375"/>
              <a:gd name="T52" fmla="*/ 204 w 783"/>
              <a:gd name="T53" fmla="*/ 339 h 375"/>
              <a:gd name="T54" fmla="*/ 152 w 783"/>
              <a:gd name="T55" fmla="*/ 350 h 375"/>
              <a:gd name="T56" fmla="*/ 83 w 783"/>
              <a:gd name="T57" fmla="*/ 360 h 375"/>
              <a:gd name="T58" fmla="*/ 0 w 783"/>
              <a:gd name="T59" fmla="*/ 375 h 375"/>
              <a:gd name="T60" fmla="*/ 0 w 783"/>
              <a:gd name="T61" fmla="*/ 254 h 375"/>
              <a:gd name="T62" fmla="*/ 12 w 783"/>
              <a:gd name="T63" fmla="*/ 177 h 375"/>
              <a:gd name="T64" fmla="*/ 105 w 783"/>
              <a:gd name="T65" fmla="*/ 156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83" h="375">
                <a:moveTo>
                  <a:pt x="105" y="156"/>
                </a:moveTo>
                <a:lnTo>
                  <a:pt x="149" y="159"/>
                </a:lnTo>
                <a:lnTo>
                  <a:pt x="188" y="149"/>
                </a:lnTo>
                <a:lnTo>
                  <a:pt x="254" y="134"/>
                </a:lnTo>
                <a:lnTo>
                  <a:pt x="291" y="125"/>
                </a:lnTo>
                <a:lnTo>
                  <a:pt x="315" y="122"/>
                </a:lnTo>
                <a:lnTo>
                  <a:pt x="342" y="116"/>
                </a:lnTo>
                <a:lnTo>
                  <a:pt x="416" y="90"/>
                </a:lnTo>
                <a:lnTo>
                  <a:pt x="446" y="75"/>
                </a:lnTo>
                <a:lnTo>
                  <a:pt x="504" y="63"/>
                </a:lnTo>
                <a:lnTo>
                  <a:pt x="536" y="59"/>
                </a:lnTo>
                <a:lnTo>
                  <a:pt x="582" y="47"/>
                </a:lnTo>
                <a:lnTo>
                  <a:pt x="618" y="38"/>
                </a:lnTo>
                <a:lnTo>
                  <a:pt x="660" y="23"/>
                </a:lnTo>
                <a:lnTo>
                  <a:pt x="696" y="14"/>
                </a:lnTo>
                <a:lnTo>
                  <a:pt x="749" y="5"/>
                </a:lnTo>
                <a:lnTo>
                  <a:pt x="783" y="0"/>
                </a:lnTo>
                <a:lnTo>
                  <a:pt x="783" y="108"/>
                </a:lnTo>
                <a:lnTo>
                  <a:pt x="750" y="125"/>
                </a:lnTo>
                <a:lnTo>
                  <a:pt x="674" y="159"/>
                </a:lnTo>
                <a:lnTo>
                  <a:pt x="582" y="210"/>
                </a:lnTo>
                <a:lnTo>
                  <a:pt x="515" y="239"/>
                </a:lnTo>
                <a:lnTo>
                  <a:pt x="437" y="264"/>
                </a:lnTo>
                <a:lnTo>
                  <a:pt x="399" y="282"/>
                </a:lnTo>
                <a:lnTo>
                  <a:pt x="336" y="306"/>
                </a:lnTo>
                <a:lnTo>
                  <a:pt x="285" y="323"/>
                </a:lnTo>
                <a:lnTo>
                  <a:pt x="204" y="339"/>
                </a:lnTo>
                <a:lnTo>
                  <a:pt x="152" y="350"/>
                </a:lnTo>
                <a:lnTo>
                  <a:pt x="83" y="360"/>
                </a:lnTo>
                <a:lnTo>
                  <a:pt x="0" y="375"/>
                </a:lnTo>
                <a:lnTo>
                  <a:pt x="0" y="254"/>
                </a:lnTo>
                <a:lnTo>
                  <a:pt x="12" y="177"/>
                </a:lnTo>
                <a:lnTo>
                  <a:pt x="105" y="156"/>
                </a:lnTo>
                <a:close/>
              </a:path>
            </a:pathLst>
          </a:custGeom>
          <a:solidFill>
            <a:srgbClr val="FFFF00"/>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387" name="Freeform 67">
            <a:extLst>
              <a:ext uri="{FF2B5EF4-FFF2-40B4-BE49-F238E27FC236}">
                <a16:creationId xmlns:a16="http://schemas.microsoft.com/office/drawing/2014/main" id="{05AD1D31-07B9-CC18-97B9-275F6A7DB0EF}"/>
              </a:ext>
            </a:extLst>
          </p:cNvPr>
          <p:cNvSpPr>
            <a:spLocks/>
          </p:cNvSpPr>
          <p:nvPr/>
        </p:nvSpPr>
        <p:spPr bwMode="auto">
          <a:xfrm>
            <a:off x="8485188" y="1974850"/>
            <a:ext cx="290512" cy="127000"/>
          </a:xfrm>
          <a:custGeom>
            <a:avLst/>
            <a:gdLst>
              <a:gd name="T0" fmla="*/ 0 w 250"/>
              <a:gd name="T1" fmla="*/ 108 h 108"/>
              <a:gd name="T2" fmla="*/ 78 w 250"/>
              <a:gd name="T3" fmla="*/ 84 h 108"/>
              <a:gd name="T4" fmla="*/ 136 w 250"/>
              <a:gd name="T5" fmla="*/ 60 h 108"/>
              <a:gd name="T6" fmla="*/ 187 w 250"/>
              <a:gd name="T7" fmla="*/ 25 h 108"/>
              <a:gd name="T8" fmla="*/ 250 w 250"/>
              <a:gd name="T9" fmla="*/ 0 h 108"/>
              <a:gd name="T10" fmla="*/ 196 w 250"/>
              <a:gd name="T11" fmla="*/ 37 h 108"/>
              <a:gd name="T12" fmla="*/ 142 w 250"/>
              <a:gd name="T13" fmla="*/ 66 h 108"/>
              <a:gd name="T14" fmla="*/ 94 w 250"/>
              <a:gd name="T15" fmla="*/ 85 h 108"/>
              <a:gd name="T16" fmla="*/ 61 w 250"/>
              <a:gd name="T17" fmla="*/ 97 h 108"/>
              <a:gd name="T18" fmla="*/ 0 w 250"/>
              <a:gd name="T19"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0" h="108">
                <a:moveTo>
                  <a:pt x="0" y="108"/>
                </a:moveTo>
                <a:lnTo>
                  <a:pt x="78" y="84"/>
                </a:lnTo>
                <a:lnTo>
                  <a:pt x="136" y="60"/>
                </a:lnTo>
                <a:lnTo>
                  <a:pt x="187" y="25"/>
                </a:lnTo>
                <a:lnTo>
                  <a:pt x="250" y="0"/>
                </a:lnTo>
                <a:lnTo>
                  <a:pt x="196" y="37"/>
                </a:lnTo>
                <a:lnTo>
                  <a:pt x="142" y="66"/>
                </a:lnTo>
                <a:lnTo>
                  <a:pt x="94" y="85"/>
                </a:lnTo>
                <a:lnTo>
                  <a:pt x="61" y="97"/>
                </a:lnTo>
                <a:lnTo>
                  <a:pt x="0" y="108"/>
                </a:lnTo>
                <a:close/>
              </a:path>
            </a:pathLst>
          </a:custGeom>
          <a:solidFill>
            <a:srgbClr val="FFFF00"/>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388" name="Freeform 68">
            <a:extLst>
              <a:ext uri="{FF2B5EF4-FFF2-40B4-BE49-F238E27FC236}">
                <a16:creationId xmlns:a16="http://schemas.microsoft.com/office/drawing/2014/main" id="{C8F41FAD-B331-F0FB-C6D1-1BC8398E8A7F}"/>
              </a:ext>
            </a:extLst>
          </p:cNvPr>
          <p:cNvSpPr>
            <a:spLocks/>
          </p:cNvSpPr>
          <p:nvPr/>
        </p:nvSpPr>
        <p:spPr bwMode="auto">
          <a:xfrm>
            <a:off x="8718550" y="1782763"/>
            <a:ext cx="109538" cy="85725"/>
          </a:xfrm>
          <a:custGeom>
            <a:avLst/>
            <a:gdLst>
              <a:gd name="T0" fmla="*/ 80 w 93"/>
              <a:gd name="T1" fmla="*/ 0 h 71"/>
              <a:gd name="T2" fmla="*/ 36 w 93"/>
              <a:gd name="T3" fmla="*/ 36 h 71"/>
              <a:gd name="T4" fmla="*/ 6 w 93"/>
              <a:gd name="T5" fmla="*/ 62 h 71"/>
              <a:gd name="T6" fmla="*/ 0 w 93"/>
              <a:gd name="T7" fmla="*/ 71 h 71"/>
              <a:gd name="T8" fmla="*/ 51 w 93"/>
              <a:gd name="T9" fmla="*/ 38 h 71"/>
              <a:gd name="T10" fmla="*/ 93 w 93"/>
              <a:gd name="T11" fmla="*/ 0 h 71"/>
              <a:gd name="T12" fmla="*/ 80 w 93"/>
              <a:gd name="T13" fmla="*/ 0 h 71"/>
            </a:gdLst>
            <a:ahLst/>
            <a:cxnLst>
              <a:cxn ang="0">
                <a:pos x="T0" y="T1"/>
              </a:cxn>
              <a:cxn ang="0">
                <a:pos x="T2" y="T3"/>
              </a:cxn>
              <a:cxn ang="0">
                <a:pos x="T4" y="T5"/>
              </a:cxn>
              <a:cxn ang="0">
                <a:pos x="T6" y="T7"/>
              </a:cxn>
              <a:cxn ang="0">
                <a:pos x="T8" y="T9"/>
              </a:cxn>
              <a:cxn ang="0">
                <a:pos x="T10" y="T11"/>
              </a:cxn>
              <a:cxn ang="0">
                <a:pos x="T12" y="T13"/>
              </a:cxn>
            </a:cxnLst>
            <a:rect l="0" t="0" r="r" b="b"/>
            <a:pathLst>
              <a:path w="93" h="71">
                <a:moveTo>
                  <a:pt x="80" y="0"/>
                </a:moveTo>
                <a:lnTo>
                  <a:pt x="36" y="36"/>
                </a:lnTo>
                <a:lnTo>
                  <a:pt x="6" y="62"/>
                </a:lnTo>
                <a:lnTo>
                  <a:pt x="0" y="71"/>
                </a:lnTo>
                <a:lnTo>
                  <a:pt x="51" y="38"/>
                </a:lnTo>
                <a:lnTo>
                  <a:pt x="93" y="0"/>
                </a:lnTo>
                <a:lnTo>
                  <a:pt x="80" y="0"/>
                </a:lnTo>
                <a:close/>
              </a:path>
            </a:pathLst>
          </a:custGeom>
          <a:solidFill>
            <a:srgbClr val="FFFF00"/>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389" name="Freeform 69">
            <a:extLst>
              <a:ext uri="{FF2B5EF4-FFF2-40B4-BE49-F238E27FC236}">
                <a16:creationId xmlns:a16="http://schemas.microsoft.com/office/drawing/2014/main" id="{96E620DB-FE5C-0B61-4F7B-9B2514BD6F3F}"/>
              </a:ext>
            </a:extLst>
          </p:cNvPr>
          <p:cNvSpPr>
            <a:spLocks/>
          </p:cNvSpPr>
          <p:nvPr/>
        </p:nvSpPr>
        <p:spPr bwMode="auto">
          <a:xfrm>
            <a:off x="8669338" y="1836738"/>
            <a:ext cx="127000" cy="87312"/>
          </a:xfrm>
          <a:custGeom>
            <a:avLst/>
            <a:gdLst>
              <a:gd name="T0" fmla="*/ 0 w 110"/>
              <a:gd name="T1" fmla="*/ 75 h 75"/>
              <a:gd name="T2" fmla="*/ 53 w 110"/>
              <a:gd name="T3" fmla="*/ 52 h 75"/>
              <a:gd name="T4" fmla="*/ 110 w 110"/>
              <a:gd name="T5" fmla="*/ 0 h 75"/>
              <a:gd name="T6" fmla="*/ 65 w 110"/>
              <a:gd name="T7" fmla="*/ 27 h 75"/>
              <a:gd name="T8" fmla="*/ 47 w 110"/>
              <a:gd name="T9" fmla="*/ 42 h 75"/>
              <a:gd name="T10" fmla="*/ 0 w 110"/>
              <a:gd name="T11" fmla="*/ 75 h 75"/>
            </a:gdLst>
            <a:ahLst/>
            <a:cxnLst>
              <a:cxn ang="0">
                <a:pos x="T0" y="T1"/>
              </a:cxn>
              <a:cxn ang="0">
                <a:pos x="T2" y="T3"/>
              </a:cxn>
              <a:cxn ang="0">
                <a:pos x="T4" y="T5"/>
              </a:cxn>
              <a:cxn ang="0">
                <a:pos x="T6" y="T7"/>
              </a:cxn>
              <a:cxn ang="0">
                <a:pos x="T8" y="T9"/>
              </a:cxn>
              <a:cxn ang="0">
                <a:pos x="T10" y="T11"/>
              </a:cxn>
            </a:cxnLst>
            <a:rect l="0" t="0" r="r" b="b"/>
            <a:pathLst>
              <a:path w="110" h="75">
                <a:moveTo>
                  <a:pt x="0" y="75"/>
                </a:moveTo>
                <a:lnTo>
                  <a:pt x="53" y="52"/>
                </a:lnTo>
                <a:lnTo>
                  <a:pt x="110" y="0"/>
                </a:lnTo>
                <a:lnTo>
                  <a:pt x="65" y="27"/>
                </a:lnTo>
                <a:lnTo>
                  <a:pt x="47" y="42"/>
                </a:lnTo>
                <a:lnTo>
                  <a:pt x="0" y="75"/>
                </a:lnTo>
                <a:close/>
              </a:path>
            </a:pathLst>
          </a:custGeom>
          <a:solidFill>
            <a:srgbClr val="FFFF00"/>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390" name="Freeform 70">
            <a:extLst>
              <a:ext uri="{FF2B5EF4-FFF2-40B4-BE49-F238E27FC236}">
                <a16:creationId xmlns:a16="http://schemas.microsoft.com/office/drawing/2014/main" id="{7944BEE6-C216-17A3-18F2-0501AD9C6F0A}"/>
              </a:ext>
            </a:extLst>
          </p:cNvPr>
          <p:cNvSpPr>
            <a:spLocks/>
          </p:cNvSpPr>
          <p:nvPr/>
        </p:nvSpPr>
        <p:spPr bwMode="auto">
          <a:xfrm>
            <a:off x="8391525" y="1778000"/>
            <a:ext cx="531813" cy="360363"/>
          </a:xfrm>
          <a:custGeom>
            <a:avLst/>
            <a:gdLst>
              <a:gd name="T0" fmla="*/ 279 w 456"/>
              <a:gd name="T1" fmla="*/ 79 h 304"/>
              <a:gd name="T2" fmla="*/ 314 w 456"/>
              <a:gd name="T3" fmla="*/ 52 h 304"/>
              <a:gd name="T4" fmla="*/ 351 w 456"/>
              <a:gd name="T5" fmla="*/ 25 h 304"/>
              <a:gd name="T6" fmla="*/ 380 w 456"/>
              <a:gd name="T7" fmla="*/ 1 h 304"/>
              <a:gd name="T8" fmla="*/ 417 w 456"/>
              <a:gd name="T9" fmla="*/ 1 h 304"/>
              <a:gd name="T10" fmla="*/ 456 w 456"/>
              <a:gd name="T11" fmla="*/ 0 h 304"/>
              <a:gd name="T12" fmla="*/ 423 w 456"/>
              <a:gd name="T13" fmla="*/ 49 h 304"/>
              <a:gd name="T14" fmla="*/ 372 w 456"/>
              <a:gd name="T15" fmla="*/ 118 h 304"/>
              <a:gd name="T16" fmla="*/ 342 w 456"/>
              <a:gd name="T17" fmla="*/ 153 h 304"/>
              <a:gd name="T18" fmla="*/ 327 w 456"/>
              <a:gd name="T19" fmla="*/ 171 h 304"/>
              <a:gd name="T20" fmla="*/ 267 w 456"/>
              <a:gd name="T21" fmla="*/ 198 h 304"/>
              <a:gd name="T22" fmla="*/ 209 w 456"/>
              <a:gd name="T23" fmla="*/ 228 h 304"/>
              <a:gd name="T24" fmla="*/ 146 w 456"/>
              <a:gd name="T25" fmla="*/ 258 h 304"/>
              <a:gd name="T26" fmla="*/ 78 w 456"/>
              <a:gd name="T27" fmla="*/ 279 h 304"/>
              <a:gd name="T28" fmla="*/ 32 w 456"/>
              <a:gd name="T29" fmla="*/ 292 h 304"/>
              <a:gd name="T30" fmla="*/ 3 w 456"/>
              <a:gd name="T31" fmla="*/ 304 h 304"/>
              <a:gd name="T32" fmla="*/ 0 w 456"/>
              <a:gd name="T33" fmla="*/ 187 h 304"/>
              <a:gd name="T34" fmla="*/ 15 w 456"/>
              <a:gd name="T35" fmla="*/ 175 h 304"/>
              <a:gd name="T36" fmla="*/ 74 w 456"/>
              <a:gd name="T37" fmla="*/ 174 h 304"/>
              <a:gd name="T38" fmla="*/ 128 w 456"/>
              <a:gd name="T39" fmla="*/ 160 h 304"/>
              <a:gd name="T40" fmla="*/ 195 w 456"/>
              <a:gd name="T41" fmla="*/ 139 h 304"/>
              <a:gd name="T42" fmla="*/ 231 w 456"/>
              <a:gd name="T43" fmla="*/ 120 h 304"/>
              <a:gd name="T44" fmla="*/ 254 w 456"/>
              <a:gd name="T45" fmla="*/ 109 h 304"/>
              <a:gd name="T46" fmla="*/ 252 w 456"/>
              <a:gd name="T47" fmla="*/ 120 h 304"/>
              <a:gd name="T48" fmla="*/ 300 w 456"/>
              <a:gd name="T49" fmla="*/ 93 h 304"/>
              <a:gd name="T50" fmla="*/ 330 w 456"/>
              <a:gd name="T51" fmla="*/ 49 h 304"/>
              <a:gd name="T52" fmla="*/ 326 w 456"/>
              <a:gd name="T53" fmla="*/ 63 h 304"/>
              <a:gd name="T54" fmla="*/ 312 w 456"/>
              <a:gd name="T55" fmla="*/ 66 h 304"/>
              <a:gd name="T56" fmla="*/ 287 w 456"/>
              <a:gd name="T57" fmla="*/ 85 h 304"/>
              <a:gd name="T58" fmla="*/ 272 w 456"/>
              <a:gd name="T59" fmla="*/ 97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56" h="304">
                <a:moveTo>
                  <a:pt x="279" y="79"/>
                </a:moveTo>
                <a:lnTo>
                  <a:pt x="314" y="52"/>
                </a:lnTo>
                <a:lnTo>
                  <a:pt x="351" y="25"/>
                </a:lnTo>
                <a:lnTo>
                  <a:pt x="380" y="1"/>
                </a:lnTo>
                <a:lnTo>
                  <a:pt x="417" y="1"/>
                </a:lnTo>
                <a:lnTo>
                  <a:pt x="456" y="0"/>
                </a:lnTo>
                <a:lnTo>
                  <a:pt x="423" y="49"/>
                </a:lnTo>
                <a:lnTo>
                  <a:pt x="372" y="118"/>
                </a:lnTo>
                <a:lnTo>
                  <a:pt x="342" y="153"/>
                </a:lnTo>
                <a:lnTo>
                  <a:pt x="327" y="171"/>
                </a:lnTo>
                <a:lnTo>
                  <a:pt x="267" y="198"/>
                </a:lnTo>
                <a:lnTo>
                  <a:pt x="209" y="228"/>
                </a:lnTo>
                <a:lnTo>
                  <a:pt x="146" y="258"/>
                </a:lnTo>
                <a:lnTo>
                  <a:pt x="78" y="279"/>
                </a:lnTo>
                <a:lnTo>
                  <a:pt x="32" y="292"/>
                </a:lnTo>
                <a:lnTo>
                  <a:pt x="3" y="304"/>
                </a:lnTo>
                <a:lnTo>
                  <a:pt x="0" y="187"/>
                </a:lnTo>
                <a:lnTo>
                  <a:pt x="15" y="175"/>
                </a:lnTo>
                <a:lnTo>
                  <a:pt x="74" y="174"/>
                </a:lnTo>
                <a:lnTo>
                  <a:pt x="128" y="160"/>
                </a:lnTo>
                <a:lnTo>
                  <a:pt x="195" y="139"/>
                </a:lnTo>
                <a:lnTo>
                  <a:pt x="231" y="120"/>
                </a:lnTo>
                <a:lnTo>
                  <a:pt x="254" y="109"/>
                </a:lnTo>
                <a:lnTo>
                  <a:pt x="252" y="120"/>
                </a:lnTo>
                <a:lnTo>
                  <a:pt x="300" y="93"/>
                </a:lnTo>
                <a:lnTo>
                  <a:pt x="330" y="49"/>
                </a:lnTo>
                <a:lnTo>
                  <a:pt x="326" y="63"/>
                </a:lnTo>
                <a:lnTo>
                  <a:pt x="312" y="66"/>
                </a:lnTo>
                <a:lnTo>
                  <a:pt x="287" y="85"/>
                </a:lnTo>
                <a:lnTo>
                  <a:pt x="272" y="97"/>
                </a:lnTo>
              </a:path>
            </a:pathLst>
          </a:custGeom>
          <a:solidFill>
            <a:srgbClr val="FF0000"/>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391" name="Freeform 71">
            <a:extLst>
              <a:ext uri="{FF2B5EF4-FFF2-40B4-BE49-F238E27FC236}">
                <a16:creationId xmlns:a16="http://schemas.microsoft.com/office/drawing/2014/main" id="{AF4D1E58-733C-B863-258D-85E555F4E5F3}"/>
              </a:ext>
            </a:extLst>
          </p:cNvPr>
          <p:cNvSpPr>
            <a:spLocks/>
          </p:cNvSpPr>
          <p:nvPr/>
        </p:nvSpPr>
        <p:spPr bwMode="auto">
          <a:xfrm>
            <a:off x="7526338" y="2016125"/>
            <a:ext cx="763587" cy="223838"/>
          </a:xfrm>
          <a:custGeom>
            <a:avLst/>
            <a:gdLst>
              <a:gd name="T0" fmla="*/ 9 w 657"/>
              <a:gd name="T1" fmla="*/ 168 h 189"/>
              <a:gd name="T2" fmla="*/ 64 w 657"/>
              <a:gd name="T3" fmla="*/ 154 h 189"/>
              <a:gd name="T4" fmla="*/ 114 w 657"/>
              <a:gd name="T5" fmla="*/ 141 h 189"/>
              <a:gd name="T6" fmla="*/ 138 w 657"/>
              <a:gd name="T7" fmla="*/ 136 h 189"/>
              <a:gd name="T8" fmla="*/ 193 w 657"/>
              <a:gd name="T9" fmla="*/ 130 h 189"/>
              <a:gd name="T10" fmla="*/ 262 w 657"/>
              <a:gd name="T11" fmla="*/ 117 h 189"/>
              <a:gd name="T12" fmla="*/ 306 w 657"/>
              <a:gd name="T13" fmla="*/ 100 h 189"/>
              <a:gd name="T14" fmla="*/ 336 w 657"/>
              <a:gd name="T15" fmla="*/ 91 h 189"/>
              <a:gd name="T16" fmla="*/ 384 w 657"/>
              <a:gd name="T17" fmla="*/ 72 h 189"/>
              <a:gd name="T18" fmla="*/ 435 w 657"/>
              <a:gd name="T19" fmla="*/ 51 h 189"/>
              <a:gd name="T20" fmla="*/ 474 w 657"/>
              <a:gd name="T21" fmla="*/ 42 h 189"/>
              <a:gd name="T22" fmla="*/ 495 w 657"/>
              <a:gd name="T23" fmla="*/ 37 h 189"/>
              <a:gd name="T24" fmla="*/ 550 w 657"/>
              <a:gd name="T25" fmla="*/ 28 h 189"/>
              <a:gd name="T26" fmla="*/ 601 w 657"/>
              <a:gd name="T27" fmla="*/ 16 h 189"/>
              <a:gd name="T28" fmla="*/ 625 w 657"/>
              <a:gd name="T29" fmla="*/ 13 h 189"/>
              <a:gd name="T30" fmla="*/ 657 w 657"/>
              <a:gd name="T31" fmla="*/ 0 h 189"/>
              <a:gd name="T32" fmla="*/ 613 w 657"/>
              <a:gd name="T33" fmla="*/ 22 h 189"/>
              <a:gd name="T34" fmla="*/ 564 w 657"/>
              <a:gd name="T35" fmla="*/ 40 h 189"/>
              <a:gd name="T36" fmla="*/ 507 w 657"/>
              <a:gd name="T37" fmla="*/ 61 h 189"/>
              <a:gd name="T38" fmla="*/ 465 w 657"/>
              <a:gd name="T39" fmla="*/ 78 h 189"/>
              <a:gd name="T40" fmla="*/ 390 w 657"/>
              <a:gd name="T41" fmla="*/ 94 h 189"/>
              <a:gd name="T42" fmla="*/ 342 w 657"/>
              <a:gd name="T43" fmla="*/ 112 h 189"/>
              <a:gd name="T44" fmla="*/ 286 w 657"/>
              <a:gd name="T45" fmla="*/ 130 h 189"/>
              <a:gd name="T46" fmla="*/ 229 w 657"/>
              <a:gd name="T47" fmla="*/ 150 h 189"/>
              <a:gd name="T48" fmla="*/ 163 w 657"/>
              <a:gd name="T49" fmla="*/ 165 h 189"/>
              <a:gd name="T50" fmla="*/ 138 w 657"/>
              <a:gd name="T51" fmla="*/ 171 h 189"/>
              <a:gd name="T52" fmla="*/ 81 w 657"/>
              <a:gd name="T53" fmla="*/ 181 h 189"/>
              <a:gd name="T54" fmla="*/ 27 w 657"/>
              <a:gd name="T55" fmla="*/ 189 h 189"/>
              <a:gd name="T56" fmla="*/ 0 w 657"/>
              <a:gd name="T57" fmla="*/ 189 h 189"/>
              <a:gd name="T58" fmla="*/ 9 w 657"/>
              <a:gd name="T59" fmla="*/ 168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57" h="189">
                <a:moveTo>
                  <a:pt x="9" y="168"/>
                </a:moveTo>
                <a:lnTo>
                  <a:pt x="64" y="154"/>
                </a:lnTo>
                <a:lnTo>
                  <a:pt x="114" y="141"/>
                </a:lnTo>
                <a:lnTo>
                  <a:pt x="138" y="136"/>
                </a:lnTo>
                <a:lnTo>
                  <a:pt x="193" y="130"/>
                </a:lnTo>
                <a:lnTo>
                  <a:pt x="262" y="117"/>
                </a:lnTo>
                <a:lnTo>
                  <a:pt x="306" y="100"/>
                </a:lnTo>
                <a:lnTo>
                  <a:pt x="336" y="91"/>
                </a:lnTo>
                <a:lnTo>
                  <a:pt x="384" y="72"/>
                </a:lnTo>
                <a:lnTo>
                  <a:pt x="435" y="51"/>
                </a:lnTo>
                <a:lnTo>
                  <a:pt x="474" y="42"/>
                </a:lnTo>
                <a:lnTo>
                  <a:pt x="495" y="37"/>
                </a:lnTo>
                <a:lnTo>
                  <a:pt x="550" y="28"/>
                </a:lnTo>
                <a:lnTo>
                  <a:pt x="601" y="16"/>
                </a:lnTo>
                <a:lnTo>
                  <a:pt x="625" y="13"/>
                </a:lnTo>
                <a:lnTo>
                  <a:pt x="657" y="0"/>
                </a:lnTo>
                <a:lnTo>
                  <a:pt x="613" y="22"/>
                </a:lnTo>
                <a:lnTo>
                  <a:pt x="564" y="40"/>
                </a:lnTo>
                <a:lnTo>
                  <a:pt x="507" y="61"/>
                </a:lnTo>
                <a:lnTo>
                  <a:pt x="465" y="78"/>
                </a:lnTo>
                <a:lnTo>
                  <a:pt x="390" y="94"/>
                </a:lnTo>
                <a:lnTo>
                  <a:pt x="342" y="112"/>
                </a:lnTo>
                <a:lnTo>
                  <a:pt x="286" y="130"/>
                </a:lnTo>
                <a:lnTo>
                  <a:pt x="229" y="150"/>
                </a:lnTo>
                <a:lnTo>
                  <a:pt x="163" y="165"/>
                </a:lnTo>
                <a:lnTo>
                  <a:pt x="138" y="171"/>
                </a:lnTo>
                <a:lnTo>
                  <a:pt x="81" y="181"/>
                </a:lnTo>
                <a:lnTo>
                  <a:pt x="27" y="189"/>
                </a:lnTo>
                <a:lnTo>
                  <a:pt x="0" y="189"/>
                </a:lnTo>
                <a:lnTo>
                  <a:pt x="9" y="168"/>
                </a:lnTo>
                <a:close/>
              </a:path>
            </a:pathLst>
          </a:custGeom>
          <a:solidFill>
            <a:srgbClr val="FF0000"/>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392" name="Freeform 72">
            <a:extLst>
              <a:ext uri="{FF2B5EF4-FFF2-40B4-BE49-F238E27FC236}">
                <a16:creationId xmlns:a16="http://schemas.microsoft.com/office/drawing/2014/main" id="{F87CFA22-C70D-1C29-12E9-EAA8A91AE179}"/>
              </a:ext>
            </a:extLst>
          </p:cNvPr>
          <p:cNvSpPr>
            <a:spLocks/>
          </p:cNvSpPr>
          <p:nvPr/>
        </p:nvSpPr>
        <p:spPr bwMode="auto">
          <a:xfrm>
            <a:off x="6810375" y="2381250"/>
            <a:ext cx="90488" cy="28575"/>
          </a:xfrm>
          <a:custGeom>
            <a:avLst/>
            <a:gdLst>
              <a:gd name="T0" fmla="*/ 6 w 78"/>
              <a:gd name="T1" fmla="*/ 12 h 24"/>
              <a:gd name="T2" fmla="*/ 42 w 78"/>
              <a:gd name="T3" fmla="*/ 7 h 24"/>
              <a:gd name="T4" fmla="*/ 78 w 78"/>
              <a:gd name="T5" fmla="*/ 0 h 24"/>
              <a:gd name="T6" fmla="*/ 69 w 78"/>
              <a:gd name="T7" fmla="*/ 9 h 24"/>
              <a:gd name="T8" fmla="*/ 43 w 78"/>
              <a:gd name="T9" fmla="*/ 15 h 24"/>
              <a:gd name="T10" fmla="*/ 0 w 78"/>
              <a:gd name="T11" fmla="*/ 24 h 24"/>
              <a:gd name="T12" fmla="*/ 6 w 78"/>
              <a:gd name="T13" fmla="*/ 12 h 24"/>
            </a:gdLst>
            <a:ahLst/>
            <a:cxnLst>
              <a:cxn ang="0">
                <a:pos x="T0" y="T1"/>
              </a:cxn>
              <a:cxn ang="0">
                <a:pos x="T2" y="T3"/>
              </a:cxn>
              <a:cxn ang="0">
                <a:pos x="T4" y="T5"/>
              </a:cxn>
              <a:cxn ang="0">
                <a:pos x="T6" y="T7"/>
              </a:cxn>
              <a:cxn ang="0">
                <a:pos x="T8" y="T9"/>
              </a:cxn>
              <a:cxn ang="0">
                <a:pos x="T10" y="T11"/>
              </a:cxn>
              <a:cxn ang="0">
                <a:pos x="T12" y="T13"/>
              </a:cxn>
            </a:cxnLst>
            <a:rect l="0" t="0" r="r" b="b"/>
            <a:pathLst>
              <a:path w="78" h="24">
                <a:moveTo>
                  <a:pt x="6" y="12"/>
                </a:moveTo>
                <a:lnTo>
                  <a:pt x="42" y="7"/>
                </a:lnTo>
                <a:lnTo>
                  <a:pt x="78" y="0"/>
                </a:lnTo>
                <a:lnTo>
                  <a:pt x="69" y="9"/>
                </a:lnTo>
                <a:lnTo>
                  <a:pt x="43" y="15"/>
                </a:lnTo>
                <a:lnTo>
                  <a:pt x="0" y="24"/>
                </a:lnTo>
                <a:lnTo>
                  <a:pt x="6" y="12"/>
                </a:lnTo>
                <a:close/>
              </a:path>
            </a:pathLst>
          </a:custGeom>
          <a:solidFill>
            <a:srgbClr val="FF0000"/>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393" name="Freeform 73">
            <a:extLst>
              <a:ext uri="{FF2B5EF4-FFF2-40B4-BE49-F238E27FC236}">
                <a16:creationId xmlns:a16="http://schemas.microsoft.com/office/drawing/2014/main" id="{B4F23D8C-D097-3849-6450-2E3688A63BD2}"/>
              </a:ext>
            </a:extLst>
          </p:cNvPr>
          <p:cNvSpPr>
            <a:spLocks/>
          </p:cNvSpPr>
          <p:nvPr/>
        </p:nvSpPr>
        <p:spPr bwMode="auto">
          <a:xfrm>
            <a:off x="6607175" y="2422525"/>
            <a:ext cx="254000" cy="77788"/>
          </a:xfrm>
          <a:custGeom>
            <a:avLst/>
            <a:gdLst>
              <a:gd name="T0" fmla="*/ 91 w 219"/>
              <a:gd name="T1" fmla="*/ 16 h 64"/>
              <a:gd name="T2" fmla="*/ 99 w 219"/>
              <a:gd name="T3" fmla="*/ 25 h 64"/>
              <a:gd name="T4" fmla="*/ 64 w 219"/>
              <a:gd name="T5" fmla="*/ 39 h 64"/>
              <a:gd name="T6" fmla="*/ 33 w 219"/>
              <a:gd name="T7" fmla="*/ 46 h 64"/>
              <a:gd name="T8" fmla="*/ 0 w 219"/>
              <a:gd name="T9" fmla="*/ 57 h 64"/>
              <a:gd name="T10" fmla="*/ 28 w 219"/>
              <a:gd name="T11" fmla="*/ 55 h 64"/>
              <a:gd name="T12" fmla="*/ 10 w 219"/>
              <a:gd name="T13" fmla="*/ 64 h 64"/>
              <a:gd name="T14" fmla="*/ 84 w 219"/>
              <a:gd name="T15" fmla="*/ 49 h 64"/>
              <a:gd name="T16" fmla="*/ 114 w 219"/>
              <a:gd name="T17" fmla="*/ 39 h 64"/>
              <a:gd name="T18" fmla="*/ 103 w 219"/>
              <a:gd name="T19" fmla="*/ 34 h 64"/>
              <a:gd name="T20" fmla="*/ 141 w 219"/>
              <a:gd name="T21" fmla="*/ 24 h 64"/>
              <a:gd name="T22" fmla="*/ 201 w 219"/>
              <a:gd name="T23" fmla="*/ 7 h 64"/>
              <a:gd name="T24" fmla="*/ 219 w 219"/>
              <a:gd name="T25" fmla="*/ 0 h 64"/>
              <a:gd name="T26" fmla="*/ 181 w 219"/>
              <a:gd name="T27" fmla="*/ 7 h 64"/>
              <a:gd name="T28" fmla="*/ 115 w 219"/>
              <a:gd name="T29" fmla="*/ 21 h 64"/>
              <a:gd name="T30" fmla="*/ 133 w 219"/>
              <a:gd name="T31" fmla="*/ 9 h 64"/>
              <a:gd name="T32" fmla="*/ 115 w 219"/>
              <a:gd name="T33" fmla="*/ 9 h 64"/>
              <a:gd name="T34" fmla="*/ 91 w 219"/>
              <a:gd name="T35" fmla="*/ 1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9" h="64">
                <a:moveTo>
                  <a:pt x="91" y="16"/>
                </a:moveTo>
                <a:lnTo>
                  <a:pt x="99" y="25"/>
                </a:lnTo>
                <a:lnTo>
                  <a:pt x="64" y="39"/>
                </a:lnTo>
                <a:lnTo>
                  <a:pt x="33" y="46"/>
                </a:lnTo>
                <a:lnTo>
                  <a:pt x="0" y="57"/>
                </a:lnTo>
                <a:lnTo>
                  <a:pt x="28" y="55"/>
                </a:lnTo>
                <a:lnTo>
                  <a:pt x="10" y="64"/>
                </a:lnTo>
                <a:lnTo>
                  <a:pt x="84" y="49"/>
                </a:lnTo>
                <a:lnTo>
                  <a:pt x="114" y="39"/>
                </a:lnTo>
                <a:lnTo>
                  <a:pt x="103" y="34"/>
                </a:lnTo>
                <a:lnTo>
                  <a:pt x="141" y="24"/>
                </a:lnTo>
                <a:lnTo>
                  <a:pt x="201" y="7"/>
                </a:lnTo>
                <a:lnTo>
                  <a:pt x="219" y="0"/>
                </a:lnTo>
                <a:lnTo>
                  <a:pt x="181" y="7"/>
                </a:lnTo>
                <a:lnTo>
                  <a:pt x="115" y="21"/>
                </a:lnTo>
                <a:lnTo>
                  <a:pt x="133" y="9"/>
                </a:lnTo>
                <a:lnTo>
                  <a:pt x="115" y="9"/>
                </a:lnTo>
                <a:lnTo>
                  <a:pt x="91" y="16"/>
                </a:lnTo>
                <a:close/>
              </a:path>
            </a:pathLst>
          </a:custGeom>
          <a:solidFill>
            <a:srgbClr val="FF0000"/>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394" name="Freeform 74">
            <a:extLst>
              <a:ext uri="{FF2B5EF4-FFF2-40B4-BE49-F238E27FC236}">
                <a16:creationId xmlns:a16="http://schemas.microsoft.com/office/drawing/2014/main" id="{6C6E9647-A8A9-6645-6F48-DBC171F23B7B}"/>
              </a:ext>
            </a:extLst>
          </p:cNvPr>
          <p:cNvSpPr>
            <a:spLocks/>
          </p:cNvSpPr>
          <p:nvPr/>
        </p:nvSpPr>
        <p:spPr bwMode="auto">
          <a:xfrm>
            <a:off x="6342063" y="2513013"/>
            <a:ext cx="101600" cy="39687"/>
          </a:xfrm>
          <a:custGeom>
            <a:avLst/>
            <a:gdLst>
              <a:gd name="T0" fmla="*/ 12 w 86"/>
              <a:gd name="T1" fmla="*/ 15 h 34"/>
              <a:gd name="T2" fmla="*/ 59 w 86"/>
              <a:gd name="T3" fmla="*/ 4 h 34"/>
              <a:gd name="T4" fmla="*/ 86 w 86"/>
              <a:gd name="T5" fmla="*/ 0 h 34"/>
              <a:gd name="T6" fmla="*/ 69 w 86"/>
              <a:gd name="T7" fmla="*/ 9 h 34"/>
              <a:gd name="T8" fmla="*/ 51 w 86"/>
              <a:gd name="T9" fmla="*/ 18 h 34"/>
              <a:gd name="T10" fmla="*/ 0 w 86"/>
              <a:gd name="T11" fmla="*/ 28 h 34"/>
              <a:gd name="T12" fmla="*/ 24 w 86"/>
              <a:gd name="T13" fmla="*/ 19 h 34"/>
              <a:gd name="T14" fmla="*/ 24 w 86"/>
              <a:gd name="T15" fmla="*/ 34 h 34"/>
              <a:gd name="T16" fmla="*/ 12 w 86"/>
              <a:gd name="T17" fmla="*/ 1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34">
                <a:moveTo>
                  <a:pt x="12" y="15"/>
                </a:moveTo>
                <a:lnTo>
                  <a:pt x="59" y="4"/>
                </a:lnTo>
                <a:lnTo>
                  <a:pt x="86" y="0"/>
                </a:lnTo>
                <a:lnTo>
                  <a:pt x="69" y="9"/>
                </a:lnTo>
                <a:lnTo>
                  <a:pt x="51" y="18"/>
                </a:lnTo>
                <a:lnTo>
                  <a:pt x="0" y="28"/>
                </a:lnTo>
                <a:lnTo>
                  <a:pt x="24" y="19"/>
                </a:lnTo>
                <a:lnTo>
                  <a:pt x="24" y="34"/>
                </a:lnTo>
                <a:lnTo>
                  <a:pt x="12" y="15"/>
                </a:lnTo>
                <a:close/>
              </a:path>
            </a:pathLst>
          </a:custGeom>
          <a:solidFill>
            <a:srgbClr val="FF0000"/>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395" name="Freeform 75">
            <a:extLst>
              <a:ext uri="{FF2B5EF4-FFF2-40B4-BE49-F238E27FC236}">
                <a16:creationId xmlns:a16="http://schemas.microsoft.com/office/drawing/2014/main" id="{7F3C5565-3853-DF7F-4949-E876B78E315E}"/>
              </a:ext>
            </a:extLst>
          </p:cNvPr>
          <p:cNvSpPr>
            <a:spLocks/>
          </p:cNvSpPr>
          <p:nvPr/>
        </p:nvSpPr>
        <p:spPr bwMode="auto">
          <a:xfrm>
            <a:off x="6743700" y="2459038"/>
            <a:ext cx="434975" cy="133350"/>
          </a:xfrm>
          <a:custGeom>
            <a:avLst/>
            <a:gdLst>
              <a:gd name="T0" fmla="*/ 54 w 375"/>
              <a:gd name="T1" fmla="*/ 54 h 112"/>
              <a:gd name="T2" fmla="*/ 120 w 375"/>
              <a:gd name="T3" fmla="*/ 42 h 112"/>
              <a:gd name="T4" fmla="*/ 112 w 375"/>
              <a:gd name="T5" fmla="*/ 55 h 112"/>
              <a:gd name="T6" fmla="*/ 151 w 375"/>
              <a:gd name="T7" fmla="*/ 42 h 112"/>
              <a:gd name="T8" fmla="*/ 189 w 375"/>
              <a:gd name="T9" fmla="*/ 33 h 112"/>
              <a:gd name="T10" fmla="*/ 249 w 375"/>
              <a:gd name="T11" fmla="*/ 28 h 112"/>
              <a:gd name="T12" fmla="*/ 291 w 375"/>
              <a:gd name="T13" fmla="*/ 10 h 112"/>
              <a:gd name="T14" fmla="*/ 312 w 375"/>
              <a:gd name="T15" fmla="*/ 9 h 112"/>
              <a:gd name="T16" fmla="*/ 372 w 375"/>
              <a:gd name="T17" fmla="*/ 0 h 112"/>
              <a:gd name="T18" fmla="*/ 363 w 375"/>
              <a:gd name="T19" fmla="*/ 9 h 112"/>
              <a:gd name="T20" fmla="*/ 373 w 375"/>
              <a:gd name="T21" fmla="*/ 9 h 112"/>
              <a:gd name="T22" fmla="*/ 375 w 375"/>
              <a:gd name="T23" fmla="*/ 22 h 112"/>
              <a:gd name="T24" fmla="*/ 322 w 375"/>
              <a:gd name="T25" fmla="*/ 37 h 112"/>
              <a:gd name="T26" fmla="*/ 276 w 375"/>
              <a:gd name="T27" fmla="*/ 57 h 112"/>
              <a:gd name="T28" fmla="*/ 220 w 375"/>
              <a:gd name="T29" fmla="*/ 66 h 112"/>
              <a:gd name="T30" fmla="*/ 160 w 375"/>
              <a:gd name="T31" fmla="*/ 78 h 112"/>
              <a:gd name="T32" fmla="*/ 112 w 375"/>
              <a:gd name="T33" fmla="*/ 90 h 112"/>
              <a:gd name="T34" fmla="*/ 58 w 375"/>
              <a:gd name="T35" fmla="*/ 102 h 112"/>
              <a:gd name="T36" fmla="*/ 0 w 375"/>
              <a:gd name="T37" fmla="*/ 112 h 112"/>
              <a:gd name="T38" fmla="*/ 39 w 375"/>
              <a:gd name="T39" fmla="*/ 97 h 112"/>
              <a:gd name="T40" fmla="*/ 61 w 375"/>
              <a:gd name="T41" fmla="*/ 91 h 112"/>
              <a:gd name="T42" fmla="*/ 120 w 375"/>
              <a:gd name="T43" fmla="*/ 79 h 112"/>
              <a:gd name="T44" fmla="*/ 183 w 375"/>
              <a:gd name="T45" fmla="*/ 67 h 112"/>
              <a:gd name="T46" fmla="*/ 243 w 375"/>
              <a:gd name="T47" fmla="*/ 55 h 112"/>
              <a:gd name="T48" fmla="*/ 286 w 375"/>
              <a:gd name="T49" fmla="*/ 43 h 112"/>
              <a:gd name="T50" fmla="*/ 313 w 375"/>
              <a:gd name="T51" fmla="*/ 34 h 112"/>
              <a:gd name="T52" fmla="*/ 325 w 375"/>
              <a:gd name="T53" fmla="*/ 27 h 112"/>
              <a:gd name="T54" fmla="*/ 297 w 375"/>
              <a:gd name="T55" fmla="*/ 21 h 112"/>
              <a:gd name="T56" fmla="*/ 261 w 375"/>
              <a:gd name="T57" fmla="*/ 31 h 112"/>
              <a:gd name="T58" fmla="*/ 222 w 375"/>
              <a:gd name="T59" fmla="*/ 51 h 112"/>
              <a:gd name="T60" fmla="*/ 181 w 375"/>
              <a:gd name="T61" fmla="*/ 60 h 112"/>
              <a:gd name="T62" fmla="*/ 183 w 375"/>
              <a:gd name="T63" fmla="*/ 48 h 112"/>
              <a:gd name="T64" fmla="*/ 142 w 375"/>
              <a:gd name="T65" fmla="*/ 60 h 112"/>
              <a:gd name="T66" fmla="*/ 159 w 375"/>
              <a:gd name="T67" fmla="*/ 60 h 112"/>
              <a:gd name="T68" fmla="*/ 102 w 375"/>
              <a:gd name="T69" fmla="*/ 73 h 112"/>
              <a:gd name="T70" fmla="*/ 27 w 375"/>
              <a:gd name="T71" fmla="*/ 87 h 112"/>
              <a:gd name="T72" fmla="*/ 9 w 375"/>
              <a:gd name="T73" fmla="*/ 82 h 112"/>
              <a:gd name="T74" fmla="*/ 54 w 375"/>
              <a:gd name="T75" fmla="*/ 5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75" h="112">
                <a:moveTo>
                  <a:pt x="54" y="54"/>
                </a:moveTo>
                <a:lnTo>
                  <a:pt x="120" y="42"/>
                </a:lnTo>
                <a:lnTo>
                  <a:pt x="112" y="55"/>
                </a:lnTo>
                <a:lnTo>
                  <a:pt x="151" y="42"/>
                </a:lnTo>
                <a:lnTo>
                  <a:pt x="189" y="33"/>
                </a:lnTo>
                <a:lnTo>
                  <a:pt x="249" y="28"/>
                </a:lnTo>
                <a:lnTo>
                  <a:pt x="291" y="10"/>
                </a:lnTo>
                <a:lnTo>
                  <a:pt x="312" y="9"/>
                </a:lnTo>
                <a:lnTo>
                  <a:pt x="372" y="0"/>
                </a:lnTo>
                <a:lnTo>
                  <a:pt x="363" y="9"/>
                </a:lnTo>
                <a:lnTo>
                  <a:pt x="373" y="9"/>
                </a:lnTo>
                <a:lnTo>
                  <a:pt x="375" y="22"/>
                </a:lnTo>
                <a:lnTo>
                  <a:pt x="322" y="37"/>
                </a:lnTo>
                <a:lnTo>
                  <a:pt x="276" y="57"/>
                </a:lnTo>
                <a:lnTo>
                  <a:pt x="220" y="66"/>
                </a:lnTo>
                <a:lnTo>
                  <a:pt x="160" y="78"/>
                </a:lnTo>
                <a:lnTo>
                  <a:pt x="112" y="90"/>
                </a:lnTo>
                <a:lnTo>
                  <a:pt x="58" y="102"/>
                </a:lnTo>
                <a:lnTo>
                  <a:pt x="0" y="112"/>
                </a:lnTo>
                <a:lnTo>
                  <a:pt x="39" y="97"/>
                </a:lnTo>
                <a:lnTo>
                  <a:pt x="61" y="91"/>
                </a:lnTo>
                <a:lnTo>
                  <a:pt x="120" y="79"/>
                </a:lnTo>
                <a:lnTo>
                  <a:pt x="183" y="67"/>
                </a:lnTo>
                <a:lnTo>
                  <a:pt x="243" y="55"/>
                </a:lnTo>
                <a:lnTo>
                  <a:pt x="286" y="43"/>
                </a:lnTo>
                <a:lnTo>
                  <a:pt x="313" y="34"/>
                </a:lnTo>
                <a:lnTo>
                  <a:pt x="325" y="27"/>
                </a:lnTo>
                <a:lnTo>
                  <a:pt x="297" y="21"/>
                </a:lnTo>
                <a:lnTo>
                  <a:pt x="261" y="31"/>
                </a:lnTo>
                <a:lnTo>
                  <a:pt x="222" y="51"/>
                </a:lnTo>
                <a:lnTo>
                  <a:pt x="181" y="60"/>
                </a:lnTo>
                <a:lnTo>
                  <a:pt x="183" y="48"/>
                </a:lnTo>
                <a:lnTo>
                  <a:pt x="142" y="60"/>
                </a:lnTo>
                <a:lnTo>
                  <a:pt x="159" y="60"/>
                </a:lnTo>
                <a:lnTo>
                  <a:pt x="102" y="73"/>
                </a:lnTo>
                <a:lnTo>
                  <a:pt x="27" y="87"/>
                </a:lnTo>
                <a:lnTo>
                  <a:pt x="9" y="82"/>
                </a:lnTo>
                <a:lnTo>
                  <a:pt x="54" y="54"/>
                </a:lnTo>
                <a:close/>
              </a:path>
            </a:pathLst>
          </a:custGeom>
          <a:solidFill>
            <a:srgbClr val="FF0000"/>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396" name="Freeform 76">
            <a:extLst>
              <a:ext uri="{FF2B5EF4-FFF2-40B4-BE49-F238E27FC236}">
                <a16:creationId xmlns:a16="http://schemas.microsoft.com/office/drawing/2014/main" id="{C6BA40E2-8726-A282-E4B8-C1F7DFC946D5}"/>
              </a:ext>
            </a:extLst>
          </p:cNvPr>
          <p:cNvSpPr>
            <a:spLocks/>
          </p:cNvSpPr>
          <p:nvPr/>
        </p:nvSpPr>
        <p:spPr bwMode="auto">
          <a:xfrm>
            <a:off x="6245225" y="2719388"/>
            <a:ext cx="58738" cy="17462"/>
          </a:xfrm>
          <a:custGeom>
            <a:avLst/>
            <a:gdLst>
              <a:gd name="T0" fmla="*/ 9 w 52"/>
              <a:gd name="T1" fmla="*/ 6 h 15"/>
              <a:gd name="T2" fmla="*/ 39 w 52"/>
              <a:gd name="T3" fmla="*/ 0 h 15"/>
              <a:gd name="T4" fmla="*/ 52 w 52"/>
              <a:gd name="T5" fmla="*/ 2 h 15"/>
              <a:gd name="T6" fmla="*/ 28 w 52"/>
              <a:gd name="T7" fmla="*/ 11 h 15"/>
              <a:gd name="T8" fmla="*/ 0 w 52"/>
              <a:gd name="T9" fmla="*/ 15 h 15"/>
              <a:gd name="T10" fmla="*/ 9 w 52"/>
              <a:gd name="T11" fmla="*/ 6 h 15"/>
            </a:gdLst>
            <a:ahLst/>
            <a:cxnLst>
              <a:cxn ang="0">
                <a:pos x="T0" y="T1"/>
              </a:cxn>
              <a:cxn ang="0">
                <a:pos x="T2" y="T3"/>
              </a:cxn>
              <a:cxn ang="0">
                <a:pos x="T4" y="T5"/>
              </a:cxn>
              <a:cxn ang="0">
                <a:pos x="T6" y="T7"/>
              </a:cxn>
              <a:cxn ang="0">
                <a:pos x="T8" y="T9"/>
              </a:cxn>
              <a:cxn ang="0">
                <a:pos x="T10" y="T11"/>
              </a:cxn>
            </a:cxnLst>
            <a:rect l="0" t="0" r="r" b="b"/>
            <a:pathLst>
              <a:path w="52" h="15">
                <a:moveTo>
                  <a:pt x="9" y="6"/>
                </a:moveTo>
                <a:lnTo>
                  <a:pt x="39" y="0"/>
                </a:lnTo>
                <a:lnTo>
                  <a:pt x="52" y="2"/>
                </a:lnTo>
                <a:lnTo>
                  <a:pt x="28" y="11"/>
                </a:lnTo>
                <a:lnTo>
                  <a:pt x="0" y="15"/>
                </a:lnTo>
                <a:lnTo>
                  <a:pt x="9" y="6"/>
                </a:lnTo>
                <a:close/>
              </a:path>
            </a:pathLst>
          </a:custGeom>
          <a:solidFill>
            <a:srgbClr val="FF0000"/>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397" name="Freeform 77">
            <a:extLst>
              <a:ext uri="{FF2B5EF4-FFF2-40B4-BE49-F238E27FC236}">
                <a16:creationId xmlns:a16="http://schemas.microsoft.com/office/drawing/2014/main" id="{4732E7C7-707A-2DE5-B4C5-D2C35E00902B}"/>
              </a:ext>
            </a:extLst>
          </p:cNvPr>
          <p:cNvSpPr>
            <a:spLocks/>
          </p:cNvSpPr>
          <p:nvPr/>
        </p:nvSpPr>
        <p:spPr bwMode="auto">
          <a:xfrm>
            <a:off x="6353175" y="2743200"/>
            <a:ext cx="66675" cy="19050"/>
          </a:xfrm>
          <a:custGeom>
            <a:avLst/>
            <a:gdLst>
              <a:gd name="T0" fmla="*/ 21 w 57"/>
              <a:gd name="T1" fmla="*/ 3 h 15"/>
              <a:gd name="T2" fmla="*/ 57 w 57"/>
              <a:gd name="T3" fmla="*/ 0 h 15"/>
              <a:gd name="T4" fmla="*/ 45 w 57"/>
              <a:gd name="T5" fmla="*/ 9 h 15"/>
              <a:gd name="T6" fmla="*/ 55 w 57"/>
              <a:gd name="T7" fmla="*/ 11 h 15"/>
              <a:gd name="T8" fmla="*/ 24 w 57"/>
              <a:gd name="T9" fmla="*/ 15 h 15"/>
              <a:gd name="T10" fmla="*/ 0 w 57"/>
              <a:gd name="T11" fmla="*/ 12 h 15"/>
              <a:gd name="T12" fmla="*/ 21 w 57"/>
              <a:gd name="T13" fmla="*/ 3 h 15"/>
            </a:gdLst>
            <a:ahLst/>
            <a:cxnLst>
              <a:cxn ang="0">
                <a:pos x="T0" y="T1"/>
              </a:cxn>
              <a:cxn ang="0">
                <a:pos x="T2" y="T3"/>
              </a:cxn>
              <a:cxn ang="0">
                <a:pos x="T4" y="T5"/>
              </a:cxn>
              <a:cxn ang="0">
                <a:pos x="T6" y="T7"/>
              </a:cxn>
              <a:cxn ang="0">
                <a:pos x="T8" y="T9"/>
              </a:cxn>
              <a:cxn ang="0">
                <a:pos x="T10" y="T11"/>
              </a:cxn>
              <a:cxn ang="0">
                <a:pos x="T12" y="T13"/>
              </a:cxn>
            </a:cxnLst>
            <a:rect l="0" t="0" r="r" b="b"/>
            <a:pathLst>
              <a:path w="57" h="15">
                <a:moveTo>
                  <a:pt x="21" y="3"/>
                </a:moveTo>
                <a:lnTo>
                  <a:pt x="57" y="0"/>
                </a:lnTo>
                <a:lnTo>
                  <a:pt x="45" y="9"/>
                </a:lnTo>
                <a:lnTo>
                  <a:pt x="55" y="11"/>
                </a:lnTo>
                <a:lnTo>
                  <a:pt x="24" y="15"/>
                </a:lnTo>
                <a:lnTo>
                  <a:pt x="0" y="12"/>
                </a:lnTo>
                <a:lnTo>
                  <a:pt x="21" y="3"/>
                </a:lnTo>
                <a:close/>
              </a:path>
            </a:pathLst>
          </a:custGeom>
          <a:solidFill>
            <a:srgbClr val="FF0000"/>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398" name="Freeform 78">
            <a:extLst>
              <a:ext uri="{FF2B5EF4-FFF2-40B4-BE49-F238E27FC236}">
                <a16:creationId xmlns:a16="http://schemas.microsoft.com/office/drawing/2014/main" id="{948C9A01-0C20-A3F4-905D-15412C401962}"/>
              </a:ext>
            </a:extLst>
          </p:cNvPr>
          <p:cNvSpPr>
            <a:spLocks/>
          </p:cNvSpPr>
          <p:nvPr/>
        </p:nvSpPr>
        <p:spPr bwMode="auto">
          <a:xfrm>
            <a:off x="6470650" y="2740025"/>
            <a:ext cx="90488" cy="12700"/>
          </a:xfrm>
          <a:custGeom>
            <a:avLst/>
            <a:gdLst>
              <a:gd name="T0" fmla="*/ 78 w 78"/>
              <a:gd name="T1" fmla="*/ 0 h 11"/>
              <a:gd name="T2" fmla="*/ 34 w 78"/>
              <a:gd name="T3" fmla="*/ 3 h 11"/>
              <a:gd name="T4" fmla="*/ 0 w 78"/>
              <a:gd name="T5" fmla="*/ 6 h 11"/>
              <a:gd name="T6" fmla="*/ 33 w 78"/>
              <a:gd name="T7" fmla="*/ 8 h 11"/>
              <a:gd name="T8" fmla="*/ 67 w 78"/>
              <a:gd name="T9" fmla="*/ 11 h 11"/>
              <a:gd name="T10" fmla="*/ 78 w 78"/>
              <a:gd name="T11" fmla="*/ 0 h 11"/>
            </a:gdLst>
            <a:ahLst/>
            <a:cxnLst>
              <a:cxn ang="0">
                <a:pos x="T0" y="T1"/>
              </a:cxn>
              <a:cxn ang="0">
                <a:pos x="T2" y="T3"/>
              </a:cxn>
              <a:cxn ang="0">
                <a:pos x="T4" y="T5"/>
              </a:cxn>
              <a:cxn ang="0">
                <a:pos x="T6" y="T7"/>
              </a:cxn>
              <a:cxn ang="0">
                <a:pos x="T8" y="T9"/>
              </a:cxn>
              <a:cxn ang="0">
                <a:pos x="T10" y="T11"/>
              </a:cxn>
            </a:cxnLst>
            <a:rect l="0" t="0" r="r" b="b"/>
            <a:pathLst>
              <a:path w="78" h="11">
                <a:moveTo>
                  <a:pt x="78" y="0"/>
                </a:moveTo>
                <a:lnTo>
                  <a:pt x="34" y="3"/>
                </a:lnTo>
                <a:lnTo>
                  <a:pt x="0" y="6"/>
                </a:lnTo>
                <a:lnTo>
                  <a:pt x="33" y="8"/>
                </a:lnTo>
                <a:lnTo>
                  <a:pt x="67" y="11"/>
                </a:lnTo>
                <a:lnTo>
                  <a:pt x="78" y="0"/>
                </a:lnTo>
                <a:close/>
              </a:path>
            </a:pathLst>
          </a:custGeom>
          <a:solidFill>
            <a:srgbClr val="FF0000"/>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399" name="Freeform 79">
            <a:extLst>
              <a:ext uri="{FF2B5EF4-FFF2-40B4-BE49-F238E27FC236}">
                <a16:creationId xmlns:a16="http://schemas.microsoft.com/office/drawing/2014/main" id="{D600CD30-6F3D-9EA3-B838-7E54769E50EC}"/>
              </a:ext>
            </a:extLst>
          </p:cNvPr>
          <p:cNvSpPr>
            <a:spLocks/>
          </p:cNvSpPr>
          <p:nvPr/>
        </p:nvSpPr>
        <p:spPr bwMode="auto">
          <a:xfrm>
            <a:off x="6950075" y="2417763"/>
            <a:ext cx="73025" cy="33337"/>
          </a:xfrm>
          <a:custGeom>
            <a:avLst/>
            <a:gdLst>
              <a:gd name="T0" fmla="*/ 7 w 64"/>
              <a:gd name="T1" fmla="*/ 15 h 29"/>
              <a:gd name="T2" fmla="*/ 64 w 64"/>
              <a:gd name="T3" fmla="*/ 0 h 29"/>
              <a:gd name="T4" fmla="*/ 55 w 64"/>
              <a:gd name="T5" fmla="*/ 9 h 29"/>
              <a:gd name="T6" fmla="*/ 0 w 64"/>
              <a:gd name="T7" fmla="*/ 29 h 29"/>
              <a:gd name="T8" fmla="*/ 7 w 64"/>
              <a:gd name="T9" fmla="*/ 15 h 29"/>
            </a:gdLst>
            <a:ahLst/>
            <a:cxnLst>
              <a:cxn ang="0">
                <a:pos x="T0" y="T1"/>
              </a:cxn>
              <a:cxn ang="0">
                <a:pos x="T2" y="T3"/>
              </a:cxn>
              <a:cxn ang="0">
                <a:pos x="T4" y="T5"/>
              </a:cxn>
              <a:cxn ang="0">
                <a:pos x="T6" y="T7"/>
              </a:cxn>
              <a:cxn ang="0">
                <a:pos x="T8" y="T9"/>
              </a:cxn>
            </a:cxnLst>
            <a:rect l="0" t="0" r="r" b="b"/>
            <a:pathLst>
              <a:path w="64" h="29">
                <a:moveTo>
                  <a:pt x="7" y="15"/>
                </a:moveTo>
                <a:lnTo>
                  <a:pt x="64" y="0"/>
                </a:lnTo>
                <a:lnTo>
                  <a:pt x="55" y="9"/>
                </a:lnTo>
                <a:lnTo>
                  <a:pt x="0" y="29"/>
                </a:lnTo>
                <a:lnTo>
                  <a:pt x="7" y="15"/>
                </a:lnTo>
                <a:close/>
              </a:path>
            </a:pathLst>
          </a:custGeom>
          <a:solidFill>
            <a:srgbClr val="FF0000"/>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400" name="Freeform 80">
            <a:extLst>
              <a:ext uri="{FF2B5EF4-FFF2-40B4-BE49-F238E27FC236}">
                <a16:creationId xmlns:a16="http://schemas.microsoft.com/office/drawing/2014/main" id="{14D7623C-3456-4C22-6C11-266FF58CB88B}"/>
              </a:ext>
            </a:extLst>
          </p:cNvPr>
          <p:cNvSpPr>
            <a:spLocks/>
          </p:cNvSpPr>
          <p:nvPr/>
        </p:nvSpPr>
        <p:spPr bwMode="auto">
          <a:xfrm>
            <a:off x="6884988" y="2460625"/>
            <a:ext cx="100012" cy="36513"/>
          </a:xfrm>
          <a:custGeom>
            <a:avLst/>
            <a:gdLst>
              <a:gd name="T0" fmla="*/ 15 w 86"/>
              <a:gd name="T1" fmla="*/ 14 h 30"/>
              <a:gd name="T2" fmla="*/ 78 w 86"/>
              <a:gd name="T3" fmla="*/ 0 h 30"/>
              <a:gd name="T4" fmla="*/ 66 w 86"/>
              <a:gd name="T5" fmla="*/ 9 h 30"/>
              <a:gd name="T6" fmla="*/ 86 w 86"/>
              <a:gd name="T7" fmla="*/ 8 h 30"/>
              <a:gd name="T8" fmla="*/ 39 w 86"/>
              <a:gd name="T9" fmla="*/ 21 h 30"/>
              <a:gd name="T10" fmla="*/ 0 w 86"/>
              <a:gd name="T11" fmla="*/ 27 h 30"/>
              <a:gd name="T12" fmla="*/ 26 w 86"/>
              <a:gd name="T13" fmla="*/ 20 h 30"/>
              <a:gd name="T14" fmla="*/ 39 w 86"/>
              <a:gd name="T15" fmla="*/ 30 h 30"/>
              <a:gd name="T16" fmla="*/ 15 w 86"/>
              <a:gd name="T17" fmla="*/ 1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30">
                <a:moveTo>
                  <a:pt x="15" y="14"/>
                </a:moveTo>
                <a:lnTo>
                  <a:pt x="78" y="0"/>
                </a:lnTo>
                <a:lnTo>
                  <a:pt x="66" y="9"/>
                </a:lnTo>
                <a:lnTo>
                  <a:pt x="86" y="8"/>
                </a:lnTo>
                <a:lnTo>
                  <a:pt x="39" y="21"/>
                </a:lnTo>
                <a:lnTo>
                  <a:pt x="0" y="27"/>
                </a:lnTo>
                <a:lnTo>
                  <a:pt x="26" y="20"/>
                </a:lnTo>
                <a:lnTo>
                  <a:pt x="39" y="30"/>
                </a:lnTo>
                <a:lnTo>
                  <a:pt x="15" y="14"/>
                </a:lnTo>
                <a:close/>
              </a:path>
            </a:pathLst>
          </a:custGeom>
          <a:solidFill>
            <a:srgbClr val="FF0000"/>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401" name="Freeform 81">
            <a:extLst>
              <a:ext uri="{FF2B5EF4-FFF2-40B4-BE49-F238E27FC236}">
                <a16:creationId xmlns:a16="http://schemas.microsoft.com/office/drawing/2014/main" id="{E6E5BF6C-262D-92D6-96BA-7F3EEB65FDF6}"/>
              </a:ext>
            </a:extLst>
          </p:cNvPr>
          <p:cNvSpPr>
            <a:spLocks/>
          </p:cNvSpPr>
          <p:nvPr/>
        </p:nvSpPr>
        <p:spPr bwMode="auto">
          <a:xfrm>
            <a:off x="4387850" y="2955925"/>
            <a:ext cx="133350" cy="25400"/>
          </a:xfrm>
          <a:custGeom>
            <a:avLst/>
            <a:gdLst>
              <a:gd name="T0" fmla="*/ 7 w 114"/>
              <a:gd name="T1" fmla="*/ 3 h 21"/>
              <a:gd name="T2" fmla="*/ 43 w 114"/>
              <a:gd name="T3" fmla="*/ 0 h 21"/>
              <a:gd name="T4" fmla="*/ 57 w 114"/>
              <a:gd name="T5" fmla="*/ 8 h 21"/>
              <a:gd name="T6" fmla="*/ 114 w 114"/>
              <a:gd name="T7" fmla="*/ 8 h 21"/>
              <a:gd name="T8" fmla="*/ 100 w 114"/>
              <a:gd name="T9" fmla="*/ 18 h 21"/>
              <a:gd name="T10" fmla="*/ 64 w 114"/>
              <a:gd name="T11" fmla="*/ 21 h 21"/>
              <a:gd name="T12" fmla="*/ 49 w 114"/>
              <a:gd name="T13" fmla="*/ 12 h 21"/>
              <a:gd name="T14" fmla="*/ 0 w 114"/>
              <a:gd name="T15" fmla="*/ 12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 h="21">
                <a:moveTo>
                  <a:pt x="7" y="3"/>
                </a:moveTo>
                <a:lnTo>
                  <a:pt x="43" y="0"/>
                </a:lnTo>
                <a:lnTo>
                  <a:pt x="57" y="8"/>
                </a:lnTo>
                <a:lnTo>
                  <a:pt x="114" y="8"/>
                </a:lnTo>
                <a:lnTo>
                  <a:pt x="100" y="18"/>
                </a:lnTo>
                <a:lnTo>
                  <a:pt x="64" y="21"/>
                </a:lnTo>
                <a:lnTo>
                  <a:pt x="49" y="12"/>
                </a:lnTo>
                <a:lnTo>
                  <a:pt x="0" y="12"/>
                </a:lnTo>
              </a:path>
            </a:pathLst>
          </a:custGeom>
          <a:solidFill>
            <a:srgbClr val="FF0000"/>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402" name="Freeform 82">
            <a:extLst>
              <a:ext uri="{FF2B5EF4-FFF2-40B4-BE49-F238E27FC236}">
                <a16:creationId xmlns:a16="http://schemas.microsoft.com/office/drawing/2014/main" id="{A59CCBA7-0F4D-61FC-F517-7773A5EB919C}"/>
              </a:ext>
            </a:extLst>
          </p:cNvPr>
          <p:cNvSpPr>
            <a:spLocks/>
          </p:cNvSpPr>
          <p:nvPr/>
        </p:nvSpPr>
        <p:spPr bwMode="auto">
          <a:xfrm>
            <a:off x="5627688" y="2855913"/>
            <a:ext cx="69850" cy="25400"/>
          </a:xfrm>
          <a:custGeom>
            <a:avLst/>
            <a:gdLst>
              <a:gd name="T0" fmla="*/ 0 w 61"/>
              <a:gd name="T1" fmla="*/ 18 h 21"/>
              <a:gd name="T2" fmla="*/ 28 w 61"/>
              <a:gd name="T3" fmla="*/ 6 h 21"/>
              <a:gd name="T4" fmla="*/ 61 w 61"/>
              <a:gd name="T5" fmla="*/ 0 h 21"/>
              <a:gd name="T6" fmla="*/ 51 w 61"/>
              <a:gd name="T7" fmla="*/ 9 h 21"/>
              <a:gd name="T8" fmla="*/ 16 w 61"/>
              <a:gd name="T9" fmla="*/ 21 h 21"/>
              <a:gd name="T10" fmla="*/ 0 w 61"/>
              <a:gd name="T11" fmla="*/ 18 h 21"/>
            </a:gdLst>
            <a:ahLst/>
            <a:cxnLst>
              <a:cxn ang="0">
                <a:pos x="T0" y="T1"/>
              </a:cxn>
              <a:cxn ang="0">
                <a:pos x="T2" y="T3"/>
              </a:cxn>
              <a:cxn ang="0">
                <a:pos x="T4" y="T5"/>
              </a:cxn>
              <a:cxn ang="0">
                <a:pos x="T6" y="T7"/>
              </a:cxn>
              <a:cxn ang="0">
                <a:pos x="T8" y="T9"/>
              </a:cxn>
              <a:cxn ang="0">
                <a:pos x="T10" y="T11"/>
              </a:cxn>
            </a:cxnLst>
            <a:rect l="0" t="0" r="r" b="b"/>
            <a:pathLst>
              <a:path w="61" h="21">
                <a:moveTo>
                  <a:pt x="0" y="18"/>
                </a:moveTo>
                <a:lnTo>
                  <a:pt x="28" y="6"/>
                </a:lnTo>
                <a:lnTo>
                  <a:pt x="61" y="0"/>
                </a:lnTo>
                <a:lnTo>
                  <a:pt x="51" y="9"/>
                </a:lnTo>
                <a:lnTo>
                  <a:pt x="16" y="21"/>
                </a:lnTo>
                <a:lnTo>
                  <a:pt x="0" y="18"/>
                </a:lnTo>
                <a:close/>
              </a:path>
            </a:pathLst>
          </a:custGeom>
          <a:solidFill>
            <a:srgbClr val="FF0000"/>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403" name="Freeform 83">
            <a:extLst>
              <a:ext uri="{FF2B5EF4-FFF2-40B4-BE49-F238E27FC236}">
                <a16:creationId xmlns:a16="http://schemas.microsoft.com/office/drawing/2014/main" id="{79B3B8BA-1B22-BAF3-E2CC-4E9AC88954BC}"/>
              </a:ext>
            </a:extLst>
          </p:cNvPr>
          <p:cNvSpPr>
            <a:spLocks/>
          </p:cNvSpPr>
          <p:nvPr/>
        </p:nvSpPr>
        <p:spPr bwMode="auto">
          <a:xfrm>
            <a:off x="6492875" y="2582863"/>
            <a:ext cx="53975" cy="15875"/>
          </a:xfrm>
          <a:custGeom>
            <a:avLst/>
            <a:gdLst>
              <a:gd name="T0" fmla="*/ 0 w 46"/>
              <a:gd name="T1" fmla="*/ 12 h 12"/>
              <a:gd name="T2" fmla="*/ 46 w 46"/>
              <a:gd name="T3" fmla="*/ 0 h 12"/>
              <a:gd name="T4" fmla="*/ 0 w 46"/>
              <a:gd name="T5" fmla="*/ 12 h 12"/>
            </a:gdLst>
            <a:ahLst/>
            <a:cxnLst>
              <a:cxn ang="0">
                <a:pos x="T0" y="T1"/>
              </a:cxn>
              <a:cxn ang="0">
                <a:pos x="T2" y="T3"/>
              </a:cxn>
              <a:cxn ang="0">
                <a:pos x="T4" y="T5"/>
              </a:cxn>
            </a:cxnLst>
            <a:rect l="0" t="0" r="r" b="b"/>
            <a:pathLst>
              <a:path w="46" h="12">
                <a:moveTo>
                  <a:pt x="0" y="12"/>
                </a:moveTo>
                <a:lnTo>
                  <a:pt x="46" y="0"/>
                </a:lnTo>
                <a:lnTo>
                  <a:pt x="0" y="12"/>
                </a:lnTo>
                <a:close/>
              </a:path>
            </a:pathLst>
          </a:custGeom>
          <a:solidFill>
            <a:srgbClr val="FF0000"/>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404" name="Freeform 84">
            <a:extLst>
              <a:ext uri="{FF2B5EF4-FFF2-40B4-BE49-F238E27FC236}">
                <a16:creationId xmlns:a16="http://schemas.microsoft.com/office/drawing/2014/main" id="{C24F248B-BAF4-EE72-FC1C-5F229ABE14FE}"/>
              </a:ext>
            </a:extLst>
          </p:cNvPr>
          <p:cNvSpPr>
            <a:spLocks/>
          </p:cNvSpPr>
          <p:nvPr/>
        </p:nvSpPr>
        <p:spPr bwMode="auto">
          <a:xfrm>
            <a:off x="6478588" y="2576513"/>
            <a:ext cx="87312" cy="28575"/>
          </a:xfrm>
          <a:custGeom>
            <a:avLst/>
            <a:gdLst>
              <a:gd name="T0" fmla="*/ 3 w 75"/>
              <a:gd name="T1" fmla="*/ 13 h 24"/>
              <a:gd name="T2" fmla="*/ 47 w 75"/>
              <a:gd name="T3" fmla="*/ 3 h 24"/>
              <a:gd name="T4" fmla="*/ 69 w 75"/>
              <a:gd name="T5" fmla="*/ 0 h 24"/>
              <a:gd name="T6" fmla="*/ 51 w 75"/>
              <a:gd name="T7" fmla="*/ 9 h 24"/>
              <a:gd name="T8" fmla="*/ 75 w 75"/>
              <a:gd name="T9" fmla="*/ 12 h 24"/>
              <a:gd name="T10" fmla="*/ 32 w 75"/>
              <a:gd name="T11" fmla="*/ 18 h 24"/>
              <a:gd name="T12" fmla="*/ 0 w 75"/>
              <a:gd name="T13" fmla="*/ 24 h 24"/>
              <a:gd name="T14" fmla="*/ 3 w 75"/>
              <a:gd name="T15" fmla="*/ 13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24">
                <a:moveTo>
                  <a:pt x="3" y="13"/>
                </a:moveTo>
                <a:lnTo>
                  <a:pt x="47" y="3"/>
                </a:lnTo>
                <a:lnTo>
                  <a:pt x="69" y="0"/>
                </a:lnTo>
                <a:lnTo>
                  <a:pt x="51" y="9"/>
                </a:lnTo>
                <a:lnTo>
                  <a:pt x="75" y="12"/>
                </a:lnTo>
                <a:lnTo>
                  <a:pt x="32" y="18"/>
                </a:lnTo>
                <a:lnTo>
                  <a:pt x="0" y="24"/>
                </a:lnTo>
                <a:lnTo>
                  <a:pt x="3" y="13"/>
                </a:lnTo>
                <a:close/>
              </a:path>
            </a:pathLst>
          </a:custGeom>
          <a:solidFill>
            <a:srgbClr val="FF0000"/>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405" name="Freeform 85">
            <a:extLst>
              <a:ext uri="{FF2B5EF4-FFF2-40B4-BE49-F238E27FC236}">
                <a16:creationId xmlns:a16="http://schemas.microsoft.com/office/drawing/2014/main" id="{226DC458-5F5B-7255-FD43-9C403A79D1F3}"/>
              </a:ext>
            </a:extLst>
          </p:cNvPr>
          <p:cNvSpPr>
            <a:spLocks/>
          </p:cNvSpPr>
          <p:nvPr/>
        </p:nvSpPr>
        <p:spPr bwMode="auto">
          <a:xfrm>
            <a:off x="6651625" y="2208213"/>
            <a:ext cx="1549400" cy="419100"/>
          </a:xfrm>
          <a:custGeom>
            <a:avLst/>
            <a:gdLst>
              <a:gd name="T0" fmla="*/ 75 w 1329"/>
              <a:gd name="T1" fmla="*/ 340 h 355"/>
              <a:gd name="T2" fmla="*/ 159 w 1329"/>
              <a:gd name="T3" fmla="*/ 319 h 355"/>
              <a:gd name="T4" fmla="*/ 261 w 1329"/>
              <a:gd name="T5" fmla="*/ 295 h 355"/>
              <a:gd name="T6" fmla="*/ 328 w 1329"/>
              <a:gd name="T7" fmla="*/ 286 h 355"/>
              <a:gd name="T8" fmla="*/ 405 w 1329"/>
              <a:gd name="T9" fmla="*/ 262 h 355"/>
              <a:gd name="T10" fmla="*/ 495 w 1329"/>
              <a:gd name="T11" fmla="*/ 249 h 355"/>
              <a:gd name="T12" fmla="*/ 586 w 1329"/>
              <a:gd name="T13" fmla="*/ 214 h 355"/>
              <a:gd name="T14" fmla="*/ 504 w 1329"/>
              <a:gd name="T15" fmla="*/ 226 h 355"/>
              <a:gd name="T16" fmla="*/ 444 w 1329"/>
              <a:gd name="T17" fmla="*/ 223 h 355"/>
              <a:gd name="T18" fmla="*/ 549 w 1329"/>
              <a:gd name="T19" fmla="*/ 207 h 355"/>
              <a:gd name="T20" fmla="*/ 607 w 1329"/>
              <a:gd name="T21" fmla="*/ 201 h 355"/>
              <a:gd name="T22" fmla="*/ 670 w 1329"/>
              <a:gd name="T23" fmla="*/ 183 h 355"/>
              <a:gd name="T24" fmla="*/ 723 w 1329"/>
              <a:gd name="T25" fmla="*/ 157 h 355"/>
              <a:gd name="T26" fmla="*/ 645 w 1329"/>
              <a:gd name="T27" fmla="*/ 172 h 355"/>
              <a:gd name="T28" fmla="*/ 501 w 1329"/>
              <a:gd name="T29" fmla="*/ 210 h 355"/>
              <a:gd name="T30" fmla="*/ 490 w 1329"/>
              <a:gd name="T31" fmla="*/ 201 h 355"/>
              <a:gd name="T32" fmla="*/ 664 w 1329"/>
              <a:gd name="T33" fmla="*/ 156 h 355"/>
              <a:gd name="T34" fmla="*/ 655 w 1329"/>
              <a:gd name="T35" fmla="*/ 151 h 355"/>
              <a:gd name="T36" fmla="*/ 540 w 1329"/>
              <a:gd name="T37" fmla="*/ 174 h 355"/>
              <a:gd name="T38" fmla="*/ 676 w 1329"/>
              <a:gd name="T39" fmla="*/ 141 h 355"/>
              <a:gd name="T40" fmla="*/ 804 w 1329"/>
              <a:gd name="T41" fmla="*/ 120 h 355"/>
              <a:gd name="T42" fmla="*/ 825 w 1329"/>
              <a:gd name="T43" fmla="*/ 129 h 355"/>
              <a:gd name="T44" fmla="*/ 750 w 1329"/>
              <a:gd name="T45" fmla="*/ 135 h 355"/>
              <a:gd name="T46" fmla="*/ 777 w 1329"/>
              <a:gd name="T47" fmla="*/ 147 h 355"/>
              <a:gd name="T48" fmla="*/ 772 w 1329"/>
              <a:gd name="T49" fmla="*/ 160 h 355"/>
              <a:gd name="T50" fmla="*/ 808 w 1329"/>
              <a:gd name="T51" fmla="*/ 145 h 355"/>
              <a:gd name="T52" fmla="*/ 858 w 1329"/>
              <a:gd name="T53" fmla="*/ 147 h 355"/>
              <a:gd name="T54" fmla="*/ 970 w 1329"/>
              <a:gd name="T55" fmla="*/ 130 h 355"/>
              <a:gd name="T56" fmla="*/ 1128 w 1329"/>
              <a:gd name="T57" fmla="*/ 90 h 355"/>
              <a:gd name="T58" fmla="*/ 1221 w 1329"/>
              <a:gd name="T59" fmla="*/ 45 h 355"/>
              <a:gd name="T60" fmla="*/ 1251 w 1329"/>
              <a:gd name="T61" fmla="*/ 27 h 355"/>
              <a:gd name="T62" fmla="*/ 1309 w 1329"/>
              <a:gd name="T63" fmla="*/ 0 h 355"/>
              <a:gd name="T64" fmla="*/ 1314 w 1329"/>
              <a:gd name="T65" fmla="*/ 10 h 355"/>
              <a:gd name="T66" fmla="*/ 1269 w 1329"/>
              <a:gd name="T67" fmla="*/ 28 h 355"/>
              <a:gd name="T68" fmla="*/ 1329 w 1329"/>
              <a:gd name="T69" fmla="*/ 10 h 355"/>
              <a:gd name="T70" fmla="*/ 1189 w 1329"/>
              <a:gd name="T71" fmla="*/ 70 h 355"/>
              <a:gd name="T72" fmla="*/ 1032 w 1329"/>
              <a:gd name="T73" fmla="*/ 126 h 355"/>
              <a:gd name="T74" fmla="*/ 903 w 1329"/>
              <a:gd name="T75" fmla="*/ 147 h 355"/>
              <a:gd name="T76" fmla="*/ 744 w 1329"/>
              <a:gd name="T77" fmla="*/ 184 h 355"/>
              <a:gd name="T78" fmla="*/ 601 w 1329"/>
              <a:gd name="T79" fmla="*/ 223 h 355"/>
              <a:gd name="T80" fmla="*/ 484 w 1329"/>
              <a:gd name="T81" fmla="*/ 262 h 355"/>
              <a:gd name="T82" fmla="*/ 414 w 1329"/>
              <a:gd name="T83" fmla="*/ 271 h 355"/>
              <a:gd name="T84" fmla="*/ 304 w 1329"/>
              <a:gd name="T85" fmla="*/ 300 h 355"/>
              <a:gd name="T86" fmla="*/ 223 w 1329"/>
              <a:gd name="T87" fmla="*/ 309 h 355"/>
              <a:gd name="T88" fmla="*/ 141 w 1329"/>
              <a:gd name="T89" fmla="*/ 334 h 355"/>
              <a:gd name="T90" fmla="*/ 42 w 1329"/>
              <a:gd name="T91" fmla="*/ 351 h 355"/>
              <a:gd name="T92" fmla="*/ 19 w 1329"/>
              <a:gd name="T93" fmla="*/ 342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29" h="355">
                <a:moveTo>
                  <a:pt x="19" y="342"/>
                </a:moveTo>
                <a:lnTo>
                  <a:pt x="75" y="340"/>
                </a:lnTo>
                <a:lnTo>
                  <a:pt x="114" y="328"/>
                </a:lnTo>
                <a:lnTo>
                  <a:pt x="159" y="319"/>
                </a:lnTo>
                <a:lnTo>
                  <a:pt x="219" y="304"/>
                </a:lnTo>
                <a:lnTo>
                  <a:pt x="261" y="295"/>
                </a:lnTo>
                <a:lnTo>
                  <a:pt x="297" y="288"/>
                </a:lnTo>
                <a:lnTo>
                  <a:pt x="328" y="286"/>
                </a:lnTo>
                <a:lnTo>
                  <a:pt x="355" y="276"/>
                </a:lnTo>
                <a:lnTo>
                  <a:pt x="405" y="262"/>
                </a:lnTo>
                <a:lnTo>
                  <a:pt x="436" y="258"/>
                </a:lnTo>
                <a:lnTo>
                  <a:pt x="495" y="249"/>
                </a:lnTo>
                <a:lnTo>
                  <a:pt x="537" y="225"/>
                </a:lnTo>
                <a:lnTo>
                  <a:pt x="586" y="214"/>
                </a:lnTo>
                <a:lnTo>
                  <a:pt x="534" y="216"/>
                </a:lnTo>
                <a:lnTo>
                  <a:pt x="504" y="226"/>
                </a:lnTo>
                <a:lnTo>
                  <a:pt x="447" y="235"/>
                </a:lnTo>
                <a:lnTo>
                  <a:pt x="444" y="223"/>
                </a:lnTo>
                <a:lnTo>
                  <a:pt x="498" y="219"/>
                </a:lnTo>
                <a:lnTo>
                  <a:pt x="549" y="207"/>
                </a:lnTo>
                <a:lnTo>
                  <a:pt x="592" y="202"/>
                </a:lnTo>
                <a:lnTo>
                  <a:pt x="607" y="201"/>
                </a:lnTo>
                <a:lnTo>
                  <a:pt x="651" y="187"/>
                </a:lnTo>
                <a:lnTo>
                  <a:pt x="670" y="183"/>
                </a:lnTo>
                <a:lnTo>
                  <a:pt x="724" y="169"/>
                </a:lnTo>
                <a:lnTo>
                  <a:pt x="723" y="157"/>
                </a:lnTo>
                <a:lnTo>
                  <a:pt x="693" y="154"/>
                </a:lnTo>
                <a:lnTo>
                  <a:pt x="645" y="172"/>
                </a:lnTo>
                <a:lnTo>
                  <a:pt x="562" y="195"/>
                </a:lnTo>
                <a:lnTo>
                  <a:pt x="501" y="210"/>
                </a:lnTo>
                <a:lnTo>
                  <a:pt x="484" y="210"/>
                </a:lnTo>
                <a:lnTo>
                  <a:pt x="490" y="201"/>
                </a:lnTo>
                <a:lnTo>
                  <a:pt x="591" y="178"/>
                </a:lnTo>
                <a:lnTo>
                  <a:pt x="664" y="156"/>
                </a:lnTo>
                <a:lnTo>
                  <a:pt x="714" y="144"/>
                </a:lnTo>
                <a:lnTo>
                  <a:pt x="655" y="151"/>
                </a:lnTo>
                <a:lnTo>
                  <a:pt x="610" y="163"/>
                </a:lnTo>
                <a:lnTo>
                  <a:pt x="540" y="174"/>
                </a:lnTo>
                <a:lnTo>
                  <a:pt x="634" y="150"/>
                </a:lnTo>
                <a:lnTo>
                  <a:pt x="676" y="141"/>
                </a:lnTo>
                <a:lnTo>
                  <a:pt x="759" y="123"/>
                </a:lnTo>
                <a:lnTo>
                  <a:pt x="804" y="120"/>
                </a:lnTo>
                <a:lnTo>
                  <a:pt x="873" y="108"/>
                </a:lnTo>
                <a:lnTo>
                  <a:pt x="825" y="129"/>
                </a:lnTo>
                <a:lnTo>
                  <a:pt x="783" y="129"/>
                </a:lnTo>
                <a:lnTo>
                  <a:pt x="750" y="135"/>
                </a:lnTo>
                <a:lnTo>
                  <a:pt x="804" y="136"/>
                </a:lnTo>
                <a:lnTo>
                  <a:pt x="777" y="147"/>
                </a:lnTo>
                <a:lnTo>
                  <a:pt x="753" y="153"/>
                </a:lnTo>
                <a:lnTo>
                  <a:pt x="772" y="160"/>
                </a:lnTo>
                <a:lnTo>
                  <a:pt x="796" y="159"/>
                </a:lnTo>
                <a:lnTo>
                  <a:pt x="808" y="145"/>
                </a:lnTo>
                <a:lnTo>
                  <a:pt x="832" y="145"/>
                </a:lnTo>
                <a:lnTo>
                  <a:pt x="858" y="147"/>
                </a:lnTo>
                <a:lnTo>
                  <a:pt x="918" y="136"/>
                </a:lnTo>
                <a:lnTo>
                  <a:pt x="970" y="130"/>
                </a:lnTo>
                <a:lnTo>
                  <a:pt x="1026" y="114"/>
                </a:lnTo>
                <a:lnTo>
                  <a:pt x="1128" y="90"/>
                </a:lnTo>
                <a:lnTo>
                  <a:pt x="1191" y="61"/>
                </a:lnTo>
                <a:lnTo>
                  <a:pt x="1221" y="45"/>
                </a:lnTo>
                <a:lnTo>
                  <a:pt x="1200" y="40"/>
                </a:lnTo>
                <a:lnTo>
                  <a:pt x="1251" y="27"/>
                </a:lnTo>
                <a:lnTo>
                  <a:pt x="1272" y="10"/>
                </a:lnTo>
                <a:lnTo>
                  <a:pt x="1309" y="0"/>
                </a:lnTo>
                <a:lnTo>
                  <a:pt x="1302" y="9"/>
                </a:lnTo>
                <a:lnTo>
                  <a:pt x="1314" y="10"/>
                </a:lnTo>
                <a:lnTo>
                  <a:pt x="1291" y="21"/>
                </a:lnTo>
                <a:lnTo>
                  <a:pt x="1269" y="28"/>
                </a:lnTo>
                <a:lnTo>
                  <a:pt x="1284" y="31"/>
                </a:lnTo>
                <a:lnTo>
                  <a:pt x="1329" y="10"/>
                </a:lnTo>
                <a:lnTo>
                  <a:pt x="1245" y="55"/>
                </a:lnTo>
                <a:lnTo>
                  <a:pt x="1189" y="70"/>
                </a:lnTo>
                <a:lnTo>
                  <a:pt x="1122" y="100"/>
                </a:lnTo>
                <a:lnTo>
                  <a:pt x="1032" y="126"/>
                </a:lnTo>
                <a:lnTo>
                  <a:pt x="978" y="141"/>
                </a:lnTo>
                <a:lnTo>
                  <a:pt x="903" y="147"/>
                </a:lnTo>
                <a:lnTo>
                  <a:pt x="816" y="168"/>
                </a:lnTo>
                <a:lnTo>
                  <a:pt x="744" y="184"/>
                </a:lnTo>
                <a:lnTo>
                  <a:pt x="703" y="195"/>
                </a:lnTo>
                <a:lnTo>
                  <a:pt x="601" y="223"/>
                </a:lnTo>
                <a:lnTo>
                  <a:pt x="546" y="238"/>
                </a:lnTo>
                <a:lnTo>
                  <a:pt x="484" y="262"/>
                </a:lnTo>
                <a:lnTo>
                  <a:pt x="447" y="271"/>
                </a:lnTo>
                <a:lnTo>
                  <a:pt x="414" y="271"/>
                </a:lnTo>
                <a:lnTo>
                  <a:pt x="357" y="289"/>
                </a:lnTo>
                <a:lnTo>
                  <a:pt x="304" y="300"/>
                </a:lnTo>
                <a:lnTo>
                  <a:pt x="268" y="310"/>
                </a:lnTo>
                <a:lnTo>
                  <a:pt x="223" y="309"/>
                </a:lnTo>
                <a:lnTo>
                  <a:pt x="178" y="321"/>
                </a:lnTo>
                <a:lnTo>
                  <a:pt x="141" y="334"/>
                </a:lnTo>
                <a:lnTo>
                  <a:pt x="88" y="348"/>
                </a:lnTo>
                <a:lnTo>
                  <a:pt x="42" y="351"/>
                </a:lnTo>
                <a:lnTo>
                  <a:pt x="0" y="355"/>
                </a:lnTo>
                <a:lnTo>
                  <a:pt x="19" y="342"/>
                </a:lnTo>
                <a:close/>
              </a:path>
            </a:pathLst>
          </a:custGeom>
          <a:solidFill>
            <a:srgbClr val="FF0000"/>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406" name="Freeform 86">
            <a:extLst>
              <a:ext uri="{FF2B5EF4-FFF2-40B4-BE49-F238E27FC236}">
                <a16:creationId xmlns:a16="http://schemas.microsoft.com/office/drawing/2014/main" id="{B1F6FD35-B79E-43EB-ABF3-275159CEBA3D}"/>
              </a:ext>
            </a:extLst>
          </p:cNvPr>
          <p:cNvSpPr>
            <a:spLocks/>
          </p:cNvSpPr>
          <p:nvPr/>
        </p:nvSpPr>
        <p:spPr bwMode="auto">
          <a:xfrm>
            <a:off x="7642225" y="2343150"/>
            <a:ext cx="104775" cy="34925"/>
          </a:xfrm>
          <a:custGeom>
            <a:avLst/>
            <a:gdLst>
              <a:gd name="T0" fmla="*/ 0 w 91"/>
              <a:gd name="T1" fmla="*/ 19 h 30"/>
              <a:gd name="T2" fmla="*/ 52 w 91"/>
              <a:gd name="T3" fmla="*/ 3 h 30"/>
              <a:gd name="T4" fmla="*/ 88 w 91"/>
              <a:gd name="T5" fmla="*/ 0 h 30"/>
              <a:gd name="T6" fmla="*/ 78 w 91"/>
              <a:gd name="T7" fmla="*/ 6 h 30"/>
              <a:gd name="T8" fmla="*/ 91 w 91"/>
              <a:gd name="T9" fmla="*/ 13 h 30"/>
              <a:gd name="T10" fmla="*/ 52 w 91"/>
              <a:gd name="T11" fmla="*/ 16 h 30"/>
              <a:gd name="T12" fmla="*/ 3 w 91"/>
              <a:gd name="T13" fmla="*/ 30 h 30"/>
              <a:gd name="T14" fmla="*/ 10 w 91"/>
              <a:gd name="T15" fmla="*/ 22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1" h="30">
                <a:moveTo>
                  <a:pt x="0" y="19"/>
                </a:moveTo>
                <a:lnTo>
                  <a:pt x="52" y="3"/>
                </a:lnTo>
                <a:lnTo>
                  <a:pt x="88" y="0"/>
                </a:lnTo>
                <a:lnTo>
                  <a:pt x="78" y="6"/>
                </a:lnTo>
                <a:lnTo>
                  <a:pt x="91" y="13"/>
                </a:lnTo>
                <a:lnTo>
                  <a:pt x="52" y="16"/>
                </a:lnTo>
                <a:lnTo>
                  <a:pt x="3" y="30"/>
                </a:lnTo>
                <a:lnTo>
                  <a:pt x="10" y="22"/>
                </a:lnTo>
              </a:path>
            </a:pathLst>
          </a:custGeom>
          <a:solidFill>
            <a:srgbClr val="FF0000"/>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407" name="Freeform 87">
            <a:extLst>
              <a:ext uri="{FF2B5EF4-FFF2-40B4-BE49-F238E27FC236}">
                <a16:creationId xmlns:a16="http://schemas.microsoft.com/office/drawing/2014/main" id="{F326344F-8082-E0E0-CA9B-5637150F8837}"/>
              </a:ext>
            </a:extLst>
          </p:cNvPr>
          <p:cNvSpPr>
            <a:spLocks/>
          </p:cNvSpPr>
          <p:nvPr/>
        </p:nvSpPr>
        <p:spPr bwMode="auto">
          <a:xfrm>
            <a:off x="7261225" y="2000250"/>
            <a:ext cx="1143000" cy="346075"/>
          </a:xfrm>
          <a:custGeom>
            <a:avLst/>
            <a:gdLst>
              <a:gd name="T0" fmla="*/ 915 w 983"/>
              <a:gd name="T1" fmla="*/ 15 h 293"/>
              <a:gd name="T2" fmla="*/ 918 w 983"/>
              <a:gd name="T3" fmla="*/ 26 h 293"/>
              <a:gd name="T4" fmla="*/ 884 w 983"/>
              <a:gd name="T5" fmla="*/ 45 h 293"/>
              <a:gd name="T6" fmla="*/ 785 w 983"/>
              <a:gd name="T7" fmla="*/ 78 h 293"/>
              <a:gd name="T8" fmla="*/ 755 w 983"/>
              <a:gd name="T9" fmla="*/ 102 h 293"/>
              <a:gd name="T10" fmla="*/ 708 w 983"/>
              <a:gd name="T11" fmla="*/ 113 h 293"/>
              <a:gd name="T12" fmla="*/ 680 w 983"/>
              <a:gd name="T13" fmla="*/ 105 h 293"/>
              <a:gd name="T14" fmla="*/ 575 w 983"/>
              <a:gd name="T15" fmla="*/ 144 h 293"/>
              <a:gd name="T16" fmla="*/ 450 w 983"/>
              <a:gd name="T17" fmla="*/ 182 h 293"/>
              <a:gd name="T18" fmla="*/ 293 w 983"/>
              <a:gd name="T19" fmla="*/ 206 h 293"/>
              <a:gd name="T20" fmla="*/ 156 w 983"/>
              <a:gd name="T21" fmla="*/ 233 h 293"/>
              <a:gd name="T22" fmla="*/ 0 w 983"/>
              <a:gd name="T23" fmla="*/ 261 h 293"/>
              <a:gd name="T24" fmla="*/ 86 w 983"/>
              <a:gd name="T25" fmla="*/ 252 h 293"/>
              <a:gd name="T26" fmla="*/ 173 w 983"/>
              <a:gd name="T27" fmla="*/ 242 h 293"/>
              <a:gd name="T28" fmla="*/ 203 w 983"/>
              <a:gd name="T29" fmla="*/ 227 h 293"/>
              <a:gd name="T30" fmla="*/ 273 w 983"/>
              <a:gd name="T31" fmla="*/ 215 h 293"/>
              <a:gd name="T32" fmla="*/ 269 w 983"/>
              <a:gd name="T33" fmla="*/ 225 h 293"/>
              <a:gd name="T34" fmla="*/ 248 w 983"/>
              <a:gd name="T35" fmla="*/ 240 h 293"/>
              <a:gd name="T36" fmla="*/ 177 w 983"/>
              <a:gd name="T37" fmla="*/ 249 h 293"/>
              <a:gd name="T38" fmla="*/ 99 w 983"/>
              <a:gd name="T39" fmla="*/ 260 h 293"/>
              <a:gd name="T40" fmla="*/ 99 w 983"/>
              <a:gd name="T41" fmla="*/ 266 h 293"/>
              <a:gd name="T42" fmla="*/ 191 w 983"/>
              <a:gd name="T43" fmla="*/ 255 h 293"/>
              <a:gd name="T44" fmla="*/ 282 w 983"/>
              <a:gd name="T45" fmla="*/ 242 h 293"/>
              <a:gd name="T46" fmla="*/ 360 w 983"/>
              <a:gd name="T47" fmla="*/ 231 h 293"/>
              <a:gd name="T48" fmla="*/ 267 w 983"/>
              <a:gd name="T49" fmla="*/ 255 h 293"/>
              <a:gd name="T50" fmla="*/ 158 w 983"/>
              <a:gd name="T51" fmla="*/ 269 h 293"/>
              <a:gd name="T52" fmla="*/ 74 w 983"/>
              <a:gd name="T53" fmla="*/ 293 h 293"/>
              <a:gd name="T54" fmla="*/ 156 w 983"/>
              <a:gd name="T55" fmla="*/ 278 h 293"/>
              <a:gd name="T56" fmla="*/ 219 w 983"/>
              <a:gd name="T57" fmla="*/ 270 h 293"/>
              <a:gd name="T58" fmla="*/ 318 w 983"/>
              <a:gd name="T59" fmla="*/ 254 h 293"/>
              <a:gd name="T60" fmla="*/ 407 w 983"/>
              <a:gd name="T61" fmla="*/ 240 h 293"/>
              <a:gd name="T62" fmla="*/ 500 w 983"/>
              <a:gd name="T63" fmla="*/ 231 h 293"/>
              <a:gd name="T64" fmla="*/ 626 w 983"/>
              <a:gd name="T65" fmla="*/ 189 h 293"/>
              <a:gd name="T66" fmla="*/ 635 w 983"/>
              <a:gd name="T67" fmla="*/ 176 h 293"/>
              <a:gd name="T68" fmla="*/ 584 w 983"/>
              <a:gd name="T69" fmla="*/ 183 h 293"/>
              <a:gd name="T70" fmla="*/ 467 w 983"/>
              <a:gd name="T71" fmla="*/ 213 h 293"/>
              <a:gd name="T72" fmla="*/ 464 w 983"/>
              <a:gd name="T73" fmla="*/ 201 h 293"/>
              <a:gd name="T74" fmla="*/ 351 w 983"/>
              <a:gd name="T75" fmla="*/ 219 h 293"/>
              <a:gd name="T76" fmla="*/ 324 w 983"/>
              <a:gd name="T77" fmla="*/ 210 h 293"/>
              <a:gd name="T78" fmla="*/ 429 w 983"/>
              <a:gd name="T79" fmla="*/ 192 h 293"/>
              <a:gd name="T80" fmla="*/ 542 w 983"/>
              <a:gd name="T81" fmla="*/ 164 h 293"/>
              <a:gd name="T82" fmla="*/ 666 w 983"/>
              <a:gd name="T83" fmla="*/ 120 h 293"/>
              <a:gd name="T84" fmla="*/ 642 w 983"/>
              <a:gd name="T85" fmla="*/ 138 h 293"/>
              <a:gd name="T86" fmla="*/ 554 w 983"/>
              <a:gd name="T87" fmla="*/ 167 h 293"/>
              <a:gd name="T88" fmla="*/ 495 w 983"/>
              <a:gd name="T89" fmla="*/ 186 h 293"/>
              <a:gd name="T90" fmla="*/ 582 w 983"/>
              <a:gd name="T91" fmla="*/ 177 h 293"/>
              <a:gd name="T92" fmla="*/ 668 w 983"/>
              <a:gd name="T93" fmla="*/ 140 h 293"/>
              <a:gd name="T94" fmla="*/ 699 w 983"/>
              <a:gd name="T95" fmla="*/ 132 h 293"/>
              <a:gd name="T96" fmla="*/ 786 w 983"/>
              <a:gd name="T97" fmla="*/ 105 h 293"/>
              <a:gd name="T98" fmla="*/ 848 w 983"/>
              <a:gd name="T99" fmla="*/ 74 h 293"/>
              <a:gd name="T100" fmla="*/ 851 w 983"/>
              <a:gd name="T101" fmla="*/ 90 h 293"/>
              <a:gd name="T102" fmla="*/ 768 w 983"/>
              <a:gd name="T103" fmla="*/ 122 h 293"/>
              <a:gd name="T104" fmla="*/ 717 w 983"/>
              <a:gd name="T105" fmla="*/ 134 h 293"/>
              <a:gd name="T106" fmla="*/ 668 w 983"/>
              <a:gd name="T107" fmla="*/ 162 h 293"/>
              <a:gd name="T108" fmla="*/ 701 w 983"/>
              <a:gd name="T109" fmla="*/ 173 h 293"/>
              <a:gd name="T110" fmla="*/ 755 w 983"/>
              <a:gd name="T111" fmla="*/ 164 h 293"/>
              <a:gd name="T112" fmla="*/ 818 w 983"/>
              <a:gd name="T113" fmla="*/ 134 h 293"/>
              <a:gd name="T114" fmla="*/ 798 w 983"/>
              <a:gd name="T115" fmla="*/ 179 h 293"/>
              <a:gd name="T116" fmla="*/ 789 w 983"/>
              <a:gd name="T117" fmla="*/ 194 h 293"/>
              <a:gd name="T118" fmla="*/ 753 w 983"/>
              <a:gd name="T119" fmla="*/ 221 h 293"/>
              <a:gd name="T120" fmla="*/ 852 w 983"/>
              <a:gd name="T121" fmla="*/ 173 h 293"/>
              <a:gd name="T122" fmla="*/ 963 w 983"/>
              <a:gd name="T123" fmla="*/ 119 h 293"/>
              <a:gd name="T124" fmla="*/ 974 w 983"/>
              <a:gd name="T125"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83" h="293">
                <a:moveTo>
                  <a:pt x="974" y="0"/>
                </a:moveTo>
                <a:lnTo>
                  <a:pt x="915" y="15"/>
                </a:lnTo>
                <a:lnTo>
                  <a:pt x="896" y="23"/>
                </a:lnTo>
                <a:lnTo>
                  <a:pt x="918" y="26"/>
                </a:lnTo>
                <a:lnTo>
                  <a:pt x="873" y="44"/>
                </a:lnTo>
                <a:lnTo>
                  <a:pt x="884" y="45"/>
                </a:lnTo>
                <a:lnTo>
                  <a:pt x="857" y="56"/>
                </a:lnTo>
                <a:lnTo>
                  <a:pt x="785" y="78"/>
                </a:lnTo>
                <a:lnTo>
                  <a:pt x="725" y="96"/>
                </a:lnTo>
                <a:lnTo>
                  <a:pt x="755" y="102"/>
                </a:lnTo>
                <a:lnTo>
                  <a:pt x="726" y="113"/>
                </a:lnTo>
                <a:lnTo>
                  <a:pt x="708" y="113"/>
                </a:lnTo>
                <a:lnTo>
                  <a:pt x="717" y="99"/>
                </a:lnTo>
                <a:lnTo>
                  <a:pt x="680" y="105"/>
                </a:lnTo>
                <a:lnTo>
                  <a:pt x="644" y="119"/>
                </a:lnTo>
                <a:lnTo>
                  <a:pt x="575" y="144"/>
                </a:lnTo>
                <a:lnTo>
                  <a:pt x="522" y="164"/>
                </a:lnTo>
                <a:lnTo>
                  <a:pt x="450" y="182"/>
                </a:lnTo>
                <a:lnTo>
                  <a:pt x="365" y="201"/>
                </a:lnTo>
                <a:lnTo>
                  <a:pt x="293" y="206"/>
                </a:lnTo>
                <a:lnTo>
                  <a:pt x="236" y="215"/>
                </a:lnTo>
                <a:lnTo>
                  <a:pt x="156" y="233"/>
                </a:lnTo>
                <a:lnTo>
                  <a:pt x="50" y="252"/>
                </a:lnTo>
                <a:lnTo>
                  <a:pt x="0" y="261"/>
                </a:lnTo>
                <a:lnTo>
                  <a:pt x="36" y="260"/>
                </a:lnTo>
                <a:lnTo>
                  <a:pt x="86" y="252"/>
                </a:lnTo>
                <a:lnTo>
                  <a:pt x="135" y="242"/>
                </a:lnTo>
                <a:lnTo>
                  <a:pt x="173" y="242"/>
                </a:lnTo>
                <a:lnTo>
                  <a:pt x="215" y="233"/>
                </a:lnTo>
                <a:lnTo>
                  <a:pt x="203" y="227"/>
                </a:lnTo>
                <a:lnTo>
                  <a:pt x="234" y="218"/>
                </a:lnTo>
                <a:lnTo>
                  <a:pt x="273" y="215"/>
                </a:lnTo>
                <a:lnTo>
                  <a:pt x="290" y="215"/>
                </a:lnTo>
                <a:lnTo>
                  <a:pt x="269" y="225"/>
                </a:lnTo>
                <a:lnTo>
                  <a:pt x="285" y="230"/>
                </a:lnTo>
                <a:lnTo>
                  <a:pt x="248" y="240"/>
                </a:lnTo>
                <a:lnTo>
                  <a:pt x="207" y="246"/>
                </a:lnTo>
                <a:lnTo>
                  <a:pt x="177" y="249"/>
                </a:lnTo>
                <a:lnTo>
                  <a:pt x="143" y="251"/>
                </a:lnTo>
                <a:lnTo>
                  <a:pt x="99" y="260"/>
                </a:lnTo>
                <a:lnTo>
                  <a:pt x="78" y="267"/>
                </a:lnTo>
                <a:lnTo>
                  <a:pt x="99" y="266"/>
                </a:lnTo>
                <a:lnTo>
                  <a:pt x="135" y="258"/>
                </a:lnTo>
                <a:lnTo>
                  <a:pt x="191" y="255"/>
                </a:lnTo>
                <a:lnTo>
                  <a:pt x="242" y="251"/>
                </a:lnTo>
                <a:lnTo>
                  <a:pt x="282" y="242"/>
                </a:lnTo>
                <a:lnTo>
                  <a:pt x="336" y="234"/>
                </a:lnTo>
                <a:lnTo>
                  <a:pt x="360" y="231"/>
                </a:lnTo>
                <a:lnTo>
                  <a:pt x="321" y="243"/>
                </a:lnTo>
                <a:lnTo>
                  <a:pt x="267" y="255"/>
                </a:lnTo>
                <a:lnTo>
                  <a:pt x="206" y="264"/>
                </a:lnTo>
                <a:lnTo>
                  <a:pt x="158" y="269"/>
                </a:lnTo>
                <a:lnTo>
                  <a:pt x="84" y="285"/>
                </a:lnTo>
                <a:lnTo>
                  <a:pt x="74" y="293"/>
                </a:lnTo>
                <a:lnTo>
                  <a:pt x="110" y="288"/>
                </a:lnTo>
                <a:lnTo>
                  <a:pt x="156" y="278"/>
                </a:lnTo>
                <a:lnTo>
                  <a:pt x="183" y="273"/>
                </a:lnTo>
                <a:lnTo>
                  <a:pt x="219" y="270"/>
                </a:lnTo>
                <a:lnTo>
                  <a:pt x="255" y="261"/>
                </a:lnTo>
                <a:lnTo>
                  <a:pt x="318" y="254"/>
                </a:lnTo>
                <a:lnTo>
                  <a:pt x="366" y="243"/>
                </a:lnTo>
                <a:lnTo>
                  <a:pt x="407" y="240"/>
                </a:lnTo>
                <a:lnTo>
                  <a:pt x="449" y="245"/>
                </a:lnTo>
                <a:lnTo>
                  <a:pt x="500" y="231"/>
                </a:lnTo>
                <a:lnTo>
                  <a:pt x="551" y="212"/>
                </a:lnTo>
                <a:lnTo>
                  <a:pt x="626" y="189"/>
                </a:lnTo>
                <a:lnTo>
                  <a:pt x="657" y="176"/>
                </a:lnTo>
                <a:lnTo>
                  <a:pt x="635" y="176"/>
                </a:lnTo>
                <a:lnTo>
                  <a:pt x="647" y="167"/>
                </a:lnTo>
                <a:lnTo>
                  <a:pt x="584" y="183"/>
                </a:lnTo>
                <a:lnTo>
                  <a:pt x="542" y="192"/>
                </a:lnTo>
                <a:lnTo>
                  <a:pt x="467" y="213"/>
                </a:lnTo>
                <a:lnTo>
                  <a:pt x="437" y="219"/>
                </a:lnTo>
                <a:lnTo>
                  <a:pt x="464" y="201"/>
                </a:lnTo>
                <a:lnTo>
                  <a:pt x="434" y="206"/>
                </a:lnTo>
                <a:lnTo>
                  <a:pt x="351" y="219"/>
                </a:lnTo>
                <a:lnTo>
                  <a:pt x="318" y="219"/>
                </a:lnTo>
                <a:lnTo>
                  <a:pt x="324" y="210"/>
                </a:lnTo>
                <a:lnTo>
                  <a:pt x="378" y="204"/>
                </a:lnTo>
                <a:lnTo>
                  <a:pt x="429" y="192"/>
                </a:lnTo>
                <a:lnTo>
                  <a:pt x="479" y="183"/>
                </a:lnTo>
                <a:lnTo>
                  <a:pt x="542" y="164"/>
                </a:lnTo>
                <a:lnTo>
                  <a:pt x="605" y="141"/>
                </a:lnTo>
                <a:lnTo>
                  <a:pt x="666" y="120"/>
                </a:lnTo>
                <a:lnTo>
                  <a:pt x="698" y="110"/>
                </a:lnTo>
                <a:lnTo>
                  <a:pt x="642" y="138"/>
                </a:lnTo>
                <a:lnTo>
                  <a:pt x="587" y="152"/>
                </a:lnTo>
                <a:lnTo>
                  <a:pt x="554" y="167"/>
                </a:lnTo>
                <a:lnTo>
                  <a:pt x="506" y="180"/>
                </a:lnTo>
                <a:lnTo>
                  <a:pt x="495" y="186"/>
                </a:lnTo>
                <a:lnTo>
                  <a:pt x="537" y="180"/>
                </a:lnTo>
                <a:lnTo>
                  <a:pt x="582" y="177"/>
                </a:lnTo>
                <a:lnTo>
                  <a:pt x="626" y="165"/>
                </a:lnTo>
                <a:lnTo>
                  <a:pt x="668" y="140"/>
                </a:lnTo>
                <a:lnTo>
                  <a:pt x="705" y="119"/>
                </a:lnTo>
                <a:lnTo>
                  <a:pt x="699" y="132"/>
                </a:lnTo>
                <a:lnTo>
                  <a:pt x="734" y="120"/>
                </a:lnTo>
                <a:lnTo>
                  <a:pt x="786" y="105"/>
                </a:lnTo>
                <a:lnTo>
                  <a:pt x="821" y="81"/>
                </a:lnTo>
                <a:lnTo>
                  <a:pt x="848" y="74"/>
                </a:lnTo>
                <a:lnTo>
                  <a:pt x="890" y="66"/>
                </a:lnTo>
                <a:lnTo>
                  <a:pt x="851" y="90"/>
                </a:lnTo>
                <a:lnTo>
                  <a:pt x="816" y="107"/>
                </a:lnTo>
                <a:lnTo>
                  <a:pt x="768" y="122"/>
                </a:lnTo>
                <a:lnTo>
                  <a:pt x="731" y="138"/>
                </a:lnTo>
                <a:lnTo>
                  <a:pt x="717" y="134"/>
                </a:lnTo>
                <a:lnTo>
                  <a:pt x="686" y="147"/>
                </a:lnTo>
                <a:lnTo>
                  <a:pt x="668" y="162"/>
                </a:lnTo>
                <a:lnTo>
                  <a:pt x="690" y="164"/>
                </a:lnTo>
                <a:lnTo>
                  <a:pt x="701" y="173"/>
                </a:lnTo>
                <a:lnTo>
                  <a:pt x="696" y="182"/>
                </a:lnTo>
                <a:lnTo>
                  <a:pt x="755" y="164"/>
                </a:lnTo>
                <a:lnTo>
                  <a:pt x="786" y="149"/>
                </a:lnTo>
                <a:lnTo>
                  <a:pt x="818" y="134"/>
                </a:lnTo>
                <a:lnTo>
                  <a:pt x="797" y="159"/>
                </a:lnTo>
                <a:lnTo>
                  <a:pt x="798" y="179"/>
                </a:lnTo>
                <a:lnTo>
                  <a:pt x="819" y="177"/>
                </a:lnTo>
                <a:lnTo>
                  <a:pt x="789" y="194"/>
                </a:lnTo>
                <a:lnTo>
                  <a:pt x="752" y="207"/>
                </a:lnTo>
                <a:lnTo>
                  <a:pt x="753" y="221"/>
                </a:lnTo>
                <a:lnTo>
                  <a:pt x="809" y="191"/>
                </a:lnTo>
                <a:lnTo>
                  <a:pt x="852" y="173"/>
                </a:lnTo>
                <a:lnTo>
                  <a:pt x="894" y="152"/>
                </a:lnTo>
                <a:lnTo>
                  <a:pt x="963" y="119"/>
                </a:lnTo>
                <a:lnTo>
                  <a:pt x="983" y="108"/>
                </a:lnTo>
                <a:lnTo>
                  <a:pt x="974" y="0"/>
                </a:lnTo>
                <a:close/>
              </a:path>
            </a:pathLst>
          </a:custGeom>
          <a:solidFill>
            <a:srgbClr val="FF0000"/>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408" name="Freeform 88">
            <a:extLst>
              <a:ext uri="{FF2B5EF4-FFF2-40B4-BE49-F238E27FC236}">
                <a16:creationId xmlns:a16="http://schemas.microsoft.com/office/drawing/2014/main" id="{CB697C12-121F-0B77-5339-4C8EBD79BAB6}"/>
              </a:ext>
            </a:extLst>
          </p:cNvPr>
          <p:cNvSpPr>
            <a:spLocks/>
          </p:cNvSpPr>
          <p:nvPr/>
        </p:nvSpPr>
        <p:spPr bwMode="auto">
          <a:xfrm>
            <a:off x="7945438" y="2262188"/>
            <a:ext cx="74612" cy="20637"/>
          </a:xfrm>
          <a:custGeom>
            <a:avLst/>
            <a:gdLst>
              <a:gd name="T0" fmla="*/ 0 w 66"/>
              <a:gd name="T1" fmla="*/ 17 h 17"/>
              <a:gd name="T2" fmla="*/ 39 w 66"/>
              <a:gd name="T3" fmla="*/ 3 h 17"/>
              <a:gd name="T4" fmla="*/ 66 w 66"/>
              <a:gd name="T5" fmla="*/ 0 h 17"/>
              <a:gd name="T6" fmla="*/ 42 w 66"/>
              <a:gd name="T7" fmla="*/ 12 h 17"/>
              <a:gd name="T8" fmla="*/ 0 w 66"/>
              <a:gd name="T9" fmla="*/ 17 h 17"/>
            </a:gdLst>
            <a:ahLst/>
            <a:cxnLst>
              <a:cxn ang="0">
                <a:pos x="T0" y="T1"/>
              </a:cxn>
              <a:cxn ang="0">
                <a:pos x="T2" y="T3"/>
              </a:cxn>
              <a:cxn ang="0">
                <a:pos x="T4" y="T5"/>
              </a:cxn>
              <a:cxn ang="0">
                <a:pos x="T6" y="T7"/>
              </a:cxn>
              <a:cxn ang="0">
                <a:pos x="T8" y="T9"/>
              </a:cxn>
            </a:cxnLst>
            <a:rect l="0" t="0" r="r" b="b"/>
            <a:pathLst>
              <a:path w="66" h="17">
                <a:moveTo>
                  <a:pt x="0" y="17"/>
                </a:moveTo>
                <a:lnTo>
                  <a:pt x="39" y="3"/>
                </a:lnTo>
                <a:lnTo>
                  <a:pt x="66" y="0"/>
                </a:lnTo>
                <a:lnTo>
                  <a:pt x="42" y="12"/>
                </a:lnTo>
                <a:lnTo>
                  <a:pt x="0" y="17"/>
                </a:lnTo>
                <a:close/>
              </a:path>
            </a:pathLst>
          </a:custGeom>
          <a:solidFill>
            <a:srgbClr val="FF0000"/>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409" name="Freeform 89">
            <a:extLst>
              <a:ext uri="{FF2B5EF4-FFF2-40B4-BE49-F238E27FC236}">
                <a16:creationId xmlns:a16="http://schemas.microsoft.com/office/drawing/2014/main" id="{6242109F-C7D2-9CF4-233C-3834CE7C85A8}"/>
              </a:ext>
            </a:extLst>
          </p:cNvPr>
          <p:cNvSpPr>
            <a:spLocks/>
          </p:cNvSpPr>
          <p:nvPr/>
        </p:nvSpPr>
        <p:spPr bwMode="auto">
          <a:xfrm>
            <a:off x="7788275" y="2297113"/>
            <a:ext cx="125413" cy="31750"/>
          </a:xfrm>
          <a:custGeom>
            <a:avLst/>
            <a:gdLst>
              <a:gd name="T0" fmla="*/ 8 w 107"/>
              <a:gd name="T1" fmla="*/ 18 h 27"/>
              <a:gd name="T2" fmla="*/ 0 w 107"/>
              <a:gd name="T3" fmla="*/ 27 h 27"/>
              <a:gd name="T4" fmla="*/ 24 w 107"/>
              <a:gd name="T5" fmla="*/ 26 h 27"/>
              <a:gd name="T6" fmla="*/ 71 w 107"/>
              <a:gd name="T7" fmla="*/ 11 h 27"/>
              <a:gd name="T8" fmla="*/ 107 w 107"/>
              <a:gd name="T9" fmla="*/ 0 h 27"/>
              <a:gd name="T10" fmla="*/ 83 w 107"/>
              <a:gd name="T11" fmla="*/ 0 h 27"/>
              <a:gd name="T12" fmla="*/ 42 w 107"/>
              <a:gd name="T13" fmla="*/ 11 h 27"/>
              <a:gd name="T14" fmla="*/ 8 w 107"/>
              <a:gd name="T15" fmla="*/ 18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27">
                <a:moveTo>
                  <a:pt x="8" y="18"/>
                </a:moveTo>
                <a:lnTo>
                  <a:pt x="0" y="27"/>
                </a:lnTo>
                <a:lnTo>
                  <a:pt x="24" y="26"/>
                </a:lnTo>
                <a:lnTo>
                  <a:pt x="71" y="11"/>
                </a:lnTo>
                <a:lnTo>
                  <a:pt x="107" y="0"/>
                </a:lnTo>
                <a:lnTo>
                  <a:pt x="83" y="0"/>
                </a:lnTo>
                <a:lnTo>
                  <a:pt x="42" y="11"/>
                </a:lnTo>
                <a:lnTo>
                  <a:pt x="8" y="18"/>
                </a:lnTo>
                <a:close/>
              </a:path>
            </a:pathLst>
          </a:custGeom>
          <a:solidFill>
            <a:srgbClr val="FF0000"/>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410" name="Freeform 90">
            <a:extLst>
              <a:ext uri="{FF2B5EF4-FFF2-40B4-BE49-F238E27FC236}">
                <a16:creationId xmlns:a16="http://schemas.microsoft.com/office/drawing/2014/main" id="{657A2B6A-E0D2-1DE4-78E6-78F3CD157166}"/>
              </a:ext>
            </a:extLst>
          </p:cNvPr>
          <p:cNvSpPr>
            <a:spLocks/>
          </p:cNvSpPr>
          <p:nvPr/>
        </p:nvSpPr>
        <p:spPr bwMode="auto">
          <a:xfrm>
            <a:off x="7334250" y="2332038"/>
            <a:ext cx="155575" cy="31750"/>
          </a:xfrm>
          <a:custGeom>
            <a:avLst/>
            <a:gdLst>
              <a:gd name="T0" fmla="*/ 0 w 135"/>
              <a:gd name="T1" fmla="*/ 25 h 27"/>
              <a:gd name="T2" fmla="*/ 31 w 135"/>
              <a:gd name="T3" fmla="*/ 18 h 27"/>
              <a:gd name="T4" fmla="*/ 69 w 135"/>
              <a:gd name="T5" fmla="*/ 13 h 27"/>
              <a:gd name="T6" fmla="*/ 103 w 135"/>
              <a:gd name="T7" fmla="*/ 4 h 27"/>
              <a:gd name="T8" fmla="*/ 135 w 135"/>
              <a:gd name="T9" fmla="*/ 0 h 27"/>
              <a:gd name="T10" fmla="*/ 112 w 135"/>
              <a:gd name="T11" fmla="*/ 13 h 27"/>
              <a:gd name="T12" fmla="*/ 85 w 135"/>
              <a:gd name="T13" fmla="*/ 22 h 27"/>
              <a:gd name="T14" fmla="*/ 76 w 135"/>
              <a:gd name="T15" fmla="*/ 18 h 27"/>
              <a:gd name="T16" fmla="*/ 31 w 135"/>
              <a:gd name="T17" fmla="*/ 27 h 27"/>
              <a:gd name="T18" fmla="*/ 0 w 135"/>
              <a:gd name="T19" fmla="*/ 2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 h="27">
                <a:moveTo>
                  <a:pt x="0" y="25"/>
                </a:moveTo>
                <a:lnTo>
                  <a:pt x="31" y="18"/>
                </a:lnTo>
                <a:lnTo>
                  <a:pt x="69" y="13"/>
                </a:lnTo>
                <a:lnTo>
                  <a:pt x="103" y="4"/>
                </a:lnTo>
                <a:lnTo>
                  <a:pt x="135" y="0"/>
                </a:lnTo>
                <a:lnTo>
                  <a:pt x="112" y="13"/>
                </a:lnTo>
                <a:lnTo>
                  <a:pt x="85" y="22"/>
                </a:lnTo>
                <a:lnTo>
                  <a:pt x="76" y="18"/>
                </a:lnTo>
                <a:lnTo>
                  <a:pt x="31" y="27"/>
                </a:lnTo>
                <a:lnTo>
                  <a:pt x="0" y="25"/>
                </a:lnTo>
                <a:close/>
              </a:path>
            </a:pathLst>
          </a:custGeom>
          <a:solidFill>
            <a:srgbClr val="FF0000"/>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411" name="Freeform 91">
            <a:extLst>
              <a:ext uri="{FF2B5EF4-FFF2-40B4-BE49-F238E27FC236}">
                <a16:creationId xmlns:a16="http://schemas.microsoft.com/office/drawing/2014/main" id="{830A902A-D07F-C593-6748-B0EB66420EED}"/>
              </a:ext>
            </a:extLst>
          </p:cNvPr>
          <p:cNvSpPr>
            <a:spLocks/>
          </p:cNvSpPr>
          <p:nvPr/>
        </p:nvSpPr>
        <p:spPr bwMode="auto">
          <a:xfrm>
            <a:off x="7359650" y="2362200"/>
            <a:ext cx="58738" cy="19050"/>
          </a:xfrm>
          <a:custGeom>
            <a:avLst/>
            <a:gdLst>
              <a:gd name="T0" fmla="*/ 0 w 51"/>
              <a:gd name="T1" fmla="*/ 11 h 17"/>
              <a:gd name="T2" fmla="*/ 29 w 51"/>
              <a:gd name="T3" fmla="*/ 3 h 17"/>
              <a:gd name="T4" fmla="*/ 51 w 51"/>
              <a:gd name="T5" fmla="*/ 0 h 17"/>
              <a:gd name="T6" fmla="*/ 42 w 51"/>
              <a:gd name="T7" fmla="*/ 8 h 17"/>
              <a:gd name="T8" fmla="*/ 18 w 51"/>
              <a:gd name="T9" fmla="*/ 17 h 17"/>
              <a:gd name="T10" fmla="*/ 0 w 51"/>
              <a:gd name="T11" fmla="*/ 11 h 17"/>
            </a:gdLst>
            <a:ahLst/>
            <a:cxnLst>
              <a:cxn ang="0">
                <a:pos x="T0" y="T1"/>
              </a:cxn>
              <a:cxn ang="0">
                <a:pos x="T2" y="T3"/>
              </a:cxn>
              <a:cxn ang="0">
                <a:pos x="T4" y="T5"/>
              </a:cxn>
              <a:cxn ang="0">
                <a:pos x="T6" y="T7"/>
              </a:cxn>
              <a:cxn ang="0">
                <a:pos x="T8" y="T9"/>
              </a:cxn>
              <a:cxn ang="0">
                <a:pos x="T10" y="T11"/>
              </a:cxn>
            </a:cxnLst>
            <a:rect l="0" t="0" r="r" b="b"/>
            <a:pathLst>
              <a:path w="51" h="17">
                <a:moveTo>
                  <a:pt x="0" y="11"/>
                </a:moveTo>
                <a:lnTo>
                  <a:pt x="29" y="3"/>
                </a:lnTo>
                <a:lnTo>
                  <a:pt x="51" y="0"/>
                </a:lnTo>
                <a:lnTo>
                  <a:pt x="42" y="8"/>
                </a:lnTo>
                <a:lnTo>
                  <a:pt x="18" y="17"/>
                </a:lnTo>
                <a:lnTo>
                  <a:pt x="0" y="11"/>
                </a:lnTo>
                <a:close/>
              </a:path>
            </a:pathLst>
          </a:custGeom>
          <a:solidFill>
            <a:srgbClr val="FF0000"/>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412" name="Freeform 92">
            <a:extLst>
              <a:ext uri="{FF2B5EF4-FFF2-40B4-BE49-F238E27FC236}">
                <a16:creationId xmlns:a16="http://schemas.microsoft.com/office/drawing/2014/main" id="{557E7D28-6113-D203-D1E7-C3830F81DABA}"/>
              </a:ext>
            </a:extLst>
          </p:cNvPr>
          <p:cNvSpPr>
            <a:spLocks/>
          </p:cNvSpPr>
          <p:nvPr/>
        </p:nvSpPr>
        <p:spPr bwMode="auto">
          <a:xfrm>
            <a:off x="6994525" y="2484438"/>
            <a:ext cx="122238" cy="34925"/>
          </a:xfrm>
          <a:custGeom>
            <a:avLst/>
            <a:gdLst>
              <a:gd name="T0" fmla="*/ 107 w 107"/>
              <a:gd name="T1" fmla="*/ 4 h 30"/>
              <a:gd name="T2" fmla="*/ 56 w 107"/>
              <a:gd name="T3" fmla="*/ 21 h 30"/>
              <a:gd name="T4" fmla="*/ 11 w 107"/>
              <a:gd name="T5" fmla="*/ 28 h 30"/>
              <a:gd name="T6" fmla="*/ 0 w 107"/>
              <a:gd name="T7" fmla="*/ 30 h 30"/>
              <a:gd name="T8" fmla="*/ 23 w 107"/>
              <a:gd name="T9" fmla="*/ 16 h 30"/>
              <a:gd name="T10" fmla="*/ 53 w 107"/>
              <a:gd name="T11" fmla="*/ 12 h 30"/>
              <a:gd name="T12" fmla="*/ 86 w 107"/>
              <a:gd name="T13" fmla="*/ 0 h 30"/>
              <a:gd name="T14" fmla="*/ 107 w 107"/>
              <a:gd name="T15" fmla="*/ 4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30">
                <a:moveTo>
                  <a:pt x="107" y="4"/>
                </a:moveTo>
                <a:lnTo>
                  <a:pt x="56" y="21"/>
                </a:lnTo>
                <a:lnTo>
                  <a:pt x="11" y="28"/>
                </a:lnTo>
                <a:lnTo>
                  <a:pt x="0" y="30"/>
                </a:lnTo>
                <a:lnTo>
                  <a:pt x="23" y="16"/>
                </a:lnTo>
                <a:lnTo>
                  <a:pt x="53" y="12"/>
                </a:lnTo>
                <a:lnTo>
                  <a:pt x="86" y="0"/>
                </a:lnTo>
                <a:lnTo>
                  <a:pt x="107" y="4"/>
                </a:lnTo>
                <a:close/>
              </a:path>
            </a:pathLst>
          </a:custGeom>
          <a:solidFill>
            <a:srgbClr val="FF0000"/>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413" name="Freeform 93">
            <a:extLst>
              <a:ext uri="{FF2B5EF4-FFF2-40B4-BE49-F238E27FC236}">
                <a16:creationId xmlns:a16="http://schemas.microsoft.com/office/drawing/2014/main" id="{3627814A-5AB0-57FC-C9B8-D37FEAC88075}"/>
              </a:ext>
            </a:extLst>
          </p:cNvPr>
          <p:cNvSpPr>
            <a:spLocks/>
          </p:cNvSpPr>
          <p:nvPr/>
        </p:nvSpPr>
        <p:spPr bwMode="auto">
          <a:xfrm>
            <a:off x="5949950" y="2162175"/>
            <a:ext cx="1725613" cy="393700"/>
          </a:xfrm>
          <a:custGeom>
            <a:avLst/>
            <a:gdLst>
              <a:gd name="T0" fmla="*/ 0 w 1484"/>
              <a:gd name="T1" fmla="*/ 333 h 333"/>
              <a:gd name="T2" fmla="*/ 20 w 1484"/>
              <a:gd name="T3" fmla="*/ 321 h 333"/>
              <a:gd name="T4" fmla="*/ 87 w 1484"/>
              <a:gd name="T5" fmla="*/ 305 h 333"/>
              <a:gd name="T6" fmla="*/ 153 w 1484"/>
              <a:gd name="T7" fmla="*/ 276 h 333"/>
              <a:gd name="T8" fmla="*/ 201 w 1484"/>
              <a:gd name="T9" fmla="*/ 260 h 333"/>
              <a:gd name="T10" fmla="*/ 281 w 1484"/>
              <a:gd name="T11" fmla="*/ 237 h 333"/>
              <a:gd name="T12" fmla="*/ 348 w 1484"/>
              <a:gd name="T13" fmla="*/ 212 h 333"/>
              <a:gd name="T14" fmla="*/ 485 w 1484"/>
              <a:gd name="T15" fmla="*/ 185 h 333"/>
              <a:gd name="T16" fmla="*/ 575 w 1484"/>
              <a:gd name="T17" fmla="*/ 159 h 333"/>
              <a:gd name="T18" fmla="*/ 659 w 1484"/>
              <a:gd name="T19" fmla="*/ 134 h 333"/>
              <a:gd name="T20" fmla="*/ 743 w 1484"/>
              <a:gd name="T21" fmla="*/ 114 h 333"/>
              <a:gd name="T22" fmla="*/ 810 w 1484"/>
              <a:gd name="T23" fmla="*/ 105 h 333"/>
              <a:gd name="T24" fmla="*/ 894 w 1484"/>
              <a:gd name="T25" fmla="*/ 93 h 333"/>
              <a:gd name="T26" fmla="*/ 1004 w 1484"/>
              <a:gd name="T27" fmla="*/ 65 h 333"/>
              <a:gd name="T28" fmla="*/ 1050 w 1484"/>
              <a:gd name="T29" fmla="*/ 62 h 333"/>
              <a:gd name="T30" fmla="*/ 1118 w 1484"/>
              <a:gd name="T31" fmla="*/ 45 h 333"/>
              <a:gd name="T32" fmla="*/ 1184 w 1484"/>
              <a:gd name="T33" fmla="*/ 38 h 333"/>
              <a:gd name="T34" fmla="*/ 1253 w 1484"/>
              <a:gd name="T35" fmla="*/ 30 h 333"/>
              <a:gd name="T36" fmla="*/ 1286 w 1484"/>
              <a:gd name="T37" fmla="*/ 20 h 333"/>
              <a:gd name="T38" fmla="*/ 1310 w 1484"/>
              <a:gd name="T39" fmla="*/ 17 h 333"/>
              <a:gd name="T40" fmla="*/ 1343 w 1484"/>
              <a:gd name="T41" fmla="*/ 12 h 333"/>
              <a:gd name="T42" fmla="*/ 1362 w 1484"/>
              <a:gd name="T43" fmla="*/ 14 h 333"/>
              <a:gd name="T44" fmla="*/ 1383 w 1484"/>
              <a:gd name="T45" fmla="*/ 8 h 333"/>
              <a:gd name="T46" fmla="*/ 1403 w 1484"/>
              <a:gd name="T47" fmla="*/ 2 h 333"/>
              <a:gd name="T48" fmla="*/ 1431 w 1484"/>
              <a:gd name="T49" fmla="*/ 0 h 333"/>
              <a:gd name="T50" fmla="*/ 1451 w 1484"/>
              <a:gd name="T51" fmla="*/ 6 h 333"/>
              <a:gd name="T52" fmla="*/ 1484 w 1484"/>
              <a:gd name="T53" fmla="*/ 9 h 333"/>
              <a:gd name="T54" fmla="*/ 1431 w 1484"/>
              <a:gd name="T55" fmla="*/ 23 h 333"/>
              <a:gd name="T56" fmla="*/ 1325 w 1484"/>
              <a:gd name="T57" fmla="*/ 51 h 333"/>
              <a:gd name="T58" fmla="*/ 1262 w 1484"/>
              <a:gd name="T59" fmla="*/ 60 h 333"/>
              <a:gd name="T60" fmla="*/ 1187 w 1484"/>
              <a:gd name="T61" fmla="*/ 71 h 333"/>
              <a:gd name="T62" fmla="*/ 1148 w 1484"/>
              <a:gd name="T63" fmla="*/ 77 h 333"/>
              <a:gd name="T64" fmla="*/ 1082 w 1484"/>
              <a:gd name="T65" fmla="*/ 86 h 333"/>
              <a:gd name="T66" fmla="*/ 1034 w 1484"/>
              <a:gd name="T67" fmla="*/ 102 h 333"/>
              <a:gd name="T68" fmla="*/ 971 w 1484"/>
              <a:gd name="T69" fmla="*/ 131 h 333"/>
              <a:gd name="T70" fmla="*/ 924 w 1484"/>
              <a:gd name="T71" fmla="*/ 147 h 333"/>
              <a:gd name="T72" fmla="*/ 903 w 1484"/>
              <a:gd name="T73" fmla="*/ 155 h 333"/>
              <a:gd name="T74" fmla="*/ 813 w 1484"/>
              <a:gd name="T75" fmla="*/ 167 h 333"/>
              <a:gd name="T76" fmla="*/ 740 w 1484"/>
              <a:gd name="T77" fmla="*/ 180 h 333"/>
              <a:gd name="T78" fmla="*/ 669 w 1484"/>
              <a:gd name="T79" fmla="*/ 200 h 333"/>
              <a:gd name="T80" fmla="*/ 630 w 1484"/>
              <a:gd name="T81" fmla="*/ 215 h 333"/>
              <a:gd name="T82" fmla="*/ 549 w 1484"/>
              <a:gd name="T83" fmla="*/ 228 h 333"/>
              <a:gd name="T84" fmla="*/ 426 w 1484"/>
              <a:gd name="T85" fmla="*/ 246 h 333"/>
              <a:gd name="T86" fmla="*/ 339 w 1484"/>
              <a:gd name="T87" fmla="*/ 266 h 333"/>
              <a:gd name="T88" fmla="*/ 243 w 1484"/>
              <a:gd name="T89" fmla="*/ 284 h 333"/>
              <a:gd name="T90" fmla="*/ 168 w 1484"/>
              <a:gd name="T91" fmla="*/ 299 h 333"/>
              <a:gd name="T92" fmla="*/ 78 w 1484"/>
              <a:gd name="T93" fmla="*/ 317 h 333"/>
              <a:gd name="T94" fmla="*/ 17 w 1484"/>
              <a:gd name="T95" fmla="*/ 327 h 333"/>
              <a:gd name="T96" fmla="*/ 0 w 1484"/>
              <a:gd name="T97" fmla="*/ 333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84" h="333">
                <a:moveTo>
                  <a:pt x="0" y="333"/>
                </a:moveTo>
                <a:lnTo>
                  <a:pt x="20" y="321"/>
                </a:lnTo>
                <a:lnTo>
                  <a:pt x="87" y="305"/>
                </a:lnTo>
                <a:lnTo>
                  <a:pt x="153" y="276"/>
                </a:lnTo>
                <a:lnTo>
                  <a:pt x="201" y="260"/>
                </a:lnTo>
                <a:lnTo>
                  <a:pt x="281" y="237"/>
                </a:lnTo>
                <a:lnTo>
                  <a:pt x="348" y="212"/>
                </a:lnTo>
                <a:lnTo>
                  <a:pt x="485" y="185"/>
                </a:lnTo>
                <a:lnTo>
                  <a:pt x="575" y="159"/>
                </a:lnTo>
                <a:lnTo>
                  <a:pt x="659" y="134"/>
                </a:lnTo>
                <a:lnTo>
                  <a:pt x="743" y="114"/>
                </a:lnTo>
                <a:lnTo>
                  <a:pt x="810" y="105"/>
                </a:lnTo>
                <a:lnTo>
                  <a:pt x="894" y="93"/>
                </a:lnTo>
                <a:lnTo>
                  <a:pt x="1004" y="65"/>
                </a:lnTo>
                <a:lnTo>
                  <a:pt x="1050" y="62"/>
                </a:lnTo>
                <a:lnTo>
                  <a:pt x="1118" y="45"/>
                </a:lnTo>
                <a:lnTo>
                  <a:pt x="1184" y="38"/>
                </a:lnTo>
                <a:lnTo>
                  <a:pt x="1253" y="30"/>
                </a:lnTo>
                <a:lnTo>
                  <a:pt x="1286" y="20"/>
                </a:lnTo>
                <a:lnTo>
                  <a:pt x="1310" y="17"/>
                </a:lnTo>
                <a:lnTo>
                  <a:pt x="1343" y="12"/>
                </a:lnTo>
                <a:lnTo>
                  <a:pt x="1362" y="14"/>
                </a:lnTo>
                <a:lnTo>
                  <a:pt x="1383" y="8"/>
                </a:lnTo>
                <a:lnTo>
                  <a:pt x="1403" y="2"/>
                </a:lnTo>
                <a:lnTo>
                  <a:pt x="1431" y="0"/>
                </a:lnTo>
                <a:lnTo>
                  <a:pt x="1451" y="6"/>
                </a:lnTo>
                <a:lnTo>
                  <a:pt x="1484" y="9"/>
                </a:lnTo>
                <a:lnTo>
                  <a:pt x="1431" y="23"/>
                </a:lnTo>
                <a:lnTo>
                  <a:pt x="1325" y="51"/>
                </a:lnTo>
                <a:lnTo>
                  <a:pt x="1262" y="60"/>
                </a:lnTo>
                <a:lnTo>
                  <a:pt x="1187" y="71"/>
                </a:lnTo>
                <a:lnTo>
                  <a:pt x="1148" y="77"/>
                </a:lnTo>
                <a:lnTo>
                  <a:pt x="1082" y="86"/>
                </a:lnTo>
                <a:lnTo>
                  <a:pt x="1034" y="102"/>
                </a:lnTo>
                <a:lnTo>
                  <a:pt x="971" y="131"/>
                </a:lnTo>
                <a:lnTo>
                  <a:pt x="924" y="147"/>
                </a:lnTo>
                <a:lnTo>
                  <a:pt x="903" y="155"/>
                </a:lnTo>
                <a:lnTo>
                  <a:pt x="813" y="167"/>
                </a:lnTo>
                <a:lnTo>
                  <a:pt x="740" y="180"/>
                </a:lnTo>
                <a:lnTo>
                  <a:pt x="669" y="200"/>
                </a:lnTo>
                <a:lnTo>
                  <a:pt x="630" y="215"/>
                </a:lnTo>
                <a:lnTo>
                  <a:pt x="549" y="228"/>
                </a:lnTo>
                <a:lnTo>
                  <a:pt x="426" y="246"/>
                </a:lnTo>
                <a:lnTo>
                  <a:pt x="339" y="266"/>
                </a:lnTo>
                <a:lnTo>
                  <a:pt x="243" y="284"/>
                </a:lnTo>
                <a:lnTo>
                  <a:pt x="168" y="299"/>
                </a:lnTo>
                <a:lnTo>
                  <a:pt x="78" y="317"/>
                </a:lnTo>
                <a:lnTo>
                  <a:pt x="17" y="327"/>
                </a:lnTo>
                <a:lnTo>
                  <a:pt x="0" y="333"/>
                </a:lnTo>
                <a:close/>
              </a:path>
            </a:pathLst>
          </a:custGeom>
          <a:solidFill>
            <a:srgbClr val="33CCCC"/>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414" name="Freeform 94">
            <a:extLst>
              <a:ext uri="{FF2B5EF4-FFF2-40B4-BE49-F238E27FC236}">
                <a16:creationId xmlns:a16="http://schemas.microsoft.com/office/drawing/2014/main" id="{334E9890-49A9-E4D7-2AF4-6D35E39BF912}"/>
              </a:ext>
            </a:extLst>
          </p:cNvPr>
          <p:cNvSpPr>
            <a:spLocks/>
          </p:cNvSpPr>
          <p:nvPr/>
        </p:nvSpPr>
        <p:spPr bwMode="auto">
          <a:xfrm>
            <a:off x="5386388" y="2701925"/>
            <a:ext cx="1203325" cy="196850"/>
          </a:xfrm>
          <a:custGeom>
            <a:avLst/>
            <a:gdLst>
              <a:gd name="T0" fmla="*/ 0 w 1034"/>
              <a:gd name="T1" fmla="*/ 167 h 167"/>
              <a:gd name="T2" fmla="*/ 80 w 1034"/>
              <a:gd name="T3" fmla="*/ 152 h 167"/>
              <a:gd name="T4" fmla="*/ 174 w 1034"/>
              <a:gd name="T5" fmla="*/ 140 h 167"/>
              <a:gd name="T6" fmla="*/ 260 w 1034"/>
              <a:gd name="T7" fmla="*/ 125 h 167"/>
              <a:gd name="T8" fmla="*/ 357 w 1034"/>
              <a:gd name="T9" fmla="*/ 105 h 167"/>
              <a:gd name="T10" fmla="*/ 452 w 1034"/>
              <a:gd name="T11" fmla="*/ 75 h 167"/>
              <a:gd name="T12" fmla="*/ 543 w 1034"/>
              <a:gd name="T13" fmla="*/ 69 h 167"/>
              <a:gd name="T14" fmla="*/ 650 w 1034"/>
              <a:gd name="T15" fmla="*/ 56 h 167"/>
              <a:gd name="T16" fmla="*/ 777 w 1034"/>
              <a:gd name="T17" fmla="*/ 38 h 167"/>
              <a:gd name="T18" fmla="*/ 947 w 1034"/>
              <a:gd name="T19" fmla="*/ 20 h 167"/>
              <a:gd name="T20" fmla="*/ 1029 w 1034"/>
              <a:gd name="T21" fmla="*/ 11 h 167"/>
              <a:gd name="T22" fmla="*/ 1034 w 1034"/>
              <a:gd name="T23" fmla="*/ 0 h 167"/>
              <a:gd name="T24" fmla="*/ 884 w 1034"/>
              <a:gd name="T25" fmla="*/ 23 h 167"/>
              <a:gd name="T26" fmla="*/ 731 w 1034"/>
              <a:gd name="T27" fmla="*/ 33 h 167"/>
              <a:gd name="T28" fmla="*/ 662 w 1034"/>
              <a:gd name="T29" fmla="*/ 45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34" h="167">
                <a:moveTo>
                  <a:pt x="0" y="167"/>
                </a:moveTo>
                <a:lnTo>
                  <a:pt x="80" y="152"/>
                </a:lnTo>
                <a:lnTo>
                  <a:pt x="174" y="140"/>
                </a:lnTo>
                <a:lnTo>
                  <a:pt x="260" y="125"/>
                </a:lnTo>
                <a:lnTo>
                  <a:pt x="357" y="105"/>
                </a:lnTo>
                <a:lnTo>
                  <a:pt x="452" y="75"/>
                </a:lnTo>
                <a:lnTo>
                  <a:pt x="543" y="69"/>
                </a:lnTo>
                <a:lnTo>
                  <a:pt x="650" y="56"/>
                </a:lnTo>
                <a:lnTo>
                  <a:pt x="777" y="38"/>
                </a:lnTo>
                <a:lnTo>
                  <a:pt x="947" y="20"/>
                </a:lnTo>
                <a:lnTo>
                  <a:pt x="1029" y="11"/>
                </a:lnTo>
                <a:lnTo>
                  <a:pt x="1034" y="0"/>
                </a:lnTo>
                <a:lnTo>
                  <a:pt x="884" y="23"/>
                </a:lnTo>
                <a:lnTo>
                  <a:pt x="731" y="33"/>
                </a:lnTo>
                <a:lnTo>
                  <a:pt x="662" y="45"/>
                </a:lnTo>
              </a:path>
            </a:pathLst>
          </a:cu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415" name="Line 95">
            <a:extLst>
              <a:ext uri="{FF2B5EF4-FFF2-40B4-BE49-F238E27FC236}">
                <a16:creationId xmlns:a16="http://schemas.microsoft.com/office/drawing/2014/main" id="{9E0BF61D-208F-A201-470D-6DE15BEE75A7}"/>
              </a:ext>
            </a:extLst>
          </p:cNvPr>
          <p:cNvSpPr>
            <a:spLocks noChangeShapeType="1"/>
          </p:cNvSpPr>
          <p:nvPr/>
        </p:nvSpPr>
        <p:spPr bwMode="auto">
          <a:xfrm flipH="1">
            <a:off x="6761163" y="2466975"/>
            <a:ext cx="100012" cy="34925"/>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416" name="Freeform 96">
            <a:extLst>
              <a:ext uri="{FF2B5EF4-FFF2-40B4-BE49-F238E27FC236}">
                <a16:creationId xmlns:a16="http://schemas.microsoft.com/office/drawing/2014/main" id="{C249CF89-D23B-0187-11AE-B5B9455A3464}"/>
              </a:ext>
            </a:extLst>
          </p:cNvPr>
          <p:cNvSpPr>
            <a:spLocks/>
          </p:cNvSpPr>
          <p:nvPr/>
        </p:nvSpPr>
        <p:spPr bwMode="auto">
          <a:xfrm>
            <a:off x="3535363" y="2874963"/>
            <a:ext cx="423862" cy="90487"/>
          </a:xfrm>
          <a:custGeom>
            <a:avLst/>
            <a:gdLst>
              <a:gd name="T0" fmla="*/ 0 w 364"/>
              <a:gd name="T1" fmla="*/ 77 h 77"/>
              <a:gd name="T2" fmla="*/ 52 w 364"/>
              <a:gd name="T3" fmla="*/ 42 h 77"/>
              <a:gd name="T4" fmla="*/ 142 w 364"/>
              <a:gd name="T5" fmla="*/ 11 h 77"/>
              <a:gd name="T6" fmla="*/ 246 w 364"/>
              <a:gd name="T7" fmla="*/ 0 h 77"/>
              <a:gd name="T8" fmla="*/ 364 w 364"/>
              <a:gd name="T9" fmla="*/ 2 h 77"/>
            </a:gdLst>
            <a:ahLst/>
            <a:cxnLst>
              <a:cxn ang="0">
                <a:pos x="T0" y="T1"/>
              </a:cxn>
              <a:cxn ang="0">
                <a:pos x="T2" y="T3"/>
              </a:cxn>
              <a:cxn ang="0">
                <a:pos x="T4" y="T5"/>
              </a:cxn>
              <a:cxn ang="0">
                <a:pos x="T6" y="T7"/>
              </a:cxn>
              <a:cxn ang="0">
                <a:pos x="T8" y="T9"/>
              </a:cxn>
            </a:cxnLst>
            <a:rect l="0" t="0" r="r" b="b"/>
            <a:pathLst>
              <a:path w="364" h="77">
                <a:moveTo>
                  <a:pt x="0" y="77"/>
                </a:moveTo>
                <a:lnTo>
                  <a:pt x="52" y="42"/>
                </a:lnTo>
                <a:lnTo>
                  <a:pt x="142" y="11"/>
                </a:lnTo>
                <a:lnTo>
                  <a:pt x="246" y="0"/>
                </a:lnTo>
                <a:lnTo>
                  <a:pt x="364" y="2"/>
                </a:lnTo>
              </a:path>
            </a:pathLst>
          </a:custGeom>
          <a:noFill/>
          <a:ln w="28575" cap="flat" cmpd="sng">
            <a:solidFill>
              <a:srgbClr val="000080"/>
            </a:solidFill>
            <a:prstDash val="dash"/>
            <a:round/>
            <a:headEnd type="none" w="med" len="med"/>
            <a:tailEnd type="none" w="med" len="me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417" name="Freeform 97">
            <a:extLst>
              <a:ext uri="{FF2B5EF4-FFF2-40B4-BE49-F238E27FC236}">
                <a16:creationId xmlns:a16="http://schemas.microsoft.com/office/drawing/2014/main" id="{54BF4A33-AFAC-4B43-C635-8A9F9CE6DEF5}"/>
              </a:ext>
            </a:extLst>
          </p:cNvPr>
          <p:cNvSpPr>
            <a:spLocks/>
          </p:cNvSpPr>
          <p:nvPr/>
        </p:nvSpPr>
        <p:spPr bwMode="auto">
          <a:xfrm>
            <a:off x="4271963" y="2940050"/>
            <a:ext cx="63500" cy="19050"/>
          </a:xfrm>
          <a:custGeom>
            <a:avLst/>
            <a:gdLst>
              <a:gd name="T0" fmla="*/ 0 w 54"/>
              <a:gd name="T1" fmla="*/ 6 h 17"/>
              <a:gd name="T2" fmla="*/ 21 w 54"/>
              <a:gd name="T3" fmla="*/ 2 h 17"/>
              <a:gd name="T4" fmla="*/ 46 w 54"/>
              <a:gd name="T5" fmla="*/ 0 h 17"/>
              <a:gd name="T6" fmla="*/ 54 w 54"/>
              <a:gd name="T7" fmla="*/ 5 h 17"/>
              <a:gd name="T8" fmla="*/ 45 w 54"/>
              <a:gd name="T9" fmla="*/ 15 h 17"/>
              <a:gd name="T10" fmla="*/ 0 w 54"/>
              <a:gd name="T11" fmla="*/ 17 h 17"/>
              <a:gd name="T12" fmla="*/ 0 w 54"/>
              <a:gd name="T13" fmla="*/ 6 h 17"/>
            </a:gdLst>
            <a:ahLst/>
            <a:cxnLst>
              <a:cxn ang="0">
                <a:pos x="T0" y="T1"/>
              </a:cxn>
              <a:cxn ang="0">
                <a:pos x="T2" y="T3"/>
              </a:cxn>
              <a:cxn ang="0">
                <a:pos x="T4" y="T5"/>
              </a:cxn>
              <a:cxn ang="0">
                <a:pos x="T6" y="T7"/>
              </a:cxn>
              <a:cxn ang="0">
                <a:pos x="T8" y="T9"/>
              </a:cxn>
              <a:cxn ang="0">
                <a:pos x="T10" y="T11"/>
              </a:cxn>
              <a:cxn ang="0">
                <a:pos x="T12" y="T13"/>
              </a:cxn>
            </a:cxnLst>
            <a:rect l="0" t="0" r="r" b="b"/>
            <a:pathLst>
              <a:path w="54" h="17">
                <a:moveTo>
                  <a:pt x="0" y="6"/>
                </a:moveTo>
                <a:lnTo>
                  <a:pt x="21" y="2"/>
                </a:lnTo>
                <a:lnTo>
                  <a:pt x="46" y="0"/>
                </a:lnTo>
                <a:lnTo>
                  <a:pt x="54" y="5"/>
                </a:lnTo>
                <a:lnTo>
                  <a:pt x="45" y="15"/>
                </a:lnTo>
                <a:lnTo>
                  <a:pt x="0" y="17"/>
                </a:lnTo>
                <a:lnTo>
                  <a:pt x="0" y="6"/>
                </a:lnTo>
                <a:close/>
              </a:path>
            </a:pathLst>
          </a:custGeom>
          <a:solidFill>
            <a:srgbClr val="FF0000"/>
          </a:solidFill>
          <a:ln>
            <a:noFill/>
          </a:ln>
          <a:effectLst/>
          <a:extLst>
            <a:ext uri="{91240B29-F687-4F45-9708-019B960494DF}">
              <a14:hiddenLine xmlns:a14="http://schemas.microsoft.com/office/drawing/2010/main" w="12700" cap="flat" cmpd="sng">
                <a:solidFill>
                  <a:srgbClr val="00FFFF"/>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418" name="Freeform 98">
            <a:extLst>
              <a:ext uri="{FF2B5EF4-FFF2-40B4-BE49-F238E27FC236}">
                <a16:creationId xmlns:a16="http://schemas.microsoft.com/office/drawing/2014/main" id="{F97BDDE4-A606-7E1C-A1DE-FFAEB0205C7B}"/>
              </a:ext>
            </a:extLst>
          </p:cNvPr>
          <p:cNvSpPr>
            <a:spLocks/>
          </p:cNvSpPr>
          <p:nvPr/>
        </p:nvSpPr>
        <p:spPr bwMode="auto">
          <a:xfrm>
            <a:off x="4699000" y="2822575"/>
            <a:ext cx="666750" cy="155575"/>
          </a:xfrm>
          <a:custGeom>
            <a:avLst/>
            <a:gdLst>
              <a:gd name="T0" fmla="*/ 0 w 573"/>
              <a:gd name="T1" fmla="*/ 90 h 132"/>
              <a:gd name="T2" fmla="*/ 77 w 573"/>
              <a:gd name="T3" fmla="*/ 111 h 132"/>
              <a:gd name="T4" fmla="*/ 146 w 573"/>
              <a:gd name="T5" fmla="*/ 132 h 132"/>
              <a:gd name="T6" fmla="*/ 233 w 573"/>
              <a:gd name="T7" fmla="*/ 113 h 132"/>
              <a:gd name="T8" fmla="*/ 320 w 573"/>
              <a:gd name="T9" fmla="*/ 80 h 132"/>
              <a:gd name="T10" fmla="*/ 434 w 573"/>
              <a:gd name="T11" fmla="*/ 42 h 132"/>
              <a:gd name="T12" fmla="*/ 554 w 573"/>
              <a:gd name="T13" fmla="*/ 8 h 132"/>
              <a:gd name="T14" fmla="*/ 573 w 573"/>
              <a:gd name="T15" fmla="*/ 0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3" h="132">
                <a:moveTo>
                  <a:pt x="0" y="90"/>
                </a:moveTo>
                <a:lnTo>
                  <a:pt x="77" y="111"/>
                </a:lnTo>
                <a:lnTo>
                  <a:pt x="146" y="132"/>
                </a:lnTo>
                <a:lnTo>
                  <a:pt x="233" y="113"/>
                </a:lnTo>
                <a:lnTo>
                  <a:pt x="320" y="80"/>
                </a:lnTo>
                <a:lnTo>
                  <a:pt x="434" y="42"/>
                </a:lnTo>
                <a:lnTo>
                  <a:pt x="554" y="8"/>
                </a:lnTo>
                <a:lnTo>
                  <a:pt x="573" y="0"/>
                </a:lnTo>
              </a:path>
            </a:pathLst>
          </a:custGeom>
          <a:noFill/>
          <a:ln w="28575" cap="flat" cmpd="sng">
            <a:solidFill>
              <a:srgbClr val="000080"/>
            </a:solidFill>
            <a:prstDash val="solid"/>
            <a:round/>
            <a:headEnd type="none" w="med" len="med"/>
            <a:tailEnd type="none" w="med" len="me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419" name="Freeform 99">
            <a:extLst>
              <a:ext uri="{FF2B5EF4-FFF2-40B4-BE49-F238E27FC236}">
                <a16:creationId xmlns:a16="http://schemas.microsoft.com/office/drawing/2014/main" id="{E23A514D-5CBA-0B27-1319-DB04E825A32B}"/>
              </a:ext>
            </a:extLst>
          </p:cNvPr>
          <p:cNvSpPr>
            <a:spLocks/>
          </p:cNvSpPr>
          <p:nvPr/>
        </p:nvSpPr>
        <p:spPr bwMode="auto">
          <a:xfrm>
            <a:off x="4838700" y="2951163"/>
            <a:ext cx="312738" cy="87312"/>
          </a:xfrm>
          <a:custGeom>
            <a:avLst/>
            <a:gdLst>
              <a:gd name="T0" fmla="*/ 0 w 267"/>
              <a:gd name="T1" fmla="*/ 73 h 73"/>
              <a:gd name="T2" fmla="*/ 84 w 267"/>
              <a:gd name="T3" fmla="*/ 73 h 73"/>
              <a:gd name="T4" fmla="*/ 155 w 267"/>
              <a:gd name="T5" fmla="*/ 55 h 73"/>
              <a:gd name="T6" fmla="*/ 245 w 267"/>
              <a:gd name="T7" fmla="*/ 13 h 73"/>
              <a:gd name="T8" fmla="*/ 267 w 267"/>
              <a:gd name="T9" fmla="*/ 0 h 73"/>
            </a:gdLst>
            <a:ahLst/>
            <a:cxnLst>
              <a:cxn ang="0">
                <a:pos x="T0" y="T1"/>
              </a:cxn>
              <a:cxn ang="0">
                <a:pos x="T2" y="T3"/>
              </a:cxn>
              <a:cxn ang="0">
                <a:pos x="T4" y="T5"/>
              </a:cxn>
              <a:cxn ang="0">
                <a:pos x="T6" y="T7"/>
              </a:cxn>
              <a:cxn ang="0">
                <a:pos x="T8" y="T9"/>
              </a:cxn>
            </a:cxnLst>
            <a:rect l="0" t="0" r="r" b="b"/>
            <a:pathLst>
              <a:path w="267" h="73">
                <a:moveTo>
                  <a:pt x="0" y="73"/>
                </a:moveTo>
                <a:lnTo>
                  <a:pt x="84" y="73"/>
                </a:lnTo>
                <a:lnTo>
                  <a:pt x="155" y="55"/>
                </a:lnTo>
                <a:lnTo>
                  <a:pt x="245" y="13"/>
                </a:lnTo>
                <a:lnTo>
                  <a:pt x="267" y="0"/>
                </a:lnTo>
              </a:path>
            </a:pathLst>
          </a:custGeom>
          <a:noFill/>
          <a:ln w="28575" cap="flat" cmpd="sng">
            <a:solidFill>
              <a:srgbClr val="000080"/>
            </a:solidFill>
            <a:prstDash val="solid"/>
            <a:round/>
            <a:headEnd type="none" w="med" len="med"/>
            <a:tailEnd type="none" w="med" len="me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420" name="Freeform 100">
            <a:extLst>
              <a:ext uri="{FF2B5EF4-FFF2-40B4-BE49-F238E27FC236}">
                <a16:creationId xmlns:a16="http://schemas.microsoft.com/office/drawing/2014/main" id="{A6949927-6B47-2EBC-9600-F02C3A56D012}"/>
              </a:ext>
            </a:extLst>
          </p:cNvPr>
          <p:cNvSpPr>
            <a:spLocks/>
          </p:cNvSpPr>
          <p:nvPr/>
        </p:nvSpPr>
        <p:spPr bwMode="auto">
          <a:xfrm>
            <a:off x="5449888" y="2657475"/>
            <a:ext cx="1066800" cy="228600"/>
          </a:xfrm>
          <a:custGeom>
            <a:avLst/>
            <a:gdLst>
              <a:gd name="T0" fmla="*/ 0 w 917"/>
              <a:gd name="T1" fmla="*/ 189 h 193"/>
              <a:gd name="T2" fmla="*/ 56 w 917"/>
              <a:gd name="T3" fmla="*/ 184 h 193"/>
              <a:gd name="T4" fmla="*/ 110 w 917"/>
              <a:gd name="T5" fmla="*/ 193 h 193"/>
              <a:gd name="T6" fmla="*/ 147 w 917"/>
              <a:gd name="T7" fmla="*/ 187 h 193"/>
              <a:gd name="T8" fmla="*/ 201 w 917"/>
              <a:gd name="T9" fmla="*/ 160 h 193"/>
              <a:gd name="T10" fmla="*/ 243 w 917"/>
              <a:gd name="T11" fmla="*/ 133 h 193"/>
              <a:gd name="T12" fmla="*/ 299 w 917"/>
              <a:gd name="T13" fmla="*/ 117 h 193"/>
              <a:gd name="T14" fmla="*/ 360 w 917"/>
              <a:gd name="T15" fmla="*/ 103 h 193"/>
              <a:gd name="T16" fmla="*/ 380 w 917"/>
              <a:gd name="T17" fmla="*/ 99 h 193"/>
              <a:gd name="T18" fmla="*/ 425 w 917"/>
              <a:gd name="T19" fmla="*/ 120 h 193"/>
              <a:gd name="T20" fmla="*/ 483 w 917"/>
              <a:gd name="T21" fmla="*/ 127 h 193"/>
              <a:gd name="T22" fmla="*/ 507 w 917"/>
              <a:gd name="T23" fmla="*/ 127 h 193"/>
              <a:gd name="T24" fmla="*/ 569 w 917"/>
              <a:gd name="T25" fmla="*/ 103 h 193"/>
              <a:gd name="T26" fmla="*/ 635 w 917"/>
              <a:gd name="T27" fmla="*/ 72 h 193"/>
              <a:gd name="T28" fmla="*/ 695 w 917"/>
              <a:gd name="T29" fmla="*/ 55 h 193"/>
              <a:gd name="T30" fmla="*/ 743 w 917"/>
              <a:gd name="T31" fmla="*/ 46 h 193"/>
              <a:gd name="T32" fmla="*/ 801 w 917"/>
              <a:gd name="T33" fmla="*/ 48 h 193"/>
              <a:gd name="T34" fmla="*/ 845 w 917"/>
              <a:gd name="T35" fmla="*/ 34 h 193"/>
              <a:gd name="T36" fmla="*/ 917 w 917"/>
              <a:gd name="T37"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7" h="193">
                <a:moveTo>
                  <a:pt x="0" y="189"/>
                </a:moveTo>
                <a:lnTo>
                  <a:pt x="56" y="184"/>
                </a:lnTo>
                <a:lnTo>
                  <a:pt x="110" y="193"/>
                </a:lnTo>
                <a:lnTo>
                  <a:pt x="147" y="187"/>
                </a:lnTo>
                <a:lnTo>
                  <a:pt x="201" y="160"/>
                </a:lnTo>
                <a:lnTo>
                  <a:pt x="243" y="133"/>
                </a:lnTo>
                <a:lnTo>
                  <a:pt x="299" y="117"/>
                </a:lnTo>
                <a:lnTo>
                  <a:pt x="360" y="103"/>
                </a:lnTo>
                <a:lnTo>
                  <a:pt x="380" y="99"/>
                </a:lnTo>
                <a:lnTo>
                  <a:pt x="425" y="120"/>
                </a:lnTo>
                <a:lnTo>
                  <a:pt x="483" y="127"/>
                </a:lnTo>
                <a:lnTo>
                  <a:pt x="507" y="127"/>
                </a:lnTo>
                <a:lnTo>
                  <a:pt x="569" y="103"/>
                </a:lnTo>
                <a:lnTo>
                  <a:pt x="635" y="72"/>
                </a:lnTo>
                <a:lnTo>
                  <a:pt x="695" y="55"/>
                </a:lnTo>
                <a:lnTo>
                  <a:pt x="743" y="46"/>
                </a:lnTo>
                <a:lnTo>
                  <a:pt x="801" y="48"/>
                </a:lnTo>
                <a:lnTo>
                  <a:pt x="845" y="34"/>
                </a:lnTo>
                <a:lnTo>
                  <a:pt x="917" y="0"/>
                </a:lnTo>
              </a:path>
            </a:pathLst>
          </a:custGeom>
          <a:noFill/>
          <a:ln w="28575" cap="flat" cmpd="sng">
            <a:solidFill>
              <a:srgbClr val="000080"/>
            </a:solidFill>
            <a:prstDash val="solid"/>
            <a:round/>
            <a:headEnd type="none" w="med" len="med"/>
            <a:tailEnd type="none" w="med" len="me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421" name="Freeform 101">
            <a:extLst>
              <a:ext uri="{FF2B5EF4-FFF2-40B4-BE49-F238E27FC236}">
                <a16:creationId xmlns:a16="http://schemas.microsoft.com/office/drawing/2014/main" id="{AD32FB14-2228-2256-46D1-5AA976D97248}"/>
              </a:ext>
            </a:extLst>
          </p:cNvPr>
          <p:cNvSpPr>
            <a:spLocks/>
          </p:cNvSpPr>
          <p:nvPr/>
        </p:nvSpPr>
        <p:spPr bwMode="auto">
          <a:xfrm>
            <a:off x="6594475" y="2320925"/>
            <a:ext cx="515938" cy="401638"/>
          </a:xfrm>
          <a:custGeom>
            <a:avLst/>
            <a:gdLst>
              <a:gd name="T0" fmla="*/ 444 w 444"/>
              <a:gd name="T1" fmla="*/ 0 h 339"/>
              <a:gd name="T2" fmla="*/ 347 w 444"/>
              <a:gd name="T3" fmla="*/ 71 h 339"/>
              <a:gd name="T4" fmla="*/ 285 w 444"/>
              <a:gd name="T5" fmla="*/ 116 h 339"/>
              <a:gd name="T6" fmla="*/ 195 w 444"/>
              <a:gd name="T7" fmla="*/ 176 h 339"/>
              <a:gd name="T8" fmla="*/ 98 w 444"/>
              <a:gd name="T9" fmla="*/ 251 h 339"/>
              <a:gd name="T10" fmla="*/ 41 w 444"/>
              <a:gd name="T11" fmla="*/ 300 h 339"/>
              <a:gd name="T12" fmla="*/ 20 w 444"/>
              <a:gd name="T13" fmla="*/ 324 h 339"/>
              <a:gd name="T14" fmla="*/ 0 w 444"/>
              <a:gd name="T15" fmla="*/ 339 h 3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4" h="339">
                <a:moveTo>
                  <a:pt x="444" y="0"/>
                </a:moveTo>
                <a:lnTo>
                  <a:pt x="347" y="71"/>
                </a:lnTo>
                <a:lnTo>
                  <a:pt x="285" y="116"/>
                </a:lnTo>
                <a:lnTo>
                  <a:pt x="195" y="176"/>
                </a:lnTo>
                <a:lnTo>
                  <a:pt x="98" y="251"/>
                </a:lnTo>
                <a:lnTo>
                  <a:pt x="41" y="300"/>
                </a:lnTo>
                <a:lnTo>
                  <a:pt x="20" y="324"/>
                </a:lnTo>
                <a:lnTo>
                  <a:pt x="0" y="339"/>
                </a:lnTo>
              </a:path>
            </a:pathLst>
          </a:custGeom>
          <a:noFill/>
          <a:ln w="25400" cap="flat" cmpd="sng">
            <a:solidFill>
              <a:srgbClr val="00FF00"/>
            </a:solidFill>
            <a:prstDash val="solid"/>
            <a:round/>
            <a:headEnd type="none" w="med" len="med"/>
            <a:tailEnd type="none" w="med" len="me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422" name="Freeform 102">
            <a:extLst>
              <a:ext uri="{FF2B5EF4-FFF2-40B4-BE49-F238E27FC236}">
                <a16:creationId xmlns:a16="http://schemas.microsoft.com/office/drawing/2014/main" id="{933F9982-2CD1-1B44-DA22-794294255FA3}"/>
              </a:ext>
            </a:extLst>
          </p:cNvPr>
          <p:cNvSpPr>
            <a:spLocks/>
          </p:cNvSpPr>
          <p:nvPr/>
        </p:nvSpPr>
        <p:spPr bwMode="auto">
          <a:xfrm>
            <a:off x="3338513" y="3136900"/>
            <a:ext cx="227012" cy="212725"/>
          </a:xfrm>
          <a:custGeom>
            <a:avLst/>
            <a:gdLst>
              <a:gd name="T0" fmla="*/ 196 w 196"/>
              <a:gd name="T1" fmla="*/ 0 h 179"/>
              <a:gd name="T2" fmla="*/ 96 w 196"/>
              <a:gd name="T3" fmla="*/ 84 h 179"/>
              <a:gd name="T4" fmla="*/ 0 w 196"/>
              <a:gd name="T5" fmla="*/ 179 h 179"/>
            </a:gdLst>
            <a:ahLst/>
            <a:cxnLst>
              <a:cxn ang="0">
                <a:pos x="T0" y="T1"/>
              </a:cxn>
              <a:cxn ang="0">
                <a:pos x="T2" y="T3"/>
              </a:cxn>
              <a:cxn ang="0">
                <a:pos x="T4" y="T5"/>
              </a:cxn>
            </a:cxnLst>
            <a:rect l="0" t="0" r="r" b="b"/>
            <a:pathLst>
              <a:path w="196" h="179">
                <a:moveTo>
                  <a:pt x="196" y="0"/>
                </a:moveTo>
                <a:lnTo>
                  <a:pt x="96" y="84"/>
                </a:lnTo>
                <a:lnTo>
                  <a:pt x="0" y="179"/>
                </a:lnTo>
              </a:path>
            </a:pathLst>
          </a:custGeom>
          <a:noFill/>
          <a:ln w="25400" cap="flat" cmpd="sng">
            <a:solidFill>
              <a:srgbClr val="00FF00"/>
            </a:solidFill>
            <a:prstDash val="solid"/>
            <a:round/>
            <a:headEnd type="none" w="med" len="med"/>
            <a:tailEnd type="none" w="med" len="me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423" name="Freeform 103">
            <a:extLst>
              <a:ext uri="{FF2B5EF4-FFF2-40B4-BE49-F238E27FC236}">
                <a16:creationId xmlns:a16="http://schemas.microsoft.com/office/drawing/2014/main" id="{AFAE68D3-55D4-94EF-123F-6979763B5FBE}"/>
              </a:ext>
            </a:extLst>
          </p:cNvPr>
          <p:cNvSpPr>
            <a:spLocks/>
          </p:cNvSpPr>
          <p:nvPr/>
        </p:nvSpPr>
        <p:spPr bwMode="auto">
          <a:xfrm>
            <a:off x="3713163" y="3136900"/>
            <a:ext cx="1317625" cy="411163"/>
          </a:xfrm>
          <a:custGeom>
            <a:avLst/>
            <a:gdLst>
              <a:gd name="T0" fmla="*/ 1002 w 1095"/>
              <a:gd name="T1" fmla="*/ 0 h 336"/>
              <a:gd name="T2" fmla="*/ 1095 w 1095"/>
              <a:gd name="T3" fmla="*/ 58 h 336"/>
              <a:gd name="T4" fmla="*/ 762 w 1095"/>
              <a:gd name="T5" fmla="*/ 160 h 336"/>
              <a:gd name="T6" fmla="*/ 138 w 1095"/>
              <a:gd name="T7" fmla="*/ 336 h 336"/>
              <a:gd name="T8" fmla="*/ 88 w 1095"/>
              <a:gd name="T9" fmla="*/ 324 h 336"/>
              <a:gd name="T10" fmla="*/ 0 w 1095"/>
              <a:gd name="T11" fmla="*/ 306 h 336"/>
              <a:gd name="T12" fmla="*/ 154 w 1095"/>
              <a:gd name="T13" fmla="*/ 258 h 336"/>
              <a:gd name="T14" fmla="*/ 299 w 1095"/>
              <a:gd name="T15" fmla="*/ 222 h 336"/>
              <a:gd name="T16" fmla="*/ 428 w 1095"/>
              <a:gd name="T17" fmla="*/ 183 h 336"/>
              <a:gd name="T18" fmla="*/ 577 w 1095"/>
              <a:gd name="T19" fmla="*/ 141 h 336"/>
              <a:gd name="T20" fmla="*/ 703 w 1095"/>
              <a:gd name="T21" fmla="*/ 106 h 336"/>
              <a:gd name="T22" fmla="*/ 790 w 1095"/>
              <a:gd name="T23" fmla="*/ 86 h 336"/>
              <a:gd name="T24" fmla="*/ 878 w 1095"/>
              <a:gd name="T25" fmla="*/ 43 h 336"/>
              <a:gd name="T26" fmla="*/ 955 w 1095"/>
              <a:gd name="T27" fmla="*/ 14 h 336"/>
              <a:gd name="T28" fmla="*/ 1002 w 1095"/>
              <a:gd name="T29" fmla="*/ 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5" h="336">
                <a:moveTo>
                  <a:pt x="1002" y="0"/>
                </a:moveTo>
                <a:lnTo>
                  <a:pt x="1095" y="58"/>
                </a:lnTo>
                <a:lnTo>
                  <a:pt x="762" y="160"/>
                </a:lnTo>
                <a:lnTo>
                  <a:pt x="138" y="336"/>
                </a:lnTo>
                <a:lnTo>
                  <a:pt x="88" y="324"/>
                </a:lnTo>
                <a:lnTo>
                  <a:pt x="0" y="306"/>
                </a:lnTo>
                <a:lnTo>
                  <a:pt x="154" y="258"/>
                </a:lnTo>
                <a:lnTo>
                  <a:pt x="299" y="222"/>
                </a:lnTo>
                <a:lnTo>
                  <a:pt x="428" y="183"/>
                </a:lnTo>
                <a:lnTo>
                  <a:pt x="577" y="141"/>
                </a:lnTo>
                <a:lnTo>
                  <a:pt x="703" y="106"/>
                </a:lnTo>
                <a:lnTo>
                  <a:pt x="790" y="86"/>
                </a:lnTo>
                <a:lnTo>
                  <a:pt x="878" y="43"/>
                </a:lnTo>
                <a:lnTo>
                  <a:pt x="955" y="14"/>
                </a:lnTo>
                <a:lnTo>
                  <a:pt x="1002" y="0"/>
                </a:lnTo>
                <a:close/>
              </a:path>
            </a:pathLst>
          </a:custGeom>
          <a:solidFill>
            <a:srgbClr val="FF99CC"/>
          </a:solidFill>
          <a:ln>
            <a:noFill/>
          </a:ln>
          <a:effectLst/>
          <a:extLst>
            <a:ext uri="{91240B29-F687-4F45-9708-019B960494DF}">
              <a14:hiddenLine xmlns:a14="http://schemas.microsoft.com/office/drawing/2010/main" w="12700" cap="flat" cmpd="sng">
                <a:solidFill>
                  <a:srgbClr val="00FFFF"/>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424" name="Freeform 104">
            <a:extLst>
              <a:ext uri="{FF2B5EF4-FFF2-40B4-BE49-F238E27FC236}">
                <a16:creationId xmlns:a16="http://schemas.microsoft.com/office/drawing/2014/main" id="{52616878-75BD-B68C-49B5-61A6EA58B099}"/>
              </a:ext>
            </a:extLst>
          </p:cNvPr>
          <p:cNvSpPr>
            <a:spLocks/>
          </p:cNvSpPr>
          <p:nvPr/>
        </p:nvSpPr>
        <p:spPr bwMode="auto">
          <a:xfrm>
            <a:off x="4953000" y="2913063"/>
            <a:ext cx="1249363" cy="317500"/>
          </a:xfrm>
          <a:custGeom>
            <a:avLst/>
            <a:gdLst>
              <a:gd name="T0" fmla="*/ 0 w 1074"/>
              <a:gd name="T1" fmla="*/ 201 h 268"/>
              <a:gd name="T2" fmla="*/ 111 w 1074"/>
              <a:gd name="T3" fmla="*/ 195 h 268"/>
              <a:gd name="T4" fmla="*/ 295 w 1074"/>
              <a:gd name="T5" fmla="*/ 168 h 268"/>
              <a:gd name="T6" fmla="*/ 448 w 1074"/>
              <a:gd name="T7" fmla="*/ 139 h 268"/>
              <a:gd name="T8" fmla="*/ 564 w 1074"/>
              <a:gd name="T9" fmla="*/ 102 h 268"/>
              <a:gd name="T10" fmla="*/ 756 w 1074"/>
              <a:gd name="T11" fmla="*/ 60 h 268"/>
              <a:gd name="T12" fmla="*/ 916 w 1074"/>
              <a:gd name="T13" fmla="*/ 28 h 268"/>
              <a:gd name="T14" fmla="*/ 1020 w 1074"/>
              <a:gd name="T15" fmla="*/ 12 h 268"/>
              <a:gd name="T16" fmla="*/ 1074 w 1074"/>
              <a:gd name="T17" fmla="*/ 0 h 268"/>
              <a:gd name="T18" fmla="*/ 1017 w 1074"/>
              <a:gd name="T19" fmla="*/ 51 h 268"/>
              <a:gd name="T20" fmla="*/ 978 w 1074"/>
              <a:gd name="T21" fmla="*/ 96 h 268"/>
              <a:gd name="T22" fmla="*/ 781 w 1074"/>
              <a:gd name="T23" fmla="*/ 133 h 268"/>
              <a:gd name="T24" fmla="*/ 489 w 1074"/>
              <a:gd name="T25" fmla="*/ 202 h 268"/>
              <a:gd name="T26" fmla="*/ 319 w 1074"/>
              <a:gd name="T27" fmla="*/ 234 h 268"/>
              <a:gd name="T28" fmla="*/ 313 w 1074"/>
              <a:gd name="T29" fmla="*/ 237 h 268"/>
              <a:gd name="T30" fmla="*/ 169 w 1074"/>
              <a:gd name="T31" fmla="*/ 256 h 268"/>
              <a:gd name="T32" fmla="*/ 99 w 1074"/>
              <a:gd name="T33" fmla="*/ 268 h 268"/>
              <a:gd name="T34" fmla="*/ 93 w 1074"/>
              <a:gd name="T35" fmla="*/ 267 h 268"/>
              <a:gd name="T36" fmla="*/ 34 w 1074"/>
              <a:gd name="T37" fmla="*/ 223 h 268"/>
              <a:gd name="T38" fmla="*/ 9 w 1074"/>
              <a:gd name="T39" fmla="*/ 207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74" h="268">
                <a:moveTo>
                  <a:pt x="0" y="201"/>
                </a:moveTo>
                <a:lnTo>
                  <a:pt x="111" y="195"/>
                </a:lnTo>
                <a:lnTo>
                  <a:pt x="295" y="168"/>
                </a:lnTo>
                <a:lnTo>
                  <a:pt x="448" y="139"/>
                </a:lnTo>
                <a:lnTo>
                  <a:pt x="564" y="102"/>
                </a:lnTo>
                <a:lnTo>
                  <a:pt x="756" y="60"/>
                </a:lnTo>
                <a:lnTo>
                  <a:pt x="916" y="28"/>
                </a:lnTo>
                <a:lnTo>
                  <a:pt x="1020" y="12"/>
                </a:lnTo>
                <a:lnTo>
                  <a:pt x="1074" y="0"/>
                </a:lnTo>
                <a:lnTo>
                  <a:pt x="1017" y="51"/>
                </a:lnTo>
                <a:lnTo>
                  <a:pt x="978" y="96"/>
                </a:lnTo>
                <a:lnTo>
                  <a:pt x="781" y="133"/>
                </a:lnTo>
                <a:lnTo>
                  <a:pt x="489" y="202"/>
                </a:lnTo>
                <a:lnTo>
                  <a:pt x="319" y="234"/>
                </a:lnTo>
                <a:lnTo>
                  <a:pt x="313" y="237"/>
                </a:lnTo>
                <a:lnTo>
                  <a:pt x="169" y="256"/>
                </a:lnTo>
                <a:lnTo>
                  <a:pt x="99" y="268"/>
                </a:lnTo>
                <a:lnTo>
                  <a:pt x="93" y="267"/>
                </a:lnTo>
                <a:lnTo>
                  <a:pt x="34" y="223"/>
                </a:lnTo>
                <a:lnTo>
                  <a:pt x="9" y="207"/>
                </a:lnTo>
              </a:path>
            </a:pathLst>
          </a:custGeom>
          <a:solidFill>
            <a:srgbClr val="FF99CC"/>
          </a:solidFill>
          <a:ln>
            <a:noFill/>
          </a:ln>
          <a:effectLst/>
          <a:extLst>
            <a:ext uri="{91240B29-F687-4F45-9708-019B960494DF}">
              <a14:hiddenLine xmlns:a14="http://schemas.microsoft.com/office/drawing/2010/main" w="12700" cap="flat" cmpd="sng">
                <a:solidFill>
                  <a:srgbClr val="00FFFF"/>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425" name="Freeform 105">
            <a:extLst>
              <a:ext uri="{FF2B5EF4-FFF2-40B4-BE49-F238E27FC236}">
                <a16:creationId xmlns:a16="http://schemas.microsoft.com/office/drawing/2014/main" id="{557DEB1B-32C0-9ABD-B781-5455BFCE2799}"/>
              </a:ext>
            </a:extLst>
          </p:cNvPr>
          <p:cNvSpPr>
            <a:spLocks/>
          </p:cNvSpPr>
          <p:nvPr/>
        </p:nvSpPr>
        <p:spPr bwMode="auto">
          <a:xfrm>
            <a:off x="6230938" y="2489200"/>
            <a:ext cx="1379537" cy="409575"/>
          </a:xfrm>
          <a:custGeom>
            <a:avLst/>
            <a:gdLst>
              <a:gd name="T0" fmla="*/ 195 w 869"/>
              <a:gd name="T1" fmla="*/ 167 h 258"/>
              <a:gd name="T2" fmla="*/ 173 w 869"/>
              <a:gd name="T3" fmla="*/ 183 h 258"/>
              <a:gd name="T4" fmla="*/ 121 w 869"/>
              <a:gd name="T5" fmla="*/ 208 h 258"/>
              <a:gd name="T6" fmla="*/ 90 w 869"/>
              <a:gd name="T7" fmla="*/ 218 h 258"/>
              <a:gd name="T8" fmla="*/ 57 w 869"/>
              <a:gd name="T9" fmla="*/ 227 h 258"/>
              <a:gd name="T10" fmla="*/ 30 w 869"/>
              <a:gd name="T11" fmla="*/ 236 h 258"/>
              <a:gd name="T12" fmla="*/ 9 w 869"/>
              <a:gd name="T13" fmla="*/ 249 h 258"/>
              <a:gd name="T14" fmla="*/ 0 w 869"/>
              <a:gd name="T15" fmla="*/ 258 h 258"/>
              <a:gd name="T16" fmla="*/ 138 w 869"/>
              <a:gd name="T17" fmla="*/ 238 h 258"/>
              <a:gd name="T18" fmla="*/ 297 w 869"/>
              <a:gd name="T19" fmla="*/ 210 h 258"/>
              <a:gd name="T20" fmla="*/ 451 w 869"/>
              <a:gd name="T21" fmla="*/ 173 h 258"/>
              <a:gd name="T22" fmla="*/ 650 w 869"/>
              <a:gd name="T23" fmla="*/ 119 h 258"/>
              <a:gd name="T24" fmla="*/ 869 w 869"/>
              <a:gd name="T25" fmla="*/ 61 h 258"/>
              <a:gd name="T26" fmla="*/ 861 w 869"/>
              <a:gd name="T27" fmla="*/ 0 h 258"/>
              <a:gd name="T28" fmla="*/ 773 w 869"/>
              <a:gd name="T29" fmla="*/ 31 h 258"/>
              <a:gd name="T30" fmla="*/ 686 w 869"/>
              <a:gd name="T31" fmla="*/ 54 h 258"/>
              <a:gd name="T32" fmla="*/ 603 w 869"/>
              <a:gd name="T33" fmla="*/ 75 h 258"/>
              <a:gd name="T34" fmla="*/ 579 w 869"/>
              <a:gd name="T35" fmla="*/ 80 h 258"/>
              <a:gd name="T36" fmla="*/ 514 w 869"/>
              <a:gd name="T37" fmla="*/ 96 h 258"/>
              <a:gd name="T38" fmla="*/ 402 w 869"/>
              <a:gd name="T39" fmla="*/ 132 h 258"/>
              <a:gd name="T40" fmla="*/ 297 w 869"/>
              <a:gd name="T41" fmla="*/ 151 h 258"/>
              <a:gd name="T42" fmla="*/ 229 w 869"/>
              <a:gd name="T43" fmla="*/ 165 h 258"/>
              <a:gd name="T44" fmla="*/ 195 w 869"/>
              <a:gd name="T45" fmla="*/ 167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9" h="258">
                <a:moveTo>
                  <a:pt x="195" y="167"/>
                </a:moveTo>
                <a:lnTo>
                  <a:pt x="173" y="183"/>
                </a:lnTo>
                <a:lnTo>
                  <a:pt x="121" y="208"/>
                </a:lnTo>
                <a:lnTo>
                  <a:pt x="90" y="218"/>
                </a:lnTo>
                <a:lnTo>
                  <a:pt x="57" y="227"/>
                </a:lnTo>
                <a:lnTo>
                  <a:pt x="30" y="236"/>
                </a:lnTo>
                <a:lnTo>
                  <a:pt x="9" y="249"/>
                </a:lnTo>
                <a:lnTo>
                  <a:pt x="0" y="258"/>
                </a:lnTo>
                <a:lnTo>
                  <a:pt x="138" y="238"/>
                </a:lnTo>
                <a:lnTo>
                  <a:pt x="297" y="210"/>
                </a:lnTo>
                <a:lnTo>
                  <a:pt x="451" y="173"/>
                </a:lnTo>
                <a:lnTo>
                  <a:pt x="650" y="119"/>
                </a:lnTo>
                <a:lnTo>
                  <a:pt x="869" y="61"/>
                </a:lnTo>
                <a:lnTo>
                  <a:pt x="861" y="0"/>
                </a:lnTo>
                <a:lnTo>
                  <a:pt x="773" y="31"/>
                </a:lnTo>
                <a:lnTo>
                  <a:pt x="686" y="54"/>
                </a:lnTo>
                <a:lnTo>
                  <a:pt x="603" y="75"/>
                </a:lnTo>
                <a:lnTo>
                  <a:pt x="579" y="80"/>
                </a:lnTo>
                <a:lnTo>
                  <a:pt x="514" y="96"/>
                </a:lnTo>
                <a:lnTo>
                  <a:pt x="402" y="132"/>
                </a:lnTo>
                <a:lnTo>
                  <a:pt x="297" y="151"/>
                </a:lnTo>
                <a:lnTo>
                  <a:pt x="229" y="165"/>
                </a:lnTo>
                <a:lnTo>
                  <a:pt x="195" y="167"/>
                </a:lnTo>
                <a:close/>
              </a:path>
            </a:pathLst>
          </a:custGeom>
          <a:solidFill>
            <a:srgbClr val="FF99CC"/>
          </a:solidFill>
          <a:ln>
            <a:noFill/>
          </a:ln>
          <a:effectLst/>
          <a:extLst>
            <a:ext uri="{91240B29-F687-4F45-9708-019B960494DF}">
              <a14:hiddenLine xmlns:a14="http://schemas.microsoft.com/office/drawing/2010/main" w="12700" cap="flat" cmpd="sng">
                <a:solidFill>
                  <a:srgbClr val="FF99CC"/>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426" name="Freeform 106">
            <a:extLst>
              <a:ext uri="{FF2B5EF4-FFF2-40B4-BE49-F238E27FC236}">
                <a16:creationId xmlns:a16="http://schemas.microsoft.com/office/drawing/2014/main" id="{49AD0B7F-5C57-B58C-23B3-5DE977507E4C}"/>
              </a:ext>
            </a:extLst>
          </p:cNvPr>
          <p:cNvSpPr>
            <a:spLocks/>
          </p:cNvSpPr>
          <p:nvPr/>
        </p:nvSpPr>
        <p:spPr bwMode="auto">
          <a:xfrm>
            <a:off x="7588250" y="2198688"/>
            <a:ext cx="835025" cy="393700"/>
          </a:xfrm>
          <a:custGeom>
            <a:avLst/>
            <a:gdLst>
              <a:gd name="T0" fmla="*/ 0 w 716"/>
              <a:gd name="T1" fmla="*/ 333 h 333"/>
              <a:gd name="T2" fmla="*/ 144 w 716"/>
              <a:gd name="T3" fmla="*/ 303 h 333"/>
              <a:gd name="T4" fmla="*/ 326 w 716"/>
              <a:gd name="T5" fmla="*/ 267 h 333"/>
              <a:gd name="T6" fmla="*/ 446 w 716"/>
              <a:gd name="T7" fmla="*/ 224 h 333"/>
              <a:gd name="T8" fmla="*/ 477 w 716"/>
              <a:gd name="T9" fmla="*/ 200 h 333"/>
              <a:gd name="T10" fmla="*/ 503 w 716"/>
              <a:gd name="T11" fmla="*/ 171 h 333"/>
              <a:gd name="T12" fmla="*/ 587 w 716"/>
              <a:gd name="T13" fmla="*/ 108 h 333"/>
              <a:gd name="T14" fmla="*/ 684 w 716"/>
              <a:gd name="T15" fmla="*/ 29 h 333"/>
              <a:gd name="T16" fmla="*/ 716 w 716"/>
              <a:gd name="T17" fmla="*/ 0 h 333"/>
              <a:gd name="T18" fmla="*/ 618 w 716"/>
              <a:gd name="T19" fmla="*/ 47 h 333"/>
              <a:gd name="T20" fmla="*/ 491 w 716"/>
              <a:gd name="T21" fmla="*/ 105 h 333"/>
              <a:gd name="T22" fmla="*/ 372 w 716"/>
              <a:gd name="T23" fmla="*/ 158 h 333"/>
              <a:gd name="T24" fmla="*/ 281 w 716"/>
              <a:gd name="T25" fmla="*/ 192 h 333"/>
              <a:gd name="T26" fmla="*/ 183 w 716"/>
              <a:gd name="T27" fmla="*/ 213 h 333"/>
              <a:gd name="T28" fmla="*/ 140 w 716"/>
              <a:gd name="T29" fmla="*/ 225 h 333"/>
              <a:gd name="T30" fmla="*/ 84 w 716"/>
              <a:gd name="T31" fmla="*/ 227 h 333"/>
              <a:gd name="T32" fmla="*/ 15 w 716"/>
              <a:gd name="T33" fmla="*/ 248 h 333"/>
              <a:gd name="T34" fmla="*/ 2 w 716"/>
              <a:gd name="T35" fmla="*/ 249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6" h="333">
                <a:moveTo>
                  <a:pt x="0" y="333"/>
                </a:moveTo>
                <a:lnTo>
                  <a:pt x="144" y="303"/>
                </a:lnTo>
                <a:lnTo>
                  <a:pt x="326" y="267"/>
                </a:lnTo>
                <a:lnTo>
                  <a:pt x="446" y="224"/>
                </a:lnTo>
                <a:lnTo>
                  <a:pt x="477" y="200"/>
                </a:lnTo>
                <a:lnTo>
                  <a:pt x="503" y="171"/>
                </a:lnTo>
                <a:lnTo>
                  <a:pt x="587" y="108"/>
                </a:lnTo>
                <a:lnTo>
                  <a:pt x="684" y="29"/>
                </a:lnTo>
                <a:lnTo>
                  <a:pt x="716" y="0"/>
                </a:lnTo>
                <a:lnTo>
                  <a:pt x="618" y="47"/>
                </a:lnTo>
                <a:lnTo>
                  <a:pt x="491" y="105"/>
                </a:lnTo>
                <a:lnTo>
                  <a:pt x="372" y="158"/>
                </a:lnTo>
                <a:lnTo>
                  <a:pt x="281" y="192"/>
                </a:lnTo>
                <a:lnTo>
                  <a:pt x="183" y="213"/>
                </a:lnTo>
                <a:lnTo>
                  <a:pt x="140" y="225"/>
                </a:lnTo>
                <a:lnTo>
                  <a:pt x="84" y="227"/>
                </a:lnTo>
                <a:lnTo>
                  <a:pt x="15" y="248"/>
                </a:lnTo>
                <a:lnTo>
                  <a:pt x="2" y="249"/>
                </a:lnTo>
              </a:path>
            </a:pathLst>
          </a:custGeom>
          <a:solidFill>
            <a:srgbClr val="FF99CC"/>
          </a:solidFill>
          <a:ln>
            <a:noFill/>
          </a:ln>
          <a:effectLst/>
          <a:extLst>
            <a:ext uri="{91240B29-F687-4F45-9708-019B960494DF}">
              <a14:hiddenLine xmlns:a14="http://schemas.microsoft.com/office/drawing/2010/main" w="12700" cap="flat" cmpd="sng">
                <a:solidFill>
                  <a:srgbClr val="00FFFF"/>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427" name="Line 107">
            <a:extLst>
              <a:ext uri="{FF2B5EF4-FFF2-40B4-BE49-F238E27FC236}">
                <a16:creationId xmlns:a16="http://schemas.microsoft.com/office/drawing/2014/main" id="{B41CDA94-5091-D502-04E4-AFABABF703C9}"/>
              </a:ext>
            </a:extLst>
          </p:cNvPr>
          <p:cNvSpPr>
            <a:spLocks noChangeShapeType="1"/>
          </p:cNvSpPr>
          <p:nvPr/>
        </p:nvSpPr>
        <p:spPr bwMode="auto">
          <a:xfrm rot="5381468" flipH="1">
            <a:off x="678657" y="4969669"/>
            <a:ext cx="1587" cy="86677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428" name="Freeform 108">
            <a:extLst>
              <a:ext uri="{FF2B5EF4-FFF2-40B4-BE49-F238E27FC236}">
                <a16:creationId xmlns:a16="http://schemas.microsoft.com/office/drawing/2014/main" id="{FA35BB90-0F42-577E-B777-6675407404C4}"/>
              </a:ext>
            </a:extLst>
          </p:cNvPr>
          <p:cNvSpPr>
            <a:spLocks/>
          </p:cNvSpPr>
          <p:nvPr/>
        </p:nvSpPr>
        <p:spPr bwMode="auto">
          <a:xfrm>
            <a:off x="3971925" y="2879725"/>
            <a:ext cx="1141413" cy="385763"/>
          </a:xfrm>
          <a:custGeom>
            <a:avLst/>
            <a:gdLst>
              <a:gd name="T0" fmla="*/ 0 w 980"/>
              <a:gd name="T1" fmla="*/ 0 h 327"/>
              <a:gd name="T2" fmla="*/ 48 w 980"/>
              <a:gd name="T3" fmla="*/ 21 h 327"/>
              <a:gd name="T4" fmla="*/ 89 w 980"/>
              <a:gd name="T5" fmla="*/ 44 h 327"/>
              <a:gd name="T6" fmla="*/ 117 w 980"/>
              <a:gd name="T7" fmla="*/ 74 h 327"/>
              <a:gd name="T8" fmla="*/ 147 w 980"/>
              <a:gd name="T9" fmla="*/ 87 h 327"/>
              <a:gd name="T10" fmla="*/ 189 w 980"/>
              <a:gd name="T11" fmla="*/ 93 h 327"/>
              <a:gd name="T12" fmla="*/ 213 w 980"/>
              <a:gd name="T13" fmla="*/ 93 h 327"/>
              <a:gd name="T14" fmla="*/ 272 w 980"/>
              <a:gd name="T15" fmla="*/ 84 h 327"/>
              <a:gd name="T16" fmla="*/ 329 w 980"/>
              <a:gd name="T17" fmla="*/ 83 h 327"/>
              <a:gd name="T18" fmla="*/ 386 w 980"/>
              <a:gd name="T19" fmla="*/ 101 h 327"/>
              <a:gd name="T20" fmla="*/ 459 w 980"/>
              <a:gd name="T21" fmla="*/ 122 h 327"/>
              <a:gd name="T22" fmla="*/ 549 w 980"/>
              <a:gd name="T23" fmla="*/ 146 h 327"/>
              <a:gd name="T24" fmla="*/ 596 w 980"/>
              <a:gd name="T25" fmla="*/ 159 h 327"/>
              <a:gd name="T26" fmla="*/ 651 w 980"/>
              <a:gd name="T27" fmla="*/ 161 h 327"/>
              <a:gd name="T28" fmla="*/ 683 w 980"/>
              <a:gd name="T29" fmla="*/ 162 h 327"/>
              <a:gd name="T30" fmla="*/ 797 w 980"/>
              <a:gd name="T31" fmla="*/ 206 h 327"/>
              <a:gd name="T32" fmla="*/ 846 w 980"/>
              <a:gd name="T33" fmla="*/ 236 h 327"/>
              <a:gd name="T34" fmla="*/ 980 w 980"/>
              <a:gd name="T35" fmla="*/ 327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0" h="327">
                <a:moveTo>
                  <a:pt x="0" y="0"/>
                </a:moveTo>
                <a:lnTo>
                  <a:pt x="48" y="21"/>
                </a:lnTo>
                <a:lnTo>
                  <a:pt x="89" y="44"/>
                </a:lnTo>
                <a:lnTo>
                  <a:pt x="117" y="74"/>
                </a:lnTo>
                <a:lnTo>
                  <a:pt x="147" y="87"/>
                </a:lnTo>
                <a:lnTo>
                  <a:pt x="189" y="93"/>
                </a:lnTo>
                <a:lnTo>
                  <a:pt x="213" y="93"/>
                </a:lnTo>
                <a:lnTo>
                  <a:pt x="272" y="84"/>
                </a:lnTo>
                <a:lnTo>
                  <a:pt x="329" y="83"/>
                </a:lnTo>
                <a:lnTo>
                  <a:pt x="386" y="101"/>
                </a:lnTo>
                <a:lnTo>
                  <a:pt x="459" y="122"/>
                </a:lnTo>
                <a:lnTo>
                  <a:pt x="549" y="146"/>
                </a:lnTo>
                <a:lnTo>
                  <a:pt x="596" y="159"/>
                </a:lnTo>
                <a:lnTo>
                  <a:pt x="651" y="161"/>
                </a:lnTo>
                <a:lnTo>
                  <a:pt x="683" y="162"/>
                </a:lnTo>
                <a:lnTo>
                  <a:pt x="797" y="206"/>
                </a:lnTo>
                <a:lnTo>
                  <a:pt x="846" y="236"/>
                </a:lnTo>
                <a:lnTo>
                  <a:pt x="980" y="327"/>
                </a:lnTo>
              </a:path>
            </a:pathLst>
          </a:custGeom>
          <a:noFill/>
          <a:ln w="28575" cap="flat" cmpd="sng">
            <a:solidFill>
              <a:srgbClr val="000080"/>
            </a:solidFill>
            <a:prstDash val="solid"/>
            <a:round/>
            <a:headEnd type="none" w="med" len="med"/>
            <a:tailEnd type="none" w="med" len="me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429" name="Freeform 109">
            <a:extLst>
              <a:ext uri="{FF2B5EF4-FFF2-40B4-BE49-F238E27FC236}">
                <a16:creationId xmlns:a16="http://schemas.microsoft.com/office/drawing/2014/main" id="{913F6E7F-2A08-F9A8-496D-2AD47702DFE2}"/>
              </a:ext>
            </a:extLst>
          </p:cNvPr>
          <p:cNvSpPr>
            <a:spLocks/>
          </p:cNvSpPr>
          <p:nvPr/>
        </p:nvSpPr>
        <p:spPr bwMode="auto">
          <a:xfrm>
            <a:off x="7154863" y="2214563"/>
            <a:ext cx="385762" cy="92075"/>
          </a:xfrm>
          <a:custGeom>
            <a:avLst/>
            <a:gdLst>
              <a:gd name="T0" fmla="*/ 239 w 243"/>
              <a:gd name="T1" fmla="*/ 0 h 58"/>
              <a:gd name="T2" fmla="*/ 205 w 243"/>
              <a:gd name="T3" fmla="*/ 7 h 58"/>
              <a:gd name="T4" fmla="*/ 162 w 243"/>
              <a:gd name="T5" fmla="*/ 14 h 58"/>
              <a:gd name="T6" fmla="*/ 108 w 243"/>
              <a:gd name="T7" fmla="*/ 19 h 58"/>
              <a:gd name="T8" fmla="*/ 78 w 243"/>
              <a:gd name="T9" fmla="*/ 23 h 58"/>
              <a:gd name="T10" fmla="*/ 29 w 243"/>
              <a:gd name="T11" fmla="*/ 40 h 58"/>
              <a:gd name="T12" fmla="*/ 0 w 243"/>
              <a:gd name="T13" fmla="*/ 49 h 58"/>
              <a:gd name="T14" fmla="*/ 32 w 243"/>
              <a:gd name="T15" fmla="*/ 47 h 58"/>
              <a:gd name="T16" fmla="*/ 0 w 243"/>
              <a:gd name="T17" fmla="*/ 58 h 58"/>
              <a:gd name="T18" fmla="*/ 52 w 243"/>
              <a:gd name="T19" fmla="*/ 50 h 58"/>
              <a:gd name="T20" fmla="*/ 138 w 243"/>
              <a:gd name="T21" fmla="*/ 35 h 58"/>
              <a:gd name="T22" fmla="*/ 189 w 243"/>
              <a:gd name="T23" fmla="*/ 22 h 58"/>
              <a:gd name="T24" fmla="*/ 243 w 243"/>
              <a:gd name="T25" fmla="*/ 13 h 58"/>
              <a:gd name="T26" fmla="*/ 239 w 243"/>
              <a:gd name="T2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3" h="58">
                <a:moveTo>
                  <a:pt x="239" y="0"/>
                </a:moveTo>
                <a:lnTo>
                  <a:pt x="205" y="7"/>
                </a:lnTo>
                <a:lnTo>
                  <a:pt x="162" y="14"/>
                </a:lnTo>
                <a:lnTo>
                  <a:pt x="108" y="19"/>
                </a:lnTo>
                <a:lnTo>
                  <a:pt x="78" y="23"/>
                </a:lnTo>
                <a:lnTo>
                  <a:pt x="29" y="40"/>
                </a:lnTo>
                <a:lnTo>
                  <a:pt x="0" y="49"/>
                </a:lnTo>
                <a:lnTo>
                  <a:pt x="32" y="47"/>
                </a:lnTo>
                <a:lnTo>
                  <a:pt x="0" y="58"/>
                </a:lnTo>
                <a:lnTo>
                  <a:pt x="52" y="50"/>
                </a:lnTo>
                <a:lnTo>
                  <a:pt x="138" y="35"/>
                </a:lnTo>
                <a:lnTo>
                  <a:pt x="189" y="22"/>
                </a:lnTo>
                <a:lnTo>
                  <a:pt x="243" y="13"/>
                </a:lnTo>
                <a:lnTo>
                  <a:pt x="239" y="0"/>
                </a:lnTo>
                <a:close/>
              </a:path>
            </a:pathLst>
          </a:custGeom>
          <a:solidFill>
            <a:srgbClr val="FF0000"/>
          </a:solidFill>
          <a:ln>
            <a:noFill/>
          </a:ln>
          <a:effectLst/>
          <a:extLst>
            <a:ext uri="{91240B29-F687-4F45-9708-019B960494DF}">
              <a14:hiddenLine xmlns:a14="http://schemas.microsoft.com/office/drawing/2010/main" w="12700" cap="flat" cmpd="sng">
                <a:solidFill>
                  <a:srgbClr val="00FFFF"/>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430" name="Freeform 110">
            <a:extLst>
              <a:ext uri="{FF2B5EF4-FFF2-40B4-BE49-F238E27FC236}">
                <a16:creationId xmlns:a16="http://schemas.microsoft.com/office/drawing/2014/main" id="{A8D40720-93DB-5DE6-3B10-AA40FF9A6F54}"/>
              </a:ext>
            </a:extLst>
          </p:cNvPr>
          <p:cNvSpPr>
            <a:spLocks/>
          </p:cNvSpPr>
          <p:nvPr/>
        </p:nvSpPr>
        <p:spPr bwMode="auto">
          <a:xfrm>
            <a:off x="8161338" y="1846263"/>
            <a:ext cx="581025" cy="203200"/>
          </a:xfrm>
          <a:custGeom>
            <a:avLst/>
            <a:gdLst>
              <a:gd name="T0" fmla="*/ 0 w 499"/>
              <a:gd name="T1" fmla="*/ 164 h 170"/>
              <a:gd name="T2" fmla="*/ 90 w 499"/>
              <a:gd name="T3" fmla="*/ 137 h 170"/>
              <a:gd name="T4" fmla="*/ 129 w 499"/>
              <a:gd name="T5" fmla="*/ 122 h 170"/>
              <a:gd name="T6" fmla="*/ 172 w 499"/>
              <a:gd name="T7" fmla="*/ 111 h 170"/>
              <a:gd name="T8" fmla="*/ 229 w 499"/>
              <a:gd name="T9" fmla="*/ 105 h 170"/>
              <a:gd name="T10" fmla="*/ 339 w 499"/>
              <a:gd name="T11" fmla="*/ 89 h 170"/>
              <a:gd name="T12" fmla="*/ 427 w 499"/>
              <a:gd name="T13" fmla="*/ 48 h 170"/>
              <a:gd name="T14" fmla="*/ 499 w 499"/>
              <a:gd name="T15" fmla="*/ 0 h 170"/>
              <a:gd name="T16" fmla="*/ 471 w 499"/>
              <a:gd name="T17" fmla="*/ 41 h 170"/>
              <a:gd name="T18" fmla="*/ 391 w 499"/>
              <a:gd name="T19" fmla="*/ 87 h 170"/>
              <a:gd name="T20" fmla="*/ 304 w 499"/>
              <a:gd name="T21" fmla="*/ 116 h 170"/>
              <a:gd name="T22" fmla="*/ 241 w 499"/>
              <a:gd name="T23" fmla="*/ 117 h 170"/>
              <a:gd name="T24" fmla="*/ 190 w 499"/>
              <a:gd name="T25" fmla="*/ 125 h 170"/>
              <a:gd name="T26" fmla="*/ 133 w 499"/>
              <a:gd name="T27" fmla="*/ 137 h 170"/>
              <a:gd name="T28" fmla="*/ 90 w 499"/>
              <a:gd name="T29" fmla="*/ 150 h 170"/>
              <a:gd name="T30" fmla="*/ 34 w 499"/>
              <a:gd name="T31" fmla="*/ 167 h 170"/>
              <a:gd name="T32" fmla="*/ 75 w 499"/>
              <a:gd name="T33" fmla="*/ 155 h 170"/>
              <a:gd name="T34" fmla="*/ 19 w 499"/>
              <a:gd name="T35" fmla="*/ 170 h 170"/>
              <a:gd name="T36" fmla="*/ 0 w 499"/>
              <a:gd name="T37" fmla="*/ 164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9" h="170">
                <a:moveTo>
                  <a:pt x="0" y="164"/>
                </a:moveTo>
                <a:lnTo>
                  <a:pt x="90" y="137"/>
                </a:lnTo>
                <a:lnTo>
                  <a:pt x="129" y="122"/>
                </a:lnTo>
                <a:lnTo>
                  <a:pt x="172" y="111"/>
                </a:lnTo>
                <a:lnTo>
                  <a:pt x="229" y="105"/>
                </a:lnTo>
                <a:lnTo>
                  <a:pt x="339" y="89"/>
                </a:lnTo>
                <a:lnTo>
                  <a:pt x="427" y="48"/>
                </a:lnTo>
                <a:lnTo>
                  <a:pt x="499" y="0"/>
                </a:lnTo>
                <a:lnTo>
                  <a:pt x="471" y="41"/>
                </a:lnTo>
                <a:lnTo>
                  <a:pt x="391" y="87"/>
                </a:lnTo>
                <a:lnTo>
                  <a:pt x="304" y="116"/>
                </a:lnTo>
                <a:lnTo>
                  <a:pt x="241" y="117"/>
                </a:lnTo>
                <a:lnTo>
                  <a:pt x="190" y="125"/>
                </a:lnTo>
                <a:lnTo>
                  <a:pt x="133" y="137"/>
                </a:lnTo>
                <a:lnTo>
                  <a:pt x="90" y="150"/>
                </a:lnTo>
                <a:lnTo>
                  <a:pt x="34" y="167"/>
                </a:lnTo>
                <a:lnTo>
                  <a:pt x="75" y="155"/>
                </a:lnTo>
                <a:lnTo>
                  <a:pt x="19" y="170"/>
                </a:lnTo>
                <a:lnTo>
                  <a:pt x="0" y="164"/>
                </a:lnTo>
                <a:close/>
              </a:path>
            </a:pathLst>
          </a:custGeom>
          <a:solidFill>
            <a:srgbClr val="FF00FF"/>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431" name="Text Box 111">
            <a:extLst>
              <a:ext uri="{FF2B5EF4-FFF2-40B4-BE49-F238E27FC236}">
                <a16:creationId xmlns:a16="http://schemas.microsoft.com/office/drawing/2014/main" id="{50056867-5952-E3B7-770D-661F6FA9594E}"/>
              </a:ext>
            </a:extLst>
          </p:cNvPr>
          <p:cNvSpPr txBox="1">
            <a:spLocks noChangeArrowheads="1"/>
          </p:cNvSpPr>
          <p:nvPr/>
        </p:nvSpPr>
        <p:spPr bwMode="auto">
          <a:xfrm>
            <a:off x="422275" y="5116513"/>
            <a:ext cx="692150" cy="336550"/>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r>
              <a:rPr lang="en-GB" altLang="en-US" sz="1600"/>
              <a:t>500</a:t>
            </a:r>
            <a:r>
              <a:rPr lang="en-US" altLang="en-US" sz="1600"/>
              <a:t>m</a:t>
            </a:r>
            <a:endParaRPr lang="en-GB" altLang="en-US" sz="1600"/>
          </a:p>
        </p:txBody>
      </p:sp>
      <p:sp>
        <p:nvSpPr>
          <p:cNvPr id="696432" name="Freeform 112">
            <a:extLst>
              <a:ext uri="{FF2B5EF4-FFF2-40B4-BE49-F238E27FC236}">
                <a16:creationId xmlns:a16="http://schemas.microsoft.com/office/drawing/2014/main" id="{4C14C4C7-400D-FFA4-1FDB-16389DCBAC2B}"/>
              </a:ext>
            </a:extLst>
          </p:cNvPr>
          <p:cNvSpPr>
            <a:spLocks/>
          </p:cNvSpPr>
          <p:nvPr/>
        </p:nvSpPr>
        <p:spPr bwMode="auto">
          <a:xfrm>
            <a:off x="8067675" y="1825625"/>
            <a:ext cx="827088" cy="687388"/>
          </a:xfrm>
          <a:custGeom>
            <a:avLst/>
            <a:gdLst>
              <a:gd name="T0" fmla="*/ 711 w 711"/>
              <a:gd name="T1" fmla="*/ 0 h 582"/>
              <a:gd name="T2" fmla="*/ 635 w 711"/>
              <a:gd name="T3" fmla="*/ 102 h 582"/>
              <a:gd name="T4" fmla="*/ 570 w 711"/>
              <a:gd name="T5" fmla="*/ 182 h 582"/>
              <a:gd name="T6" fmla="*/ 513 w 711"/>
              <a:gd name="T7" fmla="*/ 228 h 582"/>
              <a:gd name="T8" fmla="*/ 456 w 711"/>
              <a:gd name="T9" fmla="*/ 258 h 582"/>
              <a:gd name="T10" fmla="*/ 312 w 711"/>
              <a:gd name="T11" fmla="*/ 318 h 582"/>
              <a:gd name="T12" fmla="*/ 128 w 711"/>
              <a:gd name="T13" fmla="*/ 458 h 582"/>
              <a:gd name="T14" fmla="*/ 0 w 711"/>
              <a:gd name="T15" fmla="*/ 582 h 5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1" h="582">
                <a:moveTo>
                  <a:pt x="711" y="0"/>
                </a:moveTo>
                <a:lnTo>
                  <a:pt x="635" y="102"/>
                </a:lnTo>
                <a:lnTo>
                  <a:pt x="570" y="182"/>
                </a:lnTo>
                <a:lnTo>
                  <a:pt x="513" y="228"/>
                </a:lnTo>
                <a:lnTo>
                  <a:pt x="456" y="258"/>
                </a:lnTo>
                <a:lnTo>
                  <a:pt x="312" y="318"/>
                </a:lnTo>
                <a:lnTo>
                  <a:pt x="128" y="458"/>
                </a:lnTo>
                <a:lnTo>
                  <a:pt x="0" y="582"/>
                </a:lnTo>
              </a:path>
            </a:pathLst>
          </a:custGeom>
          <a:noFill/>
          <a:ln w="28575" cap="flat" cmpd="sng">
            <a:solidFill>
              <a:srgbClr val="000080"/>
            </a:solidFill>
            <a:prstDash val="solid"/>
            <a:round/>
            <a:headEnd type="none" w="med" len="med"/>
            <a:tailEnd type="none" w="med" len="me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433" name="Freeform 113">
            <a:extLst>
              <a:ext uri="{FF2B5EF4-FFF2-40B4-BE49-F238E27FC236}">
                <a16:creationId xmlns:a16="http://schemas.microsoft.com/office/drawing/2014/main" id="{C4E6FAF5-5BB9-0340-48FB-00A1467EEC01}"/>
              </a:ext>
            </a:extLst>
          </p:cNvPr>
          <p:cNvSpPr>
            <a:spLocks/>
          </p:cNvSpPr>
          <p:nvPr/>
        </p:nvSpPr>
        <p:spPr bwMode="auto">
          <a:xfrm>
            <a:off x="8496300" y="1771650"/>
            <a:ext cx="454025" cy="393700"/>
          </a:xfrm>
          <a:custGeom>
            <a:avLst/>
            <a:gdLst>
              <a:gd name="T0" fmla="*/ 389 w 389"/>
              <a:gd name="T1" fmla="*/ 0 h 332"/>
              <a:gd name="T2" fmla="*/ 348 w 389"/>
              <a:gd name="T3" fmla="*/ 44 h 332"/>
              <a:gd name="T4" fmla="*/ 303 w 389"/>
              <a:gd name="T5" fmla="*/ 104 h 332"/>
              <a:gd name="T6" fmla="*/ 278 w 389"/>
              <a:gd name="T7" fmla="*/ 158 h 332"/>
              <a:gd name="T8" fmla="*/ 237 w 389"/>
              <a:gd name="T9" fmla="*/ 188 h 332"/>
              <a:gd name="T10" fmla="*/ 179 w 389"/>
              <a:gd name="T11" fmla="*/ 222 h 332"/>
              <a:gd name="T12" fmla="*/ 128 w 389"/>
              <a:gd name="T13" fmla="*/ 263 h 332"/>
              <a:gd name="T14" fmla="*/ 81 w 389"/>
              <a:gd name="T15" fmla="*/ 276 h 332"/>
              <a:gd name="T16" fmla="*/ 41 w 389"/>
              <a:gd name="T17" fmla="*/ 308 h 332"/>
              <a:gd name="T18" fmla="*/ 0 w 389"/>
              <a:gd name="T19" fmla="*/ 33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9" h="332">
                <a:moveTo>
                  <a:pt x="389" y="0"/>
                </a:moveTo>
                <a:lnTo>
                  <a:pt x="348" y="44"/>
                </a:lnTo>
                <a:lnTo>
                  <a:pt x="303" y="104"/>
                </a:lnTo>
                <a:lnTo>
                  <a:pt x="278" y="158"/>
                </a:lnTo>
                <a:lnTo>
                  <a:pt x="237" y="188"/>
                </a:lnTo>
                <a:lnTo>
                  <a:pt x="179" y="222"/>
                </a:lnTo>
                <a:lnTo>
                  <a:pt x="128" y="263"/>
                </a:lnTo>
                <a:lnTo>
                  <a:pt x="81" y="276"/>
                </a:lnTo>
                <a:lnTo>
                  <a:pt x="41" y="308"/>
                </a:lnTo>
                <a:lnTo>
                  <a:pt x="0" y="332"/>
                </a:lnTo>
              </a:path>
            </a:pathLst>
          </a:custGeom>
          <a:noFill/>
          <a:ln w="25400" cap="flat" cmpd="sng">
            <a:solidFill>
              <a:srgbClr val="00FF00"/>
            </a:solidFill>
            <a:prstDash val="solid"/>
            <a:round/>
            <a:headEnd type="none" w="med" len="med"/>
            <a:tailEnd type="none" w="med" len="me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434" name="Freeform 114">
            <a:extLst>
              <a:ext uri="{FF2B5EF4-FFF2-40B4-BE49-F238E27FC236}">
                <a16:creationId xmlns:a16="http://schemas.microsoft.com/office/drawing/2014/main" id="{C542D7F9-2246-D78A-802D-28AFF3A43B1C}"/>
              </a:ext>
            </a:extLst>
          </p:cNvPr>
          <p:cNvSpPr>
            <a:spLocks/>
          </p:cNvSpPr>
          <p:nvPr/>
        </p:nvSpPr>
        <p:spPr bwMode="auto">
          <a:xfrm>
            <a:off x="4405313" y="2687638"/>
            <a:ext cx="1222375" cy="415925"/>
          </a:xfrm>
          <a:custGeom>
            <a:avLst/>
            <a:gdLst>
              <a:gd name="T0" fmla="*/ 0 w 1049"/>
              <a:gd name="T1" fmla="*/ 258 h 351"/>
              <a:gd name="T2" fmla="*/ 126 w 1049"/>
              <a:gd name="T3" fmla="*/ 266 h 351"/>
              <a:gd name="T4" fmla="*/ 174 w 1049"/>
              <a:gd name="T5" fmla="*/ 270 h 351"/>
              <a:gd name="T6" fmla="*/ 267 w 1049"/>
              <a:gd name="T7" fmla="*/ 266 h 351"/>
              <a:gd name="T8" fmla="*/ 323 w 1049"/>
              <a:gd name="T9" fmla="*/ 282 h 351"/>
              <a:gd name="T10" fmla="*/ 416 w 1049"/>
              <a:gd name="T11" fmla="*/ 309 h 351"/>
              <a:gd name="T12" fmla="*/ 474 w 1049"/>
              <a:gd name="T13" fmla="*/ 330 h 351"/>
              <a:gd name="T14" fmla="*/ 527 w 1049"/>
              <a:gd name="T15" fmla="*/ 351 h 351"/>
              <a:gd name="T16" fmla="*/ 588 w 1049"/>
              <a:gd name="T17" fmla="*/ 348 h 351"/>
              <a:gd name="T18" fmla="*/ 615 w 1049"/>
              <a:gd name="T19" fmla="*/ 335 h 351"/>
              <a:gd name="T20" fmla="*/ 648 w 1049"/>
              <a:gd name="T21" fmla="*/ 321 h 351"/>
              <a:gd name="T22" fmla="*/ 680 w 1049"/>
              <a:gd name="T23" fmla="*/ 290 h 351"/>
              <a:gd name="T24" fmla="*/ 708 w 1049"/>
              <a:gd name="T25" fmla="*/ 264 h 351"/>
              <a:gd name="T26" fmla="*/ 767 w 1049"/>
              <a:gd name="T27" fmla="*/ 237 h 351"/>
              <a:gd name="T28" fmla="*/ 816 w 1049"/>
              <a:gd name="T29" fmla="*/ 215 h 351"/>
              <a:gd name="T30" fmla="*/ 858 w 1049"/>
              <a:gd name="T31" fmla="*/ 191 h 351"/>
              <a:gd name="T32" fmla="*/ 891 w 1049"/>
              <a:gd name="T33" fmla="*/ 170 h 351"/>
              <a:gd name="T34" fmla="*/ 914 w 1049"/>
              <a:gd name="T35" fmla="*/ 135 h 351"/>
              <a:gd name="T36" fmla="*/ 939 w 1049"/>
              <a:gd name="T37" fmla="*/ 90 h 351"/>
              <a:gd name="T38" fmla="*/ 975 w 1049"/>
              <a:gd name="T39" fmla="*/ 56 h 351"/>
              <a:gd name="T40" fmla="*/ 1049 w 1049"/>
              <a:gd name="T41" fmla="*/ 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49" h="351">
                <a:moveTo>
                  <a:pt x="0" y="258"/>
                </a:moveTo>
                <a:lnTo>
                  <a:pt x="126" y="266"/>
                </a:lnTo>
                <a:lnTo>
                  <a:pt x="174" y="270"/>
                </a:lnTo>
                <a:lnTo>
                  <a:pt x="267" y="266"/>
                </a:lnTo>
                <a:lnTo>
                  <a:pt x="323" y="282"/>
                </a:lnTo>
                <a:lnTo>
                  <a:pt x="416" y="309"/>
                </a:lnTo>
                <a:lnTo>
                  <a:pt x="474" y="330"/>
                </a:lnTo>
                <a:lnTo>
                  <a:pt x="527" y="351"/>
                </a:lnTo>
                <a:lnTo>
                  <a:pt x="588" y="348"/>
                </a:lnTo>
                <a:lnTo>
                  <a:pt x="615" y="335"/>
                </a:lnTo>
                <a:lnTo>
                  <a:pt x="648" y="321"/>
                </a:lnTo>
                <a:lnTo>
                  <a:pt x="680" y="290"/>
                </a:lnTo>
                <a:lnTo>
                  <a:pt x="708" y="264"/>
                </a:lnTo>
                <a:lnTo>
                  <a:pt x="767" y="237"/>
                </a:lnTo>
                <a:lnTo>
                  <a:pt x="816" y="215"/>
                </a:lnTo>
                <a:lnTo>
                  <a:pt x="858" y="191"/>
                </a:lnTo>
                <a:lnTo>
                  <a:pt x="891" y="170"/>
                </a:lnTo>
                <a:lnTo>
                  <a:pt x="914" y="135"/>
                </a:lnTo>
                <a:lnTo>
                  <a:pt x="939" y="90"/>
                </a:lnTo>
                <a:lnTo>
                  <a:pt x="975" y="56"/>
                </a:lnTo>
                <a:lnTo>
                  <a:pt x="1049" y="0"/>
                </a:lnTo>
              </a:path>
            </a:pathLst>
          </a:custGeom>
          <a:noFill/>
          <a:ln w="28575" cap="flat" cmpd="sng">
            <a:solidFill>
              <a:srgbClr val="000080"/>
            </a:solidFill>
            <a:prstDash val="solid"/>
            <a:round/>
            <a:headEnd type="none" w="med" len="med"/>
            <a:tailEnd type="none" w="med" len="me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435" name="Freeform 115">
            <a:extLst>
              <a:ext uri="{FF2B5EF4-FFF2-40B4-BE49-F238E27FC236}">
                <a16:creationId xmlns:a16="http://schemas.microsoft.com/office/drawing/2014/main" id="{C60A4A53-3E05-2979-89B5-7BFACCF9E496}"/>
              </a:ext>
            </a:extLst>
          </p:cNvPr>
          <p:cNvSpPr>
            <a:spLocks/>
          </p:cNvSpPr>
          <p:nvPr/>
        </p:nvSpPr>
        <p:spPr bwMode="auto">
          <a:xfrm>
            <a:off x="6869113" y="2020888"/>
            <a:ext cx="1374775" cy="269875"/>
          </a:xfrm>
          <a:custGeom>
            <a:avLst/>
            <a:gdLst>
              <a:gd name="T0" fmla="*/ 0 w 866"/>
              <a:gd name="T1" fmla="*/ 163 h 170"/>
              <a:gd name="T2" fmla="*/ 61 w 866"/>
              <a:gd name="T3" fmla="*/ 145 h 170"/>
              <a:gd name="T4" fmla="*/ 117 w 866"/>
              <a:gd name="T5" fmla="*/ 134 h 170"/>
              <a:gd name="T6" fmla="*/ 171 w 866"/>
              <a:gd name="T7" fmla="*/ 120 h 170"/>
              <a:gd name="T8" fmla="*/ 192 w 866"/>
              <a:gd name="T9" fmla="*/ 116 h 170"/>
              <a:gd name="T10" fmla="*/ 231 w 866"/>
              <a:gd name="T11" fmla="*/ 105 h 170"/>
              <a:gd name="T12" fmla="*/ 258 w 866"/>
              <a:gd name="T13" fmla="*/ 102 h 170"/>
              <a:gd name="T14" fmla="*/ 290 w 866"/>
              <a:gd name="T15" fmla="*/ 95 h 170"/>
              <a:gd name="T16" fmla="*/ 338 w 866"/>
              <a:gd name="T17" fmla="*/ 91 h 170"/>
              <a:gd name="T18" fmla="*/ 369 w 866"/>
              <a:gd name="T19" fmla="*/ 92 h 170"/>
              <a:gd name="T20" fmla="*/ 390 w 866"/>
              <a:gd name="T21" fmla="*/ 89 h 170"/>
              <a:gd name="T22" fmla="*/ 410 w 866"/>
              <a:gd name="T23" fmla="*/ 92 h 170"/>
              <a:gd name="T24" fmla="*/ 447 w 866"/>
              <a:gd name="T25" fmla="*/ 85 h 170"/>
              <a:gd name="T26" fmla="*/ 466 w 866"/>
              <a:gd name="T27" fmla="*/ 87 h 170"/>
              <a:gd name="T28" fmla="*/ 508 w 866"/>
              <a:gd name="T29" fmla="*/ 93 h 170"/>
              <a:gd name="T30" fmla="*/ 555 w 866"/>
              <a:gd name="T31" fmla="*/ 86 h 170"/>
              <a:gd name="T32" fmla="*/ 607 w 866"/>
              <a:gd name="T33" fmla="*/ 69 h 170"/>
              <a:gd name="T34" fmla="*/ 627 w 866"/>
              <a:gd name="T35" fmla="*/ 65 h 170"/>
              <a:gd name="T36" fmla="*/ 653 w 866"/>
              <a:gd name="T37" fmla="*/ 63 h 170"/>
              <a:gd name="T38" fmla="*/ 677 w 866"/>
              <a:gd name="T39" fmla="*/ 53 h 170"/>
              <a:gd name="T40" fmla="*/ 721 w 866"/>
              <a:gd name="T41" fmla="*/ 36 h 170"/>
              <a:gd name="T42" fmla="*/ 741 w 866"/>
              <a:gd name="T43" fmla="*/ 28 h 170"/>
              <a:gd name="T44" fmla="*/ 783 w 866"/>
              <a:gd name="T45" fmla="*/ 20 h 170"/>
              <a:gd name="T46" fmla="*/ 811 w 866"/>
              <a:gd name="T47" fmla="*/ 13 h 170"/>
              <a:gd name="T48" fmla="*/ 837 w 866"/>
              <a:gd name="T49" fmla="*/ 6 h 170"/>
              <a:gd name="T50" fmla="*/ 866 w 866"/>
              <a:gd name="T51" fmla="*/ 0 h 170"/>
              <a:gd name="T52" fmla="*/ 816 w 866"/>
              <a:gd name="T53" fmla="*/ 18 h 170"/>
              <a:gd name="T54" fmla="*/ 781 w 866"/>
              <a:gd name="T55" fmla="*/ 26 h 170"/>
              <a:gd name="T56" fmla="*/ 730 w 866"/>
              <a:gd name="T57" fmla="*/ 37 h 170"/>
              <a:gd name="T58" fmla="*/ 702 w 866"/>
              <a:gd name="T59" fmla="*/ 51 h 170"/>
              <a:gd name="T60" fmla="*/ 653 w 866"/>
              <a:gd name="T61" fmla="*/ 69 h 170"/>
              <a:gd name="T62" fmla="*/ 620 w 866"/>
              <a:gd name="T63" fmla="*/ 73 h 170"/>
              <a:gd name="T64" fmla="*/ 561 w 866"/>
              <a:gd name="T65" fmla="*/ 87 h 170"/>
              <a:gd name="T66" fmla="*/ 519 w 866"/>
              <a:gd name="T67" fmla="*/ 98 h 170"/>
              <a:gd name="T68" fmla="*/ 484 w 866"/>
              <a:gd name="T69" fmla="*/ 98 h 170"/>
              <a:gd name="T70" fmla="*/ 462 w 866"/>
              <a:gd name="T71" fmla="*/ 100 h 170"/>
              <a:gd name="T72" fmla="*/ 418 w 866"/>
              <a:gd name="T73" fmla="*/ 103 h 170"/>
              <a:gd name="T74" fmla="*/ 380 w 866"/>
              <a:gd name="T75" fmla="*/ 105 h 170"/>
              <a:gd name="T76" fmla="*/ 359 w 866"/>
              <a:gd name="T77" fmla="*/ 109 h 170"/>
              <a:gd name="T78" fmla="*/ 302 w 866"/>
              <a:gd name="T79" fmla="*/ 121 h 170"/>
              <a:gd name="T80" fmla="*/ 255 w 866"/>
              <a:gd name="T81" fmla="*/ 122 h 170"/>
              <a:gd name="T82" fmla="*/ 203 w 866"/>
              <a:gd name="T83" fmla="*/ 136 h 170"/>
              <a:gd name="T84" fmla="*/ 168 w 866"/>
              <a:gd name="T85" fmla="*/ 142 h 170"/>
              <a:gd name="T86" fmla="*/ 113 w 866"/>
              <a:gd name="T87" fmla="*/ 156 h 170"/>
              <a:gd name="T88" fmla="*/ 44 w 866"/>
              <a:gd name="T89" fmla="*/ 170 h 170"/>
              <a:gd name="T90" fmla="*/ 0 w 866"/>
              <a:gd name="T91" fmla="*/ 16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66" h="170">
                <a:moveTo>
                  <a:pt x="0" y="163"/>
                </a:moveTo>
                <a:lnTo>
                  <a:pt x="61" y="145"/>
                </a:lnTo>
                <a:lnTo>
                  <a:pt x="117" y="134"/>
                </a:lnTo>
                <a:lnTo>
                  <a:pt x="171" y="120"/>
                </a:lnTo>
                <a:lnTo>
                  <a:pt x="192" y="116"/>
                </a:lnTo>
                <a:lnTo>
                  <a:pt x="231" y="105"/>
                </a:lnTo>
                <a:lnTo>
                  <a:pt x="258" y="102"/>
                </a:lnTo>
                <a:lnTo>
                  <a:pt x="290" y="95"/>
                </a:lnTo>
                <a:lnTo>
                  <a:pt x="338" y="91"/>
                </a:lnTo>
                <a:lnTo>
                  <a:pt x="369" y="92"/>
                </a:lnTo>
                <a:lnTo>
                  <a:pt x="390" y="89"/>
                </a:lnTo>
                <a:lnTo>
                  <a:pt x="410" y="92"/>
                </a:lnTo>
                <a:lnTo>
                  <a:pt x="447" y="85"/>
                </a:lnTo>
                <a:lnTo>
                  <a:pt x="466" y="87"/>
                </a:lnTo>
                <a:lnTo>
                  <a:pt x="508" y="93"/>
                </a:lnTo>
                <a:lnTo>
                  <a:pt x="555" y="86"/>
                </a:lnTo>
                <a:lnTo>
                  <a:pt x="607" y="69"/>
                </a:lnTo>
                <a:lnTo>
                  <a:pt x="627" y="65"/>
                </a:lnTo>
                <a:lnTo>
                  <a:pt x="653" y="63"/>
                </a:lnTo>
                <a:lnTo>
                  <a:pt x="677" y="53"/>
                </a:lnTo>
                <a:lnTo>
                  <a:pt x="721" y="36"/>
                </a:lnTo>
                <a:lnTo>
                  <a:pt x="741" y="28"/>
                </a:lnTo>
                <a:lnTo>
                  <a:pt x="783" y="20"/>
                </a:lnTo>
                <a:lnTo>
                  <a:pt x="811" y="13"/>
                </a:lnTo>
                <a:lnTo>
                  <a:pt x="837" y="6"/>
                </a:lnTo>
                <a:lnTo>
                  <a:pt x="866" y="0"/>
                </a:lnTo>
                <a:lnTo>
                  <a:pt x="816" y="18"/>
                </a:lnTo>
                <a:lnTo>
                  <a:pt x="781" y="26"/>
                </a:lnTo>
                <a:lnTo>
                  <a:pt x="730" y="37"/>
                </a:lnTo>
                <a:lnTo>
                  <a:pt x="702" y="51"/>
                </a:lnTo>
                <a:lnTo>
                  <a:pt x="653" y="69"/>
                </a:lnTo>
                <a:lnTo>
                  <a:pt x="620" y="73"/>
                </a:lnTo>
                <a:lnTo>
                  <a:pt x="561" y="87"/>
                </a:lnTo>
                <a:lnTo>
                  <a:pt x="519" y="98"/>
                </a:lnTo>
                <a:lnTo>
                  <a:pt x="484" y="98"/>
                </a:lnTo>
                <a:lnTo>
                  <a:pt x="462" y="100"/>
                </a:lnTo>
                <a:lnTo>
                  <a:pt x="418" y="103"/>
                </a:lnTo>
                <a:lnTo>
                  <a:pt x="380" y="105"/>
                </a:lnTo>
                <a:lnTo>
                  <a:pt x="359" y="109"/>
                </a:lnTo>
                <a:lnTo>
                  <a:pt x="302" y="121"/>
                </a:lnTo>
                <a:lnTo>
                  <a:pt x="255" y="122"/>
                </a:lnTo>
                <a:lnTo>
                  <a:pt x="203" y="136"/>
                </a:lnTo>
                <a:lnTo>
                  <a:pt x="168" y="142"/>
                </a:lnTo>
                <a:lnTo>
                  <a:pt x="113" y="156"/>
                </a:lnTo>
                <a:lnTo>
                  <a:pt x="44" y="170"/>
                </a:lnTo>
                <a:lnTo>
                  <a:pt x="0" y="163"/>
                </a:lnTo>
                <a:close/>
              </a:path>
            </a:pathLst>
          </a:custGeom>
          <a:solidFill>
            <a:srgbClr val="993300"/>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436" name="Freeform 116">
            <a:extLst>
              <a:ext uri="{FF2B5EF4-FFF2-40B4-BE49-F238E27FC236}">
                <a16:creationId xmlns:a16="http://schemas.microsoft.com/office/drawing/2014/main" id="{F0CE8612-69F4-031E-7599-53A0DA688C55}"/>
              </a:ext>
            </a:extLst>
          </p:cNvPr>
          <p:cNvSpPr>
            <a:spLocks/>
          </p:cNvSpPr>
          <p:nvPr/>
        </p:nvSpPr>
        <p:spPr bwMode="auto">
          <a:xfrm>
            <a:off x="7210425" y="2187575"/>
            <a:ext cx="117475" cy="30163"/>
          </a:xfrm>
          <a:custGeom>
            <a:avLst/>
            <a:gdLst>
              <a:gd name="T0" fmla="*/ 16 w 99"/>
              <a:gd name="T1" fmla="*/ 27 h 27"/>
              <a:gd name="T2" fmla="*/ 0 w 99"/>
              <a:gd name="T3" fmla="*/ 19 h 27"/>
              <a:gd name="T4" fmla="*/ 49 w 99"/>
              <a:gd name="T5" fmla="*/ 10 h 27"/>
              <a:gd name="T6" fmla="*/ 97 w 99"/>
              <a:gd name="T7" fmla="*/ 0 h 27"/>
              <a:gd name="T8" fmla="*/ 87 w 99"/>
              <a:gd name="T9" fmla="*/ 7 h 27"/>
              <a:gd name="T10" fmla="*/ 99 w 99"/>
              <a:gd name="T11" fmla="*/ 7 h 27"/>
              <a:gd name="T12" fmla="*/ 67 w 99"/>
              <a:gd name="T13" fmla="*/ 22 h 27"/>
              <a:gd name="T14" fmla="*/ 34 w 99"/>
              <a:gd name="T15" fmla="*/ 27 h 27"/>
              <a:gd name="T16" fmla="*/ 16 w 99"/>
              <a:gd name="T17"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27">
                <a:moveTo>
                  <a:pt x="16" y="27"/>
                </a:moveTo>
                <a:lnTo>
                  <a:pt x="0" y="19"/>
                </a:lnTo>
                <a:lnTo>
                  <a:pt x="49" y="10"/>
                </a:lnTo>
                <a:lnTo>
                  <a:pt x="97" y="0"/>
                </a:lnTo>
                <a:lnTo>
                  <a:pt x="87" y="7"/>
                </a:lnTo>
                <a:lnTo>
                  <a:pt x="99" y="7"/>
                </a:lnTo>
                <a:lnTo>
                  <a:pt x="67" y="22"/>
                </a:lnTo>
                <a:lnTo>
                  <a:pt x="34" y="27"/>
                </a:lnTo>
                <a:lnTo>
                  <a:pt x="16" y="27"/>
                </a:lnTo>
                <a:close/>
              </a:path>
            </a:pathLst>
          </a:custGeom>
          <a:solidFill>
            <a:srgbClr val="FF00FF"/>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437" name="Freeform 117">
            <a:extLst>
              <a:ext uri="{FF2B5EF4-FFF2-40B4-BE49-F238E27FC236}">
                <a16:creationId xmlns:a16="http://schemas.microsoft.com/office/drawing/2014/main" id="{5EE512BB-874D-452C-B1DF-59A33D096E57}"/>
              </a:ext>
            </a:extLst>
          </p:cNvPr>
          <p:cNvSpPr>
            <a:spLocks/>
          </p:cNvSpPr>
          <p:nvPr/>
        </p:nvSpPr>
        <p:spPr bwMode="auto">
          <a:xfrm>
            <a:off x="5521325" y="2257425"/>
            <a:ext cx="1433513" cy="419100"/>
          </a:xfrm>
          <a:custGeom>
            <a:avLst/>
            <a:gdLst>
              <a:gd name="T0" fmla="*/ 0 w 903"/>
              <a:gd name="T1" fmla="*/ 239 h 264"/>
              <a:gd name="T2" fmla="*/ 48 w 903"/>
              <a:gd name="T3" fmla="*/ 227 h 264"/>
              <a:gd name="T4" fmla="*/ 97 w 903"/>
              <a:gd name="T5" fmla="*/ 209 h 264"/>
              <a:gd name="T6" fmla="*/ 158 w 903"/>
              <a:gd name="T7" fmla="*/ 202 h 264"/>
              <a:gd name="T8" fmla="*/ 198 w 903"/>
              <a:gd name="T9" fmla="*/ 195 h 264"/>
              <a:gd name="T10" fmla="*/ 254 w 903"/>
              <a:gd name="T11" fmla="*/ 179 h 264"/>
              <a:gd name="T12" fmla="*/ 325 w 903"/>
              <a:gd name="T13" fmla="*/ 152 h 264"/>
              <a:gd name="T14" fmla="*/ 406 w 903"/>
              <a:gd name="T15" fmla="*/ 130 h 264"/>
              <a:gd name="T16" fmla="*/ 483 w 903"/>
              <a:gd name="T17" fmla="*/ 114 h 264"/>
              <a:gd name="T18" fmla="*/ 525 w 903"/>
              <a:gd name="T19" fmla="*/ 96 h 264"/>
              <a:gd name="T20" fmla="*/ 625 w 903"/>
              <a:gd name="T21" fmla="*/ 68 h 264"/>
              <a:gd name="T22" fmla="*/ 715 w 903"/>
              <a:gd name="T23" fmla="*/ 41 h 264"/>
              <a:gd name="T24" fmla="*/ 778 w 903"/>
              <a:gd name="T25" fmla="*/ 24 h 264"/>
              <a:gd name="T26" fmla="*/ 789 w 903"/>
              <a:gd name="T27" fmla="*/ 22 h 264"/>
              <a:gd name="T28" fmla="*/ 889 w 903"/>
              <a:gd name="T29" fmla="*/ 0 h 264"/>
              <a:gd name="T30" fmla="*/ 903 w 903"/>
              <a:gd name="T31" fmla="*/ 17 h 264"/>
              <a:gd name="T32" fmla="*/ 757 w 903"/>
              <a:gd name="T33" fmla="*/ 46 h 264"/>
              <a:gd name="T34" fmla="*/ 694 w 903"/>
              <a:gd name="T35" fmla="*/ 65 h 264"/>
              <a:gd name="T36" fmla="*/ 614 w 903"/>
              <a:gd name="T37" fmla="*/ 85 h 264"/>
              <a:gd name="T38" fmla="*/ 508 w 903"/>
              <a:gd name="T39" fmla="*/ 109 h 264"/>
              <a:gd name="T40" fmla="*/ 411 w 903"/>
              <a:gd name="T41" fmla="*/ 135 h 264"/>
              <a:gd name="T42" fmla="*/ 331 w 903"/>
              <a:gd name="T43" fmla="*/ 168 h 264"/>
              <a:gd name="T44" fmla="*/ 280 w 903"/>
              <a:gd name="T45" fmla="*/ 184 h 264"/>
              <a:gd name="T46" fmla="*/ 241 w 903"/>
              <a:gd name="T47" fmla="*/ 203 h 264"/>
              <a:gd name="T48" fmla="*/ 210 w 903"/>
              <a:gd name="T49" fmla="*/ 217 h 264"/>
              <a:gd name="T50" fmla="*/ 193 w 903"/>
              <a:gd name="T51" fmla="*/ 219 h 264"/>
              <a:gd name="T52" fmla="*/ 157 w 903"/>
              <a:gd name="T53" fmla="*/ 221 h 264"/>
              <a:gd name="T54" fmla="*/ 121 w 903"/>
              <a:gd name="T55" fmla="*/ 229 h 264"/>
              <a:gd name="T56" fmla="*/ 77 w 903"/>
              <a:gd name="T57" fmla="*/ 242 h 264"/>
              <a:gd name="T58" fmla="*/ 33 w 903"/>
              <a:gd name="T59" fmla="*/ 257 h 264"/>
              <a:gd name="T60" fmla="*/ 0 w 903"/>
              <a:gd name="T61" fmla="*/ 264 h 264"/>
              <a:gd name="T62" fmla="*/ 0 w 903"/>
              <a:gd name="T63" fmla="*/ 239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03" h="264">
                <a:moveTo>
                  <a:pt x="0" y="239"/>
                </a:moveTo>
                <a:lnTo>
                  <a:pt x="48" y="227"/>
                </a:lnTo>
                <a:lnTo>
                  <a:pt x="97" y="209"/>
                </a:lnTo>
                <a:lnTo>
                  <a:pt x="158" y="202"/>
                </a:lnTo>
                <a:lnTo>
                  <a:pt x="198" y="195"/>
                </a:lnTo>
                <a:lnTo>
                  <a:pt x="254" y="179"/>
                </a:lnTo>
                <a:lnTo>
                  <a:pt x="325" y="152"/>
                </a:lnTo>
                <a:lnTo>
                  <a:pt x="406" y="130"/>
                </a:lnTo>
                <a:lnTo>
                  <a:pt x="483" y="114"/>
                </a:lnTo>
                <a:lnTo>
                  <a:pt x="525" y="96"/>
                </a:lnTo>
                <a:lnTo>
                  <a:pt x="625" y="68"/>
                </a:lnTo>
                <a:lnTo>
                  <a:pt x="715" y="41"/>
                </a:lnTo>
                <a:lnTo>
                  <a:pt x="778" y="24"/>
                </a:lnTo>
                <a:lnTo>
                  <a:pt x="789" y="22"/>
                </a:lnTo>
                <a:lnTo>
                  <a:pt x="889" y="0"/>
                </a:lnTo>
                <a:lnTo>
                  <a:pt x="903" y="17"/>
                </a:lnTo>
                <a:lnTo>
                  <a:pt x="757" y="46"/>
                </a:lnTo>
                <a:lnTo>
                  <a:pt x="694" y="65"/>
                </a:lnTo>
                <a:lnTo>
                  <a:pt x="614" y="85"/>
                </a:lnTo>
                <a:lnTo>
                  <a:pt x="508" y="109"/>
                </a:lnTo>
                <a:lnTo>
                  <a:pt x="411" y="135"/>
                </a:lnTo>
                <a:lnTo>
                  <a:pt x="331" y="168"/>
                </a:lnTo>
                <a:lnTo>
                  <a:pt x="280" y="184"/>
                </a:lnTo>
                <a:lnTo>
                  <a:pt x="241" y="203"/>
                </a:lnTo>
                <a:lnTo>
                  <a:pt x="210" y="217"/>
                </a:lnTo>
                <a:lnTo>
                  <a:pt x="193" y="219"/>
                </a:lnTo>
                <a:lnTo>
                  <a:pt x="157" y="221"/>
                </a:lnTo>
                <a:lnTo>
                  <a:pt x="121" y="229"/>
                </a:lnTo>
                <a:lnTo>
                  <a:pt x="77" y="242"/>
                </a:lnTo>
                <a:lnTo>
                  <a:pt x="33" y="257"/>
                </a:lnTo>
                <a:lnTo>
                  <a:pt x="0" y="264"/>
                </a:lnTo>
                <a:lnTo>
                  <a:pt x="0" y="239"/>
                </a:lnTo>
                <a:close/>
              </a:path>
            </a:pathLst>
          </a:custGeom>
          <a:solidFill>
            <a:srgbClr val="993300"/>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438" name="Freeform 118">
            <a:extLst>
              <a:ext uri="{FF2B5EF4-FFF2-40B4-BE49-F238E27FC236}">
                <a16:creationId xmlns:a16="http://schemas.microsoft.com/office/drawing/2014/main" id="{F4C7A25D-2068-797B-BD53-B578AACAAB72}"/>
              </a:ext>
            </a:extLst>
          </p:cNvPr>
          <p:cNvSpPr>
            <a:spLocks/>
          </p:cNvSpPr>
          <p:nvPr/>
        </p:nvSpPr>
        <p:spPr bwMode="auto">
          <a:xfrm>
            <a:off x="6081713" y="2151063"/>
            <a:ext cx="1685925" cy="889000"/>
          </a:xfrm>
          <a:custGeom>
            <a:avLst/>
            <a:gdLst>
              <a:gd name="T0" fmla="*/ 0 w 1449"/>
              <a:gd name="T1" fmla="*/ 753 h 753"/>
              <a:gd name="T2" fmla="*/ 60 w 1449"/>
              <a:gd name="T3" fmla="*/ 688 h 753"/>
              <a:gd name="T4" fmla="*/ 132 w 1449"/>
              <a:gd name="T5" fmla="*/ 627 h 753"/>
              <a:gd name="T6" fmla="*/ 171 w 1449"/>
              <a:gd name="T7" fmla="*/ 600 h 753"/>
              <a:gd name="T8" fmla="*/ 248 w 1449"/>
              <a:gd name="T9" fmla="*/ 577 h 753"/>
              <a:gd name="T10" fmla="*/ 320 w 1449"/>
              <a:gd name="T11" fmla="*/ 553 h 753"/>
              <a:gd name="T12" fmla="*/ 371 w 1449"/>
              <a:gd name="T13" fmla="*/ 526 h 753"/>
              <a:gd name="T14" fmla="*/ 417 w 1449"/>
              <a:gd name="T15" fmla="*/ 496 h 753"/>
              <a:gd name="T16" fmla="*/ 447 w 1449"/>
              <a:gd name="T17" fmla="*/ 457 h 753"/>
              <a:gd name="T18" fmla="*/ 468 w 1449"/>
              <a:gd name="T19" fmla="*/ 423 h 753"/>
              <a:gd name="T20" fmla="*/ 518 w 1449"/>
              <a:gd name="T21" fmla="*/ 382 h 753"/>
              <a:gd name="T22" fmla="*/ 585 w 1449"/>
              <a:gd name="T23" fmla="*/ 337 h 753"/>
              <a:gd name="T24" fmla="*/ 648 w 1449"/>
              <a:gd name="T25" fmla="*/ 292 h 753"/>
              <a:gd name="T26" fmla="*/ 695 w 1449"/>
              <a:gd name="T27" fmla="*/ 246 h 753"/>
              <a:gd name="T28" fmla="*/ 761 w 1449"/>
              <a:gd name="T29" fmla="*/ 187 h 753"/>
              <a:gd name="T30" fmla="*/ 803 w 1449"/>
              <a:gd name="T31" fmla="*/ 160 h 753"/>
              <a:gd name="T32" fmla="*/ 851 w 1449"/>
              <a:gd name="T33" fmla="*/ 142 h 753"/>
              <a:gd name="T34" fmla="*/ 939 w 1449"/>
              <a:gd name="T35" fmla="*/ 103 h 753"/>
              <a:gd name="T36" fmla="*/ 998 w 1449"/>
              <a:gd name="T37" fmla="*/ 87 h 753"/>
              <a:gd name="T38" fmla="*/ 1091 w 1449"/>
              <a:gd name="T39" fmla="*/ 78 h 753"/>
              <a:gd name="T40" fmla="*/ 1166 w 1449"/>
              <a:gd name="T41" fmla="*/ 64 h 753"/>
              <a:gd name="T42" fmla="*/ 1251 w 1449"/>
              <a:gd name="T43" fmla="*/ 48 h 753"/>
              <a:gd name="T44" fmla="*/ 1376 w 1449"/>
              <a:gd name="T45" fmla="*/ 15 h 753"/>
              <a:gd name="T46" fmla="*/ 1449 w 1449"/>
              <a:gd name="T47" fmla="*/ 0 h 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49" h="753">
                <a:moveTo>
                  <a:pt x="0" y="753"/>
                </a:moveTo>
                <a:lnTo>
                  <a:pt x="60" y="688"/>
                </a:lnTo>
                <a:lnTo>
                  <a:pt x="132" y="627"/>
                </a:lnTo>
                <a:lnTo>
                  <a:pt x="171" y="600"/>
                </a:lnTo>
                <a:lnTo>
                  <a:pt x="248" y="577"/>
                </a:lnTo>
                <a:lnTo>
                  <a:pt x="320" y="553"/>
                </a:lnTo>
                <a:lnTo>
                  <a:pt x="371" y="526"/>
                </a:lnTo>
                <a:lnTo>
                  <a:pt x="417" y="496"/>
                </a:lnTo>
                <a:lnTo>
                  <a:pt x="447" y="457"/>
                </a:lnTo>
                <a:lnTo>
                  <a:pt x="468" y="423"/>
                </a:lnTo>
                <a:lnTo>
                  <a:pt x="518" y="382"/>
                </a:lnTo>
                <a:lnTo>
                  <a:pt x="585" y="337"/>
                </a:lnTo>
                <a:lnTo>
                  <a:pt x="648" y="292"/>
                </a:lnTo>
                <a:lnTo>
                  <a:pt x="695" y="246"/>
                </a:lnTo>
                <a:lnTo>
                  <a:pt x="761" y="187"/>
                </a:lnTo>
                <a:lnTo>
                  <a:pt x="803" y="160"/>
                </a:lnTo>
                <a:lnTo>
                  <a:pt x="851" y="142"/>
                </a:lnTo>
                <a:lnTo>
                  <a:pt x="939" y="103"/>
                </a:lnTo>
                <a:lnTo>
                  <a:pt x="998" y="87"/>
                </a:lnTo>
                <a:lnTo>
                  <a:pt x="1091" y="78"/>
                </a:lnTo>
                <a:lnTo>
                  <a:pt x="1166" y="64"/>
                </a:lnTo>
                <a:lnTo>
                  <a:pt x="1251" y="48"/>
                </a:lnTo>
                <a:lnTo>
                  <a:pt x="1376" y="15"/>
                </a:lnTo>
                <a:lnTo>
                  <a:pt x="1449" y="0"/>
                </a:lnTo>
              </a:path>
            </a:pathLst>
          </a:custGeom>
          <a:noFill/>
          <a:ln w="28575" cap="flat" cmpd="sng">
            <a:solidFill>
              <a:srgbClr val="000080"/>
            </a:solidFill>
            <a:prstDash val="solid"/>
            <a:round/>
            <a:headEnd type="none" w="med" len="med"/>
            <a:tailEnd type="none" w="med" len="me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439" name="Freeform 119">
            <a:extLst>
              <a:ext uri="{FF2B5EF4-FFF2-40B4-BE49-F238E27FC236}">
                <a16:creationId xmlns:a16="http://schemas.microsoft.com/office/drawing/2014/main" id="{C5CE3DFC-4180-F743-BB5A-2BD34965C288}"/>
              </a:ext>
            </a:extLst>
          </p:cNvPr>
          <p:cNvSpPr>
            <a:spLocks/>
          </p:cNvSpPr>
          <p:nvPr/>
        </p:nvSpPr>
        <p:spPr bwMode="auto">
          <a:xfrm>
            <a:off x="6856413" y="1974850"/>
            <a:ext cx="1095375" cy="679450"/>
          </a:xfrm>
          <a:custGeom>
            <a:avLst/>
            <a:gdLst>
              <a:gd name="T0" fmla="*/ 942 w 942"/>
              <a:gd name="T1" fmla="*/ 0 h 576"/>
              <a:gd name="T2" fmla="*/ 834 w 942"/>
              <a:gd name="T3" fmla="*/ 46 h 576"/>
              <a:gd name="T4" fmla="*/ 753 w 942"/>
              <a:gd name="T5" fmla="*/ 91 h 576"/>
              <a:gd name="T6" fmla="*/ 683 w 942"/>
              <a:gd name="T7" fmla="*/ 132 h 576"/>
              <a:gd name="T8" fmla="*/ 671 w 942"/>
              <a:gd name="T9" fmla="*/ 151 h 576"/>
              <a:gd name="T10" fmla="*/ 647 w 942"/>
              <a:gd name="T11" fmla="*/ 195 h 576"/>
              <a:gd name="T12" fmla="*/ 605 w 942"/>
              <a:gd name="T13" fmla="*/ 244 h 576"/>
              <a:gd name="T14" fmla="*/ 542 w 942"/>
              <a:gd name="T15" fmla="*/ 307 h 576"/>
              <a:gd name="T16" fmla="*/ 510 w 942"/>
              <a:gd name="T17" fmla="*/ 339 h 576"/>
              <a:gd name="T18" fmla="*/ 432 w 942"/>
              <a:gd name="T19" fmla="*/ 367 h 576"/>
              <a:gd name="T20" fmla="*/ 312 w 942"/>
              <a:gd name="T21" fmla="*/ 397 h 576"/>
              <a:gd name="T22" fmla="*/ 254 w 942"/>
              <a:gd name="T23" fmla="*/ 415 h 576"/>
              <a:gd name="T24" fmla="*/ 161 w 942"/>
              <a:gd name="T25" fmla="*/ 456 h 576"/>
              <a:gd name="T26" fmla="*/ 89 w 942"/>
              <a:gd name="T27" fmla="*/ 499 h 576"/>
              <a:gd name="T28" fmla="*/ 44 w 942"/>
              <a:gd name="T29" fmla="*/ 540 h 576"/>
              <a:gd name="T30" fmla="*/ 0 w 942"/>
              <a:gd name="T31" fmla="*/ 576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2" h="576">
                <a:moveTo>
                  <a:pt x="942" y="0"/>
                </a:moveTo>
                <a:lnTo>
                  <a:pt x="834" y="46"/>
                </a:lnTo>
                <a:lnTo>
                  <a:pt x="753" y="91"/>
                </a:lnTo>
                <a:lnTo>
                  <a:pt x="683" y="132"/>
                </a:lnTo>
                <a:lnTo>
                  <a:pt x="671" y="151"/>
                </a:lnTo>
                <a:lnTo>
                  <a:pt x="647" y="195"/>
                </a:lnTo>
                <a:lnTo>
                  <a:pt x="605" y="244"/>
                </a:lnTo>
                <a:lnTo>
                  <a:pt x="542" y="307"/>
                </a:lnTo>
                <a:lnTo>
                  <a:pt x="510" y="339"/>
                </a:lnTo>
                <a:lnTo>
                  <a:pt x="432" y="367"/>
                </a:lnTo>
                <a:lnTo>
                  <a:pt x="312" y="397"/>
                </a:lnTo>
                <a:lnTo>
                  <a:pt x="254" y="415"/>
                </a:lnTo>
                <a:lnTo>
                  <a:pt x="161" y="456"/>
                </a:lnTo>
                <a:lnTo>
                  <a:pt x="89" y="499"/>
                </a:lnTo>
                <a:lnTo>
                  <a:pt x="44" y="540"/>
                </a:lnTo>
                <a:lnTo>
                  <a:pt x="0" y="576"/>
                </a:lnTo>
              </a:path>
            </a:pathLst>
          </a:custGeom>
          <a:noFill/>
          <a:ln w="25400" cap="flat" cmpd="sng">
            <a:solidFill>
              <a:srgbClr val="00FF00"/>
            </a:solidFill>
            <a:prstDash val="solid"/>
            <a:round/>
            <a:headEnd type="none" w="med" len="med"/>
            <a:tailEnd type="none" w="med" len="me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440" name="Freeform 120">
            <a:extLst>
              <a:ext uri="{FF2B5EF4-FFF2-40B4-BE49-F238E27FC236}">
                <a16:creationId xmlns:a16="http://schemas.microsoft.com/office/drawing/2014/main" id="{3D27A0F2-9028-E328-496A-CF191D5239A1}"/>
              </a:ext>
            </a:extLst>
          </p:cNvPr>
          <p:cNvSpPr>
            <a:spLocks/>
          </p:cNvSpPr>
          <p:nvPr/>
        </p:nvSpPr>
        <p:spPr bwMode="auto">
          <a:xfrm>
            <a:off x="5624513" y="2378075"/>
            <a:ext cx="777875" cy="311150"/>
          </a:xfrm>
          <a:custGeom>
            <a:avLst/>
            <a:gdLst>
              <a:gd name="T0" fmla="*/ 0 w 670"/>
              <a:gd name="T1" fmla="*/ 264 h 264"/>
              <a:gd name="T2" fmla="*/ 34 w 670"/>
              <a:gd name="T3" fmla="*/ 246 h 264"/>
              <a:gd name="T4" fmla="*/ 121 w 670"/>
              <a:gd name="T5" fmla="*/ 214 h 264"/>
              <a:gd name="T6" fmla="*/ 208 w 670"/>
              <a:gd name="T7" fmla="*/ 181 h 264"/>
              <a:gd name="T8" fmla="*/ 274 w 670"/>
              <a:gd name="T9" fmla="*/ 157 h 264"/>
              <a:gd name="T10" fmla="*/ 372 w 670"/>
              <a:gd name="T11" fmla="*/ 118 h 264"/>
              <a:gd name="T12" fmla="*/ 495 w 670"/>
              <a:gd name="T13" fmla="*/ 79 h 264"/>
              <a:gd name="T14" fmla="*/ 592 w 670"/>
              <a:gd name="T15" fmla="*/ 43 h 264"/>
              <a:gd name="T16" fmla="*/ 670 w 670"/>
              <a:gd name="T17" fmla="*/ 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0" h="264">
                <a:moveTo>
                  <a:pt x="0" y="264"/>
                </a:moveTo>
                <a:lnTo>
                  <a:pt x="34" y="246"/>
                </a:lnTo>
                <a:lnTo>
                  <a:pt x="121" y="214"/>
                </a:lnTo>
                <a:lnTo>
                  <a:pt x="208" y="181"/>
                </a:lnTo>
                <a:lnTo>
                  <a:pt x="274" y="157"/>
                </a:lnTo>
                <a:lnTo>
                  <a:pt x="372" y="118"/>
                </a:lnTo>
                <a:lnTo>
                  <a:pt x="495" y="79"/>
                </a:lnTo>
                <a:lnTo>
                  <a:pt x="592" y="43"/>
                </a:lnTo>
                <a:lnTo>
                  <a:pt x="670" y="0"/>
                </a:lnTo>
              </a:path>
            </a:pathLst>
          </a:custGeom>
          <a:noFill/>
          <a:ln w="28575" cap="flat" cmpd="sng">
            <a:solidFill>
              <a:srgbClr val="000080"/>
            </a:solidFill>
            <a:prstDash val="solid"/>
            <a:round/>
            <a:headEnd type="none" w="med" len="med"/>
            <a:tailEnd type="none" w="med" len="me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441" name="Freeform 121">
            <a:extLst>
              <a:ext uri="{FF2B5EF4-FFF2-40B4-BE49-F238E27FC236}">
                <a16:creationId xmlns:a16="http://schemas.microsoft.com/office/drawing/2014/main" id="{3BF93E51-EF08-A298-5937-37066F36F8EF}"/>
              </a:ext>
            </a:extLst>
          </p:cNvPr>
          <p:cNvSpPr>
            <a:spLocks/>
          </p:cNvSpPr>
          <p:nvPr/>
        </p:nvSpPr>
        <p:spPr bwMode="auto">
          <a:xfrm>
            <a:off x="7761288" y="2054225"/>
            <a:ext cx="327025" cy="101600"/>
          </a:xfrm>
          <a:custGeom>
            <a:avLst/>
            <a:gdLst>
              <a:gd name="T0" fmla="*/ 0 w 281"/>
              <a:gd name="T1" fmla="*/ 86 h 86"/>
              <a:gd name="T2" fmla="*/ 108 w 281"/>
              <a:gd name="T3" fmla="*/ 57 h 86"/>
              <a:gd name="T4" fmla="*/ 185 w 281"/>
              <a:gd name="T5" fmla="*/ 30 h 86"/>
              <a:gd name="T6" fmla="*/ 281 w 281"/>
              <a:gd name="T7" fmla="*/ 0 h 86"/>
            </a:gdLst>
            <a:ahLst/>
            <a:cxnLst>
              <a:cxn ang="0">
                <a:pos x="T0" y="T1"/>
              </a:cxn>
              <a:cxn ang="0">
                <a:pos x="T2" y="T3"/>
              </a:cxn>
              <a:cxn ang="0">
                <a:pos x="T4" y="T5"/>
              </a:cxn>
              <a:cxn ang="0">
                <a:pos x="T6" y="T7"/>
              </a:cxn>
            </a:cxnLst>
            <a:rect l="0" t="0" r="r" b="b"/>
            <a:pathLst>
              <a:path w="281" h="86">
                <a:moveTo>
                  <a:pt x="0" y="86"/>
                </a:moveTo>
                <a:lnTo>
                  <a:pt x="108" y="57"/>
                </a:lnTo>
                <a:lnTo>
                  <a:pt x="185" y="30"/>
                </a:lnTo>
                <a:lnTo>
                  <a:pt x="281" y="0"/>
                </a:lnTo>
              </a:path>
            </a:pathLst>
          </a:custGeom>
          <a:noFill/>
          <a:ln w="28575" cap="flat" cmpd="sng">
            <a:solidFill>
              <a:srgbClr val="000080"/>
            </a:solidFill>
            <a:prstDash val="dash"/>
            <a:round/>
            <a:headEnd type="none" w="med" len="med"/>
            <a:tailEnd type="none" w="med" len="me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442" name="Freeform 122">
            <a:extLst>
              <a:ext uri="{FF2B5EF4-FFF2-40B4-BE49-F238E27FC236}">
                <a16:creationId xmlns:a16="http://schemas.microsoft.com/office/drawing/2014/main" id="{A7EA7E8D-6A04-14D4-983E-2EBC7D52D929}"/>
              </a:ext>
            </a:extLst>
          </p:cNvPr>
          <p:cNvSpPr>
            <a:spLocks/>
          </p:cNvSpPr>
          <p:nvPr/>
        </p:nvSpPr>
        <p:spPr bwMode="auto">
          <a:xfrm>
            <a:off x="8110538" y="1936750"/>
            <a:ext cx="225425" cy="107950"/>
          </a:xfrm>
          <a:custGeom>
            <a:avLst/>
            <a:gdLst>
              <a:gd name="T0" fmla="*/ 0 w 195"/>
              <a:gd name="T1" fmla="*/ 92 h 92"/>
              <a:gd name="T2" fmla="*/ 110 w 195"/>
              <a:gd name="T3" fmla="*/ 48 h 92"/>
              <a:gd name="T4" fmla="*/ 195 w 195"/>
              <a:gd name="T5" fmla="*/ 0 h 92"/>
            </a:gdLst>
            <a:ahLst/>
            <a:cxnLst>
              <a:cxn ang="0">
                <a:pos x="T0" y="T1"/>
              </a:cxn>
              <a:cxn ang="0">
                <a:pos x="T2" y="T3"/>
              </a:cxn>
              <a:cxn ang="0">
                <a:pos x="T4" y="T5"/>
              </a:cxn>
            </a:cxnLst>
            <a:rect l="0" t="0" r="r" b="b"/>
            <a:pathLst>
              <a:path w="195" h="92">
                <a:moveTo>
                  <a:pt x="0" y="92"/>
                </a:moveTo>
                <a:lnTo>
                  <a:pt x="110" y="48"/>
                </a:lnTo>
                <a:lnTo>
                  <a:pt x="195" y="0"/>
                </a:lnTo>
              </a:path>
            </a:pathLst>
          </a:custGeom>
          <a:noFill/>
          <a:ln w="28575" cap="flat" cmpd="sng">
            <a:solidFill>
              <a:srgbClr val="000080"/>
            </a:solidFill>
            <a:prstDash val="dash"/>
            <a:round/>
            <a:headEnd type="none" w="med" len="med"/>
            <a:tailEnd type="none" w="med" len="me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443" name="Text Box 123">
            <a:extLst>
              <a:ext uri="{FF2B5EF4-FFF2-40B4-BE49-F238E27FC236}">
                <a16:creationId xmlns:a16="http://schemas.microsoft.com/office/drawing/2014/main" id="{E2009A1F-D6D5-D459-EB16-4CBF4D3F014E}"/>
              </a:ext>
            </a:extLst>
          </p:cNvPr>
          <p:cNvSpPr txBox="1">
            <a:spLocks noChangeArrowheads="1"/>
          </p:cNvSpPr>
          <p:nvPr/>
        </p:nvSpPr>
        <p:spPr bwMode="auto">
          <a:xfrm>
            <a:off x="6889750" y="2751138"/>
            <a:ext cx="817563" cy="338137"/>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rgbClr val="00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r>
              <a:rPr lang="en-GB" altLang="en-US" sz="1600"/>
              <a:t>Zone 2</a:t>
            </a:r>
          </a:p>
        </p:txBody>
      </p:sp>
      <p:sp>
        <p:nvSpPr>
          <p:cNvPr id="696444" name="Text Box 124">
            <a:extLst>
              <a:ext uri="{FF2B5EF4-FFF2-40B4-BE49-F238E27FC236}">
                <a16:creationId xmlns:a16="http://schemas.microsoft.com/office/drawing/2014/main" id="{BC653757-B9F9-9A2C-C968-BC74178B5C96}"/>
              </a:ext>
            </a:extLst>
          </p:cNvPr>
          <p:cNvSpPr txBox="1">
            <a:spLocks noChangeArrowheads="1"/>
          </p:cNvSpPr>
          <p:nvPr/>
        </p:nvSpPr>
        <p:spPr bwMode="auto">
          <a:xfrm>
            <a:off x="8356600" y="2241550"/>
            <a:ext cx="817563" cy="338138"/>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rgbClr val="00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r>
              <a:rPr lang="en-GB" altLang="en-US" sz="1600"/>
              <a:t>Zone 3</a:t>
            </a:r>
          </a:p>
        </p:txBody>
      </p:sp>
      <p:sp>
        <p:nvSpPr>
          <p:cNvPr id="696445" name="Text Box 125">
            <a:extLst>
              <a:ext uri="{FF2B5EF4-FFF2-40B4-BE49-F238E27FC236}">
                <a16:creationId xmlns:a16="http://schemas.microsoft.com/office/drawing/2014/main" id="{105B38DF-6741-C81A-FA25-38FEC6C004A0}"/>
              </a:ext>
            </a:extLst>
          </p:cNvPr>
          <p:cNvSpPr txBox="1">
            <a:spLocks noChangeArrowheads="1"/>
          </p:cNvSpPr>
          <p:nvPr/>
        </p:nvSpPr>
        <p:spPr bwMode="auto">
          <a:xfrm>
            <a:off x="4151313" y="3389313"/>
            <a:ext cx="817562" cy="338137"/>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rgbClr val="00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r>
              <a:rPr lang="en-GB" altLang="en-US" sz="1600"/>
              <a:t>Zone 3</a:t>
            </a:r>
          </a:p>
        </p:txBody>
      </p:sp>
      <p:sp>
        <p:nvSpPr>
          <p:cNvPr id="696446" name="Text Box 126">
            <a:extLst>
              <a:ext uri="{FF2B5EF4-FFF2-40B4-BE49-F238E27FC236}">
                <a16:creationId xmlns:a16="http://schemas.microsoft.com/office/drawing/2014/main" id="{E44AAD0D-EDB8-398F-9CB6-38AFB3B78EDC}"/>
              </a:ext>
            </a:extLst>
          </p:cNvPr>
          <p:cNvSpPr txBox="1">
            <a:spLocks noChangeArrowheads="1"/>
          </p:cNvSpPr>
          <p:nvPr/>
        </p:nvSpPr>
        <p:spPr bwMode="auto">
          <a:xfrm>
            <a:off x="7672388" y="2474913"/>
            <a:ext cx="911225" cy="369887"/>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rgbClr val="00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r>
              <a:rPr lang="en-GB" altLang="en-US">
                <a:solidFill>
                  <a:schemeClr val="accent2"/>
                </a:solidFill>
              </a:rPr>
              <a:t>A Fault</a:t>
            </a:r>
          </a:p>
        </p:txBody>
      </p:sp>
      <p:sp>
        <p:nvSpPr>
          <p:cNvPr id="696447" name="Text Box 127">
            <a:extLst>
              <a:ext uri="{FF2B5EF4-FFF2-40B4-BE49-F238E27FC236}">
                <a16:creationId xmlns:a16="http://schemas.microsoft.com/office/drawing/2014/main" id="{54EE3F9A-F500-6B43-208D-F830E6374B83}"/>
              </a:ext>
            </a:extLst>
          </p:cNvPr>
          <p:cNvSpPr txBox="1">
            <a:spLocks noChangeArrowheads="1"/>
          </p:cNvSpPr>
          <p:nvPr/>
        </p:nvSpPr>
        <p:spPr bwMode="auto">
          <a:xfrm>
            <a:off x="5792788" y="3033713"/>
            <a:ext cx="895350" cy="368300"/>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rgbClr val="00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r>
              <a:rPr lang="en-GB" altLang="en-US">
                <a:solidFill>
                  <a:schemeClr val="accent2"/>
                </a:solidFill>
              </a:rPr>
              <a:t>T Fault</a:t>
            </a:r>
          </a:p>
        </p:txBody>
      </p:sp>
      <p:sp>
        <p:nvSpPr>
          <p:cNvPr id="696448" name="Text Box 128">
            <a:extLst>
              <a:ext uri="{FF2B5EF4-FFF2-40B4-BE49-F238E27FC236}">
                <a16:creationId xmlns:a16="http://schemas.microsoft.com/office/drawing/2014/main" id="{CB8E23B4-966E-665D-A48C-F1D0E37D79EB}"/>
              </a:ext>
            </a:extLst>
          </p:cNvPr>
          <p:cNvSpPr txBox="1">
            <a:spLocks noChangeArrowheads="1"/>
          </p:cNvSpPr>
          <p:nvPr/>
        </p:nvSpPr>
        <p:spPr bwMode="auto">
          <a:xfrm>
            <a:off x="4811713" y="3224213"/>
            <a:ext cx="909637" cy="368300"/>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rgbClr val="00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r>
              <a:rPr lang="en-GB" altLang="en-US">
                <a:solidFill>
                  <a:schemeClr val="accent2"/>
                </a:solidFill>
              </a:rPr>
              <a:t>Y Fault</a:t>
            </a:r>
          </a:p>
        </p:txBody>
      </p:sp>
      <p:sp>
        <p:nvSpPr>
          <p:cNvPr id="696449" name="Text Box 129">
            <a:extLst>
              <a:ext uri="{FF2B5EF4-FFF2-40B4-BE49-F238E27FC236}">
                <a16:creationId xmlns:a16="http://schemas.microsoft.com/office/drawing/2014/main" id="{EAE02E6D-3540-3B9D-43B6-2B59FE598FAE}"/>
              </a:ext>
            </a:extLst>
          </p:cNvPr>
          <p:cNvSpPr txBox="1">
            <a:spLocks noChangeArrowheads="1"/>
          </p:cNvSpPr>
          <p:nvPr/>
        </p:nvSpPr>
        <p:spPr bwMode="auto">
          <a:xfrm>
            <a:off x="2968625" y="3621088"/>
            <a:ext cx="908050" cy="366712"/>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rgbClr val="00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r>
              <a:rPr lang="en-US" altLang="en-US">
                <a:solidFill>
                  <a:schemeClr val="accent2"/>
                </a:solidFill>
              </a:rPr>
              <a:t>E</a:t>
            </a:r>
            <a:r>
              <a:rPr lang="en-GB" altLang="en-US">
                <a:solidFill>
                  <a:schemeClr val="accent2"/>
                </a:solidFill>
              </a:rPr>
              <a:t> Fault</a:t>
            </a:r>
          </a:p>
        </p:txBody>
      </p:sp>
      <p:sp>
        <p:nvSpPr>
          <p:cNvPr id="696450" name="Rectangle 130">
            <a:extLst>
              <a:ext uri="{FF2B5EF4-FFF2-40B4-BE49-F238E27FC236}">
                <a16:creationId xmlns:a16="http://schemas.microsoft.com/office/drawing/2014/main" id="{E741F7FA-2603-0028-102B-33B12743A573}"/>
              </a:ext>
            </a:extLst>
          </p:cNvPr>
          <p:cNvSpPr>
            <a:spLocks noChangeArrowheads="1"/>
          </p:cNvSpPr>
          <p:nvPr/>
        </p:nvSpPr>
        <p:spPr bwMode="auto">
          <a:xfrm>
            <a:off x="3741738" y="1077913"/>
            <a:ext cx="21447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pPr algn="l" eaLnBrk="0" hangingPunct="0"/>
            <a:r>
              <a:rPr lang="en-US" altLang="en-US" sz="1600" b="1" i="1">
                <a:solidFill>
                  <a:schemeClr val="bg2"/>
                </a:solidFill>
              </a:rPr>
              <a:t>South West Extension</a:t>
            </a:r>
          </a:p>
        </p:txBody>
      </p:sp>
      <p:sp>
        <p:nvSpPr>
          <p:cNvPr id="696451" name="Rectangle 131">
            <a:extLst>
              <a:ext uri="{FF2B5EF4-FFF2-40B4-BE49-F238E27FC236}">
                <a16:creationId xmlns:a16="http://schemas.microsoft.com/office/drawing/2014/main" id="{50DA67C6-A1E9-82EE-7A38-CC2C638A3202}"/>
              </a:ext>
            </a:extLst>
          </p:cNvPr>
          <p:cNvSpPr>
            <a:spLocks noChangeArrowheads="1"/>
          </p:cNvSpPr>
          <p:nvPr/>
        </p:nvSpPr>
        <p:spPr bwMode="auto">
          <a:xfrm>
            <a:off x="6877050" y="1076325"/>
            <a:ext cx="1355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pPr algn="l" eaLnBrk="0" hangingPunct="0"/>
            <a:r>
              <a:rPr lang="en-US" altLang="en-US" sz="1600" b="1" i="1">
                <a:solidFill>
                  <a:schemeClr val="bg2"/>
                </a:solidFill>
              </a:rPr>
              <a:t>Main Orebody</a:t>
            </a:r>
          </a:p>
        </p:txBody>
      </p:sp>
      <p:sp>
        <p:nvSpPr>
          <p:cNvPr id="696452" name="Freeform 132">
            <a:extLst>
              <a:ext uri="{FF2B5EF4-FFF2-40B4-BE49-F238E27FC236}">
                <a16:creationId xmlns:a16="http://schemas.microsoft.com/office/drawing/2014/main" id="{256CBEB4-149F-ACCD-EC31-141A3F7FFD35}"/>
              </a:ext>
            </a:extLst>
          </p:cNvPr>
          <p:cNvSpPr>
            <a:spLocks/>
          </p:cNvSpPr>
          <p:nvPr/>
        </p:nvSpPr>
        <p:spPr bwMode="auto">
          <a:xfrm>
            <a:off x="2347913" y="3259138"/>
            <a:ext cx="234950" cy="131762"/>
          </a:xfrm>
          <a:custGeom>
            <a:avLst/>
            <a:gdLst>
              <a:gd name="T0" fmla="*/ 0 w 195"/>
              <a:gd name="T1" fmla="*/ 107 h 107"/>
              <a:gd name="T2" fmla="*/ 82 w 195"/>
              <a:gd name="T3" fmla="*/ 83 h 107"/>
              <a:gd name="T4" fmla="*/ 129 w 195"/>
              <a:gd name="T5" fmla="*/ 50 h 107"/>
              <a:gd name="T6" fmla="*/ 168 w 195"/>
              <a:gd name="T7" fmla="*/ 24 h 107"/>
              <a:gd name="T8" fmla="*/ 195 w 195"/>
              <a:gd name="T9" fmla="*/ 0 h 107"/>
            </a:gdLst>
            <a:ahLst/>
            <a:cxnLst>
              <a:cxn ang="0">
                <a:pos x="T0" y="T1"/>
              </a:cxn>
              <a:cxn ang="0">
                <a:pos x="T2" y="T3"/>
              </a:cxn>
              <a:cxn ang="0">
                <a:pos x="T4" y="T5"/>
              </a:cxn>
              <a:cxn ang="0">
                <a:pos x="T6" y="T7"/>
              </a:cxn>
              <a:cxn ang="0">
                <a:pos x="T8" y="T9"/>
              </a:cxn>
            </a:cxnLst>
            <a:rect l="0" t="0" r="r" b="b"/>
            <a:pathLst>
              <a:path w="195" h="107">
                <a:moveTo>
                  <a:pt x="0" y="107"/>
                </a:moveTo>
                <a:lnTo>
                  <a:pt x="82" y="83"/>
                </a:lnTo>
                <a:lnTo>
                  <a:pt x="129" y="50"/>
                </a:lnTo>
                <a:lnTo>
                  <a:pt x="168" y="24"/>
                </a:lnTo>
                <a:lnTo>
                  <a:pt x="195" y="0"/>
                </a:lnTo>
              </a:path>
            </a:pathLst>
          </a:custGeom>
          <a:noFill/>
          <a:ln w="28575" cap="flat" cmpd="sng">
            <a:solidFill>
              <a:srgbClr val="000080"/>
            </a:solidFill>
            <a:prstDash val="solid"/>
            <a:round/>
            <a:headEnd type="none" w="med" len="med"/>
            <a:tailEnd type="none" w="med" len="me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453" name="Freeform 133">
            <a:extLst>
              <a:ext uri="{FF2B5EF4-FFF2-40B4-BE49-F238E27FC236}">
                <a16:creationId xmlns:a16="http://schemas.microsoft.com/office/drawing/2014/main" id="{22FC1651-FDDB-88C1-C414-8B72DB2C2C58}"/>
              </a:ext>
            </a:extLst>
          </p:cNvPr>
          <p:cNvSpPr>
            <a:spLocks/>
          </p:cNvSpPr>
          <p:nvPr/>
        </p:nvSpPr>
        <p:spPr bwMode="auto">
          <a:xfrm>
            <a:off x="255588" y="3122613"/>
            <a:ext cx="180975" cy="280987"/>
          </a:xfrm>
          <a:custGeom>
            <a:avLst/>
            <a:gdLst>
              <a:gd name="T0" fmla="*/ 0 w 150"/>
              <a:gd name="T1" fmla="*/ 0 h 229"/>
              <a:gd name="T2" fmla="*/ 33 w 150"/>
              <a:gd name="T3" fmla="*/ 58 h 229"/>
              <a:gd name="T4" fmla="*/ 72 w 150"/>
              <a:gd name="T5" fmla="*/ 130 h 229"/>
              <a:gd name="T6" fmla="*/ 99 w 150"/>
              <a:gd name="T7" fmla="*/ 180 h 229"/>
              <a:gd name="T8" fmla="*/ 125 w 150"/>
              <a:gd name="T9" fmla="*/ 210 h 229"/>
              <a:gd name="T10" fmla="*/ 150 w 150"/>
              <a:gd name="T11" fmla="*/ 229 h 229"/>
            </a:gdLst>
            <a:ahLst/>
            <a:cxnLst>
              <a:cxn ang="0">
                <a:pos x="T0" y="T1"/>
              </a:cxn>
              <a:cxn ang="0">
                <a:pos x="T2" y="T3"/>
              </a:cxn>
              <a:cxn ang="0">
                <a:pos x="T4" y="T5"/>
              </a:cxn>
              <a:cxn ang="0">
                <a:pos x="T6" y="T7"/>
              </a:cxn>
              <a:cxn ang="0">
                <a:pos x="T8" y="T9"/>
              </a:cxn>
              <a:cxn ang="0">
                <a:pos x="T10" y="T11"/>
              </a:cxn>
            </a:cxnLst>
            <a:rect l="0" t="0" r="r" b="b"/>
            <a:pathLst>
              <a:path w="150" h="229">
                <a:moveTo>
                  <a:pt x="0" y="0"/>
                </a:moveTo>
                <a:lnTo>
                  <a:pt x="33" y="58"/>
                </a:lnTo>
                <a:lnTo>
                  <a:pt x="72" y="130"/>
                </a:lnTo>
                <a:lnTo>
                  <a:pt x="99" y="180"/>
                </a:lnTo>
                <a:lnTo>
                  <a:pt x="125" y="210"/>
                </a:lnTo>
                <a:lnTo>
                  <a:pt x="150" y="229"/>
                </a:lnTo>
              </a:path>
            </a:pathLst>
          </a:custGeom>
          <a:noFill/>
          <a:ln w="12700" cap="flat" cmpd="sng">
            <a:solidFill>
              <a:srgbClr val="66FFFF"/>
            </a:solidFill>
            <a:prstDash val="solid"/>
            <a:round/>
            <a:headEnd type="none" w="med" len="med"/>
            <a:tailEnd type="none" w="med" len="me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454" name="Freeform 134">
            <a:extLst>
              <a:ext uri="{FF2B5EF4-FFF2-40B4-BE49-F238E27FC236}">
                <a16:creationId xmlns:a16="http://schemas.microsoft.com/office/drawing/2014/main" id="{741B913A-85E9-7601-9291-7FDB865E5B11}"/>
              </a:ext>
            </a:extLst>
          </p:cNvPr>
          <p:cNvSpPr>
            <a:spLocks/>
          </p:cNvSpPr>
          <p:nvPr/>
        </p:nvSpPr>
        <p:spPr bwMode="auto">
          <a:xfrm>
            <a:off x="2327275" y="3189288"/>
            <a:ext cx="581025" cy="114300"/>
          </a:xfrm>
          <a:custGeom>
            <a:avLst/>
            <a:gdLst>
              <a:gd name="T0" fmla="*/ 0 w 483"/>
              <a:gd name="T1" fmla="*/ 71 h 93"/>
              <a:gd name="T2" fmla="*/ 61 w 483"/>
              <a:gd name="T3" fmla="*/ 75 h 93"/>
              <a:gd name="T4" fmla="*/ 115 w 483"/>
              <a:gd name="T5" fmla="*/ 62 h 93"/>
              <a:gd name="T6" fmla="*/ 215 w 483"/>
              <a:gd name="T7" fmla="*/ 29 h 93"/>
              <a:gd name="T8" fmla="*/ 264 w 483"/>
              <a:gd name="T9" fmla="*/ 14 h 93"/>
              <a:gd name="T10" fmla="*/ 297 w 483"/>
              <a:gd name="T11" fmla="*/ 5 h 93"/>
              <a:gd name="T12" fmla="*/ 369 w 483"/>
              <a:gd name="T13" fmla="*/ 2 h 93"/>
              <a:gd name="T14" fmla="*/ 453 w 483"/>
              <a:gd name="T15" fmla="*/ 0 h 93"/>
              <a:gd name="T16" fmla="*/ 483 w 483"/>
              <a:gd name="T17" fmla="*/ 0 h 93"/>
              <a:gd name="T18" fmla="*/ 431 w 483"/>
              <a:gd name="T19" fmla="*/ 27 h 93"/>
              <a:gd name="T20" fmla="*/ 378 w 483"/>
              <a:gd name="T21" fmla="*/ 33 h 93"/>
              <a:gd name="T22" fmla="*/ 288 w 483"/>
              <a:gd name="T23" fmla="*/ 44 h 93"/>
              <a:gd name="T24" fmla="*/ 215 w 483"/>
              <a:gd name="T25" fmla="*/ 57 h 93"/>
              <a:gd name="T26" fmla="*/ 187 w 483"/>
              <a:gd name="T27" fmla="*/ 65 h 93"/>
              <a:gd name="T28" fmla="*/ 105 w 483"/>
              <a:gd name="T29" fmla="*/ 86 h 93"/>
              <a:gd name="T30" fmla="*/ 76 w 483"/>
              <a:gd name="T31" fmla="*/ 93 h 93"/>
              <a:gd name="T32" fmla="*/ 1 w 483"/>
              <a:gd name="T33" fmla="*/ 7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83" h="93">
                <a:moveTo>
                  <a:pt x="0" y="71"/>
                </a:moveTo>
                <a:lnTo>
                  <a:pt x="61" y="75"/>
                </a:lnTo>
                <a:lnTo>
                  <a:pt x="115" y="62"/>
                </a:lnTo>
                <a:lnTo>
                  <a:pt x="215" y="29"/>
                </a:lnTo>
                <a:lnTo>
                  <a:pt x="264" y="14"/>
                </a:lnTo>
                <a:lnTo>
                  <a:pt x="297" y="5"/>
                </a:lnTo>
                <a:lnTo>
                  <a:pt x="369" y="2"/>
                </a:lnTo>
                <a:lnTo>
                  <a:pt x="453" y="0"/>
                </a:lnTo>
                <a:lnTo>
                  <a:pt x="483" y="0"/>
                </a:lnTo>
                <a:lnTo>
                  <a:pt x="431" y="27"/>
                </a:lnTo>
                <a:lnTo>
                  <a:pt x="378" y="33"/>
                </a:lnTo>
                <a:lnTo>
                  <a:pt x="288" y="44"/>
                </a:lnTo>
                <a:lnTo>
                  <a:pt x="215" y="57"/>
                </a:lnTo>
                <a:lnTo>
                  <a:pt x="187" y="65"/>
                </a:lnTo>
                <a:lnTo>
                  <a:pt x="105" y="86"/>
                </a:lnTo>
                <a:lnTo>
                  <a:pt x="76" y="93"/>
                </a:lnTo>
                <a:lnTo>
                  <a:pt x="1" y="72"/>
                </a:lnTo>
              </a:path>
            </a:pathLst>
          </a:custGeom>
          <a:solidFill>
            <a:srgbClr val="33CCCC"/>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455" name="Freeform 135">
            <a:extLst>
              <a:ext uri="{FF2B5EF4-FFF2-40B4-BE49-F238E27FC236}">
                <a16:creationId xmlns:a16="http://schemas.microsoft.com/office/drawing/2014/main" id="{6179AB9C-E6DF-FAA9-CA22-D4E5CEFC8488}"/>
              </a:ext>
            </a:extLst>
          </p:cNvPr>
          <p:cNvSpPr>
            <a:spLocks/>
          </p:cNvSpPr>
          <p:nvPr/>
        </p:nvSpPr>
        <p:spPr bwMode="auto">
          <a:xfrm>
            <a:off x="38100" y="2986088"/>
            <a:ext cx="1444625" cy="185737"/>
          </a:xfrm>
          <a:custGeom>
            <a:avLst/>
            <a:gdLst>
              <a:gd name="T0" fmla="*/ 1 w 910"/>
              <a:gd name="T1" fmla="*/ 0 h 117"/>
              <a:gd name="T2" fmla="*/ 107 w 910"/>
              <a:gd name="T3" fmla="*/ 13 h 117"/>
              <a:gd name="T4" fmla="*/ 218 w 910"/>
              <a:gd name="T5" fmla="*/ 23 h 117"/>
              <a:gd name="T6" fmla="*/ 347 w 910"/>
              <a:gd name="T7" fmla="*/ 35 h 117"/>
              <a:gd name="T8" fmla="*/ 469 w 910"/>
              <a:gd name="T9" fmla="*/ 48 h 117"/>
              <a:gd name="T10" fmla="*/ 582 w 910"/>
              <a:gd name="T11" fmla="*/ 61 h 117"/>
              <a:gd name="T12" fmla="*/ 719 w 910"/>
              <a:gd name="T13" fmla="*/ 75 h 117"/>
              <a:gd name="T14" fmla="*/ 808 w 910"/>
              <a:gd name="T15" fmla="*/ 85 h 117"/>
              <a:gd name="T16" fmla="*/ 899 w 910"/>
              <a:gd name="T17" fmla="*/ 96 h 117"/>
              <a:gd name="T18" fmla="*/ 910 w 910"/>
              <a:gd name="T19" fmla="*/ 107 h 117"/>
              <a:gd name="T20" fmla="*/ 817 w 910"/>
              <a:gd name="T21" fmla="*/ 101 h 117"/>
              <a:gd name="T22" fmla="*/ 736 w 910"/>
              <a:gd name="T23" fmla="*/ 95 h 117"/>
              <a:gd name="T24" fmla="*/ 633 w 910"/>
              <a:gd name="T25" fmla="*/ 95 h 117"/>
              <a:gd name="T26" fmla="*/ 528 w 910"/>
              <a:gd name="T27" fmla="*/ 100 h 117"/>
              <a:gd name="T28" fmla="*/ 462 w 910"/>
              <a:gd name="T29" fmla="*/ 101 h 117"/>
              <a:gd name="T30" fmla="*/ 450 w 910"/>
              <a:gd name="T31" fmla="*/ 117 h 117"/>
              <a:gd name="T32" fmla="*/ 342 w 910"/>
              <a:gd name="T33" fmla="*/ 115 h 117"/>
              <a:gd name="T34" fmla="*/ 250 w 910"/>
              <a:gd name="T35" fmla="*/ 112 h 117"/>
              <a:gd name="T36" fmla="*/ 157 w 910"/>
              <a:gd name="T37" fmla="*/ 109 h 117"/>
              <a:gd name="T38" fmla="*/ 148 w 910"/>
              <a:gd name="T39" fmla="*/ 109 h 117"/>
              <a:gd name="T40" fmla="*/ 141 w 910"/>
              <a:gd name="T41" fmla="*/ 103 h 117"/>
              <a:gd name="T42" fmla="*/ 0 w 910"/>
              <a:gd name="T43" fmla="*/ 107 h 117"/>
              <a:gd name="T44" fmla="*/ 1 w 910"/>
              <a:gd name="T4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10" h="117">
                <a:moveTo>
                  <a:pt x="1" y="0"/>
                </a:moveTo>
                <a:lnTo>
                  <a:pt x="107" y="13"/>
                </a:lnTo>
                <a:lnTo>
                  <a:pt x="218" y="23"/>
                </a:lnTo>
                <a:lnTo>
                  <a:pt x="347" y="35"/>
                </a:lnTo>
                <a:lnTo>
                  <a:pt x="469" y="48"/>
                </a:lnTo>
                <a:lnTo>
                  <a:pt x="582" y="61"/>
                </a:lnTo>
                <a:lnTo>
                  <a:pt x="719" y="75"/>
                </a:lnTo>
                <a:lnTo>
                  <a:pt x="808" y="85"/>
                </a:lnTo>
                <a:lnTo>
                  <a:pt x="899" y="96"/>
                </a:lnTo>
                <a:lnTo>
                  <a:pt x="910" y="107"/>
                </a:lnTo>
                <a:lnTo>
                  <a:pt x="817" y="101"/>
                </a:lnTo>
                <a:lnTo>
                  <a:pt x="736" y="95"/>
                </a:lnTo>
                <a:lnTo>
                  <a:pt x="633" y="95"/>
                </a:lnTo>
                <a:lnTo>
                  <a:pt x="528" y="100"/>
                </a:lnTo>
                <a:lnTo>
                  <a:pt x="462" y="101"/>
                </a:lnTo>
                <a:lnTo>
                  <a:pt x="450" y="117"/>
                </a:lnTo>
                <a:lnTo>
                  <a:pt x="342" y="115"/>
                </a:lnTo>
                <a:lnTo>
                  <a:pt x="250" y="112"/>
                </a:lnTo>
                <a:lnTo>
                  <a:pt x="157" y="109"/>
                </a:lnTo>
                <a:lnTo>
                  <a:pt x="148" y="109"/>
                </a:lnTo>
                <a:lnTo>
                  <a:pt x="141" y="103"/>
                </a:lnTo>
                <a:lnTo>
                  <a:pt x="0" y="107"/>
                </a:lnTo>
                <a:lnTo>
                  <a:pt x="1" y="0"/>
                </a:lnTo>
                <a:close/>
              </a:path>
            </a:pathLst>
          </a:custGeom>
          <a:solidFill>
            <a:srgbClr val="33CCCC"/>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456" name="Line 136">
            <a:extLst>
              <a:ext uri="{FF2B5EF4-FFF2-40B4-BE49-F238E27FC236}">
                <a16:creationId xmlns:a16="http://schemas.microsoft.com/office/drawing/2014/main" id="{9BE07C22-79B1-A657-A0FC-67D01E62053E}"/>
              </a:ext>
            </a:extLst>
          </p:cNvPr>
          <p:cNvSpPr>
            <a:spLocks noChangeShapeType="1"/>
          </p:cNvSpPr>
          <p:nvPr/>
        </p:nvSpPr>
        <p:spPr bwMode="auto">
          <a:xfrm>
            <a:off x="41275" y="1792288"/>
            <a:ext cx="0" cy="18780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E"/>
          </a:p>
        </p:txBody>
      </p:sp>
      <p:sp>
        <p:nvSpPr>
          <p:cNvPr id="696457" name="Freeform 137">
            <a:extLst>
              <a:ext uri="{FF2B5EF4-FFF2-40B4-BE49-F238E27FC236}">
                <a16:creationId xmlns:a16="http://schemas.microsoft.com/office/drawing/2014/main" id="{15E2BB82-7D2A-B158-49A3-1EB9AB1835EA}"/>
              </a:ext>
            </a:extLst>
          </p:cNvPr>
          <p:cNvSpPr>
            <a:spLocks/>
          </p:cNvSpPr>
          <p:nvPr/>
        </p:nvSpPr>
        <p:spPr bwMode="auto">
          <a:xfrm>
            <a:off x="38100" y="2965450"/>
            <a:ext cx="2127250" cy="307975"/>
          </a:xfrm>
          <a:custGeom>
            <a:avLst/>
            <a:gdLst>
              <a:gd name="T0" fmla="*/ 0 w 1340"/>
              <a:gd name="T1" fmla="*/ 0 h 194"/>
              <a:gd name="T2" fmla="*/ 67 w 1340"/>
              <a:gd name="T3" fmla="*/ 0 h 194"/>
              <a:gd name="T4" fmla="*/ 167 w 1340"/>
              <a:gd name="T5" fmla="*/ 17 h 194"/>
              <a:gd name="T6" fmla="*/ 286 w 1340"/>
              <a:gd name="T7" fmla="*/ 33 h 194"/>
              <a:gd name="T8" fmla="*/ 392 w 1340"/>
              <a:gd name="T9" fmla="*/ 39 h 194"/>
              <a:gd name="T10" fmla="*/ 497 w 1340"/>
              <a:gd name="T11" fmla="*/ 48 h 194"/>
              <a:gd name="T12" fmla="*/ 623 w 1340"/>
              <a:gd name="T13" fmla="*/ 56 h 194"/>
              <a:gd name="T14" fmla="*/ 734 w 1340"/>
              <a:gd name="T15" fmla="*/ 72 h 194"/>
              <a:gd name="T16" fmla="*/ 821 w 1340"/>
              <a:gd name="T17" fmla="*/ 83 h 194"/>
              <a:gd name="T18" fmla="*/ 898 w 1340"/>
              <a:gd name="T19" fmla="*/ 99 h 194"/>
              <a:gd name="T20" fmla="*/ 973 w 1340"/>
              <a:gd name="T21" fmla="*/ 122 h 194"/>
              <a:gd name="T22" fmla="*/ 1028 w 1340"/>
              <a:gd name="T23" fmla="*/ 146 h 194"/>
              <a:gd name="T24" fmla="*/ 1061 w 1340"/>
              <a:gd name="T25" fmla="*/ 146 h 194"/>
              <a:gd name="T26" fmla="*/ 1129 w 1340"/>
              <a:gd name="T27" fmla="*/ 149 h 194"/>
              <a:gd name="T28" fmla="*/ 1186 w 1340"/>
              <a:gd name="T29" fmla="*/ 153 h 194"/>
              <a:gd name="T30" fmla="*/ 1240 w 1340"/>
              <a:gd name="T31" fmla="*/ 167 h 194"/>
              <a:gd name="T32" fmla="*/ 1340 w 1340"/>
              <a:gd name="T33" fmla="*/ 183 h 194"/>
              <a:gd name="T34" fmla="*/ 1336 w 1340"/>
              <a:gd name="T35" fmla="*/ 194 h 194"/>
              <a:gd name="T36" fmla="*/ 1274 w 1340"/>
              <a:gd name="T37" fmla="*/ 194 h 194"/>
              <a:gd name="T38" fmla="*/ 1224 w 1340"/>
              <a:gd name="T39" fmla="*/ 190 h 194"/>
              <a:gd name="T40" fmla="*/ 1190 w 1340"/>
              <a:gd name="T41" fmla="*/ 185 h 194"/>
              <a:gd name="T42" fmla="*/ 1173 w 1340"/>
              <a:gd name="T43" fmla="*/ 166 h 194"/>
              <a:gd name="T44" fmla="*/ 1123 w 1340"/>
              <a:gd name="T45" fmla="*/ 161 h 194"/>
              <a:gd name="T46" fmla="*/ 1048 w 1340"/>
              <a:gd name="T47" fmla="*/ 159 h 194"/>
              <a:gd name="T48" fmla="*/ 1009 w 1340"/>
              <a:gd name="T49" fmla="*/ 151 h 194"/>
              <a:gd name="T50" fmla="*/ 947 w 1340"/>
              <a:gd name="T51" fmla="*/ 129 h 194"/>
              <a:gd name="T52" fmla="*/ 896 w 1340"/>
              <a:gd name="T53" fmla="*/ 113 h 194"/>
              <a:gd name="T54" fmla="*/ 820 w 1340"/>
              <a:gd name="T55" fmla="*/ 104 h 194"/>
              <a:gd name="T56" fmla="*/ 721 w 1340"/>
              <a:gd name="T57" fmla="*/ 96 h 194"/>
              <a:gd name="T58" fmla="*/ 635 w 1340"/>
              <a:gd name="T59" fmla="*/ 84 h 194"/>
              <a:gd name="T60" fmla="*/ 506 w 1340"/>
              <a:gd name="T61" fmla="*/ 66 h 194"/>
              <a:gd name="T62" fmla="*/ 387 w 1340"/>
              <a:gd name="T63" fmla="*/ 56 h 194"/>
              <a:gd name="T64" fmla="*/ 251 w 1340"/>
              <a:gd name="T65" fmla="*/ 42 h 194"/>
              <a:gd name="T66" fmla="*/ 152 w 1340"/>
              <a:gd name="T67" fmla="*/ 35 h 194"/>
              <a:gd name="T68" fmla="*/ 23 w 1340"/>
              <a:gd name="T69" fmla="*/ 21 h 194"/>
              <a:gd name="T70" fmla="*/ 1 w 1340"/>
              <a:gd name="T71" fmla="*/ 16 h 194"/>
              <a:gd name="T72" fmla="*/ 0 w 1340"/>
              <a:gd name="T73"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40" h="194">
                <a:moveTo>
                  <a:pt x="0" y="0"/>
                </a:moveTo>
                <a:lnTo>
                  <a:pt x="67" y="0"/>
                </a:lnTo>
                <a:lnTo>
                  <a:pt x="167" y="17"/>
                </a:lnTo>
                <a:lnTo>
                  <a:pt x="286" y="33"/>
                </a:lnTo>
                <a:lnTo>
                  <a:pt x="392" y="39"/>
                </a:lnTo>
                <a:lnTo>
                  <a:pt x="497" y="48"/>
                </a:lnTo>
                <a:lnTo>
                  <a:pt x="623" y="56"/>
                </a:lnTo>
                <a:lnTo>
                  <a:pt x="734" y="72"/>
                </a:lnTo>
                <a:lnTo>
                  <a:pt x="821" y="83"/>
                </a:lnTo>
                <a:lnTo>
                  <a:pt x="898" y="99"/>
                </a:lnTo>
                <a:lnTo>
                  <a:pt x="973" y="122"/>
                </a:lnTo>
                <a:lnTo>
                  <a:pt x="1028" y="146"/>
                </a:lnTo>
                <a:lnTo>
                  <a:pt x="1061" y="146"/>
                </a:lnTo>
                <a:lnTo>
                  <a:pt x="1129" y="149"/>
                </a:lnTo>
                <a:lnTo>
                  <a:pt x="1186" y="153"/>
                </a:lnTo>
                <a:lnTo>
                  <a:pt x="1240" y="167"/>
                </a:lnTo>
                <a:lnTo>
                  <a:pt x="1340" y="183"/>
                </a:lnTo>
                <a:lnTo>
                  <a:pt x="1336" y="194"/>
                </a:lnTo>
                <a:lnTo>
                  <a:pt x="1274" y="194"/>
                </a:lnTo>
                <a:lnTo>
                  <a:pt x="1224" y="190"/>
                </a:lnTo>
                <a:lnTo>
                  <a:pt x="1190" y="185"/>
                </a:lnTo>
                <a:lnTo>
                  <a:pt x="1173" y="166"/>
                </a:lnTo>
                <a:lnTo>
                  <a:pt x="1123" y="161"/>
                </a:lnTo>
                <a:lnTo>
                  <a:pt x="1048" y="159"/>
                </a:lnTo>
                <a:lnTo>
                  <a:pt x="1009" y="151"/>
                </a:lnTo>
                <a:lnTo>
                  <a:pt x="947" y="129"/>
                </a:lnTo>
                <a:lnTo>
                  <a:pt x="896" y="113"/>
                </a:lnTo>
                <a:lnTo>
                  <a:pt x="820" y="104"/>
                </a:lnTo>
                <a:lnTo>
                  <a:pt x="721" y="96"/>
                </a:lnTo>
                <a:lnTo>
                  <a:pt x="635" y="84"/>
                </a:lnTo>
                <a:lnTo>
                  <a:pt x="506" y="66"/>
                </a:lnTo>
                <a:lnTo>
                  <a:pt x="387" y="56"/>
                </a:lnTo>
                <a:lnTo>
                  <a:pt x="251" y="42"/>
                </a:lnTo>
                <a:lnTo>
                  <a:pt x="152" y="35"/>
                </a:lnTo>
                <a:lnTo>
                  <a:pt x="23" y="21"/>
                </a:lnTo>
                <a:lnTo>
                  <a:pt x="1" y="16"/>
                </a:lnTo>
                <a:lnTo>
                  <a:pt x="0" y="0"/>
                </a:lnTo>
                <a:close/>
              </a:path>
            </a:pathLst>
          </a:custGeom>
          <a:solidFill>
            <a:srgbClr val="993300"/>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458" name="Freeform 138">
            <a:extLst>
              <a:ext uri="{FF2B5EF4-FFF2-40B4-BE49-F238E27FC236}">
                <a16:creationId xmlns:a16="http://schemas.microsoft.com/office/drawing/2014/main" id="{AB28C2B9-CD6F-7EAA-BEC2-F0401F1A7979}"/>
              </a:ext>
            </a:extLst>
          </p:cNvPr>
          <p:cNvSpPr>
            <a:spLocks/>
          </p:cNvSpPr>
          <p:nvPr/>
        </p:nvSpPr>
        <p:spPr bwMode="auto">
          <a:xfrm>
            <a:off x="2143125" y="3068638"/>
            <a:ext cx="1174750" cy="209550"/>
          </a:xfrm>
          <a:custGeom>
            <a:avLst/>
            <a:gdLst>
              <a:gd name="T0" fmla="*/ 0 w 740"/>
              <a:gd name="T1" fmla="*/ 116 h 132"/>
              <a:gd name="T2" fmla="*/ 58 w 740"/>
              <a:gd name="T3" fmla="*/ 118 h 132"/>
              <a:gd name="T4" fmla="*/ 116 w 740"/>
              <a:gd name="T5" fmla="*/ 117 h 132"/>
              <a:gd name="T6" fmla="*/ 157 w 740"/>
              <a:gd name="T7" fmla="*/ 111 h 132"/>
              <a:gd name="T8" fmla="*/ 202 w 740"/>
              <a:gd name="T9" fmla="*/ 100 h 132"/>
              <a:gd name="T10" fmla="*/ 250 w 740"/>
              <a:gd name="T11" fmla="*/ 88 h 132"/>
              <a:gd name="T12" fmla="*/ 309 w 740"/>
              <a:gd name="T13" fmla="*/ 78 h 132"/>
              <a:gd name="T14" fmla="*/ 338 w 740"/>
              <a:gd name="T15" fmla="*/ 71 h 132"/>
              <a:gd name="T16" fmla="*/ 404 w 740"/>
              <a:gd name="T17" fmla="*/ 66 h 132"/>
              <a:gd name="T18" fmla="*/ 475 w 740"/>
              <a:gd name="T19" fmla="*/ 63 h 132"/>
              <a:gd name="T20" fmla="*/ 520 w 740"/>
              <a:gd name="T21" fmla="*/ 55 h 132"/>
              <a:gd name="T22" fmla="*/ 575 w 740"/>
              <a:gd name="T23" fmla="*/ 38 h 132"/>
              <a:gd name="T24" fmla="*/ 626 w 740"/>
              <a:gd name="T25" fmla="*/ 24 h 132"/>
              <a:gd name="T26" fmla="*/ 670 w 740"/>
              <a:gd name="T27" fmla="*/ 13 h 132"/>
              <a:gd name="T28" fmla="*/ 740 w 740"/>
              <a:gd name="T29" fmla="*/ 0 h 132"/>
              <a:gd name="T30" fmla="*/ 707 w 740"/>
              <a:gd name="T31" fmla="*/ 18 h 132"/>
              <a:gd name="T32" fmla="*/ 689 w 740"/>
              <a:gd name="T33" fmla="*/ 22 h 132"/>
              <a:gd name="T34" fmla="*/ 640 w 740"/>
              <a:gd name="T35" fmla="*/ 33 h 132"/>
              <a:gd name="T36" fmla="*/ 599 w 740"/>
              <a:gd name="T37" fmla="*/ 45 h 132"/>
              <a:gd name="T38" fmla="*/ 554 w 740"/>
              <a:gd name="T39" fmla="*/ 59 h 132"/>
              <a:gd name="T40" fmla="*/ 518 w 740"/>
              <a:gd name="T41" fmla="*/ 70 h 132"/>
              <a:gd name="T42" fmla="*/ 497 w 740"/>
              <a:gd name="T43" fmla="*/ 76 h 132"/>
              <a:gd name="T44" fmla="*/ 461 w 740"/>
              <a:gd name="T45" fmla="*/ 76 h 132"/>
              <a:gd name="T46" fmla="*/ 398 w 740"/>
              <a:gd name="T47" fmla="*/ 79 h 132"/>
              <a:gd name="T48" fmla="*/ 361 w 740"/>
              <a:gd name="T49" fmla="*/ 78 h 132"/>
              <a:gd name="T50" fmla="*/ 332 w 740"/>
              <a:gd name="T51" fmla="*/ 85 h 132"/>
              <a:gd name="T52" fmla="*/ 280 w 740"/>
              <a:gd name="T53" fmla="*/ 101 h 132"/>
              <a:gd name="T54" fmla="*/ 234 w 740"/>
              <a:gd name="T55" fmla="*/ 113 h 132"/>
              <a:gd name="T56" fmla="*/ 180 w 740"/>
              <a:gd name="T57" fmla="*/ 131 h 132"/>
              <a:gd name="T58" fmla="*/ 143 w 740"/>
              <a:gd name="T59" fmla="*/ 132 h 132"/>
              <a:gd name="T60" fmla="*/ 105 w 740"/>
              <a:gd name="T61" fmla="*/ 132 h 132"/>
              <a:gd name="T62" fmla="*/ 43 w 740"/>
              <a:gd name="T63" fmla="*/ 130 h 132"/>
              <a:gd name="T64" fmla="*/ 9 w 740"/>
              <a:gd name="T65" fmla="*/ 127 h 132"/>
              <a:gd name="T66" fmla="*/ 9 w 740"/>
              <a:gd name="T67" fmla="*/ 118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40" h="132">
                <a:moveTo>
                  <a:pt x="0" y="116"/>
                </a:moveTo>
                <a:lnTo>
                  <a:pt x="58" y="118"/>
                </a:lnTo>
                <a:lnTo>
                  <a:pt x="116" y="117"/>
                </a:lnTo>
                <a:lnTo>
                  <a:pt x="157" y="111"/>
                </a:lnTo>
                <a:lnTo>
                  <a:pt x="202" y="100"/>
                </a:lnTo>
                <a:lnTo>
                  <a:pt x="250" y="88"/>
                </a:lnTo>
                <a:lnTo>
                  <a:pt x="309" y="78"/>
                </a:lnTo>
                <a:lnTo>
                  <a:pt x="338" y="71"/>
                </a:lnTo>
                <a:lnTo>
                  <a:pt x="404" y="66"/>
                </a:lnTo>
                <a:lnTo>
                  <a:pt x="475" y="63"/>
                </a:lnTo>
                <a:lnTo>
                  <a:pt x="520" y="55"/>
                </a:lnTo>
                <a:lnTo>
                  <a:pt x="575" y="38"/>
                </a:lnTo>
                <a:lnTo>
                  <a:pt x="626" y="24"/>
                </a:lnTo>
                <a:lnTo>
                  <a:pt x="670" y="13"/>
                </a:lnTo>
                <a:lnTo>
                  <a:pt x="740" y="0"/>
                </a:lnTo>
                <a:lnTo>
                  <a:pt x="707" y="18"/>
                </a:lnTo>
                <a:lnTo>
                  <a:pt x="689" y="22"/>
                </a:lnTo>
                <a:lnTo>
                  <a:pt x="640" y="33"/>
                </a:lnTo>
                <a:lnTo>
                  <a:pt x="599" y="45"/>
                </a:lnTo>
                <a:lnTo>
                  <a:pt x="554" y="59"/>
                </a:lnTo>
                <a:lnTo>
                  <a:pt x="518" y="70"/>
                </a:lnTo>
                <a:lnTo>
                  <a:pt x="497" y="76"/>
                </a:lnTo>
                <a:lnTo>
                  <a:pt x="461" y="76"/>
                </a:lnTo>
                <a:lnTo>
                  <a:pt x="398" y="79"/>
                </a:lnTo>
                <a:lnTo>
                  <a:pt x="361" y="78"/>
                </a:lnTo>
                <a:lnTo>
                  <a:pt x="332" y="85"/>
                </a:lnTo>
                <a:lnTo>
                  <a:pt x="280" y="101"/>
                </a:lnTo>
                <a:lnTo>
                  <a:pt x="234" y="113"/>
                </a:lnTo>
                <a:lnTo>
                  <a:pt x="180" y="131"/>
                </a:lnTo>
                <a:lnTo>
                  <a:pt x="143" y="132"/>
                </a:lnTo>
                <a:lnTo>
                  <a:pt x="105" y="132"/>
                </a:lnTo>
                <a:lnTo>
                  <a:pt x="43" y="130"/>
                </a:lnTo>
                <a:lnTo>
                  <a:pt x="9" y="127"/>
                </a:lnTo>
                <a:lnTo>
                  <a:pt x="9" y="118"/>
                </a:lnTo>
              </a:path>
            </a:pathLst>
          </a:custGeom>
          <a:solidFill>
            <a:srgbClr val="993300"/>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459" name="Freeform 139">
            <a:extLst>
              <a:ext uri="{FF2B5EF4-FFF2-40B4-BE49-F238E27FC236}">
                <a16:creationId xmlns:a16="http://schemas.microsoft.com/office/drawing/2014/main" id="{A1F92464-8D83-7E43-BD7E-3BC597C1C611}"/>
              </a:ext>
            </a:extLst>
          </p:cNvPr>
          <p:cNvSpPr>
            <a:spLocks/>
          </p:cNvSpPr>
          <p:nvPr/>
        </p:nvSpPr>
        <p:spPr bwMode="auto">
          <a:xfrm>
            <a:off x="42863" y="1776413"/>
            <a:ext cx="2817812" cy="1489075"/>
          </a:xfrm>
          <a:custGeom>
            <a:avLst/>
            <a:gdLst>
              <a:gd name="T0" fmla="*/ 1770 w 1775"/>
              <a:gd name="T1" fmla="*/ 0 h 938"/>
              <a:gd name="T2" fmla="*/ 0 w 1775"/>
              <a:gd name="T3" fmla="*/ 5 h 938"/>
              <a:gd name="T4" fmla="*/ 0 w 1775"/>
              <a:gd name="T5" fmla="*/ 755 h 938"/>
              <a:gd name="T6" fmla="*/ 27 w 1775"/>
              <a:gd name="T7" fmla="*/ 756 h 938"/>
              <a:gd name="T8" fmla="*/ 96 w 1775"/>
              <a:gd name="T9" fmla="*/ 765 h 938"/>
              <a:gd name="T10" fmla="*/ 187 w 1775"/>
              <a:gd name="T11" fmla="*/ 775 h 938"/>
              <a:gd name="T12" fmla="*/ 255 w 1775"/>
              <a:gd name="T13" fmla="*/ 779 h 938"/>
              <a:gd name="T14" fmla="*/ 352 w 1775"/>
              <a:gd name="T15" fmla="*/ 789 h 938"/>
              <a:gd name="T16" fmla="*/ 401 w 1775"/>
              <a:gd name="T17" fmla="*/ 795 h 938"/>
              <a:gd name="T18" fmla="*/ 489 w 1775"/>
              <a:gd name="T19" fmla="*/ 801 h 938"/>
              <a:gd name="T20" fmla="*/ 581 w 1775"/>
              <a:gd name="T21" fmla="*/ 807 h 938"/>
              <a:gd name="T22" fmla="*/ 657 w 1775"/>
              <a:gd name="T23" fmla="*/ 816 h 938"/>
              <a:gd name="T24" fmla="*/ 725 w 1775"/>
              <a:gd name="T25" fmla="*/ 822 h 938"/>
              <a:gd name="T26" fmla="*/ 803 w 1775"/>
              <a:gd name="T27" fmla="*/ 836 h 938"/>
              <a:gd name="T28" fmla="*/ 872 w 1775"/>
              <a:gd name="T29" fmla="*/ 849 h 938"/>
              <a:gd name="T30" fmla="*/ 928 w 1775"/>
              <a:gd name="T31" fmla="*/ 863 h 938"/>
              <a:gd name="T32" fmla="*/ 985 w 1775"/>
              <a:gd name="T33" fmla="*/ 881 h 938"/>
              <a:gd name="T34" fmla="*/ 1030 w 1775"/>
              <a:gd name="T35" fmla="*/ 898 h 938"/>
              <a:gd name="T36" fmla="*/ 1053 w 1775"/>
              <a:gd name="T37" fmla="*/ 898 h 938"/>
              <a:gd name="T38" fmla="*/ 1095 w 1775"/>
              <a:gd name="T39" fmla="*/ 903 h 938"/>
              <a:gd name="T40" fmla="*/ 1158 w 1775"/>
              <a:gd name="T41" fmla="*/ 906 h 938"/>
              <a:gd name="T42" fmla="*/ 1247 w 1775"/>
              <a:gd name="T43" fmla="*/ 918 h 938"/>
              <a:gd name="T44" fmla="*/ 1326 w 1775"/>
              <a:gd name="T45" fmla="*/ 930 h 938"/>
              <a:gd name="T46" fmla="*/ 1385 w 1775"/>
              <a:gd name="T47" fmla="*/ 938 h 938"/>
              <a:gd name="T48" fmla="*/ 1423 w 1775"/>
              <a:gd name="T49" fmla="*/ 935 h 938"/>
              <a:gd name="T50" fmla="*/ 1475 w 1775"/>
              <a:gd name="T51" fmla="*/ 935 h 938"/>
              <a:gd name="T52" fmla="*/ 1576 w 1775"/>
              <a:gd name="T53" fmla="*/ 904 h 938"/>
              <a:gd name="T54" fmla="*/ 1645 w 1775"/>
              <a:gd name="T55" fmla="*/ 892 h 938"/>
              <a:gd name="T56" fmla="*/ 1687 w 1775"/>
              <a:gd name="T57" fmla="*/ 884 h 938"/>
              <a:gd name="T58" fmla="*/ 1757 w 1775"/>
              <a:gd name="T59" fmla="*/ 881 h 938"/>
              <a:gd name="T60" fmla="*/ 1775 w 1775"/>
              <a:gd name="T61" fmla="*/ 878 h 938"/>
              <a:gd name="T62" fmla="*/ 1770 w 1775"/>
              <a:gd name="T63" fmla="*/ 0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75" h="938">
                <a:moveTo>
                  <a:pt x="1770" y="0"/>
                </a:moveTo>
                <a:lnTo>
                  <a:pt x="0" y="5"/>
                </a:lnTo>
                <a:lnTo>
                  <a:pt x="0" y="755"/>
                </a:lnTo>
                <a:lnTo>
                  <a:pt x="27" y="756"/>
                </a:lnTo>
                <a:lnTo>
                  <a:pt x="96" y="765"/>
                </a:lnTo>
                <a:lnTo>
                  <a:pt x="187" y="775"/>
                </a:lnTo>
                <a:lnTo>
                  <a:pt x="255" y="779"/>
                </a:lnTo>
                <a:lnTo>
                  <a:pt x="352" y="789"/>
                </a:lnTo>
                <a:lnTo>
                  <a:pt x="401" y="795"/>
                </a:lnTo>
                <a:lnTo>
                  <a:pt x="489" y="801"/>
                </a:lnTo>
                <a:lnTo>
                  <a:pt x="581" y="807"/>
                </a:lnTo>
                <a:lnTo>
                  <a:pt x="657" y="816"/>
                </a:lnTo>
                <a:lnTo>
                  <a:pt x="725" y="822"/>
                </a:lnTo>
                <a:lnTo>
                  <a:pt x="803" y="836"/>
                </a:lnTo>
                <a:lnTo>
                  <a:pt x="872" y="849"/>
                </a:lnTo>
                <a:lnTo>
                  <a:pt x="928" y="863"/>
                </a:lnTo>
                <a:lnTo>
                  <a:pt x="985" y="881"/>
                </a:lnTo>
                <a:lnTo>
                  <a:pt x="1030" y="898"/>
                </a:lnTo>
                <a:lnTo>
                  <a:pt x="1053" y="898"/>
                </a:lnTo>
                <a:lnTo>
                  <a:pt x="1095" y="903"/>
                </a:lnTo>
                <a:lnTo>
                  <a:pt x="1158" y="906"/>
                </a:lnTo>
                <a:lnTo>
                  <a:pt x="1247" y="918"/>
                </a:lnTo>
                <a:lnTo>
                  <a:pt x="1326" y="930"/>
                </a:lnTo>
                <a:lnTo>
                  <a:pt x="1385" y="938"/>
                </a:lnTo>
                <a:lnTo>
                  <a:pt x="1423" y="935"/>
                </a:lnTo>
                <a:lnTo>
                  <a:pt x="1475" y="935"/>
                </a:lnTo>
                <a:lnTo>
                  <a:pt x="1576" y="904"/>
                </a:lnTo>
                <a:lnTo>
                  <a:pt x="1645" y="892"/>
                </a:lnTo>
                <a:lnTo>
                  <a:pt x="1687" y="884"/>
                </a:lnTo>
                <a:lnTo>
                  <a:pt x="1757" y="881"/>
                </a:lnTo>
                <a:lnTo>
                  <a:pt x="1775" y="878"/>
                </a:lnTo>
                <a:lnTo>
                  <a:pt x="1770" y="0"/>
                </a:lnTo>
                <a:close/>
              </a:path>
            </a:pathLst>
          </a:custGeom>
          <a:solidFill>
            <a:srgbClr val="0000FF"/>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460" name="Freeform 140">
            <a:extLst>
              <a:ext uri="{FF2B5EF4-FFF2-40B4-BE49-F238E27FC236}">
                <a16:creationId xmlns:a16="http://schemas.microsoft.com/office/drawing/2014/main" id="{0A467A60-C599-E682-BA1E-B4FECE727097}"/>
              </a:ext>
            </a:extLst>
          </p:cNvPr>
          <p:cNvSpPr>
            <a:spLocks/>
          </p:cNvSpPr>
          <p:nvPr/>
        </p:nvSpPr>
        <p:spPr bwMode="auto">
          <a:xfrm>
            <a:off x="2476500" y="3222625"/>
            <a:ext cx="811213" cy="387350"/>
          </a:xfrm>
          <a:custGeom>
            <a:avLst/>
            <a:gdLst>
              <a:gd name="T0" fmla="*/ 305 w 511"/>
              <a:gd name="T1" fmla="*/ 0 h 244"/>
              <a:gd name="T2" fmla="*/ 294 w 511"/>
              <a:gd name="T3" fmla="*/ 21 h 244"/>
              <a:gd name="T4" fmla="*/ 270 w 511"/>
              <a:gd name="T5" fmla="*/ 39 h 244"/>
              <a:gd name="T6" fmla="*/ 223 w 511"/>
              <a:gd name="T7" fmla="*/ 64 h 244"/>
              <a:gd name="T8" fmla="*/ 194 w 511"/>
              <a:gd name="T9" fmla="*/ 78 h 244"/>
              <a:gd name="T10" fmla="*/ 136 w 511"/>
              <a:gd name="T11" fmla="*/ 89 h 244"/>
              <a:gd name="T12" fmla="*/ 67 w 511"/>
              <a:gd name="T13" fmla="*/ 101 h 244"/>
              <a:gd name="T14" fmla="*/ 22 w 511"/>
              <a:gd name="T15" fmla="*/ 194 h 244"/>
              <a:gd name="T16" fmla="*/ 0 w 511"/>
              <a:gd name="T17" fmla="*/ 244 h 244"/>
              <a:gd name="T18" fmla="*/ 24 w 511"/>
              <a:gd name="T19" fmla="*/ 239 h 244"/>
              <a:gd name="T20" fmla="*/ 114 w 511"/>
              <a:gd name="T21" fmla="*/ 221 h 244"/>
              <a:gd name="T22" fmla="*/ 231 w 511"/>
              <a:gd name="T23" fmla="*/ 196 h 244"/>
              <a:gd name="T24" fmla="*/ 290 w 511"/>
              <a:gd name="T25" fmla="*/ 186 h 244"/>
              <a:gd name="T26" fmla="*/ 378 w 511"/>
              <a:gd name="T27" fmla="*/ 175 h 244"/>
              <a:gd name="T28" fmla="*/ 461 w 511"/>
              <a:gd name="T29" fmla="*/ 168 h 244"/>
              <a:gd name="T30" fmla="*/ 483 w 511"/>
              <a:gd name="T31" fmla="*/ 122 h 244"/>
              <a:gd name="T32" fmla="*/ 511 w 511"/>
              <a:gd name="T33" fmla="*/ 109 h 244"/>
              <a:gd name="T34" fmla="*/ 397 w 511"/>
              <a:gd name="T35" fmla="*/ 34 h 244"/>
              <a:gd name="T36" fmla="*/ 305 w 511"/>
              <a:gd name="T37" fmla="*/ 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1" h="244">
                <a:moveTo>
                  <a:pt x="305" y="0"/>
                </a:moveTo>
                <a:lnTo>
                  <a:pt x="294" y="21"/>
                </a:lnTo>
                <a:lnTo>
                  <a:pt x="270" y="39"/>
                </a:lnTo>
                <a:lnTo>
                  <a:pt x="223" y="64"/>
                </a:lnTo>
                <a:lnTo>
                  <a:pt x="194" y="78"/>
                </a:lnTo>
                <a:lnTo>
                  <a:pt x="136" y="89"/>
                </a:lnTo>
                <a:lnTo>
                  <a:pt x="67" y="101"/>
                </a:lnTo>
                <a:lnTo>
                  <a:pt x="22" y="194"/>
                </a:lnTo>
                <a:lnTo>
                  <a:pt x="0" y="244"/>
                </a:lnTo>
                <a:lnTo>
                  <a:pt x="24" y="239"/>
                </a:lnTo>
                <a:lnTo>
                  <a:pt x="114" y="221"/>
                </a:lnTo>
                <a:lnTo>
                  <a:pt x="231" y="196"/>
                </a:lnTo>
                <a:lnTo>
                  <a:pt x="290" y="186"/>
                </a:lnTo>
                <a:lnTo>
                  <a:pt x="378" y="175"/>
                </a:lnTo>
                <a:lnTo>
                  <a:pt x="461" y="168"/>
                </a:lnTo>
                <a:lnTo>
                  <a:pt x="483" y="122"/>
                </a:lnTo>
                <a:lnTo>
                  <a:pt x="511" y="109"/>
                </a:lnTo>
                <a:lnTo>
                  <a:pt x="397" y="34"/>
                </a:lnTo>
                <a:lnTo>
                  <a:pt x="305" y="0"/>
                </a:lnTo>
                <a:close/>
              </a:path>
            </a:pathLst>
          </a:custGeom>
          <a:solidFill>
            <a:srgbClr val="FFFF00"/>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461" name="Freeform 141">
            <a:extLst>
              <a:ext uri="{FF2B5EF4-FFF2-40B4-BE49-F238E27FC236}">
                <a16:creationId xmlns:a16="http://schemas.microsoft.com/office/drawing/2014/main" id="{722D66F4-E937-01F8-EC24-2384B8F6C793}"/>
              </a:ext>
            </a:extLst>
          </p:cNvPr>
          <p:cNvSpPr>
            <a:spLocks/>
          </p:cNvSpPr>
          <p:nvPr/>
        </p:nvSpPr>
        <p:spPr bwMode="auto">
          <a:xfrm>
            <a:off x="38100" y="3146425"/>
            <a:ext cx="717550" cy="534988"/>
          </a:xfrm>
          <a:custGeom>
            <a:avLst/>
            <a:gdLst>
              <a:gd name="T0" fmla="*/ 3 w 597"/>
              <a:gd name="T1" fmla="*/ 438 h 438"/>
              <a:gd name="T2" fmla="*/ 273 w 597"/>
              <a:gd name="T3" fmla="*/ 425 h 438"/>
              <a:gd name="T4" fmla="*/ 376 w 597"/>
              <a:gd name="T5" fmla="*/ 426 h 438"/>
              <a:gd name="T6" fmla="*/ 480 w 597"/>
              <a:gd name="T7" fmla="*/ 257 h 438"/>
              <a:gd name="T8" fmla="*/ 547 w 597"/>
              <a:gd name="T9" fmla="*/ 120 h 438"/>
              <a:gd name="T10" fmla="*/ 588 w 597"/>
              <a:gd name="T11" fmla="*/ 41 h 438"/>
              <a:gd name="T12" fmla="*/ 597 w 597"/>
              <a:gd name="T13" fmla="*/ 20 h 438"/>
              <a:gd name="T14" fmla="*/ 475 w 597"/>
              <a:gd name="T15" fmla="*/ 12 h 438"/>
              <a:gd name="T16" fmla="*/ 298 w 597"/>
              <a:gd name="T17" fmla="*/ 11 h 438"/>
              <a:gd name="T18" fmla="*/ 223 w 597"/>
              <a:gd name="T19" fmla="*/ 6 h 438"/>
              <a:gd name="T20" fmla="*/ 195 w 597"/>
              <a:gd name="T21" fmla="*/ 9 h 438"/>
              <a:gd name="T22" fmla="*/ 189 w 597"/>
              <a:gd name="T23" fmla="*/ 0 h 438"/>
              <a:gd name="T24" fmla="*/ 0 w 597"/>
              <a:gd name="T25" fmla="*/ 2 h 438"/>
              <a:gd name="T26" fmla="*/ 3 w 597"/>
              <a:gd name="T27" fmla="*/ 438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97" h="438">
                <a:moveTo>
                  <a:pt x="3" y="438"/>
                </a:moveTo>
                <a:lnTo>
                  <a:pt x="273" y="425"/>
                </a:lnTo>
                <a:lnTo>
                  <a:pt x="376" y="426"/>
                </a:lnTo>
                <a:lnTo>
                  <a:pt x="480" y="257"/>
                </a:lnTo>
                <a:lnTo>
                  <a:pt x="547" y="120"/>
                </a:lnTo>
                <a:lnTo>
                  <a:pt x="588" y="41"/>
                </a:lnTo>
                <a:lnTo>
                  <a:pt x="597" y="20"/>
                </a:lnTo>
                <a:lnTo>
                  <a:pt x="475" y="12"/>
                </a:lnTo>
                <a:lnTo>
                  <a:pt x="298" y="11"/>
                </a:lnTo>
                <a:lnTo>
                  <a:pt x="223" y="6"/>
                </a:lnTo>
                <a:lnTo>
                  <a:pt x="195" y="9"/>
                </a:lnTo>
                <a:lnTo>
                  <a:pt x="189" y="0"/>
                </a:lnTo>
                <a:lnTo>
                  <a:pt x="0" y="2"/>
                </a:lnTo>
                <a:lnTo>
                  <a:pt x="3" y="438"/>
                </a:lnTo>
                <a:close/>
              </a:path>
            </a:pathLst>
          </a:custGeom>
          <a:solidFill>
            <a:srgbClr val="FFFF00"/>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462" name="Freeform 142">
            <a:extLst>
              <a:ext uri="{FF2B5EF4-FFF2-40B4-BE49-F238E27FC236}">
                <a16:creationId xmlns:a16="http://schemas.microsoft.com/office/drawing/2014/main" id="{33218387-E72A-7E00-C7CF-9563EB9CE7CA}"/>
              </a:ext>
            </a:extLst>
          </p:cNvPr>
          <p:cNvSpPr>
            <a:spLocks/>
          </p:cNvSpPr>
          <p:nvPr/>
        </p:nvSpPr>
        <p:spPr bwMode="auto">
          <a:xfrm>
            <a:off x="512763" y="3613150"/>
            <a:ext cx="1938337" cy="76200"/>
          </a:xfrm>
          <a:custGeom>
            <a:avLst/>
            <a:gdLst>
              <a:gd name="T0" fmla="*/ 9 w 1221"/>
              <a:gd name="T1" fmla="*/ 0 h 48"/>
              <a:gd name="T2" fmla="*/ 132 w 1221"/>
              <a:gd name="T3" fmla="*/ 6 h 48"/>
              <a:gd name="T4" fmla="*/ 252 w 1221"/>
              <a:gd name="T5" fmla="*/ 9 h 48"/>
              <a:gd name="T6" fmla="*/ 428 w 1221"/>
              <a:gd name="T7" fmla="*/ 12 h 48"/>
              <a:gd name="T8" fmla="*/ 545 w 1221"/>
              <a:gd name="T9" fmla="*/ 17 h 48"/>
              <a:gd name="T10" fmla="*/ 638 w 1221"/>
              <a:gd name="T11" fmla="*/ 20 h 48"/>
              <a:gd name="T12" fmla="*/ 792 w 1221"/>
              <a:gd name="T13" fmla="*/ 21 h 48"/>
              <a:gd name="T14" fmla="*/ 915 w 1221"/>
              <a:gd name="T15" fmla="*/ 20 h 48"/>
              <a:gd name="T16" fmla="*/ 1065 w 1221"/>
              <a:gd name="T17" fmla="*/ 24 h 48"/>
              <a:gd name="T18" fmla="*/ 1221 w 1221"/>
              <a:gd name="T19" fmla="*/ 30 h 48"/>
              <a:gd name="T20" fmla="*/ 1214 w 1221"/>
              <a:gd name="T21" fmla="*/ 48 h 48"/>
              <a:gd name="T22" fmla="*/ 1026 w 1221"/>
              <a:gd name="T23" fmla="*/ 48 h 48"/>
              <a:gd name="T24" fmla="*/ 782 w 1221"/>
              <a:gd name="T25" fmla="*/ 36 h 48"/>
              <a:gd name="T26" fmla="*/ 632 w 1221"/>
              <a:gd name="T27" fmla="*/ 36 h 48"/>
              <a:gd name="T28" fmla="*/ 543 w 1221"/>
              <a:gd name="T29" fmla="*/ 36 h 48"/>
              <a:gd name="T30" fmla="*/ 405 w 1221"/>
              <a:gd name="T31" fmla="*/ 31 h 48"/>
              <a:gd name="T32" fmla="*/ 185 w 1221"/>
              <a:gd name="T33" fmla="*/ 25 h 48"/>
              <a:gd name="T34" fmla="*/ 51 w 1221"/>
              <a:gd name="T35" fmla="*/ 20 h 48"/>
              <a:gd name="T36" fmla="*/ 0 w 1221"/>
              <a:gd name="T37" fmla="*/ 15 h 48"/>
              <a:gd name="T38" fmla="*/ 9 w 1221"/>
              <a:gd name="T3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21" h="48">
                <a:moveTo>
                  <a:pt x="9" y="0"/>
                </a:moveTo>
                <a:lnTo>
                  <a:pt x="132" y="6"/>
                </a:lnTo>
                <a:lnTo>
                  <a:pt x="252" y="9"/>
                </a:lnTo>
                <a:lnTo>
                  <a:pt x="428" y="12"/>
                </a:lnTo>
                <a:lnTo>
                  <a:pt x="545" y="17"/>
                </a:lnTo>
                <a:lnTo>
                  <a:pt x="638" y="20"/>
                </a:lnTo>
                <a:lnTo>
                  <a:pt x="792" y="21"/>
                </a:lnTo>
                <a:lnTo>
                  <a:pt x="915" y="20"/>
                </a:lnTo>
                <a:lnTo>
                  <a:pt x="1065" y="24"/>
                </a:lnTo>
                <a:lnTo>
                  <a:pt x="1221" y="30"/>
                </a:lnTo>
                <a:lnTo>
                  <a:pt x="1214" y="48"/>
                </a:lnTo>
                <a:lnTo>
                  <a:pt x="1026" y="48"/>
                </a:lnTo>
                <a:lnTo>
                  <a:pt x="782" y="36"/>
                </a:lnTo>
                <a:lnTo>
                  <a:pt x="632" y="36"/>
                </a:lnTo>
                <a:lnTo>
                  <a:pt x="543" y="36"/>
                </a:lnTo>
                <a:lnTo>
                  <a:pt x="405" y="31"/>
                </a:lnTo>
                <a:lnTo>
                  <a:pt x="185" y="25"/>
                </a:lnTo>
                <a:lnTo>
                  <a:pt x="51" y="20"/>
                </a:lnTo>
                <a:lnTo>
                  <a:pt x="0" y="15"/>
                </a:lnTo>
                <a:lnTo>
                  <a:pt x="9" y="0"/>
                </a:lnTo>
                <a:close/>
              </a:path>
            </a:pathLst>
          </a:custGeom>
          <a:solidFill>
            <a:schemeClr val="bg2"/>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463" name="Freeform 143">
            <a:extLst>
              <a:ext uri="{FF2B5EF4-FFF2-40B4-BE49-F238E27FC236}">
                <a16:creationId xmlns:a16="http://schemas.microsoft.com/office/drawing/2014/main" id="{CD0C7CEC-F475-33E0-08E3-130C0CD97742}"/>
              </a:ext>
            </a:extLst>
          </p:cNvPr>
          <p:cNvSpPr>
            <a:spLocks/>
          </p:cNvSpPr>
          <p:nvPr/>
        </p:nvSpPr>
        <p:spPr bwMode="auto">
          <a:xfrm>
            <a:off x="2468563" y="3484563"/>
            <a:ext cx="728662" cy="146050"/>
          </a:xfrm>
          <a:custGeom>
            <a:avLst/>
            <a:gdLst>
              <a:gd name="T0" fmla="*/ 10 w 459"/>
              <a:gd name="T1" fmla="*/ 73 h 92"/>
              <a:gd name="T2" fmla="*/ 96 w 459"/>
              <a:gd name="T3" fmla="*/ 57 h 92"/>
              <a:gd name="T4" fmla="*/ 199 w 459"/>
              <a:gd name="T5" fmla="*/ 37 h 92"/>
              <a:gd name="T6" fmla="*/ 270 w 459"/>
              <a:gd name="T7" fmla="*/ 25 h 92"/>
              <a:gd name="T8" fmla="*/ 339 w 459"/>
              <a:gd name="T9" fmla="*/ 16 h 92"/>
              <a:gd name="T10" fmla="*/ 429 w 459"/>
              <a:gd name="T11" fmla="*/ 1 h 92"/>
              <a:gd name="T12" fmla="*/ 459 w 459"/>
              <a:gd name="T13" fmla="*/ 0 h 92"/>
              <a:gd name="T14" fmla="*/ 456 w 459"/>
              <a:gd name="T15" fmla="*/ 18 h 92"/>
              <a:gd name="T16" fmla="*/ 359 w 459"/>
              <a:gd name="T17" fmla="*/ 29 h 92"/>
              <a:gd name="T18" fmla="*/ 291 w 459"/>
              <a:gd name="T19" fmla="*/ 34 h 92"/>
              <a:gd name="T20" fmla="*/ 202 w 459"/>
              <a:gd name="T21" fmla="*/ 53 h 92"/>
              <a:gd name="T22" fmla="*/ 116 w 459"/>
              <a:gd name="T23" fmla="*/ 68 h 92"/>
              <a:gd name="T24" fmla="*/ 26 w 459"/>
              <a:gd name="T25" fmla="*/ 87 h 92"/>
              <a:gd name="T26" fmla="*/ 0 w 459"/>
              <a:gd name="T27" fmla="*/ 92 h 92"/>
              <a:gd name="T28" fmla="*/ 10 w 459"/>
              <a:gd name="T29" fmla="*/ 7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9" h="92">
                <a:moveTo>
                  <a:pt x="10" y="73"/>
                </a:moveTo>
                <a:lnTo>
                  <a:pt x="96" y="57"/>
                </a:lnTo>
                <a:lnTo>
                  <a:pt x="199" y="37"/>
                </a:lnTo>
                <a:lnTo>
                  <a:pt x="270" y="25"/>
                </a:lnTo>
                <a:lnTo>
                  <a:pt x="339" y="16"/>
                </a:lnTo>
                <a:lnTo>
                  <a:pt x="429" y="1"/>
                </a:lnTo>
                <a:lnTo>
                  <a:pt x="459" y="0"/>
                </a:lnTo>
                <a:lnTo>
                  <a:pt x="456" y="18"/>
                </a:lnTo>
                <a:lnTo>
                  <a:pt x="359" y="29"/>
                </a:lnTo>
                <a:lnTo>
                  <a:pt x="291" y="34"/>
                </a:lnTo>
                <a:lnTo>
                  <a:pt x="202" y="53"/>
                </a:lnTo>
                <a:lnTo>
                  <a:pt x="116" y="68"/>
                </a:lnTo>
                <a:lnTo>
                  <a:pt x="26" y="87"/>
                </a:lnTo>
                <a:lnTo>
                  <a:pt x="0" y="92"/>
                </a:lnTo>
                <a:lnTo>
                  <a:pt x="10" y="73"/>
                </a:lnTo>
                <a:close/>
              </a:path>
            </a:pathLst>
          </a:custGeom>
          <a:solidFill>
            <a:schemeClr val="bg2"/>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464" name="Freeform 144">
            <a:extLst>
              <a:ext uri="{FF2B5EF4-FFF2-40B4-BE49-F238E27FC236}">
                <a16:creationId xmlns:a16="http://schemas.microsoft.com/office/drawing/2014/main" id="{276CE727-79C3-4F1D-F2E4-EDD5447386D3}"/>
              </a:ext>
            </a:extLst>
          </p:cNvPr>
          <p:cNvSpPr>
            <a:spLocks/>
          </p:cNvSpPr>
          <p:nvPr/>
        </p:nvSpPr>
        <p:spPr bwMode="auto">
          <a:xfrm>
            <a:off x="2432050" y="3505200"/>
            <a:ext cx="762000" cy="207963"/>
          </a:xfrm>
          <a:custGeom>
            <a:avLst/>
            <a:gdLst>
              <a:gd name="T0" fmla="*/ 31 w 633"/>
              <a:gd name="T1" fmla="*/ 99 h 170"/>
              <a:gd name="T2" fmla="*/ 156 w 633"/>
              <a:gd name="T3" fmla="*/ 75 h 170"/>
              <a:gd name="T4" fmla="*/ 359 w 633"/>
              <a:gd name="T5" fmla="*/ 35 h 170"/>
              <a:gd name="T6" fmla="*/ 413 w 633"/>
              <a:gd name="T7" fmla="*/ 23 h 170"/>
              <a:gd name="T8" fmla="*/ 537 w 633"/>
              <a:gd name="T9" fmla="*/ 15 h 170"/>
              <a:gd name="T10" fmla="*/ 633 w 633"/>
              <a:gd name="T11" fmla="*/ 0 h 170"/>
              <a:gd name="T12" fmla="*/ 603 w 633"/>
              <a:gd name="T13" fmla="*/ 66 h 170"/>
              <a:gd name="T14" fmla="*/ 521 w 633"/>
              <a:gd name="T15" fmla="*/ 84 h 170"/>
              <a:gd name="T16" fmla="*/ 365 w 633"/>
              <a:gd name="T17" fmla="*/ 104 h 170"/>
              <a:gd name="T18" fmla="*/ 273 w 633"/>
              <a:gd name="T19" fmla="*/ 117 h 170"/>
              <a:gd name="T20" fmla="*/ 144 w 633"/>
              <a:gd name="T21" fmla="*/ 143 h 170"/>
              <a:gd name="T22" fmla="*/ 0 w 633"/>
              <a:gd name="T23" fmla="*/ 170 h 170"/>
              <a:gd name="T24" fmla="*/ 31 w 633"/>
              <a:gd name="T25" fmla="*/ 9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3" h="170">
                <a:moveTo>
                  <a:pt x="31" y="99"/>
                </a:moveTo>
                <a:lnTo>
                  <a:pt x="156" y="75"/>
                </a:lnTo>
                <a:lnTo>
                  <a:pt x="359" y="35"/>
                </a:lnTo>
                <a:lnTo>
                  <a:pt x="413" y="23"/>
                </a:lnTo>
                <a:lnTo>
                  <a:pt x="537" y="15"/>
                </a:lnTo>
                <a:lnTo>
                  <a:pt x="633" y="0"/>
                </a:lnTo>
                <a:lnTo>
                  <a:pt x="603" y="66"/>
                </a:lnTo>
                <a:lnTo>
                  <a:pt x="521" y="84"/>
                </a:lnTo>
                <a:lnTo>
                  <a:pt x="365" y="104"/>
                </a:lnTo>
                <a:lnTo>
                  <a:pt x="273" y="117"/>
                </a:lnTo>
                <a:lnTo>
                  <a:pt x="144" y="143"/>
                </a:lnTo>
                <a:lnTo>
                  <a:pt x="0" y="170"/>
                </a:lnTo>
                <a:lnTo>
                  <a:pt x="31" y="99"/>
                </a:lnTo>
                <a:close/>
              </a:path>
            </a:pathLst>
          </a:custGeom>
          <a:solidFill>
            <a:srgbClr val="99CC00"/>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465" name="Freeform 145">
            <a:extLst>
              <a:ext uri="{FF2B5EF4-FFF2-40B4-BE49-F238E27FC236}">
                <a16:creationId xmlns:a16="http://schemas.microsoft.com/office/drawing/2014/main" id="{99F74F29-7002-A0F9-1E70-A165D8653ACA}"/>
              </a:ext>
            </a:extLst>
          </p:cNvPr>
          <p:cNvSpPr>
            <a:spLocks/>
          </p:cNvSpPr>
          <p:nvPr/>
        </p:nvSpPr>
        <p:spPr bwMode="auto">
          <a:xfrm>
            <a:off x="2387600" y="3584575"/>
            <a:ext cx="768350" cy="220663"/>
          </a:xfrm>
          <a:custGeom>
            <a:avLst/>
            <a:gdLst>
              <a:gd name="T0" fmla="*/ 30 w 484"/>
              <a:gd name="T1" fmla="*/ 79 h 139"/>
              <a:gd name="T2" fmla="*/ 184 w 484"/>
              <a:gd name="T3" fmla="*/ 46 h 139"/>
              <a:gd name="T4" fmla="*/ 291 w 484"/>
              <a:gd name="T5" fmla="*/ 30 h 139"/>
              <a:gd name="T6" fmla="*/ 429 w 484"/>
              <a:gd name="T7" fmla="*/ 10 h 139"/>
              <a:gd name="T8" fmla="*/ 484 w 484"/>
              <a:gd name="T9" fmla="*/ 0 h 139"/>
              <a:gd name="T10" fmla="*/ 457 w 484"/>
              <a:gd name="T11" fmla="*/ 45 h 139"/>
              <a:gd name="T12" fmla="*/ 259 w 484"/>
              <a:gd name="T13" fmla="*/ 80 h 139"/>
              <a:gd name="T14" fmla="*/ 0 w 484"/>
              <a:gd name="T15" fmla="*/ 139 h 139"/>
              <a:gd name="T16" fmla="*/ 30 w 484"/>
              <a:gd name="T17" fmla="*/ 7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 h="139">
                <a:moveTo>
                  <a:pt x="30" y="79"/>
                </a:moveTo>
                <a:lnTo>
                  <a:pt x="184" y="46"/>
                </a:lnTo>
                <a:lnTo>
                  <a:pt x="291" y="30"/>
                </a:lnTo>
                <a:lnTo>
                  <a:pt x="429" y="10"/>
                </a:lnTo>
                <a:lnTo>
                  <a:pt x="484" y="0"/>
                </a:lnTo>
                <a:lnTo>
                  <a:pt x="457" y="45"/>
                </a:lnTo>
                <a:lnTo>
                  <a:pt x="259" y="80"/>
                </a:lnTo>
                <a:lnTo>
                  <a:pt x="0" y="139"/>
                </a:lnTo>
                <a:lnTo>
                  <a:pt x="30" y="79"/>
                </a:lnTo>
                <a:close/>
              </a:path>
            </a:pathLst>
          </a:custGeom>
          <a:solidFill>
            <a:srgbClr val="FF99CC"/>
          </a:solidFill>
          <a:ln>
            <a:noFill/>
          </a:ln>
          <a:effectLst/>
          <a:extLst>
            <a:ext uri="{91240B29-F687-4F45-9708-019B960494DF}">
              <a14:hiddenLine xmlns:a14="http://schemas.microsoft.com/office/drawing/2010/main" w="12700" cap="flat" cmpd="sng">
                <a:solidFill>
                  <a:srgbClr val="00FFFF"/>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466" name="Freeform 146">
            <a:extLst>
              <a:ext uri="{FF2B5EF4-FFF2-40B4-BE49-F238E27FC236}">
                <a16:creationId xmlns:a16="http://schemas.microsoft.com/office/drawing/2014/main" id="{2AF35519-B57A-88AE-AD0F-191066751AF6}"/>
              </a:ext>
            </a:extLst>
          </p:cNvPr>
          <p:cNvSpPr>
            <a:spLocks/>
          </p:cNvSpPr>
          <p:nvPr/>
        </p:nvSpPr>
        <p:spPr bwMode="auto">
          <a:xfrm>
            <a:off x="3081338" y="3392488"/>
            <a:ext cx="795337" cy="273050"/>
          </a:xfrm>
          <a:custGeom>
            <a:avLst/>
            <a:gdLst>
              <a:gd name="T0" fmla="*/ 0 w 660"/>
              <a:gd name="T1" fmla="*/ 224 h 224"/>
              <a:gd name="T2" fmla="*/ 62 w 660"/>
              <a:gd name="T3" fmla="*/ 147 h 224"/>
              <a:gd name="T4" fmla="*/ 98 w 660"/>
              <a:gd name="T5" fmla="*/ 66 h 224"/>
              <a:gd name="T6" fmla="*/ 144 w 660"/>
              <a:gd name="T7" fmla="*/ 12 h 224"/>
              <a:gd name="T8" fmla="*/ 174 w 660"/>
              <a:gd name="T9" fmla="*/ 0 h 224"/>
              <a:gd name="T10" fmla="*/ 276 w 660"/>
              <a:gd name="T11" fmla="*/ 35 h 224"/>
              <a:gd name="T12" fmla="*/ 440 w 660"/>
              <a:gd name="T13" fmla="*/ 90 h 224"/>
              <a:gd name="T14" fmla="*/ 591 w 660"/>
              <a:gd name="T15" fmla="*/ 114 h 224"/>
              <a:gd name="T16" fmla="*/ 660 w 660"/>
              <a:gd name="T17" fmla="*/ 129 h 224"/>
              <a:gd name="T18" fmla="*/ 0 w 660"/>
              <a:gd name="T19" fmla="*/ 22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0" h="224">
                <a:moveTo>
                  <a:pt x="0" y="224"/>
                </a:moveTo>
                <a:lnTo>
                  <a:pt x="62" y="147"/>
                </a:lnTo>
                <a:lnTo>
                  <a:pt x="98" y="66"/>
                </a:lnTo>
                <a:lnTo>
                  <a:pt x="144" y="12"/>
                </a:lnTo>
                <a:lnTo>
                  <a:pt x="174" y="0"/>
                </a:lnTo>
                <a:lnTo>
                  <a:pt x="276" y="35"/>
                </a:lnTo>
                <a:lnTo>
                  <a:pt x="440" y="90"/>
                </a:lnTo>
                <a:lnTo>
                  <a:pt x="591" y="114"/>
                </a:lnTo>
                <a:lnTo>
                  <a:pt x="660" y="129"/>
                </a:lnTo>
                <a:lnTo>
                  <a:pt x="0" y="224"/>
                </a:lnTo>
                <a:close/>
              </a:path>
            </a:pathLst>
          </a:custGeom>
          <a:solidFill>
            <a:srgbClr val="800080"/>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467" name="Freeform 147">
            <a:extLst>
              <a:ext uri="{FF2B5EF4-FFF2-40B4-BE49-F238E27FC236}">
                <a16:creationId xmlns:a16="http://schemas.microsoft.com/office/drawing/2014/main" id="{2F642668-BC65-3938-08A8-229A3099DB42}"/>
              </a:ext>
            </a:extLst>
          </p:cNvPr>
          <p:cNvSpPr>
            <a:spLocks/>
          </p:cNvSpPr>
          <p:nvPr/>
        </p:nvSpPr>
        <p:spPr bwMode="auto">
          <a:xfrm>
            <a:off x="41275" y="3659188"/>
            <a:ext cx="460375" cy="42862"/>
          </a:xfrm>
          <a:custGeom>
            <a:avLst/>
            <a:gdLst>
              <a:gd name="T0" fmla="*/ 0 w 290"/>
              <a:gd name="T1" fmla="*/ 6 h 27"/>
              <a:gd name="T2" fmla="*/ 141 w 290"/>
              <a:gd name="T3" fmla="*/ 4 h 27"/>
              <a:gd name="T4" fmla="*/ 131 w 290"/>
              <a:gd name="T5" fmla="*/ 4 h 27"/>
              <a:gd name="T6" fmla="*/ 263 w 290"/>
              <a:gd name="T7" fmla="*/ 0 h 27"/>
              <a:gd name="T8" fmla="*/ 290 w 290"/>
              <a:gd name="T9" fmla="*/ 0 h 27"/>
              <a:gd name="T10" fmla="*/ 277 w 290"/>
              <a:gd name="T11" fmla="*/ 22 h 27"/>
              <a:gd name="T12" fmla="*/ 59 w 290"/>
              <a:gd name="T13" fmla="*/ 27 h 27"/>
              <a:gd name="T14" fmla="*/ 0 w 290"/>
              <a:gd name="T15" fmla="*/ 27 h 27"/>
              <a:gd name="T16" fmla="*/ 0 w 290"/>
              <a:gd name="T17" fmla="*/ 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 h="27">
                <a:moveTo>
                  <a:pt x="0" y="6"/>
                </a:moveTo>
                <a:lnTo>
                  <a:pt x="141" y="4"/>
                </a:lnTo>
                <a:lnTo>
                  <a:pt x="131" y="4"/>
                </a:lnTo>
                <a:lnTo>
                  <a:pt x="263" y="0"/>
                </a:lnTo>
                <a:lnTo>
                  <a:pt x="290" y="0"/>
                </a:lnTo>
                <a:lnTo>
                  <a:pt x="277" y="22"/>
                </a:lnTo>
                <a:lnTo>
                  <a:pt x="59" y="27"/>
                </a:lnTo>
                <a:lnTo>
                  <a:pt x="0" y="27"/>
                </a:lnTo>
                <a:lnTo>
                  <a:pt x="0" y="6"/>
                </a:lnTo>
                <a:close/>
              </a:path>
            </a:pathLst>
          </a:custGeom>
          <a:solidFill>
            <a:schemeClr val="bg2"/>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468" name="Freeform 148">
            <a:extLst>
              <a:ext uri="{FF2B5EF4-FFF2-40B4-BE49-F238E27FC236}">
                <a16:creationId xmlns:a16="http://schemas.microsoft.com/office/drawing/2014/main" id="{821FBCA1-6E59-F633-8568-4C2591690830}"/>
              </a:ext>
            </a:extLst>
          </p:cNvPr>
          <p:cNvSpPr>
            <a:spLocks/>
          </p:cNvSpPr>
          <p:nvPr/>
        </p:nvSpPr>
        <p:spPr bwMode="auto">
          <a:xfrm>
            <a:off x="307975" y="3178175"/>
            <a:ext cx="447675" cy="30163"/>
          </a:xfrm>
          <a:custGeom>
            <a:avLst/>
            <a:gdLst>
              <a:gd name="T0" fmla="*/ 0 w 372"/>
              <a:gd name="T1" fmla="*/ 25 h 25"/>
              <a:gd name="T2" fmla="*/ 123 w 372"/>
              <a:gd name="T3" fmla="*/ 16 h 25"/>
              <a:gd name="T4" fmla="*/ 273 w 372"/>
              <a:gd name="T5" fmla="*/ 7 h 25"/>
              <a:gd name="T6" fmla="*/ 372 w 372"/>
              <a:gd name="T7" fmla="*/ 0 h 25"/>
            </a:gdLst>
            <a:ahLst/>
            <a:cxnLst>
              <a:cxn ang="0">
                <a:pos x="T0" y="T1"/>
              </a:cxn>
              <a:cxn ang="0">
                <a:pos x="T2" y="T3"/>
              </a:cxn>
              <a:cxn ang="0">
                <a:pos x="T4" y="T5"/>
              </a:cxn>
              <a:cxn ang="0">
                <a:pos x="T6" y="T7"/>
              </a:cxn>
            </a:cxnLst>
            <a:rect l="0" t="0" r="r" b="b"/>
            <a:pathLst>
              <a:path w="372" h="25">
                <a:moveTo>
                  <a:pt x="0" y="25"/>
                </a:moveTo>
                <a:lnTo>
                  <a:pt x="123" y="16"/>
                </a:lnTo>
                <a:lnTo>
                  <a:pt x="273" y="7"/>
                </a:lnTo>
                <a:lnTo>
                  <a:pt x="372" y="0"/>
                </a:lnTo>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469" name="Freeform 149">
            <a:extLst>
              <a:ext uri="{FF2B5EF4-FFF2-40B4-BE49-F238E27FC236}">
                <a16:creationId xmlns:a16="http://schemas.microsoft.com/office/drawing/2014/main" id="{DFB36240-5477-AB71-D4BB-94A13CC68BD8}"/>
              </a:ext>
            </a:extLst>
          </p:cNvPr>
          <p:cNvSpPr>
            <a:spLocks/>
          </p:cNvSpPr>
          <p:nvPr/>
        </p:nvSpPr>
        <p:spPr bwMode="auto">
          <a:xfrm>
            <a:off x="774700" y="3148013"/>
            <a:ext cx="706438" cy="19050"/>
          </a:xfrm>
          <a:custGeom>
            <a:avLst/>
            <a:gdLst>
              <a:gd name="T0" fmla="*/ 0 w 587"/>
              <a:gd name="T1" fmla="*/ 0 h 15"/>
              <a:gd name="T2" fmla="*/ 173 w 587"/>
              <a:gd name="T3" fmla="*/ 4 h 15"/>
              <a:gd name="T4" fmla="*/ 453 w 587"/>
              <a:gd name="T5" fmla="*/ 13 h 15"/>
              <a:gd name="T6" fmla="*/ 587 w 587"/>
              <a:gd name="T7" fmla="*/ 15 h 15"/>
            </a:gdLst>
            <a:ahLst/>
            <a:cxnLst>
              <a:cxn ang="0">
                <a:pos x="T0" y="T1"/>
              </a:cxn>
              <a:cxn ang="0">
                <a:pos x="T2" y="T3"/>
              </a:cxn>
              <a:cxn ang="0">
                <a:pos x="T4" y="T5"/>
              </a:cxn>
              <a:cxn ang="0">
                <a:pos x="T6" y="T7"/>
              </a:cxn>
            </a:cxnLst>
            <a:rect l="0" t="0" r="r" b="b"/>
            <a:pathLst>
              <a:path w="587" h="15">
                <a:moveTo>
                  <a:pt x="0" y="0"/>
                </a:moveTo>
                <a:lnTo>
                  <a:pt x="173" y="4"/>
                </a:lnTo>
                <a:lnTo>
                  <a:pt x="453" y="13"/>
                </a:lnTo>
                <a:lnTo>
                  <a:pt x="587" y="15"/>
                </a:lnTo>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470" name="Freeform 150">
            <a:extLst>
              <a:ext uri="{FF2B5EF4-FFF2-40B4-BE49-F238E27FC236}">
                <a16:creationId xmlns:a16="http://schemas.microsoft.com/office/drawing/2014/main" id="{8B815AEF-BFD4-F112-B5E5-BAB139EB3994}"/>
              </a:ext>
            </a:extLst>
          </p:cNvPr>
          <p:cNvSpPr>
            <a:spLocks/>
          </p:cNvSpPr>
          <p:nvPr/>
        </p:nvSpPr>
        <p:spPr bwMode="auto">
          <a:xfrm>
            <a:off x="34925" y="3200400"/>
            <a:ext cx="276225" cy="28575"/>
          </a:xfrm>
          <a:custGeom>
            <a:avLst/>
            <a:gdLst>
              <a:gd name="T0" fmla="*/ 0 w 174"/>
              <a:gd name="T1" fmla="*/ 0 h 18"/>
              <a:gd name="T2" fmla="*/ 108 w 174"/>
              <a:gd name="T3" fmla="*/ 0 h 18"/>
              <a:gd name="T4" fmla="*/ 165 w 174"/>
              <a:gd name="T5" fmla="*/ 2 h 18"/>
              <a:gd name="T6" fmla="*/ 174 w 174"/>
              <a:gd name="T7" fmla="*/ 14 h 18"/>
              <a:gd name="T8" fmla="*/ 84 w 174"/>
              <a:gd name="T9" fmla="*/ 18 h 18"/>
              <a:gd name="T10" fmla="*/ 0 w 174"/>
              <a:gd name="T11" fmla="*/ 18 h 18"/>
            </a:gdLst>
            <a:ahLst/>
            <a:cxnLst>
              <a:cxn ang="0">
                <a:pos x="T0" y="T1"/>
              </a:cxn>
              <a:cxn ang="0">
                <a:pos x="T2" y="T3"/>
              </a:cxn>
              <a:cxn ang="0">
                <a:pos x="T4" y="T5"/>
              </a:cxn>
              <a:cxn ang="0">
                <a:pos x="T6" y="T7"/>
              </a:cxn>
              <a:cxn ang="0">
                <a:pos x="T8" y="T9"/>
              </a:cxn>
              <a:cxn ang="0">
                <a:pos x="T10" y="T11"/>
              </a:cxn>
            </a:cxnLst>
            <a:rect l="0" t="0" r="r" b="b"/>
            <a:pathLst>
              <a:path w="174" h="18">
                <a:moveTo>
                  <a:pt x="0" y="0"/>
                </a:moveTo>
                <a:lnTo>
                  <a:pt x="108" y="0"/>
                </a:lnTo>
                <a:lnTo>
                  <a:pt x="165" y="2"/>
                </a:lnTo>
                <a:lnTo>
                  <a:pt x="174" y="14"/>
                </a:lnTo>
                <a:lnTo>
                  <a:pt x="84" y="18"/>
                </a:lnTo>
                <a:lnTo>
                  <a:pt x="0" y="18"/>
                </a:lnTo>
              </a:path>
            </a:pathLst>
          </a:custGeom>
          <a:solidFill>
            <a:srgbClr val="FF0000"/>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471" name="Freeform 151">
            <a:extLst>
              <a:ext uri="{FF2B5EF4-FFF2-40B4-BE49-F238E27FC236}">
                <a16:creationId xmlns:a16="http://schemas.microsoft.com/office/drawing/2014/main" id="{BB2455CA-AA62-BED6-673D-0FE6748680C7}"/>
              </a:ext>
            </a:extLst>
          </p:cNvPr>
          <p:cNvSpPr>
            <a:spLocks/>
          </p:cNvSpPr>
          <p:nvPr/>
        </p:nvSpPr>
        <p:spPr bwMode="auto">
          <a:xfrm>
            <a:off x="38100" y="3314700"/>
            <a:ext cx="325438" cy="36513"/>
          </a:xfrm>
          <a:custGeom>
            <a:avLst/>
            <a:gdLst>
              <a:gd name="T0" fmla="*/ 1 w 205"/>
              <a:gd name="T1" fmla="*/ 11 h 23"/>
              <a:gd name="T2" fmla="*/ 61 w 205"/>
              <a:gd name="T3" fmla="*/ 11 h 23"/>
              <a:gd name="T4" fmla="*/ 205 w 205"/>
              <a:gd name="T5" fmla="*/ 0 h 23"/>
              <a:gd name="T6" fmla="*/ 204 w 205"/>
              <a:gd name="T7" fmla="*/ 11 h 23"/>
              <a:gd name="T8" fmla="*/ 65 w 205"/>
              <a:gd name="T9" fmla="*/ 21 h 23"/>
              <a:gd name="T10" fmla="*/ 0 w 205"/>
              <a:gd name="T11" fmla="*/ 23 h 23"/>
              <a:gd name="T12" fmla="*/ 1 w 205"/>
              <a:gd name="T13" fmla="*/ 11 h 23"/>
            </a:gdLst>
            <a:ahLst/>
            <a:cxnLst>
              <a:cxn ang="0">
                <a:pos x="T0" y="T1"/>
              </a:cxn>
              <a:cxn ang="0">
                <a:pos x="T2" y="T3"/>
              </a:cxn>
              <a:cxn ang="0">
                <a:pos x="T4" y="T5"/>
              </a:cxn>
              <a:cxn ang="0">
                <a:pos x="T6" y="T7"/>
              </a:cxn>
              <a:cxn ang="0">
                <a:pos x="T8" y="T9"/>
              </a:cxn>
              <a:cxn ang="0">
                <a:pos x="T10" y="T11"/>
              </a:cxn>
              <a:cxn ang="0">
                <a:pos x="T12" y="T13"/>
              </a:cxn>
            </a:cxnLst>
            <a:rect l="0" t="0" r="r" b="b"/>
            <a:pathLst>
              <a:path w="205" h="23">
                <a:moveTo>
                  <a:pt x="1" y="11"/>
                </a:moveTo>
                <a:lnTo>
                  <a:pt x="61" y="11"/>
                </a:lnTo>
                <a:lnTo>
                  <a:pt x="205" y="0"/>
                </a:lnTo>
                <a:lnTo>
                  <a:pt x="204" y="11"/>
                </a:lnTo>
                <a:lnTo>
                  <a:pt x="65" y="21"/>
                </a:lnTo>
                <a:lnTo>
                  <a:pt x="0" y="23"/>
                </a:lnTo>
                <a:lnTo>
                  <a:pt x="1" y="11"/>
                </a:lnTo>
                <a:close/>
              </a:path>
            </a:pathLst>
          </a:custGeom>
          <a:solidFill>
            <a:srgbClr val="FF0000"/>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472" name="Freeform 152">
            <a:extLst>
              <a:ext uri="{FF2B5EF4-FFF2-40B4-BE49-F238E27FC236}">
                <a16:creationId xmlns:a16="http://schemas.microsoft.com/office/drawing/2014/main" id="{DBA9AD11-1C41-476E-4A63-CC5F0EF6C1C3}"/>
              </a:ext>
            </a:extLst>
          </p:cNvPr>
          <p:cNvSpPr>
            <a:spLocks/>
          </p:cNvSpPr>
          <p:nvPr/>
        </p:nvSpPr>
        <p:spPr bwMode="auto">
          <a:xfrm>
            <a:off x="2566988" y="3184525"/>
            <a:ext cx="404812" cy="115888"/>
          </a:xfrm>
          <a:custGeom>
            <a:avLst/>
            <a:gdLst>
              <a:gd name="T0" fmla="*/ 215 w 255"/>
              <a:gd name="T1" fmla="*/ 8 h 73"/>
              <a:gd name="T2" fmla="*/ 228 w 255"/>
              <a:gd name="T3" fmla="*/ 0 h 73"/>
              <a:gd name="T4" fmla="*/ 255 w 255"/>
              <a:gd name="T5" fmla="*/ 21 h 73"/>
              <a:gd name="T6" fmla="*/ 211 w 255"/>
              <a:gd name="T7" fmla="*/ 43 h 73"/>
              <a:gd name="T8" fmla="*/ 168 w 255"/>
              <a:gd name="T9" fmla="*/ 48 h 73"/>
              <a:gd name="T10" fmla="*/ 58 w 255"/>
              <a:gd name="T11" fmla="*/ 63 h 73"/>
              <a:gd name="T12" fmla="*/ 0 w 255"/>
              <a:gd name="T13" fmla="*/ 73 h 73"/>
              <a:gd name="T14" fmla="*/ 0 w 255"/>
              <a:gd name="T15" fmla="*/ 56 h 73"/>
              <a:gd name="T16" fmla="*/ 54 w 255"/>
              <a:gd name="T17" fmla="*/ 47 h 73"/>
              <a:gd name="T18" fmla="*/ 117 w 255"/>
              <a:gd name="T19" fmla="*/ 36 h 73"/>
              <a:gd name="T20" fmla="*/ 161 w 255"/>
              <a:gd name="T21" fmla="*/ 31 h 73"/>
              <a:gd name="T22" fmla="*/ 187 w 255"/>
              <a:gd name="T23" fmla="*/ 22 h 73"/>
              <a:gd name="T24" fmla="*/ 215 w 255"/>
              <a:gd name="T25" fmla="*/ 8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73">
                <a:moveTo>
                  <a:pt x="215" y="8"/>
                </a:moveTo>
                <a:lnTo>
                  <a:pt x="228" y="0"/>
                </a:lnTo>
                <a:lnTo>
                  <a:pt x="255" y="21"/>
                </a:lnTo>
                <a:lnTo>
                  <a:pt x="211" y="43"/>
                </a:lnTo>
                <a:lnTo>
                  <a:pt x="168" y="48"/>
                </a:lnTo>
                <a:lnTo>
                  <a:pt x="58" y="63"/>
                </a:lnTo>
                <a:lnTo>
                  <a:pt x="0" y="73"/>
                </a:lnTo>
                <a:lnTo>
                  <a:pt x="0" y="56"/>
                </a:lnTo>
                <a:lnTo>
                  <a:pt x="54" y="47"/>
                </a:lnTo>
                <a:lnTo>
                  <a:pt x="117" y="36"/>
                </a:lnTo>
                <a:lnTo>
                  <a:pt x="161" y="31"/>
                </a:lnTo>
                <a:lnTo>
                  <a:pt x="187" y="22"/>
                </a:lnTo>
                <a:lnTo>
                  <a:pt x="215" y="8"/>
                </a:lnTo>
                <a:close/>
              </a:path>
            </a:pathLst>
          </a:custGeom>
          <a:solidFill>
            <a:srgbClr val="FF0000"/>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473" name="Freeform 153">
            <a:extLst>
              <a:ext uri="{FF2B5EF4-FFF2-40B4-BE49-F238E27FC236}">
                <a16:creationId xmlns:a16="http://schemas.microsoft.com/office/drawing/2014/main" id="{D2CC3B9B-8100-D4F1-D37B-E41E12CD118F}"/>
              </a:ext>
            </a:extLst>
          </p:cNvPr>
          <p:cNvSpPr>
            <a:spLocks/>
          </p:cNvSpPr>
          <p:nvPr/>
        </p:nvSpPr>
        <p:spPr bwMode="auto">
          <a:xfrm>
            <a:off x="2806700" y="3232150"/>
            <a:ext cx="141288" cy="31750"/>
          </a:xfrm>
          <a:custGeom>
            <a:avLst/>
            <a:gdLst>
              <a:gd name="T0" fmla="*/ 0 w 118"/>
              <a:gd name="T1" fmla="*/ 25 h 25"/>
              <a:gd name="T2" fmla="*/ 69 w 118"/>
              <a:gd name="T3" fmla="*/ 22 h 25"/>
              <a:gd name="T4" fmla="*/ 105 w 118"/>
              <a:gd name="T5" fmla="*/ 25 h 25"/>
              <a:gd name="T6" fmla="*/ 118 w 118"/>
              <a:gd name="T7" fmla="*/ 0 h 25"/>
              <a:gd name="T8" fmla="*/ 27 w 118"/>
              <a:gd name="T9" fmla="*/ 18 h 25"/>
              <a:gd name="T10" fmla="*/ 0 w 118"/>
              <a:gd name="T11" fmla="*/ 25 h 25"/>
            </a:gdLst>
            <a:ahLst/>
            <a:cxnLst>
              <a:cxn ang="0">
                <a:pos x="T0" y="T1"/>
              </a:cxn>
              <a:cxn ang="0">
                <a:pos x="T2" y="T3"/>
              </a:cxn>
              <a:cxn ang="0">
                <a:pos x="T4" y="T5"/>
              </a:cxn>
              <a:cxn ang="0">
                <a:pos x="T6" y="T7"/>
              </a:cxn>
              <a:cxn ang="0">
                <a:pos x="T8" y="T9"/>
              </a:cxn>
              <a:cxn ang="0">
                <a:pos x="T10" y="T11"/>
              </a:cxn>
            </a:cxnLst>
            <a:rect l="0" t="0" r="r" b="b"/>
            <a:pathLst>
              <a:path w="118" h="25">
                <a:moveTo>
                  <a:pt x="0" y="25"/>
                </a:moveTo>
                <a:lnTo>
                  <a:pt x="69" y="22"/>
                </a:lnTo>
                <a:lnTo>
                  <a:pt x="105" y="25"/>
                </a:lnTo>
                <a:lnTo>
                  <a:pt x="118" y="0"/>
                </a:lnTo>
                <a:lnTo>
                  <a:pt x="27" y="18"/>
                </a:lnTo>
                <a:lnTo>
                  <a:pt x="0" y="25"/>
                </a:lnTo>
                <a:close/>
              </a:path>
            </a:pathLst>
          </a:custGeom>
          <a:solidFill>
            <a:srgbClr val="FF0000"/>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474" name="Freeform 154">
            <a:extLst>
              <a:ext uri="{FF2B5EF4-FFF2-40B4-BE49-F238E27FC236}">
                <a16:creationId xmlns:a16="http://schemas.microsoft.com/office/drawing/2014/main" id="{B101D5BF-7202-7398-ED5A-088EB9595668}"/>
              </a:ext>
            </a:extLst>
          </p:cNvPr>
          <p:cNvSpPr>
            <a:spLocks/>
          </p:cNvSpPr>
          <p:nvPr/>
        </p:nvSpPr>
        <p:spPr bwMode="auto">
          <a:xfrm>
            <a:off x="1930400" y="3265488"/>
            <a:ext cx="479425" cy="63500"/>
          </a:xfrm>
          <a:custGeom>
            <a:avLst/>
            <a:gdLst>
              <a:gd name="T0" fmla="*/ 0 w 302"/>
              <a:gd name="T1" fmla="*/ 0 h 40"/>
              <a:gd name="T2" fmla="*/ 38 w 302"/>
              <a:gd name="T3" fmla="*/ 7 h 40"/>
              <a:gd name="T4" fmla="*/ 100 w 302"/>
              <a:gd name="T5" fmla="*/ 10 h 40"/>
              <a:gd name="T6" fmla="*/ 149 w 302"/>
              <a:gd name="T7" fmla="*/ 7 h 40"/>
              <a:gd name="T8" fmla="*/ 203 w 302"/>
              <a:gd name="T9" fmla="*/ 5 h 40"/>
              <a:gd name="T10" fmla="*/ 239 w 302"/>
              <a:gd name="T11" fmla="*/ 5 h 40"/>
              <a:gd name="T12" fmla="*/ 266 w 302"/>
              <a:gd name="T13" fmla="*/ 15 h 40"/>
              <a:gd name="T14" fmla="*/ 302 w 302"/>
              <a:gd name="T15" fmla="*/ 26 h 40"/>
              <a:gd name="T16" fmla="*/ 259 w 302"/>
              <a:gd name="T17" fmla="*/ 34 h 40"/>
              <a:gd name="T18" fmla="*/ 213 w 302"/>
              <a:gd name="T19" fmla="*/ 40 h 40"/>
              <a:gd name="T20" fmla="*/ 156 w 302"/>
              <a:gd name="T21" fmla="*/ 38 h 40"/>
              <a:gd name="T22" fmla="*/ 89 w 302"/>
              <a:gd name="T23" fmla="*/ 34 h 40"/>
              <a:gd name="T24" fmla="*/ 51 w 302"/>
              <a:gd name="T25" fmla="*/ 33 h 40"/>
              <a:gd name="T26" fmla="*/ 24 w 302"/>
              <a:gd name="T27" fmla="*/ 24 h 40"/>
              <a:gd name="T28" fmla="*/ 8 w 302"/>
              <a:gd name="T29" fmla="*/ 9 h 40"/>
              <a:gd name="T30" fmla="*/ 0 w 302"/>
              <a:gd name="T31"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2" h="40">
                <a:moveTo>
                  <a:pt x="0" y="0"/>
                </a:moveTo>
                <a:lnTo>
                  <a:pt x="38" y="7"/>
                </a:lnTo>
                <a:lnTo>
                  <a:pt x="100" y="10"/>
                </a:lnTo>
                <a:lnTo>
                  <a:pt x="149" y="7"/>
                </a:lnTo>
                <a:lnTo>
                  <a:pt x="203" y="5"/>
                </a:lnTo>
                <a:lnTo>
                  <a:pt x="239" y="5"/>
                </a:lnTo>
                <a:lnTo>
                  <a:pt x="266" y="15"/>
                </a:lnTo>
                <a:lnTo>
                  <a:pt x="302" y="26"/>
                </a:lnTo>
                <a:lnTo>
                  <a:pt x="259" y="34"/>
                </a:lnTo>
                <a:lnTo>
                  <a:pt x="213" y="40"/>
                </a:lnTo>
                <a:lnTo>
                  <a:pt x="156" y="38"/>
                </a:lnTo>
                <a:lnTo>
                  <a:pt x="89" y="34"/>
                </a:lnTo>
                <a:lnTo>
                  <a:pt x="51" y="33"/>
                </a:lnTo>
                <a:lnTo>
                  <a:pt x="24" y="24"/>
                </a:lnTo>
                <a:lnTo>
                  <a:pt x="8" y="9"/>
                </a:lnTo>
                <a:lnTo>
                  <a:pt x="0" y="0"/>
                </a:lnTo>
                <a:close/>
              </a:path>
            </a:pathLst>
          </a:custGeom>
          <a:solidFill>
            <a:srgbClr val="FF0000"/>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475" name="Freeform 155">
            <a:extLst>
              <a:ext uri="{FF2B5EF4-FFF2-40B4-BE49-F238E27FC236}">
                <a16:creationId xmlns:a16="http://schemas.microsoft.com/office/drawing/2014/main" id="{560E8217-0ECF-52DD-FCD5-4992B514FEA3}"/>
              </a:ext>
            </a:extLst>
          </p:cNvPr>
          <p:cNvSpPr>
            <a:spLocks/>
          </p:cNvSpPr>
          <p:nvPr/>
        </p:nvSpPr>
        <p:spPr bwMode="auto">
          <a:xfrm>
            <a:off x="2601913" y="3295650"/>
            <a:ext cx="266700" cy="41275"/>
          </a:xfrm>
          <a:custGeom>
            <a:avLst/>
            <a:gdLst>
              <a:gd name="T0" fmla="*/ 168 w 168"/>
              <a:gd name="T1" fmla="*/ 0 h 26"/>
              <a:gd name="T2" fmla="*/ 27 w 168"/>
              <a:gd name="T3" fmla="*/ 14 h 26"/>
              <a:gd name="T4" fmla="*/ 0 w 168"/>
              <a:gd name="T5" fmla="*/ 26 h 26"/>
              <a:gd name="T6" fmla="*/ 118 w 168"/>
              <a:gd name="T7" fmla="*/ 14 h 26"/>
              <a:gd name="T8" fmla="*/ 160 w 168"/>
              <a:gd name="T9" fmla="*/ 9 h 26"/>
              <a:gd name="T10" fmla="*/ 168 w 168"/>
              <a:gd name="T11" fmla="*/ 0 h 26"/>
            </a:gdLst>
            <a:ahLst/>
            <a:cxnLst>
              <a:cxn ang="0">
                <a:pos x="T0" y="T1"/>
              </a:cxn>
              <a:cxn ang="0">
                <a:pos x="T2" y="T3"/>
              </a:cxn>
              <a:cxn ang="0">
                <a:pos x="T4" y="T5"/>
              </a:cxn>
              <a:cxn ang="0">
                <a:pos x="T6" y="T7"/>
              </a:cxn>
              <a:cxn ang="0">
                <a:pos x="T8" y="T9"/>
              </a:cxn>
              <a:cxn ang="0">
                <a:pos x="T10" y="T11"/>
              </a:cxn>
            </a:cxnLst>
            <a:rect l="0" t="0" r="r" b="b"/>
            <a:pathLst>
              <a:path w="168" h="26">
                <a:moveTo>
                  <a:pt x="168" y="0"/>
                </a:moveTo>
                <a:lnTo>
                  <a:pt x="27" y="14"/>
                </a:lnTo>
                <a:lnTo>
                  <a:pt x="0" y="26"/>
                </a:lnTo>
                <a:lnTo>
                  <a:pt x="118" y="14"/>
                </a:lnTo>
                <a:lnTo>
                  <a:pt x="160" y="9"/>
                </a:lnTo>
                <a:lnTo>
                  <a:pt x="168" y="0"/>
                </a:lnTo>
                <a:close/>
              </a:path>
            </a:pathLst>
          </a:custGeom>
          <a:solidFill>
            <a:srgbClr val="FF0000"/>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476" name="Freeform 156">
            <a:extLst>
              <a:ext uri="{FF2B5EF4-FFF2-40B4-BE49-F238E27FC236}">
                <a16:creationId xmlns:a16="http://schemas.microsoft.com/office/drawing/2014/main" id="{E74C8CDA-B910-AF6C-3DE8-9174C16CBE6A}"/>
              </a:ext>
            </a:extLst>
          </p:cNvPr>
          <p:cNvSpPr>
            <a:spLocks/>
          </p:cNvSpPr>
          <p:nvPr/>
        </p:nvSpPr>
        <p:spPr bwMode="auto">
          <a:xfrm>
            <a:off x="1536700" y="3208338"/>
            <a:ext cx="368300" cy="42862"/>
          </a:xfrm>
          <a:custGeom>
            <a:avLst/>
            <a:gdLst>
              <a:gd name="T0" fmla="*/ 8 w 232"/>
              <a:gd name="T1" fmla="*/ 0 h 27"/>
              <a:gd name="T2" fmla="*/ 86 w 232"/>
              <a:gd name="T3" fmla="*/ 1 h 27"/>
              <a:gd name="T4" fmla="*/ 113 w 232"/>
              <a:gd name="T5" fmla="*/ 7 h 27"/>
              <a:gd name="T6" fmla="*/ 157 w 232"/>
              <a:gd name="T7" fmla="*/ 7 h 27"/>
              <a:gd name="T8" fmla="*/ 185 w 232"/>
              <a:gd name="T9" fmla="*/ 9 h 27"/>
              <a:gd name="T10" fmla="*/ 230 w 232"/>
              <a:gd name="T11" fmla="*/ 13 h 27"/>
              <a:gd name="T12" fmla="*/ 232 w 232"/>
              <a:gd name="T13" fmla="*/ 21 h 27"/>
              <a:gd name="T14" fmla="*/ 170 w 232"/>
              <a:gd name="T15" fmla="*/ 27 h 27"/>
              <a:gd name="T16" fmla="*/ 90 w 232"/>
              <a:gd name="T17" fmla="*/ 25 h 27"/>
              <a:gd name="T18" fmla="*/ 61 w 232"/>
              <a:gd name="T19" fmla="*/ 27 h 27"/>
              <a:gd name="T20" fmla="*/ 13 w 232"/>
              <a:gd name="T21" fmla="*/ 22 h 27"/>
              <a:gd name="T22" fmla="*/ 0 w 232"/>
              <a:gd name="T23"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2" h="27">
                <a:moveTo>
                  <a:pt x="8" y="0"/>
                </a:moveTo>
                <a:lnTo>
                  <a:pt x="86" y="1"/>
                </a:lnTo>
                <a:lnTo>
                  <a:pt x="113" y="7"/>
                </a:lnTo>
                <a:lnTo>
                  <a:pt x="157" y="7"/>
                </a:lnTo>
                <a:lnTo>
                  <a:pt x="185" y="9"/>
                </a:lnTo>
                <a:lnTo>
                  <a:pt x="230" y="13"/>
                </a:lnTo>
                <a:lnTo>
                  <a:pt x="232" y="21"/>
                </a:lnTo>
                <a:lnTo>
                  <a:pt x="170" y="27"/>
                </a:lnTo>
                <a:lnTo>
                  <a:pt x="90" y="25"/>
                </a:lnTo>
                <a:lnTo>
                  <a:pt x="61" y="27"/>
                </a:lnTo>
                <a:lnTo>
                  <a:pt x="13" y="22"/>
                </a:lnTo>
                <a:lnTo>
                  <a:pt x="0" y="12"/>
                </a:lnTo>
              </a:path>
            </a:pathLst>
          </a:custGeom>
          <a:solidFill>
            <a:srgbClr val="FF0000"/>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477" name="Freeform 157">
            <a:extLst>
              <a:ext uri="{FF2B5EF4-FFF2-40B4-BE49-F238E27FC236}">
                <a16:creationId xmlns:a16="http://schemas.microsoft.com/office/drawing/2014/main" id="{CDBC648A-E877-B766-5104-6D61DA6DC28D}"/>
              </a:ext>
            </a:extLst>
          </p:cNvPr>
          <p:cNvSpPr>
            <a:spLocks/>
          </p:cNvSpPr>
          <p:nvPr/>
        </p:nvSpPr>
        <p:spPr bwMode="auto">
          <a:xfrm>
            <a:off x="2168525" y="3275013"/>
            <a:ext cx="144463" cy="1587"/>
          </a:xfrm>
          <a:custGeom>
            <a:avLst/>
            <a:gdLst>
              <a:gd name="T0" fmla="*/ 0 w 120"/>
              <a:gd name="T1" fmla="*/ 2 h 2"/>
              <a:gd name="T2" fmla="*/ 120 w 120"/>
              <a:gd name="T3" fmla="*/ 0 h 2"/>
              <a:gd name="T4" fmla="*/ 0 w 120"/>
              <a:gd name="T5" fmla="*/ 2 h 2"/>
            </a:gdLst>
            <a:ahLst/>
            <a:cxnLst>
              <a:cxn ang="0">
                <a:pos x="T0" y="T1"/>
              </a:cxn>
              <a:cxn ang="0">
                <a:pos x="T2" y="T3"/>
              </a:cxn>
              <a:cxn ang="0">
                <a:pos x="T4" y="T5"/>
              </a:cxn>
            </a:cxnLst>
            <a:rect l="0" t="0" r="r" b="b"/>
            <a:pathLst>
              <a:path w="120" h="2">
                <a:moveTo>
                  <a:pt x="0" y="2"/>
                </a:moveTo>
                <a:lnTo>
                  <a:pt x="120" y="0"/>
                </a:lnTo>
                <a:lnTo>
                  <a:pt x="0" y="2"/>
                </a:lnTo>
                <a:close/>
              </a:path>
            </a:pathLst>
          </a:custGeom>
          <a:solidFill>
            <a:srgbClr val="996633"/>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478" name="Freeform 158">
            <a:extLst>
              <a:ext uri="{FF2B5EF4-FFF2-40B4-BE49-F238E27FC236}">
                <a16:creationId xmlns:a16="http://schemas.microsoft.com/office/drawing/2014/main" id="{9E001AF0-DE9A-BAAC-36F1-E5D784855EFD}"/>
              </a:ext>
            </a:extLst>
          </p:cNvPr>
          <p:cNvSpPr>
            <a:spLocks/>
          </p:cNvSpPr>
          <p:nvPr/>
        </p:nvSpPr>
        <p:spPr bwMode="auto">
          <a:xfrm>
            <a:off x="1868488" y="3328988"/>
            <a:ext cx="155575" cy="28575"/>
          </a:xfrm>
          <a:custGeom>
            <a:avLst/>
            <a:gdLst>
              <a:gd name="T0" fmla="*/ 0 w 98"/>
              <a:gd name="T1" fmla="*/ 3 h 18"/>
              <a:gd name="T2" fmla="*/ 69 w 98"/>
              <a:gd name="T3" fmla="*/ 0 h 18"/>
              <a:gd name="T4" fmla="*/ 87 w 98"/>
              <a:gd name="T5" fmla="*/ 5 h 18"/>
              <a:gd name="T6" fmla="*/ 98 w 98"/>
              <a:gd name="T7" fmla="*/ 13 h 18"/>
              <a:gd name="T8" fmla="*/ 5 w 98"/>
              <a:gd name="T9" fmla="*/ 18 h 18"/>
              <a:gd name="T10" fmla="*/ 21 w 98"/>
              <a:gd name="T11" fmla="*/ 8 h 18"/>
              <a:gd name="T12" fmla="*/ 0 w 98"/>
              <a:gd name="T13" fmla="*/ 3 h 18"/>
            </a:gdLst>
            <a:ahLst/>
            <a:cxnLst>
              <a:cxn ang="0">
                <a:pos x="T0" y="T1"/>
              </a:cxn>
              <a:cxn ang="0">
                <a:pos x="T2" y="T3"/>
              </a:cxn>
              <a:cxn ang="0">
                <a:pos x="T4" y="T5"/>
              </a:cxn>
              <a:cxn ang="0">
                <a:pos x="T6" y="T7"/>
              </a:cxn>
              <a:cxn ang="0">
                <a:pos x="T8" y="T9"/>
              </a:cxn>
              <a:cxn ang="0">
                <a:pos x="T10" y="T11"/>
              </a:cxn>
              <a:cxn ang="0">
                <a:pos x="T12" y="T13"/>
              </a:cxn>
            </a:cxnLst>
            <a:rect l="0" t="0" r="r" b="b"/>
            <a:pathLst>
              <a:path w="98" h="18">
                <a:moveTo>
                  <a:pt x="0" y="3"/>
                </a:moveTo>
                <a:lnTo>
                  <a:pt x="69" y="0"/>
                </a:lnTo>
                <a:lnTo>
                  <a:pt x="87" y="5"/>
                </a:lnTo>
                <a:lnTo>
                  <a:pt x="98" y="13"/>
                </a:lnTo>
                <a:lnTo>
                  <a:pt x="5" y="18"/>
                </a:lnTo>
                <a:lnTo>
                  <a:pt x="21" y="8"/>
                </a:lnTo>
                <a:lnTo>
                  <a:pt x="0" y="3"/>
                </a:lnTo>
                <a:close/>
              </a:path>
            </a:pathLst>
          </a:custGeom>
          <a:solidFill>
            <a:srgbClr val="FF0000"/>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479" name="Freeform 159">
            <a:extLst>
              <a:ext uri="{FF2B5EF4-FFF2-40B4-BE49-F238E27FC236}">
                <a16:creationId xmlns:a16="http://schemas.microsoft.com/office/drawing/2014/main" id="{2FAFDEF5-F4A2-20C7-75D5-08523D408DBE}"/>
              </a:ext>
            </a:extLst>
          </p:cNvPr>
          <p:cNvSpPr>
            <a:spLocks/>
          </p:cNvSpPr>
          <p:nvPr/>
        </p:nvSpPr>
        <p:spPr bwMode="auto">
          <a:xfrm>
            <a:off x="728663" y="3167063"/>
            <a:ext cx="796925" cy="55562"/>
          </a:xfrm>
          <a:custGeom>
            <a:avLst/>
            <a:gdLst>
              <a:gd name="T0" fmla="*/ 487 w 502"/>
              <a:gd name="T1" fmla="*/ 9 h 35"/>
              <a:gd name="T2" fmla="*/ 442 w 502"/>
              <a:gd name="T3" fmla="*/ 3 h 35"/>
              <a:gd name="T4" fmla="*/ 352 w 502"/>
              <a:gd name="T5" fmla="*/ 0 h 35"/>
              <a:gd name="T6" fmla="*/ 279 w 502"/>
              <a:gd name="T7" fmla="*/ 3 h 35"/>
              <a:gd name="T8" fmla="*/ 210 w 502"/>
              <a:gd name="T9" fmla="*/ 0 h 35"/>
              <a:gd name="T10" fmla="*/ 108 w 502"/>
              <a:gd name="T11" fmla="*/ 2 h 35"/>
              <a:gd name="T12" fmla="*/ 150 w 502"/>
              <a:gd name="T13" fmla="*/ 17 h 35"/>
              <a:gd name="T14" fmla="*/ 10 w 502"/>
              <a:gd name="T15" fmla="*/ 23 h 35"/>
              <a:gd name="T16" fmla="*/ 0 w 502"/>
              <a:gd name="T17" fmla="*/ 35 h 35"/>
              <a:gd name="T18" fmla="*/ 243 w 502"/>
              <a:gd name="T19" fmla="*/ 27 h 35"/>
              <a:gd name="T20" fmla="*/ 322 w 502"/>
              <a:gd name="T21" fmla="*/ 27 h 35"/>
              <a:gd name="T22" fmla="*/ 412 w 502"/>
              <a:gd name="T23" fmla="*/ 28 h 35"/>
              <a:gd name="T24" fmla="*/ 502 w 502"/>
              <a:gd name="T25" fmla="*/ 28 h 35"/>
              <a:gd name="T26" fmla="*/ 487 w 502"/>
              <a:gd name="T27" fmla="*/ 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2" h="35">
                <a:moveTo>
                  <a:pt x="487" y="9"/>
                </a:moveTo>
                <a:lnTo>
                  <a:pt x="442" y="3"/>
                </a:lnTo>
                <a:lnTo>
                  <a:pt x="352" y="0"/>
                </a:lnTo>
                <a:lnTo>
                  <a:pt x="279" y="3"/>
                </a:lnTo>
                <a:lnTo>
                  <a:pt x="210" y="0"/>
                </a:lnTo>
                <a:lnTo>
                  <a:pt x="108" y="2"/>
                </a:lnTo>
                <a:lnTo>
                  <a:pt x="150" y="17"/>
                </a:lnTo>
                <a:lnTo>
                  <a:pt x="10" y="23"/>
                </a:lnTo>
                <a:lnTo>
                  <a:pt x="0" y="35"/>
                </a:lnTo>
                <a:lnTo>
                  <a:pt x="243" y="27"/>
                </a:lnTo>
                <a:lnTo>
                  <a:pt x="322" y="27"/>
                </a:lnTo>
                <a:lnTo>
                  <a:pt x="412" y="28"/>
                </a:lnTo>
                <a:lnTo>
                  <a:pt x="502" y="28"/>
                </a:lnTo>
                <a:lnTo>
                  <a:pt x="487" y="9"/>
                </a:lnTo>
                <a:close/>
              </a:path>
            </a:pathLst>
          </a:custGeom>
          <a:solidFill>
            <a:srgbClr val="FF0000"/>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480" name="Freeform 160">
            <a:extLst>
              <a:ext uri="{FF2B5EF4-FFF2-40B4-BE49-F238E27FC236}">
                <a16:creationId xmlns:a16="http://schemas.microsoft.com/office/drawing/2014/main" id="{5227A77C-F0A7-9CF0-AD14-FB1FB3194FC9}"/>
              </a:ext>
            </a:extLst>
          </p:cNvPr>
          <p:cNvSpPr>
            <a:spLocks/>
          </p:cNvSpPr>
          <p:nvPr/>
        </p:nvSpPr>
        <p:spPr bwMode="auto">
          <a:xfrm>
            <a:off x="1077913" y="3305175"/>
            <a:ext cx="190500" cy="36513"/>
          </a:xfrm>
          <a:custGeom>
            <a:avLst/>
            <a:gdLst>
              <a:gd name="T0" fmla="*/ 0 w 120"/>
              <a:gd name="T1" fmla="*/ 4 h 23"/>
              <a:gd name="T2" fmla="*/ 68 w 120"/>
              <a:gd name="T3" fmla="*/ 0 h 23"/>
              <a:gd name="T4" fmla="*/ 120 w 120"/>
              <a:gd name="T5" fmla="*/ 3 h 23"/>
              <a:gd name="T6" fmla="*/ 116 w 120"/>
              <a:gd name="T7" fmla="*/ 15 h 23"/>
              <a:gd name="T8" fmla="*/ 77 w 120"/>
              <a:gd name="T9" fmla="*/ 21 h 23"/>
              <a:gd name="T10" fmla="*/ 36 w 120"/>
              <a:gd name="T11" fmla="*/ 23 h 23"/>
              <a:gd name="T12" fmla="*/ 44 w 120"/>
              <a:gd name="T13" fmla="*/ 12 h 23"/>
              <a:gd name="T14" fmla="*/ 0 w 120"/>
              <a:gd name="T15" fmla="*/ 4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 h="23">
                <a:moveTo>
                  <a:pt x="0" y="4"/>
                </a:moveTo>
                <a:lnTo>
                  <a:pt x="68" y="0"/>
                </a:lnTo>
                <a:lnTo>
                  <a:pt x="120" y="3"/>
                </a:lnTo>
                <a:lnTo>
                  <a:pt x="116" y="15"/>
                </a:lnTo>
                <a:lnTo>
                  <a:pt x="77" y="21"/>
                </a:lnTo>
                <a:lnTo>
                  <a:pt x="36" y="23"/>
                </a:lnTo>
                <a:lnTo>
                  <a:pt x="44" y="12"/>
                </a:lnTo>
                <a:lnTo>
                  <a:pt x="0" y="4"/>
                </a:lnTo>
                <a:close/>
              </a:path>
            </a:pathLst>
          </a:custGeom>
          <a:solidFill>
            <a:srgbClr val="FF0000"/>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481" name="Freeform 161">
            <a:extLst>
              <a:ext uri="{FF2B5EF4-FFF2-40B4-BE49-F238E27FC236}">
                <a16:creationId xmlns:a16="http://schemas.microsoft.com/office/drawing/2014/main" id="{AF460ED2-C51D-13F8-75DD-280D1F2F0E9D}"/>
              </a:ext>
            </a:extLst>
          </p:cNvPr>
          <p:cNvSpPr>
            <a:spLocks/>
          </p:cNvSpPr>
          <p:nvPr/>
        </p:nvSpPr>
        <p:spPr bwMode="auto">
          <a:xfrm>
            <a:off x="404813" y="3365500"/>
            <a:ext cx="261937" cy="30163"/>
          </a:xfrm>
          <a:custGeom>
            <a:avLst/>
            <a:gdLst>
              <a:gd name="T0" fmla="*/ 0 w 165"/>
              <a:gd name="T1" fmla="*/ 10 h 19"/>
              <a:gd name="T2" fmla="*/ 165 w 165"/>
              <a:gd name="T3" fmla="*/ 0 h 19"/>
              <a:gd name="T4" fmla="*/ 153 w 165"/>
              <a:gd name="T5" fmla="*/ 7 h 19"/>
              <a:gd name="T6" fmla="*/ 8 w 165"/>
              <a:gd name="T7" fmla="*/ 19 h 19"/>
              <a:gd name="T8" fmla="*/ 0 w 165"/>
              <a:gd name="T9" fmla="*/ 10 h 19"/>
            </a:gdLst>
            <a:ahLst/>
            <a:cxnLst>
              <a:cxn ang="0">
                <a:pos x="T0" y="T1"/>
              </a:cxn>
              <a:cxn ang="0">
                <a:pos x="T2" y="T3"/>
              </a:cxn>
              <a:cxn ang="0">
                <a:pos x="T4" y="T5"/>
              </a:cxn>
              <a:cxn ang="0">
                <a:pos x="T6" y="T7"/>
              </a:cxn>
              <a:cxn ang="0">
                <a:pos x="T8" y="T9"/>
              </a:cxn>
            </a:cxnLst>
            <a:rect l="0" t="0" r="r" b="b"/>
            <a:pathLst>
              <a:path w="165" h="19">
                <a:moveTo>
                  <a:pt x="0" y="10"/>
                </a:moveTo>
                <a:lnTo>
                  <a:pt x="165" y="0"/>
                </a:lnTo>
                <a:lnTo>
                  <a:pt x="153" y="7"/>
                </a:lnTo>
                <a:lnTo>
                  <a:pt x="8" y="19"/>
                </a:lnTo>
                <a:lnTo>
                  <a:pt x="0" y="10"/>
                </a:lnTo>
                <a:close/>
              </a:path>
            </a:pathLst>
          </a:custGeom>
          <a:solidFill>
            <a:srgbClr val="FF0000"/>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482" name="Freeform 162">
            <a:extLst>
              <a:ext uri="{FF2B5EF4-FFF2-40B4-BE49-F238E27FC236}">
                <a16:creationId xmlns:a16="http://schemas.microsoft.com/office/drawing/2014/main" id="{A981736E-40E2-EB96-E3A7-6F245E0E3EFA}"/>
              </a:ext>
            </a:extLst>
          </p:cNvPr>
          <p:cNvSpPr>
            <a:spLocks/>
          </p:cNvSpPr>
          <p:nvPr/>
        </p:nvSpPr>
        <p:spPr bwMode="auto">
          <a:xfrm>
            <a:off x="309563" y="3195638"/>
            <a:ext cx="423862" cy="38100"/>
          </a:xfrm>
          <a:custGeom>
            <a:avLst/>
            <a:gdLst>
              <a:gd name="T0" fmla="*/ 0 w 267"/>
              <a:gd name="T1" fmla="*/ 8 h 24"/>
              <a:gd name="T2" fmla="*/ 30 w 267"/>
              <a:gd name="T3" fmla="*/ 8 h 24"/>
              <a:gd name="T4" fmla="*/ 210 w 267"/>
              <a:gd name="T5" fmla="*/ 0 h 24"/>
              <a:gd name="T6" fmla="*/ 267 w 267"/>
              <a:gd name="T7" fmla="*/ 2 h 24"/>
              <a:gd name="T8" fmla="*/ 262 w 267"/>
              <a:gd name="T9" fmla="*/ 15 h 24"/>
              <a:gd name="T10" fmla="*/ 34 w 267"/>
              <a:gd name="T11" fmla="*/ 23 h 24"/>
              <a:gd name="T12" fmla="*/ 16 w 267"/>
              <a:gd name="T13" fmla="*/ 23 h 24"/>
              <a:gd name="T14" fmla="*/ 5 w 267"/>
              <a:gd name="T15" fmla="*/ 24 h 24"/>
              <a:gd name="T16" fmla="*/ 0 w 267"/>
              <a:gd name="T17" fmla="*/ 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7" h="24">
                <a:moveTo>
                  <a:pt x="0" y="8"/>
                </a:moveTo>
                <a:lnTo>
                  <a:pt x="30" y="8"/>
                </a:lnTo>
                <a:lnTo>
                  <a:pt x="210" y="0"/>
                </a:lnTo>
                <a:lnTo>
                  <a:pt x="267" y="2"/>
                </a:lnTo>
                <a:lnTo>
                  <a:pt x="262" y="15"/>
                </a:lnTo>
                <a:lnTo>
                  <a:pt x="34" y="23"/>
                </a:lnTo>
                <a:lnTo>
                  <a:pt x="16" y="23"/>
                </a:lnTo>
                <a:lnTo>
                  <a:pt x="5" y="24"/>
                </a:lnTo>
                <a:lnTo>
                  <a:pt x="0" y="8"/>
                </a:lnTo>
                <a:close/>
              </a:path>
            </a:pathLst>
          </a:custGeom>
          <a:solidFill>
            <a:srgbClr val="FF0000"/>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483" name="Freeform 163">
            <a:extLst>
              <a:ext uri="{FF2B5EF4-FFF2-40B4-BE49-F238E27FC236}">
                <a16:creationId xmlns:a16="http://schemas.microsoft.com/office/drawing/2014/main" id="{D321D7EC-E428-4F61-42A1-A5D131E78AA1}"/>
              </a:ext>
            </a:extLst>
          </p:cNvPr>
          <p:cNvSpPr>
            <a:spLocks/>
          </p:cNvSpPr>
          <p:nvPr/>
        </p:nvSpPr>
        <p:spPr bwMode="auto">
          <a:xfrm>
            <a:off x="3033713" y="3400425"/>
            <a:ext cx="1022350" cy="334963"/>
          </a:xfrm>
          <a:custGeom>
            <a:avLst/>
            <a:gdLst>
              <a:gd name="T0" fmla="*/ 0 w 644"/>
              <a:gd name="T1" fmla="*/ 211 h 211"/>
              <a:gd name="T2" fmla="*/ 115 w 644"/>
              <a:gd name="T3" fmla="*/ 35 h 211"/>
              <a:gd name="T4" fmla="*/ 146 w 644"/>
              <a:gd name="T5" fmla="*/ 6 h 211"/>
              <a:gd name="T6" fmla="*/ 169 w 644"/>
              <a:gd name="T7" fmla="*/ 0 h 211"/>
              <a:gd name="T8" fmla="*/ 196 w 644"/>
              <a:gd name="T9" fmla="*/ 4 h 211"/>
              <a:gd name="T10" fmla="*/ 335 w 644"/>
              <a:gd name="T11" fmla="*/ 54 h 211"/>
              <a:gd name="T12" fmla="*/ 380 w 644"/>
              <a:gd name="T13" fmla="*/ 63 h 211"/>
              <a:gd name="T14" fmla="*/ 644 w 644"/>
              <a:gd name="T15" fmla="*/ 117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4" h="211">
                <a:moveTo>
                  <a:pt x="0" y="211"/>
                </a:moveTo>
                <a:lnTo>
                  <a:pt x="115" y="35"/>
                </a:lnTo>
                <a:lnTo>
                  <a:pt x="146" y="6"/>
                </a:lnTo>
                <a:lnTo>
                  <a:pt x="169" y="0"/>
                </a:lnTo>
                <a:lnTo>
                  <a:pt x="196" y="4"/>
                </a:lnTo>
                <a:lnTo>
                  <a:pt x="335" y="54"/>
                </a:lnTo>
                <a:lnTo>
                  <a:pt x="380" y="63"/>
                </a:lnTo>
                <a:lnTo>
                  <a:pt x="644" y="117"/>
                </a:lnTo>
              </a:path>
            </a:pathLst>
          </a:custGeom>
          <a:noFill/>
          <a:ln w="28575" cap="flat" cmpd="sng">
            <a:solidFill>
              <a:srgbClr val="000080"/>
            </a:solidFill>
            <a:prstDash val="solid"/>
            <a:round/>
            <a:headEnd type="none" w="med" len="med"/>
            <a:tailEnd type="none" w="med" len="me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484" name="Freeform 164">
            <a:extLst>
              <a:ext uri="{FF2B5EF4-FFF2-40B4-BE49-F238E27FC236}">
                <a16:creationId xmlns:a16="http://schemas.microsoft.com/office/drawing/2014/main" id="{09FA6A50-6281-1799-C053-2C301BC72B4E}"/>
              </a:ext>
            </a:extLst>
          </p:cNvPr>
          <p:cNvSpPr>
            <a:spLocks/>
          </p:cNvSpPr>
          <p:nvPr/>
        </p:nvSpPr>
        <p:spPr bwMode="auto">
          <a:xfrm>
            <a:off x="2301875" y="3184525"/>
            <a:ext cx="623888" cy="117475"/>
          </a:xfrm>
          <a:custGeom>
            <a:avLst/>
            <a:gdLst>
              <a:gd name="T0" fmla="*/ 0 w 519"/>
              <a:gd name="T1" fmla="*/ 69 h 96"/>
              <a:gd name="T2" fmla="*/ 55 w 519"/>
              <a:gd name="T3" fmla="*/ 87 h 96"/>
              <a:gd name="T4" fmla="*/ 100 w 519"/>
              <a:gd name="T5" fmla="*/ 96 h 96"/>
              <a:gd name="T6" fmla="*/ 159 w 519"/>
              <a:gd name="T7" fmla="*/ 85 h 96"/>
              <a:gd name="T8" fmla="*/ 216 w 519"/>
              <a:gd name="T9" fmla="*/ 64 h 96"/>
              <a:gd name="T10" fmla="*/ 326 w 519"/>
              <a:gd name="T11" fmla="*/ 45 h 96"/>
              <a:gd name="T12" fmla="*/ 395 w 519"/>
              <a:gd name="T13" fmla="*/ 39 h 96"/>
              <a:gd name="T14" fmla="*/ 455 w 519"/>
              <a:gd name="T15" fmla="*/ 30 h 96"/>
              <a:gd name="T16" fmla="*/ 519 w 519"/>
              <a:gd name="T17"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9" h="96">
                <a:moveTo>
                  <a:pt x="0" y="69"/>
                </a:moveTo>
                <a:lnTo>
                  <a:pt x="55" y="87"/>
                </a:lnTo>
                <a:lnTo>
                  <a:pt x="100" y="96"/>
                </a:lnTo>
                <a:lnTo>
                  <a:pt x="159" y="85"/>
                </a:lnTo>
                <a:lnTo>
                  <a:pt x="216" y="64"/>
                </a:lnTo>
                <a:lnTo>
                  <a:pt x="326" y="45"/>
                </a:lnTo>
                <a:lnTo>
                  <a:pt x="395" y="39"/>
                </a:lnTo>
                <a:lnTo>
                  <a:pt x="455" y="30"/>
                </a:lnTo>
                <a:lnTo>
                  <a:pt x="519" y="0"/>
                </a:lnTo>
              </a:path>
            </a:pathLst>
          </a:custGeom>
          <a:noFill/>
          <a:ln w="28575" cap="flat" cmpd="sng">
            <a:solidFill>
              <a:srgbClr val="000080"/>
            </a:solidFill>
            <a:prstDash val="solid"/>
            <a:round/>
            <a:headEnd type="none" w="med" len="med"/>
            <a:tailEnd type="none" w="med" len="me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485" name="Freeform 165">
            <a:extLst>
              <a:ext uri="{FF2B5EF4-FFF2-40B4-BE49-F238E27FC236}">
                <a16:creationId xmlns:a16="http://schemas.microsoft.com/office/drawing/2014/main" id="{C45DBEA2-E4D4-26BD-004C-68FFAD1874F6}"/>
              </a:ext>
            </a:extLst>
          </p:cNvPr>
          <p:cNvSpPr>
            <a:spLocks/>
          </p:cNvSpPr>
          <p:nvPr/>
        </p:nvSpPr>
        <p:spPr bwMode="auto">
          <a:xfrm>
            <a:off x="39688" y="3689350"/>
            <a:ext cx="433387" cy="79375"/>
          </a:xfrm>
          <a:custGeom>
            <a:avLst/>
            <a:gdLst>
              <a:gd name="T0" fmla="*/ 256 w 273"/>
              <a:gd name="T1" fmla="*/ 0 h 50"/>
              <a:gd name="T2" fmla="*/ 178 w 273"/>
              <a:gd name="T3" fmla="*/ 5 h 50"/>
              <a:gd name="T4" fmla="*/ 66 w 273"/>
              <a:gd name="T5" fmla="*/ 5 h 50"/>
              <a:gd name="T6" fmla="*/ 0 w 273"/>
              <a:gd name="T7" fmla="*/ 3 h 50"/>
              <a:gd name="T8" fmla="*/ 1 w 273"/>
              <a:gd name="T9" fmla="*/ 50 h 50"/>
              <a:gd name="T10" fmla="*/ 120 w 273"/>
              <a:gd name="T11" fmla="*/ 45 h 50"/>
              <a:gd name="T12" fmla="*/ 220 w 273"/>
              <a:gd name="T13" fmla="*/ 45 h 50"/>
              <a:gd name="T14" fmla="*/ 258 w 273"/>
              <a:gd name="T15" fmla="*/ 44 h 50"/>
              <a:gd name="T16" fmla="*/ 273 w 273"/>
              <a:gd name="T17" fmla="*/ 3 h 50"/>
              <a:gd name="T18" fmla="*/ 256 w 273"/>
              <a:gd name="T1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3" h="50">
                <a:moveTo>
                  <a:pt x="256" y="0"/>
                </a:moveTo>
                <a:lnTo>
                  <a:pt x="178" y="5"/>
                </a:lnTo>
                <a:lnTo>
                  <a:pt x="66" y="5"/>
                </a:lnTo>
                <a:lnTo>
                  <a:pt x="0" y="3"/>
                </a:lnTo>
                <a:lnTo>
                  <a:pt x="1" y="50"/>
                </a:lnTo>
                <a:lnTo>
                  <a:pt x="120" y="45"/>
                </a:lnTo>
                <a:lnTo>
                  <a:pt x="220" y="45"/>
                </a:lnTo>
                <a:lnTo>
                  <a:pt x="258" y="44"/>
                </a:lnTo>
                <a:lnTo>
                  <a:pt x="273" y="3"/>
                </a:lnTo>
                <a:lnTo>
                  <a:pt x="256" y="0"/>
                </a:lnTo>
                <a:close/>
              </a:path>
            </a:pathLst>
          </a:custGeom>
          <a:solidFill>
            <a:srgbClr val="99CC00"/>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486" name="Freeform 166">
            <a:extLst>
              <a:ext uri="{FF2B5EF4-FFF2-40B4-BE49-F238E27FC236}">
                <a16:creationId xmlns:a16="http://schemas.microsoft.com/office/drawing/2014/main" id="{C120C66E-208F-A613-F696-F427DD07D503}"/>
              </a:ext>
            </a:extLst>
          </p:cNvPr>
          <p:cNvSpPr>
            <a:spLocks/>
          </p:cNvSpPr>
          <p:nvPr/>
        </p:nvSpPr>
        <p:spPr bwMode="auto">
          <a:xfrm>
            <a:off x="446088" y="3692525"/>
            <a:ext cx="1966912" cy="120650"/>
          </a:xfrm>
          <a:custGeom>
            <a:avLst/>
            <a:gdLst>
              <a:gd name="T0" fmla="*/ 1239 w 1239"/>
              <a:gd name="T1" fmla="*/ 36 h 76"/>
              <a:gd name="T2" fmla="*/ 1173 w 1239"/>
              <a:gd name="T3" fmla="*/ 40 h 76"/>
              <a:gd name="T4" fmla="*/ 1044 w 1239"/>
              <a:gd name="T5" fmla="*/ 34 h 76"/>
              <a:gd name="T6" fmla="*/ 912 w 1239"/>
              <a:gd name="T7" fmla="*/ 30 h 76"/>
              <a:gd name="T8" fmla="*/ 758 w 1239"/>
              <a:gd name="T9" fmla="*/ 27 h 76"/>
              <a:gd name="T10" fmla="*/ 621 w 1239"/>
              <a:gd name="T11" fmla="*/ 24 h 76"/>
              <a:gd name="T12" fmla="*/ 464 w 1239"/>
              <a:gd name="T13" fmla="*/ 22 h 76"/>
              <a:gd name="T14" fmla="*/ 345 w 1239"/>
              <a:gd name="T15" fmla="*/ 22 h 76"/>
              <a:gd name="T16" fmla="*/ 203 w 1239"/>
              <a:gd name="T17" fmla="*/ 15 h 76"/>
              <a:gd name="T18" fmla="*/ 108 w 1239"/>
              <a:gd name="T19" fmla="*/ 9 h 76"/>
              <a:gd name="T20" fmla="*/ 24 w 1239"/>
              <a:gd name="T21" fmla="*/ 0 h 76"/>
              <a:gd name="T22" fmla="*/ 0 w 1239"/>
              <a:gd name="T23" fmla="*/ 42 h 76"/>
              <a:gd name="T24" fmla="*/ 126 w 1239"/>
              <a:gd name="T25" fmla="*/ 58 h 76"/>
              <a:gd name="T26" fmla="*/ 330 w 1239"/>
              <a:gd name="T27" fmla="*/ 67 h 76"/>
              <a:gd name="T28" fmla="*/ 504 w 1239"/>
              <a:gd name="T29" fmla="*/ 70 h 76"/>
              <a:gd name="T30" fmla="*/ 708 w 1239"/>
              <a:gd name="T31" fmla="*/ 70 h 76"/>
              <a:gd name="T32" fmla="*/ 897 w 1239"/>
              <a:gd name="T33" fmla="*/ 75 h 76"/>
              <a:gd name="T34" fmla="*/ 1086 w 1239"/>
              <a:gd name="T35" fmla="*/ 76 h 76"/>
              <a:gd name="T36" fmla="*/ 1223 w 1239"/>
              <a:gd name="T37" fmla="*/ 76 h 76"/>
              <a:gd name="T38" fmla="*/ 1239 w 1239"/>
              <a:gd name="T39" fmla="*/ 3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39" h="76">
                <a:moveTo>
                  <a:pt x="1239" y="36"/>
                </a:moveTo>
                <a:lnTo>
                  <a:pt x="1173" y="40"/>
                </a:lnTo>
                <a:lnTo>
                  <a:pt x="1044" y="34"/>
                </a:lnTo>
                <a:lnTo>
                  <a:pt x="912" y="30"/>
                </a:lnTo>
                <a:lnTo>
                  <a:pt x="758" y="27"/>
                </a:lnTo>
                <a:lnTo>
                  <a:pt x="621" y="24"/>
                </a:lnTo>
                <a:lnTo>
                  <a:pt x="464" y="22"/>
                </a:lnTo>
                <a:lnTo>
                  <a:pt x="345" y="22"/>
                </a:lnTo>
                <a:lnTo>
                  <a:pt x="203" y="15"/>
                </a:lnTo>
                <a:lnTo>
                  <a:pt x="108" y="9"/>
                </a:lnTo>
                <a:lnTo>
                  <a:pt x="24" y="0"/>
                </a:lnTo>
                <a:lnTo>
                  <a:pt x="0" y="42"/>
                </a:lnTo>
                <a:lnTo>
                  <a:pt x="126" y="58"/>
                </a:lnTo>
                <a:lnTo>
                  <a:pt x="330" y="67"/>
                </a:lnTo>
                <a:lnTo>
                  <a:pt x="504" y="70"/>
                </a:lnTo>
                <a:lnTo>
                  <a:pt x="708" y="70"/>
                </a:lnTo>
                <a:lnTo>
                  <a:pt x="897" y="75"/>
                </a:lnTo>
                <a:lnTo>
                  <a:pt x="1086" y="76"/>
                </a:lnTo>
                <a:lnTo>
                  <a:pt x="1223" y="76"/>
                </a:lnTo>
                <a:lnTo>
                  <a:pt x="1239" y="36"/>
                </a:lnTo>
                <a:close/>
              </a:path>
            </a:pathLst>
          </a:custGeom>
          <a:solidFill>
            <a:srgbClr val="FF99CC"/>
          </a:solidFill>
          <a:ln>
            <a:noFill/>
          </a:ln>
          <a:effectLst/>
          <a:extLst>
            <a:ext uri="{91240B29-F687-4F45-9708-019B960494DF}">
              <a14:hiddenLine xmlns:a14="http://schemas.microsoft.com/office/drawing/2010/main" w="12700" cap="flat" cmpd="sng">
                <a:solidFill>
                  <a:srgbClr val="00FFFF"/>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487" name="Freeform 167">
            <a:extLst>
              <a:ext uri="{FF2B5EF4-FFF2-40B4-BE49-F238E27FC236}">
                <a16:creationId xmlns:a16="http://schemas.microsoft.com/office/drawing/2014/main" id="{D8E2412E-AA92-172E-3A2E-E0D0DDC12FFA}"/>
              </a:ext>
            </a:extLst>
          </p:cNvPr>
          <p:cNvSpPr>
            <a:spLocks/>
          </p:cNvSpPr>
          <p:nvPr/>
        </p:nvSpPr>
        <p:spPr bwMode="auto">
          <a:xfrm>
            <a:off x="41275" y="3751263"/>
            <a:ext cx="407988" cy="93662"/>
          </a:xfrm>
          <a:custGeom>
            <a:avLst/>
            <a:gdLst>
              <a:gd name="T0" fmla="*/ 257 w 257"/>
              <a:gd name="T1" fmla="*/ 0 h 59"/>
              <a:gd name="T2" fmla="*/ 198 w 257"/>
              <a:gd name="T3" fmla="*/ 2 h 59"/>
              <a:gd name="T4" fmla="*/ 80 w 257"/>
              <a:gd name="T5" fmla="*/ 5 h 59"/>
              <a:gd name="T6" fmla="*/ 0 w 257"/>
              <a:gd name="T7" fmla="*/ 5 h 59"/>
              <a:gd name="T8" fmla="*/ 2 w 257"/>
              <a:gd name="T9" fmla="*/ 57 h 59"/>
              <a:gd name="T10" fmla="*/ 138 w 257"/>
              <a:gd name="T11" fmla="*/ 59 h 59"/>
              <a:gd name="T12" fmla="*/ 230 w 257"/>
              <a:gd name="T13" fmla="*/ 53 h 59"/>
              <a:gd name="T14" fmla="*/ 257 w 257"/>
              <a:gd name="T15" fmla="*/ 0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7" h="59">
                <a:moveTo>
                  <a:pt x="257" y="0"/>
                </a:moveTo>
                <a:lnTo>
                  <a:pt x="198" y="2"/>
                </a:lnTo>
                <a:lnTo>
                  <a:pt x="80" y="5"/>
                </a:lnTo>
                <a:lnTo>
                  <a:pt x="0" y="5"/>
                </a:lnTo>
                <a:lnTo>
                  <a:pt x="2" y="57"/>
                </a:lnTo>
                <a:lnTo>
                  <a:pt x="138" y="59"/>
                </a:lnTo>
                <a:lnTo>
                  <a:pt x="230" y="53"/>
                </a:lnTo>
                <a:lnTo>
                  <a:pt x="257" y="0"/>
                </a:lnTo>
                <a:close/>
              </a:path>
            </a:pathLst>
          </a:custGeom>
          <a:solidFill>
            <a:srgbClr val="FF99CC"/>
          </a:solidFill>
          <a:ln>
            <a:noFill/>
          </a:ln>
          <a:effectLst/>
          <a:extLst>
            <a:ext uri="{91240B29-F687-4F45-9708-019B960494DF}">
              <a14:hiddenLine xmlns:a14="http://schemas.microsoft.com/office/drawing/2010/main" w="12700" cap="flat" cmpd="sng">
                <a:solidFill>
                  <a:srgbClr val="00FFFF"/>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488" name="Freeform 168">
            <a:extLst>
              <a:ext uri="{FF2B5EF4-FFF2-40B4-BE49-F238E27FC236}">
                <a16:creationId xmlns:a16="http://schemas.microsoft.com/office/drawing/2014/main" id="{6BCE315B-BA13-5C3B-1A71-539DD3A6DC94}"/>
              </a:ext>
            </a:extLst>
          </p:cNvPr>
          <p:cNvSpPr>
            <a:spLocks/>
          </p:cNvSpPr>
          <p:nvPr/>
        </p:nvSpPr>
        <p:spPr bwMode="auto">
          <a:xfrm>
            <a:off x="1477963" y="3157538"/>
            <a:ext cx="835025" cy="295275"/>
          </a:xfrm>
          <a:custGeom>
            <a:avLst/>
            <a:gdLst>
              <a:gd name="T0" fmla="*/ 0 w 693"/>
              <a:gd name="T1" fmla="*/ 0 h 242"/>
              <a:gd name="T2" fmla="*/ 70 w 693"/>
              <a:gd name="T3" fmla="*/ 72 h 242"/>
              <a:gd name="T4" fmla="*/ 124 w 693"/>
              <a:gd name="T5" fmla="*/ 138 h 242"/>
              <a:gd name="T6" fmla="*/ 154 w 693"/>
              <a:gd name="T7" fmla="*/ 183 h 242"/>
              <a:gd name="T8" fmla="*/ 192 w 693"/>
              <a:gd name="T9" fmla="*/ 201 h 242"/>
              <a:gd name="T10" fmla="*/ 286 w 693"/>
              <a:gd name="T11" fmla="*/ 210 h 242"/>
              <a:gd name="T12" fmla="*/ 367 w 693"/>
              <a:gd name="T13" fmla="*/ 222 h 242"/>
              <a:gd name="T14" fmla="*/ 445 w 693"/>
              <a:gd name="T15" fmla="*/ 242 h 242"/>
              <a:gd name="T16" fmla="*/ 516 w 693"/>
              <a:gd name="T17" fmla="*/ 237 h 242"/>
              <a:gd name="T18" fmla="*/ 589 w 693"/>
              <a:gd name="T19" fmla="*/ 225 h 242"/>
              <a:gd name="T20" fmla="*/ 640 w 693"/>
              <a:gd name="T21" fmla="*/ 212 h 242"/>
              <a:gd name="T22" fmla="*/ 693 w 693"/>
              <a:gd name="T23" fmla="*/ 195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93" h="242">
                <a:moveTo>
                  <a:pt x="0" y="0"/>
                </a:moveTo>
                <a:lnTo>
                  <a:pt x="70" y="72"/>
                </a:lnTo>
                <a:lnTo>
                  <a:pt x="124" y="138"/>
                </a:lnTo>
                <a:lnTo>
                  <a:pt x="154" y="183"/>
                </a:lnTo>
                <a:lnTo>
                  <a:pt x="192" y="201"/>
                </a:lnTo>
                <a:lnTo>
                  <a:pt x="286" y="210"/>
                </a:lnTo>
                <a:lnTo>
                  <a:pt x="367" y="222"/>
                </a:lnTo>
                <a:lnTo>
                  <a:pt x="445" y="242"/>
                </a:lnTo>
                <a:lnTo>
                  <a:pt x="516" y="237"/>
                </a:lnTo>
                <a:lnTo>
                  <a:pt x="589" y="225"/>
                </a:lnTo>
                <a:lnTo>
                  <a:pt x="640" y="212"/>
                </a:lnTo>
                <a:lnTo>
                  <a:pt x="693" y="195"/>
                </a:lnTo>
              </a:path>
            </a:pathLst>
          </a:custGeom>
          <a:noFill/>
          <a:ln w="28575" cap="flat" cmpd="sng">
            <a:solidFill>
              <a:srgbClr val="000080"/>
            </a:solidFill>
            <a:prstDash val="solid"/>
            <a:round/>
            <a:headEnd type="none" w="med" len="med"/>
            <a:tailEnd type="none" w="med" len="me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489" name="Freeform 169">
            <a:extLst>
              <a:ext uri="{FF2B5EF4-FFF2-40B4-BE49-F238E27FC236}">
                <a16:creationId xmlns:a16="http://schemas.microsoft.com/office/drawing/2014/main" id="{C5352A2F-BFD6-702F-415F-0405141F3FFD}"/>
              </a:ext>
            </a:extLst>
          </p:cNvPr>
          <p:cNvSpPr>
            <a:spLocks/>
          </p:cNvSpPr>
          <p:nvPr/>
        </p:nvSpPr>
        <p:spPr bwMode="auto">
          <a:xfrm>
            <a:off x="7599363" y="1758950"/>
            <a:ext cx="1452562" cy="12700"/>
          </a:xfrm>
          <a:custGeom>
            <a:avLst/>
            <a:gdLst>
              <a:gd name="T0" fmla="*/ 1248 w 1248"/>
              <a:gd name="T1" fmla="*/ 9 h 12"/>
              <a:gd name="T2" fmla="*/ 1137 w 1248"/>
              <a:gd name="T3" fmla="*/ 12 h 12"/>
              <a:gd name="T4" fmla="*/ 954 w 1248"/>
              <a:gd name="T5" fmla="*/ 9 h 12"/>
              <a:gd name="T6" fmla="*/ 734 w 1248"/>
              <a:gd name="T7" fmla="*/ 12 h 12"/>
              <a:gd name="T8" fmla="*/ 479 w 1248"/>
              <a:gd name="T9" fmla="*/ 8 h 12"/>
              <a:gd name="T10" fmla="*/ 90 w 1248"/>
              <a:gd name="T11" fmla="*/ 6 h 12"/>
              <a:gd name="T12" fmla="*/ 11 w 1248"/>
              <a:gd name="T13" fmla="*/ 5 h 12"/>
              <a:gd name="T14" fmla="*/ 0 w 1248"/>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8" h="12">
                <a:moveTo>
                  <a:pt x="1248" y="9"/>
                </a:moveTo>
                <a:lnTo>
                  <a:pt x="1137" y="12"/>
                </a:lnTo>
                <a:lnTo>
                  <a:pt x="954" y="9"/>
                </a:lnTo>
                <a:lnTo>
                  <a:pt x="734" y="12"/>
                </a:lnTo>
                <a:lnTo>
                  <a:pt x="479" y="8"/>
                </a:lnTo>
                <a:lnTo>
                  <a:pt x="90" y="6"/>
                </a:lnTo>
                <a:lnTo>
                  <a:pt x="11" y="5"/>
                </a:lnTo>
                <a:lnTo>
                  <a:pt x="0" y="0"/>
                </a:lnTo>
              </a:path>
            </a:pathLst>
          </a:custGeom>
          <a:noFill/>
          <a:ln w="57150" cap="flat" cmpd="sng">
            <a:solidFill>
              <a:srgbClr val="808080"/>
            </a:solidFill>
            <a:prstDash val="solid"/>
            <a:round/>
            <a:headEnd type="none" w="med" len="med"/>
            <a:tailEnd type="none" w="med" len="me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490" name="AutoShape 170">
            <a:extLst>
              <a:ext uri="{FF2B5EF4-FFF2-40B4-BE49-F238E27FC236}">
                <a16:creationId xmlns:a16="http://schemas.microsoft.com/office/drawing/2014/main" id="{8008A9B4-3CB9-6999-2ABF-8547A07AE883}"/>
              </a:ext>
            </a:extLst>
          </p:cNvPr>
          <p:cNvSpPr>
            <a:spLocks/>
          </p:cNvSpPr>
          <p:nvPr/>
        </p:nvSpPr>
        <p:spPr bwMode="auto">
          <a:xfrm rot="5400000">
            <a:off x="4564063" y="-614362"/>
            <a:ext cx="330200" cy="4292600"/>
          </a:xfrm>
          <a:prstGeom prst="leftBrace">
            <a:avLst>
              <a:gd name="adj1" fmla="val 108333"/>
              <a:gd name="adj2" fmla="val 49583"/>
            </a:avLst>
          </a:prstGeom>
          <a:noFill/>
          <a:ln w="9525">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491" name="AutoShape 171">
            <a:extLst>
              <a:ext uri="{FF2B5EF4-FFF2-40B4-BE49-F238E27FC236}">
                <a16:creationId xmlns:a16="http://schemas.microsoft.com/office/drawing/2014/main" id="{E0DC7F7B-DDCB-7337-BBA9-9C2E82B1C075}"/>
              </a:ext>
            </a:extLst>
          </p:cNvPr>
          <p:cNvSpPr>
            <a:spLocks/>
          </p:cNvSpPr>
          <p:nvPr/>
        </p:nvSpPr>
        <p:spPr bwMode="auto">
          <a:xfrm rot="5400000">
            <a:off x="7758113" y="593725"/>
            <a:ext cx="330200" cy="1828800"/>
          </a:xfrm>
          <a:prstGeom prst="leftBrace">
            <a:avLst>
              <a:gd name="adj1" fmla="val 46154"/>
              <a:gd name="adj2" fmla="val 49583"/>
            </a:avLst>
          </a:prstGeom>
          <a:noFill/>
          <a:ln w="9525">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492" name="Freeform 172">
            <a:extLst>
              <a:ext uri="{FF2B5EF4-FFF2-40B4-BE49-F238E27FC236}">
                <a16:creationId xmlns:a16="http://schemas.microsoft.com/office/drawing/2014/main" id="{E70B1287-074C-6597-C231-CC4FA851BDF8}"/>
              </a:ext>
            </a:extLst>
          </p:cNvPr>
          <p:cNvSpPr>
            <a:spLocks/>
          </p:cNvSpPr>
          <p:nvPr/>
        </p:nvSpPr>
        <p:spPr bwMode="auto">
          <a:xfrm>
            <a:off x="396875" y="3141663"/>
            <a:ext cx="374650" cy="712787"/>
          </a:xfrm>
          <a:custGeom>
            <a:avLst/>
            <a:gdLst>
              <a:gd name="T0" fmla="*/ 236 w 236"/>
              <a:gd name="T1" fmla="*/ 0 h 449"/>
              <a:gd name="T2" fmla="*/ 206 w 236"/>
              <a:gd name="T3" fmla="*/ 54 h 449"/>
              <a:gd name="T4" fmla="*/ 172 w 236"/>
              <a:gd name="T5" fmla="*/ 128 h 449"/>
              <a:gd name="T6" fmla="*/ 138 w 236"/>
              <a:gd name="T7" fmla="*/ 199 h 449"/>
              <a:gd name="T8" fmla="*/ 94 w 236"/>
              <a:gd name="T9" fmla="*/ 275 h 449"/>
              <a:gd name="T10" fmla="*/ 54 w 236"/>
              <a:gd name="T11" fmla="*/ 346 h 449"/>
              <a:gd name="T12" fmla="*/ 0 w 236"/>
              <a:gd name="T13" fmla="*/ 449 h 449"/>
            </a:gdLst>
            <a:ahLst/>
            <a:cxnLst>
              <a:cxn ang="0">
                <a:pos x="T0" y="T1"/>
              </a:cxn>
              <a:cxn ang="0">
                <a:pos x="T2" y="T3"/>
              </a:cxn>
              <a:cxn ang="0">
                <a:pos x="T4" y="T5"/>
              </a:cxn>
              <a:cxn ang="0">
                <a:pos x="T6" y="T7"/>
              </a:cxn>
              <a:cxn ang="0">
                <a:pos x="T8" y="T9"/>
              </a:cxn>
              <a:cxn ang="0">
                <a:pos x="T10" y="T11"/>
              </a:cxn>
              <a:cxn ang="0">
                <a:pos x="T12" y="T13"/>
              </a:cxn>
            </a:cxnLst>
            <a:rect l="0" t="0" r="r" b="b"/>
            <a:pathLst>
              <a:path w="236" h="449">
                <a:moveTo>
                  <a:pt x="236" y="0"/>
                </a:moveTo>
                <a:lnTo>
                  <a:pt x="206" y="54"/>
                </a:lnTo>
                <a:lnTo>
                  <a:pt x="172" y="128"/>
                </a:lnTo>
                <a:lnTo>
                  <a:pt x="138" y="199"/>
                </a:lnTo>
                <a:lnTo>
                  <a:pt x="94" y="275"/>
                </a:lnTo>
                <a:lnTo>
                  <a:pt x="54" y="346"/>
                </a:lnTo>
                <a:lnTo>
                  <a:pt x="0" y="449"/>
                </a:lnTo>
              </a:path>
            </a:pathLst>
          </a:custGeom>
          <a:noFill/>
          <a:ln w="28575" cap="flat" cmpd="sng">
            <a:solidFill>
              <a:srgbClr val="000080"/>
            </a:solidFill>
            <a:prstDash val="solid"/>
            <a:round/>
            <a:headEnd type="none" w="med" len="med"/>
            <a:tailEnd type="none" w="med" len="me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493" name="Freeform 173">
            <a:extLst>
              <a:ext uri="{FF2B5EF4-FFF2-40B4-BE49-F238E27FC236}">
                <a16:creationId xmlns:a16="http://schemas.microsoft.com/office/drawing/2014/main" id="{0F501FBF-88A1-09D3-71FA-DAE569AB640F}"/>
              </a:ext>
            </a:extLst>
          </p:cNvPr>
          <p:cNvSpPr>
            <a:spLocks/>
          </p:cNvSpPr>
          <p:nvPr/>
        </p:nvSpPr>
        <p:spPr bwMode="auto">
          <a:xfrm>
            <a:off x="258763" y="3128963"/>
            <a:ext cx="263525" cy="490537"/>
          </a:xfrm>
          <a:custGeom>
            <a:avLst/>
            <a:gdLst>
              <a:gd name="T0" fmla="*/ 0 w 166"/>
              <a:gd name="T1" fmla="*/ 0 h 309"/>
              <a:gd name="T2" fmla="*/ 33 w 166"/>
              <a:gd name="T3" fmla="*/ 57 h 309"/>
              <a:gd name="T4" fmla="*/ 166 w 166"/>
              <a:gd name="T5" fmla="*/ 309 h 309"/>
            </a:gdLst>
            <a:ahLst/>
            <a:cxnLst>
              <a:cxn ang="0">
                <a:pos x="T0" y="T1"/>
              </a:cxn>
              <a:cxn ang="0">
                <a:pos x="T2" y="T3"/>
              </a:cxn>
              <a:cxn ang="0">
                <a:pos x="T4" y="T5"/>
              </a:cxn>
            </a:cxnLst>
            <a:rect l="0" t="0" r="r" b="b"/>
            <a:pathLst>
              <a:path w="166" h="309">
                <a:moveTo>
                  <a:pt x="0" y="0"/>
                </a:moveTo>
                <a:lnTo>
                  <a:pt x="33" y="57"/>
                </a:lnTo>
                <a:lnTo>
                  <a:pt x="166" y="309"/>
                </a:lnTo>
              </a:path>
            </a:pathLst>
          </a:custGeom>
          <a:noFill/>
          <a:ln w="28575" cap="flat" cmpd="sng">
            <a:solidFill>
              <a:srgbClr val="000080"/>
            </a:solidFill>
            <a:prstDash val="solid"/>
            <a:round/>
            <a:headEnd type="none" w="med" len="med"/>
            <a:tailEnd type="none" w="med" len="me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494" name="Freeform 174">
            <a:extLst>
              <a:ext uri="{FF2B5EF4-FFF2-40B4-BE49-F238E27FC236}">
                <a16:creationId xmlns:a16="http://schemas.microsoft.com/office/drawing/2014/main" id="{06C9F10E-162A-6A57-D278-CD3AEC6E52D3}"/>
              </a:ext>
            </a:extLst>
          </p:cNvPr>
          <p:cNvSpPr>
            <a:spLocks/>
          </p:cNvSpPr>
          <p:nvPr/>
        </p:nvSpPr>
        <p:spPr bwMode="auto">
          <a:xfrm>
            <a:off x="2373313" y="3379788"/>
            <a:ext cx="212725" cy="465137"/>
          </a:xfrm>
          <a:custGeom>
            <a:avLst/>
            <a:gdLst>
              <a:gd name="T0" fmla="*/ 134 w 134"/>
              <a:gd name="T1" fmla="*/ 0 h 293"/>
              <a:gd name="T2" fmla="*/ 101 w 134"/>
              <a:gd name="T3" fmla="*/ 65 h 293"/>
              <a:gd name="T4" fmla="*/ 71 w 134"/>
              <a:gd name="T5" fmla="*/ 131 h 293"/>
              <a:gd name="T6" fmla="*/ 0 w 134"/>
              <a:gd name="T7" fmla="*/ 293 h 293"/>
            </a:gdLst>
            <a:ahLst/>
            <a:cxnLst>
              <a:cxn ang="0">
                <a:pos x="T0" y="T1"/>
              </a:cxn>
              <a:cxn ang="0">
                <a:pos x="T2" y="T3"/>
              </a:cxn>
              <a:cxn ang="0">
                <a:pos x="T4" y="T5"/>
              </a:cxn>
              <a:cxn ang="0">
                <a:pos x="T6" y="T7"/>
              </a:cxn>
            </a:cxnLst>
            <a:rect l="0" t="0" r="r" b="b"/>
            <a:pathLst>
              <a:path w="134" h="293">
                <a:moveTo>
                  <a:pt x="134" y="0"/>
                </a:moveTo>
                <a:lnTo>
                  <a:pt x="101" y="65"/>
                </a:lnTo>
                <a:lnTo>
                  <a:pt x="71" y="131"/>
                </a:lnTo>
                <a:lnTo>
                  <a:pt x="0" y="293"/>
                </a:lnTo>
              </a:path>
            </a:pathLst>
          </a:custGeom>
          <a:noFill/>
          <a:ln w="28575" cap="flat" cmpd="sng">
            <a:solidFill>
              <a:srgbClr val="000080"/>
            </a:solidFill>
            <a:prstDash val="solid"/>
            <a:round/>
            <a:headEnd type="none" w="med" len="med"/>
            <a:tailEnd type="none" w="med" len="me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495" name="Freeform 175">
            <a:extLst>
              <a:ext uri="{FF2B5EF4-FFF2-40B4-BE49-F238E27FC236}">
                <a16:creationId xmlns:a16="http://schemas.microsoft.com/office/drawing/2014/main" id="{892ABD2B-FADD-01DB-84A6-78CD9AB0E8A7}"/>
              </a:ext>
            </a:extLst>
          </p:cNvPr>
          <p:cNvSpPr>
            <a:spLocks/>
          </p:cNvSpPr>
          <p:nvPr/>
        </p:nvSpPr>
        <p:spPr bwMode="auto">
          <a:xfrm>
            <a:off x="2886075" y="2992438"/>
            <a:ext cx="623888" cy="238125"/>
          </a:xfrm>
          <a:custGeom>
            <a:avLst/>
            <a:gdLst>
              <a:gd name="T0" fmla="*/ 0 w 393"/>
              <a:gd name="T1" fmla="*/ 138 h 150"/>
              <a:gd name="T2" fmla="*/ 46 w 393"/>
              <a:gd name="T3" fmla="*/ 118 h 150"/>
              <a:gd name="T4" fmla="*/ 87 w 393"/>
              <a:gd name="T5" fmla="*/ 103 h 150"/>
              <a:gd name="T6" fmla="*/ 161 w 393"/>
              <a:gd name="T7" fmla="*/ 85 h 150"/>
              <a:gd name="T8" fmla="*/ 208 w 393"/>
              <a:gd name="T9" fmla="*/ 71 h 150"/>
              <a:gd name="T10" fmla="*/ 281 w 393"/>
              <a:gd name="T11" fmla="*/ 45 h 150"/>
              <a:gd name="T12" fmla="*/ 334 w 393"/>
              <a:gd name="T13" fmla="*/ 29 h 150"/>
              <a:gd name="T14" fmla="*/ 393 w 393"/>
              <a:gd name="T15" fmla="*/ 0 h 150"/>
              <a:gd name="T16" fmla="*/ 377 w 393"/>
              <a:gd name="T17" fmla="*/ 17 h 150"/>
              <a:gd name="T18" fmla="*/ 356 w 393"/>
              <a:gd name="T19" fmla="*/ 29 h 150"/>
              <a:gd name="T20" fmla="*/ 328 w 393"/>
              <a:gd name="T21" fmla="*/ 65 h 150"/>
              <a:gd name="T22" fmla="*/ 304 w 393"/>
              <a:gd name="T23" fmla="*/ 82 h 150"/>
              <a:gd name="T24" fmla="*/ 263 w 393"/>
              <a:gd name="T25" fmla="*/ 100 h 150"/>
              <a:gd name="T26" fmla="*/ 100 w 393"/>
              <a:gd name="T27" fmla="*/ 140 h 150"/>
              <a:gd name="T28" fmla="*/ 72 w 393"/>
              <a:gd name="T29" fmla="*/ 139 h 150"/>
              <a:gd name="T30" fmla="*/ 64 w 393"/>
              <a:gd name="T31" fmla="*/ 140 h 150"/>
              <a:gd name="T32" fmla="*/ 38 w 393"/>
              <a:gd name="T33" fmla="*/ 150 h 150"/>
              <a:gd name="T34" fmla="*/ 0 w 393"/>
              <a:gd name="T35" fmla="*/ 13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3" h="150">
                <a:moveTo>
                  <a:pt x="0" y="138"/>
                </a:moveTo>
                <a:lnTo>
                  <a:pt x="46" y="118"/>
                </a:lnTo>
                <a:lnTo>
                  <a:pt x="87" y="103"/>
                </a:lnTo>
                <a:lnTo>
                  <a:pt x="161" y="85"/>
                </a:lnTo>
                <a:lnTo>
                  <a:pt x="208" y="71"/>
                </a:lnTo>
                <a:lnTo>
                  <a:pt x="281" y="45"/>
                </a:lnTo>
                <a:lnTo>
                  <a:pt x="334" y="29"/>
                </a:lnTo>
                <a:lnTo>
                  <a:pt x="393" y="0"/>
                </a:lnTo>
                <a:lnTo>
                  <a:pt x="377" y="17"/>
                </a:lnTo>
                <a:lnTo>
                  <a:pt x="356" y="29"/>
                </a:lnTo>
                <a:lnTo>
                  <a:pt x="328" y="65"/>
                </a:lnTo>
                <a:lnTo>
                  <a:pt x="304" y="82"/>
                </a:lnTo>
                <a:lnTo>
                  <a:pt x="263" y="100"/>
                </a:lnTo>
                <a:lnTo>
                  <a:pt x="100" y="140"/>
                </a:lnTo>
                <a:lnTo>
                  <a:pt x="72" y="139"/>
                </a:lnTo>
                <a:lnTo>
                  <a:pt x="64" y="140"/>
                </a:lnTo>
                <a:lnTo>
                  <a:pt x="38" y="150"/>
                </a:lnTo>
                <a:lnTo>
                  <a:pt x="0" y="138"/>
                </a:lnTo>
                <a:close/>
              </a:path>
            </a:pathLst>
          </a:custGeom>
          <a:solidFill>
            <a:srgbClr val="FF0000"/>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496" name="Freeform 176">
            <a:extLst>
              <a:ext uri="{FF2B5EF4-FFF2-40B4-BE49-F238E27FC236}">
                <a16:creationId xmlns:a16="http://schemas.microsoft.com/office/drawing/2014/main" id="{34A2EBB1-A1F2-E148-53AE-A9D9DA8B1CDF}"/>
              </a:ext>
            </a:extLst>
          </p:cNvPr>
          <p:cNvSpPr>
            <a:spLocks/>
          </p:cNvSpPr>
          <p:nvPr/>
        </p:nvSpPr>
        <p:spPr bwMode="auto">
          <a:xfrm>
            <a:off x="3184525" y="2978150"/>
            <a:ext cx="334963" cy="252413"/>
          </a:xfrm>
          <a:custGeom>
            <a:avLst/>
            <a:gdLst>
              <a:gd name="T0" fmla="*/ 278 w 278"/>
              <a:gd name="T1" fmla="*/ 0 h 206"/>
              <a:gd name="T2" fmla="*/ 208 w 278"/>
              <a:gd name="T3" fmla="*/ 77 h 206"/>
              <a:gd name="T4" fmla="*/ 167 w 278"/>
              <a:gd name="T5" fmla="*/ 113 h 206"/>
              <a:gd name="T6" fmla="*/ 57 w 278"/>
              <a:gd name="T7" fmla="*/ 176 h 206"/>
              <a:gd name="T8" fmla="*/ 0 w 278"/>
              <a:gd name="T9" fmla="*/ 206 h 206"/>
            </a:gdLst>
            <a:ahLst/>
            <a:cxnLst>
              <a:cxn ang="0">
                <a:pos x="T0" y="T1"/>
              </a:cxn>
              <a:cxn ang="0">
                <a:pos x="T2" y="T3"/>
              </a:cxn>
              <a:cxn ang="0">
                <a:pos x="T4" y="T5"/>
              </a:cxn>
              <a:cxn ang="0">
                <a:pos x="T6" y="T7"/>
              </a:cxn>
              <a:cxn ang="0">
                <a:pos x="T8" y="T9"/>
              </a:cxn>
            </a:cxnLst>
            <a:rect l="0" t="0" r="r" b="b"/>
            <a:pathLst>
              <a:path w="278" h="206">
                <a:moveTo>
                  <a:pt x="278" y="0"/>
                </a:moveTo>
                <a:lnTo>
                  <a:pt x="208" y="77"/>
                </a:lnTo>
                <a:lnTo>
                  <a:pt x="167" y="113"/>
                </a:lnTo>
                <a:lnTo>
                  <a:pt x="57" y="176"/>
                </a:lnTo>
                <a:lnTo>
                  <a:pt x="0" y="206"/>
                </a:lnTo>
              </a:path>
            </a:pathLst>
          </a:custGeom>
          <a:noFill/>
          <a:ln w="28575" cap="flat" cmpd="sng">
            <a:solidFill>
              <a:srgbClr val="000080"/>
            </a:solidFill>
            <a:prstDash val="solid"/>
            <a:round/>
            <a:headEnd type="none" w="med" len="med"/>
            <a:tailEnd type="none" w="med" len="me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497" name="Rectangle 177">
            <a:extLst>
              <a:ext uri="{FF2B5EF4-FFF2-40B4-BE49-F238E27FC236}">
                <a16:creationId xmlns:a16="http://schemas.microsoft.com/office/drawing/2014/main" id="{CC16E6BF-F228-127D-AE8A-2390F1E1F747}"/>
              </a:ext>
            </a:extLst>
          </p:cNvPr>
          <p:cNvSpPr>
            <a:spLocks noChangeArrowheads="1"/>
          </p:cNvSpPr>
          <p:nvPr/>
        </p:nvSpPr>
        <p:spPr bwMode="auto">
          <a:xfrm>
            <a:off x="1751013" y="4938713"/>
            <a:ext cx="350837" cy="215900"/>
          </a:xfrm>
          <a:prstGeom prst="rect">
            <a:avLst/>
          </a:prstGeom>
          <a:solidFill>
            <a:srgbClr val="FF00FF"/>
          </a:soli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endParaRPr lang="en-IE"/>
          </a:p>
        </p:txBody>
      </p:sp>
      <p:sp>
        <p:nvSpPr>
          <p:cNvPr id="696498" name="Rectangle 178">
            <a:extLst>
              <a:ext uri="{FF2B5EF4-FFF2-40B4-BE49-F238E27FC236}">
                <a16:creationId xmlns:a16="http://schemas.microsoft.com/office/drawing/2014/main" id="{06D9E889-B6FC-FD01-3382-4A8E5F7142BD}"/>
              </a:ext>
            </a:extLst>
          </p:cNvPr>
          <p:cNvSpPr>
            <a:spLocks noChangeArrowheads="1"/>
          </p:cNvSpPr>
          <p:nvPr/>
        </p:nvSpPr>
        <p:spPr bwMode="auto">
          <a:xfrm>
            <a:off x="1751013" y="5262563"/>
            <a:ext cx="350837" cy="215900"/>
          </a:xfrm>
          <a:prstGeom prst="rect">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endParaRPr lang="en-IE"/>
          </a:p>
        </p:txBody>
      </p:sp>
      <p:sp>
        <p:nvSpPr>
          <p:cNvPr id="696499" name="Text Box 179">
            <a:extLst>
              <a:ext uri="{FF2B5EF4-FFF2-40B4-BE49-F238E27FC236}">
                <a16:creationId xmlns:a16="http://schemas.microsoft.com/office/drawing/2014/main" id="{720FBE3E-2993-C2B8-455E-A00A2888AC97}"/>
              </a:ext>
            </a:extLst>
          </p:cNvPr>
          <p:cNvSpPr txBox="1">
            <a:spLocks noChangeArrowheads="1"/>
          </p:cNvSpPr>
          <p:nvPr/>
        </p:nvSpPr>
        <p:spPr bwMode="auto">
          <a:xfrm rot="-9041">
            <a:off x="2220913" y="4938713"/>
            <a:ext cx="1633537" cy="152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eaLnBrk="0" hangingPunct="0"/>
            <a:r>
              <a:rPr lang="en-GB" altLang="en-US" sz="1000" b="1"/>
              <a:t>-  Conglomerate Group Ore</a:t>
            </a:r>
          </a:p>
        </p:txBody>
      </p:sp>
      <p:sp>
        <p:nvSpPr>
          <p:cNvPr id="696500" name="Text Box 180">
            <a:extLst>
              <a:ext uri="{FF2B5EF4-FFF2-40B4-BE49-F238E27FC236}">
                <a16:creationId xmlns:a16="http://schemas.microsoft.com/office/drawing/2014/main" id="{633DB376-1165-D190-425B-6CEFECAF4DBA}"/>
              </a:ext>
            </a:extLst>
          </p:cNvPr>
          <p:cNvSpPr txBox="1">
            <a:spLocks noChangeArrowheads="1"/>
          </p:cNvSpPr>
          <p:nvPr/>
        </p:nvSpPr>
        <p:spPr bwMode="auto">
          <a:xfrm rot="-9041">
            <a:off x="2220913" y="5262563"/>
            <a:ext cx="969962" cy="152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eaLnBrk="0" hangingPunct="0"/>
            <a:r>
              <a:rPr lang="en-GB" altLang="en-US" sz="1000" b="1"/>
              <a:t>-  Pale Beds Ore</a:t>
            </a:r>
          </a:p>
        </p:txBody>
      </p:sp>
      <p:sp>
        <p:nvSpPr>
          <p:cNvPr id="696501" name="Line 181">
            <a:extLst>
              <a:ext uri="{FF2B5EF4-FFF2-40B4-BE49-F238E27FC236}">
                <a16:creationId xmlns:a16="http://schemas.microsoft.com/office/drawing/2014/main" id="{FD977997-D53B-F3BC-554E-4E6F6BBE19C4}"/>
              </a:ext>
            </a:extLst>
          </p:cNvPr>
          <p:cNvSpPr>
            <a:spLocks noChangeShapeType="1"/>
          </p:cNvSpPr>
          <p:nvPr/>
        </p:nvSpPr>
        <p:spPr bwMode="auto">
          <a:xfrm flipV="1">
            <a:off x="4352925" y="5295900"/>
            <a:ext cx="234950" cy="215900"/>
          </a:xfrm>
          <a:prstGeom prst="line">
            <a:avLst/>
          </a:prstGeom>
          <a:noFill/>
          <a:ln w="381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502" name="Text Box 182">
            <a:extLst>
              <a:ext uri="{FF2B5EF4-FFF2-40B4-BE49-F238E27FC236}">
                <a16:creationId xmlns:a16="http://schemas.microsoft.com/office/drawing/2014/main" id="{E0FCB126-EA43-8DF3-2E10-BC65FFD15364}"/>
              </a:ext>
            </a:extLst>
          </p:cNvPr>
          <p:cNvSpPr txBox="1">
            <a:spLocks noChangeArrowheads="1"/>
          </p:cNvSpPr>
          <p:nvPr/>
        </p:nvSpPr>
        <p:spPr bwMode="auto">
          <a:xfrm rot="-9041">
            <a:off x="4749800" y="5276850"/>
            <a:ext cx="828675" cy="152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eaLnBrk="0" hangingPunct="0"/>
            <a:r>
              <a:rPr lang="en-GB" altLang="en-US" sz="1000" b="1"/>
              <a:t>-  Basalt Dyke</a:t>
            </a:r>
          </a:p>
        </p:txBody>
      </p:sp>
      <p:sp>
        <p:nvSpPr>
          <p:cNvPr id="696503" name="Line 183">
            <a:extLst>
              <a:ext uri="{FF2B5EF4-FFF2-40B4-BE49-F238E27FC236}">
                <a16:creationId xmlns:a16="http://schemas.microsoft.com/office/drawing/2014/main" id="{01D8E4F7-A910-808A-8C32-C81E7386D8F4}"/>
              </a:ext>
            </a:extLst>
          </p:cNvPr>
          <p:cNvSpPr>
            <a:spLocks noChangeShapeType="1"/>
          </p:cNvSpPr>
          <p:nvPr/>
        </p:nvSpPr>
        <p:spPr bwMode="auto">
          <a:xfrm flipV="1">
            <a:off x="4352925" y="4891088"/>
            <a:ext cx="234950" cy="215900"/>
          </a:xfrm>
          <a:prstGeom prst="line">
            <a:avLst/>
          </a:prstGeom>
          <a:noFill/>
          <a:ln w="38100">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504" name="Text Box 184">
            <a:extLst>
              <a:ext uri="{FF2B5EF4-FFF2-40B4-BE49-F238E27FC236}">
                <a16:creationId xmlns:a16="http://schemas.microsoft.com/office/drawing/2014/main" id="{62C0A48D-AEAD-1A39-B7D4-8FB3652A626F}"/>
              </a:ext>
            </a:extLst>
          </p:cNvPr>
          <p:cNvSpPr txBox="1">
            <a:spLocks noChangeArrowheads="1"/>
          </p:cNvSpPr>
          <p:nvPr/>
        </p:nvSpPr>
        <p:spPr bwMode="auto">
          <a:xfrm rot="-9041">
            <a:off x="4749800" y="4940300"/>
            <a:ext cx="415925" cy="152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eaLnBrk="0" hangingPunct="0"/>
            <a:r>
              <a:rPr lang="en-GB" altLang="en-US" sz="1000" b="1"/>
              <a:t>-  Fault</a:t>
            </a:r>
          </a:p>
        </p:txBody>
      </p:sp>
      <p:grpSp>
        <p:nvGrpSpPr>
          <p:cNvPr id="696505" name="Group 185">
            <a:extLst>
              <a:ext uri="{FF2B5EF4-FFF2-40B4-BE49-F238E27FC236}">
                <a16:creationId xmlns:a16="http://schemas.microsoft.com/office/drawing/2014/main" id="{29A905BD-3812-974E-1EA3-D2F38869B6E7}"/>
              </a:ext>
            </a:extLst>
          </p:cNvPr>
          <p:cNvGrpSpPr>
            <a:grpSpLocks/>
          </p:cNvGrpSpPr>
          <p:nvPr/>
        </p:nvGrpSpPr>
        <p:grpSpPr bwMode="auto">
          <a:xfrm>
            <a:off x="6003925" y="3765550"/>
            <a:ext cx="2832100" cy="2306638"/>
            <a:chOff x="3763" y="2747"/>
            <a:chExt cx="1394" cy="1142"/>
          </a:xfrm>
        </p:grpSpPr>
        <p:sp>
          <p:nvSpPr>
            <p:cNvPr id="696506" name="Text Box 186">
              <a:extLst>
                <a:ext uri="{FF2B5EF4-FFF2-40B4-BE49-F238E27FC236}">
                  <a16:creationId xmlns:a16="http://schemas.microsoft.com/office/drawing/2014/main" id="{8CBA4D51-E72F-1AA1-3545-8CEA8C7AAAC6}"/>
                </a:ext>
              </a:extLst>
            </p:cNvPr>
            <p:cNvSpPr txBox="1">
              <a:spLocks noChangeArrowheads="1"/>
            </p:cNvSpPr>
            <p:nvPr/>
          </p:nvSpPr>
          <p:spPr bwMode="auto">
            <a:xfrm rot="-9041">
              <a:off x="4402" y="2750"/>
              <a:ext cx="755" cy="7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eaLnBrk="0" hangingPunct="0"/>
              <a:r>
                <a:rPr lang="en-GB" altLang="en-US" sz="1000" b="1"/>
                <a:t>-  Upper Dark Limestones</a:t>
              </a:r>
            </a:p>
          </p:txBody>
        </p:sp>
        <p:sp>
          <p:nvSpPr>
            <p:cNvPr id="696507" name="Rectangle 187">
              <a:extLst>
                <a:ext uri="{FF2B5EF4-FFF2-40B4-BE49-F238E27FC236}">
                  <a16:creationId xmlns:a16="http://schemas.microsoft.com/office/drawing/2014/main" id="{F721A37D-EAA9-6693-5272-C911F81BE515}"/>
                </a:ext>
              </a:extLst>
            </p:cNvPr>
            <p:cNvSpPr>
              <a:spLocks noChangeArrowheads="1"/>
            </p:cNvSpPr>
            <p:nvPr/>
          </p:nvSpPr>
          <p:spPr bwMode="auto">
            <a:xfrm>
              <a:off x="4219" y="2747"/>
              <a:ext cx="148" cy="91"/>
            </a:xfrm>
            <a:prstGeom prst="rect">
              <a:avLst/>
            </a:prstGeom>
            <a:solidFill>
              <a:srgbClr val="0000FF"/>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endParaRPr lang="en-IE"/>
            </a:p>
          </p:txBody>
        </p:sp>
        <p:sp>
          <p:nvSpPr>
            <p:cNvPr id="696508" name="Text Box 188">
              <a:extLst>
                <a:ext uri="{FF2B5EF4-FFF2-40B4-BE49-F238E27FC236}">
                  <a16:creationId xmlns:a16="http://schemas.microsoft.com/office/drawing/2014/main" id="{817333D7-A7CD-0EFC-3E7A-B5314F0A800C}"/>
                </a:ext>
              </a:extLst>
            </p:cNvPr>
            <p:cNvSpPr txBox="1">
              <a:spLocks noChangeArrowheads="1"/>
            </p:cNvSpPr>
            <p:nvPr/>
          </p:nvSpPr>
          <p:spPr bwMode="auto">
            <a:xfrm rot="-9041">
              <a:off x="4402" y="2857"/>
              <a:ext cx="729" cy="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eaLnBrk="0" hangingPunct="0"/>
              <a:r>
                <a:rPr lang="en-GB" altLang="en-US" sz="1000" b="1"/>
                <a:t>-  Boulder Conglomerate</a:t>
              </a:r>
            </a:p>
          </p:txBody>
        </p:sp>
        <p:sp>
          <p:nvSpPr>
            <p:cNvPr id="696509" name="Rectangle 189">
              <a:extLst>
                <a:ext uri="{FF2B5EF4-FFF2-40B4-BE49-F238E27FC236}">
                  <a16:creationId xmlns:a16="http://schemas.microsoft.com/office/drawing/2014/main" id="{56D90BB8-53AF-CB99-B3AF-1E0CE7869083}"/>
                </a:ext>
              </a:extLst>
            </p:cNvPr>
            <p:cNvSpPr>
              <a:spLocks noChangeArrowheads="1"/>
            </p:cNvSpPr>
            <p:nvPr/>
          </p:nvSpPr>
          <p:spPr bwMode="auto">
            <a:xfrm>
              <a:off x="4219" y="2860"/>
              <a:ext cx="148" cy="91"/>
            </a:xfrm>
            <a:prstGeom prst="rect">
              <a:avLst/>
            </a:prstGeom>
            <a:solidFill>
              <a:srgbClr val="993300"/>
            </a:solidFill>
            <a:ln w="9525">
              <a:solidFill>
                <a:srgbClr val="99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endParaRPr lang="en-IE"/>
            </a:p>
          </p:txBody>
        </p:sp>
        <p:sp>
          <p:nvSpPr>
            <p:cNvPr id="696510" name="Text Box 190">
              <a:extLst>
                <a:ext uri="{FF2B5EF4-FFF2-40B4-BE49-F238E27FC236}">
                  <a16:creationId xmlns:a16="http://schemas.microsoft.com/office/drawing/2014/main" id="{0CC9C1C9-4650-08D2-40E7-DEB4A456FFAB}"/>
                </a:ext>
              </a:extLst>
            </p:cNvPr>
            <p:cNvSpPr txBox="1">
              <a:spLocks noChangeArrowheads="1"/>
            </p:cNvSpPr>
            <p:nvPr/>
          </p:nvSpPr>
          <p:spPr bwMode="auto">
            <a:xfrm rot="-9041">
              <a:off x="4396" y="3098"/>
              <a:ext cx="435" cy="7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eaLnBrk="0" hangingPunct="0"/>
              <a:r>
                <a:rPr lang="en-GB" altLang="en-US" sz="1000" b="1"/>
                <a:t>-  Shaley Pales</a:t>
              </a:r>
            </a:p>
          </p:txBody>
        </p:sp>
        <p:sp>
          <p:nvSpPr>
            <p:cNvPr id="696511" name="Rectangle 191">
              <a:extLst>
                <a:ext uri="{FF2B5EF4-FFF2-40B4-BE49-F238E27FC236}">
                  <a16:creationId xmlns:a16="http://schemas.microsoft.com/office/drawing/2014/main" id="{FC69E217-69B2-B84C-6C59-384A1344660A}"/>
                </a:ext>
              </a:extLst>
            </p:cNvPr>
            <p:cNvSpPr>
              <a:spLocks noChangeArrowheads="1"/>
            </p:cNvSpPr>
            <p:nvPr/>
          </p:nvSpPr>
          <p:spPr bwMode="auto">
            <a:xfrm>
              <a:off x="4213" y="3090"/>
              <a:ext cx="148" cy="91"/>
            </a:xfrm>
            <a:prstGeom prst="rect">
              <a:avLst/>
            </a:prstGeom>
            <a:solidFill>
              <a:srgbClr val="33CCCC"/>
            </a:solidFill>
            <a:ln w="9525">
              <a:solidFill>
                <a:srgbClr val="33CC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endParaRPr lang="en-IE"/>
            </a:p>
          </p:txBody>
        </p:sp>
        <p:sp>
          <p:nvSpPr>
            <p:cNvPr id="696512" name="Text Box 192">
              <a:extLst>
                <a:ext uri="{FF2B5EF4-FFF2-40B4-BE49-F238E27FC236}">
                  <a16:creationId xmlns:a16="http://schemas.microsoft.com/office/drawing/2014/main" id="{160D763D-9E27-5267-1D89-E0C7C708F0A0}"/>
                </a:ext>
              </a:extLst>
            </p:cNvPr>
            <p:cNvSpPr txBox="1">
              <a:spLocks noChangeArrowheads="1"/>
            </p:cNvSpPr>
            <p:nvPr/>
          </p:nvSpPr>
          <p:spPr bwMode="auto">
            <a:xfrm rot="-9041">
              <a:off x="4396" y="3205"/>
              <a:ext cx="353" cy="7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eaLnBrk="0" hangingPunct="0"/>
              <a:r>
                <a:rPr lang="en-GB" altLang="en-US" sz="1000" b="1"/>
                <a:t>-  Pale Beds</a:t>
              </a:r>
            </a:p>
          </p:txBody>
        </p:sp>
        <p:sp>
          <p:nvSpPr>
            <p:cNvPr id="696513" name="Rectangle 193">
              <a:extLst>
                <a:ext uri="{FF2B5EF4-FFF2-40B4-BE49-F238E27FC236}">
                  <a16:creationId xmlns:a16="http://schemas.microsoft.com/office/drawing/2014/main" id="{E4EE5396-4FD9-58EB-5A70-18DB8FFBF718}"/>
                </a:ext>
              </a:extLst>
            </p:cNvPr>
            <p:cNvSpPr>
              <a:spLocks noChangeArrowheads="1"/>
            </p:cNvSpPr>
            <p:nvPr/>
          </p:nvSpPr>
          <p:spPr bwMode="auto">
            <a:xfrm>
              <a:off x="4214" y="3203"/>
              <a:ext cx="148" cy="91"/>
            </a:xfrm>
            <a:prstGeom prst="rect">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endParaRPr lang="en-IE"/>
            </a:p>
          </p:txBody>
        </p:sp>
        <p:sp>
          <p:nvSpPr>
            <p:cNvPr id="696514" name="Text Box 194">
              <a:extLst>
                <a:ext uri="{FF2B5EF4-FFF2-40B4-BE49-F238E27FC236}">
                  <a16:creationId xmlns:a16="http://schemas.microsoft.com/office/drawing/2014/main" id="{E2CC36E3-6EB6-1489-B66E-FA4317302A84}"/>
                </a:ext>
              </a:extLst>
            </p:cNvPr>
            <p:cNvSpPr txBox="1">
              <a:spLocks noChangeArrowheads="1"/>
            </p:cNvSpPr>
            <p:nvPr/>
          </p:nvSpPr>
          <p:spPr bwMode="auto">
            <a:xfrm rot="-9041">
              <a:off x="4396" y="3330"/>
              <a:ext cx="586" cy="7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eaLnBrk="0" hangingPunct="0"/>
              <a:r>
                <a:rPr lang="en-GB" altLang="en-US" sz="1000" b="1"/>
                <a:t>-  Muddy Limestone</a:t>
              </a:r>
            </a:p>
          </p:txBody>
        </p:sp>
        <p:sp>
          <p:nvSpPr>
            <p:cNvPr id="696515" name="Rectangle 195">
              <a:extLst>
                <a:ext uri="{FF2B5EF4-FFF2-40B4-BE49-F238E27FC236}">
                  <a16:creationId xmlns:a16="http://schemas.microsoft.com/office/drawing/2014/main" id="{59D2B5D4-6281-7888-65C4-D46B30E7C76D}"/>
                </a:ext>
              </a:extLst>
            </p:cNvPr>
            <p:cNvSpPr>
              <a:spLocks noChangeArrowheads="1"/>
            </p:cNvSpPr>
            <p:nvPr/>
          </p:nvSpPr>
          <p:spPr bwMode="auto">
            <a:xfrm>
              <a:off x="4214" y="3326"/>
              <a:ext cx="148" cy="91"/>
            </a:xfrm>
            <a:prstGeom prst="rect">
              <a:avLst/>
            </a:prstGeom>
            <a:solidFill>
              <a:schemeClr val="bg2"/>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endParaRPr lang="en-IE"/>
            </a:p>
          </p:txBody>
        </p:sp>
        <p:sp>
          <p:nvSpPr>
            <p:cNvPr id="696516" name="Text Box 196">
              <a:extLst>
                <a:ext uri="{FF2B5EF4-FFF2-40B4-BE49-F238E27FC236}">
                  <a16:creationId xmlns:a16="http://schemas.microsoft.com/office/drawing/2014/main" id="{DFED69D0-7D67-0DCA-344E-DD7435AD997D}"/>
                </a:ext>
              </a:extLst>
            </p:cNvPr>
            <p:cNvSpPr txBox="1">
              <a:spLocks noChangeArrowheads="1"/>
            </p:cNvSpPr>
            <p:nvPr/>
          </p:nvSpPr>
          <p:spPr bwMode="auto">
            <a:xfrm rot="-9041">
              <a:off x="4396" y="3453"/>
              <a:ext cx="537" cy="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eaLnBrk="0" hangingPunct="0"/>
              <a:r>
                <a:rPr lang="en-GB" altLang="en-US" sz="1000" b="1"/>
                <a:t>-  Laminated Beds</a:t>
              </a:r>
            </a:p>
          </p:txBody>
        </p:sp>
        <p:sp>
          <p:nvSpPr>
            <p:cNvPr id="696517" name="Rectangle 197">
              <a:extLst>
                <a:ext uri="{FF2B5EF4-FFF2-40B4-BE49-F238E27FC236}">
                  <a16:creationId xmlns:a16="http://schemas.microsoft.com/office/drawing/2014/main" id="{D74CBDB6-01DA-A859-C1C3-5928C5E5B92B}"/>
                </a:ext>
              </a:extLst>
            </p:cNvPr>
            <p:cNvSpPr>
              <a:spLocks noChangeArrowheads="1"/>
            </p:cNvSpPr>
            <p:nvPr/>
          </p:nvSpPr>
          <p:spPr bwMode="auto">
            <a:xfrm>
              <a:off x="4214" y="3451"/>
              <a:ext cx="148" cy="91"/>
            </a:xfrm>
            <a:prstGeom prst="rect">
              <a:avLst/>
            </a:prstGeom>
            <a:solidFill>
              <a:srgbClr val="808000"/>
            </a:solidFill>
            <a:ln w="9525">
              <a:solidFill>
                <a:srgbClr val="8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endParaRPr lang="en-IE"/>
            </a:p>
          </p:txBody>
        </p:sp>
        <p:sp>
          <p:nvSpPr>
            <p:cNvPr id="696518" name="Text Box 198">
              <a:extLst>
                <a:ext uri="{FF2B5EF4-FFF2-40B4-BE49-F238E27FC236}">
                  <a16:creationId xmlns:a16="http://schemas.microsoft.com/office/drawing/2014/main" id="{3F215FE5-9A3B-7A99-7E4D-948FBE7670B5}"/>
                </a:ext>
              </a:extLst>
            </p:cNvPr>
            <p:cNvSpPr txBox="1">
              <a:spLocks noChangeArrowheads="1"/>
            </p:cNvSpPr>
            <p:nvPr/>
          </p:nvSpPr>
          <p:spPr bwMode="auto">
            <a:xfrm rot="-9041">
              <a:off x="4396" y="3569"/>
              <a:ext cx="343" cy="7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eaLnBrk="0" hangingPunct="0"/>
              <a:r>
                <a:rPr lang="en-GB" altLang="en-US" sz="1000" b="1"/>
                <a:t>-  Red Beds</a:t>
              </a:r>
            </a:p>
          </p:txBody>
        </p:sp>
        <p:sp>
          <p:nvSpPr>
            <p:cNvPr id="696519" name="Rectangle 199">
              <a:extLst>
                <a:ext uri="{FF2B5EF4-FFF2-40B4-BE49-F238E27FC236}">
                  <a16:creationId xmlns:a16="http://schemas.microsoft.com/office/drawing/2014/main" id="{290A1BEA-24D7-4DC5-9C82-AB88463A302B}"/>
                </a:ext>
              </a:extLst>
            </p:cNvPr>
            <p:cNvSpPr>
              <a:spLocks noChangeArrowheads="1"/>
            </p:cNvSpPr>
            <p:nvPr/>
          </p:nvSpPr>
          <p:spPr bwMode="auto">
            <a:xfrm>
              <a:off x="4214" y="3567"/>
              <a:ext cx="148" cy="91"/>
            </a:xfrm>
            <a:prstGeom prst="rect">
              <a:avLst/>
            </a:prstGeom>
            <a:solidFill>
              <a:srgbClr val="FF99CC"/>
            </a:solidFill>
            <a:ln w="9525">
              <a:solidFill>
                <a:srgbClr val="FF99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endParaRPr lang="en-IE"/>
            </a:p>
          </p:txBody>
        </p:sp>
        <p:sp>
          <p:nvSpPr>
            <p:cNvPr id="696520" name="Text Box 200">
              <a:extLst>
                <a:ext uri="{FF2B5EF4-FFF2-40B4-BE49-F238E27FC236}">
                  <a16:creationId xmlns:a16="http://schemas.microsoft.com/office/drawing/2014/main" id="{84E58A04-BED6-DC66-098B-4B7FA5C9A498}"/>
                </a:ext>
              </a:extLst>
            </p:cNvPr>
            <p:cNvSpPr txBox="1">
              <a:spLocks noChangeArrowheads="1"/>
            </p:cNvSpPr>
            <p:nvPr/>
          </p:nvSpPr>
          <p:spPr bwMode="auto">
            <a:xfrm rot="-9041">
              <a:off x="4396" y="3794"/>
              <a:ext cx="612" cy="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eaLnBrk="0" hangingPunct="0"/>
              <a:r>
                <a:rPr lang="en-GB" altLang="en-US" sz="1000" b="1"/>
                <a:t>-  Lower Palaeozoics</a:t>
              </a:r>
            </a:p>
          </p:txBody>
        </p:sp>
        <p:sp>
          <p:nvSpPr>
            <p:cNvPr id="696521" name="Rectangle 201">
              <a:extLst>
                <a:ext uri="{FF2B5EF4-FFF2-40B4-BE49-F238E27FC236}">
                  <a16:creationId xmlns:a16="http://schemas.microsoft.com/office/drawing/2014/main" id="{23812916-F24C-B60B-C853-6CD6DA508CBE}"/>
                </a:ext>
              </a:extLst>
            </p:cNvPr>
            <p:cNvSpPr>
              <a:spLocks noChangeArrowheads="1"/>
            </p:cNvSpPr>
            <p:nvPr/>
          </p:nvSpPr>
          <p:spPr bwMode="auto">
            <a:xfrm>
              <a:off x="4221" y="3798"/>
              <a:ext cx="148" cy="91"/>
            </a:xfrm>
            <a:prstGeom prst="rect">
              <a:avLst/>
            </a:prstGeom>
            <a:solidFill>
              <a:srgbClr val="800080"/>
            </a:solidFill>
            <a:ln w="9525">
              <a:solidFill>
                <a:srgbClr val="8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endParaRPr lang="en-IE"/>
            </a:p>
          </p:txBody>
        </p:sp>
        <p:sp>
          <p:nvSpPr>
            <p:cNvPr id="696522" name="Freeform 202">
              <a:extLst>
                <a:ext uri="{FF2B5EF4-FFF2-40B4-BE49-F238E27FC236}">
                  <a16:creationId xmlns:a16="http://schemas.microsoft.com/office/drawing/2014/main" id="{3EF75A6F-F380-1B90-80EA-7C8373484CFE}"/>
                </a:ext>
              </a:extLst>
            </p:cNvPr>
            <p:cNvSpPr>
              <a:spLocks/>
            </p:cNvSpPr>
            <p:nvPr/>
          </p:nvSpPr>
          <p:spPr bwMode="auto">
            <a:xfrm>
              <a:off x="4206" y="3000"/>
              <a:ext cx="181" cy="34"/>
            </a:xfrm>
            <a:custGeom>
              <a:avLst/>
              <a:gdLst>
                <a:gd name="T0" fmla="*/ 0 w 177"/>
                <a:gd name="T1" fmla="*/ 0 h 36"/>
                <a:gd name="T2" fmla="*/ 33 w 177"/>
                <a:gd name="T3" fmla="*/ 33 h 36"/>
                <a:gd name="T4" fmla="*/ 69 w 177"/>
                <a:gd name="T5" fmla="*/ 0 h 36"/>
                <a:gd name="T6" fmla="*/ 102 w 177"/>
                <a:gd name="T7" fmla="*/ 36 h 36"/>
                <a:gd name="T8" fmla="*/ 141 w 177"/>
                <a:gd name="T9" fmla="*/ 0 h 36"/>
                <a:gd name="T10" fmla="*/ 177 w 177"/>
                <a:gd name="T11" fmla="*/ 33 h 36"/>
              </a:gdLst>
              <a:ahLst/>
              <a:cxnLst>
                <a:cxn ang="0">
                  <a:pos x="T0" y="T1"/>
                </a:cxn>
                <a:cxn ang="0">
                  <a:pos x="T2" y="T3"/>
                </a:cxn>
                <a:cxn ang="0">
                  <a:pos x="T4" y="T5"/>
                </a:cxn>
                <a:cxn ang="0">
                  <a:pos x="T6" y="T7"/>
                </a:cxn>
                <a:cxn ang="0">
                  <a:pos x="T8" y="T9"/>
                </a:cxn>
                <a:cxn ang="0">
                  <a:pos x="T10" y="T11"/>
                </a:cxn>
              </a:cxnLst>
              <a:rect l="0" t="0" r="r" b="b"/>
              <a:pathLst>
                <a:path w="177" h="36">
                  <a:moveTo>
                    <a:pt x="0" y="0"/>
                  </a:moveTo>
                  <a:lnTo>
                    <a:pt x="33" y="33"/>
                  </a:lnTo>
                  <a:lnTo>
                    <a:pt x="69" y="0"/>
                  </a:lnTo>
                  <a:lnTo>
                    <a:pt x="102" y="36"/>
                  </a:lnTo>
                  <a:lnTo>
                    <a:pt x="141" y="0"/>
                  </a:lnTo>
                  <a:lnTo>
                    <a:pt x="177" y="33"/>
                  </a:lnTo>
                </a:path>
              </a:pathLst>
            </a:custGeom>
            <a:noFill/>
            <a:ln w="28575" cap="flat" cmpd="sng">
              <a:solidFill>
                <a:srgbClr val="FF9900"/>
              </a:solidFill>
              <a:prstDash val="solid"/>
              <a:round/>
              <a:headEnd type="none" w="med" len="med"/>
              <a:tailEnd type="none" w="med" len="med"/>
            </a:ln>
            <a:effectLst/>
            <a:extLst>
              <a:ext uri="{909E8E84-426E-40DD-AFC4-6F175D3DCCD1}">
                <a14:hiddenFill xmlns:a14="http://schemas.microsoft.com/office/drawing/2010/main">
                  <a:solidFill>
                    <a:srgbClr val="FF0000">
                      <a:alpha val="50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523" name="Freeform 203">
              <a:extLst>
                <a:ext uri="{FF2B5EF4-FFF2-40B4-BE49-F238E27FC236}">
                  <a16:creationId xmlns:a16="http://schemas.microsoft.com/office/drawing/2014/main" id="{A80A7CB5-A9FF-CE2A-EF4F-ED5826CEBF1A}"/>
                </a:ext>
              </a:extLst>
            </p:cNvPr>
            <p:cNvSpPr>
              <a:spLocks/>
            </p:cNvSpPr>
            <p:nvPr/>
          </p:nvSpPr>
          <p:spPr bwMode="auto">
            <a:xfrm>
              <a:off x="4205" y="3706"/>
              <a:ext cx="181" cy="34"/>
            </a:xfrm>
            <a:custGeom>
              <a:avLst/>
              <a:gdLst>
                <a:gd name="T0" fmla="*/ 0 w 177"/>
                <a:gd name="T1" fmla="*/ 0 h 36"/>
                <a:gd name="T2" fmla="*/ 33 w 177"/>
                <a:gd name="T3" fmla="*/ 33 h 36"/>
                <a:gd name="T4" fmla="*/ 69 w 177"/>
                <a:gd name="T5" fmla="*/ 0 h 36"/>
                <a:gd name="T6" fmla="*/ 102 w 177"/>
                <a:gd name="T7" fmla="*/ 36 h 36"/>
                <a:gd name="T8" fmla="*/ 141 w 177"/>
                <a:gd name="T9" fmla="*/ 0 h 36"/>
                <a:gd name="T10" fmla="*/ 177 w 177"/>
                <a:gd name="T11" fmla="*/ 33 h 36"/>
              </a:gdLst>
              <a:ahLst/>
              <a:cxnLst>
                <a:cxn ang="0">
                  <a:pos x="T0" y="T1"/>
                </a:cxn>
                <a:cxn ang="0">
                  <a:pos x="T2" y="T3"/>
                </a:cxn>
                <a:cxn ang="0">
                  <a:pos x="T4" y="T5"/>
                </a:cxn>
                <a:cxn ang="0">
                  <a:pos x="T6" y="T7"/>
                </a:cxn>
                <a:cxn ang="0">
                  <a:pos x="T8" y="T9"/>
                </a:cxn>
                <a:cxn ang="0">
                  <a:pos x="T10" y="T11"/>
                </a:cxn>
              </a:cxnLst>
              <a:rect l="0" t="0" r="r" b="b"/>
              <a:pathLst>
                <a:path w="177" h="36">
                  <a:moveTo>
                    <a:pt x="0" y="0"/>
                  </a:moveTo>
                  <a:lnTo>
                    <a:pt x="33" y="33"/>
                  </a:lnTo>
                  <a:lnTo>
                    <a:pt x="69" y="0"/>
                  </a:lnTo>
                  <a:lnTo>
                    <a:pt x="102" y="36"/>
                  </a:lnTo>
                  <a:lnTo>
                    <a:pt x="141" y="0"/>
                  </a:lnTo>
                  <a:lnTo>
                    <a:pt x="177" y="33"/>
                  </a:lnTo>
                </a:path>
              </a:pathLst>
            </a:custGeom>
            <a:noFill/>
            <a:ln w="38100" cap="flat" cmpd="sng">
              <a:solidFill>
                <a:srgbClr val="800080"/>
              </a:solidFill>
              <a:prstDash val="solid"/>
              <a:round/>
              <a:headEnd type="none" w="med" len="med"/>
              <a:tailEnd type="none" w="med" len="med"/>
            </a:ln>
            <a:effectLst/>
            <a:extLst>
              <a:ext uri="{909E8E84-426E-40DD-AFC4-6F175D3DCCD1}">
                <a14:hiddenFill xmlns:a14="http://schemas.microsoft.com/office/drawing/2010/main">
                  <a:solidFill>
                    <a:srgbClr val="FF0000">
                      <a:alpha val="50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524" name="Text Box 204">
              <a:extLst>
                <a:ext uri="{FF2B5EF4-FFF2-40B4-BE49-F238E27FC236}">
                  <a16:creationId xmlns:a16="http://schemas.microsoft.com/office/drawing/2014/main" id="{148E2F4B-059D-264E-0BBE-91BADC1F4214}"/>
                </a:ext>
              </a:extLst>
            </p:cNvPr>
            <p:cNvSpPr txBox="1">
              <a:spLocks noChangeArrowheads="1"/>
            </p:cNvSpPr>
            <p:nvPr/>
          </p:nvSpPr>
          <p:spPr bwMode="auto">
            <a:xfrm rot="-9041">
              <a:off x="4446" y="2975"/>
              <a:ext cx="478" cy="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eaLnBrk="0" hangingPunct="0"/>
              <a:r>
                <a:rPr lang="en-GB" altLang="en-US" sz="1000" b="1"/>
                <a:t>Erosion Surface</a:t>
              </a:r>
            </a:p>
          </p:txBody>
        </p:sp>
        <p:sp>
          <p:nvSpPr>
            <p:cNvPr id="696525" name="Text Box 205">
              <a:extLst>
                <a:ext uri="{FF2B5EF4-FFF2-40B4-BE49-F238E27FC236}">
                  <a16:creationId xmlns:a16="http://schemas.microsoft.com/office/drawing/2014/main" id="{101F352D-B052-C76C-7E31-52DC8DBEC1D3}"/>
                </a:ext>
              </a:extLst>
            </p:cNvPr>
            <p:cNvSpPr txBox="1">
              <a:spLocks noChangeArrowheads="1"/>
            </p:cNvSpPr>
            <p:nvPr/>
          </p:nvSpPr>
          <p:spPr bwMode="auto">
            <a:xfrm rot="-9041">
              <a:off x="4446" y="3678"/>
              <a:ext cx="590" cy="7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l" eaLnBrk="0" hangingPunct="0"/>
              <a:r>
                <a:rPr lang="en-GB" altLang="en-US" sz="1000" b="1"/>
                <a:t>Major Unconformity</a:t>
              </a:r>
            </a:p>
          </p:txBody>
        </p:sp>
        <p:sp>
          <p:nvSpPr>
            <p:cNvPr id="696526" name="Text Box 206">
              <a:extLst>
                <a:ext uri="{FF2B5EF4-FFF2-40B4-BE49-F238E27FC236}">
                  <a16:creationId xmlns:a16="http://schemas.microsoft.com/office/drawing/2014/main" id="{A3A0E587-628B-6A1C-B224-93608133743B}"/>
                </a:ext>
              </a:extLst>
            </p:cNvPr>
            <p:cNvSpPr txBox="1">
              <a:spLocks noChangeArrowheads="1"/>
            </p:cNvSpPr>
            <p:nvPr/>
          </p:nvSpPr>
          <p:spPr bwMode="auto">
            <a:xfrm rot="-9041">
              <a:off x="3826" y="2793"/>
              <a:ext cx="300" cy="6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r" eaLnBrk="0" hangingPunct="0"/>
              <a:r>
                <a:rPr lang="en-GB" altLang="en-US" sz="900" b="1"/>
                <a:t>ARUNDIAN</a:t>
              </a:r>
            </a:p>
          </p:txBody>
        </p:sp>
        <p:sp>
          <p:nvSpPr>
            <p:cNvPr id="696527" name="Text Box 207">
              <a:extLst>
                <a:ext uri="{FF2B5EF4-FFF2-40B4-BE49-F238E27FC236}">
                  <a16:creationId xmlns:a16="http://schemas.microsoft.com/office/drawing/2014/main" id="{D7C5A6E2-62DC-F492-B1FF-CC62BEB3A8CB}"/>
                </a:ext>
              </a:extLst>
            </p:cNvPr>
            <p:cNvSpPr txBox="1">
              <a:spLocks noChangeArrowheads="1"/>
            </p:cNvSpPr>
            <p:nvPr/>
          </p:nvSpPr>
          <p:spPr bwMode="auto">
            <a:xfrm rot="-9041">
              <a:off x="3866" y="2973"/>
              <a:ext cx="260" cy="6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r" eaLnBrk="0" hangingPunct="0"/>
              <a:r>
                <a:rPr lang="en-GB" altLang="en-US" sz="900" b="1"/>
                <a:t>CHADIAN</a:t>
              </a:r>
            </a:p>
          </p:txBody>
        </p:sp>
        <p:sp>
          <p:nvSpPr>
            <p:cNvPr id="696528" name="Text Box 208">
              <a:extLst>
                <a:ext uri="{FF2B5EF4-FFF2-40B4-BE49-F238E27FC236}">
                  <a16:creationId xmlns:a16="http://schemas.microsoft.com/office/drawing/2014/main" id="{1EA4F70C-A12B-05DB-2982-FBE856B80C2F}"/>
                </a:ext>
              </a:extLst>
            </p:cNvPr>
            <p:cNvSpPr txBox="1">
              <a:spLocks noChangeArrowheads="1"/>
            </p:cNvSpPr>
            <p:nvPr/>
          </p:nvSpPr>
          <p:spPr bwMode="auto">
            <a:xfrm rot="-9041">
              <a:off x="3763" y="3330"/>
              <a:ext cx="363" cy="6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r" eaLnBrk="0" hangingPunct="0"/>
              <a:r>
                <a:rPr lang="en-GB" altLang="en-US" sz="900" b="1"/>
                <a:t>COURCEYAN</a:t>
              </a:r>
            </a:p>
          </p:txBody>
        </p:sp>
        <p:sp>
          <p:nvSpPr>
            <p:cNvPr id="696529" name="Text Box 209">
              <a:extLst>
                <a:ext uri="{FF2B5EF4-FFF2-40B4-BE49-F238E27FC236}">
                  <a16:creationId xmlns:a16="http://schemas.microsoft.com/office/drawing/2014/main" id="{FB92FF80-C30A-5E93-7D95-0D5E05647D96}"/>
                </a:ext>
              </a:extLst>
            </p:cNvPr>
            <p:cNvSpPr txBox="1">
              <a:spLocks noChangeArrowheads="1"/>
            </p:cNvSpPr>
            <p:nvPr/>
          </p:nvSpPr>
          <p:spPr bwMode="auto">
            <a:xfrm rot="-9041">
              <a:off x="3769" y="3748"/>
              <a:ext cx="360" cy="13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algn="r" eaLnBrk="0" hangingPunct="0"/>
              <a:r>
                <a:rPr lang="en-GB" altLang="en-US" sz="900" b="1"/>
                <a:t>SILURIAN/</a:t>
              </a:r>
            </a:p>
            <a:p>
              <a:pPr algn="r" eaLnBrk="0" hangingPunct="0"/>
              <a:r>
                <a:rPr lang="en-GB" altLang="en-US" sz="900" b="1"/>
                <a:t>ORDOVICIAN</a:t>
              </a:r>
            </a:p>
          </p:txBody>
        </p:sp>
      </p:grpSp>
      <p:sp>
        <p:nvSpPr>
          <p:cNvPr id="696530" name="Rectangle 210">
            <a:extLst>
              <a:ext uri="{FF2B5EF4-FFF2-40B4-BE49-F238E27FC236}">
                <a16:creationId xmlns:a16="http://schemas.microsoft.com/office/drawing/2014/main" id="{2693E7FB-5EB6-64EB-6677-16AF2784EC3D}"/>
              </a:ext>
            </a:extLst>
          </p:cNvPr>
          <p:cNvSpPr>
            <a:spLocks noChangeArrowheads="1"/>
          </p:cNvSpPr>
          <p:nvPr/>
        </p:nvSpPr>
        <p:spPr bwMode="auto">
          <a:xfrm>
            <a:off x="860425" y="1093788"/>
            <a:ext cx="8001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2"/>
                </a:solidFill>
                <a:miter lim="800000"/>
                <a:headEnd/>
                <a:tailEnd/>
              </a14:hiddenLine>
            </a:ext>
          </a:extLst>
        </p:spPr>
        <p:txBody>
          <a:bodyPr wrap="none" lIns="0" tIns="0" rIns="0" bIns="0">
            <a:spAutoFit/>
          </a:bodyPr>
          <a:lstStyle/>
          <a:p>
            <a:pPr algn="l" eaLnBrk="0" hangingPunct="0"/>
            <a:r>
              <a:rPr lang="en-US" altLang="en-US" sz="1600" b="1" i="1">
                <a:solidFill>
                  <a:schemeClr val="bg2"/>
                </a:solidFill>
              </a:rPr>
              <a:t>SWEX B</a:t>
            </a:r>
          </a:p>
        </p:txBody>
      </p:sp>
      <p:sp>
        <p:nvSpPr>
          <p:cNvPr id="696531" name="AutoShape 211">
            <a:extLst>
              <a:ext uri="{FF2B5EF4-FFF2-40B4-BE49-F238E27FC236}">
                <a16:creationId xmlns:a16="http://schemas.microsoft.com/office/drawing/2014/main" id="{B1D6E92D-FBC1-5914-C3D3-302139C21E24}"/>
              </a:ext>
            </a:extLst>
          </p:cNvPr>
          <p:cNvSpPr>
            <a:spLocks/>
          </p:cNvSpPr>
          <p:nvPr/>
        </p:nvSpPr>
        <p:spPr bwMode="auto">
          <a:xfrm rot="5400000">
            <a:off x="1119188" y="336550"/>
            <a:ext cx="330200" cy="2362200"/>
          </a:xfrm>
          <a:prstGeom prst="leftBrace">
            <a:avLst>
              <a:gd name="adj1" fmla="val 59615"/>
              <a:gd name="adj2" fmla="val 49583"/>
            </a:avLst>
          </a:prstGeom>
          <a:noFill/>
          <a:ln w="9525">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532" name="Text Box 212">
            <a:extLst>
              <a:ext uri="{FF2B5EF4-FFF2-40B4-BE49-F238E27FC236}">
                <a16:creationId xmlns:a16="http://schemas.microsoft.com/office/drawing/2014/main" id="{207F03E2-847B-496E-82DF-10293E9A4C8C}"/>
              </a:ext>
            </a:extLst>
          </p:cNvPr>
          <p:cNvSpPr txBox="1">
            <a:spLocks noChangeArrowheads="1"/>
          </p:cNvSpPr>
          <p:nvPr/>
        </p:nvSpPr>
        <p:spPr bwMode="auto">
          <a:xfrm>
            <a:off x="1724025" y="2801938"/>
            <a:ext cx="920750" cy="366712"/>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12700">
                <a:solidFill>
                  <a:srgbClr val="00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r>
              <a:rPr lang="en-US" altLang="en-US">
                <a:solidFill>
                  <a:srgbClr val="66FFFF"/>
                </a:solidFill>
              </a:rPr>
              <a:t>N</a:t>
            </a:r>
            <a:r>
              <a:rPr lang="en-GB" altLang="en-US">
                <a:solidFill>
                  <a:srgbClr val="66FFFF"/>
                </a:solidFill>
              </a:rPr>
              <a:t> Fault</a:t>
            </a:r>
          </a:p>
        </p:txBody>
      </p:sp>
      <p:sp>
        <p:nvSpPr>
          <p:cNvPr id="696533" name="Freeform 213">
            <a:extLst>
              <a:ext uri="{FF2B5EF4-FFF2-40B4-BE49-F238E27FC236}">
                <a16:creationId xmlns:a16="http://schemas.microsoft.com/office/drawing/2014/main" id="{C1B55748-2874-EF59-C54B-27A5F715108C}"/>
              </a:ext>
            </a:extLst>
          </p:cNvPr>
          <p:cNvSpPr>
            <a:spLocks/>
          </p:cNvSpPr>
          <p:nvPr/>
        </p:nvSpPr>
        <p:spPr bwMode="auto">
          <a:xfrm>
            <a:off x="1900238" y="3163888"/>
            <a:ext cx="1090612" cy="238125"/>
          </a:xfrm>
          <a:custGeom>
            <a:avLst/>
            <a:gdLst>
              <a:gd name="T0" fmla="*/ 0 w 906"/>
              <a:gd name="T1" fmla="*/ 48 h 194"/>
              <a:gd name="T2" fmla="*/ 24 w 906"/>
              <a:gd name="T3" fmla="*/ 84 h 194"/>
              <a:gd name="T4" fmla="*/ 67 w 906"/>
              <a:gd name="T5" fmla="*/ 123 h 194"/>
              <a:gd name="T6" fmla="*/ 108 w 906"/>
              <a:gd name="T7" fmla="*/ 150 h 194"/>
              <a:gd name="T8" fmla="*/ 148 w 906"/>
              <a:gd name="T9" fmla="*/ 173 h 194"/>
              <a:gd name="T10" fmla="*/ 190 w 906"/>
              <a:gd name="T11" fmla="*/ 188 h 194"/>
              <a:gd name="T12" fmla="*/ 249 w 906"/>
              <a:gd name="T13" fmla="*/ 194 h 194"/>
              <a:gd name="T14" fmla="*/ 310 w 906"/>
              <a:gd name="T15" fmla="*/ 189 h 194"/>
              <a:gd name="T16" fmla="*/ 357 w 906"/>
              <a:gd name="T17" fmla="*/ 188 h 194"/>
              <a:gd name="T18" fmla="*/ 384 w 906"/>
              <a:gd name="T19" fmla="*/ 182 h 194"/>
              <a:gd name="T20" fmla="*/ 436 w 906"/>
              <a:gd name="T21" fmla="*/ 183 h 194"/>
              <a:gd name="T22" fmla="*/ 495 w 906"/>
              <a:gd name="T23" fmla="*/ 182 h 194"/>
              <a:gd name="T24" fmla="*/ 573 w 906"/>
              <a:gd name="T25" fmla="*/ 176 h 194"/>
              <a:gd name="T26" fmla="*/ 648 w 906"/>
              <a:gd name="T27" fmla="*/ 161 h 194"/>
              <a:gd name="T28" fmla="*/ 756 w 906"/>
              <a:gd name="T29" fmla="*/ 141 h 194"/>
              <a:gd name="T30" fmla="*/ 815 w 906"/>
              <a:gd name="T31" fmla="*/ 110 h 194"/>
              <a:gd name="T32" fmla="*/ 867 w 906"/>
              <a:gd name="T33" fmla="*/ 75 h 194"/>
              <a:gd name="T34" fmla="*/ 885 w 906"/>
              <a:gd name="T35" fmla="*/ 32 h 194"/>
              <a:gd name="T36" fmla="*/ 906 w 906"/>
              <a:gd name="T37"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06" h="194">
                <a:moveTo>
                  <a:pt x="0" y="48"/>
                </a:moveTo>
                <a:lnTo>
                  <a:pt x="24" y="84"/>
                </a:lnTo>
                <a:lnTo>
                  <a:pt x="67" y="123"/>
                </a:lnTo>
                <a:lnTo>
                  <a:pt x="108" y="150"/>
                </a:lnTo>
                <a:lnTo>
                  <a:pt x="148" y="173"/>
                </a:lnTo>
                <a:lnTo>
                  <a:pt x="190" y="188"/>
                </a:lnTo>
                <a:lnTo>
                  <a:pt x="249" y="194"/>
                </a:lnTo>
                <a:lnTo>
                  <a:pt x="310" y="189"/>
                </a:lnTo>
                <a:lnTo>
                  <a:pt x="357" y="188"/>
                </a:lnTo>
                <a:lnTo>
                  <a:pt x="384" y="182"/>
                </a:lnTo>
                <a:lnTo>
                  <a:pt x="436" y="183"/>
                </a:lnTo>
                <a:lnTo>
                  <a:pt x="495" y="182"/>
                </a:lnTo>
                <a:lnTo>
                  <a:pt x="573" y="176"/>
                </a:lnTo>
                <a:lnTo>
                  <a:pt x="648" y="161"/>
                </a:lnTo>
                <a:lnTo>
                  <a:pt x="756" y="141"/>
                </a:lnTo>
                <a:lnTo>
                  <a:pt x="815" y="110"/>
                </a:lnTo>
                <a:lnTo>
                  <a:pt x="867" y="75"/>
                </a:lnTo>
                <a:lnTo>
                  <a:pt x="885" y="32"/>
                </a:lnTo>
                <a:lnTo>
                  <a:pt x="906" y="0"/>
                </a:lnTo>
              </a:path>
            </a:pathLst>
          </a:custGeom>
          <a:noFill/>
          <a:ln w="28575" cap="flat" cmpd="sng">
            <a:solidFill>
              <a:srgbClr val="000080"/>
            </a:solidFill>
            <a:prstDash val="solid"/>
            <a:round/>
            <a:headEnd type="none" w="med" len="med"/>
            <a:tailEnd type="none" w="med" len="me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534" name="Freeform 214">
            <a:extLst>
              <a:ext uri="{FF2B5EF4-FFF2-40B4-BE49-F238E27FC236}">
                <a16:creationId xmlns:a16="http://schemas.microsoft.com/office/drawing/2014/main" id="{3BF2076B-92EF-7AC5-61EC-8BC6A0088C0C}"/>
              </a:ext>
            </a:extLst>
          </p:cNvPr>
          <p:cNvSpPr>
            <a:spLocks/>
          </p:cNvSpPr>
          <p:nvPr/>
        </p:nvSpPr>
        <p:spPr bwMode="auto">
          <a:xfrm>
            <a:off x="2905125" y="3214688"/>
            <a:ext cx="309563" cy="80962"/>
          </a:xfrm>
          <a:custGeom>
            <a:avLst/>
            <a:gdLst>
              <a:gd name="T0" fmla="*/ 24 w 195"/>
              <a:gd name="T1" fmla="*/ 33 h 51"/>
              <a:gd name="T2" fmla="*/ 111 w 195"/>
              <a:gd name="T3" fmla="*/ 15 h 51"/>
              <a:gd name="T4" fmla="*/ 195 w 195"/>
              <a:gd name="T5" fmla="*/ 0 h 51"/>
              <a:gd name="T6" fmla="*/ 189 w 195"/>
              <a:gd name="T7" fmla="*/ 12 h 51"/>
              <a:gd name="T8" fmla="*/ 100 w 195"/>
              <a:gd name="T9" fmla="*/ 29 h 51"/>
              <a:gd name="T10" fmla="*/ 0 w 195"/>
              <a:gd name="T11" fmla="*/ 51 h 51"/>
              <a:gd name="T12" fmla="*/ 24 w 195"/>
              <a:gd name="T13" fmla="*/ 33 h 51"/>
            </a:gdLst>
            <a:ahLst/>
            <a:cxnLst>
              <a:cxn ang="0">
                <a:pos x="T0" y="T1"/>
              </a:cxn>
              <a:cxn ang="0">
                <a:pos x="T2" y="T3"/>
              </a:cxn>
              <a:cxn ang="0">
                <a:pos x="T4" y="T5"/>
              </a:cxn>
              <a:cxn ang="0">
                <a:pos x="T6" y="T7"/>
              </a:cxn>
              <a:cxn ang="0">
                <a:pos x="T8" y="T9"/>
              </a:cxn>
              <a:cxn ang="0">
                <a:pos x="T10" y="T11"/>
              </a:cxn>
              <a:cxn ang="0">
                <a:pos x="T12" y="T13"/>
              </a:cxn>
            </a:cxnLst>
            <a:rect l="0" t="0" r="r" b="b"/>
            <a:pathLst>
              <a:path w="195" h="51">
                <a:moveTo>
                  <a:pt x="24" y="33"/>
                </a:moveTo>
                <a:lnTo>
                  <a:pt x="111" y="15"/>
                </a:lnTo>
                <a:lnTo>
                  <a:pt x="195" y="0"/>
                </a:lnTo>
                <a:lnTo>
                  <a:pt x="189" y="12"/>
                </a:lnTo>
                <a:lnTo>
                  <a:pt x="100" y="29"/>
                </a:lnTo>
                <a:lnTo>
                  <a:pt x="0" y="51"/>
                </a:lnTo>
                <a:lnTo>
                  <a:pt x="24" y="33"/>
                </a:lnTo>
                <a:close/>
              </a:path>
            </a:pathLst>
          </a:custGeom>
          <a:solidFill>
            <a:srgbClr val="FF0000"/>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pic>
        <p:nvPicPr>
          <p:cNvPr id="696535" name="Picture 215">
            <a:extLst>
              <a:ext uri="{FF2B5EF4-FFF2-40B4-BE49-F238E27FC236}">
                <a16:creationId xmlns:a16="http://schemas.microsoft.com/office/drawing/2014/main" id="{47097523-28B1-4756-390E-EE02C93F6CA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33450" y="2143125"/>
            <a:ext cx="292100" cy="568325"/>
          </a:xfrm>
          <a:prstGeom prst="rect">
            <a:avLst/>
          </a:prstGeom>
          <a:noFill/>
          <a:extLst>
            <a:ext uri="{909E8E84-426E-40DD-AFC4-6F175D3DCCD1}">
              <a14:hiddenFill xmlns:a14="http://schemas.microsoft.com/office/drawing/2010/main">
                <a:solidFill>
                  <a:srgbClr val="FFFFFF"/>
                </a:solidFill>
              </a14:hiddenFill>
            </a:ext>
          </a:extLst>
        </p:spPr>
      </p:pic>
      <p:sp>
        <p:nvSpPr>
          <p:cNvPr id="696536" name="Text Box 216">
            <a:extLst>
              <a:ext uri="{FF2B5EF4-FFF2-40B4-BE49-F238E27FC236}">
                <a16:creationId xmlns:a16="http://schemas.microsoft.com/office/drawing/2014/main" id="{5151F225-7A66-E5C4-EF5A-26C035540D0C}"/>
              </a:ext>
            </a:extLst>
          </p:cNvPr>
          <p:cNvSpPr txBox="1">
            <a:spLocks noChangeArrowheads="1"/>
          </p:cNvSpPr>
          <p:nvPr/>
        </p:nvSpPr>
        <p:spPr bwMode="auto">
          <a:xfrm>
            <a:off x="1169988" y="2008743"/>
            <a:ext cx="1981200" cy="738664"/>
          </a:xfrm>
          <a:prstGeom prst="rect">
            <a:avLst/>
          </a:prstGeom>
          <a:noFill/>
          <a:ln>
            <a:noFill/>
          </a:ln>
          <a:effectLst/>
          <a:extLst>
            <a:ext uri="{909E8E84-426E-40DD-AFC4-6F175D3DCCD1}">
              <a14:hiddenFill xmlns:a14="http://schemas.microsoft.com/office/drawing/2010/main">
                <a:solidFill>
                  <a:srgbClr val="FF0000">
                    <a:alpha val="50000"/>
                  </a:srgbClr>
                </a:solidFill>
              </a14:hiddenFill>
            </a:ext>
            <a:ext uri="{91240B29-F687-4F45-9708-019B960494DF}">
              <a14:hiddenLine xmlns:a14="http://schemas.microsoft.com/office/drawing/2010/main" w="12700">
                <a:solidFill>
                  <a:srgbClr val="00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hangingPunct="0"/>
            <a:r>
              <a:rPr lang="en-IE" altLang="en-US" sz="1400">
                <a:solidFill>
                  <a:schemeClr val="bg1"/>
                </a:solidFill>
              </a:rPr>
              <a:t>Scale Image</a:t>
            </a:r>
          </a:p>
          <a:p>
            <a:pPr eaLnBrk="0" hangingPunct="0"/>
            <a:r>
              <a:rPr lang="en-IE" altLang="en-US" sz="1400">
                <a:solidFill>
                  <a:schemeClr val="bg1"/>
                </a:solidFill>
              </a:rPr>
              <a:t>Eiffel Tower</a:t>
            </a:r>
          </a:p>
          <a:p>
            <a:pPr eaLnBrk="0" hangingPunct="0"/>
            <a:r>
              <a:rPr lang="en-IE" altLang="en-US" sz="1400">
                <a:solidFill>
                  <a:schemeClr val="bg1"/>
                </a:solidFill>
              </a:rPr>
              <a:t>(300m)</a:t>
            </a:r>
            <a:endParaRPr lang="en-GB" altLang="en-US" sz="1400">
              <a:solidFill>
                <a:schemeClr val="bg1"/>
              </a:solidFill>
            </a:endParaRPr>
          </a:p>
        </p:txBody>
      </p:sp>
      <p:sp>
        <p:nvSpPr>
          <p:cNvPr id="696537" name="Text Box 217">
            <a:extLst>
              <a:ext uri="{FF2B5EF4-FFF2-40B4-BE49-F238E27FC236}">
                <a16:creationId xmlns:a16="http://schemas.microsoft.com/office/drawing/2014/main" id="{9FD30BB2-6464-988D-B823-195F61E23A38}"/>
              </a:ext>
            </a:extLst>
          </p:cNvPr>
          <p:cNvSpPr txBox="1">
            <a:spLocks noChangeArrowheads="1"/>
          </p:cNvSpPr>
          <p:nvPr/>
        </p:nvSpPr>
        <p:spPr bwMode="auto">
          <a:xfrm>
            <a:off x="8229600" y="990600"/>
            <a:ext cx="914400" cy="4889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IE" altLang="en-US" sz="1600" b="1" i="1">
                <a:solidFill>
                  <a:schemeClr val="bg2"/>
                </a:solidFill>
              </a:rPr>
              <a:t>Nevin-stown</a:t>
            </a:r>
            <a:endParaRPr lang="en-GB" altLang="en-US" sz="1600" b="1" i="1">
              <a:solidFill>
                <a:schemeClr val="bg2"/>
              </a:solidFill>
            </a:endParaRPr>
          </a:p>
        </p:txBody>
      </p:sp>
      <p:sp>
        <p:nvSpPr>
          <p:cNvPr id="696538" name="Rectangle 218">
            <a:extLst>
              <a:ext uri="{FF2B5EF4-FFF2-40B4-BE49-F238E27FC236}">
                <a16:creationId xmlns:a16="http://schemas.microsoft.com/office/drawing/2014/main" id="{E4FF0729-345D-467F-8210-BE352D10A629}"/>
              </a:ext>
            </a:extLst>
          </p:cNvPr>
          <p:cNvSpPr>
            <a:spLocks noChangeArrowheads="1"/>
          </p:cNvSpPr>
          <p:nvPr/>
        </p:nvSpPr>
        <p:spPr bwMode="auto">
          <a:xfrm>
            <a:off x="0" y="6248400"/>
            <a:ext cx="228600" cy="2286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E"/>
          </a:p>
        </p:txBody>
      </p:sp>
      <p:sp>
        <p:nvSpPr>
          <p:cNvPr id="696539" name="Text Box 219">
            <a:extLst>
              <a:ext uri="{FF2B5EF4-FFF2-40B4-BE49-F238E27FC236}">
                <a16:creationId xmlns:a16="http://schemas.microsoft.com/office/drawing/2014/main" id="{06BFAD1E-735F-F33A-5CD3-135D4B624A1F}"/>
              </a:ext>
            </a:extLst>
          </p:cNvPr>
          <p:cNvSpPr txBox="1">
            <a:spLocks noChangeArrowheads="1"/>
          </p:cNvSpPr>
          <p:nvPr/>
        </p:nvSpPr>
        <p:spPr bwMode="auto">
          <a:xfrm>
            <a:off x="8001000" y="457200"/>
            <a:ext cx="985838" cy="457200"/>
          </a:xfrm>
          <a:prstGeom prst="rect">
            <a:avLst/>
          </a:prstGeom>
          <a:noFill/>
          <a:ln>
            <a:noFill/>
          </a:ln>
          <a:effectLst/>
          <a:extLst>
            <a:ext uri="{909E8E84-426E-40DD-AFC4-6F175D3DCCD1}">
              <a14:hiddenFill xmlns:a14="http://schemas.microsoft.com/office/drawing/2010/main">
                <a:solidFill>
                  <a:srgbClr val="FF0000">
                    <a:alpha val="50000"/>
                  </a:srgbClr>
                </a:solidFill>
              </a14:hiddenFill>
            </a:ext>
            <a:ext uri="{91240B29-F687-4F45-9708-019B960494DF}">
              <a14:hiddenLine xmlns:a14="http://schemas.microsoft.com/office/drawing/2010/main" w="12700">
                <a:solidFill>
                  <a:srgbClr val="00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r>
              <a:rPr lang="en-IE" altLang="en-US" sz="1200" b="1">
                <a:solidFill>
                  <a:srgbClr val="0000FF"/>
                </a:solidFill>
              </a:rPr>
              <a:t>River</a:t>
            </a:r>
          </a:p>
          <a:p>
            <a:pPr eaLnBrk="0" hangingPunct="0"/>
            <a:r>
              <a:rPr lang="en-IE" altLang="en-US" sz="1200" b="1">
                <a:solidFill>
                  <a:srgbClr val="0000FF"/>
                </a:solidFill>
              </a:rPr>
              <a:t>Blackwater</a:t>
            </a:r>
            <a:endParaRPr lang="en-GB" altLang="en-US" sz="1200" b="1">
              <a:solidFill>
                <a:srgbClr val="0000FF"/>
              </a:solidFill>
            </a:endParaRPr>
          </a:p>
        </p:txBody>
      </p:sp>
      <p:sp>
        <p:nvSpPr>
          <p:cNvPr id="696540" name="Line 220">
            <a:extLst>
              <a:ext uri="{FF2B5EF4-FFF2-40B4-BE49-F238E27FC236}">
                <a16:creationId xmlns:a16="http://schemas.microsoft.com/office/drawing/2014/main" id="{5FB9D7BB-B531-97A0-1D97-171437A813EE}"/>
              </a:ext>
            </a:extLst>
          </p:cNvPr>
          <p:cNvSpPr>
            <a:spLocks noChangeShapeType="1"/>
          </p:cNvSpPr>
          <p:nvPr/>
        </p:nvSpPr>
        <p:spPr bwMode="auto">
          <a:xfrm>
            <a:off x="8534400" y="838200"/>
            <a:ext cx="3175" cy="225425"/>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E"/>
          </a:p>
        </p:txBody>
      </p:sp>
      <p:grpSp>
        <p:nvGrpSpPr>
          <p:cNvPr id="5" name="Group 4">
            <a:extLst>
              <a:ext uri="{FF2B5EF4-FFF2-40B4-BE49-F238E27FC236}">
                <a16:creationId xmlns:a16="http://schemas.microsoft.com/office/drawing/2014/main" id="{A600F60C-4946-10AA-23E1-A5EA33C82C6D}"/>
              </a:ext>
            </a:extLst>
          </p:cNvPr>
          <p:cNvGrpSpPr/>
          <p:nvPr/>
        </p:nvGrpSpPr>
        <p:grpSpPr>
          <a:xfrm>
            <a:off x="-230270" y="2496344"/>
            <a:ext cx="7128538" cy="2216332"/>
            <a:chOff x="-230270" y="2496344"/>
            <a:chExt cx="7128538" cy="2216332"/>
          </a:xfrm>
        </p:grpSpPr>
        <p:sp>
          <p:nvSpPr>
            <p:cNvPr id="3" name="Oval 2">
              <a:extLst>
                <a:ext uri="{FF2B5EF4-FFF2-40B4-BE49-F238E27FC236}">
                  <a16:creationId xmlns:a16="http://schemas.microsoft.com/office/drawing/2014/main" id="{FBBDFDA9-3520-B338-87FA-D1606D8C67B3}"/>
                </a:ext>
              </a:extLst>
            </p:cNvPr>
            <p:cNvSpPr/>
            <p:nvPr/>
          </p:nvSpPr>
          <p:spPr>
            <a:xfrm rot="20977046">
              <a:off x="-230270" y="2496344"/>
              <a:ext cx="7128538" cy="1087437"/>
            </a:xfrm>
            <a:prstGeom prst="ellipse">
              <a:avLst/>
            </a:prstGeom>
            <a:noFill/>
            <a:ln w="571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extBox 3">
              <a:extLst>
                <a:ext uri="{FF2B5EF4-FFF2-40B4-BE49-F238E27FC236}">
                  <a16:creationId xmlns:a16="http://schemas.microsoft.com/office/drawing/2014/main" id="{E0EA3846-24CE-AF94-2F9D-F3134B6825AB}"/>
                </a:ext>
              </a:extLst>
            </p:cNvPr>
            <p:cNvSpPr txBox="1"/>
            <p:nvPr/>
          </p:nvSpPr>
          <p:spPr>
            <a:xfrm>
              <a:off x="173037" y="4066345"/>
              <a:ext cx="3950697" cy="646331"/>
            </a:xfrm>
            <a:prstGeom prst="rect">
              <a:avLst/>
            </a:prstGeom>
            <a:noFill/>
          </p:spPr>
          <p:txBody>
            <a:bodyPr wrap="none" rtlCol="0">
              <a:spAutoFit/>
            </a:bodyPr>
            <a:lstStyle/>
            <a:p>
              <a:pPr algn="ctr"/>
              <a:r>
                <a:rPr lang="en-IE" dirty="0">
                  <a:solidFill>
                    <a:srgbClr val="FF0000"/>
                  </a:solidFill>
                </a:rPr>
                <a:t>SOUTH-WEST EXTENSION</a:t>
              </a:r>
            </a:p>
            <a:p>
              <a:pPr algn="ctr"/>
              <a:r>
                <a:rPr lang="en-IE" dirty="0">
                  <a:solidFill>
                    <a:srgbClr val="FF0000"/>
                  </a:solidFill>
                </a:rPr>
                <a:t>DRILLING GEOLOGICAL TARGETS</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a:t>Boliden Tara Mines Limited Exploration</a:t>
            </a:r>
          </a:p>
        </p:txBody>
      </p:sp>
      <p:pic>
        <p:nvPicPr>
          <p:cNvPr id="5" name="Picture 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5347" y="2204864"/>
            <a:ext cx="4867632" cy="4247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3"/>
          <p:cNvSpPr txBox="1">
            <a:spLocks noChangeArrowheads="1"/>
          </p:cNvSpPr>
          <p:nvPr/>
        </p:nvSpPr>
        <p:spPr bwMode="auto">
          <a:xfrm>
            <a:off x="0" y="0"/>
            <a:ext cx="9252520" cy="369332"/>
          </a:xfrm>
          <a:prstGeom prst="rect">
            <a:avLst/>
          </a:prstGeom>
          <a:noFill/>
          <a:ln w="9525">
            <a:noFill/>
            <a:miter lim="800000"/>
            <a:headEnd/>
            <a:tailEnd/>
          </a:ln>
        </p:spPr>
        <p:txBody>
          <a:bodyPr wrap="square">
            <a:spAutoFit/>
          </a:bodyPr>
          <a:lstStyle/>
          <a:p>
            <a:r>
              <a:rPr lang="en-IE" dirty="0" err="1">
                <a:solidFill>
                  <a:schemeClr val="accent1">
                    <a:lumMod val="25000"/>
                  </a:schemeClr>
                </a:solidFill>
              </a:rPr>
              <a:t>Geologica</a:t>
            </a:r>
            <a:r>
              <a:rPr lang="en-IE" dirty="0">
                <a:solidFill>
                  <a:schemeClr val="accent1">
                    <a:lumMod val="25000"/>
                  </a:schemeClr>
                </a:solidFill>
              </a:rPr>
              <a:t> Targeting (1)  Late Wrench Faulting Dislocates Ore</a:t>
            </a:r>
            <a:endParaRPr lang="en-IE" sz="1800" dirty="0">
              <a:solidFill>
                <a:schemeClr val="accent1">
                  <a:lumMod val="25000"/>
                </a:schemeClr>
              </a:solidFill>
            </a:endParaRPr>
          </a:p>
        </p:txBody>
      </p:sp>
      <p:grpSp>
        <p:nvGrpSpPr>
          <p:cNvPr id="424964" name="Group 424963"/>
          <p:cNvGrpSpPr/>
          <p:nvPr/>
        </p:nvGrpSpPr>
        <p:grpSpPr>
          <a:xfrm>
            <a:off x="3904910" y="466604"/>
            <a:ext cx="4900111" cy="5656099"/>
            <a:chOff x="3886200" y="477155"/>
            <a:chExt cx="4900111" cy="5656099"/>
          </a:xfrm>
        </p:grpSpPr>
        <p:pic>
          <p:nvPicPr>
            <p:cNvPr id="42496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37256" y="477155"/>
              <a:ext cx="3749055" cy="2484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14431" y="3100507"/>
              <a:ext cx="2170775" cy="3032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Arrow Connector 8"/>
            <p:cNvCxnSpPr/>
            <p:nvPr/>
          </p:nvCxnSpPr>
          <p:spPr bwMode="auto">
            <a:xfrm flipH="1">
              <a:off x="3906982" y="2971800"/>
              <a:ext cx="2639291" cy="218209"/>
            </a:xfrm>
            <a:prstGeom prst="straightConnector1">
              <a:avLst/>
            </a:prstGeom>
            <a:noFill/>
            <a:ln w="19050" cap="flat" cmpd="sng" algn="ctr">
              <a:solidFill>
                <a:schemeClr val="tx1"/>
              </a:solidFill>
              <a:prstDash val="solid"/>
              <a:round/>
              <a:headEnd type="none" w="med" len="med"/>
              <a:tailEnd type="arrow"/>
            </a:ln>
            <a:effectLst/>
          </p:spPr>
        </p:cxnSp>
        <p:cxnSp>
          <p:nvCxnSpPr>
            <p:cNvPr id="13" name="Straight Arrow Connector 12"/>
            <p:cNvCxnSpPr/>
            <p:nvPr/>
          </p:nvCxnSpPr>
          <p:spPr bwMode="auto">
            <a:xfrm flipH="1" flipV="1">
              <a:off x="3886200" y="3325091"/>
              <a:ext cx="1953491" cy="602673"/>
            </a:xfrm>
            <a:prstGeom prst="straightConnector1">
              <a:avLst/>
            </a:prstGeom>
            <a:noFill/>
            <a:ln w="19050" cap="flat" cmpd="sng" algn="ctr">
              <a:solidFill>
                <a:schemeClr val="tx1"/>
              </a:solidFill>
              <a:prstDash val="solid"/>
              <a:round/>
              <a:headEnd type="none" w="med" len="med"/>
              <a:tailEnd type="arrow"/>
            </a:ln>
            <a:effectLst/>
          </p:spPr>
        </p:cxnSp>
      </p:grpSp>
      <p:grpSp>
        <p:nvGrpSpPr>
          <p:cNvPr id="424963" name="Group 424962"/>
          <p:cNvGrpSpPr/>
          <p:nvPr/>
        </p:nvGrpSpPr>
        <p:grpSpPr>
          <a:xfrm>
            <a:off x="2103268" y="3504606"/>
            <a:ext cx="1806557" cy="1254155"/>
            <a:chOff x="2103268" y="3504606"/>
            <a:chExt cx="1806557" cy="1254155"/>
          </a:xfrm>
        </p:grpSpPr>
        <p:sp>
          <p:nvSpPr>
            <p:cNvPr id="23" name="Right Arrow 22"/>
            <p:cNvSpPr/>
            <p:nvPr/>
          </p:nvSpPr>
          <p:spPr bwMode="auto">
            <a:xfrm rot="18145316">
              <a:off x="3016737" y="3648622"/>
              <a:ext cx="504056" cy="216024"/>
            </a:xfrm>
            <a:prstGeom prst="rightArrow">
              <a:avLst/>
            </a:prstGeom>
            <a:solidFill>
              <a:srgbClr val="0000CC"/>
            </a:solidFill>
            <a:ln w="9525" cap="flat" cmpd="sng" algn="ctr">
              <a:solidFill>
                <a:srgbClr val="0000CC"/>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IE" sz="2400" b="0" i="0" u="none" strike="noStrike" cap="none" normalizeH="0" baseline="0">
                <a:ln>
                  <a:noFill/>
                </a:ln>
                <a:solidFill>
                  <a:schemeClr val="tx2"/>
                </a:solidFill>
                <a:effectLst/>
                <a:latin typeface="Arial" charset="0"/>
              </a:endParaRPr>
            </a:p>
          </p:txBody>
        </p:sp>
        <p:sp>
          <p:nvSpPr>
            <p:cNvPr id="25" name="Right Arrow 24"/>
            <p:cNvSpPr/>
            <p:nvPr/>
          </p:nvSpPr>
          <p:spPr bwMode="auto">
            <a:xfrm rot="7300259">
              <a:off x="3549785" y="3824196"/>
              <a:ext cx="504056" cy="216024"/>
            </a:xfrm>
            <a:prstGeom prst="rightArrow">
              <a:avLst/>
            </a:prstGeom>
            <a:solidFill>
              <a:srgbClr val="0000CC"/>
            </a:solidFill>
            <a:ln w="9525" cap="flat" cmpd="sng" algn="ctr">
              <a:solidFill>
                <a:srgbClr val="0000CC"/>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IE" sz="2400" b="0" i="0" u="none" strike="noStrike" cap="none" normalizeH="0" baseline="0">
                <a:ln>
                  <a:noFill/>
                </a:ln>
                <a:solidFill>
                  <a:schemeClr val="tx2"/>
                </a:solidFill>
                <a:effectLst/>
                <a:latin typeface="Arial" charset="0"/>
              </a:endParaRPr>
            </a:p>
          </p:txBody>
        </p:sp>
        <p:sp>
          <p:nvSpPr>
            <p:cNvPr id="24" name="TextBox 23"/>
            <p:cNvSpPr txBox="1"/>
            <p:nvPr/>
          </p:nvSpPr>
          <p:spPr bwMode="auto">
            <a:xfrm>
              <a:off x="2103268" y="3927764"/>
              <a:ext cx="932756" cy="830997"/>
            </a:xfrm>
            <a:prstGeom prst="rect">
              <a:avLst/>
            </a:prstGeom>
            <a:solidFill>
              <a:schemeClr val="bg1"/>
            </a:solidFill>
            <a:ln w="9525">
              <a:noFill/>
              <a:miter lim="800000"/>
              <a:headEnd/>
              <a:tailEnd/>
            </a:ln>
          </p:spPr>
          <p:txBody>
            <a:bodyPr wrap="none" rtlCol="0">
              <a:spAutoFit/>
            </a:bodyPr>
            <a:lstStyle/>
            <a:p>
              <a:pPr algn="l" eaLnBrk="0" hangingPunct="0"/>
              <a:r>
                <a:rPr lang="en-IE" sz="1600" b="1" dirty="0">
                  <a:solidFill>
                    <a:srgbClr val="0000CC"/>
                  </a:solidFill>
                </a:rPr>
                <a:t>&gt;500m</a:t>
              </a:r>
            </a:p>
            <a:p>
              <a:pPr algn="l" eaLnBrk="0" hangingPunct="0"/>
              <a:r>
                <a:rPr lang="en-IE" sz="1600" b="1" dirty="0">
                  <a:solidFill>
                    <a:srgbClr val="0000CC"/>
                  </a:solidFill>
                </a:rPr>
                <a:t>Dextral</a:t>
              </a:r>
            </a:p>
            <a:p>
              <a:pPr algn="l" eaLnBrk="0" hangingPunct="0"/>
              <a:r>
                <a:rPr lang="en-IE" sz="1600" b="1" dirty="0">
                  <a:solidFill>
                    <a:srgbClr val="0000CC"/>
                  </a:solidFill>
                </a:rPr>
                <a:t>Wrench</a:t>
              </a:r>
            </a:p>
          </p:txBody>
        </p:sp>
      </p:grpSp>
      <p:grpSp>
        <p:nvGrpSpPr>
          <p:cNvPr id="424965" name="Group 424964"/>
          <p:cNvGrpSpPr/>
          <p:nvPr/>
        </p:nvGrpSpPr>
        <p:grpSpPr>
          <a:xfrm>
            <a:off x="198279" y="631836"/>
            <a:ext cx="4515852" cy="3410736"/>
            <a:chOff x="198279" y="631836"/>
            <a:chExt cx="4515852" cy="3410736"/>
          </a:xfrm>
        </p:grpSpPr>
        <p:sp>
          <p:nvSpPr>
            <p:cNvPr id="19" name="Oval 18"/>
            <p:cNvSpPr/>
            <p:nvPr/>
          </p:nvSpPr>
          <p:spPr bwMode="auto">
            <a:xfrm rot="18111268">
              <a:off x="3221250" y="3440111"/>
              <a:ext cx="864096" cy="340825"/>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IE" sz="2400" b="0" i="0" u="none" strike="noStrike" cap="none" normalizeH="0" baseline="0">
                <a:ln>
                  <a:noFill/>
                </a:ln>
                <a:solidFill>
                  <a:schemeClr val="tx2"/>
                </a:solidFill>
                <a:effectLst/>
                <a:latin typeface="Arial" charset="0"/>
              </a:endParaRPr>
            </a:p>
          </p:txBody>
        </p:sp>
        <p:sp>
          <p:nvSpPr>
            <p:cNvPr id="26" name="TextBox 25"/>
            <p:cNvSpPr txBox="1"/>
            <p:nvPr/>
          </p:nvSpPr>
          <p:spPr bwMode="auto">
            <a:xfrm>
              <a:off x="198279" y="631836"/>
              <a:ext cx="4515852" cy="1077218"/>
            </a:xfrm>
            <a:prstGeom prst="rect">
              <a:avLst/>
            </a:prstGeom>
            <a:solidFill>
              <a:schemeClr val="bg1"/>
            </a:solidFill>
            <a:ln w="9525">
              <a:noFill/>
              <a:miter lim="800000"/>
              <a:headEnd/>
              <a:tailEnd/>
            </a:ln>
          </p:spPr>
          <p:txBody>
            <a:bodyPr wrap="none" rtlCol="0">
              <a:spAutoFit/>
            </a:bodyPr>
            <a:lstStyle/>
            <a:p>
              <a:pPr algn="just" eaLnBrk="0" hangingPunct="0"/>
              <a:r>
                <a:rPr lang="en-IE" sz="1600" dirty="0">
                  <a:solidFill>
                    <a:srgbClr val="FF0000"/>
                  </a:solidFill>
                </a:rPr>
                <a:t>Recognition of post-ore dextral wrench</a:t>
              </a:r>
            </a:p>
            <a:p>
              <a:pPr algn="just" eaLnBrk="0" hangingPunct="0"/>
              <a:r>
                <a:rPr lang="en-IE" sz="1600" dirty="0">
                  <a:solidFill>
                    <a:srgbClr val="FF0000"/>
                  </a:solidFill>
                </a:rPr>
                <a:t>along the A-C Fault Zones led to directed </a:t>
              </a:r>
              <a:r>
                <a:rPr lang="en-IE" sz="1600" dirty="0" err="1">
                  <a:solidFill>
                    <a:srgbClr val="FF0000"/>
                  </a:solidFill>
                </a:rPr>
                <a:t>drillng</a:t>
              </a:r>
              <a:endParaRPr lang="en-IE" sz="1600" dirty="0">
                <a:solidFill>
                  <a:srgbClr val="FF0000"/>
                </a:solidFill>
              </a:endParaRPr>
            </a:p>
            <a:p>
              <a:pPr algn="just" eaLnBrk="0" hangingPunct="0"/>
              <a:r>
                <a:rPr lang="en-IE" sz="1600" dirty="0">
                  <a:solidFill>
                    <a:srgbClr val="FF0000"/>
                  </a:solidFill>
                </a:rPr>
                <a:t>stepping SW on the SE side of the faults and</a:t>
              </a:r>
            </a:p>
            <a:p>
              <a:pPr algn="just" eaLnBrk="0" hangingPunct="0"/>
              <a:r>
                <a:rPr lang="en-IE" sz="1600" dirty="0">
                  <a:solidFill>
                    <a:srgbClr val="FF0000"/>
                  </a:solidFill>
                </a:rPr>
                <a:t>discovered ~1Mt displaced ore.</a:t>
              </a:r>
            </a:p>
          </p:txBody>
        </p:sp>
        <p:cxnSp>
          <p:nvCxnSpPr>
            <p:cNvPr id="28" name="Straight Arrow Connector 27"/>
            <p:cNvCxnSpPr>
              <a:endCxn id="19" idx="0"/>
            </p:cNvCxnSpPr>
            <p:nvPr/>
          </p:nvCxnSpPr>
          <p:spPr bwMode="auto">
            <a:xfrm>
              <a:off x="2632620" y="1955275"/>
              <a:ext cx="875931" cy="1565311"/>
            </a:xfrm>
            <a:prstGeom prst="straightConnector1">
              <a:avLst/>
            </a:prstGeom>
            <a:noFill/>
            <a:ln w="19050" cap="flat" cmpd="sng" algn="ctr">
              <a:solidFill>
                <a:srgbClr val="FF0000"/>
              </a:solidFill>
              <a:prstDash val="solid"/>
              <a:round/>
              <a:headEnd type="none" w="med" len="med"/>
              <a:tailEnd type="arrow"/>
            </a:ln>
            <a:effectLst/>
          </p:spPr>
        </p:cxnSp>
      </p:grpSp>
    </p:spTree>
    <p:extLst>
      <p:ext uri="{BB962C8B-B14F-4D97-AF65-F5344CB8AC3E}">
        <p14:creationId xmlns:p14="http://schemas.microsoft.com/office/powerpoint/2010/main" val="12267566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 name="Date Placeholder 1"/>
          <p:cNvSpPr txBox="1">
            <a:spLocks/>
          </p:cNvSpPr>
          <p:nvPr/>
        </p:nvSpPr>
        <p:spPr>
          <a:xfrm>
            <a:off x="5250656" y="6682493"/>
            <a:ext cx="1600200" cy="154781"/>
          </a:xfrm>
          <a:prstGeom prst="rect">
            <a:avLst/>
          </a:prstGeom>
        </p:spPr>
        <p:txBody>
          <a:bodyPr/>
          <a:lstStyle>
            <a:defPPr>
              <a:defRPr lang="en-US"/>
            </a:defPPr>
            <a:lvl1pPr algn="l" rtl="0" fontAlgn="base">
              <a:spcBef>
                <a:spcPct val="0"/>
              </a:spcBef>
              <a:spcAft>
                <a:spcPct val="0"/>
              </a:spcAft>
              <a:defRPr sz="2400" kern="1200">
                <a:solidFill>
                  <a:schemeClr val="tx2"/>
                </a:solidFill>
                <a:latin typeface="Arial" charset="0"/>
                <a:ea typeface="+mn-ea"/>
                <a:cs typeface="Arial" charset="0"/>
              </a:defRPr>
            </a:lvl1pPr>
            <a:lvl2pPr marL="457200" algn="l" rtl="0" fontAlgn="base">
              <a:spcBef>
                <a:spcPct val="0"/>
              </a:spcBef>
              <a:spcAft>
                <a:spcPct val="0"/>
              </a:spcAft>
              <a:defRPr sz="2400" kern="1200">
                <a:solidFill>
                  <a:schemeClr val="tx2"/>
                </a:solidFill>
                <a:latin typeface="Arial" charset="0"/>
                <a:ea typeface="+mn-ea"/>
                <a:cs typeface="Arial" charset="0"/>
              </a:defRPr>
            </a:lvl2pPr>
            <a:lvl3pPr marL="914400" algn="l" rtl="0" fontAlgn="base">
              <a:spcBef>
                <a:spcPct val="0"/>
              </a:spcBef>
              <a:spcAft>
                <a:spcPct val="0"/>
              </a:spcAft>
              <a:defRPr sz="2400" kern="1200">
                <a:solidFill>
                  <a:schemeClr val="tx2"/>
                </a:solidFill>
                <a:latin typeface="Arial" charset="0"/>
                <a:ea typeface="+mn-ea"/>
                <a:cs typeface="Arial" charset="0"/>
              </a:defRPr>
            </a:lvl3pPr>
            <a:lvl4pPr marL="1371600" algn="l" rtl="0" fontAlgn="base">
              <a:spcBef>
                <a:spcPct val="0"/>
              </a:spcBef>
              <a:spcAft>
                <a:spcPct val="0"/>
              </a:spcAft>
              <a:defRPr sz="2400" kern="1200">
                <a:solidFill>
                  <a:schemeClr val="tx2"/>
                </a:solidFill>
                <a:latin typeface="Arial" charset="0"/>
                <a:ea typeface="+mn-ea"/>
                <a:cs typeface="Arial" charset="0"/>
              </a:defRPr>
            </a:lvl4pPr>
            <a:lvl5pPr marL="1828800" algn="l" rtl="0" fontAlgn="base">
              <a:spcBef>
                <a:spcPct val="0"/>
              </a:spcBef>
              <a:spcAft>
                <a:spcPct val="0"/>
              </a:spcAft>
              <a:defRPr sz="2400" kern="1200">
                <a:solidFill>
                  <a:schemeClr val="tx2"/>
                </a:solidFill>
                <a:latin typeface="Arial" charset="0"/>
                <a:ea typeface="+mn-ea"/>
                <a:cs typeface="Arial" charset="0"/>
              </a:defRPr>
            </a:lvl5pPr>
            <a:lvl6pPr marL="2286000" algn="l" defTabSz="914400" rtl="0" eaLnBrk="1" latinLnBrk="0" hangingPunct="1">
              <a:defRPr sz="2400" kern="1200">
                <a:solidFill>
                  <a:schemeClr val="tx2"/>
                </a:solidFill>
                <a:latin typeface="Arial" charset="0"/>
                <a:ea typeface="+mn-ea"/>
                <a:cs typeface="Arial" charset="0"/>
              </a:defRPr>
            </a:lvl6pPr>
            <a:lvl7pPr marL="2743200" algn="l" defTabSz="914400" rtl="0" eaLnBrk="1" latinLnBrk="0" hangingPunct="1">
              <a:defRPr sz="2400" kern="1200">
                <a:solidFill>
                  <a:schemeClr val="tx2"/>
                </a:solidFill>
                <a:latin typeface="Arial" charset="0"/>
                <a:ea typeface="+mn-ea"/>
                <a:cs typeface="Arial" charset="0"/>
              </a:defRPr>
            </a:lvl7pPr>
            <a:lvl8pPr marL="3200400" algn="l" defTabSz="914400" rtl="0" eaLnBrk="1" latinLnBrk="0" hangingPunct="1">
              <a:defRPr sz="2400" kern="1200">
                <a:solidFill>
                  <a:schemeClr val="tx2"/>
                </a:solidFill>
                <a:latin typeface="Arial" charset="0"/>
                <a:ea typeface="+mn-ea"/>
                <a:cs typeface="Arial" charset="0"/>
              </a:defRPr>
            </a:lvl8pPr>
            <a:lvl9pPr marL="3657600" algn="l" defTabSz="914400" rtl="0" eaLnBrk="1" latinLnBrk="0" hangingPunct="1">
              <a:defRPr sz="2400" kern="1200">
                <a:solidFill>
                  <a:schemeClr val="tx2"/>
                </a:solidFill>
                <a:latin typeface="Arial" charset="0"/>
                <a:ea typeface="+mn-ea"/>
                <a:cs typeface="Arial" charset="0"/>
              </a:defRPr>
            </a:lvl9pPr>
          </a:lstStyle>
          <a:p>
            <a:pPr>
              <a:defRPr/>
            </a:pPr>
            <a:r>
              <a:rPr lang="en-US" sz="675">
                <a:solidFill>
                  <a:schemeClr val="bg1"/>
                </a:solidFill>
                <a:cs typeface="+mn-cs"/>
              </a:rPr>
              <a:t>PDAC March 2017</a:t>
            </a:r>
            <a:endParaRPr lang="en-GB" sz="675" dirty="0">
              <a:solidFill>
                <a:schemeClr val="bg1"/>
              </a:solidFill>
              <a:cs typeface="+mn-cs"/>
            </a:endParaRPr>
          </a:p>
        </p:txBody>
      </p:sp>
      <p:sp>
        <p:nvSpPr>
          <p:cNvPr id="37" name="Slide Number Placeholder 3"/>
          <p:cNvSpPr txBox="1">
            <a:spLocks/>
          </p:cNvSpPr>
          <p:nvPr/>
        </p:nvSpPr>
        <p:spPr>
          <a:xfrm>
            <a:off x="2909887" y="6680112"/>
            <a:ext cx="1081088" cy="153591"/>
          </a:xfrm>
          <a:prstGeom prst="rect">
            <a:avLst/>
          </a:prstGeom>
        </p:spPr>
        <p:txBody>
          <a:bodyPr/>
          <a:lstStyle>
            <a:defPPr>
              <a:defRPr lang="en-US"/>
            </a:defPPr>
            <a:lvl1pPr algn="l" rtl="0" fontAlgn="base">
              <a:spcBef>
                <a:spcPct val="0"/>
              </a:spcBef>
              <a:spcAft>
                <a:spcPct val="0"/>
              </a:spcAft>
              <a:defRPr sz="2400" kern="1200">
                <a:solidFill>
                  <a:schemeClr val="tx2"/>
                </a:solidFill>
                <a:latin typeface="Arial" charset="0"/>
                <a:ea typeface="+mn-ea"/>
                <a:cs typeface="Arial" charset="0"/>
              </a:defRPr>
            </a:lvl1pPr>
            <a:lvl2pPr marL="457200" algn="l" rtl="0" fontAlgn="base">
              <a:spcBef>
                <a:spcPct val="0"/>
              </a:spcBef>
              <a:spcAft>
                <a:spcPct val="0"/>
              </a:spcAft>
              <a:defRPr sz="2400" kern="1200">
                <a:solidFill>
                  <a:schemeClr val="tx2"/>
                </a:solidFill>
                <a:latin typeface="Arial" charset="0"/>
                <a:ea typeface="+mn-ea"/>
                <a:cs typeface="Arial" charset="0"/>
              </a:defRPr>
            </a:lvl2pPr>
            <a:lvl3pPr marL="914400" algn="l" rtl="0" fontAlgn="base">
              <a:spcBef>
                <a:spcPct val="0"/>
              </a:spcBef>
              <a:spcAft>
                <a:spcPct val="0"/>
              </a:spcAft>
              <a:defRPr sz="2400" kern="1200">
                <a:solidFill>
                  <a:schemeClr val="tx2"/>
                </a:solidFill>
                <a:latin typeface="Arial" charset="0"/>
                <a:ea typeface="+mn-ea"/>
                <a:cs typeface="Arial" charset="0"/>
              </a:defRPr>
            </a:lvl3pPr>
            <a:lvl4pPr marL="1371600" algn="l" rtl="0" fontAlgn="base">
              <a:spcBef>
                <a:spcPct val="0"/>
              </a:spcBef>
              <a:spcAft>
                <a:spcPct val="0"/>
              </a:spcAft>
              <a:defRPr sz="2400" kern="1200">
                <a:solidFill>
                  <a:schemeClr val="tx2"/>
                </a:solidFill>
                <a:latin typeface="Arial" charset="0"/>
                <a:ea typeface="+mn-ea"/>
                <a:cs typeface="Arial" charset="0"/>
              </a:defRPr>
            </a:lvl4pPr>
            <a:lvl5pPr marL="1828800" algn="l" rtl="0" fontAlgn="base">
              <a:spcBef>
                <a:spcPct val="0"/>
              </a:spcBef>
              <a:spcAft>
                <a:spcPct val="0"/>
              </a:spcAft>
              <a:defRPr sz="2400" kern="1200">
                <a:solidFill>
                  <a:schemeClr val="tx2"/>
                </a:solidFill>
                <a:latin typeface="Arial" charset="0"/>
                <a:ea typeface="+mn-ea"/>
                <a:cs typeface="Arial" charset="0"/>
              </a:defRPr>
            </a:lvl5pPr>
            <a:lvl6pPr marL="2286000" algn="l" defTabSz="914400" rtl="0" eaLnBrk="1" latinLnBrk="0" hangingPunct="1">
              <a:defRPr sz="2400" kern="1200">
                <a:solidFill>
                  <a:schemeClr val="tx2"/>
                </a:solidFill>
                <a:latin typeface="Arial" charset="0"/>
                <a:ea typeface="+mn-ea"/>
                <a:cs typeface="Arial" charset="0"/>
              </a:defRPr>
            </a:lvl6pPr>
            <a:lvl7pPr marL="2743200" algn="l" defTabSz="914400" rtl="0" eaLnBrk="1" latinLnBrk="0" hangingPunct="1">
              <a:defRPr sz="2400" kern="1200">
                <a:solidFill>
                  <a:schemeClr val="tx2"/>
                </a:solidFill>
                <a:latin typeface="Arial" charset="0"/>
                <a:ea typeface="+mn-ea"/>
                <a:cs typeface="Arial" charset="0"/>
              </a:defRPr>
            </a:lvl7pPr>
            <a:lvl8pPr marL="3200400" algn="l" defTabSz="914400" rtl="0" eaLnBrk="1" latinLnBrk="0" hangingPunct="1">
              <a:defRPr sz="2400" kern="1200">
                <a:solidFill>
                  <a:schemeClr val="tx2"/>
                </a:solidFill>
                <a:latin typeface="Arial" charset="0"/>
                <a:ea typeface="+mn-ea"/>
                <a:cs typeface="Arial" charset="0"/>
              </a:defRPr>
            </a:lvl8pPr>
            <a:lvl9pPr marL="3657600" algn="l" defTabSz="914400" rtl="0" eaLnBrk="1" latinLnBrk="0" hangingPunct="1">
              <a:defRPr sz="2400" kern="1200">
                <a:solidFill>
                  <a:schemeClr val="tx2"/>
                </a:solidFill>
                <a:latin typeface="Arial" charset="0"/>
                <a:ea typeface="+mn-ea"/>
                <a:cs typeface="Arial" charset="0"/>
              </a:defRPr>
            </a:lvl9pPr>
          </a:lstStyle>
          <a:p>
            <a:pPr>
              <a:defRPr/>
            </a:pPr>
            <a:fld id="{F63FDBE7-C2DE-413F-8B97-877502808F30}" type="slidenum">
              <a:rPr lang="en-GB" sz="675">
                <a:solidFill>
                  <a:schemeClr val="bg1"/>
                </a:solidFill>
                <a:cs typeface="+mn-cs"/>
              </a:rPr>
              <a:pPr>
                <a:defRPr/>
              </a:pPr>
              <a:t>64</a:t>
            </a:fld>
            <a:endParaRPr lang="en-GB" sz="675" dirty="0">
              <a:solidFill>
                <a:schemeClr val="bg1"/>
              </a:solidFill>
              <a:cs typeface="+mn-cs"/>
            </a:endParaRPr>
          </a:p>
        </p:txBody>
      </p:sp>
      <p:sp>
        <p:nvSpPr>
          <p:cNvPr id="38" name="Title 9"/>
          <p:cNvSpPr>
            <a:spLocks noGrp="1"/>
          </p:cNvSpPr>
          <p:nvPr>
            <p:ph type="title"/>
          </p:nvPr>
        </p:nvSpPr>
        <p:spPr>
          <a:xfrm>
            <a:off x="354619" y="1715559"/>
            <a:ext cx="5886654" cy="461665"/>
          </a:xfrm>
          <a:prstGeom prst="rect">
            <a:avLst/>
          </a:prstGeom>
        </p:spPr>
        <p:txBody>
          <a:bodyPr wrap="square">
            <a:spAutoFit/>
          </a:bodyPr>
          <a:lstStyle/>
          <a:p>
            <a:pPr algn="ctr"/>
            <a:r>
              <a:rPr lang="en-US" sz="2400" dirty="0">
                <a:latin typeface="+mn-lt"/>
              </a:rPr>
              <a:t>SW-NE Section Along Seismic Line 2</a:t>
            </a:r>
            <a:endParaRPr lang="en-IE" sz="2400" dirty="0">
              <a:latin typeface="+mn-lt"/>
            </a:endParaRPr>
          </a:p>
        </p:txBody>
      </p:sp>
      <p:pic>
        <p:nvPicPr>
          <p:cNvPr id="5" name="Picture 23"/>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9593" y="1681639"/>
            <a:ext cx="9150531" cy="5176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5"/>
          <p:cNvSpPr txBox="1">
            <a:spLocks noChangeArrowheads="1"/>
          </p:cNvSpPr>
          <p:nvPr/>
        </p:nvSpPr>
        <p:spPr bwMode="auto">
          <a:xfrm>
            <a:off x="2909887" y="2369867"/>
            <a:ext cx="120086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defPPr>
              <a:defRPr lang="en-US"/>
            </a:defPPr>
            <a:lvl1pPr eaLnBrk="1" hangingPunct="1">
              <a:defRPr sz="2000">
                <a:solidFill>
                  <a:schemeClr val="bg1"/>
                </a:solidFill>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IE" sz="1500" b="1" dirty="0"/>
              <a:t>Mine Site</a:t>
            </a:r>
            <a:endParaRPr lang="en-GB" sz="1500" b="1" dirty="0"/>
          </a:p>
        </p:txBody>
      </p:sp>
      <p:sp>
        <p:nvSpPr>
          <p:cNvPr id="8" name="TextBox 22"/>
          <p:cNvSpPr txBox="1">
            <a:spLocks noChangeArrowheads="1"/>
          </p:cNvSpPr>
          <p:nvPr/>
        </p:nvSpPr>
        <p:spPr bwMode="auto">
          <a:xfrm>
            <a:off x="151440" y="4568636"/>
            <a:ext cx="1789724" cy="646331"/>
          </a:xfrm>
          <a:prstGeom prst="rect">
            <a:avLst/>
          </a:prstGeom>
          <a:solidFill>
            <a:schemeClr val="bg1"/>
          </a:solidFill>
          <a:ln w="9525">
            <a:solidFill>
              <a:srgbClr val="000000"/>
            </a:solidFill>
            <a:miter lim="800000"/>
            <a:headEnd/>
            <a:tailEnd/>
          </a:ln>
        </p:spPr>
        <p:txBody>
          <a:bodyPr wrap="square">
            <a:spAutoFit/>
          </a:bodyPr>
          <a:lstStyle>
            <a:lvl1pPr eaLnBrk="0" hangingPunct="0">
              <a:defRPr sz="2400">
                <a:solidFill>
                  <a:schemeClr val="tx2"/>
                </a:solidFill>
                <a:latin typeface="Arial" charset="0"/>
                <a:cs typeface="Arial" charset="0"/>
              </a:defRPr>
            </a:lvl1pPr>
            <a:lvl2pPr marL="742950" indent="-285750" eaLnBrk="0" hangingPunct="0">
              <a:defRPr sz="2400">
                <a:solidFill>
                  <a:schemeClr val="tx2"/>
                </a:solidFill>
                <a:latin typeface="Arial" charset="0"/>
                <a:cs typeface="Arial" charset="0"/>
              </a:defRPr>
            </a:lvl2pPr>
            <a:lvl3pPr marL="1143000" indent="-228600" eaLnBrk="0" hangingPunct="0">
              <a:defRPr sz="2400">
                <a:solidFill>
                  <a:schemeClr val="tx2"/>
                </a:solidFill>
                <a:latin typeface="Arial" charset="0"/>
                <a:cs typeface="Arial" charset="0"/>
              </a:defRPr>
            </a:lvl3pPr>
            <a:lvl4pPr marL="1600200" indent="-228600" eaLnBrk="0" hangingPunct="0">
              <a:defRPr sz="2400">
                <a:solidFill>
                  <a:schemeClr val="tx2"/>
                </a:solidFill>
                <a:latin typeface="Arial" charset="0"/>
                <a:cs typeface="Arial" charset="0"/>
              </a:defRPr>
            </a:lvl4pPr>
            <a:lvl5pPr marL="2057400" indent="-228600" eaLnBrk="0" hangingPunct="0">
              <a:defRPr sz="2400">
                <a:solidFill>
                  <a:schemeClr val="tx2"/>
                </a:solidFill>
                <a:latin typeface="Arial" charset="0"/>
                <a:cs typeface="Arial" charset="0"/>
              </a:defRPr>
            </a:lvl5pPr>
            <a:lvl6pPr marL="2514600" indent="-228600" eaLnBrk="0" fontAlgn="base" hangingPunct="0">
              <a:spcBef>
                <a:spcPct val="0"/>
              </a:spcBef>
              <a:spcAft>
                <a:spcPct val="0"/>
              </a:spcAft>
              <a:defRPr sz="2400">
                <a:solidFill>
                  <a:schemeClr val="tx2"/>
                </a:solidFill>
                <a:latin typeface="Arial" charset="0"/>
                <a:cs typeface="Arial" charset="0"/>
              </a:defRPr>
            </a:lvl6pPr>
            <a:lvl7pPr marL="2971800" indent="-228600" eaLnBrk="0" fontAlgn="base" hangingPunct="0">
              <a:spcBef>
                <a:spcPct val="0"/>
              </a:spcBef>
              <a:spcAft>
                <a:spcPct val="0"/>
              </a:spcAft>
              <a:defRPr sz="2400">
                <a:solidFill>
                  <a:schemeClr val="tx2"/>
                </a:solidFill>
                <a:latin typeface="Arial" charset="0"/>
                <a:cs typeface="Arial" charset="0"/>
              </a:defRPr>
            </a:lvl7pPr>
            <a:lvl8pPr marL="3429000" indent="-228600" eaLnBrk="0" fontAlgn="base" hangingPunct="0">
              <a:spcBef>
                <a:spcPct val="0"/>
              </a:spcBef>
              <a:spcAft>
                <a:spcPct val="0"/>
              </a:spcAft>
              <a:defRPr sz="2400">
                <a:solidFill>
                  <a:schemeClr val="tx2"/>
                </a:solidFill>
                <a:latin typeface="Arial" charset="0"/>
                <a:cs typeface="Arial" charset="0"/>
              </a:defRPr>
            </a:lvl8pPr>
            <a:lvl9pPr marL="3886200" indent="-228600" eaLnBrk="0" fontAlgn="base" hangingPunct="0">
              <a:spcBef>
                <a:spcPct val="0"/>
              </a:spcBef>
              <a:spcAft>
                <a:spcPct val="0"/>
              </a:spcAft>
              <a:defRPr sz="2400">
                <a:solidFill>
                  <a:schemeClr val="tx2"/>
                </a:solidFill>
                <a:latin typeface="Arial" charset="0"/>
                <a:cs typeface="Arial" charset="0"/>
              </a:defRPr>
            </a:lvl9pPr>
          </a:lstStyle>
          <a:p>
            <a:pPr algn="ctr" eaLnBrk="1" hangingPunct="1"/>
            <a:r>
              <a:rPr lang="en-IE" sz="1200" b="1" dirty="0">
                <a:solidFill>
                  <a:schemeClr val="tx1"/>
                </a:solidFill>
              </a:rPr>
              <a:t>Operating Tara Mine</a:t>
            </a:r>
          </a:p>
          <a:p>
            <a:pPr algn="ctr" eaLnBrk="1" hangingPunct="1"/>
            <a:r>
              <a:rPr lang="en-IE" sz="1200" b="1" dirty="0">
                <a:solidFill>
                  <a:schemeClr val="tx1"/>
                </a:solidFill>
              </a:rPr>
              <a:t>South West Extension</a:t>
            </a:r>
          </a:p>
        </p:txBody>
      </p:sp>
      <p:sp>
        <p:nvSpPr>
          <p:cNvPr id="9" name="TextBox 23"/>
          <p:cNvSpPr txBox="1">
            <a:spLocks noChangeArrowheads="1"/>
          </p:cNvSpPr>
          <p:nvPr/>
        </p:nvSpPr>
        <p:spPr bwMode="auto">
          <a:xfrm>
            <a:off x="6214198" y="2474818"/>
            <a:ext cx="120086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2"/>
                </a:solidFill>
                <a:latin typeface="Arial" charset="0"/>
                <a:cs typeface="Arial" charset="0"/>
              </a:defRPr>
            </a:lvl1pPr>
            <a:lvl2pPr marL="742950" indent="-285750" eaLnBrk="0" hangingPunct="0">
              <a:defRPr sz="2400">
                <a:solidFill>
                  <a:schemeClr val="tx2"/>
                </a:solidFill>
                <a:latin typeface="Arial" charset="0"/>
                <a:cs typeface="Arial" charset="0"/>
              </a:defRPr>
            </a:lvl2pPr>
            <a:lvl3pPr marL="1143000" indent="-228600" eaLnBrk="0" hangingPunct="0">
              <a:defRPr sz="2400">
                <a:solidFill>
                  <a:schemeClr val="tx2"/>
                </a:solidFill>
                <a:latin typeface="Arial" charset="0"/>
                <a:cs typeface="Arial" charset="0"/>
              </a:defRPr>
            </a:lvl3pPr>
            <a:lvl4pPr marL="1600200" indent="-228600" eaLnBrk="0" hangingPunct="0">
              <a:defRPr sz="2400">
                <a:solidFill>
                  <a:schemeClr val="tx2"/>
                </a:solidFill>
                <a:latin typeface="Arial" charset="0"/>
                <a:cs typeface="Arial" charset="0"/>
              </a:defRPr>
            </a:lvl4pPr>
            <a:lvl5pPr marL="2057400" indent="-228600" eaLnBrk="0" hangingPunct="0">
              <a:defRPr sz="2400">
                <a:solidFill>
                  <a:schemeClr val="tx2"/>
                </a:solidFill>
                <a:latin typeface="Arial" charset="0"/>
                <a:cs typeface="Arial" charset="0"/>
              </a:defRPr>
            </a:lvl5pPr>
            <a:lvl6pPr marL="2514600" indent="-228600" eaLnBrk="0" fontAlgn="base" hangingPunct="0">
              <a:spcBef>
                <a:spcPct val="0"/>
              </a:spcBef>
              <a:spcAft>
                <a:spcPct val="0"/>
              </a:spcAft>
              <a:defRPr sz="2400">
                <a:solidFill>
                  <a:schemeClr val="tx2"/>
                </a:solidFill>
                <a:latin typeface="Arial" charset="0"/>
                <a:cs typeface="Arial" charset="0"/>
              </a:defRPr>
            </a:lvl6pPr>
            <a:lvl7pPr marL="2971800" indent="-228600" eaLnBrk="0" fontAlgn="base" hangingPunct="0">
              <a:spcBef>
                <a:spcPct val="0"/>
              </a:spcBef>
              <a:spcAft>
                <a:spcPct val="0"/>
              </a:spcAft>
              <a:defRPr sz="2400">
                <a:solidFill>
                  <a:schemeClr val="tx2"/>
                </a:solidFill>
                <a:latin typeface="Arial" charset="0"/>
                <a:cs typeface="Arial" charset="0"/>
              </a:defRPr>
            </a:lvl7pPr>
            <a:lvl8pPr marL="3429000" indent="-228600" eaLnBrk="0" fontAlgn="base" hangingPunct="0">
              <a:spcBef>
                <a:spcPct val="0"/>
              </a:spcBef>
              <a:spcAft>
                <a:spcPct val="0"/>
              </a:spcAft>
              <a:defRPr sz="2400">
                <a:solidFill>
                  <a:schemeClr val="tx2"/>
                </a:solidFill>
                <a:latin typeface="Arial" charset="0"/>
                <a:cs typeface="Arial" charset="0"/>
              </a:defRPr>
            </a:lvl8pPr>
            <a:lvl9pPr marL="3886200" indent="-228600" eaLnBrk="0" fontAlgn="base" hangingPunct="0">
              <a:spcBef>
                <a:spcPct val="0"/>
              </a:spcBef>
              <a:spcAft>
                <a:spcPct val="0"/>
              </a:spcAft>
              <a:defRPr sz="2400">
                <a:solidFill>
                  <a:schemeClr val="tx2"/>
                </a:solidFill>
                <a:latin typeface="Arial" charset="0"/>
                <a:cs typeface="Arial" charset="0"/>
              </a:defRPr>
            </a:lvl9pPr>
          </a:lstStyle>
          <a:p>
            <a:pPr algn="ctr" eaLnBrk="1" hangingPunct="1"/>
            <a:r>
              <a:rPr lang="en-IE" sz="1500" b="1" dirty="0">
                <a:solidFill>
                  <a:schemeClr val="bg1"/>
                </a:solidFill>
              </a:rPr>
              <a:t>Navan Town</a:t>
            </a:r>
            <a:endParaRPr lang="en-GB" sz="900" b="1" dirty="0">
              <a:solidFill>
                <a:schemeClr val="bg1"/>
              </a:solidFill>
            </a:endParaRPr>
          </a:p>
        </p:txBody>
      </p:sp>
      <p:cxnSp>
        <p:nvCxnSpPr>
          <p:cNvPr id="12" name="Straight Connector 11"/>
          <p:cNvCxnSpPr/>
          <p:nvPr/>
        </p:nvCxnSpPr>
        <p:spPr bwMode="auto">
          <a:xfrm>
            <a:off x="3690244" y="6647530"/>
            <a:ext cx="2721669" cy="9837"/>
          </a:xfrm>
          <a:prstGeom prst="line">
            <a:avLst/>
          </a:prstGeom>
          <a:noFill/>
          <a:ln w="76200" cap="flat" cmpd="sng" algn="ctr">
            <a:solidFill>
              <a:schemeClr val="tx1"/>
            </a:solidFill>
            <a:prstDash val="solid"/>
            <a:round/>
            <a:headEnd type="none" w="med" len="med"/>
            <a:tailEnd type="none" w="med" len="med"/>
          </a:ln>
          <a:effectLst/>
        </p:spPr>
      </p:cxnSp>
      <p:sp>
        <p:nvSpPr>
          <p:cNvPr id="13" name="TextBox 12"/>
          <p:cNvSpPr txBox="1"/>
          <p:nvPr/>
        </p:nvSpPr>
        <p:spPr bwMode="auto">
          <a:xfrm>
            <a:off x="5734246" y="6354359"/>
            <a:ext cx="902811" cy="369332"/>
          </a:xfrm>
          <a:prstGeom prst="rect">
            <a:avLst/>
          </a:prstGeom>
          <a:noFill/>
          <a:ln w="9525">
            <a:noFill/>
            <a:miter lim="800000"/>
            <a:headEnd/>
            <a:tailEnd/>
          </a:ln>
        </p:spPr>
        <p:txBody>
          <a:bodyPr wrap="none" rtlCol="0">
            <a:spAutoFit/>
          </a:bodyPr>
          <a:lstStyle/>
          <a:p>
            <a:pPr algn="l" eaLnBrk="0" hangingPunct="0"/>
            <a:r>
              <a:rPr lang="en-IE" b="1" dirty="0"/>
              <a:t>1.5 km</a:t>
            </a:r>
          </a:p>
        </p:txBody>
      </p:sp>
      <p:grpSp>
        <p:nvGrpSpPr>
          <p:cNvPr id="14" name="Group 13"/>
          <p:cNvGrpSpPr/>
          <p:nvPr/>
        </p:nvGrpSpPr>
        <p:grpSpPr>
          <a:xfrm>
            <a:off x="978622" y="3252096"/>
            <a:ext cx="4106798" cy="3006788"/>
            <a:chOff x="1177601" y="2588029"/>
            <a:chExt cx="3920873" cy="2870662"/>
          </a:xfrm>
        </p:grpSpPr>
        <p:grpSp>
          <p:nvGrpSpPr>
            <p:cNvPr id="15" name="Group 14"/>
            <p:cNvGrpSpPr/>
            <p:nvPr/>
          </p:nvGrpSpPr>
          <p:grpSpPr>
            <a:xfrm>
              <a:off x="1177601" y="4764293"/>
              <a:ext cx="3682573" cy="683185"/>
              <a:chOff x="1182828" y="5144978"/>
              <a:chExt cx="3682573" cy="683185"/>
            </a:xfrm>
            <a:solidFill>
              <a:schemeClr val="bg1">
                <a:lumMod val="85000"/>
              </a:schemeClr>
            </a:solidFill>
          </p:grpSpPr>
          <p:sp>
            <p:nvSpPr>
              <p:cNvPr id="18" name="TextBox 17"/>
              <p:cNvSpPr txBox="1"/>
              <p:nvPr/>
            </p:nvSpPr>
            <p:spPr>
              <a:xfrm>
                <a:off x="1182828" y="5144978"/>
                <a:ext cx="2793405" cy="683185"/>
              </a:xfrm>
              <a:prstGeom prst="rect">
                <a:avLst/>
              </a:prstGeom>
              <a:solidFill>
                <a:schemeClr val="bg1"/>
              </a:solidFill>
              <a:ln w="28575">
                <a:solidFill>
                  <a:schemeClr val="tx1"/>
                </a:solidFill>
              </a:ln>
            </p:spPr>
            <p:txBody>
              <a:bodyPr wrap="none">
                <a:spAutoFit/>
              </a:bodyPr>
              <a:lstStyle>
                <a:defPPr>
                  <a:defRPr lang="en-US"/>
                </a:defPPr>
                <a:lvl1pPr>
                  <a:defRPr sz="1400">
                    <a:solidFill>
                      <a:srgbClr val="FF0000"/>
                    </a:solidFill>
                  </a:defRPr>
                </a:lvl1pPr>
              </a:lstStyle>
              <a:p>
                <a:pPr>
                  <a:defRPr/>
                </a:pPr>
                <a:r>
                  <a:rPr lang="en-IE" sz="1350" b="1" dirty="0">
                    <a:latin typeface="Arial" pitchFamily="34" charset="0"/>
                    <a:cs typeface="Arial" pitchFamily="34" charset="0"/>
                  </a:rPr>
                  <a:t>N02176 32.5m  11.1% Zn, 3.0% Pb</a:t>
                </a:r>
              </a:p>
              <a:p>
                <a:pPr>
                  <a:defRPr/>
                </a:pPr>
                <a:r>
                  <a:rPr lang="en-IE" sz="1350" b="1" dirty="0">
                    <a:latin typeface="Arial" pitchFamily="34" charset="0"/>
                    <a:cs typeface="Arial" pitchFamily="34" charset="0"/>
                  </a:rPr>
                  <a:t>N02195 33.9m  11.1% Zn, 4.0% Pb</a:t>
                </a:r>
              </a:p>
              <a:p>
                <a:pPr algn="ctr">
                  <a:defRPr/>
                </a:pPr>
                <a:r>
                  <a:rPr lang="en-IE" sz="1350" b="1" dirty="0">
                    <a:latin typeface="Arial" pitchFamily="34" charset="0"/>
                    <a:cs typeface="Arial" pitchFamily="34" charset="0"/>
                  </a:rPr>
                  <a:t>(SW of Seismic Line)</a:t>
                </a:r>
              </a:p>
            </p:txBody>
          </p:sp>
          <p:cxnSp>
            <p:nvCxnSpPr>
              <p:cNvPr id="19" name="Straight Arrow Connector 18"/>
              <p:cNvCxnSpPr>
                <a:stCxn id="18" idx="3"/>
              </p:cNvCxnSpPr>
              <p:nvPr/>
            </p:nvCxnSpPr>
            <p:spPr>
              <a:xfrm flipV="1">
                <a:off x="3976233" y="5273555"/>
                <a:ext cx="889168" cy="213016"/>
              </a:xfrm>
              <a:prstGeom prst="straightConnector1">
                <a:avLst/>
              </a:prstGeom>
              <a:solidFill>
                <a:schemeClr val="bg1"/>
              </a:solidFill>
              <a:ln w="28575">
                <a:solidFill>
                  <a:schemeClr val="tx1"/>
                </a:solidFill>
                <a:headEnd type="none" w="med" len="med"/>
                <a:tailEnd type="arrow" w="med" len="med"/>
              </a:ln>
            </p:spPr>
          </p:cxnSp>
        </p:grpSp>
        <p:sp>
          <p:nvSpPr>
            <p:cNvPr id="16" name="Freeform 15"/>
            <p:cNvSpPr/>
            <p:nvPr/>
          </p:nvSpPr>
          <p:spPr bwMode="auto">
            <a:xfrm>
              <a:off x="4771506" y="2588029"/>
              <a:ext cx="326968" cy="2837410"/>
            </a:xfrm>
            <a:custGeom>
              <a:avLst/>
              <a:gdLst>
                <a:gd name="connsiteX0" fmla="*/ 0 w 171797"/>
                <a:gd name="connsiteY0" fmla="*/ 0 h 2887287"/>
                <a:gd name="connsiteX1" fmla="*/ 5542 w 171797"/>
                <a:gd name="connsiteY1" fmla="*/ 759229 h 2887287"/>
                <a:gd name="connsiteX2" fmla="*/ 44335 w 171797"/>
                <a:gd name="connsiteY2" fmla="*/ 1280160 h 2887287"/>
                <a:gd name="connsiteX3" fmla="*/ 105295 w 171797"/>
                <a:gd name="connsiteY3" fmla="*/ 1745673 h 2887287"/>
                <a:gd name="connsiteX4" fmla="*/ 171797 w 171797"/>
                <a:gd name="connsiteY4" fmla="*/ 2887287 h 2887287"/>
                <a:gd name="connsiteX5" fmla="*/ 171797 w 171797"/>
                <a:gd name="connsiteY5" fmla="*/ 2887287 h 2887287"/>
                <a:gd name="connsiteX0" fmla="*/ 0 w 171797"/>
                <a:gd name="connsiteY0" fmla="*/ 0 h 2887287"/>
                <a:gd name="connsiteX1" fmla="*/ 5542 w 171797"/>
                <a:gd name="connsiteY1" fmla="*/ 759229 h 2887287"/>
                <a:gd name="connsiteX2" fmla="*/ 44335 w 171797"/>
                <a:gd name="connsiteY2" fmla="*/ 1280160 h 2887287"/>
                <a:gd name="connsiteX3" fmla="*/ 105295 w 171797"/>
                <a:gd name="connsiteY3" fmla="*/ 1745673 h 2887287"/>
                <a:gd name="connsiteX4" fmla="*/ 171797 w 171797"/>
                <a:gd name="connsiteY4" fmla="*/ 2887287 h 2887287"/>
                <a:gd name="connsiteX5" fmla="*/ 171797 w 171797"/>
                <a:gd name="connsiteY5" fmla="*/ 2887287 h 2887287"/>
                <a:gd name="connsiteX0" fmla="*/ 0 w 454430"/>
                <a:gd name="connsiteY0" fmla="*/ 0 h 2991298"/>
                <a:gd name="connsiteX1" fmla="*/ 5542 w 454430"/>
                <a:gd name="connsiteY1" fmla="*/ 759229 h 2991298"/>
                <a:gd name="connsiteX2" fmla="*/ 44335 w 454430"/>
                <a:gd name="connsiteY2" fmla="*/ 1280160 h 2991298"/>
                <a:gd name="connsiteX3" fmla="*/ 105295 w 454430"/>
                <a:gd name="connsiteY3" fmla="*/ 1745673 h 2991298"/>
                <a:gd name="connsiteX4" fmla="*/ 171797 w 454430"/>
                <a:gd name="connsiteY4" fmla="*/ 2887287 h 2991298"/>
                <a:gd name="connsiteX5" fmla="*/ 454430 w 454430"/>
                <a:gd name="connsiteY5" fmla="*/ 2953788 h 2991298"/>
                <a:gd name="connsiteX0" fmla="*/ 0 w 171797"/>
                <a:gd name="connsiteY0" fmla="*/ 0 h 2887287"/>
                <a:gd name="connsiteX1" fmla="*/ 5542 w 171797"/>
                <a:gd name="connsiteY1" fmla="*/ 759229 h 2887287"/>
                <a:gd name="connsiteX2" fmla="*/ 44335 w 171797"/>
                <a:gd name="connsiteY2" fmla="*/ 1280160 h 2887287"/>
                <a:gd name="connsiteX3" fmla="*/ 105295 w 171797"/>
                <a:gd name="connsiteY3" fmla="*/ 1745673 h 2887287"/>
                <a:gd name="connsiteX4" fmla="*/ 171797 w 171797"/>
                <a:gd name="connsiteY4" fmla="*/ 2887287 h 2887287"/>
                <a:gd name="connsiteX0" fmla="*/ 0 w 326968"/>
                <a:gd name="connsiteY0" fmla="*/ 0 h 2837410"/>
                <a:gd name="connsiteX1" fmla="*/ 5542 w 326968"/>
                <a:gd name="connsiteY1" fmla="*/ 759229 h 2837410"/>
                <a:gd name="connsiteX2" fmla="*/ 44335 w 326968"/>
                <a:gd name="connsiteY2" fmla="*/ 1280160 h 2837410"/>
                <a:gd name="connsiteX3" fmla="*/ 105295 w 326968"/>
                <a:gd name="connsiteY3" fmla="*/ 1745673 h 2837410"/>
                <a:gd name="connsiteX4" fmla="*/ 326968 w 326968"/>
                <a:gd name="connsiteY4" fmla="*/ 2837410 h 2837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968" h="2837410">
                  <a:moveTo>
                    <a:pt x="0" y="0"/>
                  </a:moveTo>
                  <a:cubicBezTo>
                    <a:pt x="1847" y="253076"/>
                    <a:pt x="3695" y="506153"/>
                    <a:pt x="5542" y="759229"/>
                  </a:cubicBezTo>
                  <a:lnTo>
                    <a:pt x="44335" y="1280160"/>
                  </a:lnTo>
                  <a:lnTo>
                    <a:pt x="105295" y="1745673"/>
                  </a:lnTo>
                  <a:cubicBezTo>
                    <a:pt x="127462" y="2126211"/>
                    <a:pt x="268779" y="2636057"/>
                    <a:pt x="326968" y="2837410"/>
                  </a:cubicBezTo>
                </a:path>
              </a:pathLst>
            </a:custGeom>
            <a:noFill/>
            <a:ln w="38100" cap="flat" cmpd="sng" algn="ctr">
              <a:solidFill>
                <a:srgbClr val="FF0000"/>
              </a:solidFill>
              <a:prstDash val="solid"/>
              <a:round/>
              <a:headEnd type="none" w="med" len="med"/>
              <a:tailEnd type="triangle" w="med" len="med"/>
            </a:ln>
            <a:effectLst/>
          </p:spPr>
          <p:txBody>
            <a:bodyPr vert="horz" wrap="square" lIns="68580" tIns="34290" rIns="68580" bIns="34290" numCol="1" rtlCol="0" anchor="ctr" anchorCtr="0" compatLnSpc="1">
              <a:prstTxWarp prst="textNoShape">
                <a:avLst/>
              </a:prstTxWarp>
            </a:bodyPr>
            <a:lstStyle/>
            <a:p>
              <a:pPr algn="ctr"/>
              <a:endParaRPr lang="en-IE" sz="1350"/>
            </a:p>
          </p:txBody>
        </p:sp>
        <p:sp>
          <p:nvSpPr>
            <p:cNvPr id="17" name="Freeform 16"/>
            <p:cNvSpPr/>
            <p:nvPr/>
          </p:nvSpPr>
          <p:spPr bwMode="auto">
            <a:xfrm>
              <a:off x="4860175" y="4189615"/>
              <a:ext cx="77585" cy="1269076"/>
            </a:xfrm>
            <a:custGeom>
              <a:avLst/>
              <a:gdLst>
                <a:gd name="connsiteX0" fmla="*/ 0 w 77585"/>
                <a:gd name="connsiteY0" fmla="*/ 0 h 1269076"/>
                <a:gd name="connsiteX1" fmla="*/ 5541 w 77585"/>
                <a:gd name="connsiteY1" fmla="*/ 537556 h 1269076"/>
                <a:gd name="connsiteX2" fmla="*/ 77585 w 77585"/>
                <a:gd name="connsiteY2" fmla="*/ 1269076 h 1269076"/>
              </a:gdLst>
              <a:ahLst/>
              <a:cxnLst>
                <a:cxn ang="0">
                  <a:pos x="connsiteX0" y="connsiteY0"/>
                </a:cxn>
                <a:cxn ang="0">
                  <a:pos x="connsiteX1" y="connsiteY1"/>
                </a:cxn>
                <a:cxn ang="0">
                  <a:pos x="connsiteX2" y="connsiteY2"/>
                </a:cxn>
              </a:cxnLst>
              <a:rect l="l" t="t" r="r" b="b"/>
              <a:pathLst>
                <a:path w="77585" h="1269076">
                  <a:moveTo>
                    <a:pt x="0" y="0"/>
                  </a:moveTo>
                  <a:lnTo>
                    <a:pt x="5541" y="537556"/>
                  </a:lnTo>
                  <a:lnTo>
                    <a:pt x="77585" y="1269076"/>
                  </a:lnTo>
                </a:path>
              </a:pathLst>
            </a:custGeom>
            <a:noFill/>
            <a:ln w="38100" cap="flat" cmpd="sng" algn="ctr">
              <a:solidFill>
                <a:srgbClr val="FF0000"/>
              </a:solidFill>
              <a:prstDash val="solid"/>
              <a:round/>
              <a:headEnd type="none" w="med" len="med"/>
              <a:tailEnd type="triangle" w="med" len="med"/>
            </a:ln>
            <a:effectLst/>
          </p:spPr>
          <p:txBody>
            <a:bodyPr vert="horz" wrap="square" lIns="68580" tIns="34290" rIns="68580" bIns="34290" numCol="1" rtlCol="0" anchor="ctr" anchorCtr="0" compatLnSpc="1">
              <a:prstTxWarp prst="textNoShape">
                <a:avLst/>
              </a:prstTxWarp>
            </a:bodyPr>
            <a:lstStyle/>
            <a:p>
              <a:pPr algn="ctr" defTabSz="685800" fontAlgn="base">
                <a:spcBef>
                  <a:spcPct val="0"/>
                </a:spcBef>
                <a:spcAft>
                  <a:spcPct val="0"/>
                </a:spcAft>
              </a:pPr>
              <a:endParaRPr lang="en-IE">
                <a:solidFill>
                  <a:schemeClr val="tx2"/>
                </a:solidFill>
                <a:latin typeface="Arial" charset="0"/>
              </a:endParaRPr>
            </a:p>
          </p:txBody>
        </p:sp>
      </p:grpSp>
      <p:grpSp>
        <p:nvGrpSpPr>
          <p:cNvPr id="20" name="Group 19"/>
          <p:cNvGrpSpPr/>
          <p:nvPr/>
        </p:nvGrpSpPr>
        <p:grpSpPr>
          <a:xfrm>
            <a:off x="5985905" y="3404435"/>
            <a:ext cx="3027468" cy="2096499"/>
            <a:chOff x="5958191" y="2733472"/>
            <a:chExt cx="2890407" cy="2001585"/>
          </a:xfrm>
        </p:grpSpPr>
        <p:grpSp>
          <p:nvGrpSpPr>
            <p:cNvPr id="21" name="Group 17"/>
            <p:cNvGrpSpPr/>
            <p:nvPr/>
          </p:nvGrpSpPr>
          <p:grpSpPr>
            <a:xfrm>
              <a:off x="6042716" y="3007366"/>
              <a:ext cx="2805882" cy="1232546"/>
              <a:chOff x="5140150" y="5167608"/>
              <a:chExt cx="2805882" cy="1232546"/>
            </a:xfrm>
            <a:solidFill>
              <a:schemeClr val="bg1">
                <a:lumMod val="85000"/>
              </a:schemeClr>
            </a:solidFill>
          </p:grpSpPr>
          <p:sp>
            <p:nvSpPr>
              <p:cNvPr id="25" name="TextBox 24"/>
              <p:cNvSpPr txBox="1"/>
              <p:nvPr/>
            </p:nvSpPr>
            <p:spPr>
              <a:xfrm>
                <a:off x="5465186" y="5167608"/>
                <a:ext cx="2480846" cy="683185"/>
              </a:xfrm>
              <a:prstGeom prst="rect">
                <a:avLst/>
              </a:prstGeom>
              <a:solidFill>
                <a:schemeClr val="bg1"/>
              </a:solidFill>
              <a:ln w="28575">
                <a:solidFill>
                  <a:schemeClr val="tx1"/>
                </a:solidFill>
              </a:ln>
            </p:spPr>
            <p:txBody>
              <a:bodyPr wrap="square">
                <a:spAutoFit/>
              </a:bodyPr>
              <a:lstStyle/>
              <a:p>
                <a:pPr>
                  <a:defRPr/>
                </a:pPr>
                <a:r>
                  <a:rPr lang="en-IE" sz="1350" dirty="0">
                    <a:solidFill>
                      <a:srgbClr val="FF0000"/>
                    </a:solidFill>
                    <a:latin typeface="Arial" pitchFamily="34" charset="0"/>
                    <a:cs typeface="Arial" pitchFamily="34" charset="0"/>
                  </a:rPr>
                  <a:t>N02201  6m 4.6% Zn, 4.4% Pb</a:t>
                </a:r>
              </a:p>
              <a:p>
                <a:pPr>
                  <a:defRPr/>
                </a:pPr>
                <a:r>
                  <a:rPr lang="en-IE" sz="1350" dirty="0">
                    <a:solidFill>
                      <a:srgbClr val="FF0000"/>
                    </a:solidFill>
                    <a:latin typeface="Arial" pitchFamily="34" charset="0"/>
                    <a:cs typeface="Arial" pitchFamily="34" charset="0"/>
                  </a:rPr>
                  <a:t>N02219  3m  6.9% Zn, 0.6% Pb</a:t>
                </a:r>
              </a:p>
              <a:p>
                <a:pPr>
                  <a:defRPr/>
                </a:pPr>
                <a:r>
                  <a:rPr lang="en-IE" sz="1350" dirty="0">
                    <a:solidFill>
                      <a:srgbClr val="FF0000"/>
                    </a:solidFill>
                    <a:latin typeface="Arial" pitchFamily="34" charset="0"/>
                    <a:cs typeface="Arial" pitchFamily="34" charset="0"/>
                  </a:rPr>
                  <a:t>N02224  5m  4.5% Zn, 0.9% Pb</a:t>
                </a:r>
              </a:p>
            </p:txBody>
          </p:sp>
          <p:cxnSp>
            <p:nvCxnSpPr>
              <p:cNvPr id="26" name="Straight Arrow Connector 25"/>
              <p:cNvCxnSpPr/>
              <p:nvPr/>
            </p:nvCxnSpPr>
            <p:spPr>
              <a:xfrm flipH="1">
                <a:off x="5140150" y="5827191"/>
                <a:ext cx="363965" cy="572963"/>
              </a:xfrm>
              <a:prstGeom prst="straightConnector1">
                <a:avLst/>
              </a:prstGeom>
              <a:grpFill/>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2" name="Freeform 21"/>
            <p:cNvSpPr/>
            <p:nvPr/>
          </p:nvSpPr>
          <p:spPr bwMode="auto">
            <a:xfrm>
              <a:off x="5958191" y="2733472"/>
              <a:ext cx="4864" cy="1911485"/>
            </a:xfrm>
            <a:custGeom>
              <a:avLst/>
              <a:gdLst>
                <a:gd name="connsiteX0" fmla="*/ 0 w 4864"/>
                <a:gd name="connsiteY0" fmla="*/ 0 h 1911485"/>
                <a:gd name="connsiteX1" fmla="*/ 4864 w 4864"/>
                <a:gd name="connsiteY1" fmla="*/ 1347281 h 1911485"/>
                <a:gd name="connsiteX2" fmla="*/ 0 w 4864"/>
                <a:gd name="connsiteY2" fmla="*/ 1517515 h 1911485"/>
                <a:gd name="connsiteX3" fmla="*/ 4864 w 4864"/>
                <a:gd name="connsiteY3" fmla="*/ 1906622 h 1911485"/>
                <a:gd name="connsiteX4" fmla="*/ 4864 w 4864"/>
                <a:gd name="connsiteY4" fmla="*/ 1911485 h 1911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4" h="1911485">
                  <a:moveTo>
                    <a:pt x="0" y="0"/>
                  </a:moveTo>
                  <a:cubicBezTo>
                    <a:pt x="1621" y="449094"/>
                    <a:pt x="3243" y="898187"/>
                    <a:pt x="4864" y="1347281"/>
                  </a:cubicBezTo>
                  <a:lnTo>
                    <a:pt x="0" y="1517515"/>
                  </a:lnTo>
                  <a:cubicBezTo>
                    <a:pt x="1621" y="1647217"/>
                    <a:pt x="3243" y="1776920"/>
                    <a:pt x="4864" y="1906622"/>
                  </a:cubicBezTo>
                  <a:lnTo>
                    <a:pt x="4864" y="1911485"/>
                  </a:lnTo>
                </a:path>
              </a:pathLst>
            </a:custGeom>
            <a:noFill/>
            <a:ln w="38100" cap="flat" cmpd="sng" algn="ctr">
              <a:solidFill>
                <a:srgbClr val="FF0000"/>
              </a:solidFill>
              <a:prstDash val="solid"/>
              <a:round/>
              <a:headEnd type="none" w="med" len="med"/>
              <a:tailEnd type="triangle" w="med" len="med"/>
            </a:ln>
            <a:effectLst/>
          </p:spPr>
          <p:txBody>
            <a:bodyPr vert="horz" wrap="square" lIns="68580" tIns="34290" rIns="68580" bIns="34290" numCol="1" rtlCol="0" anchor="ctr" anchorCtr="0" compatLnSpc="1">
              <a:prstTxWarp prst="textNoShape">
                <a:avLst/>
              </a:prstTxWarp>
            </a:bodyPr>
            <a:lstStyle/>
            <a:p>
              <a:pPr algn="ctr"/>
              <a:endParaRPr lang="en-IE" sz="1350"/>
            </a:p>
          </p:txBody>
        </p:sp>
        <p:sp>
          <p:nvSpPr>
            <p:cNvPr id="23" name="Freeform 22"/>
            <p:cNvSpPr/>
            <p:nvPr/>
          </p:nvSpPr>
          <p:spPr bwMode="auto">
            <a:xfrm>
              <a:off x="5959586" y="4111603"/>
              <a:ext cx="83127" cy="556313"/>
            </a:xfrm>
            <a:custGeom>
              <a:avLst/>
              <a:gdLst>
                <a:gd name="connsiteX0" fmla="*/ 0 w 83127"/>
                <a:gd name="connsiteY0" fmla="*/ 0 h 556313"/>
                <a:gd name="connsiteX1" fmla="*/ 79930 w 83127"/>
                <a:gd name="connsiteY1" fmla="*/ 556313 h 556313"/>
                <a:gd name="connsiteX2" fmla="*/ 83127 w 83127"/>
                <a:gd name="connsiteY2" fmla="*/ 556313 h 556313"/>
              </a:gdLst>
              <a:ahLst/>
              <a:cxnLst>
                <a:cxn ang="0">
                  <a:pos x="connsiteX0" y="connsiteY0"/>
                </a:cxn>
                <a:cxn ang="0">
                  <a:pos x="connsiteX1" y="connsiteY1"/>
                </a:cxn>
                <a:cxn ang="0">
                  <a:pos x="connsiteX2" y="connsiteY2"/>
                </a:cxn>
              </a:cxnLst>
              <a:rect l="l" t="t" r="r" b="b"/>
              <a:pathLst>
                <a:path w="83127" h="556313">
                  <a:moveTo>
                    <a:pt x="0" y="0"/>
                  </a:moveTo>
                  <a:lnTo>
                    <a:pt x="79930" y="556313"/>
                  </a:lnTo>
                  <a:lnTo>
                    <a:pt x="83127" y="556313"/>
                  </a:lnTo>
                </a:path>
              </a:pathLst>
            </a:custGeom>
            <a:noFill/>
            <a:ln w="38100" cap="flat" cmpd="sng" algn="ctr">
              <a:solidFill>
                <a:srgbClr val="FF0000"/>
              </a:solidFill>
              <a:prstDash val="solid"/>
              <a:round/>
              <a:headEnd type="none" w="med" len="med"/>
              <a:tailEnd type="triangle" w="med" len="med"/>
            </a:ln>
            <a:effectLst/>
          </p:spPr>
          <p:txBody>
            <a:bodyPr vert="horz" wrap="square" lIns="68580" tIns="34290" rIns="68580" bIns="34290" numCol="1" rtlCol="0" anchor="ctr" anchorCtr="0" compatLnSpc="1">
              <a:prstTxWarp prst="textNoShape">
                <a:avLst/>
              </a:prstTxWarp>
            </a:bodyPr>
            <a:lstStyle/>
            <a:p>
              <a:pPr algn="ctr"/>
              <a:endParaRPr lang="en-IE" sz="1350"/>
            </a:p>
          </p:txBody>
        </p:sp>
        <p:sp>
          <p:nvSpPr>
            <p:cNvPr id="24" name="Freeform 23"/>
            <p:cNvSpPr/>
            <p:nvPr/>
          </p:nvSpPr>
          <p:spPr bwMode="auto">
            <a:xfrm>
              <a:off x="5965980" y="4133983"/>
              <a:ext cx="172649" cy="601074"/>
            </a:xfrm>
            <a:custGeom>
              <a:avLst/>
              <a:gdLst>
                <a:gd name="connsiteX0" fmla="*/ 0 w 172649"/>
                <a:gd name="connsiteY0" fmla="*/ 0 h 601074"/>
                <a:gd name="connsiteX1" fmla="*/ 118297 w 172649"/>
                <a:gd name="connsiteY1" fmla="*/ 402848 h 601074"/>
                <a:gd name="connsiteX2" fmla="*/ 172649 w 172649"/>
                <a:gd name="connsiteY2" fmla="*/ 601074 h 601074"/>
                <a:gd name="connsiteX3" fmla="*/ 172649 w 172649"/>
                <a:gd name="connsiteY3" fmla="*/ 601074 h 601074"/>
              </a:gdLst>
              <a:ahLst/>
              <a:cxnLst>
                <a:cxn ang="0">
                  <a:pos x="connsiteX0" y="connsiteY0"/>
                </a:cxn>
                <a:cxn ang="0">
                  <a:pos x="connsiteX1" y="connsiteY1"/>
                </a:cxn>
                <a:cxn ang="0">
                  <a:pos x="connsiteX2" y="connsiteY2"/>
                </a:cxn>
                <a:cxn ang="0">
                  <a:pos x="connsiteX3" y="connsiteY3"/>
                </a:cxn>
              </a:cxnLst>
              <a:rect l="l" t="t" r="r" b="b"/>
              <a:pathLst>
                <a:path w="172649" h="601074">
                  <a:moveTo>
                    <a:pt x="0" y="0"/>
                  </a:moveTo>
                  <a:lnTo>
                    <a:pt x="118297" y="402848"/>
                  </a:lnTo>
                  <a:lnTo>
                    <a:pt x="172649" y="601074"/>
                  </a:lnTo>
                  <a:lnTo>
                    <a:pt x="172649" y="601074"/>
                  </a:lnTo>
                </a:path>
              </a:pathLst>
            </a:custGeom>
            <a:noFill/>
            <a:ln w="38100" cap="flat" cmpd="sng" algn="ctr">
              <a:solidFill>
                <a:srgbClr val="FF0000"/>
              </a:solidFill>
              <a:prstDash val="solid"/>
              <a:round/>
              <a:headEnd type="none" w="med" len="med"/>
              <a:tailEnd type="triangle" w="med" len="med"/>
            </a:ln>
            <a:effectLst/>
          </p:spPr>
          <p:txBody>
            <a:bodyPr vert="horz" wrap="square" lIns="68580" tIns="34290" rIns="68580" bIns="34290" numCol="1" rtlCol="0" anchor="ctr" anchorCtr="0" compatLnSpc="1">
              <a:prstTxWarp prst="textNoShape">
                <a:avLst/>
              </a:prstTxWarp>
            </a:bodyPr>
            <a:lstStyle/>
            <a:p>
              <a:pPr algn="ctr"/>
              <a:endParaRPr lang="en-IE" sz="1350"/>
            </a:p>
          </p:txBody>
        </p:sp>
      </p:grpSp>
      <p:grpSp>
        <p:nvGrpSpPr>
          <p:cNvPr id="27" name="Group 26"/>
          <p:cNvGrpSpPr/>
          <p:nvPr/>
        </p:nvGrpSpPr>
        <p:grpSpPr>
          <a:xfrm>
            <a:off x="6050991" y="5035446"/>
            <a:ext cx="3460372" cy="1322373"/>
            <a:chOff x="6020333" y="4290646"/>
            <a:chExt cx="3303714" cy="1262505"/>
          </a:xfrm>
        </p:grpSpPr>
        <p:grpSp>
          <p:nvGrpSpPr>
            <p:cNvPr id="28" name="Group 27"/>
            <p:cNvGrpSpPr>
              <a:grpSpLocks/>
            </p:cNvGrpSpPr>
            <p:nvPr/>
          </p:nvGrpSpPr>
          <p:grpSpPr bwMode="auto">
            <a:xfrm>
              <a:off x="6314105" y="4698646"/>
              <a:ext cx="3009942" cy="854505"/>
              <a:chOff x="6397492" y="4192335"/>
              <a:chExt cx="3009929" cy="853968"/>
            </a:xfrm>
          </p:grpSpPr>
          <p:sp>
            <p:nvSpPr>
              <p:cNvPr id="31" name="Rectangle 72"/>
              <p:cNvSpPr>
                <a:spLocks noChangeArrowheads="1"/>
              </p:cNvSpPr>
              <p:nvPr/>
            </p:nvSpPr>
            <p:spPr bwMode="auto">
              <a:xfrm>
                <a:off x="6678367" y="4363549"/>
                <a:ext cx="2729054" cy="682754"/>
              </a:xfrm>
              <a:prstGeom prst="rect">
                <a:avLst/>
              </a:prstGeom>
              <a:solidFill>
                <a:schemeClr val="bg1"/>
              </a:solidFill>
              <a:ln w="28575">
                <a:solidFill>
                  <a:schemeClr val="tx1"/>
                </a:solidFill>
                <a:miter lim="800000"/>
                <a:headEnd/>
                <a:tailEnd/>
              </a:ln>
            </p:spPr>
            <p:txBody>
              <a:bodyPr wrap="none">
                <a:spAutoFit/>
              </a:bodyPr>
              <a:lstStyle/>
              <a:p>
                <a:r>
                  <a:rPr lang="en-IE" sz="1350" b="1" dirty="0">
                    <a:solidFill>
                      <a:srgbClr val="FF0000"/>
                    </a:solidFill>
                  </a:rPr>
                  <a:t>N02227   5.6m 9.6% Zn, 1.4% Pb </a:t>
                </a:r>
              </a:p>
              <a:p>
                <a:r>
                  <a:rPr lang="en-IE" sz="1350" b="1" dirty="0">
                    <a:solidFill>
                      <a:srgbClr val="FF0000"/>
                    </a:solidFill>
                  </a:rPr>
                  <a:t>                 6.0m 6.4% Zn, 0.7% Pb</a:t>
                </a:r>
              </a:p>
              <a:p>
                <a:r>
                  <a:rPr lang="en-IE" sz="1350" b="1" dirty="0">
                    <a:solidFill>
                      <a:srgbClr val="FF0000"/>
                    </a:solidFill>
                  </a:rPr>
                  <a:t>N02240 67.7m 8.2% Zn, 1.7% Pb</a:t>
                </a:r>
                <a:endParaRPr lang="en-GB" sz="1350" b="1" dirty="0">
                  <a:solidFill>
                    <a:srgbClr val="FF0000"/>
                  </a:solidFill>
                </a:endParaRPr>
              </a:p>
            </p:txBody>
          </p:sp>
          <p:cxnSp>
            <p:nvCxnSpPr>
              <p:cNvPr id="32" name="Straight Arrow Connector 31"/>
              <p:cNvCxnSpPr/>
              <p:nvPr/>
            </p:nvCxnSpPr>
            <p:spPr>
              <a:xfrm flipH="1" flipV="1">
                <a:off x="6397492" y="4192335"/>
                <a:ext cx="406568" cy="16896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9" name="Freeform 28"/>
            <p:cNvSpPr/>
            <p:nvPr/>
          </p:nvSpPr>
          <p:spPr bwMode="auto">
            <a:xfrm>
              <a:off x="6020333" y="4290646"/>
              <a:ext cx="281354" cy="543525"/>
            </a:xfrm>
            <a:custGeom>
              <a:avLst/>
              <a:gdLst>
                <a:gd name="connsiteX0" fmla="*/ 0 w 281354"/>
                <a:gd name="connsiteY0" fmla="*/ 0 h 543525"/>
                <a:gd name="connsiteX1" fmla="*/ 281354 w 281354"/>
                <a:gd name="connsiteY1" fmla="*/ 543525 h 543525"/>
              </a:gdLst>
              <a:ahLst/>
              <a:cxnLst>
                <a:cxn ang="0">
                  <a:pos x="connsiteX0" y="connsiteY0"/>
                </a:cxn>
                <a:cxn ang="0">
                  <a:pos x="connsiteX1" y="connsiteY1"/>
                </a:cxn>
              </a:cxnLst>
              <a:rect l="l" t="t" r="r" b="b"/>
              <a:pathLst>
                <a:path w="281354" h="543525">
                  <a:moveTo>
                    <a:pt x="0" y="0"/>
                  </a:moveTo>
                  <a:lnTo>
                    <a:pt x="281354" y="543525"/>
                  </a:lnTo>
                </a:path>
              </a:pathLst>
            </a:custGeom>
            <a:noFill/>
            <a:ln w="38100" cap="flat" cmpd="sng" algn="ctr">
              <a:solidFill>
                <a:srgbClr val="FF0000"/>
              </a:solidFill>
              <a:prstDash val="solid"/>
              <a:round/>
              <a:headEnd type="none" w="med" len="med"/>
              <a:tailEnd type="triangle" w="med" len="med"/>
            </a:ln>
            <a:effectLst/>
          </p:spPr>
          <p:txBody>
            <a:bodyPr vert="horz" wrap="square" lIns="68580" tIns="34290" rIns="68580" bIns="34290" numCol="1" rtlCol="0" anchor="ctr" anchorCtr="0" compatLnSpc="1">
              <a:prstTxWarp prst="textNoShape">
                <a:avLst/>
              </a:prstTxWarp>
            </a:bodyPr>
            <a:lstStyle/>
            <a:p>
              <a:pPr algn="ctr"/>
              <a:endParaRPr lang="en-IE" sz="1350"/>
            </a:p>
          </p:txBody>
        </p:sp>
        <p:sp>
          <p:nvSpPr>
            <p:cNvPr id="30" name="Freeform 29"/>
            <p:cNvSpPr/>
            <p:nvPr/>
          </p:nvSpPr>
          <p:spPr bwMode="auto">
            <a:xfrm>
              <a:off x="6026727" y="4306632"/>
              <a:ext cx="460397" cy="658624"/>
            </a:xfrm>
            <a:custGeom>
              <a:avLst/>
              <a:gdLst>
                <a:gd name="connsiteX0" fmla="*/ 0 w 460397"/>
                <a:gd name="connsiteY0" fmla="*/ 0 h 658624"/>
                <a:gd name="connsiteX1" fmla="*/ 332509 w 460397"/>
                <a:gd name="connsiteY1" fmla="*/ 485975 h 658624"/>
                <a:gd name="connsiteX2" fmla="*/ 460397 w 460397"/>
                <a:gd name="connsiteY2" fmla="*/ 658624 h 658624"/>
              </a:gdLst>
              <a:ahLst/>
              <a:cxnLst>
                <a:cxn ang="0">
                  <a:pos x="connsiteX0" y="connsiteY0"/>
                </a:cxn>
                <a:cxn ang="0">
                  <a:pos x="connsiteX1" y="connsiteY1"/>
                </a:cxn>
                <a:cxn ang="0">
                  <a:pos x="connsiteX2" y="connsiteY2"/>
                </a:cxn>
              </a:cxnLst>
              <a:rect l="l" t="t" r="r" b="b"/>
              <a:pathLst>
                <a:path w="460397" h="658624">
                  <a:moveTo>
                    <a:pt x="0" y="0"/>
                  </a:moveTo>
                  <a:lnTo>
                    <a:pt x="332509" y="485975"/>
                  </a:lnTo>
                  <a:lnTo>
                    <a:pt x="460397" y="658624"/>
                  </a:lnTo>
                </a:path>
              </a:pathLst>
            </a:custGeom>
            <a:noFill/>
            <a:ln w="38100" cap="flat" cmpd="sng" algn="ctr">
              <a:solidFill>
                <a:srgbClr val="FF0000"/>
              </a:solidFill>
              <a:prstDash val="solid"/>
              <a:round/>
              <a:headEnd type="none" w="med" len="med"/>
              <a:tailEnd type="triangle" w="med" len="med"/>
            </a:ln>
            <a:effectLst/>
          </p:spPr>
          <p:txBody>
            <a:bodyPr vert="horz" wrap="square" lIns="68580" tIns="34290" rIns="68580" bIns="34290" numCol="1" rtlCol="0" anchor="ctr" anchorCtr="0" compatLnSpc="1">
              <a:prstTxWarp prst="textNoShape">
                <a:avLst/>
              </a:prstTxWarp>
            </a:bodyPr>
            <a:lstStyle/>
            <a:p>
              <a:pPr algn="ctr"/>
              <a:endParaRPr lang="en-IE" sz="1350"/>
            </a:p>
          </p:txBody>
        </p:sp>
      </p:grpSp>
      <p:grpSp>
        <p:nvGrpSpPr>
          <p:cNvPr id="4" name="Group 3"/>
          <p:cNvGrpSpPr/>
          <p:nvPr/>
        </p:nvGrpSpPr>
        <p:grpSpPr>
          <a:xfrm>
            <a:off x="4532182" y="4560937"/>
            <a:ext cx="2526251" cy="733553"/>
            <a:chOff x="4570283" y="3837616"/>
            <a:chExt cx="2411881" cy="700343"/>
          </a:xfrm>
        </p:grpSpPr>
        <p:sp>
          <p:nvSpPr>
            <p:cNvPr id="35" name="TextBox 23"/>
            <p:cNvSpPr txBox="1">
              <a:spLocks noChangeArrowheads="1"/>
            </p:cNvSpPr>
            <p:nvPr/>
          </p:nvSpPr>
          <p:spPr bwMode="auto">
            <a:xfrm rot="21105796">
              <a:off x="5053232" y="3948829"/>
              <a:ext cx="1623239" cy="220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2"/>
                  </a:solidFill>
                  <a:latin typeface="Arial" charset="0"/>
                  <a:cs typeface="Arial" charset="0"/>
                </a:defRPr>
              </a:lvl1pPr>
              <a:lvl2pPr marL="742950" indent="-285750" eaLnBrk="0" hangingPunct="0">
                <a:defRPr sz="2400">
                  <a:solidFill>
                    <a:schemeClr val="tx2"/>
                  </a:solidFill>
                  <a:latin typeface="Arial" charset="0"/>
                  <a:cs typeface="Arial" charset="0"/>
                </a:defRPr>
              </a:lvl2pPr>
              <a:lvl3pPr marL="1143000" indent="-228600" eaLnBrk="0" hangingPunct="0">
                <a:defRPr sz="2400">
                  <a:solidFill>
                    <a:schemeClr val="tx2"/>
                  </a:solidFill>
                  <a:latin typeface="Arial" charset="0"/>
                  <a:cs typeface="Arial" charset="0"/>
                </a:defRPr>
              </a:lvl3pPr>
              <a:lvl4pPr marL="1600200" indent="-228600" eaLnBrk="0" hangingPunct="0">
                <a:defRPr sz="2400">
                  <a:solidFill>
                    <a:schemeClr val="tx2"/>
                  </a:solidFill>
                  <a:latin typeface="Arial" charset="0"/>
                  <a:cs typeface="Arial" charset="0"/>
                </a:defRPr>
              </a:lvl4pPr>
              <a:lvl5pPr marL="2057400" indent="-228600" eaLnBrk="0" hangingPunct="0">
                <a:defRPr sz="2400">
                  <a:solidFill>
                    <a:schemeClr val="tx2"/>
                  </a:solidFill>
                  <a:latin typeface="Arial" charset="0"/>
                  <a:cs typeface="Arial" charset="0"/>
                </a:defRPr>
              </a:lvl5pPr>
              <a:lvl6pPr marL="2514600" indent="-228600" eaLnBrk="0" fontAlgn="base" hangingPunct="0">
                <a:spcBef>
                  <a:spcPct val="0"/>
                </a:spcBef>
                <a:spcAft>
                  <a:spcPct val="0"/>
                </a:spcAft>
                <a:defRPr sz="2400">
                  <a:solidFill>
                    <a:schemeClr val="tx2"/>
                  </a:solidFill>
                  <a:latin typeface="Arial" charset="0"/>
                  <a:cs typeface="Arial" charset="0"/>
                </a:defRPr>
              </a:lvl6pPr>
              <a:lvl7pPr marL="2971800" indent="-228600" eaLnBrk="0" fontAlgn="base" hangingPunct="0">
                <a:spcBef>
                  <a:spcPct val="0"/>
                </a:spcBef>
                <a:spcAft>
                  <a:spcPct val="0"/>
                </a:spcAft>
                <a:defRPr sz="2400">
                  <a:solidFill>
                    <a:schemeClr val="tx2"/>
                  </a:solidFill>
                  <a:latin typeface="Arial" charset="0"/>
                  <a:cs typeface="Arial" charset="0"/>
                </a:defRPr>
              </a:lvl7pPr>
              <a:lvl8pPr marL="3429000" indent="-228600" eaLnBrk="0" fontAlgn="base" hangingPunct="0">
                <a:spcBef>
                  <a:spcPct val="0"/>
                </a:spcBef>
                <a:spcAft>
                  <a:spcPct val="0"/>
                </a:spcAft>
                <a:defRPr sz="2400">
                  <a:solidFill>
                    <a:schemeClr val="tx2"/>
                  </a:solidFill>
                  <a:latin typeface="Arial" charset="0"/>
                  <a:cs typeface="Arial" charset="0"/>
                </a:defRPr>
              </a:lvl8pPr>
              <a:lvl9pPr marL="3886200" indent="-228600" eaLnBrk="0" fontAlgn="base" hangingPunct="0">
                <a:spcBef>
                  <a:spcPct val="0"/>
                </a:spcBef>
                <a:spcAft>
                  <a:spcPct val="0"/>
                </a:spcAft>
                <a:defRPr sz="2400">
                  <a:solidFill>
                    <a:schemeClr val="tx2"/>
                  </a:solidFill>
                  <a:latin typeface="Arial" charset="0"/>
                  <a:cs typeface="Arial" charset="0"/>
                </a:defRPr>
              </a:lvl9pPr>
            </a:lstStyle>
            <a:p>
              <a:pPr eaLnBrk="1" hangingPunct="1"/>
              <a:r>
                <a:rPr lang="en-IE" sz="1500" b="1" dirty="0">
                  <a:solidFill>
                    <a:schemeClr val="tx1"/>
                  </a:solidFill>
                </a:rPr>
                <a:t>TARGET</a:t>
              </a:r>
              <a:endParaRPr lang="en-GB" sz="1500" b="1" dirty="0">
                <a:solidFill>
                  <a:schemeClr val="tx1"/>
                </a:solidFill>
              </a:endParaRPr>
            </a:p>
          </p:txBody>
        </p:sp>
        <p:sp>
          <p:nvSpPr>
            <p:cNvPr id="3" name="Oval 2"/>
            <p:cNvSpPr/>
            <p:nvPr/>
          </p:nvSpPr>
          <p:spPr>
            <a:xfrm>
              <a:off x="4570283" y="3837616"/>
              <a:ext cx="2411881" cy="700343"/>
            </a:xfrm>
            <a:prstGeom prst="ellipse">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1350"/>
            </a:p>
          </p:txBody>
        </p:sp>
      </p:grpSp>
      <p:sp>
        <p:nvSpPr>
          <p:cNvPr id="57" name="TextBox 23"/>
          <p:cNvSpPr txBox="1">
            <a:spLocks noChangeArrowheads="1"/>
          </p:cNvSpPr>
          <p:nvPr/>
        </p:nvSpPr>
        <p:spPr bwMode="auto">
          <a:xfrm rot="247739">
            <a:off x="50018" y="2521282"/>
            <a:ext cx="149764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2"/>
                </a:solidFill>
                <a:latin typeface="Arial" charset="0"/>
                <a:cs typeface="Arial" charset="0"/>
              </a:defRPr>
            </a:lvl1pPr>
            <a:lvl2pPr marL="742950" indent="-285750" eaLnBrk="0" hangingPunct="0">
              <a:defRPr sz="2400">
                <a:solidFill>
                  <a:schemeClr val="tx2"/>
                </a:solidFill>
                <a:latin typeface="Arial" charset="0"/>
                <a:cs typeface="Arial" charset="0"/>
              </a:defRPr>
            </a:lvl2pPr>
            <a:lvl3pPr marL="1143000" indent="-228600" eaLnBrk="0" hangingPunct="0">
              <a:defRPr sz="2400">
                <a:solidFill>
                  <a:schemeClr val="tx2"/>
                </a:solidFill>
                <a:latin typeface="Arial" charset="0"/>
                <a:cs typeface="Arial" charset="0"/>
              </a:defRPr>
            </a:lvl3pPr>
            <a:lvl4pPr marL="1600200" indent="-228600" eaLnBrk="0" hangingPunct="0">
              <a:defRPr sz="2400">
                <a:solidFill>
                  <a:schemeClr val="tx2"/>
                </a:solidFill>
                <a:latin typeface="Arial" charset="0"/>
                <a:cs typeface="Arial" charset="0"/>
              </a:defRPr>
            </a:lvl4pPr>
            <a:lvl5pPr marL="2057400" indent="-228600" eaLnBrk="0" hangingPunct="0">
              <a:defRPr sz="2400">
                <a:solidFill>
                  <a:schemeClr val="tx2"/>
                </a:solidFill>
                <a:latin typeface="Arial" charset="0"/>
                <a:cs typeface="Arial" charset="0"/>
              </a:defRPr>
            </a:lvl5pPr>
            <a:lvl6pPr marL="2514600" indent="-228600" eaLnBrk="0" fontAlgn="base" hangingPunct="0">
              <a:spcBef>
                <a:spcPct val="0"/>
              </a:spcBef>
              <a:spcAft>
                <a:spcPct val="0"/>
              </a:spcAft>
              <a:defRPr sz="2400">
                <a:solidFill>
                  <a:schemeClr val="tx2"/>
                </a:solidFill>
                <a:latin typeface="Arial" charset="0"/>
                <a:cs typeface="Arial" charset="0"/>
              </a:defRPr>
            </a:lvl6pPr>
            <a:lvl7pPr marL="2971800" indent="-228600" eaLnBrk="0" fontAlgn="base" hangingPunct="0">
              <a:spcBef>
                <a:spcPct val="0"/>
              </a:spcBef>
              <a:spcAft>
                <a:spcPct val="0"/>
              </a:spcAft>
              <a:defRPr sz="2400">
                <a:solidFill>
                  <a:schemeClr val="tx2"/>
                </a:solidFill>
                <a:latin typeface="Arial" charset="0"/>
                <a:cs typeface="Arial" charset="0"/>
              </a:defRPr>
            </a:lvl7pPr>
            <a:lvl8pPr marL="3429000" indent="-228600" eaLnBrk="0" fontAlgn="base" hangingPunct="0">
              <a:spcBef>
                <a:spcPct val="0"/>
              </a:spcBef>
              <a:spcAft>
                <a:spcPct val="0"/>
              </a:spcAft>
              <a:defRPr sz="2400">
                <a:solidFill>
                  <a:schemeClr val="tx2"/>
                </a:solidFill>
                <a:latin typeface="Arial" charset="0"/>
                <a:cs typeface="Arial" charset="0"/>
              </a:defRPr>
            </a:lvl8pPr>
            <a:lvl9pPr marL="3886200" indent="-228600" eaLnBrk="0" fontAlgn="base" hangingPunct="0">
              <a:spcBef>
                <a:spcPct val="0"/>
              </a:spcBef>
              <a:spcAft>
                <a:spcPct val="0"/>
              </a:spcAft>
              <a:defRPr sz="2400">
                <a:solidFill>
                  <a:schemeClr val="tx2"/>
                </a:solidFill>
                <a:latin typeface="Arial" charset="0"/>
                <a:cs typeface="Arial" charset="0"/>
              </a:defRPr>
            </a:lvl9pPr>
          </a:lstStyle>
          <a:p>
            <a:pPr eaLnBrk="1" hangingPunct="1"/>
            <a:r>
              <a:rPr lang="en-IE" sz="1500" b="1" dirty="0">
                <a:solidFill>
                  <a:schemeClr val="bg1"/>
                </a:solidFill>
              </a:rPr>
              <a:t>M3 Motorway</a:t>
            </a:r>
            <a:endParaRPr lang="en-GB" sz="900" b="1" dirty="0">
              <a:solidFill>
                <a:schemeClr val="bg1"/>
              </a:solidFill>
            </a:endParaRPr>
          </a:p>
        </p:txBody>
      </p:sp>
      <p:sp>
        <p:nvSpPr>
          <p:cNvPr id="58" name="Title 9"/>
          <p:cNvSpPr txBox="1">
            <a:spLocks/>
          </p:cNvSpPr>
          <p:nvPr/>
        </p:nvSpPr>
        <p:spPr>
          <a:xfrm>
            <a:off x="-60618" y="328463"/>
            <a:ext cx="4051593" cy="1066446"/>
          </a:xfrm>
          <a:prstGeom prst="rect">
            <a:avLst/>
          </a:prstGeom>
          <a:solidFill>
            <a:schemeClr val="bg1"/>
          </a:solidFill>
        </p:spPr>
        <p:txBody>
          <a:bodyPr vert="horz" wrap="square" lIns="68580" tIns="34290" rIns="68580" bIns="3429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latin typeface="+mn-lt"/>
              </a:rPr>
              <a:t>Success With 2D </a:t>
            </a:r>
            <a:r>
              <a:rPr lang="en-US" sz="2400" b="1" dirty="0" err="1">
                <a:latin typeface="+mn-lt"/>
              </a:rPr>
              <a:t>Seismics</a:t>
            </a:r>
            <a:r>
              <a:rPr lang="en-US" sz="2400" b="1" dirty="0">
                <a:latin typeface="+mn-lt"/>
              </a:rPr>
              <a:t> </a:t>
            </a:r>
          </a:p>
          <a:p>
            <a:endParaRPr lang="en-US" sz="2400" b="1" dirty="0">
              <a:latin typeface="+mn-lt"/>
            </a:endParaRPr>
          </a:p>
          <a:p>
            <a:r>
              <a:rPr lang="en-US" sz="2400" b="1" dirty="0">
                <a:latin typeface="+mn-lt"/>
              </a:rPr>
              <a:t>      Navan (Tara Deep)</a:t>
            </a:r>
            <a:endParaRPr lang="en-IE" sz="2400" b="1" dirty="0">
              <a:latin typeface="+mn-lt"/>
            </a:endParaRPr>
          </a:p>
        </p:txBody>
      </p:sp>
      <p:pic>
        <p:nvPicPr>
          <p:cNvPr id="40" name="Picture 3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310436" y="6421657"/>
            <a:ext cx="1818709" cy="403985"/>
          </a:xfrm>
          <a:prstGeom prst="rect">
            <a:avLst/>
          </a:prstGeom>
        </p:spPr>
      </p:pic>
      <p:pic>
        <p:nvPicPr>
          <p:cNvPr id="2" name="Picture 1">
            <a:extLst>
              <a:ext uri="{FF2B5EF4-FFF2-40B4-BE49-F238E27FC236}">
                <a16:creationId xmlns:a16="http://schemas.microsoft.com/office/drawing/2014/main" id="{AA796F30-E71F-9FCB-7E19-5A3937668B3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167526" y="-16318"/>
            <a:ext cx="4961619" cy="2313381"/>
          </a:xfrm>
          <a:prstGeom prst="rect">
            <a:avLst/>
          </a:prstGeom>
          <a:solidFill>
            <a:schemeClr val="bg1"/>
          </a:solidFill>
          <a:ln w="12700">
            <a:solidFill>
              <a:schemeClr val="tx1"/>
            </a:solidFill>
          </a:ln>
        </p:spPr>
      </p:pic>
    </p:spTree>
    <p:extLst>
      <p:ext uri="{BB962C8B-B14F-4D97-AF65-F5344CB8AC3E}">
        <p14:creationId xmlns:p14="http://schemas.microsoft.com/office/powerpoint/2010/main" val="39976832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8BC6A6D-C169-40EF-8251-AD6BC6EF3C58}"/>
              </a:ext>
            </a:extLst>
          </p:cNvPr>
          <p:cNvSpPr>
            <a:spLocks noGrp="1"/>
          </p:cNvSpPr>
          <p:nvPr>
            <p:ph type="dt" sz="half" idx="10"/>
          </p:nvPr>
        </p:nvSpPr>
        <p:spPr/>
        <p:txBody>
          <a:bodyPr/>
          <a:lstStyle/>
          <a:p>
            <a:fld id="{509ED4D7-8976-4290-9FF0-BF6842204702}" type="datetime1">
              <a:rPr lang="sv-SE" smtClean="0"/>
              <a:pPr/>
              <a:t>2023-09-28</a:t>
            </a:fld>
            <a:endParaRPr lang="en-GB" dirty="0"/>
          </a:p>
        </p:txBody>
      </p:sp>
      <p:sp>
        <p:nvSpPr>
          <p:cNvPr id="5" name="Slide Number Placeholder 4">
            <a:extLst>
              <a:ext uri="{FF2B5EF4-FFF2-40B4-BE49-F238E27FC236}">
                <a16:creationId xmlns:a16="http://schemas.microsoft.com/office/drawing/2014/main" id="{B78FCDCC-0F48-46B2-BC99-F5F91F79C032}"/>
              </a:ext>
            </a:extLst>
          </p:cNvPr>
          <p:cNvSpPr>
            <a:spLocks noGrp="1"/>
          </p:cNvSpPr>
          <p:nvPr>
            <p:ph type="sldNum" sz="quarter" idx="11"/>
          </p:nvPr>
        </p:nvSpPr>
        <p:spPr/>
        <p:txBody>
          <a:bodyPr/>
          <a:lstStyle/>
          <a:p>
            <a:fld id="{A153D128-6291-4599-92FF-DFF1C4914FCF}" type="slidenum">
              <a:rPr lang="en-GB" smtClean="0"/>
              <a:pPr/>
              <a:t>65</a:t>
            </a:fld>
            <a:endParaRPr lang="en-GB"/>
          </a:p>
        </p:txBody>
      </p:sp>
      <p:sp>
        <p:nvSpPr>
          <p:cNvPr id="6" name="Footer Placeholder 5">
            <a:extLst>
              <a:ext uri="{FF2B5EF4-FFF2-40B4-BE49-F238E27FC236}">
                <a16:creationId xmlns:a16="http://schemas.microsoft.com/office/drawing/2014/main" id="{B800F486-26C8-426A-99E3-9FDA18BEE49A}"/>
              </a:ext>
            </a:extLst>
          </p:cNvPr>
          <p:cNvSpPr>
            <a:spLocks noGrp="1"/>
          </p:cNvSpPr>
          <p:nvPr>
            <p:ph type="ftr" sz="quarter" idx="12"/>
          </p:nvPr>
        </p:nvSpPr>
        <p:spPr/>
        <p:txBody>
          <a:bodyPr/>
          <a:lstStyle/>
          <a:p>
            <a:r>
              <a:rPr lang="en-US"/>
              <a:t>Unit/Operation choose tab Insert/Header &amp; Footer</a:t>
            </a:r>
            <a:endParaRPr lang="en-GB"/>
          </a:p>
        </p:txBody>
      </p:sp>
      <p:sp>
        <p:nvSpPr>
          <p:cNvPr id="11" name="TextBox 10">
            <a:extLst>
              <a:ext uri="{FF2B5EF4-FFF2-40B4-BE49-F238E27FC236}">
                <a16:creationId xmlns:a16="http://schemas.microsoft.com/office/drawing/2014/main" id="{8045EBCF-BA73-412C-892A-4EFF0B273926}"/>
              </a:ext>
            </a:extLst>
          </p:cNvPr>
          <p:cNvSpPr txBox="1"/>
          <p:nvPr/>
        </p:nvSpPr>
        <p:spPr>
          <a:xfrm>
            <a:off x="179996" y="33716"/>
            <a:ext cx="8784008" cy="461665"/>
          </a:xfrm>
          <a:prstGeom prst="rect">
            <a:avLst/>
          </a:prstGeom>
          <a:noFill/>
        </p:spPr>
        <p:txBody>
          <a:bodyPr wrap="none" rtlCol="0">
            <a:spAutoFit/>
          </a:bodyPr>
          <a:lstStyle/>
          <a:p>
            <a:pPr algn="ctr"/>
            <a:r>
              <a:rPr lang="en-IE" sz="2400" b="1" dirty="0"/>
              <a:t>Total Sizes of Some Irish-Type Zn-Pb (Ag, Cu, Ba) Deposits</a:t>
            </a:r>
          </a:p>
        </p:txBody>
      </p:sp>
      <p:pic>
        <p:nvPicPr>
          <p:cNvPr id="9" name="Picture 8">
            <a:extLst>
              <a:ext uri="{FF2B5EF4-FFF2-40B4-BE49-F238E27FC236}">
                <a16:creationId xmlns:a16="http://schemas.microsoft.com/office/drawing/2014/main" id="{F953FDF2-105D-49BF-3585-2D9F8338E09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16" y="620690"/>
            <a:ext cx="9144000" cy="3694339"/>
          </a:xfrm>
          <a:prstGeom prst="rect">
            <a:avLst/>
          </a:prstGeom>
        </p:spPr>
      </p:pic>
      <p:grpSp>
        <p:nvGrpSpPr>
          <p:cNvPr id="35" name="Group 34">
            <a:extLst>
              <a:ext uri="{FF2B5EF4-FFF2-40B4-BE49-F238E27FC236}">
                <a16:creationId xmlns:a16="http://schemas.microsoft.com/office/drawing/2014/main" id="{AC13AFE5-EAD0-7917-AD94-E89D14A63F75}"/>
              </a:ext>
            </a:extLst>
          </p:cNvPr>
          <p:cNvGrpSpPr/>
          <p:nvPr/>
        </p:nvGrpSpPr>
        <p:grpSpPr>
          <a:xfrm>
            <a:off x="4063296" y="849671"/>
            <a:ext cx="1622093" cy="3416172"/>
            <a:chOff x="4063296" y="849671"/>
            <a:chExt cx="1622093" cy="3416172"/>
          </a:xfrm>
        </p:grpSpPr>
        <p:sp>
          <p:nvSpPr>
            <p:cNvPr id="15" name="Rectangle 14">
              <a:extLst>
                <a:ext uri="{FF2B5EF4-FFF2-40B4-BE49-F238E27FC236}">
                  <a16:creationId xmlns:a16="http://schemas.microsoft.com/office/drawing/2014/main" id="{BBE01E84-C2E5-41B7-84F0-716A7F921CBB}"/>
                </a:ext>
              </a:extLst>
            </p:cNvPr>
            <p:cNvSpPr/>
            <p:nvPr/>
          </p:nvSpPr>
          <p:spPr>
            <a:xfrm>
              <a:off x="4072792" y="849671"/>
              <a:ext cx="759690" cy="156983"/>
            </a:xfrm>
            <a:prstGeom prst="rect">
              <a:avLst/>
            </a:prstGeom>
            <a:solidFill>
              <a:schemeClr val="accent3">
                <a:lumMod val="20000"/>
                <a:lumOff val="80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6" name="Rectangle 15">
              <a:extLst>
                <a:ext uri="{FF2B5EF4-FFF2-40B4-BE49-F238E27FC236}">
                  <a16:creationId xmlns:a16="http://schemas.microsoft.com/office/drawing/2014/main" id="{2C9A4EF6-5DBD-69DF-6CA6-5E4F253B288C}"/>
                </a:ext>
              </a:extLst>
            </p:cNvPr>
            <p:cNvSpPr/>
            <p:nvPr/>
          </p:nvSpPr>
          <p:spPr>
            <a:xfrm>
              <a:off x="4075958" y="1018352"/>
              <a:ext cx="759690" cy="156983"/>
            </a:xfrm>
            <a:prstGeom prst="rect">
              <a:avLst/>
            </a:prstGeom>
            <a:solidFill>
              <a:schemeClr val="accent3">
                <a:lumMod val="20000"/>
                <a:lumOff val="80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0" name="Rectangle 19">
              <a:extLst>
                <a:ext uri="{FF2B5EF4-FFF2-40B4-BE49-F238E27FC236}">
                  <a16:creationId xmlns:a16="http://schemas.microsoft.com/office/drawing/2014/main" id="{DAE4333C-84D4-B0AF-ED3A-D76E9608935D}"/>
                </a:ext>
              </a:extLst>
            </p:cNvPr>
            <p:cNvSpPr/>
            <p:nvPr/>
          </p:nvSpPr>
          <p:spPr>
            <a:xfrm>
              <a:off x="4798162" y="1542481"/>
              <a:ext cx="759690" cy="156983"/>
            </a:xfrm>
            <a:prstGeom prst="rect">
              <a:avLst/>
            </a:prstGeom>
            <a:solidFill>
              <a:schemeClr val="accent3">
                <a:lumMod val="20000"/>
                <a:lumOff val="80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1" name="Rectangle 20">
              <a:extLst>
                <a:ext uri="{FF2B5EF4-FFF2-40B4-BE49-F238E27FC236}">
                  <a16:creationId xmlns:a16="http://schemas.microsoft.com/office/drawing/2014/main" id="{F104FE6F-A71D-82F5-9964-D7DFD4D13DB0}"/>
                </a:ext>
              </a:extLst>
            </p:cNvPr>
            <p:cNvSpPr/>
            <p:nvPr/>
          </p:nvSpPr>
          <p:spPr>
            <a:xfrm>
              <a:off x="4879411" y="1711850"/>
              <a:ext cx="805978" cy="156983"/>
            </a:xfrm>
            <a:prstGeom prst="rect">
              <a:avLst/>
            </a:prstGeom>
            <a:solidFill>
              <a:schemeClr val="accent3">
                <a:lumMod val="20000"/>
                <a:lumOff val="80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2" name="Rectangle 21">
              <a:extLst>
                <a:ext uri="{FF2B5EF4-FFF2-40B4-BE49-F238E27FC236}">
                  <a16:creationId xmlns:a16="http://schemas.microsoft.com/office/drawing/2014/main" id="{6577181D-8347-2917-107E-098D5B3F8C2B}"/>
                </a:ext>
              </a:extLst>
            </p:cNvPr>
            <p:cNvSpPr/>
            <p:nvPr/>
          </p:nvSpPr>
          <p:spPr>
            <a:xfrm>
              <a:off x="4513712" y="1879389"/>
              <a:ext cx="759690" cy="156983"/>
            </a:xfrm>
            <a:prstGeom prst="rect">
              <a:avLst/>
            </a:prstGeom>
            <a:solidFill>
              <a:schemeClr val="accent3">
                <a:lumMod val="20000"/>
                <a:lumOff val="80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3" name="Rectangle 22">
              <a:extLst>
                <a:ext uri="{FF2B5EF4-FFF2-40B4-BE49-F238E27FC236}">
                  <a16:creationId xmlns:a16="http://schemas.microsoft.com/office/drawing/2014/main" id="{081D5897-E968-F0F2-EA71-BAE15F009AF5}"/>
                </a:ext>
              </a:extLst>
            </p:cNvPr>
            <p:cNvSpPr/>
            <p:nvPr/>
          </p:nvSpPr>
          <p:spPr>
            <a:xfrm>
              <a:off x="4066009" y="2223985"/>
              <a:ext cx="759690" cy="156983"/>
            </a:xfrm>
            <a:prstGeom prst="rect">
              <a:avLst/>
            </a:prstGeom>
            <a:solidFill>
              <a:schemeClr val="accent3">
                <a:lumMod val="20000"/>
                <a:lumOff val="80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4" name="Rectangle 23">
              <a:extLst>
                <a:ext uri="{FF2B5EF4-FFF2-40B4-BE49-F238E27FC236}">
                  <a16:creationId xmlns:a16="http://schemas.microsoft.com/office/drawing/2014/main" id="{ED89C5BC-CE23-AC54-3236-F54659DF3E14}"/>
                </a:ext>
              </a:extLst>
            </p:cNvPr>
            <p:cNvSpPr/>
            <p:nvPr/>
          </p:nvSpPr>
          <p:spPr>
            <a:xfrm>
              <a:off x="4564619" y="2392903"/>
              <a:ext cx="759690" cy="156983"/>
            </a:xfrm>
            <a:prstGeom prst="rect">
              <a:avLst/>
            </a:prstGeom>
            <a:solidFill>
              <a:schemeClr val="accent3">
                <a:lumMod val="20000"/>
                <a:lumOff val="80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5" name="Rectangle 24">
              <a:extLst>
                <a:ext uri="{FF2B5EF4-FFF2-40B4-BE49-F238E27FC236}">
                  <a16:creationId xmlns:a16="http://schemas.microsoft.com/office/drawing/2014/main" id="{0CD27936-F98D-9024-AD09-B83395FE836C}"/>
                </a:ext>
              </a:extLst>
            </p:cNvPr>
            <p:cNvSpPr/>
            <p:nvPr/>
          </p:nvSpPr>
          <p:spPr>
            <a:xfrm>
              <a:off x="4066009" y="2568581"/>
              <a:ext cx="759690" cy="156983"/>
            </a:xfrm>
            <a:prstGeom prst="rect">
              <a:avLst/>
            </a:prstGeom>
            <a:solidFill>
              <a:schemeClr val="accent3">
                <a:lumMod val="20000"/>
                <a:lumOff val="80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6" name="Rectangle 25">
              <a:extLst>
                <a:ext uri="{FF2B5EF4-FFF2-40B4-BE49-F238E27FC236}">
                  <a16:creationId xmlns:a16="http://schemas.microsoft.com/office/drawing/2014/main" id="{D70CC381-0113-8A29-E8BF-7DF54F89E21D}"/>
                </a:ext>
              </a:extLst>
            </p:cNvPr>
            <p:cNvSpPr/>
            <p:nvPr/>
          </p:nvSpPr>
          <p:spPr>
            <a:xfrm>
              <a:off x="4063296" y="2736809"/>
              <a:ext cx="759690" cy="156983"/>
            </a:xfrm>
            <a:prstGeom prst="rect">
              <a:avLst/>
            </a:prstGeom>
            <a:solidFill>
              <a:schemeClr val="accent3">
                <a:lumMod val="20000"/>
                <a:lumOff val="80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7" name="Rectangle 26">
              <a:extLst>
                <a:ext uri="{FF2B5EF4-FFF2-40B4-BE49-F238E27FC236}">
                  <a16:creationId xmlns:a16="http://schemas.microsoft.com/office/drawing/2014/main" id="{8D4BE75E-57C3-3110-F677-15FEEAF0274A}"/>
                </a:ext>
              </a:extLst>
            </p:cNvPr>
            <p:cNvSpPr/>
            <p:nvPr/>
          </p:nvSpPr>
          <p:spPr>
            <a:xfrm>
              <a:off x="4074148" y="3587053"/>
              <a:ext cx="782753" cy="165514"/>
            </a:xfrm>
            <a:prstGeom prst="rect">
              <a:avLst/>
            </a:prstGeom>
            <a:solidFill>
              <a:schemeClr val="accent3">
                <a:lumMod val="20000"/>
                <a:lumOff val="80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8" name="Rectangle 27">
              <a:extLst>
                <a:ext uri="{FF2B5EF4-FFF2-40B4-BE49-F238E27FC236}">
                  <a16:creationId xmlns:a16="http://schemas.microsoft.com/office/drawing/2014/main" id="{F13BF2BF-AB16-094F-A9E4-78886C26D8F6}"/>
                </a:ext>
              </a:extLst>
            </p:cNvPr>
            <p:cNvSpPr/>
            <p:nvPr/>
          </p:nvSpPr>
          <p:spPr>
            <a:xfrm>
              <a:off x="4074600" y="3761160"/>
              <a:ext cx="782753" cy="165514"/>
            </a:xfrm>
            <a:prstGeom prst="rect">
              <a:avLst/>
            </a:prstGeom>
            <a:solidFill>
              <a:schemeClr val="accent3">
                <a:lumMod val="20000"/>
                <a:lumOff val="80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9" name="Rectangle 28">
              <a:extLst>
                <a:ext uri="{FF2B5EF4-FFF2-40B4-BE49-F238E27FC236}">
                  <a16:creationId xmlns:a16="http://schemas.microsoft.com/office/drawing/2014/main" id="{13DB2347-9207-4368-EBB5-7A6F64C2CC5D}"/>
                </a:ext>
              </a:extLst>
            </p:cNvPr>
            <p:cNvSpPr/>
            <p:nvPr/>
          </p:nvSpPr>
          <p:spPr>
            <a:xfrm>
              <a:off x="4492457" y="3921248"/>
              <a:ext cx="782753" cy="165514"/>
            </a:xfrm>
            <a:prstGeom prst="rect">
              <a:avLst/>
            </a:prstGeom>
            <a:solidFill>
              <a:schemeClr val="accent3">
                <a:lumMod val="20000"/>
                <a:lumOff val="80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0" name="Rectangle 29">
              <a:extLst>
                <a:ext uri="{FF2B5EF4-FFF2-40B4-BE49-F238E27FC236}">
                  <a16:creationId xmlns:a16="http://schemas.microsoft.com/office/drawing/2014/main" id="{DCA96359-1295-66DD-190C-AA09D42DAB0A}"/>
                </a:ext>
              </a:extLst>
            </p:cNvPr>
            <p:cNvSpPr/>
            <p:nvPr/>
          </p:nvSpPr>
          <p:spPr>
            <a:xfrm>
              <a:off x="4072792" y="4100329"/>
              <a:ext cx="782753" cy="165514"/>
            </a:xfrm>
            <a:prstGeom prst="rect">
              <a:avLst/>
            </a:prstGeom>
            <a:solidFill>
              <a:schemeClr val="accent3">
                <a:lumMod val="20000"/>
                <a:lumOff val="80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grpSp>
      <p:grpSp>
        <p:nvGrpSpPr>
          <p:cNvPr id="42" name="Group 41">
            <a:extLst>
              <a:ext uri="{FF2B5EF4-FFF2-40B4-BE49-F238E27FC236}">
                <a16:creationId xmlns:a16="http://schemas.microsoft.com/office/drawing/2014/main" id="{F8FC1634-67ED-0DB8-9BE5-14EABE27CC9B}"/>
              </a:ext>
            </a:extLst>
          </p:cNvPr>
          <p:cNvGrpSpPr/>
          <p:nvPr/>
        </p:nvGrpSpPr>
        <p:grpSpPr>
          <a:xfrm>
            <a:off x="4065557" y="1184319"/>
            <a:ext cx="1272965" cy="2912410"/>
            <a:chOff x="4065557" y="1184319"/>
            <a:chExt cx="1272965" cy="2912410"/>
          </a:xfrm>
        </p:grpSpPr>
        <p:sp>
          <p:nvSpPr>
            <p:cNvPr id="17" name="Rectangle 16">
              <a:extLst>
                <a:ext uri="{FF2B5EF4-FFF2-40B4-BE49-F238E27FC236}">
                  <a16:creationId xmlns:a16="http://schemas.microsoft.com/office/drawing/2014/main" id="{EBEC4EEF-F074-F6AD-D69E-6EC25B322DF3}"/>
                </a:ext>
              </a:extLst>
            </p:cNvPr>
            <p:cNvSpPr/>
            <p:nvPr/>
          </p:nvSpPr>
          <p:spPr>
            <a:xfrm>
              <a:off x="4065557" y="1184319"/>
              <a:ext cx="802198" cy="156983"/>
            </a:xfrm>
            <a:prstGeom prst="rect">
              <a:avLst/>
            </a:prstGeom>
            <a:solidFill>
              <a:schemeClr val="accent1">
                <a:lumMod val="50000"/>
                <a:lumOff val="50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8" name="Rectangle 17">
              <a:extLst>
                <a:ext uri="{FF2B5EF4-FFF2-40B4-BE49-F238E27FC236}">
                  <a16:creationId xmlns:a16="http://schemas.microsoft.com/office/drawing/2014/main" id="{F5DD1328-3F81-2102-8AAE-1732CE0E79CC}"/>
                </a:ext>
              </a:extLst>
            </p:cNvPr>
            <p:cNvSpPr/>
            <p:nvPr/>
          </p:nvSpPr>
          <p:spPr>
            <a:xfrm>
              <a:off x="4068723" y="1355712"/>
              <a:ext cx="802198" cy="171906"/>
            </a:xfrm>
            <a:prstGeom prst="rect">
              <a:avLst/>
            </a:prstGeom>
            <a:solidFill>
              <a:schemeClr val="accent1">
                <a:lumMod val="50000"/>
                <a:lumOff val="50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9" name="Rectangle 18">
              <a:extLst>
                <a:ext uri="{FF2B5EF4-FFF2-40B4-BE49-F238E27FC236}">
                  <a16:creationId xmlns:a16="http://schemas.microsoft.com/office/drawing/2014/main" id="{009FAA90-22C3-C986-DE5E-C1519B8593D8}"/>
                </a:ext>
              </a:extLst>
            </p:cNvPr>
            <p:cNvSpPr/>
            <p:nvPr/>
          </p:nvSpPr>
          <p:spPr>
            <a:xfrm>
              <a:off x="4076863" y="1708448"/>
              <a:ext cx="802198" cy="166479"/>
            </a:xfrm>
            <a:prstGeom prst="rect">
              <a:avLst/>
            </a:prstGeom>
            <a:solidFill>
              <a:schemeClr val="accent1">
                <a:lumMod val="50000"/>
                <a:lumOff val="50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1" name="Rectangle 30">
              <a:extLst>
                <a:ext uri="{FF2B5EF4-FFF2-40B4-BE49-F238E27FC236}">
                  <a16:creationId xmlns:a16="http://schemas.microsoft.com/office/drawing/2014/main" id="{EE61414A-7F94-37FB-CC80-E5D778C5CEE7}"/>
                </a:ext>
              </a:extLst>
            </p:cNvPr>
            <p:cNvSpPr/>
            <p:nvPr/>
          </p:nvSpPr>
          <p:spPr>
            <a:xfrm>
              <a:off x="4065557" y="2395831"/>
              <a:ext cx="499612" cy="156983"/>
            </a:xfrm>
            <a:prstGeom prst="rect">
              <a:avLst/>
            </a:prstGeom>
            <a:solidFill>
              <a:schemeClr val="accent1">
                <a:lumMod val="50000"/>
                <a:lumOff val="50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2" name="Rectangle 31">
              <a:extLst>
                <a:ext uri="{FF2B5EF4-FFF2-40B4-BE49-F238E27FC236}">
                  <a16:creationId xmlns:a16="http://schemas.microsoft.com/office/drawing/2014/main" id="{557FD9C5-BB0F-E649-53A1-D6B40C3EA455}"/>
                </a:ext>
              </a:extLst>
            </p:cNvPr>
            <p:cNvSpPr/>
            <p:nvPr/>
          </p:nvSpPr>
          <p:spPr>
            <a:xfrm>
              <a:off x="4072842" y="2907297"/>
              <a:ext cx="1265680" cy="156983"/>
            </a:xfrm>
            <a:prstGeom prst="rect">
              <a:avLst/>
            </a:prstGeom>
            <a:solidFill>
              <a:schemeClr val="accent1">
                <a:lumMod val="50000"/>
                <a:lumOff val="50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4" name="Rectangle 33">
              <a:extLst>
                <a:ext uri="{FF2B5EF4-FFF2-40B4-BE49-F238E27FC236}">
                  <a16:creationId xmlns:a16="http://schemas.microsoft.com/office/drawing/2014/main" id="{8D743FC5-19CD-7B39-F696-BE78CECB2ABE}"/>
                </a:ext>
              </a:extLst>
            </p:cNvPr>
            <p:cNvSpPr/>
            <p:nvPr/>
          </p:nvSpPr>
          <p:spPr>
            <a:xfrm>
              <a:off x="4072792" y="3939746"/>
              <a:ext cx="423234" cy="156983"/>
            </a:xfrm>
            <a:prstGeom prst="rect">
              <a:avLst/>
            </a:prstGeom>
            <a:solidFill>
              <a:schemeClr val="accent1">
                <a:lumMod val="50000"/>
                <a:lumOff val="50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grpSp>
      <p:grpSp>
        <p:nvGrpSpPr>
          <p:cNvPr id="41" name="Group 40">
            <a:extLst>
              <a:ext uri="{FF2B5EF4-FFF2-40B4-BE49-F238E27FC236}">
                <a16:creationId xmlns:a16="http://schemas.microsoft.com/office/drawing/2014/main" id="{C3C07CB4-D9F6-3967-AC5A-D2C1B5FEC692}"/>
              </a:ext>
            </a:extLst>
          </p:cNvPr>
          <p:cNvGrpSpPr/>
          <p:nvPr/>
        </p:nvGrpSpPr>
        <p:grpSpPr>
          <a:xfrm>
            <a:off x="1780857" y="4399157"/>
            <a:ext cx="5490687" cy="665741"/>
            <a:chOff x="1780857" y="4399157"/>
            <a:chExt cx="5490687" cy="665741"/>
          </a:xfrm>
        </p:grpSpPr>
        <p:sp>
          <p:nvSpPr>
            <p:cNvPr id="36" name="Rectangle 35">
              <a:extLst>
                <a:ext uri="{FF2B5EF4-FFF2-40B4-BE49-F238E27FC236}">
                  <a16:creationId xmlns:a16="http://schemas.microsoft.com/office/drawing/2014/main" id="{71D4881E-0198-B851-B0D3-99CD52DEFCB4}"/>
                </a:ext>
              </a:extLst>
            </p:cNvPr>
            <p:cNvSpPr/>
            <p:nvPr/>
          </p:nvSpPr>
          <p:spPr>
            <a:xfrm>
              <a:off x="4050922" y="4523179"/>
              <a:ext cx="759690" cy="156983"/>
            </a:xfrm>
            <a:prstGeom prst="rect">
              <a:avLst/>
            </a:prstGeom>
            <a:solidFill>
              <a:schemeClr val="accent3">
                <a:lumMod val="20000"/>
                <a:lumOff val="80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7" name="Rectangle 36">
              <a:extLst>
                <a:ext uri="{FF2B5EF4-FFF2-40B4-BE49-F238E27FC236}">
                  <a16:creationId xmlns:a16="http://schemas.microsoft.com/office/drawing/2014/main" id="{4B4364AC-8D12-1D66-8F0C-5924C3351C5F}"/>
                </a:ext>
              </a:extLst>
            </p:cNvPr>
            <p:cNvSpPr/>
            <p:nvPr/>
          </p:nvSpPr>
          <p:spPr>
            <a:xfrm>
              <a:off x="4050922" y="4821839"/>
              <a:ext cx="802198" cy="171906"/>
            </a:xfrm>
            <a:prstGeom prst="rect">
              <a:avLst/>
            </a:prstGeom>
            <a:solidFill>
              <a:schemeClr val="accent1">
                <a:lumMod val="50000"/>
                <a:lumOff val="50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8" name="TextBox 37">
              <a:extLst>
                <a:ext uri="{FF2B5EF4-FFF2-40B4-BE49-F238E27FC236}">
                  <a16:creationId xmlns:a16="http://schemas.microsoft.com/office/drawing/2014/main" id="{6EF019C1-3ED3-00C1-53F6-45D81088EAA9}"/>
                </a:ext>
              </a:extLst>
            </p:cNvPr>
            <p:cNvSpPr txBox="1"/>
            <p:nvPr/>
          </p:nvSpPr>
          <p:spPr>
            <a:xfrm>
              <a:off x="4881147" y="4407138"/>
              <a:ext cx="2114681" cy="338554"/>
            </a:xfrm>
            <a:prstGeom prst="rect">
              <a:avLst/>
            </a:prstGeom>
            <a:noFill/>
          </p:spPr>
          <p:txBody>
            <a:bodyPr wrap="none" rtlCol="0">
              <a:spAutoFit/>
            </a:bodyPr>
            <a:lstStyle/>
            <a:p>
              <a:pPr algn="ctr"/>
              <a:r>
                <a:rPr lang="en-IE" sz="1600" b="1" dirty="0"/>
                <a:t>- Soil Geochemistry</a:t>
              </a:r>
            </a:p>
          </p:txBody>
        </p:sp>
        <p:sp>
          <p:nvSpPr>
            <p:cNvPr id="39" name="TextBox 38">
              <a:extLst>
                <a:ext uri="{FF2B5EF4-FFF2-40B4-BE49-F238E27FC236}">
                  <a16:creationId xmlns:a16="http://schemas.microsoft.com/office/drawing/2014/main" id="{C80291BE-3304-D4F7-AAAC-BA4E90B233D7}"/>
                </a:ext>
              </a:extLst>
            </p:cNvPr>
            <p:cNvSpPr txBox="1"/>
            <p:nvPr/>
          </p:nvSpPr>
          <p:spPr>
            <a:xfrm>
              <a:off x="4881145" y="4726344"/>
              <a:ext cx="2390399" cy="338554"/>
            </a:xfrm>
            <a:prstGeom prst="rect">
              <a:avLst/>
            </a:prstGeom>
            <a:noFill/>
          </p:spPr>
          <p:txBody>
            <a:bodyPr wrap="none" rtlCol="0">
              <a:spAutoFit/>
            </a:bodyPr>
            <a:lstStyle/>
            <a:p>
              <a:pPr algn="ctr"/>
              <a:r>
                <a:rPr lang="en-IE" sz="1600" b="1" dirty="0"/>
                <a:t>- Outcrop/Old Mine etc</a:t>
              </a:r>
            </a:p>
          </p:txBody>
        </p:sp>
        <p:sp>
          <p:nvSpPr>
            <p:cNvPr id="40" name="TextBox 39">
              <a:extLst>
                <a:ext uri="{FF2B5EF4-FFF2-40B4-BE49-F238E27FC236}">
                  <a16:creationId xmlns:a16="http://schemas.microsoft.com/office/drawing/2014/main" id="{4998A8B1-9AB8-DEC2-F913-3A13D79A73C7}"/>
                </a:ext>
              </a:extLst>
            </p:cNvPr>
            <p:cNvSpPr txBox="1"/>
            <p:nvPr/>
          </p:nvSpPr>
          <p:spPr>
            <a:xfrm>
              <a:off x="1780857" y="4399157"/>
              <a:ext cx="2133919" cy="338554"/>
            </a:xfrm>
            <a:prstGeom prst="rect">
              <a:avLst/>
            </a:prstGeom>
            <a:noFill/>
          </p:spPr>
          <p:txBody>
            <a:bodyPr wrap="none" rtlCol="0">
              <a:spAutoFit/>
            </a:bodyPr>
            <a:lstStyle/>
            <a:p>
              <a:pPr algn="ctr"/>
              <a:r>
                <a:rPr lang="en-IE" sz="1600" b="1" dirty="0"/>
                <a:t>Discovery Methods:</a:t>
              </a:r>
            </a:p>
          </p:txBody>
        </p:sp>
      </p:grpSp>
      <p:sp>
        <p:nvSpPr>
          <p:cNvPr id="2" name="Rectangle 1">
            <a:extLst>
              <a:ext uri="{FF2B5EF4-FFF2-40B4-BE49-F238E27FC236}">
                <a16:creationId xmlns:a16="http://schemas.microsoft.com/office/drawing/2014/main" id="{016972E3-920B-E9E0-ACC4-9AFB7E20CE1A}"/>
              </a:ext>
            </a:extLst>
          </p:cNvPr>
          <p:cNvSpPr/>
          <p:nvPr/>
        </p:nvSpPr>
        <p:spPr>
          <a:xfrm>
            <a:off x="25878" y="849671"/>
            <a:ext cx="9066364" cy="118616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TextBox 2">
            <a:extLst>
              <a:ext uri="{FF2B5EF4-FFF2-40B4-BE49-F238E27FC236}">
                <a16:creationId xmlns:a16="http://schemas.microsoft.com/office/drawing/2014/main" id="{022479C7-6454-35DF-1436-EBB71A0E6FD2}"/>
              </a:ext>
            </a:extLst>
          </p:cNvPr>
          <p:cNvSpPr txBox="1"/>
          <p:nvPr/>
        </p:nvSpPr>
        <p:spPr>
          <a:xfrm>
            <a:off x="-62611" y="5472785"/>
            <a:ext cx="8986756" cy="830997"/>
          </a:xfrm>
          <a:prstGeom prst="rect">
            <a:avLst/>
          </a:prstGeom>
          <a:noFill/>
        </p:spPr>
        <p:txBody>
          <a:bodyPr wrap="none" rtlCol="0">
            <a:spAutoFit/>
          </a:bodyPr>
          <a:lstStyle/>
          <a:p>
            <a:pPr algn="ctr"/>
            <a:r>
              <a:rPr lang="en-IE" sz="2400" b="1" dirty="0">
                <a:solidFill>
                  <a:srgbClr val="FF0000"/>
                </a:solidFill>
              </a:rPr>
              <a:t>Potential remains near old mines and many legacy showings</a:t>
            </a:r>
          </a:p>
          <a:p>
            <a:pPr algn="ctr"/>
            <a:r>
              <a:rPr lang="en-IE" sz="2400" b="1" dirty="0">
                <a:solidFill>
                  <a:srgbClr val="FF0000"/>
                </a:solidFill>
              </a:rPr>
              <a:t>Have they been sufficiently drilled ?</a:t>
            </a:r>
          </a:p>
        </p:txBody>
      </p:sp>
    </p:spTree>
    <p:extLst>
      <p:ext uri="{BB962C8B-B14F-4D97-AF65-F5344CB8AC3E}">
        <p14:creationId xmlns:p14="http://schemas.microsoft.com/office/powerpoint/2010/main" val="520446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8BC6A6D-C169-40EF-8251-AD6BC6EF3C58}"/>
              </a:ext>
            </a:extLst>
          </p:cNvPr>
          <p:cNvSpPr>
            <a:spLocks noGrp="1"/>
          </p:cNvSpPr>
          <p:nvPr>
            <p:ph type="dt" sz="half" idx="10"/>
          </p:nvPr>
        </p:nvSpPr>
        <p:spPr/>
        <p:txBody>
          <a:bodyPr/>
          <a:lstStyle/>
          <a:p>
            <a:fld id="{509ED4D7-8976-4290-9FF0-BF6842204702}" type="datetime1">
              <a:rPr lang="sv-SE" smtClean="0"/>
              <a:pPr/>
              <a:t>2023-09-28</a:t>
            </a:fld>
            <a:endParaRPr lang="en-GB" dirty="0"/>
          </a:p>
        </p:txBody>
      </p:sp>
      <p:sp>
        <p:nvSpPr>
          <p:cNvPr id="5" name="Slide Number Placeholder 4">
            <a:extLst>
              <a:ext uri="{FF2B5EF4-FFF2-40B4-BE49-F238E27FC236}">
                <a16:creationId xmlns:a16="http://schemas.microsoft.com/office/drawing/2014/main" id="{B78FCDCC-0F48-46B2-BC99-F5F91F79C032}"/>
              </a:ext>
            </a:extLst>
          </p:cNvPr>
          <p:cNvSpPr>
            <a:spLocks noGrp="1"/>
          </p:cNvSpPr>
          <p:nvPr>
            <p:ph type="sldNum" sz="quarter" idx="11"/>
          </p:nvPr>
        </p:nvSpPr>
        <p:spPr/>
        <p:txBody>
          <a:bodyPr/>
          <a:lstStyle/>
          <a:p>
            <a:fld id="{A153D128-6291-4599-92FF-DFF1C4914FCF}" type="slidenum">
              <a:rPr lang="en-GB" smtClean="0"/>
              <a:pPr/>
              <a:t>66</a:t>
            </a:fld>
            <a:endParaRPr lang="en-GB"/>
          </a:p>
        </p:txBody>
      </p:sp>
      <p:sp>
        <p:nvSpPr>
          <p:cNvPr id="6" name="Footer Placeholder 5">
            <a:extLst>
              <a:ext uri="{FF2B5EF4-FFF2-40B4-BE49-F238E27FC236}">
                <a16:creationId xmlns:a16="http://schemas.microsoft.com/office/drawing/2014/main" id="{B800F486-26C8-426A-99E3-9FDA18BEE49A}"/>
              </a:ext>
            </a:extLst>
          </p:cNvPr>
          <p:cNvSpPr>
            <a:spLocks noGrp="1"/>
          </p:cNvSpPr>
          <p:nvPr>
            <p:ph type="ftr" sz="quarter" idx="12"/>
          </p:nvPr>
        </p:nvSpPr>
        <p:spPr/>
        <p:txBody>
          <a:bodyPr/>
          <a:lstStyle/>
          <a:p>
            <a:r>
              <a:rPr lang="en-US"/>
              <a:t>Unit/Operation choose tab Insert/Header &amp; Footer</a:t>
            </a:r>
            <a:endParaRPr lang="en-GB"/>
          </a:p>
        </p:txBody>
      </p:sp>
      <p:sp>
        <p:nvSpPr>
          <p:cNvPr id="11" name="TextBox 10">
            <a:extLst>
              <a:ext uri="{FF2B5EF4-FFF2-40B4-BE49-F238E27FC236}">
                <a16:creationId xmlns:a16="http://schemas.microsoft.com/office/drawing/2014/main" id="{8045EBCF-BA73-412C-892A-4EFF0B273926}"/>
              </a:ext>
            </a:extLst>
          </p:cNvPr>
          <p:cNvSpPr txBox="1"/>
          <p:nvPr/>
        </p:nvSpPr>
        <p:spPr>
          <a:xfrm>
            <a:off x="71438" y="14664"/>
            <a:ext cx="5343129" cy="830997"/>
          </a:xfrm>
          <a:prstGeom prst="rect">
            <a:avLst/>
          </a:prstGeom>
          <a:noFill/>
        </p:spPr>
        <p:txBody>
          <a:bodyPr wrap="none" rtlCol="0">
            <a:spAutoFit/>
          </a:bodyPr>
          <a:lstStyle/>
          <a:p>
            <a:pPr algn="ctr"/>
            <a:r>
              <a:rPr lang="en-US" sz="2400" b="1" dirty="0">
                <a:solidFill>
                  <a:srgbClr val="000000"/>
                </a:solidFill>
                <a:latin typeface="+mj-lt"/>
              </a:rPr>
              <a:t>How Can New Deposits be Found ?</a:t>
            </a:r>
          </a:p>
          <a:p>
            <a:pPr algn="ctr"/>
            <a:r>
              <a:rPr lang="en-US" sz="2400" b="1" dirty="0">
                <a:solidFill>
                  <a:srgbClr val="000000"/>
                </a:solidFill>
                <a:latin typeface="+mj-lt"/>
              </a:rPr>
              <a:t>Some Ideas and Discussion Points</a:t>
            </a:r>
            <a:endParaRPr lang="en-IE" sz="2000" dirty="0"/>
          </a:p>
        </p:txBody>
      </p:sp>
      <p:pic>
        <p:nvPicPr>
          <p:cNvPr id="9" name="Picture 8">
            <a:extLst>
              <a:ext uri="{FF2B5EF4-FFF2-40B4-BE49-F238E27FC236}">
                <a16:creationId xmlns:a16="http://schemas.microsoft.com/office/drawing/2014/main" id="{4EDD0B7E-317B-EB8F-801E-71E587010FB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68344" y="33716"/>
            <a:ext cx="1477738" cy="936595"/>
          </a:xfrm>
          <a:prstGeom prst="rect">
            <a:avLst/>
          </a:prstGeom>
        </p:spPr>
      </p:pic>
      <p:sp>
        <p:nvSpPr>
          <p:cNvPr id="2" name="TextBox 1">
            <a:extLst>
              <a:ext uri="{FF2B5EF4-FFF2-40B4-BE49-F238E27FC236}">
                <a16:creationId xmlns:a16="http://schemas.microsoft.com/office/drawing/2014/main" id="{5051C1CA-FA3F-127A-1E5D-4D1E5B9E982B}"/>
              </a:ext>
            </a:extLst>
          </p:cNvPr>
          <p:cNvSpPr txBox="1"/>
          <p:nvPr/>
        </p:nvSpPr>
        <p:spPr>
          <a:xfrm>
            <a:off x="179512" y="1127548"/>
            <a:ext cx="8964488" cy="5355312"/>
          </a:xfrm>
          <a:prstGeom prst="rect">
            <a:avLst/>
          </a:prstGeom>
          <a:noFill/>
        </p:spPr>
        <p:txBody>
          <a:bodyPr wrap="square">
            <a:spAutoFit/>
          </a:bodyPr>
          <a:lstStyle/>
          <a:p>
            <a:pPr marL="285750" indent="-285750">
              <a:buFont typeface="Wingdings" panose="05000000000000000000" pitchFamily="2" charset="2"/>
              <a:buChar char="q"/>
            </a:pPr>
            <a:r>
              <a:rPr lang="en-IE" dirty="0">
                <a:solidFill>
                  <a:srgbClr val="000000"/>
                </a:solidFill>
                <a:latin typeface="Arial" panose="020B0604020202020204" pitchFamily="34" charset="0"/>
              </a:rPr>
              <a:t>Confidence, open to new ideas and enterprise.</a:t>
            </a:r>
          </a:p>
          <a:p>
            <a:endParaRPr lang="en-IE" dirty="0">
              <a:solidFill>
                <a:srgbClr val="000000"/>
              </a:solidFill>
              <a:latin typeface="Arial" panose="020B0604020202020204" pitchFamily="34" charset="0"/>
            </a:endParaRPr>
          </a:p>
          <a:p>
            <a:pPr marL="285750" indent="-285750">
              <a:buFont typeface="Wingdings" panose="05000000000000000000" pitchFamily="2" charset="2"/>
              <a:buChar char="q"/>
            </a:pPr>
            <a:r>
              <a:rPr lang="en-IE" dirty="0">
                <a:solidFill>
                  <a:srgbClr val="000000"/>
                </a:solidFill>
                <a:latin typeface="Arial" panose="020B0604020202020204" pitchFamily="34" charset="0"/>
              </a:rPr>
              <a:t>Understand the regional basement source control.</a:t>
            </a:r>
          </a:p>
          <a:p>
            <a:pPr marL="285750" indent="-285750">
              <a:buFont typeface="Wingdings" panose="05000000000000000000" pitchFamily="2" charset="2"/>
              <a:buChar char="q"/>
            </a:pPr>
            <a:endParaRPr lang="en-IE" dirty="0">
              <a:solidFill>
                <a:srgbClr val="000000"/>
              </a:solidFill>
              <a:latin typeface="Arial" panose="020B0604020202020204" pitchFamily="34" charset="0"/>
            </a:endParaRPr>
          </a:p>
          <a:p>
            <a:pPr marL="285750" indent="-285750">
              <a:buFont typeface="Wingdings" panose="05000000000000000000" pitchFamily="2" charset="2"/>
              <a:buChar char="q"/>
            </a:pPr>
            <a:r>
              <a:rPr lang="en-IE" dirty="0">
                <a:solidFill>
                  <a:srgbClr val="000000"/>
                </a:solidFill>
                <a:latin typeface="Arial" panose="020B0604020202020204" pitchFamily="34" charset="0"/>
              </a:rPr>
              <a:t>Early mineralized faults may not extend to surface therefore </a:t>
            </a:r>
            <a:r>
              <a:rPr lang="en-IE" dirty="0" err="1">
                <a:solidFill>
                  <a:srgbClr val="000000"/>
                </a:solidFill>
                <a:latin typeface="Arial" panose="020B0604020202020204" pitchFamily="34" charset="0"/>
              </a:rPr>
              <a:t>drilling+seismics</a:t>
            </a:r>
            <a:r>
              <a:rPr lang="en-IE" dirty="0">
                <a:solidFill>
                  <a:srgbClr val="000000"/>
                </a:solidFill>
                <a:latin typeface="Arial" panose="020B0604020202020204" pitchFamily="34" charset="0"/>
              </a:rPr>
              <a:t> needed to locate.</a:t>
            </a:r>
          </a:p>
          <a:p>
            <a:pPr marL="285750" indent="-285750">
              <a:buFont typeface="Wingdings" panose="05000000000000000000" pitchFamily="2" charset="2"/>
              <a:buChar char="q"/>
            </a:pPr>
            <a:endParaRPr lang="en-IE" dirty="0">
              <a:solidFill>
                <a:srgbClr val="000000"/>
              </a:solidFill>
              <a:latin typeface="Arial" panose="020B0604020202020204" pitchFamily="34" charset="0"/>
            </a:endParaRPr>
          </a:p>
          <a:p>
            <a:pPr marL="285750" indent="-285750">
              <a:buFont typeface="Wingdings" panose="05000000000000000000" pitchFamily="2" charset="2"/>
              <a:buChar char="q"/>
            </a:pPr>
            <a:r>
              <a:rPr lang="en-IE" dirty="0">
                <a:solidFill>
                  <a:srgbClr val="000000"/>
                </a:solidFill>
                <a:latin typeface="Arial" panose="020B0604020202020204" pitchFamily="34" charset="0"/>
              </a:rPr>
              <a:t>Huge amount of new scientific work is becoming available: Tellus Geochem/geophysics, </a:t>
            </a:r>
            <a:r>
              <a:rPr lang="en-IE" dirty="0" err="1">
                <a:solidFill>
                  <a:srgbClr val="000000"/>
                </a:solidFill>
                <a:latin typeface="Arial" panose="020B0604020202020204" pitchFamily="34" charset="0"/>
              </a:rPr>
              <a:t>seismics</a:t>
            </a:r>
            <a:r>
              <a:rPr lang="en-IE" dirty="0">
                <a:solidFill>
                  <a:srgbClr val="000000"/>
                </a:solidFill>
                <a:latin typeface="Arial" panose="020B0604020202020204" pitchFamily="34" charset="0"/>
              </a:rPr>
              <a:t>, drilling, blue book, regional stratigraphy, science. Unprecedented opportunity for 4D basin analysis of Irish Midlands.</a:t>
            </a:r>
          </a:p>
          <a:p>
            <a:pPr marL="285750" indent="-285750">
              <a:buFont typeface="Wingdings" panose="05000000000000000000" pitchFamily="2" charset="2"/>
              <a:buChar char="q"/>
            </a:pPr>
            <a:endParaRPr lang="en-IE" dirty="0">
              <a:solidFill>
                <a:srgbClr val="000000"/>
              </a:solidFill>
              <a:latin typeface="Arial" panose="020B0604020202020204" pitchFamily="34" charset="0"/>
            </a:endParaRPr>
          </a:p>
          <a:p>
            <a:pPr marL="285750" indent="-285750">
              <a:buFont typeface="Wingdings" panose="05000000000000000000" pitchFamily="2" charset="2"/>
              <a:buChar char="q"/>
            </a:pPr>
            <a:r>
              <a:rPr lang="en-IE" dirty="0">
                <a:solidFill>
                  <a:srgbClr val="000000"/>
                </a:solidFill>
                <a:latin typeface="Arial" panose="020B0604020202020204" pitchFamily="34" charset="0"/>
              </a:rPr>
              <a:t>Improve logging, more data and usage of cores, core scanning, petrophysics.</a:t>
            </a:r>
          </a:p>
          <a:p>
            <a:pPr marL="285750" indent="-285750">
              <a:buFont typeface="Wingdings" panose="05000000000000000000" pitchFamily="2" charset="2"/>
              <a:buChar char="q"/>
            </a:pPr>
            <a:endParaRPr lang="en-IE" dirty="0">
              <a:solidFill>
                <a:srgbClr val="000000"/>
              </a:solidFill>
              <a:latin typeface="Arial" panose="020B0604020202020204" pitchFamily="34" charset="0"/>
            </a:endParaRPr>
          </a:p>
          <a:p>
            <a:pPr marL="285750" indent="-285750">
              <a:buFont typeface="Wingdings" panose="05000000000000000000" pitchFamily="2" charset="2"/>
              <a:buChar char="q"/>
            </a:pPr>
            <a:r>
              <a:rPr lang="en-IE" dirty="0">
                <a:solidFill>
                  <a:srgbClr val="000000"/>
                </a:solidFill>
                <a:latin typeface="Arial" panose="020B0604020202020204" pitchFamily="34" charset="0"/>
              </a:rPr>
              <a:t>Massive geochemical databases could be improved to combine/categorize/search and analyse data using AI-type concepts.</a:t>
            </a:r>
          </a:p>
          <a:p>
            <a:pPr marL="285750" indent="-285750">
              <a:buFont typeface="Wingdings" panose="05000000000000000000" pitchFamily="2" charset="2"/>
              <a:buChar char="q"/>
            </a:pPr>
            <a:endParaRPr lang="en-IE" dirty="0">
              <a:solidFill>
                <a:srgbClr val="000000"/>
              </a:solidFill>
              <a:latin typeface="Arial" panose="020B0604020202020204" pitchFamily="34" charset="0"/>
            </a:endParaRPr>
          </a:p>
          <a:p>
            <a:pPr marL="285750" indent="-285750">
              <a:buFont typeface="Wingdings" panose="05000000000000000000" pitchFamily="2" charset="2"/>
              <a:buChar char="q"/>
            </a:pPr>
            <a:r>
              <a:rPr lang="en-IE" dirty="0">
                <a:solidFill>
                  <a:srgbClr val="000000"/>
                </a:solidFill>
                <a:latin typeface="Arial" panose="020B0604020202020204" pitchFamily="34" charset="0"/>
              </a:rPr>
              <a:t>Lithogeochem/alteration studies have big potential but existing work is so local, diverse, mixed sampling and analytical strategies.  How to improve?</a:t>
            </a:r>
          </a:p>
          <a:p>
            <a:endParaRPr lang="en-IE" dirty="0"/>
          </a:p>
        </p:txBody>
      </p:sp>
    </p:spTree>
    <p:extLst>
      <p:ext uri="{BB962C8B-B14F-4D97-AF65-F5344CB8AC3E}">
        <p14:creationId xmlns:p14="http://schemas.microsoft.com/office/powerpoint/2010/main" val="32090508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374EEE2-1AD2-641A-68D3-D78F3B951BB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995" y="913257"/>
            <a:ext cx="4417399" cy="5556414"/>
          </a:xfrm>
          <a:prstGeom prst="rect">
            <a:avLst/>
          </a:prstGeom>
        </p:spPr>
      </p:pic>
      <p:pic>
        <p:nvPicPr>
          <p:cNvPr id="13" name="Picture 12">
            <a:extLst>
              <a:ext uri="{FF2B5EF4-FFF2-40B4-BE49-F238E27FC236}">
                <a16:creationId xmlns:a16="http://schemas.microsoft.com/office/drawing/2014/main" id="{BBDE88C1-F899-BA87-B7F0-5010E31D6B4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38907" y="921994"/>
            <a:ext cx="4383793" cy="5524292"/>
          </a:xfrm>
          <a:prstGeom prst="rect">
            <a:avLst/>
          </a:prstGeom>
        </p:spPr>
      </p:pic>
      <p:sp>
        <p:nvSpPr>
          <p:cNvPr id="15" name="TextBox 14">
            <a:extLst>
              <a:ext uri="{FF2B5EF4-FFF2-40B4-BE49-F238E27FC236}">
                <a16:creationId xmlns:a16="http://schemas.microsoft.com/office/drawing/2014/main" id="{4C948125-0CAA-3EBA-D2C3-DD21275407E5}"/>
              </a:ext>
            </a:extLst>
          </p:cNvPr>
          <p:cNvSpPr txBox="1"/>
          <p:nvPr/>
        </p:nvSpPr>
        <p:spPr>
          <a:xfrm>
            <a:off x="73580" y="-53435"/>
            <a:ext cx="9586273" cy="1107996"/>
          </a:xfrm>
          <a:prstGeom prst="rect">
            <a:avLst/>
          </a:prstGeom>
          <a:noFill/>
        </p:spPr>
        <p:txBody>
          <a:bodyPr wrap="square">
            <a:spAutoFit/>
          </a:bodyPr>
          <a:lstStyle/>
          <a:p>
            <a:pPr algn="l"/>
            <a:r>
              <a:rPr lang="en-IE" sz="2400" b="1" i="0" u="none" strike="noStrike" baseline="0" dirty="0">
                <a:latin typeface="CIDFont+F1"/>
              </a:rPr>
              <a:t>Social, Environmental &amp; Economic </a:t>
            </a:r>
            <a:r>
              <a:rPr lang="en-IE" sz="2400" b="1" dirty="0">
                <a:latin typeface="CIDFont+F1"/>
              </a:rPr>
              <a:t>A</a:t>
            </a:r>
            <a:r>
              <a:rPr lang="en-IE" sz="2400" b="1" i="0" u="none" strike="noStrike" baseline="0" dirty="0">
                <a:latin typeface="CIDFont+F1"/>
              </a:rPr>
              <a:t>ssessment of </a:t>
            </a:r>
            <a:r>
              <a:rPr lang="en-IE" sz="2400" b="1" i="0" u="none" strike="noStrike" baseline="0" dirty="0" err="1">
                <a:latin typeface="CIDFont+F1"/>
              </a:rPr>
              <a:t>Galmoy</a:t>
            </a:r>
            <a:r>
              <a:rPr lang="en-IE" sz="2400" b="1" i="0" u="none" strike="noStrike" baseline="0" dirty="0">
                <a:latin typeface="CIDFont+F1"/>
              </a:rPr>
              <a:t> &amp; </a:t>
            </a:r>
            <a:r>
              <a:rPr lang="en-IE" sz="2400" b="1" i="0" u="none" strike="noStrike" baseline="0" dirty="0" err="1">
                <a:latin typeface="CIDFont+F1"/>
              </a:rPr>
              <a:t>Lisheen</a:t>
            </a:r>
            <a:endParaRPr lang="en-IE" sz="2400" b="1" i="0" u="none" strike="noStrike" baseline="0" dirty="0">
              <a:latin typeface="CIDFont+F1"/>
            </a:endParaRPr>
          </a:p>
          <a:p>
            <a:pPr algn="l"/>
            <a:r>
              <a:rPr lang="en-IE" sz="2400" b="1" i="0" u="none" strike="noStrike" baseline="0" dirty="0">
                <a:latin typeface="CIDFont+F1"/>
              </a:rPr>
              <a:t> </a:t>
            </a:r>
            <a:r>
              <a:rPr lang="en-IE" b="1" i="0" u="none" strike="noStrike" baseline="0" dirty="0">
                <a:latin typeface="CIDFont+F1"/>
              </a:rPr>
              <a:t>Report by AECOM for </a:t>
            </a:r>
            <a:r>
              <a:rPr lang="en-IE" b="1" dirty="0">
                <a:latin typeface="CIDFont+F1"/>
              </a:rPr>
              <a:t>Department of Communications, Climate Action and Environment, 2020</a:t>
            </a:r>
          </a:p>
          <a:p>
            <a:pPr algn="l"/>
            <a:endParaRPr lang="en-IE" dirty="0"/>
          </a:p>
        </p:txBody>
      </p:sp>
      <p:sp>
        <p:nvSpPr>
          <p:cNvPr id="2" name="Rectangle 6">
            <a:extLst>
              <a:ext uri="{FF2B5EF4-FFF2-40B4-BE49-F238E27FC236}">
                <a16:creationId xmlns:a16="http://schemas.microsoft.com/office/drawing/2014/main" id="{41801B4F-9E09-CF14-FEB5-BD2341AD6F05}"/>
              </a:ext>
            </a:extLst>
          </p:cNvPr>
          <p:cNvSpPr>
            <a:spLocks noChangeArrowheads="1"/>
          </p:cNvSpPr>
          <p:nvPr/>
        </p:nvSpPr>
        <p:spPr bwMode="auto">
          <a:xfrm>
            <a:off x="325315" y="3953296"/>
            <a:ext cx="8515672" cy="2492990"/>
          </a:xfrm>
          <a:prstGeom prst="rect">
            <a:avLst/>
          </a:prstGeom>
          <a:solidFill>
            <a:schemeClr val="bg1"/>
          </a:solidFill>
          <a:ln w="28575">
            <a:solidFill>
              <a:schemeClr val="tx1"/>
            </a:solidFill>
            <a:miter lim="800000"/>
            <a:headEnd/>
            <a:tailEnd/>
          </a:ln>
          <a:effectLst/>
        </p:spPr>
        <p:txBody>
          <a:bodyPr wrap="square">
            <a:spAutoFit/>
          </a:bodyPr>
          <a:lstStyle/>
          <a:p>
            <a:pPr eaLnBrk="0" hangingPunct="0"/>
            <a:r>
              <a:rPr lang="en-IE" sz="2400" b="1" dirty="0">
                <a:solidFill>
                  <a:schemeClr val="tx1"/>
                </a:solidFill>
              </a:rPr>
              <a:t>Navan in 2013 (presentation to IMQS in 2014)</a:t>
            </a:r>
          </a:p>
          <a:p>
            <a:pPr marL="457200" indent="-457200" eaLnBrk="0" hangingPunct="0">
              <a:buFont typeface="Arial" pitchFamily="34" charset="0"/>
              <a:buChar char="•"/>
            </a:pPr>
            <a:r>
              <a:rPr lang="en-IE" sz="2000" dirty="0">
                <a:solidFill>
                  <a:schemeClr val="tx1"/>
                </a:solidFill>
              </a:rPr>
              <a:t>Contributing to Navan and Irish economy since early 70s.</a:t>
            </a:r>
          </a:p>
          <a:p>
            <a:pPr marL="457200" indent="-457200" eaLnBrk="0" hangingPunct="0"/>
            <a:r>
              <a:rPr lang="en-IE" sz="2000" dirty="0">
                <a:solidFill>
                  <a:schemeClr val="tx1"/>
                </a:solidFill>
              </a:rPr>
              <a:t>       ~ 600 employees + &gt;100 contractors. Multiplier of 2.5; ~ 2000 jobs?</a:t>
            </a:r>
          </a:p>
          <a:p>
            <a:pPr marL="457200" indent="-457200" eaLnBrk="0" hangingPunct="0">
              <a:buFont typeface="Arial" pitchFamily="34" charset="0"/>
              <a:buChar char="•"/>
            </a:pPr>
            <a:endParaRPr lang="en-IE" sz="1200" dirty="0">
              <a:solidFill>
                <a:schemeClr val="tx1"/>
              </a:solidFill>
            </a:endParaRPr>
          </a:p>
          <a:p>
            <a:pPr marL="457200" indent="-457200" eaLnBrk="0" hangingPunct="0">
              <a:buFont typeface="Arial" pitchFamily="34" charset="0"/>
              <a:buChar char="•"/>
            </a:pPr>
            <a:r>
              <a:rPr lang="en-IE" sz="2000" dirty="0">
                <a:solidFill>
                  <a:schemeClr val="tx1"/>
                </a:solidFill>
              </a:rPr>
              <a:t>Wages &amp; salaries ~ </a:t>
            </a:r>
            <a:r>
              <a:rPr lang="en-US" sz="2000" dirty="0"/>
              <a:t>€</a:t>
            </a:r>
            <a:r>
              <a:rPr lang="en-IE" sz="2000" dirty="0">
                <a:solidFill>
                  <a:schemeClr val="tx1"/>
                </a:solidFill>
              </a:rPr>
              <a:t>65mpa, approx </a:t>
            </a:r>
            <a:r>
              <a:rPr lang="en-US" sz="2000" dirty="0"/>
              <a:t>€</a:t>
            </a:r>
            <a:r>
              <a:rPr lang="en-IE" sz="2000" dirty="0">
                <a:solidFill>
                  <a:schemeClr val="tx1"/>
                </a:solidFill>
              </a:rPr>
              <a:t>35-40m into local economy</a:t>
            </a:r>
          </a:p>
          <a:p>
            <a:pPr marL="457200" indent="-457200" eaLnBrk="0" hangingPunct="0"/>
            <a:r>
              <a:rPr lang="en-IE" sz="2000" dirty="0">
                <a:solidFill>
                  <a:schemeClr val="tx1"/>
                </a:solidFill>
              </a:rPr>
              <a:t>       + ~</a:t>
            </a:r>
            <a:r>
              <a:rPr lang="en-US" sz="2000" dirty="0"/>
              <a:t> € </a:t>
            </a:r>
            <a:r>
              <a:rPr lang="en-IE" sz="2000" dirty="0">
                <a:solidFill>
                  <a:schemeClr val="tx1"/>
                </a:solidFill>
              </a:rPr>
              <a:t>25m on local goods/services.  ~</a:t>
            </a:r>
            <a:r>
              <a:rPr lang="en-US" sz="2000" dirty="0"/>
              <a:t> € </a:t>
            </a:r>
            <a:r>
              <a:rPr lang="en-IE" sz="2000" dirty="0">
                <a:solidFill>
                  <a:schemeClr val="tx1"/>
                </a:solidFill>
              </a:rPr>
              <a:t>20m energy costs.</a:t>
            </a:r>
          </a:p>
          <a:p>
            <a:pPr marL="457200" indent="-457200" eaLnBrk="0" hangingPunct="0"/>
            <a:endParaRPr lang="en-IE" sz="2000" dirty="0">
              <a:solidFill>
                <a:schemeClr val="tx1"/>
              </a:solidFill>
            </a:endParaRPr>
          </a:p>
          <a:p>
            <a:pPr marL="457200" indent="-457200" eaLnBrk="0" hangingPunct="0">
              <a:buFont typeface="Arial" panose="020B0604020202020204" pitchFamily="34" charset="0"/>
              <a:buChar char="•"/>
            </a:pPr>
            <a:r>
              <a:rPr lang="en-IE" sz="2000" dirty="0"/>
              <a:t>Net Sales €178.6 million. 297,944t Zn Conc. 38,604t  Pb </a:t>
            </a:r>
            <a:r>
              <a:rPr lang="en-IE" sz="2000" dirty="0" err="1"/>
              <a:t>Conc</a:t>
            </a:r>
            <a:r>
              <a:rPr lang="en-IE" sz="1600" dirty="0">
                <a:solidFill>
                  <a:schemeClr val="tx1"/>
                </a:solidFill>
              </a:rPr>
              <a:t> .</a:t>
            </a:r>
            <a:endParaRPr lang="en-GB" sz="1600" dirty="0">
              <a:solidFill>
                <a:schemeClr val="tx1"/>
              </a:solidFill>
            </a:endParaRPr>
          </a:p>
        </p:txBody>
      </p:sp>
    </p:spTree>
    <p:extLst>
      <p:ext uri="{BB962C8B-B14F-4D97-AF65-F5344CB8AC3E}">
        <p14:creationId xmlns:p14="http://schemas.microsoft.com/office/powerpoint/2010/main" val="3848194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8BC6A6D-C169-40EF-8251-AD6BC6EF3C58}"/>
              </a:ext>
            </a:extLst>
          </p:cNvPr>
          <p:cNvSpPr>
            <a:spLocks noGrp="1"/>
          </p:cNvSpPr>
          <p:nvPr>
            <p:ph type="dt" sz="half" idx="10"/>
          </p:nvPr>
        </p:nvSpPr>
        <p:spPr/>
        <p:txBody>
          <a:bodyPr/>
          <a:lstStyle/>
          <a:p>
            <a:fld id="{509ED4D7-8976-4290-9FF0-BF6842204702}" type="datetime1">
              <a:rPr lang="sv-SE" smtClean="0"/>
              <a:pPr/>
              <a:t>2023-09-28</a:t>
            </a:fld>
            <a:endParaRPr lang="en-GB" dirty="0"/>
          </a:p>
        </p:txBody>
      </p:sp>
      <p:sp>
        <p:nvSpPr>
          <p:cNvPr id="5" name="Slide Number Placeholder 4">
            <a:extLst>
              <a:ext uri="{FF2B5EF4-FFF2-40B4-BE49-F238E27FC236}">
                <a16:creationId xmlns:a16="http://schemas.microsoft.com/office/drawing/2014/main" id="{B78FCDCC-0F48-46B2-BC99-F5F91F79C032}"/>
              </a:ext>
            </a:extLst>
          </p:cNvPr>
          <p:cNvSpPr>
            <a:spLocks noGrp="1"/>
          </p:cNvSpPr>
          <p:nvPr>
            <p:ph type="sldNum" sz="quarter" idx="11"/>
          </p:nvPr>
        </p:nvSpPr>
        <p:spPr/>
        <p:txBody>
          <a:bodyPr/>
          <a:lstStyle/>
          <a:p>
            <a:fld id="{A153D128-6291-4599-92FF-DFF1C4914FCF}" type="slidenum">
              <a:rPr lang="en-GB" smtClean="0"/>
              <a:pPr/>
              <a:t>8</a:t>
            </a:fld>
            <a:endParaRPr lang="en-GB"/>
          </a:p>
        </p:txBody>
      </p:sp>
      <p:sp>
        <p:nvSpPr>
          <p:cNvPr id="6" name="Footer Placeholder 5">
            <a:extLst>
              <a:ext uri="{FF2B5EF4-FFF2-40B4-BE49-F238E27FC236}">
                <a16:creationId xmlns:a16="http://schemas.microsoft.com/office/drawing/2014/main" id="{B800F486-26C8-426A-99E3-9FDA18BEE49A}"/>
              </a:ext>
            </a:extLst>
          </p:cNvPr>
          <p:cNvSpPr>
            <a:spLocks noGrp="1"/>
          </p:cNvSpPr>
          <p:nvPr>
            <p:ph type="ftr" sz="quarter" idx="12"/>
          </p:nvPr>
        </p:nvSpPr>
        <p:spPr/>
        <p:txBody>
          <a:bodyPr/>
          <a:lstStyle/>
          <a:p>
            <a:r>
              <a:rPr lang="en-US"/>
              <a:t>Unit/Operation choose tab Insert/Header &amp; Footer</a:t>
            </a:r>
            <a:endParaRPr lang="en-GB"/>
          </a:p>
        </p:txBody>
      </p:sp>
      <p:sp>
        <p:nvSpPr>
          <p:cNvPr id="11" name="TextBox 10">
            <a:extLst>
              <a:ext uri="{FF2B5EF4-FFF2-40B4-BE49-F238E27FC236}">
                <a16:creationId xmlns:a16="http://schemas.microsoft.com/office/drawing/2014/main" id="{8045EBCF-BA73-412C-892A-4EFF0B273926}"/>
              </a:ext>
            </a:extLst>
          </p:cNvPr>
          <p:cNvSpPr txBox="1"/>
          <p:nvPr/>
        </p:nvSpPr>
        <p:spPr>
          <a:xfrm>
            <a:off x="792000" y="1922665"/>
            <a:ext cx="8111989" cy="1877437"/>
          </a:xfrm>
          <a:prstGeom prst="rect">
            <a:avLst/>
          </a:prstGeom>
          <a:noFill/>
        </p:spPr>
        <p:txBody>
          <a:bodyPr wrap="square" rtlCol="0">
            <a:spAutoFit/>
          </a:bodyPr>
          <a:lstStyle/>
          <a:p>
            <a:pPr algn="ctr"/>
            <a:r>
              <a:rPr lang="en-US" sz="2400" b="1" dirty="0">
                <a:solidFill>
                  <a:srgbClr val="000000"/>
                </a:solidFill>
                <a:latin typeface="+mj-lt"/>
              </a:rPr>
              <a:t>Irish Type Zn-Pb Deposits  - What Are They ?</a:t>
            </a:r>
          </a:p>
          <a:p>
            <a:pPr algn="ctr"/>
            <a:endParaRPr lang="en-US" sz="2400" b="1" dirty="0">
              <a:solidFill>
                <a:srgbClr val="000000"/>
              </a:solidFill>
              <a:latin typeface="+mj-lt"/>
            </a:endParaRPr>
          </a:p>
          <a:p>
            <a:endParaRPr lang="en-US" sz="2400" b="1" dirty="0">
              <a:solidFill>
                <a:srgbClr val="000000"/>
              </a:solidFill>
              <a:latin typeface="+mj-lt"/>
            </a:endParaRPr>
          </a:p>
          <a:p>
            <a:pPr marL="342900" indent="-342900">
              <a:buFont typeface="Wingdings" panose="05000000000000000000" pitchFamily="2" charset="2"/>
              <a:buChar char="q"/>
            </a:pPr>
            <a:endParaRPr lang="en-US" sz="2400" b="1" dirty="0">
              <a:solidFill>
                <a:srgbClr val="000000"/>
              </a:solidFill>
              <a:latin typeface="+mj-lt"/>
            </a:endParaRPr>
          </a:p>
          <a:p>
            <a:pPr marL="342900" indent="-342900" algn="ctr">
              <a:buFontTx/>
              <a:buChar char="-"/>
            </a:pPr>
            <a:endParaRPr lang="en-IE" sz="2000" dirty="0"/>
          </a:p>
        </p:txBody>
      </p:sp>
      <p:pic>
        <p:nvPicPr>
          <p:cNvPr id="9" name="Picture 8">
            <a:extLst>
              <a:ext uri="{FF2B5EF4-FFF2-40B4-BE49-F238E27FC236}">
                <a16:creationId xmlns:a16="http://schemas.microsoft.com/office/drawing/2014/main" id="{4EDD0B7E-317B-EB8F-801E-71E587010FB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68344" y="33716"/>
            <a:ext cx="1477738" cy="936595"/>
          </a:xfrm>
          <a:prstGeom prst="rect">
            <a:avLst/>
          </a:prstGeom>
        </p:spPr>
      </p:pic>
    </p:spTree>
    <p:extLst>
      <p:ext uri="{BB962C8B-B14F-4D97-AF65-F5344CB8AC3E}">
        <p14:creationId xmlns:p14="http://schemas.microsoft.com/office/powerpoint/2010/main" val="30714005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05A5B0-DC91-1E7C-1D60-929001ED76E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1522" y="0"/>
            <a:ext cx="8766531" cy="6858000"/>
          </a:xfrm>
          <a:prstGeom prst="rect">
            <a:avLst/>
          </a:prstGeom>
        </p:spPr>
      </p:pic>
      <p:sp>
        <p:nvSpPr>
          <p:cNvPr id="4" name="Date Placeholder 3">
            <a:extLst>
              <a:ext uri="{FF2B5EF4-FFF2-40B4-BE49-F238E27FC236}">
                <a16:creationId xmlns:a16="http://schemas.microsoft.com/office/drawing/2014/main" id="{48BC6A6D-C169-40EF-8251-AD6BC6EF3C58}"/>
              </a:ext>
            </a:extLst>
          </p:cNvPr>
          <p:cNvSpPr>
            <a:spLocks noGrp="1"/>
          </p:cNvSpPr>
          <p:nvPr>
            <p:ph type="dt" sz="half" idx="10"/>
          </p:nvPr>
        </p:nvSpPr>
        <p:spPr/>
        <p:txBody>
          <a:bodyPr/>
          <a:lstStyle/>
          <a:p>
            <a:fld id="{509ED4D7-8976-4290-9FF0-BF6842204702}" type="datetime1">
              <a:rPr lang="sv-SE" smtClean="0"/>
              <a:pPr/>
              <a:t>2023-09-28</a:t>
            </a:fld>
            <a:endParaRPr lang="en-GB" dirty="0"/>
          </a:p>
        </p:txBody>
      </p:sp>
      <p:sp>
        <p:nvSpPr>
          <p:cNvPr id="5" name="Slide Number Placeholder 4">
            <a:extLst>
              <a:ext uri="{FF2B5EF4-FFF2-40B4-BE49-F238E27FC236}">
                <a16:creationId xmlns:a16="http://schemas.microsoft.com/office/drawing/2014/main" id="{B78FCDCC-0F48-46B2-BC99-F5F91F79C032}"/>
              </a:ext>
            </a:extLst>
          </p:cNvPr>
          <p:cNvSpPr>
            <a:spLocks noGrp="1"/>
          </p:cNvSpPr>
          <p:nvPr>
            <p:ph type="sldNum" sz="quarter" idx="11"/>
          </p:nvPr>
        </p:nvSpPr>
        <p:spPr/>
        <p:txBody>
          <a:bodyPr/>
          <a:lstStyle/>
          <a:p>
            <a:fld id="{A153D128-6291-4599-92FF-DFF1C4914FCF}" type="slidenum">
              <a:rPr lang="en-GB" smtClean="0"/>
              <a:pPr/>
              <a:t>9</a:t>
            </a:fld>
            <a:endParaRPr lang="en-GB"/>
          </a:p>
        </p:txBody>
      </p:sp>
      <p:sp>
        <p:nvSpPr>
          <p:cNvPr id="6" name="Footer Placeholder 5">
            <a:extLst>
              <a:ext uri="{FF2B5EF4-FFF2-40B4-BE49-F238E27FC236}">
                <a16:creationId xmlns:a16="http://schemas.microsoft.com/office/drawing/2014/main" id="{B800F486-26C8-426A-99E3-9FDA18BEE49A}"/>
              </a:ext>
            </a:extLst>
          </p:cNvPr>
          <p:cNvSpPr>
            <a:spLocks noGrp="1"/>
          </p:cNvSpPr>
          <p:nvPr>
            <p:ph type="ftr" sz="quarter" idx="12"/>
          </p:nvPr>
        </p:nvSpPr>
        <p:spPr/>
        <p:txBody>
          <a:bodyPr/>
          <a:lstStyle/>
          <a:p>
            <a:r>
              <a:rPr lang="en-US"/>
              <a:t>Unit/Operation choose tab Insert/Header &amp; Footer</a:t>
            </a:r>
            <a:endParaRPr lang="en-GB"/>
          </a:p>
        </p:txBody>
      </p:sp>
      <p:sp>
        <p:nvSpPr>
          <p:cNvPr id="11" name="TextBox 10">
            <a:extLst>
              <a:ext uri="{FF2B5EF4-FFF2-40B4-BE49-F238E27FC236}">
                <a16:creationId xmlns:a16="http://schemas.microsoft.com/office/drawing/2014/main" id="{8045EBCF-BA73-412C-892A-4EFF0B273926}"/>
              </a:ext>
            </a:extLst>
          </p:cNvPr>
          <p:cNvSpPr txBox="1"/>
          <p:nvPr/>
        </p:nvSpPr>
        <p:spPr>
          <a:xfrm>
            <a:off x="5729618" y="-36028"/>
            <a:ext cx="2882519" cy="954107"/>
          </a:xfrm>
          <a:prstGeom prst="rect">
            <a:avLst/>
          </a:prstGeom>
          <a:noFill/>
        </p:spPr>
        <p:txBody>
          <a:bodyPr wrap="none" rtlCol="0">
            <a:spAutoFit/>
          </a:bodyPr>
          <a:lstStyle/>
          <a:p>
            <a:pPr algn="ctr"/>
            <a:r>
              <a:rPr lang="en-IE" sz="2400" b="1" dirty="0"/>
              <a:t>Geology of Ireland</a:t>
            </a:r>
          </a:p>
          <a:p>
            <a:pPr algn="ctr"/>
            <a:r>
              <a:rPr lang="en-IE" sz="1600" b="1" dirty="0"/>
              <a:t> + Carbonate-Hosted ‘IT’ </a:t>
            </a:r>
          </a:p>
          <a:p>
            <a:pPr algn="ctr"/>
            <a:r>
              <a:rPr lang="en-IE" sz="1600" b="1" dirty="0"/>
              <a:t>Zn-Pb Deposits</a:t>
            </a:r>
          </a:p>
        </p:txBody>
      </p:sp>
      <p:sp>
        <p:nvSpPr>
          <p:cNvPr id="7" name="TextBox 6">
            <a:extLst>
              <a:ext uri="{FF2B5EF4-FFF2-40B4-BE49-F238E27FC236}">
                <a16:creationId xmlns:a16="http://schemas.microsoft.com/office/drawing/2014/main" id="{8F7045D8-04E3-09F2-FBFC-38A76594E59B}"/>
              </a:ext>
            </a:extLst>
          </p:cNvPr>
          <p:cNvSpPr txBox="1"/>
          <p:nvPr/>
        </p:nvSpPr>
        <p:spPr>
          <a:xfrm>
            <a:off x="5567916" y="5963025"/>
            <a:ext cx="4572000" cy="830997"/>
          </a:xfrm>
          <a:prstGeom prst="rect">
            <a:avLst/>
          </a:prstGeom>
          <a:noFill/>
        </p:spPr>
        <p:txBody>
          <a:bodyPr wrap="square">
            <a:spAutoFit/>
          </a:bodyPr>
          <a:lstStyle/>
          <a:p>
            <a:r>
              <a:rPr lang="en-IE" sz="1600" i="1" dirty="0">
                <a:solidFill>
                  <a:srgbClr val="000000"/>
                </a:solidFill>
                <a:latin typeface="Times New Roman" panose="02020603050405020304" pitchFamily="18" charset="0"/>
              </a:rPr>
              <a:t>After the Geological Survey of Ireland. </a:t>
            </a:r>
          </a:p>
          <a:p>
            <a:r>
              <a:rPr lang="en-IE" sz="1600" i="1" dirty="0">
                <a:solidFill>
                  <a:srgbClr val="000000"/>
                </a:solidFill>
                <a:latin typeface="Times New Roman" panose="02020603050405020304" pitchFamily="18" charset="0"/>
              </a:rPr>
              <a:t>Approx Carboniferous basin locations</a:t>
            </a:r>
          </a:p>
          <a:p>
            <a:r>
              <a:rPr lang="en-IE" sz="1600" i="1" dirty="0">
                <a:solidFill>
                  <a:srgbClr val="000000"/>
                </a:solidFill>
                <a:latin typeface="Times New Roman" panose="02020603050405020304" pitchFamily="18" charset="0"/>
              </a:rPr>
              <a:t> after Strogen et al. (1996). </a:t>
            </a:r>
            <a:endParaRPr lang="en-IE" sz="1600" dirty="0"/>
          </a:p>
        </p:txBody>
      </p:sp>
      <p:sp>
        <p:nvSpPr>
          <p:cNvPr id="8" name="Freeform: Shape 7">
            <a:extLst>
              <a:ext uri="{FF2B5EF4-FFF2-40B4-BE49-F238E27FC236}">
                <a16:creationId xmlns:a16="http://schemas.microsoft.com/office/drawing/2014/main" id="{8CB27E29-233B-1566-0083-86D9738B5F44}"/>
              </a:ext>
            </a:extLst>
          </p:cNvPr>
          <p:cNvSpPr/>
          <p:nvPr/>
        </p:nvSpPr>
        <p:spPr>
          <a:xfrm>
            <a:off x="1880558" y="2527538"/>
            <a:ext cx="2889849" cy="2958861"/>
          </a:xfrm>
          <a:custGeom>
            <a:avLst/>
            <a:gdLst>
              <a:gd name="connsiteX0" fmla="*/ 681486 w 4908430"/>
              <a:gd name="connsiteY0" fmla="*/ 1958196 h 4753154"/>
              <a:gd name="connsiteX1" fmla="*/ 1121434 w 4908430"/>
              <a:gd name="connsiteY1" fmla="*/ 1302588 h 4753154"/>
              <a:gd name="connsiteX2" fmla="*/ 1932317 w 4908430"/>
              <a:gd name="connsiteY2" fmla="*/ 810883 h 4753154"/>
              <a:gd name="connsiteX3" fmla="*/ 2665562 w 4908430"/>
              <a:gd name="connsiteY3" fmla="*/ 353683 h 4753154"/>
              <a:gd name="connsiteX4" fmla="*/ 3571336 w 4908430"/>
              <a:gd name="connsiteY4" fmla="*/ 43132 h 4753154"/>
              <a:gd name="connsiteX5" fmla="*/ 4270075 w 4908430"/>
              <a:gd name="connsiteY5" fmla="*/ 0 h 4753154"/>
              <a:gd name="connsiteX6" fmla="*/ 4701396 w 4908430"/>
              <a:gd name="connsiteY6" fmla="*/ 129396 h 4753154"/>
              <a:gd name="connsiteX7" fmla="*/ 4865298 w 4908430"/>
              <a:gd name="connsiteY7" fmla="*/ 319177 h 4753154"/>
              <a:gd name="connsiteX8" fmla="*/ 4908430 w 4908430"/>
              <a:gd name="connsiteY8" fmla="*/ 759124 h 4753154"/>
              <a:gd name="connsiteX9" fmla="*/ 4658264 w 4908430"/>
              <a:gd name="connsiteY9" fmla="*/ 1345720 h 4753154"/>
              <a:gd name="connsiteX10" fmla="*/ 4114800 w 4908430"/>
              <a:gd name="connsiteY10" fmla="*/ 2035833 h 4753154"/>
              <a:gd name="connsiteX11" fmla="*/ 3579962 w 4908430"/>
              <a:gd name="connsiteY11" fmla="*/ 2501660 h 4753154"/>
              <a:gd name="connsiteX12" fmla="*/ 3010619 w 4908430"/>
              <a:gd name="connsiteY12" fmla="*/ 3278037 h 4753154"/>
              <a:gd name="connsiteX13" fmla="*/ 2441275 w 4908430"/>
              <a:gd name="connsiteY13" fmla="*/ 3985403 h 4753154"/>
              <a:gd name="connsiteX14" fmla="*/ 1690777 w 4908430"/>
              <a:gd name="connsiteY14" fmla="*/ 4477109 h 4753154"/>
              <a:gd name="connsiteX15" fmla="*/ 940279 w 4908430"/>
              <a:gd name="connsiteY15" fmla="*/ 4744528 h 4753154"/>
              <a:gd name="connsiteX16" fmla="*/ 543464 w 4908430"/>
              <a:gd name="connsiteY16" fmla="*/ 4753154 h 4753154"/>
              <a:gd name="connsiteX17" fmla="*/ 181154 w 4908430"/>
              <a:gd name="connsiteY17" fmla="*/ 4572000 h 4753154"/>
              <a:gd name="connsiteX18" fmla="*/ 51758 w 4908430"/>
              <a:gd name="connsiteY18" fmla="*/ 4114800 h 4753154"/>
              <a:gd name="connsiteX19" fmla="*/ 0 w 4908430"/>
              <a:gd name="connsiteY19" fmla="*/ 3579962 h 4753154"/>
              <a:gd name="connsiteX20" fmla="*/ 146649 w 4908430"/>
              <a:gd name="connsiteY20" fmla="*/ 3079630 h 4753154"/>
              <a:gd name="connsiteX21" fmla="*/ 284671 w 4908430"/>
              <a:gd name="connsiteY21" fmla="*/ 2562045 h 4753154"/>
              <a:gd name="connsiteX22" fmla="*/ 543464 w 4908430"/>
              <a:gd name="connsiteY22" fmla="*/ 2087592 h 4753154"/>
              <a:gd name="connsiteX23" fmla="*/ 733245 w 4908430"/>
              <a:gd name="connsiteY23" fmla="*/ 1871932 h 4753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08430" h="4753154">
                <a:moveTo>
                  <a:pt x="681486" y="1958196"/>
                </a:moveTo>
                <a:lnTo>
                  <a:pt x="1121434" y="1302588"/>
                </a:lnTo>
                <a:lnTo>
                  <a:pt x="1932317" y="810883"/>
                </a:lnTo>
                <a:lnTo>
                  <a:pt x="2665562" y="353683"/>
                </a:lnTo>
                <a:lnTo>
                  <a:pt x="3571336" y="43132"/>
                </a:lnTo>
                <a:lnTo>
                  <a:pt x="4270075" y="0"/>
                </a:lnTo>
                <a:lnTo>
                  <a:pt x="4701396" y="129396"/>
                </a:lnTo>
                <a:lnTo>
                  <a:pt x="4865298" y="319177"/>
                </a:lnTo>
                <a:lnTo>
                  <a:pt x="4908430" y="759124"/>
                </a:lnTo>
                <a:lnTo>
                  <a:pt x="4658264" y="1345720"/>
                </a:lnTo>
                <a:lnTo>
                  <a:pt x="4114800" y="2035833"/>
                </a:lnTo>
                <a:lnTo>
                  <a:pt x="3579962" y="2501660"/>
                </a:lnTo>
                <a:lnTo>
                  <a:pt x="3010619" y="3278037"/>
                </a:lnTo>
                <a:lnTo>
                  <a:pt x="2441275" y="3985403"/>
                </a:lnTo>
                <a:lnTo>
                  <a:pt x="1690777" y="4477109"/>
                </a:lnTo>
                <a:lnTo>
                  <a:pt x="940279" y="4744528"/>
                </a:lnTo>
                <a:lnTo>
                  <a:pt x="543464" y="4753154"/>
                </a:lnTo>
                <a:lnTo>
                  <a:pt x="181154" y="4572000"/>
                </a:lnTo>
                <a:lnTo>
                  <a:pt x="51758" y="4114800"/>
                </a:lnTo>
                <a:lnTo>
                  <a:pt x="0" y="3579962"/>
                </a:lnTo>
                <a:lnTo>
                  <a:pt x="146649" y="3079630"/>
                </a:lnTo>
                <a:lnTo>
                  <a:pt x="284671" y="2562045"/>
                </a:lnTo>
                <a:lnTo>
                  <a:pt x="543464" y="2087592"/>
                </a:lnTo>
                <a:lnTo>
                  <a:pt x="733245" y="1871932"/>
                </a:lnTo>
              </a:path>
            </a:pathLst>
          </a:custGeom>
          <a:noFill/>
          <a:ln w="571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TextBox 8">
            <a:extLst>
              <a:ext uri="{FF2B5EF4-FFF2-40B4-BE49-F238E27FC236}">
                <a16:creationId xmlns:a16="http://schemas.microsoft.com/office/drawing/2014/main" id="{3C39A473-5EE7-EB46-EED0-64FA8A9655A6}"/>
              </a:ext>
            </a:extLst>
          </p:cNvPr>
          <p:cNvSpPr txBox="1"/>
          <p:nvPr/>
        </p:nvSpPr>
        <p:spPr>
          <a:xfrm>
            <a:off x="972000" y="2370647"/>
            <a:ext cx="1531188" cy="646331"/>
          </a:xfrm>
          <a:prstGeom prst="rect">
            <a:avLst/>
          </a:prstGeom>
          <a:solidFill>
            <a:schemeClr val="bg1"/>
          </a:solidFill>
          <a:ln>
            <a:solidFill>
              <a:srgbClr val="FF0000"/>
            </a:solidFill>
          </a:ln>
        </p:spPr>
        <p:txBody>
          <a:bodyPr wrap="none" rtlCol="0">
            <a:spAutoFit/>
          </a:bodyPr>
          <a:lstStyle/>
          <a:p>
            <a:pPr algn="ctr"/>
            <a:r>
              <a:rPr lang="en-IE" b="1" dirty="0">
                <a:solidFill>
                  <a:srgbClr val="FF0000"/>
                </a:solidFill>
              </a:rPr>
              <a:t>Central Irish</a:t>
            </a:r>
          </a:p>
          <a:p>
            <a:pPr algn="ctr"/>
            <a:r>
              <a:rPr lang="en-IE" b="1" dirty="0">
                <a:solidFill>
                  <a:srgbClr val="FF0000"/>
                </a:solidFill>
              </a:rPr>
              <a:t>Orefield</a:t>
            </a:r>
          </a:p>
        </p:txBody>
      </p:sp>
      <p:cxnSp>
        <p:nvCxnSpPr>
          <p:cNvPr id="12" name="Straight Arrow Connector 11">
            <a:extLst>
              <a:ext uri="{FF2B5EF4-FFF2-40B4-BE49-F238E27FC236}">
                <a16:creationId xmlns:a16="http://schemas.microsoft.com/office/drawing/2014/main" id="{F4A00291-8486-7811-6850-A6D96F72DAF7}"/>
              </a:ext>
            </a:extLst>
          </p:cNvPr>
          <p:cNvCxnSpPr>
            <a:cxnSpLocks/>
          </p:cNvCxnSpPr>
          <p:nvPr/>
        </p:nvCxnSpPr>
        <p:spPr>
          <a:xfrm>
            <a:off x="2527540" y="2743200"/>
            <a:ext cx="327804" cy="36230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926242"/>
      </p:ext>
    </p:extLst>
  </p:cSld>
  <p:clrMapOvr>
    <a:masterClrMapping/>
  </p:clrMapOvr>
</p:sld>
</file>

<file path=ppt/theme/theme1.xml><?xml version="1.0" encoding="utf-8"?>
<a:theme xmlns:a="http://schemas.openxmlformats.org/drawingml/2006/main" name="_Boliden">
  <a:themeElements>
    <a:clrScheme name="_Boliden">
      <a:dk1>
        <a:sysClr val="windowText" lastClr="000000"/>
      </a:dk1>
      <a:lt1>
        <a:sysClr val="window" lastClr="FFFFFF"/>
      </a:lt1>
      <a:dk2>
        <a:srgbClr val="4D4D4D"/>
      </a:dk2>
      <a:lt2>
        <a:srgbClr val="EEECE1"/>
      </a:lt2>
      <a:accent1>
        <a:srgbClr val="013658"/>
      </a:accent1>
      <a:accent2>
        <a:srgbClr val="8C9FC3"/>
      </a:accent2>
      <a:accent3>
        <a:srgbClr val="66000E"/>
      </a:accent3>
      <a:accent4>
        <a:srgbClr val="305000"/>
      </a:accent4>
      <a:accent5>
        <a:srgbClr val="C69000"/>
      </a:accent5>
      <a:accent6>
        <a:srgbClr val="CCD8F0"/>
      </a:accent6>
      <a:hlink>
        <a:srgbClr val="0000FF"/>
      </a:hlink>
      <a:folHlink>
        <a:srgbClr val="800080"/>
      </a:folHlink>
    </a:clrScheme>
    <a:fontScheme name="_Bolide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ara-Blank.potx" id="{F376F6BA-C357-420F-AB22-0DFF21D2482E}" vid="{5DD4F995-D5F2-42CE-A4FE-926333CA254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21852</TotalTime>
  <Words>4954</Words>
  <Application>Microsoft Office PowerPoint</Application>
  <PresentationFormat>On-screen Show (4:3)</PresentationFormat>
  <Paragraphs>814</Paragraphs>
  <Slides>66</Slides>
  <Notes>8</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2</vt:i4>
      </vt:variant>
      <vt:variant>
        <vt:lpstr>Slide Titles</vt:lpstr>
      </vt:variant>
      <vt:variant>
        <vt:i4>66</vt:i4>
      </vt:variant>
    </vt:vector>
  </HeadingPairs>
  <TitlesOfParts>
    <vt:vector size="80" baseType="lpstr">
      <vt:lpstr>Arial</vt:lpstr>
      <vt:lpstr>Calibri</vt:lpstr>
      <vt:lpstr>CIDFont+F1</vt:lpstr>
      <vt:lpstr>Helvetica (PCL6)</vt:lpstr>
      <vt:lpstr>Times New Roman</vt:lpstr>
      <vt:lpstr>TimesNewRomanPS-BoldMT</vt:lpstr>
      <vt:lpstr>TimesNewRomanPS-ItalicMT</vt:lpstr>
      <vt:lpstr>TimesNewRomanPSMT</vt:lpstr>
      <vt:lpstr>TJMAAA+Arial</vt:lpstr>
      <vt:lpstr>Ubuntu</vt:lpstr>
      <vt:lpstr>Wingdings</vt:lpstr>
      <vt:lpstr>_Boliden</vt:lpstr>
      <vt:lpstr>Image</vt:lpstr>
      <vt:lpstr>Paint Shop Pro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Simplified Extensional Fault Sequence at Navan  (A.Beach, D.Coller, unpublished)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SW-NE Section Along Seismic Line 2</vt:lpstr>
      <vt:lpstr>PowerPoint Presentation</vt:lpstr>
      <vt:lpstr>PowerPoint Presentation</vt:lpstr>
    </vt:vector>
  </TitlesOfParts>
  <Company>Boliden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Ashton</dc:creator>
  <cp:lastModifiedBy>Colin Andrew</cp:lastModifiedBy>
  <cp:revision>132</cp:revision>
  <dcterms:created xsi:type="dcterms:W3CDTF">2020-08-12T15:25:56Z</dcterms:created>
  <dcterms:modified xsi:type="dcterms:W3CDTF">2023-09-28T10:20:45Z</dcterms:modified>
</cp:coreProperties>
</file>