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41"/>
  </p:notesMasterIdLst>
  <p:handoutMasterIdLst>
    <p:handoutMasterId r:id="rId42"/>
  </p:handoutMasterIdLst>
  <p:sldIdLst>
    <p:sldId id="312" r:id="rId2"/>
    <p:sldId id="357" r:id="rId3"/>
    <p:sldId id="316" r:id="rId4"/>
    <p:sldId id="363" r:id="rId5"/>
    <p:sldId id="364" r:id="rId6"/>
    <p:sldId id="365" r:id="rId7"/>
    <p:sldId id="366" r:id="rId8"/>
    <p:sldId id="367" r:id="rId9"/>
    <p:sldId id="370" r:id="rId10"/>
    <p:sldId id="368" r:id="rId11"/>
    <p:sldId id="371" r:id="rId12"/>
    <p:sldId id="374" r:id="rId13"/>
    <p:sldId id="377" r:id="rId14"/>
    <p:sldId id="375" r:id="rId15"/>
    <p:sldId id="376" r:id="rId16"/>
    <p:sldId id="372" r:id="rId17"/>
    <p:sldId id="373" r:id="rId18"/>
    <p:sldId id="284" r:id="rId19"/>
    <p:sldId id="313" r:id="rId20"/>
    <p:sldId id="369" r:id="rId21"/>
    <p:sldId id="294" r:id="rId22"/>
    <p:sldId id="282" r:id="rId23"/>
    <p:sldId id="356" r:id="rId24"/>
    <p:sldId id="302" r:id="rId25"/>
    <p:sldId id="314" r:id="rId26"/>
    <p:sldId id="359" r:id="rId27"/>
    <p:sldId id="291" r:id="rId28"/>
    <p:sldId id="304" r:id="rId29"/>
    <p:sldId id="292" r:id="rId30"/>
    <p:sldId id="315" r:id="rId31"/>
    <p:sldId id="361" r:id="rId32"/>
    <p:sldId id="300" r:id="rId33"/>
    <p:sldId id="311" r:id="rId34"/>
    <p:sldId id="360" r:id="rId35"/>
    <p:sldId id="305" r:id="rId36"/>
    <p:sldId id="355" r:id="rId37"/>
    <p:sldId id="317" r:id="rId38"/>
    <p:sldId id="298" r:id="rId39"/>
    <p:sldId id="362" r:id="rId40"/>
  </p:sldIdLst>
  <p:sldSz cx="12192000" cy="6858000"/>
  <p:notesSz cx="6858000" cy="9144000"/>
  <p:defaultTextStyle>
    <a:defPPr>
      <a:defRPr lang="en-A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9D37"/>
    <a:srgbClr val="025829"/>
    <a:srgbClr val="71BE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42A0BF-8ECB-46EE-86A3-5C5316843C0C}" v="67" dt="2023-09-08T15:56:37.0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57" autoAdjust="0"/>
    <p:restoredTop sz="65496" autoAdjust="0"/>
  </p:normalViewPr>
  <p:slideViewPr>
    <p:cSldViewPr>
      <p:cViewPr varScale="1">
        <p:scale>
          <a:sx n="72" d="100"/>
          <a:sy n="72" d="100"/>
        </p:scale>
        <p:origin x="2022" y="72"/>
      </p:cViewPr>
      <p:guideLst>
        <p:guide orient="horz" pos="2160"/>
        <p:guide pos="3840"/>
      </p:guideLst>
    </p:cSldViewPr>
  </p:slideViewPr>
  <p:notesTextViewPr>
    <p:cViewPr>
      <p:scale>
        <a:sx n="3" d="2"/>
        <a:sy n="3" d="2"/>
      </p:scale>
      <p:origin x="0" y="-234"/>
    </p:cViewPr>
  </p:notesTextViewPr>
  <p:notesViewPr>
    <p:cSldViewPr>
      <p:cViewPr varScale="1">
        <p:scale>
          <a:sx n="101" d="100"/>
          <a:sy n="101" d="100"/>
        </p:scale>
        <p:origin x="3552"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y Buchanan" userId="0f5f567b-e1c8-4f73-aa49-db8300b56694" providerId="ADAL" clId="{4742A0BF-8ECB-46EE-86A3-5C5316843C0C}"/>
    <pc:docChg chg="undo custSel addSld delSld modSld sldOrd">
      <pc:chgData name="Gary Buchanan" userId="0f5f567b-e1c8-4f73-aa49-db8300b56694" providerId="ADAL" clId="{4742A0BF-8ECB-46EE-86A3-5C5316843C0C}" dt="2023-09-08T15:58:32.495" v="14805" actId="20577"/>
      <pc:docMkLst>
        <pc:docMk/>
      </pc:docMkLst>
      <pc:sldChg chg="mod modShow">
        <pc:chgData name="Gary Buchanan" userId="0f5f567b-e1c8-4f73-aa49-db8300b56694" providerId="ADAL" clId="{4742A0BF-8ECB-46EE-86A3-5C5316843C0C}" dt="2023-09-01T14:36:07.282" v="1437" actId="729"/>
        <pc:sldMkLst>
          <pc:docMk/>
          <pc:sldMk cId="0" sldId="282"/>
        </pc:sldMkLst>
      </pc:sldChg>
      <pc:sldChg chg="mod modShow">
        <pc:chgData name="Gary Buchanan" userId="0f5f567b-e1c8-4f73-aa49-db8300b56694" providerId="ADAL" clId="{4742A0BF-8ECB-46EE-86A3-5C5316843C0C}" dt="2023-09-01T14:36:07.282" v="1437" actId="729"/>
        <pc:sldMkLst>
          <pc:docMk/>
          <pc:sldMk cId="0" sldId="291"/>
        </pc:sldMkLst>
      </pc:sldChg>
      <pc:sldChg chg="mod modShow">
        <pc:chgData name="Gary Buchanan" userId="0f5f567b-e1c8-4f73-aa49-db8300b56694" providerId="ADAL" clId="{4742A0BF-8ECB-46EE-86A3-5C5316843C0C}" dt="2023-09-01T14:36:07.282" v="1437" actId="729"/>
        <pc:sldMkLst>
          <pc:docMk/>
          <pc:sldMk cId="0" sldId="292"/>
        </pc:sldMkLst>
      </pc:sldChg>
      <pc:sldChg chg="mod modShow">
        <pc:chgData name="Gary Buchanan" userId="0f5f567b-e1c8-4f73-aa49-db8300b56694" providerId="ADAL" clId="{4742A0BF-8ECB-46EE-86A3-5C5316843C0C}" dt="2023-09-01T14:36:07.282" v="1437" actId="729"/>
        <pc:sldMkLst>
          <pc:docMk/>
          <pc:sldMk cId="0" sldId="294"/>
        </pc:sldMkLst>
      </pc:sldChg>
      <pc:sldChg chg="mod modShow">
        <pc:chgData name="Gary Buchanan" userId="0f5f567b-e1c8-4f73-aa49-db8300b56694" providerId="ADAL" clId="{4742A0BF-8ECB-46EE-86A3-5C5316843C0C}" dt="2023-09-01T14:36:07.282" v="1437" actId="729"/>
        <pc:sldMkLst>
          <pc:docMk/>
          <pc:sldMk cId="0" sldId="298"/>
        </pc:sldMkLst>
      </pc:sldChg>
      <pc:sldChg chg="mod modShow">
        <pc:chgData name="Gary Buchanan" userId="0f5f567b-e1c8-4f73-aa49-db8300b56694" providerId="ADAL" clId="{4742A0BF-8ECB-46EE-86A3-5C5316843C0C}" dt="2023-09-01T14:36:07.282" v="1437" actId="729"/>
        <pc:sldMkLst>
          <pc:docMk/>
          <pc:sldMk cId="0" sldId="300"/>
        </pc:sldMkLst>
      </pc:sldChg>
      <pc:sldChg chg="mod modShow">
        <pc:chgData name="Gary Buchanan" userId="0f5f567b-e1c8-4f73-aa49-db8300b56694" providerId="ADAL" clId="{4742A0BF-8ECB-46EE-86A3-5C5316843C0C}" dt="2023-09-01T14:36:07.282" v="1437" actId="729"/>
        <pc:sldMkLst>
          <pc:docMk/>
          <pc:sldMk cId="0" sldId="302"/>
        </pc:sldMkLst>
      </pc:sldChg>
      <pc:sldChg chg="mod modShow">
        <pc:chgData name="Gary Buchanan" userId="0f5f567b-e1c8-4f73-aa49-db8300b56694" providerId="ADAL" clId="{4742A0BF-8ECB-46EE-86A3-5C5316843C0C}" dt="2023-09-01T14:36:07.282" v="1437" actId="729"/>
        <pc:sldMkLst>
          <pc:docMk/>
          <pc:sldMk cId="0" sldId="304"/>
        </pc:sldMkLst>
      </pc:sldChg>
      <pc:sldChg chg="mod modShow">
        <pc:chgData name="Gary Buchanan" userId="0f5f567b-e1c8-4f73-aa49-db8300b56694" providerId="ADAL" clId="{4742A0BF-8ECB-46EE-86A3-5C5316843C0C}" dt="2023-09-01T14:36:07.282" v="1437" actId="729"/>
        <pc:sldMkLst>
          <pc:docMk/>
          <pc:sldMk cId="0" sldId="305"/>
        </pc:sldMkLst>
      </pc:sldChg>
      <pc:sldChg chg="del modNotesTx">
        <pc:chgData name="Gary Buchanan" userId="0f5f567b-e1c8-4f73-aa49-db8300b56694" providerId="ADAL" clId="{4742A0BF-8ECB-46EE-86A3-5C5316843C0C}" dt="2023-09-01T15:15:29.777" v="3053" actId="47"/>
        <pc:sldMkLst>
          <pc:docMk/>
          <pc:sldMk cId="0" sldId="308"/>
        </pc:sldMkLst>
      </pc:sldChg>
      <pc:sldChg chg="mod modShow">
        <pc:chgData name="Gary Buchanan" userId="0f5f567b-e1c8-4f73-aa49-db8300b56694" providerId="ADAL" clId="{4742A0BF-8ECB-46EE-86A3-5C5316843C0C}" dt="2023-09-01T14:36:07.282" v="1437" actId="729"/>
        <pc:sldMkLst>
          <pc:docMk/>
          <pc:sldMk cId="0" sldId="311"/>
        </pc:sldMkLst>
      </pc:sldChg>
      <pc:sldChg chg="modSp mod modNotesTx">
        <pc:chgData name="Gary Buchanan" userId="0f5f567b-e1c8-4f73-aa49-db8300b56694" providerId="ADAL" clId="{4742A0BF-8ECB-46EE-86A3-5C5316843C0C}" dt="2023-09-01T15:15:18.795" v="3051" actId="20577"/>
        <pc:sldMkLst>
          <pc:docMk/>
          <pc:sldMk cId="0" sldId="312"/>
        </pc:sldMkLst>
        <pc:spChg chg="mod">
          <ac:chgData name="Gary Buchanan" userId="0f5f567b-e1c8-4f73-aa49-db8300b56694" providerId="ADAL" clId="{4742A0BF-8ECB-46EE-86A3-5C5316843C0C}" dt="2023-09-01T14:36:54.190" v="1464" actId="20577"/>
          <ac:spMkLst>
            <pc:docMk/>
            <pc:sldMk cId="0" sldId="312"/>
            <ac:spMk id="3" creationId="{6952CAA9-44EC-3D69-D6C8-E4F968435657}"/>
          </ac:spMkLst>
        </pc:spChg>
      </pc:sldChg>
      <pc:sldChg chg="mod modShow">
        <pc:chgData name="Gary Buchanan" userId="0f5f567b-e1c8-4f73-aa49-db8300b56694" providerId="ADAL" clId="{4742A0BF-8ECB-46EE-86A3-5C5316843C0C}" dt="2023-09-01T14:36:07.282" v="1437" actId="729"/>
        <pc:sldMkLst>
          <pc:docMk/>
          <pc:sldMk cId="0" sldId="314"/>
        </pc:sldMkLst>
      </pc:sldChg>
      <pc:sldChg chg="mod modShow">
        <pc:chgData name="Gary Buchanan" userId="0f5f567b-e1c8-4f73-aa49-db8300b56694" providerId="ADAL" clId="{4742A0BF-8ECB-46EE-86A3-5C5316843C0C}" dt="2023-09-01T14:36:07.282" v="1437" actId="729"/>
        <pc:sldMkLst>
          <pc:docMk/>
          <pc:sldMk cId="0" sldId="315"/>
        </pc:sldMkLst>
      </pc:sldChg>
      <pc:sldChg chg="modNotesTx">
        <pc:chgData name="Gary Buchanan" userId="0f5f567b-e1c8-4f73-aa49-db8300b56694" providerId="ADAL" clId="{4742A0BF-8ECB-46EE-86A3-5C5316843C0C}" dt="2023-09-06T13:16:43.282" v="7908" actId="20577"/>
        <pc:sldMkLst>
          <pc:docMk/>
          <pc:sldMk cId="0" sldId="316"/>
        </pc:sldMkLst>
      </pc:sldChg>
      <pc:sldChg chg="mod modShow">
        <pc:chgData name="Gary Buchanan" userId="0f5f567b-e1c8-4f73-aa49-db8300b56694" providerId="ADAL" clId="{4742A0BF-8ECB-46EE-86A3-5C5316843C0C}" dt="2023-09-01T14:36:07.282" v="1437" actId="729"/>
        <pc:sldMkLst>
          <pc:docMk/>
          <pc:sldMk cId="0" sldId="317"/>
        </pc:sldMkLst>
      </pc:sldChg>
      <pc:sldChg chg="mod modShow">
        <pc:chgData name="Gary Buchanan" userId="0f5f567b-e1c8-4f73-aa49-db8300b56694" providerId="ADAL" clId="{4742A0BF-8ECB-46EE-86A3-5C5316843C0C}" dt="2023-09-01T14:36:07.282" v="1437" actId="729"/>
        <pc:sldMkLst>
          <pc:docMk/>
          <pc:sldMk cId="0" sldId="355"/>
        </pc:sldMkLst>
      </pc:sldChg>
      <pc:sldChg chg="mod modShow">
        <pc:chgData name="Gary Buchanan" userId="0f5f567b-e1c8-4f73-aa49-db8300b56694" providerId="ADAL" clId="{4742A0BF-8ECB-46EE-86A3-5C5316843C0C}" dt="2023-09-01T14:36:07.282" v="1437" actId="729"/>
        <pc:sldMkLst>
          <pc:docMk/>
          <pc:sldMk cId="0" sldId="356"/>
        </pc:sldMkLst>
      </pc:sldChg>
      <pc:sldChg chg="modSp modNotesTx">
        <pc:chgData name="Gary Buchanan" userId="0f5f567b-e1c8-4f73-aa49-db8300b56694" providerId="ADAL" clId="{4742A0BF-8ECB-46EE-86A3-5C5316843C0C}" dt="2023-09-06T13:12:51.773" v="7734" actId="6549"/>
        <pc:sldMkLst>
          <pc:docMk/>
          <pc:sldMk cId="0" sldId="357"/>
        </pc:sldMkLst>
        <pc:picChg chg="mod">
          <ac:chgData name="Gary Buchanan" userId="0f5f567b-e1c8-4f73-aa49-db8300b56694" providerId="ADAL" clId="{4742A0BF-8ECB-46EE-86A3-5C5316843C0C}" dt="2023-09-05T16:01:52.037" v="7464" actId="1037"/>
          <ac:picMkLst>
            <pc:docMk/>
            <pc:sldMk cId="0" sldId="357"/>
            <ac:picMk id="19459" creationId="{3C7D75CD-7860-AB0E-E117-2AAC685219BC}"/>
          </ac:picMkLst>
        </pc:picChg>
      </pc:sldChg>
      <pc:sldChg chg="del modNotesTx">
        <pc:chgData name="Gary Buchanan" userId="0f5f567b-e1c8-4f73-aa49-db8300b56694" providerId="ADAL" clId="{4742A0BF-8ECB-46EE-86A3-5C5316843C0C}" dt="2023-09-08T15:32:49.399" v="13978" actId="47"/>
        <pc:sldMkLst>
          <pc:docMk/>
          <pc:sldMk cId="0" sldId="358"/>
        </pc:sldMkLst>
      </pc:sldChg>
      <pc:sldChg chg="mod modShow">
        <pc:chgData name="Gary Buchanan" userId="0f5f567b-e1c8-4f73-aa49-db8300b56694" providerId="ADAL" clId="{4742A0BF-8ECB-46EE-86A3-5C5316843C0C}" dt="2023-09-01T14:36:07.282" v="1437" actId="729"/>
        <pc:sldMkLst>
          <pc:docMk/>
          <pc:sldMk cId="0" sldId="359"/>
        </pc:sldMkLst>
      </pc:sldChg>
      <pc:sldChg chg="mod modShow">
        <pc:chgData name="Gary Buchanan" userId="0f5f567b-e1c8-4f73-aa49-db8300b56694" providerId="ADAL" clId="{4742A0BF-8ECB-46EE-86A3-5C5316843C0C}" dt="2023-09-01T14:36:07.282" v="1437" actId="729"/>
        <pc:sldMkLst>
          <pc:docMk/>
          <pc:sldMk cId="0" sldId="360"/>
        </pc:sldMkLst>
      </pc:sldChg>
      <pc:sldChg chg="mod modShow">
        <pc:chgData name="Gary Buchanan" userId="0f5f567b-e1c8-4f73-aa49-db8300b56694" providerId="ADAL" clId="{4742A0BF-8ECB-46EE-86A3-5C5316843C0C}" dt="2023-09-01T14:36:07.282" v="1437" actId="729"/>
        <pc:sldMkLst>
          <pc:docMk/>
          <pc:sldMk cId="0" sldId="361"/>
        </pc:sldMkLst>
      </pc:sldChg>
      <pc:sldChg chg="modNotesTx">
        <pc:chgData name="Gary Buchanan" userId="0f5f567b-e1c8-4f73-aa49-db8300b56694" providerId="ADAL" clId="{4742A0BF-8ECB-46EE-86A3-5C5316843C0C}" dt="2023-09-06T13:20:59.458" v="8179" actId="20577"/>
        <pc:sldMkLst>
          <pc:docMk/>
          <pc:sldMk cId="3190011669" sldId="363"/>
        </pc:sldMkLst>
      </pc:sldChg>
      <pc:sldChg chg="modNotesTx">
        <pc:chgData name="Gary Buchanan" userId="0f5f567b-e1c8-4f73-aa49-db8300b56694" providerId="ADAL" clId="{4742A0BF-8ECB-46EE-86A3-5C5316843C0C}" dt="2023-09-08T15:36:29.625" v="13981" actId="20577"/>
        <pc:sldMkLst>
          <pc:docMk/>
          <pc:sldMk cId="768561097" sldId="364"/>
        </pc:sldMkLst>
      </pc:sldChg>
      <pc:sldChg chg="addSp delSp modSp modNotesTx">
        <pc:chgData name="Gary Buchanan" userId="0f5f567b-e1c8-4f73-aa49-db8300b56694" providerId="ADAL" clId="{4742A0BF-8ECB-46EE-86A3-5C5316843C0C}" dt="2023-09-08T15:37:44.709" v="14024" actId="20577"/>
        <pc:sldMkLst>
          <pc:docMk/>
          <pc:sldMk cId="3497601400" sldId="365"/>
        </pc:sldMkLst>
        <pc:graphicFrameChg chg="mod">
          <ac:chgData name="Gary Buchanan" userId="0f5f567b-e1c8-4f73-aa49-db8300b56694" providerId="ADAL" clId="{4742A0BF-8ECB-46EE-86A3-5C5316843C0C}" dt="2023-09-05T16:26:49.889" v="7644"/>
          <ac:graphicFrameMkLst>
            <pc:docMk/>
            <pc:sldMk cId="3497601400" sldId="365"/>
            <ac:graphicFrameMk id="6" creationId="{7AA59FA3-E046-5169-E1BF-EF60379858AC}"/>
          </ac:graphicFrameMkLst>
        </pc:graphicFrameChg>
        <pc:picChg chg="add del mod">
          <ac:chgData name="Gary Buchanan" userId="0f5f567b-e1c8-4f73-aa49-db8300b56694" providerId="ADAL" clId="{4742A0BF-8ECB-46EE-86A3-5C5316843C0C}" dt="2023-09-01T10:55:13.086" v="3"/>
          <ac:picMkLst>
            <pc:docMk/>
            <pc:sldMk cId="3497601400" sldId="365"/>
            <ac:picMk id="3" creationId="{D4D685F5-97BD-039D-809D-24DC9BFC6C36}"/>
          </ac:picMkLst>
        </pc:picChg>
      </pc:sldChg>
      <pc:sldChg chg="modNotesTx">
        <pc:chgData name="Gary Buchanan" userId="0f5f567b-e1c8-4f73-aa49-db8300b56694" providerId="ADAL" clId="{4742A0BF-8ECB-46EE-86A3-5C5316843C0C}" dt="2023-09-08T15:38:41.084" v="14064" actId="20577"/>
        <pc:sldMkLst>
          <pc:docMk/>
          <pc:sldMk cId="808812386" sldId="366"/>
        </pc:sldMkLst>
      </pc:sldChg>
      <pc:sldChg chg="modNotesTx">
        <pc:chgData name="Gary Buchanan" userId="0f5f567b-e1c8-4f73-aa49-db8300b56694" providerId="ADAL" clId="{4742A0BF-8ECB-46EE-86A3-5C5316843C0C}" dt="2023-09-08T15:05:19.313" v="12760" actId="20577"/>
        <pc:sldMkLst>
          <pc:docMk/>
          <pc:sldMk cId="3349743151" sldId="367"/>
        </pc:sldMkLst>
      </pc:sldChg>
      <pc:sldChg chg="addSp modSp mod modNotesTx">
        <pc:chgData name="Gary Buchanan" userId="0f5f567b-e1c8-4f73-aa49-db8300b56694" providerId="ADAL" clId="{4742A0BF-8ECB-46EE-86A3-5C5316843C0C}" dt="2023-09-08T15:42:03.272" v="14094" actId="20577"/>
        <pc:sldMkLst>
          <pc:docMk/>
          <pc:sldMk cId="3564688210" sldId="368"/>
        </pc:sldMkLst>
        <pc:spChg chg="add mod">
          <ac:chgData name="Gary Buchanan" userId="0f5f567b-e1c8-4f73-aa49-db8300b56694" providerId="ADAL" clId="{4742A0BF-8ECB-46EE-86A3-5C5316843C0C}" dt="2023-09-05T16:32:04.791" v="7713" actId="14100"/>
          <ac:spMkLst>
            <pc:docMk/>
            <pc:sldMk cId="3564688210" sldId="368"/>
            <ac:spMk id="3" creationId="{29816804-6EEB-3FC4-C1F9-2AC18CBF65ED}"/>
          </ac:spMkLst>
        </pc:spChg>
        <pc:spChg chg="add mod">
          <ac:chgData name="Gary Buchanan" userId="0f5f567b-e1c8-4f73-aa49-db8300b56694" providerId="ADAL" clId="{4742A0BF-8ECB-46EE-86A3-5C5316843C0C}" dt="2023-09-05T16:32:41.078" v="7722"/>
          <ac:spMkLst>
            <pc:docMk/>
            <pc:sldMk cId="3564688210" sldId="368"/>
            <ac:spMk id="6" creationId="{35CF6B84-73A7-11C6-E3F4-20FE365BF665}"/>
          </ac:spMkLst>
        </pc:spChg>
        <pc:graphicFrameChg chg="add mod modGraphic">
          <ac:chgData name="Gary Buchanan" userId="0f5f567b-e1c8-4f73-aa49-db8300b56694" providerId="ADAL" clId="{4742A0BF-8ECB-46EE-86A3-5C5316843C0C}" dt="2023-09-05T16:31:18.703" v="7709" actId="1076"/>
          <ac:graphicFrameMkLst>
            <pc:docMk/>
            <pc:sldMk cId="3564688210" sldId="368"/>
            <ac:graphicFrameMk id="2" creationId="{1A1639D9-0E2A-50B5-84E3-0511DFD0B87D}"/>
          </ac:graphicFrameMkLst>
        </pc:graphicFrameChg>
        <pc:graphicFrameChg chg="add mod modGraphic">
          <ac:chgData name="Gary Buchanan" userId="0f5f567b-e1c8-4f73-aa49-db8300b56694" providerId="ADAL" clId="{4742A0BF-8ECB-46EE-86A3-5C5316843C0C}" dt="2023-09-05T16:32:55.151" v="7727" actId="20577"/>
          <ac:graphicFrameMkLst>
            <pc:docMk/>
            <pc:sldMk cId="3564688210" sldId="368"/>
            <ac:graphicFrameMk id="4" creationId="{B145D210-6169-95E5-9309-827E2CCA9D71}"/>
          </ac:graphicFrameMkLst>
        </pc:graphicFrameChg>
        <pc:picChg chg="mod">
          <ac:chgData name="Gary Buchanan" userId="0f5f567b-e1c8-4f73-aa49-db8300b56694" providerId="ADAL" clId="{4742A0BF-8ECB-46EE-86A3-5C5316843C0C}" dt="2023-09-05T16:32:29.122" v="7720" actId="1076"/>
          <ac:picMkLst>
            <pc:docMk/>
            <pc:sldMk cId="3564688210" sldId="368"/>
            <ac:picMk id="88066" creationId="{3D9493B6-6602-EB3D-684E-E32FFD4CCEE2}"/>
          </ac:picMkLst>
        </pc:picChg>
      </pc:sldChg>
      <pc:sldChg chg="mod ord modShow modNotesTx">
        <pc:chgData name="Gary Buchanan" userId="0f5f567b-e1c8-4f73-aa49-db8300b56694" providerId="ADAL" clId="{4742A0BF-8ECB-46EE-86A3-5C5316843C0C}" dt="2023-09-08T14:19:13.907" v="11514" actId="729"/>
        <pc:sldMkLst>
          <pc:docMk/>
          <pc:sldMk cId="2988812387" sldId="369"/>
        </pc:sldMkLst>
      </pc:sldChg>
      <pc:sldChg chg="addSp modSp mod ord modNotesTx">
        <pc:chgData name="Gary Buchanan" userId="0f5f567b-e1c8-4f73-aa49-db8300b56694" providerId="ADAL" clId="{4742A0BF-8ECB-46EE-86A3-5C5316843C0C}" dt="2023-09-08T15:47:15.375" v="14283" actId="20577"/>
        <pc:sldMkLst>
          <pc:docMk/>
          <pc:sldMk cId="1314200951" sldId="370"/>
        </pc:sldMkLst>
        <pc:spChg chg="add mod">
          <ac:chgData name="Gary Buchanan" userId="0f5f567b-e1c8-4f73-aa49-db8300b56694" providerId="ADAL" clId="{4742A0BF-8ECB-46EE-86A3-5C5316843C0C}" dt="2023-09-08T15:06:18.605" v="12772" actId="14100"/>
          <ac:spMkLst>
            <pc:docMk/>
            <pc:sldMk cId="1314200951" sldId="370"/>
            <ac:spMk id="4" creationId="{6192B08C-5A4F-AE5E-AA78-44A87A5F267D}"/>
          </ac:spMkLst>
        </pc:spChg>
        <pc:picChg chg="add mod">
          <ac:chgData name="Gary Buchanan" userId="0f5f567b-e1c8-4f73-aa49-db8300b56694" providerId="ADAL" clId="{4742A0BF-8ECB-46EE-86A3-5C5316843C0C}" dt="2023-09-08T15:05:40.126" v="12762" actId="1076"/>
          <ac:picMkLst>
            <pc:docMk/>
            <pc:sldMk cId="1314200951" sldId="370"/>
            <ac:picMk id="3" creationId="{E011EC8E-2004-AA11-BCD6-B09D6B3A3AC5}"/>
          </ac:picMkLst>
        </pc:picChg>
      </pc:sldChg>
      <pc:sldChg chg="modSp mod modNotesTx">
        <pc:chgData name="Gary Buchanan" userId="0f5f567b-e1c8-4f73-aa49-db8300b56694" providerId="ADAL" clId="{4742A0BF-8ECB-46EE-86A3-5C5316843C0C}" dt="2023-09-08T14:55:20.588" v="11912" actId="6549"/>
        <pc:sldMkLst>
          <pc:docMk/>
          <pc:sldMk cId="537381341" sldId="371"/>
        </pc:sldMkLst>
        <pc:spChg chg="mod">
          <ac:chgData name="Gary Buchanan" userId="0f5f567b-e1c8-4f73-aa49-db8300b56694" providerId="ADAL" clId="{4742A0BF-8ECB-46EE-86A3-5C5316843C0C}" dt="2023-09-08T14:55:20.588" v="11912" actId="6549"/>
          <ac:spMkLst>
            <pc:docMk/>
            <pc:sldMk cId="537381341" sldId="371"/>
            <ac:spMk id="4" creationId="{5C53E097-ECFA-E058-FEF4-90E59C4C1B34}"/>
          </ac:spMkLst>
        </pc:spChg>
        <pc:graphicFrameChg chg="mod">
          <ac:chgData name="Gary Buchanan" userId="0f5f567b-e1c8-4f73-aa49-db8300b56694" providerId="ADAL" clId="{4742A0BF-8ECB-46EE-86A3-5C5316843C0C}" dt="2023-09-06T14:23:43.122" v="9758" actId="1076"/>
          <ac:graphicFrameMkLst>
            <pc:docMk/>
            <pc:sldMk cId="537381341" sldId="371"/>
            <ac:graphicFrameMk id="3" creationId="{4B7739C6-E025-D19C-A640-7A6F6FE065E9}"/>
          </ac:graphicFrameMkLst>
        </pc:graphicFrameChg>
        <pc:picChg chg="mod">
          <ac:chgData name="Gary Buchanan" userId="0f5f567b-e1c8-4f73-aa49-db8300b56694" providerId="ADAL" clId="{4742A0BF-8ECB-46EE-86A3-5C5316843C0C}" dt="2023-09-06T14:23:45.321" v="9759" actId="1076"/>
          <ac:picMkLst>
            <pc:docMk/>
            <pc:sldMk cId="537381341" sldId="371"/>
            <ac:picMk id="90115" creationId="{060111AC-8B1A-01AE-3B5B-F23FB63C0001}"/>
          </ac:picMkLst>
        </pc:picChg>
      </pc:sldChg>
      <pc:sldChg chg="addSp modSp mod modNotesTx">
        <pc:chgData name="Gary Buchanan" userId="0f5f567b-e1c8-4f73-aa49-db8300b56694" providerId="ADAL" clId="{4742A0BF-8ECB-46EE-86A3-5C5316843C0C}" dt="2023-09-08T15:57:03.503" v="14658" actId="20577"/>
        <pc:sldMkLst>
          <pc:docMk/>
          <pc:sldMk cId="21265601" sldId="372"/>
        </pc:sldMkLst>
        <pc:spChg chg="add mod">
          <ac:chgData name="Gary Buchanan" userId="0f5f567b-e1c8-4f73-aa49-db8300b56694" providerId="ADAL" clId="{4742A0BF-8ECB-46EE-86A3-5C5316843C0C}" dt="2023-09-01T14:35:35.791" v="1436" actId="20577"/>
          <ac:spMkLst>
            <pc:docMk/>
            <pc:sldMk cId="21265601" sldId="372"/>
            <ac:spMk id="2" creationId="{91C9A244-71BD-0CAA-8537-3A657980DBC0}"/>
          </ac:spMkLst>
        </pc:spChg>
      </pc:sldChg>
      <pc:sldChg chg="modSp mod modNotesTx">
        <pc:chgData name="Gary Buchanan" userId="0f5f567b-e1c8-4f73-aa49-db8300b56694" providerId="ADAL" clId="{4742A0BF-8ECB-46EE-86A3-5C5316843C0C}" dt="2023-09-08T15:54:44.898" v="14330" actId="20577"/>
        <pc:sldMkLst>
          <pc:docMk/>
          <pc:sldMk cId="3650970156" sldId="373"/>
        </pc:sldMkLst>
        <pc:spChg chg="mod">
          <ac:chgData name="Gary Buchanan" userId="0f5f567b-e1c8-4f73-aa49-db8300b56694" providerId="ADAL" clId="{4742A0BF-8ECB-46EE-86A3-5C5316843C0C}" dt="2023-09-06T13:54:50.651" v="9328" actId="6549"/>
          <ac:spMkLst>
            <pc:docMk/>
            <pc:sldMk cId="3650970156" sldId="373"/>
            <ac:spMk id="4" creationId="{5C53E097-ECFA-E058-FEF4-90E59C4C1B34}"/>
          </ac:spMkLst>
        </pc:spChg>
      </pc:sldChg>
      <pc:sldChg chg="addSp delSp modSp mod modNotesTx">
        <pc:chgData name="Gary Buchanan" userId="0f5f567b-e1c8-4f73-aa49-db8300b56694" providerId="ADAL" clId="{4742A0BF-8ECB-46EE-86A3-5C5316843C0C}" dt="2023-09-08T15:32:37.599" v="13977" actId="1076"/>
        <pc:sldMkLst>
          <pc:docMk/>
          <pc:sldMk cId="876466264" sldId="374"/>
        </pc:sldMkLst>
        <pc:spChg chg="add del mod">
          <ac:chgData name="Gary Buchanan" userId="0f5f567b-e1c8-4f73-aa49-db8300b56694" providerId="ADAL" clId="{4742A0BF-8ECB-46EE-86A3-5C5316843C0C}" dt="2023-09-08T14:53:39.501" v="11645" actId="478"/>
          <ac:spMkLst>
            <pc:docMk/>
            <pc:sldMk cId="876466264" sldId="374"/>
            <ac:spMk id="2" creationId="{D35AF21C-5168-1886-04B4-AC22AB55BF01}"/>
          </ac:spMkLst>
        </pc:spChg>
        <pc:spChg chg="del">
          <ac:chgData name="Gary Buchanan" userId="0f5f567b-e1c8-4f73-aa49-db8300b56694" providerId="ADAL" clId="{4742A0BF-8ECB-46EE-86A3-5C5316843C0C}" dt="2023-09-08T14:53:37.216" v="11644" actId="478"/>
          <ac:spMkLst>
            <pc:docMk/>
            <pc:sldMk cId="876466264" sldId="374"/>
            <ac:spMk id="4" creationId="{5C53E097-ECFA-E058-FEF4-90E59C4C1B34}"/>
          </ac:spMkLst>
        </pc:spChg>
        <pc:spChg chg="del">
          <ac:chgData name="Gary Buchanan" userId="0f5f567b-e1c8-4f73-aa49-db8300b56694" providerId="ADAL" clId="{4742A0BF-8ECB-46EE-86A3-5C5316843C0C}" dt="2023-09-08T14:53:43.020" v="11647" actId="478"/>
          <ac:spMkLst>
            <pc:docMk/>
            <pc:sldMk cId="876466264" sldId="374"/>
            <ac:spMk id="10" creationId="{BF56D212-68C5-CF9F-8A6E-740B9562E74B}"/>
          </ac:spMkLst>
        </pc:spChg>
        <pc:spChg chg="mod">
          <ac:chgData name="Gary Buchanan" userId="0f5f567b-e1c8-4f73-aa49-db8300b56694" providerId="ADAL" clId="{4742A0BF-8ECB-46EE-86A3-5C5316843C0C}" dt="2023-09-08T14:53:47.410" v="11654" actId="20577"/>
          <ac:spMkLst>
            <pc:docMk/>
            <pc:sldMk cId="876466264" sldId="374"/>
            <ac:spMk id="31746" creationId="{12EF0F7D-79D6-E6A4-4F80-3F60E48B8B1F}"/>
          </ac:spMkLst>
        </pc:spChg>
        <pc:graphicFrameChg chg="del">
          <ac:chgData name="Gary Buchanan" userId="0f5f567b-e1c8-4f73-aa49-db8300b56694" providerId="ADAL" clId="{4742A0BF-8ECB-46EE-86A3-5C5316843C0C}" dt="2023-09-08T14:53:41.008" v="11646" actId="478"/>
          <ac:graphicFrameMkLst>
            <pc:docMk/>
            <pc:sldMk cId="876466264" sldId="374"/>
            <ac:graphicFrameMk id="7" creationId="{1D7B2C4C-7100-9A09-AD93-4AF77E33176F}"/>
          </ac:graphicFrameMkLst>
        </pc:graphicFrameChg>
        <pc:picChg chg="add mod">
          <ac:chgData name="Gary Buchanan" userId="0f5f567b-e1c8-4f73-aa49-db8300b56694" providerId="ADAL" clId="{4742A0BF-8ECB-46EE-86A3-5C5316843C0C}" dt="2023-09-08T15:32:37.599" v="13977" actId="1076"/>
          <ac:picMkLst>
            <pc:docMk/>
            <pc:sldMk cId="876466264" sldId="374"/>
            <ac:picMk id="6" creationId="{0391178C-1BC3-CF35-9789-C6ABC4B4ECEC}"/>
          </ac:picMkLst>
        </pc:picChg>
      </pc:sldChg>
      <pc:sldChg chg="modNotesTx">
        <pc:chgData name="Gary Buchanan" userId="0f5f567b-e1c8-4f73-aa49-db8300b56694" providerId="ADAL" clId="{4742A0BF-8ECB-46EE-86A3-5C5316843C0C}" dt="2023-09-08T15:13:55.800" v="13799" actId="20577"/>
        <pc:sldMkLst>
          <pc:docMk/>
          <pc:sldMk cId="1791095348" sldId="375"/>
        </pc:sldMkLst>
      </pc:sldChg>
      <pc:sldChg chg="modNotesTx">
        <pc:chgData name="Gary Buchanan" userId="0f5f567b-e1c8-4f73-aa49-db8300b56694" providerId="ADAL" clId="{4742A0BF-8ECB-46EE-86A3-5C5316843C0C}" dt="2023-09-08T15:58:32.495" v="14805" actId="20577"/>
        <pc:sldMkLst>
          <pc:docMk/>
          <pc:sldMk cId="1150257346" sldId="376"/>
        </pc:sldMkLst>
      </pc:sldChg>
      <pc:sldChg chg="add modNotesTx">
        <pc:chgData name="Gary Buchanan" userId="0f5f567b-e1c8-4f73-aa49-db8300b56694" providerId="ADAL" clId="{4742A0BF-8ECB-46EE-86A3-5C5316843C0C}" dt="2023-09-08T15:50:16.419" v="14286" actId="20577"/>
        <pc:sldMkLst>
          <pc:docMk/>
          <pc:sldMk cId="1607714161" sldId="377"/>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image" Target="../media/image6.JPG"/><Relationship Id="rId5" Type="http://schemas.openxmlformats.org/officeDocument/2006/relationships/image" Target="../media/image10.png"/><Relationship Id="rId4" Type="http://schemas.openxmlformats.org/officeDocument/2006/relationships/image" Target="../media/image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image" Target="../media/image6.JPG"/><Relationship Id="rId5" Type="http://schemas.openxmlformats.org/officeDocument/2006/relationships/image" Target="../media/image10.png"/><Relationship Id="rId4"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34ADEF-2E1B-40E1-8B31-36F2812C6693}"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GB"/>
        </a:p>
      </dgm:t>
    </dgm:pt>
    <dgm:pt modelId="{E4B3CA4F-5438-44BE-A128-0B446AF908FB}">
      <dgm:prSet phldrT="[Text]"/>
      <dgm:spPr>
        <a:solidFill>
          <a:srgbClr val="4D9D37"/>
        </a:solidFill>
      </dgm:spPr>
      <dgm:t>
        <a:bodyPr/>
        <a:lstStyle/>
        <a:p>
          <a:r>
            <a:rPr lang="en-US" dirty="0"/>
            <a:t>Pre-1980s: Analogue</a:t>
          </a:r>
          <a:endParaRPr lang="en-GB" dirty="0"/>
        </a:p>
      </dgm:t>
    </dgm:pt>
    <dgm:pt modelId="{6784BDC7-3FAF-448C-9FB6-74494B9F7FA9}" type="parTrans" cxnId="{0830F9E3-5D13-4855-9443-58047BD52000}">
      <dgm:prSet/>
      <dgm:spPr/>
      <dgm:t>
        <a:bodyPr/>
        <a:lstStyle/>
        <a:p>
          <a:endParaRPr lang="en-GB"/>
        </a:p>
      </dgm:t>
    </dgm:pt>
    <dgm:pt modelId="{D12DA823-33AA-45E7-B44E-7D71F2B40C46}" type="sibTrans" cxnId="{0830F9E3-5D13-4855-9443-58047BD52000}">
      <dgm:prSet/>
      <dgm:spPr/>
      <dgm:t>
        <a:bodyPr/>
        <a:lstStyle/>
        <a:p>
          <a:endParaRPr lang="en-GB"/>
        </a:p>
      </dgm:t>
    </dgm:pt>
    <dgm:pt modelId="{795F6263-85CA-4702-B9B6-4559124CB803}">
      <dgm:prSet phldrT="[Text]"/>
      <dgm:spPr>
        <a:solidFill>
          <a:srgbClr val="4D9D37"/>
        </a:solidFill>
      </dgm:spPr>
      <dgm:t>
        <a:bodyPr/>
        <a:lstStyle/>
        <a:p>
          <a:r>
            <a:rPr lang="en-US" dirty="0"/>
            <a:t>2000s: Early AI and Simulation</a:t>
          </a:r>
          <a:endParaRPr lang="en-GB" dirty="0"/>
        </a:p>
      </dgm:t>
    </dgm:pt>
    <dgm:pt modelId="{4C9FE769-EFFF-43F9-8AE3-B47576602AA1}" type="parTrans" cxnId="{2B5169A7-CD18-4E4F-A4B3-B8DEF65AC4BC}">
      <dgm:prSet/>
      <dgm:spPr/>
      <dgm:t>
        <a:bodyPr/>
        <a:lstStyle/>
        <a:p>
          <a:endParaRPr lang="en-GB"/>
        </a:p>
      </dgm:t>
    </dgm:pt>
    <dgm:pt modelId="{BD09028D-472B-441E-BC18-ADAD2B05D744}" type="sibTrans" cxnId="{2B5169A7-CD18-4E4F-A4B3-B8DEF65AC4BC}">
      <dgm:prSet/>
      <dgm:spPr/>
      <dgm:t>
        <a:bodyPr/>
        <a:lstStyle/>
        <a:p>
          <a:endParaRPr lang="en-GB"/>
        </a:p>
      </dgm:t>
    </dgm:pt>
    <dgm:pt modelId="{DFEF86BA-7211-4E4A-B691-5C158716A4AD}">
      <dgm:prSet phldrT="[Text]"/>
      <dgm:spPr>
        <a:solidFill>
          <a:srgbClr val="4D9D37"/>
        </a:solidFill>
      </dgm:spPr>
      <dgm:t>
        <a:bodyPr/>
        <a:lstStyle/>
        <a:p>
          <a:r>
            <a:rPr lang="en-US" dirty="0"/>
            <a:t>Today: Cloud Computing / Industry 4.0</a:t>
          </a:r>
          <a:endParaRPr lang="en-GB" dirty="0"/>
        </a:p>
      </dgm:t>
    </dgm:pt>
    <dgm:pt modelId="{94C4D766-4BCC-4FE4-963E-B6D82FB195D9}" type="parTrans" cxnId="{3CA553E1-2F4C-4B2C-9885-657F183C9DBF}">
      <dgm:prSet/>
      <dgm:spPr/>
      <dgm:t>
        <a:bodyPr/>
        <a:lstStyle/>
        <a:p>
          <a:endParaRPr lang="en-GB"/>
        </a:p>
      </dgm:t>
    </dgm:pt>
    <dgm:pt modelId="{75644253-AD0D-4E29-AE39-A4933C3367C7}" type="sibTrans" cxnId="{3CA553E1-2F4C-4B2C-9885-657F183C9DBF}">
      <dgm:prSet/>
      <dgm:spPr/>
      <dgm:t>
        <a:bodyPr/>
        <a:lstStyle/>
        <a:p>
          <a:endParaRPr lang="en-GB"/>
        </a:p>
      </dgm:t>
    </dgm:pt>
    <dgm:pt modelId="{ABBE75BD-F234-4773-9E9B-5BA463C328B0}">
      <dgm:prSet phldrT="[Text]"/>
      <dgm:spPr>
        <a:solidFill>
          <a:srgbClr val="4D9D37"/>
        </a:solidFill>
      </dgm:spPr>
      <dgm:t>
        <a:bodyPr/>
        <a:lstStyle/>
        <a:p>
          <a:r>
            <a:rPr lang="en-US" dirty="0"/>
            <a:t>1990s: Early 3D Graphics</a:t>
          </a:r>
          <a:endParaRPr lang="en-GB" dirty="0"/>
        </a:p>
      </dgm:t>
    </dgm:pt>
    <dgm:pt modelId="{E566C8EF-9DD4-4C84-805E-9D2D2CD6B64F}" type="parTrans" cxnId="{3194C9FE-2D63-4ECB-8043-0E4C4C96804E}">
      <dgm:prSet/>
      <dgm:spPr/>
      <dgm:t>
        <a:bodyPr/>
        <a:lstStyle/>
        <a:p>
          <a:endParaRPr lang="en-GB"/>
        </a:p>
      </dgm:t>
    </dgm:pt>
    <dgm:pt modelId="{4FA10FF6-8A76-4411-B007-4F9F772D32E8}" type="sibTrans" cxnId="{3194C9FE-2D63-4ECB-8043-0E4C4C96804E}">
      <dgm:prSet/>
      <dgm:spPr/>
      <dgm:t>
        <a:bodyPr/>
        <a:lstStyle/>
        <a:p>
          <a:endParaRPr lang="en-GB"/>
        </a:p>
      </dgm:t>
    </dgm:pt>
    <dgm:pt modelId="{51BA44EC-064F-46E1-B5FE-166DDD880900}">
      <dgm:prSet phldrT="[Text]"/>
      <dgm:spPr>
        <a:solidFill>
          <a:srgbClr val="4D9D37"/>
        </a:solidFill>
      </dgm:spPr>
      <dgm:t>
        <a:bodyPr/>
        <a:lstStyle/>
        <a:p>
          <a:r>
            <a:rPr lang="en-US" dirty="0"/>
            <a:t>1980s: CAD Revolution</a:t>
          </a:r>
          <a:endParaRPr lang="en-GB" dirty="0"/>
        </a:p>
      </dgm:t>
    </dgm:pt>
    <dgm:pt modelId="{5B3CD7D1-EFB9-40B5-BE44-0D96D58DF57E}" type="parTrans" cxnId="{4D374EA8-286F-4151-9AB1-949C9B263708}">
      <dgm:prSet/>
      <dgm:spPr/>
      <dgm:t>
        <a:bodyPr/>
        <a:lstStyle/>
        <a:p>
          <a:endParaRPr lang="en-GB"/>
        </a:p>
      </dgm:t>
    </dgm:pt>
    <dgm:pt modelId="{6C20D874-D590-476F-9FBD-027C398536E4}" type="sibTrans" cxnId="{4D374EA8-286F-4151-9AB1-949C9B263708}">
      <dgm:prSet/>
      <dgm:spPr/>
      <dgm:t>
        <a:bodyPr/>
        <a:lstStyle/>
        <a:p>
          <a:endParaRPr lang="en-GB"/>
        </a:p>
      </dgm:t>
    </dgm:pt>
    <dgm:pt modelId="{01D75917-1AB8-4194-A4ED-F9A338593C5F}" type="pres">
      <dgm:prSet presAssocID="{E434ADEF-2E1B-40E1-8B31-36F2812C6693}" presName="Name0" presStyleCnt="0">
        <dgm:presLayoutVars>
          <dgm:dir/>
          <dgm:resizeHandles val="exact"/>
        </dgm:presLayoutVars>
      </dgm:prSet>
      <dgm:spPr/>
    </dgm:pt>
    <dgm:pt modelId="{5DF2B1C4-25B5-414E-8400-BFF577A1042F}" type="pres">
      <dgm:prSet presAssocID="{E434ADEF-2E1B-40E1-8B31-36F2812C6693}" presName="bkgdShp" presStyleLbl="alignAccFollowNode1" presStyleIdx="0" presStyleCnt="1"/>
      <dgm:spPr/>
    </dgm:pt>
    <dgm:pt modelId="{B50D4B0C-5FC7-4120-976D-34E50AD7E7C0}" type="pres">
      <dgm:prSet presAssocID="{E434ADEF-2E1B-40E1-8B31-36F2812C6693}" presName="linComp" presStyleCnt="0"/>
      <dgm:spPr/>
    </dgm:pt>
    <dgm:pt modelId="{AB794DDD-11B3-4E03-98F7-2DD739DF54F9}" type="pres">
      <dgm:prSet presAssocID="{E4B3CA4F-5438-44BE-A128-0B446AF908FB}" presName="compNode" presStyleCnt="0"/>
      <dgm:spPr/>
    </dgm:pt>
    <dgm:pt modelId="{2B134BAA-4837-4DC9-BB18-7EE21C2A1CF6}" type="pres">
      <dgm:prSet presAssocID="{E4B3CA4F-5438-44BE-A128-0B446AF908FB}" presName="node" presStyleLbl="node1" presStyleIdx="0" presStyleCnt="5">
        <dgm:presLayoutVars>
          <dgm:bulletEnabled val="1"/>
        </dgm:presLayoutVars>
      </dgm:prSet>
      <dgm:spPr/>
    </dgm:pt>
    <dgm:pt modelId="{720EBB0D-B966-4CFA-86DC-DB94889E8C80}" type="pres">
      <dgm:prSet presAssocID="{E4B3CA4F-5438-44BE-A128-0B446AF908FB}" presName="invisiNode" presStyleLbl="node1" presStyleIdx="0" presStyleCnt="5"/>
      <dgm:spPr/>
    </dgm:pt>
    <dgm:pt modelId="{D5DA8CFC-F2D0-4B44-91D7-9D7A89CC48F6}" type="pres">
      <dgm:prSet presAssocID="{E4B3CA4F-5438-44BE-A128-0B446AF908FB}"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dgm:spPr>
    </dgm:pt>
    <dgm:pt modelId="{CEC31A24-E607-4237-96AF-1A8C604F1932}" type="pres">
      <dgm:prSet presAssocID="{D12DA823-33AA-45E7-B44E-7D71F2B40C46}" presName="sibTrans" presStyleLbl="sibTrans2D1" presStyleIdx="0" presStyleCnt="0"/>
      <dgm:spPr/>
    </dgm:pt>
    <dgm:pt modelId="{1B767579-3581-4AC8-9DA4-E5D344AD3B05}" type="pres">
      <dgm:prSet presAssocID="{51BA44EC-064F-46E1-B5FE-166DDD880900}" presName="compNode" presStyleCnt="0"/>
      <dgm:spPr/>
    </dgm:pt>
    <dgm:pt modelId="{0B339834-52D5-4782-8B7F-94658C8741BD}" type="pres">
      <dgm:prSet presAssocID="{51BA44EC-064F-46E1-B5FE-166DDD880900}" presName="node" presStyleLbl="node1" presStyleIdx="1" presStyleCnt="5">
        <dgm:presLayoutVars>
          <dgm:bulletEnabled val="1"/>
        </dgm:presLayoutVars>
      </dgm:prSet>
      <dgm:spPr/>
    </dgm:pt>
    <dgm:pt modelId="{55F08E0A-7AB8-4DE8-A7BC-286F421017F7}" type="pres">
      <dgm:prSet presAssocID="{51BA44EC-064F-46E1-B5FE-166DDD880900}" presName="invisiNode" presStyleLbl="node1" presStyleIdx="1" presStyleCnt="5"/>
      <dgm:spPr/>
    </dgm:pt>
    <dgm:pt modelId="{C4489517-F40B-49A8-8244-6F1CF89B7E12}" type="pres">
      <dgm:prSet presAssocID="{51BA44EC-064F-46E1-B5FE-166DDD880900}" presName="imagNod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pt>
    <dgm:pt modelId="{57785B7E-929F-4C82-85E2-7D33AAED2010}" type="pres">
      <dgm:prSet presAssocID="{6C20D874-D590-476F-9FBD-027C398536E4}" presName="sibTrans" presStyleLbl="sibTrans2D1" presStyleIdx="0" presStyleCnt="0"/>
      <dgm:spPr/>
    </dgm:pt>
    <dgm:pt modelId="{A71B9445-C662-45FB-87ED-AB97123E3BB3}" type="pres">
      <dgm:prSet presAssocID="{ABBE75BD-F234-4773-9E9B-5BA463C328B0}" presName="compNode" presStyleCnt="0"/>
      <dgm:spPr/>
    </dgm:pt>
    <dgm:pt modelId="{246C0834-9124-4AAE-B612-5F76BD82C7CA}" type="pres">
      <dgm:prSet presAssocID="{ABBE75BD-F234-4773-9E9B-5BA463C328B0}" presName="node" presStyleLbl="node1" presStyleIdx="2" presStyleCnt="5">
        <dgm:presLayoutVars>
          <dgm:bulletEnabled val="1"/>
        </dgm:presLayoutVars>
      </dgm:prSet>
      <dgm:spPr/>
    </dgm:pt>
    <dgm:pt modelId="{8B793196-03D6-4C17-BA71-FC1BBE375E9C}" type="pres">
      <dgm:prSet presAssocID="{ABBE75BD-F234-4773-9E9B-5BA463C328B0}" presName="invisiNode" presStyleLbl="node1" presStyleIdx="2" presStyleCnt="5"/>
      <dgm:spPr/>
    </dgm:pt>
    <dgm:pt modelId="{63DFE156-8902-404D-8FBC-1C6304F8EAA8}" type="pres">
      <dgm:prSet presAssocID="{ABBE75BD-F234-4773-9E9B-5BA463C328B0}"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8000" r="-18000"/>
          </a:stretch>
        </a:blipFill>
      </dgm:spPr>
    </dgm:pt>
    <dgm:pt modelId="{0BBCB2BE-C4D1-48E9-B859-FEC89DC05337}" type="pres">
      <dgm:prSet presAssocID="{4FA10FF6-8A76-4411-B007-4F9F772D32E8}" presName="sibTrans" presStyleLbl="sibTrans2D1" presStyleIdx="0" presStyleCnt="0"/>
      <dgm:spPr/>
    </dgm:pt>
    <dgm:pt modelId="{BA22C545-CF14-47CE-92A9-FB3495E843C8}" type="pres">
      <dgm:prSet presAssocID="{795F6263-85CA-4702-B9B6-4559124CB803}" presName="compNode" presStyleCnt="0"/>
      <dgm:spPr/>
    </dgm:pt>
    <dgm:pt modelId="{90ECDF5B-E843-45AB-BCDC-AE7CFA092EB1}" type="pres">
      <dgm:prSet presAssocID="{795F6263-85CA-4702-B9B6-4559124CB803}" presName="node" presStyleLbl="node1" presStyleIdx="3" presStyleCnt="5">
        <dgm:presLayoutVars>
          <dgm:bulletEnabled val="1"/>
        </dgm:presLayoutVars>
      </dgm:prSet>
      <dgm:spPr/>
    </dgm:pt>
    <dgm:pt modelId="{27956E52-5263-48DD-BE0A-CC887BD74949}" type="pres">
      <dgm:prSet presAssocID="{795F6263-85CA-4702-B9B6-4559124CB803}" presName="invisiNode" presStyleLbl="node1" presStyleIdx="3" presStyleCnt="5"/>
      <dgm:spPr/>
    </dgm:pt>
    <dgm:pt modelId="{806946F3-37BE-428F-BC0A-6CE438E4DA5D}" type="pres">
      <dgm:prSet presAssocID="{795F6263-85CA-4702-B9B6-4559124CB803}" presName="imagNode"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11000" r="-11000"/>
          </a:stretch>
        </a:blipFill>
      </dgm:spPr>
    </dgm:pt>
    <dgm:pt modelId="{EB0EA273-E52F-4085-A107-381B11DD8C57}" type="pres">
      <dgm:prSet presAssocID="{BD09028D-472B-441E-BC18-ADAD2B05D744}" presName="sibTrans" presStyleLbl="sibTrans2D1" presStyleIdx="0" presStyleCnt="0"/>
      <dgm:spPr/>
    </dgm:pt>
    <dgm:pt modelId="{EB9BADE9-1B35-48E3-8C0E-F702A11FFF3A}" type="pres">
      <dgm:prSet presAssocID="{DFEF86BA-7211-4E4A-B691-5C158716A4AD}" presName="compNode" presStyleCnt="0"/>
      <dgm:spPr/>
    </dgm:pt>
    <dgm:pt modelId="{D1F4F3DE-EE03-4446-B866-3EE4D999DC37}" type="pres">
      <dgm:prSet presAssocID="{DFEF86BA-7211-4E4A-B691-5C158716A4AD}" presName="node" presStyleLbl="node1" presStyleIdx="4" presStyleCnt="5">
        <dgm:presLayoutVars>
          <dgm:bulletEnabled val="1"/>
        </dgm:presLayoutVars>
      </dgm:prSet>
      <dgm:spPr/>
    </dgm:pt>
    <dgm:pt modelId="{5E91955C-1A9C-43C3-B37D-4F31B2909843}" type="pres">
      <dgm:prSet presAssocID="{DFEF86BA-7211-4E4A-B691-5C158716A4AD}" presName="invisiNode" presStyleLbl="node1" presStyleIdx="4" presStyleCnt="5"/>
      <dgm:spPr/>
    </dgm:pt>
    <dgm:pt modelId="{72B7EE02-44FD-40A7-8258-03A04BE825D2}" type="pres">
      <dgm:prSet presAssocID="{DFEF86BA-7211-4E4A-B691-5C158716A4AD}" presName="imagNode" presStyleLbl="fgImgPlace1" presStyleIdx="4" presStyleCnt="5"/>
      <dgm:spPr>
        <a:blipFill dpi="0" rotWithShape="1">
          <a:blip xmlns:r="http://schemas.openxmlformats.org/officeDocument/2006/relationships" r:embed="rId5"/>
          <a:srcRect/>
          <a:stretch>
            <a:fillRect l="-15294" t="1668" r="-15294" b="1668"/>
          </a:stretch>
        </a:blipFill>
      </dgm:spPr>
    </dgm:pt>
  </dgm:ptLst>
  <dgm:cxnLst>
    <dgm:cxn modelId="{3A1A4B04-0E11-4EFD-83EE-D8D3513BC2CA}" type="presOf" srcId="{51BA44EC-064F-46E1-B5FE-166DDD880900}" destId="{0B339834-52D5-4782-8B7F-94658C8741BD}" srcOrd="0" destOrd="0" presId="urn:microsoft.com/office/officeart/2005/8/layout/pList2"/>
    <dgm:cxn modelId="{1FBE6209-CF24-48AA-830A-1169EE14B04C}" type="presOf" srcId="{E434ADEF-2E1B-40E1-8B31-36F2812C6693}" destId="{01D75917-1AB8-4194-A4ED-F9A338593C5F}" srcOrd="0" destOrd="0" presId="urn:microsoft.com/office/officeart/2005/8/layout/pList2"/>
    <dgm:cxn modelId="{D146650E-8778-4F97-85E1-D46125C6683E}" type="presOf" srcId="{E4B3CA4F-5438-44BE-A128-0B446AF908FB}" destId="{2B134BAA-4837-4DC9-BB18-7EE21C2A1CF6}" srcOrd="0" destOrd="0" presId="urn:microsoft.com/office/officeart/2005/8/layout/pList2"/>
    <dgm:cxn modelId="{6D1E461A-1788-4174-A310-E3DB41AE3B32}" type="presOf" srcId="{4FA10FF6-8A76-4411-B007-4F9F772D32E8}" destId="{0BBCB2BE-C4D1-48E9-B859-FEC89DC05337}" srcOrd="0" destOrd="0" presId="urn:microsoft.com/office/officeart/2005/8/layout/pList2"/>
    <dgm:cxn modelId="{5D4F872F-854F-45B7-B623-E1273E9D2C23}" type="presOf" srcId="{BD09028D-472B-441E-BC18-ADAD2B05D744}" destId="{EB0EA273-E52F-4085-A107-381B11DD8C57}" srcOrd="0" destOrd="0" presId="urn:microsoft.com/office/officeart/2005/8/layout/pList2"/>
    <dgm:cxn modelId="{91D27839-CF84-4F01-BEBA-C14E1D73D4D5}" type="presOf" srcId="{6C20D874-D590-476F-9FBD-027C398536E4}" destId="{57785B7E-929F-4C82-85E2-7D33AAED2010}" srcOrd="0" destOrd="0" presId="urn:microsoft.com/office/officeart/2005/8/layout/pList2"/>
    <dgm:cxn modelId="{061F6188-DCF9-4687-B92C-34CB47ACF107}" type="presOf" srcId="{795F6263-85CA-4702-B9B6-4559124CB803}" destId="{90ECDF5B-E843-45AB-BCDC-AE7CFA092EB1}" srcOrd="0" destOrd="0" presId="urn:microsoft.com/office/officeart/2005/8/layout/pList2"/>
    <dgm:cxn modelId="{2B5169A7-CD18-4E4F-A4B3-B8DEF65AC4BC}" srcId="{E434ADEF-2E1B-40E1-8B31-36F2812C6693}" destId="{795F6263-85CA-4702-B9B6-4559124CB803}" srcOrd="3" destOrd="0" parTransId="{4C9FE769-EFFF-43F9-8AE3-B47576602AA1}" sibTransId="{BD09028D-472B-441E-BC18-ADAD2B05D744}"/>
    <dgm:cxn modelId="{4D374EA8-286F-4151-9AB1-949C9B263708}" srcId="{E434ADEF-2E1B-40E1-8B31-36F2812C6693}" destId="{51BA44EC-064F-46E1-B5FE-166DDD880900}" srcOrd="1" destOrd="0" parTransId="{5B3CD7D1-EFB9-40B5-BE44-0D96D58DF57E}" sibTransId="{6C20D874-D590-476F-9FBD-027C398536E4}"/>
    <dgm:cxn modelId="{EEEEB1AD-F7A2-4765-8CD2-AD5C00A69504}" type="presOf" srcId="{D12DA823-33AA-45E7-B44E-7D71F2B40C46}" destId="{CEC31A24-E607-4237-96AF-1A8C604F1932}" srcOrd="0" destOrd="0" presId="urn:microsoft.com/office/officeart/2005/8/layout/pList2"/>
    <dgm:cxn modelId="{FA343FBC-3536-40DA-B6AF-47FAE022452F}" type="presOf" srcId="{ABBE75BD-F234-4773-9E9B-5BA463C328B0}" destId="{246C0834-9124-4AAE-B612-5F76BD82C7CA}" srcOrd="0" destOrd="0" presId="urn:microsoft.com/office/officeart/2005/8/layout/pList2"/>
    <dgm:cxn modelId="{3CA553E1-2F4C-4B2C-9885-657F183C9DBF}" srcId="{E434ADEF-2E1B-40E1-8B31-36F2812C6693}" destId="{DFEF86BA-7211-4E4A-B691-5C158716A4AD}" srcOrd="4" destOrd="0" parTransId="{94C4D766-4BCC-4FE4-963E-B6D82FB195D9}" sibTransId="{75644253-AD0D-4E29-AE39-A4933C3367C7}"/>
    <dgm:cxn modelId="{0830F9E3-5D13-4855-9443-58047BD52000}" srcId="{E434ADEF-2E1B-40E1-8B31-36F2812C6693}" destId="{E4B3CA4F-5438-44BE-A128-0B446AF908FB}" srcOrd="0" destOrd="0" parTransId="{6784BDC7-3FAF-448C-9FB6-74494B9F7FA9}" sibTransId="{D12DA823-33AA-45E7-B44E-7D71F2B40C46}"/>
    <dgm:cxn modelId="{7E84D6F7-18A6-4FE2-8D8E-F31FE82935B4}" type="presOf" srcId="{DFEF86BA-7211-4E4A-B691-5C158716A4AD}" destId="{D1F4F3DE-EE03-4446-B866-3EE4D999DC37}" srcOrd="0" destOrd="0" presId="urn:microsoft.com/office/officeart/2005/8/layout/pList2"/>
    <dgm:cxn modelId="{3194C9FE-2D63-4ECB-8043-0E4C4C96804E}" srcId="{E434ADEF-2E1B-40E1-8B31-36F2812C6693}" destId="{ABBE75BD-F234-4773-9E9B-5BA463C328B0}" srcOrd="2" destOrd="0" parTransId="{E566C8EF-9DD4-4C84-805E-9D2D2CD6B64F}" sibTransId="{4FA10FF6-8A76-4411-B007-4F9F772D32E8}"/>
    <dgm:cxn modelId="{F470FA5C-83A3-4712-98F3-8103F806C01F}" type="presParOf" srcId="{01D75917-1AB8-4194-A4ED-F9A338593C5F}" destId="{5DF2B1C4-25B5-414E-8400-BFF577A1042F}" srcOrd="0" destOrd="0" presId="urn:microsoft.com/office/officeart/2005/8/layout/pList2"/>
    <dgm:cxn modelId="{B4A0A266-2939-4C2A-B92F-99875D84D5E3}" type="presParOf" srcId="{01D75917-1AB8-4194-A4ED-F9A338593C5F}" destId="{B50D4B0C-5FC7-4120-976D-34E50AD7E7C0}" srcOrd="1" destOrd="0" presId="urn:microsoft.com/office/officeart/2005/8/layout/pList2"/>
    <dgm:cxn modelId="{EAFB4ECA-63C0-4835-9868-98870C7B58B9}" type="presParOf" srcId="{B50D4B0C-5FC7-4120-976D-34E50AD7E7C0}" destId="{AB794DDD-11B3-4E03-98F7-2DD739DF54F9}" srcOrd="0" destOrd="0" presId="urn:microsoft.com/office/officeart/2005/8/layout/pList2"/>
    <dgm:cxn modelId="{D7F89B1B-5B7A-4EFB-8D2E-588B6A1E1EFC}" type="presParOf" srcId="{AB794DDD-11B3-4E03-98F7-2DD739DF54F9}" destId="{2B134BAA-4837-4DC9-BB18-7EE21C2A1CF6}" srcOrd="0" destOrd="0" presId="urn:microsoft.com/office/officeart/2005/8/layout/pList2"/>
    <dgm:cxn modelId="{21837FE6-3108-4FFE-B925-81919D76BC4B}" type="presParOf" srcId="{AB794DDD-11B3-4E03-98F7-2DD739DF54F9}" destId="{720EBB0D-B966-4CFA-86DC-DB94889E8C80}" srcOrd="1" destOrd="0" presId="urn:microsoft.com/office/officeart/2005/8/layout/pList2"/>
    <dgm:cxn modelId="{60758AB9-774A-4C03-A99B-9ADEDCDF5487}" type="presParOf" srcId="{AB794DDD-11B3-4E03-98F7-2DD739DF54F9}" destId="{D5DA8CFC-F2D0-4B44-91D7-9D7A89CC48F6}" srcOrd="2" destOrd="0" presId="urn:microsoft.com/office/officeart/2005/8/layout/pList2"/>
    <dgm:cxn modelId="{8CDF744F-5D6B-490A-9EB4-B5B1BF2F3601}" type="presParOf" srcId="{B50D4B0C-5FC7-4120-976D-34E50AD7E7C0}" destId="{CEC31A24-E607-4237-96AF-1A8C604F1932}" srcOrd="1" destOrd="0" presId="urn:microsoft.com/office/officeart/2005/8/layout/pList2"/>
    <dgm:cxn modelId="{5C7EA907-6BAD-4580-8BE6-DE4E08193B6E}" type="presParOf" srcId="{B50D4B0C-5FC7-4120-976D-34E50AD7E7C0}" destId="{1B767579-3581-4AC8-9DA4-E5D344AD3B05}" srcOrd="2" destOrd="0" presId="urn:microsoft.com/office/officeart/2005/8/layout/pList2"/>
    <dgm:cxn modelId="{495A2A5D-7E47-4E7A-A0A1-B868C898A9B7}" type="presParOf" srcId="{1B767579-3581-4AC8-9DA4-E5D344AD3B05}" destId="{0B339834-52D5-4782-8B7F-94658C8741BD}" srcOrd="0" destOrd="0" presId="urn:microsoft.com/office/officeart/2005/8/layout/pList2"/>
    <dgm:cxn modelId="{B24D7331-6348-4FA6-85FA-2CCF6C84A912}" type="presParOf" srcId="{1B767579-3581-4AC8-9DA4-E5D344AD3B05}" destId="{55F08E0A-7AB8-4DE8-A7BC-286F421017F7}" srcOrd="1" destOrd="0" presId="urn:microsoft.com/office/officeart/2005/8/layout/pList2"/>
    <dgm:cxn modelId="{75135D68-0742-4341-B937-6D48D844814A}" type="presParOf" srcId="{1B767579-3581-4AC8-9DA4-E5D344AD3B05}" destId="{C4489517-F40B-49A8-8244-6F1CF89B7E12}" srcOrd="2" destOrd="0" presId="urn:microsoft.com/office/officeart/2005/8/layout/pList2"/>
    <dgm:cxn modelId="{80A14590-4D6E-4661-8D47-02E5C4BBE5FB}" type="presParOf" srcId="{B50D4B0C-5FC7-4120-976D-34E50AD7E7C0}" destId="{57785B7E-929F-4C82-85E2-7D33AAED2010}" srcOrd="3" destOrd="0" presId="urn:microsoft.com/office/officeart/2005/8/layout/pList2"/>
    <dgm:cxn modelId="{7BD29A36-2BA7-461A-8B7D-FEC8B318EFE9}" type="presParOf" srcId="{B50D4B0C-5FC7-4120-976D-34E50AD7E7C0}" destId="{A71B9445-C662-45FB-87ED-AB97123E3BB3}" srcOrd="4" destOrd="0" presId="urn:microsoft.com/office/officeart/2005/8/layout/pList2"/>
    <dgm:cxn modelId="{81E41D42-C13E-4820-928A-5CBB357BADA0}" type="presParOf" srcId="{A71B9445-C662-45FB-87ED-AB97123E3BB3}" destId="{246C0834-9124-4AAE-B612-5F76BD82C7CA}" srcOrd="0" destOrd="0" presId="urn:microsoft.com/office/officeart/2005/8/layout/pList2"/>
    <dgm:cxn modelId="{AB1EBA07-A79E-4406-8979-1546B90D53A6}" type="presParOf" srcId="{A71B9445-C662-45FB-87ED-AB97123E3BB3}" destId="{8B793196-03D6-4C17-BA71-FC1BBE375E9C}" srcOrd="1" destOrd="0" presId="urn:microsoft.com/office/officeart/2005/8/layout/pList2"/>
    <dgm:cxn modelId="{72EF6D7E-6260-4D3B-9D41-83D2DA8D573B}" type="presParOf" srcId="{A71B9445-C662-45FB-87ED-AB97123E3BB3}" destId="{63DFE156-8902-404D-8FBC-1C6304F8EAA8}" srcOrd="2" destOrd="0" presId="urn:microsoft.com/office/officeart/2005/8/layout/pList2"/>
    <dgm:cxn modelId="{8ED72325-1C12-4E3B-AC95-6EB61B00325F}" type="presParOf" srcId="{B50D4B0C-5FC7-4120-976D-34E50AD7E7C0}" destId="{0BBCB2BE-C4D1-48E9-B859-FEC89DC05337}" srcOrd="5" destOrd="0" presId="urn:microsoft.com/office/officeart/2005/8/layout/pList2"/>
    <dgm:cxn modelId="{D24AD01B-3981-4BDF-97CE-42EEC408E2EF}" type="presParOf" srcId="{B50D4B0C-5FC7-4120-976D-34E50AD7E7C0}" destId="{BA22C545-CF14-47CE-92A9-FB3495E843C8}" srcOrd="6" destOrd="0" presId="urn:microsoft.com/office/officeart/2005/8/layout/pList2"/>
    <dgm:cxn modelId="{718FF0E2-EFED-4CE7-B6FB-98A90171A5F2}" type="presParOf" srcId="{BA22C545-CF14-47CE-92A9-FB3495E843C8}" destId="{90ECDF5B-E843-45AB-BCDC-AE7CFA092EB1}" srcOrd="0" destOrd="0" presId="urn:microsoft.com/office/officeart/2005/8/layout/pList2"/>
    <dgm:cxn modelId="{86030530-92BE-4CB5-86A4-DFB6027D62E0}" type="presParOf" srcId="{BA22C545-CF14-47CE-92A9-FB3495E843C8}" destId="{27956E52-5263-48DD-BE0A-CC887BD74949}" srcOrd="1" destOrd="0" presId="urn:microsoft.com/office/officeart/2005/8/layout/pList2"/>
    <dgm:cxn modelId="{D00FBD7E-48C9-4442-8AC8-85F8CC9F8619}" type="presParOf" srcId="{BA22C545-CF14-47CE-92A9-FB3495E843C8}" destId="{806946F3-37BE-428F-BC0A-6CE438E4DA5D}" srcOrd="2" destOrd="0" presId="urn:microsoft.com/office/officeart/2005/8/layout/pList2"/>
    <dgm:cxn modelId="{5123E891-AEB9-46EA-8A4D-EFEB24A9FDF5}" type="presParOf" srcId="{B50D4B0C-5FC7-4120-976D-34E50AD7E7C0}" destId="{EB0EA273-E52F-4085-A107-381B11DD8C57}" srcOrd="7" destOrd="0" presId="urn:microsoft.com/office/officeart/2005/8/layout/pList2"/>
    <dgm:cxn modelId="{4DC70A1C-73E6-4279-B478-1654856E94D5}" type="presParOf" srcId="{B50D4B0C-5FC7-4120-976D-34E50AD7E7C0}" destId="{EB9BADE9-1B35-48E3-8C0E-F702A11FFF3A}" srcOrd="8" destOrd="0" presId="urn:microsoft.com/office/officeart/2005/8/layout/pList2"/>
    <dgm:cxn modelId="{813B15F1-6894-4E02-8E06-18D6AE5A6189}" type="presParOf" srcId="{EB9BADE9-1B35-48E3-8C0E-F702A11FFF3A}" destId="{D1F4F3DE-EE03-4446-B866-3EE4D999DC37}" srcOrd="0" destOrd="0" presId="urn:microsoft.com/office/officeart/2005/8/layout/pList2"/>
    <dgm:cxn modelId="{ADE41F5A-613A-4BC6-B5B9-537A8B06B5B3}" type="presParOf" srcId="{EB9BADE9-1B35-48E3-8C0E-F702A11FFF3A}" destId="{5E91955C-1A9C-43C3-B37D-4F31B2909843}" srcOrd="1" destOrd="0" presId="urn:microsoft.com/office/officeart/2005/8/layout/pList2"/>
    <dgm:cxn modelId="{4E7BA927-FCD6-4092-8A56-F043496D973A}" type="presParOf" srcId="{EB9BADE9-1B35-48E3-8C0E-F702A11FFF3A}" destId="{72B7EE02-44FD-40A7-8258-03A04BE825D2}"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2B1C4-25B5-414E-8400-BFF577A1042F}">
      <dsp:nvSpPr>
        <dsp:cNvPr id="0" name=""/>
        <dsp:cNvSpPr/>
      </dsp:nvSpPr>
      <dsp:spPr>
        <a:xfrm>
          <a:off x="0" y="0"/>
          <a:ext cx="10513167" cy="225745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DA8CFC-F2D0-4B44-91D7-9D7A89CC48F6}">
      <dsp:nvSpPr>
        <dsp:cNvPr id="0" name=""/>
        <dsp:cNvSpPr/>
      </dsp:nvSpPr>
      <dsp:spPr>
        <a:xfrm>
          <a:off x="318772" y="300993"/>
          <a:ext cx="1828818" cy="165546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134BAA-4837-4DC9-BB18-7EE21C2A1CF6}">
      <dsp:nvSpPr>
        <dsp:cNvPr id="0" name=""/>
        <dsp:cNvSpPr/>
      </dsp:nvSpPr>
      <dsp:spPr>
        <a:xfrm rot="10800000">
          <a:off x="318772" y="2257450"/>
          <a:ext cx="1828818" cy="2759106"/>
        </a:xfrm>
        <a:prstGeom prst="round2SameRect">
          <a:avLst>
            <a:gd name="adj1" fmla="val 10500"/>
            <a:gd name="adj2" fmla="val 0"/>
          </a:avLst>
        </a:prstGeom>
        <a:solidFill>
          <a:srgbClr val="4D9D3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t>Pre-1980s: Analogue</a:t>
          </a:r>
          <a:endParaRPr lang="en-GB" sz="2400" kern="1200" dirty="0"/>
        </a:p>
      </dsp:txBody>
      <dsp:txXfrm rot="10800000">
        <a:off x="375014" y="2257450"/>
        <a:ext cx="1716334" cy="2702864"/>
      </dsp:txXfrm>
    </dsp:sp>
    <dsp:sp modelId="{C4489517-F40B-49A8-8244-6F1CF89B7E12}">
      <dsp:nvSpPr>
        <dsp:cNvPr id="0" name=""/>
        <dsp:cNvSpPr/>
      </dsp:nvSpPr>
      <dsp:spPr>
        <a:xfrm>
          <a:off x="2330473" y="300993"/>
          <a:ext cx="1828818" cy="1655463"/>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339834-52D5-4782-8B7F-94658C8741BD}">
      <dsp:nvSpPr>
        <dsp:cNvPr id="0" name=""/>
        <dsp:cNvSpPr/>
      </dsp:nvSpPr>
      <dsp:spPr>
        <a:xfrm rot="10800000">
          <a:off x="2330473" y="2257450"/>
          <a:ext cx="1828818" cy="2759106"/>
        </a:xfrm>
        <a:prstGeom prst="round2SameRect">
          <a:avLst>
            <a:gd name="adj1" fmla="val 10500"/>
            <a:gd name="adj2" fmla="val 0"/>
          </a:avLst>
        </a:prstGeom>
        <a:solidFill>
          <a:srgbClr val="4D9D3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t>1980s: CAD Revolution</a:t>
          </a:r>
          <a:endParaRPr lang="en-GB" sz="2400" kern="1200" dirty="0"/>
        </a:p>
      </dsp:txBody>
      <dsp:txXfrm rot="10800000">
        <a:off x="2386715" y="2257450"/>
        <a:ext cx="1716334" cy="2702864"/>
      </dsp:txXfrm>
    </dsp:sp>
    <dsp:sp modelId="{63DFE156-8902-404D-8FBC-1C6304F8EAA8}">
      <dsp:nvSpPr>
        <dsp:cNvPr id="0" name=""/>
        <dsp:cNvSpPr/>
      </dsp:nvSpPr>
      <dsp:spPr>
        <a:xfrm>
          <a:off x="4342174" y="300993"/>
          <a:ext cx="1828818" cy="1655463"/>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8000" r="-1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6C0834-9124-4AAE-B612-5F76BD82C7CA}">
      <dsp:nvSpPr>
        <dsp:cNvPr id="0" name=""/>
        <dsp:cNvSpPr/>
      </dsp:nvSpPr>
      <dsp:spPr>
        <a:xfrm rot="10800000">
          <a:off x="4342174" y="2257450"/>
          <a:ext cx="1828818" cy="2759106"/>
        </a:xfrm>
        <a:prstGeom prst="round2SameRect">
          <a:avLst>
            <a:gd name="adj1" fmla="val 10500"/>
            <a:gd name="adj2" fmla="val 0"/>
          </a:avLst>
        </a:prstGeom>
        <a:solidFill>
          <a:srgbClr val="4D9D3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t>1990s: Early 3D Graphics</a:t>
          </a:r>
          <a:endParaRPr lang="en-GB" sz="2400" kern="1200" dirty="0"/>
        </a:p>
      </dsp:txBody>
      <dsp:txXfrm rot="10800000">
        <a:off x="4398416" y="2257450"/>
        <a:ext cx="1716334" cy="2702864"/>
      </dsp:txXfrm>
    </dsp:sp>
    <dsp:sp modelId="{806946F3-37BE-428F-BC0A-6CE438E4DA5D}">
      <dsp:nvSpPr>
        <dsp:cNvPr id="0" name=""/>
        <dsp:cNvSpPr/>
      </dsp:nvSpPr>
      <dsp:spPr>
        <a:xfrm>
          <a:off x="6353875" y="300993"/>
          <a:ext cx="1828818" cy="1655463"/>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1000" r="-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ECDF5B-E843-45AB-BCDC-AE7CFA092EB1}">
      <dsp:nvSpPr>
        <dsp:cNvPr id="0" name=""/>
        <dsp:cNvSpPr/>
      </dsp:nvSpPr>
      <dsp:spPr>
        <a:xfrm rot="10800000">
          <a:off x="6353875" y="2257450"/>
          <a:ext cx="1828818" cy="2759106"/>
        </a:xfrm>
        <a:prstGeom prst="round2SameRect">
          <a:avLst>
            <a:gd name="adj1" fmla="val 10500"/>
            <a:gd name="adj2" fmla="val 0"/>
          </a:avLst>
        </a:prstGeom>
        <a:solidFill>
          <a:srgbClr val="4D9D3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t>2000s: Early AI and Simulation</a:t>
          </a:r>
          <a:endParaRPr lang="en-GB" sz="2400" kern="1200" dirty="0"/>
        </a:p>
      </dsp:txBody>
      <dsp:txXfrm rot="10800000">
        <a:off x="6410117" y="2257450"/>
        <a:ext cx="1716334" cy="2702864"/>
      </dsp:txXfrm>
    </dsp:sp>
    <dsp:sp modelId="{72B7EE02-44FD-40A7-8258-03A04BE825D2}">
      <dsp:nvSpPr>
        <dsp:cNvPr id="0" name=""/>
        <dsp:cNvSpPr/>
      </dsp:nvSpPr>
      <dsp:spPr>
        <a:xfrm>
          <a:off x="8365576" y="300993"/>
          <a:ext cx="1828818" cy="1655463"/>
        </a:xfrm>
        <a:prstGeom prst="roundRect">
          <a:avLst>
            <a:gd name="adj" fmla="val 10000"/>
          </a:avLst>
        </a:prstGeom>
        <a:blipFill dpi="0" rotWithShape="1">
          <a:blip xmlns:r="http://schemas.openxmlformats.org/officeDocument/2006/relationships" r:embed="rId5"/>
          <a:srcRect/>
          <a:stretch>
            <a:fillRect l="-15294" t="1668" r="-15294" b="1668"/>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F4F3DE-EE03-4446-B866-3EE4D999DC37}">
      <dsp:nvSpPr>
        <dsp:cNvPr id="0" name=""/>
        <dsp:cNvSpPr/>
      </dsp:nvSpPr>
      <dsp:spPr>
        <a:xfrm rot="10800000">
          <a:off x="8365576" y="2257450"/>
          <a:ext cx="1828818" cy="2759106"/>
        </a:xfrm>
        <a:prstGeom prst="round2SameRect">
          <a:avLst>
            <a:gd name="adj1" fmla="val 10500"/>
            <a:gd name="adj2" fmla="val 0"/>
          </a:avLst>
        </a:prstGeom>
        <a:solidFill>
          <a:srgbClr val="4D9D3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t>Today: Cloud Computing / Industry 4.0</a:t>
          </a:r>
          <a:endParaRPr lang="en-GB" sz="2400" kern="1200" dirty="0"/>
        </a:p>
      </dsp:txBody>
      <dsp:txXfrm rot="10800000">
        <a:off x="8421818" y="2257450"/>
        <a:ext cx="1716334" cy="2702864"/>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99FEE7AB-C6D1-7C3B-BCEC-2FBC4C2BEF5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en-AU"/>
          </a:p>
        </p:txBody>
      </p:sp>
      <p:sp>
        <p:nvSpPr>
          <p:cNvPr id="172035" name="Rectangle 3">
            <a:extLst>
              <a:ext uri="{FF2B5EF4-FFF2-40B4-BE49-F238E27FC236}">
                <a16:creationId xmlns:a16="http://schemas.microsoft.com/office/drawing/2014/main" id="{4CB04E66-F1B6-E331-F5D8-8420A29C4887}"/>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en-AU"/>
          </a:p>
        </p:txBody>
      </p:sp>
      <p:sp>
        <p:nvSpPr>
          <p:cNvPr id="172036" name="Rectangle 4">
            <a:extLst>
              <a:ext uri="{FF2B5EF4-FFF2-40B4-BE49-F238E27FC236}">
                <a16:creationId xmlns:a16="http://schemas.microsoft.com/office/drawing/2014/main" id="{4B8EAA69-88DB-5BEE-E7BA-58F5AE7B0485}"/>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en-AU"/>
          </a:p>
        </p:txBody>
      </p:sp>
      <p:sp>
        <p:nvSpPr>
          <p:cNvPr id="172037" name="Rectangle 5">
            <a:extLst>
              <a:ext uri="{FF2B5EF4-FFF2-40B4-BE49-F238E27FC236}">
                <a16:creationId xmlns:a16="http://schemas.microsoft.com/office/drawing/2014/main" id="{F1A383F4-1D29-F62B-F45F-9B2F4DB998A8}"/>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A701956-8272-4E95-9822-201F5665BE7D}" type="slidenum">
              <a:rPr lang="en-AU" altLang="en-US"/>
              <a:pPr>
                <a:defRPr/>
              </a:pPr>
              <a:t>‹#›</a:t>
            </a:fld>
            <a:endParaRPr lang="en-AU"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02" name="Rectangle 2">
            <a:extLst>
              <a:ext uri="{FF2B5EF4-FFF2-40B4-BE49-F238E27FC236}">
                <a16:creationId xmlns:a16="http://schemas.microsoft.com/office/drawing/2014/main" id="{244595EA-A20B-6782-0968-ED8C6B4D7E3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en-AU"/>
          </a:p>
        </p:txBody>
      </p:sp>
      <p:sp>
        <p:nvSpPr>
          <p:cNvPr id="512003" name="Rectangle 3">
            <a:extLst>
              <a:ext uri="{FF2B5EF4-FFF2-40B4-BE49-F238E27FC236}">
                <a16:creationId xmlns:a16="http://schemas.microsoft.com/office/drawing/2014/main" id="{AFD75F44-8983-C655-E0C8-F24F30F8CB59}"/>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en-AU"/>
          </a:p>
        </p:txBody>
      </p:sp>
      <p:sp>
        <p:nvSpPr>
          <p:cNvPr id="8196" name="Rectangle 4">
            <a:extLst>
              <a:ext uri="{FF2B5EF4-FFF2-40B4-BE49-F238E27FC236}">
                <a16:creationId xmlns:a16="http://schemas.microsoft.com/office/drawing/2014/main" id="{40F1C340-20EE-1948-6829-6A05284B2378}"/>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05" name="Rectangle 5">
            <a:extLst>
              <a:ext uri="{FF2B5EF4-FFF2-40B4-BE49-F238E27FC236}">
                <a16:creationId xmlns:a16="http://schemas.microsoft.com/office/drawing/2014/main" id="{79DC6F6A-E747-5258-04CD-3FF39F306618}"/>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512006" name="Rectangle 6">
            <a:extLst>
              <a:ext uri="{FF2B5EF4-FFF2-40B4-BE49-F238E27FC236}">
                <a16:creationId xmlns:a16="http://schemas.microsoft.com/office/drawing/2014/main" id="{93B742B4-8651-E53F-DEF0-93A3ECC6166B}"/>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en-AU"/>
          </a:p>
        </p:txBody>
      </p:sp>
      <p:sp>
        <p:nvSpPr>
          <p:cNvPr id="512007" name="Rectangle 7">
            <a:extLst>
              <a:ext uri="{FF2B5EF4-FFF2-40B4-BE49-F238E27FC236}">
                <a16:creationId xmlns:a16="http://schemas.microsoft.com/office/drawing/2014/main" id="{AAA7E2C3-E379-D207-731C-34195FE4EC16}"/>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C453127-FAC1-4772-9773-94FBC17E928D}" type="slidenum">
              <a:rPr lang="en-AU" altLang="en-US"/>
              <a:pPr>
                <a:defRPr/>
              </a:pPr>
              <a:t>‹#›</a:t>
            </a:fld>
            <a:endParaRPr lang="en-AU"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news.mit.edu/2019/how-tell-whether-machine-learning-systems-are-robust-enough-real-worl-0510"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ature.com/articles/s43017-021-00216-1"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americangeosciences.org/geoscience-currents/us-geoscience-enrollments-and-degrees-collapse-2019-2020"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thank you for having </a:t>
            </a:r>
            <a:r>
              <a:rPr lang="en-US" dirty="0" err="1"/>
              <a:t>Maptek</a:t>
            </a:r>
            <a:r>
              <a:rPr lang="en-US" dirty="0"/>
              <a:t> here today. My name is Gary Buchanan, I’ve been at </a:t>
            </a:r>
            <a:r>
              <a:rPr lang="en-US" dirty="0" err="1"/>
              <a:t>Maptek</a:t>
            </a:r>
            <a:r>
              <a:rPr lang="en-US" dirty="0"/>
              <a:t> for the last 15 years and right now my primary focus is helping </a:t>
            </a:r>
            <a:r>
              <a:rPr lang="en-US" dirty="0" err="1"/>
              <a:t>Maptek</a:t>
            </a:r>
            <a:r>
              <a:rPr lang="en-US" dirty="0"/>
              <a:t> bring our latest geology related technology to our customers. Today I will discuss one of those technologies: a software called </a:t>
            </a:r>
            <a:r>
              <a:rPr lang="en-US" dirty="0" err="1"/>
              <a:t>DomainMCF</a:t>
            </a:r>
            <a:r>
              <a:rPr lang="en-US" dirty="0"/>
              <a:t>, which is a machine learning powered domain modelling software.</a:t>
            </a:r>
            <a:endParaRPr lang="en-GB" dirty="0"/>
          </a:p>
        </p:txBody>
      </p:sp>
      <p:sp>
        <p:nvSpPr>
          <p:cNvPr id="4" name="Slide Number Placeholder 3"/>
          <p:cNvSpPr>
            <a:spLocks noGrp="1"/>
          </p:cNvSpPr>
          <p:nvPr>
            <p:ph type="sldNum" sz="quarter" idx="5"/>
          </p:nvPr>
        </p:nvSpPr>
        <p:spPr/>
        <p:txBody>
          <a:bodyPr/>
          <a:lstStyle/>
          <a:p>
            <a:pPr>
              <a:defRPr/>
            </a:pPr>
            <a:fld id="{EC453127-FAC1-4772-9773-94FBC17E928D}" type="slidenum">
              <a:rPr lang="en-AU" altLang="en-US" smtClean="0"/>
              <a:pPr>
                <a:defRPr/>
              </a:pPr>
              <a:t>1</a:t>
            </a:fld>
            <a:endParaRPr lang="en-AU" altLang="en-US"/>
          </a:p>
        </p:txBody>
      </p:sp>
    </p:spTree>
    <p:extLst>
      <p:ext uri="{BB962C8B-B14F-4D97-AF65-F5344CB8AC3E}">
        <p14:creationId xmlns:p14="http://schemas.microsoft.com/office/powerpoint/2010/main" val="209605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D92FA7B3-344F-AC5A-D6CD-0202072BDEEA}"/>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65A8E943-05E1-0444-A97D-A290EE56AF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spcBef>
                <a:spcPts val="0"/>
              </a:spcBef>
              <a:spcAft>
                <a:spcPts val="0"/>
              </a:spcAft>
            </a:pPr>
            <a:r>
              <a:rPr lang="en-US" sz="1800" b="0" i="0" u="none" strike="noStrike" dirty="0" err="1">
                <a:solidFill>
                  <a:srgbClr val="000000"/>
                </a:solidFill>
                <a:effectLst/>
                <a:latin typeface="Arial" panose="020B0604020202020204" pitchFamily="34" charset="0"/>
              </a:rPr>
              <a:t>DomainMCF</a:t>
            </a:r>
            <a:r>
              <a:rPr lang="en-US" sz="1800" b="0" i="0" u="none" strike="noStrike" dirty="0">
                <a:solidFill>
                  <a:srgbClr val="000000"/>
                </a:solidFill>
                <a:effectLst/>
                <a:latin typeface="Arial" panose="020B0604020202020204" pitchFamily="34" charset="0"/>
              </a:rPr>
              <a:t> reads spatial categorical data in the form of sample points and outputs the resultant model in an industry standard 3D block model.</a:t>
            </a: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Each sample point includes </a:t>
            </a:r>
            <a:r>
              <a:rPr lang="en-US" sz="1800" b="0" i="0" u="none" strike="noStrike" dirty="0" err="1">
                <a:solidFill>
                  <a:srgbClr val="000000"/>
                </a:solidFill>
                <a:effectLst/>
                <a:latin typeface="Arial" panose="020B0604020202020204" pitchFamily="34" charset="0"/>
              </a:rPr>
              <a:t>x,y,z</a:t>
            </a:r>
            <a:r>
              <a:rPr lang="en-US" sz="1800" b="0" i="0" u="none" strike="noStrike" dirty="0">
                <a:solidFill>
                  <a:srgbClr val="000000"/>
                </a:solidFill>
                <a:effectLst/>
                <a:latin typeface="Arial" panose="020B0604020202020204" pitchFamily="34" charset="0"/>
              </a:rPr>
              <a:t> or easting, northing, level coordinates along with at least one categorical value domain value, although it can also include numerical data. </a:t>
            </a:r>
          </a:p>
          <a:p>
            <a:pPr rtl="0">
              <a:spcBef>
                <a:spcPts val="0"/>
              </a:spcBef>
              <a:spcAft>
                <a:spcPts val="0"/>
              </a:spcAft>
            </a:pPr>
            <a:r>
              <a:rPr lang="en-US" sz="1800" b="0" i="0" u="none" strike="noStrike" dirty="0">
                <a:solidFill>
                  <a:srgbClr val="000000"/>
                </a:solidFill>
                <a:effectLst/>
                <a:latin typeface="Arial" panose="020B0604020202020204" pitchFamily="34" charset="0"/>
              </a:rPr>
              <a:t>These sample points are typically sourced from core logging, face and surface maps. The operator cannot control weighting within the algorithm, but can proportionately weight samples fed to </a:t>
            </a:r>
            <a:r>
              <a:rPr lang="en-US" sz="1800" b="0" i="0" u="none" strike="noStrike" dirty="0" err="1">
                <a:solidFill>
                  <a:srgbClr val="000000"/>
                </a:solidFill>
                <a:effectLst/>
                <a:latin typeface="Arial" panose="020B0604020202020204" pitchFamily="34" charset="0"/>
              </a:rPr>
              <a:t>DomainMCF</a:t>
            </a:r>
            <a:r>
              <a:rPr lang="en-US" sz="1800" b="0" i="0" u="none" strike="noStrike" dirty="0">
                <a:solidFill>
                  <a:srgbClr val="000000"/>
                </a:solidFill>
                <a:effectLst/>
                <a:latin typeface="Arial" panose="020B0604020202020204" pitchFamily="34" charset="0"/>
              </a:rPr>
              <a:t>. For example, filter samples from a less reliable source and over sample filters from another source, or of a specific domain.</a:t>
            </a:r>
            <a:endParaRPr lang="en-US" b="0" dirty="0">
              <a:effectLst/>
            </a:endParaRPr>
          </a:p>
          <a:p>
            <a:pPr rtl="0">
              <a:spcBef>
                <a:spcPts val="0"/>
              </a:spcBef>
              <a:spcAft>
                <a:spcPts val="0"/>
              </a:spcAft>
            </a:pPr>
            <a:br>
              <a:rPr lang="en-US" b="0" dirty="0">
                <a:effectLst/>
              </a:rPr>
            </a:br>
            <a:r>
              <a:rPr lang="en-US" b="0" dirty="0">
                <a:effectLst/>
              </a:rPr>
              <a:t>Additional variables such as grade variables or other categorical variables can be included. These should be included where it is believed those variables might improve the prediction. For example, samples can be flagged by a structural control like a fold or fault, to help the algorithm understand the structure. The quality and density of the data will have a strong impact on the outcome of the predicted model.</a:t>
            </a:r>
          </a:p>
          <a:p>
            <a:br>
              <a:rPr lang="en-US" b="0" dirty="0">
                <a:effectLst/>
              </a:rPr>
            </a:br>
            <a:br>
              <a:rPr lang="en-US" b="0" dirty="0">
                <a:effectLst/>
              </a:rPr>
            </a:br>
            <a:endParaRPr lang="en-AU" altLang="en-US" dirty="0">
              <a:latin typeface="Arial" panose="020B0604020202020204" pitchFamily="34" charset="0"/>
              <a:cs typeface="Arial" panose="020B0604020202020204" pitchFamily="34" charset="0"/>
            </a:endParaRPr>
          </a:p>
        </p:txBody>
      </p:sp>
      <p:sp>
        <p:nvSpPr>
          <p:cNvPr id="32772" name="Slide Number Placeholder 3">
            <a:extLst>
              <a:ext uri="{FF2B5EF4-FFF2-40B4-BE49-F238E27FC236}">
                <a16:creationId xmlns:a16="http://schemas.microsoft.com/office/drawing/2014/main" id="{E2C20916-439F-9480-26F1-044EA80F5B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882538-0F2E-45ED-A0B5-599016C1C6CD}" type="slidenum">
              <a:rPr lang="en-AU" altLang="en-US" smtClean="0"/>
              <a:pPr/>
              <a:t>10</a:t>
            </a:fld>
            <a:endParaRPr lang="en-AU" altLang="en-US"/>
          </a:p>
        </p:txBody>
      </p:sp>
    </p:spTree>
    <p:extLst>
      <p:ext uri="{BB962C8B-B14F-4D97-AF65-F5344CB8AC3E}">
        <p14:creationId xmlns:p14="http://schemas.microsoft.com/office/powerpoint/2010/main" val="721253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D92FA7B3-344F-AC5A-D6CD-0202072BDEEA}"/>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65A8E943-05E1-0444-A97D-A290EE56AF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 original </a:t>
            </a:r>
            <a:r>
              <a:rPr lang="en-US" sz="1800" b="0" i="0" u="none" strike="noStrike" dirty="0" err="1">
                <a:solidFill>
                  <a:srgbClr val="000000"/>
                </a:solidFill>
                <a:effectLst/>
                <a:latin typeface="Arial" panose="020B0604020202020204" pitchFamily="34" charset="0"/>
              </a:rPr>
              <a:t>Lisheen</a:t>
            </a:r>
            <a:r>
              <a:rPr lang="en-US" sz="1800" b="0" i="0" u="none" strike="noStrike" dirty="0">
                <a:solidFill>
                  <a:srgbClr val="000000"/>
                </a:solidFill>
                <a:effectLst/>
                <a:latin typeface="Arial" panose="020B0604020202020204" pitchFamily="34" charset="0"/>
              </a:rPr>
              <a:t> Mine Case study, which is linked in this presentation and can be made available to anyone who is interested to see it, reported the results of the machine learning process to define 50 domains from the original drilling data. The model took 50 minutes to generate with around a 4% change to the volumes reported by the geology team from the days of real-world production. That study was a wholistic review of all available domains on a singular, isolated run that might be similar to a process deployed at a working mining operation that had embedded </a:t>
            </a:r>
            <a:r>
              <a:rPr lang="en-US" sz="1800" b="0" i="0" u="none" strike="noStrike" dirty="0" err="1">
                <a:solidFill>
                  <a:srgbClr val="000000"/>
                </a:solidFill>
                <a:effectLst/>
                <a:latin typeface="Arial" panose="020B0604020202020204" pitchFamily="34" charset="0"/>
              </a:rPr>
              <a:t>DomainMCF</a:t>
            </a:r>
            <a:r>
              <a:rPr lang="en-US" sz="1800" b="0" i="0" u="none" strike="noStrike" dirty="0">
                <a:solidFill>
                  <a:srgbClr val="000000"/>
                </a:solidFill>
                <a:effectLst/>
                <a:latin typeface="Arial" panose="020B0604020202020204" pitchFamily="34" charset="0"/>
              </a:rPr>
              <a:t> in its processes.</a:t>
            </a:r>
          </a:p>
          <a:p>
            <a:pPr rtl="0">
              <a:spcBef>
                <a:spcPts val="0"/>
              </a:spcBef>
              <a:spcAft>
                <a:spcPts val="0"/>
              </a:spcAft>
            </a:pPr>
            <a:endParaRPr lang="en-US" sz="1800" b="1"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For this paper we have looked at some of the typical challenges faced by Machine Learning including robustness, repeatability and reproducibility. </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The purpose here is not to conclude if </a:t>
            </a:r>
            <a:r>
              <a:rPr lang="en-US" sz="1200" b="0" i="0" u="none" strike="noStrike" dirty="0" err="1">
                <a:solidFill>
                  <a:srgbClr val="000000"/>
                </a:solidFill>
                <a:effectLst/>
                <a:latin typeface="Arial" panose="020B0604020202020204" pitchFamily="34" charset="0"/>
              </a:rPr>
              <a:t>DomainMCF</a:t>
            </a:r>
            <a:r>
              <a:rPr lang="en-US" sz="1200" b="0" i="0" u="none" strike="noStrike" dirty="0">
                <a:solidFill>
                  <a:srgbClr val="000000"/>
                </a:solidFill>
                <a:effectLst/>
                <a:latin typeface="Arial" panose="020B0604020202020204" pitchFamily="34" charset="0"/>
              </a:rPr>
              <a:t> is “correct”, valid, or acceptable, but to demonstrate how an operator can generate multiple models for analysis before concluding whether </a:t>
            </a:r>
            <a:r>
              <a:rPr lang="en-US" sz="1200" b="0" i="0" u="none" strike="noStrike" dirty="0" err="1">
                <a:solidFill>
                  <a:srgbClr val="000000"/>
                </a:solidFill>
                <a:effectLst/>
                <a:latin typeface="Arial" panose="020B0604020202020204" pitchFamily="34" charset="0"/>
              </a:rPr>
              <a:t>DomainMCF</a:t>
            </a:r>
            <a:r>
              <a:rPr lang="en-US" sz="1200" b="0" i="0" u="none" strike="noStrike" dirty="0">
                <a:solidFill>
                  <a:srgbClr val="000000"/>
                </a:solidFill>
                <a:effectLst/>
                <a:latin typeface="Arial" panose="020B0604020202020204" pitchFamily="34" charset="0"/>
              </a:rPr>
              <a:t> is a suitable tool for their particular purpose, and under the operating constraints they face.</a:t>
            </a:r>
            <a:endParaRPr lang="en-US" b="0" dirty="0">
              <a:effectLst/>
            </a:endParaRPr>
          </a:p>
          <a:p>
            <a:pPr rtl="0">
              <a:spcBef>
                <a:spcPts val="0"/>
              </a:spcBef>
              <a:spcAft>
                <a:spcPts val="0"/>
              </a:spcAft>
            </a:pPr>
            <a:br>
              <a:rPr lang="en-US" b="0" dirty="0">
                <a:effectLst/>
              </a:rPr>
            </a:br>
            <a:br>
              <a:rPr lang="en-US" b="0" dirty="0">
                <a:effectLst/>
              </a:rPr>
            </a:br>
            <a:r>
              <a:rPr lang="en-US" sz="1800" b="0" i="0" u="sng" strike="noStrike" dirty="0">
                <a:solidFill>
                  <a:srgbClr val="2200CC"/>
                </a:solidFill>
                <a:effectLst/>
                <a:latin typeface="Arial" panose="020B0604020202020204" pitchFamily="34" charset="0"/>
                <a:hlinkClick r:id="rId3"/>
              </a:rPr>
              <a:t>https://news.mit.edu/2019/how-tell-whether-machine-learning-systems-are-robust-enough-real-worl-0510</a:t>
            </a:r>
            <a:endParaRPr lang="en-US" b="0" dirty="0">
              <a:effectLst/>
            </a:endParaRPr>
          </a:p>
          <a:p>
            <a:pPr rtl="0">
              <a:spcBef>
                <a:spcPts val="0"/>
              </a:spcBef>
              <a:spcAft>
                <a:spcPts val="0"/>
              </a:spcAft>
            </a:pPr>
            <a:r>
              <a:rPr lang="en-US" sz="1800" b="0" i="0" u="none" strike="noStrike" dirty="0">
                <a:solidFill>
                  <a:srgbClr val="050505"/>
                </a:solidFill>
                <a:effectLst/>
                <a:latin typeface="Arial" panose="020B0604020202020204" pitchFamily="34" charset="0"/>
              </a:rPr>
              <a:t>“Adversarial examples fool a neural network into making mistakes that a human wouldn’t,” says first author Vincent </a:t>
            </a:r>
            <a:r>
              <a:rPr lang="en-US" sz="1800" b="0" i="0" u="none" strike="noStrike" dirty="0" err="1">
                <a:solidFill>
                  <a:srgbClr val="050505"/>
                </a:solidFill>
                <a:effectLst/>
                <a:latin typeface="Arial" panose="020B0604020202020204" pitchFamily="34" charset="0"/>
              </a:rPr>
              <a:t>Tjeng</a:t>
            </a:r>
            <a:r>
              <a:rPr lang="en-US" sz="1800" b="0" i="0" u="none" strike="noStrike" dirty="0">
                <a:solidFill>
                  <a:srgbClr val="050505"/>
                </a:solidFill>
                <a:effectLst/>
                <a:latin typeface="Arial" panose="020B0604020202020204" pitchFamily="34" charset="0"/>
              </a:rPr>
              <a:t>, a graduate student in the Computer Science and Artificial Intelligence Laboratory (CSAIL). “For a given input, we want to determine whether it is possible to introduce small perturbations that would cause a neural network to produce a drastically different output than it usually would. In that way, we can evaluate how robust different neural networks are, finding at least one adversarial example similar to the input or guaranteeing that none exist for that input.”</a:t>
            </a:r>
            <a:endParaRPr lang="en-US" b="0" dirty="0">
              <a:effectLst/>
            </a:endParaRPr>
          </a:p>
          <a:p>
            <a:br>
              <a:rPr lang="en-US" dirty="0"/>
            </a:br>
            <a:endParaRPr lang="en-AU" altLang="en-US" dirty="0">
              <a:latin typeface="Arial" panose="020B0604020202020204" pitchFamily="34" charset="0"/>
              <a:cs typeface="Arial" panose="020B0604020202020204" pitchFamily="34" charset="0"/>
            </a:endParaRPr>
          </a:p>
        </p:txBody>
      </p:sp>
      <p:sp>
        <p:nvSpPr>
          <p:cNvPr id="32772" name="Slide Number Placeholder 3">
            <a:extLst>
              <a:ext uri="{FF2B5EF4-FFF2-40B4-BE49-F238E27FC236}">
                <a16:creationId xmlns:a16="http://schemas.microsoft.com/office/drawing/2014/main" id="{E2C20916-439F-9480-26F1-044EA80F5B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882538-0F2E-45ED-A0B5-599016C1C6CD}" type="slidenum">
              <a:rPr lang="en-AU" altLang="en-US" smtClean="0"/>
              <a:pPr/>
              <a:t>11</a:t>
            </a:fld>
            <a:endParaRPr lang="en-AU" altLang="en-US"/>
          </a:p>
        </p:txBody>
      </p:sp>
    </p:spTree>
    <p:extLst>
      <p:ext uri="{BB962C8B-B14F-4D97-AF65-F5344CB8AC3E}">
        <p14:creationId xmlns:p14="http://schemas.microsoft.com/office/powerpoint/2010/main" val="1888826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D92FA7B3-344F-AC5A-D6CD-0202072BDEEA}"/>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65A8E943-05E1-0444-A97D-A290EE56AF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Typically, </a:t>
            </a:r>
            <a:r>
              <a:rPr lang="en-US" sz="1800" b="0" i="0" u="none" strike="noStrike" dirty="0" err="1">
                <a:solidFill>
                  <a:srgbClr val="000000"/>
                </a:solidFill>
                <a:effectLst/>
                <a:latin typeface="Arial" panose="020B0604020202020204" pitchFamily="34" charset="0"/>
              </a:rPr>
              <a:t>DomainMCF</a:t>
            </a:r>
            <a:r>
              <a:rPr lang="en-US" sz="1800" b="0" i="0" u="none" strike="noStrike" dirty="0">
                <a:solidFill>
                  <a:srgbClr val="000000"/>
                </a:solidFill>
                <a:effectLst/>
                <a:latin typeface="Arial" panose="020B0604020202020204" pitchFamily="34" charset="0"/>
              </a:rPr>
              <a:t> customers will review the resultant model from </a:t>
            </a:r>
            <a:r>
              <a:rPr lang="en-US" sz="1800" b="0" i="0" u="none" strike="noStrike" dirty="0" err="1">
                <a:solidFill>
                  <a:srgbClr val="000000"/>
                </a:solidFill>
                <a:effectLst/>
                <a:latin typeface="Arial" panose="020B0604020202020204" pitchFamily="34" charset="0"/>
              </a:rPr>
              <a:t>DomainMCF</a:t>
            </a:r>
            <a:r>
              <a:rPr lang="en-US" sz="1800" b="0" i="0" u="none" strike="noStrike" dirty="0">
                <a:solidFill>
                  <a:srgbClr val="000000"/>
                </a:solidFill>
                <a:effectLst/>
                <a:latin typeface="Arial" panose="020B0604020202020204" pitchFamily="34" charset="0"/>
              </a:rPr>
              <a:t> visually, using sectional views to compare the validation of sample or drilling contacts to those of the model, as well as the structure shape of the domains.</a:t>
            </a:r>
          </a:p>
          <a:p>
            <a:pPr rtl="0">
              <a:spcBef>
                <a:spcPts val="0"/>
              </a:spcBef>
              <a:spcAft>
                <a:spcPts val="0"/>
              </a:spcAft>
            </a:pPr>
            <a:r>
              <a:rPr lang="en-US" altLang="en-US" sz="1800" b="0" i="0" u="none" strike="noStrike" dirty="0">
                <a:solidFill>
                  <a:srgbClr val="000000"/>
                </a:solidFill>
                <a:effectLst/>
                <a:latin typeface="Arial" panose="020B0604020202020204" pitchFamily="34" charset="0"/>
                <a:cs typeface="Arial" panose="020B0604020202020204" pitchFamily="34" charset="0"/>
              </a:rPr>
              <a:t>For this paper, we did some experimentation with comparative block model reserve reports between multiple models.</a:t>
            </a:r>
            <a:endParaRPr lang="en-AU" altLang="en-US" b="0" dirty="0">
              <a:latin typeface="Arial" panose="020B0604020202020204" pitchFamily="34" charset="0"/>
              <a:cs typeface="Arial" panose="020B0604020202020204" pitchFamily="34" charset="0"/>
            </a:endParaRPr>
          </a:p>
        </p:txBody>
      </p:sp>
      <p:sp>
        <p:nvSpPr>
          <p:cNvPr id="32772" name="Slide Number Placeholder 3">
            <a:extLst>
              <a:ext uri="{FF2B5EF4-FFF2-40B4-BE49-F238E27FC236}">
                <a16:creationId xmlns:a16="http://schemas.microsoft.com/office/drawing/2014/main" id="{E2C20916-439F-9480-26F1-044EA80F5B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882538-0F2E-45ED-A0B5-599016C1C6CD}" type="slidenum">
              <a:rPr lang="en-AU" altLang="en-US" smtClean="0"/>
              <a:pPr/>
              <a:t>12</a:t>
            </a:fld>
            <a:endParaRPr lang="en-AU" altLang="en-US"/>
          </a:p>
        </p:txBody>
      </p:sp>
    </p:spTree>
    <p:extLst>
      <p:ext uri="{BB962C8B-B14F-4D97-AF65-F5344CB8AC3E}">
        <p14:creationId xmlns:p14="http://schemas.microsoft.com/office/powerpoint/2010/main" val="1750883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D92FA7B3-344F-AC5A-D6CD-0202072BDEEA}"/>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65A8E943-05E1-0444-A97D-A290EE56AF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spcBef>
                <a:spcPts val="0"/>
              </a:spcBef>
              <a:spcAft>
                <a:spcPts val="0"/>
              </a:spcAft>
            </a:pPr>
            <a:r>
              <a:rPr lang="en-US" sz="1800" b="1" i="0" u="none" strike="noStrike" dirty="0">
                <a:solidFill>
                  <a:srgbClr val="000000"/>
                </a:solidFill>
                <a:effectLst/>
                <a:latin typeface="Arial" panose="020B0604020202020204" pitchFamily="34" charset="0"/>
              </a:rPr>
              <a:t>Robustness</a:t>
            </a:r>
            <a:endParaRPr lang="en-US" sz="1800"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Robustness is an important test for neural networks as these algorithms can have a tendency to make mistakes that a human wouldn’t. How well can the model be reproduced when the data is changed, where the software is denied access to certain data, or where there is adversarial data? For example, convolutional neural networks designed to process and classify images can be fooled by slight modifications resulting in incorrect classifications in a way that a human would not. What we do not want to see from </a:t>
            </a:r>
            <a:r>
              <a:rPr lang="en-US" sz="1800" b="0" i="0" u="none" strike="noStrike" dirty="0" err="1">
                <a:solidFill>
                  <a:srgbClr val="000000"/>
                </a:solidFill>
                <a:effectLst/>
                <a:latin typeface="Arial" panose="020B0604020202020204" pitchFamily="34" charset="0"/>
              </a:rPr>
              <a:t>DomainMCF</a:t>
            </a:r>
            <a:r>
              <a:rPr lang="en-US" sz="1800" b="0" i="0" u="none" strike="noStrike" dirty="0">
                <a:solidFill>
                  <a:srgbClr val="000000"/>
                </a:solidFill>
                <a:effectLst/>
                <a:latin typeface="Arial" panose="020B0604020202020204" pitchFamily="34" charset="0"/>
              </a:rPr>
              <a:t> are vast changes to the predicted model following relatively small changes to the data.</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To test robustness we took a data set, made 5 copies then randomly removed 20% of the points from each data set. </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Each model was downloaded and then post-processed in </a:t>
            </a:r>
            <a:r>
              <a:rPr lang="en-US" sz="1800" b="0" i="0" u="none" strike="noStrike" dirty="0" err="1">
                <a:solidFill>
                  <a:srgbClr val="000000"/>
                </a:solidFill>
                <a:effectLst/>
                <a:latin typeface="Arial" panose="020B0604020202020204" pitchFamily="34" charset="0"/>
              </a:rPr>
              <a:t>Maptek</a:t>
            </a:r>
            <a:r>
              <a:rPr lang="en-US" sz="1800" b="0" i="0" u="none" strike="noStrike" dirty="0">
                <a:solidFill>
                  <a:srgbClr val="000000"/>
                </a:solidFill>
                <a:effectLst/>
                <a:latin typeface="Arial" panose="020B0604020202020204" pitchFamily="34" charset="0"/>
              </a:rPr>
              <a:t> Vulcan software to calculate the variation across the five models. The three domains being studied, MSA, MSB and MSC, which each represent less than 1% of the blocks in the model, varied by 9, 22 and 17% across the 5 runs.</a:t>
            </a:r>
          </a:p>
          <a:p>
            <a:pPr rtl="0">
              <a:spcBef>
                <a:spcPts val="0"/>
              </a:spcBef>
              <a:spcAft>
                <a:spcPts val="0"/>
              </a:spcAft>
            </a:pPr>
            <a:endParaRPr lang="en-US" b="0" dirty="0">
              <a:effectLst/>
            </a:endParaRPr>
          </a:p>
          <a:p>
            <a:pPr rtl="0">
              <a:spcBef>
                <a:spcPts val="0"/>
              </a:spcBef>
              <a:spcAft>
                <a:spcPts val="0"/>
              </a:spcAft>
            </a:pPr>
            <a:br>
              <a:rPr lang="en-US" b="0" dirty="0">
                <a:effectLst/>
              </a:rPr>
            </a:br>
            <a:endParaRPr lang="en-AU" altLang="en-US" dirty="0">
              <a:latin typeface="Arial" panose="020B0604020202020204" pitchFamily="34" charset="0"/>
              <a:cs typeface="Arial" panose="020B0604020202020204" pitchFamily="34" charset="0"/>
            </a:endParaRPr>
          </a:p>
        </p:txBody>
      </p:sp>
      <p:sp>
        <p:nvSpPr>
          <p:cNvPr id="32772" name="Slide Number Placeholder 3">
            <a:extLst>
              <a:ext uri="{FF2B5EF4-FFF2-40B4-BE49-F238E27FC236}">
                <a16:creationId xmlns:a16="http://schemas.microsoft.com/office/drawing/2014/main" id="{E2C20916-439F-9480-26F1-044EA80F5B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882538-0F2E-45ED-A0B5-599016C1C6CD}" type="slidenum">
              <a:rPr lang="en-AU" altLang="en-US" smtClean="0"/>
              <a:pPr/>
              <a:t>13</a:t>
            </a:fld>
            <a:endParaRPr lang="en-AU" altLang="en-US"/>
          </a:p>
        </p:txBody>
      </p:sp>
    </p:spTree>
    <p:extLst>
      <p:ext uri="{BB962C8B-B14F-4D97-AF65-F5344CB8AC3E}">
        <p14:creationId xmlns:p14="http://schemas.microsoft.com/office/powerpoint/2010/main" val="4269108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D92FA7B3-344F-AC5A-D6CD-0202072BDEEA}"/>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65A8E943-05E1-0444-A97D-A290EE56AF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spcBef>
                <a:spcPts val="0"/>
              </a:spcBef>
              <a:spcAft>
                <a:spcPts val="0"/>
              </a:spcAft>
            </a:pPr>
            <a:r>
              <a:rPr lang="en-US" sz="2800" b="1" i="0" u="none" strike="noStrike" dirty="0">
                <a:solidFill>
                  <a:srgbClr val="000000"/>
                </a:solidFill>
                <a:effectLst/>
                <a:latin typeface="Arial" panose="020B0604020202020204" pitchFamily="34" charset="0"/>
              </a:rPr>
              <a:t>Repeatability</a:t>
            </a:r>
            <a:endParaRPr lang="en-US" sz="2800" b="0" dirty="0">
              <a:effectLst/>
            </a:endParaRPr>
          </a:p>
          <a:p>
            <a:pPr rtl="0">
              <a:spcBef>
                <a:spcPts val="0"/>
              </a:spcBef>
              <a:spcAft>
                <a:spcPts val="0"/>
              </a:spcAft>
            </a:pPr>
            <a:r>
              <a:rPr lang="en-US" sz="2800" b="0" i="0" u="none" strike="noStrike" dirty="0">
                <a:solidFill>
                  <a:srgbClr val="000000"/>
                </a:solidFill>
                <a:effectLst/>
                <a:latin typeface="Arial" panose="020B0604020202020204" pitchFamily="34" charset="0"/>
              </a:rPr>
              <a:t>How repeatable is the model when the same data is processed by the same operator on the same machine?</a:t>
            </a:r>
            <a:endParaRPr lang="en-US" sz="2800" b="0" dirty="0">
              <a:effectLst/>
            </a:endParaRPr>
          </a:p>
          <a:p>
            <a:pPr rtl="0">
              <a:spcBef>
                <a:spcPts val="0"/>
              </a:spcBef>
              <a:spcAft>
                <a:spcPts val="0"/>
              </a:spcAft>
            </a:pPr>
            <a:endParaRPr lang="en-US" sz="2800"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Repeatability is important because it provides us with a sense of surety about the model that is being produced. </a:t>
            </a:r>
          </a:p>
          <a:p>
            <a:pPr rtl="0">
              <a:spcBef>
                <a:spcPts val="0"/>
              </a:spcBef>
              <a:spcAft>
                <a:spcPts val="0"/>
              </a:spcAft>
            </a:pPr>
            <a:endParaRPr lang="en-US" sz="2800"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To test repeatability 5 replications of identical data was processed and the changes measured. </a:t>
            </a:r>
            <a:endParaRPr lang="en-US" sz="2800"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We took a selection of the drilling data and created 5 identical </a:t>
            </a:r>
            <a:r>
              <a:rPr lang="en-US" sz="1800" b="0" i="0" u="none" strike="noStrike" dirty="0" err="1">
                <a:solidFill>
                  <a:srgbClr val="000000"/>
                </a:solidFill>
                <a:effectLst/>
                <a:latin typeface="Arial" panose="020B0604020202020204" pitchFamily="34" charset="0"/>
              </a:rPr>
              <a:t>DomainMCF</a:t>
            </a:r>
            <a:r>
              <a:rPr lang="en-US" sz="1800" b="0" i="0" u="none" strike="noStrike" dirty="0">
                <a:solidFill>
                  <a:srgbClr val="000000"/>
                </a:solidFill>
                <a:effectLst/>
                <a:latin typeface="Arial" panose="020B0604020202020204" pitchFamily="34" charset="0"/>
              </a:rPr>
              <a:t> jobs with that data. All jobs were uploaded by the same operator from the same machine. The results in this case show variation of 7, 12 and 19%, with the very poorly represented MSC domain showing the highest level of variation.</a:t>
            </a:r>
            <a:endParaRPr lang="en-US" sz="2800" b="0" dirty="0">
              <a:effectLst/>
            </a:endParaRPr>
          </a:p>
          <a:p>
            <a:pPr rtl="0">
              <a:spcBef>
                <a:spcPts val="0"/>
              </a:spcBef>
              <a:spcAft>
                <a:spcPts val="0"/>
              </a:spcAft>
            </a:pPr>
            <a:br>
              <a:rPr lang="en-US" sz="2800" b="0" dirty="0">
                <a:effectLst/>
              </a:rPr>
            </a:br>
            <a:r>
              <a:rPr lang="en-US" sz="1800" b="0" i="0" u="none" strike="noStrike" dirty="0">
                <a:solidFill>
                  <a:srgbClr val="000000"/>
                </a:solidFill>
                <a:effectLst/>
                <a:latin typeface="Arial" panose="020B0604020202020204" pitchFamily="34" charset="0"/>
              </a:rPr>
              <a:t>In this case, the likely scenario is that the ‘</a:t>
            </a:r>
            <a:r>
              <a:rPr lang="en-US" sz="1800" b="0" i="0" u="none" strike="noStrike" dirty="0" err="1">
                <a:solidFill>
                  <a:srgbClr val="000000"/>
                </a:solidFill>
                <a:effectLst/>
                <a:latin typeface="Arial" panose="020B0604020202020204" pitchFamily="34" charset="0"/>
              </a:rPr>
              <a:t>Undomained</a:t>
            </a:r>
            <a:r>
              <a:rPr lang="en-US" sz="1800" b="0" i="0" u="none" strike="noStrike" dirty="0">
                <a:solidFill>
                  <a:srgbClr val="000000"/>
                </a:solidFill>
                <a:effectLst/>
                <a:latin typeface="Arial" panose="020B0604020202020204" pitchFamily="34" charset="0"/>
              </a:rPr>
              <a:t>’ Domain code is slightly overwhelming the smaller domains. To improve repeatability we could look at adjusting the block model definition so that our model is more focused around the ore zones. We don’t see such variation from the expected result in the old </a:t>
            </a:r>
            <a:r>
              <a:rPr lang="en-US" sz="1800" b="0" i="0" u="none" strike="noStrike" dirty="0" err="1">
                <a:solidFill>
                  <a:srgbClr val="000000"/>
                </a:solidFill>
                <a:effectLst/>
                <a:latin typeface="Arial" panose="020B0604020202020204" pitchFamily="34" charset="0"/>
              </a:rPr>
              <a:t>Lisheen</a:t>
            </a:r>
            <a:r>
              <a:rPr lang="en-US" sz="1800" b="0" i="0" u="none" strike="noStrike" dirty="0">
                <a:solidFill>
                  <a:srgbClr val="000000"/>
                </a:solidFill>
                <a:effectLst/>
                <a:latin typeface="Arial" panose="020B0604020202020204" pitchFamily="34" charset="0"/>
              </a:rPr>
              <a:t> Mine case study, because it looked at all 50 domains and therefore did not have this issue where one domain strongly influences the whole model. </a:t>
            </a:r>
            <a:endParaRPr lang="en-US" sz="2800" b="0" dirty="0">
              <a:effectLst/>
            </a:endParaRPr>
          </a:p>
          <a:p>
            <a:pPr rtl="0">
              <a:spcBef>
                <a:spcPts val="0"/>
              </a:spcBef>
              <a:spcAft>
                <a:spcPts val="0"/>
              </a:spcAft>
            </a:pPr>
            <a:br>
              <a:rPr lang="en-US" sz="2800" b="0" dirty="0">
                <a:effectLst/>
              </a:rPr>
            </a:br>
            <a:endParaRPr lang="en-US" sz="2800" b="0" dirty="0">
              <a:effectLst/>
            </a:endParaRPr>
          </a:p>
        </p:txBody>
      </p:sp>
      <p:sp>
        <p:nvSpPr>
          <p:cNvPr id="32772" name="Slide Number Placeholder 3">
            <a:extLst>
              <a:ext uri="{FF2B5EF4-FFF2-40B4-BE49-F238E27FC236}">
                <a16:creationId xmlns:a16="http://schemas.microsoft.com/office/drawing/2014/main" id="{E2C20916-439F-9480-26F1-044EA80F5B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882538-0F2E-45ED-A0B5-599016C1C6CD}" type="slidenum">
              <a:rPr lang="en-AU" altLang="en-US" smtClean="0"/>
              <a:pPr/>
              <a:t>14</a:t>
            </a:fld>
            <a:endParaRPr lang="en-AU" altLang="en-US"/>
          </a:p>
        </p:txBody>
      </p:sp>
    </p:spTree>
    <p:extLst>
      <p:ext uri="{BB962C8B-B14F-4D97-AF65-F5344CB8AC3E}">
        <p14:creationId xmlns:p14="http://schemas.microsoft.com/office/powerpoint/2010/main" val="2298578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D92FA7B3-344F-AC5A-D6CD-0202072BDEEA}"/>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65A8E943-05E1-0444-A97D-A290EE56AF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spcBef>
                <a:spcPts val="0"/>
              </a:spcBef>
              <a:spcAft>
                <a:spcPts val="0"/>
              </a:spcAft>
            </a:pPr>
            <a:r>
              <a:rPr lang="en-US" sz="4000" b="1" i="0" u="none" strike="noStrike" dirty="0">
                <a:solidFill>
                  <a:srgbClr val="000000"/>
                </a:solidFill>
                <a:effectLst/>
                <a:latin typeface="Arial" panose="020B0604020202020204" pitchFamily="34" charset="0"/>
              </a:rPr>
              <a:t>Reproducibility</a:t>
            </a:r>
            <a:endParaRPr lang="en-US" sz="4000" b="0" dirty="0">
              <a:effectLst/>
            </a:endParaRPr>
          </a:p>
          <a:p>
            <a:pPr rtl="0">
              <a:spcBef>
                <a:spcPts val="0"/>
              </a:spcBef>
              <a:spcAft>
                <a:spcPts val="0"/>
              </a:spcAft>
            </a:pPr>
            <a:r>
              <a:rPr lang="en-US" sz="4000" b="0" i="0" u="none" strike="noStrike" dirty="0">
                <a:solidFill>
                  <a:srgbClr val="000000"/>
                </a:solidFill>
                <a:effectLst/>
                <a:latin typeface="Arial" panose="020B0604020202020204" pitchFamily="34" charset="0"/>
              </a:rPr>
              <a:t>How can we produce the same result from the same model, regardless of the operator or their location? </a:t>
            </a:r>
            <a:endParaRPr lang="en-US" sz="4000" b="0" dirty="0">
              <a:effectLst/>
            </a:endParaRPr>
          </a:p>
          <a:p>
            <a:endParaRPr lang="en-US" sz="4000"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Since </a:t>
            </a:r>
            <a:r>
              <a:rPr lang="en-US" sz="1800" b="0" i="0" u="none" strike="noStrike" dirty="0" err="1">
                <a:solidFill>
                  <a:srgbClr val="000000"/>
                </a:solidFill>
                <a:effectLst/>
                <a:latin typeface="Arial" panose="020B0604020202020204" pitchFamily="34" charset="0"/>
              </a:rPr>
              <a:t>DomainMCF</a:t>
            </a:r>
            <a:r>
              <a:rPr lang="en-US" sz="1800" b="0" i="0" u="none" strike="noStrike" dirty="0">
                <a:solidFill>
                  <a:srgbClr val="000000"/>
                </a:solidFill>
                <a:effectLst/>
                <a:latin typeface="Arial" panose="020B0604020202020204" pitchFamily="34" charset="0"/>
              </a:rPr>
              <a:t> was first put through its paces for the original </a:t>
            </a:r>
            <a:r>
              <a:rPr lang="en-US" sz="1800" b="0" i="0" u="none" strike="noStrike" dirty="0" err="1">
                <a:solidFill>
                  <a:srgbClr val="000000"/>
                </a:solidFill>
                <a:effectLst/>
                <a:latin typeface="Arial" panose="020B0604020202020204" pitchFamily="34" charset="0"/>
              </a:rPr>
              <a:t>Lisheen</a:t>
            </a:r>
            <a:r>
              <a:rPr lang="en-US" sz="1800" b="0" i="0" u="none" strike="noStrike" dirty="0">
                <a:solidFill>
                  <a:srgbClr val="000000"/>
                </a:solidFill>
                <a:effectLst/>
                <a:latin typeface="Arial" panose="020B0604020202020204" pitchFamily="34" charset="0"/>
              </a:rPr>
              <a:t> paper, </a:t>
            </a:r>
            <a:r>
              <a:rPr lang="en-US" sz="1800" b="0" i="0" u="none" strike="noStrike" dirty="0" err="1">
                <a:solidFill>
                  <a:srgbClr val="000000"/>
                </a:solidFill>
                <a:effectLst/>
                <a:latin typeface="Arial" panose="020B0604020202020204" pitchFamily="34" charset="0"/>
              </a:rPr>
              <a:t>Maptek</a:t>
            </a:r>
            <a:r>
              <a:rPr lang="en-US" sz="1800" b="0" i="0" u="none" strike="noStrike" dirty="0">
                <a:solidFill>
                  <a:srgbClr val="000000"/>
                </a:solidFill>
                <a:effectLst/>
                <a:latin typeface="Arial" panose="020B0604020202020204" pitchFamily="34" charset="0"/>
              </a:rPr>
              <a:t> has resolved the reproducibility question by enabling the operator to download the “Trained Machine” model. The Trained Machine Learning Model allows the operator to bypass the training process and regenerate the final block model with matching domain boundaries, at any time in the future. </a:t>
            </a:r>
            <a:endParaRPr lang="en-US" sz="4000" b="0" dirty="0">
              <a:effectLst/>
            </a:endParaRPr>
          </a:p>
          <a:p>
            <a:pPr rtl="0">
              <a:spcBef>
                <a:spcPts val="0"/>
              </a:spcBef>
              <a:spcAft>
                <a:spcPts val="0"/>
              </a:spcAft>
            </a:pPr>
            <a:endParaRPr lang="en-US" sz="4000" b="0" dirty="0">
              <a:effectLst/>
            </a:endParaRPr>
          </a:p>
          <a:p>
            <a:pPr rtl="0">
              <a:spcBef>
                <a:spcPts val="0"/>
              </a:spcBef>
              <a:spcAft>
                <a:spcPts val="0"/>
              </a:spcAft>
            </a:pPr>
            <a:r>
              <a:rPr lang="en-US" sz="4000" b="0" dirty="0">
                <a:effectLst/>
              </a:rPr>
              <a:t>The key takeaways from the above examples are that it is</a:t>
            </a:r>
          </a:p>
          <a:p>
            <a:pPr marL="571500" indent="-571500" rtl="0">
              <a:spcBef>
                <a:spcPts val="0"/>
              </a:spcBef>
              <a:spcAft>
                <a:spcPts val="0"/>
              </a:spcAft>
              <a:buFont typeface="Arial" panose="020B0604020202020204" pitchFamily="34" charset="0"/>
              <a:buChar char="•"/>
            </a:pPr>
            <a:r>
              <a:rPr lang="en-US" sz="4000" b="0" dirty="0">
                <a:effectLst/>
              </a:rPr>
              <a:t>easy and fast to generate multiple models from a data set using identical data</a:t>
            </a:r>
          </a:p>
          <a:p>
            <a:pPr marL="571500" indent="-571500" rtl="0">
              <a:spcBef>
                <a:spcPts val="0"/>
              </a:spcBef>
              <a:spcAft>
                <a:spcPts val="0"/>
              </a:spcAft>
              <a:buFont typeface="Arial" panose="020B0604020202020204" pitchFamily="34" charset="0"/>
              <a:buChar char="•"/>
            </a:pPr>
            <a:r>
              <a:rPr lang="en-US" sz="4000" b="0" dirty="0">
                <a:effectLst/>
              </a:rPr>
              <a:t>Rapid to model updates as data changes, without necessarily seeing chaotic changes to the model. </a:t>
            </a:r>
          </a:p>
          <a:p>
            <a:pPr marL="571500" indent="-571500" rtl="0">
              <a:spcBef>
                <a:spcPts val="0"/>
              </a:spcBef>
              <a:spcAft>
                <a:spcPts val="0"/>
              </a:spcAft>
              <a:buFont typeface="Arial" panose="020B0604020202020204" pitchFamily="34" charset="0"/>
              <a:buChar char="•"/>
            </a:pPr>
            <a:r>
              <a:rPr lang="en-US" sz="4000" b="0" dirty="0">
                <a:effectLst/>
              </a:rPr>
              <a:t>Skilled geologists can validate visually within a 3D visualization application against the original sample data</a:t>
            </a:r>
            <a:r>
              <a:rPr lang="en-US" sz="4000" b="0">
                <a:effectLst/>
              </a:rPr>
              <a:t>. </a:t>
            </a:r>
          </a:p>
          <a:p>
            <a:pPr marL="571500" indent="-571500" rtl="0">
              <a:spcBef>
                <a:spcPts val="0"/>
              </a:spcBef>
              <a:spcAft>
                <a:spcPts val="0"/>
              </a:spcAft>
              <a:buFont typeface="Arial" panose="020B0604020202020204" pitchFamily="34" charset="0"/>
              <a:buChar char="•"/>
            </a:pPr>
            <a:r>
              <a:rPr lang="en-US" sz="4000" b="0">
                <a:effectLst/>
              </a:rPr>
              <a:t>The </a:t>
            </a:r>
            <a:r>
              <a:rPr lang="en-US" sz="4000" b="0" dirty="0">
                <a:effectLst/>
              </a:rPr>
              <a:t>resultant block model is immediately compatible with the next steps in the mine planning process.</a:t>
            </a:r>
            <a:endParaRPr lang="en-US" sz="2800" b="0" dirty="0">
              <a:effectLst/>
            </a:endParaRPr>
          </a:p>
        </p:txBody>
      </p:sp>
      <p:sp>
        <p:nvSpPr>
          <p:cNvPr id="32772" name="Slide Number Placeholder 3">
            <a:extLst>
              <a:ext uri="{FF2B5EF4-FFF2-40B4-BE49-F238E27FC236}">
                <a16:creationId xmlns:a16="http://schemas.microsoft.com/office/drawing/2014/main" id="{E2C20916-439F-9480-26F1-044EA80F5B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882538-0F2E-45ED-A0B5-599016C1C6CD}" type="slidenum">
              <a:rPr lang="en-AU" altLang="en-US" smtClean="0"/>
              <a:pPr/>
              <a:t>15</a:t>
            </a:fld>
            <a:endParaRPr lang="en-AU" altLang="en-US"/>
          </a:p>
        </p:txBody>
      </p:sp>
    </p:spTree>
    <p:extLst>
      <p:ext uri="{BB962C8B-B14F-4D97-AF65-F5344CB8AC3E}">
        <p14:creationId xmlns:p14="http://schemas.microsoft.com/office/powerpoint/2010/main" val="307352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D92FA7B3-344F-AC5A-D6CD-0202072BDEEA}"/>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65A8E943-05E1-0444-A97D-A290EE56AF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In summary, the benefits of using the machine learning approach to domain modelling as pioneered by </a:t>
            </a:r>
            <a:r>
              <a:rPr lang="en-US" sz="1800" b="0" i="0" u="none" strike="noStrike" dirty="0" err="1">
                <a:solidFill>
                  <a:srgbClr val="000000"/>
                </a:solidFill>
                <a:effectLst/>
                <a:latin typeface="Arial" panose="020B0604020202020204" pitchFamily="34" charset="0"/>
              </a:rPr>
              <a:t>Maptek</a:t>
            </a:r>
            <a:r>
              <a:rPr lang="en-US" sz="1800" b="0" i="0" u="none" strike="noStrike" dirty="0">
                <a:solidFill>
                  <a:srgbClr val="000000"/>
                </a:solidFill>
                <a:effectLst/>
                <a:latin typeface="Arial" panose="020B0604020202020204" pitchFamily="34" charset="0"/>
              </a:rPr>
              <a:t> with </a:t>
            </a:r>
            <a:r>
              <a:rPr lang="en-US" sz="1800" b="0" i="0" u="none" strike="noStrike" dirty="0" err="1">
                <a:solidFill>
                  <a:srgbClr val="000000"/>
                </a:solidFill>
                <a:effectLst/>
                <a:latin typeface="Arial" panose="020B0604020202020204" pitchFamily="34" charset="0"/>
              </a:rPr>
              <a:t>DomainMCF</a:t>
            </a:r>
            <a:r>
              <a:rPr lang="en-US" sz="1800" b="0" i="0" u="none" strike="noStrike" dirty="0">
                <a:solidFill>
                  <a:srgbClr val="000000"/>
                </a:solidFill>
                <a:effectLst/>
                <a:latin typeface="Arial" panose="020B0604020202020204" pitchFamily="34" charset="0"/>
              </a:rPr>
              <a:t> are:</a:t>
            </a:r>
            <a:endParaRPr lang="en-US" b="0" dirty="0">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Reduced the human input for the laborious tasks associated with domain modelling</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Rapidly turn around new models as new data is generated</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Decrease the overall mine planning process</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Eliminate human subjectivity – leave the human to validate – accept/reject the generated models.</a:t>
            </a:r>
          </a:p>
          <a:p>
            <a:pPr marL="0" marR="0" lvl="0" indent="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Arial" panose="020B0604020202020204" pitchFamily="34" charset="0"/>
              </a:rPr>
              <a:t>Refocus human effort on more valuable tasks</a:t>
            </a:r>
          </a:p>
          <a:p>
            <a:pPr rtl="0" fontAlgn="base">
              <a:spcBef>
                <a:spcPts val="0"/>
              </a:spcBef>
              <a:spcAft>
                <a:spcPts val="0"/>
              </a:spcAft>
              <a:buFont typeface="Arial" panose="020B0604020202020204" pitchFamily="34" charset="0"/>
              <a:buChar char="•"/>
            </a:pPr>
            <a:endParaRPr lang="en-AU" altLang="en-US" dirty="0">
              <a:latin typeface="Arial" panose="020B0604020202020204" pitchFamily="34" charset="0"/>
              <a:cs typeface="Arial" panose="020B0604020202020204" pitchFamily="34" charset="0"/>
            </a:endParaRPr>
          </a:p>
        </p:txBody>
      </p:sp>
      <p:sp>
        <p:nvSpPr>
          <p:cNvPr id="32772" name="Slide Number Placeholder 3">
            <a:extLst>
              <a:ext uri="{FF2B5EF4-FFF2-40B4-BE49-F238E27FC236}">
                <a16:creationId xmlns:a16="http://schemas.microsoft.com/office/drawing/2014/main" id="{E2C20916-439F-9480-26F1-044EA80F5B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882538-0F2E-45ED-A0B5-599016C1C6CD}" type="slidenum">
              <a:rPr lang="en-AU" altLang="en-US" smtClean="0"/>
              <a:pPr/>
              <a:t>16</a:t>
            </a:fld>
            <a:endParaRPr lang="en-AU" altLang="en-US"/>
          </a:p>
        </p:txBody>
      </p:sp>
    </p:spTree>
    <p:extLst>
      <p:ext uri="{BB962C8B-B14F-4D97-AF65-F5344CB8AC3E}">
        <p14:creationId xmlns:p14="http://schemas.microsoft.com/office/powerpoint/2010/main" val="2865697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D92FA7B3-344F-AC5A-D6CD-0202072BDEEA}"/>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65A8E943-05E1-0444-A97D-A290EE56AF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Development is ongoing and updates are rapidly deployed, giving customers timely access to the latest features. Newly developed features include the distance to nearest sample being natively written to the block model from within </a:t>
            </a:r>
            <a:r>
              <a:rPr lang="en-US" sz="1800" b="0" i="0" u="none" strike="noStrike" dirty="0" err="1">
                <a:solidFill>
                  <a:srgbClr val="000000"/>
                </a:solidFill>
                <a:effectLst/>
                <a:latin typeface="Arial" panose="020B0604020202020204" pitchFamily="34" charset="0"/>
              </a:rPr>
              <a:t>DomainMCF</a:t>
            </a:r>
            <a:r>
              <a:rPr lang="en-US" sz="1800" b="0" i="0" u="none" strike="noStrike" dirty="0">
                <a:solidFill>
                  <a:srgbClr val="000000"/>
                </a:solidFill>
                <a:effectLst/>
                <a:latin typeface="Arial" panose="020B0604020202020204" pitchFamily="34" charset="0"/>
              </a:rPr>
              <a:t>. Future enhancements may include output to wireframe, integrated anisotropy control, fault block modelling, and reporting tools that improve transparency of the algorithm to the operator. </a:t>
            </a:r>
          </a:p>
          <a:p>
            <a:pPr rtl="0">
              <a:spcBef>
                <a:spcPts val="0"/>
              </a:spcBef>
              <a:spcAft>
                <a:spcPts val="0"/>
              </a:spcAft>
            </a:pPr>
            <a:r>
              <a:rPr lang="en-US" sz="1800" b="0" i="0" u="none" strike="noStrike" dirty="0">
                <a:solidFill>
                  <a:srgbClr val="000000"/>
                </a:solidFill>
                <a:effectLst/>
                <a:latin typeface="Arial" panose="020B0604020202020204" pitchFamily="34" charset="0"/>
              </a:rPr>
              <a:t>We see </a:t>
            </a:r>
            <a:r>
              <a:rPr lang="en-US" sz="1800" b="0" i="0" u="none" strike="noStrike" dirty="0" err="1">
                <a:solidFill>
                  <a:srgbClr val="000000"/>
                </a:solidFill>
                <a:effectLst/>
                <a:latin typeface="Arial" panose="020B0604020202020204" pitchFamily="34" charset="0"/>
              </a:rPr>
              <a:t>DomainMCF</a:t>
            </a:r>
            <a:r>
              <a:rPr lang="en-US" sz="1800" b="0" i="0" u="none" strike="noStrike" dirty="0">
                <a:solidFill>
                  <a:srgbClr val="000000"/>
                </a:solidFill>
                <a:effectLst/>
                <a:latin typeface="Arial" panose="020B0604020202020204" pitchFamily="34" charset="0"/>
              </a:rPr>
              <a:t> being deployed for a range of applications, from large scale mine-wide models down to individual blasts for rapid grade control modelling.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Thank you for your time and attention.</a:t>
            </a:r>
            <a:endParaRPr lang="en-US" b="0" dirty="0">
              <a:effectLst/>
            </a:endParaRPr>
          </a:p>
          <a:p>
            <a:br>
              <a:rPr lang="en-US" dirty="0"/>
            </a:br>
            <a:endParaRPr lang="en-AU" altLang="en-US" dirty="0">
              <a:latin typeface="Arial" panose="020B0604020202020204" pitchFamily="34" charset="0"/>
              <a:cs typeface="Arial" panose="020B0604020202020204" pitchFamily="34" charset="0"/>
            </a:endParaRPr>
          </a:p>
        </p:txBody>
      </p:sp>
      <p:sp>
        <p:nvSpPr>
          <p:cNvPr id="32772" name="Slide Number Placeholder 3">
            <a:extLst>
              <a:ext uri="{FF2B5EF4-FFF2-40B4-BE49-F238E27FC236}">
                <a16:creationId xmlns:a16="http://schemas.microsoft.com/office/drawing/2014/main" id="{E2C20916-439F-9480-26F1-044EA80F5B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882538-0F2E-45ED-A0B5-599016C1C6CD}" type="slidenum">
              <a:rPr lang="en-AU" altLang="en-US" smtClean="0"/>
              <a:pPr/>
              <a:t>17</a:t>
            </a:fld>
            <a:endParaRPr lang="en-AU" altLang="en-US"/>
          </a:p>
        </p:txBody>
      </p:sp>
    </p:spTree>
    <p:extLst>
      <p:ext uri="{BB962C8B-B14F-4D97-AF65-F5344CB8AC3E}">
        <p14:creationId xmlns:p14="http://schemas.microsoft.com/office/powerpoint/2010/main" val="366940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73D62CD4-8768-A308-2674-1CCD124CB384}"/>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4A0F8A10-4B1C-0DA2-246C-48875EBEBE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6117A36-F27D-86FE-AE0E-B1DF6AC30345}"/>
              </a:ext>
            </a:extLst>
          </p:cNvPr>
          <p:cNvSpPr>
            <a:spLocks noGrp="1"/>
          </p:cNvSpPr>
          <p:nvPr>
            <p:ph type="sldNum" sz="quarter" idx="5"/>
          </p:nvPr>
        </p:nvSpPr>
        <p:spPr/>
        <p:txBody>
          <a:bodyPr/>
          <a:lstStyle/>
          <a:p>
            <a:pPr fontAlgn="auto">
              <a:spcBef>
                <a:spcPts val="0"/>
              </a:spcBef>
              <a:spcAft>
                <a:spcPts val="0"/>
              </a:spcAft>
              <a:buClr>
                <a:srgbClr val="000000"/>
              </a:buClr>
              <a:buSzPts val="1200"/>
              <a:buFont typeface="Arial"/>
              <a:buNone/>
              <a:defRPr/>
            </a:pPr>
            <a:fld id="{A8251833-7FDD-4205-AFD0-FB2B9D4DDB49}" type="slidenum">
              <a:rPr lang="en-US" kern="0" smtClean="0">
                <a:solidFill>
                  <a:srgbClr val="000000"/>
                </a:solidFill>
                <a:latin typeface="Arial"/>
                <a:ea typeface="Arial"/>
                <a:cs typeface="Arial"/>
                <a:sym typeface="Arial"/>
              </a:rPr>
              <a:pPr fontAlgn="auto">
                <a:spcBef>
                  <a:spcPts val="0"/>
                </a:spcBef>
                <a:spcAft>
                  <a:spcPts val="0"/>
                </a:spcAft>
                <a:buClr>
                  <a:srgbClr val="000000"/>
                </a:buClr>
                <a:buSzPts val="1200"/>
                <a:buFont typeface="Arial"/>
                <a:buNone/>
                <a:defRPr/>
              </a:pPr>
              <a:t>18</a:t>
            </a:fld>
            <a:endParaRPr lang="en-US" sz="1400" kern="0" dirty="0">
              <a:solidFill>
                <a:srgbClr val="000000"/>
              </a:solidFill>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FBD6BA92-E4BA-1E6D-ED65-B213F2E1B69B}"/>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3C844DE9-9DF1-3EB1-51FB-D102EF626F7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59396" name="Slide Number Placeholder 3">
            <a:extLst>
              <a:ext uri="{FF2B5EF4-FFF2-40B4-BE49-F238E27FC236}">
                <a16:creationId xmlns:a16="http://schemas.microsoft.com/office/drawing/2014/main" id="{76475EA9-28AB-62B4-A7BC-A229014870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623D686-30FB-4DE0-A7B0-CA9C71827D04}" type="slidenum">
              <a:rPr lang="en-AU" altLang="en-US" smtClean="0"/>
              <a:pPr/>
              <a:t>19</a:t>
            </a:fld>
            <a:endParaRPr lang="en-AU"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9A5AAF18-710B-8E4B-8384-C21812B3CCFB}"/>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D52B7FD7-4E7B-0674-FD28-B80315F2CA8E}"/>
              </a:ext>
            </a:extLst>
          </p:cNvPr>
          <p:cNvSpPr>
            <a:spLocks noGrp="1"/>
          </p:cNvSpPr>
          <p:nvPr>
            <p:ph type="body" idx="1"/>
          </p:nvPr>
        </p:nvSpPr>
        <p:spPr>
          <a:ln/>
        </p:spPr>
        <p:txBody>
          <a:bodyPr/>
          <a:lstStyle/>
          <a:p>
            <a:pPr>
              <a:defRPr/>
            </a:pPr>
            <a:r>
              <a:rPr lang="en-GB" altLang="en-US" sz="2000" dirty="0">
                <a:latin typeface="Arial" panose="020B0604020202020204" pitchFamily="34" charset="0"/>
                <a:cs typeface="Arial" panose="020B0604020202020204" pitchFamily="34" charset="0"/>
              </a:rPr>
              <a:t>For those not familiar with </a:t>
            </a:r>
            <a:r>
              <a:rPr lang="en-GB" altLang="en-US" sz="2000" dirty="0" err="1">
                <a:latin typeface="Arial" panose="020B0604020202020204" pitchFamily="34" charset="0"/>
                <a:cs typeface="Arial" panose="020B0604020202020204" pitchFamily="34" charset="0"/>
              </a:rPr>
              <a:t>Maptek</a:t>
            </a:r>
            <a:r>
              <a:rPr lang="en-GB" altLang="en-US" sz="2000" dirty="0">
                <a:latin typeface="Arial" panose="020B0604020202020204" pitchFamily="34" charset="0"/>
                <a:cs typeface="Arial" panose="020B0604020202020204" pitchFamily="34" charset="0"/>
              </a:rPr>
              <a:t>, we’re a global mining technology company with 24 locations worldwide and around 400 employees.</a:t>
            </a:r>
            <a:br>
              <a:rPr lang="en-GB" altLang="en-US" sz="1800" dirty="0">
                <a:latin typeface="Arial" panose="020B0604020202020204" pitchFamily="34" charset="0"/>
                <a:cs typeface="Arial" panose="020B0604020202020204" pitchFamily="34" charset="0"/>
              </a:rPr>
            </a:br>
            <a:endParaRPr lang="en-GB" altLang="en-US" sz="1800" dirty="0">
              <a:latin typeface="Arial" panose="020B0604020202020204" pitchFamily="34" charset="0"/>
              <a:cs typeface="Arial" panose="020B0604020202020204" pitchFamily="34" charset="0"/>
            </a:endParaRPr>
          </a:p>
          <a:p>
            <a:pPr>
              <a:defRPr/>
            </a:pPr>
            <a:endParaRPr lang="en-GB" altLang="en-US" sz="1800" dirty="0">
              <a:latin typeface="Arial" panose="020B0604020202020204" pitchFamily="34" charset="0"/>
              <a:cs typeface="Arial" panose="020B0604020202020204" pitchFamily="34" charset="0"/>
            </a:endParaRPr>
          </a:p>
          <a:p>
            <a:pPr lvl="1">
              <a:defRPr/>
            </a:pPr>
            <a:endParaRPr lang="en-GB" altLang="en-US" sz="1800" dirty="0">
              <a:latin typeface="Arial" panose="020B0604020202020204" pitchFamily="34" charset="0"/>
              <a:cs typeface="Arial" panose="020B0604020202020204" pitchFamily="34" charset="0"/>
            </a:endParaRPr>
          </a:p>
          <a:p>
            <a:pPr>
              <a:defRPr/>
            </a:pPr>
            <a:endParaRPr lang="en-AU" altLang="en-US" dirty="0">
              <a:latin typeface="Arial" panose="020B0604020202020204" pitchFamily="34" charset="0"/>
              <a:cs typeface="Arial" panose="020B0604020202020204" pitchFamily="34" charset="0"/>
            </a:endParaRPr>
          </a:p>
        </p:txBody>
      </p:sp>
      <p:sp>
        <p:nvSpPr>
          <p:cNvPr id="20484" name="Slide Number Placeholder 3">
            <a:extLst>
              <a:ext uri="{FF2B5EF4-FFF2-40B4-BE49-F238E27FC236}">
                <a16:creationId xmlns:a16="http://schemas.microsoft.com/office/drawing/2014/main" id="{F682DCE5-86A8-2246-8540-D9A4E89E5AC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E035418-1083-45A7-A21E-684D05FE6FAC}" type="slidenum">
              <a:rPr lang="en-AU" altLang="en-US" smtClean="0"/>
              <a:pPr>
                <a:spcBef>
                  <a:spcPct val="0"/>
                </a:spcBef>
              </a:pPr>
              <a:t>2</a:t>
            </a:fld>
            <a:endParaRPr lang="en-AU"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D92FA7B3-344F-AC5A-D6CD-0202072BDEEA}"/>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65A8E943-05E1-0444-A97D-A290EE56AF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Some of the failures of AI systems can be kind of funny, like the DARPA robot trained to detect humans, that walk like humans, that was fooled by marines who approached the robot by doing somersaults, hiding in boxes and loudly giggling, and holding a stick pretending to be trees.</a:t>
            </a:r>
            <a:endParaRPr lang="en-US" sz="2800" b="0" dirty="0">
              <a:effectLst/>
            </a:endParaRPr>
          </a:p>
          <a:p>
            <a:pPr rtl="0">
              <a:spcBef>
                <a:spcPts val="0"/>
              </a:spcBef>
              <a:spcAft>
                <a:spcPts val="0"/>
              </a:spcAft>
            </a:pPr>
            <a:br>
              <a:rPr lang="en-US" sz="2800" b="0" dirty="0">
                <a:effectLst/>
              </a:rPr>
            </a:br>
            <a:r>
              <a:rPr lang="en-US" sz="1800" b="0" i="0" u="none" strike="noStrike" dirty="0">
                <a:solidFill>
                  <a:srgbClr val="000000"/>
                </a:solidFill>
                <a:effectLst/>
                <a:latin typeface="Arial" panose="020B0604020202020204" pitchFamily="34" charset="0"/>
              </a:rPr>
              <a:t>Others are not so funny, such as the Met Police image recognition system that wrongly identified innocent people as criminals. Such systems have resulted in extremely traumatic experiences for innocent members of the public.</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In the mining industry, several companies have seen drastic declines in their valuations after previously accepted implicit models had turned out to be overstating the reserve.</a:t>
            </a:r>
          </a:p>
          <a:p>
            <a:pPr rtl="0">
              <a:spcBef>
                <a:spcPts val="0"/>
              </a:spcBef>
              <a:spcAft>
                <a:spcPts val="0"/>
              </a:spcAft>
            </a:pPr>
            <a:endParaRPr lang="en-US" sz="1800"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In short, it is easy to </a:t>
            </a:r>
            <a:r>
              <a:rPr lang="en-US" sz="1800" b="0" i="0" u="sng" dirty="0">
                <a:solidFill>
                  <a:srgbClr val="000000"/>
                </a:solidFill>
                <a:effectLst/>
                <a:latin typeface="Arial" panose="020B0604020202020204" pitchFamily="34" charset="0"/>
              </a:rPr>
              <a:t>use</a:t>
            </a:r>
            <a:r>
              <a:rPr lang="en-US" sz="1800" b="0" i="0" u="none" strike="noStrike" dirty="0">
                <a:solidFill>
                  <a:srgbClr val="000000"/>
                </a:solidFill>
                <a:effectLst/>
                <a:latin typeface="Arial" panose="020B0604020202020204" pitchFamily="34" charset="0"/>
              </a:rPr>
              <a:t> a machine learning technology. To use it effectively requires a level of professional oversight to ensure that the results are acceptable.</a:t>
            </a:r>
            <a:endParaRPr lang="en-US" sz="1800"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 </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2800" b="0" dirty="0">
                <a:effectLst/>
              </a:rPr>
              <a:t>https://www.forbes.com/sites/bernardmarr/2023/06/02/the-15-biggest-risks-of-artificial-intelligence/</a:t>
            </a:r>
          </a:p>
          <a:p>
            <a:pPr rtl="0">
              <a:spcBef>
                <a:spcPts val="0"/>
              </a:spcBef>
              <a:spcAft>
                <a:spcPts val="0"/>
              </a:spcAft>
            </a:pPr>
            <a:endParaRPr lang="en-US" sz="2800" b="0" dirty="0">
              <a:effectLst/>
            </a:endParaRPr>
          </a:p>
          <a:p>
            <a:pPr rtl="0">
              <a:spcBef>
                <a:spcPts val="0"/>
              </a:spcBef>
              <a:spcAft>
                <a:spcPts val="0"/>
              </a:spcAft>
            </a:pPr>
            <a:r>
              <a:rPr lang="en-US" sz="2800" b="0" dirty="0">
                <a:effectLst/>
              </a:rPr>
              <a:t>https://coringmagazine.com/article/ai-take-geologists-jobs/</a:t>
            </a:r>
          </a:p>
          <a:p>
            <a:pPr rtl="0">
              <a:spcBef>
                <a:spcPts val="0"/>
              </a:spcBef>
              <a:spcAft>
                <a:spcPts val="0"/>
              </a:spcAft>
            </a:pPr>
            <a:endParaRPr lang="en-US" sz="2800" b="0" dirty="0">
              <a:effectLst/>
            </a:endParaRPr>
          </a:p>
          <a:p>
            <a:pPr rtl="0">
              <a:spcBef>
                <a:spcPts val="0"/>
              </a:spcBef>
              <a:spcAft>
                <a:spcPts val="0"/>
              </a:spcAft>
            </a:pPr>
            <a:endParaRPr lang="en-US" sz="2800" b="0" dirty="0">
              <a:effectLst/>
            </a:endParaRPr>
          </a:p>
          <a:p>
            <a:pPr rtl="0">
              <a:spcBef>
                <a:spcPts val="0"/>
              </a:spcBef>
              <a:spcAft>
                <a:spcPts val="0"/>
              </a:spcAft>
            </a:pPr>
            <a:endParaRPr lang="en-US" sz="2800" b="0" dirty="0">
              <a:effectLst/>
            </a:endParaRPr>
          </a:p>
        </p:txBody>
      </p:sp>
      <p:sp>
        <p:nvSpPr>
          <p:cNvPr id="32772" name="Slide Number Placeholder 3">
            <a:extLst>
              <a:ext uri="{FF2B5EF4-FFF2-40B4-BE49-F238E27FC236}">
                <a16:creationId xmlns:a16="http://schemas.microsoft.com/office/drawing/2014/main" id="{E2C20916-439F-9480-26F1-044EA80F5B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882538-0F2E-45ED-A0B5-599016C1C6CD}" type="slidenum">
              <a:rPr lang="en-AU" altLang="en-US" smtClean="0"/>
              <a:pPr/>
              <a:t>20</a:t>
            </a:fld>
            <a:endParaRPr lang="en-AU" altLang="en-US"/>
          </a:p>
        </p:txBody>
      </p:sp>
    </p:spTree>
    <p:extLst>
      <p:ext uri="{BB962C8B-B14F-4D97-AF65-F5344CB8AC3E}">
        <p14:creationId xmlns:p14="http://schemas.microsoft.com/office/powerpoint/2010/main" val="181369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63C6BC03-F65F-2C8A-A2F3-8C5DDEC49142}"/>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D41E7A60-B45D-1FDC-0DEF-7A220BDD4EA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sz="2000">
                <a:latin typeface="Arial" panose="020B0604020202020204" pitchFamily="34" charset="0"/>
                <a:cs typeface="Arial" panose="020B0604020202020204" pitchFamily="34" charset="0"/>
              </a:rPr>
              <a:t>30% of staff in product development or R&amp;D roles</a:t>
            </a:r>
          </a:p>
          <a:p>
            <a:pPr lvl="1"/>
            <a:r>
              <a:rPr lang="en-US" altLang="en-US" sz="1800">
                <a:latin typeface="Arial" panose="020B0604020202020204" pitchFamily="34" charset="0"/>
                <a:cs typeface="Arial" panose="020B0604020202020204" pitchFamily="34" charset="0"/>
              </a:rPr>
              <a:t>Maptek is constantly working to improve and maintain all our existing products, and to develop and deliver new technology capability</a:t>
            </a:r>
          </a:p>
          <a:p>
            <a:pPr lvl="1"/>
            <a:r>
              <a:rPr lang="en-US" altLang="en-US" sz="1800">
                <a:latin typeface="Arial" panose="020B0604020202020204" pitchFamily="34" charset="0"/>
                <a:cs typeface="Arial" panose="020B0604020202020204" pitchFamily="34" charset="0"/>
              </a:rPr>
              <a:t>Approximately 25% of revenue reinvested in product maintenance, research and development</a:t>
            </a:r>
          </a:p>
          <a:p>
            <a:pPr lvl="1"/>
            <a:endParaRPr lang="en-US" altLang="en-US" sz="1800">
              <a:latin typeface="Arial" panose="020B0604020202020204" pitchFamily="34" charset="0"/>
              <a:cs typeface="Arial" panose="020B0604020202020204" pitchFamily="34" charset="0"/>
            </a:endParaRPr>
          </a:p>
          <a:p>
            <a:pPr>
              <a:buFontTx/>
              <a:buChar char="•"/>
            </a:pPr>
            <a:r>
              <a:rPr lang="en-US" altLang="en-US" sz="2000">
                <a:latin typeface="Arial" panose="020B0604020202020204" pitchFamily="34" charset="0"/>
                <a:cs typeface="Arial" panose="020B0604020202020204" pitchFamily="34" charset="0"/>
              </a:rPr>
              <a:t>34% of staff engaged in technical services – end user support, training and consulting</a:t>
            </a:r>
          </a:p>
          <a:p>
            <a:pPr lvl="1"/>
            <a:r>
              <a:rPr lang="en-US" altLang="en-US" sz="1800">
                <a:latin typeface="Arial" panose="020B0604020202020204" pitchFamily="34" charset="0"/>
                <a:cs typeface="Arial" panose="020B0604020202020204" pitchFamily="34" charset="0"/>
              </a:rPr>
              <a:t>Experienced mining professionals with the ability to understand customer problems and work collaboratively to develop a solution</a:t>
            </a:r>
          </a:p>
          <a:p>
            <a:pPr lvl="1"/>
            <a:endParaRPr lang="en-US" altLang="en-US" sz="1800">
              <a:latin typeface="Arial" panose="020B0604020202020204" pitchFamily="34" charset="0"/>
              <a:cs typeface="Arial" panose="020B0604020202020204" pitchFamily="34" charset="0"/>
            </a:endParaRPr>
          </a:p>
          <a:p>
            <a:pPr>
              <a:buFontTx/>
              <a:buChar char="•"/>
            </a:pPr>
            <a:r>
              <a:rPr lang="en-US" altLang="en-US" sz="2000">
                <a:latin typeface="Arial" panose="020B0604020202020204" pitchFamily="34" charset="0"/>
                <a:cs typeface="Arial" panose="020B0604020202020204" pitchFamily="34" charset="0"/>
              </a:rPr>
              <a:t> Management focused on reliable, sustainable delivery of the best technical solutions. Partnering with customers to add value where they need it – their success is our success</a:t>
            </a:r>
          </a:p>
          <a:p>
            <a:endParaRPr lang="en-AU" altLang="en-US">
              <a:latin typeface="Arial" panose="020B0604020202020204" pitchFamily="34" charset="0"/>
              <a:cs typeface="Arial" panose="020B0604020202020204" pitchFamily="34" charset="0"/>
            </a:endParaRPr>
          </a:p>
          <a:p>
            <a:endParaRPr lang="en-AU" altLang="en-US">
              <a:latin typeface="Arial" panose="020B0604020202020204" pitchFamily="34" charset="0"/>
              <a:cs typeface="Arial" panose="020B0604020202020204" pitchFamily="34" charset="0"/>
            </a:endParaRPr>
          </a:p>
        </p:txBody>
      </p:sp>
      <p:sp>
        <p:nvSpPr>
          <p:cNvPr id="24580" name="Slide Number Placeholder 3">
            <a:extLst>
              <a:ext uri="{FF2B5EF4-FFF2-40B4-BE49-F238E27FC236}">
                <a16:creationId xmlns:a16="http://schemas.microsoft.com/office/drawing/2014/main" id="{504F3645-148D-27D8-D883-84302630487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27AEE9-8484-4A6C-94CD-5E609689FDEC}" type="slidenum">
              <a:rPr lang="en-AU" altLang="en-US" smtClean="0"/>
              <a:pPr>
                <a:spcBef>
                  <a:spcPct val="0"/>
                </a:spcBef>
              </a:pPr>
              <a:t>21</a:t>
            </a:fld>
            <a:endParaRPr lang="en-AU"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2B697336-DAAE-FC5B-228C-47C6FBC8904A}"/>
              </a:ext>
            </a:extLst>
          </p:cNvPr>
          <p:cNvSpPr>
            <a:spLocks noGrp="1" noRot="1" noChangeAspect="1" noChangeArrowheads="1" noTextEdit="1"/>
          </p:cNvSpPr>
          <p:nvPr>
            <p:ph type="sldImg"/>
          </p:nvPr>
        </p:nvSpPr>
        <p:spPr>
          <a:ln/>
        </p:spPr>
      </p:sp>
      <p:sp>
        <p:nvSpPr>
          <p:cNvPr id="12291" name="Notes Placeholder 2">
            <a:extLst>
              <a:ext uri="{FF2B5EF4-FFF2-40B4-BE49-F238E27FC236}">
                <a16:creationId xmlns:a16="http://schemas.microsoft.com/office/drawing/2014/main" id="{86B8EF06-FD69-186F-CED4-84BFA62294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latin typeface="Arial" panose="020B0604020202020204" pitchFamily="34" charset="0"/>
                <a:cs typeface="Arial" panose="020B0604020202020204" pitchFamily="34" charset="0"/>
              </a:rPr>
              <a:t>In order to make mining more efficient, we believe that </a:t>
            </a:r>
            <a:r>
              <a:rPr lang="en-AU" altLang="en-US">
                <a:solidFill>
                  <a:srgbClr val="4D9D37"/>
                </a:solidFill>
                <a:latin typeface="Arial" panose="020B0604020202020204" pitchFamily="34" charset="0"/>
                <a:cs typeface="Arial" panose="020B0604020202020204" pitchFamily="34" charset="0"/>
              </a:rPr>
              <a:t>miners should be enabled to make better decisions</a:t>
            </a:r>
            <a:r>
              <a:rPr lang="en-AU" altLang="en-US">
                <a:latin typeface="Arial" panose="020B0604020202020204" pitchFamily="34" charset="0"/>
                <a:cs typeface="Arial" panose="020B0604020202020204" pitchFamily="34" charset="0"/>
              </a:rPr>
              <a:t>.</a:t>
            </a:r>
          </a:p>
          <a:p>
            <a:endParaRPr lang="en-AU" altLang="en-US">
              <a:latin typeface="Arial" panose="020B0604020202020204" pitchFamily="34" charset="0"/>
              <a:cs typeface="Arial" panose="020B0604020202020204" pitchFamily="34" charset="0"/>
            </a:endParaRPr>
          </a:p>
          <a:p>
            <a:r>
              <a:rPr lang="en-AU" altLang="en-US">
                <a:latin typeface="Arial" panose="020B0604020202020204" pitchFamily="34" charset="0"/>
                <a:cs typeface="Arial" panose="020B0604020202020204" pitchFamily="34" charset="0"/>
              </a:rPr>
              <a:t>That’s why all our effort is focused on providing </a:t>
            </a:r>
            <a:r>
              <a:rPr lang="en-AU" altLang="en-US">
                <a:solidFill>
                  <a:srgbClr val="4D9D37"/>
                </a:solidFill>
                <a:latin typeface="Arial" panose="020B0604020202020204" pitchFamily="34" charset="0"/>
                <a:cs typeface="Arial" panose="020B0604020202020204" pitchFamily="34" charset="0"/>
              </a:rPr>
              <a:t>integrated decision support capability</a:t>
            </a:r>
            <a:r>
              <a:rPr lang="en-AU" altLang="en-US">
                <a:latin typeface="Arial" panose="020B0604020202020204" pitchFamily="34" charset="0"/>
                <a:cs typeface="Arial" panose="020B0604020202020204" pitchFamily="34" charset="0"/>
              </a:rPr>
              <a:t>.</a:t>
            </a:r>
          </a:p>
          <a:p>
            <a:endParaRPr lang="en-AU" altLang="en-US">
              <a:latin typeface="Arial" panose="020B0604020202020204" pitchFamily="34" charset="0"/>
              <a:cs typeface="Arial" panose="020B0604020202020204" pitchFamily="34" charset="0"/>
            </a:endParaRPr>
          </a:p>
          <a:p>
            <a:r>
              <a:rPr lang="en-AU" altLang="en-US">
                <a:latin typeface="Arial" panose="020B0604020202020204" pitchFamily="34" charset="0"/>
                <a:cs typeface="Arial" panose="020B0604020202020204" pitchFamily="34" charset="0"/>
              </a:rPr>
              <a:t>This integration is particularly important as it enables us to </a:t>
            </a:r>
            <a:r>
              <a:rPr lang="en-AU" altLang="en-US">
                <a:solidFill>
                  <a:srgbClr val="4D9D37"/>
                </a:solidFill>
                <a:latin typeface="Arial" panose="020B0604020202020204" pitchFamily="34" charset="0"/>
                <a:cs typeface="Arial" panose="020B0604020202020204" pitchFamily="34" charset="0"/>
              </a:rPr>
              <a:t>turn data into knowledge </a:t>
            </a:r>
            <a:r>
              <a:rPr lang="en-AU" altLang="en-US">
                <a:latin typeface="Arial" panose="020B0604020202020204" pitchFamily="34" charset="0"/>
                <a:cs typeface="Arial" panose="020B0604020202020204" pitchFamily="34" charset="0"/>
              </a:rPr>
              <a:t>at every stage of the mining life-cycle.</a:t>
            </a:r>
          </a:p>
          <a:p>
            <a:endParaRPr lang="en-AU" altLang="en-US">
              <a:latin typeface="Arial" panose="020B0604020202020204" pitchFamily="34" charset="0"/>
              <a:cs typeface="Arial" panose="020B0604020202020204" pitchFamily="34" charset="0"/>
            </a:endParaRPr>
          </a:p>
          <a:p>
            <a:r>
              <a:rPr lang="en-AU" altLang="en-US">
                <a:latin typeface="Arial" panose="020B0604020202020204" pitchFamily="34" charset="0"/>
                <a:cs typeface="Arial" panose="020B0604020202020204" pitchFamily="34" charset="0"/>
              </a:rPr>
              <a:t>Ultimately, by fully integrating that knowledge </a:t>
            </a:r>
            <a:r>
              <a:rPr lang="en-AU" altLang="en-US">
                <a:solidFill>
                  <a:srgbClr val="4D9D37"/>
                </a:solidFill>
                <a:latin typeface="Arial" panose="020B0604020202020204" pitchFamily="34" charset="0"/>
                <a:cs typeface="Arial" panose="020B0604020202020204" pitchFamily="34" charset="0"/>
              </a:rPr>
              <a:t>we want to change the way mining is done</a:t>
            </a:r>
            <a:r>
              <a:rPr lang="en-AU" altLang="en-US">
                <a:latin typeface="Arial" panose="020B0604020202020204" pitchFamily="34" charset="0"/>
                <a:cs typeface="Arial" panose="020B0604020202020204" pitchFamily="34" charset="0"/>
              </a:rPr>
              <a:t>, forever.</a:t>
            </a:r>
          </a:p>
          <a:p>
            <a:endParaRPr lang="en-AU" altLang="en-US">
              <a:latin typeface="Arial" panose="020B0604020202020204" pitchFamily="34" charset="0"/>
              <a:cs typeface="Arial" panose="020B0604020202020204" pitchFamily="34" charset="0"/>
            </a:endParaRPr>
          </a:p>
          <a:p>
            <a:r>
              <a:rPr lang="en-AU" altLang="en-US">
                <a:latin typeface="Arial" panose="020B0604020202020204" pitchFamily="34" charset="0"/>
                <a:cs typeface="Arial" panose="020B0604020202020204" pitchFamily="34" charset="0"/>
              </a:rPr>
              <a:t>And we’ll </a:t>
            </a:r>
            <a:r>
              <a:rPr lang="en-AU" altLang="en-US">
                <a:solidFill>
                  <a:srgbClr val="4D9D37"/>
                </a:solidFill>
                <a:latin typeface="Arial" panose="020B0604020202020204" pitchFamily="34" charset="0"/>
                <a:cs typeface="Arial" panose="020B0604020202020204" pitchFamily="34" charset="0"/>
              </a:rPr>
              <a:t>create tomorrow </a:t>
            </a:r>
            <a:r>
              <a:rPr lang="en-AU" altLang="en-US">
                <a:latin typeface="Arial" panose="020B0604020202020204" pitchFamily="34" charset="0"/>
                <a:cs typeface="Arial" panose="020B0604020202020204" pitchFamily="34" charset="0"/>
              </a:rPr>
              <a:t>by </a:t>
            </a:r>
            <a:r>
              <a:rPr lang="en-AU" altLang="en-US">
                <a:solidFill>
                  <a:srgbClr val="4D9D37"/>
                </a:solidFill>
                <a:latin typeface="Arial" panose="020B0604020202020204" pitchFamily="34" charset="0"/>
                <a:cs typeface="Arial" panose="020B0604020202020204" pitchFamily="34" charset="0"/>
              </a:rPr>
              <a:t>walking in their shoes, being smarter together making it simple and being courageous.</a:t>
            </a:r>
          </a:p>
          <a:p>
            <a:endParaRPr lang="en-AU" altLang="en-US">
              <a:latin typeface="Arial" panose="020B0604020202020204" pitchFamily="34" charset="0"/>
              <a:cs typeface="Arial" panose="020B0604020202020204" pitchFamily="34" charset="0"/>
            </a:endParaRPr>
          </a:p>
        </p:txBody>
      </p:sp>
      <p:sp>
        <p:nvSpPr>
          <p:cNvPr id="12292" name="Slide Number Placeholder 3">
            <a:extLst>
              <a:ext uri="{FF2B5EF4-FFF2-40B4-BE49-F238E27FC236}">
                <a16:creationId xmlns:a16="http://schemas.microsoft.com/office/drawing/2014/main" id="{C3D3DBBB-F300-6D9D-CC80-A3B17EC910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01EAEBC-DE94-4032-BF5F-B46275EB375A}" type="slidenum">
              <a:rPr lang="en-AU" altLang="en-US" smtClean="0"/>
              <a:pPr/>
              <a:t>22</a:t>
            </a:fld>
            <a:endParaRPr lang="en-AU"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8AF0CE14-25C6-39EE-54E2-EE22D2F3FE74}"/>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19BFBFFE-9268-6CBE-6A26-D55C4C4129C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altLang="en-US">
                <a:latin typeface="Arial" panose="020B0604020202020204" pitchFamily="34" charset="0"/>
                <a:cs typeface="Arial" panose="020B0604020202020204" pitchFamily="34" charset="0"/>
              </a:rPr>
              <a:t>For innovative miners</a:t>
            </a:r>
          </a:p>
          <a:p>
            <a:pPr lvl="1"/>
            <a:r>
              <a:rPr lang="en-US" altLang="en-US">
                <a:latin typeface="Arial" panose="020B0604020202020204" pitchFamily="34" charset="0"/>
                <a:cs typeface="Arial" panose="020B0604020202020204" pitchFamily="34" charset="0"/>
              </a:rPr>
              <a:t>Maptek is the industry leader</a:t>
            </a:r>
          </a:p>
          <a:p>
            <a:pPr lvl="1"/>
            <a:r>
              <a:rPr lang="en-US" altLang="en-US">
                <a:latin typeface="Arial" panose="020B0604020202020204" pitchFamily="34" charset="0"/>
                <a:cs typeface="Arial" panose="020B0604020202020204" pitchFamily="34" charset="0"/>
              </a:rPr>
              <a:t>That delivers optimised business performance</a:t>
            </a:r>
          </a:p>
          <a:p>
            <a:pPr lvl="1"/>
            <a:r>
              <a:rPr lang="en-US" altLang="en-US">
                <a:latin typeface="Arial" panose="020B0604020202020204" pitchFamily="34" charset="0"/>
                <a:cs typeface="Arial" panose="020B0604020202020204" pitchFamily="34" charset="0"/>
              </a:rPr>
              <a:t>Because only Maptek does it all</a:t>
            </a:r>
            <a:endParaRPr lang="en-GB" altLang="en-US">
              <a:latin typeface="Arial" panose="020B0604020202020204" pitchFamily="34" charset="0"/>
              <a:cs typeface="Arial" panose="020B0604020202020204" pitchFamily="34" charset="0"/>
            </a:endParaRPr>
          </a:p>
        </p:txBody>
      </p:sp>
      <p:sp>
        <p:nvSpPr>
          <p:cNvPr id="16388" name="Slide Number Placeholder 3">
            <a:extLst>
              <a:ext uri="{FF2B5EF4-FFF2-40B4-BE49-F238E27FC236}">
                <a16:creationId xmlns:a16="http://schemas.microsoft.com/office/drawing/2014/main" id="{018A4A9D-77A6-9964-0321-FEF35CC6A1B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118BE50-0D49-4E4C-96DD-B6DB38EDADBF}" type="slidenum">
              <a:rPr lang="en-AU" altLang="en-US" smtClean="0"/>
              <a:pPr>
                <a:spcBef>
                  <a:spcPct val="0"/>
                </a:spcBef>
              </a:pPr>
              <a:t>23</a:t>
            </a:fld>
            <a:endParaRPr lang="en-AU"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554BECC1-4221-45ED-20B5-EEC645F33E09}"/>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104F9C2D-973E-859B-2114-584547166D67}"/>
              </a:ext>
            </a:extLst>
          </p:cNvPr>
          <p:cNvSpPr>
            <a:spLocks noGrp="1"/>
          </p:cNvSpPr>
          <p:nvPr>
            <p:ph type="body" idx="1"/>
          </p:nvPr>
        </p:nvSpPr>
        <p:spPr/>
        <p:txBody>
          <a:bodyPr/>
          <a:lstStyle/>
          <a:p>
            <a:pPr>
              <a:defRPr/>
            </a:pPr>
            <a:r>
              <a:rPr lang="en-AU" sz="1000" dirty="0">
                <a:latin typeface="+mn-lt"/>
              </a:rPr>
              <a:t>Our customers’ core business is mining. </a:t>
            </a:r>
          </a:p>
          <a:p>
            <a:pPr>
              <a:defRPr/>
            </a:pPr>
            <a:endParaRPr lang="en-AU" sz="1000" dirty="0">
              <a:latin typeface="+mn-lt"/>
            </a:endParaRPr>
          </a:p>
          <a:p>
            <a:pPr eaLnBrk="1" fontAlgn="auto" hangingPunct="1">
              <a:spcBef>
                <a:spcPts val="0"/>
              </a:spcBef>
              <a:spcAft>
                <a:spcPts val="0"/>
              </a:spcAft>
              <a:defRPr/>
            </a:pPr>
            <a:r>
              <a:rPr lang="en-AU" sz="1000" dirty="0">
                <a:latin typeface="+mn-lt"/>
              </a:rPr>
              <a:t>Maptek core business is developing technology solutions for the mining industry.</a:t>
            </a:r>
          </a:p>
          <a:p>
            <a:pPr eaLnBrk="1" fontAlgn="auto" hangingPunct="1">
              <a:spcBef>
                <a:spcPts val="0"/>
              </a:spcBef>
              <a:spcAft>
                <a:spcPts val="0"/>
              </a:spcAft>
              <a:defRPr/>
            </a:pPr>
            <a:endParaRPr lang="en-AU" sz="1000" dirty="0">
              <a:latin typeface="+mn-lt"/>
            </a:endParaRPr>
          </a:p>
          <a:p>
            <a:pPr eaLnBrk="1" fontAlgn="auto" hangingPunct="1">
              <a:spcBef>
                <a:spcPts val="0"/>
              </a:spcBef>
              <a:spcAft>
                <a:spcPts val="0"/>
              </a:spcAft>
              <a:defRPr/>
            </a:pPr>
            <a:r>
              <a:rPr lang="en-AU" sz="1000" dirty="0">
                <a:latin typeface="+mn-lt"/>
              </a:rPr>
              <a:t>Extensive mining domain knowledge combined with application development expertise</a:t>
            </a:r>
          </a:p>
          <a:p>
            <a:pPr eaLnBrk="1" fontAlgn="auto" hangingPunct="1">
              <a:spcBef>
                <a:spcPts val="0"/>
              </a:spcBef>
              <a:spcAft>
                <a:spcPts val="0"/>
              </a:spcAft>
              <a:defRPr/>
            </a:pPr>
            <a:endParaRPr lang="en-AU" sz="1000" dirty="0">
              <a:latin typeface="+mn-lt"/>
            </a:endParaRPr>
          </a:p>
          <a:p>
            <a:pPr eaLnBrk="1" fontAlgn="auto" hangingPunct="1">
              <a:spcBef>
                <a:spcPts val="0"/>
              </a:spcBef>
              <a:spcAft>
                <a:spcPts val="0"/>
              </a:spcAft>
              <a:defRPr/>
            </a:pPr>
            <a:r>
              <a:rPr lang="en-AU" sz="1000" dirty="0">
                <a:latin typeface="+mn-lt"/>
              </a:rPr>
              <a:t>We partner with third party developers to integrate niche applications for a total, single source solution</a:t>
            </a:r>
          </a:p>
          <a:p>
            <a:pPr>
              <a:defRPr/>
            </a:pPr>
            <a:endParaRPr lang="en-AU" sz="1000" dirty="0">
              <a:latin typeface="+mn-lt"/>
            </a:endParaRPr>
          </a:p>
          <a:p>
            <a:pPr>
              <a:defRPr/>
            </a:pPr>
            <a:endParaRPr lang="en-AU" sz="1000" dirty="0">
              <a:latin typeface="+mn-lt"/>
            </a:endParaRPr>
          </a:p>
        </p:txBody>
      </p:sp>
      <p:sp>
        <p:nvSpPr>
          <p:cNvPr id="26628" name="Slide Number Placeholder 3">
            <a:extLst>
              <a:ext uri="{FF2B5EF4-FFF2-40B4-BE49-F238E27FC236}">
                <a16:creationId xmlns:a16="http://schemas.microsoft.com/office/drawing/2014/main" id="{616BA9DF-4C78-7800-F94C-D4FA8663AB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ECF3495-004E-4C55-94E4-FC682DFBCD7B}" type="slidenum">
              <a:rPr lang="en-AU" altLang="en-US" smtClean="0">
                <a:solidFill>
                  <a:srgbClr val="000000"/>
                </a:solidFill>
              </a:rPr>
              <a:pPr>
                <a:spcBef>
                  <a:spcPct val="0"/>
                </a:spcBef>
              </a:pPr>
              <a:t>24</a:t>
            </a:fld>
            <a:endParaRPr lang="en-AU" altLang="en-US">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114D6B5D-4766-366F-BC38-BEA950E79A1E}"/>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7AD8E256-6592-A673-F56C-40F84ED5738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latin typeface="Arial" panose="020B0604020202020204" pitchFamily="34" charset="0"/>
                <a:cs typeface="Arial" panose="020B0604020202020204" pitchFamily="34" charset="0"/>
              </a:rPr>
              <a:t>Vulcan</a:t>
            </a:r>
          </a:p>
          <a:p>
            <a:r>
              <a:rPr lang="en-AU" altLang="en-US">
                <a:latin typeface="Arial" panose="020B0604020202020204" pitchFamily="34" charset="0"/>
                <a:cs typeface="Arial" panose="020B0604020202020204" pitchFamily="34" charset="0"/>
              </a:rPr>
              <a:t>Vulcan has been leading the world in 3D geological modelling and mine planning software for almost 40 years</a:t>
            </a:r>
          </a:p>
          <a:p>
            <a:r>
              <a:rPr lang="en-AU" altLang="en-US">
                <a:latin typeface="Arial" panose="020B0604020202020204" pitchFamily="34" charset="0"/>
                <a:cs typeface="Arial" panose="020B0604020202020204" pitchFamily="34" charset="0"/>
              </a:rPr>
              <a:t>Exploration, resource modelling, mine design, mine planning, optimisation &amp; scheduling applications cover the mining execution chain</a:t>
            </a:r>
          </a:p>
          <a:p>
            <a:r>
              <a:rPr lang="en-AU" altLang="en-US">
                <a:latin typeface="Arial" panose="020B0604020202020204" pitchFamily="34" charset="0"/>
                <a:cs typeface="Arial" panose="020B0604020202020204" pitchFamily="34" charset="0"/>
              </a:rPr>
              <a:t>Flexible solution for all commodities, mining methods surface and underground</a:t>
            </a:r>
          </a:p>
          <a:p>
            <a:r>
              <a:rPr lang="en-AU" altLang="en-US">
                <a:latin typeface="Arial" panose="020B0604020202020204" pitchFamily="34" charset="0"/>
                <a:cs typeface="Arial" panose="020B0604020202020204" pitchFamily="34" charset="0"/>
              </a:rPr>
              <a:t>&gt;20,000 licences in more than 90 countries</a:t>
            </a:r>
          </a:p>
          <a:p>
            <a:r>
              <a:rPr lang="en-AU" altLang="en-US">
                <a:latin typeface="Arial" panose="020B0604020202020204" pitchFamily="34" charset="0"/>
                <a:cs typeface="Arial" panose="020B0604020202020204" pitchFamily="34" charset="0"/>
              </a:rPr>
              <a:t>Workbench provides a single technical data ecosystem for customers – soon to host additional product applications</a:t>
            </a:r>
          </a:p>
          <a:p>
            <a:endParaRPr lang="en-AU" altLang="en-US">
              <a:latin typeface="Arial" panose="020B0604020202020204" pitchFamily="34" charset="0"/>
              <a:cs typeface="Arial" panose="020B0604020202020204" pitchFamily="34" charset="0"/>
            </a:endParaRPr>
          </a:p>
        </p:txBody>
      </p:sp>
      <p:sp>
        <p:nvSpPr>
          <p:cNvPr id="28676" name="Slide Number Placeholder 3">
            <a:extLst>
              <a:ext uri="{FF2B5EF4-FFF2-40B4-BE49-F238E27FC236}">
                <a16:creationId xmlns:a16="http://schemas.microsoft.com/office/drawing/2014/main" id="{9A1AB7CC-E60D-0056-DA2F-CE00AAA094B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95BACAF-AF96-49DD-AC51-F48DE905577F}" type="slidenum">
              <a:rPr lang="en-AU" altLang="en-US" smtClean="0"/>
              <a:pPr/>
              <a:t>25</a:t>
            </a:fld>
            <a:endParaRPr lang="en-AU"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76956287-883E-6EA3-50FB-CED0545034E6}"/>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56975CB3-1D4F-D85A-CE0F-17810E56AB3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solidFill>
                  <a:srgbClr val="666666"/>
                </a:solidFill>
                <a:latin typeface="proxima-nova"/>
                <a:cs typeface="Arial" panose="020B0604020202020204" pitchFamily="34" charset="0"/>
              </a:rPr>
              <a:t>Maptek Vulcan GeologyCore streamlines geology workflow from data validation to model generation, allowing geologists more time to focus on higher value work.</a:t>
            </a:r>
          </a:p>
          <a:p>
            <a:endParaRPr lang="en-US" altLang="en-US">
              <a:solidFill>
                <a:srgbClr val="666666"/>
              </a:solidFill>
              <a:latin typeface="proxima-nova"/>
              <a:cs typeface="Arial" panose="020B0604020202020204" pitchFamily="34" charset="0"/>
            </a:endParaRPr>
          </a:p>
          <a:p>
            <a:r>
              <a:rPr lang="en-US" altLang="en-US">
                <a:solidFill>
                  <a:srgbClr val="666666"/>
                </a:solidFill>
                <a:latin typeface="proxima-nova"/>
                <a:cs typeface="Arial" panose="020B0604020202020204" pitchFamily="34" charset="0"/>
              </a:rPr>
              <a:t>Choose from cutting-edge modelling techniques using cloud-based machine learning algorithms alongside conventional modelling approaches.</a:t>
            </a:r>
          </a:p>
          <a:p>
            <a:endParaRPr lang="en-US" altLang="en-US">
              <a:solidFill>
                <a:srgbClr val="666666"/>
              </a:solidFill>
              <a:latin typeface="proxima-nova"/>
              <a:cs typeface="Arial" panose="020B0604020202020204" pitchFamily="34" charset="0"/>
            </a:endParaRPr>
          </a:p>
          <a:p>
            <a:r>
              <a:rPr lang="en-US" altLang="en-US" b="1">
                <a:solidFill>
                  <a:srgbClr val="666666"/>
                </a:solidFill>
                <a:latin typeface="proxima-nova"/>
                <a:cs typeface="Arial" panose="020B0604020202020204" pitchFamily="34" charset="0"/>
              </a:rPr>
              <a:t>Simple workflow from data to model - </a:t>
            </a:r>
            <a:r>
              <a:rPr lang="en-US" altLang="en-US">
                <a:solidFill>
                  <a:srgbClr val="666666"/>
                </a:solidFill>
                <a:latin typeface="proxima-nova"/>
                <a:cs typeface="Arial" panose="020B0604020202020204" pitchFamily="34" charset="0"/>
              </a:rPr>
              <a:t>Manage data validation across multiple files and avoid complex specification setup whenever changes are made.</a:t>
            </a:r>
            <a:br>
              <a:rPr lang="en-US" altLang="en-US">
                <a:solidFill>
                  <a:srgbClr val="666666"/>
                </a:solidFill>
                <a:latin typeface="proxima-nova"/>
                <a:cs typeface="Arial" panose="020B0604020202020204" pitchFamily="34" charset="0"/>
              </a:rPr>
            </a:br>
            <a:endParaRPr lang="en-US" altLang="en-US">
              <a:solidFill>
                <a:srgbClr val="666666"/>
              </a:solidFill>
              <a:latin typeface="proxima-nova"/>
              <a:cs typeface="Arial" panose="020B0604020202020204" pitchFamily="34" charset="0"/>
            </a:endParaRPr>
          </a:p>
          <a:p>
            <a:r>
              <a:rPr lang="en-US" altLang="en-US" b="1">
                <a:solidFill>
                  <a:srgbClr val="666666"/>
                </a:solidFill>
                <a:latin typeface="proxima-nova"/>
                <a:cs typeface="Arial" panose="020B0604020202020204" pitchFamily="34" charset="0"/>
              </a:rPr>
              <a:t>Rapid model generation - </a:t>
            </a:r>
            <a:r>
              <a:rPr lang="en-US" altLang="en-US">
                <a:solidFill>
                  <a:srgbClr val="666666"/>
                </a:solidFill>
                <a:latin typeface="proxima-nova"/>
                <a:cs typeface="Arial" panose="020B0604020202020204" pitchFamily="34" charset="0"/>
              </a:rPr>
              <a:t>Update resource models daily or more frequently, instead of quarterly or annually, to avoid bottlenecks.</a:t>
            </a:r>
            <a:br>
              <a:rPr lang="en-US" altLang="en-US">
                <a:solidFill>
                  <a:srgbClr val="666666"/>
                </a:solidFill>
                <a:latin typeface="proxima-nova"/>
                <a:cs typeface="Arial" panose="020B0604020202020204" pitchFamily="34" charset="0"/>
              </a:rPr>
            </a:br>
            <a:endParaRPr lang="en-US" altLang="en-US">
              <a:solidFill>
                <a:srgbClr val="666666"/>
              </a:solidFill>
              <a:latin typeface="proxima-nova"/>
              <a:cs typeface="Arial" panose="020B0604020202020204" pitchFamily="34" charset="0"/>
            </a:endParaRPr>
          </a:p>
          <a:p>
            <a:r>
              <a:rPr lang="en-US" altLang="en-US" b="1">
                <a:solidFill>
                  <a:srgbClr val="666666"/>
                </a:solidFill>
                <a:latin typeface="proxima-nova"/>
                <a:cs typeface="Arial" panose="020B0604020202020204" pitchFamily="34" charset="0"/>
              </a:rPr>
              <a:t>Repeatable, non-destructive process - </a:t>
            </a:r>
            <a:r>
              <a:rPr lang="en-US" altLang="en-US">
                <a:solidFill>
                  <a:srgbClr val="666666"/>
                </a:solidFill>
                <a:latin typeface="proxima-nova"/>
                <a:cs typeface="Arial" panose="020B0604020202020204" pitchFamily="34" charset="0"/>
              </a:rPr>
              <a:t>Test scenarios by editing domains and see dynamic model updates before committing to changes.</a:t>
            </a:r>
            <a:br>
              <a:rPr lang="en-US" altLang="en-US">
                <a:solidFill>
                  <a:srgbClr val="666666"/>
                </a:solidFill>
                <a:latin typeface="proxima-nova"/>
                <a:cs typeface="Arial" panose="020B0604020202020204" pitchFamily="34" charset="0"/>
              </a:rPr>
            </a:br>
            <a:endParaRPr lang="en-US" altLang="en-US">
              <a:solidFill>
                <a:srgbClr val="666666"/>
              </a:solidFill>
              <a:latin typeface="proxima-nova"/>
              <a:cs typeface="Arial" panose="020B0604020202020204" pitchFamily="34" charset="0"/>
            </a:endParaRPr>
          </a:p>
          <a:p>
            <a:r>
              <a:rPr lang="en-US" altLang="en-US" b="1">
                <a:solidFill>
                  <a:srgbClr val="666666"/>
                </a:solidFill>
                <a:latin typeface="proxima-nova"/>
                <a:cs typeface="Arial" panose="020B0604020202020204" pitchFamily="34" charset="0"/>
              </a:rPr>
              <a:t>Improved productivity - </a:t>
            </a:r>
            <a:r>
              <a:rPr lang="en-US" altLang="en-US">
                <a:solidFill>
                  <a:srgbClr val="666666"/>
                </a:solidFill>
                <a:latin typeface="proxima-nova"/>
                <a:cs typeface="Arial" panose="020B0604020202020204" pitchFamily="34" charset="0"/>
              </a:rPr>
              <a:t>Rationalise the geological workflow for easier assimilation of new staff and higher focus on analysis and interpretation.</a:t>
            </a:r>
            <a:br>
              <a:rPr lang="en-US" altLang="en-US">
                <a:solidFill>
                  <a:srgbClr val="666666"/>
                </a:solidFill>
                <a:latin typeface="proxima-nova"/>
                <a:cs typeface="Arial" panose="020B0604020202020204" pitchFamily="34" charset="0"/>
              </a:rPr>
            </a:br>
            <a:endParaRPr lang="en-US" altLang="en-US">
              <a:solidFill>
                <a:srgbClr val="666666"/>
              </a:solidFill>
              <a:latin typeface="proxima-nova"/>
              <a:cs typeface="Arial" panose="020B0604020202020204" pitchFamily="34" charset="0"/>
            </a:endParaRPr>
          </a:p>
          <a:p>
            <a:r>
              <a:rPr lang="en-US" altLang="en-US" b="1">
                <a:solidFill>
                  <a:srgbClr val="666666"/>
                </a:solidFill>
                <a:latin typeface="proxima-nova"/>
                <a:cs typeface="Arial" panose="020B0604020202020204" pitchFamily="34" charset="0"/>
              </a:rPr>
              <a:t>Access to cutting-edge techniques - </a:t>
            </a:r>
            <a:r>
              <a:rPr lang="en-US" altLang="en-US">
                <a:solidFill>
                  <a:srgbClr val="666666"/>
                </a:solidFill>
                <a:latin typeface="proxima-nova"/>
                <a:cs typeface="Arial" panose="020B0604020202020204" pitchFamily="34" charset="0"/>
              </a:rPr>
              <a:t>Take advantage of cloud-based machine learning modelling methods for rapid processing.</a:t>
            </a:r>
            <a:br>
              <a:rPr lang="en-US" altLang="en-US">
                <a:solidFill>
                  <a:srgbClr val="666666"/>
                </a:solidFill>
                <a:latin typeface="proxima-nova"/>
                <a:cs typeface="Arial" panose="020B0604020202020204" pitchFamily="34" charset="0"/>
              </a:rPr>
            </a:br>
            <a:endParaRPr lang="en-US" altLang="en-US">
              <a:solidFill>
                <a:srgbClr val="666666"/>
              </a:solidFill>
              <a:latin typeface="proxima-nova"/>
              <a:cs typeface="Arial" panose="020B0604020202020204" pitchFamily="34" charset="0"/>
            </a:endParaRPr>
          </a:p>
          <a:p>
            <a:r>
              <a:rPr lang="en-US" altLang="en-US" b="1">
                <a:solidFill>
                  <a:srgbClr val="666666"/>
                </a:solidFill>
                <a:latin typeface="proxima-nova"/>
                <a:cs typeface="Arial" panose="020B0604020202020204" pitchFamily="34" charset="0"/>
              </a:rPr>
              <a:t>Process to suit your needs - </a:t>
            </a:r>
            <a:r>
              <a:rPr lang="en-US" altLang="en-US">
                <a:solidFill>
                  <a:srgbClr val="666666"/>
                </a:solidFill>
                <a:latin typeface="proxima-nova"/>
                <a:cs typeface="Arial" panose="020B0604020202020204" pitchFamily="34" charset="0"/>
              </a:rPr>
              <a:t>Select the appropriate modelling method to suit databases or mining projects.</a:t>
            </a:r>
          </a:p>
        </p:txBody>
      </p:sp>
      <p:sp>
        <p:nvSpPr>
          <p:cNvPr id="30724" name="Slide Number Placeholder 3">
            <a:extLst>
              <a:ext uri="{FF2B5EF4-FFF2-40B4-BE49-F238E27FC236}">
                <a16:creationId xmlns:a16="http://schemas.microsoft.com/office/drawing/2014/main" id="{A2E97D0C-E5E7-7EDE-71B1-7E49A01F4B8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0EECCA6-26E4-4535-A07B-4206209ED1E5}" type="slidenum">
              <a:rPr lang="en-AU" altLang="en-US" smtClean="0"/>
              <a:pPr/>
              <a:t>26</a:t>
            </a:fld>
            <a:endParaRPr lang="en-AU"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465D083F-3358-4BEF-F2C4-FEB11AF1B5B6}"/>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C033DE21-8F4B-1EC6-EA90-27F5773C71F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latin typeface="Arial" panose="020B0604020202020204" pitchFamily="34" charset="0"/>
                <a:cs typeface="Arial" panose="020B0604020202020204" pitchFamily="34" charset="0"/>
              </a:rPr>
              <a:t>BlastLogic</a:t>
            </a:r>
          </a:p>
          <a:p>
            <a:r>
              <a:rPr lang="en-AU" altLang="en-US">
                <a:latin typeface="Arial" panose="020B0604020202020204" pitchFamily="34" charset="0"/>
                <a:cs typeface="Arial" panose="020B0604020202020204" pitchFamily="34" charset="0"/>
              </a:rPr>
              <a:t>Maptek has invested more for systems that improve the d&amp;b process than any other provider</a:t>
            </a:r>
          </a:p>
          <a:p>
            <a:r>
              <a:rPr lang="en-AU" altLang="en-US">
                <a:latin typeface="Arial" panose="020B0604020202020204" pitchFamily="34" charset="0"/>
                <a:cs typeface="Arial" panose="020B0604020202020204" pitchFamily="34" charset="0"/>
              </a:rPr>
              <a:t>Accuracy management system which integrates all of the processes surrounding drill &amp; blast to identify productivity gains.</a:t>
            </a:r>
          </a:p>
          <a:p>
            <a:r>
              <a:rPr lang="en-AU" altLang="en-US">
                <a:latin typeface="Arial" panose="020B0604020202020204" pitchFamily="34" charset="0"/>
                <a:cs typeface="Arial" panose="020B0604020202020204" pitchFamily="34" charset="0"/>
              </a:rPr>
              <a:t>Developed in association with mining industry.</a:t>
            </a:r>
          </a:p>
          <a:p>
            <a:r>
              <a:rPr lang="en-AU" altLang="en-US">
                <a:latin typeface="Arial" panose="020B0604020202020204" pitchFamily="34" charset="0"/>
                <a:cs typeface="Arial" panose="020B0604020202020204" pitchFamily="34" charset="0"/>
              </a:rPr>
              <a:t>Measuring and analysing blast performance optimises mineral recovery.</a:t>
            </a:r>
          </a:p>
          <a:p>
            <a:pPr eaLnBrk="1" hangingPunct="1">
              <a:spcBef>
                <a:spcPct val="0"/>
              </a:spcBef>
            </a:pPr>
            <a:r>
              <a:rPr lang="en-AU" altLang="en-US">
                <a:latin typeface="Arial" panose="020B0604020202020204" pitchFamily="34" charset="0"/>
                <a:cs typeface="Arial" panose="020B0604020202020204" pitchFamily="34" charset="0"/>
              </a:rPr>
              <a:t>Addresses lead indicators to pre-empt risk and cost issues before they emerge in the business.</a:t>
            </a:r>
          </a:p>
          <a:p>
            <a:pPr eaLnBrk="1" hangingPunct="1">
              <a:spcBef>
                <a:spcPct val="0"/>
              </a:spcBef>
            </a:pPr>
            <a:r>
              <a:rPr lang="en-AU" altLang="en-US">
                <a:latin typeface="Arial" panose="020B0604020202020204" pitchFamily="34" charset="0"/>
                <a:cs typeface="Arial" panose="020B0604020202020204" pitchFamily="34" charset="0"/>
              </a:rPr>
              <a:t>Repeatable and scalable system across single or multiple operations.</a:t>
            </a:r>
          </a:p>
          <a:p>
            <a:pPr eaLnBrk="1" hangingPunct="1">
              <a:spcBef>
                <a:spcPct val="0"/>
              </a:spcBef>
            </a:pPr>
            <a:r>
              <a:rPr lang="en-AU" altLang="en-US">
                <a:latin typeface="Arial" panose="020B0604020202020204" pitchFamily="34" charset="0"/>
                <a:cs typeface="Arial" panose="020B0604020202020204" pitchFamily="34" charset="0"/>
              </a:rPr>
              <a:t>Latest blast modelling tools allow advanced analysis to improve performance.</a:t>
            </a:r>
          </a:p>
          <a:p>
            <a:pPr eaLnBrk="1" hangingPunct="1">
              <a:spcBef>
                <a:spcPct val="0"/>
              </a:spcBef>
            </a:pPr>
            <a:r>
              <a:rPr lang="en-AU" altLang="en-US">
                <a:latin typeface="Arial" panose="020B0604020202020204" pitchFamily="34" charset="0"/>
                <a:cs typeface="Arial" panose="020B0604020202020204" pitchFamily="34" charset="0"/>
              </a:rPr>
              <a:t>Electronic tieup, inventory management on the tablet and MWD functionality</a:t>
            </a:r>
          </a:p>
          <a:p>
            <a:pPr eaLnBrk="1" hangingPunct="1">
              <a:spcBef>
                <a:spcPct val="0"/>
              </a:spcBef>
            </a:pPr>
            <a:endParaRPr lang="en-AU" altLang="en-US">
              <a:latin typeface="Arial" panose="020B0604020202020204" pitchFamily="34" charset="0"/>
              <a:cs typeface="Arial" panose="020B0604020202020204" pitchFamily="34" charset="0"/>
            </a:endParaRPr>
          </a:p>
          <a:p>
            <a:pPr eaLnBrk="1" hangingPunct="1">
              <a:spcBef>
                <a:spcPct val="0"/>
              </a:spcBef>
            </a:pPr>
            <a:r>
              <a:rPr lang="en-AU" altLang="en-US">
                <a:latin typeface="Arial" panose="020B0604020202020204" pitchFamily="34" charset="0"/>
                <a:cs typeface="Arial" panose="020B0604020202020204" pitchFamily="34" charset="0"/>
              </a:rPr>
              <a:t>OData Service provides customisable reporting compatible with enterprise reporting systems</a:t>
            </a:r>
          </a:p>
          <a:p>
            <a:pPr eaLnBrk="1" hangingPunct="1">
              <a:spcBef>
                <a:spcPct val="0"/>
              </a:spcBef>
            </a:pPr>
            <a:r>
              <a:rPr lang="en-AU" altLang="en-US">
                <a:latin typeface="Arial" panose="020B0604020202020204" pitchFamily="34" charset="0"/>
                <a:cs typeface="Arial" panose="020B0604020202020204" pitchFamily="34" charset="0"/>
              </a:rPr>
              <a:t>Scaled depth of burial algorithm targets repeatable, accurate blast confinement</a:t>
            </a:r>
          </a:p>
          <a:p>
            <a:pPr eaLnBrk="1" hangingPunct="1">
              <a:spcBef>
                <a:spcPct val="0"/>
              </a:spcBef>
            </a:pPr>
            <a:r>
              <a:rPr lang="en-AU" altLang="en-US">
                <a:latin typeface="Arial" panose="020B0604020202020204" pitchFamily="34" charset="0"/>
                <a:cs typeface="Arial" panose="020B0604020202020204" pitchFamily="34" charset="0"/>
              </a:rPr>
              <a:t>BlastLogic joined the Workbench in 2020</a:t>
            </a:r>
          </a:p>
        </p:txBody>
      </p:sp>
      <p:sp>
        <p:nvSpPr>
          <p:cNvPr id="34820" name="Slide Number Placeholder 3">
            <a:extLst>
              <a:ext uri="{FF2B5EF4-FFF2-40B4-BE49-F238E27FC236}">
                <a16:creationId xmlns:a16="http://schemas.microsoft.com/office/drawing/2014/main" id="{6D296D51-95B7-69B2-18F5-5B5492FD92E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4B13AC6-0035-4BBE-9C48-07084C2B3741}" type="slidenum">
              <a:rPr lang="en-AU" altLang="en-US" smtClean="0"/>
              <a:pPr>
                <a:spcBef>
                  <a:spcPct val="0"/>
                </a:spcBef>
              </a:pPr>
              <a:t>27</a:t>
            </a:fld>
            <a:endParaRPr lang="en-AU"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5CCB3519-D2EE-7678-7383-E0FE559A09FA}"/>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BDFA7F25-7F57-0466-B513-B501643EC4DC}"/>
              </a:ext>
            </a:extLst>
          </p:cNvPr>
          <p:cNvSpPr>
            <a:spLocks noGrp="1"/>
          </p:cNvSpPr>
          <p:nvPr>
            <p:ph type="body" idx="1"/>
          </p:nvPr>
        </p:nvSpPr>
        <p:spPr>
          <a:ln/>
        </p:spPr>
        <p:txBody>
          <a:bodyPr/>
          <a:lstStyle/>
          <a:p>
            <a:pPr>
              <a:defRPr/>
            </a:pPr>
            <a:r>
              <a:rPr lang="en-AU" dirty="0"/>
              <a:t>Evolution </a:t>
            </a:r>
          </a:p>
          <a:p>
            <a:pPr>
              <a:defRPr/>
            </a:pPr>
            <a:r>
              <a:rPr lang="en-AU" dirty="0"/>
              <a:t>Practical high value schedules throughout the mine lifecycle</a:t>
            </a:r>
          </a:p>
          <a:p>
            <a:pPr marL="171450" indent="-171450">
              <a:buFont typeface="Arial" panose="020B0604020202020204" pitchFamily="34" charset="0"/>
              <a:buChar char="•"/>
              <a:defRPr/>
            </a:pPr>
            <a:r>
              <a:rPr lang="en-AU" dirty="0"/>
              <a:t>Rapidly assess thousands of scenarios based on the resource model and choose the best option</a:t>
            </a:r>
          </a:p>
          <a:p>
            <a:pPr marL="171450" indent="-171450">
              <a:buFont typeface="Arial" panose="020B0604020202020204" pitchFamily="34" charset="0"/>
              <a:buChar char="•"/>
              <a:defRPr/>
            </a:pPr>
            <a:r>
              <a:rPr lang="en-AU" dirty="0"/>
              <a:t>Block-by-block scheduling across all planning horizons generates data for dynamic modelling</a:t>
            </a:r>
          </a:p>
          <a:p>
            <a:pPr marL="171450" indent="-171450">
              <a:buFont typeface="Arial" panose="020B0604020202020204" pitchFamily="34" charset="0"/>
              <a:buChar char="•"/>
              <a:defRPr/>
            </a:pPr>
            <a:r>
              <a:rPr lang="en-AU" dirty="0"/>
              <a:t>Make informed, confident decisions regarding scheduling that reduce costs and maximise the resource</a:t>
            </a:r>
          </a:p>
          <a:p>
            <a:pPr>
              <a:defRPr/>
            </a:pPr>
            <a:r>
              <a:rPr lang="en-AU" dirty="0"/>
              <a:t>Generate multiple schedules from a single simulation run</a:t>
            </a:r>
          </a:p>
          <a:p>
            <a:pPr marL="171450" indent="-171450">
              <a:buFont typeface="Arial" panose="020B0604020202020204" pitchFamily="34" charset="0"/>
              <a:buChar char="•"/>
              <a:defRPr/>
            </a:pPr>
            <a:r>
              <a:rPr lang="en-AU" dirty="0"/>
              <a:t>Uses a single dataset to schedule across planning horizons, ensuring consistency of tonnes and grade throughout the mine life</a:t>
            </a:r>
          </a:p>
          <a:p>
            <a:pPr marL="171450" indent="-171450">
              <a:buFont typeface="Arial" panose="020B0604020202020204" pitchFamily="34" charset="0"/>
              <a:buChar char="•"/>
              <a:defRPr/>
            </a:pPr>
            <a:r>
              <a:rPr lang="en-AU" dirty="0"/>
              <a:t>Optimise the life of mine while meeting product specifications for each period</a:t>
            </a:r>
          </a:p>
          <a:p>
            <a:pPr marL="171450" indent="-171450">
              <a:buFont typeface="Arial" panose="020B0604020202020204" pitchFamily="34" charset="0"/>
              <a:buChar char="•"/>
              <a:defRPr/>
            </a:pPr>
            <a:endParaRPr lang="en-AU" dirty="0"/>
          </a:p>
          <a:p>
            <a:pPr>
              <a:buFont typeface="Arial" panose="020B0604020202020204" pitchFamily="34" charset="0"/>
              <a:buNone/>
              <a:defRPr/>
            </a:pPr>
            <a:r>
              <a:rPr lang="en-AU" dirty="0"/>
              <a:t>Evolution offers scheduling with blocks AND solids, stratigraphic deposit scheduling, multi-objective scheduling</a:t>
            </a:r>
          </a:p>
          <a:p>
            <a:pPr>
              <a:buFont typeface="Arial" panose="020B0604020202020204" pitchFamily="34" charset="0"/>
              <a:buNone/>
              <a:defRPr/>
            </a:pPr>
            <a:r>
              <a:rPr lang="en-AU" altLang="en-US" dirty="0"/>
              <a:t>Integrated with Workbench</a:t>
            </a:r>
            <a:endParaRPr lang="en-AU" dirty="0"/>
          </a:p>
          <a:p>
            <a:pPr>
              <a:buFont typeface="Arial" panose="020B0604020202020204" pitchFamily="34" charset="0"/>
              <a:buNone/>
              <a:defRPr/>
            </a:pPr>
            <a:endParaRPr lang="en-AU" dirty="0"/>
          </a:p>
          <a:p>
            <a:pPr>
              <a:buFont typeface="Arial" panose="020B0604020202020204" pitchFamily="34" charset="0"/>
              <a:buNone/>
              <a:defRPr/>
            </a:pPr>
            <a:r>
              <a:rPr lang="en-AU" dirty="0"/>
              <a:t>Modules handle scheduling across the mine planning horizons</a:t>
            </a:r>
          </a:p>
          <a:p>
            <a:pPr>
              <a:buFont typeface="Arial" panose="020B0604020202020204" pitchFamily="34" charset="0"/>
              <a:buNone/>
              <a:defRPr/>
            </a:pPr>
            <a:r>
              <a:rPr lang="en-AU" dirty="0"/>
              <a:t>Strategy</a:t>
            </a:r>
          </a:p>
          <a:p>
            <a:pPr>
              <a:buFont typeface="Arial" panose="020B0604020202020204" pitchFamily="34" charset="0"/>
              <a:buNone/>
              <a:defRPr/>
            </a:pPr>
            <a:r>
              <a:rPr lang="en-AU" dirty="0"/>
              <a:t>Origin</a:t>
            </a:r>
          </a:p>
          <a:p>
            <a:pPr>
              <a:buFont typeface="Arial" panose="020B0604020202020204" pitchFamily="34" charset="0"/>
              <a:buNone/>
              <a:defRPr/>
            </a:pPr>
            <a:r>
              <a:rPr lang="en-AU" dirty="0"/>
              <a:t>Phase</a:t>
            </a:r>
          </a:p>
          <a:p>
            <a:pPr>
              <a:buFont typeface="Arial" panose="020B0604020202020204" pitchFamily="34" charset="0"/>
              <a:buNone/>
              <a:defRPr/>
            </a:pPr>
            <a:r>
              <a:rPr lang="en-AU" dirty="0"/>
              <a:t>Epoch</a:t>
            </a:r>
          </a:p>
        </p:txBody>
      </p:sp>
      <p:sp>
        <p:nvSpPr>
          <p:cNvPr id="36868" name="Slide Number Placeholder 3">
            <a:extLst>
              <a:ext uri="{FF2B5EF4-FFF2-40B4-BE49-F238E27FC236}">
                <a16:creationId xmlns:a16="http://schemas.microsoft.com/office/drawing/2014/main" id="{EBD905C8-67D3-0797-B7B8-4E102163D39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DED4298-17ED-4B28-8053-17DA18B242E4}" type="slidenum">
              <a:rPr lang="en-AU" altLang="en-US" smtClean="0"/>
              <a:pPr>
                <a:spcBef>
                  <a:spcPct val="0"/>
                </a:spcBef>
              </a:pPr>
              <a:t>28</a:t>
            </a:fld>
            <a:endParaRPr lang="en-AU"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7E6A1F69-167E-A083-0921-5C5EBDD5B7F2}"/>
              </a:ext>
            </a:extLst>
          </p:cNvPr>
          <p:cNvSpPr>
            <a:spLocks noGrp="1" noRot="1" noChangeAspect="1" noChangeArrowheads="1" noTextEdit="1"/>
          </p:cNvSpPr>
          <p:nvPr>
            <p:ph type="sldImg"/>
          </p:nvPr>
        </p:nvSpPr>
        <p:spPr>
          <a:ln/>
        </p:spPr>
      </p:sp>
      <p:sp>
        <p:nvSpPr>
          <p:cNvPr id="38915" name="Notes Placeholder 2">
            <a:extLst>
              <a:ext uri="{FF2B5EF4-FFF2-40B4-BE49-F238E27FC236}">
                <a16:creationId xmlns:a16="http://schemas.microsoft.com/office/drawing/2014/main" id="{AF95B092-54A1-06A8-6E5C-1AB2EBC1B4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latin typeface="Arial" panose="020B0604020202020204" pitchFamily="34" charset="0"/>
                <a:cs typeface="Arial" panose="020B0604020202020204" pitchFamily="34" charset="0"/>
              </a:rPr>
              <a:t>Maptek laser scanning technology is feature rich without sacrificing ease of use and portability.</a:t>
            </a:r>
          </a:p>
          <a:p>
            <a:r>
              <a:rPr lang="en-AU" altLang="en-US">
                <a:latin typeface="Arial" panose="020B0604020202020204" pitchFamily="34" charset="0"/>
                <a:cs typeface="Arial" panose="020B0604020202020204" pitchFamily="34" charset="0"/>
              </a:rPr>
              <a:t>Developing hardware and software side-by-side allows us to build the workflow in &gt; magnifying savings.</a:t>
            </a:r>
          </a:p>
          <a:p>
            <a:r>
              <a:rPr lang="en-AU" altLang="en-US">
                <a:latin typeface="Arial" panose="020B0604020202020204" pitchFamily="34" charset="0"/>
                <a:cs typeface="Arial" panose="020B0604020202020204" pitchFamily="34" charset="0"/>
              </a:rPr>
              <a:t>R3 hardware systems provide safe, accurate results for all mine survey applications.</a:t>
            </a:r>
          </a:p>
          <a:p>
            <a:r>
              <a:rPr lang="en-AU" altLang="en-US">
                <a:latin typeface="Arial" panose="020B0604020202020204" pitchFamily="34" charset="0"/>
                <a:cs typeface="Arial" panose="020B0604020202020204" pitchFamily="34" charset="0"/>
              </a:rPr>
              <a:t>Maptek approach provides a superior method of acquiring survey grade scan data.</a:t>
            </a:r>
          </a:p>
          <a:p>
            <a:r>
              <a:rPr lang="en-AU" altLang="en-US">
                <a:latin typeface="Arial" panose="020B0604020202020204" pitchFamily="34" charset="0"/>
                <a:cs typeface="Arial" panose="020B0604020202020204" pitchFamily="34" charset="0"/>
              </a:rPr>
              <a:t>Laser scanners are rated to IP65 for maximum durability and reliability in extreme conditions.</a:t>
            </a:r>
          </a:p>
          <a:p>
            <a:r>
              <a:rPr lang="en-AU" altLang="en-US">
                <a:latin typeface="Arial" panose="020B0604020202020204" pitchFamily="34" charset="0"/>
                <a:cs typeface="Arial" panose="020B0604020202020204" pitchFamily="34" charset="0"/>
              </a:rPr>
              <a:t>Laser imaging business – including R&amp;D, manufacturing and service – ISO 9001 quality assured process.</a:t>
            </a:r>
          </a:p>
          <a:p>
            <a:r>
              <a:rPr lang="en-AU" altLang="en-US">
                <a:latin typeface="Arial" panose="020B0604020202020204" pitchFamily="34" charset="0"/>
                <a:cs typeface="Arial" panose="020B0604020202020204" pitchFamily="34" charset="0"/>
              </a:rPr>
              <a:t>Laser-based value added products include Sentry for surface movement tracking.</a:t>
            </a:r>
          </a:p>
          <a:p>
            <a:endParaRPr lang="en-AU" altLang="en-US">
              <a:latin typeface="Arial" panose="020B0604020202020204" pitchFamily="34" charset="0"/>
              <a:cs typeface="Arial" panose="020B0604020202020204" pitchFamily="34" charset="0"/>
            </a:endParaRPr>
          </a:p>
          <a:p>
            <a:r>
              <a:rPr lang="en-AU" altLang="en-US">
                <a:latin typeface="Arial" panose="020B0604020202020204" pitchFamily="34" charset="0"/>
                <a:cs typeface="Arial" panose="020B0604020202020204" pitchFamily="34" charset="0"/>
              </a:rPr>
              <a:t>XR3 and SR3 MkII scanners provide a comprehensive survey, geology and face mapping and geotechnical analysis solution</a:t>
            </a:r>
          </a:p>
        </p:txBody>
      </p:sp>
      <p:sp>
        <p:nvSpPr>
          <p:cNvPr id="38916" name="Slide Number Placeholder 3">
            <a:extLst>
              <a:ext uri="{FF2B5EF4-FFF2-40B4-BE49-F238E27FC236}">
                <a16:creationId xmlns:a16="http://schemas.microsoft.com/office/drawing/2014/main" id="{D32AD831-2DA3-ACCE-0826-AFF15E9CD6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C2D6A27-E51C-4153-AC2F-B4C746E1CEC4}" type="slidenum">
              <a:rPr lang="en-AU" altLang="en-US" smtClean="0"/>
              <a:pPr>
                <a:spcBef>
                  <a:spcPct val="0"/>
                </a:spcBef>
              </a:pPr>
              <a:t>29</a:t>
            </a:fld>
            <a:endParaRPr lang="en-AU"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D92FA7B3-344F-AC5A-D6CD-0202072BDEEA}"/>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65A8E943-05E1-0444-A97D-A290EE56AF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solidFill>
                  <a:srgbClr val="555555"/>
                </a:solidFill>
                <a:latin typeface="proxima-nova"/>
                <a:cs typeface="Arial" panose="020B0604020202020204" pitchFamily="34" charset="0"/>
              </a:rPr>
              <a:t>Firstly, what is </a:t>
            </a:r>
            <a:r>
              <a:rPr lang="en-US" altLang="en-US" dirty="0" err="1">
                <a:solidFill>
                  <a:srgbClr val="555555"/>
                </a:solidFill>
                <a:latin typeface="proxima-nova"/>
                <a:cs typeface="Arial" panose="020B0604020202020204" pitchFamily="34" charset="0"/>
              </a:rPr>
              <a:t>DomainMCF</a:t>
            </a:r>
            <a:r>
              <a:rPr lang="en-US" altLang="en-US" dirty="0">
                <a:solidFill>
                  <a:srgbClr val="555555"/>
                </a:solidFill>
                <a:latin typeface="proxima-nova"/>
                <a:cs typeface="Arial" panose="020B0604020202020204" pitchFamily="34" charset="0"/>
              </a:rPr>
              <a:t>?</a:t>
            </a:r>
          </a:p>
          <a:p>
            <a:endParaRPr lang="en-US" altLang="en-US" dirty="0">
              <a:solidFill>
                <a:srgbClr val="555555"/>
              </a:solidFill>
              <a:latin typeface="proxima-nova"/>
              <a:cs typeface="Arial" panose="020B0604020202020204" pitchFamily="34" charset="0"/>
            </a:endParaRPr>
          </a:p>
          <a:p>
            <a:r>
              <a:rPr lang="en-US" altLang="en-US" dirty="0" err="1">
                <a:solidFill>
                  <a:srgbClr val="555555"/>
                </a:solidFill>
                <a:latin typeface="proxima-nova"/>
                <a:cs typeface="Arial" panose="020B0604020202020204" pitchFamily="34" charset="0"/>
              </a:rPr>
              <a:t>DomainMCF</a:t>
            </a:r>
            <a:r>
              <a:rPr lang="en-US" altLang="en-US" dirty="0">
                <a:solidFill>
                  <a:srgbClr val="555555"/>
                </a:solidFill>
                <a:latin typeface="proxima-nova"/>
                <a:cs typeface="Arial" panose="020B0604020202020204" pitchFamily="34" charset="0"/>
              </a:rPr>
              <a:t> uses machine learning to generate domain boundaries direct from drillhole sample data for rapid creation of resource models. The neural net model is output to a block model, which is a standard data type across mine planning activities. Processing is handled by the cloud-hosted </a:t>
            </a:r>
            <a:r>
              <a:rPr lang="en-US" altLang="en-US" dirty="0" err="1">
                <a:solidFill>
                  <a:srgbClr val="555555"/>
                </a:solidFill>
                <a:latin typeface="proxima-nova"/>
                <a:cs typeface="Arial" panose="020B0604020202020204" pitchFamily="34" charset="0"/>
              </a:rPr>
              <a:t>Maptek</a:t>
            </a:r>
            <a:r>
              <a:rPr lang="en-US" altLang="en-US" dirty="0">
                <a:solidFill>
                  <a:srgbClr val="555555"/>
                </a:solidFill>
                <a:latin typeface="proxima-nova"/>
                <a:cs typeface="Arial" panose="020B0604020202020204" pitchFamily="34" charset="0"/>
              </a:rPr>
              <a:t> Compute Framework, shifting processing away from desktop machines to cloud servers. </a:t>
            </a:r>
          </a:p>
          <a:p>
            <a:endParaRPr lang="en-US" altLang="en-US" dirty="0">
              <a:solidFill>
                <a:srgbClr val="555555"/>
              </a:solidFill>
              <a:latin typeface="proxima-nova"/>
              <a:cs typeface="Arial" panose="020B0604020202020204" pitchFamily="34" charset="0"/>
            </a:endParaRPr>
          </a:p>
          <a:p>
            <a:r>
              <a:rPr lang="en-US" altLang="en-US" dirty="0">
                <a:solidFill>
                  <a:srgbClr val="555555"/>
                </a:solidFill>
                <a:latin typeface="proxima-nova"/>
                <a:cs typeface="Arial" panose="020B0604020202020204" pitchFamily="34" charset="0"/>
              </a:rPr>
              <a:t>It is designed to: </a:t>
            </a:r>
          </a:p>
          <a:p>
            <a:r>
              <a:rPr lang="en-US" altLang="en-US" b="1" dirty="0">
                <a:solidFill>
                  <a:srgbClr val="555555"/>
                </a:solidFill>
                <a:latin typeface="proxima-nova"/>
                <a:cs typeface="Arial" panose="020B0604020202020204" pitchFamily="34" charset="0"/>
              </a:rPr>
              <a:t>Improve productivity</a:t>
            </a:r>
            <a:br>
              <a:rPr lang="en-US" altLang="en-US" dirty="0">
                <a:solidFill>
                  <a:srgbClr val="555555"/>
                </a:solidFill>
                <a:latin typeface="proxima-nova"/>
                <a:cs typeface="Arial" panose="020B0604020202020204" pitchFamily="34" charset="0"/>
              </a:rPr>
            </a:br>
            <a:r>
              <a:rPr lang="en-US" altLang="en-US" b="1" dirty="0">
                <a:solidFill>
                  <a:srgbClr val="555555"/>
                </a:solidFill>
                <a:latin typeface="proxima-nova"/>
                <a:cs typeface="Arial" panose="020B0604020202020204" pitchFamily="34" charset="0"/>
              </a:rPr>
              <a:t>Reduce costs</a:t>
            </a:r>
            <a:br>
              <a:rPr lang="en-US" altLang="en-US" dirty="0">
                <a:solidFill>
                  <a:srgbClr val="555555"/>
                </a:solidFill>
                <a:latin typeface="proxima-nova"/>
                <a:cs typeface="Arial" panose="020B0604020202020204" pitchFamily="34" charset="0"/>
              </a:rPr>
            </a:br>
            <a:r>
              <a:rPr lang="en-US" altLang="en-US" b="1" dirty="0" err="1">
                <a:solidFill>
                  <a:srgbClr val="555555"/>
                </a:solidFill>
                <a:latin typeface="proxima-nova"/>
                <a:cs typeface="Arial" panose="020B0604020202020204" pitchFamily="34" charset="0"/>
              </a:rPr>
              <a:t>Standardised</a:t>
            </a:r>
            <a:r>
              <a:rPr lang="en-US" altLang="en-US" b="1" dirty="0">
                <a:solidFill>
                  <a:srgbClr val="555555"/>
                </a:solidFill>
                <a:latin typeface="proxima-nova"/>
                <a:cs typeface="Arial" panose="020B0604020202020204" pitchFamily="34" charset="0"/>
              </a:rPr>
              <a:t> process</a:t>
            </a:r>
            <a:br>
              <a:rPr lang="en-US" altLang="en-US" dirty="0">
                <a:solidFill>
                  <a:srgbClr val="555555"/>
                </a:solidFill>
                <a:latin typeface="proxima-nova"/>
                <a:cs typeface="Arial" panose="020B0604020202020204" pitchFamily="34" charset="0"/>
              </a:rPr>
            </a:br>
            <a:r>
              <a:rPr lang="en-US" altLang="en-US" b="1" dirty="0">
                <a:solidFill>
                  <a:srgbClr val="555555"/>
                </a:solidFill>
                <a:latin typeface="proxima-nova"/>
                <a:cs typeface="Arial" panose="020B0604020202020204" pitchFamily="34" charset="0"/>
              </a:rPr>
              <a:t>Manage risk</a:t>
            </a:r>
            <a:br>
              <a:rPr lang="en-US" altLang="en-US" dirty="0">
                <a:solidFill>
                  <a:srgbClr val="555555"/>
                </a:solidFill>
                <a:latin typeface="proxima-nova"/>
                <a:cs typeface="Arial" panose="020B0604020202020204" pitchFamily="34" charset="0"/>
              </a:rPr>
            </a:br>
            <a:r>
              <a:rPr lang="en-US" altLang="en-US" dirty="0">
                <a:solidFill>
                  <a:srgbClr val="555555"/>
                </a:solidFill>
                <a:latin typeface="proxima-nova"/>
                <a:cs typeface="Arial" panose="020B0604020202020204" pitchFamily="34" charset="0"/>
              </a:rPr>
              <a:t>all with </a:t>
            </a:r>
            <a:r>
              <a:rPr lang="en-US" altLang="en-US" b="1" dirty="0">
                <a:solidFill>
                  <a:srgbClr val="555555"/>
                </a:solidFill>
                <a:latin typeface="proxima-nova"/>
                <a:cs typeface="Arial" panose="020B0604020202020204" pitchFamily="34" charset="0"/>
              </a:rPr>
              <a:t>Minimal setup and operator training.</a:t>
            </a:r>
            <a:endParaRPr lang="en-AU" altLang="en-US" dirty="0">
              <a:latin typeface="Arial" panose="020B0604020202020204" pitchFamily="34" charset="0"/>
              <a:cs typeface="Arial" panose="020B0604020202020204" pitchFamily="34" charset="0"/>
            </a:endParaRPr>
          </a:p>
        </p:txBody>
      </p:sp>
      <p:sp>
        <p:nvSpPr>
          <p:cNvPr id="32772" name="Slide Number Placeholder 3">
            <a:extLst>
              <a:ext uri="{FF2B5EF4-FFF2-40B4-BE49-F238E27FC236}">
                <a16:creationId xmlns:a16="http://schemas.microsoft.com/office/drawing/2014/main" id="{E2C20916-439F-9480-26F1-044EA80F5B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882538-0F2E-45ED-A0B5-599016C1C6CD}" type="slidenum">
              <a:rPr lang="en-AU" altLang="en-US" smtClean="0"/>
              <a:pPr/>
              <a:t>3</a:t>
            </a:fld>
            <a:endParaRPr lang="en-AU"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B4AE8B2F-A768-2805-E3FF-843D817D6B53}"/>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3B1F81E4-278C-CE85-AB73-78819ECAF24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PointStudio takes advantage of the latest computational techniques to easily handle geospatial projects with hundreds of scans and millions of points.</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Successfully apply 3D point cloud data to survey, geotechnical and engineering tasks within the mining, quarry and civil engineering industries.</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Improve efficiency - create custom workflows and reporting options - improving efficiency and productivity for both surface and underground operations. </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Easy to use - intuitive ribbon interface makes PointStudio easy to learn and complete tasks efficiently. Easily configurable reporting workflows and templates ensure results can be delivered to meet planning deadlines and aid decision making.</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Interoperability/integration - delivered on the Maptek Workbench for interoperability with other Maptek applications.</a:t>
            </a:r>
          </a:p>
          <a:p>
            <a:endParaRPr lang="en-US" altLang="en-US" b="1">
              <a:latin typeface="Arial" panose="020B0604020202020204" pitchFamily="34" charset="0"/>
              <a:cs typeface="Arial" panose="020B0604020202020204" pitchFamily="34" charset="0"/>
            </a:endParaRPr>
          </a:p>
          <a:p>
            <a:r>
              <a:rPr lang="en-US" altLang="en-US" b="1">
                <a:latin typeface="Arial" panose="020B0604020202020204" pitchFamily="34" charset="0"/>
                <a:cs typeface="Arial" panose="020B0604020202020204" pitchFamily="34" charset="0"/>
              </a:rPr>
              <a:t>Reasons to use PointStudio</a:t>
            </a:r>
          </a:p>
          <a:p>
            <a:r>
              <a:rPr lang="en-US" altLang="en-US">
                <a:latin typeface="Arial" panose="020B0604020202020204" pitchFamily="34" charset="0"/>
                <a:cs typeface="Arial" panose="020B0604020202020204" pitchFamily="34" charset="0"/>
              </a:rPr>
              <a:t>Update pit surfaces and manage stockpile inventories</a:t>
            </a:r>
          </a:p>
          <a:p>
            <a:r>
              <a:rPr lang="en-US" altLang="en-US">
                <a:latin typeface="Arial" panose="020B0604020202020204" pitchFamily="34" charset="0"/>
                <a:cs typeface="Arial" panose="020B0604020202020204" pitchFamily="34" charset="0"/>
              </a:rPr>
              <a:t>Accurately map highwall geology, identify faults and other structures</a:t>
            </a:r>
          </a:p>
          <a:p>
            <a:r>
              <a:rPr lang="en-US" altLang="en-US">
                <a:latin typeface="Arial" panose="020B0604020202020204" pitchFamily="34" charset="0"/>
                <a:cs typeface="Arial" panose="020B0604020202020204" pitchFamily="34" charset="0"/>
              </a:rPr>
              <a:t>Perform kinematic analysis and analyse structures to manage risk</a:t>
            </a:r>
          </a:p>
          <a:p>
            <a:r>
              <a:rPr lang="en-US" altLang="en-US">
                <a:latin typeface="Arial" panose="020B0604020202020204" pitchFamily="34" charset="0"/>
                <a:cs typeface="Arial" panose="020B0604020202020204" pitchFamily="34" charset="0"/>
              </a:rPr>
              <a:t>Extract discontinuities and analyse persistence across structural domains</a:t>
            </a:r>
          </a:p>
          <a:p>
            <a:r>
              <a:rPr lang="en-US" altLang="en-US">
                <a:latin typeface="Arial" panose="020B0604020202020204" pitchFamily="34" charset="0"/>
                <a:cs typeface="Arial" panose="020B0604020202020204" pitchFamily="34" charset="0"/>
              </a:rPr>
              <a:t>Compare design surface to as-built and other surfaces </a:t>
            </a:r>
          </a:p>
          <a:p>
            <a:r>
              <a:rPr lang="en-US" altLang="en-US">
                <a:latin typeface="Arial" panose="020B0604020202020204" pitchFamily="34" charset="0"/>
                <a:cs typeface="Arial" panose="020B0604020202020204" pitchFamily="34" charset="0"/>
              </a:rPr>
              <a:t>Intuitively define geology directly from 3D point cloud data</a:t>
            </a:r>
          </a:p>
          <a:p>
            <a:r>
              <a:rPr lang="en-US" altLang="en-US">
                <a:latin typeface="Arial" panose="020B0604020202020204" pitchFamily="34" charset="0"/>
                <a:cs typeface="Arial" panose="020B0604020202020204" pitchFamily="34" charset="0"/>
              </a:rPr>
              <a:t>Calculate underdig, overdig and volume variances</a:t>
            </a:r>
          </a:p>
          <a:p>
            <a:r>
              <a:rPr lang="en-US" altLang="en-US">
                <a:latin typeface="Arial" panose="020B0604020202020204" pitchFamily="34" charset="0"/>
                <a:cs typeface="Arial" panose="020B0604020202020204" pitchFamily="34" charset="0"/>
              </a:rPr>
              <a:t>Report on loss and dilution volumes for strip mining</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Value-adding modules</a:t>
            </a:r>
          </a:p>
          <a:p>
            <a:r>
              <a:rPr lang="en-US" altLang="en-US">
                <a:latin typeface="Arial" panose="020B0604020202020204" pitchFamily="34" charset="0"/>
                <a:cs typeface="Arial" panose="020B0604020202020204" pitchFamily="34" charset="0"/>
              </a:rPr>
              <a:t>Geotechnical tools, Fragmentation Analysis and various reporting add-ons</a:t>
            </a:r>
            <a:br>
              <a:rPr lang="en-US" altLang="en-US">
                <a:latin typeface="Arial" panose="020B0604020202020204" pitchFamily="34" charset="0"/>
                <a:cs typeface="Arial" panose="020B0604020202020204" pitchFamily="34" charset="0"/>
              </a:rPr>
            </a:br>
            <a:endParaRPr lang="en-AU" altLang="en-US">
              <a:latin typeface="Arial" panose="020B0604020202020204" pitchFamily="34" charset="0"/>
              <a:cs typeface="Arial" panose="020B0604020202020204" pitchFamily="34" charset="0"/>
            </a:endParaRPr>
          </a:p>
        </p:txBody>
      </p:sp>
      <p:sp>
        <p:nvSpPr>
          <p:cNvPr id="40964" name="Slide Number Placeholder 3">
            <a:extLst>
              <a:ext uri="{FF2B5EF4-FFF2-40B4-BE49-F238E27FC236}">
                <a16:creationId xmlns:a16="http://schemas.microsoft.com/office/drawing/2014/main" id="{B5E2971A-9D77-C6E4-7527-EE749914525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E90F20E-1C83-48F3-8171-1C0CAC794044}" type="slidenum">
              <a:rPr lang="en-AU" altLang="en-US" smtClean="0"/>
              <a:pPr>
                <a:spcBef>
                  <a:spcPct val="0"/>
                </a:spcBef>
              </a:pPr>
              <a:t>30</a:t>
            </a:fld>
            <a:endParaRPr lang="en-AU"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18A259DC-7698-108B-3904-59B70381E074}"/>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ADCA735C-26F1-910A-B38A-901E670A83F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solidFill>
                  <a:srgbClr val="666666"/>
                </a:solidFill>
                <a:latin typeface="proxima-nova"/>
                <a:cs typeface="Arial" panose="020B0604020202020204" pitchFamily="34" charset="0"/>
              </a:rPr>
              <a:t>A new web-based platform allows all surfaces for a project to be accessed and dynamically visualised across the organisation. Knowing exactly what a mine looks like now and at certain points in time improves understanding, efficiency and collaboration.</a:t>
            </a:r>
            <a:br>
              <a:rPr lang="en-US" altLang="en-US">
                <a:solidFill>
                  <a:srgbClr val="666666"/>
                </a:solidFill>
                <a:latin typeface="proxima-nova"/>
                <a:cs typeface="Arial" panose="020B0604020202020204" pitchFamily="34" charset="0"/>
              </a:rPr>
            </a:br>
            <a:br>
              <a:rPr lang="en-US" altLang="en-US">
                <a:solidFill>
                  <a:srgbClr val="666666"/>
                </a:solidFill>
                <a:latin typeface="proxima-nova"/>
                <a:cs typeface="Arial" panose="020B0604020202020204" pitchFamily="34" charset="0"/>
              </a:rPr>
            </a:br>
            <a:r>
              <a:rPr lang="en-US" altLang="en-US">
                <a:solidFill>
                  <a:srgbClr val="666666"/>
                </a:solidFill>
                <a:latin typeface="proxima-nova"/>
                <a:cs typeface="Arial" panose="020B0604020202020204" pitchFamily="34" charset="0"/>
              </a:rPr>
              <a:t>Many operations find it difficult to manage the volume of survey data, putting pressure on people, time and systems. There’s additional lost opportunity to automate other tasks if the data is not stored and made available in a systematic way.</a:t>
            </a:r>
          </a:p>
          <a:p>
            <a:r>
              <a:rPr lang="en-US" altLang="en-US">
                <a:solidFill>
                  <a:srgbClr val="666666"/>
                </a:solidFill>
                <a:latin typeface="proxima-nova"/>
                <a:cs typeface="Arial" panose="020B0604020202020204" pitchFamily="34" charset="0"/>
              </a:rPr>
              <a:t>GeoSpatial Manager allows users to download either a portion, or the entire full resolution of an area, for a specified date and time and apply it to any task in their mining or civil project. Surfaces can be dynamically visualised using a time slider.</a:t>
            </a:r>
          </a:p>
          <a:p>
            <a:endParaRPr lang="en-AU" altLang="en-US">
              <a:latin typeface="Arial" panose="020B0604020202020204" pitchFamily="34" charset="0"/>
              <a:cs typeface="Arial" panose="020B0604020202020204" pitchFamily="34" charset="0"/>
            </a:endParaRPr>
          </a:p>
          <a:p>
            <a:r>
              <a:rPr lang="en-US" altLang="en-US">
                <a:solidFill>
                  <a:srgbClr val="666666"/>
                </a:solidFill>
                <a:latin typeface="proxima-nova"/>
                <a:cs typeface="Arial" panose="020B0604020202020204" pitchFamily="34" charset="0"/>
              </a:rPr>
              <a:t>Centralised storage on a cloud or network server avoids frustration and risk arising from locating survey files stored in various places, with the single source of survey truth improving efficiency and communication across teams.</a:t>
            </a:r>
            <a:endParaRPr lang="en-AU" altLang="en-US">
              <a:latin typeface="Arial" panose="020B0604020202020204" pitchFamily="34" charset="0"/>
              <a:cs typeface="Arial" panose="020B0604020202020204" pitchFamily="34" charset="0"/>
            </a:endParaRPr>
          </a:p>
        </p:txBody>
      </p:sp>
      <p:sp>
        <p:nvSpPr>
          <p:cNvPr id="43012" name="Slide Number Placeholder 3">
            <a:extLst>
              <a:ext uri="{FF2B5EF4-FFF2-40B4-BE49-F238E27FC236}">
                <a16:creationId xmlns:a16="http://schemas.microsoft.com/office/drawing/2014/main" id="{C86FAB07-9F05-41AE-3CA6-062317BD5F8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DE9B3F4-55D0-4A37-B0FE-E55CACF235E0}" type="slidenum">
              <a:rPr lang="en-AU" altLang="en-US" smtClean="0"/>
              <a:pPr>
                <a:spcBef>
                  <a:spcPct val="0"/>
                </a:spcBef>
              </a:pPr>
              <a:t>31</a:t>
            </a:fld>
            <a:endParaRPr lang="en-AU"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C2E71C3E-07B5-3A7C-4419-E11B91C78822}"/>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C565BE4C-9D37-23CC-0A96-625CE845AC0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89013"/>
            <a:r>
              <a:rPr lang="en-AU" altLang="en-US">
                <a:latin typeface="Arial" panose="020B0604020202020204" pitchFamily="34" charset="0"/>
                <a:cs typeface="Arial" panose="020B0604020202020204" pitchFamily="34" charset="0"/>
              </a:rPr>
              <a:t>Sentry</a:t>
            </a:r>
          </a:p>
          <a:p>
            <a:pPr defTabSz="989013"/>
            <a:r>
              <a:rPr lang="en-AU" altLang="en-US">
                <a:latin typeface="Arial" panose="020B0604020202020204" pitchFamily="34" charset="0"/>
                <a:cs typeface="Arial" panose="020B0604020202020204" pitchFamily="34" charset="0"/>
              </a:rPr>
              <a:t>Monitor surface movement and analyse trends to detect failures</a:t>
            </a:r>
          </a:p>
          <a:p>
            <a:pPr defTabSz="989013"/>
            <a:r>
              <a:rPr lang="en-AU" altLang="en-US">
                <a:latin typeface="Arial" panose="020B0604020202020204" pitchFamily="34" charset="0"/>
                <a:cs typeface="Arial" panose="020B0604020202020204" pitchFamily="34" charset="0"/>
              </a:rPr>
              <a:t>Monitoring and surveying integrated in single product</a:t>
            </a:r>
          </a:p>
          <a:p>
            <a:pPr defTabSz="989013"/>
            <a:r>
              <a:rPr lang="en-AU" altLang="en-US">
                <a:latin typeface="Arial" panose="020B0604020202020204" pitchFamily="34" charset="0"/>
                <a:cs typeface="Arial" panose="020B0604020202020204" pitchFamily="34" charset="0"/>
              </a:rPr>
              <a:t>Flexible deployment of expensive survey equipment – use laser scanning hardware investment 24/7</a:t>
            </a:r>
          </a:p>
          <a:p>
            <a:pPr defTabSz="989013"/>
            <a:r>
              <a:rPr lang="en-AU" altLang="en-US">
                <a:latin typeface="Arial" panose="020B0604020202020204" pitchFamily="34" charset="0"/>
                <a:cs typeface="Arial" panose="020B0604020202020204" pitchFamily="34" charset="0"/>
              </a:rPr>
              <a:t>Versatile - can be used in fixed position or used to monitor various areas</a:t>
            </a:r>
          </a:p>
          <a:p>
            <a:pPr defTabSz="989013"/>
            <a:r>
              <a:rPr lang="en-AU" altLang="en-US">
                <a:latin typeface="Arial" panose="020B0604020202020204" pitchFamily="34" charset="0"/>
                <a:cs typeface="Arial" panose="020B0604020202020204" pitchFamily="34" charset="0"/>
              </a:rPr>
              <a:t>Continuous monitoring history from a fixed position</a:t>
            </a:r>
          </a:p>
          <a:p>
            <a:pPr defTabSz="989013"/>
            <a:r>
              <a:rPr lang="en-AU" altLang="en-US">
                <a:latin typeface="Arial" panose="020B0604020202020204" pitchFamily="34" charset="0"/>
                <a:cs typeface="Arial" panose="020B0604020202020204" pitchFamily="34" charset="0"/>
              </a:rPr>
              <a:t>Automated, streamlined workflow – setup and start monitoring in 15 minutes</a:t>
            </a:r>
          </a:p>
          <a:p>
            <a:pPr defTabSz="989013"/>
            <a:r>
              <a:rPr lang="en-AU" altLang="en-US">
                <a:latin typeface="Arial" panose="020B0604020202020204" pitchFamily="34" charset="0"/>
                <a:cs typeface="Arial" panose="020B0604020202020204" pitchFamily="34" charset="0"/>
              </a:rPr>
              <a:t>Lower cost solution than radar systems with 3D visualisation of results</a:t>
            </a:r>
          </a:p>
          <a:p>
            <a:pPr defTabSz="989013"/>
            <a:r>
              <a:rPr lang="en-AU" altLang="en-US">
                <a:latin typeface="Arial" panose="020B0604020202020204" pitchFamily="34" charset="0"/>
                <a:cs typeface="Arial" panose="020B0604020202020204" pitchFamily="34" charset="0"/>
              </a:rPr>
              <a:t>Captures 3D scene of surrounding topography for visualising surface changes in context</a:t>
            </a:r>
          </a:p>
          <a:p>
            <a:pPr defTabSz="989013"/>
            <a:r>
              <a:rPr lang="en-AU" altLang="en-US">
                <a:latin typeface="Arial" panose="020B0604020202020204" pitchFamily="34" charset="0"/>
                <a:cs typeface="Arial" panose="020B0604020202020204" pitchFamily="34" charset="0"/>
              </a:rPr>
              <a:t>Various configurations handle the wide range of operatational and commodity types</a:t>
            </a:r>
          </a:p>
          <a:p>
            <a:pPr defTabSz="989013"/>
            <a:endParaRPr lang="en-AU" altLang="en-US">
              <a:latin typeface="Arial" panose="020B0604020202020204" pitchFamily="34" charset="0"/>
              <a:cs typeface="Arial" panose="020B0604020202020204" pitchFamily="34" charset="0"/>
            </a:endParaRPr>
          </a:p>
        </p:txBody>
      </p:sp>
      <p:sp>
        <p:nvSpPr>
          <p:cNvPr id="45060" name="Slide Number Placeholder 3">
            <a:extLst>
              <a:ext uri="{FF2B5EF4-FFF2-40B4-BE49-F238E27FC236}">
                <a16:creationId xmlns:a16="http://schemas.microsoft.com/office/drawing/2014/main" id="{F1888FE0-12C4-552A-4449-B95D4BEA94F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6DE3064-12D2-4585-81C6-C509E9C539CA}" type="slidenum">
              <a:rPr lang="en-AU" altLang="en-US" smtClean="0"/>
              <a:pPr>
                <a:spcBef>
                  <a:spcPct val="0"/>
                </a:spcBef>
              </a:pPr>
              <a:t>32</a:t>
            </a:fld>
            <a:endParaRPr lang="en-AU"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E25AFBAB-90C1-970A-7845-1C023EA2C0A7}"/>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6912698F-60C5-BF79-74D5-7C7F9DB6FF3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solidFill>
                <a:srgbClr val="555555"/>
              </a:solidFill>
              <a:latin typeface="proxima-nova"/>
              <a:cs typeface="Arial" panose="020B0604020202020204" pitchFamily="34" charset="0"/>
            </a:endParaRPr>
          </a:p>
          <a:p>
            <a:r>
              <a:rPr lang="en-US" altLang="en-US">
                <a:solidFill>
                  <a:srgbClr val="555555"/>
                </a:solidFill>
                <a:latin typeface="proxima-nova"/>
                <a:cs typeface="Arial" panose="020B0604020202020204" pitchFamily="34" charset="0"/>
              </a:rPr>
              <a:t>Maptek delivers a better understanding of production performance through load and haul, stockpiling and plant processes by connecting each of these processes with your resource model and reconciliation between each stage.</a:t>
            </a:r>
          </a:p>
          <a:p>
            <a:pPr>
              <a:buFontTx/>
              <a:buChar char="•"/>
            </a:pPr>
            <a:endParaRPr lang="en-US" altLang="en-US">
              <a:solidFill>
                <a:srgbClr val="555555"/>
              </a:solidFill>
              <a:latin typeface="proxima-nova"/>
              <a:cs typeface="Arial" panose="020B0604020202020204" pitchFamily="34" charset="0"/>
            </a:endParaRPr>
          </a:p>
          <a:p>
            <a:pPr>
              <a:buFontTx/>
              <a:buChar char="•"/>
            </a:pPr>
            <a:r>
              <a:rPr lang="en-US" altLang="en-US">
                <a:solidFill>
                  <a:srgbClr val="555555"/>
                </a:solidFill>
                <a:latin typeface="proxima-nova"/>
                <a:cs typeface="Arial" panose="020B0604020202020204" pitchFamily="34" charset="0"/>
              </a:rPr>
              <a:t>Transparency and accountability across the mining business</a:t>
            </a:r>
          </a:p>
          <a:p>
            <a:pPr>
              <a:buFontTx/>
              <a:buChar char="•"/>
            </a:pPr>
            <a:r>
              <a:rPr lang="en-US" altLang="en-US">
                <a:solidFill>
                  <a:srgbClr val="555555"/>
                </a:solidFill>
                <a:latin typeface="proxima-nova"/>
                <a:cs typeface="Arial" panose="020B0604020202020204" pitchFamily="34" charset="0"/>
              </a:rPr>
              <a:t>Centralised decision support framework for resource recovery and management</a:t>
            </a:r>
          </a:p>
          <a:p>
            <a:pPr>
              <a:buFontTx/>
              <a:buChar char="•"/>
            </a:pPr>
            <a:r>
              <a:rPr lang="en-US" altLang="en-US">
                <a:solidFill>
                  <a:srgbClr val="555555"/>
                </a:solidFill>
                <a:latin typeface="proxima-nova"/>
                <a:cs typeface="Arial" panose="020B0604020202020204" pitchFamily="34" charset="0"/>
              </a:rPr>
              <a:t>Improved stockpile planning, management and reconciliation</a:t>
            </a:r>
          </a:p>
          <a:p>
            <a:pPr>
              <a:buFontTx/>
              <a:buChar char="•"/>
            </a:pPr>
            <a:r>
              <a:rPr lang="en-US" altLang="en-US">
                <a:solidFill>
                  <a:srgbClr val="555555"/>
                </a:solidFill>
                <a:latin typeface="proxima-nova"/>
                <a:cs typeface="Arial" panose="020B0604020202020204" pitchFamily="34" charset="0"/>
              </a:rPr>
              <a:t>Reconciliation against the resource model and strategic mine plan</a:t>
            </a:r>
          </a:p>
        </p:txBody>
      </p:sp>
      <p:sp>
        <p:nvSpPr>
          <p:cNvPr id="47108" name="Slide Number Placeholder 3">
            <a:extLst>
              <a:ext uri="{FF2B5EF4-FFF2-40B4-BE49-F238E27FC236}">
                <a16:creationId xmlns:a16="http://schemas.microsoft.com/office/drawing/2014/main" id="{E45836B9-C084-843D-5245-AAF9ADD9D77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1C93B87-B816-4D20-95FE-20A8A379A653}" type="slidenum">
              <a:rPr lang="en-AU" altLang="en-US" smtClean="0"/>
              <a:pPr>
                <a:spcBef>
                  <a:spcPct val="0"/>
                </a:spcBef>
              </a:pPr>
              <a:t>33</a:t>
            </a:fld>
            <a:endParaRPr lang="en-AU"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668220DD-C38C-3C11-EF4B-DC8258BEA5CF}"/>
              </a:ext>
            </a:extLst>
          </p:cNvPr>
          <p:cNvSpPr>
            <a:spLocks noGrp="1" noRot="1" noChangeAspect="1" noChangeArrowheads="1" noTextEdit="1"/>
          </p:cNvSpPr>
          <p:nvPr>
            <p:ph type="sldImg"/>
          </p:nvPr>
        </p:nvSpPr>
        <p:spPr>
          <a:ln/>
        </p:spPr>
      </p:sp>
      <p:sp>
        <p:nvSpPr>
          <p:cNvPr id="49155" name="Notes Placeholder 2">
            <a:extLst>
              <a:ext uri="{FF2B5EF4-FFF2-40B4-BE49-F238E27FC236}">
                <a16:creationId xmlns:a16="http://schemas.microsoft.com/office/drawing/2014/main" id="{F13F4226-8EC0-1380-4603-6A48194BD0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solidFill>
                <a:srgbClr val="555555"/>
              </a:solidFill>
              <a:latin typeface="proxima-nova"/>
              <a:cs typeface="Arial" panose="020B0604020202020204" pitchFamily="34" charset="0"/>
            </a:endParaRPr>
          </a:p>
          <a:p>
            <a:r>
              <a:rPr lang="en-US" altLang="en-US">
                <a:solidFill>
                  <a:srgbClr val="555555"/>
                </a:solidFill>
                <a:latin typeface="proxima-nova"/>
                <a:cs typeface="Arial" panose="020B0604020202020204" pitchFamily="34" charset="0"/>
              </a:rPr>
              <a:t>Maptek delivers a better understanding of production performance through load and haul, stockpiling and plant processes by connecting each of these processes with your resource model and reconciliation between each stage.</a:t>
            </a:r>
          </a:p>
          <a:p>
            <a:pPr>
              <a:buFontTx/>
              <a:buChar char="•"/>
            </a:pPr>
            <a:endParaRPr lang="en-US" altLang="en-US">
              <a:solidFill>
                <a:srgbClr val="555555"/>
              </a:solidFill>
              <a:latin typeface="proxima-nova"/>
              <a:cs typeface="Arial" panose="020B0604020202020204" pitchFamily="34" charset="0"/>
            </a:endParaRPr>
          </a:p>
          <a:p>
            <a:pPr>
              <a:buFontTx/>
              <a:buChar char="•"/>
            </a:pPr>
            <a:r>
              <a:rPr lang="en-US" altLang="en-US">
                <a:solidFill>
                  <a:srgbClr val="555555"/>
                </a:solidFill>
                <a:latin typeface="proxima-nova"/>
                <a:cs typeface="Arial" panose="020B0604020202020204" pitchFamily="34" charset="0"/>
              </a:rPr>
              <a:t>Transparency and accountability across the mining business</a:t>
            </a:r>
          </a:p>
          <a:p>
            <a:pPr>
              <a:buFontTx/>
              <a:buChar char="•"/>
            </a:pPr>
            <a:r>
              <a:rPr lang="en-US" altLang="en-US">
                <a:solidFill>
                  <a:srgbClr val="555555"/>
                </a:solidFill>
                <a:latin typeface="proxima-nova"/>
                <a:cs typeface="Arial" panose="020B0604020202020204" pitchFamily="34" charset="0"/>
              </a:rPr>
              <a:t>Centralised decision support framework for resource recovery and management</a:t>
            </a:r>
          </a:p>
          <a:p>
            <a:pPr>
              <a:buFontTx/>
              <a:buChar char="•"/>
            </a:pPr>
            <a:r>
              <a:rPr lang="en-US" altLang="en-US">
                <a:solidFill>
                  <a:srgbClr val="555555"/>
                </a:solidFill>
                <a:latin typeface="proxima-nova"/>
                <a:cs typeface="Arial" panose="020B0604020202020204" pitchFamily="34" charset="0"/>
              </a:rPr>
              <a:t>Improved stockpile planning, management and reconciliation</a:t>
            </a:r>
          </a:p>
          <a:p>
            <a:pPr>
              <a:buFontTx/>
              <a:buChar char="•"/>
            </a:pPr>
            <a:r>
              <a:rPr lang="en-US" altLang="en-US">
                <a:solidFill>
                  <a:srgbClr val="555555"/>
                </a:solidFill>
                <a:latin typeface="proxima-nova"/>
                <a:cs typeface="Arial" panose="020B0604020202020204" pitchFamily="34" charset="0"/>
              </a:rPr>
              <a:t>Reconciliation against the resource model and strategic mine plan</a:t>
            </a:r>
          </a:p>
        </p:txBody>
      </p:sp>
      <p:sp>
        <p:nvSpPr>
          <p:cNvPr id="49156" name="Slide Number Placeholder 3">
            <a:extLst>
              <a:ext uri="{FF2B5EF4-FFF2-40B4-BE49-F238E27FC236}">
                <a16:creationId xmlns:a16="http://schemas.microsoft.com/office/drawing/2014/main" id="{A65D923B-3527-4DE5-DF78-5578B00BCC9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28BF961-5C40-4FB2-BBFB-9C9523F9BC66}" type="slidenum">
              <a:rPr lang="en-AU" altLang="en-US" smtClean="0"/>
              <a:pPr>
                <a:spcBef>
                  <a:spcPct val="0"/>
                </a:spcBef>
              </a:pPr>
              <a:t>34</a:t>
            </a:fld>
            <a:endParaRPr lang="en-AU"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785B7FA2-F82B-10CE-1C65-B14238CD40BB}"/>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31A0B5A9-2CB4-E70D-8BA2-6772EADA569F}"/>
              </a:ext>
            </a:extLst>
          </p:cNvPr>
          <p:cNvSpPr>
            <a:spLocks noGrp="1"/>
          </p:cNvSpPr>
          <p:nvPr>
            <p:ph type="body" idx="1"/>
          </p:nvPr>
        </p:nvSpPr>
        <p:spPr>
          <a:ln/>
        </p:spPr>
        <p:txBody>
          <a:bodyPr/>
          <a:lstStyle/>
          <a:p>
            <a:pPr>
              <a:defRPr/>
            </a:pPr>
            <a:r>
              <a:rPr lang="en-AU" altLang="en-US" dirty="0">
                <a:latin typeface="Arial" panose="020B0604020202020204" pitchFamily="34" charset="0"/>
                <a:cs typeface="Arial" panose="020B0604020202020204" pitchFamily="34" charset="0"/>
              </a:rPr>
              <a:t>Maptek Account licensing streamlines access to Maptek applications and communications</a:t>
            </a:r>
          </a:p>
          <a:p>
            <a:pPr>
              <a:defRPr/>
            </a:pPr>
            <a:r>
              <a:rPr lang="en-AU" altLang="en-US" dirty="0">
                <a:latin typeface="Arial" panose="020B0604020202020204" pitchFamily="34" charset="0"/>
                <a:cs typeface="Arial" panose="020B0604020202020204" pitchFamily="34" charset="0"/>
              </a:rPr>
              <a:t>Maptek Workbench provides an integrated platform for delivering Maptek products, supported by online delivery</a:t>
            </a:r>
          </a:p>
          <a:p>
            <a:pPr>
              <a:defRPr/>
            </a:pPr>
            <a:endParaRPr lang="en-AU" altLang="en-US" dirty="0">
              <a:latin typeface="Arial" panose="020B0604020202020204" pitchFamily="34" charset="0"/>
              <a:cs typeface="Arial" panose="020B0604020202020204" pitchFamily="34" charset="0"/>
            </a:endParaRPr>
          </a:p>
          <a:p>
            <a:pPr>
              <a:defRPr/>
            </a:pPr>
            <a:r>
              <a:rPr lang="en-AU" altLang="en-US" dirty="0">
                <a:latin typeface="Arial" panose="020B0604020202020204" pitchFamily="34" charset="0"/>
                <a:cs typeface="Arial" panose="020B0604020202020204" pitchFamily="34" charset="0"/>
              </a:rPr>
              <a:t>Benefits of the Maptek ecosystem include:</a:t>
            </a:r>
          </a:p>
          <a:p>
            <a:pPr marL="171450" indent="-171450">
              <a:buFont typeface="Arial" panose="020B0604020202020204" pitchFamily="34" charset="0"/>
              <a:buChar char="•"/>
              <a:defRPr/>
            </a:pPr>
            <a:r>
              <a:rPr lang="en-AU" altLang="en-US" dirty="0">
                <a:latin typeface="Arial" panose="020B0604020202020204" pitchFamily="34" charset="0"/>
                <a:cs typeface="Arial" panose="020B0604020202020204" pitchFamily="34" charset="0"/>
              </a:rPr>
              <a:t>Tied views and data transfer</a:t>
            </a:r>
          </a:p>
          <a:p>
            <a:pPr marL="171450" indent="-171450">
              <a:buFont typeface="Arial" panose="020B0604020202020204" pitchFamily="34" charset="0"/>
              <a:buChar char="•"/>
              <a:defRPr/>
            </a:pPr>
            <a:r>
              <a:rPr lang="en-AU" altLang="en-US" dirty="0">
                <a:latin typeface="Arial" panose="020B0604020202020204" pitchFamily="34" charset="0"/>
                <a:cs typeface="Arial" panose="020B0604020202020204" pitchFamily="34" charset="0"/>
              </a:rPr>
              <a:t>Tighter integration and interoperability between Maptek applications</a:t>
            </a:r>
          </a:p>
          <a:p>
            <a:pPr marL="171450" indent="-171450">
              <a:buFont typeface="Arial" panose="020B0604020202020204" pitchFamily="34" charset="0"/>
              <a:buChar char="•"/>
              <a:defRPr/>
            </a:pPr>
            <a:r>
              <a:rPr lang="en-AU" altLang="en-US" dirty="0">
                <a:latin typeface="Arial" panose="020B0604020202020204" pitchFamily="34" charset="0"/>
                <a:cs typeface="Arial" panose="020B0604020202020204" pitchFamily="34" charset="0"/>
              </a:rPr>
              <a:t>Workflow Editor for customer workflows (inc. functionality across all supported apps and plugins)</a:t>
            </a:r>
          </a:p>
          <a:p>
            <a:pPr>
              <a:defRPr/>
            </a:pPr>
            <a:endParaRPr lang="en-AU" altLang="en-US" dirty="0">
              <a:latin typeface="Arial" panose="020B0604020202020204" pitchFamily="34" charset="0"/>
              <a:cs typeface="Arial" panose="020B0604020202020204" pitchFamily="34" charset="0"/>
            </a:endParaRPr>
          </a:p>
          <a:p>
            <a:pPr>
              <a:defRPr/>
            </a:pPr>
            <a:r>
              <a:rPr lang="en-AU" altLang="en-US" dirty="0">
                <a:latin typeface="Arial" panose="020B0604020202020204" pitchFamily="34" charset="0"/>
                <a:cs typeface="Arial" panose="020B0604020202020204" pitchFamily="34" charset="0"/>
              </a:rPr>
              <a:t>Maptek Account benefits</a:t>
            </a:r>
          </a:p>
          <a:p>
            <a:pPr>
              <a:buFontTx/>
              <a:buChar char="•"/>
              <a:defRPr/>
            </a:pPr>
            <a:r>
              <a:rPr lang="en-US" altLang="en-US" dirty="0">
                <a:solidFill>
                  <a:srgbClr val="555555"/>
                </a:solidFill>
                <a:latin typeface="Arial" panose="020B0604020202020204" pitchFamily="34" charset="0"/>
                <a:cs typeface="Arial" panose="020B0604020202020204" pitchFamily="34" charset="0"/>
              </a:rPr>
              <a:t>   Streamlined licensing, including borrowing and fail-safe modes for offline work</a:t>
            </a:r>
          </a:p>
          <a:p>
            <a:pPr>
              <a:buFontTx/>
              <a:buChar char="•"/>
              <a:defRPr/>
            </a:pPr>
            <a:r>
              <a:rPr lang="en-US" altLang="en-US" dirty="0">
                <a:solidFill>
                  <a:srgbClr val="555555"/>
                </a:solidFill>
                <a:latin typeface="Arial" panose="020B0604020202020204" pitchFamily="34" charset="0"/>
                <a:cs typeface="Arial" panose="020B0604020202020204" pitchFamily="34" charset="0"/>
              </a:rPr>
              <a:t>   Simplified software deployment and management, and software updates</a:t>
            </a:r>
          </a:p>
          <a:p>
            <a:pPr>
              <a:buFontTx/>
              <a:buChar char="•"/>
              <a:defRPr/>
            </a:pPr>
            <a:r>
              <a:rPr lang="en-US" altLang="en-US" dirty="0">
                <a:solidFill>
                  <a:srgbClr val="555555"/>
                </a:solidFill>
                <a:latin typeface="Arial" panose="020B0604020202020204" pitchFamily="34" charset="0"/>
                <a:cs typeface="Arial" panose="020B0604020202020204" pitchFamily="34" charset="0"/>
              </a:rPr>
              <a:t>   Manage, assign and view software usage within your user base</a:t>
            </a:r>
          </a:p>
          <a:p>
            <a:pPr>
              <a:buFontTx/>
              <a:buChar char="•"/>
              <a:defRPr/>
            </a:pPr>
            <a:r>
              <a:rPr lang="en-US" altLang="en-US" dirty="0">
                <a:solidFill>
                  <a:srgbClr val="555555"/>
                </a:solidFill>
                <a:latin typeface="Arial" panose="020B0604020202020204" pitchFamily="34" charset="0"/>
                <a:cs typeface="Arial" panose="020B0604020202020204" pitchFamily="34" charset="0"/>
              </a:rPr>
              <a:t>   Report issues and track support cases for easy retrieval/reference</a:t>
            </a:r>
          </a:p>
          <a:p>
            <a:pPr>
              <a:defRPr/>
            </a:pPr>
            <a:endParaRPr lang="en-AU" altLang="en-US" dirty="0">
              <a:latin typeface="Arial" panose="020B0604020202020204" pitchFamily="34" charset="0"/>
              <a:cs typeface="Arial" panose="020B0604020202020204" pitchFamily="34" charset="0"/>
            </a:endParaRPr>
          </a:p>
          <a:p>
            <a:pPr>
              <a:defRPr/>
            </a:pPr>
            <a:endParaRPr lang="en-AU" altLang="en-US" dirty="0">
              <a:latin typeface="Arial" panose="020B0604020202020204" pitchFamily="34" charset="0"/>
              <a:cs typeface="Arial" panose="020B0604020202020204" pitchFamily="34" charset="0"/>
            </a:endParaRPr>
          </a:p>
        </p:txBody>
      </p:sp>
      <p:sp>
        <p:nvSpPr>
          <p:cNvPr id="51204" name="Slide Number Placeholder 3">
            <a:extLst>
              <a:ext uri="{FF2B5EF4-FFF2-40B4-BE49-F238E27FC236}">
                <a16:creationId xmlns:a16="http://schemas.microsoft.com/office/drawing/2014/main" id="{7B8EFDDE-52BE-A158-DACB-151463EA929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0A9C83A-2784-4F51-8772-BBF064FAB27C}" type="slidenum">
              <a:rPr lang="en-AU" altLang="en-US" smtClean="0"/>
              <a:pPr>
                <a:spcBef>
                  <a:spcPct val="0"/>
                </a:spcBef>
              </a:pPr>
              <a:t>35</a:t>
            </a:fld>
            <a:endParaRPr lang="en-AU"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54A1B0A6-EEAB-7D65-BCCC-54B99A8A33C3}"/>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5D4C2903-1DE9-E763-2880-0228A0C4F486}"/>
              </a:ext>
            </a:extLst>
          </p:cNvPr>
          <p:cNvSpPr>
            <a:spLocks noGrp="1" noChangeArrowheads="1"/>
          </p:cNvSpPr>
          <p:nvPr>
            <p:ph type="body" idx="1"/>
          </p:nvPr>
        </p:nvSpPr>
        <p:spPr>
          <a:ln/>
        </p:spPr>
        <p:txBody>
          <a:bodyPr/>
          <a:lstStyle/>
          <a:p>
            <a:pPr>
              <a:defRPr/>
            </a:pPr>
            <a:r>
              <a:rPr lang="en-US" altLang="en-US" dirty="0">
                <a:solidFill>
                  <a:srgbClr val="FFFFFF"/>
                </a:solidFill>
                <a:latin typeface="proxima-nova"/>
                <a:cs typeface="Arial" panose="020B0604020202020204" pitchFamily="34" charset="0"/>
              </a:rPr>
              <a:t>Just some of our technology partnerships that aim to enhance the value proposition for customers and contribute to future-proofing mining</a:t>
            </a:r>
          </a:p>
          <a:p>
            <a:pPr>
              <a:defRPr/>
            </a:pPr>
            <a:endParaRPr lang="en-US" altLang="en-US" dirty="0">
              <a:solidFill>
                <a:srgbClr val="FFFFFF"/>
              </a:solidFill>
              <a:latin typeface="proxima-nova"/>
              <a:cs typeface="Arial" panose="020B0604020202020204" pitchFamily="34" charset="0"/>
            </a:endParaRPr>
          </a:p>
          <a:p>
            <a:pPr>
              <a:defRPr/>
            </a:pPr>
            <a:r>
              <a:rPr lang="en-US" altLang="en-US" dirty="0">
                <a:solidFill>
                  <a:srgbClr val="FFFFFF"/>
                </a:solidFill>
                <a:latin typeface="proxima-nova"/>
                <a:cs typeface="Arial" panose="020B0604020202020204" pitchFamily="34" charset="0"/>
              </a:rPr>
              <a:t>CEEC</a:t>
            </a:r>
          </a:p>
          <a:p>
            <a:pPr marL="171450" indent="-171450">
              <a:buFont typeface="Arial" panose="020B0604020202020204" pitchFamily="34" charset="0"/>
              <a:buChar char="•"/>
              <a:defRPr/>
            </a:pPr>
            <a:r>
              <a:rPr lang="en-US" altLang="en-US" dirty="0">
                <a:solidFill>
                  <a:srgbClr val="FFFFFF"/>
                </a:solidFill>
                <a:latin typeface="proxima-nova"/>
                <a:cs typeface="Arial" panose="020B0604020202020204" pitchFamily="34" charset="0"/>
              </a:rPr>
              <a:t>3-year sponsorship of </a:t>
            </a:r>
            <a:r>
              <a:rPr lang="en-US" dirty="0">
                <a:solidFill>
                  <a:srgbClr val="666666"/>
                </a:solidFill>
                <a:latin typeface="proxima-nova"/>
              </a:rPr>
              <a:t>CEEC,  objectives to drive efficiency, productivity and sustainability throughout the whole mining life cycle </a:t>
            </a:r>
            <a:endParaRPr lang="en-US" altLang="en-US" dirty="0">
              <a:solidFill>
                <a:srgbClr val="FFFFFF"/>
              </a:solidFill>
              <a:latin typeface="proxima-nova"/>
              <a:cs typeface="Arial" panose="020B0604020202020204" pitchFamily="34" charset="0"/>
            </a:endParaRPr>
          </a:p>
          <a:p>
            <a:pPr>
              <a:defRPr/>
            </a:pPr>
            <a:endParaRPr lang="en-US" altLang="en-US" dirty="0">
              <a:solidFill>
                <a:srgbClr val="FFFFFF"/>
              </a:solidFill>
              <a:latin typeface="proxima-nova"/>
              <a:cs typeface="Arial" panose="020B0604020202020204" pitchFamily="34" charset="0"/>
            </a:endParaRPr>
          </a:p>
          <a:p>
            <a:pPr>
              <a:defRPr/>
            </a:pPr>
            <a:r>
              <a:rPr lang="en-US" altLang="en-US" dirty="0">
                <a:solidFill>
                  <a:srgbClr val="FFFFFF"/>
                </a:solidFill>
                <a:latin typeface="proxima-nova"/>
                <a:cs typeface="Arial" panose="020B0604020202020204" pitchFamily="34" charset="0"/>
              </a:rPr>
              <a:t>PETRA</a:t>
            </a:r>
          </a:p>
          <a:p>
            <a:pPr marL="171450" indent="-171450">
              <a:buFont typeface="Arial" panose="020B0604020202020204" pitchFamily="34" charset="0"/>
              <a:buChar char="•"/>
              <a:defRPr/>
            </a:pPr>
            <a:r>
              <a:rPr lang="en-US" altLang="en-US" dirty="0">
                <a:solidFill>
                  <a:srgbClr val="555555"/>
                </a:solidFill>
                <a:latin typeface="proxima-nova"/>
                <a:cs typeface="Arial" panose="020B0604020202020204" pitchFamily="34" charset="0"/>
              </a:rPr>
              <a:t>Interoperability between </a:t>
            </a:r>
            <a:r>
              <a:rPr lang="en-US" altLang="en-US" dirty="0" err="1">
                <a:solidFill>
                  <a:srgbClr val="555555"/>
                </a:solidFill>
                <a:latin typeface="proxima-nova"/>
                <a:cs typeface="Arial" panose="020B0604020202020204" pitchFamily="34" charset="0"/>
              </a:rPr>
              <a:t>optimised</a:t>
            </a:r>
            <a:r>
              <a:rPr lang="en-US" altLang="en-US" dirty="0">
                <a:solidFill>
                  <a:srgbClr val="555555"/>
                </a:solidFill>
                <a:latin typeface="proxima-nova"/>
                <a:cs typeface="Arial" panose="020B0604020202020204" pitchFamily="34" charset="0"/>
              </a:rPr>
              <a:t> mining and beneficiation plants, and connections with geological models, mine design and scheduling capabilities.</a:t>
            </a:r>
            <a:endParaRPr lang="en-US" altLang="en-US" dirty="0">
              <a:solidFill>
                <a:srgbClr val="FFFFFF"/>
              </a:solidFill>
              <a:latin typeface="proxima-nova"/>
              <a:cs typeface="Arial" panose="020B0604020202020204" pitchFamily="34" charset="0"/>
            </a:endParaRPr>
          </a:p>
          <a:p>
            <a:pPr marL="171450" indent="-171450">
              <a:buFont typeface="Arial" panose="020B0604020202020204" pitchFamily="34" charset="0"/>
              <a:buChar char="•"/>
              <a:defRPr/>
            </a:pPr>
            <a:r>
              <a:rPr lang="en-US" altLang="en-US" dirty="0">
                <a:solidFill>
                  <a:srgbClr val="555555"/>
                </a:solidFill>
                <a:latin typeface="proxima-nova"/>
                <a:cs typeface="Arial" panose="020B0604020202020204" pitchFamily="34" charset="0"/>
              </a:rPr>
              <a:t>Maptek expertise around orebody knowledge and mine planning </a:t>
            </a:r>
            <a:r>
              <a:rPr lang="en-US" altLang="en-US" dirty="0" err="1">
                <a:solidFill>
                  <a:srgbClr val="555555"/>
                </a:solidFill>
                <a:latin typeface="proxima-nova"/>
                <a:cs typeface="Arial" panose="020B0604020202020204" pitchFamily="34" charset="0"/>
              </a:rPr>
              <a:t>alongsidePETRA’s</a:t>
            </a:r>
            <a:r>
              <a:rPr lang="en-US" altLang="en-US" dirty="0">
                <a:solidFill>
                  <a:srgbClr val="555555"/>
                </a:solidFill>
                <a:latin typeface="proxima-nova"/>
                <a:cs typeface="Arial" panose="020B0604020202020204" pitchFamily="34" charset="0"/>
              </a:rPr>
              <a:t> advanced predictive and machine learning technologies to deepen the understanding of impacts on mine and processing performance. </a:t>
            </a:r>
          </a:p>
          <a:p>
            <a:pPr marL="171450" indent="-171450">
              <a:buFont typeface="Arial" panose="020B0604020202020204" pitchFamily="34" charset="0"/>
              <a:buChar char="•"/>
              <a:defRPr/>
            </a:pPr>
            <a:r>
              <a:rPr lang="en-US" altLang="en-US" dirty="0">
                <a:solidFill>
                  <a:srgbClr val="555555"/>
                </a:solidFill>
                <a:latin typeface="proxima-nova"/>
                <a:cs typeface="Arial" panose="020B0604020202020204" pitchFamily="34" charset="0"/>
              </a:rPr>
              <a:t>Planning is based on a better understanding of the real performance of downstream processes</a:t>
            </a:r>
          </a:p>
          <a:p>
            <a:pPr marL="171450" indent="-171450">
              <a:buFont typeface="Arial" panose="020B0604020202020204" pitchFamily="34" charset="0"/>
              <a:buChar char="•"/>
              <a:defRPr/>
            </a:pPr>
            <a:endParaRPr lang="en-US" altLang="en-US" dirty="0">
              <a:solidFill>
                <a:srgbClr val="555555"/>
              </a:solidFill>
              <a:latin typeface="proxima-nova"/>
              <a:cs typeface="Arial" panose="020B0604020202020204" pitchFamily="34" charset="0"/>
            </a:endParaRPr>
          </a:p>
          <a:p>
            <a:pPr>
              <a:buFont typeface="Arial" panose="020B0604020202020204" pitchFamily="34" charset="0"/>
              <a:buNone/>
              <a:defRPr/>
            </a:pPr>
            <a:r>
              <a:rPr lang="en-US" altLang="en-US" dirty="0">
                <a:solidFill>
                  <a:srgbClr val="555555"/>
                </a:solidFill>
                <a:latin typeface="proxima-nova"/>
                <a:cs typeface="Arial" panose="020B0604020202020204" pitchFamily="34" charset="0"/>
              </a:rPr>
              <a:t>Insight Australia</a:t>
            </a:r>
          </a:p>
          <a:p>
            <a:pPr marL="171450" indent="-171450">
              <a:buFont typeface="Arial" panose="020B0604020202020204" pitchFamily="34" charset="0"/>
              <a:buChar char="•"/>
              <a:defRPr/>
            </a:pPr>
            <a:r>
              <a:rPr lang="en-US" altLang="en-US" dirty="0">
                <a:solidFill>
                  <a:srgbClr val="555555"/>
                </a:solidFill>
                <a:latin typeface="proxima-nova"/>
                <a:cs typeface="Arial" panose="020B0604020202020204" pitchFamily="34" charset="0"/>
              </a:rPr>
              <a:t>Co-development with BMA and MEC Mining of a digital drill &amp;blast dashboard for BMA</a:t>
            </a:r>
          </a:p>
          <a:p>
            <a:pPr marL="171450" indent="-171450">
              <a:buFont typeface="Arial" panose="020B0604020202020204" pitchFamily="34" charset="0"/>
              <a:buChar char="•"/>
              <a:defRPr/>
            </a:pPr>
            <a:endParaRPr lang="en-US" altLang="en-US" dirty="0">
              <a:solidFill>
                <a:srgbClr val="555555"/>
              </a:solidFill>
              <a:latin typeface="proxima-nova"/>
              <a:cs typeface="Arial" panose="020B0604020202020204" pitchFamily="34" charset="0"/>
            </a:endParaRPr>
          </a:p>
          <a:p>
            <a:pPr>
              <a:buFont typeface="Arial" panose="020B0604020202020204" pitchFamily="34" charset="0"/>
              <a:buNone/>
              <a:defRPr/>
            </a:pPr>
            <a:r>
              <a:rPr lang="en-US" altLang="en-US" dirty="0" err="1">
                <a:solidFill>
                  <a:srgbClr val="555555"/>
                </a:solidFill>
                <a:latin typeface="proxima-nova"/>
                <a:cs typeface="Arial" panose="020B0604020202020204" pitchFamily="34" charset="0"/>
              </a:rPr>
              <a:t>Cohda</a:t>
            </a:r>
            <a:r>
              <a:rPr lang="en-US" altLang="en-US" dirty="0">
                <a:solidFill>
                  <a:srgbClr val="555555"/>
                </a:solidFill>
                <a:latin typeface="proxima-nova"/>
                <a:cs typeface="Arial" panose="020B0604020202020204" pitchFamily="34" charset="0"/>
              </a:rPr>
              <a:t> Wireless</a:t>
            </a:r>
          </a:p>
          <a:p>
            <a:pPr marL="171450" indent="-171450">
              <a:buFont typeface="Arial" panose="020B0604020202020204" pitchFamily="34" charset="0"/>
              <a:buChar char="•"/>
              <a:defRPr/>
            </a:pPr>
            <a:endParaRPr lang="en-US" altLang="en-US" dirty="0">
              <a:solidFill>
                <a:srgbClr val="555555"/>
              </a:solidFill>
              <a:latin typeface="proxima-nova"/>
              <a:cs typeface="Arial" panose="020B0604020202020204" pitchFamily="34" charset="0"/>
            </a:endParaRPr>
          </a:p>
          <a:p>
            <a:pPr marL="171450" indent="-171450">
              <a:buFont typeface="Arial" panose="020B0604020202020204" pitchFamily="34" charset="0"/>
              <a:buChar char="•"/>
              <a:defRPr/>
            </a:pPr>
            <a:r>
              <a:rPr lang="en-US" altLang="en-US" dirty="0">
                <a:solidFill>
                  <a:srgbClr val="555555"/>
                </a:solidFill>
                <a:latin typeface="proxima-nova"/>
                <a:cs typeface="Arial" panose="020B0604020202020204" pitchFamily="34" charset="0"/>
              </a:rPr>
              <a:t>Vision (MMP) solution for underground proximity awareness and collision avoidance, implemented at  Rio Tinto </a:t>
            </a:r>
            <a:r>
              <a:rPr lang="en-US" altLang="en-US" dirty="0" err="1">
                <a:solidFill>
                  <a:srgbClr val="555555"/>
                </a:solidFill>
                <a:latin typeface="proxima-nova"/>
                <a:cs typeface="Arial" panose="020B0604020202020204" pitchFamily="34" charset="0"/>
              </a:rPr>
              <a:t>Oyu</a:t>
            </a:r>
            <a:r>
              <a:rPr lang="en-US" altLang="en-US" dirty="0">
                <a:solidFill>
                  <a:srgbClr val="555555"/>
                </a:solidFill>
                <a:latin typeface="proxima-nova"/>
                <a:cs typeface="Arial" panose="020B0604020202020204" pitchFamily="34" charset="0"/>
              </a:rPr>
              <a:t> Tolgoi mine</a:t>
            </a:r>
          </a:p>
          <a:p>
            <a:pPr marL="171450" indent="-171450">
              <a:buFont typeface="Arial" panose="020B0604020202020204" pitchFamily="34" charset="0"/>
              <a:buChar char="•"/>
              <a:defRPr/>
            </a:pPr>
            <a:endParaRPr lang="en-US" altLang="en-US" dirty="0">
              <a:solidFill>
                <a:srgbClr val="555555"/>
              </a:solidFill>
              <a:latin typeface="proxima-nova"/>
              <a:cs typeface="Arial" panose="020B0604020202020204" pitchFamily="34" charset="0"/>
            </a:endParaRPr>
          </a:p>
          <a:p>
            <a:pPr>
              <a:buFont typeface="Arial" panose="020B0604020202020204" pitchFamily="34" charset="0"/>
              <a:buNone/>
              <a:defRPr/>
            </a:pPr>
            <a:r>
              <a:rPr lang="en-US" altLang="en-US" dirty="0">
                <a:solidFill>
                  <a:srgbClr val="555555"/>
                </a:solidFill>
                <a:latin typeface="proxima-nova"/>
                <a:cs typeface="Arial" panose="020B0604020202020204" pitchFamily="34" charset="0"/>
              </a:rPr>
              <a:t>Emesent</a:t>
            </a:r>
          </a:p>
          <a:p>
            <a:pPr marL="171450" indent="-171450">
              <a:buFont typeface="Arial" panose="020B0604020202020204" pitchFamily="34" charset="0"/>
              <a:buChar char="•"/>
              <a:defRPr/>
            </a:pPr>
            <a:r>
              <a:rPr lang="en-US" altLang="en-US" dirty="0">
                <a:solidFill>
                  <a:srgbClr val="555555"/>
                </a:solidFill>
                <a:latin typeface="proxima-nova"/>
                <a:cs typeface="Arial" panose="020B0604020202020204" pitchFamily="34" charset="0"/>
              </a:rPr>
              <a:t>Collaboration around PointStudio ribbon/add-on to handle las data within PS</a:t>
            </a:r>
          </a:p>
          <a:p>
            <a:pPr>
              <a:buFont typeface="Arial" panose="020B0604020202020204" pitchFamily="34" charset="0"/>
              <a:buNone/>
              <a:defRPr/>
            </a:pPr>
            <a:endParaRPr lang="en-US" altLang="en-US" dirty="0">
              <a:solidFill>
                <a:srgbClr val="555555"/>
              </a:solidFill>
              <a:latin typeface="proxima-nova"/>
              <a:cs typeface="Arial" panose="020B0604020202020204" pitchFamily="34" charset="0"/>
            </a:endParaRPr>
          </a:p>
          <a:p>
            <a:pPr>
              <a:buFont typeface="Arial" panose="020B0604020202020204" pitchFamily="34" charset="0"/>
              <a:buNone/>
              <a:defRPr/>
            </a:pPr>
            <a:r>
              <a:rPr lang="en-US" altLang="en-US" dirty="0">
                <a:solidFill>
                  <a:srgbClr val="555555"/>
                </a:solidFill>
                <a:latin typeface="proxima-nova"/>
                <a:cs typeface="Arial" panose="020B0604020202020204" pitchFamily="34" charset="0"/>
              </a:rPr>
              <a:t>K2fly</a:t>
            </a:r>
          </a:p>
          <a:p>
            <a:pPr marL="171450" indent="-171450">
              <a:buFont typeface="Arial" panose="020B0604020202020204" pitchFamily="34" charset="0"/>
              <a:buChar char="•"/>
              <a:defRPr/>
            </a:pPr>
            <a:endParaRPr lang="en-US" altLang="en-US" dirty="0">
              <a:solidFill>
                <a:srgbClr val="555555"/>
              </a:solidFill>
              <a:latin typeface="proxima-nova"/>
              <a:cs typeface="Arial" panose="020B0604020202020204" pitchFamily="34" charset="0"/>
            </a:endParaRPr>
          </a:p>
          <a:p>
            <a:pPr marL="171450" indent="-171450">
              <a:buFont typeface="Arial" panose="020B0604020202020204" pitchFamily="34" charset="0"/>
              <a:buChar char="•"/>
              <a:defRPr/>
            </a:pPr>
            <a:r>
              <a:rPr lang="en-US" altLang="en-US" dirty="0">
                <a:solidFill>
                  <a:srgbClr val="555555"/>
                </a:solidFill>
                <a:latin typeface="proxima-nova"/>
                <a:cs typeface="Arial" panose="020B0604020202020204" pitchFamily="34" charset="0"/>
              </a:rPr>
              <a:t>Maptek investment in resource, reserve and reporting governance solution developer K2fly solution. WIP - integration with Vulcan block models (anticipated for release in Q4 2022)</a:t>
            </a:r>
            <a:endParaRPr lang="en-AU" altLang="en-US" dirty="0">
              <a:latin typeface="Arial" panose="020B0604020202020204" pitchFamily="34" charset="0"/>
              <a:cs typeface="Arial" panose="020B0604020202020204" pitchFamily="34" charset="0"/>
            </a:endParaRPr>
          </a:p>
        </p:txBody>
      </p:sp>
      <p:sp>
        <p:nvSpPr>
          <p:cNvPr id="53252" name="Slide Number Placeholder 3">
            <a:extLst>
              <a:ext uri="{FF2B5EF4-FFF2-40B4-BE49-F238E27FC236}">
                <a16:creationId xmlns:a16="http://schemas.microsoft.com/office/drawing/2014/main" id="{CDD3A64F-4537-BCD7-6DF0-676E7D4D4B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339ECD-9CC3-4511-86D8-649DA2F7DE5C}" type="slidenum">
              <a:rPr lang="en-AU" altLang="en-US" smtClean="0"/>
              <a:pPr/>
              <a:t>36</a:t>
            </a:fld>
            <a:endParaRPr lang="en-AU"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09E719AB-FD6A-D83A-7FC9-7EEB05874C5D}"/>
              </a:ext>
            </a:extLst>
          </p:cNvPr>
          <p:cNvSpPr>
            <a:spLocks noGrp="1" noRot="1" noChangeAspect="1" noChangeArrowheads="1" noTextEdit="1"/>
          </p:cNvSpPr>
          <p:nvPr>
            <p:ph type="sldImg"/>
          </p:nvPr>
        </p:nvSpPr>
        <p:spPr>
          <a:ln/>
        </p:spPr>
      </p:sp>
      <p:sp>
        <p:nvSpPr>
          <p:cNvPr id="55299" name="Notes Placeholder 2">
            <a:extLst>
              <a:ext uri="{FF2B5EF4-FFF2-40B4-BE49-F238E27FC236}">
                <a16:creationId xmlns:a16="http://schemas.microsoft.com/office/drawing/2014/main" id="{04677A81-425B-A570-1427-CC0F15FA252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latin typeface="Arial" panose="020B0604020202020204" pitchFamily="34" charset="0"/>
                <a:cs typeface="Arial" panose="020B0604020202020204" pitchFamily="34" charset="0"/>
              </a:rPr>
              <a:t>Dynamic and vibrant academic program in every region in which we operate</a:t>
            </a:r>
          </a:p>
          <a:p>
            <a:r>
              <a:rPr lang="en-AU" altLang="en-US">
                <a:latin typeface="Arial" panose="020B0604020202020204" pitchFamily="34" charset="0"/>
                <a:cs typeface="Arial" panose="020B0604020202020204" pitchFamily="34" charset="0"/>
              </a:rPr>
              <a:t>Nurturing the mining professionals of the future</a:t>
            </a:r>
          </a:p>
          <a:p>
            <a:r>
              <a:rPr lang="en-AU" altLang="en-US">
                <a:latin typeface="Arial" panose="020B0604020202020204" pitchFamily="34" charset="0"/>
                <a:cs typeface="Arial" panose="020B0604020202020204" pitchFamily="34" charset="0"/>
              </a:rPr>
              <a:t>Providing advantage for their careers through use of modern technology with real world data</a:t>
            </a:r>
          </a:p>
          <a:p>
            <a:endParaRPr lang="en-AU" altLang="en-US">
              <a:latin typeface="Arial" panose="020B0604020202020204" pitchFamily="34" charset="0"/>
              <a:cs typeface="Arial" panose="020B0604020202020204" pitchFamily="34" charset="0"/>
            </a:endParaRPr>
          </a:p>
        </p:txBody>
      </p:sp>
      <p:sp>
        <p:nvSpPr>
          <p:cNvPr id="55300" name="Slide Number Placeholder 3">
            <a:extLst>
              <a:ext uri="{FF2B5EF4-FFF2-40B4-BE49-F238E27FC236}">
                <a16:creationId xmlns:a16="http://schemas.microsoft.com/office/drawing/2014/main" id="{A1A27D5F-EC51-8F9A-9B33-27ED7591B7A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9D63737-146A-43BE-B9DC-0C1A89EE146A}" type="slidenum">
              <a:rPr lang="en-AU" altLang="en-US" smtClean="0"/>
              <a:pPr>
                <a:spcBef>
                  <a:spcPct val="0"/>
                </a:spcBef>
              </a:pPr>
              <a:t>37</a:t>
            </a:fld>
            <a:endParaRPr lang="en-AU"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28213682-4175-5FC5-E614-A685B58C2691}"/>
              </a:ext>
            </a:extLst>
          </p:cNvPr>
          <p:cNvSpPr>
            <a:spLocks noGrp="1" noRot="1" noChangeAspect="1" noChangeArrowheads="1" noTextEdit="1"/>
          </p:cNvSpPr>
          <p:nvPr>
            <p:ph type="sldImg"/>
          </p:nvPr>
        </p:nvSpPr>
        <p:spPr>
          <a:ln/>
        </p:spPr>
      </p:sp>
      <p:sp>
        <p:nvSpPr>
          <p:cNvPr id="57347" name="Notes Placeholder 2">
            <a:extLst>
              <a:ext uri="{FF2B5EF4-FFF2-40B4-BE49-F238E27FC236}">
                <a16:creationId xmlns:a16="http://schemas.microsoft.com/office/drawing/2014/main" id="{011C986F-FCB4-6AD2-4436-E4E912535CF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latin typeface="Arial" panose="020B0604020202020204" pitchFamily="34" charset="0"/>
                <a:cs typeface="Arial" panose="020B0604020202020204" pitchFamily="34" charset="0"/>
              </a:rPr>
              <a:t>Maptek develops, markets and supports all of our products.</a:t>
            </a:r>
          </a:p>
          <a:p>
            <a:r>
              <a:rPr lang="en-AU" altLang="en-US">
                <a:latin typeface="Arial" panose="020B0604020202020204" pitchFamily="34" charset="0"/>
                <a:cs typeface="Arial" panose="020B0604020202020204" pitchFamily="34" charset="0"/>
              </a:rPr>
              <a:t>Mining is in our DNA. We have partnered with industry for 40 years.</a:t>
            </a:r>
          </a:p>
          <a:p>
            <a:r>
              <a:rPr lang="en-AU" altLang="en-US">
                <a:latin typeface="Arial" panose="020B0604020202020204" pitchFamily="34" charset="0"/>
                <a:cs typeface="Arial" panose="020B0604020202020204" pitchFamily="34" charset="0"/>
              </a:rPr>
              <a:t>We will continue to develop solutions that help our customers improve productivity and productivity.</a:t>
            </a:r>
          </a:p>
          <a:p>
            <a:pPr eaLnBrk="1" hangingPunct="1">
              <a:spcBef>
                <a:spcPct val="0"/>
              </a:spcBef>
            </a:pPr>
            <a:r>
              <a:rPr lang="en-AU" altLang="en-US">
                <a:latin typeface="Arial" panose="020B0604020202020204" pitchFamily="34" charset="0"/>
                <a:cs typeface="Arial" panose="020B0604020202020204" pitchFamily="34" charset="0"/>
              </a:rPr>
              <a:t>Consulting and services delivered by local staff with mining experience.</a:t>
            </a:r>
          </a:p>
          <a:p>
            <a:r>
              <a:rPr lang="en-AU" altLang="en-US">
                <a:latin typeface="Arial" panose="020B0604020202020204" pitchFamily="34" charset="0"/>
                <a:cs typeface="Arial" panose="020B0604020202020204" pitchFamily="34" charset="0"/>
              </a:rPr>
              <a:t>Services delivered through local networks while drawing on global pool of experts.</a:t>
            </a:r>
          </a:p>
          <a:p>
            <a:endParaRPr lang="en-AU" altLang="en-US">
              <a:latin typeface="Arial" panose="020B0604020202020204" pitchFamily="34" charset="0"/>
              <a:cs typeface="Arial" panose="020B0604020202020204" pitchFamily="34" charset="0"/>
            </a:endParaRPr>
          </a:p>
        </p:txBody>
      </p:sp>
      <p:sp>
        <p:nvSpPr>
          <p:cNvPr id="57348" name="Slide Number Placeholder 3">
            <a:extLst>
              <a:ext uri="{FF2B5EF4-FFF2-40B4-BE49-F238E27FC236}">
                <a16:creationId xmlns:a16="http://schemas.microsoft.com/office/drawing/2014/main" id="{CBEFC2EB-0E53-2855-ABAD-EB4CAA3BC1B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3848B98-223A-40F8-AE81-A1400772C582}" type="slidenum">
              <a:rPr lang="en-AU" altLang="en-US" smtClean="0"/>
              <a:pPr>
                <a:spcBef>
                  <a:spcPct val="0"/>
                </a:spcBef>
              </a:pPr>
              <a:t>38</a:t>
            </a:fld>
            <a:endParaRPr lang="en-AU"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27BDA6E3-E9C2-117B-09C2-313151D1DCCA}"/>
              </a:ext>
            </a:extLst>
          </p:cNvPr>
          <p:cNvSpPr>
            <a:spLocks noGrp="1" noRot="1" noChangeAspect="1" noChangeArrowheads="1" noTextEdit="1"/>
          </p:cNvSpPr>
          <p:nvPr>
            <p:ph type="sldImg"/>
          </p:nvPr>
        </p:nvSpPr>
        <p:spPr>
          <a:ln/>
        </p:spPr>
      </p:sp>
      <p:sp>
        <p:nvSpPr>
          <p:cNvPr id="61443" name="Notes Placeholder 2">
            <a:extLst>
              <a:ext uri="{FF2B5EF4-FFF2-40B4-BE49-F238E27FC236}">
                <a16:creationId xmlns:a16="http://schemas.microsoft.com/office/drawing/2014/main" id="{73C87D3B-1028-34D6-D253-90E55464581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panose="020B0604020202020204" pitchFamily="34" charset="0"/>
              <a:cs typeface="Arial" panose="020B0604020202020204" pitchFamily="34" charset="0"/>
            </a:endParaRPr>
          </a:p>
          <a:p>
            <a:endParaRPr lang="en-AU" altLang="en-US">
              <a:latin typeface="Arial" panose="020B0604020202020204" pitchFamily="34" charset="0"/>
              <a:cs typeface="Arial" panose="020B0604020202020204" pitchFamily="34" charset="0"/>
            </a:endParaRPr>
          </a:p>
        </p:txBody>
      </p:sp>
      <p:sp>
        <p:nvSpPr>
          <p:cNvPr id="61444" name="Slide Number Placeholder 3">
            <a:extLst>
              <a:ext uri="{FF2B5EF4-FFF2-40B4-BE49-F238E27FC236}">
                <a16:creationId xmlns:a16="http://schemas.microsoft.com/office/drawing/2014/main" id="{6DD74291-9CBC-D10E-64E0-FDDEFF254F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E6A4EDD-973E-4703-B268-70AE0211027A}" type="slidenum">
              <a:rPr lang="en-AU" altLang="en-US" smtClean="0"/>
              <a:pPr>
                <a:spcBef>
                  <a:spcPct val="0"/>
                </a:spcBef>
              </a:pPr>
              <a:t>39</a:t>
            </a:fld>
            <a:endParaRPr lang="en-AU"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D92FA7B3-344F-AC5A-D6CD-0202072BDEEA}"/>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65A8E943-05E1-0444-A97D-A290EE56AF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Some background on this presentation. The technology deployed by </a:t>
            </a:r>
            <a:r>
              <a:rPr lang="en-US" sz="1800" b="0" i="0" u="none" strike="noStrike" dirty="0" err="1">
                <a:solidFill>
                  <a:srgbClr val="000000"/>
                </a:solidFill>
                <a:effectLst/>
                <a:latin typeface="Arial" panose="020B0604020202020204" pitchFamily="34" charset="0"/>
              </a:rPr>
              <a:t>DomainMCF</a:t>
            </a:r>
            <a:r>
              <a:rPr lang="en-US" sz="1800" b="0" i="0" u="none" strike="noStrike" dirty="0">
                <a:solidFill>
                  <a:srgbClr val="000000"/>
                </a:solidFill>
                <a:effectLst/>
                <a:latin typeface="Arial" panose="020B0604020202020204" pitchFamily="34" charset="0"/>
              </a:rPr>
              <a:t> is proprietary and confidential, so we will not be covering details on the algorithms or technology powering </a:t>
            </a:r>
            <a:r>
              <a:rPr lang="en-US" sz="1800" b="0" i="0" u="none" strike="noStrike" dirty="0" err="1">
                <a:solidFill>
                  <a:srgbClr val="000000"/>
                </a:solidFill>
                <a:effectLst/>
                <a:latin typeface="Arial" panose="020B0604020202020204" pitchFamily="34" charset="0"/>
              </a:rPr>
              <a:t>DomainMCF</a:t>
            </a:r>
            <a:r>
              <a:rPr lang="en-US" sz="1800" b="0" i="0" u="none" strike="noStrike" dirty="0">
                <a:solidFill>
                  <a:srgbClr val="000000"/>
                </a:solidFill>
                <a:effectLst/>
                <a:latin typeface="Arial" panose="020B0604020202020204" pitchFamily="34" charset="0"/>
              </a:rPr>
              <a:t>.</a:t>
            </a:r>
          </a:p>
          <a:p>
            <a:pPr rtl="0">
              <a:spcBef>
                <a:spcPts val="0"/>
              </a:spcBef>
              <a:spcAft>
                <a:spcPts val="0"/>
              </a:spcAft>
            </a:pP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For anyone who is interested, we have a previous case study where </a:t>
            </a:r>
            <a:r>
              <a:rPr lang="en-US" sz="1800" b="0" i="0" u="none" strike="noStrike" dirty="0" err="1">
                <a:solidFill>
                  <a:srgbClr val="000000"/>
                </a:solidFill>
                <a:effectLst/>
                <a:latin typeface="Arial" panose="020B0604020202020204" pitchFamily="34" charset="0"/>
              </a:rPr>
              <a:t>DomainMCF</a:t>
            </a:r>
            <a:r>
              <a:rPr lang="en-US" sz="1800" b="0" i="0" u="none" strike="noStrike" dirty="0">
                <a:solidFill>
                  <a:srgbClr val="000000"/>
                </a:solidFill>
                <a:effectLst/>
                <a:latin typeface="Arial" panose="020B0604020202020204" pitchFamily="34" charset="0"/>
              </a:rPr>
              <a:t> was applied to the open-source data from the </a:t>
            </a:r>
            <a:r>
              <a:rPr lang="en-US" sz="1800" b="0" i="0" u="none" strike="noStrike" dirty="0" err="1">
                <a:solidFill>
                  <a:srgbClr val="000000"/>
                </a:solidFill>
                <a:effectLst/>
                <a:latin typeface="Arial" panose="020B0604020202020204" pitchFamily="34" charset="0"/>
              </a:rPr>
              <a:t>Lisheen</a:t>
            </a:r>
            <a:r>
              <a:rPr lang="en-US" sz="1800" b="0" i="0" u="none" strike="noStrike" dirty="0">
                <a:solidFill>
                  <a:srgbClr val="000000"/>
                </a:solidFill>
                <a:effectLst/>
                <a:latin typeface="Arial" panose="020B0604020202020204" pitchFamily="34" charset="0"/>
              </a:rPr>
              <a:t> operation</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For this presentation, the primary discussion point will be about where and under which circumstances </a:t>
            </a:r>
            <a:r>
              <a:rPr lang="en-US" sz="1800" b="0" i="0" u="none" strike="noStrike" dirty="0" err="1">
                <a:solidFill>
                  <a:srgbClr val="000000"/>
                </a:solidFill>
                <a:effectLst/>
                <a:latin typeface="Arial" panose="020B0604020202020204" pitchFamily="34" charset="0"/>
              </a:rPr>
              <a:t>DomainMCF</a:t>
            </a:r>
            <a:r>
              <a:rPr lang="en-US" sz="1800" b="0" i="0" u="none" strike="noStrike" dirty="0">
                <a:solidFill>
                  <a:srgbClr val="000000"/>
                </a:solidFill>
                <a:effectLst/>
                <a:latin typeface="Arial" panose="020B0604020202020204" pitchFamily="34" charset="0"/>
              </a:rPr>
              <a:t> can fit within the mine planning process. </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We’ll look at some issues with poorly deployed algorithm-driven solutions to discuss the risks involved with deploying such technologies. And, we’ll look at how geologists can evaluate </a:t>
            </a:r>
            <a:r>
              <a:rPr lang="en-US" sz="1800" b="0" i="0" u="none" strike="noStrike" dirty="0" err="1">
                <a:solidFill>
                  <a:srgbClr val="000000"/>
                </a:solidFill>
                <a:effectLst/>
                <a:latin typeface="Arial" panose="020B0604020202020204" pitchFamily="34" charset="0"/>
              </a:rPr>
              <a:t>DomainMCF</a:t>
            </a:r>
            <a:r>
              <a:rPr lang="en-US" sz="1800" b="0" i="0" u="none" strike="noStrike" dirty="0">
                <a:solidFill>
                  <a:srgbClr val="000000"/>
                </a:solidFill>
                <a:effectLst/>
                <a:latin typeface="Arial" panose="020B0604020202020204" pitchFamily="34" charset="0"/>
              </a:rPr>
              <a:t> in mind of the typical concerns with this kind of technology. We’ll also consider how these technologies may impact people, jobs, the outcomes delivered by geology teams.</a:t>
            </a:r>
            <a:endParaRPr lang="en-AU" altLang="en-US" dirty="0">
              <a:latin typeface="Arial" panose="020B0604020202020204" pitchFamily="34" charset="0"/>
              <a:cs typeface="Arial" panose="020B0604020202020204" pitchFamily="34" charset="0"/>
            </a:endParaRPr>
          </a:p>
        </p:txBody>
      </p:sp>
      <p:sp>
        <p:nvSpPr>
          <p:cNvPr id="32772" name="Slide Number Placeholder 3">
            <a:extLst>
              <a:ext uri="{FF2B5EF4-FFF2-40B4-BE49-F238E27FC236}">
                <a16:creationId xmlns:a16="http://schemas.microsoft.com/office/drawing/2014/main" id="{E2C20916-439F-9480-26F1-044EA80F5B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882538-0F2E-45ED-A0B5-599016C1C6CD}" type="slidenum">
              <a:rPr lang="en-AU" altLang="en-US" smtClean="0"/>
              <a:pPr/>
              <a:t>4</a:t>
            </a:fld>
            <a:endParaRPr lang="en-AU" altLang="en-US"/>
          </a:p>
        </p:txBody>
      </p:sp>
    </p:spTree>
    <p:extLst>
      <p:ext uri="{BB962C8B-B14F-4D97-AF65-F5344CB8AC3E}">
        <p14:creationId xmlns:p14="http://schemas.microsoft.com/office/powerpoint/2010/main" val="1302178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D92FA7B3-344F-AC5A-D6CD-0202072BDEEA}"/>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65A8E943-05E1-0444-A97D-A290EE56AF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fontAlgn="base">
              <a:spcBef>
                <a:spcPts val="0"/>
              </a:spcBef>
              <a:spcAft>
                <a:spcPts val="0"/>
              </a:spcAft>
              <a:buFont typeface="Arial" panose="020B0604020202020204" pitchFamily="34" charset="0"/>
              <a:buNone/>
            </a:pPr>
            <a:r>
              <a:rPr lang="en-US" sz="1800" b="0" i="0" u="none" strike="noStrike" dirty="0">
                <a:solidFill>
                  <a:srgbClr val="595959"/>
                </a:solidFill>
                <a:effectLst/>
                <a:latin typeface="Arial" panose="020B0604020202020204" pitchFamily="34" charset="0"/>
              </a:rPr>
              <a:t>Mining has continually evolved due to the encroachment of technological solutions. Today, </a:t>
            </a:r>
          </a:p>
          <a:p>
            <a:pPr rtl="0" fontAlgn="base">
              <a:spcBef>
                <a:spcPts val="0"/>
              </a:spcBef>
              <a:spcAft>
                <a:spcPts val="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Mine planning teams are under ever increasing pressure to:</a:t>
            </a: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595959"/>
                </a:solidFill>
                <a:effectLst/>
                <a:latin typeface="Arial" panose="020B0604020202020204" pitchFamily="34" charset="0"/>
              </a:rPr>
              <a:t>Decrease the planning cycle time</a:t>
            </a: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595959"/>
                </a:solidFill>
                <a:effectLst/>
                <a:latin typeface="Arial" panose="020B0604020202020204" pitchFamily="34" charset="0"/>
              </a:rPr>
              <a:t>React to changing circumstances</a:t>
            </a: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595959"/>
                </a:solidFill>
                <a:effectLst/>
                <a:latin typeface="Arial" panose="020B0604020202020204" pitchFamily="34" charset="0"/>
              </a:rPr>
              <a:t>Provide alternative scenarios</a:t>
            </a: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595959"/>
                </a:solidFill>
                <a:effectLst/>
                <a:latin typeface="Arial" panose="020B0604020202020204" pitchFamily="34" charset="0"/>
              </a:rPr>
              <a:t>Reduce risk</a:t>
            </a:r>
          </a:p>
          <a:p>
            <a:pPr rtl="0" fontAlgn="base">
              <a:spcBef>
                <a:spcPts val="0"/>
              </a:spcBef>
              <a:spcAft>
                <a:spcPts val="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In an environment of</a:t>
            </a: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595959"/>
                </a:solidFill>
                <a:effectLst/>
                <a:latin typeface="Arial" panose="020B0604020202020204" pitchFamily="34" charset="0"/>
              </a:rPr>
              <a:t>Increased orebody complexity</a:t>
            </a: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595959"/>
                </a:solidFill>
                <a:effectLst/>
                <a:latin typeface="Arial" panose="020B0604020202020204" pitchFamily="34" charset="0"/>
              </a:rPr>
              <a:t>Reduced human resources</a:t>
            </a: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595959"/>
                </a:solidFill>
                <a:effectLst/>
                <a:latin typeface="Arial" panose="020B0604020202020204" pitchFamily="34" charset="0"/>
              </a:rPr>
              <a:t>Decreasing supply of new talent</a:t>
            </a:r>
          </a:p>
          <a:p>
            <a:pPr marL="742950" lvl="1" indent="-285750" rtl="0" fontAlgn="base">
              <a:spcBef>
                <a:spcPts val="0"/>
              </a:spcBef>
              <a:spcAft>
                <a:spcPts val="1200"/>
              </a:spcAft>
              <a:buFont typeface="Arial" panose="020B0604020202020204" pitchFamily="34" charset="0"/>
              <a:buChar char="•"/>
            </a:pPr>
            <a:r>
              <a:rPr lang="en-US" sz="1400" b="0" i="0" u="none" strike="noStrike" dirty="0">
                <a:solidFill>
                  <a:srgbClr val="595959"/>
                </a:solidFill>
                <a:effectLst/>
                <a:latin typeface="Arial" panose="020B0604020202020204" pitchFamily="34" charset="0"/>
              </a:rPr>
              <a:t>Rapidly expanding market demand - particularly for clean tech minerals </a:t>
            </a:r>
          </a:p>
          <a:p>
            <a:pPr rtl="0">
              <a:spcBef>
                <a:spcPts val="0"/>
              </a:spcBef>
              <a:spcAft>
                <a:spcPts val="0"/>
              </a:spcAft>
            </a:pPr>
            <a:endParaRPr lang="en-US" b="0" dirty="0">
              <a:effectLst/>
            </a:endParaRPr>
          </a:p>
          <a:p>
            <a:pPr rtl="0">
              <a:spcBef>
                <a:spcPts val="0"/>
              </a:spcBef>
              <a:spcAft>
                <a:spcPts val="0"/>
              </a:spcAft>
            </a:pPr>
            <a:r>
              <a:rPr lang="en-US" b="0" dirty="0">
                <a:effectLst/>
              </a:rPr>
              <a:t>In mine planning cycles, Domain Modelling can be a challenging bottleneck in the in that mine planning process. It is an area that mine planning teams have continually sought out technological solutions that can streamline the task.</a:t>
            </a:r>
          </a:p>
          <a:p>
            <a:pPr rtl="0">
              <a:spcBef>
                <a:spcPts val="0"/>
              </a:spcBef>
              <a:spcAft>
                <a:spcPts val="0"/>
              </a:spcAft>
            </a:pPr>
            <a:br>
              <a:rPr lang="en-US" b="0" dirty="0">
                <a:effectLst/>
              </a:rPr>
            </a:br>
            <a:r>
              <a:rPr lang="en-US" sz="1100" b="0" i="0" u="sng" strike="noStrike" dirty="0">
                <a:solidFill>
                  <a:srgbClr val="2200CC"/>
                </a:solidFill>
                <a:effectLst/>
                <a:latin typeface="Arial" panose="020B0604020202020204" pitchFamily="34" charset="0"/>
                <a:hlinkClick r:id="rId3"/>
              </a:rPr>
              <a:t>https://www.nature.com/articles/s43017-021-00216-1</a:t>
            </a:r>
            <a:endParaRPr lang="en-US" b="0" dirty="0">
              <a:effectLst/>
            </a:endParaRPr>
          </a:p>
          <a:p>
            <a:pPr rtl="0">
              <a:spcBef>
                <a:spcPts val="0"/>
              </a:spcBef>
              <a:spcAft>
                <a:spcPts val="0"/>
              </a:spcAft>
            </a:pPr>
            <a:r>
              <a:rPr lang="en-US" sz="1100" b="0" i="0" u="sng" strike="noStrike" dirty="0">
                <a:solidFill>
                  <a:srgbClr val="2200CC"/>
                </a:solidFill>
                <a:effectLst/>
                <a:latin typeface="Arial" panose="020B0604020202020204" pitchFamily="34" charset="0"/>
                <a:hlinkClick r:id="rId4"/>
              </a:rPr>
              <a:t>https://www.americangeosciences.org/geoscience-currents/us-geoscience-enrollments-and-degrees-collapse-2019-2020</a:t>
            </a:r>
            <a:endParaRPr lang="en-US" b="0" dirty="0">
              <a:effectLst/>
            </a:endParaRPr>
          </a:p>
          <a:p>
            <a:br>
              <a:rPr lang="en-US" b="0" dirty="0">
                <a:effectLst/>
              </a:rPr>
            </a:br>
            <a:endParaRPr lang="en-AU" altLang="en-US" dirty="0">
              <a:latin typeface="Arial" panose="020B0604020202020204" pitchFamily="34" charset="0"/>
              <a:cs typeface="Arial" panose="020B0604020202020204" pitchFamily="34" charset="0"/>
            </a:endParaRPr>
          </a:p>
        </p:txBody>
      </p:sp>
      <p:sp>
        <p:nvSpPr>
          <p:cNvPr id="32772" name="Slide Number Placeholder 3">
            <a:extLst>
              <a:ext uri="{FF2B5EF4-FFF2-40B4-BE49-F238E27FC236}">
                <a16:creationId xmlns:a16="http://schemas.microsoft.com/office/drawing/2014/main" id="{E2C20916-439F-9480-26F1-044EA80F5B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882538-0F2E-45ED-A0B5-599016C1C6CD}" type="slidenum">
              <a:rPr lang="en-AU" altLang="en-US" smtClean="0"/>
              <a:pPr/>
              <a:t>5</a:t>
            </a:fld>
            <a:endParaRPr lang="en-AU" altLang="en-US"/>
          </a:p>
        </p:txBody>
      </p:sp>
    </p:spTree>
    <p:extLst>
      <p:ext uri="{BB962C8B-B14F-4D97-AF65-F5344CB8AC3E}">
        <p14:creationId xmlns:p14="http://schemas.microsoft.com/office/powerpoint/2010/main" val="3711005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D92FA7B3-344F-AC5A-D6CD-0202072BDEEA}"/>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65A8E943-05E1-0444-A97D-A290EE56AF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spcBef>
                <a:spcPts val="0"/>
              </a:spcBef>
              <a:spcAft>
                <a:spcPts val="0"/>
              </a:spcAft>
            </a:pPr>
            <a:r>
              <a:rPr lang="en-US" altLang="en-US" dirty="0">
                <a:latin typeface="Arial" panose="020B0604020202020204" pitchFamily="34" charset="0"/>
                <a:cs typeface="Arial" panose="020B0604020202020204" pitchFamily="34" charset="0"/>
              </a:rPr>
              <a:t>This is evident from a very high-level snap-shot of technology evolution in domain modelling. The light table made way for the early CAD revolution, which was later followed by 3D graphics in the 90s, as desktop hardware became more powerful. Over the 2000s new algorithms were developed to provide implicit modelling of the geology, taking away some of the human drudgery. More recently, industry 4.0 and cloud computing along with advances in artificial intelligence algorithms have improved implicit modelling outcomes with cloud-powered AI solutions.</a:t>
            </a:r>
          </a:p>
          <a:p>
            <a:pPr rtl="0">
              <a:spcBef>
                <a:spcPts val="0"/>
              </a:spcBef>
              <a:spcAft>
                <a:spcPts val="0"/>
              </a:spcAft>
            </a:pPr>
            <a:endParaRPr lang="en-US" altLang="en-US" dirty="0">
              <a:latin typeface="Arial" panose="020B0604020202020204" pitchFamily="34" charset="0"/>
              <a:cs typeface="Arial" panose="020B0604020202020204" pitchFamily="34" charset="0"/>
            </a:endParaRPr>
          </a:p>
          <a:p>
            <a:pPr rtl="0">
              <a:spcBef>
                <a:spcPts val="0"/>
              </a:spcBef>
              <a:spcAft>
                <a:spcPts val="0"/>
              </a:spcAft>
            </a:pPr>
            <a:r>
              <a:rPr lang="en-US" altLang="en-US" dirty="0">
                <a:latin typeface="Arial" panose="020B0604020202020204" pitchFamily="34" charset="0"/>
                <a:cs typeface="Arial" panose="020B0604020202020204" pitchFamily="34" charset="0"/>
              </a:rPr>
              <a:t>This is where </a:t>
            </a:r>
            <a:r>
              <a:rPr lang="en-US" altLang="en-US" dirty="0" err="1">
                <a:latin typeface="Arial" panose="020B0604020202020204" pitchFamily="34" charset="0"/>
                <a:cs typeface="Arial" panose="020B0604020202020204" pitchFamily="34" charset="0"/>
              </a:rPr>
              <a:t>DomainMCF</a:t>
            </a:r>
            <a:r>
              <a:rPr lang="en-US" altLang="en-US" dirty="0">
                <a:latin typeface="Arial" panose="020B0604020202020204" pitchFamily="34" charset="0"/>
                <a:cs typeface="Arial" panose="020B0604020202020204" pitchFamily="34" charset="0"/>
              </a:rPr>
              <a:t> comes in.</a:t>
            </a:r>
          </a:p>
          <a:p>
            <a:pPr rtl="0">
              <a:spcBef>
                <a:spcPts val="0"/>
              </a:spcBef>
              <a:spcAft>
                <a:spcPts val="0"/>
              </a:spcAft>
            </a:pPr>
            <a:endParaRPr lang="en-US" altLang="en-US" dirty="0">
              <a:latin typeface="Arial" panose="020B0604020202020204" pitchFamily="34" charset="0"/>
              <a:cs typeface="Arial" panose="020B0604020202020204" pitchFamily="34" charset="0"/>
            </a:endParaRPr>
          </a:p>
          <a:p>
            <a:pPr rtl="0">
              <a:spcBef>
                <a:spcPts val="0"/>
              </a:spcBef>
              <a:spcAft>
                <a:spcPts val="0"/>
              </a:spcAft>
            </a:pPr>
            <a:r>
              <a:rPr lang="en-US" altLang="en-US" dirty="0">
                <a:latin typeface="Arial" panose="020B0604020202020204" pitchFamily="34" charset="0"/>
                <a:cs typeface="Arial" panose="020B0604020202020204" pitchFamily="34" charset="0"/>
              </a:rPr>
              <a:t>https://www.nature.com/articles/s43017-021-00216-1</a:t>
            </a:r>
          </a:p>
          <a:p>
            <a:pPr rtl="0">
              <a:spcBef>
                <a:spcPts val="0"/>
              </a:spcBef>
              <a:spcAft>
                <a:spcPts val="0"/>
              </a:spcAft>
            </a:pPr>
            <a:r>
              <a:rPr lang="en-US" altLang="en-US" dirty="0">
                <a:latin typeface="Arial" panose="020B0604020202020204" pitchFamily="34" charset="0"/>
                <a:cs typeface="Arial" panose="020B0604020202020204" pitchFamily="34" charset="0"/>
              </a:rPr>
              <a:t>https://www.americangeosciences.org/geoscience-currents/us-geoscience-enrollments-and-degrees-collapse-2019-2020</a:t>
            </a:r>
          </a:p>
          <a:p>
            <a:pPr rtl="0">
              <a:spcBef>
                <a:spcPts val="0"/>
              </a:spcBef>
              <a:spcAft>
                <a:spcPts val="0"/>
              </a:spcAft>
            </a:pPr>
            <a:endParaRPr lang="en-US" altLang="en-US" dirty="0">
              <a:latin typeface="Arial" panose="020B0604020202020204" pitchFamily="34" charset="0"/>
              <a:cs typeface="Arial" panose="020B0604020202020204" pitchFamily="34" charset="0"/>
            </a:endParaRPr>
          </a:p>
          <a:p>
            <a:pPr rtl="0">
              <a:spcBef>
                <a:spcPts val="0"/>
              </a:spcBef>
              <a:spcAft>
                <a:spcPts val="0"/>
              </a:spcAft>
            </a:pPr>
            <a:endParaRPr lang="en-AU" altLang="en-US" dirty="0">
              <a:latin typeface="Arial" panose="020B0604020202020204" pitchFamily="34" charset="0"/>
              <a:cs typeface="Arial" panose="020B0604020202020204" pitchFamily="34" charset="0"/>
            </a:endParaRPr>
          </a:p>
        </p:txBody>
      </p:sp>
      <p:sp>
        <p:nvSpPr>
          <p:cNvPr id="32772" name="Slide Number Placeholder 3">
            <a:extLst>
              <a:ext uri="{FF2B5EF4-FFF2-40B4-BE49-F238E27FC236}">
                <a16:creationId xmlns:a16="http://schemas.microsoft.com/office/drawing/2014/main" id="{E2C20916-439F-9480-26F1-044EA80F5B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882538-0F2E-45ED-A0B5-599016C1C6CD}" type="slidenum">
              <a:rPr lang="en-AU" altLang="en-US" smtClean="0"/>
              <a:pPr/>
              <a:t>6</a:t>
            </a:fld>
            <a:endParaRPr lang="en-AU" altLang="en-US"/>
          </a:p>
        </p:txBody>
      </p:sp>
    </p:spTree>
    <p:extLst>
      <p:ext uri="{BB962C8B-B14F-4D97-AF65-F5344CB8AC3E}">
        <p14:creationId xmlns:p14="http://schemas.microsoft.com/office/powerpoint/2010/main" val="1609255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D92FA7B3-344F-AC5A-D6CD-0202072BDEEA}"/>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65A8E943-05E1-0444-A97D-A290EE56AF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spcBef>
                <a:spcPts val="0"/>
              </a:spcBef>
              <a:spcAft>
                <a:spcPts val="0"/>
              </a:spcAft>
            </a:pPr>
            <a:r>
              <a:rPr lang="en-AU" altLang="en-US" dirty="0">
                <a:latin typeface="Arial" panose="020B0604020202020204" pitchFamily="34" charset="0"/>
                <a:cs typeface="Arial" panose="020B0604020202020204" pitchFamily="34" charset="0"/>
              </a:rPr>
              <a:t>This machine learning revolution is by no means unique to domain modelling. Machine Learning is encroaching into our lives and other industries too, from email spam filters, to the </a:t>
            </a:r>
            <a:r>
              <a:rPr lang="en-AU" altLang="en-US" dirty="0" err="1">
                <a:latin typeface="Arial" panose="020B0604020202020204" pitchFamily="34" charset="0"/>
                <a:cs typeface="Arial" panose="020B0604020202020204" pitchFamily="34" charset="0"/>
              </a:rPr>
              <a:t>AlphaFold</a:t>
            </a:r>
            <a:r>
              <a:rPr lang="en-AU" altLang="en-US" dirty="0">
                <a:latin typeface="Arial" panose="020B0604020202020204" pitchFamily="34" charset="0"/>
                <a:cs typeface="Arial" panose="020B0604020202020204" pitchFamily="34" charset="0"/>
              </a:rPr>
              <a:t> technology that is predicting the extremely complex protein structure from its amino acid sequence with a high level of accuracy, and predictive maintenance technologies for vehicle fleets and hardware units, that are decreasing downtime and costs.</a:t>
            </a:r>
          </a:p>
          <a:p>
            <a:pPr rtl="0">
              <a:spcBef>
                <a:spcPts val="0"/>
              </a:spcBef>
              <a:spcAft>
                <a:spcPts val="0"/>
              </a:spcAft>
            </a:pPr>
            <a:endParaRPr lang="en-AU" altLang="en-US" dirty="0">
              <a:latin typeface="Arial" panose="020B0604020202020204" pitchFamily="34" charset="0"/>
              <a:cs typeface="Arial" panose="020B0604020202020204" pitchFamily="34" charset="0"/>
            </a:endParaRPr>
          </a:p>
          <a:p>
            <a:pPr rtl="0">
              <a:spcBef>
                <a:spcPts val="0"/>
              </a:spcBef>
              <a:spcAft>
                <a:spcPts val="0"/>
              </a:spcAft>
            </a:pPr>
            <a:r>
              <a:rPr lang="en-AU" altLang="en-US" dirty="0">
                <a:latin typeface="Arial" panose="020B0604020202020204" pitchFamily="34" charset="0"/>
                <a:cs typeface="Arial" panose="020B0604020202020204" pitchFamily="34" charset="0"/>
              </a:rPr>
              <a:t>But machine learning technologies are not magic bullets, and they should be deployed with a full understanding of the risks and consequences.</a:t>
            </a:r>
          </a:p>
        </p:txBody>
      </p:sp>
      <p:sp>
        <p:nvSpPr>
          <p:cNvPr id="32772" name="Slide Number Placeholder 3">
            <a:extLst>
              <a:ext uri="{FF2B5EF4-FFF2-40B4-BE49-F238E27FC236}">
                <a16:creationId xmlns:a16="http://schemas.microsoft.com/office/drawing/2014/main" id="{E2C20916-439F-9480-26F1-044EA80F5B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882538-0F2E-45ED-A0B5-599016C1C6CD}" type="slidenum">
              <a:rPr lang="en-AU" altLang="en-US" smtClean="0"/>
              <a:pPr/>
              <a:t>7</a:t>
            </a:fld>
            <a:endParaRPr lang="en-AU" altLang="en-US"/>
          </a:p>
        </p:txBody>
      </p:sp>
    </p:spTree>
    <p:extLst>
      <p:ext uri="{BB962C8B-B14F-4D97-AF65-F5344CB8AC3E}">
        <p14:creationId xmlns:p14="http://schemas.microsoft.com/office/powerpoint/2010/main" val="2593435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D92FA7B3-344F-AC5A-D6CD-0202072BDEEA}"/>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65A8E943-05E1-0444-A97D-A290EE56AF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Firstly, machine learning algorithms can be really easy to develop and apply. There are widely available libraries that can be deployed with little to no domain knowledge and without adequate controls or oversight. Outcomes can even appear perfectly valid to an untrained eye, while an expert may be able to detect critical errors, problematic to real world deployment of the model. Critical edge-cases that would not fool a human can be challenging to eliminate from an algorithm, such as self-driving cars that can be confused by pigeons or traffic cones. Machine learning can reinforce biases, cause actual harms, risk jobs and risk the quality of deliverables.</a:t>
            </a:r>
          </a:p>
          <a:p>
            <a:pPr rtl="0">
              <a:spcBef>
                <a:spcPts val="0"/>
              </a:spcBef>
              <a:spcAft>
                <a:spcPts val="0"/>
              </a:spcAft>
            </a:pPr>
            <a:r>
              <a:rPr lang="en-US" sz="1800" b="0" i="0" u="none" strike="noStrike" dirty="0">
                <a:solidFill>
                  <a:srgbClr val="000000"/>
                </a:solidFill>
                <a:effectLst/>
                <a:latin typeface="Arial" panose="020B0604020202020204" pitchFamily="34" charset="0"/>
              </a:rPr>
              <a:t>What we need to make clear here is that like any technology, Machine Learning can present both benefits and risks. For mine planning teams, there is risk associated with taking away the professional oversight of qualified geologists if this technology was unwisely deployed.  We believe that </a:t>
            </a:r>
            <a:r>
              <a:rPr lang="en-US" sz="1800" b="0" i="0" u="none" strike="noStrike" dirty="0" err="1">
                <a:solidFill>
                  <a:srgbClr val="000000"/>
                </a:solidFill>
                <a:effectLst/>
                <a:latin typeface="Arial" panose="020B0604020202020204" pitchFamily="34" charset="0"/>
              </a:rPr>
              <a:t>DomainMCF</a:t>
            </a:r>
            <a:r>
              <a:rPr lang="en-US" sz="1800" b="0" i="0" u="none" strike="noStrike" dirty="0">
                <a:solidFill>
                  <a:srgbClr val="000000"/>
                </a:solidFill>
                <a:effectLst/>
                <a:latin typeface="Arial" panose="020B0604020202020204" pitchFamily="34" charset="0"/>
              </a:rPr>
              <a:t> can be a powerful new tool to the mine planning team where it can free the geologists from time consuming work and instead focus on finding value from their deposit – provided it is implemented and managed in well conceived manner.</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br>
              <a:rPr lang="en-US" dirty="0"/>
            </a:br>
            <a:endParaRPr lang="en-AU" altLang="en-US" dirty="0">
              <a:latin typeface="Arial" panose="020B0604020202020204" pitchFamily="34" charset="0"/>
              <a:cs typeface="Arial" panose="020B0604020202020204" pitchFamily="34" charset="0"/>
            </a:endParaRPr>
          </a:p>
        </p:txBody>
      </p:sp>
      <p:sp>
        <p:nvSpPr>
          <p:cNvPr id="32772" name="Slide Number Placeholder 3">
            <a:extLst>
              <a:ext uri="{FF2B5EF4-FFF2-40B4-BE49-F238E27FC236}">
                <a16:creationId xmlns:a16="http://schemas.microsoft.com/office/drawing/2014/main" id="{E2C20916-439F-9480-26F1-044EA80F5B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882538-0F2E-45ED-A0B5-599016C1C6CD}" type="slidenum">
              <a:rPr lang="en-AU" altLang="en-US" smtClean="0"/>
              <a:pPr/>
              <a:t>8</a:t>
            </a:fld>
            <a:endParaRPr lang="en-AU" altLang="en-US"/>
          </a:p>
        </p:txBody>
      </p:sp>
    </p:spTree>
    <p:extLst>
      <p:ext uri="{BB962C8B-B14F-4D97-AF65-F5344CB8AC3E}">
        <p14:creationId xmlns:p14="http://schemas.microsoft.com/office/powerpoint/2010/main" val="3769987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D92FA7B3-344F-AC5A-D6CD-0202072BDEEA}"/>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65A8E943-05E1-0444-A97D-A290EE56AF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spcBef>
                <a:spcPts val="0"/>
              </a:spcBef>
              <a:spcAft>
                <a:spcPts val="0"/>
              </a:spcAft>
            </a:pPr>
            <a:r>
              <a:rPr lang="en-US" sz="1800" b="0" i="0" u="none" strike="noStrike" dirty="0" err="1">
                <a:solidFill>
                  <a:srgbClr val="000000"/>
                </a:solidFill>
                <a:effectLst/>
                <a:latin typeface="Arial" panose="020B0604020202020204" pitchFamily="34" charset="0"/>
              </a:rPr>
              <a:t>DomainMCF</a:t>
            </a:r>
            <a:r>
              <a:rPr lang="en-US" sz="1800" b="0" i="0" u="none" strike="noStrike" dirty="0">
                <a:solidFill>
                  <a:srgbClr val="000000"/>
                </a:solidFill>
                <a:effectLst/>
                <a:latin typeface="Arial" panose="020B0604020202020204" pitchFamily="34" charset="0"/>
              </a:rPr>
              <a:t> fits here at the volume modelling stage within the Mine planning process. Domain boundaries and domain volumes are predicted from sample data with the results written to a block model, which is subsequently used for further geostatistical work, mine design and planning. The domain definition process can be time consuming and sometimes challenging component of the mine planning process and one that has been subject to recent productivity improvements through technical solutions such as implicit modelling. </a:t>
            </a:r>
            <a:r>
              <a:rPr lang="en-US" sz="1800" b="0" i="0" u="none" strike="noStrike" dirty="0" err="1">
                <a:solidFill>
                  <a:srgbClr val="000000"/>
                </a:solidFill>
                <a:effectLst/>
                <a:latin typeface="Arial" panose="020B0604020202020204" pitchFamily="34" charset="0"/>
              </a:rPr>
              <a:t>DomainMCF</a:t>
            </a:r>
            <a:r>
              <a:rPr lang="en-US" sz="1800" b="0" i="0" u="none" strike="noStrike" dirty="0">
                <a:solidFill>
                  <a:srgbClr val="000000"/>
                </a:solidFill>
                <a:effectLst/>
                <a:latin typeface="Arial" panose="020B0604020202020204" pitchFamily="34" charset="0"/>
              </a:rPr>
              <a:t> takes that one step further by generating results substantially faster than other implicit methods, with models showing strong relationships to the expected geology. Deploying </a:t>
            </a:r>
            <a:r>
              <a:rPr lang="en-US" sz="1800" b="0" i="0" u="none" strike="noStrike" dirty="0" err="1">
                <a:solidFill>
                  <a:srgbClr val="000000"/>
                </a:solidFill>
                <a:effectLst/>
                <a:latin typeface="Arial" panose="020B0604020202020204" pitchFamily="34" charset="0"/>
              </a:rPr>
              <a:t>DomainMCF</a:t>
            </a:r>
            <a:r>
              <a:rPr lang="en-US" sz="1800" b="0" i="0" u="none" strike="noStrike" dirty="0">
                <a:solidFill>
                  <a:srgbClr val="000000"/>
                </a:solidFill>
                <a:effectLst/>
                <a:latin typeface="Arial" panose="020B0604020202020204" pitchFamily="34" charset="0"/>
              </a:rPr>
              <a:t> into the mine planning process can substantially reduce the length of the over all cycle.</a:t>
            </a:r>
            <a:endParaRPr lang="en-US" b="0" dirty="0">
              <a:effectLst/>
            </a:endParaRPr>
          </a:p>
        </p:txBody>
      </p:sp>
      <p:sp>
        <p:nvSpPr>
          <p:cNvPr id="32772" name="Slide Number Placeholder 3">
            <a:extLst>
              <a:ext uri="{FF2B5EF4-FFF2-40B4-BE49-F238E27FC236}">
                <a16:creationId xmlns:a16="http://schemas.microsoft.com/office/drawing/2014/main" id="{E2C20916-439F-9480-26F1-044EA80F5B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882538-0F2E-45ED-A0B5-599016C1C6CD}" type="slidenum">
              <a:rPr lang="en-AU" altLang="en-US" smtClean="0"/>
              <a:pPr/>
              <a:t>9</a:t>
            </a:fld>
            <a:endParaRPr lang="en-AU" altLang="en-US"/>
          </a:p>
        </p:txBody>
      </p:sp>
    </p:spTree>
    <p:extLst>
      <p:ext uri="{BB962C8B-B14F-4D97-AF65-F5344CB8AC3E}">
        <p14:creationId xmlns:p14="http://schemas.microsoft.com/office/powerpoint/2010/main" val="13664487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9A3042E-0295-D5C8-6415-E16F3BE3C1EC}"/>
              </a:ext>
            </a:extLst>
          </p:cNvPr>
          <p:cNvCxnSpPr/>
          <p:nvPr userDrawn="1"/>
        </p:nvCxnSpPr>
        <p:spPr>
          <a:xfrm>
            <a:off x="4197350" y="4076700"/>
            <a:ext cx="7443788"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9"/>
          <p:cNvSpPr>
            <a:spLocks noGrp="1"/>
          </p:cNvSpPr>
          <p:nvPr>
            <p:ph type="body" sz="quarter" idx="10"/>
          </p:nvPr>
        </p:nvSpPr>
        <p:spPr>
          <a:xfrm>
            <a:off x="4145433" y="2073334"/>
            <a:ext cx="7495705" cy="2003365"/>
          </a:xfrm>
        </p:spPr>
        <p:txBody>
          <a:bodyPr anchor="b"/>
          <a:lstStyle>
            <a:lvl1pPr marL="0" indent="0">
              <a:buNone/>
              <a:defRPr sz="3600">
                <a:solidFill>
                  <a:schemeClr val="tx1">
                    <a:lumMod val="65000"/>
                    <a:lumOff val="3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 name="Text Placeholder 11"/>
          <p:cNvSpPr>
            <a:spLocks noGrp="1"/>
          </p:cNvSpPr>
          <p:nvPr>
            <p:ph type="body" sz="quarter" idx="11"/>
          </p:nvPr>
        </p:nvSpPr>
        <p:spPr>
          <a:xfrm>
            <a:off x="4151809" y="4293096"/>
            <a:ext cx="7515896" cy="1584176"/>
          </a:xfrm>
        </p:spPr>
        <p:txBody>
          <a:bodyPr/>
          <a:lstStyle>
            <a:lvl1pPr marL="0" indent="0">
              <a:buNone/>
              <a:defRPr sz="2000" i="1">
                <a:solidFill>
                  <a:schemeClr val="tx1">
                    <a:lumMod val="65000"/>
                    <a:lumOff val="3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818872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a:extLst>
              <a:ext uri="{FF2B5EF4-FFF2-40B4-BE49-F238E27FC236}">
                <a16:creationId xmlns:a16="http://schemas.microsoft.com/office/drawing/2014/main" id="{90ED5A09-7E17-FA7D-EAD3-EE10EF072381}"/>
              </a:ext>
            </a:extLst>
          </p:cNvPr>
          <p:cNvSpPr>
            <a:spLocks noGrp="1"/>
          </p:cNvSpPr>
          <p:nvPr>
            <p:ph type="dt" sz="half" idx="10"/>
          </p:nvPr>
        </p:nvSpPr>
        <p:spPr/>
        <p:txBody>
          <a:bodyPr/>
          <a:lstStyle>
            <a:lvl1pPr>
              <a:defRPr/>
            </a:lvl1pPr>
          </a:lstStyle>
          <a:p>
            <a:pPr>
              <a:defRPr/>
            </a:pPr>
            <a:fld id="{83480B4E-A849-4AE0-9851-D3210D1CB106}" type="datetimeFigureOut">
              <a:rPr lang="en-AU"/>
              <a:pPr>
                <a:defRPr/>
              </a:pPr>
              <a:t>8/09/2023</a:t>
            </a:fld>
            <a:endParaRPr lang="en-AU"/>
          </a:p>
        </p:txBody>
      </p:sp>
      <p:sp>
        <p:nvSpPr>
          <p:cNvPr id="4" name="Footer Placeholder 4">
            <a:extLst>
              <a:ext uri="{FF2B5EF4-FFF2-40B4-BE49-F238E27FC236}">
                <a16:creationId xmlns:a16="http://schemas.microsoft.com/office/drawing/2014/main" id="{5D91F4EE-268F-FDAE-AA63-2005B67CFE24}"/>
              </a:ext>
            </a:extLst>
          </p:cNvPr>
          <p:cNvSpPr>
            <a:spLocks noGrp="1"/>
          </p:cNvSpPr>
          <p:nvPr>
            <p:ph type="ftr" sz="quarter" idx="11"/>
          </p:nvPr>
        </p:nvSpPr>
        <p:spPr/>
        <p:txBody>
          <a:bodyPr/>
          <a:lstStyle>
            <a:lvl1pPr>
              <a:defRPr/>
            </a:lvl1pPr>
          </a:lstStyle>
          <a:p>
            <a:pPr>
              <a:defRPr/>
            </a:pPr>
            <a:endParaRPr lang="en-AU"/>
          </a:p>
        </p:txBody>
      </p:sp>
      <p:sp>
        <p:nvSpPr>
          <p:cNvPr id="5" name="Slide Number Placeholder 5">
            <a:extLst>
              <a:ext uri="{FF2B5EF4-FFF2-40B4-BE49-F238E27FC236}">
                <a16:creationId xmlns:a16="http://schemas.microsoft.com/office/drawing/2014/main" id="{45B9AEAA-8393-F284-7A4E-4E6418AF1E37}"/>
              </a:ext>
            </a:extLst>
          </p:cNvPr>
          <p:cNvSpPr>
            <a:spLocks noGrp="1"/>
          </p:cNvSpPr>
          <p:nvPr>
            <p:ph type="sldNum" sz="quarter" idx="12"/>
          </p:nvPr>
        </p:nvSpPr>
        <p:spPr/>
        <p:txBody>
          <a:bodyPr/>
          <a:lstStyle>
            <a:lvl1pPr>
              <a:defRPr/>
            </a:lvl1pPr>
          </a:lstStyle>
          <a:p>
            <a:pPr>
              <a:defRPr/>
            </a:pPr>
            <a:fld id="{9C8C111C-7A01-4A8C-B80A-35FA844E6F43}" type="slidenum">
              <a:rPr lang="en-AU" altLang="en-US"/>
              <a:pPr>
                <a:defRPr/>
              </a:pPr>
              <a:t>‹#›</a:t>
            </a:fld>
            <a:endParaRPr lang="en-AU" altLang="en-US"/>
          </a:p>
        </p:txBody>
      </p:sp>
    </p:spTree>
    <p:extLst>
      <p:ext uri="{BB962C8B-B14F-4D97-AF65-F5344CB8AC3E}">
        <p14:creationId xmlns:p14="http://schemas.microsoft.com/office/powerpoint/2010/main" val="3685061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EBB8F78-3964-AE93-7386-2C04B881C570}"/>
              </a:ext>
            </a:extLst>
          </p:cNvPr>
          <p:cNvSpPr>
            <a:spLocks noGrp="1"/>
          </p:cNvSpPr>
          <p:nvPr>
            <p:ph type="dt" sz="half" idx="10"/>
          </p:nvPr>
        </p:nvSpPr>
        <p:spPr/>
        <p:txBody>
          <a:bodyPr/>
          <a:lstStyle>
            <a:lvl1pPr>
              <a:defRPr/>
            </a:lvl1pPr>
          </a:lstStyle>
          <a:p>
            <a:pPr>
              <a:defRPr/>
            </a:pPr>
            <a:fld id="{1A3F86ED-7045-422D-BCAF-FBBD85EFA8B9}" type="datetimeFigureOut">
              <a:rPr lang="en-AU"/>
              <a:pPr>
                <a:defRPr/>
              </a:pPr>
              <a:t>8/09/2023</a:t>
            </a:fld>
            <a:endParaRPr lang="en-AU"/>
          </a:p>
        </p:txBody>
      </p:sp>
      <p:sp>
        <p:nvSpPr>
          <p:cNvPr id="3" name="Footer Placeholder 4">
            <a:extLst>
              <a:ext uri="{FF2B5EF4-FFF2-40B4-BE49-F238E27FC236}">
                <a16:creationId xmlns:a16="http://schemas.microsoft.com/office/drawing/2014/main" id="{50F9B4AC-3D46-E896-A517-F8C8D858AAF1}"/>
              </a:ext>
            </a:extLst>
          </p:cNvPr>
          <p:cNvSpPr>
            <a:spLocks noGrp="1"/>
          </p:cNvSpPr>
          <p:nvPr>
            <p:ph type="ftr" sz="quarter" idx="11"/>
          </p:nvPr>
        </p:nvSpPr>
        <p:spPr/>
        <p:txBody>
          <a:bodyPr/>
          <a:lstStyle>
            <a:lvl1pPr>
              <a:defRPr/>
            </a:lvl1pPr>
          </a:lstStyle>
          <a:p>
            <a:pPr>
              <a:defRPr/>
            </a:pPr>
            <a:endParaRPr lang="en-AU"/>
          </a:p>
        </p:txBody>
      </p:sp>
      <p:sp>
        <p:nvSpPr>
          <p:cNvPr id="4" name="Slide Number Placeholder 5">
            <a:extLst>
              <a:ext uri="{FF2B5EF4-FFF2-40B4-BE49-F238E27FC236}">
                <a16:creationId xmlns:a16="http://schemas.microsoft.com/office/drawing/2014/main" id="{7A6EA465-5C57-6247-1A05-767AF3C09153}"/>
              </a:ext>
            </a:extLst>
          </p:cNvPr>
          <p:cNvSpPr>
            <a:spLocks noGrp="1"/>
          </p:cNvSpPr>
          <p:nvPr>
            <p:ph type="sldNum" sz="quarter" idx="12"/>
          </p:nvPr>
        </p:nvSpPr>
        <p:spPr/>
        <p:txBody>
          <a:bodyPr/>
          <a:lstStyle>
            <a:lvl1pPr>
              <a:defRPr/>
            </a:lvl1pPr>
          </a:lstStyle>
          <a:p>
            <a:pPr>
              <a:defRPr/>
            </a:pPr>
            <a:fld id="{742D8888-F653-41EF-8DC0-1D5A8EE981DF}" type="slidenum">
              <a:rPr lang="en-AU" altLang="en-US"/>
              <a:pPr>
                <a:defRPr/>
              </a:pPr>
              <a:t>‹#›</a:t>
            </a:fld>
            <a:endParaRPr lang="en-AU" altLang="en-US"/>
          </a:p>
        </p:txBody>
      </p:sp>
    </p:spTree>
    <p:extLst>
      <p:ext uri="{BB962C8B-B14F-4D97-AF65-F5344CB8AC3E}">
        <p14:creationId xmlns:p14="http://schemas.microsoft.com/office/powerpoint/2010/main" val="2779435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3393" y="1412776"/>
            <a:ext cx="4011084" cy="1162050"/>
          </a:xfrm>
        </p:spPr>
        <p:txBody>
          <a:bodyPr anchor="b"/>
          <a:lstStyle>
            <a:lvl1pPr algn="l">
              <a:defRPr sz="2400" b="0"/>
            </a:lvl1pPr>
          </a:lstStyle>
          <a:p>
            <a:r>
              <a:rPr lang="en-US" dirty="0"/>
              <a:t>Click to edit Master title style</a:t>
            </a:r>
            <a:endParaRPr lang="en-AU" dirty="0"/>
          </a:p>
        </p:txBody>
      </p:sp>
      <p:sp>
        <p:nvSpPr>
          <p:cNvPr id="3" name="Content Placeholder 2"/>
          <p:cNvSpPr>
            <a:spLocks noGrp="1"/>
          </p:cNvSpPr>
          <p:nvPr>
            <p:ph idx="1"/>
          </p:nvPr>
        </p:nvSpPr>
        <p:spPr>
          <a:xfrm>
            <a:off x="4766733" y="1412777"/>
            <a:ext cx="6815667" cy="4713387"/>
          </a:xfrm>
        </p:spPr>
        <p:txBody>
          <a:bodyPr/>
          <a:lstStyle>
            <a:lvl1pPr>
              <a:defRPr sz="2400">
                <a:solidFill>
                  <a:schemeClr val="tx1">
                    <a:lumMod val="65000"/>
                    <a:lumOff val="35000"/>
                  </a:schemeClr>
                </a:solidFill>
              </a:defRPr>
            </a:lvl1pPr>
            <a:lvl2pPr>
              <a:defRPr sz="20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ext Placeholder 3"/>
          <p:cNvSpPr>
            <a:spLocks noGrp="1"/>
          </p:cNvSpPr>
          <p:nvPr>
            <p:ph type="body" sz="half" idx="2"/>
          </p:nvPr>
        </p:nvSpPr>
        <p:spPr>
          <a:xfrm>
            <a:off x="609601" y="2564905"/>
            <a:ext cx="4011084" cy="3561259"/>
          </a:xfrm>
        </p:spPr>
        <p:txBody>
          <a:bodyPr/>
          <a:lstStyle>
            <a:lvl1pPr marL="0" indent="0">
              <a:buNone/>
              <a:defRPr sz="18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3">
            <a:extLst>
              <a:ext uri="{FF2B5EF4-FFF2-40B4-BE49-F238E27FC236}">
                <a16:creationId xmlns:a16="http://schemas.microsoft.com/office/drawing/2014/main" id="{553E61F0-F535-BD59-1EA5-9BCC6DC916CF}"/>
              </a:ext>
            </a:extLst>
          </p:cNvPr>
          <p:cNvSpPr>
            <a:spLocks noGrp="1"/>
          </p:cNvSpPr>
          <p:nvPr>
            <p:ph type="dt" sz="half" idx="10"/>
          </p:nvPr>
        </p:nvSpPr>
        <p:spPr/>
        <p:txBody>
          <a:bodyPr/>
          <a:lstStyle>
            <a:lvl1pPr>
              <a:defRPr/>
            </a:lvl1pPr>
          </a:lstStyle>
          <a:p>
            <a:pPr>
              <a:defRPr/>
            </a:pPr>
            <a:fld id="{D2E91865-BF09-42F9-B063-7B96EC6A7E8A}" type="datetimeFigureOut">
              <a:rPr lang="en-AU"/>
              <a:pPr>
                <a:defRPr/>
              </a:pPr>
              <a:t>8/09/2023</a:t>
            </a:fld>
            <a:endParaRPr lang="en-AU"/>
          </a:p>
        </p:txBody>
      </p:sp>
      <p:sp>
        <p:nvSpPr>
          <p:cNvPr id="6" name="Footer Placeholder 4">
            <a:extLst>
              <a:ext uri="{FF2B5EF4-FFF2-40B4-BE49-F238E27FC236}">
                <a16:creationId xmlns:a16="http://schemas.microsoft.com/office/drawing/2014/main" id="{0CDCCC34-F99B-15DF-668D-18F72600942F}"/>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53575EC7-F1C9-48A3-34EE-D0BAA73B0916}"/>
              </a:ext>
            </a:extLst>
          </p:cNvPr>
          <p:cNvSpPr>
            <a:spLocks noGrp="1"/>
          </p:cNvSpPr>
          <p:nvPr>
            <p:ph type="sldNum" sz="quarter" idx="12"/>
          </p:nvPr>
        </p:nvSpPr>
        <p:spPr/>
        <p:txBody>
          <a:bodyPr/>
          <a:lstStyle>
            <a:lvl1pPr>
              <a:defRPr/>
            </a:lvl1pPr>
          </a:lstStyle>
          <a:p>
            <a:pPr>
              <a:defRPr/>
            </a:pPr>
            <a:fld id="{FFF9EBCC-FA88-4919-B037-EDF8FFB8619B}" type="slidenum">
              <a:rPr lang="en-AU" altLang="en-US"/>
              <a:pPr>
                <a:defRPr/>
              </a:pPr>
              <a:t>‹#›</a:t>
            </a:fld>
            <a:endParaRPr lang="en-AU" altLang="en-US"/>
          </a:p>
        </p:txBody>
      </p:sp>
    </p:spTree>
    <p:extLst>
      <p:ext uri="{BB962C8B-B14F-4D97-AF65-F5344CB8AC3E}">
        <p14:creationId xmlns:p14="http://schemas.microsoft.com/office/powerpoint/2010/main" val="2079946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51584" y="5157192"/>
            <a:ext cx="7392821" cy="566738"/>
          </a:xfrm>
        </p:spPr>
        <p:txBody>
          <a:bodyPr anchor="b"/>
          <a:lstStyle>
            <a:lvl1pPr algn="l">
              <a:defRPr sz="2000" b="0"/>
            </a:lvl1pPr>
          </a:lstStyle>
          <a:p>
            <a:r>
              <a:rPr lang="en-US" dirty="0"/>
              <a:t>Click to edit Master title style</a:t>
            </a:r>
            <a:endParaRPr lang="en-AU" dirty="0"/>
          </a:p>
        </p:txBody>
      </p:sp>
      <p:sp>
        <p:nvSpPr>
          <p:cNvPr id="3" name="Picture Placeholder 2"/>
          <p:cNvSpPr>
            <a:spLocks noGrp="1"/>
          </p:cNvSpPr>
          <p:nvPr>
            <p:ph type="pic" idx="1"/>
          </p:nvPr>
        </p:nvSpPr>
        <p:spPr>
          <a:xfrm>
            <a:off x="2351584" y="1412776"/>
            <a:ext cx="7392821" cy="374441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51584" y="5733256"/>
            <a:ext cx="7392821" cy="4389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3">
            <a:extLst>
              <a:ext uri="{FF2B5EF4-FFF2-40B4-BE49-F238E27FC236}">
                <a16:creationId xmlns:a16="http://schemas.microsoft.com/office/drawing/2014/main" id="{2DF189E2-8BCD-0731-37F4-D9D084056F6D}"/>
              </a:ext>
            </a:extLst>
          </p:cNvPr>
          <p:cNvSpPr>
            <a:spLocks noGrp="1"/>
          </p:cNvSpPr>
          <p:nvPr>
            <p:ph type="dt" sz="half" idx="10"/>
          </p:nvPr>
        </p:nvSpPr>
        <p:spPr/>
        <p:txBody>
          <a:bodyPr/>
          <a:lstStyle>
            <a:lvl1pPr>
              <a:defRPr/>
            </a:lvl1pPr>
          </a:lstStyle>
          <a:p>
            <a:pPr>
              <a:defRPr/>
            </a:pPr>
            <a:fld id="{38DBBF26-773D-4FFE-97C9-5056B707D2F3}" type="datetimeFigureOut">
              <a:rPr lang="en-AU"/>
              <a:pPr>
                <a:defRPr/>
              </a:pPr>
              <a:t>8/09/2023</a:t>
            </a:fld>
            <a:endParaRPr lang="en-AU"/>
          </a:p>
        </p:txBody>
      </p:sp>
      <p:sp>
        <p:nvSpPr>
          <p:cNvPr id="6" name="Footer Placeholder 4">
            <a:extLst>
              <a:ext uri="{FF2B5EF4-FFF2-40B4-BE49-F238E27FC236}">
                <a16:creationId xmlns:a16="http://schemas.microsoft.com/office/drawing/2014/main" id="{9BCD239B-2F97-28D0-0E9A-76B617667F24}"/>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A98F99BB-EE96-9D70-93E8-ECED7C0DE3B4}"/>
              </a:ext>
            </a:extLst>
          </p:cNvPr>
          <p:cNvSpPr>
            <a:spLocks noGrp="1"/>
          </p:cNvSpPr>
          <p:nvPr>
            <p:ph type="sldNum" sz="quarter" idx="12"/>
          </p:nvPr>
        </p:nvSpPr>
        <p:spPr/>
        <p:txBody>
          <a:bodyPr/>
          <a:lstStyle>
            <a:lvl1pPr>
              <a:defRPr/>
            </a:lvl1pPr>
          </a:lstStyle>
          <a:p>
            <a:pPr>
              <a:defRPr/>
            </a:pPr>
            <a:fld id="{C8CE74CF-B0C7-41B5-B407-D9F87AEABB45}" type="slidenum">
              <a:rPr lang="en-AU" altLang="en-US"/>
              <a:pPr>
                <a:defRPr/>
              </a:pPr>
              <a:t>‹#›</a:t>
            </a:fld>
            <a:endParaRPr lang="en-AU" altLang="en-US"/>
          </a:p>
        </p:txBody>
      </p:sp>
    </p:spTree>
    <p:extLst>
      <p:ext uri="{BB962C8B-B14F-4D97-AF65-F5344CB8AC3E}">
        <p14:creationId xmlns:p14="http://schemas.microsoft.com/office/powerpoint/2010/main" val="3725806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B48BE92-95C7-460E-9D66-E3D6E953059B}"/>
              </a:ext>
            </a:extLst>
          </p:cNvPr>
          <p:cNvSpPr>
            <a:spLocks noGrp="1"/>
          </p:cNvSpPr>
          <p:nvPr>
            <p:ph type="dt" sz="half" idx="10"/>
          </p:nvPr>
        </p:nvSpPr>
        <p:spPr/>
        <p:txBody>
          <a:bodyPr/>
          <a:lstStyle>
            <a:lvl1pPr>
              <a:defRPr/>
            </a:lvl1pPr>
          </a:lstStyle>
          <a:p>
            <a:pPr>
              <a:defRPr/>
            </a:pPr>
            <a:fld id="{4C5F4F57-5F89-49C3-A692-A9157195CD63}" type="datetimeFigureOut">
              <a:rPr lang="en-AU"/>
              <a:pPr>
                <a:defRPr/>
              </a:pPr>
              <a:t>8/09/2023</a:t>
            </a:fld>
            <a:endParaRPr lang="en-AU"/>
          </a:p>
        </p:txBody>
      </p:sp>
      <p:sp>
        <p:nvSpPr>
          <p:cNvPr id="5" name="Footer Placeholder 4">
            <a:extLst>
              <a:ext uri="{FF2B5EF4-FFF2-40B4-BE49-F238E27FC236}">
                <a16:creationId xmlns:a16="http://schemas.microsoft.com/office/drawing/2014/main" id="{05142E01-30C5-7253-340D-E545A8FAC7F3}"/>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73E9709B-6313-698B-6B9D-3F17B9896E59}"/>
              </a:ext>
            </a:extLst>
          </p:cNvPr>
          <p:cNvSpPr>
            <a:spLocks noGrp="1"/>
          </p:cNvSpPr>
          <p:nvPr>
            <p:ph type="sldNum" sz="quarter" idx="12"/>
          </p:nvPr>
        </p:nvSpPr>
        <p:spPr/>
        <p:txBody>
          <a:bodyPr/>
          <a:lstStyle>
            <a:lvl1pPr>
              <a:defRPr/>
            </a:lvl1pPr>
          </a:lstStyle>
          <a:p>
            <a:pPr>
              <a:defRPr/>
            </a:pPr>
            <a:fld id="{33446B0A-19EE-4D16-A8CC-F06C42A0FBFD}" type="slidenum">
              <a:rPr lang="en-AU" altLang="en-US"/>
              <a:pPr>
                <a:defRPr/>
              </a:pPr>
              <a:t>‹#›</a:t>
            </a:fld>
            <a:endParaRPr lang="en-AU" altLang="en-US"/>
          </a:p>
        </p:txBody>
      </p:sp>
    </p:spTree>
    <p:extLst>
      <p:ext uri="{BB962C8B-B14F-4D97-AF65-F5344CB8AC3E}">
        <p14:creationId xmlns:p14="http://schemas.microsoft.com/office/powerpoint/2010/main" val="3844910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412777"/>
            <a:ext cx="2743200" cy="4713387"/>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1412777"/>
            <a:ext cx="8026400" cy="4713387"/>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801E7454-A3C9-305F-5D69-9518EF4B07EE}"/>
              </a:ext>
            </a:extLst>
          </p:cNvPr>
          <p:cNvSpPr>
            <a:spLocks noGrp="1"/>
          </p:cNvSpPr>
          <p:nvPr>
            <p:ph type="dt" sz="half" idx="10"/>
          </p:nvPr>
        </p:nvSpPr>
        <p:spPr/>
        <p:txBody>
          <a:bodyPr/>
          <a:lstStyle>
            <a:lvl1pPr>
              <a:defRPr/>
            </a:lvl1pPr>
          </a:lstStyle>
          <a:p>
            <a:pPr>
              <a:defRPr/>
            </a:pPr>
            <a:fld id="{192081D8-319E-4BA5-903B-8CDD304657E2}" type="datetimeFigureOut">
              <a:rPr lang="en-AU"/>
              <a:pPr>
                <a:defRPr/>
              </a:pPr>
              <a:t>8/09/2023</a:t>
            </a:fld>
            <a:endParaRPr lang="en-AU"/>
          </a:p>
        </p:txBody>
      </p:sp>
      <p:sp>
        <p:nvSpPr>
          <p:cNvPr id="5" name="Footer Placeholder 4">
            <a:extLst>
              <a:ext uri="{FF2B5EF4-FFF2-40B4-BE49-F238E27FC236}">
                <a16:creationId xmlns:a16="http://schemas.microsoft.com/office/drawing/2014/main" id="{8D59136B-2514-74D3-791B-859BD88D3610}"/>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325A2011-BB49-761B-EB4D-ACDE226B1C23}"/>
              </a:ext>
            </a:extLst>
          </p:cNvPr>
          <p:cNvSpPr>
            <a:spLocks noGrp="1"/>
          </p:cNvSpPr>
          <p:nvPr>
            <p:ph type="sldNum" sz="quarter" idx="12"/>
          </p:nvPr>
        </p:nvSpPr>
        <p:spPr/>
        <p:txBody>
          <a:bodyPr/>
          <a:lstStyle>
            <a:lvl1pPr>
              <a:defRPr/>
            </a:lvl1pPr>
          </a:lstStyle>
          <a:p>
            <a:pPr>
              <a:defRPr/>
            </a:pPr>
            <a:fld id="{ACEA098B-8956-4CC4-AF5D-CF47A04C2810}" type="slidenum">
              <a:rPr lang="en-AU" altLang="en-US"/>
              <a:pPr>
                <a:defRPr/>
              </a:pPr>
              <a:t>‹#›</a:t>
            </a:fld>
            <a:endParaRPr lang="en-AU" altLang="en-US"/>
          </a:p>
        </p:txBody>
      </p:sp>
    </p:spTree>
    <p:extLst>
      <p:ext uri="{BB962C8B-B14F-4D97-AF65-F5344CB8AC3E}">
        <p14:creationId xmlns:p14="http://schemas.microsoft.com/office/powerpoint/2010/main" val="3942451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360" y="826790"/>
            <a:ext cx="4011084" cy="1162050"/>
          </a:xfrm>
        </p:spPr>
        <p:txBody>
          <a:bodyPr anchor="b"/>
          <a:lstStyle>
            <a:lvl1pPr algn="l">
              <a:defRPr sz="3200" b="0">
                <a:solidFill>
                  <a:srgbClr val="4D9D37"/>
                </a:solidFill>
              </a:defRPr>
            </a:lvl1pPr>
          </a:lstStyle>
          <a:p>
            <a:r>
              <a:rPr lang="en-US" dirty="0"/>
              <a:t>Click to edit Master title style</a:t>
            </a:r>
            <a:endParaRPr lang="en-AU" dirty="0"/>
          </a:p>
        </p:txBody>
      </p:sp>
      <p:sp>
        <p:nvSpPr>
          <p:cNvPr id="3" name="Content Placeholder 2"/>
          <p:cNvSpPr>
            <a:spLocks noGrp="1"/>
          </p:cNvSpPr>
          <p:nvPr>
            <p:ph idx="1"/>
          </p:nvPr>
        </p:nvSpPr>
        <p:spPr>
          <a:xfrm>
            <a:off x="4583832" y="188640"/>
            <a:ext cx="7416824" cy="6480720"/>
          </a:xfrm>
        </p:spPr>
        <p:txBody>
          <a:bodyPr/>
          <a:lstStyle>
            <a:lvl1pPr marL="457200" indent="-457200" algn="l">
              <a:buClr>
                <a:srgbClr val="4D9D37"/>
              </a:buClr>
              <a:buFont typeface="Arial" panose="020B0604020202020204" pitchFamily="34" charset="0"/>
              <a:buChar char="˃"/>
              <a:defRPr sz="2400">
                <a:solidFill>
                  <a:schemeClr val="tx1">
                    <a:lumMod val="65000"/>
                    <a:lumOff val="35000"/>
                  </a:schemeClr>
                </a:solidFill>
              </a:defRPr>
            </a:lvl1pPr>
            <a:lvl2pPr marL="914400" indent="-457200" algn="l">
              <a:buClr>
                <a:srgbClr val="4D9D37"/>
              </a:buClr>
              <a:buFont typeface="Arial" panose="020B0604020202020204" pitchFamily="34" charset="0"/>
              <a:buChar char="˃"/>
              <a:defRPr sz="1800">
                <a:solidFill>
                  <a:schemeClr val="tx1">
                    <a:lumMod val="65000"/>
                    <a:lumOff val="35000"/>
                  </a:schemeClr>
                </a:solidFill>
              </a:defRPr>
            </a:lvl2pPr>
            <a:lvl3pPr marL="1257300" indent="-342900" algn="l">
              <a:buClr>
                <a:srgbClr val="4D9D37"/>
              </a:buClr>
              <a:buFont typeface="Arial" panose="020B0604020202020204" pitchFamily="34" charset="0"/>
              <a:buChar char="˃"/>
              <a:defRPr sz="1800">
                <a:solidFill>
                  <a:schemeClr val="tx1">
                    <a:lumMod val="65000"/>
                    <a:lumOff val="35000"/>
                  </a:schemeClr>
                </a:solidFill>
              </a:defRPr>
            </a:lvl3pPr>
            <a:lvl4pPr marL="1714500" indent="-342900" algn="l">
              <a:buClr>
                <a:srgbClr val="4D9D37"/>
              </a:buClr>
              <a:buFont typeface="Arial" panose="020B0604020202020204" pitchFamily="34" charset="0"/>
              <a:buChar char="˃"/>
              <a:defRPr sz="1800">
                <a:solidFill>
                  <a:schemeClr val="tx1">
                    <a:lumMod val="65000"/>
                    <a:lumOff val="35000"/>
                  </a:schemeClr>
                </a:solidFill>
              </a:defRPr>
            </a:lvl4pPr>
            <a:lvl5pPr marL="2171700" indent="-342900" algn="l">
              <a:buClr>
                <a:srgbClr val="4D9D37"/>
              </a:buClr>
              <a:buFont typeface="Arial" panose="020B0604020202020204" pitchFamily="34" charset="0"/>
              <a:buChar char="˃"/>
              <a:defRPr sz="1800">
                <a:solidFill>
                  <a:schemeClr val="tx1">
                    <a:lumMod val="65000"/>
                    <a:lumOff val="35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ext Placeholder 3"/>
          <p:cNvSpPr>
            <a:spLocks noGrp="1"/>
          </p:cNvSpPr>
          <p:nvPr>
            <p:ph type="body" sz="half" idx="2"/>
          </p:nvPr>
        </p:nvSpPr>
        <p:spPr>
          <a:xfrm>
            <a:off x="335360" y="1988840"/>
            <a:ext cx="4011084" cy="648071"/>
          </a:xfrm>
        </p:spPr>
        <p:txBody>
          <a:bodyPr/>
          <a:lstStyle>
            <a:lvl1pPr marL="0" marR="0" indent="0" algn="l" defTabSz="914400" rtl="0" eaLnBrk="0" fontAlgn="base" latinLnBrk="0" hangingPunct="0">
              <a:lnSpc>
                <a:spcPct val="100000"/>
              </a:lnSpc>
              <a:spcBef>
                <a:spcPts val="1200"/>
              </a:spcBef>
              <a:spcAft>
                <a:spcPts val="600"/>
              </a:spcAft>
              <a:buClr>
                <a:srgbClr val="4D9D37"/>
              </a:buClr>
              <a:buSzTx/>
              <a:buFont typeface="Arial" panose="020B0604020202020204" pitchFamily="34" charset="0"/>
              <a:buNone/>
              <a:tabLst/>
              <a:defRPr sz="1800" b="0" i="0"/>
            </a:lvl1pPr>
            <a:lvl2pPr marL="180975" indent="-180975">
              <a:buClr>
                <a:srgbClr val="4D9D37"/>
              </a:buClr>
              <a:buFont typeface="Arial" panose="020B0604020202020204" pitchFamily="34" charset="0"/>
              <a:buChar char="˃"/>
              <a:tabLst/>
              <a:defRPr sz="18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ext Placeholder 3"/>
          <p:cNvSpPr>
            <a:spLocks noGrp="1"/>
          </p:cNvSpPr>
          <p:nvPr>
            <p:ph type="body" sz="half" idx="13"/>
          </p:nvPr>
        </p:nvSpPr>
        <p:spPr>
          <a:xfrm>
            <a:off x="335360" y="2708920"/>
            <a:ext cx="4011084" cy="3489253"/>
          </a:xfrm>
        </p:spPr>
        <p:txBody>
          <a:bodyPr/>
          <a:lstStyle>
            <a:lvl1pPr marL="285750" marR="0" indent="-285750" algn="l" defTabSz="914400" rtl="0" eaLnBrk="0" fontAlgn="base" latinLnBrk="0" hangingPunct="0">
              <a:lnSpc>
                <a:spcPct val="100000"/>
              </a:lnSpc>
              <a:spcBef>
                <a:spcPts val="1200"/>
              </a:spcBef>
              <a:spcAft>
                <a:spcPts val="600"/>
              </a:spcAft>
              <a:buClr>
                <a:srgbClr val="4D9D37"/>
              </a:buClr>
              <a:buSzTx/>
              <a:buFont typeface="Arial" panose="020B0604020202020204" pitchFamily="34" charset="0"/>
              <a:buChar char="˃"/>
              <a:tabLst/>
              <a:defRPr sz="1800" b="0" i="0">
                <a:solidFill>
                  <a:schemeClr val="tx1">
                    <a:lumMod val="65000"/>
                    <a:lumOff val="35000"/>
                  </a:schemeClr>
                </a:solidFill>
              </a:defRPr>
            </a:lvl1pPr>
            <a:lvl2pPr marL="180975" indent="-180975">
              <a:buClr>
                <a:srgbClr val="4D9D37"/>
              </a:buClr>
              <a:buFont typeface="Arial" panose="020B0604020202020204" pitchFamily="34" charset="0"/>
              <a:buChar char="˃"/>
              <a:tabLst/>
              <a:defRPr sz="18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927875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0"/>
            </a:lvl1pPr>
          </a:lstStyle>
          <a:p>
            <a:r>
              <a:rPr lang="en-US" dirty="0"/>
              <a:t>Click to edit Master title style</a:t>
            </a:r>
            <a:endParaRPr lang="en-AU" dirty="0"/>
          </a:p>
        </p:txBody>
      </p:sp>
      <p:sp>
        <p:nvSpPr>
          <p:cNvPr id="3" name="Content Placeholder 2"/>
          <p:cNvSpPr>
            <a:spLocks noGrp="1"/>
          </p:cNvSpPr>
          <p:nvPr>
            <p:ph idx="1"/>
          </p:nvPr>
        </p:nvSpPr>
        <p:spPr/>
        <p:txBody>
          <a:bodyPr/>
          <a:lstStyle>
            <a:lvl1pPr marL="457200" indent="-457200">
              <a:spcBef>
                <a:spcPts val="1200"/>
              </a:spcBef>
              <a:spcAft>
                <a:spcPts val="600"/>
              </a:spcAft>
              <a:buClr>
                <a:srgbClr val="4D9D37"/>
              </a:buClr>
              <a:buFont typeface="Arial" panose="020B0604020202020204" pitchFamily="34" charset="0"/>
              <a:buChar cha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C81CA371-AAFD-0B69-5D1B-AE74984ECEB8}"/>
              </a:ext>
            </a:extLst>
          </p:cNvPr>
          <p:cNvSpPr>
            <a:spLocks noGrp="1"/>
          </p:cNvSpPr>
          <p:nvPr>
            <p:ph type="dt" sz="half" idx="10"/>
          </p:nvPr>
        </p:nvSpPr>
        <p:spPr/>
        <p:txBody>
          <a:bodyPr/>
          <a:lstStyle>
            <a:lvl1pPr>
              <a:defRPr/>
            </a:lvl1pPr>
          </a:lstStyle>
          <a:p>
            <a:pPr>
              <a:defRPr/>
            </a:pPr>
            <a:fld id="{AC92492D-1D84-405D-9368-3CFD7C70379F}" type="datetimeFigureOut">
              <a:rPr lang="en-AU"/>
              <a:pPr>
                <a:defRPr/>
              </a:pPr>
              <a:t>8/09/2023</a:t>
            </a:fld>
            <a:endParaRPr lang="en-AU"/>
          </a:p>
        </p:txBody>
      </p:sp>
      <p:sp>
        <p:nvSpPr>
          <p:cNvPr id="5" name="Footer Placeholder 4">
            <a:extLst>
              <a:ext uri="{FF2B5EF4-FFF2-40B4-BE49-F238E27FC236}">
                <a16:creationId xmlns:a16="http://schemas.microsoft.com/office/drawing/2014/main" id="{4B1CC743-A50C-72C4-1B19-1895FE348705}"/>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78AD5352-FD17-79EC-D82D-D105E52135F0}"/>
              </a:ext>
            </a:extLst>
          </p:cNvPr>
          <p:cNvSpPr>
            <a:spLocks noGrp="1"/>
          </p:cNvSpPr>
          <p:nvPr>
            <p:ph type="sldNum" sz="quarter" idx="12"/>
          </p:nvPr>
        </p:nvSpPr>
        <p:spPr/>
        <p:txBody>
          <a:bodyPr/>
          <a:lstStyle>
            <a:lvl1pPr>
              <a:defRPr/>
            </a:lvl1pPr>
          </a:lstStyle>
          <a:p>
            <a:pPr>
              <a:defRPr/>
            </a:pPr>
            <a:fld id="{E335FA5E-2281-48EA-A776-E2C118B0465B}" type="slidenum">
              <a:rPr lang="en-AU" altLang="en-US"/>
              <a:pPr>
                <a:defRPr/>
              </a:pPr>
              <a:t>‹#›</a:t>
            </a:fld>
            <a:endParaRPr lang="en-AU" altLang="en-US"/>
          </a:p>
        </p:txBody>
      </p:sp>
    </p:spTree>
    <p:extLst>
      <p:ext uri="{BB962C8B-B14F-4D97-AF65-F5344CB8AC3E}">
        <p14:creationId xmlns:p14="http://schemas.microsoft.com/office/powerpoint/2010/main" val="2074804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ll slide image, title overlay">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0" y="0"/>
            <a:ext cx="12192000" cy="6858000"/>
          </a:xfrm>
        </p:spPr>
        <p:txBody>
          <a:bodyPr rtlCol="0">
            <a:normAutofit/>
          </a:bodyPr>
          <a:lstStyle>
            <a:lvl1pPr marL="0" indent="0" algn="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2" name="Title 1"/>
          <p:cNvSpPr>
            <a:spLocks noGrp="1"/>
          </p:cNvSpPr>
          <p:nvPr>
            <p:ph type="title"/>
          </p:nvPr>
        </p:nvSpPr>
        <p:spPr/>
        <p:txBody>
          <a:bodyPr/>
          <a:lstStyle>
            <a:lvl1pPr>
              <a:defRPr sz="4000" b="0">
                <a:solidFill>
                  <a:srgbClr val="4D9D37"/>
                </a:solidFill>
              </a:defRPr>
            </a:lvl1pPr>
          </a:lstStyle>
          <a:p>
            <a:r>
              <a:rPr lang="en-US" dirty="0"/>
              <a:t>Click to edit Master title style</a:t>
            </a:r>
            <a:endParaRPr lang="en-AU" dirty="0"/>
          </a:p>
        </p:txBody>
      </p:sp>
    </p:spTree>
    <p:extLst>
      <p:ext uri="{BB962C8B-B14F-4D97-AF65-F5344CB8AC3E}">
        <p14:creationId xmlns:p14="http://schemas.microsoft.com/office/powerpoint/2010/main" val="2471130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slide image, no title">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0" y="0"/>
            <a:ext cx="12192000" cy="6858000"/>
          </a:xfrm>
        </p:spPr>
        <p:txBody>
          <a:bodyPr rtlCol="0">
            <a:normAutofit/>
          </a:bodyPr>
          <a:lstStyle>
            <a:lvl1pPr marL="0" indent="0" algn="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Tree>
    <p:extLst>
      <p:ext uri="{BB962C8B-B14F-4D97-AF65-F5344CB8AC3E}">
        <p14:creationId xmlns:p14="http://schemas.microsoft.com/office/powerpoint/2010/main" val="397395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width image with title">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0" y="981074"/>
            <a:ext cx="12192000" cy="5876925"/>
          </a:xfrm>
        </p:spPr>
        <p:txBody>
          <a:bodyPr rtlCol="0">
            <a:normAutofit/>
          </a:bodyPr>
          <a:lstStyle>
            <a:lvl1pPr marL="0" indent="0" algn="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dirty="0"/>
          </a:p>
        </p:txBody>
      </p:sp>
      <p:sp>
        <p:nvSpPr>
          <p:cNvPr id="2" name="Title 1"/>
          <p:cNvSpPr>
            <a:spLocks noGrp="1"/>
          </p:cNvSpPr>
          <p:nvPr>
            <p:ph type="title"/>
          </p:nvPr>
        </p:nvSpPr>
        <p:spPr/>
        <p:txBody>
          <a:bodyPr/>
          <a:lstStyle>
            <a:lvl1pPr>
              <a:defRPr sz="4000" b="0">
                <a:solidFill>
                  <a:srgbClr val="4D9D37"/>
                </a:solidFill>
              </a:defRPr>
            </a:lvl1pPr>
          </a:lstStyle>
          <a:p>
            <a:r>
              <a:rPr lang="en-US" dirty="0"/>
              <a:t>Click to edit Master title style</a:t>
            </a:r>
            <a:endParaRPr lang="en-AU" dirty="0"/>
          </a:p>
        </p:txBody>
      </p:sp>
    </p:spTree>
    <p:extLst>
      <p:ext uri="{BB962C8B-B14F-4D97-AF65-F5344CB8AC3E}">
        <p14:creationId xmlns:p14="http://schemas.microsoft.com/office/powerpoint/2010/main" val="2749355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Layout">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7536160" y="0"/>
            <a:ext cx="4655839" cy="6858000"/>
          </a:xfrm>
        </p:spPr>
        <p:txBody>
          <a:bodyPr/>
          <a:lstStyle>
            <a:lvl1pPr marL="0" indent="0">
              <a:buNone/>
              <a:defRPr/>
            </a:lvl1pPr>
          </a:lstStyle>
          <a:p>
            <a:pPr lvl="0"/>
            <a:endParaRPr lang="en-AU" noProof="0"/>
          </a:p>
        </p:txBody>
      </p:sp>
      <p:sp>
        <p:nvSpPr>
          <p:cNvPr id="31" name="Text Placeholder 30"/>
          <p:cNvSpPr>
            <a:spLocks noGrp="1"/>
          </p:cNvSpPr>
          <p:nvPr>
            <p:ph type="body" sz="quarter" idx="18"/>
          </p:nvPr>
        </p:nvSpPr>
        <p:spPr>
          <a:xfrm>
            <a:off x="550862" y="1269182"/>
            <a:ext cx="6624637" cy="575642"/>
          </a:xfrm>
        </p:spPr>
        <p:txBody>
          <a:bodyPr/>
          <a:lstStyle>
            <a:lvl1pPr marL="0" indent="0">
              <a:buNone/>
              <a:defRPr sz="1800">
                <a:solidFill>
                  <a:srgbClr val="025829"/>
                </a:solidFill>
              </a:defRPr>
            </a:lvl1pPr>
            <a:lvl2pPr marL="457200" indent="0">
              <a:buNone/>
              <a:defRPr sz="1600">
                <a:solidFill>
                  <a:srgbClr val="025829"/>
                </a:solidFill>
              </a:defRPr>
            </a:lvl2pPr>
            <a:lvl3pPr marL="914400" indent="0">
              <a:buNone/>
              <a:defRPr sz="1600">
                <a:solidFill>
                  <a:srgbClr val="025829"/>
                </a:solidFill>
              </a:defRPr>
            </a:lvl3pPr>
            <a:lvl4pPr marL="1371600" indent="0">
              <a:buNone/>
              <a:defRPr sz="1600">
                <a:solidFill>
                  <a:srgbClr val="025829"/>
                </a:solidFill>
              </a:defRPr>
            </a:lvl4pPr>
            <a:lvl5pPr marL="1828800" indent="0">
              <a:buNone/>
              <a:defRPr sz="1600">
                <a:solidFill>
                  <a:srgbClr val="025829"/>
                </a:solidFill>
              </a:defRPr>
            </a:lvl5pPr>
          </a:lstStyle>
          <a:p>
            <a:pPr lvl="0"/>
            <a:r>
              <a:rPr lang="en-US" dirty="0"/>
              <a:t>Click to edit Master text styles</a:t>
            </a:r>
          </a:p>
        </p:txBody>
      </p:sp>
      <p:sp>
        <p:nvSpPr>
          <p:cNvPr id="33" name="Text Placeholder 32"/>
          <p:cNvSpPr>
            <a:spLocks noGrp="1"/>
          </p:cNvSpPr>
          <p:nvPr>
            <p:ph type="body" sz="quarter" idx="19"/>
          </p:nvPr>
        </p:nvSpPr>
        <p:spPr>
          <a:xfrm>
            <a:off x="550862" y="1988840"/>
            <a:ext cx="6624637" cy="4622486"/>
          </a:xfrm>
        </p:spPr>
        <p:txBody>
          <a:bodyPr/>
          <a:lstStyle>
            <a:lvl1pPr marL="342900" indent="-342900">
              <a:spcBef>
                <a:spcPts val="600"/>
              </a:spcBef>
              <a:buClr>
                <a:srgbClr val="4D9D37"/>
              </a:buClr>
              <a:buFont typeface="Arial" panose="020B0604020202020204" pitchFamily="34" charset="0"/>
              <a:buChar char="˃"/>
              <a:defRPr sz="1800">
                <a:solidFill>
                  <a:schemeClr val="tx1">
                    <a:lumMod val="65000"/>
                    <a:lumOff val="35000"/>
                  </a:schemeClr>
                </a:solidFill>
              </a:defRPr>
            </a:lvl1pPr>
            <a:lvl2pPr>
              <a:defRPr sz="1600"/>
            </a:lvl2pPr>
            <a:lvl3pPr>
              <a:defRPr sz="1600"/>
            </a:lvl3pPr>
            <a:lvl4pPr>
              <a:defRPr sz="1600"/>
            </a:lvl4pPr>
            <a:lvl5pPr>
              <a:defRPr sz="1600"/>
            </a:lvl5pPr>
          </a:lstStyle>
          <a:p>
            <a:pPr lvl="0"/>
            <a:r>
              <a:rPr lang="en-US" dirty="0"/>
              <a:t>Click to edit Master text styles</a:t>
            </a:r>
          </a:p>
        </p:txBody>
      </p:sp>
      <p:sp>
        <p:nvSpPr>
          <p:cNvPr id="35" name="Text Placeholder 34"/>
          <p:cNvSpPr>
            <a:spLocks noGrp="1"/>
          </p:cNvSpPr>
          <p:nvPr>
            <p:ph type="body" sz="quarter" idx="20"/>
          </p:nvPr>
        </p:nvSpPr>
        <p:spPr>
          <a:xfrm>
            <a:off x="551384" y="548680"/>
            <a:ext cx="6624115" cy="720502"/>
          </a:xfrm>
        </p:spPr>
        <p:txBody>
          <a:bodyPr/>
          <a:lstStyle>
            <a:lvl1pPr marL="0" indent="0">
              <a:buNone/>
              <a:defRPr sz="4400" spc="-150">
                <a:solidFill>
                  <a:srgbClr val="4D9D37"/>
                </a:solidFill>
              </a:defRPr>
            </a:lvl1pPr>
            <a:lvl2pPr marL="457200" indent="0">
              <a:buNone/>
              <a:defRPr sz="4000">
                <a:solidFill>
                  <a:srgbClr val="4D9D37"/>
                </a:solidFill>
              </a:defRPr>
            </a:lvl2pPr>
            <a:lvl3pPr marL="914400" indent="0">
              <a:buNone/>
              <a:defRPr sz="4000">
                <a:solidFill>
                  <a:srgbClr val="4D9D37"/>
                </a:solidFill>
              </a:defRPr>
            </a:lvl3pPr>
            <a:lvl4pPr marL="1371600" indent="0">
              <a:buNone/>
              <a:defRPr sz="4000">
                <a:solidFill>
                  <a:srgbClr val="4D9D37"/>
                </a:solidFill>
              </a:defRPr>
            </a:lvl4pPr>
            <a:lvl5pPr marL="1828800" indent="0">
              <a:buNone/>
              <a:defRPr sz="4000">
                <a:solidFill>
                  <a:srgbClr val="4D9D37"/>
                </a:solidFill>
              </a:defRPr>
            </a:lvl5pPr>
          </a:lstStyle>
          <a:p>
            <a:pPr lvl="0"/>
            <a:endParaRPr lang="en-US" dirty="0"/>
          </a:p>
        </p:txBody>
      </p:sp>
    </p:spTree>
    <p:extLst>
      <p:ext uri="{BB962C8B-B14F-4D97-AF65-F5344CB8AC3E}">
        <p14:creationId xmlns:p14="http://schemas.microsoft.com/office/powerpoint/2010/main" val="3874437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692696"/>
            <a:ext cx="10363200" cy="3450307"/>
          </a:xfrm>
        </p:spPr>
        <p:txBody>
          <a:bodyPr anchor="b"/>
          <a:lstStyle>
            <a:lvl1pPr algn="l">
              <a:defRPr sz="4400" b="0" cap="all"/>
            </a:lvl1pPr>
          </a:lstStyle>
          <a:p>
            <a:r>
              <a:rPr lang="en-US" dirty="0"/>
              <a:t>Click to edit Master title style</a:t>
            </a:r>
            <a:endParaRPr lang="en-AU" dirty="0"/>
          </a:p>
        </p:txBody>
      </p:sp>
      <p:sp>
        <p:nvSpPr>
          <p:cNvPr id="3" name="Text Placeholder 2"/>
          <p:cNvSpPr>
            <a:spLocks noGrp="1"/>
          </p:cNvSpPr>
          <p:nvPr>
            <p:ph type="body" idx="1"/>
          </p:nvPr>
        </p:nvSpPr>
        <p:spPr>
          <a:xfrm>
            <a:off x="963084" y="4406900"/>
            <a:ext cx="10363200" cy="1500187"/>
          </a:xfrm>
        </p:spPr>
        <p:txBody>
          <a:bodyPr/>
          <a:lstStyle>
            <a:lvl1pPr marL="0" indent="0" algn="l">
              <a:buNone/>
              <a:defRPr sz="280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FCF687-EA18-7C7B-8C69-2B4716703A5C}"/>
              </a:ext>
            </a:extLst>
          </p:cNvPr>
          <p:cNvSpPr>
            <a:spLocks noGrp="1"/>
          </p:cNvSpPr>
          <p:nvPr>
            <p:ph type="dt" sz="half" idx="10"/>
          </p:nvPr>
        </p:nvSpPr>
        <p:spPr/>
        <p:txBody>
          <a:bodyPr/>
          <a:lstStyle>
            <a:lvl1pPr>
              <a:defRPr/>
            </a:lvl1pPr>
          </a:lstStyle>
          <a:p>
            <a:pPr>
              <a:defRPr/>
            </a:pPr>
            <a:fld id="{261B7588-CEF7-4D37-948A-93E440AA9350}" type="datetimeFigureOut">
              <a:rPr lang="en-AU"/>
              <a:pPr>
                <a:defRPr/>
              </a:pPr>
              <a:t>8/09/2023</a:t>
            </a:fld>
            <a:endParaRPr lang="en-AU"/>
          </a:p>
        </p:txBody>
      </p:sp>
      <p:sp>
        <p:nvSpPr>
          <p:cNvPr id="5" name="Footer Placeholder 4">
            <a:extLst>
              <a:ext uri="{FF2B5EF4-FFF2-40B4-BE49-F238E27FC236}">
                <a16:creationId xmlns:a16="http://schemas.microsoft.com/office/drawing/2014/main" id="{3109A0A9-3B08-BF88-F92B-A05430B97641}"/>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3E861699-AE3B-E155-6964-C54448EDB3CF}"/>
              </a:ext>
            </a:extLst>
          </p:cNvPr>
          <p:cNvSpPr>
            <a:spLocks noGrp="1"/>
          </p:cNvSpPr>
          <p:nvPr>
            <p:ph type="sldNum" sz="quarter" idx="12"/>
          </p:nvPr>
        </p:nvSpPr>
        <p:spPr/>
        <p:txBody>
          <a:bodyPr/>
          <a:lstStyle>
            <a:lvl1pPr>
              <a:defRPr/>
            </a:lvl1pPr>
          </a:lstStyle>
          <a:p>
            <a:pPr>
              <a:defRPr/>
            </a:pPr>
            <a:fld id="{88AEFCD3-641B-4B5E-ACFF-6B7F19B6B0CF}" type="slidenum">
              <a:rPr lang="en-AU" altLang="en-US"/>
              <a:pPr>
                <a:defRPr/>
              </a:pPr>
              <a:t>‹#›</a:t>
            </a:fld>
            <a:endParaRPr lang="en-AU" altLang="en-US"/>
          </a:p>
        </p:txBody>
      </p:sp>
    </p:spTree>
    <p:extLst>
      <p:ext uri="{BB962C8B-B14F-4D97-AF65-F5344CB8AC3E}">
        <p14:creationId xmlns:p14="http://schemas.microsoft.com/office/powerpoint/2010/main" val="2767145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400">
                <a:solidFill>
                  <a:schemeClr val="tx1">
                    <a:lumMod val="65000"/>
                    <a:lumOff val="35000"/>
                  </a:schemeClr>
                </a:solidFill>
              </a:defRPr>
            </a:lvl1pPr>
            <a:lvl2pPr>
              <a:defRPr sz="20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6197600" y="1600201"/>
            <a:ext cx="5384800" cy="4525963"/>
          </a:xfrm>
        </p:spPr>
        <p:txBody>
          <a:bodyPr/>
          <a:lstStyle>
            <a:lvl1pPr>
              <a:defRPr sz="2400">
                <a:solidFill>
                  <a:schemeClr val="tx1">
                    <a:lumMod val="65000"/>
                    <a:lumOff val="35000"/>
                  </a:schemeClr>
                </a:solidFill>
              </a:defRPr>
            </a:lvl1pPr>
            <a:lvl2pPr>
              <a:defRPr sz="20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Date Placeholder 3">
            <a:extLst>
              <a:ext uri="{FF2B5EF4-FFF2-40B4-BE49-F238E27FC236}">
                <a16:creationId xmlns:a16="http://schemas.microsoft.com/office/drawing/2014/main" id="{07D143FA-DC93-D93C-81B6-462F9DD479D4}"/>
              </a:ext>
            </a:extLst>
          </p:cNvPr>
          <p:cNvSpPr>
            <a:spLocks noGrp="1"/>
          </p:cNvSpPr>
          <p:nvPr>
            <p:ph type="dt" sz="half" idx="10"/>
          </p:nvPr>
        </p:nvSpPr>
        <p:spPr/>
        <p:txBody>
          <a:bodyPr/>
          <a:lstStyle>
            <a:lvl1pPr>
              <a:defRPr/>
            </a:lvl1pPr>
          </a:lstStyle>
          <a:p>
            <a:pPr>
              <a:defRPr/>
            </a:pPr>
            <a:fld id="{52C12B63-3E47-4C09-9EF3-FBC98DA40052}" type="datetimeFigureOut">
              <a:rPr lang="en-AU"/>
              <a:pPr>
                <a:defRPr/>
              </a:pPr>
              <a:t>8/09/2023</a:t>
            </a:fld>
            <a:endParaRPr lang="en-AU"/>
          </a:p>
        </p:txBody>
      </p:sp>
      <p:sp>
        <p:nvSpPr>
          <p:cNvPr id="6" name="Footer Placeholder 4">
            <a:extLst>
              <a:ext uri="{FF2B5EF4-FFF2-40B4-BE49-F238E27FC236}">
                <a16:creationId xmlns:a16="http://schemas.microsoft.com/office/drawing/2014/main" id="{8DA3BBDA-A636-A82D-EFD1-4F0909D523E1}"/>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8C3366A4-E335-DCCC-F631-D9CF96B39854}"/>
              </a:ext>
            </a:extLst>
          </p:cNvPr>
          <p:cNvSpPr>
            <a:spLocks noGrp="1"/>
          </p:cNvSpPr>
          <p:nvPr>
            <p:ph type="sldNum" sz="quarter" idx="12"/>
          </p:nvPr>
        </p:nvSpPr>
        <p:spPr/>
        <p:txBody>
          <a:bodyPr/>
          <a:lstStyle>
            <a:lvl1pPr>
              <a:defRPr/>
            </a:lvl1pPr>
          </a:lstStyle>
          <a:p>
            <a:pPr>
              <a:defRPr/>
            </a:pPr>
            <a:fld id="{C0740251-55AF-47A3-9E66-324207C24CAF}" type="slidenum">
              <a:rPr lang="en-AU" altLang="en-US"/>
              <a:pPr>
                <a:defRPr/>
              </a:pPr>
              <a:t>‹#›</a:t>
            </a:fld>
            <a:endParaRPr lang="en-AU" altLang="en-US"/>
          </a:p>
        </p:txBody>
      </p:sp>
    </p:spTree>
    <p:extLst>
      <p:ext uri="{BB962C8B-B14F-4D97-AF65-F5344CB8AC3E}">
        <p14:creationId xmlns:p14="http://schemas.microsoft.com/office/powerpoint/2010/main" val="3643406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chemeClr val="tx1">
                    <a:lumMod val="65000"/>
                    <a:lumOff val="35000"/>
                  </a:schemeClr>
                </a:solidFill>
              </a:defRPr>
            </a:lvl1pPr>
            <a:lvl2pPr>
              <a:defRPr sz="20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solidFill>
                  <a:schemeClr val="tx1">
                    <a:lumMod val="65000"/>
                    <a:lumOff val="35000"/>
                  </a:schemeClr>
                </a:solidFill>
              </a:defRPr>
            </a:lvl1pPr>
            <a:lvl2pPr>
              <a:defRPr sz="20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Date Placeholder 3">
            <a:extLst>
              <a:ext uri="{FF2B5EF4-FFF2-40B4-BE49-F238E27FC236}">
                <a16:creationId xmlns:a16="http://schemas.microsoft.com/office/drawing/2014/main" id="{AA016C66-C450-B754-9C9C-DB55456F2E18}"/>
              </a:ext>
            </a:extLst>
          </p:cNvPr>
          <p:cNvSpPr>
            <a:spLocks noGrp="1"/>
          </p:cNvSpPr>
          <p:nvPr>
            <p:ph type="dt" sz="half" idx="10"/>
          </p:nvPr>
        </p:nvSpPr>
        <p:spPr/>
        <p:txBody>
          <a:bodyPr/>
          <a:lstStyle>
            <a:lvl1pPr>
              <a:defRPr/>
            </a:lvl1pPr>
          </a:lstStyle>
          <a:p>
            <a:pPr>
              <a:defRPr/>
            </a:pPr>
            <a:fld id="{8101C655-37D6-492D-ADCA-0A50CB85FDBD}" type="datetimeFigureOut">
              <a:rPr lang="en-AU"/>
              <a:pPr>
                <a:defRPr/>
              </a:pPr>
              <a:t>8/09/2023</a:t>
            </a:fld>
            <a:endParaRPr lang="en-AU"/>
          </a:p>
        </p:txBody>
      </p:sp>
      <p:sp>
        <p:nvSpPr>
          <p:cNvPr id="8" name="Footer Placeholder 4">
            <a:extLst>
              <a:ext uri="{FF2B5EF4-FFF2-40B4-BE49-F238E27FC236}">
                <a16:creationId xmlns:a16="http://schemas.microsoft.com/office/drawing/2014/main" id="{1C623B8B-2C54-C273-7CC0-AC0CD5A45760}"/>
              </a:ext>
            </a:extLst>
          </p:cNvPr>
          <p:cNvSpPr>
            <a:spLocks noGrp="1"/>
          </p:cNvSpPr>
          <p:nvPr>
            <p:ph type="ftr" sz="quarter" idx="11"/>
          </p:nvPr>
        </p:nvSpPr>
        <p:spPr/>
        <p:txBody>
          <a:bodyPr/>
          <a:lstStyle>
            <a:lvl1pPr>
              <a:defRPr/>
            </a:lvl1pPr>
          </a:lstStyle>
          <a:p>
            <a:pPr>
              <a:defRPr/>
            </a:pPr>
            <a:endParaRPr lang="en-AU"/>
          </a:p>
        </p:txBody>
      </p:sp>
      <p:sp>
        <p:nvSpPr>
          <p:cNvPr id="9" name="Slide Number Placeholder 5">
            <a:extLst>
              <a:ext uri="{FF2B5EF4-FFF2-40B4-BE49-F238E27FC236}">
                <a16:creationId xmlns:a16="http://schemas.microsoft.com/office/drawing/2014/main" id="{7B4C0009-3746-5900-2953-21927416A90D}"/>
              </a:ext>
            </a:extLst>
          </p:cNvPr>
          <p:cNvSpPr>
            <a:spLocks noGrp="1"/>
          </p:cNvSpPr>
          <p:nvPr>
            <p:ph type="sldNum" sz="quarter" idx="12"/>
          </p:nvPr>
        </p:nvSpPr>
        <p:spPr/>
        <p:txBody>
          <a:bodyPr/>
          <a:lstStyle>
            <a:lvl1pPr>
              <a:defRPr/>
            </a:lvl1pPr>
          </a:lstStyle>
          <a:p>
            <a:pPr>
              <a:defRPr/>
            </a:pPr>
            <a:fld id="{B53668A5-06DD-4C46-A9B9-68CC530DF29D}" type="slidenum">
              <a:rPr lang="en-AU" altLang="en-US"/>
              <a:pPr>
                <a:defRPr/>
              </a:pPr>
              <a:t>‹#›</a:t>
            </a:fld>
            <a:endParaRPr lang="en-AU" altLang="en-US"/>
          </a:p>
        </p:txBody>
      </p:sp>
    </p:spTree>
    <p:extLst>
      <p:ext uri="{BB962C8B-B14F-4D97-AF65-F5344CB8AC3E}">
        <p14:creationId xmlns:p14="http://schemas.microsoft.com/office/powerpoint/2010/main" val="1146530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9926956-2948-2D7F-FB8C-2A13C98E7F15}"/>
              </a:ext>
            </a:extLst>
          </p:cNvPr>
          <p:cNvSpPr>
            <a:spLocks noGrp="1"/>
          </p:cNvSpPr>
          <p:nvPr>
            <p:ph type="title"/>
          </p:nvPr>
        </p:nvSpPr>
        <p:spPr bwMode="auto">
          <a:xfrm>
            <a:off x="431800" y="188913"/>
            <a:ext cx="96012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AU" altLang="en-US"/>
          </a:p>
        </p:txBody>
      </p:sp>
      <p:sp>
        <p:nvSpPr>
          <p:cNvPr id="1027" name="Text Placeholder 2">
            <a:extLst>
              <a:ext uri="{FF2B5EF4-FFF2-40B4-BE49-F238E27FC236}">
                <a16:creationId xmlns:a16="http://schemas.microsoft.com/office/drawing/2014/main" id="{B6A5E807-AAD3-70C0-A994-2655950AEDA9}"/>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a:extLst>
              <a:ext uri="{FF2B5EF4-FFF2-40B4-BE49-F238E27FC236}">
                <a16:creationId xmlns:a16="http://schemas.microsoft.com/office/drawing/2014/main" id="{F4754856-BEBF-CA3B-F065-2B98D9EA6772}"/>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Arial" charset="0"/>
              </a:defRPr>
            </a:lvl1pPr>
          </a:lstStyle>
          <a:p>
            <a:pPr>
              <a:defRPr/>
            </a:pPr>
            <a:fld id="{15DDAB6D-6CC4-4C72-AD7C-2F35ADAD8790}" type="datetimeFigureOut">
              <a:rPr lang="en-AU"/>
              <a:pPr>
                <a:defRPr/>
              </a:pPr>
              <a:t>8/09/2023</a:t>
            </a:fld>
            <a:endParaRPr lang="en-AU"/>
          </a:p>
        </p:txBody>
      </p:sp>
      <p:sp>
        <p:nvSpPr>
          <p:cNvPr id="5" name="Footer Placeholder 4">
            <a:extLst>
              <a:ext uri="{FF2B5EF4-FFF2-40B4-BE49-F238E27FC236}">
                <a16:creationId xmlns:a16="http://schemas.microsoft.com/office/drawing/2014/main" id="{9C3480D3-C595-235B-5EAA-FA5BC0F28879}"/>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Arial" charset="0"/>
              </a:defRPr>
            </a:lvl1pPr>
          </a:lstStyle>
          <a:p>
            <a:pPr>
              <a:defRPr/>
            </a:pPr>
            <a:endParaRPr lang="en-AU"/>
          </a:p>
        </p:txBody>
      </p:sp>
      <p:sp>
        <p:nvSpPr>
          <p:cNvPr id="6" name="Slide Number Placeholder 5">
            <a:extLst>
              <a:ext uri="{FF2B5EF4-FFF2-40B4-BE49-F238E27FC236}">
                <a16:creationId xmlns:a16="http://schemas.microsoft.com/office/drawing/2014/main" id="{2D5504FF-67B6-5987-88D8-B2B83924BC26}"/>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3FD5882E-74FB-402F-A760-C778EE3DC948}" type="slidenum">
              <a:rPr lang="en-AU" altLang="en-US"/>
              <a:pPr>
                <a:defRPr/>
              </a:pPr>
              <a:t>‹#›</a:t>
            </a:fld>
            <a:endParaRPr lang="en-AU" altLang="en-US"/>
          </a:p>
        </p:txBody>
      </p:sp>
    </p:spTree>
  </p:cSld>
  <p:clrMap bg1="lt1" tx1="dk1" bg2="lt2" tx2="dk2" accent1="accent1" accent2="accent2" accent3="accent3" accent4="accent4" accent5="accent5" accent6="accent6" hlink="hlink" folHlink="folHlink"/>
  <p:sldLayoutIdLst>
    <p:sldLayoutId id="2147486352" r:id="rId1"/>
    <p:sldLayoutId id="2147486342" r:id="rId2"/>
    <p:sldLayoutId id="2147486353" r:id="rId3"/>
    <p:sldLayoutId id="2147486354" r:id="rId4"/>
    <p:sldLayoutId id="2147486355" r:id="rId5"/>
    <p:sldLayoutId id="2147486356" r:id="rId6"/>
    <p:sldLayoutId id="2147486343" r:id="rId7"/>
    <p:sldLayoutId id="2147486344" r:id="rId8"/>
    <p:sldLayoutId id="2147486345" r:id="rId9"/>
    <p:sldLayoutId id="2147486346" r:id="rId10"/>
    <p:sldLayoutId id="2147486347" r:id="rId11"/>
    <p:sldLayoutId id="2147486348" r:id="rId12"/>
    <p:sldLayoutId id="2147486349" r:id="rId13"/>
    <p:sldLayoutId id="2147486350" r:id="rId14"/>
    <p:sldLayoutId id="2147486351" r:id="rId15"/>
    <p:sldLayoutId id="2147486357" r:id="rId16"/>
  </p:sldLayoutIdLst>
  <p:txStyles>
    <p:titleStyle>
      <a:lvl1pPr algn="l" rtl="0" eaLnBrk="0" fontAlgn="base" hangingPunct="0">
        <a:spcBef>
          <a:spcPct val="0"/>
        </a:spcBef>
        <a:spcAft>
          <a:spcPct val="0"/>
        </a:spcAft>
        <a:defRPr sz="3200" kern="1200">
          <a:solidFill>
            <a:srgbClr val="4D9D37"/>
          </a:solidFill>
          <a:latin typeface="Arial" pitchFamily="34" charset="0"/>
          <a:ea typeface="+mj-ea"/>
          <a:cs typeface="Arial" pitchFamily="34" charset="0"/>
        </a:defRPr>
      </a:lvl1pPr>
      <a:lvl2pPr algn="l" rtl="0" eaLnBrk="0" fontAlgn="base" hangingPunct="0">
        <a:spcBef>
          <a:spcPct val="0"/>
        </a:spcBef>
        <a:spcAft>
          <a:spcPct val="0"/>
        </a:spcAft>
        <a:defRPr sz="3200">
          <a:solidFill>
            <a:srgbClr val="4D9D37"/>
          </a:solidFill>
          <a:latin typeface="Arial" charset="0"/>
          <a:cs typeface="Arial" charset="0"/>
        </a:defRPr>
      </a:lvl2pPr>
      <a:lvl3pPr algn="l" rtl="0" eaLnBrk="0" fontAlgn="base" hangingPunct="0">
        <a:spcBef>
          <a:spcPct val="0"/>
        </a:spcBef>
        <a:spcAft>
          <a:spcPct val="0"/>
        </a:spcAft>
        <a:defRPr sz="3200">
          <a:solidFill>
            <a:srgbClr val="4D9D37"/>
          </a:solidFill>
          <a:latin typeface="Arial" charset="0"/>
          <a:cs typeface="Arial" charset="0"/>
        </a:defRPr>
      </a:lvl3pPr>
      <a:lvl4pPr algn="l" rtl="0" eaLnBrk="0" fontAlgn="base" hangingPunct="0">
        <a:spcBef>
          <a:spcPct val="0"/>
        </a:spcBef>
        <a:spcAft>
          <a:spcPct val="0"/>
        </a:spcAft>
        <a:defRPr sz="3200">
          <a:solidFill>
            <a:srgbClr val="4D9D37"/>
          </a:solidFill>
          <a:latin typeface="Arial" charset="0"/>
          <a:cs typeface="Arial" charset="0"/>
        </a:defRPr>
      </a:lvl4pPr>
      <a:lvl5pPr algn="l" rtl="0" eaLnBrk="0" fontAlgn="base" hangingPunct="0">
        <a:spcBef>
          <a:spcPct val="0"/>
        </a:spcBef>
        <a:spcAft>
          <a:spcPct val="0"/>
        </a:spcAft>
        <a:defRPr sz="3200">
          <a:solidFill>
            <a:srgbClr val="4D9D37"/>
          </a:solidFill>
          <a:latin typeface="Arial" charset="0"/>
          <a:cs typeface="Arial" charset="0"/>
        </a:defRPr>
      </a:lvl5pPr>
      <a:lvl6pPr marL="457200" algn="l" rtl="0" fontAlgn="base">
        <a:spcBef>
          <a:spcPct val="0"/>
        </a:spcBef>
        <a:spcAft>
          <a:spcPct val="0"/>
        </a:spcAft>
        <a:defRPr sz="2400" b="1">
          <a:solidFill>
            <a:srgbClr val="025829"/>
          </a:solidFill>
          <a:latin typeface="Arial" charset="0"/>
          <a:cs typeface="Arial" charset="0"/>
        </a:defRPr>
      </a:lvl6pPr>
      <a:lvl7pPr marL="914400" algn="l" rtl="0" fontAlgn="base">
        <a:spcBef>
          <a:spcPct val="0"/>
        </a:spcBef>
        <a:spcAft>
          <a:spcPct val="0"/>
        </a:spcAft>
        <a:defRPr sz="2400" b="1">
          <a:solidFill>
            <a:srgbClr val="025829"/>
          </a:solidFill>
          <a:latin typeface="Arial" charset="0"/>
          <a:cs typeface="Arial" charset="0"/>
        </a:defRPr>
      </a:lvl7pPr>
      <a:lvl8pPr marL="1371600" algn="l" rtl="0" fontAlgn="base">
        <a:spcBef>
          <a:spcPct val="0"/>
        </a:spcBef>
        <a:spcAft>
          <a:spcPct val="0"/>
        </a:spcAft>
        <a:defRPr sz="2400" b="1">
          <a:solidFill>
            <a:srgbClr val="025829"/>
          </a:solidFill>
          <a:latin typeface="Arial" charset="0"/>
          <a:cs typeface="Arial" charset="0"/>
        </a:defRPr>
      </a:lvl8pPr>
      <a:lvl9pPr marL="1828800" algn="l" rtl="0" fontAlgn="base">
        <a:spcBef>
          <a:spcPct val="0"/>
        </a:spcBef>
        <a:spcAft>
          <a:spcPct val="0"/>
        </a:spcAft>
        <a:defRPr sz="2400" b="1">
          <a:solidFill>
            <a:srgbClr val="025829"/>
          </a:solidFill>
          <a:latin typeface="Arial" charset="0"/>
          <a:cs typeface="Arial" charset="0"/>
        </a:defRPr>
      </a:lvl9pPr>
    </p:titleStyle>
    <p:bodyStyle>
      <a:lvl1pPr marL="342900" indent="-342900" algn="l" rtl="0" eaLnBrk="0" fontAlgn="base" hangingPunct="0">
        <a:spcBef>
          <a:spcPts val="1200"/>
        </a:spcBef>
        <a:spcAft>
          <a:spcPts val="600"/>
        </a:spcAft>
        <a:buClr>
          <a:srgbClr val="4D9D37"/>
        </a:buClr>
        <a:buFont typeface="Arial" panose="020B0604020202020204" pitchFamily="34" charset="0"/>
        <a:buChar char="˃"/>
        <a:defRPr sz="24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rgbClr val="4D9D37"/>
        </a:buClr>
        <a:buFont typeface="Arial" panose="020B0604020202020204" pitchFamily="34" charset="0"/>
        <a:buChar char="˃"/>
        <a:defRPr sz="2000" kern="1200">
          <a:solidFill>
            <a:srgbClr val="595959"/>
          </a:solidFill>
          <a:latin typeface="Arial" pitchFamily="34" charset="0"/>
          <a:ea typeface="+mn-ea"/>
          <a:cs typeface="Arial" pitchFamily="34" charset="0"/>
        </a:defRPr>
      </a:lvl2pPr>
      <a:lvl3pPr marL="1143000" indent="-228600" algn="l" rtl="0" eaLnBrk="0" fontAlgn="base" hangingPunct="0">
        <a:spcBef>
          <a:spcPct val="20000"/>
        </a:spcBef>
        <a:spcAft>
          <a:spcPct val="0"/>
        </a:spcAft>
        <a:buClr>
          <a:srgbClr val="4D9D37"/>
        </a:buClr>
        <a:buFont typeface="Arial" panose="020B0604020202020204" pitchFamily="34" charset="0"/>
        <a:buChar char="˃"/>
        <a:defRPr kern="1200">
          <a:solidFill>
            <a:srgbClr val="595959"/>
          </a:solidFill>
          <a:latin typeface="Arial" pitchFamily="34" charset="0"/>
          <a:ea typeface="+mn-ea"/>
          <a:cs typeface="Arial" pitchFamily="34" charset="0"/>
        </a:defRPr>
      </a:lvl3pPr>
      <a:lvl4pPr marL="1600200" indent="-228600" algn="l" rtl="0" eaLnBrk="0" fontAlgn="base" hangingPunct="0">
        <a:spcBef>
          <a:spcPct val="20000"/>
        </a:spcBef>
        <a:spcAft>
          <a:spcPct val="0"/>
        </a:spcAft>
        <a:buClr>
          <a:srgbClr val="4D9D37"/>
        </a:buClr>
        <a:buFont typeface="Arial" panose="020B0604020202020204" pitchFamily="34" charset="0"/>
        <a:buChar char="˃"/>
        <a:defRPr sz="1600" kern="1200">
          <a:solidFill>
            <a:srgbClr val="595959"/>
          </a:solidFill>
          <a:latin typeface="Arial" pitchFamily="34" charset="0"/>
          <a:ea typeface="+mn-ea"/>
          <a:cs typeface="Arial" pitchFamily="34" charset="0"/>
        </a:defRPr>
      </a:lvl4pPr>
      <a:lvl5pPr marL="2057400" indent="-228600" algn="l" rtl="0" eaLnBrk="0" fontAlgn="base" hangingPunct="0">
        <a:spcBef>
          <a:spcPct val="20000"/>
        </a:spcBef>
        <a:spcAft>
          <a:spcPct val="0"/>
        </a:spcAft>
        <a:buClr>
          <a:srgbClr val="4D9D37"/>
        </a:buClr>
        <a:buFont typeface="Arial" panose="020B0604020202020204" pitchFamily="34" charset="0"/>
        <a:buChar char="˃"/>
        <a:defRPr sz="1400" kern="1200">
          <a:solidFill>
            <a:srgbClr val="595959"/>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hyperlink" Target="https://www.maptek.com/wordpress/wp-content/uploads/2022/12/Maptek_DomainMCF_Machine-Learning_Lisheen_casestudy.pdf"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hyperlink" Target="https://news.sky.com/story/met-polices-facial-recognition-tech-has-81-error-rate-independent-report-says-11755941" TargetMode="External"/><Relationship Id="rId5" Type="http://schemas.openxmlformats.org/officeDocument/2006/relationships/hyperlink" Target="https://www.businessinsider.com/marines-fooled-darpa-robot-hiding-in-box-doing-somersaults-book-2023-1?r=US&amp;IR=T" TargetMode="Externa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43.jpe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 Id="rId9"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16.xml"/><Relationship Id="rId5" Type="http://schemas.openxmlformats.org/officeDocument/2006/relationships/image" Target="../media/image56.jpeg"/><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59.jpeg"/><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https://www.wallpaperflare.com/yellow-caterpillar-haul-truck-on-brown-land-during-daytime-skw-wallpaper-uleqm" TargetMode="Externa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alphafold.ebi.ac.uk/"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hyperlink" Target="https://www.technology.org/2020/07/22/audi-uses-big-data-to-establish-a-smart-predictive-maintenance-routine/"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nature.com/articles/s41746-022-00592-y"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5.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ubtitle 5">
            <a:extLst>
              <a:ext uri="{FF2B5EF4-FFF2-40B4-BE49-F238E27FC236}">
                <a16:creationId xmlns:a16="http://schemas.microsoft.com/office/drawing/2014/main" id="{D548C826-D03E-6187-CB6E-8A69225D9838}"/>
              </a:ext>
            </a:extLst>
          </p:cNvPr>
          <p:cNvSpPr>
            <a:spLocks noGrp="1"/>
          </p:cNvSpPr>
          <p:nvPr>
            <p:ph type="subTitle" idx="10"/>
          </p:nvPr>
        </p:nvSpPr>
        <p:spPr>
          <a:xfrm>
            <a:off x="4144963" y="2073275"/>
            <a:ext cx="7496175" cy="2003425"/>
          </a:xfrm>
        </p:spPr>
        <p:txBody>
          <a:bodyPr/>
          <a:lstStyle/>
          <a:p>
            <a:pPr>
              <a:defRPr/>
            </a:pPr>
            <a:r>
              <a:rPr lang="en-AU" altLang="en-US" dirty="0"/>
              <a:t>Machine Learning in Domain Modelling</a:t>
            </a:r>
          </a:p>
        </p:txBody>
      </p:sp>
      <p:sp>
        <p:nvSpPr>
          <p:cNvPr id="3" name="Text Placeholder 2">
            <a:extLst>
              <a:ext uri="{FF2B5EF4-FFF2-40B4-BE49-F238E27FC236}">
                <a16:creationId xmlns:a16="http://schemas.microsoft.com/office/drawing/2014/main" id="{6952CAA9-44EC-3D69-D6C8-E4F968435657}"/>
              </a:ext>
            </a:extLst>
          </p:cNvPr>
          <p:cNvSpPr>
            <a:spLocks noGrp="1"/>
          </p:cNvSpPr>
          <p:nvPr>
            <p:ph type="body" sz="quarter" idx="11"/>
          </p:nvPr>
        </p:nvSpPr>
        <p:spPr>
          <a:xfrm>
            <a:off x="4151313" y="4292600"/>
            <a:ext cx="7516812" cy="1584325"/>
          </a:xfrm>
        </p:spPr>
        <p:txBody>
          <a:bodyPr/>
          <a:lstStyle/>
          <a:p>
            <a:pPr>
              <a:defRPr/>
            </a:pPr>
            <a:r>
              <a:rPr lang="en-AU" altLang="en-US" dirty="0"/>
              <a:t>IAEG 50</a:t>
            </a:r>
          </a:p>
          <a:p>
            <a:pPr>
              <a:defRPr/>
            </a:pPr>
            <a:r>
              <a:rPr lang="en-AU" altLang="en-US" dirty="0"/>
              <a:t>Galway, Ireland.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Placeholder 2">
            <a:extLst>
              <a:ext uri="{FF2B5EF4-FFF2-40B4-BE49-F238E27FC236}">
                <a16:creationId xmlns:a16="http://schemas.microsoft.com/office/drawing/2014/main" id="{12EF0F7D-79D6-E6A4-4F80-3F60E48B8B1F}"/>
              </a:ext>
            </a:extLst>
          </p:cNvPr>
          <p:cNvSpPr>
            <a:spLocks noGrp="1"/>
          </p:cNvSpPr>
          <p:nvPr>
            <p:ph type="body" sz="quarter" idx="18"/>
          </p:nvPr>
        </p:nvSpPr>
        <p:spPr>
          <a:xfrm>
            <a:off x="550863" y="1268413"/>
            <a:ext cx="6624637" cy="576262"/>
          </a:xfrm>
        </p:spPr>
        <p:txBody>
          <a:bodyPr/>
          <a:lstStyle/>
          <a:p>
            <a:r>
              <a:rPr lang="en-AU" altLang="en-US" dirty="0"/>
              <a:t>The Machine Learning Approach to Domain Modelling</a:t>
            </a:r>
          </a:p>
          <a:p>
            <a:endParaRPr lang="en-AU" altLang="en-US" dirty="0"/>
          </a:p>
        </p:txBody>
      </p:sp>
      <p:sp>
        <p:nvSpPr>
          <p:cNvPr id="5" name="Text Placeholder 4">
            <a:extLst>
              <a:ext uri="{FF2B5EF4-FFF2-40B4-BE49-F238E27FC236}">
                <a16:creationId xmlns:a16="http://schemas.microsoft.com/office/drawing/2014/main" id="{6AD2573F-ED8B-5B53-FEE7-ADA147FE802C}"/>
              </a:ext>
            </a:extLst>
          </p:cNvPr>
          <p:cNvSpPr>
            <a:spLocks noGrp="1"/>
          </p:cNvSpPr>
          <p:nvPr>
            <p:ph type="body" sz="quarter" idx="20"/>
          </p:nvPr>
        </p:nvSpPr>
        <p:spPr>
          <a:xfrm>
            <a:off x="550863" y="549275"/>
            <a:ext cx="6624637" cy="719138"/>
          </a:xfrm>
        </p:spPr>
        <p:txBody>
          <a:bodyPr/>
          <a:lstStyle/>
          <a:p>
            <a:pPr>
              <a:defRPr/>
            </a:pPr>
            <a:r>
              <a:rPr lang="en-AU" dirty="0" err="1"/>
              <a:t>DomainMCF</a:t>
            </a:r>
            <a:endParaRPr lang="en-AU" dirty="0"/>
          </a:p>
        </p:txBody>
      </p:sp>
      <p:pic>
        <p:nvPicPr>
          <p:cNvPr id="88066" name="Picture 2">
            <a:extLst>
              <a:ext uri="{FF2B5EF4-FFF2-40B4-BE49-F238E27FC236}">
                <a16:creationId xmlns:a16="http://schemas.microsoft.com/office/drawing/2014/main" id="{3D9493B6-6602-EB3D-684E-E32FFD4CCE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456" r="25866"/>
          <a:stretch/>
        </p:blipFill>
        <p:spPr bwMode="auto">
          <a:xfrm>
            <a:off x="407368" y="2083596"/>
            <a:ext cx="864097" cy="4102481"/>
          </a:xfrm>
          <a:prstGeom prst="rect">
            <a:avLst/>
          </a:prstGeom>
          <a:noFill/>
          <a:extLst>
            <a:ext uri="{909E8E84-426E-40DD-AFC4-6F175D3DCCD1}">
              <a14:hiddenFill xmlns:a14="http://schemas.microsoft.com/office/drawing/2010/main">
                <a:solidFill>
                  <a:srgbClr val="FFFFFF"/>
                </a:solidFill>
              </a14:hiddenFill>
            </a:ext>
          </a:extLst>
        </p:spPr>
      </p:pic>
      <p:pic>
        <p:nvPicPr>
          <p:cNvPr id="88067" name="Picture 3">
            <a:extLst>
              <a:ext uri="{FF2B5EF4-FFF2-40B4-BE49-F238E27FC236}">
                <a16:creationId xmlns:a16="http://schemas.microsoft.com/office/drawing/2014/main" id="{C85091D9-FCA6-EDC6-A488-0E31E1F8A0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672" y="2301081"/>
            <a:ext cx="5028133" cy="3288506"/>
          </a:xfrm>
          <a:prstGeom prst="rect">
            <a:avLst/>
          </a:prstGeom>
          <a:noFill/>
          <a:extLst>
            <a:ext uri="{909E8E84-426E-40DD-AFC4-6F175D3DCCD1}">
              <a14:hiddenFill xmlns:a14="http://schemas.microsoft.com/office/drawing/2010/main">
                <a:solidFill>
                  <a:srgbClr val="FFFFFF"/>
                </a:solidFill>
              </a14:hiddenFill>
            </a:ext>
          </a:extLst>
        </p:spPr>
      </p:pic>
      <p:pic>
        <p:nvPicPr>
          <p:cNvPr id="88068" name="Picture 4">
            <a:extLst>
              <a:ext uri="{FF2B5EF4-FFF2-40B4-BE49-F238E27FC236}">
                <a16:creationId xmlns:a16="http://schemas.microsoft.com/office/drawing/2014/main" id="{18434F3C-7C63-DDF6-1A52-8E6AAA1B0C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6320" y="1340768"/>
            <a:ext cx="2595140" cy="4815981"/>
          </a:xfrm>
          <a:prstGeom prst="rect">
            <a:avLst/>
          </a:prstGeom>
          <a:noFill/>
          <a:extLst>
            <a:ext uri="{909E8E84-426E-40DD-AFC4-6F175D3DCCD1}">
              <a14:hiddenFill xmlns:a14="http://schemas.microsoft.com/office/drawing/2010/main">
                <a:solidFill>
                  <a:srgbClr val="FFFFFF"/>
                </a:solidFill>
              </a14:hiddenFill>
            </a:ext>
          </a:extLst>
        </p:spPr>
      </p:pic>
      <p:pic>
        <p:nvPicPr>
          <p:cNvPr id="88070" name="Picture 6">
            <a:extLst>
              <a:ext uri="{FF2B5EF4-FFF2-40B4-BE49-F238E27FC236}">
                <a16:creationId xmlns:a16="http://schemas.microsoft.com/office/drawing/2014/main" id="{D401090D-116E-913E-3E1F-97BEF9B389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1744" y="416260"/>
            <a:ext cx="791493" cy="79149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2">
            <a:extLst>
              <a:ext uri="{FF2B5EF4-FFF2-40B4-BE49-F238E27FC236}">
                <a16:creationId xmlns:a16="http://schemas.microsoft.com/office/drawing/2014/main" id="{1A1639D9-0E2A-50B5-84E3-0511DFD0B87D}"/>
              </a:ext>
            </a:extLst>
          </p:cNvPr>
          <p:cNvGraphicFramePr>
            <a:graphicFrameLocks noGrp="1"/>
          </p:cNvGraphicFramePr>
          <p:nvPr>
            <p:extLst>
              <p:ext uri="{D42A27DB-BD31-4B8C-83A1-F6EECF244321}">
                <p14:modId xmlns:p14="http://schemas.microsoft.com/office/powerpoint/2010/main" val="161961318"/>
              </p:ext>
            </p:extLst>
          </p:nvPr>
        </p:nvGraphicFramePr>
        <p:xfrm>
          <a:off x="1424257" y="5937885"/>
          <a:ext cx="3171204" cy="741680"/>
        </p:xfrm>
        <a:graphic>
          <a:graphicData uri="http://schemas.openxmlformats.org/drawingml/2006/table">
            <a:tbl>
              <a:tblPr firstRow="1" bandRow="1">
                <a:tableStyleId>{5C22544A-7EE6-4342-B048-85BDC9FD1C3A}</a:tableStyleId>
              </a:tblPr>
              <a:tblGrid>
                <a:gridCol w="722932">
                  <a:extLst>
                    <a:ext uri="{9D8B030D-6E8A-4147-A177-3AD203B41FA5}">
                      <a16:colId xmlns:a16="http://schemas.microsoft.com/office/drawing/2014/main" val="2495851594"/>
                    </a:ext>
                  </a:extLst>
                </a:gridCol>
                <a:gridCol w="648072">
                  <a:extLst>
                    <a:ext uri="{9D8B030D-6E8A-4147-A177-3AD203B41FA5}">
                      <a16:colId xmlns:a16="http://schemas.microsoft.com/office/drawing/2014/main" val="3453947790"/>
                    </a:ext>
                  </a:extLst>
                </a:gridCol>
                <a:gridCol w="864096">
                  <a:extLst>
                    <a:ext uri="{9D8B030D-6E8A-4147-A177-3AD203B41FA5}">
                      <a16:colId xmlns:a16="http://schemas.microsoft.com/office/drawing/2014/main" val="2029128311"/>
                    </a:ext>
                  </a:extLst>
                </a:gridCol>
                <a:gridCol w="936104">
                  <a:extLst>
                    <a:ext uri="{9D8B030D-6E8A-4147-A177-3AD203B41FA5}">
                      <a16:colId xmlns:a16="http://schemas.microsoft.com/office/drawing/2014/main" val="2934336272"/>
                    </a:ext>
                  </a:extLst>
                </a:gridCol>
              </a:tblGrid>
              <a:tr h="370840">
                <a:tc>
                  <a:txBody>
                    <a:bodyPr/>
                    <a:lstStyle/>
                    <a:p>
                      <a:r>
                        <a:rPr lang="en-US" sz="1200" dirty="0"/>
                        <a:t>East</a:t>
                      </a:r>
                      <a:endParaRPr lang="en-GB" sz="1200" dirty="0"/>
                    </a:p>
                  </a:txBody>
                  <a:tcPr/>
                </a:tc>
                <a:tc>
                  <a:txBody>
                    <a:bodyPr/>
                    <a:lstStyle/>
                    <a:p>
                      <a:r>
                        <a:rPr lang="en-US" sz="1200" dirty="0"/>
                        <a:t>North</a:t>
                      </a:r>
                      <a:endParaRPr lang="en-GB" sz="1200" dirty="0"/>
                    </a:p>
                  </a:txBody>
                  <a:tcPr/>
                </a:tc>
                <a:tc>
                  <a:txBody>
                    <a:bodyPr/>
                    <a:lstStyle/>
                    <a:p>
                      <a:r>
                        <a:rPr lang="en-US" sz="1200" dirty="0"/>
                        <a:t>Elevation</a:t>
                      </a:r>
                      <a:endParaRPr lang="en-GB" sz="1200" dirty="0"/>
                    </a:p>
                  </a:txBody>
                  <a:tcPr/>
                </a:tc>
                <a:tc>
                  <a:txBody>
                    <a:bodyPr/>
                    <a:lstStyle/>
                    <a:p>
                      <a:r>
                        <a:rPr lang="en-US" sz="1200" dirty="0"/>
                        <a:t>Domain</a:t>
                      </a:r>
                      <a:endParaRPr lang="en-GB" sz="1200" dirty="0"/>
                    </a:p>
                  </a:txBody>
                  <a:tcPr/>
                </a:tc>
                <a:extLst>
                  <a:ext uri="{0D108BD9-81ED-4DB2-BD59-A6C34878D82A}">
                    <a16:rowId xmlns:a16="http://schemas.microsoft.com/office/drawing/2014/main" val="3178966815"/>
                  </a:ext>
                </a:extLst>
              </a:tr>
              <a:tr h="370840">
                <a:tc>
                  <a:txBody>
                    <a:bodyPr/>
                    <a:lstStyle/>
                    <a:p>
                      <a:r>
                        <a:rPr lang="en-US" sz="1200" dirty="0"/>
                        <a:t>12345</a:t>
                      </a:r>
                      <a:endParaRPr lang="en-GB" sz="1200" dirty="0"/>
                    </a:p>
                  </a:txBody>
                  <a:tcPr/>
                </a:tc>
                <a:tc>
                  <a:txBody>
                    <a:bodyPr/>
                    <a:lstStyle/>
                    <a:p>
                      <a:r>
                        <a:rPr lang="en-US" sz="1200" dirty="0"/>
                        <a:t>98765</a:t>
                      </a:r>
                      <a:endParaRPr lang="en-GB" sz="1200" dirty="0"/>
                    </a:p>
                  </a:txBody>
                  <a:tcPr/>
                </a:tc>
                <a:tc>
                  <a:txBody>
                    <a:bodyPr/>
                    <a:lstStyle/>
                    <a:p>
                      <a:r>
                        <a:rPr lang="en-US" sz="1200" dirty="0"/>
                        <a:t>-350</a:t>
                      </a:r>
                      <a:endParaRPr lang="en-GB" sz="1200" dirty="0"/>
                    </a:p>
                  </a:txBody>
                  <a:tcPr/>
                </a:tc>
                <a:tc>
                  <a:txBody>
                    <a:bodyPr/>
                    <a:lstStyle/>
                    <a:p>
                      <a:r>
                        <a:rPr lang="en-US" sz="1200" dirty="0"/>
                        <a:t>HD02</a:t>
                      </a:r>
                      <a:endParaRPr lang="en-GB" sz="1200" dirty="0"/>
                    </a:p>
                  </a:txBody>
                  <a:tcPr/>
                </a:tc>
                <a:extLst>
                  <a:ext uri="{0D108BD9-81ED-4DB2-BD59-A6C34878D82A}">
                    <a16:rowId xmlns:a16="http://schemas.microsoft.com/office/drawing/2014/main" val="1171610092"/>
                  </a:ext>
                </a:extLst>
              </a:tr>
            </a:tbl>
          </a:graphicData>
        </a:graphic>
      </p:graphicFrame>
      <p:sp>
        <p:nvSpPr>
          <p:cNvPr id="3" name="Arc 2">
            <a:extLst>
              <a:ext uri="{FF2B5EF4-FFF2-40B4-BE49-F238E27FC236}">
                <a16:creationId xmlns:a16="http://schemas.microsoft.com/office/drawing/2014/main" id="{29816804-6EEB-3FC4-C1F9-2AC18CBF65ED}"/>
              </a:ext>
            </a:extLst>
          </p:cNvPr>
          <p:cNvSpPr/>
          <p:nvPr/>
        </p:nvSpPr>
        <p:spPr>
          <a:xfrm>
            <a:off x="767408" y="5937885"/>
            <a:ext cx="656849" cy="83403"/>
          </a:xfrm>
          <a:prstGeom prst="arc">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aphicFrame>
        <p:nvGraphicFramePr>
          <p:cNvPr id="4" name="Table 2">
            <a:extLst>
              <a:ext uri="{FF2B5EF4-FFF2-40B4-BE49-F238E27FC236}">
                <a16:creationId xmlns:a16="http://schemas.microsoft.com/office/drawing/2014/main" id="{B145D210-6169-95E5-9309-827E2CCA9D71}"/>
              </a:ext>
            </a:extLst>
          </p:cNvPr>
          <p:cNvGraphicFramePr>
            <a:graphicFrameLocks noGrp="1"/>
          </p:cNvGraphicFramePr>
          <p:nvPr>
            <p:extLst>
              <p:ext uri="{D42A27DB-BD31-4B8C-83A1-F6EECF244321}">
                <p14:modId xmlns:p14="http://schemas.microsoft.com/office/powerpoint/2010/main" val="712178397"/>
              </p:ext>
            </p:extLst>
          </p:nvPr>
        </p:nvGraphicFramePr>
        <p:xfrm>
          <a:off x="1263333" y="1905335"/>
          <a:ext cx="3171204" cy="741680"/>
        </p:xfrm>
        <a:graphic>
          <a:graphicData uri="http://schemas.openxmlformats.org/drawingml/2006/table">
            <a:tbl>
              <a:tblPr firstRow="1" bandRow="1">
                <a:tableStyleId>{5C22544A-7EE6-4342-B048-85BDC9FD1C3A}</a:tableStyleId>
              </a:tblPr>
              <a:tblGrid>
                <a:gridCol w="722932">
                  <a:extLst>
                    <a:ext uri="{9D8B030D-6E8A-4147-A177-3AD203B41FA5}">
                      <a16:colId xmlns:a16="http://schemas.microsoft.com/office/drawing/2014/main" val="2495851594"/>
                    </a:ext>
                  </a:extLst>
                </a:gridCol>
                <a:gridCol w="648072">
                  <a:extLst>
                    <a:ext uri="{9D8B030D-6E8A-4147-A177-3AD203B41FA5}">
                      <a16:colId xmlns:a16="http://schemas.microsoft.com/office/drawing/2014/main" val="3453947790"/>
                    </a:ext>
                  </a:extLst>
                </a:gridCol>
                <a:gridCol w="864096">
                  <a:extLst>
                    <a:ext uri="{9D8B030D-6E8A-4147-A177-3AD203B41FA5}">
                      <a16:colId xmlns:a16="http://schemas.microsoft.com/office/drawing/2014/main" val="2029128311"/>
                    </a:ext>
                  </a:extLst>
                </a:gridCol>
                <a:gridCol w="936104">
                  <a:extLst>
                    <a:ext uri="{9D8B030D-6E8A-4147-A177-3AD203B41FA5}">
                      <a16:colId xmlns:a16="http://schemas.microsoft.com/office/drawing/2014/main" val="2934336272"/>
                    </a:ext>
                  </a:extLst>
                </a:gridCol>
              </a:tblGrid>
              <a:tr h="370840">
                <a:tc>
                  <a:txBody>
                    <a:bodyPr/>
                    <a:lstStyle/>
                    <a:p>
                      <a:r>
                        <a:rPr lang="en-US" sz="1200" dirty="0"/>
                        <a:t>East</a:t>
                      </a:r>
                      <a:endParaRPr lang="en-GB" sz="1200" dirty="0"/>
                    </a:p>
                  </a:txBody>
                  <a:tcPr/>
                </a:tc>
                <a:tc>
                  <a:txBody>
                    <a:bodyPr/>
                    <a:lstStyle/>
                    <a:p>
                      <a:r>
                        <a:rPr lang="en-US" sz="1200" dirty="0"/>
                        <a:t>North</a:t>
                      </a:r>
                      <a:endParaRPr lang="en-GB" sz="1200" dirty="0"/>
                    </a:p>
                  </a:txBody>
                  <a:tcPr/>
                </a:tc>
                <a:tc>
                  <a:txBody>
                    <a:bodyPr/>
                    <a:lstStyle/>
                    <a:p>
                      <a:r>
                        <a:rPr lang="en-US" sz="1200" dirty="0"/>
                        <a:t>Elevation</a:t>
                      </a:r>
                      <a:endParaRPr lang="en-GB" sz="1200" dirty="0"/>
                    </a:p>
                  </a:txBody>
                  <a:tcPr/>
                </a:tc>
                <a:tc>
                  <a:txBody>
                    <a:bodyPr/>
                    <a:lstStyle/>
                    <a:p>
                      <a:r>
                        <a:rPr lang="en-US" sz="1200" dirty="0"/>
                        <a:t>Domain</a:t>
                      </a:r>
                      <a:endParaRPr lang="en-GB" sz="1200" dirty="0"/>
                    </a:p>
                  </a:txBody>
                  <a:tcPr/>
                </a:tc>
                <a:extLst>
                  <a:ext uri="{0D108BD9-81ED-4DB2-BD59-A6C34878D82A}">
                    <a16:rowId xmlns:a16="http://schemas.microsoft.com/office/drawing/2014/main" val="3178966815"/>
                  </a:ext>
                </a:extLst>
              </a:tr>
              <a:tr h="370840">
                <a:tc>
                  <a:txBody>
                    <a:bodyPr/>
                    <a:lstStyle/>
                    <a:p>
                      <a:r>
                        <a:rPr lang="en-US" sz="1200" dirty="0"/>
                        <a:t>12345</a:t>
                      </a:r>
                      <a:endParaRPr lang="en-GB" sz="1200" dirty="0"/>
                    </a:p>
                  </a:txBody>
                  <a:tcPr/>
                </a:tc>
                <a:tc>
                  <a:txBody>
                    <a:bodyPr/>
                    <a:lstStyle/>
                    <a:p>
                      <a:r>
                        <a:rPr lang="en-US" sz="1200" dirty="0"/>
                        <a:t>98765</a:t>
                      </a:r>
                      <a:endParaRPr lang="en-GB" sz="1200" dirty="0"/>
                    </a:p>
                  </a:txBody>
                  <a:tcPr/>
                </a:tc>
                <a:tc>
                  <a:txBody>
                    <a:bodyPr/>
                    <a:lstStyle/>
                    <a:p>
                      <a:r>
                        <a:rPr lang="en-US" sz="1200" dirty="0"/>
                        <a:t>-335</a:t>
                      </a:r>
                      <a:endParaRPr lang="en-GB" sz="1200" dirty="0"/>
                    </a:p>
                  </a:txBody>
                  <a:tcPr/>
                </a:tc>
                <a:tc>
                  <a:txBody>
                    <a:bodyPr/>
                    <a:lstStyle/>
                    <a:p>
                      <a:r>
                        <a:rPr lang="en-US" sz="1200" dirty="0"/>
                        <a:t>HD01</a:t>
                      </a:r>
                      <a:endParaRPr lang="en-GB" sz="1200" dirty="0"/>
                    </a:p>
                  </a:txBody>
                  <a:tcPr/>
                </a:tc>
                <a:extLst>
                  <a:ext uri="{0D108BD9-81ED-4DB2-BD59-A6C34878D82A}">
                    <a16:rowId xmlns:a16="http://schemas.microsoft.com/office/drawing/2014/main" val="1171610092"/>
                  </a:ext>
                </a:extLst>
              </a:tr>
            </a:tbl>
          </a:graphicData>
        </a:graphic>
      </p:graphicFrame>
      <p:sp>
        <p:nvSpPr>
          <p:cNvPr id="6" name="Arc 5">
            <a:extLst>
              <a:ext uri="{FF2B5EF4-FFF2-40B4-BE49-F238E27FC236}">
                <a16:creationId xmlns:a16="http://schemas.microsoft.com/office/drawing/2014/main" id="{35CF6B84-73A7-11C6-E3F4-20FE365BF665}"/>
              </a:ext>
            </a:extLst>
          </p:cNvPr>
          <p:cNvSpPr/>
          <p:nvPr/>
        </p:nvSpPr>
        <p:spPr>
          <a:xfrm rot="7349720">
            <a:off x="923690" y="2624069"/>
            <a:ext cx="913266" cy="399095"/>
          </a:xfrm>
          <a:prstGeom prst="arc">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564688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Placeholder 2">
            <a:extLst>
              <a:ext uri="{FF2B5EF4-FFF2-40B4-BE49-F238E27FC236}">
                <a16:creationId xmlns:a16="http://schemas.microsoft.com/office/drawing/2014/main" id="{12EF0F7D-79D6-E6A4-4F80-3F60E48B8B1F}"/>
              </a:ext>
            </a:extLst>
          </p:cNvPr>
          <p:cNvSpPr>
            <a:spLocks noGrp="1"/>
          </p:cNvSpPr>
          <p:nvPr>
            <p:ph type="body" sz="quarter" idx="18"/>
          </p:nvPr>
        </p:nvSpPr>
        <p:spPr>
          <a:xfrm>
            <a:off x="550863" y="1268413"/>
            <a:ext cx="6624637" cy="576262"/>
          </a:xfrm>
        </p:spPr>
        <p:txBody>
          <a:bodyPr/>
          <a:lstStyle/>
          <a:p>
            <a:r>
              <a:rPr lang="en-AU" altLang="en-US" dirty="0"/>
              <a:t>A review</a:t>
            </a:r>
          </a:p>
        </p:txBody>
      </p:sp>
      <p:sp>
        <p:nvSpPr>
          <p:cNvPr id="4" name="Text Placeholder 3">
            <a:extLst>
              <a:ext uri="{FF2B5EF4-FFF2-40B4-BE49-F238E27FC236}">
                <a16:creationId xmlns:a16="http://schemas.microsoft.com/office/drawing/2014/main" id="{5C53E097-ECFA-E058-FEF4-90E59C4C1B34}"/>
              </a:ext>
            </a:extLst>
          </p:cNvPr>
          <p:cNvSpPr>
            <a:spLocks noGrp="1"/>
          </p:cNvSpPr>
          <p:nvPr>
            <p:ph type="body" sz="quarter" idx="19"/>
          </p:nvPr>
        </p:nvSpPr>
        <p:spPr>
          <a:xfrm>
            <a:off x="550863" y="1989138"/>
            <a:ext cx="6624637" cy="4622800"/>
          </a:xfrm>
        </p:spPr>
        <p:txBody>
          <a:bodyPr/>
          <a:lstStyle/>
          <a:p>
            <a:pPr>
              <a:defRPr/>
            </a:pPr>
            <a:r>
              <a:rPr lang="en-US" altLang="en-US" dirty="0"/>
              <a:t>Existing study from the </a:t>
            </a:r>
            <a:r>
              <a:rPr lang="en-US" altLang="en-US" dirty="0" err="1"/>
              <a:t>Lisheen</a:t>
            </a:r>
            <a:r>
              <a:rPr lang="en-US" altLang="en-US" dirty="0"/>
              <a:t> Mine (</a:t>
            </a:r>
            <a:r>
              <a:rPr lang="en-US" altLang="en-US" dirty="0">
                <a:hlinkClick r:id="rId3"/>
              </a:rPr>
              <a:t>Case Study</a:t>
            </a:r>
            <a:r>
              <a:rPr lang="en-US" altLang="en-US" dirty="0"/>
              <a:t>)</a:t>
            </a:r>
          </a:p>
          <a:p>
            <a:pPr>
              <a:defRPr/>
            </a:pPr>
            <a:endParaRPr lang="en-US" altLang="en-US" dirty="0"/>
          </a:p>
          <a:p>
            <a:pPr>
              <a:defRPr/>
            </a:pPr>
            <a:r>
              <a:rPr lang="en-US" altLang="en-US" dirty="0"/>
              <a:t>Update</a:t>
            </a:r>
          </a:p>
          <a:p>
            <a:pPr lvl="1">
              <a:defRPr/>
            </a:pPr>
            <a:r>
              <a:rPr lang="en-US" altLang="en-US" dirty="0"/>
              <a:t>Robustness</a:t>
            </a:r>
          </a:p>
          <a:p>
            <a:pPr lvl="1">
              <a:defRPr/>
            </a:pPr>
            <a:r>
              <a:rPr lang="en-US" altLang="en-US" dirty="0"/>
              <a:t>Repeatability</a:t>
            </a:r>
          </a:p>
          <a:p>
            <a:pPr lvl="1">
              <a:defRPr/>
            </a:pPr>
            <a:r>
              <a:rPr lang="en-US" altLang="en-US" dirty="0"/>
              <a:t>Reproducibility</a:t>
            </a:r>
          </a:p>
          <a:p>
            <a:pPr marL="0" indent="0">
              <a:buNone/>
              <a:defRPr/>
            </a:pPr>
            <a:endParaRPr lang="en-AU" altLang="en-US" dirty="0"/>
          </a:p>
          <a:p>
            <a:pPr>
              <a:defRPr/>
            </a:pPr>
            <a:endParaRPr lang="en-AU" dirty="0"/>
          </a:p>
        </p:txBody>
      </p:sp>
      <p:sp>
        <p:nvSpPr>
          <p:cNvPr id="5" name="Text Placeholder 4">
            <a:extLst>
              <a:ext uri="{FF2B5EF4-FFF2-40B4-BE49-F238E27FC236}">
                <a16:creationId xmlns:a16="http://schemas.microsoft.com/office/drawing/2014/main" id="{6AD2573F-ED8B-5B53-FEE7-ADA147FE802C}"/>
              </a:ext>
            </a:extLst>
          </p:cNvPr>
          <p:cNvSpPr>
            <a:spLocks noGrp="1"/>
          </p:cNvSpPr>
          <p:nvPr>
            <p:ph type="body" sz="quarter" idx="20"/>
          </p:nvPr>
        </p:nvSpPr>
        <p:spPr>
          <a:xfrm>
            <a:off x="550863" y="549275"/>
            <a:ext cx="6624637" cy="719138"/>
          </a:xfrm>
        </p:spPr>
        <p:txBody>
          <a:bodyPr/>
          <a:lstStyle/>
          <a:p>
            <a:pPr>
              <a:defRPr/>
            </a:pPr>
            <a:r>
              <a:rPr lang="en-AU" dirty="0" err="1"/>
              <a:t>Lisheen</a:t>
            </a:r>
            <a:r>
              <a:rPr lang="en-AU" dirty="0"/>
              <a:t> Mine Case Study</a:t>
            </a:r>
          </a:p>
        </p:txBody>
      </p:sp>
      <p:graphicFrame>
        <p:nvGraphicFramePr>
          <p:cNvPr id="3" name="Table 2">
            <a:extLst>
              <a:ext uri="{FF2B5EF4-FFF2-40B4-BE49-F238E27FC236}">
                <a16:creationId xmlns:a16="http://schemas.microsoft.com/office/drawing/2014/main" id="{4B7739C6-E025-D19C-A640-7A6F6FE065E9}"/>
              </a:ext>
            </a:extLst>
          </p:cNvPr>
          <p:cNvGraphicFramePr>
            <a:graphicFrameLocks noGrp="1"/>
          </p:cNvGraphicFramePr>
          <p:nvPr>
            <p:extLst>
              <p:ext uri="{D42A27DB-BD31-4B8C-83A1-F6EECF244321}">
                <p14:modId xmlns:p14="http://schemas.microsoft.com/office/powerpoint/2010/main" val="2709218701"/>
              </p:ext>
            </p:extLst>
          </p:nvPr>
        </p:nvGraphicFramePr>
        <p:xfrm>
          <a:off x="8328248" y="4725144"/>
          <a:ext cx="2752725" cy="1251585"/>
        </p:xfrm>
        <a:graphic>
          <a:graphicData uri="http://schemas.openxmlformats.org/drawingml/2006/table">
            <a:tbl>
              <a:tblPr/>
              <a:tblGrid>
                <a:gridCol w="1666875">
                  <a:extLst>
                    <a:ext uri="{9D8B030D-6E8A-4147-A177-3AD203B41FA5}">
                      <a16:colId xmlns:a16="http://schemas.microsoft.com/office/drawing/2014/main" val="1680628644"/>
                    </a:ext>
                  </a:extLst>
                </a:gridCol>
                <a:gridCol w="1085850">
                  <a:extLst>
                    <a:ext uri="{9D8B030D-6E8A-4147-A177-3AD203B41FA5}">
                      <a16:colId xmlns:a16="http://schemas.microsoft.com/office/drawing/2014/main" val="3272737874"/>
                    </a:ext>
                  </a:extLst>
                </a:gridCol>
              </a:tblGrid>
              <a:tr h="419100">
                <a:tc>
                  <a:txBody>
                    <a:bodyPr/>
                    <a:lstStyle/>
                    <a:p>
                      <a:pPr rtl="0" fontAlgn="t">
                        <a:spcBef>
                          <a:spcPts val="0"/>
                        </a:spcBef>
                        <a:spcAft>
                          <a:spcPts val="0"/>
                        </a:spcAft>
                      </a:pPr>
                      <a:r>
                        <a:rPr lang="en-GB" sz="1400" b="0" i="0" u="none" strike="noStrike">
                          <a:solidFill>
                            <a:srgbClr val="000000"/>
                          </a:solidFill>
                          <a:effectLst/>
                          <a:latin typeface="Arial" panose="020B0604020202020204" pitchFamily="34" charset="0"/>
                        </a:rPr>
                        <a:t>Processing Time</a:t>
                      </a:r>
                      <a:endParaRPr lang="en-GB">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GB" sz="1400" b="0" i="0" u="none" strike="noStrike">
                          <a:solidFill>
                            <a:srgbClr val="000000"/>
                          </a:solidFill>
                          <a:effectLst/>
                          <a:latin typeface="Arial" panose="020B0604020202020204" pitchFamily="34" charset="0"/>
                        </a:rPr>
                        <a:t>50 mins</a:t>
                      </a:r>
                      <a:endParaRPr lang="en-GB">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408250804"/>
                  </a:ext>
                </a:extLst>
              </a:tr>
              <a:tr h="361950">
                <a:tc>
                  <a:txBody>
                    <a:bodyPr/>
                    <a:lstStyle/>
                    <a:p>
                      <a:pPr rtl="0" fontAlgn="t">
                        <a:spcBef>
                          <a:spcPts val="0"/>
                        </a:spcBef>
                        <a:spcAft>
                          <a:spcPts val="0"/>
                        </a:spcAft>
                      </a:pPr>
                      <a:r>
                        <a:rPr lang="en-GB" sz="1400" b="0" i="0" u="none" strike="noStrike">
                          <a:solidFill>
                            <a:srgbClr val="000000"/>
                          </a:solidFill>
                          <a:effectLst/>
                          <a:latin typeface="Arial" panose="020B0604020202020204" pitchFamily="34" charset="0"/>
                        </a:rPr>
                        <a:t>Domains</a:t>
                      </a:r>
                      <a:endParaRPr lang="en-GB">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GB" sz="1400" b="0" i="0" u="none" strike="noStrike" dirty="0">
                          <a:solidFill>
                            <a:srgbClr val="000000"/>
                          </a:solidFill>
                          <a:effectLst/>
                          <a:latin typeface="Arial" panose="020B0604020202020204" pitchFamily="34" charset="0"/>
                        </a:rPr>
                        <a:t>50</a:t>
                      </a:r>
                      <a:endParaRPr lang="en-GB"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276021299"/>
                  </a:ext>
                </a:extLst>
              </a:tr>
              <a:tr h="428625">
                <a:tc>
                  <a:txBody>
                    <a:bodyPr/>
                    <a:lstStyle/>
                    <a:p>
                      <a:pPr rtl="0" fontAlgn="t">
                        <a:spcBef>
                          <a:spcPts val="0"/>
                        </a:spcBef>
                        <a:spcAft>
                          <a:spcPts val="0"/>
                        </a:spcAft>
                      </a:pPr>
                      <a:r>
                        <a:rPr lang="en-GB" sz="1400" b="0" i="0" u="none" strike="noStrike">
                          <a:solidFill>
                            <a:srgbClr val="000000"/>
                          </a:solidFill>
                          <a:effectLst/>
                          <a:latin typeface="Arial" panose="020B0604020202020204" pitchFamily="34" charset="0"/>
                        </a:rPr>
                        <a:t>Volume Change</a:t>
                      </a:r>
                      <a:endParaRPr lang="en-GB">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GB" sz="1400" b="0" i="0" u="none" strike="noStrike" dirty="0">
                          <a:solidFill>
                            <a:srgbClr val="000000"/>
                          </a:solidFill>
                          <a:effectLst/>
                          <a:latin typeface="Arial" panose="020B0604020202020204" pitchFamily="34" charset="0"/>
                        </a:rPr>
                        <a:t>4%</a:t>
                      </a:r>
                      <a:endParaRPr lang="en-GB"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414904853"/>
                  </a:ext>
                </a:extLst>
              </a:tr>
            </a:tbl>
          </a:graphicData>
        </a:graphic>
      </p:graphicFrame>
      <p:sp>
        <p:nvSpPr>
          <p:cNvPr id="6" name="Rectangle 1">
            <a:extLst>
              <a:ext uri="{FF2B5EF4-FFF2-40B4-BE49-F238E27FC236}">
                <a16:creationId xmlns:a16="http://schemas.microsoft.com/office/drawing/2014/main" id="{1AFDB449-DF14-7C11-923C-90F4518D6B51}"/>
              </a:ext>
            </a:extLst>
          </p:cNvPr>
          <p:cNvSpPr>
            <a:spLocks noChangeArrowheads="1"/>
          </p:cNvSpPr>
          <p:nvPr/>
        </p:nvSpPr>
        <p:spPr bwMode="auto">
          <a:xfrm>
            <a:off x="4719638" y="32369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90115" name="Picture 3">
            <a:extLst>
              <a:ext uri="{FF2B5EF4-FFF2-40B4-BE49-F238E27FC236}">
                <a16:creationId xmlns:a16="http://schemas.microsoft.com/office/drawing/2014/main" id="{060111AC-8B1A-01AE-3B5B-F23FB63C0001}"/>
              </a:ext>
            </a:extLst>
          </p:cNvPr>
          <p:cNvPicPr>
            <a:picLocks noGrp="1" noChangeAspect="1" noChangeArrowheads="1"/>
          </p:cNvPicPr>
          <p:nvPr>
            <p:ph type="pic" sz="quarter" idx="13"/>
          </p:nvPr>
        </p:nvPicPr>
        <p:blipFill rotWithShape="1">
          <a:blip r:embed="rId4">
            <a:extLst>
              <a:ext uri="{28A0092B-C50C-407E-A947-70E740481C1C}">
                <a14:useLocalDpi xmlns:a14="http://schemas.microsoft.com/office/drawing/2010/main" val="0"/>
              </a:ext>
            </a:extLst>
          </a:blip>
          <a:srcRect l="-5745" t="-67592" r="-5745" b="-67592"/>
          <a:stretch/>
        </p:blipFill>
        <p:spPr bwMode="auto">
          <a:xfrm>
            <a:off x="7175500" y="-387424"/>
            <a:ext cx="465583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381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Placeholder 2">
            <a:extLst>
              <a:ext uri="{FF2B5EF4-FFF2-40B4-BE49-F238E27FC236}">
                <a16:creationId xmlns:a16="http://schemas.microsoft.com/office/drawing/2014/main" id="{12EF0F7D-79D6-E6A4-4F80-3F60E48B8B1F}"/>
              </a:ext>
            </a:extLst>
          </p:cNvPr>
          <p:cNvSpPr>
            <a:spLocks noGrp="1"/>
          </p:cNvSpPr>
          <p:nvPr>
            <p:ph type="body" sz="quarter" idx="18"/>
          </p:nvPr>
        </p:nvSpPr>
        <p:spPr>
          <a:xfrm>
            <a:off x="550863" y="1268413"/>
            <a:ext cx="6624637" cy="576262"/>
          </a:xfrm>
        </p:spPr>
        <p:txBody>
          <a:bodyPr/>
          <a:lstStyle/>
          <a:p>
            <a:r>
              <a:rPr lang="en-AU" altLang="en-US" dirty="0"/>
              <a:t>Visual Validation</a:t>
            </a:r>
          </a:p>
        </p:txBody>
      </p:sp>
      <p:sp>
        <p:nvSpPr>
          <p:cNvPr id="5" name="Text Placeholder 4">
            <a:extLst>
              <a:ext uri="{FF2B5EF4-FFF2-40B4-BE49-F238E27FC236}">
                <a16:creationId xmlns:a16="http://schemas.microsoft.com/office/drawing/2014/main" id="{6AD2573F-ED8B-5B53-FEE7-ADA147FE802C}"/>
              </a:ext>
            </a:extLst>
          </p:cNvPr>
          <p:cNvSpPr>
            <a:spLocks noGrp="1"/>
          </p:cNvSpPr>
          <p:nvPr>
            <p:ph type="body" sz="quarter" idx="20"/>
          </p:nvPr>
        </p:nvSpPr>
        <p:spPr>
          <a:xfrm>
            <a:off x="550863" y="549275"/>
            <a:ext cx="6624637" cy="719138"/>
          </a:xfrm>
        </p:spPr>
        <p:txBody>
          <a:bodyPr/>
          <a:lstStyle/>
          <a:p>
            <a:pPr>
              <a:defRPr/>
            </a:pPr>
            <a:r>
              <a:rPr lang="en-AU" dirty="0" err="1"/>
              <a:t>Lisheen</a:t>
            </a:r>
            <a:r>
              <a:rPr lang="en-AU" dirty="0"/>
              <a:t> Mine Case Study</a:t>
            </a:r>
          </a:p>
        </p:txBody>
      </p:sp>
      <p:sp>
        <p:nvSpPr>
          <p:cNvPr id="8" name="Rectangle 1">
            <a:extLst>
              <a:ext uri="{FF2B5EF4-FFF2-40B4-BE49-F238E27FC236}">
                <a16:creationId xmlns:a16="http://schemas.microsoft.com/office/drawing/2014/main" id="{400E2EB8-7069-CBA8-4056-030EE89A377C}"/>
              </a:ext>
            </a:extLst>
          </p:cNvPr>
          <p:cNvSpPr>
            <a:spLocks noChangeArrowheads="1"/>
          </p:cNvSpPr>
          <p:nvPr/>
        </p:nvSpPr>
        <p:spPr bwMode="auto">
          <a:xfrm>
            <a:off x="3038475" y="28463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6" name="Picture 5">
            <a:extLst>
              <a:ext uri="{FF2B5EF4-FFF2-40B4-BE49-F238E27FC236}">
                <a16:creationId xmlns:a16="http://schemas.microsoft.com/office/drawing/2014/main" id="{0391178C-1BC3-CF35-9789-C6ABC4B4ECEC}"/>
              </a:ext>
            </a:extLst>
          </p:cNvPr>
          <p:cNvPicPr>
            <a:picLocks noChangeAspect="1"/>
          </p:cNvPicPr>
          <p:nvPr/>
        </p:nvPicPr>
        <p:blipFill>
          <a:blip r:embed="rId3"/>
          <a:stretch>
            <a:fillRect/>
          </a:stretch>
        </p:blipFill>
        <p:spPr>
          <a:xfrm>
            <a:off x="1890125" y="1844675"/>
            <a:ext cx="8411749" cy="4553585"/>
          </a:xfrm>
          <a:prstGeom prst="rect">
            <a:avLst/>
          </a:prstGeom>
        </p:spPr>
      </p:pic>
    </p:spTree>
    <p:extLst>
      <p:ext uri="{BB962C8B-B14F-4D97-AF65-F5344CB8AC3E}">
        <p14:creationId xmlns:p14="http://schemas.microsoft.com/office/powerpoint/2010/main" val="876466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Placeholder 2">
            <a:extLst>
              <a:ext uri="{FF2B5EF4-FFF2-40B4-BE49-F238E27FC236}">
                <a16:creationId xmlns:a16="http://schemas.microsoft.com/office/drawing/2014/main" id="{12EF0F7D-79D6-E6A4-4F80-3F60E48B8B1F}"/>
              </a:ext>
            </a:extLst>
          </p:cNvPr>
          <p:cNvSpPr>
            <a:spLocks noGrp="1"/>
          </p:cNvSpPr>
          <p:nvPr>
            <p:ph type="body" sz="quarter" idx="18"/>
          </p:nvPr>
        </p:nvSpPr>
        <p:spPr>
          <a:xfrm>
            <a:off x="550863" y="1268413"/>
            <a:ext cx="6624637" cy="576262"/>
          </a:xfrm>
        </p:spPr>
        <p:txBody>
          <a:bodyPr/>
          <a:lstStyle/>
          <a:p>
            <a:r>
              <a:rPr lang="en-AU" altLang="en-US" dirty="0"/>
              <a:t>A review</a:t>
            </a:r>
          </a:p>
        </p:txBody>
      </p:sp>
      <p:sp>
        <p:nvSpPr>
          <p:cNvPr id="4" name="Text Placeholder 3">
            <a:extLst>
              <a:ext uri="{FF2B5EF4-FFF2-40B4-BE49-F238E27FC236}">
                <a16:creationId xmlns:a16="http://schemas.microsoft.com/office/drawing/2014/main" id="{5C53E097-ECFA-E058-FEF4-90E59C4C1B34}"/>
              </a:ext>
            </a:extLst>
          </p:cNvPr>
          <p:cNvSpPr>
            <a:spLocks noGrp="1"/>
          </p:cNvSpPr>
          <p:nvPr>
            <p:ph type="body" sz="quarter" idx="19"/>
          </p:nvPr>
        </p:nvSpPr>
        <p:spPr>
          <a:xfrm>
            <a:off x="550863" y="1989138"/>
            <a:ext cx="6624637" cy="4622800"/>
          </a:xfrm>
        </p:spPr>
        <p:txBody>
          <a:bodyPr/>
          <a:lstStyle/>
          <a:p>
            <a:pPr marL="0" indent="0">
              <a:buNone/>
              <a:defRPr/>
            </a:pPr>
            <a:endParaRPr lang="en-US" altLang="en-US" dirty="0"/>
          </a:p>
          <a:p>
            <a:pPr marL="0" indent="0">
              <a:buNone/>
              <a:defRPr/>
            </a:pPr>
            <a:endParaRPr lang="en-US" altLang="en-US" dirty="0"/>
          </a:p>
          <a:p>
            <a:pPr>
              <a:defRPr/>
            </a:pPr>
            <a:r>
              <a:rPr lang="en-US" altLang="en-US" dirty="0"/>
              <a:t>Update</a:t>
            </a:r>
          </a:p>
          <a:p>
            <a:pPr lvl="1">
              <a:defRPr/>
            </a:pPr>
            <a:r>
              <a:rPr lang="en-US" altLang="en-US" b="1" dirty="0"/>
              <a:t>Robustness</a:t>
            </a:r>
          </a:p>
          <a:p>
            <a:pPr lvl="1">
              <a:defRPr/>
            </a:pPr>
            <a:r>
              <a:rPr lang="en-US" altLang="en-US" dirty="0"/>
              <a:t>Repeatability</a:t>
            </a:r>
          </a:p>
          <a:p>
            <a:pPr lvl="1">
              <a:defRPr/>
            </a:pPr>
            <a:r>
              <a:rPr lang="en-US" altLang="en-US" dirty="0"/>
              <a:t>Reproducibility</a:t>
            </a:r>
          </a:p>
          <a:p>
            <a:pPr marL="0" indent="0">
              <a:buNone/>
              <a:defRPr/>
            </a:pPr>
            <a:endParaRPr lang="en-AU" altLang="en-US" dirty="0"/>
          </a:p>
          <a:p>
            <a:pPr>
              <a:defRPr/>
            </a:pPr>
            <a:endParaRPr lang="en-AU" dirty="0"/>
          </a:p>
        </p:txBody>
      </p:sp>
      <p:sp>
        <p:nvSpPr>
          <p:cNvPr id="5" name="Text Placeholder 4">
            <a:extLst>
              <a:ext uri="{FF2B5EF4-FFF2-40B4-BE49-F238E27FC236}">
                <a16:creationId xmlns:a16="http://schemas.microsoft.com/office/drawing/2014/main" id="{6AD2573F-ED8B-5B53-FEE7-ADA147FE802C}"/>
              </a:ext>
            </a:extLst>
          </p:cNvPr>
          <p:cNvSpPr>
            <a:spLocks noGrp="1"/>
          </p:cNvSpPr>
          <p:nvPr>
            <p:ph type="body" sz="quarter" idx="20"/>
          </p:nvPr>
        </p:nvSpPr>
        <p:spPr>
          <a:xfrm>
            <a:off x="550863" y="549275"/>
            <a:ext cx="6624637" cy="719138"/>
          </a:xfrm>
        </p:spPr>
        <p:txBody>
          <a:bodyPr/>
          <a:lstStyle/>
          <a:p>
            <a:pPr>
              <a:defRPr/>
            </a:pPr>
            <a:r>
              <a:rPr lang="en-AU" dirty="0" err="1"/>
              <a:t>Lisheen</a:t>
            </a:r>
            <a:r>
              <a:rPr lang="en-AU" dirty="0"/>
              <a:t> Mine Case Study</a:t>
            </a:r>
          </a:p>
        </p:txBody>
      </p:sp>
      <p:graphicFrame>
        <p:nvGraphicFramePr>
          <p:cNvPr id="7" name="Table 6">
            <a:extLst>
              <a:ext uri="{FF2B5EF4-FFF2-40B4-BE49-F238E27FC236}">
                <a16:creationId xmlns:a16="http://schemas.microsoft.com/office/drawing/2014/main" id="{1D7B2C4C-7100-9A09-AD93-4AF77E33176F}"/>
              </a:ext>
            </a:extLst>
          </p:cNvPr>
          <p:cNvGraphicFramePr>
            <a:graphicFrameLocks noGrp="1"/>
          </p:cNvGraphicFramePr>
          <p:nvPr/>
        </p:nvGraphicFramePr>
        <p:xfrm>
          <a:off x="4583832" y="2846388"/>
          <a:ext cx="6115050" cy="1546860"/>
        </p:xfrm>
        <a:graphic>
          <a:graphicData uri="http://schemas.openxmlformats.org/drawingml/2006/table">
            <a:tbl>
              <a:tblPr/>
              <a:tblGrid>
                <a:gridCol w="1695450">
                  <a:extLst>
                    <a:ext uri="{9D8B030D-6E8A-4147-A177-3AD203B41FA5}">
                      <a16:colId xmlns:a16="http://schemas.microsoft.com/office/drawing/2014/main" val="3534328449"/>
                    </a:ext>
                  </a:extLst>
                </a:gridCol>
                <a:gridCol w="1028700">
                  <a:extLst>
                    <a:ext uri="{9D8B030D-6E8A-4147-A177-3AD203B41FA5}">
                      <a16:colId xmlns:a16="http://schemas.microsoft.com/office/drawing/2014/main" val="2988792581"/>
                    </a:ext>
                  </a:extLst>
                </a:gridCol>
                <a:gridCol w="1076325">
                  <a:extLst>
                    <a:ext uri="{9D8B030D-6E8A-4147-A177-3AD203B41FA5}">
                      <a16:colId xmlns:a16="http://schemas.microsoft.com/office/drawing/2014/main" val="2462321039"/>
                    </a:ext>
                  </a:extLst>
                </a:gridCol>
                <a:gridCol w="1028700">
                  <a:extLst>
                    <a:ext uri="{9D8B030D-6E8A-4147-A177-3AD203B41FA5}">
                      <a16:colId xmlns:a16="http://schemas.microsoft.com/office/drawing/2014/main" val="1349565314"/>
                    </a:ext>
                  </a:extLst>
                </a:gridCol>
                <a:gridCol w="1285875">
                  <a:extLst>
                    <a:ext uri="{9D8B030D-6E8A-4147-A177-3AD203B41FA5}">
                      <a16:colId xmlns:a16="http://schemas.microsoft.com/office/drawing/2014/main" val="583283224"/>
                    </a:ext>
                  </a:extLst>
                </a:gridCol>
              </a:tblGrid>
              <a:tr h="400050">
                <a:tc>
                  <a:txBody>
                    <a:bodyPr/>
                    <a:lstStyle/>
                    <a:p>
                      <a:pPr rtl="0" fontAlgn="t">
                        <a:spcBef>
                          <a:spcPts val="0"/>
                        </a:spcBef>
                        <a:spcAft>
                          <a:spcPts val="0"/>
                        </a:spcAft>
                      </a:pPr>
                      <a:r>
                        <a:rPr lang="en-GB" sz="1400" b="1" i="0" u="none" strike="noStrike">
                          <a:solidFill>
                            <a:srgbClr val="000000"/>
                          </a:solidFill>
                          <a:effectLst/>
                          <a:latin typeface="Arial" panose="020B0604020202020204" pitchFamily="34" charset="0"/>
                        </a:rPr>
                        <a:t>Domain</a:t>
                      </a:r>
                      <a:endParaRPr lang="en-GB">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en-GB" sz="1400" b="1" i="0" u="none" strike="noStrike">
                          <a:solidFill>
                            <a:srgbClr val="000000"/>
                          </a:solidFill>
                          <a:effectLst/>
                          <a:latin typeface="Arial" panose="020B0604020202020204" pitchFamily="34" charset="0"/>
                        </a:rPr>
                        <a:t>MSA</a:t>
                      </a:r>
                      <a:endParaRPr lang="en-GB">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EAD3"/>
                    </a:solidFill>
                  </a:tcPr>
                </a:tc>
                <a:tc>
                  <a:txBody>
                    <a:bodyPr/>
                    <a:lstStyle/>
                    <a:p>
                      <a:pPr rtl="0" fontAlgn="t">
                        <a:spcBef>
                          <a:spcPts val="0"/>
                        </a:spcBef>
                        <a:spcAft>
                          <a:spcPts val="0"/>
                        </a:spcAft>
                      </a:pPr>
                      <a:r>
                        <a:rPr lang="en-GB" sz="1400" b="1" i="0" u="none" strike="noStrike">
                          <a:solidFill>
                            <a:srgbClr val="000000"/>
                          </a:solidFill>
                          <a:effectLst/>
                          <a:latin typeface="Arial" panose="020B0604020202020204" pitchFamily="34" charset="0"/>
                        </a:rPr>
                        <a:t>MSB</a:t>
                      </a:r>
                      <a:endParaRPr lang="en-GB">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CFE2F3"/>
                    </a:solidFill>
                  </a:tcPr>
                </a:tc>
                <a:tc>
                  <a:txBody>
                    <a:bodyPr/>
                    <a:lstStyle/>
                    <a:p>
                      <a:pPr rtl="0" fontAlgn="t">
                        <a:spcBef>
                          <a:spcPts val="0"/>
                        </a:spcBef>
                        <a:spcAft>
                          <a:spcPts val="0"/>
                        </a:spcAft>
                      </a:pPr>
                      <a:r>
                        <a:rPr lang="en-GB" sz="1400" b="1" i="0" u="none" strike="noStrike">
                          <a:solidFill>
                            <a:srgbClr val="000000"/>
                          </a:solidFill>
                          <a:effectLst/>
                          <a:latin typeface="Arial" panose="020B0604020202020204" pitchFamily="34" charset="0"/>
                        </a:rPr>
                        <a:t>MSC</a:t>
                      </a:r>
                      <a:endParaRPr lang="en-GB">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CE5CD"/>
                    </a:solidFill>
                  </a:tcPr>
                </a:tc>
                <a:tc>
                  <a:txBody>
                    <a:bodyPr/>
                    <a:lstStyle/>
                    <a:p>
                      <a:pPr rtl="0" fontAlgn="t">
                        <a:spcBef>
                          <a:spcPts val="0"/>
                        </a:spcBef>
                        <a:spcAft>
                          <a:spcPts val="0"/>
                        </a:spcAft>
                      </a:pPr>
                      <a:r>
                        <a:rPr lang="en-GB" sz="1400" b="1" i="0" u="none" strike="noStrike">
                          <a:solidFill>
                            <a:srgbClr val="000000"/>
                          </a:solidFill>
                          <a:effectLst/>
                          <a:latin typeface="Arial" panose="020B0604020202020204" pitchFamily="34" charset="0"/>
                        </a:rPr>
                        <a:t>Undomained</a:t>
                      </a:r>
                      <a:endParaRPr lang="en-GB">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2E9"/>
                    </a:solidFill>
                  </a:tcPr>
                </a:tc>
                <a:extLst>
                  <a:ext uri="{0D108BD9-81ED-4DB2-BD59-A6C34878D82A}">
                    <a16:rowId xmlns:a16="http://schemas.microsoft.com/office/drawing/2014/main" val="262046966"/>
                  </a:ext>
                </a:extLst>
              </a:tr>
              <a:tr h="0">
                <a:tc>
                  <a:txBody>
                    <a:bodyPr/>
                    <a:lstStyle/>
                    <a:p>
                      <a:pPr rtl="0" fontAlgn="t">
                        <a:spcBef>
                          <a:spcPts val="0"/>
                        </a:spcBef>
                        <a:spcAft>
                          <a:spcPts val="0"/>
                        </a:spcAft>
                      </a:pPr>
                      <a:r>
                        <a:rPr lang="en-US" sz="1400" b="0" i="0" u="none" strike="noStrike" dirty="0">
                          <a:solidFill>
                            <a:srgbClr val="000000"/>
                          </a:solidFill>
                          <a:effectLst/>
                          <a:latin typeface="Arial" panose="020B0604020202020204" pitchFamily="34" charset="0"/>
                        </a:rPr>
                        <a:t>Median Value</a:t>
                      </a:r>
                      <a:endParaRPr lang="en-US" dirty="0">
                        <a:effectLst/>
                      </a:endParaRPr>
                    </a:p>
                    <a:p>
                      <a:pPr rtl="0" fontAlgn="t">
                        <a:spcBef>
                          <a:spcPts val="0"/>
                        </a:spcBef>
                        <a:spcAft>
                          <a:spcPts val="0"/>
                        </a:spcAft>
                      </a:pPr>
                      <a:r>
                        <a:rPr lang="en-US" sz="1100" b="0" i="0" u="none" strike="noStrike" dirty="0">
                          <a:solidFill>
                            <a:srgbClr val="000000"/>
                          </a:solidFill>
                          <a:effectLst/>
                          <a:latin typeface="Arial" panose="020B0604020202020204" pitchFamily="34" charset="0"/>
                        </a:rPr>
                        <a:t>(proportion of total block model)</a:t>
                      </a:r>
                      <a:endParaRPr lang="en-US"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en-GB" sz="1400" b="0" i="0" u="none" strike="noStrike" dirty="0">
                          <a:solidFill>
                            <a:srgbClr val="000000"/>
                          </a:solidFill>
                          <a:effectLst/>
                          <a:latin typeface="Arial" panose="020B0604020202020204" pitchFamily="34" charset="0"/>
                        </a:rPr>
                        <a:t>0.91664%</a:t>
                      </a:r>
                      <a:endParaRPr lang="en-GB"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D9EAD3"/>
                    </a:solidFill>
                  </a:tcPr>
                </a:tc>
                <a:tc>
                  <a:txBody>
                    <a:bodyPr/>
                    <a:lstStyle/>
                    <a:p>
                      <a:pPr rtl="0" fontAlgn="t">
                        <a:spcBef>
                          <a:spcPts val="0"/>
                        </a:spcBef>
                        <a:spcAft>
                          <a:spcPts val="0"/>
                        </a:spcAft>
                      </a:pPr>
                      <a:r>
                        <a:rPr lang="en-GB" sz="1400" b="0" i="0" u="none" strike="noStrike" dirty="0">
                          <a:solidFill>
                            <a:srgbClr val="000000"/>
                          </a:solidFill>
                          <a:effectLst/>
                          <a:latin typeface="Arial" panose="020B0604020202020204" pitchFamily="34" charset="0"/>
                        </a:rPr>
                        <a:t>0.15498%</a:t>
                      </a:r>
                      <a:endParaRPr lang="en-GB"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CFE2F3"/>
                    </a:solidFill>
                  </a:tcPr>
                </a:tc>
                <a:tc>
                  <a:txBody>
                    <a:bodyPr/>
                    <a:lstStyle/>
                    <a:p>
                      <a:pPr rtl="0" fontAlgn="t">
                        <a:spcBef>
                          <a:spcPts val="0"/>
                        </a:spcBef>
                        <a:spcAft>
                          <a:spcPts val="0"/>
                        </a:spcAft>
                      </a:pPr>
                      <a:r>
                        <a:rPr lang="en-GB" sz="1400" b="0" i="0" u="none" strike="noStrike" dirty="0">
                          <a:solidFill>
                            <a:srgbClr val="000000"/>
                          </a:solidFill>
                          <a:effectLst/>
                          <a:latin typeface="Arial" panose="020B0604020202020204" pitchFamily="34" charset="0"/>
                        </a:rPr>
                        <a:t>0.04032%</a:t>
                      </a:r>
                      <a:endParaRPr lang="en-GB"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FCE5CD"/>
                    </a:solidFill>
                  </a:tcPr>
                </a:tc>
                <a:tc>
                  <a:txBody>
                    <a:bodyPr/>
                    <a:lstStyle/>
                    <a:p>
                      <a:pPr rtl="0" fontAlgn="t">
                        <a:spcBef>
                          <a:spcPts val="0"/>
                        </a:spcBef>
                        <a:spcAft>
                          <a:spcPts val="0"/>
                        </a:spcAft>
                      </a:pPr>
                      <a:r>
                        <a:rPr lang="en-GB" sz="1400" b="0" i="0" u="none" strike="noStrike" dirty="0">
                          <a:solidFill>
                            <a:srgbClr val="000000"/>
                          </a:solidFill>
                          <a:effectLst/>
                          <a:latin typeface="Arial" panose="020B0604020202020204" pitchFamily="34" charset="0"/>
                        </a:rPr>
                        <a:t>98.86347%</a:t>
                      </a:r>
                      <a:endParaRPr lang="en-GB"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D9D2E9"/>
                    </a:solidFill>
                  </a:tcPr>
                </a:tc>
                <a:extLst>
                  <a:ext uri="{0D108BD9-81ED-4DB2-BD59-A6C34878D82A}">
                    <a16:rowId xmlns:a16="http://schemas.microsoft.com/office/drawing/2014/main" val="357292161"/>
                  </a:ext>
                </a:extLst>
              </a:tr>
              <a:tr h="400050">
                <a:tc>
                  <a:txBody>
                    <a:bodyPr/>
                    <a:lstStyle/>
                    <a:p>
                      <a:pPr rtl="0" fontAlgn="t">
                        <a:spcBef>
                          <a:spcPts val="0"/>
                        </a:spcBef>
                        <a:spcAft>
                          <a:spcPts val="0"/>
                        </a:spcAft>
                      </a:pPr>
                      <a:r>
                        <a:rPr lang="en-GB" sz="1400" b="0" i="0" u="none" strike="noStrike">
                          <a:solidFill>
                            <a:srgbClr val="000000"/>
                          </a:solidFill>
                          <a:effectLst/>
                          <a:latin typeface="Arial" panose="020B0604020202020204" pitchFamily="34" charset="0"/>
                        </a:rPr>
                        <a:t>Variation</a:t>
                      </a:r>
                      <a:endParaRPr lang="en-GB">
                        <a:effectLst/>
                      </a:endParaRPr>
                    </a:p>
                  </a:txBody>
                  <a:tcPr marL="95250" marR="95250" marT="95250" marB="95250">
                    <a:lnL w="9525" cap="flat" cmpd="sng" algn="ctr">
                      <a:solidFill>
                        <a:srgbClr val="9E9E9E"/>
                      </a:solidFill>
                      <a:prstDash val="solid"/>
                      <a:round/>
                      <a:headEnd type="none" w="med" len="med"/>
                      <a:tailEnd type="none" w="med" len="med"/>
                    </a:lnL>
                    <a:lnR w="6344" cap="flat" cmpd="sng" algn="ctr">
                      <a:solidFill>
                        <a:srgbClr val="000000"/>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en-GB" sz="1100" b="0" i="0" u="none" strike="noStrike">
                          <a:solidFill>
                            <a:srgbClr val="000000"/>
                          </a:solidFill>
                          <a:effectLst/>
                          <a:latin typeface="Arial" panose="020B0604020202020204" pitchFamily="34" charset="0"/>
                        </a:rPr>
                        <a:t>8.9237%</a:t>
                      </a:r>
                      <a:endParaRPr lang="en-GB">
                        <a:effectLst/>
                      </a:endParaRPr>
                    </a:p>
                  </a:txBody>
                  <a:tcPr marL="66675" marR="66675" marT="66675" marB="66675">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D9EAD3"/>
                    </a:solidFill>
                  </a:tcPr>
                </a:tc>
                <a:tc>
                  <a:txBody>
                    <a:bodyPr/>
                    <a:lstStyle/>
                    <a:p>
                      <a:pPr rtl="0" fontAlgn="t">
                        <a:spcBef>
                          <a:spcPts val="0"/>
                        </a:spcBef>
                        <a:spcAft>
                          <a:spcPts val="0"/>
                        </a:spcAft>
                      </a:pPr>
                      <a:r>
                        <a:rPr lang="en-GB" sz="1100" b="0" i="0" u="none" strike="noStrike">
                          <a:solidFill>
                            <a:srgbClr val="000000"/>
                          </a:solidFill>
                          <a:effectLst/>
                          <a:latin typeface="Arial" panose="020B0604020202020204" pitchFamily="34" charset="0"/>
                        </a:rPr>
                        <a:t>22.0455%</a:t>
                      </a:r>
                      <a:endParaRPr lang="en-GB">
                        <a:effectLst/>
                      </a:endParaRPr>
                    </a:p>
                  </a:txBody>
                  <a:tcPr marL="66675" marR="66675" marT="66675" marB="66675">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CFE2F3"/>
                    </a:solidFill>
                  </a:tcPr>
                </a:tc>
                <a:tc>
                  <a:txBody>
                    <a:bodyPr/>
                    <a:lstStyle/>
                    <a:p>
                      <a:pPr rtl="0" fontAlgn="t">
                        <a:spcBef>
                          <a:spcPts val="0"/>
                        </a:spcBef>
                        <a:spcAft>
                          <a:spcPts val="0"/>
                        </a:spcAft>
                      </a:pPr>
                      <a:r>
                        <a:rPr lang="en-GB" sz="1100" b="0" i="0" u="none" strike="noStrike">
                          <a:solidFill>
                            <a:srgbClr val="000000"/>
                          </a:solidFill>
                          <a:effectLst/>
                          <a:latin typeface="Arial" panose="020B0604020202020204" pitchFamily="34" charset="0"/>
                        </a:rPr>
                        <a:t>16.8866%</a:t>
                      </a:r>
                      <a:endParaRPr lang="en-GB">
                        <a:effectLst/>
                      </a:endParaRPr>
                    </a:p>
                  </a:txBody>
                  <a:tcPr marL="66675" marR="66675" marT="66675" marB="66675">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FCE5CD"/>
                    </a:solidFill>
                  </a:tcPr>
                </a:tc>
                <a:tc>
                  <a:txBody>
                    <a:bodyPr/>
                    <a:lstStyle/>
                    <a:p>
                      <a:pPr rtl="0" fontAlgn="t">
                        <a:spcBef>
                          <a:spcPts val="0"/>
                        </a:spcBef>
                        <a:spcAft>
                          <a:spcPts val="0"/>
                        </a:spcAft>
                      </a:pPr>
                      <a:r>
                        <a:rPr lang="en-GB" sz="1100" b="0" i="0" u="none" strike="noStrike" dirty="0">
                          <a:solidFill>
                            <a:srgbClr val="000000"/>
                          </a:solidFill>
                          <a:effectLst/>
                          <a:latin typeface="Arial" panose="020B0604020202020204" pitchFamily="34" charset="0"/>
                        </a:rPr>
                        <a:t>0.0685%</a:t>
                      </a:r>
                      <a:endParaRPr lang="en-GB" dirty="0">
                        <a:effectLst/>
                      </a:endParaRPr>
                    </a:p>
                  </a:txBody>
                  <a:tcPr marL="66675" marR="66675" marT="66675" marB="66675">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D9D2E9"/>
                    </a:solidFill>
                  </a:tcPr>
                </a:tc>
                <a:extLst>
                  <a:ext uri="{0D108BD9-81ED-4DB2-BD59-A6C34878D82A}">
                    <a16:rowId xmlns:a16="http://schemas.microsoft.com/office/drawing/2014/main" val="123652931"/>
                  </a:ext>
                </a:extLst>
              </a:tr>
            </a:tbl>
          </a:graphicData>
        </a:graphic>
      </p:graphicFrame>
      <p:sp>
        <p:nvSpPr>
          <p:cNvPr id="8" name="Rectangle 1">
            <a:extLst>
              <a:ext uri="{FF2B5EF4-FFF2-40B4-BE49-F238E27FC236}">
                <a16:creationId xmlns:a16="http://schemas.microsoft.com/office/drawing/2014/main" id="{400E2EB8-7069-CBA8-4056-030EE89A377C}"/>
              </a:ext>
            </a:extLst>
          </p:cNvPr>
          <p:cNvSpPr>
            <a:spLocks noChangeArrowheads="1"/>
          </p:cNvSpPr>
          <p:nvPr/>
        </p:nvSpPr>
        <p:spPr bwMode="auto">
          <a:xfrm>
            <a:off x="3038475" y="28463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TextBox 9">
            <a:extLst>
              <a:ext uri="{FF2B5EF4-FFF2-40B4-BE49-F238E27FC236}">
                <a16:creationId xmlns:a16="http://schemas.microsoft.com/office/drawing/2014/main" id="{BF56D212-68C5-CF9F-8A6E-740B9562E74B}"/>
              </a:ext>
            </a:extLst>
          </p:cNvPr>
          <p:cNvSpPr txBox="1"/>
          <p:nvPr/>
        </p:nvSpPr>
        <p:spPr>
          <a:xfrm>
            <a:off x="3719736" y="4634597"/>
            <a:ext cx="7614744" cy="646331"/>
          </a:xfrm>
          <a:prstGeom prst="rect">
            <a:avLst/>
          </a:prstGeom>
          <a:noFill/>
        </p:spPr>
        <p:txBody>
          <a:bodyPr wrap="square">
            <a:spAutoFit/>
          </a:bodyPr>
          <a:lstStyle/>
          <a:p>
            <a:pPr algn="ctr" rtl="0">
              <a:spcBef>
                <a:spcPts val="0"/>
              </a:spcBef>
              <a:spcAft>
                <a:spcPts val="0"/>
              </a:spcAft>
            </a:pPr>
            <a:r>
              <a:rPr lang="en-US" sz="1800" b="0" i="0" u="none" strike="noStrike" dirty="0">
                <a:solidFill>
                  <a:srgbClr val="000000"/>
                </a:solidFill>
                <a:effectLst/>
                <a:latin typeface="Arial" panose="020B0604020202020204" pitchFamily="34" charset="0"/>
              </a:rPr>
              <a:t>Total volume variation between five models generated from </a:t>
            </a:r>
            <a:r>
              <a:rPr lang="en-US" sz="1800" b="1" i="0" u="none" strike="noStrike" dirty="0" err="1">
                <a:solidFill>
                  <a:srgbClr val="000000"/>
                </a:solidFill>
                <a:effectLst/>
                <a:latin typeface="Arial" panose="020B0604020202020204" pitchFamily="34" charset="0"/>
              </a:rPr>
              <a:t>randomised</a:t>
            </a:r>
            <a:r>
              <a:rPr lang="en-US" sz="1800" b="1" i="0" u="none" strike="noStrike" dirty="0">
                <a:solidFill>
                  <a:srgbClr val="000000"/>
                </a:solidFill>
                <a:effectLst/>
                <a:latin typeface="Arial" panose="020B0604020202020204" pitchFamily="34" charset="0"/>
              </a:rPr>
              <a:t> data</a:t>
            </a:r>
            <a:r>
              <a:rPr lang="en-US" sz="1800" b="0" i="0" u="none" strike="noStrike" dirty="0">
                <a:solidFill>
                  <a:srgbClr val="000000"/>
                </a:solidFill>
                <a:effectLst/>
                <a:latin typeface="Arial" panose="020B0604020202020204" pitchFamily="34" charset="0"/>
              </a:rPr>
              <a:t>.</a:t>
            </a:r>
            <a:endParaRPr lang="en-GB" dirty="0"/>
          </a:p>
        </p:txBody>
      </p:sp>
    </p:spTree>
    <p:extLst>
      <p:ext uri="{BB962C8B-B14F-4D97-AF65-F5344CB8AC3E}">
        <p14:creationId xmlns:p14="http://schemas.microsoft.com/office/powerpoint/2010/main" val="1607714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Placeholder 2">
            <a:extLst>
              <a:ext uri="{FF2B5EF4-FFF2-40B4-BE49-F238E27FC236}">
                <a16:creationId xmlns:a16="http://schemas.microsoft.com/office/drawing/2014/main" id="{12EF0F7D-79D6-E6A4-4F80-3F60E48B8B1F}"/>
              </a:ext>
            </a:extLst>
          </p:cNvPr>
          <p:cNvSpPr>
            <a:spLocks noGrp="1"/>
          </p:cNvSpPr>
          <p:nvPr>
            <p:ph type="body" sz="quarter" idx="18"/>
          </p:nvPr>
        </p:nvSpPr>
        <p:spPr>
          <a:xfrm>
            <a:off x="550863" y="1268413"/>
            <a:ext cx="6624637" cy="576262"/>
          </a:xfrm>
        </p:spPr>
        <p:txBody>
          <a:bodyPr/>
          <a:lstStyle/>
          <a:p>
            <a:r>
              <a:rPr lang="en-AU" altLang="en-US" dirty="0"/>
              <a:t>A review</a:t>
            </a:r>
          </a:p>
        </p:txBody>
      </p:sp>
      <p:sp>
        <p:nvSpPr>
          <p:cNvPr id="4" name="Text Placeholder 3">
            <a:extLst>
              <a:ext uri="{FF2B5EF4-FFF2-40B4-BE49-F238E27FC236}">
                <a16:creationId xmlns:a16="http://schemas.microsoft.com/office/drawing/2014/main" id="{5C53E097-ECFA-E058-FEF4-90E59C4C1B34}"/>
              </a:ext>
            </a:extLst>
          </p:cNvPr>
          <p:cNvSpPr>
            <a:spLocks noGrp="1"/>
          </p:cNvSpPr>
          <p:nvPr>
            <p:ph type="body" sz="quarter" idx="19"/>
          </p:nvPr>
        </p:nvSpPr>
        <p:spPr>
          <a:xfrm>
            <a:off x="550863" y="1989138"/>
            <a:ext cx="6624637" cy="4622800"/>
          </a:xfrm>
        </p:spPr>
        <p:txBody>
          <a:bodyPr/>
          <a:lstStyle/>
          <a:p>
            <a:pPr marL="0" indent="0">
              <a:buNone/>
              <a:defRPr/>
            </a:pPr>
            <a:endParaRPr lang="en-US" altLang="en-US" dirty="0"/>
          </a:p>
          <a:p>
            <a:pPr marL="0" indent="0">
              <a:buNone/>
              <a:defRPr/>
            </a:pPr>
            <a:endParaRPr lang="en-US" altLang="en-US" dirty="0"/>
          </a:p>
          <a:p>
            <a:pPr>
              <a:defRPr/>
            </a:pPr>
            <a:r>
              <a:rPr lang="en-US" altLang="en-US" dirty="0"/>
              <a:t>Update</a:t>
            </a:r>
          </a:p>
          <a:p>
            <a:pPr lvl="1">
              <a:defRPr/>
            </a:pPr>
            <a:r>
              <a:rPr lang="en-US" altLang="en-US" dirty="0"/>
              <a:t>Robustness</a:t>
            </a:r>
          </a:p>
          <a:p>
            <a:pPr lvl="1">
              <a:defRPr/>
            </a:pPr>
            <a:r>
              <a:rPr lang="en-US" altLang="en-US" b="1" dirty="0"/>
              <a:t>Repeatability</a:t>
            </a:r>
          </a:p>
          <a:p>
            <a:pPr lvl="1">
              <a:defRPr/>
            </a:pPr>
            <a:r>
              <a:rPr lang="en-US" altLang="en-US" dirty="0"/>
              <a:t>Reproducibility</a:t>
            </a:r>
          </a:p>
          <a:p>
            <a:pPr marL="0" indent="0">
              <a:buNone/>
              <a:defRPr/>
            </a:pPr>
            <a:endParaRPr lang="en-AU" altLang="en-US" dirty="0"/>
          </a:p>
          <a:p>
            <a:pPr>
              <a:defRPr/>
            </a:pPr>
            <a:endParaRPr lang="en-AU" dirty="0"/>
          </a:p>
        </p:txBody>
      </p:sp>
      <p:sp>
        <p:nvSpPr>
          <p:cNvPr id="5" name="Text Placeholder 4">
            <a:extLst>
              <a:ext uri="{FF2B5EF4-FFF2-40B4-BE49-F238E27FC236}">
                <a16:creationId xmlns:a16="http://schemas.microsoft.com/office/drawing/2014/main" id="{6AD2573F-ED8B-5B53-FEE7-ADA147FE802C}"/>
              </a:ext>
            </a:extLst>
          </p:cNvPr>
          <p:cNvSpPr>
            <a:spLocks noGrp="1"/>
          </p:cNvSpPr>
          <p:nvPr>
            <p:ph type="body" sz="quarter" idx="20"/>
          </p:nvPr>
        </p:nvSpPr>
        <p:spPr>
          <a:xfrm>
            <a:off x="550863" y="549275"/>
            <a:ext cx="6624637" cy="719138"/>
          </a:xfrm>
        </p:spPr>
        <p:txBody>
          <a:bodyPr/>
          <a:lstStyle/>
          <a:p>
            <a:pPr>
              <a:defRPr/>
            </a:pPr>
            <a:r>
              <a:rPr lang="en-AU" dirty="0" err="1"/>
              <a:t>Lisheen</a:t>
            </a:r>
            <a:r>
              <a:rPr lang="en-AU" dirty="0"/>
              <a:t> Mine Case Study</a:t>
            </a:r>
          </a:p>
        </p:txBody>
      </p:sp>
      <p:sp>
        <p:nvSpPr>
          <p:cNvPr id="8" name="Rectangle 1">
            <a:extLst>
              <a:ext uri="{FF2B5EF4-FFF2-40B4-BE49-F238E27FC236}">
                <a16:creationId xmlns:a16="http://schemas.microsoft.com/office/drawing/2014/main" id="{400E2EB8-7069-CBA8-4056-030EE89A377C}"/>
              </a:ext>
            </a:extLst>
          </p:cNvPr>
          <p:cNvSpPr>
            <a:spLocks noChangeArrowheads="1"/>
          </p:cNvSpPr>
          <p:nvPr/>
        </p:nvSpPr>
        <p:spPr bwMode="auto">
          <a:xfrm>
            <a:off x="3038475" y="28463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TextBox 9">
            <a:extLst>
              <a:ext uri="{FF2B5EF4-FFF2-40B4-BE49-F238E27FC236}">
                <a16:creationId xmlns:a16="http://schemas.microsoft.com/office/drawing/2014/main" id="{BF56D212-68C5-CF9F-8A6E-740B9562E74B}"/>
              </a:ext>
            </a:extLst>
          </p:cNvPr>
          <p:cNvSpPr txBox="1"/>
          <p:nvPr/>
        </p:nvSpPr>
        <p:spPr>
          <a:xfrm>
            <a:off x="3719736" y="4634597"/>
            <a:ext cx="7614744" cy="646331"/>
          </a:xfrm>
          <a:prstGeom prst="rect">
            <a:avLst/>
          </a:prstGeom>
          <a:noFill/>
        </p:spPr>
        <p:txBody>
          <a:bodyPr wrap="square">
            <a:spAutoFit/>
          </a:bodyPr>
          <a:lstStyle/>
          <a:p>
            <a:pPr algn="ctr" rtl="0">
              <a:spcBef>
                <a:spcPts val="0"/>
              </a:spcBef>
              <a:spcAft>
                <a:spcPts val="0"/>
              </a:spcAft>
            </a:pPr>
            <a:r>
              <a:rPr lang="en-US" sz="1800" b="0" i="0" u="none" strike="noStrike" dirty="0">
                <a:solidFill>
                  <a:srgbClr val="000000"/>
                </a:solidFill>
                <a:effectLst/>
                <a:latin typeface="Arial" panose="020B0604020202020204" pitchFamily="34" charset="0"/>
              </a:rPr>
              <a:t>Total volume variation between five models generated from </a:t>
            </a:r>
            <a:r>
              <a:rPr lang="en-US" sz="1800" b="1" i="0" u="none" strike="noStrike" dirty="0">
                <a:solidFill>
                  <a:srgbClr val="000000"/>
                </a:solidFill>
                <a:effectLst/>
                <a:latin typeface="Arial" panose="020B0604020202020204" pitchFamily="34" charset="0"/>
              </a:rPr>
              <a:t>identical data</a:t>
            </a:r>
            <a:r>
              <a:rPr lang="en-US" sz="1800" b="0" i="0" u="none" strike="noStrike" dirty="0">
                <a:solidFill>
                  <a:srgbClr val="000000"/>
                </a:solidFill>
                <a:effectLst/>
                <a:latin typeface="Arial" panose="020B0604020202020204" pitchFamily="34" charset="0"/>
              </a:rPr>
              <a:t>.</a:t>
            </a:r>
            <a:endParaRPr lang="en-GB" dirty="0"/>
          </a:p>
        </p:txBody>
      </p:sp>
      <p:graphicFrame>
        <p:nvGraphicFramePr>
          <p:cNvPr id="2" name="Table 1">
            <a:extLst>
              <a:ext uri="{FF2B5EF4-FFF2-40B4-BE49-F238E27FC236}">
                <a16:creationId xmlns:a16="http://schemas.microsoft.com/office/drawing/2014/main" id="{D955B657-D897-56F4-7A4A-E4AD803E835D}"/>
              </a:ext>
            </a:extLst>
          </p:cNvPr>
          <p:cNvGraphicFramePr>
            <a:graphicFrameLocks noGrp="1"/>
          </p:cNvGraphicFramePr>
          <p:nvPr>
            <p:extLst>
              <p:ext uri="{D42A27DB-BD31-4B8C-83A1-F6EECF244321}">
                <p14:modId xmlns:p14="http://schemas.microsoft.com/office/powerpoint/2010/main" val="3374501313"/>
              </p:ext>
            </p:extLst>
          </p:nvPr>
        </p:nvGraphicFramePr>
        <p:xfrm>
          <a:off x="4637087" y="2846388"/>
          <a:ext cx="6067425" cy="1546860"/>
        </p:xfrm>
        <a:graphic>
          <a:graphicData uri="http://schemas.openxmlformats.org/drawingml/2006/table">
            <a:tbl>
              <a:tblPr/>
              <a:tblGrid>
                <a:gridCol w="1543050">
                  <a:extLst>
                    <a:ext uri="{9D8B030D-6E8A-4147-A177-3AD203B41FA5}">
                      <a16:colId xmlns:a16="http://schemas.microsoft.com/office/drawing/2014/main" val="3958363829"/>
                    </a:ext>
                  </a:extLst>
                </a:gridCol>
                <a:gridCol w="1019175">
                  <a:extLst>
                    <a:ext uri="{9D8B030D-6E8A-4147-A177-3AD203B41FA5}">
                      <a16:colId xmlns:a16="http://schemas.microsoft.com/office/drawing/2014/main" val="2406677648"/>
                    </a:ext>
                  </a:extLst>
                </a:gridCol>
                <a:gridCol w="1123950">
                  <a:extLst>
                    <a:ext uri="{9D8B030D-6E8A-4147-A177-3AD203B41FA5}">
                      <a16:colId xmlns:a16="http://schemas.microsoft.com/office/drawing/2014/main" val="1567580405"/>
                    </a:ext>
                  </a:extLst>
                </a:gridCol>
                <a:gridCol w="1066800">
                  <a:extLst>
                    <a:ext uri="{9D8B030D-6E8A-4147-A177-3AD203B41FA5}">
                      <a16:colId xmlns:a16="http://schemas.microsoft.com/office/drawing/2014/main" val="2079498108"/>
                    </a:ext>
                  </a:extLst>
                </a:gridCol>
                <a:gridCol w="1314450">
                  <a:extLst>
                    <a:ext uri="{9D8B030D-6E8A-4147-A177-3AD203B41FA5}">
                      <a16:colId xmlns:a16="http://schemas.microsoft.com/office/drawing/2014/main" val="3748583380"/>
                    </a:ext>
                  </a:extLst>
                </a:gridCol>
              </a:tblGrid>
              <a:tr h="400050">
                <a:tc>
                  <a:txBody>
                    <a:bodyPr/>
                    <a:lstStyle/>
                    <a:p>
                      <a:pPr rtl="0" fontAlgn="t">
                        <a:spcBef>
                          <a:spcPts val="0"/>
                        </a:spcBef>
                        <a:spcAft>
                          <a:spcPts val="0"/>
                        </a:spcAft>
                      </a:pPr>
                      <a:r>
                        <a:rPr lang="en-GB" sz="1400" b="1" i="0" u="none" strike="noStrike">
                          <a:solidFill>
                            <a:srgbClr val="000000"/>
                          </a:solidFill>
                          <a:effectLst/>
                          <a:latin typeface="Arial" panose="020B0604020202020204" pitchFamily="34" charset="0"/>
                        </a:rPr>
                        <a:t>Domain</a:t>
                      </a:r>
                      <a:endParaRPr lang="en-GB">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en-GB" sz="1400" b="1" i="0" u="none" strike="noStrike">
                          <a:solidFill>
                            <a:srgbClr val="000000"/>
                          </a:solidFill>
                          <a:effectLst/>
                          <a:latin typeface="Arial" panose="020B0604020202020204" pitchFamily="34" charset="0"/>
                        </a:rPr>
                        <a:t>MSA</a:t>
                      </a:r>
                      <a:endParaRPr lang="en-GB">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EAD3"/>
                    </a:solidFill>
                  </a:tcPr>
                </a:tc>
                <a:tc>
                  <a:txBody>
                    <a:bodyPr/>
                    <a:lstStyle/>
                    <a:p>
                      <a:pPr rtl="0" fontAlgn="t">
                        <a:spcBef>
                          <a:spcPts val="0"/>
                        </a:spcBef>
                        <a:spcAft>
                          <a:spcPts val="0"/>
                        </a:spcAft>
                      </a:pPr>
                      <a:r>
                        <a:rPr lang="en-GB" sz="1400" b="1" i="0" u="none" strike="noStrike">
                          <a:solidFill>
                            <a:srgbClr val="000000"/>
                          </a:solidFill>
                          <a:effectLst/>
                          <a:latin typeface="Arial" panose="020B0604020202020204" pitchFamily="34" charset="0"/>
                        </a:rPr>
                        <a:t>MSB</a:t>
                      </a:r>
                      <a:endParaRPr lang="en-GB">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CFE2F3"/>
                    </a:solidFill>
                  </a:tcPr>
                </a:tc>
                <a:tc>
                  <a:txBody>
                    <a:bodyPr/>
                    <a:lstStyle/>
                    <a:p>
                      <a:pPr rtl="0" fontAlgn="t">
                        <a:spcBef>
                          <a:spcPts val="0"/>
                        </a:spcBef>
                        <a:spcAft>
                          <a:spcPts val="0"/>
                        </a:spcAft>
                      </a:pPr>
                      <a:r>
                        <a:rPr lang="en-GB" sz="1400" b="1" i="0" u="none" strike="noStrike">
                          <a:solidFill>
                            <a:srgbClr val="000000"/>
                          </a:solidFill>
                          <a:effectLst/>
                          <a:latin typeface="Arial" panose="020B0604020202020204" pitchFamily="34" charset="0"/>
                        </a:rPr>
                        <a:t>MSC</a:t>
                      </a:r>
                      <a:endParaRPr lang="en-GB">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CE5CD"/>
                    </a:solidFill>
                  </a:tcPr>
                </a:tc>
                <a:tc>
                  <a:txBody>
                    <a:bodyPr/>
                    <a:lstStyle/>
                    <a:p>
                      <a:pPr rtl="0" fontAlgn="t">
                        <a:spcBef>
                          <a:spcPts val="0"/>
                        </a:spcBef>
                        <a:spcAft>
                          <a:spcPts val="0"/>
                        </a:spcAft>
                      </a:pPr>
                      <a:r>
                        <a:rPr lang="en-GB" sz="1400" b="1" i="0" u="none" strike="noStrike" dirty="0" err="1">
                          <a:solidFill>
                            <a:srgbClr val="000000"/>
                          </a:solidFill>
                          <a:effectLst/>
                          <a:latin typeface="Arial" panose="020B0604020202020204" pitchFamily="34" charset="0"/>
                        </a:rPr>
                        <a:t>Undomained</a:t>
                      </a:r>
                      <a:endParaRPr lang="en-GB"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2E9"/>
                    </a:solidFill>
                  </a:tcPr>
                </a:tc>
                <a:extLst>
                  <a:ext uri="{0D108BD9-81ED-4DB2-BD59-A6C34878D82A}">
                    <a16:rowId xmlns:a16="http://schemas.microsoft.com/office/drawing/2014/main" val="769777693"/>
                  </a:ext>
                </a:extLst>
              </a:tr>
              <a:tr h="636042">
                <a:tc>
                  <a:txBody>
                    <a:bodyPr/>
                    <a:lstStyle/>
                    <a:p>
                      <a:pPr rtl="0" fontAlgn="t">
                        <a:spcBef>
                          <a:spcPts val="0"/>
                        </a:spcBef>
                        <a:spcAft>
                          <a:spcPts val="0"/>
                        </a:spcAft>
                      </a:pPr>
                      <a:r>
                        <a:rPr lang="en-US" sz="1400" b="0" i="0" u="none" strike="noStrike" dirty="0">
                          <a:solidFill>
                            <a:srgbClr val="000000"/>
                          </a:solidFill>
                          <a:effectLst/>
                          <a:latin typeface="Arial" panose="020B0604020202020204" pitchFamily="34" charset="0"/>
                        </a:rPr>
                        <a:t>Median Value</a:t>
                      </a:r>
                      <a:endParaRPr lang="en-US" dirty="0">
                        <a:effectLst/>
                      </a:endParaRPr>
                    </a:p>
                    <a:p>
                      <a:pPr rtl="0" fontAlgn="t">
                        <a:spcBef>
                          <a:spcPts val="0"/>
                        </a:spcBef>
                        <a:spcAft>
                          <a:spcPts val="0"/>
                        </a:spcAft>
                      </a:pPr>
                      <a:r>
                        <a:rPr lang="en-US" sz="1100" b="0" i="0" u="none" strike="noStrike" dirty="0">
                          <a:solidFill>
                            <a:srgbClr val="000000"/>
                          </a:solidFill>
                          <a:effectLst/>
                          <a:latin typeface="Arial" panose="020B0604020202020204" pitchFamily="34" charset="0"/>
                        </a:rPr>
                        <a:t>(proportion of total block model)</a:t>
                      </a:r>
                      <a:endParaRPr lang="en-US"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en-GB" sz="1400" b="0" i="0" u="none" strike="noStrike" dirty="0">
                          <a:solidFill>
                            <a:srgbClr val="000000"/>
                          </a:solidFill>
                          <a:effectLst/>
                          <a:latin typeface="Arial" panose="020B0604020202020204" pitchFamily="34" charset="0"/>
                        </a:rPr>
                        <a:t>0.91320%</a:t>
                      </a:r>
                      <a:endParaRPr lang="en-GB"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D9EAD3"/>
                    </a:solidFill>
                  </a:tcPr>
                </a:tc>
                <a:tc>
                  <a:txBody>
                    <a:bodyPr/>
                    <a:lstStyle/>
                    <a:p>
                      <a:pPr rtl="0" fontAlgn="t">
                        <a:spcBef>
                          <a:spcPts val="0"/>
                        </a:spcBef>
                        <a:spcAft>
                          <a:spcPts val="0"/>
                        </a:spcAft>
                      </a:pPr>
                      <a:r>
                        <a:rPr lang="en-GB" sz="1400" b="0" i="0" u="none" strike="noStrike" dirty="0">
                          <a:solidFill>
                            <a:srgbClr val="000000"/>
                          </a:solidFill>
                          <a:effectLst/>
                          <a:latin typeface="Arial" panose="020B0604020202020204" pitchFamily="34" charset="0"/>
                        </a:rPr>
                        <a:t>0.16119%</a:t>
                      </a:r>
                      <a:endParaRPr lang="en-GB"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CFE2F3"/>
                    </a:solidFill>
                  </a:tcPr>
                </a:tc>
                <a:tc>
                  <a:txBody>
                    <a:bodyPr/>
                    <a:lstStyle/>
                    <a:p>
                      <a:pPr rtl="0" fontAlgn="t">
                        <a:spcBef>
                          <a:spcPts val="0"/>
                        </a:spcBef>
                        <a:spcAft>
                          <a:spcPts val="0"/>
                        </a:spcAft>
                      </a:pPr>
                      <a:r>
                        <a:rPr lang="en-GB" sz="1400" b="0" i="0" u="none" strike="noStrike" dirty="0">
                          <a:solidFill>
                            <a:srgbClr val="000000"/>
                          </a:solidFill>
                          <a:effectLst/>
                          <a:latin typeface="Arial" panose="020B0604020202020204" pitchFamily="34" charset="0"/>
                        </a:rPr>
                        <a:t>0.04089%</a:t>
                      </a:r>
                      <a:endParaRPr lang="en-GB"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FCE5CD"/>
                    </a:solidFill>
                  </a:tcPr>
                </a:tc>
                <a:tc>
                  <a:txBody>
                    <a:bodyPr/>
                    <a:lstStyle/>
                    <a:p>
                      <a:pPr rtl="0" fontAlgn="t">
                        <a:spcBef>
                          <a:spcPts val="0"/>
                        </a:spcBef>
                        <a:spcAft>
                          <a:spcPts val="0"/>
                        </a:spcAft>
                      </a:pPr>
                      <a:r>
                        <a:rPr lang="en-GB" sz="1400" b="0" i="0" u="none" strike="noStrike" dirty="0">
                          <a:solidFill>
                            <a:srgbClr val="000000"/>
                          </a:solidFill>
                          <a:effectLst/>
                          <a:latin typeface="Arial" panose="020B0604020202020204" pitchFamily="34" charset="0"/>
                        </a:rPr>
                        <a:t>98.89363%</a:t>
                      </a:r>
                      <a:endParaRPr lang="en-GB"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D9D2E9"/>
                    </a:solidFill>
                  </a:tcPr>
                </a:tc>
                <a:extLst>
                  <a:ext uri="{0D108BD9-81ED-4DB2-BD59-A6C34878D82A}">
                    <a16:rowId xmlns:a16="http://schemas.microsoft.com/office/drawing/2014/main" val="1895558710"/>
                  </a:ext>
                </a:extLst>
              </a:tr>
              <a:tr h="400050">
                <a:tc>
                  <a:txBody>
                    <a:bodyPr/>
                    <a:lstStyle/>
                    <a:p>
                      <a:pPr rtl="0" fontAlgn="t">
                        <a:spcBef>
                          <a:spcPts val="0"/>
                        </a:spcBef>
                        <a:spcAft>
                          <a:spcPts val="0"/>
                        </a:spcAft>
                      </a:pPr>
                      <a:r>
                        <a:rPr lang="en-GB" sz="1400" b="0" i="0" u="none" strike="noStrike">
                          <a:solidFill>
                            <a:srgbClr val="000000"/>
                          </a:solidFill>
                          <a:effectLst/>
                          <a:latin typeface="Arial" panose="020B0604020202020204" pitchFamily="34" charset="0"/>
                        </a:rPr>
                        <a:t>Variation</a:t>
                      </a:r>
                      <a:endParaRPr lang="en-GB">
                        <a:effectLst/>
                      </a:endParaRPr>
                    </a:p>
                  </a:txBody>
                  <a:tcPr marL="95250" marR="95250" marT="95250" marB="95250">
                    <a:lnL w="9525" cap="flat" cmpd="sng" algn="ctr">
                      <a:solidFill>
                        <a:srgbClr val="9E9E9E"/>
                      </a:solidFill>
                      <a:prstDash val="solid"/>
                      <a:round/>
                      <a:headEnd type="none" w="med" len="med"/>
                      <a:tailEnd type="none" w="med" len="med"/>
                    </a:lnL>
                    <a:lnR w="6344" cap="flat" cmpd="sng" algn="ctr">
                      <a:solidFill>
                        <a:srgbClr val="000000"/>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en-GB" sz="1100" b="0" i="0" u="none" strike="noStrike">
                          <a:solidFill>
                            <a:srgbClr val="000000"/>
                          </a:solidFill>
                          <a:effectLst/>
                          <a:latin typeface="Arial" panose="020B0604020202020204" pitchFamily="34" charset="0"/>
                        </a:rPr>
                        <a:t>6.6331%</a:t>
                      </a:r>
                      <a:endParaRPr lang="en-GB">
                        <a:effectLst/>
                      </a:endParaRPr>
                    </a:p>
                  </a:txBody>
                  <a:tcPr marL="66675" marR="66675" marT="66675" marB="66675">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D9EAD3"/>
                    </a:solidFill>
                  </a:tcPr>
                </a:tc>
                <a:tc>
                  <a:txBody>
                    <a:bodyPr/>
                    <a:lstStyle/>
                    <a:p>
                      <a:pPr rtl="0" fontAlgn="t">
                        <a:spcBef>
                          <a:spcPts val="0"/>
                        </a:spcBef>
                        <a:spcAft>
                          <a:spcPts val="0"/>
                        </a:spcAft>
                      </a:pPr>
                      <a:r>
                        <a:rPr lang="en-GB" sz="1100" b="0" i="0" u="none" strike="noStrike">
                          <a:solidFill>
                            <a:srgbClr val="000000"/>
                          </a:solidFill>
                          <a:effectLst/>
                          <a:latin typeface="Arial" panose="020B0604020202020204" pitchFamily="34" charset="0"/>
                        </a:rPr>
                        <a:t>10.1369%</a:t>
                      </a:r>
                      <a:endParaRPr lang="en-GB">
                        <a:effectLst/>
                      </a:endParaRPr>
                    </a:p>
                  </a:txBody>
                  <a:tcPr marL="66675" marR="66675" marT="66675" marB="66675">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CFE2F3"/>
                    </a:solidFill>
                  </a:tcPr>
                </a:tc>
                <a:tc>
                  <a:txBody>
                    <a:bodyPr/>
                    <a:lstStyle/>
                    <a:p>
                      <a:pPr rtl="0" fontAlgn="t">
                        <a:spcBef>
                          <a:spcPts val="0"/>
                        </a:spcBef>
                        <a:spcAft>
                          <a:spcPts val="0"/>
                        </a:spcAft>
                      </a:pPr>
                      <a:r>
                        <a:rPr lang="en-GB" sz="1100" b="0" i="0" u="none" strike="noStrike">
                          <a:solidFill>
                            <a:srgbClr val="000000"/>
                          </a:solidFill>
                          <a:effectLst/>
                          <a:latin typeface="Arial" panose="020B0604020202020204" pitchFamily="34" charset="0"/>
                        </a:rPr>
                        <a:t>19.4460%</a:t>
                      </a:r>
                      <a:endParaRPr lang="en-GB">
                        <a:effectLst/>
                      </a:endParaRPr>
                    </a:p>
                  </a:txBody>
                  <a:tcPr marL="66675" marR="66675" marT="66675" marB="66675">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FCE5CD"/>
                    </a:solidFill>
                  </a:tcPr>
                </a:tc>
                <a:tc>
                  <a:txBody>
                    <a:bodyPr/>
                    <a:lstStyle/>
                    <a:p>
                      <a:pPr rtl="0" fontAlgn="t">
                        <a:spcBef>
                          <a:spcPts val="0"/>
                        </a:spcBef>
                        <a:spcAft>
                          <a:spcPts val="0"/>
                        </a:spcAft>
                      </a:pPr>
                      <a:r>
                        <a:rPr lang="en-GB" sz="1100" b="0" i="0" u="none" strike="noStrike" dirty="0">
                          <a:solidFill>
                            <a:srgbClr val="000000"/>
                          </a:solidFill>
                          <a:effectLst/>
                          <a:latin typeface="Arial" panose="020B0604020202020204" pitchFamily="34" charset="0"/>
                        </a:rPr>
                        <a:t>0.0583%</a:t>
                      </a:r>
                      <a:endParaRPr lang="en-GB" dirty="0">
                        <a:effectLst/>
                      </a:endParaRPr>
                    </a:p>
                  </a:txBody>
                  <a:tcPr marL="66675" marR="66675" marT="66675" marB="66675">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D9D2E9"/>
                    </a:solidFill>
                  </a:tcPr>
                </a:tc>
                <a:extLst>
                  <a:ext uri="{0D108BD9-81ED-4DB2-BD59-A6C34878D82A}">
                    <a16:rowId xmlns:a16="http://schemas.microsoft.com/office/drawing/2014/main" val="2226357612"/>
                  </a:ext>
                </a:extLst>
              </a:tr>
            </a:tbl>
          </a:graphicData>
        </a:graphic>
      </p:graphicFrame>
    </p:spTree>
    <p:extLst>
      <p:ext uri="{BB962C8B-B14F-4D97-AF65-F5344CB8AC3E}">
        <p14:creationId xmlns:p14="http://schemas.microsoft.com/office/powerpoint/2010/main" val="1791095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Placeholder 2">
            <a:extLst>
              <a:ext uri="{FF2B5EF4-FFF2-40B4-BE49-F238E27FC236}">
                <a16:creationId xmlns:a16="http://schemas.microsoft.com/office/drawing/2014/main" id="{12EF0F7D-79D6-E6A4-4F80-3F60E48B8B1F}"/>
              </a:ext>
            </a:extLst>
          </p:cNvPr>
          <p:cNvSpPr>
            <a:spLocks noGrp="1"/>
          </p:cNvSpPr>
          <p:nvPr>
            <p:ph type="body" sz="quarter" idx="18"/>
          </p:nvPr>
        </p:nvSpPr>
        <p:spPr>
          <a:xfrm>
            <a:off x="550863" y="1268413"/>
            <a:ext cx="6624637" cy="576262"/>
          </a:xfrm>
        </p:spPr>
        <p:txBody>
          <a:bodyPr/>
          <a:lstStyle/>
          <a:p>
            <a:r>
              <a:rPr lang="en-AU" altLang="en-US" dirty="0"/>
              <a:t>A review</a:t>
            </a:r>
          </a:p>
        </p:txBody>
      </p:sp>
      <p:sp>
        <p:nvSpPr>
          <p:cNvPr id="4" name="Text Placeholder 3">
            <a:extLst>
              <a:ext uri="{FF2B5EF4-FFF2-40B4-BE49-F238E27FC236}">
                <a16:creationId xmlns:a16="http://schemas.microsoft.com/office/drawing/2014/main" id="{5C53E097-ECFA-E058-FEF4-90E59C4C1B34}"/>
              </a:ext>
            </a:extLst>
          </p:cNvPr>
          <p:cNvSpPr>
            <a:spLocks noGrp="1"/>
          </p:cNvSpPr>
          <p:nvPr>
            <p:ph type="body" sz="quarter" idx="19"/>
          </p:nvPr>
        </p:nvSpPr>
        <p:spPr>
          <a:xfrm>
            <a:off x="550863" y="1989138"/>
            <a:ext cx="6624637" cy="4622800"/>
          </a:xfrm>
        </p:spPr>
        <p:txBody>
          <a:bodyPr/>
          <a:lstStyle/>
          <a:p>
            <a:pPr marL="0" indent="0">
              <a:buNone/>
              <a:defRPr/>
            </a:pPr>
            <a:endParaRPr lang="en-US" altLang="en-US" dirty="0"/>
          </a:p>
          <a:p>
            <a:pPr marL="0" indent="0">
              <a:buNone/>
              <a:defRPr/>
            </a:pPr>
            <a:endParaRPr lang="en-US" altLang="en-US" dirty="0"/>
          </a:p>
          <a:p>
            <a:pPr>
              <a:defRPr/>
            </a:pPr>
            <a:r>
              <a:rPr lang="en-US" altLang="en-US" dirty="0"/>
              <a:t>Update</a:t>
            </a:r>
          </a:p>
          <a:p>
            <a:pPr lvl="1">
              <a:defRPr/>
            </a:pPr>
            <a:r>
              <a:rPr lang="en-US" altLang="en-US" dirty="0"/>
              <a:t>Robustness</a:t>
            </a:r>
          </a:p>
          <a:p>
            <a:pPr lvl="1">
              <a:defRPr/>
            </a:pPr>
            <a:r>
              <a:rPr lang="en-US" altLang="en-US" dirty="0"/>
              <a:t>Repeatability</a:t>
            </a:r>
          </a:p>
          <a:p>
            <a:pPr lvl="1">
              <a:defRPr/>
            </a:pPr>
            <a:r>
              <a:rPr lang="en-US" altLang="en-US" b="1" dirty="0"/>
              <a:t>Reproducibility</a:t>
            </a:r>
          </a:p>
          <a:p>
            <a:pPr marL="0" indent="0">
              <a:buNone/>
              <a:defRPr/>
            </a:pPr>
            <a:endParaRPr lang="en-AU" altLang="en-US" dirty="0"/>
          </a:p>
          <a:p>
            <a:pPr>
              <a:defRPr/>
            </a:pPr>
            <a:endParaRPr lang="en-AU" dirty="0"/>
          </a:p>
        </p:txBody>
      </p:sp>
      <p:sp>
        <p:nvSpPr>
          <p:cNvPr id="5" name="Text Placeholder 4">
            <a:extLst>
              <a:ext uri="{FF2B5EF4-FFF2-40B4-BE49-F238E27FC236}">
                <a16:creationId xmlns:a16="http://schemas.microsoft.com/office/drawing/2014/main" id="{6AD2573F-ED8B-5B53-FEE7-ADA147FE802C}"/>
              </a:ext>
            </a:extLst>
          </p:cNvPr>
          <p:cNvSpPr>
            <a:spLocks noGrp="1"/>
          </p:cNvSpPr>
          <p:nvPr>
            <p:ph type="body" sz="quarter" idx="20"/>
          </p:nvPr>
        </p:nvSpPr>
        <p:spPr>
          <a:xfrm>
            <a:off x="550863" y="549275"/>
            <a:ext cx="6624637" cy="719138"/>
          </a:xfrm>
        </p:spPr>
        <p:txBody>
          <a:bodyPr/>
          <a:lstStyle/>
          <a:p>
            <a:pPr>
              <a:defRPr/>
            </a:pPr>
            <a:r>
              <a:rPr lang="en-AU" dirty="0" err="1"/>
              <a:t>Lisheen</a:t>
            </a:r>
            <a:r>
              <a:rPr lang="en-AU" dirty="0"/>
              <a:t> Mine Case Study</a:t>
            </a:r>
          </a:p>
        </p:txBody>
      </p:sp>
      <p:sp>
        <p:nvSpPr>
          <p:cNvPr id="8" name="Rectangle 1">
            <a:extLst>
              <a:ext uri="{FF2B5EF4-FFF2-40B4-BE49-F238E27FC236}">
                <a16:creationId xmlns:a16="http://schemas.microsoft.com/office/drawing/2014/main" id="{400E2EB8-7069-CBA8-4056-030EE89A377C}"/>
              </a:ext>
            </a:extLst>
          </p:cNvPr>
          <p:cNvSpPr>
            <a:spLocks noChangeArrowheads="1"/>
          </p:cNvSpPr>
          <p:nvPr/>
        </p:nvSpPr>
        <p:spPr bwMode="auto">
          <a:xfrm>
            <a:off x="3038475" y="28463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1">
            <a:extLst>
              <a:ext uri="{FF2B5EF4-FFF2-40B4-BE49-F238E27FC236}">
                <a16:creationId xmlns:a16="http://schemas.microsoft.com/office/drawing/2014/main" id="{F2B43AC2-7175-8431-FCFA-05DB1A227018}"/>
              </a:ext>
            </a:extLst>
          </p:cNvPr>
          <p:cNvSpPr>
            <a:spLocks noChangeArrowheads="1"/>
          </p:cNvSpPr>
          <p:nvPr/>
        </p:nvSpPr>
        <p:spPr bwMode="auto">
          <a:xfrm>
            <a:off x="4780099" y="6392248"/>
            <a:ext cx="7411901"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3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The introduction of the Trained Machine option means that any model can be reproduced exactly. </a:t>
            </a:r>
            <a:endParaRPr kumimoji="0" lang="en-AU"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93186" name="Picture 2">
            <a:extLst>
              <a:ext uri="{FF2B5EF4-FFF2-40B4-BE49-F238E27FC236}">
                <a16:creationId xmlns:a16="http://schemas.microsoft.com/office/drawing/2014/main" id="{EA705F90-8A91-A803-5936-07D4C465A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3712" y="1268413"/>
            <a:ext cx="6067425"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257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Placeholder 2">
            <a:extLst>
              <a:ext uri="{FF2B5EF4-FFF2-40B4-BE49-F238E27FC236}">
                <a16:creationId xmlns:a16="http://schemas.microsoft.com/office/drawing/2014/main" id="{12EF0F7D-79D6-E6A4-4F80-3F60E48B8B1F}"/>
              </a:ext>
            </a:extLst>
          </p:cNvPr>
          <p:cNvSpPr>
            <a:spLocks noGrp="1"/>
          </p:cNvSpPr>
          <p:nvPr>
            <p:ph type="body" sz="quarter" idx="18"/>
          </p:nvPr>
        </p:nvSpPr>
        <p:spPr>
          <a:xfrm>
            <a:off x="550863" y="1268413"/>
            <a:ext cx="6624637" cy="576262"/>
          </a:xfrm>
        </p:spPr>
        <p:txBody>
          <a:bodyPr/>
          <a:lstStyle/>
          <a:p>
            <a:r>
              <a:rPr lang="en-AU" altLang="en-US" dirty="0" err="1"/>
              <a:t>DomainMCF</a:t>
            </a:r>
            <a:r>
              <a:rPr lang="en-AU" altLang="en-US" dirty="0"/>
              <a:t> Summary</a:t>
            </a:r>
          </a:p>
        </p:txBody>
      </p:sp>
      <p:sp>
        <p:nvSpPr>
          <p:cNvPr id="4" name="Text Placeholder 3">
            <a:extLst>
              <a:ext uri="{FF2B5EF4-FFF2-40B4-BE49-F238E27FC236}">
                <a16:creationId xmlns:a16="http://schemas.microsoft.com/office/drawing/2014/main" id="{5C53E097-ECFA-E058-FEF4-90E59C4C1B34}"/>
              </a:ext>
            </a:extLst>
          </p:cNvPr>
          <p:cNvSpPr>
            <a:spLocks noGrp="1"/>
          </p:cNvSpPr>
          <p:nvPr>
            <p:ph type="body" sz="quarter" idx="19"/>
          </p:nvPr>
        </p:nvSpPr>
        <p:spPr>
          <a:xfrm>
            <a:off x="550863" y="1989138"/>
            <a:ext cx="6624637" cy="4622800"/>
          </a:xfrm>
        </p:spPr>
        <p:txBody>
          <a:bodyPr/>
          <a:lstStyle/>
          <a:p>
            <a:pPr>
              <a:defRPr/>
            </a:pPr>
            <a:r>
              <a:rPr lang="en-US" altLang="en-US" dirty="0"/>
              <a:t>Low human input to model</a:t>
            </a:r>
          </a:p>
          <a:p>
            <a:pPr>
              <a:defRPr/>
            </a:pPr>
            <a:r>
              <a:rPr lang="en-US" altLang="en-US" dirty="0"/>
              <a:t>Free the geologist to add value in more productive areas of mine planning</a:t>
            </a:r>
          </a:p>
          <a:p>
            <a:pPr>
              <a:defRPr/>
            </a:pPr>
            <a:r>
              <a:rPr lang="en-US" altLang="en-US" dirty="0"/>
              <a:t>Rapid: more timely mine plans</a:t>
            </a:r>
          </a:p>
          <a:p>
            <a:pPr>
              <a:defRPr/>
            </a:pPr>
            <a:r>
              <a:rPr lang="en-US" altLang="en-US" dirty="0"/>
              <a:t>Data driven: reduce subjective discrimination</a:t>
            </a:r>
          </a:p>
          <a:p>
            <a:pPr>
              <a:defRPr/>
            </a:pPr>
            <a:r>
              <a:rPr lang="en-US" altLang="en-US" dirty="0"/>
              <a:t>Data imputation: infill missing values</a:t>
            </a:r>
          </a:p>
          <a:p>
            <a:pPr>
              <a:defRPr/>
            </a:pPr>
            <a:r>
              <a:rPr lang="en-US" altLang="en-US" dirty="0"/>
              <a:t>Model anisotropy: use guide surfaces to influence and control anisotropy</a:t>
            </a:r>
          </a:p>
          <a:p>
            <a:pPr marL="0" indent="0">
              <a:buNone/>
              <a:defRPr/>
            </a:pPr>
            <a:endParaRPr lang="en-AU" dirty="0"/>
          </a:p>
        </p:txBody>
      </p:sp>
      <p:sp>
        <p:nvSpPr>
          <p:cNvPr id="5" name="Text Placeholder 4">
            <a:extLst>
              <a:ext uri="{FF2B5EF4-FFF2-40B4-BE49-F238E27FC236}">
                <a16:creationId xmlns:a16="http://schemas.microsoft.com/office/drawing/2014/main" id="{6AD2573F-ED8B-5B53-FEE7-ADA147FE802C}"/>
              </a:ext>
            </a:extLst>
          </p:cNvPr>
          <p:cNvSpPr>
            <a:spLocks noGrp="1"/>
          </p:cNvSpPr>
          <p:nvPr>
            <p:ph type="body" sz="quarter" idx="20"/>
          </p:nvPr>
        </p:nvSpPr>
        <p:spPr>
          <a:xfrm>
            <a:off x="550863" y="549275"/>
            <a:ext cx="6624637" cy="719138"/>
          </a:xfrm>
        </p:spPr>
        <p:txBody>
          <a:bodyPr/>
          <a:lstStyle/>
          <a:p>
            <a:pPr>
              <a:defRPr/>
            </a:pPr>
            <a:r>
              <a:rPr lang="en-AU" dirty="0"/>
              <a:t>Benefits and Features</a:t>
            </a:r>
          </a:p>
        </p:txBody>
      </p:sp>
      <p:pic>
        <p:nvPicPr>
          <p:cNvPr id="6" name="Picture Placeholder 5" descr="A white and purple rain drops&#10;&#10;Description automatically generated with medium confidence">
            <a:extLst>
              <a:ext uri="{FF2B5EF4-FFF2-40B4-BE49-F238E27FC236}">
                <a16:creationId xmlns:a16="http://schemas.microsoft.com/office/drawing/2014/main" id="{EBDB225B-47C3-509C-4C1A-2095AAC3270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6162" r="36162"/>
          <a:stretch>
            <a:fillRect/>
          </a:stretch>
        </p:blipFill>
        <p:spPr/>
      </p:pic>
      <p:sp>
        <p:nvSpPr>
          <p:cNvPr id="2" name="Text Placeholder 3">
            <a:extLst>
              <a:ext uri="{FF2B5EF4-FFF2-40B4-BE49-F238E27FC236}">
                <a16:creationId xmlns:a16="http://schemas.microsoft.com/office/drawing/2014/main" id="{91C9A244-71BD-0CAA-8537-3A657980DBC0}"/>
              </a:ext>
            </a:extLst>
          </p:cNvPr>
          <p:cNvSpPr txBox="1">
            <a:spLocks/>
          </p:cNvSpPr>
          <p:nvPr/>
        </p:nvSpPr>
        <p:spPr bwMode="auto">
          <a:xfrm>
            <a:off x="8400256" y="908068"/>
            <a:ext cx="3486225" cy="2152896"/>
          </a:xfrm>
          <a:prstGeom prst="rect">
            <a:avLst/>
          </a:prstGeom>
          <a:solidFill>
            <a:srgbClr val="92D050"/>
          </a:solidFill>
          <a:ln>
            <a:solidFill>
              <a:srgbClr val="00B050"/>
            </a:solidFill>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600"/>
              </a:spcBef>
              <a:spcAft>
                <a:spcPts val="600"/>
              </a:spcAft>
              <a:buClr>
                <a:srgbClr val="4D9D37"/>
              </a:buClr>
              <a:buFont typeface="Arial" panose="020B0604020202020204" pitchFamily="34" charset="0"/>
              <a:buChar char="˃"/>
              <a:defRPr sz="1800" kern="1200">
                <a:solidFill>
                  <a:schemeClr val="tx1">
                    <a:lumMod val="65000"/>
                    <a:lumOff val="35000"/>
                  </a:schemeClr>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rgbClr val="4D9D37"/>
              </a:buClr>
              <a:buFont typeface="Arial" panose="020B0604020202020204" pitchFamily="34" charset="0"/>
              <a:buChar char="˃"/>
              <a:defRPr sz="1600" kern="1200">
                <a:solidFill>
                  <a:srgbClr val="595959"/>
                </a:solidFill>
                <a:latin typeface="Arial" pitchFamily="34" charset="0"/>
                <a:ea typeface="+mn-ea"/>
                <a:cs typeface="Arial" pitchFamily="34" charset="0"/>
              </a:defRPr>
            </a:lvl2pPr>
            <a:lvl3pPr marL="1143000" indent="-228600" algn="l" rtl="0" eaLnBrk="0" fontAlgn="base" hangingPunct="0">
              <a:spcBef>
                <a:spcPct val="20000"/>
              </a:spcBef>
              <a:spcAft>
                <a:spcPct val="0"/>
              </a:spcAft>
              <a:buClr>
                <a:srgbClr val="4D9D37"/>
              </a:buClr>
              <a:buFont typeface="Arial" panose="020B0604020202020204" pitchFamily="34" charset="0"/>
              <a:buChar char="˃"/>
              <a:defRPr sz="1600" kern="1200">
                <a:solidFill>
                  <a:srgbClr val="595959"/>
                </a:solidFill>
                <a:latin typeface="Arial" pitchFamily="34" charset="0"/>
                <a:ea typeface="+mn-ea"/>
                <a:cs typeface="Arial" pitchFamily="34" charset="0"/>
              </a:defRPr>
            </a:lvl3pPr>
            <a:lvl4pPr marL="1600200" indent="-228600" algn="l" rtl="0" eaLnBrk="0" fontAlgn="base" hangingPunct="0">
              <a:spcBef>
                <a:spcPct val="20000"/>
              </a:spcBef>
              <a:spcAft>
                <a:spcPct val="0"/>
              </a:spcAft>
              <a:buClr>
                <a:srgbClr val="4D9D37"/>
              </a:buClr>
              <a:buFont typeface="Arial" panose="020B0604020202020204" pitchFamily="34" charset="0"/>
              <a:buChar char="˃"/>
              <a:defRPr sz="1600" kern="1200">
                <a:solidFill>
                  <a:srgbClr val="595959"/>
                </a:solidFill>
                <a:latin typeface="Arial" pitchFamily="34" charset="0"/>
                <a:ea typeface="+mn-ea"/>
                <a:cs typeface="Arial" pitchFamily="34" charset="0"/>
              </a:defRPr>
            </a:lvl4pPr>
            <a:lvl5pPr marL="2057400" indent="-228600" algn="l" rtl="0" eaLnBrk="0" fontAlgn="base" hangingPunct="0">
              <a:spcBef>
                <a:spcPct val="20000"/>
              </a:spcBef>
              <a:spcAft>
                <a:spcPct val="0"/>
              </a:spcAft>
              <a:buClr>
                <a:srgbClr val="4D9D37"/>
              </a:buClr>
              <a:buFont typeface="Arial" panose="020B0604020202020204" pitchFamily="34" charset="0"/>
              <a:buChar char="˃"/>
              <a:defRPr sz="1600" kern="1200">
                <a:solidFill>
                  <a:srgbClr val="595959"/>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altLang="en-US" b="1" dirty="0"/>
              <a:t>To Date:</a:t>
            </a:r>
          </a:p>
          <a:p>
            <a:pPr>
              <a:defRPr/>
            </a:pPr>
            <a:r>
              <a:rPr lang="en-US" altLang="en-US" dirty="0"/>
              <a:t>90 unique customers</a:t>
            </a:r>
          </a:p>
          <a:p>
            <a:pPr>
              <a:defRPr/>
            </a:pPr>
            <a:r>
              <a:rPr lang="en-US" altLang="en-US" dirty="0"/>
              <a:t>2/3 customers returned more than 5 times</a:t>
            </a:r>
          </a:p>
          <a:p>
            <a:pPr>
              <a:defRPr/>
            </a:pPr>
            <a:r>
              <a:rPr lang="en-US" altLang="en-US" dirty="0"/>
              <a:t>Over 1000 generated models</a:t>
            </a:r>
          </a:p>
          <a:p>
            <a:pPr>
              <a:defRPr/>
            </a:pPr>
            <a:endParaRPr lang="en-US" altLang="en-US" dirty="0"/>
          </a:p>
          <a:p>
            <a:pPr marL="0" indent="0">
              <a:buFont typeface="Arial" panose="020B0604020202020204" pitchFamily="34" charset="0"/>
              <a:buNone/>
              <a:defRPr/>
            </a:pPr>
            <a:endParaRPr lang="en-AU" dirty="0"/>
          </a:p>
        </p:txBody>
      </p:sp>
    </p:spTree>
    <p:extLst>
      <p:ext uri="{BB962C8B-B14F-4D97-AF65-F5344CB8AC3E}">
        <p14:creationId xmlns:p14="http://schemas.microsoft.com/office/powerpoint/2010/main" val="21265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Placeholder 2">
            <a:extLst>
              <a:ext uri="{FF2B5EF4-FFF2-40B4-BE49-F238E27FC236}">
                <a16:creationId xmlns:a16="http://schemas.microsoft.com/office/drawing/2014/main" id="{12EF0F7D-79D6-E6A4-4F80-3F60E48B8B1F}"/>
              </a:ext>
            </a:extLst>
          </p:cNvPr>
          <p:cNvSpPr>
            <a:spLocks noGrp="1"/>
          </p:cNvSpPr>
          <p:nvPr>
            <p:ph type="body" sz="quarter" idx="18"/>
          </p:nvPr>
        </p:nvSpPr>
        <p:spPr>
          <a:xfrm>
            <a:off x="550863" y="1268413"/>
            <a:ext cx="6624637" cy="576262"/>
          </a:xfrm>
        </p:spPr>
        <p:txBody>
          <a:bodyPr/>
          <a:lstStyle/>
          <a:p>
            <a:r>
              <a:rPr lang="en-AU" altLang="en-US" dirty="0" err="1"/>
              <a:t>DomainMCF</a:t>
            </a:r>
            <a:r>
              <a:rPr lang="en-AU" altLang="en-US" dirty="0"/>
              <a:t> Development Pipeline</a:t>
            </a:r>
          </a:p>
          <a:p>
            <a:endParaRPr lang="en-AU" altLang="en-US" dirty="0"/>
          </a:p>
        </p:txBody>
      </p:sp>
      <p:sp>
        <p:nvSpPr>
          <p:cNvPr id="4" name="Text Placeholder 3">
            <a:extLst>
              <a:ext uri="{FF2B5EF4-FFF2-40B4-BE49-F238E27FC236}">
                <a16:creationId xmlns:a16="http://schemas.microsoft.com/office/drawing/2014/main" id="{5C53E097-ECFA-E058-FEF4-90E59C4C1B34}"/>
              </a:ext>
            </a:extLst>
          </p:cNvPr>
          <p:cNvSpPr>
            <a:spLocks noGrp="1"/>
          </p:cNvSpPr>
          <p:nvPr>
            <p:ph type="body" sz="quarter" idx="19"/>
          </p:nvPr>
        </p:nvSpPr>
        <p:spPr>
          <a:xfrm>
            <a:off x="550863" y="1989138"/>
            <a:ext cx="6624637" cy="4622800"/>
          </a:xfrm>
        </p:spPr>
        <p:txBody>
          <a:bodyPr/>
          <a:lstStyle/>
          <a:p>
            <a:pPr>
              <a:defRPr/>
            </a:pPr>
            <a:r>
              <a:rPr lang="en-US" altLang="en-US" dirty="0"/>
              <a:t>Continuous pipeline of development</a:t>
            </a:r>
          </a:p>
          <a:p>
            <a:pPr>
              <a:defRPr/>
            </a:pPr>
            <a:r>
              <a:rPr lang="en-US" altLang="en-US" dirty="0"/>
              <a:t>Core </a:t>
            </a:r>
            <a:r>
              <a:rPr lang="en-US" altLang="en-US" dirty="0" err="1"/>
              <a:t>Maptek</a:t>
            </a:r>
            <a:r>
              <a:rPr lang="en-US" altLang="en-US" dirty="0"/>
              <a:t> market segment</a:t>
            </a:r>
          </a:p>
          <a:p>
            <a:pPr>
              <a:defRPr/>
            </a:pPr>
            <a:r>
              <a:rPr lang="en-US" altLang="en-US" dirty="0"/>
              <a:t>Leveraging and driving the </a:t>
            </a:r>
            <a:r>
              <a:rPr lang="en-US" altLang="en-US" dirty="0" err="1"/>
              <a:t>Maptek</a:t>
            </a:r>
            <a:r>
              <a:rPr lang="en-US" altLang="en-US" dirty="0"/>
              <a:t> software ecosystem</a:t>
            </a:r>
          </a:p>
          <a:p>
            <a:pPr>
              <a:defRPr/>
            </a:pPr>
            <a:r>
              <a:rPr lang="en-US" altLang="en-US" dirty="0"/>
              <a:t>Distance to samples (released)</a:t>
            </a:r>
          </a:p>
          <a:p>
            <a:pPr>
              <a:defRPr/>
            </a:pPr>
            <a:r>
              <a:rPr lang="en-US" altLang="en-US" dirty="0"/>
              <a:t>Anisotropy control</a:t>
            </a:r>
          </a:p>
          <a:p>
            <a:pPr>
              <a:defRPr/>
            </a:pPr>
            <a:r>
              <a:rPr lang="en-US" altLang="en-US" dirty="0"/>
              <a:t>Contact points</a:t>
            </a:r>
          </a:p>
          <a:p>
            <a:pPr>
              <a:defRPr/>
            </a:pPr>
            <a:r>
              <a:rPr lang="en-US" altLang="en-US" dirty="0"/>
              <a:t>In-built fault block modelling</a:t>
            </a:r>
          </a:p>
          <a:p>
            <a:pPr>
              <a:defRPr/>
            </a:pPr>
            <a:r>
              <a:rPr lang="en-US" altLang="en-US" dirty="0"/>
              <a:t>Increasing transparency</a:t>
            </a:r>
          </a:p>
          <a:p>
            <a:pPr marL="0" indent="0">
              <a:buNone/>
              <a:defRPr/>
            </a:pPr>
            <a:endParaRPr lang="en-AU" altLang="en-US" dirty="0"/>
          </a:p>
          <a:p>
            <a:pPr>
              <a:defRPr/>
            </a:pPr>
            <a:endParaRPr lang="en-AU" dirty="0"/>
          </a:p>
        </p:txBody>
      </p:sp>
      <p:sp>
        <p:nvSpPr>
          <p:cNvPr id="5" name="Text Placeholder 4">
            <a:extLst>
              <a:ext uri="{FF2B5EF4-FFF2-40B4-BE49-F238E27FC236}">
                <a16:creationId xmlns:a16="http://schemas.microsoft.com/office/drawing/2014/main" id="{6AD2573F-ED8B-5B53-FEE7-ADA147FE802C}"/>
              </a:ext>
            </a:extLst>
          </p:cNvPr>
          <p:cNvSpPr>
            <a:spLocks noGrp="1"/>
          </p:cNvSpPr>
          <p:nvPr>
            <p:ph type="body" sz="quarter" idx="20"/>
          </p:nvPr>
        </p:nvSpPr>
        <p:spPr>
          <a:xfrm>
            <a:off x="550863" y="549275"/>
            <a:ext cx="6624637" cy="719138"/>
          </a:xfrm>
        </p:spPr>
        <p:txBody>
          <a:bodyPr/>
          <a:lstStyle/>
          <a:p>
            <a:pPr>
              <a:defRPr/>
            </a:pPr>
            <a:r>
              <a:rPr lang="en-AU" dirty="0"/>
              <a:t>The Future</a:t>
            </a:r>
          </a:p>
        </p:txBody>
      </p:sp>
      <p:pic>
        <p:nvPicPr>
          <p:cNvPr id="6" name="Picture Placeholder 5" descr="A close-up of a stream of water&#10;&#10;Description automatically generated">
            <a:extLst>
              <a:ext uri="{FF2B5EF4-FFF2-40B4-BE49-F238E27FC236}">
                <a16:creationId xmlns:a16="http://schemas.microsoft.com/office/drawing/2014/main" id="{2984244C-04D9-938D-6B22-8C7CAC3835C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6162" r="36162"/>
          <a:stretch>
            <a:fillRect/>
          </a:stretch>
        </p:blipFill>
        <p:spPr/>
      </p:pic>
    </p:spTree>
    <p:extLst>
      <p:ext uri="{BB962C8B-B14F-4D97-AF65-F5344CB8AC3E}">
        <p14:creationId xmlns:p14="http://schemas.microsoft.com/office/powerpoint/2010/main" val="3650970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a:extLst>
              <a:ext uri="{FF2B5EF4-FFF2-40B4-BE49-F238E27FC236}">
                <a16:creationId xmlns:a16="http://schemas.microsoft.com/office/drawing/2014/main" id="{5A4C4A66-2532-AA1A-8D10-ECD6172404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le 4">
            <a:extLst>
              <a:ext uri="{FF2B5EF4-FFF2-40B4-BE49-F238E27FC236}">
                <a16:creationId xmlns:a16="http://schemas.microsoft.com/office/drawing/2014/main" id="{390C0796-60CE-5FB1-0F1E-E36AB3CFEF4E}"/>
              </a:ext>
            </a:extLst>
          </p:cNvPr>
          <p:cNvSpPr>
            <a:spLocks noGrp="1"/>
          </p:cNvSpPr>
          <p:nvPr>
            <p:ph type="title"/>
          </p:nvPr>
        </p:nvSpPr>
        <p:spPr>
          <a:xfrm>
            <a:off x="431800" y="188913"/>
            <a:ext cx="11568113" cy="792162"/>
          </a:xfrm>
        </p:spPr>
        <p:txBody>
          <a:bodyPr/>
          <a:lstStyle/>
          <a:p>
            <a:pPr eaLnBrk="1" hangingPunct="1">
              <a:buSzPts val="1400"/>
            </a:pPr>
            <a:r>
              <a:rPr lang="en-US" altLang="en-US" sz="4400"/>
              <a:t>Changing the way mining is done forever</a:t>
            </a:r>
            <a:endParaRPr lang="en-AU" altLang="en-US" sz="4400"/>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26491C4-1CB2-1212-ACA2-15F5D88E7A45}"/>
              </a:ext>
            </a:extLst>
          </p:cNvPr>
          <p:cNvSpPr>
            <a:spLocks noGrp="1"/>
          </p:cNvSpPr>
          <p:nvPr>
            <p:ph type="body" sz="quarter" idx="10"/>
          </p:nvPr>
        </p:nvSpPr>
        <p:spPr>
          <a:xfrm>
            <a:off x="4144963" y="2073275"/>
            <a:ext cx="7496175" cy="2003425"/>
          </a:xfrm>
        </p:spPr>
        <p:txBody>
          <a:bodyPr/>
          <a:lstStyle/>
          <a:p>
            <a:pPr>
              <a:defRPr/>
            </a:pPr>
            <a:r>
              <a:rPr lang="en-AU" dirty="0"/>
              <a:t>www.</a:t>
            </a:r>
            <a:r>
              <a:rPr lang="en-AU" b="1" i="1" dirty="0"/>
              <a:t>maptek</a:t>
            </a:r>
            <a:r>
              <a:rPr lang="en-AU" dirty="0"/>
              <a:t>.com</a:t>
            </a:r>
          </a:p>
        </p:txBody>
      </p:sp>
      <p:sp>
        <p:nvSpPr>
          <p:cNvPr id="5" name="Text Placeholder 4">
            <a:extLst>
              <a:ext uri="{FF2B5EF4-FFF2-40B4-BE49-F238E27FC236}">
                <a16:creationId xmlns:a16="http://schemas.microsoft.com/office/drawing/2014/main" id="{4CDCF9B4-9150-F0A6-8058-5EAFA2A4851E}"/>
              </a:ext>
            </a:extLst>
          </p:cNvPr>
          <p:cNvSpPr>
            <a:spLocks noGrp="1"/>
          </p:cNvSpPr>
          <p:nvPr>
            <p:ph type="body" sz="quarter" idx="11"/>
          </p:nvPr>
        </p:nvSpPr>
        <p:spPr>
          <a:xfrm>
            <a:off x="4151313" y="4292600"/>
            <a:ext cx="7516812" cy="1584325"/>
          </a:xfrm>
        </p:spPr>
        <p:txBody>
          <a:bodyPr/>
          <a:lstStyle/>
          <a:p>
            <a:pPr>
              <a:defRPr/>
            </a:pPr>
            <a:endParaRPr lang="en-AU"/>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Placeholder 1">
            <a:extLst>
              <a:ext uri="{FF2B5EF4-FFF2-40B4-BE49-F238E27FC236}">
                <a16:creationId xmlns:a16="http://schemas.microsoft.com/office/drawing/2014/main" id="{B0386061-1035-3F2D-631E-3DE02B0C7976}"/>
              </a:ext>
            </a:extLst>
          </p:cNvPr>
          <p:cNvSpPr txBox="1">
            <a:spLocks/>
          </p:cNvSpPr>
          <p:nvPr/>
        </p:nvSpPr>
        <p:spPr bwMode="auto">
          <a:xfrm>
            <a:off x="101600" y="0"/>
            <a:ext cx="1056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200"/>
              </a:spcBef>
              <a:spcAft>
                <a:spcPts val="600"/>
              </a:spcAft>
              <a:buClr>
                <a:srgbClr val="4D9D37"/>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4D9D37"/>
              </a:buClr>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2pPr>
            <a:lvl3pPr marL="1143000" indent="-228600">
              <a:spcBef>
                <a:spcPct val="20000"/>
              </a:spcBef>
              <a:buClr>
                <a:srgbClr val="4D9D37"/>
              </a:buClr>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3pPr>
            <a:lvl4pPr marL="1600200" indent="-228600">
              <a:spcBef>
                <a:spcPct val="20000"/>
              </a:spcBef>
              <a:buClr>
                <a:srgbClr val="4D9D37"/>
              </a:buClr>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4pPr>
            <a:lvl5pPr marL="2057400" indent="-228600">
              <a:spcBef>
                <a:spcPct val="20000"/>
              </a:spcBef>
              <a:buClr>
                <a:srgbClr val="4D9D37"/>
              </a:buClr>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4D9D37"/>
              </a:buClr>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4D9D37"/>
              </a:buClr>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4D9D37"/>
              </a:buClr>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4D9D37"/>
              </a:buClr>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9pPr>
          </a:lstStyle>
          <a:p>
            <a:pPr>
              <a:spcBef>
                <a:spcPct val="0"/>
              </a:spcBef>
              <a:spcAft>
                <a:spcPct val="0"/>
              </a:spcAft>
              <a:buClrTx/>
              <a:buFontTx/>
              <a:buNone/>
            </a:pPr>
            <a:r>
              <a:rPr lang="en-AU" altLang="en-US" sz="3200">
                <a:solidFill>
                  <a:schemeClr val="bg1"/>
                </a:solidFill>
              </a:rPr>
              <a:t>Title require </a:t>
            </a:r>
          </a:p>
        </p:txBody>
      </p:sp>
      <p:pic>
        <p:nvPicPr>
          <p:cNvPr id="19459" name="Picture Placeholder 3" descr="Map&#10;&#10;Description automatically generated">
            <a:extLst>
              <a:ext uri="{FF2B5EF4-FFF2-40B4-BE49-F238E27FC236}">
                <a16:creationId xmlns:a16="http://schemas.microsoft.com/office/drawing/2014/main" id="{3C7D75CD-7860-AB0E-E117-2AAC685219BC}"/>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7153" b="7153"/>
          <a:stretch>
            <a:fillRect/>
          </a:stretch>
        </p:blipFill>
        <p:spPr>
          <a:xfrm>
            <a:off x="47328" y="476251"/>
            <a:ext cx="12101357" cy="5833070"/>
          </a:xfrm>
        </p:spPr>
      </p:pic>
      <p:sp>
        <p:nvSpPr>
          <p:cNvPr id="19460" name="Title 9">
            <a:extLst>
              <a:ext uri="{FF2B5EF4-FFF2-40B4-BE49-F238E27FC236}">
                <a16:creationId xmlns:a16="http://schemas.microsoft.com/office/drawing/2014/main" id="{00E369B7-5A81-D408-C523-88DB3BC4C645}"/>
              </a:ext>
            </a:extLst>
          </p:cNvPr>
          <p:cNvSpPr>
            <a:spLocks noGrp="1"/>
          </p:cNvSpPr>
          <p:nvPr>
            <p:ph type="title"/>
          </p:nvPr>
        </p:nvSpPr>
        <p:spPr>
          <a:xfrm>
            <a:off x="431800" y="188913"/>
            <a:ext cx="11280775" cy="792162"/>
          </a:xfrm>
        </p:spPr>
        <p:txBody>
          <a:bodyPr/>
          <a:lstStyle/>
          <a:p>
            <a:r>
              <a:rPr lang="en-AU" altLang="en-US" dirty="0"/>
              <a:t>24 locations worldwide with 400 employees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Text Placeholder 2">
            <a:extLst>
              <a:ext uri="{FF2B5EF4-FFF2-40B4-BE49-F238E27FC236}">
                <a16:creationId xmlns:a16="http://schemas.microsoft.com/office/drawing/2014/main" id="{12EF0F7D-79D6-E6A4-4F80-3F60E48B8B1F}"/>
              </a:ext>
            </a:extLst>
          </p:cNvPr>
          <p:cNvSpPr>
            <a:spLocks noGrp="1"/>
          </p:cNvSpPr>
          <p:nvPr>
            <p:ph type="body" sz="quarter" idx="18"/>
          </p:nvPr>
        </p:nvSpPr>
        <p:spPr>
          <a:xfrm>
            <a:off x="550863" y="1268413"/>
            <a:ext cx="6624637" cy="576262"/>
          </a:xfrm>
        </p:spPr>
        <p:txBody>
          <a:bodyPr/>
          <a:lstStyle/>
          <a:p>
            <a:r>
              <a:rPr lang="en-AU" altLang="en-US" dirty="0"/>
              <a:t>Examples of Risks</a:t>
            </a:r>
          </a:p>
          <a:p>
            <a:endParaRPr lang="en-AU" altLang="en-US" dirty="0"/>
          </a:p>
        </p:txBody>
      </p:sp>
      <p:sp>
        <p:nvSpPr>
          <p:cNvPr id="4" name="Text Placeholder 3">
            <a:extLst>
              <a:ext uri="{FF2B5EF4-FFF2-40B4-BE49-F238E27FC236}">
                <a16:creationId xmlns:a16="http://schemas.microsoft.com/office/drawing/2014/main" id="{5C53E097-ECFA-E058-FEF4-90E59C4C1B34}"/>
              </a:ext>
            </a:extLst>
          </p:cNvPr>
          <p:cNvSpPr>
            <a:spLocks noGrp="1"/>
          </p:cNvSpPr>
          <p:nvPr>
            <p:ph type="body" sz="quarter" idx="19"/>
          </p:nvPr>
        </p:nvSpPr>
        <p:spPr>
          <a:xfrm>
            <a:off x="550863" y="1989138"/>
            <a:ext cx="6624637" cy="4622800"/>
          </a:xfrm>
        </p:spPr>
        <p:txBody>
          <a:bodyPr/>
          <a:lstStyle/>
          <a:p>
            <a:pPr>
              <a:defRPr/>
            </a:pPr>
            <a:r>
              <a:rPr lang="en-US" altLang="en-US" dirty="0"/>
              <a:t>Easy… Too Easy!</a:t>
            </a:r>
          </a:p>
          <a:p>
            <a:pPr>
              <a:defRPr/>
            </a:pPr>
            <a:r>
              <a:rPr lang="en-US" altLang="en-US" dirty="0"/>
              <a:t>Dependency: Lack of professional oversight</a:t>
            </a:r>
          </a:p>
          <a:p>
            <a:pPr>
              <a:defRPr/>
            </a:pPr>
            <a:r>
              <a:rPr lang="en-US" altLang="en-US" dirty="0"/>
              <a:t>Data limitations</a:t>
            </a:r>
          </a:p>
          <a:p>
            <a:pPr>
              <a:defRPr/>
            </a:pPr>
            <a:r>
              <a:rPr lang="en-US" altLang="en-US" dirty="0"/>
              <a:t>Over reliance on technology</a:t>
            </a:r>
          </a:p>
          <a:p>
            <a:pPr>
              <a:defRPr/>
            </a:pPr>
            <a:r>
              <a:rPr lang="en-US" altLang="en-US" dirty="0"/>
              <a:t>Bias/discrimination (Unfairness by algorithm)</a:t>
            </a:r>
          </a:p>
          <a:p>
            <a:pPr>
              <a:defRPr/>
            </a:pPr>
            <a:r>
              <a:rPr lang="en-US" altLang="en-US" dirty="0"/>
              <a:t>Individual harms</a:t>
            </a:r>
          </a:p>
          <a:p>
            <a:pPr>
              <a:defRPr/>
            </a:pPr>
            <a:r>
              <a:rPr lang="en-US" altLang="en-US" dirty="0"/>
              <a:t>Job displacement</a:t>
            </a:r>
          </a:p>
          <a:p>
            <a:pPr>
              <a:defRPr/>
            </a:pPr>
            <a:r>
              <a:rPr lang="en-US" altLang="en-US" dirty="0"/>
              <a:t>Privacy concerns</a:t>
            </a:r>
          </a:p>
          <a:p>
            <a:pPr>
              <a:defRPr/>
            </a:pPr>
            <a:r>
              <a:rPr lang="en-US" altLang="en-US" dirty="0"/>
              <a:t>Social Harms (Nature: ML for Medical Imaging)</a:t>
            </a:r>
          </a:p>
          <a:p>
            <a:pPr>
              <a:defRPr/>
            </a:pPr>
            <a:r>
              <a:rPr lang="en-US" altLang="en-US" dirty="0"/>
              <a:t>Lack of transparency</a:t>
            </a:r>
          </a:p>
          <a:p>
            <a:pPr marL="0" indent="0">
              <a:buNone/>
              <a:defRPr/>
            </a:pPr>
            <a:endParaRPr lang="en-AU" altLang="en-US" dirty="0"/>
          </a:p>
          <a:p>
            <a:pPr>
              <a:defRPr/>
            </a:pPr>
            <a:endParaRPr lang="en-AU" dirty="0"/>
          </a:p>
        </p:txBody>
      </p:sp>
      <p:sp>
        <p:nvSpPr>
          <p:cNvPr id="5" name="Text Placeholder 4">
            <a:extLst>
              <a:ext uri="{FF2B5EF4-FFF2-40B4-BE49-F238E27FC236}">
                <a16:creationId xmlns:a16="http://schemas.microsoft.com/office/drawing/2014/main" id="{6AD2573F-ED8B-5B53-FEE7-ADA147FE802C}"/>
              </a:ext>
            </a:extLst>
          </p:cNvPr>
          <p:cNvSpPr>
            <a:spLocks noGrp="1"/>
          </p:cNvSpPr>
          <p:nvPr>
            <p:ph type="body" sz="quarter" idx="20"/>
          </p:nvPr>
        </p:nvSpPr>
        <p:spPr>
          <a:xfrm>
            <a:off x="550863" y="549275"/>
            <a:ext cx="6624637" cy="719138"/>
          </a:xfrm>
        </p:spPr>
        <p:txBody>
          <a:bodyPr/>
          <a:lstStyle/>
          <a:p>
            <a:pPr>
              <a:defRPr/>
            </a:pPr>
            <a:r>
              <a:rPr lang="en-AU" dirty="0"/>
              <a:t>Machine Learning</a:t>
            </a:r>
          </a:p>
        </p:txBody>
      </p:sp>
      <p:pic>
        <p:nvPicPr>
          <p:cNvPr id="87042" name="Picture 2">
            <a:extLst>
              <a:ext uri="{FF2B5EF4-FFF2-40B4-BE49-F238E27FC236}">
                <a16:creationId xmlns:a16="http://schemas.microsoft.com/office/drawing/2014/main" id="{B19F892D-B322-9E22-FE5C-CE403E781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3215" y="443084"/>
            <a:ext cx="3402298" cy="2551724"/>
          </a:xfrm>
          <a:prstGeom prst="rect">
            <a:avLst/>
          </a:prstGeom>
          <a:noFill/>
          <a:extLst>
            <a:ext uri="{909E8E84-426E-40DD-AFC4-6F175D3DCCD1}">
              <a14:hiddenFill xmlns:a14="http://schemas.microsoft.com/office/drawing/2010/main">
                <a:solidFill>
                  <a:srgbClr val="FFFFFF"/>
                </a:solidFill>
              </a14:hiddenFill>
            </a:ext>
          </a:extLst>
        </p:spPr>
      </p:pic>
      <p:pic>
        <p:nvPicPr>
          <p:cNvPr id="87044" name="Picture 4">
            <a:extLst>
              <a:ext uri="{FF2B5EF4-FFF2-40B4-BE49-F238E27FC236}">
                <a16:creationId xmlns:a16="http://schemas.microsoft.com/office/drawing/2014/main" id="{19BA8896-2550-2082-91A3-730F0E7ABF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0016"/>
          <a:stretch/>
        </p:blipFill>
        <p:spPr bwMode="auto">
          <a:xfrm>
            <a:off x="5807968" y="3717032"/>
            <a:ext cx="3402299" cy="23927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A3791ED-7208-1350-39AD-355FE9D0BC97}"/>
              </a:ext>
            </a:extLst>
          </p:cNvPr>
          <p:cNvSpPr txBox="1"/>
          <p:nvPr/>
        </p:nvSpPr>
        <p:spPr>
          <a:xfrm>
            <a:off x="9336360" y="549275"/>
            <a:ext cx="2736304" cy="2185214"/>
          </a:xfrm>
          <a:prstGeom prst="rect">
            <a:avLst/>
          </a:prstGeom>
          <a:noFill/>
        </p:spPr>
        <p:txBody>
          <a:bodyPr wrap="square" rtlCol="0">
            <a:spAutoFit/>
          </a:bodyPr>
          <a:lstStyle/>
          <a:p>
            <a:pPr rtl="0" fontAlgn="base">
              <a:spcBef>
                <a:spcPts val="0"/>
              </a:spcBef>
              <a:spcAft>
                <a:spcPts val="1200"/>
              </a:spcAft>
            </a:pPr>
            <a:r>
              <a:rPr lang="en-US" sz="1800" b="0" i="0" u="none" strike="noStrike" dirty="0">
                <a:solidFill>
                  <a:srgbClr val="595959"/>
                </a:solidFill>
                <a:effectLst/>
                <a:latin typeface="Arial" panose="020B0604020202020204" pitchFamily="34" charset="0"/>
              </a:rPr>
              <a:t>Marines fool AI system by hiding in boxes and pretending to be trees</a:t>
            </a:r>
          </a:p>
          <a:p>
            <a:pPr marL="457200" rtl="0">
              <a:spcBef>
                <a:spcPts val="0"/>
              </a:spcBef>
              <a:spcAft>
                <a:spcPts val="0"/>
              </a:spcAft>
            </a:pPr>
            <a:r>
              <a:rPr lang="en-US" sz="1800" b="0" i="0" u="sng" strike="noStrike" dirty="0">
                <a:solidFill>
                  <a:srgbClr val="0097A7"/>
                </a:solidFill>
                <a:effectLst/>
                <a:latin typeface="Arial" panose="020B0604020202020204" pitchFamily="34" charset="0"/>
                <a:hlinkClick r:id="rId5"/>
              </a:rPr>
              <a:t>Marines fool AI system</a:t>
            </a:r>
            <a:endParaRPr lang="en-US" b="0" dirty="0">
              <a:effectLst/>
            </a:endParaRPr>
          </a:p>
          <a:p>
            <a:br>
              <a:rPr lang="en-US" dirty="0"/>
            </a:br>
            <a:endParaRPr lang="en-GB" dirty="0"/>
          </a:p>
        </p:txBody>
      </p:sp>
      <p:sp>
        <p:nvSpPr>
          <p:cNvPr id="7" name="TextBox 6">
            <a:extLst>
              <a:ext uri="{FF2B5EF4-FFF2-40B4-BE49-F238E27FC236}">
                <a16:creationId xmlns:a16="http://schemas.microsoft.com/office/drawing/2014/main" id="{37566714-6D19-607E-1369-7B7A07200789}"/>
              </a:ext>
            </a:extLst>
          </p:cNvPr>
          <p:cNvSpPr txBox="1"/>
          <p:nvPr/>
        </p:nvSpPr>
        <p:spPr>
          <a:xfrm>
            <a:off x="9455696" y="3696334"/>
            <a:ext cx="2736304" cy="2462213"/>
          </a:xfrm>
          <a:prstGeom prst="rect">
            <a:avLst/>
          </a:prstGeom>
          <a:noFill/>
        </p:spPr>
        <p:txBody>
          <a:bodyPr wrap="square" rtlCol="0">
            <a:spAutoFit/>
          </a:bodyPr>
          <a:lstStyle/>
          <a:p>
            <a:pPr rtl="0" fontAlgn="base">
              <a:spcBef>
                <a:spcPts val="0"/>
              </a:spcBef>
              <a:spcAft>
                <a:spcPts val="1200"/>
              </a:spcAft>
            </a:pPr>
            <a:r>
              <a:rPr lang="en-GB" sz="1800" b="0" i="0" u="none" strike="noStrike" dirty="0">
                <a:solidFill>
                  <a:srgbClr val="595959"/>
                </a:solidFill>
                <a:effectLst/>
                <a:latin typeface="Arial" panose="020B0604020202020204" pitchFamily="34" charset="0"/>
              </a:rPr>
              <a:t>Police AI image identification system recorded 81% failure rate.</a:t>
            </a:r>
          </a:p>
          <a:p>
            <a:pPr rtl="0">
              <a:spcBef>
                <a:spcPts val="0"/>
              </a:spcBef>
              <a:spcAft>
                <a:spcPts val="0"/>
              </a:spcAft>
            </a:pPr>
            <a:r>
              <a:rPr lang="en-GB" sz="1800" b="0" i="0" u="sng" strike="noStrike" dirty="0">
                <a:solidFill>
                  <a:srgbClr val="0097A7"/>
                </a:solidFill>
                <a:effectLst/>
                <a:latin typeface="Arial" panose="020B0604020202020204" pitchFamily="34" charset="0"/>
                <a:hlinkClick r:id="rId6"/>
              </a:rPr>
              <a:t>Facial Recognition Failure</a:t>
            </a:r>
            <a:endParaRPr lang="en-GB" b="0" dirty="0">
              <a:effectLst/>
            </a:endParaRPr>
          </a:p>
          <a:p>
            <a:br>
              <a:rPr lang="en-GB" dirty="0"/>
            </a:br>
            <a:endParaRPr lang="en-GB" dirty="0"/>
          </a:p>
        </p:txBody>
      </p:sp>
    </p:spTree>
    <p:extLst>
      <p:ext uri="{BB962C8B-B14F-4D97-AF65-F5344CB8AC3E}">
        <p14:creationId xmlns:p14="http://schemas.microsoft.com/office/powerpoint/2010/main" val="2988812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Title 3">
            <a:extLst>
              <a:ext uri="{FF2B5EF4-FFF2-40B4-BE49-F238E27FC236}">
                <a16:creationId xmlns:a16="http://schemas.microsoft.com/office/drawing/2014/main" id="{41ED8758-4C98-4A77-CE05-EDC62BA80EC2}"/>
              </a:ext>
            </a:extLst>
          </p:cNvPr>
          <p:cNvSpPr>
            <a:spLocks noGrp="1"/>
          </p:cNvSpPr>
          <p:nvPr>
            <p:ph type="title"/>
          </p:nvPr>
        </p:nvSpPr>
        <p:spPr/>
        <p:txBody>
          <a:bodyPr/>
          <a:lstStyle/>
          <a:p>
            <a:r>
              <a:rPr lang="en-AU" altLang="en-US"/>
              <a:t>People – careers</a:t>
            </a:r>
          </a:p>
        </p:txBody>
      </p:sp>
      <p:pic>
        <p:nvPicPr>
          <p:cNvPr id="23555" name="Picture 2" descr="A group of people wearing hardhats and reflectors&#10;&#10;Description automatically generated with medium confidence">
            <a:extLst>
              <a:ext uri="{FF2B5EF4-FFF2-40B4-BE49-F238E27FC236}">
                <a16:creationId xmlns:a16="http://schemas.microsoft.com/office/drawing/2014/main" id="{7A495BFF-3B0B-8B52-4BB5-20E6EF6D6B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55" t="21431" b="14462"/>
          <a:stretch>
            <a:fillRect/>
          </a:stretch>
        </p:blipFill>
        <p:spPr bwMode="auto">
          <a:xfrm>
            <a:off x="119063" y="981075"/>
            <a:ext cx="5973762" cy="29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A person talking to a group of people&#10;&#10;Description automatically generated with low confidence">
            <a:extLst>
              <a:ext uri="{FF2B5EF4-FFF2-40B4-BE49-F238E27FC236}">
                <a16:creationId xmlns:a16="http://schemas.microsoft.com/office/drawing/2014/main" id="{B8508C7D-930D-297E-3591-3E240B3F14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49" t="6264" r="39093" b="11803"/>
          <a:stretch>
            <a:fillRect/>
          </a:stretch>
        </p:blipFill>
        <p:spPr bwMode="auto">
          <a:xfrm>
            <a:off x="120650" y="4046538"/>
            <a:ext cx="2879725"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6" descr="A picture containing text, person, indoor, person&#10;&#10;Description automatically generated">
            <a:extLst>
              <a:ext uri="{FF2B5EF4-FFF2-40B4-BE49-F238E27FC236}">
                <a16:creationId xmlns:a16="http://schemas.microsoft.com/office/drawing/2014/main" id="{F0F78087-C1AE-57F2-CF31-C3702E4F29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110" r="15520" b="4292"/>
          <a:stretch>
            <a:fillRect/>
          </a:stretch>
        </p:blipFill>
        <p:spPr bwMode="auto">
          <a:xfrm>
            <a:off x="3125788" y="4046538"/>
            <a:ext cx="2967037"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8" descr="A picture containing text, window, indoor, person&#10;&#10;Description automatically generated">
            <a:extLst>
              <a:ext uri="{FF2B5EF4-FFF2-40B4-BE49-F238E27FC236}">
                <a16:creationId xmlns:a16="http://schemas.microsoft.com/office/drawing/2014/main" id="{96ACAD1D-5F3A-56E6-E336-1243E51C1D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7297" t="6509" r="20663" b="1920"/>
          <a:stretch>
            <a:fillRect/>
          </a:stretch>
        </p:blipFill>
        <p:spPr bwMode="auto">
          <a:xfrm>
            <a:off x="6218238" y="981075"/>
            <a:ext cx="5849937"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BCBA8820-F09D-669B-A999-A0CFF42B97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8"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D41781A-A934-B6AF-E6B4-F3D83865C465}"/>
              </a:ext>
            </a:extLst>
          </p:cNvPr>
          <p:cNvSpPr txBox="1"/>
          <p:nvPr/>
        </p:nvSpPr>
        <p:spPr>
          <a:xfrm>
            <a:off x="688975" y="4333875"/>
            <a:ext cx="2349500" cy="461963"/>
          </a:xfrm>
          <a:prstGeom prst="rect">
            <a:avLst/>
          </a:prstGeom>
          <a:noFill/>
        </p:spPr>
        <p:txBody>
          <a:bodyPr wrap="none">
            <a:spAutoFit/>
          </a:bodyPr>
          <a:lstStyle/>
          <a:p>
            <a:pPr algn="ctr" eaLnBrk="1" fontAlgn="auto" hangingPunct="1">
              <a:spcBef>
                <a:spcPts val="0"/>
              </a:spcBef>
              <a:spcAft>
                <a:spcPts val="0"/>
              </a:spcAft>
              <a:buClr>
                <a:srgbClr val="000000"/>
              </a:buClr>
              <a:buFont typeface="Arial"/>
              <a:buNone/>
              <a:defRPr/>
            </a:pPr>
            <a:r>
              <a:rPr lang="en-AU" sz="2400" kern="0" dirty="0">
                <a:solidFill>
                  <a:srgbClr val="666666"/>
                </a:solidFill>
                <a:latin typeface="proxima-nova"/>
                <a:cs typeface="Arial"/>
                <a:sym typeface="Arial"/>
              </a:rPr>
              <a:t>Create tomorrow</a:t>
            </a:r>
          </a:p>
        </p:txBody>
      </p:sp>
      <p:sp>
        <p:nvSpPr>
          <p:cNvPr id="18" name="TextBox 17">
            <a:extLst>
              <a:ext uri="{FF2B5EF4-FFF2-40B4-BE49-F238E27FC236}">
                <a16:creationId xmlns:a16="http://schemas.microsoft.com/office/drawing/2014/main" id="{D3DDD995-75ED-15A2-E601-16C22C3568D0}"/>
              </a:ext>
            </a:extLst>
          </p:cNvPr>
          <p:cNvSpPr txBox="1"/>
          <p:nvPr/>
        </p:nvSpPr>
        <p:spPr>
          <a:xfrm>
            <a:off x="2720975" y="4795838"/>
            <a:ext cx="2570163" cy="461962"/>
          </a:xfrm>
          <a:prstGeom prst="rect">
            <a:avLst/>
          </a:prstGeom>
          <a:noFill/>
        </p:spPr>
        <p:txBody>
          <a:bodyPr wrap="none">
            <a:spAutoFit/>
          </a:bodyPr>
          <a:lstStyle>
            <a:defPPr marR="0" lvl="0" algn="l" rtl="0">
              <a:lnSpc>
                <a:spcPct val="100000"/>
              </a:lnSpc>
              <a:spcBef>
                <a:spcPts val="0"/>
              </a:spcBef>
              <a:spcAft>
                <a:spcPts val="0"/>
              </a:spcAft>
            </a:defPPr>
            <a:lvl1pPr>
              <a:defRPr sz="2400">
                <a:solidFill>
                  <a:srgbClr val="666666"/>
                </a:solidFill>
                <a:effectLst/>
                <a:latin typeface="proxima-nova"/>
              </a:defRPr>
            </a:lvl1pPr>
          </a:lstStyle>
          <a:p>
            <a:pPr algn="ctr" eaLnBrk="1" fontAlgn="auto" hangingPunct="1">
              <a:spcBef>
                <a:spcPts val="0"/>
              </a:spcBef>
              <a:spcAft>
                <a:spcPts val="0"/>
              </a:spcAft>
              <a:buClr>
                <a:srgbClr val="000000"/>
              </a:buClr>
              <a:buFont typeface="Arial"/>
              <a:buNone/>
              <a:defRPr/>
            </a:pPr>
            <a:r>
              <a:rPr lang="en-AU" kern="0" dirty="0">
                <a:cs typeface="Arial"/>
                <a:sym typeface="Arial"/>
              </a:rPr>
              <a:t>Walk in their shoes</a:t>
            </a:r>
          </a:p>
        </p:txBody>
      </p:sp>
      <p:sp>
        <p:nvSpPr>
          <p:cNvPr id="20" name="TextBox 19">
            <a:extLst>
              <a:ext uri="{FF2B5EF4-FFF2-40B4-BE49-F238E27FC236}">
                <a16:creationId xmlns:a16="http://schemas.microsoft.com/office/drawing/2014/main" id="{5BD44EC1-2B1E-CD7D-F85D-8222B24C43BB}"/>
              </a:ext>
            </a:extLst>
          </p:cNvPr>
          <p:cNvSpPr txBox="1"/>
          <p:nvPr/>
        </p:nvSpPr>
        <p:spPr>
          <a:xfrm>
            <a:off x="4797425" y="4333875"/>
            <a:ext cx="2347913" cy="461963"/>
          </a:xfrm>
          <a:prstGeom prst="rect">
            <a:avLst/>
          </a:prstGeom>
          <a:noFill/>
        </p:spPr>
        <p:txBody>
          <a:bodyPr wrap="none">
            <a:spAutoFit/>
          </a:bodyPr>
          <a:lstStyle>
            <a:defPPr marR="0" lvl="0" algn="l" rtl="0">
              <a:lnSpc>
                <a:spcPct val="100000"/>
              </a:lnSpc>
              <a:spcBef>
                <a:spcPts val="0"/>
              </a:spcBef>
              <a:spcAft>
                <a:spcPts val="0"/>
              </a:spcAft>
              <a:defRPr/>
            </a:defPPr>
            <a:lvl1pPr>
              <a:defRPr sz="2400">
                <a:solidFill>
                  <a:srgbClr val="666666"/>
                </a:solidFill>
                <a:effectLst/>
                <a:latin typeface="proxima-nova"/>
              </a:defRPr>
            </a:lvl1pPr>
          </a:lstStyle>
          <a:p>
            <a:pPr algn="ctr" eaLnBrk="1" fontAlgn="auto" hangingPunct="1">
              <a:spcBef>
                <a:spcPts val="0"/>
              </a:spcBef>
              <a:spcAft>
                <a:spcPts val="0"/>
              </a:spcAft>
              <a:buClr>
                <a:srgbClr val="000000"/>
              </a:buClr>
              <a:buFont typeface="Arial"/>
              <a:buNone/>
              <a:defRPr/>
            </a:pPr>
            <a:r>
              <a:rPr lang="en-AU" kern="0" dirty="0">
                <a:cs typeface="Arial"/>
                <a:sym typeface="Arial"/>
              </a:rPr>
              <a:t>Smarter together</a:t>
            </a:r>
          </a:p>
        </p:txBody>
      </p:sp>
      <p:sp>
        <p:nvSpPr>
          <p:cNvPr id="22" name="TextBox 21">
            <a:extLst>
              <a:ext uri="{FF2B5EF4-FFF2-40B4-BE49-F238E27FC236}">
                <a16:creationId xmlns:a16="http://schemas.microsoft.com/office/drawing/2014/main" id="{C32CAD27-5793-BAC9-D629-715276238504}"/>
              </a:ext>
            </a:extLst>
          </p:cNvPr>
          <p:cNvSpPr txBox="1"/>
          <p:nvPr/>
        </p:nvSpPr>
        <p:spPr>
          <a:xfrm>
            <a:off x="7054850" y="4795838"/>
            <a:ext cx="2020888" cy="461962"/>
          </a:xfrm>
          <a:prstGeom prst="rect">
            <a:avLst/>
          </a:prstGeom>
          <a:noFill/>
        </p:spPr>
        <p:txBody>
          <a:bodyPr wrap="none">
            <a:spAutoFit/>
          </a:bodyPr>
          <a:lstStyle>
            <a:defPPr marR="0" lvl="0" algn="l" rtl="0">
              <a:lnSpc>
                <a:spcPct val="100000"/>
              </a:lnSpc>
              <a:spcBef>
                <a:spcPts val="0"/>
              </a:spcBef>
              <a:spcAft>
                <a:spcPts val="0"/>
              </a:spcAft>
              <a:defRPr/>
            </a:defPPr>
            <a:lvl1pPr>
              <a:defRPr sz="2400">
                <a:solidFill>
                  <a:srgbClr val="666666"/>
                </a:solidFill>
                <a:effectLst/>
                <a:latin typeface="proxima-nova"/>
              </a:defRPr>
            </a:lvl1pPr>
          </a:lstStyle>
          <a:p>
            <a:pPr algn="ctr" eaLnBrk="1" fontAlgn="auto" hangingPunct="1">
              <a:spcBef>
                <a:spcPts val="0"/>
              </a:spcBef>
              <a:spcAft>
                <a:spcPts val="0"/>
              </a:spcAft>
              <a:buClr>
                <a:srgbClr val="000000"/>
              </a:buClr>
              <a:buFont typeface="Arial"/>
              <a:buNone/>
              <a:defRPr/>
            </a:pPr>
            <a:r>
              <a:rPr lang="en-AU" kern="0" dirty="0">
                <a:cs typeface="Arial"/>
                <a:sym typeface="Arial"/>
              </a:rPr>
              <a:t>Make it simple</a:t>
            </a:r>
          </a:p>
        </p:txBody>
      </p:sp>
      <p:sp>
        <p:nvSpPr>
          <p:cNvPr id="24" name="TextBox 23">
            <a:extLst>
              <a:ext uri="{FF2B5EF4-FFF2-40B4-BE49-F238E27FC236}">
                <a16:creationId xmlns:a16="http://schemas.microsoft.com/office/drawing/2014/main" id="{0D5CE392-FD88-3862-AACC-BB90DA8AF136}"/>
              </a:ext>
            </a:extLst>
          </p:cNvPr>
          <p:cNvSpPr txBox="1"/>
          <p:nvPr/>
        </p:nvSpPr>
        <p:spPr>
          <a:xfrm>
            <a:off x="9151938" y="4333875"/>
            <a:ext cx="2025650" cy="461963"/>
          </a:xfrm>
          <a:prstGeom prst="rect">
            <a:avLst/>
          </a:prstGeom>
          <a:noFill/>
        </p:spPr>
        <p:txBody>
          <a:bodyPr wrap="none">
            <a:spAutoFit/>
          </a:bodyPr>
          <a:lstStyle>
            <a:defPPr marR="0" lvl="0" algn="l" rtl="0">
              <a:lnSpc>
                <a:spcPct val="100000"/>
              </a:lnSpc>
              <a:spcBef>
                <a:spcPts val="0"/>
              </a:spcBef>
              <a:spcAft>
                <a:spcPts val="0"/>
              </a:spcAft>
              <a:defRPr/>
            </a:defPPr>
            <a:lvl1pPr>
              <a:defRPr sz="2400">
                <a:solidFill>
                  <a:srgbClr val="666666"/>
                </a:solidFill>
                <a:effectLst/>
                <a:latin typeface="proxima-nova"/>
              </a:defRPr>
            </a:lvl1pPr>
          </a:lstStyle>
          <a:p>
            <a:pPr algn="ctr" eaLnBrk="1" fontAlgn="auto" hangingPunct="1">
              <a:spcBef>
                <a:spcPts val="0"/>
              </a:spcBef>
              <a:spcAft>
                <a:spcPts val="0"/>
              </a:spcAft>
              <a:buClr>
                <a:srgbClr val="000000"/>
              </a:buClr>
              <a:buFont typeface="Arial"/>
              <a:buNone/>
              <a:defRPr/>
            </a:pPr>
            <a:r>
              <a:rPr lang="en-AU" kern="0" dirty="0">
                <a:cs typeface="Arial"/>
                <a:sym typeface="Arial"/>
              </a:rPr>
              <a:t>Be courageous</a:t>
            </a:r>
          </a:p>
        </p:txBody>
      </p:sp>
      <p:sp>
        <p:nvSpPr>
          <p:cNvPr id="11272" name="Title 8">
            <a:extLst>
              <a:ext uri="{FF2B5EF4-FFF2-40B4-BE49-F238E27FC236}">
                <a16:creationId xmlns:a16="http://schemas.microsoft.com/office/drawing/2014/main" id="{AA55CFBF-A9FB-B2AC-32E9-A0945D7DBA2F}"/>
              </a:ext>
            </a:extLst>
          </p:cNvPr>
          <p:cNvSpPr>
            <a:spLocks noGrp="1"/>
          </p:cNvSpPr>
          <p:nvPr>
            <p:ph type="title"/>
          </p:nvPr>
        </p:nvSpPr>
        <p:spPr>
          <a:xfrm>
            <a:off x="431800" y="252413"/>
            <a:ext cx="9601200" cy="792162"/>
          </a:xfrm>
        </p:spPr>
        <p:txBody>
          <a:bodyPr/>
          <a:lstStyle/>
          <a:p>
            <a:pPr eaLnBrk="1" hangingPunct="1">
              <a:buSzPts val="1400"/>
            </a:pPr>
            <a:r>
              <a:rPr lang="en-US" altLang="en-US" sz="4400"/>
              <a:t>Maptek believes </a:t>
            </a:r>
            <a:br>
              <a:rPr lang="en-US" altLang="en-US" sz="2800"/>
            </a:br>
            <a:r>
              <a:rPr lang="en-US" altLang="en-US" sz="2800"/>
              <a:t>Miners should be enabled to make better decisions </a:t>
            </a:r>
            <a:endParaRPr lang="en-AU" altLang="en-US" sz="2800"/>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2" name="Picture Placeholder 3" descr="Diagram&#10;&#10;Description automatically generated">
            <a:extLst>
              <a:ext uri="{FF2B5EF4-FFF2-40B4-BE49-F238E27FC236}">
                <a16:creationId xmlns:a16="http://schemas.microsoft.com/office/drawing/2014/main" id="{90CDA7BE-3EAF-2610-1E2F-746DD8681C90}"/>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a:stretch>
            <a:fillRect/>
          </a:stretch>
        </p:blipFill>
        <p:spPr/>
      </p:pic>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286587-D95F-9E0D-CC99-CF1A5738719E}"/>
              </a:ext>
            </a:extLst>
          </p:cNvPr>
          <p:cNvSpPr>
            <a:spLocks noGrp="1"/>
          </p:cNvSpPr>
          <p:nvPr>
            <p:ph type="title"/>
          </p:nvPr>
        </p:nvSpPr>
        <p:spPr>
          <a:xfrm>
            <a:off x="963613" y="692150"/>
            <a:ext cx="10363200" cy="3451225"/>
          </a:xfrm>
        </p:spPr>
        <p:txBody>
          <a:bodyPr/>
          <a:lstStyle/>
          <a:p>
            <a:pPr>
              <a:defRPr/>
            </a:pPr>
            <a:r>
              <a:rPr lang="en-AU" dirty="0"/>
              <a:t>The core business of our </a:t>
            </a:r>
            <a:br>
              <a:rPr lang="en-AU" dirty="0"/>
            </a:br>
            <a:r>
              <a:rPr lang="en-AU" dirty="0"/>
              <a:t>customers is mining. </a:t>
            </a:r>
          </a:p>
        </p:txBody>
      </p:sp>
      <p:sp>
        <p:nvSpPr>
          <p:cNvPr id="7" name="Text Placeholder 6">
            <a:extLst>
              <a:ext uri="{FF2B5EF4-FFF2-40B4-BE49-F238E27FC236}">
                <a16:creationId xmlns:a16="http://schemas.microsoft.com/office/drawing/2014/main" id="{E32D22BF-CED5-FACC-1D49-C6F9D75A01C7}"/>
              </a:ext>
            </a:extLst>
          </p:cNvPr>
          <p:cNvSpPr>
            <a:spLocks noGrp="1"/>
          </p:cNvSpPr>
          <p:nvPr>
            <p:ph type="body" idx="1"/>
          </p:nvPr>
        </p:nvSpPr>
        <p:spPr>
          <a:xfrm>
            <a:off x="963613" y="4406900"/>
            <a:ext cx="10363200" cy="1500188"/>
          </a:xfrm>
        </p:spPr>
        <p:txBody>
          <a:bodyPr/>
          <a:lstStyle/>
          <a:p>
            <a:pPr>
              <a:defRPr/>
            </a:pPr>
            <a:r>
              <a:rPr lang="en-AU"/>
              <a:t>Maptek core business is developing </a:t>
            </a:r>
            <a:br>
              <a:rPr lang="en-AU"/>
            </a:br>
            <a:r>
              <a:rPr lang="en-AU"/>
              <a:t>technology solutions for the mining industry.</a:t>
            </a:r>
            <a:endParaRPr lang="en-AU"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Text Placeholder 2">
            <a:extLst>
              <a:ext uri="{FF2B5EF4-FFF2-40B4-BE49-F238E27FC236}">
                <a16:creationId xmlns:a16="http://schemas.microsoft.com/office/drawing/2014/main" id="{AA0717CE-5DDB-B331-5ADE-9A3126A72730}"/>
              </a:ext>
            </a:extLst>
          </p:cNvPr>
          <p:cNvSpPr>
            <a:spLocks noGrp="1"/>
          </p:cNvSpPr>
          <p:nvPr>
            <p:ph type="body" sz="quarter" idx="18"/>
          </p:nvPr>
        </p:nvSpPr>
        <p:spPr>
          <a:xfrm>
            <a:off x="550863" y="1268413"/>
            <a:ext cx="6624637" cy="576262"/>
          </a:xfrm>
        </p:spPr>
        <p:txBody>
          <a:bodyPr/>
          <a:lstStyle/>
          <a:p>
            <a:r>
              <a:rPr lang="en-AU" altLang="en-US"/>
              <a:t>3D geological modelling and mine planning solution</a:t>
            </a:r>
          </a:p>
          <a:p>
            <a:endParaRPr lang="en-AU" altLang="en-US"/>
          </a:p>
        </p:txBody>
      </p:sp>
      <p:sp>
        <p:nvSpPr>
          <p:cNvPr id="4" name="Text Placeholder 3">
            <a:extLst>
              <a:ext uri="{FF2B5EF4-FFF2-40B4-BE49-F238E27FC236}">
                <a16:creationId xmlns:a16="http://schemas.microsoft.com/office/drawing/2014/main" id="{F2AD4E1A-5841-1EF1-D346-3CEB145798AD}"/>
              </a:ext>
            </a:extLst>
          </p:cNvPr>
          <p:cNvSpPr>
            <a:spLocks noGrp="1"/>
          </p:cNvSpPr>
          <p:nvPr>
            <p:ph type="body" sz="quarter" idx="19"/>
          </p:nvPr>
        </p:nvSpPr>
        <p:spPr>
          <a:xfrm>
            <a:off x="550863" y="1989138"/>
            <a:ext cx="6624637" cy="4622800"/>
          </a:xfrm>
        </p:spPr>
        <p:txBody>
          <a:bodyPr/>
          <a:lstStyle/>
          <a:p>
            <a:pPr>
              <a:defRPr/>
            </a:pPr>
            <a:r>
              <a:rPr lang="en-AU" altLang="en-US" dirty="0"/>
              <a:t>Single source of truth across technical mining processes</a:t>
            </a:r>
          </a:p>
          <a:p>
            <a:pPr>
              <a:defRPr/>
            </a:pPr>
            <a:r>
              <a:rPr lang="en-AU" altLang="en-US" dirty="0"/>
              <a:t>Feature-rich desktop solution founded on expert domain knowledge</a:t>
            </a:r>
          </a:p>
          <a:p>
            <a:pPr>
              <a:defRPr/>
            </a:pPr>
            <a:r>
              <a:rPr lang="en-AU" altLang="en-US" dirty="0"/>
              <a:t>In use across all mine and commodity types</a:t>
            </a:r>
          </a:p>
          <a:p>
            <a:pPr>
              <a:defRPr/>
            </a:pPr>
            <a:r>
              <a:rPr lang="en-AU" altLang="en-US" dirty="0"/>
              <a:t>More than 20,000 licences in more than 90 countries</a:t>
            </a:r>
          </a:p>
          <a:p>
            <a:pPr>
              <a:defRPr/>
            </a:pPr>
            <a:endParaRPr lang="en-AU" dirty="0"/>
          </a:p>
        </p:txBody>
      </p:sp>
      <p:sp>
        <p:nvSpPr>
          <p:cNvPr id="5" name="Text Placeholder 4">
            <a:extLst>
              <a:ext uri="{FF2B5EF4-FFF2-40B4-BE49-F238E27FC236}">
                <a16:creationId xmlns:a16="http://schemas.microsoft.com/office/drawing/2014/main" id="{6EF1B4EA-6D30-8916-9E54-84621CA30D6F}"/>
              </a:ext>
            </a:extLst>
          </p:cNvPr>
          <p:cNvSpPr>
            <a:spLocks noGrp="1"/>
          </p:cNvSpPr>
          <p:nvPr>
            <p:ph type="body" sz="quarter" idx="20"/>
          </p:nvPr>
        </p:nvSpPr>
        <p:spPr>
          <a:xfrm>
            <a:off x="550863" y="549275"/>
            <a:ext cx="6624637" cy="719138"/>
          </a:xfrm>
        </p:spPr>
        <p:txBody>
          <a:bodyPr/>
          <a:lstStyle/>
          <a:p>
            <a:pPr>
              <a:defRPr/>
            </a:pPr>
            <a:r>
              <a:rPr lang="en-AU" dirty="0"/>
              <a:t>Vulcan</a:t>
            </a:r>
          </a:p>
        </p:txBody>
      </p:sp>
      <p:pic>
        <p:nvPicPr>
          <p:cNvPr id="27653" name="Picture Placeholder 5" descr="A screenshot of a video game&#10;&#10;Description automatically generated with medium confidence">
            <a:extLst>
              <a:ext uri="{FF2B5EF4-FFF2-40B4-BE49-F238E27FC236}">
                <a16:creationId xmlns:a16="http://schemas.microsoft.com/office/drawing/2014/main" id="{E14C1050-BB7F-57C8-4401-E2A5D554CEDA}"/>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33182" r="38957"/>
          <a:stretch>
            <a:fillRect/>
          </a:stretch>
        </p:blipFill>
        <p:spPr>
          <a:xfrm>
            <a:off x="7535863" y="0"/>
            <a:ext cx="4656137" cy="685800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Text Placeholder 2">
            <a:extLst>
              <a:ext uri="{FF2B5EF4-FFF2-40B4-BE49-F238E27FC236}">
                <a16:creationId xmlns:a16="http://schemas.microsoft.com/office/drawing/2014/main" id="{59095AE6-59B5-8A2E-3B74-75B8F57D7185}"/>
              </a:ext>
            </a:extLst>
          </p:cNvPr>
          <p:cNvSpPr>
            <a:spLocks noGrp="1"/>
          </p:cNvSpPr>
          <p:nvPr>
            <p:ph type="body" sz="quarter" idx="18"/>
          </p:nvPr>
        </p:nvSpPr>
        <p:spPr>
          <a:xfrm>
            <a:off x="550863" y="1268413"/>
            <a:ext cx="6624637" cy="576262"/>
          </a:xfrm>
        </p:spPr>
        <p:txBody>
          <a:bodyPr/>
          <a:lstStyle/>
          <a:p>
            <a:r>
              <a:rPr lang="en-AU" altLang="en-US"/>
              <a:t>Streamlined geological modelling workflow</a:t>
            </a:r>
          </a:p>
          <a:p>
            <a:endParaRPr lang="en-AU" altLang="en-US"/>
          </a:p>
        </p:txBody>
      </p:sp>
      <p:sp>
        <p:nvSpPr>
          <p:cNvPr id="4" name="Text Placeholder 3">
            <a:extLst>
              <a:ext uri="{FF2B5EF4-FFF2-40B4-BE49-F238E27FC236}">
                <a16:creationId xmlns:a16="http://schemas.microsoft.com/office/drawing/2014/main" id="{2C2DEE76-E57A-800E-DE10-AF4CEDBA0E5E}"/>
              </a:ext>
            </a:extLst>
          </p:cNvPr>
          <p:cNvSpPr>
            <a:spLocks noGrp="1"/>
          </p:cNvSpPr>
          <p:nvPr>
            <p:ph type="body" sz="quarter" idx="19"/>
          </p:nvPr>
        </p:nvSpPr>
        <p:spPr>
          <a:xfrm>
            <a:off x="550863" y="1989138"/>
            <a:ext cx="6624637" cy="4622800"/>
          </a:xfrm>
        </p:spPr>
        <p:txBody>
          <a:bodyPr/>
          <a:lstStyle/>
          <a:p>
            <a:pPr>
              <a:defRPr/>
            </a:pPr>
            <a:r>
              <a:rPr lang="en-AU" altLang="en-US" dirty="0"/>
              <a:t>Simple workflow automates daily tasks</a:t>
            </a:r>
          </a:p>
          <a:p>
            <a:pPr>
              <a:defRPr/>
            </a:pPr>
            <a:r>
              <a:rPr lang="en-AU" altLang="en-US" dirty="0"/>
              <a:t>Step through data validation to model generation</a:t>
            </a:r>
          </a:p>
          <a:p>
            <a:pPr>
              <a:defRPr/>
            </a:pPr>
            <a:r>
              <a:rPr lang="en-AU" altLang="en-US" dirty="0"/>
              <a:t>Choose implicit or machine learning modelling approach</a:t>
            </a:r>
          </a:p>
          <a:p>
            <a:pPr>
              <a:defRPr/>
            </a:pPr>
            <a:r>
              <a:rPr lang="en-AU" altLang="en-US" dirty="0"/>
              <a:t>Test scenarios with dynamic model updates before committing to changes</a:t>
            </a:r>
          </a:p>
          <a:p>
            <a:pPr>
              <a:defRPr/>
            </a:pPr>
            <a:r>
              <a:rPr lang="en-US" dirty="0">
                <a:solidFill>
                  <a:srgbClr val="555555"/>
                </a:solidFill>
              </a:rPr>
              <a:t>Create time for high value analysis and interpretation tasks</a:t>
            </a:r>
            <a:endParaRPr lang="en-AU" altLang="en-US" dirty="0"/>
          </a:p>
          <a:p>
            <a:pPr>
              <a:defRPr/>
            </a:pPr>
            <a:endParaRPr lang="en-AU" dirty="0"/>
          </a:p>
        </p:txBody>
      </p:sp>
      <p:sp>
        <p:nvSpPr>
          <p:cNvPr id="5" name="Text Placeholder 4">
            <a:extLst>
              <a:ext uri="{FF2B5EF4-FFF2-40B4-BE49-F238E27FC236}">
                <a16:creationId xmlns:a16="http://schemas.microsoft.com/office/drawing/2014/main" id="{D35E5171-B055-95E1-F0D9-4037E33FC4A2}"/>
              </a:ext>
            </a:extLst>
          </p:cNvPr>
          <p:cNvSpPr>
            <a:spLocks noGrp="1"/>
          </p:cNvSpPr>
          <p:nvPr>
            <p:ph type="body" sz="quarter" idx="20"/>
          </p:nvPr>
        </p:nvSpPr>
        <p:spPr>
          <a:xfrm>
            <a:off x="550863" y="549275"/>
            <a:ext cx="6624637" cy="719138"/>
          </a:xfrm>
        </p:spPr>
        <p:txBody>
          <a:bodyPr/>
          <a:lstStyle/>
          <a:p>
            <a:pPr>
              <a:defRPr/>
            </a:pPr>
            <a:r>
              <a:rPr lang="en-AU" dirty="0"/>
              <a:t>Vulcan GeologyCore</a:t>
            </a:r>
          </a:p>
        </p:txBody>
      </p:sp>
      <p:pic>
        <p:nvPicPr>
          <p:cNvPr id="29701" name="Picture Placeholder 5">
            <a:extLst>
              <a:ext uri="{FF2B5EF4-FFF2-40B4-BE49-F238E27FC236}">
                <a16:creationId xmlns:a16="http://schemas.microsoft.com/office/drawing/2014/main" id="{858ED1C2-68CF-3172-7B9E-76681B8AFFC0}"/>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37161" r="37161"/>
          <a:stretch>
            <a:fillRect/>
          </a:stretch>
        </p:blipFill>
        <p:spPr>
          <a:xfrm>
            <a:off x="7535863" y="0"/>
            <a:ext cx="4656137" cy="6858000"/>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Text Placeholder 2">
            <a:extLst>
              <a:ext uri="{FF2B5EF4-FFF2-40B4-BE49-F238E27FC236}">
                <a16:creationId xmlns:a16="http://schemas.microsoft.com/office/drawing/2014/main" id="{A60E16B3-414E-83BD-19EC-7B07A96E29D3}"/>
              </a:ext>
            </a:extLst>
          </p:cNvPr>
          <p:cNvSpPr>
            <a:spLocks noGrp="1"/>
          </p:cNvSpPr>
          <p:nvPr>
            <p:ph type="body" sz="quarter" idx="18"/>
          </p:nvPr>
        </p:nvSpPr>
        <p:spPr>
          <a:xfrm>
            <a:off x="550863" y="1268413"/>
            <a:ext cx="6624637" cy="576262"/>
          </a:xfrm>
        </p:spPr>
        <p:txBody>
          <a:bodyPr/>
          <a:lstStyle/>
          <a:p>
            <a:r>
              <a:rPr lang="en-AU" altLang="en-US"/>
              <a:t>Drill and blast design and reconciliation system</a:t>
            </a:r>
          </a:p>
        </p:txBody>
      </p:sp>
      <p:sp>
        <p:nvSpPr>
          <p:cNvPr id="4" name="Text Placeholder 3">
            <a:extLst>
              <a:ext uri="{FF2B5EF4-FFF2-40B4-BE49-F238E27FC236}">
                <a16:creationId xmlns:a16="http://schemas.microsoft.com/office/drawing/2014/main" id="{B09B48B4-5FF0-0917-1F7A-4E5EFA8B0256}"/>
              </a:ext>
            </a:extLst>
          </p:cNvPr>
          <p:cNvSpPr>
            <a:spLocks noGrp="1"/>
          </p:cNvSpPr>
          <p:nvPr>
            <p:ph type="body" sz="quarter" idx="19"/>
          </p:nvPr>
        </p:nvSpPr>
        <p:spPr>
          <a:xfrm>
            <a:off x="550863" y="1989138"/>
            <a:ext cx="6624637" cy="4622800"/>
          </a:xfrm>
        </p:spPr>
        <p:txBody>
          <a:bodyPr/>
          <a:lstStyle/>
          <a:p>
            <a:pPr>
              <a:defRPr/>
            </a:pPr>
            <a:r>
              <a:rPr lang="en-AU" altLang="en-US" dirty="0"/>
              <a:t>Developed in association with mining industry</a:t>
            </a:r>
          </a:p>
          <a:p>
            <a:pPr>
              <a:defRPr/>
            </a:pPr>
            <a:r>
              <a:rPr lang="en-AU" altLang="en-US" dirty="0"/>
              <a:t>Identify productivity gains and optimise mineral recovery</a:t>
            </a:r>
          </a:p>
          <a:p>
            <a:pPr>
              <a:defRPr/>
            </a:pPr>
            <a:r>
              <a:rPr lang="en-AU" altLang="en-US" dirty="0"/>
              <a:t>Pre-empt risk and cost issues before they emerge </a:t>
            </a:r>
          </a:p>
          <a:p>
            <a:pPr>
              <a:defRPr/>
            </a:pPr>
            <a:r>
              <a:rPr lang="en-AU" altLang="en-US" dirty="0"/>
              <a:t>Advanced drill &amp; blast analysis improves performance</a:t>
            </a:r>
          </a:p>
        </p:txBody>
      </p:sp>
      <p:sp>
        <p:nvSpPr>
          <p:cNvPr id="6" name="Text Placeholder 5">
            <a:extLst>
              <a:ext uri="{FF2B5EF4-FFF2-40B4-BE49-F238E27FC236}">
                <a16:creationId xmlns:a16="http://schemas.microsoft.com/office/drawing/2014/main" id="{DBD0E0B4-B482-4B70-21E5-0E78A823E8B6}"/>
              </a:ext>
            </a:extLst>
          </p:cNvPr>
          <p:cNvSpPr>
            <a:spLocks noGrp="1"/>
          </p:cNvSpPr>
          <p:nvPr>
            <p:ph type="body" sz="quarter" idx="20"/>
          </p:nvPr>
        </p:nvSpPr>
        <p:spPr>
          <a:xfrm>
            <a:off x="550863" y="549275"/>
            <a:ext cx="6624637" cy="719138"/>
          </a:xfrm>
        </p:spPr>
        <p:txBody>
          <a:bodyPr/>
          <a:lstStyle/>
          <a:p>
            <a:pPr>
              <a:defRPr/>
            </a:pPr>
            <a:r>
              <a:rPr lang="en-AU" dirty="0"/>
              <a:t>BlastLogic</a:t>
            </a:r>
            <a:r>
              <a:rPr lang="en-AU" baseline="30000" dirty="0"/>
              <a:t> </a:t>
            </a:r>
            <a:endParaRPr lang="en-AU" dirty="0"/>
          </a:p>
        </p:txBody>
      </p:sp>
      <p:pic>
        <p:nvPicPr>
          <p:cNvPr id="33797" name="Picture Placeholder 7" descr="A picture containing night sky&#10;&#10;Description automatically generated">
            <a:extLst>
              <a:ext uri="{FF2B5EF4-FFF2-40B4-BE49-F238E27FC236}">
                <a16:creationId xmlns:a16="http://schemas.microsoft.com/office/drawing/2014/main" id="{D989E6A9-97E8-638C-F780-67D587AB1C9C}"/>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41481" r="29047" b="16080"/>
          <a:stretch>
            <a:fillRect/>
          </a:stretch>
        </p:blipFill>
        <p:spPr>
          <a:xfrm>
            <a:off x="7535863" y="0"/>
            <a:ext cx="4656137" cy="6858000"/>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Text Placeholder 9">
            <a:extLst>
              <a:ext uri="{FF2B5EF4-FFF2-40B4-BE49-F238E27FC236}">
                <a16:creationId xmlns:a16="http://schemas.microsoft.com/office/drawing/2014/main" id="{4471AED9-373B-7A2F-2209-A8C7755880FA}"/>
              </a:ext>
            </a:extLst>
          </p:cNvPr>
          <p:cNvSpPr>
            <a:spLocks noGrp="1"/>
          </p:cNvSpPr>
          <p:nvPr>
            <p:ph type="body" sz="quarter" idx="18"/>
          </p:nvPr>
        </p:nvSpPr>
        <p:spPr>
          <a:xfrm>
            <a:off x="550863" y="1268413"/>
            <a:ext cx="6624637" cy="576262"/>
          </a:xfrm>
        </p:spPr>
        <p:txBody>
          <a:bodyPr/>
          <a:lstStyle/>
          <a:p>
            <a:r>
              <a:rPr lang="en-AU" altLang="en-US"/>
              <a:t>Generate high value schedules throughout mine life</a:t>
            </a:r>
          </a:p>
          <a:p>
            <a:endParaRPr lang="en-AU" altLang="en-US"/>
          </a:p>
        </p:txBody>
      </p:sp>
      <p:sp>
        <p:nvSpPr>
          <p:cNvPr id="11" name="Text Placeholder 10">
            <a:extLst>
              <a:ext uri="{FF2B5EF4-FFF2-40B4-BE49-F238E27FC236}">
                <a16:creationId xmlns:a16="http://schemas.microsoft.com/office/drawing/2014/main" id="{7224EA01-5086-AB7C-077F-DCF64508722C}"/>
              </a:ext>
            </a:extLst>
          </p:cNvPr>
          <p:cNvSpPr>
            <a:spLocks noGrp="1"/>
          </p:cNvSpPr>
          <p:nvPr>
            <p:ph type="body" sz="quarter" idx="19"/>
          </p:nvPr>
        </p:nvSpPr>
        <p:spPr>
          <a:xfrm>
            <a:off x="550863" y="1989138"/>
            <a:ext cx="6624637" cy="4622800"/>
          </a:xfrm>
        </p:spPr>
        <p:txBody>
          <a:bodyPr/>
          <a:lstStyle/>
          <a:p>
            <a:pPr>
              <a:defRPr/>
            </a:pPr>
            <a:r>
              <a:rPr lang="en-AU" altLang="en-US" dirty="0"/>
              <a:t>Rapidly assess thousands of scenarios </a:t>
            </a:r>
          </a:p>
          <a:p>
            <a:pPr>
              <a:defRPr/>
            </a:pPr>
            <a:r>
              <a:rPr lang="en-AU" altLang="en-US" dirty="0"/>
              <a:t>Schedule across all planning horizons from short term to strategic life-of-mine</a:t>
            </a:r>
          </a:p>
          <a:p>
            <a:pPr>
              <a:defRPr/>
            </a:pPr>
            <a:r>
              <a:rPr lang="en-AU" altLang="en-US" dirty="0"/>
              <a:t>Make informed, confident decisions </a:t>
            </a:r>
          </a:p>
          <a:p>
            <a:pPr>
              <a:defRPr/>
            </a:pPr>
            <a:r>
              <a:rPr lang="en-AU" altLang="en-US" dirty="0"/>
              <a:t>Reduce costs and maximise the resource</a:t>
            </a:r>
          </a:p>
          <a:p>
            <a:pPr>
              <a:defRPr/>
            </a:pPr>
            <a:r>
              <a:rPr lang="en-AU" altLang="en-US" dirty="0"/>
              <a:t>Generate multiple schedules for analysis</a:t>
            </a:r>
          </a:p>
          <a:p>
            <a:pPr>
              <a:defRPr/>
            </a:pPr>
            <a:r>
              <a:rPr lang="en-AU" altLang="en-US" dirty="0"/>
              <a:t>Consistency of tonnes and grade throughout the mine life</a:t>
            </a:r>
          </a:p>
          <a:p>
            <a:pPr>
              <a:defRPr/>
            </a:pPr>
            <a:r>
              <a:rPr lang="en-AU" altLang="en-US" dirty="0"/>
              <a:t>Optimise operation, meet product specifications per period</a:t>
            </a:r>
          </a:p>
        </p:txBody>
      </p:sp>
      <p:sp>
        <p:nvSpPr>
          <p:cNvPr id="12" name="Text Placeholder 11">
            <a:extLst>
              <a:ext uri="{FF2B5EF4-FFF2-40B4-BE49-F238E27FC236}">
                <a16:creationId xmlns:a16="http://schemas.microsoft.com/office/drawing/2014/main" id="{B2FF0BFB-7C05-B6B3-A41D-52183F16C7E1}"/>
              </a:ext>
            </a:extLst>
          </p:cNvPr>
          <p:cNvSpPr>
            <a:spLocks noGrp="1"/>
          </p:cNvSpPr>
          <p:nvPr>
            <p:ph type="body" sz="quarter" idx="20"/>
          </p:nvPr>
        </p:nvSpPr>
        <p:spPr>
          <a:xfrm>
            <a:off x="550863" y="549275"/>
            <a:ext cx="6624637" cy="719138"/>
          </a:xfrm>
        </p:spPr>
        <p:txBody>
          <a:bodyPr/>
          <a:lstStyle/>
          <a:p>
            <a:pPr>
              <a:defRPr/>
            </a:pPr>
            <a:r>
              <a:rPr lang="en-AU"/>
              <a:t>Evolution</a:t>
            </a:r>
            <a:endParaRPr lang="en-AU" dirty="0"/>
          </a:p>
        </p:txBody>
      </p:sp>
      <p:pic>
        <p:nvPicPr>
          <p:cNvPr id="35845" name="Picture Placeholder 3" descr="A picture containing toy&#10;&#10;Description automatically generated">
            <a:extLst>
              <a:ext uri="{FF2B5EF4-FFF2-40B4-BE49-F238E27FC236}">
                <a16:creationId xmlns:a16="http://schemas.microsoft.com/office/drawing/2014/main" id="{6D77C75C-5D96-8286-5B67-3558E7CACFC9}"/>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19492" r="42319"/>
          <a:stretch>
            <a:fillRect/>
          </a:stretch>
        </p:blipFill>
        <p:spPr>
          <a:xfrm>
            <a:off x="7535863" y="0"/>
            <a:ext cx="4656137" cy="685800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Text Placeholder 8">
            <a:extLst>
              <a:ext uri="{FF2B5EF4-FFF2-40B4-BE49-F238E27FC236}">
                <a16:creationId xmlns:a16="http://schemas.microsoft.com/office/drawing/2014/main" id="{EE63CC6B-E299-68D2-F51A-0DD36D66057B}"/>
              </a:ext>
            </a:extLst>
          </p:cNvPr>
          <p:cNvSpPr>
            <a:spLocks noGrp="1"/>
          </p:cNvSpPr>
          <p:nvPr>
            <p:ph type="body" sz="quarter" idx="18"/>
          </p:nvPr>
        </p:nvSpPr>
        <p:spPr>
          <a:xfrm>
            <a:off x="550863" y="1268413"/>
            <a:ext cx="6624637" cy="576262"/>
          </a:xfrm>
        </p:spPr>
        <p:txBody>
          <a:bodyPr/>
          <a:lstStyle/>
          <a:p>
            <a:r>
              <a:rPr lang="en-AU" altLang="en-US"/>
              <a:t>Feature rich systems with built in workflows</a:t>
            </a:r>
          </a:p>
        </p:txBody>
      </p:sp>
      <p:sp>
        <p:nvSpPr>
          <p:cNvPr id="10" name="Text Placeholder 9">
            <a:extLst>
              <a:ext uri="{FF2B5EF4-FFF2-40B4-BE49-F238E27FC236}">
                <a16:creationId xmlns:a16="http://schemas.microsoft.com/office/drawing/2014/main" id="{6B48B7A6-6859-18A7-AE4B-5DC094CFDC14}"/>
              </a:ext>
            </a:extLst>
          </p:cNvPr>
          <p:cNvSpPr>
            <a:spLocks noGrp="1"/>
          </p:cNvSpPr>
          <p:nvPr>
            <p:ph type="body" sz="quarter" idx="19"/>
          </p:nvPr>
        </p:nvSpPr>
        <p:spPr>
          <a:xfrm>
            <a:off x="550863" y="1989138"/>
            <a:ext cx="6624637" cy="4622800"/>
          </a:xfrm>
        </p:spPr>
        <p:txBody>
          <a:bodyPr/>
          <a:lstStyle/>
          <a:p>
            <a:pPr>
              <a:defRPr/>
            </a:pPr>
            <a:r>
              <a:rPr lang="en-AU" altLang="en-US" dirty="0"/>
              <a:t>Safe, remote acquisition of survey data</a:t>
            </a:r>
          </a:p>
          <a:p>
            <a:pPr>
              <a:defRPr/>
            </a:pPr>
            <a:r>
              <a:rPr lang="en-AU" altLang="en-US" dirty="0"/>
              <a:t>Systems rated to IP65 for maximum durability</a:t>
            </a:r>
          </a:p>
          <a:p>
            <a:pPr>
              <a:defRPr/>
            </a:pPr>
            <a:r>
              <a:rPr lang="en-AU" altLang="en-US" dirty="0"/>
              <a:t>Development and testing meet international quality standards</a:t>
            </a:r>
          </a:p>
          <a:p>
            <a:pPr>
              <a:defRPr/>
            </a:pPr>
            <a:r>
              <a:rPr lang="en-AU" altLang="en-US" dirty="0"/>
              <a:t>Value-adding applications for slope monitoring &amp; design compliance</a:t>
            </a:r>
          </a:p>
          <a:p>
            <a:pPr>
              <a:defRPr/>
            </a:pPr>
            <a:r>
              <a:rPr lang="en-AU" altLang="en-US" dirty="0"/>
              <a:t>Co-developed hardware-software provides best user experience</a:t>
            </a:r>
          </a:p>
          <a:p>
            <a:pPr marL="0" indent="0">
              <a:buFont typeface="Arial" panose="020B0604020202020204" pitchFamily="34" charset="0"/>
              <a:buNone/>
              <a:defRPr/>
            </a:pPr>
            <a:endParaRPr lang="en-AU" altLang="en-US" b="1" dirty="0"/>
          </a:p>
        </p:txBody>
      </p:sp>
      <p:sp>
        <p:nvSpPr>
          <p:cNvPr id="11" name="Text Placeholder 10">
            <a:extLst>
              <a:ext uri="{FF2B5EF4-FFF2-40B4-BE49-F238E27FC236}">
                <a16:creationId xmlns:a16="http://schemas.microsoft.com/office/drawing/2014/main" id="{81FD7DAB-88C7-988C-496C-FCDFCA910E50}"/>
              </a:ext>
            </a:extLst>
          </p:cNvPr>
          <p:cNvSpPr>
            <a:spLocks noGrp="1"/>
          </p:cNvSpPr>
          <p:nvPr>
            <p:ph type="body" sz="quarter" idx="20"/>
          </p:nvPr>
        </p:nvSpPr>
        <p:spPr>
          <a:xfrm>
            <a:off x="550863" y="549275"/>
            <a:ext cx="6624637" cy="719138"/>
          </a:xfrm>
        </p:spPr>
        <p:txBody>
          <a:bodyPr/>
          <a:lstStyle/>
          <a:p>
            <a:pPr>
              <a:defRPr/>
            </a:pPr>
            <a:r>
              <a:rPr lang="en-AU" dirty="0"/>
              <a:t>Laser Scanners</a:t>
            </a:r>
          </a:p>
        </p:txBody>
      </p:sp>
      <p:pic>
        <p:nvPicPr>
          <p:cNvPr id="37893" name="Picture Placeholder 3" descr="A camera on a tripod in a field&#10;&#10;Description automatically generated with medium confidence">
            <a:extLst>
              <a:ext uri="{FF2B5EF4-FFF2-40B4-BE49-F238E27FC236}">
                <a16:creationId xmlns:a16="http://schemas.microsoft.com/office/drawing/2014/main" id="{1CF5EF04-A2B5-BA03-A42E-12E342FEE7F5}"/>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71976" r="9773"/>
          <a:stretch>
            <a:fillRect/>
          </a:stretch>
        </p:blipFill>
        <p:spPr>
          <a:xfrm>
            <a:off x="7535863" y="0"/>
            <a:ext cx="4656137" cy="685800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Placeholder 2">
            <a:extLst>
              <a:ext uri="{FF2B5EF4-FFF2-40B4-BE49-F238E27FC236}">
                <a16:creationId xmlns:a16="http://schemas.microsoft.com/office/drawing/2014/main" id="{12EF0F7D-79D6-E6A4-4F80-3F60E48B8B1F}"/>
              </a:ext>
            </a:extLst>
          </p:cNvPr>
          <p:cNvSpPr>
            <a:spLocks noGrp="1"/>
          </p:cNvSpPr>
          <p:nvPr>
            <p:ph type="body" sz="quarter" idx="18"/>
          </p:nvPr>
        </p:nvSpPr>
        <p:spPr>
          <a:xfrm>
            <a:off x="550863" y="1268413"/>
            <a:ext cx="6624637" cy="576262"/>
          </a:xfrm>
        </p:spPr>
        <p:txBody>
          <a:bodyPr/>
          <a:lstStyle/>
          <a:p>
            <a:r>
              <a:rPr lang="en-AU" altLang="en-US"/>
              <a:t>Machine learning approach to domain modelling</a:t>
            </a:r>
          </a:p>
          <a:p>
            <a:endParaRPr lang="en-AU" altLang="en-US"/>
          </a:p>
        </p:txBody>
      </p:sp>
      <p:sp>
        <p:nvSpPr>
          <p:cNvPr id="4" name="Text Placeholder 3">
            <a:extLst>
              <a:ext uri="{FF2B5EF4-FFF2-40B4-BE49-F238E27FC236}">
                <a16:creationId xmlns:a16="http://schemas.microsoft.com/office/drawing/2014/main" id="{5C53E097-ECFA-E058-FEF4-90E59C4C1B34}"/>
              </a:ext>
            </a:extLst>
          </p:cNvPr>
          <p:cNvSpPr>
            <a:spLocks noGrp="1"/>
          </p:cNvSpPr>
          <p:nvPr>
            <p:ph type="body" sz="quarter" idx="19"/>
          </p:nvPr>
        </p:nvSpPr>
        <p:spPr>
          <a:xfrm>
            <a:off x="550863" y="1989138"/>
            <a:ext cx="6624637" cy="4622800"/>
          </a:xfrm>
        </p:spPr>
        <p:txBody>
          <a:bodyPr/>
          <a:lstStyle/>
          <a:p>
            <a:pPr>
              <a:defRPr/>
            </a:pPr>
            <a:r>
              <a:rPr lang="en-AU" altLang="en-US" dirty="0"/>
              <a:t>Rapid, accurate resource modelling</a:t>
            </a:r>
          </a:p>
          <a:p>
            <a:pPr>
              <a:defRPr/>
            </a:pPr>
            <a:r>
              <a:rPr lang="en-AU" altLang="en-US" dirty="0"/>
              <a:t>Run multiple solutions in parallel in the cloud</a:t>
            </a:r>
          </a:p>
          <a:p>
            <a:pPr>
              <a:defRPr/>
            </a:pPr>
            <a:r>
              <a:rPr lang="en-AU" altLang="en-US" dirty="0"/>
              <a:t>Update models as new data becomes available</a:t>
            </a:r>
          </a:p>
          <a:p>
            <a:pPr>
              <a:defRPr/>
            </a:pPr>
            <a:r>
              <a:rPr lang="en-US" dirty="0">
                <a:solidFill>
                  <a:srgbClr val="555555"/>
                </a:solidFill>
              </a:rPr>
              <a:t>Evaluate scenarios to better inform project decisions</a:t>
            </a:r>
            <a:endParaRPr lang="en-AU" altLang="en-US" dirty="0"/>
          </a:p>
          <a:p>
            <a:pPr>
              <a:defRPr/>
            </a:pPr>
            <a:r>
              <a:rPr lang="en-AU" altLang="en-US" dirty="0"/>
              <a:t>Free up geologists for interpretation and analytical tasks</a:t>
            </a:r>
          </a:p>
          <a:p>
            <a:pPr>
              <a:defRPr/>
            </a:pPr>
            <a:r>
              <a:rPr lang="en-AU" altLang="en-US" dirty="0"/>
              <a:t>Output: human readable </a:t>
            </a:r>
            <a:r>
              <a:rPr lang="en-AU" altLang="en-US" dirty="0" err="1"/>
              <a:t>blockmodel</a:t>
            </a:r>
            <a:endParaRPr lang="en-AU" altLang="en-US" dirty="0"/>
          </a:p>
          <a:p>
            <a:pPr>
              <a:defRPr/>
            </a:pPr>
            <a:endParaRPr lang="en-AU" altLang="en-US" dirty="0"/>
          </a:p>
          <a:p>
            <a:pPr>
              <a:defRPr/>
            </a:pPr>
            <a:endParaRPr lang="en-AU" dirty="0"/>
          </a:p>
        </p:txBody>
      </p:sp>
      <p:sp>
        <p:nvSpPr>
          <p:cNvPr id="5" name="Text Placeholder 4">
            <a:extLst>
              <a:ext uri="{FF2B5EF4-FFF2-40B4-BE49-F238E27FC236}">
                <a16:creationId xmlns:a16="http://schemas.microsoft.com/office/drawing/2014/main" id="{6AD2573F-ED8B-5B53-FEE7-ADA147FE802C}"/>
              </a:ext>
            </a:extLst>
          </p:cNvPr>
          <p:cNvSpPr>
            <a:spLocks noGrp="1"/>
          </p:cNvSpPr>
          <p:nvPr>
            <p:ph type="body" sz="quarter" idx="20"/>
          </p:nvPr>
        </p:nvSpPr>
        <p:spPr>
          <a:xfrm>
            <a:off x="550863" y="549275"/>
            <a:ext cx="6624637" cy="719138"/>
          </a:xfrm>
        </p:spPr>
        <p:txBody>
          <a:bodyPr/>
          <a:lstStyle/>
          <a:p>
            <a:pPr>
              <a:defRPr/>
            </a:pPr>
            <a:r>
              <a:rPr lang="en-AU" dirty="0"/>
              <a:t>DomainMCF</a:t>
            </a:r>
          </a:p>
        </p:txBody>
      </p:sp>
      <p:pic>
        <p:nvPicPr>
          <p:cNvPr id="31749" name="Picture Placeholder 5">
            <a:extLst>
              <a:ext uri="{FF2B5EF4-FFF2-40B4-BE49-F238E27FC236}">
                <a16:creationId xmlns:a16="http://schemas.microsoft.com/office/drawing/2014/main" id="{96BC4389-F7F3-0B12-6666-896F94827ADB}"/>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32561" r="35052"/>
          <a:stretch>
            <a:fillRect/>
          </a:stretch>
        </p:blipFill>
        <p:spPr>
          <a:xfrm>
            <a:off x="7535863" y="0"/>
            <a:ext cx="4656137" cy="6858000"/>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Text Placeholder 8">
            <a:extLst>
              <a:ext uri="{FF2B5EF4-FFF2-40B4-BE49-F238E27FC236}">
                <a16:creationId xmlns:a16="http://schemas.microsoft.com/office/drawing/2014/main" id="{095A00AF-30C7-195B-9AFC-41D623FBF2DF}"/>
              </a:ext>
            </a:extLst>
          </p:cNvPr>
          <p:cNvSpPr>
            <a:spLocks noGrp="1"/>
          </p:cNvSpPr>
          <p:nvPr>
            <p:ph type="body" sz="quarter" idx="18"/>
          </p:nvPr>
        </p:nvSpPr>
        <p:spPr>
          <a:xfrm>
            <a:off x="550863" y="1268413"/>
            <a:ext cx="6624637" cy="576262"/>
          </a:xfrm>
        </p:spPr>
        <p:txBody>
          <a:bodyPr/>
          <a:lstStyle/>
          <a:p>
            <a:r>
              <a:rPr lang="en-AU" altLang="en-US"/>
              <a:t>Process, model and analyse point cloud data</a:t>
            </a:r>
          </a:p>
        </p:txBody>
      </p:sp>
      <p:sp>
        <p:nvSpPr>
          <p:cNvPr id="10" name="Text Placeholder 9">
            <a:extLst>
              <a:ext uri="{FF2B5EF4-FFF2-40B4-BE49-F238E27FC236}">
                <a16:creationId xmlns:a16="http://schemas.microsoft.com/office/drawing/2014/main" id="{DCB8290C-6FC3-6CD6-4B23-54B3229DB85D}"/>
              </a:ext>
            </a:extLst>
          </p:cNvPr>
          <p:cNvSpPr>
            <a:spLocks noGrp="1"/>
          </p:cNvSpPr>
          <p:nvPr>
            <p:ph type="body" sz="quarter" idx="19"/>
          </p:nvPr>
        </p:nvSpPr>
        <p:spPr>
          <a:xfrm>
            <a:off x="550863" y="1989138"/>
            <a:ext cx="6624637" cy="4622800"/>
          </a:xfrm>
        </p:spPr>
        <p:txBody>
          <a:bodyPr/>
          <a:lstStyle/>
          <a:p>
            <a:pPr>
              <a:defRPr/>
            </a:pPr>
            <a:r>
              <a:rPr lang="en-AU" altLang="en-US" dirty="0"/>
              <a:t>Update pit surfaces and manage stockpile inventories</a:t>
            </a:r>
          </a:p>
          <a:p>
            <a:pPr>
              <a:defRPr/>
            </a:pPr>
            <a:r>
              <a:rPr lang="en-AU" altLang="en-US" dirty="0"/>
              <a:t>Map highwall geology, identify faults and other structures</a:t>
            </a:r>
          </a:p>
          <a:p>
            <a:pPr>
              <a:defRPr/>
            </a:pPr>
            <a:r>
              <a:rPr lang="en-AU" altLang="en-US" dirty="0"/>
              <a:t>Compare design surface to as-built and other surfaces </a:t>
            </a:r>
          </a:p>
          <a:p>
            <a:pPr>
              <a:defRPr/>
            </a:pPr>
            <a:r>
              <a:rPr lang="en-AU" altLang="en-US" dirty="0"/>
              <a:t>Intuitively define geology directly from 3D point cloud data</a:t>
            </a:r>
          </a:p>
          <a:p>
            <a:pPr>
              <a:defRPr/>
            </a:pPr>
            <a:r>
              <a:rPr lang="en-AU" altLang="en-US" dirty="0"/>
              <a:t>Calculate </a:t>
            </a:r>
            <a:r>
              <a:rPr lang="en-AU" altLang="en-US" dirty="0" err="1"/>
              <a:t>underdig</a:t>
            </a:r>
            <a:r>
              <a:rPr lang="en-AU" altLang="en-US" dirty="0"/>
              <a:t>, </a:t>
            </a:r>
            <a:r>
              <a:rPr lang="en-AU" altLang="en-US" dirty="0" err="1"/>
              <a:t>overdig</a:t>
            </a:r>
            <a:r>
              <a:rPr lang="en-AU" altLang="en-US" dirty="0"/>
              <a:t> and volume variances</a:t>
            </a:r>
          </a:p>
          <a:p>
            <a:pPr>
              <a:defRPr/>
            </a:pPr>
            <a:r>
              <a:rPr lang="en-AU" altLang="en-US" dirty="0"/>
              <a:t>Report accurate spatial data for mine planning and scheduling</a:t>
            </a:r>
          </a:p>
          <a:p>
            <a:pPr>
              <a:defRPr/>
            </a:pPr>
            <a:r>
              <a:rPr lang="en-AU" altLang="en-US" dirty="0"/>
              <a:t>Fragmentation and geotechnical analysis</a:t>
            </a:r>
          </a:p>
        </p:txBody>
      </p:sp>
      <p:sp>
        <p:nvSpPr>
          <p:cNvPr id="11" name="Text Placeholder 10">
            <a:extLst>
              <a:ext uri="{FF2B5EF4-FFF2-40B4-BE49-F238E27FC236}">
                <a16:creationId xmlns:a16="http://schemas.microsoft.com/office/drawing/2014/main" id="{583E7FAD-4F1C-BB7B-13EE-EBF95FAE1997}"/>
              </a:ext>
            </a:extLst>
          </p:cNvPr>
          <p:cNvSpPr>
            <a:spLocks noGrp="1"/>
          </p:cNvSpPr>
          <p:nvPr>
            <p:ph type="body" sz="quarter" idx="20"/>
          </p:nvPr>
        </p:nvSpPr>
        <p:spPr>
          <a:xfrm>
            <a:off x="550863" y="549275"/>
            <a:ext cx="6624637" cy="719138"/>
          </a:xfrm>
        </p:spPr>
        <p:txBody>
          <a:bodyPr/>
          <a:lstStyle/>
          <a:p>
            <a:pPr>
              <a:defRPr/>
            </a:pPr>
            <a:r>
              <a:rPr lang="en-AU" dirty="0"/>
              <a:t>PointStudio</a:t>
            </a:r>
          </a:p>
        </p:txBody>
      </p:sp>
      <p:pic>
        <p:nvPicPr>
          <p:cNvPr id="39941" name="Picture Placeholder 3">
            <a:extLst>
              <a:ext uri="{FF2B5EF4-FFF2-40B4-BE49-F238E27FC236}">
                <a16:creationId xmlns:a16="http://schemas.microsoft.com/office/drawing/2014/main" id="{2DA4C77D-2C4A-45FB-63B3-5284EFB1FC13}"/>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32999" r="32999"/>
          <a:stretch>
            <a:fillRect/>
          </a:stretch>
        </p:blipFill>
        <p:spPr>
          <a:xfrm>
            <a:off x="7535863" y="0"/>
            <a:ext cx="4656137" cy="6858000"/>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Text Placeholder 8">
            <a:extLst>
              <a:ext uri="{FF2B5EF4-FFF2-40B4-BE49-F238E27FC236}">
                <a16:creationId xmlns:a16="http://schemas.microsoft.com/office/drawing/2014/main" id="{E751EA16-44CF-E572-697B-CED91813CFF7}"/>
              </a:ext>
            </a:extLst>
          </p:cNvPr>
          <p:cNvSpPr>
            <a:spLocks noGrp="1"/>
          </p:cNvSpPr>
          <p:nvPr>
            <p:ph type="body" sz="quarter" idx="18"/>
          </p:nvPr>
        </p:nvSpPr>
        <p:spPr>
          <a:xfrm>
            <a:off x="550863" y="1268413"/>
            <a:ext cx="6624637" cy="576262"/>
          </a:xfrm>
        </p:spPr>
        <p:txBody>
          <a:bodyPr/>
          <a:lstStyle/>
          <a:p>
            <a:r>
              <a:rPr lang="en-AU" altLang="en-US"/>
              <a:t>Online service for visualising, analysing and dynamically updating surfaces</a:t>
            </a:r>
          </a:p>
        </p:txBody>
      </p:sp>
      <p:sp>
        <p:nvSpPr>
          <p:cNvPr id="10" name="Text Placeholder 9">
            <a:extLst>
              <a:ext uri="{FF2B5EF4-FFF2-40B4-BE49-F238E27FC236}">
                <a16:creationId xmlns:a16="http://schemas.microsoft.com/office/drawing/2014/main" id="{B05C4786-9058-89E3-3165-1F026B68AED4}"/>
              </a:ext>
            </a:extLst>
          </p:cNvPr>
          <p:cNvSpPr>
            <a:spLocks noGrp="1"/>
          </p:cNvSpPr>
          <p:nvPr>
            <p:ph type="body" sz="quarter" idx="19"/>
          </p:nvPr>
        </p:nvSpPr>
        <p:spPr>
          <a:xfrm>
            <a:off x="550863" y="1989138"/>
            <a:ext cx="6624637" cy="4622800"/>
          </a:xfrm>
        </p:spPr>
        <p:txBody>
          <a:bodyPr/>
          <a:lstStyle/>
          <a:p>
            <a:pPr>
              <a:defRPr/>
            </a:pPr>
            <a:r>
              <a:rPr lang="en-AU" altLang="en-US" dirty="0"/>
              <a:t>Single source of survey truth across your project</a:t>
            </a:r>
          </a:p>
          <a:p>
            <a:pPr>
              <a:defRPr/>
            </a:pPr>
            <a:r>
              <a:rPr lang="en-AU" altLang="en-US" dirty="0"/>
              <a:t>Efficiently manage survey data for your mine or project</a:t>
            </a:r>
          </a:p>
          <a:p>
            <a:pPr>
              <a:defRPr/>
            </a:pPr>
            <a:r>
              <a:rPr lang="en-AU" altLang="en-US" dirty="0"/>
              <a:t>Dynamic representation of full or partial surfaces</a:t>
            </a:r>
          </a:p>
          <a:p>
            <a:pPr>
              <a:defRPr/>
            </a:pPr>
            <a:r>
              <a:rPr lang="en-AU" altLang="en-US" dirty="0"/>
              <a:t>Apply the latest available data to downstream tasks</a:t>
            </a:r>
          </a:p>
          <a:p>
            <a:pPr>
              <a:defRPr/>
            </a:pPr>
            <a:r>
              <a:rPr lang="en-AU" altLang="en-US" dirty="0"/>
              <a:t>Improved cross-team and inter-department collaboration</a:t>
            </a:r>
          </a:p>
        </p:txBody>
      </p:sp>
      <p:sp>
        <p:nvSpPr>
          <p:cNvPr id="11" name="Text Placeholder 10">
            <a:extLst>
              <a:ext uri="{FF2B5EF4-FFF2-40B4-BE49-F238E27FC236}">
                <a16:creationId xmlns:a16="http://schemas.microsoft.com/office/drawing/2014/main" id="{35CDB0BF-C9D8-49C3-0E1C-22DC8F396BA9}"/>
              </a:ext>
            </a:extLst>
          </p:cNvPr>
          <p:cNvSpPr>
            <a:spLocks noGrp="1"/>
          </p:cNvSpPr>
          <p:nvPr>
            <p:ph type="body" sz="quarter" idx="20"/>
          </p:nvPr>
        </p:nvSpPr>
        <p:spPr>
          <a:xfrm>
            <a:off x="550863" y="549275"/>
            <a:ext cx="6624637" cy="719138"/>
          </a:xfrm>
        </p:spPr>
        <p:txBody>
          <a:bodyPr/>
          <a:lstStyle/>
          <a:p>
            <a:pPr>
              <a:defRPr/>
            </a:pPr>
            <a:r>
              <a:rPr lang="en-AU" dirty="0"/>
              <a:t>GeoSpatial Manager</a:t>
            </a:r>
          </a:p>
        </p:txBody>
      </p:sp>
      <p:pic>
        <p:nvPicPr>
          <p:cNvPr id="41989" name="Picture Placeholder 3">
            <a:extLst>
              <a:ext uri="{FF2B5EF4-FFF2-40B4-BE49-F238E27FC236}">
                <a16:creationId xmlns:a16="http://schemas.microsoft.com/office/drawing/2014/main" id="{15FDC315-A16D-5878-C6CA-D3339873F7DF}"/>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26225" r="17252"/>
          <a:stretch>
            <a:fillRect/>
          </a:stretch>
        </p:blipFill>
        <p:spPr>
          <a:xfrm>
            <a:off x="7535863" y="0"/>
            <a:ext cx="4656137" cy="6858000"/>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034" name="Picture 4">
            <a:extLst>
              <a:ext uri="{FF2B5EF4-FFF2-40B4-BE49-F238E27FC236}">
                <a16:creationId xmlns:a16="http://schemas.microsoft.com/office/drawing/2014/main" id="{EDE7BBB4-E6A2-6836-7A28-3A0ED4E1D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8025" y="333375"/>
            <a:ext cx="8191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14">
            <a:extLst>
              <a:ext uri="{FF2B5EF4-FFF2-40B4-BE49-F238E27FC236}">
                <a16:creationId xmlns:a16="http://schemas.microsoft.com/office/drawing/2014/main" id="{A421EBD4-260E-687F-CA1A-3172E351CA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7338" y="180975"/>
            <a:ext cx="1344612"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 Placeholder 2">
            <a:extLst>
              <a:ext uri="{FF2B5EF4-FFF2-40B4-BE49-F238E27FC236}">
                <a16:creationId xmlns:a16="http://schemas.microsoft.com/office/drawing/2014/main" id="{BAB29939-F7E2-8F57-D3F5-C3A0D82B7E3E}"/>
              </a:ext>
            </a:extLst>
          </p:cNvPr>
          <p:cNvSpPr>
            <a:spLocks noGrp="1"/>
          </p:cNvSpPr>
          <p:nvPr>
            <p:ph type="body" sz="quarter" idx="18"/>
          </p:nvPr>
        </p:nvSpPr>
        <p:spPr>
          <a:xfrm>
            <a:off x="550863" y="1268413"/>
            <a:ext cx="6624637" cy="576262"/>
          </a:xfrm>
        </p:spPr>
        <p:txBody>
          <a:bodyPr/>
          <a:lstStyle/>
          <a:p>
            <a:r>
              <a:rPr lang="en-AU" altLang="en-US"/>
              <a:t>Safe, accurate monitoring solution</a:t>
            </a:r>
          </a:p>
        </p:txBody>
      </p:sp>
      <p:sp>
        <p:nvSpPr>
          <p:cNvPr id="4" name="Text Placeholder 3">
            <a:extLst>
              <a:ext uri="{FF2B5EF4-FFF2-40B4-BE49-F238E27FC236}">
                <a16:creationId xmlns:a16="http://schemas.microsoft.com/office/drawing/2014/main" id="{4684B606-C4DB-97DB-8F82-7C6CE65EBE3F}"/>
              </a:ext>
            </a:extLst>
          </p:cNvPr>
          <p:cNvSpPr>
            <a:spLocks noGrp="1"/>
          </p:cNvSpPr>
          <p:nvPr>
            <p:ph type="body" sz="quarter" idx="19"/>
          </p:nvPr>
        </p:nvSpPr>
        <p:spPr>
          <a:xfrm>
            <a:off x="550863" y="1989138"/>
            <a:ext cx="6624637" cy="4622800"/>
          </a:xfrm>
        </p:spPr>
        <p:txBody>
          <a:bodyPr/>
          <a:lstStyle/>
          <a:p>
            <a:pPr>
              <a:defRPr/>
            </a:pPr>
            <a:r>
              <a:rPr lang="en-AU" altLang="en-US"/>
              <a:t>Monitoring and survey integrated in single product</a:t>
            </a:r>
          </a:p>
          <a:p>
            <a:pPr>
              <a:defRPr/>
            </a:pPr>
            <a:r>
              <a:rPr lang="en-AU" altLang="en-US"/>
              <a:t>Reliable and accurate results for monitoring risk</a:t>
            </a:r>
          </a:p>
          <a:p>
            <a:pPr>
              <a:defRPr/>
            </a:pPr>
            <a:r>
              <a:rPr lang="en-AU" altLang="en-US"/>
              <a:t>Automated, streamlined workflow</a:t>
            </a:r>
          </a:p>
          <a:p>
            <a:pPr>
              <a:defRPr/>
            </a:pPr>
            <a:r>
              <a:rPr lang="en-AU" altLang="en-US"/>
              <a:t>Monitor multiple zones in a scene </a:t>
            </a:r>
          </a:p>
          <a:p>
            <a:pPr>
              <a:defRPr/>
            </a:pPr>
            <a:r>
              <a:rPr lang="en-AU" altLang="en-US"/>
              <a:t>3D visualisation of surface changes in topographical context</a:t>
            </a:r>
            <a:endParaRPr lang="en-AU" altLang="en-US" dirty="0"/>
          </a:p>
        </p:txBody>
      </p:sp>
      <p:sp>
        <p:nvSpPr>
          <p:cNvPr id="5" name="Text Placeholder 4">
            <a:extLst>
              <a:ext uri="{FF2B5EF4-FFF2-40B4-BE49-F238E27FC236}">
                <a16:creationId xmlns:a16="http://schemas.microsoft.com/office/drawing/2014/main" id="{114640BB-C367-8029-2FA6-03A15B728202}"/>
              </a:ext>
            </a:extLst>
          </p:cNvPr>
          <p:cNvSpPr>
            <a:spLocks noGrp="1"/>
          </p:cNvSpPr>
          <p:nvPr>
            <p:ph type="body" sz="quarter" idx="20"/>
          </p:nvPr>
        </p:nvSpPr>
        <p:spPr>
          <a:xfrm>
            <a:off x="550863" y="549275"/>
            <a:ext cx="6624637" cy="719138"/>
          </a:xfrm>
        </p:spPr>
        <p:txBody>
          <a:bodyPr/>
          <a:lstStyle/>
          <a:p>
            <a:pPr>
              <a:defRPr/>
            </a:pPr>
            <a:r>
              <a:rPr lang="en-AU"/>
              <a:t>Sentry</a:t>
            </a:r>
            <a:endParaRPr lang="en-AU" dirty="0"/>
          </a:p>
        </p:txBody>
      </p:sp>
      <p:pic>
        <p:nvPicPr>
          <p:cNvPr id="44039" name="Picture Placeholder 5">
            <a:extLst>
              <a:ext uri="{FF2B5EF4-FFF2-40B4-BE49-F238E27FC236}">
                <a16:creationId xmlns:a16="http://schemas.microsoft.com/office/drawing/2014/main" id="{1D2920C4-B5F4-2DDA-736D-8BB22C2DA2C3}"/>
              </a:ext>
            </a:extLst>
          </p:cNvPr>
          <p:cNvPicPr>
            <a:picLocks noGrp="1" noChangeAspect="1" noChangeArrowheads="1"/>
          </p:cNvPicPr>
          <p:nvPr>
            <p:ph type="pic" sz="quarter" idx="13"/>
          </p:nvPr>
        </p:nvPicPr>
        <p:blipFill>
          <a:blip r:embed="rId5">
            <a:extLst>
              <a:ext uri="{28A0092B-C50C-407E-A947-70E740481C1C}">
                <a14:useLocalDpi xmlns:a14="http://schemas.microsoft.com/office/drawing/2010/main" val="0"/>
              </a:ext>
            </a:extLst>
          </a:blip>
          <a:srcRect l="39336" t="22865" r="2290" b="7738"/>
          <a:stretch>
            <a:fillRect/>
          </a:stretch>
        </p:blipFill>
        <p:spPr>
          <a:xfrm>
            <a:off x="7535863" y="0"/>
            <a:ext cx="4656137" cy="6858000"/>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Text Placeholder 2">
            <a:extLst>
              <a:ext uri="{FF2B5EF4-FFF2-40B4-BE49-F238E27FC236}">
                <a16:creationId xmlns:a16="http://schemas.microsoft.com/office/drawing/2014/main" id="{B2E10430-7EB3-763D-032F-33BDE823CEC7}"/>
              </a:ext>
            </a:extLst>
          </p:cNvPr>
          <p:cNvSpPr>
            <a:spLocks noGrp="1"/>
          </p:cNvSpPr>
          <p:nvPr>
            <p:ph type="body" sz="quarter" idx="18"/>
          </p:nvPr>
        </p:nvSpPr>
        <p:spPr>
          <a:xfrm>
            <a:off x="550863" y="1268413"/>
            <a:ext cx="6769100" cy="576262"/>
          </a:xfrm>
        </p:spPr>
        <p:txBody>
          <a:bodyPr/>
          <a:lstStyle/>
          <a:p>
            <a:r>
              <a:rPr lang="en-US" altLang="en-US"/>
              <a:t>Real time production performance tracking and visualisation</a:t>
            </a:r>
          </a:p>
          <a:p>
            <a:endParaRPr lang="en-AU" altLang="en-US"/>
          </a:p>
        </p:txBody>
      </p:sp>
      <p:sp>
        <p:nvSpPr>
          <p:cNvPr id="4" name="Text Placeholder 3">
            <a:extLst>
              <a:ext uri="{FF2B5EF4-FFF2-40B4-BE49-F238E27FC236}">
                <a16:creationId xmlns:a16="http://schemas.microsoft.com/office/drawing/2014/main" id="{CCE0B9F0-3ADD-1937-71AB-ADDC15276804}"/>
              </a:ext>
            </a:extLst>
          </p:cNvPr>
          <p:cNvSpPr>
            <a:spLocks noGrp="1"/>
          </p:cNvSpPr>
          <p:nvPr>
            <p:ph type="body" sz="quarter" idx="19"/>
          </p:nvPr>
        </p:nvSpPr>
        <p:spPr>
          <a:xfrm>
            <a:off x="550863" y="1989138"/>
            <a:ext cx="6624637" cy="4622800"/>
          </a:xfrm>
        </p:spPr>
        <p:txBody>
          <a:bodyPr/>
          <a:lstStyle/>
          <a:p>
            <a:pPr>
              <a:defRPr/>
            </a:pPr>
            <a:r>
              <a:rPr lang="en-AU" altLang="en-US" dirty="0"/>
              <a:t>Acquire, validate and report data for tracking and reconciling material across the mining value chain</a:t>
            </a:r>
          </a:p>
          <a:p>
            <a:pPr>
              <a:defRPr/>
            </a:pPr>
            <a:r>
              <a:rPr lang="en-US" dirty="0">
                <a:solidFill>
                  <a:srgbClr val="555555"/>
                </a:solidFill>
              </a:rPr>
              <a:t>Reconcile </a:t>
            </a:r>
            <a:r>
              <a:rPr lang="en-US" dirty="0" err="1">
                <a:solidFill>
                  <a:srgbClr val="555555"/>
                </a:solidFill>
              </a:rPr>
              <a:t>tonnes</a:t>
            </a:r>
            <a:r>
              <a:rPr lang="en-US" dirty="0">
                <a:solidFill>
                  <a:srgbClr val="555555"/>
                </a:solidFill>
              </a:rPr>
              <a:t> and quality, and track compliance to plan across your operation</a:t>
            </a:r>
          </a:p>
          <a:p>
            <a:pPr>
              <a:defRPr/>
            </a:pPr>
            <a:r>
              <a:rPr lang="en-US" dirty="0">
                <a:solidFill>
                  <a:srgbClr val="555555"/>
                </a:solidFill>
              </a:rPr>
              <a:t>Leverage the data and systems at your mine to gain understanding and opportunity</a:t>
            </a:r>
          </a:p>
          <a:p>
            <a:pPr>
              <a:defRPr/>
            </a:pPr>
            <a:r>
              <a:rPr lang="en-US" dirty="0">
                <a:solidFill>
                  <a:srgbClr val="555555"/>
                </a:solidFill>
              </a:rPr>
              <a:t>Deployed as an integrated enterprise system with </a:t>
            </a:r>
            <a:r>
              <a:rPr lang="en-US" dirty="0" err="1">
                <a:solidFill>
                  <a:srgbClr val="555555"/>
                </a:solidFill>
              </a:rPr>
              <a:t>centralised</a:t>
            </a:r>
            <a:r>
              <a:rPr lang="en-US" dirty="0">
                <a:solidFill>
                  <a:srgbClr val="555555"/>
                </a:solidFill>
              </a:rPr>
              <a:t>, live reporting to support your business.</a:t>
            </a:r>
          </a:p>
          <a:p>
            <a:pPr>
              <a:defRPr/>
            </a:pPr>
            <a:endParaRPr lang="en-US" dirty="0">
              <a:solidFill>
                <a:srgbClr val="555555"/>
              </a:solidFill>
            </a:endParaRPr>
          </a:p>
          <a:p>
            <a:pPr>
              <a:defRPr/>
            </a:pPr>
            <a:endParaRPr lang="en-AU" altLang="en-US" dirty="0"/>
          </a:p>
          <a:p>
            <a:pPr>
              <a:defRPr/>
            </a:pPr>
            <a:endParaRPr lang="en-AU" dirty="0"/>
          </a:p>
        </p:txBody>
      </p:sp>
      <p:sp>
        <p:nvSpPr>
          <p:cNvPr id="5" name="Text Placeholder 4">
            <a:extLst>
              <a:ext uri="{FF2B5EF4-FFF2-40B4-BE49-F238E27FC236}">
                <a16:creationId xmlns:a16="http://schemas.microsoft.com/office/drawing/2014/main" id="{DB340F69-C43C-35FD-1D38-5D447ECDE7FB}"/>
              </a:ext>
            </a:extLst>
          </p:cNvPr>
          <p:cNvSpPr>
            <a:spLocks noGrp="1"/>
          </p:cNvSpPr>
          <p:nvPr>
            <p:ph type="body" sz="quarter" idx="20"/>
          </p:nvPr>
        </p:nvSpPr>
        <p:spPr>
          <a:xfrm>
            <a:off x="550863" y="549275"/>
            <a:ext cx="6624637" cy="719138"/>
          </a:xfrm>
        </p:spPr>
        <p:txBody>
          <a:bodyPr/>
          <a:lstStyle/>
          <a:p>
            <a:pPr>
              <a:defRPr/>
            </a:pPr>
            <a:r>
              <a:rPr lang="en-AU" dirty="0"/>
              <a:t>MRT </a:t>
            </a:r>
            <a:r>
              <a:rPr lang="en-AU" sz="2400" dirty="0"/>
              <a:t>(Material Resource Tracking)</a:t>
            </a:r>
          </a:p>
        </p:txBody>
      </p:sp>
      <p:pic>
        <p:nvPicPr>
          <p:cNvPr id="46085" name="Picture Placeholder 5" descr="A picture containing sky, outdoor, farm machine&#10;&#10;Description automatically generated">
            <a:extLst>
              <a:ext uri="{FF2B5EF4-FFF2-40B4-BE49-F238E27FC236}">
                <a16:creationId xmlns:a16="http://schemas.microsoft.com/office/drawing/2014/main" id="{DB5EC279-5271-29F3-03B5-AD124BA685F9}"/>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1717" t="9151" r="61308" b="9151"/>
          <a:stretch>
            <a:fillRect/>
          </a:stretch>
        </p:blipFill>
        <p:spPr>
          <a:xfrm>
            <a:off x="7535863" y="0"/>
            <a:ext cx="4656137" cy="685800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Text Placeholder 2">
            <a:extLst>
              <a:ext uri="{FF2B5EF4-FFF2-40B4-BE49-F238E27FC236}">
                <a16:creationId xmlns:a16="http://schemas.microsoft.com/office/drawing/2014/main" id="{70DBB163-C92E-AF61-47D9-B87EC922D999}"/>
              </a:ext>
            </a:extLst>
          </p:cNvPr>
          <p:cNvSpPr>
            <a:spLocks noGrp="1"/>
          </p:cNvSpPr>
          <p:nvPr>
            <p:ph type="body" sz="quarter" idx="18"/>
          </p:nvPr>
        </p:nvSpPr>
        <p:spPr>
          <a:xfrm>
            <a:off x="550863" y="1268413"/>
            <a:ext cx="6624637" cy="576262"/>
          </a:xfrm>
        </p:spPr>
        <p:txBody>
          <a:bodyPr/>
          <a:lstStyle/>
          <a:p>
            <a:r>
              <a:rPr lang="en-US" altLang="en-US"/>
              <a:t>Fleet management and vehicle interaction management systems</a:t>
            </a:r>
          </a:p>
          <a:p>
            <a:endParaRPr lang="en-AU" altLang="en-US"/>
          </a:p>
        </p:txBody>
      </p:sp>
      <p:sp>
        <p:nvSpPr>
          <p:cNvPr id="4" name="Text Placeholder 3">
            <a:extLst>
              <a:ext uri="{FF2B5EF4-FFF2-40B4-BE49-F238E27FC236}">
                <a16:creationId xmlns:a16="http://schemas.microsoft.com/office/drawing/2014/main" id="{B7B4F36A-6E61-4A1B-3E34-A99B872924F8}"/>
              </a:ext>
            </a:extLst>
          </p:cNvPr>
          <p:cNvSpPr>
            <a:spLocks noGrp="1"/>
          </p:cNvSpPr>
          <p:nvPr>
            <p:ph type="body" sz="quarter" idx="19"/>
          </p:nvPr>
        </p:nvSpPr>
        <p:spPr>
          <a:xfrm>
            <a:off x="550863" y="1989138"/>
            <a:ext cx="6624637" cy="4622800"/>
          </a:xfrm>
        </p:spPr>
        <p:txBody>
          <a:bodyPr/>
          <a:lstStyle/>
          <a:p>
            <a:pPr>
              <a:defRPr/>
            </a:pPr>
            <a:r>
              <a:rPr lang="en-AU" altLang="en-US" dirty="0"/>
              <a:t>Decentralised system works anywhere and everywhere at any time</a:t>
            </a:r>
          </a:p>
          <a:p>
            <a:pPr>
              <a:defRPr/>
            </a:pPr>
            <a:r>
              <a:rPr lang="en-AU" altLang="en-US" dirty="0"/>
              <a:t>Rich functionality and situation awareness alongside collision avoidance</a:t>
            </a:r>
          </a:p>
          <a:p>
            <a:pPr>
              <a:defRPr/>
            </a:pPr>
            <a:r>
              <a:rPr lang="en-AU" altLang="en-US" dirty="0"/>
              <a:t>Advanced ranging capability with metre accuracy for underground deployment</a:t>
            </a:r>
          </a:p>
          <a:p>
            <a:pPr>
              <a:defRPr/>
            </a:pPr>
            <a:r>
              <a:rPr lang="en-US" dirty="0">
                <a:solidFill>
                  <a:srgbClr val="555555"/>
                </a:solidFill>
              </a:rPr>
              <a:t>Intuitive operator interface incorporates human-system ergonomic expertise</a:t>
            </a:r>
          </a:p>
        </p:txBody>
      </p:sp>
      <p:sp>
        <p:nvSpPr>
          <p:cNvPr id="5" name="Text Placeholder 4">
            <a:extLst>
              <a:ext uri="{FF2B5EF4-FFF2-40B4-BE49-F238E27FC236}">
                <a16:creationId xmlns:a16="http://schemas.microsoft.com/office/drawing/2014/main" id="{144CA9A3-9A13-B85F-3224-290D5E0D2B73}"/>
              </a:ext>
            </a:extLst>
          </p:cNvPr>
          <p:cNvSpPr>
            <a:spLocks noGrp="1"/>
          </p:cNvSpPr>
          <p:nvPr>
            <p:ph type="body" sz="quarter" idx="20"/>
          </p:nvPr>
        </p:nvSpPr>
        <p:spPr>
          <a:xfrm>
            <a:off x="550863" y="549275"/>
            <a:ext cx="6624637" cy="719138"/>
          </a:xfrm>
        </p:spPr>
        <p:txBody>
          <a:bodyPr/>
          <a:lstStyle/>
          <a:p>
            <a:pPr>
              <a:defRPr/>
            </a:pPr>
            <a:r>
              <a:rPr lang="en-AU" dirty="0"/>
              <a:t>MMP </a:t>
            </a:r>
            <a:r>
              <a:rPr lang="en-AU" sz="2400" dirty="0"/>
              <a:t>(Mine Management Platform)</a:t>
            </a:r>
          </a:p>
        </p:txBody>
      </p:sp>
      <p:pic>
        <p:nvPicPr>
          <p:cNvPr id="48133" name="Picture Placeholder 2" descr="A picture containing hole, night sky&#10;&#10;Description automatically generated">
            <a:extLst>
              <a:ext uri="{FF2B5EF4-FFF2-40B4-BE49-F238E27FC236}">
                <a16:creationId xmlns:a16="http://schemas.microsoft.com/office/drawing/2014/main" id="{4C395AE9-AF22-41F6-8C06-D0EA36A69925}"/>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62997" r="3056"/>
          <a:stretch>
            <a:fillRect/>
          </a:stretch>
        </p:blipFill>
        <p:spPr>
          <a:xfrm>
            <a:off x="7535863" y="0"/>
            <a:ext cx="4656137" cy="685800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Text Placeholder 2">
            <a:extLst>
              <a:ext uri="{FF2B5EF4-FFF2-40B4-BE49-F238E27FC236}">
                <a16:creationId xmlns:a16="http://schemas.microsoft.com/office/drawing/2014/main" id="{98A0EB2D-3D64-4EA4-83D2-FC126F543B88}"/>
              </a:ext>
            </a:extLst>
          </p:cNvPr>
          <p:cNvSpPr>
            <a:spLocks noGrp="1"/>
          </p:cNvSpPr>
          <p:nvPr>
            <p:ph type="body" sz="quarter" idx="18"/>
          </p:nvPr>
        </p:nvSpPr>
        <p:spPr>
          <a:xfrm>
            <a:off x="550863" y="1268413"/>
            <a:ext cx="6624637" cy="576262"/>
          </a:xfrm>
        </p:spPr>
        <p:txBody>
          <a:bodyPr/>
          <a:lstStyle/>
          <a:p>
            <a:r>
              <a:rPr lang="en-AU" altLang="en-US"/>
              <a:t>Integrated platform for Maptek products and services</a:t>
            </a:r>
          </a:p>
        </p:txBody>
      </p:sp>
      <p:sp>
        <p:nvSpPr>
          <p:cNvPr id="4" name="Text Placeholder 3">
            <a:extLst>
              <a:ext uri="{FF2B5EF4-FFF2-40B4-BE49-F238E27FC236}">
                <a16:creationId xmlns:a16="http://schemas.microsoft.com/office/drawing/2014/main" id="{D140765D-02E7-AC01-4114-01C79034E000}"/>
              </a:ext>
            </a:extLst>
          </p:cNvPr>
          <p:cNvSpPr>
            <a:spLocks noGrp="1"/>
          </p:cNvSpPr>
          <p:nvPr>
            <p:ph type="body" sz="quarter" idx="19"/>
          </p:nvPr>
        </p:nvSpPr>
        <p:spPr>
          <a:xfrm>
            <a:off x="550863" y="1989138"/>
            <a:ext cx="6624637" cy="4622800"/>
          </a:xfrm>
        </p:spPr>
        <p:txBody>
          <a:bodyPr/>
          <a:lstStyle/>
          <a:p>
            <a:pPr>
              <a:defRPr/>
            </a:pPr>
            <a:r>
              <a:rPr lang="en-AU" altLang="en-US" dirty="0"/>
              <a:t>Workbench streamlines access to Maptek applications and common tools</a:t>
            </a:r>
          </a:p>
          <a:p>
            <a:pPr>
              <a:defRPr/>
            </a:pPr>
            <a:r>
              <a:rPr lang="en-AU" altLang="en-US" dirty="0"/>
              <a:t>Single eco-system for working with mine technical data</a:t>
            </a:r>
          </a:p>
          <a:p>
            <a:pPr>
              <a:defRPr/>
            </a:pPr>
            <a:r>
              <a:rPr lang="en-AU" altLang="en-US" dirty="0"/>
              <a:t>Maptek Account delivers flexible licensing options and simplified software deployment</a:t>
            </a:r>
          </a:p>
        </p:txBody>
      </p:sp>
      <p:sp>
        <p:nvSpPr>
          <p:cNvPr id="5" name="Text Placeholder 4">
            <a:extLst>
              <a:ext uri="{FF2B5EF4-FFF2-40B4-BE49-F238E27FC236}">
                <a16:creationId xmlns:a16="http://schemas.microsoft.com/office/drawing/2014/main" id="{09FC1942-F599-9E1B-20A1-A68B8408B200}"/>
              </a:ext>
            </a:extLst>
          </p:cNvPr>
          <p:cNvSpPr>
            <a:spLocks noGrp="1"/>
          </p:cNvSpPr>
          <p:nvPr>
            <p:ph type="body" sz="quarter" idx="20"/>
          </p:nvPr>
        </p:nvSpPr>
        <p:spPr>
          <a:xfrm>
            <a:off x="550863" y="549275"/>
            <a:ext cx="6624637" cy="719138"/>
          </a:xfrm>
        </p:spPr>
        <p:txBody>
          <a:bodyPr/>
          <a:lstStyle/>
          <a:p>
            <a:pPr>
              <a:defRPr/>
            </a:pPr>
            <a:r>
              <a:rPr lang="en-AU" dirty="0"/>
              <a:t>Maptek Ecosystem</a:t>
            </a:r>
          </a:p>
        </p:txBody>
      </p:sp>
      <p:pic>
        <p:nvPicPr>
          <p:cNvPr id="50181" name="Picture Placeholder 8" descr="A picture containing text&#10;&#10;Description automatically generated">
            <a:extLst>
              <a:ext uri="{FF2B5EF4-FFF2-40B4-BE49-F238E27FC236}">
                <a16:creationId xmlns:a16="http://schemas.microsoft.com/office/drawing/2014/main" id="{0FA7F0DA-32A7-DB44-C5C5-4E96354986D6}"/>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14" b="-14"/>
          <a:stretch>
            <a:fillRect/>
          </a:stretch>
        </p:blipFill>
        <p:spPr>
          <a:xfrm>
            <a:off x="7535863" y="0"/>
            <a:ext cx="4656137" cy="6858000"/>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F6BEB09-8949-BCD0-AA84-31F24660ED95}"/>
              </a:ext>
            </a:extLst>
          </p:cNvPr>
          <p:cNvSpPr/>
          <p:nvPr/>
        </p:nvSpPr>
        <p:spPr>
          <a:xfrm>
            <a:off x="7535863" y="0"/>
            <a:ext cx="4656137"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grpSp>
        <p:nvGrpSpPr>
          <p:cNvPr id="52227" name="Group 21">
            <a:extLst>
              <a:ext uri="{FF2B5EF4-FFF2-40B4-BE49-F238E27FC236}">
                <a16:creationId xmlns:a16="http://schemas.microsoft.com/office/drawing/2014/main" id="{325D3210-5A56-A1A9-EB95-7059BC4194CD}"/>
              </a:ext>
            </a:extLst>
          </p:cNvPr>
          <p:cNvGrpSpPr>
            <a:grpSpLocks/>
          </p:cNvGrpSpPr>
          <p:nvPr/>
        </p:nvGrpSpPr>
        <p:grpSpPr bwMode="auto">
          <a:xfrm>
            <a:off x="7818438" y="228600"/>
            <a:ext cx="2154237" cy="1169988"/>
            <a:chOff x="7873104" y="228182"/>
            <a:chExt cx="2153333" cy="1169987"/>
          </a:xfrm>
        </p:grpSpPr>
        <p:sp>
          <p:nvSpPr>
            <p:cNvPr id="19" name="Rectangle 18">
              <a:extLst>
                <a:ext uri="{FF2B5EF4-FFF2-40B4-BE49-F238E27FC236}">
                  <a16:creationId xmlns:a16="http://schemas.microsoft.com/office/drawing/2014/main" id="{BE1B014D-8400-7346-EA82-1BDF34D2DAF8}"/>
                </a:ext>
              </a:extLst>
            </p:cNvPr>
            <p:cNvSpPr/>
            <p:nvPr/>
          </p:nvSpPr>
          <p:spPr>
            <a:xfrm>
              <a:off x="7873104" y="228182"/>
              <a:ext cx="2153333" cy="116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pic>
          <p:nvPicPr>
            <p:cNvPr id="52242" name="Picture 16" descr="Logo&#10;&#10;Description automatically generated with medium confidence">
              <a:extLst>
                <a:ext uri="{FF2B5EF4-FFF2-40B4-BE49-F238E27FC236}">
                  <a16:creationId xmlns:a16="http://schemas.microsoft.com/office/drawing/2014/main" id="{A41E11DA-99D8-9AB1-CC21-2D79C4F7A7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956" b="19060"/>
            <a:stretch>
              <a:fillRect/>
            </a:stretch>
          </p:blipFill>
          <p:spPr bwMode="auto">
            <a:xfrm>
              <a:off x="8007424" y="308754"/>
              <a:ext cx="1905000" cy="1085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228" name="Group 20">
            <a:extLst>
              <a:ext uri="{FF2B5EF4-FFF2-40B4-BE49-F238E27FC236}">
                <a16:creationId xmlns:a16="http://schemas.microsoft.com/office/drawing/2014/main" id="{D4566E5F-7893-CF79-584B-5DCA30FAEA74}"/>
              </a:ext>
            </a:extLst>
          </p:cNvPr>
          <p:cNvGrpSpPr>
            <a:grpSpLocks/>
          </p:cNvGrpSpPr>
          <p:nvPr/>
        </p:nvGrpSpPr>
        <p:grpSpPr bwMode="auto">
          <a:xfrm>
            <a:off x="10174288" y="233363"/>
            <a:ext cx="1754187" cy="1169987"/>
            <a:chOff x="10228263" y="234156"/>
            <a:chExt cx="1754187" cy="1169987"/>
          </a:xfrm>
        </p:grpSpPr>
        <p:sp>
          <p:nvSpPr>
            <p:cNvPr id="20" name="Rectangle 19">
              <a:extLst>
                <a:ext uri="{FF2B5EF4-FFF2-40B4-BE49-F238E27FC236}">
                  <a16:creationId xmlns:a16="http://schemas.microsoft.com/office/drawing/2014/main" id="{7DE81D63-695B-4F34-9641-D686153116B2}"/>
                </a:ext>
              </a:extLst>
            </p:cNvPr>
            <p:cNvSpPr/>
            <p:nvPr/>
          </p:nvSpPr>
          <p:spPr>
            <a:xfrm>
              <a:off x="10228263" y="234156"/>
              <a:ext cx="1754187" cy="116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pic>
          <p:nvPicPr>
            <p:cNvPr id="52240" name="Picture 10" descr="A picture containing text, clipart&#10;&#10;Description automatically generated">
              <a:extLst>
                <a:ext uri="{FF2B5EF4-FFF2-40B4-BE49-F238E27FC236}">
                  <a16:creationId xmlns:a16="http://schemas.microsoft.com/office/drawing/2014/main" id="{FFC196B4-3CDB-E647-1812-2D8BB91FD9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54" t="11157" b="21342"/>
            <a:stretch>
              <a:fillRect/>
            </a:stretch>
          </p:blipFill>
          <p:spPr bwMode="auto">
            <a:xfrm>
              <a:off x="10388432" y="289619"/>
              <a:ext cx="1433848" cy="979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229" name="Title 2">
            <a:extLst>
              <a:ext uri="{FF2B5EF4-FFF2-40B4-BE49-F238E27FC236}">
                <a16:creationId xmlns:a16="http://schemas.microsoft.com/office/drawing/2014/main" id="{F6D9ED06-C4B9-4779-CDFF-654C4E63655B}"/>
              </a:ext>
            </a:extLst>
          </p:cNvPr>
          <p:cNvSpPr>
            <a:spLocks noGrp="1"/>
          </p:cNvSpPr>
          <p:nvPr>
            <p:ph type="title"/>
          </p:nvPr>
        </p:nvSpPr>
        <p:spPr>
          <a:xfrm>
            <a:off x="550863" y="550863"/>
            <a:ext cx="6575425" cy="792162"/>
          </a:xfrm>
        </p:spPr>
        <p:txBody>
          <a:bodyPr/>
          <a:lstStyle/>
          <a:p>
            <a:r>
              <a:rPr lang="en-AU" altLang="en-US" sz="4400"/>
              <a:t>Partnerships</a:t>
            </a:r>
          </a:p>
        </p:txBody>
      </p:sp>
      <p:sp>
        <p:nvSpPr>
          <p:cNvPr id="4" name="Text Placeholder 3">
            <a:extLst>
              <a:ext uri="{FF2B5EF4-FFF2-40B4-BE49-F238E27FC236}">
                <a16:creationId xmlns:a16="http://schemas.microsoft.com/office/drawing/2014/main" id="{35DC71BA-10AF-B262-05CB-0DC14AB5C225}"/>
              </a:ext>
            </a:extLst>
          </p:cNvPr>
          <p:cNvSpPr>
            <a:spLocks noGrp="1"/>
          </p:cNvSpPr>
          <p:nvPr>
            <p:ph type="body" sz="quarter" idx="4294967295"/>
          </p:nvPr>
        </p:nvSpPr>
        <p:spPr>
          <a:xfrm>
            <a:off x="550863" y="1990725"/>
            <a:ext cx="6215062" cy="4746625"/>
          </a:xfrm>
        </p:spPr>
        <p:txBody>
          <a:bodyPr/>
          <a:lstStyle/>
          <a:p>
            <a:pPr>
              <a:defRPr/>
            </a:pPr>
            <a:r>
              <a:rPr lang="en-GB" sz="1800" dirty="0">
                <a:solidFill>
                  <a:schemeClr val="tx1">
                    <a:lumMod val="65000"/>
                    <a:lumOff val="35000"/>
                  </a:schemeClr>
                </a:solidFill>
              </a:rPr>
              <a:t>Ensuring technical systems interoperability and data integration</a:t>
            </a:r>
          </a:p>
          <a:p>
            <a:pPr>
              <a:defRPr/>
            </a:pPr>
            <a:r>
              <a:rPr lang="en-US" sz="1800" dirty="0">
                <a:solidFill>
                  <a:schemeClr val="tx1">
                    <a:lumMod val="65000"/>
                    <a:lumOff val="35000"/>
                  </a:schemeClr>
                </a:solidFill>
              </a:rPr>
              <a:t>Connecting orebody knowledge with mine optimisation, plant performance, resource governance and lifecycle sustainability</a:t>
            </a:r>
          </a:p>
          <a:p>
            <a:pPr>
              <a:defRPr/>
            </a:pPr>
            <a:r>
              <a:rPr lang="en-US" sz="1800" dirty="0">
                <a:solidFill>
                  <a:schemeClr val="tx1">
                    <a:lumMod val="65000"/>
                    <a:lumOff val="35000"/>
                  </a:schemeClr>
                </a:solidFill>
              </a:rPr>
              <a:t>Delivering digital data to all parts of your business, where and when it is needed to support decisions</a:t>
            </a:r>
            <a:endParaRPr lang="en-AU" altLang="en-US" dirty="0"/>
          </a:p>
        </p:txBody>
      </p:sp>
      <p:pic>
        <p:nvPicPr>
          <p:cNvPr id="52231" name="Picture 2" descr="A picture containing icon&#10;&#10;Description automatically generated">
            <a:extLst>
              <a:ext uri="{FF2B5EF4-FFF2-40B4-BE49-F238E27FC236}">
                <a16:creationId xmlns:a16="http://schemas.microsoft.com/office/drawing/2014/main" id="{80E22B10-CD2E-3E25-DEDC-B210126590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0188" y="4725988"/>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32" name="Group 22">
            <a:extLst>
              <a:ext uri="{FF2B5EF4-FFF2-40B4-BE49-F238E27FC236}">
                <a16:creationId xmlns:a16="http://schemas.microsoft.com/office/drawing/2014/main" id="{60326ED0-F8FE-7DC6-55AD-5E7283256B3D}"/>
              </a:ext>
            </a:extLst>
          </p:cNvPr>
          <p:cNvGrpSpPr>
            <a:grpSpLocks/>
          </p:cNvGrpSpPr>
          <p:nvPr/>
        </p:nvGrpSpPr>
        <p:grpSpPr bwMode="auto">
          <a:xfrm>
            <a:off x="7818438" y="1631950"/>
            <a:ext cx="2154237" cy="1169988"/>
            <a:chOff x="7873104" y="1631642"/>
            <a:chExt cx="2153333" cy="1169987"/>
          </a:xfrm>
        </p:grpSpPr>
        <p:sp>
          <p:nvSpPr>
            <p:cNvPr id="16" name="Rectangle 15">
              <a:extLst>
                <a:ext uri="{FF2B5EF4-FFF2-40B4-BE49-F238E27FC236}">
                  <a16:creationId xmlns:a16="http://schemas.microsoft.com/office/drawing/2014/main" id="{072F9B69-3FE0-C835-71FE-5FBC36997EC2}"/>
                </a:ext>
              </a:extLst>
            </p:cNvPr>
            <p:cNvSpPr/>
            <p:nvPr/>
          </p:nvSpPr>
          <p:spPr>
            <a:xfrm>
              <a:off x="7873104" y="1631642"/>
              <a:ext cx="2153333" cy="116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pic>
          <p:nvPicPr>
            <p:cNvPr id="52238" name="Picture 5" descr="A picture containing text, tableware, plate, dishware&#10;&#10;Description automatically generated">
              <a:extLst>
                <a:ext uri="{FF2B5EF4-FFF2-40B4-BE49-F238E27FC236}">
                  <a16:creationId xmlns:a16="http://schemas.microsoft.com/office/drawing/2014/main" id="{4B3D57DD-4499-E19B-62AD-878D5B0CBD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2223" y="1937416"/>
              <a:ext cx="1656713" cy="53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2233" name="Picture 14" descr="Logo, company name&#10;&#10;Description automatically generated">
            <a:extLst>
              <a:ext uri="{FF2B5EF4-FFF2-40B4-BE49-F238E27FC236}">
                <a16:creationId xmlns:a16="http://schemas.microsoft.com/office/drawing/2014/main" id="{D8096F50-E59F-531E-1380-8E0C176C91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86963" y="4725988"/>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Picture 22" descr="Logo&#10;&#10;Description automatically generated">
            <a:extLst>
              <a:ext uri="{FF2B5EF4-FFF2-40B4-BE49-F238E27FC236}">
                <a16:creationId xmlns:a16="http://schemas.microsoft.com/office/drawing/2014/main" id="{A9D023B4-4A90-9BB3-5E95-06C638D114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66125" y="3038475"/>
            <a:ext cx="3165475"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5" name="Picture 7" descr="Text&#10;&#10;Description automatically generated with medium confidence">
            <a:extLst>
              <a:ext uri="{FF2B5EF4-FFF2-40B4-BE49-F238E27FC236}">
                <a16:creationId xmlns:a16="http://schemas.microsoft.com/office/drawing/2014/main" id="{14870A5B-3990-BCEA-26E6-4A4423564F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74288" y="1631950"/>
            <a:ext cx="1754187"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6" name="Text Placeholder 2">
            <a:extLst>
              <a:ext uri="{FF2B5EF4-FFF2-40B4-BE49-F238E27FC236}">
                <a16:creationId xmlns:a16="http://schemas.microsoft.com/office/drawing/2014/main" id="{C72817BC-0837-A934-D0AF-E3C4F3FCB0B1}"/>
              </a:ext>
            </a:extLst>
          </p:cNvPr>
          <p:cNvSpPr txBox="1">
            <a:spLocks noChangeArrowheads="1"/>
          </p:cNvSpPr>
          <p:nvPr/>
        </p:nvSpPr>
        <p:spPr bwMode="auto">
          <a:xfrm>
            <a:off x="550863" y="1268413"/>
            <a:ext cx="6624637"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200"/>
              </a:spcBef>
              <a:spcAft>
                <a:spcPts val="600"/>
              </a:spcAft>
              <a:buClr>
                <a:srgbClr val="4D9D37"/>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4D9D37"/>
              </a:buClr>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2pPr>
            <a:lvl3pPr marL="1143000" indent="-228600">
              <a:spcBef>
                <a:spcPct val="20000"/>
              </a:spcBef>
              <a:buClr>
                <a:srgbClr val="4D9D37"/>
              </a:buClr>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3pPr>
            <a:lvl4pPr marL="1600200" indent="-228600">
              <a:spcBef>
                <a:spcPct val="20000"/>
              </a:spcBef>
              <a:buClr>
                <a:srgbClr val="4D9D37"/>
              </a:buClr>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4pPr>
            <a:lvl5pPr marL="2057400" indent="-228600">
              <a:spcBef>
                <a:spcPct val="20000"/>
              </a:spcBef>
              <a:buClr>
                <a:srgbClr val="4D9D37"/>
              </a:buClr>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4D9D37"/>
              </a:buClr>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4D9D37"/>
              </a:buClr>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4D9D37"/>
              </a:buClr>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4D9D37"/>
              </a:buClr>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9pPr>
          </a:lstStyle>
          <a:p>
            <a:pPr>
              <a:buFont typeface="Arial" panose="020B0604020202020204" pitchFamily="34" charset="0"/>
              <a:buNone/>
            </a:pPr>
            <a:r>
              <a:rPr lang="en-AU" altLang="en-US" sz="1800">
                <a:solidFill>
                  <a:srgbClr val="025829"/>
                </a:solidFill>
              </a:rPr>
              <a:t>Technology that enhances customer value proposition</a:t>
            </a:r>
            <a:endParaRPr lang="en-AU" altLang="en-US" sz="18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Text Placeholder 2">
            <a:extLst>
              <a:ext uri="{FF2B5EF4-FFF2-40B4-BE49-F238E27FC236}">
                <a16:creationId xmlns:a16="http://schemas.microsoft.com/office/drawing/2014/main" id="{C40F9017-4CE2-5608-AEF3-50AC1D106346}"/>
              </a:ext>
            </a:extLst>
          </p:cNvPr>
          <p:cNvSpPr>
            <a:spLocks noGrp="1"/>
          </p:cNvSpPr>
          <p:nvPr>
            <p:ph type="body" sz="half" idx="2"/>
          </p:nvPr>
        </p:nvSpPr>
        <p:spPr>
          <a:xfrm>
            <a:off x="550863" y="1266825"/>
            <a:ext cx="5184775" cy="647700"/>
          </a:xfrm>
        </p:spPr>
        <p:txBody>
          <a:bodyPr/>
          <a:lstStyle/>
          <a:p>
            <a:r>
              <a:rPr lang="en-AU" altLang="en-US">
                <a:solidFill>
                  <a:srgbClr val="025829"/>
                </a:solidFill>
              </a:rPr>
              <a:t>Dynamic and vibrant global academic program </a:t>
            </a:r>
          </a:p>
          <a:p>
            <a:endParaRPr lang="en-AU" altLang="en-US"/>
          </a:p>
        </p:txBody>
      </p:sp>
      <p:sp>
        <p:nvSpPr>
          <p:cNvPr id="4" name="Text Placeholder 3">
            <a:extLst>
              <a:ext uri="{FF2B5EF4-FFF2-40B4-BE49-F238E27FC236}">
                <a16:creationId xmlns:a16="http://schemas.microsoft.com/office/drawing/2014/main" id="{D4FAD146-0DB8-4F4C-D8CE-765112E70BD9}"/>
              </a:ext>
            </a:extLst>
          </p:cNvPr>
          <p:cNvSpPr>
            <a:spLocks noGrp="1"/>
          </p:cNvSpPr>
          <p:nvPr>
            <p:ph type="body" sz="half" idx="13"/>
          </p:nvPr>
        </p:nvSpPr>
        <p:spPr>
          <a:xfrm>
            <a:off x="550863" y="1990725"/>
            <a:ext cx="6553200" cy="3489325"/>
          </a:xfrm>
        </p:spPr>
        <p:txBody>
          <a:bodyPr/>
          <a:lstStyle/>
          <a:p>
            <a:pPr>
              <a:defRPr/>
            </a:pPr>
            <a:r>
              <a:rPr lang="en-AU" altLang="en-US" dirty="0"/>
              <a:t>Educational licences</a:t>
            </a:r>
          </a:p>
          <a:p>
            <a:pPr>
              <a:defRPr/>
            </a:pPr>
            <a:r>
              <a:rPr lang="en-AU" altLang="en-US" dirty="0"/>
              <a:t>Masterclasses and advanced workshops</a:t>
            </a:r>
          </a:p>
          <a:p>
            <a:pPr>
              <a:defRPr/>
            </a:pPr>
            <a:r>
              <a:rPr lang="en-AU" altLang="en-US" dirty="0"/>
              <a:t>Scholarships and internships</a:t>
            </a:r>
          </a:p>
          <a:p>
            <a:pPr>
              <a:defRPr/>
            </a:pPr>
            <a:r>
              <a:rPr lang="en-AU" altLang="en-US" dirty="0"/>
              <a:t>Postgraduate study – Citation in Geostatistics and </a:t>
            </a:r>
            <a:br>
              <a:rPr lang="en-AU" altLang="en-US" dirty="0"/>
            </a:br>
            <a:r>
              <a:rPr lang="en-AU" altLang="en-US" dirty="0"/>
              <a:t>Masters in Geostatistical Modelling of Mineral Deposits</a:t>
            </a:r>
          </a:p>
        </p:txBody>
      </p:sp>
      <p:pic>
        <p:nvPicPr>
          <p:cNvPr id="54276" name="Picture 2" descr="A group of men posing for a picture&#10;&#10;Description automatically generated with medium confidence">
            <a:extLst>
              <a:ext uri="{FF2B5EF4-FFF2-40B4-BE49-F238E27FC236}">
                <a16:creationId xmlns:a16="http://schemas.microsoft.com/office/drawing/2014/main" id="{DD127A61-B391-5C0F-6E6D-E9EFB03E5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30" t="9921" r="11282" b="32503"/>
          <a:stretch>
            <a:fillRect/>
          </a:stretch>
        </p:blipFill>
        <p:spPr bwMode="auto">
          <a:xfrm>
            <a:off x="7535863" y="4464050"/>
            <a:ext cx="4525962"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9" descr="A picture containing text, person, indoor, computer&#10;&#10;Description automatically generated">
            <a:extLst>
              <a:ext uri="{FF2B5EF4-FFF2-40B4-BE49-F238E27FC236}">
                <a16:creationId xmlns:a16="http://schemas.microsoft.com/office/drawing/2014/main" id="{56A97CE4-D29D-F63A-C147-BF0FCA25B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3395" r="2818" b="25938"/>
          <a:stretch>
            <a:fillRect/>
          </a:stretch>
        </p:blipFill>
        <p:spPr bwMode="auto">
          <a:xfrm>
            <a:off x="7535863" y="130175"/>
            <a:ext cx="4525962"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18" descr="A group of people holding certificates&#10;&#10;Description automatically generated with medium confidence">
            <a:extLst>
              <a:ext uri="{FF2B5EF4-FFF2-40B4-BE49-F238E27FC236}">
                <a16:creationId xmlns:a16="http://schemas.microsoft.com/office/drawing/2014/main" id="{33A80DFE-3D64-93FA-9DD3-BC595B9CD0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94" t="1224" r="6265" b="27682"/>
          <a:stretch>
            <a:fillRect/>
          </a:stretch>
        </p:blipFill>
        <p:spPr bwMode="auto">
          <a:xfrm>
            <a:off x="7535863" y="2028825"/>
            <a:ext cx="4525962"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Title 2">
            <a:extLst>
              <a:ext uri="{FF2B5EF4-FFF2-40B4-BE49-F238E27FC236}">
                <a16:creationId xmlns:a16="http://schemas.microsoft.com/office/drawing/2014/main" id="{0EFDF731-24D5-14AC-4A8B-08FE71E308F3}"/>
              </a:ext>
            </a:extLst>
          </p:cNvPr>
          <p:cNvSpPr txBox="1">
            <a:spLocks/>
          </p:cNvSpPr>
          <p:nvPr/>
        </p:nvSpPr>
        <p:spPr bwMode="auto">
          <a:xfrm>
            <a:off x="550863" y="550863"/>
            <a:ext cx="657542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1200"/>
              </a:spcBef>
              <a:spcAft>
                <a:spcPts val="600"/>
              </a:spcAft>
              <a:buClr>
                <a:srgbClr val="4D9D37"/>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4D9D37"/>
              </a:buClr>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2pPr>
            <a:lvl3pPr marL="1143000" indent="-228600">
              <a:spcBef>
                <a:spcPct val="20000"/>
              </a:spcBef>
              <a:buClr>
                <a:srgbClr val="4D9D37"/>
              </a:buClr>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3pPr>
            <a:lvl4pPr marL="1600200" indent="-228600">
              <a:spcBef>
                <a:spcPct val="20000"/>
              </a:spcBef>
              <a:buClr>
                <a:srgbClr val="4D9D37"/>
              </a:buClr>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4pPr>
            <a:lvl5pPr marL="2057400" indent="-228600">
              <a:spcBef>
                <a:spcPct val="20000"/>
              </a:spcBef>
              <a:buClr>
                <a:srgbClr val="4D9D37"/>
              </a:buClr>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4D9D37"/>
              </a:buClr>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4D9D37"/>
              </a:buClr>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4D9D37"/>
              </a:buClr>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4D9D37"/>
              </a:buClr>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9pPr>
          </a:lstStyle>
          <a:p>
            <a:pPr>
              <a:spcBef>
                <a:spcPct val="0"/>
              </a:spcBef>
              <a:spcAft>
                <a:spcPct val="0"/>
              </a:spcAft>
              <a:buClrTx/>
              <a:buFontTx/>
              <a:buNone/>
            </a:pPr>
            <a:r>
              <a:rPr lang="en-AU" altLang="en-US" sz="4400">
                <a:solidFill>
                  <a:srgbClr val="4D9D37"/>
                </a:solidFill>
              </a:rPr>
              <a:t>University partnerships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Text Placeholder 2">
            <a:extLst>
              <a:ext uri="{FF2B5EF4-FFF2-40B4-BE49-F238E27FC236}">
                <a16:creationId xmlns:a16="http://schemas.microsoft.com/office/drawing/2014/main" id="{5E09B585-597E-A397-DA6F-EC007D98D994}"/>
              </a:ext>
            </a:extLst>
          </p:cNvPr>
          <p:cNvSpPr>
            <a:spLocks noGrp="1"/>
          </p:cNvSpPr>
          <p:nvPr>
            <p:ph type="body" sz="quarter" idx="18"/>
          </p:nvPr>
        </p:nvSpPr>
        <p:spPr>
          <a:xfrm>
            <a:off x="550863" y="1268413"/>
            <a:ext cx="6624637" cy="576262"/>
          </a:xfrm>
        </p:spPr>
        <p:txBody>
          <a:bodyPr/>
          <a:lstStyle/>
          <a:p>
            <a:r>
              <a:rPr lang="en-AU" altLang="en-US"/>
              <a:t>Maptek develops and supports all our solutions</a:t>
            </a:r>
          </a:p>
        </p:txBody>
      </p:sp>
      <p:sp>
        <p:nvSpPr>
          <p:cNvPr id="4" name="Text Placeholder 3">
            <a:extLst>
              <a:ext uri="{FF2B5EF4-FFF2-40B4-BE49-F238E27FC236}">
                <a16:creationId xmlns:a16="http://schemas.microsoft.com/office/drawing/2014/main" id="{954350D8-FCF3-7D40-7C63-D9D5D5D0FAC3}"/>
              </a:ext>
            </a:extLst>
          </p:cNvPr>
          <p:cNvSpPr>
            <a:spLocks noGrp="1"/>
          </p:cNvSpPr>
          <p:nvPr>
            <p:ph type="body" sz="quarter" idx="19"/>
          </p:nvPr>
        </p:nvSpPr>
        <p:spPr>
          <a:xfrm>
            <a:off x="550863" y="1989138"/>
            <a:ext cx="6624637" cy="4622800"/>
          </a:xfrm>
        </p:spPr>
        <p:txBody>
          <a:bodyPr/>
          <a:lstStyle/>
          <a:p>
            <a:pPr>
              <a:defRPr/>
            </a:pPr>
            <a:r>
              <a:rPr lang="en-AU" altLang="en-US" dirty="0"/>
              <a:t>Mining is in our DNA – serving customers and industry </a:t>
            </a:r>
            <a:br>
              <a:rPr lang="en-AU" altLang="en-US" dirty="0"/>
            </a:br>
            <a:r>
              <a:rPr lang="en-AU" altLang="en-US" dirty="0"/>
              <a:t>for more than 40 years</a:t>
            </a:r>
          </a:p>
          <a:p>
            <a:pPr>
              <a:defRPr/>
            </a:pPr>
            <a:r>
              <a:rPr lang="en-AU" altLang="en-US" dirty="0"/>
              <a:t>Experienced, local staff provide technical support to ensure customer success</a:t>
            </a:r>
          </a:p>
          <a:p>
            <a:pPr>
              <a:defRPr/>
            </a:pPr>
            <a:r>
              <a:rPr lang="en-AU" altLang="en-US" dirty="0"/>
              <a:t>Services delivered through regional networks with global support</a:t>
            </a:r>
          </a:p>
        </p:txBody>
      </p:sp>
      <p:sp>
        <p:nvSpPr>
          <p:cNvPr id="5" name="Text Placeholder 4">
            <a:extLst>
              <a:ext uri="{FF2B5EF4-FFF2-40B4-BE49-F238E27FC236}">
                <a16:creationId xmlns:a16="http://schemas.microsoft.com/office/drawing/2014/main" id="{1CB2C4A6-284A-4DBD-7398-DD7A693FD6E4}"/>
              </a:ext>
            </a:extLst>
          </p:cNvPr>
          <p:cNvSpPr>
            <a:spLocks noGrp="1"/>
          </p:cNvSpPr>
          <p:nvPr>
            <p:ph type="body" sz="quarter" idx="20"/>
          </p:nvPr>
        </p:nvSpPr>
        <p:spPr>
          <a:xfrm>
            <a:off x="550863" y="549275"/>
            <a:ext cx="6624637" cy="719138"/>
          </a:xfrm>
        </p:spPr>
        <p:txBody>
          <a:bodyPr/>
          <a:lstStyle/>
          <a:p>
            <a:pPr>
              <a:defRPr/>
            </a:pPr>
            <a:r>
              <a:rPr lang="en-AU" dirty="0"/>
              <a:t>Services</a:t>
            </a:r>
          </a:p>
        </p:txBody>
      </p:sp>
      <p:pic>
        <p:nvPicPr>
          <p:cNvPr id="56325" name="Picture 11" descr="A group of people sitting around a table with laptops&#10;&#10;Description automatically generated with medium confidence">
            <a:extLst>
              <a:ext uri="{FF2B5EF4-FFF2-40B4-BE49-F238E27FC236}">
                <a16:creationId xmlns:a16="http://schemas.microsoft.com/office/drawing/2014/main" id="{E6310897-6837-8EDB-A1AE-0AB2C030C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169" r="2779" b="38808"/>
          <a:stretch>
            <a:fillRect/>
          </a:stretch>
        </p:blipFill>
        <p:spPr bwMode="auto">
          <a:xfrm>
            <a:off x="7535863" y="130175"/>
            <a:ext cx="452755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4" descr="A couple of men sitting at a table looking at a computer&#10;&#10;Description automatically generated with medium confidence">
            <a:extLst>
              <a:ext uri="{FF2B5EF4-FFF2-40B4-BE49-F238E27FC236}">
                <a16:creationId xmlns:a16="http://schemas.microsoft.com/office/drawing/2014/main" id="{109DF87D-B072-A21E-E712-83238BB14F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22" b="22758"/>
          <a:stretch>
            <a:fillRect/>
          </a:stretch>
        </p:blipFill>
        <p:spPr bwMode="auto">
          <a:xfrm>
            <a:off x="7535863" y="2028825"/>
            <a:ext cx="4525962"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18" descr="A picture containing person, indoor, preparing&#10;&#10;Description automatically generated">
            <a:extLst>
              <a:ext uri="{FF2B5EF4-FFF2-40B4-BE49-F238E27FC236}">
                <a16:creationId xmlns:a16="http://schemas.microsoft.com/office/drawing/2014/main" id="{2DC1F448-CEC5-4AE8-4EC0-26CF8AF0A6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 t="23972" r="9364" b="8005"/>
          <a:stretch>
            <a:fillRect/>
          </a:stretch>
        </p:blipFill>
        <p:spPr bwMode="auto">
          <a:xfrm>
            <a:off x="7535863" y="4464050"/>
            <a:ext cx="4525962"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Text Placeholder 2">
            <a:extLst>
              <a:ext uri="{FF2B5EF4-FFF2-40B4-BE49-F238E27FC236}">
                <a16:creationId xmlns:a16="http://schemas.microsoft.com/office/drawing/2014/main" id="{B9527BC3-B691-DDDA-3D70-8DB8A0509955}"/>
              </a:ext>
            </a:extLst>
          </p:cNvPr>
          <p:cNvSpPr>
            <a:spLocks noGrp="1"/>
          </p:cNvSpPr>
          <p:nvPr>
            <p:ph type="body" sz="quarter" idx="18"/>
          </p:nvPr>
        </p:nvSpPr>
        <p:spPr>
          <a:xfrm>
            <a:off x="550863" y="1268413"/>
            <a:ext cx="6624637" cy="576262"/>
          </a:xfrm>
        </p:spPr>
        <p:txBody>
          <a:bodyPr/>
          <a:lstStyle/>
          <a:p>
            <a:r>
              <a:rPr lang="en-AU" altLang="en-US"/>
              <a:t>Integrated platform for delivering all Maptek products and services</a:t>
            </a:r>
          </a:p>
        </p:txBody>
      </p:sp>
      <p:sp>
        <p:nvSpPr>
          <p:cNvPr id="4" name="Text Placeholder 3">
            <a:extLst>
              <a:ext uri="{FF2B5EF4-FFF2-40B4-BE49-F238E27FC236}">
                <a16:creationId xmlns:a16="http://schemas.microsoft.com/office/drawing/2014/main" id="{BCA42C07-E8EC-8898-EA1E-A9F5B2748DD0}"/>
              </a:ext>
            </a:extLst>
          </p:cNvPr>
          <p:cNvSpPr>
            <a:spLocks noGrp="1"/>
          </p:cNvSpPr>
          <p:nvPr>
            <p:ph type="body" sz="quarter" idx="19"/>
          </p:nvPr>
        </p:nvSpPr>
        <p:spPr>
          <a:xfrm>
            <a:off x="550863" y="1989138"/>
            <a:ext cx="6624637" cy="4622800"/>
          </a:xfrm>
        </p:spPr>
        <p:txBody>
          <a:bodyPr/>
          <a:lstStyle/>
          <a:p>
            <a:pPr>
              <a:defRPr/>
            </a:pPr>
            <a:r>
              <a:rPr lang="en-AU" altLang="en-US" dirty="0"/>
              <a:t>Workbench streamlines access to Maptek applications and common tools</a:t>
            </a:r>
          </a:p>
          <a:p>
            <a:pPr>
              <a:defRPr/>
            </a:pPr>
            <a:r>
              <a:rPr lang="en-AU" altLang="en-US" dirty="0"/>
              <a:t>Single eco-system for working with mine technical data</a:t>
            </a:r>
          </a:p>
          <a:p>
            <a:pPr>
              <a:defRPr/>
            </a:pPr>
            <a:r>
              <a:rPr lang="en-AU" altLang="en-US" dirty="0"/>
              <a:t>Maptek Account delivers flexible licensing options and simplified software deployment</a:t>
            </a:r>
          </a:p>
          <a:p>
            <a:pPr>
              <a:defRPr/>
            </a:pPr>
            <a:endParaRPr lang="en-AU" altLang="en-US" dirty="0"/>
          </a:p>
          <a:p>
            <a:pPr>
              <a:defRPr/>
            </a:pPr>
            <a:r>
              <a:rPr lang="en-AU" altLang="en-US" sz="3600" dirty="0">
                <a:solidFill>
                  <a:srgbClr val="FF0000"/>
                </a:solidFill>
              </a:rPr>
              <a:t>NEW IMAGE NEEDED</a:t>
            </a:r>
          </a:p>
        </p:txBody>
      </p:sp>
      <p:sp>
        <p:nvSpPr>
          <p:cNvPr id="5" name="Text Placeholder 4">
            <a:extLst>
              <a:ext uri="{FF2B5EF4-FFF2-40B4-BE49-F238E27FC236}">
                <a16:creationId xmlns:a16="http://schemas.microsoft.com/office/drawing/2014/main" id="{39E3A767-2CBF-455F-0E09-31E132AF84DC}"/>
              </a:ext>
            </a:extLst>
          </p:cNvPr>
          <p:cNvSpPr>
            <a:spLocks noGrp="1"/>
          </p:cNvSpPr>
          <p:nvPr>
            <p:ph type="body" sz="quarter" idx="20"/>
          </p:nvPr>
        </p:nvSpPr>
        <p:spPr>
          <a:xfrm>
            <a:off x="550863" y="549275"/>
            <a:ext cx="6624637" cy="719138"/>
          </a:xfrm>
        </p:spPr>
        <p:txBody>
          <a:bodyPr/>
          <a:lstStyle/>
          <a:p>
            <a:pPr>
              <a:defRPr/>
            </a:pPr>
            <a:r>
              <a:rPr lang="en-AU" dirty="0"/>
              <a:t>Web-based solutions</a:t>
            </a:r>
          </a:p>
        </p:txBody>
      </p:sp>
      <p:sp>
        <p:nvSpPr>
          <p:cNvPr id="60421" name="Picture Placeholder 1">
            <a:extLst>
              <a:ext uri="{FF2B5EF4-FFF2-40B4-BE49-F238E27FC236}">
                <a16:creationId xmlns:a16="http://schemas.microsoft.com/office/drawing/2014/main" id="{F2030A3A-A91F-5530-146E-F520F72D0496}"/>
              </a:ext>
            </a:extLst>
          </p:cNvPr>
          <p:cNvSpPr>
            <a:spLocks noGrp="1" noTextEdit="1"/>
          </p:cNvSpPr>
          <p:nvPr>
            <p:ph type="pic" sz="quarter" idx="13"/>
          </p:nvPr>
        </p:nvSpPr>
        <p:spPr>
          <a:xfrm>
            <a:off x="7535863" y="0"/>
            <a:ext cx="4656137" cy="6858000"/>
          </a:xfrm>
        </p:spPr>
        <p:txBody>
          <a:bodyPr vert="horz" wrap="square" lIns="91440" tIns="45720" rIns="91440" bIns="45720" numCol="1" anchor="t" anchorCtr="0" compatLnSpc="1">
            <a:prstTxWarp prst="textNoShape">
              <a:avLst/>
            </a:prstTxWarp>
          </a:bodyPr>
          <a:lstStyle/>
          <a:p>
            <a:endParaRPr lang="en-GB"/>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Placeholder 2">
            <a:extLst>
              <a:ext uri="{FF2B5EF4-FFF2-40B4-BE49-F238E27FC236}">
                <a16:creationId xmlns:a16="http://schemas.microsoft.com/office/drawing/2014/main" id="{12EF0F7D-79D6-E6A4-4F80-3F60E48B8B1F}"/>
              </a:ext>
            </a:extLst>
          </p:cNvPr>
          <p:cNvSpPr>
            <a:spLocks noGrp="1"/>
          </p:cNvSpPr>
          <p:nvPr>
            <p:ph type="body" sz="quarter" idx="18"/>
          </p:nvPr>
        </p:nvSpPr>
        <p:spPr>
          <a:xfrm>
            <a:off x="550863" y="1268413"/>
            <a:ext cx="6624637" cy="576262"/>
          </a:xfrm>
        </p:spPr>
        <p:txBody>
          <a:bodyPr/>
          <a:lstStyle/>
          <a:p>
            <a:r>
              <a:rPr lang="en-AU" altLang="en-US" dirty="0"/>
              <a:t>Caveats</a:t>
            </a:r>
          </a:p>
          <a:p>
            <a:endParaRPr lang="en-AU" altLang="en-US" dirty="0"/>
          </a:p>
        </p:txBody>
      </p:sp>
      <p:sp>
        <p:nvSpPr>
          <p:cNvPr id="4" name="Text Placeholder 3">
            <a:extLst>
              <a:ext uri="{FF2B5EF4-FFF2-40B4-BE49-F238E27FC236}">
                <a16:creationId xmlns:a16="http://schemas.microsoft.com/office/drawing/2014/main" id="{5C53E097-ECFA-E058-FEF4-90E59C4C1B34}"/>
              </a:ext>
            </a:extLst>
          </p:cNvPr>
          <p:cNvSpPr>
            <a:spLocks noGrp="1"/>
          </p:cNvSpPr>
          <p:nvPr>
            <p:ph type="body" sz="quarter" idx="19"/>
          </p:nvPr>
        </p:nvSpPr>
        <p:spPr>
          <a:xfrm>
            <a:off x="550863" y="1989138"/>
            <a:ext cx="6624637" cy="4622800"/>
          </a:xfrm>
        </p:spPr>
        <p:txBody>
          <a:bodyPr/>
          <a:lstStyle/>
          <a:p>
            <a:pPr>
              <a:defRPr/>
            </a:pPr>
            <a:r>
              <a:rPr lang="en-US" altLang="en-US" dirty="0"/>
              <a:t>Technology is proprietary</a:t>
            </a:r>
          </a:p>
          <a:p>
            <a:pPr>
              <a:defRPr/>
            </a:pPr>
            <a:r>
              <a:rPr lang="en-US" altLang="en-US" dirty="0"/>
              <a:t>Previous case study on the </a:t>
            </a:r>
            <a:r>
              <a:rPr lang="en-US" altLang="en-US" dirty="0" err="1"/>
              <a:t>Lisheen</a:t>
            </a:r>
            <a:r>
              <a:rPr lang="en-US" altLang="en-US" dirty="0"/>
              <a:t> Orebody</a:t>
            </a:r>
          </a:p>
          <a:p>
            <a:pPr>
              <a:defRPr/>
            </a:pPr>
            <a:r>
              <a:rPr lang="en-US" altLang="en-US" dirty="0" err="1"/>
              <a:t>Lishen</a:t>
            </a:r>
            <a:r>
              <a:rPr lang="en-US" altLang="en-US" dirty="0"/>
              <a:t> Case Study</a:t>
            </a:r>
          </a:p>
          <a:p>
            <a:pPr>
              <a:defRPr/>
            </a:pPr>
            <a:r>
              <a:rPr lang="en-US" altLang="en-US" dirty="0"/>
              <a:t>Reservations on the ML approach</a:t>
            </a:r>
          </a:p>
          <a:p>
            <a:pPr>
              <a:defRPr/>
            </a:pPr>
            <a:r>
              <a:rPr lang="en-US" altLang="en-US" dirty="0"/>
              <a:t>Subsequent work</a:t>
            </a:r>
          </a:p>
          <a:p>
            <a:pPr>
              <a:defRPr/>
            </a:pPr>
            <a:endParaRPr lang="en-US" altLang="en-US" dirty="0"/>
          </a:p>
          <a:p>
            <a:pPr>
              <a:defRPr/>
            </a:pPr>
            <a:r>
              <a:rPr lang="en-US" altLang="en-US" dirty="0"/>
              <a:t>Where can this technology fit?</a:t>
            </a:r>
          </a:p>
          <a:p>
            <a:pPr marL="0" indent="0">
              <a:buNone/>
              <a:defRPr/>
            </a:pPr>
            <a:endParaRPr lang="en-AU" altLang="en-US" dirty="0"/>
          </a:p>
          <a:p>
            <a:pPr>
              <a:defRPr/>
            </a:pPr>
            <a:endParaRPr lang="en-AU" dirty="0"/>
          </a:p>
        </p:txBody>
      </p:sp>
      <p:sp>
        <p:nvSpPr>
          <p:cNvPr id="5" name="Text Placeholder 4">
            <a:extLst>
              <a:ext uri="{FF2B5EF4-FFF2-40B4-BE49-F238E27FC236}">
                <a16:creationId xmlns:a16="http://schemas.microsoft.com/office/drawing/2014/main" id="{6AD2573F-ED8B-5B53-FEE7-ADA147FE802C}"/>
              </a:ext>
            </a:extLst>
          </p:cNvPr>
          <p:cNvSpPr>
            <a:spLocks noGrp="1"/>
          </p:cNvSpPr>
          <p:nvPr>
            <p:ph type="body" sz="quarter" idx="20"/>
          </p:nvPr>
        </p:nvSpPr>
        <p:spPr>
          <a:xfrm>
            <a:off x="550863" y="549275"/>
            <a:ext cx="6624637" cy="719138"/>
          </a:xfrm>
        </p:spPr>
        <p:txBody>
          <a:bodyPr/>
          <a:lstStyle/>
          <a:p>
            <a:pPr>
              <a:defRPr/>
            </a:pPr>
            <a:r>
              <a:rPr lang="en-AU" dirty="0"/>
              <a:t>About this presentation</a:t>
            </a:r>
          </a:p>
        </p:txBody>
      </p:sp>
      <p:pic>
        <p:nvPicPr>
          <p:cNvPr id="6" name="Picture Placeholder 5">
            <a:extLst>
              <a:ext uri="{FF2B5EF4-FFF2-40B4-BE49-F238E27FC236}">
                <a16:creationId xmlns:a16="http://schemas.microsoft.com/office/drawing/2014/main" id="{6FB83641-CC7F-90A0-1319-F8E100151CE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6154" r="36154"/>
          <a:stretch/>
        </p:blipFill>
        <p:spPr/>
      </p:pic>
    </p:spTree>
    <p:extLst>
      <p:ext uri="{BB962C8B-B14F-4D97-AF65-F5344CB8AC3E}">
        <p14:creationId xmlns:p14="http://schemas.microsoft.com/office/powerpoint/2010/main" val="3190011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Placeholder 2">
            <a:extLst>
              <a:ext uri="{FF2B5EF4-FFF2-40B4-BE49-F238E27FC236}">
                <a16:creationId xmlns:a16="http://schemas.microsoft.com/office/drawing/2014/main" id="{12EF0F7D-79D6-E6A4-4F80-3F60E48B8B1F}"/>
              </a:ext>
            </a:extLst>
          </p:cNvPr>
          <p:cNvSpPr>
            <a:spLocks noGrp="1"/>
          </p:cNvSpPr>
          <p:nvPr>
            <p:ph type="body" sz="quarter" idx="18"/>
          </p:nvPr>
        </p:nvSpPr>
        <p:spPr>
          <a:xfrm>
            <a:off x="550863" y="1268413"/>
            <a:ext cx="6624637" cy="576262"/>
          </a:xfrm>
        </p:spPr>
        <p:txBody>
          <a:bodyPr/>
          <a:lstStyle/>
          <a:p>
            <a:r>
              <a:rPr lang="en-AU" altLang="en-US" dirty="0"/>
              <a:t>Why is technology needed?</a:t>
            </a:r>
          </a:p>
          <a:p>
            <a:endParaRPr lang="en-AU" altLang="en-US" dirty="0"/>
          </a:p>
        </p:txBody>
      </p:sp>
      <p:sp>
        <p:nvSpPr>
          <p:cNvPr id="4" name="Text Placeholder 3">
            <a:extLst>
              <a:ext uri="{FF2B5EF4-FFF2-40B4-BE49-F238E27FC236}">
                <a16:creationId xmlns:a16="http://schemas.microsoft.com/office/drawing/2014/main" id="{5C53E097-ECFA-E058-FEF4-90E59C4C1B34}"/>
              </a:ext>
            </a:extLst>
          </p:cNvPr>
          <p:cNvSpPr>
            <a:spLocks noGrp="1"/>
          </p:cNvSpPr>
          <p:nvPr>
            <p:ph type="body" sz="quarter" idx="19"/>
          </p:nvPr>
        </p:nvSpPr>
        <p:spPr>
          <a:xfrm>
            <a:off x="550863" y="1989138"/>
            <a:ext cx="6624637" cy="4622800"/>
          </a:xfrm>
        </p:spPr>
        <p:txBody>
          <a:bodyPr/>
          <a:lstStyle/>
          <a:p>
            <a:pPr>
              <a:defRPr/>
            </a:pPr>
            <a:r>
              <a:rPr lang="en-US" altLang="en-US" dirty="0"/>
              <a:t>Mine planning teams are under ever increasing pressure to:</a:t>
            </a:r>
          </a:p>
          <a:p>
            <a:pPr lvl="1">
              <a:defRPr/>
            </a:pPr>
            <a:r>
              <a:rPr lang="en-US" altLang="en-US" dirty="0"/>
              <a:t>Decrease the planning cycle time</a:t>
            </a:r>
          </a:p>
          <a:p>
            <a:pPr lvl="1">
              <a:defRPr/>
            </a:pPr>
            <a:r>
              <a:rPr lang="en-US" altLang="en-US" dirty="0"/>
              <a:t>React to changing circumstances</a:t>
            </a:r>
          </a:p>
          <a:p>
            <a:pPr lvl="1">
              <a:defRPr/>
            </a:pPr>
            <a:r>
              <a:rPr lang="en-US" altLang="en-US" dirty="0"/>
              <a:t>Provide alternative scenarios</a:t>
            </a:r>
          </a:p>
          <a:p>
            <a:pPr lvl="1">
              <a:defRPr/>
            </a:pPr>
            <a:r>
              <a:rPr lang="en-US" altLang="en-US" dirty="0"/>
              <a:t>Reduce risk</a:t>
            </a:r>
          </a:p>
          <a:p>
            <a:pPr>
              <a:defRPr/>
            </a:pPr>
            <a:r>
              <a:rPr lang="en-US" altLang="en-US" dirty="0"/>
              <a:t>In an environment of</a:t>
            </a:r>
          </a:p>
          <a:p>
            <a:pPr lvl="1">
              <a:defRPr/>
            </a:pPr>
            <a:r>
              <a:rPr lang="en-US" altLang="en-US" dirty="0"/>
              <a:t>Increased orebody complexity</a:t>
            </a:r>
          </a:p>
          <a:p>
            <a:pPr lvl="1">
              <a:defRPr/>
            </a:pPr>
            <a:r>
              <a:rPr lang="en-US" altLang="en-US" dirty="0"/>
              <a:t>Reduced human resources</a:t>
            </a:r>
          </a:p>
          <a:p>
            <a:pPr lvl="1">
              <a:defRPr/>
            </a:pPr>
            <a:r>
              <a:rPr lang="en-US" altLang="en-US" dirty="0"/>
              <a:t>Decreasing supply of new talent and decreasing</a:t>
            </a:r>
          </a:p>
          <a:p>
            <a:pPr lvl="1">
              <a:defRPr/>
            </a:pPr>
            <a:r>
              <a:rPr lang="en-US" altLang="en-US" dirty="0"/>
              <a:t>Rapidly expanding market demand - particularly for clean tech minerals </a:t>
            </a:r>
          </a:p>
          <a:p>
            <a:pPr marL="0" indent="0">
              <a:buNone/>
              <a:defRPr/>
            </a:pPr>
            <a:endParaRPr lang="en-AU" altLang="en-US" dirty="0"/>
          </a:p>
          <a:p>
            <a:pPr>
              <a:defRPr/>
            </a:pPr>
            <a:endParaRPr lang="en-AU" dirty="0"/>
          </a:p>
        </p:txBody>
      </p:sp>
      <p:sp>
        <p:nvSpPr>
          <p:cNvPr id="5" name="Text Placeholder 4">
            <a:extLst>
              <a:ext uri="{FF2B5EF4-FFF2-40B4-BE49-F238E27FC236}">
                <a16:creationId xmlns:a16="http://schemas.microsoft.com/office/drawing/2014/main" id="{6AD2573F-ED8B-5B53-FEE7-ADA147FE802C}"/>
              </a:ext>
            </a:extLst>
          </p:cNvPr>
          <p:cNvSpPr>
            <a:spLocks noGrp="1"/>
          </p:cNvSpPr>
          <p:nvPr>
            <p:ph type="body" sz="quarter" idx="20"/>
          </p:nvPr>
        </p:nvSpPr>
        <p:spPr>
          <a:xfrm>
            <a:off x="550863" y="549275"/>
            <a:ext cx="6624637" cy="719138"/>
          </a:xfrm>
        </p:spPr>
        <p:txBody>
          <a:bodyPr/>
          <a:lstStyle/>
          <a:p>
            <a:pPr>
              <a:defRPr/>
            </a:pPr>
            <a:r>
              <a:rPr lang="en-AU" dirty="0"/>
              <a:t>Technology and Mining</a:t>
            </a:r>
          </a:p>
        </p:txBody>
      </p:sp>
      <p:pic>
        <p:nvPicPr>
          <p:cNvPr id="7" name="Picture Placeholder 6">
            <a:extLst>
              <a:ext uri="{FF2B5EF4-FFF2-40B4-BE49-F238E27FC236}">
                <a16:creationId xmlns:a16="http://schemas.microsoft.com/office/drawing/2014/main" id="{AFBEE6B8-CFBE-A035-6F85-E36F4973048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2289" r="22501"/>
          <a:stretch/>
        </p:blipFill>
        <p:spPr/>
      </p:pic>
    </p:spTree>
    <p:extLst>
      <p:ext uri="{BB962C8B-B14F-4D97-AF65-F5344CB8AC3E}">
        <p14:creationId xmlns:p14="http://schemas.microsoft.com/office/powerpoint/2010/main" val="768561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Placeholder 2">
            <a:extLst>
              <a:ext uri="{FF2B5EF4-FFF2-40B4-BE49-F238E27FC236}">
                <a16:creationId xmlns:a16="http://schemas.microsoft.com/office/drawing/2014/main" id="{12EF0F7D-79D6-E6A4-4F80-3F60E48B8B1F}"/>
              </a:ext>
            </a:extLst>
          </p:cNvPr>
          <p:cNvSpPr>
            <a:spLocks noGrp="1"/>
          </p:cNvSpPr>
          <p:nvPr>
            <p:ph type="body" sz="quarter" idx="18"/>
          </p:nvPr>
        </p:nvSpPr>
        <p:spPr>
          <a:xfrm>
            <a:off x="550863" y="1268413"/>
            <a:ext cx="6624637" cy="576262"/>
          </a:xfrm>
        </p:spPr>
        <p:txBody>
          <a:bodyPr/>
          <a:lstStyle/>
          <a:p>
            <a:r>
              <a:rPr lang="en-AU" altLang="en-US" dirty="0"/>
              <a:t>A simplified evolution of technology</a:t>
            </a:r>
          </a:p>
          <a:p>
            <a:endParaRPr lang="en-AU" altLang="en-US" dirty="0"/>
          </a:p>
        </p:txBody>
      </p:sp>
      <p:sp>
        <p:nvSpPr>
          <p:cNvPr id="5" name="Text Placeholder 4">
            <a:extLst>
              <a:ext uri="{FF2B5EF4-FFF2-40B4-BE49-F238E27FC236}">
                <a16:creationId xmlns:a16="http://schemas.microsoft.com/office/drawing/2014/main" id="{6AD2573F-ED8B-5B53-FEE7-ADA147FE802C}"/>
              </a:ext>
            </a:extLst>
          </p:cNvPr>
          <p:cNvSpPr>
            <a:spLocks noGrp="1"/>
          </p:cNvSpPr>
          <p:nvPr>
            <p:ph type="body" sz="quarter" idx="20"/>
          </p:nvPr>
        </p:nvSpPr>
        <p:spPr>
          <a:xfrm>
            <a:off x="550863" y="549275"/>
            <a:ext cx="6624637" cy="719138"/>
          </a:xfrm>
        </p:spPr>
        <p:txBody>
          <a:bodyPr/>
          <a:lstStyle/>
          <a:p>
            <a:pPr>
              <a:defRPr/>
            </a:pPr>
            <a:r>
              <a:rPr lang="en-AU" dirty="0"/>
              <a:t>Domain boundary definition</a:t>
            </a:r>
          </a:p>
        </p:txBody>
      </p:sp>
      <p:graphicFrame>
        <p:nvGraphicFramePr>
          <p:cNvPr id="6" name="Diagram 5">
            <a:extLst>
              <a:ext uri="{FF2B5EF4-FFF2-40B4-BE49-F238E27FC236}">
                <a16:creationId xmlns:a16="http://schemas.microsoft.com/office/drawing/2014/main" id="{7AA59FA3-E046-5169-E1BF-EF60379858AC}"/>
              </a:ext>
            </a:extLst>
          </p:cNvPr>
          <p:cNvGraphicFramePr/>
          <p:nvPr>
            <p:extLst>
              <p:ext uri="{D42A27DB-BD31-4B8C-83A1-F6EECF244321}">
                <p14:modId xmlns:p14="http://schemas.microsoft.com/office/powerpoint/2010/main" val="1838656998"/>
              </p:ext>
            </p:extLst>
          </p:nvPr>
        </p:nvGraphicFramePr>
        <p:xfrm>
          <a:off x="1055440" y="1724811"/>
          <a:ext cx="10513168" cy="50165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7601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Placeholder 2">
            <a:extLst>
              <a:ext uri="{FF2B5EF4-FFF2-40B4-BE49-F238E27FC236}">
                <a16:creationId xmlns:a16="http://schemas.microsoft.com/office/drawing/2014/main" id="{12EF0F7D-79D6-E6A4-4F80-3F60E48B8B1F}"/>
              </a:ext>
            </a:extLst>
          </p:cNvPr>
          <p:cNvSpPr>
            <a:spLocks noGrp="1"/>
          </p:cNvSpPr>
          <p:nvPr>
            <p:ph type="body" sz="quarter" idx="18"/>
          </p:nvPr>
        </p:nvSpPr>
        <p:spPr>
          <a:xfrm>
            <a:off x="550863" y="1268413"/>
            <a:ext cx="6624637" cy="576262"/>
          </a:xfrm>
        </p:spPr>
        <p:txBody>
          <a:bodyPr/>
          <a:lstStyle/>
          <a:p>
            <a:r>
              <a:rPr lang="en-AU" altLang="en-US" dirty="0"/>
              <a:t>Benefits to other industries</a:t>
            </a:r>
          </a:p>
          <a:p>
            <a:endParaRPr lang="en-AU" altLang="en-US" dirty="0"/>
          </a:p>
        </p:txBody>
      </p:sp>
      <p:sp>
        <p:nvSpPr>
          <p:cNvPr id="4" name="Text Placeholder 3">
            <a:extLst>
              <a:ext uri="{FF2B5EF4-FFF2-40B4-BE49-F238E27FC236}">
                <a16:creationId xmlns:a16="http://schemas.microsoft.com/office/drawing/2014/main" id="{5C53E097-ECFA-E058-FEF4-90E59C4C1B34}"/>
              </a:ext>
            </a:extLst>
          </p:cNvPr>
          <p:cNvSpPr>
            <a:spLocks noGrp="1"/>
          </p:cNvSpPr>
          <p:nvPr>
            <p:ph type="body" sz="quarter" idx="19"/>
          </p:nvPr>
        </p:nvSpPr>
        <p:spPr>
          <a:xfrm>
            <a:off x="550863" y="1989138"/>
            <a:ext cx="6624637" cy="4622800"/>
          </a:xfrm>
        </p:spPr>
        <p:txBody>
          <a:bodyPr/>
          <a:lstStyle/>
          <a:p>
            <a:pPr>
              <a:defRPr/>
            </a:pPr>
            <a:r>
              <a:rPr lang="en-US" altLang="en-US" dirty="0"/>
              <a:t>Healthcare: drug discovery, diagnosis, predictive molecular structures</a:t>
            </a:r>
          </a:p>
          <a:p>
            <a:pPr marL="0" indent="0">
              <a:buNone/>
              <a:defRPr/>
            </a:pPr>
            <a:r>
              <a:rPr lang="en-US" altLang="en-US" dirty="0"/>
              <a:t>					</a:t>
            </a:r>
            <a:r>
              <a:rPr lang="en-US" altLang="en-US" dirty="0" err="1">
                <a:hlinkClick r:id="rId3"/>
              </a:rPr>
              <a:t>AlphaFold</a:t>
            </a:r>
            <a:endParaRPr lang="en-US" altLang="en-US" dirty="0"/>
          </a:p>
          <a:p>
            <a:pPr>
              <a:defRPr/>
            </a:pPr>
            <a:r>
              <a:rPr lang="en-US" altLang="en-US" dirty="0"/>
              <a:t>Email: Spam filters</a:t>
            </a:r>
          </a:p>
          <a:p>
            <a:pPr>
              <a:defRPr/>
            </a:pPr>
            <a:endParaRPr lang="en-US" altLang="en-US" dirty="0"/>
          </a:p>
          <a:p>
            <a:pPr>
              <a:defRPr/>
            </a:pPr>
            <a:r>
              <a:rPr lang="en-US" altLang="en-US" dirty="0"/>
              <a:t>Retail: supply chain optimization, customer service</a:t>
            </a:r>
          </a:p>
          <a:p>
            <a:pPr>
              <a:defRPr/>
            </a:pPr>
            <a:r>
              <a:rPr lang="en-US" altLang="en-US" dirty="0"/>
              <a:t>Manufacturing: quality control, predictive maintenance</a:t>
            </a:r>
          </a:p>
          <a:p>
            <a:pPr marL="0" indent="0">
              <a:buNone/>
              <a:defRPr/>
            </a:pPr>
            <a:r>
              <a:rPr lang="en-US" altLang="en-US" dirty="0"/>
              <a:t>			</a:t>
            </a:r>
            <a:r>
              <a:rPr lang="en-US" altLang="en-US" dirty="0">
                <a:hlinkClick r:id="rId4"/>
              </a:rPr>
              <a:t>Audi: Predictive Maintenance</a:t>
            </a:r>
            <a:endParaRPr lang="en-US" altLang="en-US" dirty="0"/>
          </a:p>
          <a:p>
            <a:pPr>
              <a:defRPr/>
            </a:pPr>
            <a:r>
              <a:rPr lang="en-US" altLang="en-US" dirty="0"/>
              <a:t>Security: photo, voice, fingerprint recognition</a:t>
            </a:r>
          </a:p>
          <a:p>
            <a:pPr>
              <a:defRPr/>
            </a:pPr>
            <a:r>
              <a:rPr lang="en-US" altLang="en-US" dirty="0"/>
              <a:t>Rapid document processing</a:t>
            </a:r>
          </a:p>
          <a:p>
            <a:pPr>
              <a:defRPr/>
            </a:pPr>
            <a:endParaRPr lang="en-US" altLang="en-US" dirty="0"/>
          </a:p>
          <a:p>
            <a:pPr marL="0" indent="0">
              <a:buNone/>
              <a:defRPr/>
            </a:pPr>
            <a:endParaRPr lang="en-AU" altLang="en-US" dirty="0"/>
          </a:p>
          <a:p>
            <a:pPr>
              <a:defRPr/>
            </a:pPr>
            <a:endParaRPr lang="en-AU" dirty="0"/>
          </a:p>
        </p:txBody>
      </p:sp>
      <p:sp>
        <p:nvSpPr>
          <p:cNvPr id="5" name="Text Placeholder 4">
            <a:extLst>
              <a:ext uri="{FF2B5EF4-FFF2-40B4-BE49-F238E27FC236}">
                <a16:creationId xmlns:a16="http://schemas.microsoft.com/office/drawing/2014/main" id="{6AD2573F-ED8B-5B53-FEE7-ADA147FE802C}"/>
              </a:ext>
            </a:extLst>
          </p:cNvPr>
          <p:cNvSpPr>
            <a:spLocks noGrp="1"/>
          </p:cNvSpPr>
          <p:nvPr>
            <p:ph type="body" sz="quarter" idx="20"/>
          </p:nvPr>
        </p:nvSpPr>
        <p:spPr>
          <a:xfrm>
            <a:off x="550863" y="549275"/>
            <a:ext cx="6624637" cy="719138"/>
          </a:xfrm>
        </p:spPr>
        <p:txBody>
          <a:bodyPr/>
          <a:lstStyle/>
          <a:p>
            <a:pPr>
              <a:defRPr/>
            </a:pPr>
            <a:r>
              <a:rPr lang="en-AU" dirty="0"/>
              <a:t>Machine Learning</a:t>
            </a:r>
          </a:p>
        </p:txBody>
      </p:sp>
      <p:pic>
        <p:nvPicPr>
          <p:cNvPr id="73730" name="Picture 2">
            <a:extLst>
              <a:ext uri="{FF2B5EF4-FFF2-40B4-BE49-F238E27FC236}">
                <a16:creationId xmlns:a16="http://schemas.microsoft.com/office/drawing/2014/main" id="{2191701D-483D-C9F7-8F9C-116D46549F9A}"/>
              </a:ext>
            </a:extLst>
          </p:cNvPr>
          <p:cNvPicPr>
            <a:picLocks noGrp="1" noChangeAspect="1" noChangeArrowheads="1"/>
          </p:cNvPicPr>
          <p:nvPr>
            <p:ph type="pic" sz="quarter" idx="13"/>
          </p:nvPr>
        </p:nvPicPr>
        <p:blipFill rotWithShape="1">
          <a:blip r:embed="rId5">
            <a:extLst>
              <a:ext uri="{28A0092B-C50C-407E-A947-70E740481C1C}">
                <a14:useLocalDpi xmlns:a14="http://schemas.microsoft.com/office/drawing/2010/main" val="0"/>
              </a:ext>
            </a:extLst>
          </a:blip>
          <a:srcRect l="11737" r="11737"/>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812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Placeholder 2">
            <a:extLst>
              <a:ext uri="{FF2B5EF4-FFF2-40B4-BE49-F238E27FC236}">
                <a16:creationId xmlns:a16="http://schemas.microsoft.com/office/drawing/2014/main" id="{12EF0F7D-79D6-E6A4-4F80-3F60E48B8B1F}"/>
              </a:ext>
            </a:extLst>
          </p:cNvPr>
          <p:cNvSpPr>
            <a:spLocks noGrp="1"/>
          </p:cNvSpPr>
          <p:nvPr>
            <p:ph type="body" sz="quarter" idx="18"/>
          </p:nvPr>
        </p:nvSpPr>
        <p:spPr>
          <a:xfrm>
            <a:off x="550863" y="1268413"/>
            <a:ext cx="6624637" cy="576262"/>
          </a:xfrm>
        </p:spPr>
        <p:txBody>
          <a:bodyPr/>
          <a:lstStyle/>
          <a:p>
            <a:r>
              <a:rPr lang="en-AU" altLang="en-US" dirty="0"/>
              <a:t>Examples of Risks</a:t>
            </a:r>
          </a:p>
          <a:p>
            <a:endParaRPr lang="en-AU" altLang="en-US" dirty="0"/>
          </a:p>
        </p:txBody>
      </p:sp>
      <p:sp>
        <p:nvSpPr>
          <p:cNvPr id="4" name="Text Placeholder 3">
            <a:extLst>
              <a:ext uri="{FF2B5EF4-FFF2-40B4-BE49-F238E27FC236}">
                <a16:creationId xmlns:a16="http://schemas.microsoft.com/office/drawing/2014/main" id="{5C53E097-ECFA-E058-FEF4-90E59C4C1B34}"/>
              </a:ext>
            </a:extLst>
          </p:cNvPr>
          <p:cNvSpPr>
            <a:spLocks noGrp="1"/>
          </p:cNvSpPr>
          <p:nvPr>
            <p:ph type="body" sz="quarter" idx="19"/>
          </p:nvPr>
        </p:nvSpPr>
        <p:spPr>
          <a:xfrm>
            <a:off x="550863" y="1989138"/>
            <a:ext cx="6624637" cy="4622800"/>
          </a:xfrm>
        </p:spPr>
        <p:txBody>
          <a:bodyPr/>
          <a:lstStyle/>
          <a:p>
            <a:pPr>
              <a:defRPr/>
            </a:pPr>
            <a:r>
              <a:rPr lang="en-US" altLang="en-US" dirty="0"/>
              <a:t>Easy… Too Easy!</a:t>
            </a:r>
          </a:p>
          <a:p>
            <a:pPr>
              <a:defRPr/>
            </a:pPr>
            <a:r>
              <a:rPr lang="en-US" altLang="en-US" dirty="0"/>
              <a:t>Dependency: Lack of professional oversight</a:t>
            </a:r>
          </a:p>
          <a:p>
            <a:pPr>
              <a:defRPr/>
            </a:pPr>
            <a:r>
              <a:rPr lang="en-US" altLang="en-US" dirty="0"/>
              <a:t>Data limitations</a:t>
            </a:r>
          </a:p>
          <a:p>
            <a:pPr>
              <a:defRPr/>
            </a:pPr>
            <a:r>
              <a:rPr lang="en-US" altLang="en-US" dirty="0"/>
              <a:t>Over reliance on technology</a:t>
            </a:r>
          </a:p>
          <a:p>
            <a:pPr>
              <a:defRPr/>
            </a:pPr>
            <a:r>
              <a:rPr lang="en-US" altLang="en-US" dirty="0"/>
              <a:t>Bias/discrimination (Unfairness by algorithm)</a:t>
            </a:r>
          </a:p>
          <a:p>
            <a:pPr>
              <a:defRPr/>
            </a:pPr>
            <a:r>
              <a:rPr lang="en-US" altLang="en-US" dirty="0"/>
              <a:t>Individual harms</a:t>
            </a:r>
          </a:p>
          <a:p>
            <a:pPr>
              <a:defRPr/>
            </a:pPr>
            <a:r>
              <a:rPr lang="en-US" altLang="en-US" dirty="0"/>
              <a:t>Job displacement</a:t>
            </a:r>
          </a:p>
          <a:p>
            <a:pPr>
              <a:defRPr/>
            </a:pPr>
            <a:r>
              <a:rPr lang="en-US" altLang="en-US" dirty="0"/>
              <a:t>Privacy concerns</a:t>
            </a:r>
          </a:p>
          <a:p>
            <a:pPr>
              <a:defRPr/>
            </a:pPr>
            <a:r>
              <a:rPr lang="en-US" altLang="en-US" dirty="0"/>
              <a:t>Social Harms (</a:t>
            </a:r>
            <a:r>
              <a:rPr lang="en-US" altLang="en-US" dirty="0">
                <a:hlinkClick r:id="rId3"/>
              </a:rPr>
              <a:t>Nature: ML for Medical Imaging</a:t>
            </a:r>
            <a:r>
              <a:rPr lang="en-US" altLang="en-US" dirty="0"/>
              <a:t>)</a:t>
            </a:r>
          </a:p>
          <a:p>
            <a:pPr>
              <a:defRPr/>
            </a:pPr>
            <a:r>
              <a:rPr lang="en-US" altLang="en-US" dirty="0"/>
              <a:t>Lack of transparency</a:t>
            </a:r>
          </a:p>
          <a:p>
            <a:pPr marL="0" indent="0">
              <a:buNone/>
              <a:defRPr/>
            </a:pPr>
            <a:endParaRPr lang="en-AU" altLang="en-US" dirty="0"/>
          </a:p>
          <a:p>
            <a:pPr>
              <a:defRPr/>
            </a:pPr>
            <a:endParaRPr lang="en-AU" dirty="0"/>
          </a:p>
        </p:txBody>
      </p:sp>
      <p:sp>
        <p:nvSpPr>
          <p:cNvPr id="5" name="Text Placeholder 4">
            <a:extLst>
              <a:ext uri="{FF2B5EF4-FFF2-40B4-BE49-F238E27FC236}">
                <a16:creationId xmlns:a16="http://schemas.microsoft.com/office/drawing/2014/main" id="{6AD2573F-ED8B-5B53-FEE7-ADA147FE802C}"/>
              </a:ext>
            </a:extLst>
          </p:cNvPr>
          <p:cNvSpPr>
            <a:spLocks noGrp="1"/>
          </p:cNvSpPr>
          <p:nvPr>
            <p:ph type="body" sz="quarter" idx="20"/>
          </p:nvPr>
        </p:nvSpPr>
        <p:spPr>
          <a:xfrm>
            <a:off x="550863" y="549275"/>
            <a:ext cx="6624637" cy="719138"/>
          </a:xfrm>
        </p:spPr>
        <p:txBody>
          <a:bodyPr/>
          <a:lstStyle/>
          <a:p>
            <a:pPr>
              <a:defRPr/>
            </a:pPr>
            <a:r>
              <a:rPr lang="en-AU" dirty="0"/>
              <a:t>Machine Learning</a:t>
            </a:r>
          </a:p>
        </p:txBody>
      </p:sp>
      <p:pic>
        <p:nvPicPr>
          <p:cNvPr id="6" name="Picture Placeholder 5">
            <a:extLst>
              <a:ext uri="{FF2B5EF4-FFF2-40B4-BE49-F238E27FC236}">
                <a16:creationId xmlns:a16="http://schemas.microsoft.com/office/drawing/2014/main" id="{51196136-3B9C-72EE-F8E8-A47899A9372D}"/>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17956" r="247"/>
          <a:stretch/>
        </p:blipFill>
        <p:spPr/>
      </p:pic>
    </p:spTree>
    <p:extLst>
      <p:ext uri="{BB962C8B-B14F-4D97-AF65-F5344CB8AC3E}">
        <p14:creationId xmlns:p14="http://schemas.microsoft.com/office/powerpoint/2010/main" val="3349743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Placeholder 2">
            <a:extLst>
              <a:ext uri="{FF2B5EF4-FFF2-40B4-BE49-F238E27FC236}">
                <a16:creationId xmlns:a16="http://schemas.microsoft.com/office/drawing/2014/main" id="{12EF0F7D-79D6-E6A4-4F80-3F60E48B8B1F}"/>
              </a:ext>
            </a:extLst>
          </p:cNvPr>
          <p:cNvSpPr>
            <a:spLocks noGrp="1"/>
          </p:cNvSpPr>
          <p:nvPr>
            <p:ph type="body" sz="quarter" idx="18"/>
          </p:nvPr>
        </p:nvSpPr>
        <p:spPr>
          <a:xfrm>
            <a:off x="550863" y="1268413"/>
            <a:ext cx="6624637" cy="576262"/>
          </a:xfrm>
        </p:spPr>
        <p:txBody>
          <a:bodyPr/>
          <a:lstStyle/>
          <a:p>
            <a:r>
              <a:rPr lang="en-AU" altLang="en-US" dirty="0"/>
              <a:t>Where </a:t>
            </a:r>
            <a:r>
              <a:rPr lang="en-AU" altLang="en-US" dirty="0" err="1"/>
              <a:t>DomainMCF</a:t>
            </a:r>
            <a:r>
              <a:rPr lang="en-AU" altLang="en-US" dirty="0"/>
              <a:t> Fits</a:t>
            </a:r>
          </a:p>
          <a:p>
            <a:endParaRPr lang="en-AU" altLang="en-US" dirty="0"/>
          </a:p>
        </p:txBody>
      </p:sp>
      <p:sp>
        <p:nvSpPr>
          <p:cNvPr id="5" name="Text Placeholder 4">
            <a:extLst>
              <a:ext uri="{FF2B5EF4-FFF2-40B4-BE49-F238E27FC236}">
                <a16:creationId xmlns:a16="http://schemas.microsoft.com/office/drawing/2014/main" id="{6AD2573F-ED8B-5B53-FEE7-ADA147FE802C}"/>
              </a:ext>
            </a:extLst>
          </p:cNvPr>
          <p:cNvSpPr>
            <a:spLocks noGrp="1"/>
          </p:cNvSpPr>
          <p:nvPr>
            <p:ph type="body" sz="quarter" idx="20"/>
          </p:nvPr>
        </p:nvSpPr>
        <p:spPr>
          <a:xfrm>
            <a:off x="550863" y="549275"/>
            <a:ext cx="6624637" cy="719138"/>
          </a:xfrm>
        </p:spPr>
        <p:txBody>
          <a:bodyPr/>
          <a:lstStyle/>
          <a:p>
            <a:pPr>
              <a:defRPr/>
            </a:pPr>
            <a:r>
              <a:rPr lang="en-AU" dirty="0"/>
              <a:t>The Mine Planning Process</a:t>
            </a:r>
          </a:p>
        </p:txBody>
      </p:sp>
      <p:pic>
        <p:nvPicPr>
          <p:cNvPr id="8" name="Picture 7">
            <a:extLst>
              <a:ext uri="{FF2B5EF4-FFF2-40B4-BE49-F238E27FC236}">
                <a16:creationId xmlns:a16="http://schemas.microsoft.com/office/drawing/2014/main" id="{1A10D518-4AE8-2771-0463-BA6BBDE5DB23}"/>
              </a:ext>
            </a:extLst>
          </p:cNvPr>
          <p:cNvPicPr>
            <a:picLocks noChangeAspect="1"/>
          </p:cNvPicPr>
          <p:nvPr/>
        </p:nvPicPr>
        <p:blipFill>
          <a:blip r:embed="rId3"/>
          <a:stretch>
            <a:fillRect/>
          </a:stretch>
        </p:blipFill>
        <p:spPr>
          <a:xfrm>
            <a:off x="2351584" y="1844675"/>
            <a:ext cx="7002979" cy="4250188"/>
          </a:xfrm>
          <a:prstGeom prst="rect">
            <a:avLst/>
          </a:prstGeom>
        </p:spPr>
      </p:pic>
      <p:pic>
        <p:nvPicPr>
          <p:cNvPr id="3" name="Graphic 2" descr="Hourglass Finished with solid fill">
            <a:extLst>
              <a:ext uri="{FF2B5EF4-FFF2-40B4-BE49-F238E27FC236}">
                <a16:creationId xmlns:a16="http://schemas.microsoft.com/office/drawing/2014/main" id="{E011EC8E-2004-AA11-BCD6-B09D6B3A3A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52384" y="2852936"/>
            <a:ext cx="914400" cy="914400"/>
          </a:xfrm>
          <a:prstGeom prst="rect">
            <a:avLst/>
          </a:prstGeom>
        </p:spPr>
      </p:pic>
      <p:sp>
        <p:nvSpPr>
          <p:cNvPr id="4" name="Arrow: Circular 3">
            <a:extLst>
              <a:ext uri="{FF2B5EF4-FFF2-40B4-BE49-F238E27FC236}">
                <a16:creationId xmlns:a16="http://schemas.microsoft.com/office/drawing/2014/main" id="{6192B08C-5A4F-AE5E-AA78-44A87A5F267D}"/>
              </a:ext>
            </a:extLst>
          </p:cNvPr>
          <p:cNvSpPr/>
          <p:nvPr/>
        </p:nvSpPr>
        <p:spPr>
          <a:xfrm rot="10547097">
            <a:off x="7677168" y="3736251"/>
            <a:ext cx="2607529" cy="1224136"/>
          </a:xfrm>
          <a:prstGeom prst="circularArrow">
            <a:avLst>
              <a:gd name="adj1" fmla="val 0"/>
              <a:gd name="adj2" fmla="val 2174835"/>
              <a:gd name="adj3" fmla="val 18605778"/>
              <a:gd name="adj4" fmla="val 10577231"/>
              <a:gd name="adj5" fmla="val 2239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31420095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5815</Words>
  <Application>Microsoft Office PowerPoint</Application>
  <PresentationFormat>Widescreen</PresentationFormat>
  <Paragraphs>636</Paragraphs>
  <Slides>39</Slides>
  <Notes>39</Notes>
  <HiddenSlides>20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proxima-nova</vt:lpstr>
      <vt:lpstr>Custom Design</vt:lpstr>
      <vt:lpstr>PowerPoint Presentation</vt:lpstr>
      <vt:lpstr>24 locations worldwide with 400 employees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Changing the way mining is done forever</vt:lpstr>
      <vt:lpstr>PowerPoint Presentation</vt:lpstr>
      <vt:lpstr>PowerPoint Presentation</vt:lpstr>
      <vt:lpstr>People – careers</vt:lpstr>
      <vt:lpstr>Maptek believes  Miners should be enabled to make better decisions </vt:lpstr>
      <vt:lpstr>PowerPoint Presentation</vt:lpstr>
      <vt:lpstr>The core business of our  customers is mining.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Partnerships</vt:lpstr>
      <vt:lpstr>PowerPoint Presentation</vt:lpstr>
      <vt:lpstr>PowerPoint Presentation</vt:lpstr>
      <vt:lpstr>PowerPoint Presentation</vt:lpstr>
    </vt:vector>
  </TitlesOfParts>
  <Company>MAPTEK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Maptek Corporate Overview</dc:title>
  <dc:creator>Sarah Hocking</dc:creator>
  <cp:lastModifiedBy>Gary Buchanan</cp:lastModifiedBy>
  <cp:revision>464</cp:revision>
  <dcterms:created xsi:type="dcterms:W3CDTF">2011-01-21T02:44:57Z</dcterms:created>
  <dcterms:modified xsi:type="dcterms:W3CDTF">2023-09-08T15:58:33Z</dcterms:modified>
</cp:coreProperties>
</file>