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sldIdLst>
    <p:sldId id="262" r:id="rId2"/>
    <p:sldId id="264" r:id="rId3"/>
    <p:sldId id="282" r:id="rId4"/>
    <p:sldId id="283" r:id="rId5"/>
    <p:sldId id="270" r:id="rId6"/>
    <p:sldId id="266" r:id="rId7"/>
    <p:sldId id="284" r:id="rId8"/>
    <p:sldId id="267" r:id="rId9"/>
    <p:sldId id="285" r:id="rId10"/>
    <p:sldId id="268" r:id="rId11"/>
    <p:sldId id="269" r:id="rId12"/>
    <p:sldId id="296" r:id="rId13"/>
    <p:sldId id="297" r:id="rId14"/>
    <p:sldId id="298" r:id="rId15"/>
    <p:sldId id="288" r:id="rId16"/>
    <p:sldId id="287" r:id="rId17"/>
    <p:sldId id="273" r:id="rId18"/>
    <p:sldId id="286" r:id="rId19"/>
    <p:sldId id="274" r:id="rId20"/>
    <p:sldId id="290" r:id="rId21"/>
    <p:sldId id="275" r:id="rId22"/>
    <p:sldId id="295" r:id="rId23"/>
    <p:sldId id="276" r:id="rId24"/>
    <p:sldId id="291" r:id="rId25"/>
    <p:sldId id="292" r:id="rId26"/>
    <p:sldId id="293" r:id="rId27"/>
    <p:sldId id="294" r:id="rId28"/>
    <p:sldId id="278" r:id="rId29"/>
    <p:sldId id="280" r:id="rId30"/>
    <p:sldId id="2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DC29D987-40DE-414C-92C9-23A16513762A}">
          <p14:sldIdLst>
            <p14:sldId id="262"/>
            <p14:sldId id="264"/>
            <p14:sldId id="282"/>
            <p14:sldId id="283"/>
            <p14:sldId id="270"/>
            <p14:sldId id="266"/>
            <p14:sldId id="284"/>
            <p14:sldId id="267"/>
            <p14:sldId id="285"/>
            <p14:sldId id="268"/>
            <p14:sldId id="269"/>
            <p14:sldId id="296"/>
            <p14:sldId id="297"/>
            <p14:sldId id="298"/>
            <p14:sldId id="288"/>
            <p14:sldId id="287"/>
            <p14:sldId id="273"/>
            <p14:sldId id="286"/>
            <p14:sldId id="274"/>
            <p14:sldId id="290"/>
            <p14:sldId id="275"/>
            <p14:sldId id="295"/>
            <p14:sldId id="276"/>
            <p14:sldId id="291"/>
            <p14:sldId id="292"/>
            <p14:sldId id="293"/>
            <p14:sldId id="294"/>
            <p14:sldId id="278"/>
            <p14:sldId id="280"/>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9E7F1C-95B5-4D80-8ADD-5BC82FF75285}"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66EA1D14-02ED-49D7-87C9-4F3875926804}">
      <dgm:prSet phldrT="[Text]" custT="1"/>
      <dgm:spPr/>
      <dgm:t>
        <a:bodyPr/>
        <a:lstStyle/>
        <a:p>
          <a:r>
            <a:rPr lang="en-US" sz="2000" b="1" i="1" dirty="0" smtClean="0"/>
            <a:t>Pre-ore</a:t>
          </a:r>
          <a:endParaRPr lang="en-US" sz="2000" b="1" i="1" dirty="0"/>
        </a:p>
      </dgm:t>
    </dgm:pt>
    <dgm:pt modelId="{978F4A6D-8695-4145-B328-FB033058E831}" type="parTrans" cxnId="{420F274E-7628-4805-9651-EDF80E9A6F3B}">
      <dgm:prSet/>
      <dgm:spPr/>
      <dgm:t>
        <a:bodyPr/>
        <a:lstStyle/>
        <a:p>
          <a:endParaRPr lang="en-US"/>
        </a:p>
      </dgm:t>
    </dgm:pt>
    <dgm:pt modelId="{255B3CCB-1FD7-4C47-A334-B1CB5C0D2FDC}" type="sibTrans" cxnId="{420F274E-7628-4805-9651-EDF80E9A6F3B}">
      <dgm:prSet/>
      <dgm:spPr/>
      <dgm:t>
        <a:bodyPr/>
        <a:lstStyle/>
        <a:p>
          <a:endParaRPr lang="en-US"/>
        </a:p>
      </dgm:t>
    </dgm:pt>
    <dgm:pt modelId="{73B086BD-FCD9-4CA7-AB74-F3FF3C749136}">
      <dgm:prSet phldrT="[Text]" custT="1"/>
      <dgm:spPr/>
      <dgm:t>
        <a:bodyPr/>
        <a:lstStyle/>
        <a:p>
          <a:r>
            <a:rPr lang="en-US" sz="2000" b="1" i="1" dirty="0" smtClean="0"/>
            <a:t>Main Stage</a:t>
          </a:r>
          <a:endParaRPr lang="en-US" sz="2000" b="1" i="1" dirty="0"/>
        </a:p>
      </dgm:t>
    </dgm:pt>
    <dgm:pt modelId="{931E7622-B3D9-4E08-9D74-005618589F93}" type="parTrans" cxnId="{186212B3-F80D-44F7-BE12-2B1DC9227651}">
      <dgm:prSet/>
      <dgm:spPr/>
      <dgm:t>
        <a:bodyPr/>
        <a:lstStyle/>
        <a:p>
          <a:endParaRPr lang="en-US"/>
        </a:p>
      </dgm:t>
    </dgm:pt>
    <dgm:pt modelId="{7A175B5F-C7D7-4195-AA53-61E91F8BA406}" type="sibTrans" cxnId="{186212B3-F80D-44F7-BE12-2B1DC9227651}">
      <dgm:prSet/>
      <dgm:spPr/>
      <dgm:t>
        <a:bodyPr/>
        <a:lstStyle/>
        <a:p>
          <a:endParaRPr lang="en-US"/>
        </a:p>
      </dgm:t>
    </dgm:pt>
    <dgm:pt modelId="{7D1A8F2E-C013-49FA-AA10-B6D6F81E6A84}">
      <dgm:prSet phldrT="[Text]" custT="1"/>
      <dgm:spPr/>
      <dgm:t>
        <a:bodyPr/>
        <a:lstStyle/>
        <a:p>
          <a:r>
            <a:rPr lang="en-US" sz="2000" b="1" i="1" dirty="0" smtClean="0"/>
            <a:t>Post-ore</a:t>
          </a:r>
          <a:endParaRPr lang="en-US" sz="1900" b="1" i="1" dirty="0"/>
        </a:p>
      </dgm:t>
    </dgm:pt>
    <dgm:pt modelId="{9F4F2FAD-C0F8-4886-8790-FB1BAB9CCE53}" type="parTrans" cxnId="{9C912208-D3EC-4903-B25F-12A2A6766EDB}">
      <dgm:prSet/>
      <dgm:spPr/>
      <dgm:t>
        <a:bodyPr/>
        <a:lstStyle/>
        <a:p>
          <a:endParaRPr lang="en-US"/>
        </a:p>
      </dgm:t>
    </dgm:pt>
    <dgm:pt modelId="{5D4D69D8-964B-4E0D-AB7A-165D8D723068}" type="sibTrans" cxnId="{9C912208-D3EC-4903-B25F-12A2A6766EDB}">
      <dgm:prSet/>
      <dgm:spPr/>
      <dgm:t>
        <a:bodyPr/>
        <a:lstStyle/>
        <a:p>
          <a:endParaRPr lang="en-US"/>
        </a:p>
      </dgm:t>
    </dgm:pt>
    <dgm:pt modelId="{87735B91-DA44-4D79-802E-27B64B950FFB}">
      <dgm:prSet custT="1"/>
      <dgm:spPr/>
      <dgm:t>
        <a:bodyPr/>
        <a:lstStyle/>
        <a:p>
          <a:pPr>
            <a:lnSpc>
              <a:spcPct val="100000"/>
            </a:lnSpc>
          </a:pPr>
          <a:r>
            <a:rPr lang="en-US" sz="1600" baseline="0" dirty="0" smtClean="0"/>
            <a:t>High salinities (~24 </a:t>
          </a:r>
          <a:r>
            <a:rPr lang="en-US" sz="1600" baseline="0" dirty="0" err="1" smtClean="0"/>
            <a:t>wt</a:t>
          </a:r>
          <a:r>
            <a:rPr lang="en-US" sz="1600" baseline="0" dirty="0" smtClean="0"/>
            <a:t>% eq. </a:t>
          </a:r>
          <a:r>
            <a:rPr lang="en-US" sz="1600" baseline="0" dirty="0" err="1" smtClean="0"/>
            <a:t>NaCl</a:t>
          </a:r>
          <a:r>
            <a:rPr lang="en-US" sz="1600" baseline="0" dirty="0" smtClean="0"/>
            <a:t>), moderate temperature (~100 to 150°C) fluids</a:t>
          </a:r>
          <a:endParaRPr lang="en-US" sz="1600" baseline="0" dirty="0"/>
        </a:p>
      </dgm:t>
    </dgm:pt>
    <dgm:pt modelId="{2FAE866C-1D97-4100-9099-A4B539125D4F}" type="parTrans" cxnId="{786295AF-0F62-4521-A02F-7BC48049DC88}">
      <dgm:prSet/>
      <dgm:spPr/>
      <dgm:t>
        <a:bodyPr/>
        <a:lstStyle/>
        <a:p>
          <a:endParaRPr lang="en-US"/>
        </a:p>
      </dgm:t>
    </dgm:pt>
    <dgm:pt modelId="{31B9D71D-062E-434A-89B0-B90735CEED33}" type="sibTrans" cxnId="{786295AF-0F62-4521-A02F-7BC48049DC88}">
      <dgm:prSet/>
      <dgm:spPr/>
      <dgm:t>
        <a:bodyPr/>
        <a:lstStyle/>
        <a:p>
          <a:endParaRPr lang="en-US"/>
        </a:p>
      </dgm:t>
    </dgm:pt>
    <dgm:pt modelId="{BFD68D06-D148-4783-AD93-E1F942A48281}">
      <dgm:prSet custT="1"/>
      <dgm:spPr/>
      <dgm:t>
        <a:bodyPr/>
        <a:lstStyle/>
        <a:p>
          <a:pPr>
            <a:lnSpc>
              <a:spcPct val="100000"/>
            </a:lnSpc>
          </a:pPr>
          <a:r>
            <a:rPr lang="en-US" sz="1600" b="0" i="0" baseline="0" dirty="0" smtClean="0"/>
            <a:t>Influx of metal bearing, high-temperature (up to 250°C), high-salinity (&gt; 27 </a:t>
          </a:r>
          <a:r>
            <a:rPr lang="en-US" sz="1600" b="0" i="0" baseline="0" dirty="0" err="1" smtClean="0"/>
            <a:t>wt</a:t>
          </a:r>
          <a:r>
            <a:rPr lang="en-US" sz="1600" b="0" i="0" baseline="0" dirty="0" smtClean="0"/>
            <a:t>% eq. </a:t>
          </a:r>
          <a:r>
            <a:rPr lang="en-US" sz="1600" b="0" i="0" baseline="0" dirty="0" err="1" smtClean="0"/>
            <a:t>NaCl</a:t>
          </a:r>
          <a:r>
            <a:rPr lang="en-US" sz="1600" b="0" i="0" baseline="0" dirty="0" smtClean="0"/>
            <a:t>) fluids, mixed with pre-ore fluids</a:t>
          </a:r>
          <a:endParaRPr lang="en-US" sz="1600" b="0" i="0" baseline="0" dirty="0"/>
        </a:p>
      </dgm:t>
    </dgm:pt>
    <dgm:pt modelId="{A89C7397-E304-4DCF-A796-74362928AFDD}" type="parTrans" cxnId="{69890D12-FA83-4081-AE8D-2DF4A5653672}">
      <dgm:prSet/>
      <dgm:spPr/>
      <dgm:t>
        <a:bodyPr/>
        <a:lstStyle/>
        <a:p>
          <a:endParaRPr lang="en-US"/>
        </a:p>
      </dgm:t>
    </dgm:pt>
    <dgm:pt modelId="{AEF97435-691F-48E0-83AE-257F94052B65}" type="sibTrans" cxnId="{69890D12-FA83-4081-AE8D-2DF4A5653672}">
      <dgm:prSet/>
      <dgm:spPr/>
      <dgm:t>
        <a:bodyPr/>
        <a:lstStyle/>
        <a:p>
          <a:endParaRPr lang="en-US"/>
        </a:p>
      </dgm:t>
    </dgm:pt>
    <dgm:pt modelId="{83C946B4-494B-4234-A659-27B44603CAB4}">
      <dgm:prSet custT="1"/>
      <dgm:spPr/>
      <dgm:t>
        <a:bodyPr/>
        <a:lstStyle/>
        <a:p>
          <a:pPr>
            <a:lnSpc>
              <a:spcPct val="100000"/>
            </a:lnSpc>
          </a:pPr>
          <a:r>
            <a:rPr lang="en-US" sz="1600" baseline="0" dirty="0" smtClean="0"/>
            <a:t>Lower-salinity (&lt;20 </a:t>
          </a:r>
          <a:r>
            <a:rPr lang="en-US" sz="1600" baseline="0" dirty="0" err="1" smtClean="0"/>
            <a:t>wt</a:t>
          </a:r>
          <a:r>
            <a:rPr lang="en-US" sz="1600" baseline="0" dirty="0" smtClean="0"/>
            <a:t>% eq. </a:t>
          </a:r>
          <a:r>
            <a:rPr lang="en-US" sz="1600" baseline="0" dirty="0" err="1" smtClean="0"/>
            <a:t>NaCl</a:t>
          </a:r>
          <a:r>
            <a:rPr lang="en-US" sz="1600" baseline="0" dirty="0" smtClean="0"/>
            <a:t> eq.) and temperature (&lt;90°C) aqueous fluid and coeval hydrocarbon fluid inclusions</a:t>
          </a:r>
          <a:endParaRPr lang="en-US" sz="1600" baseline="0" dirty="0"/>
        </a:p>
      </dgm:t>
    </dgm:pt>
    <dgm:pt modelId="{2A414C91-2D48-4E2B-B2EF-D9531D270DB9}" type="parTrans" cxnId="{9B394655-A6CB-4379-81D2-C33ACB5DD6A3}">
      <dgm:prSet/>
      <dgm:spPr/>
      <dgm:t>
        <a:bodyPr/>
        <a:lstStyle/>
        <a:p>
          <a:endParaRPr lang="en-US"/>
        </a:p>
      </dgm:t>
    </dgm:pt>
    <dgm:pt modelId="{E76E0918-AD41-46C3-8B5C-5AB40398073B}" type="sibTrans" cxnId="{9B394655-A6CB-4379-81D2-C33ACB5DD6A3}">
      <dgm:prSet/>
      <dgm:spPr/>
      <dgm:t>
        <a:bodyPr/>
        <a:lstStyle/>
        <a:p>
          <a:endParaRPr lang="en-US"/>
        </a:p>
      </dgm:t>
    </dgm:pt>
    <dgm:pt modelId="{39371A32-C66E-451C-A270-5A23E7F000A1}">
      <dgm:prSet custT="1"/>
      <dgm:spPr/>
      <dgm:t>
        <a:bodyPr/>
        <a:lstStyle/>
        <a:p>
          <a:pPr>
            <a:lnSpc>
              <a:spcPct val="100000"/>
            </a:lnSpc>
          </a:pPr>
          <a:r>
            <a:rPr lang="en-US" sz="1600" b="0" i="0" baseline="0" dirty="0" smtClean="0"/>
            <a:t>Ore stage calcite and </a:t>
          </a:r>
          <a:r>
            <a:rPr lang="en-US" sz="1600" b="0" i="0" baseline="0" dirty="0" err="1" smtClean="0"/>
            <a:t>sphalerite</a:t>
          </a:r>
          <a:endParaRPr lang="en-US" sz="1600" b="0" i="0" baseline="0" dirty="0"/>
        </a:p>
      </dgm:t>
    </dgm:pt>
    <dgm:pt modelId="{0747C5DF-8751-4D0D-B417-0787AF4913EB}" type="parTrans" cxnId="{587C9AEB-E34E-4F16-A222-0260AD105E8C}">
      <dgm:prSet/>
      <dgm:spPr/>
      <dgm:t>
        <a:bodyPr/>
        <a:lstStyle/>
        <a:p>
          <a:endParaRPr lang="en-US"/>
        </a:p>
      </dgm:t>
    </dgm:pt>
    <dgm:pt modelId="{5548F3D0-33A6-4280-AC82-047CA6CE1DBC}" type="sibTrans" cxnId="{587C9AEB-E34E-4F16-A222-0260AD105E8C}">
      <dgm:prSet/>
      <dgm:spPr/>
      <dgm:t>
        <a:bodyPr/>
        <a:lstStyle/>
        <a:p>
          <a:endParaRPr lang="en-US"/>
        </a:p>
      </dgm:t>
    </dgm:pt>
    <dgm:pt modelId="{C42207A3-8935-4A40-8ACB-949F710BFD22}" type="pres">
      <dgm:prSet presAssocID="{889E7F1C-95B5-4D80-8ADD-5BC82FF75285}" presName="linear" presStyleCnt="0">
        <dgm:presLayoutVars>
          <dgm:dir/>
          <dgm:animLvl val="lvl"/>
          <dgm:resizeHandles val="exact"/>
        </dgm:presLayoutVars>
      </dgm:prSet>
      <dgm:spPr/>
      <dgm:t>
        <a:bodyPr/>
        <a:lstStyle/>
        <a:p>
          <a:endParaRPr lang="en-US"/>
        </a:p>
      </dgm:t>
    </dgm:pt>
    <dgm:pt modelId="{A9E22D2E-3175-4238-800E-39130F904E4C}" type="pres">
      <dgm:prSet presAssocID="{66EA1D14-02ED-49D7-87C9-4F3875926804}" presName="parentLin" presStyleCnt="0"/>
      <dgm:spPr/>
    </dgm:pt>
    <dgm:pt modelId="{AC303724-A362-4B97-A483-F2C5058A023F}" type="pres">
      <dgm:prSet presAssocID="{66EA1D14-02ED-49D7-87C9-4F3875926804}" presName="parentLeftMargin" presStyleLbl="node1" presStyleIdx="0" presStyleCnt="3"/>
      <dgm:spPr/>
      <dgm:t>
        <a:bodyPr/>
        <a:lstStyle/>
        <a:p>
          <a:endParaRPr lang="en-US"/>
        </a:p>
      </dgm:t>
    </dgm:pt>
    <dgm:pt modelId="{74642E74-59AE-4E5F-B8F2-DC99BB0D583A}" type="pres">
      <dgm:prSet presAssocID="{66EA1D14-02ED-49D7-87C9-4F3875926804}" presName="parentText" presStyleLbl="node1" presStyleIdx="0" presStyleCnt="3">
        <dgm:presLayoutVars>
          <dgm:chMax val="0"/>
          <dgm:bulletEnabled val="1"/>
        </dgm:presLayoutVars>
      </dgm:prSet>
      <dgm:spPr/>
      <dgm:t>
        <a:bodyPr/>
        <a:lstStyle/>
        <a:p>
          <a:endParaRPr lang="en-US"/>
        </a:p>
      </dgm:t>
    </dgm:pt>
    <dgm:pt modelId="{492D285C-1895-4A15-BB37-839ED095D09C}" type="pres">
      <dgm:prSet presAssocID="{66EA1D14-02ED-49D7-87C9-4F3875926804}" presName="negativeSpace" presStyleCnt="0"/>
      <dgm:spPr/>
    </dgm:pt>
    <dgm:pt modelId="{A93F72D0-3B93-4181-B38C-8CE0C331C6C4}" type="pres">
      <dgm:prSet presAssocID="{66EA1D14-02ED-49D7-87C9-4F3875926804}" presName="childText" presStyleLbl="conFgAcc1" presStyleIdx="0" presStyleCnt="3" custLinFactNeighborX="41106" custLinFactNeighborY="47655">
        <dgm:presLayoutVars>
          <dgm:bulletEnabled val="1"/>
        </dgm:presLayoutVars>
      </dgm:prSet>
      <dgm:spPr/>
      <dgm:t>
        <a:bodyPr/>
        <a:lstStyle/>
        <a:p>
          <a:endParaRPr lang="en-US"/>
        </a:p>
      </dgm:t>
    </dgm:pt>
    <dgm:pt modelId="{8905A7B6-D5A4-4853-A503-1B501DA394B3}" type="pres">
      <dgm:prSet presAssocID="{255B3CCB-1FD7-4C47-A334-B1CB5C0D2FDC}" presName="spaceBetweenRectangles" presStyleCnt="0"/>
      <dgm:spPr/>
    </dgm:pt>
    <dgm:pt modelId="{1E1F3214-BB33-4AAC-95C0-BA461AFCC2B3}" type="pres">
      <dgm:prSet presAssocID="{73B086BD-FCD9-4CA7-AB74-F3FF3C749136}" presName="parentLin" presStyleCnt="0"/>
      <dgm:spPr/>
    </dgm:pt>
    <dgm:pt modelId="{1F65B267-C0B7-4D40-841E-7DEAEA698D9E}" type="pres">
      <dgm:prSet presAssocID="{73B086BD-FCD9-4CA7-AB74-F3FF3C749136}" presName="parentLeftMargin" presStyleLbl="node1" presStyleIdx="0" presStyleCnt="3"/>
      <dgm:spPr/>
      <dgm:t>
        <a:bodyPr/>
        <a:lstStyle/>
        <a:p>
          <a:endParaRPr lang="en-US"/>
        </a:p>
      </dgm:t>
    </dgm:pt>
    <dgm:pt modelId="{EEBFC92B-FC86-445F-BC98-C69B2A069BE8}" type="pres">
      <dgm:prSet presAssocID="{73B086BD-FCD9-4CA7-AB74-F3FF3C749136}" presName="parentText" presStyleLbl="node1" presStyleIdx="1" presStyleCnt="3">
        <dgm:presLayoutVars>
          <dgm:chMax val="0"/>
          <dgm:bulletEnabled val="1"/>
        </dgm:presLayoutVars>
      </dgm:prSet>
      <dgm:spPr/>
      <dgm:t>
        <a:bodyPr/>
        <a:lstStyle/>
        <a:p>
          <a:endParaRPr lang="en-US"/>
        </a:p>
      </dgm:t>
    </dgm:pt>
    <dgm:pt modelId="{32A6F2BF-C5E9-4E43-82EB-7569DD4C0F66}" type="pres">
      <dgm:prSet presAssocID="{73B086BD-FCD9-4CA7-AB74-F3FF3C749136}" presName="negativeSpace" presStyleCnt="0"/>
      <dgm:spPr/>
    </dgm:pt>
    <dgm:pt modelId="{8990B855-23E6-4FD1-B050-66F5C73C8209}" type="pres">
      <dgm:prSet presAssocID="{73B086BD-FCD9-4CA7-AB74-F3FF3C749136}" presName="childText" presStyleLbl="conFgAcc1" presStyleIdx="1" presStyleCnt="3">
        <dgm:presLayoutVars>
          <dgm:bulletEnabled val="1"/>
        </dgm:presLayoutVars>
      </dgm:prSet>
      <dgm:spPr/>
      <dgm:t>
        <a:bodyPr/>
        <a:lstStyle/>
        <a:p>
          <a:endParaRPr lang="en-US"/>
        </a:p>
      </dgm:t>
    </dgm:pt>
    <dgm:pt modelId="{CE0C50E2-E889-4452-B243-8118F9C0E4F0}" type="pres">
      <dgm:prSet presAssocID="{7A175B5F-C7D7-4195-AA53-61E91F8BA406}" presName="spaceBetweenRectangles" presStyleCnt="0"/>
      <dgm:spPr/>
    </dgm:pt>
    <dgm:pt modelId="{B51ABBEA-3D83-4E06-BB9B-75EA0ECA3AEA}" type="pres">
      <dgm:prSet presAssocID="{7D1A8F2E-C013-49FA-AA10-B6D6F81E6A84}" presName="parentLin" presStyleCnt="0"/>
      <dgm:spPr/>
    </dgm:pt>
    <dgm:pt modelId="{AC84769F-CCEA-4EEA-B9BE-F7E4952BF3A7}" type="pres">
      <dgm:prSet presAssocID="{7D1A8F2E-C013-49FA-AA10-B6D6F81E6A84}" presName="parentLeftMargin" presStyleLbl="node1" presStyleIdx="1" presStyleCnt="3"/>
      <dgm:spPr/>
      <dgm:t>
        <a:bodyPr/>
        <a:lstStyle/>
        <a:p>
          <a:endParaRPr lang="en-US"/>
        </a:p>
      </dgm:t>
    </dgm:pt>
    <dgm:pt modelId="{C517D37C-B4DD-4096-B680-69F57A6AA17B}" type="pres">
      <dgm:prSet presAssocID="{7D1A8F2E-C013-49FA-AA10-B6D6F81E6A84}" presName="parentText" presStyleLbl="node1" presStyleIdx="2" presStyleCnt="3">
        <dgm:presLayoutVars>
          <dgm:chMax val="0"/>
          <dgm:bulletEnabled val="1"/>
        </dgm:presLayoutVars>
      </dgm:prSet>
      <dgm:spPr/>
      <dgm:t>
        <a:bodyPr/>
        <a:lstStyle/>
        <a:p>
          <a:endParaRPr lang="en-US"/>
        </a:p>
      </dgm:t>
    </dgm:pt>
    <dgm:pt modelId="{2730FEC2-DBFC-4553-9660-3D9E7DF6FDE4}" type="pres">
      <dgm:prSet presAssocID="{7D1A8F2E-C013-49FA-AA10-B6D6F81E6A84}" presName="negativeSpace" presStyleCnt="0"/>
      <dgm:spPr/>
    </dgm:pt>
    <dgm:pt modelId="{AB56E960-FD65-4F80-A8FC-696BEAD15C74}" type="pres">
      <dgm:prSet presAssocID="{7D1A8F2E-C013-49FA-AA10-B6D6F81E6A84}" presName="childText" presStyleLbl="conFgAcc1" presStyleIdx="2" presStyleCnt="3">
        <dgm:presLayoutVars>
          <dgm:bulletEnabled val="1"/>
        </dgm:presLayoutVars>
      </dgm:prSet>
      <dgm:spPr/>
      <dgm:t>
        <a:bodyPr/>
        <a:lstStyle/>
        <a:p>
          <a:endParaRPr lang="en-US"/>
        </a:p>
      </dgm:t>
    </dgm:pt>
  </dgm:ptLst>
  <dgm:cxnLst>
    <dgm:cxn modelId="{48DBA927-C7FE-4E27-992D-EB35595B799C}" type="presOf" srcId="{7D1A8F2E-C013-49FA-AA10-B6D6F81E6A84}" destId="{C517D37C-B4DD-4096-B680-69F57A6AA17B}" srcOrd="1" destOrd="0" presId="urn:microsoft.com/office/officeart/2005/8/layout/list1"/>
    <dgm:cxn modelId="{69890D12-FA83-4081-AE8D-2DF4A5653672}" srcId="{73B086BD-FCD9-4CA7-AB74-F3FF3C749136}" destId="{BFD68D06-D148-4783-AD93-E1F942A48281}" srcOrd="1" destOrd="0" parTransId="{A89C7397-E304-4DCF-A796-74362928AFDD}" sibTransId="{AEF97435-691F-48E0-83AE-257F94052B65}"/>
    <dgm:cxn modelId="{9C912208-D3EC-4903-B25F-12A2A6766EDB}" srcId="{889E7F1C-95B5-4D80-8ADD-5BC82FF75285}" destId="{7D1A8F2E-C013-49FA-AA10-B6D6F81E6A84}" srcOrd="2" destOrd="0" parTransId="{9F4F2FAD-C0F8-4886-8790-FB1BAB9CCE53}" sibTransId="{5D4D69D8-964B-4E0D-AB7A-165D8D723068}"/>
    <dgm:cxn modelId="{EB8AFC1D-AFCE-4207-A6B7-5848863241AD}" type="presOf" srcId="{BFD68D06-D148-4783-AD93-E1F942A48281}" destId="{8990B855-23E6-4FD1-B050-66F5C73C8209}" srcOrd="0" destOrd="1" presId="urn:microsoft.com/office/officeart/2005/8/layout/list1"/>
    <dgm:cxn modelId="{420F274E-7628-4805-9651-EDF80E9A6F3B}" srcId="{889E7F1C-95B5-4D80-8ADD-5BC82FF75285}" destId="{66EA1D14-02ED-49D7-87C9-4F3875926804}" srcOrd="0" destOrd="0" parTransId="{978F4A6D-8695-4145-B328-FB033058E831}" sibTransId="{255B3CCB-1FD7-4C47-A334-B1CB5C0D2FDC}"/>
    <dgm:cxn modelId="{CFD4D882-0353-4CC6-91D9-152D872EABBD}" type="presOf" srcId="{7D1A8F2E-C013-49FA-AA10-B6D6F81E6A84}" destId="{AC84769F-CCEA-4EEA-B9BE-F7E4952BF3A7}" srcOrd="0" destOrd="0" presId="urn:microsoft.com/office/officeart/2005/8/layout/list1"/>
    <dgm:cxn modelId="{9B394655-A6CB-4379-81D2-C33ACB5DD6A3}" srcId="{7D1A8F2E-C013-49FA-AA10-B6D6F81E6A84}" destId="{83C946B4-494B-4234-A659-27B44603CAB4}" srcOrd="0" destOrd="0" parTransId="{2A414C91-2D48-4E2B-B2EF-D9531D270DB9}" sibTransId="{E76E0918-AD41-46C3-8B5C-5AB40398073B}"/>
    <dgm:cxn modelId="{7A970835-13CA-49AF-8794-6BC3D0AF9744}" type="presOf" srcId="{73B086BD-FCD9-4CA7-AB74-F3FF3C749136}" destId="{1F65B267-C0B7-4D40-841E-7DEAEA698D9E}" srcOrd="0" destOrd="0" presId="urn:microsoft.com/office/officeart/2005/8/layout/list1"/>
    <dgm:cxn modelId="{C17FC6C7-153B-4B54-9579-FADF883DC9DA}" type="presOf" srcId="{83C946B4-494B-4234-A659-27B44603CAB4}" destId="{AB56E960-FD65-4F80-A8FC-696BEAD15C74}" srcOrd="0" destOrd="0" presId="urn:microsoft.com/office/officeart/2005/8/layout/list1"/>
    <dgm:cxn modelId="{BA39B42E-E96C-45C5-9F41-DCDDC47FFBEC}" type="presOf" srcId="{889E7F1C-95B5-4D80-8ADD-5BC82FF75285}" destId="{C42207A3-8935-4A40-8ACB-949F710BFD22}" srcOrd="0" destOrd="0" presId="urn:microsoft.com/office/officeart/2005/8/layout/list1"/>
    <dgm:cxn modelId="{FBE44939-7665-4AC0-B1DA-3C150C67024D}" type="presOf" srcId="{39371A32-C66E-451C-A270-5A23E7F000A1}" destId="{8990B855-23E6-4FD1-B050-66F5C73C8209}" srcOrd="0" destOrd="0" presId="urn:microsoft.com/office/officeart/2005/8/layout/list1"/>
    <dgm:cxn modelId="{587C9AEB-E34E-4F16-A222-0260AD105E8C}" srcId="{73B086BD-FCD9-4CA7-AB74-F3FF3C749136}" destId="{39371A32-C66E-451C-A270-5A23E7F000A1}" srcOrd="0" destOrd="0" parTransId="{0747C5DF-8751-4D0D-B417-0787AF4913EB}" sibTransId="{5548F3D0-33A6-4280-AC82-047CA6CE1DBC}"/>
    <dgm:cxn modelId="{FB880CE1-61E5-4B56-AB83-22A20938C12D}" type="presOf" srcId="{66EA1D14-02ED-49D7-87C9-4F3875926804}" destId="{74642E74-59AE-4E5F-B8F2-DC99BB0D583A}" srcOrd="1" destOrd="0" presId="urn:microsoft.com/office/officeart/2005/8/layout/list1"/>
    <dgm:cxn modelId="{6CD0E90B-5CC4-4617-886A-638D548ED408}" type="presOf" srcId="{73B086BD-FCD9-4CA7-AB74-F3FF3C749136}" destId="{EEBFC92B-FC86-445F-BC98-C69B2A069BE8}" srcOrd="1" destOrd="0" presId="urn:microsoft.com/office/officeart/2005/8/layout/list1"/>
    <dgm:cxn modelId="{4FA63268-B569-4078-98D4-21A3DD577AA7}" type="presOf" srcId="{66EA1D14-02ED-49D7-87C9-4F3875926804}" destId="{AC303724-A362-4B97-A483-F2C5058A023F}" srcOrd="0" destOrd="0" presId="urn:microsoft.com/office/officeart/2005/8/layout/list1"/>
    <dgm:cxn modelId="{786295AF-0F62-4521-A02F-7BC48049DC88}" srcId="{66EA1D14-02ED-49D7-87C9-4F3875926804}" destId="{87735B91-DA44-4D79-802E-27B64B950FFB}" srcOrd="0" destOrd="0" parTransId="{2FAE866C-1D97-4100-9099-A4B539125D4F}" sibTransId="{31B9D71D-062E-434A-89B0-B90735CEED33}"/>
    <dgm:cxn modelId="{186212B3-F80D-44F7-BE12-2B1DC9227651}" srcId="{889E7F1C-95B5-4D80-8ADD-5BC82FF75285}" destId="{73B086BD-FCD9-4CA7-AB74-F3FF3C749136}" srcOrd="1" destOrd="0" parTransId="{931E7622-B3D9-4E08-9D74-005618589F93}" sibTransId="{7A175B5F-C7D7-4195-AA53-61E91F8BA406}"/>
    <dgm:cxn modelId="{B8E0C496-9D3B-445E-9432-3A3A6789FB86}" type="presOf" srcId="{87735B91-DA44-4D79-802E-27B64B950FFB}" destId="{A93F72D0-3B93-4181-B38C-8CE0C331C6C4}" srcOrd="0" destOrd="0" presId="urn:microsoft.com/office/officeart/2005/8/layout/list1"/>
    <dgm:cxn modelId="{4624686F-3CA5-488F-B885-C08D36385F7D}" type="presParOf" srcId="{C42207A3-8935-4A40-8ACB-949F710BFD22}" destId="{A9E22D2E-3175-4238-800E-39130F904E4C}" srcOrd="0" destOrd="0" presId="urn:microsoft.com/office/officeart/2005/8/layout/list1"/>
    <dgm:cxn modelId="{B84818AE-C71C-4A0E-93D5-151C15A8D0DB}" type="presParOf" srcId="{A9E22D2E-3175-4238-800E-39130F904E4C}" destId="{AC303724-A362-4B97-A483-F2C5058A023F}" srcOrd="0" destOrd="0" presId="urn:microsoft.com/office/officeart/2005/8/layout/list1"/>
    <dgm:cxn modelId="{7EE8516E-B1C4-48A8-BF57-08A3A90F271C}" type="presParOf" srcId="{A9E22D2E-3175-4238-800E-39130F904E4C}" destId="{74642E74-59AE-4E5F-B8F2-DC99BB0D583A}" srcOrd="1" destOrd="0" presId="urn:microsoft.com/office/officeart/2005/8/layout/list1"/>
    <dgm:cxn modelId="{BFC9F98E-8124-469C-91DC-91EF6284CCD5}" type="presParOf" srcId="{C42207A3-8935-4A40-8ACB-949F710BFD22}" destId="{492D285C-1895-4A15-BB37-839ED095D09C}" srcOrd="1" destOrd="0" presId="urn:microsoft.com/office/officeart/2005/8/layout/list1"/>
    <dgm:cxn modelId="{96849F35-BB1A-4CD7-9C1C-7B89CA5FEB81}" type="presParOf" srcId="{C42207A3-8935-4A40-8ACB-949F710BFD22}" destId="{A93F72D0-3B93-4181-B38C-8CE0C331C6C4}" srcOrd="2" destOrd="0" presId="urn:microsoft.com/office/officeart/2005/8/layout/list1"/>
    <dgm:cxn modelId="{E8E7FD2B-DDA6-4647-B8D8-494178B86A03}" type="presParOf" srcId="{C42207A3-8935-4A40-8ACB-949F710BFD22}" destId="{8905A7B6-D5A4-4853-A503-1B501DA394B3}" srcOrd="3" destOrd="0" presId="urn:microsoft.com/office/officeart/2005/8/layout/list1"/>
    <dgm:cxn modelId="{FD98B777-0912-4058-A9DC-7DCE3F7205F2}" type="presParOf" srcId="{C42207A3-8935-4A40-8ACB-949F710BFD22}" destId="{1E1F3214-BB33-4AAC-95C0-BA461AFCC2B3}" srcOrd="4" destOrd="0" presId="urn:microsoft.com/office/officeart/2005/8/layout/list1"/>
    <dgm:cxn modelId="{627CFB55-11CF-40DB-BC2D-11ED1FABA390}" type="presParOf" srcId="{1E1F3214-BB33-4AAC-95C0-BA461AFCC2B3}" destId="{1F65B267-C0B7-4D40-841E-7DEAEA698D9E}" srcOrd="0" destOrd="0" presId="urn:microsoft.com/office/officeart/2005/8/layout/list1"/>
    <dgm:cxn modelId="{BC1F77F8-7F90-4BF6-AB3E-BC8829A6BCFC}" type="presParOf" srcId="{1E1F3214-BB33-4AAC-95C0-BA461AFCC2B3}" destId="{EEBFC92B-FC86-445F-BC98-C69B2A069BE8}" srcOrd="1" destOrd="0" presId="urn:microsoft.com/office/officeart/2005/8/layout/list1"/>
    <dgm:cxn modelId="{379B2C8F-1089-49F2-A1D8-51A1AE3E23B5}" type="presParOf" srcId="{C42207A3-8935-4A40-8ACB-949F710BFD22}" destId="{32A6F2BF-C5E9-4E43-82EB-7569DD4C0F66}" srcOrd="5" destOrd="0" presId="urn:microsoft.com/office/officeart/2005/8/layout/list1"/>
    <dgm:cxn modelId="{8932268E-38B0-4B10-9079-D0F079CE39D2}" type="presParOf" srcId="{C42207A3-8935-4A40-8ACB-949F710BFD22}" destId="{8990B855-23E6-4FD1-B050-66F5C73C8209}" srcOrd="6" destOrd="0" presId="urn:microsoft.com/office/officeart/2005/8/layout/list1"/>
    <dgm:cxn modelId="{4D5B519C-4231-4CA1-B4BE-8ABB7FE5AAC4}" type="presParOf" srcId="{C42207A3-8935-4A40-8ACB-949F710BFD22}" destId="{CE0C50E2-E889-4452-B243-8118F9C0E4F0}" srcOrd="7" destOrd="0" presId="urn:microsoft.com/office/officeart/2005/8/layout/list1"/>
    <dgm:cxn modelId="{EF8FB4F1-C2DD-4DB6-BDA9-C5A2CC5E6A3C}" type="presParOf" srcId="{C42207A3-8935-4A40-8ACB-949F710BFD22}" destId="{B51ABBEA-3D83-4E06-BB9B-75EA0ECA3AEA}" srcOrd="8" destOrd="0" presId="urn:microsoft.com/office/officeart/2005/8/layout/list1"/>
    <dgm:cxn modelId="{2C986DE2-AC1E-4A98-AC26-0B999D31052F}" type="presParOf" srcId="{B51ABBEA-3D83-4E06-BB9B-75EA0ECA3AEA}" destId="{AC84769F-CCEA-4EEA-B9BE-F7E4952BF3A7}" srcOrd="0" destOrd="0" presId="urn:microsoft.com/office/officeart/2005/8/layout/list1"/>
    <dgm:cxn modelId="{CE4F0F72-166D-45C3-A609-224D947AFCF5}" type="presParOf" srcId="{B51ABBEA-3D83-4E06-BB9B-75EA0ECA3AEA}" destId="{C517D37C-B4DD-4096-B680-69F57A6AA17B}" srcOrd="1" destOrd="0" presId="urn:microsoft.com/office/officeart/2005/8/layout/list1"/>
    <dgm:cxn modelId="{93CF1CE3-0E7B-4949-BC0A-41276D9AB3DF}" type="presParOf" srcId="{C42207A3-8935-4A40-8ACB-949F710BFD22}" destId="{2730FEC2-DBFC-4553-9660-3D9E7DF6FDE4}" srcOrd="9" destOrd="0" presId="urn:microsoft.com/office/officeart/2005/8/layout/list1"/>
    <dgm:cxn modelId="{1662AAB6-7CA3-45CD-BE66-51915B40F8DD}" type="presParOf" srcId="{C42207A3-8935-4A40-8ACB-949F710BFD22}" destId="{AB56E960-FD65-4F80-A8FC-696BEAD15C7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9E7F1C-95B5-4D80-8ADD-5BC82FF75285}"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66EA1D14-02ED-49D7-87C9-4F3875926804}">
      <dgm:prSet phldrT="[Text]" custT="1"/>
      <dgm:spPr/>
      <dgm:t>
        <a:bodyPr/>
        <a:lstStyle/>
        <a:p>
          <a:r>
            <a:rPr lang="en-US" sz="2000" b="1" i="1" dirty="0" smtClean="0"/>
            <a:t>Pre-ore</a:t>
          </a:r>
          <a:endParaRPr lang="en-US" sz="2000" b="1" i="1" dirty="0"/>
        </a:p>
      </dgm:t>
    </dgm:pt>
    <dgm:pt modelId="{978F4A6D-8695-4145-B328-FB033058E831}" type="parTrans" cxnId="{420F274E-7628-4805-9651-EDF80E9A6F3B}">
      <dgm:prSet/>
      <dgm:spPr/>
      <dgm:t>
        <a:bodyPr/>
        <a:lstStyle/>
        <a:p>
          <a:endParaRPr lang="en-US"/>
        </a:p>
      </dgm:t>
    </dgm:pt>
    <dgm:pt modelId="{255B3CCB-1FD7-4C47-A334-B1CB5C0D2FDC}" type="sibTrans" cxnId="{420F274E-7628-4805-9651-EDF80E9A6F3B}">
      <dgm:prSet/>
      <dgm:spPr/>
      <dgm:t>
        <a:bodyPr/>
        <a:lstStyle/>
        <a:p>
          <a:endParaRPr lang="en-US"/>
        </a:p>
      </dgm:t>
    </dgm:pt>
    <dgm:pt modelId="{73B086BD-FCD9-4CA7-AB74-F3FF3C749136}">
      <dgm:prSet phldrT="[Text]" custT="1"/>
      <dgm:spPr/>
      <dgm:t>
        <a:bodyPr/>
        <a:lstStyle/>
        <a:p>
          <a:r>
            <a:rPr lang="en-US" sz="2000" b="1" i="1" dirty="0" smtClean="0"/>
            <a:t>Main Stage</a:t>
          </a:r>
          <a:endParaRPr lang="en-US" sz="2000" b="1" i="1" dirty="0"/>
        </a:p>
      </dgm:t>
    </dgm:pt>
    <dgm:pt modelId="{931E7622-B3D9-4E08-9D74-005618589F93}" type="parTrans" cxnId="{186212B3-F80D-44F7-BE12-2B1DC9227651}">
      <dgm:prSet/>
      <dgm:spPr/>
      <dgm:t>
        <a:bodyPr/>
        <a:lstStyle/>
        <a:p>
          <a:endParaRPr lang="en-US"/>
        </a:p>
      </dgm:t>
    </dgm:pt>
    <dgm:pt modelId="{7A175B5F-C7D7-4195-AA53-61E91F8BA406}" type="sibTrans" cxnId="{186212B3-F80D-44F7-BE12-2B1DC9227651}">
      <dgm:prSet/>
      <dgm:spPr/>
      <dgm:t>
        <a:bodyPr/>
        <a:lstStyle/>
        <a:p>
          <a:endParaRPr lang="en-US"/>
        </a:p>
      </dgm:t>
    </dgm:pt>
    <dgm:pt modelId="{7D1A8F2E-C013-49FA-AA10-B6D6F81E6A84}">
      <dgm:prSet phldrT="[Text]" custT="1"/>
      <dgm:spPr/>
      <dgm:t>
        <a:bodyPr/>
        <a:lstStyle/>
        <a:p>
          <a:r>
            <a:rPr lang="en-US" sz="2000" b="1" i="1" dirty="0" smtClean="0"/>
            <a:t>Post-ore</a:t>
          </a:r>
          <a:endParaRPr lang="en-US" sz="1900" b="1" i="1" dirty="0"/>
        </a:p>
      </dgm:t>
    </dgm:pt>
    <dgm:pt modelId="{9F4F2FAD-C0F8-4886-8790-FB1BAB9CCE53}" type="parTrans" cxnId="{9C912208-D3EC-4903-B25F-12A2A6766EDB}">
      <dgm:prSet/>
      <dgm:spPr/>
      <dgm:t>
        <a:bodyPr/>
        <a:lstStyle/>
        <a:p>
          <a:endParaRPr lang="en-US"/>
        </a:p>
      </dgm:t>
    </dgm:pt>
    <dgm:pt modelId="{5D4D69D8-964B-4E0D-AB7A-165D8D723068}" type="sibTrans" cxnId="{9C912208-D3EC-4903-B25F-12A2A6766EDB}">
      <dgm:prSet/>
      <dgm:spPr/>
      <dgm:t>
        <a:bodyPr/>
        <a:lstStyle/>
        <a:p>
          <a:endParaRPr lang="en-US"/>
        </a:p>
      </dgm:t>
    </dgm:pt>
    <dgm:pt modelId="{87735B91-DA44-4D79-802E-27B64B950FFB}">
      <dgm:prSet custT="1"/>
      <dgm:spPr/>
      <dgm:t>
        <a:bodyPr/>
        <a:lstStyle/>
        <a:p>
          <a:pPr>
            <a:lnSpc>
              <a:spcPct val="100000"/>
            </a:lnSpc>
          </a:pPr>
          <a:r>
            <a:rPr lang="en-US" sz="1600" baseline="0" dirty="0" smtClean="0"/>
            <a:t>n/a</a:t>
          </a:r>
          <a:endParaRPr lang="en-US" sz="1600" baseline="0" dirty="0"/>
        </a:p>
      </dgm:t>
    </dgm:pt>
    <dgm:pt modelId="{2FAE866C-1D97-4100-9099-A4B539125D4F}" type="parTrans" cxnId="{786295AF-0F62-4521-A02F-7BC48049DC88}">
      <dgm:prSet/>
      <dgm:spPr/>
      <dgm:t>
        <a:bodyPr/>
        <a:lstStyle/>
        <a:p>
          <a:endParaRPr lang="en-US"/>
        </a:p>
      </dgm:t>
    </dgm:pt>
    <dgm:pt modelId="{31B9D71D-062E-434A-89B0-B90735CEED33}" type="sibTrans" cxnId="{786295AF-0F62-4521-A02F-7BC48049DC88}">
      <dgm:prSet/>
      <dgm:spPr/>
      <dgm:t>
        <a:bodyPr/>
        <a:lstStyle/>
        <a:p>
          <a:endParaRPr lang="en-US"/>
        </a:p>
      </dgm:t>
    </dgm:pt>
    <dgm:pt modelId="{83C946B4-494B-4234-A659-27B44603CAB4}">
      <dgm:prSet custT="1"/>
      <dgm:spPr/>
      <dgm:t>
        <a:bodyPr/>
        <a:lstStyle/>
        <a:p>
          <a:pPr>
            <a:lnSpc>
              <a:spcPct val="100000"/>
            </a:lnSpc>
          </a:pPr>
          <a:r>
            <a:rPr lang="en-US" sz="1600" baseline="0" dirty="0" smtClean="0"/>
            <a:t>n/a</a:t>
          </a:r>
          <a:endParaRPr lang="en-US" sz="1600" baseline="0" dirty="0"/>
        </a:p>
      </dgm:t>
    </dgm:pt>
    <dgm:pt modelId="{2A414C91-2D48-4E2B-B2EF-D9531D270DB9}" type="parTrans" cxnId="{9B394655-A6CB-4379-81D2-C33ACB5DD6A3}">
      <dgm:prSet/>
      <dgm:spPr/>
      <dgm:t>
        <a:bodyPr/>
        <a:lstStyle/>
        <a:p>
          <a:endParaRPr lang="en-US"/>
        </a:p>
      </dgm:t>
    </dgm:pt>
    <dgm:pt modelId="{E76E0918-AD41-46C3-8B5C-5AB40398073B}" type="sibTrans" cxnId="{9B394655-A6CB-4379-81D2-C33ACB5DD6A3}">
      <dgm:prSet/>
      <dgm:spPr/>
      <dgm:t>
        <a:bodyPr/>
        <a:lstStyle/>
        <a:p>
          <a:endParaRPr lang="en-US"/>
        </a:p>
      </dgm:t>
    </dgm:pt>
    <dgm:pt modelId="{39371A32-C66E-451C-A270-5A23E7F000A1}">
      <dgm:prSet custT="1"/>
      <dgm:spPr/>
      <dgm:t>
        <a:bodyPr/>
        <a:lstStyle/>
        <a:p>
          <a:pPr>
            <a:lnSpc>
              <a:spcPct val="120000"/>
            </a:lnSpc>
          </a:pPr>
          <a:r>
            <a:rPr lang="en-US" sz="1600" b="0" i="0" baseline="0" dirty="0" smtClean="0"/>
            <a:t>Limited FI studies, data from ore-stage barite</a:t>
          </a:r>
          <a:endParaRPr lang="en-US" sz="1600" b="0" i="0" baseline="0" dirty="0"/>
        </a:p>
      </dgm:t>
    </dgm:pt>
    <dgm:pt modelId="{0747C5DF-8751-4D0D-B417-0787AF4913EB}" type="parTrans" cxnId="{587C9AEB-E34E-4F16-A222-0260AD105E8C}">
      <dgm:prSet/>
      <dgm:spPr/>
      <dgm:t>
        <a:bodyPr/>
        <a:lstStyle/>
        <a:p>
          <a:endParaRPr lang="en-US"/>
        </a:p>
      </dgm:t>
    </dgm:pt>
    <dgm:pt modelId="{5548F3D0-33A6-4280-AC82-047CA6CE1DBC}" type="sibTrans" cxnId="{587C9AEB-E34E-4F16-A222-0260AD105E8C}">
      <dgm:prSet/>
      <dgm:spPr/>
      <dgm:t>
        <a:bodyPr/>
        <a:lstStyle/>
        <a:p>
          <a:endParaRPr lang="en-US"/>
        </a:p>
      </dgm:t>
    </dgm:pt>
    <dgm:pt modelId="{AA02ABF2-8C07-412A-A7FB-EEE85F811349}">
      <dgm:prSet custT="1"/>
      <dgm:spPr/>
      <dgm:t>
        <a:bodyPr/>
        <a:lstStyle/>
        <a:p>
          <a:pPr>
            <a:lnSpc>
              <a:spcPct val="120000"/>
            </a:lnSpc>
          </a:pPr>
          <a:r>
            <a:rPr lang="en-US" sz="1600" b="0" i="0" baseline="0" dirty="0" smtClean="0"/>
            <a:t>Hetrogeneous trapping of predominantly high salinity (20-28 </a:t>
          </a:r>
          <a:r>
            <a:rPr lang="en-US" sz="1600" b="0" i="0" baseline="0" dirty="0" err="1" smtClean="0"/>
            <a:t>wt</a:t>
          </a:r>
          <a:r>
            <a:rPr lang="en-US" sz="1600" b="0" i="0" baseline="0" dirty="0" smtClean="0"/>
            <a:t>% eq. </a:t>
          </a:r>
          <a:r>
            <a:rPr lang="en-US" sz="1600" b="0" i="0" baseline="0" dirty="0" err="1" smtClean="0"/>
            <a:t>NaCl</a:t>
          </a:r>
          <a:r>
            <a:rPr lang="en-US" sz="1600" b="0" i="0" baseline="0" dirty="0" smtClean="0"/>
            <a:t>) aqueous fluids and abundant liquid hydrocarbon inclusions trapped at high temperatures (250-300°C)</a:t>
          </a:r>
          <a:endParaRPr lang="en-US" sz="1600" b="0" i="0" baseline="0" dirty="0"/>
        </a:p>
      </dgm:t>
    </dgm:pt>
    <dgm:pt modelId="{C827DB2C-23AA-4B14-80C1-1EB7FEB10364}" type="parTrans" cxnId="{B1D53AD5-3060-4EEB-BE2C-D668A05367BA}">
      <dgm:prSet/>
      <dgm:spPr/>
      <dgm:t>
        <a:bodyPr/>
        <a:lstStyle/>
        <a:p>
          <a:endParaRPr lang="en-US"/>
        </a:p>
      </dgm:t>
    </dgm:pt>
    <dgm:pt modelId="{27F082E4-5B47-4E63-9791-08385F9AB7AA}" type="sibTrans" cxnId="{B1D53AD5-3060-4EEB-BE2C-D668A05367BA}">
      <dgm:prSet/>
      <dgm:spPr/>
      <dgm:t>
        <a:bodyPr/>
        <a:lstStyle/>
        <a:p>
          <a:endParaRPr lang="en-US"/>
        </a:p>
      </dgm:t>
    </dgm:pt>
    <dgm:pt modelId="{C42207A3-8935-4A40-8ACB-949F710BFD22}" type="pres">
      <dgm:prSet presAssocID="{889E7F1C-95B5-4D80-8ADD-5BC82FF75285}" presName="linear" presStyleCnt="0">
        <dgm:presLayoutVars>
          <dgm:dir/>
          <dgm:animLvl val="lvl"/>
          <dgm:resizeHandles val="exact"/>
        </dgm:presLayoutVars>
      </dgm:prSet>
      <dgm:spPr/>
      <dgm:t>
        <a:bodyPr/>
        <a:lstStyle/>
        <a:p>
          <a:endParaRPr lang="en-US"/>
        </a:p>
      </dgm:t>
    </dgm:pt>
    <dgm:pt modelId="{A9E22D2E-3175-4238-800E-39130F904E4C}" type="pres">
      <dgm:prSet presAssocID="{66EA1D14-02ED-49D7-87C9-4F3875926804}" presName="parentLin" presStyleCnt="0"/>
      <dgm:spPr/>
    </dgm:pt>
    <dgm:pt modelId="{AC303724-A362-4B97-A483-F2C5058A023F}" type="pres">
      <dgm:prSet presAssocID="{66EA1D14-02ED-49D7-87C9-4F3875926804}" presName="parentLeftMargin" presStyleLbl="node1" presStyleIdx="0" presStyleCnt="3"/>
      <dgm:spPr/>
      <dgm:t>
        <a:bodyPr/>
        <a:lstStyle/>
        <a:p>
          <a:endParaRPr lang="en-US"/>
        </a:p>
      </dgm:t>
    </dgm:pt>
    <dgm:pt modelId="{74642E74-59AE-4E5F-B8F2-DC99BB0D583A}" type="pres">
      <dgm:prSet presAssocID="{66EA1D14-02ED-49D7-87C9-4F3875926804}" presName="parentText" presStyleLbl="node1" presStyleIdx="0" presStyleCnt="3">
        <dgm:presLayoutVars>
          <dgm:chMax val="0"/>
          <dgm:bulletEnabled val="1"/>
        </dgm:presLayoutVars>
      </dgm:prSet>
      <dgm:spPr/>
      <dgm:t>
        <a:bodyPr/>
        <a:lstStyle/>
        <a:p>
          <a:endParaRPr lang="en-US"/>
        </a:p>
      </dgm:t>
    </dgm:pt>
    <dgm:pt modelId="{492D285C-1895-4A15-BB37-839ED095D09C}" type="pres">
      <dgm:prSet presAssocID="{66EA1D14-02ED-49D7-87C9-4F3875926804}" presName="negativeSpace" presStyleCnt="0"/>
      <dgm:spPr/>
    </dgm:pt>
    <dgm:pt modelId="{A93F72D0-3B93-4181-B38C-8CE0C331C6C4}" type="pres">
      <dgm:prSet presAssocID="{66EA1D14-02ED-49D7-87C9-4F3875926804}" presName="childText" presStyleLbl="conFgAcc1" presStyleIdx="0" presStyleCnt="3" custLinFactNeighborX="41106" custLinFactNeighborY="47655">
        <dgm:presLayoutVars>
          <dgm:bulletEnabled val="1"/>
        </dgm:presLayoutVars>
      </dgm:prSet>
      <dgm:spPr/>
      <dgm:t>
        <a:bodyPr/>
        <a:lstStyle/>
        <a:p>
          <a:endParaRPr lang="en-US"/>
        </a:p>
      </dgm:t>
    </dgm:pt>
    <dgm:pt modelId="{8905A7B6-D5A4-4853-A503-1B501DA394B3}" type="pres">
      <dgm:prSet presAssocID="{255B3CCB-1FD7-4C47-A334-B1CB5C0D2FDC}" presName="spaceBetweenRectangles" presStyleCnt="0"/>
      <dgm:spPr/>
    </dgm:pt>
    <dgm:pt modelId="{1E1F3214-BB33-4AAC-95C0-BA461AFCC2B3}" type="pres">
      <dgm:prSet presAssocID="{73B086BD-FCD9-4CA7-AB74-F3FF3C749136}" presName="parentLin" presStyleCnt="0"/>
      <dgm:spPr/>
    </dgm:pt>
    <dgm:pt modelId="{1F65B267-C0B7-4D40-841E-7DEAEA698D9E}" type="pres">
      <dgm:prSet presAssocID="{73B086BD-FCD9-4CA7-AB74-F3FF3C749136}" presName="parentLeftMargin" presStyleLbl="node1" presStyleIdx="0" presStyleCnt="3"/>
      <dgm:spPr/>
      <dgm:t>
        <a:bodyPr/>
        <a:lstStyle/>
        <a:p>
          <a:endParaRPr lang="en-US"/>
        </a:p>
      </dgm:t>
    </dgm:pt>
    <dgm:pt modelId="{EEBFC92B-FC86-445F-BC98-C69B2A069BE8}" type="pres">
      <dgm:prSet presAssocID="{73B086BD-FCD9-4CA7-AB74-F3FF3C749136}" presName="parentText" presStyleLbl="node1" presStyleIdx="1" presStyleCnt="3">
        <dgm:presLayoutVars>
          <dgm:chMax val="0"/>
          <dgm:bulletEnabled val="1"/>
        </dgm:presLayoutVars>
      </dgm:prSet>
      <dgm:spPr/>
      <dgm:t>
        <a:bodyPr/>
        <a:lstStyle/>
        <a:p>
          <a:endParaRPr lang="en-US"/>
        </a:p>
      </dgm:t>
    </dgm:pt>
    <dgm:pt modelId="{32A6F2BF-C5E9-4E43-82EB-7569DD4C0F66}" type="pres">
      <dgm:prSet presAssocID="{73B086BD-FCD9-4CA7-AB74-F3FF3C749136}" presName="negativeSpace" presStyleCnt="0"/>
      <dgm:spPr/>
    </dgm:pt>
    <dgm:pt modelId="{8990B855-23E6-4FD1-B050-66F5C73C8209}" type="pres">
      <dgm:prSet presAssocID="{73B086BD-FCD9-4CA7-AB74-F3FF3C749136}" presName="childText" presStyleLbl="conFgAcc1" presStyleIdx="1" presStyleCnt="3">
        <dgm:presLayoutVars>
          <dgm:bulletEnabled val="1"/>
        </dgm:presLayoutVars>
      </dgm:prSet>
      <dgm:spPr/>
      <dgm:t>
        <a:bodyPr/>
        <a:lstStyle/>
        <a:p>
          <a:endParaRPr lang="en-US"/>
        </a:p>
      </dgm:t>
    </dgm:pt>
    <dgm:pt modelId="{CE0C50E2-E889-4452-B243-8118F9C0E4F0}" type="pres">
      <dgm:prSet presAssocID="{7A175B5F-C7D7-4195-AA53-61E91F8BA406}" presName="spaceBetweenRectangles" presStyleCnt="0"/>
      <dgm:spPr/>
    </dgm:pt>
    <dgm:pt modelId="{B51ABBEA-3D83-4E06-BB9B-75EA0ECA3AEA}" type="pres">
      <dgm:prSet presAssocID="{7D1A8F2E-C013-49FA-AA10-B6D6F81E6A84}" presName="parentLin" presStyleCnt="0"/>
      <dgm:spPr/>
    </dgm:pt>
    <dgm:pt modelId="{AC84769F-CCEA-4EEA-B9BE-F7E4952BF3A7}" type="pres">
      <dgm:prSet presAssocID="{7D1A8F2E-C013-49FA-AA10-B6D6F81E6A84}" presName="parentLeftMargin" presStyleLbl="node1" presStyleIdx="1" presStyleCnt="3"/>
      <dgm:spPr/>
      <dgm:t>
        <a:bodyPr/>
        <a:lstStyle/>
        <a:p>
          <a:endParaRPr lang="en-US"/>
        </a:p>
      </dgm:t>
    </dgm:pt>
    <dgm:pt modelId="{C517D37C-B4DD-4096-B680-69F57A6AA17B}" type="pres">
      <dgm:prSet presAssocID="{7D1A8F2E-C013-49FA-AA10-B6D6F81E6A84}" presName="parentText" presStyleLbl="node1" presStyleIdx="2" presStyleCnt="3">
        <dgm:presLayoutVars>
          <dgm:chMax val="0"/>
          <dgm:bulletEnabled val="1"/>
        </dgm:presLayoutVars>
      </dgm:prSet>
      <dgm:spPr/>
      <dgm:t>
        <a:bodyPr/>
        <a:lstStyle/>
        <a:p>
          <a:endParaRPr lang="en-US"/>
        </a:p>
      </dgm:t>
    </dgm:pt>
    <dgm:pt modelId="{2730FEC2-DBFC-4553-9660-3D9E7DF6FDE4}" type="pres">
      <dgm:prSet presAssocID="{7D1A8F2E-C013-49FA-AA10-B6D6F81E6A84}" presName="negativeSpace" presStyleCnt="0"/>
      <dgm:spPr/>
    </dgm:pt>
    <dgm:pt modelId="{AB56E960-FD65-4F80-A8FC-696BEAD15C74}" type="pres">
      <dgm:prSet presAssocID="{7D1A8F2E-C013-49FA-AA10-B6D6F81E6A84}" presName="childText" presStyleLbl="conFgAcc1" presStyleIdx="2" presStyleCnt="3">
        <dgm:presLayoutVars>
          <dgm:bulletEnabled val="1"/>
        </dgm:presLayoutVars>
      </dgm:prSet>
      <dgm:spPr/>
      <dgm:t>
        <a:bodyPr/>
        <a:lstStyle/>
        <a:p>
          <a:endParaRPr lang="en-US"/>
        </a:p>
      </dgm:t>
    </dgm:pt>
  </dgm:ptLst>
  <dgm:cxnLst>
    <dgm:cxn modelId="{48DBA927-C7FE-4E27-992D-EB35595B799C}" type="presOf" srcId="{7D1A8F2E-C013-49FA-AA10-B6D6F81E6A84}" destId="{C517D37C-B4DD-4096-B680-69F57A6AA17B}" srcOrd="1" destOrd="0" presId="urn:microsoft.com/office/officeart/2005/8/layout/list1"/>
    <dgm:cxn modelId="{9C912208-D3EC-4903-B25F-12A2A6766EDB}" srcId="{889E7F1C-95B5-4D80-8ADD-5BC82FF75285}" destId="{7D1A8F2E-C013-49FA-AA10-B6D6F81E6A84}" srcOrd="2" destOrd="0" parTransId="{9F4F2FAD-C0F8-4886-8790-FB1BAB9CCE53}" sibTransId="{5D4D69D8-964B-4E0D-AB7A-165D8D723068}"/>
    <dgm:cxn modelId="{420F274E-7628-4805-9651-EDF80E9A6F3B}" srcId="{889E7F1C-95B5-4D80-8ADD-5BC82FF75285}" destId="{66EA1D14-02ED-49D7-87C9-4F3875926804}" srcOrd="0" destOrd="0" parTransId="{978F4A6D-8695-4145-B328-FB033058E831}" sibTransId="{255B3CCB-1FD7-4C47-A334-B1CB5C0D2FDC}"/>
    <dgm:cxn modelId="{B1D53AD5-3060-4EEB-BE2C-D668A05367BA}" srcId="{73B086BD-FCD9-4CA7-AB74-F3FF3C749136}" destId="{AA02ABF2-8C07-412A-A7FB-EEE85F811349}" srcOrd="1" destOrd="0" parTransId="{C827DB2C-23AA-4B14-80C1-1EB7FEB10364}" sibTransId="{27F082E4-5B47-4E63-9791-08385F9AB7AA}"/>
    <dgm:cxn modelId="{CFD4D882-0353-4CC6-91D9-152D872EABBD}" type="presOf" srcId="{7D1A8F2E-C013-49FA-AA10-B6D6F81E6A84}" destId="{AC84769F-CCEA-4EEA-B9BE-F7E4952BF3A7}" srcOrd="0" destOrd="0" presId="urn:microsoft.com/office/officeart/2005/8/layout/list1"/>
    <dgm:cxn modelId="{9B394655-A6CB-4379-81D2-C33ACB5DD6A3}" srcId="{7D1A8F2E-C013-49FA-AA10-B6D6F81E6A84}" destId="{83C946B4-494B-4234-A659-27B44603CAB4}" srcOrd="0" destOrd="0" parTransId="{2A414C91-2D48-4E2B-B2EF-D9531D270DB9}" sibTransId="{E76E0918-AD41-46C3-8B5C-5AB40398073B}"/>
    <dgm:cxn modelId="{7A970835-13CA-49AF-8794-6BC3D0AF9744}" type="presOf" srcId="{73B086BD-FCD9-4CA7-AB74-F3FF3C749136}" destId="{1F65B267-C0B7-4D40-841E-7DEAEA698D9E}" srcOrd="0" destOrd="0" presId="urn:microsoft.com/office/officeart/2005/8/layout/list1"/>
    <dgm:cxn modelId="{C17FC6C7-153B-4B54-9579-FADF883DC9DA}" type="presOf" srcId="{83C946B4-494B-4234-A659-27B44603CAB4}" destId="{AB56E960-FD65-4F80-A8FC-696BEAD15C74}" srcOrd="0" destOrd="0" presId="urn:microsoft.com/office/officeart/2005/8/layout/list1"/>
    <dgm:cxn modelId="{06F55195-C8E5-4D24-9537-C2D1B431A21E}" type="presOf" srcId="{AA02ABF2-8C07-412A-A7FB-EEE85F811349}" destId="{8990B855-23E6-4FD1-B050-66F5C73C8209}" srcOrd="0" destOrd="1" presId="urn:microsoft.com/office/officeart/2005/8/layout/list1"/>
    <dgm:cxn modelId="{BA39B42E-E96C-45C5-9F41-DCDDC47FFBEC}" type="presOf" srcId="{889E7F1C-95B5-4D80-8ADD-5BC82FF75285}" destId="{C42207A3-8935-4A40-8ACB-949F710BFD22}" srcOrd="0" destOrd="0" presId="urn:microsoft.com/office/officeart/2005/8/layout/list1"/>
    <dgm:cxn modelId="{FBE44939-7665-4AC0-B1DA-3C150C67024D}" type="presOf" srcId="{39371A32-C66E-451C-A270-5A23E7F000A1}" destId="{8990B855-23E6-4FD1-B050-66F5C73C8209}" srcOrd="0" destOrd="0" presId="urn:microsoft.com/office/officeart/2005/8/layout/list1"/>
    <dgm:cxn modelId="{587C9AEB-E34E-4F16-A222-0260AD105E8C}" srcId="{73B086BD-FCD9-4CA7-AB74-F3FF3C749136}" destId="{39371A32-C66E-451C-A270-5A23E7F000A1}" srcOrd="0" destOrd="0" parTransId="{0747C5DF-8751-4D0D-B417-0787AF4913EB}" sibTransId="{5548F3D0-33A6-4280-AC82-047CA6CE1DBC}"/>
    <dgm:cxn modelId="{FB880CE1-61E5-4B56-AB83-22A20938C12D}" type="presOf" srcId="{66EA1D14-02ED-49D7-87C9-4F3875926804}" destId="{74642E74-59AE-4E5F-B8F2-DC99BB0D583A}" srcOrd="1" destOrd="0" presId="urn:microsoft.com/office/officeart/2005/8/layout/list1"/>
    <dgm:cxn modelId="{6CD0E90B-5CC4-4617-886A-638D548ED408}" type="presOf" srcId="{73B086BD-FCD9-4CA7-AB74-F3FF3C749136}" destId="{EEBFC92B-FC86-445F-BC98-C69B2A069BE8}" srcOrd="1" destOrd="0" presId="urn:microsoft.com/office/officeart/2005/8/layout/list1"/>
    <dgm:cxn modelId="{4FA63268-B569-4078-98D4-21A3DD577AA7}" type="presOf" srcId="{66EA1D14-02ED-49D7-87C9-4F3875926804}" destId="{AC303724-A362-4B97-A483-F2C5058A023F}" srcOrd="0" destOrd="0" presId="urn:microsoft.com/office/officeart/2005/8/layout/list1"/>
    <dgm:cxn modelId="{786295AF-0F62-4521-A02F-7BC48049DC88}" srcId="{66EA1D14-02ED-49D7-87C9-4F3875926804}" destId="{87735B91-DA44-4D79-802E-27B64B950FFB}" srcOrd="0" destOrd="0" parTransId="{2FAE866C-1D97-4100-9099-A4B539125D4F}" sibTransId="{31B9D71D-062E-434A-89B0-B90735CEED33}"/>
    <dgm:cxn modelId="{186212B3-F80D-44F7-BE12-2B1DC9227651}" srcId="{889E7F1C-95B5-4D80-8ADD-5BC82FF75285}" destId="{73B086BD-FCD9-4CA7-AB74-F3FF3C749136}" srcOrd="1" destOrd="0" parTransId="{931E7622-B3D9-4E08-9D74-005618589F93}" sibTransId="{7A175B5F-C7D7-4195-AA53-61E91F8BA406}"/>
    <dgm:cxn modelId="{B8E0C496-9D3B-445E-9432-3A3A6789FB86}" type="presOf" srcId="{87735B91-DA44-4D79-802E-27B64B950FFB}" destId="{A93F72D0-3B93-4181-B38C-8CE0C331C6C4}" srcOrd="0" destOrd="0" presId="urn:microsoft.com/office/officeart/2005/8/layout/list1"/>
    <dgm:cxn modelId="{4624686F-3CA5-488F-B885-C08D36385F7D}" type="presParOf" srcId="{C42207A3-8935-4A40-8ACB-949F710BFD22}" destId="{A9E22D2E-3175-4238-800E-39130F904E4C}" srcOrd="0" destOrd="0" presId="urn:microsoft.com/office/officeart/2005/8/layout/list1"/>
    <dgm:cxn modelId="{B84818AE-C71C-4A0E-93D5-151C15A8D0DB}" type="presParOf" srcId="{A9E22D2E-3175-4238-800E-39130F904E4C}" destId="{AC303724-A362-4B97-A483-F2C5058A023F}" srcOrd="0" destOrd="0" presId="urn:microsoft.com/office/officeart/2005/8/layout/list1"/>
    <dgm:cxn modelId="{7EE8516E-B1C4-48A8-BF57-08A3A90F271C}" type="presParOf" srcId="{A9E22D2E-3175-4238-800E-39130F904E4C}" destId="{74642E74-59AE-4E5F-B8F2-DC99BB0D583A}" srcOrd="1" destOrd="0" presId="urn:microsoft.com/office/officeart/2005/8/layout/list1"/>
    <dgm:cxn modelId="{BFC9F98E-8124-469C-91DC-91EF6284CCD5}" type="presParOf" srcId="{C42207A3-8935-4A40-8ACB-949F710BFD22}" destId="{492D285C-1895-4A15-BB37-839ED095D09C}" srcOrd="1" destOrd="0" presId="urn:microsoft.com/office/officeart/2005/8/layout/list1"/>
    <dgm:cxn modelId="{96849F35-BB1A-4CD7-9C1C-7B89CA5FEB81}" type="presParOf" srcId="{C42207A3-8935-4A40-8ACB-949F710BFD22}" destId="{A93F72D0-3B93-4181-B38C-8CE0C331C6C4}" srcOrd="2" destOrd="0" presId="urn:microsoft.com/office/officeart/2005/8/layout/list1"/>
    <dgm:cxn modelId="{E8E7FD2B-DDA6-4647-B8D8-494178B86A03}" type="presParOf" srcId="{C42207A3-8935-4A40-8ACB-949F710BFD22}" destId="{8905A7B6-D5A4-4853-A503-1B501DA394B3}" srcOrd="3" destOrd="0" presId="urn:microsoft.com/office/officeart/2005/8/layout/list1"/>
    <dgm:cxn modelId="{FD98B777-0912-4058-A9DC-7DCE3F7205F2}" type="presParOf" srcId="{C42207A3-8935-4A40-8ACB-949F710BFD22}" destId="{1E1F3214-BB33-4AAC-95C0-BA461AFCC2B3}" srcOrd="4" destOrd="0" presId="urn:microsoft.com/office/officeart/2005/8/layout/list1"/>
    <dgm:cxn modelId="{627CFB55-11CF-40DB-BC2D-11ED1FABA390}" type="presParOf" srcId="{1E1F3214-BB33-4AAC-95C0-BA461AFCC2B3}" destId="{1F65B267-C0B7-4D40-841E-7DEAEA698D9E}" srcOrd="0" destOrd="0" presId="urn:microsoft.com/office/officeart/2005/8/layout/list1"/>
    <dgm:cxn modelId="{BC1F77F8-7F90-4BF6-AB3E-BC8829A6BCFC}" type="presParOf" srcId="{1E1F3214-BB33-4AAC-95C0-BA461AFCC2B3}" destId="{EEBFC92B-FC86-445F-BC98-C69B2A069BE8}" srcOrd="1" destOrd="0" presId="urn:microsoft.com/office/officeart/2005/8/layout/list1"/>
    <dgm:cxn modelId="{379B2C8F-1089-49F2-A1D8-51A1AE3E23B5}" type="presParOf" srcId="{C42207A3-8935-4A40-8ACB-949F710BFD22}" destId="{32A6F2BF-C5E9-4E43-82EB-7569DD4C0F66}" srcOrd="5" destOrd="0" presId="urn:microsoft.com/office/officeart/2005/8/layout/list1"/>
    <dgm:cxn modelId="{8932268E-38B0-4B10-9079-D0F079CE39D2}" type="presParOf" srcId="{C42207A3-8935-4A40-8ACB-949F710BFD22}" destId="{8990B855-23E6-4FD1-B050-66F5C73C8209}" srcOrd="6" destOrd="0" presId="urn:microsoft.com/office/officeart/2005/8/layout/list1"/>
    <dgm:cxn modelId="{4D5B519C-4231-4CA1-B4BE-8ABB7FE5AAC4}" type="presParOf" srcId="{C42207A3-8935-4A40-8ACB-949F710BFD22}" destId="{CE0C50E2-E889-4452-B243-8118F9C0E4F0}" srcOrd="7" destOrd="0" presId="urn:microsoft.com/office/officeart/2005/8/layout/list1"/>
    <dgm:cxn modelId="{EF8FB4F1-C2DD-4DB6-BDA9-C5A2CC5E6A3C}" type="presParOf" srcId="{C42207A3-8935-4A40-8ACB-949F710BFD22}" destId="{B51ABBEA-3D83-4E06-BB9B-75EA0ECA3AEA}" srcOrd="8" destOrd="0" presId="urn:microsoft.com/office/officeart/2005/8/layout/list1"/>
    <dgm:cxn modelId="{2C986DE2-AC1E-4A98-AC26-0B999D31052F}" type="presParOf" srcId="{B51ABBEA-3D83-4E06-BB9B-75EA0ECA3AEA}" destId="{AC84769F-CCEA-4EEA-B9BE-F7E4952BF3A7}" srcOrd="0" destOrd="0" presId="urn:microsoft.com/office/officeart/2005/8/layout/list1"/>
    <dgm:cxn modelId="{CE4F0F72-166D-45C3-A609-224D947AFCF5}" type="presParOf" srcId="{B51ABBEA-3D83-4E06-BB9B-75EA0ECA3AEA}" destId="{C517D37C-B4DD-4096-B680-69F57A6AA17B}" srcOrd="1" destOrd="0" presId="urn:microsoft.com/office/officeart/2005/8/layout/list1"/>
    <dgm:cxn modelId="{93CF1CE3-0E7B-4949-BC0A-41276D9AB3DF}" type="presParOf" srcId="{C42207A3-8935-4A40-8ACB-949F710BFD22}" destId="{2730FEC2-DBFC-4553-9660-3D9E7DF6FDE4}" srcOrd="9" destOrd="0" presId="urn:microsoft.com/office/officeart/2005/8/layout/list1"/>
    <dgm:cxn modelId="{1662AAB6-7CA3-45CD-BE66-51915B40F8DD}" type="presParOf" srcId="{C42207A3-8935-4A40-8ACB-949F710BFD22}" destId="{AB56E960-FD65-4F80-A8FC-696BEAD15C7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9E7F1C-95B5-4D80-8ADD-5BC82FF75285}"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66EA1D14-02ED-49D7-87C9-4F3875926804}">
      <dgm:prSet phldrT="[Text]" custT="1"/>
      <dgm:spPr/>
      <dgm:t>
        <a:bodyPr/>
        <a:lstStyle/>
        <a:p>
          <a:r>
            <a:rPr lang="en-US" sz="2000" b="1" i="1" dirty="0" smtClean="0"/>
            <a:t>Pre-ore</a:t>
          </a:r>
          <a:endParaRPr lang="en-US" sz="2000" b="1" i="1" dirty="0"/>
        </a:p>
      </dgm:t>
    </dgm:pt>
    <dgm:pt modelId="{978F4A6D-8695-4145-B328-FB033058E831}" type="parTrans" cxnId="{420F274E-7628-4805-9651-EDF80E9A6F3B}">
      <dgm:prSet/>
      <dgm:spPr/>
      <dgm:t>
        <a:bodyPr/>
        <a:lstStyle/>
        <a:p>
          <a:endParaRPr lang="en-US"/>
        </a:p>
      </dgm:t>
    </dgm:pt>
    <dgm:pt modelId="{255B3CCB-1FD7-4C47-A334-B1CB5C0D2FDC}" type="sibTrans" cxnId="{420F274E-7628-4805-9651-EDF80E9A6F3B}">
      <dgm:prSet/>
      <dgm:spPr/>
      <dgm:t>
        <a:bodyPr/>
        <a:lstStyle/>
        <a:p>
          <a:endParaRPr lang="en-US"/>
        </a:p>
      </dgm:t>
    </dgm:pt>
    <dgm:pt modelId="{73B086BD-FCD9-4CA7-AB74-F3FF3C749136}">
      <dgm:prSet phldrT="[Text]" custT="1"/>
      <dgm:spPr/>
      <dgm:t>
        <a:bodyPr/>
        <a:lstStyle/>
        <a:p>
          <a:r>
            <a:rPr lang="en-US" sz="2000" b="1" i="1" dirty="0" smtClean="0"/>
            <a:t>Main Stage</a:t>
          </a:r>
          <a:endParaRPr lang="en-US" sz="2000" b="1" i="1" dirty="0"/>
        </a:p>
      </dgm:t>
    </dgm:pt>
    <dgm:pt modelId="{931E7622-B3D9-4E08-9D74-005618589F93}" type="parTrans" cxnId="{186212B3-F80D-44F7-BE12-2B1DC9227651}">
      <dgm:prSet/>
      <dgm:spPr/>
      <dgm:t>
        <a:bodyPr/>
        <a:lstStyle/>
        <a:p>
          <a:endParaRPr lang="en-US"/>
        </a:p>
      </dgm:t>
    </dgm:pt>
    <dgm:pt modelId="{7A175B5F-C7D7-4195-AA53-61E91F8BA406}" type="sibTrans" cxnId="{186212B3-F80D-44F7-BE12-2B1DC9227651}">
      <dgm:prSet/>
      <dgm:spPr/>
      <dgm:t>
        <a:bodyPr/>
        <a:lstStyle/>
        <a:p>
          <a:endParaRPr lang="en-US"/>
        </a:p>
      </dgm:t>
    </dgm:pt>
    <dgm:pt modelId="{7D1A8F2E-C013-49FA-AA10-B6D6F81E6A84}">
      <dgm:prSet phldrT="[Text]" custT="1"/>
      <dgm:spPr/>
      <dgm:t>
        <a:bodyPr/>
        <a:lstStyle/>
        <a:p>
          <a:r>
            <a:rPr lang="en-US" sz="2000" b="1" i="1" dirty="0" smtClean="0"/>
            <a:t>Post-ore</a:t>
          </a:r>
          <a:endParaRPr lang="en-US" sz="1900" b="1" i="1" dirty="0"/>
        </a:p>
      </dgm:t>
    </dgm:pt>
    <dgm:pt modelId="{9F4F2FAD-C0F8-4886-8790-FB1BAB9CCE53}" type="parTrans" cxnId="{9C912208-D3EC-4903-B25F-12A2A6766EDB}">
      <dgm:prSet/>
      <dgm:spPr/>
      <dgm:t>
        <a:bodyPr/>
        <a:lstStyle/>
        <a:p>
          <a:endParaRPr lang="en-US"/>
        </a:p>
      </dgm:t>
    </dgm:pt>
    <dgm:pt modelId="{5D4D69D8-964B-4E0D-AB7A-165D8D723068}" type="sibTrans" cxnId="{9C912208-D3EC-4903-B25F-12A2A6766EDB}">
      <dgm:prSet/>
      <dgm:spPr/>
      <dgm:t>
        <a:bodyPr/>
        <a:lstStyle/>
        <a:p>
          <a:endParaRPr lang="en-US"/>
        </a:p>
      </dgm:t>
    </dgm:pt>
    <dgm:pt modelId="{87735B91-DA44-4D79-802E-27B64B950FFB}">
      <dgm:prSet custT="1"/>
      <dgm:spPr/>
      <dgm:t>
        <a:bodyPr/>
        <a:lstStyle/>
        <a:p>
          <a:pPr>
            <a:lnSpc>
              <a:spcPct val="100000"/>
            </a:lnSpc>
          </a:pPr>
          <a:r>
            <a:rPr lang="en-US" sz="1600" baseline="0" dirty="0" smtClean="0"/>
            <a:t>High salinity (21 to 27 </a:t>
          </a:r>
          <a:r>
            <a:rPr lang="en-US" sz="1600" baseline="0" dirty="0" err="1" smtClean="0"/>
            <a:t>wt</a:t>
          </a:r>
          <a:r>
            <a:rPr lang="en-US" sz="1600" baseline="0" dirty="0" smtClean="0"/>
            <a:t>% eq. </a:t>
          </a:r>
          <a:r>
            <a:rPr lang="en-US" sz="1600" baseline="0" dirty="0" err="1" smtClean="0"/>
            <a:t>NaCl</a:t>
          </a:r>
          <a:r>
            <a:rPr lang="en-US" sz="1600" baseline="0" dirty="0" smtClean="0"/>
            <a:t> + CaCl2) and low temperatures (53 to 79°C) aqueous fluids and coeval low temperature (&lt; 90°C) hydrocarbon fluid inclusions</a:t>
          </a:r>
          <a:endParaRPr lang="en-US" sz="1600" baseline="0" dirty="0"/>
        </a:p>
      </dgm:t>
    </dgm:pt>
    <dgm:pt modelId="{2FAE866C-1D97-4100-9099-A4B539125D4F}" type="parTrans" cxnId="{786295AF-0F62-4521-A02F-7BC48049DC88}">
      <dgm:prSet/>
      <dgm:spPr/>
      <dgm:t>
        <a:bodyPr/>
        <a:lstStyle/>
        <a:p>
          <a:endParaRPr lang="en-US"/>
        </a:p>
      </dgm:t>
    </dgm:pt>
    <dgm:pt modelId="{31B9D71D-062E-434A-89B0-B90735CEED33}" type="sibTrans" cxnId="{786295AF-0F62-4521-A02F-7BC48049DC88}">
      <dgm:prSet/>
      <dgm:spPr/>
      <dgm:t>
        <a:bodyPr/>
        <a:lstStyle/>
        <a:p>
          <a:endParaRPr lang="en-US"/>
        </a:p>
      </dgm:t>
    </dgm:pt>
    <dgm:pt modelId="{83C946B4-494B-4234-A659-27B44603CAB4}">
      <dgm:prSet custT="1"/>
      <dgm:spPr/>
      <dgm:t>
        <a:bodyPr/>
        <a:lstStyle/>
        <a:p>
          <a:pPr>
            <a:lnSpc>
              <a:spcPct val="100000"/>
            </a:lnSpc>
          </a:pPr>
          <a:r>
            <a:rPr lang="en-US" sz="1600" baseline="0" dirty="0" smtClean="0"/>
            <a:t>Low-temperature (70-90°C), moderate-salinity (13-14 </a:t>
          </a:r>
          <a:r>
            <a:rPr lang="en-US" sz="1600" baseline="0" dirty="0" err="1" smtClean="0"/>
            <a:t>wt</a:t>
          </a:r>
          <a:r>
            <a:rPr lang="en-US" sz="1600" baseline="0" dirty="0" smtClean="0"/>
            <a:t>% eq. </a:t>
          </a:r>
          <a:r>
            <a:rPr lang="en-US" sz="1600" baseline="0" dirty="0" err="1" smtClean="0"/>
            <a:t>NaCl</a:t>
          </a:r>
          <a:r>
            <a:rPr lang="en-US" sz="1600" baseline="0" dirty="0" smtClean="0"/>
            <a:t> + CaCl2) brine </a:t>
          </a:r>
          <a:endParaRPr lang="en-US" sz="1600" baseline="0" dirty="0"/>
        </a:p>
      </dgm:t>
    </dgm:pt>
    <dgm:pt modelId="{2A414C91-2D48-4E2B-B2EF-D9531D270DB9}" type="parTrans" cxnId="{9B394655-A6CB-4379-81D2-C33ACB5DD6A3}">
      <dgm:prSet/>
      <dgm:spPr/>
      <dgm:t>
        <a:bodyPr/>
        <a:lstStyle/>
        <a:p>
          <a:endParaRPr lang="en-US"/>
        </a:p>
      </dgm:t>
    </dgm:pt>
    <dgm:pt modelId="{E76E0918-AD41-46C3-8B5C-5AB40398073B}" type="sibTrans" cxnId="{9B394655-A6CB-4379-81D2-C33ACB5DD6A3}">
      <dgm:prSet/>
      <dgm:spPr/>
      <dgm:t>
        <a:bodyPr/>
        <a:lstStyle/>
        <a:p>
          <a:endParaRPr lang="en-US"/>
        </a:p>
      </dgm:t>
    </dgm:pt>
    <dgm:pt modelId="{39371A32-C66E-451C-A270-5A23E7F000A1}">
      <dgm:prSet custT="1"/>
      <dgm:spPr/>
      <dgm:t>
        <a:bodyPr/>
        <a:lstStyle/>
        <a:p>
          <a:pPr>
            <a:lnSpc>
              <a:spcPct val="100000"/>
            </a:lnSpc>
          </a:pPr>
          <a:r>
            <a:rPr lang="en-US" sz="1600" b="0" i="0" baseline="0" dirty="0" smtClean="0"/>
            <a:t>Influx of low temperature (generally &lt;100°C) and high salinity (~ 24 </a:t>
          </a:r>
          <a:r>
            <a:rPr lang="en-US" sz="1600" b="0" i="0" baseline="0" dirty="0" err="1" smtClean="0"/>
            <a:t>wt</a:t>
          </a:r>
          <a:r>
            <a:rPr lang="en-US" sz="1600" b="0" i="0" baseline="0" dirty="0" smtClean="0"/>
            <a:t>% eq. </a:t>
          </a:r>
          <a:r>
            <a:rPr lang="en-US" sz="1600" b="0" i="0" baseline="0" dirty="0" err="1" smtClean="0"/>
            <a:t>NaCl</a:t>
          </a:r>
          <a:r>
            <a:rPr lang="en-US" sz="1600" b="0" i="0" baseline="0" dirty="0" smtClean="0"/>
            <a:t> + CaCl2) metalliferous brine, mixed with pre-existing aqueous and hydrocarbon fluids </a:t>
          </a:r>
          <a:endParaRPr lang="en-US" sz="1600" b="0" i="0" baseline="0" dirty="0"/>
        </a:p>
      </dgm:t>
    </dgm:pt>
    <dgm:pt modelId="{0747C5DF-8751-4D0D-B417-0787AF4913EB}" type="parTrans" cxnId="{587C9AEB-E34E-4F16-A222-0260AD105E8C}">
      <dgm:prSet/>
      <dgm:spPr/>
      <dgm:t>
        <a:bodyPr/>
        <a:lstStyle/>
        <a:p>
          <a:endParaRPr lang="en-US"/>
        </a:p>
      </dgm:t>
    </dgm:pt>
    <dgm:pt modelId="{5548F3D0-33A6-4280-AC82-047CA6CE1DBC}" type="sibTrans" cxnId="{587C9AEB-E34E-4F16-A222-0260AD105E8C}">
      <dgm:prSet/>
      <dgm:spPr/>
      <dgm:t>
        <a:bodyPr/>
        <a:lstStyle/>
        <a:p>
          <a:endParaRPr lang="en-US"/>
        </a:p>
      </dgm:t>
    </dgm:pt>
    <dgm:pt modelId="{C42207A3-8935-4A40-8ACB-949F710BFD22}" type="pres">
      <dgm:prSet presAssocID="{889E7F1C-95B5-4D80-8ADD-5BC82FF75285}" presName="linear" presStyleCnt="0">
        <dgm:presLayoutVars>
          <dgm:dir/>
          <dgm:animLvl val="lvl"/>
          <dgm:resizeHandles val="exact"/>
        </dgm:presLayoutVars>
      </dgm:prSet>
      <dgm:spPr/>
      <dgm:t>
        <a:bodyPr/>
        <a:lstStyle/>
        <a:p>
          <a:endParaRPr lang="en-US"/>
        </a:p>
      </dgm:t>
    </dgm:pt>
    <dgm:pt modelId="{A9E22D2E-3175-4238-800E-39130F904E4C}" type="pres">
      <dgm:prSet presAssocID="{66EA1D14-02ED-49D7-87C9-4F3875926804}" presName="parentLin" presStyleCnt="0"/>
      <dgm:spPr/>
    </dgm:pt>
    <dgm:pt modelId="{AC303724-A362-4B97-A483-F2C5058A023F}" type="pres">
      <dgm:prSet presAssocID="{66EA1D14-02ED-49D7-87C9-4F3875926804}" presName="parentLeftMargin" presStyleLbl="node1" presStyleIdx="0" presStyleCnt="3"/>
      <dgm:spPr/>
      <dgm:t>
        <a:bodyPr/>
        <a:lstStyle/>
        <a:p>
          <a:endParaRPr lang="en-US"/>
        </a:p>
      </dgm:t>
    </dgm:pt>
    <dgm:pt modelId="{74642E74-59AE-4E5F-B8F2-DC99BB0D583A}" type="pres">
      <dgm:prSet presAssocID="{66EA1D14-02ED-49D7-87C9-4F3875926804}" presName="parentText" presStyleLbl="node1" presStyleIdx="0" presStyleCnt="3">
        <dgm:presLayoutVars>
          <dgm:chMax val="0"/>
          <dgm:bulletEnabled val="1"/>
        </dgm:presLayoutVars>
      </dgm:prSet>
      <dgm:spPr/>
      <dgm:t>
        <a:bodyPr/>
        <a:lstStyle/>
        <a:p>
          <a:endParaRPr lang="en-US"/>
        </a:p>
      </dgm:t>
    </dgm:pt>
    <dgm:pt modelId="{492D285C-1895-4A15-BB37-839ED095D09C}" type="pres">
      <dgm:prSet presAssocID="{66EA1D14-02ED-49D7-87C9-4F3875926804}" presName="negativeSpace" presStyleCnt="0"/>
      <dgm:spPr/>
    </dgm:pt>
    <dgm:pt modelId="{A93F72D0-3B93-4181-B38C-8CE0C331C6C4}" type="pres">
      <dgm:prSet presAssocID="{66EA1D14-02ED-49D7-87C9-4F3875926804}" presName="childText" presStyleLbl="conFgAcc1" presStyleIdx="0" presStyleCnt="3" custLinFactNeighborX="41106" custLinFactNeighborY="47655">
        <dgm:presLayoutVars>
          <dgm:bulletEnabled val="1"/>
        </dgm:presLayoutVars>
      </dgm:prSet>
      <dgm:spPr/>
      <dgm:t>
        <a:bodyPr/>
        <a:lstStyle/>
        <a:p>
          <a:endParaRPr lang="en-US"/>
        </a:p>
      </dgm:t>
    </dgm:pt>
    <dgm:pt modelId="{8905A7B6-D5A4-4853-A503-1B501DA394B3}" type="pres">
      <dgm:prSet presAssocID="{255B3CCB-1FD7-4C47-A334-B1CB5C0D2FDC}" presName="spaceBetweenRectangles" presStyleCnt="0"/>
      <dgm:spPr/>
    </dgm:pt>
    <dgm:pt modelId="{1E1F3214-BB33-4AAC-95C0-BA461AFCC2B3}" type="pres">
      <dgm:prSet presAssocID="{73B086BD-FCD9-4CA7-AB74-F3FF3C749136}" presName="parentLin" presStyleCnt="0"/>
      <dgm:spPr/>
    </dgm:pt>
    <dgm:pt modelId="{1F65B267-C0B7-4D40-841E-7DEAEA698D9E}" type="pres">
      <dgm:prSet presAssocID="{73B086BD-FCD9-4CA7-AB74-F3FF3C749136}" presName="parentLeftMargin" presStyleLbl="node1" presStyleIdx="0" presStyleCnt="3"/>
      <dgm:spPr/>
      <dgm:t>
        <a:bodyPr/>
        <a:lstStyle/>
        <a:p>
          <a:endParaRPr lang="en-US"/>
        </a:p>
      </dgm:t>
    </dgm:pt>
    <dgm:pt modelId="{EEBFC92B-FC86-445F-BC98-C69B2A069BE8}" type="pres">
      <dgm:prSet presAssocID="{73B086BD-FCD9-4CA7-AB74-F3FF3C749136}" presName="parentText" presStyleLbl="node1" presStyleIdx="1" presStyleCnt="3">
        <dgm:presLayoutVars>
          <dgm:chMax val="0"/>
          <dgm:bulletEnabled val="1"/>
        </dgm:presLayoutVars>
      </dgm:prSet>
      <dgm:spPr/>
      <dgm:t>
        <a:bodyPr/>
        <a:lstStyle/>
        <a:p>
          <a:endParaRPr lang="en-US"/>
        </a:p>
      </dgm:t>
    </dgm:pt>
    <dgm:pt modelId="{32A6F2BF-C5E9-4E43-82EB-7569DD4C0F66}" type="pres">
      <dgm:prSet presAssocID="{73B086BD-FCD9-4CA7-AB74-F3FF3C749136}" presName="negativeSpace" presStyleCnt="0"/>
      <dgm:spPr/>
    </dgm:pt>
    <dgm:pt modelId="{8990B855-23E6-4FD1-B050-66F5C73C8209}" type="pres">
      <dgm:prSet presAssocID="{73B086BD-FCD9-4CA7-AB74-F3FF3C749136}" presName="childText" presStyleLbl="conFgAcc1" presStyleIdx="1" presStyleCnt="3">
        <dgm:presLayoutVars>
          <dgm:bulletEnabled val="1"/>
        </dgm:presLayoutVars>
      </dgm:prSet>
      <dgm:spPr/>
      <dgm:t>
        <a:bodyPr/>
        <a:lstStyle/>
        <a:p>
          <a:endParaRPr lang="en-US"/>
        </a:p>
      </dgm:t>
    </dgm:pt>
    <dgm:pt modelId="{CE0C50E2-E889-4452-B243-8118F9C0E4F0}" type="pres">
      <dgm:prSet presAssocID="{7A175B5F-C7D7-4195-AA53-61E91F8BA406}" presName="spaceBetweenRectangles" presStyleCnt="0"/>
      <dgm:spPr/>
    </dgm:pt>
    <dgm:pt modelId="{B51ABBEA-3D83-4E06-BB9B-75EA0ECA3AEA}" type="pres">
      <dgm:prSet presAssocID="{7D1A8F2E-C013-49FA-AA10-B6D6F81E6A84}" presName="parentLin" presStyleCnt="0"/>
      <dgm:spPr/>
    </dgm:pt>
    <dgm:pt modelId="{AC84769F-CCEA-4EEA-B9BE-F7E4952BF3A7}" type="pres">
      <dgm:prSet presAssocID="{7D1A8F2E-C013-49FA-AA10-B6D6F81E6A84}" presName="parentLeftMargin" presStyleLbl="node1" presStyleIdx="1" presStyleCnt="3"/>
      <dgm:spPr/>
      <dgm:t>
        <a:bodyPr/>
        <a:lstStyle/>
        <a:p>
          <a:endParaRPr lang="en-US"/>
        </a:p>
      </dgm:t>
    </dgm:pt>
    <dgm:pt modelId="{C517D37C-B4DD-4096-B680-69F57A6AA17B}" type="pres">
      <dgm:prSet presAssocID="{7D1A8F2E-C013-49FA-AA10-B6D6F81E6A84}" presName="parentText" presStyleLbl="node1" presStyleIdx="2" presStyleCnt="3">
        <dgm:presLayoutVars>
          <dgm:chMax val="0"/>
          <dgm:bulletEnabled val="1"/>
        </dgm:presLayoutVars>
      </dgm:prSet>
      <dgm:spPr/>
      <dgm:t>
        <a:bodyPr/>
        <a:lstStyle/>
        <a:p>
          <a:endParaRPr lang="en-US"/>
        </a:p>
      </dgm:t>
    </dgm:pt>
    <dgm:pt modelId="{2730FEC2-DBFC-4553-9660-3D9E7DF6FDE4}" type="pres">
      <dgm:prSet presAssocID="{7D1A8F2E-C013-49FA-AA10-B6D6F81E6A84}" presName="negativeSpace" presStyleCnt="0"/>
      <dgm:spPr/>
    </dgm:pt>
    <dgm:pt modelId="{AB56E960-FD65-4F80-A8FC-696BEAD15C74}" type="pres">
      <dgm:prSet presAssocID="{7D1A8F2E-C013-49FA-AA10-B6D6F81E6A84}" presName="childText" presStyleLbl="conFgAcc1" presStyleIdx="2" presStyleCnt="3">
        <dgm:presLayoutVars>
          <dgm:bulletEnabled val="1"/>
        </dgm:presLayoutVars>
      </dgm:prSet>
      <dgm:spPr/>
      <dgm:t>
        <a:bodyPr/>
        <a:lstStyle/>
        <a:p>
          <a:endParaRPr lang="en-US"/>
        </a:p>
      </dgm:t>
    </dgm:pt>
  </dgm:ptLst>
  <dgm:cxnLst>
    <dgm:cxn modelId="{48DBA927-C7FE-4E27-992D-EB35595B799C}" type="presOf" srcId="{7D1A8F2E-C013-49FA-AA10-B6D6F81E6A84}" destId="{C517D37C-B4DD-4096-B680-69F57A6AA17B}" srcOrd="1" destOrd="0" presId="urn:microsoft.com/office/officeart/2005/8/layout/list1"/>
    <dgm:cxn modelId="{9C912208-D3EC-4903-B25F-12A2A6766EDB}" srcId="{889E7F1C-95B5-4D80-8ADD-5BC82FF75285}" destId="{7D1A8F2E-C013-49FA-AA10-B6D6F81E6A84}" srcOrd="2" destOrd="0" parTransId="{9F4F2FAD-C0F8-4886-8790-FB1BAB9CCE53}" sibTransId="{5D4D69D8-964B-4E0D-AB7A-165D8D723068}"/>
    <dgm:cxn modelId="{420F274E-7628-4805-9651-EDF80E9A6F3B}" srcId="{889E7F1C-95B5-4D80-8ADD-5BC82FF75285}" destId="{66EA1D14-02ED-49D7-87C9-4F3875926804}" srcOrd="0" destOrd="0" parTransId="{978F4A6D-8695-4145-B328-FB033058E831}" sibTransId="{255B3CCB-1FD7-4C47-A334-B1CB5C0D2FDC}"/>
    <dgm:cxn modelId="{CFD4D882-0353-4CC6-91D9-152D872EABBD}" type="presOf" srcId="{7D1A8F2E-C013-49FA-AA10-B6D6F81E6A84}" destId="{AC84769F-CCEA-4EEA-B9BE-F7E4952BF3A7}" srcOrd="0" destOrd="0" presId="urn:microsoft.com/office/officeart/2005/8/layout/list1"/>
    <dgm:cxn modelId="{9B394655-A6CB-4379-81D2-C33ACB5DD6A3}" srcId="{7D1A8F2E-C013-49FA-AA10-B6D6F81E6A84}" destId="{83C946B4-494B-4234-A659-27B44603CAB4}" srcOrd="0" destOrd="0" parTransId="{2A414C91-2D48-4E2B-B2EF-D9531D270DB9}" sibTransId="{E76E0918-AD41-46C3-8B5C-5AB40398073B}"/>
    <dgm:cxn modelId="{7A970835-13CA-49AF-8794-6BC3D0AF9744}" type="presOf" srcId="{73B086BD-FCD9-4CA7-AB74-F3FF3C749136}" destId="{1F65B267-C0B7-4D40-841E-7DEAEA698D9E}" srcOrd="0" destOrd="0" presId="urn:microsoft.com/office/officeart/2005/8/layout/list1"/>
    <dgm:cxn modelId="{C17FC6C7-153B-4B54-9579-FADF883DC9DA}" type="presOf" srcId="{83C946B4-494B-4234-A659-27B44603CAB4}" destId="{AB56E960-FD65-4F80-A8FC-696BEAD15C74}" srcOrd="0" destOrd="0" presId="urn:microsoft.com/office/officeart/2005/8/layout/list1"/>
    <dgm:cxn modelId="{BA39B42E-E96C-45C5-9F41-DCDDC47FFBEC}" type="presOf" srcId="{889E7F1C-95B5-4D80-8ADD-5BC82FF75285}" destId="{C42207A3-8935-4A40-8ACB-949F710BFD22}" srcOrd="0" destOrd="0" presId="urn:microsoft.com/office/officeart/2005/8/layout/list1"/>
    <dgm:cxn modelId="{FBE44939-7665-4AC0-B1DA-3C150C67024D}" type="presOf" srcId="{39371A32-C66E-451C-A270-5A23E7F000A1}" destId="{8990B855-23E6-4FD1-B050-66F5C73C8209}" srcOrd="0" destOrd="0" presId="urn:microsoft.com/office/officeart/2005/8/layout/list1"/>
    <dgm:cxn modelId="{587C9AEB-E34E-4F16-A222-0260AD105E8C}" srcId="{73B086BD-FCD9-4CA7-AB74-F3FF3C749136}" destId="{39371A32-C66E-451C-A270-5A23E7F000A1}" srcOrd="0" destOrd="0" parTransId="{0747C5DF-8751-4D0D-B417-0787AF4913EB}" sibTransId="{5548F3D0-33A6-4280-AC82-047CA6CE1DBC}"/>
    <dgm:cxn modelId="{FB880CE1-61E5-4B56-AB83-22A20938C12D}" type="presOf" srcId="{66EA1D14-02ED-49D7-87C9-4F3875926804}" destId="{74642E74-59AE-4E5F-B8F2-DC99BB0D583A}" srcOrd="1" destOrd="0" presId="urn:microsoft.com/office/officeart/2005/8/layout/list1"/>
    <dgm:cxn modelId="{6CD0E90B-5CC4-4617-886A-638D548ED408}" type="presOf" srcId="{73B086BD-FCD9-4CA7-AB74-F3FF3C749136}" destId="{EEBFC92B-FC86-445F-BC98-C69B2A069BE8}" srcOrd="1" destOrd="0" presId="urn:microsoft.com/office/officeart/2005/8/layout/list1"/>
    <dgm:cxn modelId="{4FA63268-B569-4078-98D4-21A3DD577AA7}" type="presOf" srcId="{66EA1D14-02ED-49D7-87C9-4F3875926804}" destId="{AC303724-A362-4B97-A483-F2C5058A023F}" srcOrd="0" destOrd="0" presId="urn:microsoft.com/office/officeart/2005/8/layout/list1"/>
    <dgm:cxn modelId="{786295AF-0F62-4521-A02F-7BC48049DC88}" srcId="{66EA1D14-02ED-49D7-87C9-4F3875926804}" destId="{87735B91-DA44-4D79-802E-27B64B950FFB}" srcOrd="0" destOrd="0" parTransId="{2FAE866C-1D97-4100-9099-A4B539125D4F}" sibTransId="{31B9D71D-062E-434A-89B0-B90735CEED33}"/>
    <dgm:cxn modelId="{186212B3-F80D-44F7-BE12-2B1DC9227651}" srcId="{889E7F1C-95B5-4D80-8ADD-5BC82FF75285}" destId="{73B086BD-FCD9-4CA7-AB74-F3FF3C749136}" srcOrd="1" destOrd="0" parTransId="{931E7622-B3D9-4E08-9D74-005618589F93}" sibTransId="{7A175B5F-C7D7-4195-AA53-61E91F8BA406}"/>
    <dgm:cxn modelId="{B8E0C496-9D3B-445E-9432-3A3A6789FB86}" type="presOf" srcId="{87735B91-DA44-4D79-802E-27B64B950FFB}" destId="{A93F72D0-3B93-4181-B38C-8CE0C331C6C4}" srcOrd="0" destOrd="0" presId="urn:microsoft.com/office/officeart/2005/8/layout/list1"/>
    <dgm:cxn modelId="{4624686F-3CA5-488F-B885-C08D36385F7D}" type="presParOf" srcId="{C42207A3-8935-4A40-8ACB-949F710BFD22}" destId="{A9E22D2E-3175-4238-800E-39130F904E4C}" srcOrd="0" destOrd="0" presId="urn:microsoft.com/office/officeart/2005/8/layout/list1"/>
    <dgm:cxn modelId="{B84818AE-C71C-4A0E-93D5-151C15A8D0DB}" type="presParOf" srcId="{A9E22D2E-3175-4238-800E-39130F904E4C}" destId="{AC303724-A362-4B97-A483-F2C5058A023F}" srcOrd="0" destOrd="0" presId="urn:microsoft.com/office/officeart/2005/8/layout/list1"/>
    <dgm:cxn modelId="{7EE8516E-B1C4-48A8-BF57-08A3A90F271C}" type="presParOf" srcId="{A9E22D2E-3175-4238-800E-39130F904E4C}" destId="{74642E74-59AE-4E5F-B8F2-DC99BB0D583A}" srcOrd="1" destOrd="0" presId="urn:microsoft.com/office/officeart/2005/8/layout/list1"/>
    <dgm:cxn modelId="{BFC9F98E-8124-469C-91DC-91EF6284CCD5}" type="presParOf" srcId="{C42207A3-8935-4A40-8ACB-949F710BFD22}" destId="{492D285C-1895-4A15-BB37-839ED095D09C}" srcOrd="1" destOrd="0" presId="urn:microsoft.com/office/officeart/2005/8/layout/list1"/>
    <dgm:cxn modelId="{96849F35-BB1A-4CD7-9C1C-7B89CA5FEB81}" type="presParOf" srcId="{C42207A3-8935-4A40-8ACB-949F710BFD22}" destId="{A93F72D0-3B93-4181-B38C-8CE0C331C6C4}" srcOrd="2" destOrd="0" presId="urn:microsoft.com/office/officeart/2005/8/layout/list1"/>
    <dgm:cxn modelId="{E8E7FD2B-DDA6-4647-B8D8-494178B86A03}" type="presParOf" srcId="{C42207A3-8935-4A40-8ACB-949F710BFD22}" destId="{8905A7B6-D5A4-4853-A503-1B501DA394B3}" srcOrd="3" destOrd="0" presId="urn:microsoft.com/office/officeart/2005/8/layout/list1"/>
    <dgm:cxn modelId="{FD98B777-0912-4058-A9DC-7DCE3F7205F2}" type="presParOf" srcId="{C42207A3-8935-4A40-8ACB-949F710BFD22}" destId="{1E1F3214-BB33-4AAC-95C0-BA461AFCC2B3}" srcOrd="4" destOrd="0" presId="urn:microsoft.com/office/officeart/2005/8/layout/list1"/>
    <dgm:cxn modelId="{627CFB55-11CF-40DB-BC2D-11ED1FABA390}" type="presParOf" srcId="{1E1F3214-BB33-4AAC-95C0-BA461AFCC2B3}" destId="{1F65B267-C0B7-4D40-841E-7DEAEA698D9E}" srcOrd="0" destOrd="0" presId="urn:microsoft.com/office/officeart/2005/8/layout/list1"/>
    <dgm:cxn modelId="{BC1F77F8-7F90-4BF6-AB3E-BC8829A6BCFC}" type="presParOf" srcId="{1E1F3214-BB33-4AAC-95C0-BA461AFCC2B3}" destId="{EEBFC92B-FC86-445F-BC98-C69B2A069BE8}" srcOrd="1" destOrd="0" presId="urn:microsoft.com/office/officeart/2005/8/layout/list1"/>
    <dgm:cxn modelId="{379B2C8F-1089-49F2-A1D8-51A1AE3E23B5}" type="presParOf" srcId="{C42207A3-8935-4A40-8ACB-949F710BFD22}" destId="{32A6F2BF-C5E9-4E43-82EB-7569DD4C0F66}" srcOrd="5" destOrd="0" presId="urn:microsoft.com/office/officeart/2005/8/layout/list1"/>
    <dgm:cxn modelId="{8932268E-38B0-4B10-9079-D0F079CE39D2}" type="presParOf" srcId="{C42207A3-8935-4A40-8ACB-949F710BFD22}" destId="{8990B855-23E6-4FD1-B050-66F5C73C8209}" srcOrd="6" destOrd="0" presId="urn:microsoft.com/office/officeart/2005/8/layout/list1"/>
    <dgm:cxn modelId="{4D5B519C-4231-4CA1-B4BE-8ABB7FE5AAC4}" type="presParOf" srcId="{C42207A3-8935-4A40-8ACB-949F710BFD22}" destId="{CE0C50E2-E889-4452-B243-8118F9C0E4F0}" srcOrd="7" destOrd="0" presId="urn:microsoft.com/office/officeart/2005/8/layout/list1"/>
    <dgm:cxn modelId="{EF8FB4F1-C2DD-4DB6-BDA9-C5A2CC5E6A3C}" type="presParOf" srcId="{C42207A3-8935-4A40-8ACB-949F710BFD22}" destId="{B51ABBEA-3D83-4E06-BB9B-75EA0ECA3AEA}" srcOrd="8" destOrd="0" presId="urn:microsoft.com/office/officeart/2005/8/layout/list1"/>
    <dgm:cxn modelId="{2C986DE2-AC1E-4A98-AC26-0B999D31052F}" type="presParOf" srcId="{B51ABBEA-3D83-4E06-BB9B-75EA0ECA3AEA}" destId="{AC84769F-CCEA-4EEA-B9BE-F7E4952BF3A7}" srcOrd="0" destOrd="0" presId="urn:microsoft.com/office/officeart/2005/8/layout/list1"/>
    <dgm:cxn modelId="{CE4F0F72-166D-45C3-A609-224D947AFCF5}" type="presParOf" srcId="{B51ABBEA-3D83-4E06-BB9B-75EA0ECA3AEA}" destId="{C517D37C-B4DD-4096-B680-69F57A6AA17B}" srcOrd="1" destOrd="0" presId="urn:microsoft.com/office/officeart/2005/8/layout/list1"/>
    <dgm:cxn modelId="{93CF1CE3-0E7B-4949-BC0A-41276D9AB3DF}" type="presParOf" srcId="{C42207A3-8935-4A40-8ACB-949F710BFD22}" destId="{2730FEC2-DBFC-4553-9660-3D9E7DF6FDE4}" srcOrd="9" destOrd="0" presId="urn:microsoft.com/office/officeart/2005/8/layout/list1"/>
    <dgm:cxn modelId="{1662AAB6-7CA3-45CD-BE66-51915B40F8DD}" type="presParOf" srcId="{C42207A3-8935-4A40-8ACB-949F710BFD22}" destId="{AB56E960-FD65-4F80-A8FC-696BEAD15C7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A5D261-1389-4A83-8E4C-304FF384EB5C}" type="doc">
      <dgm:prSet loTypeId="urn:microsoft.com/office/officeart/2005/8/layout/vList4" loCatId="list" qsTypeId="urn:microsoft.com/office/officeart/2005/8/quickstyle/simple1" qsCatId="simple" csTypeId="urn:microsoft.com/office/officeart/2005/8/colors/accent3_3" csCatId="accent3" phldr="1"/>
      <dgm:spPr/>
      <dgm:t>
        <a:bodyPr/>
        <a:lstStyle/>
        <a:p>
          <a:endParaRPr lang="en-US"/>
        </a:p>
      </dgm:t>
    </dgm:pt>
    <dgm:pt modelId="{6A966F3A-E42E-4A21-A238-316C8760304D}">
      <dgm:prSet phldrT="[Text]" custT="1"/>
      <dgm:spPr/>
      <dgm:t>
        <a:bodyPr/>
        <a:lstStyle/>
        <a:p>
          <a:pPr>
            <a:lnSpc>
              <a:spcPct val="100000"/>
            </a:lnSpc>
          </a:pPr>
          <a:r>
            <a:rPr lang="en-US" sz="2000" b="1" i="1" dirty="0" smtClean="0"/>
            <a:t>Scotia Deposit</a:t>
          </a:r>
          <a:endParaRPr lang="en-US" sz="2000" b="1" i="1" dirty="0"/>
        </a:p>
      </dgm:t>
    </dgm:pt>
    <dgm:pt modelId="{72A84EDB-ECF0-4F7D-B552-17425BD3107A}" type="parTrans" cxnId="{FB22F4CB-27D8-46BE-B205-1CC3EC55972C}">
      <dgm:prSet/>
      <dgm:spPr/>
      <dgm:t>
        <a:bodyPr/>
        <a:lstStyle/>
        <a:p>
          <a:endParaRPr lang="en-US"/>
        </a:p>
      </dgm:t>
    </dgm:pt>
    <dgm:pt modelId="{94459FF4-3D6A-411F-BA39-9C07883D0791}" type="sibTrans" cxnId="{FB22F4CB-27D8-46BE-B205-1CC3EC55972C}">
      <dgm:prSet/>
      <dgm:spPr/>
      <dgm:t>
        <a:bodyPr/>
        <a:lstStyle/>
        <a:p>
          <a:endParaRPr lang="en-US"/>
        </a:p>
      </dgm:t>
    </dgm:pt>
    <dgm:pt modelId="{8E04896F-666E-4407-ADDD-9E4A3CF726E7}">
      <dgm:prSet phldrT="[Text]" custT="1"/>
      <dgm:spPr/>
      <dgm:t>
        <a:bodyPr/>
        <a:lstStyle/>
        <a:p>
          <a:pPr>
            <a:lnSpc>
              <a:spcPct val="100000"/>
            </a:lnSpc>
          </a:pPr>
          <a:r>
            <a:rPr lang="en-US" sz="1600" dirty="0" smtClean="0"/>
            <a:t>Epigenetic</a:t>
          </a:r>
          <a:r>
            <a:rPr lang="en-GB" sz="1600" dirty="0" smtClean="0"/>
            <a:t> Zn-</a:t>
          </a:r>
          <a:r>
            <a:rPr lang="en-GB" sz="1600" dirty="0" err="1" smtClean="0"/>
            <a:t>Pb</a:t>
          </a:r>
          <a:r>
            <a:rPr lang="en-GB" sz="1600" dirty="0" smtClean="0"/>
            <a:t> deposit, TSR the dominant sulphur reduction process: MVT deposit</a:t>
          </a:r>
          <a:endParaRPr lang="en-US" sz="1600" dirty="0"/>
        </a:p>
      </dgm:t>
    </dgm:pt>
    <dgm:pt modelId="{FFFC5B4F-F40B-4A80-B6E5-9E4C34235445}" type="parTrans" cxnId="{EE2DD9AC-6C7C-47CC-9EE7-F821F28C0DEE}">
      <dgm:prSet/>
      <dgm:spPr/>
      <dgm:t>
        <a:bodyPr/>
        <a:lstStyle/>
        <a:p>
          <a:endParaRPr lang="en-US"/>
        </a:p>
      </dgm:t>
    </dgm:pt>
    <dgm:pt modelId="{96DA71C5-146B-4786-8E1F-4F2E0A53B873}" type="sibTrans" cxnId="{EE2DD9AC-6C7C-47CC-9EE7-F821F28C0DEE}">
      <dgm:prSet/>
      <dgm:spPr/>
      <dgm:t>
        <a:bodyPr/>
        <a:lstStyle/>
        <a:p>
          <a:endParaRPr lang="en-US"/>
        </a:p>
      </dgm:t>
    </dgm:pt>
    <dgm:pt modelId="{35DAAE67-B3BB-4A29-8EC7-1F64FB56F6F1}">
      <dgm:prSet phldrT="[Text]" custT="1"/>
      <dgm:spPr/>
      <dgm:t>
        <a:bodyPr/>
        <a:lstStyle/>
        <a:p>
          <a:pPr>
            <a:lnSpc>
              <a:spcPct val="100000"/>
            </a:lnSpc>
          </a:pPr>
          <a:r>
            <a:rPr lang="en-US" sz="1600" dirty="0" smtClean="0"/>
            <a:t>Higher mineralization temperature than typical MVT deposits (&gt; 250°C)</a:t>
          </a:r>
          <a:endParaRPr lang="en-US" sz="1600" dirty="0"/>
        </a:p>
      </dgm:t>
    </dgm:pt>
    <dgm:pt modelId="{B7FB3ACC-268F-438A-B4DF-3CFBB66A41D0}" type="parTrans" cxnId="{B2C1DBA2-B788-4907-80FC-6B1598B90137}">
      <dgm:prSet/>
      <dgm:spPr/>
      <dgm:t>
        <a:bodyPr/>
        <a:lstStyle/>
        <a:p>
          <a:endParaRPr lang="en-US"/>
        </a:p>
      </dgm:t>
    </dgm:pt>
    <dgm:pt modelId="{0CA8D19F-85D2-46D9-914F-61BAA8161911}" type="sibTrans" cxnId="{B2C1DBA2-B788-4907-80FC-6B1598B90137}">
      <dgm:prSet/>
      <dgm:spPr/>
      <dgm:t>
        <a:bodyPr/>
        <a:lstStyle/>
        <a:p>
          <a:endParaRPr lang="en-US"/>
        </a:p>
      </dgm:t>
    </dgm:pt>
    <dgm:pt modelId="{4E7D9CAC-6B98-4F39-A463-8D2B3E58154B}">
      <dgm:prSet phldrT="[Text]" custT="1"/>
      <dgm:spPr/>
      <dgm:t>
        <a:bodyPr/>
        <a:lstStyle/>
        <a:p>
          <a:pPr>
            <a:lnSpc>
              <a:spcPct val="100000"/>
            </a:lnSpc>
          </a:pPr>
          <a:r>
            <a:rPr lang="en-US" sz="1600" dirty="0" smtClean="0"/>
            <a:t>May represent </a:t>
          </a:r>
          <a:r>
            <a:rPr lang="en-GB" sz="1600" dirty="0" smtClean="0"/>
            <a:t>super-deep, high-temperature MVT end-member, as recently described from the Lower Saxony Basin, Germany (</a:t>
          </a:r>
          <a:r>
            <a:rPr lang="en-GB" sz="1600" dirty="0" err="1" smtClean="0"/>
            <a:t>Sośnicka</a:t>
          </a:r>
          <a:r>
            <a:rPr lang="en-GB" sz="1600" dirty="0" smtClean="0"/>
            <a:t> and </a:t>
          </a:r>
          <a:r>
            <a:rPr lang="en-GB" sz="1600" dirty="0" err="1" smtClean="0"/>
            <a:t>Lüders</a:t>
          </a:r>
          <a:r>
            <a:rPr lang="en-GB" sz="1600" dirty="0" smtClean="0"/>
            <a:t>, 2019)</a:t>
          </a:r>
          <a:endParaRPr lang="en-US" sz="1600" dirty="0"/>
        </a:p>
      </dgm:t>
    </dgm:pt>
    <dgm:pt modelId="{DDA0EFDD-5ED5-4CF2-9D62-332188CA5258}" type="parTrans" cxnId="{44BE08C5-1C42-4F5A-92B1-A2740C94DB14}">
      <dgm:prSet/>
      <dgm:spPr/>
      <dgm:t>
        <a:bodyPr/>
        <a:lstStyle/>
        <a:p>
          <a:endParaRPr lang="en-US"/>
        </a:p>
      </dgm:t>
    </dgm:pt>
    <dgm:pt modelId="{8AE534FB-E625-463A-A7A0-382FB8A23F7C}" type="sibTrans" cxnId="{44BE08C5-1C42-4F5A-92B1-A2740C94DB14}">
      <dgm:prSet/>
      <dgm:spPr/>
      <dgm:t>
        <a:bodyPr/>
        <a:lstStyle/>
        <a:p>
          <a:endParaRPr lang="en-US"/>
        </a:p>
      </dgm:t>
    </dgm:pt>
    <dgm:pt modelId="{780419D2-DFDD-4149-A261-C4EBCF377CD5}">
      <dgm:prSet phldrT="[Text]" custT="1"/>
      <dgm:spPr/>
      <dgm:t>
        <a:bodyPr/>
        <a:lstStyle/>
        <a:p>
          <a:pPr>
            <a:lnSpc>
              <a:spcPct val="100000"/>
            </a:lnSpc>
          </a:pPr>
          <a:r>
            <a:rPr lang="en-US" sz="2000" b="1" i="1" dirty="0" smtClean="0"/>
            <a:t>Jubilee and Port au Port</a:t>
          </a:r>
          <a:endParaRPr lang="en-US" sz="2000" b="1" i="1" dirty="0"/>
        </a:p>
      </dgm:t>
    </dgm:pt>
    <dgm:pt modelId="{A4B85950-405F-426C-9F70-DAF5C73E4B26}" type="sibTrans" cxnId="{62402CFD-5396-4D8B-8CD6-51CCAB63C3EF}">
      <dgm:prSet/>
      <dgm:spPr/>
      <dgm:t>
        <a:bodyPr/>
        <a:lstStyle/>
        <a:p>
          <a:endParaRPr lang="en-US"/>
        </a:p>
      </dgm:t>
    </dgm:pt>
    <dgm:pt modelId="{01380BF3-F633-4EF8-9AE9-C9A358A4DBDA}" type="parTrans" cxnId="{62402CFD-5396-4D8B-8CD6-51CCAB63C3EF}">
      <dgm:prSet/>
      <dgm:spPr/>
      <dgm:t>
        <a:bodyPr/>
        <a:lstStyle/>
        <a:p>
          <a:endParaRPr lang="en-US"/>
        </a:p>
      </dgm:t>
    </dgm:pt>
    <dgm:pt modelId="{F7B42F53-F0E9-40B8-BCF1-EFEDF53BEA07}">
      <dgm:prSet phldrT="[Text]" custT="1"/>
      <dgm:spPr/>
      <dgm:t>
        <a:bodyPr/>
        <a:lstStyle/>
        <a:p>
          <a:pPr>
            <a:lnSpc>
              <a:spcPct val="100000"/>
            </a:lnSpc>
          </a:pPr>
          <a:r>
            <a:rPr lang="en-US" sz="1600" dirty="0" smtClean="0"/>
            <a:t>Structurally controlled epigenetic mineralization, low to moderate temperature (&lt; 150°C) with </a:t>
          </a:r>
          <a:r>
            <a:rPr lang="en-GB" sz="1600" dirty="0" smtClean="0"/>
            <a:t>TSR the dominant sulphur reduction process</a:t>
          </a:r>
          <a:r>
            <a:rPr lang="en-US" sz="1600" dirty="0" smtClean="0"/>
            <a:t> </a:t>
          </a:r>
          <a:endParaRPr lang="en-US" sz="1600" dirty="0"/>
        </a:p>
      </dgm:t>
    </dgm:pt>
    <dgm:pt modelId="{2A7838A8-C08D-436C-B381-01EC5FF23D45}" type="sibTrans" cxnId="{B0227CA9-1FD0-4B0B-A10D-699610A5745A}">
      <dgm:prSet/>
      <dgm:spPr/>
      <dgm:t>
        <a:bodyPr/>
        <a:lstStyle/>
        <a:p>
          <a:endParaRPr lang="en-US"/>
        </a:p>
      </dgm:t>
    </dgm:pt>
    <dgm:pt modelId="{AD549FC2-2E97-40B4-AE26-D20E0CBD9AE4}" type="parTrans" cxnId="{B0227CA9-1FD0-4B0B-A10D-699610A5745A}">
      <dgm:prSet/>
      <dgm:spPr/>
      <dgm:t>
        <a:bodyPr/>
        <a:lstStyle/>
        <a:p>
          <a:endParaRPr lang="en-US"/>
        </a:p>
      </dgm:t>
    </dgm:pt>
    <dgm:pt modelId="{CB1E97CA-EE37-47A6-8F1C-C13B8B40760F}">
      <dgm:prSet phldrT="[Text]" custT="1"/>
      <dgm:spPr/>
      <dgm:t>
        <a:bodyPr/>
        <a:lstStyle/>
        <a:p>
          <a:pPr>
            <a:lnSpc>
              <a:spcPct val="100000"/>
            </a:lnSpc>
          </a:pPr>
          <a:r>
            <a:rPr lang="en-US" sz="1600" dirty="0" smtClean="0"/>
            <a:t>More typical of MVT mineralization</a:t>
          </a:r>
          <a:endParaRPr lang="en-US" sz="1600" dirty="0"/>
        </a:p>
      </dgm:t>
    </dgm:pt>
    <dgm:pt modelId="{009CF5B1-5495-444B-AA72-E94F9E62E797}" type="sibTrans" cxnId="{55D83854-7313-482B-90E6-229F96CC108E}">
      <dgm:prSet/>
      <dgm:spPr/>
      <dgm:t>
        <a:bodyPr/>
        <a:lstStyle/>
        <a:p>
          <a:endParaRPr lang="en-US"/>
        </a:p>
      </dgm:t>
    </dgm:pt>
    <dgm:pt modelId="{52688B9F-2483-4990-BE41-45621D2F6128}" type="parTrans" cxnId="{55D83854-7313-482B-90E6-229F96CC108E}">
      <dgm:prSet/>
      <dgm:spPr/>
      <dgm:t>
        <a:bodyPr/>
        <a:lstStyle/>
        <a:p>
          <a:endParaRPr lang="en-US"/>
        </a:p>
      </dgm:t>
    </dgm:pt>
    <dgm:pt modelId="{86F3A32B-E981-400E-B8D0-1C69E9E79DCC}">
      <dgm:prSet phldrT="[Text]" custT="1"/>
      <dgm:spPr/>
      <dgm:t>
        <a:bodyPr/>
        <a:lstStyle/>
        <a:p>
          <a:pPr>
            <a:lnSpc>
              <a:spcPct val="100000"/>
            </a:lnSpc>
          </a:pPr>
          <a:r>
            <a:rPr lang="en-US" sz="2000" b="1" i="1" dirty="0" smtClean="0"/>
            <a:t>Walton Deposit</a:t>
          </a:r>
          <a:endParaRPr lang="en-US" sz="2000" b="1" i="1" dirty="0"/>
        </a:p>
      </dgm:t>
    </dgm:pt>
    <dgm:pt modelId="{72F4D023-5140-4253-84EF-47F271832D3F}" type="sibTrans" cxnId="{2574D599-28CB-474B-8708-5EB84EEBB439}">
      <dgm:prSet/>
      <dgm:spPr/>
      <dgm:t>
        <a:bodyPr/>
        <a:lstStyle/>
        <a:p>
          <a:endParaRPr lang="en-US"/>
        </a:p>
      </dgm:t>
    </dgm:pt>
    <dgm:pt modelId="{BDFDB25E-F1D4-4CDF-96D1-5F50D30C1AE2}" type="parTrans" cxnId="{2574D599-28CB-474B-8708-5EB84EEBB439}">
      <dgm:prSet/>
      <dgm:spPr/>
      <dgm:t>
        <a:bodyPr/>
        <a:lstStyle/>
        <a:p>
          <a:endParaRPr lang="en-US"/>
        </a:p>
      </dgm:t>
    </dgm:pt>
    <dgm:pt modelId="{8F8FA1EA-3349-4B99-829B-0B21C4510717}">
      <dgm:prSet phldrT="[Text]" custT="1"/>
      <dgm:spPr/>
      <dgm:t>
        <a:bodyPr/>
        <a:lstStyle/>
        <a:p>
          <a:pPr>
            <a:lnSpc>
              <a:spcPct val="100000"/>
            </a:lnSpc>
          </a:pPr>
          <a:r>
            <a:rPr lang="en-US" sz="1600" dirty="0" smtClean="0"/>
            <a:t>Early </a:t>
          </a:r>
          <a:r>
            <a:rPr lang="en-US" sz="1600" dirty="0" err="1" smtClean="0"/>
            <a:t>baryte</a:t>
          </a:r>
          <a:r>
            <a:rPr lang="en-US" sz="1600" dirty="0" smtClean="0"/>
            <a:t> mineralization, high mineralization temperature (&gt; 300°C) and Cu enrichment</a:t>
          </a:r>
          <a:endParaRPr lang="en-US" sz="1600" dirty="0"/>
        </a:p>
      </dgm:t>
    </dgm:pt>
    <dgm:pt modelId="{969A9557-7E67-455D-9892-25E9DD8EDD5F}" type="sibTrans" cxnId="{E08684C8-423D-4834-99A3-613E32FFAEC6}">
      <dgm:prSet/>
      <dgm:spPr/>
      <dgm:t>
        <a:bodyPr/>
        <a:lstStyle/>
        <a:p>
          <a:endParaRPr lang="en-US"/>
        </a:p>
      </dgm:t>
    </dgm:pt>
    <dgm:pt modelId="{19CA90BB-5974-4A13-A930-0FA097722DB6}" type="parTrans" cxnId="{E08684C8-423D-4834-99A3-613E32FFAEC6}">
      <dgm:prSet/>
      <dgm:spPr/>
      <dgm:t>
        <a:bodyPr/>
        <a:lstStyle/>
        <a:p>
          <a:endParaRPr lang="en-US"/>
        </a:p>
      </dgm:t>
    </dgm:pt>
    <dgm:pt modelId="{FCC74D65-41BE-45B9-BA29-FC24DA683D4F}">
      <dgm:prSet phldrT="[Text]" custT="1"/>
      <dgm:spPr/>
      <dgm:t>
        <a:bodyPr/>
        <a:lstStyle/>
        <a:p>
          <a:pPr>
            <a:lnSpc>
              <a:spcPct val="100000"/>
            </a:lnSpc>
          </a:pPr>
          <a:r>
            <a:rPr lang="en-US" sz="1600" dirty="0" smtClean="0"/>
            <a:t>Timing unknown but postdates diagenesis (</a:t>
          </a:r>
          <a:r>
            <a:rPr lang="en-US" sz="1600" dirty="0" err="1" smtClean="0"/>
            <a:t>siderization</a:t>
          </a:r>
          <a:r>
            <a:rPr lang="en-US" sz="1600" dirty="0" smtClean="0"/>
            <a:t>), importance of hydrocarbons in metal transport (Wallace et al., 2023)</a:t>
          </a:r>
          <a:endParaRPr lang="en-US" sz="1600" dirty="0"/>
        </a:p>
      </dgm:t>
    </dgm:pt>
    <dgm:pt modelId="{F1B423BC-3ACA-4990-A388-6655CC2E64D5}" type="sibTrans" cxnId="{1D44A7BC-F2CB-424F-9123-7E146F2AB2B1}">
      <dgm:prSet/>
      <dgm:spPr/>
      <dgm:t>
        <a:bodyPr/>
        <a:lstStyle/>
        <a:p>
          <a:endParaRPr lang="en-US"/>
        </a:p>
      </dgm:t>
    </dgm:pt>
    <dgm:pt modelId="{5B733980-C708-4C8E-82C5-0AA157A272F7}" type="parTrans" cxnId="{1D44A7BC-F2CB-424F-9123-7E146F2AB2B1}">
      <dgm:prSet/>
      <dgm:spPr/>
      <dgm:t>
        <a:bodyPr/>
        <a:lstStyle/>
        <a:p>
          <a:endParaRPr lang="en-US"/>
        </a:p>
      </dgm:t>
    </dgm:pt>
    <dgm:pt modelId="{09FFC0CF-BD8A-4CF2-9866-FD61C27FFBA8}">
      <dgm:prSet phldrT="[Text]" custT="1"/>
      <dgm:spPr/>
      <dgm:t>
        <a:bodyPr/>
        <a:lstStyle/>
        <a:p>
          <a:pPr>
            <a:lnSpc>
              <a:spcPct val="100000"/>
            </a:lnSpc>
          </a:pPr>
          <a:r>
            <a:rPr lang="en-GB" sz="1600" dirty="0" smtClean="0"/>
            <a:t>Intermediate deposit type between the SEDEX/CD and MVT end-members (akin to </a:t>
          </a:r>
          <a:r>
            <a:rPr lang="en-GB" sz="1600" dirty="0" err="1" smtClean="0"/>
            <a:t>Silvermines</a:t>
          </a:r>
          <a:r>
            <a:rPr lang="en-GB" sz="1600" dirty="0" smtClean="0"/>
            <a:t>; Reed and Wallace, 2004), </a:t>
          </a:r>
          <a:r>
            <a:rPr lang="en-GB" sz="1600" dirty="0" err="1" smtClean="0"/>
            <a:t>Anarraaq</a:t>
          </a:r>
          <a:r>
            <a:rPr lang="en-GB" sz="1600" dirty="0" smtClean="0"/>
            <a:t> deposit, Alaska (Kelley et al., 2004)</a:t>
          </a:r>
          <a:endParaRPr lang="en-US" sz="1600" dirty="0"/>
        </a:p>
      </dgm:t>
    </dgm:pt>
    <dgm:pt modelId="{ACE7D892-9361-4E2D-A00E-49C9FEBDEF82}" type="sibTrans" cxnId="{9A7D871D-B451-4EE3-A12A-4DC7F34E1399}">
      <dgm:prSet/>
      <dgm:spPr/>
      <dgm:t>
        <a:bodyPr/>
        <a:lstStyle/>
        <a:p>
          <a:endParaRPr lang="en-US"/>
        </a:p>
      </dgm:t>
    </dgm:pt>
    <dgm:pt modelId="{176FE0F8-6A92-4B23-A334-8C7DAB6F354F}" type="parTrans" cxnId="{9A7D871D-B451-4EE3-A12A-4DC7F34E1399}">
      <dgm:prSet/>
      <dgm:spPr/>
      <dgm:t>
        <a:bodyPr/>
        <a:lstStyle/>
        <a:p>
          <a:endParaRPr lang="en-US"/>
        </a:p>
      </dgm:t>
    </dgm:pt>
    <dgm:pt modelId="{0614ABA7-3DE1-4019-9BB3-9ADC0BAAC632}" type="pres">
      <dgm:prSet presAssocID="{7EA5D261-1389-4A83-8E4C-304FF384EB5C}" presName="linear" presStyleCnt="0">
        <dgm:presLayoutVars>
          <dgm:dir/>
          <dgm:resizeHandles val="exact"/>
        </dgm:presLayoutVars>
      </dgm:prSet>
      <dgm:spPr/>
      <dgm:t>
        <a:bodyPr/>
        <a:lstStyle/>
        <a:p>
          <a:endParaRPr lang="en-US"/>
        </a:p>
      </dgm:t>
    </dgm:pt>
    <dgm:pt modelId="{794434D5-543C-419E-996D-9F63A261ED2D}" type="pres">
      <dgm:prSet presAssocID="{6A966F3A-E42E-4A21-A238-316C8760304D}" presName="comp" presStyleCnt="0"/>
      <dgm:spPr/>
    </dgm:pt>
    <dgm:pt modelId="{F1D357D8-FDBA-4CD9-AA4D-B3155A9E376C}" type="pres">
      <dgm:prSet presAssocID="{6A966F3A-E42E-4A21-A238-316C8760304D}" presName="box" presStyleLbl="node1" presStyleIdx="0" presStyleCnt="3" custScaleY="120091"/>
      <dgm:spPr/>
      <dgm:t>
        <a:bodyPr/>
        <a:lstStyle/>
        <a:p>
          <a:endParaRPr lang="en-US"/>
        </a:p>
      </dgm:t>
    </dgm:pt>
    <dgm:pt modelId="{8B03E02E-65CF-4F4F-A176-28816CF53580}" type="pres">
      <dgm:prSet presAssocID="{6A966F3A-E42E-4A21-A238-316C8760304D}" presName="img" presStyleLbl="fgImgPlace1" presStyleIdx="0" presStyleCnt="3" custScaleX="92042"/>
      <dgm:spPr>
        <a:blipFill>
          <a:blip xmlns:r="http://schemas.openxmlformats.org/officeDocument/2006/relationships" r:embed="rId1">
            <a:extLst>
              <a:ext uri="{28A0092B-C50C-407E-A947-70E740481C1C}">
                <a14:useLocalDpi xmlns:a14="http://schemas.microsoft.com/office/drawing/2010/main" val="0"/>
              </a:ext>
            </a:extLst>
          </a:blip>
          <a:srcRect/>
          <a:stretch>
            <a:fillRect t="-104000" b="-104000"/>
          </a:stretch>
        </a:blipFill>
      </dgm:spPr>
      <dgm:t>
        <a:bodyPr/>
        <a:lstStyle/>
        <a:p>
          <a:endParaRPr lang="en-US"/>
        </a:p>
      </dgm:t>
    </dgm:pt>
    <dgm:pt modelId="{BFC93D22-028C-4BE0-9A68-410E180F45AD}" type="pres">
      <dgm:prSet presAssocID="{6A966F3A-E42E-4A21-A238-316C8760304D}" presName="text" presStyleLbl="node1" presStyleIdx="0" presStyleCnt="3">
        <dgm:presLayoutVars>
          <dgm:bulletEnabled val="1"/>
        </dgm:presLayoutVars>
      </dgm:prSet>
      <dgm:spPr/>
      <dgm:t>
        <a:bodyPr/>
        <a:lstStyle/>
        <a:p>
          <a:endParaRPr lang="en-US"/>
        </a:p>
      </dgm:t>
    </dgm:pt>
    <dgm:pt modelId="{82A1EF1B-0EF9-4940-B8B5-3256D5F05B96}" type="pres">
      <dgm:prSet presAssocID="{94459FF4-3D6A-411F-BA39-9C07883D0791}" presName="spacer" presStyleCnt="0"/>
      <dgm:spPr/>
    </dgm:pt>
    <dgm:pt modelId="{CB5A29AC-5A48-4EAB-8160-FA0617A2CE1D}" type="pres">
      <dgm:prSet presAssocID="{86F3A32B-E981-400E-B8D0-1C69E9E79DCC}" presName="comp" presStyleCnt="0"/>
      <dgm:spPr/>
    </dgm:pt>
    <dgm:pt modelId="{272A3BD5-98A9-48D7-B4C1-73A691BC3052}" type="pres">
      <dgm:prSet presAssocID="{86F3A32B-E981-400E-B8D0-1C69E9E79DCC}" presName="box" presStyleLbl="node1" presStyleIdx="1" presStyleCnt="3" custScaleY="146861"/>
      <dgm:spPr/>
      <dgm:t>
        <a:bodyPr/>
        <a:lstStyle/>
        <a:p>
          <a:endParaRPr lang="en-US"/>
        </a:p>
      </dgm:t>
    </dgm:pt>
    <dgm:pt modelId="{C3DEF018-BE52-43EA-BA97-557C5F92FF6D}" type="pres">
      <dgm:prSet presAssocID="{86F3A32B-E981-400E-B8D0-1C69E9E79DCC}" presName="img" presStyleLbl="fgImgPlace1" presStyleIdx="1" presStyleCnt="3" custScaleX="9204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A5F29333-07FC-40E3-AD92-0342E1BB66B8}" type="pres">
      <dgm:prSet presAssocID="{86F3A32B-E981-400E-B8D0-1C69E9E79DCC}" presName="text" presStyleLbl="node1" presStyleIdx="1" presStyleCnt="3">
        <dgm:presLayoutVars>
          <dgm:bulletEnabled val="1"/>
        </dgm:presLayoutVars>
      </dgm:prSet>
      <dgm:spPr/>
      <dgm:t>
        <a:bodyPr/>
        <a:lstStyle/>
        <a:p>
          <a:endParaRPr lang="en-US"/>
        </a:p>
      </dgm:t>
    </dgm:pt>
    <dgm:pt modelId="{5C9A4DF0-675F-4FF3-944D-57E7644B9C87}" type="pres">
      <dgm:prSet presAssocID="{72F4D023-5140-4253-84EF-47F271832D3F}" presName="spacer" presStyleCnt="0"/>
      <dgm:spPr/>
    </dgm:pt>
    <dgm:pt modelId="{08FCCF02-9BDC-46DE-A89C-7A252494C090}" type="pres">
      <dgm:prSet presAssocID="{780419D2-DFDD-4149-A261-C4EBCF377CD5}" presName="comp" presStyleCnt="0"/>
      <dgm:spPr/>
    </dgm:pt>
    <dgm:pt modelId="{A4D525F3-6162-477B-8F93-46689D052F05}" type="pres">
      <dgm:prSet presAssocID="{780419D2-DFDD-4149-A261-C4EBCF377CD5}" presName="box" presStyleLbl="node1" presStyleIdx="2" presStyleCnt="3"/>
      <dgm:spPr/>
      <dgm:t>
        <a:bodyPr/>
        <a:lstStyle/>
        <a:p>
          <a:endParaRPr lang="en-US"/>
        </a:p>
      </dgm:t>
    </dgm:pt>
    <dgm:pt modelId="{8393B9F6-FAFC-4F4D-85B6-6C180F8E7874}" type="pres">
      <dgm:prSet presAssocID="{780419D2-DFDD-4149-A261-C4EBCF377CD5}" presName="img" presStyleLbl="fgImgPlace1" presStyleIdx="2" presStyleCnt="3" custScaleX="9204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7000" b="-57000"/>
          </a:stretch>
        </a:blipFill>
      </dgm:spPr>
      <dgm:t>
        <a:bodyPr/>
        <a:lstStyle/>
        <a:p>
          <a:endParaRPr lang="en-US"/>
        </a:p>
      </dgm:t>
    </dgm:pt>
    <dgm:pt modelId="{713C8E13-4B85-4413-B035-B6F748BBCEF3}" type="pres">
      <dgm:prSet presAssocID="{780419D2-DFDD-4149-A261-C4EBCF377CD5}" presName="text" presStyleLbl="node1" presStyleIdx="2" presStyleCnt="3">
        <dgm:presLayoutVars>
          <dgm:bulletEnabled val="1"/>
        </dgm:presLayoutVars>
      </dgm:prSet>
      <dgm:spPr/>
      <dgm:t>
        <a:bodyPr/>
        <a:lstStyle/>
        <a:p>
          <a:endParaRPr lang="en-US"/>
        </a:p>
      </dgm:t>
    </dgm:pt>
  </dgm:ptLst>
  <dgm:cxnLst>
    <dgm:cxn modelId="{2E5DAB43-58A7-411A-9C4A-0039A86FAB4A}" type="presOf" srcId="{7EA5D261-1389-4A83-8E4C-304FF384EB5C}" destId="{0614ABA7-3DE1-4019-9BB3-9ADC0BAAC632}" srcOrd="0" destOrd="0" presId="urn:microsoft.com/office/officeart/2005/8/layout/vList4"/>
    <dgm:cxn modelId="{FB22F4CB-27D8-46BE-B205-1CC3EC55972C}" srcId="{7EA5D261-1389-4A83-8E4C-304FF384EB5C}" destId="{6A966F3A-E42E-4A21-A238-316C8760304D}" srcOrd="0" destOrd="0" parTransId="{72A84EDB-ECF0-4F7D-B552-17425BD3107A}" sibTransId="{94459FF4-3D6A-411F-BA39-9C07883D0791}"/>
    <dgm:cxn modelId="{EE2DD9AC-6C7C-47CC-9EE7-F821F28C0DEE}" srcId="{6A966F3A-E42E-4A21-A238-316C8760304D}" destId="{8E04896F-666E-4407-ADDD-9E4A3CF726E7}" srcOrd="0" destOrd="0" parTransId="{FFFC5B4F-F40B-4A80-B6E5-9E4C34235445}" sibTransId="{96DA71C5-146B-4786-8E1F-4F2E0A53B873}"/>
    <dgm:cxn modelId="{11692A64-E107-4D34-AA81-E71B8D64DBEA}" type="presOf" srcId="{FCC74D65-41BE-45B9-BA29-FC24DA683D4F}" destId="{272A3BD5-98A9-48D7-B4C1-73A691BC3052}" srcOrd="0" destOrd="2" presId="urn:microsoft.com/office/officeart/2005/8/layout/vList4"/>
    <dgm:cxn modelId="{8E5EBEDF-CE58-4AEC-9366-5D99F5E0ACAE}" type="presOf" srcId="{8F8FA1EA-3349-4B99-829B-0B21C4510717}" destId="{272A3BD5-98A9-48D7-B4C1-73A691BC3052}" srcOrd="0" destOrd="1" presId="urn:microsoft.com/office/officeart/2005/8/layout/vList4"/>
    <dgm:cxn modelId="{44BE08C5-1C42-4F5A-92B1-A2740C94DB14}" srcId="{6A966F3A-E42E-4A21-A238-316C8760304D}" destId="{4E7D9CAC-6B98-4F39-A463-8D2B3E58154B}" srcOrd="2" destOrd="0" parTransId="{DDA0EFDD-5ED5-4CF2-9D62-332188CA5258}" sibTransId="{8AE534FB-E625-463A-A7A0-382FB8A23F7C}"/>
    <dgm:cxn modelId="{9A7D871D-B451-4EE3-A12A-4DC7F34E1399}" srcId="{86F3A32B-E981-400E-B8D0-1C69E9E79DCC}" destId="{09FFC0CF-BD8A-4CF2-9866-FD61C27FFBA8}" srcOrd="2" destOrd="0" parTransId="{176FE0F8-6A92-4B23-A334-8C7DAB6F354F}" sibTransId="{ACE7D892-9361-4E2D-A00E-49C9FEBDEF82}"/>
    <dgm:cxn modelId="{2574D599-28CB-474B-8708-5EB84EEBB439}" srcId="{7EA5D261-1389-4A83-8E4C-304FF384EB5C}" destId="{86F3A32B-E981-400E-B8D0-1C69E9E79DCC}" srcOrd="1" destOrd="0" parTransId="{BDFDB25E-F1D4-4CDF-96D1-5F50D30C1AE2}" sibTransId="{72F4D023-5140-4253-84EF-47F271832D3F}"/>
    <dgm:cxn modelId="{3AC7DBCE-6BF0-4179-B3C5-D2F2076ADDCA}" type="presOf" srcId="{F7B42F53-F0E9-40B8-BCF1-EFEDF53BEA07}" destId="{A4D525F3-6162-477B-8F93-46689D052F05}" srcOrd="0" destOrd="1" presId="urn:microsoft.com/office/officeart/2005/8/layout/vList4"/>
    <dgm:cxn modelId="{514AAA06-4E14-4B4E-8747-4D19673AB677}" type="presOf" srcId="{8E04896F-666E-4407-ADDD-9E4A3CF726E7}" destId="{F1D357D8-FDBA-4CD9-AA4D-B3155A9E376C}" srcOrd="0" destOrd="1" presId="urn:microsoft.com/office/officeart/2005/8/layout/vList4"/>
    <dgm:cxn modelId="{A1EB5BC5-46A2-43DD-9398-AFD6ABF9B862}" type="presOf" srcId="{CB1E97CA-EE37-47A6-8F1C-C13B8B40760F}" destId="{713C8E13-4B85-4413-B035-B6F748BBCEF3}" srcOrd="1" destOrd="2" presId="urn:microsoft.com/office/officeart/2005/8/layout/vList4"/>
    <dgm:cxn modelId="{1D44A7BC-F2CB-424F-9123-7E146F2AB2B1}" srcId="{86F3A32B-E981-400E-B8D0-1C69E9E79DCC}" destId="{FCC74D65-41BE-45B9-BA29-FC24DA683D4F}" srcOrd="1" destOrd="0" parTransId="{5B733980-C708-4C8E-82C5-0AA157A272F7}" sibTransId="{F1B423BC-3ACA-4990-A388-6655CC2E64D5}"/>
    <dgm:cxn modelId="{E08684C8-423D-4834-99A3-613E32FFAEC6}" srcId="{86F3A32B-E981-400E-B8D0-1C69E9E79DCC}" destId="{8F8FA1EA-3349-4B99-829B-0B21C4510717}" srcOrd="0" destOrd="0" parTransId="{19CA90BB-5974-4A13-A930-0FA097722DB6}" sibTransId="{969A9557-7E67-455D-9892-25E9DD8EDD5F}"/>
    <dgm:cxn modelId="{392785BD-EE51-4D53-B2F5-A01AD7FE8A29}" type="presOf" srcId="{86F3A32B-E981-400E-B8D0-1C69E9E79DCC}" destId="{A5F29333-07FC-40E3-AD92-0342E1BB66B8}" srcOrd="1" destOrd="0" presId="urn:microsoft.com/office/officeart/2005/8/layout/vList4"/>
    <dgm:cxn modelId="{924A8B83-72DA-4CB4-A727-D417CC0ABD6F}" type="presOf" srcId="{CB1E97CA-EE37-47A6-8F1C-C13B8B40760F}" destId="{A4D525F3-6162-477B-8F93-46689D052F05}" srcOrd="0" destOrd="2" presId="urn:microsoft.com/office/officeart/2005/8/layout/vList4"/>
    <dgm:cxn modelId="{31824A98-557D-42D3-882C-89BB91A30788}" type="presOf" srcId="{86F3A32B-E981-400E-B8D0-1C69E9E79DCC}" destId="{272A3BD5-98A9-48D7-B4C1-73A691BC3052}" srcOrd="0" destOrd="0" presId="urn:microsoft.com/office/officeart/2005/8/layout/vList4"/>
    <dgm:cxn modelId="{B2C1DBA2-B788-4907-80FC-6B1598B90137}" srcId="{6A966F3A-E42E-4A21-A238-316C8760304D}" destId="{35DAAE67-B3BB-4A29-8EC7-1F64FB56F6F1}" srcOrd="1" destOrd="0" parTransId="{B7FB3ACC-268F-438A-B4DF-3CFBB66A41D0}" sibTransId="{0CA8D19F-85D2-46D9-914F-61BAA8161911}"/>
    <dgm:cxn modelId="{F8AC2869-3DB3-4354-B024-3B9F43AA0E78}" type="presOf" srcId="{6A966F3A-E42E-4A21-A238-316C8760304D}" destId="{F1D357D8-FDBA-4CD9-AA4D-B3155A9E376C}" srcOrd="0" destOrd="0" presId="urn:microsoft.com/office/officeart/2005/8/layout/vList4"/>
    <dgm:cxn modelId="{B85CECF9-189E-4C39-B114-005A7936EBD5}" type="presOf" srcId="{35DAAE67-B3BB-4A29-8EC7-1F64FB56F6F1}" destId="{F1D357D8-FDBA-4CD9-AA4D-B3155A9E376C}" srcOrd="0" destOrd="2" presId="urn:microsoft.com/office/officeart/2005/8/layout/vList4"/>
    <dgm:cxn modelId="{7495920C-487D-4CA6-96A0-CE3DD97944BC}" type="presOf" srcId="{FCC74D65-41BE-45B9-BA29-FC24DA683D4F}" destId="{A5F29333-07FC-40E3-AD92-0342E1BB66B8}" srcOrd="1" destOrd="2" presId="urn:microsoft.com/office/officeart/2005/8/layout/vList4"/>
    <dgm:cxn modelId="{55D83854-7313-482B-90E6-229F96CC108E}" srcId="{780419D2-DFDD-4149-A261-C4EBCF377CD5}" destId="{CB1E97CA-EE37-47A6-8F1C-C13B8B40760F}" srcOrd="1" destOrd="0" parTransId="{52688B9F-2483-4990-BE41-45621D2F6128}" sibTransId="{009CF5B1-5495-444B-AA72-E94F9E62E797}"/>
    <dgm:cxn modelId="{9DDA2A38-566B-4526-B845-5F62DFBE5A05}" type="presOf" srcId="{35DAAE67-B3BB-4A29-8EC7-1F64FB56F6F1}" destId="{BFC93D22-028C-4BE0-9A68-410E180F45AD}" srcOrd="1" destOrd="2" presId="urn:microsoft.com/office/officeart/2005/8/layout/vList4"/>
    <dgm:cxn modelId="{B0227CA9-1FD0-4B0B-A10D-699610A5745A}" srcId="{780419D2-DFDD-4149-A261-C4EBCF377CD5}" destId="{F7B42F53-F0E9-40B8-BCF1-EFEDF53BEA07}" srcOrd="0" destOrd="0" parTransId="{AD549FC2-2E97-40B4-AE26-D20E0CBD9AE4}" sibTransId="{2A7838A8-C08D-436C-B381-01EC5FF23D45}"/>
    <dgm:cxn modelId="{91C22845-F097-4E23-AA26-9273A4A7CD32}" type="presOf" srcId="{4E7D9CAC-6B98-4F39-A463-8D2B3E58154B}" destId="{BFC93D22-028C-4BE0-9A68-410E180F45AD}" srcOrd="1" destOrd="3" presId="urn:microsoft.com/office/officeart/2005/8/layout/vList4"/>
    <dgm:cxn modelId="{2AFFFE8A-350A-46E5-A205-645D30B8CAB5}" type="presOf" srcId="{8F8FA1EA-3349-4B99-829B-0B21C4510717}" destId="{A5F29333-07FC-40E3-AD92-0342E1BB66B8}" srcOrd="1" destOrd="1" presId="urn:microsoft.com/office/officeart/2005/8/layout/vList4"/>
    <dgm:cxn modelId="{6E1706F4-D825-44F5-82F0-7D2C6C5AD0F2}" type="presOf" srcId="{780419D2-DFDD-4149-A261-C4EBCF377CD5}" destId="{713C8E13-4B85-4413-B035-B6F748BBCEF3}" srcOrd="1" destOrd="0" presId="urn:microsoft.com/office/officeart/2005/8/layout/vList4"/>
    <dgm:cxn modelId="{E8163826-629B-4EAE-BB29-375347B6F4B2}" type="presOf" srcId="{09FFC0CF-BD8A-4CF2-9866-FD61C27FFBA8}" destId="{A5F29333-07FC-40E3-AD92-0342E1BB66B8}" srcOrd="1" destOrd="3" presId="urn:microsoft.com/office/officeart/2005/8/layout/vList4"/>
    <dgm:cxn modelId="{53A01B01-8064-47F1-A342-FB6EE992F0B7}" type="presOf" srcId="{4E7D9CAC-6B98-4F39-A463-8D2B3E58154B}" destId="{F1D357D8-FDBA-4CD9-AA4D-B3155A9E376C}" srcOrd="0" destOrd="3" presId="urn:microsoft.com/office/officeart/2005/8/layout/vList4"/>
    <dgm:cxn modelId="{3F2F3B7C-6DCE-4F14-A35E-B021ACB4BA1C}" type="presOf" srcId="{6A966F3A-E42E-4A21-A238-316C8760304D}" destId="{BFC93D22-028C-4BE0-9A68-410E180F45AD}" srcOrd="1" destOrd="0" presId="urn:microsoft.com/office/officeart/2005/8/layout/vList4"/>
    <dgm:cxn modelId="{1A3AFEF2-18AA-4A86-990E-65FBBC0F05A2}" type="presOf" srcId="{F7B42F53-F0E9-40B8-BCF1-EFEDF53BEA07}" destId="{713C8E13-4B85-4413-B035-B6F748BBCEF3}" srcOrd="1" destOrd="1" presId="urn:microsoft.com/office/officeart/2005/8/layout/vList4"/>
    <dgm:cxn modelId="{9EB26B6E-7A57-4076-9A52-A71CD7AB1B85}" type="presOf" srcId="{8E04896F-666E-4407-ADDD-9E4A3CF726E7}" destId="{BFC93D22-028C-4BE0-9A68-410E180F45AD}" srcOrd="1" destOrd="1" presId="urn:microsoft.com/office/officeart/2005/8/layout/vList4"/>
    <dgm:cxn modelId="{C5CD5E1E-DEC7-4C77-8DEE-7F8E6E06EDF9}" type="presOf" srcId="{780419D2-DFDD-4149-A261-C4EBCF377CD5}" destId="{A4D525F3-6162-477B-8F93-46689D052F05}" srcOrd="0" destOrd="0" presId="urn:microsoft.com/office/officeart/2005/8/layout/vList4"/>
    <dgm:cxn modelId="{62402CFD-5396-4D8B-8CD6-51CCAB63C3EF}" srcId="{7EA5D261-1389-4A83-8E4C-304FF384EB5C}" destId="{780419D2-DFDD-4149-A261-C4EBCF377CD5}" srcOrd="2" destOrd="0" parTransId="{01380BF3-F633-4EF8-9AE9-C9A358A4DBDA}" sibTransId="{A4B85950-405F-426C-9F70-DAF5C73E4B26}"/>
    <dgm:cxn modelId="{4A412DFB-385D-481C-9510-D871EB3A75CA}" type="presOf" srcId="{09FFC0CF-BD8A-4CF2-9866-FD61C27FFBA8}" destId="{272A3BD5-98A9-48D7-B4C1-73A691BC3052}" srcOrd="0" destOrd="3" presId="urn:microsoft.com/office/officeart/2005/8/layout/vList4"/>
    <dgm:cxn modelId="{480D33D0-655A-48FA-80CC-2818C795016C}" type="presParOf" srcId="{0614ABA7-3DE1-4019-9BB3-9ADC0BAAC632}" destId="{794434D5-543C-419E-996D-9F63A261ED2D}" srcOrd="0" destOrd="0" presId="urn:microsoft.com/office/officeart/2005/8/layout/vList4"/>
    <dgm:cxn modelId="{0DCBEA81-6CC0-4F50-8CD6-A9810D7FEFE3}" type="presParOf" srcId="{794434D5-543C-419E-996D-9F63A261ED2D}" destId="{F1D357D8-FDBA-4CD9-AA4D-B3155A9E376C}" srcOrd="0" destOrd="0" presId="urn:microsoft.com/office/officeart/2005/8/layout/vList4"/>
    <dgm:cxn modelId="{B5FFEBD7-E111-41DF-9849-B5F115C450FD}" type="presParOf" srcId="{794434D5-543C-419E-996D-9F63A261ED2D}" destId="{8B03E02E-65CF-4F4F-A176-28816CF53580}" srcOrd="1" destOrd="0" presId="urn:microsoft.com/office/officeart/2005/8/layout/vList4"/>
    <dgm:cxn modelId="{9F51D32D-97F5-43DE-89AA-E9484116A56B}" type="presParOf" srcId="{794434D5-543C-419E-996D-9F63A261ED2D}" destId="{BFC93D22-028C-4BE0-9A68-410E180F45AD}" srcOrd="2" destOrd="0" presId="urn:microsoft.com/office/officeart/2005/8/layout/vList4"/>
    <dgm:cxn modelId="{9F1B21E5-FA23-48BC-A8F3-B6D946C731D5}" type="presParOf" srcId="{0614ABA7-3DE1-4019-9BB3-9ADC0BAAC632}" destId="{82A1EF1B-0EF9-4940-B8B5-3256D5F05B96}" srcOrd="1" destOrd="0" presId="urn:microsoft.com/office/officeart/2005/8/layout/vList4"/>
    <dgm:cxn modelId="{68FC612D-842D-42B7-ADA0-FF034BCD7004}" type="presParOf" srcId="{0614ABA7-3DE1-4019-9BB3-9ADC0BAAC632}" destId="{CB5A29AC-5A48-4EAB-8160-FA0617A2CE1D}" srcOrd="2" destOrd="0" presId="urn:microsoft.com/office/officeart/2005/8/layout/vList4"/>
    <dgm:cxn modelId="{37D3679A-2790-4EE5-8E05-699DD3C7AA47}" type="presParOf" srcId="{CB5A29AC-5A48-4EAB-8160-FA0617A2CE1D}" destId="{272A3BD5-98A9-48D7-B4C1-73A691BC3052}" srcOrd="0" destOrd="0" presId="urn:microsoft.com/office/officeart/2005/8/layout/vList4"/>
    <dgm:cxn modelId="{7C5CA881-2C41-4666-9A72-38BB3FD03AAF}" type="presParOf" srcId="{CB5A29AC-5A48-4EAB-8160-FA0617A2CE1D}" destId="{C3DEF018-BE52-43EA-BA97-557C5F92FF6D}" srcOrd="1" destOrd="0" presId="urn:microsoft.com/office/officeart/2005/8/layout/vList4"/>
    <dgm:cxn modelId="{ACB77034-C686-4A50-9E3E-0FA37A63633B}" type="presParOf" srcId="{CB5A29AC-5A48-4EAB-8160-FA0617A2CE1D}" destId="{A5F29333-07FC-40E3-AD92-0342E1BB66B8}" srcOrd="2" destOrd="0" presId="urn:microsoft.com/office/officeart/2005/8/layout/vList4"/>
    <dgm:cxn modelId="{B4A087AC-F267-4088-8C56-F124E310538B}" type="presParOf" srcId="{0614ABA7-3DE1-4019-9BB3-9ADC0BAAC632}" destId="{5C9A4DF0-675F-4FF3-944D-57E7644B9C87}" srcOrd="3" destOrd="0" presId="urn:microsoft.com/office/officeart/2005/8/layout/vList4"/>
    <dgm:cxn modelId="{D1AE1541-BA76-47A4-B0FA-4DFC7B970070}" type="presParOf" srcId="{0614ABA7-3DE1-4019-9BB3-9ADC0BAAC632}" destId="{08FCCF02-9BDC-46DE-A89C-7A252494C090}" srcOrd="4" destOrd="0" presId="urn:microsoft.com/office/officeart/2005/8/layout/vList4"/>
    <dgm:cxn modelId="{6E1B3C6F-E7AE-46BA-B3B8-99A5B5199DBD}" type="presParOf" srcId="{08FCCF02-9BDC-46DE-A89C-7A252494C090}" destId="{A4D525F3-6162-477B-8F93-46689D052F05}" srcOrd="0" destOrd="0" presId="urn:microsoft.com/office/officeart/2005/8/layout/vList4"/>
    <dgm:cxn modelId="{F2B1C7F7-5346-4E37-84FE-DA171CF93021}" type="presParOf" srcId="{08FCCF02-9BDC-46DE-A89C-7A252494C090}" destId="{8393B9F6-FAFC-4F4D-85B6-6C180F8E7874}" srcOrd="1" destOrd="0" presId="urn:microsoft.com/office/officeart/2005/8/layout/vList4"/>
    <dgm:cxn modelId="{C6710182-DDE1-4FE3-BF03-E55154FD7E6A}" type="presParOf" srcId="{08FCCF02-9BDC-46DE-A89C-7A252494C090}" destId="{713C8E13-4B85-4413-B035-B6F748BBCEF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F72D0-3B93-4181-B38C-8CE0C331C6C4}">
      <dsp:nvSpPr>
        <dsp:cNvPr id="0" name=""/>
        <dsp:cNvSpPr/>
      </dsp:nvSpPr>
      <dsp:spPr>
        <a:xfrm>
          <a:off x="0" y="340290"/>
          <a:ext cx="4955931" cy="9875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635" tIns="395732" rIns="384635" bIns="113792" numCol="1" spcCol="1270" anchor="t" anchorCtr="0">
          <a:noAutofit/>
        </a:bodyPr>
        <a:lstStyle/>
        <a:p>
          <a:pPr marL="171450" lvl="1" indent="-171450" algn="l" defTabSz="711200">
            <a:lnSpc>
              <a:spcPct val="100000"/>
            </a:lnSpc>
            <a:spcBef>
              <a:spcPct val="0"/>
            </a:spcBef>
            <a:spcAft>
              <a:spcPct val="15000"/>
            </a:spcAft>
            <a:buChar char="••"/>
          </a:pPr>
          <a:r>
            <a:rPr lang="en-US" sz="1600" kern="1200" baseline="0" dirty="0" smtClean="0"/>
            <a:t>High salinities (~24 </a:t>
          </a:r>
          <a:r>
            <a:rPr lang="en-US" sz="1600" kern="1200" baseline="0" dirty="0" err="1" smtClean="0"/>
            <a:t>wt</a:t>
          </a:r>
          <a:r>
            <a:rPr lang="en-US" sz="1600" kern="1200" baseline="0" dirty="0" smtClean="0"/>
            <a:t>% eq. </a:t>
          </a:r>
          <a:r>
            <a:rPr lang="en-US" sz="1600" kern="1200" baseline="0" dirty="0" err="1" smtClean="0"/>
            <a:t>NaCl</a:t>
          </a:r>
          <a:r>
            <a:rPr lang="en-US" sz="1600" kern="1200" baseline="0" dirty="0" smtClean="0"/>
            <a:t>), moderate temperature (~100 to 150°C) fluids</a:t>
          </a:r>
          <a:endParaRPr lang="en-US" sz="1600" kern="1200" baseline="0" dirty="0"/>
        </a:p>
      </dsp:txBody>
      <dsp:txXfrm>
        <a:off x="0" y="340290"/>
        <a:ext cx="4955931" cy="987525"/>
      </dsp:txXfrm>
    </dsp:sp>
    <dsp:sp modelId="{74642E74-59AE-4E5F-B8F2-DC99BB0D583A}">
      <dsp:nvSpPr>
        <dsp:cNvPr id="0" name=""/>
        <dsp:cNvSpPr/>
      </dsp:nvSpPr>
      <dsp:spPr>
        <a:xfrm>
          <a:off x="247796" y="10956"/>
          <a:ext cx="3469151"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126" tIns="0" rIns="131126" bIns="0" numCol="1" spcCol="1270" anchor="ctr" anchorCtr="0">
          <a:noAutofit/>
        </a:bodyPr>
        <a:lstStyle/>
        <a:p>
          <a:pPr lvl="0" algn="l" defTabSz="889000">
            <a:lnSpc>
              <a:spcPct val="90000"/>
            </a:lnSpc>
            <a:spcBef>
              <a:spcPct val="0"/>
            </a:spcBef>
            <a:spcAft>
              <a:spcPct val="35000"/>
            </a:spcAft>
          </a:pPr>
          <a:r>
            <a:rPr lang="en-US" sz="2000" b="1" i="1" kern="1200" dirty="0" smtClean="0"/>
            <a:t>Pre-ore</a:t>
          </a:r>
          <a:endParaRPr lang="en-US" sz="2000" b="1" i="1" kern="1200" dirty="0"/>
        </a:p>
      </dsp:txBody>
      <dsp:txXfrm>
        <a:off x="275176" y="38336"/>
        <a:ext cx="3414391" cy="506120"/>
      </dsp:txXfrm>
    </dsp:sp>
    <dsp:sp modelId="{8990B855-23E6-4FD1-B050-66F5C73C8209}">
      <dsp:nvSpPr>
        <dsp:cNvPr id="0" name=""/>
        <dsp:cNvSpPr/>
      </dsp:nvSpPr>
      <dsp:spPr>
        <a:xfrm>
          <a:off x="0" y="1661961"/>
          <a:ext cx="4955931" cy="1466325"/>
        </a:xfrm>
        <a:prstGeom prst="rect">
          <a:avLst/>
        </a:prstGeom>
        <a:solidFill>
          <a:schemeClr val="lt1">
            <a:alpha val="90000"/>
            <a:hueOff val="0"/>
            <a:satOff val="0"/>
            <a:lumOff val="0"/>
            <a:alphaOff val="0"/>
          </a:schemeClr>
        </a:solidFill>
        <a:ln w="25400" cap="flat" cmpd="sng" algn="ctr">
          <a:solidFill>
            <a:schemeClr val="accent2">
              <a:hueOff val="-727682"/>
              <a:satOff val="-41964"/>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635" tIns="395732" rIns="384635" bIns="113792" numCol="1" spcCol="1270" anchor="t" anchorCtr="0">
          <a:noAutofit/>
        </a:bodyPr>
        <a:lstStyle/>
        <a:p>
          <a:pPr marL="171450" lvl="1" indent="-171450" algn="l" defTabSz="711200">
            <a:lnSpc>
              <a:spcPct val="100000"/>
            </a:lnSpc>
            <a:spcBef>
              <a:spcPct val="0"/>
            </a:spcBef>
            <a:spcAft>
              <a:spcPct val="15000"/>
            </a:spcAft>
            <a:buChar char="••"/>
          </a:pPr>
          <a:r>
            <a:rPr lang="en-US" sz="1600" b="0" i="0" kern="1200" baseline="0" dirty="0" smtClean="0"/>
            <a:t>Ore stage calcite and </a:t>
          </a:r>
          <a:r>
            <a:rPr lang="en-US" sz="1600" b="0" i="0" kern="1200" baseline="0" dirty="0" err="1" smtClean="0"/>
            <a:t>sphalerite</a:t>
          </a:r>
          <a:endParaRPr lang="en-US" sz="1600" b="0" i="0" kern="1200" baseline="0" dirty="0"/>
        </a:p>
        <a:p>
          <a:pPr marL="171450" lvl="1" indent="-171450" algn="l" defTabSz="711200">
            <a:lnSpc>
              <a:spcPct val="100000"/>
            </a:lnSpc>
            <a:spcBef>
              <a:spcPct val="0"/>
            </a:spcBef>
            <a:spcAft>
              <a:spcPct val="15000"/>
            </a:spcAft>
            <a:buChar char="••"/>
          </a:pPr>
          <a:r>
            <a:rPr lang="en-US" sz="1600" b="0" i="0" kern="1200" baseline="0" dirty="0" smtClean="0"/>
            <a:t>Influx of metal bearing, high-temperature (up to 250°C), high-salinity (&gt; 27 </a:t>
          </a:r>
          <a:r>
            <a:rPr lang="en-US" sz="1600" b="0" i="0" kern="1200" baseline="0" dirty="0" err="1" smtClean="0"/>
            <a:t>wt</a:t>
          </a:r>
          <a:r>
            <a:rPr lang="en-US" sz="1600" b="0" i="0" kern="1200" baseline="0" dirty="0" smtClean="0"/>
            <a:t>% eq. </a:t>
          </a:r>
          <a:r>
            <a:rPr lang="en-US" sz="1600" b="0" i="0" kern="1200" baseline="0" dirty="0" err="1" smtClean="0"/>
            <a:t>NaCl</a:t>
          </a:r>
          <a:r>
            <a:rPr lang="en-US" sz="1600" b="0" i="0" kern="1200" baseline="0" dirty="0" smtClean="0"/>
            <a:t>) fluids, mixed with pre-ore fluids</a:t>
          </a:r>
          <a:endParaRPr lang="en-US" sz="1600" b="0" i="0" kern="1200" baseline="0" dirty="0"/>
        </a:p>
      </dsp:txBody>
      <dsp:txXfrm>
        <a:off x="0" y="1661961"/>
        <a:ext cx="4955931" cy="1466325"/>
      </dsp:txXfrm>
    </dsp:sp>
    <dsp:sp modelId="{EEBFC92B-FC86-445F-BC98-C69B2A069BE8}">
      <dsp:nvSpPr>
        <dsp:cNvPr id="0" name=""/>
        <dsp:cNvSpPr/>
      </dsp:nvSpPr>
      <dsp:spPr>
        <a:xfrm>
          <a:off x="247796" y="1381521"/>
          <a:ext cx="3469151" cy="560880"/>
        </a:xfrm>
        <a:prstGeom prst="roundRect">
          <a:avLst/>
        </a:prstGeom>
        <a:solidFill>
          <a:schemeClr val="accent2">
            <a:hueOff val="-727682"/>
            <a:satOff val="-4196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126" tIns="0" rIns="131126" bIns="0" numCol="1" spcCol="1270" anchor="ctr" anchorCtr="0">
          <a:noAutofit/>
        </a:bodyPr>
        <a:lstStyle/>
        <a:p>
          <a:pPr lvl="0" algn="l" defTabSz="889000">
            <a:lnSpc>
              <a:spcPct val="90000"/>
            </a:lnSpc>
            <a:spcBef>
              <a:spcPct val="0"/>
            </a:spcBef>
            <a:spcAft>
              <a:spcPct val="35000"/>
            </a:spcAft>
          </a:pPr>
          <a:r>
            <a:rPr lang="en-US" sz="2000" b="1" i="1" kern="1200" dirty="0" smtClean="0"/>
            <a:t>Main Stage</a:t>
          </a:r>
          <a:endParaRPr lang="en-US" sz="2000" b="1" i="1" kern="1200" dirty="0"/>
        </a:p>
      </dsp:txBody>
      <dsp:txXfrm>
        <a:off x="275176" y="1408901"/>
        <a:ext cx="3414391" cy="506120"/>
      </dsp:txXfrm>
    </dsp:sp>
    <dsp:sp modelId="{AB56E960-FD65-4F80-A8FC-696BEAD15C74}">
      <dsp:nvSpPr>
        <dsp:cNvPr id="0" name=""/>
        <dsp:cNvSpPr/>
      </dsp:nvSpPr>
      <dsp:spPr>
        <a:xfrm>
          <a:off x="0" y="3511326"/>
          <a:ext cx="4955931" cy="1226925"/>
        </a:xfrm>
        <a:prstGeom prst="rect">
          <a:avLst/>
        </a:prstGeom>
        <a:solidFill>
          <a:schemeClr val="lt1">
            <a:alpha val="90000"/>
            <a:hueOff val="0"/>
            <a:satOff val="0"/>
            <a:lumOff val="0"/>
            <a:alphaOff val="0"/>
          </a:schemeClr>
        </a:solidFill>
        <a:ln w="25400"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635" tIns="395732" rIns="384635" bIns="113792" numCol="1" spcCol="1270" anchor="t" anchorCtr="0">
          <a:noAutofit/>
        </a:bodyPr>
        <a:lstStyle/>
        <a:p>
          <a:pPr marL="171450" lvl="1" indent="-171450" algn="l" defTabSz="711200">
            <a:lnSpc>
              <a:spcPct val="100000"/>
            </a:lnSpc>
            <a:spcBef>
              <a:spcPct val="0"/>
            </a:spcBef>
            <a:spcAft>
              <a:spcPct val="15000"/>
            </a:spcAft>
            <a:buChar char="••"/>
          </a:pPr>
          <a:r>
            <a:rPr lang="en-US" sz="1600" kern="1200" baseline="0" dirty="0" smtClean="0"/>
            <a:t>Lower-salinity (&lt;20 </a:t>
          </a:r>
          <a:r>
            <a:rPr lang="en-US" sz="1600" kern="1200" baseline="0" dirty="0" err="1" smtClean="0"/>
            <a:t>wt</a:t>
          </a:r>
          <a:r>
            <a:rPr lang="en-US" sz="1600" kern="1200" baseline="0" dirty="0" smtClean="0"/>
            <a:t>% eq. </a:t>
          </a:r>
          <a:r>
            <a:rPr lang="en-US" sz="1600" kern="1200" baseline="0" dirty="0" err="1" smtClean="0"/>
            <a:t>NaCl</a:t>
          </a:r>
          <a:r>
            <a:rPr lang="en-US" sz="1600" kern="1200" baseline="0" dirty="0" smtClean="0"/>
            <a:t> eq.) and temperature (&lt;90°C) aqueous fluid and coeval hydrocarbon fluid inclusions</a:t>
          </a:r>
          <a:endParaRPr lang="en-US" sz="1600" kern="1200" baseline="0" dirty="0"/>
        </a:p>
      </dsp:txBody>
      <dsp:txXfrm>
        <a:off x="0" y="3511326"/>
        <a:ext cx="4955931" cy="1226925"/>
      </dsp:txXfrm>
    </dsp:sp>
    <dsp:sp modelId="{C517D37C-B4DD-4096-B680-69F57A6AA17B}">
      <dsp:nvSpPr>
        <dsp:cNvPr id="0" name=""/>
        <dsp:cNvSpPr/>
      </dsp:nvSpPr>
      <dsp:spPr>
        <a:xfrm>
          <a:off x="247796" y="3230886"/>
          <a:ext cx="3469151" cy="560880"/>
        </a:xfrm>
        <a:prstGeom prst="roundRec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126" tIns="0" rIns="131126" bIns="0" numCol="1" spcCol="1270" anchor="ctr" anchorCtr="0">
          <a:noAutofit/>
        </a:bodyPr>
        <a:lstStyle/>
        <a:p>
          <a:pPr lvl="0" algn="l" defTabSz="889000">
            <a:lnSpc>
              <a:spcPct val="90000"/>
            </a:lnSpc>
            <a:spcBef>
              <a:spcPct val="0"/>
            </a:spcBef>
            <a:spcAft>
              <a:spcPct val="35000"/>
            </a:spcAft>
          </a:pPr>
          <a:r>
            <a:rPr lang="en-US" sz="2000" b="1" i="1" kern="1200" dirty="0" smtClean="0"/>
            <a:t>Post-ore</a:t>
          </a:r>
          <a:endParaRPr lang="en-US" sz="1900" b="1" i="1" kern="1200" dirty="0"/>
        </a:p>
      </dsp:txBody>
      <dsp:txXfrm>
        <a:off x="275176" y="3258266"/>
        <a:ext cx="3414391"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F72D0-3B93-4181-B38C-8CE0C331C6C4}">
      <dsp:nvSpPr>
        <dsp:cNvPr id="0" name=""/>
        <dsp:cNvSpPr/>
      </dsp:nvSpPr>
      <dsp:spPr>
        <a:xfrm>
          <a:off x="0" y="374214"/>
          <a:ext cx="4955931" cy="793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635" tIns="437388" rIns="384635" bIns="113792" numCol="1" spcCol="1270" anchor="t" anchorCtr="0">
          <a:noAutofit/>
        </a:bodyPr>
        <a:lstStyle/>
        <a:p>
          <a:pPr marL="171450" lvl="1" indent="-171450" algn="l" defTabSz="711200">
            <a:lnSpc>
              <a:spcPct val="100000"/>
            </a:lnSpc>
            <a:spcBef>
              <a:spcPct val="0"/>
            </a:spcBef>
            <a:spcAft>
              <a:spcPct val="15000"/>
            </a:spcAft>
            <a:buChar char="••"/>
          </a:pPr>
          <a:r>
            <a:rPr lang="en-US" sz="1600" kern="1200" baseline="0" dirty="0" smtClean="0"/>
            <a:t>n/a</a:t>
          </a:r>
          <a:endParaRPr lang="en-US" sz="1600" kern="1200" baseline="0" dirty="0"/>
        </a:p>
      </dsp:txBody>
      <dsp:txXfrm>
        <a:off x="0" y="374214"/>
        <a:ext cx="4955931" cy="793800"/>
      </dsp:txXfrm>
    </dsp:sp>
    <dsp:sp modelId="{74642E74-59AE-4E5F-B8F2-DC99BB0D583A}">
      <dsp:nvSpPr>
        <dsp:cNvPr id="0" name=""/>
        <dsp:cNvSpPr/>
      </dsp:nvSpPr>
      <dsp:spPr>
        <a:xfrm>
          <a:off x="247796" y="10213"/>
          <a:ext cx="3469151"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126" tIns="0" rIns="131126" bIns="0" numCol="1" spcCol="1270" anchor="ctr" anchorCtr="0">
          <a:noAutofit/>
        </a:bodyPr>
        <a:lstStyle/>
        <a:p>
          <a:pPr lvl="0" algn="l" defTabSz="889000">
            <a:lnSpc>
              <a:spcPct val="90000"/>
            </a:lnSpc>
            <a:spcBef>
              <a:spcPct val="0"/>
            </a:spcBef>
            <a:spcAft>
              <a:spcPct val="35000"/>
            </a:spcAft>
          </a:pPr>
          <a:r>
            <a:rPr lang="en-US" sz="2000" b="1" i="1" kern="1200" dirty="0" smtClean="0"/>
            <a:t>Pre-ore</a:t>
          </a:r>
          <a:endParaRPr lang="en-US" sz="2000" b="1" i="1" kern="1200" dirty="0"/>
        </a:p>
      </dsp:txBody>
      <dsp:txXfrm>
        <a:off x="278058" y="40475"/>
        <a:ext cx="3408627" cy="559396"/>
      </dsp:txXfrm>
    </dsp:sp>
    <dsp:sp modelId="{8990B855-23E6-4FD1-B050-66F5C73C8209}">
      <dsp:nvSpPr>
        <dsp:cNvPr id="0" name=""/>
        <dsp:cNvSpPr/>
      </dsp:nvSpPr>
      <dsp:spPr>
        <a:xfrm>
          <a:off x="0" y="1537333"/>
          <a:ext cx="4955931" cy="1984500"/>
        </a:xfrm>
        <a:prstGeom prst="rect">
          <a:avLst/>
        </a:prstGeom>
        <a:solidFill>
          <a:schemeClr val="lt1">
            <a:alpha val="90000"/>
            <a:hueOff val="0"/>
            <a:satOff val="0"/>
            <a:lumOff val="0"/>
            <a:alphaOff val="0"/>
          </a:schemeClr>
        </a:solidFill>
        <a:ln w="25400" cap="flat" cmpd="sng" algn="ctr">
          <a:solidFill>
            <a:schemeClr val="accent2">
              <a:hueOff val="-727682"/>
              <a:satOff val="-41964"/>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635" tIns="437388" rIns="384635" bIns="113792" numCol="1" spcCol="1270" anchor="t" anchorCtr="0">
          <a:noAutofit/>
        </a:bodyPr>
        <a:lstStyle/>
        <a:p>
          <a:pPr marL="171450" lvl="1" indent="-171450" algn="l" defTabSz="711200">
            <a:lnSpc>
              <a:spcPct val="120000"/>
            </a:lnSpc>
            <a:spcBef>
              <a:spcPct val="0"/>
            </a:spcBef>
            <a:spcAft>
              <a:spcPct val="15000"/>
            </a:spcAft>
            <a:buChar char="••"/>
          </a:pPr>
          <a:r>
            <a:rPr lang="en-US" sz="1600" b="0" i="0" kern="1200" baseline="0" dirty="0" smtClean="0"/>
            <a:t>Limited FI studies, data from ore-stage barite</a:t>
          </a:r>
          <a:endParaRPr lang="en-US" sz="1600" b="0" i="0" kern="1200" baseline="0" dirty="0"/>
        </a:p>
        <a:p>
          <a:pPr marL="171450" lvl="1" indent="-171450" algn="l" defTabSz="711200">
            <a:lnSpc>
              <a:spcPct val="120000"/>
            </a:lnSpc>
            <a:spcBef>
              <a:spcPct val="0"/>
            </a:spcBef>
            <a:spcAft>
              <a:spcPct val="15000"/>
            </a:spcAft>
            <a:buChar char="••"/>
          </a:pPr>
          <a:r>
            <a:rPr lang="en-US" sz="1600" b="0" i="0" kern="1200" baseline="0" dirty="0" smtClean="0"/>
            <a:t>Hetrogeneous trapping of predominantly high salinity (20-28 </a:t>
          </a:r>
          <a:r>
            <a:rPr lang="en-US" sz="1600" b="0" i="0" kern="1200" baseline="0" dirty="0" err="1" smtClean="0"/>
            <a:t>wt</a:t>
          </a:r>
          <a:r>
            <a:rPr lang="en-US" sz="1600" b="0" i="0" kern="1200" baseline="0" dirty="0" smtClean="0"/>
            <a:t>% eq. </a:t>
          </a:r>
          <a:r>
            <a:rPr lang="en-US" sz="1600" b="0" i="0" kern="1200" baseline="0" dirty="0" err="1" smtClean="0"/>
            <a:t>NaCl</a:t>
          </a:r>
          <a:r>
            <a:rPr lang="en-US" sz="1600" b="0" i="0" kern="1200" baseline="0" dirty="0" smtClean="0"/>
            <a:t>) aqueous fluids and abundant liquid hydrocarbon inclusions trapped at high temperatures (250-300°C)</a:t>
          </a:r>
          <a:endParaRPr lang="en-US" sz="1600" b="0" i="0" kern="1200" baseline="0" dirty="0"/>
        </a:p>
      </dsp:txBody>
      <dsp:txXfrm>
        <a:off x="0" y="1537333"/>
        <a:ext cx="4955931" cy="1984500"/>
      </dsp:txXfrm>
    </dsp:sp>
    <dsp:sp modelId="{EEBFC92B-FC86-445F-BC98-C69B2A069BE8}">
      <dsp:nvSpPr>
        <dsp:cNvPr id="0" name=""/>
        <dsp:cNvSpPr/>
      </dsp:nvSpPr>
      <dsp:spPr>
        <a:xfrm>
          <a:off x="247796" y="1227373"/>
          <a:ext cx="3469151" cy="619920"/>
        </a:xfrm>
        <a:prstGeom prst="roundRect">
          <a:avLst/>
        </a:prstGeom>
        <a:solidFill>
          <a:schemeClr val="accent2">
            <a:hueOff val="-727682"/>
            <a:satOff val="-4196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126" tIns="0" rIns="131126" bIns="0" numCol="1" spcCol="1270" anchor="ctr" anchorCtr="0">
          <a:noAutofit/>
        </a:bodyPr>
        <a:lstStyle/>
        <a:p>
          <a:pPr lvl="0" algn="l" defTabSz="889000">
            <a:lnSpc>
              <a:spcPct val="90000"/>
            </a:lnSpc>
            <a:spcBef>
              <a:spcPct val="0"/>
            </a:spcBef>
            <a:spcAft>
              <a:spcPct val="35000"/>
            </a:spcAft>
          </a:pPr>
          <a:r>
            <a:rPr lang="en-US" sz="2000" b="1" i="1" kern="1200" dirty="0" smtClean="0"/>
            <a:t>Main Stage</a:t>
          </a:r>
          <a:endParaRPr lang="en-US" sz="2000" b="1" i="1" kern="1200" dirty="0"/>
        </a:p>
      </dsp:txBody>
      <dsp:txXfrm>
        <a:off x="278058" y="1257635"/>
        <a:ext cx="3408627" cy="559396"/>
      </dsp:txXfrm>
    </dsp:sp>
    <dsp:sp modelId="{AB56E960-FD65-4F80-A8FC-696BEAD15C74}">
      <dsp:nvSpPr>
        <dsp:cNvPr id="0" name=""/>
        <dsp:cNvSpPr/>
      </dsp:nvSpPr>
      <dsp:spPr>
        <a:xfrm>
          <a:off x="0" y="3945194"/>
          <a:ext cx="4955931" cy="793800"/>
        </a:xfrm>
        <a:prstGeom prst="rect">
          <a:avLst/>
        </a:prstGeom>
        <a:solidFill>
          <a:schemeClr val="lt1">
            <a:alpha val="90000"/>
            <a:hueOff val="0"/>
            <a:satOff val="0"/>
            <a:lumOff val="0"/>
            <a:alphaOff val="0"/>
          </a:schemeClr>
        </a:solidFill>
        <a:ln w="25400"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635" tIns="437388" rIns="384635" bIns="113792" numCol="1" spcCol="1270" anchor="t" anchorCtr="0">
          <a:noAutofit/>
        </a:bodyPr>
        <a:lstStyle/>
        <a:p>
          <a:pPr marL="171450" lvl="1" indent="-171450" algn="l" defTabSz="711200">
            <a:lnSpc>
              <a:spcPct val="100000"/>
            </a:lnSpc>
            <a:spcBef>
              <a:spcPct val="0"/>
            </a:spcBef>
            <a:spcAft>
              <a:spcPct val="15000"/>
            </a:spcAft>
            <a:buChar char="••"/>
          </a:pPr>
          <a:r>
            <a:rPr lang="en-US" sz="1600" kern="1200" baseline="0" dirty="0" smtClean="0"/>
            <a:t>n/a</a:t>
          </a:r>
          <a:endParaRPr lang="en-US" sz="1600" kern="1200" baseline="0" dirty="0"/>
        </a:p>
      </dsp:txBody>
      <dsp:txXfrm>
        <a:off x="0" y="3945194"/>
        <a:ext cx="4955931" cy="793800"/>
      </dsp:txXfrm>
    </dsp:sp>
    <dsp:sp modelId="{C517D37C-B4DD-4096-B680-69F57A6AA17B}">
      <dsp:nvSpPr>
        <dsp:cNvPr id="0" name=""/>
        <dsp:cNvSpPr/>
      </dsp:nvSpPr>
      <dsp:spPr>
        <a:xfrm>
          <a:off x="247796" y="3635234"/>
          <a:ext cx="3469151" cy="619920"/>
        </a:xfrm>
        <a:prstGeom prst="roundRec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126" tIns="0" rIns="131126" bIns="0" numCol="1" spcCol="1270" anchor="ctr" anchorCtr="0">
          <a:noAutofit/>
        </a:bodyPr>
        <a:lstStyle/>
        <a:p>
          <a:pPr lvl="0" algn="l" defTabSz="889000">
            <a:lnSpc>
              <a:spcPct val="90000"/>
            </a:lnSpc>
            <a:spcBef>
              <a:spcPct val="0"/>
            </a:spcBef>
            <a:spcAft>
              <a:spcPct val="35000"/>
            </a:spcAft>
          </a:pPr>
          <a:r>
            <a:rPr lang="en-US" sz="2000" b="1" i="1" kern="1200" dirty="0" smtClean="0"/>
            <a:t>Post-ore</a:t>
          </a:r>
          <a:endParaRPr lang="en-US" sz="1900" b="1" i="1" kern="1200" dirty="0"/>
        </a:p>
      </dsp:txBody>
      <dsp:txXfrm>
        <a:off x="278058" y="3665496"/>
        <a:ext cx="3408627"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F72D0-3B93-4181-B38C-8CE0C331C6C4}">
      <dsp:nvSpPr>
        <dsp:cNvPr id="0" name=""/>
        <dsp:cNvSpPr/>
      </dsp:nvSpPr>
      <dsp:spPr>
        <a:xfrm>
          <a:off x="0" y="340228"/>
          <a:ext cx="5400675" cy="13923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52" tIns="354076" rIns="419152" bIns="113792" numCol="1" spcCol="1270" anchor="t" anchorCtr="0">
          <a:noAutofit/>
        </a:bodyPr>
        <a:lstStyle/>
        <a:p>
          <a:pPr marL="171450" lvl="1" indent="-171450" algn="l" defTabSz="711200">
            <a:lnSpc>
              <a:spcPct val="100000"/>
            </a:lnSpc>
            <a:spcBef>
              <a:spcPct val="0"/>
            </a:spcBef>
            <a:spcAft>
              <a:spcPct val="15000"/>
            </a:spcAft>
            <a:buChar char="••"/>
          </a:pPr>
          <a:r>
            <a:rPr lang="en-US" sz="1600" kern="1200" baseline="0" dirty="0" smtClean="0"/>
            <a:t>High salinity (21 to 27 </a:t>
          </a:r>
          <a:r>
            <a:rPr lang="en-US" sz="1600" kern="1200" baseline="0" dirty="0" err="1" smtClean="0"/>
            <a:t>wt</a:t>
          </a:r>
          <a:r>
            <a:rPr lang="en-US" sz="1600" kern="1200" baseline="0" dirty="0" smtClean="0"/>
            <a:t>% eq. </a:t>
          </a:r>
          <a:r>
            <a:rPr lang="en-US" sz="1600" kern="1200" baseline="0" dirty="0" err="1" smtClean="0"/>
            <a:t>NaCl</a:t>
          </a:r>
          <a:r>
            <a:rPr lang="en-US" sz="1600" kern="1200" baseline="0" dirty="0" smtClean="0"/>
            <a:t> + CaCl2) and low temperatures (53 to 79°C) aqueous fluids and coeval low temperature (&lt; 90°C) hydrocarbon fluid inclusions</a:t>
          </a:r>
          <a:endParaRPr lang="en-US" sz="1600" kern="1200" baseline="0" dirty="0"/>
        </a:p>
      </dsp:txBody>
      <dsp:txXfrm>
        <a:off x="0" y="340228"/>
        <a:ext cx="5400675" cy="1392300"/>
      </dsp:txXfrm>
    </dsp:sp>
    <dsp:sp modelId="{74642E74-59AE-4E5F-B8F2-DC99BB0D583A}">
      <dsp:nvSpPr>
        <dsp:cNvPr id="0" name=""/>
        <dsp:cNvSpPr/>
      </dsp:nvSpPr>
      <dsp:spPr>
        <a:xfrm>
          <a:off x="270033" y="45561"/>
          <a:ext cx="3780472" cy="501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893" tIns="0" rIns="142893" bIns="0" numCol="1" spcCol="1270" anchor="ctr" anchorCtr="0">
          <a:noAutofit/>
        </a:bodyPr>
        <a:lstStyle/>
        <a:p>
          <a:pPr lvl="0" algn="l" defTabSz="889000">
            <a:lnSpc>
              <a:spcPct val="90000"/>
            </a:lnSpc>
            <a:spcBef>
              <a:spcPct val="0"/>
            </a:spcBef>
            <a:spcAft>
              <a:spcPct val="35000"/>
            </a:spcAft>
          </a:pPr>
          <a:r>
            <a:rPr lang="en-US" sz="2000" b="1" i="1" kern="1200" dirty="0" smtClean="0"/>
            <a:t>Pre-ore</a:t>
          </a:r>
          <a:endParaRPr lang="en-US" sz="2000" b="1" i="1" kern="1200" dirty="0"/>
        </a:p>
      </dsp:txBody>
      <dsp:txXfrm>
        <a:off x="294531" y="70059"/>
        <a:ext cx="3731476" cy="452844"/>
      </dsp:txXfrm>
    </dsp:sp>
    <dsp:sp modelId="{8990B855-23E6-4FD1-B050-66F5C73C8209}">
      <dsp:nvSpPr>
        <dsp:cNvPr id="0" name=""/>
        <dsp:cNvSpPr/>
      </dsp:nvSpPr>
      <dsp:spPr>
        <a:xfrm>
          <a:off x="0" y="2031501"/>
          <a:ext cx="5400675" cy="1392300"/>
        </a:xfrm>
        <a:prstGeom prst="rect">
          <a:avLst/>
        </a:prstGeom>
        <a:solidFill>
          <a:schemeClr val="lt1">
            <a:alpha val="90000"/>
            <a:hueOff val="0"/>
            <a:satOff val="0"/>
            <a:lumOff val="0"/>
            <a:alphaOff val="0"/>
          </a:schemeClr>
        </a:solidFill>
        <a:ln w="25400" cap="flat" cmpd="sng" algn="ctr">
          <a:solidFill>
            <a:schemeClr val="accent2">
              <a:hueOff val="-727682"/>
              <a:satOff val="-41964"/>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52" tIns="354076" rIns="419152" bIns="113792" numCol="1" spcCol="1270" anchor="t" anchorCtr="0">
          <a:noAutofit/>
        </a:bodyPr>
        <a:lstStyle/>
        <a:p>
          <a:pPr marL="171450" lvl="1" indent="-171450" algn="l" defTabSz="711200">
            <a:lnSpc>
              <a:spcPct val="100000"/>
            </a:lnSpc>
            <a:spcBef>
              <a:spcPct val="0"/>
            </a:spcBef>
            <a:spcAft>
              <a:spcPct val="15000"/>
            </a:spcAft>
            <a:buChar char="••"/>
          </a:pPr>
          <a:r>
            <a:rPr lang="en-US" sz="1600" b="0" i="0" kern="1200" baseline="0" dirty="0" smtClean="0"/>
            <a:t>Influx of low temperature (generally &lt;100°C) and high salinity (~ 24 </a:t>
          </a:r>
          <a:r>
            <a:rPr lang="en-US" sz="1600" b="0" i="0" kern="1200" baseline="0" dirty="0" err="1" smtClean="0"/>
            <a:t>wt</a:t>
          </a:r>
          <a:r>
            <a:rPr lang="en-US" sz="1600" b="0" i="0" kern="1200" baseline="0" dirty="0" smtClean="0"/>
            <a:t>% eq. </a:t>
          </a:r>
          <a:r>
            <a:rPr lang="en-US" sz="1600" b="0" i="0" kern="1200" baseline="0" dirty="0" err="1" smtClean="0"/>
            <a:t>NaCl</a:t>
          </a:r>
          <a:r>
            <a:rPr lang="en-US" sz="1600" b="0" i="0" kern="1200" baseline="0" dirty="0" smtClean="0"/>
            <a:t> + CaCl2) metalliferous brine, mixed with pre-existing aqueous and hydrocarbon fluids </a:t>
          </a:r>
          <a:endParaRPr lang="en-US" sz="1600" b="0" i="0" kern="1200" baseline="0" dirty="0"/>
        </a:p>
      </dsp:txBody>
      <dsp:txXfrm>
        <a:off x="0" y="2031501"/>
        <a:ext cx="5400675" cy="1392300"/>
      </dsp:txXfrm>
    </dsp:sp>
    <dsp:sp modelId="{EEBFC92B-FC86-445F-BC98-C69B2A069BE8}">
      <dsp:nvSpPr>
        <dsp:cNvPr id="0" name=""/>
        <dsp:cNvSpPr/>
      </dsp:nvSpPr>
      <dsp:spPr>
        <a:xfrm>
          <a:off x="270033" y="1780581"/>
          <a:ext cx="3780472" cy="501840"/>
        </a:xfrm>
        <a:prstGeom prst="roundRect">
          <a:avLst/>
        </a:prstGeom>
        <a:solidFill>
          <a:schemeClr val="accent2">
            <a:hueOff val="-727682"/>
            <a:satOff val="-4196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893" tIns="0" rIns="142893" bIns="0" numCol="1" spcCol="1270" anchor="ctr" anchorCtr="0">
          <a:noAutofit/>
        </a:bodyPr>
        <a:lstStyle/>
        <a:p>
          <a:pPr lvl="0" algn="l" defTabSz="889000">
            <a:lnSpc>
              <a:spcPct val="90000"/>
            </a:lnSpc>
            <a:spcBef>
              <a:spcPct val="0"/>
            </a:spcBef>
            <a:spcAft>
              <a:spcPct val="35000"/>
            </a:spcAft>
          </a:pPr>
          <a:r>
            <a:rPr lang="en-US" sz="2000" b="1" i="1" kern="1200" dirty="0" smtClean="0"/>
            <a:t>Main Stage</a:t>
          </a:r>
          <a:endParaRPr lang="en-US" sz="2000" b="1" i="1" kern="1200" dirty="0"/>
        </a:p>
      </dsp:txBody>
      <dsp:txXfrm>
        <a:off x="294531" y="1805079"/>
        <a:ext cx="3731476" cy="452844"/>
      </dsp:txXfrm>
    </dsp:sp>
    <dsp:sp modelId="{AB56E960-FD65-4F80-A8FC-696BEAD15C74}">
      <dsp:nvSpPr>
        <dsp:cNvPr id="0" name=""/>
        <dsp:cNvSpPr/>
      </dsp:nvSpPr>
      <dsp:spPr>
        <a:xfrm>
          <a:off x="0" y="3766521"/>
          <a:ext cx="5400675" cy="937125"/>
        </a:xfrm>
        <a:prstGeom prst="rect">
          <a:avLst/>
        </a:prstGeom>
        <a:solidFill>
          <a:schemeClr val="lt1">
            <a:alpha val="90000"/>
            <a:hueOff val="0"/>
            <a:satOff val="0"/>
            <a:lumOff val="0"/>
            <a:alphaOff val="0"/>
          </a:schemeClr>
        </a:solidFill>
        <a:ln w="25400"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52" tIns="354076" rIns="419152" bIns="113792" numCol="1" spcCol="1270" anchor="t" anchorCtr="0">
          <a:noAutofit/>
        </a:bodyPr>
        <a:lstStyle/>
        <a:p>
          <a:pPr marL="171450" lvl="1" indent="-171450" algn="l" defTabSz="711200">
            <a:lnSpc>
              <a:spcPct val="100000"/>
            </a:lnSpc>
            <a:spcBef>
              <a:spcPct val="0"/>
            </a:spcBef>
            <a:spcAft>
              <a:spcPct val="15000"/>
            </a:spcAft>
            <a:buChar char="••"/>
          </a:pPr>
          <a:r>
            <a:rPr lang="en-US" sz="1600" kern="1200" baseline="0" dirty="0" smtClean="0"/>
            <a:t>Low-temperature (70-90°C), moderate-salinity (13-14 </a:t>
          </a:r>
          <a:r>
            <a:rPr lang="en-US" sz="1600" kern="1200" baseline="0" dirty="0" err="1" smtClean="0"/>
            <a:t>wt</a:t>
          </a:r>
          <a:r>
            <a:rPr lang="en-US" sz="1600" kern="1200" baseline="0" dirty="0" smtClean="0"/>
            <a:t>% eq. </a:t>
          </a:r>
          <a:r>
            <a:rPr lang="en-US" sz="1600" kern="1200" baseline="0" dirty="0" err="1" smtClean="0"/>
            <a:t>NaCl</a:t>
          </a:r>
          <a:r>
            <a:rPr lang="en-US" sz="1600" kern="1200" baseline="0" dirty="0" smtClean="0"/>
            <a:t> + CaCl2) brine </a:t>
          </a:r>
          <a:endParaRPr lang="en-US" sz="1600" kern="1200" baseline="0" dirty="0"/>
        </a:p>
      </dsp:txBody>
      <dsp:txXfrm>
        <a:off x="0" y="3766521"/>
        <a:ext cx="5400675" cy="937125"/>
      </dsp:txXfrm>
    </dsp:sp>
    <dsp:sp modelId="{C517D37C-B4DD-4096-B680-69F57A6AA17B}">
      <dsp:nvSpPr>
        <dsp:cNvPr id="0" name=""/>
        <dsp:cNvSpPr/>
      </dsp:nvSpPr>
      <dsp:spPr>
        <a:xfrm>
          <a:off x="270033" y="3515601"/>
          <a:ext cx="3780472" cy="501840"/>
        </a:xfrm>
        <a:prstGeom prst="roundRec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893" tIns="0" rIns="142893" bIns="0" numCol="1" spcCol="1270" anchor="ctr" anchorCtr="0">
          <a:noAutofit/>
        </a:bodyPr>
        <a:lstStyle/>
        <a:p>
          <a:pPr lvl="0" algn="l" defTabSz="889000">
            <a:lnSpc>
              <a:spcPct val="90000"/>
            </a:lnSpc>
            <a:spcBef>
              <a:spcPct val="0"/>
            </a:spcBef>
            <a:spcAft>
              <a:spcPct val="35000"/>
            </a:spcAft>
          </a:pPr>
          <a:r>
            <a:rPr lang="en-US" sz="2000" b="1" i="1" kern="1200" dirty="0" smtClean="0"/>
            <a:t>Post-ore</a:t>
          </a:r>
          <a:endParaRPr lang="en-US" sz="1900" b="1" i="1" kern="1200" dirty="0"/>
        </a:p>
      </dsp:txBody>
      <dsp:txXfrm>
        <a:off x="294531" y="3540099"/>
        <a:ext cx="3731476"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357D8-FDBA-4CD9-AA4D-B3155A9E376C}">
      <dsp:nvSpPr>
        <dsp:cNvPr id="0" name=""/>
        <dsp:cNvSpPr/>
      </dsp:nvSpPr>
      <dsp:spPr>
        <a:xfrm>
          <a:off x="0" y="0"/>
          <a:ext cx="11449049" cy="1536400"/>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b="1" i="1" kern="1200" dirty="0" smtClean="0"/>
            <a:t>Scotia Deposit</a:t>
          </a:r>
          <a:endParaRPr lang="en-US" sz="2000" b="1" i="1" kern="1200" dirty="0"/>
        </a:p>
        <a:p>
          <a:pPr marL="171450" lvl="1" indent="-171450" algn="l" defTabSz="711200">
            <a:lnSpc>
              <a:spcPct val="100000"/>
            </a:lnSpc>
            <a:spcBef>
              <a:spcPct val="0"/>
            </a:spcBef>
            <a:spcAft>
              <a:spcPct val="15000"/>
            </a:spcAft>
            <a:buChar char="••"/>
          </a:pPr>
          <a:r>
            <a:rPr lang="en-US" sz="1600" kern="1200" dirty="0" smtClean="0"/>
            <a:t>Epigenetic</a:t>
          </a:r>
          <a:r>
            <a:rPr lang="en-GB" sz="1600" kern="1200" dirty="0" smtClean="0"/>
            <a:t> Zn-</a:t>
          </a:r>
          <a:r>
            <a:rPr lang="en-GB" sz="1600" kern="1200" dirty="0" err="1" smtClean="0"/>
            <a:t>Pb</a:t>
          </a:r>
          <a:r>
            <a:rPr lang="en-GB" sz="1600" kern="1200" dirty="0" smtClean="0"/>
            <a:t> deposit, TSR the dominant sulphur reduction process: MVT deposit</a:t>
          </a:r>
          <a:endParaRPr lang="en-US" sz="1600" kern="1200" dirty="0"/>
        </a:p>
        <a:p>
          <a:pPr marL="171450" lvl="1" indent="-171450" algn="l" defTabSz="711200">
            <a:lnSpc>
              <a:spcPct val="100000"/>
            </a:lnSpc>
            <a:spcBef>
              <a:spcPct val="0"/>
            </a:spcBef>
            <a:spcAft>
              <a:spcPct val="15000"/>
            </a:spcAft>
            <a:buChar char="••"/>
          </a:pPr>
          <a:r>
            <a:rPr lang="en-US" sz="1600" kern="1200" dirty="0" smtClean="0"/>
            <a:t>Higher mineralization temperature than typical MVT deposits (&gt; 250°C)</a:t>
          </a:r>
          <a:endParaRPr lang="en-US" sz="1600" kern="1200" dirty="0"/>
        </a:p>
        <a:p>
          <a:pPr marL="171450" lvl="1" indent="-171450" algn="l" defTabSz="711200">
            <a:lnSpc>
              <a:spcPct val="100000"/>
            </a:lnSpc>
            <a:spcBef>
              <a:spcPct val="0"/>
            </a:spcBef>
            <a:spcAft>
              <a:spcPct val="15000"/>
            </a:spcAft>
            <a:buChar char="••"/>
          </a:pPr>
          <a:r>
            <a:rPr lang="en-US" sz="1600" kern="1200" dirty="0" smtClean="0"/>
            <a:t>May represent </a:t>
          </a:r>
          <a:r>
            <a:rPr lang="en-GB" sz="1600" kern="1200" dirty="0" smtClean="0"/>
            <a:t>super-deep, high-temperature MVT end-member, as recently described from the Lower Saxony Basin, Germany (</a:t>
          </a:r>
          <a:r>
            <a:rPr lang="en-GB" sz="1600" kern="1200" dirty="0" err="1" smtClean="0"/>
            <a:t>Sośnicka</a:t>
          </a:r>
          <a:r>
            <a:rPr lang="en-GB" sz="1600" kern="1200" dirty="0" smtClean="0"/>
            <a:t> and </a:t>
          </a:r>
          <a:r>
            <a:rPr lang="en-GB" sz="1600" kern="1200" dirty="0" err="1" smtClean="0"/>
            <a:t>Lüders</a:t>
          </a:r>
          <a:r>
            <a:rPr lang="en-GB" sz="1600" kern="1200" dirty="0" smtClean="0"/>
            <a:t>, 2019)</a:t>
          </a:r>
          <a:endParaRPr lang="en-US" sz="1600" kern="1200" dirty="0"/>
        </a:p>
      </dsp:txBody>
      <dsp:txXfrm>
        <a:off x="2417746" y="0"/>
        <a:ext cx="9031303" cy="1536400"/>
      </dsp:txXfrm>
    </dsp:sp>
    <dsp:sp modelId="{8B03E02E-65CF-4F4F-A176-28816CF53580}">
      <dsp:nvSpPr>
        <dsp:cNvPr id="0" name=""/>
        <dsp:cNvSpPr/>
      </dsp:nvSpPr>
      <dsp:spPr>
        <a:xfrm>
          <a:off x="219047" y="256454"/>
          <a:ext cx="2107586" cy="102349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4000" b="-10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2A3BD5-98A9-48D7-B4C1-73A691BC3052}">
      <dsp:nvSpPr>
        <dsp:cNvPr id="0" name=""/>
        <dsp:cNvSpPr/>
      </dsp:nvSpPr>
      <dsp:spPr>
        <a:xfrm>
          <a:off x="0" y="1664337"/>
          <a:ext cx="11449049" cy="1878886"/>
        </a:xfrm>
        <a:prstGeom prst="roundRect">
          <a:avLst>
            <a:gd name="adj" fmla="val 10000"/>
          </a:avLst>
        </a:prstGeom>
        <a:solidFill>
          <a:schemeClr val="accent3">
            <a:shade val="80000"/>
            <a:hueOff val="0"/>
            <a:satOff val="0"/>
            <a:lumOff val="95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b="1" i="1" kern="1200" dirty="0" smtClean="0"/>
            <a:t>Walton Deposit</a:t>
          </a:r>
          <a:endParaRPr lang="en-US" sz="2000" b="1" i="1" kern="1200" dirty="0"/>
        </a:p>
        <a:p>
          <a:pPr marL="171450" lvl="1" indent="-171450" algn="l" defTabSz="711200">
            <a:lnSpc>
              <a:spcPct val="100000"/>
            </a:lnSpc>
            <a:spcBef>
              <a:spcPct val="0"/>
            </a:spcBef>
            <a:spcAft>
              <a:spcPct val="15000"/>
            </a:spcAft>
            <a:buChar char="••"/>
          </a:pPr>
          <a:r>
            <a:rPr lang="en-US" sz="1600" kern="1200" dirty="0" smtClean="0"/>
            <a:t>Early </a:t>
          </a:r>
          <a:r>
            <a:rPr lang="en-US" sz="1600" kern="1200" dirty="0" err="1" smtClean="0"/>
            <a:t>baryte</a:t>
          </a:r>
          <a:r>
            <a:rPr lang="en-US" sz="1600" kern="1200" dirty="0" smtClean="0"/>
            <a:t> mineralization, high mineralization temperature (&gt; 300°C) and Cu enrichment</a:t>
          </a:r>
          <a:endParaRPr lang="en-US" sz="1600" kern="1200" dirty="0"/>
        </a:p>
        <a:p>
          <a:pPr marL="171450" lvl="1" indent="-171450" algn="l" defTabSz="711200">
            <a:lnSpc>
              <a:spcPct val="100000"/>
            </a:lnSpc>
            <a:spcBef>
              <a:spcPct val="0"/>
            </a:spcBef>
            <a:spcAft>
              <a:spcPct val="15000"/>
            </a:spcAft>
            <a:buChar char="••"/>
          </a:pPr>
          <a:r>
            <a:rPr lang="en-US" sz="1600" kern="1200" dirty="0" smtClean="0"/>
            <a:t>Timing unknown but postdates diagenesis (</a:t>
          </a:r>
          <a:r>
            <a:rPr lang="en-US" sz="1600" kern="1200" dirty="0" err="1" smtClean="0"/>
            <a:t>siderization</a:t>
          </a:r>
          <a:r>
            <a:rPr lang="en-US" sz="1600" kern="1200" dirty="0" smtClean="0"/>
            <a:t>), importance of hydrocarbons in metal transport (Wallace et al., 2023)</a:t>
          </a:r>
          <a:endParaRPr lang="en-US" sz="1600" kern="1200" dirty="0"/>
        </a:p>
        <a:p>
          <a:pPr marL="171450" lvl="1" indent="-171450" algn="l" defTabSz="711200">
            <a:lnSpc>
              <a:spcPct val="100000"/>
            </a:lnSpc>
            <a:spcBef>
              <a:spcPct val="0"/>
            </a:spcBef>
            <a:spcAft>
              <a:spcPct val="15000"/>
            </a:spcAft>
            <a:buChar char="••"/>
          </a:pPr>
          <a:r>
            <a:rPr lang="en-GB" sz="1600" kern="1200" dirty="0" smtClean="0"/>
            <a:t>Intermediate deposit type between the SEDEX/CD and MVT end-members (akin to </a:t>
          </a:r>
          <a:r>
            <a:rPr lang="en-GB" sz="1600" kern="1200" dirty="0" err="1" smtClean="0"/>
            <a:t>Silvermines</a:t>
          </a:r>
          <a:r>
            <a:rPr lang="en-GB" sz="1600" kern="1200" dirty="0" smtClean="0"/>
            <a:t>; Reed and Wallace, 2004), </a:t>
          </a:r>
          <a:r>
            <a:rPr lang="en-GB" sz="1600" kern="1200" dirty="0" err="1" smtClean="0"/>
            <a:t>Anarraaq</a:t>
          </a:r>
          <a:r>
            <a:rPr lang="en-GB" sz="1600" kern="1200" dirty="0" smtClean="0"/>
            <a:t> deposit, Alaska (Kelley et al., 2004)</a:t>
          </a:r>
          <a:endParaRPr lang="en-US" sz="1600" kern="1200" dirty="0"/>
        </a:p>
      </dsp:txBody>
      <dsp:txXfrm>
        <a:off x="2417746" y="1664337"/>
        <a:ext cx="9031303" cy="1878886"/>
      </dsp:txXfrm>
    </dsp:sp>
    <dsp:sp modelId="{C3DEF018-BE52-43EA-BA97-557C5F92FF6D}">
      <dsp:nvSpPr>
        <dsp:cNvPr id="0" name=""/>
        <dsp:cNvSpPr/>
      </dsp:nvSpPr>
      <dsp:spPr>
        <a:xfrm>
          <a:off x="219047" y="2092034"/>
          <a:ext cx="2107586" cy="102349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D525F3-6162-477B-8F93-46689D052F05}">
      <dsp:nvSpPr>
        <dsp:cNvPr id="0" name=""/>
        <dsp:cNvSpPr/>
      </dsp:nvSpPr>
      <dsp:spPr>
        <a:xfrm>
          <a:off x="0" y="3671159"/>
          <a:ext cx="11449049" cy="1279363"/>
        </a:xfrm>
        <a:prstGeom prst="roundRect">
          <a:avLst>
            <a:gd name="adj" fmla="val 10000"/>
          </a:avLst>
        </a:prstGeom>
        <a:solidFill>
          <a:schemeClr val="accent3">
            <a:shade val="80000"/>
            <a:hueOff val="0"/>
            <a:satOff val="0"/>
            <a:lumOff val="190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b="1" i="1" kern="1200" dirty="0" smtClean="0"/>
            <a:t>Jubilee and Port au Port</a:t>
          </a:r>
          <a:endParaRPr lang="en-US" sz="2000" b="1" i="1" kern="1200" dirty="0"/>
        </a:p>
        <a:p>
          <a:pPr marL="171450" lvl="1" indent="-171450" algn="l" defTabSz="711200">
            <a:lnSpc>
              <a:spcPct val="100000"/>
            </a:lnSpc>
            <a:spcBef>
              <a:spcPct val="0"/>
            </a:spcBef>
            <a:spcAft>
              <a:spcPct val="15000"/>
            </a:spcAft>
            <a:buChar char="••"/>
          </a:pPr>
          <a:r>
            <a:rPr lang="en-US" sz="1600" kern="1200" dirty="0" smtClean="0"/>
            <a:t>Structurally controlled epigenetic mineralization, low to moderate temperature (&lt; 150°C) with </a:t>
          </a:r>
          <a:r>
            <a:rPr lang="en-GB" sz="1600" kern="1200" dirty="0" smtClean="0"/>
            <a:t>TSR the dominant sulphur reduction process</a:t>
          </a:r>
          <a:r>
            <a:rPr lang="en-US" sz="1600" kern="1200" dirty="0" smtClean="0"/>
            <a:t> </a:t>
          </a:r>
          <a:endParaRPr lang="en-US" sz="1600" kern="1200" dirty="0"/>
        </a:p>
        <a:p>
          <a:pPr marL="171450" lvl="1" indent="-171450" algn="l" defTabSz="711200">
            <a:lnSpc>
              <a:spcPct val="100000"/>
            </a:lnSpc>
            <a:spcBef>
              <a:spcPct val="0"/>
            </a:spcBef>
            <a:spcAft>
              <a:spcPct val="15000"/>
            </a:spcAft>
            <a:buChar char="••"/>
          </a:pPr>
          <a:r>
            <a:rPr lang="en-US" sz="1600" kern="1200" dirty="0" smtClean="0"/>
            <a:t>More typical of MVT mineralization</a:t>
          </a:r>
          <a:endParaRPr lang="en-US" sz="1600" kern="1200" dirty="0"/>
        </a:p>
      </dsp:txBody>
      <dsp:txXfrm>
        <a:off x="2417746" y="3671159"/>
        <a:ext cx="9031303" cy="1279363"/>
      </dsp:txXfrm>
    </dsp:sp>
    <dsp:sp modelId="{8393B9F6-FAFC-4F4D-85B6-6C180F8E7874}">
      <dsp:nvSpPr>
        <dsp:cNvPr id="0" name=""/>
        <dsp:cNvSpPr/>
      </dsp:nvSpPr>
      <dsp:spPr>
        <a:xfrm>
          <a:off x="219047" y="3799096"/>
          <a:ext cx="2107586" cy="102349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7000" b="-5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 Id="rId4"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337110"/>
            <a:ext cx="9144000" cy="1019240"/>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smtClean="0"/>
              <a:t>Sail Pond Ag-Cu-Pb-Zn Occurrence</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5396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2031076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7407433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236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38200" y="1576873"/>
            <a:ext cx="10515600" cy="460009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smtClean="0"/>
              <a:t>Sail Pond Ag-Cu-</a:t>
            </a:r>
            <a:r>
              <a:rPr lang="en-US" dirty="0" err="1" smtClean="0"/>
              <a:t>Pb</a:t>
            </a:r>
            <a:r>
              <a:rPr lang="en-US" dirty="0" smtClean="0"/>
              <a:t>-Zn </a:t>
            </a:r>
            <a:r>
              <a:rPr lang="en-US" dirty="0" err="1" smtClean="0"/>
              <a:t>Occurence</a:t>
            </a:r>
            <a:endParaRPr lang="en-US" dirty="0"/>
          </a:p>
        </p:txBody>
      </p:sp>
    </p:spTree>
    <p:extLst>
      <p:ext uri="{BB962C8B-B14F-4D97-AF65-F5344CB8AC3E}">
        <p14:creationId xmlns:p14="http://schemas.microsoft.com/office/powerpoint/2010/main" val="25845913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4579240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0"/>
          </p:nvPr>
        </p:nvSpPr>
        <p:spPr>
          <a:xfrm>
            <a:off x="4038600" y="6356350"/>
            <a:ext cx="4114800" cy="365125"/>
          </a:xfrm>
          <a:prstGeom prst="rect">
            <a:avLst/>
          </a:prstGeom>
        </p:spPr>
        <p:txBody>
          <a:bodyPr/>
          <a:lstStyle/>
          <a:p>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071376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7359691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6507992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13165816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39687443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4999795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9038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343608"/>
            <a:ext cx="10515600" cy="4833355"/>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07214" y="365126"/>
            <a:ext cx="1828800" cy="903838"/>
          </a:xfrm>
          <a:prstGeom prst="rect">
            <a:avLst/>
          </a:prstGeom>
        </p:spPr>
      </p:pic>
      <p:sp>
        <p:nvSpPr>
          <p:cNvPr id="10" name="Footer Placeholder 9"/>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Sail Pond Ag-Cu-Pb-Zn Occurrence</a:t>
            </a:r>
          </a:p>
        </p:txBody>
      </p:sp>
    </p:spTree>
    <p:extLst>
      <p:ext uri="{BB962C8B-B14F-4D97-AF65-F5344CB8AC3E}">
        <p14:creationId xmlns:p14="http://schemas.microsoft.com/office/powerpoint/2010/main" val="134092566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6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6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3.png"/><Relationship Id="rId5" Type="http://schemas.openxmlformats.org/officeDocument/2006/relationships/diagramColors" Target="../diagrams/colors1.xml"/><Relationship Id="rId10" Type="http://schemas.openxmlformats.org/officeDocument/2006/relationships/image" Target="../media/image22.tiff"/><Relationship Id="rId4" Type="http://schemas.openxmlformats.org/officeDocument/2006/relationships/diagramQuickStyle" Target="../diagrams/quickStyle1.xm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2.xml"/><Relationship Id="rId7" Type="http://schemas.openxmlformats.org/officeDocument/2006/relationships/image" Target="../media/image24.png"/><Relationship Id="rId12" Type="http://schemas.microsoft.com/office/2007/relationships/hdphoto" Target="../media/hdphoto1.wdp"/><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28.png"/><Relationship Id="rId5" Type="http://schemas.openxmlformats.org/officeDocument/2006/relationships/diagramColors" Target="../diagrams/colors2.xml"/><Relationship Id="rId10" Type="http://schemas.openxmlformats.org/officeDocument/2006/relationships/image" Target="../media/image27.tiff"/><Relationship Id="rId4" Type="http://schemas.openxmlformats.org/officeDocument/2006/relationships/diagramQuickStyle" Target="../diagrams/quickStyle2.xml"/><Relationship Id="rId9" Type="http://schemas.openxmlformats.org/officeDocument/2006/relationships/image" Target="../media/image26.tiff"/></Relationships>
</file>

<file path=ppt/slides/_rels/slide14.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diagramLayout" Target="../diagrams/layout3.xml"/><Relationship Id="rId7" Type="http://schemas.openxmlformats.org/officeDocument/2006/relationships/image" Target="../media/image29.tiff"/><Relationship Id="rId12" Type="http://schemas.microsoft.com/office/2007/relationships/hdphoto" Target="../media/hdphoto3.wdp"/><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32.png"/><Relationship Id="rId5" Type="http://schemas.openxmlformats.org/officeDocument/2006/relationships/diagramColors" Target="../diagrams/colors3.xml"/><Relationship Id="rId10" Type="http://schemas.microsoft.com/office/2007/relationships/hdphoto" Target="../media/hdphoto2.wdp"/><Relationship Id="rId4" Type="http://schemas.openxmlformats.org/officeDocument/2006/relationships/diagramQuickStyle" Target="../diagrams/quickStyle3.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2.bin"/><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oleObject5.bin"/><Relationship Id="rId10" Type="http://schemas.openxmlformats.org/officeDocument/2006/relationships/image" Target="../media/image15.emf"/><Relationship Id="rId4" Type="http://schemas.openxmlformats.org/officeDocument/2006/relationships/image" Target="../media/image12.emf"/><Relationship Id="rId9"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334841" y="513564"/>
            <a:ext cx="2684584" cy="715161"/>
            <a:chOff x="553916" y="713589"/>
            <a:chExt cx="2684584" cy="715161"/>
          </a:xfrm>
        </p:grpSpPr>
        <p:sp>
          <p:nvSpPr>
            <p:cNvPr id="4" name="Rectangle 3"/>
            <p:cNvSpPr/>
            <p:nvPr/>
          </p:nvSpPr>
          <p:spPr>
            <a:xfrm>
              <a:off x="553916" y="714375"/>
              <a:ext cx="2684584"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hes.laurentian.ca/sites/default/files/styles/logo__265x45_/public/logo-theme-upside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16" y="713589"/>
              <a:ext cx="2670029" cy="69318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ubtitle 1"/>
          <p:cNvSpPr>
            <a:spLocks noGrp="1"/>
          </p:cNvSpPr>
          <p:nvPr>
            <p:ph type="subTitle" idx="1"/>
          </p:nvPr>
        </p:nvSpPr>
        <p:spPr>
          <a:xfrm>
            <a:off x="1371141" y="5565532"/>
            <a:ext cx="9449719" cy="1216268"/>
          </a:xfrm>
          <a:solidFill>
            <a:schemeClr val="bg2">
              <a:alpha val="65000"/>
            </a:schemeClr>
          </a:solidFill>
        </p:spPr>
        <p:txBody>
          <a:bodyPr>
            <a:normAutofit/>
          </a:bodyPr>
          <a:lstStyle/>
          <a:p>
            <a:pPr>
              <a:spcAft>
                <a:spcPts val="1200"/>
              </a:spcAft>
            </a:pPr>
            <a:r>
              <a:rPr lang="en-US" sz="2000" i="1" dirty="0" smtClean="0"/>
              <a:t>James Conliffe</a:t>
            </a:r>
            <a:r>
              <a:rPr lang="en-US" sz="2000" i="1" baseline="30000" dirty="0" smtClean="0"/>
              <a:t>1</a:t>
            </a:r>
            <a:r>
              <a:rPr lang="en-US" sz="2000" i="1" dirty="0"/>
              <a:t>, </a:t>
            </a:r>
            <a:r>
              <a:rPr lang="en-US" sz="2000" i="1" dirty="0" smtClean="0"/>
              <a:t>Daniel </a:t>
            </a:r>
            <a:r>
              <a:rPr lang="en-US" sz="2000" i="1" dirty="0"/>
              <a:t>J. Kontak</a:t>
            </a:r>
            <a:r>
              <a:rPr lang="en-US" sz="2000" i="1" baseline="30000" dirty="0"/>
              <a:t>2</a:t>
            </a:r>
            <a:r>
              <a:rPr lang="en-US" sz="2000" i="1" dirty="0"/>
              <a:t>, </a:t>
            </a:r>
            <a:r>
              <a:rPr lang="en-US" sz="2000" i="1" dirty="0" err="1"/>
              <a:t>Chaneil</a:t>
            </a:r>
            <a:r>
              <a:rPr lang="en-US" sz="2000" i="1" dirty="0"/>
              <a:t> J. Wallace</a:t>
            </a:r>
            <a:r>
              <a:rPr lang="en-US" sz="2000" i="1" baseline="30000" dirty="0"/>
              <a:t>2</a:t>
            </a:r>
            <a:r>
              <a:rPr lang="en-US" sz="2000" i="1" dirty="0"/>
              <a:t> and Elizabeth C. Turner</a:t>
            </a:r>
            <a:r>
              <a:rPr lang="en-US" sz="2000" i="1" baseline="30000" dirty="0"/>
              <a:t>2</a:t>
            </a:r>
            <a:endParaRPr lang="en-US" sz="2000" baseline="30000" dirty="0" smtClean="0"/>
          </a:p>
          <a:p>
            <a:r>
              <a:rPr lang="en-US" sz="1400" i="1" baseline="30000" dirty="0" smtClean="0"/>
              <a:t>1</a:t>
            </a:r>
            <a:r>
              <a:rPr lang="en-US" sz="1400" i="1" dirty="0" smtClean="0"/>
              <a:t> Geological </a:t>
            </a:r>
            <a:r>
              <a:rPr lang="en-US" sz="1400" i="1" dirty="0"/>
              <a:t>Survey of Newfoundland and Labrador, St. John’s, Newfoundland, </a:t>
            </a:r>
            <a:endParaRPr lang="en-US" sz="1400" i="1" dirty="0" smtClean="0"/>
          </a:p>
          <a:p>
            <a:r>
              <a:rPr lang="en-US" sz="1400" i="1" baseline="30000" dirty="0" smtClean="0"/>
              <a:t>2</a:t>
            </a:r>
            <a:r>
              <a:rPr lang="en-US" sz="1400" i="1" dirty="0" smtClean="0"/>
              <a:t> </a:t>
            </a:r>
            <a:r>
              <a:rPr lang="en-US" sz="1400" i="1" dirty="0" err="1" smtClean="0"/>
              <a:t>Harquail</a:t>
            </a:r>
            <a:r>
              <a:rPr lang="en-US" sz="1400" i="1" dirty="0" smtClean="0"/>
              <a:t> School of Earth Sciences, Sudbury, Ontario, Canada</a:t>
            </a:r>
            <a:endParaRPr lang="en-US" sz="1400" dirty="0"/>
          </a:p>
        </p:txBody>
      </p:sp>
      <p:sp>
        <p:nvSpPr>
          <p:cNvPr id="3" name="Title 2"/>
          <p:cNvSpPr>
            <a:spLocks noGrp="1"/>
          </p:cNvSpPr>
          <p:nvPr>
            <p:ph type="title"/>
          </p:nvPr>
        </p:nvSpPr>
        <p:spPr>
          <a:xfrm>
            <a:off x="553916" y="2266951"/>
            <a:ext cx="11372304" cy="1891812"/>
          </a:xfrm>
          <a:solidFill>
            <a:schemeClr val="bg2">
              <a:alpha val="65000"/>
            </a:schemeClr>
          </a:solidFill>
        </p:spPr>
        <p:txBody>
          <a:bodyPr>
            <a:normAutofit fontScale="90000"/>
          </a:bodyPr>
          <a:lstStyle/>
          <a:p>
            <a:pPr>
              <a:lnSpc>
                <a:spcPct val="114000"/>
              </a:lnSpc>
              <a:spcBef>
                <a:spcPts val="600"/>
              </a:spcBef>
            </a:pPr>
            <a:r>
              <a:rPr lang="en-US" sz="4000" dirty="0"/>
              <a:t>Sedimentary-rock-hosted Zn-</a:t>
            </a:r>
            <a:r>
              <a:rPr lang="en-US" sz="4000" dirty="0" err="1"/>
              <a:t>Pb</a:t>
            </a:r>
            <a:r>
              <a:rPr lang="en-US" sz="4000" dirty="0"/>
              <a:t> deposits of the Maritimes Basin, Atlantic Canada</a:t>
            </a:r>
            <a:r>
              <a:rPr lang="en-US" sz="4000" dirty="0" smtClean="0"/>
              <a:t>: </a:t>
            </a:r>
            <a:r>
              <a:rPr lang="en-US" dirty="0" smtClean="0"/>
              <a:t/>
            </a:r>
            <a:br>
              <a:rPr lang="en-US" dirty="0" smtClean="0"/>
            </a:br>
            <a:r>
              <a:rPr lang="en-US" dirty="0" smtClean="0"/>
              <a:t>Comparison with Irish-type, MVT and SEDEX/CD deposit models</a:t>
            </a:r>
            <a:endParaRPr lang="en-US" dirty="0"/>
          </a:p>
        </p:txBody>
      </p:sp>
    </p:spTree>
    <p:extLst>
      <p:ext uri="{BB962C8B-B14F-4D97-AF65-F5344CB8AC3E}">
        <p14:creationId xmlns:p14="http://schemas.microsoft.com/office/powerpoint/2010/main" val="2053512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Jubilee Deposit</a:t>
            </a:r>
            <a:endParaRPr lang="en-US" sz="3200" dirty="0"/>
          </a:p>
        </p:txBody>
      </p:sp>
      <p:sp>
        <p:nvSpPr>
          <p:cNvPr id="3" name="Content Placeholder 2"/>
          <p:cNvSpPr>
            <a:spLocks noGrp="1"/>
          </p:cNvSpPr>
          <p:nvPr>
            <p:ph idx="1"/>
          </p:nvPr>
        </p:nvSpPr>
        <p:spPr>
          <a:xfrm>
            <a:off x="512064" y="1397486"/>
            <a:ext cx="6647688" cy="5366038"/>
          </a:xfrm>
        </p:spPr>
        <p:txBody>
          <a:bodyPr numCol="1">
            <a:noAutofit/>
          </a:bodyPr>
          <a:lstStyle/>
          <a:p>
            <a:pPr>
              <a:lnSpc>
                <a:spcPct val="150000"/>
              </a:lnSpc>
              <a:spcBef>
                <a:spcPts val="1200"/>
              </a:spcBef>
            </a:pPr>
            <a:r>
              <a:rPr lang="en-US" sz="1600" dirty="0"/>
              <a:t>I</a:t>
            </a:r>
            <a:r>
              <a:rPr lang="en-US" sz="1600" dirty="0" smtClean="0"/>
              <a:t>nferred </a:t>
            </a:r>
            <a:r>
              <a:rPr lang="en-US" sz="1600" dirty="0"/>
              <a:t>NI 43-101 mineral resource of 3.1 Mt containing 3.81% Zn and 0.89% </a:t>
            </a:r>
            <a:r>
              <a:rPr lang="en-US" sz="1600" dirty="0" err="1"/>
              <a:t>Pb</a:t>
            </a:r>
            <a:r>
              <a:rPr lang="en-US" sz="1600" dirty="0"/>
              <a:t> (Webster, 2009</a:t>
            </a:r>
            <a:r>
              <a:rPr lang="en-US" sz="1600" dirty="0" smtClean="0"/>
              <a:t>)</a:t>
            </a:r>
          </a:p>
          <a:p>
            <a:pPr>
              <a:lnSpc>
                <a:spcPct val="150000"/>
              </a:lnSpc>
              <a:spcBef>
                <a:spcPts val="1200"/>
              </a:spcBef>
            </a:pPr>
            <a:r>
              <a:rPr lang="en-US" sz="1600" dirty="0" smtClean="0"/>
              <a:t>Hosted </a:t>
            </a:r>
            <a:r>
              <a:rPr lang="en-US" sz="1600" dirty="0"/>
              <a:t>in </a:t>
            </a:r>
            <a:r>
              <a:rPr lang="en-US" sz="1600" dirty="0" err="1"/>
              <a:t>Macumber</a:t>
            </a:r>
            <a:r>
              <a:rPr lang="en-US" sz="1600" dirty="0"/>
              <a:t> Formation limestone, </a:t>
            </a:r>
            <a:r>
              <a:rPr lang="en-US" sz="1600" dirty="0" smtClean="0"/>
              <a:t>overlain </a:t>
            </a:r>
            <a:r>
              <a:rPr lang="en-US" sz="1600" dirty="0"/>
              <a:t>by </a:t>
            </a:r>
            <a:r>
              <a:rPr lang="en-US" sz="1600" dirty="0" smtClean="0"/>
              <a:t>anhydrite </a:t>
            </a:r>
            <a:r>
              <a:rPr lang="en-US" sz="1600" dirty="0"/>
              <a:t>and </a:t>
            </a:r>
            <a:r>
              <a:rPr lang="en-US" sz="1600" dirty="0" smtClean="0"/>
              <a:t>gypsum </a:t>
            </a:r>
            <a:r>
              <a:rPr lang="en-US" sz="1600" dirty="0"/>
              <a:t>of the </a:t>
            </a:r>
            <a:r>
              <a:rPr lang="en-US" sz="1600" dirty="0" err="1"/>
              <a:t>Carrolls</a:t>
            </a:r>
            <a:r>
              <a:rPr lang="en-US" sz="1600" dirty="0"/>
              <a:t> Corner Formation</a:t>
            </a:r>
            <a:endParaRPr lang="en-US" sz="1600" dirty="0" smtClean="0"/>
          </a:p>
          <a:p>
            <a:pPr>
              <a:lnSpc>
                <a:spcPct val="150000"/>
              </a:lnSpc>
              <a:spcBef>
                <a:spcPts val="1200"/>
              </a:spcBef>
            </a:pPr>
            <a:r>
              <a:rPr lang="en-US" sz="1600" dirty="0"/>
              <a:t>Mineralization is confined to tectono-hydraulic breccia </a:t>
            </a:r>
            <a:r>
              <a:rPr lang="en-US" sz="1600" dirty="0" smtClean="0"/>
              <a:t>concentrated </a:t>
            </a:r>
            <a:r>
              <a:rPr lang="en-US" sz="1600" dirty="0"/>
              <a:t>around </a:t>
            </a:r>
            <a:r>
              <a:rPr lang="en-US" sz="1600" dirty="0" err="1"/>
              <a:t>subvertical</a:t>
            </a:r>
            <a:r>
              <a:rPr lang="en-US" sz="1600" dirty="0"/>
              <a:t> normal </a:t>
            </a:r>
            <a:r>
              <a:rPr lang="en-US" sz="1600" dirty="0" smtClean="0"/>
              <a:t>faults</a:t>
            </a:r>
          </a:p>
          <a:p>
            <a:pPr>
              <a:lnSpc>
                <a:spcPct val="150000"/>
              </a:lnSpc>
              <a:spcBef>
                <a:spcPts val="1200"/>
              </a:spcBef>
            </a:pPr>
            <a:r>
              <a:rPr lang="en-US" sz="1600" dirty="0" smtClean="0"/>
              <a:t>Abundant </a:t>
            </a:r>
            <a:r>
              <a:rPr lang="en-US" sz="1600" dirty="0"/>
              <a:t>bitumen staining indicate that hydrocarbon migration began </a:t>
            </a:r>
            <a:r>
              <a:rPr lang="en-US" sz="1600" dirty="0" smtClean="0"/>
              <a:t>after </a:t>
            </a:r>
            <a:r>
              <a:rPr lang="en-US" sz="1600" dirty="0" err="1"/>
              <a:t>brecciation</a:t>
            </a:r>
            <a:r>
              <a:rPr lang="en-US" sz="1600" dirty="0"/>
              <a:t> but predated </a:t>
            </a:r>
            <a:r>
              <a:rPr lang="en-US" sz="1600" dirty="0" smtClean="0"/>
              <a:t>mineralization</a:t>
            </a:r>
          </a:p>
          <a:p>
            <a:pPr>
              <a:lnSpc>
                <a:spcPct val="150000"/>
              </a:lnSpc>
              <a:spcBef>
                <a:spcPts val="1200"/>
              </a:spcBef>
            </a:pPr>
            <a:r>
              <a:rPr lang="en-US" sz="1600" dirty="0" smtClean="0"/>
              <a:t>Main </a:t>
            </a:r>
            <a:r>
              <a:rPr lang="en-US" sz="1600" dirty="0"/>
              <a:t>mineralization phase consists of early pyrite-marcasite followed by </a:t>
            </a:r>
            <a:r>
              <a:rPr lang="en-US" sz="1600" dirty="0" err="1"/>
              <a:t>sphalerite</a:t>
            </a:r>
            <a:r>
              <a:rPr lang="en-US" sz="1600" dirty="0"/>
              <a:t> and galena (trace chalcopyrite</a:t>
            </a:r>
            <a:r>
              <a:rPr lang="en-US" sz="1600" dirty="0" smtClean="0"/>
              <a:t>)</a:t>
            </a:r>
          </a:p>
          <a:p>
            <a:pPr>
              <a:lnSpc>
                <a:spcPct val="150000"/>
              </a:lnSpc>
              <a:spcBef>
                <a:spcPts val="1200"/>
              </a:spcBef>
            </a:pPr>
            <a:r>
              <a:rPr lang="en-US" sz="1600" dirty="0" smtClean="0"/>
              <a:t>No </a:t>
            </a:r>
            <a:r>
              <a:rPr lang="en-US" sz="1600" dirty="0"/>
              <a:t>direct age constraints for Jubilee mineralization, </a:t>
            </a:r>
            <a:r>
              <a:rPr lang="en-US" sz="1600" dirty="0" smtClean="0"/>
              <a:t>postdates </a:t>
            </a:r>
            <a:r>
              <a:rPr lang="en-US" sz="1600" dirty="0"/>
              <a:t>extension </a:t>
            </a:r>
            <a:r>
              <a:rPr lang="en-US" sz="1600" dirty="0" smtClean="0"/>
              <a:t>during </a:t>
            </a:r>
            <a:r>
              <a:rPr lang="en-US" sz="1600" dirty="0"/>
              <a:t>the Westphalian (~330 Ma; </a:t>
            </a:r>
            <a:r>
              <a:rPr lang="en-US" sz="1600" dirty="0" err="1"/>
              <a:t>Fallara</a:t>
            </a:r>
            <a:r>
              <a:rPr lang="en-US" sz="1600" dirty="0"/>
              <a:t> et al., 1998</a:t>
            </a:r>
            <a:r>
              <a:rPr lang="en-US" sz="1600" dirty="0" smtClean="0"/>
              <a:t>).</a:t>
            </a:r>
            <a:endParaRPr lang="en-US" sz="1600" dirty="0"/>
          </a:p>
        </p:txBody>
      </p:sp>
      <p:grpSp>
        <p:nvGrpSpPr>
          <p:cNvPr id="12" name="Group 11"/>
          <p:cNvGrpSpPr/>
          <p:nvPr/>
        </p:nvGrpSpPr>
        <p:grpSpPr>
          <a:xfrm>
            <a:off x="7511641" y="1661121"/>
            <a:ext cx="4114800" cy="5127229"/>
            <a:chOff x="7511641" y="1661121"/>
            <a:chExt cx="4114800" cy="5127229"/>
          </a:xfrm>
        </p:grpSpPr>
        <p:sp>
          <p:nvSpPr>
            <p:cNvPr id="9" name="TextBox 8"/>
            <p:cNvSpPr txBox="1"/>
            <p:nvPr/>
          </p:nvSpPr>
          <p:spPr>
            <a:xfrm>
              <a:off x="7511641" y="6326685"/>
              <a:ext cx="4114800" cy="461665"/>
            </a:xfrm>
            <a:prstGeom prst="rect">
              <a:avLst/>
            </a:prstGeom>
            <a:noFill/>
          </p:spPr>
          <p:txBody>
            <a:bodyPr wrap="square" rtlCol="0">
              <a:spAutoFit/>
            </a:bodyPr>
            <a:lstStyle/>
            <a:p>
              <a:r>
                <a:rPr lang="en-US" sz="1200" dirty="0"/>
                <a:t>Cross-section through the Jubilee </a:t>
              </a:r>
              <a:r>
                <a:rPr lang="en-US" sz="1200" dirty="0" smtClean="0"/>
                <a:t>deposit</a:t>
              </a:r>
              <a:r>
                <a:rPr lang="en-US" sz="1200" dirty="0"/>
                <a:t> </a:t>
              </a:r>
              <a:r>
                <a:rPr lang="en-US" sz="1200" dirty="0" smtClean="0"/>
                <a:t>(modified </a:t>
              </a:r>
              <a:r>
                <a:rPr lang="en-US" sz="1200" dirty="0"/>
                <a:t>from Webster, 2009).</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1641" y="1661121"/>
              <a:ext cx="4114800" cy="4665564"/>
            </a:xfrm>
            <a:prstGeom prst="rect">
              <a:avLst/>
            </a:prstGeom>
          </p:spPr>
        </p:pic>
      </p:grpSp>
      <p:grpSp>
        <p:nvGrpSpPr>
          <p:cNvPr id="11" name="Group 10"/>
          <p:cNvGrpSpPr/>
          <p:nvPr/>
        </p:nvGrpSpPr>
        <p:grpSpPr>
          <a:xfrm>
            <a:off x="7511641" y="1767061"/>
            <a:ext cx="4114800" cy="4658761"/>
            <a:chOff x="7511641" y="1767061"/>
            <a:chExt cx="4114800" cy="4658761"/>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1641" y="1767061"/>
              <a:ext cx="4114800" cy="4453684"/>
            </a:xfrm>
            <a:prstGeom prst="rect">
              <a:avLst/>
            </a:prstGeom>
          </p:spPr>
        </p:pic>
        <p:sp>
          <p:nvSpPr>
            <p:cNvPr id="10" name="TextBox 9"/>
            <p:cNvSpPr txBox="1"/>
            <p:nvPr/>
          </p:nvSpPr>
          <p:spPr>
            <a:xfrm>
              <a:off x="7511641" y="6148823"/>
              <a:ext cx="4114800" cy="276999"/>
            </a:xfrm>
            <a:prstGeom prst="rect">
              <a:avLst/>
            </a:prstGeom>
            <a:noFill/>
          </p:spPr>
          <p:txBody>
            <a:bodyPr wrap="square" rtlCol="0">
              <a:spAutoFit/>
            </a:bodyPr>
            <a:lstStyle/>
            <a:p>
              <a:r>
                <a:rPr lang="en-US" sz="1200" dirty="0" smtClean="0"/>
                <a:t>High grade Zn-</a:t>
              </a:r>
              <a:r>
                <a:rPr lang="en-US" sz="1200" dirty="0" err="1" smtClean="0"/>
                <a:t>Pb</a:t>
              </a:r>
              <a:r>
                <a:rPr lang="en-US" sz="1200" dirty="0" smtClean="0"/>
                <a:t> mineralization at Jubilee</a:t>
              </a:r>
              <a:endParaRPr lang="en-US" sz="1200" dirty="0"/>
            </a:p>
          </p:txBody>
        </p:sp>
      </p:grpSp>
    </p:spTree>
    <p:extLst>
      <p:ext uri="{BB962C8B-B14F-4D97-AF65-F5344CB8AC3E}">
        <p14:creationId xmlns:p14="http://schemas.microsoft.com/office/powerpoint/2010/main" val="8251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Port au Port occurrences</a:t>
            </a:r>
            <a:endParaRPr lang="en-US" sz="3200" dirty="0"/>
          </a:p>
        </p:txBody>
      </p:sp>
      <p:sp>
        <p:nvSpPr>
          <p:cNvPr id="3" name="Content Placeholder 2"/>
          <p:cNvSpPr>
            <a:spLocks noGrp="1"/>
          </p:cNvSpPr>
          <p:nvPr>
            <p:ph idx="1"/>
          </p:nvPr>
        </p:nvSpPr>
        <p:spPr>
          <a:xfrm>
            <a:off x="428626" y="1397486"/>
            <a:ext cx="5743574" cy="5366038"/>
          </a:xfrm>
        </p:spPr>
        <p:txBody>
          <a:bodyPr numCol="1">
            <a:noAutofit/>
          </a:bodyPr>
          <a:lstStyle/>
          <a:p>
            <a:pPr>
              <a:lnSpc>
                <a:spcPct val="150000"/>
              </a:lnSpc>
              <a:spcBef>
                <a:spcPts val="1200"/>
              </a:spcBef>
            </a:pPr>
            <a:r>
              <a:rPr lang="en-US" sz="1600" dirty="0" smtClean="0"/>
              <a:t>Numerous Zn-</a:t>
            </a:r>
            <a:r>
              <a:rPr lang="en-US" sz="1600" dirty="0" err="1" smtClean="0"/>
              <a:t>Pb</a:t>
            </a:r>
            <a:r>
              <a:rPr lang="en-US" sz="1600" dirty="0" smtClean="0"/>
              <a:t> occurrences hosted in </a:t>
            </a:r>
            <a:r>
              <a:rPr lang="en-US" sz="1600" dirty="0"/>
              <a:t>limestone and limestone breccia of the Mississippian Big Cove Formation </a:t>
            </a:r>
            <a:r>
              <a:rPr lang="en-US" sz="1600" dirty="0" smtClean="0"/>
              <a:t>(correlated with Gays River Formation)</a:t>
            </a:r>
          </a:p>
          <a:p>
            <a:pPr>
              <a:lnSpc>
                <a:spcPct val="150000"/>
              </a:lnSpc>
              <a:spcBef>
                <a:spcPts val="1200"/>
              </a:spcBef>
            </a:pPr>
            <a:r>
              <a:rPr lang="en-US" sz="1600" dirty="0" smtClean="0"/>
              <a:t>Limestone </a:t>
            </a:r>
            <a:r>
              <a:rPr lang="en-US" sz="1600" dirty="0" err="1" smtClean="0"/>
              <a:t>breccias</a:t>
            </a:r>
            <a:r>
              <a:rPr lang="en-US" sz="1600" dirty="0" smtClean="0"/>
              <a:t> formed in fault bounded </a:t>
            </a:r>
            <a:r>
              <a:rPr lang="en-US" sz="1600" dirty="0" err="1" smtClean="0"/>
              <a:t>grabens</a:t>
            </a:r>
            <a:r>
              <a:rPr lang="en-US" sz="1600" dirty="0" smtClean="0"/>
              <a:t> on margin of Maritimes Basin</a:t>
            </a:r>
          </a:p>
          <a:p>
            <a:pPr>
              <a:lnSpc>
                <a:spcPct val="150000"/>
              </a:lnSpc>
              <a:spcBef>
                <a:spcPts val="1200"/>
              </a:spcBef>
            </a:pPr>
            <a:r>
              <a:rPr lang="en-US" sz="1600" dirty="0" smtClean="0"/>
              <a:t>Overlain by thick sequence of gypsum and anhydrite of the </a:t>
            </a:r>
            <a:r>
              <a:rPr lang="en-US" sz="1600" dirty="0" err="1"/>
              <a:t>Codroy</a:t>
            </a:r>
            <a:r>
              <a:rPr lang="en-US" sz="1600" dirty="0"/>
              <a:t> Road Formation </a:t>
            </a:r>
            <a:endParaRPr lang="en-US" sz="1600" dirty="0" smtClean="0"/>
          </a:p>
          <a:p>
            <a:pPr>
              <a:lnSpc>
                <a:spcPct val="150000"/>
              </a:lnSpc>
              <a:spcBef>
                <a:spcPts val="1200"/>
              </a:spcBef>
            </a:pPr>
            <a:r>
              <a:rPr lang="en-US" sz="1600" dirty="0"/>
              <a:t>Mineralization postdates </a:t>
            </a:r>
            <a:r>
              <a:rPr lang="en-US" sz="1600" dirty="0" err="1" smtClean="0"/>
              <a:t>brecciation</a:t>
            </a:r>
            <a:r>
              <a:rPr lang="en-US" sz="1600" dirty="0" smtClean="0"/>
              <a:t>, with </a:t>
            </a:r>
            <a:r>
              <a:rPr lang="en-US" sz="1600" dirty="0"/>
              <a:t>early </a:t>
            </a:r>
            <a:r>
              <a:rPr lang="en-US" sz="1600" dirty="0" smtClean="0"/>
              <a:t>marcasite-calcite precipitation, main stage galena-</a:t>
            </a:r>
            <a:r>
              <a:rPr lang="en-US" sz="1600" dirty="0" err="1" smtClean="0"/>
              <a:t>sphalerite</a:t>
            </a:r>
            <a:r>
              <a:rPr lang="en-US" sz="1600" dirty="0" smtClean="0"/>
              <a:t>-chalcopyrite </a:t>
            </a:r>
            <a:r>
              <a:rPr lang="en-US" sz="1600" dirty="0"/>
              <a:t>and later </a:t>
            </a:r>
            <a:r>
              <a:rPr lang="en-US" sz="1600" dirty="0" err="1"/>
              <a:t>sulphate</a:t>
            </a:r>
            <a:r>
              <a:rPr lang="en-US" sz="1600" dirty="0"/>
              <a:t> (</a:t>
            </a:r>
            <a:r>
              <a:rPr lang="en-US" sz="1600" dirty="0" err="1"/>
              <a:t>baryte-celestite</a:t>
            </a:r>
            <a:r>
              <a:rPr lang="en-US" sz="1600" dirty="0"/>
              <a:t>) </a:t>
            </a:r>
            <a:r>
              <a:rPr lang="en-US" sz="1600" dirty="0" smtClean="0"/>
              <a:t>mineralization</a:t>
            </a:r>
          </a:p>
          <a:p>
            <a:pPr>
              <a:lnSpc>
                <a:spcPct val="150000"/>
              </a:lnSpc>
              <a:spcBef>
                <a:spcPts val="1200"/>
              </a:spcBef>
            </a:pPr>
            <a:r>
              <a:rPr lang="en-US" sz="1600" dirty="0" smtClean="0"/>
              <a:t>Timing of mineralization unknown, inferred to be epigenetic soon after deposition of limestone (Dix and Edwards, 1996)</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1897793"/>
            <a:ext cx="5754563" cy="4365423"/>
          </a:xfrm>
          <a:prstGeom prst="rect">
            <a:avLst/>
          </a:prstGeom>
        </p:spPr>
      </p:pic>
    </p:spTree>
    <p:extLst>
      <p:ext uri="{BB962C8B-B14F-4D97-AF65-F5344CB8AC3E}">
        <p14:creationId xmlns:p14="http://schemas.microsoft.com/office/powerpoint/2010/main" val="4257135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Fluid Inclusions: Scotia Deposit</a:t>
            </a:r>
            <a:endParaRPr lang="en-US" sz="3200" dirty="0"/>
          </a:p>
        </p:txBody>
      </p:sp>
      <p:graphicFrame>
        <p:nvGraphicFramePr>
          <p:cNvPr id="3" name="Diagram 2"/>
          <p:cNvGraphicFramePr/>
          <p:nvPr>
            <p:extLst>
              <p:ext uri="{D42A27DB-BD31-4B8C-83A1-F6EECF244321}">
                <p14:modId xmlns:p14="http://schemas.microsoft.com/office/powerpoint/2010/main" val="1708455841"/>
              </p:ext>
            </p:extLst>
          </p:nvPr>
        </p:nvGraphicFramePr>
        <p:xfrm>
          <a:off x="838200" y="1392624"/>
          <a:ext cx="4955931" cy="4749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idx="1"/>
          </p:nvPr>
        </p:nvSpPr>
        <p:spPr>
          <a:xfrm>
            <a:off x="838200" y="6322971"/>
            <a:ext cx="10515600" cy="369278"/>
          </a:xfrm>
        </p:spPr>
        <p:txBody>
          <a:bodyPr>
            <a:normAutofit/>
          </a:bodyPr>
          <a:lstStyle/>
          <a:p>
            <a:pPr marL="0" indent="0" algn="ctr">
              <a:buNone/>
            </a:pPr>
            <a:r>
              <a:rPr lang="en-US" sz="1200" dirty="0"/>
              <a:t>Eaton, 1980; </a:t>
            </a:r>
            <a:r>
              <a:rPr lang="en-US" sz="1200" dirty="0" err="1"/>
              <a:t>Akande</a:t>
            </a:r>
            <a:r>
              <a:rPr lang="en-US" sz="1200" dirty="0"/>
              <a:t>, 1982; </a:t>
            </a:r>
            <a:r>
              <a:rPr lang="en-US" sz="1200" dirty="0" err="1"/>
              <a:t>Ravenhurst</a:t>
            </a:r>
            <a:r>
              <a:rPr lang="en-US" sz="1200" dirty="0"/>
              <a:t> et al., 1987; </a:t>
            </a:r>
            <a:r>
              <a:rPr lang="en-US" sz="1200" dirty="0" err="1"/>
              <a:t>Ravenhurst</a:t>
            </a:r>
            <a:r>
              <a:rPr lang="en-US" sz="1200" dirty="0"/>
              <a:t> et al., 1989; Chi and </a:t>
            </a:r>
            <a:r>
              <a:rPr lang="en-US" sz="1200" dirty="0" err="1"/>
              <a:t>Savard</a:t>
            </a:r>
            <a:r>
              <a:rPr lang="en-US" sz="1200" dirty="0"/>
              <a:t>, 1995; Chi et al., 1998; Kontak, 1998</a:t>
            </a:r>
          </a:p>
        </p:txBody>
      </p:sp>
      <p:grpSp>
        <p:nvGrpSpPr>
          <p:cNvPr id="6" name="Group 5"/>
          <p:cNvGrpSpPr/>
          <p:nvPr/>
        </p:nvGrpSpPr>
        <p:grpSpPr>
          <a:xfrm>
            <a:off x="10414133" y="1392624"/>
            <a:ext cx="1643448" cy="4930347"/>
            <a:chOff x="593126" y="1238249"/>
            <a:chExt cx="1643448" cy="4930347"/>
          </a:xfrm>
        </p:grpSpPr>
        <p:pic>
          <p:nvPicPr>
            <p:cNvPr id="11" name="Picture 10"/>
            <p:cNvPicPr>
              <a:picLocks noChangeAspect="1"/>
            </p:cNvPicPr>
            <p:nvPr/>
          </p:nvPicPr>
          <p:blipFill rotWithShape="1">
            <a:blip r:embed="rId7"/>
            <a:srcRect l="40135" t="18183" r="46386" b="9890"/>
            <a:stretch/>
          </p:blipFill>
          <p:spPr>
            <a:xfrm>
              <a:off x="593126" y="1238249"/>
              <a:ext cx="1643448" cy="4930347"/>
            </a:xfrm>
            <a:prstGeom prst="rect">
              <a:avLst/>
            </a:prstGeom>
          </p:spPr>
        </p:pic>
        <p:cxnSp>
          <p:nvCxnSpPr>
            <p:cNvPr id="12" name="Straight Connector 11"/>
            <p:cNvCxnSpPr/>
            <p:nvPr/>
          </p:nvCxnSpPr>
          <p:spPr>
            <a:xfrm>
              <a:off x="1462475" y="1422774"/>
              <a:ext cx="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1564" y="2053279"/>
              <a:ext cx="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16275" y="2701715"/>
              <a:ext cx="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04120" y="3374057"/>
              <a:ext cx="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76055" y="4022495"/>
              <a:ext cx="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29642" y="4658981"/>
              <a:ext cx="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03140" y="5328216"/>
              <a:ext cx="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1" name="Picture 20"/>
          <p:cNvPicPr>
            <a:picLocks noChangeAspect="1"/>
          </p:cNvPicPr>
          <p:nvPr/>
        </p:nvPicPr>
        <p:blipFill rotWithShape="1">
          <a:blip r:embed="rId8"/>
          <a:srcRect l="33750" t="33140" r="54583" b="20726"/>
          <a:stretch/>
        </p:blipFill>
        <p:spPr>
          <a:xfrm rot="5400000">
            <a:off x="8791872" y="1549443"/>
            <a:ext cx="822593" cy="1828800"/>
          </a:xfrm>
          <a:prstGeom prst="rect">
            <a:avLst/>
          </a:prstGeom>
        </p:spPr>
      </p:pic>
      <p:sp>
        <p:nvSpPr>
          <p:cNvPr id="22" name="TextBox 21"/>
          <p:cNvSpPr txBox="1"/>
          <p:nvPr/>
        </p:nvSpPr>
        <p:spPr>
          <a:xfrm>
            <a:off x="8288768" y="2863107"/>
            <a:ext cx="1828801" cy="738664"/>
          </a:xfrm>
          <a:prstGeom prst="rect">
            <a:avLst/>
          </a:prstGeom>
          <a:noFill/>
        </p:spPr>
        <p:txBody>
          <a:bodyPr wrap="square" rtlCol="0">
            <a:spAutoFit/>
          </a:bodyPr>
          <a:lstStyle/>
          <a:p>
            <a:r>
              <a:rPr lang="en-CA" sz="1400" dirty="0" err="1" smtClean="0"/>
              <a:t>Sph</a:t>
            </a:r>
            <a:r>
              <a:rPr lang="en-CA" sz="1400" dirty="0" smtClean="0"/>
              <a:t> hosted, I-type, </a:t>
            </a:r>
          </a:p>
          <a:p>
            <a:r>
              <a:rPr lang="en-CA" sz="1400" dirty="0" err="1" smtClean="0"/>
              <a:t>Th</a:t>
            </a:r>
            <a:r>
              <a:rPr lang="en-CA" sz="1400" dirty="0" smtClean="0"/>
              <a:t>=171C, 24 wt. % NaCl eq.</a:t>
            </a:r>
            <a:endParaRPr lang="en-CA" sz="1400" dirty="0"/>
          </a:p>
        </p:txBody>
      </p:sp>
      <p:pic>
        <p:nvPicPr>
          <p:cNvPr id="23" name="Picture 22"/>
          <p:cNvPicPr>
            <a:picLocks noChangeAspect="1"/>
          </p:cNvPicPr>
          <p:nvPr/>
        </p:nvPicPr>
        <p:blipFill rotWithShape="1">
          <a:blip r:embed="rId9"/>
          <a:srcRect l="34460" t="33686" r="46486" b="38553"/>
          <a:stretch/>
        </p:blipFill>
        <p:spPr>
          <a:xfrm>
            <a:off x="8288769" y="3657938"/>
            <a:ext cx="1828800" cy="1498059"/>
          </a:xfrm>
          <a:prstGeom prst="rect">
            <a:avLst/>
          </a:prstGeom>
        </p:spPr>
      </p:pic>
      <p:sp>
        <p:nvSpPr>
          <p:cNvPr id="24" name="TextBox 23"/>
          <p:cNvSpPr txBox="1"/>
          <p:nvPr/>
        </p:nvSpPr>
        <p:spPr>
          <a:xfrm>
            <a:off x="8288768" y="5285593"/>
            <a:ext cx="1828802" cy="738664"/>
          </a:xfrm>
          <a:prstGeom prst="rect">
            <a:avLst/>
          </a:prstGeom>
          <a:noFill/>
        </p:spPr>
        <p:txBody>
          <a:bodyPr wrap="square" rtlCol="0">
            <a:spAutoFit/>
          </a:bodyPr>
          <a:lstStyle/>
          <a:p>
            <a:r>
              <a:rPr lang="en-CA" sz="1400" dirty="0" err="1" smtClean="0"/>
              <a:t>Sph</a:t>
            </a:r>
            <a:r>
              <a:rPr lang="en-CA" sz="1400" dirty="0" smtClean="0"/>
              <a:t> hosted, S plane, </a:t>
            </a:r>
          </a:p>
          <a:p>
            <a:r>
              <a:rPr lang="en-CA" sz="1400" dirty="0" err="1" smtClean="0"/>
              <a:t>Th</a:t>
            </a:r>
            <a:r>
              <a:rPr lang="en-CA" sz="1400" dirty="0" smtClean="0"/>
              <a:t>=170C, 24 wt. % NaCl eq.</a:t>
            </a:r>
            <a:endParaRPr lang="en-CA" sz="1400" dirty="0"/>
          </a:p>
        </p:txBody>
      </p:sp>
      <p:grpSp>
        <p:nvGrpSpPr>
          <p:cNvPr id="7" name="Group 6"/>
          <p:cNvGrpSpPr/>
          <p:nvPr/>
        </p:nvGrpSpPr>
        <p:grpSpPr>
          <a:xfrm>
            <a:off x="6275332" y="2438878"/>
            <a:ext cx="1828800" cy="2400112"/>
            <a:chOff x="6163408" y="1620718"/>
            <a:chExt cx="1828800" cy="2400112"/>
          </a:xfrm>
        </p:grpSpPr>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4632" t="-580" r="10753" b="8935"/>
            <a:stretch/>
          </p:blipFill>
          <p:spPr>
            <a:xfrm>
              <a:off x="6163408" y="1620718"/>
              <a:ext cx="1828800" cy="1485565"/>
            </a:xfrm>
            <a:prstGeom prst="rect">
              <a:avLst/>
            </a:prstGeom>
          </p:spPr>
        </p:pic>
        <p:pic>
          <p:nvPicPr>
            <p:cNvPr id="20" name="Picture 19"/>
            <p:cNvPicPr>
              <a:picLocks noChangeAspect="1"/>
            </p:cNvPicPr>
            <p:nvPr/>
          </p:nvPicPr>
          <p:blipFill rotWithShape="1">
            <a:blip r:embed="rId11"/>
            <a:srcRect l="22297" t="15659" r="35135" b="48648"/>
            <a:stretch/>
          </p:blipFill>
          <p:spPr>
            <a:xfrm>
              <a:off x="6163408" y="3158681"/>
              <a:ext cx="1828800" cy="862149"/>
            </a:xfrm>
            <a:prstGeom prst="rect">
              <a:avLst/>
            </a:prstGeom>
          </p:spPr>
        </p:pic>
        <p:sp>
          <p:nvSpPr>
            <p:cNvPr id="25" name="TextBox 24"/>
            <p:cNvSpPr txBox="1"/>
            <p:nvPr/>
          </p:nvSpPr>
          <p:spPr>
            <a:xfrm>
              <a:off x="7512586" y="2371730"/>
              <a:ext cx="479618" cy="307777"/>
            </a:xfrm>
            <a:prstGeom prst="rect">
              <a:avLst/>
            </a:prstGeom>
            <a:noFill/>
          </p:spPr>
          <p:txBody>
            <a:bodyPr wrap="none" rtlCol="0">
              <a:spAutoFit/>
            </a:bodyPr>
            <a:lstStyle/>
            <a:p>
              <a:r>
                <a:rPr lang="en-CA" sz="1400" dirty="0" err="1" smtClean="0">
                  <a:solidFill>
                    <a:schemeClr val="bg1"/>
                  </a:solidFill>
                </a:rPr>
                <a:t>Sph</a:t>
              </a:r>
              <a:endParaRPr lang="en-CA" sz="1400" dirty="0">
                <a:solidFill>
                  <a:schemeClr val="bg1"/>
                </a:solidFill>
              </a:endParaRPr>
            </a:p>
          </p:txBody>
        </p:sp>
      </p:grpSp>
      <p:sp>
        <p:nvSpPr>
          <p:cNvPr id="26" name="Rectangle 25"/>
          <p:cNvSpPr/>
          <p:nvPr/>
        </p:nvSpPr>
        <p:spPr>
          <a:xfrm>
            <a:off x="6219690" y="4891133"/>
            <a:ext cx="1940083" cy="307777"/>
          </a:xfrm>
          <a:prstGeom prst="rect">
            <a:avLst/>
          </a:prstGeom>
        </p:spPr>
        <p:txBody>
          <a:bodyPr wrap="none">
            <a:spAutoFit/>
          </a:bodyPr>
          <a:lstStyle/>
          <a:p>
            <a:r>
              <a:rPr lang="en-CA" sz="1400" dirty="0"/>
              <a:t>Ore-stage calcite I-type </a:t>
            </a:r>
          </a:p>
        </p:txBody>
      </p:sp>
    </p:spTree>
    <p:extLst>
      <p:ext uri="{BB962C8B-B14F-4D97-AF65-F5344CB8AC3E}">
        <p14:creationId xmlns:p14="http://schemas.microsoft.com/office/powerpoint/2010/main" val="2859551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Fluid Inclusions: Walton Deposit</a:t>
            </a:r>
            <a:endParaRPr lang="en-US" sz="3200" dirty="0"/>
          </a:p>
        </p:txBody>
      </p:sp>
      <p:graphicFrame>
        <p:nvGraphicFramePr>
          <p:cNvPr id="3" name="Diagram 2"/>
          <p:cNvGraphicFramePr/>
          <p:nvPr>
            <p:extLst>
              <p:ext uri="{D42A27DB-BD31-4B8C-83A1-F6EECF244321}">
                <p14:modId xmlns:p14="http://schemas.microsoft.com/office/powerpoint/2010/main" val="4069789460"/>
              </p:ext>
            </p:extLst>
          </p:nvPr>
        </p:nvGraphicFramePr>
        <p:xfrm>
          <a:off x="838200" y="1392624"/>
          <a:ext cx="4955931" cy="4749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idx="1"/>
          </p:nvPr>
        </p:nvSpPr>
        <p:spPr>
          <a:xfrm>
            <a:off x="838200" y="6322971"/>
            <a:ext cx="4955931" cy="369278"/>
          </a:xfrm>
        </p:spPr>
        <p:txBody>
          <a:bodyPr>
            <a:normAutofit/>
          </a:bodyPr>
          <a:lstStyle/>
          <a:p>
            <a:pPr marL="0" indent="0" algn="ctr">
              <a:buNone/>
            </a:pPr>
            <a:r>
              <a:rPr lang="en-US" sz="1200" dirty="0"/>
              <a:t>Kontak and Sangster, 1998</a:t>
            </a:r>
          </a:p>
        </p:txBody>
      </p:sp>
      <p:sp>
        <p:nvSpPr>
          <p:cNvPr id="24" name="TextBox 23"/>
          <p:cNvSpPr txBox="1"/>
          <p:nvPr/>
        </p:nvSpPr>
        <p:spPr>
          <a:xfrm>
            <a:off x="6153250" y="6209787"/>
            <a:ext cx="4086047" cy="307777"/>
          </a:xfrm>
          <a:prstGeom prst="rect">
            <a:avLst/>
          </a:prstGeom>
          <a:noFill/>
        </p:spPr>
        <p:txBody>
          <a:bodyPr wrap="square" rtlCol="0">
            <a:spAutoFit/>
          </a:bodyPr>
          <a:lstStyle/>
          <a:p>
            <a:r>
              <a:rPr lang="en-CA" sz="1400" dirty="0" smtClean="0"/>
              <a:t>Barite-hosted liquid hydrocarbon FI (UV light)</a:t>
            </a:r>
          </a:p>
        </p:txBody>
      </p:sp>
      <p:pic>
        <p:nvPicPr>
          <p:cNvPr id="27" name="Picture 26"/>
          <p:cNvPicPr>
            <a:picLocks noChangeAspect="1"/>
          </p:cNvPicPr>
          <p:nvPr/>
        </p:nvPicPr>
        <p:blipFill rotWithShape="1">
          <a:blip r:embed="rId7"/>
          <a:srcRect l="47031" t="20541" r="44375" b="46387"/>
          <a:stretch/>
        </p:blipFill>
        <p:spPr>
          <a:xfrm>
            <a:off x="6153250" y="1425920"/>
            <a:ext cx="1162210" cy="2514600"/>
          </a:xfrm>
          <a:prstGeom prst="rect">
            <a:avLst/>
          </a:prstGeom>
        </p:spPr>
      </p:pic>
      <p:sp>
        <p:nvSpPr>
          <p:cNvPr id="28" name="TextBox 27"/>
          <p:cNvSpPr txBox="1"/>
          <p:nvPr/>
        </p:nvSpPr>
        <p:spPr>
          <a:xfrm>
            <a:off x="7321573" y="1374002"/>
            <a:ext cx="1453150" cy="954107"/>
          </a:xfrm>
          <a:prstGeom prst="rect">
            <a:avLst/>
          </a:prstGeom>
          <a:noFill/>
        </p:spPr>
        <p:txBody>
          <a:bodyPr wrap="square" rtlCol="0">
            <a:spAutoFit/>
          </a:bodyPr>
          <a:lstStyle/>
          <a:p>
            <a:r>
              <a:rPr lang="en-CA" sz="1400" dirty="0" smtClean="0"/>
              <a:t>Barite-hosted, aqueous FI Th=200C, 26 wt. % NaCl  eq.</a:t>
            </a:r>
            <a:endParaRPr lang="en-CA" sz="1400" dirty="0"/>
          </a:p>
        </p:txBody>
      </p:sp>
      <p:pic>
        <p:nvPicPr>
          <p:cNvPr id="29" name="Picture 28"/>
          <p:cNvPicPr>
            <a:picLocks noChangeAspect="1"/>
          </p:cNvPicPr>
          <p:nvPr/>
        </p:nvPicPr>
        <p:blipFill rotWithShape="1">
          <a:blip r:embed="rId8"/>
          <a:srcRect l="35000" t="34992" r="53594" b="28045"/>
          <a:stretch/>
        </p:blipFill>
        <p:spPr>
          <a:xfrm>
            <a:off x="8726750" y="1394549"/>
            <a:ext cx="1380194" cy="2514600"/>
          </a:xfrm>
          <a:prstGeom prst="rect">
            <a:avLst/>
          </a:prstGeom>
        </p:spPr>
      </p:pic>
      <p:sp>
        <p:nvSpPr>
          <p:cNvPr id="30" name="TextBox 29"/>
          <p:cNvSpPr txBox="1"/>
          <p:nvPr/>
        </p:nvSpPr>
        <p:spPr>
          <a:xfrm>
            <a:off x="10190285" y="1392624"/>
            <a:ext cx="1620894" cy="738664"/>
          </a:xfrm>
          <a:prstGeom prst="rect">
            <a:avLst/>
          </a:prstGeom>
          <a:noFill/>
        </p:spPr>
        <p:txBody>
          <a:bodyPr wrap="square" rtlCol="0">
            <a:spAutoFit/>
          </a:bodyPr>
          <a:lstStyle/>
          <a:p>
            <a:r>
              <a:rPr lang="en-CA" sz="1400" dirty="0" smtClean="0"/>
              <a:t>barite hosted, </a:t>
            </a:r>
          </a:p>
          <a:p>
            <a:r>
              <a:rPr lang="en-CA" sz="1400" dirty="0" smtClean="0"/>
              <a:t>CO2 rich inclusions</a:t>
            </a:r>
            <a:endParaRPr lang="en-CA" sz="1400" dirty="0"/>
          </a:p>
        </p:txBody>
      </p:sp>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693493" y="4342887"/>
            <a:ext cx="2133600" cy="160020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471127" y="4342887"/>
            <a:ext cx="2133600" cy="1600200"/>
          </a:xfrm>
          <a:prstGeom prst="rect">
            <a:avLst/>
          </a:prstGeom>
        </p:spPr>
      </p:pic>
      <p:pic>
        <p:nvPicPr>
          <p:cNvPr id="34" name="Picture 33"/>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5400000">
            <a:off x="5915858" y="4342887"/>
            <a:ext cx="2133600" cy="1600200"/>
          </a:xfrm>
          <a:prstGeom prst="rect">
            <a:avLst/>
          </a:prstGeom>
        </p:spPr>
      </p:pic>
    </p:spTree>
    <p:extLst>
      <p:ext uri="{BB962C8B-B14F-4D97-AF65-F5344CB8AC3E}">
        <p14:creationId xmlns:p14="http://schemas.microsoft.com/office/powerpoint/2010/main" val="3856860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Fluid Inclusions: Jubilee Deposit</a:t>
            </a:r>
            <a:endParaRPr lang="en-US" sz="3200" dirty="0"/>
          </a:p>
        </p:txBody>
      </p:sp>
      <p:graphicFrame>
        <p:nvGraphicFramePr>
          <p:cNvPr id="3" name="Diagram 2"/>
          <p:cNvGraphicFramePr/>
          <p:nvPr>
            <p:extLst>
              <p:ext uri="{D42A27DB-BD31-4B8C-83A1-F6EECF244321}">
                <p14:modId xmlns:p14="http://schemas.microsoft.com/office/powerpoint/2010/main" val="2010993386"/>
              </p:ext>
            </p:extLst>
          </p:nvPr>
        </p:nvGraphicFramePr>
        <p:xfrm>
          <a:off x="838200" y="1392624"/>
          <a:ext cx="5400675" cy="4749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idx="1"/>
          </p:nvPr>
        </p:nvSpPr>
        <p:spPr>
          <a:xfrm>
            <a:off x="838200" y="6322971"/>
            <a:ext cx="4955931" cy="369278"/>
          </a:xfrm>
        </p:spPr>
        <p:txBody>
          <a:bodyPr>
            <a:normAutofit/>
          </a:bodyPr>
          <a:lstStyle/>
          <a:p>
            <a:pPr marL="0" indent="0" algn="ctr">
              <a:buNone/>
            </a:pPr>
            <a:r>
              <a:rPr lang="en-US" sz="1200" dirty="0"/>
              <a:t>Chi et al., 1995</a:t>
            </a:r>
          </a:p>
        </p:txBody>
      </p:sp>
      <p:sp>
        <p:nvSpPr>
          <p:cNvPr id="24" name="TextBox 23"/>
          <p:cNvSpPr txBox="1"/>
          <p:nvPr/>
        </p:nvSpPr>
        <p:spPr>
          <a:xfrm>
            <a:off x="6662923" y="6016518"/>
            <a:ext cx="4693231" cy="307777"/>
          </a:xfrm>
          <a:prstGeom prst="rect">
            <a:avLst/>
          </a:prstGeom>
          <a:noFill/>
        </p:spPr>
        <p:txBody>
          <a:bodyPr wrap="square" rtlCol="0">
            <a:spAutoFit/>
          </a:bodyPr>
          <a:lstStyle/>
          <a:p>
            <a:r>
              <a:rPr lang="en-CA" sz="1400" dirty="0" smtClean="0"/>
              <a:t>Post-ore calcite, low T FI based of l:v ratios</a:t>
            </a:r>
            <a:endParaRPr lang="en-CA" sz="1400" dirty="0"/>
          </a:p>
        </p:txBody>
      </p:sp>
      <p:grpSp>
        <p:nvGrpSpPr>
          <p:cNvPr id="5" name="Group 4"/>
          <p:cNvGrpSpPr>
            <a:grpSpLocks noChangeAspect="1"/>
          </p:cNvGrpSpPr>
          <p:nvPr/>
        </p:nvGrpSpPr>
        <p:grpSpPr>
          <a:xfrm>
            <a:off x="6738963" y="4179158"/>
            <a:ext cx="4617192" cy="1828800"/>
            <a:chOff x="6234138" y="2846693"/>
            <a:chExt cx="5957862" cy="2359819"/>
          </a:xfrm>
        </p:grpSpPr>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4584" t="18611" r="23542" b="5556"/>
            <a:stretch/>
          </p:blipFill>
          <p:spPr>
            <a:xfrm>
              <a:off x="9624724" y="2846693"/>
              <a:ext cx="2567276" cy="235981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4138" y="2846693"/>
              <a:ext cx="3146425" cy="2359819"/>
            </a:xfrm>
            <a:prstGeom prst="rect">
              <a:avLst/>
            </a:prstGeom>
          </p:spPr>
        </p:pic>
        <p:sp>
          <p:nvSpPr>
            <p:cNvPr id="8" name="Rectangle 7"/>
            <p:cNvSpPr/>
            <p:nvPr/>
          </p:nvSpPr>
          <p:spPr>
            <a:xfrm>
              <a:off x="7053288" y="3399322"/>
              <a:ext cx="622009" cy="54676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triped Right Arrow 8"/>
            <p:cNvSpPr/>
            <p:nvPr/>
          </p:nvSpPr>
          <p:spPr>
            <a:xfrm>
              <a:off x="7919458" y="3399322"/>
              <a:ext cx="419100" cy="546764"/>
            </a:xfrm>
            <a:prstGeom prst="striped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738963" y="1720984"/>
            <a:ext cx="2438400" cy="1828800"/>
          </a:xfrm>
          <a:prstGeom prst="rect">
            <a:avLst/>
          </a:prstGeom>
        </p:spPr>
      </p:pic>
      <p:pic>
        <p:nvPicPr>
          <p:cNvPr id="12" name="Picture 1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66581" y="1720984"/>
            <a:ext cx="2438399" cy="1828800"/>
          </a:xfrm>
          <a:prstGeom prst="rect">
            <a:avLst/>
          </a:prstGeom>
        </p:spPr>
      </p:pic>
      <p:sp>
        <p:nvSpPr>
          <p:cNvPr id="13" name="TextBox 12"/>
          <p:cNvSpPr txBox="1"/>
          <p:nvPr/>
        </p:nvSpPr>
        <p:spPr>
          <a:xfrm>
            <a:off x="6662922" y="3549784"/>
            <a:ext cx="5142058" cy="523220"/>
          </a:xfrm>
          <a:prstGeom prst="rect">
            <a:avLst/>
          </a:prstGeom>
          <a:noFill/>
        </p:spPr>
        <p:txBody>
          <a:bodyPr wrap="square" rtlCol="0">
            <a:spAutoFit/>
          </a:bodyPr>
          <a:lstStyle/>
          <a:p>
            <a:r>
              <a:rPr lang="en-CA" sz="1400" dirty="0"/>
              <a:t>UV showing petroleum/bitumen in calcite cement post marine cementation</a:t>
            </a:r>
          </a:p>
        </p:txBody>
      </p:sp>
    </p:spTree>
    <p:extLst>
      <p:ext uri="{BB962C8B-B14F-4D97-AF65-F5344CB8AC3E}">
        <p14:creationId xmlns:p14="http://schemas.microsoft.com/office/powerpoint/2010/main" val="3236155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Carbon and oxygen isotopes</a:t>
            </a:r>
            <a:endParaRPr lang="en-US" sz="3200" dirty="0"/>
          </a:p>
        </p:txBody>
      </p:sp>
      <p:sp>
        <p:nvSpPr>
          <p:cNvPr id="3" name="Content Placeholder 2"/>
          <p:cNvSpPr>
            <a:spLocks noGrp="1"/>
          </p:cNvSpPr>
          <p:nvPr>
            <p:ph idx="1"/>
          </p:nvPr>
        </p:nvSpPr>
        <p:spPr>
          <a:xfrm>
            <a:off x="428625" y="4475284"/>
            <a:ext cx="10869489" cy="1767254"/>
          </a:xfrm>
        </p:spPr>
        <p:txBody>
          <a:bodyPr numCol="1">
            <a:noAutofit/>
          </a:bodyPr>
          <a:lstStyle/>
          <a:p>
            <a:pPr marL="0" indent="0">
              <a:lnSpc>
                <a:spcPct val="125000"/>
              </a:lnSpc>
              <a:spcBef>
                <a:spcPts val="1200"/>
              </a:spcBef>
              <a:buNone/>
            </a:pPr>
            <a:r>
              <a:rPr lang="en-US" sz="1600" b="1" i="1" dirty="0"/>
              <a:t>Scotia Deposit</a:t>
            </a:r>
          </a:p>
          <a:p>
            <a:pPr>
              <a:lnSpc>
                <a:spcPct val="125000"/>
              </a:lnSpc>
              <a:spcBef>
                <a:spcPts val="1200"/>
              </a:spcBef>
            </a:pPr>
            <a:r>
              <a:rPr lang="en-US" sz="1600" dirty="0"/>
              <a:t>Carbonates associated with all stages of mineralization are depleted in </a:t>
            </a:r>
            <a:r>
              <a:rPr lang="en-US" sz="1600" baseline="30000" dirty="0"/>
              <a:t>13</a:t>
            </a:r>
            <a:r>
              <a:rPr lang="en-US" sz="1600" dirty="0"/>
              <a:t>C compared to the host </a:t>
            </a:r>
            <a:r>
              <a:rPr lang="en-US" sz="1600" dirty="0" smtClean="0"/>
              <a:t>carbonates</a:t>
            </a:r>
          </a:p>
          <a:p>
            <a:pPr>
              <a:lnSpc>
                <a:spcPct val="125000"/>
              </a:lnSpc>
              <a:spcBef>
                <a:spcPts val="1200"/>
              </a:spcBef>
            </a:pPr>
            <a:r>
              <a:rPr lang="en-US" sz="1600" dirty="0"/>
              <a:t>Calcite </a:t>
            </a:r>
            <a:r>
              <a:rPr lang="en-US" sz="1600" dirty="0" err="1"/>
              <a:t>intergrown</a:t>
            </a:r>
            <a:r>
              <a:rPr lang="en-US" sz="1600" dirty="0"/>
              <a:t> with </a:t>
            </a:r>
            <a:r>
              <a:rPr lang="en-US" sz="1600" dirty="0" err="1"/>
              <a:t>sulphides</a:t>
            </a:r>
            <a:r>
              <a:rPr lang="en-US" sz="1600" dirty="0"/>
              <a:t> is characterized by lower δ</a:t>
            </a:r>
            <a:r>
              <a:rPr lang="en-US" sz="1600" baseline="30000" dirty="0"/>
              <a:t>18</a:t>
            </a:r>
            <a:r>
              <a:rPr lang="en-US" sz="1600" dirty="0"/>
              <a:t>O values than pre- and post-ore </a:t>
            </a:r>
            <a:r>
              <a:rPr lang="en-US" sz="1600" dirty="0" smtClean="0"/>
              <a:t>carbonates, interpreted </a:t>
            </a:r>
            <a:r>
              <a:rPr lang="en-US" sz="1600" dirty="0"/>
              <a:t>to reflect the higher temperature of mineralization in this </a:t>
            </a:r>
            <a:r>
              <a:rPr lang="en-US" sz="1600" dirty="0" smtClean="0"/>
              <a:t>stage</a:t>
            </a:r>
          </a:p>
        </p:txBody>
      </p:sp>
      <p:grpSp>
        <p:nvGrpSpPr>
          <p:cNvPr id="6" name="Group 5"/>
          <p:cNvGrpSpPr/>
          <p:nvPr/>
        </p:nvGrpSpPr>
        <p:grpSpPr>
          <a:xfrm>
            <a:off x="2062269" y="1548563"/>
            <a:ext cx="8067463" cy="2545908"/>
            <a:chOff x="1352292" y="1363924"/>
            <a:chExt cx="8067463" cy="2545908"/>
          </a:xfrm>
        </p:grpSpPr>
        <p:sp>
          <p:nvSpPr>
            <p:cNvPr id="7" name="TextBox 6"/>
            <p:cNvSpPr txBox="1"/>
            <p:nvPr/>
          </p:nvSpPr>
          <p:spPr>
            <a:xfrm>
              <a:off x="1352292" y="3679000"/>
              <a:ext cx="8067463" cy="230832"/>
            </a:xfrm>
            <a:prstGeom prst="rect">
              <a:avLst/>
            </a:prstGeom>
            <a:noFill/>
          </p:spPr>
          <p:txBody>
            <a:bodyPr wrap="square" rtlCol="0">
              <a:spAutoFit/>
            </a:bodyPr>
            <a:lstStyle/>
            <a:p>
              <a:r>
                <a:rPr lang="en-US" sz="900" i="1" dirty="0" smtClean="0"/>
                <a:t>(data from Akande </a:t>
              </a:r>
              <a:r>
                <a:rPr lang="en-US" sz="900" i="1" dirty="0"/>
                <a:t>and </a:t>
              </a:r>
              <a:r>
                <a:rPr lang="en-US" sz="900" i="1" dirty="0" err="1" smtClean="0"/>
                <a:t>Zentilli</a:t>
              </a:r>
              <a:r>
                <a:rPr lang="en-US" sz="900" i="1" dirty="0" smtClean="0"/>
                <a:t>, 1984; </a:t>
              </a:r>
              <a:r>
                <a:rPr lang="en-US" sz="900" i="1" dirty="0" err="1"/>
                <a:t>Fallara</a:t>
              </a:r>
              <a:r>
                <a:rPr lang="en-US" sz="900" i="1" dirty="0"/>
                <a:t> et </a:t>
              </a:r>
              <a:r>
                <a:rPr lang="en-US" sz="900" i="1" dirty="0" smtClean="0"/>
                <a:t>al., 1998; </a:t>
              </a:r>
              <a:r>
                <a:rPr lang="en-US" sz="900" i="1" dirty="0"/>
                <a:t>and </a:t>
              </a:r>
              <a:r>
                <a:rPr lang="en-US" sz="900" i="1" dirty="0" err="1"/>
                <a:t>Savard</a:t>
              </a:r>
              <a:r>
                <a:rPr lang="en-US" sz="900" i="1" dirty="0"/>
                <a:t> and </a:t>
              </a:r>
              <a:r>
                <a:rPr lang="en-US" sz="900" i="1" dirty="0" err="1" smtClean="0"/>
                <a:t>Kontak</a:t>
              </a:r>
              <a:r>
                <a:rPr lang="en-US" sz="900" i="1" dirty="0" smtClean="0"/>
                <a:t>, 1998)</a:t>
              </a:r>
              <a:endParaRPr lang="en-US" sz="9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2292" y="1363924"/>
              <a:ext cx="8067463" cy="2315076"/>
            </a:xfrm>
            <a:prstGeom prst="rect">
              <a:avLst/>
            </a:prstGeom>
          </p:spPr>
        </p:pic>
      </p:grpSp>
    </p:spTree>
    <p:extLst>
      <p:ext uri="{BB962C8B-B14F-4D97-AF65-F5344CB8AC3E}">
        <p14:creationId xmlns:p14="http://schemas.microsoft.com/office/powerpoint/2010/main" val="837280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Carbon and oxygen isotopes</a:t>
            </a:r>
            <a:endParaRPr lang="en-US" sz="3200" dirty="0"/>
          </a:p>
        </p:txBody>
      </p:sp>
      <p:sp>
        <p:nvSpPr>
          <p:cNvPr id="3" name="Content Placeholder 2"/>
          <p:cNvSpPr>
            <a:spLocks noGrp="1"/>
          </p:cNvSpPr>
          <p:nvPr>
            <p:ph idx="1"/>
          </p:nvPr>
        </p:nvSpPr>
        <p:spPr>
          <a:xfrm>
            <a:off x="428625" y="4193931"/>
            <a:ext cx="10869489" cy="2569593"/>
          </a:xfrm>
        </p:spPr>
        <p:txBody>
          <a:bodyPr numCol="1">
            <a:noAutofit/>
          </a:bodyPr>
          <a:lstStyle/>
          <a:p>
            <a:pPr marL="0" indent="0">
              <a:spcBef>
                <a:spcPts val="1200"/>
              </a:spcBef>
              <a:buNone/>
            </a:pPr>
            <a:r>
              <a:rPr lang="en-US" sz="1600" b="1" i="1" dirty="0" smtClean="0"/>
              <a:t>Jubilee Deposit</a:t>
            </a:r>
          </a:p>
          <a:p>
            <a:pPr>
              <a:spcBef>
                <a:spcPts val="1200"/>
              </a:spcBef>
            </a:pPr>
            <a:r>
              <a:rPr lang="en-US" sz="1600" dirty="0" smtClean="0"/>
              <a:t>Decrease in δ</a:t>
            </a:r>
            <a:r>
              <a:rPr lang="en-US" sz="1600" baseline="30000" dirty="0" smtClean="0"/>
              <a:t>13</a:t>
            </a:r>
            <a:r>
              <a:rPr lang="en-US" sz="1600" dirty="0" smtClean="0"/>
              <a:t>C </a:t>
            </a:r>
            <a:r>
              <a:rPr lang="en-US" sz="1600" dirty="0"/>
              <a:t>values in the pre-mineralization </a:t>
            </a:r>
            <a:r>
              <a:rPr lang="en-US" sz="1600" dirty="0" smtClean="0"/>
              <a:t>carbonates due to oxidation of hydrocarbons, consistent </a:t>
            </a:r>
            <a:r>
              <a:rPr lang="en-US" sz="1600" dirty="0"/>
              <a:t>with low δ</a:t>
            </a:r>
            <a:r>
              <a:rPr lang="en-US" sz="1600" baseline="30000" dirty="0"/>
              <a:t>13</a:t>
            </a:r>
            <a:r>
              <a:rPr lang="en-US" sz="1600" dirty="0"/>
              <a:t>C values </a:t>
            </a:r>
            <a:r>
              <a:rPr lang="en-US" sz="1600" dirty="0" smtClean="0"/>
              <a:t>hydrocarbon </a:t>
            </a:r>
            <a:r>
              <a:rPr lang="en-US" sz="1600" dirty="0"/>
              <a:t>fluid inclusions </a:t>
            </a:r>
            <a:r>
              <a:rPr lang="en-US" sz="1600" dirty="0" smtClean="0"/>
              <a:t>(-</a:t>
            </a:r>
            <a:r>
              <a:rPr lang="en-US" sz="1600" dirty="0"/>
              <a:t>30.1 to -30.8‰; Rogers and </a:t>
            </a:r>
            <a:r>
              <a:rPr lang="en-US" sz="1600" dirty="0" err="1"/>
              <a:t>Savard</a:t>
            </a:r>
            <a:r>
              <a:rPr lang="en-US" sz="1600" dirty="0"/>
              <a:t>, 2002</a:t>
            </a:r>
            <a:r>
              <a:rPr lang="en-US" sz="1600" dirty="0" smtClean="0"/>
              <a:t>)</a:t>
            </a:r>
          </a:p>
          <a:p>
            <a:pPr>
              <a:spcBef>
                <a:spcPts val="1200"/>
              </a:spcBef>
            </a:pPr>
            <a:r>
              <a:rPr lang="en-US" sz="1600" dirty="0" smtClean="0"/>
              <a:t>Subsequent </a:t>
            </a:r>
            <a:r>
              <a:rPr lang="en-US" sz="1600" dirty="0"/>
              <a:t>increase in δ</a:t>
            </a:r>
            <a:r>
              <a:rPr lang="en-US" sz="1600" baseline="30000" dirty="0"/>
              <a:t>13</a:t>
            </a:r>
            <a:r>
              <a:rPr lang="en-US" sz="1600" dirty="0"/>
              <a:t>C values </a:t>
            </a:r>
            <a:r>
              <a:rPr lang="en-US" sz="1600" dirty="0" smtClean="0"/>
              <a:t>during mineralization </a:t>
            </a:r>
            <a:r>
              <a:rPr lang="en-US" sz="1600" dirty="0"/>
              <a:t>phase </a:t>
            </a:r>
            <a:r>
              <a:rPr lang="en-US" sz="1600" dirty="0" smtClean="0"/>
              <a:t>due </a:t>
            </a:r>
            <a:r>
              <a:rPr lang="en-US" sz="1600" dirty="0"/>
              <a:t>to buffering of carbon isotopes by the host </a:t>
            </a:r>
            <a:r>
              <a:rPr lang="en-US" sz="1600" dirty="0" smtClean="0"/>
              <a:t>carbonates</a:t>
            </a:r>
          </a:p>
          <a:p>
            <a:pPr>
              <a:spcBef>
                <a:spcPts val="1200"/>
              </a:spcBef>
            </a:pPr>
            <a:r>
              <a:rPr lang="en-US" sz="1600" dirty="0" smtClean="0"/>
              <a:t>Decrease </a:t>
            </a:r>
            <a:r>
              <a:rPr lang="en-US" sz="1600" dirty="0"/>
              <a:t>in δ</a:t>
            </a:r>
            <a:r>
              <a:rPr lang="en-US" sz="1600" baseline="30000" dirty="0"/>
              <a:t>18</a:t>
            </a:r>
            <a:r>
              <a:rPr lang="en-US" sz="1600" dirty="0"/>
              <a:t>O values associated with the main mineralization phase </a:t>
            </a:r>
            <a:r>
              <a:rPr lang="en-US" sz="1600" dirty="0" smtClean="0"/>
              <a:t>associated </a:t>
            </a:r>
            <a:r>
              <a:rPr lang="en-US" sz="1600" dirty="0"/>
              <a:t>with an influx of higher-temperature metalliferous </a:t>
            </a:r>
            <a:r>
              <a:rPr lang="en-US" sz="1600" dirty="0" smtClean="0"/>
              <a:t>fluid, </a:t>
            </a:r>
            <a:r>
              <a:rPr lang="en-US" sz="1600" dirty="0"/>
              <a:t>but not to the same extent as at Scotia</a:t>
            </a:r>
            <a:endParaRPr lang="en-US" sz="1600" dirty="0" smtClean="0"/>
          </a:p>
          <a:p>
            <a:pPr>
              <a:spcBef>
                <a:spcPts val="1200"/>
              </a:spcBef>
            </a:pPr>
            <a:endParaRPr lang="en-US" sz="1600" dirty="0" smtClean="0"/>
          </a:p>
        </p:txBody>
      </p:sp>
      <p:grpSp>
        <p:nvGrpSpPr>
          <p:cNvPr id="6" name="Group 5"/>
          <p:cNvGrpSpPr/>
          <p:nvPr/>
        </p:nvGrpSpPr>
        <p:grpSpPr>
          <a:xfrm>
            <a:off x="2062269" y="1548563"/>
            <a:ext cx="8067463" cy="2545908"/>
            <a:chOff x="1352292" y="1363924"/>
            <a:chExt cx="8067463" cy="2545908"/>
          </a:xfrm>
        </p:grpSpPr>
        <p:sp>
          <p:nvSpPr>
            <p:cNvPr id="7" name="TextBox 6"/>
            <p:cNvSpPr txBox="1"/>
            <p:nvPr/>
          </p:nvSpPr>
          <p:spPr>
            <a:xfrm>
              <a:off x="1352292" y="3679000"/>
              <a:ext cx="8067463" cy="230832"/>
            </a:xfrm>
            <a:prstGeom prst="rect">
              <a:avLst/>
            </a:prstGeom>
            <a:noFill/>
          </p:spPr>
          <p:txBody>
            <a:bodyPr wrap="square" rtlCol="0">
              <a:spAutoFit/>
            </a:bodyPr>
            <a:lstStyle/>
            <a:p>
              <a:r>
                <a:rPr lang="en-US" sz="900" i="1" dirty="0" smtClean="0"/>
                <a:t>(data from Akande </a:t>
              </a:r>
              <a:r>
                <a:rPr lang="en-US" sz="900" i="1" dirty="0"/>
                <a:t>and </a:t>
              </a:r>
              <a:r>
                <a:rPr lang="en-US" sz="900" i="1" dirty="0" err="1" smtClean="0"/>
                <a:t>Zentilli</a:t>
              </a:r>
              <a:r>
                <a:rPr lang="en-US" sz="900" i="1" dirty="0" smtClean="0"/>
                <a:t>, 1984; </a:t>
              </a:r>
              <a:r>
                <a:rPr lang="en-US" sz="900" i="1" dirty="0" err="1"/>
                <a:t>Fallara</a:t>
              </a:r>
              <a:r>
                <a:rPr lang="en-US" sz="900" i="1" dirty="0"/>
                <a:t> et </a:t>
              </a:r>
              <a:r>
                <a:rPr lang="en-US" sz="900" i="1" dirty="0" smtClean="0"/>
                <a:t>al., 1998; </a:t>
              </a:r>
              <a:r>
                <a:rPr lang="en-US" sz="900" i="1" dirty="0"/>
                <a:t>and </a:t>
              </a:r>
              <a:r>
                <a:rPr lang="en-US" sz="900" i="1" dirty="0" err="1"/>
                <a:t>Savard</a:t>
              </a:r>
              <a:r>
                <a:rPr lang="en-US" sz="900" i="1" dirty="0"/>
                <a:t> and </a:t>
              </a:r>
              <a:r>
                <a:rPr lang="en-US" sz="900" i="1" dirty="0" err="1" smtClean="0"/>
                <a:t>Kontak</a:t>
              </a:r>
              <a:r>
                <a:rPr lang="en-US" sz="900" i="1" dirty="0" smtClean="0"/>
                <a:t>, 1998)</a:t>
              </a:r>
              <a:endParaRPr lang="en-US" sz="9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2292" y="1363924"/>
              <a:ext cx="8067463" cy="2315076"/>
            </a:xfrm>
            <a:prstGeom prst="rect">
              <a:avLst/>
            </a:prstGeom>
          </p:spPr>
        </p:pic>
      </p:grpSp>
    </p:spTree>
    <p:extLst>
      <p:ext uri="{BB962C8B-B14F-4D97-AF65-F5344CB8AC3E}">
        <p14:creationId xmlns:p14="http://schemas.microsoft.com/office/powerpoint/2010/main" val="2167193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Sulphur isotopes</a:t>
            </a:r>
            <a:endParaRPr lang="en-US" sz="3200" dirty="0"/>
          </a:p>
        </p:txBody>
      </p:sp>
      <p:sp>
        <p:nvSpPr>
          <p:cNvPr id="3" name="Content Placeholder 2"/>
          <p:cNvSpPr>
            <a:spLocks noGrp="1"/>
          </p:cNvSpPr>
          <p:nvPr>
            <p:ph idx="1"/>
          </p:nvPr>
        </p:nvSpPr>
        <p:spPr>
          <a:xfrm>
            <a:off x="428626" y="1608992"/>
            <a:ext cx="5602897" cy="4877533"/>
          </a:xfrm>
        </p:spPr>
        <p:txBody>
          <a:bodyPr numCol="1">
            <a:noAutofit/>
          </a:bodyPr>
          <a:lstStyle/>
          <a:p>
            <a:pPr>
              <a:lnSpc>
                <a:spcPct val="125000"/>
              </a:lnSpc>
              <a:spcBef>
                <a:spcPts val="1200"/>
              </a:spcBef>
            </a:pPr>
            <a:r>
              <a:rPr lang="en-US" sz="1600" dirty="0"/>
              <a:t>Sulphur isotope data from </a:t>
            </a:r>
            <a:r>
              <a:rPr lang="en-US" sz="1600" dirty="0" err="1" smtClean="0"/>
              <a:t>evaporites</a:t>
            </a:r>
            <a:r>
              <a:rPr lang="en-US" sz="1600" dirty="0" smtClean="0"/>
              <a:t> show narrow </a:t>
            </a:r>
            <a:r>
              <a:rPr lang="en-US" sz="1600" dirty="0"/>
              <a:t>range of δ</a:t>
            </a:r>
            <a:r>
              <a:rPr lang="en-US" sz="1600" baseline="30000" dirty="0"/>
              <a:t>34</a:t>
            </a:r>
            <a:r>
              <a:rPr lang="en-US" sz="1600" dirty="0"/>
              <a:t>S </a:t>
            </a:r>
            <a:r>
              <a:rPr lang="en-US" sz="1600" dirty="0" smtClean="0"/>
              <a:t>(14.4 </a:t>
            </a:r>
            <a:r>
              <a:rPr lang="en-US" sz="1600" dirty="0"/>
              <a:t>to </a:t>
            </a:r>
            <a:r>
              <a:rPr lang="en-US" sz="1600" dirty="0" smtClean="0"/>
              <a:t>17.4‰), typical </a:t>
            </a:r>
            <a:r>
              <a:rPr lang="en-US" sz="1600" dirty="0"/>
              <a:t>of </a:t>
            </a:r>
            <a:r>
              <a:rPr lang="en-US" sz="1600" dirty="0" err="1"/>
              <a:t>Viséan</a:t>
            </a:r>
            <a:r>
              <a:rPr lang="en-US" sz="1600" dirty="0"/>
              <a:t> </a:t>
            </a:r>
            <a:r>
              <a:rPr lang="en-US" sz="1600" dirty="0" smtClean="0"/>
              <a:t>seawater </a:t>
            </a:r>
            <a:r>
              <a:rPr lang="en-US" sz="1600" dirty="0" err="1" smtClean="0"/>
              <a:t>sulphate</a:t>
            </a:r>
            <a:endParaRPr lang="en-US" sz="1600" dirty="0" smtClean="0"/>
          </a:p>
          <a:p>
            <a:pPr marL="0" indent="0">
              <a:lnSpc>
                <a:spcPct val="125000"/>
              </a:lnSpc>
              <a:spcBef>
                <a:spcPts val="1200"/>
              </a:spcBef>
              <a:buNone/>
            </a:pPr>
            <a:r>
              <a:rPr lang="en-US" sz="1600" b="1" i="1" dirty="0" smtClean="0"/>
              <a:t>Scotia Deposit</a:t>
            </a:r>
          </a:p>
          <a:p>
            <a:pPr>
              <a:lnSpc>
                <a:spcPct val="125000"/>
              </a:lnSpc>
              <a:spcBef>
                <a:spcPts val="1200"/>
              </a:spcBef>
            </a:pPr>
            <a:r>
              <a:rPr lang="en-US" sz="1600" dirty="0" smtClean="0"/>
              <a:t>Pre and main-stage </a:t>
            </a:r>
            <a:r>
              <a:rPr lang="en-US" sz="1600" dirty="0" err="1" smtClean="0"/>
              <a:t>sulphides</a:t>
            </a:r>
            <a:r>
              <a:rPr lang="en-US" sz="1600" dirty="0" smtClean="0"/>
              <a:t> at Scotia Deposit </a:t>
            </a:r>
            <a:r>
              <a:rPr lang="en-US" sz="1600" dirty="0"/>
              <a:t>show narrow range of δ</a:t>
            </a:r>
            <a:r>
              <a:rPr lang="en-US" sz="1600" baseline="30000" dirty="0"/>
              <a:t>34</a:t>
            </a:r>
            <a:r>
              <a:rPr lang="en-US" sz="1600" dirty="0"/>
              <a:t>S values are 7.9 to 13.7‰ </a:t>
            </a:r>
            <a:endParaRPr lang="en-US" sz="1600" dirty="0" smtClean="0"/>
          </a:p>
          <a:p>
            <a:pPr>
              <a:lnSpc>
                <a:spcPct val="125000"/>
              </a:lnSpc>
              <a:spcBef>
                <a:spcPts val="1200"/>
              </a:spcBef>
            </a:pPr>
            <a:r>
              <a:rPr lang="en-US" sz="1600" dirty="0" smtClean="0"/>
              <a:t>TSR at high temperatures </a:t>
            </a:r>
            <a:r>
              <a:rPr lang="en-US" sz="1600" dirty="0"/>
              <a:t>(&gt; </a:t>
            </a:r>
            <a:r>
              <a:rPr lang="en-US" sz="1600" dirty="0" smtClean="0"/>
              <a:t>200°C) is </a:t>
            </a:r>
            <a:r>
              <a:rPr lang="en-US" sz="1600" dirty="0"/>
              <a:t>the most likely process of </a:t>
            </a:r>
            <a:r>
              <a:rPr lang="en-US" sz="1600" dirty="0" err="1"/>
              <a:t>sulphate</a:t>
            </a:r>
            <a:r>
              <a:rPr lang="en-US" sz="1600" dirty="0"/>
              <a:t> </a:t>
            </a:r>
            <a:r>
              <a:rPr lang="en-US" sz="1600" dirty="0" smtClean="0"/>
              <a:t>reduction during mineralization, </a:t>
            </a:r>
            <a:r>
              <a:rPr lang="en-US" sz="1600" dirty="0" err="1" smtClean="0"/>
              <a:t>sulphate</a:t>
            </a:r>
            <a:r>
              <a:rPr lang="en-US" sz="1600" dirty="0" smtClean="0"/>
              <a:t> sourced from overlying evaporates</a:t>
            </a:r>
          </a:p>
          <a:p>
            <a:pPr>
              <a:lnSpc>
                <a:spcPct val="125000"/>
              </a:lnSpc>
              <a:spcBef>
                <a:spcPts val="1200"/>
              </a:spcBef>
            </a:pPr>
            <a:r>
              <a:rPr lang="en-US" sz="1600" dirty="0" smtClean="0"/>
              <a:t>Lack </a:t>
            </a:r>
            <a:r>
              <a:rPr lang="en-US" sz="1600" dirty="0"/>
              <a:t>of strong fractionation between </a:t>
            </a:r>
            <a:r>
              <a:rPr lang="en-US" sz="1600" dirty="0" err="1"/>
              <a:t>sulphate</a:t>
            </a:r>
            <a:r>
              <a:rPr lang="en-US" sz="1600" dirty="0"/>
              <a:t> and </a:t>
            </a:r>
            <a:r>
              <a:rPr lang="en-US" sz="1600" dirty="0" err="1"/>
              <a:t>sulphide</a:t>
            </a:r>
            <a:r>
              <a:rPr lang="en-US" sz="1600" dirty="0"/>
              <a:t> </a:t>
            </a:r>
            <a:r>
              <a:rPr lang="en-US" sz="1600" dirty="0" smtClean="0"/>
              <a:t>may </a:t>
            </a:r>
            <a:r>
              <a:rPr lang="en-US" sz="1600" dirty="0"/>
              <a:t>be due to excess dissolved </a:t>
            </a:r>
            <a:r>
              <a:rPr lang="en-US" sz="1600" dirty="0" err="1"/>
              <a:t>sulphate</a:t>
            </a:r>
            <a:r>
              <a:rPr lang="en-US" sz="1600" dirty="0"/>
              <a:t> </a:t>
            </a:r>
            <a:r>
              <a:rPr lang="en-US" sz="1600" dirty="0" smtClean="0"/>
              <a:t>and </a:t>
            </a:r>
            <a:r>
              <a:rPr lang="en-US" sz="1600" dirty="0"/>
              <a:t>rapid precipitation of </a:t>
            </a:r>
            <a:r>
              <a:rPr lang="en-US" sz="1600" dirty="0" err="1"/>
              <a:t>sulphides</a:t>
            </a:r>
            <a:r>
              <a:rPr lang="en-US" sz="1600" dirty="0"/>
              <a:t> (</a:t>
            </a:r>
            <a:r>
              <a:rPr lang="en-US" sz="1600" dirty="0" err="1"/>
              <a:t>Meshoulam</a:t>
            </a:r>
            <a:r>
              <a:rPr lang="en-US" sz="1600" dirty="0"/>
              <a:t> et al., 2016) </a:t>
            </a:r>
            <a:endParaRPr lang="en-US" sz="1600" dirty="0" smtClean="0"/>
          </a:p>
          <a:p>
            <a:pPr>
              <a:lnSpc>
                <a:spcPct val="125000"/>
              </a:lnSpc>
              <a:spcBef>
                <a:spcPts val="1200"/>
              </a:spcBef>
            </a:pPr>
            <a:r>
              <a:rPr lang="en-US" sz="1600" dirty="0" smtClean="0"/>
              <a:t>Late </a:t>
            </a:r>
            <a:r>
              <a:rPr lang="en-US" sz="1600" dirty="0" err="1" smtClean="0"/>
              <a:t>sulphide</a:t>
            </a:r>
            <a:r>
              <a:rPr lang="en-US" sz="1600" dirty="0" smtClean="0"/>
              <a:t> mineralization due to BSR at </a:t>
            </a:r>
            <a:r>
              <a:rPr lang="en-US" sz="1600" dirty="0"/>
              <a:t>lower temperatures (&lt; </a:t>
            </a:r>
            <a:r>
              <a:rPr lang="en-US" sz="1600" dirty="0" smtClean="0"/>
              <a:t>100°C)</a:t>
            </a:r>
          </a:p>
          <a:p>
            <a:pPr>
              <a:lnSpc>
                <a:spcPct val="125000"/>
              </a:lnSpc>
              <a:spcBef>
                <a:spcPts val="1200"/>
              </a:spcBef>
            </a:pPr>
            <a:endParaRPr lang="en-US" sz="1600" dirty="0" smtClean="0"/>
          </a:p>
        </p:txBody>
      </p:sp>
      <p:sp>
        <p:nvSpPr>
          <p:cNvPr id="7" name="TextBox 6"/>
          <p:cNvSpPr txBox="1"/>
          <p:nvPr/>
        </p:nvSpPr>
        <p:spPr>
          <a:xfrm>
            <a:off x="3848834" y="6532692"/>
            <a:ext cx="7607543" cy="230832"/>
          </a:xfrm>
          <a:prstGeom prst="rect">
            <a:avLst/>
          </a:prstGeom>
          <a:noFill/>
        </p:spPr>
        <p:txBody>
          <a:bodyPr wrap="square" rtlCol="0">
            <a:spAutoFit/>
          </a:bodyPr>
          <a:lstStyle/>
          <a:p>
            <a:r>
              <a:rPr lang="en-US" sz="900" i="1" dirty="0" smtClean="0"/>
              <a:t>(data from </a:t>
            </a:r>
            <a:r>
              <a:rPr lang="en-US" sz="900" i="1" dirty="0"/>
              <a:t>Boyle et al., 1976; Akande and </a:t>
            </a:r>
            <a:r>
              <a:rPr lang="en-US" sz="900" i="1" dirty="0" err="1"/>
              <a:t>Zentilli</a:t>
            </a:r>
            <a:r>
              <a:rPr lang="en-US" sz="900" i="1" dirty="0"/>
              <a:t>, 1984; </a:t>
            </a:r>
            <a:r>
              <a:rPr lang="en-US" sz="900" i="1" dirty="0" err="1"/>
              <a:t>Kontak</a:t>
            </a:r>
            <a:r>
              <a:rPr lang="en-US" sz="900" i="1" dirty="0"/>
              <a:t>, 1992; Dix and Edwards, 1996; </a:t>
            </a:r>
            <a:r>
              <a:rPr lang="en-US" sz="900" i="1" dirty="0" err="1"/>
              <a:t>Fallara</a:t>
            </a:r>
            <a:r>
              <a:rPr lang="en-US" sz="900" i="1" dirty="0"/>
              <a:t>, </a:t>
            </a:r>
            <a:r>
              <a:rPr lang="en-US" sz="900" i="1" dirty="0" smtClean="0"/>
              <a:t>1996; </a:t>
            </a:r>
            <a:r>
              <a:rPr lang="en-US" sz="900" i="1" dirty="0" err="1" smtClean="0"/>
              <a:t>Gibling</a:t>
            </a:r>
            <a:r>
              <a:rPr lang="en-US" sz="900" i="1" dirty="0" smtClean="0"/>
              <a:t> </a:t>
            </a:r>
            <a:r>
              <a:rPr lang="en-US" sz="900" i="1" dirty="0"/>
              <a:t>et al. </a:t>
            </a:r>
            <a:r>
              <a:rPr lang="en-US" sz="900" i="1" dirty="0" smtClean="0"/>
              <a:t>1989; Present </a:t>
            </a:r>
            <a:r>
              <a:rPr lang="en-US" sz="900" i="1" dirty="0"/>
              <a:t>et </a:t>
            </a:r>
            <a:r>
              <a:rPr lang="en-US" sz="900" i="1" dirty="0" smtClean="0"/>
              <a:t>al., 2020)</a:t>
            </a:r>
            <a:endParaRPr lang="en-US" sz="9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9505" y="1397486"/>
            <a:ext cx="4566872" cy="4946200"/>
          </a:xfrm>
          <a:prstGeom prst="rect">
            <a:avLst/>
          </a:prstGeom>
        </p:spPr>
      </p:pic>
    </p:spTree>
    <p:extLst>
      <p:ext uri="{BB962C8B-B14F-4D97-AF65-F5344CB8AC3E}">
        <p14:creationId xmlns:p14="http://schemas.microsoft.com/office/powerpoint/2010/main" val="1987387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Sulphur isotopes</a:t>
            </a:r>
            <a:endParaRPr lang="en-US" sz="3200" dirty="0"/>
          </a:p>
        </p:txBody>
      </p:sp>
      <p:sp>
        <p:nvSpPr>
          <p:cNvPr id="3" name="Content Placeholder 2"/>
          <p:cNvSpPr>
            <a:spLocks noGrp="1"/>
          </p:cNvSpPr>
          <p:nvPr>
            <p:ph idx="1"/>
          </p:nvPr>
        </p:nvSpPr>
        <p:spPr>
          <a:xfrm>
            <a:off x="428626" y="1397486"/>
            <a:ext cx="5602897" cy="5366038"/>
          </a:xfrm>
        </p:spPr>
        <p:txBody>
          <a:bodyPr numCol="1">
            <a:noAutofit/>
          </a:bodyPr>
          <a:lstStyle/>
          <a:p>
            <a:pPr marL="0" indent="0">
              <a:lnSpc>
                <a:spcPct val="125000"/>
              </a:lnSpc>
              <a:spcBef>
                <a:spcPts val="1200"/>
              </a:spcBef>
              <a:buNone/>
            </a:pPr>
            <a:r>
              <a:rPr lang="en-US" sz="1600" b="1" i="1" dirty="0" smtClean="0"/>
              <a:t>Walton </a:t>
            </a:r>
            <a:r>
              <a:rPr lang="en-US" sz="1600" b="1" i="1" dirty="0"/>
              <a:t>Deposit</a:t>
            </a:r>
          </a:p>
          <a:p>
            <a:pPr>
              <a:lnSpc>
                <a:spcPct val="125000"/>
              </a:lnSpc>
              <a:spcBef>
                <a:spcPts val="1200"/>
              </a:spcBef>
            </a:pPr>
            <a:r>
              <a:rPr lang="en-US" sz="1600" dirty="0" err="1" smtClean="0"/>
              <a:t>Baryte</a:t>
            </a:r>
            <a:r>
              <a:rPr lang="en-US" sz="1600" dirty="0" smtClean="0"/>
              <a:t> </a:t>
            </a:r>
            <a:r>
              <a:rPr lang="en-US" sz="1600" dirty="0"/>
              <a:t>enriched in </a:t>
            </a:r>
            <a:r>
              <a:rPr lang="en-US" sz="1600" baseline="30000" dirty="0" smtClean="0"/>
              <a:t>34</a:t>
            </a:r>
            <a:r>
              <a:rPr lang="en-US" sz="1600" dirty="0" smtClean="0"/>
              <a:t>S (14.8 </a:t>
            </a:r>
            <a:r>
              <a:rPr lang="en-US" sz="1600" dirty="0"/>
              <a:t>to 33.6</a:t>
            </a:r>
            <a:r>
              <a:rPr lang="en-US" sz="1600" dirty="0" smtClean="0"/>
              <a:t>‰), </a:t>
            </a:r>
            <a:r>
              <a:rPr lang="en-US" sz="1600" dirty="0"/>
              <a:t>whereas </a:t>
            </a:r>
            <a:r>
              <a:rPr lang="en-US" sz="1600" dirty="0" err="1"/>
              <a:t>sulphides</a:t>
            </a:r>
            <a:r>
              <a:rPr lang="en-US" sz="1600" dirty="0"/>
              <a:t> are characterized by negative δ</a:t>
            </a:r>
            <a:r>
              <a:rPr lang="en-US" sz="1600" baseline="30000" dirty="0"/>
              <a:t>34</a:t>
            </a:r>
            <a:r>
              <a:rPr lang="en-US" sz="1600" dirty="0"/>
              <a:t>S </a:t>
            </a:r>
            <a:r>
              <a:rPr lang="en-US" sz="1600" dirty="0" smtClean="0"/>
              <a:t>values (-</a:t>
            </a:r>
            <a:r>
              <a:rPr lang="en-US" sz="1600" dirty="0"/>
              <a:t>0.2 and -5.7</a:t>
            </a:r>
            <a:r>
              <a:rPr lang="en-US" sz="1600" dirty="0" smtClean="0"/>
              <a:t>‰)</a:t>
            </a:r>
          </a:p>
          <a:p>
            <a:pPr>
              <a:lnSpc>
                <a:spcPct val="125000"/>
              </a:lnSpc>
              <a:spcBef>
                <a:spcPts val="1200"/>
              </a:spcBef>
            </a:pPr>
            <a:r>
              <a:rPr lang="en-US" sz="1600" dirty="0" smtClean="0"/>
              <a:t>High mineralization temperatures (up to 300°C) indicate negative </a:t>
            </a:r>
            <a:r>
              <a:rPr lang="en-US" sz="1600" baseline="30000" dirty="0" smtClean="0"/>
              <a:t>34</a:t>
            </a:r>
            <a:r>
              <a:rPr lang="en-US" sz="1600" dirty="0" smtClean="0"/>
              <a:t>S values cannot be related to BSR</a:t>
            </a:r>
          </a:p>
          <a:p>
            <a:pPr>
              <a:lnSpc>
                <a:spcPct val="125000"/>
              </a:lnSpc>
              <a:spcBef>
                <a:spcPts val="1200"/>
              </a:spcBef>
            </a:pPr>
            <a:r>
              <a:rPr lang="en-US" sz="1600" dirty="0" smtClean="0"/>
              <a:t>Alternative source from </a:t>
            </a:r>
            <a:r>
              <a:rPr lang="en-US" sz="1600" dirty="0"/>
              <a:t>pre-existing reservoir of sediment-derived, </a:t>
            </a:r>
            <a:r>
              <a:rPr lang="en-US" sz="1600" dirty="0" err="1"/>
              <a:t>bacteriogenic</a:t>
            </a:r>
            <a:r>
              <a:rPr lang="en-US" sz="1600" dirty="0"/>
              <a:t> reduced </a:t>
            </a:r>
            <a:r>
              <a:rPr lang="en-US" sz="1600" dirty="0" err="1"/>
              <a:t>s</a:t>
            </a:r>
            <a:r>
              <a:rPr lang="en-US" sz="1600" dirty="0" err="1" smtClean="0"/>
              <a:t>ulphur</a:t>
            </a:r>
            <a:r>
              <a:rPr lang="en-US" sz="1600" dirty="0" smtClean="0"/>
              <a:t> in underlying Horton Group</a:t>
            </a:r>
          </a:p>
          <a:p>
            <a:pPr marL="0" indent="0">
              <a:lnSpc>
                <a:spcPct val="125000"/>
              </a:lnSpc>
              <a:spcBef>
                <a:spcPts val="1200"/>
              </a:spcBef>
              <a:buNone/>
            </a:pPr>
            <a:r>
              <a:rPr lang="en-US" sz="1600" b="1" i="1" dirty="0" smtClean="0"/>
              <a:t>Jubilee and Port au Port</a:t>
            </a:r>
          </a:p>
          <a:p>
            <a:pPr>
              <a:lnSpc>
                <a:spcPct val="125000"/>
              </a:lnSpc>
              <a:spcBef>
                <a:spcPts val="1200"/>
              </a:spcBef>
            </a:pPr>
            <a:r>
              <a:rPr lang="en-US" sz="1600" dirty="0"/>
              <a:t>N</a:t>
            </a:r>
            <a:r>
              <a:rPr lang="en-US" sz="1600" dirty="0" smtClean="0"/>
              <a:t>egative </a:t>
            </a:r>
            <a:r>
              <a:rPr lang="en-US" sz="1600" dirty="0"/>
              <a:t>δ</a:t>
            </a:r>
            <a:r>
              <a:rPr lang="en-US" sz="1600" baseline="30000" dirty="0"/>
              <a:t>34</a:t>
            </a:r>
            <a:r>
              <a:rPr lang="en-US" sz="1600" dirty="0"/>
              <a:t>S values in pre-mineralization </a:t>
            </a:r>
            <a:r>
              <a:rPr lang="en-US" sz="1600" dirty="0" err="1"/>
              <a:t>sulphides</a:t>
            </a:r>
            <a:r>
              <a:rPr lang="en-US" sz="1600" dirty="0"/>
              <a:t> are consistent </a:t>
            </a:r>
            <a:r>
              <a:rPr lang="en-US" sz="1600" dirty="0" smtClean="0"/>
              <a:t>with </a:t>
            </a:r>
            <a:r>
              <a:rPr lang="en-US" sz="1600" dirty="0"/>
              <a:t>early BSR (during hydrocarbon </a:t>
            </a:r>
            <a:r>
              <a:rPr lang="en-US" sz="1600" dirty="0" smtClean="0"/>
              <a:t>generation?)</a:t>
            </a:r>
          </a:p>
          <a:p>
            <a:pPr>
              <a:lnSpc>
                <a:spcPct val="125000"/>
              </a:lnSpc>
              <a:spcBef>
                <a:spcPts val="1200"/>
              </a:spcBef>
            </a:pPr>
            <a:r>
              <a:rPr lang="en-US" sz="1600" dirty="0"/>
              <a:t>TSR </a:t>
            </a:r>
            <a:r>
              <a:rPr lang="en-US" sz="1600" dirty="0" smtClean="0"/>
              <a:t>of </a:t>
            </a:r>
            <a:r>
              <a:rPr lang="en-US" sz="1600" dirty="0" err="1" smtClean="0"/>
              <a:t>sulphate</a:t>
            </a:r>
            <a:r>
              <a:rPr lang="en-US" sz="1600" dirty="0" smtClean="0"/>
              <a:t> from overlying </a:t>
            </a:r>
            <a:r>
              <a:rPr lang="en-US" sz="1600" dirty="0" err="1" smtClean="0"/>
              <a:t>evaporites</a:t>
            </a:r>
            <a:r>
              <a:rPr lang="en-US" sz="1600" dirty="0" smtClean="0"/>
              <a:t> </a:t>
            </a:r>
            <a:r>
              <a:rPr lang="en-US" sz="1600" dirty="0"/>
              <a:t>the dominant process during the main phase of mineralization</a:t>
            </a:r>
            <a:endParaRPr lang="en-US" sz="1600" dirty="0" smtClean="0"/>
          </a:p>
        </p:txBody>
      </p:sp>
      <p:sp>
        <p:nvSpPr>
          <p:cNvPr id="9" name="TextBox 8"/>
          <p:cNvSpPr txBox="1"/>
          <p:nvPr/>
        </p:nvSpPr>
        <p:spPr>
          <a:xfrm>
            <a:off x="3848834" y="6532692"/>
            <a:ext cx="7607543" cy="230832"/>
          </a:xfrm>
          <a:prstGeom prst="rect">
            <a:avLst/>
          </a:prstGeom>
          <a:noFill/>
        </p:spPr>
        <p:txBody>
          <a:bodyPr wrap="square" rtlCol="0">
            <a:spAutoFit/>
          </a:bodyPr>
          <a:lstStyle/>
          <a:p>
            <a:r>
              <a:rPr lang="en-US" sz="900" i="1" dirty="0" smtClean="0"/>
              <a:t>(data from </a:t>
            </a:r>
            <a:r>
              <a:rPr lang="en-US" sz="900" i="1" dirty="0"/>
              <a:t>Boyle et al., 1976; Akande and </a:t>
            </a:r>
            <a:r>
              <a:rPr lang="en-US" sz="900" i="1" dirty="0" err="1"/>
              <a:t>Zentilli</a:t>
            </a:r>
            <a:r>
              <a:rPr lang="en-US" sz="900" i="1" dirty="0"/>
              <a:t>, 1984; </a:t>
            </a:r>
            <a:r>
              <a:rPr lang="en-US" sz="900" i="1" dirty="0" err="1"/>
              <a:t>Kontak</a:t>
            </a:r>
            <a:r>
              <a:rPr lang="en-US" sz="900" i="1" dirty="0"/>
              <a:t>, 1992; Dix and Edwards, 1996; </a:t>
            </a:r>
            <a:r>
              <a:rPr lang="en-US" sz="900" i="1" dirty="0" err="1"/>
              <a:t>Fallara</a:t>
            </a:r>
            <a:r>
              <a:rPr lang="en-US" sz="900" i="1" dirty="0"/>
              <a:t>, </a:t>
            </a:r>
            <a:r>
              <a:rPr lang="en-US" sz="900" i="1" dirty="0" smtClean="0"/>
              <a:t>1996; </a:t>
            </a:r>
            <a:r>
              <a:rPr lang="en-US" sz="900" i="1" dirty="0" err="1" smtClean="0"/>
              <a:t>Gibling</a:t>
            </a:r>
            <a:r>
              <a:rPr lang="en-US" sz="900" i="1" dirty="0" smtClean="0"/>
              <a:t> </a:t>
            </a:r>
            <a:r>
              <a:rPr lang="en-US" sz="900" i="1" dirty="0"/>
              <a:t>et al. </a:t>
            </a:r>
            <a:r>
              <a:rPr lang="en-US" sz="900" i="1" dirty="0" smtClean="0"/>
              <a:t>1989; Present </a:t>
            </a:r>
            <a:r>
              <a:rPr lang="en-US" sz="900" i="1" dirty="0"/>
              <a:t>et </a:t>
            </a:r>
            <a:r>
              <a:rPr lang="en-US" sz="900" i="1" dirty="0" smtClean="0"/>
              <a:t>al., 2020)</a:t>
            </a:r>
            <a:endParaRPr lang="en-US" sz="9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9505" y="1397486"/>
            <a:ext cx="4566872" cy="4946200"/>
          </a:xfrm>
          <a:prstGeom prst="rect">
            <a:avLst/>
          </a:prstGeom>
        </p:spPr>
      </p:pic>
    </p:spTree>
    <p:extLst>
      <p:ext uri="{BB962C8B-B14F-4D97-AF65-F5344CB8AC3E}">
        <p14:creationId xmlns:p14="http://schemas.microsoft.com/office/powerpoint/2010/main" val="465293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Lead isotopes</a:t>
            </a:r>
            <a:endParaRPr lang="en-US" sz="3200" dirty="0"/>
          </a:p>
        </p:txBody>
      </p:sp>
      <p:sp>
        <p:nvSpPr>
          <p:cNvPr id="3" name="Content Placeholder 2"/>
          <p:cNvSpPr>
            <a:spLocks noGrp="1"/>
          </p:cNvSpPr>
          <p:nvPr>
            <p:ph idx="1"/>
          </p:nvPr>
        </p:nvSpPr>
        <p:spPr>
          <a:xfrm>
            <a:off x="4852425" y="1802423"/>
            <a:ext cx="6603952" cy="4308232"/>
          </a:xfrm>
        </p:spPr>
        <p:txBody>
          <a:bodyPr numCol="1">
            <a:noAutofit/>
          </a:bodyPr>
          <a:lstStyle/>
          <a:p>
            <a:pPr>
              <a:lnSpc>
                <a:spcPct val="150000"/>
              </a:lnSpc>
              <a:spcBef>
                <a:spcPts val="1200"/>
              </a:spcBef>
            </a:pPr>
            <a:r>
              <a:rPr lang="en-US" sz="1600" dirty="0" smtClean="0"/>
              <a:t>Data </a:t>
            </a:r>
            <a:r>
              <a:rPr lang="en-US" sz="1600" dirty="0"/>
              <a:t>from individual deposits define discrete, tightly spaced </a:t>
            </a:r>
            <a:r>
              <a:rPr lang="en-US" sz="1600" dirty="0" smtClean="0"/>
              <a:t>grouping, and overlap data from smaller occurrences in individual sub-basins</a:t>
            </a:r>
          </a:p>
          <a:p>
            <a:pPr>
              <a:lnSpc>
                <a:spcPct val="150000"/>
              </a:lnSpc>
              <a:spcBef>
                <a:spcPts val="1200"/>
              </a:spcBef>
            </a:pPr>
            <a:r>
              <a:rPr lang="en-US" sz="1600" dirty="0" smtClean="0"/>
              <a:t>Homogeneous </a:t>
            </a:r>
            <a:r>
              <a:rPr lang="en-US" sz="1600" dirty="0" err="1"/>
              <a:t>Pb</a:t>
            </a:r>
            <a:r>
              <a:rPr lang="en-US" sz="1600" dirty="0"/>
              <a:t> isotope signature </a:t>
            </a:r>
            <a:r>
              <a:rPr lang="en-US" sz="1600" dirty="0" smtClean="0"/>
              <a:t>from individual deposits </a:t>
            </a:r>
            <a:r>
              <a:rPr lang="en-US" sz="1600" dirty="0"/>
              <a:t>reflecting a local lead source specific to each </a:t>
            </a:r>
            <a:r>
              <a:rPr lang="en-US" sz="1600" dirty="0" smtClean="0"/>
              <a:t>sub-basin, with </a:t>
            </a:r>
            <a:r>
              <a:rPr lang="en-US" sz="1600" dirty="0"/>
              <a:t>deeply circulating brines leaching metals from underlying basement rocks </a:t>
            </a:r>
          </a:p>
          <a:p>
            <a:pPr>
              <a:lnSpc>
                <a:spcPct val="150000"/>
              </a:lnSpc>
              <a:spcBef>
                <a:spcPts val="1200"/>
              </a:spcBef>
            </a:pPr>
            <a:r>
              <a:rPr lang="en-US" sz="1600" dirty="0" smtClean="0"/>
              <a:t>Variability </a:t>
            </a:r>
            <a:r>
              <a:rPr lang="en-US" sz="1600" dirty="0"/>
              <a:t>in the sedimentary provenance of the source rocks </a:t>
            </a:r>
            <a:r>
              <a:rPr lang="en-US" sz="1600" dirty="0" smtClean="0"/>
              <a:t>led </a:t>
            </a:r>
            <a:r>
              <a:rPr lang="en-US" sz="1600" dirty="0"/>
              <a:t>to variable lead isotopic signatures in each </a:t>
            </a:r>
            <a:r>
              <a:rPr lang="en-US" sz="1600" dirty="0" smtClean="0"/>
              <a:t>sub-basin</a:t>
            </a:r>
          </a:p>
          <a:p>
            <a:pPr lvl="1">
              <a:lnSpc>
                <a:spcPct val="150000"/>
              </a:lnSpc>
              <a:spcBef>
                <a:spcPts val="1200"/>
              </a:spcBef>
            </a:pPr>
            <a:r>
              <a:rPr lang="en-US" sz="1400" dirty="0"/>
              <a:t>M</a:t>
            </a:r>
            <a:r>
              <a:rPr lang="en-US" sz="1400" dirty="0" smtClean="0"/>
              <a:t>ore </a:t>
            </a:r>
            <a:r>
              <a:rPr lang="en-US" sz="1400" dirty="0"/>
              <a:t>radiogenic signature of galena in the River Denys sub-basin related to exhumation and erosion of Devonian to Neoproterozoic igneous rocks of the adjacent Mira terrane (Sangster et al., 1998c; Force and Barr, 2012). </a:t>
            </a:r>
            <a:endParaRPr lang="en-US" sz="14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796" y="1397486"/>
            <a:ext cx="4014224" cy="5318771"/>
          </a:xfrm>
          <a:prstGeom prst="rect">
            <a:avLst/>
          </a:prstGeom>
        </p:spPr>
      </p:pic>
      <p:sp>
        <p:nvSpPr>
          <p:cNvPr id="7" name="TextBox 6"/>
          <p:cNvSpPr txBox="1"/>
          <p:nvPr/>
        </p:nvSpPr>
        <p:spPr>
          <a:xfrm>
            <a:off x="4551020" y="6394192"/>
            <a:ext cx="6905357" cy="369332"/>
          </a:xfrm>
          <a:prstGeom prst="rect">
            <a:avLst/>
          </a:prstGeom>
          <a:noFill/>
        </p:spPr>
        <p:txBody>
          <a:bodyPr wrap="square" rtlCol="0">
            <a:spAutoFit/>
          </a:bodyPr>
          <a:lstStyle/>
          <a:p>
            <a:r>
              <a:rPr lang="en-US" sz="900" i="1" dirty="0" smtClean="0"/>
              <a:t>(data </a:t>
            </a:r>
            <a:r>
              <a:rPr lang="en-US" sz="900" i="1" dirty="0"/>
              <a:t>from Akande, 1982; Akande and </a:t>
            </a:r>
            <a:r>
              <a:rPr lang="en-US" sz="900" i="1" dirty="0" err="1"/>
              <a:t>Zentilli</a:t>
            </a:r>
            <a:r>
              <a:rPr lang="en-US" sz="900" i="1" dirty="0"/>
              <a:t>, 1984; </a:t>
            </a:r>
            <a:r>
              <a:rPr lang="en-US" sz="900" i="1" dirty="0" err="1"/>
              <a:t>Swinden</a:t>
            </a:r>
            <a:r>
              <a:rPr lang="en-US" sz="900" i="1" dirty="0"/>
              <a:t> et al., 1988; </a:t>
            </a:r>
            <a:r>
              <a:rPr lang="en-US" sz="900" i="1" dirty="0" err="1"/>
              <a:t>Ravenhurst</a:t>
            </a:r>
            <a:r>
              <a:rPr lang="en-US" sz="900" i="1" dirty="0"/>
              <a:t> et al., 1989; Sangster and </a:t>
            </a:r>
            <a:r>
              <a:rPr lang="en-US" sz="900" i="1" dirty="0" err="1"/>
              <a:t>Vaillancourt</a:t>
            </a:r>
            <a:r>
              <a:rPr lang="en-US" sz="900" i="1" dirty="0"/>
              <a:t>, 1990; Dix and Edwards, 1996; and Sangster et al., 1998)</a:t>
            </a:r>
            <a:endParaRPr lang="en-US" sz="900" dirty="0"/>
          </a:p>
        </p:txBody>
      </p:sp>
    </p:spTree>
    <p:extLst>
      <p:ext uri="{BB962C8B-B14F-4D97-AF65-F5344CB8AC3E}">
        <p14:creationId xmlns:p14="http://schemas.microsoft.com/office/powerpoint/2010/main" val="2462716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Maritimes Basin</a:t>
            </a:r>
            <a:endParaRPr lang="en-US" sz="3200" dirty="0"/>
          </a:p>
        </p:txBody>
      </p:sp>
      <p:sp>
        <p:nvSpPr>
          <p:cNvPr id="3" name="Content Placeholder 2"/>
          <p:cNvSpPr>
            <a:spLocks noGrp="1"/>
          </p:cNvSpPr>
          <p:nvPr>
            <p:ph idx="1"/>
          </p:nvPr>
        </p:nvSpPr>
        <p:spPr>
          <a:xfrm>
            <a:off x="613262" y="2079972"/>
            <a:ext cx="4196130" cy="3472962"/>
          </a:xfrm>
        </p:spPr>
        <p:txBody>
          <a:bodyPr numCol="1">
            <a:noAutofit/>
          </a:bodyPr>
          <a:lstStyle/>
          <a:p>
            <a:pPr>
              <a:lnSpc>
                <a:spcPct val="150000"/>
              </a:lnSpc>
              <a:spcBef>
                <a:spcPts val="1200"/>
              </a:spcBef>
            </a:pPr>
            <a:r>
              <a:rPr lang="en-US" sz="1600" dirty="0" smtClean="0"/>
              <a:t>Maritimes Basin sedimentary rocks underlie much of eastern Canada, from New Brunswick to Newfoundland and Labrador</a:t>
            </a:r>
          </a:p>
          <a:p>
            <a:pPr>
              <a:lnSpc>
                <a:spcPct val="150000"/>
              </a:lnSpc>
              <a:spcBef>
                <a:spcPts val="1200"/>
              </a:spcBef>
            </a:pPr>
            <a:r>
              <a:rPr lang="en-US" sz="1600" dirty="0" smtClean="0"/>
              <a:t>Represents a &gt; 12km thick succession </a:t>
            </a:r>
            <a:r>
              <a:rPr lang="en-US" sz="1600" dirty="0"/>
              <a:t>of Devonian to early Permian strata </a:t>
            </a:r>
            <a:r>
              <a:rPr lang="en-US" sz="1600" dirty="0" smtClean="0"/>
              <a:t>deposited during </a:t>
            </a:r>
            <a:r>
              <a:rPr lang="en-US" sz="1600" dirty="0"/>
              <a:t>the </a:t>
            </a:r>
            <a:r>
              <a:rPr lang="en-US" sz="1600" dirty="0" err="1"/>
              <a:t>Neoacadian</a:t>
            </a:r>
            <a:r>
              <a:rPr lang="en-US" sz="1600" dirty="0"/>
              <a:t> to </a:t>
            </a:r>
            <a:r>
              <a:rPr lang="en-US" sz="1600" dirty="0" err="1"/>
              <a:t>Alleghanian</a:t>
            </a:r>
            <a:r>
              <a:rPr lang="en-US" sz="1600" dirty="0"/>
              <a:t> </a:t>
            </a:r>
            <a:r>
              <a:rPr lang="en-US" sz="1600" dirty="0" err="1"/>
              <a:t>orogenies</a:t>
            </a:r>
            <a:r>
              <a:rPr lang="en-US" sz="1600" dirty="0"/>
              <a:t> (Murphy et al., 2011; Waldron et al., 2015; </a:t>
            </a:r>
            <a:r>
              <a:rPr lang="en-US" sz="1600" dirty="0" err="1"/>
              <a:t>Gibling</a:t>
            </a:r>
            <a:r>
              <a:rPr lang="en-US" sz="1600" dirty="0"/>
              <a:t> et al., 2019</a:t>
            </a:r>
            <a:r>
              <a:rPr lang="en-US" sz="1600" dirty="0" smtClean="0"/>
              <a:t>)</a:t>
            </a:r>
          </a:p>
        </p:txBody>
      </p:sp>
      <p:sp>
        <p:nvSpPr>
          <p:cNvPr id="7" name="TextBox 6"/>
          <p:cNvSpPr txBox="1"/>
          <p:nvPr/>
        </p:nvSpPr>
        <p:spPr>
          <a:xfrm>
            <a:off x="5108330" y="6252533"/>
            <a:ext cx="6772453" cy="461665"/>
          </a:xfrm>
          <a:prstGeom prst="rect">
            <a:avLst/>
          </a:prstGeom>
          <a:noFill/>
        </p:spPr>
        <p:txBody>
          <a:bodyPr wrap="square" rtlCol="0">
            <a:spAutoFit/>
          </a:bodyPr>
          <a:lstStyle/>
          <a:p>
            <a:r>
              <a:rPr lang="en-US" sz="1200" dirty="0" smtClean="0"/>
              <a:t>Extent of the Maritimes Basin, showing location of deposits studied (</a:t>
            </a:r>
            <a:r>
              <a:rPr lang="da-DK" sz="1200" dirty="0"/>
              <a:t>m</a:t>
            </a:r>
            <a:r>
              <a:rPr lang="da-DK" sz="1200" dirty="0" smtClean="0"/>
              <a:t>odified from Gibling et al., 2019)</a:t>
            </a:r>
            <a:endParaRPr lang="en-US" sz="1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8331" y="1397486"/>
            <a:ext cx="6772453" cy="4837934"/>
          </a:xfrm>
          <a:prstGeom prst="rect">
            <a:avLst/>
          </a:prstGeom>
        </p:spPr>
      </p:pic>
    </p:spTree>
    <p:extLst>
      <p:ext uri="{BB962C8B-B14F-4D97-AF65-F5344CB8AC3E}">
        <p14:creationId xmlns:p14="http://schemas.microsoft.com/office/powerpoint/2010/main" val="829205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Summary of deposit features</a:t>
            </a:r>
            <a:endParaRPr lang="en-US" sz="3200" dirty="0"/>
          </a:p>
        </p:txBody>
      </p:sp>
      <p:graphicFrame>
        <p:nvGraphicFramePr>
          <p:cNvPr id="4" name="Object 3"/>
          <p:cNvGraphicFramePr>
            <a:graphicFrameLocks noChangeAspect="1"/>
          </p:cNvGraphicFramePr>
          <p:nvPr>
            <p:extLst>
              <p:ext uri="{D42A27DB-BD31-4B8C-83A1-F6EECF244321}">
                <p14:modId xmlns:p14="http://schemas.microsoft.com/office/powerpoint/2010/main" val="127882269"/>
              </p:ext>
            </p:extLst>
          </p:nvPr>
        </p:nvGraphicFramePr>
        <p:xfrm>
          <a:off x="1066800" y="1712911"/>
          <a:ext cx="10058400" cy="4186962"/>
        </p:xfrm>
        <a:graphic>
          <a:graphicData uri="http://schemas.openxmlformats.org/presentationml/2006/ole">
            <mc:AlternateContent xmlns:mc="http://schemas.openxmlformats.org/markup-compatibility/2006">
              <mc:Choice xmlns:v="urn:schemas-microsoft-com:vml" Requires="v">
                <p:oleObj spid="_x0000_s4128" name="Worksheet" r:id="rId3" imgW="8237255" imgH="3428859" progId="Excel.Sheet.12">
                  <p:embed/>
                </p:oleObj>
              </mc:Choice>
              <mc:Fallback>
                <p:oleObj name="Worksheet" r:id="rId3" imgW="8237255" imgH="3428859" progId="Excel.Sheet.12">
                  <p:embed/>
                  <p:pic>
                    <p:nvPicPr>
                      <p:cNvPr id="0" name=""/>
                      <p:cNvPicPr/>
                      <p:nvPr/>
                    </p:nvPicPr>
                    <p:blipFill>
                      <a:blip r:embed="rId4"/>
                      <a:stretch>
                        <a:fillRect/>
                      </a:stretch>
                    </p:blipFill>
                    <p:spPr>
                      <a:xfrm>
                        <a:off x="1066800" y="1712911"/>
                        <a:ext cx="10058400" cy="4186962"/>
                      </a:xfrm>
                      <a:prstGeom prst="rect">
                        <a:avLst/>
                      </a:prstGeom>
                    </p:spPr>
                  </p:pic>
                </p:oleObj>
              </mc:Fallback>
            </mc:AlternateContent>
          </a:graphicData>
        </a:graphic>
      </p:graphicFrame>
    </p:spTree>
    <p:extLst>
      <p:ext uri="{BB962C8B-B14F-4D97-AF65-F5344CB8AC3E}">
        <p14:creationId xmlns:p14="http://schemas.microsoft.com/office/powerpoint/2010/main" val="24624608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Summary of deposit features</a:t>
            </a:r>
            <a:endParaRPr lang="en-US" sz="3200" dirty="0"/>
          </a:p>
        </p:txBody>
      </p:sp>
      <p:graphicFrame>
        <p:nvGraphicFramePr>
          <p:cNvPr id="6" name="Object 5"/>
          <p:cNvGraphicFramePr>
            <a:graphicFrameLocks noChangeAspect="1"/>
          </p:cNvGraphicFramePr>
          <p:nvPr>
            <p:extLst>
              <p:ext uri="{D42A27DB-BD31-4B8C-83A1-F6EECF244321}">
                <p14:modId xmlns:p14="http://schemas.microsoft.com/office/powerpoint/2010/main" val="3471041464"/>
              </p:ext>
            </p:extLst>
          </p:nvPr>
        </p:nvGraphicFramePr>
        <p:xfrm>
          <a:off x="1066800" y="1808163"/>
          <a:ext cx="9769475" cy="3941762"/>
        </p:xfrm>
        <a:graphic>
          <a:graphicData uri="http://schemas.openxmlformats.org/presentationml/2006/ole">
            <mc:AlternateContent xmlns:mc="http://schemas.openxmlformats.org/markup-compatibility/2006">
              <mc:Choice xmlns:v="urn:schemas-microsoft-com:vml" Requires="v">
                <p:oleObj spid="_x0000_s5153" name="Worksheet" r:id="rId3" imgW="8000914" imgH="3228879" progId="Excel.Sheet.12">
                  <p:embed/>
                </p:oleObj>
              </mc:Choice>
              <mc:Fallback>
                <p:oleObj name="Worksheet" r:id="rId3" imgW="8000914" imgH="3228879" progId="Excel.Sheet.12">
                  <p:embed/>
                  <p:pic>
                    <p:nvPicPr>
                      <p:cNvPr id="0" name=""/>
                      <p:cNvPicPr/>
                      <p:nvPr/>
                    </p:nvPicPr>
                    <p:blipFill>
                      <a:blip r:embed="rId4"/>
                      <a:stretch>
                        <a:fillRect/>
                      </a:stretch>
                    </p:blipFill>
                    <p:spPr>
                      <a:xfrm>
                        <a:off x="1066800" y="1808163"/>
                        <a:ext cx="9769475" cy="3941762"/>
                      </a:xfrm>
                      <a:prstGeom prst="rect">
                        <a:avLst/>
                      </a:prstGeom>
                    </p:spPr>
                  </p:pic>
                </p:oleObj>
              </mc:Fallback>
            </mc:AlternateContent>
          </a:graphicData>
        </a:graphic>
      </p:graphicFrame>
    </p:spTree>
    <p:extLst>
      <p:ext uri="{BB962C8B-B14F-4D97-AF65-F5344CB8AC3E}">
        <p14:creationId xmlns:p14="http://schemas.microsoft.com/office/powerpoint/2010/main" val="31383221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Classification of sedimentary hosted Zn-</a:t>
            </a:r>
            <a:r>
              <a:rPr lang="en-US" sz="3200" dirty="0" err="1" smtClean="0"/>
              <a:t>Pb</a:t>
            </a:r>
            <a:r>
              <a:rPr lang="en-US" sz="3200" dirty="0" smtClean="0"/>
              <a:t> occurrences</a:t>
            </a:r>
            <a:r>
              <a:rPr lang="en-US" sz="3200" dirty="0"/>
              <a:t>: MVT, Irish Type or </a:t>
            </a:r>
            <a:r>
              <a:rPr lang="en-US" sz="3200" dirty="0" smtClean="0"/>
              <a:t>SEDEX/CD?</a:t>
            </a:r>
            <a:endParaRPr lang="en-US" sz="3200" dirty="0"/>
          </a:p>
        </p:txBody>
      </p:sp>
      <p:graphicFrame>
        <p:nvGraphicFramePr>
          <p:cNvPr id="5" name="Diagram 4"/>
          <p:cNvGraphicFramePr/>
          <p:nvPr>
            <p:extLst>
              <p:ext uri="{D42A27DB-BD31-4B8C-83A1-F6EECF244321}">
                <p14:modId xmlns:p14="http://schemas.microsoft.com/office/powerpoint/2010/main" val="1373584578"/>
              </p:ext>
            </p:extLst>
          </p:nvPr>
        </p:nvGraphicFramePr>
        <p:xfrm>
          <a:off x="371475" y="1714501"/>
          <a:ext cx="1144905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3821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Generalized genetic </a:t>
            </a:r>
            <a:r>
              <a:rPr lang="en-US" sz="3200" dirty="0"/>
              <a:t>model for Zn-</a:t>
            </a:r>
            <a:r>
              <a:rPr lang="en-US" sz="3200" dirty="0" err="1"/>
              <a:t>Pb</a:t>
            </a:r>
            <a:r>
              <a:rPr lang="en-US" sz="3200" dirty="0"/>
              <a:t> mineralization in Maritimes Basin</a:t>
            </a:r>
          </a:p>
        </p:txBody>
      </p:sp>
      <p:sp>
        <p:nvSpPr>
          <p:cNvPr id="3" name="Content Placeholder 2"/>
          <p:cNvSpPr>
            <a:spLocks noGrp="1"/>
          </p:cNvSpPr>
          <p:nvPr>
            <p:ph idx="1"/>
          </p:nvPr>
        </p:nvSpPr>
        <p:spPr>
          <a:xfrm>
            <a:off x="9029700" y="1846385"/>
            <a:ext cx="2778368" cy="4580791"/>
          </a:xfrm>
        </p:spPr>
        <p:txBody>
          <a:bodyPr numCol="1">
            <a:noAutofit/>
          </a:bodyPr>
          <a:lstStyle/>
          <a:p>
            <a:pPr>
              <a:lnSpc>
                <a:spcPct val="125000"/>
              </a:lnSpc>
              <a:spcBef>
                <a:spcPts val="1200"/>
              </a:spcBef>
            </a:pPr>
            <a:r>
              <a:rPr lang="en-US" sz="1600" dirty="0"/>
              <a:t>D</a:t>
            </a:r>
            <a:r>
              <a:rPr lang="en-US" sz="1600" dirty="0" smtClean="0"/>
              <a:t>eposition </a:t>
            </a:r>
            <a:r>
              <a:rPr lang="en-US" sz="1600" dirty="0"/>
              <a:t>of a regional carbonate unit at the base of the Windsor </a:t>
            </a:r>
            <a:r>
              <a:rPr lang="en-US" sz="1600" dirty="0" smtClean="0"/>
              <a:t>Group, overlain </a:t>
            </a:r>
            <a:r>
              <a:rPr lang="en-US" sz="1600" dirty="0"/>
              <a:t>by a thick </a:t>
            </a:r>
            <a:r>
              <a:rPr lang="en-US" sz="1600" dirty="0" err="1"/>
              <a:t>evaporite</a:t>
            </a:r>
            <a:r>
              <a:rPr lang="en-US" sz="1600" dirty="0"/>
              <a:t> succession </a:t>
            </a:r>
            <a:r>
              <a:rPr lang="en-US" sz="1600" dirty="0" smtClean="0"/>
              <a:t>representing </a:t>
            </a:r>
            <a:r>
              <a:rPr lang="en-US" sz="1600" dirty="0"/>
              <a:t>a proximal source of </a:t>
            </a:r>
            <a:r>
              <a:rPr lang="en-US" sz="1600" dirty="0" err="1"/>
              <a:t>sulphur</a:t>
            </a:r>
            <a:r>
              <a:rPr lang="en-US" sz="1600" dirty="0"/>
              <a:t> for later </a:t>
            </a:r>
            <a:r>
              <a:rPr lang="en-US" sz="1600" dirty="0" smtClean="0"/>
              <a:t>mineralizing systems</a:t>
            </a:r>
          </a:p>
          <a:p>
            <a:pPr>
              <a:lnSpc>
                <a:spcPct val="125000"/>
              </a:lnSpc>
              <a:spcBef>
                <a:spcPts val="1200"/>
              </a:spcBef>
            </a:pPr>
            <a:r>
              <a:rPr lang="en-US" sz="1600" dirty="0"/>
              <a:t>L</a:t>
            </a:r>
            <a:r>
              <a:rPr lang="en-US" sz="1600" dirty="0" smtClean="0"/>
              <a:t>ocal </a:t>
            </a:r>
            <a:r>
              <a:rPr lang="en-US" sz="1600" dirty="0"/>
              <a:t>conditions at the time of deposition </a:t>
            </a:r>
            <a:r>
              <a:rPr lang="en-US" sz="1600" dirty="0" smtClean="0"/>
              <a:t>or </a:t>
            </a:r>
            <a:r>
              <a:rPr lang="en-US" sz="1600" dirty="0"/>
              <a:t>during later alteration and tectono-hydraulic fracturing created significant porosity and/or permeability</a:t>
            </a:r>
            <a:endParaRPr lang="en-US" sz="16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611" y="1988522"/>
            <a:ext cx="8383490" cy="4184339"/>
          </a:xfrm>
          <a:prstGeom prst="rect">
            <a:avLst/>
          </a:prstGeom>
        </p:spPr>
      </p:pic>
    </p:spTree>
    <p:extLst>
      <p:ext uri="{BB962C8B-B14F-4D97-AF65-F5344CB8AC3E}">
        <p14:creationId xmlns:p14="http://schemas.microsoft.com/office/powerpoint/2010/main" val="30023989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Generalized genetic </a:t>
            </a:r>
            <a:r>
              <a:rPr lang="en-US" sz="3200" dirty="0"/>
              <a:t>model for Zn-</a:t>
            </a:r>
            <a:r>
              <a:rPr lang="en-US" sz="3200" dirty="0" err="1"/>
              <a:t>Pb</a:t>
            </a:r>
            <a:r>
              <a:rPr lang="en-US" sz="3200" dirty="0"/>
              <a:t> mineralization in Maritimes Basin</a:t>
            </a:r>
          </a:p>
        </p:txBody>
      </p:sp>
      <p:sp>
        <p:nvSpPr>
          <p:cNvPr id="3" name="Content Placeholder 2"/>
          <p:cNvSpPr>
            <a:spLocks noGrp="1"/>
          </p:cNvSpPr>
          <p:nvPr>
            <p:ph idx="1"/>
          </p:nvPr>
        </p:nvSpPr>
        <p:spPr>
          <a:xfrm>
            <a:off x="9029700" y="1846385"/>
            <a:ext cx="2778368" cy="4580791"/>
          </a:xfrm>
        </p:spPr>
        <p:txBody>
          <a:bodyPr numCol="1">
            <a:noAutofit/>
          </a:bodyPr>
          <a:lstStyle/>
          <a:p>
            <a:pPr>
              <a:lnSpc>
                <a:spcPct val="125000"/>
              </a:lnSpc>
              <a:spcBef>
                <a:spcPts val="1200"/>
              </a:spcBef>
            </a:pPr>
            <a:r>
              <a:rPr lang="en-US" sz="1600" dirty="0" smtClean="0"/>
              <a:t>Deep </a:t>
            </a:r>
            <a:r>
              <a:rPr lang="en-US" sz="1600" dirty="0"/>
              <a:t>circulation of </a:t>
            </a:r>
            <a:r>
              <a:rPr lang="en-US" sz="1600" dirty="0" err="1"/>
              <a:t>basinal</a:t>
            </a:r>
            <a:r>
              <a:rPr lang="en-US" sz="1600" dirty="0"/>
              <a:t> brines along extensional and strike-slip structures </a:t>
            </a:r>
            <a:endParaRPr lang="en-US" sz="1600" dirty="0" smtClean="0"/>
          </a:p>
          <a:p>
            <a:pPr>
              <a:lnSpc>
                <a:spcPct val="125000"/>
              </a:lnSpc>
              <a:spcBef>
                <a:spcPts val="1200"/>
              </a:spcBef>
            </a:pPr>
            <a:r>
              <a:rPr lang="en-US" sz="1600" dirty="0" smtClean="0"/>
              <a:t>Brines heated during regional thermal event (edge-driven convection or mafic </a:t>
            </a:r>
            <a:r>
              <a:rPr lang="en-US" sz="1600" dirty="0" err="1" smtClean="0"/>
              <a:t>underplating</a:t>
            </a:r>
            <a:r>
              <a:rPr lang="en-US" sz="1600" dirty="0" smtClean="0"/>
              <a:t>)</a:t>
            </a:r>
          </a:p>
          <a:p>
            <a:pPr>
              <a:lnSpc>
                <a:spcPct val="125000"/>
              </a:lnSpc>
              <a:spcBef>
                <a:spcPts val="1200"/>
              </a:spcBef>
            </a:pPr>
            <a:r>
              <a:rPr lang="en-US" sz="1600" dirty="0" smtClean="0"/>
              <a:t>Hydrothermal brines leach </a:t>
            </a:r>
            <a:r>
              <a:rPr lang="en-US" sz="1600" dirty="0"/>
              <a:t>metals from clastic strata of the Horton Group or basement </a:t>
            </a:r>
            <a:r>
              <a:rPr lang="en-US" sz="1600" dirty="0" smtClean="0"/>
              <a:t>rocks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611" y="1988522"/>
            <a:ext cx="8383490" cy="4184339"/>
          </a:xfrm>
          <a:prstGeom prst="rect">
            <a:avLst/>
          </a:prstGeom>
        </p:spPr>
      </p:pic>
    </p:spTree>
    <p:extLst>
      <p:ext uri="{BB962C8B-B14F-4D97-AF65-F5344CB8AC3E}">
        <p14:creationId xmlns:p14="http://schemas.microsoft.com/office/powerpoint/2010/main" val="758851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Generalized genetic </a:t>
            </a:r>
            <a:r>
              <a:rPr lang="en-US" sz="3200" dirty="0"/>
              <a:t>model for Zn-</a:t>
            </a:r>
            <a:r>
              <a:rPr lang="en-US" sz="3200" dirty="0" err="1"/>
              <a:t>Pb</a:t>
            </a:r>
            <a:r>
              <a:rPr lang="en-US" sz="3200" dirty="0"/>
              <a:t> mineralization in Maritimes Basin</a:t>
            </a:r>
          </a:p>
        </p:txBody>
      </p:sp>
      <p:sp>
        <p:nvSpPr>
          <p:cNvPr id="3" name="Content Placeholder 2"/>
          <p:cNvSpPr>
            <a:spLocks noGrp="1"/>
          </p:cNvSpPr>
          <p:nvPr>
            <p:ph idx="1"/>
          </p:nvPr>
        </p:nvSpPr>
        <p:spPr>
          <a:xfrm>
            <a:off x="9029700" y="1846385"/>
            <a:ext cx="2778368" cy="4580791"/>
          </a:xfrm>
        </p:spPr>
        <p:txBody>
          <a:bodyPr numCol="1">
            <a:noAutofit/>
          </a:bodyPr>
          <a:lstStyle/>
          <a:p>
            <a:pPr>
              <a:lnSpc>
                <a:spcPct val="125000"/>
              </a:lnSpc>
              <a:spcBef>
                <a:spcPts val="1200"/>
              </a:spcBef>
            </a:pPr>
            <a:r>
              <a:rPr lang="en-US" sz="1600" dirty="0"/>
              <a:t>Hydrothermal metalliferous brines became </a:t>
            </a:r>
            <a:r>
              <a:rPr lang="en-US" sz="1600" dirty="0" err="1"/>
              <a:t>overpressured</a:t>
            </a:r>
            <a:r>
              <a:rPr lang="en-US" sz="1600" dirty="0"/>
              <a:t> and were expelled during sudden release of pressure due to tectonic events </a:t>
            </a:r>
          </a:p>
          <a:p>
            <a:pPr>
              <a:lnSpc>
                <a:spcPct val="125000"/>
              </a:lnSpc>
              <a:spcBef>
                <a:spcPts val="1200"/>
              </a:spcBef>
            </a:pPr>
            <a:r>
              <a:rPr lang="en-US" sz="1600" dirty="0" smtClean="0"/>
              <a:t>Fluids ascended </a:t>
            </a:r>
            <a:r>
              <a:rPr lang="en-US" sz="1600" dirty="0"/>
              <a:t>along faults </a:t>
            </a:r>
            <a:r>
              <a:rPr lang="en-US" sz="1600" dirty="0" smtClean="0"/>
              <a:t>and encountered </a:t>
            </a:r>
            <a:r>
              <a:rPr lang="en-US" sz="1600" dirty="0"/>
              <a:t>a suitably porous stratigraphic unit </a:t>
            </a:r>
            <a:r>
              <a:rPr lang="en-US" sz="1600" dirty="0" smtClean="0"/>
              <a:t>(Windsor Group) and </a:t>
            </a:r>
            <a:r>
              <a:rPr lang="en-US" sz="1600" dirty="0"/>
              <a:t>source of reduced </a:t>
            </a:r>
            <a:r>
              <a:rPr lang="en-US" sz="1600" dirty="0" err="1"/>
              <a:t>s</a:t>
            </a:r>
            <a:r>
              <a:rPr lang="en-US" sz="1600" dirty="0" err="1" smtClean="0"/>
              <a:t>ulphur</a:t>
            </a:r>
            <a:r>
              <a:rPr lang="en-US" sz="1600" dirty="0" smtClean="0"/>
              <a:t> (evaporitic units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611" y="1988522"/>
            <a:ext cx="8383490" cy="4184339"/>
          </a:xfrm>
          <a:prstGeom prst="rect">
            <a:avLst/>
          </a:prstGeom>
        </p:spPr>
      </p:pic>
    </p:spTree>
    <p:extLst>
      <p:ext uri="{BB962C8B-B14F-4D97-AF65-F5344CB8AC3E}">
        <p14:creationId xmlns:p14="http://schemas.microsoft.com/office/powerpoint/2010/main" val="2411587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Generalized genetic </a:t>
            </a:r>
            <a:r>
              <a:rPr lang="en-US" sz="3200" dirty="0"/>
              <a:t>model for Zn-</a:t>
            </a:r>
            <a:r>
              <a:rPr lang="en-US" sz="3200" dirty="0" err="1"/>
              <a:t>Pb</a:t>
            </a:r>
            <a:r>
              <a:rPr lang="en-US" sz="3200" dirty="0"/>
              <a:t> mineralization in Maritimes Basin</a:t>
            </a:r>
          </a:p>
        </p:txBody>
      </p:sp>
      <p:sp>
        <p:nvSpPr>
          <p:cNvPr id="3" name="Content Placeholder 2"/>
          <p:cNvSpPr>
            <a:spLocks noGrp="1"/>
          </p:cNvSpPr>
          <p:nvPr>
            <p:ph idx="1"/>
          </p:nvPr>
        </p:nvSpPr>
        <p:spPr>
          <a:xfrm>
            <a:off x="395654" y="1846385"/>
            <a:ext cx="6761284" cy="4580791"/>
          </a:xfrm>
        </p:spPr>
        <p:txBody>
          <a:bodyPr numCol="1">
            <a:noAutofit/>
          </a:bodyPr>
          <a:lstStyle/>
          <a:p>
            <a:pPr>
              <a:lnSpc>
                <a:spcPct val="125000"/>
              </a:lnSpc>
              <a:spcBef>
                <a:spcPts val="1200"/>
              </a:spcBef>
            </a:pPr>
            <a:r>
              <a:rPr lang="en-US" sz="1600" dirty="0"/>
              <a:t>G</a:t>
            </a:r>
            <a:r>
              <a:rPr lang="en-US" sz="1600" dirty="0" smtClean="0"/>
              <a:t>eneration </a:t>
            </a:r>
            <a:r>
              <a:rPr lang="en-US" sz="1600" dirty="0"/>
              <a:t>of metalliferous brine and its migration through the stratigraphy was a basin-wide </a:t>
            </a:r>
            <a:r>
              <a:rPr lang="en-US" sz="1600" dirty="0" smtClean="0"/>
              <a:t>phenomenon (&gt; 150 occurrences)</a:t>
            </a:r>
          </a:p>
          <a:p>
            <a:pPr lvl="1">
              <a:lnSpc>
                <a:spcPct val="125000"/>
              </a:lnSpc>
              <a:spcBef>
                <a:spcPts val="1200"/>
              </a:spcBef>
            </a:pPr>
            <a:r>
              <a:rPr lang="en-US" sz="1400" dirty="0" smtClean="0"/>
              <a:t>High mineralization temperature in some deposits (e.g. Walton) indicate significant heat anomaly in crust</a:t>
            </a:r>
          </a:p>
          <a:p>
            <a:pPr lvl="1">
              <a:lnSpc>
                <a:spcPct val="125000"/>
              </a:lnSpc>
              <a:spcBef>
                <a:spcPts val="1200"/>
              </a:spcBef>
            </a:pPr>
            <a:r>
              <a:rPr lang="en-US" sz="1400" dirty="0" smtClean="0"/>
              <a:t>May be related to edge driven convection at </a:t>
            </a:r>
            <a:r>
              <a:rPr lang="en-US" sz="1400" dirty="0"/>
              <a:t>boundary the ancient continental margin of </a:t>
            </a:r>
            <a:r>
              <a:rPr lang="en-US" sz="1400" dirty="0" err="1"/>
              <a:t>Laurentia</a:t>
            </a:r>
            <a:r>
              <a:rPr lang="en-US" sz="1400" dirty="0"/>
              <a:t> and thinner </a:t>
            </a:r>
            <a:r>
              <a:rPr lang="en-US" sz="1400" dirty="0" err="1"/>
              <a:t>peri</a:t>
            </a:r>
            <a:r>
              <a:rPr lang="en-US" sz="1400" dirty="0"/>
              <a:t>-Gondwanan plates </a:t>
            </a:r>
            <a:r>
              <a:rPr lang="en-US" sz="1400" dirty="0" smtClean="0"/>
              <a:t>(</a:t>
            </a:r>
            <a:r>
              <a:rPr lang="en-US" sz="1400" dirty="0" err="1" smtClean="0"/>
              <a:t>Ganderia</a:t>
            </a:r>
            <a:r>
              <a:rPr lang="en-US" sz="1400" dirty="0"/>
              <a:t>, Avalonia, and </a:t>
            </a:r>
            <a:r>
              <a:rPr lang="en-US" sz="1400" dirty="0" err="1" smtClean="0"/>
              <a:t>Meguma</a:t>
            </a:r>
            <a:r>
              <a:rPr lang="en-US" sz="1400" dirty="0" smtClean="0"/>
              <a:t>)</a:t>
            </a:r>
          </a:p>
          <a:p>
            <a:pPr lvl="1">
              <a:lnSpc>
                <a:spcPct val="125000"/>
              </a:lnSpc>
              <a:spcBef>
                <a:spcPts val="1200"/>
              </a:spcBef>
            </a:pPr>
            <a:r>
              <a:rPr lang="en-US" sz="1400" dirty="0" smtClean="0"/>
              <a:t>Dextral </a:t>
            </a:r>
            <a:r>
              <a:rPr lang="en-US" sz="1400" dirty="0"/>
              <a:t>strike-slip </a:t>
            </a:r>
            <a:r>
              <a:rPr lang="en-US" sz="1400" dirty="0" err="1"/>
              <a:t>transtensional</a:t>
            </a:r>
            <a:r>
              <a:rPr lang="en-US" sz="1400" dirty="0"/>
              <a:t> motion on major </a:t>
            </a:r>
            <a:r>
              <a:rPr lang="en-US" sz="1400" dirty="0" smtClean="0"/>
              <a:t>faults facilitated </a:t>
            </a:r>
            <a:r>
              <a:rPr lang="en-US" sz="1400" dirty="0"/>
              <a:t>the upwelling of </a:t>
            </a:r>
            <a:r>
              <a:rPr lang="en-US" sz="1400" dirty="0" err="1"/>
              <a:t>asthenospheric</a:t>
            </a:r>
            <a:r>
              <a:rPr lang="en-US" sz="1400" dirty="0"/>
              <a:t> material and created a significant heat </a:t>
            </a:r>
            <a:r>
              <a:rPr lang="en-US" sz="1400" dirty="0" smtClean="0"/>
              <a:t>anomaly and associated alkaline magmatism </a:t>
            </a:r>
          </a:p>
          <a:p>
            <a:pPr lvl="1">
              <a:lnSpc>
                <a:spcPct val="125000"/>
              </a:lnSpc>
              <a:spcBef>
                <a:spcPts val="1200"/>
              </a:spcBef>
            </a:pPr>
            <a:r>
              <a:rPr lang="en-US" sz="1400" dirty="0" smtClean="0"/>
              <a:t>May also be responsible for 330-300 Ma vein barite and IOCG/IOA mineralization in Nova Scotia</a:t>
            </a:r>
          </a:p>
          <a:p>
            <a:pPr>
              <a:lnSpc>
                <a:spcPct val="125000"/>
              </a:lnSpc>
              <a:spcBef>
                <a:spcPts val="1200"/>
              </a:spcBef>
            </a:pPr>
            <a:r>
              <a:rPr lang="en-US" sz="1600" dirty="0" smtClean="0"/>
              <a:t>Development of significant accumulations of base metals reflects the development of a suitable local mineralizing environment</a:t>
            </a:r>
          </a:p>
          <a:p>
            <a:pPr>
              <a:lnSpc>
                <a:spcPct val="125000"/>
              </a:lnSpc>
              <a:spcBef>
                <a:spcPts val="1200"/>
              </a:spcBef>
            </a:pPr>
            <a:endParaRPr lang="en-US" sz="1600" dirty="0" smtClean="0"/>
          </a:p>
          <a:p>
            <a:pPr>
              <a:lnSpc>
                <a:spcPct val="125000"/>
              </a:lnSpc>
              <a:spcBef>
                <a:spcPts val="1200"/>
              </a:spcBef>
            </a:pPr>
            <a:endParaRPr lang="en-US" sz="16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7584" y="2480134"/>
            <a:ext cx="4227585" cy="3163830"/>
          </a:xfrm>
          <a:prstGeom prst="rect">
            <a:avLst/>
          </a:prstGeom>
        </p:spPr>
      </p:pic>
      <p:sp>
        <p:nvSpPr>
          <p:cNvPr id="6" name="TextBox 5"/>
          <p:cNvSpPr txBox="1"/>
          <p:nvPr/>
        </p:nvSpPr>
        <p:spPr>
          <a:xfrm>
            <a:off x="7631723" y="5578681"/>
            <a:ext cx="4033446" cy="400110"/>
          </a:xfrm>
          <a:prstGeom prst="rect">
            <a:avLst/>
          </a:prstGeom>
          <a:noFill/>
        </p:spPr>
        <p:txBody>
          <a:bodyPr wrap="square" rtlCol="0">
            <a:spAutoFit/>
          </a:bodyPr>
          <a:lstStyle/>
          <a:p>
            <a:r>
              <a:rPr lang="en-US" sz="1000" dirty="0" smtClean="0"/>
              <a:t>Edge driven convection in extensional environment (from </a:t>
            </a:r>
            <a:r>
              <a:rPr lang="en-US" sz="1000" dirty="0" err="1" smtClean="0"/>
              <a:t>Hoggard</a:t>
            </a:r>
            <a:r>
              <a:rPr lang="en-US" sz="1000" dirty="0" smtClean="0"/>
              <a:t> et al., 2020)</a:t>
            </a:r>
            <a:endParaRPr lang="en-US" sz="1000" dirty="0"/>
          </a:p>
        </p:txBody>
      </p:sp>
    </p:spTree>
    <p:extLst>
      <p:ext uri="{BB962C8B-B14F-4D97-AF65-F5344CB8AC3E}">
        <p14:creationId xmlns:p14="http://schemas.microsoft.com/office/powerpoint/2010/main" val="3690646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Regional scale exploration for sedimentary      hosted Zn-</a:t>
            </a:r>
            <a:r>
              <a:rPr lang="en-US" sz="3200" dirty="0" err="1" smtClean="0"/>
              <a:t>Pb</a:t>
            </a:r>
            <a:r>
              <a:rPr lang="en-US" sz="3200" dirty="0" smtClean="0"/>
              <a:t> deposits</a:t>
            </a:r>
            <a:endParaRPr lang="en-US" sz="3200" dirty="0"/>
          </a:p>
        </p:txBody>
      </p:sp>
      <p:sp>
        <p:nvSpPr>
          <p:cNvPr id="3" name="Content Placeholder 2"/>
          <p:cNvSpPr>
            <a:spLocks noGrp="1"/>
          </p:cNvSpPr>
          <p:nvPr>
            <p:ph idx="1"/>
          </p:nvPr>
        </p:nvSpPr>
        <p:spPr>
          <a:xfrm>
            <a:off x="428626" y="1828800"/>
            <a:ext cx="6327016" cy="4934724"/>
          </a:xfrm>
        </p:spPr>
        <p:txBody>
          <a:bodyPr numCol="1">
            <a:noAutofit/>
          </a:bodyPr>
          <a:lstStyle/>
          <a:p>
            <a:pPr>
              <a:lnSpc>
                <a:spcPct val="130000"/>
              </a:lnSpc>
              <a:spcBef>
                <a:spcPts val="1200"/>
              </a:spcBef>
            </a:pPr>
            <a:r>
              <a:rPr lang="en-US" sz="1600" dirty="0" smtClean="0"/>
              <a:t>Inter-deposit </a:t>
            </a:r>
            <a:r>
              <a:rPr lang="en-US" sz="1600" dirty="0"/>
              <a:t>heterogeneity </a:t>
            </a:r>
            <a:r>
              <a:rPr lang="en-US" sz="1600" dirty="0" smtClean="0"/>
              <a:t>also </a:t>
            </a:r>
            <a:r>
              <a:rPr lang="en-US" sz="1600" dirty="0"/>
              <a:t>evident in the Irish </a:t>
            </a:r>
            <a:r>
              <a:rPr lang="en-US" sz="1600" dirty="0" smtClean="0"/>
              <a:t>Midlands</a:t>
            </a:r>
          </a:p>
          <a:p>
            <a:pPr lvl="1">
              <a:lnSpc>
                <a:spcPct val="130000"/>
              </a:lnSpc>
              <a:spcBef>
                <a:spcPts val="1200"/>
              </a:spcBef>
            </a:pPr>
            <a:r>
              <a:rPr lang="en-US" sz="1400" dirty="0" err="1" smtClean="0"/>
              <a:t>Syngenetic</a:t>
            </a:r>
            <a:r>
              <a:rPr lang="en-US" sz="1400" dirty="0" smtClean="0"/>
              <a:t> </a:t>
            </a:r>
            <a:r>
              <a:rPr lang="en-US" sz="1400" dirty="0"/>
              <a:t>Zn-</a:t>
            </a:r>
            <a:r>
              <a:rPr lang="en-US" sz="1400" dirty="0" err="1"/>
              <a:t>Pb</a:t>
            </a:r>
            <a:r>
              <a:rPr lang="en-US" sz="1400" dirty="0"/>
              <a:t> deposits with characteristics similar to SEDEX/CD deposits (e.g., </a:t>
            </a:r>
            <a:r>
              <a:rPr lang="en-US" sz="1400" dirty="0" err="1" smtClean="0"/>
              <a:t>Silvermines</a:t>
            </a:r>
            <a:r>
              <a:rPr lang="en-US" sz="1400" dirty="0" smtClean="0"/>
              <a:t>), Irish-type </a:t>
            </a:r>
            <a:r>
              <a:rPr lang="en-US" sz="1400" dirty="0"/>
              <a:t>deposits (e.g., Navan, </a:t>
            </a:r>
            <a:r>
              <a:rPr lang="en-US" sz="1400" dirty="0" err="1" smtClean="0"/>
              <a:t>Lisheen</a:t>
            </a:r>
            <a:r>
              <a:rPr lang="en-US" sz="1400" dirty="0" smtClean="0"/>
              <a:t>) and minor </a:t>
            </a:r>
            <a:r>
              <a:rPr lang="en-US" sz="1400" dirty="0"/>
              <a:t>occurrences with MVT-like </a:t>
            </a:r>
            <a:r>
              <a:rPr lang="en-US" sz="1400" dirty="0" smtClean="0"/>
              <a:t>characteristics</a:t>
            </a:r>
          </a:p>
          <a:p>
            <a:pPr>
              <a:lnSpc>
                <a:spcPct val="130000"/>
              </a:lnSpc>
              <a:spcBef>
                <a:spcPts val="1200"/>
              </a:spcBef>
            </a:pPr>
            <a:r>
              <a:rPr lang="en-US" sz="1600" dirty="0" smtClean="0"/>
              <a:t>Local-scale </a:t>
            </a:r>
            <a:r>
              <a:rPr lang="en-US" sz="1600" dirty="0"/>
              <a:t>heterogeneity may overprint a regional-scale consistency of the entire mineralizing </a:t>
            </a:r>
            <a:r>
              <a:rPr lang="en-US" sz="1600" dirty="0" smtClean="0"/>
              <a:t>system</a:t>
            </a:r>
          </a:p>
          <a:p>
            <a:pPr>
              <a:lnSpc>
                <a:spcPct val="130000"/>
              </a:lnSpc>
              <a:spcBef>
                <a:spcPts val="1200"/>
              </a:spcBef>
            </a:pPr>
            <a:r>
              <a:rPr lang="en-US" sz="1600" dirty="0" smtClean="0"/>
              <a:t>Exploration for sedimentary-rock-hosted </a:t>
            </a:r>
            <a:r>
              <a:rPr lang="en-US" sz="1600" dirty="0"/>
              <a:t>Zn-</a:t>
            </a:r>
            <a:r>
              <a:rPr lang="en-US" sz="1600" dirty="0" err="1"/>
              <a:t>Pb</a:t>
            </a:r>
            <a:r>
              <a:rPr lang="en-US" sz="1600" dirty="0"/>
              <a:t> deposits using a broader mineral systems approach </a:t>
            </a:r>
          </a:p>
          <a:p>
            <a:pPr lvl="1">
              <a:lnSpc>
                <a:spcPct val="130000"/>
              </a:lnSpc>
              <a:spcBef>
                <a:spcPts val="1200"/>
              </a:spcBef>
            </a:pPr>
            <a:r>
              <a:rPr lang="en-US" sz="1400" dirty="0"/>
              <a:t>I</a:t>
            </a:r>
            <a:r>
              <a:rPr lang="en-US" sz="1400" dirty="0" smtClean="0"/>
              <a:t>dentifying fundamental </a:t>
            </a:r>
            <a:r>
              <a:rPr lang="en-US" sz="1400" dirty="0"/>
              <a:t>geological criteria needed to create an economic mineral deposit, including tectonic trigger events, suitable sources for metals, fluids, and heat, </a:t>
            </a:r>
            <a:r>
              <a:rPr lang="en-US" sz="1400" dirty="0" err="1"/>
              <a:t>favourable</a:t>
            </a:r>
            <a:r>
              <a:rPr lang="en-US" sz="1400" dirty="0"/>
              <a:t> crustal architecture, and presence of suitable physical or chemical traps to host the ore bodies </a:t>
            </a:r>
            <a:endParaRPr lang="en-US" sz="1400" dirty="0" smtClean="0"/>
          </a:p>
          <a:p>
            <a:pPr>
              <a:lnSpc>
                <a:spcPct val="130000"/>
              </a:lnSpc>
              <a:spcBef>
                <a:spcPts val="1200"/>
              </a:spcBef>
            </a:pPr>
            <a:endParaRPr lang="en-US" sz="1600"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893740"/>
            <a:ext cx="4903883" cy="422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686893" y="6115524"/>
            <a:ext cx="2151190" cy="246221"/>
          </a:xfrm>
          <a:prstGeom prst="rect">
            <a:avLst/>
          </a:prstGeom>
          <a:noFill/>
        </p:spPr>
        <p:txBody>
          <a:bodyPr wrap="square" rtlCol="0">
            <a:spAutoFit/>
          </a:bodyPr>
          <a:lstStyle/>
          <a:p>
            <a:pPr algn="r"/>
            <a:r>
              <a:rPr lang="en-CA" sz="1000" b="0" dirty="0" smtClean="0"/>
              <a:t>After Hagemann et al. (2016)</a:t>
            </a:r>
            <a:endParaRPr lang="en-CA" sz="1000" dirty="0"/>
          </a:p>
        </p:txBody>
      </p:sp>
    </p:spTree>
    <p:extLst>
      <p:ext uri="{BB962C8B-B14F-4D97-AF65-F5344CB8AC3E}">
        <p14:creationId xmlns:p14="http://schemas.microsoft.com/office/powerpoint/2010/main" val="2034237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Outstanding questions and ongoing research</a:t>
            </a:r>
            <a:endParaRPr lang="en-US" sz="3200" dirty="0"/>
          </a:p>
        </p:txBody>
      </p:sp>
      <p:sp>
        <p:nvSpPr>
          <p:cNvPr id="3" name="Content Placeholder 2"/>
          <p:cNvSpPr>
            <a:spLocks noGrp="1"/>
          </p:cNvSpPr>
          <p:nvPr>
            <p:ph idx="1"/>
          </p:nvPr>
        </p:nvSpPr>
        <p:spPr>
          <a:xfrm>
            <a:off x="428626" y="1704974"/>
            <a:ext cx="11282728" cy="5058549"/>
          </a:xfrm>
        </p:spPr>
        <p:txBody>
          <a:bodyPr numCol="1">
            <a:noAutofit/>
          </a:bodyPr>
          <a:lstStyle/>
          <a:p>
            <a:pPr>
              <a:lnSpc>
                <a:spcPct val="150000"/>
              </a:lnSpc>
              <a:spcBef>
                <a:spcPts val="1200"/>
              </a:spcBef>
            </a:pPr>
            <a:r>
              <a:rPr lang="en-US" sz="1600" dirty="0" smtClean="0"/>
              <a:t>Most studies on sedimentary hosted Zn-</a:t>
            </a:r>
            <a:r>
              <a:rPr lang="en-US" sz="1600" dirty="0" err="1" smtClean="0"/>
              <a:t>Pb</a:t>
            </a:r>
            <a:r>
              <a:rPr lang="en-US" sz="1600" dirty="0" smtClean="0"/>
              <a:t> deposits in the Maritimes Basin are &gt; 25 years old, can be improved using modern analytical techniques and protocols</a:t>
            </a:r>
          </a:p>
          <a:p>
            <a:pPr>
              <a:lnSpc>
                <a:spcPct val="150000"/>
              </a:lnSpc>
              <a:spcBef>
                <a:spcPts val="1200"/>
              </a:spcBef>
            </a:pPr>
            <a:r>
              <a:rPr lang="en-US" sz="1600" dirty="0" smtClean="0"/>
              <a:t>Constraining </a:t>
            </a:r>
            <a:r>
              <a:rPr lang="en-US" sz="1600" dirty="0"/>
              <a:t>the absolute time of ore-fluid </a:t>
            </a:r>
            <a:r>
              <a:rPr lang="en-US" sz="1600" dirty="0" smtClean="0"/>
              <a:t>migration (in-situ U-</a:t>
            </a:r>
            <a:r>
              <a:rPr lang="en-US" sz="1600" dirty="0" err="1" smtClean="0"/>
              <a:t>Pb</a:t>
            </a:r>
            <a:r>
              <a:rPr lang="en-US" sz="1600" dirty="0" smtClean="0"/>
              <a:t> of carbonates, </a:t>
            </a:r>
            <a:r>
              <a:rPr lang="en-US" sz="1600" dirty="0" err="1" smtClean="0"/>
              <a:t>Rb-Sr</a:t>
            </a:r>
            <a:r>
              <a:rPr lang="en-US" sz="1600" dirty="0" smtClean="0"/>
              <a:t> of </a:t>
            </a:r>
            <a:r>
              <a:rPr lang="en-US" sz="1600" dirty="0" err="1" smtClean="0"/>
              <a:t>sphalerite</a:t>
            </a:r>
            <a:r>
              <a:rPr lang="en-US" sz="1600" dirty="0" smtClean="0"/>
              <a:t>, Re-</a:t>
            </a:r>
            <a:r>
              <a:rPr lang="en-US" sz="1600" dirty="0" err="1" smtClean="0"/>
              <a:t>Os</a:t>
            </a:r>
            <a:r>
              <a:rPr lang="en-US" sz="1600" dirty="0" smtClean="0"/>
              <a:t>)</a:t>
            </a:r>
          </a:p>
          <a:p>
            <a:pPr>
              <a:lnSpc>
                <a:spcPct val="150000"/>
              </a:lnSpc>
              <a:spcBef>
                <a:spcPts val="1200"/>
              </a:spcBef>
            </a:pPr>
            <a:r>
              <a:rPr lang="en-US" sz="1600" dirty="0" smtClean="0"/>
              <a:t>Better understand ore-fluid chemistry and P-T conditions during mineralization</a:t>
            </a:r>
          </a:p>
          <a:p>
            <a:pPr lvl="1">
              <a:lnSpc>
                <a:spcPct val="150000"/>
              </a:lnSpc>
              <a:spcBef>
                <a:spcPts val="1200"/>
              </a:spcBef>
            </a:pPr>
            <a:r>
              <a:rPr lang="en-US" sz="1400" dirty="0" smtClean="0"/>
              <a:t>Improved fluid inclusion studies using FIA protocols</a:t>
            </a:r>
          </a:p>
          <a:p>
            <a:pPr lvl="1">
              <a:lnSpc>
                <a:spcPct val="150000"/>
              </a:lnSpc>
              <a:spcBef>
                <a:spcPts val="1200"/>
              </a:spcBef>
            </a:pPr>
            <a:r>
              <a:rPr lang="en-US" sz="1400" dirty="0"/>
              <a:t>In situ isotope analysis and clumped isotopes</a:t>
            </a:r>
          </a:p>
          <a:p>
            <a:pPr lvl="1">
              <a:lnSpc>
                <a:spcPct val="150000"/>
              </a:lnSpc>
              <a:spcBef>
                <a:spcPts val="1200"/>
              </a:spcBef>
            </a:pPr>
            <a:r>
              <a:rPr lang="en-US" sz="1400" dirty="0" smtClean="0"/>
              <a:t>In-situ analysis of fluid chemistry (LA-ICP-MS) </a:t>
            </a:r>
            <a:endParaRPr lang="en-US" sz="1400" dirty="0"/>
          </a:p>
          <a:p>
            <a:pPr>
              <a:lnSpc>
                <a:spcPct val="150000"/>
              </a:lnSpc>
              <a:spcBef>
                <a:spcPts val="1200"/>
              </a:spcBef>
            </a:pPr>
            <a:r>
              <a:rPr lang="en-US" sz="1600" dirty="0" smtClean="0"/>
              <a:t>Improved understanding of deep crustal architecture of Canadian Appalachians (passive seismic</a:t>
            </a:r>
            <a:r>
              <a:rPr lang="en-US" sz="1600" dirty="0"/>
              <a:t>, </a:t>
            </a:r>
            <a:r>
              <a:rPr lang="en-US" sz="1600" dirty="0" err="1"/>
              <a:t>magnetotelluric</a:t>
            </a:r>
            <a:r>
              <a:rPr lang="en-US" sz="1600" dirty="0"/>
              <a:t> </a:t>
            </a:r>
            <a:r>
              <a:rPr lang="en-US" sz="1600" dirty="0" smtClean="0"/>
              <a:t>survey)</a:t>
            </a:r>
          </a:p>
        </p:txBody>
      </p:sp>
    </p:spTree>
    <p:extLst>
      <p:ext uri="{BB962C8B-B14F-4D97-AF65-F5344CB8AC3E}">
        <p14:creationId xmlns:p14="http://schemas.microsoft.com/office/powerpoint/2010/main" val="2322412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References</a:t>
            </a:r>
            <a:endParaRPr lang="en-US" sz="3200" dirty="0"/>
          </a:p>
        </p:txBody>
      </p:sp>
      <p:sp>
        <p:nvSpPr>
          <p:cNvPr id="3" name="Content Placeholder 2"/>
          <p:cNvSpPr>
            <a:spLocks noGrp="1"/>
          </p:cNvSpPr>
          <p:nvPr>
            <p:ph idx="1"/>
          </p:nvPr>
        </p:nvSpPr>
        <p:spPr>
          <a:xfrm>
            <a:off x="428625" y="1397486"/>
            <a:ext cx="11144249" cy="5366038"/>
          </a:xfrm>
        </p:spPr>
        <p:txBody>
          <a:bodyPr numCol="1">
            <a:noAutofit/>
          </a:bodyPr>
          <a:lstStyle/>
          <a:p>
            <a:r>
              <a:rPr lang="en-GB" sz="800" dirty="0" err="1"/>
              <a:t>Cranstone</a:t>
            </a:r>
            <a:r>
              <a:rPr lang="en-GB" sz="800" dirty="0"/>
              <a:t>, D.A., 1982, An analysis of ore discovery cost and rates of ore discovery in Canada over the period 1946 to 1977: Unpublished Ph.D. thesis, Cambridge, Massachusetts, Harvard University, 607 p.</a:t>
            </a:r>
            <a:endParaRPr lang="en-US" sz="800" dirty="0"/>
          </a:p>
          <a:p>
            <a:r>
              <a:rPr lang="en-GB" sz="800" dirty="0"/>
              <a:t>Dix, G.R., and Edwards, C., 1996, Carbonate-hosted, shallow-submarine and burial hydrothermal mineralization in the Upper Mississippian Big Cove Formation, Port au Port Peninsula, Western Newfoundland: Economic Geology, v. 91, p. 180−203.</a:t>
            </a:r>
            <a:endParaRPr lang="en-US" sz="800" dirty="0"/>
          </a:p>
          <a:p>
            <a:r>
              <a:rPr lang="en-GB" sz="800" dirty="0" err="1"/>
              <a:t>Fallara</a:t>
            </a:r>
            <a:r>
              <a:rPr lang="en-GB" sz="800" dirty="0"/>
              <a:t>, F., Savard, M.M., and </a:t>
            </a:r>
            <a:r>
              <a:rPr lang="en-GB" sz="800" dirty="0" err="1"/>
              <a:t>Paradis</a:t>
            </a:r>
            <a:r>
              <a:rPr lang="en-GB" sz="800" dirty="0"/>
              <a:t>, S., 1998, A structural, petrographic, and geochemical study of the Jubilee Zn-Pb deposit, Nova Scotia, Canada, and a new </a:t>
            </a:r>
            <a:r>
              <a:rPr lang="en-GB" sz="800" dirty="0" err="1"/>
              <a:t>metallogenic</a:t>
            </a:r>
            <a:r>
              <a:rPr lang="en-GB" sz="800" dirty="0"/>
              <a:t> model: Economic Geology, v. 93, p. 757–778.</a:t>
            </a:r>
            <a:endParaRPr lang="en-US" sz="800" dirty="0"/>
          </a:p>
          <a:p>
            <a:r>
              <a:rPr lang="en-GB" sz="800" dirty="0"/>
              <a:t>Force, E.R., and Barr, S.M., 2012, Provenance of the Lower Carboniferous Horton Group, Petit-de-</a:t>
            </a:r>
            <a:r>
              <a:rPr lang="en-GB" sz="800" dirty="0" err="1"/>
              <a:t>Grat</a:t>
            </a:r>
            <a:r>
              <a:rPr lang="en-GB" sz="800" dirty="0"/>
              <a:t> Island, Nova Scotia, as revealed by detrital zircon ages. Atlantic Geology, v. 48, p. 137-146.</a:t>
            </a:r>
            <a:endParaRPr lang="en-US" sz="800" dirty="0"/>
          </a:p>
          <a:p>
            <a:r>
              <a:rPr lang="en-GB" sz="800" dirty="0"/>
              <a:t>Gibling, M.R., </a:t>
            </a:r>
            <a:r>
              <a:rPr lang="en-GB" sz="800" dirty="0" err="1"/>
              <a:t>Culshaw</a:t>
            </a:r>
            <a:r>
              <a:rPr lang="en-GB" sz="800" dirty="0"/>
              <a:t>, N., </a:t>
            </a:r>
            <a:r>
              <a:rPr lang="en-GB" sz="800" dirty="0" err="1"/>
              <a:t>Pascucci</a:t>
            </a:r>
            <a:r>
              <a:rPr lang="en-GB" sz="800" dirty="0"/>
              <a:t>, V., Waldron, J.W.F., and </a:t>
            </a:r>
            <a:r>
              <a:rPr lang="en-GB" sz="800" dirty="0" err="1"/>
              <a:t>Rygel</a:t>
            </a:r>
            <a:r>
              <a:rPr lang="en-GB" sz="800" dirty="0"/>
              <a:t>, M.C., 2019, The Maritimes basin of Atlantic Canada: Basin creation and destruction during the </a:t>
            </a:r>
            <a:r>
              <a:rPr lang="en-GB" sz="800" dirty="0" err="1"/>
              <a:t>Paleozoic</a:t>
            </a:r>
            <a:r>
              <a:rPr lang="en-GB" sz="800" dirty="0"/>
              <a:t> assembly of Pangea. In: </a:t>
            </a:r>
            <a:r>
              <a:rPr lang="en-GB" sz="800" dirty="0" err="1"/>
              <a:t>Miall</a:t>
            </a:r>
            <a:r>
              <a:rPr lang="en-GB" sz="800" dirty="0"/>
              <a:t>, Andrew D. (Ed.), The Sedimentary Basins of the United States and Canada (Second Edition). Elsevier, p. 267–314.</a:t>
            </a:r>
            <a:endParaRPr lang="en-US" sz="800" dirty="0"/>
          </a:p>
          <a:p>
            <a:r>
              <a:rPr lang="en-GB" sz="800" dirty="0"/>
              <a:t>Giles, P.S., and Boehner, R.C., 1982, Geological map of the </a:t>
            </a:r>
            <a:r>
              <a:rPr lang="en-GB" sz="800" dirty="0" err="1"/>
              <a:t>Shubenacadie</a:t>
            </a:r>
            <a:r>
              <a:rPr lang="en-GB" sz="800" dirty="0"/>
              <a:t> and </a:t>
            </a:r>
            <a:r>
              <a:rPr lang="en-GB" sz="800" dirty="0" err="1"/>
              <a:t>Musquodoboit</a:t>
            </a:r>
            <a:r>
              <a:rPr lang="en-GB" sz="800" dirty="0"/>
              <a:t> basins, central Nova Scotia: Nova Scotia Department of Mines and Energy Map 82-4, scale 1:50,000. </a:t>
            </a:r>
            <a:endParaRPr lang="en-US" sz="800" dirty="0"/>
          </a:p>
          <a:p>
            <a:r>
              <a:rPr lang="en-GB" sz="800" dirty="0" err="1"/>
              <a:t>Hagemann</a:t>
            </a:r>
            <a:r>
              <a:rPr lang="en-GB" sz="800" dirty="0"/>
              <a:t>, S.G., </a:t>
            </a:r>
            <a:r>
              <a:rPr lang="en-GB" sz="800" dirty="0" err="1"/>
              <a:t>Lisitsin</a:t>
            </a:r>
            <a:r>
              <a:rPr lang="en-GB" sz="800" dirty="0"/>
              <a:t>, V.A., and Huston, D.L., 2016, Mineral system analysis: Quo </a:t>
            </a:r>
            <a:r>
              <a:rPr lang="en-GB" sz="800" dirty="0" err="1"/>
              <a:t>vadis</a:t>
            </a:r>
            <a:r>
              <a:rPr lang="en-GB" sz="800" dirty="0"/>
              <a:t>. Ore Geology Reviews, v. 76, p. 504-522.</a:t>
            </a:r>
            <a:endParaRPr lang="en-US" sz="800" dirty="0"/>
          </a:p>
          <a:p>
            <a:r>
              <a:rPr lang="en-GB" sz="800" dirty="0"/>
              <a:t>Hannon, P., 2021, Scotia Mine Pre-Feasibility Technical Report. Report completed for </a:t>
            </a:r>
            <a:r>
              <a:rPr lang="en-GB" sz="800" dirty="0" err="1"/>
              <a:t>ScoZinc</a:t>
            </a:r>
            <a:r>
              <a:rPr lang="en-GB" sz="800" dirty="0"/>
              <a:t> Limited, 396 p.</a:t>
            </a:r>
            <a:endParaRPr lang="en-US" sz="800" dirty="0"/>
          </a:p>
          <a:p>
            <a:r>
              <a:rPr lang="en-GB" sz="800" dirty="0" err="1"/>
              <a:t>Hoggard</a:t>
            </a:r>
            <a:r>
              <a:rPr lang="en-GB" sz="800" dirty="0"/>
              <a:t> M.J., </a:t>
            </a:r>
            <a:r>
              <a:rPr lang="en-GB" sz="800" dirty="0" err="1"/>
              <a:t>Czarnota</a:t>
            </a:r>
            <a:r>
              <a:rPr lang="en-GB" sz="800" dirty="0"/>
              <a:t> K., Richards F.D., Huston D.L., </a:t>
            </a:r>
            <a:r>
              <a:rPr lang="en-GB" sz="800" dirty="0" err="1"/>
              <a:t>Jaques</a:t>
            </a:r>
            <a:r>
              <a:rPr lang="en-GB" sz="800" dirty="0"/>
              <a:t> A.L., and </a:t>
            </a:r>
            <a:r>
              <a:rPr lang="en-GB" sz="800" dirty="0" err="1"/>
              <a:t>Ghelichkhan</a:t>
            </a:r>
            <a:r>
              <a:rPr lang="en-GB" sz="800" dirty="0"/>
              <a:t> S., 2020, Global distribution of sediment-hosted metals controlled by craton edge stability. Nature Geoscience, v. 13, p. 504–510.</a:t>
            </a:r>
            <a:endParaRPr lang="en-US" sz="800" dirty="0"/>
          </a:p>
          <a:p>
            <a:r>
              <a:rPr lang="en-GB" sz="800" dirty="0"/>
              <a:t>Kontak, D.J., 1992, A preliminary report on the geological, geochemical, fluid inclusion, and isotopic study of the Gays River Zn-Pb deposit, Nova Scotia: Nova Scotia Department of Natural Resources, Open File Report 92-014, 214 p.</a:t>
            </a:r>
            <a:endParaRPr lang="en-US" sz="800" dirty="0"/>
          </a:p>
          <a:p>
            <a:r>
              <a:rPr lang="en-GB" sz="800" dirty="0"/>
              <a:t>Kontak, D.J., 1998, A study of fluid inclusions in </a:t>
            </a:r>
            <a:r>
              <a:rPr lang="en-GB" sz="800" dirty="0" err="1"/>
              <a:t>sulfide</a:t>
            </a:r>
            <a:r>
              <a:rPr lang="en-GB" sz="800" dirty="0"/>
              <a:t> and non-</a:t>
            </a:r>
            <a:r>
              <a:rPr lang="en-GB" sz="800" dirty="0" err="1"/>
              <a:t>sulfide</a:t>
            </a:r>
            <a:r>
              <a:rPr lang="en-GB" sz="800" dirty="0"/>
              <a:t> mineral phases from a carbonate-hosted Zn–Pb deposit, Gays River, Nova Scotia: Economic Geology, v. 93, p. 793–817.</a:t>
            </a:r>
            <a:endParaRPr lang="en-US" sz="800" dirty="0"/>
          </a:p>
          <a:p>
            <a:r>
              <a:rPr lang="en-GB" sz="800" dirty="0"/>
              <a:t>Lavoie, D., Sangster, D.F., Savard, M.M., and </a:t>
            </a:r>
            <a:r>
              <a:rPr lang="en-GB" sz="800" dirty="0" err="1"/>
              <a:t>Fallara</a:t>
            </a:r>
            <a:r>
              <a:rPr lang="en-GB" sz="800" dirty="0"/>
              <a:t>, F, 1998, </a:t>
            </a:r>
            <a:r>
              <a:rPr lang="en-GB" sz="800" dirty="0" err="1"/>
              <a:t>Breccias</a:t>
            </a:r>
            <a:r>
              <a:rPr lang="en-GB" sz="800" dirty="0"/>
              <a:t> in the lower part of the Mississippian Windsor Group and their relation to Zn-Pb mineralization; a summary. Economic Geology, v. 93, p. 734–745</a:t>
            </a:r>
            <a:endParaRPr lang="en-US" sz="800" dirty="0"/>
          </a:p>
          <a:p>
            <a:r>
              <a:rPr lang="en-GB" sz="800" dirty="0" err="1"/>
              <a:t>Meshoulam</a:t>
            </a:r>
            <a:r>
              <a:rPr lang="en-GB" sz="800" dirty="0"/>
              <a:t>, A., Ellis, G.S., Ahmad, W.S., </a:t>
            </a:r>
            <a:r>
              <a:rPr lang="en-GB" sz="800" dirty="0" err="1"/>
              <a:t>Deev</a:t>
            </a:r>
            <a:r>
              <a:rPr lang="en-GB" sz="800" dirty="0"/>
              <a:t>, A., Sessions, A.L., Tang, Y., Adkins, J.F., </a:t>
            </a:r>
            <a:r>
              <a:rPr lang="en-GB" sz="800" dirty="0" err="1"/>
              <a:t>Jinzhong</a:t>
            </a:r>
            <a:r>
              <a:rPr lang="en-GB" sz="800" dirty="0"/>
              <a:t>, L., Gilhooly, W.P., </a:t>
            </a:r>
            <a:r>
              <a:rPr lang="en-GB" sz="800" dirty="0" err="1"/>
              <a:t>Aizenshtat</a:t>
            </a:r>
            <a:r>
              <a:rPr lang="en-GB" sz="800" dirty="0"/>
              <a:t>, Z., and </a:t>
            </a:r>
            <a:r>
              <a:rPr lang="en-GB" sz="800" dirty="0" err="1"/>
              <a:t>Amrani</a:t>
            </a:r>
            <a:r>
              <a:rPr lang="en-GB" sz="800" dirty="0"/>
              <a:t>, A., 2016, Study of thermochemical </a:t>
            </a:r>
            <a:r>
              <a:rPr lang="en-GB" sz="800" dirty="0" err="1"/>
              <a:t>sulfate</a:t>
            </a:r>
            <a:r>
              <a:rPr lang="en-GB" sz="800" dirty="0"/>
              <a:t> reduction mechanism using compound specific </a:t>
            </a:r>
            <a:r>
              <a:rPr lang="en-GB" sz="800" dirty="0" err="1"/>
              <a:t>sulfur</a:t>
            </a:r>
            <a:r>
              <a:rPr lang="en-GB" sz="800" dirty="0"/>
              <a:t> isotope analysis. </a:t>
            </a:r>
            <a:r>
              <a:rPr lang="en-GB" sz="800" dirty="0" err="1"/>
              <a:t>Geochimica</a:t>
            </a:r>
            <a:r>
              <a:rPr lang="en-GB" sz="800" dirty="0"/>
              <a:t> et </a:t>
            </a:r>
            <a:r>
              <a:rPr lang="en-GB" sz="800" dirty="0" err="1"/>
              <a:t>Cosmochimica</a:t>
            </a:r>
            <a:r>
              <a:rPr lang="en-GB" sz="800" dirty="0"/>
              <a:t> </a:t>
            </a:r>
            <a:r>
              <a:rPr lang="en-GB" sz="800" dirty="0" err="1"/>
              <a:t>Acta</a:t>
            </a:r>
            <a:r>
              <a:rPr lang="en-GB" sz="800" dirty="0"/>
              <a:t> 188, 73–92.</a:t>
            </a:r>
            <a:endParaRPr lang="en-US" sz="800" dirty="0"/>
          </a:p>
          <a:p>
            <a:r>
              <a:rPr lang="en-GB" sz="800" dirty="0"/>
              <a:t>Murphy, J.B., Waldron, J.W.F., Kontak, D.J., </a:t>
            </a:r>
            <a:r>
              <a:rPr lang="en-GB" sz="800" dirty="0" err="1"/>
              <a:t>Pe</a:t>
            </a:r>
            <a:r>
              <a:rPr lang="en-GB" sz="800" dirty="0"/>
              <a:t>-Piper, G., and Piper, D.J.W., 2011, Minas Fault Zone: Late </a:t>
            </a:r>
            <a:r>
              <a:rPr lang="en-GB" sz="800" dirty="0" err="1"/>
              <a:t>Paleozoic</a:t>
            </a:r>
            <a:r>
              <a:rPr lang="en-GB" sz="800" dirty="0"/>
              <a:t> history of an intra-continental orogenic transform fault in the Canadian Appalachians: Journal of Structural Geology, v. 33, p. 312–328.</a:t>
            </a:r>
            <a:endParaRPr lang="en-US" sz="800" dirty="0"/>
          </a:p>
          <a:p>
            <a:r>
              <a:rPr lang="en-GB" sz="800" dirty="0"/>
              <a:t>Patterson, J.M., 1987, Investigation of the </a:t>
            </a:r>
            <a:r>
              <a:rPr lang="en-GB" sz="800" dirty="0" err="1"/>
              <a:t>argentiferous</a:t>
            </a:r>
            <a:r>
              <a:rPr lang="en-GB" sz="800" dirty="0"/>
              <a:t> base metal potential at the Walton deposit, Hants County: Nova Scotia Department of Mines and Energy Report 87-5, p. 79-81.</a:t>
            </a:r>
            <a:endParaRPr lang="en-US" sz="800" dirty="0"/>
          </a:p>
          <a:p>
            <a:r>
              <a:rPr lang="en-GB" sz="800" dirty="0"/>
              <a:t>Reed, C., and Wallace, M., 2004, Zn-Pb mineralisation in the </a:t>
            </a:r>
            <a:r>
              <a:rPr lang="en-GB" sz="800" dirty="0" err="1"/>
              <a:t>Silvermines</a:t>
            </a:r>
            <a:r>
              <a:rPr lang="en-GB" sz="800" dirty="0"/>
              <a:t> district, Ireland: A product of burial diagenesis. </a:t>
            </a:r>
            <a:r>
              <a:rPr lang="en-GB" sz="800" dirty="0" err="1"/>
              <a:t>Mineralium</a:t>
            </a:r>
            <a:r>
              <a:rPr lang="en-GB" sz="800" dirty="0"/>
              <a:t> </a:t>
            </a:r>
            <a:r>
              <a:rPr lang="en-GB" sz="800" dirty="0" err="1"/>
              <a:t>Deposita</a:t>
            </a:r>
            <a:r>
              <a:rPr lang="en-GB" sz="800" dirty="0"/>
              <a:t>, v. 39, p. 87-102.</a:t>
            </a:r>
            <a:endParaRPr lang="en-US" sz="800" dirty="0"/>
          </a:p>
          <a:p>
            <a:r>
              <a:rPr lang="en-GB" sz="800" dirty="0"/>
              <a:t>Rogers, K.M., and Savard, M.M., 2002, Geochemistry of oil inclusions in </a:t>
            </a:r>
            <a:r>
              <a:rPr lang="en-GB" sz="800" dirty="0" err="1"/>
              <a:t>sulfide</a:t>
            </a:r>
            <a:r>
              <a:rPr lang="en-GB" sz="800" dirty="0"/>
              <a:t>-related calcites-fingerprinting the source of the </a:t>
            </a:r>
            <a:r>
              <a:rPr lang="en-GB" sz="800" dirty="0" err="1"/>
              <a:t>sulfate</a:t>
            </a:r>
            <a:r>
              <a:rPr lang="en-GB" sz="800" dirty="0"/>
              <a:t>-reducing hydrocarbons of the Pb–Zn carbonate-hosted Jubilee deposit of Nova Scotia, Canada. Applied Geochemistry, v. 17, p. 69-77.</a:t>
            </a:r>
            <a:endParaRPr lang="en-US" sz="800" dirty="0"/>
          </a:p>
          <a:p>
            <a:r>
              <a:rPr lang="en-GB" sz="800" dirty="0"/>
              <a:t>Sangster, D.F., Savard, M.M., and Kontak, D.J., 1998a, A genetic model for mineralization of Lower Windsor (Viséan) carbonate rocks of Nova Scotia, Canada: Economic Geology, v. 93, p. 932–952.</a:t>
            </a:r>
            <a:endParaRPr lang="en-US" sz="800" dirty="0"/>
          </a:p>
          <a:p>
            <a:r>
              <a:rPr lang="en-GB" sz="800" dirty="0"/>
              <a:t>Sangster, D.F., </a:t>
            </a:r>
            <a:r>
              <a:rPr lang="en-GB" sz="800" dirty="0" err="1"/>
              <a:t>Burtt</a:t>
            </a:r>
            <a:r>
              <a:rPr lang="en-GB" sz="800" dirty="0"/>
              <a:t>, M.D., and Kontak, D.J., 1998b, Geology of the B baseline zone, Walton Cu-Pb-Zn-Ag-Ba deposit, Nova Scotia: Economic Geology, v. 93, p. 869–882.</a:t>
            </a:r>
            <a:endParaRPr lang="en-US" sz="800" dirty="0"/>
          </a:p>
          <a:p>
            <a:r>
              <a:rPr lang="en-GB" sz="800" dirty="0"/>
              <a:t>Sangster D.F., Savard M.M., and Kontak D.J., 1998c, Sub-basin-specific Pb and </a:t>
            </a:r>
            <a:r>
              <a:rPr lang="en-GB" sz="800" dirty="0" err="1"/>
              <a:t>Sr</a:t>
            </a:r>
            <a:r>
              <a:rPr lang="en-GB" sz="800" dirty="0"/>
              <a:t> Sources in Zn-Pb deposits of the Lower Windsor Group, Nova Scotia, Canada: Economic Geology, v. 93, p. 911–919.</a:t>
            </a:r>
            <a:endParaRPr lang="en-US" sz="800" dirty="0"/>
          </a:p>
          <a:p>
            <a:r>
              <a:rPr lang="en-GB" sz="800" dirty="0" err="1"/>
              <a:t>Sośnicka</a:t>
            </a:r>
            <a:r>
              <a:rPr lang="en-GB" sz="800" dirty="0"/>
              <a:t>, M., and </a:t>
            </a:r>
            <a:r>
              <a:rPr lang="en-GB" sz="800" dirty="0" err="1"/>
              <a:t>Lüders</a:t>
            </a:r>
            <a:r>
              <a:rPr lang="en-GB" sz="800" dirty="0"/>
              <a:t>, V., 2019, Super-deep, TSR-controlled Phanerozoic MVT type Zn-Pb deposits hosted by Zechstein-2 gas reservoir carbonate (Ca2), Lower Saxony Basin, Germany. Chemical Geology, v. 508, p. 62-77.</a:t>
            </a:r>
            <a:endParaRPr lang="en-US" sz="800" dirty="0"/>
          </a:p>
          <a:p>
            <a:r>
              <a:rPr lang="en-GB" sz="800" dirty="0"/>
              <a:t>Waldron, J.W.F., Barr, S.M., Park, A.F., White, C.E., and Hibbard, J., 2015, Late </a:t>
            </a:r>
            <a:r>
              <a:rPr lang="en-GB" sz="800" dirty="0" err="1"/>
              <a:t>Paleozoic</a:t>
            </a:r>
            <a:r>
              <a:rPr lang="en-GB" sz="800" dirty="0"/>
              <a:t> strike-slip faults in Maritime Canada and their role in the reconfiguration of the northern Appalachian </a:t>
            </a:r>
            <a:r>
              <a:rPr lang="en-GB" sz="800" dirty="0" err="1"/>
              <a:t>orogen</a:t>
            </a:r>
            <a:r>
              <a:rPr lang="en-GB" sz="800" dirty="0"/>
              <a:t>. Tectonics v. 34, p. 1661–1684. </a:t>
            </a:r>
            <a:endParaRPr lang="en-US" sz="800" dirty="0"/>
          </a:p>
          <a:p>
            <a:r>
              <a:rPr lang="en-GB" sz="800" dirty="0"/>
              <a:t>Webster, P.C., 2009, Technical Report on Valuation of Jubilee Zinc - Lead Deposit Exploration Properties of </a:t>
            </a:r>
            <a:r>
              <a:rPr lang="en-GB" sz="800" dirty="0" err="1"/>
              <a:t>Merrex</a:t>
            </a:r>
            <a:r>
              <a:rPr lang="en-GB" sz="800" dirty="0"/>
              <a:t> Gold Inc., 42 p</a:t>
            </a:r>
            <a:r>
              <a:rPr lang="en-GB" sz="800" dirty="0" smtClean="0"/>
              <a:t>.</a:t>
            </a:r>
            <a:r>
              <a:rPr lang="en-US" sz="800" dirty="0"/>
              <a:t> </a:t>
            </a:r>
          </a:p>
        </p:txBody>
      </p:sp>
    </p:spTree>
    <p:extLst>
      <p:ext uri="{BB962C8B-B14F-4D97-AF65-F5344CB8AC3E}">
        <p14:creationId xmlns:p14="http://schemas.microsoft.com/office/powerpoint/2010/main" val="685479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Maritimes Basin</a:t>
            </a:r>
            <a:endParaRPr lang="en-US" sz="3200" dirty="0"/>
          </a:p>
        </p:txBody>
      </p:sp>
      <p:sp>
        <p:nvSpPr>
          <p:cNvPr id="3" name="Content Placeholder 2"/>
          <p:cNvSpPr>
            <a:spLocks noGrp="1"/>
          </p:cNvSpPr>
          <p:nvPr>
            <p:ph idx="1"/>
          </p:nvPr>
        </p:nvSpPr>
        <p:spPr>
          <a:xfrm>
            <a:off x="613262" y="1705708"/>
            <a:ext cx="4196130" cy="3847226"/>
          </a:xfrm>
        </p:spPr>
        <p:txBody>
          <a:bodyPr numCol="1">
            <a:noAutofit/>
          </a:bodyPr>
          <a:lstStyle/>
          <a:p>
            <a:pPr>
              <a:lnSpc>
                <a:spcPct val="150000"/>
              </a:lnSpc>
              <a:spcBef>
                <a:spcPts val="1200"/>
              </a:spcBef>
            </a:pPr>
            <a:r>
              <a:rPr lang="en-US" sz="1600" dirty="0"/>
              <a:t>Forms number of discrete, structurally controlled </a:t>
            </a:r>
            <a:r>
              <a:rPr lang="en-US" sz="1600" dirty="0" err="1"/>
              <a:t>depocentres</a:t>
            </a:r>
            <a:r>
              <a:rPr lang="en-US" sz="1600" dirty="0"/>
              <a:t> recording complex tectonic history</a:t>
            </a:r>
          </a:p>
          <a:p>
            <a:pPr>
              <a:lnSpc>
                <a:spcPct val="150000"/>
              </a:lnSpc>
              <a:spcBef>
                <a:spcPts val="1200"/>
              </a:spcBef>
            </a:pPr>
            <a:r>
              <a:rPr lang="en-US" sz="1600" dirty="0"/>
              <a:t>Dextral strike-slip </a:t>
            </a:r>
            <a:r>
              <a:rPr lang="en-US" sz="1600" dirty="0" err="1"/>
              <a:t>transtensional</a:t>
            </a:r>
            <a:r>
              <a:rPr lang="en-US" sz="1600" dirty="0"/>
              <a:t> motion along NE-trending Cabot Fault Zone and the E-trending Minas Fault Zone (up to 250 km of dextral motion; Waldron et al., 2015)</a:t>
            </a:r>
          </a:p>
          <a:p>
            <a:pPr>
              <a:lnSpc>
                <a:spcPct val="150000"/>
              </a:lnSpc>
              <a:spcBef>
                <a:spcPts val="1200"/>
              </a:spcBef>
            </a:pPr>
            <a:r>
              <a:rPr lang="en-US" sz="1600" dirty="0"/>
              <a:t>Punctuated by more localized episodes of crustal thickening, extension, and salt tectonics </a:t>
            </a:r>
          </a:p>
        </p:txBody>
      </p:sp>
      <p:sp>
        <p:nvSpPr>
          <p:cNvPr id="7" name="TextBox 6"/>
          <p:cNvSpPr txBox="1"/>
          <p:nvPr/>
        </p:nvSpPr>
        <p:spPr>
          <a:xfrm>
            <a:off x="5108330" y="6252533"/>
            <a:ext cx="6772453" cy="461665"/>
          </a:xfrm>
          <a:prstGeom prst="rect">
            <a:avLst/>
          </a:prstGeom>
          <a:noFill/>
        </p:spPr>
        <p:txBody>
          <a:bodyPr wrap="square" rtlCol="0">
            <a:spAutoFit/>
          </a:bodyPr>
          <a:lstStyle/>
          <a:p>
            <a:r>
              <a:rPr lang="en-US" sz="1200" dirty="0" smtClean="0"/>
              <a:t>Extent of the Maritimes Basin, showing location of deposits studied (</a:t>
            </a:r>
            <a:r>
              <a:rPr lang="da-DK" sz="1200" dirty="0"/>
              <a:t>m</a:t>
            </a:r>
            <a:r>
              <a:rPr lang="da-DK" sz="1200" dirty="0" smtClean="0"/>
              <a:t>odified from Gibling et al., 2019)</a:t>
            </a:r>
            <a:endParaRPr lang="en-US" sz="1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8331" y="1397486"/>
            <a:ext cx="6772453" cy="4837934"/>
          </a:xfrm>
          <a:prstGeom prst="rect">
            <a:avLst/>
          </a:prstGeom>
        </p:spPr>
      </p:pic>
    </p:spTree>
    <p:extLst>
      <p:ext uri="{BB962C8B-B14F-4D97-AF65-F5344CB8AC3E}">
        <p14:creationId xmlns:p14="http://schemas.microsoft.com/office/powerpoint/2010/main" val="7818503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156" y="1694722"/>
            <a:ext cx="9352085" cy="1032360"/>
          </a:xfrm>
        </p:spPr>
        <p:txBody>
          <a:bodyPr>
            <a:normAutofit/>
          </a:bodyPr>
          <a:lstStyle/>
          <a:p>
            <a:r>
              <a:rPr lang="en-US" sz="3200" dirty="0" smtClean="0"/>
              <a:t>Acknowledgements</a:t>
            </a:r>
            <a:endParaRPr lang="en-US" sz="3200" dirty="0"/>
          </a:p>
        </p:txBody>
      </p:sp>
      <p:sp>
        <p:nvSpPr>
          <p:cNvPr id="3" name="Content Placeholder 2"/>
          <p:cNvSpPr>
            <a:spLocks noGrp="1"/>
          </p:cNvSpPr>
          <p:nvPr>
            <p:ph idx="1"/>
          </p:nvPr>
        </p:nvSpPr>
        <p:spPr>
          <a:xfrm>
            <a:off x="428625" y="2989384"/>
            <a:ext cx="11487149" cy="2401765"/>
          </a:xfrm>
        </p:spPr>
        <p:txBody>
          <a:bodyPr numCol="1">
            <a:noAutofit/>
          </a:bodyPr>
          <a:lstStyle/>
          <a:p>
            <a:pPr marL="0" indent="0">
              <a:lnSpc>
                <a:spcPct val="150000"/>
              </a:lnSpc>
              <a:spcBef>
                <a:spcPts val="1200"/>
              </a:spcBef>
              <a:buNone/>
            </a:pPr>
            <a:r>
              <a:rPr lang="en-US" sz="1600" dirty="0"/>
              <a:t>The studies referred to herein for the Maritimes Basin deposits of Nova Scotia done by D.J. </a:t>
            </a:r>
            <a:r>
              <a:rPr lang="en-US" sz="1600" dirty="0" err="1"/>
              <a:t>Kontak</a:t>
            </a:r>
            <a:r>
              <a:rPr lang="en-US" sz="1600" dirty="0"/>
              <a:t> were supported through funding from the Nova Scotia government while he was employed by the Nova Scotia Department of Mines and Energy (now the Department of Natural Resources and Renewables). Studies on occurrences in Newfoundland were carried out by the Geological Survey of Newfoundland and Labrador (J. Conliffe, with the field assistance of Robert King and Noah Slaney). Current work on these deposits by C. Wallace, E.C. Turner and D.J. </a:t>
            </a:r>
            <a:r>
              <a:rPr lang="en-US" sz="1600" dirty="0" err="1"/>
              <a:t>Kontak</a:t>
            </a:r>
            <a:r>
              <a:rPr lang="en-US" sz="1600" dirty="0"/>
              <a:t> is supported by funding from the </a:t>
            </a:r>
            <a:r>
              <a:rPr lang="en-US" sz="1600" dirty="0" err="1"/>
              <a:t>Harquail</a:t>
            </a:r>
            <a:r>
              <a:rPr lang="en-US" sz="1600" dirty="0"/>
              <a:t> School of Earth Sciences (Wallace) and NSERC Discovery Grants (Turner, </a:t>
            </a:r>
            <a:r>
              <a:rPr lang="en-US" sz="1600" dirty="0" err="1"/>
              <a:t>Kontak</a:t>
            </a:r>
            <a:r>
              <a:rPr lang="en-US" sz="1600" dirty="0"/>
              <a:t>).</a:t>
            </a:r>
            <a:endParaRPr lang="en-US" sz="1600" dirty="0" smtClean="0"/>
          </a:p>
        </p:txBody>
      </p:sp>
      <p:grpSp>
        <p:nvGrpSpPr>
          <p:cNvPr id="5" name="Group 4"/>
          <p:cNvGrpSpPr/>
          <p:nvPr/>
        </p:nvGrpSpPr>
        <p:grpSpPr>
          <a:xfrm>
            <a:off x="334841" y="513564"/>
            <a:ext cx="2684584" cy="715161"/>
            <a:chOff x="553916" y="713589"/>
            <a:chExt cx="2684584" cy="715161"/>
          </a:xfrm>
        </p:grpSpPr>
        <p:sp>
          <p:nvSpPr>
            <p:cNvPr id="6" name="Rectangle 5"/>
            <p:cNvSpPr/>
            <p:nvPr/>
          </p:nvSpPr>
          <p:spPr>
            <a:xfrm>
              <a:off x="553916" y="714375"/>
              <a:ext cx="2684584"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hes.laurentian.ca/sites/default/files/styles/logo__265x45_/public/logo-theme-upside_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916" y="713589"/>
              <a:ext cx="2670029" cy="6931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39701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Maritimes Basin</a:t>
            </a:r>
            <a:endParaRPr lang="en-US" sz="3200" dirty="0"/>
          </a:p>
        </p:txBody>
      </p:sp>
      <p:sp>
        <p:nvSpPr>
          <p:cNvPr id="3" name="Content Placeholder 2"/>
          <p:cNvSpPr>
            <a:spLocks noGrp="1"/>
          </p:cNvSpPr>
          <p:nvPr>
            <p:ph idx="1"/>
          </p:nvPr>
        </p:nvSpPr>
        <p:spPr>
          <a:xfrm>
            <a:off x="428626" y="1397486"/>
            <a:ext cx="6165981" cy="5366038"/>
          </a:xfrm>
        </p:spPr>
        <p:txBody>
          <a:bodyPr numCol="1">
            <a:noAutofit/>
          </a:bodyPr>
          <a:lstStyle/>
          <a:p>
            <a:pPr>
              <a:lnSpc>
                <a:spcPct val="150000"/>
              </a:lnSpc>
              <a:spcBef>
                <a:spcPts val="1200"/>
              </a:spcBef>
            </a:pPr>
            <a:r>
              <a:rPr lang="en-US" sz="1600" dirty="0" smtClean="0"/>
              <a:t>Base of Maritimes Basin marked by late Devonian volcanism, overlain </a:t>
            </a:r>
            <a:r>
              <a:rPr lang="en-US" sz="1600" dirty="0"/>
              <a:t>by </a:t>
            </a:r>
            <a:r>
              <a:rPr lang="en-US" sz="1600" dirty="0" smtClean="0"/>
              <a:t>late </a:t>
            </a:r>
            <a:r>
              <a:rPr lang="en-US" sz="1600" dirty="0"/>
              <a:t>Devonian to early </a:t>
            </a:r>
            <a:r>
              <a:rPr lang="en-US" sz="1600" dirty="0" smtClean="0"/>
              <a:t>Carboniferous </a:t>
            </a:r>
            <a:r>
              <a:rPr lang="en-US" sz="1600" dirty="0"/>
              <a:t>mainly lacustrine clastic rocks of the Horton and </a:t>
            </a:r>
            <a:r>
              <a:rPr lang="en-US" sz="1600" dirty="0" err="1"/>
              <a:t>Anguille</a:t>
            </a:r>
            <a:r>
              <a:rPr lang="en-US" sz="1600" dirty="0"/>
              <a:t> </a:t>
            </a:r>
            <a:r>
              <a:rPr lang="en-US" sz="1600" dirty="0" smtClean="0"/>
              <a:t>groups</a:t>
            </a:r>
          </a:p>
          <a:p>
            <a:pPr>
              <a:lnSpc>
                <a:spcPct val="150000"/>
              </a:lnSpc>
              <a:spcBef>
                <a:spcPts val="1200"/>
              </a:spcBef>
            </a:pPr>
            <a:r>
              <a:rPr lang="en-US" sz="1600" dirty="0" smtClean="0"/>
              <a:t>Regional marine transgression in the </a:t>
            </a:r>
            <a:r>
              <a:rPr lang="en-US" sz="1600" dirty="0" err="1" smtClean="0"/>
              <a:t>Viséan</a:t>
            </a:r>
            <a:r>
              <a:rPr lang="en-US" sz="1600" dirty="0" smtClean="0"/>
              <a:t> marked by deposition of the Windsor Group</a:t>
            </a:r>
          </a:p>
          <a:p>
            <a:pPr lvl="1">
              <a:lnSpc>
                <a:spcPct val="150000"/>
              </a:lnSpc>
              <a:spcBef>
                <a:spcPts val="1200"/>
              </a:spcBef>
            </a:pPr>
            <a:r>
              <a:rPr lang="en-US" sz="1600" b="1" i="1" dirty="0" smtClean="0"/>
              <a:t>Basal thin bedded carbonates (e.g. </a:t>
            </a:r>
            <a:r>
              <a:rPr lang="en-US" sz="1600" b="1" i="1" dirty="0" err="1" smtClean="0"/>
              <a:t>Macumber</a:t>
            </a:r>
            <a:r>
              <a:rPr lang="en-US" sz="1600" b="1" i="1" dirty="0" smtClean="0"/>
              <a:t> Formation), laterally grade </a:t>
            </a:r>
            <a:r>
              <a:rPr lang="en-US" sz="1600" b="1" i="1" dirty="0"/>
              <a:t>into </a:t>
            </a:r>
            <a:r>
              <a:rPr lang="en-US" sz="1600" b="1" i="1" dirty="0" err="1"/>
              <a:t>biohermal</a:t>
            </a:r>
            <a:r>
              <a:rPr lang="en-US" sz="1600" b="1" i="1" dirty="0"/>
              <a:t> mounds </a:t>
            </a:r>
            <a:r>
              <a:rPr lang="en-US" sz="1600" b="1" i="1" dirty="0" smtClean="0"/>
              <a:t>(e.g. Gays River Formation)</a:t>
            </a:r>
          </a:p>
          <a:p>
            <a:pPr lvl="1">
              <a:lnSpc>
                <a:spcPct val="150000"/>
              </a:lnSpc>
              <a:spcBef>
                <a:spcPts val="1200"/>
              </a:spcBef>
            </a:pPr>
            <a:r>
              <a:rPr lang="en-US" sz="1600" dirty="0" smtClean="0"/>
              <a:t>Overlain </a:t>
            </a:r>
            <a:r>
              <a:rPr lang="en-US" sz="1600" dirty="0"/>
              <a:t>by a thick succession of interlayered evaporitic, clastic</a:t>
            </a:r>
            <a:r>
              <a:rPr lang="en-US" sz="1600" dirty="0" smtClean="0"/>
              <a:t>, </a:t>
            </a:r>
            <a:r>
              <a:rPr lang="en-US" sz="1600" dirty="0"/>
              <a:t>carbonate </a:t>
            </a:r>
            <a:r>
              <a:rPr lang="en-US" sz="1600" dirty="0" smtClean="0"/>
              <a:t>and minor volcanic rocks </a:t>
            </a:r>
          </a:p>
          <a:p>
            <a:pPr>
              <a:lnSpc>
                <a:spcPct val="150000"/>
              </a:lnSpc>
              <a:spcBef>
                <a:spcPts val="1200"/>
              </a:spcBef>
            </a:pPr>
            <a:r>
              <a:rPr lang="en-US" sz="1600" dirty="0" smtClean="0"/>
              <a:t>Windsor Group followed by Carboniferous </a:t>
            </a:r>
            <a:r>
              <a:rPr lang="en-US" sz="1600" dirty="0"/>
              <a:t>to early Permian clastic rocks of the </a:t>
            </a:r>
            <a:r>
              <a:rPr lang="en-US" sz="1600" dirty="0" err="1"/>
              <a:t>Mabou</a:t>
            </a:r>
            <a:r>
              <a:rPr lang="en-US" sz="1600" dirty="0"/>
              <a:t>, Cumberland, and Pictou groups</a:t>
            </a:r>
            <a:endParaRPr lang="en-US" sz="16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5134" y="1397486"/>
            <a:ext cx="4740143" cy="5468365"/>
          </a:xfrm>
          <a:prstGeom prst="rect">
            <a:avLst/>
          </a:prstGeom>
        </p:spPr>
      </p:pic>
      <p:sp>
        <p:nvSpPr>
          <p:cNvPr id="7" name="TextBox 6"/>
          <p:cNvSpPr txBox="1"/>
          <p:nvPr/>
        </p:nvSpPr>
        <p:spPr>
          <a:xfrm>
            <a:off x="11272739" y="4429125"/>
            <a:ext cx="763554" cy="276999"/>
          </a:xfrm>
          <a:prstGeom prst="rect">
            <a:avLst/>
          </a:prstGeom>
          <a:noFill/>
        </p:spPr>
        <p:txBody>
          <a:bodyPr wrap="square" rtlCol="0">
            <a:spAutoFit/>
          </a:bodyPr>
          <a:lstStyle/>
          <a:p>
            <a:r>
              <a:rPr lang="da-DK" sz="1200" b="1" dirty="0" smtClean="0">
                <a:solidFill>
                  <a:srgbClr val="FF0000"/>
                </a:solidFill>
              </a:rPr>
              <a:t>Zn-Pb-Ba</a:t>
            </a:r>
            <a:endParaRPr lang="en-US" sz="1200" b="1" dirty="0">
              <a:solidFill>
                <a:srgbClr val="FF0000"/>
              </a:solidFill>
            </a:endParaRPr>
          </a:p>
        </p:txBody>
      </p:sp>
      <p:sp>
        <p:nvSpPr>
          <p:cNvPr id="8" name="5-Point Star 7"/>
          <p:cNvSpPr/>
          <p:nvPr/>
        </p:nvSpPr>
        <p:spPr>
          <a:xfrm>
            <a:off x="11010900" y="4352925"/>
            <a:ext cx="323850" cy="28575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85159" y="6486525"/>
            <a:ext cx="2387666" cy="276999"/>
          </a:xfrm>
          <a:prstGeom prst="rect">
            <a:avLst/>
          </a:prstGeom>
          <a:noFill/>
        </p:spPr>
        <p:txBody>
          <a:bodyPr wrap="square" rtlCol="0">
            <a:spAutoFit/>
          </a:bodyPr>
          <a:lstStyle/>
          <a:p>
            <a:r>
              <a:rPr lang="da-DK" sz="1200" dirty="0" smtClean="0"/>
              <a:t>modified from Gibling et al., 2019</a:t>
            </a:r>
            <a:endParaRPr lang="en-US" sz="1200" dirty="0"/>
          </a:p>
        </p:txBody>
      </p:sp>
    </p:spTree>
    <p:extLst>
      <p:ext uri="{BB962C8B-B14F-4D97-AF65-F5344CB8AC3E}">
        <p14:creationId xmlns:p14="http://schemas.microsoft.com/office/powerpoint/2010/main" val="327388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Sedimentary hosted Zn-</a:t>
            </a:r>
            <a:r>
              <a:rPr lang="en-US" sz="3200" dirty="0" err="1" smtClean="0"/>
              <a:t>Pb</a:t>
            </a:r>
            <a:r>
              <a:rPr lang="en-US" sz="3200" dirty="0" smtClean="0"/>
              <a:t>-Ba Deposits</a:t>
            </a:r>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901" y="1335940"/>
            <a:ext cx="7461184" cy="5329933"/>
          </a:xfrm>
          <a:prstGeom prst="rect">
            <a:avLst/>
          </a:prstGeom>
        </p:spPr>
      </p:pic>
      <p:sp>
        <p:nvSpPr>
          <p:cNvPr id="3" name="Content Placeholder 2"/>
          <p:cNvSpPr>
            <a:spLocks noGrp="1"/>
          </p:cNvSpPr>
          <p:nvPr>
            <p:ph idx="1"/>
          </p:nvPr>
        </p:nvSpPr>
        <p:spPr>
          <a:xfrm>
            <a:off x="8720502" y="2281823"/>
            <a:ext cx="3280997" cy="3438166"/>
          </a:xfrm>
        </p:spPr>
        <p:style>
          <a:lnRef idx="2">
            <a:schemeClr val="dk1"/>
          </a:lnRef>
          <a:fillRef idx="1">
            <a:schemeClr val="lt1"/>
          </a:fillRef>
          <a:effectRef idx="0">
            <a:schemeClr val="dk1"/>
          </a:effectRef>
          <a:fontRef idx="minor">
            <a:schemeClr val="dk1"/>
          </a:fontRef>
        </p:style>
        <p:txBody>
          <a:bodyPr numCol="1" anchor="ctr" anchorCtr="0">
            <a:noAutofit/>
          </a:bodyPr>
          <a:lstStyle/>
          <a:p>
            <a:pPr marL="0" indent="0">
              <a:lnSpc>
                <a:spcPct val="125000"/>
              </a:lnSpc>
              <a:spcBef>
                <a:spcPts val="1200"/>
              </a:spcBef>
              <a:buNone/>
            </a:pPr>
            <a:r>
              <a:rPr lang="en-US" sz="1600" dirty="0" smtClean="0"/>
              <a:t>More than 150 Zn-</a:t>
            </a:r>
            <a:r>
              <a:rPr lang="en-US" sz="1600" dirty="0" err="1" smtClean="0"/>
              <a:t>Pb</a:t>
            </a:r>
            <a:r>
              <a:rPr lang="en-US" sz="1600" dirty="0" smtClean="0"/>
              <a:t>-Ba occurrences recorded in the basal carbonates of the Windsor Group</a:t>
            </a:r>
          </a:p>
          <a:p>
            <a:pPr marL="342900" indent="-342900">
              <a:lnSpc>
                <a:spcPct val="125000"/>
              </a:lnSpc>
              <a:spcBef>
                <a:spcPts val="1200"/>
              </a:spcBef>
              <a:buFont typeface="+mj-lt"/>
              <a:buAutoNum type="arabicPeriod"/>
            </a:pPr>
            <a:r>
              <a:rPr lang="en-US" sz="1600" dirty="0" smtClean="0"/>
              <a:t>Scotia Deposit</a:t>
            </a:r>
          </a:p>
          <a:p>
            <a:pPr marL="342900" indent="-342900">
              <a:lnSpc>
                <a:spcPct val="125000"/>
              </a:lnSpc>
              <a:spcBef>
                <a:spcPts val="1200"/>
              </a:spcBef>
              <a:buFont typeface="+mj-lt"/>
              <a:buAutoNum type="arabicPeriod"/>
            </a:pPr>
            <a:r>
              <a:rPr lang="en-US" sz="1600" dirty="0" smtClean="0"/>
              <a:t>Walton Deposit</a:t>
            </a:r>
          </a:p>
          <a:p>
            <a:pPr marL="342900" indent="-342900">
              <a:lnSpc>
                <a:spcPct val="125000"/>
              </a:lnSpc>
              <a:spcBef>
                <a:spcPts val="1200"/>
              </a:spcBef>
              <a:buFont typeface="+mj-lt"/>
              <a:buAutoNum type="arabicPeriod"/>
            </a:pPr>
            <a:r>
              <a:rPr lang="en-US" sz="1600" dirty="0" smtClean="0"/>
              <a:t>Jubilee Deposit</a:t>
            </a:r>
          </a:p>
          <a:p>
            <a:pPr marL="342900" indent="-342900">
              <a:lnSpc>
                <a:spcPct val="125000"/>
              </a:lnSpc>
              <a:spcBef>
                <a:spcPts val="1200"/>
              </a:spcBef>
              <a:buFont typeface="+mj-lt"/>
              <a:buAutoNum type="arabicPeriod"/>
            </a:pPr>
            <a:r>
              <a:rPr lang="en-US" sz="1600" dirty="0" smtClean="0"/>
              <a:t>Port au Port occurrences</a:t>
            </a:r>
          </a:p>
        </p:txBody>
      </p:sp>
      <p:sp>
        <p:nvSpPr>
          <p:cNvPr id="5" name="TextBox 4"/>
          <p:cNvSpPr txBox="1"/>
          <p:nvPr/>
        </p:nvSpPr>
        <p:spPr>
          <a:xfrm>
            <a:off x="3852674" y="6275510"/>
            <a:ext cx="2387666" cy="276999"/>
          </a:xfrm>
          <a:prstGeom prst="rect">
            <a:avLst/>
          </a:prstGeom>
          <a:noFill/>
        </p:spPr>
        <p:txBody>
          <a:bodyPr wrap="square" rtlCol="0">
            <a:spAutoFit/>
          </a:bodyPr>
          <a:lstStyle/>
          <a:p>
            <a:r>
              <a:rPr lang="da-DK" sz="1200" dirty="0" smtClean="0"/>
              <a:t>modified from Gibling et al., 2019</a:t>
            </a:r>
            <a:endParaRPr lang="en-US" sz="1200" dirty="0"/>
          </a:p>
        </p:txBody>
      </p:sp>
    </p:spTree>
    <p:extLst>
      <p:ext uri="{BB962C8B-B14F-4D97-AF65-F5344CB8AC3E}">
        <p14:creationId xmlns:p14="http://schemas.microsoft.com/office/powerpoint/2010/main" val="3221479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Scotia Deposit</a:t>
            </a:r>
            <a:endParaRPr lang="en-US" sz="3200" dirty="0"/>
          </a:p>
        </p:txBody>
      </p:sp>
      <p:sp>
        <p:nvSpPr>
          <p:cNvPr id="3" name="Content Placeholder 2"/>
          <p:cNvSpPr>
            <a:spLocks noGrp="1"/>
          </p:cNvSpPr>
          <p:nvPr>
            <p:ph idx="1"/>
          </p:nvPr>
        </p:nvSpPr>
        <p:spPr>
          <a:xfrm>
            <a:off x="428626" y="1590674"/>
            <a:ext cx="6781800" cy="4724401"/>
          </a:xfrm>
        </p:spPr>
        <p:txBody>
          <a:bodyPr numCol="1">
            <a:noAutofit/>
          </a:bodyPr>
          <a:lstStyle/>
          <a:p>
            <a:pPr>
              <a:lnSpc>
                <a:spcPct val="150000"/>
              </a:lnSpc>
              <a:spcBef>
                <a:spcPts val="1200"/>
              </a:spcBef>
            </a:pPr>
            <a:r>
              <a:rPr lang="en-US" sz="1600" dirty="0" smtClean="0"/>
              <a:t>Formerly known as the Gays River Deposit</a:t>
            </a:r>
          </a:p>
          <a:p>
            <a:pPr>
              <a:lnSpc>
                <a:spcPct val="150000"/>
              </a:lnSpc>
              <a:spcBef>
                <a:spcPts val="1200"/>
              </a:spcBef>
            </a:pPr>
            <a:r>
              <a:rPr lang="en-US" sz="1600" dirty="0" smtClean="0"/>
              <a:t>Mined </a:t>
            </a:r>
            <a:r>
              <a:rPr lang="en-US" sz="1600" dirty="0"/>
              <a:t>intermittently from 1979 to 2007, with current NI 43-101 proven and probable reserves of 13.7 Mt of 2.03% Zn and 1.10% </a:t>
            </a:r>
            <a:r>
              <a:rPr lang="en-US" sz="1600" dirty="0" err="1"/>
              <a:t>Pb</a:t>
            </a:r>
            <a:r>
              <a:rPr lang="en-US" sz="1600" dirty="0"/>
              <a:t> (Hannon, 2021)</a:t>
            </a:r>
            <a:endParaRPr lang="en-US" sz="1600" dirty="0" smtClean="0"/>
          </a:p>
          <a:p>
            <a:pPr>
              <a:lnSpc>
                <a:spcPct val="150000"/>
              </a:lnSpc>
              <a:spcBef>
                <a:spcPts val="1200"/>
              </a:spcBef>
            </a:pPr>
            <a:r>
              <a:rPr lang="en-US" sz="1600" dirty="0" smtClean="0"/>
              <a:t>Deposit located on basement high </a:t>
            </a:r>
            <a:r>
              <a:rPr lang="en-US" sz="1600" dirty="0"/>
              <a:t>between </a:t>
            </a:r>
            <a:r>
              <a:rPr lang="en-US" sz="1600" dirty="0" err="1"/>
              <a:t>Shubenacadie</a:t>
            </a:r>
            <a:r>
              <a:rPr lang="en-US" sz="1600" dirty="0"/>
              <a:t> and </a:t>
            </a:r>
            <a:r>
              <a:rPr lang="en-US" sz="1600" dirty="0" err="1"/>
              <a:t>Musquodoboit</a:t>
            </a:r>
            <a:r>
              <a:rPr lang="en-US" sz="1600" dirty="0"/>
              <a:t> </a:t>
            </a:r>
            <a:r>
              <a:rPr lang="en-US" sz="1600" dirty="0" smtClean="0"/>
              <a:t>sub-basins</a:t>
            </a:r>
          </a:p>
          <a:p>
            <a:pPr>
              <a:lnSpc>
                <a:spcPct val="150000"/>
              </a:lnSpc>
              <a:spcBef>
                <a:spcPts val="1200"/>
              </a:spcBef>
            </a:pPr>
            <a:r>
              <a:rPr lang="en-US" sz="1600" dirty="0" smtClean="0"/>
              <a:t>Mineralization hosted in carbonate </a:t>
            </a:r>
            <a:r>
              <a:rPr lang="en-US" sz="1600" dirty="0"/>
              <a:t>mounds and </a:t>
            </a:r>
            <a:r>
              <a:rPr lang="en-US" sz="1600" dirty="0" err="1"/>
              <a:t>intermound</a:t>
            </a:r>
            <a:r>
              <a:rPr lang="en-US" sz="1600" dirty="0"/>
              <a:t> </a:t>
            </a:r>
            <a:r>
              <a:rPr lang="en-US" sz="1600" dirty="0" err="1"/>
              <a:t>facies</a:t>
            </a:r>
            <a:r>
              <a:rPr lang="en-US" sz="1600" dirty="0"/>
              <a:t> of the Gays River </a:t>
            </a:r>
            <a:r>
              <a:rPr lang="en-US" sz="1600" dirty="0" smtClean="0"/>
              <a:t>Formation, which laterally grade into laminated carbonated of </a:t>
            </a:r>
            <a:r>
              <a:rPr lang="en-US" sz="1600" dirty="0" err="1" smtClean="0"/>
              <a:t>Macumber</a:t>
            </a:r>
            <a:r>
              <a:rPr lang="en-US" sz="1600" dirty="0" smtClean="0"/>
              <a:t> Formation</a:t>
            </a:r>
            <a:endParaRPr lang="en-US" sz="1600" dirty="0"/>
          </a:p>
          <a:p>
            <a:pPr>
              <a:lnSpc>
                <a:spcPct val="150000"/>
              </a:lnSpc>
              <a:spcBef>
                <a:spcPts val="1200"/>
              </a:spcBef>
            </a:pPr>
            <a:r>
              <a:rPr lang="en-US" sz="1600" dirty="0" smtClean="0"/>
              <a:t>Overlain by thick sequence of anhydrite and gypsum of </a:t>
            </a:r>
            <a:r>
              <a:rPr lang="en-US" sz="1600" dirty="0" err="1" smtClean="0"/>
              <a:t>Carrolls</a:t>
            </a:r>
            <a:r>
              <a:rPr lang="en-US" sz="1600" dirty="0" smtClean="0"/>
              <a:t> Corner Formation</a:t>
            </a:r>
          </a:p>
        </p:txBody>
      </p:sp>
      <p:sp>
        <p:nvSpPr>
          <p:cNvPr id="9" name="TextBox 8"/>
          <p:cNvSpPr txBox="1"/>
          <p:nvPr/>
        </p:nvSpPr>
        <p:spPr>
          <a:xfrm>
            <a:off x="7600948" y="6112945"/>
            <a:ext cx="4019551" cy="461665"/>
          </a:xfrm>
          <a:prstGeom prst="rect">
            <a:avLst/>
          </a:prstGeom>
          <a:noFill/>
        </p:spPr>
        <p:txBody>
          <a:bodyPr wrap="square" rtlCol="0">
            <a:spAutoFit/>
          </a:bodyPr>
          <a:lstStyle/>
          <a:p>
            <a:r>
              <a:rPr lang="en-US" sz="1200" dirty="0"/>
              <a:t>Simplified local stratigraphy near the Scotia deposit, </a:t>
            </a:r>
            <a:r>
              <a:rPr lang="en-US" sz="1200" dirty="0" smtClean="0"/>
              <a:t>(</a:t>
            </a:r>
            <a:r>
              <a:rPr lang="en-US" sz="1200" dirty="0"/>
              <a:t>modified from Giles and Boehner, 1982).</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0949" y="1511787"/>
            <a:ext cx="4019551" cy="4601158"/>
          </a:xfrm>
          <a:prstGeom prst="rect">
            <a:avLst/>
          </a:prstGeom>
        </p:spPr>
      </p:pic>
    </p:spTree>
    <p:extLst>
      <p:ext uri="{BB962C8B-B14F-4D97-AF65-F5344CB8AC3E}">
        <p14:creationId xmlns:p14="http://schemas.microsoft.com/office/powerpoint/2010/main" val="633946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Scotia Deposit</a:t>
            </a:r>
            <a:endParaRPr lang="en-US" sz="3200" dirty="0"/>
          </a:p>
        </p:txBody>
      </p:sp>
      <p:sp>
        <p:nvSpPr>
          <p:cNvPr id="3" name="Content Placeholder 2"/>
          <p:cNvSpPr>
            <a:spLocks noGrp="1"/>
          </p:cNvSpPr>
          <p:nvPr>
            <p:ph idx="1"/>
          </p:nvPr>
        </p:nvSpPr>
        <p:spPr>
          <a:xfrm>
            <a:off x="202223" y="1397486"/>
            <a:ext cx="6203890" cy="5366038"/>
          </a:xfrm>
        </p:spPr>
        <p:txBody>
          <a:bodyPr numCol="1">
            <a:noAutofit/>
          </a:bodyPr>
          <a:lstStyle/>
          <a:p>
            <a:pPr>
              <a:lnSpc>
                <a:spcPct val="150000"/>
              </a:lnSpc>
              <a:spcBef>
                <a:spcPts val="1200"/>
              </a:spcBef>
            </a:pPr>
            <a:r>
              <a:rPr lang="en-US" sz="1600" dirty="0"/>
              <a:t>Massive and disseminated mineralization is hosted by carbonates of the Gays River </a:t>
            </a:r>
            <a:r>
              <a:rPr lang="en-US" sz="1600" dirty="0" smtClean="0"/>
              <a:t>Formation</a:t>
            </a:r>
            <a:r>
              <a:rPr lang="en-US" sz="1600" dirty="0"/>
              <a:t> (</a:t>
            </a:r>
            <a:r>
              <a:rPr lang="en-US" sz="1600" dirty="0" err="1"/>
              <a:t>Kontak</a:t>
            </a:r>
            <a:r>
              <a:rPr lang="en-US" sz="1600" dirty="0"/>
              <a:t>, 1992, 1998</a:t>
            </a:r>
            <a:r>
              <a:rPr lang="en-US" sz="1600" dirty="0" smtClean="0"/>
              <a:t>)</a:t>
            </a:r>
          </a:p>
          <a:p>
            <a:pPr lvl="1">
              <a:lnSpc>
                <a:spcPct val="150000"/>
              </a:lnSpc>
              <a:spcBef>
                <a:spcPts val="1200"/>
              </a:spcBef>
            </a:pPr>
            <a:r>
              <a:rPr lang="en-US" sz="1400" dirty="0" smtClean="0"/>
              <a:t>Massive ore composed of finely crystalline beige </a:t>
            </a:r>
            <a:r>
              <a:rPr lang="en-US" sz="1400" dirty="0" err="1" smtClean="0"/>
              <a:t>sphalerite</a:t>
            </a:r>
            <a:r>
              <a:rPr lang="en-US" sz="1400" dirty="0" smtClean="0"/>
              <a:t> and mm- to cm-sized galena, restricted to the carbonate-</a:t>
            </a:r>
            <a:r>
              <a:rPr lang="en-US" sz="1400" dirty="0" err="1" smtClean="0"/>
              <a:t>evaporite</a:t>
            </a:r>
            <a:r>
              <a:rPr lang="en-US" sz="1400" dirty="0" smtClean="0"/>
              <a:t> contact </a:t>
            </a:r>
          </a:p>
          <a:p>
            <a:pPr lvl="1">
              <a:lnSpc>
                <a:spcPct val="150000"/>
              </a:lnSpc>
              <a:spcBef>
                <a:spcPts val="1200"/>
              </a:spcBef>
            </a:pPr>
            <a:r>
              <a:rPr lang="en-US" sz="1400" dirty="0" smtClean="0"/>
              <a:t>Disseminated </a:t>
            </a:r>
            <a:r>
              <a:rPr lang="en-US" sz="1400" dirty="0"/>
              <a:t>ore occupies primary porosity in the dolomitized carbonates, and consists of </a:t>
            </a:r>
            <a:r>
              <a:rPr lang="en-US" sz="1400" dirty="0" err="1"/>
              <a:t>millimetric</a:t>
            </a:r>
            <a:r>
              <a:rPr lang="en-US" sz="1400" dirty="0"/>
              <a:t> yellow to orange </a:t>
            </a:r>
            <a:r>
              <a:rPr lang="en-US" sz="1400" dirty="0" err="1"/>
              <a:t>euhedral</a:t>
            </a:r>
            <a:r>
              <a:rPr lang="en-US" sz="1400" dirty="0"/>
              <a:t> </a:t>
            </a:r>
            <a:r>
              <a:rPr lang="en-US" sz="1400" dirty="0" err="1"/>
              <a:t>sphalerite</a:t>
            </a:r>
            <a:r>
              <a:rPr lang="en-US" sz="1400" dirty="0"/>
              <a:t> and </a:t>
            </a:r>
            <a:r>
              <a:rPr lang="en-US" sz="1400" dirty="0" err="1"/>
              <a:t>millimetric</a:t>
            </a:r>
            <a:r>
              <a:rPr lang="en-US" sz="1400" dirty="0"/>
              <a:t> to </a:t>
            </a:r>
            <a:r>
              <a:rPr lang="en-US" sz="1400" dirty="0" err="1"/>
              <a:t>centimetric</a:t>
            </a:r>
            <a:r>
              <a:rPr lang="en-US" sz="1400" dirty="0"/>
              <a:t> </a:t>
            </a:r>
            <a:r>
              <a:rPr lang="en-US" sz="1400" dirty="0" err="1"/>
              <a:t>euhedral</a:t>
            </a:r>
            <a:r>
              <a:rPr lang="en-US" sz="1400" dirty="0"/>
              <a:t> </a:t>
            </a:r>
            <a:r>
              <a:rPr lang="en-US" sz="1400" dirty="0" smtClean="0"/>
              <a:t>galena</a:t>
            </a:r>
          </a:p>
          <a:p>
            <a:pPr>
              <a:lnSpc>
                <a:spcPct val="150000"/>
              </a:lnSpc>
              <a:spcBef>
                <a:spcPts val="1200"/>
              </a:spcBef>
            </a:pPr>
            <a:r>
              <a:rPr lang="en-US" sz="1600" dirty="0"/>
              <a:t>E</a:t>
            </a:r>
            <a:r>
              <a:rPr lang="en-US" sz="1600" dirty="0" smtClean="0"/>
              <a:t>arly </a:t>
            </a:r>
            <a:r>
              <a:rPr lang="en-US" sz="1600" dirty="0" err="1"/>
              <a:t>dolomitization</a:t>
            </a:r>
            <a:r>
              <a:rPr lang="en-US" sz="1600" dirty="0"/>
              <a:t> of the host carbonates, followed by precipitation of </a:t>
            </a:r>
            <a:r>
              <a:rPr lang="en-US" sz="1600" dirty="0" smtClean="0"/>
              <a:t>dolomite cements, </a:t>
            </a:r>
            <a:r>
              <a:rPr lang="en-US" sz="1600" dirty="0" err="1" smtClean="0"/>
              <a:t>sphalerite</a:t>
            </a:r>
            <a:r>
              <a:rPr lang="en-US" sz="1600" dirty="0" smtClean="0"/>
              <a:t> </a:t>
            </a:r>
            <a:r>
              <a:rPr lang="en-US" sz="1600" dirty="0"/>
              <a:t>and </a:t>
            </a:r>
            <a:r>
              <a:rPr lang="en-US" sz="1600" dirty="0" smtClean="0"/>
              <a:t>galena</a:t>
            </a:r>
          </a:p>
          <a:p>
            <a:pPr>
              <a:lnSpc>
                <a:spcPct val="150000"/>
              </a:lnSpc>
              <a:spcBef>
                <a:spcPts val="1200"/>
              </a:spcBef>
            </a:pPr>
            <a:r>
              <a:rPr lang="en-US" sz="1600" dirty="0" smtClean="0"/>
              <a:t>Timing of mineralization indirectly determined using </a:t>
            </a:r>
            <a:r>
              <a:rPr lang="en-US" sz="1600" dirty="0" err="1"/>
              <a:t>paleomagnetic</a:t>
            </a:r>
            <a:r>
              <a:rPr lang="en-US" sz="1600" dirty="0"/>
              <a:t> evidence (300-330 </a:t>
            </a:r>
            <a:r>
              <a:rPr lang="en-US" sz="1600" dirty="0" smtClean="0"/>
              <a:t>Ma) </a:t>
            </a:r>
            <a:r>
              <a:rPr lang="en-US" sz="1600" dirty="0"/>
              <a:t>and K-</a:t>
            </a:r>
            <a:r>
              <a:rPr lang="en-US" sz="1600" dirty="0" err="1"/>
              <a:t>Ar</a:t>
            </a:r>
            <a:r>
              <a:rPr lang="en-US" sz="1600" dirty="0"/>
              <a:t> (345-359 Ma</a:t>
            </a:r>
            <a:r>
              <a:rPr lang="en-US" sz="1600" dirty="0" smtClean="0"/>
              <a:t>;) </a:t>
            </a:r>
            <a:r>
              <a:rPr lang="en-US" sz="1600" dirty="0"/>
              <a:t>and </a:t>
            </a:r>
            <a:r>
              <a:rPr lang="en-US" sz="1600" dirty="0" err="1"/>
              <a:t>Ar-Ar</a:t>
            </a:r>
            <a:r>
              <a:rPr lang="en-US" sz="1600" dirty="0"/>
              <a:t> (≤330 </a:t>
            </a:r>
            <a:r>
              <a:rPr lang="en-US" sz="1600" dirty="0" smtClean="0"/>
              <a:t>Ma) geochronology</a:t>
            </a:r>
          </a:p>
        </p:txBody>
      </p:sp>
      <p:graphicFrame>
        <p:nvGraphicFramePr>
          <p:cNvPr id="6" name="Object 5"/>
          <p:cNvGraphicFramePr>
            <a:graphicFrameLocks noChangeAspect="1"/>
          </p:cNvGraphicFramePr>
          <p:nvPr>
            <p:extLst>
              <p:ext uri="{D42A27DB-BD31-4B8C-83A1-F6EECF244321}">
                <p14:modId xmlns:p14="http://schemas.microsoft.com/office/powerpoint/2010/main" val="987609947"/>
              </p:ext>
            </p:extLst>
          </p:nvPr>
        </p:nvGraphicFramePr>
        <p:xfrm>
          <a:off x="6655677" y="4230320"/>
          <a:ext cx="2514600" cy="2060591"/>
        </p:xfrm>
        <a:graphic>
          <a:graphicData uri="http://schemas.openxmlformats.org/presentationml/2006/ole">
            <mc:AlternateContent xmlns:mc="http://schemas.openxmlformats.org/markup-compatibility/2006">
              <mc:Choice xmlns:v="urn:schemas-microsoft-com:vml" Requires="v">
                <p:oleObj spid="_x0000_s2182" name="CorelDRAW" r:id="rId3" imgW="3525756" imgH="2889268" progId="CorelDraw.Graphic.18">
                  <p:embed/>
                </p:oleObj>
              </mc:Choice>
              <mc:Fallback>
                <p:oleObj name="CorelDRAW" r:id="rId3" imgW="3525756" imgH="2889268" progId="CorelDraw.Graphic.18">
                  <p:embed/>
                  <p:pic>
                    <p:nvPicPr>
                      <p:cNvPr id="0" name=""/>
                      <p:cNvPicPr/>
                      <p:nvPr/>
                    </p:nvPicPr>
                    <p:blipFill>
                      <a:blip r:embed="rId4"/>
                      <a:stretch>
                        <a:fillRect/>
                      </a:stretch>
                    </p:blipFill>
                    <p:spPr>
                      <a:xfrm>
                        <a:off x="6655677" y="4230320"/>
                        <a:ext cx="2514600" cy="206059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31901741"/>
              </p:ext>
            </p:extLst>
          </p:nvPr>
        </p:nvGraphicFramePr>
        <p:xfrm>
          <a:off x="9249507" y="2023105"/>
          <a:ext cx="2851444" cy="4267806"/>
        </p:xfrm>
        <a:graphic>
          <a:graphicData uri="http://schemas.openxmlformats.org/presentationml/2006/ole">
            <mc:AlternateContent xmlns:mc="http://schemas.openxmlformats.org/markup-compatibility/2006">
              <mc:Choice xmlns:v="urn:schemas-microsoft-com:vml" Requires="v">
                <p:oleObj spid="_x0000_s2183" name="CorelDRAW" r:id="rId5" imgW="4353395" imgH="6514534" progId="CorelDraw.Graphic.18">
                  <p:embed/>
                </p:oleObj>
              </mc:Choice>
              <mc:Fallback>
                <p:oleObj name="CorelDRAW" r:id="rId5" imgW="4353395" imgH="6514534" progId="CorelDraw.Graphic.18">
                  <p:embed/>
                  <p:pic>
                    <p:nvPicPr>
                      <p:cNvPr id="0" name=""/>
                      <p:cNvPicPr/>
                      <p:nvPr/>
                    </p:nvPicPr>
                    <p:blipFill>
                      <a:blip r:embed="rId6"/>
                      <a:stretch>
                        <a:fillRect/>
                      </a:stretch>
                    </p:blipFill>
                    <p:spPr>
                      <a:xfrm>
                        <a:off x="9249507" y="2023105"/>
                        <a:ext cx="2851444" cy="4267806"/>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91785990"/>
              </p:ext>
            </p:extLst>
          </p:nvPr>
        </p:nvGraphicFramePr>
        <p:xfrm>
          <a:off x="6655677" y="1829219"/>
          <a:ext cx="2514600" cy="2327789"/>
        </p:xfrm>
        <a:graphic>
          <a:graphicData uri="http://schemas.openxmlformats.org/presentationml/2006/ole">
            <mc:AlternateContent xmlns:mc="http://schemas.openxmlformats.org/markup-compatibility/2006">
              <mc:Choice xmlns:v="urn:schemas-microsoft-com:vml" Requires="v">
                <p:oleObj spid="_x0000_s2184" name="CorelDRAW" r:id="rId7" imgW="3525756" imgH="3264691" progId="CorelDraw.Graphic.18">
                  <p:embed/>
                </p:oleObj>
              </mc:Choice>
              <mc:Fallback>
                <p:oleObj name="CorelDRAW" r:id="rId7" imgW="3525756" imgH="3264691" progId="CorelDraw.Graphic.18">
                  <p:embed/>
                  <p:pic>
                    <p:nvPicPr>
                      <p:cNvPr id="0" name=""/>
                      <p:cNvPicPr/>
                      <p:nvPr/>
                    </p:nvPicPr>
                    <p:blipFill>
                      <a:blip r:embed="rId8"/>
                      <a:stretch>
                        <a:fillRect/>
                      </a:stretch>
                    </p:blipFill>
                    <p:spPr>
                      <a:xfrm>
                        <a:off x="6655677" y="1829219"/>
                        <a:ext cx="2514600" cy="2327789"/>
                      </a:xfrm>
                      <a:prstGeom prst="rect">
                        <a:avLst/>
                      </a:prstGeom>
                    </p:spPr>
                  </p:pic>
                </p:oleObj>
              </mc:Fallback>
            </mc:AlternateContent>
          </a:graphicData>
        </a:graphic>
      </p:graphicFrame>
    </p:spTree>
    <p:extLst>
      <p:ext uri="{BB962C8B-B14F-4D97-AF65-F5344CB8AC3E}">
        <p14:creationId xmlns:p14="http://schemas.microsoft.com/office/powerpoint/2010/main" val="2411526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Walton Deposit</a:t>
            </a:r>
            <a:endParaRPr lang="en-US" sz="3200" dirty="0"/>
          </a:p>
        </p:txBody>
      </p:sp>
      <p:sp>
        <p:nvSpPr>
          <p:cNvPr id="3" name="Content Placeholder 2"/>
          <p:cNvSpPr>
            <a:spLocks noGrp="1"/>
          </p:cNvSpPr>
          <p:nvPr>
            <p:ph idx="1"/>
          </p:nvPr>
        </p:nvSpPr>
        <p:spPr>
          <a:xfrm>
            <a:off x="428625" y="1933574"/>
            <a:ext cx="5857875" cy="4278095"/>
          </a:xfrm>
        </p:spPr>
        <p:txBody>
          <a:bodyPr numCol="1">
            <a:noAutofit/>
          </a:bodyPr>
          <a:lstStyle/>
          <a:p>
            <a:pPr>
              <a:lnSpc>
                <a:spcPct val="150000"/>
              </a:lnSpc>
              <a:spcBef>
                <a:spcPts val="1200"/>
              </a:spcBef>
            </a:pPr>
            <a:r>
              <a:rPr lang="en-US" sz="1600" dirty="0"/>
              <a:t>Walton </a:t>
            </a:r>
            <a:r>
              <a:rPr lang="en-US" sz="1600" dirty="0" smtClean="0"/>
              <a:t>Deposit active from 1955 to 1978 and produced </a:t>
            </a:r>
            <a:r>
              <a:rPr lang="en-US" sz="1600" dirty="0"/>
              <a:t>approximately 4.5 Mt of &gt;90% </a:t>
            </a:r>
            <a:r>
              <a:rPr lang="en-US" sz="1600" dirty="0" err="1"/>
              <a:t>baryte</a:t>
            </a:r>
            <a:r>
              <a:rPr lang="en-US" sz="1600" dirty="0"/>
              <a:t> and </a:t>
            </a:r>
            <a:r>
              <a:rPr lang="en-US" sz="1600" dirty="0" smtClean="0"/>
              <a:t>0.4 Mt </a:t>
            </a:r>
            <a:r>
              <a:rPr lang="en-US" sz="1600" dirty="0"/>
              <a:t>of </a:t>
            </a:r>
            <a:r>
              <a:rPr lang="en-US" sz="1600" dirty="0" err="1" smtClean="0"/>
              <a:t>sulphide</a:t>
            </a:r>
            <a:r>
              <a:rPr lang="en-US" sz="1600" dirty="0" smtClean="0"/>
              <a:t> (4.28</a:t>
            </a:r>
            <a:r>
              <a:rPr lang="en-US" sz="1600" dirty="0"/>
              <a:t>% </a:t>
            </a:r>
            <a:r>
              <a:rPr lang="en-US" sz="1600" dirty="0" err="1"/>
              <a:t>Pb</a:t>
            </a:r>
            <a:r>
              <a:rPr lang="en-US" sz="1600" dirty="0"/>
              <a:t>, 1.29% Zn, 0.52% Cu and 348 g/t </a:t>
            </a:r>
            <a:r>
              <a:rPr lang="en-US" sz="1600" dirty="0" smtClean="0"/>
              <a:t>Ag; </a:t>
            </a:r>
            <a:r>
              <a:rPr lang="en-US" sz="1600" dirty="0" err="1" smtClean="0"/>
              <a:t>Cranstone</a:t>
            </a:r>
            <a:r>
              <a:rPr lang="en-US" sz="1600" dirty="0"/>
              <a:t>, 1982; Patterson, 1987</a:t>
            </a:r>
            <a:r>
              <a:rPr lang="en-US" sz="1600" dirty="0" smtClean="0"/>
              <a:t>)</a:t>
            </a:r>
          </a:p>
          <a:p>
            <a:pPr>
              <a:lnSpc>
                <a:spcPct val="150000"/>
              </a:lnSpc>
              <a:spcBef>
                <a:spcPts val="1200"/>
              </a:spcBef>
            </a:pPr>
            <a:r>
              <a:rPr lang="en-US" sz="1600" dirty="0"/>
              <a:t>Mineralization is hosted primarily by the </a:t>
            </a:r>
            <a:r>
              <a:rPr lang="en-US" sz="1600" dirty="0" err="1"/>
              <a:t>Macumber</a:t>
            </a:r>
            <a:r>
              <a:rPr lang="en-US" sz="1600" dirty="0"/>
              <a:t> Formation, which conformably overlies Horton Group </a:t>
            </a:r>
            <a:r>
              <a:rPr lang="en-US" sz="1600" dirty="0" smtClean="0"/>
              <a:t>sandstone</a:t>
            </a:r>
          </a:p>
          <a:p>
            <a:pPr>
              <a:lnSpc>
                <a:spcPct val="150000"/>
              </a:lnSpc>
              <a:spcBef>
                <a:spcPts val="1200"/>
              </a:spcBef>
            </a:pPr>
            <a:r>
              <a:rPr lang="en-US" sz="1600" dirty="0"/>
              <a:t>Deposit is located in a fault-bounded fold and consists of a </a:t>
            </a:r>
            <a:r>
              <a:rPr lang="en-US" sz="1600" dirty="0" err="1"/>
              <a:t>sulphide</a:t>
            </a:r>
            <a:r>
              <a:rPr lang="en-US" sz="1600" dirty="0"/>
              <a:t> body (</a:t>
            </a:r>
            <a:r>
              <a:rPr lang="en-US" sz="1600" dirty="0" err="1"/>
              <a:t>Pb</a:t>
            </a:r>
            <a:r>
              <a:rPr lang="en-US" sz="1600" dirty="0"/>
              <a:t>-Zn-Cu-Ag) overlain by a barium </a:t>
            </a:r>
            <a:r>
              <a:rPr lang="en-US" sz="1600" dirty="0" err="1"/>
              <a:t>sulphate</a:t>
            </a:r>
            <a:r>
              <a:rPr lang="en-US" sz="1600" dirty="0"/>
              <a:t> </a:t>
            </a:r>
            <a:r>
              <a:rPr lang="en-US" sz="1600" dirty="0" smtClean="0"/>
              <a:t>body</a:t>
            </a:r>
          </a:p>
          <a:p>
            <a:pPr>
              <a:lnSpc>
                <a:spcPct val="150000"/>
              </a:lnSpc>
              <a:spcBef>
                <a:spcPts val="1200"/>
              </a:spcBef>
            </a:pPr>
            <a:r>
              <a:rPr lang="en-US" sz="1600" dirty="0" smtClean="0"/>
              <a:t>Ore bodies overlain </a:t>
            </a:r>
            <a:r>
              <a:rPr lang="en-US" sz="1600" dirty="0"/>
              <a:t>by dense, finely crystalline grey anhydrite of the White Quarry Formation </a:t>
            </a:r>
            <a:endParaRPr lang="en-US" sz="1600" dirty="0" smtClean="0"/>
          </a:p>
        </p:txBody>
      </p:sp>
      <p:grpSp>
        <p:nvGrpSpPr>
          <p:cNvPr id="11" name="Group 10"/>
          <p:cNvGrpSpPr/>
          <p:nvPr/>
        </p:nvGrpSpPr>
        <p:grpSpPr>
          <a:xfrm>
            <a:off x="7597902" y="1933573"/>
            <a:ext cx="3183864" cy="4924426"/>
            <a:chOff x="7597902" y="1933573"/>
            <a:chExt cx="3183864" cy="4924426"/>
          </a:xfrm>
        </p:grpSpPr>
        <p:sp>
          <p:nvSpPr>
            <p:cNvPr id="9" name="TextBox 8"/>
            <p:cNvSpPr txBox="1"/>
            <p:nvPr/>
          </p:nvSpPr>
          <p:spPr>
            <a:xfrm>
              <a:off x="7597902" y="6211668"/>
              <a:ext cx="3183864" cy="646331"/>
            </a:xfrm>
            <a:prstGeom prst="rect">
              <a:avLst/>
            </a:prstGeom>
            <a:noFill/>
          </p:spPr>
          <p:txBody>
            <a:bodyPr wrap="square" rtlCol="0">
              <a:spAutoFit/>
            </a:bodyPr>
            <a:lstStyle/>
            <a:p>
              <a:r>
                <a:rPr lang="en-US" sz="1200" dirty="0"/>
                <a:t>Diagrammatic representative cross-section through a distal part of the Walton </a:t>
              </a:r>
              <a:r>
                <a:rPr lang="en-US" sz="1200" dirty="0" smtClean="0"/>
                <a:t>Deposit </a:t>
              </a:r>
              <a:r>
                <a:rPr lang="en-US" sz="1200" dirty="0"/>
                <a:t>(after Sangster et al., 1998).</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7902" y="1933573"/>
              <a:ext cx="3183863" cy="4278095"/>
            </a:xfrm>
            <a:prstGeom prst="rect">
              <a:avLst/>
            </a:prstGeom>
          </p:spPr>
        </p:pic>
      </p:grpSp>
      <p:grpSp>
        <p:nvGrpSpPr>
          <p:cNvPr id="8" name="Group 7"/>
          <p:cNvGrpSpPr/>
          <p:nvPr/>
        </p:nvGrpSpPr>
        <p:grpSpPr>
          <a:xfrm>
            <a:off x="6437108" y="2320019"/>
            <a:ext cx="5505450" cy="3782199"/>
            <a:chOff x="6437108" y="2320019"/>
            <a:chExt cx="5505450" cy="3782199"/>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154" r="16339"/>
            <a:stretch/>
          </p:blipFill>
          <p:spPr>
            <a:xfrm>
              <a:off x="6437108" y="2320019"/>
              <a:ext cx="5505450" cy="3505200"/>
            </a:xfrm>
            <a:prstGeom prst="rect">
              <a:avLst/>
            </a:prstGeom>
          </p:spPr>
        </p:pic>
        <p:sp>
          <p:nvSpPr>
            <p:cNvPr id="14" name="TextBox 13"/>
            <p:cNvSpPr txBox="1"/>
            <p:nvPr/>
          </p:nvSpPr>
          <p:spPr>
            <a:xfrm>
              <a:off x="6437108" y="5825219"/>
              <a:ext cx="5505450" cy="276999"/>
            </a:xfrm>
            <a:prstGeom prst="rect">
              <a:avLst/>
            </a:prstGeom>
            <a:noFill/>
          </p:spPr>
          <p:txBody>
            <a:bodyPr wrap="square" rtlCol="0">
              <a:spAutoFit/>
            </a:bodyPr>
            <a:lstStyle/>
            <a:p>
              <a:r>
                <a:rPr lang="en-US" sz="1200" dirty="0" smtClean="0"/>
                <a:t>Walton Deposit in 2019 (from </a:t>
              </a:r>
              <a:r>
                <a:rPr lang="en-US" sz="1200" dirty="0" err="1" smtClean="0"/>
                <a:t>Mindat</a:t>
              </a:r>
              <a:r>
                <a:rPr lang="en-US" sz="1200" dirty="0" smtClean="0"/>
                <a:t>, copyright David </a:t>
              </a:r>
              <a:r>
                <a:rPr lang="en-US" sz="1200" dirty="0" err="1" smtClean="0"/>
                <a:t>Stredulinsky</a:t>
              </a:r>
              <a:r>
                <a:rPr lang="en-US" sz="1200" dirty="0" smtClean="0"/>
                <a:t>)</a:t>
              </a:r>
              <a:endParaRPr lang="en-US" sz="1200" dirty="0"/>
            </a:p>
          </p:txBody>
        </p:sp>
      </p:grpSp>
    </p:spTree>
    <p:extLst>
      <p:ext uri="{BB962C8B-B14F-4D97-AF65-F5344CB8AC3E}">
        <p14:creationId xmlns:p14="http://schemas.microsoft.com/office/powerpoint/2010/main" val="310112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352085" cy="1032360"/>
          </a:xfrm>
        </p:spPr>
        <p:txBody>
          <a:bodyPr>
            <a:normAutofit/>
          </a:bodyPr>
          <a:lstStyle/>
          <a:p>
            <a:r>
              <a:rPr lang="en-US" sz="3200" dirty="0" smtClean="0"/>
              <a:t>Walton Deposit</a:t>
            </a:r>
            <a:endParaRPr lang="en-US" sz="3200" dirty="0"/>
          </a:p>
        </p:txBody>
      </p:sp>
      <p:sp>
        <p:nvSpPr>
          <p:cNvPr id="3" name="Content Placeholder 2"/>
          <p:cNvSpPr>
            <a:spLocks noGrp="1"/>
          </p:cNvSpPr>
          <p:nvPr>
            <p:ph idx="1"/>
          </p:nvPr>
        </p:nvSpPr>
        <p:spPr>
          <a:xfrm>
            <a:off x="428625" y="1477108"/>
            <a:ext cx="4733925" cy="4967655"/>
          </a:xfrm>
        </p:spPr>
        <p:txBody>
          <a:bodyPr numCol="1">
            <a:noAutofit/>
          </a:bodyPr>
          <a:lstStyle/>
          <a:p>
            <a:pPr>
              <a:lnSpc>
                <a:spcPct val="150000"/>
              </a:lnSpc>
              <a:spcBef>
                <a:spcPts val="1200"/>
              </a:spcBef>
            </a:pPr>
            <a:r>
              <a:rPr lang="en-US" sz="1600" dirty="0" smtClean="0"/>
              <a:t>Host </a:t>
            </a:r>
            <a:r>
              <a:rPr lang="en-US" sz="1600" dirty="0"/>
              <a:t>carbonates extensively </a:t>
            </a:r>
            <a:r>
              <a:rPr lang="en-US" sz="1600" dirty="0" err="1"/>
              <a:t>siderized</a:t>
            </a:r>
            <a:r>
              <a:rPr lang="en-US" sz="1600" dirty="0"/>
              <a:t> </a:t>
            </a:r>
            <a:r>
              <a:rPr lang="en-US" sz="1600" dirty="0" smtClean="0"/>
              <a:t>fluids </a:t>
            </a:r>
            <a:r>
              <a:rPr lang="en-US" sz="1600" dirty="0"/>
              <a:t>prior to </a:t>
            </a:r>
            <a:r>
              <a:rPr lang="en-US" sz="1600" dirty="0" smtClean="0"/>
              <a:t>mineralization, </a:t>
            </a:r>
            <a:r>
              <a:rPr lang="en-US" sz="1600" dirty="0"/>
              <a:t>and multiple phases of </a:t>
            </a:r>
            <a:r>
              <a:rPr lang="en-US" sz="1600" dirty="0" err="1"/>
              <a:t>brecciation</a:t>
            </a:r>
            <a:r>
              <a:rPr lang="en-US" sz="1600" dirty="0"/>
              <a:t> </a:t>
            </a:r>
            <a:endParaRPr lang="en-US" sz="1600" dirty="0" smtClean="0"/>
          </a:p>
          <a:p>
            <a:pPr>
              <a:lnSpc>
                <a:spcPct val="150000"/>
              </a:lnSpc>
              <a:spcBef>
                <a:spcPts val="1200"/>
              </a:spcBef>
            </a:pPr>
            <a:r>
              <a:rPr lang="en-US" sz="1600" dirty="0" smtClean="0"/>
              <a:t>Early </a:t>
            </a:r>
            <a:r>
              <a:rPr lang="en-US" sz="1600" dirty="0" err="1" smtClean="0"/>
              <a:t>baryte</a:t>
            </a:r>
            <a:r>
              <a:rPr lang="en-US" sz="1600" dirty="0" smtClean="0"/>
              <a:t> mineralization, followed </a:t>
            </a:r>
            <a:r>
              <a:rPr lang="en-US" sz="1600" dirty="0"/>
              <a:t>by main-stage </a:t>
            </a:r>
            <a:r>
              <a:rPr lang="en-US" sz="1600" dirty="0" err="1"/>
              <a:t>sulphide</a:t>
            </a:r>
            <a:r>
              <a:rPr lang="en-US" sz="1600" dirty="0"/>
              <a:t> mineralization (</a:t>
            </a:r>
            <a:r>
              <a:rPr lang="en-US" sz="1600" dirty="0" smtClean="0"/>
              <a:t>pyrite/marcasite-</a:t>
            </a:r>
            <a:r>
              <a:rPr lang="en-US" sz="1600" dirty="0" err="1" smtClean="0"/>
              <a:t>sphalerite</a:t>
            </a:r>
            <a:r>
              <a:rPr lang="en-US" sz="1600" dirty="0" smtClean="0"/>
              <a:t>-galena-chalcopyrite-</a:t>
            </a:r>
            <a:r>
              <a:rPr lang="en-US" sz="1600" dirty="0" err="1" smtClean="0"/>
              <a:t>rammelsbergite</a:t>
            </a:r>
            <a:r>
              <a:rPr lang="en-US" sz="1600" dirty="0" smtClean="0"/>
              <a:t>)</a:t>
            </a:r>
          </a:p>
          <a:p>
            <a:pPr>
              <a:lnSpc>
                <a:spcPct val="150000"/>
              </a:lnSpc>
              <a:spcBef>
                <a:spcPts val="1200"/>
              </a:spcBef>
            </a:pPr>
            <a:r>
              <a:rPr lang="en-US" sz="1600" dirty="0" smtClean="0"/>
              <a:t>Secondary </a:t>
            </a:r>
            <a:r>
              <a:rPr lang="en-US" sz="1600" dirty="0" err="1" smtClean="0"/>
              <a:t>sulphide</a:t>
            </a:r>
            <a:r>
              <a:rPr lang="en-US" sz="1600" dirty="0" smtClean="0"/>
              <a:t> mineralization </a:t>
            </a:r>
            <a:r>
              <a:rPr lang="en-US" sz="1600" dirty="0"/>
              <a:t>phase </a:t>
            </a:r>
            <a:r>
              <a:rPr lang="en-US" sz="1600" dirty="0" smtClean="0"/>
              <a:t>consists </a:t>
            </a:r>
            <a:r>
              <a:rPr lang="en-US" sz="1600" dirty="0"/>
              <a:t>of siderite, </a:t>
            </a:r>
            <a:r>
              <a:rPr lang="en-US" sz="1600" dirty="0" err="1"/>
              <a:t>baryte</a:t>
            </a:r>
            <a:r>
              <a:rPr lang="en-US" sz="1600" dirty="0"/>
              <a:t>, </a:t>
            </a:r>
            <a:r>
              <a:rPr lang="en-US" sz="1600" dirty="0" err="1"/>
              <a:t>tennantite</a:t>
            </a:r>
            <a:r>
              <a:rPr lang="en-US" sz="1600" dirty="0"/>
              <a:t>, and chalcopyrite </a:t>
            </a:r>
            <a:r>
              <a:rPr lang="en-US" sz="1600" dirty="0" smtClean="0"/>
              <a:t> </a:t>
            </a:r>
          </a:p>
          <a:p>
            <a:pPr>
              <a:lnSpc>
                <a:spcPct val="150000"/>
              </a:lnSpc>
              <a:spcBef>
                <a:spcPts val="1200"/>
              </a:spcBef>
            </a:pPr>
            <a:r>
              <a:rPr lang="en-US" sz="1600" dirty="0" smtClean="0"/>
              <a:t>Timing </a:t>
            </a:r>
            <a:r>
              <a:rPr lang="en-US" sz="1600" dirty="0"/>
              <a:t>of mineralization </a:t>
            </a:r>
            <a:r>
              <a:rPr lang="en-US" sz="1600" dirty="0" smtClean="0"/>
              <a:t>poorly </a:t>
            </a:r>
            <a:r>
              <a:rPr lang="en-US" sz="1600" dirty="0"/>
              <a:t>constrained, but </a:t>
            </a:r>
            <a:r>
              <a:rPr lang="en-US" sz="1600" dirty="0" smtClean="0"/>
              <a:t>predated </a:t>
            </a:r>
            <a:r>
              <a:rPr lang="en-US" sz="1600" dirty="0"/>
              <a:t>deformation and </a:t>
            </a:r>
            <a:r>
              <a:rPr lang="en-US" sz="1600" dirty="0" smtClean="0"/>
              <a:t>early </a:t>
            </a:r>
            <a:r>
              <a:rPr lang="en-US" sz="1600" dirty="0" err="1" smtClean="0"/>
              <a:t>brecciation</a:t>
            </a:r>
            <a:r>
              <a:rPr lang="en-US" sz="1600" dirty="0" smtClean="0"/>
              <a:t> (between </a:t>
            </a:r>
            <a:r>
              <a:rPr lang="en-US" sz="1600" dirty="0"/>
              <a:t>330 and 307 </a:t>
            </a:r>
            <a:r>
              <a:rPr lang="en-US" sz="1600" dirty="0" smtClean="0"/>
              <a:t>Ma: Lavoie et al., 1998; Sangster et al., 1998a, 1998b)</a:t>
            </a:r>
          </a:p>
          <a:p>
            <a:pPr>
              <a:lnSpc>
                <a:spcPct val="150000"/>
              </a:lnSpc>
              <a:spcBef>
                <a:spcPts val="1200"/>
              </a:spcBef>
            </a:pPr>
            <a:endParaRPr lang="en-US" sz="1600" dirty="0" smtClean="0"/>
          </a:p>
        </p:txBody>
      </p:sp>
      <p:grpSp>
        <p:nvGrpSpPr>
          <p:cNvPr id="15" name="Group 14"/>
          <p:cNvGrpSpPr/>
          <p:nvPr/>
        </p:nvGrpSpPr>
        <p:grpSpPr>
          <a:xfrm>
            <a:off x="5424854" y="1953836"/>
            <a:ext cx="6532439" cy="4068895"/>
            <a:chOff x="6371615" y="1597964"/>
            <a:chExt cx="5568094" cy="3400974"/>
          </a:xfrm>
        </p:grpSpPr>
        <p:graphicFrame>
          <p:nvGraphicFramePr>
            <p:cNvPr id="7" name="Object 6"/>
            <p:cNvGraphicFramePr>
              <a:graphicFrameLocks noChangeAspect="1"/>
            </p:cNvGraphicFramePr>
            <p:nvPr>
              <p:extLst>
                <p:ext uri="{D42A27DB-BD31-4B8C-83A1-F6EECF244321}">
                  <p14:modId xmlns:p14="http://schemas.microsoft.com/office/powerpoint/2010/main" val="4014602697"/>
                </p:ext>
              </p:extLst>
            </p:nvPr>
          </p:nvGraphicFramePr>
          <p:xfrm>
            <a:off x="6371615" y="1609236"/>
            <a:ext cx="2743200" cy="1845351"/>
          </p:xfrm>
          <a:graphic>
            <a:graphicData uri="http://schemas.openxmlformats.org/presentationml/2006/ole">
              <mc:AlternateContent xmlns:mc="http://schemas.openxmlformats.org/markup-compatibility/2006">
                <mc:Choice xmlns:v="urn:schemas-microsoft-com:vml" Requires="v">
                  <p:oleObj spid="_x0000_s1222" name="CorelDRAW" r:id="rId3" imgW="3157019" imgH="2124425" progId="CorelDraw.Graphic.18">
                    <p:embed/>
                  </p:oleObj>
                </mc:Choice>
                <mc:Fallback>
                  <p:oleObj name="CorelDRAW" r:id="rId3" imgW="3157019" imgH="2124425" progId="CorelDraw.Graphic.18">
                    <p:embed/>
                    <p:pic>
                      <p:nvPicPr>
                        <p:cNvPr id="0" name=""/>
                        <p:cNvPicPr/>
                        <p:nvPr/>
                      </p:nvPicPr>
                      <p:blipFill>
                        <a:blip r:embed="rId4"/>
                        <a:stretch>
                          <a:fillRect/>
                        </a:stretch>
                      </p:blipFill>
                      <p:spPr>
                        <a:xfrm>
                          <a:off x="6371615" y="1609236"/>
                          <a:ext cx="2743200" cy="1845351"/>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94074648"/>
                </p:ext>
              </p:extLst>
            </p:nvPr>
          </p:nvGraphicFramePr>
          <p:xfrm>
            <a:off x="9196509" y="1597964"/>
            <a:ext cx="2743200" cy="1549500"/>
          </p:xfrm>
          <a:graphic>
            <a:graphicData uri="http://schemas.openxmlformats.org/presentationml/2006/ole">
              <mc:AlternateContent xmlns:mc="http://schemas.openxmlformats.org/markup-compatibility/2006">
                <mc:Choice xmlns:v="urn:schemas-microsoft-com:vml" Requires="v">
                  <p:oleObj spid="_x0000_s1223" name="CorelDRAW" r:id="rId5" imgW="3206354" imgH="1811360" progId="CorelDraw.Graphic.18">
                    <p:embed/>
                  </p:oleObj>
                </mc:Choice>
                <mc:Fallback>
                  <p:oleObj name="CorelDRAW" r:id="rId5" imgW="3206354" imgH="1811360" progId="CorelDraw.Graphic.18">
                    <p:embed/>
                    <p:pic>
                      <p:nvPicPr>
                        <p:cNvPr id="0" name=""/>
                        <p:cNvPicPr/>
                        <p:nvPr/>
                      </p:nvPicPr>
                      <p:blipFill>
                        <a:blip r:embed="rId6"/>
                        <a:stretch>
                          <a:fillRect/>
                        </a:stretch>
                      </p:blipFill>
                      <p:spPr>
                        <a:xfrm>
                          <a:off x="9196509" y="1597964"/>
                          <a:ext cx="2743200" cy="15495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740509454"/>
                </p:ext>
              </p:extLst>
            </p:nvPr>
          </p:nvGraphicFramePr>
          <p:xfrm>
            <a:off x="6371616" y="3698685"/>
            <a:ext cx="2743200" cy="1300253"/>
          </p:xfrm>
          <a:graphic>
            <a:graphicData uri="http://schemas.openxmlformats.org/presentationml/2006/ole">
              <mc:AlternateContent xmlns:mc="http://schemas.openxmlformats.org/markup-compatibility/2006">
                <mc:Choice xmlns:v="urn:schemas-microsoft-com:vml" Requires="v">
                  <p:oleObj spid="_x0000_s1224" name="CorelDRAW" r:id="rId7" imgW="3265046" imgH="1547504" progId="CorelDraw.Graphic.18">
                    <p:embed/>
                  </p:oleObj>
                </mc:Choice>
                <mc:Fallback>
                  <p:oleObj name="CorelDRAW" r:id="rId7" imgW="3265046" imgH="1547504" progId="CorelDraw.Graphic.18">
                    <p:embed/>
                    <p:pic>
                      <p:nvPicPr>
                        <p:cNvPr id="0" name=""/>
                        <p:cNvPicPr/>
                        <p:nvPr/>
                      </p:nvPicPr>
                      <p:blipFill>
                        <a:blip r:embed="rId8"/>
                        <a:stretch>
                          <a:fillRect/>
                        </a:stretch>
                      </p:blipFill>
                      <p:spPr>
                        <a:xfrm>
                          <a:off x="6371616" y="3698685"/>
                          <a:ext cx="2743200" cy="1300253"/>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34021452"/>
                </p:ext>
              </p:extLst>
            </p:nvPr>
          </p:nvGraphicFramePr>
          <p:xfrm>
            <a:off x="9196509" y="3162072"/>
            <a:ext cx="2743200" cy="1836866"/>
          </p:xfrm>
          <a:graphic>
            <a:graphicData uri="http://schemas.openxmlformats.org/presentationml/2006/ole">
              <mc:AlternateContent xmlns:mc="http://schemas.openxmlformats.org/markup-compatibility/2006">
                <mc:Choice xmlns:v="urn:schemas-microsoft-com:vml" Requires="v">
                  <p:oleObj spid="_x0000_s1225" name="CorelDRAW" r:id="rId9" imgW="1979357" imgH="1325644" progId="CorelDraw.Graphic.18">
                    <p:embed/>
                  </p:oleObj>
                </mc:Choice>
                <mc:Fallback>
                  <p:oleObj name="CorelDRAW" r:id="rId9" imgW="1979357" imgH="1325644" progId="CorelDraw.Graphic.18">
                    <p:embed/>
                    <p:pic>
                      <p:nvPicPr>
                        <p:cNvPr id="0" name=""/>
                        <p:cNvPicPr/>
                        <p:nvPr/>
                      </p:nvPicPr>
                      <p:blipFill>
                        <a:blip r:embed="rId10"/>
                        <a:stretch>
                          <a:fillRect/>
                        </a:stretch>
                      </p:blipFill>
                      <p:spPr>
                        <a:xfrm>
                          <a:off x="9196509" y="3162072"/>
                          <a:ext cx="2743200" cy="1836866"/>
                        </a:xfrm>
                        <a:prstGeom prst="rect">
                          <a:avLst/>
                        </a:prstGeom>
                      </p:spPr>
                    </p:pic>
                  </p:oleObj>
                </mc:Fallback>
              </mc:AlternateContent>
            </a:graphicData>
          </a:graphic>
        </p:graphicFrame>
      </p:grpSp>
    </p:spTree>
    <p:extLst>
      <p:ext uri="{BB962C8B-B14F-4D97-AF65-F5344CB8AC3E}">
        <p14:creationId xmlns:p14="http://schemas.microsoft.com/office/powerpoint/2010/main" val="2226984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TotalTime>
  <Words>3756</Words>
  <Application>Microsoft Office PowerPoint</Application>
  <PresentationFormat>Widescreen</PresentationFormat>
  <Paragraphs>213</Paragraphs>
  <Slides>30</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6" baseType="lpstr">
      <vt:lpstr>Arial</vt:lpstr>
      <vt:lpstr>Franklin Gothic Book</vt:lpstr>
      <vt:lpstr>Franklin Gothic Medium</vt:lpstr>
      <vt:lpstr>1_Office Theme</vt:lpstr>
      <vt:lpstr>CorelDRAW</vt:lpstr>
      <vt:lpstr>Worksheet</vt:lpstr>
      <vt:lpstr>Sedimentary-rock-hosted Zn-Pb deposits of the Maritimes Basin, Atlantic Canada:  Comparison with Irish-type, MVT and SEDEX/CD deposit models</vt:lpstr>
      <vt:lpstr>Maritimes Basin</vt:lpstr>
      <vt:lpstr>Maritimes Basin</vt:lpstr>
      <vt:lpstr>Maritimes Basin</vt:lpstr>
      <vt:lpstr>Sedimentary hosted Zn-Pb-Ba Deposits</vt:lpstr>
      <vt:lpstr>Scotia Deposit</vt:lpstr>
      <vt:lpstr>Scotia Deposit</vt:lpstr>
      <vt:lpstr>Walton Deposit</vt:lpstr>
      <vt:lpstr>Walton Deposit</vt:lpstr>
      <vt:lpstr>Jubilee Deposit</vt:lpstr>
      <vt:lpstr>Port au Port occurrences</vt:lpstr>
      <vt:lpstr>Fluid Inclusions: Scotia Deposit</vt:lpstr>
      <vt:lpstr>Fluid Inclusions: Walton Deposit</vt:lpstr>
      <vt:lpstr>Fluid Inclusions: Jubilee Deposit</vt:lpstr>
      <vt:lpstr>Carbon and oxygen isotopes</vt:lpstr>
      <vt:lpstr>Carbon and oxygen isotopes</vt:lpstr>
      <vt:lpstr>Sulphur isotopes</vt:lpstr>
      <vt:lpstr>Sulphur isotopes</vt:lpstr>
      <vt:lpstr>Lead isotopes</vt:lpstr>
      <vt:lpstr>Summary of deposit features</vt:lpstr>
      <vt:lpstr>Summary of deposit features</vt:lpstr>
      <vt:lpstr>Classification of sedimentary hosted Zn-Pb occurrences: MVT, Irish Type or SEDEX/CD?</vt:lpstr>
      <vt:lpstr>Generalized genetic model for Zn-Pb mineralization in Maritimes Basin</vt:lpstr>
      <vt:lpstr>Generalized genetic model for Zn-Pb mineralization in Maritimes Basin</vt:lpstr>
      <vt:lpstr>Generalized genetic model for Zn-Pb mineralization in Maritimes Basin</vt:lpstr>
      <vt:lpstr>Generalized genetic model for Zn-Pb mineralization in Maritimes Basin</vt:lpstr>
      <vt:lpstr>Regional scale exploration for sedimentary      hosted Zn-Pb deposits</vt:lpstr>
      <vt:lpstr>Outstanding questions and ongoing research</vt:lpstr>
      <vt:lpstr>References</vt:lpstr>
      <vt:lpstr>Acknowledgements</vt:lpstr>
    </vt:vector>
  </TitlesOfParts>
  <Company>Government of Newfoundland and Labrador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Sedimentary-rock-hosted Zn-Pb deposits of the Maritimes Basin, Atlantic Canada:  Comparison with Irish-type, MVT and SEDEX/CD deposit models</dc:title>
  <dc:creator>Conliffe, James</dc:creator>
  <cp:lastModifiedBy>Conliffe, James</cp:lastModifiedBy>
  <cp:revision>88</cp:revision>
  <dcterms:created xsi:type="dcterms:W3CDTF">2023-07-14T14:07:27Z</dcterms:created>
  <dcterms:modified xsi:type="dcterms:W3CDTF">2023-09-09T12:43:20Z</dcterms:modified>
</cp:coreProperties>
</file>