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1060" r:id="rId2"/>
    <p:sldId id="433" r:id="rId3"/>
    <p:sldId id="432" r:id="rId4"/>
    <p:sldId id="1063" r:id="rId5"/>
    <p:sldId id="435" r:id="rId6"/>
    <p:sldId id="314" r:id="rId7"/>
    <p:sldId id="273" r:id="rId8"/>
    <p:sldId id="329" r:id="rId9"/>
    <p:sldId id="330" r:id="rId10"/>
    <p:sldId id="390" r:id="rId11"/>
    <p:sldId id="338" r:id="rId12"/>
    <p:sldId id="441" r:id="rId13"/>
    <p:sldId id="440" r:id="rId14"/>
    <p:sldId id="443" r:id="rId15"/>
    <p:sldId id="392" r:id="rId16"/>
    <p:sldId id="1064" r:id="rId17"/>
    <p:sldId id="444" r:id="rId18"/>
    <p:sldId id="1062" r:id="rId19"/>
    <p:sldId id="445" r:id="rId20"/>
    <p:sldId id="446" r:id="rId21"/>
    <p:sldId id="447" r:id="rId22"/>
    <p:sldId id="448" r:id="rId23"/>
    <p:sldId id="449" r:id="rId24"/>
    <p:sldId id="1061" r:id="rId25"/>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ohn Guven" initials="JG" lastIdx="1" clrIdx="0">
    <p:extLst>
      <p:ext uri="{19B8F6BF-5375-455C-9EA6-DF929625EA0E}">
        <p15:presenceInfo xmlns:p15="http://schemas.microsoft.com/office/powerpoint/2012/main" userId="3000e3112148e998"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D99"/>
    <a:srgbClr val="7DCB7D"/>
    <a:srgbClr val="DECC88"/>
    <a:srgbClr val="6699FF"/>
    <a:srgbClr val="CCCCCC"/>
    <a:srgbClr val="040707"/>
    <a:srgbClr val="55AAEE"/>
    <a:srgbClr val="88DD88"/>
    <a:srgbClr val="FF88FF"/>
    <a:srgbClr val="BBBCC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249" autoAdjust="0"/>
    <p:restoredTop sz="92965" autoAdjust="0"/>
  </p:normalViewPr>
  <p:slideViewPr>
    <p:cSldViewPr snapToGrid="0">
      <p:cViewPr varScale="1">
        <p:scale>
          <a:sx n="76" d="100"/>
          <a:sy n="76" d="100"/>
        </p:scale>
        <p:origin x="811" y="67"/>
      </p:cViewPr>
      <p:guideLst>
        <p:guide orient="horz" pos="2160"/>
        <p:guide pos="3840"/>
      </p:guideLst>
    </p:cSldViewPr>
  </p:slideViewPr>
  <p:notesTextViewPr>
    <p:cViewPr>
      <p:scale>
        <a:sx n="3" d="2"/>
        <a:sy n="3" d="2"/>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commentAuthors" Target="commentAuthors.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IE"/>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91F051E5-154B-4F73-B8A8-32CA5C154CB7}" type="datetimeFigureOut">
              <a:rPr lang="en-IE" smtClean="0"/>
              <a:t>07/09/2023</a:t>
            </a:fld>
            <a:endParaRPr lang="en-IE"/>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IE"/>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IE"/>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47D83AFC-F15B-4FB6-B2D4-3F577AD57B4D}" type="slidenum">
              <a:rPr lang="en-IE" smtClean="0"/>
              <a:t>‹#›</a:t>
            </a:fld>
            <a:endParaRPr lang="en-IE"/>
          </a:p>
        </p:txBody>
      </p:sp>
    </p:spTree>
    <p:extLst>
      <p:ext uri="{BB962C8B-B14F-4D97-AF65-F5344CB8AC3E}">
        <p14:creationId xmlns:p14="http://schemas.microsoft.com/office/powerpoint/2010/main" val="23304559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pPr defTabSz="931774">
              <a:defRPr/>
            </a:pPr>
            <a:fld id="{E5CEBEC8-73C9-4D64-B94F-DC4A638CE715}" type="slidenum">
              <a:rPr lang="en-GB">
                <a:solidFill>
                  <a:prstClr val="black"/>
                </a:solidFill>
                <a:latin typeface="Calibri" panose="020F0502020204030204"/>
              </a:rPr>
              <a:pPr defTabSz="931774">
                <a:defRPr/>
              </a:pPr>
              <a:t>1</a:t>
            </a:fld>
            <a:endParaRPr lang="en-GB">
              <a:solidFill>
                <a:prstClr val="black"/>
              </a:solidFill>
              <a:latin typeface="Calibri" panose="020F0502020204030204"/>
            </a:endParaRPr>
          </a:p>
        </p:txBody>
      </p:sp>
    </p:spTree>
    <p:extLst>
      <p:ext uri="{BB962C8B-B14F-4D97-AF65-F5344CB8AC3E}">
        <p14:creationId xmlns:p14="http://schemas.microsoft.com/office/powerpoint/2010/main" val="38382155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47D83AFC-F15B-4FB6-B2D4-3F577AD57B4D}" type="slidenum">
              <a:rPr lang="en-IE" smtClean="0"/>
              <a:t>11</a:t>
            </a:fld>
            <a:endParaRPr lang="en-IE"/>
          </a:p>
        </p:txBody>
      </p:sp>
    </p:spTree>
    <p:extLst>
      <p:ext uri="{BB962C8B-B14F-4D97-AF65-F5344CB8AC3E}">
        <p14:creationId xmlns:p14="http://schemas.microsoft.com/office/powerpoint/2010/main" val="902238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47D83AFC-F15B-4FB6-B2D4-3F577AD57B4D}" type="slidenum">
              <a:rPr lang="en-IE" smtClean="0"/>
              <a:t>12</a:t>
            </a:fld>
            <a:endParaRPr lang="en-IE"/>
          </a:p>
        </p:txBody>
      </p:sp>
    </p:spTree>
    <p:extLst>
      <p:ext uri="{BB962C8B-B14F-4D97-AF65-F5344CB8AC3E}">
        <p14:creationId xmlns:p14="http://schemas.microsoft.com/office/powerpoint/2010/main" val="16719484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47D83AFC-F15B-4FB6-B2D4-3F577AD57B4D}" type="slidenum">
              <a:rPr lang="en-IE" smtClean="0"/>
              <a:t>13</a:t>
            </a:fld>
            <a:endParaRPr lang="en-IE"/>
          </a:p>
        </p:txBody>
      </p:sp>
    </p:spTree>
    <p:extLst>
      <p:ext uri="{BB962C8B-B14F-4D97-AF65-F5344CB8AC3E}">
        <p14:creationId xmlns:p14="http://schemas.microsoft.com/office/powerpoint/2010/main" val="17456706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47D83AFC-F15B-4FB6-B2D4-3F577AD57B4D}" type="slidenum">
              <a:rPr lang="en-IE" smtClean="0"/>
              <a:t>14</a:t>
            </a:fld>
            <a:endParaRPr lang="en-IE"/>
          </a:p>
        </p:txBody>
      </p:sp>
    </p:spTree>
    <p:extLst>
      <p:ext uri="{BB962C8B-B14F-4D97-AF65-F5344CB8AC3E}">
        <p14:creationId xmlns:p14="http://schemas.microsoft.com/office/powerpoint/2010/main" val="24336127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47D83AFC-F15B-4FB6-B2D4-3F577AD57B4D}" type="slidenum">
              <a:rPr lang="en-IE" smtClean="0"/>
              <a:t>15</a:t>
            </a:fld>
            <a:endParaRPr lang="en-IE"/>
          </a:p>
        </p:txBody>
      </p:sp>
    </p:spTree>
    <p:extLst>
      <p:ext uri="{BB962C8B-B14F-4D97-AF65-F5344CB8AC3E}">
        <p14:creationId xmlns:p14="http://schemas.microsoft.com/office/powerpoint/2010/main" val="4381791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47D83AFC-F15B-4FB6-B2D4-3F577AD57B4D}" type="slidenum">
              <a:rPr lang="en-IE" smtClean="0"/>
              <a:t>17</a:t>
            </a:fld>
            <a:endParaRPr lang="en-IE"/>
          </a:p>
        </p:txBody>
      </p:sp>
    </p:spTree>
    <p:extLst>
      <p:ext uri="{BB962C8B-B14F-4D97-AF65-F5344CB8AC3E}">
        <p14:creationId xmlns:p14="http://schemas.microsoft.com/office/powerpoint/2010/main" val="21899267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47D83AFC-F15B-4FB6-B2D4-3F577AD57B4D}" type="slidenum">
              <a:rPr lang="en-IE" smtClean="0"/>
              <a:t>19</a:t>
            </a:fld>
            <a:endParaRPr lang="en-IE"/>
          </a:p>
        </p:txBody>
      </p:sp>
    </p:spTree>
    <p:extLst>
      <p:ext uri="{BB962C8B-B14F-4D97-AF65-F5344CB8AC3E}">
        <p14:creationId xmlns:p14="http://schemas.microsoft.com/office/powerpoint/2010/main" val="34480926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47D83AFC-F15B-4FB6-B2D4-3F577AD57B4D}" type="slidenum">
              <a:rPr lang="en-IE" smtClean="0"/>
              <a:t>20</a:t>
            </a:fld>
            <a:endParaRPr lang="en-IE"/>
          </a:p>
        </p:txBody>
      </p:sp>
    </p:spTree>
    <p:extLst>
      <p:ext uri="{BB962C8B-B14F-4D97-AF65-F5344CB8AC3E}">
        <p14:creationId xmlns:p14="http://schemas.microsoft.com/office/powerpoint/2010/main" val="32189339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47D83AFC-F15B-4FB6-B2D4-3F577AD57B4D}" type="slidenum">
              <a:rPr lang="en-IE" smtClean="0"/>
              <a:t>21</a:t>
            </a:fld>
            <a:endParaRPr lang="en-IE"/>
          </a:p>
        </p:txBody>
      </p:sp>
    </p:spTree>
    <p:extLst>
      <p:ext uri="{BB962C8B-B14F-4D97-AF65-F5344CB8AC3E}">
        <p14:creationId xmlns:p14="http://schemas.microsoft.com/office/powerpoint/2010/main" val="18937859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47D83AFC-F15B-4FB6-B2D4-3F577AD57B4D}" type="slidenum">
              <a:rPr lang="en-IE" smtClean="0"/>
              <a:t>22</a:t>
            </a:fld>
            <a:endParaRPr lang="en-IE"/>
          </a:p>
        </p:txBody>
      </p:sp>
    </p:spTree>
    <p:extLst>
      <p:ext uri="{BB962C8B-B14F-4D97-AF65-F5344CB8AC3E}">
        <p14:creationId xmlns:p14="http://schemas.microsoft.com/office/powerpoint/2010/main" val="30773776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47D83AFC-F15B-4FB6-B2D4-3F577AD57B4D}" type="slidenum">
              <a:rPr lang="en-IE" smtClean="0"/>
              <a:t>2</a:t>
            </a:fld>
            <a:endParaRPr lang="en-IE"/>
          </a:p>
        </p:txBody>
      </p:sp>
    </p:spTree>
    <p:extLst>
      <p:ext uri="{BB962C8B-B14F-4D97-AF65-F5344CB8AC3E}">
        <p14:creationId xmlns:p14="http://schemas.microsoft.com/office/powerpoint/2010/main" val="41798266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47D83AFC-F15B-4FB6-B2D4-3F577AD57B4D}" type="slidenum">
              <a:rPr lang="en-IE" smtClean="0"/>
              <a:t>23</a:t>
            </a:fld>
            <a:endParaRPr lang="en-IE"/>
          </a:p>
        </p:txBody>
      </p:sp>
    </p:spTree>
    <p:extLst>
      <p:ext uri="{BB962C8B-B14F-4D97-AF65-F5344CB8AC3E}">
        <p14:creationId xmlns:p14="http://schemas.microsoft.com/office/powerpoint/2010/main" val="3730342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2: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endParaRPr/>
          </a:p>
        </p:txBody>
      </p:sp>
      <p:sp>
        <p:nvSpPr>
          <p:cNvPr id="128" name="Google Shape;128;p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sz="1600" b="1" dirty="0">
                <a:solidFill>
                  <a:schemeClr val="tx2"/>
                </a:solidFill>
              </a:rPr>
              <a:t>Rathdowney Fault trend</a:t>
            </a:r>
            <a:r>
              <a:rPr lang="en-IE" sz="1600" dirty="0">
                <a:solidFill>
                  <a:schemeClr val="tx2"/>
                </a:solidFill>
              </a:rPr>
              <a:t>:</a:t>
            </a:r>
          </a:p>
          <a:p>
            <a:pPr lvl="1" indent="-286327" defTabSz="270150">
              <a:buFont typeface="+mj-lt"/>
              <a:buAutoNum type="arabicPeriod"/>
            </a:pPr>
            <a:r>
              <a:rPr lang="en-IE" sz="1600" dirty="0">
                <a:solidFill>
                  <a:schemeClr val="tx2"/>
                </a:solidFill>
              </a:rPr>
              <a:t>Location of RT &amp; deposits that define the trend</a:t>
            </a:r>
          </a:p>
          <a:p>
            <a:pPr lvl="1" indent="-286327" defTabSz="270150">
              <a:buFont typeface="+mj-lt"/>
              <a:buAutoNum type="arabicPeriod"/>
            </a:pPr>
            <a:r>
              <a:rPr lang="en-IE" sz="1600" dirty="0">
                <a:solidFill>
                  <a:schemeClr val="tx2"/>
                </a:solidFill>
              </a:rPr>
              <a:t>on southern side of basin centre</a:t>
            </a:r>
          </a:p>
          <a:p>
            <a:pPr lvl="1" indent="-286327" defTabSz="270150">
              <a:buFont typeface="+mj-lt"/>
              <a:buAutoNum type="arabicPeriod"/>
            </a:pPr>
            <a:r>
              <a:rPr lang="en-IE" sz="1600" dirty="0">
                <a:solidFill>
                  <a:schemeClr val="tx2"/>
                </a:solidFill>
              </a:rPr>
              <a:t>RT is controlled by a left-stepping </a:t>
            </a:r>
            <a:r>
              <a:rPr lang="en-IE" sz="1600" dirty="0" err="1">
                <a:solidFill>
                  <a:schemeClr val="tx2"/>
                </a:solidFill>
              </a:rPr>
              <a:t>en</a:t>
            </a:r>
            <a:r>
              <a:rPr lang="en-IE" sz="1600" dirty="0">
                <a:solidFill>
                  <a:schemeClr val="tx2"/>
                </a:solidFill>
              </a:rPr>
              <a:t>-echelon array of extensional faults.</a:t>
            </a:r>
          </a:p>
          <a:p>
            <a:pPr lvl="1" indent="-286327" defTabSz="270150">
              <a:buFont typeface="+mj-lt"/>
              <a:buAutoNum type="arabicPeriod"/>
            </a:pPr>
            <a:r>
              <a:rPr lang="en-IE" sz="1600" dirty="0">
                <a:solidFill>
                  <a:schemeClr val="tx2"/>
                </a:solidFill>
              </a:rPr>
              <a:t>Faulting on the RT initiated later, than in central basin and displacements are not as large.</a:t>
            </a:r>
          </a:p>
          <a:p>
            <a:pPr lvl="1" indent="-286327" defTabSz="270150">
              <a:buFont typeface="+mj-lt"/>
              <a:buAutoNum type="arabicPeriod"/>
            </a:pPr>
            <a:r>
              <a:rPr lang="en-IE" sz="1600" dirty="0">
                <a:solidFill>
                  <a:schemeClr val="tx2"/>
                </a:solidFill>
              </a:rPr>
              <a:t>RT is however sited on large basement structural trend with strong gravity and magnetic signatures</a:t>
            </a:r>
          </a:p>
          <a:p>
            <a:pPr lvl="1" indent="-286327" defTabSz="270150">
              <a:buFont typeface="+mj-lt"/>
              <a:buAutoNum type="arabicPeriod"/>
            </a:pPr>
            <a:r>
              <a:rPr lang="en-IE" sz="1600" dirty="0">
                <a:solidFill>
                  <a:schemeClr val="tx2"/>
                </a:solidFill>
              </a:rPr>
              <a:t>Carb structures inherited due to reactivation by N-S extension of basement structures</a:t>
            </a:r>
          </a:p>
          <a:p>
            <a:pPr lvl="1" indent="-286327" defTabSz="270150">
              <a:buFont typeface="+mj-lt"/>
              <a:buAutoNum type="arabicPeriod"/>
            </a:pPr>
            <a:r>
              <a:rPr lang="en-IE" sz="1600" dirty="0">
                <a:solidFill>
                  <a:schemeClr val="tx2"/>
                </a:solidFill>
              </a:rPr>
              <a:t>extent of trend arguably extends as far as Gortdrum and Derrykearn.</a:t>
            </a:r>
          </a:p>
          <a:p>
            <a:pPr lvl="1" indent="-286327" defTabSz="270150">
              <a:buFont typeface="+mj-lt"/>
              <a:buAutoNum type="arabicPeriod"/>
            </a:pPr>
            <a:r>
              <a:rPr lang="en-IE" sz="1600" dirty="0">
                <a:solidFill>
                  <a:schemeClr val="tx2"/>
                </a:solidFill>
              </a:rPr>
              <a:t>Faults may be small (180m) but are sited on much larger Caledonian structures (skin on rice pudding)</a:t>
            </a:r>
          </a:p>
          <a:p>
            <a:endParaRPr lang="en-IE" sz="1600" dirty="0">
              <a:solidFill>
                <a:schemeClr val="tx2"/>
              </a:solidFill>
            </a:endParaRPr>
          </a:p>
          <a:p>
            <a:r>
              <a:rPr lang="en-IE" sz="1600" b="1" dirty="0">
                <a:solidFill>
                  <a:schemeClr val="tx2"/>
                </a:solidFill>
              </a:rPr>
              <a:t>Faults have a Ramp-Relay geometry (see pic).</a:t>
            </a:r>
            <a:r>
              <a:rPr lang="en-IE" sz="1600" dirty="0">
                <a:solidFill>
                  <a:schemeClr val="tx2"/>
                </a:solidFill>
              </a:rPr>
              <a:t> </a:t>
            </a:r>
          </a:p>
          <a:p>
            <a:pPr lvl="1" indent="-286327" defTabSz="270150">
              <a:buFont typeface="+mj-lt"/>
              <a:buAutoNum type="arabicPeriod"/>
            </a:pPr>
            <a:r>
              <a:rPr lang="en-IE" sz="1600" dirty="0">
                <a:solidFill>
                  <a:schemeClr val="tx2"/>
                </a:solidFill>
              </a:rPr>
              <a:t>Ore is largely confined to, and thickest on the hanging-wall side of structures</a:t>
            </a:r>
          </a:p>
          <a:p>
            <a:pPr lvl="1" indent="-286327" defTabSz="270150">
              <a:buFont typeface="+mj-lt"/>
              <a:buAutoNum type="arabicPeriod"/>
            </a:pPr>
            <a:r>
              <a:rPr lang="en-IE" sz="1600" dirty="0">
                <a:solidFill>
                  <a:schemeClr val="tx2"/>
                </a:solidFill>
              </a:rPr>
              <a:t>Orebodies generally located on the major displacements – not on the ramps</a:t>
            </a:r>
          </a:p>
          <a:p>
            <a:pPr lvl="1" indent="-286327" defTabSz="270150">
              <a:buFont typeface="+mj-lt"/>
              <a:buAutoNum type="arabicPeriod"/>
            </a:pPr>
            <a:r>
              <a:rPr lang="en-IE" sz="1600" dirty="0">
                <a:solidFill>
                  <a:schemeClr val="tx2"/>
                </a:solidFill>
              </a:rPr>
              <a:t>To the SW of Lisheen trend steps to the right (along western ramp to </a:t>
            </a:r>
            <a:r>
              <a:rPr lang="en-IE" sz="1600" dirty="0" err="1">
                <a:solidFill>
                  <a:schemeClr val="tx2"/>
                </a:solidFill>
              </a:rPr>
              <a:t>Barnalisheen</a:t>
            </a:r>
            <a:r>
              <a:rPr lang="en-IE" sz="1600" dirty="0">
                <a:solidFill>
                  <a:schemeClr val="tx2"/>
                </a:solidFill>
              </a:rPr>
              <a:t>) </a:t>
            </a:r>
          </a:p>
          <a:p>
            <a:pPr lvl="1" indent="-286327" defTabSz="270150">
              <a:buFont typeface="+mj-lt"/>
              <a:buAutoNum type="arabicPeriod"/>
            </a:pPr>
            <a:r>
              <a:rPr lang="en-IE" sz="1600" dirty="0">
                <a:solidFill>
                  <a:schemeClr val="tx2"/>
                </a:solidFill>
              </a:rPr>
              <a:t>this possibly related to basement structural control</a:t>
            </a:r>
          </a:p>
          <a:p>
            <a:endParaRPr lang="en-IE" sz="1600" dirty="0">
              <a:solidFill>
                <a:schemeClr val="tx2"/>
              </a:solidFill>
              <a:ea typeface="Tahoma" panose="020B0604030504040204" pitchFamily="34" charset="0"/>
              <a:cs typeface="Tahoma" panose="020B0604030504040204" pitchFamily="34" charset="0"/>
            </a:endParaRPr>
          </a:p>
          <a:p>
            <a:r>
              <a:rPr lang="en-IE" sz="1600" b="1" dirty="0">
                <a:solidFill>
                  <a:schemeClr val="tx2"/>
                </a:solidFill>
                <a:ea typeface="Tahoma" panose="020B0604030504040204" pitchFamily="34" charset="0"/>
                <a:cs typeface="Tahoma" panose="020B0604030504040204" pitchFamily="34" charset="0"/>
              </a:rPr>
              <a:t>Orebodies clusters:</a:t>
            </a:r>
          </a:p>
          <a:p>
            <a:pPr lvl="1" indent="-286327" defTabSz="270150">
              <a:buFont typeface="+mj-lt"/>
              <a:buAutoNum type="arabicPeriod"/>
            </a:pPr>
            <a:r>
              <a:rPr lang="en-IE" sz="1600" dirty="0">
                <a:solidFill>
                  <a:schemeClr val="tx2"/>
                </a:solidFill>
              </a:rPr>
              <a:t>occur in and within each cluster bodies of varying size</a:t>
            </a:r>
          </a:p>
          <a:p>
            <a:pPr lvl="1" indent="-286327" defTabSz="270150">
              <a:buFont typeface="+mj-lt"/>
              <a:buAutoNum type="arabicPeriod"/>
            </a:pPr>
            <a:r>
              <a:rPr lang="en-IE" sz="1600" dirty="0">
                <a:solidFill>
                  <a:schemeClr val="tx2"/>
                </a:solidFill>
              </a:rPr>
              <a:t>this despite all bodies sharing the very same structural and stratigraphic control (e.g. Main vs </a:t>
            </a:r>
            <a:r>
              <a:rPr lang="en-IE" sz="1600" dirty="0" err="1">
                <a:solidFill>
                  <a:schemeClr val="tx2"/>
                </a:solidFill>
              </a:rPr>
              <a:t>Baunmore</a:t>
            </a:r>
            <a:r>
              <a:rPr lang="en-IE" sz="1600" dirty="0">
                <a:solidFill>
                  <a:schemeClr val="tx2"/>
                </a:solidFill>
              </a:rPr>
              <a:t> pod)</a:t>
            </a:r>
          </a:p>
          <a:p>
            <a:pPr lvl="1" indent="-286327" defTabSz="270150">
              <a:buFont typeface="+mj-lt"/>
              <a:buAutoNum type="arabicPeriod"/>
            </a:pPr>
            <a:r>
              <a:rPr lang="en-IE" sz="1600" dirty="0">
                <a:solidFill>
                  <a:schemeClr val="tx2"/>
                </a:solidFill>
              </a:rPr>
              <a:t>Deep seated  structural control on hydrothermal fluid plumbing is likely responsible</a:t>
            </a:r>
          </a:p>
          <a:p>
            <a:pPr lvl="1" indent="-286327" defTabSz="270150">
              <a:buFont typeface="+mj-lt"/>
              <a:buAutoNum type="arabicPeriod"/>
            </a:pPr>
            <a:r>
              <a:rPr lang="en-IE" sz="1600" dirty="0">
                <a:solidFill>
                  <a:schemeClr val="tx2"/>
                </a:solidFill>
              </a:rPr>
              <a:t>although very important and interesting, is not the focus of this talk.</a:t>
            </a:r>
          </a:p>
          <a:p>
            <a:endParaRPr lang="en-IE" dirty="0"/>
          </a:p>
        </p:txBody>
      </p:sp>
      <p:sp>
        <p:nvSpPr>
          <p:cNvPr id="4" name="Slide Number Placeholder 3"/>
          <p:cNvSpPr>
            <a:spLocks noGrp="1"/>
          </p:cNvSpPr>
          <p:nvPr>
            <p:ph type="sldNum" sz="quarter" idx="5"/>
          </p:nvPr>
        </p:nvSpPr>
        <p:spPr/>
        <p:txBody>
          <a:bodyPr/>
          <a:lstStyle/>
          <a:p>
            <a:fld id="{47D83AFC-F15B-4FB6-B2D4-3F577AD57B4D}" type="slidenum">
              <a:rPr lang="en-IE" smtClean="0"/>
              <a:t>3</a:t>
            </a:fld>
            <a:endParaRPr lang="en-IE"/>
          </a:p>
        </p:txBody>
      </p:sp>
    </p:spTree>
    <p:extLst>
      <p:ext uri="{BB962C8B-B14F-4D97-AF65-F5344CB8AC3E}">
        <p14:creationId xmlns:p14="http://schemas.microsoft.com/office/powerpoint/2010/main" val="40442201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sz="1600" b="1" dirty="0">
                <a:solidFill>
                  <a:schemeClr val="tx2"/>
                </a:solidFill>
              </a:rPr>
              <a:t>Stratigraphy</a:t>
            </a:r>
          </a:p>
          <a:p>
            <a:pPr lvl="1" indent="-286327" defTabSz="270150">
              <a:buFont typeface="+mj-lt"/>
              <a:buAutoNum type="arabicPeriod"/>
            </a:pPr>
            <a:r>
              <a:rPr lang="en-IE" sz="1600" dirty="0">
                <a:solidFill>
                  <a:schemeClr val="tx2"/>
                </a:solidFill>
              </a:rPr>
              <a:t>ORS unconformable on Silurian metasediments.</a:t>
            </a:r>
          </a:p>
          <a:p>
            <a:pPr lvl="1" indent="-286327" defTabSz="270150">
              <a:buFont typeface="+mj-lt"/>
              <a:buAutoNum type="arabicPeriod"/>
            </a:pPr>
            <a:r>
              <a:rPr lang="en-IE" sz="1600" dirty="0">
                <a:solidFill>
                  <a:schemeClr val="tx2"/>
                </a:solidFill>
              </a:rPr>
              <a:t>Marine transgression with development of shelf carbonates.</a:t>
            </a:r>
          </a:p>
          <a:p>
            <a:pPr lvl="1" indent="-286327" defTabSz="270150">
              <a:buFont typeface="+mj-lt"/>
              <a:buAutoNum type="arabicPeriod"/>
            </a:pPr>
            <a:r>
              <a:rPr lang="en-IE" sz="1600" dirty="0">
                <a:solidFill>
                  <a:schemeClr val="tx2"/>
                </a:solidFill>
              </a:rPr>
              <a:t>progressively deepening but periods of shallowing during Ballysteen – </a:t>
            </a:r>
            <a:r>
              <a:rPr lang="en-IE" sz="1600" dirty="0" err="1">
                <a:solidFill>
                  <a:schemeClr val="tx2"/>
                </a:solidFill>
              </a:rPr>
              <a:t>Lisduff</a:t>
            </a:r>
            <a:r>
              <a:rPr lang="en-IE" sz="1600" dirty="0">
                <a:solidFill>
                  <a:schemeClr val="tx2"/>
                </a:solidFill>
              </a:rPr>
              <a:t> Oolite member</a:t>
            </a:r>
          </a:p>
          <a:p>
            <a:pPr lvl="1" indent="-286327" defTabSz="270150">
              <a:buFont typeface="+mj-lt"/>
              <a:buAutoNum type="arabicPeriod"/>
            </a:pPr>
            <a:r>
              <a:rPr lang="en-IE" sz="1600" dirty="0">
                <a:solidFill>
                  <a:schemeClr val="tx2"/>
                </a:solidFill>
              </a:rPr>
              <a:t>deepest period during development of Waulsortian </a:t>
            </a:r>
            <a:r>
              <a:rPr lang="en-IE" sz="1600" dirty="0" err="1">
                <a:solidFill>
                  <a:schemeClr val="tx2"/>
                </a:solidFill>
              </a:rPr>
              <a:t>mudmound</a:t>
            </a:r>
            <a:r>
              <a:rPr lang="en-IE" sz="1600" dirty="0">
                <a:solidFill>
                  <a:schemeClr val="tx2"/>
                </a:solidFill>
              </a:rPr>
              <a:t> bioherms</a:t>
            </a:r>
          </a:p>
          <a:p>
            <a:pPr lvl="1" indent="-286327" defTabSz="270150">
              <a:buFont typeface="+mj-lt"/>
              <a:buAutoNum type="arabicPeriod"/>
            </a:pPr>
            <a:r>
              <a:rPr lang="en-IE" sz="1600" dirty="0">
                <a:solidFill>
                  <a:schemeClr val="tx2"/>
                </a:solidFill>
              </a:rPr>
              <a:t>Shallowing again after this through Crosspatrick  to littoral facies carbonates in </a:t>
            </a:r>
            <a:r>
              <a:rPr lang="en-IE" sz="1600" dirty="0" err="1">
                <a:solidFill>
                  <a:schemeClr val="tx2"/>
                </a:solidFill>
              </a:rPr>
              <a:t>Aghmacart</a:t>
            </a:r>
            <a:r>
              <a:rPr lang="en-IE" sz="1600" dirty="0">
                <a:solidFill>
                  <a:schemeClr val="tx2"/>
                </a:solidFill>
              </a:rPr>
              <a:t>.</a:t>
            </a:r>
          </a:p>
          <a:p>
            <a:endParaRPr lang="en-IE" sz="1600" dirty="0">
              <a:solidFill>
                <a:schemeClr val="tx2"/>
              </a:solidFill>
            </a:endParaRPr>
          </a:p>
          <a:p>
            <a:r>
              <a:rPr lang="en-IE" sz="1600" b="1" dirty="0">
                <a:solidFill>
                  <a:schemeClr val="tx2"/>
                </a:solidFill>
              </a:rPr>
              <a:t>Fault Development:</a:t>
            </a:r>
          </a:p>
          <a:p>
            <a:pPr lvl="1" indent="-286327" defTabSz="270150">
              <a:buFont typeface="+mj-lt"/>
              <a:buAutoNum type="arabicPeriod"/>
            </a:pPr>
            <a:r>
              <a:rPr lang="en-IE" sz="1600" dirty="0">
                <a:solidFill>
                  <a:schemeClr val="tx2"/>
                </a:solidFill>
              </a:rPr>
              <a:t>Subject of PhD research project at </a:t>
            </a:r>
            <a:r>
              <a:rPr lang="en-IE" sz="1600" dirty="0" err="1">
                <a:solidFill>
                  <a:schemeClr val="tx2"/>
                </a:solidFill>
              </a:rPr>
              <a:t>iCRAG</a:t>
            </a:r>
            <a:endParaRPr lang="en-IE" sz="1600" dirty="0">
              <a:solidFill>
                <a:schemeClr val="tx2"/>
              </a:solidFill>
            </a:endParaRPr>
          </a:p>
          <a:p>
            <a:pPr lvl="1" indent="-286327" defTabSz="270150">
              <a:buFont typeface="+mj-lt"/>
              <a:buAutoNum type="arabicPeriod"/>
            </a:pPr>
            <a:r>
              <a:rPr lang="en-IE" sz="1600" dirty="0">
                <a:solidFill>
                  <a:schemeClr val="tx2"/>
                </a:solidFill>
              </a:rPr>
              <a:t>First rifting possibly at end of Ballysteen – possible FW\HW - true in basin centre -huge thickness differences related to fault growth.</a:t>
            </a:r>
          </a:p>
          <a:p>
            <a:pPr lvl="1" indent="-286327" defTabSz="270150">
              <a:buFont typeface="+mj-lt"/>
              <a:buAutoNum type="arabicPeriod"/>
            </a:pPr>
            <a:r>
              <a:rPr lang="en-IE" sz="1600" dirty="0">
                <a:solidFill>
                  <a:schemeClr val="tx2"/>
                </a:solidFill>
              </a:rPr>
              <a:t>Variable Waulsortian thicknesses regionally</a:t>
            </a:r>
          </a:p>
          <a:p>
            <a:pPr lvl="1" indent="-286327" defTabSz="270150">
              <a:buFont typeface="+mj-lt"/>
              <a:buAutoNum type="arabicPeriod"/>
            </a:pPr>
            <a:r>
              <a:rPr lang="en-IE" sz="1600" dirty="0">
                <a:solidFill>
                  <a:schemeClr val="tx2"/>
                </a:solidFill>
              </a:rPr>
              <a:t>despite this - good evidence at Rapla where FW\HW are preserved rapid thicknesses changes - doubly true for Crosspatrick</a:t>
            </a:r>
          </a:p>
          <a:p>
            <a:pPr lvl="1" indent="-286327" defTabSz="270150">
              <a:buFont typeface="+mj-lt"/>
              <a:buAutoNum type="arabicPeriod"/>
            </a:pPr>
            <a:r>
              <a:rPr lang="en-IE" sz="1600" dirty="0">
                <a:solidFill>
                  <a:schemeClr val="tx2"/>
                </a:solidFill>
              </a:rPr>
              <a:t>thickness differences in the </a:t>
            </a:r>
            <a:r>
              <a:rPr lang="en-IE" sz="1600" dirty="0" err="1">
                <a:solidFill>
                  <a:schemeClr val="tx2"/>
                </a:solidFill>
              </a:rPr>
              <a:t>Aghmacart</a:t>
            </a:r>
            <a:r>
              <a:rPr lang="en-IE" sz="1600" dirty="0">
                <a:solidFill>
                  <a:schemeClr val="tx2"/>
                </a:solidFill>
              </a:rPr>
              <a:t> not available on either side of the fault but interesting facies changes (work ongoing)</a:t>
            </a:r>
          </a:p>
          <a:p>
            <a:pPr lvl="1" indent="-286327" defTabSz="270150">
              <a:buFont typeface="+mj-lt"/>
              <a:buAutoNum type="arabicPeriod"/>
            </a:pPr>
            <a:r>
              <a:rPr lang="en-IE" sz="1600" dirty="0">
                <a:solidFill>
                  <a:schemeClr val="tx2"/>
                </a:solidFill>
              </a:rPr>
              <a:t>Durrow and above likely post-rift.</a:t>
            </a:r>
          </a:p>
          <a:p>
            <a:endParaRPr lang="en-IE" sz="1600" dirty="0">
              <a:solidFill>
                <a:schemeClr val="tx2"/>
              </a:solidFill>
            </a:endParaRPr>
          </a:p>
          <a:p>
            <a:r>
              <a:rPr lang="en-IE" sz="1600" b="1" dirty="0">
                <a:solidFill>
                  <a:schemeClr val="tx2"/>
                </a:solidFill>
              </a:rPr>
              <a:t>Fault growth:</a:t>
            </a:r>
          </a:p>
          <a:p>
            <a:pPr lvl="1" indent="-286327" defTabSz="270150">
              <a:buFont typeface="+mj-lt"/>
              <a:buAutoNum type="arabicPeriod"/>
            </a:pPr>
            <a:r>
              <a:rPr lang="en-IE" sz="1600" dirty="0">
                <a:solidFill>
                  <a:schemeClr val="tx2"/>
                </a:solidFill>
              </a:rPr>
              <a:t>very slow (180m) over millions of years. - surely too slow to effect change in Waulsortian facies development?</a:t>
            </a:r>
          </a:p>
          <a:p>
            <a:endParaRPr lang="en-IE" sz="1600" dirty="0">
              <a:solidFill>
                <a:schemeClr val="tx2"/>
              </a:solidFill>
            </a:endParaRPr>
          </a:p>
          <a:p>
            <a:r>
              <a:rPr lang="en-IE" sz="1600" b="1" dirty="0">
                <a:solidFill>
                  <a:schemeClr val="tx2"/>
                </a:solidFill>
              </a:rPr>
              <a:t>Stratigraphy trends &amp; parallel fault trends:</a:t>
            </a:r>
          </a:p>
          <a:p>
            <a:pPr lvl="1" indent="-286327" defTabSz="270150">
              <a:buFont typeface="+mj-lt"/>
              <a:buAutoNum type="arabicPeriod"/>
            </a:pPr>
            <a:r>
              <a:rPr lang="en-IE" sz="1600" dirty="0">
                <a:solidFill>
                  <a:schemeClr val="tx2"/>
                </a:solidFill>
              </a:rPr>
              <a:t>typically dipping to SE so ore horizon eroded to north and deeply buried to SE</a:t>
            </a:r>
          </a:p>
          <a:p>
            <a:pPr lvl="1" indent="-286327" defTabSz="270150">
              <a:buFont typeface="+mj-lt"/>
              <a:buAutoNum type="arabicPeriod"/>
            </a:pPr>
            <a:r>
              <a:rPr lang="en-IE" sz="1600" dirty="0">
                <a:solidFill>
                  <a:schemeClr val="tx2"/>
                </a:solidFill>
              </a:rPr>
              <a:t>Consequently, very little drilling done in these areas but similar paralleling fault trends to RT almost certainly exist</a:t>
            </a:r>
          </a:p>
          <a:p>
            <a:pPr lvl="1" indent="-286327" defTabSz="270150">
              <a:buFont typeface="+mj-lt"/>
              <a:buAutoNum type="arabicPeriod"/>
            </a:pPr>
            <a:r>
              <a:rPr lang="en-IE" sz="1600" dirty="0">
                <a:solidFill>
                  <a:schemeClr val="tx2"/>
                </a:solidFill>
              </a:rPr>
              <a:t>Mineral occurrence at </a:t>
            </a:r>
            <a:r>
              <a:rPr lang="en-IE" sz="1600" dirty="0" err="1">
                <a:solidFill>
                  <a:schemeClr val="tx2"/>
                </a:solidFill>
              </a:rPr>
              <a:t>Shanakill</a:t>
            </a:r>
            <a:r>
              <a:rPr lang="en-IE" sz="1600" dirty="0">
                <a:solidFill>
                  <a:schemeClr val="tx2"/>
                </a:solidFill>
              </a:rPr>
              <a:t> has fault associated oolite and Waulsortian hosted Zn\Pb.</a:t>
            </a:r>
          </a:p>
          <a:p>
            <a:pPr lvl="1" indent="-286327" defTabSz="270150">
              <a:buFont typeface="+mj-lt"/>
              <a:buAutoNum type="arabicPeriod"/>
            </a:pPr>
            <a:r>
              <a:rPr lang="en-IE" sz="1600" dirty="0">
                <a:solidFill>
                  <a:schemeClr val="tx2"/>
                </a:solidFill>
              </a:rPr>
              <a:t>Derrykearn is likely on a paralleling fault trend.</a:t>
            </a:r>
          </a:p>
          <a:p>
            <a:endParaRPr lang="en-IE" dirty="0"/>
          </a:p>
        </p:txBody>
      </p:sp>
      <p:sp>
        <p:nvSpPr>
          <p:cNvPr id="4" name="Slide Number Placeholder 3"/>
          <p:cNvSpPr>
            <a:spLocks noGrp="1"/>
          </p:cNvSpPr>
          <p:nvPr>
            <p:ph type="sldNum" sz="quarter" idx="5"/>
          </p:nvPr>
        </p:nvSpPr>
        <p:spPr/>
        <p:txBody>
          <a:bodyPr/>
          <a:lstStyle/>
          <a:p>
            <a:fld id="{47D83AFC-F15B-4FB6-B2D4-3F577AD57B4D}" type="slidenum">
              <a:rPr lang="en-IE" smtClean="0"/>
              <a:t>5</a:t>
            </a:fld>
            <a:endParaRPr lang="en-IE"/>
          </a:p>
        </p:txBody>
      </p:sp>
    </p:spTree>
    <p:extLst>
      <p:ext uri="{BB962C8B-B14F-4D97-AF65-F5344CB8AC3E}">
        <p14:creationId xmlns:p14="http://schemas.microsoft.com/office/powerpoint/2010/main" val="29400482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sz="1600" b="1" dirty="0">
                <a:solidFill>
                  <a:schemeClr val="tx2"/>
                </a:solidFill>
              </a:rPr>
              <a:t>Description of lithologies:</a:t>
            </a:r>
          </a:p>
          <a:p>
            <a:pPr lvl="1" indent="-286327" defTabSz="270150">
              <a:buFont typeface="+mj-lt"/>
              <a:buAutoNum type="arabicPeriod"/>
            </a:pPr>
            <a:r>
              <a:rPr lang="en-IE" sz="1600" dirty="0">
                <a:solidFill>
                  <a:schemeClr val="tx2"/>
                </a:solidFill>
              </a:rPr>
              <a:t>ABL – bedded and argillaceous </a:t>
            </a:r>
          </a:p>
          <a:p>
            <a:pPr lvl="1" indent="-286327" defTabSz="270150">
              <a:buFont typeface="+mj-lt"/>
              <a:buAutoNum type="arabicPeriod"/>
            </a:pPr>
            <a:r>
              <a:rPr lang="en-IE" sz="1600" dirty="0" err="1">
                <a:solidFill>
                  <a:schemeClr val="tx2"/>
                </a:solidFill>
              </a:rPr>
              <a:t>Lisduff</a:t>
            </a:r>
            <a:r>
              <a:rPr lang="en-IE" sz="1600" dirty="0">
                <a:solidFill>
                  <a:schemeClr val="tx2"/>
                </a:solidFill>
              </a:rPr>
              <a:t> </a:t>
            </a:r>
            <a:r>
              <a:rPr lang="en-IE" sz="1600" dirty="0" err="1">
                <a:solidFill>
                  <a:schemeClr val="tx2"/>
                </a:solidFill>
              </a:rPr>
              <a:t>Ooilte</a:t>
            </a:r>
            <a:r>
              <a:rPr lang="en-IE" sz="1600" dirty="0">
                <a:solidFill>
                  <a:schemeClr val="tx2"/>
                </a:solidFill>
              </a:rPr>
              <a:t> – the first clean Limestone – yet only mineralised in and adjacent faults. </a:t>
            </a:r>
          </a:p>
          <a:p>
            <a:pPr lvl="1" indent="-286327" defTabSz="270150">
              <a:buFont typeface="+mj-lt"/>
              <a:buAutoNum type="arabicPeriod"/>
            </a:pPr>
            <a:r>
              <a:rPr lang="en-IE" sz="1600" dirty="0">
                <a:solidFill>
                  <a:schemeClr val="tx2"/>
                </a:solidFill>
              </a:rPr>
              <a:t>Green Tuff</a:t>
            </a:r>
          </a:p>
          <a:p>
            <a:pPr lvl="1" indent="-286327" defTabSz="270150">
              <a:buFont typeface="+mj-lt"/>
              <a:buAutoNum type="arabicPeriod"/>
            </a:pPr>
            <a:r>
              <a:rPr lang="en-IE" sz="1600" dirty="0">
                <a:solidFill>
                  <a:schemeClr val="tx2"/>
                </a:solidFill>
              </a:rPr>
              <a:t>variability at NUM contact</a:t>
            </a:r>
          </a:p>
          <a:p>
            <a:pPr lvl="1" indent="-286327" defTabSz="270150">
              <a:buFont typeface="+mj-lt"/>
              <a:buAutoNum type="arabicPeriod"/>
            </a:pPr>
            <a:r>
              <a:rPr lang="en-IE" sz="1600" dirty="0">
                <a:solidFill>
                  <a:schemeClr val="tx2"/>
                </a:solidFill>
              </a:rPr>
              <a:t>Waulsortian (main ore host rock and regionally dolomitised) and description of facies: Core, Flank and Cover</a:t>
            </a:r>
          </a:p>
          <a:p>
            <a:pPr lvl="1" indent="-286327" defTabSz="270150">
              <a:buFont typeface="+mj-lt"/>
              <a:buAutoNum type="arabicPeriod"/>
            </a:pPr>
            <a:r>
              <a:rPr lang="en-IE" sz="1600" dirty="0">
                <a:solidFill>
                  <a:schemeClr val="tx2"/>
                </a:solidFill>
              </a:rPr>
              <a:t>Development of majority cover facies towards end of Waulsortian into Crosspatrick </a:t>
            </a:r>
          </a:p>
          <a:p>
            <a:pPr lvl="1" indent="-286327" defTabSz="270150">
              <a:buFont typeface="+mj-lt"/>
              <a:buAutoNum type="arabicPeriod"/>
            </a:pPr>
            <a:r>
              <a:rPr lang="en-IE" sz="1600" dirty="0">
                <a:solidFill>
                  <a:schemeClr val="tx2"/>
                </a:solidFill>
              </a:rPr>
              <a:t>Top units not preserved at Galmoy</a:t>
            </a:r>
          </a:p>
          <a:p>
            <a:endParaRPr lang="en-IE" sz="1600" dirty="0">
              <a:solidFill>
                <a:schemeClr val="tx2"/>
              </a:solidFill>
            </a:endParaRPr>
          </a:p>
          <a:p>
            <a:r>
              <a:rPr lang="en-IE" sz="1600" b="1" dirty="0">
                <a:solidFill>
                  <a:schemeClr val="tx2"/>
                </a:solidFill>
              </a:rPr>
              <a:t>Position and controls on mineralisation :</a:t>
            </a:r>
          </a:p>
          <a:p>
            <a:pPr lvl="1" indent="-286327" defTabSz="270150">
              <a:spcBef>
                <a:spcPct val="20000"/>
              </a:spcBef>
              <a:buFont typeface="+mj-lt"/>
              <a:buAutoNum type="arabicPeriod"/>
            </a:pPr>
            <a:r>
              <a:rPr lang="en-IE" altLang="en-US" sz="1600" dirty="0">
                <a:solidFill>
                  <a:schemeClr val="tx2"/>
                </a:solidFill>
              </a:rPr>
              <a:t>Stratiform, developed in Waulsortian on or close to contact with ABL</a:t>
            </a:r>
          </a:p>
          <a:p>
            <a:pPr lvl="1" indent="-286327" defTabSz="270150">
              <a:buFont typeface="+mj-lt"/>
              <a:buAutoNum type="arabicPeriod"/>
            </a:pPr>
            <a:r>
              <a:rPr lang="en-IE" altLang="en-US" sz="1600" dirty="0">
                <a:solidFill>
                  <a:schemeClr val="tx2"/>
                </a:solidFill>
              </a:rPr>
              <a:t>Mineralisation mainly by replacement of hydrothermal dolomite, BMB and favoured host-rock facies. </a:t>
            </a:r>
          </a:p>
          <a:p>
            <a:pPr lvl="1" indent="-286327" defTabSz="270150">
              <a:buFont typeface="+mj-lt"/>
              <a:buAutoNum type="arabicPeriod"/>
            </a:pPr>
            <a:r>
              <a:rPr lang="en-IE" altLang="en-US" sz="1600" dirty="0">
                <a:solidFill>
                  <a:schemeClr val="tx2"/>
                </a:solidFill>
              </a:rPr>
              <a:t>Minor cavity filling sulphides and no significant remobilisation. </a:t>
            </a:r>
          </a:p>
          <a:p>
            <a:pPr lvl="1" indent="-286327" defTabSz="270150">
              <a:buFont typeface="+mj-lt"/>
              <a:buAutoNum type="arabicPeriod"/>
            </a:pPr>
            <a:r>
              <a:rPr lang="en-IE" altLang="en-US" sz="1600" dirty="0" err="1">
                <a:solidFill>
                  <a:schemeClr val="tx2"/>
                </a:solidFill>
              </a:rPr>
              <a:t>Lisduff</a:t>
            </a:r>
            <a:r>
              <a:rPr lang="en-IE" altLang="en-US" sz="1600" dirty="0">
                <a:solidFill>
                  <a:schemeClr val="tx2"/>
                </a:solidFill>
              </a:rPr>
              <a:t> Oolite mineralised locally on FW of major structures</a:t>
            </a:r>
          </a:p>
          <a:p>
            <a:endParaRPr lang="en-IE" sz="1600" dirty="0">
              <a:solidFill>
                <a:schemeClr val="tx2"/>
              </a:solidFill>
            </a:endParaRPr>
          </a:p>
          <a:p>
            <a:pPr>
              <a:spcBef>
                <a:spcPct val="20000"/>
              </a:spcBef>
            </a:pPr>
            <a:r>
              <a:rPr lang="en-IE" altLang="en-US" sz="1600" b="1" dirty="0">
                <a:solidFill>
                  <a:schemeClr val="tx2"/>
                </a:solidFill>
                <a:cs typeface="Arial" panose="020B0604020202020204" pitchFamily="34" charset="0"/>
              </a:rPr>
              <a:t>Variable ore thickness and grade: </a:t>
            </a:r>
          </a:p>
          <a:p>
            <a:pPr lvl="1" indent="-286327" defTabSz="270150">
              <a:spcBef>
                <a:spcPct val="20000"/>
              </a:spcBef>
              <a:buFont typeface="+mj-lt"/>
              <a:buAutoNum type="arabicPeriod"/>
            </a:pPr>
            <a:r>
              <a:rPr lang="en-IE" altLang="en-US" sz="1600" dirty="0">
                <a:solidFill>
                  <a:schemeClr val="tx2"/>
                </a:solidFill>
              </a:rPr>
              <a:t>depending on structure, lithology, breccia development and proximity to fluid feeder or conduit</a:t>
            </a:r>
          </a:p>
          <a:p>
            <a:endParaRPr lang="en-IE" sz="1600" dirty="0">
              <a:solidFill>
                <a:schemeClr val="tx2"/>
              </a:solidFill>
            </a:endParaRPr>
          </a:p>
          <a:p>
            <a:pPr>
              <a:spcBef>
                <a:spcPct val="20000"/>
              </a:spcBef>
            </a:pPr>
            <a:r>
              <a:rPr lang="en-IE" altLang="en-US" sz="1600" b="1" dirty="0">
                <a:solidFill>
                  <a:schemeClr val="tx2"/>
                </a:solidFill>
                <a:cs typeface="Arial" panose="020B0604020202020204" pitchFamily="34" charset="0"/>
              </a:rPr>
              <a:t>Host-rock permeability and rheology:</a:t>
            </a:r>
          </a:p>
          <a:p>
            <a:pPr lvl="1" indent="-286327" defTabSz="270150">
              <a:spcBef>
                <a:spcPct val="20000"/>
              </a:spcBef>
              <a:buFont typeface="+mj-lt"/>
              <a:buAutoNum type="arabicPeriod"/>
            </a:pPr>
            <a:r>
              <a:rPr lang="en-IE" altLang="en-US" sz="1600" dirty="0">
                <a:solidFill>
                  <a:schemeClr val="tx2"/>
                </a:solidFill>
              </a:rPr>
              <a:t>important controls on structural development fluid access</a:t>
            </a:r>
          </a:p>
          <a:p>
            <a:endParaRPr lang="en-IE" dirty="0"/>
          </a:p>
        </p:txBody>
      </p:sp>
      <p:sp>
        <p:nvSpPr>
          <p:cNvPr id="4" name="Slide Number Placeholder 3"/>
          <p:cNvSpPr>
            <a:spLocks noGrp="1"/>
          </p:cNvSpPr>
          <p:nvPr>
            <p:ph type="sldNum" sz="quarter" idx="5"/>
          </p:nvPr>
        </p:nvSpPr>
        <p:spPr/>
        <p:txBody>
          <a:bodyPr/>
          <a:lstStyle/>
          <a:p>
            <a:fld id="{47D83AFC-F15B-4FB6-B2D4-3F577AD57B4D}" type="slidenum">
              <a:rPr lang="en-IE" smtClean="0"/>
              <a:t>6</a:t>
            </a:fld>
            <a:endParaRPr lang="en-IE"/>
          </a:p>
        </p:txBody>
      </p:sp>
    </p:spTree>
    <p:extLst>
      <p:ext uri="{BB962C8B-B14F-4D97-AF65-F5344CB8AC3E}">
        <p14:creationId xmlns:p14="http://schemas.microsoft.com/office/powerpoint/2010/main" val="855998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EF2C748-E6E4-4AC2-A236-DF88C9A6334B}" type="slidenum">
              <a:rPr lang="en-US" altLang="en-US"/>
              <a:pPr/>
              <a:t>7</a:t>
            </a:fld>
            <a:endParaRPr lang="en-US" altLang="en-US"/>
          </a:p>
        </p:txBody>
      </p:sp>
      <p:sp>
        <p:nvSpPr>
          <p:cNvPr id="1857538" name="Rectangle 2"/>
          <p:cNvSpPr>
            <a:spLocks noGrp="1" noRot="1" noChangeAspect="1" noChangeArrowheads="1" noTextEdit="1"/>
          </p:cNvSpPr>
          <p:nvPr>
            <p:ph type="sldImg"/>
          </p:nvPr>
        </p:nvSpPr>
        <p:spPr>
          <a:xfrm>
            <a:off x="109538" y="757238"/>
            <a:ext cx="6729412" cy="3784600"/>
          </a:xfrm>
          <a:ln/>
        </p:spPr>
      </p:sp>
      <p:sp>
        <p:nvSpPr>
          <p:cNvPr id="1857539" name="Rectangle 3"/>
          <p:cNvSpPr>
            <a:spLocks noGrp="1" noChangeArrowheads="1"/>
          </p:cNvSpPr>
          <p:nvPr>
            <p:ph type="body" idx="1"/>
          </p:nvPr>
        </p:nvSpPr>
        <p:spPr>
          <a:xfrm>
            <a:off x="694549" y="4793457"/>
            <a:ext cx="5559637" cy="4541679"/>
          </a:xfrm>
        </p:spPr>
        <p:txBody>
          <a:bodyPr/>
          <a:lstStyle/>
          <a:p>
            <a:pPr>
              <a:spcBef>
                <a:spcPct val="20000"/>
              </a:spcBef>
            </a:pPr>
            <a:r>
              <a:rPr lang="en-IE" altLang="en-US" sz="1600" b="1" dirty="0">
                <a:solidFill>
                  <a:schemeClr val="tx2"/>
                </a:solidFill>
                <a:cs typeface="Arial" panose="020B0604020202020204" pitchFamily="34" charset="0"/>
              </a:rPr>
              <a:t>Low-angle extensional structures widely developed on ABL \ Waulsortian contact</a:t>
            </a:r>
            <a:r>
              <a:rPr lang="en-IE" altLang="en-US" sz="1600" dirty="0">
                <a:solidFill>
                  <a:schemeClr val="tx2"/>
                </a:solidFill>
                <a:cs typeface="Arial" panose="020B0604020202020204" pitchFamily="34" charset="0"/>
              </a:rPr>
              <a:t>.</a:t>
            </a:r>
          </a:p>
          <a:p>
            <a:pPr lvl="1" indent="-286327" defTabSz="270150">
              <a:spcBef>
                <a:spcPct val="20000"/>
              </a:spcBef>
              <a:buFont typeface="+mj-lt"/>
              <a:buAutoNum type="arabicPeriod"/>
            </a:pPr>
            <a:r>
              <a:rPr lang="en-IE" altLang="en-US" sz="1600" dirty="0">
                <a:solidFill>
                  <a:schemeClr val="tx2"/>
                </a:solidFill>
              </a:rPr>
              <a:t>(describe mineral intersection pic)</a:t>
            </a:r>
          </a:p>
          <a:p>
            <a:pPr lvl="1" indent="-286327" defTabSz="270150">
              <a:spcBef>
                <a:spcPct val="20000"/>
              </a:spcBef>
              <a:buFont typeface="+mj-lt"/>
              <a:buAutoNum type="arabicPeriod"/>
            </a:pPr>
            <a:endParaRPr lang="en-IE" altLang="en-US" sz="1600" dirty="0">
              <a:solidFill>
                <a:schemeClr val="tx2"/>
              </a:solidFill>
            </a:endParaRPr>
          </a:p>
          <a:p>
            <a:pPr marL="291179" indent="-291179">
              <a:spcBef>
                <a:spcPct val="20000"/>
              </a:spcBef>
              <a:buFont typeface="Arial" panose="020B0604020202020204" pitchFamily="34" charset="0"/>
              <a:buChar char="•"/>
            </a:pPr>
            <a:endParaRPr lang="en-IE" altLang="en-US" sz="900" dirty="0">
              <a:solidFill>
                <a:schemeClr val="tx2"/>
              </a:solidFill>
              <a:cs typeface="Arial" panose="020B0604020202020204" pitchFamily="34" charset="0"/>
            </a:endParaRPr>
          </a:p>
          <a:p>
            <a:pPr>
              <a:spcBef>
                <a:spcPct val="20000"/>
              </a:spcBef>
            </a:pPr>
            <a:r>
              <a:rPr lang="en-IE" altLang="en-US" sz="1600" b="1" dirty="0">
                <a:solidFill>
                  <a:schemeClr val="tx2"/>
                </a:solidFill>
                <a:cs typeface="Arial" panose="020B0604020202020204" pitchFamily="34" charset="0"/>
              </a:rPr>
              <a:t>Important fluid conduit</a:t>
            </a:r>
          </a:p>
          <a:p>
            <a:pPr lvl="1" indent="-286327" defTabSz="270150">
              <a:spcBef>
                <a:spcPct val="20000"/>
              </a:spcBef>
              <a:buFont typeface="+mj-lt"/>
              <a:buAutoNum type="arabicPeriod"/>
            </a:pPr>
            <a:r>
              <a:rPr lang="en-IE" altLang="en-US" sz="1600" dirty="0">
                <a:solidFill>
                  <a:schemeClr val="tx2"/>
                </a:solidFill>
              </a:rPr>
              <a:t>initial permeability augmented by dolomitization and dissolution (describe grade distribution about the structures in pic)</a:t>
            </a:r>
          </a:p>
          <a:p>
            <a:pPr lvl="1" indent="-286327" defTabSz="270150">
              <a:spcBef>
                <a:spcPct val="20000"/>
              </a:spcBef>
              <a:buFont typeface="+mj-lt"/>
              <a:buAutoNum type="arabicPeriod"/>
            </a:pPr>
            <a:endParaRPr lang="en-IE" altLang="en-US" sz="1600" dirty="0">
              <a:solidFill>
                <a:schemeClr val="tx2"/>
              </a:solidFill>
            </a:endParaRPr>
          </a:p>
          <a:p>
            <a:pPr marL="291179" indent="-291179">
              <a:spcBef>
                <a:spcPct val="20000"/>
              </a:spcBef>
              <a:buFont typeface="Arial" panose="020B0604020202020204" pitchFamily="34" charset="0"/>
              <a:buChar char="•"/>
            </a:pPr>
            <a:endParaRPr lang="en-IE" altLang="en-US" sz="900" dirty="0">
              <a:solidFill>
                <a:schemeClr val="tx2"/>
              </a:solidFill>
              <a:cs typeface="Arial" panose="020B0604020202020204" pitchFamily="34" charset="0"/>
            </a:endParaRPr>
          </a:p>
          <a:p>
            <a:pPr>
              <a:spcBef>
                <a:spcPct val="20000"/>
              </a:spcBef>
            </a:pPr>
            <a:r>
              <a:rPr lang="en-IE" altLang="en-US" sz="1600" b="1" dirty="0">
                <a:solidFill>
                  <a:schemeClr val="tx2"/>
                </a:solidFill>
                <a:cs typeface="Arial" panose="020B0604020202020204" pitchFamily="34" charset="0"/>
              </a:rPr>
              <a:t>Unique to Rathdowney Trend?</a:t>
            </a:r>
          </a:p>
          <a:p>
            <a:pPr lvl="1" indent="-286327" defTabSz="270150">
              <a:spcBef>
                <a:spcPct val="20000"/>
              </a:spcBef>
              <a:buFont typeface="+mj-lt"/>
              <a:buAutoNum type="arabicPeriod"/>
            </a:pPr>
            <a:r>
              <a:rPr lang="en-IE" altLang="en-US" sz="1600" dirty="0">
                <a:solidFill>
                  <a:schemeClr val="tx2"/>
                </a:solidFill>
              </a:rPr>
              <a:t>at Lisheen and Galmoy but appear less so at Rapla (data?) </a:t>
            </a:r>
          </a:p>
          <a:p>
            <a:endParaRPr lang="en-GB" altLang="en-US" dirty="0"/>
          </a:p>
        </p:txBody>
      </p:sp>
    </p:spTree>
    <p:extLst>
      <p:ext uri="{BB962C8B-B14F-4D97-AF65-F5344CB8AC3E}">
        <p14:creationId xmlns:p14="http://schemas.microsoft.com/office/powerpoint/2010/main" val="27542535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20000"/>
              </a:spcBef>
            </a:pPr>
            <a:r>
              <a:rPr lang="en-IE" altLang="en-US" sz="1600" b="1" dirty="0">
                <a:solidFill>
                  <a:schemeClr val="tx2"/>
                </a:solidFill>
                <a:cs typeface="Arial" panose="020B0604020202020204" pitchFamily="34" charset="0"/>
              </a:rPr>
              <a:t>Fluids must have been dense:</a:t>
            </a:r>
          </a:p>
          <a:p>
            <a:pPr lvl="1" indent="-286327" defTabSz="270150">
              <a:spcBef>
                <a:spcPct val="20000"/>
              </a:spcBef>
              <a:buFont typeface="+mj-lt"/>
              <a:buAutoNum type="arabicPeriod"/>
            </a:pPr>
            <a:r>
              <a:rPr lang="en-IE" altLang="en-US" sz="1600" dirty="0">
                <a:solidFill>
                  <a:schemeClr val="tx2"/>
                </a:solidFill>
              </a:rPr>
              <a:t>B</a:t>
            </a:r>
            <a:r>
              <a:rPr lang="en-IE" sz="1600" dirty="0">
                <a:solidFill>
                  <a:schemeClr val="tx2"/>
                </a:solidFill>
              </a:rPr>
              <a:t>ound by footwall ABL beneath and in fault juxtaposition to south. </a:t>
            </a:r>
          </a:p>
          <a:p>
            <a:pPr lvl="1" indent="-286327" defTabSz="270150">
              <a:spcBef>
                <a:spcPct val="20000"/>
              </a:spcBef>
              <a:buFont typeface="+mj-lt"/>
              <a:buAutoNum type="arabicPeriod"/>
            </a:pPr>
            <a:r>
              <a:rPr lang="en-IE" sz="1600" dirty="0">
                <a:solidFill>
                  <a:schemeClr val="tx2"/>
                </a:solidFill>
              </a:rPr>
              <a:t>No anomalous mineralisation in lithologies to south or higher in Waulsortian</a:t>
            </a:r>
          </a:p>
          <a:p>
            <a:pPr lvl="1" indent="-286327" defTabSz="270150">
              <a:spcBef>
                <a:spcPct val="20000"/>
              </a:spcBef>
              <a:buFont typeface="+mj-lt"/>
              <a:buAutoNum type="arabicPeriod"/>
            </a:pPr>
            <a:endParaRPr lang="en-IE" sz="1600" dirty="0">
              <a:solidFill>
                <a:schemeClr val="tx2"/>
              </a:solidFill>
            </a:endParaRPr>
          </a:p>
          <a:p>
            <a:pPr>
              <a:spcBef>
                <a:spcPct val="20000"/>
              </a:spcBef>
            </a:pPr>
            <a:r>
              <a:rPr lang="en-IE" altLang="en-US" sz="1600" b="1" dirty="0">
                <a:solidFill>
                  <a:schemeClr val="tx2"/>
                </a:solidFill>
                <a:cs typeface="Arial" panose="020B0604020202020204" pitchFamily="34" charset="0"/>
              </a:rPr>
              <a:t>(describe figures) </a:t>
            </a:r>
          </a:p>
          <a:p>
            <a:pPr lvl="1" indent="-286327" defTabSz="270150">
              <a:spcBef>
                <a:spcPct val="20000"/>
              </a:spcBef>
              <a:buFont typeface="+mj-lt"/>
              <a:buAutoNum type="arabicPeriod"/>
            </a:pPr>
            <a:r>
              <a:rPr lang="en-IE" altLang="en-US" sz="1600" dirty="0">
                <a:solidFill>
                  <a:schemeClr val="tx2"/>
                </a:solidFill>
              </a:rPr>
              <a:t>Kyne et al. – Ore developed in on contact lows</a:t>
            </a:r>
          </a:p>
          <a:p>
            <a:pPr lvl="1" indent="-286327" defTabSz="270150">
              <a:spcBef>
                <a:spcPct val="20000"/>
              </a:spcBef>
              <a:buFont typeface="+mj-lt"/>
              <a:buAutoNum type="arabicPeriod"/>
            </a:pPr>
            <a:r>
              <a:rPr lang="en-IE" altLang="en-US" sz="1600" dirty="0">
                <a:solidFill>
                  <a:schemeClr val="tx2"/>
                </a:solidFill>
              </a:rPr>
              <a:t>Stratiform HW geometry despite structural irregularities</a:t>
            </a:r>
          </a:p>
          <a:p>
            <a:pPr marL="291179" indent="-291179">
              <a:spcBef>
                <a:spcPct val="20000"/>
              </a:spcBef>
              <a:buFont typeface="Arial" panose="020B0604020202020204" pitchFamily="34" charset="0"/>
              <a:buChar char="•"/>
            </a:pPr>
            <a:endParaRPr lang="en-IE" altLang="en-US" sz="900" dirty="0">
              <a:solidFill>
                <a:schemeClr val="tx2"/>
              </a:solidFill>
              <a:cs typeface="Arial" panose="020B0604020202020204" pitchFamily="34" charset="0"/>
            </a:endParaRPr>
          </a:p>
          <a:p>
            <a:pPr>
              <a:spcBef>
                <a:spcPct val="20000"/>
              </a:spcBef>
            </a:pPr>
            <a:r>
              <a:rPr lang="en-IE" altLang="en-US" sz="1600" b="1" dirty="0">
                <a:solidFill>
                  <a:schemeClr val="tx2"/>
                </a:solidFill>
                <a:cs typeface="Arial" panose="020B0604020202020204" pitchFamily="34" charset="0"/>
              </a:rPr>
              <a:t>Fluid control on Mineralisation</a:t>
            </a:r>
          </a:p>
          <a:p>
            <a:pPr lvl="1" indent="-286327" defTabSz="270150">
              <a:spcBef>
                <a:spcPct val="20000"/>
              </a:spcBef>
              <a:buFont typeface="+mj-lt"/>
              <a:buAutoNum type="arabicPeriod"/>
            </a:pPr>
            <a:r>
              <a:rPr lang="en-IE" altLang="en-US" sz="1600" dirty="0">
                <a:solidFill>
                  <a:schemeClr val="tx2"/>
                </a:solidFill>
              </a:rPr>
              <a:t>banded sulphide replacement of heterogeneous breccias. </a:t>
            </a:r>
          </a:p>
          <a:p>
            <a:endParaRPr lang="en-IE" dirty="0"/>
          </a:p>
        </p:txBody>
      </p:sp>
      <p:sp>
        <p:nvSpPr>
          <p:cNvPr id="4" name="Slide Number Placeholder 3"/>
          <p:cNvSpPr>
            <a:spLocks noGrp="1"/>
          </p:cNvSpPr>
          <p:nvPr>
            <p:ph type="sldNum" sz="quarter" idx="5"/>
          </p:nvPr>
        </p:nvSpPr>
        <p:spPr/>
        <p:txBody>
          <a:bodyPr/>
          <a:lstStyle/>
          <a:p>
            <a:fld id="{47D83AFC-F15B-4FB6-B2D4-3F577AD57B4D}" type="slidenum">
              <a:rPr lang="en-IE" smtClean="0"/>
              <a:t>8</a:t>
            </a:fld>
            <a:endParaRPr lang="en-IE"/>
          </a:p>
        </p:txBody>
      </p:sp>
    </p:spTree>
    <p:extLst>
      <p:ext uri="{BB962C8B-B14F-4D97-AF65-F5344CB8AC3E}">
        <p14:creationId xmlns:p14="http://schemas.microsoft.com/office/powerpoint/2010/main" val="24463031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47D83AFC-F15B-4FB6-B2D4-3F577AD57B4D}" type="slidenum">
              <a:rPr lang="en-IE" smtClean="0"/>
              <a:t>9</a:t>
            </a:fld>
            <a:endParaRPr lang="en-IE"/>
          </a:p>
        </p:txBody>
      </p:sp>
    </p:spTree>
    <p:extLst>
      <p:ext uri="{BB962C8B-B14F-4D97-AF65-F5344CB8AC3E}">
        <p14:creationId xmlns:p14="http://schemas.microsoft.com/office/powerpoint/2010/main" val="26033385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47D83AFC-F15B-4FB6-B2D4-3F577AD57B4D}" type="slidenum">
              <a:rPr lang="en-IE" smtClean="0"/>
              <a:t>10</a:t>
            </a:fld>
            <a:endParaRPr lang="en-IE"/>
          </a:p>
        </p:txBody>
      </p:sp>
    </p:spTree>
    <p:extLst>
      <p:ext uri="{BB962C8B-B14F-4D97-AF65-F5344CB8AC3E}">
        <p14:creationId xmlns:p14="http://schemas.microsoft.com/office/powerpoint/2010/main" val="30094791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E"/>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E"/>
          </a:p>
        </p:txBody>
      </p:sp>
      <p:sp>
        <p:nvSpPr>
          <p:cNvPr id="4" name="Date Placeholder 3"/>
          <p:cNvSpPr>
            <a:spLocks noGrp="1"/>
          </p:cNvSpPr>
          <p:nvPr>
            <p:ph type="dt" sz="half" idx="10"/>
          </p:nvPr>
        </p:nvSpPr>
        <p:spPr/>
        <p:txBody>
          <a:bodyPr/>
          <a:lstStyle/>
          <a:p>
            <a:fld id="{D28B888B-7D78-44E0-B44A-3FB5BAB664BF}" type="datetimeFigureOut">
              <a:rPr lang="en-IE" smtClean="0"/>
              <a:t>07/09/2023</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BCF807D9-C36A-4A43-AEA5-FFA88C9E4682}" type="slidenum">
              <a:rPr lang="en-IE" smtClean="0"/>
              <a:t>‹#›</a:t>
            </a:fld>
            <a:endParaRPr lang="en-IE"/>
          </a:p>
        </p:txBody>
      </p:sp>
    </p:spTree>
    <p:extLst>
      <p:ext uri="{BB962C8B-B14F-4D97-AF65-F5344CB8AC3E}">
        <p14:creationId xmlns:p14="http://schemas.microsoft.com/office/powerpoint/2010/main" val="34702250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E"/>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p:cNvSpPr>
            <a:spLocks noGrp="1"/>
          </p:cNvSpPr>
          <p:nvPr>
            <p:ph type="dt" sz="half" idx="10"/>
          </p:nvPr>
        </p:nvSpPr>
        <p:spPr/>
        <p:txBody>
          <a:bodyPr/>
          <a:lstStyle/>
          <a:p>
            <a:fld id="{D28B888B-7D78-44E0-B44A-3FB5BAB664BF}" type="datetimeFigureOut">
              <a:rPr lang="en-IE" smtClean="0"/>
              <a:t>07/09/2023</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BCF807D9-C36A-4A43-AEA5-FFA88C9E4682}" type="slidenum">
              <a:rPr lang="en-IE" smtClean="0"/>
              <a:t>‹#›</a:t>
            </a:fld>
            <a:endParaRPr lang="en-IE"/>
          </a:p>
        </p:txBody>
      </p:sp>
    </p:spTree>
    <p:extLst>
      <p:ext uri="{BB962C8B-B14F-4D97-AF65-F5344CB8AC3E}">
        <p14:creationId xmlns:p14="http://schemas.microsoft.com/office/powerpoint/2010/main" val="30398558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IE"/>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p:cNvSpPr>
            <a:spLocks noGrp="1"/>
          </p:cNvSpPr>
          <p:nvPr>
            <p:ph type="dt" sz="half" idx="10"/>
          </p:nvPr>
        </p:nvSpPr>
        <p:spPr/>
        <p:txBody>
          <a:bodyPr/>
          <a:lstStyle/>
          <a:p>
            <a:fld id="{D28B888B-7D78-44E0-B44A-3FB5BAB664BF}" type="datetimeFigureOut">
              <a:rPr lang="en-IE" smtClean="0"/>
              <a:t>07/09/2023</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BCF807D9-C36A-4A43-AEA5-FFA88C9E4682}" type="slidenum">
              <a:rPr lang="en-IE" smtClean="0"/>
              <a:t>‹#›</a:t>
            </a:fld>
            <a:endParaRPr lang="en-IE"/>
          </a:p>
        </p:txBody>
      </p:sp>
    </p:spTree>
    <p:extLst>
      <p:ext uri="{BB962C8B-B14F-4D97-AF65-F5344CB8AC3E}">
        <p14:creationId xmlns:p14="http://schemas.microsoft.com/office/powerpoint/2010/main" val="32155176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9" name="Text Placeholder 8"/>
          <p:cNvSpPr>
            <a:spLocks noGrp="1"/>
          </p:cNvSpPr>
          <p:nvPr>
            <p:ph type="body" sz="quarter" idx="10" hasCustomPrompt="1"/>
          </p:nvPr>
        </p:nvSpPr>
        <p:spPr>
          <a:xfrm>
            <a:off x="4271798" y="-27384"/>
            <a:ext cx="7920567" cy="404961"/>
          </a:xfrm>
        </p:spPr>
        <p:txBody>
          <a:bodyPr anchor="ctr">
            <a:noAutofit/>
          </a:bodyPr>
          <a:lstStyle>
            <a:lvl1pPr marL="0" indent="0" algn="r">
              <a:buNone/>
              <a:defRPr sz="2400">
                <a:solidFill>
                  <a:schemeClr val="bg1">
                    <a:lumMod val="95000"/>
                  </a:schemeClr>
                </a:solidFill>
              </a:defRPr>
            </a:lvl1pPr>
          </a:lstStyle>
          <a:p>
            <a:pPr lvl="0"/>
            <a:r>
              <a:rPr lang="en-IE" dirty="0"/>
              <a:t>Title</a:t>
            </a:r>
          </a:p>
        </p:txBody>
      </p:sp>
      <p:sp>
        <p:nvSpPr>
          <p:cNvPr id="4" name="Title 1"/>
          <p:cNvSpPr txBox="1">
            <a:spLocks/>
          </p:cNvSpPr>
          <p:nvPr userDrawn="1"/>
        </p:nvSpPr>
        <p:spPr>
          <a:xfrm>
            <a:off x="0" y="6518497"/>
            <a:ext cx="12192000" cy="339503"/>
          </a:xfrm>
          <a:prstGeom prst="rect">
            <a:avLst/>
          </a:prstGeom>
          <a:solidFill>
            <a:srgbClr val="00B9E3"/>
          </a:solidFill>
          <a:ln>
            <a:noFill/>
          </a:ln>
          <a:effectLst/>
        </p:spPr>
        <p:txBody>
          <a:bodyPr vert="horz" lIns="91440" tIns="45720" rIns="91440" bIns="4572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endParaRPr lang="en-IE" sz="3200" b="1" dirty="0">
              <a:solidFill>
                <a:schemeClr val="bg1"/>
              </a:solidFill>
              <a:latin typeface="Arial" panose="020B0604020202020204" pitchFamily="34" charset="0"/>
              <a:cs typeface="Arial" panose="020B0604020202020204" pitchFamily="34" charset="0"/>
            </a:endParaRP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21801" y="6485670"/>
            <a:ext cx="2425004" cy="339501"/>
          </a:xfrm>
          <a:prstGeom prst="rect">
            <a:avLst/>
          </a:prstGeom>
          <a:ln w="3175">
            <a:solidFill>
              <a:srgbClr val="00B0F0"/>
            </a:solidFill>
          </a:ln>
          <a:effectLst/>
        </p:spPr>
      </p:pic>
      <p:sp>
        <p:nvSpPr>
          <p:cNvPr id="7" name="Rectangle 6"/>
          <p:cNvSpPr/>
          <p:nvPr userDrawn="1"/>
        </p:nvSpPr>
        <p:spPr>
          <a:xfrm>
            <a:off x="-1" y="0"/>
            <a:ext cx="12192365" cy="381000"/>
          </a:xfrm>
          <a:prstGeom prst="rect">
            <a:avLst/>
          </a:prstGeom>
          <a:solidFill>
            <a:srgbClr val="005D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1293789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9" name="Text Placeholder 8"/>
          <p:cNvSpPr>
            <a:spLocks noGrp="1"/>
          </p:cNvSpPr>
          <p:nvPr>
            <p:ph type="body" sz="quarter" idx="10" hasCustomPrompt="1"/>
          </p:nvPr>
        </p:nvSpPr>
        <p:spPr>
          <a:xfrm>
            <a:off x="4271798" y="-27384"/>
            <a:ext cx="7920567" cy="404961"/>
          </a:xfrm>
        </p:spPr>
        <p:txBody>
          <a:bodyPr anchor="ctr">
            <a:noAutofit/>
          </a:bodyPr>
          <a:lstStyle>
            <a:lvl1pPr marL="0" indent="0" algn="r">
              <a:buNone/>
              <a:defRPr sz="2400">
                <a:solidFill>
                  <a:schemeClr val="bg1">
                    <a:lumMod val="95000"/>
                  </a:schemeClr>
                </a:solidFill>
              </a:defRPr>
            </a:lvl1pPr>
          </a:lstStyle>
          <a:p>
            <a:pPr lvl="0"/>
            <a:r>
              <a:rPr lang="en-IE" dirty="0"/>
              <a:t>Title</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21801" y="6485670"/>
            <a:ext cx="2425004" cy="339501"/>
          </a:xfrm>
          <a:prstGeom prst="rect">
            <a:avLst/>
          </a:prstGeom>
          <a:ln w="3175">
            <a:noFill/>
          </a:ln>
          <a:effectLst/>
        </p:spPr>
      </p:pic>
      <p:sp>
        <p:nvSpPr>
          <p:cNvPr id="7" name="Rectangle 6"/>
          <p:cNvSpPr/>
          <p:nvPr userDrawn="1"/>
        </p:nvSpPr>
        <p:spPr>
          <a:xfrm>
            <a:off x="-1" y="0"/>
            <a:ext cx="12192365" cy="381000"/>
          </a:xfrm>
          <a:prstGeom prst="rect">
            <a:avLst/>
          </a:prstGeom>
          <a:solidFill>
            <a:srgbClr val="005D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3899416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Custom Layout">
    <p:bg>
      <p:bgPr>
        <a:solidFill>
          <a:schemeClr val="tx2"/>
        </a:solidFill>
        <a:effectLst/>
      </p:bgPr>
    </p:bg>
    <p:spTree>
      <p:nvGrpSpPr>
        <p:cNvPr id="1" name=""/>
        <p:cNvGrpSpPr/>
        <p:nvPr/>
      </p:nvGrpSpPr>
      <p:grpSpPr>
        <a:xfrm>
          <a:off x="0" y="0"/>
          <a:ext cx="0" cy="0"/>
          <a:chOff x="0" y="0"/>
          <a:chExt cx="0" cy="0"/>
        </a:xfrm>
      </p:grpSpPr>
      <p:sp>
        <p:nvSpPr>
          <p:cNvPr id="4" name="Title 1"/>
          <p:cNvSpPr txBox="1">
            <a:spLocks/>
          </p:cNvSpPr>
          <p:nvPr userDrawn="1"/>
        </p:nvSpPr>
        <p:spPr>
          <a:xfrm>
            <a:off x="0" y="6518497"/>
            <a:ext cx="12192000" cy="339503"/>
          </a:xfrm>
          <a:prstGeom prst="rect">
            <a:avLst/>
          </a:prstGeom>
          <a:solidFill>
            <a:srgbClr val="00B9E3"/>
          </a:solidFill>
          <a:ln>
            <a:noFill/>
          </a:ln>
          <a:effectLst/>
        </p:spPr>
        <p:txBody>
          <a:bodyPr vert="horz" lIns="91440" tIns="45720" rIns="91440" bIns="4572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endParaRPr lang="en-IE" sz="3200" b="1" dirty="0">
              <a:solidFill>
                <a:schemeClr val="bg1"/>
              </a:solidFill>
              <a:latin typeface="Arial" panose="020B0604020202020204" pitchFamily="34" charset="0"/>
              <a:cs typeface="Arial" panose="020B0604020202020204" pitchFamily="34" charset="0"/>
            </a:endParaRP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21801" y="6485670"/>
            <a:ext cx="2425004" cy="339501"/>
          </a:xfrm>
          <a:prstGeom prst="rect">
            <a:avLst/>
          </a:prstGeom>
          <a:ln w="3175">
            <a:solidFill>
              <a:srgbClr val="00B0F0"/>
            </a:solidFill>
          </a:ln>
          <a:effectLst/>
        </p:spPr>
      </p:pic>
    </p:spTree>
    <p:extLst>
      <p:ext uri="{BB962C8B-B14F-4D97-AF65-F5344CB8AC3E}">
        <p14:creationId xmlns:p14="http://schemas.microsoft.com/office/powerpoint/2010/main" val="22608596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Custom Layout">
    <p:bg>
      <p:bgPr>
        <a:solidFill>
          <a:schemeClr val="tx2"/>
        </a:solidFill>
        <a:effectLst/>
      </p:bgPr>
    </p:bg>
    <p:spTree>
      <p:nvGrpSpPr>
        <p:cNvPr id="1" name=""/>
        <p:cNvGrpSpPr/>
        <p:nvPr/>
      </p:nvGrpSpPr>
      <p:grpSpPr>
        <a:xfrm>
          <a:off x="0" y="0"/>
          <a:ext cx="0" cy="0"/>
          <a:chOff x="0" y="0"/>
          <a:chExt cx="0" cy="0"/>
        </a:xfrm>
      </p:grpSpPr>
      <p:sp>
        <p:nvSpPr>
          <p:cNvPr id="9" name="Text Placeholder 8"/>
          <p:cNvSpPr>
            <a:spLocks noGrp="1"/>
          </p:cNvSpPr>
          <p:nvPr>
            <p:ph type="body" sz="quarter" idx="10" hasCustomPrompt="1"/>
          </p:nvPr>
        </p:nvSpPr>
        <p:spPr>
          <a:xfrm>
            <a:off x="4271798" y="-27384"/>
            <a:ext cx="7920567" cy="404961"/>
          </a:xfrm>
        </p:spPr>
        <p:txBody>
          <a:bodyPr anchor="ctr">
            <a:noAutofit/>
          </a:bodyPr>
          <a:lstStyle>
            <a:lvl1pPr marL="0" indent="0" algn="r">
              <a:buNone/>
              <a:defRPr sz="2400">
                <a:solidFill>
                  <a:schemeClr val="bg1">
                    <a:lumMod val="95000"/>
                  </a:schemeClr>
                </a:solidFill>
              </a:defRPr>
            </a:lvl1pPr>
          </a:lstStyle>
          <a:p>
            <a:pPr lvl="0"/>
            <a:r>
              <a:rPr lang="en-IE" dirty="0"/>
              <a:t>Title</a:t>
            </a:r>
          </a:p>
        </p:txBody>
      </p:sp>
      <p:sp>
        <p:nvSpPr>
          <p:cNvPr id="7" name="Rectangle 6"/>
          <p:cNvSpPr/>
          <p:nvPr userDrawn="1"/>
        </p:nvSpPr>
        <p:spPr>
          <a:xfrm>
            <a:off x="-1" y="0"/>
            <a:ext cx="12192365" cy="381000"/>
          </a:xfrm>
          <a:prstGeom prst="rect">
            <a:avLst/>
          </a:prstGeom>
          <a:solidFill>
            <a:srgbClr val="005D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0323294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_Custom Layout">
    <p:bg>
      <p:bgPr>
        <a:solidFill>
          <a:schemeClr val="tx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73159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4" name="Title 1"/>
          <p:cNvSpPr txBox="1">
            <a:spLocks/>
          </p:cNvSpPr>
          <p:nvPr userDrawn="1"/>
        </p:nvSpPr>
        <p:spPr>
          <a:xfrm>
            <a:off x="0" y="6518497"/>
            <a:ext cx="12192000" cy="339503"/>
          </a:xfrm>
          <a:prstGeom prst="rect">
            <a:avLst/>
          </a:prstGeom>
          <a:solidFill>
            <a:srgbClr val="00B9E3"/>
          </a:solidFill>
          <a:ln>
            <a:noFill/>
          </a:ln>
          <a:effectLst/>
        </p:spPr>
        <p:txBody>
          <a:bodyPr vert="horz" lIns="91440" tIns="45720" rIns="91440" bIns="4572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endParaRPr lang="en-IE" sz="3200" b="1" dirty="0">
              <a:solidFill>
                <a:schemeClr val="bg1"/>
              </a:solidFill>
              <a:latin typeface="Arial" panose="020B0604020202020204" pitchFamily="34" charset="0"/>
              <a:cs typeface="Arial" panose="020B0604020202020204" pitchFamily="34" charset="0"/>
            </a:endParaRP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21801" y="6485670"/>
            <a:ext cx="2425004" cy="339501"/>
          </a:xfrm>
          <a:prstGeom prst="rect">
            <a:avLst/>
          </a:prstGeom>
          <a:ln w="3175">
            <a:solidFill>
              <a:srgbClr val="00B0F0"/>
            </a:solidFill>
          </a:ln>
          <a:effectLst/>
        </p:spPr>
      </p:pic>
    </p:spTree>
    <p:extLst>
      <p:ext uri="{BB962C8B-B14F-4D97-AF65-F5344CB8AC3E}">
        <p14:creationId xmlns:p14="http://schemas.microsoft.com/office/powerpoint/2010/main" val="25353699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9" name="Text Placeholder 8"/>
          <p:cNvSpPr>
            <a:spLocks noGrp="1"/>
          </p:cNvSpPr>
          <p:nvPr>
            <p:ph type="body" sz="quarter" idx="10" hasCustomPrompt="1"/>
          </p:nvPr>
        </p:nvSpPr>
        <p:spPr>
          <a:xfrm>
            <a:off x="4271798" y="-27384"/>
            <a:ext cx="7920567" cy="404961"/>
          </a:xfrm>
        </p:spPr>
        <p:txBody>
          <a:bodyPr anchor="ctr">
            <a:noAutofit/>
          </a:bodyPr>
          <a:lstStyle>
            <a:lvl1pPr marL="0" indent="0" algn="r">
              <a:buNone/>
              <a:defRPr sz="2400">
                <a:solidFill>
                  <a:schemeClr val="bg1">
                    <a:lumMod val="95000"/>
                  </a:schemeClr>
                </a:solidFill>
              </a:defRPr>
            </a:lvl1pPr>
          </a:lstStyle>
          <a:p>
            <a:pPr lvl="0"/>
            <a:r>
              <a:rPr lang="en-IE" dirty="0"/>
              <a:t>Title</a:t>
            </a:r>
          </a:p>
        </p:txBody>
      </p:sp>
      <p:sp>
        <p:nvSpPr>
          <p:cNvPr id="7" name="Rectangle 6"/>
          <p:cNvSpPr/>
          <p:nvPr userDrawn="1"/>
        </p:nvSpPr>
        <p:spPr>
          <a:xfrm>
            <a:off x="-1" y="0"/>
            <a:ext cx="12192365" cy="381000"/>
          </a:xfrm>
          <a:prstGeom prst="rect">
            <a:avLst/>
          </a:prstGeom>
          <a:solidFill>
            <a:srgbClr val="005D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1544262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7" name="Rectangle 6"/>
          <p:cNvSpPr/>
          <p:nvPr userDrawn="1"/>
        </p:nvSpPr>
        <p:spPr>
          <a:xfrm>
            <a:off x="0" y="-1"/>
            <a:ext cx="12188952" cy="365125"/>
          </a:xfrm>
          <a:prstGeom prst="rect">
            <a:avLst/>
          </a:prstGeom>
          <a:solidFill>
            <a:srgbClr val="005D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Title 1"/>
          <p:cNvSpPr txBox="1">
            <a:spLocks/>
          </p:cNvSpPr>
          <p:nvPr userDrawn="1"/>
        </p:nvSpPr>
        <p:spPr>
          <a:xfrm>
            <a:off x="5615" y="6629400"/>
            <a:ext cx="12188952" cy="228600"/>
          </a:xfrm>
          <a:prstGeom prst="rect">
            <a:avLst/>
          </a:prstGeom>
          <a:solidFill>
            <a:srgbClr val="00B9E3"/>
          </a:solidFill>
          <a:ln>
            <a:noFill/>
          </a:ln>
          <a:effectLst/>
        </p:spPr>
        <p:txBody>
          <a:bodyPr vert="horz" lIns="91440" tIns="45720" rIns="91440" bIns="4572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endParaRPr lang="en-IE" sz="3200" b="1" dirty="0">
              <a:solidFill>
                <a:schemeClr val="bg1"/>
              </a:solidFill>
              <a:latin typeface="Arial" panose="020B0604020202020204" pitchFamily="34" charset="0"/>
              <a:cs typeface="Arial" panose="020B0604020202020204" pitchFamily="34" charset="0"/>
            </a:endParaRP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66996" y="6459649"/>
            <a:ext cx="2425004" cy="339501"/>
          </a:xfrm>
          <a:prstGeom prst="rect">
            <a:avLst/>
          </a:prstGeom>
          <a:ln w="3175">
            <a:solidFill>
              <a:srgbClr val="00B0F0"/>
            </a:solidFill>
          </a:ln>
          <a:effectLst/>
        </p:spPr>
      </p:pic>
    </p:spTree>
    <p:extLst>
      <p:ext uri="{BB962C8B-B14F-4D97-AF65-F5344CB8AC3E}">
        <p14:creationId xmlns:p14="http://schemas.microsoft.com/office/powerpoint/2010/main" val="11935074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E"/>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p:cNvSpPr>
            <a:spLocks noGrp="1"/>
          </p:cNvSpPr>
          <p:nvPr>
            <p:ph type="dt" sz="half" idx="10"/>
          </p:nvPr>
        </p:nvSpPr>
        <p:spPr/>
        <p:txBody>
          <a:bodyPr/>
          <a:lstStyle/>
          <a:p>
            <a:fld id="{D28B888B-7D78-44E0-B44A-3FB5BAB664BF}" type="datetimeFigureOut">
              <a:rPr lang="en-IE" smtClean="0"/>
              <a:t>07/09/2023</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BCF807D9-C36A-4A43-AEA5-FFA88C9E4682}" type="slidenum">
              <a:rPr lang="en-IE" smtClean="0"/>
              <a:t>‹#›</a:t>
            </a:fld>
            <a:endParaRPr lang="en-IE"/>
          </a:p>
        </p:txBody>
      </p:sp>
    </p:spTree>
    <p:extLst>
      <p:ext uri="{BB962C8B-B14F-4D97-AF65-F5344CB8AC3E}">
        <p14:creationId xmlns:p14="http://schemas.microsoft.com/office/powerpoint/2010/main" val="23560836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7" name="Rectangle 6"/>
          <p:cNvSpPr/>
          <p:nvPr userDrawn="1"/>
        </p:nvSpPr>
        <p:spPr>
          <a:xfrm>
            <a:off x="0" y="0"/>
            <a:ext cx="12188952" cy="228600"/>
          </a:xfrm>
          <a:prstGeom prst="rect">
            <a:avLst/>
          </a:prstGeom>
          <a:solidFill>
            <a:srgbClr val="005D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8" name="Title 1"/>
          <p:cNvSpPr txBox="1">
            <a:spLocks/>
          </p:cNvSpPr>
          <p:nvPr userDrawn="1"/>
        </p:nvSpPr>
        <p:spPr>
          <a:xfrm>
            <a:off x="-5271" y="6629400"/>
            <a:ext cx="12188952" cy="228600"/>
          </a:xfrm>
          <a:prstGeom prst="rect">
            <a:avLst/>
          </a:prstGeom>
          <a:solidFill>
            <a:srgbClr val="00B9E3"/>
          </a:solidFill>
          <a:ln>
            <a:noFill/>
          </a:ln>
          <a:effectLst/>
        </p:spPr>
        <p:txBody>
          <a:bodyPr vert="horz" lIns="91440" tIns="45720" rIns="91440" bIns="4572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endParaRPr lang="en-IE" sz="32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677708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6_Title and Content">
  <p:cSld name="6_Title and Content">
    <p:spTree>
      <p:nvGrpSpPr>
        <p:cNvPr id="1" name="Shape 21"/>
        <p:cNvGrpSpPr/>
        <p:nvPr/>
      </p:nvGrpSpPr>
      <p:grpSpPr>
        <a:xfrm>
          <a:off x="0" y="0"/>
          <a:ext cx="0" cy="0"/>
          <a:chOff x="0" y="0"/>
          <a:chExt cx="0" cy="0"/>
        </a:xfrm>
      </p:grpSpPr>
      <p:sp>
        <p:nvSpPr>
          <p:cNvPr id="22" name="Google Shape;22;p55"/>
          <p:cNvSpPr txBox="1"/>
          <p:nvPr/>
        </p:nvSpPr>
        <p:spPr>
          <a:xfrm>
            <a:off x="-1398" y="6629400"/>
            <a:ext cx="12188825" cy="228600"/>
          </a:xfrm>
          <a:prstGeom prst="rect">
            <a:avLst/>
          </a:prstGeom>
          <a:solidFill>
            <a:srgbClr val="00B9E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200" b="1">
              <a:solidFill>
                <a:schemeClr val="lt1"/>
              </a:solidFill>
              <a:latin typeface="Arial"/>
              <a:ea typeface="Arial"/>
              <a:cs typeface="Arial"/>
              <a:sym typeface="Arial"/>
            </a:endParaRPr>
          </a:p>
        </p:txBody>
      </p:sp>
      <p:pic>
        <p:nvPicPr>
          <p:cNvPr id="23" name="Google Shape;23;p55"/>
          <p:cNvPicPr preferRelativeResize="0"/>
          <p:nvPr/>
        </p:nvPicPr>
        <p:blipFill rotWithShape="1">
          <a:blip r:embed="rId2">
            <a:alphaModFix/>
          </a:blip>
          <a:srcRect/>
          <a:stretch/>
        </p:blipFill>
        <p:spPr>
          <a:xfrm>
            <a:off x="9743053" y="6459540"/>
            <a:ext cx="2425700" cy="339725"/>
          </a:xfrm>
          <a:prstGeom prst="rect">
            <a:avLst/>
          </a:prstGeom>
          <a:noFill/>
          <a:ln w="9525" cap="flat" cmpd="sng">
            <a:solidFill>
              <a:srgbClr val="00B0F0"/>
            </a:solidFill>
            <a:prstDash val="solid"/>
            <a:miter lim="800000"/>
            <a:headEnd type="none" w="sm" len="sm"/>
            <a:tailEnd type="none" w="sm" len="sm"/>
          </a:ln>
        </p:spPr>
      </p:pic>
      <p:sp>
        <p:nvSpPr>
          <p:cNvPr id="24" name="Google Shape;24;p55"/>
          <p:cNvSpPr/>
          <p:nvPr/>
        </p:nvSpPr>
        <p:spPr>
          <a:xfrm>
            <a:off x="-1" y="0"/>
            <a:ext cx="12192365" cy="381000"/>
          </a:xfrm>
          <a:prstGeom prst="rect">
            <a:avLst/>
          </a:prstGeom>
          <a:solidFill>
            <a:srgbClr val="005D9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5" name="Google Shape;25;p55"/>
          <p:cNvSpPr txBox="1">
            <a:spLocks noGrp="1"/>
          </p:cNvSpPr>
          <p:nvPr>
            <p:ph type="body" idx="1"/>
          </p:nvPr>
        </p:nvSpPr>
        <p:spPr>
          <a:xfrm>
            <a:off x="4271798" y="-27384"/>
            <a:ext cx="7920567" cy="404961"/>
          </a:xfrm>
          <a:prstGeom prst="rect">
            <a:avLst/>
          </a:prstGeom>
          <a:noFill/>
          <a:ln>
            <a:noFill/>
          </a:ln>
        </p:spPr>
        <p:txBody>
          <a:bodyPr spcFirstLastPara="1" wrap="square" lIns="91425" tIns="45700" rIns="91425" bIns="45700" anchor="ctr" anchorCtr="0">
            <a:noAutofit/>
          </a:bodyPr>
          <a:lstStyle>
            <a:lvl1pPr marL="457200" lvl="0" indent="-228600" algn="r">
              <a:lnSpc>
                <a:spcPct val="90000"/>
              </a:lnSpc>
              <a:spcBef>
                <a:spcPts val="1000"/>
              </a:spcBef>
              <a:spcAft>
                <a:spcPts val="0"/>
              </a:spcAft>
              <a:buClr>
                <a:srgbClr val="F2F2F2"/>
              </a:buClr>
              <a:buSzPts val="2400"/>
              <a:buNone/>
              <a:defRPr sz="2400">
                <a:solidFill>
                  <a:srgbClr val="F2F2F2"/>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2549207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E"/>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28B888B-7D78-44E0-B44A-3FB5BAB664BF}" type="datetimeFigureOut">
              <a:rPr lang="en-IE" smtClean="0"/>
              <a:t>07/09/2023</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BCF807D9-C36A-4A43-AEA5-FFA88C9E4682}" type="slidenum">
              <a:rPr lang="en-IE" smtClean="0"/>
              <a:t>‹#›</a:t>
            </a:fld>
            <a:endParaRPr lang="en-IE"/>
          </a:p>
        </p:txBody>
      </p:sp>
    </p:spTree>
    <p:extLst>
      <p:ext uri="{BB962C8B-B14F-4D97-AF65-F5344CB8AC3E}">
        <p14:creationId xmlns:p14="http://schemas.microsoft.com/office/powerpoint/2010/main" val="1708011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E"/>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Date Placeholder 4"/>
          <p:cNvSpPr>
            <a:spLocks noGrp="1"/>
          </p:cNvSpPr>
          <p:nvPr>
            <p:ph type="dt" sz="half" idx="10"/>
          </p:nvPr>
        </p:nvSpPr>
        <p:spPr/>
        <p:txBody>
          <a:bodyPr/>
          <a:lstStyle/>
          <a:p>
            <a:fld id="{D28B888B-7D78-44E0-B44A-3FB5BAB664BF}" type="datetimeFigureOut">
              <a:rPr lang="en-IE" smtClean="0"/>
              <a:t>07/09/2023</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BCF807D9-C36A-4A43-AEA5-FFA88C9E4682}" type="slidenum">
              <a:rPr lang="en-IE" smtClean="0"/>
              <a:t>‹#›</a:t>
            </a:fld>
            <a:endParaRPr lang="en-IE"/>
          </a:p>
        </p:txBody>
      </p:sp>
    </p:spTree>
    <p:extLst>
      <p:ext uri="{BB962C8B-B14F-4D97-AF65-F5344CB8AC3E}">
        <p14:creationId xmlns:p14="http://schemas.microsoft.com/office/powerpoint/2010/main" val="7866601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IE"/>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7" name="Date Placeholder 6"/>
          <p:cNvSpPr>
            <a:spLocks noGrp="1"/>
          </p:cNvSpPr>
          <p:nvPr>
            <p:ph type="dt" sz="half" idx="10"/>
          </p:nvPr>
        </p:nvSpPr>
        <p:spPr/>
        <p:txBody>
          <a:bodyPr/>
          <a:lstStyle/>
          <a:p>
            <a:fld id="{D28B888B-7D78-44E0-B44A-3FB5BAB664BF}" type="datetimeFigureOut">
              <a:rPr lang="en-IE" smtClean="0"/>
              <a:t>07/09/2023</a:t>
            </a:fld>
            <a:endParaRPr lang="en-IE"/>
          </a:p>
        </p:txBody>
      </p:sp>
      <p:sp>
        <p:nvSpPr>
          <p:cNvPr id="8" name="Footer Placeholder 7"/>
          <p:cNvSpPr>
            <a:spLocks noGrp="1"/>
          </p:cNvSpPr>
          <p:nvPr>
            <p:ph type="ftr" sz="quarter" idx="11"/>
          </p:nvPr>
        </p:nvSpPr>
        <p:spPr/>
        <p:txBody>
          <a:bodyPr/>
          <a:lstStyle/>
          <a:p>
            <a:endParaRPr lang="en-IE"/>
          </a:p>
        </p:txBody>
      </p:sp>
      <p:sp>
        <p:nvSpPr>
          <p:cNvPr id="9" name="Slide Number Placeholder 8"/>
          <p:cNvSpPr>
            <a:spLocks noGrp="1"/>
          </p:cNvSpPr>
          <p:nvPr>
            <p:ph type="sldNum" sz="quarter" idx="12"/>
          </p:nvPr>
        </p:nvSpPr>
        <p:spPr/>
        <p:txBody>
          <a:bodyPr/>
          <a:lstStyle/>
          <a:p>
            <a:fld id="{BCF807D9-C36A-4A43-AEA5-FFA88C9E4682}" type="slidenum">
              <a:rPr lang="en-IE" smtClean="0"/>
              <a:t>‹#›</a:t>
            </a:fld>
            <a:endParaRPr lang="en-IE"/>
          </a:p>
        </p:txBody>
      </p:sp>
    </p:spTree>
    <p:extLst>
      <p:ext uri="{BB962C8B-B14F-4D97-AF65-F5344CB8AC3E}">
        <p14:creationId xmlns:p14="http://schemas.microsoft.com/office/powerpoint/2010/main" val="19182680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E"/>
          </a:p>
        </p:txBody>
      </p:sp>
      <p:sp>
        <p:nvSpPr>
          <p:cNvPr id="3" name="Date Placeholder 2"/>
          <p:cNvSpPr>
            <a:spLocks noGrp="1"/>
          </p:cNvSpPr>
          <p:nvPr>
            <p:ph type="dt" sz="half" idx="10"/>
          </p:nvPr>
        </p:nvSpPr>
        <p:spPr/>
        <p:txBody>
          <a:bodyPr/>
          <a:lstStyle/>
          <a:p>
            <a:fld id="{D28B888B-7D78-44E0-B44A-3FB5BAB664BF}" type="datetimeFigureOut">
              <a:rPr lang="en-IE" smtClean="0"/>
              <a:t>07/09/2023</a:t>
            </a:fld>
            <a:endParaRPr lang="en-IE"/>
          </a:p>
        </p:txBody>
      </p:sp>
      <p:sp>
        <p:nvSpPr>
          <p:cNvPr id="4" name="Footer Placeholder 3"/>
          <p:cNvSpPr>
            <a:spLocks noGrp="1"/>
          </p:cNvSpPr>
          <p:nvPr>
            <p:ph type="ftr" sz="quarter" idx="11"/>
          </p:nvPr>
        </p:nvSpPr>
        <p:spPr/>
        <p:txBody>
          <a:bodyPr/>
          <a:lstStyle/>
          <a:p>
            <a:endParaRPr lang="en-IE"/>
          </a:p>
        </p:txBody>
      </p:sp>
      <p:sp>
        <p:nvSpPr>
          <p:cNvPr id="5" name="Slide Number Placeholder 4"/>
          <p:cNvSpPr>
            <a:spLocks noGrp="1"/>
          </p:cNvSpPr>
          <p:nvPr>
            <p:ph type="sldNum" sz="quarter" idx="12"/>
          </p:nvPr>
        </p:nvSpPr>
        <p:spPr/>
        <p:txBody>
          <a:bodyPr/>
          <a:lstStyle/>
          <a:p>
            <a:fld id="{BCF807D9-C36A-4A43-AEA5-FFA88C9E4682}" type="slidenum">
              <a:rPr lang="en-IE" smtClean="0"/>
              <a:t>‹#›</a:t>
            </a:fld>
            <a:endParaRPr lang="en-IE"/>
          </a:p>
        </p:txBody>
      </p:sp>
    </p:spTree>
    <p:extLst>
      <p:ext uri="{BB962C8B-B14F-4D97-AF65-F5344CB8AC3E}">
        <p14:creationId xmlns:p14="http://schemas.microsoft.com/office/powerpoint/2010/main" val="14481591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28B888B-7D78-44E0-B44A-3FB5BAB664BF}" type="datetimeFigureOut">
              <a:rPr lang="en-IE" smtClean="0"/>
              <a:t>07/09/2023</a:t>
            </a:fld>
            <a:endParaRPr lang="en-IE"/>
          </a:p>
        </p:txBody>
      </p:sp>
      <p:sp>
        <p:nvSpPr>
          <p:cNvPr id="3" name="Footer Placeholder 2"/>
          <p:cNvSpPr>
            <a:spLocks noGrp="1"/>
          </p:cNvSpPr>
          <p:nvPr>
            <p:ph type="ftr" sz="quarter" idx="11"/>
          </p:nvPr>
        </p:nvSpPr>
        <p:spPr/>
        <p:txBody>
          <a:bodyPr/>
          <a:lstStyle/>
          <a:p>
            <a:endParaRPr lang="en-IE"/>
          </a:p>
        </p:txBody>
      </p:sp>
      <p:sp>
        <p:nvSpPr>
          <p:cNvPr id="4" name="Slide Number Placeholder 3"/>
          <p:cNvSpPr>
            <a:spLocks noGrp="1"/>
          </p:cNvSpPr>
          <p:nvPr>
            <p:ph type="sldNum" sz="quarter" idx="12"/>
          </p:nvPr>
        </p:nvSpPr>
        <p:spPr/>
        <p:txBody>
          <a:bodyPr/>
          <a:lstStyle/>
          <a:p>
            <a:fld id="{BCF807D9-C36A-4A43-AEA5-FFA88C9E4682}" type="slidenum">
              <a:rPr lang="en-IE" smtClean="0"/>
              <a:t>‹#›</a:t>
            </a:fld>
            <a:endParaRPr lang="en-IE"/>
          </a:p>
        </p:txBody>
      </p:sp>
    </p:spTree>
    <p:extLst>
      <p:ext uri="{BB962C8B-B14F-4D97-AF65-F5344CB8AC3E}">
        <p14:creationId xmlns:p14="http://schemas.microsoft.com/office/powerpoint/2010/main" val="29978082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28B888B-7D78-44E0-B44A-3FB5BAB664BF}" type="datetimeFigureOut">
              <a:rPr lang="en-IE" smtClean="0"/>
              <a:t>07/09/2023</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BCF807D9-C36A-4A43-AEA5-FFA88C9E4682}" type="slidenum">
              <a:rPr lang="en-IE" smtClean="0"/>
              <a:t>‹#›</a:t>
            </a:fld>
            <a:endParaRPr lang="en-IE"/>
          </a:p>
        </p:txBody>
      </p:sp>
    </p:spTree>
    <p:extLst>
      <p:ext uri="{BB962C8B-B14F-4D97-AF65-F5344CB8AC3E}">
        <p14:creationId xmlns:p14="http://schemas.microsoft.com/office/powerpoint/2010/main" val="19569246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E"/>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28B888B-7D78-44E0-B44A-3FB5BAB664BF}" type="datetimeFigureOut">
              <a:rPr lang="en-IE" smtClean="0"/>
              <a:t>07/09/2023</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BCF807D9-C36A-4A43-AEA5-FFA88C9E4682}" type="slidenum">
              <a:rPr lang="en-IE" smtClean="0"/>
              <a:t>‹#›</a:t>
            </a:fld>
            <a:endParaRPr lang="en-IE"/>
          </a:p>
        </p:txBody>
      </p:sp>
    </p:spTree>
    <p:extLst>
      <p:ext uri="{BB962C8B-B14F-4D97-AF65-F5344CB8AC3E}">
        <p14:creationId xmlns:p14="http://schemas.microsoft.com/office/powerpoint/2010/main" val="40033729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E"/>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8B888B-7D78-44E0-B44A-3FB5BAB664BF}" type="datetimeFigureOut">
              <a:rPr lang="en-IE" smtClean="0"/>
              <a:t>07/09/2023</a:t>
            </a:fld>
            <a:endParaRPr lang="en-IE"/>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E"/>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CF807D9-C36A-4A43-AEA5-FFA88C9E4682}" type="slidenum">
              <a:rPr lang="en-IE" smtClean="0"/>
              <a:t>‹#›</a:t>
            </a:fld>
            <a:endParaRPr lang="en-IE"/>
          </a:p>
        </p:txBody>
      </p:sp>
    </p:spTree>
    <p:extLst>
      <p:ext uri="{BB962C8B-B14F-4D97-AF65-F5344CB8AC3E}">
        <p14:creationId xmlns:p14="http://schemas.microsoft.com/office/powerpoint/2010/main" val="20920007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6" r:id="rId13"/>
    <p:sldLayoutId id="2147483664" r:id="rId14"/>
    <p:sldLayoutId id="2147483663" r:id="rId15"/>
    <p:sldLayoutId id="2147483665" r:id="rId16"/>
    <p:sldLayoutId id="2147483661" r:id="rId17"/>
    <p:sldLayoutId id="2147483662" r:id="rId18"/>
    <p:sldLayoutId id="2147483667" r:id="rId19"/>
    <p:sldLayoutId id="2147483668" r:id="rId20"/>
    <p:sldLayoutId id="2147483669" r:id="rId2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0.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7" Type="http://schemas.microsoft.com/office/2007/relationships/hdphoto" Target="../media/hdphoto2.wdp"/><Relationship Id="rId2" Type="http://schemas.openxmlformats.org/officeDocument/2006/relationships/notesSlide" Target="../notesSlides/notesSlide9.xml"/><Relationship Id="rId1" Type="http://schemas.openxmlformats.org/officeDocument/2006/relationships/slideLayout" Target="../slideLayouts/slideLayout19.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19.xml"/><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19.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19.xml"/><Relationship Id="rId5" Type="http://schemas.openxmlformats.org/officeDocument/2006/relationships/image" Target="../media/image36.png"/><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19.xml"/><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openxmlformats.org/officeDocument/2006/relationships/image" Target="../media/image55.jpg"/><Relationship Id="rId13" Type="http://schemas.openxmlformats.org/officeDocument/2006/relationships/image" Target="../media/image60.jpg"/><Relationship Id="rId18" Type="http://schemas.openxmlformats.org/officeDocument/2006/relationships/image" Target="../media/image65.jpg"/><Relationship Id="rId3" Type="http://schemas.openxmlformats.org/officeDocument/2006/relationships/image" Target="../media/image50.png"/><Relationship Id="rId21" Type="http://schemas.openxmlformats.org/officeDocument/2006/relationships/image" Target="../media/image68.png"/><Relationship Id="rId7" Type="http://schemas.openxmlformats.org/officeDocument/2006/relationships/image" Target="../media/image54.png"/><Relationship Id="rId12" Type="http://schemas.openxmlformats.org/officeDocument/2006/relationships/image" Target="../media/image59.png"/><Relationship Id="rId17" Type="http://schemas.openxmlformats.org/officeDocument/2006/relationships/image" Target="../media/image64.png"/><Relationship Id="rId2" Type="http://schemas.openxmlformats.org/officeDocument/2006/relationships/notesSlide" Target="../notesSlides/notesSlide21.xml"/><Relationship Id="rId16" Type="http://schemas.openxmlformats.org/officeDocument/2006/relationships/image" Target="../media/image63.png"/><Relationship Id="rId20" Type="http://schemas.openxmlformats.org/officeDocument/2006/relationships/image" Target="../media/image67.jpg"/><Relationship Id="rId1" Type="http://schemas.openxmlformats.org/officeDocument/2006/relationships/slideLayout" Target="../slideLayouts/slideLayout21.xml"/><Relationship Id="rId6" Type="http://schemas.openxmlformats.org/officeDocument/2006/relationships/image" Target="../media/image53.jpg"/><Relationship Id="rId11" Type="http://schemas.openxmlformats.org/officeDocument/2006/relationships/image" Target="../media/image58.jpg"/><Relationship Id="rId5" Type="http://schemas.openxmlformats.org/officeDocument/2006/relationships/image" Target="../media/image52.jpg"/><Relationship Id="rId15" Type="http://schemas.openxmlformats.org/officeDocument/2006/relationships/image" Target="../media/image62.jpg"/><Relationship Id="rId10" Type="http://schemas.openxmlformats.org/officeDocument/2006/relationships/image" Target="../media/image57.jpg"/><Relationship Id="rId19" Type="http://schemas.openxmlformats.org/officeDocument/2006/relationships/image" Target="../media/image66.jpg"/><Relationship Id="rId4" Type="http://schemas.openxmlformats.org/officeDocument/2006/relationships/image" Target="../media/image51.png"/><Relationship Id="rId9" Type="http://schemas.openxmlformats.org/officeDocument/2006/relationships/image" Target="../media/image56.png"/><Relationship Id="rId14" Type="http://schemas.openxmlformats.org/officeDocument/2006/relationships/image" Target="../media/image61.png"/><Relationship Id="rId22" Type="http://schemas.openxmlformats.org/officeDocument/2006/relationships/image" Target="../media/image69.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9.xml"/><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9.xml"/><Relationship Id="rId6" Type="http://schemas.openxmlformats.org/officeDocument/2006/relationships/image" Target="../media/image11.png"/><Relationship Id="rId5" Type="http://schemas.openxmlformats.org/officeDocument/2006/relationships/image" Target="../media/image10.tiff"/><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9.xml"/><Relationship Id="rId6" Type="http://schemas.openxmlformats.org/officeDocument/2006/relationships/image" Target="../media/image14.png"/><Relationship Id="rId5" Type="http://schemas.openxmlformats.org/officeDocument/2006/relationships/image" Target="../media/image13.jpeg"/><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19.xml"/><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7" Type="http://schemas.microsoft.com/office/2007/relationships/hdphoto" Target="../media/hdphoto1.wdp"/><Relationship Id="rId2" Type="http://schemas.openxmlformats.org/officeDocument/2006/relationships/notesSlide" Target="../notesSlides/notesSlide7.xml"/><Relationship Id="rId1" Type="http://schemas.openxmlformats.org/officeDocument/2006/relationships/slideLayout" Target="../slideLayouts/slideLayout19.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jpe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19.xm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1702D43-2E81-49D2-8B1D-A5911196EB62}"/>
              </a:ext>
            </a:extLst>
          </p:cNvPr>
          <p:cNvSpPr/>
          <p:nvPr/>
        </p:nvSpPr>
        <p:spPr>
          <a:xfrm>
            <a:off x="-5155" y="4291589"/>
            <a:ext cx="7309722" cy="918364"/>
          </a:xfrm>
          <a:prstGeom prst="rect">
            <a:avLst/>
          </a:prstGeom>
          <a:solidFill>
            <a:srgbClr val="00B9E3"/>
          </a:solidFill>
          <a:ln>
            <a:noFill/>
          </a:ln>
          <a:effectLst>
            <a:outerShdw blurRad="190500" dist="228600" dir="2700000" algn="ctr">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b="1" dirty="0">
                <a:solidFill>
                  <a:schemeClr val="bg1"/>
                </a:solidFill>
                <a:cs typeface="Arial" panose="020B0604020202020204" pitchFamily="34" charset="0"/>
              </a:rPr>
              <a:t>John Güven, </a:t>
            </a:r>
          </a:p>
          <a:p>
            <a:r>
              <a:rPr lang="en-GB" sz="2800" dirty="0">
                <a:solidFill>
                  <a:schemeClr val="bg1"/>
                </a:solidFill>
                <a:cs typeface="Arial" panose="020B0604020202020204" pitchFamily="34" charset="0"/>
              </a:rPr>
              <a:t>Koen Torremans, Sean Johnson, Murray Hitzman.</a:t>
            </a:r>
            <a:endParaRPr lang="en-IE" sz="2800" dirty="0"/>
          </a:p>
        </p:txBody>
      </p:sp>
      <p:sp>
        <p:nvSpPr>
          <p:cNvPr id="5" name="Rectangle 4">
            <a:extLst>
              <a:ext uri="{FF2B5EF4-FFF2-40B4-BE49-F238E27FC236}">
                <a16:creationId xmlns:a16="http://schemas.microsoft.com/office/drawing/2014/main" id="{1A9EB38F-4B65-41C1-97E7-5C98BB730057}"/>
              </a:ext>
            </a:extLst>
          </p:cNvPr>
          <p:cNvSpPr/>
          <p:nvPr/>
        </p:nvSpPr>
        <p:spPr>
          <a:xfrm>
            <a:off x="-5156" y="2977125"/>
            <a:ext cx="10552654" cy="1129847"/>
          </a:xfrm>
          <a:prstGeom prst="rect">
            <a:avLst/>
          </a:prstGeom>
          <a:solidFill>
            <a:srgbClr val="005D90"/>
          </a:solidFill>
          <a:ln>
            <a:noFill/>
          </a:ln>
          <a:effectLst>
            <a:outerShdw blurRad="190500" dist="228600" dir="2700000" algn="ctr">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a:t>The Rathdowney Trend, Ireland: Geological evolution and controls on Zn-Pb mineralization.</a:t>
            </a:r>
            <a:endParaRPr lang="en-IE" sz="3600" dirty="0"/>
          </a:p>
        </p:txBody>
      </p:sp>
      <p:pic>
        <p:nvPicPr>
          <p:cNvPr id="9" name="Picture 8">
            <a:extLst>
              <a:ext uri="{FF2B5EF4-FFF2-40B4-BE49-F238E27FC236}">
                <a16:creationId xmlns:a16="http://schemas.microsoft.com/office/drawing/2014/main" id="{1F72E14F-C43E-4861-B315-6063E81E55B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72058" y="354329"/>
            <a:ext cx="1619304" cy="2377519"/>
          </a:xfrm>
          <a:prstGeom prst="rect">
            <a:avLst/>
          </a:prstGeom>
        </p:spPr>
      </p:pic>
      <p:pic>
        <p:nvPicPr>
          <p:cNvPr id="14" name="Picture 13" descr="A close up of a logo&#10;&#10;Description automatically generated">
            <a:extLst>
              <a:ext uri="{FF2B5EF4-FFF2-40B4-BE49-F238E27FC236}">
                <a16:creationId xmlns:a16="http://schemas.microsoft.com/office/drawing/2014/main" id="{586F51D0-ECDE-6F79-6439-2545FD56AA3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7261" t="28200"/>
          <a:stretch/>
        </p:blipFill>
        <p:spPr>
          <a:xfrm>
            <a:off x="-1" y="8389"/>
            <a:ext cx="4216669" cy="2866340"/>
          </a:xfrm>
          <a:prstGeom prst="rect">
            <a:avLst/>
          </a:prstGeom>
        </p:spPr>
      </p:pic>
      <p:sp>
        <p:nvSpPr>
          <p:cNvPr id="2" name="TextBox 1">
            <a:extLst>
              <a:ext uri="{FF2B5EF4-FFF2-40B4-BE49-F238E27FC236}">
                <a16:creationId xmlns:a16="http://schemas.microsoft.com/office/drawing/2014/main" id="{9A5C29FA-67B3-E1A6-45F9-2DECE73E6A7F}"/>
              </a:ext>
            </a:extLst>
          </p:cNvPr>
          <p:cNvSpPr txBox="1"/>
          <p:nvPr/>
        </p:nvSpPr>
        <p:spPr>
          <a:xfrm>
            <a:off x="6945238" y="6568686"/>
            <a:ext cx="5283200" cy="3385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IE" sz="1600" b="0" i="1" u="none" strike="noStrike" kern="1200" cap="none" spc="0" normalizeH="0" baseline="0" noProof="0" dirty="0">
                <a:ln>
                  <a:noFill/>
                </a:ln>
                <a:solidFill>
                  <a:prstClr val="black"/>
                </a:solidFill>
                <a:effectLst/>
                <a:uLnTx/>
                <a:uFillTx/>
                <a:latin typeface="Calibri" panose="020F0502020204030204"/>
                <a:ea typeface="+mn-ea"/>
                <a:cs typeface="+mn-cs"/>
              </a:rPr>
              <a:t>IAEG 2023</a:t>
            </a:r>
          </a:p>
        </p:txBody>
      </p:sp>
      <p:pic>
        <p:nvPicPr>
          <p:cNvPr id="1026" name="Picture 2" descr="iCRAG logo">
            <a:extLst>
              <a:ext uri="{FF2B5EF4-FFF2-40B4-BE49-F238E27FC236}">
                <a16:creationId xmlns:a16="http://schemas.microsoft.com/office/drawing/2014/main" id="{852A86C6-2728-98F2-0DD0-8B7237A34067}"/>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1450" t="21656" r="9385" b="28563"/>
          <a:stretch/>
        </p:blipFill>
        <p:spPr bwMode="auto">
          <a:xfrm>
            <a:off x="8404173" y="4884057"/>
            <a:ext cx="3787827" cy="16846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38435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7" name="Straight Connector 26"/>
          <p:cNvCxnSpPr/>
          <p:nvPr/>
        </p:nvCxnSpPr>
        <p:spPr>
          <a:xfrm flipV="1">
            <a:off x="6110188" y="6321987"/>
            <a:ext cx="1332443" cy="1"/>
          </a:xfrm>
          <a:prstGeom prst="line">
            <a:avLst/>
          </a:prstGeom>
          <a:ln w="317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A86AAA0B-97A3-48F8-9AE9-46922B267619}"/>
              </a:ext>
            </a:extLst>
          </p:cNvPr>
          <p:cNvSpPr txBox="1"/>
          <p:nvPr/>
        </p:nvSpPr>
        <p:spPr>
          <a:xfrm>
            <a:off x="22470" y="-18909"/>
            <a:ext cx="3526222" cy="369332"/>
          </a:xfrm>
          <a:prstGeom prst="rect">
            <a:avLst/>
          </a:prstGeom>
          <a:noFill/>
        </p:spPr>
        <p:txBody>
          <a:bodyPr wrap="none" rtlCol="0">
            <a:spAutoFit/>
          </a:bodyPr>
          <a:lstStyle/>
          <a:p>
            <a:r>
              <a:rPr lang="en-IE" b="1" dirty="0">
                <a:solidFill>
                  <a:schemeClr val="bg1"/>
                </a:solidFill>
              </a:rPr>
              <a:t>Paragenesis of Black matrix breccia</a:t>
            </a:r>
          </a:p>
        </p:txBody>
      </p:sp>
      <p:pic>
        <p:nvPicPr>
          <p:cNvPr id="3" name="Picture 2">
            <a:extLst>
              <a:ext uri="{FF2B5EF4-FFF2-40B4-BE49-F238E27FC236}">
                <a16:creationId xmlns:a16="http://schemas.microsoft.com/office/drawing/2014/main" id="{889915B9-EB33-ED6A-3738-613EDC544C32}"/>
              </a:ext>
            </a:extLst>
          </p:cNvPr>
          <p:cNvPicPr>
            <a:picLocks noChangeAspect="1"/>
          </p:cNvPicPr>
          <p:nvPr/>
        </p:nvPicPr>
        <p:blipFill>
          <a:blip r:embed="rId3"/>
          <a:stretch>
            <a:fillRect/>
          </a:stretch>
        </p:blipFill>
        <p:spPr>
          <a:xfrm>
            <a:off x="2165959" y="2303545"/>
            <a:ext cx="2703029" cy="4180394"/>
          </a:xfrm>
          <a:prstGeom prst="rect">
            <a:avLst/>
          </a:prstGeom>
        </p:spPr>
      </p:pic>
      <p:pic>
        <p:nvPicPr>
          <p:cNvPr id="6" name="Picture 5">
            <a:extLst>
              <a:ext uri="{FF2B5EF4-FFF2-40B4-BE49-F238E27FC236}">
                <a16:creationId xmlns:a16="http://schemas.microsoft.com/office/drawing/2014/main" id="{5B992830-CF47-2F86-943E-8F4D2A1DBD68}"/>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6618" t="10999" r="35684" b="9386"/>
          <a:stretch/>
        </p:blipFill>
        <p:spPr bwMode="auto">
          <a:xfrm>
            <a:off x="363043" y="2292913"/>
            <a:ext cx="1090254" cy="4174012"/>
          </a:xfrm>
          <a:prstGeom prst="rect">
            <a:avLst/>
          </a:prstGeom>
          <a:noFill/>
          <a:ln w="9525">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a:extLst>
              <a:ext uri="{FF2B5EF4-FFF2-40B4-BE49-F238E27FC236}">
                <a16:creationId xmlns:a16="http://schemas.microsoft.com/office/drawing/2014/main" id="{06CC7B51-B89A-B158-B13A-3D2008AEE3B7}"/>
              </a:ext>
            </a:extLst>
          </p:cNvPr>
          <p:cNvSpPr txBox="1"/>
          <p:nvPr/>
        </p:nvSpPr>
        <p:spPr>
          <a:xfrm>
            <a:off x="-263651" y="306168"/>
            <a:ext cx="5330951" cy="1631216"/>
          </a:xfrm>
          <a:prstGeom prst="rect">
            <a:avLst/>
          </a:prstGeom>
          <a:noFill/>
        </p:spPr>
        <p:txBody>
          <a:bodyPr wrap="square" rtlCol="0">
            <a:spAutoFit/>
          </a:bodyPr>
          <a:lstStyle/>
          <a:p>
            <a:pPr marL="742950" lvl="1" indent="-285750">
              <a:buFont typeface="Arial" panose="020B0604020202020204" pitchFamily="34" charset="0"/>
              <a:buChar char="•"/>
            </a:pPr>
            <a:endParaRPr lang="en-IE" sz="1400" dirty="0">
              <a:solidFill>
                <a:schemeClr val="tx2"/>
              </a:solidFill>
              <a:ea typeface="Tahoma" panose="020B0604030504040204" pitchFamily="34" charset="0"/>
              <a:cs typeface="Tahoma" panose="020B0604030504040204" pitchFamily="34" charset="0"/>
            </a:endParaRPr>
          </a:p>
          <a:p>
            <a:pPr marL="742950" lvl="1" indent="-285750">
              <a:buFont typeface="Arial" panose="020B0604020202020204" pitchFamily="34" charset="0"/>
              <a:buChar char="•"/>
            </a:pPr>
            <a:r>
              <a:rPr lang="en-IE" sz="1400" dirty="0">
                <a:solidFill>
                  <a:schemeClr val="tx2"/>
                </a:solidFill>
                <a:ea typeface="Tahoma" panose="020B0604030504040204" pitchFamily="34" charset="0"/>
                <a:cs typeface="Tahoma" panose="020B0604030504040204" pitchFamily="34" charset="0"/>
              </a:rPr>
              <a:t>Paragenetically:  before, during and possibly after sulphides</a:t>
            </a:r>
          </a:p>
          <a:p>
            <a:pPr marL="742950" lvl="1" indent="-285750">
              <a:buFont typeface="Arial" panose="020B0604020202020204" pitchFamily="34" charset="0"/>
              <a:buChar char="•"/>
            </a:pPr>
            <a:endParaRPr lang="en-IE" sz="800" dirty="0">
              <a:solidFill>
                <a:schemeClr val="tx2"/>
              </a:solidFill>
              <a:ea typeface="Tahoma" panose="020B0604030504040204" pitchFamily="34" charset="0"/>
              <a:cs typeface="Tahoma" panose="020B0604030504040204" pitchFamily="34" charset="0"/>
            </a:endParaRPr>
          </a:p>
          <a:p>
            <a:pPr marL="742950" lvl="1" indent="-285750">
              <a:buFont typeface="Arial" panose="020B0604020202020204" pitchFamily="34" charset="0"/>
              <a:buChar char="•"/>
            </a:pPr>
            <a:r>
              <a:rPr lang="en-IE" sz="1400" dirty="0">
                <a:solidFill>
                  <a:schemeClr val="tx2"/>
                </a:solidFill>
                <a:ea typeface="Tahoma" panose="020B0604030504040204" pitchFamily="34" charset="0"/>
                <a:cs typeface="Tahoma" panose="020B0604030504040204" pitchFamily="34" charset="0"/>
              </a:rPr>
              <a:t>Matrix usually replaced before clasts but complete replacement of breccia if mineralisation is strong enough. </a:t>
            </a:r>
          </a:p>
          <a:p>
            <a:pPr marL="742950" lvl="1" indent="-285750">
              <a:buFont typeface="Arial" panose="020B0604020202020204" pitchFamily="34" charset="0"/>
              <a:buChar char="•"/>
            </a:pPr>
            <a:endParaRPr lang="en-IE" sz="800" dirty="0">
              <a:solidFill>
                <a:schemeClr val="tx2"/>
              </a:solidFill>
              <a:ea typeface="Tahoma" panose="020B0604030504040204" pitchFamily="34" charset="0"/>
              <a:cs typeface="Tahoma" panose="020B0604030504040204" pitchFamily="34" charset="0"/>
            </a:endParaRPr>
          </a:p>
          <a:p>
            <a:pPr marL="742950" lvl="1" indent="-285750">
              <a:buFont typeface="Arial" panose="020B0604020202020204" pitchFamily="34" charset="0"/>
              <a:buChar char="•"/>
            </a:pPr>
            <a:r>
              <a:rPr lang="en-IE" sz="1400" dirty="0">
                <a:solidFill>
                  <a:schemeClr val="tx2"/>
                </a:solidFill>
              </a:rPr>
              <a:t>Maia mapper (micro-XRF map): </a:t>
            </a:r>
            <a:r>
              <a:rPr lang="en-IE" sz="1400" dirty="0">
                <a:solidFill>
                  <a:schemeClr val="tx2"/>
                </a:solidFill>
                <a:ea typeface="Tahoma" panose="020B0604030504040204" pitchFamily="34" charset="0"/>
                <a:cs typeface="Tahoma" panose="020B0604030504040204" pitchFamily="34" charset="0"/>
              </a:rPr>
              <a:t>BMB’s associated with base metals have trace Zn in matrix but others barren. </a:t>
            </a:r>
          </a:p>
        </p:txBody>
      </p:sp>
      <p:grpSp>
        <p:nvGrpSpPr>
          <p:cNvPr id="10" name="Group 9">
            <a:extLst>
              <a:ext uri="{FF2B5EF4-FFF2-40B4-BE49-F238E27FC236}">
                <a16:creationId xmlns:a16="http://schemas.microsoft.com/office/drawing/2014/main" id="{77AE4796-AB46-C8F3-93C4-19B2D9C6D4E0}"/>
              </a:ext>
            </a:extLst>
          </p:cNvPr>
          <p:cNvGrpSpPr>
            <a:grpSpLocks noChangeAspect="1"/>
          </p:cNvGrpSpPr>
          <p:nvPr/>
        </p:nvGrpSpPr>
        <p:grpSpPr>
          <a:xfrm>
            <a:off x="5480002" y="1269613"/>
            <a:ext cx="6380707" cy="2992265"/>
            <a:chOff x="12192000" y="1600713"/>
            <a:chExt cx="4278431" cy="2105474"/>
          </a:xfrm>
        </p:grpSpPr>
        <p:pic>
          <p:nvPicPr>
            <p:cNvPr id="11" name="Picture 10">
              <a:extLst>
                <a:ext uri="{FF2B5EF4-FFF2-40B4-BE49-F238E27FC236}">
                  <a16:creationId xmlns:a16="http://schemas.microsoft.com/office/drawing/2014/main" id="{0343AAC3-0719-556C-747C-C5638BEE402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192000" y="1600713"/>
              <a:ext cx="4278431" cy="2105474"/>
            </a:xfrm>
            <a:prstGeom prst="rect">
              <a:avLst/>
            </a:prstGeom>
          </p:spPr>
        </p:pic>
        <p:sp>
          <p:nvSpPr>
            <p:cNvPr id="16" name="Oval 15">
              <a:extLst>
                <a:ext uri="{FF2B5EF4-FFF2-40B4-BE49-F238E27FC236}">
                  <a16:creationId xmlns:a16="http://schemas.microsoft.com/office/drawing/2014/main" id="{5F257603-C5D9-32C3-09A3-0E12F4E60D66}"/>
                </a:ext>
              </a:extLst>
            </p:cNvPr>
            <p:cNvSpPr>
              <a:spLocks noChangeAspect="1"/>
            </p:cNvSpPr>
            <p:nvPr/>
          </p:nvSpPr>
          <p:spPr>
            <a:xfrm>
              <a:off x="14309490" y="2281338"/>
              <a:ext cx="923398" cy="130199"/>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a:extLst>
                <a:ext uri="{FF2B5EF4-FFF2-40B4-BE49-F238E27FC236}">
                  <a16:creationId xmlns:a16="http://schemas.microsoft.com/office/drawing/2014/main" id="{63039690-EE45-BCBA-D01A-1A29E7092A3C}"/>
                </a:ext>
              </a:extLst>
            </p:cNvPr>
            <p:cNvSpPr>
              <a:spLocks noChangeAspect="1"/>
            </p:cNvSpPr>
            <p:nvPr/>
          </p:nvSpPr>
          <p:spPr>
            <a:xfrm>
              <a:off x="14625746" y="2539614"/>
              <a:ext cx="1109741" cy="243746"/>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7">
              <a:extLst>
                <a:ext uri="{FF2B5EF4-FFF2-40B4-BE49-F238E27FC236}">
                  <a16:creationId xmlns:a16="http://schemas.microsoft.com/office/drawing/2014/main" id="{C5F0BDD7-1996-9E9C-1066-142B18C31852}"/>
                </a:ext>
              </a:extLst>
            </p:cNvPr>
            <p:cNvSpPr>
              <a:spLocks noChangeAspect="1"/>
            </p:cNvSpPr>
            <p:nvPr/>
          </p:nvSpPr>
          <p:spPr>
            <a:xfrm>
              <a:off x="15162674" y="2791820"/>
              <a:ext cx="572814" cy="544175"/>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20" name="Picture 19">
            <a:extLst>
              <a:ext uri="{FF2B5EF4-FFF2-40B4-BE49-F238E27FC236}">
                <a16:creationId xmlns:a16="http://schemas.microsoft.com/office/drawing/2014/main" id="{57DF4B13-3502-B96B-535E-68DA95B0B5EE}"/>
              </a:ext>
            </a:extLst>
          </p:cNvPr>
          <p:cNvPicPr>
            <a:picLocks noChangeAspect="1"/>
          </p:cNvPicPr>
          <p:nvPr/>
        </p:nvPicPr>
        <p:blipFill rotWithShape="1">
          <a:blip r:embed="rId6">
            <a:extLst>
              <a:ext uri="{BEBA8EAE-BF5A-486C-A8C5-ECC9F3942E4B}">
                <a14:imgProps xmlns:a14="http://schemas.microsoft.com/office/drawing/2010/main">
                  <a14:imgLayer r:embed="rId7">
                    <a14:imgEffect>
                      <a14:sharpenSoften amount="25000"/>
                    </a14:imgEffect>
                  </a14:imgLayer>
                </a14:imgProps>
              </a:ext>
            </a:extLst>
          </a:blip>
          <a:srcRect b="9010"/>
          <a:stretch/>
        </p:blipFill>
        <p:spPr>
          <a:xfrm>
            <a:off x="5480002" y="4416810"/>
            <a:ext cx="6380707" cy="1964536"/>
          </a:xfrm>
          <a:prstGeom prst="rect">
            <a:avLst/>
          </a:prstGeom>
        </p:spPr>
      </p:pic>
      <p:sp>
        <p:nvSpPr>
          <p:cNvPr id="21" name="TextBox 20">
            <a:extLst>
              <a:ext uri="{FF2B5EF4-FFF2-40B4-BE49-F238E27FC236}">
                <a16:creationId xmlns:a16="http://schemas.microsoft.com/office/drawing/2014/main" id="{13E90DD7-EED1-2689-9F48-B6524A693E66}"/>
              </a:ext>
            </a:extLst>
          </p:cNvPr>
          <p:cNvSpPr txBox="1"/>
          <p:nvPr/>
        </p:nvSpPr>
        <p:spPr>
          <a:xfrm>
            <a:off x="4868988" y="293181"/>
            <a:ext cx="5605023" cy="1415772"/>
          </a:xfrm>
          <a:prstGeom prst="rect">
            <a:avLst/>
          </a:prstGeom>
          <a:noFill/>
        </p:spPr>
        <p:txBody>
          <a:bodyPr wrap="square" rtlCol="0">
            <a:spAutoFit/>
          </a:bodyPr>
          <a:lstStyle/>
          <a:p>
            <a:pPr marL="742950" lvl="1" indent="-285750">
              <a:buFont typeface="Arial" panose="020B0604020202020204" pitchFamily="34" charset="0"/>
              <a:buChar char="•"/>
            </a:pPr>
            <a:endParaRPr lang="en-IE" sz="1400" dirty="0">
              <a:solidFill>
                <a:schemeClr val="tx2"/>
              </a:solidFill>
              <a:ea typeface="Tahoma" panose="020B0604030504040204" pitchFamily="34" charset="0"/>
              <a:cs typeface="Tahoma" panose="020B0604030504040204" pitchFamily="34" charset="0"/>
            </a:endParaRPr>
          </a:p>
          <a:p>
            <a:pPr marL="742950" lvl="1" indent="-285750">
              <a:buFont typeface="Arial" panose="020B0604020202020204" pitchFamily="34" charset="0"/>
              <a:buChar char="•"/>
            </a:pPr>
            <a:r>
              <a:rPr lang="en-IE" sz="1400" dirty="0">
                <a:solidFill>
                  <a:schemeClr val="tx2"/>
                </a:solidFill>
                <a:ea typeface="Tahoma" panose="020B0604030504040204" pitchFamily="34" charset="0"/>
                <a:cs typeface="Tahoma" panose="020B0604030504040204" pitchFamily="34" charset="0"/>
              </a:rPr>
              <a:t>Paragenesis complicated but in summary: dol,  Pyrite, Zn-Pb</a:t>
            </a:r>
          </a:p>
          <a:p>
            <a:pPr marL="742950" lvl="1" indent="-285750">
              <a:buFont typeface="Arial" panose="020B0604020202020204" pitchFamily="34" charset="0"/>
              <a:buChar char="•"/>
            </a:pPr>
            <a:endParaRPr lang="en-IE" sz="800" dirty="0">
              <a:solidFill>
                <a:schemeClr val="tx2"/>
              </a:solidFill>
              <a:ea typeface="Tahoma" panose="020B0604030504040204" pitchFamily="34" charset="0"/>
              <a:cs typeface="Tahoma" panose="020B0604030504040204" pitchFamily="34" charset="0"/>
            </a:endParaRPr>
          </a:p>
          <a:p>
            <a:pPr marL="742950" lvl="1" indent="-285750">
              <a:buFont typeface="Arial" panose="020B0604020202020204" pitchFamily="34" charset="0"/>
              <a:buChar char="•"/>
            </a:pPr>
            <a:r>
              <a:rPr lang="en-IE" sz="1400" dirty="0">
                <a:solidFill>
                  <a:schemeClr val="tx2"/>
                </a:solidFill>
                <a:ea typeface="Tahoma" panose="020B0604030504040204" pitchFamily="34" charset="0"/>
                <a:cs typeface="Tahoma" panose="020B0604030504040204" pitchFamily="34" charset="0"/>
              </a:rPr>
              <a:t>Early pyrite extensively replaced by later Zn-Pb</a:t>
            </a:r>
          </a:p>
          <a:p>
            <a:pPr marL="742950" lvl="1" indent="-285750">
              <a:buFont typeface="Arial" panose="020B0604020202020204" pitchFamily="34" charset="0"/>
              <a:buChar char="•"/>
            </a:pPr>
            <a:endParaRPr lang="en-IE" sz="1400" dirty="0">
              <a:solidFill>
                <a:schemeClr val="tx2"/>
              </a:solidFill>
              <a:ea typeface="Tahoma" panose="020B0604030504040204" pitchFamily="34" charset="0"/>
              <a:cs typeface="Tahoma" panose="020B0604030504040204" pitchFamily="34" charset="0"/>
            </a:endParaRPr>
          </a:p>
          <a:p>
            <a:pPr marL="742950" lvl="1" indent="-285750">
              <a:buFont typeface="Arial" panose="020B0604020202020204" pitchFamily="34" charset="0"/>
              <a:buChar char="•"/>
            </a:pPr>
            <a:endParaRPr lang="en-IE" sz="1400" dirty="0">
              <a:solidFill>
                <a:schemeClr val="tx2"/>
              </a:solidFill>
              <a:ea typeface="Tahoma" panose="020B0604030504040204" pitchFamily="34" charset="0"/>
              <a:cs typeface="Tahoma" panose="020B0604030504040204" pitchFamily="34" charset="0"/>
            </a:endParaRPr>
          </a:p>
          <a:p>
            <a:pPr lvl="1"/>
            <a:endParaRPr lang="en-IE" sz="800" dirty="0">
              <a:solidFill>
                <a:schemeClr val="tx2"/>
              </a:solidFill>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9928471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0" y="497904"/>
            <a:ext cx="7553567" cy="2400657"/>
          </a:xfrm>
          <a:prstGeom prst="rect">
            <a:avLst/>
          </a:prstGeom>
          <a:noFill/>
          <a:ln w="34925">
            <a:noFill/>
          </a:ln>
        </p:spPr>
        <p:txBody>
          <a:bodyPr wrap="square" rtlCol="0">
            <a:spAutoFit/>
          </a:bodyPr>
          <a:lstStyle/>
          <a:p>
            <a:pPr marL="742950" lvl="1" indent="-285750">
              <a:buFont typeface="Arial" panose="020B0604020202020204" pitchFamily="34" charset="0"/>
              <a:buChar char="•"/>
            </a:pPr>
            <a:r>
              <a:rPr lang="en-IE" sz="1400" dirty="0">
                <a:solidFill>
                  <a:schemeClr val="tx2"/>
                </a:solidFill>
              </a:rPr>
              <a:t>Coarse, white, crystalline, hydrothermal dolomite</a:t>
            </a:r>
          </a:p>
          <a:p>
            <a:pPr lvl="1"/>
            <a:r>
              <a:rPr lang="en-IE" sz="1400" dirty="0">
                <a:solidFill>
                  <a:schemeClr val="tx2"/>
                </a:solidFill>
              </a:rPr>
              <a:t>	- sometimes with trace mineralisation proximal to orebody. </a:t>
            </a:r>
          </a:p>
          <a:p>
            <a:pPr marL="742950" lvl="1" indent="-285750">
              <a:buFont typeface="Arial" panose="020B0604020202020204" pitchFamily="34" charset="0"/>
              <a:buChar char="•"/>
            </a:pPr>
            <a:endParaRPr lang="en-IE" sz="800" dirty="0">
              <a:solidFill>
                <a:schemeClr val="tx2"/>
              </a:solidFill>
            </a:endParaRPr>
          </a:p>
          <a:p>
            <a:pPr marL="742950" lvl="1" indent="-285750">
              <a:buFont typeface="Arial" panose="020B0604020202020204" pitchFamily="34" charset="0"/>
              <a:buChar char="•"/>
            </a:pPr>
            <a:r>
              <a:rPr lang="en-IE" sz="1400" dirty="0">
                <a:solidFill>
                  <a:schemeClr val="tx2"/>
                </a:solidFill>
              </a:rPr>
              <a:t>Links to BMB but much less restricted distribution vertically and laterally.</a:t>
            </a:r>
          </a:p>
          <a:p>
            <a:pPr marL="742950" lvl="1" indent="-285750">
              <a:buFont typeface="Arial" panose="020B0604020202020204" pitchFamily="34" charset="0"/>
              <a:buChar char="•"/>
            </a:pPr>
            <a:endParaRPr lang="en-IE" sz="800" dirty="0">
              <a:solidFill>
                <a:schemeClr val="tx2"/>
              </a:solidFill>
            </a:endParaRPr>
          </a:p>
          <a:p>
            <a:pPr marL="742950" lvl="1" indent="-285750">
              <a:buFont typeface="Arial" panose="020B0604020202020204" pitchFamily="34" charset="0"/>
              <a:buChar char="•"/>
            </a:pPr>
            <a:r>
              <a:rPr lang="en-IE" sz="1400" dirty="0">
                <a:solidFill>
                  <a:schemeClr val="tx2"/>
                </a:solidFill>
              </a:rPr>
              <a:t>Formation:</a:t>
            </a:r>
          </a:p>
          <a:p>
            <a:pPr lvl="1"/>
            <a:r>
              <a:rPr lang="en-IE" sz="1400" dirty="0">
                <a:solidFill>
                  <a:schemeClr val="tx2"/>
                </a:solidFill>
              </a:rPr>
              <a:t>	- Normal fault association – brittle fracture - extension of massive dolostones?</a:t>
            </a:r>
          </a:p>
          <a:p>
            <a:pPr lvl="1"/>
            <a:r>
              <a:rPr lang="en-IE" sz="1400" dirty="0">
                <a:solidFill>
                  <a:schemeClr val="tx2"/>
                </a:solidFill>
              </a:rPr>
              <a:t>	- Dissolution collapse related to mineralisation?</a:t>
            </a:r>
          </a:p>
          <a:p>
            <a:pPr lvl="1"/>
            <a:endParaRPr lang="en-IE" sz="800" dirty="0">
              <a:solidFill>
                <a:schemeClr val="tx2"/>
              </a:solidFill>
            </a:endParaRPr>
          </a:p>
          <a:p>
            <a:pPr marL="742950" lvl="1" indent="-285750">
              <a:buFont typeface="Arial" panose="020B0604020202020204" pitchFamily="34" charset="0"/>
              <a:buChar char="•"/>
            </a:pPr>
            <a:r>
              <a:rPr lang="en-IE" sz="1400" dirty="0">
                <a:solidFill>
                  <a:schemeClr val="tx2"/>
                </a:solidFill>
              </a:rPr>
              <a:t>Maia mapper micro-XRF map, fractures open during mineralisation.</a:t>
            </a:r>
          </a:p>
          <a:p>
            <a:pPr marL="742950" lvl="1" indent="-285750">
              <a:buFont typeface="Arial" panose="020B0604020202020204" pitchFamily="34" charset="0"/>
              <a:buChar char="•"/>
            </a:pPr>
            <a:endParaRPr lang="en-IE" sz="1400" dirty="0">
              <a:solidFill>
                <a:schemeClr val="tx2"/>
              </a:solidFill>
            </a:endParaRPr>
          </a:p>
          <a:p>
            <a:pPr marL="742950" lvl="1" indent="-285750">
              <a:buFont typeface="Arial" panose="020B0604020202020204" pitchFamily="34" charset="0"/>
              <a:buChar char="•"/>
            </a:pPr>
            <a:endParaRPr lang="en-IE" sz="1400" dirty="0">
              <a:solidFill>
                <a:schemeClr val="tx2"/>
              </a:solidFill>
            </a:endParaRPr>
          </a:p>
        </p:txBody>
      </p:sp>
      <p:pic>
        <p:nvPicPr>
          <p:cNvPr id="19" name="Picture 18"/>
          <p:cNvPicPr>
            <a:picLocks noChangeAspect="1"/>
          </p:cNvPicPr>
          <p:nvPr/>
        </p:nvPicPr>
        <p:blipFill rotWithShape="1">
          <a:blip r:embed="rId3"/>
          <a:srcRect l="278" t="22474" r="-278" b="-330"/>
          <a:stretch/>
        </p:blipFill>
        <p:spPr>
          <a:xfrm>
            <a:off x="438383" y="2568885"/>
            <a:ext cx="7115184" cy="3636652"/>
          </a:xfrm>
          <a:prstGeom prst="rect">
            <a:avLst/>
          </a:prstGeom>
        </p:spPr>
      </p:pic>
      <p:sp>
        <p:nvSpPr>
          <p:cNvPr id="6" name="TextBox 5">
            <a:extLst>
              <a:ext uri="{FF2B5EF4-FFF2-40B4-BE49-F238E27FC236}">
                <a16:creationId xmlns:a16="http://schemas.microsoft.com/office/drawing/2014/main" id="{2B759E27-6B86-4AD6-8DA7-DDBB736C1DFE}"/>
              </a:ext>
            </a:extLst>
          </p:cNvPr>
          <p:cNvSpPr txBox="1"/>
          <p:nvPr/>
        </p:nvSpPr>
        <p:spPr>
          <a:xfrm>
            <a:off x="22470" y="-18909"/>
            <a:ext cx="2267480" cy="369332"/>
          </a:xfrm>
          <a:prstGeom prst="rect">
            <a:avLst/>
          </a:prstGeom>
          <a:noFill/>
        </p:spPr>
        <p:txBody>
          <a:bodyPr wrap="none" rtlCol="0">
            <a:spAutoFit/>
          </a:bodyPr>
          <a:lstStyle/>
          <a:p>
            <a:r>
              <a:rPr lang="en-IE" b="1" dirty="0">
                <a:solidFill>
                  <a:schemeClr val="bg1"/>
                </a:solidFill>
              </a:rPr>
              <a:t>White matrix breccias</a:t>
            </a:r>
          </a:p>
        </p:txBody>
      </p:sp>
      <p:pic>
        <p:nvPicPr>
          <p:cNvPr id="3" name="Picture 2">
            <a:extLst>
              <a:ext uri="{FF2B5EF4-FFF2-40B4-BE49-F238E27FC236}">
                <a16:creationId xmlns:a16="http://schemas.microsoft.com/office/drawing/2014/main" id="{D035CEDE-308E-F0A7-D526-1501FA16FA89}"/>
              </a:ext>
            </a:extLst>
          </p:cNvPr>
          <p:cNvPicPr>
            <a:picLocks noChangeAspect="1"/>
          </p:cNvPicPr>
          <p:nvPr/>
        </p:nvPicPr>
        <p:blipFill>
          <a:blip r:embed="rId4"/>
          <a:stretch>
            <a:fillRect/>
          </a:stretch>
        </p:blipFill>
        <p:spPr>
          <a:xfrm>
            <a:off x="7722794" y="652462"/>
            <a:ext cx="4345597" cy="5553075"/>
          </a:xfrm>
          <a:prstGeom prst="rect">
            <a:avLst/>
          </a:prstGeom>
        </p:spPr>
      </p:pic>
    </p:spTree>
    <p:extLst>
      <p:ext uri="{BB962C8B-B14F-4D97-AF65-F5344CB8AC3E}">
        <p14:creationId xmlns:p14="http://schemas.microsoft.com/office/powerpoint/2010/main" val="20202231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1D57E2C-A5D3-AB19-820A-9B46D68A1185}"/>
              </a:ext>
            </a:extLst>
          </p:cNvPr>
          <p:cNvPicPr>
            <a:picLocks noChangeAspect="1"/>
          </p:cNvPicPr>
          <p:nvPr/>
        </p:nvPicPr>
        <p:blipFill rotWithShape="1">
          <a:blip r:embed="rId3"/>
          <a:srcRect r="47878"/>
          <a:stretch/>
        </p:blipFill>
        <p:spPr>
          <a:xfrm>
            <a:off x="190072" y="493254"/>
            <a:ext cx="4387837" cy="2782278"/>
          </a:xfrm>
          <a:prstGeom prst="rect">
            <a:avLst/>
          </a:prstGeom>
        </p:spPr>
      </p:pic>
      <p:sp>
        <p:nvSpPr>
          <p:cNvPr id="20" name="TextBox 19">
            <a:extLst>
              <a:ext uri="{FF2B5EF4-FFF2-40B4-BE49-F238E27FC236}">
                <a16:creationId xmlns:a16="http://schemas.microsoft.com/office/drawing/2014/main" id="{4DC672E3-20C1-2B4D-4062-C2A60243EC4F}"/>
              </a:ext>
            </a:extLst>
          </p:cNvPr>
          <p:cNvSpPr txBox="1"/>
          <p:nvPr/>
        </p:nvSpPr>
        <p:spPr>
          <a:xfrm>
            <a:off x="22470" y="-18909"/>
            <a:ext cx="3363934" cy="369332"/>
          </a:xfrm>
          <a:prstGeom prst="rect">
            <a:avLst/>
          </a:prstGeom>
          <a:noFill/>
        </p:spPr>
        <p:txBody>
          <a:bodyPr wrap="none" rtlCol="0">
            <a:spAutoFit/>
          </a:bodyPr>
          <a:lstStyle/>
          <a:p>
            <a:r>
              <a:rPr lang="en-IE" b="1" dirty="0">
                <a:solidFill>
                  <a:schemeClr val="bg1"/>
                </a:solidFill>
              </a:rPr>
              <a:t>Faulted oolite conduit and feeder</a:t>
            </a:r>
          </a:p>
        </p:txBody>
      </p:sp>
      <p:grpSp>
        <p:nvGrpSpPr>
          <p:cNvPr id="21" name="Group 20">
            <a:extLst>
              <a:ext uri="{FF2B5EF4-FFF2-40B4-BE49-F238E27FC236}">
                <a16:creationId xmlns:a16="http://schemas.microsoft.com/office/drawing/2014/main" id="{40060976-3D06-8D8E-28F6-E440566719CA}"/>
              </a:ext>
            </a:extLst>
          </p:cNvPr>
          <p:cNvGrpSpPr/>
          <p:nvPr/>
        </p:nvGrpSpPr>
        <p:grpSpPr>
          <a:xfrm>
            <a:off x="4704961" y="530631"/>
            <a:ext cx="7395343" cy="2319875"/>
            <a:chOff x="4704961" y="530631"/>
            <a:chExt cx="7395343" cy="2319875"/>
          </a:xfrm>
        </p:grpSpPr>
        <p:pic>
          <p:nvPicPr>
            <p:cNvPr id="16" name="Picture 15">
              <a:extLst>
                <a:ext uri="{FF2B5EF4-FFF2-40B4-BE49-F238E27FC236}">
                  <a16:creationId xmlns:a16="http://schemas.microsoft.com/office/drawing/2014/main" id="{E3BDA7DB-AA59-52BE-A539-684A682A589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8764" t="1" r="7" b="49748"/>
            <a:stretch/>
          </p:blipFill>
          <p:spPr>
            <a:xfrm rot="5400000">
              <a:off x="5329759" y="-94167"/>
              <a:ext cx="2319875" cy="3569471"/>
            </a:xfrm>
            <a:prstGeom prst="rect">
              <a:avLst/>
            </a:prstGeom>
          </p:spPr>
        </p:pic>
        <p:pic>
          <p:nvPicPr>
            <p:cNvPr id="18" name="Picture 17">
              <a:extLst>
                <a:ext uri="{FF2B5EF4-FFF2-40B4-BE49-F238E27FC236}">
                  <a16:creationId xmlns:a16="http://schemas.microsoft.com/office/drawing/2014/main" id="{62AFBC08-9333-E990-695F-73BD952CB15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 t="1" r="51273" b="49748"/>
            <a:stretch/>
          </p:blipFill>
          <p:spPr>
            <a:xfrm rot="5400000">
              <a:off x="9073437" y="-176361"/>
              <a:ext cx="2312679" cy="3741054"/>
            </a:xfrm>
            <a:prstGeom prst="rect">
              <a:avLst/>
            </a:prstGeom>
          </p:spPr>
        </p:pic>
      </p:grpSp>
      <p:sp>
        <p:nvSpPr>
          <p:cNvPr id="23" name="TextBox 22">
            <a:extLst>
              <a:ext uri="{FF2B5EF4-FFF2-40B4-BE49-F238E27FC236}">
                <a16:creationId xmlns:a16="http://schemas.microsoft.com/office/drawing/2014/main" id="{2DBA881D-D1D2-3B80-6E36-E10BD52EC75B}"/>
              </a:ext>
            </a:extLst>
          </p:cNvPr>
          <p:cNvSpPr txBox="1"/>
          <p:nvPr/>
        </p:nvSpPr>
        <p:spPr>
          <a:xfrm>
            <a:off x="4256617" y="3011863"/>
            <a:ext cx="7650867" cy="3200876"/>
          </a:xfrm>
          <a:prstGeom prst="rect">
            <a:avLst/>
          </a:prstGeom>
          <a:noFill/>
        </p:spPr>
        <p:txBody>
          <a:bodyPr wrap="square" rtlCol="0">
            <a:spAutoFit/>
          </a:bodyPr>
          <a:lstStyle/>
          <a:p>
            <a:pPr marL="742950" lvl="1" indent="-285750">
              <a:buFont typeface="Arial" panose="020B0604020202020204" pitchFamily="34" charset="0"/>
              <a:buChar char="•"/>
            </a:pPr>
            <a:r>
              <a:rPr lang="en-IE" sz="1400" dirty="0">
                <a:solidFill>
                  <a:schemeClr val="tx2"/>
                </a:solidFill>
                <a:ea typeface="Tahoma" panose="020B0604030504040204" pitchFamily="34" charset="0"/>
                <a:cs typeface="Tahoma" panose="020B0604030504040204" pitchFamily="34" charset="0"/>
              </a:rPr>
              <a:t>Faulting primary importance as conduits for mineralising fluids from source rocks (basement) to the Waulsortian host-rock</a:t>
            </a:r>
          </a:p>
          <a:p>
            <a:pPr marL="742950" lvl="1" indent="-285750">
              <a:buFont typeface="Arial" panose="020B0604020202020204" pitchFamily="34" charset="0"/>
              <a:buChar char="•"/>
            </a:pPr>
            <a:endParaRPr lang="en-IE" sz="800" dirty="0">
              <a:solidFill>
                <a:schemeClr val="tx2"/>
              </a:solidFill>
              <a:ea typeface="Tahoma" panose="020B0604030504040204" pitchFamily="34" charset="0"/>
              <a:cs typeface="Tahoma" panose="020B0604030504040204" pitchFamily="34" charset="0"/>
            </a:endParaRPr>
          </a:p>
          <a:p>
            <a:pPr marL="742950" lvl="1" indent="-285750">
              <a:buFont typeface="Arial" panose="020B0604020202020204" pitchFamily="34" charset="0"/>
              <a:buChar char="•"/>
            </a:pPr>
            <a:endParaRPr lang="en-IE" sz="800" dirty="0">
              <a:solidFill>
                <a:schemeClr val="tx2"/>
              </a:solidFill>
              <a:ea typeface="Tahoma" panose="020B0604030504040204" pitchFamily="34" charset="0"/>
              <a:cs typeface="Tahoma" panose="020B0604030504040204" pitchFamily="34" charset="0"/>
            </a:endParaRPr>
          </a:p>
          <a:p>
            <a:pPr marL="742950" lvl="1" indent="-285750">
              <a:buFont typeface="Arial" panose="020B0604020202020204" pitchFamily="34" charset="0"/>
              <a:buChar char="•"/>
            </a:pPr>
            <a:r>
              <a:rPr lang="en-IE" sz="1400" dirty="0">
                <a:solidFill>
                  <a:schemeClr val="tx2"/>
                </a:solidFill>
                <a:ea typeface="Tahoma" panose="020B0604030504040204" pitchFamily="34" charset="0"/>
                <a:cs typeface="Tahoma" panose="020B0604030504040204" pitchFamily="34" charset="0"/>
              </a:rPr>
              <a:t>Fractured oolite important fluid pathway to Waulsortian host:</a:t>
            </a:r>
          </a:p>
          <a:p>
            <a:pPr lvl="1"/>
            <a:endParaRPr lang="en-IE" sz="800" dirty="0">
              <a:solidFill>
                <a:schemeClr val="tx2"/>
              </a:solidFill>
            </a:endParaRPr>
          </a:p>
          <a:p>
            <a:pPr lvl="1"/>
            <a:endParaRPr lang="en-IE" sz="800" dirty="0">
              <a:solidFill>
                <a:schemeClr val="tx2"/>
              </a:solidFill>
            </a:endParaRPr>
          </a:p>
          <a:p>
            <a:pPr marL="742950" lvl="1" indent="-285750">
              <a:buFont typeface="Arial" panose="020B0604020202020204" pitchFamily="34" charset="0"/>
              <a:buChar char="•"/>
            </a:pPr>
            <a:r>
              <a:rPr lang="en-IE" sz="1400" dirty="0">
                <a:solidFill>
                  <a:schemeClr val="tx2"/>
                </a:solidFill>
                <a:ea typeface="Tahoma" panose="020B0604030504040204" pitchFamily="34" charset="0"/>
                <a:cs typeface="Tahoma" panose="020B0604030504040204" pitchFamily="34" charset="0"/>
              </a:rPr>
              <a:t>Multiple pulses of mineralisation</a:t>
            </a:r>
          </a:p>
          <a:p>
            <a:pPr lvl="1"/>
            <a:r>
              <a:rPr lang="en-IE" sz="1400" dirty="0">
                <a:solidFill>
                  <a:schemeClr val="tx2"/>
                </a:solidFill>
                <a:ea typeface="Tahoma" panose="020B0604030504040204" pitchFamily="34" charset="0"/>
                <a:cs typeface="Tahoma" panose="020B0604030504040204" pitchFamily="34" charset="0"/>
              </a:rPr>
              <a:t>	- complex paragenesis</a:t>
            </a:r>
          </a:p>
          <a:p>
            <a:pPr lvl="1"/>
            <a:r>
              <a:rPr lang="en-IE" sz="1400" dirty="0">
                <a:solidFill>
                  <a:schemeClr val="tx2"/>
                </a:solidFill>
                <a:ea typeface="Tahoma" panose="020B0604030504040204" pitchFamily="34" charset="0"/>
                <a:cs typeface="Tahoma" panose="020B0604030504040204" pitchFamily="34" charset="0"/>
              </a:rPr>
              <a:t>	- brecciated sulphide textures common</a:t>
            </a:r>
          </a:p>
          <a:p>
            <a:pPr lvl="1"/>
            <a:r>
              <a:rPr lang="en-IE" sz="1400" dirty="0">
                <a:solidFill>
                  <a:schemeClr val="tx2"/>
                </a:solidFill>
                <a:ea typeface="Tahoma" panose="020B0604030504040204" pitchFamily="34" charset="0"/>
                <a:cs typeface="Tahoma" panose="020B0604030504040204" pitchFamily="34" charset="0"/>
              </a:rPr>
              <a:t>	- high Ni &amp; Cu in oolite</a:t>
            </a:r>
          </a:p>
          <a:p>
            <a:pPr lvl="1"/>
            <a:endParaRPr lang="en-IE" sz="800" dirty="0">
              <a:solidFill>
                <a:schemeClr val="tx2"/>
              </a:solidFill>
              <a:ea typeface="Tahoma" panose="020B0604030504040204" pitchFamily="34" charset="0"/>
              <a:cs typeface="Tahoma" panose="020B0604030504040204" pitchFamily="34" charset="0"/>
            </a:endParaRPr>
          </a:p>
          <a:p>
            <a:pPr lvl="1"/>
            <a:endParaRPr lang="en-IE" sz="800" dirty="0">
              <a:solidFill>
                <a:schemeClr val="tx2"/>
              </a:solidFill>
              <a:ea typeface="Tahoma" panose="020B0604030504040204" pitchFamily="34" charset="0"/>
              <a:cs typeface="Tahoma" panose="020B0604030504040204" pitchFamily="34" charset="0"/>
            </a:endParaRPr>
          </a:p>
          <a:p>
            <a:pPr marL="742950" lvl="1" indent="-285750">
              <a:buFont typeface="Arial" panose="020B0604020202020204" pitchFamily="34" charset="0"/>
              <a:buChar char="•"/>
            </a:pPr>
            <a:r>
              <a:rPr lang="en-IE" sz="1400" dirty="0">
                <a:solidFill>
                  <a:schemeClr val="tx2"/>
                </a:solidFill>
                <a:ea typeface="Tahoma" panose="020B0604030504040204" pitchFamily="34" charset="0"/>
                <a:cs typeface="Tahoma" panose="020B0604030504040204" pitchFamily="34" charset="0"/>
              </a:rPr>
              <a:t>Rapid precipitation of sulphides</a:t>
            </a:r>
          </a:p>
          <a:p>
            <a:pPr marL="1200150" lvl="2" indent="-285750">
              <a:buFontTx/>
              <a:buChar char="-"/>
            </a:pPr>
            <a:r>
              <a:rPr lang="en-IE" sz="1400" dirty="0">
                <a:solidFill>
                  <a:schemeClr val="tx2"/>
                </a:solidFill>
                <a:ea typeface="Tahoma" panose="020B0604030504040204" pitchFamily="34" charset="0"/>
                <a:cs typeface="Tahoma" panose="020B0604030504040204" pitchFamily="34" charset="0"/>
              </a:rPr>
              <a:t>Microcrystalline inter-grown </a:t>
            </a:r>
            <a:r>
              <a:rPr lang="en-IE" sz="1400" dirty="0" err="1">
                <a:solidFill>
                  <a:schemeClr val="tx2"/>
                </a:solidFill>
                <a:ea typeface="Tahoma" panose="020B0604030504040204" pitchFamily="34" charset="0"/>
                <a:cs typeface="Tahoma" panose="020B0604030504040204" pitchFamily="34" charset="0"/>
              </a:rPr>
              <a:t>sph</a:t>
            </a:r>
            <a:r>
              <a:rPr lang="en-IE" sz="1400" dirty="0">
                <a:solidFill>
                  <a:schemeClr val="tx2"/>
                </a:solidFill>
                <a:ea typeface="Tahoma" panose="020B0604030504040204" pitchFamily="34" charset="0"/>
                <a:cs typeface="Tahoma" panose="020B0604030504040204" pitchFamily="34" charset="0"/>
              </a:rPr>
              <a:t>. &amp; gal. Both sulphide sediment and replacement</a:t>
            </a:r>
          </a:p>
          <a:p>
            <a:pPr marL="1200150" lvl="2" indent="-285750">
              <a:buFontTx/>
              <a:buChar char="-"/>
            </a:pPr>
            <a:r>
              <a:rPr lang="en-IE" sz="1400" dirty="0">
                <a:solidFill>
                  <a:schemeClr val="tx2"/>
                </a:solidFill>
                <a:ea typeface="Tahoma" panose="020B0604030504040204" pitchFamily="34" charset="0"/>
                <a:cs typeface="Tahoma" panose="020B0604030504040204" pitchFamily="34" charset="0"/>
              </a:rPr>
              <a:t>Massive niccolite in oolite at contact with  Waulsortian 3Kt @ 10% Ni (resource)</a:t>
            </a:r>
          </a:p>
          <a:p>
            <a:pPr marL="1200150" lvl="2" indent="-285750">
              <a:buFontTx/>
              <a:buChar char="-"/>
            </a:pPr>
            <a:r>
              <a:rPr lang="en-IE" sz="1400" dirty="0">
                <a:solidFill>
                  <a:schemeClr val="tx2"/>
                </a:solidFill>
                <a:ea typeface="Tahoma" panose="020B0604030504040204" pitchFamily="34" charset="0"/>
                <a:cs typeface="Tahoma" panose="020B0604030504040204" pitchFamily="34" charset="0"/>
              </a:rPr>
              <a:t>42Kt @ 7.5% Cu (tennantite) in Waulsortian. </a:t>
            </a:r>
          </a:p>
        </p:txBody>
      </p:sp>
      <p:pic>
        <p:nvPicPr>
          <p:cNvPr id="25" name="Picture 24">
            <a:extLst>
              <a:ext uri="{FF2B5EF4-FFF2-40B4-BE49-F238E27FC236}">
                <a16:creationId xmlns:a16="http://schemas.microsoft.com/office/drawing/2014/main" id="{32CE852A-0B28-C137-1B25-A8C873B80EA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0072" y="3418363"/>
            <a:ext cx="4369776" cy="2784625"/>
          </a:xfrm>
          <a:prstGeom prst="rect">
            <a:avLst/>
          </a:prstGeom>
          <a:ln>
            <a:noFill/>
          </a:ln>
          <a:effectLst/>
        </p:spPr>
      </p:pic>
      <p:sp>
        <p:nvSpPr>
          <p:cNvPr id="26" name="TextBox 25">
            <a:extLst>
              <a:ext uri="{FF2B5EF4-FFF2-40B4-BE49-F238E27FC236}">
                <a16:creationId xmlns:a16="http://schemas.microsoft.com/office/drawing/2014/main" id="{1CE59D7C-7FC6-D14D-9EB5-E17D8593C5C6}"/>
              </a:ext>
            </a:extLst>
          </p:cNvPr>
          <p:cNvSpPr txBox="1"/>
          <p:nvPr/>
        </p:nvSpPr>
        <p:spPr>
          <a:xfrm>
            <a:off x="172011" y="3449628"/>
            <a:ext cx="925235" cy="272409"/>
          </a:xfrm>
          <a:prstGeom prst="rect">
            <a:avLst/>
          </a:prstGeom>
          <a:noFill/>
        </p:spPr>
        <p:txBody>
          <a:bodyPr wrap="square" rtlCol="0">
            <a:spAutoFit/>
          </a:bodyPr>
          <a:lstStyle/>
          <a:p>
            <a:r>
              <a:rPr lang="en-IE" sz="1200" b="1" dirty="0" err="1">
                <a:solidFill>
                  <a:schemeClr val="bg1"/>
                </a:solidFill>
                <a:cs typeface="Arial" panose="020B0604020202020204" pitchFamily="34" charset="0"/>
              </a:rPr>
              <a:t>Zn:Pb</a:t>
            </a:r>
            <a:endParaRPr lang="en-IE" sz="1200" b="1" dirty="0">
              <a:solidFill>
                <a:schemeClr val="bg1"/>
              </a:solidFill>
              <a:cs typeface="Arial" panose="020B0604020202020204" pitchFamily="34" charset="0"/>
            </a:endParaRPr>
          </a:p>
        </p:txBody>
      </p:sp>
    </p:spTree>
    <p:extLst>
      <p:ext uri="{BB962C8B-B14F-4D97-AF65-F5344CB8AC3E}">
        <p14:creationId xmlns:p14="http://schemas.microsoft.com/office/powerpoint/2010/main" val="1144767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5319A1E3-6CFF-B905-7D7A-CDC98DD4899C}"/>
              </a:ext>
            </a:extLst>
          </p:cNvPr>
          <p:cNvPicPr>
            <a:picLocks noChangeAspect="1"/>
          </p:cNvPicPr>
          <p:nvPr/>
        </p:nvPicPr>
        <p:blipFill>
          <a:blip r:embed="rId3"/>
          <a:stretch>
            <a:fillRect/>
          </a:stretch>
        </p:blipFill>
        <p:spPr>
          <a:xfrm>
            <a:off x="225635" y="4616444"/>
            <a:ext cx="5245306" cy="1795888"/>
          </a:xfrm>
          <a:prstGeom prst="rect">
            <a:avLst/>
          </a:prstGeom>
        </p:spPr>
      </p:pic>
      <p:sp>
        <p:nvSpPr>
          <p:cNvPr id="20" name="TextBox 19">
            <a:extLst>
              <a:ext uri="{FF2B5EF4-FFF2-40B4-BE49-F238E27FC236}">
                <a16:creationId xmlns:a16="http://schemas.microsoft.com/office/drawing/2014/main" id="{4DC672E3-20C1-2B4D-4062-C2A60243EC4F}"/>
              </a:ext>
            </a:extLst>
          </p:cNvPr>
          <p:cNvSpPr txBox="1"/>
          <p:nvPr/>
        </p:nvSpPr>
        <p:spPr>
          <a:xfrm>
            <a:off x="22470" y="-18909"/>
            <a:ext cx="4216924" cy="369332"/>
          </a:xfrm>
          <a:prstGeom prst="rect">
            <a:avLst/>
          </a:prstGeom>
          <a:noFill/>
        </p:spPr>
        <p:txBody>
          <a:bodyPr wrap="none" rtlCol="0">
            <a:spAutoFit/>
          </a:bodyPr>
          <a:lstStyle/>
          <a:p>
            <a:r>
              <a:rPr lang="en-IE" b="1" dirty="0">
                <a:solidFill>
                  <a:schemeClr val="bg1"/>
                </a:solidFill>
              </a:rPr>
              <a:t>Dissolution associated with mineralisation</a:t>
            </a:r>
          </a:p>
        </p:txBody>
      </p:sp>
      <p:sp>
        <p:nvSpPr>
          <p:cNvPr id="23" name="TextBox 22">
            <a:extLst>
              <a:ext uri="{FF2B5EF4-FFF2-40B4-BE49-F238E27FC236}">
                <a16:creationId xmlns:a16="http://schemas.microsoft.com/office/drawing/2014/main" id="{481A6AB1-B8D7-7BDB-DB3B-1F3B18AA6456}"/>
              </a:ext>
            </a:extLst>
          </p:cNvPr>
          <p:cNvSpPr txBox="1"/>
          <p:nvPr/>
        </p:nvSpPr>
        <p:spPr>
          <a:xfrm>
            <a:off x="5734898" y="4734342"/>
            <a:ext cx="6231467" cy="2246769"/>
          </a:xfrm>
          <a:prstGeom prst="rect">
            <a:avLst/>
          </a:prstGeom>
          <a:noFill/>
        </p:spPr>
        <p:txBody>
          <a:bodyPr wrap="square" rtlCol="0">
            <a:spAutoFit/>
          </a:bodyPr>
          <a:lstStyle/>
          <a:p>
            <a:pPr marL="285750" lvl="2" indent="-285750">
              <a:buFont typeface="Arial" panose="020B0604020202020204" pitchFamily="34" charset="0"/>
              <a:buChar char="•"/>
            </a:pPr>
            <a:r>
              <a:rPr lang="en-IE" sz="1400" dirty="0">
                <a:solidFill>
                  <a:schemeClr val="tx2"/>
                </a:solidFill>
                <a:ea typeface="Tahoma" panose="020B0604030504040204" pitchFamily="34" charset="0"/>
                <a:cs typeface="Tahoma" panose="020B0604030504040204" pitchFamily="34" charset="0"/>
              </a:rPr>
              <a:t>Strong inverse relationship between Waulsortian thickness and ore thickness</a:t>
            </a:r>
          </a:p>
          <a:p>
            <a:pPr marL="0" lvl="2"/>
            <a:endParaRPr lang="en-IE" sz="1400" dirty="0">
              <a:solidFill>
                <a:schemeClr val="tx2"/>
              </a:solidFill>
              <a:ea typeface="Tahoma" panose="020B0604030504040204" pitchFamily="34" charset="0"/>
              <a:cs typeface="Tahoma" panose="020B0604030504040204" pitchFamily="34" charset="0"/>
            </a:endParaRPr>
          </a:p>
          <a:p>
            <a:pPr marL="285750" lvl="2" indent="-285750">
              <a:buFont typeface="Arial" panose="020B0604020202020204" pitchFamily="34" charset="0"/>
              <a:buChar char="•"/>
            </a:pPr>
            <a:r>
              <a:rPr lang="en-IE" sz="1400" dirty="0">
                <a:solidFill>
                  <a:schemeClr val="tx2"/>
                </a:solidFill>
                <a:ea typeface="Tahoma" panose="020B0604030504040204" pitchFamily="34" charset="0"/>
                <a:cs typeface="Tahoma" panose="020B0604030504040204" pitchFamily="34" charset="0"/>
              </a:rPr>
              <a:t>Dissolution greatest where massive sulphide and hydrothermal  dolomites are best developed.</a:t>
            </a:r>
          </a:p>
          <a:p>
            <a:pPr marL="0" lvl="2"/>
            <a:endParaRPr lang="en-GB" sz="1400" dirty="0">
              <a:solidFill>
                <a:schemeClr val="tx2"/>
              </a:solidFill>
              <a:ea typeface="Tahoma" panose="020B0604030504040204" pitchFamily="34" charset="0"/>
              <a:cs typeface="Tahoma" panose="020B0604030504040204" pitchFamily="34" charset="0"/>
            </a:endParaRPr>
          </a:p>
          <a:p>
            <a:pPr marL="285750" lvl="2" indent="-285750">
              <a:buFont typeface="Arial" panose="020B0604020202020204" pitchFamily="34" charset="0"/>
              <a:buChar char="•"/>
            </a:pPr>
            <a:r>
              <a:rPr lang="en-GB" sz="1400" dirty="0">
                <a:solidFill>
                  <a:schemeClr val="tx2"/>
                </a:solidFill>
                <a:ea typeface="Tahoma" panose="020B0604030504040204" pitchFamily="34" charset="0"/>
                <a:cs typeface="Tahoma" panose="020B0604030504040204" pitchFamily="34" charset="0"/>
              </a:rPr>
              <a:t>Influence on overlying stratigraphy and depositional lithofacies </a:t>
            </a:r>
          </a:p>
          <a:p>
            <a:pPr marL="0" lvl="2"/>
            <a:endParaRPr lang="en-GB" sz="1400" dirty="0">
              <a:solidFill>
                <a:schemeClr val="tx2"/>
              </a:solidFill>
              <a:ea typeface="Tahoma" panose="020B0604030504040204" pitchFamily="34" charset="0"/>
              <a:cs typeface="Tahoma" panose="020B0604030504040204" pitchFamily="34" charset="0"/>
            </a:endParaRPr>
          </a:p>
          <a:p>
            <a:pPr marL="0" lvl="2"/>
            <a:r>
              <a:rPr lang="en-GB" sz="1400" dirty="0">
                <a:solidFill>
                  <a:schemeClr val="tx2"/>
                </a:solidFill>
                <a:ea typeface="Tahoma" panose="020B0604030504040204" pitchFamily="34" charset="0"/>
                <a:cs typeface="Tahoma" panose="020B0604030504040204" pitchFamily="34" charset="0"/>
                <a:sym typeface="Wingdings" panose="05000000000000000000" pitchFamily="2" charset="2"/>
              </a:rPr>
              <a:t>		 TIMING</a:t>
            </a:r>
          </a:p>
          <a:p>
            <a:pPr marL="285750" lvl="2" indent="-285750">
              <a:buFont typeface="Arial" panose="020B0604020202020204" pitchFamily="34" charset="0"/>
              <a:buChar char="•"/>
            </a:pPr>
            <a:endParaRPr lang="en-GB" sz="1400" dirty="0">
              <a:solidFill>
                <a:schemeClr val="tx2"/>
              </a:solidFill>
              <a:ea typeface="Tahoma" panose="020B0604030504040204" pitchFamily="34" charset="0"/>
              <a:cs typeface="Tahoma" panose="020B0604030504040204" pitchFamily="34" charset="0"/>
              <a:sym typeface="Wingdings" panose="05000000000000000000" pitchFamily="2" charset="2"/>
            </a:endParaRPr>
          </a:p>
          <a:p>
            <a:pPr marL="742950" lvl="1" indent="-285750">
              <a:buFont typeface="Arial" panose="020B0604020202020204" pitchFamily="34" charset="0"/>
              <a:buChar char="•"/>
            </a:pPr>
            <a:endParaRPr lang="en-IE" sz="1400" dirty="0">
              <a:solidFill>
                <a:schemeClr val="tx2"/>
              </a:solidFill>
            </a:endParaRPr>
          </a:p>
        </p:txBody>
      </p:sp>
      <p:pic>
        <p:nvPicPr>
          <p:cNvPr id="24" name="Picture 23">
            <a:extLst>
              <a:ext uri="{FF2B5EF4-FFF2-40B4-BE49-F238E27FC236}">
                <a16:creationId xmlns:a16="http://schemas.microsoft.com/office/drawing/2014/main" id="{42FBC7A9-870D-DFC5-AFB8-FEA03CF9AC72}"/>
              </a:ext>
            </a:extLst>
          </p:cNvPr>
          <p:cNvPicPr>
            <a:picLocks noChangeAspect="1"/>
          </p:cNvPicPr>
          <p:nvPr/>
        </p:nvPicPr>
        <p:blipFill rotWithShape="1">
          <a:blip r:embed="rId4"/>
          <a:srcRect l="5405"/>
          <a:stretch/>
        </p:blipFill>
        <p:spPr>
          <a:xfrm>
            <a:off x="5904089" y="537919"/>
            <a:ext cx="5700888" cy="3896546"/>
          </a:xfrm>
          <a:prstGeom prst="rect">
            <a:avLst/>
          </a:prstGeom>
          <a:ln>
            <a:solidFill>
              <a:schemeClr val="tx2"/>
            </a:solidFill>
          </a:ln>
        </p:spPr>
      </p:pic>
      <p:pic>
        <p:nvPicPr>
          <p:cNvPr id="27" name="Picture 26">
            <a:extLst>
              <a:ext uri="{FF2B5EF4-FFF2-40B4-BE49-F238E27FC236}">
                <a16:creationId xmlns:a16="http://schemas.microsoft.com/office/drawing/2014/main" id="{26897976-2FF5-44A7-F752-DAC64AB499B1}"/>
              </a:ext>
            </a:extLst>
          </p:cNvPr>
          <p:cNvPicPr>
            <a:picLocks noChangeAspect="1"/>
          </p:cNvPicPr>
          <p:nvPr/>
        </p:nvPicPr>
        <p:blipFill rotWithShape="1">
          <a:blip r:embed="rId5"/>
          <a:srcRect r="12497"/>
          <a:stretch/>
        </p:blipFill>
        <p:spPr>
          <a:xfrm>
            <a:off x="225635" y="537917"/>
            <a:ext cx="5212462" cy="3930544"/>
          </a:xfrm>
          <a:prstGeom prst="rect">
            <a:avLst/>
          </a:prstGeom>
          <a:ln w="12700">
            <a:solidFill>
              <a:schemeClr val="tx2"/>
            </a:solidFill>
          </a:ln>
        </p:spPr>
      </p:pic>
    </p:spTree>
    <p:extLst>
      <p:ext uri="{BB962C8B-B14F-4D97-AF65-F5344CB8AC3E}">
        <p14:creationId xmlns:p14="http://schemas.microsoft.com/office/powerpoint/2010/main" val="30966940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92BD5A9-E656-2028-CA96-9D420EEB0FF4}"/>
              </a:ext>
            </a:extLst>
          </p:cNvPr>
          <p:cNvPicPr>
            <a:picLocks noChangeAspect="1"/>
          </p:cNvPicPr>
          <p:nvPr/>
        </p:nvPicPr>
        <p:blipFill>
          <a:blip r:embed="rId3"/>
          <a:stretch>
            <a:fillRect/>
          </a:stretch>
        </p:blipFill>
        <p:spPr>
          <a:xfrm>
            <a:off x="7410788" y="494749"/>
            <a:ext cx="4604135" cy="5628774"/>
          </a:xfrm>
          <a:prstGeom prst="rect">
            <a:avLst/>
          </a:prstGeom>
        </p:spPr>
      </p:pic>
      <p:pic>
        <p:nvPicPr>
          <p:cNvPr id="4" name="Picture 3">
            <a:extLst>
              <a:ext uri="{FF2B5EF4-FFF2-40B4-BE49-F238E27FC236}">
                <a16:creationId xmlns:a16="http://schemas.microsoft.com/office/drawing/2014/main" id="{01C0A290-A523-77DF-A7C2-E3492BB7C276}"/>
              </a:ext>
            </a:extLst>
          </p:cNvPr>
          <p:cNvPicPr>
            <a:picLocks noChangeAspect="1"/>
          </p:cNvPicPr>
          <p:nvPr/>
        </p:nvPicPr>
        <p:blipFill>
          <a:blip r:embed="rId4"/>
          <a:stretch>
            <a:fillRect/>
          </a:stretch>
        </p:blipFill>
        <p:spPr>
          <a:xfrm>
            <a:off x="238778" y="494750"/>
            <a:ext cx="6990685" cy="5628773"/>
          </a:xfrm>
          <a:prstGeom prst="rect">
            <a:avLst/>
          </a:prstGeom>
          <a:ln w="12700">
            <a:solidFill>
              <a:schemeClr val="tx2"/>
            </a:solidFill>
          </a:ln>
        </p:spPr>
      </p:pic>
      <p:sp>
        <p:nvSpPr>
          <p:cNvPr id="5" name="TextBox 4">
            <a:extLst>
              <a:ext uri="{FF2B5EF4-FFF2-40B4-BE49-F238E27FC236}">
                <a16:creationId xmlns:a16="http://schemas.microsoft.com/office/drawing/2014/main" id="{27F2E3A1-544D-95BA-2213-86C6C10F8181}"/>
              </a:ext>
            </a:extLst>
          </p:cNvPr>
          <p:cNvSpPr txBox="1"/>
          <p:nvPr/>
        </p:nvSpPr>
        <p:spPr>
          <a:xfrm>
            <a:off x="22470" y="-18909"/>
            <a:ext cx="4216924" cy="369332"/>
          </a:xfrm>
          <a:prstGeom prst="rect">
            <a:avLst/>
          </a:prstGeom>
          <a:noFill/>
        </p:spPr>
        <p:txBody>
          <a:bodyPr wrap="none" rtlCol="0">
            <a:spAutoFit/>
          </a:bodyPr>
          <a:lstStyle/>
          <a:p>
            <a:r>
              <a:rPr lang="en-IE" b="1" dirty="0">
                <a:solidFill>
                  <a:schemeClr val="bg1"/>
                </a:solidFill>
              </a:rPr>
              <a:t>Dissolution associated with mineralisation</a:t>
            </a:r>
          </a:p>
        </p:txBody>
      </p:sp>
    </p:spTree>
    <p:extLst>
      <p:ext uri="{BB962C8B-B14F-4D97-AF65-F5344CB8AC3E}">
        <p14:creationId xmlns:p14="http://schemas.microsoft.com/office/powerpoint/2010/main" val="37480621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p:cNvSpPr txBox="1"/>
          <p:nvPr/>
        </p:nvSpPr>
        <p:spPr>
          <a:xfrm>
            <a:off x="5085187" y="3128619"/>
            <a:ext cx="6756858" cy="3323987"/>
          </a:xfrm>
          <a:prstGeom prst="rect">
            <a:avLst/>
          </a:prstGeom>
          <a:noFill/>
        </p:spPr>
        <p:txBody>
          <a:bodyPr wrap="square" rtlCol="0">
            <a:spAutoFit/>
          </a:bodyPr>
          <a:lstStyle/>
          <a:p>
            <a:endParaRPr lang="en-IE" sz="1400" dirty="0">
              <a:solidFill>
                <a:schemeClr val="tx2"/>
              </a:solidFill>
            </a:endParaRPr>
          </a:p>
          <a:p>
            <a:r>
              <a:rPr lang="en-IE" sz="1400" b="1" dirty="0">
                <a:solidFill>
                  <a:schemeClr val="tx2"/>
                </a:solidFill>
              </a:rPr>
              <a:t>Mineralisation appears to be </a:t>
            </a:r>
            <a:r>
              <a:rPr lang="en-IE" sz="1400" b="1" dirty="0" err="1">
                <a:solidFill>
                  <a:schemeClr val="tx2"/>
                </a:solidFill>
              </a:rPr>
              <a:t>syn</a:t>
            </a:r>
            <a:r>
              <a:rPr lang="en-IE" sz="1400" b="1" dirty="0">
                <a:solidFill>
                  <a:schemeClr val="tx2"/>
                </a:solidFill>
              </a:rPr>
              <a:t>-tectonic</a:t>
            </a:r>
          </a:p>
          <a:p>
            <a:pPr marL="285750" indent="-285750">
              <a:buFont typeface="Arial" panose="020B0604020202020204" pitchFamily="34" charset="0"/>
              <a:buChar char="•"/>
            </a:pPr>
            <a:endParaRPr lang="en-IE" sz="1400" dirty="0">
              <a:solidFill>
                <a:schemeClr val="tx2"/>
              </a:solidFill>
            </a:endParaRPr>
          </a:p>
          <a:p>
            <a:pPr marL="285750" indent="-285750">
              <a:buFont typeface="Arial" panose="020B0604020202020204" pitchFamily="34" charset="0"/>
              <a:buChar char="•"/>
            </a:pPr>
            <a:r>
              <a:rPr lang="en-IE" sz="1400" dirty="0">
                <a:solidFill>
                  <a:schemeClr val="tx2"/>
                </a:solidFill>
              </a:rPr>
              <a:t>Early E-W trending extensional faults </a:t>
            </a:r>
          </a:p>
          <a:p>
            <a:endParaRPr lang="en-IE" sz="1400" dirty="0">
              <a:solidFill>
                <a:schemeClr val="tx2"/>
              </a:solidFill>
            </a:endParaRPr>
          </a:p>
          <a:p>
            <a:pPr marL="285750" indent="-285750">
              <a:buFont typeface="Arial" panose="020B0604020202020204" pitchFamily="34" charset="0"/>
              <a:buChar char="•"/>
            </a:pPr>
            <a:r>
              <a:rPr lang="en-IE" sz="1400" dirty="0">
                <a:solidFill>
                  <a:schemeClr val="tx2"/>
                </a:solidFill>
              </a:rPr>
              <a:t>Dissolution and bmb development</a:t>
            </a:r>
          </a:p>
          <a:p>
            <a:endParaRPr lang="en-IE" sz="1400" dirty="0">
              <a:solidFill>
                <a:schemeClr val="tx2"/>
              </a:solidFill>
            </a:endParaRPr>
          </a:p>
          <a:p>
            <a:pPr marL="285750" indent="-285750">
              <a:buFont typeface="Arial" panose="020B0604020202020204" pitchFamily="34" charset="0"/>
              <a:buChar char="•"/>
            </a:pPr>
            <a:r>
              <a:rPr lang="en-IE" sz="1400" dirty="0">
                <a:solidFill>
                  <a:schemeClr val="tx2"/>
                </a:solidFill>
              </a:rPr>
              <a:t>Early pyrite mineralisation replacing bmb and with continuing dissolution</a:t>
            </a:r>
          </a:p>
          <a:p>
            <a:endParaRPr lang="en-IE" sz="1400" dirty="0">
              <a:solidFill>
                <a:schemeClr val="tx2"/>
              </a:solidFill>
            </a:endParaRPr>
          </a:p>
          <a:p>
            <a:pPr marL="285750" indent="-285750">
              <a:buFont typeface="Arial" panose="020B0604020202020204" pitchFamily="34" charset="0"/>
              <a:buChar char="•"/>
            </a:pPr>
            <a:r>
              <a:rPr lang="en-IE" sz="1400" dirty="0">
                <a:solidFill>
                  <a:schemeClr val="tx2"/>
                </a:solidFill>
              </a:rPr>
              <a:t>Extension continues with displacement confined to main fault array. </a:t>
            </a:r>
          </a:p>
          <a:p>
            <a:pPr marL="285750" indent="-285750">
              <a:buFont typeface="Arial" panose="020B0604020202020204" pitchFamily="34" charset="0"/>
              <a:buChar char="•"/>
            </a:pPr>
            <a:endParaRPr lang="en-IE" sz="1400" dirty="0">
              <a:solidFill>
                <a:schemeClr val="tx2"/>
              </a:solidFill>
            </a:endParaRPr>
          </a:p>
          <a:p>
            <a:pPr marL="285750" indent="-285750">
              <a:buFont typeface="Arial" panose="020B0604020202020204" pitchFamily="34" charset="0"/>
              <a:buChar char="•"/>
            </a:pPr>
            <a:r>
              <a:rPr lang="en-IE" sz="1400" dirty="0">
                <a:solidFill>
                  <a:schemeClr val="tx2"/>
                </a:solidFill>
              </a:rPr>
              <a:t>Zn-Pb mineralisation replaces pyrite and bmb on these trends</a:t>
            </a:r>
          </a:p>
          <a:p>
            <a:endParaRPr lang="en-IE" sz="1400" dirty="0">
              <a:solidFill>
                <a:schemeClr val="tx2"/>
              </a:solidFill>
            </a:endParaRPr>
          </a:p>
          <a:p>
            <a:pPr marL="285750" indent="-285750">
              <a:buFont typeface="Arial" panose="020B0604020202020204" pitchFamily="34" charset="0"/>
              <a:buChar char="•"/>
            </a:pPr>
            <a:r>
              <a:rPr lang="en-IE" sz="1400" dirty="0">
                <a:solidFill>
                  <a:schemeClr val="tx2"/>
                </a:solidFill>
              </a:rPr>
              <a:t>Developing NW trending arrays available to paragenetically later Zn-Pb mineralisation</a:t>
            </a:r>
          </a:p>
          <a:p>
            <a:endParaRPr lang="en-IE" sz="1400" dirty="0">
              <a:solidFill>
                <a:schemeClr val="tx2"/>
              </a:solidFill>
            </a:endParaRPr>
          </a:p>
        </p:txBody>
      </p:sp>
      <p:grpSp>
        <p:nvGrpSpPr>
          <p:cNvPr id="16" name="Group 15"/>
          <p:cNvGrpSpPr/>
          <p:nvPr/>
        </p:nvGrpSpPr>
        <p:grpSpPr>
          <a:xfrm>
            <a:off x="8178646" y="449772"/>
            <a:ext cx="3957172" cy="2554343"/>
            <a:chOff x="7173864" y="1051359"/>
            <a:chExt cx="3957172" cy="2554343"/>
          </a:xfrm>
        </p:grpSpPr>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73864" y="1082761"/>
              <a:ext cx="3957172" cy="2522941"/>
            </a:xfrm>
            <a:prstGeom prst="rect">
              <a:avLst/>
            </a:prstGeom>
          </p:spPr>
        </p:pic>
        <p:sp>
          <p:nvSpPr>
            <p:cNvPr id="18" name="TextBox 17"/>
            <p:cNvSpPr txBox="1"/>
            <p:nvPr/>
          </p:nvSpPr>
          <p:spPr>
            <a:xfrm>
              <a:off x="7173864" y="1051359"/>
              <a:ext cx="1179609" cy="369332"/>
            </a:xfrm>
            <a:prstGeom prst="rect">
              <a:avLst/>
            </a:prstGeom>
            <a:noFill/>
          </p:spPr>
          <p:txBody>
            <a:bodyPr wrap="square" rtlCol="0">
              <a:spAutoFit/>
            </a:bodyPr>
            <a:lstStyle/>
            <a:p>
              <a:r>
                <a:rPr lang="en-GB" b="1" dirty="0">
                  <a:solidFill>
                    <a:schemeClr val="bg1"/>
                  </a:solidFill>
                </a:rPr>
                <a:t>Zn/Fe</a:t>
              </a:r>
            </a:p>
          </p:txBody>
        </p:sp>
      </p:grpSp>
      <p:grpSp>
        <p:nvGrpSpPr>
          <p:cNvPr id="19" name="Group 18"/>
          <p:cNvGrpSpPr/>
          <p:nvPr/>
        </p:nvGrpSpPr>
        <p:grpSpPr>
          <a:xfrm>
            <a:off x="4136669" y="480288"/>
            <a:ext cx="3958562" cy="2523827"/>
            <a:chOff x="7140909" y="406400"/>
            <a:chExt cx="4823601" cy="3075344"/>
          </a:xfrm>
          <a:effectLst/>
        </p:grpSpPr>
        <p:pic>
          <p:nvPicPr>
            <p:cNvPr id="21" name="Picture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40909" y="406400"/>
              <a:ext cx="4823601" cy="3075344"/>
            </a:xfrm>
            <a:prstGeom prst="rect">
              <a:avLst/>
            </a:prstGeom>
            <a:ln>
              <a:noFill/>
            </a:ln>
            <a:effectLst/>
          </p:spPr>
        </p:pic>
        <p:sp>
          <p:nvSpPr>
            <p:cNvPr id="22" name="TextBox 21"/>
            <p:cNvSpPr txBox="1"/>
            <p:nvPr/>
          </p:nvSpPr>
          <p:spPr>
            <a:xfrm>
              <a:off x="7140909" y="407287"/>
              <a:ext cx="752097" cy="450040"/>
            </a:xfrm>
            <a:prstGeom prst="rect">
              <a:avLst/>
            </a:prstGeom>
            <a:noFill/>
          </p:spPr>
          <p:txBody>
            <a:bodyPr wrap="square" rtlCol="0">
              <a:spAutoFit/>
            </a:bodyPr>
            <a:lstStyle/>
            <a:p>
              <a:r>
                <a:rPr lang="en-IE" b="1" dirty="0">
                  <a:solidFill>
                    <a:schemeClr val="bg1"/>
                  </a:solidFill>
                  <a:cs typeface="Arial" panose="020B0604020202020204" pitchFamily="34" charset="0"/>
                </a:rPr>
                <a:t>Zn</a:t>
              </a:r>
            </a:p>
          </p:txBody>
        </p:sp>
      </p:grpSp>
      <p:grpSp>
        <p:nvGrpSpPr>
          <p:cNvPr id="23" name="Group 22"/>
          <p:cNvGrpSpPr/>
          <p:nvPr/>
        </p:nvGrpSpPr>
        <p:grpSpPr>
          <a:xfrm>
            <a:off x="84208" y="477979"/>
            <a:ext cx="3960733" cy="2526136"/>
            <a:chOff x="0" y="3841024"/>
            <a:chExt cx="3960733" cy="2526136"/>
          </a:xfrm>
        </p:grpSpPr>
        <p:pic>
          <p:nvPicPr>
            <p:cNvPr id="24" name="Picture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3841948"/>
              <a:ext cx="3960733" cy="2525212"/>
            </a:xfrm>
            <a:prstGeom prst="rect">
              <a:avLst/>
            </a:prstGeom>
          </p:spPr>
        </p:pic>
        <p:sp>
          <p:nvSpPr>
            <p:cNvPr id="25" name="TextBox 24"/>
            <p:cNvSpPr txBox="1"/>
            <p:nvPr/>
          </p:nvSpPr>
          <p:spPr>
            <a:xfrm>
              <a:off x="0" y="3841024"/>
              <a:ext cx="617220" cy="369332"/>
            </a:xfrm>
            <a:prstGeom prst="rect">
              <a:avLst/>
            </a:prstGeom>
            <a:noFill/>
          </p:spPr>
          <p:txBody>
            <a:bodyPr wrap="square" rtlCol="0">
              <a:spAutoFit/>
            </a:bodyPr>
            <a:lstStyle/>
            <a:p>
              <a:r>
                <a:rPr lang="en-IE" b="1" dirty="0">
                  <a:solidFill>
                    <a:schemeClr val="bg1"/>
                  </a:solidFill>
                  <a:cs typeface="Arial" panose="020B0604020202020204" pitchFamily="34" charset="0"/>
                </a:rPr>
                <a:t>Fe</a:t>
              </a:r>
            </a:p>
          </p:txBody>
        </p:sp>
      </p:grpSp>
      <p:sp>
        <p:nvSpPr>
          <p:cNvPr id="33" name="TextBox 32">
            <a:extLst>
              <a:ext uri="{FF2B5EF4-FFF2-40B4-BE49-F238E27FC236}">
                <a16:creationId xmlns:a16="http://schemas.microsoft.com/office/drawing/2014/main" id="{724BA28A-A190-4829-8CA1-5B4983364923}"/>
              </a:ext>
            </a:extLst>
          </p:cNvPr>
          <p:cNvSpPr txBox="1"/>
          <p:nvPr/>
        </p:nvSpPr>
        <p:spPr>
          <a:xfrm>
            <a:off x="22470" y="-18909"/>
            <a:ext cx="2679580" cy="369332"/>
          </a:xfrm>
          <a:prstGeom prst="rect">
            <a:avLst/>
          </a:prstGeom>
          <a:noFill/>
        </p:spPr>
        <p:txBody>
          <a:bodyPr wrap="none" rtlCol="0">
            <a:spAutoFit/>
          </a:bodyPr>
          <a:lstStyle/>
          <a:p>
            <a:r>
              <a:rPr lang="en-IE" b="1" dirty="0">
                <a:solidFill>
                  <a:schemeClr val="bg1"/>
                </a:solidFill>
              </a:rPr>
              <a:t>Evolving structural control</a:t>
            </a:r>
          </a:p>
        </p:txBody>
      </p:sp>
      <p:pic>
        <p:nvPicPr>
          <p:cNvPr id="3" name="Picture 2">
            <a:extLst>
              <a:ext uri="{FF2B5EF4-FFF2-40B4-BE49-F238E27FC236}">
                <a16:creationId xmlns:a16="http://schemas.microsoft.com/office/drawing/2014/main" id="{F2F66707-7565-F8E5-4561-617A51D2881B}"/>
              </a:ext>
            </a:extLst>
          </p:cNvPr>
          <p:cNvPicPr>
            <a:picLocks noChangeAspect="1"/>
          </p:cNvPicPr>
          <p:nvPr/>
        </p:nvPicPr>
        <p:blipFill>
          <a:blip r:embed="rId6"/>
          <a:stretch>
            <a:fillRect/>
          </a:stretch>
        </p:blipFill>
        <p:spPr>
          <a:xfrm>
            <a:off x="95497" y="3128619"/>
            <a:ext cx="4549950" cy="3231739"/>
          </a:xfrm>
          <a:prstGeom prst="rect">
            <a:avLst/>
          </a:prstGeom>
        </p:spPr>
      </p:pic>
    </p:spTree>
    <p:extLst>
      <p:ext uri="{BB962C8B-B14F-4D97-AF65-F5344CB8AC3E}">
        <p14:creationId xmlns:p14="http://schemas.microsoft.com/office/powerpoint/2010/main" val="32740575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4696814-DE3C-5647-1225-2D278580D54B}"/>
              </a:ext>
            </a:extLst>
          </p:cNvPr>
          <p:cNvPicPr>
            <a:picLocks noChangeAspect="1"/>
          </p:cNvPicPr>
          <p:nvPr/>
        </p:nvPicPr>
        <p:blipFill>
          <a:blip r:embed="rId2"/>
          <a:stretch>
            <a:fillRect/>
          </a:stretch>
        </p:blipFill>
        <p:spPr>
          <a:xfrm>
            <a:off x="2039815" y="431403"/>
            <a:ext cx="8119069" cy="5990249"/>
          </a:xfrm>
          <a:prstGeom prst="rect">
            <a:avLst/>
          </a:prstGeom>
        </p:spPr>
      </p:pic>
      <p:sp>
        <p:nvSpPr>
          <p:cNvPr id="5" name="TextBox 4">
            <a:extLst>
              <a:ext uri="{FF2B5EF4-FFF2-40B4-BE49-F238E27FC236}">
                <a16:creationId xmlns:a16="http://schemas.microsoft.com/office/drawing/2014/main" id="{DC65C02A-3C31-5867-6CA9-A02F20320735}"/>
              </a:ext>
            </a:extLst>
          </p:cNvPr>
          <p:cNvSpPr txBox="1"/>
          <p:nvPr/>
        </p:nvSpPr>
        <p:spPr>
          <a:xfrm>
            <a:off x="22470" y="-18909"/>
            <a:ext cx="1061316" cy="369332"/>
          </a:xfrm>
          <a:prstGeom prst="rect">
            <a:avLst/>
          </a:prstGeom>
          <a:noFill/>
        </p:spPr>
        <p:txBody>
          <a:bodyPr wrap="none" rtlCol="0">
            <a:spAutoFit/>
          </a:bodyPr>
          <a:lstStyle/>
          <a:p>
            <a:r>
              <a:rPr lang="en-IE" b="1" dirty="0">
                <a:solidFill>
                  <a:schemeClr val="bg1"/>
                </a:solidFill>
              </a:rPr>
              <a:t>Inversion</a:t>
            </a:r>
          </a:p>
        </p:txBody>
      </p:sp>
    </p:spTree>
    <p:extLst>
      <p:ext uri="{BB962C8B-B14F-4D97-AF65-F5344CB8AC3E}">
        <p14:creationId xmlns:p14="http://schemas.microsoft.com/office/powerpoint/2010/main" val="35607511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0F2D5CA-DF58-2323-11DF-4F65AE7FEBC1}"/>
              </a:ext>
            </a:extLst>
          </p:cNvPr>
          <p:cNvSpPr txBox="1"/>
          <p:nvPr/>
        </p:nvSpPr>
        <p:spPr>
          <a:xfrm>
            <a:off x="2934298" y="2721114"/>
            <a:ext cx="6504025" cy="707886"/>
          </a:xfrm>
          <a:prstGeom prst="rect">
            <a:avLst/>
          </a:prstGeom>
          <a:noFill/>
        </p:spPr>
        <p:txBody>
          <a:bodyPr wrap="none" rtlCol="0">
            <a:spAutoFit/>
          </a:bodyPr>
          <a:lstStyle/>
          <a:p>
            <a:r>
              <a:rPr lang="en-IE" sz="4000" b="1" dirty="0">
                <a:solidFill>
                  <a:schemeClr val="tx2"/>
                </a:solidFill>
              </a:rPr>
              <a:t>Genetic Model and Summary </a:t>
            </a:r>
          </a:p>
        </p:txBody>
      </p:sp>
    </p:spTree>
    <p:extLst>
      <p:ext uri="{BB962C8B-B14F-4D97-AF65-F5344CB8AC3E}">
        <p14:creationId xmlns:p14="http://schemas.microsoft.com/office/powerpoint/2010/main" val="24506669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F49A480-2F01-2A3F-A8B5-F0CE627369C6}"/>
              </a:ext>
            </a:extLst>
          </p:cNvPr>
          <p:cNvPicPr>
            <a:picLocks noChangeAspect="1"/>
          </p:cNvPicPr>
          <p:nvPr/>
        </p:nvPicPr>
        <p:blipFill>
          <a:blip r:embed="rId2"/>
          <a:stretch>
            <a:fillRect/>
          </a:stretch>
        </p:blipFill>
        <p:spPr>
          <a:xfrm>
            <a:off x="1098113" y="439615"/>
            <a:ext cx="9645476" cy="5978769"/>
          </a:xfrm>
          <a:prstGeom prst="rect">
            <a:avLst/>
          </a:prstGeom>
        </p:spPr>
      </p:pic>
    </p:spTree>
    <p:extLst>
      <p:ext uri="{BB962C8B-B14F-4D97-AF65-F5344CB8AC3E}">
        <p14:creationId xmlns:p14="http://schemas.microsoft.com/office/powerpoint/2010/main" val="13438417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290038C-5109-4D63-CCBE-A891C7BCB76E}"/>
              </a:ext>
            </a:extLst>
          </p:cNvPr>
          <p:cNvPicPr>
            <a:picLocks noChangeAspect="1"/>
          </p:cNvPicPr>
          <p:nvPr/>
        </p:nvPicPr>
        <p:blipFill rotWithShape="1">
          <a:blip r:embed="rId3"/>
          <a:srcRect b="34785"/>
          <a:stretch/>
        </p:blipFill>
        <p:spPr>
          <a:xfrm>
            <a:off x="258147" y="410739"/>
            <a:ext cx="11767522" cy="3018261"/>
          </a:xfrm>
          <a:prstGeom prst="rect">
            <a:avLst/>
          </a:prstGeom>
        </p:spPr>
      </p:pic>
      <p:sp>
        <p:nvSpPr>
          <p:cNvPr id="2" name="TextBox 1">
            <a:extLst>
              <a:ext uri="{FF2B5EF4-FFF2-40B4-BE49-F238E27FC236}">
                <a16:creationId xmlns:a16="http://schemas.microsoft.com/office/drawing/2014/main" id="{33E2BB55-AF77-0F0B-1116-033B63F98A30}"/>
              </a:ext>
            </a:extLst>
          </p:cNvPr>
          <p:cNvSpPr txBox="1"/>
          <p:nvPr/>
        </p:nvSpPr>
        <p:spPr>
          <a:xfrm>
            <a:off x="258147" y="3561347"/>
            <a:ext cx="11767522" cy="1354217"/>
          </a:xfrm>
          <a:prstGeom prst="rect">
            <a:avLst/>
          </a:prstGeom>
          <a:noFill/>
        </p:spPr>
        <p:txBody>
          <a:bodyPr wrap="square" rtlCol="0">
            <a:spAutoFit/>
          </a:bodyPr>
          <a:lstStyle/>
          <a:p>
            <a:pPr marL="457200" indent="-457200" algn="just">
              <a:buAutoNum type="alphaUcPeriod"/>
            </a:pPr>
            <a:r>
              <a:rPr lang="en-US" b="1" dirty="0">
                <a:solidFill>
                  <a:schemeClr val="tx2"/>
                </a:solidFill>
              </a:rPr>
              <a:t>Early fault development</a:t>
            </a:r>
            <a:endParaRPr lang="en-US" sz="2000" b="1" i="1" dirty="0">
              <a:solidFill>
                <a:schemeClr val="tx2"/>
              </a:solidFill>
            </a:endParaRPr>
          </a:p>
          <a:p>
            <a:pPr marL="171450" indent="-171450" algn="just">
              <a:buFont typeface="Arial" panose="020B0604020202020204" pitchFamily="34" charset="0"/>
              <a:buChar char="•"/>
            </a:pPr>
            <a:r>
              <a:rPr lang="en-US" sz="1600" i="1" dirty="0">
                <a:solidFill>
                  <a:schemeClr val="tx2"/>
                </a:solidFill>
              </a:rPr>
              <a:t>Extension initiates during late-Ballysteen to early Waulsortian - many small displacement faults. </a:t>
            </a:r>
          </a:p>
          <a:p>
            <a:pPr marL="171450" indent="-171450" algn="just">
              <a:buFont typeface="Arial" panose="020B0604020202020204" pitchFamily="34" charset="0"/>
              <a:buChar char="•"/>
            </a:pPr>
            <a:r>
              <a:rPr lang="en-US" sz="1600" i="1" dirty="0">
                <a:solidFill>
                  <a:schemeClr val="tx2"/>
                </a:solidFill>
              </a:rPr>
              <a:t>Diachroneity of the contact. Bioherm development synchronous with Ballysteen, nodular micrite facies.</a:t>
            </a:r>
          </a:p>
          <a:p>
            <a:pPr marL="171450" indent="-171450" algn="just">
              <a:buFont typeface="Arial" panose="020B0604020202020204" pitchFamily="34" charset="0"/>
              <a:buChar char="•"/>
            </a:pPr>
            <a:r>
              <a:rPr lang="en-US" sz="1600" i="1" dirty="0">
                <a:solidFill>
                  <a:schemeClr val="tx2"/>
                </a:solidFill>
              </a:rPr>
              <a:t>Earliest Waulsortian development at Island Pod where the Green tuff is within inter-mound facies.</a:t>
            </a:r>
          </a:p>
          <a:p>
            <a:pPr marL="171450" indent="-171450" algn="just">
              <a:buFont typeface="Arial" panose="020B0604020202020204" pitchFamily="34" charset="0"/>
              <a:buChar char="•"/>
            </a:pPr>
            <a:r>
              <a:rPr lang="en-US" sz="1600" i="1" dirty="0">
                <a:solidFill>
                  <a:schemeClr val="tx2"/>
                </a:solidFill>
              </a:rPr>
              <a:t>Shale band developments locally in the Waulsortian possibly in HW of structures.</a:t>
            </a:r>
            <a:endParaRPr lang="en-IE" sz="1600" i="1" dirty="0">
              <a:solidFill>
                <a:schemeClr val="tx2"/>
              </a:solidFill>
            </a:endParaRPr>
          </a:p>
        </p:txBody>
      </p:sp>
    </p:spTree>
    <p:extLst>
      <p:ext uri="{BB962C8B-B14F-4D97-AF65-F5344CB8AC3E}">
        <p14:creationId xmlns:p14="http://schemas.microsoft.com/office/powerpoint/2010/main" val="42929881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0" name="Table 119">
            <a:extLst>
              <a:ext uri="{FF2B5EF4-FFF2-40B4-BE49-F238E27FC236}">
                <a16:creationId xmlns:a16="http://schemas.microsoft.com/office/drawing/2014/main" id="{C89A1419-3BB2-0E67-34A0-645AEEB15BA4}"/>
              </a:ext>
            </a:extLst>
          </p:cNvPr>
          <p:cNvGraphicFramePr>
            <a:graphicFrameLocks noGrp="1"/>
          </p:cNvGraphicFramePr>
          <p:nvPr>
            <p:extLst>
              <p:ext uri="{D42A27DB-BD31-4B8C-83A1-F6EECF244321}">
                <p14:modId xmlns:p14="http://schemas.microsoft.com/office/powerpoint/2010/main" val="3413125689"/>
              </p:ext>
            </p:extLst>
          </p:nvPr>
        </p:nvGraphicFramePr>
        <p:xfrm>
          <a:off x="3028336" y="3579681"/>
          <a:ext cx="6597984" cy="2702209"/>
        </p:xfrm>
        <a:graphic>
          <a:graphicData uri="http://schemas.openxmlformats.org/drawingml/2006/table">
            <a:tbl>
              <a:tblPr/>
              <a:tblGrid>
                <a:gridCol w="2241073">
                  <a:extLst>
                    <a:ext uri="{9D8B030D-6E8A-4147-A177-3AD203B41FA5}">
                      <a16:colId xmlns:a16="http://schemas.microsoft.com/office/drawing/2014/main" val="20000"/>
                    </a:ext>
                  </a:extLst>
                </a:gridCol>
                <a:gridCol w="1562161">
                  <a:extLst>
                    <a:ext uri="{9D8B030D-6E8A-4147-A177-3AD203B41FA5}">
                      <a16:colId xmlns:a16="http://schemas.microsoft.com/office/drawing/2014/main" val="20001"/>
                    </a:ext>
                  </a:extLst>
                </a:gridCol>
                <a:gridCol w="1371009">
                  <a:extLst>
                    <a:ext uri="{9D8B030D-6E8A-4147-A177-3AD203B41FA5}">
                      <a16:colId xmlns:a16="http://schemas.microsoft.com/office/drawing/2014/main" val="20002"/>
                    </a:ext>
                  </a:extLst>
                </a:gridCol>
                <a:gridCol w="1423741">
                  <a:extLst>
                    <a:ext uri="{9D8B030D-6E8A-4147-A177-3AD203B41FA5}">
                      <a16:colId xmlns:a16="http://schemas.microsoft.com/office/drawing/2014/main" val="20003"/>
                    </a:ext>
                  </a:extLst>
                </a:gridCol>
              </a:tblGrid>
              <a:tr h="524039">
                <a:tc>
                  <a:txBody>
                    <a:bodyPr/>
                    <a:lstStyle/>
                    <a:p>
                      <a:pPr algn="l" fontAlgn="t"/>
                      <a:endParaRPr lang="en-IE" sz="1200" b="0" i="0" u="none" strike="noStrike" dirty="0">
                        <a:solidFill>
                          <a:srgbClr val="000000"/>
                        </a:solidFill>
                        <a:effectLst/>
                        <a:latin typeface="Arial" panose="020B0604020202020204" pitchFamily="34" charset="0"/>
                      </a:endParaRPr>
                    </a:p>
                  </a:txBody>
                  <a:tcPr marL="9525" marR="9525" marT="9525" marB="0">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rtl="0" fontAlgn="ctr"/>
                      <a:r>
                        <a:rPr lang="en-IE" sz="1200" b="1" i="0" u="none" strike="noStrike" dirty="0">
                          <a:solidFill>
                            <a:srgbClr val="000000"/>
                          </a:solidFill>
                          <a:effectLst/>
                          <a:latin typeface="Tahoma" panose="020B0604030504040204" pitchFamily="34" charset="0"/>
                        </a:rPr>
                        <a:t>Mt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IE" sz="1200" b="1" i="0" u="none" strike="noStrike" dirty="0">
                          <a:solidFill>
                            <a:srgbClr val="000000"/>
                          </a:solidFill>
                          <a:effectLst/>
                          <a:latin typeface="Tahoma" panose="020B0604030504040204" pitchFamily="34" charset="0"/>
                        </a:rPr>
                        <a:t>%Zn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IE" sz="1200" b="1" i="0" u="none" strike="noStrike" dirty="0">
                          <a:solidFill>
                            <a:srgbClr val="000000"/>
                          </a:solidFill>
                          <a:effectLst/>
                          <a:latin typeface="Tahoma" panose="020B0604030504040204" pitchFamily="34" charset="0"/>
                        </a:rPr>
                        <a:t>%Pb</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351705">
                <a:tc>
                  <a:txBody>
                    <a:bodyPr/>
                    <a:lstStyle/>
                    <a:p>
                      <a:pPr algn="l" rtl="0" fontAlgn="ctr"/>
                      <a:r>
                        <a:rPr lang="en-IE" sz="1200" b="0" i="0" u="none" strike="noStrike" dirty="0">
                          <a:solidFill>
                            <a:srgbClr val="000000"/>
                          </a:solidFill>
                          <a:effectLst/>
                          <a:latin typeface="Tahoma" panose="020B0604030504040204" pitchFamily="34" charset="0"/>
                        </a:rPr>
                        <a:t>  Navan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IE" sz="1200" b="0" i="0" u="none" strike="noStrike" dirty="0">
                          <a:solidFill>
                            <a:srgbClr val="000000"/>
                          </a:solidFill>
                          <a:effectLst/>
                          <a:latin typeface="Tahoma" panose="020B0604030504040204" pitchFamily="34" charset="0"/>
                        </a:rPr>
                        <a:t>&gt;135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IE" sz="1200" b="0" i="0" u="none" strike="noStrike" dirty="0">
                          <a:solidFill>
                            <a:srgbClr val="000000"/>
                          </a:solidFill>
                          <a:effectLst/>
                          <a:latin typeface="Tahoma" panose="020B0604030504040204" pitchFamily="34" charset="0"/>
                        </a:rPr>
                        <a:t>8.2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IE" sz="1200" b="0" i="0" u="none" strike="noStrike" dirty="0">
                          <a:solidFill>
                            <a:srgbClr val="000000"/>
                          </a:solidFill>
                          <a:effectLst/>
                          <a:latin typeface="Tahoma" panose="020B0604030504040204" pitchFamily="34" charset="0"/>
                        </a:rPr>
                        <a:t>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419645">
                <a:tc>
                  <a:txBody>
                    <a:bodyPr/>
                    <a:lstStyle/>
                    <a:p>
                      <a:pPr algn="l" rtl="0" fontAlgn="ctr"/>
                      <a:r>
                        <a:rPr lang="en-IE" sz="1100" b="0" i="1" u="none" strike="noStrike" dirty="0">
                          <a:solidFill>
                            <a:srgbClr val="000000"/>
                          </a:solidFill>
                          <a:effectLst/>
                          <a:latin typeface="Tahoma" panose="020B0604030504040204" pitchFamily="34" charset="0"/>
                        </a:rPr>
                        <a:t>  Pallas Green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IE" sz="1200" b="0" i="1" u="none" strike="noStrike" dirty="0">
                          <a:solidFill>
                            <a:srgbClr val="000000"/>
                          </a:solidFill>
                          <a:effectLst/>
                          <a:latin typeface="Tahoma" panose="020B0604030504040204" pitchFamily="34" charset="0"/>
                        </a:rPr>
                        <a:t>45.1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IE" sz="1200" b="0" i="1" u="none" strike="noStrike" dirty="0">
                          <a:solidFill>
                            <a:srgbClr val="000000"/>
                          </a:solidFill>
                          <a:effectLst/>
                          <a:latin typeface="Tahoma" panose="020B0604030504040204" pitchFamily="34" charset="0"/>
                        </a:rPr>
                        <a:t>7.2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IE" sz="1200" b="0" i="1" u="none" strike="noStrike" dirty="0">
                          <a:solidFill>
                            <a:srgbClr val="000000"/>
                          </a:solidFill>
                          <a:effectLst/>
                          <a:latin typeface="Tahoma" panose="020B0604030504040204" pitchFamily="34" charset="0"/>
                        </a:rPr>
                        <a:t>1.2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351705">
                <a:tc>
                  <a:txBody>
                    <a:bodyPr/>
                    <a:lstStyle/>
                    <a:p>
                      <a:pPr algn="l" rtl="0" fontAlgn="ctr"/>
                      <a:r>
                        <a:rPr lang="en-IE" sz="1100" b="1" i="0" u="none" strike="noStrike" dirty="0">
                          <a:solidFill>
                            <a:srgbClr val="000000"/>
                          </a:solidFill>
                          <a:effectLst/>
                          <a:latin typeface="Tahoma" panose="020B0604030504040204" pitchFamily="34" charset="0"/>
                        </a:rPr>
                        <a:t>  Lisheen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IE" sz="1200" b="1" i="0" u="none" strike="noStrike" dirty="0">
                          <a:solidFill>
                            <a:srgbClr val="000000"/>
                          </a:solidFill>
                          <a:effectLst/>
                          <a:latin typeface="Tahoma" panose="020B0604030504040204" pitchFamily="34" charset="0"/>
                        </a:rPr>
                        <a:t>23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IE" sz="1200" b="1" i="0" u="none" strike="noStrike" dirty="0">
                          <a:solidFill>
                            <a:srgbClr val="000000"/>
                          </a:solidFill>
                          <a:effectLst/>
                          <a:latin typeface="Tahoma" panose="020B0604030504040204" pitchFamily="34" charset="0"/>
                        </a:rPr>
                        <a:t>13.3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IE" sz="1200" b="1" i="0" u="none" strike="noStrike" dirty="0">
                          <a:solidFill>
                            <a:srgbClr val="000000"/>
                          </a:solidFill>
                          <a:effectLst/>
                          <a:latin typeface="Tahoma" panose="020B0604030504040204" pitchFamily="34" charset="0"/>
                        </a:rPr>
                        <a:t>2.3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351705">
                <a:tc>
                  <a:txBody>
                    <a:bodyPr/>
                    <a:lstStyle/>
                    <a:p>
                      <a:pPr algn="l" rtl="0" fontAlgn="ctr"/>
                      <a:r>
                        <a:rPr lang="en-IE" sz="1100" b="0" i="0" u="none" strike="noStrike" dirty="0">
                          <a:solidFill>
                            <a:srgbClr val="000000"/>
                          </a:solidFill>
                          <a:effectLst/>
                          <a:latin typeface="Tahoma" panose="020B0604030504040204" pitchFamily="34" charset="0"/>
                        </a:rPr>
                        <a:t>  Silvermines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IE" sz="1200" b="0" i="0" u="none" strike="noStrike" dirty="0">
                          <a:solidFill>
                            <a:srgbClr val="000000"/>
                          </a:solidFill>
                          <a:effectLst/>
                          <a:latin typeface="Tahoma" panose="020B0604030504040204" pitchFamily="34" charset="0"/>
                        </a:rPr>
                        <a:t>18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IE" sz="1200" b="0" i="0" u="none" strike="noStrike">
                          <a:solidFill>
                            <a:srgbClr val="000000"/>
                          </a:solidFill>
                          <a:effectLst/>
                          <a:latin typeface="Tahoma" panose="020B0604030504040204" pitchFamily="34" charset="0"/>
                        </a:rPr>
                        <a:t>6.4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IE" sz="1200" b="0" i="0" u="none" strike="noStrike" dirty="0">
                          <a:solidFill>
                            <a:srgbClr val="000000"/>
                          </a:solidFill>
                          <a:effectLst/>
                          <a:latin typeface="Tahoma" panose="020B0604030504040204" pitchFamily="34" charset="0"/>
                        </a:rPr>
                        <a:t>2.5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351705">
                <a:tc>
                  <a:txBody>
                    <a:bodyPr/>
                    <a:lstStyle/>
                    <a:p>
                      <a:pPr algn="l" rtl="0" fontAlgn="ctr"/>
                      <a:r>
                        <a:rPr lang="en-IE" sz="1100" b="1" i="0" u="none" strike="noStrike" dirty="0">
                          <a:solidFill>
                            <a:srgbClr val="000000"/>
                          </a:solidFill>
                          <a:effectLst/>
                          <a:latin typeface="Tahoma" panose="020B0604030504040204" pitchFamily="34" charset="0"/>
                        </a:rPr>
                        <a:t>  Galmoy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IE" sz="1200" b="1" i="0" u="none" strike="noStrike" dirty="0">
                          <a:solidFill>
                            <a:srgbClr val="000000"/>
                          </a:solidFill>
                          <a:effectLst/>
                          <a:latin typeface="Tahoma" panose="020B0604030504040204" pitchFamily="34" charset="0"/>
                        </a:rPr>
                        <a:t>10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IE" sz="1200" b="1" i="0" u="none" strike="noStrike" dirty="0">
                          <a:solidFill>
                            <a:srgbClr val="000000"/>
                          </a:solidFill>
                          <a:effectLst/>
                          <a:latin typeface="Tahoma" panose="020B0604030504040204" pitchFamily="34" charset="0"/>
                        </a:rPr>
                        <a:t>12.8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IE" sz="1200" b="1" i="0" u="none" strike="noStrike" dirty="0">
                          <a:solidFill>
                            <a:srgbClr val="000000"/>
                          </a:solidFill>
                          <a:effectLst/>
                          <a:latin typeface="Tahoma" panose="020B0604030504040204" pitchFamily="34" charset="0"/>
                        </a:rPr>
                        <a:t>1.3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351705">
                <a:tc>
                  <a:txBody>
                    <a:bodyPr/>
                    <a:lstStyle/>
                    <a:p>
                      <a:pPr algn="l" rtl="0" fontAlgn="ctr"/>
                      <a:r>
                        <a:rPr lang="en-IE" sz="1100" b="0" i="0" u="none" strike="noStrike" dirty="0">
                          <a:solidFill>
                            <a:srgbClr val="000000"/>
                          </a:solidFill>
                          <a:effectLst/>
                          <a:latin typeface="Tahoma" panose="020B0604030504040204" pitchFamily="34" charset="0"/>
                        </a:rPr>
                        <a:t>  </a:t>
                      </a:r>
                      <a:r>
                        <a:rPr lang="en-IE" sz="1100" b="0" i="0" u="none" strike="noStrike" dirty="0" err="1">
                          <a:solidFill>
                            <a:srgbClr val="000000"/>
                          </a:solidFill>
                          <a:effectLst/>
                          <a:latin typeface="Tahoma" panose="020B0604030504040204" pitchFamily="34" charset="0"/>
                        </a:rPr>
                        <a:t>Tynagh</a:t>
                      </a:r>
                      <a:endParaRPr lang="en-IE" sz="1100" b="0" i="0" u="none" strike="noStrike" dirty="0">
                        <a:solidFill>
                          <a:srgbClr val="000000"/>
                        </a:solidFill>
                        <a:effectLst/>
                        <a:latin typeface="Tahoma" panose="020B060403050404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IE" sz="1200" b="0" i="0" u="none" strike="noStrike" dirty="0">
                          <a:solidFill>
                            <a:srgbClr val="000000"/>
                          </a:solidFill>
                          <a:effectLst/>
                          <a:latin typeface="Tahoma" panose="020B0604030504040204" pitchFamily="34" charset="0"/>
                        </a:rPr>
                        <a:t>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IE" sz="1200" b="0" i="0" u="none" strike="noStrike" dirty="0">
                          <a:solidFill>
                            <a:srgbClr val="000000"/>
                          </a:solidFill>
                          <a:effectLst/>
                          <a:latin typeface="Tahoma" panose="020B0604030504040204" pitchFamily="34" charset="0"/>
                        </a:rPr>
                        <a:t>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IE" sz="1200" b="0" i="0" u="none" strike="noStrike" dirty="0">
                          <a:solidFill>
                            <a:srgbClr val="000000"/>
                          </a:solidFill>
                          <a:effectLst/>
                          <a:latin typeface="Tahoma" panose="020B0604030504040204" pitchFamily="34" charset="0"/>
                        </a:rPr>
                        <a:t>6.2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
        <p:nvSpPr>
          <p:cNvPr id="4" name="TextBox 3">
            <a:extLst>
              <a:ext uri="{FF2B5EF4-FFF2-40B4-BE49-F238E27FC236}">
                <a16:creationId xmlns:a16="http://schemas.microsoft.com/office/drawing/2014/main" id="{8A26D9F4-C8A5-3084-3D16-32B488CBCD5B}"/>
              </a:ext>
            </a:extLst>
          </p:cNvPr>
          <p:cNvSpPr txBox="1"/>
          <p:nvPr/>
        </p:nvSpPr>
        <p:spPr>
          <a:xfrm>
            <a:off x="115575" y="501914"/>
            <a:ext cx="11960849" cy="3077766"/>
          </a:xfrm>
          <a:prstGeom prst="rect">
            <a:avLst/>
          </a:prstGeom>
          <a:noFill/>
        </p:spPr>
        <p:txBody>
          <a:bodyPr wrap="square" rtlCol="0">
            <a:spAutoFit/>
          </a:bodyPr>
          <a:lstStyle/>
          <a:p>
            <a:r>
              <a:rPr lang="en-IE" sz="3200" dirty="0">
                <a:solidFill>
                  <a:schemeClr val="tx2"/>
                </a:solidFill>
                <a:ea typeface="Tahoma" panose="020B0604030504040204" pitchFamily="34" charset="0"/>
                <a:cs typeface="Tahoma" panose="020B0604030504040204" pitchFamily="34" charset="0"/>
              </a:rPr>
              <a:t>Rathdowney Trend deposits  - classic Irish-Type deposits</a:t>
            </a:r>
          </a:p>
          <a:p>
            <a:pPr marL="285750" indent="-285750">
              <a:buFont typeface="Arial" panose="020B0604020202020204" pitchFamily="34" charset="0"/>
              <a:buChar char="•"/>
            </a:pPr>
            <a:endParaRPr lang="en-IE" dirty="0">
              <a:solidFill>
                <a:schemeClr val="tx2"/>
              </a:solidFill>
              <a:ea typeface="Tahoma" panose="020B0604030504040204" pitchFamily="34" charset="0"/>
              <a:cs typeface="Tahoma" panose="020B0604030504040204" pitchFamily="34" charset="0"/>
            </a:endParaRPr>
          </a:p>
          <a:p>
            <a:pPr marL="285750" indent="-285750">
              <a:buFont typeface="Arial" panose="020B0604020202020204" pitchFamily="34" charset="0"/>
              <a:buChar char="•"/>
            </a:pPr>
            <a:endParaRPr lang="en-IE" dirty="0">
              <a:solidFill>
                <a:schemeClr val="tx2"/>
              </a:solidFill>
              <a:ea typeface="Tahoma" panose="020B0604030504040204" pitchFamily="34" charset="0"/>
              <a:cs typeface="Tahoma" panose="020B0604030504040204" pitchFamily="34" charset="0"/>
            </a:endParaRPr>
          </a:p>
          <a:p>
            <a:pPr marL="285750" indent="-285750">
              <a:buFont typeface="Arial" panose="020B0604020202020204" pitchFamily="34" charset="0"/>
              <a:buChar char="•"/>
            </a:pPr>
            <a:r>
              <a:rPr lang="en-IE" b="1" dirty="0">
                <a:solidFill>
                  <a:schemeClr val="tx2"/>
                </a:solidFill>
                <a:ea typeface="Tahoma" panose="020B0604030504040204" pitchFamily="34" charset="0"/>
                <a:cs typeface="Tahoma" panose="020B0604030504040204" pitchFamily="34" charset="0"/>
              </a:rPr>
              <a:t>Strong structural control: 		</a:t>
            </a:r>
            <a:r>
              <a:rPr lang="en-IE" dirty="0">
                <a:solidFill>
                  <a:schemeClr val="tx2"/>
                </a:solidFill>
                <a:ea typeface="Tahoma" panose="020B0604030504040204" pitchFamily="34" charset="0"/>
                <a:cs typeface="Tahoma" panose="020B0604030504040204" pitchFamily="34" charset="0"/>
              </a:rPr>
              <a:t>- by extensional faults related to basin formation</a:t>
            </a:r>
          </a:p>
          <a:p>
            <a:endParaRPr lang="en-IE" dirty="0">
              <a:solidFill>
                <a:schemeClr val="tx2"/>
              </a:solidFill>
              <a:ea typeface="Tahoma" panose="020B0604030504040204" pitchFamily="34" charset="0"/>
              <a:cs typeface="Tahoma" panose="020B0604030504040204" pitchFamily="34" charset="0"/>
            </a:endParaRPr>
          </a:p>
          <a:p>
            <a:pPr marL="285750" indent="-285750">
              <a:buFont typeface="Arial" panose="020B0604020202020204" pitchFamily="34" charset="0"/>
              <a:buChar char="•"/>
            </a:pPr>
            <a:r>
              <a:rPr lang="en-IE" b="1" dirty="0">
                <a:solidFill>
                  <a:schemeClr val="tx2"/>
                </a:solidFill>
                <a:ea typeface="Tahoma" panose="020B0604030504040204" pitchFamily="34" charset="0"/>
                <a:cs typeface="Tahoma" panose="020B0604030504040204" pitchFamily="34" charset="0"/>
              </a:rPr>
              <a:t>Strong stratigraphic control:	</a:t>
            </a:r>
            <a:r>
              <a:rPr lang="en-IE" dirty="0">
                <a:solidFill>
                  <a:schemeClr val="tx2"/>
                </a:solidFill>
                <a:ea typeface="Tahoma" panose="020B0604030504040204" pitchFamily="34" charset="0"/>
                <a:cs typeface="Tahoma" panose="020B0604030504040204" pitchFamily="34" charset="0"/>
              </a:rPr>
              <a:t>- lithological permeability, rheology and critically, their availability during mineralisation</a:t>
            </a:r>
          </a:p>
          <a:p>
            <a:pPr marL="285750" indent="-285750">
              <a:buFont typeface="Arial" panose="020B0604020202020204" pitchFamily="34" charset="0"/>
              <a:buChar char="•"/>
            </a:pPr>
            <a:endParaRPr lang="en-IE" dirty="0">
              <a:solidFill>
                <a:schemeClr val="tx2"/>
              </a:solidFill>
              <a:ea typeface="Tahoma" panose="020B0604030504040204" pitchFamily="34" charset="0"/>
              <a:cs typeface="Tahoma" panose="020B0604030504040204" pitchFamily="34" charset="0"/>
            </a:endParaRPr>
          </a:p>
          <a:p>
            <a:pPr marL="285750" indent="-285750">
              <a:buFont typeface="Arial" panose="020B0604020202020204" pitchFamily="34" charset="0"/>
              <a:buChar char="•"/>
            </a:pPr>
            <a:r>
              <a:rPr lang="en-IE" b="1" dirty="0">
                <a:solidFill>
                  <a:schemeClr val="tx2"/>
                </a:solidFill>
                <a:ea typeface="Tahoma" panose="020B0604030504040204" pitchFamily="34" charset="0"/>
                <a:cs typeface="Tahoma" panose="020B0604030504040204" pitchFamily="34" charset="0"/>
              </a:rPr>
              <a:t>Strong fluid control: 		</a:t>
            </a:r>
            <a:r>
              <a:rPr lang="en-IE" dirty="0">
                <a:solidFill>
                  <a:schemeClr val="tx2"/>
                </a:solidFill>
                <a:ea typeface="Tahoma" panose="020B0604030504040204" pitchFamily="34" charset="0"/>
                <a:cs typeface="Tahoma" panose="020B0604030504040204" pitchFamily="34" charset="0"/>
              </a:rPr>
              <a:t>- physical and chemical properties of mineralising fluids important control on geometry </a:t>
            </a:r>
          </a:p>
          <a:p>
            <a:endParaRPr lang="en-IE" dirty="0">
              <a:solidFill>
                <a:schemeClr val="tx2"/>
              </a:solidFill>
              <a:ea typeface="Tahoma" panose="020B0604030504040204" pitchFamily="34" charset="0"/>
              <a:cs typeface="Tahoma" panose="020B0604030504040204" pitchFamily="34" charset="0"/>
            </a:endParaRPr>
          </a:p>
          <a:p>
            <a:pPr marL="285750" indent="-285750">
              <a:buFont typeface="Arial" panose="020B0604020202020204" pitchFamily="34" charset="0"/>
              <a:buChar char="•"/>
            </a:pPr>
            <a:r>
              <a:rPr lang="en-IE" b="1" dirty="0">
                <a:solidFill>
                  <a:schemeClr val="tx2"/>
                </a:solidFill>
                <a:ea typeface="Tahoma" panose="020B0604030504040204" pitchFamily="34" charset="0"/>
                <a:cs typeface="Tahoma" panose="020B0604030504040204" pitchFamily="34" charset="0"/>
              </a:rPr>
              <a:t>Timing:			</a:t>
            </a:r>
            <a:r>
              <a:rPr lang="en-IE" dirty="0">
                <a:solidFill>
                  <a:schemeClr val="tx2"/>
                </a:solidFill>
                <a:ea typeface="Tahoma" panose="020B0604030504040204" pitchFamily="34" charset="0"/>
                <a:cs typeface="Tahoma" panose="020B0604030504040204" pitchFamily="34" charset="0"/>
              </a:rPr>
              <a:t>- Extremely early</a:t>
            </a:r>
          </a:p>
        </p:txBody>
      </p:sp>
    </p:spTree>
    <p:extLst>
      <p:ext uri="{BB962C8B-B14F-4D97-AF65-F5344CB8AC3E}">
        <p14:creationId xmlns:p14="http://schemas.microsoft.com/office/powerpoint/2010/main" val="1133531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49BB8EE-4F86-8C81-4B91-0218E966EEE7}"/>
              </a:ext>
            </a:extLst>
          </p:cNvPr>
          <p:cNvPicPr>
            <a:picLocks noChangeAspect="1"/>
          </p:cNvPicPr>
          <p:nvPr/>
        </p:nvPicPr>
        <p:blipFill rotWithShape="1">
          <a:blip r:embed="rId3"/>
          <a:srcRect b="52286"/>
          <a:stretch/>
        </p:blipFill>
        <p:spPr>
          <a:xfrm>
            <a:off x="212056" y="216932"/>
            <a:ext cx="11767888" cy="3142089"/>
          </a:xfrm>
          <a:prstGeom prst="rect">
            <a:avLst/>
          </a:prstGeom>
        </p:spPr>
      </p:pic>
      <p:sp>
        <p:nvSpPr>
          <p:cNvPr id="2" name="TextBox 1">
            <a:extLst>
              <a:ext uri="{FF2B5EF4-FFF2-40B4-BE49-F238E27FC236}">
                <a16:creationId xmlns:a16="http://schemas.microsoft.com/office/drawing/2014/main" id="{2A716679-CDE3-C772-3329-F22FFC0A0F7D}"/>
              </a:ext>
            </a:extLst>
          </p:cNvPr>
          <p:cNvSpPr txBox="1"/>
          <p:nvPr/>
        </p:nvSpPr>
        <p:spPr>
          <a:xfrm>
            <a:off x="212056" y="3498980"/>
            <a:ext cx="11833820" cy="2831544"/>
          </a:xfrm>
          <a:prstGeom prst="rect">
            <a:avLst/>
          </a:prstGeom>
          <a:noFill/>
        </p:spPr>
        <p:txBody>
          <a:bodyPr wrap="square" rtlCol="0">
            <a:spAutoFit/>
          </a:bodyPr>
          <a:lstStyle/>
          <a:p>
            <a:pPr marL="342900" indent="-342900" algn="just">
              <a:buAutoNum type="alphaUcPeriod" startAt="2"/>
            </a:pPr>
            <a:r>
              <a:rPr lang="en-US" b="1" dirty="0">
                <a:solidFill>
                  <a:schemeClr val="tx2"/>
                </a:solidFill>
              </a:rPr>
              <a:t>Early hydrothermal Phase</a:t>
            </a:r>
            <a:endParaRPr lang="en-US" sz="1600" b="1" i="1" dirty="0">
              <a:solidFill>
                <a:schemeClr val="tx2"/>
              </a:solidFill>
            </a:endParaRPr>
          </a:p>
          <a:p>
            <a:pPr marL="171450" indent="-171450" algn="just">
              <a:buFont typeface="Arial" panose="020B0604020202020204" pitchFamily="34" charset="0"/>
              <a:buChar char="•"/>
            </a:pPr>
            <a:r>
              <a:rPr lang="en-US" sz="1600" i="1" dirty="0">
                <a:solidFill>
                  <a:schemeClr val="tx2"/>
                </a:solidFill>
              </a:rPr>
              <a:t>Regional dolomitization soon after lithification. Preservation of Waulsortian limestone beneath shale bands.</a:t>
            </a:r>
          </a:p>
          <a:p>
            <a:pPr marL="171450" indent="-171450" algn="just">
              <a:buFont typeface="Arial" panose="020B0604020202020204" pitchFamily="34" charset="0"/>
              <a:buChar char="•"/>
            </a:pPr>
            <a:r>
              <a:rPr lang="en-US" sz="1600" i="1" dirty="0">
                <a:solidFill>
                  <a:schemeClr val="tx2"/>
                </a:solidFill>
              </a:rPr>
              <a:t>Continued extension resulting in development of low-angle faults at contact.</a:t>
            </a:r>
          </a:p>
          <a:p>
            <a:pPr marL="171450" indent="-171450" algn="just">
              <a:buFont typeface="Arial" panose="020B0604020202020204" pitchFamily="34" charset="0"/>
              <a:buChar char="•"/>
            </a:pPr>
            <a:r>
              <a:rPr lang="en-US" sz="1600" i="1" dirty="0">
                <a:solidFill>
                  <a:schemeClr val="tx2"/>
                </a:solidFill>
              </a:rPr>
              <a:t>Fault death: Most displacement on just a few structures. Smaller structures cease development.</a:t>
            </a:r>
          </a:p>
          <a:p>
            <a:pPr marL="171450" indent="-171450" algn="just">
              <a:buFont typeface="Arial" panose="020B0604020202020204" pitchFamily="34" charset="0"/>
              <a:buChar char="•"/>
            </a:pPr>
            <a:r>
              <a:rPr lang="en-US" sz="1600" i="1" dirty="0">
                <a:solidFill>
                  <a:schemeClr val="tx2"/>
                </a:solidFill>
              </a:rPr>
              <a:t>Breaching between fault segments on larger structures provides good conduits for fluid flow. Faulted Oolite becomes an important conduit and focus for dissolution.</a:t>
            </a:r>
          </a:p>
          <a:p>
            <a:pPr marL="171450" indent="-171450" algn="just">
              <a:buFont typeface="Arial" panose="020B0604020202020204" pitchFamily="34" charset="0"/>
              <a:buChar char="•"/>
            </a:pPr>
            <a:r>
              <a:rPr lang="en-US" sz="1600" i="1" dirty="0">
                <a:solidFill>
                  <a:schemeClr val="tx2"/>
                </a:solidFill>
              </a:rPr>
              <a:t>Hydrothermal dolomitization and dissolution at base of Waulsortian generating black matrix breccias. Fluids access faults at contact and are contained by impermeable Ballysteen beneath and in fault juxtaposition to south.</a:t>
            </a:r>
          </a:p>
          <a:p>
            <a:pPr marL="171450" indent="-171450" algn="just">
              <a:buFont typeface="Arial" panose="020B0604020202020204" pitchFamily="34" charset="0"/>
              <a:buChar char="•"/>
            </a:pPr>
            <a:r>
              <a:rPr lang="en-US" sz="1600" i="1" dirty="0">
                <a:solidFill>
                  <a:schemeClr val="tx2"/>
                </a:solidFill>
              </a:rPr>
              <a:t>Despite their high temperature, the hydrothermal fluids are stratified at the base of the Waulsortian.</a:t>
            </a:r>
          </a:p>
          <a:p>
            <a:pPr marL="171450" indent="-171450" algn="just">
              <a:buFont typeface="Arial" panose="020B0604020202020204" pitchFamily="34" charset="0"/>
              <a:buChar char="•"/>
            </a:pPr>
            <a:r>
              <a:rPr lang="en-US" sz="1600" i="1" dirty="0">
                <a:solidFill>
                  <a:schemeClr val="tx2"/>
                </a:solidFill>
              </a:rPr>
              <a:t>Extension and dissolution promotes development of white dolomitic breccias in Waulsortian above.</a:t>
            </a:r>
          </a:p>
          <a:p>
            <a:pPr marL="171450" indent="-171450" algn="just">
              <a:buFont typeface="Arial" panose="020B0604020202020204" pitchFamily="34" charset="0"/>
              <a:buChar char="•"/>
            </a:pPr>
            <a:r>
              <a:rPr lang="en-US" sz="1600" i="1" dirty="0">
                <a:solidFill>
                  <a:schemeClr val="tx2"/>
                </a:solidFill>
              </a:rPr>
              <a:t>Mineralization at Island Pod largely off the base Waulsortian contact. </a:t>
            </a:r>
          </a:p>
        </p:txBody>
      </p:sp>
    </p:spTree>
    <p:extLst>
      <p:ext uri="{BB962C8B-B14F-4D97-AF65-F5344CB8AC3E}">
        <p14:creationId xmlns:p14="http://schemas.microsoft.com/office/powerpoint/2010/main" val="37937758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834827B-3944-8068-C633-84964CD49DFE}"/>
              </a:ext>
            </a:extLst>
          </p:cNvPr>
          <p:cNvPicPr>
            <a:picLocks noChangeAspect="1"/>
          </p:cNvPicPr>
          <p:nvPr/>
        </p:nvPicPr>
        <p:blipFill rotWithShape="1">
          <a:blip r:embed="rId3"/>
          <a:srcRect b="38028"/>
          <a:stretch/>
        </p:blipFill>
        <p:spPr>
          <a:xfrm>
            <a:off x="258653" y="121172"/>
            <a:ext cx="11570130" cy="3662846"/>
          </a:xfrm>
          <a:prstGeom prst="rect">
            <a:avLst/>
          </a:prstGeom>
        </p:spPr>
      </p:pic>
      <p:sp>
        <p:nvSpPr>
          <p:cNvPr id="4" name="TextBox 3">
            <a:extLst>
              <a:ext uri="{FF2B5EF4-FFF2-40B4-BE49-F238E27FC236}">
                <a16:creationId xmlns:a16="http://schemas.microsoft.com/office/drawing/2014/main" id="{828996F0-1FAD-E67F-5320-D63243DEA924}"/>
              </a:ext>
            </a:extLst>
          </p:cNvPr>
          <p:cNvSpPr txBox="1"/>
          <p:nvPr/>
        </p:nvSpPr>
        <p:spPr>
          <a:xfrm>
            <a:off x="258653" y="6091420"/>
            <a:ext cx="11768507" cy="646331"/>
          </a:xfrm>
          <a:prstGeom prst="rect">
            <a:avLst/>
          </a:prstGeom>
          <a:noFill/>
        </p:spPr>
        <p:txBody>
          <a:bodyPr wrap="square" rtlCol="0">
            <a:spAutoFit/>
          </a:bodyPr>
          <a:lstStyle/>
          <a:p>
            <a:r>
              <a:rPr lang="en-US" i="1" dirty="0"/>
              <a:t>Re-</a:t>
            </a:r>
            <a:r>
              <a:rPr lang="en-US" i="1" dirty="0" err="1"/>
              <a:t>Os</a:t>
            </a:r>
            <a:r>
              <a:rPr lang="en-US" i="1" dirty="0"/>
              <a:t> geochronology (</a:t>
            </a:r>
            <a:r>
              <a:rPr lang="en-US" i="1" dirty="0" err="1"/>
              <a:t>Hnatyshin</a:t>
            </a:r>
            <a:r>
              <a:rPr lang="en-US" i="1" dirty="0"/>
              <a:t> et al. (2015; 2020) on ore-stage pyrite from the </a:t>
            </a:r>
            <a:r>
              <a:rPr lang="en-US" i="1" dirty="0" err="1"/>
              <a:t>Lisduff</a:t>
            </a:r>
            <a:r>
              <a:rPr lang="en-US" i="1" dirty="0"/>
              <a:t> Oolite </a:t>
            </a:r>
            <a:r>
              <a:rPr lang="en-US" i="1" dirty="0">
                <a:solidFill>
                  <a:schemeClr val="tx2"/>
                </a:solidFill>
              </a:rPr>
              <a:t>346.6 ± 3.0 Ma</a:t>
            </a:r>
          </a:p>
          <a:p>
            <a:r>
              <a:rPr lang="en-US" i="1" dirty="0"/>
              <a:t>Waulsortian at Lisheen (</a:t>
            </a:r>
            <a:r>
              <a:rPr lang="en-US" i="1" dirty="0">
                <a:solidFill>
                  <a:schemeClr val="tx2"/>
                </a:solidFill>
              </a:rPr>
              <a:t>353–347 Ma</a:t>
            </a:r>
            <a:r>
              <a:rPr lang="en-US" i="1" dirty="0"/>
              <a:t>; </a:t>
            </a:r>
            <a:r>
              <a:rPr lang="da-DK" i="1" dirty="0"/>
              <a:t>Sevastopulo &amp; Redmond, 1999; Waters et al., 2011; Somerville et al., 2012) </a:t>
            </a:r>
            <a:endParaRPr lang="en-IE" i="1" dirty="0"/>
          </a:p>
        </p:txBody>
      </p:sp>
      <p:sp>
        <p:nvSpPr>
          <p:cNvPr id="2" name="TextBox 1">
            <a:extLst>
              <a:ext uri="{FF2B5EF4-FFF2-40B4-BE49-F238E27FC236}">
                <a16:creationId xmlns:a16="http://schemas.microsoft.com/office/drawing/2014/main" id="{6FB95B07-96FC-F8EA-9661-96CDB2D12E3A}"/>
              </a:ext>
            </a:extLst>
          </p:cNvPr>
          <p:cNvSpPr txBox="1"/>
          <p:nvPr/>
        </p:nvSpPr>
        <p:spPr>
          <a:xfrm>
            <a:off x="211745" y="3783096"/>
            <a:ext cx="11617037" cy="2092881"/>
          </a:xfrm>
          <a:prstGeom prst="rect">
            <a:avLst/>
          </a:prstGeom>
          <a:noFill/>
        </p:spPr>
        <p:txBody>
          <a:bodyPr wrap="square" rtlCol="0">
            <a:spAutoFit/>
          </a:bodyPr>
          <a:lstStyle/>
          <a:p>
            <a:pPr marL="342900" indent="-342900" algn="just">
              <a:buAutoNum type="alphaUcPeriod" startAt="3"/>
            </a:pPr>
            <a:r>
              <a:rPr lang="en-US" b="1" i="1" dirty="0">
                <a:solidFill>
                  <a:schemeClr val="tx2"/>
                </a:solidFill>
              </a:rPr>
              <a:t>Late Waulsortian, Pyrite mineralization</a:t>
            </a:r>
            <a:endParaRPr lang="en-US" sz="1600" b="1" i="1" dirty="0">
              <a:solidFill>
                <a:schemeClr val="tx2"/>
              </a:solidFill>
            </a:endParaRPr>
          </a:p>
          <a:p>
            <a:pPr marL="171450" indent="-171450" algn="just">
              <a:buFont typeface="Arial" panose="020B0604020202020204" pitchFamily="34" charset="0"/>
              <a:buChar char="•"/>
            </a:pPr>
            <a:r>
              <a:rPr lang="en-US" sz="1600" i="1" dirty="0">
                <a:solidFill>
                  <a:schemeClr val="tx2"/>
                </a:solidFill>
              </a:rPr>
              <a:t>Massive pyritic bodies develop largely by replacement of black matrix breccias. This is strongest in the hanging-walls of structures where fluid flow is most intense. Stratiform pyrite lenses also develop out into breccias from controlling fault conduits. Hydrothermal dolomitization continues. </a:t>
            </a:r>
          </a:p>
          <a:p>
            <a:pPr marL="171450" indent="-171450" algn="just">
              <a:buFont typeface="Arial" panose="020B0604020202020204" pitchFamily="34" charset="0"/>
              <a:buChar char="•"/>
            </a:pPr>
            <a:r>
              <a:rPr lang="en-US" sz="1600" i="1" dirty="0">
                <a:solidFill>
                  <a:schemeClr val="tx2"/>
                </a:solidFill>
              </a:rPr>
              <a:t>Intense dissolution of Waulsortian in areas of most intense mineralization creating depocenters for increased thicknesses of cover facies developing above. These are also the sites of intense white matrix breccia development.</a:t>
            </a:r>
          </a:p>
          <a:p>
            <a:pPr marL="171450" indent="-171450" algn="just">
              <a:buFont typeface="Arial" panose="020B0604020202020204" pitchFamily="34" charset="0"/>
              <a:buChar char="•"/>
            </a:pPr>
            <a:r>
              <a:rPr lang="en-US" sz="1600" i="1" dirty="0">
                <a:solidFill>
                  <a:schemeClr val="tx2"/>
                </a:solidFill>
              </a:rPr>
              <a:t>All displacement now on ore-controlling structures to south.</a:t>
            </a:r>
          </a:p>
          <a:p>
            <a:pPr marL="171450" indent="-171450" algn="just">
              <a:buFont typeface="Arial" panose="020B0604020202020204" pitchFamily="34" charset="0"/>
              <a:buChar char="•"/>
            </a:pPr>
            <a:r>
              <a:rPr lang="en-US" sz="1600" i="1" dirty="0">
                <a:solidFill>
                  <a:schemeClr val="tx2"/>
                </a:solidFill>
              </a:rPr>
              <a:t>Dissolution in the Lisduff Oolite initiates collapse and fault development above.</a:t>
            </a:r>
          </a:p>
        </p:txBody>
      </p:sp>
    </p:spTree>
    <p:extLst>
      <p:ext uri="{BB962C8B-B14F-4D97-AF65-F5344CB8AC3E}">
        <p14:creationId xmlns:p14="http://schemas.microsoft.com/office/powerpoint/2010/main" val="26141491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AD7BD0B-F2D5-2E9E-74C4-1852D305E00F}"/>
              </a:ext>
            </a:extLst>
          </p:cNvPr>
          <p:cNvPicPr>
            <a:picLocks noChangeAspect="1"/>
          </p:cNvPicPr>
          <p:nvPr/>
        </p:nvPicPr>
        <p:blipFill rotWithShape="1">
          <a:blip r:embed="rId3"/>
          <a:srcRect b="40317"/>
          <a:stretch/>
        </p:blipFill>
        <p:spPr>
          <a:xfrm>
            <a:off x="185460" y="82156"/>
            <a:ext cx="11821079" cy="4368546"/>
          </a:xfrm>
          <a:prstGeom prst="rect">
            <a:avLst/>
          </a:prstGeom>
        </p:spPr>
      </p:pic>
      <p:sp>
        <p:nvSpPr>
          <p:cNvPr id="2" name="TextBox 1">
            <a:extLst>
              <a:ext uri="{FF2B5EF4-FFF2-40B4-BE49-F238E27FC236}">
                <a16:creationId xmlns:a16="http://schemas.microsoft.com/office/drawing/2014/main" id="{C44589A5-7F67-2255-55DE-8E4514A5F43A}"/>
              </a:ext>
            </a:extLst>
          </p:cNvPr>
          <p:cNvSpPr txBox="1"/>
          <p:nvPr/>
        </p:nvSpPr>
        <p:spPr>
          <a:xfrm>
            <a:off x="185461" y="4450702"/>
            <a:ext cx="11821078" cy="2339102"/>
          </a:xfrm>
          <a:prstGeom prst="rect">
            <a:avLst/>
          </a:prstGeom>
          <a:noFill/>
        </p:spPr>
        <p:txBody>
          <a:bodyPr wrap="square" rtlCol="0">
            <a:spAutoFit/>
          </a:bodyPr>
          <a:lstStyle/>
          <a:p>
            <a:pPr marL="342900" indent="-342900" algn="just">
              <a:buAutoNum type="alphaUcPeriod" startAt="4"/>
            </a:pPr>
            <a:r>
              <a:rPr lang="en-US" b="1" i="1" dirty="0">
                <a:solidFill>
                  <a:schemeClr val="tx2"/>
                </a:solidFill>
              </a:rPr>
              <a:t>Crosspatrick, base metal mineralization</a:t>
            </a:r>
          </a:p>
          <a:p>
            <a:pPr marL="171450" indent="-171450" algn="just">
              <a:buFont typeface="Arial" panose="020B0604020202020204" pitchFamily="34" charset="0"/>
              <a:buChar char="•"/>
            </a:pPr>
            <a:r>
              <a:rPr lang="en-US" sz="1600" i="1" dirty="0">
                <a:solidFill>
                  <a:schemeClr val="tx2"/>
                </a:solidFill>
              </a:rPr>
              <a:t>Last Waulsortian bioherm gives way to Crosspatrick development.</a:t>
            </a:r>
          </a:p>
          <a:p>
            <a:pPr marL="171450" indent="-171450" algn="just">
              <a:buFont typeface="Arial" panose="020B0604020202020204" pitchFamily="34" charset="0"/>
              <a:buChar char="•"/>
            </a:pPr>
            <a:r>
              <a:rPr lang="en-US" sz="1600" i="1" dirty="0">
                <a:solidFill>
                  <a:schemeClr val="tx2"/>
                </a:solidFill>
              </a:rPr>
              <a:t>Continued extension on main ore-controlling structures</a:t>
            </a:r>
          </a:p>
          <a:p>
            <a:pPr marL="171450" indent="-171450" algn="just">
              <a:buFont typeface="Arial" panose="020B0604020202020204" pitchFamily="34" charset="0"/>
              <a:buChar char="•"/>
            </a:pPr>
            <a:r>
              <a:rPr lang="en-US" sz="1600" i="1" dirty="0">
                <a:solidFill>
                  <a:schemeClr val="tx2"/>
                </a:solidFill>
              </a:rPr>
              <a:t>Zn-Pb mineralization replaces mainly massive pyrite bodies and hydrothermal breccias but also certain permeable dolomitized Waulsortian facies. Synchronous ongoing going hydrothermal dolomitization and breccia development.</a:t>
            </a:r>
          </a:p>
          <a:p>
            <a:pPr marL="171450" indent="-171450" algn="just">
              <a:buFont typeface="Arial" panose="020B0604020202020204" pitchFamily="34" charset="0"/>
              <a:buChar char="•"/>
            </a:pPr>
            <a:r>
              <a:rPr lang="en-US" sz="1600" i="1" dirty="0">
                <a:solidFill>
                  <a:schemeClr val="tx2"/>
                </a:solidFill>
              </a:rPr>
              <a:t>Strongest fluid flow and consequently replacement and grade at base contact of pyrite bodies. </a:t>
            </a:r>
          </a:p>
          <a:p>
            <a:pPr marL="171450" indent="-171450" algn="just">
              <a:buFont typeface="Arial" panose="020B0604020202020204" pitchFamily="34" charset="0"/>
              <a:buChar char="•"/>
            </a:pPr>
            <a:r>
              <a:rPr lang="en-US" sz="1600" i="1" dirty="0">
                <a:solidFill>
                  <a:schemeClr val="tx2"/>
                </a:solidFill>
              </a:rPr>
              <a:t>Development of new, northwest – southeast trending extensional fault arrays that provide additional conduits for base metal fluids.</a:t>
            </a:r>
          </a:p>
          <a:p>
            <a:pPr marL="171450" indent="-171450" algn="just">
              <a:buFont typeface="Arial" panose="020B0604020202020204" pitchFamily="34" charset="0"/>
              <a:buChar char="•"/>
            </a:pPr>
            <a:r>
              <a:rPr lang="en-US" sz="1600" i="1" dirty="0">
                <a:solidFill>
                  <a:schemeClr val="tx2"/>
                </a:solidFill>
              </a:rPr>
              <a:t>Associated dissolution affects Crosspatrick sedimentation.</a:t>
            </a:r>
          </a:p>
          <a:p>
            <a:pPr marL="171450" indent="-171450" algn="just">
              <a:buFont typeface="Arial" panose="020B0604020202020204" pitchFamily="34" charset="0"/>
              <a:buChar char="•"/>
            </a:pPr>
            <a:r>
              <a:rPr lang="en-US" sz="1600" i="1" dirty="0">
                <a:solidFill>
                  <a:schemeClr val="tx2"/>
                </a:solidFill>
              </a:rPr>
              <a:t>Replacement of oolite pyrites and dissolution breccias. Now in close juxtaposition with Waulsortian in hanging-wall. </a:t>
            </a:r>
          </a:p>
        </p:txBody>
      </p:sp>
    </p:spTree>
    <p:extLst>
      <p:ext uri="{BB962C8B-B14F-4D97-AF65-F5344CB8AC3E}">
        <p14:creationId xmlns:p14="http://schemas.microsoft.com/office/powerpoint/2010/main" val="32479901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93F3F17-BC77-3C48-E7E3-8471B052310D}"/>
              </a:ext>
            </a:extLst>
          </p:cNvPr>
          <p:cNvPicPr>
            <a:picLocks noChangeAspect="1"/>
          </p:cNvPicPr>
          <p:nvPr/>
        </p:nvPicPr>
        <p:blipFill rotWithShape="1">
          <a:blip r:embed="rId3"/>
          <a:srcRect b="38978"/>
          <a:stretch/>
        </p:blipFill>
        <p:spPr>
          <a:xfrm>
            <a:off x="238672" y="177454"/>
            <a:ext cx="11758550" cy="3657427"/>
          </a:xfrm>
          <a:prstGeom prst="rect">
            <a:avLst/>
          </a:prstGeom>
        </p:spPr>
      </p:pic>
      <p:sp>
        <p:nvSpPr>
          <p:cNvPr id="2" name="TextBox 1">
            <a:extLst>
              <a:ext uri="{FF2B5EF4-FFF2-40B4-BE49-F238E27FC236}">
                <a16:creationId xmlns:a16="http://schemas.microsoft.com/office/drawing/2014/main" id="{531D7D64-E9F8-C72C-A15F-9C8B7656A885}"/>
              </a:ext>
            </a:extLst>
          </p:cNvPr>
          <p:cNvSpPr txBox="1"/>
          <p:nvPr/>
        </p:nvSpPr>
        <p:spPr>
          <a:xfrm>
            <a:off x="123940" y="4051550"/>
            <a:ext cx="11873281" cy="1846659"/>
          </a:xfrm>
          <a:prstGeom prst="rect">
            <a:avLst/>
          </a:prstGeom>
          <a:noFill/>
        </p:spPr>
        <p:txBody>
          <a:bodyPr wrap="square" rtlCol="0">
            <a:spAutoFit/>
          </a:bodyPr>
          <a:lstStyle/>
          <a:p>
            <a:pPr algn="just"/>
            <a:r>
              <a:rPr lang="en-US" b="1" dirty="0">
                <a:solidFill>
                  <a:schemeClr val="tx2"/>
                </a:solidFill>
              </a:rPr>
              <a:t>E.   Cessation of extension, mineralization and post ore events</a:t>
            </a:r>
          </a:p>
          <a:p>
            <a:pPr marL="171450" indent="-171450" algn="just">
              <a:buFont typeface="Arial" panose="020B0604020202020204" pitchFamily="34" charset="0"/>
              <a:buChar char="•"/>
            </a:pPr>
            <a:r>
              <a:rPr lang="en-US" sz="1600" i="1" dirty="0">
                <a:solidFill>
                  <a:schemeClr val="tx2"/>
                </a:solidFill>
              </a:rPr>
              <a:t>Full displacement approx. 180m.</a:t>
            </a:r>
          </a:p>
          <a:p>
            <a:pPr marL="171450" indent="-171450" algn="just">
              <a:buFont typeface="Arial" panose="020B0604020202020204" pitchFamily="34" charset="0"/>
              <a:buChar char="•"/>
            </a:pPr>
            <a:r>
              <a:rPr lang="en-US" sz="1600" i="1" dirty="0">
                <a:solidFill>
                  <a:schemeClr val="tx2"/>
                </a:solidFill>
              </a:rPr>
              <a:t>Mineralization likely continues to end of extensional tectonic phase. </a:t>
            </a:r>
          </a:p>
          <a:p>
            <a:pPr marL="171450" indent="-171450" algn="just">
              <a:buFont typeface="Arial" panose="020B0604020202020204" pitchFamily="34" charset="0"/>
              <a:buChar char="•"/>
            </a:pPr>
            <a:r>
              <a:rPr lang="en-US" sz="1600" i="1" dirty="0">
                <a:solidFill>
                  <a:schemeClr val="tx2"/>
                </a:solidFill>
              </a:rPr>
              <a:t>Waulsortian thickness greatly reduced in areas of most intense mineralization.</a:t>
            </a:r>
          </a:p>
          <a:p>
            <a:pPr marL="171450" indent="-171450" algn="just">
              <a:buFont typeface="Arial" panose="020B0604020202020204" pitchFamily="34" charset="0"/>
              <a:buChar char="•"/>
            </a:pPr>
            <a:r>
              <a:rPr lang="en-US" sz="1600" i="1" dirty="0">
                <a:solidFill>
                  <a:schemeClr val="tx2"/>
                </a:solidFill>
              </a:rPr>
              <a:t>Late-stage Ni and Cu minerals develop in the oolite breccias and adjacent Waulsortian, now juxtaposed in the structural hanging-wall.</a:t>
            </a:r>
          </a:p>
          <a:p>
            <a:pPr marL="171450" indent="-171450" algn="just">
              <a:buFont typeface="Arial" panose="020B0604020202020204" pitchFamily="34" charset="0"/>
              <a:buChar char="•"/>
            </a:pPr>
            <a:r>
              <a:rPr lang="en-US" sz="1600" i="1" dirty="0">
                <a:solidFill>
                  <a:schemeClr val="tx2"/>
                </a:solidFill>
              </a:rPr>
              <a:t>Later inversion reactivates the extensional structures. Contact low-angle extensional structures are folded and the orebody is deformed up against ore-controlling faults as old fault segments are reactivated.</a:t>
            </a:r>
          </a:p>
        </p:txBody>
      </p:sp>
    </p:spTree>
    <p:extLst>
      <p:ext uri="{BB962C8B-B14F-4D97-AF65-F5344CB8AC3E}">
        <p14:creationId xmlns:p14="http://schemas.microsoft.com/office/powerpoint/2010/main" val="21491687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pic>
        <p:nvPicPr>
          <p:cNvPr id="130" name="Google Shape;130;p2" descr="Image result for seequent"/>
          <p:cNvPicPr preferRelativeResize="0"/>
          <p:nvPr/>
        </p:nvPicPr>
        <p:blipFill rotWithShape="1">
          <a:blip r:embed="rId3">
            <a:alphaModFix/>
          </a:blip>
          <a:srcRect/>
          <a:stretch/>
        </p:blipFill>
        <p:spPr>
          <a:xfrm>
            <a:off x="8694853" y="5600178"/>
            <a:ext cx="2266327" cy="360211"/>
          </a:xfrm>
          <a:prstGeom prst="rect">
            <a:avLst/>
          </a:prstGeom>
          <a:noFill/>
          <a:ln>
            <a:noFill/>
          </a:ln>
        </p:spPr>
      </p:pic>
      <p:pic>
        <p:nvPicPr>
          <p:cNvPr id="131" name="Google Shape;131;p2" descr="Image result for exploration and mining division"/>
          <p:cNvPicPr preferRelativeResize="0"/>
          <p:nvPr/>
        </p:nvPicPr>
        <p:blipFill rotWithShape="1">
          <a:blip r:embed="rId4">
            <a:alphaModFix/>
          </a:blip>
          <a:srcRect/>
          <a:stretch/>
        </p:blipFill>
        <p:spPr>
          <a:xfrm>
            <a:off x="6076287" y="1695797"/>
            <a:ext cx="1410073" cy="480589"/>
          </a:xfrm>
          <a:prstGeom prst="rect">
            <a:avLst/>
          </a:prstGeom>
          <a:noFill/>
          <a:ln>
            <a:noFill/>
          </a:ln>
        </p:spPr>
      </p:pic>
      <p:sp>
        <p:nvSpPr>
          <p:cNvPr id="132" name="Google Shape;132;p2"/>
          <p:cNvSpPr txBox="1"/>
          <p:nvPr/>
        </p:nvSpPr>
        <p:spPr>
          <a:xfrm>
            <a:off x="158714" y="388621"/>
            <a:ext cx="6192688" cy="52322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2800" b="0" i="0" u="none" strike="noStrike" kern="1200" cap="none" spc="0" normalizeH="0" baseline="0" noProof="0" dirty="0">
                <a:ln>
                  <a:noFill/>
                </a:ln>
                <a:solidFill>
                  <a:prstClr val="black"/>
                </a:solidFill>
                <a:effectLst/>
                <a:uLnTx/>
                <a:uFillTx/>
                <a:latin typeface="Calibri"/>
                <a:ea typeface="Calibri"/>
                <a:cs typeface="Calibri"/>
                <a:sym typeface="Calibri"/>
              </a:rPr>
              <a:t>With support from:</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33" name="Google Shape;133;p2" descr="https://i.forbesimg.com/media/lists/companies/boliden_416x416.jpg"/>
          <p:cNvPicPr preferRelativeResize="0"/>
          <p:nvPr/>
        </p:nvPicPr>
        <p:blipFill rotWithShape="1">
          <a:blip r:embed="rId5">
            <a:alphaModFix/>
          </a:blip>
          <a:srcRect t="39736" b="40274"/>
          <a:stretch/>
        </p:blipFill>
        <p:spPr>
          <a:xfrm>
            <a:off x="3292910" y="1712245"/>
            <a:ext cx="1987884" cy="397381"/>
          </a:xfrm>
          <a:prstGeom prst="rect">
            <a:avLst/>
          </a:prstGeom>
          <a:noFill/>
          <a:ln>
            <a:noFill/>
          </a:ln>
        </p:spPr>
      </p:pic>
      <p:pic>
        <p:nvPicPr>
          <p:cNvPr id="134" name="Google Shape;134;p2" descr="Image result for geological survey of ireland"/>
          <p:cNvPicPr preferRelativeResize="0"/>
          <p:nvPr/>
        </p:nvPicPr>
        <p:blipFill rotWithShape="1">
          <a:blip r:embed="rId6">
            <a:alphaModFix/>
          </a:blip>
          <a:srcRect l="3198" t="12188" r="3197" b="7700"/>
          <a:stretch/>
        </p:blipFill>
        <p:spPr>
          <a:xfrm>
            <a:off x="3292910" y="974599"/>
            <a:ext cx="1805518" cy="620953"/>
          </a:xfrm>
          <a:prstGeom prst="rect">
            <a:avLst/>
          </a:prstGeom>
          <a:noFill/>
          <a:ln>
            <a:noFill/>
          </a:ln>
        </p:spPr>
      </p:pic>
      <p:pic>
        <p:nvPicPr>
          <p:cNvPr id="135" name="Google Shape;135;p2" descr="Hannan Metals Limited"/>
          <p:cNvPicPr preferRelativeResize="0"/>
          <p:nvPr/>
        </p:nvPicPr>
        <p:blipFill rotWithShape="1">
          <a:blip r:embed="rId7">
            <a:alphaModFix/>
          </a:blip>
          <a:srcRect/>
          <a:stretch/>
        </p:blipFill>
        <p:spPr>
          <a:xfrm>
            <a:off x="6768785" y="1130999"/>
            <a:ext cx="2271869" cy="260029"/>
          </a:xfrm>
          <a:prstGeom prst="rect">
            <a:avLst/>
          </a:prstGeom>
          <a:noFill/>
          <a:ln>
            <a:noFill/>
          </a:ln>
        </p:spPr>
      </p:pic>
      <p:pic>
        <p:nvPicPr>
          <p:cNvPr id="137" name="Google Shape;137;p2" descr="Image result for teck"/>
          <p:cNvPicPr preferRelativeResize="0"/>
          <p:nvPr/>
        </p:nvPicPr>
        <p:blipFill rotWithShape="1">
          <a:blip r:embed="rId8">
            <a:alphaModFix/>
          </a:blip>
          <a:srcRect/>
          <a:stretch/>
        </p:blipFill>
        <p:spPr>
          <a:xfrm>
            <a:off x="5530165" y="1056535"/>
            <a:ext cx="1092245" cy="426376"/>
          </a:xfrm>
          <a:prstGeom prst="rect">
            <a:avLst/>
          </a:prstGeom>
          <a:noFill/>
          <a:ln>
            <a:noFill/>
          </a:ln>
        </p:spPr>
      </p:pic>
      <p:cxnSp>
        <p:nvCxnSpPr>
          <p:cNvPr id="138" name="Google Shape;138;p2"/>
          <p:cNvCxnSpPr/>
          <p:nvPr/>
        </p:nvCxnSpPr>
        <p:spPr>
          <a:xfrm>
            <a:off x="108678" y="2332832"/>
            <a:ext cx="11698095" cy="0"/>
          </a:xfrm>
          <a:prstGeom prst="straightConnector1">
            <a:avLst/>
          </a:prstGeom>
          <a:noFill/>
          <a:ln w="9525" cap="flat" cmpd="sng">
            <a:solidFill>
              <a:schemeClr val="dk1"/>
            </a:solidFill>
            <a:prstDash val="solid"/>
            <a:miter lim="800000"/>
            <a:headEnd type="none" w="sm" len="sm"/>
            <a:tailEnd type="none" w="sm" len="sm"/>
          </a:ln>
        </p:spPr>
      </p:cxnSp>
      <p:pic>
        <p:nvPicPr>
          <p:cNvPr id="139" name="Google Shape;139;p2"/>
          <p:cNvPicPr preferRelativeResize="0"/>
          <p:nvPr/>
        </p:nvPicPr>
        <p:blipFill rotWithShape="1">
          <a:blip r:embed="rId9">
            <a:alphaModFix/>
          </a:blip>
          <a:srcRect l="4703" t="22396" r="6408" b="22538"/>
          <a:stretch/>
        </p:blipFill>
        <p:spPr>
          <a:xfrm>
            <a:off x="278384" y="1327042"/>
            <a:ext cx="2616779" cy="644157"/>
          </a:xfrm>
          <a:prstGeom prst="rect">
            <a:avLst/>
          </a:prstGeom>
          <a:noFill/>
          <a:ln>
            <a:noFill/>
          </a:ln>
        </p:spPr>
      </p:pic>
      <p:sp>
        <p:nvSpPr>
          <p:cNvPr id="140" name="Google Shape;140;p2"/>
          <p:cNvSpPr txBox="1"/>
          <p:nvPr/>
        </p:nvSpPr>
        <p:spPr>
          <a:xfrm>
            <a:off x="59785" y="2614729"/>
            <a:ext cx="6990415" cy="2800726"/>
          </a:xfrm>
          <a:prstGeom prst="rect">
            <a:avLst/>
          </a:prstGeom>
          <a:solidFill>
            <a:schemeClr val="lt1"/>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000" b="0" i="0" u="none" strike="noStrike" kern="1200" cap="none" spc="0" normalizeH="0" baseline="0" noProof="0" dirty="0">
                <a:ln>
                  <a:noFill/>
                </a:ln>
                <a:solidFill>
                  <a:srgbClr val="44546A"/>
                </a:solidFill>
                <a:effectLst/>
                <a:uLnTx/>
                <a:uFillTx/>
                <a:latin typeface="Arial"/>
                <a:ea typeface="Arial"/>
                <a:cs typeface="Arial"/>
                <a:sym typeface="Arial"/>
              </a:rPr>
              <a:t>This presentation has emanated from research supported in part by:</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71450" marR="0" lvl="0" indent="-171450" algn="l" defTabSz="914400" rtl="0" eaLnBrk="1" fontAlgn="auto" latinLnBrk="0" hangingPunct="1">
              <a:lnSpc>
                <a:spcPct val="100000"/>
              </a:lnSpc>
              <a:spcBef>
                <a:spcPts val="0"/>
              </a:spcBef>
              <a:spcAft>
                <a:spcPts val="0"/>
              </a:spcAft>
              <a:buClr>
                <a:srgbClr val="44546A"/>
              </a:buClr>
              <a:buSzPts val="1000"/>
              <a:buFont typeface="Arial"/>
              <a:buChar char="•"/>
              <a:tabLst/>
              <a:defRPr/>
            </a:pPr>
            <a:r>
              <a:rPr kumimoji="0" lang="en-IE" sz="1000" b="0" i="0" u="none" strike="noStrike" kern="1200" cap="none" spc="0" normalizeH="0" baseline="0" noProof="0" dirty="0">
                <a:ln>
                  <a:noFill/>
                </a:ln>
                <a:solidFill>
                  <a:srgbClr val="44546A"/>
                </a:solidFill>
                <a:effectLst/>
                <a:uLnTx/>
                <a:uFillTx/>
                <a:latin typeface="Arial"/>
                <a:ea typeface="Arial"/>
                <a:cs typeface="Arial"/>
                <a:sym typeface="Arial"/>
              </a:rPr>
              <a:t>a research grant to </a:t>
            </a:r>
            <a:r>
              <a:rPr kumimoji="0" lang="en-IE" sz="1000" b="1" i="0" u="none" strike="noStrike" kern="1200" cap="none" spc="0" normalizeH="0" baseline="0" noProof="0" dirty="0">
                <a:ln>
                  <a:noFill/>
                </a:ln>
                <a:solidFill>
                  <a:srgbClr val="44546A"/>
                </a:solidFill>
                <a:effectLst/>
                <a:uLnTx/>
                <a:uFillTx/>
                <a:latin typeface="Arial"/>
                <a:ea typeface="Arial"/>
                <a:cs typeface="Arial"/>
                <a:sym typeface="Arial"/>
              </a:rPr>
              <a:t>iCRAG</a:t>
            </a:r>
            <a:r>
              <a:rPr kumimoji="0" lang="en-IE" sz="1000" b="0" i="0" u="none" strike="noStrike" kern="1200" cap="none" spc="0" normalizeH="0" baseline="0" noProof="0" dirty="0">
                <a:ln>
                  <a:noFill/>
                </a:ln>
                <a:solidFill>
                  <a:srgbClr val="44546A"/>
                </a:solidFill>
                <a:effectLst/>
                <a:uLnTx/>
                <a:uFillTx/>
                <a:latin typeface="Arial"/>
                <a:ea typeface="Arial"/>
                <a:cs typeface="Arial"/>
                <a:sym typeface="Arial"/>
              </a:rPr>
              <a:t> from Science Foundation Ireland (SFI) under Grant Number 13/RC/2092 and co-funded under the European Regional Development Fund and by iCRAG industry partners</a:t>
            </a:r>
          </a:p>
          <a:p>
            <a:pPr marL="171450" marR="0" lvl="0" indent="-171450" algn="l" defTabSz="914400" rtl="0" eaLnBrk="1" fontAlgn="auto" latinLnBrk="0" hangingPunct="1">
              <a:lnSpc>
                <a:spcPct val="100000"/>
              </a:lnSpc>
              <a:spcBef>
                <a:spcPts val="0"/>
              </a:spcBef>
              <a:spcAft>
                <a:spcPts val="0"/>
              </a:spcAft>
              <a:buClr>
                <a:srgbClr val="44546A"/>
              </a:buClr>
              <a:buSzPts val="1000"/>
              <a:buFont typeface="Arial"/>
              <a:buChar char="•"/>
              <a:tabLst/>
              <a:defRPr/>
            </a:pPr>
            <a:r>
              <a:rPr kumimoji="0" lang="en-IE" sz="1000" b="0" i="0" u="none" strike="noStrike" kern="1200" cap="none" spc="0" normalizeH="0" baseline="0" noProof="0" dirty="0">
                <a:ln>
                  <a:noFill/>
                </a:ln>
                <a:solidFill>
                  <a:srgbClr val="44546A"/>
                </a:solidFill>
                <a:effectLst/>
                <a:uLnTx/>
                <a:uFillTx/>
                <a:latin typeface="Arial"/>
                <a:ea typeface="+mn-ea"/>
                <a:cs typeface="Arial"/>
                <a:sym typeface="Arial"/>
              </a:rPr>
              <a:t>a research grant to </a:t>
            </a:r>
            <a:r>
              <a:rPr kumimoji="0" lang="en-IE" sz="1000" b="1" i="0" u="none" strike="noStrike" kern="1200" cap="none" spc="0" normalizeH="0" baseline="0" noProof="0" dirty="0">
                <a:ln>
                  <a:noFill/>
                </a:ln>
                <a:solidFill>
                  <a:srgbClr val="44546A"/>
                </a:solidFill>
                <a:effectLst/>
                <a:uLnTx/>
                <a:uFillTx/>
                <a:latin typeface="Arial"/>
                <a:ea typeface="+mn-ea"/>
                <a:cs typeface="Arial"/>
                <a:sym typeface="Arial"/>
              </a:rPr>
              <a:t>iCRAG2</a:t>
            </a:r>
            <a:r>
              <a:rPr kumimoji="0" lang="en-IE" sz="1000" b="0" i="0" u="none" strike="noStrike" kern="1200" cap="none" spc="0" normalizeH="0" baseline="0" noProof="0" dirty="0">
                <a:ln>
                  <a:noFill/>
                </a:ln>
                <a:solidFill>
                  <a:srgbClr val="44546A"/>
                </a:solidFill>
                <a:effectLst/>
                <a:uLnTx/>
                <a:uFillTx/>
                <a:latin typeface="Arial"/>
                <a:ea typeface="+mn-ea"/>
                <a:cs typeface="Arial"/>
                <a:sym typeface="Arial"/>
              </a:rPr>
              <a:t> from Science Foundation Ireland (SRI) under Grant Number 13/RC/2092_2</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71450" marR="0" lvl="0" indent="-171450" algn="l" defTabSz="914400" rtl="0" eaLnBrk="1" fontAlgn="auto" latinLnBrk="0" hangingPunct="1">
              <a:lnSpc>
                <a:spcPct val="100000"/>
              </a:lnSpc>
              <a:spcBef>
                <a:spcPts val="0"/>
              </a:spcBef>
              <a:spcAft>
                <a:spcPts val="0"/>
              </a:spcAft>
              <a:buClr>
                <a:srgbClr val="44546A"/>
              </a:buClr>
              <a:buSzPts val="1000"/>
              <a:buFont typeface="Arial"/>
              <a:buChar char="•"/>
              <a:tabLst/>
              <a:defRPr/>
            </a:pPr>
            <a:r>
              <a:rPr kumimoji="0" lang="en-IE" sz="1000" b="0" i="0" u="none" strike="noStrike" kern="1200" cap="none" spc="0" normalizeH="0" baseline="0" noProof="0" dirty="0">
                <a:ln>
                  <a:noFill/>
                </a:ln>
                <a:solidFill>
                  <a:srgbClr val="44546A"/>
                </a:solidFill>
                <a:effectLst/>
                <a:uLnTx/>
                <a:uFillTx/>
                <a:latin typeface="Arial"/>
                <a:ea typeface="Arial"/>
                <a:cs typeface="Arial"/>
                <a:sym typeface="Arial"/>
              </a:rPr>
              <a:t>the Horizon 2020 research and innovation programme under the </a:t>
            </a:r>
            <a:r>
              <a:rPr kumimoji="0" lang="en-IE" sz="1000" b="1" i="0" u="none" strike="noStrike" kern="1200" cap="none" spc="0" normalizeH="0" baseline="0" noProof="0" dirty="0">
                <a:ln>
                  <a:noFill/>
                </a:ln>
                <a:solidFill>
                  <a:srgbClr val="44546A"/>
                </a:solidFill>
                <a:effectLst/>
                <a:uLnTx/>
                <a:uFillTx/>
                <a:latin typeface="Arial"/>
                <a:ea typeface="Arial"/>
                <a:cs typeface="Arial"/>
                <a:sym typeface="Arial"/>
              </a:rPr>
              <a:t>Marie </a:t>
            </a:r>
            <a:r>
              <a:rPr kumimoji="0" lang="en-IE" sz="1000" b="1" i="0" u="none" strike="noStrike" kern="1200" cap="none" spc="0" normalizeH="0" baseline="0" noProof="0" dirty="0" err="1">
                <a:ln>
                  <a:noFill/>
                </a:ln>
                <a:solidFill>
                  <a:srgbClr val="44546A"/>
                </a:solidFill>
                <a:effectLst/>
                <a:uLnTx/>
                <a:uFillTx/>
                <a:latin typeface="Arial"/>
                <a:ea typeface="Arial"/>
                <a:cs typeface="Arial"/>
                <a:sym typeface="Arial"/>
              </a:rPr>
              <a:t>Skłodowska</a:t>
            </a:r>
            <a:r>
              <a:rPr kumimoji="0" lang="en-IE" sz="1000" b="1" i="0" u="none" strike="noStrike" kern="1200" cap="none" spc="0" normalizeH="0" baseline="0" noProof="0" dirty="0">
                <a:ln>
                  <a:noFill/>
                </a:ln>
                <a:solidFill>
                  <a:srgbClr val="44546A"/>
                </a:solidFill>
                <a:effectLst/>
                <a:uLnTx/>
                <a:uFillTx/>
                <a:latin typeface="Arial"/>
                <a:ea typeface="Arial"/>
                <a:cs typeface="Arial"/>
                <a:sym typeface="Arial"/>
              </a:rPr>
              <a:t>-Curie Individual Fellowship</a:t>
            </a:r>
            <a:r>
              <a:rPr kumimoji="0" lang="en-IE" sz="1000" b="0" i="0" u="none" strike="noStrike" kern="1200" cap="none" spc="0" normalizeH="0" baseline="0" noProof="0" dirty="0">
                <a:ln>
                  <a:noFill/>
                </a:ln>
                <a:solidFill>
                  <a:srgbClr val="44546A"/>
                </a:solidFill>
                <a:effectLst/>
                <a:uLnTx/>
                <a:uFillTx/>
                <a:latin typeface="Arial"/>
                <a:ea typeface="Arial"/>
                <a:cs typeface="Arial"/>
                <a:sym typeface="Arial"/>
              </a:rPr>
              <a:t> grant agreement No. 745945,</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71450" marR="0" lvl="0" indent="-171450" algn="l" defTabSz="914400" rtl="0" eaLnBrk="1" fontAlgn="auto" latinLnBrk="0" hangingPunct="1">
              <a:lnSpc>
                <a:spcPct val="100000"/>
              </a:lnSpc>
              <a:spcBef>
                <a:spcPts val="0"/>
              </a:spcBef>
              <a:spcAft>
                <a:spcPts val="0"/>
              </a:spcAft>
              <a:buClr>
                <a:srgbClr val="44546A"/>
              </a:buClr>
              <a:buSzPts val="1000"/>
              <a:buFont typeface="Arial"/>
              <a:buChar char="•"/>
              <a:tabLst/>
              <a:defRPr/>
            </a:pPr>
            <a:r>
              <a:rPr kumimoji="0" lang="en-IE" sz="1000" b="0" i="0" u="none" strike="noStrike" kern="1200" cap="none" spc="0" normalizeH="0" baseline="0" noProof="0" dirty="0">
                <a:ln>
                  <a:noFill/>
                </a:ln>
                <a:solidFill>
                  <a:srgbClr val="44546A"/>
                </a:solidFill>
                <a:effectLst/>
                <a:uLnTx/>
                <a:uFillTx/>
                <a:latin typeface="Arial"/>
                <a:ea typeface="Arial"/>
                <a:cs typeface="Arial"/>
                <a:sym typeface="Arial"/>
              </a:rPr>
              <a:t>a </a:t>
            </a:r>
            <a:r>
              <a:rPr kumimoji="0" lang="en-IE" sz="1000" b="1" i="0" u="none" strike="noStrike" kern="1200" cap="none" spc="0" normalizeH="0" baseline="0" noProof="0" dirty="0">
                <a:ln>
                  <a:noFill/>
                </a:ln>
                <a:solidFill>
                  <a:srgbClr val="44546A"/>
                </a:solidFill>
                <a:effectLst/>
                <a:uLnTx/>
                <a:uFillTx/>
                <a:latin typeface="Arial"/>
                <a:ea typeface="Arial"/>
                <a:cs typeface="Arial"/>
                <a:sym typeface="Arial"/>
              </a:rPr>
              <a:t>research professorship</a:t>
            </a:r>
            <a:r>
              <a:rPr kumimoji="0" lang="en-IE" sz="1000" b="0" i="0" u="none" strike="noStrike" kern="1200" cap="none" spc="0" normalizeH="0" baseline="0" noProof="0" dirty="0">
                <a:ln>
                  <a:noFill/>
                </a:ln>
                <a:solidFill>
                  <a:srgbClr val="44546A"/>
                </a:solidFill>
                <a:effectLst/>
                <a:uLnTx/>
                <a:uFillTx/>
                <a:latin typeface="Arial"/>
                <a:ea typeface="Arial"/>
                <a:cs typeface="Arial"/>
                <a:sym typeface="Arial"/>
              </a:rPr>
              <a:t> grant to UCD from Science Foundation Ireland (SFI) under Grant Number 16/SP/4319,</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71450" marR="0" lvl="0" indent="-171450" algn="l" defTabSz="914400" rtl="0" eaLnBrk="1" fontAlgn="auto" latinLnBrk="0" hangingPunct="1">
              <a:lnSpc>
                <a:spcPct val="100000"/>
              </a:lnSpc>
              <a:spcBef>
                <a:spcPts val="0"/>
              </a:spcBef>
              <a:spcAft>
                <a:spcPts val="0"/>
              </a:spcAft>
              <a:buClr>
                <a:srgbClr val="44546A"/>
              </a:buClr>
              <a:buSzPts val="1000"/>
              <a:buFont typeface="Arial"/>
              <a:buChar char="•"/>
              <a:tabLst/>
              <a:defRPr/>
            </a:pPr>
            <a:r>
              <a:rPr kumimoji="0" lang="en-IE" sz="1000" b="0" i="0" u="none" strike="noStrike" kern="1200" cap="none" spc="0" normalizeH="0" baseline="0" noProof="0" dirty="0">
                <a:ln>
                  <a:noFill/>
                </a:ln>
                <a:solidFill>
                  <a:srgbClr val="44546A"/>
                </a:solidFill>
                <a:effectLst/>
                <a:uLnTx/>
                <a:uFillTx/>
                <a:latin typeface="Arial"/>
                <a:ea typeface="Arial"/>
                <a:cs typeface="Arial"/>
                <a:sym typeface="Arial"/>
              </a:rPr>
              <a:t>an </a:t>
            </a:r>
            <a:r>
              <a:rPr kumimoji="0" lang="en-IE" sz="1000" b="1" i="0" u="none" strike="noStrike" kern="1200" cap="none" spc="0" normalizeH="0" baseline="0" noProof="0" dirty="0">
                <a:ln>
                  <a:noFill/>
                </a:ln>
                <a:solidFill>
                  <a:srgbClr val="44546A"/>
                </a:solidFill>
                <a:effectLst/>
                <a:uLnTx/>
                <a:uFillTx/>
                <a:latin typeface="Arial"/>
                <a:ea typeface="Arial"/>
                <a:cs typeface="Arial"/>
                <a:sym typeface="Arial"/>
              </a:rPr>
              <a:t>SFI Industry Fellowship </a:t>
            </a:r>
            <a:r>
              <a:rPr kumimoji="0" lang="en-IE" sz="1000" b="0" i="0" u="none" strike="noStrike" kern="1200" cap="none" spc="0" normalizeH="0" baseline="0" noProof="0" dirty="0">
                <a:ln>
                  <a:noFill/>
                </a:ln>
                <a:solidFill>
                  <a:srgbClr val="44546A"/>
                </a:solidFill>
                <a:effectLst/>
                <a:uLnTx/>
                <a:uFillTx/>
                <a:latin typeface="Arial"/>
                <a:ea typeface="Arial"/>
                <a:cs typeface="Arial"/>
                <a:sym typeface="Arial"/>
              </a:rPr>
              <a:t>research grant from Science Foundation Ireland (SFI) under Grant Number 18/IF/6330 and co-funded by Teck,</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71450" marR="0" lvl="0" indent="-171450" algn="l" defTabSz="914400" rtl="0" eaLnBrk="1" fontAlgn="auto" latinLnBrk="0" hangingPunct="1">
              <a:lnSpc>
                <a:spcPct val="100000"/>
              </a:lnSpc>
              <a:spcBef>
                <a:spcPts val="0"/>
              </a:spcBef>
              <a:spcAft>
                <a:spcPts val="0"/>
              </a:spcAft>
              <a:buClr>
                <a:srgbClr val="44546A"/>
              </a:buClr>
              <a:buSzPts val="1000"/>
              <a:buFont typeface="Arial"/>
              <a:buChar char="•"/>
              <a:tabLst/>
              <a:defRPr/>
            </a:pPr>
            <a:r>
              <a:rPr kumimoji="0" lang="en-IE" sz="1000" b="0" i="0" u="none" strike="noStrike" kern="1200" cap="none" spc="0" normalizeH="0" baseline="0" noProof="0" dirty="0">
                <a:ln>
                  <a:noFill/>
                </a:ln>
                <a:solidFill>
                  <a:srgbClr val="44546A"/>
                </a:solidFill>
                <a:effectLst/>
                <a:uLnTx/>
                <a:uFillTx/>
                <a:latin typeface="Arial"/>
                <a:ea typeface="Arial"/>
                <a:cs typeface="Arial"/>
                <a:sym typeface="Arial"/>
              </a:rPr>
              <a:t>a grant to contribute to the </a:t>
            </a:r>
            <a:r>
              <a:rPr kumimoji="0" lang="en-IE" sz="1000" b="1" i="0" u="none" strike="noStrike" kern="1200" cap="none" spc="0" normalizeH="0" baseline="0" noProof="0" dirty="0">
                <a:ln>
                  <a:noFill/>
                </a:ln>
                <a:solidFill>
                  <a:srgbClr val="44546A"/>
                </a:solidFill>
                <a:effectLst/>
                <a:uLnTx/>
                <a:uFillTx/>
                <a:latin typeface="Arial"/>
                <a:ea typeface="Arial"/>
                <a:cs typeface="Arial"/>
                <a:sym typeface="Arial"/>
              </a:rPr>
              <a:t>Blue Book project</a:t>
            </a:r>
            <a:r>
              <a:rPr kumimoji="0" lang="en-IE" sz="1000" b="0" i="0" u="none" strike="noStrike" kern="1200" cap="none" spc="0" normalizeH="0" baseline="0" noProof="0" dirty="0">
                <a:ln>
                  <a:noFill/>
                </a:ln>
                <a:solidFill>
                  <a:srgbClr val="44546A"/>
                </a:solidFill>
                <a:effectLst/>
                <a:uLnTx/>
                <a:uFillTx/>
                <a:latin typeface="Arial"/>
                <a:ea typeface="Arial"/>
                <a:cs typeface="Arial"/>
                <a:sym typeface="Arial"/>
              </a:rPr>
              <a:t> from Geological Survey Ireland through a Memorandum of Understanding with UCD.</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71450" marR="0" lvl="0" indent="-107950" algn="l" defTabSz="914400" rtl="0" eaLnBrk="1" fontAlgn="auto" latinLnBrk="0" hangingPunct="1">
              <a:lnSpc>
                <a:spcPct val="100000"/>
              </a:lnSpc>
              <a:spcBef>
                <a:spcPts val="0"/>
              </a:spcBef>
              <a:spcAft>
                <a:spcPts val="0"/>
              </a:spcAft>
              <a:buClr>
                <a:prstClr val="black"/>
              </a:buClr>
              <a:buSzPts val="1000"/>
              <a:buFont typeface="Arial"/>
              <a:buNone/>
              <a:tabLst/>
              <a:defRPr/>
            </a:pPr>
            <a:endParaRPr kumimoji="0" sz="1000" b="0" i="0" u="none" strike="noStrike" kern="1200" cap="none" spc="0" normalizeH="0" baseline="0" noProof="0" dirty="0">
              <a:ln>
                <a:noFill/>
              </a:ln>
              <a:solidFill>
                <a:srgbClr val="44546A"/>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000" b="0" i="0" u="none" strike="noStrike" kern="1200" cap="none" spc="0" normalizeH="0" baseline="0" noProof="0" dirty="0">
                <a:ln>
                  <a:noFill/>
                </a:ln>
                <a:solidFill>
                  <a:srgbClr val="44546A"/>
                </a:solidFill>
                <a:effectLst/>
                <a:uLnTx/>
                <a:uFillTx/>
                <a:latin typeface="Arial"/>
                <a:ea typeface="Arial"/>
                <a:cs typeface="Arial"/>
                <a:sym typeface="Arial"/>
              </a:rPr>
              <a:t>The authors would like to thank the Geological Survey Ireland (GSI), Exploration and Mining Division (EMD), and Petroleum Affairs Division (PAD) of the Department of Communications, Climate Action and Environment (DCCAE), Ireland, for providing access to released well, seismic and potential field datasets.</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00" b="0" i="0" u="none" strike="noStrike" kern="1200" cap="none" spc="0" normalizeH="0" baseline="0" noProof="0" dirty="0">
              <a:ln>
                <a:noFill/>
              </a:ln>
              <a:solidFill>
                <a:srgbClr val="44546A"/>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E" sz="1600" b="0" i="1" u="none" strike="noStrike" kern="1200" cap="none" spc="0" normalizeH="0" baseline="0" noProof="0" dirty="0">
                <a:ln>
                  <a:noFill/>
                </a:ln>
                <a:solidFill>
                  <a:srgbClr val="44546A"/>
                </a:solidFill>
                <a:effectLst/>
                <a:uLnTx/>
                <a:uFillTx/>
                <a:latin typeface="Arial"/>
                <a:ea typeface="Arial"/>
                <a:cs typeface="Arial"/>
                <a:sym typeface="Arial"/>
              </a:rPr>
              <a:t>All rights reserved on the content, images and data within this presentation.</a:t>
            </a:r>
            <a:endParaRPr kumimoji="0" sz="1100" b="0" i="1" u="none" strike="noStrike" kern="1200" cap="none" spc="0" normalizeH="0" baseline="0" noProof="0" dirty="0">
              <a:ln>
                <a:noFill/>
              </a:ln>
              <a:solidFill>
                <a:srgbClr val="44546A"/>
              </a:solidFill>
              <a:effectLst/>
              <a:uLnTx/>
              <a:uFillTx/>
              <a:latin typeface="Arial"/>
              <a:ea typeface="Arial"/>
              <a:cs typeface="Arial"/>
              <a:sym typeface="Arial"/>
            </a:endParaRPr>
          </a:p>
        </p:txBody>
      </p:sp>
      <p:pic>
        <p:nvPicPr>
          <p:cNvPr id="141" name="Google Shape;141;p2"/>
          <p:cNvPicPr preferRelativeResize="0"/>
          <p:nvPr/>
        </p:nvPicPr>
        <p:blipFill rotWithShape="1">
          <a:blip r:embed="rId10">
            <a:alphaModFix/>
          </a:blip>
          <a:srcRect/>
          <a:stretch/>
        </p:blipFill>
        <p:spPr>
          <a:xfrm>
            <a:off x="-2577" y="5988439"/>
            <a:ext cx="5221783" cy="513618"/>
          </a:xfrm>
          <a:prstGeom prst="rect">
            <a:avLst/>
          </a:prstGeom>
          <a:noFill/>
          <a:ln>
            <a:noFill/>
          </a:ln>
        </p:spPr>
      </p:pic>
      <p:pic>
        <p:nvPicPr>
          <p:cNvPr id="142" name="Google Shape;142;p2"/>
          <p:cNvPicPr preferRelativeResize="0"/>
          <p:nvPr/>
        </p:nvPicPr>
        <p:blipFill rotWithShape="1">
          <a:blip r:embed="rId11">
            <a:alphaModFix/>
          </a:blip>
          <a:srcRect t="10239" b="11522"/>
          <a:stretch/>
        </p:blipFill>
        <p:spPr>
          <a:xfrm>
            <a:off x="5530165" y="5939845"/>
            <a:ext cx="962647" cy="628887"/>
          </a:xfrm>
          <a:prstGeom prst="rect">
            <a:avLst/>
          </a:prstGeom>
          <a:noFill/>
          <a:ln>
            <a:noFill/>
          </a:ln>
        </p:spPr>
      </p:pic>
      <p:pic>
        <p:nvPicPr>
          <p:cNvPr id="143" name="Google Shape;143;p2"/>
          <p:cNvPicPr preferRelativeResize="0"/>
          <p:nvPr/>
        </p:nvPicPr>
        <p:blipFill rotWithShape="1">
          <a:blip r:embed="rId12">
            <a:alphaModFix/>
          </a:blip>
          <a:srcRect/>
          <a:stretch/>
        </p:blipFill>
        <p:spPr>
          <a:xfrm>
            <a:off x="6725511" y="5988439"/>
            <a:ext cx="614530" cy="596105"/>
          </a:xfrm>
          <a:prstGeom prst="rect">
            <a:avLst/>
          </a:prstGeom>
          <a:noFill/>
          <a:ln>
            <a:noFill/>
          </a:ln>
        </p:spPr>
      </p:pic>
      <p:pic>
        <p:nvPicPr>
          <p:cNvPr id="144" name="Google Shape;144;p2"/>
          <p:cNvPicPr preferRelativeResize="0"/>
          <p:nvPr/>
        </p:nvPicPr>
        <p:blipFill rotWithShape="1">
          <a:blip r:embed="rId13">
            <a:alphaModFix/>
          </a:blip>
          <a:srcRect/>
          <a:stretch/>
        </p:blipFill>
        <p:spPr>
          <a:xfrm>
            <a:off x="7965243" y="1618892"/>
            <a:ext cx="1705492" cy="444903"/>
          </a:xfrm>
          <a:prstGeom prst="rect">
            <a:avLst/>
          </a:prstGeom>
          <a:noFill/>
          <a:ln>
            <a:noFill/>
          </a:ln>
        </p:spPr>
      </p:pic>
      <p:pic>
        <p:nvPicPr>
          <p:cNvPr id="145" name="Google Shape;145;p2"/>
          <p:cNvPicPr preferRelativeResize="0"/>
          <p:nvPr/>
        </p:nvPicPr>
        <p:blipFill rotWithShape="1">
          <a:blip r:embed="rId14">
            <a:alphaModFix/>
          </a:blip>
          <a:srcRect/>
          <a:stretch/>
        </p:blipFill>
        <p:spPr>
          <a:xfrm>
            <a:off x="9706684" y="1086780"/>
            <a:ext cx="1049004" cy="370675"/>
          </a:xfrm>
          <a:prstGeom prst="rect">
            <a:avLst/>
          </a:prstGeom>
          <a:noFill/>
          <a:ln>
            <a:noFill/>
          </a:ln>
        </p:spPr>
      </p:pic>
      <p:pic>
        <p:nvPicPr>
          <p:cNvPr id="146" name="Google Shape;146;p2"/>
          <p:cNvPicPr preferRelativeResize="0"/>
          <p:nvPr/>
        </p:nvPicPr>
        <p:blipFill rotWithShape="1">
          <a:blip r:embed="rId15">
            <a:alphaModFix/>
          </a:blip>
          <a:srcRect/>
          <a:stretch/>
        </p:blipFill>
        <p:spPr>
          <a:xfrm>
            <a:off x="10446479" y="2010882"/>
            <a:ext cx="1489467" cy="214069"/>
          </a:xfrm>
          <a:prstGeom prst="rect">
            <a:avLst/>
          </a:prstGeom>
          <a:noFill/>
          <a:ln>
            <a:noFill/>
          </a:ln>
        </p:spPr>
      </p:pic>
      <p:pic>
        <p:nvPicPr>
          <p:cNvPr id="147" name="Google Shape;147;p2"/>
          <p:cNvPicPr preferRelativeResize="0"/>
          <p:nvPr/>
        </p:nvPicPr>
        <p:blipFill rotWithShape="1">
          <a:blip r:embed="rId16">
            <a:alphaModFix/>
          </a:blip>
          <a:srcRect/>
          <a:stretch/>
        </p:blipFill>
        <p:spPr>
          <a:xfrm>
            <a:off x="9819531" y="1628975"/>
            <a:ext cx="2198216" cy="338525"/>
          </a:xfrm>
          <a:prstGeom prst="rect">
            <a:avLst/>
          </a:prstGeom>
          <a:noFill/>
          <a:ln>
            <a:noFill/>
          </a:ln>
        </p:spPr>
      </p:pic>
      <p:sp>
        <p:nvSpPr>
          <p:cNvPr id="148" name="Google Shape;148;p2"/>
          <p:cNvSpPr txBox="1">
            <a:spLocks noGrp="1"/>
          </p:cNvSpPr>
          <p:nvPr>
            <p:ph type="body" idx="1"/>
          </p:nvPr>
        </p:nvSpPr>
        <p:spPr>
          <a:xfrm>
            <a:off x="4271798" y="1491"/>
            <a:ext cx="7920567" cy="404961"/>
          </a:xfrm>
          <a:prstGeom prst="rect">
            <a:avLst/>
          </a:prstGeom>
          <a:noFill/>
          <a:ln>
            <a:noFill/>
          </a:ln>
        </p:spPr>
        <p:txBody>
          <a:bodyPr spcFirstLastPara="1" wrap="square" lIns="91425" tIns="45700" rIns="91425" bIns="45700" anchor="ctr" anchorCtr="0">
            <a:noAutofit/>
          </a:bodyPr>
          <a:lstStyle/>
          <a:p>
            <a:pPr marL="0" lvl="0" indent="0" algn="r" rtl="0">
              <a:lnSpc>
                <a:spcPct val="90000"/>
              </a:lnSpc>
              <a:spcBef>
                <a:spcPts val="0"/>
              </a:spcBef>
              <a:spcAft>
                <a:spcPts val="0"/>
              </a:spcAft>
              <a:buClr>
                <a:srgbClr val="F2F2F2"/>
              </a:buClr>
              <a:buSzPts val="2400"/>
              <a:buNone/>
            </a:pPr>
            <a:r>
              <a:rPr lang="en-IE" dirty="0"/>
              <a:t>Acknowledgments</a:t>
            </a:r>
            <a:endParaRPr dirty="0"/>
          </a:p>
        </p:txBody>
      </p:sp>
      <p:pic>
        <p:nvPicPr>
          <p:cNvPr id="149" name="Google Shape;149;p2"/>
          <p:cNvPicPr preferRelativeResize="0"/>
          <p:nvPr/>
        </p:nvPicPr>
        <p:blipFill rotWithShape="1">
          <a:blip r:embed="rId17">
            <a:alphaModFix/>
          </a:blip>
          <a:srcRect r="1024" b="-1"/>
          <a:stretch/>
        </p:blipFill>
        <p:spPr>
          <a:xfrm>
            <a:off x="11191213" y="974599"/>
            <a:ext cx="519508" cy="487023"/>
          </a:xfrm>
          <a:prstGeom prst="rect">
            <a:avLst/>
          </a:prstGeom>
          <a:noFill/>
          <a:ln>
            <a:noFill/>
          </a:ln>
        </p:spPr>
      </p:pic>
      <p:sp>
        <p:nvSpPr>
          <p:cNvPr id="151" name="Google Shape;151;p2"/>
          <p:cNvSpPr txBox="1"/>
          <p:nvPr/>
        </p:nvSpPr>
        <p:spPr>
          <a:xfrm>
            <a:off x="7916332" y="2499612"/>
            <a:ext cx="4544088" cy="52322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2800" b="0" i="0" u="none" strike="noStrike" kern="1200" cap="none" spc="0" normalizeH="0" baseline="0" noProof="0" dirty="0">
                <a:ln>
                  <a:noFill/>
                </a:ln>
                <a:solidFill>
                  <a:prstClr val="black"/>
                </a:solidFill>
                <a:effectLst/>
                <a:uLnTx/>
                <a:uFillTx/>
                <a:latin typeface="Calibri"/>
                <a:ea typeface="Calibri"/>
                <a:cs typeface="Calibri"/>
                <a:sym typeface="Calibri"/>
              </a:rPr>
              <a:t>Academic Software licences</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52" name="Google Shape;152;p2"/>
          <p:cNvPicPr preferRelativeResize="0"/>
          <p:nvPr/>
        </p:nvPicPr>
        <p:blipFill rotWithShape="1">
          <a:blip r:embed="rId18">
            <a:alphaModFix/>
          </a:blip>
          <a:srcRect/>
          <a:stretch/>
        </p:blipFill>
        <p:spPr>
          <a:xfrm>
            <a:off x="10115587" y="4956425"/>
            <a:ext cx="1691186" cy="333625"/>
          </a:xfrm>
          <a:prstGeom prst="rect">
            <a:avLst/>
          </a:prstGeom>
          <a:noFill/>
          <a:ln>
            <a:noFill/>
          </a:ln>
        </p:spPr>
      </p:pic>
      <p:pic>
        <p:nvPicPr>
          <p:cNvPr id="153" name="Google Shape;153;p2"/>
          <p:cNvPicPr preferRelativeResize="0"/>
          <p:nvPr/>
        </p:nvPicPr>
        <p:blipFill rotWithShape="1">
          <a:blip r:embed="rId19">
            <a:alphaModFix/>
          </a:blip>
          <a:srcRect/>
          <a:stretch/>
        </p:blipFill>
        <p:spPr>
          <a:xfrm>
            <a:off x="8163528" y="4549127"/>
            <a:ext cx="1470988" cy="656697"/>
          </a:xfrm>
          <a:prstGeom prst="rect">
            <a:avLst/>
          </a:prstGeom>
          <a:noFill/>
          <a:ln>
            <a:noFill/>
          </a:ln>
        </p:spPr>
      </p:pic>
      <p:pic>
        <p:nvPicPr>
          <p:cNvPr id="154" name="Google Shape;154;p2"/>
          <p:cNvPicPr preferRelativeResize="0"/>
          <p:nvPr/>
        </p:nvPicPr>
        <p:blipFill rotWithShape="1">
          <a:blip r:embed="rId20">
            <a:alphaModFix/>
          </a:blip>
          <a:srcRect/>
          <a:stretch/>
        </p:blipFill>
        <p:spPr>
          <a:xfrm>
            <a:off x="7839716" y="3022832"/>
            <a:ext cx="1866968" cy="1100149"/>
          </a:xfrm>
          <a:prstGeom prst="rect">
            <a:avLst/>
          </a:prstGeom>
          <a:noFill/>
          <a:ln>
            <a:noFill/>
          </a:ln>
        </p:spPr>
      </p:pic>
      <p:pic>
        <p:nvPicPr>
          <p:cNvPr id="155" name="Google Shape;155;p2" descr="Image result for emerson"/>
          <p:cNvPicPr preferRelativeResize="0"/>
          <p:nvPr/>
        </p:nvPicPr>
        <p:blipFill rotWithShape="1">
          <a:blip r:embed="rId21">
            <a:alphaModFix/>
          </a:blip>
          <a:srcRect/>
          <a:stretch/>
        </p:blipFill>
        <p:spPr>
          <a:xfrm>
            <a:off x="10324313" y="3803412"/>
            <a:ext cx="1599378" cy="995641"/>
          </a:xfrm>
          <a:prstGeom prst="rect">
            <a:avLst/>
          </a:prstGeom>
          <a:noFill/>
          <a:ln>
            <a:noFill/>
          </a:ln>
        </p:spPr>
      </p:pic>
      <p:pic>
        <p:nvPicPr>
          <p:cNvPr id="156" name="Google Shape;156;p2" descr="A close up of a logo&#10;&#10;Description automatically generated"/>
          <p:cNvPicPr preferRelativeResize="0"/>
          <p:nvPr/>
        </p:nvPicPr>
        <p:blipFill rotWithShape="1">
          <a:blip r:embed="rId22">
            <a:alphaModFix/>
          </a:blip>
          <a:srcRect/>
          <a:stretch/>
        </p:blipFill>
        <p:spPr>
          <a:xfrm>
            <a:off x="10335340" y="3048633"/>
            <a:ext cx="1456066" cy="617952"/>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8FEB62D-08B7-14DE-247D-9BE71CFD5792}"/>
              </a:ext>
            </a:extLst>
          </p:cNvPr>
          <p:cNvPicPr>
            <a:picLocks noChangeAspect="1"/>
          </p:cNvPicPr>
          <p:nvPr/>
        </p:nvPicPr>
        <p:blipFill rotWithShape="1">
          <a:blip r:embed="rId3" cstate="print">
            <a:alphaModFix amt="67000"/>
            <a:extLst>
              <a:ext uri="{28A0092B-C50C-407E-A947-70E740481C1C}">
                <a14:useLocalDpi xmlns:a14="http://schemas.microsoft.com/office/drawing/2010/main" val="0"/>
              </a:ext>
            </a:extLst>
          </a:blip>
          <a:srcRect l="21748" t="34887"/>
          <a:stretch/>
        </p:blipFill>
        <p:spPr>
          <a:xfrm>
            <a:off x="183305" y="544040"/>
            <a:ext cx="5755535" cy="5885336"/>
          </a:xfrm>
          <a:prstGeom prst="rect">
            <a:avLst/>
          </a:prstGeom>
          <a:ln w="6350">
            <a:solidFill>
              <a:schemeClr val="tx2"/>
            </a:solidFill>
          </a:ln>
        </p:spPr>
      </p:pic>
      <p:sp>
        <p:nvSpPr>
          <p:cNvPr id="3" name="TextBox 2">
            <a:extLst>
              <a:ext uri="{FF2B5EF4-FFF2-40B4-BE49-F238E27FC236}">
                <a16:creationId xmlns:a16="http://schemas.microsoft.com/office/drawing/2014/main" id="{0CCF0ECC-6C07-D1A7-56B7-D4F27BAF80FF}"/>
              </a:ext>
            </a:extLst>
          </p:cNvPr>
          <p:cNvSpPr txBox="1"/>
          <p:nvPr/>
        </p:nvSpPr>
        <p:spPr>
          <a:xfrm>
            <a:off x="130453" y="6239552"/>
            <a:ext cx="1487908" cy="230832"/>
          </a:xfrm>
          <a:prstGeom prst="rect">
            <a:avLst/>
          </a:prstGeom>
          <a:noFill/>
        </p:spPr>
        <p:txBody>
          <a:bodyPr wrap="none" rtlCol="0">
            <a:spAutoFit/>
          </a:bodyPr>
          <a:lstStyle/>
          <a:p>
            <a:r>
              <a:rPr lang="en-IE" sz="900" i="1" dirty="0"/>
              <a:t>Geological Survey of Ireland</a:t>
            </a:r>
          </a:p>
        </p:txBody>
      </p:sp>
      <p:pic>
        <p:nvPicPr>
          <p:cNvPr id="93" name="Picture 92">
            <a:extLst>
              <a:ext uri="{FF2B5EF4-FFF2-40B4-BE49-F238E27FC236}">
                <a16:creationId xmlns:a16="http://schemas.microsoft.com/office/drawing/2014/main" id="{C5A7A7D9-E06C-8F8E-5F2C-7BBC931BE129}"/>
              </a:ext>
            </a:extLst>
          </p:cNvPr>
          <p:cNvPicPr>
            <a:picLocks noChangeAspect="1"/>
          </p:cNvPicPr>
          <p:nvPr/>
        </p:nvPicPr>
        <p:blipFill>
          <a:blip r:embed="rId4"/>
          <a:stretch>
            <a:fillRect/>
          </a:stretch>
        </p:blipFill>
        <p:spPr>
          <a:xfrm>
            <a:off x="5285814" y="544891"/>
            <a:ext cx="6679120" cy="3506307"/>
          </a:xfrm>
          <a:prstGeom prst="rect">
            <a:avLst/>
          </a:prstGeom>
          <a:ln w="6350">
            <a:solidFill>
              <a:schemeClr val="tx2"/>
            </a:solidFill>
          </a:ln>
        </p:spPr>
      </p:pic>
      <p:sp>
        <p:nvSpPr>
          <p:cNvPr id="100" name="Oval 99">
            <a:extLst>
              <a:ext uri="{FF2B5EF4-FFF2-40B4-BE49-F238E27FC236}">
                <a16:creationId xmlns:a16="http://schemas.microsoft.com/office/drawing/2014/main" id="{11BA5CB5-2BAF-5EB1-327F-D309285D28CD}"/>
              </a:ext>
            </a:extLst>
          </p:cNvPr>
          <p:cNvSpPr/>
          <p:nvPr/>
        </p:nvSpPr>
        <p:spPr>
          <a:xfrm>
            <a:off x="1571665" y="3646529"/>
            <a:ext cx="121258" cy="115232"/>
          </a:xfrm>
          <a:prstGeom prst="ellipse">
            <a:avLst/>
          </a:prstGeom>
          <a:solidFill>
            <a:srgbClr val="FFFF00"/>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01" name="Oval 100">
            <a:extLst>
              <a:ext uri="{FF2B5EF4-FFF2-40B4-BE49-F238E27FC236}">
                <a16:creationId xmlns:a16="http://schemas.microsoft.com/office/drawing/2014/main" id="{30EF9690-73B8-3D30-F2C5-1EC266A586D1}"/>
              </a:ext>
            </a:extLst>
          </p:cNvPr>
          <p:cNvSpPr/>
          <p:nvPr/>
        </p:nvSpPr>
        <p:spPr>
          <a:xfrm>
            <a:off x="3626406" y="1276813"/>
            <a:ext cx="121258" cy="115232"/>
          </a:xfrm>
          <a:prstGeom prst="ellipse">
            <a:avLst/>
          </a:prstGeom>
          <a:solidFill>
            <a:srgbClr val="FFFF00"/>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02" name="TextBox 101">
            <a:extLst>
              <a:ext uri="{FF2B5EF4-FFF2-40B4-BE49-F238E27FC236}">
                <a16:creationId xmlns:a16="http://schemas.microsoft.com/office/drawing/2014/main" id="{3F723DAB-797D-6C36-E1A5-84FF548CB769}"/>
              </a:ext>
            </a:extLst>
          </p:cNvPr>
          <p:cNvSpPr txBox="1"/>
          <p:nvPr/>
        </p:nvSpPr>
        <p:spPr>
          <a:xfrm>
            <a:off x="2251511" y="3395609"/>
            <a:ext cx="743626" cy="307777"/>
          </a:xfrm>
          <a:prstGeom prst="rect">
            <a:avLst/>
          </a:prstGeom>
          <a:noFill/>
        </p:spPr>
        <p:txBody>
          <a:bodyPr wrap="square" rtlCol="0">
            <a:spAutoFit/>
          </a:bodyPr>
          <a:lstStyle/>
          <a:p>
            <a:r>
              <a:rPr lang="en-IE" sz="1400" dirty="0">
                <a:solidFill>
                  <a:schemeClr val="tx2"/>
                </a:solidFill>
              </a:rPr>
              <a:t>Lisheen</a:t>
            </a:r>
          </a:p>
        </p:txBody>
      </p:sp>
      <p:sp>
        <p:nvSpPr>
          <p:cNvPr id="103" name="TextBox 102">
            <a:extLst>
              <a:ext uri="{FF2B5EF4-FFF2-40B4-BE49-F238E27FC236}">
                <a16:creationId xmlns:a16="http://schemas.microsoft.com/office/drawing/2014/main" id="{E604397E-5303-9CE2-5CCA-897E59731699}"/>
              </a:ext>
            </a:extLst>
          </p:cNvPr>
          <p:cNvSpPr txBox="1"/>
          <p:nvPr/>
        </p:nvSpPr>
        <p:spPr>
          <a:xfrm>
            <a:off x="2575549" y="3212594"/>
            <a:ext cx="749403" cy="307777"/>
          </a:xfrm>
          <a:prstGeom prst="rect">
            <a:avLst/>
          </a:prstGeom>
          <a:noFill/>
        </p:spPr>
        <p:txBody>
          <a:bodyPr wrap="square" rtlCol="0">
            <a:spAutoFit/>
          </a:bodyPr>
          <a:lstStyle/>
          <a:p>
            <a:r>
              <a:rPr lang="en-IE" sz="1400" dirty="0">
                <a:solidFill>
                  <a:schemeClr val="tx2"/>
                </a:solidFill>
              </a:rPr>
              <a:t>Galmoy</a:t>
            </a:r>
          </a:p>
        </p:txBody>
      </p:sp>
      <p:sp>
        <p:nvSpPr>
          <p:cNvPr id="104" name="TextBox 103">
            <a:extLst>
              <a:ext uri="{FF2B5EF4-FFF2-40B4-BE49-F238E27FC236}">
                <a16:creationId xmlns:a16="http://schemas.microsoft.com/office/drawing/2014/main" id="{EADB7F7A-C082-30A3-27DD-2434BE885051}"/>
              </a:ext>
            </a:extLst>
          </p:cNvPr>
          <p:cNvSpPr txBox="1"/>
          <p:nvPr/>
        </p:nvSpPr>
        <p:spPr>
          <a:xfrm>
            <a:off x="2756166" y="3010828"/>
            <a:ext cx="603065" cy="307777"/>
          </a:xfrm>
          <a:prstGeom prst="rect">
            <a:avLst/>
          </a:prstGeom>
          <a:noFill/>
        </p:spPr>
        <p:txBody>
          <a:bodyPr wrap="square" rtlCol="0">
            <a:spAutoFit/>
          </a:bodyPr>
          <a:lstStyle/>
          <a:p>
            <a:r>
              <a:rPr lang="en-IE" sz="1400" dirty="0">
                <a:solidFill>
                  <a:schemeClr val="tx2"/>
                </a:solidFill>
              </a:rPr>
              <a:t>Rapla</a:t>
            </a:r>
          </a:p>
        </p:txBody>
      </p:sp>
      <p:sp>
        <p:nvSpPr>
          <p:cNvPr id="106" name="Oval 105">
            <a:extLst>
              <a:ext uri="{FF2B5EF4-FFF2-40B4-BE49-F238E27FC236}">
                <a16:creationId xmlns:a16="http://schemas.microsoft.com/office/drawing/2014/main" id="{154DF72D-AD84-ECBD-11DA-43F051B85DF2}"/>
              </a:ext>
            </a:extLst>
          </p:cNvPr>
          <p:cNvSpPr/>
          <p:nvPr/>
        </p:nvSpPr>
        <p:spPr>
          <a:xfrm>
            <a:off x="2701224" y="3131046"/>
            <a:ext cx="121258" cy="115232"/>
          </a:xfrm>
          <a:prstGeom prst="ellipse">
            <a:avLst/>
          </a:prstGeom>
          <a:solidFill>
            <a:srgbClr val="FFFF00"/>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07" name="Oval 106">
            <a:extLst>
              <a:ext uri="{FF2B5EF4-FFF2-40B4-BE49-F238E27FC236}">
                <a16:creationId xmlns:a16="http://schemas.microsoft.com/office/drawing/2014/main" id="{30502F0E-52BA-5285-00D9-3C795E96D591}"/>
              </a:ext>
            </a:extLst>
          </p:cNvPr>
          <p:cNvSpPr/>
          <p:nvPr/>
        </p:nvSpPr>
        <p:spPr>
          <a:xfrm>
            <a:off x="2541047" y="3219326"/>
            <a:ext cx="121258" cy="115232"/>
          </a:xfrm>
          <a:prstGeom prst="ellipse">
            <a:avLst/>
          </a:prstGeom>
          <a:solidFill>
            <a:srgbClr val="FFFF00"/>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08" name="Oval 107">
            <a:extLst>
              <a:ext uri="{FF2B5EF4-FFF2-40B4-BE49-F238E27FC236}">
                <a16:creationId xmlns:a16="http://schemas.microsoft.com/office/drawing/2014/main" id="{276991DF-95FB-66E7-6524-01AD8EE76E28}"/>
              </a:ext>
            </a:extLst>
          </p:cNvPr>
          <p:cNvSpPr/>
          <p:nvPr/>
        </p:nvSpPr>
        <p:spPr>
          <a:xfrm>
            <a:off x="2369870" y="3322763"/>
            <a:ext cx="121258" cy="115232"/>
          </a:xfrm>
          <a:prstGeom prst="ellipse">
            <a:avLst/>
          </a:prstGeom>
          <a:solidFill>
            <a:srgbClr val="FFFF00"/>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15" name="Oval 114">
            <a:extLst>
              <a:ext uri="{FF2B5EF4-FFF2-40B4-BE49-F238E27FC236}">
                <a16:creationId xmlns:a16="http://schemas.microsoft.com/office/drawing/2014/main" id="{9F79950D-C299-2A5D-0963-1D41FB04AD3C}"/>
              </a:ext>
            </a:extLst>
          </p:cNvPr>
          <p:cNvSpPr/>
          <p:nvPr/>
        </p:nvSpPr>
        <p:spPr>
          <a:xfrm>
            <a:off x="1539771" y="2326562"/>
            <a:ext cx="121258" cy="115232"/>
          </a:xfrm>
          <a:prstGeom prst="ellipse">
            <a:avLst/>
          </a:prstGeom>
          <a:solidFill>
            <a:srgbClr val="FFFF00"/>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16" name="Oval 115">
            <a:extLst>
              <a:ext uri="{FF2B5EF4-FFF2-40B4-BE49-F238E27FC236}">
                <a16:creationId xmlns:a16="http://schemas.microsoft.com/office/drawing/2014/main" id="{F79FB997-A3B9-2CFC-0895-4D93965A58D9}"/>
              </a:ext>
            </a:extLst>
          </p:cNvPr>
          <p:cNvSpPr/>
          <p:nvPr/>
        </p:nvSpPr>
        <p:spPr>
          <a:xfrm>
            <a:off x="1618361" y="3207531"/>
            <a:ext cx="121258" cy="115232"/>
          </a:xfrm>
          <a:prstGeom prst="ellipse">
            <a:avLst/>
          </a:prstGeom>
          <a:solidFill>
            <a:srgbClr val="FFFF00"/>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17" name="Oval 116">
            <a:extLst>
              <a:ext uri="{FF2B5EF4-FFF2-40B4-BE49-F238E27FC236}">
                <a16:creationId xmlns:a16="http://schemas.microsoft.com/office/drawing/2014/main" id="{C67B9938-FD73-6303-90A1-9139D155A07E}"/>
              </a:ext>
            </a:extLst>
          </p:cNvPr>
          <p:cNvSpPr/>
          <p:nvPr/>
        </p:nvSpPr>
        <p:spPr>
          <a:xfrm>
            <a:off x="1692923" y="3819561"/>
            <a:ext cx="121258" cy="115232"/>
          </a:xfrm>
          <a:prstGeom prst="ellipse">
            <a:avLst/>
          </a:prstGeom>
          <a:solidFill>
            <a:srgbClr val="FFFF00"/>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18" name="TextBox 117">
            <a:extLst>
              <a:ext uri="{FF2B5EF4-FFF2-40B4-BE49-F238E27FC236}">
                <a16:creationId xmlns:a16="http://schemas.microsoft.com/office/drawing/2014/main" id="{41C07F00-7E2F-1AF0-212F-1042CA290B72}"/>
              </a:ext>
            </a:extLst>
          </p:cNvPr>
          <p:cNvSpPr txBox="1"/>
          <p:nvPr/>
        </p:nvSpPr>
        <p:spPr>
          <a:xfrm rot="19134504">
            <a:off x="1288926" y="3155766"/>
            <a:ext cx="1925170" cy="276999"/>
          </a:xfrm>
          <a:prstGeom prst="rect">
            <a:avLst/>
          </a:prstGeom>
          <a:noFill/>
        </p:spPr>
        <p:txBody>
          <a:bodyPr wrap="square" rtlCol="0">
            <a:spAutoFit/>
          </a:bodyPr>
          <a:lstStyle/>
          <a:p>
            <a:pPr algn="r"/>
            <a:r>
              <a:rPr lang="en-IE" sz="1200" i="1" dirty="0">
                <a:solidFill>
                  <a:schemeClr val="tx2"/>
                </a:solidFill>
              </a:rPr>
              <a:t>Rathdowney Trend</a:t>
            </a:r>
          </a:p>
        </p:txBody>
      </p:sp>
      <p:sp>
        <p:nvSpPr>
          <p:cNvPr id="119" name="TextBox 118">
            <a:extLst>
              <a:ext uri="{FF2B5EF4-FFF2-40B4-BE49-F238E27FC236}">
                <a16:creationId xmlns:a16="http://schemas.microsoft.com/office/drawing/2014/main" id="{BBAD0C54-F370-A129-171B-540837232364}"/>
              </a:ext>
            </a:extLst>
          </p:cNvPr>
          <p:cNvSpPr txBox="1"/>
          <p:nvPr/>
        </p:nvSpPr>
        <p:spPr>
          <a:xfrm>
            <a:off x="22470" y="-18909"/>
            <a:ext cx="3137462" cy="369332"/>
          </a:xfrm>
          <a:prstGeom prst="rect">
            <a:avLst/>
          </a:prstGeom>
          <a:noFill/>
        </p:spPr>
        <p:txBody>
          <a:bodyPr wrap="none" rtlCol="0">
            <a:spAutoFit/>
          </a:bodyPr>
          <a:lstStyle/>
          <a:p>
            <a:r>
              <a:rPr lang="en-IE" b="1" dirty="0">
                <a:solidFill>
                  <a:schemeClr val="bg1"/>
                </a:solidFill>
              </a:rPr>
              <a:t>Regional and Structural Setting</a:t>
            </a:r>
          </a:p>
        </p:txBody>
      </p:sp>
      <p:sp>
        <p:nvSpPr>
          <p:cNvPr id="121" name="TextBox 120">
            <a:extLst>
              <a:ext uri="{FF2B5EF4-FFF2-40B4-BE49-F238E27FC236}">
                <a16:creationId xmlns:a16="http://schemas.microsoft.com/office/drawing/2014/main" id="{6276DC98-B611-2BE9-B559-C5AFDE1A2693}"/>
              </a:ext>
            </a:extLst>
          </p:cNvPr>
          <p:cNvSpPr txBox="1"/>
          <p:nvPr/>
        </p:nvSpPr>
        <p:spPr>
          <a:xfrm>
            <a:off x="1539771" y="2114079"/>
            <a:ext cx="705475" cy="276999"/>
          </a:xfrm>
          <a:prstGeom prst="rect">
            <a:avLst/>
          </a:prstGeom>
          <a:noFill/>
        </p:spPr>
        <p:txBody>
          <a:bodyPr wrap="square" rtlCol="0">
            <a:spAutoFit/>
          </a:bodyPr>
          <a:lstStyle/>
          <a:p>
            <a:r>
              <a:rPr lang="en-IE" sz="1200" dirty="0" err="1">
                <a:solidFill>
                  <a:schemeClr val="tx2"/>
                </a:solidFill>
              </a:rPr>
              <a:t>Tynagh</a:t>
            </a:r>
            <a:endParaRPr lang="en-IE" sz="1200" dirty="0">
              <a:solidFill>
                <a:schemeClr val="tx2"/>
              </a:solidFill>
            </a:endParaRPr>
          </a:p>
        </p:txBody>
      </p:sp>
      <p:sp>
        <p:nvSpPr>
          <p:cNvPr id="122" name="TextBox 121">
            <a:extLst>
              <a:ext uri="{FF2B5EF4-FFF2-40B4-BE49-F238E27FC236}">
                <a16:creationId xmlns:a16="http://schemas.microsoft.com/office/drawing/2014/main" id="{D02FA48C-692D-994B-E95C-A89BA901AE27}"/>
              </a:ext>
            </a:extLst>
          </p:cNvPr>
          <p:cNvSpPr txBox="1"/>
          <p:nvPr/>
        </p:nvSpPr>
        <p:spPr>
          <a:xfrm>
            <a:off x="699737" y="3547495"/>
            <a:ext cx="1053815" cy="276999"/>
          </a:xfrm>
          <a:prstGeom prst="rect">
            <a:avLst/>
          </a:prstGeom>
          <a:noFill/>
        </p:spPr>
        <p:txBody>
          <a:bodyPr wrap="square" rtlCol="0">
            <a:spAutoFit/>
          </a:bodyPr>
          <a:lstStyle/>
          <a:p>
            <a:r>
              <a:rPr lang="en-IE" sz="1200" i="1" dirty="0">
                <a:solidFill>
                  <a:schemeClr val="tx2"/>
                </a:solidFill>
              </a:rPr>
              <a:t>Pallas Green</a:t>
            </a:r>
          </a:p>
        </p:txBody>
      </p:sp>
      <p:sp>
        <p:nvSpPr>
          <p:cNvPr id="123" name="TextBox 122">
            <a:extLst>
              <a:ext uri="{FF2B5EF4-FFF2-40B4-BE49-F238E27FC236}">
                <a16:creationId xmlns:a16="http://schemas.microsoft.com/office/drawing/2014/main" id="{844533A9-4403-DC7F-2533-89014AA53B53}"/>
              </a:ext>
            </a:extLst>
          </p:cNvPr>
          <p:cNvSpPr txBox="1"/>
          <p:nvPr/>
        </p:nvSpPr>
        <p:spPr>
          <a:xfrm>
            <a:off x="3412793" y="1314680"/>
            <a:ext cx="705475" cy="276999"/>
          </a:xfrm>
          <a:prstGeom prst="rect">
            <a:avLst/>
          </a:prstGeom>
          <a:noFill/>
        </p:spPr>
        <p:txBody>
          <a:bodyPr wrap="square" rtlCol="0">
            <a:spAutoFit/>
          </a:bodyPr>
          <a:lstStyle/>
          <a:p>
            <a:r>
              <a:rPr lang="en-IE" sz="1200" dirty="0">
                <a:solidFill>
                  <a:schemeClr val="tx2"/>
                </a:solidFill>
              </a:rPr>
              <a:t>Navan</a:t>
            </a:r>
          </a:p>
        </p:txBody>
      </p:sp>
      <p:sp>
        <p:nvSpPr>
          <p:cNvPr id="124" name="TextBox 123">
            <a:extLst>
              <a:ext uri="{FF2B5EF4-FFF2-40B4-BE49-F238E27FC236}">
                <a16:creationId xmlns:a16="http://schemas.microsoft.com/office/drawing/2014/main" id="{7EA583F1-243E-5719-C78A-A7F8C959C61F}"/>
              </a:ext>
            </a:extLst>
          </p:cNvPr>
          <p:cNvSpPr txBox="1"/>
          <p:nvPr/>
        </p:nvSpPr>
        <p:spPr>
          <a:xfrm>
            <a:off x="1643972" y="3866688"/>
            <a:ext cx="862057" cy="276999"/>
          </a:xfrm>
          <a:prstGeom prst="rect">
            <a:avLst/>
          </a:prstGeom>
          <a:noFill/>
        </p:spPr>
        <p:txBody>
          <a:bodyPr wrap="square" rtlCol="0">
            <a:spAutoFit/>
          </a:bodyPr>
          <a:lstStyle/>
          <a:p>
            <a:r>
              <a:rPr lang="en-IE" sz="1200" dirty="0">
                <a:solidFill>
                  <a:schemeClr val="tx2"/>
                </a:solidFill>
              </a:rPr>
              <a:t>Gortdrum</a:t>
            </a:r>
          </a:p>
        </p:txBody>
      </p:sp>
      <p:sp>
        <p:nvSpPr>
          <p:cNvPr id="125" name="TextBox 124">
            <a:extLst>
              <a:ext uri="{FF2B5EF4-FFF2-40B4-BE49-F238E27FC236}">
                <a16:creationId xmlns:a16="http://schemas.microsoft.com/office/drawing/2014/main" id="{5357A4A2-388A-0C76-978F-2585DDE50A91}"/>
              </a:ext>
            </a:extLst>
          </p:cNvPr>
          <p:cNvSpPr txBox="1"/>
          <p:nvPr/>
        </p:nvSpPr>
        <p:spPr>
          <a:xfrm>
            <a:off x="1267203" y="2983103"/>
            <a:ext cx="944832" cy="276999"/>
          </a:xfrm>
          <a:prstGeom prst="rect">
            <a:avLst/>
          </a:prstGeom>
          <a:noFill/>
        </p:spPr>
        <p:txBody>
          <a:bodyPr wrap="square" rtlCol="0">
            <a:spAutoFit/>
          </a:bodyPr>
          <a:lstStyle/>
          <a:p>
            <a:r>
              <a:rPr lang="en-IE" sz="1200" dirty="0">
                <a:solidFill>
                  <a:schemeClr val="tx2"/>
                </a:solidFill>
              </a:rPr>
              <a:t>Silvermines</a:t>
            </a:r>
          </a:p>
        </p:txBody>
      </p:sp>
      <p:sp>
        <p:nvSpPr>
          <p:cNvPr id="128" name="Oval 127">
            <a:extLst>
              <a:ext uri="{FF2B5EF4-FFF2-40B4-BE49-F238E27FC236}">
                <a16:creationId xmlns:a16="http://schemas.microsoft.com/office/drawing/2014/main" id="{3BACFEDD-8CC3-56A0-454E-F11BE1553C6F}"/>
              </a:ext>
            </a:extLst>
          </p:cNvPr>
          <p:cNvSpPr/>
          <p:nvPr/>
        </p:nvSpPr>
        <p:spPr>
          <a:xfrm>
            <a:off x="4355922" y="1919595"/>
            <a:ext cx="121258" cy="115232"/>
          </a:xfrm>
          <a:prstGeom prst="ellipse">
            <a:avLst/>
          </a:prstGeom>
          <a:solidFill>
            <a:srgbClr val="FF0000"/>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29" name="Oval 128">
            <a:extLst>
              <a:ext uri="{FF2B5EF4-FFF2-40B4-BE49-F238E27FC236}">
                <a16:creationId xmlns:a16="http://schemas.microsoft.com/office/drawing/2014/main" id="{4D55EAFE-BD3A-EECF-F222-ED57E01C651D}"/>
              </a:ext>
            </a:extLst>
          </p:cNvPr>
          <p:cNvSpPr/>
          <p:nvPr/>
        </p:nvSpPr>
        <p:spPr>
          <a:xfrm>
            <a:off x="1437369" y="5263600"/>
            <a:ext cx="121258" cy="115232"/>
          </a:xfrm>
          <a:prstGeom prst="ellipse">
            <a:avLst/>
          </a:prstGeom>
          <a:solidFill>
            <a:srgbClr val="FF0000"/>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30" name="Oval 129">
            <a:extLst>
              <a:ext uri="{FF2B5EF4-FFF2-40B4-BE49-F238E27FC236}">
                <a16:creationId xmlns:a16="http://schemas.microsoft.com/office/drawing/2014/main" id="{7766A7A5-F4F6-59D0-B412-EE6F948477B2}"/>
              </a:ext>
            </a:extLst>
          </p:cNvPr>
          <p:cNvSpPr/>
          <p:nvPr/>
        </p:nvSpPr>
        <p:spPr>
          <a:xfrm>
            <a:off x="604307" y="2079710"/>
            <a:ext cx="121258" cy="115232"/>
          </a:xfrm>
          <a:prstGeom prst="ellipse">
            <a:avLst/>
          </a:prstGeom>
          <a:solidFill>
            <a:srgbClr val="FF0000"/>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31" name="TextBox 130">
            <a:extLst>
              <a:ext uri="{FF2B5EF4-FFF2-40B4-BE49-F238E27FC236}">
                <a16:creationId xmlns:a16="http://schemas.microsoft.com/office/drawing/2014/main" id="{3B51DD7C-46DA-F957-BBF8-737104C86B86}"/>
              </a:ext>
            </a:extLst>
          </p:cNvPr>
          <p:cNvSpPr txBox="1"/>
          <p:nvPr/>
        </p:nvSpPr>
        <p:spPr>
          <a:xfrm>
            <a:off x="1278743" y="5074378"/>
            <a:ext cx="526908" cy="246221"/>
          </a:xfrm>
          <a:prstGeom prst="rect">
            <a:avLst/>
          </a:prstGeom>
          <a:noFill/>
        </p:spPr>
        <p:txBody>
          <a:bodyPr wrap="square" rtlCol="0">
            <a:spAutoFit/>
          </a:bodyPr>
          <a:lstStyle/>
          <a:p>
            <a:r>
              <a:rPr lang="en-IE" sz="1000" i="1" dirty="0">
                <a:solidFill>
                  <a:schemeClr val="tx2"/>
                </a:solidFill>
              </a:rPr>
              <a:t>Cork</a:t>
            </a:r>
          </a:p>
        </p:txBody>
      </p:sp>
      <p:sp>
        <p:nvSpPr>
          <p:cNvPr id="132" name="TextBox 131">
            <a:extLst>
              <a:ext uri="{FF2B5EF4-FFF2-40B4-BE49-F238E27FC236}">
                <a16:creationId xmlns:a16="http://schemas.microsoft.com/office/drawing/2014/main" id="{C1631AE3-30FB-41B8-90EE-90C74A7E9472}"/>
              </a:ext>
            </a:extLst>
          </p:cNvPr>
          <p:cNvSpPr txBox="1"/>
          <p:nvPr/>
        </p:nvSpPr>
        <p:spPr>
          <a:xfrm>
            <a:off x="632447" y="1902175"/>
            <a:ext cx="616762" cy="246221"/>
          </a:xfrm>
          <a:prstGeom prst="rect">
            <a:avLst/>
          </a:prstGeom>
          <a:noFill/>
        </p:spPr>
        <p:txBody>
          <a:bodyPr wrap="square" rtlCol="0">
            <a:spAutoFit/>
          </a:bodyPr>
          <a:lstStyle/>
          <a:p>
            <a:r>
              <a:rPr lang="en-IE" sz="1000" i="1" dirty="0">
                <a:solidFill>
                  <a:schemeClr val="tx2"/>
                </a:solidFill>
              </a:rPr>
              <a:t>Galway</a:t>
            </a:r>
          </a:p>
        </p:txBody>
      </p:sp>
      <p:sp>
        <p:nvSpPr>
          <p:cNvPr id="133" name="TextBox 132">
            <a:extLst>
              <a:ext uri="{FF2B5EF4-FFF2-40B4-BE49-F238E27FC236}">
                <a16:creationId xmlns:a16="http://schemas.microsoft.com/office/drawing/2014/main" id="{17E7DA00-A345-4A55-6DEB-819F3BC5755E}"/>
              </a:ext>
            </a:extLst>
          </p:cNvPr>
          <p:cNvSpPr txBox="1"/>
          <p:nvPr/>
        </p:nvSpPr>
        <p:spPr>
          <a:xfrm>
            <a:off x="4108844" y="1730990"/>
            <a:ext cx="526908" cy="246221"/>
          </a:xfrm>
          <a:prstGeom prst="rect">
            <a:avLst/>
          </a:prstGeom>
          <a:noFill/>
        </p:spPr>
        <p:txBody>
          <a:bodyPr wrap="square" rtlCol="0">
            <a:spAutoFit/>
          </a:bodyPr>
          <a:lstStyle/>
          <a:p>
            <a:r>
              <a:rPr lang="en-IE" sz="1000" i="1" dirty="0">
                <a:solidFill>
                  <a:schemeClr val="tx2"/>
                </a:solidFill>
              </a:rPr>
              <a:t>Dublin</a:t>
            </a:r>
          </a:p>
        </p:txBody>
      </p:sp>
      <p:pic>
        <p:nvPicPr>
          <p:cNvPr id="134" name="Picture 1029" descr="C:\My Documents\Amcorp 2000 workshop\relay ramp.png">
            <a:extLst>
              <a:ext uri="{FF2B5EF4-FFF2-40B4-BE49-F238E27FC236}">
                <a16:creationId xmlns:a16="http://schemas.microsoft.com/office/drawing/2014/main" id="{FFB21A35-339D-F6BD-0674-01EBA4B3E38A}"/>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41662"/>
          <a:stretch/>
        </p:blipFill>
        <p:spPr bwMode="auto">
          <a:xfrm>
            <a:off x="6037008" y="4143687"/>
            <a:ext cx="3323302" cy="2294930"/>
          </a:xfrm>
          <a:prstGeom prst="rect">
            <a:avLst/>
          </a:prstGeom>
          <a:noFill/>
          <a:extLst>
            <a:ext uri="{909E8E84-426E-40DD-AFC4-6F175D3DCCD1}">
              <a14:hiddenFill xmlns:a14="http://schemas.microsoft.com/office/drawing/2010/main">
                <a:solidFill>
                  <a:srgbClr val="FFFFFF"/>
                </a:solidFill>
              </a14:hiddenFill>
            </a:ext>
          </a:extLst>
        </p:spPr>
      </p:pic>
      <p:sp>
        <p:nvSpPr>
          <p:cNvPr id="135" name="TextBox 134">
            <a:extLst>
              <a:ext uri="{FF2B5EF4-FFF2-40B4-BE49-F238E27FC236}">
                <a16:creationId xmlns:a16="http://schemas.microsoft.com/office/drawing/2014/main" id="{934A5C43-FAD0-72AA-EE46-28A6F5829141}"/>
              </a:ext>
            </a:extLst>
          </p:cNvPr>
          <p:cNvSpPr txBox="1"/>
          <p:nvPr/>
        </p:nvSpPr>
        <p:spPr>
          <a:xfrm>
            <a:off x="9360310" y="4124826"/>
            <a:ext cx="2648385" cy="2277547"/>
          </a:xfrm>
          <a:prstGeom prst="rect">
            <a:avLst/>
          </a:prstGeom>
          <a:noFill/>
        </p:spPr>
        <p:txBody>
          <a:bodyPr wrap="square" rtlCol="0">
            <a:spAutoFit/>
          </a:bodyPr>
          <a:lstStyle/>
          <a:p>
            <a:pPr marL="285750" indent="-285750">
              <a:buFont typeface="Arial" panose="020B0604020202020204" pitchFamily="34" charset="0"/>
              <a:buChar char="•"/>
            </a:pPr>
            <a:r>
              <a:rPr lang="en-IE" sz="1400" dirty="0">
                <a:solidFill>
                  <a:schemeClr val="tx2"/>
                </a:solidFill>
                <a:ea typeface="Tahoma" panose="020B0604030504040204" pitchFamily="34" charset="0"/>
                <a:cs typeface="Tahoma" panose="020B0604030504040204" pitchFamily="34" charset="0"/>
              </a:rPr>
              <a:t>Left-stepping </a:t>
            </a:r>
            <a:r>
              <a:rPr lang="en-IE" sz="1400" dirty="0" err="1">
                <a:solidFill>
                  <a:schemeClr val="tx2"/>
                </a:solidFill>
                <a:ea typeface="Tahoma" panose="020B0604030504040204" pitchFamily="34" charset="0"/>
                <a:cs typeface="Tahoma" panose="020B0604030504040204" pitchFamily="34" charset="0"/>
              </a:rPr>
              <a:t>en</a:t>
            </a:r>
            <a:r>
              <a:rPr lang="en-IE" sz="1400" dirty="0">
                <a:solidFill>
                  <a:schemeClr val="tx2"/>
                </a:solidFill>
                <a:ea typeface="Tahoma" panose="020B0604030504040204" pitchFamily="34" charset="0"/>
                <a:cs typeface="Tahoma" panose="020B0604030504040204" pitchFamily="34" charset="0"/>
              </a:rPr>
              <a:t>-echelon ramp-relay extensional fault zone.</a:t>
            </a:r>
          </a:p>
          <a:p>
            <a:pPr marL="285750" indent="-285750">
              <a:buFont typeface="Arial" panose="020B0604020202020204" pitchFamily="34" charset="0"/>
              <a:buChar char="•"/>
            </a:pPr>
            <a:endParaRPr lang="en-IE" sz="800" dirty="0">
              <a:solidFill>
                <a:schemeClr val="tx2"/>
              </a:solidFill>
              <a:ea typeface="Tahoma" panose="020B0604030504040204" pitchFamily="34" charset="0"/>
              <a:cs typeface="Tahoma" panose="020B0604030504040204" pitchFamily="34" charset="0"/>
            </a:endParaRPr>
          </a:p>
          <a:p>
            <a:pPr marL="285750" indent="-285750">
              <a:buFont typeface="Arial" panose="020B0604020202020204" pitchFamily="34" charset="0"/>
              <a:buChar char="•"/>
            </a:pPr>
            <a:r>
              <a:rPr lang="en-IE" sz="1400" dirty="0">
                <a:solidFill>
                  <a:schemeClr val="tx2"/>
                </a:solidFill>
                <a:ea typeface="Tahoma" panose="020B0604030504040204" pitchFamily="34" charset="0"/>
                <a:cs typeface="Tahoma" panose="020B0604030504040204" pitchFamily="34" charset="0"/>
              </a:rPr>
              <a:t>Ore largely confined and thickest on hanging-wall side of structures</a:t>
            </a:r>
          </a:p>
          <a:p>
            <a:pPr marL="285750" indent="-285750">
              <a:buFont typeface="Arial" panose="020B0604020202020204" pitchFamily="34" charset="0"/>
              <a:buChar char="•"/>
            </a:pPr>
            <a:endParaRPr lang="en-IE" sz="800" dirty="0">
              <a:solidFill>
                <a:schemeClr val="tx2"/>
              </a:solidFill>
              <a:ea typeface="Tahoma" panose="020B0604030504040204" pitchFamily="34" charset="0"/>
              <a:cs typeface="Tahoma" panose="020B0604030504040204" pitchFamily="34" charset="0"/>
            </a:endParaRPr>
          </a:p>
          <a:p>
            <a:pPr marL="285750" indent="-285750">
              <a:buFont typeface="Arial" panose="020B0604020202020204" pitchFamily="34" charset="0"/>
              <a:buChar char="•"/>
            </a:pPr>
            <a:r>
              <a:rPr lang="en-IE" sz="1400" dirty="0">
                <a:solidFill>
                  <a:schemeClr val="tx2"/>
                </a:solidFill>
                <a:ea typeface="Tahoma" panose="020B0604030504040204" pitchFamily="34" charset="0"/>
                <a:cs typeface="Tahoma" panose="020B0604030504040204" pitchFamily="34" charset="0"/>
              </a:rPr>
              <a:t>Orebodies generally located on the major displacements – not on the ramps </a:t>
            </a:r>
          </a:p>
        </p:txBody>
      </p:sp>
    </p:spTree>
    <p:extLst>
      <p:ext uri="{BB962C8B-B14F-4D97-AF65-F5344CB8AC3E}">
        <p14:creationId xmlns:p14="http://schemas.microsoft.com/office/powerpoint/2010/main" val="4640674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2863397-9EA7-01D6-FDA2-4C673D3DDB20}"/>
              </a:ext>
            </a:extLst>
          </p:cNvPr>
          <p:cNvPicPr>
            <a:picLocks noChangeAspect="1"/>
          </p:cNvPicPr>
          <p:nvPr/>
        </p:nvPicPr>
        <p:blipFill>
          <a:blip r:embed="rId2"/>
          <a:stretch>
            <a:fillRect/>
          </a:stretch>
        </p:blipFill>
        <p:spPr>
          <a:xfrm>
            <a:off x="1339491" y="435690"/>
            <a:ext cx="9693599" cy="5986619"/>
          </a:xfrm>
          <a:prstGeom prst="rect">
            <a:avLst/>
          </a:prstGeom>
        </p:spPr>
      </p:pic>
    </p:spTree>
    <p:extLst>
      <p:ext uri="{BB962C8B-B14F-4D97-AF65-F5344CB8AC3E}">
        <p14:creationId xmlns:p14="http://schemas.microsoft.com/office/powerpoint/2010/main" val="8177206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 name="Picture 92">
            <a:extLst>
              <a:ext uri="{FF2B5EF4-FFF2-40B4-BE49-F238E27FC236}">
                <a16:creationId xmlns:a16="http://schemas.microsoft.com/office/drawing/2014/main" id="{C5A7A7D9-E06C-8F8E-5F2C-7BBC931BE129}"/>
              </a:ext>
            </a:extLst>
          </p:cNvPr>
          <p:cNvPicPr>
            <a:picLocks noChangeAspect="1"/>
          </p:cNvPicPr>
          <p:nvPr/>
        </p:nvPicPr>
        <p:blipFill>
          <a:blip r:embed="rId3"/>
          <a:stretch>
            <a:fillRect/>
          </a:stretch>
        </p:blipFill>
        <p:spPr>
          <a:xfrm>
            <a:off x="5285814" y="544891"/>
            <a:ext cx="6679120" cy="3506307"/>
          </a:xfrm>
          <a:prstGeom prst="rect">
            <a:avLst/>
          </a:prstGeom>
          <a:ln w="6350">
            <a:solidFill>
              <a:schemeClr val="tx2"/>
            </a:solidFill>
          </a:ln>
        </p:spPr>
      </p:pic>
      <p:sp>
        <p:nvSpPr>
          <p:cNvPr id="119" name="TextBox 118">
            <a:extLst>
              <a:ext uri="{FF2B5EF4-FFF2-40B4-BE49-F238E27FC236}">
                <a16:creationId xmlns:a16="http://schemas.microsoft.com/office/drawing/2014/main" id="{BBAD0C54-F370-A129-171B-540837232364}"/>
              </a:ext>
            </a:extLst>
          </p:cNvPr>
          <p:cNvSpPr txBox="1"/>
          <p:nvPr/>
        </p:nvSpPr>
        <p:spPr>
          <a:xfrm>
            <a:off x="22470" y="-18909"/>
            <a:ext cx="3579954" cy="369332"/>
          </a:xfrm>
          <a:prstGeom prst="rect">
            <a:avLst/>
          </a:prstGeom>
          <a:noFill/>
        </p:spPr>
        <p:txBody>
          <a:bodyPr wrap="none" rtlCol="0">
            <a:spAutoFit/>
          </a:bodyPr>
          <a:lstStyle/>
          <a:p>
            <a:r>
              <a:rPr lang="en-IE" b="1" dirty="0">
                <a:solidFill>
                  <a:schemeClr val="bg1"/>
                </a:solidFill>
              </a:rPr>
              <a:t>Stratigraphy and fault development</a:t>
            </a:r>
          </a:p>
        </p:txBody>
      </p:sp>
      <p:sp>
        <p:nvSpPr>
          <p:cNvPr id="135" name="TextBox 134">
            <a:extLst>
              <a:ext uri="{FF2B5EF4-FFF2-40B4-BE49-F238E27FC236}">
                <a16:creationId xmlns:a16="http://schemas.microsoft.com/office/drawing/2014/main" id="{934A5C43-FAD0-72AA-EE46-28A6F5829141}"/>
              </a:ext>
            </a:extLst>
          </p:cNvPr>
          <p:cNvSpPr txBox="1"/>
          <p:nvPr/>
        </p:nvSpPr>
        <p:spPr>
          <a:xfrm>
            <a:off x="8160589" y="4180051"/>
            <a:ext cx="3804345" cy="2092881"/>
          </a:xfrm>
          <a:prstGeom prst="rect">
            <a:avLst/>
          </a:prstGeom>
          <a:noFill/>
        </p:spPr>
        <p:txBody>
          <a:bodyPr wrap="square" rtlCol="0">
            <a:spAutoFit/>
          </a:bodyPr>
          <a:lstStyle/>
          <a:p>
            <a:pPr marL="285750" indent="-285750">
              <a:buFont typeface="Arial" panose="020B0604020202020204" pitchFamily="34" charset="0"/>
              <a:buChar char="•"/>
            </a:pPr>
            <a:r>
              <a:rPr lang="en-IE" sz="1400" dirty="0">
                <a:solidFill>
                  <a:schemeClr val="tx2"/>
                </a:solidFill>
                <a:ea typeface="Tahoma" panose="020B0604030504040204" pitchFamily="34" charset="0"/>
                <a:cs typeface="Tahoma" panose="020B0604030504040204" pitchFamily="34" charset="0"/>
              </a:rPr>
              <a:t>Pre, </a:t>
            </a:r>
            <a:r>
              <a:rPr lang="en-IE" sz="1400" dirty="0" err="1">
                <a:solidFill>
                  <a:schemeClr val="tx2"/>
                </a:solidFill>
                <a:ea typeface="Tahoma" panose="020B0604030504040204" pitchFamily="34" charset="0"/>
                <a:cs typeface="Tahoma" panose="020B0604030504040204" pitchFamily="34" charset="0"/>
              </a:rPr>
              <a:t>syn</a:t>
            </a:r>
            <a:r>
              <a:rPr lang="en-IE" sz="1400" dirty="0">
                <a:solidFill>
                  <a:schemeClr val="tx2"/>
                </a:solidFill>
                <a:ea typeface="Tahoma" panose="020B0604030504040204" pitchFamily="34" charset="0"/>
                <a:cs typeface="Tahoma" panose="020B0604030504040204" pitchFamily="34" charset="0"/>
              </a:rPr>
              <a:t> and post -rift sequences</a:t>
            </a:r>
          </a:p>
          <a:p>
            <a:pPr marL="285750" indent="-285750">
              <a:buFont typeface="Arial" panose="020B0604020202020204" pitchFamily="34" charset="0"/>
              <a:buChar char="•"/>
            </a:pPr>
            <a:endParaRPr lang="en-IE" sz="800" dirty="0">
              <a:solidFill>
                <a:schemeClr val="tx2"/>
              </a:solidFill>
              <a:ea typeface="Tahoma" panose="020B0604030504040204" pitchFamily="34" charset="0"/>
              <a:cs typeface="Tahoma" panose="020B0604030504040204" pitchFamily="34" charset="0"/>
            </a:endParaRPr>
          </a:p>
          <a:p>
            <a:pPr marL="285750" indent="-285750">
              <a:buFont typeface="Arial" panose="020B0604020202020204" pitchFamily="34" charset="0"/>
              <a:buChar char="•"/>
            </a:pPr>
            <a:r>
              <a:rPr lang="en-IE" sz="1400" dirty="0">
                <a:solidFill>
                  <a:schemeClr val="tx2"/>
                </a:solidFill>
                <a:ea typeface="Tahoma" panose="020B0604030504040204" pitchFamily="34" charset="0"/>
                <a:cs typeface="Tahoma" panose="020B0604030504040204" pitchFamily="34" charset="0"/>
              </a:rPr>
              <a:t>Pre-rift marine transgression </a:t>
            </a:r>
          </a:p>
          <a:p>
            <a:pPr marL="285750" indent="-285750">
              <a:buFont typeface="Arial" panose="020B0604020202020204" pitchFamily="34" charset="0"/>
              <a:buChar char="•"/>
            </a:pPr>
            <a:endParaRPr lang="en-IE" sz="800" dirty="0">
              <a:solidFill>
                <a:schemeClr val="tx2"/>
              </a:solidFill>
              <a:ea typeface="Tahoma" panose="020B0604030504040204" pitchFamily="34" charset="0"/>
              <a:cs typeface="Tahoma" panose="020B0604030504040204" pitchFamily="34" charset="0"/>
            </a:endParaRPr>
          </a:p>
          <a:p>
            <a:pPr marL="285750" indent="-285750">
              <a:buFont typeface="Arial" panose="020B0604020202020204" pitchFamily="34" charset="0"/>
              <a:buChar char="•"/>
            </a:pPr>
            <a:r>
              <a:rPr lang="en-IE" sz="1400" dirty="0">
                <a:solidFill>
                  <a:schemeClr val="tx2"/>
                </a:solidFill>
                <a:ea typeface="Tahoma" panose="020B0604030504040204" pitchFamily="34" charset="0"/>
                <a:cs typeface="Tahoma" panose="020B0604030504040204" pitchFamily="34" charset="0"/>
              </a:rPr>
              <a:t>Rifting likely commenced very end-Ballysteen or early-Waulsortian and continued into </a:t>
            </a:r>
            <a:r>
              <a:rPr lang="en-IE" sz="1400" dirty="0" err="1">
                <a:solidFill>
                  <a:schemeClr val="tx2"/>
                </a:solidFill>
                <a:ea typeface="Tahoma" panose="020B0604030504040204" pitchFamily="34" charset="0"/>
                <a:cs typeface="Tahoma" panose="020B0604030504040204" pitchFamily="34" charset="0"/>
              </a:rPr>
              <a:t>Aghmacart</a:t>
            </a:r>
            <a:r>
              <a:rPr lang="en-IE" sz="1400" dirty="0">
                <a:solidFill>
                  <a:schemeClr val="tx2"/>
                </a:solidFill>
                <a:ea typeface="Tahoma" panose="020B0604030504040204" pitchFamily="34" charset="0"/>
                <a:cs typeface="Tahoma" panose="020B0604030504040204" pitchFamily="34" charset="0"/>
              </a:rPr>
              <a:t>.  Durrow and above post-rift. </a:t>
            </a:r>
          </a:p>
          <a:p>
            <a:pPr marL="285750" indent="-285750">
              <a:buFont typeface="Arial" panose="020B0604020202020204" pitchFamily="34" charset="0"/>
              <a:buChar char="•"/>
            </a:pPr>
            <a:endParaRPr lang="en-IE" sz="800" dirty="0">
              <a:solidFill>
                <a:schemeClr val="tx2"/>
              </a:solidFill>
              <a:ea typeface="Tahoma" panose="020B0604030504040204" pitchFamily="34" charset="0"/>
              <a:cs typeface="Tahoma" panose="020B0604030504040204" pitchFamily="34" charset="0"/>
            </a:endParaRPr>
          </a:p>
          <a:p>
            <a:pPr marL="285750" indent="-285750">
              <a:buFont typeface="Arial" panose="020B0604020202020204" pitchFamily="34" charset="0"/>
              <a:buChar char="•"/>
            </a:pPr>
            <a:r>
              <a:rPr lang="en-IE" sz="1400" dirty="0">
                <a:solidFill>
                  <a:schemeClr val="tx2"/>
                </a:solidFill>
                <a:ea typeface="Tahoma" panose="020B0604030504040204" pitchFamily="34" charset="0"/>
                <a:cs typeface="Tahoma" panose="020B0604030504040204" pitchFamily="34" charset="0"/>
              </a:rPr>
              <a:t>Fault growth very slow</a:t>
            </a:r>
          </a:p>
          <a:p>
            <a:pPr marL="285750" indent="-285750">
              <a:buFont typeface="Arial" panose="020B0604020202020204" pitchFamily="34" charset="0"/>
              <a:buChar char="•"/>
            </a:pPr>
            <a:endParaRPr lang="en-IE" sz="800" dirty="0">
              <a:solidFill>
                <a:schemeClr val="tx2"/>
              </a:solidFill>
              <a:ea typeface="Tahoma" panose="020B0604030504040204" pitchFamily="34" charset="0"/>
              <a:cs typeface="Tahoma" panose="020B0604030504040204" pitchFamily="34" charset="0"/>
            </a:endParaRPr>
          </a:p>
          <a:p>
            <a:pPr marL="285750" indent="-285750">
              <a:buFont typeface="Arial" panose="020B0604020202020204" pitchFamily="34" charset="0"/>
              <a:buChar char="•"/>
            </a:pPr>
            <a:r>
              <a:rPr lang="en-IE" sz="1400" dirty="0">
                <a:solidFill>
                  <a:schemeClr val="tx2"/>
                </a:solidFill>
                <a:ea typeface="Tahoma" panose="020B0604030504040204" pitchFamily="34" charset="0"/>
                <a:cs typeface="Tahoma" panose="020B0604030504040204" pitchFamily="34" charset="0"/>
              </a:rPr>
              <a:t>Paralleling fault trends likely exist</a:t>
            </a:r>
          </a:p>
        </p:txBody>
      </p:sp>
      <p:grpSp>
        <p:nvGrpSpPr>
          <p:cNvPr id="4" name="Group 3">
            <a:extLst>
              <a:ext uri="{FF2B5EF4-FFF2-40B4-BE49-F238E27FC236}">
                <a16:creationId xmlns:a16="http://schemas.microsoft.com/office/drawing/2014/main" id="{065660FD-D5B0-4C36-1E35-109093A8719F}"/>
              </a:ext>
            </a:extLst>
          </p:cNvPr>
          <p:cNvGrpSpPr/>
          <p:nvPr/>
        </p:nvGrpSpPr>
        <p:grpSpPr>
          <a:xfrm>
            <a:off x="3134101" y="522995"/>
            <a:ext cx="1171712" cy="5962651"/>
            <a:chOff x="511173" y="778281"/>
            <a:chExt cx="1171712" cy="5946370"/>
          </a:xfrm>
        </p:grpSpPr>
        <p:pic>
          <p:nvPicPr>
            <p:cNvPr id="5" name="Picture 19" descr="fig 3 strat column">
              <a:extLst>
                <a:ext uri="{FF2B5EF4-FFF2-40B4-BE49-F238E27FC236}">
                  <a16:creationId xmlns:a16="http://schemas.microsoft.com/office/drawing/2014/main" id="{A162FA6E-0810-D612-E150-8C788C4639B6}"/>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65814"/>
            <a:stretch/>
          </p:blipFill>
          <p:spPr bwMode="auto">
            <a:xfrm>
              <a:off x="511173" y="778281"/>
              <a:ext cx="1171712" cy="5946370"/>
            </a:xfrm>
            <a:prstGeom prst="rect">
              <a:avLst/>
            </a:prstGeom>
            <a:noFill/>
            <a:ln w="158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F5C76E5E-640A-8429-BCA1-D0FA254BDDFD}"/>
                </a:ext>
              </a:extLst>
            </p:cNvPr>
            <p:cNvSpPr/>
            <p:nvPr/>
          </p:nvSpPr>
          <p:spPr>
            <a:xfrm>
              <a:off x="1265208" y="5440392"/>
              <a:ext cx="379562" cy="1115683"/>
            </a:xfrm>
            <a:prstGeom prst="rect">
              <a:avLst/>
            </a:prstGeom>
            <a:solidFill>
              <a:srgbClr val="66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7" name="Rectangle 6">
              <a:extLst>
                <a:ext uri="{FF2B5EF4-FFF2-40B4-BE49-F238E27FC236}">
                  <a16:creationId xmlns:a16="http://schemas.microsoft.com/office/drawing/2014/main" id="{078DDB92-D3F6-E637-0663-36B9EC2996C0}"/>
                </a:ext>
              </a:extLst>
            </p:cNvPr>
            <p:cNvSpPr/>
            <p:nvPr/>
          </p:nvSpPr>
          <p:spPr>
            <a:xfrm>
              <a:off x="1265208" y="5112589"/>
              <a:ext cx="379562" cy="327803"/>
            </a:xfrm>
            <a:prstGeom prst="rect">
              <a:avLst/>
            </a:prstGeom>
            <a:solidFill>
              <a:srgbClr val="CC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8" name="Rectangle 7">
              <a:extLst>
                <a:ext uri="{FF2B5EF4-FFF2-40B4-BE49-F238E27FC236}">
                  <a16:creationId xmlns:a16="http://schemas.microsoft.com/office/drawing/2014/main" id="{2F7833DA-6F87-2F1C-40E3-57D65CDCB759}"/>
                </a:ext>
              </a:extLst>
            </p:cNvPr>
            <p:cNvSpPr/>
            <p:nvPr/>
          </p:nvSpPr>
          <p:spPr>
            <a:xfrm>
              <a:off x="1262333" y="4820369"/>
              <a:ext cx="382806" cy="181438"/>
            </a:xfrm>
            <a:prstGeom prst="rect">
              <a:avLst/>
            </a:prstGeom>
            <a:solidFill>
              <a:srgbClr val="CC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9" name="Rectangle 8">
              <a:extLst>
                <a:ext uri="{FF2B5EF4-FFF2-40B4-BE49-F238E27FC236}">
                  <a16:creationId xmlns:a16="http://schemas.microsoft.com/office/drawing/2014/main" id="{22552176-0704-F403-F41B-FA1930DD54BA}"/>
                </a:ext>
              </a:extLst>
            </p:cNvPr>
            <p:cNvSpPr/>
            <p:nvPr/>
          </p:nvSpPr>
          <p:spPr>
            <a:xfrm>
              <a:off x="1262332" y="4988944"/>
              <a:ext cx="382805" cy="123645"/>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0" name="Rectangle 9">
              <a:extLst>
                <a:ext uri="{FF2B5EF4-FFF2-40B4-BE49-F238E27FC236}">
                  <a16:creationId xmlns:a16="http://schemas.microsoft.com/office/drawing/2014/main" id="{1F659634-AA69-1C1D-CCFA-5F0C20DACD88}"/>
                </a:ext>
              </a:extLst>
            </p:cNvPr>
            <p:cNvSpPr/>
            <p:nvPr/>
          </p:nvSpPr>
          <p:spPr>
            <a:xfrm>
              <a:off x="1262333" y="3996906"/>
              <a:ext cx="379562" cy="856890"/>
            </a:xfrm>
            <a:prstGeom prst="rect">
              <a:avLst/>
            </a:prstGeom>
            <a:solidFill>
              <a:srgbClr val="66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1" name="Freeform 23">
              <a:extLst>
                <a:ext uri="{FF2B5EF4-FFF2-40B4-BE49-F238E27FC236}">
                  <a16:creationId xmlns:a16="http://schemas.microsoft.com/office/drawing/2014/main" id="{3CD2A6A3-EC15-4DD5-10A1-7A309090594D}"/>
                </a:ext>
              </a:extLst>
            </p:cNvPr>
            <p:cNvSpPr/>
            <p:nvPr/>
          </p:nvSpPr>
          <p:spPr>
            <a:xfrm>
              <a:off x="1258432" y="2759304"/>
              <a:ext cx="383262" cy="1036821"/>
            </a:xfrm>
            <a:custGeom>
              <a:avLst/>
              <a:gdLst>
                <a:gd name="connsiteX0" fmla="*/ 0 w 383263"/>
                <a:gd name="connsiteY0" fmla="*/ 0 h 1047184"/>
                <a:gd name="connsiteX1" fmla="*/ 0 w 383263"/>
                <a:gd name="connsiteY1" fmla="*/ 1044166 h 1047184"/>
                <a:gd name="connsiteX2" fmla="*/ 380245 w 383263"/>
                <a:gd name="connsiteY2" fmla="*/ 1047184 h 1047184"/>
                <a:gd name="connsiteX3" fmla="*/ 383263 w 383263"/>
                <a:gd name="connsiteY3" fmla="*/ 241425 h 1047184"/>
                <a:gd name="connsiteX4" fmla="*/ 380245 w 383263"/>
                <a:gd name="connsiteY4" fmla="*/ 238407 h 1047184"/>
                <a:gd name="connsiteX5" fmla="*/ 380245 w 383263"/>
                <a:gd name="connsiteY5" fmla="*/ 238407 h 1047184"/>
                <a:gd name="connsiteX6" fmla="*/ 135801 w 383263"/>
                <a:gd name="connsiteY6" fmla="*/ 27160 h 1047184"/>
                <a:gd name="connsiteX7" fmla="*/ 135801 w 383263"/>
                <a:gd name="connsiteY7" fmla="*/ 27160 h 1047184"/>
                <a:gd name="connsiteX8" fmla="*/ 0 w 383263"/>
                <a:gd name="connsiteY8" fmla="*/ 0 h 1047184"/>
                <a:gd name="connsiteX0" fmla="*/ 0 w 383263"/>
                <a:gd name="connsiteY0" fmla="*/ 0 h 1047184"/>
                <a:gd name="connsiteX1" fmla="*/ 0 w 383263"/>
                <a:gd name="connsiteY1" fmla="*/ 1044166 h 1047184"/>
                <a:gd name="connsiteX2" fmla="*/ 380245 w 383263"/>
                <a:gd name="connsiteY2" fmla="*/ 1047184 h 1047184"/>
                <a:gd name="connsiteX3" fmla="*/ 383263 w 383263"/>
                <a:gd name="connsiteY3" fmla="*/ 241425 h 1047184"/>
                <a:gd name="connsiteX4" fmla="*/ 380245 w 383263"/>
                <a:gd name="connsiteY4" fmla="*/ 238407 h 1047184"/>
                <a:gd name="connsiteX5" fmla="*/ 380245 w 383263"/>
                <a:gd name="connsiteY5" fmla="*/ 238407 h 1047184"/>
                <a:gd name="connsiteX6" fmla="*/ 135801 w 383263"/>
                <a:gd name="connsiteY6" fmla="*/ 27160 h 1047184"/>
                <a:gd name="connsiteX7" fmla="*/ 0 w 383263"/>
                <a:gd name="connsiteY7" fmla="*/ 0 h 1047184"/>
                <a:gd name="connsiteX0" fmla="*/ 0 w 383263"/>
                <a:gd name="connsiteY0" fmla="*/ 0 h 1047184"/>
                <a:gd name="connsiteX1" fmla="*/ 0 w 383263"/>
                <a:gd name="connsiteY1" fmla="*/ 1044166 h 1047184"/>
                <a:gd name="connsiteX2" fmla="*/ 380245 w 383263"/>
                <a:gd name="connsiteY2" fmla="*/ 1047184 h 1047184"/>
                <a:gd name="connsiteX3" fmla="*/ 383263 w 383263"/>
                <a:gd name="connsiteY3" fmla="*/ 241425 h 1047184"/>
                <a:gd name="connsiteX4" fmla="*/ 380245 w 383263"/>
                <a:gd name="connsiteY4" fmla="*/ 238407 h 1047184"/>
                <a:gd name="connsiteX5" fmla="*/ 380245 w 383263"/>
                <a:gd name="connsiteY5" fmla="*/ 238407 h 1047184"/>
                <a:gd name="connsiteX6" fmla="*/ 0 w 383263"/>
                <a:gd name="connsiteY6" fmla="*/ 0 h 1047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3263" h="1047184">
                  <a:moveTo>
                    <a:pt x="0" y="0"/>
                  </a:moveTo>
                  <a:lnTo>
                    <a:pt x="0" y="1044166"/>
                  </a:lnTo>
                  <a:lnTo>
                    <a:pt x="380245" y="1047184"/>
                  </a:lnTo>
                  <a:lnTo>
                    <a:pt x="383263" y="241425"/>
                  </a:lnTo>
                  <a:lnTo>
                    <a:pt x="380245" y="238407"/>
                  </a:lnTo>
                  <a:lnTo>
                    <a:pt x="380245" y="238407"/>
                  </a:lnTo>
                  <a:lnTo>
                    <a:pt x="0" y="0"/>
                  </a:lnTo>
                  <a:close/>
                </a:path>
              </a:pathLst>
            </a:custGeom>
            <a:solidFill>
              <a:srgbClr val="FFDD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2" name="Freeform 24">
              <a:extLst>
                <a:ext uri="{FF2B5EF4-FFF2-40B4-BE49-F238E27FC236}">
                  <a16:creationId xmlns:a16="http://schemas.microsoft.com/office/drawing/2014/main" id="{5B6E4017-49AC-5C4D-987C-92A3AB170225}"/>
                </a:ext>
              </a:extLst>
            </p:cNvPr>
            <p:cNvSpPr/>
            <p:nvPr/>
          </p:nvSpPr>
          <p:spPr>
            <a:xfrm>
              <a:off x="1254889" y="3687692"/>
              <a:ext cx="226659" cy="117376"/>
            </a:xfrm>
            <a:custGeom>
              <a:avLst/>
              <a:gdLst>
                <a:gd name="connsiteX0" fmla="*/ 3018 w 202194"/>
                <a:gd name="connsiteY0" fmla="*/ 0 h 120713"/>
                <a:gd name="connsiteX1" fmla="*/ 0 w 202194"/>
                <a:gd name="connsiteY1" fmla="*/ 120713 h 120713"/>
                <a:gd name="connsiteX2" fmla="*/ 202194 w 202194"/>
                <a:gd name="connsiteY2" fmla="*/ 120713 h 120713"/>
                <a:gd name="connsiteX3" fmla="*/ 99588 w 202194"/>
                <a:gd name="connsiteY3" fmla="*/ 78463 h 120713"/>
                <a:gd name="connsiteX4" fmla="*/ 129766 w 202194"/>
                <a:gd name="connsiteY4" fmla="*/ 60356 h 120713"/>
                <a:gd name="connsiteX5" fmla="*/ 69410 w 202194"/>
                <a:gd name="connsiteY5" fmla="*/ 45267 h 120713"/>
                <a:gd name="connsiteX6" fmla="*/ 123730 w 202194"/>
                <a:gd name="connsiteY6" fmla="*/ 9054 h 120713"/>
                <a:gd name="connsiteX7" fmla="*/ 3018 w 202194"/>
                <a:gd name="connsiteY7" fmla="*/ 0 h 120713"/>
                <a:gd name="connsiteX0" fmla="*/ 0 w 205219"/>
                <a:gd name="connsiteY0" fmla="*/ 0 h 117376"/>
                <a:gd name="connsiteX1" fmla="*/ 3025 w 205219"/>
                <a:gd name="connsiteY1" fmla="*/ 117376 h 117376"/>
                <a:gd name="connsiteX2" fmla="*/ 205219 w 205219"/>
                <a:gd name="connsiteY2" fmla="*/ 117376 h 117376"/>
                <a:gd name="connsiteX3" fmla="*/ 102613 w 205219"/>
                <a:gd name="connsiteY3" fmla="*/ 75126 h 117376"/>
                <a:gd name="connsiteX4" fmla="*/ 132791 w 205219"/>
                <a:gd name="connsiteY4" fmla="*/ 57019 h 117376"/>
                <a:gd name="connsiteX5" fmla="*/ 72435 w 205219"/>
                <a:gd name="connsiteY5" fmla="*/ 41930 h 117376"/>
                <a:gd name="connsiteX6" fmla="*/ 126755 w 205219"/>
                <a:gd name="connsiteY6" fmla="*/ 5717 h 117376"/>
                <a:gd name="connsiteX7" fmla="*/ 0 w 205219"/>
                <a:gd name="connsiteY7" fmla="*/ 0 h 117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5219" h="117376">
                  <a:moveTo>
                    <a:pt x="0" y="0"/>
                  </a:moveTo>
                  <a:cubicBezTo>
                    <a:pt x="1008" y="39125"/>
                    <a:pt x="2017" y="78251"/>
                    <a:pt x="3025" y="117376"/>
                  </a:cubicBezTo>
                  <a:lnTo>
                    <a:pt x="205219" y="117376"/>
                  </a:lnTo>
                  <a:lnTo>
                    <a:pt x="102613" y="75126"/>
                  </a:lnTo>
                  <a:lnTo>
                    <a:pt x="132791" y="57019"/>
                  </a:lnTo>
                  <a:lnTo>
                    <a:pt x="72435" y="41930"/>
                  </a:lnTo>
                  <a:lnTo>
                    <a:pt x="126755" y="5717"/>
                  </a:lnTo>
                  <a:lnTo>
                    <a:pt x="0" y="0"/>
                  </a:lnTo>
                  <a:close/>
                </a:path>
              </a:pathLst>
            </a:custGeom>
            <a:solidFill>
              <a:schemeClr val="accent4">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3" name="Freeform 2">
              <a:extLst>
                <a:ext uri="{FF2B5EF4-FFF2-40B4-BE49-F238E27FC236}">
                  <a16:creationId xmlns:a16="http://schemas.microsoft.com/office/drawing/2014/main" id="{AEDB2BE4-613E-D845-3600-8BA266CC5D17}"/>
                </a:ext>
              </a:extLst>
            </p:cNvPr>
            <p:cNvSpPr/>
            <p:nvPr/>
          </p:nvSpPr>
          <p:spPr>
            <a:xfrm>
              <a:off x="1262433" y="3808766"/>
              <a:ext cx="379361" cy="307031"/>
            </a:xfrm>
            <a:custGeom>
              <a:avLst/>
              <a:gdLst>
                <a:gd name="connsiteX0" fmla="*/ 0 w 385313"/>
                <a:gd name="connsiteY0" fmla="*/ 0 h 299049"/>
                <a:gd name="connsiteX1" fmla="*/ 5750 w 385313"/>
                <a:gd name="connsiteY1" fmla="*/ 212785 h 299049"/>
                <a:gd name="connsiteX2" fmla="*/ 385313 w 385313"/>
                <a:gd name="connsiteY2" fmla="*/ 299049 h 299049"/>
                <a:gd name="connsiteX3" fmla="*/ 379562 w 385313"/>
                <a:gd name="connsiteY3" fmla="*/ 17253 h 299049"/>
                <a:gd name="connsiteX4" fmla="*/ 379562 w 385313"/>
                <a:gd name="connsiteY4" fmla="*/ 17253 h 299049"/>
                <a:gd name="connsiteX0" fmla="*/ 376 w 379563"/>
                <a:gd name="connsiteY0" fmla="*/ 0 h 283773"/>
                <a:gd name="connsiteX1" fmla="*/ 0 w 379563"/>
                <a:gd name="connsiteY1" fmla="*/ 197509 h 283773"/>
                <a:gd name="connsiteX2" fmla="*/ 379563 w 379563"/>
                <a:gd name="connsiteY2" fmla="*/ 283773 h 283773"/>
                <a:gd name="connsiteX3" fmla="*/ 373812 w 379563"/>
                <a:gd name="connsiteY3" fmla="*/ 1977 h 283773"/>
                <a:gd name="connsiteX4" fmla="*/ 373812 w 379563"/>
                <a:gd name="connsiteY4" fmla="*/ 1977 h 283773"/>
                <a:gd name="connsiteX0" fmla="*/ 9566 w 388753"/>
                <a:gd name="connsiteY0" fmla="*/ 0 h 283773"/>
                <a:gd name="connsiteX1" fmla="*/ 0 w 388753"/>
                <a:gd name="connsiteY1" fmla="*/ 191398 h 283773"/>
                <a:gd name="connsiteX2" fmla="*/ 388753 w 388753"/>
                <a:gd name="connsiteY2" fmla="*/ 283773 h 283773"/>
                <a:gd name="connsiteX3" fmla="*/ 383002 w 388753"/>
                <a:gd name="connsiteY3" fmla="*/ 1977 h 283773"/>
                <a:gd name="connsiteX4" fmla="*/ 383002 w 388753"/>
                <a:gd name="connsiteY4" fmla="*/ 1977 h 283773"/>
                <a:gd name="connsiteX0" fmla="*/ 9566 w 388753"/>
                <a:gd name="connsiteY0" fmla="*/ 0 h 283773"/>
                <a:gd name="connsiteX1" fmla="*/ 0 w 388753"/>
                <a:gd name="connsiteY1" fmla="*/ 191398 h 283773"/>
                <a:gd name="connsiteX2" fmla="*/ 388753 w 388753"/>
                <a:gd name="connsiteY2" fmla="*/ 283773 h 283773"/>
                <a:gd name="connsiteX3" fmla="*/ 383002 w 388753"/>
                <a:gd name="connsiteY3" fmla="*/ 1977 h 283773"/>
                <a:gd name="connsiteX4" fmla="*/ 383002 w 388753"/>
                <a:gd name="connsiteY4" fmla="*/ 1977 h 283773"/>
                <a:gd name="connsiteX0" fmla="*/ 383 w 388753"/>
                <a:gd name="connsiteY0" fmla="*/ 793 h 281796"/>
                <a:gd name="connsiteX1" fmla="*/ 0 w 388753"/>
                <a:gd name="connsiteY1" fmla="*/ 189421 h 281796"/>
                <a:gd name="connsiteX2" fmla="*/ 388753 w 388753"/>
                <a:gd name="connsiteY2" fmla="*/ 281796 h 281796"/>
                <a:gd name="connsiteX3" fmla="*/ 383002 w 388753"/>
                <a:gd name="connsiteY3" fmla="*/ 0 h 281796"/>
                <a:gd name="connsiteX4" fmla="*/ 383002 w 388753"/>
                <a:gd name="connsiteY4" fmla="*/ 0 h 2817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753" h="281796">
                  <a:moveTo>
                    <a:pt x="383" y="793"/>
                  </a:moveTo>
                  <a:cubicBezTo>
                    <a:pt x="258" y="66629"/>
                    <a:pt x="125" y="123585"/>
                    <a:pt x="0" y="189421"/>
                  </a:cubicBezTo>
                  <a:lnTo>
                    <a:pt x="388753" y="281796"/>
                  </a:lnTo>
                  <a:cubicBezTo>
                    <a:pt x="386836" y="187864"/>
                    <a:pt x="391041" y="93932"/>
                    <a:pt x="383002" y="0"/>
                  </a:cubicBezTo>
                  <a:lnTo>
                    <a:pt x="383002" y="0"/>
                  </a:lnTo>
                </a:path>
              </a:pathLst>
            </a:custGeom>
            <a:solidFill>
              <a:srgbClr val="66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4" name="Freeform 25">
              <a:extLst>
                <a:ext uri="{FF2B5EF4-FFF2-40B4-BE49-F238E27FC236}">
                  <a16:creationId xmlns:a16="http://schemas.microsoft.com/office/drawing/2014/main" id="{53CC90EA-636C-C8A1-FACA-E11039AC9451}"/>
                </a:ext>
              </a:extLst>
            </p:cNvPr>
            <p:cNvSpPr/>
            <p:nvPr/>
          </p:nvSpPr>
          <p:spPr>
            <a:xfrm>
              <a:off x="1545125" y="3703365"/>
              <a:ext cx="96570" cy="105624"/>
            </a:xfrm>
            <a:custGeom>
              <a:avLst/>
              <a:gdLst>
                <a:gd name="connsiteX0" fmla="*/ 93552 w 96570"/>
                <a:gd name="connsiteY0" fmla="*/ 0 h 105624"/>
                <a:gd name="connsiteX1" fmla="*/ 96570 w 96570"/>
                <a:gd name="connsiteY1" fmla="*/ 102606 h 105624"/>
                <a:gd name="connsiteX2" fmla="*/ 0 w 96570"/>
                <a:gd name="connsiteY2" fmla="*/ 105624 h 105624"/>
                <a:gd name="connsiteX3" fmla="*/ 51303 w 96570"/>
                <a:gd name="connsiteY3" fmla="*/ 72428 h 105624"/>
                <a:gd name="connsiteX4" fmla="*/ 24142 w 96570"/>
                <a:gd name="connsiteY4" fmla="*/ 51303 h 105624"/>
                <a:gd name="connsiteX5" fmla="*/ 93552 w 96570"/>
                <a:gd name="connsiteY5" fmla="*/ 0 h 105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6570" h="105624">
                  <a:moveTo>
                    <a:pt x="93552" y="0"/>
                  </a:moveTo>
                  <a:lnTo>
                    <a:pt x="96570" y="102606"/>
                  </a:lnTo>
                  <a:lnTo>
                    <a:pt x="0" y="105624"/>
                  </a:lnTo>
                  <a:lnTo>
                    <a:pt x="51303" y="72428"/>
                  </a:lnTo>
                  <a:lnTo>
                    <a:pt x="24142" y="51303"/>
                  </a:lnTo>
                  <a:lnTo>
                    <a:pt x="93552" y="0"/>
                  </a:lnTo>
                  <a:close/>
                </a:path>
              </a:pathLst>
            </a:custGeom>
            <a:solidFill>
              <a:schemeClr val="accent4">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5" name="Rectangle 14">
              <a:extLst>
                <a:ext uri="{FF2B5EF4-FFF2-40B4-BE49-F238E27FC236}">
                  <a16:creationId xmlns:a16="http://schemas.microsoft.com/office/drawing/2014/main" id="{E863DC08-0061-1025-898B-2951C4D87801}"/>
                </a:ext>
              </a:extLst>
            </p:cNvPr>
            <p:cNvSpPr/>
            <p:nvPr/>
          </p:nvSpPr>
          <p:spPr>
            <a:xfrm>
              <a:off x="1254798" y="2137859"/>
              <a:ext cx="380443" cy="281629"/>
            </a:xfrm>
            <a:prstGeom prst="rect">
              <a:avLst/>
            </a:prstGeom>
            <a:solidFill>
              <a:srgbClr val="DEC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6" name="Freeform 26">
              <a:extLst>
                <a:ext uri="{FF2B5EF4-FFF2-40B4-BE49-F238E27FC236}">
                  <a16:creationId xmlns:a16="http://schemas.microsoft.com/office/drawing/2014/main" id="{BCF6A409-084D-AD30-6FD4-0B42F671B009}"/>
                </a:ext>
              </a:extLst>
            </p:cNvPr>
            <p:cNvSpPr/>
            <p:nvPr/>
          </p:nvSpPr>
          <p:spPr>
            <a:xfrm>
              <a:off x="1254798" y="2209244"/>
              <a:ext cx="387118" cy="787585"/>
            </a:xfrm>
            <a:custGeom>
              <a:avLst/>
              <a:gdLst>
                <a:gd name="connsiteX0" fmla="*/ 0 w 387118"/>
                <a:gd name="connsiteY0" fmla="*/ 0 h 787585"/>
                <a:gd name="connsiteX1" fmla="*/ 3337 w 387118"/>
                <a:gd name="connsiteY1" fmla="*/ 553979 h 787585"/>
                <a:gd name="connsiteX2" fmla="*/ 387118 w 387118"/>
                <a:gd name="connsiteY2" fmla="*/ 787585 h 787585"/>
                <a:gd name="connsiteX3" fmla="*/ 380443 w 387118"/>
                <a:gd name="connsiteY3" fmla="*/ 103454 h 787585"/>
                <a:gd name="connsiteX4" fmla="*/ 173535 w 387118"/>
                <a:gd name="connsiteY4" fmla="*/ 56733 h 787585"/>
                <a:gd name="connsiteX5" fmla="*/ 210245 w 387118"/>
                <a:gd name="connsiteY5" fmla="*/ 13349 h 787585"/>
                <a:gd name="connsiteX6" fmla="*/ 0 w 387118"/>
                <a:gd name="connsiteY6" fmla="*/ 0 h 787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7118" h="787585">
                  <a:moveTo>
                    <a:pt x="0" y="0"/>
                  </a:moveTo>
                  <a:cubicBezTo>
                    <a:pt x="1112" y="184660"/>
                    <a:pt x="2225" y="369319"/>
                    <a:pt x="3337" y="553979"/>
                  </a:cubicBezTo>
                  <a:lnTo>
                    <a:pt x="387118" y="787585"/>
                  </a:lnTo>
                  <a:lnTo>
                    <a:pt x="380443" y="103454"/>
                  </a:lnTo>
                  <a:lnTo>
                    <a:pt x="173535" y="56733"/>
                  </a:lnTo>
                  <a:lnTo>
                    <a:pt x="210245" y="13349"/>
                  </a:lnTo>
                  <a:lnTo>
                    <a:pt x="0" y="0"/>
                  </a:lnTo>
                  <a:close/>
                </a:path>
              </a:pathLst>
            </a:custGeom>
            <a:solidFill>
              <a:srgbClr val="FFDD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7" name="Rectangle 16">
              <a:extLst>
                <a:ext uri="{FF2B5EF4-FFF2-40B4-BE49-F238E27FC236}">
                  <a16:creationId xmlns:a16="http://schemas.microsoft.com/office/drawing/2014/main" id="{CA6D3946-023A-C2C7-16D0-7BAB69FD8D95}"/>
                </a:ext>
              </a:extLst>
            </p:cNvPr>
            <p:cNvSpPr/>
            <p:nvPr/>
          </p:nvSpPr>
          <p:spPr>
            <a:xfrm>
              <a:off x="1254798" y="943992"/>
              <a:ext cx="386895" cy="1193867"/>
            </a:xfrm>
            <a:prstGeom prst="rect">
              <a:avLst/>
            </a:prstGeom>
            <a:solidFill>
              <a:srgbClr val="7DCB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cxnSp>
          <p:nvCxnSpPr>
            <p:cNvPr id="18" name="Straight Connector 17">
              <a:extLst>
                <a:ext uri="{FF2B5EF4-FFF2-40B4-BE49-F238E27FC236}">
                  <a16:creationId xmlns:a16="http://schemas.microsoft.com/office/drawing/2014/main" id="{45CCF5DE-6405-2B99-F60E-545783F13E4B}"/>
                </a:ext>
              </a:extLst>
            </p:cNvPr>
            <p:cNvCxnSpPr/>
            <p:nvPr/>
          </p:nvCxnSpPr>
          <p:spPr>
            <a:xfrm>
              <a:off x="1258431" y="3922504"/>
              <a:ext cx="383263" cy="3018"/>
            </a:xfrm>
            <a:prstGeom prst="line">
              <a:avLst/>
            </a:prstGeom>
            <a:ln w="15875">
              <a:solidFill>
                <a:schemeClr val="accent6">
                  <a:lumMod val="40000"/>
                  <a:lumOff val="60000"/>
                </a:schemeClr>
              </a:solidFill>
            </a:ln>
          </p:spPr>
          <p:style>
            <a:lnRef idx="1">
              <a:schemeClr val="accent1"/>
            </a:lnRef>
            <a:fillRef idx="0">
              <a:schemeClr val="accent1"/>
            </a:fillRef>
            <a:effectRef idx="0">
              <a:schemeClr val="accent1"/>
            </a:effectRef>
            <a:fontRef idx="minor">
              <a:schemeClr val="tx1"/>
            </a:fontRef>
          </p:style>
        </p:cxnSp>
      </p:grpSp>
      <p:pic>
        <p:nvPicPr>
          <p:cNvPr id="19" name="Picture 19" descr="fig 3 strat column">
            <a:extLst>
              <a:ext uri="{FF2B5EF4-FFF2-40B4-BE49-F238E27FC236}">
                <a16:creationId xmlns:a16="http://schemas.microsoft.com/office/drawing/2014/main" id="{CBBC03EC-E2BF-5944-977A-D904D3AF0E9D}"/>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76853"/>
          <a:stretch/>
        </p:blipFill>
        <p:spPr bwMode="auto">
          <a:xfrm>
            <a:off x="4315718" y="526105"/>
            <a:ext cx="793332" cy="5959542"/>
          </a:xfrm>
          <a:prstGeom prst="rect">
            <a:avLst/>
          </a:prstGeom>
          <a:noFill/>
          <a:ln w="158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0" name="Picture 19" descr="A screenshot of a diagram&#10;&#10;Description automatically generated with low confidence">
            <a:extLst>
              <a:ext uri="{FF2B5EF4-FFF2-40B4-BE49-F238E27FC236}">
                <a16:creationId xmlns:a16="http://schemas.microsoft.com/office/drawing/2014/main" id="{2F9BCD8F-BA2A-CECE-66AB-C4CE0117720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6841" y="522995"/>
            <a:ext cx="2865395" cy="5962651"/>
          </a:xfrm>
          <a:prstGeom prst="rect">
            <a:avLst/>
          </a:prstGeom>
          <a:ln w="15875">
            <a:solidFill>
              <a:schemeClr val="accent1"/>
            </a:solidFill>
          </a:ln>
        </p:spPr>
      </p:pic>
      <p:sp>
        <p:nvSpPr>
          <p:cNvPr id="21" name="TextBox 20">
            <a:extLst>
              <a:ext uri="{FF2B5EF4-FFF2-40B4-BE49-F238E27FC236}">
                <a16:creationId xmlns:a16="http://schemas.microsoft.com/office/drawing/2014/main" id="{C6932F0E-FDDD-47B3-E5A9-27F8AAA9437A}"/>
              </a:ext>
            </a:extLst>
          </p:cNvPr>
          <p:cNvSpPr txBox="1"/>
          <p:nvPr/>
        </p:nvSpPr>
        <p:spPr>
          <a:xfrm>
            <a:off x="2008270" y="6454229"/>
            <a:ext cx="1082348" cy="230832"/>
          </a:xfrm>
          <a:prstGeom prst="rect">
            <a:avLst/>
          </a:prstGeom>
          <a:noFill/>
        </p:spPr>
        <p:txBody>
          <a:bodyPr wrap="none" rtlCol="0">
            <a:spAutoFit/>
          </a:bodyPr>
          <a:lstStyle/>
          <a:p>
            <a:r>
              <a:rPr lang="en-IE" sz="900" i="1" dirty="0"/>
              <a:t>After R. Doyle 2023</a:t>
            </a:r>
          </a:p>
        </p:txBody>
      </p:sp>
      <p:pic>
        <p:nvPicPr>
          <p:cNvPr id="23" name="Picture 22">
            <a:extLst>
              <a:ext uri="{FF2B5EF4-FFF2-40B4-BE49-F238E27FC236}">
                <a16:creationId xmlns:a16="http://schemas.microsoft.com/office/drawing/2014/main" id="{EFB39CD7-8755-A492-85FB-DC2B0F19110B}"/>
              </a:ext>
            </a:extLst>
          </p:cNvPr>
          <p:cNvPicPr>
            <a:picLocks noChangeAspect="1"/>
          </p:cNvPicPr>
          <p:nvPr/>
        </p:nvPicPr>
        <p:blipFill>
          <a:blip r:embed="rId6"/>
          <a:stretch>
            <a:fillRect/>
          </a:stretch>
        </p:blipFill>
        <p:spPr>
          <a:xfrm>
            <a:off x="5285814" y="4051198"/>
            <a:ext cx="2779884" cy="2448193"/>
          </a:xfrm>
          <a:prstGeom prst="rect">
            <a:avLst/>
          </a:prstGeom>
        </p:spPr>
      </p:pic>
    </p:spTree>
    <p:extLst>
      <p:ext uri="{BB962C8B-B14F-4D97-AF65-F5344CB8AC3E}">
        <p14:creationId xmlns:p14="http://schemas.microsoft.com/office/powerpoint/2010/main" val="34073680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Group 29"/>
          <p:cNvGrpSpPr/>
          <p:nvPr/>
        </p:nvGrpSpPr>
        <p:grpSpPr>
          <a:xfrm>
            <a:off x="530837" y="408040"/>
            <a:ext cx="1171712" cy="5962651"/>
            <a:chOff x="511173" y="778281"/>
            <a:chExt cx="1171712" cy="5946370"/>
          </a:xfrm>
        </p:grpSpPr>
        <p:pic>
          <p:nvPicPr>
            <p:cNvPr id="8" name="Picture 19" descr="fig 3 strat column"/>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65814"/>
            <a:stretch/>
          </p:blipFill>
          <p:spPr bwMode="auto">
            <a:xfrm>
              <a:off x="511173" y="778281"/>
              <a:ext cx="1171712" cy="5946370"/>
            </a:xfrm>
            <a:prstGeom prst="rect">
              <a:avLst/>
            </a:prstGeom>
            <a:noFill/>
            <a:ln w="158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 name="Rectangle 1"/>
            <p:cNvSpPr/>
            <p:nvPr/>
          </p:nvSpPr>
          <p:spPr>
            <a:xfrm>
              <a:off x="1265208" y="5440392"/>
              <a:ext cx="379562" cy="1115683"/>
            </a:xfrm>
            <a:prstGeom prst="rect">
              <a:avLst/>
            </a:prstGeom>
            <a:solidFill>
              <a:srgbClr val="66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5" name="Rectangle 4"/>
            <p:cNvSpPr/>
            <p:nvPr/>
          </p:nvSpPr>
          <p:spPr>
            <a:xfrm>
              <a:off x="1265208" y="5112589"/>
              <a:ext cx="379562" cy="327803"/>
            </a:xfrm>
            <a:prstGeom prst="rect">
              <a:avLst/>
            </a:prstGeom>
            <a:solidFill>
              <a:srgbClr val="CC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6" name="Rectangle 5"/>
            <p:cNvSpPr/>
            <p:nvPr/>
          </p:nvSpPr>
          <p:spPr>
            <a:xfrm>
              <a:off x="1262333" y="4820369"/>
              <a:ext cx="382806" cy="181438"/>
            </a:xfrm>
            <a:prstGeom prst="rect">
              <a:avLst/>
            </a:prstGeom>
            <a:solidFill>
              <a:srgbClr val="CC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7" name="Rectangle 6"/>
            <p:cNvSpPr/>
            <p:nvPr/>
          </p:nvSpPr>
          <p:spPr>
            <a:xfrm>
              <a:off x="1262332" y="4988944"/>
              <a:ext cx="382805" cy="123645"/>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9" name="Rectangle 8"/>
            <p:cNvSpPr/>
            <p:nvPr/>
          </p:nvSpPr>
          <p:spPr>
            <a:xfrm>
              <a:off x="1262333" y="3996906"/>
              <a:ext cx="379562" cy="856890"/>
            </a:xfrm>
            <a:prstGeom prst="rect">
              <a:avLst/>
            </a:prstGeom>
            <a:solidFill>
              <a:srgbClr val="66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4" name="Freeform 23"/>
            <p:cNvSpPr/>
            <p:nvPr/>
          </p:nvSpPr>
          <p:spPr>
            <a:xfrm>
              <a:off x="1258432" y="2759304"/>
              <a:ext cx="383262" cy="1036821"/>
            </a:xfrm>
            <a:custGeom>
              <a:avLst/>
              <a:gdLst>
                <a:gd name="connsiteX0" fmla="*/ 0 w 383263"/>
                <a:gd name="connsiteY0" fmla="*/ 0 h 1047184"/>
                <a:gd name="connsiteX1" fmla="*/ 0 w 383263"/>
                <a:gd name="connsiteY1" fmla="*/ 1044166 h 1047184"/>
                <a:gd name="connsiteX2" fmla="*/ 380245 w 383263"/>
                <a:gd name="connsiteY2" fmla="*/ 1047184 h 1047184"/>
                <a:gd name="connsiteX3" fmla="*/ 383263 w 383263"/>
                <a:gd name="connsiteY3" fmla="*/ 241425 h 1047184"/>
                <a:gd name="connsiteX4" fmla="*/ 380245 w 383263"/>
                <a:gd name="connsiteY4" fmla="*/ 238407 h 1047184"/>
                <a:gd name="connsiteX5" fmla="*/ 380245 w 383263"/>
                <a:gd name="connsiteY5" fmla="*/ 238407 h 1047184"/>
                <a:gd name="connsiteX6" fmla="*/ 135801 w 383263"/>
                <a:gd name="connsiteY6" fmla="*/ 27160 h 1047184"/>
                <a:gd name="connsiteX7" fmla="*/ 135801 w 383263"/>
                <a:gd name="connsiteY7" fmla="*/ 27160 h 1047184"/>
                <a:gd name="connsiteX8" fmla="*/ 0 w 383263"/>
                <a:gd name="connsiteY8" fmla="*/ 0 h 1047184"/>
                <a:gd name="connsiteX0" fmla="*/ 0 w 383263"/>
                <a:gd name="connsiteY0" fmla="*/ 0 h 1047184"/>
                <a:gd name="connsiteX1" fmla="*/ 0 w 383263"/>
                <a:gd name="connsiteY1" fmla="*/ 1044166 h 1047184"/>
                <a:gd name="connsiteX2" fmla="*/ 380245 w 383263"/>
                <a:gd name="connsiteY2" fmla="*/ 1047184 h 1047184"/>
                <a:gd name="connsiteX3" fmla="*/ 383263 w 383263"/>
                <a:gd name="connsiteY3" fmla="*/ 241425 h 1047184"/>
                <a:gd name="connsiteX4" fmla="*/ 380245 w 383263"/>
                <a:gd name="connsiteY4" fmla="*/ 238407 h 1047184"/>
                <a:gd name="connsiteX5" fmla="*/ 380245 w 383263"/>
                <a:gd name="connsiteY5" fmla="*/ 238407 h 1047184"/>
                <a:gd name="connsiteX6" fmla="*/ 135801 w 383263"/>
                <a:gd name="connsiteY6" fmla="*/ 27160 h 1047184"/>
                <a:gd name="connsiteX7" fmla="*/ 0 w 383263"/>
                <a:gd name="connsiteY7" fmla="*/ 0 h 1047184"/>
                <a:gd name="connsiteX0" fmla="*/ 0 w 383263"/>
                <a:gd name="connsiteY0" fmla="*/ 0 h 1047184"/>
                <a:gd name="connsiteX1" fmla="*/ 0 w 383263"/>
                <a:gd name="connsiteY1" fmla="*/ 1044166 h 1047184"/>
                <a:gd name="connsiteX2" fmla="*/ 380245 w 383263"/>
                <a:gd name="connsiteY2" fmla="*/ 1047184 h 1047184"/>
                <a:gd name="connsiteX3" fmla="*/ 383263 w 383263"/>
                <a:gd name="connsiteY3" fmla="*/ 241425 h 1047184"/>
                <a:gd name="connsiteX4" fmla="*/ 380245 w 383263"/>
                <a:gd name="connsiteY4" fmla="*/ 238407 h 1047184"/>
                <a:gd name="connsiteX5" fmla="*/ 380245 w 383263"/>
                <a:gd name="connsiteY5" fmla="*/ 238407 h 1047184"/>
                <a:gd name="connsiteX6" fmla="*/ 0 w 383263"/>
                <a:gd name="connsiteY6" fmla="*/ 0 h 1047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3263" h="1047184">
                  <a:moveTo>
                    <a:pt x="0" y="0"/>
                  </a:moveTo>
                  <a:lnTo>
                    <a:pt x="0" y="1044166"/>
                  </a:lnTo>
                  <a:lnTo>
                    <a:pt x="380245" y="1047184"/>
                  </a:lnTo>
                  <a:lnTo>
                    <a:pt x="383263" y="241425"/>
                  </a:lnTo>
                  <a:lnTo>
                    <a:pt x="380245" y="238407"/>
                  </a:lnTo>
                  <a:lnTo>
                    <a:pt x="380245" y="238407"/>
                  </a:lnTo>
                  <a:lnTo>
                    <a:pt x="0" y="0"/>
                  </a:lnTo>
                  <a:close/>
                </a:path>
              </a:pathLst>
            </a:custGeom>
            <a:solidFill>
              <a:srgbClr val="FFDD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5" name="Freeform 24"/>
            <p:cNvSpPr/>
            <p:nvPr/>
          </p:nvSpPr>
          <p:spPr>
            <a:xfrm>
              <a:off x="1254889" y="3687692"/>
              <a:ext cx="226659" cy="117376"/>
            </a:xfrm>
            <a:custGeom>
              <a:avLst/>
              <a:gdLst>
                <a:gd name="connsiteX0" fmla="*/ 3018 w 202194"/>
                <a:gd name="connsiteY0" fmla="*/ 0 h 120713"/>
                <a:gd name="connsiteX1" fmla="*/ 0 w 202194"/>
                <a:gd name="connsiteY1" fmla="*/ 120713 h 120713"/>
                <a:gd name="connsiteX2" fmla="*/ 202194 w 202194"/>
                <a:gd name="connsiteY2" fmla="*/ 120713 h 120713"/>
                <a:gd name="connsiteX3" fmla="*/ 99588 w 202194"/>
                <a:gd name="connsiteY3" fmla="*/ 78463 h 120713"/>
                <a:gd name="connsiteX4" fmla="*/ 129766 w 202194"/>
                <a:gd name="connsiteY4" fmla="*/ 60356 h 120713"/>
                <a:gd name="connsiteX5" fmla="*/ 69410 w 202194"/>
                <a:gd name="connsiteY5" fmla="*/ 45267 h 120713"/>
                <a:gd name="connsiteX6" fmla="*/ 123730 w 202194"/>
                <a:gd name="connsiteY6" fmla="*/ 9054 h 120713"/>
                <a:gd name="connsiteX7" fmla="*/ 3018 w 202194"/>
                <a:gd name="connsiteY7" fmla="*/ 0 h 120713"/>
                <a:gd name="connsiteX0" fmla="*/ 0 w 205219"/>
                <a:gd name="connsiteY0" fmla="*/ 0 h 117376"/>
                <a:gd name="connsiteX1" fmla="*/ 3025 w 205219"/>
                <a:gd name="connsiteY1" fmla="*/ 117376 h 117376"/>
                <a:gd name="connsiteX2" fmla="*/ 205219 w 205219"/>
                <a:gd name="connsiteY2" fmla="*/ 117376 h 117376"/>
                <a:gd name="connsiteX3" fmla="*/ 102613 w 205219"/>
                <a:gd name="connsiteY3" fmla="*/ 75126 h 117376"/>
                <a:gd name="connsiteX4" fmla="*/ 132791 w 205219"/>
                <a:gd name="connsiteY4" fmla="*/ 57019 h 117376"/>
                <a:gd name="connsiteX5" fmla="*/ 72435 w 205219"/>
                <a:gd name="connsiteY5" fmla="*/ 41930 h 117376"/>
                <a:gd name="connsiteX6" fmla="*/ 126755 w 205219"/>
                <a:gd name="connsiteY6" fmla="*/ 5717 h 117376"/>
                <a:gd name="connsiteX7" fmla="*/ 0 w 205219"/>
                <a:gd name="connsiteY7" fmla="*/ 0 h 117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5219" h="117376">
                  <a:moveTo>
                    <a:pt x="0" y="0"/>
                  </a:moveTo>
                  <a:cubicBezTo>
                    <a:pt x="1008" y="39125"/>
                    <a:pt x="2017" y="78251"/>
                    <a:pt x="3025" y="117376"/>
                  </a:cubicBezTo>
                  <a:lnTo>
                    <a:pt x="205219" y="117376"/>
                  </a:lnTo>
                  <a:lnTo>
                    <a:pt x="102613" y="75126"/>
                  </a:lnTo>
                  <a:lnTo>
                    <a:pt x="132791" y="57019"/>
                  </a:lnTo>
                  <a:lnTo>
                    <a:pt x="72435" y="41930"/>
                  </a:lnTo>
                  <a:lnTo>
                    <a:pt x="126755" y="5717"/>
                  </a:lnTo>
                  <a:lnTo>
                    <a:pt x="0" y="0"/>
                  </a:lnTo>
                  <a:close/>
                </a:path>
              </a:pathLst>
            </a:custGeom>
            <a:solidFill>
              <a:schemeClr val="accent4">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 name="Freeform 2"/>
            <p:cNvSpPr/>
            <p:nvPr/>
          </p:nvSpPr>
          <p:spPr>
            <a:xfrm>
              <a:off x="1262433" y="3808766"/>
              <a:ext cx="379361" cy="307031"/>
            </a:xfrm>
            <a:custGeom>
              <a:avLst/>
              <a:gdLst>
                <a:gd name="connsiteX0" fmla="*/ 0 w 385313"/>
                <a:gd name="connsiteY0" fmla="*/ 0 h 299049"/>
                <a:gd name="connsiteX1" fmla="*/ 5750 w 385313"/>
                <a:gd name="connsiteY1" fmla="*/ 212785 h 299049"/>
                <a:gd name="connsiteX2" fmla="*/ 385313 w 385313"/>
                <a:gd name="connsiteY2" fmla="*/ 299049 h 299049"/>
                <a:gd name="connsiteX3" fmla="*/ 379562 w 385313"/>
                <a:gd name="connsiteY3" fmla="*/ 17253 h 299049"/>
                <a:gd name="connsiteX4" fmla="*/ 379562 w 385313"/>
                <a:gd name="connsiteY4" fmla="*/ 17253 h 299049"/>
                <a:gd name="connsiteX0" fmla="*/ 376 w 379563"/>
                <a:gd name="connsiteY0" fmla="*/ 0 h 283773"/>
                <a:gd name="connsiteX1" fmla="*/ 0 w 379563"/>
                <a:gd name="connsiteY1" fmla="*/ 197509 h 283773"/>
                <a:gd name="connsiteX2" fmla="*/ 379563 w 379563"/>
                <a:gd name="connsiteY2" fmla="*/ 283773 h 283773"/>
                <a:gd name="connsiteX3" fmla="*/ 373812 w 379563"/>
                <a:gd name="connsiteY3" fmla="*/ 1977 h 283773"/>
                <a:gd name="connsiteX4" fmla="*/ 373812 w 379563"/>
                <a:gd name="connsiteY4" fmla="*/ 1977 h 283773"/>
                <a:gd name="connsiteX0" fmla="*/ 9566 w 388753"/>
                <a:gd name="connsiteY0" fmla="*/ 0 h 283773"/>
                <a:gd name="connsiteX1" fmla="*/ 0 w 388753"/>
                <a:gd name="connsiteY1" fmla="*/ 191398 h 283773"/>
                <a:gd name="connsiteX2" fmla="*/ 388753 w 388753"/>
                <a:gd name="connsiteY2" fmla="*/ 283773 h 283773"/>
                <a:gd name="connsiteX3" fmla="*/ 383002 w 388753"/>
                <a:gd name="connsiteY3" fmla="*/ 1977 h 283773"/>
                <a:gd name="connsiteX4" fmla="*/ 383002 w 388753"/>
                <a:gd name="connsiteY4" fmla="*/ 1977 h 283773"/>
                <a:gd name="connsiteX0" fmla="*/ 9566 w 388753"/>
                <a:gd name="connsiteY0" fmla="*/ 0 h 283773"/>
                <a:gd name="connsiteX1" fmla="*/ 0 w 388753"/>
                <a:gd name="connsiteY1" fmla="*/ 191398 h 283773"/>
                <a:gd name="connsiteX2" fmla="*/ 388753 w 388753"/>
                <a:gd name="connsiteY2" fmla="*/ 283773 h 283773"/>
                <a:gd name="connsiteX3" fmla="*/ 383002 w 388753"/>
                <a:gd name="connsiteY3" fmla="*/ 1977 h 283773"/>
                <a:gd name="connsiteX4" fmla="*/ 383002 w 388753"/>
                <a:gd name="connsiteY4" fmla="*/ 1977 h 283773"/>
                <a:gd name="connsiteX0" fmla="*/ 383 w 388753"/>
                <a:gd name="connsiteY0" fmla="*/ 793 h 281796"/>
                <a:gd name="connsiteX1" fmla="*/ 0 w 388753"/>
                <a:gd name="connsiteY1" fmla="*/ 189421 h 281796"/>
                <a:gd name="connsiteX2" fmla="*/ 388753 w 388753"/>
                <a:gd name="connsiteY2" fmla="*/ 281796 h 281796"/>
                <a:gd name="connsiteX3" fmla="*/ 383002 w 388753"/>
                <a:gd name="connsiteY3" fmla="*/ 0 h 281796"/>
                <a:gd name="connsiteX4" fmla="*/ 383002 w 388753"/>
                <a:gd name="connsiteY4" fmla="*/ 0 h 2817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753" h="281796">
                  <a:moveTo>
                    <a:pt x="383" y="793"/>
                  </a:moveTo>
                  <a:cubicBezTo>
                    <a:pt x="258" y="66629"/>
                    <a:pt x="125" y="123585"/>
                    <a:pt x="0" y="189421"/>
                  </a:cubicBezTo>
                  <a:lnTo>
                    <a:pt x="388753" y="281796"/>
                  </a:lnTo>
                  <a:cubicBezTo>
                    <a:pt x="386836" y="187864"/>
                    <a:pt x="391041" y="93932"/>
                    <a:pt x="383002" y="0"/>
                  </a:cubicBezTo>
                  <a:lnTo>
                    <a:pt x="383002" y="0"/>
                  </a:lnTo>
                </a:path>
              </a:pathLst>
            </a:custGeom>
            <a:solidFill>
              <a:srgbClr val="66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6" name="Freeform 25"/>
            <p:cNvSpPr/>
            <p:nvPr/>
          </p:nvSpPr>
          <p:spPr>
            <a:xfrm>
              <a:off x="1545125" y="3703365"/>
              <a:ext cx="96570" cy="105624"/>
            </a:xfrm>
            <a:custGeom>
              <a:avLst/>
              <a:gdLst>
                <a:gd name="connsiteX0" fmla="*/ 93552 w 96570"/>
                <a:gd name="connsiteY0" fmla="*/ 0 h 105624"/>
                <a:gd name="connsiteX1" fmla="*/ 96570 w 96570"/>
                <a:gd name="connsiteY1" fmla="*/ 102606 h 105624"/>
                <a:gd name="connsiteX2" fmla="*/ 0 w 96570"/>
                <a:gd name="connsiteY2" fmla="*/ 105624 h 105624"/>
                <a:gd name="connsiteX3" fmla="*/ 51303 w 96570"/>
                <a:gd name="connsiteY3" fmla="*/ 72428 h 105624"/>
                <a:gd name="connsiteX4" fmla="*/ 24142 w 96570"/>
                <a:gd name="connsiteY4" fmla="*/ 51303 h 105624"/>
                <a:gd name="connsiteX5" fmla="*/ 93552 w 96570"/>
                <a:gd name="connsiteY5" fmla="*/ 0 h 105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6570" h="105624">
                  <a:moveTo>
                    <a:pt x="93552" y="0"/>
                  </a:moveTo>
                  <a:lnTo>
                    <a:pt x="96570" y="102606"/>
                  </a:lnTo>
                  <a:lnTo>
                    <a:pt x="0" y="105624"/>
                  </a:lnTo>
                  <a:lnTo>
                    <a:pt x="51303" y="72428"/>
                  </a:lnTo>
                  <a:lnTo>
                    <a:pt x="24142" y="51303"/>
                  </a:lnTo>
                  <a:lnTo>
                    <a:pt x="93552" y="0"/>
                  </a:lnTo>
                  <a:close/>
                </a:path>
              </a:pathLst>
            </a:custGeom>
            <a:solidFill>
              <a:schemeClr val="accent4">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8" name="Rectangle 27"/>
            <p:cNvSpPr/>
            <p:nvPr/>
          </p:nvSpPr>
          <p:spPr>
            <a:xfrm>
              <a:off x="1254798" y="2137859"/>
              <a:ext cx="380443" cy="281629"/>
            </a:xfrm>
            <a:prstGeom prst="rect">
              <a:avLst/>
            </a:prstGeom>
            <a:solidFill>
              <a:srgbClr val="DEC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7" name="Freeform 26"/>
            <p:cNvSpPr/>
            <p:nvPr/>
          </p:nvSpPr>
          <p:spPr>
            <a:xfrm>
              <a:off x="1254798" y="2209244"/>
              <a:ext cx="387118" cy="787585"/>
            </a:xfrm>
            <a:custGeom>
              <a:avLst/>
              <a:gdLst>
                <a:gd name="connsiteX0" fmla="*/ 0 w 387118"/>
                <a:gd name="connsiteY0" fmla="*/ 0 h 787585"/>
                <a:gd name="connsiteX1" fmla="*/ 3337 w 387118"/>
                <a:gd name="connsiteY1" fmla="*/ 553979 h 787585"/>
                <a:gd name="connsiteX2" fmla="*/ 387118 w 387118"/>
                <a:gd name="connsiteY2" fmla="*/ 787585 h 787585"/>
                <a:gd name="connsiteX3" fmla="*/ 380443 w 387118"/>
                <a:gd name="connsiteY3" fmla="*/ 103454 h 787585"/>
                <a:gd name="connsiteX4" fmla="*/ 173535 w 387118"/>
                <a:gd name="connsiteY4" fmla="*/ 56733 h 787585"/>
                <a:gd name="connsiteX5" fmla="*/ 210245 w 387118"/>
                <a:gd name="connsiteY5" fmla="*/ 13349 h 787585"/>
                <a:gd name="connsiteX6" fmla="*/ 0 w 387118"/>
                <a:gd name="connsiteY6" fmla="*/ 0 h 787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7118" h="787585">
                  <a:moveTo>
                    <a:pt x="0" y="0"/>
                  </a:moveTo>
                  <a:cubicBezTo>
                    <a:pt x="1112" y="184660"/>
                    <a:pt x="2225" y="369319"/>
                    <a:pt x="3337" y="553979"/>
                  </a:cubicBezTo>
                  <a:lnTo>
                    <a:pt x="387118" y="787585"/>
                  </a:lnTo>
                  <a:lnTo>
                    <a:pt x="380443" y="103454"/>
                  </a:lnTo>
                  <a:lnTo>
                    <a:pt x="173535" y="56733"/>
                  </a:lnTo>
                  <a:lnTo>
                    <a:pt x="210245" y="13349"/>
                  </a:lnTo>
                  <a:lnTo>
                    <a:pt x="0" y="0"/>
                  </a:lnTo>
                  <a:close/>
                </a:path>
              </a:pathLst>
            </a:custGeom>
            <a:solidFill>
              <a:srgbClr val="FFDD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9" name="Rectangle 28"/>
            <p:cNvSpPr/>
            <p:nvPr/>
          </p:nvSpPr>
          <p:spPr>
            <a:xfrm>
              <a:off x="1254798" y="943992"/>
              <a:ext cx="386895" cy="1193867"/>
            </a:xfrm>
            <a:prstGeom prst="rect">
              <a:avLst/>
            </a:prstGeom>
            <a:solidFill>
              <a:srgbClr val="7DCB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cxnSp>
          <p:nvCxnSpPr>
            <p:cNvPr id="18" name="Straight Connector 17"/>
            <p:cNvCxnSpPr/>
            <p:nvPr/>
          </p:nvCxnSpPr>
          <p:spPr>
            <a:xfrm>
              <a:off x="1258431" y="3922504"/>
              <a:ext cx="383263" cy="3018"/>
            </a:xfrm>
            <a:prstGeom prst="line">
              <a:avLst/>
            </a:prstGeom>
            <a:ln w="15875">
              <a:solidFill>
                <a:schemeClr val="accent6">
                  <a:lumMod val="40000"/>
                  <a:lumOff val="60000"/>
                </a:schemeClr>
              </a:solidFill>
            </a:ln>
          </p:spPr>
          <p:style>
            <a:lnRef idx="1">
              <a:schemeClr val="accent1"/>
            </a:lnRef>
            <a:fillRef idx="0">
              <a:schemeClr val="accent1"/>
            </a:fillRef>
            <a:effectRef idx="0">
              <a:schemeClr val="accent1"/>
            </a:effectRef>
            <a:fontRef idx="minor">
              <a:schemeClr val="tx1"/>
            </a:fontRef>
          </p:style>
        </p:cxnSp>
      </p:grpSp>
      <p:pic>
        <p:nvPicPr>
          <p:cNvPr id="258" name="Picture 19" descr="fig 3 strat column"/>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6853"/>
          <a:stretch/>
        </p:blipFill>
        <p:spPr bwMode="auto">
          <a:xfrm>
            <a:off x="1712454" y="411150"/>
            <a:ext cx="793332" cy="5959542"/>
          </a:xfrm>
          <a:prstGeom prst="rect">
            <a:avLst/>
          </a:prstGeom>
          <a:noFill/>
          <a:ln w="158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2" name="Picture 3" descr="LK-1874c"/>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8917" t="9258" r="48523" b="8813"/>
          <a:stretch/>
        </p:blipFill>
        <p:spPr bwMode="auto">
          <a:xfrm>
            <a:off x="2753049" y="419858"/>
            <a:ext cx="1095470" cy="2940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4" name="Picture 5" descr="LK-1920b"/>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4223" t="13641" r="32126" b="6378"/>
          <a:stretch/>
        </p:blipFill>
        <p:spPr bwMode="auto">
          <a:xfrm>
            <a:off x="2744827" y="3443113"/>
            <a:ext cx="1106839" cy="2927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 name="Text Box 8"/>
          <p:cNvSpPr txBox="1">
            <a:spLocks noChangeArrowheads="1"/>
          </p:cNvSpPr>
          <p:nvPr/>
        </p:nvSpPr>
        <p:spPr bwMode="auto">
          <a:xfrm>
            <a:off x="2744827" y="2801522"/>
            <a:ext cx="1091766" cy="400110"/>
          </a:xfrm>
          <a:prstGeom prst="rect">
            <a:avLst/>
          </a:prstGeom>
          <a:noFill/>
          <a:ln>
            <a:noFill/>
          </a:ln>
          <a:effectLst/>
        </p:spPr>
        <p:txBody>
          <a:bodyPr wrap="square">
            <a:spAutoFit/>
          </a:bodyPr>
          <a:lstStyle>
            <a:lvl1pPr algn="ctr">
              <a:spcBef>
                <a:spcPct val="20000"/>
              </a:spcBef>
              <a:buClr>
                <a:schemeClr val="accent2"/>
              </a:buClr>
              <a:defRPr kumimoji="1" sz="2000">
                <a:solidFill>
                  <a:schemeClr val="tx1"/>
                </a:solidFill>
                <a:latin typeface="Tahoma" panose="020B0604030504040204" pitchFamily="34" charset="0"/>
                <a:cs typeface="Arial" panose="020B0604020202020204" pitchFamily="34" charset="0"/>
              </a:defRPr>
            </a:lvl1pPr>
            <a:lvl2pPr marL="742950" indent="-285750" algn="ctr">
              <a:spcBef>
                <a:spcPct val="20000"/>
              </a:spcBef>
              <a:buClr>
                <a:schemeClr val="accent2"/>
              </a:buClr>
              <a:defRPr kumimoji="1" sz="2000">
                <a:solidFill>
                  <a:schemeClr val="tx1"/>
                </a:solidFill>
                <a:latin typeface="Tahoma" panose="020B0604030504040204" pitchFamily="34" charset="0"/>
                <a:cs typeface="Arial" panose="020B0604020202020204" pitchFamily="34" charset="0"/>
              </a:defRPr>
            </a:lvl2pPr>
            <a:lvl3pPr marL="1143000" indent="-228600" algn="ctr">
              <a:spcBef>
                <a:spcPct val="20000"/>
              </a:spcBef>
              <a:buClr>
                <a:schemeClr val="accent2"/>
              </a:buClr>
              <a:defRPr kumimoji="1" sz="2000">
                <a:solidFill>
                  <a:schemeClr val="tx1"/>
                </a:solidFill>
                <a:latin typeface="Tahoma" panose="020B0604030504040204" pitchFamily="34" charset="0"/>
                <a:cs typeface="Arial" panose="020B0604020202020204" pitchFamily="34" charset="0"/>
              </a:defRPr>
            </a:lvl3pPr>
            <a:lvl4pPr marL="1600200" indent="-228600" algn="ctr">
              <a:spcBef>
                <a:spcPct val="20000"/>
              </a:spcBef>
              <a:buClr>
                <a:schemeClr val="accent2"/>
              </a:buClr>
              <a:defRPr kumimoji="1" sz="2000">
                <a:solidFill>
                  <a:schemeClr val="tx1"/>
                </a:solidFill>
                <a:latin typeface="Tahoma" panose="020B0604030504040204" pitchFamily="34" charset="0"/>
                <a:cs typeface="Arial" panose="020B0604020202020204" pitchFamily="34" charset="0"/>
              </a:defRPr>
            </a:lvl4pPr>
            <a:lvl5pPr marL="2057400" indent="-228600" algn="ctr">
              <a:spcBef>
                <a:spcPct val="20000"/>
              </a:spcBef>
              <a:buClr>
                <a:schemeClr val="accent2"/>
              </a:buClr>
              <a:defRPr kumimoji="1" sz="2000">
                <a:solidFill>
                  <a:schemeClr val="tx1"/>
                </a:solidFill>
                <a:latin typeface="Tahoma" panose="020B0604030504040204" pitchFamily="34" charset="0"/>
                <a:cs typeface="Arial" panose="020B0604020202020204" pitchFamily="34" charset="0"/>
              </a:defRPr>
            </a:lvl5pPr>
            <a:lvl6pPr marL="2514600" indent="-228600" algn="ctr" eaLnBrk="0" fontAlgn="base" hangingPunct="0">
              <a:spcBef>
                <a:spcPct val="20000"/>
              </a:spcBef>
              <a:spcAft>
                <a:spcPct val="0"/>
              </a:spcAft>
              <a:buClr>
                <a:schemeClr val="accent2"/>
              </a:buClr>
              <a:defRPr kumimoji="1" sz="2000">
                <a:solidFill>
                  <a:schemeClr val="tx1"/>
                </a:solidFill>
                <a:latin typeface="Tahoma" panose="020B0604030504040204" pitchFamily="34" charset="0"/>
                <a:cs typeface="Arial" panose="020B0604020202020204" pitchFamily="34" charset="0"/>
              </a:defRPr>
            </a:lvl6pPr>
            <a:lvl7pPr marL="2971800" indent="-228600" algn="ctr" eaLnBrk="0" fontAlgn="base" hangingPunct="0">
              <a:spcBef>
                <a:spcPct val="20000"/>
              </a:spcBef>
              <a:spcAft>
                <a:spcPct val="0"/>
              </a:spcAft>
              <a:buClr>
                <a:schemeClr val="accent2"/>
              </a:buClr>
              <a:defRPr kumimoji="1" sz="2000">
                <a:solidFill>
                  <a:schemeClr val="tx1"/>
                </a:solidFill>
                <a:latin typeface="Tahoma" panose="020B0604030504040204" pitchFamily="34" charset="0"/>
                <a:cs typeface="Arial" panose="020B0604020202020204" pitchFamily="34" charset="0"/>
              </a:defRPr>
            </a:lvl7pPr>
            <a:lvl8pPr marL="3429000" indent="-228600" algn="ctr" eaLnBrk="0" fontAlgn="base" hangingPunct="0">
              <a:spcBef>
                <a:spcPct val="20000"/>
              </a:spcBef>
              <a:spcAft>
                <a:spcPct val="0"/>
              </a:spcAft>
              <a:buClr>
                <a:schemeClr val="accent2"/>
              </a:buClr>
              <a:defRPr kumimoji="1" sz="2000">
                <a:solidFill>
                  <a:schemeClr val="tx1"/>
                </a:solidFill>
                <a:latin typeface="Tahoma" panose="020B0604030504040204" pitchFamily="34" charset="0"/>
                <a:cs typeface="Arial" panose="020B0604020202020204" pitchFamily="34" charset="0"/>
              </a:defRPr>
            </a:lvl8pPr>
            <a:lvl9pPr marL="3886200" indent="-228600" algn="ctr" eaLnBrk="0" fontAlgn="base" hangingPunct="0">
              <a:spcBef>
                <a:spcPct val="20000"/>
              </a:spcBef>
              <a:spcAft>
                <a:spcPct val="0"/>
              </a:spcAft>
              <a:buClr>
                <a:schemeClr val="accent2"/>
              </a:buClr>
              <a:defRPr kumimoji="1" sz="2000">
                <a:solidFill>
                  <a:schemeClr val="tx1"/>
                </a:solidFill>
                <a:latin typeface="Tahoma" panose="020B0604030504040204" pitchFamily="34" charset="0"/>
                <a:cs typeface="Arial" panose="020B0604020202020204" pitchFamily="34" charset="0"/>
              </a:defRPr>
            </a:lvl9pPr>
          </a:lstStyle>
          <a:p>
            <a:r>
              <a:rPr lang="en-IE" altLang="en-US" sz="1000" b="1" dirty="0">
                <a:solidFill>
                  <a:schemeClr val="bg1"/>
                </a:solidFill>
              </a:rPr>
              <a:t>Waulsortian </a:t>
            </a:r>
            <a:r>
              <a:rPr lang="en-IE" altLang="en-US" sz="1000" b="1" dirty="0" err="1">
                <a:solidFill>
                  <a:schemeClr val="bg1"/>
                </a:solidFill>
              </a:rPr>
              <a:t>dolostone</a:t>
            </a:r>
            <a:endParaRPr lang="en-GB" altLang="en-US" sz="1000" b="1" dirty="0">
              <a:solidFill>
                <a:schemeClr val="bg1"/>
              </a:solidFill>
            </a:endParaRPr>
          </a:p>
        </p:txBody>
      </p:sp>
      <p:sp>
        <p:nvSpPr>
          <p:cNvPr id="277" name="Text Box 9"/>
          <p:cNvSpPr txBox="1">
            <a:spLocks noChangeArrowheads="1"/>
          </p:cNvSpPr>
          <p:nvPr/>
        </p:nvSpPr>
        <p:spPr bwMode="auto">
          <a:xfrm>
            <a:off x="2753049" y="6078543"/>
            <a:ext cx="1135576" cy="246221"/>
          </a:xfrm>
          <a:prstGeom prst="rect">
            <a:avLst/>
          </a:prstGeom>
          <a:noFill/>
          <a:ln>
            <a:noFill/>
          </a:ln>
          <a:effectLst/>
        </p:spPr>
        <p:txBody>
          <a:bodyPr wrap="square">
            <a:spAutoFit/>
          </a:bodyPr>
          <a:lstStyle>
            <a:lvl1pPr algn="ctr">
              <a:spcBef>
                <a:spcPct val="20000"/>
              </a:spcBef>
              <a:buClr>
                <a:schemeClr val="accent2"/>
              </a:buClr>
              <a:defRPr kumimoji="1" sz="2000">
                <a:solidFill>
                  <a:schemeClr val="tx1"/>
                </a:solidFill>
                <a:latin typeface="Tahoma" panose="020B0604030504040204" pitchFamily="34" charset="0"/>
                <a:cs typeface="Arial" panose="020B0604020202020204" pitchFamily="34" charset="0"/>
              </a:defRPr>
            </a:lvl1pPr>
            <a:lvl2pPr marL="742950" indent="-285750" algn="ctr">
              <a:spcBef>
                <a:spcPct val="20000"/>
              </a:spcBef>
              <a:buClr>
                <a:schemeClr val="accent2"/>
              </a:buClr>
              <a:defRPr kumimoji="1" sz="2000">
                <a:solidFill>
                  <a:schemeClr val="tx1"/>
                </a:solidFill>
                <a:latin typeface="Tahoma" panose="020B0604030504040204" pitchFamily="34" charset="0"/>
                <a:cs typeface="Arial" panose="020B0604020202020204" pitchFamily="34" charset="0"/>
              </a:defRPr>
            </a:lvl2pPr>
            <a:lvl3pPr marL="1143000" indent="-228600" algn="ctr">
              <a:spcBef>
                <a:spcPct val="20000"/>
              </a:spcBef>
              <a:buClr>
                <a:schemeClr val="accent2"/>
              </a:buClr>
              <a:defRPr kumimoji="1" sz="2000">
                <a:solidFill>
                  <a:schemeClr val="tx1"/>
                </a:solidFill>
                <a:latin typeface="Tahoma" panose="020B0604030504040204" pitchFamily="34" charset="0"/>
                <a:cs typeface="Arial" panose="020B0604020202020204" pitchFamily="34" charset="0"/>
              </a:defRPr>
            </a:lvl3pPr>
            <a:lvl4pPr marL="1600200" indent="-228600" algn="ctr">
              <a:spcBef>
                <a:spcPct val="20000"/>
              </a:spcBef>
              <a:buClr>
                <a:schemeClr val="accent2"/>
              </a:buClr>
              <a:defRPr kumimoji="1" sz="2000">
                <a:solidFill>
                  <a:schemeClr val="tx1"/>
                </a:solidFill>
                <a:latin typeface="Tahoma" panose="020B0604030504040204" pitchFamily="34" charset="0"/>
                <a:cs typeface="Arial" panose="020B0604020202020204" pitchFamily="34" charset="0"/>
              </a:defRPr>
            </a:lvl4pPr>
            <a:lvl5pPr marL="2057400" indent="-228600" algn="ctr">
              <a:spcBef>
                <a:spcPct val="20000"/>
              </a:spcBef>
              <a:buClr>
                <a:schemeClr val="accent2"/>
              </a:buClr>
              <a:defRPr kumimoji="1" sz="2000">
                <a:solidFill>
                  <a:schemeClr val="tx1"/>
                </a:solidFill>
                <a:latin typeface="Tahoma" panose="020B0604030504040204" pitchFamily="34" charset="0"/>
                <a:cs typeface="Arial" panose="020B0604020202020204" pitchFamily="34" charset="0"/>
              </a:defRPr>
            </a:lvl5pPr>
            <a:lvl6pPr marL="2514600" indent="-228600" algn="ctr" eaLnBrk="0" fontAlgn="base" hangingPunct="0">
              <a:spcBef>
                <a:spcPct val="20000"/>
              </a:spcBef>
              <a:spcAft>
                <a:spcPct val="0"/>
              </a:spcAft>
              <a:buClr>
                <a:schemeClr val="accent2"/>
              </a:buClr>
              <a:defRPr kumimoji="1" sz="2000">
                <a:solidFill>
                  <a:schemeClr val="tx1"/>
                </a:solidFill>
                <a:latin typeface="Tahoma" panose="020B0604030504040204" pitchFamily="34" charset="0"/>
                <a:cs typeface="Arial" panose="020B0604020202020204" pitchFamily="34" charset="0"/>
              </a:defRPr>
            </a:lvl6pPr>
            <a:lvl7pPr marL="2971800" indent="-228600" algn="ctr" eaLnBrk="0" fontAlgn="base" hangingPunct="0">
              <a:spcBef>
                <a:spcPct val="20000"/>
              </a:spcBef>
              <a:spcAft>
                <a:spcPct val="0"/>
              </a:spcAft>
              <a:buClr>
                <a:schemeClr val="accent2"/>
              </a:buClr>
              <a:defRPr kumimoji="1" sz="2000">
                <a:solidFill>
                  <a:schemeClr val="tx1"/>
                </a:solidFill>
                <a:latin typeface="Tahoma" panose="020B0604030504040204" pitchFamily="34" charset="0"/>
                <a:cs typeface="Arial" panose="020B0604020202020204" pitchFamily="34" charset="0"/>
              </a:defRPr>
            </a:lvl7pPr>
            <a:lvl8pPr marL="3429000" indent="-228600" algn="ctr" eaLnBrk="0" fontAlgn="base" hangingPunct="0">
              <a:spcBef>
                <a:spcPct val="20000"/>
              </a:spcBef>
              <a:spcAft>
                <a:spcPct val="0"/>
              </a:spcAft>
              <a:buClr>
                <a:schemeClr val="accent2"/>
              </a:buClr>
              <a:defRPr kumimoji="1" sz="2000">
                <a:solidFill>
                  <a:schemeClr val="tx1"/>
                </a:solidFill>
                <a:latin typeface="Tahoma" panose="020B0604030504040204" pitchFamily="34" charset="0"/>
                <a:cs typeface="Arial" panose="020B0604020202020204" pitchFamily="34" charset="0"/>
              </a:defRPr>
            </a:lvl8pPr>
            <a:lvl9pPr marL="3886200" indent="-228600" algn="ctr" eaLnBrk="0" fontAlgn="base" hangingPunct="0">
              <a:spcBef>
                <a:spcPct val="20000"/>
              </a:spcBef>
              <a:spcAft>
                <a:spcPct val="0"/>
              </a:spcAft>
              <a:buClr>
                <a:schemeClr val="accent2"/>
              </a:buClr>
              <a:defRPr kumimoji="1" sz="2000">
                <a:solidFill>
                  <a:schemeClr val="tx1"/>
                </a:solidFill>
                <a:latin typeface="Tahoma" panose="020B0604030504040204" pitchFamily="34" charset="0"/>
                <a:cs typeface="Arial" panose="020B0604020202020204" pitchFamily="34" charset="0"/>
              </a:defRPr>
            </a:lvl9pPr>
          </a:lstStyle>
          <a:p>
            <a:r>
              <a:rPr lang="en-IE" altLang="en-US" sz="1000" b="1" dirty="0">
                <a:solidFill>
                  <a:schemeClr val="bg1"/>
                </a:solidFill>
              </a:rPr>
              <a:t>ABL</a:t>
            </a:r>
            <a:endParaRPr lang="en-GB" altLang="en-US" sz="1000" b="1" dirty="0">
              <a:solidFill>
                <a:schemeClr val="bg1"/>
              </a:solidFill>
            </a:endParaRPr>
          </a:p>
        </p:txBody>
      </p:sp>
      <p:sp>
        <p:nvSpPr>
          <p:cNvPr id="138" name="Text Box 10"/>
          <p:cNvSpPr txBox="1">
            <a:spLocks noChangeArrowheads="1"/>
          </p:cNvSpPr>
          <p:nvPr/>
        </p:nvSpPr>
        <p:spPr bwMode="gray">
          <a:xfrm>
            <a:off x="4090707" y="4171957"/>
            <a:ext cx="7816158" cy="2175084"/>
          </a:xfrm>
          <a:prstGeom prst="rect">
            <a:avLst/>
          </a:prstGeom>
          <a:solidFill>
            <a:schemeClr val="bg1"/>
          </a:solidFill>
          <a:ln>
            <a:noFill/>
          </a:ln>
          <a:extLst>
            <a:ext uri="{91240B29-F687-4F45-9708-019B960494DF}">
              <a14:hiddenLine xmlns:a14="http://schemas.microsoft.com/office/drawing/2010/main" w="12700" algn="ctr">
                <a:solidFill>
                  <a:srgbClr val="000000"/>
                </a:solidFill>
                <a:miter lim="800000"/>
                <a:headEnd/>
                <a:tailEnd/>
              </a14:hiddenLine>
            </a:ext>
          </a:extLst>
        </p:spPr>
        <p:txBody>
          <a:bodyPr wrap="square" lIns="90000" tIns="46800" rIns="90000" bIns="46800">
            <a:spAutoFit/>
          </a:bodyPr>
          <a:lstStyle>
            <a:lvl1pPr marL="266700" indent="-266700" algn="l">
              <a:spcBef>
                <a:spcPct val="0"/>
              </a:spcBef>
              <a:defRPr sz="2400">
                <a:solidFill>
                  <a:schemeClr val="tx1"/>
                </a:solidFill>
                <a:latin typeface="Times New Roman" panose="02020603050405020304" pitchFamily="18" charset="0"/>
              </a:defRPr>
            </a:lvl1pPr>
            <a:lvl2pPr marL="447675" indent="-1588" algn="l">
              <a:spcBef>
                <a:spcPct val="0"/>
              </a:spcBef>
              <a:defRPr sz="2400">
                <a:solidFill>
                  <a:schemeClr val="tx1"/>
                </a:solidFill>
                <a:latin typeface="Times New Roman" panose="02020603050405020304" pitchFamily="18" charset="0"/>
              </a:defRPr>
            </a:lvl2pPr>
            <a:lvl3pPr marL="1933575" indent="-228600" algn="l">
              <a:spcBef>
                <a:spcPct val="0"/>
              </a:spcBef>
              <a:defRPr sz="2400">
                <a:solidFill>
                  <a:schemeClr val="tx1"/>
                </a:solidFill>
                <a:latin typeface="Times New Roman" panose="02020603050405020304" pitchFamily="18" charset="0"/>
              </a:defRPr>
            </a:lvl3pPr>
            <a:lvl4pPr marL="2341563" indent="-228600" algn="l">
              <a:spcBef>
                <a:spcPct val="0"/>
              </a:spcBef>
              <a:defRPr sz="2400">
                <a:solidFill>
                  <a:schemeClr val="tx1"/>
                </a:solidFill>
                <a:latin typeface="Times New Roman" panose="02020603050405020304" pitchFamily="18" charset="0"/>
              </a:defRPr>
            </a:lvl4pPr>
            <a:lvl5pPr marL="2749550" indent="-228600" algn="l">
              <a:spcBef>
                <a:spcPct val="0"/>
              </a:spcBef>
              <a:defRPr sz="2400">
                <a:solidFill>
                  <a:schemeClr val="tx1"/>
                </a:solidFill>
                <a:latin typeface="Times New Roman" panose="02020603050405020304" pitchFamily="18" charset="0"/>
              </a:defRPr>
            </a:lvl5pPr>
            <a:lvl6pPr marL="3206750" indent="-228600" eaLnBrk="0" fontAlgn="base" hangingPunct="0">
              <a:spcBef>
                <a:spcPct val="0"/>
              </a:spcBef>
              <a:spcAft>
                <a:spcPct val="0"/>
              </a:spcAft>
              <a:defRPr sz="2400">
                <a:solidFill>
                  <a:schemeClr val="tx1"/>
                </a:solidFill>
                <a:latin typeface="Times New Roman" panose="02020603050405020304" pitchFamily="18" charset="0"/>
              </a:defRPr>
            </a:lvl6pPr>
            <a:lvl7pPr marL="3663950" indent="-228600" eaLnBrk="0" fontAlgn="base" hangingPunct="0">
              <a:spcBef>
                <a:spcPct val="0"/>
              </a:spcBef>
              <a:spcAft>
                <a:spcPct val="0"/>
              </a:spcAft>
              <a:defRPr sz="2400">
                <a:solidFill>
                  <a:schemeClr val="tx1"/>
                </a:solidFill>
                <a:latin typeface="Times New Roman" panose="02020603050405020304" pitchFamily="18" charset="0"/>
              </a:defRPr>
            </a:lvl7pPr>
            <a:lvl8pPr marL="4121150" indent="-228600" eaLnBrk="0" fontAlgn="base" hangingPunct="0">
              <a:spcBef>
                <a:spcPct val="0"/>
              </a:spcBef>
              <a:spcAft>
                <a:spcPct val="0"/>
              </a:spcAft>
              <a:defRPr sz="2400">
                <a:solidFill>
                  <a:schemeClr val="tx1"/>
                </a:solidFill>
                <a:latin typeface="Times New Roman" panose="02020603050405020304" pitchFamily="18" charset="0"/>
              </a:defRPr>
            </a:lvl8pPr>
            <a:lvl9pPr marL="457835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20000"/>
              </a:spcBef>
              <a:buFontTx/>
              <a:buChar char="•"/>
            </a:pPr>
            <a:r>
              <a:rPr lang="en-IE" altLang="en-US" sz="1400" dirty="0">
                <a:solidFill>
                  <a:schemeClr val="tx2"/>
                </a:solidFill>
                <a:latin typeface="+mn-lt"/>
                <a:cs typeface="Arial" panose="020B0604020202020204" pitchFamily="34" charset="0"/>
              </a:rPr>
              <a:t>Stratiform, developed in Waulsortian on or close to contact with ABL</a:t>
            </a:r>
            <a:endParaRPr lang="en-IE" altLang="en-US" sz="1400" b="1" dirty="0">
              <a:solidFill>
                <a:schemeClr val="tx2"/>
              </a:solidFill>
              <a:latin typeface="+mn-lt"/>
              <a:cs typeface="Arial" panose="020B0604020202020204" pitchFamily="34" charset="0"/>
            </a:endParaRPr>
          </a:p>
          <a:p>
            <a:pPr marL="0" indent="0">
              <a:spcBef>
                <a:spcPct val="20000"/>
              </a:spcBef>
            </a:pPr>
            <a:endParaRPr lang="en-IE" altLang="en-US" sz="800" dirty="0">
              <a:solidFill>
                <a:schemeClr val="tx2"/>
              </a:solidFill>
              <a:latin typeface="+mn-lt"/>
              <a:cs typeface="Arial" panose="020B0604020202020204" pitchFamily="34" charset="0"/>
            </a:endParaRPr>
          </a:p>
          <a:p>
            <a:pPr>
              <a:spcBef>
                <a:spcPct val="20000"/>
              </a:spcBef>
              <a:buFontTx/>
              <a:buChar char="•"/>
            </a:pPr>
            <a:r>
              <a:rPr lang="en-IE" altLang="en-US" sz="1400" dirty="0">
                <a:solidFill>
                  <a:schemeClr val="tx2"/>
                </a:solidFill>
                <a:latin typeface="+mn-lt"/>
                <a:cs typeface="Arial" panose="020B0604020202020204" pitchFamily="34" charset="0"/>
              </a:rPr>
              <a:t>Mineralisation mainly by replacement of hydrothermal dolomite, BMB and favoured host-rock facies. Minor cavity filling sulphides and no significant remobilisation. Lisduff Oolite mineralised locally on FW of major structures</a:t>
            </a:r>
          </a:p>
          <a:p>
            <a:pPr marL="0" indent="0">
              <a:spcBef>
                <a:spcPct val="20000"/>
              </a:spcBef>
            </a:pPr>
            <a:endParaRPr lang="en-IE" altLang="en-US" sz="800" dirty="0">
              <a:solidFill>
                <a:schemeClr val="tx2"/>
              </a:solidFill>
              <a:latin typeface="+mn-lt"/>
              <a:cs typeface="Arial" panose="020B0604020202020204" pitchFamily="34" charset="0"/>
            </a:endParaRPr>
          </a:p>
          <a:p>
            <a:pPr>
              <a:spcBef>
                <a:spcPct val="20000"/>
              </a:spcBef>
              <a:buFontTx/>
              <a:buChar char="•"/>
            </a:pPr>
            <a:r>
              <a:rPr lang="en-IE" altLang="en-US" sz="1400" dirty="0">
                <a:solidFill>
                  <a:schemeClr val="tx2"/>
                </a:solidFill>
                <a:latin typeface="+mn-lt"/>
                <a:cs typeface="Arial" panose="020B0604020202020204" pitchFamily="34" charset="0"/>
              </a:rPr>
              <a:t>Variable ore thickness and grade: depending on structure, lithology, breccia development and proximity to fluid feeder or conduit</a:t>
            </a:r>
          </a:p>
          <a:p>
            <a:pPr>
              <a:spcBef>
                <a:spcPct val="20000"/>
              </a:spcBef>
              <a:buFontTx/>
              <a:buChar char="•"/>
            </a:pPr>
            <a:endParaRPr lang="en-IE" altLang="en-US" sz="800" dirty="0">
              <a:solidFill>
                <a:schemeClr val="tx2"/>
              </a:solidFill>
              <a:latin typeface="+mn-lt"/>
              <a:cs typeface="Arial" panose="020B0604020202020204" pitchFamily="34" charset="0"/>
            </a:endParaRPr>
          </a:p>
          <a:p>
            <a:pPr>
              <a:spcBef>
                <a:spcPct val="20000"/>
              </a:spcBef>
              <a:buFontTx/>
              <a:buChar char="•"/>
            </a:pPr>
            <a:r>
              <a:rPr lang="en-IE" altLang="en-US" sz="1400" dirty="0">
                <a:solidFill>
                  <a:schemeClr val="tx2"/>
                </a:solidFill>
                <a:latin typeface="+mn-lt"/>
                <a:cs typeface="Arial" panose="020B0604020202020204" pitchFamily="34" charset="0"/>
              </a:rPr>
              <a:t>Host-rock permeability and rheology important controls on structural development fluid access</a:t>
            </a:r>
          </a:p>
        </p:txBody>
      </p:sp>
      <p:sp>
        <p:nvSpPr>
          <p:cNvPr id="140" name="TextBox 139">
            <a:extLst>
              <a:ext uri="{FF2B5EF4-FFF2-40B4-BE49-F238E27FC236}">
                <a16:creationId xmlns:a16="http://schemas.microsoft.com/office/drawing/2014/main" id="{29DD0522-CE0D-45B9-9B13-D61A53BF6F16}"/>
              </a:ext>
            </a:extLst>
          </p:cNvPr>
          <p:cNvSpPr txBox="1"/>
          <p:nvPr/>
        </p:nvSpPr>
        <p:spPr>
          <a:xfrm>
            <a:off x="22470" y="-18909"/>
            <a:ext cx="5364995" cy="369332"/>
          </a:xfrm>
          <a:prstGeom prst="rect">
            <a:avLst/>
          </a:prstGeom>
          <a:noFill/>
        </p:spPr>
        <p:txBody>
          <a:bodyPr wrap="none" rtlCol="0">
            <a:spAutoFit/>
          </a:bodyPr>
          <a:lstStyle/>
          <a:p>
            <a:r>
              <a:rPr lang="en-IE" b="1" dirty="0">
                <a:solidFill>
                  <a:schemeClr val="bg1"/>
                </a:solidFill>
              </a:rPr>
              <a:t>Structural and Stratigraphic Control on Mineralisation:</a:t>
            </a:r>
          </a:p>
        </p:txBody>
      </p:sp>
      <p:pic>
        <p:nvPicPr>
          <p:cNvPr id="11" name="Picture 10">
            <a:extLst>
              <a:ext uri="{FF2B5EF4-FFF2-40B4-BE49-F238E27FC236}">
                <a16:creationId xmlns:a16="http://schemas.microsoft.com/office/drawing/2014/main" id="{BE98DDED-E163-C71E-ECE9-802F3D2BB538}"/>
              </a:ext>
            </a:extLst>
          </p:cNvPr>
          <p:cNvPicPr>
            <a:picLocks noChangeAspect="1"/>
          </p:cNvPicPr>
          <p:nvPr/>
        </p:nvPicPr>
        <p:blipFill>
          <a:blip r:embed="rId6"/>
          <a:stretch>
            <a:fillRect/>
          </a:stretch>
        </p:blipFill>
        <p:spPr>
          <a:xfrm>
            <a:off x="4090707" y="419858"/>
            <a:ext cx="7729139" cy="3656914"/>
          </a:xfrm>
          <a:prstGeom prst="rect">
            <a:avLst/>
          </a:prstGeom>
          <a:ln w="6350">
            <a:solidFill>
              <a:schemeClr val="tx2"/>
            </a:solidFill>
          </a:ln>
        </p:spPr>
      </p:pic>
    </p:spTree>
    <p:extLst>
      <p:ext uri="{BB962C8B-B14F-4D97-AF65-F5344CB8AC3E}">
        <p14:creationId xmlns:p14="http://schemas.microsoft.com/office/powerpoint/2010/main" val="17158003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A9E8DDD-99EE-6BAA-E716-B71C39A87841}"/>
              </a:ext>
            </a:extLst>
          </p:cNvPr>
          <p:cNvPicPr>
            <a:picLocks noChangeAspect="1"/>
          </p:cNvPicPr>
          <p:nvPr/>
        </p:nvPicPr>
        <p:blipFill>
          <a:blip r:embed="rId3"/>
          <a:stretch>
            <a:fillRect/>
          </a:stretch>
        </p:blipFill>
        <p:spPr>
          <a:xfrm>
            <a:off x="100265" y="447066"/>
            <a:ext cx="3910123" cy="3446507"/>
          </a:xfrm>
          <a:prstGeom prst="rect">
            <a:avLst/>
          </a:prstGeom>
        </p:spPr>
      </p:pic>
      <p:pic>
        <p:nvPicPr>
          <p:cNvPr id="227"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l="2971" t="4726" r="1698" b="9647"/>
          <a:stretch>
            <a:fillRect/>
          </a:stretch>
        </p:blipFill>
        <p:spPr bwMode="auto">
          <a:xfrm>
            <a:off x="100266" y="3913238"/>
            <a:ext cx="3910122" cy="2634423"/>
          </a:xfrm>
          <a:prstGeom prst="rect">
            <a:avLst/>
          </a:prstGeom>
          <a:noFill/>
          <a:ln w="2857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29" name="Text Box 10"/>
          <p:cNvSpPr txBox="1">
            <a:spLocks noChangeArrowheads="1"/>
          </p:cNvSpPr>
          <p:nvPr/>
        </p:nvSpPr>
        <p:spPr bwMode="gray">
          <a:xfrm>
            <a:off x="4303100" y="4691588"/>
            <a:ext cx="7579656" cy="1639552"/>
          </a:xfrm>
          <a:prstGeom prst="rect">
            <a:avLst/>
          </a:prstGeom>
          <a:solidFill>
            <a:schemeClr val="bg1"/>
          </a:solidFill>
          <a:ln>
            <a:noFill/>
          </a:ln>
          <a:extLst>
            <a:ext uri="{91240B29-F687-4F45-9708-019B960494DF}">
              <a14:hiddenLine xmlns:a14="http://schemas.microsoft.com/office/drawing/2010/main" w="12700" algn="ctr">
                <a:solidFill>
                  <a:srgbClr val="000000"/>
                </a:solidFill>
                <a:miter lim="800000"/>
                <a:headEnd/>
                <a:tailEnd/>
              </a14:hiddenLine>
            </a:ext>
          </a:extLst>
        </p:spPr>
        <p:txBody>
          <a:bodyPr wrap="square" lIns="90000" tIns="46800" rIns="90000" bIns="46800">
            <a:spAutoFit/>
          </a:bodyPr>
          <a:lstStyle>
            <a:lvl1pPr marL="266700" indent="-266700" algn="l">
              <a:spcBef>
                <a:spcPct val="0"/>
              </a:spcBef>
              <a:defRPr sz="2400">
                <a:solidFill>
                  <a:schemeClr val="tx1"/>
                </a:solidFill>
                <a:latin typeface="Times New Roman" panose="02020603050405020304" pitchFamily="18" charset="0"/>
              </a:defRPr>
            </a:lvl1pPr>
            <a:lvl2pPr marL="447675" indent="-1588" algn="l">
              <a:spcBef>
                <a:spcPct val="0"/>
              </a:spcBef>
              <a:defRPr sz="2400">
                <a:solidFill>
                  <a:schemeClr val="tx1"/>
                </a:solidFill>
                <a:latin typeface="Times New Roman" panose="02020603050405020304" pitchFamily="18" charset="0"/>
              </a:defRPr>
            </a:lvl2pPr>
            <a:lvl3pPr marL="1933575" indent="-228600" algn="l">
              <a:spcBef>
                <a:spcPct val="0"/>
              </a:spcBef>
              <a:defRPr sz="2400">
                <a:solidFill>
                  <a:schemeClr val="tx1"/>
                </a:solidFill>
                <a:latin typeface="Times New Roman" panose="02020603050405020304" pitchFamily="18" charset="0"/>
              </a:defRPr>
            </a:lvl3pPr>
            <a:lvl4pPr marL="2341563" indent="-228600" algn="l">
              <a:spcBef>
                <a:spcPct val="0"/>
              </a:spcBef>
              <a:defRPr sz="2400">
                <a:solidFill>
                  <a:schemeClr val="tx1"/>
                </a:solidFill>
                <a:latin typeface="Times New Roman" panose="02020603050405020304" pitchFamily="18" charset="0"/>
              </a:defRPr>
            </a:lvl4pPr>
            <a:lvl5pPr marL="2749550" indent="-228600" algn="l">
              <a:spcBef>
                <a:spcPct val="0"/>
              </a:spcBef>
              <a:defRPr sz="2400">
                <a:solidFill>
                  <a:schemeClr val="tx1"/>
                </a:solidFill>
                <a:latin typeface="Times New Roman" panose="02020603050405020304" pitchFamily="18" charset="0"/>
              </a:defRPr>
            </a:lvl5pPr>
            <a:lvl6pPr marL="3206750" indent="-228600" eaLnBrk="0" fontAlgn="base" hangingPunct="0">
              <a:spcBef>
                <a:spcPct val="0"/>
              </a:spcBef>
              <a:spcAft>
                <a:spcPct val="0"/>
              </a:spcAft>
              <a:defRPr sz="2400">
                <a:solidFill>
                  <a:schemeClr val="tx1"/>
                </a:solidFill>
                <a:latin typeface="Times New Roman" panose="02020603050405020304" pitchFamily="18" charset="0"/>
              </a:defRPr>
            </a:lvl6pPr>
            <a:lvl7pPr marL="3663950" indent="-228600" eaLnBrk="0" fontAlgn="base" hangingPunct="0">
              <a:spcBef>
                <a:spcPct val="0"/>
              </a:spcBef>
              <a:spcAft>
                <a:spcPct val="0"/>
              </a:spcAft>
              <a:defRPr sz="2400">
                <a:solidFill>
                  <a:schemeClr val="tx1"/>
                </a:solidFill>
                <a:latin typeface="Times New Roman" panose="02020603050405020304" pitchFamily="18" charset="0"/>
              </a:defRPr>
            </a:lvl7pPr>
            <a:lvl8pPr marL="4121150" indent="-228600" eaLnBrk="0" fontAlgn="base" hangingPunct="0">
              <a:spcBef>
                <a:spcPct val="0"/>
              </a:spcBef>
              <a:spcAft>
                <a:spcPct val="0"/>
              </a:spcAft>
              <a:defRPr sz="2400">
                <a:solidFill>
                  <a:schemeClr val="tx1"/>
                </a:solidFill>
                <a:latin typeface="Times New Roman" panose="02020603050405020304" pitchFamily="18" charset="0"/>
              </a:defRPr>
            </a:lvl8pPr>
            <a:lvl9pPr marL="457835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285750" indent="-285750">
              <a:spcBef>
                <a:spcPct val="20000"/>
              </a:spcBef>
              <a:buFont typeface="Arial" panose="020B0604020202020204" pitchFamily="34" charset="0"/>
              <a:buChar char="•"/>
            </a:pPr>
            <a:r>
              <a:rPr lang="en-IE" altLang="en-US" sz="1400" dirty="0">
                <a:solidFill>
                  <a:schemeClr val="tx2"/>
                </a:solidFill>
                <a:latin typeface="+mn-lt"/>
                <a:cs typeface="Arial" panose="020B0604020202020204" pitchFamily="34" charset="0"/>
              </a:rPr>
              <a:t>Low-angle extensional structures widely developed on ABL \ Waulsortian contact.</a:t>
            </a:r>
          </a:p>
          <a:p>
            <a:pPr marL="285750" indent="-285750">
              <a:spcBef>
                <a:spcPct val="20000"/>
              </a:spcBef>
              <a:buFont typeface="Arial" panose="020B0604020202020204" pitchFamily="34" charset="0"/>
              <a:buChar char="•"/>
            </a:pPr>
            <a:endParaRPr lang="en-IE" altLang="en-US" sz="800" dirty="0">
              <a:solidFill>
                <a:schemeClr val="tx2"/>
              </a:solidFill>
              <a:latin typeface="+mn-lt"/>
              <a:cs typeface="Arial" panose="020B0604020202020204" pitchFamily="34" charset="0"/>
            </a:endParaRPr>
          </a:p>
          <a:p>
            <a:pPr marL="285750" indent="-285750">
              <a:spcBef>
                <a:spcPct val="20000"/>
              </a:spcBef>
              <a:buFont typeface="Arial" panose="020B0604020202020204" pitchFamily="34" charset="0"/>
              <a:buChar char="•"/>
            </a:pPr>
            <a:r>
              <a:rPr lang="en-IE" altLang="en-US" sz="1400" dirty="0">
                <a:solidFill>
                  <a:schemeClr val="tx2"/>
                </a:solidFill>
                <a:latin typeface="+mn-lt"/>
                <a:cs typeface="Arial" panose="020B0604020202020204" pitchFamily="34" charset="0"/>
              </a:rPr>
              <a:t>Important fluid conduit</a:t>
            </a:r>
          </a:p>
          <a:p>
            <a:pPr marL="0" indent="0">
              <a:spcBef>
                <a:spcPct val="20000"/>
              </a:spcBef>
            </a:pPr>
            <a:r>
              <a:rPr lang="en-IE" altLang="en-US" sz="1400" dirty="0">
                <a:solidFill>
                  <a:schemeClr val="tx2"/>
                </a:solidFill>
                <a:latin typeface="+mn-lt"/>
                <a:cs typeface="Arial" panose="020B0604020202020204" pitchFamily="34" charset="0"/>
              </a:rPr>
              <a:t>	- initial permeability augmented by dolomitization and dissolution </a:t>
            </a:r>
          </a:p>
          <a:p>
            <a:pPr marL="285750" indent="-285750">
              <a:spcBef>
                <a:spcPct val="20000"/>
              </a:spcBef>
              <a:buFont typeface="Arial" panose="020B0604020202020204" pitchFamily="34" charset="0"/>
              <a:buChar char="•"/>
            </a:pPr>
            <a:endParaRPr lang="en-IE" altLang="en-US" sz="800" dirty="0">
              <a:solidFill>
                <a:schemeClr val="tx2"/>
              </a:solidFill>
              <a:latin typeface="+mn-lt"/>
              <a:cs typeface="Arial" panose="020B0604020202020204" pitchFamily="34" charset="0"/>
            </a:endParaRPr>
          </a:p>
          <a:p>
            <a:pPr marL="285750" indent="-285750">
              <a:spcBef>
                <a:spcPct val="20000"/>
              </a:spcBef>
              <a:buFont typeface="Arial" panose="020B0604020202020204" pitchFamily="34" charset="0"/>
              <a:buChar char="•"/>
            </a:pPr>
            <a:r>
              <a:rPr lang="en-IE" altLang="en-US" sz="1400" dirty="0">
                <a:solidFill>
                  <a:schemeClr val="tx2"/>
                </a:solidFill>
                <a:latin typeface="+mn-lt"/>
                <a:cs typeface="Arial" panose="020B0604020202020204" pitchFamily="34" charset="0"/>
              </a:rPr>
              <a:t>Unique to Rathdowney Trend?</a:t>
            </a:r>
          </a:p>
          <a:p>
            <a:pPr marL="0" indent="0">
              <a:spcBef>
                <a:spcPct val="20000"/>
              </a:spcBef>
            </a:pPr>
            <a:r>
              <a:rPr lang="en-IE" altLang="en-US" sz="1400" dirty="0">
                <a:solidFill>
                  <a:schemeClr val="tx2"/>
                </a:solidFill>
                <a:latin typeface="+mn-lt"/>
                <a:cs typeface="Arial" panose="020B0604020202020204" pitchFamily="34" charset="0"/>
              </a:rPr>
              <a:t>	- at Lisheen and Galmoy but appear less so at Rapla (data?)</a:t>
            </a:r>
          </a:p>
        </p:txBody>
      </p:sp>
      <p:sp>
        <p:nvSpPr>
          <p:cNvPr id="58" name="Rectangle 57"/>
          <p:cNvSpPr/>
          <p:nvPr/>
        </p:nvSpPr>
        <p:spPr>
          <a:xfrm>
            <a:off x="2263183" y="2771194"/>
            <a:ext cx="295275" cy="16986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cxnSp>
        <p:nvCxnSpPr>
          <p:cNvPr id="68" name="Straight Connector 67"/>
          <p:cNvCxnSpPr>
            <a:cxnSpLocks/>
            <a:endCxn id="58" idx="1"/>
          </p:cNvCxnSpPr>
          <p:nvPr/>
        </p:nvCxnSpPr>
        <p:spPr>
          <a:xfrm flipV="1">
            <a:off x="100265" y="2856124"/>
            <a:ext cx="2162918" cy="105711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a:cxnSpLocks/>
          </p:cNvCxnSpPr>
          <p:nvPr/>
        </p:nvCxnSpPr>
        <p:spPr>
          <a:xfrm>
            <a:off x="2577985" y="2941054"/>
            <a:ext cx="1432403" cy="97218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3" name="TextBox 62">
            <a:extLst>
              <a:ext uri="{FF2B5EF4-FFF2-40B4-BE49-F238E27FC236}">
                <a16:creationId xmlns:a16="http://schemas.microsoft.com/office/drawing/2014/main" id="{056EC6AB-BB54-4C17-AE1F-6E46DADF7252}"/>
              </a:ext>
            </a:extLst>
          </p:cNvPr>
          <p:cNvSpPr txBox="1"/>
          <p:nvPr/>
        </p:nvSpPr>
        <p:spPr>
          <a:xfrm>
            <a:off x="22470" y="-18909"/>
            <a:ext cx="4918782" cy="369332"/>
          </a:xfrm>
          <a:prstGeom prst="rect">
            <a:avLst/>
          </a:prstGeom>
          <a:noFill/>
        </p:spPr>
        <p:txBody>
          <a:bodyPr wrap="none" rtlCol="0">
            <a:spAutoFit/>
          </a:bodyPr>
          <a:lstStyle/>
          <a:p>
            <a:r>
              <a:rPr lang="en-IE" b="1" dirty="0">
                <a:solidFill>
                  <a:schemeClr val="bg1"/>
                </a:solidFill>
              </a:rPr>
              <a:t>Extensional faulting on ABL \ Waulsortian contact</a:t>
            </a:r>
          </a:p>
        </p:txBody>
      </p:sp>
      <p:pic>
        <p:nvPicPr>
          <p:cNvPr id="3" name="Picture 2">
            <a:extLst>
              <a:ext uri="{FF2B5EF4-FFF2-40B4-BE49-F238E27FC236}">
                <a16:creationId xmlns:a16="http://schemas.microsoft.com/office/drawing/2014/main" id="{9173E775-A882-5B53-EA8A-32242BEB4385}"/>
              </a:ext>
            </a:extLst>
          </p:cNvPr>
          <p:cNvPicPr>
            <a:picLocks noChangeAspect="1"/>
          </p:cNvPicPr>
          <p:nvPr/>
        </p:nvPicPr>
        <p:blipFill>
          <a:blip r:embed="rId5"/>
          <a:stretch>
            <a:fillRect/>
          </a:stretch>
        </p:blipFill>
        <p:spPr>
          <a:xfrm>
            <a:off x="4096037" y="447066"/>
            <a:ext cx="8000832" cy="4023334"/>
          </a:xfrm>
          <a:prstGeom prst="rect">
            <a:avLst/>
          </a:prstGeom>
        </p:spPr>
      </p:pic>
    </p:spTree>
    <p:extLst>
      <p:ext uri="{BB962C8B-B14F-4D97-AF65-F5344CB8AC3E}">
        <p14:creationId xmlns:p14="http://schemas.microsoft.com/office/powerpoint/2010/main" val="8804178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112ABA9D-C735-86FE-C718-1A8A858FB8FB}"/>
              </a:ext>
            </a:extLst>
          </p:cNvPr>
          <p:cNvPicPr>
            <a:picLocks noChangeAspect="1"/>
          </p:cNvPicPr>
          <p:nvPr/>
        </p:nvPicPr>
        <p:blipFill>
          <a:blip r:embed="rId3"/>
          <a:stretch>
            <a:fillRect/>
          </a:stretch>
        </p:blipFill>
        <p:spPr>
          <a:xfrm>
            <a:off x="235824" y="3398865"/>
            <a:ext cx="11808520" cy="3073754"/>
          </a:xfrm>
          <a:prstGeom prst="rect">
            <a:avLst/>
          </a:prstGeom>
        </p:spPr>
      </p:pic>
      <p:grpSp>
        <p:nvGrpSpPr>
          <p:cNvPr id="41" name="Group 40">
            <a:extLst>
              <a:ext uri="{FF2B5EF4-FFF2-40B4-BE49-F238E27FC236}">
                <a16:creationId xmlns:a16="http://schemas.microsoft.com/office/drawing/2014/main" id="{1B02FD6B-25A1-4091-AE4E-BA516B5CF55F}"/>
              </a:ext>
            </a:extLst>
          </p:cNvPr>
          <p:cNvGrpSpPr/>
          <p:nvPr/>
        </p:nvGrpSpPr>
        <p:grpSpPr>
          <a:xfrm>
            <a:off x="4064748" y="552431"/>
            <a:ext cx="4358716" cy="2626061"/>
            <a:chOff x="4196112" y="559664"/>
            <a:chExt cx="4358716" cy="2626061"/>
          </a:xfrm>
        </p:grpSpPr>
        <p:pic>
          <p:nvPicPr>
            <p:cNvPr id="47" name="Picture 46">
              <a:extLst>
                <a:ext uri="{FF2B5EF4-FFF2-40B4-BE49-F238E27FC236}">
                  <a16:creationId xmlns:a16="http://schemas.microsoft.com/office/drawing/2014/main" id="{E1DDE8C4-A61F-4AA2-9C6C-97D93565841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50000"/>
            <a:stretch/>
          </p:blipFill>
          <p:spPr>
            <a:xfrm>
              <a:off x="4196112" y="559664"/>
              <a:ext cx="4358716" cy="2626061"/>
            </a:xfrm>
            <a:prstGeom prst="rect">
              <a:avLst/>
            </a:prstGeom>
          </p:spPr>
        </p:pic>
        <p:sp>
          <p:nvSpPr>
            <p:cNvPr id="48" name="Rectangle 47">
              <a:extLst>
                <a:ext uri="{FF2B5EF4-FFF2-40B4-BE49-F238E27FC236}">
                  <a16:creationId xmlns:a16="http://schemas.microsoft.com/office/drawing/2014/main" id="{373B3124-3840-4F9F-88D1-B6C2FA868F8D}"/>
                </a:ext>
              </a:extLst>
            </p:cNvPr>
            <p:cNvSpPr/>
            <p:nvPr/>
          </p:nvSpPr>
          <p:spPr>
            <a:xfrm>
              <a:off x="4289778" y="643467"/>
              <a:ext cx="302598" cy="2370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grpSp>
      <p:sp>
        <p:nvSpPr>
          <p:cNvPr id="5" name="TextBox 4"/>
          <p:cNvSpPr txBox="1"/>
          <p:nvPr/>
        </p:nvSpPr>
        <p:spPr>
          <a:xfrm>
            <a:off x="-251400" y="1982450"/>
            <a:ext cx="4012630" cy="1446550"/>
          </a:xfrm>
          <a:prstGeom prst="rect">
            <a:avLst/>
          </a:prstGeom>
          <a:noFill/>
        </p:spPr>
        <p:txBody>
          <a:bodyPr wrap="square" rtlCol="0">
            <a:spAutoFit/>
          </a:bodyPr>
          <a:lstStyle/>
          <a:p>
            <a:pPr marL="857250" lvl="1" indent="-400050">
              <a:buFont typeface="+mj-lt"/>
              <a:buAutoNum type="romanUcPeriod"/>
            </a:pPr>
            <a:r>
              <a:rPr lang="en-IE" sz="1400" dirty="0">
                <a:solidFill>
                  <a:schemeClr val="tx2"/>
                </a:solidFill>
                <a:ea typeface="Tahoma" panose="020B0604030504040204" pitchFamily="34" charset="0"/>
                <a:cs typeface="Tahoma" panose="020B0604030504040204" pitchFamily="34" charset="0"/>
              </a:rPr>
              <a:t>Sharp stratiform HW contacts </a:t>
            </a:r>
          </a:p>
          <a:p>
            <a:pPr marL="742950" lvl="1" indent="-285750">
              <a:buFont typeface="+mj-lt"/>
              <a:buAutoNum type="romanUcPeriod"/>
            </a:pPr>
            <a:endParaRPr lang="en-IE" sz="800" dirty="0">
              <a:solidFill>
                <a:schemeClr val="tx2"/>
              </a:solidFill>
              <a:ea typeface="Tahoma" panose="020B0604030504040204" pitchFamily="34" charset="0"/>
              <a:cs typeface="Tahoma" panose="020B0604030504040204" pitchFamily="34" charset="0"/>
            </a:endParaRPr>
          </a:p>
          <a:p>
            <a:pPr marL="857250" lvl="1" indent="-400050">
              <a:buFont typeface="+mj-lt"/>
              <a:buAutoNum type="romanUcPeriod"/>
            </a:pPr>
            <a:r>
              <a:rPr lang="en-IE" sz="1400" dirty="0">
                <a:solidFill>
                  <a:schemeClr val="tx2"/>
                </a:solidFill>
                <a:ea typeface="Tahoma" panose="020B0604030504040204" pitchFamily="34" charset="0"/>
                <a:cs typeface="Tahoma" panose="020B0604030504040204" pitchFamily="34" charset="0"/>
              </a:rPr>
              <a:t>Banded sulphides replacing heterogeneous breccias</a:t>
            </a:r>
          </a:p>
          <a:p>
            <a:pPr marL="742950" lvl="1" indent="-285750">
              <a:buFont typeface="+mj-lt"/>
              <a:buAutoNum type="romanUcPeriod"/>
            </a:pPr>
            <a:endParaRPr lang="en-IE" sz="800" dirty="0">
              <a:solidFill>
                <a:schemeClr val="tx2"/>
              </a:solidFill>
              <a:ea typeface="Tahoma" panose="020B0604030504040204" pitchFamily="34" charset="0"/>
              <a:cs typeface="Tahoma" panose="020B0604030504040204" pitchFamily="34" charset="0"/>
            </a:endParaRPr>
          </a:p>
          <a:p>
            <a:pPr marL="857250" lvl="1" indent="-400050">
              <a:buFont typeface="+mj-lt"/>
              <a:buAutoNum type="romanUcPeriod"/>
            </a:pPr>
            <a:r>
              <a:rPr lang="en-IE" sz="1400" dirty="0">
                <a:solidFill>
                  <a:schemeClr val="tx2"/>
                </a:solidFill>
                <a:ea typeface="Tahoma" panose="020B0604030504040204" pitchFamily="34" charset="0"/>
                <a:cs typeface="Tahoma" panose="020B0604030504040204" pitchFamily="34" charset="0"/>
              </a:rPr>
              <a:t>HW ore contact commonly stratiform despite structural irregularity</a:t>
            </a:r>
            <a:endParaRPr lang="en-IE" sz="1400" dirty="0">
              <a:solidFill>
                <a:schemeClr val="tx2"/>
              </a:solidFill>
            </a:endParaRPr>
          </a:p>
        </p:txBody>
      </p:sp>
      <p:sp>
        <p:nvSpPr>
          <p:cNvPr id="6" name="TextBox 5"/>
          <p:cNvSpPr txBox="1"/>
          <p:nvPr/>
        </p:nvSpPr>
        <p:spPr>
          <a:xfrm>
            <a:off x="235824" y="521950"/>
            <a:ext cx="4012630" cy="1415772"/>
          </a:xfrm>
          <a:prstGeom prst="rect">
            <a:avLst/>
          </a:prstGeom>
          <a:noFill/>
        </p:spPr>
        <p:txBody>
          <a:bodyPr wrap="square" rtlCol="0">
            <a:spAutoFit/>
          </a:bodyPr>
          <a:lstStyle/>
          <a:p>
            <a:pPr marL="285750" indent="-285750">
              <a:buFont typeface="Arial" panose="020B0604020202020204" pitchFamily="34" charset="0"/>
              <a:buChar char="•"/>
            </a:pPr>
            <a:r>
              <a:rPr lang="en-IE" sz="1400" dirty="0">
                <a:solidFill>
                  <a:schemeClr val="tx2"/>
                </a:solidFill>
                <a:ea typeface="Tahoma" panose="020B0604030504040204" pitchFamily="34" charset="0"/>
                <a:cs typeface="Tahoma" panose="020B0604030504040204" pitchFamily="34" charset="0"/>
              </a:rPr>
              <a:t>Fluids bound by impermeable ABL</a:t>
            </a:r>
          </a:p>
          <a:p>
            <a:pPr marL="285750" indent="-285750">
              <a:buFont typeface="Arial" panose="020B0604020202020204" pitchFamily="34" charset="0"/>
              <a:buChar char="•"/>
            </a:pPr>
            <a:endParaRPr lang="en-IE" sz="1400" dirty="0">
              <a:solidFill>
                <a:schemeClr val="tx2"/>
              </a:solidFill>
              <a:ea typeface="Tahoma" panose="020B0604030504040204" pitchFamily="34" charset="0"/>
              <a:cs typeface="Tahoma" panose="020B0604030504040204" pitchFamily="34" charset="0"/>
            </a:endParaRPr>
          </a:p>
          <a:p>
            <a:pPr marL="285750" indent="-285750">
              <a:buFont typeface="Arial" panose="020B0604020202020204" pitchFamily="34" charset="0"/>
              <a:buChar char="•"/>
            </a:pPr>
            <a:r>
              <a:rPr lang="en-IE" sz="1400" dirty="0">
                <a:solidFill>
                  <a:schemeClr val="tx2"/>
                </a:solidFill>
                <a:ea typeface="Tahoma" panose="020B0604030504040204" pitchFamily="34" charset="0"/>
                <a:cs typeface="Tahoma" panose="020B0604030504040204" pitchFamily="34" charset="0"/>
              </a:rPr>
              <a:t>No anomalous mineralisation in lithologies on structural FW  or higher up in Waulsortian</a:t>
            </a:r>
          </a:p>
          <a:p>
            <a:endParaRPr lang="en-IE" sz="800" dirty="0">
              <a:solidFill>
                <a:schemeClr val="tx2"/>
              </a:solidFill>
              <a:ea typeface="Tahoma" panose="020B0604030504040204" pitchFamily="34" charset="0"/>
              <a:cs typeface="Tahoma" panose="020B0604030504040204" pitchFamily="34" charset="0"/>
            </a:endParaRPr>
          </a:p>
          <a:p>
            <a:pPr marL="285750" indent="-285750">
              <a:buFont typeface="Arial" panose="020B0604020202020204" pitchFamily="34" charset="0"/>
              <a:buChar char="•"/>
            </a:pPr>
            <a:endParaRPr lang="en-IE" sz="800" dirty="0">
              <a:solidFill>
                <a:schemeClr val="tx2"/>
              </a:solidFill>
              <a:ea typeface="Tahoma" panose="020B0604030504040204" pitchFamily="34" charset="0"/>
              <a:cs typeface="Tahoma" panose="020B0604030504040204" pitchFamily="34" charset="0"/>
            </a:endParaRPr>
          </a:p>
          <a:p>
            <a:pPr marL="285750" indent="-285750">
              <a:buFont typeface="Arial" panose="020B0604020202020204" pitchFamily="34" charset="0"/>
              <a:buChar char="•"/>
            </a:pPr>
            <a:r>
              <a:rPr lang="en-IE" sz="1400" dirty="0">
                <a:solidFill>
                  <a:schemeClr val="tx2"/>
                </a:solidFill>
                <a:ea typeface="Tahoma" panose="020B0604030504040204" pitchFamily="34" charset="0"/>
                <a:cs typeface="Tahoma" panose="020B0604030504040204" pitchFamily="34" charset="0"/>
              </a:rPr>
              <a:t>Strong fluid control on ore geometry</a:t>
            </a:r>
          </a:p>
        </p:txBody>
      </p:sp>
      <p:pic>
        <p:nvPicPr>
          <p:cNvPr id="9" name="Picture 4"/>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17290"/>
          <a:stretch/>
        </p:blipFill>
        <p:spPr bwMode="auto">
          <a:xfrm>
            <a:off x="5318572" y="3935804"/>
            <a:ext cx="1096203" cy="9968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Lst>
        </p:spPr>
      </p:pic>
      <p:cxnSp>
        <p:nvCxnSpPr>
          <p:cNvPr id="10" name="Straight Arrow Connector 9"/>
          <p:cNvCxnSpPr>
            <a:cxnSpLocks/>
            <a:stCxn id="9" idx="2"/>
          </p:cNvCxnSpPr>
          <p:nvPr/>
        </p:nvCxnSpPr>
        <p:spPr>
          <a:xfrm flipH="1">
            <a:off x="5866673" y="4932632"/>
            <a:ext cx="1" cy="31779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0AB89B92-2FA3-4E4B-AD8D-DC6D1AF32580}"/>
              </a:ext>
            </a:extLst>
          </p:cNvPr>
          <p:cNvSpPr txBox="1"/>
          <p:nvPr/>
        </p:nvSpPr>
        <p:spPr>
          <a:xfrm>
            <a:off x="22470" y="-18909"/>
            <a:ext cx="4084260" cy="369332"/>
          </a:xfrm>
          <a:prstGeom prst="rect">
            <a:avLst/>
          </a:prstGeom>
          <a:noFill/>
        </p:spPr>
        <p:txBody>
          <a:bodyPr wrap="none" rtlCol="0">
            <a:spAutoFit/>
          </a:bodyPr>
          <a:lstStyle/>
          <a:p>
            <a:r>
              <a:rPr lang="en-IE" b="1" dirty="0">
                <a:solidFill>
                  <a:schemeClr val="bg1"/>
                </a:solidFill>
              </a:rPr>
              <a:t>Permeability control and nature of fluids</a:t>
            </a:r>
          </a:p>
        </p:txBody>
      </p:sp>
      <p:pic>
        <p:nvPicPr>
          <p:cNvPr id="2" name="Picture 1">
            <a:extLst>
              <a:ext uri="{FF2B5EF4-FFF2-40B4-BE49-F238E27FC236}">
                <a16:creationId xmlns:a16="http://schemas.microsoft.com/office/drawing/2014/main" id="{D1B0DD3E-CB71-182D-936E-DCD4B148DC35}"/>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5000" contrast="20000"/>
                    </a14:imgEffect>
                  </a14:imgLayer>
                </a14:imgProps>
              </a:ext>
            </a:extLst>
          </a:blip>
          <a:stretch>
            <a:fillRect/>
          </a:stretch>
        </p:blipFill>
        <p:spPr>
          <a:xfrm>
            <a:off x="8518714" y="585153"/>
            <a:ext cx="3455370" cy="2593339"/>
          </a:xfrm>
          <a:prstGeom prst="rect">
            <a:avLst/>
          </a:prstGeom>
        </p:spPr>
      </p:pic>
    </p:spTree>
    <p:extLst>
      <p:ext uri="{BB962C8B-B14F-4D97-AF65-F5344CB8AC3E}">
        <p14:creationId xmlns:p14="http://schemas.microsoft.com/office/powerpoint/2010/main" val="29626870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a:extLst>
              <a:ext uri="{FF2B5EF4-FFF2-40B4-BE49-F238E27FC236}">
                <a16:creationId xmlns:a16="http://schemas.microsoft.com/office/drawing/2014/main" id="{8A8550D6-FBAA-4B6C-B640-03585F5F7138}"/>
              </a:ext>
            </a:extLst>
          </p:cNvPr>
          <p:cNvSpPr txBox="1"/>
          <p:nvPr/>
        </p:nvSpPr>
        <p:spPr>
          <a:xfrm>
            <a:off x="22470" y="-18909"/>
            <a:ext cx="2100383" cy="369332"/>
          </a:xfrm>
          <a:prstGeom prst="rect">
            <a:avLst/>
          </a:prstGeom>
          <a:noFill/>
        </p:spPr>
        <p:txBody>
          <a:bodyPr wrap="none" rtlCol="0">
            <a:spAutoFit/>
          </a:bodyPr>
          <a:lstStyle/>
          <a:p>
            <a:r>
              <a:rPr lang="en-IE" b="1" dirty="0">
                <a:solidFill>
                  <a:schemeClr val="bg1"/>
                </a:solidFill>
              </a:rPr>
              <a:t>Black matrix breccia</a:t>
            </a:r>
          </a:p>
        </p:txBody>
      </p:sp>
      <p:pic>
        <p:nvPicPr>
          <p:cNvPr id="31" name="Picture 30">
            <a:extLst>
              <a:ext uri="{FF2B5EF4-FFF2-40B4-BE49-F238E27FC236}">
                <a16:creationId xmlns:a16="http://schemas.microsoft.com/office/drawing/2014/main" id="{E4A21BE2-CEFE-E491-522B-2BF4F9D617AD}"/>
              </a:ext>
            </a:extLst>
          </p:cNvPr>
          <p:cNvPicPr>
            <a:picLocks noChangeAspect="1"/>
          </p:cNvPicPr>
          <p:nvPr/>
        </p:nvPicPr>
        <p:blipFill>
          <a:blip r:embed="rId3"/>
          <a:stretch>
            <a:fillRect/>
          </a:stretch>
        </p:blipFill>
        <p:spPr>
          <a:xfrm>
            <a:off x="5809558" y="432426"/>
            <a:ext cx="6257925" cy="5799662"/>
          </a:xfrm>
          <a:prstGeom prst="rect">
            <a:avLst/>
          </a:prstGeom>
        </p:spPr>
      </p:pic>
      <p:sp>
        <p:nvSpPr>
          <p:cNvPr id="34" name="TextBox 33">
            <a:extLst>
              <a:ext uri="{FF2B5EF4-FFF2-40B4-BE49-F238E27FC236}">
                <a16:creationId xmlns:a16="http://schemas.microsoft.com/office/drawing/2014/main" id="{A8A7335C-7256-060E-3423-C218C2C9E9B4}"/>
              </a:ext>
            </a:extLst>
          </p:cNvPr>
          <p:cNvSpPr txBox="1"/>
          <p:nvPr/>
        </p:nvSpPr>
        <p:spPr>
          <a:xfrm>
            <a:off x="-346396" y="2635581"/>
            <a:ext cx="6069793" cy="4247317"/>
          </a:xfrm>
          <a:prstGeom prst="rect">
            <a:avLst/>
          </a:prstGeom>
          <a:noFill/>
        </p:spPr>
        <p:txBody>
          <a:bodyPr wrap="square" rtlCol="0">
            <a:spAutoFit/>
          </a:bodyPr>
          <a:lstStyle/>
          <a:p>
            <a:pPr marL="742950" lvl="1" indent="-285750">
              <a:buFont typeface="Arial" panose="020B0604020202020204" pitchFamily="34" charset="0"/>
              <a:buChar char="•"/>
            </a:pPr>
            <a:endParaRPr lang="en-IE" sz="1400" dirty="0">
              <a:solidFill>
                <a:schemeClr val="tx2"/>
              </a:solidFill>
              <a:ea typeface="Tahoma" panose="020B0604030504040204" pitchFamily="34" charset="0"/>
              <a:cs typeface="Tahoma" panose="020B0604030504040204" pitchFamily="34" charset="0"/>
            </a:endParaRPr>
          </a:p>
          <a:p>
            <a:pPr marL="742950" lvl="1" indent="-285750">
              <a:buFont typeface="Arial" panose="020B0604020202020204" pitchFamily="34" charset="0"/>
              <a:buChar char="•"/>
            </a:pPr>
            <a:r>
              <a:rPr lang="en-IE" sz="1400" dirty="0">
                <a:solidFill>
                  <a:schemeClr val="tx2"/>
                </a:solidFill>
                <a:ea typeface="Tahoma" panose="020B0604030504040204" pitchFamily="34" charset="0"/>
                <a:cs typeface="Tahoma" panose="020B0604030504040204" pitchFamily="34" charset="0"/>
              </a:rPr>
              <a:t>Hydrothermal dolomite intimately associated with mineralisation</a:t>
            </a:r>
          </a:p>
          <a:p>
            <a:pPr marL="742950" lvl="1" indent="-285750">
              <a:buFont typeface="Arial" panose="020B0604020202020204" pitchFamily="34" charset="0"/>
              <a:buChar char="•"/>
            </a:pPr>
            <a:endParaRPr lang="en-IE" sz="800" dirty="0">
              <a:solidFill>
                <a:schemeClr val="tx2"/>
              </a:solidFill>
              <a:ea typeface="Tahoma" panose="020B0604030504040204" pitchFamily="34" charset="0"/>
              <a:cs typeface="Tahoma" panose="020B0604030504040204" pitchFamily="34" charset="0"/>
            </a:endParaRPr>
          </a:p>
          <a:p>
            <a:pPr marL="742950" lvl="1" indent="-285750">
              <a:buFont typeface="Arial" panose="020B0604020202020204" pitchFamily="34" charset="0"/>
              <a:buChar char="•"/>
            </a:pPr>
            <a:r>
              <a:rPr lang="en-IE" sz="1400" dirty="0">
                <a:solidFill>
                  <a:schemeClr val="tx2"/>
                </a:solidFill>
                <a:ea typeface="Tahoma" panose="020B0604030504040204" pitchFamily="34" charset="0"/>
                <a:cs typeface="Tahoma" panose="020B0604030504040204" pitchFamily="34" charset="0"/>
              </a:rPr>
              <a:t>Not always a breccia</a:t>
            </a:r>
          </a:p>
          <a:p>
            <a:pPr marL="742950" lvl="1" indent="-285750">
              <a:buFont typeface="Arial" panose="020B0604020202020204" pitchFamily="34" charset="0"/>
              <a:buChar char="•"/>
            </a:pPr>
            <a:endParaRPr lang="en-IE" sz="800" dirty="0">
              <a:solidFill>
                <a:schemeClr val="tx2"/>
              </a:solidFill>
              <a:ea typeface="Tahoma" panose="020B0604030504040204" pitchFamily="34" charset="0"/>
              <a:cs typeface="Tahoma" panose="020B0604030504040204" pitchFamily="34" charset="0"/>
            </a:endParaRPr>
          </a:p>
          <a:p>
            <a:pPr marL="742950" lvl="1" indent="-285750">
              <a:buFont typeface="Arial" panose="020B0604020202020204" pitchFamily="34" charset="0"/>
              <a:buChar char="•"/>
            </a:pPr>
            <a:r>
              <a:rPr lang="en-IE" sz="1400" dirty="0">
                <a:solidFill>
                  <a:schemeClr val="tx2"/>
                </a:solidFill>
                <a:ea typeface="Tahoma" panose="020B0604030504040204" pitchFamily="34" charset="0"/>
                <a:cs typeface="Tahoma" panose="020B0604030504040204" pitchFamily="34" charset="0"/>
              </a:rPr>
              <a:t>Degree of its development a good indicator of the strength of the mineralising system </a:t>
            </a:r>
          </a:p>
          <a:p>
            <a:pPr marL="742950" lvl="1" indent="-285750">
              <a:buFont typeface="Arial" panose="020B0604020202020204" pitchFamily="34" charset="0"/>
              <a:buChar char="•"/>
            </a:pPr>
            <a:endParaRPr lang="en-IE" sz="800" dirty="0">
              <a:solidFill>
                <a:schemeClr val="tx2"/>
              </a:solidFill>
              <a:ea typeface="Tahoma" panose="020B0604030504040204" pitchFamily="34" charset="0"/>
              <a:cs typeface="Tahoma" panose="020B0604030504040204" pitchFamily="34" charset="0"/>
            </a:endParaRPr>
          </a:p>
          <a:p>
            <a:pPr marL="742950" lvl="1" indent="-285750">
              <a:buFont typeface="Arial" panose="020B0604020202020204" pitchFamily="34" charset="0"/>
              <a:buChar char="•"/>
            </a:pPr>
            <a:r>
              <a:rPr lang="en-IE" sz="1400" dirty="0">
                <a:solidFill>
                  <a:schemeClr val="tx2"/>
                </a:solidFill>
                <a:ea typeface="Tahoma" panose="020B0604030504040204" pitchFamily="34" charset="0"/>
                <a:cs typeface="Tahoma" panose="020B0604030504040204" pitchFamily="34" charset="0"/>
              </a:rPr>
              <a:t>Forms a halo laterally around the orebodies but usually tight or a few metres above ore hanging-wall.</a:t>
            </a:r>
          </a:p>
          <a:p>
            <a:pPr marL="742950" lvl="1" indent="-285750">
              <a:buFont typeface="Arial" panose="020B0604020202020204" pitchFamily="34" charset="0"/>
              <a:buChar char="•"/>
            </a:pPr>
            <a:endParaRPr lang="en-IE" sz="800" dirty="0">
              <a:solidFill>
                <a:schemeClr val="tx2"/>
              </a:solidFill>
              <a:ea typeface="Tahoma" panose="020B0604030504040204" pitchFamily="34" charset="0"/>
              <a:cs typeface="Tahoma" panose="020B0604030504040204" pitchFamily="34" charset="0"/>
            </a:endParaRPr>
          </a:p>
          <a:p>
            <a:pPr marL="742950" lvl="1" indent="-285750">
              <a:buFont typeface="Arial" panose="020B0604020202020204" pitchFamily="34" charset="0"/>
              <a:buChar char="•"/>
            </a:pPr>
            <a:r>
              <a:rPr lang="en-IE" sz="1400" dirty="0">
                <a:solidFill>
                  <a:schemeClr val="tx2"/>
                </a:solidFill>
                <a:ea typeface="Tahoma" panose="020B0604030504040204" pitchFamily="34" charset="0"/>
                <a:cs typeface="Tahoma" panose="020B0604030504040204" pitchFamily="34" charset="0"/>
              </a:rPr>
              <a:t>Dark-grey, black hydrothermal dolomite</a:t>
            </a:r>
          </a:p>
          <a:p>
            <a:pPr lvl="1"/>
            <a:r>
              <a:rPr lang="en-IE" sz="1400" dirty="0">
                <a:solidFill>
                  <a:schemeClr val="tx2"/>
                </a:solidFill>
                <a:ea typeface="Tahoma" panose="020B0604030504040204" pitchFamily="34" charset="0"/>
                <a:cs typeface="Tahoma" panose="020B0604030504040204" pitchFamily="34" charset="0"/>
              </a:rPr>
              <a:t>	-  extremely fine-grained dolomite</a:t>
            </a:r>
          </a:p>
          <a:p>
            <a:pPr lvl="1"/>
            <a:r>
              <a:rPr lang="en-IE" sz="1400" dirty="0">
                <a:solidFill>
                  <a:schemeClr val="tx2"/>
                </a:solidFill>
                <a:ea typeface="Tahoma" panose="020B0604030504040204" pitchFamily="34" charset="0"/>
                <a:cs typeface="Tahoma" panose="020B0604030504040204" pitchFamily="34" charset="0"/>
              </a:rPr>
              <a:t>	-  coarse or fine, corroded or angular clasts</a:t>
            </a:r>
          </a:p>
          <a:p>
            <a:pPr lvl="1"/>
            <a:r>
              <a:rPr lang="en-IE" sz="1400" dirty="0">
                <a:solidFill>
                  <a:schemeClr val="tx2"/>
                </a:solidFill>
                <a:ea typeface="Tahoma" panose="020B0604030504040204" pitchFamily="34" charset="0"/>
                <a:cs typeface="Tahoma" panose="020B0604030504040204" pitchFamily="34" charset="0"/>
              </a:rPr>
              <a:t>	-  clast or matrix-supported</a:t>
            </a:r>
          </a:p>
          <a:p>
            <a:pPr lvl="1"/>
            <a:endParaRPr lang="en-IE" sz="1400" dirty="0">
              <a:solidFill>
                <a:schemeClr val="tx2"/>
              </a:solidFill>
              <a:ea typeface="Tahoma" panose="020B0604030504040204" pitchFamily="34" charset="0"/>
              <a:cs typeface="Tahoma" panose="020B0604030504040204" pitchFamily="34" charset="0"/>
            </a:endParaRPr>
          </a:p>
          <a:p>
            <a:pPr lvl="1"/>
            <a:r>
              <a:rPr lang="en-IE" sz="1400" b="1" dirty="0">
                <a:solidFill>
                  <a:schemeClr val="tx2"/>
                </a:solidFill>
                <a:ea typeface="Tahoma" panose="020B0604030504040204" pitchFamily="34" charset="0"/>
                <a:cs typeface="Tahoma" panose="020B0604030504040204" pitchFamily="34" charset="0"/>
              </a:rPr>
              <a:t>Processes:</a:t>
            </a:r>
            <a:endParaRPr lang="en-IE" sz="1400" dirty="0">
              <a:solidFill>
                <a:schemeClr val="tx2"/>
              </a:solidFill>
              <a:ea typeface="Tahoma" panose="020B0604030504040204" pitchFamily="34" charset="0"/>
              <a:cs typeface="Tahoma" panose="020B0604030504040204" pitchFamily="34" charset="0"/>
            </a:endParaRPr>
          </a:p>
          <a:p>
            <a:pPr lvl="1"/>
            <a:r>
              <a:rPr lang="en-IE" sz="1400" dirty="0">
                <a:solidFill>
                  <a:schemeClr val="tx2"/>
                </a:solidFill>
                <a:ea typeface="Tahoma" panose="020B0604030504040204" pitchFamily="34" charset="0"/>
                <a:cs typeface="Tahoma" panose="020B0604030504040204" pitchFamily="34" charset="0"/>
              </a:rPr>
              <a:t>	- replacement (of earlier dolomites?)</a:t>
            </a:r>
          </a:p>
          <a:p>
            <a:pPr lvl="1"/>
            <a:r>
              <a:rPr lang="en-IE" sz="1400" dirty="0">
                <a:solidFill>
                  <a:schemeClr val="tx2"/>
                </a:solidFill>
                <a:ea typeface="Tahoma" panose="020B0604030504040204" pitchFamily="34" charset="0"/>
                <a:cs typeface="Tahoma" panose="020B0604030504040204" pitchFamily="34" charset="0"/>
              </a:rPr>
              <a:t>	- dissolution and collapse (stoping)</a:t>
            </a:r>
          </a:p>
          <a:p>
            <a:pPr lvl="1"/>
            <a:r>
              <a:rPr lang="en-IE" sz="1400" dirty="0">
                <a:solidFill>
                  <a:schemeClr val="tx2"/>
                </a:solidFill>
                <a:ea typeface="Tahoma" panose="020B0604030504040204" pitchFamily="34" charset="0"/>
                <a:cs typeface="Tahoma" panose="020B0604030504040204" pitchFamily="34" charset="0"/>
              </a:rPr>
              <a:t>	- dolomite precipitation</a:t>
            </a:r>
          </a:p>
          <a:p>
            <a:pPr lvl="2"/>
            <a:endParaRPr lang="en-IE" sz="1400" dirty="0">
              <a:solidFill>
                <a:schemeClr val="tx2"/>
              </a:solidFill>
            </a:endParaRPr>
          </a:p>
        </p:txBody>
      </p:sp>
      <p:pic>
        <p:nvPicPr>
          <p:cNvPr id="35" name="Picture 34">
            <a:extLst>
              <a:ext uri="{FF2B5EF4-FFF2-40B4-BE49-F238E27FC236}">
                <a16:creationId xmlns:a16="http://schemas.microsoft.com/office/drawing/2014/main" id="{F23AC7FD-F2CF-073B-1127-055432EEC83E}"/>
              </a:ext>
            </a:extLst>
          </p:cNvPr>
          <p:cNvPicPr/>
          <p:nvPr/>
        </p:nvPicPr>
        <p:blipFill rotWithShape="1">
          <a:blip r:embed="rId4"/>
          <a:srcRect l="24008"/>
          <a:stretch/>
        </p:blipFill>
        <p:spPr>
          <a:xfrm>
            <a:off x="188131" y="478566"/>
            <a:ext cx="2848912" cy="2132295"/>
          </a:xfrm>
          <a:prstGeom prst="rect">
            <a:avLst/>
          </a:prstGeom>
          <a:ln w="12700">
            <a:solidFill>
              <a:sysClr val="windowText" lastClr="000000"/>
            </a:solidFill>
          </a:ln>
        </p:spPr>
      </p:pic>
      <p:grpSp>
        <p:nvGrpSpPr>
          <p:cNvPr id="37" name="Group 36">
            <a:extLst>
              <a:ext uri="{FF2B5EF4-FFF2-40B4-BE49-F238E27FC236}">
                <a16:creationId xmlns:a16="http://schemas.microsoft.com/office/drawing/2014/main" id="{3BE6A5FE-86FD-008B-460A-42E6D3DECB0C}"/>
              </a:ext>
            </a:extLst>
          </p:cNvPr>
          <p:cNvGrpSpPr/>
          <p:nvPr/>
        </p:nvGrpSpPr>
        <p:grpSpPr>
          <a:xfrm>
            <a:off x="3284922" y="432426"/>
            <a:ext cx="2443630" cy="2161789"/>
            <a:chOff x="3857971" y="4143744"/>
            <a:chExt cx="3265908" cy="2373840"/>
          </a:xfrm>
        </p:grpSpPr>
        <p:sp>
          <p:nvSpPr>
            <p:cNvPr id="38" name="TextBox 37">
              <a:extLst>
                <a:ext uri="{FF2B5EF4-FFF2-40B4-BE49-F238E27FC236}">
                  <a16:creationId xmlns:a16="http://schemas.microsoft.com/office/drawing/2014/main" id="{37443531-D42D-C542-AC08-2C659ED7F1E6}"/>
                </a:ext>
              </a:extLst>
            </p:cNvPr>
            <p:cNvSpPr txBox="1"/>
            <p:nvPr/>
          </p:nvSpPr>
          <p:spPr>
            <a:xfrm>
              <a:off x="4499572" y="4997513"/>
              <a:ext cx="1982709" cy="869014"/>
            </a:xfrm>
            <a:prstGeom prst="rect">
              <a:avLst/>
            </a:prstGeom>
            <a:noFill/>
          </p:spPr>
          <p:txBody>
            <a:bodyPr wrap="square" rtlCol="0">
              <a:spAutoFit/>
            </a:bodyPr>
            <a:lstStyle/>
            <a:p>
              <a:r>
                <a:rPr lang="en-IE" dirty="0">
                  <a:solidFill>
                    <a:schemeClr val="tx2"/>
                  </a:solidFill>
                </a:rPr>
                <a:t>Insert figure here of bmb \reef </a:t>
              </a:r>
              <a:r>
                <a:rPr lang="en-IE" dirty="0" err="1">
                  <a:solidFill>
                    <a:schemeClr val="tx2"/>
                  </a:solidFill>
                </a:rPr>
                <a:t>cnt</a:t>
              </a:r>
              <a:endParaRPr lang="en-IE" dirty="0">
                <a:solidFill>
                  <a:schemeClr val="tx2"/>
                </a:solidFill>
              </a:endParaRPr>
            </a:p>
          </p:txBody>
        </p:sp>
        <p:sp>
          <p:nvSpPr>
            <p:cNvPr id="39" name="Rectangle 38">
              <a:extLst>
                <a:ext uri="{FF2B5EF4-FFF2-40B4-BE49-F238E27FC236}">
                  <a16:creationId xmlns:a16="http://schemas.microsoft.com/office/drawing/2014/main" id="{C2F7527D-5676-2D82-056D-712F65002AA8}"/>
                </a:ext>
              </a:extLst>
            </p:cNvPr>
            <p:cNvSpPr/>
            <p:nvPr/>
          </p:nvSpPr>
          <p:spPr>
            <a:xfrm>
              <a:off x="3857973" y="4143744"/>
              <a:ext cx="3265906" cy="2373840"/>
            </a:xfrm>
            <a:prstGeom prst="rect">
              <a:avLst/>
            </a:prstGeom>
            <a:solidFill>
              <a:srgbClr val="F8FB6B"/>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solidFill>
                  <a:schemeClr val="tx2"/>
                </a:solidFill>
              </a:endParaRPr>
            </a:p>
          </p:txBody>
        </p:sp>
        <p:sp>
          <p:nvSpPr>
            <p:cNvPr id="40" name="Freeform 15">
              <a:extLst>
                <a:ext uri="{FF2B5EF4-FFF2-40B4-BE49-F238E27FC236}">
                  <a16:creationId xmlns:a16="http://schemas.microsoft.com/office/drawing/2014/main" id="{C20387DA-BCC8-5189-8775-ED38B5531164}"/>
                </a:ext>
              </a:extLst>
            </p:cNvPr>
            <p:cNvSpPr/>
            <p:nvPr/>
          </p:nvSpPr>
          <p:spPr>
            <a:xfrm>
              <a:off x="3857974" y="4735057"/>
              <a:ext cx="3259016" cy="1600102"/>
            </a:xfrm>
            <a:custGeom>
              <a:avLst/>
              <a:gdLst>
                <a:gd name="connsiteX0" fmla="*/ 3908 w 3255108"/>
                <a:gd name="connsiteY0" fmla="*/ 744318 h 1600102"/>
                <a:gd name="connsiteX1" fmla="*/ 3908 w 3255108"/>
                <a:gd name="connsiteY1" fmla="*/ 744318 h 1600102"/>
                <a:gd name="connsiteX2" fmla="*/ 42985 w 3255108"/>
                <a:gd name="connsiteY2" fmla="*/ 752133 h 1600102"/>
                <a:gd name="connsiteX3" fmla="*/ 54708 w 3255108"/>
                <a:gd name="connsiteY3" fmla="*/ 756041 h 1600102"/>
                <a:gd name="connsiteX4" fmla="*/ 74246 w 3255108"/>
                <a:gd name="connsiteY4" fmla="*/ 763856 h 1600102"/>
                <a:gd name="connsiteX5" fmla="*/ 168031 w 3255108"/>
                <a:gd name="connsiteY5" fmla="*/ 771671 h 1600102"/>
                <a:gd name="connsiteX6" fmla="*/ 218831 w 3255108"/>
                <a:gd name="connsiteY6" fmla="*/ 779487 h 1600102"/>
                <a:gd name="connsiteX7" fmla="*/ 226646 w 3255108"/>
                <a:gd name="connsiteY7" fmla="*/ 771671 h 1600102"/>
                <a:gd name="connsiteX8" fmla="*/ 250093 w 3255108"/>
                <a:gd name="connsiteY8" fmla="*/ 756041 h 1600102"/>
                <a:gd name="connsiteX9" fmla="*/ 265723 w 3255108"/>
                <a:gd name="connsiteY9" fmla="*/ 744318 h 1600102"/>
                <a:gd name="connsiteX10" fmla="*/ 277446 w 3255108"/>
                <a:gd name="connsiteY10" fmla="*/ 740410 h 1600102"/>
                <a:gd name="connsiteX11" fmla="*/ 296985 w 3255108"/>
                <a:gd name="connsiteY11" fmla="*/ 728687 h 1600102"/>
                <a:gd name="connsiteX12" fmla="*/ 316523 w 3255108"/>
                <a:gd name="connsiteY12" fmla="*/ 716964 h 1600102"/>
                <a:gd name="connsiteX13" fmla="*/ 324339 w 3255108"/>
                <a:gd name="connsiteY13" fmla="*/ 701333 h 1600102"/>
                <a:gd name="connsiteX14" fmla="*/ 328246 w 3255108"/>
                <a:gd name="connsiteY14" fmla="*/ 689610 h 1600102"/>
                <a:gd name="connsiteX15" fmla="*/ 359508 w 3255108"/>
                <a:gd name="connsiteY15" fmla="*/ 693518 h 1600102"/>
                <a:gd name="connsiteX16" fmla="*/ 429846 w 3255108"/>
                <a:gd name="connsiteY16" fmla="*/ 693518 h 1600102"/>
                <a:gd name="connsiteX17" fmla="*/ 441569 w 3255108"/>
                <a:gd name="connsiteY17" fmla="*/ 689610 h 1600102"/>
                <a:gd name="connsiteX18" fmla="*/ 496277 w 3255108"/>
                <a:gd name="connsiteY18" fmla="*/ 685702 h 1600102"/>
                <a:gd name="connsiteX19" fmla="*/ 539262 w 3255108"/>
                <a:gd name="connsiteY19" fmla="*/ 689610 h 1600102"/>
                <a:gd name="connsiteX20" fmla="*/ 652585 w 3255108"/>
                <a:gd name="connsiteY20" fmla="*/ 697425 h 1600102"/>
                <a:gd name="connsiteX21" fmla="*/ 683846 w 3255108"/>
                <a:gd name="connsiteY21" fmla="*/ 713056 h 1600102"/>
                <a:gd name="connsiteX22" fmla="*/ 695569 w 3255108"/>
                <a:gd name="connsiteY22" fmla="*/ 716964 h 1600102"/>
                <a:gd name="connsiteX23" fmla="*/ 719016 w 3255108"/>
                <a:gd name="connsiteY23" fmla="*/ 732594 h 1600102"/>
                <a:gd name="connsiteX24" fmla="*/ 734646 w 3255108"/>
                <a:gd name="connsiteY24" fmla="*/ 744318 h 1600102"/>
                <a:gd name="connsiteX25" fmla="*/ 754185 w 3255108"/>
                <a:gd name="connsiteY25" fmla="*/ 748225 h 1600102"/>
                <a:gd name="connsiteX26" fmla="*/ 769816 w 3255108"/>
                <a:gd name="connsiteY26" fmla="*/ 756041 h 1600102"/>
                <a:gd name="connsiteX27" fmla="*/ 781539 w 3255108"/>
                <a:gd name="connsiteY27" fmla="*/ 763856 h 1600102"/>
                <a:gd name="connsiteX28" fmla="*/ 797169 w 3255108"/>
                <a:gd name="connsiteY28" fmla="*/ 767764 h 1600102"/>
                <a:gd name="connsiteX29" fmla="*/ 808893 w 3255108"/>
                <a:gd name="connsiteY29" fmla="*/ 771671 h 1600102"/>
                <a:gd name="connsiteX30" fmla="*/ 879231 w 3255108"/>
                <a:gd name="connsiteY30" fmla="*/ 767764 h 1600102"/>
                <a:gd name="connsiteX31" fmla="*/ 914400 w 3255108"/>
                <a:gd name="connsiteY31" fmla="*/ 759948 h 1600102"/>
                <a:gd name="connsiteX32" fmla="*/ 941754 w 3255108"/>
                <a:gd name="connsiteY32" fmla="*/ 748225 h 1600102"/>
                <a:gd name="connsiteX33" fmla="*/ 973016 w 3255108"/>
                <a:gd name="connsiteY33" fmla="*/ 740410 h 1600102"/>
                <a:gd name="connsiteX34" fmla="*/ 969108 w 3255108"/>
                <a:gd name="connsiteY34" fmla="*/ 701333 h 1600102"/>
                <a:gd name="connsiteX35" fmla="*/ 961293 w 3255108"/>
                <a:gd name="connsiteY35" fmla="*/ 685702 h 1600102"/>
                <a:gd name="connsiteX36" fmla="*/ 953477 w 3255108"/>
                <a:gd name="connsiteY36" fmla="*/ 666164 h 1600102"/>
                <a:gd name="connsiteX37" fmla="*/ 941754 w 3255108"/>
                <a:gd name="connsiteY37" fmla="*/ 630994 h 1600102"/>
                <a:gd name="connsiteX38" fmla="*/ 937846 w 3255108"/>
                <a:gd name="connsiteY38" fmla="*/ 619271 h 1600102"/>
                <a:gd name="connsiteX39" fmla="*/ 926123 w 3255108"/>
                <a:gd name="connsiteY39" fmla="*/ 541118 h 1600102"/>
                <a:gd name="connsiteX40" fmla="*/ 941754 w 3255108"/>
                <a:gd name="connsiteY40" fmla="*/ 427794 h 1600102"/>
                <a:gd name="connsiteX41" fmla="*/ 949569 w 3255108"/>
                <a:gd name="connsiteY41" fmla="*/ 400441 h 1600102"/>
                <a:gd name="connsiteX42" fmla="*/ 957385 w 3255108"/>
                <a:gd name="connsiteY42" fmla="*/ 373087 h 1600102"/>
                <a:gd name="connsiteX43" fmla="*/ 953477 w 3255108"/>
                <a:gd name="connsiteY43" fmla="*/ 326194 h 1600102"/>
                <a:gd name="connsiteX44" fmla="*/ 945662 w 3255108"/>
                <a:gd name="connsiteY44" fmla="*/ 314471 h 1600102"/>
                <a:gd name="connsiteX45" fmla="*/ 941754 w 3255108"/>
                <a:gd name="connsiteY45" fmla="*/ 302748 h 1600102"/>
                <a:gd name="connsiteX46" fmla="*/ 933939 w 3255108"/>
                <a:gd name="connsiteY46" fmla="*/ 291025 h 1600102"/>
                <a:gd name="connsiteX47" fmla="*/ 930031 w 3255108"/>
                <a:gd name="connsiteY47" fmla="*/ 279302 h 1600102"/>
                <a:gd name="connsiteX48" fmla="*/ 918308 w 3255108"/>
                <a:gd name="connsiteY48" fmla="*/ 271487 h 1600102"/>
                <a:gd name="connsiteX49" fmla="*/ 894862 w 3255108"/>
                <a:gd name="connsiteY49" fmla="*/ 251948 h 1600102"/>
                <a:gd name="connsiteX50" fmla="*/ 879231 w 3255108"/>
                <a:gd name="connsiteY50" fmla="*/ 228502 h 1600102"/>
                <a:gd name="connsiteX51" fmla="*/ 871416 w 3255108"/>
                <a:gd name="connsiteY51" fmla="*/ 216779 h 1600102"/>
                <a:gd name="connsiteX52" fmla="*/ 863600 w 3255108"/>
                <a:gd name="connsiteY52" fmla="*/ 205056 h 1600102"/>
                <a:gd name="connsiteX53" fmla="*/ 859693 w 3255108"/>
                <a:gd name="connsiteY53" fmla="*/ 189425 h 1600102"/>
                <a:gd name="connsiteX54" fmla="*/ 840154 w 3255108"/>
                <a:gd name="connsiteY54" fmla="*/ 169887 h 1600102"/>
                <a:gd name="connsiteX55" fmla="*/ 820616 w 3255108"/>
                <a:gd name="connsiteY55" fmla="*/ 154256 h 1600102"/>
                <a:gd name="connsiteX56" fmla="*/ 812800 w 3255108"/>
                <a:gd name="connsiteY56" fmla="*/ 138625 h 1600102"/>
                <a:gd name="connsiteX57" fmla="*/ 808893 w 3255108"/>
                <a:gd name="connsiteY57" fmla="*/ 126902 h 1600102"/>
                <a:gd name="connsiteX58" fmla="*/ 801077 w 3255108"/>
                <a:gd name="connsiteY58" fmla="*/ 115179 h 1600102"/>
                <a:gd name="connsiteX59" fmla="*/ 797169 w 3255108"/>
                <a:gd name="connsiteY59" fmla="*/ 103456 h 1600102"/>
                <a:gd name="connsiteX60" fmla="*/ 789354 w 3255108"/>
                <a:gd name="connsiteY60" fmla="*/ 87825 h 1600102"/>
                <a:gd name="connsiteX61" fmla="*/ 785446 w 3255108"/>
                <a:gd name="connsiteY61" fmla="*/ 68287 h 1600102"/>
                <a:gd name="connsiteX62" fmla="*/ 781539 w 3255108"/>
                <a:gd name="connsiteY62" fmla="*/ 44841 h 1600102"/>
                <a:gd name="connsiteX63" fmla="*/ 777631 w 3255108"/>
                <a:gd name="connsiteY63" fmla="*/ 33118 h 1600102"/>
                <a:gd name="connsiteX64" fmla="*/ 773723 w 3255108"/>
                <a:gd name="connsiteY64" fmla="*/ 1856 h 1600102"/>
                <a:gd name="connsiteX65" fmla="*/ 777631 w 3255108"/>
                <a:gd name="connsiteY65" fmla="*/ 29210 h 1600102"/>
                <a:gd name="connsiteX66" fmla="*/ 793262 w 3255108"/>
                <a:gd name="connsiteY66" fmla="*/ 60471 h 1600102"/>
                <a:gd name="connsiteX67" fmla="*/ 797169 w 3255108"/>
                <a:gd name="connsiteY67" fmla="*/ 72194 h 1600102"/>
                <a:gd name="connsiteX68" fmla="*/ 816708 w 3255108"/>
                <a:gd name="connsiteY68" fmla="*/ 87825 h 1600102"/>
                <a:gd name="connsiteX69" fmla="*/ 828431 w 3255108"/>
                <a:gd name="connsiteY69" fmla="*/ 91733 h 1600102"/>
                <a:gd name="connsiteX70" fmla="*/ 844062 w 3255108"/>
                <a:gd name="connsiteY70" fmla="*/ 99548 h 1600102"/>
                <a:gd name="connsiteX71" fmla="*/ 863600 w 3255108"/>
                <a:gd name="connsiteY71" fmla="*/ 111271 h 1600102"/>
                <a:gd name="connsiteX72" fmla="*/ 883139 w 3255108"/>
                <a:gd name="connsiteY72" fmla="*/ 122994 h 1600102"/>
                <a:gd name="connsiteX73" fmla="*/ 894862 w 3255108"/>
                <a:gd name="connsiteY73" fmla="*/ 130810 h 1600102"/>
                <a:gd name="connsiteX74" fmla="*/ 906585 w 3255108"/>
                <a:gd name="connsiteY74" fmla="*/ 142533 h 1600102"/>
                <a:gd name="connsiteX75" fmla="*/ 922216 w 3255108"/>
                <a:gd name="connsiteY75" fmla="*/ 150348 h 1600102"/>
                <a:gd name="connsiteX76" fmla="*/ 930031 w 3255108"/>
                <a:gd name="connsiteY76" fmla="*/ 181610 h 1600102"/>
                <a:gd name="connsiteX77" fmla="*/ 945662 w 3255108"/>
                <a:gd name="connsiteY77" fmla="*/ 205056 h 1600102"/>
                <a:gd name="connsiteX78" fmla="*/ 953477 w 3255108"/>
                <a:gd name="connsiteY78" fmla="*/ 228502 h 1600102"/>
                <a:gd name="connsiteX79" fmla="*/ 957385 w 3255108"/>
                <a:gd name="connsiteY79" fmla="*/ 240225 h 1600102"/>
                <a:gd name="connsiteX80" fmla="*/ 969108 w 3255108"/>
                <a:gd name="connsiteY80" fmla="*/ 263671 h 1600102"/>
                <a:gd name="connsiteX81" fmla="*/ 976923 w 3255108"/>
                <a:gd name="connsiteY81" fmla="*/ 275394 h 1600102"/>
                <a:gd name="connsiteX82" fmla="*/ 992554 w 3255108"/>
                <a:gd name="connsiteY82" fmla="*/ 298841 h 1600102"/>
                <a:gd name="connsiteX83" fmla="*/ 1008185 w 3255108"/>
                <a:gd name="connsiteY83" fmla="*/ 302748 h 1600102"/>
                <a:gd name="connsiteX84" fmla="*/ 1016000 w 3255108"/>
                <a:gd name="connsiteY84" fmla="*/ 361364 h 1600102"/>
                <a:gd name="connsiteX85" fmla="*/ 1023816 w 3255108"/>
                <a:gd name="connsiteY85" fmla="*/ 376994 h 1600102"/>
                <a:gd name="connsiteX86" fmla="*/ 1027723 w 3255108"/>
                <a:gd name="connsiteY86" fmla="*/ 388718 h 1600102"/>
                <a:gd name="connsiteX87" fmla="*/ 1031631 w 3255108"/>
                <a:gd name="connsiteY87" fmla="*/ 404348 h 1600102"/>
                <a:gd name="connsiteX88" fmla="*/ 1039446 w 3255108"/>
                <a:gd name="connsiteY88" fmla="*/ 427794 h 1600102"/>
                <a:gd name="connsiteX89" fmla="*/ 1035539 w 3255108"/>
                <a:gd name="connsiteY89" fmla="*/ 462964 h 1600102"/>
                <a:gd name="connsiteX90" fmla="*/ 1031631 w 3255108"/>
                <a:gd name="connsiteY90" fmla="*/ 474687 h 1600102"/>
                <a:gd name="connsiteX91" fmla="*/ 1027723 w 3255108"/>
                <a:gd name="connsiteY91" fmla="*/ 498133 h 1600102"/>
                <a:gd name="connsiteX92" fmla="*/ 1023816 w 3255108"/>
                <a:gd name="connsiteY92" fmla="*/ 548933 h 1600102"/>
                <a:gd name="connsiteX93" fmla="*/ 1019908 w 3255108"/>
                <a:gd name="connsiteY93" fmla="*/ 560656 h 1600102"/>
                <a:gd name="connsiteX94" fmla="*/ 1023816 w 3255108"/>
                <a:gd name="connsiteY94" fmla="*/ 607548 h 1600102"/>
                <a:gd name="connsiteX95" fmla="*/ 1039446 w 3255108"/>
                <a:gd name="connsiteY95" fmla="*/ 603641 h 1600102"/>
                <a:gd name="connsiteX96" fmla="*/ 1101969 w 3255108"/>
                <a:gd name="connsiteY96" fmla="*/ 595825 h 1600102"/>
                <a:gd name="connsiteX97" fmla="*/ 1109785 w 3255108"/>
                <a:gd name="connsiteY97" fmla="*/ 603641 h 1600102"/>
                <a:gd name="connsiteX98" fmla="*/ 1125416 w 3255108"/>
                <a:gd name="connsiteY98" fmla="*/ 611456 h 1600102"/>
                <a:gd name="connsiteX99" fmla="*/ 1141046 w 3255108"/>
                <a:gd name="connsiteY99" fmla="*/ 627087 h 1600102"/>
                <a:gd name="connsiteX100" fmla="*/ 1164493 w 3255108"/>
                <a:gd name="connsiteY100" fmla="*/ 670071 h 1600102"/>
                <a:gd name="connsiteX101" fmla="*/ 1172308 w 3255108"/>
                <a:gd name="connsiteY101" fmla="*/ 677887 h 1600102"/>
                <a:gd name="connsiteX102" fmla="*/ 1273908 w 3255108"/>
                <a:gd name="connsiteY102" fmla="*/ 673979 h 1600102"/>
                <a:gd name="connsiteX103" fmla="*/ 1289539 w 3255108"/>
                <a:gd name="connsiteY103" fmla="*/ 697425 h 1600102"/>
                <a:gd name="connsiteX104" fmla="*/ 1316893 w 3255108"/>
                <a:gd name="connsiteY104" fmla="*/ 709148 h 1600102"/>
                <a:gd name="connsiteX105" fmla="*/ 1344246 w 3255108"/>
                <a:gd name="connsiteY105" fmla="*/ 748225 h 1600102"/>
                <a:gd name="connsiteX106" fmla="*/ 1352062 w 3255108"/>
                <a:gd name="connsiteY106" fmla="*/ 791210 h 1600102"/>
                <a:gd name="connsiteX107" fmla="*/ 1375508 w 3255108"/>
                <a:gd name="connsiteY107" fmla="*/ 802933 h 1600102"/>
                <a:gd name="connsiteX108" fmla="*/ 1391139 w 3255108"/>
                <a:gd name="connsiteY108" fmla="*/ 795118 h 1600102"/>
                <a:gd name="connsiteX109" fmla="*/ 1406769 w 3255108"/>
                <a:gd name="connsiteY109" fmla="*/ 791210 h 1600102"/>
                <a:gd name="connsiteX110" fmla="*/ 1410677 w 3255108"/>
                <a:gd name="connsiteY110" fmla="*/ 779487 h 1600102"/>
                <a:gd name="connsiteX111" fmla="*/ 1418493 w 3255108"/>
                <a:gd name="connsiteY111" fmla="*/ 771671 h 1600102"/>
                <a:gd name="connsiteX112" fmla="*/ 1465385 w 3255108"/>
                <a:gd name="connsiteY112" fmla="*/ 775579 h 1600102"/>
                <a:gd name="connsiteX113" fmla="*/ 1551354 w 3255108"/>
                <a:gd name="connsiteY113" fmla="*/ 791210 h 1600102"/>
                <a:gd name="connsiteX114" fmla="*/ 1590431 w 3255108"/>
                <a:gd name="connsiteY114" fmla="*/ 799025 h 1600102"/>
                <a:gd name="connsiteX115" fmla="*/ 1625600 w 3255108"/>
                <a:gd name="connsiteY115" fmla="*/ 791210 h 1600102"/>
                <a:gd name="connsiteX116" fmla="*/ 1633416 w 3255108"/>
                <a:gd name="connsiteY116" fmla="*/ 783394 h 1600102"/>
                <a:gd name="connsiteX117" fmla="*/ 1660769 w 3255108"/>
                <a:gd name="connsiteY117" fmla="*/ 759948 h 1600102"/>
                <a:gd name="connsiteX118" fmla="*/ 1664677 w 3255108"/>
                <a:gd name="connsiteY118" fmla="*/ 732594 h 1600102"/>
                <a:gd name="connsiteX119" fmla="*/ 1684216 w 3255108"/>
                <a:gd name="connsiteY119" fmla="*/ 709148 h 1600102"/>
                <a:gd name="connsiteX120" fmla="*/ 1695939 w 3255108"/>
                <a:gd name="connsiteY120" fmla="*/ 705241 h 1600102"/>
                <a:gd name="connsiteX121" fmla="*/ 1715477 w 3255108"/>
                <a:gd name="connsiteY121" fmla="*/ 689610 h 1600102"/>
                <a:gd name="connsiteX122" fmla="*/ 1750646 w 3255108"/>
                <a:gd name="connsiteY122" fmla="*/ 681794 h 1600102"/>
                <a:gd name="connsiteX123" fmla="*/ 1781908 w 3255108"/>
                <a:gd name="connsiteY123" fmla="*/ 670071 h 1600102"/>
                <a:gd name="connsiteX124" fmla="*/ 1860062 w 3255108"/>
                <a:gd name="connsiteY124" fmla="*/ 673979 h 1600102"/>
                <a:gd name="connsiteX125" fmla="*/ 1871785 w 3255108"/>
                <a:gd name="connsiteY125" fmla="*/ 677887 h 1600102"/>
                <a:gd name="connsiteX126" fmla="*/ 1887416 w 3255108"/>
                <a:gd name="connsiteY126" fmla="*/ 681794 h 1600102"/>
                <a:gd name="connsiteX127" fmla="*/ 1914769 w 3255108"/>
                <a:gd name="connsiteY127" fmla="*/ 689610 h 1600102"/>
                <a:gd name="connsiteX128" fmla="*/ 1961662 w 3255108"/>
                <a:gd name="connsiteY128" fmla="*/ 681794 h 1600102"/>
                <a:gd name="connsiteX129" fmla="*/ 1981200 w 3255108"/>
                <a:gd name="connsiteY129" fmla="*/ 666164 h 1600102"/>
                <a:gd name="connsiteX130" fmla="*/ 2008554 w 3255108"/>
                <a:gd name="connsiteY130" fmla="*/ 654441 h 1600102"/>
                <a:gd name="connsiteX131" fmla="*/ 2020277 w 3255108"/>
                <a:gd name="connsiteY131" fmla="*/ 650533 h 1600102"/>
                <a:gd name="connsiteX132" fmla="*/ 2055446 w 3255108"/>
                <a:gd name="connsiteY132" fmla="*/ 642718 h 1600102"/>
                <a:gd name="connsiteX133" fmla="*/ 2063262 w 3255108"/>
                <a:gd name="connsiteY133" fmla="*/ 588010 h 1600102"/>
                <a:gd name="connsiteX134" fmla="*/ 2074985 w 3255108"/>
                <a:gd name="connsiteY134" fmla="*/ 576287 h 1600102"/>
                <a:gd name="connsiteX135" fmla="*/ 2078893 w 3255108"/>
                <a:gd name="connsiteY135" fmla="*/ 533302 h 1600102"/>
                <a:gd name="connsiteX136" fmla="*/ 2086708 w 3255108"/>
                <a:gd name="connsiteY136" fmla="*/ 498133 h 1600102"/>
                <a:gd name="connsiteX137" fmla="*/ 2094523 w 3255108"/>
                <a:gd name="connsiteY137" fmla="*/ 478594 h 1600102"/>
                <a:gd name="connsiteX138" fmla="*/ 2110154 w 3255108"/>
                <a:gd name="connsiteY138" fmla="*/ 474687 h 1600102"/>
                <a:gd name="connsiteX139" fmla="*/ 2114062 w 3255108"/>
                <a:gd name="connsiteY139" fmla="*/ 462964 h 1600102"/>
                <a:gd name="connsiteX140" fmla="*/ 2121877 w 3255108"/>
                <a:gd name="connsiteY140" fmla="*/ 455148 h 1600102"/>
                <a:gd name="connsiteX141" fmla="*/ 2125785 w 3255108"/>
                <a:gd name="connsiteY141" fmla="*/ 435610 h 1600102"/>
                <a:gd name="connsiteX142" fmla="*/ 2145323 w 3255108"/>
                <a:gd name="connsiteY142" fmla="*/ 408256 h 1600102"/>
                <a:gd name="connsiteX143" fmla="*/ 2149231 w 3255108"/>
                <a:gd name="connsiteY143" fmla="*/ 392625 h 1600102"/>
                <a:gd name="connsiteX144" fmla="*/ 2160954 w 3255108"/>
                <a:gd name="connsiteY144" fmla="*/ 388718 h 1600102"/>
                <a:gd name="connsiteX145" fmla="*/ 2168769 w 3255108"/>
                <a:gd name="connsiteY145" fmla="*/ 380902 h 1600102"/>
                <a:gd name="connsiteX146" fmla="*/ 2172677 w 3255108"/>
                <a:gd name="connsiteY146" fmla="*/ 369179 h 1600102"/>
                <a:gd name="connsiteX147" fmla="*/ 2184400 w 3255108"/>
                <a:gd name="connsiteY147" fmla="*/ 365271 h 1600102"/>
                <a:gd name="connsiteX148" fmla="*/ 2196123 w 3255108"/>
                <a:gd name="connsiteY148" fmla="*/ 357456 h 1600102"/>
                <a:gd name="connsiteX149" fmla="*/ 2200031 w 3255108"/>
                <a:gd name="connsiteY149" fmla="*/ 341825 h 1600102"/>
                <a:gd name="connsiteX150" fmla="*/ 2207846 w 3255108"/>
                <a:gd name="connsiteY150" fmla="*/ 330102 h 1600102"/>
                <a:gd name="connsiteX151" fmla="*/ 2211754 w 3255108"/>
                <a:gd name="connsiteY151" fmla="*/ 345733 h 1600102"/>
                <a:gd name="connsiteX152" fmla="*/ 2203939 w 3255108"/>
                <a:gd name="connsiteY152" fmla="*/ 400441 h 1600102"/>
                <a:gd name="connsiteX153" fmla="*/ 2200031 w 3255108"/>
                <a:gd name="connsiteY153" fmla="*/ 412164 h 1600102"/>
                <a:gd name="connsiteX154" fmla="*/ 2192216 w 3255108"/>
                <a:gd name="connsiteY154" fmla="*/ 423887 h 1600102"/>
                <a:gd name="connsiteX155" fmla="*/ 2180493 w 3255108"/>
                <a:gd name="connsiteY155" fmla="*/ 470779 h 1600102"/>
                <a:gd name="connsiteX156" fmla="*/ 2160954 w 3255108"/>
                <a:gd name="connsiteY156" fmla="*/ 513764 h 1600102"/>
                <a:gd name="connsiteX157" fmla="*/ 2157046 w 3255108"/>
                <a:gd name="connsiteY157" fmla="*/ 529394 h 1600102"/>
                <a:gd name="connsiteX158" fmla="*/ 2149231 w 3255108"/>
                <a:gd name="connsiteY158" fmla="*/ 552841 h 1600102"/>
                <a:gd name="connsiteX159" fmla="*/ 2164862 w 3255108"/>
                <a:gd name="connsiteY159" fmla="*/ 599733 h 1600102"/>
                <a:gd name="connsiteX160" fmla="*/ 2176585 w 3255108"/>
                <a:gd name="connsiteY160" fmla="*/ 607548 h 1600102"/>
                <a:gd name="connsiteX161" fmla="*/ 2219569 w 3255108"/>
                <a:gd name="connsiteY161" fmla="*/ 603641 h 1600102"/>
                <a:gd name="connsiteX162" fmla="*/ 2235200 w 3255108"/>
                <a:gd name="connsiteY162" fmla="*/ 595825 h 1600102"/>
                <a:gd name="connsiteX163" fmla="*/ 2243016 w 3255108"/>
                <a:gd name="connsiteY163" fmla="*/ 584102 h 1600102"/>
                <a:gd name="connsiteX164" fmla="*/ 2297723 w 3255108"/>
                <a:gd name="connsiteY164" fmla="*/ 580194 h 1600102"/>
                <a:gd name="connsiteX165" fmla="*/ 2379785 w 3255108"/>
                <a:gd name="connsiteY165" fmla="*/ 576287 h 1600102"/>
                <a:gd name="connsiteX166" fmla="*/ 2391508 w 3255108"/>
                <a:gd name="connsiteY166" fmla="*/ 572379 h 1600102"/>
                <a:gd name="connsiteX167" fmla="*/ 2399323 w 3255108"/>
                <a:gd name="connsiteY167" fmla="*/ 556748 h 1600102"/>
                <a:gd name="connsiteX168" fmla="*/ 2411046 w 3255108"/>
                <a:gd name="connsiteY168" fmla="*/ 545025 h 1600102"/>
                <a:gd name="connsiteX169" fmla="*/ 2414954 w 3255108"/>
                <a:gd name="connsiteY169" fmla="*/ 525487 h 1600102"/>
                <a:gd name="connsiteX170" fmla="*/ 2430585 w 3255108"/>
                <a:gd name="connsiteY170" fmla="*/ 509856 h 1600102"/>
                <a:gd name="connsiteX171" fmla="*/ 2469662 w 3255108"/>
                <a:gd name="connsiteY171" fmla="*/ 490318 h 1600102"/>
                <a:gd name="connsiteX172" fmla="*/ 2497016 w 3255108"/>
                <a:gd name="connsiteY172" fmla="*/ 462964 h 1600102"/>
                <a:gd name="connsiteX173" fmla="*/ 2520462 w 3255108"/>
                <a:gd name="connsiteY173" fmla="*/ 447333 h 1600102"/>
                <a:gd name="connsiteX174" fmla="*/ 2528277 w 3255108"/>
                <a:gd name="connsiteY174" fmla="*/ 419979 h 1600102"/>
                <a:gd name="connsiteX175" fmla="*/ 2575169 w 3255108"/>
                <a:gd name="connsiteY175" fmla="*/ 384810 h 1600102"/>
                <a:gd name="connsiteX176" fmla="*/ 2598616 w 3255108"/>
                <a:gd name="connsiteY176" fmla="*/ 376994 h 1600102"/>
                <a:gd name="connsiteX177" fmla="*/ 2606431 w 3255108"/>
                <a:gd name="connsiteY177" fmla="*/ 365271 h 1600102"/>
                <a:gd name="connsiteX178" fmla="*/ 2641600 w 3255108"/>
                <a:gd name="connsiteY178" fmla="*/ 357456 h 1600102"/>
                <a:gd name="connsiteX179" fmla="*/ 2633785 w 3255108"/>
                <a:gd name="connsiteY179" fmla="*/ 373087 h 1600102"/>
                <a:gd name="connsiteX180" fmla="*/ 2625969 w 3255108"/>
                <a:gd name="connsiteY180" fmla="*/ 384810 h 1600102"/>
                <a:gd name="connsiteX181" fmla="*/ 2614246 w 3255108"/>
                <a:gd name="connsiteY181" fmla="*/ 419979 h 1600102"/>
                <a:gd name="connsiteX182" fmla="*/ 2598616 w 3255108"/>
                <a:gd name="connsiteY182" fmla="*/ 447333 h 1600102"/>
                <a:gd name="connsiteX183" fmla="*/ 2586893 w 3255108"/>
                <a:gd name="connsiteY183" fmla="*/ 451241 h 1600102"/>
                <a:gd name="connsiteX184" fmla="*/ 2582985 w 3255108"/>
                <a:gd name="connsiteY184" fmla="*/ 466871 h 1600102"/>
                <a:gd name="connsiteX185" fmla="*/ 2559539 w 3255108"/>
                <a:gd name="connsiteY185" fmla="*/ 478594 h 1600102"/>
                <a:gd name="connsiteX186" fmla="*/ 2551723 w 3255108"/>
                <a:gd name="connsiteY186" fmla="*/ 486410 h 1600102"/>
                <a:gd name="connsiteX187" fmla="*/ 2540000 w 3255108"/>
                <a:gd name="connsiteY187" fmla="*/ 494225 h 1600102"/>
                <a:gd name="connsiteX188" fmla="*/ 2536093 w 3255108"/>
                <a:gd name="connsiteY188" fmla="*/ 505948 h 1600102"/>
                <a:gd name="connsiteX189" fmla="*/ 2528277 w 3255108"/>
                <a:gd name="connsiteY189" fmla="*/ 513764 h 1600102"/>
                <a:gd name="connsiteX190" fmla="*/ 2504831 w 3255108"/>
                <a:gd name="connsiteY190" fmla="*/ 537210 h 1600102"/>
                <a:gd name="connsiteX191" fmla="*/ 2485293 w 3255108"/>
                <a:gd name="connsiteY191" fmla="*/ 572379 h 1600102"/>
                <a:gd name="connsiteX192" fmla="*/ 2469662 w 3255108"/>
                <a:gd name="connsiteY192" fmla="*/ 591918 h 1600102"/>
                <a:gd name="connsiteX193" fmla="*/ 2457939 w 3255108"/>
                <a:gd name="connsiteY193" fmla="*/ 595825 h 1600102"/>
                <a:gd name="connsiteX194" fmla="*/ 2450123 w 3255108"/>
                <a:gd name="connsiteY194" fmla="*/ 603641 h 1600102"/>
                <a:gd name="connsiteX195" fmla="*/ 2418862 w 3255108"/>
                <a:gd name="connsiteY195" fmla="*/ 611456 h 1600102"/>
                <a:gd name="connsiteX196" fmla="*/ 2414954 w 3255108"/>
                <a:gd name="connsiteY196" fmla="*/ 623179 h 1600102"/>
                <a:gd name="connsiteX197" fmla="*/ 2391508 w 3255108"/>
                <a:gd name="connsiteY197" fmla="*/ 654441 h 1600102"/>
                <a:gd name="connsiteX198" fmla="*/ 2387600 w 3255108"/>
                <a:gd name="connsiteY198" fmla="*/ 666164 h 1600102"/>
                <a:gd name="connsiteX199" fmla="*/ 2375877 w 3255108"/>
                <a:gd name="connsiteY199" fmla="*/ 670071 h 1600102"/>
                <a:gd name="connsiteX200" fmla="*/ 2352431 w 3255108"/>
                <a:gd name="connsiteY200" fmla="*/ 681794 h 1600102"/>
                <a:gd name="connsiteX201" fmla="*/ 2348523 w 3255108"/>
                <a:gd name="connsiteY201" fmla="*/ 693518 h 1600102"/>
                <a:gd name="connsiteX202" fmla="*/ 2332893 w 3255108"/>
                <a:gd name="connsiteY202" fmla="*/ 713056 h 1600102"/>
                <a:gd name="connsiteX203" fmla="*/ 2336800 w 3255108"/>
                <a:gd name="connsiteY203" fmla="*/ 724779 h 1600102"/>
                <a:gd name="connsiteX204" fmla="*/ 2336800 w 3255108"/>
                <a:gd name="connsiteY204" fmla="*/ 838102 h 1600102"/>
                <a:gd name="connsiteX205" fmla="*/ 2340708 w 3255108"/>
                <a:gd name="connsiteY205" fmla="*/ 881087 h 1600102"/>
                <a:gd name="connsiteX206" fmla="*/ 2364154 w 3255108"/>
                <a:gd name="connsiteY206" fmla="*/ 892810 h 1600102"/>
                <a:gd name="connsiteX207" fmla="*/ 2395416 w 3255108"/>
                <a:gd name="connsiteY207" fmla="*/ 900625 h 1600102"/>
                <a:gd name="connsiteX208" fmla="*/ 2418862 w 3255108"/>
                <a:gd name="connsiteY208" fmla="*/ 908441 h 1600102"/>
                <a:gd name="connsiteX209" fmla="*/ 2473569 w 3255108"/>
                <a:gd name="connsiteY209" fmla="*/ 912348 h 1600102"/>
                <a:gd name="connsiteX210" fmla="*/ 2500923 w 3255108"/>
                <a:gd name="connsiteY210" fmla="*/ 920164 h 1600102"/>
                <a:gd name="connsiteX211" fmla="*/ 2563446 w 3255108"/>
                <a:gd name="connsiteY211" fmla="*/ 912348 h 1600102"/>
                <a:gd name="connsiteX212" fmla="*/ 2602523 w 3255108"/>
                <a:gd name="connsiteY212" fmla="*/ 908441 h 1600102"/>
                <a:gd name="connsiteX213" fmla="*/ 2625969 w 3255108"/>
                <a:gd name="connsiteY213" fmla="*/ 916256 h 1600102"/>
                <a:gd name="connsiteX214" fmla="*/ 2633785 w 3255108"/>
                <a:gd name="connsiteY214" fmla="*/ 924071 h 1600102"/>
                <a:gd name="connsiteX215" fmla="*/ 2645508 w 3255108"/>
                <a:gd name="connsiteY215" fmla="*/ 931887 h 1600102"/>
                <a:gd name="connsiteX216" fmla="*/ 2688493 w 3255108"/>
                <a:gd name="connsiteY216" fmla="*/ 943610 h 1600102"/>
                <a:gd name="connsiteX217" fmla="*/ 2704123 w 3255108"/>
                <a:gd name="connsiteY217" fmla="*/ 951425 h 1600102"/>
                <a:gd name="connsiteX218" fmla="*/ 2711939 w 3255108"/>
                <a:gd name="connsiteY218" fmla="*/ 959241 h 1600102"/>
                <a:gd name="connsiteX219" fmla="*/ 2747108 w 3255108"/>
                <a:gd name="connsiteY219" fmla="*/ 970964 h 1600102"/>
                <a:gd name="connsiteX220" fmla="*/ 2786185 w 3255108"/>
                <a:gd name="connsiteY220" fmla="*/ 982687 h 1600102"/>
                <a:gd name="connsiteX221" fmla="*/ 2809631 w 3255108"/>
                <a:gd name="connsiteY221" fmla="*/ 990502 h 1600102"/>
                <a:gd name="connsiteX222" fmla="*/ 2829169 w 3255108"/>
                <a:gd name="connsiteY222" fmla="*/ 986594 h 1600102"/>
                <a:gd name="connsiteX223" fmla="*/ 2836985 w 3255108"/>
                <a:gd name="connsiteY223" fmla="*/ 978779 h 1600102"/>
                <a:gd name="connsiteX224" fmla="*/ 2848708 w 3255108"/>
                <a:gd name="connsiteY224" fmla="*/ 955333 h 1600102"/>
                <a:gd name="connsiteX225" fmla="*/ 2856523 w 3255108"/>
                <a:gd name="connsiteY225" fmla="*/ 939702 h 1600102"/>
                <a:gd name="connsiteX226" fmla="*/ 2860431 w 3255108"/>
                <a:gd name="connsiteY226" fmla="*/ 927979 h 1600102"/>
                <a:gd name="connsiteX227" fmla="*/ 2876062 w 3255108"/>
                <a:gd name="connsiteY227" fmla="*/ 908441 h 1600102"/>
                <a:gd name="connsiteX228" fmla="*/ 2879969 w 3255108"/>
                <a:gd name="connsiteY228" fmla="*/ 892810 h 1600102"/>
                <a:gd name="connsiteX229" fmla="*/ 2891693 w 3255108"/>
                <a:gd name="connsiteY229" fmla="*/ 869364 h 1600102"/>
                <a:gd name="connsiteX230" fmla="*/ 2895600 w 3255108"/>
                <a:gd name="connsiteY230" fmla="*/ 849825 h 1600102"/>
                <a:gd name="connsiteX231" fmla="*/ 2899508 w 3255108"/>
                <a:gd name="connsiteY231" fmla="*/ 838102 h 1600102"/>
                <a:gd name="connsiteX232" fmla="*/ 2911231 w 3255108"/>
                <a:gd name="connsiteY232" fmla="*/ 834194 h 1600102"/>
                <a:gd name="connsiteX233" fmla="*/ 2938585 w 3255108"/>
                <a:gd name="connsiteY233" fmla="*/ 818564 h 1600102"/>
                <a:gd name="connsiteX234" fmla="*/ 2926862 w 3255108"/>
                <a:gd name="connsiteY234" fmla="*/ 759948 h 1600102"/>
                <a:gd name="connsiteX235" fmla="*/ 2915139 w 3255108"/>
                <a:gd name="connsiteY235" fmla="*/ 740410 h 1600102"/>
                <a:gd name="connsiteX236" fmla="*/ 2911231 w 3255108"/>
                <a:gd name="connsiteY236" fmla="*/ 724779 h 1600102"/>
                <a:gd name="connsiteX237" fmla="*/ 2903416 w 3255108"/>
                <a:gd name="connsiteY237" fmla="*/ 705241 h 1600102"/>
                <a:gd name="connsiteX238" fmla="*/ 2899508 w 3255108"/>
                <a:gd name="connsiteY238" fmla="*/ 685702 h 1600102"/>
                <a:gd name="connsiteX239" fmla="*/ 2895600 w 3255108"/>
                <a:gd name="connsiteY239" fmla="*/ 673979 h 1600102"/>
                <a:gd name="connsiteX240" fmla="*/ 2899508 w 3255108"/>
                <a:gd name="connsiteY240" fmla="*/ 638810 h 1600102"/>
                <a:gd name="connsiteX241" fmla="*/ 2907323 w 3255108"/>
                <a:gd name="connsiteY241" fmla="*/ 630994 h 1600102"/>
                <a:gd name="connsiteX242" fmla="*/ 2942493 w 3255108"/>
                <a:gd name="connsiteY242" fmla="*/ 619271 h 1600102"/>
                <a:gd name="connsiteX243" fmla="*/ 2965939 w 3255108"/>
                <a:gd name="connsiteY243" fmla="*/ 627087 h 1600102"/>
                <a:gd name="connsiteX244" fmla="*/ 3036277 w 3255108"/>
                <a:gd name="connsiteY244" fmla="*/ 638810 h 1600102"/>
                <a:gd name="connsiteX245" fmla="*/ 3032369 w 3255108"/>
                <a:gd name="connsiteY245" fmla="*/ 650533 h 1600102"/>
                <a:gd name="connsiteX246" fmla="*/ 3024554 w 3255108"/>
                <a:gd name="connsiteY246" fmla="*/ 662256 h 1600102"/>
                <a:gd name="connsiteX247" fmla="*/ 3012831 w 3255108"/>
                <a:gd name="connsiteY247" fmla="*/ 689610 h 1600102"/>
                <a:gd name="connsiteX248" fmla="*/ 3012831 w 3255108"/>
                <a:gd name="connsiteY248" fmla="*/ 724779 h 1600102"/>
                <a:gd name="connsiteX249" fmla="*/ 3028462 w 3255108"/>
                <a:gd name="connsiteY249" fmla="*/ 728687 h 1600102"/>
                <a:gd name="connsiteX250" fmla="*/ 3051908 w 3255108"/>
                <a:gd name="connsiteY250" fmla="*/ 752133 h 1600102"/>
                <a:gd name="connsiteX251" fmla="*/ 3048000 w 3255108"/>
                <a:gd name="connsiteY251" fmla="*/ 779487 h 1600102"/>
                <a:gd name="connsiteX252" fmla="*/ 3059723 w 3255108"/>
                <a:gd name="connsiteY252" fmla="*/ 775579 h 1600102"/>
                <a:gd name="connsiteX253" fmla="*/ 3094893 w 3255108"/>
                <a:gd name="connsiteY253" fmla="*/ 748225 h 1600102"/>
                <a:gd name="connsiteX254" fmla="*/ 3110523 w 3255108"/>
                <a:gd name="connsiteY254" fmla="*/ 720871 h 1600102"/>
                <a:gd name="connsiteX255" fmla="*/ 3118339 w 3255108"/>
                <a:gd name="connsiteY255" fmla="*/ 713056 h 1600102"/>
                <a:gd name="connsiteX256" fmla="*/ 3141785 w 3255108"/>
                <a:gd name="connsiteY256" fmla="*/ 673979 h 1600102"/>
                <a:gd name="connsiteX257" fmla="*/ 3173046 w 3255108"/>
                <a:gd name="connsiteY257" fmla="*/ 681794 h 1600102"/>
                <a:gd name="connsiteX258" fmla="*/ 3204308 w 3255108"/>
                <a:gd name="connsiteY258" fmla="*/ 713056 h 1600102"/>
                <a:gd name="connsiteX259" fmla="*/ 3200400 w 3255108"/>
                <a:gd name="connsiteY259" fmla="*/ 724779 h 1600102"/>
                <a:gd name="connsiteX260" fmla="*/ 3176954 w 3255108"/>
                <a:gd name="connsiteY260" fmla="*/ 740410 h 1600102"/>
                <a:gd name="connsiteX261" fmla="*/ 3157416 w 3255108"/>
                <a:gd name="connsiteY261" fmla="*/ 763856 h 1600102"/>
                <a:gd name="connsiteX262" fmla="*/ 3141785 w 3255108"/>
                <a:gd name="connsiteY262" fmla="*/ 767764 h 1600102"/>
                <a:gd name="connsiteX263" fmla="*/ 3114431 w 3255108"/>
                <a:gd name="connsiteY263" fmla="*/ 799025 h 1600102"/>
                <a:gd name="connsiteX264" fmla="*/ 3110523 w 3255108"/>
                <a:gd name="connsiteY264" fmla="*/ 810748 h 1600102"/>
                <a:gd name="connsiteX265" fmla="*/ 3098800 w 3255108"/>
                <a:gd name="connsiteY265" fmla="*/ 814656 h 1600102"/>
                <a:gd name="connsiteX266" fmla="*/ 3075354 w 3255108"/>
                <a:gd name="connsiteY266" fmla="*/ 842010 h 1600102"/>
                <a:gd name="connsiteX267" fmla="*/ 3051908 w 3255108"/>
                <a:gd name="connsiteY267" fmla="*/ 853733 h 1600102"/>
                <a:gd name="connsiteX268" fmla="*/ 3051908 w 3255108"/>
                <a:gd name="connsiteY268" fmla="*/ 931887 h 1600102"/>
                <a:gd name="connsiteX269" fmla="*/ 3059723 w 3255108"/>
                <a:gd name="connsiteY269" fmla="*/ 943610 h 1600102"/>
                <a:gd name="connsiteX270" fmla="*/ 3071446 w 3255108"/>
                <a:gd name="connsiteY270" fmla="*/ 947518 h 1600102"/>
                <a:gd name="connsiteX271" fmla="*/ 3090985 w 3255108"/>
                <a:gd name="connsiteY271" fmla="*/ 963148 h 1600102"/>
                <a:gd name="connsiteX272" fmla="*/ 3118339 w 3255108"/>
                <a:gd name="connsiteY272" fmla="*/ 986594 h 1600102"/>
                <a:gd name="connsiteX273" fmla="*/ 3141785 w 3255108"/>
                <a:gd name="connsiteY273" fmla="*/ 998318 h 1600102"/>
                <a:gd name="connsiteX274" fmla="*/ 3157416 w 3255108"/>
                <a:gd name="connsiteY274" fmla="*/ 1013948 h 1600102"/>
                <a:gd name="connsiteX275" fmla="*/ 3212123 w 3255108"/>
                <a:gd name="connsiteY275" fmla="*/ 1025671 h 1600102"/>
                <a:gd name="connsiteX276" fmla="*/ 3223846 w 3255108"/>
                <a:gd name="connsiteY276" fmla="*/ 1029579 h 1600102"/>
                <a:gd name="connsiteX277" fmla="*/ 3243385 w 3255108"/>
                <a:gd name="connsiteY277" fmla="*/ 1041302 h 1600102"/>
                <a:gd name="connsiteX278" fmla="*/ 3255108 w 3255108"/>
                <a:gd name="connsiteY278" fmla="*/ 1049118 h 1600102"/>
                <a:gd name="connsiteX279" fmla="*/ 3255108 w 3255108"/>
                <a:gd name="connsiteY279" fmla="*/ 1580564 h 1600102"/>
                <a:gd name="connsiteX280" fmla="*/ 0 w 3255108"/>
                <a:gd name="connsiteY280" fmla="*/ 1600102 h 1600102"/>
                <a:gd name="connsiteX281" fmla="*/ 3908 w 3255108"/>
                <a:gd name="connsiteY281" fmla="*/ 744318 h 1600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Lst>
              <a:rect l="l" t="t" r="r" b="b"/>
              <a:pathLst>
                <a:path w="3255108" h="1600102">
                  <a:moveTo>
                    <a:pt x="3908" y="744318"/>
                  </a:moveTo>
                  <a:lnTo>
                    <a:pt x="3908" y="744318"/>
                  </a:lnTo>
                  <a:cubicBezTo>
                    <a:pt x="16934" y="746923"/>
                    <a:pt x="30042" y="749146"/>
                    <a:pt x="42985" y="752133"/>
                  </a:cubicBezTo>
                  <a:cubicBezTo>
                    <a:pt x="46999" y="753059"/>
                    <a:pt x="50851" y="754595"/>
                    <a:pt x="54708" y="756041"/>
                  </a:cubicBezTo>
                  <a:cubicBezTo>
                    <a:pt x="61276" y="758504"/>
                    <a:pt x="67411" y="762279"/>
                    <a:pt x="74246" y="763856"/>
                  </a:cubicBezTo>
                  <a:cubicBezTo>
                    <a:pt x="93559" y="768313"/>
                    <a:pt x="159987" y="771168"/>
                    <a:pt x="168031" y="771671"/>
                  </a:cubicBezTo>
                  <a:cubicBezTo>
                    <a:pt x="184175" y="775707"/>
                    <a:pt x="202329" y="780987"/>
                    <a:pt x="218831" y="779487"/>
                  </a:cubicBezTo>
                  <a:cubicBezTo>
                    <a:pt x="222500" y="779153"/>
                    <a:pt x="223699" y="773882"/>
                    <a:pt x="226646" y="771671"/>
                  </a:cubicBezTo>
                  <a:cubicBezTo>
                    <a:pt x="234160" y="766035"/>
                    <a:pt x="242579" y="761677"/>
                    <a:pt x="250093" y="756041"/>
                  </a:cubicBezTo>
                  <a:cubicBezTo>
                    <a:pt x="255303" y="752133"/>
                    <a:pt x="260069" y="747549"/>
                    <a:pt x="265723" y="744318"/>
                  </a:cubicBezTo>
                  <a:cubicBezTo>
                    <a:pt x="269299" y="742274"/>
                    <a:pt x="273538" y="741713"/>
                    <a:pt x="277446" y="740410"/>
                  </a:cubicBezTo>
                  <a:cubicBezTo>
                    <a:pt x="297253" y="720603"/>
                    <a:pt x="271618" y="743907"/>
                    <a:pt x="296985" y="728687"/>
                  </a:cubicBezTo>
                  <a:cubicBezTo>
                    <a:pt x="323804" y="712595"/>
                    <a:pt x="283314" y="728032"/>
                    <a:pt x="316523" y="716964"/>
                  </a:cubicBezTo>
                  <a:cubicBezTo>
                    <a:pt x="319128" y="711754"/>
                    <a:pt x="322044" y="706687"/>
                    <a:pt x="324339" y="701333"/>
                  </a:cubicBezTo>
                  <a:cubicBezTo>
                    <a:pt x="325962" y="697547"/>
                    <a:pt x="324225" y="690503"/>
                    <a:pt x="328246" y="689610"/>
                  </a:cubicBezTo>
                  <a:cubicBezTo>
                    <a:pt x="338498" y="687332"/>
                    <a:pt x="349087" y="692215"/>
                    <a:pt x="359508" y="693518"/>
                  </a:cubicBezTo>
                  <a:cubicBezTo>
                    <a:pt x="388488" y="703176"/>
                    <a:pt x="373395" y="699790"/>
                    <a:pt x="429846" y="693518"/>
                  </a:cubicBezTo>
                  <a:cubicBezTo>
                    <a:pt x="433940" y="693063"/>
                    <a:pt x="437478" y="690091"/>
                    <a:pt x="441569" y="689610"/>
                  </a:cubicBezTo>
                  <a:cubicBezTo>
                    <a:pt x="459726" y="687474"/>
                    <a:pt x="478041" y="687005"/>
                    <a:pt x="496277" y="685702"/>
                  </a:cubicBezTo>
                  <a:cubicBezTo>
                    <a:pt x="510605" y="687005"/>
                    <a:pt x="524909" y="688620"/>
                    <a:pt x="539262" y="689610"/>
                  </a:cubicBezTo>
                  <a:lnTo>
                    <a:pt x="652585" y="697425"/>
                  </a:lnTo>
                  <a:cubicBezTo>
                    <a:pt x="663005" y="702635"/>
                    <a:pt x="672794" y="709372"/>
                    <a:pt x="683846" y="713056"/>
                  </a:cubicBezTo>
                  <a:cubicBezTo>
                    <a:pt x="687754" y="714359"/>
                    <a:pt x="691968" y="714964"/>
                    <a:pt x="695569" y="716964"/>
                  </a:cubicBezTo>
                  <a:cubicBezTo>
                    <a:pt x="703780" y="721525"/>
                    <a:pt x="711502" y="726958"/>
                    <a:pt x="719016" y="732594"/>
                  </a:cubicBezTo>
                  <a:cubicBezTo>
                    <a:pt x="724226" y="736502"/>
                    <a:pt x="728695" y="741673"/>
                    <a:pt x="734646" y="744318"/>
                  </a:cubicBezTo>
                  <a:cubicBezTo>
                    <a:pt x="740715" y="747016"/>
                    <a:pt x="747672" y="746923"/>
                    <a:pt x="754185" y="748225"/>
                  </a:cubicBezTo>
                  <a:cubicBezTo>
                    <a:pt x="759395" y="750830"/>
                    <a:pt x="764758" y="753151"/>
                    <a:pt x="769816" y="756041"/>
                  </a:cubicBezTo>
                  <a:cubicBezTo>
                    <a:pt x="773894" y="758371"/>
                    <a:pt x="777222" y="762006"/>
                    <a:pt x="781539" y="763856"/>
                  </a:cubicBezTo>
                  <a:cubicBezTo>
                    <a:pt x="786475" y="765972"/>
                    <a:pt x="792005" y="766289"/>
                    <a:pt x="797169" y="767764"/>
                  </a:cubicBezTo>
                  <a:cubicBezTo>
                    <a:pt x="801130" y="768896"/>
                    <a:pt x="804985" y="770369"/>
                    <a:pt x="808893" y="771671"/>
                  </a:cubicBezTo>
                  <a:cubicBezTo>
                    <a:pt x="832339" y="770369"/>
                    <a:pt x="855830" y="769714"/>
                    <a:pt x="879231" y="767764"/>
                  </a:cubicBezTo>
                  <a:cubicBezTo>
                    <a:pt x="889893" y="766876"/>
                    <a:pt x="903919" y="764440"/>
                    <a:pt x="914400" y="759948"/>
                  </a:cubicBezTo>
                  <a:cubicBezTo>
                    <a:pt x="933073" y="751945"/>
                    <a:pt x="924959" y="752805"/>
                    <a:pt x="941754" y="748225"/>
                  </a:cubicBezTo>
                  <a:cubicBezTo>
                    <a:pt x="952117" y="745399"/>
                    <a:pt x="973016" y="740410"/>
                    <a:pt x="973016" y="740410"/>
                  </a:cubicBezTo>
                  <a:cubicBezTo>
                    <a:pt x="971713" y="727384"/>
                    <a:pt x="971851" y="714133"/>
                    <a:pt x="969108" y="701333"/>
                  </a:cubicBezTo>
                  <a:cubicBezTo>
                    <a:pt x="967887" y="695637"/>
                    <a:pt x="963659" y="691025"/>
                    <a:pt x="961293" y="685702"/>
                  </a:cubicBezTo>
                  <a:cubicBezTo>
                    <a:pt x="958444" y="679292"/>
                    <a:pt x="955874" y="672756"/>
                    <a:pt x="953477" y="666164"/>
                  </a:cubicBezTo>
                  <a:cubicBezTo>
                    <a:pt x="949254" y="654551"/>
                    <a:pt x="945662" y="642717"/>
                    <a:pt x="941754" y="630994"/>
                  </a:cubicBezTo>
                  <a:lnTo>
                    <a:pt x="937846" y="619271"/>
                  </a:lnTo>
                  <a:cubicBezTo>
                    <a:pt x="933938" y="593220"/>
                    <a:pt x="922524" y="567213"/>
                    <a:pt x="926123" y="541118"/>
                  </a:cubicBezTo>
                  <a:cubicBezTo>
                    <a:pt x="931333" y="503343"/>
                    <a:pt x="932504" y="464787"/>
                    <a:pt x="941754" y="427794"/>
                  </a:cubicBezTo>
                  <a:cubicBezTo>
                    <a:pt x="953975" y="378918"/>
                    <a:pt x="938355" y="439693"/>
                    <a:pt x="949569" y="400441"/>
                  </a:cubicBezTo>
                  <a:cubicBezTo>
                    <a:pt x="959374" y="366120"/>
                    <a:pt x="948022" y="401174"/>
                    <a:pt x="957385" y="373087"/>
                  </a:cubicBezTo>
                  <a:cubicBezTo>
                    <a:pt x="956082" y="357456"/>
                    <a:pt x="956553" y="341575"/>
                    <a:pt x="953477" y="326194"/>
                  </a:cubicBezTo>
                  <a:cubicBezTo>
                    <a:pt x="952556" y="321589"/>
                    <a:pt x="947762" y="318672"/>
                    <a:pt x="945662" y="314471"/>
                  </a:cubicBezTo>
                  <a:cubicBezTo>
                    <a:pt x="943820" y="310787"/>
                    <a:pt x="943596" y="306432"/>
                    <a:pt x="941754" y="302748"/>
                  </a:cubicBezTo>
                  <a:cubicBezTo>
                    <a:pt x="939654" y="298547"/>
                    <a:pt x="936039" y="295226"/>
                    <a:pt x="933939" y="291025"/>
                  </a:cubicBezTo>
                  <a:cubicBezTo>
                    <a:pt x="932097" y="287341"/>
                    <a:pt x="932604" y="282518"/>
                    <a:pt x="930031" y="279302"/>
                  </a:cubicBezTo>
                  <a:cubicBezTo>
                    <a:pt x="927097" y="275635"/>
                    <a:pt x="922216" y="274092"/>
                    <a:pt x="918308" y="271487"/>
                  </a:cubicBezTo>
                  <a:cubicBezTo>
                    <a:pt x="891277" y="230939"/>
                    <a:pt x="934521" y="291607"/>
                    <a:pt x="894862" y="251948"/>
                  </a:cubicBezTo>
                  <a:cubicBezTo>
                    <a:pt x="888220" y="245306"/>
                    <a:pt x="884441" y="236317"/>
                    <a:pt x="879231" y="228502"/>
                  </a:cubicBezTo>
                  <a:lnTo>
                    <a:pt x="871416" y="216779"/>
                  </a:lnTo>
                  <a:lnTo>
                    <a:pt x="863600" y="205056"/>
                  </a:lnTo>
                  <a:cubicBezTo>
                    <a:pt x="862298" y="199846"/>
                    <a:pt x="861809" y="194361"/>
                    <a:pt x="859693" y="189425"/>
                  </a:cubicBezTo>
                  <a:cubicBezTo>
                    <a:pt x="853577" y="175153"/>
                    <a:pt x="851480" y="178948"/>
                    <a:pt x="840154" y="169887"/>
                  </a:cubicBezTo>
                  <a:cubicBezTo>
                    <a:pt x="812314" y="147614"/>
                    <a:pt x="856697" y="178309"/>
                    <a:pt x="820616" y="154256"/>
                  </a:cubicBezTo>
                  <a:cubicBezTo>
                    <a:pt x="818011" y="149046"/>
                    <a:pt x="815095" y="143979"/>
                    <a:pt x="812800" y="138625"/>
                  </a:cubicBezTo>
                  <a:cubicBezTo>
                    <a:pt x="811177" y="134839"/>
                    <a:pt x="810735" y="130586"/>
                    <a:pt x="808893" y="126902"/>
                  </a:cubicBezTo>
                  <a:cubicBezTo>
                    <a:pt x="806793" y="122701"/>
                    <a:pt x="803178" y="119380"/>
                    <a:pt x="801077" y="115179"/>
                  </a:cubicBezTo>
                  <a:cubicBezTo>
                    <a:pt x="799235" y="111495"/>
                    <a:pt x="798792" y="107242"/>
                    <a:pt x="797169" y="103456"/>
                  </a:cubicBezTo>
                  <a:cubicBezTo>
                    <a:pt x="794874" y="98102"/>
                    <a:pt x="791959" y="93035"/>
                    <a:pt x="789354" y="87825"/>
                  </a:cubicBezTo>
                  <a:cubicBezTo>
                    <a:pt x="788051" y="81312"/>
                    <a:pt x="786634" y="74822"/>
                    <a:pt x="785446" y="68287"/>
                  </a:cubicBezTo>
                  <a:cubicBezTo>
                    <a:pt x="784029" y="60492"/>
                    <a:pt x="783258" y="52575"/>
                    <a:pt x="781539" y="44841"/>
                  </a:cubicBezTo>
                  <a:cubicBezTo>
                    <a:pt x="780645" y="40820"/>
                    <a:pt x="778934" y="37026"/>
                    <a:pt x="777631" y="33118"/>
                  </a:cubicBezTo>
                  <a:cubicBezTo>
                    <a:pt x="776328" y="22697"/>
                    <a:pt x="773723" y="12358"/>
                    <a:pt x="773723" y="1856"/>
                  </a:cubicBezTo>
                  <a:cubicBezTo>
                    <a:pt x="773723" y="-7355"/>
                    <a:pt x="775560" y="20235"/>
                    <a:pt x="777631" y="29210"/>
                  </a:cubicBezTo>
                  <a:cubicBezTo>
                    <a:pt x="783019" y="52560"/>
                    <a:pt x="781227" y="48437"/>
                    <a:pt x="793262" y="60471"/>
                  </a:cubicBezTo>
                  <a:cubicBezTo>
                    <a:pt x="794564" y="64379"/>
                    <a:pt x="795050" y="68662"/>
                    <a:pt x="797169" y="72194"/>
                  </a:cubicBezTo>
                  <a:cubicBezTo>
                    <a:pt x="800285" y="77387"/>
                    <a:pt x="812143" y="85543"/>
                    <a:pt x="816708" y="87825"/>
                  </a:cubicBezTo>
                  <a:cubicBezTo>
                    <a:pt x="820392" y="89667"/>
                    <a:pt x="824645" y="90110"/>
                    <a:pt x="828431" y="91733"/>
                  </a:cubicBezTo>
                  <a:cubicBezTo>
                    <a:pt x="833785" y="94028"/>
                    <a:pt x="838852" y="96943"/>
                    <a:pt x="844062" y="99548"/>
                  </a:cubicBezTo>
                  <a:cubicBezTo>
                    <a:pt x="863862" y="119351"/>
                    <a:pt x="838239" y="96055"/>
                    <a:pt x="863600" y="111271"/>
                  </a:cubicBezTo>
                  <a:cubicBezTo>
                    <a:pt x="890420" y="127362"/>
                    <a:pt x="849932" y="111927"/>
                    <a:pt x="883139" y="122994"/>
                  </a:cubicBezTo>
                  <a:cubicBezTo>
                    <a:pt x="887047" y="125599"/>
                    <a:pt x="891254" y="127803"/>
                    <a:pt x="894862" y="130810"/>
                  </a:cubicBezTo>
                  <a:cubicBezTo>
                    <a:pt x="899107" y="134348"/>
                    <a:pt x="902088" y="139321"/>
                    <a:pt x="906585" y="142533"/>
                  </a:cubicBezTo>
                  <a:cubicBezTo>
                    <a:pt x="911325" y="145919"/>
                    <a:pt x="917006" y="147743"/>
                    <a:pt x="922216" y="150348"/>
                  </a:cubicBezTo>
                  <a:cubicBezTo>
                    <a:pt x="923299" y="155765"/>
                    <a:pt x="926275" y="174849"/>
                    <a:pt x="930031" y="181610"/>
                  </a:cubicBezTo>
                  <a:cubicBezTo>
                    <a:pt x="934593" y="189821"/>
                    <a:pt x="945662" y="205056"/>
                    <a:pt x="945662" y="205056"/>
                  </a:cubicBezTo>
                  <a:lnTo>
                    <a:pt x="953477" y="228502"/>
                  </a:lnTo>
                  <a:cubicBezTo>
                    <a:pt x="954780" y="232410"/>
                    <a:pt x="955100" y="236798"/>
                    <a:pt x="957385" y="240225"/>
                  </a:cubicBezTo>
                  <a:cubicBezTo>
                    <a:pt x="979781" y="273821"/>
                    <a:pt x="952930" y="231314"/>
                    <a:pt x="969108" y="263671"/>
                  </a:cubicBezTo>
                  <a:cubicBezTo>
                    <a:pt x="971208" y="267872"/>
                    <a:pt x="974593" y="271316"/>
                    <a:pt x="976923" y="275394"/>
                  </a:cubicBezTo>
                  <a:cubicBezTo>
                    <a:pt x="980729" y="282054"/>
                    <a:pt x="984198" y="294663"/>
                    <a:pt x="992554" y="298841"/>
                  </a:cubicBezTo>
                  <a:cubicBezTo>
                    <a:pt x="997358" y="301243"/>
                    <a:pt x="1002975" y="301446"/>
                    <a:pt x="1008185" y="302748"/>
                  </a:cubicBezTo>
                  <a:cubicBezTo>
                    <a:pt x="1010790" y="322287"/>
                    <a:pt x="1011939" y="342075"/>
                    <a:pt x="1016000" y="361364"/>
                  </a:cubicBezTo>
                  <a:cubicBezTo>
                    <a:pt x="1017200" y="367064"/>
                    <a:pt x="1021521" y="371640"/>
                    <a:pt x="1023816" y="376994"/>
                  </a:cubicBezTo>
                  <a:cubicBezTo>
                    <a:pt x="1025439" y="380780"/>
                    <a:pt x="1026591" y="384757"/>
                    <a:pt x="1027723" y="388718"/>
                  </a:cubicBezTo>
                  <a:cubicBezTo>
                    <a:pt x="1029198" y="393882"/>
                    <a:pt x="1030088" y="399204"/>
                    <a:pt x="1031631" y="404348"/>
                  </a:cubicBezTo>
                  <a:cubicBezTo>
                    <a:pt x="1033998" y="412239"/>
                    <a:pt x="1039446" y="427794"/>
                    <a:pt x="1039446" y="427794"/>
                  </a:cubicBezTo>
                  <a:cubicBezTo>
                    <a:pt x="1038144" y="439517"/>
                    <a:pt x="1037478" y="451329"/>
                    <a:pt x="1035539" y="462964"/>
                  </a:cubicBezTo>
                  <a:cubicBezTo>
                    <a:pt x="1034862" y="467027"/>
                    <a:pt x="1032525" y="470666"/>
                    <a:pt x="1031631" y="474687"/>
                  </a:cubicBezTo>
                  <a:cubicBezTo>
                    <a:pt x="1029912" y="482421"/>
                    <a:pt x="1029026" y="490318"/>
                    <a:pt x="1027723" y="498133"/>
                  </a:cubicBezTo>
                  <a:cubicBezTo>
                    <a:pt x="1026421" y="515066"/>
                    <a:pt x="1025922" y="532081"/>
                    <a:pt x="1023816" y="548933"/>
                  </a:cubicBezTo>
                  <a:cubicBezTo>
                    <a:pt x="1023305" y="553020"/>
                    <a:pt x="1019908" y="556537"/>
                    <a:pt x="1019908" y="560656"/>
                  </a:cubicBezTo>
                  <a:cubicBezTo>
                    <a:pt x="1019908" y="576341"/>
                    <a:pt x="1022513" y="591917"/>
                    <a:pt x="1023816" y="607548"/>
                  </a:cubicBezTo>
                  <a:cubicBezTo>
                    <a:pt x="1029026" y="606246"/>
                    <a:pt x="1034112" y="604268"/>
                    <a:pt x="1039446" y="603641"/>
                  </a:cubicBezTo>
                  <a:cubicBezTo>
                    <a:pt x="1104716" y="595962"/>
                    <a:pt x="1071621" y="605942"/>
                    <a:pt x="1101969" y="595825"/>
                  </a:cubicBezTo>
                  <a:cubicBezTo>
                    <a:pt x="1104574" y="598430"/>
                    <a:pt x="1106719" y="601597"/>
                    <a:pt x="1109785" y="603641"/>
                  </a:cubicBezTo>
                  <a:cubicBezTo>
                    <a:pt x="1114632" y="606872"/>
                    <a:pt x="1121297" y="607337"/>
                    <a:pt x="1125416" y="611456"/>
                  </a:cubicBezTo>
                  <a:cubicBezTo>
                    <a:pt x="1146258" y="632298"/>
                    <a:pt x="1109782" y="616665"/>
                    <a:pt x="1141046" y="627087"/>
                  </a:cubicBezTo>
                  <a:cubicBezTo>
                    <a:pt x="1151494" y="668874"/>
                    <a:pt x="1139631" y="649352"/>
                    <a:pt x="1164493" y="670071"/>
                  </a:cubicBezTo>
                  <a:cubicBezTo>
                    <a:pt x="1167323" y="672430"/>
                    <a:pt x="1169703" y="675282"/>
                    <a:pt x="1172308" y="677887"/>
                  </a:cubicBezTo>
                  <a:cubicBezTo>
                    <a:pt x="1206175" y="676584"/>
                    <a:pt x="1240097" y="671647"/>
                    <a:pt x="1273908" y="673979"/>
                  </a:cubicBezTo>
                  <a:cubicBezTo>
                    <a:pt x="1290205" y="675103"/>
                    <a:pt x="1282645" y="690531"/>
                    <a:pt x="1289539" y="697425"/>
                  </a:cubicBezTo>
                  <a:cubicBezTo>
                    <a:pt x="1294371" y="702257"/>
                    <a:pt x="1309884" y="706812"/>
                    <a:pt x="1316893" y="709148"/>
                  </a:cubicBezTo>
                  <a:cubicBezTo>
                    <a:pt x="1341391" y="733647"/>
                    <a:pt x="1333010" y="720135"/>
                    <a:pt x="1344246" y="748225"/>
                  </a:cubicBezTo>
                  <a:cubicBezTo>
                    <a:pt x="1344263" y="748329"/>
                    <a:pt x="1350777" y="788961"/>
                    <a:pt x="1352062" y="791210"/>
                  </a:cubicBezTo>
                  <a:cubicBezTo>
                    <a:pt x="1355626" y="797447"/>
                    <a:pt x="1369492" y="800927"/>
                    <a:pt x="1375508" y="802933"/>
                  </a:cubicBezTo>
                  <a:cubicBezTo>
                    <a:pt x="1380718" y="800328"/>
                    <a:pt x="1385685" y="797163"/>
                    <a:pt x="1391139" y="795118"/>
                  </a:cubicBezTo>
                  <a:cubicBezTo>
                    <a:pt x="1396167" y="793232"/>
                    <a:pt x="1402575" y="794565"/>
                    <a:pt x="1406769" y="791210"/>
                  </a:cubicBezTo>
                  <a:cubicBezTo>
                    <a:pt x="1409985" y="788637"/>
                    <a:pt x="1408558" y="783019"/>
                    <a:pt x="1410677" y="779487"/>
                  </a:cubicBezTo>
                  <a:cubicBezTo>
                    <a:pt x="1412573" y="776328"/>
                    <a:pt x="1415888" y="774276"/>
                    <a:pt x="1418493" y="771671"/>
                  </a:cubicBezTo>
                  <a:cubicBezTo>
                    <a:pt x="1434124" y="772974"/>
                    <a:pt x="1449847" y="773436"/>
                    <a:pt x="1465385" y="775579"/>
                  </a:cubicBezTo>
                  <a:cubicBezTo>
                    <a:pt x="1467894" y="775925"/>
                    <a:pt x="1530580" y="786593"/>
                    <a:pt x="1551354" y="791210"/>
                  </a:cubicBezTo>
                  <a:cubicBezTo>
                    <a:pt x="1586319" y="798981"/>
                    <a:pt x="1544504" y="791372"/>
                    <a:pt x="1590431" y="799025"/>
                  </a:cubicBezTo>
                  <a:cubicBezTo>
                    <a:pt x="1595169" y="798235"/>
                    <a:pt x="1618199" y="795651"/>
                    <a:pt x="1625600" y="791210"/>
                  </a:cubicBezTo>
                  <a:cubicBezTo>
                    <a:pt x="1628759" y="789314"/>
                    <a:pt x="1630539" y="785696"/>
                    <a:pt x="1633416" y="783394"/>
                  </a:cubicBezTo>
                  <a:cubicBezTo>
                    <a:pt x="1663170" y="759591"/>
                    <a:pt x="1623148" y="797571"/>
                    <a:pt x="1660769" y="759948"/>
                  </a:cubicBezTo>
                  <a:cubicBezTo>
                    <a:pt x="1662072" y="750830"/>
                    <a:pt x="1662030" y="741416"/>
                    <a:pt x="1664677" y="732594"/>
                  </a:cubicBezTo>
                  <a:cubicBezTo>
                    <a:pt x="1666479" y="726588"/>
                    <a:pt x="1679856" y="712055"/>
                    <a:pt x="1684216" y="709148"/>
                  </a:cubicBezTo>
                  <a:cubicBezTo>
                    <a:pt x="1687643" y="706863"/>
                    <a:pt x="1692031" y="706543"/>
                    <a:pt x="1695939" y="705241"/>
                  </a:cubicBezTo>
                  <a:cubicBezTo>
                    <a:pt x="1702242" y="698937"/>
                    <a:pt x="1706848" y="693308"/>
                    <a:pt x="1715477" y="689610"/>
                  </a:cubicBezTo>
                  <a:cubicBezTo>
                    <a:pt x="1721093" y="687203"/>
                    <a:pt x="1746195" y="682907"/>
                    <a:pt x="1750646" y="681794"/>
                  </a:cubicBezTo>
                  <a:cubicBezTo>
                    <a:pt x="1758822" y="679750"/>
                    <a:pt x="1775919" y="672467"/>
                    <a:pt x="1781908" y="670071"/>
                  </a:cubicBezTo>
                  <a:cubicBezTo>
                    <a:pt x="1807959" y="671374"/>
                    <a:pt x="1834076" y="671719"/>
                    <a:pt x="1860062" y="673979"/>
                  </a:cubicBezTo>
                  <a:cubicBezTo>
                    <a:pt x="1864166" y="674336"/>
                    <a:pt x="1867824" y="676755"/>
                    <a:pt x="1871785" y="677887"/>
                  </a:cubicBezTo>
                  <a:cubicBezTo>
                    <a:pt x="1876949" y="679362"/>
                    <a:pt x="1882252" y="680319"/>
                    <a:pt x="1887416" y="681794"/>
                  </a:cubicBezTo>
                  <a:cubicBezTo>
                    <a:pt x="1926708" y="693020"/>
                    <a:pt x="1865841" y="677376"/>
                    <a:pt x="1914769" y="689610"/>
                  </a:cubicBezTo>
                  <a:cubicBezTo>
                    <a:pt x="1930400" y="687005"/>
                    <a:pt x="1952872" y="694979"/>
                    <a:pt x="1961662" y="681794"/>
                  </a:cubicBezTo>
                  <a:cubicBezTo>
                    <a:pt x="1971762" y="666644"/>
                    <a:pt x="1965022" y="671556"/>
                    <a:pt x="1981200" y="666164"/>
                  </a:cubicBezTo>
                  <a:cubicBezTo>
                    <a:pt x="1994569" y="652795"/>
                    <a:pt x="1983859" y="660615"/>
                    <a:pt x="2008554" y="654441"/>
                  </a:cubicBezTo>
                  <a:cubicBezTo>
                    <a:pt x="2012550" y="653442"/>
                    <a:pt x="2016256" y="651427"/>
                    <a:pt x="2020277" y="650533"/>
                  </a:cubicBezTo>
                  <a:cubicBezTo>
                    <a:pt x="2061551" y="641360"/>
                    <a:pt x="2029050" y="651515"/>
                    <a:pt x="2055446" y="642718"/>
                  </a:cubicBezTo>
                  <a:cubicBezTo>
                    <a:pt x="2055466" y="642556"/>
                    <a:pt x="2061302" y="592420"/>
                    <a:pt x="2063262" y="588010"/>
                  </a:cubicBezTo>
                  <a:cubicBezTo>
                    <a:pt x="2065506" y="582960"/>
                    <a:pt x="2071077" y="580195"/>
                    <a:pt x="2074985" y="576287"/>
                  </a:cubicBezTo>
                  <a:cubicBezTo>
                    <a:pt x="2076288" y="561959"/>
                    <a:pt x="2077212" y="547591"/>
                    <a:pt x="2078893" y="533302"/>
                  </a:cubicBezTo>
                  <a:cubicBezTo>
                    <a:pt x="2080809" y="517017"/>
                    <a:pt x="2081681" y="511537"/>
                    <a:pt x="2086708" y="498133"/>
                  </a:cubicBezTo>
                  <a:cubicBezTo>
                    <a:pt x="2089171" y="491565"/>
                    <a:pt x="2089563" y="483554"/>
                    <a:pt x="2094523" y="478594"/>
                  </a:cubicBezTo>
                  <a:cubicBezTo>
                    <a:pt x="2098321" y="474796"/>
                    <a:pt x="2104944" y="475989"/>
                    <a:pt x="2110154" y="474687"/>
                  </a:cubicBezTo>
                  <a:cubicBezTo>
                    <a:pt x="2111457" y="470779"/>
                    <a:pt x="2111943" y="466496"/>
                    <a:pt x="2114062" y="462964"/>
                  </a:cubicBezTo>
                  <a:cubicBezTo>
                    <a:pt x="2115957" y="459805"/>
                    <a:pt x="2120426" y="458534"/>
                    <a:pt x="2121877" y="455148"/>
                  </a:cubicBezTo>
                  <a:cubicBezTo>
                    <a:pt x="2124493" y="449043"/>
                    <a:pt x="2123453" y="441829"/>
                    <a:pt x="2125785" y="435610"/>
                  </a:cubicBezTo>
                  <a:cubicBezTo>
                    <a:pt x="2127214" y="431800"/>
                    <a:pt x="2144648" y="409156"/>
                    <a:pt x="2145323" y="408256"/>
                  </a:cubicBezTo>
                  <a:cubicBezTo>
                    <a:pt x="2146626" y="403046"/>
                    <a:pt x="2145876" y="396819"/>
                    <a:pt x="2149231" y="392625"/>
                  </a:cubicBezTo>
                  <a:cubicBezTo>
                    <a:pt x="2151804" y="389409"/>
                    <a:pt x="2157422" y="390837"/>
                    <a:pt x="2160954" y="388718"/>
                  </a:cubicBezTo>
                  <a:cubicBezTo>
                    <a:pt x="2164113" y="386822"/>
                    <a:pt x="2166164" y="383507"/>
                    <a:pt x="2168769" y="380902"/>
                  </a:cubicBezTo>
                  <a:cubicBezTo>
                    <a:pt x="2170072" y="376994"/>
                    <a:pt x="2169764" y="372092"/>
                    <a:pt x="2172677" y="369179"/>
                  </a:cubicBezTo>
                  <a:cubicBezTo>
                    <a:pt x="2175590" y="366266"/>
                    <a:pt x="2180716" y="367113"/>
                    <a:pt x="2184400" y="365271"/>
                  </a:cubicBezTo>
                  <a:cubicBezTo>
                    <a:pt x="2188601" y="363171"/>
                    <a:pt x="2192215" y="360061"/>
                    <a:pt x="2196123" y="357456"/>
                  </a:cubicBezTo>
                  <a:cubicBezTo>
                    <a:pt x="2197426" y="352246"/>
                    <a:pt x="2197915" y="346761"/>
                    <a:pt x="2200031" y="341825"/>
                  </a:cubicBezTo>
                  <a:cubicBezTo>
                    <a:pt x="2201881" y="337508"/>
                    <a:pt x="2203391" y="328617"/>
                    <a:pt x="2207846" y="330102"/>
                  </a:cubicBezTo>
                  <a:cubicBezTo>
                    <a:pt x="2212941" y="331800"/>
                    <a:pt x="2210451" y="340523"/>
                    <a:pt x="2211754" y="345733"/>
                  </a:cubicBezTo>
                  <a:cubicBezTo>
                    <a:pt x="2208641" y="376860"/>
                    <a:pt x="2210475" y="377564"/>
                    <a:pt x="2203939" y="400441"/>
                  </a:cubicBezTo>
                  <a:cubicBezTo>
                    <a:pt x="2202807" y="404402"/>
                    <a:pt x="2201873" y="408480"/>
                    <a:pt x="2200031" y="412164"/>
                  </a:cubicBezTo>
                  <a:cubicBezTo>
                    <a:pt x="2197931" y="416365"/>
                    <a:pt x="2194821" y="419979"/>
                    <a:pt x="2192216" y="423887"/>
                  </a:cubicBezTo>
                  <a:cubicBezTo>
                    <a:pt x="2188308" y="439518"/>
                    <a:pt x="2188783" y="456963"/>
                    <a:pt x="2180493" y="470779"/>
                  </a:cubicBezTo>
                  <a:cubicBezTo>
                    <a:pt x="2168566" y="490657"/>
                    <a:pt x="2166794" y="490406"/>
                    <a:pt x="2160954" y="513764"/>
                  </a:cubicBezTo>
                  <a:cubicBezTo>
                    <a:pt x="2159651" y="518974"/>
                    <a:pt x="2158589" y="524250"/>
                    <a:pt x="2157046" y="529394"/>
                  </a:cubicBezTo>
                  <a:cubicBezTo>
                    <a:pt x="2154679" y="537285"/>
                    <a:pt x="2149231" y="552841"/>
                    <a:pt x="2149231" y="552841"/>
                  </a:cubicBezTo>
                  <a:cubicBezTo>
                    <a:pt x="2154918" y="615398"/>
                    <a:pt x="2139088" y="586846"/>
                    <a:pt x="2164862" y="599733"/>
                  </a:cubicBezTo>
                  <a:cubicBezTo>
                    <a:pt x="2169063" y="601833"/>
                    <a:pt x="2172677" y="604943"/>
                    <a:pt x="2176585" y="607548"/>
                  </a:cubicBezTo>
                  <a:cubicBezTo>
                    <a:pt x="2190913" y="606246"/>
                    <a:pt x="2205461" y="606463"/>
                    <a:pt x="2219569" y="603641"/>
                  </a:cubicBezTo>
                  <a:cubicBezTo>
                    <a:pt x="2225281" y="602499"/>
                    <a:pt x="2230725" y="599554"/>
                    <a:pt x="2235200" y="595825"/>
                  </a:cubicBezTo>
                  <a:cubicBezTo>
                    <a:pt x="2238808" y="592818"/>
                    <a:pt x="2238460" y="585241"/>
                    <a:pt x="2243016" y="584102"/>
                  </a:cubicBezTo>
                  <a:cubicBezTo>
                    <a:pt x="2260752" y="579668"/>
                    <a:pt x="2279471" y="581237"/>
                    <a:pt x="2297723" y="580194"/>
                  </a:cubicBezTo>
                  <a:lnTo>
                    <a:pt x="2379785" y="576287"/>
                  </a:lnTo>
                  <a:cubicBezTo>
                    <a:pt x="2383693" y="574984"/>
                    <a:pt x="2388595" y="575292"/>
                    <a:pt x="2391508" y="572379"/>
                  </a:cubicBezTo>
                  <a:cubicBezTo>
                    <a:pt x="2395627" y="568260"/>
                    <a:pt x="2395937" y="561488"/>
                    <a:pt x="2399323" y="556748"/>
                  </a:cubicBezTo>
                  <a:cubicBezTo>
                    <a:pt x="2402535" y="552251"/>
                    <a:pt x="2407138" y="548933"/>
                    <a:pt x="2411046" y="545025"/>
                  </a:cubicBezTo>
                  <a:cubicBezTo>
                    <a:pt x="2412349" y="538512"/>
                    <a:pt x="2411728" y="531293"/>
                    <a:pt x="2414954" y="525487"/>
                  </a:cubicBezTo>
                  <a:cubicBezTo>
                    <a:pt x="2418533" y="519046"/>
                    <a:pt x="2424831" y="514459"/>
                    <a:pt x="2430585" y="509856"/>
                  </a:cubicBezTo>
                  <a:cubicBezTo>
                    <a:pt x="2451733" y="492937"/>
                    <a:pt x="2448787" y="495536"/>
                    <a:pt x="2469662" y="490318"/>
                  </a:cubicBezTo>
                  <a:cubicBezTo>
                    <a:pt x="2485107" y="459426"/>
                    <a:pt x="2466962" y="488724"/>
                    <a:pt x="2497016" y="462964"/>
                  </a:cubicBezTo>
                  <a:cubicBezTo>
                    <a:pt x="2519241" y="443914"/>
                    <a:pt x="2487203" y="455648"/>
                    <a:pt x="2520462" y="447333"/>
                  </a:cubicBezTo>
                  <a:cubicBezTo>
                    <a:pt x="2520691" y="446415"/>
                    <a:pt x="2526257" y="422448"/>
                    <a:pt x="2528277" y="419979"/>
                  </a:cubicBezTo>
                  <a:cubicBezTo>
                    <a:pt x="2559340" y="382014"/>
                    <a:pt x="2546699" y="393352"/>
                    <a:pt x="2575169" y="384810"/>
                  </a:cubicBezTo>
                  <a:cubicBezTo>
                    <a:pt x="2583060" y="382443"/>
                    <a:pt x="2590800" y="379599"/>
                    <a:pt x="2598616" y="376994"/>
                  </a:cubicBezTo>
                  <a:cubicBezTo>
                    <a:pt x="2601221" y="373086"/>
                    <a:pt x="2602523" y="367876"/>
                    <a:pt x="2606431" y="365271"/>
                  </a:cubicBezTo>
                  <a:cubicBezTo>
                    <a:pt x="2608793" y="363696"/>
                    <a:pt x="2641173" y="357541"/>
                    <a:pt x="2641600" y="357456"/>
                  </a:cubicBezTo>
                  <a:cubicBezTo>
                    <a:pt x="2638995" y="362666"/>
                    <a:pt x="2636675" y="368029"/>
                    <a:pt x="2633785" y="373087"/>
                  </a:cubicBezTo>
                  <a:cubicBezTo>
                    <a:pt x="2631455" y="377165"/>
                    <a:pt x="2627319" y="380312"/>
                    <a:pt x="2625969" y="384810"/>
                  </a:cubicBezTo>
                  <a:cubicBezTo>
                    <a:pt x="2614581" y="422770"/>
                    <a:pt x="2631359" y="402868"/>
                    <a:pt x="2614246" y="419979"/>
                  </a:cubicBezTo>
                  <a:cubicBezTo>
                    <a:pt x="2612323" y="423825"/>
                    <a:pt x="2603219" y="443651"/>
                    <a:pt x="2598616" y="447333"/>
                  </a:cubicBezTo>
                  <a:cubicBezTo>
                    <a:pt x="2595400" y="449906"/>
                    <a:pt x="2590801" y="449938"/>
                    <a:pt x="2586893" y="451241"/>
                  </a:cubicBezTo>
                  <a:cubicBezTo>
                    <a:pt x="2585590" y="456451"/>
                    <a:pt x="2585964" y="462403"/>
                    <a:pt x="2582985" y="466871"/>
                  </a:cubicBezTo>
                  <a:cubicBezTo>
                    <a:pt x="2578655" y="473366"/>
                    <a:pt x="2566228" y="476365"/>
                    <a:pt x="2559539" y="478594"/>
                  </a:cubicBezTo>
                  <a:cubicBezTo>
                    <a:pt x="2556934" y="481199"/>
                    <a:pt x="2554600" y="484108"/>
                    <a:pt x="2551723" y="486410"/>
                  </a:cubicBezTo>
                  <a:cubicBezTo>
                    <a:pt x="2548056" y="489344"/>
                    <a:pt x="2542934" y="490558"/>
                    <a:pt x="2540000" y="494225"/>
                  </a:cubicBezTo>
                  <a:cubicBezTo>
                    <a:pt x="2537427" y="497441"/>
                    <a:pt x="2538212" y="502416"/>
                    <a:pt x="2536093" y="505948"/>
                  </a:cubicBezTo>
                  <a:cubicBezTo>
                    <a:pt x="2534197" y="509107"/>
                    <a:pt x="2530636" y="510934"/>
                    <a:pt x="2528277" y="513764"/>
                  </a:cubicBezTo>
                  <a:cubicBezTo>
                    <a:pt x="2510101" y="535575"/>
                    <a:pt x="2524594" y="524033"/>
                    <a:pt x="2504831" y="537210"/>
                  </a:cubicBezTo>
                  <a:cubicBezTo>
                    <a:pt x="2497953" y="557843"/>
                    <a:pt x="2503207" y="545508"/>
                    <a:pt x="2485293" y="572379"/>
                  </a:cubicBezTo>
                  <a:cubicBezTo>
                    <a:pt x="2481746" y="577700"/>
                    <a:pt x="2475846" y="588208"/>
                    <a:pt x="2469662" y="591918"/>
                  </a:cubicBezTo>
                  <a:cubicBezTo>
                    <a:pt x="2466130" y="594037"/>
                    <a:pt x="2461847" y="594523"/>
                    <a:pt x="2457939" y="595825"/>
                  </a:cubicBezTo>
                  <a:cubicBezTo>
                    <a:pt x="2455334" y="598430"/>
                    <a:pt x="2453282" y="601745"/>
                    <a:pt x="2450123" y="603641"/>
                  </a:cubicBezTo>
                  <a:cubicBezTo>
                    <a:pt x="2444118" y="607244"/>
                    <a:pt x="2423059" y="610616"/>
                    <a:pt x="2418862" y="611456"/>
                  </a:cubicBezTo>
                  <a:cubicBezTo>
                    <a:pt x="2417559" y="615364"/>
                    <a:pt x="2417165" y="619704"/>
                    <a:pt x="2414954" y="623179"/>
                  </a:cubicBezTo>
                  <a:cubicBezTo>
                    <a:pt x="2407961" y="634168"/>
                    <a:pt x="2391508" y="654441"/>
                    <a:pt x="2391508" y="654441"/>
                  </a:cubicBezTo>
                  <a:cubicBezTo>
                    <a:pt x="2390205" y="658349"/>
                    <a:pt x="2390513" y="663251"/>
                    <a:pt x="2387600" y="666164"/>
                  </a:cubicBezTo>
                  <a:cubicBezTo>
                    <a:pt x="2384687" y="669076"/>
                    <a:pt x="2379409" y="667952"/>
                    <a:pt x="2375877" y="670071"/>
                  </a:cubicBezTo>
                  <a:cubicBezTo>
                    <a:pt x="2350992" y="685002"/>
                    <a:pt x="2390985" y="672157"/>
                    <a:pt x="2352431" y="681794"/>
                  </a:cubicBezTo>
                  <a:cubicBezTo>
                    <a:pt x="2351128" y="685702"/>
                    <a:pt x="2351096" y="690301"/>
                    <a:pt x="2348523" y="693518"/>
                  </a:cubicBezTo>
                  <a:cubicBezTo>
                    <a:pt x="2328324" y="718767"/>
                    <a:pt x="2342713" y="683590"/>
                    <a:pt x="2332893" y="713056"/>
                  </a:cubicBezTo>
                  <a:cubicBezTo>
                    <a:pt x="2334195" y="716964"/>
                    <a:pt x="2336390" y="720680"/>
                    <a:pt x="2336800" y="724779"/>
                  </a:cubicBezTo>
                  <a:cubicBezTo>
                    <a:pt x="2343165" y="788435"/>
                    <a:pt x="2341464" y="782138"/>
                    <a:pt x="2336800" y="838102"/>
                  </a:cubicBezTo>
                  <a:cubicBezTo>
                    <a:pt x="2338103" y="852430"/>
                    <a:pt x="2336477" y="867336"/>
                    <a:pt x="2340708" y="881087"/>
                  </a:cubicBezTo>
                  <a:cubicBezTo>
                    <a:pt x="2342337" y="886381"/>
                    <a:pt x="2359835" y="891632"/>
                    <a:pt x="2364154" y="892810"/>
                  </a:cubicBezTo>
                  <a:cubicBezTo>
                    <a:pt x="2374517" y="895636"/>
                    <a:pt x="2385226" y="897228"/>
                    <a:pt x="2395416" y="900625"/>
                  </a:cubicBezTo>
                  <a:cubicBezTo>
                    <a:pt x="2403231" y="903230"/>
                    <a:pt x="2410645" y="907854"/>
                    <a:pt x="2418862" y="908441"/>
                  </a:cubicBezTo>
                  <a:lnTo>
                    <a:pt x="2473569" y="912348"/>
                  </a:lnTo>
                  <a:cubicBezTo>
                    <a:pt x="2479095" y="914190"/>
                    <a:pt x="2496018" y="920164"/>
                    <a:pt x="2500923" y="920164"/>
                  </a:cubicBezTo>
                  <a:cubicBezTo>
                    <a:pt x="2530345" y="920164"/>
                    <a:pt x="2537703" y="915566"/>
                    <a:pt x="2563446" y="912348"/>
                  </a:cubicBezTo>
                  <a:cubicBezTo>
                    <a:pt x="2576436" y="910724"/>
                    <a:pt x="2589497" y="909743"/>
                    <a:pt x="2602523" y="908441"/>
                  </a:cubicBezTo>
                  <a:cubicBezTo>
                    <a:pt x="2610338" y="911046"/>
                    <a:pt x="2618601" y="912572"/>
                    <a:pt x="2625969" y="916256"/>
                  </a:cubicBezTo>
                  <a:cubicBezTo>
                    <a:pt x="2629264" y="917904"/>
                    <a:pt x="2630908" y="921769"/>
                    <a:pt x="2633785" y="924071"/>
                  </a:cubicBezTo>
                  <a:cubicBezTo>
                    <a:pt x="2637452" y="927005"/>
                    <a:pt x="2641216" y="929980"/>
                    <a:pt x="2645508" y="931887"/>
                  </a:cubicBezTo>
                  <a:cubicBezTo>
                    <a:pt x="2661731" y="939097"/>
                    <a:pt x="2671780" y="940267"/>
                    <a:pt x="2688493" y="943610"/>
                  </a:cubicBezTo>
                  <a:cubicBezTo>
                    <a:pt x="2693703" y="946215"/>
                    <a:pt x="2699276" y="948194"/>
                    <a:pt x="2704123" y="951425"/>
                  </a:cubicBezTo>
                  <a:cubicBezTo>
                    <a:pt x="2707189" y="953469"/>
                    <a:pt x="2708740" y="957413"/>
                    <a:pt x="2711939" y="959241"/>
                  </a:cubicBezTo>
                  <a:cubicBezTo>
                    <a:pt x="2725409" y="966938"/>
                    <a:pt x="2733136" y="966972"/>
                    <a:pt x="2747108" y="970964"/>
                  </a:cubicBezTo>
                  <a:cubicBezTo>
                    <a:pt x="2760184" y="974700"/>
                    <a:pt x="2773205" y="978631"/>
                    <a:pt x="2786185" y="982687"/>
                  </a:cubicBezTo>
                  <a:cubicBezTo>
                    <a:pt x="2794048" y="985144"/>
                    <a:pt x="2809631" y="990502"/>
                    <a:pt x="2809631" y="990502"/>
                  </a:cubicBezTo>
                  <a:cubicBezTo>
                    <a:pt x="2816144" y="989199"/>
                    <a:pt x="2823064" y="989210"/>
                    <a:pt x="2829169" y="986594"/>
                  </a:cubicBezTo>
                  <a:cubicBezTo>
                    <a:pt x="2832555" y="985143"/>
                    <a:pt x="2834683" y="981656"/>
                    <a:pt x="2836985" y="978779"/>
                  </a:cubicBezTo>
                  <a:cubicBezTo>
                    <a:pt x="2848535" y="964342"/>
                    <a:pt x="2842042" y="970886"/>
                    <a:pt x="2848708" y="955333"/>
                  </a:cubicBezTo>
                  <a:cubicBezTo>
                    <a:pt x="2851003" y="949979"/>
                    <a:pt x="2854228" y="945056"/>
                    <a:pt x="2856523" y="939702"/>
                  </a:cubicBezTo>
                  <a:cubicBezTo>
                    <a:pt x="2858146" y="935916"/>
                    <a:pt x="2858589" y="931663"/>
                    <a:pt x="2860431" y="927979"/>
                  </a:cubicBezTo>
                  <a:cubicBezTo>
                    <a:pt x="2865362" y="918118"/>
                    <a:pt x="2868791" y="915711"/>
                    <a:pt x="2876062" y="908441"/>
                  </a:cubicBezTo>
                  <a:cubicBezTo>
                    <a:pt x="2877364" y="903231"/>
                    <a:pt x="2877853" y="897746"/>
                    <a:pt x="2879969" y="892810"/>
                  </a:cubicBezTo>
                  <a:cubicBezTo>
                    <a:pt x="2891430" y="866068"/>
                    <a:pt x="2885107" y="895709"/>
                    <a:pt x="2891693" y="869364"/>
                  </a:cubicBezTo>
                  <a:cubicBezTo>
                    <a:pt x="2893304" y="862920"/>
                    <a:pt x="2893989" y="856269"/>
                    <a:pt x="2895600" y="849825"/>
                  </a:cubicBezTo>
                  <a:cubicBezTo>
                    <a:pt x="2896599" y="845829"/>
                    <a:pt x="2896595" y="841015"/>
                    <a:pt x="2899508" y="838102"/>
                  </a:cubicBezTo>
                  <a:cubicBezTo>
                    <a:pt x="2902421" y="835189"/>
                    <a:pt x="2907445" y="835817"/>
                    <a:pt x="2911231" y="834194"/>
                  </a:cubicBezTo>
                  <a:cubicBezTo>
                    <a:pt x="2925115" y="828244"/>
                    <a:pt x="2926810" y="826414"/>
                    <a:pt x="2938585" y="818564"/>
                  </a:cubicBezTo>
                  <a:cubicBezTo>
                    <a:pt x="2936045" y="803326"/>
                    <a:pt x="2931329" y="772457"/>
                    <a:pt x="2926862" y="759948"/>
                  </a:cubicBezTo>
                  <a:cubicBezTo>
                    <a:pt x="2924308" y="752795"/>
                    <a:pt x="2919047" y="746923"/>
                    <a:pt x="2915139" y="740410"/>
                  </a:cubicBezTo>
                  <a:cubicBezTo>
                    <a:pt x="2913836" y="735200"/>
                    <a:pt x="2912929" y="729874"/>
                    <a:pt x="2911231" y="724779"/>
                  </a:cubicBezTo>
                  <a:cubicBezTo>
                    <a:pt x="2909013" y="718125"/>
                    <a:pt x="2905432" y="711960"/>
                    <a:pt x="2903416" y="705241"/>
                  </a:cubicBezTo>
                  <a:cubicBezTo>
                    <a:pt x="2901507" y="698879"/>
                    <a:pt x="2901119" y="692146"/>
                    <a:pt x="2899508" y="685702"/>
                  </a:cubicBezTo>
                  <a:cubicBezTo>
                    <a:pt x="2898509" y="681706"/>
                    <a:pt x="2896903" y="677887"/>
                    <a:pt x="2895600" y="673979"/>
                  </a:cubicBezTo>
                  <a:cubicBezTo>
                    <a:pt x="2896903" y="662256"/>
                    <a:pt x="2896405" y="650190"/>
                    <a:pt x="2899508" y="638810"/>
                  </a:cubicBezTo>
                  <a:cubicBezTo>
                    <a:pt x="2900477" y="635256"/>
                    <a:pt x="2904446" y="633296"/>
                    <a:pt x="2907323" y="630994"/>
                  </a:cubicBezTo>
                  <a:cubicBezTo>
                    <a:pt x="2921781" y="619427"/>
                    <a:pt x="2920922" y="622866"/>
                    <a:pt x="2942493" y="619271"/>
                  </a:cubicBezTo>
                  <a:cubicBezTo>
                    <a:pt x="2950308" y="621876"/>
                    <a:pt x="2957755" y="626143"/>
                    <a:pt x="2965939" y="627087"/>
                  </a:cubicBezTo>
                  <a:cubicBezTo>
                    <a:pt x="3042975" y="635976"/>
                    <a:pt x="3063215" y="611872"/>
                    <a:pt x="3036277" y="638810"/>
                  </a:cubicBezTo>
                  <a:cubicBezTo>
                    <a:pt x="3034974" y="642718"/>
                    <a:pt x="3034211" y="646849"/>
                    <a:pt x="3032369" y="650533"/>
                  </a:cubicBezTo>
                  <a:cubicBezTo>
                    <a:pt x="3030269" y="654734"/>
                    <a:pt x="3026203" y="657859"/>
                    <a:pt x="3024554" y="662256"/>
                  </a:cubicBezTo>
                  <a:cubicBezTo>
                    <a:pt x="3013441" y="691890"/>
                    <a:pt x="3028938" y="673501"/>
                    <a:pt x="3012831" y="689610"/>
                  </a:cubicBezTo>
                  <a:cubicBezTo>
                    <a:pt x="3010244" y="699959"/>
                    <a:pt x="3004244" y="714475"/>
                    <a:pt x="3012831" y="724779"/>
                  </a:cubicBezTo>
                  <a:cubicBezTo>
                    <a:pt x="3016269" y="728905"/>
                    <a:pt x="3023252" y="727384"/>
                    <a:pt x="3028462" y="728687"/>
                  </a:cubicBezTo>
                  <a:cubicBezTo>
                    <a:pt x="3033287" y="732306"/>
                    <a:pt x="3050982" y="742867"/>
                    <a:pt x="3051908" y="752133"/>
                  </a:cubicBezTo>
                  <a:cubicBezTo>
                    <a:pt x="3052824" y="761298"/>
                    <a:pt x="3045087" y="770749"/>
                    <a:pt x="3048000" y="779487"/>
                  </a:cubicBezTo>
                  <a:cubicBezTo>
                    <a:pt x="3049303" y="783395"/>
                    <a:pt x="3055815" y="776882"/>
                    <a:pt x="3059723" y="775579"/>
                  </a:cubicBezTo>
                  <a:cubicBezTo>
                    <a:pt x="3086082" y="749220"/>
                    <a:pt x="3072684" y="755628"/>
                    <a:pt x="3094893" y="748225"/>
                  </a:cubicBezTo>
                  <a:cubicBezTo>
                    <a:pt x="3100240" y="737530"/>
                    <a:pt x="3103160" y="730075"/>
                    <a:pt x="3110523" y="720871"/>
                  </a:cubicBezTo>
                  <a:cubicBezTo>
                    <a:pt x="3112825" y="717994"/>
                    <a:pt x="3115734" y="715661"/>
                    <a:pt x="3118339" y="713056"/>
                  </a:cubicBezTo>
                  <a:cubicBezTo>
                    <a:pt x="3131365" y="673979"/>
                    <a:pt x="3118339" y="681795"/>
                    <a:pt x="3141785" y="673979"/>
                  </a:cubicBezTo>
                  <a:cubicBezTo>
                    <a:pt x="3152205" y="676584"/>
                    <a:pt x="3165451" y="674199"/>
                    <a:pt x="3173046" y="681794"/>
                  </a:cubicBezTo>
                  <a:lnTo>
                    <a:pt x="3204308" y="713056"/>
                  </a:lnTo>
                  <a:cubicBezTo>
                    <a:pt x="3203005" y="716964"/>
                    <a:pt x="3203313" y="721866"/>
                    <a:pt x="3200400" y="724779"/>
                  </a:cubicBezTo>
                  <a:cubicBezTo>
                    <a:pt x="3193758" y="731421"/>
                    <a:pt x="3176954" y="740410"/>
                    <a:pt x="3176954" y="740410"/>
                  </a:cubicBezTo>
                  <a:cubicBezTo>
                    <a:pt x="3171974" y="747881"/>
                    <a:pt x="3165517" y="759227"/>
                    <a:pt x="3157416" y="763856"/>
                  </a:cubicBezTo>
                  <a:cubicBezTo>
                    <a:pt x="3152753" y="766521"/>
                    <a:pt x="3146995" y="766461"/>
                    <a:pt x="3141785" y="767764"/>
                  </a:cubicBezTo>
                  <a:cubicBezTo>
                    <a:pt x="3131596" y="777952"/>
                    <a:pt x="3120894" y="786099"/>
                    <a:pt x="3114431" y="799025"/>
                  </a:cubicBezTo>
                  <a:cubicBezTo>
                    <a:pt x="3112589" y="802709"/>
                    <a:pt x="3113436" y="807835"/>
                    <a:pt x="3110523" y="810748"/>
                  </a:cubicBezTo>
                  <a:cubicBezTo>
                    <a:pt x="3107610" y="813661"/>
                    <a:pt x="3102708" y="813353"/>
                    <a:pt x="3098800" y="814656"/>
                  </a:cubicBezTo>
                  <a:cubicBezTo>
                    <a:pt x="3093800" y="822157"/>
                    <a:pt x="3083477" y="839302"/>
                    <a:pt x="3075354" y="842010"/>
                  </a:cubicBezTo>
                  <a:cubicBezTo>
                    <a:pt x="3059176" y="847403"/>
                    <a:pt x="3067058" y="843633"/>
                    <a:pt x="3051908" y="853733"/>
                  </a:cubicBezTo>
                  <a:cubicBezTo>
                    <a:pt x="3041809" y="884029"/>
                    <a:pt x="3043322" y="874650"/>
                    <a:pt x="3051908" y="931887"/>
                  </a:cubicBezTo>
                  <a:cubicBezTo>
                    <a:pt x="3052605" y="936531"/>
                    <a:pt x="3056056" y="940676"/>
                    <a:pt x="3059723" y="943610"/>
                  </a:cubicBezTo>
                  <a:cubicBezTo>
                    <a:pt x="3062939" y="946183"/>
                    <a:pt x="3067538" y="946215"/>
                    <a:pt x="3071446" y="947518"/>
                  </a:cubicBezTo>
                  <a:cubicBezTo>
                    <a:pt x="3098066" y="974134"/>
                    <a:pt x="3056460" y="933556"/>
                    <a:pt x="3090985" y="963148"/>
                  </a:cubicBezTo>
                  <a:cubicBezTo>
                    <a:pt x="3104448" y="974687"/>
                    <a:pt x="3103984" y="979416"/>
                    <a:pt x="3118339" y="986594"/>
                  </a:cubicBezTo>
                  <a:cubicBezTo>
                    <a:pt x="3134982" y="994916"/>
                    <a:pt x="3126105" y="984878"/>
                    <a:pt x="3141785" y="998318"/>
                  </a:cubicBezTo>
                  <a:cubicBezTo>
                    <a:pt x="3147379" y="1003113"/>
                    <a:pt x="3151098" y="1010157"/>
                    <a:pt x="3157416" y="1013948"/>
                  </a:cubicBezTo>
                  <a:cubicBezTo>
                    <a:pt x="3172072" y="1022741"/>
                    <a:pt x="3196592" y="1023730"/>
                    <a:pt x="3212123" y="1025671"/>
                  </a:cubicBezTo>
                  <a:cubicBezTo>
                    <a:pt x="3216031" y="1026974"/>
                    <a:pt x="3220314" y="1027460"/>
                    <a:pt x="3223846" y="1029579"/>
                  </a:cubicBezTo>
                  <a:cubicBezTo>
                    <a:pt x="3250667" y="1045671"/>
                    <a:pt x="3210176" y="1030231"/>
                    <a:pt x="3243385" y="1041302"/>
                  </a:cubicBezTo>
                  <a:cubicBezTo>
                    <a:pt x="3252121" y="1050039"/>
                    <a:pt x="3247516" y="1049118"/>
                    <a:pt x="3255108" y="1049118"/>
                  </a:cubicBezTo>
                  <a:lnTo>
                    <a:pt x="3255108" y="1580564"/>
                  </a:lnTo>
                  <a:lnTo>
                    <a:pt x="0" y="1600102"/>
                  </a:lnTo>
                  <a:cubicBezTo>
                    <a:pt x="1303" y="1314841"/>
                    <a:pt x="2605" y="1029579"/>
                    <a:pt x="3908" y="744318"/>
                  </a:cubicBezTo>
                  <a:close/>
                </a:path>
              </a:pathLst>
            </a:custGeom>
            <a:solidFill>
              <a:schemeClr val="tx1">
                <a:lumMod val="75000"/>
                <a:lumOff val="2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solidFill>
                  <a:schemeClr val="tx2"/>
                </a:solidFill>
              </a:endParaRPr>
            </a:p>
          </p:txBody>
        </p:sp>
        <p:sp>
          <p:nvSpPr>
            <p:cNvPr id="41" name="Freeform 14">
              <a:extLst>
                <a:ext uri="{FF2B5EF4-FFF2-40B4-BE49-F238E27FC236}">
                  <a16:creationId xmlns:a16="http://schemas.microsoft.com/office/drawing/2014/main" id="{B20C8582-720B-0EB4-9BBF-31CA2A149B0F}"/>
                </a:ext>
              </a:extLst>
            </p:cNvPr>
            <p:cNvSpPr/>
            <p:nvPr/>
          </p:nvSpPr>
          <p:spPr>
            <a:xfrm>
              <a:off x="3857971" y="5877309"/>
              <a:ext cx="3259018" cy="632460"/>
            </a:xfrm>
            <a:custGeom>
              <a:avLst/>
              <a:gdLst>
                <a:gd name="connsiteX0" fmla="*/ 0 w 3265170"/>
                <a:gd name="connsiteY0" fmla="*/ 240030 h 1047750"/>
                <a:gd name="connsiteX1" fmla="*/ 0 w 3265170"/>
                <a:gd name="connsiteY1" fmla="*/ 240030 h 1047750"/>
                <a:gd name="connsiteX2" fmla="*/ 60960 w 3265170"/>
                <a:gd name="connsiteY2" fmla="*/ 236220 h 1047750"/>
                <a:gd name="connsiteX3" fmla="*/ 87630 w 3265170"/>
                <a:gd name="connsiteY3" fmla="*/ 232410 h 1047750"/>
                <a:gd name="connsiteX4" fmla="*/ 106680 w 3265170"/>
                <a:gd name="connsiteY4" fmla="*/ 220980 h 1047750"/>
                <a:gd name="connsiteX5" fmla="*/ 186690 w 3265170"/>
                <a:gd name="connsiteY5" fmla="*/ 213360 h 1047750"/>
                <a:gd name="connsiteX6" fmla="*/ 262890 w 3265170"/>
                <a:gd name="connsiteY6" fmla="*/ 198120 h 1047750"/>
                <a:gd name="connsiteX7" fmla="*/ 293370 w 3265170"/>
                <a:gd name="connsiteY7" fmla="*/ 186690 h 1047750"/>
                <a:gd name="connsiteX8" fmla="*/ 335280 w 3265170"/>
                <a:gd name="connsiteY8" fmla="*/ 167640 h 1047750"/>
                <a:gd name="connsiteX9" fmla="*/ 537210 w 3265170"/>
                <a:gd name="connsiteY9" fmla="*/ 156210 h 1047750"/>
                <a:gd name="connsiteX10" fmla="*/ 712470 w 3265170"/>
                <a:gd name="connsiteY10" fmla="*/ 148590 h 1047750"/>
                <a:gd name="connsiteX11" fmla="*/ 784860 w 3265170"/>
                <a:gd name="connsiteY11" fmla="*/ 129540 h 1047750"/>
                <a:gd name="connsiteX12" fmla="*/ 822960 w 3265170"/>
                <a:gd name="connsiteY12" fmla="*/ 110490 h 1047750"/>
                <a:gd name="connsiteX13" fmla="*/ 876300 w 3265170"/>
                <a:gd name="connsiteY13" fmla="*/ 64770 h 1047750"/>
                <a:gd name="connsiteX14" fmla="*/ 922020 w 3265170"/>
                <a:gd name="connsiteY14" fmla="*/ 60960 h 1047750"/>
                <a:gd name="connsiteX15" fmla="*/ 1036320 w 3265170"/>
                <a:gd name="connsiteY15" fmla="*/ 53340 h 1047750"/>
                <a:gd name="connsiteX16" fmla="*/ 1108710 w 3265170"/>
                <a:gd name="connsiteY16" fmla="*/ 38100 h 1047750"/>
                <a:gd name="connsiteX17" fmla="*/ 1409700 w 3265170"/>
                <a:gd name="connsiteY17" fmla="*/ 30480 h 1047750"/>
                <a:gd name="connsiteX18" fmla="*/ 1604010 w 3265170"/>
                <a:gd name="connsiteY18" fmla="*/ 15240 h 1047750"/>
                <a:gd name="connsiteX19" fmla="*/ 1661160 w 3265170"/>
                <a:gd name="connsiteY19" fmla="*/ 11430 h 1047750"/>
                <a:gd name="connsiteX20" fmla="*/ 1748790 w 3265170"/>
                <a:gd name="connsiteY20" fmla="*/ 3810 h 1047750"/>
                <a:gd name="connsiteX21" fmla="*/ 1855470 w 3265170"/>
                <a:gd name="connsiteY21" fmla="*/ 0 h 1047750"/>
                <a:gd name="connsiteX22" fmla="*/ 1969770 w 3265170"/>
                <a:gd name="connsiteY22" fmla="*/ 3810 h 1047750"/>
                <a:gd name="connsiteX23" fmla="*/ 1981200 w 3265170"/>
                <a:gd name="connsiteY23" fmla="*/ 15240 h 1047750"/>
                <a:gd name="connsiteX24" fmla="*/ 2026920 w 3265170"/>
                <a:gd name="connsiteY24" fmla="*/ 19050 h 1047750"/>
                <a:gd name="connsiteX25" fmla="*/ 2076450 w 3265170"/>
                <a:gd name="connsiteY25" fmla="*/ 34290 h 1047750"/>
                <a:gd name="connsiteX26" fmla="*/ 2137410 w 3265170"/>
                <a:gd name="connsiteY26" fmla="*/ 41910 h 1047750"/>
                <a:gd name="connsiteX27" fmla="*/ 2186940 w 3265170"/>
                <a:gd name="connsiteY27" fmla="*/ 60960 h 1047750"/>
                <a:gd name="connsiteX28" fmla="*/ 2209800 w 3265170"/>
                <a:gd name="connsiteY28" fmla="*/ 64770 h 1047750"/>
                <a:gd name="connsiteX29" fmla="*/ 2221230 w 3265170"/>
                <a:gd name="connsiteY29" fmla="*/ 68580 h 1047750"/>
                <a:gd name="connsiteX30" fmla="*/ 2251710 w 3265170"/>
                <a:gd name="connsiteY30" fmla="*/ 72390 h 1047750"/>
                <a:gd name="connsiteX31" fmla="*/ 2301240 w 3265170"/>
                <a:gd name="connsiteY31" fmla="*/ 83820 h 1047750"/>
                <a:gd name="connsiteX32" fmla="*/ 2331720 w 3265170"/>
                <a:gd name="connsiteY32" fmla="*/ 95250 h 1047750"/>
                <a:gd name="connsiteX33" fmla="*/ 2350770 w 3265170"/>
                <a:gd name="connsiteY33" fmla="*/ 99060 h 1047750"/>
                <a:gd name="connsiteX34" fmla="*/ 2400300 w 3265170"/>
                <a:gd name="connsiteY34" fmla="*/ 110490 h 1047750"/>
                <a:gd name="connsiteX35" fmla="*/ 2404110 w 3265170"/>
                <a:gd name="connsiteY35" fmla="*/ 121920 h 1047750"/>
                <a:gd name="connsiteX36" fmla="*/ 2438400 w 3265170"/>
                <a:gd name="connsiteY36" fmla="*/ 133350 h 1047750"/>
                <a:gd name="connsiteX37" fmla="*/ 2499360 w 3265170"/>
                <a:gd name="connsiteY37" fmla="*/ 160020 h 1047750"/>
                <a:gd name="connsiteX38" fmla="*/ 2545080 w 3265170"/>
                <a:gd name="connsiteY38" fmla="*/ 175260 h 1047750"/>
                <a:gd name="connsiteX39" fmla="*/ 2567940 w 3265170"/>
                <a:gd name="connsiteY39" fmla="*/ 182880 h 1047750"/>
                <a:gd name="connsiteX40" fmla="*/ 2613660 w 3265170"/>
                <a:gd name="connsiteY40" fmla="*/ 190500 h 1047750"/>
                <a:gd name="connsiteX41" fmla="*/ 2628900 w 3265170"/>
                <a:gd name="connsiteY41" fmla="*/ 198120 h 1047750"/>
                <a:gd name="connsiteX42" fmla="*/ 2640330 w 3265170"/>
                <a:gd name="connsiteY42" fmla="*/ 205740 h 1047750"/>
                <a:gd name="connsiteX43" fmla="*/ 2705100 w 3265170"/>
                <a:gd name="connsiteY43" fmla="*/ 213360 h 1047750"/>
                <a:gd name="connsiteX44" fmla="*/ 2777490 w 3265170"/>
                <a:gd name="connsiteY44" fmla="*/ 224790 h 1047750"/>
                <a:gd name="connsiteX45" fmla="*/ 2788920 w 3265170"/>
                <a:gd name="connsiteY45" fmla="*/ 228600 h 1047750"/>
                <a:gd name="connsiteX46" fmla="*/ 2838450 w 3265170"/>
                <a:gd name="connsiteY46" fmla="*/ 232410 h 1047750"/>
                <a:gd name="connsiteX47" fmla="*/ 2849880 w 3265170"/>
                <a:gd name="connsiteY47" fmla="*/ 236220 h 1047750"/>
                <a:gd name="connsiteX48" fmla="*/ 2941320 w 3265170"/>
                <a:gd name="connsiteY48" fmla="*/ 236220 h 1047750"/>
                <a:gd name="connsiteX49" fmla="*/ 2998470 w 3265170"/>
                <a:gd name="connsiteY49" fmla="*/ 240030 h 1047750"/>
                <a:gd name="connsiteX50" fmla="*/ 3028950 w 3265170"/>
                <a:gd name="connsiteY50" fmla="*/ 247650 h 1047750"/>
                <a:gd name="connsiteX51" fmla="*/ 3120390 w 3265170"/>
                <a:gd name="connsiteY51" fmla="*/ 259080 h 1047750"/>
                <a:gd name="connsiteX52" fmla="*/ 3150870 w 3265170"/>
                <a:gd name="connsiteY52" fmla="*/ 270510 h 1047750"/>
                <a:gd name="connsiteX53" fmla="*/ 3211830 w 3265170"/>
                <a:gd name="connsiteY53" fmla="*/ 278130 h 1047750"/>
                <a:gd name="connsiteX54" fmla="*/ 3246120 w 3265170"/>
                <a:gd name="connsiteY54" fmla="*/ 274320 h 1047750"/>
                <a:gd name="connsiteX55" fmla="*/ 3261360 w 3265170"/>
                <a:gd name="connsiteY55" fmla="*/ 270510 h 1047750"/>
                <a:gd name="connsiteX56" fmla="*/ 3265170 w 3265170"/>
                <a:gd name="connsiteY56" fmla="*/ 1047750 h 1047750"/>
                <a:gd name="connsiteX57" fmla="*/ 0 w 3265170"/>
                <a:gd name="connsiteY57" fmla="*/ 1047750 h 1047750"/>
                <a:gd name="connsiteX58" fmla="*/ 0 w 3265170"/>
                <a:gd name="connsiteY58" fmla="*/ 240030 h 1047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3265170" h="1047750">
                  <a:moveTo>
                    <a:pt x="0" y="240030"/>
                  </a:moveTo>
                  <a:lnTo>
                    <a:pt x="0" y="240030"/>
                  </a:lnTo>
                  <a:cubicBezTo>
                    <a:pt x="20320" y="238760"/>
                    <a:pt x="40677" y="237984"/>
                    <a:pt x="60960" y="236220"/>
                  </a:cubicBezTo>
                  <a:cubicBezTo>
                    <a:pt x="69906" y="235442"/>
                    <a:pt x="79111" y="235250"/>
                    <a:pt x="87630" y="232410"/>
                  </a:cubicBezTo>
                  <a:cubicBezTo>
                    <a:pt x="94655" y="230068"/>
                    <a:pt x="99408" y="222378"/>
                    <a:pt x="106680" y="220980"/>
                  </a:cubicBezTo>
                  <a:cubicBezTo>
                    <a:pt x="132989" y="215921"/>
                    <a:pt x="160020" y="215900"/>
                    <a:pt x="186690" y="213360"/>
                  </a:cubicBezTo>
                  <a:cubicBezTo>
                    <a:pt x="212090" y="208280"/>
                    <a:pt x="237760" y="204402"/>
                    <a:pt x="262890" y="198120"/>
                  </a:cubicBezTo>
                  <a:cubicBezTo>
                    <a:pt x="273417" y="195488"/>
                    <a:pt x="283369" y="190901"/>
                    <a:pt x="293370" y="186690"/>
                  </a:cubicBezTo>
                  <a:cubicBezTo>
                    <a:pt x="307513" y="180735"/>
                    <a:pt x="320250" y="170734"/>
                    <a:pt x="335280" y="167640"/>
                  </a:cubicBezTo>
                  <a:cubicBezTo>
                    <a:pt x="374742" y="159515"/>
                    <a:pt x="505610" y="157359"/>
                    <a:pt x="537210" y="156210"/>
                  </a:cubicBezTo>
                  <a:lnTo>
                    <a:pt x="712470" y="148590"/>
                  </a:lnTo>
                  <a:cubicBezTo>
                    <a:pt x="766709" y="130510"/>
                    <a:pt x="742287" y="135622"/>
                    <a:pt x="784860" y="129540"/>
                  </a:cubicBezTo>
                  <a:cubicBezTo>
                    <a:pt x="797560" y="123190"/>
                    <a:pt x="811449" y="118803"/>
                    <a:pt x="822960" y="110490"/>
                  </a:cubicBezTo>
                  <a:cubicBezTo>
                    <a:pt x="835218" y="101637"/>
                    <a:pt x="857226" y="70068"/>
                    <a:pt x="876300" y="64770"/>
                  </a:cubicBezTo>
                  <a:cubicBezTo>
                    <a:pt x="891035" y="60677"/>
                    <a:pt x="906766" y="62050"/>
                    <a:pt x="922020" y="60960"/>
                  </a:cubicBezTo>
                  <a:lnTo>
                    <a:pt x="1036320" y="53340"/>
                  </a:lnTo>
                  <a:cubicBezTo>
                    <a:pt x="1042087" y="52009"/>
                    <a:pt x="1092521" y="39299"/>
                    <a:pt x="1108710" y="38100"/>
                  </a:cubicBezTo>
                  <a:cubicBezTo>
                    <a:pt x="1190809" y="32019"/>
                    <a:pt x="1359300" y="31349"/>
                    <a:pt x="1409700" y="30480"/>
                  </a:cubicBezTo>
                  <a:lnTo>
                    <a:pt x="1604010" y="15240"/>
                  </a:lnTo>
                  <a:lnTo>
                    <a:pt x="1661160" y="11430"/>
                  </a:lnTo>
                  <a:cubicBezTo>
                    <a:pt x="1690389" y="9122"/>
                    <a:pt x="1719520" y="5532"/>
                    <a:pt x="1748790" y="3810"/>
                  </a:cubicBezTo>
                  <a:cubicBezTo>
                    <a:pt x="1784311" y="1721"/>
                    <a:pt x="1819910" y="1270"/>
                    <a:pt x="1855470" y="0"/>
                  </a:cubicBezTo>
                  <a:cubicBezTo>
                    <a:pt x="1893570" y="1270"/>
                    <a:pt x="1931926" y="-777"/>
                    <a:pt x="1969770" y="3810"/>
                  </a:cubicBezTo>
                  <a:cubicBezTo>
                    <a:pt x="1975119" y="4458"/>
                    <a:pt x="1975994" y="13852"/>
                    <a:pt x="1981200" y="15240"/>
                  </a:cubicBezTo>
                  <a:cubicBezTo>
                    <a:pt x="1995976" y="19180"/>
                    <a:pt x="2011680" y="17780"/>
                    <a:pt x="2026920" y="19050"/>
                  </a:cubicBezTo>
                  <a:cubicBezTo>
                    <a:pt x="2040624" y="23618"/>
                    <a:pt x="2062693" y="31342"/>
                    <a:pt x="2076450" y="34290"/>
                  </a:cubicBezTo>
                  <a:cubicBezTo>
                    <a:pt x="2088159" y="36799"/>
                    <a:pt x="2127933" y="40857"/>
                    <a:pt x="2137410" y="41910"/>
                  </a:cubicBezTo>
                  <a:cubicBezTo>
                    <a:pt x="2153920" y="48260"/>
                    <a:pt x="2170072" y="55633"/>
                    <a:pt x="2186940" y="60960"/>
                  </a:cubicBezTo>
                  <a:cubicBezTo>
                    <a:pt x="2194307" y="63286"/>
                    <a:pt x="2202259" y="63094"/>
                    <a:pt x="2209800" y="64770"/>
                  </a:cubicBezTo>
                  <a:cubicBezTo>
                    <a:pt x="2213720" y="65641"/>
                    <a:pt x="2217279" y="67862"/>
                    <a:pt x="2221230" y="68580"/>
                  </a:cubicBezTo>
                  <a:cubicBezTo>
                    <a:pt x="2231304" y="70412"/>
                    <a:pt x="2241550" y="71120"/>
                    <a:pt x="2251710" y="72390"/>
                  </a:cubicBezTo>
                  <a:cubicBezTo>
                    <a:pt x="2286749" y="86406"/>
                    <a:pt x="2254269" y="75280"/>
                    <a:pt x="2301240" y="83820"/>
                  </a:cubicBezTo>
                  <a:cubicBezTo>
                    <a:pt x="2307504" y="84959"/>
                    <a:pt x="2328787" y="94370"/>
                    <a:pt x="2331720" y="95250"/>
                  </a:cubicBezTo>
                  <a:cubicBezTo>
                    <a:pt x="2337923" y="97111"/>
                    <a:pt x="2344567" y="97199"/>
                    <a:pt x="2350770" y="99060"/>
                  </a:cubicBezTo>
                  <a:cubicBezTo>
                    <a:pt x="2395645" y="112522"/>
                    <a:pt x="2338603" y="102778"/>
                    <a:pt x="2400300" y="110490"/>
                  </a:cubicBezTo>
                  <a:cubicBezTo>
                    <a:pt x="2401570" y="114300"/>
                    <a:pt x="2400666" y="119854"/>
                    <a:pt x="2404110" y="121920"/>
                  </a:cubicBezTo>
                  <a:cubicBezTo>
                    <a:pt x="2414441" y="128119"/>
                    <a:pt x="2438400" y="133350"/>
                    <a:pt x="2438400" y="133350"/>
                  </a:cubicBezTo>
                  <a:cubicBezTo>
                    <a:pt x="2460972" y="163446"/>
                    <a:pt x="2441038" y="143690"/>
                    <a:pt x="2499360" y="160020"/>
                  </a:cubicBezTo>
                  <a:cubicBezTo>
                    <a:pt x="2514829" y="164351"/>
                    <a:pt x="2529840" y="170180"/>
                    <a:pt x="2545080" y="175260"/>
                  </a:cubicBezTo>
                  <a:cubicBezTo>
                    <a:pt x="2552700" y="177800"/>
                    <a:pt x="2560017" y="181560"/>
                    <a:pt x="2567940" y="182880"/>
                  </a:cubicBezTo>
                  <a:lnTo>
                    <a:pt x="2613660" y="190500"/>
                  </a:lnTo>
                  <a:cubicBezTo>
                    <a:pt x="2618740" y="193040"/>
                    <a:pt x="2623969" y="195302"/>
                    <a:pt x="2628900" y="198120"/>
                  </a:cubicBezTo>
                  <a:cubicBezTo>
                    <a:pt x="2632876" y="200392"/>
                    <a:pt x="2636043" y="204132"/>
                    <a:pt x="2640330" y="205740"/>
                  </a:cubicBezTo>
                  <a:cubicBezTo>
                    <a:pt x="2653948" y="210847"/>
                    <a:pt x="2701167" y="213032"/>
                    <a:pt x="2705100" y="213360"/>
                  </a:cubicBezTo>
                  <a:cubicBezTo>
                    <a:pt x="2738345" y="224442"/>
                    <a:pt x="2700368" y="212613"/>
                    <a:pt x="2777490" y="224790"/>
                  </a:cubicBezTo>
                  <a:cubicBezTo>
                    <a:pt x="2781457" y="225416"/>
                    <a:pt x="2784935" y="228102"/>
                    <a:pt x="2788920" y="228600"/>
                  </a:cubicBezTo>
                  <a:cubicBezTo>
                    <a:pt x="2805351" y="230654"/>
                    <a:pt x="2821940" y="231140"/>
                    <a:pt x="2838450" y="232410"/>
                  </a:cubicBezTo>
                  <a:cubicBezTo>
                    <a:pt x="2842260" y="233680"/>
                    <a:pt x="2845942" y="235432"/>
                    <a:pt x="2849880" y="236220"/>
                  </a:cubicBezTo>
                  <a:cubicBezTo>
                    <a:pt x="2887345" y="243713"/>
                    <a:pt x="2893150" y="239054"/>
                    <a:pt x="2941320" y="236220"/>
                  </a:cubicBezTo>
                  <a:cubicBezTo>
                    <a:pt x="2960370" y="237490"/>
                    <a:pt x="2979472" y="238130"/>
                    <a:pt x="2998470" y="240030"/>
                  </a:cubicBezTo>
                  <a:cubicBezTo>
                    <a:pt x="3028410" y="243024"/>
                    <a:pt x="3007065" y="242787"/>
                    <a:pt x="3028950" y="247650"/>
                  </a:cubicBezTo>
                  <a:cubicBezTo>
                    <a:pt x="3051724" y="252711"/>
                    <a:pt x="3111939" y="258141"/>
                    <a:pt x="3120390" y="259080"/>
                  </a:cubicBezTo>
                  <a:cubicBezTo>
                    <a:pt x="3122826" y="260055"/>
                    <a:pt x="3144897" y="269315"/>
                    <a:pt x="3150870" y="270510"/>
                  </a:cubicBezTo>
                  <a:cubicBezTo>
                    <a:pt x="3164461" y="273228"/>
                    <a:pt x="3199944" y="276809"/>
                    <a:pt x="3211830" y="278130"/>
                  </a:cubicBezTo>
                  <a:cubicBezTo>
                    <a:pt x="3223260" y="276860"/>
                    <a:pt x="3234776" y="276211"/>
                    <a:pt x="3246120" y="274320"/>
                  </a:cubicBezTo>
                  <a:cubicBezTo>
                    <a:pt x="3271390" y="270108"/>
                    <a:pt x="3249538" y="270510"/>
                    <a:pt x="3261360" y="270510"/>
                  </a:cubicBezTo>
                  <a:lnTo>
                    <a:pt x="3265170" y="1047750"/>
                  </a:lnTo>
                  <a:lnTo>
                    <a:pt x="0" y="1047750"/>
                  </a:lnTo>
                  <a:lnTo>
                    <a:pt x="0" y="240030"/>
                  </a:lnTo>
                  <a:close/>
                </a:path>
              </a:pathLst>
            </a:cu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solidFill>
                  <a:schemeClr val="tx2"/>
                </a:solidFill>
              </a:endParaRPr>
            </a:p>
          </p:txBody>
        </p:sp>
        <p:sp>
          <p:nvSpPr>
            <p:cNvPr id="42" name="Freeform 17">
              <a:extLst>
                <a:ext uri="{FF2B5EF4-FFF2-40B4-BE49-F238E27FC236}">
                  <a16:creationId xmlns:a16="http://schemas.microsoft.com/office/drawing/2014/main" id="{E34D639B-8139-5E8C-3B9F-05E61A7A4B2B}"/>
                </a:ext>
              </a:extLst>
            </p:cNvPr>
            <p:cNvSpPr/>
            <p:nvPr/>
          </p:nvSpPr>
          <p:spPr>
            <a:xfrm>
              <a:off x="5887967" y="5409036"/>
              <a:ext cx="269630" cy="238956"/>
            </a:xfrm>
            <a:custGeom>
              <a:avLst/>
              <a:gdLst>
                <a:gd name="connsiteX0" fmla="*/ 439265 w 490065"/>
                <a:gd name="connsiteY0" fmla="*/ 0 h 160216"/>
                <a:gd name="connsiteX1" fmla="*/ 439265 w 490065"/>
                <a:gd name="connsiteY1" fmla="*/ 0 h 160216"/>
                <a:gd name="connsiteX2" fmla="*/ 400189 w 490065"/>
                <a:gd name="connsiteY2" fmla="*/ 7816 h 160216"/>
                <a:gd name="connsiteX3" fmla="*/ 372835 w 490065"/>
                <a:gd name="connsiteY3" fmla="*/ 11723 h 160216"/>
                <a:gd name="connsiteX4" fmla="*/ 357204 w 490065"/>
                <a:gd name="connsiteY4" fmla="*/ 19539 h 160216"/>
                <a:gd name="connsiteX5" fmla="*/ 325942 w 490065"/>
                <a:gd name="connsiteY5" fmla="*/ 23447 h 160216"/>
                <a:gd name="connsiteX6" fmla="*/ 318127 w 490065"/>
                <a:gd name="connsiteY6" fmla="*/ 50800 h 160216"/>
                <a:gd name="connsiteX7" fmla="*/ 302496 w 490065"/>
                <a:gd name="connsiteY7" fmla="*/ 54708 h 160216"/>
                <a:gd name="connsiteX8" fmla="*/ 275142 w 490065"/>
                <a:gd name="connsiteY8" fmla="*/ 58616 h 160216"/>
                <a:gd name="connsiteX9" fmla="*/ 107112 w 490065"/>
                <a:gd name="connsiteY9" fmla="*/ 66431 h 160216"/>
                <a:gd name="connsiteX10" fmla="*/ 71942 w 490065"/>
                <a:gd name="connsiteY10" fmla="*/ 74247 h 160216"/>
                <a:gd name="connsiteX11" fmla="*/ 60219 w 490065"/>
                <a:gd name="connsiteY11" fmla="*/ 85970 h 160216"/>
                <a:gd name="connsiteX12" fmla="*/ 36773 w 490065"/>
                <a:gd name="connsiteY12" fmla="*/ 89877 h 160216"/>
                <a:gd name="connsiteX13" fmla="*/ 17235 w 490065"/>
                <a:gd name="connsiteY13" fmla="*/ 93785 h 160216"/>
                <a:gd name="connsiteX14" fmla="*/ 1604 w 490065"/>
                <a:gd name="connsiteY14" fmla="*/ 101600 h 160216"/>
                <a:gd name="connsiteX15" fmla="*/ 17235 w 490065"/>
                <a:gd name="connsiteY15" fmla="*/ 125047 h 160216"/>
                <a:gd name="connsiteX16" fmla="*/ 32865 w 490065"/>
                <a:gd name="connsiteY16" fmla="*/ 140677 h 160216"/>
                <a:gd name="connsiteX17" fmla="*/ 48496 w 490065"/>
                <a:gd name="connsiteY17" fmla="*/ 144585 h 160216"/>
                <a:gd name="connsiteX18" fmla="*/ 56312 w 490065"/>
                <a:gd name="connsiteY18" fmla="*/ 152400 h 160216"/>
                <a:gd name="connsiteX19" fmla="*/ 177450 w 490065"/>
                <a:gd name="connsiteY19" fmla="*/ 160216 h 160216"/>
                <a:gd name="connsiteX20" fmla="*/ 255604 w 490065"/>
                <a:gd name="connsiteY20" fmla="*/ 148493 h 160216"/>
                <a:gd name="connsiteX21" fmla="*/ 318127 w 490065"/>
                <a:gd name="connsiteY21" fmla="*/ 140677 h 160216"/>
                <a:gd name="connsiteX22" fmla="*/ 341573 w 490065"/>
                <a:gd name="connsiteY22" fmla="*/ 136770 h 160216"/>
                <a:gd name="connsiteX23" fmla="*/ 408004 w 490065"/>
                <a:gd name="connsiteY23" fmla="*/ 148493 h 160216"/>
                <a:gd name="connsiteX24" fmla="*/ 450989 w 490065"/>
                <a:gd name="connsiteY24" fmla="*/ 152400 h 160216"/>
                <a:gd name="connsiteX25" fmla="*/ 462712 w 490065"/>
                <a:gd name="connsiteY25" fmla="*/ 148493 h 160216"/>
                <a:gd name="connsiteX26" fmla="*/ 466619 w 490065"/>
                <a:gd name="connsiteY26" fmla="*/ 136770 h 160216"/>
                <a:gd name="connsiteX27" fmla="*/ 474435 w 490065"/>
                <a:gd name="connsiteY27" fmla="*/ 128954 h 160216"/>
                <a:gd name="connsiteX28" fmla="*/ 482250 w 490065"/>
                <a:gd name="connsiteY28" fmla="*/ 46893 h 160216"/>
                <a:gd name="connsiteX29" fmla="*/ 490065 w 490065"/>
                <a:gd name="connsiteY29" fmla="*/ 31262 h 160216"/>
                <a:gd name="connsiteX30" fmla="*/ 490065 w 490065"/>
                <a:gd name="connsiteY30" fmla="*/ 31262 h 160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90065" h="160216">
                  <a:moveTo>
                    <a:pt x="439265" y="0"/>
                  </a:moveTo>
                  <a:lnTo>
                    <a:pt x="439265" y="0"/>
                  </a:lnTo>
                  <a:cubicBezTo>
                    <a:pt x="426240" y="2605"/>
                    <a:pt x="413270" y="5508"/>
                    <a:pt x="400189" y="7816"/>
                  </a:cubicBezTo>
                  <a:cubicBezTo>
                    <a:pt x="391119" y="9417"/>
                    <a:pt x="381721" y="9300"/>
                    <a:pt x="372835" y="11723"/>
                  </a:cubicBezTo>
                  <a:cubicBezTo>
                    <a:pt x="367215" y="13256"/>
                    <a:pt x="362855" y="18126"/>
                    <a:pt x="357204" y="19539"/>
                  </a:cubicBezTo>
                  <a:cubicBezTo>
                    <a:pt x="347016" y="22086"/>
                    <a:pt x="336363" y="22144"/>
                    <a:pt x="325942" y="23447"/>
                  </a:cubicBezTo>
                  <a:cubicBezTo>
                    <a:pt x="323337" y="32565"/>
                    <a:pt x="323817" y="43214"/>
                    <a:pt x="318127" y="50800"/>
                  </a:cubicBezTo>
                  <a:cubicBezTo>
                    <a:pt x="314905" y="55097"/>
                    <a:pt x="307780" y="53747"/>
                    <a:pt x="302496" y="54708"/>
                  </a:cubicBezTo>
                  <a:cubicBezTo>
                    <a:pt x="293434" y="56356"/>
                    <a:pt x="284260" y="57313"/>
                    <a:pt x="275142" y="58616"/>
                  </a:cubicBezTo>
                  <a:cubicBezTo>
                    <a:pt x="212286" y="79565"/>
                    <a:pt x="288900" y="55300"/>
                    <a:pt x="107112" y="66431"/>
                  </a:cubicBezTo>
                  <a:cubicBezTo>
                    <a:pt x="95125" y="67165"/>
                    <a:pt x="83665" y="71642"/>
                    <a:pt x="71942" y="74247"/>
                  </a:cubicBezTo>
                  <a:cubicBezTo>
                    <a:pt x="68034" y="78155"/>
                    <a:pt x="65269" y="83726"/>
                    <a:pt x="60219" y="85970"/>
                  </a:cubicBezTo>
                  <a:cubicBezTo>
                    <a:pt x="52979" y="89188"/>
                    <a:pt x="44568" y="88460"/>
                    <a:pt x="36773" y="89877"/>
                  </a:cubicBezTo>
                  <a:cubicBezTo>
                    <a:pt x="30238" y="91065"/>
                    <a:pt x="23748" y="92482"/>
                    <a:pt x="17235" y="93785"/>
                  </a:cubicBezTo>
                  <a:cubicBezTo>
                    <a:pt x="12025" y="96390"/>
                    <a:pt x="4209" y="96390"/>
                    <a:pt x="1604" y="101600"/>
                  </a:cubicBezTo>
                  <a:cubicBezTo>
                    <a:pt x="-5181" y="115171"/>
                    <a:pt x="11391" y="120038"/>
                    <a:pt x="17235" y="125047"/>
                  </a:cubicBezTo>
                  <a:cubicBezTo>
                    <a:pt x="22829" y="129842"/>
                    <a:pt x="26617" y="136772"/>
                    <a:pt x="32865" y="140677"/>
                  </a:cubicBezTo>
                  <a:cubicBezTo>
                    <a:pt x="37419" y="143523"/>
                    <a:pt x="43286" y="143282"/>
                    <a:pt x="48496" y="144585"/>
                  </a:cubicBezTo>
                  <a:cubicBezTo>
                    <a:pt x="51101" y="147190"/>
                    <a:pt x="52691" y="151721"/>
                    <a:pt x="56312" y="152400"/>
                  </a:cubicBezTo>
                  <a:cubicBezTo>
                    <a:pt x="63840" y="153811"/>
                    <a:pt x="176857" y="160181"/>
                    <a:pt x="177450" y="160216"/>
                  </a:cubicBezTo>
                  <a:cubicBezTo>
                    <a:pt x="223928" y="148596"/>
                    <a:pt x="198008" y="153292"/>
                    <a:pt x="255604" y="148493"/>
                  </a:cubicBezTo>
                  <a:cubicBezTo>
                    <a:pt x="290027" y="139887"/>
                    <a:pt x="255440" y="147642"/>
                    <a:pt x="318127" y="140677"/>
                  </a:cubicBezTo>
                  <a:cubicBezTo>
                    <a:pt x="326002" y="139802"/>
                    <a:pt x="333758" y="138072"/>
                    <a:pt x="341573" y="136770"/>
                  </a:cubicBezTo>
                  <a:cubicBezTo>
                    <a:pt x="383385" y="157675"/>
                    <a:pt x="361256" y="153686"/>
                    <a:pt x="408004" y="148493"/>
                  </a:cubicBezTo>
                  <a:cubicBezTo>
                    <a:pt x="422332" y="149795"/>
                    <a:pt x="436602" y="152400"/>
                    <a:pt x="450989" y="152400"/>
                  </a:cubicBezTo>
                  <a:cubicBezTo>
                    <a:pt x="455108" y="152400"/>
                    <a:pt x="459799" y="151406"/>
                    <a:pt x="462712" y="148493"/>
                  </a:cubicBezTo>
                  <a:cubicBezTo>
                    <a:pt x="465625" y="145580"/>
                    <a:pt x="464500" y="140302"/>
                    <a:pt x="466619" y="136770"/>
                  </a:cubicBezTo>
                  <a:cubicBezTo>
                    <a:pt x="468515" y="133611"/>
                    <a:pt x="471830" y="131559"/>
                    <a:pt x="474435" y="128954"/>
                  </a:cubicBezTo>
                  <a:cubicBezTo>
                    <a:pt x="486492" y="92776"/>
                    <a:pt x="473977" y="133757"/>
                    <a:pt x="482250" y="46893"/>
                  </a:cubicBezTo>
                  <a:cubicBezTo>
                    <a:pt x="483195" y="36969"/>
                    <a:pt x="484831" y="36497"/>
                    <a:pt x="490065" y="31262"/>
                  </a:cubicBezTo>
                  <a:lnTo>
                    <a:pt x="490065" y="31262"/>
                  </a:lnTo>
                </a:path>
              </a:pathLst>
            </a:custGeom>
            <a:solidFill>
              <a:srgbClr val="F8FB6B"/>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solidFill>
                  <a:schemeClr val="tx2"/>
                </a:solidFill>
              </a:endParaRPr>
            </a:p>
          </p:txBody>
        </p:sp>
        <p:sp>
          <p:nvSpPr>
            <p:cNvPr id="43" name="Freeform 18">
              <a:extLst>
                <a:ext uri="{FF2B5EF4-FFF2-40B4-BE49-F238E27FC236}">
                  <a16:creationId xmlns:a16="http://schemas.microsoft.com/office/drawing/2014/main" id="{35E39799-FE76-F95E-3EA6-E4468F447E1F}"/>
                </a:ext>
              </a:extLst>
            </p:cNvPr>
            <p:cNvSpPr/>
            <p:nvPr/>
          </p:nvSpPr>
          <p:spPr>
            <a:xfrm>
              <a:off x="5331527" y="5494179"/>
              <a:ext cx="283443" cy="153813"/>
            </a:xfrm>
            <a:custGeom>
              <a:avLst/>
              <a:gdLst>
                <a:gd name="connsiteX0" fmla="*/ 439265 w 490065"/>
                <a:gd name="connsiteY0" fmla="*/ 0 h 160216"/>
                <a:gd name="connsiteX1" fmla="*/ 439265 w 490065"/>
                <a:gd name="connsiteY1" fmla="*/ 0 h 160216"/>
                <a:gd name="connsiteX2" fmla="*/ 400189 w 490065"/>
                <a:gd name="connsiteY2" fmla="*/ 7816 h 160216"/>
                <a:gd name="connsiteX3" fmla="*/ 372835 w 490065"/>
                <a:gd name="connsiteY3" fmla="*/ 11723 h 160216"/>
                <a:gd name="connsiteX4" fmla="*/ 357204 w 490065"/>
                <a:gd name="connsiteY4" fmla="*/ 19539 h 160216"/>
                <a:gd name="connsiteX5" fmla="*/ 325942 w 490065"/>
                <a:gd name="connsiteY5" fmla="*/ 23447 h 160216"/>
                <a:gd name="connsiteX6" fmla="*/ 318127 w 490065"/>
                <a:gd name="connsiteY6" fmla="*/ 50800 h 160216"/>
                <a:gd name="connsiteX7" fmla="*/ 302496 w 490065"/>
                <a:gd name="connsiteY7" fmla="*/ 54708 h 160216"/>
                <a:gd name="connsiteX8" fmla="*/ 275142 w 490065"/>
                <a:gd name="connsiteY8" fmla="*/ 58616 h 160216"/>
                <a:gd name="connsiteX9" fmla="*/ 107112 w 490065"/>
                <a:gd name="connsiteY9" fmla="*/ 66431 h 160216"/>
                <a:gd name="connsiteX10" fmla="*/ 71942 w 490065"/>
                <a:gd name="connsiteY10" fmla="*/ 74247 h 160216"/>
                <a:gd name="connsiteX11" fmla="*/ 60219 w 490065"/>
                <a:gd name="connsiteY11" fmla="*/ 85970 h 160216"/>
                <a:gd name="connsiteX12" fmla="*/ 36773 w 490065"/>
                <a:gd name="connsiteY12" fmla="*/ 89877 h 160216"/>
                <a:gd name="connsiteX13" fmla="*/ 17235 w 490065"/>
                <a:gd name="connsiteY13" fmla="*/ 93785 h 160216"/>
                <a:gd name="connsiteX14" fmla="*/ 1604 w 490065"/>
                <a:gd name="connsiteY14" fmla="*/ 101600 h 160216"/>
                <a:gd name="connsiteX15" fmla="*/ 17235 w 490065"/>
                <a:gd name="connsiteY15" fmla="*/ 125047 h 160216"/>
                <a:gd name="connsiteX16" fmla="*/ 32865 w 490065"/>
                <a:gd name="connsiteY16" fmla="*/ 140677 h 160216"/>
                <a:gd name="connsiteX17" fmla="*/ 48496 w 490065"/>
                <a:gd name="connsiteY17" fmla="*/ 144585 h 160216"/>
                <a:gd name="connsiteX18" fmla="*/ 56312 w 490065"/>
                <a:gd name="connsiteY18" fmla="*/ 152400 h 160216"/>
                <a:gd name="connsiteX19" fmla="*/ 177450 w 490065"/>
                <a:gd name="connsiteY19" fmla="*/ 160216 h 160216"/>
                <a:gd name="connsiteX20" fmla="*/ 255604 w 490065"/>
                <a:gd name="connsiteY20" fmla="*/ 148493 h 160216"/>
                <a:gd name="connsiteX21" fmla="*/ 318127 w 490065"/>
                <a:gd name="connsiteY21" fmla="*/ 140677 h 160216"/>
                <a:gd name="connsiteX22" fmla="*/ 341573 w 490065"/>
                <a:gd name="connsiteY22" fmla="*/ 136770 h 160216"/>
                <a:gd name="connsiteX23" fmla="*/ 408004 w 490065"/>
                <a:gd name="connsiteY23" fmla="*/ 148493 h 160216"/>
                <a:gd name="connsiteX24" fmla="*/ 450989 w 490065"/>
                <a:gd name="connsiteY24" fmla="*/ 152400 h 160216"/>
                <a:gd name="connsiteX25" fmla="*/ 462712 w 490065"/>
                <a:gd name="connsiteY25" fmla="*/ 148493 h 160216"/>
                <a:gd name="connsiteX26" fmla="*/ 466619 w 490065"/>
                <a:gd name="connsiteY26" fmla="*/ 136770 h 160216"/>
                <a:gd name="connsiteX27" fmla="*/ 474435 w 490065"/>
                <a:gd name="connsiteY27" fmla="*/ 128954 h 160216"/>
                <a:gd name="connsiteX28" fmla="*/ 482250 w 490065"/>
                <a:gd name="connsiteY28" fmla="*/ 46893 h 160216"/>
                <a:gd name="connsiteX29" fmla="*/ 490065 w 490065"/>
                <a:gd name="connsiteY29" fmla="*/ 31262 h 160216"/>
                <a:gd name="connsiteX30" fmla="*/ 490065 w 490065"/>
                <a:gd name="connsiteY30" fmla="*/ 31262 h 160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90065" h="160216">
                  <a:moveTo>
                    <a:pt x="439265" y="0"/>
                  </a:moveTo>
                  <a:lnTo>
                    <a:pt x="439265" y="0"/>
                  </a:lnTo>
                  <a:cubicBezTo>
                    <a:pt x="426240" y="2605"/>
                    <a:pt x="413270" y="5508"/>
                    <a:pt x="400189" y="7816"/>
                  </a:cubicBezTo>
                  <a:cubicBezTo>
                    <a:pt x="391119" y="9417"/>
                    <a:pt x="381721" y="9300"/>
                    <a:pt x="372835" y="11723"/>
                  </a:cubicBezTo>
                  <a:cubicBezTo>
                    <a:pt x="367215" y="13256"/>
                    <a:pt x="362855" y="18126"/>
                    <a:pt x="357204" y="19539"/>
                  </a:cubicBezTo>
                  <a:cubicBezTo>
                    <a:pt x="347016" y="22086"/>
                    <a:pt x="336363" y="22144"/>
                    <a:pt x="325942" y="23447"/>
                  </a:cubicBezTo>
                  <a:cubicBezTo>
                    <a:pt x="323337" y="32565"/>
                    <a:pt x="323817" y="43214"/>
                    <a:pt x="318127" y="50800"/>
                  </a:cubicBezTo>
                  <a:cubicBezTo>
                    <a:pt x="314905" y="55097"/>
                    <a:pt x="307780" y="53747"/>
                    <a:pt x="302496" y="54708"/>
                  </a:cubicBezTo>
                  <a:cubicBezTo>
                    <a:pt x="293434" y="56356"/>
                    <a:pt x="284260" y="57313"/>
                    <a:pt x="275142" y="58616"/>
                  </a:cubicBezTo>
                  <a:cubicBezTo>
                    <a:pt x="212286" y="79565"/>
                    <a:pt x="288900" y="55300"/>
                    <a:pt x="107112" y="66431"/>
                  </a:cubicBezTo>
                  <a:cubicBezTo>
                    <a:pt x="95125" y="67165"/>
                    <a:pt x="83665" y="71642"/>
                    <a:pt x="71942" y="74247"/>
                  </a:cubicBezTo>
                  <a:cubicBezTo>
                    <a:pt x="68034" y="78155"/>
                    <a:pt x="65269" y="83726"/>
                    <a:pt x="60219" y="85970"/>
                  </a:cubicBezTo>
                  <a:cubicBezTo>
                    <a:pt x="52979" y="89188"/>
                    <a:pt x="44568" y="88460"/>
                    <a:pt x="36773" y="89877"/>
                  </a:cubicBezTo>
                  <a:cubicBezTo>
                    <a:pt x="30238" y="91065"/>
                    <a:pt x="23748" y="92482"/>
                    <a:pt x="17235" y="93785"/>
                  </a:cubicBezTo>
                  <a:cubicBezTo>
                    <a:pt x="12025" y="96390"/>
                    <a:pt x="4209" y="96390"/>
                    <a:pt x="1604" y="101600"/>
                  </a:cubicBezTo>
                  <a:cubicBezTo>
                    <a:pt x="-5181" y="115171"/>
                    <a:pt x="11391" y="120038"/>
                    <a:pt x="17235" y="125047"/>
                  </a:cubicBezTo>
                  <a:cubicBezTo>
                    <a:pt x="22829" y="129842"/>
                    <a:pt x="26617" y="136772"/>
                    <a:pt x="32865" y="140677"/>
                  </a:cubicBezTo>
                  <a:cubicBezTo>
                    <a:pt x="37419" y="143523"/>
                    <a:pt x="43286" y="143282"/>
                    <a:pt x="48496" y="144585"/>
                  </a:cubicBezTo>
                  <a:cubicBezTo>
                    <a:pt x="51101" y="147190"/>
                    <a:pt x="52691" y="151721"/>
                    <a:pt x="56312" y="152400"/>
                  </a:cubicBezTo>
                  <a:cubicBezTo>
                    <a:pt x="63840" y="153811"/>
                    <a:pt x="176857" y="160181"/>
                    <a:pt x="177450" y="160216"/>
                  </a:cubicBezTo>
                  <a:cubicBezTo>
                    <a:pt x="223928" y="148596"/>
                    <a:pt x="198008" y="153292"/>
                    <a:pt x="255604" y="148493"/>
                  </a:cubicBezTo>
                  <a:cubicBezTo>
                    <a:pt x="290027" y="139887"/>
                    <a:pt x="255440" y="147642"/>
                    <a:pt x="318127" y="140677"/>
                  </a:cubicBezTo>
                  <a:cubicBezTo>
                    <a:pt x="326002" y="139802"/>
                    <a:pt x="333758" y="138072"/>
                    <a:pt x="341573" y="136770"/>
                  </a:cubicBezTo>
                  <a:cubicBezTo>
                    <a:pt x="383385" y="157675"/>
                    <a:pt x="361256" y="153686"/>
                    <a:pt x="408004" y="148493"/>
                  </a:cubicBezTo>
                  <a:cubicBezTo>
                    <a:pt x="422332" y="149795"/>
                    <a:pt x="436602" y="152400"/>
                    <a:pt x="450989" y="152400"/>
                  </a:cubicBezTo>
                  <a:cubicBezTo>
                    <a:pt x="455108" y="152400"/>
                    <a:pt x="459799" y="151406"/>
                    <a:pt x="462712" y="148493"/>
                  </a:cubicBezTo>
                  <a:cubicBezTo>
                    <a:pt x="465625" y="145580"/>
                    <a:pt x="464500" y="140302"/>
                    <a:pt x="466619" y="136770"/>
                  </a:cubicBezTo>
                  <a:cubicBezTo>
                    <a:pt x="468515" y="133611"/>
                    <a:pt x="471830" y="131559"/>
                    <a:pt x="474435" y="128954"/>
                  </a:cubicBezTo>
                  <a:cubicBezTo>
                    <a:pt x="486492" y="92776"/>
                    <a:pt x="473977" y="133757"/>
                    <a:pt x="482250" y="46893"/>
                  </a:cubicBezTo>
                  <a:cubicBezTo>
                    <a:pt x="483195" y="36969"/>
                    <a:pt x="484831" y="36497"/>
                    <a:pt x="490065" y="31262"/>
                  </a:cubicBezTo>
                  <a:lnTo>
                    <a:pt x="490065" y="31262"/>
                  </a:lnTo>
                </a:path>
              </a:pathLst>
            </a:custGeom>
            <a:solidFill>
              <a:srgbClr val="F8FB6B"/>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solidFill>
                  <a:schemeClr val="tx2"/>
                </a:solidFill>
              </a:endParaRPr>
            </a:p>
          </p:txBody>
        </p:sp>
        <p:sp>
          <p:nvSpPr>
            <p:cNvPr id="44" name="Freeform 19">
              <a:extLst>
                <a:ext uri="{FF2B5EF4-FFF2-40B4-BE49-F238E27FC236}">
                  <a16:creationId xmlns:a16="http://schemas.microsoft.com/office/drawing/2014/main" id="{C73331FF-0FE4-F2AF-2675-C02A2B1DF5EA}"/>
                </a:ext>
              </a:extLst>
            </p:cNvPr>
            <p:cNvSpPr/>
            <p:nvPr/>
          </p:nvSpPr>
          <p:spPr>
            <a:xfrm flipH="1">
              <a:off x="4251644" y="5434792"/>
              <a:ext cx="561777" cy="267908"/>
            </a:xfrm>
            <a:custGeom>
              <a:avLst/>
              <a:gdLst>
                <a:gd name="connsiteX0" fmla="*/ 439265 w 490065"/>
                <a:gd name="connsiteY0" fmla="*/ 0 h 160216"/>
                <a:gd name="connsiteX1" fmla="*/ 439265 w 490065"/>
                <a:gd name="connsiteY1" fmla="*/ 0 h 160216"/>
                <a:gd name="connsiteX2" fmla="*/ 400189 w 490065"/>
                <a:gd name="connsiteY2" fmla="*/ 7816 h 160216"/>
                <a:gd name="connsiteX3" fmla="*/ 372835 w 490065"/>
                <a:gd name="connsiteY3" fmla="*/ 11723 h 160216"/>
                <a:gd name="connsiteX4" fmla="*/ 357204 w 490065"/>
                <a:gd name="connsiteY4" fmla="*/ 19539 h 160216"/>
                <a:gd name="connsiteX5" fmla="*/ 325942 w 490065"/>
                <a:gd name="connsiteY5" fmla="*/ 23447 h 160216"/>
                <a:gd name="connsiteX6" fmla="*/ 318127 w 490065"/>
                <a:gd name="connsiteY6" fmla="*/ 50800 h 160216"/>
                <a:gd name="connsiteX7" fmla="*/ 302496 w 490065"/>
                <a:gd name="connsiteY7" fmla="*/ 54708 h 160216"/>
                <a:gd name="connsiteX8" fmla="*/ 275142 w 490065"/>
                <a:gd name="connsiteY8" fmla="*/ 58616 h 160216"/>
                <a:gd name="connsiteX9" fmla="*/ 107112 w 490065"/>
                <a:gd name="connsiteY9" fmla="*/ 66431 h 160216"/>
                <a:gd name="connsiteX10" fmla="*/ 71942 w 490065"/>
                <a:gd name="connsiteY10" fmla="*/ 74247 h 160216"/>
                <a:gd name="connsiteX11" fmla="*/ 60219 w 490065"/>
                <a:gd name="connsiteY11" fmla="*/ 85970 h 160216"/>
                <a:gd name="connsiteX12" fmla="*/ 36773 w 490065"/>
                <a:gd name="connsiteY12" fmla="*/ 89877 h 160216"/>
                <a:gd name="connsiteX13" fmla="*/ 17235 w 490065"/>
                <a:gd name="connsiteY13" fmla="*/ 93785 h 160216"/>
                <a:gd name="connsiteX14" fmla="*/ 1604 w 490065"/>
                <a:gd name="connsiteY14" fmla="*/ 101600 h 160216"/>
                <a:gd name="connsiteX15" fmla="*/ 17235 w 490065"/>
                <a:gd name="connsiteY15" fmla="*/ 125047 h 160216"/>
                <a:gd name="connsiteX16" fmla="*/ 32865 w 490065"/>
                <a:gd name="connsiteY16" fmla="*/ 140677 h 160216"/>
                <a:gd name="connsiteX17" fmla="*/ 48496 w 490065"/>
                <a:gd name="connsiteY17" fmla="*/ 144585 h 160216"/>
                <a:gd name="connsiteX18" fmla="*/ 56312 w 490065"/>
                <a:gd name="connsiteY18" fmla="*/ 152400 h 160216"/>
                <a:gd name="connsiteX19" fmla="*/ 177450 w 490065"/>
                <a:gd name="connsiteY19" fmla="*/ 160216 h 160216"/>
                <a:gd name="connsiteX20" fmla="*/ 255604 w 490065"/>
                <a:gd name="connsiteY20" fmla="*/ 148493 h 160216"/>
                <a:gd name="connsiteX21" fmla="*/ 318127 w 490065"/>
                <a:gd name="connsiteY21" fmla="*/ 140677 h 160216"/>
                <a:gd name="connsiteX22" fmla="*/ 341573 w 490065"/>
                <a:gd name="connsiteY22" fmla="*/ 136770 h 160216"/>
                <a:gd name="connsiteX23" fmla="*/ 408004 w 490065"/>
                <a:gd name="connsiteY23" fmla="*/ 148493 h 160216"/>
                <a:gd name="connsiteX24" fmla="*/ 450989 w 490065"/>
                <a:gd name="connsiteY24" fmla="*/ 152400 h 160216"/>
                <a:gd name="connsiteX25" fmla="*/ 462712 w 490065"/>
                <a:gd name="connsiteY25" fmla="*/ 148493 h 160216"/>
                <a:gd name="connsiteX26" fmla="*/ 466619 w 490065"/>
                <a:gd name="connsiteY26" fmla="*/ 136770 h 160216"/>
                <a:gd name="connsiteX27" fmla="*/ 474435 w 490065"/>
                <a:gd name="connsiteY27" fmla="*/ 128954 h 160216"/>
                <a:gd name="connsiteX28" fmla="*/ 482250 w 490065"/>
                <a:gd name="connsiteY28" fmla="*/ 46893 h 160216"/>
                <a:gd name="connsiteX29" fmla="*/ 490065 w 490065"/>
                <a:gd name="connsiteY29" fmla="*/ 31262 h 160216"/>
                <a:gd name="connsiteX30" fmla="*/ 490065 w 490065"/>
                <a:gd name="connsiteY30" fmla="*/ 31262 h 160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90065" h="160216">
                  <a:moveTo>
                    <a:pt x="439265" y="0"/>
                  </a:moveTo>
                  <a:lnTo>
                    <a:pt x="439265" y="0"/>
                  </a:lnTo>
                  <a:cubicBezTo>
                    <a:pt x="426240" y="2605"/>
                    <a:pt x="413270" y="5508"/>
                    <a:pt x="400189" y="7816"/>
                  </a:cubicBezTo>
                  <a:cubicBezTo>
                    <a:pt x="391119" y="9417"/>
                    <a:pt x="381721" y="9300"/>
                    <a:pt x="372835" y="11723"/>
                  </a:cubicBezTo>
                  <a:cubicBezTo>
                    <a:pt x="367215" y="13256"/>
                    <a:pt x="362855" y="18126"/>
                    <a:pt x="357204" y="19539"/>
                  </a:cubicBezTo>
                  <a:cubicBezTo>
                    <a:pt x="347016" y="22086"/>
                    <a:pt x="336363" y="22144"/>
                    <a:pt x="325942" y="23447"/>
                  </a:cubicBezTo>
                  <a:cubicBezTo>
                    <a:pt x="323337" y="32565"/>
                    <a:pt x="323817" y="43214"/>
                    <a:pt x="318127" y="50800"/>
                  </a:cubicBezTo>
                  <a:cubicBezTo>
                    <a:pt x="314905" y="55097"/>
                    <a:pt x="307780" y="53747"/>
                    <a:pt x="302496" y="54708"/>
                  </a:cubicBezTo>
                  <a:cubicBezTo>
                    <a:pt x="293434" y="56356"/>
                    <a:pt x="284260" y="57313"/>
                    <a:pt x="275142" y="58616"/>
                  </a:cubicBezTo>
                  <a:cubicBezTo>
                    <a:pt x="212286" y="79565"/>
                    <a:pt x="288900" y="55300"/>
                    <a:pt x="107112" y="66431"/>
                  </a:cubicBezTo>
                  <a:cubicBezTo>
                    <a:pt x="95125" y="67165"/>
                    <a:pt x="83665" y="71642"/>
                    <a:pt x="71942" y="74247"/>
                  </a:cubicBezTo>
                  <a:cubicBezTo>
                    <a:pt x="68034" y="78155"/>
                    <a:pt x="65269" y="83726"/>
                    <a:pt x="60219" y="85970"/>
                  </a:cubicBezTo>
                  <a:cubicBezTo>
                    <a:pt x="52979" y="89188"/>
                    <a:pt x="44568" y="88460"/>
                    <a:pt x="36773" y="89877"/>
                  </a:cubicBezTo>
                  <a:cubicBezTo>
                    <a:pt x="30238" y="91065"/>
                    <a:pt x="23748" y="92482"/>
                    <a:pt x="17235" y="93785"/>
                  </a:cubicBezTo>
                  <a:cubicBezTo>
                    <a:pt x="12025" y="96390"/>
                    <a:pt x="4209" y="96390"/>
                    <a:pt x="1604" y="101600"/>
                  </a:cubicBezTo>
                  <a:cubicBezTo>
                    <a:pt x="-5181" y="115171"/>
                    <a:pt x="11391" y="120038"/>
                    <a:pt x="17235" y="125047"/>
                  </a:cubicBezTo>
                  <a:cubicBezTo>
                    <a:pt x="22829" y="129842"/>
                    <a:pt x="26617" y="136772"/>
                    <a:pt x="32865" y="140677"/>
                  </a:cubicBezTo>
                  <a:cubicBezTo>
                    <a:pt x="37419" y="143523"/>
                    <a:pt x="43286" y="143282"/>
                    <a:pt x="48496" y="144585"/>
                  </a:cubicBezTo>
                  <a:cubicBezTo>
                    <a:pt x="51101" y="147190"/>
                    <a:pt x="52691" y="151721"/>
                    <a:pt x="56312" y="152400"/>
                  </a:cubicBezTo>
                  <a:cubicBezTo>
                    <a:pt x="63840" y="153811"/>
                    <a:pt x="176857" y="160181"/>
                    <a:pt x="177450" y="160216"/>
                  </a:cubicBezTo>
                  <a:cubicBezTo>
                    <a:pt x="223928" y="148596"/>
                    <a:pt x="198008" y="153292"/>
                    <a:pt x="255604" y="148493"/>
                  </a:cubicBezTo>
                  <a:cubicBezTo>
                    <a:pt x="290027" y="139887"/>
                    <a:pt x="255440" y="147642"/>
                    <a:pt x="318127" y="140677"/>
                  </a:cubicBezTo>
                  <a:cubicBezTo>
                    <a:pt x="326002" y="139802"/>
                    <a:pt x="333758" y="138072"/>
                    <a:pt x="341573" y="136770"/>
                  </a:cubicBezTo>
                  <a:cubicBezTo>
                    <a:pt x="383385" y="157675"/>
                    <a:pt x="361256" y="153686"/>
                    <a:pt x="408004" y="148493"/>
                  </a:cubicBezTo>
                  <a:cubicBezTo>
                    <a:pt x="422332" y="149795"/>
                    <a:pt x="436602" y="152400"/>
                    <a:pt x="450989" y="152400"/>
                  </a:cubicBezTo>
                  <a:cubicBezTo>
                    <a:pt x="455108" y="152400"/>
                    <a:pt x="459799" y="151406"/>
                    <a:pt x="462712" y="148493"/>
                  </a:cubicBezTo>
                  <a:cubicBezTo>
                    <a:pt x="465625" y="145580"/>
                    <a:pt x="464500" y="140302"/>
                    <a:pt x="466619" y="136770"/>
                  </a:cubicBezTo>
                  <a:cubicBezTo>
                    <a:pt x="468515" y="133611"/>
                    <a:pt x="471830" y="131559"/>
                    <a:pt x="474435" y="128954"/>
                  </a:cubicBezTo>
                  <a:cubicBezTo>
                    <a:pt x="486492" y="92776"/>
                    <a:pt x="473977" y="133757"/>
                    <a:pt x="482250" y="46893"/>
                  </a:cubicBezTo>
                  <a:cubicBezTo>
                    <a:pt x="483195" y="36969"/>
                    <a:pt x="484831" y="36497"/>
                    <a:pt x="490065" y="31262"/>
                  </a:cubicBezTo>
                  <a:lnTo>
                    <a:pt x="490065" y="31262"/>
                  </a:lnTo>
                </a:path>
              </a:pathLst>
            </a:custGeom>
            <a:solidFill>
              <a:srgbClr val="F8FB6B"/>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solidFill>
                  <a:schemeClr val="tx2"/>
                </a:solidFill>
              </a:endParaRPr>
            </a:p>
          </p:txBody>
        </p:sp>
        <p:sp>
          <p:nvSpPr>
            <p:cNvPr id="45" name="TextBox 44">
              <a:extLst>
                <a:ext uri="{FF2B5EF4-FFF2-40B4-BE49-F238E27FC236}">
                  <a16:creationId xmlns:a16="http://schemas.microsoft.com/office/drawing/2014/main" id="{EAB98EC2-4501-6789-3AE5-FB11BC1AB3A2}"/>
                </a:ext>
              </a:extLst>
            </p:cNvPr>
            <p:cNvSpPr txBox="1"/>
            <p:nvPr/>
          </p:nvSpPr>
          <p:spPr>
            <a:xfrm>
              <a:off x="4944042" y="4293537"/>
              <a:ext cx="1229047" cy="492441"/>
            </a:xfrm>
            <a:prstGeom prst="rect">
              <a:avLst/>
            </a:prstGeom>
            <a:noFill/>
          </p:spPr>
          <p:txBody>
            <a:bodyPr wrap="none" rtlCol="0">
              <a:spAutoFit/>
            </a:bodyPr>
            <a:lstStyle/>
            <a:p>
              <a:pPr algn="ctr"/>
              <a:r>
                <a:rPr lang="en-IE" sz="1400" dirty="0">
                  <a:solidFill>
                    <a:schemeClr val="tx2"/>
                  </a:solidFill>
                </a:rPr>
                <a:t>Waulsortian</a:t>
              </a:r>
            </a:p>
            <a:p>
              <a:pPr algn="ctr"/>
              <a:r>
                <a:rPr lang="en-IE" sz="1400" dirty="0" err="1">
                  <a:solidFill>
                    <a:schemeClr val="tx2"/>
                  </a:solidFill>
                </a:rPr>
                <a:t>dolostone</a:t>
              </a:r>
              <a:endParaRPr lang="en-IE" sz="1400" dirty="0">
                <a:solidFill>
                  <a:schemeClr val="tx2"/>
                </a:solidFill>
              </a:endParaRPr>
            </a:p>
          </p:txBody>
        </p:sp>
        <p:sp>
          <p:nvSpPr>
            <p:cNvPr id="46" name="TextBox 45">
              <a:extLst>
                <a:ext uri="{FF2B5EF4-FFF2-40B4-BE49-F238E27FC236}">
                  <a16:creationId xmlns:a16="http://schemas.microsoft.com/office/drawing/2014/main" id="{2C204771-E94D-F9C1-4AA6-6E9853AE0AE3}"/>
                </a:ext>
              </a:extLst>
            </p:cNvPr>
            <p:cNvSpPr txBox="1"/>
            <p:nvPr/>
          </p:nvSpPr>
          <p:spPr>
            <a:xfrm>
              <a:off x="5303032" y="5629042"/>
              <a:ext cx="668767" cy="289672"/>
            </a:xfrm>
            <a:prstGeom prst="rect">
              <a:avLst/>
            </a:prstGeom>
            <a:noFill/>
          </p:spPr>
          <p:txBody>
            <a:bodyPr wrap="none" rtlCol="0">
              <a:spAutoFit/>
            </a:bodyPr>
            <a:lstStyle/>
            <a:p>
              <a:r>
                <a:rPr lang="en-IE" sz="1400" b="1" dirty="0">
                  <a:solidFill>
                    <a:schemeClr val="tx2"/>
                  </a:solidFill>
                </a:rPr>
                <a:t>BMB </a:t>
              </a:r>
            </a:p>
          </p:txBody>
        </p:sp>
        <p:sp>
          <p:nvSpPr>
            <p:cNvPr id="47" name="TextBox 46">
              <a:extLst>
                <a:ext uri="{FF2B5EF4-FFF2-40B4-BE49-F238E27FC236}">
                  <a16:creationId xmlns:a16="http://schemas.microsoft.com/office/drawing/2014/main" id="{59199F81-00FA-7AB9-53DC-996C5EA66B59}"/>
                </a:ext>
              </a:extLst>
            </p:cNvPr>
            <p:cNvSpPr txBox="1"/>
            <p:nvPr/>
          </p:nvSpPr>
          <p:spPr>
            <a:xfrm>
              <a:off x="4869279" y="6218357"/>
              <a:ext cx="1636330" cy="289672"/>
            </a:xfrm>
            <a:prstGeom prst="rect">
              <a:avLst/>
            </a:prstGeom>
            <a:noFill/>
          </p:spPr>
          <p:txBody>
            <a:bodyPr wrap="none" rtlCol="0">
              <a:spAutoFit/>
            </a:bodyPr>
            <a:lstStyle/>
            <a:p>
              <a:r>
                <a:rPr lang="en-IE" sz="1400" dirty="0">
                  <a:solidFill>
                    <a:schemeClr val="tx2"/>
                  </a:solidFill>
                </a:rPr>
                <a:t>massive sulphide</a:t>
              </a:r>
            </a:p>
          </p:txBody>
        </p:sp>
      </p:grpSp>
      <p:cxnSp>
        <p:nvCxnSpPr>
          <p:cNvPr id="48" name="Straight Connector 47">
            <a:extLst>
              <a:ext uri="{FF2B5EF4-FFF2-40B4-BE49-F238E27FC236}">
                <a16:creationId xmlns:a16="http://schemas.microsoft.com/office/drawing/2014/main" id="{FDA9D46B-A526-F496-F383-93C5291E48CF}"/>
              </a:ext>
            </a:extLst>
          </p:cNvPr>
          <p:cNvCxnSpPr>
            <a:cxnSpLocks/>
          </p:cNvCxnSpPr>
          <p:nvPr/>
        </p:nvCxnSpPr>
        <p:spPr>
          <a:xfrm>
            <a:off x="3393935" y="2347085"/>
            <a:ext cx="605877" cy="0"/>
          </a:xfrm>
          <a:prstGeom prst="line">
            <a:avLst/>
          </a:prstGeom>
          <a:ln w="34925">
            <a:solidFill>
              <a:schemeClr val="tx2"/>
            </a:solidFill>
            <a:prstDash val="sysDash"/>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F3437951-C671-A80D-BC13-67C4C66246FD}"/>
              </a:ext>
            </a:extLst>
          </p:cNvPr>
          <p:cNvSpPr txBox="1"/>
          <p:nvPr/>
        </p:nvSpPr>
        <p:spPr>
          <a:xfrm>
            <a:off x="3418590" y="2303084"/>
            <a:ext cx="554147" cy="307777"/>
          </a:xfrm>
          <a:prstGeom prst="rect">
            <a:avLst/>
          </a:prstGeom>
          <a:noFill/>
        </p:spPr>
        <p:txBody>
          <a:bodyPr wrap="square" rtlCol="0">
            <a:spAutoFit/>
          </a:bodyPr>
          <a:lstStyle/>
          <a:p>
            <a:pPr algn="ctr"/>
            <a:r>
              <a:rPr lang="en-IE" sz="1400" dirty="0">
                <a:solidFill>
                  <a:schemeClr val="tx2"/>
                </a:solidFill>
              </a:rPr>
              <a:t>1m</a:t>
            </a:r>
          </a:p>
        </p:txBody>
      </p:sp>
    </p:spTree>
    <p:extLst>
      <p:ext uri="{BB962C8B-B14F-4D97-AF65-F5344CB8AC3E}">
        <p14:creationId xmlns:p14="http://schemas.microsoft.com/office/powerpoint/2010/main" val="1377997305"/>
      </p:ext>
    </p:extLst>
  </p:cSld>
  <p:clrMapOvr>
    <a:masterClrMapping/>
  </p:clrMapOvr>
</p:sld>
</file>

<file path=ppt/theme/theme1.xml><?xml version="1.0" encoding="utf-8"?>
<a:theme xmlns:a="http://schemas.openxmlformats.org/drawingml/2006/main" name="Office Theme">
  <a:themeElements>
    <a:clrScheme name="iCRAG Arial Narrow">
      <a:dk1>
        <a:srgbClr val="7F7F7F"/>
      </a:dk1>
      <a:lt1>
        <a:sysClr val="window" lastClr="FFFFFF"/>
      </a:lt1>
      <a:dk2>
        <a:srgbClr val="000000"/>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2370</Words>
  <Application>Microsoft Office PowerPoint</Application>
  <PresentationFormat>Widescreen</PresentationFormat>
  <Paragraphs>349</Paragraphs>
  <Slides>24</Slides>
  <Notes>21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24</vt:i4>
      </vt:variant>
    </vt:vector>
  </HeadingPairs>
  <TitlesOfParts>
    <vt:vector size="29" baseType="lpstr">
      <vt:lpstr>Arial</vt:lpstr>
      <vt:lpstr>Calibri</vt:lpstr>
      <vt:lpstr>Calibri Light</vt:lpstr>
      <vt:lpstr>Tahoma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UCD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Koen Torremans</dc:creator>
  <cp:lastModifiedBy>John Guven</cp:lastModifiedBy>
  <cp:revision>354</cp:revision>
  <cp:lastPrinted>2023-09-07T06:38:17Z</cp:lastPrinted>
  <dcterms:created xsi:type="dcterms:W3CDTF">2017-05-16T09:40:01Z</dcterms:created>
  <dcterms:modified xsi:type="dcterms:W3CDTF">2023-09-09T16:22:11Z</dcterms:modified>
</cp:coreProperties>
</file>