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87"/>
  </p:notesMasterIdLst>
  <p:sldIdLst>
    <p:sldId id="274" r:id="rId2"/>
    <p:sldId id="257" r:id="rId3"/>
    <p:sldId id="294" r:id="rId4"/>
    <p:sldId id="293" r:id="rId5"/>
    <p:sldId id="360" r:id="rId6"/>
    <p:sldId id="365" r:id="rId7"/>
    <p:sldId id="350" r:id="rId8"/>
    <p:sldId id="354" r:id="rId9"/>
    <p:sldId id="351" r:id="rId10"/>
    <p:sldId id="357" r:id="rId11"/>
    <p:sldId id="358" r:id="rId12"/>
    <p:sldId id="366" r:id="rId13"/>
    <p:sldId id="296" r:id="rId14"/>
    <p:sldId id="372" r:id="rId15"/>
    <p:sldId id="367" r:id="rId16"/>
    <p:sldId id="278" r:id="rId17"/>
    <p:sldId id="388" r:id="rId18"/>
    <p:sldId id="389" r:id="rId19"/>
    <p:sldId id="391" r:id="rId20"/>
    <p:sldId id="390" r:id="rId21"/>
    <p:sldId id="313" r:id="rId22"/>
    <p:sldId id="368" r:id="rId23"/>
    <p:sldId id="369" r:id="rId24"/>
    <p:sldId id="292" r:id="rId25"/>
    <p:sldId id="322" r:id="rId26"/>
    <p:sldId id="310" r:id="rId27"/>
    <p:sldId id="326" r:id="rId28"/>
    <p:sldId id="384" r:id="rId29"/>
    <p:sldId id="385" r:id="rId30"/>
    <p:sldId id="382" r:id="rId31"/>
    <p:sldId id="383" r:id="rId32"/>
    <p:sldId id="381" r:id="rId33"/>
    <p:sldId id="364" r:id="rId34"/>
    <p:sldId id="362" r:id="rId35"/>
    <p:sldId id="361" r:id="rId36"/>
    <p:sldId id="324" r:id="rId37"/>
    <p:sldId id="386" r:id="rId38"/>
    <p:sldId id="387" r:id="rId39"/>
    <p:sldId id="370" r:id="rId40"/>
    <p:sldId id="371" r:id="rId41"/>
    <p:sldId id="314" r:id="rId42"/>
    <p:sldId id="359" r:id="rId43"/>
    <p:sldId id="394" r:id="rId44"/>
    <p:sldId id="393" r:id="rId45"/>
    <p:sldId id="348" r:id="rId46"/>
    <p:sldId id="392" r:id="rId47"/>
    <p:sldId id="325" r:id="rId48"/>
    <p:sldId id="327" r:id="rId49"/>
    <p:sldId id="346" r:id="rId50"/>
    <p:sldId id="270" r:id="rId51"/>
    <p:sldId id="328" r:id="rId52"/>
    <p:sldId id="363" r:id="rId53"/>
    <p:sldId id="300" r:id="rId54"/>
    <p:sldId id="312" r:id="rId55"/>
    <p:sldId id="315" r:id="rId56"/>
    <p:sldId id="316" r:id="rId57"/>
    <p:sldId id="319" r:id="rId58"/>
    <p:sldId id="265" r:id="rId59"/>
    <p:sldId id="267" r:id="rId60"/>
    <p:sldId id="266" r:id="rId61"/>
    <p:sldId id="303" r:id="rId62"/>
    <p:sldId id="291" r:id="rId63"/>
    <p:sldId id="309" r:id="rId64"/>
    <p:sldId id="379" r:id="rId65"/>
    <p:sldId id="380" r:id="rId66"/>
    <p:sldId id="290" r:id="rId67"/>
    <p:sldId id="306" r:id="rId68"/>
    <p:sldId id="307" r:id="rId69"/>
    <p:sldId id="308" r:id="rId70"/>
    <p:sldId id="373" r:id="rId71"/>
    <p:sldId id="374" r:id="rId72"/>
    <p:sldId id="375" r:id="rId73"/>
    <p:sldId id="376" r:id="rId74"/>
    <p:sldId id="377" r:id="rId75"/>
    <p:sldId id="318" r:id="rId76"/>
    <p:sldId id="295" r:id="rId77"/>
    <p:sldId id="289" r:id="rId78"/>
    <p:sldId id="299" r:id="rId79"/>
    <p:sldId id="304" r:id="rId80"/>
    <p:sldId id="320" r:id="rId81"/>
    <p:sldId id="258" r:id="rId82"/>
    <p:sldId id="378" r:id="rId83"/>
    <p:sldId id="334" r:id="rId84"/>
    <p:sldId id="339" r:id="rId85"/>
    <p:sldId id="356" r:id="rId8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C1E9"/>
    <a:srgbClr val="002060"/>
    <a:srgbClr val="242650"/>
    <a:srgbClr val="FFFFFF"/>
    <a:srgbClr val="DF8E8F"/>
    <a:srgbClr val="F2F2F2"/>
    <a:srgbClr val="5470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6822E0-4669-44A6-9D4C-EC8EB329616C}" v="7" dt="2023-09-09T08:39:09.7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93" autoAdjust="0"/>
    <p:restoredTop sz="94980" autoAdjust="0"/>
  </p:normalViewPr>
  <p:slideViewPr>
    <p:cSldViewPr snapToGrid="0">
      <p:cViewPr varScale="1">
        <p:scale>
          <a:sx n="106" d="100"/>
          <a:sy n="106" d="100"/>
        </p:scale>
        <p:origin x="624"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15CF40-E277-4A79-83A9-5E7C0BAA1F1A}" type="datetimeFigureOut">
              <a:rPr lang="en-GB" smtClean="0"/>
              <a:t>28/09/2023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B83FAE-042C-4EFC-9DDE-DA552FC1999E}" type="slidenum">
              <a:rPr lang="en-GB" smtClean="0"/>
              <a:t>‹#›</a:t>
            </a:fld>
            <a:endParaRPr lang="en-GB"/>
          </a:p>
        </p:txBody>
      </p:sp>
    </p:spTree>
    <p:extLst>
      <p:ext uri="{BB962C8B-B14F-4D97-AF65-F5344CB8AC3E}">
        <p14:creationId xmlns:p14="http://schemas.microsoft.com/office/powerpoint/2010/main" val="884204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83FAE-042C-4EFC-9DDE-DA552FC1999E}" type="slidenum">
              <a:rPr lang="en-GB" smtClean="0"/>
              <a:t>3</a:t>
            </a:fld>
            <a:endParaRPr lang="en-GB"/>
          </a:p>
        </p:txBody>
      </p:sp>
    </p:spTree>
    <p:extLst>
      <p:ext uri="{BB962C8B-B14F-4D97-AF65-F5344CB8AC3E}">
        <p14:creationId xmlns:p14="http://schemas.microsoft.com/office/powerpoint/2010/main" val="110748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83FAE-042C-4EFC-9DDE-DA552FC1999E}" type="slidenum">
              <a:rPr lang="en-GB" smtClean="0"/>
              <a:t>32</a:t>
            </a:fld>
            <a:endParaRPr lang="en-GB"/>
          </a:p>
        </p:txBody>
      </p:sp>
    </p:spTree>
    <p:extLst>
      <p:ext uri="{BB962C8B-B14F-4D97-AF65-F5344CB8AC3E}">
        <p14:creationId xmlns:p14="http://schemas.microsoft.com/office/powerpoint/2010/main" val="774989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83FAE-042C-4EFC-9DDE-DA552FC1999E}" type="slidenum">
              <a:rPr lang="en-GB" smtClean="0"/>
              <a:t>33</a:t>
            </a:fld>
            <a:endParaRPr lang="en-GB"/>
          </a:p>
        </p:txBody>
      </p:sp>
    </p:spTree>
    <p:extLst>
      <p:ext uri="{BB962C8B-B14F-4D97-AF65-F5344CB8AC3E}">
        <p14:creationId xmlns:p14="http://schemas.microsoft.com/office/powerpoint/2010/main" val="3296987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83FAE-042C-4EFC-9DDE-DA552FC1999E}" type="slidenum">
              <a:rPr lang="en-GB" smtClean="0"/>
              <a:t>34</a:t>
            </a:fld>
            <a:endParaRPr lang="en-GB"/>
          </a:p>
        </p:txBody>
      </p:sp>
    </p:spTree>
    <p:extLst>
      <p:ext uri="{BB962C8B-B14F-4D97-AF65-F5344CB8AC3E}">
        <p14:creationId xmlns:p14="http://schemas.microsoft.com/office/powerpoint/2010/main" val="3878146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83FAE-042C-4EFC-9DDE-DA552FC1999E}" type="slidenum">
              <a:rPr lang="en-GB" smtClean="0"/>
              <a:t>35</a:t>
            </a:fld>
            <a:endParaRPr lang="en-GB"/>
          </a:p>
        </p:txBody>
      </p:sp>
    </p:spTree>
    <p:extLst>
      <p:ext uri="{BB962C8B-B14F-4D97-AF65-F5344CB8AC3E}">
        <p14:creationId xmlns:p14="http://schemas.microsoft.com/office/powerpoint/2010/main" val="3881905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83FAE-042C-4EFC-9DDE-DA552FC1999E}" type="slidenum">
              <a:rPr lang="en-GB" smtClean="0"/>
              <a:t>36</a:t>
            </a:fld>
            <a:endParaRPr lang="en-GB"/>
          </a:p>
        </p:txBody>
      </p:sp>
    </p:spTree>
    <p:extLst>
      <p:ext uri="{BB962C8B-B14F-4D97-AF65-F5344CB8AC3E}">
        <p14:creationId xmlns:p14="http://schemas.microsoft.com/office/powerpoint/2010/main" val="3742216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83FAE-042C-4EFC-9DDE-DA552FC1999E}" type="slidenum">
              <a:rPr lang="en-GB" smtClean="0"/>
              <a:t>37</a:t>
            </a:fld>
            <a:endParaRPr lang="en-GB"/>
          </a:p>
        </p:txBody>
      </p:sp>
    </p:spTree>
    <p:extLst>
      <p:ext uri="{BB962C8B-B14F-4D97-AF65-F5344CB8AC3E}">
        <p14:creationId xmlns:p14="http://schemas.microsoft.com/office/powerpoint/2010/main" val="1167585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83FAE-042C-4EFC-9DDE-DA552FC1999E}" type="slidenum">
              <a:rPr lang="en-GB" smtClean="0"/>
              <a:t>38</a:t>
            </a:fld>
            <a:endParaRPr lang="en-GB"/>
          </a:p>
        </p:txBody>
      </p:sp>
    </p:spTree>
    <p:extLst>
      <p:ext uri="{BB962C8B-B14F-4D97-AF65-F5344CB8AC3E}">
        <p14:creationId xmlns:p14="http://schemas.microsoft.com/office/powerpoint/2010/main" val="1100720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83FAE-042C-4EFC-9DDE-DA552FC1999E}" type="slidenum">
              <a:rPr lang="en-GB" smtClean="0"/>
              <a:t>41</a:t>
            </a:fld>
            <a:endParaRPr lang="en-GB"/>
          </a:p>
        </p:txBody>
      </p:sp>
    </p:spTree>
    <p:extLst>
      <p:ext uri="{BB962C8B-B14F-4D97-AF65-F5344CB8AC3E}">
        <p14:creationId xmlns:p14="http://schemas.microsoft.com/office/powerpoint/2010/main" val="1852631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83FAE-042C-4EFC-9DDE-DA552FC1999E}" type="slidenum">
              <a:rPr lang="en-GB" smtClean="0"/>
              <a:t>47</a:t>
            </a:fld>
            <a:endParaRPr lang="en-GB"/>
          </a:p>
        </p:txBody>
      </p:sp>
    </p:spTree>
    <p:extLst>
      <p:ext uri="{BB962C8B-B14F-4D97-AF65-F5344CB8AC3E}">
        <p14:creationId xmlns:p14="http://schemas.microsoft.com/office/powerpoint/2010/main" val="1350225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83FAE-042C-4EFC-9DDE-DA552FC1999E}" type="slidenum">
              <a:rPr lang="en-GB" smtClean="0"/>
              <a:t>49</a:t>
            </a:fld>
            <a:endParaRPr lang="en-GB"/>
          </a:p>
        </p:txBody>
      </p:sp>
    </p:spTree>
    <p:extLst>
      <p:ext uri="{BB962C8B-B14F-4D97-AF65-F5344CB8AC3E}">
        <p14:creationId xmlns:p14="http://schemas.microsoft.com/office/powerpoint/2010/main" val="1834827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83FAE-042C-4EFC-9DDE-DA552FC1999E}" type="slidenum">
              <a:rPr lang="en-GB" smtClean="0"/>
              <a:t>8</a:t>
            </a:fld>
            <a:endParaRPr lang="en-GB"/>
          </a:p>
        </p:txBody>
      </p:sp>
    </p:spTree>
    <p:extLst>
      <p:ext uri="{BB962C8B-B14F-4D97-AF65-F5344CB8AC3E}">
        <p14:creationId xmlns:p14="http://schemas.microsoft.com/office/powerpoint/2010/main" val="3369700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83FAE-042C-4EFC-9DDE-DA552FC1999E}" type="slidenum">
              <a:rPr lang="en-GB" smtClean="0"/>
              <a:t>53</a:t>
            </a:fld>
            <a:endParaRPr lang="en-GB"/>
          </a:p>
        </p:txBody>
      </p:sp>
    </p:spTree>
    <p:extLst>
      <p:ext uri="{BB962C8B-B14F-4D97-AF65-F5344CB8AC3E}">
        <p14:creationId xmlns:p14="http://schemas.microsoft.com/office/powerpoint/2010/main" val="3417346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83FAE-042C-4EFC-9DDE-DA552FC1999E}" type="slidenum">
              <a:rPr lang="en-GB" smtClean="0"/>
              <a:t>54</a:t>
            </a:fld>
            <a:endParaRPr lang="en-GB"/>
          </a:p>
        </p:txBody>
      </p:sp>
    </p:spTree>
    <p:extLst>
      <p:ext uri="{BB962C8B-B14F-4D97-AF65-F5344CB8AC3E}">
        <p14:creationId xmlns:p14="http://schemas.microsoft.com/office/powerpoint/2010/main" val="2498921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83FAE-042C-4EFC-9DDE-DA552FC1999E}" type="slidenum">
              <a:rPr lang="en-GB" smtClean="0"/>
              <a:t>56</a:t>
            </a:fld>
            <a:endParaRPr lang="en-GB"/>
          </a:p>
        </p:txBody>
      </p:sp>
    </p:spTree>
    <p:extLst>
      <p:ext uri="{BB962C8B-B14F-4D97-AF65-F5344CB8AC3E}">
        <p14:creationId xmlns:p14="http://schemas.microsoft.com/office/powerpoint/2010/main" val="2742794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83FAE-042C-4EFC-9DDE-DA552FC1999E}" type="slidenum">
              <a:rPr lang="en-GB" smtClean="0"/>
              <a:t>57</a:t>
            </a:fld>
            <a:endParaRPr lang="en-GB"/>
          </a:p>
        </p:txBody>
      </p:sp>
    </p:spTree>
    <p:extLst>
      <p:ext uri="{BB962C8B-B14F-4D97-AF65-F5344CB8AC3E}">
        <p14:creationId xmlns:p14="http://schemas.microsoft.com/office/powerpoint/2010/main" val="4131575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83FAE-042C-4EFC-9DDE-DA552FC1999E}" type="slidenum">
              <a:rPr lang="en-GB" smtClean="0"/>
              <a:t>60</a:t>
            </a:fld>
            <a:endParaRPr lang="en-GB"/>
          </a:p>
        </p:txBody>
      </p:sp>
    </p:spTree>
    <p:extLst>
      <p:ext uri="{BB962C8B-B14F-4D97-AF65-F5344CB8AC3E}">
        <p14:creationId xmlns:p14="http://schemas.microsoft.com/office/powerpoint/2010/main" val="1568427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83FAE-042C-4EFC-9DDE-DA552FC1999E}" type="slidenum">
              <a:rPr lang="en-GB" smtClean="0"/>
              <a:t>62</a:t>
            </a:fld>
            <a:endParaRPr lang="en-GB"/>
          </a:p>
        </p:txBody>
      </p:sp>
    </p:spTree>
    <p:extLst>
      <p:ext uri="{BB962C8B-B14F-4D97-AF65-F5344CB8AC3E}">
        <p14:creationId xmlns:p14="http://schemas.microsoft.com/office/powerpoint/2010/main" val="1892621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83FAE-042C-4EFC-9DDE-DA552FC1999E}" type="slidenum">
              <a:rPr lang="en-GB" smtClean="0"/>
              <a:t>65</a:t>
            </a:fld>
            <a:endParaRPr lang="en-GB"/>
          </a:p>
        </p:txBody>
      </p:sp>
    </p:spTree>
    <p:extLst>
      <p:ext uri="{BB962C8B-B14F-4D97-AF65-F5344CB8AC3E}">
        <p14:creationId xmlns:p14="http://schemas.microsoft.com/office/powerpoint/2010/main" val="1672661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83FAE-042C-4EFC-9DDE-DA552FC1999E}" type="slidenum">
              <a:rPr lang="en-GB" smtClean="0"/>
              <a:t>66</a:t>
            </a:fld>
            <a:endParaRPr lang="en-GB"/>
          </a:p>
        </p:txBody>
      </p:sp>
    </p:spTree>
    <p:extLst>
      <p:ext uri="{BB962C8B-B14F-4D97-AF65-F5344CB8AC3E}">
        <p14:creationId xmlns:p14="http://schemas.microsoft.com/office/powerpoint/2010/main" val="352194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83FAE-042C-4EFC-9DDE-DA552FC1999E}" type="slidenum">
              <a:rPr lang="en-GB" smtClean="0"/>
              <a:t>67</a:t>
            </a:fld>
            <a:endParaRPr lang="en-GB"/>
          </a:p>
        </p:txBody>
      </p:sp>
    </p:spTree>
    <p:extLst>
      <p:ext uri="{BB962C8B-B14F-4D97-AF65-F5344CB8AC3E}">
        <p14:creationId xmlns:p14="http://schemas.microsoft.com/office/powerpoint/2010/main" val="33627859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83FAE-042C-4EFC-9DDE-DA552FC1999E}" type="slidenum">
              <a:rPr lang="en-GB" smtClean="0"/>
              <a:t>69</a:t>
            </a:fld>
            <a:endParaRPr lang="en-GB"/>
          </a:p>
        </p:txBody>
      </p:sp>
    </p:spTree>
    <p:extLst>
      <p:ext uri="{BB962C8B-B14F-4D97-AF65-F5344CB8AC3E}">
        <p14:creationId xmlns:p14="http://schemas.microsoft.com/office/powerpoint/2010/main" val="2993227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83FAE-042C-4EFC-9DDE-DA552FC1999E}" type="slidenum">
              <a:rPr lang="en-GB" smtClean="0"/>
              <a:t>25</a:t>
            </a:fld>
            <a:endParaRPr lang="en-GB"/>
          </a:p>
        </p:txBody>
      </p:sp>
    </p:spTree>
    <p:extLst>
      <p:ext uri="{BB962C8B-B14F-4D97-AF65-F5344CB8AC3E}">
        <p14:creationId xmlns:p14="http://schemas.microsoft.com/office/powerpoint/2010/main" val="362714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83FAE-042C-4EFC-9DDE-DA552FC1999E}" type="slidenum">
              <a:rPr lang="en-GB" smtClean="0"/>
              <a:t>26</a:t>
            </a:fld>
            <a:endParaRPr lang="en-GB"/>
          </a:p>
        </p:txBody>
      </p:sp>
    </p:spTree>
    <p:extLst>
      <p:ext uri="{BB962C8B-B14F-4D97-AF65-F5344CB8AC3E}">
        <p14:creationId xmlns:p14="http://schemas.microsoft.com/office/powerpoint/2010/main" val="1777834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83FAE-042C-4EFC-9DDE-DA552FC1999E}" type="slidenum">
              <a:rPr lang="en-GB" smtClean="0"/>
              <a:t>27</a:t>
            </a:fld>
            <a:endParaRPr lang="en-GB"/>
          </a:p>
        </p:txBody>
      </p:sp>
    </p:spTree>
    <p:extLst>
      <p:ext uri="{BB962C8B-B14F-4D97-AF65-F5344CB8AC3E}">
        <p14:creationId xmlns:p14="http://schemas.microsoft.com/office/powerpoint/2010/main" val="4141963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83FAE-042C-4EFC-9DDE-DA552FC1999E}" type="slidenum">
              <a:rPr lang="en-GB" smtClean="0"/>
              <a:t>28</a:t>
            </a:fld>
            <a:endParaRPr lang="en-GB"/>
          </a:p>
        </p:txBody>
      </p:sp>
    </p:spTree>
    <p:extLst>
      <p:ext uri="{BB962C8B-B14F-4D97-AF65-F5344CB8AC3E}">
        <p14:creationId xmlns:p14="http://schemas.microsoft.com/office/powerpoint/2010/main" val="2735170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83FAE-042C-4EFC-9DDE-DA552FC1999E}" type="slidenum">
              <a:rPr lang="en-GB" smtClean="0"/>
              <a:t>29</a:t>
            </a:fld>
            <a:endParaRPr lang="en-GB"/>
          </a:p>
        </p:txBody>
      </p:sp>
    </p:spTree>
    <p:extLst>
      <p:ext uri="{BB962C8B-B14F-4D97-AF65-F5344CB8AC3E}">
        <p14:creationId xmlns:p14="http://schemas.microsoft.com/office/powerpoint/2010/main" val="3767359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83FAE-042C-4EFC-9DDE-DA552FC1999E}" type="slidenum">
              <a:rPr lang="en-GB" smtClean="0"/>
              <a:t>30</a:t>
            </a:fld>
            <a:endParaRPr lang="en-GB"/>
          </a:p>
        </p:txBody>
      </p:sp>
    </p:spTree>
    <p:extLst>
      <p:ext uri="{BB962C8B-B14F-4D97-AF65-F5344CB8AC3E}">
        <p14:creationId xmlns:p14="http://schemas.microsoft.com/office/powerpoint/2010/main" val="1424576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B83FAE-042C-4EFC-9DDE-DA552FC1999E}" type="slidenum">
              <a:rPr lang="en-GB" smtClean="0"/>
              <a:t>31</a:t>
            </a:fld>
            <a:endParaRPr lang="en-GB"/>
          </a:p>
        </p:txBody>
      </p:sp>
    </p:spTree>
    <p:extLst>
      <p:ext uri="{BB962C8B-B14F-4D97-AF65-F5344CB8AC3E}">
        <p14:creationId xmlns:p14="http://schemas.microsoft.com/office/powerpoint/2010/main" val="3371351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GB"/>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D1CD2A7-8A44-4A3A-86F3-0878EB55058E}"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787BB9-7D2E-487D-BFA9-B2BB931BF75F}" type="slidenum">
              <a:rPr lang="en-GB" smtClean="0"/>
              <a:t>‹#›</a:t>
            </a:fld>
            <a:endParaRPr lang="en-GB"/>
          </a:p>
        </p:txBody>
      </p:sp>
    </p:spTree>
    <p:extLst>
      <p:ext uri="{BB962C8B-B14F-4D97-AF65-F5344CB8AC3E}">
        <p14:creationId xmlns:p14="http://schemas.microsoft.com/office/powerpoint/2010/main" val="3668552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D1CD2A7-8A44-4A3A-86F3-0878EB55058E}"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787BB9-7D2E-487D-BFA9-B2BB931BF75F}" type="slidenum">
              <a:rPr lang="en-GB" smtClean="0"/>
              <a:t>‹#›</a:t>
            </a:fld>
            <a:endParaRPr lang="en-GB"/>
          </a:p>
        </p:txBody>
      </p:sp>
    </p:spTree>
    <p:extLst>
      <p:ext uri="{BB962C8B-B14F-4D97-AF65-F5344CB8AC3E}">
        <p14:creationId xmlns:p14="http://schemas.microsoft.com/office/powerpoint/2010/main" val="3580683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D1CD2A7-8A44-4A3A-86F3-0878EB55058E}"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787BB9-7D2E-487D-BFA9-B2BB931BF75F}"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14641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D1CD2A7-8A44-4A3A-86F3-0878EB55058E}"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787BB9-7D2E-487D-BFA9-B2BB931BF75F}" type="slidenum">
              <a:rPr lang="en-GB" smtClean="0"/>
              <a:t>‹#›</a:t>
            </a:fld>
            <a:endParaRPr lang="en-GB"/>
          </a:p>
        </p:txBody>
      </p:sp>
    </p:spTree>
    <p:extLst>
      <p:ext uri="{BB962C8B-B14F-4D97-AF65-F5344CB8AC3E}">
        <p14:creationId xmlns:p14="http://schemas.microsoft.com/office/powerpoint/2010/main" val="2882708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D1CD2A7-8A44-4A3A-86F3-0878EB55058E}"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787BB9-7D2E-487D-BFA9-B2BB931BF75F}"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04665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D1CD2A7-8A44-4A3A-86F3-0878EB55058E}"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787BB9-7D2E-487D-BFA9-B2BB931BF75F}" type="slidenum">
              <a:rPr lang="en-GB" smtClean="0"/>
              <a:t>‹#›</a:t>
            </a:fld>
            <a:endParaRPr lang="en-GB"/>
          </a:p>
        </p:txBody>
      </p:sp>
    </p:spTree>
    <p:extLst>
      <p:ext uri="{BB962C8B-B14F-4D97-AF65-F5344CB8AC3E}">
        <p14:creationId xmlns:p14="http://schemas.microsoft.com/office/powerpoint/2010/main" val="3082569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D1CD2A7-8A44-4A3A-86F3-0878EB55058E}"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787BB9-7D2E-487D-BFA9-B2BB931BF75F}" type="slidenum">
              <a:rPr lang="en-GB" smtClean="0"/>
              <a:t>‹#›</a:t>
            </a:fld>
            <a:endParaRPr lang="en-GB"/>
          </a:p>
        </p:txBody>
      </p:sp>
    </p:spTree>
    <p:extLst>
      <p:ext uri="{BB962C8B-B14F-4D97-AF65-F5344CB8AC3E}">
        <p14:creationId xmlns:p14="http://schemas.microsoft.com/office/powerpoint/2010/main" val="2829594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D1CD2A7-8A44-4A3A-86F3-0878EB55058E}"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787BB9-7D2E-487D-BFA9-B2BB931BF75F}" type="slidenum">
              <a:rPr lang="en-GB" smtClean="0"/>
              <a:t>‹#›</a:t>
            </a:fld>
            <a:endParaRPr lang="en-GB"/>
          </a:p>
        </p:txBody>
      </p:sp>
    </p:spTree>
    <p:extLst>
      <p:ext uri="{BB962C8B-B14F-4D97-AF65-F5344CB8AC3E}">
        <p14:creationId xmlns:p14="http://schemas.microsoft.com/office/powerpoint/2010/main" val="364403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D1CD2A7-8A44-4A3A-86F3-0878EB55058E}"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787BB9-7D2E-487D-BFA9-B2BB931BF75F}" type="slidenum">
              <a:rPr lang="en-GB" smtClean="0"/>
              <a:t>‹#›</a:t>
            </a:fld>
            <a:endParaRPr lang="en-GB"/>
          </a:p>
        </p:txBody>
      </p:sp>
    </p:spTree>
    <p:extLst>
      <p:ext uri="{BB962C8B-B14F-4D97-AF65-F5344CB8AC3E}">
        <p14:creationId xmlns:p14="http://schemas.microsoft.com/office/powerpoint/2010/main" val="2658583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D1CD2A7-8A44-4A3A-86F3-0878EB55058E}"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787BB9-7D2E-487D-BFA9-B2BB931BF75F}" type="slidenum">
              <a:rPr lang="en-GB" smtClean="0"/>
              <a:t>‹#›</a:t>
            </a:fld>
            <a:endParaRPr lang="en-GB"/>
          </a:p>
        </p:txBody>
      </p:sp>
    </p:spTree>
    <p:extLst>
      <p:ext uri="{BB962C8B-B14F-4D97-AF65-F5344CB8AC3E}">
        <p14:creationId xmlns:p14="http://schemas.microsoft.com/office/powerpoint/2010/main" val="407283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0D1CD2A7-8A44-4A3A-86F3-0878EB55058E}"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787BB9-7D2E-487D-BFA9-B2BB931BF75F}" type="slidenum">
              <a:rPr lang="en-GB" smtClean="0"/>
              <a:t>‹#›</a:t>
            </a:fld>
            <a:endParaRPr lang="en-GB"/>
          </a:p>
        </p:txBody>
      </p:sp>
    </p:spTree>
    <p:extLst>
      <p:ext uri="{BB962C8B-B14F-4D97-AF65-F5344CB8AC3E}">
        <p14:creationId xmlns:p14="http://schemas.microsoft.com/office/powerpoint/2010/main" val="1532996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0D1CD2A7-8A44-4A3A-86F3-0878EB55058E}" type="datetimeFigureOut">
              <a:rPr lang="en-GB" smtClean="0"/>
              <a:t>28/09/2023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D787BB9-7D2E-487D-BFA9-B2BB931BF75F}" type="slidenum">
              <a:rPr lang="en-GB" smtClean="0"/>
              <a:t>‹#›</a:t>
            </a:fld>
            <a:endParaRPr lang="en-GB"/>
          </a:p>
        </p:txBody>
      </p:sp>
    </p:spTree>
    <p:extLst>
      <p:ext uri="{BB962C8B-B14F-4D97-AF65-F5344CB8AC3E}">
        <p14:creationId xmlns:p14="http://schemas.microsoft.com/office/powerpoint/2010/main" val="3505396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0D1CD2A7-8A44-4A3A-86F3-0878EB55058E}" type="datetimeFigureOut">
              <a:rPr lang="en-GB" smtClean="0"/>
              <a:t>28/09/2023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D787BB9-7D2E-487D-BFA9-B2BB931BF75F}" type="slidenum">
              <a:rPr lang="en-GB" smtClean="0"/>
              <a:t>‹#›</a:t>
            </a:fld>
            <a:endParaRPr lang="en-GB"/>
          </a:p>
        </p:txBody>
      </p:sp>
    </p:spTree>
    <p:extLst>
      <p:ext uri="{BB962C8B-B14F-4D97-AF65-F5344CB8AC3E}">
        <p14:creationId xmlns:p14="http://schemas.microsoft.com/office/powerpoint/2010/main" val="1646046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1CD2A7-8A44-4A3A-86F3-0878EB55058E}" type="datetimeFigureOut">
              <a:rPr lang="en-GB" smtClean="0"/>
              <a:t>28/09/2023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D787BB9-7D2E-487D-BFA9-B2BB931BF75F}" type="slidenum">
              <a:rPr lang="en-GB" smtClean="0"/>
              <a:t>‹#›</a:t>
            </a:fld>
            <a:endParaRPr lang="en-GB"/>
          </a:p>
        </p:txBody>
      </p:sp>
    </p:spTree>
    <p:extLst>
      <p:ext uri="{BB962C8B-B14F-4D97-AF65-F5344CB8AC3E}">
        <p14:creationId xmlns:p14="http://schemas.microsoft.com/office/powerpoint/2010/main" val="37929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GB"/>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D1CD2A7-8A44-4A3A-86F3-0878EB55058E}"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787BB9-7D2E-487D-BFA9-B2BB931BF75F}" type="slidenum">
              <a:rPr lang="en-GB" smtClean="0"/>
              <a:t>‹#›</a:t>
            </a:fld>
            <a:endParaRPr lang="en-GB"/>
          </a:p>
        </p:txBody>
      </p:sp>
    </p:spTree>
    <p:extLst>
      <p:ext uri="{BB962C8B-B14F-4D97-AF65-F5344CB8AC3E}">
        <p14:creationId xmlns:p14="http://schemas.microsoft.com/office/powerpoint/2010/main" val="714521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D1CD2A7-8A44-4A3A-86F3-0878EB55058E}"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787BB9-7D2E-487D-BFA9-B2BB931BF75F}" type="slidenum">
              <a:rPr lang="en-GB" smtClean="0"/>
              <a:t>‹#›</a:t>
            </a:fld>
            <a:endParaRPr lang="en-GB"/>
          </a:p>
        </p:txBody>
      </p:sp>
    </p:spTree>
    <p:extLst>
      <p:ext uri="{BB962C8B-B14F-4D97-AF65-F5344CB8AC3E}">
        <p14:creationId xmlns:p14="http://schemas.microsoft.com/office/powerpoint/2010/main" val="1643160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D1CD2A7-8A44-4A3A-86F3-0878EB55058E}" type="datetimeFigureOut">
              <a:rPr lang="en-GB" smtClean="0"/>
              <a:t>28/09/2023</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D787BB9-7D2E-487D-BFA9-B2BB931BF75F}" type="slidenum">
              <a:rPr lang="en-GB" smtClean="0"/>
              <a:t>‹#›</a:t>
            </a:fld>
            <a:endParaRPr lang="en-GB"/>
          </a:p>
        </p:txBody>
      </p:sp>
    </p:spTree>
    <p:extLst>
      <p:ext uri="{BB962C8B-B14F-4D97-AF65-F5344CB8AC3E}">
        <p14:creationId xmlns:p14="http://schemas.microsoft.com/office/powerpoint/2010/main" val="161603318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1144/SP318.7" TargetMode="External"/><Relationship Id="rId7" Type="http://schemas.openxmlformats.org/officeDocument/2006/relationships/image" Target="../media/image73.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hyperlink" Target="https://doi.org/10.1144/jgs2016-109" TargetMode="External"/><Relationship Id="rId4" Type="http://schemas.openxmlformats.org/officeDocument/2006/relationships/hyperlink" Target="https://doi.org/10.1016/j.jsg.2022.104598"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hyperlink" Target="https://eng.geus.dk/media/13331/go02_2ed.pdf" TargetMode="External"/><Relationship Id="rId4" Type="http://schemas.openxmlformats.org/officeDocument/2006/relationships/image" Target="../media/image76.emf"/></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https://doi.org/10.5382/AV100.18" TargetMode="External"/><Relationship Id="rId7"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link.springer.com/article/10.1007/s00126-018-0821-5" TargetMode="External"/><Relationship Id="rId5" Type="http://schemas.openxmlformats.org/officeDocument/2006/relationships/hyperlink" Target="https://doi.org/10.1007/s00126-022-01125-z" TargetMode="External"/><Relationship Id="rId4" Type="http://schemas.openxmlformats.org/officeDocument/2006/relationships/hyperlink" Target="https://www.sciencedirect.com/science/article/abs/pii/S016913682100189X"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2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6.emf"/></Relationships>
</file>

<file path=ppt/slides/_rels/slide31.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9.emf"/></Relationships>
</file>

<file path=ppt/slides/_rels/slide34.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image" Target="../media/image15.tiff"/><Relationship Id="rId7" Type="http://schemas.openxmlformats.org/officeDocument/2006/relationships/image" Target="../media/image93.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2.emf"/><Relationship Id="rId5" Type="http://schemas.openxmlformats.org/officeDocument/2006/relationships/image" Target="../media/image91.emf"/><Relationship Id="rId4" Type="http://schemas.openxmlformats.org/officeDocument/2006/relationships/image" Target="../media/image90.emf"/><Relationship Id="rId9" Type="http://schemas.openxmlformats.org/officeDocument/2006/relationships/image" Target="../media/image95.emf"/></Relationships>
</file>

<file path=ppt/slides/_rels/slide3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6.emf"/></Relationships>
</file>

<file path=ppt/slides/_rels/slide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98.jpeg"/></Relationships>
</file>

<file path=ppt/slides/_rels/slide3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3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5.tiff"/><Relationship Id="rId4" Type="http://schemas.openxmlformats.org/officeDocument/2006/relationships/image" Target="../media/image104.png"/></Relationships>
</file>

<file path=ppt/slides/_rels/slide4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5.tiff"/><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5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5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g"/><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5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6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136.jpe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6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hyperlink" Target="https://geusbulletin.org/index.php/geusb/article/view/4940/10606" TargetMode="External"/><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6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hyperlink" Target="https://doi.org/10.1016/j.oregeorev.2021.104164" TargetMode="External"/><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6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6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42.jpeg"/><Relationship Id="rId4" Type="http://schemas.openxmlformats.org/officeDocument/2006/relationships/hyperlink" Target="https://doi.org/10.1016/j.oregeorev.2021.104164"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145.png"/><Relationship Id="rId4" Type="http://schemas.openxmlformats.org/officeDocument/2006/relationships/image" Target="../media/image144.png"/></Relationships>
</file>

<file path=ppt/slides/_rels/slide6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7.tif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48.jpeg"/></Relationships>
</file>

<file path=ppt/slides/_rels/slide7.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5.tiff"/><Relationship Id="rId7" Type="http://schemas.openxmlformats.org/officeDocument/2006/relationships/image" Target="../media/image19.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31.jpg"/><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7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tiff"/><Relationship Id="rId1" Type="http://schemas.openxmlformats.org/officeDocument/2006/relationships/slideLayout" Target="../slideLayouts/slideLayout2.xml"/><Relationship Id="rId4" Type="http://schemas.openxmlformats.org/officeDocument/2006/relationships/image" Target="../media/image85.emf"/></Relationships>
</file>

<file path=ppt/slides/_rels/slide7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tiff"/><Relationship Id="rId1" Type="http://schemas.openxmlformats.org/officeDocument/2006/relationships/slideLayout" Target="../slideLayouts/slideLayout2.xml"/><Relationship Id="rId4" Type="http://schemas.openxmlformats.org/officeDocument/2006/relationships/image" Target="../media/image153.jpeg"/></Relationships>
</file>

<file path=ppt/slides/_rels/slide7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tiff"/><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7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7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161.jpeg"/></Relationships>
</file>

<file path=ppt/slides/_rels/slide77.xml.rels><?xml version="1.0" encoding="UTF-8" standalone="yes"?>
<Relationships xmlns="http://schemas.openxmlformats.org/package/2006/relationships"><Relationship Id="rId8" Type="http://schemas.openxmlformats.org/officeDocument/2006/relationships/hyperlink" Target="http://projects.gtk.fi/updeep/project/" TargetMode="External"/><Relationship Id="rId3" Type="http://schemas.microsoft.com/office/2007/relationships/hdphoto" Target="../media/hdphoto3.wdp"/><Relationship Id="rId7" Type="http://schemas.openxmlformats.org/officeDocument/2006/relationships/image" Target="../media/image66.png"/><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hyperlink" Target="https://doi.org/10.1016/j.gexplo.2020.106665" TargetMode="External"/><Relationship Id="rId4" Type="http://schemas.openxmlformats.org/officeDocument/2006/relationships/image" Target="../media/image163.png"/></Relationships>
</file>

<file path=ppt/slides/_rels/slide7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167.jpeg"/><Relationship Id="rId4" Type="http://schemas.openxmlformats.org/officeDocument/2006/relationships/image" Target="../media/image166.jpeg"/></Relationships>
</file>

<file path=ppt/slides/_rels/slide79.xml.rels><?xml version="1.0" encoding="UTF-8" standalone="yes"?>
<Relationships xmlns="http://schemas.openxmlformats.org/package/2006/relationships"><Relationship Id="rId3" Type="http://schemas.openxmlformats.org/officeDocument/2006/relationships/image" Target="../media/image168.gif"/><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8.xml.rels><?xml version="1.0" encoding="UTF-8" standalone="yes"?>
<Relationships xmlns="http://schemas.openxmlformats.org/package/2006/relationships"><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7.png"/><Relationship Id="rId3" Type="http://schemas.openxmlformats.org/officeDocument/2006/relationships/image" Target="../media/image24.jpeg"/><Relationship Id="rId21" Type="http://schemas.openxmlformats.org/officeDocument/2006/relationships/image" Target="../media/image42.svg"/><Relationship Id="rId34" Type="http://schemas.openxmlformats.org/officeDocument/2006/relationships/image" Target="../media/image55.png"/><Relationship Id="rId7" Type="http://schemas.openxmlformats.org/officeDocument/2006/relationships/image" Target="../media/image28.jpe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jpeg"/><Relationship Id="rId33" Type="http://schemas.openxmlformats.org/officeDocument/2006/relationships/image" Target="../media/image54.png"/><Relationship Id="rId2" Type="http://schemas.openxmlformats.org/officeDocument/2006/relationships/notesSlide" Target="../notesSlides/notesSlide2.xml"/><Relationship Id="rId16" Type="http://schemas.openxmlformats.org/officeDocument/2006/relationships/image" Target="../media/image37.png"/><Relationship Id="rId20" Type="http://schemas.openxmlformats.org/officeDocument/2006/relationships/image" Target="../media/image41.png"/><Relationship Id="rId29"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jpeg"/><Relationship Id="rId24" Type="http://schemas.openxmlformats.org/officeDocument/2006/relationships/image" Target="../media/image45.jpeg"/><Relationship Id="rId32" Type="http://schemas.openxmlformats.org/officeDocument/2006/relationships/image" Target="../media/image53.png"/><Relationship Id="rId5" Type="http://schemas.openxmlformats.org/officeDocument/2006/relationships/image" Target="../media/image26.tiff"/><Relationship Id="rId15" Type="http://schemas.openxmlformats.org/officeDocument/2006/relationships/image" Target="../media/image36.png"/><Relationship Id="rId23" Type="http://schemas.openxmlformats.org/officeDocument/2006/relationships/image" Target="../media/image44.png"/><Relationship Id="rId28" Type="http://schemas.openxmlformats.org/officeDocument/2006/relationships/image" Target="../media/image49.png"/><Relationship Id="rId10" Type="http://schemas.openxmlformats.org/officeDocument/2006/relationships/image" Target="../media/image31.svg"/><Relationship Id="rId19" Type="http://schemas.openxmlformats.org/officeDocument/2006/relationships/image" Target="../media/image40.png"/><Relationship Id="rId31" Type="http://schemas.openxmlformats.org/officeDocument/2006/relationships/image" Target="../media/image52.sv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35.jpeg"/><Relationship Id="rId22" Type="http://schemas.openxmlformats.org/officeDocument/2006/relationships/image" Target="../media/image43.png"/><Relationship Id="rId27" Type="http://schemas.openxmlformats.org/officeDocument/2006/relationships/image" Target="../media/image48.jpeg"/><Relationship Id="rId30" Type="http://schemas.openxmlformats.org/officeDocument/2006/relationships/image" Target="../media/image51.png"/><Relationship Id="rId8" Type="http://schemas.openxmlformats.org/officeDocument/2006/relationships/image" Target="../media/image29.png"/></Relationships>
</file>

<file path=ppt/slides/_rels/slide8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3.png"/><Relationship Id="rId4" Type="http://schemas.openxmlformats.org/officeDocument/2006/relationships/image" Target="../media/image177.png"/></Relationships>
</file>

<file path=ppt/slides/_rels/slide8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E704E3-5230-7679-CD95-169236B5C6F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1320497"/>
            <a:ext cx="14575536" cy="8580833"/>
          </a:xfrm>
          <a:prstGeom prst="rect">
            <a:avLst/>
          </a:prstGeom>
        </p:spPr>
      </p:pic>
      <p:sp>
        <p:nvSpPr>
          <p:cNvPr id="35" name="Free-form: Shape 34">
            <a:extLst>
              <a:ext uri="{FF2B5EF4-FFF2-40B4-BE49-F238E27FC236}">
                <a16:creationId xmlns:a16="http://schemas.microsoft.com/office/drawing/2014/main" id="{AB445C6F-CBA4-2C76-BBCD-5513EF4A4A9B}"/>
              </a:ext>
            </a:extLst>
          </p:cNvPr>
          <p:cNvSpPr/>
          <p:nvPr/>
        </p:nvSpPr>
        <p:spPr>
          <a:xfrm rot="13162716">
            <a:off x="1839218" y="-5075538"/>
            <a:ext cx="12624870" cy="14865394"/>
          </a:xfrm>
          <a:custGeom>
            <a:avLst/>
            <a:gdLst>
              <a:gd name="connsiteX0" fmla="*/ 12624870 w 12624870"/>
              <a:gd name="connsiteY0" fmla="*/ 5301032 h 14865394"/>
              <a:gd name="connsiteX1" fmla="*/ 10421888 w 12624870"/>
              <a:gd name="connsiteY1" fmla="*/ 7109205 h 14865394"/>
              <a:gd name="connsiteX2" fmla="*/ 10421888 w 12624870"/>
              <a:gd name="connsiteY2" fmla="*/ 6415617 h 14865394"/>
              <a:gd name="connsiteX3" fmla="*/ 8837245 w 12624870"/>
              <a:gd name="connsiteY3" fmla="*/ 4830975 h 14865394"/>
              <a:gd name="connsiteX4" fmla="*/ 7252603 w 12624870"/>
              <a:gd name="connsiteY4" fmla="*/ 6415617 h 14865394"/>
              <a:gd name="connsiteX5" fmla="*/ 7252603 w 12624870"/>
              <a:gd name="connsiteY5" fmla="*/ 9710503 h 14865394"/>
              <a:gd name="connsiteX6" fmla="*/ 6765525 w 12624870"/>
              <a:gd name="connsiteY6" fmla="*/ 10110288 h 14865394"/>
              <a:gd name="connsiteX7" fmla="*/ 6765526 w 12624870"/>
              <a:gd name="connsiteY7" fmla="*/ 5256594 h 14865394"/>
              <a:gd name="connsiteX8" fmla="*/ 5180883 w 12624870"/>
              <a:gd name="connsiteY8" fmla="*/ 3671952 h 14865394"/>
              <a:gd name="connsiteX9" fmla="*/ 3596240 w 12624870"/>
              <a:gd name="connsiteY9" fmla="*/ 5256595 h 14865394"/>
              <a:gd name="connsiteX10" fmla="*/ 3596240 w 12624870"/>
              <a:gd name="connsiteY10" fmla="*/ 10515277 h 14865394"/>
              <a:gd name="connsiteX11" fmla="*/ 3169287 w 12624870"/>
              <a:gd name="connsiteY11" fmla="*/ 9995099 h 14865394"/>
              <a:gd name="connsiteX12" fmla="*/ 3169287 w 12624870"/>
              <a:gd name="connsiteY12" fmla="*/ 7865270 h 14865394"/>
              <a:gd name="connsiteX13" fmla="*/ 1584644 w 12624870"/>
              <a:gd name="connsiteY13" fmla="*/ 6280627 h 14865394"/>
              <a:gd name="connsiteX14" fmla="*/ 576664 w 12624870"/>
              <a:gd name="connsiteY14" fmla="*/ 6642483 h 14865394"/>
              <a:gd name="connsiteX15" fmla="*/ 485511 w 12624870"/>
              <a:gd name="connsiteY15" fmla="*/ 6725328 h 14865394"/>
              <a:gd name="connsiteX16" fmla="*/ 322319 w 12624870"/>
              <a:gd name="connsiteY16" fmla="*/ 6526503 h 14865394"/>
              <a:gd name="connsiteX17" fmla="*/ 8273867 w 12624870"/>
              <a:gd name="connsiteY17" fmla="*/ 0 h 14865394"/>
              <a:gd name="connsiteX18" fmla="*/ 3169287 w 12624870"/>
              <a:gd name="connsiteY18" fmla="*/ 14865393 h 14865394"/>
              <a:gd name="connsiteX19" fmla="*/ 0 w 12624870"/>
              <a:gd name="connsiteY19" fmla="*/ 14865394 h 14865394"/>
              <a:gd name="connsiteX20" fmla="*/ 1 w 12624870"/>
              <a:gd name="connsiteY20" fmla="*/ 7865270 h 14865394"/>
              <a:gd name="connsiteX21" fmla="*/ 464133 w 12624870"/>
              <a:gd name="connsiteY21" fmla="*/ 6744758 h 14865394"/>
              <a:gd name="connsiteX22" fmla="*/ 485511 w 12624870"/>
              <a:gd name="connsiteY22" fmla="*/ 6725328 h 14865394"/>
              <a:gd name="connsiteX23" fmla="*/ 3169287 w 12624870"/>
              <a:gd name="connsiteY23" fmla="*/ 9995099 h 14865394"/>
              <a:gd name="connsiteX24" fmla="*/ 6765526 w 12624870"/>
              <a:gd name="connsiteY24" fmla="*/ 12256718 h 14865394"/>
              <a:gd name="connsiteX25" fmla="*/ 3596240 w 12624870"/>
              <a:gd name="connsiteY25" fmla="*/ 12256718 h 14865394"/>
              <a:gd name="connsiteX26" fmla="*/ 3596240 w 12624870"/>
              <a:gd name="connsiteY26" fmla="*/ 10515277 h 14865394"/>
              <a:gd name="connsiteX27" fmla="*/ 4673321 w 12624870"/>
              <a:gd name="connsiteY27" fmla="*/ 11827536 h 14865394"/>
              <a:gd name="connsiteX28" fmla="*/ 6765525 w 12624870"/>
              <a:gd name="connsiteY28" fmla="*/ 10110288 h 14865394"/>
              <a:gd name="connsiteX29" fmla="*/ 10421889 w 12624870"/>
              <a:gd name="connsiteY29" fmla="*/ 13415741 h 14865394"/>
              <a:gd name="connsiteX30" fmla="*/ 7252603 w 12624870"/>
              <a:gd name="connsiteY30" fmla="*/ 13415741 h 14865394"/>
              <a:gd name="connsiteX31" fmla="*/ 7252603 w 12624870"/>
              <a:gd name="connsiteY31" fmla="*/ 9710503 h 14865394"/>
              <a:gd name="connsiteX32" fmla="*/ 10421888 w 12624870"/>
              <a:gd name="connsiteY32" fmla="*/ 7109205 h 1486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624870" h="14865394">
                <a:moveTo>
                  <a:pt x="12624870" y="5301032"/>
                </a:moveTo>
                <a:lnTo>
                  <a:pt x="10421888" y="7109205"/>
                </a:lnTo>
                <a:lnTo>
                  <a:pt x="10421888" y="6415617"/>
                </a:lnTo>
                <a:cubicBezTo>
                  <a:pt x="10421888" y="5540444"/>
                  <a:pt x="9712419" y="4830975"/>
                  <a:pt x="8837245" y="4830975"/>
                </a:cubicBezTo>
                <a:cubicBezTo>
                  <a:pt x="7962070" y="4830975"/>
                  <a:pt x="7252601" y="5540444"/>
                  <a:pt x="7252603" y="6415617"/>
                </a:cubicBezTo>
                <a:lnTo>
                  <a:pt x="7252603" y="9710503"/>
                </a:lnTo>
                <a:lnTo>
                  <a:pt x="6765525" y="10110288"/>
                </a:lnTo>
                <a:lnTo>
                  <a:pt x="6765526" y="5256594"/>
                </a:lnTo>
                <a:cubicBezTo>
                  <a:pt x="6765526" y="4381420"/>
                  <a:pt x="6056057" y="3671952"/>
                  <a:pt x="5180883" y="3671952"/>
                </a:cubicBezTo>
                <a:cubicBezTo>
                  <a:pt x="4305709" y="3671952"/>
                  <a:pt x="3596240" y="4381420"/>
                  <a:pt x="3596240" y="5256595"/>
                </a:cubicBezTo>
                <a:lnTo>
                  <a:pt x="3596240" y="10515277"/>
                </a:lnTo>
                <a:lnTo>
                  <a:pt x="3169287" y="9995099"/>
                </a:lnTo>
                <a:lnTo>
                  <a:pt x="3169287" y="7865270"/>
                </a:lnTo>
                <a:cubicBezTo>
                  <a:pt x="3169287" y="6990096"/>
                  <a:pt x="2459819" y="6280627"/>
                  <a:pt x="1584644" y="6280627"/>
                </a:cubicBezTo>
                <a:cubicBezTo>
                  <a:pt x="1201756" y="6280627"/>
                  <a:pt x="850584" y="6416424"/>
                  <a:pt x="576664" y="6642483"/>
                </a:cubicBezTo>
                <a:lnTo>
                  <a:pt x="485511" y="6725328"/>
                </a:lnTo>
                <a:lnTo>
                  <a:pt x="322319" y="6526503"/>
                </a:lnTo>
                <a:lnTo>
                  <a:pt x="8273867" y="0"/>
                </a:lnTo>
                <a:close/>
                <a:moveTo>
                  <a:pt x="3169287" y="14865393"/>
                </a:moveTo>
                <a:lnTo>
                  <a:pt x="0" y="14865394"/>
                </a:lnTo>
                <a:lnTo>
                  <a:pt x="1" y="7865270"/>
                </a:lnTo>
                <a:cubicBezTo>
                  <a:pt x="1" y="7427683"/>
                  <a:pt x="177368" y="7031522"/>
                  <a:pt x="464133" y="6744758"/>
                </a:cubicBezTo>
                <a:lnTo>
                  <a:pt x="485511" y="6725328"/>
                </a:lnTo>
                <a:lnTo>
                  <a:pt x="3169287" y="9995099"/>
                </a:lnTo>
                <a:close/>
                <a:moveTo>
                  <a:pt x="6765526" y="12256718"/>
                </a:moveTo>
                <a:lnTo>
                  <a:pt x="3596240" y="12256718"/>
                </a:lnTo>
                <a:lnTo>
                  <a:pt x="3596240" y="10515277"/>
                </a:lnTo>
                <a:lnTo>
                  <a:pt x="4673321" y="11827536"/>
                </a:lnTo>
                <a:lnTo>
                  <a:pt x="6765525" y="10110288"/>
                </a:lnTo>
                <a:close/>
                <a:moveTo>
                  <a:pt x="10421889" y="13415741"/>
                </a:moveTo>
                <a:lnTo>
                  <a:pt x="7252603" y="13415741"/>
                </a:lnTo>
                <a:lnTo>
                  <a:pt x="7252603" y="9710503"/>
                </a:lnTo>
                <a:lnTo>
                  <a:pt x="10421888" y="7109205"/>
                </a:lnTo>
                <a:close/>
              </a:path>
            </a:pathLst>
          </a:custGeom>
          <a:solidFill>
            <a:srgbClr val="185B5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36" name="Rectangle 35">
            <a:extLst>
              <a:ext uri="{FF2B5EF4-FFF2-40B4-BE49-F238E27FC236}">
                <a16:creationId xmlns:a16="http://schemas.microsoft.com/office/drawing/2014/main" id="{5DE71FF8-A508-5B8B-1411-478A2072D901}"/>
              </a:ext>
            </a:extLst>
          </p:cNvPr>
          <p:cNvSpPr/>
          <p:nvPr/>
        </p:nvSpPr>
        <p:spPr>
          <a:xfrm>
            <a:off x="0" y="0"/>
            <a:ext cx="2020824" cy="6858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ee-form: Shape 2">
            <a:extLst>
              <a:ext uri="{FF2B5EF4-FFF2-40B4-BE49-F238E27FC236}">
                <a16:creationId xmlns:a16="http://schemas.microsoft.com/office/drawing/2014/main" id="{C4259023-97AA-3782-4360-6B227E43643E}"/>
              </a:ext>
            </a:extLst>
          </p:cNvPr>
          <p:cNvSpPr/>
          <p:nvPr/>
        </p:nvSpPr>
        <p:spPr>
          <a:xfrm rot="13162716">
            <a:off x="1839218" y="-5075537"/>
            <a:ext cx="12624870" cy="14865394"/>
          </a:xfrm>
          <a:custGeom>
            <a:avLst/>
            <a:gdLst>
              <a:gd name="connsiteX0" fmla="*/ 12624870 w 12624870"/>
              <a:gd name="connsiteY0" fmla="*/ 5301032 h 14865394"/>
              <a:gd name="connsiteX1" fmla="*/ 10421888 w 12624870"/>
              <a:gd name="connsiteY1" fmla="*/ 7109205 h 14865394"/>
              <a:gd name="connsiteX2" fmla="*/ 10421888 w 12624870"/>
              <a:gd name="connsiteY2" fmla="*/ 6415617 h 14865394"/>
              <a:gd name="connsiteX3" fmla="*/ 8837245 w 12624870"/>
              <a:gd name="connsiteY3" fmla="*/ 4830975 h 14865394"/>
              <a:gd name="connsiteX4" fmla="*/ 7252603 w 12624870"/>
              <a:gd name="connsiteY4" fmla="*/ 6415617 h 14865394"/>
              <a:gd name="connsiteX5" fmla="*/ 7252603 w 12624870"/>
              <a:gd name="connsiteY5" fmla="*/ 9710503 h 14865394"/>
              <a:gd name="connsiteX6" fmla="*/ 6765525 w 12624870"/>
              <a:gd name="connsiteY6" fmla="*/ 10110288 h 14865394"/>
              <a:gd name="connsiteX7" fmla="*/ 6765526 w 12624870"/>
              <a:gd name="connsiteY7" fmla="*/ 5256594 h 14865394"/>
              <a:gd name="connsiteX8" fmla="*/ 5180883 w 12624870"/>
              <a:gd name="connsiteY8" fmla="*/ 3671952 h 14865394"/>
              <a:gd name="connsiteX9" fmla="*/ 3596240 w 12624870"/>
              <a:gd name="connsiteY9" fmla="*/ 5256595 h 14865394"/>
              <a:gd name="connsiteX10" fmla="*/ 3596240 w 12624870"/>
              <a:gd name="connsiteY10" fmla="*/ 10515277 h 14865394"/>
              <a:gd name="connsiteX11" fmla="*/ 3169287 w 12624870"/>
              <a:gd name="connsiteY11" fmla="*/ 9995099 h 14865394"/>
              <a:gd name="connsiteX12" fmla="*/ 3169287 w 12624870"/>
              <a:gd name="connsiteY12" fmla="*/ 7865270 h 14865394"/>
              <a:gd name="connsiteX13" fmla="*/ 1584644 w 12624870"/>
              <a:gd name="connsiteY13" fmla="*/ 6280627 h 14865394"/>
              <a:gd name="connsiteX14" fmla="*/ 576664 w 12624870"/>
              <a:gd name="connsiteY14" fmla="*/ 6642483 h 14865394"/>
              <a:gd name="connsiteX15" fmla="*/ 485511 w 12624870"/>
              <a:gd name="connsiteY15" fmla="*/ 6725328 h 14865394"/>
              <a:gd name="connsiteX16" fmla="*/ 322319 w 12624870"/>
              <a:gd name="connsiteY16" fmla="*/ 6526503 h 14865394"/>
              <a:gd name="connsiteX17" fmla="*/ 8273867 w 12624870"/>
              <a:gd name="connsiteY17" fmla="*/ 0 h 14865394"/>
              <a:gd name="connsiteX18" fmla="*/ 3169287 w 12624870"/>
              <a:gd name="connsiteY18" fmla="*/ 14865393 h 14865394"/>
              <a:gd name="connsiteX19" fmla="*/ 0 w 12624870"/>
              <a:gd name="connsiteY19" fmla="*/ 14865394 h 14865394"/>
              <a:gd name="connsiteX20" fmla="*/ 1 w 12624870"/>
              <a:gd name="connsiteY20" fmla="*/ 7865270 h 14865394"/>
              <a:gd name="connsiteX21" fmla="*/ 464133 w 12624870"/>
              <a:gd name="connsiteY21" fmla="*/ 6744758 h 14865394"/>
              <a:gd name="connsiteX22" fmla="*/ 485511 w 12624870"/>
              <a:gd name="connsiteY22" fmla="*/ 6725328 h 14865394"/>
              <a:gd name="connsiteX23" fmla="*/ 3169287 w 12624870"/>
              <a:gd name="connsiteY23" fmla="*/ 9995099 h 14865394"/>
              <a:gd name="connsiteX24" fmla="*/ 6765526 w 12624870"/>
              <a:gd name="connsiteY24" fmla="*/ 12256718 h 14865394"/>
              <a:gd name="connsiteX25" fmla="*/ 3596240 w 12624870"/>
              <a:gd name="connsiteY25" fmla="*/ 12256718 h 14865394"/>
              <a:gd name="connsiteX26" fmla="*/ 3596240 w 12624870"/>
              <a:gd name="connsiteY26" fmla="*/ 10515277 h 14865394"/>
              <a:gd name="connsiteX27" fmla="*/ 4673321 w 12624870"/>
              <a:gd name="connsiteY27" fmla="*/ 11827536 h 14865394"/>
              <a:gd name="connsiteX28" fmla="*/ 6765525 w 12624870"/>
              <a:gd name="connsiteY28" fmla="*/ 10110288 h 14865394"/>
              <a:gd name="connsiteX29" fmla="*/ 10421889 w 12624870"/>
              <a:gd name="connsiteY29" fmla="*/ 13415741 h 14865394"/>
              <a:gd name="connsiteX30" fmla="*/ 7252603 w 12624870"/>
              <a:gd name="connsiteY30" fmla="*/ 13415741 h 14865394"/>
              <a:gd name="connsiteX31" fmla="*/ 7252603 w 12624870"/>
              <a:gd name="connsiteY31" fmla="*/ 9710503 h 14865394"/>
              <a:gd name="connsiteX32" fmla="*/ 10421888 w 12624870"/>
              <a:gd name="connsiteY32" fmla="*/ 7109205 h 1486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624870" h="14865394">
                <a:moveTo>
                  <a:pt x="12624870" y="5301032"/>
                </a:moveTo>
                <a:lnTo>
                  <a:pt x="10421888" y="7109205"/>
                </a:lnTo>
                <a:lnTo>
                  <a:pt x="10421888" y="6415617"/>
                </a:lnTo>
                <a:cubicBezTo>
                  <a:pt x="10421888" y="5540444"/>
                  <a:pt x="9712419" y="4830975"/>
                  <a:pt x="8837245" y="4830975"/>
                </a:cubicBezTo>
                <a:cubicBezTo>
                  <a:pt x="7962070" y="4830975"/>
                  <a:pt x="7252601" y="5540444"/>
                  <a:pt x="7252603" y="6415617"/>
                </a:cubicBezTo>
                <a:lnTo>
                  <a:pt x="7252603" y="9710503"/>
                </a:lnTo>
                <a:lnTo>
                  <a:pt x="6765525" y="10110288"/>
                </a:lnTo>
                <a:lnTo>
                  <a:pt x="6765526" y="5256594"/>
                </a:lnTo>
                <a:cubicBezTo>
                  <a:pt x="6765526" y="4381420"/>
                  <a:pt x="6056057" y="3671952"/>
                  <a:pt x="5180883" y="3671952"/>
                </a:cubicBezTo>
                <a:cubicBezTo>
                  <a:pt x="4305709" y="3671952"/>
                  <a:pt x="3596240" y="4381420"/>
                  <a:pt x="3596240" y="5256595"/>
                </a:cubicBezTo>
                <a:lnTo>
                  <a:pt x="3596240" y="10515277"/>
                </a:lnTo>
                <a:lnTo>
                  <a:pt x="3169287" y="9995099"/>
                </a:lnTo>
                <a:lnTo>
                  <a:pt x="3169287" y="7865270"/>
                </a:lnTo>
                <a:cubicBezTo>
                  <a:pt x="3169287" y="6990096"/>
                  <a:pt x="2459819" y="6280627"/>
                  <a:pt x="1584644" y="6280627"/>
                </a:cubicBezTo>
                <a:cubicBezTo>
                  <a:pt x="1201756" y="6280627"/>
                  <a:pt x="850584" y="6416424"/>
                  <a:pt x="576664" y="6642483"/>
                </a:cubicBezTo>
                <a:lnTo>
                  <a:pt x="485511" y="6725328"/>
                </a:lnTo>
                <a:lnTo>
                  <a:pt x="322319" y="6526503"/>
                </a:lnTo>
                <a:lnTo>
                  <a:pt x="8273867" y="0"/>
                </a:lnTo>
                <a:close/>
                <a:moveTo>
                  <a:pt x="3169287" y="14865393"/>
                </a:moveTo>
                <a:lnTo>
                  <a:pt x="0" y="14865394"/>
                </a:lnTo>
                <a:lnTo>
                  <a:pt x="1" y="7865270"/>
                </a:lnTo>
                <a:cubicBezTo>
                  <a:pt x="1" y="7427683"/>
                  <a:pt x="177368" y="7031522"/>
                  <a:pt x="464133" y="6744758"/>
                </a:cubicBezTo>
                <a:lnTo>
                  <a:pt x="485511" y="6725328"/>
                </a:lnTo>
                <a:lnTo>
                  <a:pt x="3169287" y="9995099"/>
                </a:lnTo>
                <a:close/>
                <a:moveTo>
                  <a:pt x="6765526" y="12256718"/>
                </a:moveTo>
                <a:lnTo>
                  <a:pt x="3596240" y="12256718"/>
                </a:lnTo>
                <a:lnTo>
                  <a:pt x="3596240" y="10515277"/>
                </a:lnTo>
                <a:lnTo>
                  <a:pt x="4673321" y="11827536"/>
                </a:lnTo>
                <a:lnTo>
                  <a:pt x="6765525" y="10110288"/>
                </a:lnTo>
                <a:close/>
                <a:moveTo>
                  <a:pt x="10421889" y="13415741"/>
                </a:moveTo>
                <a:lnTo>
                  <a:pt x="7252603" y="13415741"/>
                </a:lnTo>
                <a:lnTo>
                  <a:pt x="7252603" y="9710503"/>
                </a:lnTo>
                <a:lnTo>
                  <a:pt x="10421888" y="7109205"/>
                </a:lnTo>
                <a:close/>
              </a:path>
            </a:pathLst>
          </a:cu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6" name="Rectangle: Rounded Corners 5">
            <a:extLst>
              <a:ext uri="{FF2B5EF4-FFF2-40B4-BE49-F238E27FC236}">
                <a16:creationId xmlns:a16="http://schemas.microsoft.com/office/drawing/2014/main" id="{C602AB7A-41FE-B20C-E5B8-017C12E6C04B}"/>
              </a:ext>
            </a:extLst>
          </p:cNvPr>
          <p:cNvSpPr/>
          <p:nvPr/>
        </p:nvSpPr>
        <p:spPr>
          <a:xfrm rot="18537968">
            <a:off x="2905913" y="-2226576"/>
            <a:ext cx="8882537" cy="3153558"/>
          </a:xfrm>
          <a:prstGeom prst="roundRect">
            <a:avLst>
              <a:gd name="adj" fmla="val 50000"/>
            </a:avLst>
          </a:prstGeom>
          <a:noFill/>
          <a:ln w="76200">
            <a:solidFill>
              <a:srgbClr val="78C1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CEB4A90E-8CD2-404C-1E76-B5D48AA61216}"/>
              </a:ext>
            </a:extLst>
          </p:cNvPr>
          <p:cNvSpPr/>
          <p:nvPr/>
        </p:nvSpPr>
        <p:spPr>
          <a:xfrm rot="18537968">
            <a:off x="5009864" y="947317"/>
            <a:ext cx="8882537" cy="3153558"/>
          </a:xfrm>
          <a:prstGeom prst="roundRect">
            <a:avLst>
              <a:gd name="adj" fmla="val 50000"/>
            </a:avLst>
          </a:prstGeom>
          <a:noFill/>
          <a:ln w="76200">
            <a:solidFill>
              <a:srgbClr val="78C1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Rounded Corners 7">
            <a:extLst>
              <a:ext uri="{FF2B5EF4-FFF2-40B4-BE49-F238E27FC236}">
                <a16:creationId xmlns:a16="http://schemas.microsoft.com/office/drawing/2014/main" id="{05B50446-5542-3BC7-3D9F-A952C3F82A91}"/>
              </a:ext>
            </a:extLst>
          </p:cNvPr>
          <p:cNvSpPr/>
          <p:nvPr/>
        </p:nvSpPr>
        <p:spPr>
          <a:xfrm rot="18537968">
            <a:off x="9470688" y="1211107"/>
            <a:ext cx="8882537" cy="3153558"/>
          </a:xfrm>
          <a:prstGeom prst="roundRect">
            <a:avLst>
              <a:gd name="adj" fmla="val 50000"/>
            </a:avLst>
          </a:prstGeom>
          <a:noFill/>
          <a:ln w="76200">
            <a:solidFill>
              <a:srgbClr val="78C1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Imagen 5">
            <a:extLst>
              <a:ext uri="{FF2B5EF4-FFF2-40B4-BE49-F238E27FC236}">
                <a16:creationId xmlns:a16="http://schemas.microsoft.com/office/drawing/2014/main" id="{9E2DB45D-20CF-E776-A43C-7CE725E982FE}"/>
              </a:ext>
            </a:extLst>
          </p:cNvPr>
          <p:cNvPicPr>
            <a:picLocks noChangeAspect="1"/>
          </p:cNvPicPr>
          <p:nvPr/>
        </p:nvPicPr>
        <p:blipFill rotWithShape="1">
          <a:blip r:embed="rId3" cstate="screen">
            <a:alphaModFix amt="25000"/>
            <a:duotone>
              <a:schemeClr val="accent5">
                <a:shade val="45000"/>
                <a:satMod val="135000"/>
              </a:schemeClr>
              <a:prstClr val="white"/>
            </a:duotone>
            <a:extLst>
              <a:ext uri="{28A0092B-C50C-407E-A947-70E740481C1C}">
                <a14:useLocalDpi xmlns:a14="http://schemas.microsoft.com/office/drawing/2010/main"/>
              </a:ext>
            </a:extLst>
          </a:blip>
          <a:srcRect l="9970" t="5923" r="22965" b="21964"/>
          <a:stretch/>
        </p:blipFill>
        <p:spPr>
          <a:xfrm>
            <a:off x="-10674" y="-46134"/>
            <a:ext cx="12192000" cy="6950267"/>
          </a:xfrm>
          <a:prstGeom prst="rect">
            <a:avLst/>
          </a:prstGeom>
        </p:spPr>
      </p:pic>
      <p:pic>
        <p:nvPicPr>
          <p:cNvPr id="2" name="Imagen 3">
            <a:extLst>
              <a:ext uri="{FF2B5EF4-FFF2-40B4-BE49-F238E27FC236}">
                <a16:creationId xmlns:a16="http://schemas.microsoft.com/office/drawing/2014/main" id="{05D26503-4551-EA41-4656-299F5E2D8E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323" y="217486"/>
            <a:ext cx="3684762" cy="1442940"/>
          </a:xfrm>
          <a:prstGeom prst="rect">
            <a:avLst/>
          </a:prstGeom>
        </p:spPr>
      </p:pic>
      <p:sp>
        <p:nvSpPr>
          <p:cNvPr id="10" name="TextBox 9">
            <a:extLst>
              <a:ext uri="{FF2B5EF4-FFF2-40B4-BE49-F238E27FC236}">
                <a16:creationId xmlns:a16="http://schemas.microsoft.com/office/drawing/2014/main" id="{803B3048-46B6-F7D9-8355-E18FA2383A40}"/>
              </a:ext>
            </a:extLst>
          </p:cNvPr>
          <p:cNvSpPr txBox="1"/>
          <p:nvPr/>
        </p:nvSpPr>
        <p:spPr>
          <a:xfrm>
            <a:off x="229184" y="3458399"/>
            <a:ext cx="5729540" cy="1200329"/>
          </a:xfrm>
          <a:prstGeom prst="rect">
            <a:avLst/>
          </a:prstGeom>
          <a:noFill/>
        </p:spPr>
        <p:txBody>
          <a:bodyPr wrap="square" rtlCol="0">
            <a:spAutoFit/>
          </a:bodyPr>
          <a:lstStyle/>
          <a:p>
            <a:pPr>
              <a:spcBef>
                <a:spcPts val="600"/>
              </a:spcBef>
              <a:spcAft>
                <a:spcPts val="600"/>
              </a:spcAft>
            </a:pPr>
            <a:r>
              <a:rPr lang="en-GB" sz="2400" b="1" dirty="0">
                <a:solidFill>
                  <a:srgbClr val="78C1E9"/>
                </a:solidFill>
                <a:latin typeface="Arial Nova" panose="020B0504020202020204" pitchFamily="34" charset="0"/>
              </a:rPr>
              <a:t>Paleoproterozoic Zn-Pb-Ag (± Cu, Critical Metal) mineralisation in the Karrat Group, Central West Greenland</a:t>
            </a:r>
          </a:p>
        </p:txBody>
      </p:sp>
      <p:sp>
        <p:nvSpPr>
          <p:cNvPr id="4" name="TextBox 3">
            <a:extLst>
              <a:ext uri="{FF2B5EF4-FFF2-40B4-BE49-F238E27FC236}">
                <a16:creationId xmlns:a16="http://schemas.microsoft.com/office/drawing/2014/main" id="{BF907297-D07C-EC21-61E2-11D92AD80A3E}"/>
              </a:ext>
            </a:extLst>
          </p:cNvPr>
          <p:cNvSpPr txBox="1"/>
          <p:nvPr/>
        </p:nvSpPr>
        <p:spPr>
          <a:xfrm>
            <a:off x="229184" y="4713837"/>
            <a:ext cx="5585592" cy="1954381"/>
          </a:xfrm>
          <a:prstGeom prst="rect">
            <a:avLst/>
          </a:prstGeom>
          <a:noFill/>
        </p:spPr>
        <p:txBody>
          <a:bodyPr wrap="square" rtlCol="0">
            <a:spAutoFit/>
          </a:bodyPr>
          <a:lstStyle/>
          <a:p>
            <a:pPr>
              <a:spcBef>
                <a:spcPts val="600"/>
              </a:spcBef>
              <a:spcAft>
                <a:spcPts val="600"/>
              </a:spcAft>
            </a:pPr>
            <a:r>
              <a:rPr lang="en-GB" sz="1400" b="1" dirty="0">
                <a:solidFill>
                  <a:schemeClr val="bg1"/>
                </a:solidFill>
                <a:latin typeface="Arial Nova" panose="020B0504020202020204" pitchFamily="34" charset="0"/>
              </a:rPr>
              <a:t>Joshua W. Hughes</a:t>
            </a:r>
            <a:r>
              <a:rPr lang="en-GB" sz="1400" b="1" baseline="30000" dirty="0">
                <a:solidFill>
                  <a:schemeClr val="bg1"/>
                </a:solidFill>
                <a:latin typeface="Arial Nova" panose="020B0504020202020204" pitchFamily="34" charset="0"/>
              </a:rPr>
              <a:t>1</a:t>
            </a:r>
            <a:r>
              <a:rPr lang="en-GB" sz="1400" b="1" dirty="0">
                <a:solidFill>
                  <a:schemeClr val="bg1"/>
                </a:solidFill>
                <a:latin typeface="Arial Nova" panose="020B0504020202020204" pitchFamily="34" charset="0"/>
              </a:rPr>
              <a:t>*, </a:t>
            </a:r>
            <a:r>
              <a:rPr lang="en-GB" sz="1400" dirty="0">
                <a:solidFill>
                  <a:schemeClr val="bg1"/>
                </a:solidFill>
                <a:latin typeface="Arial Nova" panose="020B0504020202020204" pitchFamily="34" charset="0"/>
              </a:rPr>
              <a:t>Urpo Kuronen</a:t>
            </a:r>
            <a:r>
              <a:rPr lang="en-GB" sz="1400" baseline="30000" dirty="0">
                <a:solidFill>
                  <a:schemeClr val="bg1"/>
                </a:solidFill>
                <a:latin typeface="Arial Nova" panose="020B0504020202020204" pitchFamily="34" charset="0"/>
              </a:rPr>
              <a:t>1</a:t>
            </a:r>
            <a:r>
              <a:rPr lang="en-GB" sz="1400" dirty="0">
                <a:solidFill>
                  <a:schemeClr val="bg1"/>
                </a:solidFill>
                <a:latin typeface="Arial Nova" panose="020B0504020202020204" pitchFamily="34" charset="0"/>
              </a:rPr>
              <a:t>, Turo Ahokas</a:t>
            </a:r>
            <a:r>
              <a:rPr lang="en-GB" sz="1400" baseline="30000" dirty="0">
                <a:solidFill>
                  <a:schemeClr val="bg1"/>
                </a:solidFill>
                <a:latin typeface="Arial Nova" panose="020B0504020202020204" pitchFamily="34" charset="0"/>
              </a:rPr>
              <a:t>3</a:t>
            </a:r>
            <a:r>
              <a:rPr lang="en-GB" sz="1400" dirty="0">
                <a:solidFill>
                  <a:schemeClr val="bg1"/>
                </a:solidFill>
                <a:latin typeface="Arial Nova" panose="020B0504020202020204" pitchFamily="34" charset="0"/>
              </a:rPr>
              <a:t>, Prof. Jochen Kolb</a:t>
            </a:r>
            <a:r>
              <a:rPr lang="en-GB" sz="1400" baseline="30000" dirty="0">
                <a:solidFill>
                  <a:schemeClr val="bg1"/>
                </a:solidFill>
                <a:latin typeface="Arial Nova" panose="020B0504020202020204" pitchFamily="34" charset="0"/>
              </a:rPr>
              <a:t>2</a:t>
            </a:r>
            <a:r>
              <a:rPr lang="en-GB" sz="1400" dirty="0">
                <a:solidFill>
                  <a:schemeClr val="bg1"/>
                </a:solidFill>
                <a:latin typeface="Arial Nova" panose="020B0504020202020204" pitchFamily="34" charset="0"/>
              </a:rPr>
              <a:t>, Prof. Pierpaolo Guarnieri</a:t>
            </a:r>
            <a:r>
              <a:rPr lang="en-GB" sz="1400" baseline="30000" dirty="0">
                <a:solidFill>
                  <a:schemeClr val="bg1"/>
                </a:solidFill>
                <a:latin typeface="Arial Nova" panose="020B0504020202020204" pitchFamily="34" charset="0"/>
              </a:rPr>
              <a:t>4</a:t>
            </a:r>
            <a:r>
              <a:rPr lang="en-GB" sz="1400" dirty="0">
                <a:solidFill>
                  <a:schemeClr val="bg1"/>
                </a:solidFill>
                <a:latin typeface="Arial Nova" panose="020B0504020202020204" pitchFamily="34" charset="0"/>
              </a:rPr>
              <a:t>, Nigel Baker</a:t>
            </a:r>
            <a:r>
              <a:rPr lang="en-GB" sz="1400" baseline="30000" dirty="0">
                <a:solidFill>
                  <a:schemeClr val="bg1"/>
                </a:solidFill>
                <a:latin typeface="Arial Nova" panose="020B0504020202020204" pitchFamily="34" charset="0"/>
              </a:rPr>
              <a:t>4</a:t>
            </a:r>
            <a:r>
              <a:rPr lang="en-GB" sz="1400" dirty="0">
                <a:solidFill>
                  <a:schemeClr val="bg1"/>
                </a:solidFill>
                <a:latin typeface="Arial Nova" panose="020B0504020202020204" pitchFamily="34" charset="0"/>
              </a:rPr>
              <a:t>, Dr Bo Møller Stensgaard</a:t>
            </a:r>
            <a:r>
              <a:rPr lang="en-GB" sz="1400" baseline="30000" dirty="0">
                <a:solidFill>
                  <a:schemeClr val="bg1"/>
                </a:solidFill>
                <a:latin typeface="Arial Nova" panose="020B0504020202020204" pitchFamily="34" charset="0"/>
              </a:rPr>
              <a:t>1</a:t>
            </a:r>
            <a:r>
              <a:rPr lang="en-GB" sz="1400" dirty="0">
                <a:solidFill>
                  <a:schemeClr val="bg1"/>
                </a:solidFill>
                <a:latin typeface="Arial Nova" panose="020B0504020202020204" pitchFamily="34" charset="0"/>
              </a:rPr>
              <a:t> and Michael Eigler</a:t>
            </a:r>
            <a:r>
              <a:rPr lang="en-GB" sz="1400" baseline="30000" dirty="0">
                <a:solidFill>
                  <a:schemeClr val="bg1"/>
                </a:solidFill>
                <a:latin typeface="Arial Nova" panose="020B0504020202020204" pitchFamily="34" charset="0"/>
              </a:rPr>
              <a:t>2</a:t>
            </a:r>
          </a:p>
          <a:p>
            <a:r>
              <a:rPr lang="en-GB" sz="1200" baseline="30000" dirty="0">
                <a:solidFill>
                  <a:schemeClr val="bg1"/>
                </a:solidFill>
                <a:latin typeface="Arial Nova" panose="020B0504020202020204" pitchFamily="34" charset="0"/>
              </a:rPr>
              <a:t>1 </a:t>
            </a:r>
            <a:r>
              <a:rPr lang="en-GB" sz="1200" dirty="0">
                <a:solidFill>
                  <a:schemeClr val="bg1"/>
                </a:solidFill>
                <a:latin typeface="Arial Nova" panose="020B0504020202020204" pitchFamily="34" charset="0"/>
              </a:rPr>
              <a:t>Bluejay Mining plc, United Kingdom</a:t>
            </a:r>
          </a:p>
          <a:p>
            <a:r>
              <a:rPr lang="en-GB" sz="1200" baseline="30000" dirty="0">
                <a:solidFill>
                  <a:schemeClr val="bg1"/>
                </a:solidFill>
                <a:latin typeface="Arial Nova" panose="020B0504020202020204" pitchFamily="34" charset="0"/>
              </a:rPr>
              <a:t>2 </a:t>
            </a:r>
            <a:r>
              <a:rPr lang="en-GB" sz="1200" dirty="0">
                <a:solidFill>
                  <a:schemeClr val="bg1"/>
                </a:solidFill>
                <a:latin typeface="Arial Nova" panose="020B0504020202020204" pitchFamily="34" charset="0"/>
              </a:rPr>
              <a:t>Karlsruhe Institute of Technology, Germany</a:t>
            </a:r>
          </a:p>
          <a:p>
            <a:r>
              <a:rPr lang="en-GB" sz="1200" baseline="30000" dirty="0">
                <a:solidFill>
                  <a:schemeClr val="bg1"/>
                </a:solidFill>
                <a:latin typeface="Arial Nova" panose="020B0504020202020204" pitchFamily="34" charset="0"/>
              </a:rPr>
              <a:t>3 </a:t>
            </a:r>
            <a:r>
              <a:rPr lang="en-GB" sz="1200" dirty="0" err="1">
                <a:solidFill>
                  <a:schemeClr val="bg1"/>
                </a:solidFill>
                <a:latin typeface="Arial Nova" panose="020B0504020202020204" pitchFamily="34" charset="0"/>
              </a:rPr>
              <a:t>Astrock</a:t>
            </a:r>
            <a:r>
              <a:rPr lang="en-GB" sz="1200" dirty="0">
                <a:solidFill>
                  <a:schemeClr val="bg1"/>
                </a:solidFill>
                <a:latin typeface="Arial Nova" panose="020B0504020202020204" pitchFamily="34" charset="0"/>
              </a:rPr>
              <a:t> Oy, Finland</a:t>
            </a:r>
          </a:p>
          <a:p>
            <a:r>
              <a:rPr lang="en-GB" sz="1200" baseline="30000" dirty="0">
                <a:solidFill>
                  <a:schemeClr val="bg1"/>
                </a:solidFill>
                <a:latin typeface="Arial Nova" panose="020B0504020202020204" pitchFamily="34" charset="0"/>
              </a:rPr>
              <a:t>4</a:t>
            </a:r>
            <a:r>
              <a:rPr lang="en-GB" sz="1200" dirty="0">
                <a:solidFill>
                  <a:schemeClr val="bg1"/>
                </a:solidFill>
                <a:latin typeface="Arial Nova" panose="020B0504020202020204" pitchFamily="34" charset="0"/>
              </a:rPr>
              <a:t> Geological Survey of Denmark and </a:t>
            </a:r>
            <a:r>
              <a:rPr lang="en-GB" sz="1200" dirty="0" err="1">
                <a:solidFill>
                  <a:schemeClr val="bg1"/>
                </a:solidFill>
                <a:latin typeface="Arial Nova" panose="020B0504020202020204" pitchFamily="34" charset="0"/>
              </a:rPr>
              <a:t>Greeland</a:t>
            </a:r>
            <a:endParaRPr lang="en-GB" sz="1200" dirty="0">
              <a:solidFill>
                <a:schemeClr val="bg1"/>
              </a:solidFill>
              <a:latin typeface="Arial Nova" panose="020B0504020202020204" pitchFamily="34" charset="0"/>
            </a:endParaRPr>
          </a:p>
          <a:p>
            <a:endParaRPr lang="en-GB" sz="1200" dirty="0">
              <a:solidFill>
                <a:schemeClr val="bg1"/>
              </a:solidFill>
              <a:latin typeface="Arial Nova" panose="020B0504020202020204" pitchFamily="34" charset="0"/>
            </a:endParaRPr>
          </a:p>
          <a:p>
            <a:r>
              <a:rPr lang="en-GB" sz="1400" dirty="0">
                <a:solidFill>
                  <a:schemeClr val="bg1"/>
                </a:solidFill>
                <a:latin typeface="Arial Nova" panose="020B0504020202020204" pitchFamily="34" charset="0"/>
              </a:rPr>
              <a:t>* e-mail, joshua@bluejaymining.com </a:t>
            </a:r>
          </a:p>
        </p:txBody>
      </p:sp>
      <p:pic>
        <p:nvPicPr>
          <p:cNvPr id="16" name="Picture 15" descr="A green and white logo&#10;&#10;Description automatically generated">
            <a:extLst>
              <a:ext uri="{FF2B5EF4-FFF2-40B4-BE49-F238E27FC236}">
                <a16:creationId xmlns:a16="http://schemas.microsoft.com/office/drawing/2014/main" id="{541F75B5-A71D-049C-D82D-52819750E497}"/>
              </a:ext>
            </a:extLst>
          </p:cNvPr>
          <p:cNvPicPr>
            <a:picLocks noChangeAspect="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53397" y="4639422"/>
            <a:ext cx="2739489" cy="2739489"/>
          </a:xfrm>
          <a:prstGeom prst="rect">
            <a:avLst/>
          </a:prstGeom>
        </p:spPr>
      </p:pic>
    </p:spTree>
    <p:extLst>
      <p:ext uri="{BB962C8B-B14F-4D97-AF65-F5344CB8AC3E}">
        <p14:creationId xmlns:p14="http://schemas.microsoft.com/office/powerpoint/2010/main" val="187416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repeatCount="indefinite" accel="50000" decel="50000" autoRev="1" fill="hold" nodeType="clickEffect">
                                  <p:stCondLst>
                                    <p:cond delay="0"/>
                                  </p:stCondLst>
                                  <p:childTnLst>
                                    <p:animMotion origin="layout" path="M 0.31028 -0.00255 L -0.1767 -0.00116 " pathEditMode="relative" rAng="0" ptsTypes="AA">
                                      <p:cBhvr>
                                        <p:cTn id="6" dur="6000" fill="hold"/>
                                        <p:tgtEl>
                                          <p:spTgt spid="5"/>
                                        </p:tgtEl>
                                        <p:attrNameLst>
                                          <p:attrName>ppt_x</p:attrName>
                                          <p:attrName>ppt_y</p:attrName>
                                        </p:attrNameLst>
                                      </p:cBhvr>
                                      <p:rCtr x="-24349"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large rocky island with a mountain in the background&#10;&#10;Description automatically generated">
            <a:extLst>
              <a:ext uri="{FF2B5EF4-FFF2-40B4-BE49-F238E27FC236}">
                <a16:creationId xmlns:a16="http://schemas.microsoft.com/office/drawing/2014/main" id="{2F69E7FE-CC14-30DF-759D-94B816E6720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82C175C-A29E-C3E8-AA4B-BE7AB2433055}"/>
              </a:ext>
            </a:extLst>
          </p:cNvPr>
          <p:cNvSpPr txBox="1"/>
          <p:nvPr/>
        </p:nvSpPr>
        <p:spPr>
          <a:xfrm>
            <a:off x="211015" y="225083"/>
            <a:ext cx="4403000" cy="830997"/>
          </a:xfrm>
          <a:prstGeom prst="rect">
            <a:avLst/>
          </a:prstGeom>
          <a:noFill/>
        </p:spPr>
        <p:txBody>
          <a:bodyPr wrap="none" rtlCol="0">
            <a:spAutoFit/>
          </a:bodyPr>
          <a:lstStyle/>
          <a:p>
            <a:r>
              <a:rPr lang="en-GB" sz="2400" dirty="0">
                <a:latin typeface="Arial Nova" panose="020B0504020202020204" pitchFamily="34" charset="0"/>
              </a:rPr>
              <a:t>Nearest town: </a:t>
            </a:r>
          </a:p>
          <a:p>
            <a:r>
              <a:rPr lang="en-GB" sz="2400" dirty="0" err="1">
                <a:latin typeface="Arial Nova" panose="020B0504020202020204" pitchFamily="34" charset="0"/>
              </a:rPr>
              <a:t>Uummannaq</a:t>
            </a:r>
            <a:r>
              <a:rPr lang="en-GB" sz="2400" dirty="0">
                <a:latin typeface="Arial Nova" panose="020B0504020202020204" pitchFamily="34" charset="0"/>
              </a:rPr>
              <a:t> (population 1400)</a:t>
            </a:r>
          </a:p>
        </p:txBody>
      </p:sp>
    </p:spTree>
    <p:extLst>
      <p:ext uri="{BB962C8B-B14F-4D97-AF65-F5344CB8AC3E}">
        <p14:creationId xmlns:p14="http://schemas.microsoft.com/office/powerpoint/2010/main" val="473345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large rocky island with a mountain in the background&#10;&#10;Description automatically generated">
            <a:extLst>
              <a:ext uri="{FF2B5EF4-FFF2-40B4-BE49-F238E27FC236}">
                <a16:creationId xmlns:a16="http://schemas.microsoft.com/office/drawing/2014/main" id="{2F69E7FE-CC14-30DF-759D-94B816E6720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82C175C-A29E-C3E8-AA4B-BE7AB2433055}"/>
              </a:ext>
            </a:extLst>
          </p:cNvPr>
          <p:cNvSpPr txBox="1"/>
          <p:nvPr/>
        </p:nvSpPr>
        <p:spPr>
          <a:xfrm>
            <a:off x="211015" y="225083"/>
            <a:ext cx="5014130" cy="1200329"/>
          </a:xfrm>
          <a:prstGeom prst="rect">
            <a:avLst/>
          </a:prstGeom>
          <a:noFill/>
        </p:spPr>
        <p:txBody>
          <a:bodyPr wrap="none" rtlCol="0">
            <a:spAutoFit/>
          </a:bodyPr>
          <a:lstStyle/>
          <a:p>
            <a:r>
              <a:rPr lang="en-GB" sz="2400" dirty="0">
                <a:latin typeface="Arial Nova" panose="020B0504020202020204" pitchFamily="34" charset="0"/>
              </a:rPr>
              <a:t>Nearest town:</a:t>
            </a:r>
          </a:p>
          <a:p>
            <a:r>
              <a:rPr lang="en-GB" sz="2400" dirty="0" err="1">
                <a:latin typeface="Arial Nova" panose="020B0504020202020204" pitchFamily="34" charset="0"/>
              </a:rPr>
              <a:t>Uummannaq</a:t>
            </a:r>
            <a:r>
              <a:rPr lang="en-GB" sz="2400" dirty="0">
                <a:latin typeface="Arial Nova" panose="020B0504020202020204" pitchFamily="34" charset="0"/>
              </a:rPr>
              <a:t> (population 1400)</a:t>
            </a:r>
          </a:p>
          <a:p>
            <a:r>
              <a:rPr lang="en-GB" sz="2400" dirty="0">
                <a:latin typeface="Arial Nova" panose="020B0504020202020204" pitchFamily="34" charset="0"/>
              </a:rPr>
              <a:t>&gt;&gt; The official home of Santa Claus</a:t>
            </a:r>
          </a:p>
        </p:txBody>
      </p:sp>
      <p:pic>
        <p:nvPicPr>
          <p:cNvPr id="18" name="Picture 17" descr="A sign with a santa claus on it&#10;&#10;Description automatically generated">
            <a:extLst>
              <a:ext uri="{FF2B5EF4-FFF2-40B4-BE49-F238E27FC236}">
                <a16:creationId xmlns:a16="http://schemas.microsoft.com/office/drawing/2014/main" id="{89FAA8C6-1FD1-668C-15CE-1CD5AC758E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3652" y="2034011"/>
            <a:ext cx="5764234" cy="4412973"/>
          </a:xfrm>
          <a:prstGeom prst="rect">
            <a:avLst/>
          </a:prstGeom>
          <a:ln w="28575">
            <a:solidFill>
              <a:schemeClr val="bg1"/>
            </a:solidFill>
          </a:ln>
        </p:spPr>
      </p:pic>
      <p:pic>
        <p:nvPicPr>
          <p:cNvPr id="3" name="Picture 2" descr="A person standing in front of a red post box&#10;&#10;Description automatically generated">
            <a:extLst>
              <a:ext uri="{FF2B5EF4-FFF2-40B4-BE49-F238E27FC236}">
                <a16:creationId xmlns:a16="http://schemas.microsoft.com/office/drawing/2014/main" id="{B2563BC3-06AE-61EC-F2B4-409D194429C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10890" y="277992"/>
            <a:ext cx="3392945" cy="6168992"/>
          </a:xfrm>
          <a:prstGeom prst="rect">
            <a:avLst/>
          </a:prstGeom>
          <a:ln w="28575">
            <a:solidFill>
              <a:schemeClr val="bg1"/>
            </a:solidFill>
          </a:ln>
        </p:spPr>
      </p:pic>
    </p:spTree>
    <p:extLst>
      <p:ext uri="{BB962C8B-B14F-4D97-AF65-F5344CB8AC3E}">
        <p14:creationId xmlns:p14="http://schemas.microsoft.com/office/powerpoint/2010/main" val="3532346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large rocky island with a mountain in the background&#10;&#10;Description automatically generated">
            <a:extLst>
              <a:ext uri="{FF2B5EF4-FFF2-40B4-BE49-F238E27FC236}">
                <a16:creationId xmlns:a16="http://schemas.microsoft.com/office/drawing/2014/main" id="{2F69E7FE-CC14-30DF-759D-94B816E6720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82C175C-A29E-C3E8-AA4B-BE7AB2433055}"/>
              </a:ext>
            </a:extLst>
          </p:cNvPr>
          <p:cNvSpPr txBox="1"/>
          <p:nvPr/>
        </p:nvSpPr>
        <p:spPr>
          <a:xfrm>
            <a:off x="211015" y="225083"/>
            <a:ext cx="5014130" cy="1200329"/>
          </a:xfrm>
          <a:prstGeom prst="rect">
            <a:avLst/>
          </a:prstGeom>
          <a:noFill/>
        </p:spPr>
        <p:txBody>
          <a:bodyPr wrap="none" rtlCol="0">
            <a:spAutoFit/>
          </a:bodyPr>
          <a:lstStyle/>
          <a:p>
            <a:r>
              <a:rPr lang="en-GB" sz="2400" dirty="0">
                <a:latin typeface="Arial Nova" panose="020B0504020202020204" pitchFamily="34" charset="0"/>
              </a:rPr>
              <a:t>Nearest town:</a:t>
            </a:r>
          </a:p>
          <a:p>
            <a:r>
              <a:rPr lang="en-GB" sz="2400" dirty="0" err="1">
                <a:latin typeface="Arial Nova" panose="020B0504020202020204" pitchFamily="34" charset="0"/>
              </a:rPr>
              <a:t>Uummannaq</a:t>
            </a:r>
            <a:r>
              <a:rPr lang="en-GB" sz="2400" dirty="0">
                <a:latin typeface="Arial Nova" panose="020B0504020202020204" pitchFamily="34" charset="0"/>
              </a:rPr>
              <a:t> (population 1400)</a:t>
            </a:r>
          </a:p>
          <a:p>
            <a:r>
              <a:rPr lang="en-GB" sz="2400" dirty="0">
                <a:latin typeface="Arial Nova" panose="020B0504020202020204" pitchFamily="34" charset="0"/>
              </a:rPr>
              <a:t>&gt;&gt; The official home of Santa Claus</a:t>
            </a:r>
          </a:p>
        </p:txBody>
      </p:sp>
      <p:pic>
        <p:nvPicPr>
          <p:cNvPr id="4" name="Picture 3" descr="A plane flying over a snowy forest&#10;&#10;Description automatically generated">
            <a:extLst>
              <a:ext uri="{FF2B5EF4-FFF2-40B4-BE49-F238E27FC236}">
                <a16:creationId xmlns:a16="http://schemas.microsoft.com/office/drawing/2014/main" id="{59868D34-5493-D13F-EDD8-F5E948A3B4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5925" y="164444"/>
            <a:ext cx="9740150" cy="6529111"/>
          </a:xfrm>
          <a:prstGeom prst="rect">
            <a:avLst/>
          </a:prstGeom>
          <a:ln w="19050">
            <a:solidFill>
              <a:schemeClr val="bg1"/>
            </a:solidFill>
          </a:ln>
        </p:spPr>
      </p:pic>
    </p:spTree>
    <p:extLst>
      <p:ext uri="{BB962C8B-B14F-4D97-AF65-F5344CB8AC3E}">
        <p14:creationId xmlns:p14="http://schemas.microsoft.com/office/powerpoint/2010/main" val="580969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6543A6-B54B-2BD6-ED2A-600D7567EB5A}"/>
              </a:ext>
            </a:extLst>
          </p:cNvPr>
          <p:cNvSpPr/>
          <p:nvPr/>
        </p:nvSpPr>
        <p:spPr>
          <a:xfrm>
            <a:off x="79915" y="46048"/>
            <a:ext cx="677577" cy="6742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2">
            <a:extLst>
              <a:ext uri="{FF2B5EF4-FFF2-40B4-BE49-F238E27FC236}">
                <a16:creationId xmlns:a16="http://schemas.microsoft.com/office/drawing/2014/main" id="{E4993881-9ACE-9143-8830-DD13071F41BE}"/>
              </a:ext>
            </a:extLst>
          </p:cNvPr>
          <p:cNvPicPr>
            <a:picLocks noChangeAspect="1" noChangeArrowheads="1"/>
          </p:cNvPicPr>
          <p:nvPr/>
        </p:nvPicPr>
        <p:blipFill rotWithShape="1">
          <a:blip r:embed="rId2" cstate="screen">
            <a:clrChange>
              <a:clrFrom>
                <a:srgbClr val="E7F4FC"/>
              </a:clrFrom>
              <a:clrTo>
                <a:srgbClr val="E7F4FC">
                  <a:alpha val="0"/>
                </a:srgbClr>
              </a:clrTo>
            </a:clrChange>
            <a:extLst>
              <a:ext uri="{28A0092B-C50C-407E-A947-70E740481C1C}">
                <a14:useLocalDpi xmlns:a14="http://schemas.microsoft.com/office/drawing/2010/main"/>
              </a:ext>
            </a:extLst>
          </a:blip>
          <a:srcRect/>
          <a:stretch/>
        </p:blipFill>
        <p:spPr bwMode="auto">
          <a:xfrm>
            <a:off x="6287004" y="431726"/>
            <a:ext cx="4572750" cy="4856196"/>
          </a:xfrm>
          <a:prstGeom prst="rect">
            <a:avLst/>
          </a:prstGeom>
          <a:solidFill>
            <a:schemeClr val="accent5">
              <a:lumMod val="40000"/>
              <a:lumOff val="60000"/>
            </a:schemeClr>
          </a:solidFill>
          <a:ln w="9525">
            <a:noFill/>
            <a:miter lim="800000"/>
            <a:headEnd/>
            <a:tailEnd/>
          </a:ln>
          <a:effectLst/>
        </p:spPr>
      </p:pic>
      <p:pic>
        <p:nvPicPr>
          <p:cNvPr id="7" name="Picture 1">
            <a:extLst>
              <a:ext uri="{FF2B5EF4-FFF2-40B4-BE49-F238E27FC236}">
                <a16:creationId xmlns:a16="http://schemas.microsoft.com/office/drawing/2014/main" id="{33C33DB8-4319-806B-0BC5-64C96535A0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9348" y="431726"/>
            <a:ext cx="4440910" cy="5421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a:extLst>
              <a:ext uri="{FF2B5EF4-FFF2-40B4-BE49-F238E27FC236}">
                <a16:creationId xmlns:a16="http://schemas.microsoft.com/office/drawing/2014/main" id="{78B29087-EA3E-0931-4466-6F272339036C}"/>
              </a:ext>
            </a:extLst>
          </p:cNvPr>
          <p:cNvSpPr/>
          <p:nvPr/>
        </p:nvSpPr>
        <p:spPr>
          <a:xfrm rot="1200288">
            <a:off x="2919476" y="2105551"/>
            <a:ext cx="1008112" cy="64807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37629DC-01D3-1232-F006-ABE64FB205A0}"/>
              </a:ext>
            </a:extLst>
          </p:cNvPr>
          <p:cNvSpPr/>
          <p:nvPr/>
        </p:nvSpPr>
        <p:spPr>
          <a:xfrm>
            <a:off x="1772824" y="2413052"/>
            <a:ext cx="720080" cy="47692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EC858D8-7300-9EAC-5209-FCE1BC2EAAFC}"/>
              </a:ext>
            </a:extLst>
          </p:cNvPr>
          <p:cNvSpPr txBox="1"/>
          <p:nvPr/>
        </p:nvSpPr>
        <p:spPr>
          <a:xfrm>
            <a:off x="3380554" y="2726836"/>
            <a:ext cx="964613" cy="369332"/>
          </a:xfrm>
          <a:prstGeom prst="rect">
            <a:avLst/>
          </a:prstGeom>
          <a:noFill/>
        </p:spPr>
        <p:txBody>
          <a:bodyPr wrap="square" rtlCol="0">
            <a:spAutoFit/>
          </a:bodyPr>
          <a:lstStyle/>
          <a:p>
            <a:r>
              <a:rPr lang="da-DK" dirty="0" err="1">
                <a:solidFill>
                  <a:srgbClr val="FF0000"/>
                </a:solidFill>
              </a:rPr>
              <a:t>Piling</a:t>
            </a:r>
            <a:endParaRPr lang="en-US" dirty="0">
              <a:solidFill>
                <a:srgbClr val="FF0000"/>
              </a:solidFill>
            </a:endParaRPr>
          </a:p>
        </p:txBody>
      </p:sp>
      <p:sp>
        <p:nvSpPr>
          <p:cNvPr id="12" name="TextBox 11">
            <a:extLst>
              <a:ext uri="{FF2B5EF4-FFF2-40B4-BE49-F238E27FC236}">
                <a16:creationId xmlns:a16="http://schemas.microsoft.com/office/drawing/2014/main" id="{8DCBC672-3267-C2F2-3941-E95BDB2B2DF7}"/>
              </a:ext>
            </a:extLst>
          </p:cNvPr>
          <p:cNvSpPr txBox="1"/>
          <p:nvPr/>
        </p:nvSpPr>
        <p:spPr>
          <a:xfrm>
            <a:off x="1887928" y="2859824"/>
            <a:ext cx="1168992" cy="369332"/>
          </a:xfrm>
          <a:prstGeom prst="rect">
            <a:avLst/>
          </a:prstGeom>
          <a:noFill/>
        </p:spPr>
        <p:txBody>
          <a:bodyPr wrap="square" rtlCol="0">
            <a:spAutoFit/>
          </a:bodyPr>
          <a:lstStyle/>
          <a:p>
            <a:r>
              <a:rPr lang="da-DK" dirty="0" err="1">
                <a:solidFill>
                  <a:srgbClr val="FF0000"/>
                </a:solidFill>
              </a:rPr>
              <a:t>Penrhyn</a:t>
            </a:r>
            <a:endParaRPr lang="en-US" dirty="0">
              <a:solidFill>
                <a:srgbClr val="FF0000"/>
              </a:solidFill>
            </a:endParaRPr>
          </a:p>
        </p:txBody>
      </p:sp>
      <p:sp>
        <p:nvSpPr>
          <p:cNvPr id="13" name="Speech Bubble: Rectangle 12">
            <a:extLst>
              <a:ext uri="{FF2B5EF4-FFF2-40B4-BE49-F238E27FC236}">
                <a16:creationId xmlns:a16="http://schemas.microsoft.com/office/drawing/2014/main" id="{A9E72F27-C061-58B6-507E-7ED95A2CC838}"/>
              </a:ext>
            </a:extLst>
          </p:cNvPr>
          <p:cNvSpPr/>
          <p:nvPr/>
        </p:nvSpPr>
        <p:spPr>
          <a:xfrm flipH="1">
            <a:off x="6048728" y="3941107"/>
            <a:ext cx="1155127" cy="523220"/>
          </a:xfrm>
          <a:prstGeom prst="wedgeRectCallout">
            <a:avLst>
              <a:gd name="adj1" fmla="val -223959"/>
              <a:gd name="adj2" fmla="val -96979"/>
            </a:avLst>
          </a:prstGeom>
          <a:solidFill>
            <a:schemeClr val="bg1"/>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Speech Bubble: Rectangle 13">
            <a:extLst>
              <a:ext uri="{FF2B5EF4-FFF2-40B4-BE49-F238E27FC236}">
                <a16:creationId xmlns:a16="http://schemas.microsoft.com/office/drawing/2014/main" id="{705A1ADF-5B33-C849-E345-8EF267B1B23F}"/>
              </a:ext>
            </a:extLst>
          </p:cNvPr>
          <p:cNvSpPr/>
          <p:nvPr/>
        </p:nvSpPr>
        <p:spPr>
          <a:xfrm flipH="1">
            <a:off x="6048728" y="3259722"/>
            <a:ext cx="1155127" cy="577462"/>
          </a:xfrm>
          <a:prstGeom prst="wedgeRectCallout">
            <a:avLst>
              <a:gd name="adj1" fmla="val -210290"/>
              <a:gd name="adj2" fmla="val -26038"/>
            </a:avLst>
          </a:prstGeom>
          <a:solidFill>
            <a:schemeClr val="bg1"/>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43488A08-1353-5F19-6831-A3A773626AFF}"/>
              </a:ext>
            </a:extLst>
          </p:cNvPr>
          <p:cNvSpPr txBox="1"/>
          <p:nvPr/>
        </p:nvSpPr>
        <p:spPr>
          <a:xfrm flipH="1">
            <a:off x="5882713" y="3317620"/>
            <a:ext cx="1505506" cy="461665"/>
          </a:xfrm>
          <a:prstGeom prst="rect">
            <a:avLst/>
          </a:prstGeom>
          <a:noFill/>
        </p:spPr>
        <p:txBody>
          <a:bodyPr wrap="square" rtlCol="0">
            <a:spAutoFit/>
          </a:bodyPr>
          <a:lstStyle/>
          <a:p>
            <a:pPr algn="ctr"/>
            <a:r>
              <a:rPr lang="en-GB" sz="1200" i="1" dirty="0">
                <a:solidFill>
                  <a:srgbClr val="002060"/>
                </a:solidFill>
                <a:latin typeface="Arial Nova" panose="020B0504020202020204" pitchFamily="34" charset="0"/>
              </a:rPr>
              <a:t>Kangerluarsuk </a:t>
            </a:r>
          </a:p>
          <a:p>
            <a:pPr algn="ctr"/>
            <a:r>
              <a:rPr lang="en-GB" sz="1200" i="1" dirty="0">
                <a:solidFill>
                  <a:srgbClr val="002060"/>
                </a:solidFill>
                <a:latin typeface="Arial Nova" panose="020B0504020202020204" pitchFamily="34" charset="0"/>
              </a:rPr>
              <a:t>Project</a:t>
            </a:r>
          </a:p>
        </p:txBody>
      </p:sp>
      <p:sp>
        <p:nvSpPr>
          <p:cNvPr id="16" name="TextBox 15">
            <a:extLst>
              <a:ext uri="{FF2B5EF4-FFF2-40B4-BE49-F238E27FC236}">
                <a16:creationId xmlns:a16="http://schemas.microsoft.com/office/drawing/2014/main" id="{EBF260F6-4CDA-1877-BE12-EC94BA56F925}"/>
              </a:ext>
            </a:extLst>
          </p:cNvPr>
          <p:cNvSpPr txBox="1"/>
          <p:nvPr/>
        </p:nvSpPr>
        <p:spPr>
          <a:xfrm flipH="1">
            <a:off x="6032236" y="3960250"/>
            <a:ext cx="1155126" cy="461665"/>
          </a:xfrm>
          <a:prstGeom prst="rect">
            <a:avLst/>
          </a:prstGeom>
          <a:noFill/>
        </p:spPr>
        <p:txBody>
          <a:bodyPr wrap="square" rtlCol="0">
            <a:spAutoFit/>
          </a:bodyPr>
          <a:lstStyle/>
          <a:p>
            <a:pPr algn="ctr"/>
            <a:r>
              <a:rPr lang="en-GB" sz="1200" i="1" dirty="0">
                <a:solidFill>
                  <a:srgbClr val="002060"/>
                </a:solidFill>
                <a:latin typeface="Arial Nova" panose="020B0504020202020204" pitchFamily="34" charset="0"/>
              </a:rPr>
              <a:t>Black Angel Mine</a:t>
            </a:r>
          </a:p>
        </p:txBody>
      </p:sp>
      <p:sp>
        <p:nvSpPr>
          <p:cNvPr id="17" name="5-Point Star 11">
            <a:extLst>
              <a:ext uri="{FF2B5EF4-FFF2-40B4-BE49-F238E27FC236}">
                <a16:creationId xmlns:a16="http://schemas.microsoft.com/office/drawing/2014/main" id="{40C661B4-38F6-F3AF-4AC3-0443C0372AC7}"/>
              </a:ext>
            </a:extLst>
          </p:cNvPr>
          <p:cNvSpPr/>
          <p:nvPr/>
        </p:nvSpPr>
        <p:spPr>
          <a:xfrm>
            <a:off x="9268465" y="3630049"/>
            <a:ext cx="159341" cy="138351"/>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5-Point Star 11">
            <a:extLst>
              <a:ext uri="{FF2B5EF4-FFF2-40B4-BE49-F238E27FC236}">
                <a16:creationId xmlns:a16="http://schemas.microsoft.com/office/drawing/2014/main" id="{2FAB29A4-2B93-B2D3-6066-EE63D45FB072}"/>
              </a:ext>
            </a:extLst>
          </p:cNvPr>
          <p:cNvSpPr/>
          <p:nvPr/>
        </p:nvSpPr>
        <p:spPr>
          <a:xfrm>
            <a:off x="9112448" y="3354083"/>
            <a:ext cx="159341" cy="138351"/>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 name="5-Point Star 11">
            <a:extLst>
              <a:ext uri="{FF2B5EF4-FFF2-40B4-BE49-F238E27FC236}">
                <a16:creationId xmlns:a16="http://schemas.microsoft.com/office/drawing/2014/main" id="{D293F2FB-00B0-9297-DA06-DA0285723B3D}"/>
              </a:ext>
            </a:extLst>
          </p:cNvPr>
          <p:cNvSpPr/>
          <p:nvPr/>
        </p:nvSpPr>
        <p:spPr>
          <a:xfrm>
            <a:off x="9112448" y="3290952"/>
            <a:ext cx="159341" cy="138351"/>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0" name="5-Point Star 11">
            <a:extLst>
              <a:ext uri="{FF2B5EF4-FFF2-40B4-BE49-F238E27FC236}">
                <a16:creationId xmlns:a16="http://schemas.microsoft.com/office/drawing/2014/main" id="{BA3BD761-87D4-4C69-5DC1-FD811B792F95}"/>
              </a:ext>
            </a:extLst>
          </p:cNvPr>
          <p:cNvSpPr/>
          <p:nvPr/>
        </p:nvSpPr>
        <p:spPr>
          <a:xfrm>
            <a:off x="9335653" y="3630049"/>
            <a:ext cx="159341" cy="138351"/>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1" name="5-Point Star 11">
            <a:extLst>
              <a:ext uri="{FF2B5EF4-FFF2-40B4-BE49-F238E27FC236}">
                <a16:creationId xmlns:a16="http://schemas.microsoft.com/office/drawing/2014/main" id="{B2FFB9A4-AD9B-32B8-6E1B-B29A9F8BD02B}"/>
              </a:ext>
            </a:extLst>
          </p:cNvPr>
          <p:cNvSpPr/>
          <p:nvPr/>
        </p:nvSpPr>
        <p:spPr>
          <a:xfrm>
            <a:off x="8502162" y="4874026"/>
            <a:ext cx="75263" cy="76044"/>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endParaRPr>
          </a:p>
        </p:txBody>
      </p:sp>
      <p:sp>
        <p:nvSpPr>
          <p:cNvPr id="22" name="5-Point Star 11">
            <a:extLst>
              <a:ext uri="{FF2B5EF4-FFF2-40B4-BE49-F238E27FC236}">
                <a16:creationId xmlns:a16="http://schemas.microsoft.com/office/drawing/2014/main" id="{7CBE9C0B-65DD-C938-28E0-88B13B7F4C39}"/>
              </a:ext>
            </a:extLst>
          </p:cNvPr>
          <p:cNvSpPr/>
          <p:nvPr/>
        </p:nvSpPr>
        <p:spPr>
          <a:xfrm>
            <a:off x="8934448" y="4056799"/>
            <a:ext cx="159341" cy="138351"/>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3" name="5-Point Star 11">
            <a:extLst>
              <a:ext uri="{FF2B5EF4-FFF2-40B4-BE49-F238E27FC236}">
                <a16:creationId xmlns:a16="http://schemas.microsoft.com/office/drawing/2014/main" id="{C20FA1FF-8566-BD79-6A61-ABBE99F9F52B}"/>
              </a:ext>
            </a:extLst>
          </p:cNvPr>
          <p:cNvSpPr/>
          <p:nvPr/>
        </p:nvSpPr>
        <p:spPr>
          <a:xfrm>
            <a:off x="8967877" y="3862517"/>
            <a:ext cx="159341" cy="138351"/>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5-Point Star 11">
            <a:extLst>
              <a:ext uri="{FF2B5EF4-FFF2-40B4-BE49-F238E27FC236}">
                <a16:creationId xmlns:a16="http://schemas.microsoft.com/office/drawing/2014/main" id="{80D2685F-43F4-390A-81D7-9D2E98DDE55A}"/>
              </a:ext>
            </a:extLst>
          </p:cNvPr>
          <p:cNvSpPr/>
          <p:nvPr/>
        </p:nvSpPr>
        <p:spPr>
          <a:xfrm>
            <a:off x="9454390" y="3676351"/>
            <a:ext cx="159341" cy="138351"/>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5" name="5-Point Star 11">
            <a:extLst>
              <a:ext uri="{FF2B5EF4-FFF2-40B4-BE49-F238E27FC236}">
                <a16:creationId xmlns:a16="http://schemas.microsoft.com/office/drawing/2014/main" id="{C910FD28-69BD-81DD-37D1-9E0E4239E1B4}"/>
              </a:ext>
            </a:extLst>
          </p:cNvPr>
          <p:cNvSpPr/>
          <p:nvPr/>
        </p:nvSpPr>
        <p:spPr>
          <a:xfrm>
            <a:off x="8967877" y="3431836"/>
            <a:ext cx="159341" cy="138351"/>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 name="5-Point Star 11">
            <a:extLst>
              <a:ext uri="{FF2B5EF4-FFF2-40B4-BE49-F238E27FC236}">
                <a16:creationId xmlns:a16="http://schemas.microsoft.com/office/drawing/2014/main" id="{9BDC99ED-4B73-4E2E-01C2-5B3530C6914F}"/>
              </a:ext>
            </a:extLst>
          </p:cNvPr>
          <p:cNvSpPr/>
          <p:nvPr/>
        </p:nvSpPr>
        <p:spPr>
          <a:xfrm>
            <a:off x="8681203" y="3059110"/>
            <a:ext cx="159341" cy="138351"/>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 name="5-Point Star 11">
            <a:extLst>
              <a:ext uri="{FF2B5EF4-FFF2-40B4-BE49-F238E27FC236}">
                <a16:creationId xmlns:a16="http://schemas.microsoft.com/office/drawing/2014/main" id="{BCD9C88F-62EC-2FDE-824D-5BA7E842A847}"/>
              </a:ext>
            </a:extLst>
          </p:cNvPr>
          <p:cNvSpPr/>
          <p:nvPr/>
        </p:nvSpPr>
        <p:spPr>
          <a:xfrm>
            <a:off x="8190386" y="2588382"/>
            <a:ext cx="159341" cy="138351"/>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8" name="5-Point Star 11">
            <a:extLst>
              <a:ext uri="{FF2B5EF4-FFF2-40B4-BE49-F238E27FC236}">
                <a16:creationId xmlns:a16="http://schemas.microsoft.com/office/drawing/2014/main" id="{D12B735C-8EFE-DB62-AB48-630B89D2CC3E}"/>
              </a:ext>
            </a:extLst>
          </p:cNvPr>
          <p:cNvSpPr/>
          <p:nvPr/>
        </p:nvSpPr>
        <p:spPr>
          <a:xfrm>
            <a:off x="8262671" y="2651512"/>
            <a:ext cx="159341" cy="138351"/>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 name="5-Point Star 11">
            <a:extLst>
              <a:ext uri="{FF2B5EF4-FFF2-40B4-BE49-F238E27FC236}">
                <a16:creationId xmlns:a16="http://schemas.microsoft.com/office/drawing/2014/main" id="{62BBB3F2-404C-7052-E136-DB00B36868BC}"/>
              </a:ext>
            </a:extLst>
          </p:cNvPr>
          <p:cNvSpPr/>
          <p:nvPr/>
        </p:nvSpPr>
        <p:spPr>
          <a:xfrm>
            <a:off x="8203085" y="2373098"/>
            <a:ext cx="159341" cy="138351"/>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5-Point Star 11">
            <a:extLst>
              <a:ext uri="{FF2B5EF4-FFF2-40B4-BE49-F238E27FC236}">
                <a16:creationId xmlns:a16="http://schemas.microsoft.com/office/drawing/2014/main" id="{A0355D62-5ADC-E290-4BDB-5FA7135E6404}"/>
              </a:ext>
            </a:extLst>
          </p:cNvPr>
          <p:cNvSpPr/>
          <p:nvPr/>
        </p:nvSpPr>
        <p:spPr>
          <a:xfrm>
            <a:off x="7768808" y="1509578"/>
            <a:ext cx="159341" cy="138351"/>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1" name="Rectangle 30">
            <a:extLst>
              <a:ext uri="{FF2B5EF4-FFF2-40B4-BE49-F238E27FC236}">
                <a16:creationId xmlns:a16="http://schemas.microsoft.com/office/drawing/2014/main" id="{DE7F3E6F-4478-A272-E2D7-5EB91D535D26}"/>
              </a:ext>
            </a:extLst>
          </p:cNvPr>
          <p:cNvSpPr/>
          <p:nvPr/>
        </p:nvSpPr>
        <p:spPr>
          <a:xfrm>
            <a:off x="4439971" y="1727224"/>
            <a:ext cx="692819" cy="898463"/>
          </a:xfrm>
          <a:prstGeom prst="rect">
            <a:avLst/>
          </a:prstGeom>
          <a:noFill/>
          <a:ln w="19050">
            <a:solidFill>
              <a:srgbClr val="242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2" name="Straight Connector 31">
            <a:extLst>
              <a:ext uri="{FF2B5EF4-FFF2-40B4-BE49-F238E27FC236}">
                <a16:creationId xmlns:a16="http://schemas.microsoft.com/office/drawing/2014/main" id="{550F354F-A6BF-3583-5941-3FE1046992AE}"/>
              </a:ext>
            </a:extLst>
          </p:cNvPr>
          <p:cNvCxnSpPr>
            <a:cxnSpLocks/>
          </p:cNvCxnSpPr>
          <p:nvPr/>
        </p:nvCxnSpPr>
        <p:spPr>
          <a:xfrm flipV="1">
            <a:off x="4786381" y="512664"/>
            <a:ext cx="1551023" cy="121456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75A214-389C-1DCD-3C98-F08365E6662E}"/>
              </a:ext>
            </a:extLst>
          </p:cNvPr>
          <p:cNvCxnSpPr>
            <a:cxnSpLocks/>
            <a:stCxn id="31" idx="2"/>
          </p:cNvCxnSpPr>
          <p:nvPr/>
        </p:nvCxnSpPr>
        <p:spPr>
          <a:xfrm>
            <a:off x="4786381" y="2625687"/>
            <a:ext cx="1567306" cy="2605497"/>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1B9BE7ED-F86C-FB9C-9700-1B75AD1B27B4}"/>
              </a:ext>
            </a:extLst>
          </p:cNvPr>
          <p:cNvSpPr/>
          <p:nvPr/>
        </p:nvSpPr>
        <p:spPr>
          <a:xfrm rot="19894750">
            <a:off x="4193660" y="1095240"/>
            <a:ext cx="784756" cy="1534684"/>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F51CA647-FAA7-0EC8-63A1-BE40BBBB548F}"/>
              </a:ext>
            </a:extLst>
          </p:cNvPr>
          <p:cNvSpPr txBox="1"/>
          <p:nvPr/>
        </p:nvSpPr>
        <p:spPr>
          <a:xfrm rot="16200000">
            <a:off x="8786961" y="2601433"/>
            <a:ext cx="4783636" cy="577081"/>
          </a:xfrm>
          <a:prstGeom prst="rect">
            <a:avLst/>
          </a:prstGeom>
          <a:noFill/>
        </p:spPr>
        <p:txBody>
          <a:bodyPr wrap="square">
            <a:spAutoFit/>
          </a:bodyPr>
          <a:lstStyle/>
          <a:p>
            <a:pPr algn="just"/>
            <a:r>
              <a:rPr lang="en-GB" sz="1050" dirty="0">
                <a:solidFill>
                  <a:schemeClr val="bg1"/>
                </a:solidFill>
                <a:latin typeface="Arial Nova" panose="020B0504020202020204" pitchFamily="34" charset="0"/>
                <a:cs typeface="Arial" panose="020B0604020202020204" pitchFamily="34" charset="0"/>
              </a:rPr>
              <a:t>The </a:t>
            </a:r>
            <a:r>
              <a:rPr lang="en-GB" sz="1050" dirty="0" err="1">
                <a:solidFill>
                  <a:schemeClr val="bg1"/>
                </a:solidFill>
                <a:latin typeface="Arial Nova" panose="020B0504020202020204" pitchFamily="34" charset="0"/>
                <a:cs typeface="Arial" panose="020B0604020202020204" pitchFamily="34" charset="0"/>
              </a:rPr>
              <a:t>Uummannaq</a:t>
            </a:r>
            <a:r>
              <a:rPr lang="en-GB" sz="1050" dirty="0">
                <a:solidFill>
                  <a:schemeClr val="bg1"/>
                </a:solidFill>
                <a:latin typeface="Arial Nova" panose="020B0504020202020204" pitchFamily="34" charset="0"/>
                <a:cs typeface="Arial" panose="020B0604020202020204" pitchFamily="34" charset="0"/>
              </a:rPr>
              <a:t> District, Central West Greenland showing the southern portion of the Paleoproterozoic Karrat Group meta-sedimentary basin. Stars show known Zn-Pb mineral occurrences. </a:t>
            </a:r>
            <a:endParaRPr lang="en-GB" sz="1050" dirty="0">
              <a:solidFill>
                <a:schemeClr val="bg1"/>
              </a:solidFill>
              <a:latin typeface="Arial Nova" panose="020B0504020202020204" pitchFamily="34" charset="0"/>
            </a:endParaRPr>
          </a:p>
        </p:txBody>
      </p:sp>
      <p:sp>
        <p:nvSpPr>
          <p:cNvPr id="38" name="Title 1">
            <a:extLst>
              <a:ext uri="{FF2B5EF4-FFF2-40B4-BE49-F238E27FC236}">
                <a16:creationId xmlns:a16="http://schemas.microsoft.com/office/drawing/2014/main" id="{541866B4-B1F3-9D16-DF8C-3D33C3C73ACE}"/>
              </a:ext>
            </a:extLst>
          </p:cNvPr>
          <p:cNvSpPr txBox="1">
            <a:spLocks/>
          </p:cNvSpPr>
          <p:nvPr/>
        </p:nvSpPr>
        <p:spPr>
          <a:xfrm rot="16200000">
            <a:off x="-2479147" y="2802107"/>
            <a:ext cx="6641764"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endParaRPr lang="en-GB" sz="2400" b="1" dirty="0">
              <a:solidFill>
                <a:schemeClr val="bg1"/>
              </a:solidFill>
              <a:latin typeface="Arial Nova" panose="020B0504020202020204" pitchFamily="34" charset="0"/>
            </a:endParaRPr>
          </a:p>
        </p:txBody>
      </p:sp>
      <p:sp>
        <p:nvSpPr>
          <p:cNvPr id="6" name="Title 1">
            <a:extLst>
              <a:ext uri="{FF2B5EF4-FFF2-40B4-BE49-F238E27FC236}">
                <a16:creationId xmlns:a16="http://schemas.microsoft.com/office/drawing/2014/main" id="{2C64A79C-A685-2A12-7D71-AE446025E49A}"/>
              </a:ext>
            </a:extLst>
          </p:cNvPr>
          <p:cNvSpPr>
            <a:spLocks noGrp="1"/>
          </p:cNvSpPr>
          <p:nvPr>
            <p:ph type="title"/>
          </p:nvPr>
        </p:nvSpPr>
        <p:spPr>
          <a:xfrm>
            <a:off x="6287004" y="5542639"/>
            <a:ext cx="5102044" cy="1184186"/>
          </a:xfrm>
        </p:spPr>
        <p:txBody>
          <a:bodyPr>
            <a:noAutofit/>
          </a:bodyPr>
          <a:lstStyle/>
          <a:p>
            <a:r>
              <a:rPr lang="en-GB" sz="1400" dirty="0">
                <a:solidFill>
                  <a:schemeClr val="bg1"/>
                </a:solidFill>
                <a:latin typeface="Arial Nova" panose="020B0504020202020204" pitchFamily="34" charset="0"/>
              </a:rPr>
              <a:t>The </a:t>
            </a:r>
            <a:r>
              <a:rPr lang="en-GB" sz="1400" dirty="0" err="1">
                <a:solidFill>
                  <a:schemeClr val="bg1"/>
                </a:solidFill>
                <a:latin typeface="Arial Nova" panose="020B0504020202020204" pitchFamily="34" charset="0"/>
              </a:rPr>
              <a:t>Palaeoproterozoic</a:t>
            </a:r>
            <a:r>
              <a:rPr lang="en-GB" sz="1400" dirty="0">
                <a:solidFill>
                  <a:schemeClr val="bg1"/>
                </a:solidFill>
                <a:latin typeface="Arial Nova" panose="020B0504020202020204" pitchFamily="34" charset="0"/>
              </a:rPr>
              <a:t> Karrat Group, an important Zn-Pb basin. The Karrat Group correlates with the Foxe Belt in NE Canada (Penrhyn and Piling Groups). </a:t>
            </a:r>
          </a:p>
        </p:txBody>
      </p:sp>
      <p:pic>
        <p:nvPicPr>
          <p:cNvPr id="3" name="Picture 2">
            <a:extLst>
              <a:ext uri="{FF2B5EF4-FFF2-40B4-BE49-F238E27FC236}">
                <a16:creationId xmlns:a16="http://schemas.microsoft.com/office/drawing/2014/main" id="{95183CE0-3D46-339F-E838-91CE544A95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270343" y="5732891"/>
            <a:ext cx="1378091" cy="539350"/>
          </a:xfrm>
          <a:prstGeom prst="rect">
            <a:avLst/>
          </a:prstGeom>
        </p:spPr>
      </p:pic>
      <p:sp>
        <p:nvSpPr>
          <p:cNvPr id="4" name="Title 1">
            <a:extLst>
              <a:ext uri="{FF2B5EF4-FFF2-40B4-BE49-F238E27FC236}">
                <a16:creationId xmlns:a16="http://schemas.microsoft.com/office/drawing/2014/main" id="{6A2D53F6-C65C-7DB2-F93D-21E26316DF75}"/>
              </a:ext>
            </a:extLst>
          </p:cNvPr>
          <p:cNvSpPr txBox="1">
            <a:spLocks/>
          </p:cNvSpPr>
          <p:nvPr/>
        </p:nvSpPr>
        <p:spPr>
          <a:xfrm rot="16200000">
            <a:off x="-1922690" y="2190488"/>
            <a:ext cx="4965774" cy="79579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2400" b="1" dirty="0">
                <a:solidFill>
                  <a:srgbClr val="242650"/>
                </a:solidFill>
                <a:latin typeface="Arial Nova" panose="020B0504020202020204" pitchFamily="34" charset="0"/>
              </a:rPr>
              <a:t>Geological Setting: Karrat Group</a:t>
            </a:r>
          </a:p>
        </p:txBody>
      </p:sp>
      <p:sp>
        <p:nvSpPr>
          <p:cNvPr id="10" name="TextBox 9">
            <a:extLst>
              <a:ext uri="{FF2B5EF4-FFF2-40B4-BE49-F238E27FC236}">
                <a16:creationId xmlns:a16="http://schemas.microsoft.com/office/drawing/2014/main" id="{C111834C-7CF6-5550-D11B-F83AC68B3B01}"/>
              </a:ext>
            </a:extLst>
          </p:cNvPr>
          <p:cNvSpPr txBox="1"/>
          <p:nvPr/>
        </p:nvSpPr>
        <p:spPr>
          <a:xfrm>
            <a:off x="4995634" y="2420301"/>
            <a:ext cx="967132" cy="369332"/>
          </a:xfrm>
          <a:prstGeom prst="rect">
            <a:avLst/>
          </a:prstGeom>
          <a:noFill/>
        </p:spPr>
        <p:txBody>
          <a:bodyPr wrap="square" rtlCol="0">
            <a:spAutoFit/>
          </a:bodyPr>
          <a:lstStyle/>
          <a:p>
            <a:r>
              <a:rPr lang="da-DK" dirty="0" err="1">
                <a:solidFill>
                  <a:srgbClr val="FF0000"/>
                </a:solidFill>
              </a:rPr>
              <a:t>Karrat</a:t>
            </a:r>
            <a:endParaRPr lang="en-US" dirty="0">
              <a:solidFill>
                <a:srgbClr val="FF0000"/>
              </a:solidFill>
            </a:endParaRPr>
          </a:p>
        </p:txBody>
      </p:sp>
    </p:spTree>
    <p:extLst>
      <p:ext uri="{BB962C8B-B14F-4D97-AF65-F5344CB8AC3E}">
        <p14:creationId xmlns:p14="http://schemas.microsoft.com/office/powerpoint/2010/main" val="2158084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a:extLst>
              <a:ext uri="{FF2B5EF4-FFF2-40B4-BE49-F238E27FC236}">
                <a16:creationId xmlns:a16="http://schemas.microsoft.com/office/drawing/2014/main" id="{6CE1559D-6B92-EDA7-261B-D44B15BD7D0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01774" y="78503"/>
            <a:ext cx="6135183" cy="535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a:extLst>
              <a:ext uri="{FF2B5EF4-FFF2-40B4-BE49-F238E27FC236}">
                <a16:creationId xmlns:a16="http://schemas.microsoft.com/office/drawing/2014/main" id="{85B081FF-378E-A020-6820-1857062C0E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01774" y="5435209"/>
            <a:ext cx="6135183" cy="129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A6A92E66-7C74-2605-12A5-342B912C1BEE}"/>
              </a:ext>
            </a:extLst>
          </p:cNvPr>
          <p:cNvSpPr txBox="1">
            <a:spLocks noChangeArrowheads="1"/>
          </p:cNvSpPr>
          <p:nvPr/>
        </p:nvSpPr>
        <p:spPr bwMode="auto">
          <a:xfrm>
            <a:off x="284703" y="309999"/>
            <a:ext cx="5241889" cy="475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GB" altLang="en-US" b="1" dirty="0">
                <a:solidFill>
                  <a:schemeClr val="bg1"/>
                </a:solidFill>
                <a:latin typeface="Arial Nova" panose="020B0504020202020204" pitchFamily="34" charset="0"/>
              </a:rPr>
              <a:t>Geology doesn’t stop at borders… the Zn potential of Greenland</a:t>
            </a:r>
          </a:p>
          <a:p>
            <a:endParaRPr lang="en-GB" altLang="en-US" sz="2800" b="1" dirty="0">
              <a:solidFill>
                <a:schemeClr val="bg1"/>
              </a:solidFill>
              <a:latin typeface="Arial Nova" panose="020B0504020202020204" pitchFamily="34" charset="0"/>
            </a:endParaRPr>
          </a:p>
          <a:p>
            <a:pPr>
              <a:spcBef>
                <a:spcPts val="600"/>
              </a:spcBef>
              <a:spcAft>
                <a:spcPts val="600"/>
              </a:spcAft>
            </a:pPr>
            <a:r>
              <a:rPr lang="en-GB" altLang="en-US" sz="1800" b="1" dirty="0" err="1">
                <a:solidFill>
                  <a:schemeClr val="bg1"/>
                </a:solidFill>
                <a:latin typeface="Arial Nova" panose="020B0504020202020204" pitchFamily="34" charset="0"/>
              </a:rPr>
              <a:t>Citronen</a:t>
            </a:r>
            <a:r>
              <a:rPr lang="en-GB" altLang="en-US" sz="1800" b="1" dirty="0">
                <a:solidFill>
                  <a:schemeClr val="bg1"/>
                </a:solidFill>
                <a:latin typeface="Arial Nova" panose="020B0504020202020204" pitchFamily="34" charset="0"/>
              </a:rPr>
              <a:t> Fjord:  </a:t>
            </a:r>
          </a:p>
          <a:p>
            <a:pPr marL="285750" indent="-285750">
              <a:spcBef>
                <a:spcPts val="600"/>
              </a:spcBef>
              <a:spcAft>
                <a:spcPts val="600"/>
              </a:spcAft>
              <a:buFont typeface="Arial" panose="020B0604020202020204" pitchFamily="34" charset="0"/>
              <a:buChar char="•"/>
            </a:pPr>
            <a:r>
              <a:rPr lang="en-GB" altLang="en-US" sz="1800" dirty="0">
                <a:solidFill>
                  <a:schemeClr val="bg1"/>
                </a:solidFill>
                <a:latin typeface="Arial Nova" panose="020B0504020202020204" pitchFamily="34" charset="0"/>
              </a:rPr>
              <a:t>Mineral Resource of 85 Mt @ 4.7% Zn &amp; 0.5% Pb</a:t>
            </a:r>
          </a:p>
          <a:p>
            <a:pPr marL="285750" indent="-285750">
              <a:spcBef>
                <a:spcPts val="600"/>
              </a:spcBef>
              <a:spcAft>
                <a:spcPts val="600"/>
              </a:spcAft>
              <a:buFont typeface="Arial" panose="020B0604020202020204" pitchFamily="34" charset="0"/>
              <a:buChar char="•"/>
            </a:pPr>
            <a:r>
              <a:rPr lang="en-GB" altLang="en-US" sz="1800" dirty="0">
                <a:solidFill>
                  <a:schemeClr val="bg1"/>
                </a:solidFill>
                <a:latin typeface="Arial Nova" panose="020B0504020202020204" pitchFamily="34" charset="0"/>
              </a:rPr>
              <a:t>Ore Reserve of 48.8 Mt @ 4.8% Zn &amp; 0.5% Pb</a:t>
            </a:r>
          </a:p>
          <a:p>
            <a:pPr marL="285750" indent="-285750">
              <a:spcBef>
                <a:spcPts val="600"/>
              </a:spcBef>
              <a:spcAft>
                <a:spcPts val="600"/>
              </a:spcAft>
              <a:buFont typeface="Arial" panose="020B0604020202020204" pitchFamily="34" charset="0"/>
              <a:buChar char="•"/>
            </a:pPr>
            <a:r>
              <a:rPr lang="en-GB" altLang="en-US" sz="1800" dirty="0">
                <a:solidFill>
                  <a:schemeClr val="bg1"/>
                </a:solidFill>
                <a:latin typeface="Arial Nova" panose="020B0504020202020204" pitchFamily="34" charset="0"/>
              </a:rPr>
              <a:t>Additional Exploration target of 40 – 90 Mt @ 5.0 – 7.1% combined </a:t>
            </a:r>
            <a:r>
              <a:rPr lang="en-GB" altLang="en-US" sz="1800" dirty="0" err="1">
                <a:solidFill>
                  <a:schemeClr val="bg1"/>
                </a:solidFill>
                <a:latin typeface="Arial Nova" panose="020B0504020202020204" pitchFamily="34" charset="0"/>
              </a:rPr>
              <a:t>Zn+Pb</a:t>
            </a:r>
            <a:endParaRPr lang="en-GB" altLang="en-US" sz="1800" dirty="0">
              <a:solidFill>
                <a:schemeClr val="bg1"/>
              </a:solidFill>
              <a:latin typeface="Arial Nova" panose="020B0504020202020204" pitchFamily="34" charset="0"/>
            </a:endParaRPr>
          </a:p>
          <a:p>
            <a:pPr>
              <a:spcBef>
                <a:spcPts val="600"/>
              </a:spcBef>
              <a:spcAft>
                <a:spcPts val="600"/>
              </a:spcAft>
            </a:pPr>
            <a:endParaRPr lang="en-GB" altLang="en-US" sz="1800" b="1" dirty="0">
              <a:solidFill>
                <a:schemeClr val="bg1"/>
              </a:solidFill>
              <a:latin typeface="Arial Nova" panose="020B0504020202020204" pitchFamily="34" charset="0"/>
            </a:endParaRPr>
          </a:p>
          <a:p>
            <a:pPr>
              <a:spcBef>
                <a:spcPts val="600"/>
              </a:spcBef>
              <a:spcAft>
                <a:spcPts val="600"/>
              </a:spcAft>
            </a:pPr>
            <a:r>
              <a:rPr lang="en-GB" altLang="en-US" sz="1800" b="1" dirty="0">
                <a:solidFill>
                  <a:schemeClr val="bg1"/>
                </a:solidFill>
                <a:latin typeface="Arial Nova" panose="020B0504020202020204" pitchFamily="34" charset="0"/>
              </a:rPr>
              <a:t>Black Angel Mine: </a:t>
            </a:r>
          </a:p>
          <a:p>
            <a:pPr marL="285750" indent="-285750">
              <a:spcBef>
                <a:spcPts val="600"/>
              </a:spcBef>
              <a:spcAft>
                <a:spcPts val="600"/>
              </a:spcAft>
              <a:buFont typeface="Arial" panose="020B0604020202020204" pitchFamily="34" charset="0"/>
              <a:buChar char="•"/>
            </a:pPr>
            <a:r>
              <a:rPr lang="de-DE" altLang="en-US" sz="1800" dirty="0">
                <a:solidFill>
                  <a:schemeClr val="bg1"/>
                </a:solidFill>
                <a:latin typeface="Arial Nova" panose="020B0504020202020204" pitchFamily="34" charset="0"/>
              </a:rPr>
              <a:t>13.6 Mt @12.3% Zn, 4.0% Pb and 29 g/t Ag</a:t>
            </a:r>
            <a:endParaRPr lang="en-GB" altLang="en-US" sz="1800" dirty="0">
              <a:solidFill>
                <a:schemeClr val="bg1"/>
              </a:solidFill>
              <a:latin typeface="Arial Nova" panose="020B0504020202020204" pitchFamily="34" charset="0"/>
            </a:endParaRPr>
          </a:p>
        </p:txBody>
      </p:sp>
    </p:spTree>
    <p:extLst>
      <p:ext uri="{BB962C8B-B14F-4D97-AF65-F5344CB8AC3E}">
        <p14:creationId xmlns:p14="http://schemas.microsoft.com/office/powerpoint/2010/main" val="16852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269DC76-662A-4841-AA94-03EF44270046}"/>
              </a:ext>
            </a:extLst>
          </p:cNvPr>
          <p:cNvSpPr txBox="1"/>
          <p:nvPr/>
        </p:nvSpPr>
        <p:spPr>
          <a:xfrm rot="16200000">
            <a:off x="-1614690" y="2019382"/>
            <a:ext cx="4092595" cy="461665"/>
          </a:xfrm>
          <a:prstGeom prst="rect">
            <a:avLst/>
          </a:prstGeom>
          <a:noFill/>
        </p:spPr>
        <p:txBody>
          <a:bodyPr wrap="none" rtlCol="0">
            <a:spAutoFit/>
          </a:bodyPr>
          <a:lstStyle/>
          <a:p>
            <a:pPr algn="r"/>
            <a:r>
              <a:rPr lang="en-GB" sz="2400" b="1" dirty="0">
                <a:solidFill>
                  <a:schemeClr val="bg1"/>
                </a:solidFill>
                <a:latin typeface="Arial Nova" panose="020B0504020202020204" pitchFamily="34" charset="0"/>
              </a:rPr>
              <a:t>The Karrat Basin: overview</a:t>
            </a:r>
          </a:p>
        </p:txBody>
      </p:sp>
      <p:pic>
        <p:nvPicPr>
          <p:cNvPr id="2" name="Imagen 3">
            <a:extLst>
              <a:ext uri="{FF2B5EF4-FFF2-40B4-BE49-F238E27FC236}">
                <a16:creationId xmlns:a16="http://schemas.microsoft.com/office/drawing/2014/main" id="{8A3A3676-762F-1881-E85E-CA49A2A3E3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453939" y="5551065"/>
            <a:ext cx="1771094" cy="693554"/>
          </a:xfrm>
          <a:prstGeom prst="rect">
            <a:avLst/>
          </a:prstGeom>
        </p:spPr>
      </p:pic>
      <p:sp>
        <p:nvSpPr>
          <p:cNvPr id="4" name="TextBox 3">
            <a:extLst>
              <a:ext uri="{FF2B5EF4-FFF2-40B4-BE49-F238E27FC236}">
                <a16:creationId xmlns:a16="http://schemas.microsoft.com/office/drawing/2014/main" id="{CE321F89-E47C-566F-FC12-899BCF6F2A95}"/>
              </a:ext>
            </a:extLst>
          </p:cNvPr>
          <p:cNvSpPr txBox="1"/>
          <p:nvPr/>
        </p:nvSpPr>
        <p:spPr>
          <a:xfrm>
            <a:off x="882533" y="374739"/>
            <a:ext cx="6220504" cy="2046714"/>
          </a:xfrm>
          <a:prstGeom prst="rect">
            <a:avLst/>
          </a:prstGeom>
          <a:noFill/>
        </p:spPr>
        <p:txBody>
          <a:bodyPr wrap="square" rtlCol="0">
            <a:spAutoFit/>
          </a:bodyPr>
          <a:lstStyle/>
          <a:p>
            <a:pPr marL="285750" indent="-285750">
              <a:spcBef>
                <a:spcPts val="600"/>
              </a:spcBef>
              <a:buFont typeface="Wingdings" panose="05000000000000000000" pitchFamily="2" charset="2"/>
              <a:buChar char="§"/>
            </a:pPr>
            <a:r>
              <a:rPr lang="en-GB" dirty="0">
                <a:solidFill>
                  <a:schemeClr val="bg1"/>
                </a:solidFill>
                <a:latin typeface="Arial Nova" panose="020B0504020202020204" pitchFamily="34" charset="0"/>
              </a:rPr>
              <a:t>The ~8.5 km thick </a:t>
            </a:r>
            <a:r>
              <a:rPr lang="en-GB" dirty="0" err="1">
                <a:solidFill>
                  <a:schemeClr val="bg1"/>
                </a:solidFill>
                <a:latin typeface="Arial Nova" panose="020B0504020202020204" pitchFamily="34" charset="0"/>
              </a:rPr>
              <a:t>Paleoproterzoic</a:t>
            </a:r>
            <a:r>
              <a:rPr lang="en-GB" dirty="0">
                <a:solidFill>
                  <a:schemeClr val="bg1"/>
                </a:solidFill>
                <a:latin typeface="Arial Nova" panose="020B0504020202020204" pitchFamily="34" charset="0"/>
              </a:rPr>
              <a:t> Karrat Group metasedimentary sequence deposited after 2.0 Ga that extends from ~71° to ~75°N and is composed of the </a:t>
            </a:r>
            <a:r>
              <a:rPr lang="en-GB" b="1" dirty="0">
                <a:solidFill>
                  <a:schemeClr val="bg1"/>
                </a:solidFill>
                <a:latin typeface="Arial Nova" panose="020B0504020202020204" pitchFamily="34" charset="0"/>
              </a:rPr>
              <a:t>Qaarsukassak</a:t>
            </a:r>
            <a:r>
              <a:rPr lang="en-GB" dirty="0">
                <a:solidFill>
                  <a:schemeClr val="bg1"/>
                </a:solidFill>
                <a:latin typeface="Arial Nova" panose="020B0504020202020204" pitchFamily="34" charset="0"/>
              </a:rPr>
              <a:t>, </a:t>
            </a:r>
            <a:r>
              <a:rPr lang="en-GB" b="1" dirty="0">
                <a:solidFill>
                  <a:schemeClr val="bg1"/>
                </a:solidFill>
                <a:latin typeface="Arial Nova" panose="020B0504020202020204" pitchFamily="34" charset="0"/>
              </a:rPr>
              <a:t>Mârmorilik</a:t>
            </a:r>
            <a:r>
              <a:rPr lang="en-GB" dirty="0">
                <a:solidFill>
                  <a:schemeClr val="bg1"/>
                </a:solidFill>
                <a:latin typeface="Arial Nova" panose="020B0504020202020204" pitchFamily="34" charset="0"/>
              </a:rPr>
              <a:t>, </a:t>
            </a:r>
            <a:r>
              <a:rPr lang="en-GB" b="1" dirty="0" err="1">
                <a:solidFill>
                  <a:schemeClr val="bg1"/>
                </a:solidFill>
                <a:latin typeface="Arial Nova" panose="020B0504020202020204" pitchFamily="34" charset="0"/>
              </a:rPr>
              <a:t>Kangilleq</a:t>
            </a:r>
            <a:r>
              <a:rPr lang="en-GB" dirty="0">
                <a:solidFill>
                  <a:schemeClr val="bg1"/>
                </a:solidFill>
                <a:latin typeface="Arial Nova" panose="020B0504020202020204" pitchFamily="34" charset="0"/>
              </a:rPr>
              <a:t>, and </a:t>
            </a:r>
            <a:r>
              <a:rPr lang="en-GB" b="1" dirty="0" err="1">
                <a:solidFill>
                  <a:schemeClr val="bg1"/>
                </a:solidFill>
                <a:latin typeface="Arial Nova" panose="020B0504020202020204" pitchFamily="34" charset="0"/>
              </a:rPr>
              <a:t>Nûkavsak</a:t>
            </a:r>
            <a:r>
              <a:rPr lang="en-GB" dirty="0">
                <a:solidFill>
                  <a:schemeClr val="bg1"/>
                </a:solidFill>
                <a:latin typeface="Arial Nova" panose="020B0504020202020204" pitchFamily="34" charset="0"/>
              </a:rPr>
              <a:t> formations. It is exposed over a N-S distance of ca. 550 km and covers an area of &gt;10,000 </a:t>
            </a:r>
            <a:r>
              <a:rPr lang="en-GB" dirty="0" err="1">
                <a:solidFill>
                  <a:schemeClr val="bg1"/>
                </a:solidFill>
                <a:latin typeface="Arial Nova" panose="020B0504020202020204" pitchFamily="34" charset="0"/>
              </a:rPr>
              <a:t>sq</a:t>
            </a:r>
            <a:r>
              <a:rPr lang="en-GB" dirty="0">
                <a:solidFill>
                  <a:schemeClr val="bg1"/>
                </a:solidFill>
                <a:latin typeface="Arial Nova" panose="020B0504020202020204" pitchFamily="34" charset="0"/>
              </a:rPr>
              <a:t> km.</a:t>
            </a:r>
          </a:p>
          <a:p>
            <a:pPr marL="285750" indent="-285750">
              <a:spcBef>
                <a:spcPts val="600"/>
              </a:spcBef>
              <a:buFont typeface="Wingdings" panose="05000000000000000000" pitchFamily="2" charset="2"/>
              <a:buChar char="§"/>
            </a:pPr>
            <a:endParaRPr lang="en-GB" sz="1400" dirty="0">
              <a:solidFill>
                <a:schemeClr val="bg1"/>
              </a:solidFill>
              <a:latin typeface="Arial Nova" panose="020B0504020202020204" pitchFamily="34" charset="0"/>
            </a:endParaRPr>
          </a:p>
        </p:txBody>
      </p:sp>
      <p:pic>
        <p:nvPicPr>
          <p:cNvPr id="10" name="Picture 9">
            <a:extLst>
              <a:ext uri="{FF2B5EF4-FFF2-40B4-BE49-F238E27FC236}">
                <a16:creationId xmlns:a16="http://schemas.microsoft.com/office/drawing/2014/main" id="{4A893550-73CC-C3B7-B6B1-C3F89F10F4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1577" y="205460"/>
            <a:ext cx="4541914" cy="6447079"/>
          </a:xfrm>
          <a:prstGeom prst="rect">
            <a:avLst/>
          </a:prstGeom>
        </p:spPr>
      </p:pic>
      <p:sp>
        <p:nvSpPr>
          <p:cNvPr id="12" name="TextBox 11">
            <a:extLst>
              <a:ext uri="{FF2B5EF4-FFF2-40B4-BE49-F238E27FC236}">
                <a16:creationId xmlns:a16="http://schemas.microsoft.com/office/drawing/2014/main" id="{559E99FE-6847-3E28-95C1-78E57B957EC5}"/>
              </a:ext>
            </a:extLst>
          </p:cNvPr>
          <p:cNvSpPr txBox="1"/>
          <p:nvPr/>
        </p:nvSpPr>
        <p:spPr>
          <a:xfrm rot="16200000">
            <a:off x="9599408" y="4165707"/>
            <a:ext cx="4783636" cy="261610"/>
          </a:xfrm>
          <a:prstGeom prst="rect">
            <a:avLst/>
          </a:prstGeom>
          <a:noFill/>
        </p:spPr>
        <p:txBody>
          <a:bodyPr wrap="square">
            <a:spAutoFit/>
          </a:bodyPr>
          <a:lstStyle/>
          <a:p>
            <a:pPr algn="just"/>
            <a:r>
              <a:rPr lang="en-GB" sz="1100" dirty="0">
                <a:solidFill>
                  <a:schemeClr val="bg1"/>
                </a:solidFill>
                <a:latin typeface="Arial Nova" panose="020B0504020202020204" pitchFamily="34" charset="0"/>
                <a:cs typeface="Arial" panose="020B0604020202020204" pitchFamily="34" charset="0"/>
              </a:rPr>
              <a:t>Figure from: Guarnieri et al., 2022, Minerals </a:t>
            </a:r>
            <a:endParaRPr lang="en-GB" sz="1100" dirty="0">
              <a:solidFill>
                <a:schemeClr val="bg1"/>
              </a:solidFill>
              <a:latin typeface="Arial Nova" panose="020B0504020202020204" pitchFamily="34" charset="0"/>
            </a:endParaRPr>
          </a:p>
        </p:txBody>
      </p:sp>
    </p:spTree>
    <p:extLst>
      <p:ext uri="{BB962C8B-B14F-4D97-AF65-F5344CB8AC3E}">
        <p14:creationId xmlns:p14="http://schemas.microsoft.com/office/powerpoint/2010/main" val="3118705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269DC76-662A-4841-AA94-03EF44270046}"/>
              </a:ext>
            </a:extLst>
          </p:cNvPr>
          <p:cNvSpPr txBox="1"/>
          <p:nvPr/>
        </p:nvSpPr>
        <p:spPr>
          <a:xfrm rot="16200000">
            <a:off x="-1614690" y="2019382"/>
            <a:ext cx="4092595" cy="461665"/>
          </a:xfrm>
          <a:prstGeom prst="rect">
            <a:avLst/>
          </a:prstGeom>
          <a:noFill/>
        </p:spPr>
        <p:txBody>
          <a:bodyPr wrap="none" rtlCol="0">
            <a:spAutoFit/>
          </a:bodyPr>
          <a:lstStyle/>
          <a:p>
            <a:pPr algn="r"/>
            <a:r>
              <a:rPr lang="en-GB" sz="2400" b="1" dirty="0">
                <a:solidFill>
                  <a:schemeClr val="bg1"/>
                </a:solidFill>
                <a:latin typeface="Arial Nova" panose="020B0504020202020204" pitchFamily="34" charset="0"/>
              </a:rPr>
              <a:t>The Karrat Basin: overview</a:t>
            </a:r>
          </a:p>
        </p:txBody>
      </p:sp>
      <p:pic>
        <p:nvPicPr>
          <p:cNvPr id="2" name="Imagen 3">
            <a:extLst>
              <a:ext uri="{FF2B5EF4-FFF2-40B4-BE49-F238E27FC236}">
                <a16:creationId xmlns:a16="http://schemas.microsoft.com/office/drawing/2014/main" id="{8A3A3676-762F-1881-E85E-CA49A2A3E3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453939" y="5551065"/>
            <a:ext cx="1771094" cy="693554"/>
          </a:xfrm>
          <a:prstGeom prst="rect">
            <a:avLst/>
          </a:prstGeom>
        </p:spPr>
      </p:pic>
      <p:sp>
        <p:nvSpPr>
          <p:cNvPr id="4" name="TextBox 3">
            <a:extLst>
              <a:ext uri="{FF2B5EF4-FFF2-40B4-BE49-F238E27FC236}">
                <a16:creationId xmlns:a16="http://schemas.microsoft.com/office/drawing/2014/main" id="{CE321F89-E47C-566F-FC12-899BCF6F2A95}"/>
              </a:ext>
            </a:extLst>
          </p:cNvPr>
          <p:cNvSpPr txBox="1"/>
          <p:nvPr/>
        </p:nvSpPr>
        <p:spPr>
          <a:xfrm>
            <a:off x="936434" y="203917"/>
            <a:ext cx="6220504" cy="6771084"/>
          </a:xfrm>
          <a:prstGeom prst="rect">
            <a:avLst/>
          </a:prstGeom>
          <a:noFill/>
        </p:spPr>
        <p:txBody>
          <a:bodyPr wrap="square" rtlCol="0">
            <a:spAutoFit/>
          </a:bodyPr>
          <a:lstStyle/>
          <a:p>
            <a:pPr marL="285750" indent="-285750">
              <a:spcBef>
                <a:spcPts val="600"/>
              </a:spcBef>
              <a:buFont typeface="Wingdings" panose="05000000000000000000" pitchFamily="2" charset="2"/>
              <a:buChar char="§"/>
            </a:pPr>
            <a:r>
              <a:rPr lang="en-GB" dirty="0">
                <a:solidFill>
                  <a:schemeClr val="bg1"/>
                </a:solidFill>
                <a:latin typeface="Arial Nova" panose="020B0504020202020204" pitchFamily="34" charset="0"/>
              </a:rPr>
              <a:t>The lower part of the Karrat Group is represented by the Qaarsukassak and Mârmorilik formations. Both formations are overlain by the </a:t>
            </a:r>
            <a:r>
              <a:rPr lang="en-GB" dirty="0" err="1">
                <a:solidFill>
                  <a:schemeClr val="bg1"/>
                </a:solidFill>
                <a:latin typeface="Arial Nova" panose="020B0504020202020204" pitchFamily="34" charset="0"/>
              </a:rPr>
              <a:t>Nûkavsak</a:t>
            </a:r>
            <a:r>
              <a:rPr lang="en-GB" dirty="0">
                <a:solidFill>
                  <a:schemeClr val="bg1"/>
                </a:solidFill>
                <a:latin typeface="Arial Nova" panose="020B0504020202020204" pitchFamily="34" charset="0"/>
              </a:rPr>
              <a:t> fm. which is intercalated with metavolcanic rocks of the </a:t>
            </a:r>
            <a:r>
              <a:rPr lang="en-GB" dirty="0" err="1">
                <a:solidFill>
                  <a:schemeClr val="bg1"/>
                </a:solidFill>
                <a:latin typeface="Arial Nova" panose="020B0504020202020204" pitchFamily="34" charset="0"/>
              </a:rPr>
              <a:t>Kangilleq</a:t>
            </a:r>
            <a:r>
              <a:rPr lang="en-GB" dirty="0">
                <a:solidFill>
                  <a:schemeClr val="bg1"/>
                </a:solidFill>
                <a:latin typeface="Arial Nova" panose="020B0504020202020204" pitchFamily="34" charset="0"/>
              </a:rPr>
              <a:t> fm.</a:t>
            </a:r>
          </a:p>
          <a:p>
            <a:pPr marL="285750" indent="-285750">
              <a:spcBef>
                <a:spcPts val="600"/>
              </a:spcBef>
              <a:buFont typeface="Wingdings" panose="05000000000000000000" pitchFamily="2" charset="2"/>
              <a:buChar char="§"/>
            </a:pPr>
            <a:r>
              <a:rPr lang="en-GB" dirty="0">
                <a:solidFill>
                  <a:schemeClr val="bg1"/>
                </a:solidFill>
                <a:latin typeface="Arial Nova" panose="020B0504020202020204" pitchFamily="34" charset="0"/>
              </a:rPr>
              <a:t>The </a:t>
            </a:r>
            <a:r>
              <a:rPr lang="en-GB" b="1" dirty="0">
                <a:solidFill>
                  <a:schemeClr val="bg1"/>
                </a:solidFill>
                <a:latin typeface="Arial Nova" panose="020B0504020202020204" pitchFamily="34" charset="0"/>
              </a:rPr>
              <a:t>Qaarsukassak fm. </a:t>
            </a:r>
            <a:r>
              <a:rPr lang="en-GB" dirty="0">
                <a:solidFill>
                  <a:schemeClr val="bg1"/>
                </a:solidFill>
                <a:latin typeface="Arial Nova" panose="020B0504020202020204" pitchFamily="34" charset="0"/>
              </a:rPr>
              <a:t>is a recently defined formation comprising of siliciclastic and carbonate rocks. </a:t>
            </a:r>
          </a:p>
          <a:p>
            <a:pPr marL="742950" lvl="1" indent="-285750">
              <a:spcBef>
                <a:spcPts val="600"/>
              </a:spcBef>
              <a:buFont typeface="Wingdings" panose="05000000000000000000" pitchFamily="2" charset="2"/>
              <a:buChar char="§"/>
            </a:pPr>
            <a:r>
              <a:rPr lang="en-GB" sz="1400" dirty="0">
                <a:solidFill>
                  <a:srgbClr val="C00000"/>
                </a:solidFill>
                <a:latin typeface="Arial Nova" panose="020B0504020202020204" pitchFamily="34" charset="0"/>
              </a:rPr>
              <a:t>Hosts the Zn-Pb-Ag mineralisation at Bluejay’s Kangerluarsuk project </a:t>
            </a:r>
          </a:p>
          <a:p>
            <a:pPr marL="285750" indent="-285750">
              <a:spcBef>
                <a:spcPts val="600"/>
              </a:spcBef>
              <a:buFont typeface="Wingdings" panose="05000000000000000000" pitchFamily="2" charset="2"/>
              <a:buChar char="§"/>
            </a:pPr>
            <a:r>
              <a:rPr lang="en-GB" dirty="0">
                <a:solidFill>
                  <a:schemeClr val="bg1"/>
                </a:solidFill>
                <a:latin typeface="Arial Nova" panose="020B0504020202020204" pitchFamily="34" charset="0"/>
              </a:rPr>
              <a:t>The </a:t>
            </a:r>
            <a:r>
              <a:rPr lang="en-GB" b="1" dirty="0">
                <a:solidFill>
                  <a:schemeClr val="bg1"/>
                </a:solidFill>
                <a:latin typeface="Arial Nova" panose="020B0504020202020204" pitchFamily="34" charset="0"/>
              </a:rPr>
              <a:t>Mârmorilik fm</a:t>
            </a:r>
            <a:r>
              <a:rPr lang="en-GB" dirty="0">
                <a:solidFill>
                  <a:schemeClr val="bg1"/>
                </a:solidFill>
                <a:latin typeface="Arial Nova" panose="020B0504020202020204" pitchFamily="34" charset="0"/>
              </a:rPr>
              <a:t>., is dominated by calcite and dolomite marble; fine-grained locally graphite-bearing schist; quartzite; and metamorphosed evaporites in the form of anhydrite. </a:t>
            </a:r>
          </a:p>
          <a:p>
            <a:pPr lvl="2">
              <a:spcBef>
                <a:spcPts val="600"/>
              </a:spcBef>
            </a:pPr>
            <a:r>
              <a:rPr lang="en-GB" sz="1400" dirty="0">
                <a:solidFill>
                  <a:srgbClr val="C00000"/>
                </a:solidFill>
                <a:latin typeface="Arial Nova" panose="020B0504020202020204" pitchFamily="34" charset="0"/>
              </a:rPr>
              <a:t>Hosts the Zn-Pb-Ag mineralisation at the Black Angel Mine. </a:t>
            </a:r>
          </a:p>
          <a:p>
            <a:pPr marL="285750" indent="-285750">
              <a:spcBef>
                <a:spcPts val="600"/>
              </a:spcBef>
              <a:buFont typeface="Wingdings" panose="05000000000000000000" pitchFamily="2" charset="2"/>
              <a:buChar char="§"/>
            </a:pPr>
            <a:r>
              <a:rPr lang="en-GB" dirty="0">
                <a:solidFill>
                  <a:schemeClr val="bg1"/>
                </a:solidFill>
                <a:latin typeface="Arial Nova" panose="020B0504020202020204" pitchFamily="34" charset="0"/>
              </a:rPr>
              <a:t>The ~5000 m thick </a:t>
            </a:r>
            <a:r>
              <a:rPr lang="en-GB" b="1" dirty="0" err="1">
                <a:solidFill>
                  <a:schemeClr val="bg1"/>
                </a:solidFill>
                <a:latin typeface="Arial Nova" panose="020B0504020202020204" pitchFamily="34" charset="0"/>
              </a:rPr>
              <a:t>Nûkavsak</a:t>
            </a:r>
            <a:r>
              <a:rPr lang="en-GB" b="1" dirty="0">
                <a:solidFill>
                  <a:schemeClr val="bg1"/>
                </a:solidFill>
                <a:latin typeface="Arial Nova" panose="020B0504020202020204" pitchFamily="34" charset="0"/>
              </a:rPr>
              <a:t> fm.</a:t>
            </a:r>
            <a:r>
              <a:rPr lang="en-GB" dirty="0">
                <a:solidFill>
                  <a:schemeClr val="bg1"/>
                </a:solidFill>
                <a:latin typeface="Arial Nova" panose="020B0504020202020204" pitchFamily="34" charset="0"/>
              </a:rPr>
              <a:t>, contains metagreywacke and metapelite, which are interpreted as turbidite flysch sequence. Locally contains pyrrhotite-chert-graphite horizons.</a:t>
            </a:r>
          </a:p>
          <a:p>
            <a:pPr marL="285750" indent="-285750">
              <a:spcBef>
                <a:spcPts val="600"/>
              </a:spcBef>
              <a:buFont typeface="Wingdings" panose="05000000000000000000" pitchFamily="2" charset="2"/>
              <a:buChar char="§"/>
            </a:pPr>
            <a:r>
              <a:rPr lang="en-GB" dirty="0">
                <a:solidFill>
                  <a:schemeClr val="bg1"/>
                </a:solidFill>
                <a:latin typeface="Arial Nova" panose="020B0504020202020204" pitchFamily="34" charset="0"/>
              </a:rPr>
              <a:t>Based on new geochronology data the former </a:t>
            </a:r>
            <a:r>
              <a:rPr lang="en-GB" dirty="0" err="1">
                <a:solidFill>
                  <a:schemeClr val="bg1"/>
                </a:solidFill>
                <a:latin typeface="Arial Nova" panose="020B0504020202020204" pitchFamily="34" charset="0"/>
              </a:rPr>
              <a:t>Qeqertarssuaq</a:t>
            </a:r>
            <a:r>
              <a:rPr lang="en-GB" dirty="0">
                <a:solidFill>
                  <a:schemeClr val="bg1"/>
                </a:solidFill>
                <a:latin typeface="Arial Nova" panose="020B0504020202020204" pitchFamily="34" charset="0"/>
              </a:rPr>
              <a:t> fm. (Henderson and </a:t>
            </a:r>
            <a:r>
              <a:rPr lang="en-GB" dirty="0" err="1">
                <a:solidFill>
                  <a:schemeClr val="bg1"/>
                </a:solidFill>
                <a:latin typeface="Arial Nova" panose="020B0504020202020204" pitchFamily="34" charset="0"/>
              </a:rPr>
              <a:t>Pulvertaft</a:t>
            </a:r>
            <a:r>
              <a:rPr lang="en-GB" dirty="0">
                <a:solidFill>
                  <a:schemeClr val="bg1"/>
                </a:solidFill>
                <a:latin typeface="Arial Nova" panose="020B0504020202020204" pitchFamily="34" charset="0"/>
              </a:rPr>
              <a:t>, 1987), has been removed from the Karrat Group and included in the Neoarchean gneiss complexes. </a:t>
            </a:r>
          </a:p>
          <a:p>
            <a:pPr marL="285750" indent="-285750">
              <a:spcBef>
                <a:spcPts val="600"/>
              </a:spcBef>
              <a:buFont typeface="Wingdings" panose="05000000000000000000" pitchFamily="2" charset="2"/>
              <a:buChar char="§"/>
            </a:pPr>
            <a:endParaRPr lang="en-GB" sz="1400" dirty="0">
              <a:solidFill>
                <a:schemeClr val="bg1"/>
              </a:solidFill>
              <a:latin typeface="Arial Nova" panose="020B0504020202020204" pitchFamily="34" charset="0"/>
            </a:endParaRPr>
          </a:p>
          <a:p>
            <a:pPr marL="285750" indent="-285750">
              <a:spcBef>
                <a:spcPts val="600"/>
              </a:spcBef>
              <a:buFont typeface="Wingdings" panose="05000000000000000000" pitchFamily="2" charset="2"/>
              <a:buChar char="§"/>
            </a:pPr>
            <a:endParaRPr lang="en-GB" sz="1400" dirty="0">
              <a:solidFill>
                <a:schemeClr val="bg1"/>
              </a:solidFill>
              <a:latin typeface="Arial Nova" panose="020B0504020202020204" pitchFamily="34" charset="0"/>
            </a:endParaRPr>
          </a:p>
        </p:txBody>
      </p:sp>
      <p:pic>
        <p:nvPicPr>
          <p:cNvPr id="10" name="Picture 9">
            <a:extLst>
              <a:ext uri="{FF2B5EF4-FFF2-40B4-BE49-F238E27FC236}">
                <a16:creationId xmlns:a16="http://schemas.microsoft.com/office/drawing/2014/main" id="{4A893550-73CC-C3B7-B6B1-C3F89F10F4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1577" y="205460"/>
            <a:ext cx="4541914" cy="6447079"/>
          </a:xfrm>
          <a:prstGeom prst="rect">
            <a:avLst/>
          </a:prstGeom>
        </p:spPr>
      </p:pic>
      <p:sp>
        <p:nvSpPr>
          <p:cNvPr id="12" name="TextBox 11">
            <a:extLst>
              <a:ext uri="{FF2B5EF4-FFF2-40B4-BE49-F238E27FC236}">
                <a16:creationId xmlns:a16="http://schemas.microsoft.com/office/drawing/2014/main" id="{559E99FE-6847-3E28-95C1-78E57B957EC5}"/>
              </a:ext>
            </a:extLst>
          </p:cNvPr>
          <p:cNvSpPr txBox="1"/>
          <p:nvPr/>
        </p:nvSpPr>
        <p:spPr>
          <a:xfrm rot="16200000">
            <a:off x="9599408" y="4165707"/>
            <a:ext cx="4783636" cy="261610"/>
          </a:xfrm>
          <a:prstGeom prst="rect">
            <a:avLst/>
          </a:prstGeom>
          <a:noFill/>
        </p:spPr>
        <p:txBody>
          <a:bodyPr wrap="square">
            <a:spAutoFit/>
          </a:bodyPr>
          <a:lstStyle/>
          <a:p>
            <a:pPr algn="just"/>
            <a:r>
              <a:rPr lang="en-GB" sz="1100" dirty="0">
                <a:solidFill>
                  <a:schemeClr val="bg1"/>
                </a:solidFill>
                <a:latin typeface="Arial Nova" panose="020B0504020202020204" pitchFamily="34" charset="0"/>
                <a:cs typeface="Arial" panose="020B0604020202020204" pitchFamily="34" charset="0"/>
              </a:rPr>
              <a:t>Figure from: Guarnieri et al., 2022, Minerals </a:t>
            </a:r>
            <a:endParaRPr lang="en-GB" sz="1100" dirty="0">
              <a:solidFill>
                <a:schemeClr val="bg1"/>
              </a:solidFill>
              <a:latin typeface="Arial Nova" panose="020B0504020202020204" pitchFamily="34" charset="0"/>
            </a:endParaRPr>
          </a:p>
        </p:txBody>
      </p:sp>
    </p:spTree>
    <p:extLst>
      <p:ext uri="{BB962C8B-B14F-4D97-AF65-F5344CB8AC3E}">
        <p14:creationId xmlns:p14="http://schemas.microsoft.com/office/powerpoint/2010/main" val="4265657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descr="Aerial view of a lake with ice floes&#10;&#10;Description automatically generated">
            <a:extLst>
              <a:ext uri="{FF2B5EF4-FFF2-40B4-BE49-F238E27FC236}">
                <a16:creationId xmlns:a16="http://schemas.microsoft.com/office/drawing/2014/main" id="{42F11EEB-17B5-19DB-38F4-3D9AB2C66E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500" y="0"/>
            <a:ext cx="10287000" cy="6858000"/>
          </a:xfrm>
          <a:prstGeom prst="rect">
            <a:avLst/>
          </a:prstGeom>
          <a:ln>
            <a:solidFill>
              <a:schemeClr val="bg1"/>
            </a:solidFill>
          </a:ln>
        </p:spPr>
      </p:pic>
    </p:spTree>
    <p:extLst>
      <p:ext uri="{BB962C8B-B14F-4D97-AF65-F5344CB8AC3E}">
        <p14:creationId xmlns:p14="http://schemas.microsoft.com/office/powerpoint/2010/main" val="660119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A mountain range with snow on top&#10;&#10;Description automatically generated">
            <a:extLst>
              <a:ext uri="{FF2B5EF4-FFF2-40B4-BE49-F238E27FC236}">
                <a16:creationId xmlns:a16="http://schemas.microsoft.com/office/drawing/2014/main" id="{3041D337-A3FC-8B32-0CA0-11BD239F75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39708"/>
            <a:ext cx="12192000" cy="4978583"/>
          </a:xfrm>
          <a:prstGeom prst="rect">
            <a:avLst/>
          </a:prstGeom>
        </p:spPr>
      </p:pic>
    </p:spTree>
    <p:extLst>
      <p:ext uri="{BB962C8B-B14F-4D97-AF65-F5344CB8AC3E}">
        <p14:creationId xmlns:p14="http://schemas.microsoft.com/office/powerpoint/2010/main" val="1754306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A mountain range with water&#10;&#10;Description automatically generated with medium confidence">
            <a:extLst>
              <a:ext uri="{FF2B5EF4-FFF2-40B4-BE49-F238E27FC236}">
                <a16:creationId xmlns:a16="http://schemas.microsoft.com/office/drawing/2014/main" id="{418A1A25-BB99-B0AA-5440-6EFD0F7D8E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8771" y="0"/>
            <a:ext cx="10274458" cy="6858000"/>
          </a:xfrm>
          <a:prstGeom prst="rect">
            <a:avLst/>
          </a:prstGeom>
        </p:spPr>
      </p:pic>
    </p:spTree>
    <p:extLst>
      <p:ext uri="{BB962C8B-B14F-4D97-AF65-F5344CB8AC3E}">
        <p14:creationId xmlns:p14="http://schemas.microsoft.com/office/powerpoint/2010/main" val="1571459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33500-EE93-82D0-8F73-F13430D4679C}"/>
              </a:ext>
            </a:extLst>
          </p:cNvPr>
          <p:cNvSpPr>
            <a:spLocks noGrp="1"/>
          </p:cNvSpPr>
          <p:nvPr>
            <p:ph type="title"/>
          </p:nvPr>
        </p:nvSpPr>
        <p:spPr>
          <a:xfrm>
            <a:off x="375920" y="381000"/>
            <a:ext cx="8682182" cy="1320800"/>
          </a:xfrm>
        </p:spPr>
        <p:txBody>
          <a:bodyPr>
            <a:normAutofit/>
          </a:bodyPr>
          <a:lstStyle/>
          <a:p>
            <a:r>
              <a:rPr lang="en-GB" sz="2400" dirty="0">
                <a:solidFill>
                  <a:schemeClr val="bg1"/>
                </a:solidFill>
                <a:latin typeface="Arial Nova" panose="020B0504020202020204" pitchFamily="34" charset="0"/>
              </a:rPr>
              <a:t>Cautionary Statements</a:t>
            </a:r>
          </a:p>
        </p:txBody>
      </p:sp>
      <p:pic>
        <p:nvPicPr>
          <p:cNvPr id="4" name="Imagen 3">
            <a:extLst>
              <a:ext uri="{FF2B5EF4-FFF2-40B4-BE49-F238E27FC236}">
                <a16:creationId xmlns:a16="http://schemas.microsoft.com/office/drawing/2014/main" id="{BB7C56EC-ACB4-88D2-5E31-2FA64C9ACA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91700" y="153383"/>
            <a:ext cx="2137813" cy="837160"/>
          </a:xfrm>
          <a:prstGeom prst="rect">
            <a:avLst/>
          </a:prstGeom>
        </p:spPr>
      </p:pic>
      <p:sp>
        <p:nvSpPr>
          <p:cNvPr id="5" name="Content Placeholder 23">
            <a:extLst>
              <a:ext uri="{FF2B5EF4-FFF2-40B4-BE49-F238E27FC236}">
                <a16:creationId xmlns:a16="http://schemas.microsoft.com/office/drawing/2014/main" id="{DF19DB61-D3C3-85F4-9412-DFCF1570956A}"/>
              </a:ext>
            </a:extLst>
          </p:cNvPr>
          <p:cNvSpPr txBox="1">
            <a:spLocks/>
          </p:cNvSpPr>
          <p:nvPr/>
        </p:nvSpPr>
        <p:spPr>
          <a:xfrm>
            <a:off x="375920" y="990543"/>
            <a:ext cx="11553593" cy="4804648"/>
          </a:xfrm>
          <a:prstGeom prst="rect">
            <a:avLst/>
          </a:prstGeom>
        </p:spPr>
        <p:txBody>
          <a:bodyPr vert="horz" lIns="91440" tIns="45720" rIns="91440" bIns="45720" numCol="2" spcCol="1800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GB" sz="800" dirty="0">
                <a:solidFill>
                  <a:schemeClr val="bg1"/>
                </a:solidFill>
                <a:latin typeface="Arial Nova" panose="020B0504020202020204" pitchFamily="34" charset="0"/>
              </a:rPr>
              <a:t>This presentation (‘Presentation’), and the information contained herein, is not for viewing, release, distribution or publication into or in the United States or any other jurisdiction where applicable laws prohibit its release, distribution or publication. This  Presentation is being issued by Bluejay Mining plc (the ‘Company’ or ‘Bluejay’) for information purposes only. The content of this Presentation has not been approved by an authorised person for the purposes of Section 21(2)(b) of the Financial Services and  Markets Act 2000. Reliance on this Presentation for the purpose of engaging in any investment activity may expose an individual to a significant risk of losing all of the property or other assets invested. This Presentation is not an admission document or an  advertisement and does not constitute or form part of, and should not be construed as, an offer or invitation to sell or any solicitation of any offer to purchase or subscribe for any shares in the Company (‘Shares’) in the United States or any other jurisdiction.</a:t>
            </a:r>
          </a:p>
          <a:p>
            <a:pPr algn="just">
              <a:lnSpc>
                <a:spcPct val="100000"/>
              </a:lnSpc>
            </a:pPr>
            <a:r>
              <a:rPr lang="en-GB" sz="800" dirty="0">
                <a:solidFill>
                  <a:schemeClr val="bg1"/>
                </a:solidFill>
                <a:latin typeface="Arial Nova" panose="020B0504020202020204" pitchFamily="34" charset="0"/>
              </a:rPr>
              <a:t>Neither the Presentation, nor any part of it nor anything contained or referred to in it, nor the fact of its distribution, should form the basis of or be relied on in connection with or act as an inducement in relation to a decision to purchase or subscribe for or  enter into any contract or make any other commitment whatsoever in relation to any Shares. Whilst the Presentation has been prepared in good faith, no representation or warranty, express or implied, is given by or on behalf of the Company, its respective  directors and affiliates or any other person as to the accuracy or completeness of the information or opinions contained in this Presentation and no responsibility or liability whatsoever is or will be accepted by the Company, its respective directors and affiliates  or any other person for any loss howsoever arising, directly or indirectly, from any use of such information or opinions or otherwise arising in connection therewith. Any such liability is expressly disclaimed. The contents of this Presentation are confidential and  may not be copied, distributed, published or reproduced in whole or in part, or disclosed or distributed by recipients to any other person. No reliance may be placed for any purpose whatsoever on the information or opinions contained in this Presentation or  on its completeness, accuracy or fairness. Certain statements, beliefs and opinions in this Presentation are forward-looking, which reflect the Company’s or, as appropriate, the Company’s directors’ and/or proposed directors’ current expectations and  projections about future events. By their nature, forward-looking statements involve a number of risks, uncertainties and assumptions that could cause actual results or events to differ materially from those expressed or implied by the forward-looking  statements. These risks, uncertainties and assumptions could adversely affect the outcome and financial effects of the plans and events described herein. Although reasonable care has been taken to ensure the facts stated in this Presentation are accurate and  that the assumptions expressed are fair and reasonable the information in this Presentation, which includes certain information drawn from public sources, does not purport to be comprehensive, and has not been independently verified and is liable to change.  The date of this Presentation is November 2016. Forward-looking statements contained in this document regarding past trends or activities should not be taken as a representation that such trends or activities will continue in the future. The Company does not  undertake any obligation to update or revise any forward-looking statements, whether as a result of new information, future events or otherwise. You should not place undue reliance on forward-looking statements, which speak only as of the date of this  document. Recipients should not treat the contents of this Presentation as advice relating to legal, taxation or investment matters, and are to make their own assessments concerning these and other consequences of the various investments, including the  merits of investing and the risks. Recipients are advised to conduct their own due diligence. Accordingly, recipients should note that the Brokers are neither advising nor treating as a client any other person and will not be responsible to anyone other than the  Company for providing the protections afforded to clients of the Brokers under the COBS nor for providing advice in relation to the proposals contained in this Presentation. The promotion of the Shares and the distribution of this Presentation in the United  Kingdom are restricted by law. Accordingly, this Presentation is directed only at (</a:t>
            </a:r>
            <a:r>
              <a:rPr lang="en-GB" sz="800" dirty="0" err="1">
                <a:solidFill>
                  <a:schemeClr val="bg1"/>
                </a:solidFill>
                <a:latin typeface="Arial Nova" panose="020B0504020202020204" pitchFamily="34" charset="0"/>
              </a:rPr>
              <a:t>i</a:t>
            </a:r>
            <a:r>
              <a:rPr lang="en-GB" sz="800" dirty="0">
                <a:solidFill>
                  <a:schemeClr val="bg1"/>
                </a:solidFill>
                <a:latin typeface="Arial Nova" panose="020B0504020202020204" pitchFamily="34" charset="0"/>
              </a:rPr>
              <a:t>) persons outside the United Kingdom to whom it is lawful to communicate it, or (ii) persons having professional experience in matters relating to investments who fall within the  definition "investment professionals" in Article 19(5) of the Financial Services and Markets Act 2000 (Financial Promotion) Order 2005, as amended (the ‘Order’), or (iii) high net worth companies, unincorporated associations and partnerships and trustees of  high value trusts as described in Article 49(2) of the Order and any other persons who fall within other applicable exemptions under the Order (together, ‘Relevant Persons’). Any investment or investment activity to which this Presentation relates is available  only to, and will be engaged in only with, Relevant Persons. This Presentation must not be acted on or relied on by persons who are not Relevant Persons. You represent and agree that you are a Relevant Person. In receiving any information relating to the  Company (whether in written or oral form), including the information in this Presentation, you will be deemed to have represented and agreed for the benefit of the Company and the other legal and financial advisers participating in this process (</a:t>
            </a:r>
            <a:r>
              <a:rPr lang="en-GB" sz="800" dirty="0" err="1">
                <a:solidFill>
                  <a:schemeClr val="bg1"/>
                </a:solidFill>
                <a:latin typeface="Arial Nova" panose="020B0504020202020204" pitchFamily="34" charset="0"/>
              </a:rPr>
              <a:t>i</a:t>
            </a:r>
            <a:r>
              <a:rPr lang="en-GB" sz="800" dirty="0">
                <a:solidFill>
                  <a:schemeClr val="bg1"/>
                </a:solidFill>
                <a:latin typeface="Arial Nova" panose="020B0504020202020204" pitchFamily="34" charset="0"/>
              </a:rPr>
              <a:t>) that you will  only use such information for the purposes of discussions with the Company, (ii) to hold such information in strict confidence and not to disclose it (or any discussions with any of the Company) to any person, except as may be required by law, regulation or  court order, (iii) not to reproduce or distribute, in whole or in part, (directly or indirectly) any of the information in this Presentation; (iv) that you will comply with all laws applicable to possessing such information, including without limitation insider trading  laws, market abuse regulations and applicable regulations and recommendations of the UK Financial Conduct Authority or any other relevant regulator, and (v) that you are permitted, in accordance with all applicable laws of all applicable jurisdictions, to  receive such information. This Presentation (including its contents) is confidential and is for distribution only to a limited number of companies or persons and their professional advisers selected by the Company and its financial adviser for that purpose. It is not  intended to be distributed or passed on, directly, or indirectly, to, and may not be read by, any other persons without the express written consent of the Company. This Presentation is being supplied to you solely for your information and may not be copied,  reproduced, further distributed to any other person or published, in whole or in part, for any purpose. The distribution of this Presentation in certain non-UK jurisdictions may be restricted by law and therefore persons into whose possession this document  comes should inform themselves about and observe any such restrictions. Any such distribution could result in a violation of the law of such jurisdictions. Neither this document nor any copy of it may, subject to certain exemptions, be taken or transmitted into  Australia, Canada, Japan, South Africa, Singapore, or the US or distributed to these countries or to any national, citizen or resident thereof or any corporation, partnership or other entity created or organised under the laws thereof. This Presentation does not  constitute or form any part of an offer or invitation to sell or issue or any solicitation of any offer to purchase or subscribe or otherwise acquire, any ordinary shares in the Company in any jurisdiction. No person other than Company is authorised to give any  information or to make any representation other than as contained in this document and, if given or made, such information or representation must not be relied upon as having been authorised by the Company. This Presentation has been delivered to  interested parties for information only and on the express understanding that they shall use it only for the purpose set out above. The distribution of this Presentation shall not be deemed to be any form of commitment on the part of the Company to proceed  with any transaction. Any dispute, action or other proceeding concerning this presentation shall be adjudicated within the exclusive jurisdiction of the courts of England. All material contained in this Presentation (including in this disclaimer) shall be governed by  and construed in accordance with the laws of England and Wales. Please note that the information in this Presentation has yet to be announced or otherwise made public and as such constitutes inside information as defined by Market Abuse Regulation,  relevant information for the purposes of section 118 of FSMA and non-public price sensitive information for the purposes of the Criminal Justice Act 1993. You should not therefore deal in any way in the securities of the Company until after the formal release of  an announcement by the Company as to do so may result in civil and/or criminal liability. Issued by Bluejay, a company incorporated in the England and Wales under number 07245568. </a:t>
            </a:r>
          </a:p>
          <a:p>
            <a:pPr algn="just">
              <a:lnSpc>
                <a:spcPct val="100000"/>
              </a:lnSpc>
            </a:pPr>
            <a:r>
              <a:rPr lang="en-GB" sz="800" dirty="0">
                <a:solidFill>
                  <a:schemeClr val="bg1"/>
                </a:solidFill>
                <a:latin typeface="Arial Nova" panose="020B0504020202020204" pitchFamily="34" charset="0"/>
              </a:rPr>
              <a:t>The information in this presentation that relates to Exploration  Results, Mineral Resources or Ore Reserves is based on information compiled by Mr. Joshua Hughes </a:t>
            </a:r>
            <a:r>
              <a:rPr lang="en-GB" sz="800" dirty="0" err="1">
                <a:solidFill>
                  <a:schemeClr val="bg1"/>
                </a:solidFill>
                <a:latin typeface="Arial Nova" panose="020B0504020202020204" pitchFamily="34" charset="0"/>
              </a:rPr>
              <a:t>MESci</a:t>
            </a:r>
            <a:r>
              <a:rPr lang="en-GB" sz="800" dirty="0">
                <a:solidFill>
                  <a:schemeClr val="bg1"/>
                </a:solidFill>
                <a:latin typeface="Arial Nova" panose="020B0504020202020204" pitchFamily="34" charset="0"/>
              </a:rPr>
              <a:t> (Hons), Vice President Exploration, and a full-time employee of Bluejay Mining plc, who is also a Member and Chartered Professional Geologist ("</a:t>
            </a:r>
            <a:r>
              <a:rPr lang="en-GB" sz="800" dirty="0" err="1">
                <a:solidFill>
                  <a:schemeClr val="bg1"/>
                </a:solidFill>
                <a:latin typeface="Arial Nova" panose="020B0504020202020204" pitchFamily="34" charset="0"/>
              </a:rPr>
              <a:t>MAusIMM</a:t>
            </a:r>
            <a:r>
              <a:rPr lang="en-GB" sz="800" dirty="0">
                <a:solidFill>
                  <a:schemeClr val="bg1"/>
                </a:solidFill>
                <a:latin typeface="Arial Nova" panose="020B0504020202020204" pitchFamily="34" charset="0"/>
              </a:rPr>
              <a:t> CP(Geo)") of the Australasian Institute of Mining and Metallurgy, a Fellow of the Society of Economic Geologists ("FSEG") and a Fellow of the Geological Society of London ("FGS"). Mr. Hughes has sufficient experience, relevant to the styles of mineralisation and type of deposits under consideration and to the activity that he is undertaking, to qualify as a Qualified Person ("QP") as defined by the AIM rules, and for the purposes of National Instrument 43-101 ("NI-43-101") Standards of Disclosure of Mineral Projects.</a:t>
            </a:r>
          </a:p>
          <a:p>
            <a:pPr algn="just">
              <a:lnSpc>
                <a:spcPct val="100000"/>
              </a:lnSpc>
            </a:pPr>
            <a:endParaRPr lang="en-GB" sz="800" dirty="0">
              <a:solidFill>
                <a:schemeClr val="bg1"/>
              </a:solidFill>
              <a:latin typeface="Arial Nova" panose="020B0504020202020204" pitchFamily="34" charset="0"/>
            </a:endParaRPr>
          </a:p>
        </p:txBody>
      </p:sp>
    </p:spTree>
    <p:extLst>
      <p:ext uri="{BB962C8B-B14F-4D97-AF65-F5344CB8AC3E}">
        <p14:creationId xmlns:p14="http://schemas.microsoft.com/office/powerpoint/2010/main" val="2940829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A body of water with a mountain in the background&#10;&#10;Description automatically generated">
            <a:extLst>
              <a:ext uri="{FF2B5EF4-FFF2-40B4-BE49-F238E27FC236}">
                <a16:creationId xmlns:a16="http://schemas.microsoft.com/office/drawing/2014/main" id="{2A4197FB-0830-95DD-C559-0707669861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8084" y="0"/>
            <a:ext cx="10275831" cy="6858000"/>
          </a:xfrm>
          <a:prstGeom prst="rect">
            <a:avLst/>
          </a:prstGeom>
        </p:spPr>
      </p:pic>
    </p:spTree>
    <p:extLst>
      <p:ext uri="{BB962C8B-B14F-4D97-AF65-F5344CB8AC3E}">
        <p14:creationId xmlns:p14="http://schemas.microsoft.com/office/powerpoint/2010/main" val="2647268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269DC76-662A-4841-AA94-03EF44270046}"/>
              </a:ext>
            </a:extLst>
          </p:cNvPr>
          <p:cNvSpPr txBox="1"/>
          <p:nvPr/>
        </p:nvSpPr>
        <p:spPr>
          <a:xfrm rot="16200000">
            <a:off x="-1449181" y="1788030"/>
            <a:ext cx="4092659" cy="830997"/>
          </a:xfrm>
          <a:prstGeom prst="rect">
            <a:avLst/>
          </a:prstGeom>
          <a:noFill/>
        </p:spPr>
        <p:txBody>
          <a:bodyPr wrap="none" rtlCol="0">
            <a:spAutoFit/>
          </a:bodyPr>
          <a:lstStyle/>
          <a:p>
            <a:pPr algn="r"/>
            <a:r>
              <a:rPr lang="en-GB" sz="2400" b="1" dirty="0">
                <a:solidFill>
                  <a:schemeClr val="bg1"/>
                </a:solidFill>
                <a:latin typeface="Arial Nova" panose="020B0504020202020204" pitchFamily="34" charset="0"/>
              </a:rPr>
              <a:t>The Karrat Basin: overview</a:t>
            </a:r>
          </a:p>
          <a:p>
            <a:pPr algn="r"/>
            <a:r>
              <a:rPr lang="en-GB" sz="2400" b="1" dirty="0">
                <a:solidFill>
                  <a:schemeClr val="bg1"/>
                </a:solidFill>
                <a:latin typeface="Arial Nova" panose="020B0504020202020204" pitchFamily="34" charset="0"/>
              </a:rPr>
              <a:t>(continued)</a:t>
            </a:r>
          </a:p>
        </p:txBody>
      </p:sp>
      <p:pic>
        <p:nvPicPr>
          <p:cNvPr id="2" name="Imagen 3">
            <a:extLst>
              <a:ext uri="{FF2B5EF4-FFF2-40B4-BE49-F238E27FC236}">
                <a16:creationId xmlns:a16="http://schemas.microsoft.com/office/drawing/2014/main" id="{8A3A3676-762F-1881-E85E-CA49A2A3E3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453939" y="5551065"/>
            <a:ext cx="1771094" cy="693554"/>
          </a:xfrm>
          <a:prstGeom prst="rect">
            <a:avLst/>
          </a:prstGeom>
        </p:spPr>
      </p:pic>
      <p:sp>
        <p:nvSpPr>
          <p:cNvPr id="14" name="TextBox 13">
            <a:extLst>
              <a:ext uri="{FF2B5EF4-FFF2-40B4-BE49-F238E27FC236}">
                <a16:creationId xmlns:a16="http://schemas.microsoft.com/office/drawing/2014/main" id="{B7DA8C94-19BC-5202-5ABA-DD0C15ABB748}"/>
              </a:ext>
            </a:extLst>
          </p:cNvPr>
          <p:cNvSpPr txBox="1"/>
          <p:nvPr/>
        </p:nvSpPr>
        <p:spPr>
          <a:xfrm>
            <a:off x="1168708" y="253483"/>
            <a:ext cx="6524587" cy="5418086"/>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
            </a:pPr>
            <a:r>
              <a:rPr lang="en-GB" sz="2000"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The lower units (Qaarsukassak and Mârmorilik </a:t>
            </a:r>
            <a:r>
              <a:rPr lang="en-GB" sz="2000" dirty="0" err="1">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fms</a:t>
            </a:r>
            <a:r>
              <a:rPr lang="en-GB" sz="2000"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 of the Karrat Group formed in an </a:t>
            </a:r>
            <a:r>
              <a:rPr lang="en-GB" sz="2000" dirty="0" err="1">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intracratonic</a:t>
            </a:r>
            <a:r>
              <a:rPr lang="en-GB" sz="2000"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 sag basin as the Rae Craton subsided. </a:t>
            </a:r>
          </a:p>
          <a:p>
            <a:pPr marL="285750" indent="-285750">
              <a:lnSpc>
                <a:spcPct val="107000"/>
              </a:lnSpc>
              <a:spcAft>
                <a:spcPts val="800"/>
              </a:spcAft>
              <a:buFont typeface="Wingdings" panose="05000000000000000000" pitchFamily="2" charset="2"/>
              <a:buChar char="§"/>
            </a:pPr>
            <a:endParaRPr lang="en-GB" sz="2000" dirty="0">
              <a:solidFill>
                <a:schemeClr val="bg1"/>
              </a:solidFill>
              <a:latin typeface="Arial Nova" panose="020B0504020202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en-GB" sz="2000"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The basin progressively evolved through an </a:t>
            </a:r>
            <a:r>
              <a:rPr lang="en-GB" sz="2000" dirty="0" err="1">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intracratonic</a:t>
            </a:r>
            <a:r>
              <a:rPr lang="en-GB" sz="2000"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 rift stage, with associated volcanism (</a:t>
            </a:r>
            <a:r>
              <a:rPr lang="en-GB" sz="2000" dirty="0" err="1">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Kangilleq</a:t>
            </a:r>
            <a:r>
              <a:rPr lang="en-GB" sz="2000"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 fm., alkaline member) and </a:t>
            </a:r>
            <a:r>
              <a:rPr lang="en-GB" sz="2000" dirty="0" err="1">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syn</a:t>
            </a:r>
            <a:r>
              <a:rPr lang="en-GB" sz="2000"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-rift siliciclastic sedimentation (Nûkavsak fm.) between 1950 and 1900 Ma, to a later stage back-arc geodynamic setting (</a:t>
            </a:r>
            <a:r>
              <a:rPr lang="en-GB" sz="2000" dirty="0" err="1">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Kangilleq</a:t>
            </a:r>
            <a:r>
              <a:rPr lang="en-GB" sz="2000"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 fm., transitional member). </a:t>
            </a:r>
          </a:p>
          <a:p>
            <a:pPr marL="285750" indent="-285750">
              <a:lnSpc>
                <a:spcPct val="107000"/>
              </a:lnSpc>
              <a:spcAft>
                <a:spcPts val="800"/>
              </a:spcAft>
              <a:buFont typeface="Wingdings" panose="05000000000000000000" pitchFamily="2" charset="2"/>
              <a:buChar char="§"/>
            </a:pPr>
            <a:endParaRPr lang="en-GB" sz="2000"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en-GB" sz="2000"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Between 1870 - 1850 Ma, the Karrat basin was intruded by calc-alkaline felsic intrusions of the </a:t>
            </a:r>
            <a:r>
              <a:rPr lang="en-GB" sz="2000" dirty="0" err="1">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Prøven</a:t>
            </a:r>
            <a:r>
              <a:rPr lang="en-GB" sz="2000"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 Igneous Complex (‘PIC’).</a:t>
            </a:r>
          </a:p>
        </p:txBody>
      </p:sp>
      <p:pic>
        <p:nvPicPr>
          <p:cNvPr id="15" name="Picture 14">
            <a:extLst>
              <a:ext uri="{FF2B5EF4-FFF2-40B4-BE49-F238E27FC236}">
                <a16:creationId xmlns:a16="http://schemas.microsoft.com/office/drawing/2014/main" id="{7CAED7D2-5C25-E66A-4258-1E26CE265E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27558" y="157200"/>
            <a:ext cx="3970012" cy="5273318"/>
          </a:xfrm>
          <a:prstGeom prst="rect">
            <a:avLst/>
          </a:prstGeom>
        </p:spPr>
      </p:pic>
      <p:sp>
        <p:nvSpPr>
          <p:cNvPr id="16" name="TextBox 15">
            <a:extLst>
              <a:ext uri="{FF2B5EF4-FFF2-40B4-BE49-F238E27FC236}">
                <a16:creationId xmlns:a16="http://schemas.microsoft.com/office/drawing/2014/main" id="{1C28D52E-0E57-C39E-5245-7BA71569FFAA}"/>
              </a:ext>
            </a:extLst>
          </p:cNvPr>
          <p:cNvSpPr txBox="1"/>
          <p:nvPr/>
        </p:nvSpPr>
        <p:spPr>
          <a:xfrm rot="16200000">
            <a:off x="9733688" y="2138163"/>
            <a:ext cx="4553326" cy="276999"/>
          </a:xfrm>
          <a:prstGeom prst="rect">
            <a:avLst/>
          </a:prstGeom>
          <a:noFill/>
        </p:spPr>
        <p:txBody>
          <a:bodyPr wrap="square" rtlCol="0">
            <a:spAutoFit/>
          </a:bodyPr>
          <a:lstStyle/>
          <a:p>
            <a:r>
              <a:rPr lang="en-GB" sz="1200" dirty="0">
                <a:solidFill>
                  <a:schemeClr val="bg1"/>
                </a:solidFill>
                <a:latin typeface="Arial Nova" panose="020B0504020202020204" pitchFamily="34" charset="0"/>
              </a:rPr>
              <a:t>Figure from: St-Onge et al., 2009, Geol. Soc. London Spec. Pub.</a:t>
            </a:r>
          </a:p>
        </p:txBody>
      </p:sp>
      <p:pic>
        <p:nvPicPr>
          <p:cNvPr id="18" name="Picture 17">
            <a:extLst>
              <a:ext uri="{FF2B5EF4-FFF2-40B4-BE49-F238E27FC236}">
                <a16:creationId xmlns:a16="http://schemas.microsoft.com/office/drawing/2014/main" id="{59EDDB05-D9E9-DEC8-0ED8-BD11B320CE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01838" y="5554775"/>
            <a:ext cx="3970013" cy="1035086"/>
          </a:xfrm>
          <a:prstGeom prst="rect">
            <a:avLst/>
          </a:prstGeom>
        </p:spPr>
      </p:pic>
      <p:sp>
        <p:nvSpPr>
          <p:cNvPr id="19" name="TextBox 18">
            <a:extLst>
              <a:ext uri="{FF2B5EF4-FFF2-40B4-BE49-F238E27FC236}">
                <a16:creationId xmlns:a16="http://schemas.microsoft.com/office/drawing/2014/main" id="{EA2416A5-378A-3A10-D12B-1CE7AC6F5290}"/>
              </a:ext>
            </a:extLst>
          </p:cNvPr>
          <p:cNvSpPr txBox="1"/>
          <p:nvPr/>
        </p:nvSpPr>
        <p:spPr>
          <a:xfrm>
            <a:off x="7857770" y="6575618"/>
            <a:ext cx="4109587" cy="276999"/>
          </a:xfrm>
          <a:prstGeom prst="rect">
            <a:avLst/>
          </a:prstGeom>
          <a:noFill/>
        </p:spPr>
        <p:txBody>
          <a:bodyPr wrap="none" rtlCol="0">
            <a:spAutoFit/>
          </a:bodyPr>
          <a:lstStyle/>
          <a:p>
            <a:r>
              <a:rPr lang="en-GB" sz="1200" dirty="0">
                <a:solidFill>
                  <a:schemeClr val="bg1"/>
                </a:solidFill>
                <a:latin typeface="Arial Nova" panose="020B0504020202020204" pitchFamily="34" charset="0"/>
              </a:rPr>
              <a:t>Figure from: </a:t>
            </a:r>
            <a:r>
              <a:rPr lang="it-IT" sz="1200" dirty="0">
                <a:solidFill>
                  <a:schemeClr val="bg1"/>
                </a:solidFill>
                <a:latin typeface="Arial Nova" panose="020B0504020202020204" pitchFamily="34" charset="0"/>
              </a:rPr>
              <a:t>Guarnieri and Baker, 2022, J. Structural Geol.</a:t>
            </a:r>
            <a:endParaRPr lang="en-GB" sz="1200" dirty="0">
              <a:solidFill>
                <a:schemeClr val="bg1"/>
              </a:solidFill>
              <a:latin typeface="Arial Nova" panose="020B0504020202020204" pitchFamily="34" charset="0"/>
            </a:endParaRPr>
          </a:p>
        </p:txBody>
      </p:sp>
    </p:spTree>
    <p:extLst>
      <p:ext uri="{BB962C8B-B14F-4D97-AF65-F5344CB8AC3E}">
        <p14:creationId xmlns:p14="http://schemas.microsoft.com/office/powerpoint/2010/main" val="1371273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269DC76-662A-4841-AA94-03EF44270046}"/>
              </a:ext>
            </a:extLst>
          </p:cNvPr>
          <p:cNvSpPr txBox="1"/>
          <p:nvPr/>
        </p:nvSpPr>
        <p:spPr>
          <a:xfrm rot="16200000">
            <a:off x="-1449181" y="1788030"/>
            <a:ext cx="4092659" cy="830997"/>
          </a:xfrm>
          <a:prstGeom prst="rect">
            <a:avLst/>
          </a:prstGeom>
          <a:noFill/>
        </p:spPr>
        <p:txBody>
          <a:bodyPr wrap="none" rtlCol="0">
            <a:spAutoFit/>
          </a:bodyPr>
          <a:lstStyle/>
          <a:p>
            <a:pPr algn="r"/>
            <a:r>
              <a:rPr lang="en-GB" sz="2400" b="1" dirty="0">
                <a:solidFill>
                  <a:schemeClr val="bg1"/>
                </a:solidFill>
                <a:latin typeface="Arial Nova" panose="020B0504020202020204" pitchFamily="34" charset="0"/>
              </a:rPr>
              <a:t>The Karrat Basin: overview</a:t>
            </a:r>
          </a:p>
          <a:p>
            <a:pPr algn="r"/>
            <a:r>
              <a:rPr lang="en-GB" sz="2400" b="1" dirty="0">
                <a:solidFill>
                  <a:schemeClr val="bg1"/>
                </a:solidFill>
                <a:latin typeface="Arial Nova" panose="020B0504020202020204" pitchFamily="34" charset="0"/>
              </a:rPr>
              <a:t>(continued)</a:t>
            </a:r>
          </a:p>
        </p:txBody>
      </p:sp>
      <p:pic>
        <p:nvPicPr>
          <p:cNvPr id="2" name="Imagen 3">
            <a:extLst>
              <a:ext uri="{FF2B5EF4-FFF2-40B4-BE49-F238E27FC236}">
                <a16:creationId xmlns:a16="http://schemas.microsoft.com/office/drawing/2014/main" id="{8A3A3676-762F-1881-E85E-CA49A2A3E3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453939" y="5551065"/>
            <a:ext cx="1771094" cy="693554"/>
          </a:xfrm>
          <a:prstGeom prst="rect">
            <a:avLst/>
          </a:prstGeom>
        </p:spPr>
      </p:pic>
      <p:sp>
        <p:nvSpPr>
          <p:cNvPr id="14" name="TextBox 13">
            <a:extLst>
              <a:ext uri="{FF2B5EF4-FFF2-40B4-BE49-F238E27FC236}">
                <a16:creationId xmlns:a16="http://schemas.microsoft.com/office/drawing/2014/main" id="{B7DA8C94-19BC-5202-5ABA-DD0C15ABB748}"/>
              </a:ext>
            </a:extLst>
          </p:cNvPr>
          <p:cNvSpPr txBox="1"/>
          <p:nvPr/>
        </p:nvSpPr>
        <p:spPr>
          <a:xfrm>
            <a:off x="1168708" y="253483"/>
            <a:ext cx="6524587" cy="6540830"/>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
            </a:pPr>
            <a:r>
              <a:rPr lang="en-GB"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The Karrat Group was affected by metamorphism during the collisional phase of the </a:t>
            </a:r>
            <a:r>
              <a:rPr lang="en-GB" b="1" dirty="0" err="1">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Rinkian</a:t>
            </a:r>
            <a:r>
              <a:rPr lang="en-GB" b="1"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 </a:t>
            </a:r>
            <a:r>
              <a:rPr lang="en-GB" b="1" dirty="0">
                <a:solidFill>
                  <a:schemeClr val="bg1"/>
                </a:solidFill>
                <a:latin typeface="Arial Nova" panose="020B0504020202020204" pitchFamily="34" charset="0"/>
                <a:ea typeface="Calibri" panose="020F0502020204030204" pitchFamily="34" charset="0"/>
                <a:cs typeface="Times New Roman" panose="02020603050405020304" pitchFamily="18" charset="0"/>
              </a:rPr>
              <a:t>O</a:t>
            </a:r>
            <a:r>
              <a:rPr lang="en-GB" b="1"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rogen </a:t>
            </a:r>
            <a:r>
              <a:rPr lang="en-GB"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(Cordilleran-type tectonics) between 1830 and 1800 Ma, reaching upper </a:t>
            </a:r>
            <a:r>
              <a:rPr lang="en-GB" dirty="0">
                <a:solidFill>
                  <a:schemeClr val="bg1"/>
                </a:solidFill>
                <a:latin typeface="Arial Nova" panose="020B0504020202020204" pitchFamily="34" charset="0"/>
                <a:ea typeface="Calibri" panose="020F0502020204030204" pitchFamily="34" charset="0"/>
                <a:cs typeface="Times New Roman" panose="02020603050405020304" pitchFamily="18" charset="0"/>
              </a:rPr>
              <a:t>greenschist to lower amphibolite facies in the south (at Black Angel and Kangerluarsuk), to granulite facies in the north, where the metamorphism is associated with </a:t>
            </a:r>
            <a:r>
              <a:rPr lang="en-GB" dirty="0" err="1">
                <a:solidFill>
                  <a:schemeClr val="bg1"/>
                </a:solidFill>
                <a:latin typeface="Arial Nova" panose="020B0504020202020204" pitchFamily="34" charset="0"/>
                <a:ea typeface="Calibri" panose="020F0502020204030204" pitchFamily="34" charset="0"/>
                <a:cs typeface="Times New Roman" panose="02020603050405020304" pitchFamily="18" charset="0"/>
              </a:rPr>
              <a:t>migmatization</a:t>
            </a:r>
            <a:r>
              <a:rPr lang="en-GB" dirty="0">
                <a:solidFill>
                  <a:schemeClr val="bg1"/>
                </a:solidFill>
                <a:latin typeface="Arial Nova" panose="020B0504020202020204" pitchFamily="34" charset="0"/>
                <a:ea typeface="Calibri" panose="020F0502020204030204" pitchFamily="34" charset="0"/>
                <a:cs typeface="Times New Roman" panose="02020603050405020304" pitchFamily="18" charset="0"/>
              </a:rPr>
              <a:t> and emplacement of the S-type leucogranites.</a:t>
            </a:r>
          </a:p>
          <a:p>
            <a:pPr marL="285750" indent="-285750">
              <a:lnSpc>
                <a:spcPct val="107000"/>
              </a:lnSpc>
              <a:spcAft>
                <a:spcPts val="800"/>
              </a:spcAft>
              <a:buFont typeface="Wingdings" panose="05000000000000000000" pitchFamily="2" charset="2"/>
              <a:buChar char="§"/>
            </a:pPr>
            <a:r>
              <a:rPr lang="en-GB"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The </a:t>
            </a:r>
            <a:r>
              <a:rPr lang="en-GB" dirty="0" err="1">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Rinkian</a:t>
            </a:r>
            <a:r>
              <a:rPr lang="en-GB"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 orogen is interpreted as part of the Trans-Hudson Orogeny (</a:t>
            </a:r>
            <a:r>
              <a:rPr lang="en-GB" dirty="0">
                <a:solidFill>
                  <a:srgbClr val="FFC000"/>
                </a:solidFill>
                <a:effectLst/>
                <a:latin typeface="Arial Nova" panose="020B05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St-Onge et al., 2009</a:t>
            </a:r>
            <a:r>
              <a:rPr lang="en-GB"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 and represents a back-arc fold and thrust system, resulting from the eastward collision between the magmatic arc PIC and the Karrat basin. </a:t>
            </a:r>
          </a:p>
          <a:p>
            <a:pPr marL="285750" indent="-285750">
              <a:lnSpc>
                <a:spcPct val="107000"/>
              </a:lnSpc>
              <a:spcAft>
                <a:spcPts val="800"/>
              </a:spcAft>
              <a:buFont typeface="Wingdings" panose="05000000000000000000" pitchFamily="2" charset="2"/>
              <a:buChar char="§"/>
            </a:pPr>
            <a:r>
              <a:rPr lang="en-GB"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The inversion of the Karrat Basin involved a first stage of thin-skinned tectonics, with allochthonous metagreywackes emplaced during east-verging thrusting, followed by thick-skinned tectonics (inversion) with progressive involvement of the Archaean gneisses with basement nappes and metasediments transported toward the north-east (e.g., </a:t>
            </a:r>
            <a:r>
              <a:rPr lang="en-GB" dirty="0">
                <a:solidFill>
                  <a:srgbClr val="FFC000"/>
                </a:solidFill>
                <a:effectLst/>
                <a:latin typeface="Arial Nova" panose="020B05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Guarnieri and Baker, 2022</a:t>
            </a:r>
            <a:r>
              <a:rPr lang="en-GB" dirty="0">
                <a:solidFill>
                  <a:srgbClr val="FFC000"/>
                </a:solidFill>
                <a:effectLst/>
                <a:latin typeface="Arial Nova" panose="020B0504020202020204" pitchFamily="34" charset="0"/>
                <a:ea typeface="Calibri" panose="020F0502020204030204" pitchFamily="34" charset="0"/>
                <a:cs typeface="Times New Roman" panose="02020603050405020304" pitchFamily="18" charset="0"/>
              </a:rPr>
              <a:t>; </a:t>
            </a:r>
            <a:r>
              <a:rPr lang="en-GB" dirty="0">
                <a:solidFill>
                  <a:srgbClr val="FFC000"/>
                </a:solidFill>
                <a:effectLst/>
                <a:latin typeface="Arial Nova" panose="020B050402020202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Grocott and McCaffrey, 2017</a:t>
            </a:r>
            <a:r>
              <a:rPr lang="en-GB"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 </a:t>
            </a:r>
            <a:endParaRPr lang="en-GB" dirty="0">
              <a:solidFill>
                <a:schemeClr val="bg1"/>
              </a:solidFill>
              <a:latin typeface="Arial Nova" panose="020B0504020202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endParaRPr lang="en-GB" sz="1400"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7CAED7D2-5C25-E66A-4258-1E26CE265EA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927558" y="157200"/>
            <a:ext cx="3970012" cy="5273318"/>
          </a:xfrm>
          <a:prstGeom prst="rect">
            <a:avLst/>
          </a:prstGeom>
        </p:spPr>
      </p:pic>
      <p:sp>
        <p:nvSpPr>
          <p:cNvPr id="16" name="TextBox 15">
            <a:extLst>
              <a:ext uri="{FF2B5EF4-FFF2-40B4-BE49-F238E27FC236}">
                <a16:creationId xmlns:a16="http://schemas.microsoft.com/office/drawing/2014/main" id="{1C28D52E-0E57-C39E-5245-7BA71569FFAA}"/>
              </a:ext>
            </a:extLst>
          </p:cNvPr>
          <p:cNvSpPr txBox="1"/>
          <p:nvPr/>
        </p:nvSpPr>
        <p:spPr>
          <a:xfrm rot="16200000">
            <a:off x="9733688" y="2138163"/>
            <a:ext cx="4553326" cy="276999"/>
          </a:xfrm>
          <a:prstGeom prst="rect">
            <a:avLst/>
          </a:prstGeom>
          <a:noFill/>
        </p:spPr>
        <p:txBody>
          <a:bodyPr wrap="square" rtlCol="0">
            <a:spAutoFit/>
          </a:bodyPr>
          <a:lstStyle/>
          <a:p>
            <a:r>
              <a:rPr lang="en-GB" sz="1200" dirty="0">
                <a:solidFill>
                  <a:schemeClr val="bg1"/>
                </a:solidFill>
                <a:latin typeface="Arial Nova" panose="020B0504020202020204" pitchFamily="34" charset="0"/>
              </a:rPr>
              <a:t>Figure from: St-Onge et al., 2009, Geol. Soc. London Spec. Pub.</a:t>
            </a:r>
          </a:p>
        </p:txBody>
      </p:sp>
      <p:pic>
        <p:nvPicPr>
          <p:cNvPr id="18" name="Picture 17">
            <a:extLst>
              <a:ext uri="{FF2B5EF4-FFF2-40B4-BE49-F238E27FC236}">
                <a16:creationId xmlns:a16="http://schemas.microsoft.com/office/drawing/2014/main" id="{59EDDB05-D9E9-DEC8-0ED8-BD11B320CED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01838" y="5554775"/>
            <a:ext cx="3970013" cy="1035086"/>
          </a:xfrm>
          <a:prstGeom prst="rect">
            <a:avLst/>
          </a:prstGeom>
        </p:spPr>
      </p:pic>
      <p:sp>
        <p:nvSpPr>
          <p:cNvPr id="19" name="TextBox 18">
            <a:extLst>
              <a:ext uri="{FF2B5EF4-FFF2-40B4-BE49-F238E27FC236}">
                <a16:creationId xmlns:a16="http://schemas.microsoft.com/office/drawing/2014/main" id="{EA2416A5-378A-3A10-D12B-1CE7AC6F5290}"/>
              </a:ext>
            </a:extLst>
          </p:cNvPr>
          <p:cNvSpPr txBox="1"/>
          <p:nvPr/>
        </p:nvSpPr>
        <p:spPr>
          <a:xfrm>
            <a:off x="7857770" y="6575618"/>
            <a:ext cx="4109587" cy="276999"/>
          </a:xfrm>
          <a:prstGeom prst="rect">
            <a:avLst/>
          </a:prstGeom>
          <a:noFill/>
        </p:spPr>
        <p:txBody>
          <a:bodyPr wrap="none" rtlCol="0">
            <a:spAutoFit/>
          </a:bodyPr>
          <a:lstStyle/>
          <a:p>
            <a:r>
              <a:rPr lang="en-GB" sz="1200" dirty="0">
                <a:solidFill>
                  <a:schemeClr val="bg1"/>
                </a:solidFill>
                <a:latin typeface="Arial Nova" panose="020B0504020202020204" pitchFamily="34" charset="0"/>
              </a:rPr>
              <a:t>Figure from: </a:t>
            </a:r>
            <a:r>
              <a:rPr lang="it-IT" sz="1200" dirty="0">
                <a:solidFill>
                  <a:schemeClr val="bg1"/>
                </a:solidFill>
                <a:latin typeface="Arial Nova" panose="020B0504020202020204" pitchFamily="34" charset="0"/>
              </a:rPr>
              <a:t>Guarnieri and Baker, 2022, J. Structural Geol.</a:t>
            </a:r>
            <a:endParaRPr lang="en-GB" sz="1200" dirty="0">
              <a:solidFill>
                <a:schemeClr val="bg1"/>
              </a:solidFill>
              <a:latin typeface="Arial Nova" panose="020B0504020202020204" pitchFamily="34" charset="0"/>
            </a:endParaRPr>
          </a:p>
        </p:txBody>
      </p:sp>
    </p:spTree>
    <p:extLst>
      <p:ext uri="{BB962C8B-B14F-4D97-AF65-F5344CB8AC3E}">
        <p14:creationId xmlns:p14="http://schemas.microsoft.com/office/powerpoint/2010/main" val="1126914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lisabeth og Bjørn\Pictures\BAM\GV01.04-013.jpeg">
            <a:extLst>
              <a:ext uri="{FF2B5EF4-FFF2-40B4-BE49-F238E27FC236}">
                <a16:creationId xmlns:a16="http://schemas.microsoft.com/office/drawing/2014/main" id="{E7B4C88B-3CC3-275E-2839-7B734D97641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8154079" y="44373"/>
            <a:ext cx="3965398" cy="3983021"/>
          </a:xfrm>
          <a:prstGeom prst="rect">
            <a:avLst/>
          </a:prstGeom>
          <a:noFill/>
        </p:spPr>
      </p:pic>
      <p:pic>
        <p:nvPicPr>
          <p:cNvPr id="5" name="Picture 2">
            <a:extLst>
              <a:ext uri="{FF2B5EF4-FFF2-40B4-BE49-F238E27FC236}">
                <a16:creationId xmlns:a16="http://schemas.microsoft.com/office/drawing/2014/main" id="{CE8F389D-8FAF-C0E8-ECFF-17F4540D9D0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127067" y="4097185"/>
            <a:ext cx="2009711" cy="2706036"/>
          </a:xfrm>
          <a:prstGeom prst="rect">
            <a:avLst/>
          </a:prstGeom>
          <a:noFill/>
          <a:ln w="9525">
            <a:noFill/>
            <a:miter lim="800000"/>
            <a:headEnd/>
            <a:tailEnd/>
          </a:ln>
          <a:effectLst/>
        </p:spPr>
      </p:pic>
      <p:pic>
        <p:nvPicPr>
          <p:cNvPr id="6" name="Picture 5">
            <a:extLst>
              <a:ext uri="{FF2B5EF4-FFF2-40B4-BE49-F238E27FC236}">
                <a16:creationId xmlns:a16="http://schemas.microsoft.com/office/drawing/2014/main" id="{2C35C31A-B477-6479-C249-D52A022876F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947" r="44184"/>
          <a:stretch/>
        </p:blipFill>
        <p:spPr>
          <a:xfrm>
            <a:off x="10212299" y="4097185"/>
            <a:ext cx="1907178" cy="2706036"/>
          </a:xfrm>
          <a:prstGeom prst="rect">
            <a:avLst/>
          </a:prstGeom>
        </p:spPr>
      </p:pic>
      <p:sp>
        <p:nvSpPr>
          <p:cNvPr id="7" name="TextBox 6">
            <a:extLst>
              <a:ext uri="{FF2B5EF4-FFF2-40B4-BE49-F238E27FC236}">
                <a16:creationId xmlns:a16="http://schemas.microsoft.com/office/drawing/2014/main" id="{919DF451-73AF-4CC6-E3D8-DCFA93E213D8}"/>
              </a:ext>
            </a:extLst>
          </p:cNvPr>
          <p:cNvSpPr txBox="1"/>
          <p:nvPr/>
        </p:nvSpPr>
        <p:spPr>
          <a:xfrm>
            <a:off x="483233" y="888755"/>
            <a:ext cx="7163401" cy="3462486"/>
          </a:xfrm>
          <a:prstGeom prst="rect">
            <a:avLst/>
          </a:prstGeom>
          <a:noFill/>
        </p:spPr>
        <p:txBody>
          <a:bodyPr wrap="square" rtlCol="0">
            <a:spAutoFit/>
          </a:bodyPr>
          <a:lstStyle/>
          <a:p>
            <a:pPr marL="285750" indent="-285750">
              <a:buFont typeface="Wingdings" panose="05000000000000000000" pitchFamily="2" charset="2"/>
              <a:buChar char="§"/>
            </a:pPr>
            <a:r>
              <a:rPr lang="en-GB" dirty="0">
                <a:solidFill>
                  <a:schemeClr val="bg1"/>
                </a:solidFill>
                <a:latin typeface="Arial Nova" panose="020B0504020202020204" pitchFamily="34" charset="0"/>
              </a:rPr>
              <a:t>Bluejay’s Kangerluarsuk Zn-Pb-Ag project located only 12 km north of the former Black Angel mine.</a:t>
            </a:r>
          </a:p>
          <a:p>
            <a:pPr marL="285750" indent="-285750">
              <a:buFont typeface="Wingdings" panose="05000000000000000000" pitchFamily="2" charset="2"/>
              <a:buChar char="§"/>
            </a:pPr>
            <a:endParaRPr lang="en-GB" sz="8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dirty="0">
                <a:solidFill>
                  <a:schemeClr val="bg1"/>
                </a:solidFill>
                <a:latin typeface="Arial Nova" panose="020B0504020202020204" pitchFamily="34" charset="0"/>
              </a:rPr>
              <a:t>At Black Angel, Zn-Pb-Ag mineralisation is hosted within the Paleoproterozoic Mârmorilik fm. of the Karrat Group (</a:t>
            </a:r>
            <a:r>
              <a:rPr lang="en-GB" dirty="0" err="1">
                <a:solidFill>
                  <a:schemeClr val="bg1"/>
                </a:solidFill>
                <a:latin typeface="Arial Nova" panose="020B0504020202020204" pitchFamily="34" charset="0"/>
              </a:rPr>
              <a:t>calcitic</a:t>
            </a:r>
            <a:r>
              <a:rPr lang="en-GB" dirty="0">
                <a:solidFill>
                  <a:schemeClr val="bg1"/>
                </a:solidFill>
                <a:latin typeface="Arial Nova" panose="020B0504020202020204" pitchFamily="34" charset="0"/>
              </a:rPr>
              <a:t> and dolomitic marbles with a basal </a:t>
            </a:r>
            <a:r>
              <a:rPr lang="en-GB" dirty="0" err="1">
                <a:solidFill>
                  <a:schemeClr val="bg1"/>
                </a:solidFill>
                <a:latin typeface="Arial Nova" panose="020B0504020202020204" pitchFamily="34" charset="0"/>
              </a:rPr>
              <a:t>quartzitic</a:t>
            </a:r>
            <a:r>
              <a:rPr lang="en-GB" dirty="0">
                <a:solidFill>
                  <a:schemeClr val="bg1"/>
                </a:solidFill>
                <a:latin typeface="Arial Nova" panose="020B0504020202020204" pitchFamily="34" charset="0"/>
              </a:rPr>
              <a:t> unit and intercalations of anhydrite-bearing marbles and </a:t>
            </a:r>
            <a:r>
              <a:rPr lang="en-GB" dirty="0" err="1">
                <a:solidFill>
                  <a:schemeClr val="bg1"/>
                </a:solidFill>
                <a:latin typeface="Arial Nova" panose="020B0504020202020204" pitchFamily="34" charset="0"/>
              </a:rPr>
              <a:t>semipelitic</a:t>
            </a:r>
            <a:r>
              <a:rPr lang="en-GB" dirty="0">
                <a:solidFill>
                  <a:schemeClr val="bg1"/>
                </a:solidFill>
                <a:latin typeface="Arial Nova" panose="020B0504020202020204" pitchFamily="34" charset="0"/>
              </a:rPr>
              <a:t> schists, deposited ca. 1.9 Ga in a carbonate shelf on the margins of an </a:t>
            </a:r>
            <a:r>
              <a:rPr lang="en-GB" dirty="0" err="1">
                <a:solidFill>
                  <a:schemeClr val="bg1"/>
                </a:solidFill>
                <a:latin typeface="Arial Nova" panose="020B0504020202020204" pitchFamily="34" charset="0"/>
              </a:rPr>
              <a:t>intracratonic</a:t>
            </a:r>
            <a:r>
              <a:rPr lang="en-GB" dirty="0">
                <a:solidFill>
                  <a:schemeClr val="bg1"/>
                </a:solidFill>
                <a:latin typeface="Arial Nova" panose="020B0504020202020204" pitchFamily="34" charset="0"/>
              </a:rPr>
              <a:t> sag basin). The Mârmorilik fm. represents a shallow-water, stromatolite-bearing marine carbonate platform.</a:t>
            </a:r>
          </a:p>
          <a:p>
            <a:pPr marL="285750" indent="-285750">
              <a:buFont typeface="Wingdings" panose="05000000000000000000" pitchFamily="2" charset="2"/>
              <a:buChar char="§"/>
            </a:pPr>
            <a:endParaRPr lang="en-GB" sz="8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dirty="0">
                <a:solidFill>
                  <a:schemeClr val="bg1"/>
                </a:solidFill>
                <a:latin typeface="Arial Nova" panose="020B0504020202020204" pitchFamily="34" charset="0"/>
              </a:rPr>
              <a:t>The mine was operated by Cominco (now Teck) between 1973–1986 and later Boliden from 1986–1990. </a:t>
            </a:r>
          </a:p>
        </p:txBody>
      </p:sp>
      <p:sp>
        <p:nvSpPr>
          <p:cNvPr id="9" name="Title 1">
            <a:extLst>
              <a:ext uri="{FF2B5EF4-FFF2-40B4-BE49-F238E27FC236}">
                <a16:creationId xmlns:a16="http://schemas.microsoft.com/office/drawing/2014/main" id="{7ED08764-BB68-DA44-7705-EDF8410AAD3E}"/>
              </a:ext>
            </a:extLst>
          </p:cNvPr>
          <p:cNvSpPr>
            <a:spLocks noGrp="1"/>
          </p:cNvSpPr>
          <p:nvPr>
            <p:ph type="title"/>
          </p:nvPr>
        </p:nvSpPr>
        <p:spPr>
          <a:xfrm>
            <a:off x="461434" y="228355"/>
            <a:ext cx="8596668" cy="1320800"/>
          </a:xfrm>
        </p:spPr>
        <p:txBody>
          <a:bodyPr>
            <a:normAutofit/>
          </a:bodyPr>
          <a:lstStyle/>
          <a:p>
            <a:r>
              <a:rPr lang="en-GB" sz="2400" b="1" dirty="0">
                <a:solidFill>
                  <a:schemeClr val="bg1"/>
                </a:solidFill>
                <a:latin typeface="Arial Nova" panose="020B0504020202020204" pitchFamily="34" charset="0"/>
              </a:rPr>
              <a:t>A Proven Zn-Pb-Ag Mining District</a:t>
            </a:r>
          </a:p>
        </p:txBody>
      </p:sp>
    </p:spTree>
    <p:extLst>
      <p:ext uri="{BB962C8B-B14F-4D97-AF65-F5344CB8AC3E}">
        <p14:creationId xmlns:p14="http://schemas.microsoft.com/office/powerpoint/2010/main" val="313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lisabeth og Bjørn\Pictures\BAM\GV01.04-013.jpeg">
            <a:extLst>
              <a:ext uri="{FF2B5EF4-FFF2-40B4-BE49-F238E27FC236}">
                <a16:creationId xmlns:a16="http://schemas.microsoft.com/office/drawing/2014/main" id="{E7B4C88B-3CC3-275E-2839-7B734D97641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8154079" y="44373"/>
            <a:ext cx="3965398" cy="3983021"/>
          </a:xfrm>
          <a:prstGeom prst="rect">
            <a:avLst/>
          </a:prstGeom>
          <a:noFill/>
        </p:spPr>
      </p:pic>
      <p:pic>
        <p:nvPicPr>
          <p:cNvPr id="5" name="Picture 2">
            <a:extLst>
              <a:ext uri="{FF2B5EF4-FFF2-40B4-BE49-F238E27FC236}">
                <a16:creationId xmlns:a16="http://schemas.microsoft.com/office/drawing/2014/main" id="{CE8F389D-8FAF-C0E8-ECFF-17F4540D9D0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127067" y="4097185"/>
            <a:ext cx="2009711" cy="2706036"/>
          </a:xfrm>
          <a:prstGeom prst="rect">
            <a:avLst/>
          </a:prstGeom>
          <a:noFill/>
          <a:ln w="9525">
            <a:noFill/>
            <a:miter lim="800000"/>
            <a:headEnd/>
            <a:tailEnd/>
          </a:ln>
          <a:effectLst/>
        </p:spPr>
      </p:pic>
      <p:pic>
        <p:nvPicPr>
          <p:cNvPr id="6" name="Picture 5">
            <a:extLst>
              <a:ext uri="{FF2B5EF4-FFF2-40B4-BE49-F238E27FC236}">
                <a16:creationId xmlns:a16="http://schemas.microsoft.com/office/drawing/2014/main" id="{2C35C31A-B477-6479-C249-D52A022876F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947" r="44184"/>
          <a:stretch/>
        </p:blipFill>
        <p:spPr>
          <a:xfrm>
            <a:off x="10212299" y="4097185"/>
            <a:ext cx="1907178" cy="2706036"/>
          </a:xfrm>
          <a:prstGeom prst="rect">
            <a:avLst/>
          </a:prstGeom>
        </p:spPr>
      </p:pic>
      <p:sp>
        <p:nvSpPr>
          <p:cNvPr id="7" name="TextBox 6">
            <a:extLst>
              <a:ext uri="{FF2B5EF4-FFF2-40B4-BE49-F238E27FC236}">
                <a16:creationId xmlns:a16="http://schemas.microsoft.com/office/drawing/2014/main" id="{919DF451-73AF-4CC6-E3D8-DCFA93E213D8}"/>
              </a:ext>
            </a:extLst>
          </p:cNvPr>
          <p:cNvSpPr txBox="1"/>
          <p:nvPr/>
        </p:nvSpPr>
        <p:spPr>
          <a:xfrm>
            <a:off x="483233" y="888755"/>
            <a:ext cx="7163401" cy="5232202"/>
          </a:xfrm>
          <a:prstGeom prst="rect">
            <a:avLst/>
          </a:prstGeom>
          <a:noFill/>
        </p:spPr>
        <p:txBody>
          <a:bodyPr wrap="square" rtlCol="0">
            <a:spAutoFit/>
          </a:bodyPr>
          <a:lstStyle/>
          <a:p>
            <a:pPr marL="285750" indent="-285750" algn="just">
              <a:buFont typeface="Wingdings" panose="05000000000000000000" pitchFamily="2" charset="2"/>
              <a:buChar char="§"/>
            </a:pPr>
            <a:endParaRPr lang="en-GB" sz="8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dirty="0">
                <a:solidFill>
                  <a:schemeClr val="bg1"/>
                </a:solidFill>
                <a:latin typeface="Arial Nova" panose="020B0504020202020204" pitchFamily="34" charset="0"/>
              </a:rPr>
              <a:t>The Black Angel deposit comprised of eight different orebodies and two satellite orebodies (the </a:t>
            </a:r>
            <a:r>
              <a:rPr lang="en-GB" dirty="0" err="1">
                <a:solidFill>
                  <a:schemeClr val="bg1"/>
                </a:solidFill>
                <a:latin typeface="Arial Nova" panose="020B0504020202020204" pitchFamily="34" charset="0"/>
              </a:rPr>
              <a:t>Nunngarut</a:t>
            </a:r>
            <a:r>
              <a:rPr lang="en-GB" dirty="0">
                <a:solidFill>
                  <a:schemeClr val="bg1"/>
                </a:solidFill>
                <a:latin typeface="Arial Nova" panose="020B0504020202020204" pitchFamily="34" charset="0"/>
              </a:rPr>
              <a:t> orebodies) with pre-mining reserves totalling 13.6 MT @12.3% Zn, 4.0% Pb and 29 g/t Ag. The mine produced 11.2 MT @ 12.6 % Zn, 4.1 % Pb and 29 g/t Ag during the 17-year mine life (</a:t>
            </a:r>
            <a:r>
              <a:rPr lang="en-GB" dirty="0" err="1">
                <a:solidFill>
                  <a:srgbClr val="FFC000"/>
                </a:solidFill>
                <a:latin typeface="Arial Nova" panose="020B0504020202020204" pitchFamily="34" charset="0"/>
                <a:hlinkClick r:id="rId5">
                  <a:extLst>
                    <a:ext uri="{A12FA001-AC4F-418D-AE19-62706E023703}">
                      <ahyp:hlinkClr xmlns:ahyp="http://schemas.microsoft.com/office/drawing/2018/hyperlinkcolor" val="tx"/>
                    </a:ext>
                  </a:extLst>
                </a:hlinkClick>
              </a:rPr>
              <a:t>Thomassen</a:t>
            </a:r>
            <a:r>
              <a:rPr lang="en-GB" dirty="0">
                <a:solidFill>
                  <a:srgbClr val="FFC000"/>
                </a:solidFill>
                <a:latin typeface="Arial Nova" panose="020B0504020202020204" pitchFamily="34" charset="0"/>
                <a:hlinkClick r:id="rId5">
                  <a:extLst>
                    <a:ext uri="{A12FA001-AC4F-418D-AE19-62706E023703}">
                      <ahyp:hlinkClr xmlns:ahyp="http://schemas.microsoft.com/office/drawing/2018/hyperlinkcolor" val="tx"/>
                    </a:ext>
                  </a:extLst>
                </a:hlinkClick>
              </a:rPr>
              <a:t>, 2003</a:t>
            </a:r>
            <a:r>
              <a:rPr lang="en-GB" dirty="0">
                <a:solidFill>
                  <a:schemeClr val="bg1"/>
                </a:solidFill>
                <a:latin typeface="Arial Nova" panose="020B0504020202020204" pitchFamily="34" charset="0"/>
              </a:rPr>
              <a:t>). </a:t>
            </a:r>
          </a:p>
          <a:p>
            <a:pPr marL="285750" indent="-285750">
              <a:buFont typeface="Wingdings" panose="05000000000000000000" pitchFamily="2" charset="2"/>
              <a:buChar char="§"/>
            </a:pPr>
            <a:endParaRPr lang="en-GB"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dirty="0">
                <a:solidFill>
                  <a:schemeClr val="bg1"/>
                </a:solidFill>
                <a:latin typeface="Arial Nova" panose="020B0504020202020204" pitchFamily="34" charset="0"/>
              </a:rPr>
              <a:t>Approximately 2.4 Mt of ore remains in unmined pillars and other areas that were considered inaccessible to mining. Continued exploration following mine closure has identified several new satellite orebodies within the Mârmorilik Fm. (e.g., Glacier Zones and Ark).</a:t>
            </a:r>
          </a:p>
          <a:p>
            <a:pPr marL="285750" indent="-285750">
              <a:buFont typeface="Wingdings" panose="05000000000000000000" pitchFamily="2" charset="2"/>
              <a:buChar char="§"/>
            </a:pPr>
            <a:endParaRPr lang="en-GB" sz="8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b="1" dirty="0">
                <a:solidFill>
                  <a:schemeClr val="bg1"/>
                </a:solidFill>
                <a:latin typeface="Arial Nova" panose="020B0504020202020204" pitchFamily="34" charset="0"/>
              </a:rPr>
              <a:t>Widely acknowledged as the most profitable mine in Greenland to date.</a:t>
            </a:r>
          </a:p>
          <a:p>
            <a:endParaRPr lang="en-GB" sz="9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dirty="0">
                <a:solidFill>
                  <a:schemeClr val="bg1"/>
                </a:solidFill>
                <a:latin typeface="Arial Nova" panose="020B0504020202020204" pitchFamily="34" charset="0"/>
              </a:rPr>
              <a:t>Within the Black Angel district there are numerous (&gt;200) mineralised showings with mineralisation occurring in different stratigraphic positions.</a:t>
            </a:r>
          </a:p>
          <a:p>
            <a:pPr marL="285750" indent="-285750" algn="just">
              <a:buFont typeface="Wingdings" panose="05000000000000000000" pitchFamily="2" charset="2"/>
              <a:buChar char="§"/>
            </a:pPr>
            <a:endParaRPr lang="en-GB" sz="700" dirty="0">
              <a:solidFill>
                <a:schemeClr val="bg1"/>
              </a:solidFill>
              <a:latin typeface="Arial Nova" panose="020B0504020202020204" pitchFamily="34" charset="0"/>
            </a:endParaRPr>
          </a:p>
          <a:p>
            <a:pPr marL="285750" indent="-285750" algn="just">
              <a:buFont typeface="Wingdings" panose="05000000000000000000" pitchFamily="2" charset="2"/>
              <a:buChar char="§"/>
            </a:pPr>
            <a:endParaRPr lang="en-GB" sz="1400" dirty="0">
              <a:solidFill>
                <a:schemeClr val="bg1"/>
              </a:solidFill>
              <a:latin typeface="Arial Nova" panose="020B0504020202020204" pitchFamily="34" charset="0"/>
            </a:endParaRPr>
          </a:p>
        </p:txBody>
      </p:sp>
      <p:sp>
        <p:nvSpPr>
          <p:cNvPr id="9" name="Title 1">
            <a:extLst>
              <a:ext uri="{FF2B5EF4-FFF2-40B4-BE49-F238E27FC236}">
                <a16:creationId xmlns:a16="http://schemas.microsoft.com/office/drawing/2014/main" id="{7ED08764-BB68-DA44-7705-EDF8410AAD3E}"/>
              </a:ext>
            </a:extLst>
          </p:cNvPr>
          <p:cNvSpPr>
            <a:spLocks noGrp="1"/>
          </p:cNvSpPr>
          <p:nvPr>
            <p:ph type="title"/>
          </p:nvPr>
        </p:nvSpPr>
        <p:spPr>
          <a:xfrm>
            <a:off x="461434" y="228355"/>
            <a:ext cx="8596668" cy="1320800"/>
          </a:xfrm>
        </p:spPr>
        <p:txBody>
          <a:bodyPr>
            <a:normAutofit/>
          </a:bodyPr>
          <a:lstStyle/>
          <a:p>
            <a:r>
              <a:rPr lang="en-GB" sz="2400" b="1" dirty="0">
                <a:solidFill>
                  <a:schemeClr val="bg1"/>
                </a:solidFill>
                <a:latin typeface="Arial Nova" panose="020B0504020202020204" pitchFamily="34" charset="0"/>
              </a:rPr>
              <a:t>A Proven Zn-Pb-Ag Mining District</a:t>
            </a:r>
          </a:p>
        </p:txBody>
      </p:sp>
    </p:spTree>
    <p:extLst>
      <p:ext uri="{BB962C8B-B14F-4D97-AF65-F5344CB8AC3E}">
        <p14:creationId xmlns:p14="http://schemas.microsoft.com/office/powerpoint/2010/main" val="583959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89EC77B-C3C9-E612-608D-19B23DEC9FE7}"/>
              </a:ext>
            </a:extLst>
          </p:cNvPr>
          <p:cNvSpPr txBox="1"/>
          <p:nvPr/>
        </p:nvSpPr>
        <p:spPr>
          <a:xfrm>
            <a:off x="8947987" y="6521067"/>
            <a:ext cx="2766783" cy="276999"/>
          </a:xfrm>
          <a:prstGeom prst="rect">
            <a:avLst/>
          </a:prstGeom>
          <a:noFill/>
        </p:spPr>
        <p:txBody>
          <a:bodyPr wrap="none" rtlCol="0">
            <a:spAutoFit/>
          </a:bodyPr>
          <a:lstStyle/>
          <a:p>
            <a:r>
              <a:rPr lang="en-GB" sz="1200" dirty="0">
                <a:solidFill>
                  <a:schemeClr val="bg1"/>
                </a:solidFill>
                <a:latin typeface="Arial Nova" panose="020B0504020202020204" pitchFamily="34" charset="0"/>
              </a:rPr>
              <a:t>Photos from: Bjørn </a:t>
            </a:r>
            <a:r>
              <a:rPr lang="en-GB" sz="1200" dirty="0" err="1">
                <a:solidFill>
                  <a:schemeClr val="bg1"/>
                </a:solidFill>
                <a:latin typeface="Arial Nova" panose="020B0504020202020204" pitchFamily="34" charset="0"/>
              </a:rPr>
              <a:t>Thomassen</a:t>
            </a:r>
            <a:r>
              <a:rPr lang="en-GB" sz="1200" dirty="0">
                <a:solidFill>
                  <a:schemeClr val="bg1"/>
                </a:solidFill>
                <a:latin typeface="Arial Nova" panose="020B0504020202020204" pitchFamily="34" charset="0"/>
              </a:rPr>
              <a:t>, GEUS</a:t>
            </a:r>
          </a:p>
        </p:txBody>
      </p:sp>
      <p:pic>
        <p:nvPicPr>
          <p:cNvPr id="5" name="Picture 2053" descr="G:\BT010.jpg">
            <a:extLst>
              <a:ext uri="{FF2B5EF4-FFF2-40B4-BE49-F238E27FC236}">
                <a16:creationId xmlns:a16="http://schemas.microsoft.com/office/drawing/2014/main" id="{AE78616F-1FBD-9F0B-B6AD-B4FD7FC566F0}"/>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892564" y="1067405"/>
            <a:ext cx="6987109" cy="4723189"/>
          </a:xfrm>
          <a:prstGeom prst="rect">
            <a:avLst/>
          </a:prstGeom>
          <a:noFill/>
          <a:ln w="19050">
            <a:solidFill>
              <a:schemeClr val="bg1"/>
            </a:solidFill>
            <a:miter lim="800000"/>
            <a:headEnd/>
            <a:tailEnd/>
          </a:ln>
        </p:spPr>
      </p:pic>
      <p:pic>
        <p:nvPicPr>
          <p:cNvPr id="6" name="Picture 5" descr="G:\BT015_1.jpg">
            <a:extLst>
              <a:ext uri="{FF2B5EF4-FFF2-40B4-BE49-F238E27FC236}">
                <a16:creationId xmlns:a16="http://schemas.microsoft.com/office/drawing/2014/main" id="{BA672874-EDBC-EAD5-11BE-08E617A70A5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14745" y="195479"/>
            <a:ext cx="3995920" cy="6245978"/>
          </a:xfrm>
          <a:prstGeom prst="rect">
            <a:avLst/>
          </a:prstGeom>
          <a:noFill/>
          <a:ln w="19050">
            <a:solidFill>
              <a:schemeClr val="bg1"/>
            </a:solidFill>
            <a:miter lim="800000"/>
            <a:headEnd/>
            <a:tailEnd/>
          </a:ln>
        </p:spPr>
      </p:pic>
      <p:sp>
        <p:nvSpPr>
          <p:cNvPr id="2" name="Rectangle 1">
            <a:extLst>
              <a:ext uri="{FF2B5EF4-FFF2-40B4-BE49-F238E27FC236}">
                <a16:creationId xmlns:a16="http://schemas.microsoft.com/office/drawing/2014/main" id="{CA2952F6-82B4-510B-5D40-9E99FBCF7D88}"/>
              </a:ext>
            </a:extLst>
          </p:cNvPr>
          <p:cNvSpPr/>
          <p:nvPr/>
        </p:nvSpPr>
        <p:spPr>
          <a:xfrm>
            <a:off x="79915" y="46048"/>
            <a:ext cx="677577" cy="6742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49706956-85A3-848D-837C-8C0355BD57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270343" y="5732891"/>
            <a:ext cx="1378091" cy="539350"/>
          </a:xfrm>
          <a:prstGeom prst="rect">
            <a:avLst/>
          </a:prstGeom>
        </p:spPr>
      </p:pic>
      <p:sp>
        <p:nvSpPr>
          <p:cNvPr id="4" name="Title 1">
            <a:extLst>
              <a:ext uri="{FF2B5EF4-FFF2-40B4-BE49-F238E27FC236}">
                <a16:creationId xmlns:a16="http://schemas.microsoft.com/office/drawing/2014/main" id="{26CA7E5D-CA51-B682-F43A-58B3BB9373D5}"/>
              </a:ext>
            </a:extLst>
          </p:cNvPr>
          <p:cNvSpPr txBox="1">
            <a:spLocks/>
          </p:cNvSpPr>
          <p:nvPr/>
        </p:nvSpPr>
        <p:spPr>
          <a:xfrm rot="16200000">
            <a:off x="-2282352" y="2550150"/>
            <a:ext cx="5685098" cy="79579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2400" b="1" dirty="0">
                <a:solidFill>
                  <a:srgbClr val="242650"/>
                </a:solidFill>
                <a:latin typeface="Arial Nova" panose="020B0504020202020204" pitchFamily="34" charset="0"/>
              </a:rPr>
              <a:t>Black Angel Mine: infrastructure</a:t>
            </a:r>
          </a:p>
        </p:txBody>
      </p:sp>
    </p:spTree>
    <p:extLst>
      <p:ext uri="{BB962C8B-B14F-4D97-AF65-F5344CB8AC3E}">
        <p14:creationId xmlns:p14="http://schemas.microsoft.com/office/powerpoint/2010/main" val="2385087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19DF451-73AF-4CC6-E3D8-DCFA93E213D8}"/>
              </a:ext>
            </a:extLst>
          </p:cNvPr>
          <p:cNvSpPr txBox="1"/>
          <p:nvPr/>
        </p:nvSpPr>
        <p:spPr>
          <a:xfrm>
            <a:off x="294049" y="874454"/>
            <a:ext cx="5722585" cy="6001643"/>
          </a:xfrm>
          <a:prstGeom prst="rect">
            <a:avLst/>
          </a:prstGeom>
          <a:noFill/>
        </p:spPr>
        <p:txBody>
          <a:bodyPr wrap="square" rtlCol="0">
            <a:spAutoFit/>
          </a:bodyPr>
          <a:lstStyle/>
          <a:p>
            <a:pPr marL="285750" indent="-285750">
              <a:buFont typeface="Wingdings" panose="05000000000000000000" pitchFamily="2" charset="2"/>
              <a:buChar char="§"/>
            </a:pPr>
            <a:r>
              <a:rPr lang="en-GB" dirty="0">
                <a:solidFill>
                  <a:schemeClr val="bg1"/>
                </a:solidFill>
                <a:latin typeface="Arial Nova" panose="020B0504020202020204" pitchFamily="34" charset="0"/>
              </a:rPr>
              <a:t>The </a:t>
            </a:r>
            <a:r>
              <a:rPr lang="en-GB" dirty="0" err="1">
                <a:solidFill>
                  <a:schemeClr val="bg1"/>
                </a:solidFill>
                <a:latin typeface="Arial Nova" panose="020B0504020202020204" pitchFamily="34" charset="0"/>
              </a:rPr>
              <a:t>stratabound</a:t>
            </a:r>
            <a:r>
              <a:rPr lang="en-GB" dirty="0">
                <a:solidFill>
                  <a:schemeClr val="bg1"/>
                </a:solidFill>
                <a:latin typeface="Arial Nova" panose="020B0504020202020204" pitchFamily="34" charset="0"/>
              </a:rPr>
              <a:t> orebodies at Black Angel are hosted in anhydrite-bearing marble and consist of massive to semi-massive sphalerite-galena-pyrite, with minor to trace amounts of chalcopyrite, arsenopyrite, tetrahedrite, freibergite, tennantite, stannite, briartite, enargite, </a:t>
            </a:r>
            <a:r>
              <a:rPr lang="en-GB" dirty="0" err="1">
                <a:solidFill>
                  <a:schemeClr val="bg1"/>
                </a:solidFill>
                <a:latin typeface="Arial Nova" panose="020B0504020202020204" pitchFamily="34" charset="0"/>
              </a:rPr>
              <a:t>loellingite</a:t>
            </a:r>
            <a:r>
              <a:rPr lang="en-GB" dirty="0">
                <a:solidFill>
                  <a:schemeClr val="bg1"/>
                </a:solidFill>
                <a:latin typeface="Arial Nova" panose="020B0504020202020204" pitchFamily="34" charset="0"/>
              </a:rPr>
              <a:t>, polybasite, magnetite, rutile, and graphite. </a:t>
            </a:r>
          </a:p>
          <a:p>
            <a:pPr marL="285750" indent="-285750">
              <a:buFont typeface="Wingdings" panose="05000000000000000000" pitchFamily="2" charset="2"/>
              <a:buChar char="§"/>
            </a:pPr>
            <a:endParaRPr lang="en-GB" sz="8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dirty="0">
                <a:solidFill>
                  <a:schemeClr val="bg1"/>
                </a:solidFill>
                <a:latin typeface="Arial Nova" panose="020B0504020202020204" pitchFamily="34" charset="0"/>
              </a:rPr>
              <a:t>Despite a long exploration and mining history, the genetic model for the mineralisation remains debated (due to the effects of greenschist-to-amphibolite facies metamorphism and intense multi-stage deformation that have affected and remobilised the ore). </a:t>
            </a:r>
          </a:p>
          <a:p>
            <a:pPr marL="285750" indent="-285750">
              <a:buFont typeface="Wingdings" panose="05000000000000000000" pitchFamily="2" charset="2"/>
              <a:buChar char="§"/>
            </a:pPr>
            <a:endParaRPr lang="en-GB" sz="8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dirty="0">
                <a:solidFill>
                  <a:schemeClr val="bg1"/>
                </a:solidFill>
                <a:latin typeface="Arial Nova" panose="020B0504020202020204" pitchFamily="34" charset="0"/>
              </a:rPr>
              <a:t>The deposit has been classified as an exhalative sediment-hosted massive sulphide (SEDEX) deposit (e.g., </a:t>
            </a:r>
            <a:r>
              <a:rPr lang="en-GB" dirty="0">
                <a:solidFill>
                  <a:srgbClr val="FFC000"/>
                </a:solidFill>
                <a:latin typeface="Arial Nova" panose="020B0504020202020204" pitchFamily="34" charset="0"/>
                <a:hlinkClick r:id="rId3">
                  <a:extLst>
                    <a:ext uri="{A12FA001-AC4F-418D-AE19-62706E023703}">
                      <ahyp:hlinkClr xmlns:ahyp="http://schemas.microsoft.com/office/drawing/2018/hyperlinkcolor" val="tx"/>
                    </a:ext>
                  </a:extLst>
                </a:hlinkClick>
              </a:rPr>
              <a:t>Leach et al., 2005</a:t>
            </a:r>
            <a:r>
              <a:rPr lang="en-GB" dirty="0">
                <a:solidFill>
                  <a:schemeClr val="bg1"/>
                </a:solidFill>
                <a:latin typeface="Arial Nova" panose="020B0504020202020204" pitchFamily="34" charset="0"/>
              </a:rPr>
              <a:t>); an epigenetic Mississippi Valley-type (MVT) deposit (e.g., </a:t>
            </a:r>
            <a:r>
              <a:rPr lang="en-GB" dirty="0">
                <a:solidFill>
                  <a:srgbClr val="FFC000"/>
                </a:solidFill>
                <a:latin typeface="Arial Nova" panose="020B0504020202020204" pitchFamily="34" charset="0"/>
                <a:hlinkClick r:id="rId4">
                  <a:extLst>
                    <a:ext uri="{A12FA001-AC4F-418D-AE19-62706E023703}">
                      <ahyp:hlinkClr xmlns:ahyp="http://schemas.microsoft.com/office/drawing/2018/hyperlinkcolor" val="tx"/>
                    </a:ext>
                  </a:extLst>
                </a:hlinkClick>
              </a:rPr>
              <a:t>Partin et al., 2021</a:t>
            </a:r>
            <a:r>
              <a:rPr lang="en-GB" dirty="0">
                <a:solidFill>
                  <a:schemeClr val="bg1"/>
                </a:solidFill>
                <a:latin typeface="Arial Nova" panose="020B0504020202020204" pitchFamily="34" charset="0"/>
              </a:rPr>
              <a:t>; </a:t>
            </a:r>
            <a:r>
              <a:rPr lang="en-GB" dirty="0">
                <a:solidFill>
                  <a:srgbClr val="FFC000"/>
                </a:solidFill>
                <a:latin typeface="Arial Nova" panose="020B0504020202020204" pitchFamily="34" charset="0"/>
                <a:hlinkClick r:id="rId5">
                  <a:extLst>
                    <a:ext uri="{A12FA001-AC4F-418D-AE19-62706E023703}">
                      <ahyp:hlinkClr xmlns:ahyp="http://schemas.microsoft.com/office/drawing/2018/hyperlinkcolor" val="tx"/>
                    </a:ext>
                  </a:extLst>
                </a:hlinkClick>
              </a:rPr>
              <a:t>Rosa et al., 2023</a:t>
            </a:r>
            <a:r>
              <a:rPr lang="en-GB" dirty="0">
                <a:solidFill>
                  <a:schemeClr val="bg1"/>
                </a:solidFill>
                <a:latin typeface="Arial Nova" panose="020B0504020202020204" pitchFamily="34" charset="0"/>
              </a:rPr>
              <a:t>); and a metamorphic </a:t>
            </a:r>
            <a:r>
              <a:rPr lang="en-GB" dirty="0" err="1">
                <a:solidFill>
                  <a:schemeClr val="bg1"/>
                </a:solidFill>
                <a:latin typeface="Arial Nova" panose="020B0504020202020204" pitchFamily="34" charset="0"/>
              </a:rPr>
              <a:t>Kipushi</a:t>
            </a:r>
            <a:r>
              <a:rPr lang="en-GB" dirty="0">
                <a:solidFill>
                  <a:schemeClr val="bg1"/>
                </a:solidFill>
                <a:latin typeface="Arial Nova" panose="020B0504020202020204" pitchFamily="34" charset="0"/>
              </a:rPr>
              <a:t>-style deposit (</a:t>
            </a:r>
            <a:r>
              <a:rPr lang="en-GB" dirty="0">
                <a:solidFill>
                  <a:srgbClr val="FFC000"/>
                </a:solidFill>
                <a:latin typeface="Arial Nova" panose="020B0504020202020204" pitchFamily="34" charset="0"/>
                <a:hlinkClick r:id="rId6">
                  <a:extLst>
                    <a:ext uri="{A12FA001-AC4F-418D-AE19-62706E023703}">
                      <ahyp:hlinkClr xmlns:ahyp="http://schemas.microsoft.com/office/drawing/2018/hyperlinkcolor" val="tx"/>
                    </a:ext>
                  </a:extLst>
                </a:hlinkClick>
              </a:rPr>
              <a:t>Horn et al., 2018</a:t>
            </a:r>
            <a:r>
              <a:rPr lang="en-GB" dirty="0">
                <a:solidFill>
                  <a:schemeClr val="bg1"/>
                </a:solidFill>
                <a:latin typeface="Arial Nova" panose="020B0504020202020204" pitchFamily="34" charset="0"/>
              </a:rPr>
              <a:t>). </a:t>
            </a:r>
          </a:p>
          <a:p>
            <a:pPr marL="285750" indent="-285750">
              <a:buFont typeface="Wingdings" panose="05000000000000000000" pitchFamily="2" charset="2"/>
              <a:buChar char="§"/>
            </a:pPr>
            <a:endParaRPr lang="en-GB" sz="600" dirty="0">
              <a:solidFill>
                <a:schemeClr val="bg1"/>
              </a:solidFill>
              <a:latin typeface="Arial Nova" panose="020B0504020202020204" pitchFamily="34" charset="0"/>
            </a:endParaRPr>
          </a:p>
          <a:p>
            <a:pPr marL="285750" indent="-285750">
              <a:buFont typeface="Wingdings" panose="05000000000000000000" pitchFamily="2" charset="2"/>
              <a:buChar char="§"/>
            </a:pPr>
            <a:endParaRPr lang="en-GB" sz="600" dirty="0">
              <a:solidFill>
                <a:schemeClr val="bg1"/>
              </a:solidFill>
              <a:latin typeface="Arial Nova" panose="020B0504020202020204" pitchFamily="34" charset="0"/>
            </a:endParaRPr>
          </a:p>
          <a:p>
            <a:pPr marL="285750" indent="-285750">
              <a:buFont typeface="Wingdings" panose="05000000000000000000" pitchFamily="2" charset="2"/>
              <a:buChar char="§"/>
            </a:pPr>
            <a:endParaRPr lang="en-GB" sz="1400" dirty="0">
              <a:solidFill>
                <a:schemeClr val="bg1"/>
              </a:solidFill>
              <a:latin typeface="Arial Nova" panose="020B0504020202020204" pitchFamily="34" charset="0"/>
            </a:endParaRPr>
          </a:p>
        </p:txBody>
      </p:sp>
      <p:sp>
        <p:nvSpPr>
          <p:cNvPr id="9" name="Title 1">
            <a:extLst>
              <a:ext uri="{FF2B5EF4-FFF2-40B4-BE49-F238E27FC236}">
                <a16:creationId xmlns:a16="http://schemas.microsoft.com/office/drawing/2014/main" id="{7ED08764-BB68-DA44-7705-EDF8410AAD3E}"/>
              </a:ext>
            </a:extLst>
          </p:cNvPr>
          <p:cNvSpPr>
            <a:spLocks noGrp="1"/>
          </p:cNvSpPr>
          <p:nvPr>
            <p:ph type="title"/>
          </p:nvPr>
        </p:nvSpPr>
        <p:spPr>
          <a:xfrm>
            <a:off x="294049" y="228355"/>
            <a:ext cx="8764053" cy="498231"/>
          </a:xfrm>
        </p:spPr>
        <p:txBody>
          <a:bodyPr>
            <a:normAutofit/>
          </a:bodyPr>
          <a:lstStyle/>
          <a:p>
            <a:r>
              <a:rPr lang="en-GB" sz="2400" b="1" dirty="0">
                <a:solidFill>
                  <a:schemeClr val="bg1"/>
                </a:solidFill>
                <a:latin typeface="Arial Nova" panose="020B0504020202020204" pitchFamily="34" charset="0"/>
              </a:rPr>
              <a:t>Black Angel Mine: Mineralisation</a:t>
            </a:r>
          </a:p>
        </p:txBody>
      </p:sp>
      <p:pic>
        <p:nvPicPr>
          <p:cNvPr id="3" name="Picture 2">
            <a:extLst>
              <a:ext uri="{FF2B5EF4-FFF2-40B4-BE49-F238E27FC236}">
                <a16:creationId xmlns:a16="http://schemas.microsoft.com/office/drawing/2014/main" id="{F135C14D-215F-AE10-44E1-9F823CA4EA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93633" y="3418514"/>
            <a:ext cx="5538216" cy="3225663"/>
          </a:xfrm>
          <a:prstGeom prst="rect">
            <a:avLst/>
          </a:prstGeom>
        </p:spPr>
      </p:pic>
      <p:pic>
        <p:nvPicPr>
          <p:cNvPr id="11" name="Picture 10">
            <a:extLst>
              <a:ext uri="{FF2B5EF4-FFF2-40B4-BE49-F238E27FC236}">
                <a16:creationId xmlns:a16="http://schemas.microsoft.com/office/drawing/2014/main" id="{3E90772B-B48A-D40F-AF08-99E8E447607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93633" y="102233"/>
            <a:ext cx="5538216" cy="3194816"/>
          </a:xfrm>
          <a:prstGeom prst="rect">
            <a:avLst/>
          </a:prstGeom>
        </p:spPr>
      </p:pic>
      <p:sp>
        <p:nvSpPr>
          <p:cNvPr id="12" name="TextBox 11">
            <a:extLst>
              <a:ext uri="{FF2B5EF4-FFF2-40B4-BE49-F238E27FC236}">
                <a16:creationId xmlns:a16="http://schemas.microsoft.com/office/drawing/2014/main" id="{089EC77B-C3C9-E612-608D-19B23DEC9FE7}"/>
              </a:ext>
            </a:extLst>
          </p:cNvPr>
          <p:cNvSpPr txBox="1"/>
          <p:nvPr/>
        </p:nvSpPr>
        <p:spPr>
          <a:xfrm rot="16200000">
            <a:off x="10117790" y="4743738"/>
            <a:ext cx="3705117" cy="276999"/>
          </a:xfrm>
          <a:prstGeom prst="rect">
            <a:avLst/>
          </a:prstGeom>
          <a:noFill/>
        </p:spPr>
        <p:txBody>
          <a:bodyPr wrap="none" rtlCol="0">
            <a:spAutoFit/>
          </a:bodyPr>
          <a:lstStyle/>
          <a:p>
            <a:r>
              <a:rPr lang="en-GB" sz="1200" dirty="0">
                <a:solidFill>
                  <a:schemeClr val="bg1"/>
                </a:solidFill>
                <a:latin typeface="Arial Nova" panose="020B0504020202020204" pitchFamily="34" charset="0"/>
              </a:rPr>
              <a:t>Figures from: Rosa et al., 2023, </a:t>
            </a:r>
            <a:r>
              <a:rPr lang="en-GB" sz="1200" dirty="0" err="1">
                <a:solidFill>
                  <a:schemeClr val="bg1"/>
                </a:solidFill>
                <a:latin typeface="Arial Nova" panose="020B0504020202020204" pitchFamily="34" charset="0"/>
              </a:rPr>
              <a:t>Mineralium</a:t>
            </a:r>
            <a:r>
              <a:rPr lang="en-GB" sz="1200" dirty="0">
                <a:solidFill>
                  <a:schemeClr val="bg1"/>
                </a:solidFill>
                <a:latin typeface="Arial Nova" panose="020B0504020202020204" pitchFamily="34" charset="0"/>
              </a:rPr>
              <a:t> Deposita</a:t>
            </a:r>
          </a:p>
        </p:txBody>
      </p:sp>
    </p:spTree>
    <p:extLst>
      <p:ext uri="{BB962C8B-B14F-4D97-AF65-F5344CB8AC3E}">
        <p14:creationId xmlns:p14="http://schemas.microsoft.com/office/powerpoint/2010/main" val="1594991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89EC77B-C3C9-E612-608D-19B23DEC9FE7}"/>
              </a:ext>
            </a:extLst>
          </p:cNvPr>
          <p:cNvSpPr txBox="1"/>
          <p:nvPr/>
        </p:nvSpPr>
        <p:spPr>
          <a:xfrm rot="16200000">
            <a:off x="9290819" y="3014365"/>
            <a:ext cx="3156762" cy="523220"/>
          </a:xfrm>
          <a:prstGeom prst="rect">
            <a:avLst/>
          </a:prstGeom>
          <a:noFill/>
        </p:spPr>
        <p:txBody>
          <a:bodyPr wrap="none" rtlCol="0">
            <a:spAutoFit/>
          </a:bodyPr>
          <a:lstStyle/>
          <a:p>
            <a:r>
              <a:rPr lang="en-GB" sz="1400" dirty="0">
                <a:solidFill>
                  <a:schemeClr val="bg1"/>
                </a:solidFill>
                <a:latin typeface="Arial Nova" panose="020B0504020202020204" pitchFamily="34" charset="0"/>
              </a:rPr>
              <a:t>High grade banded ore in a rib pillar. </a:t>
            </a:r>
          </a:p>
          <a:p>
            <a:r>
              <a:rPr lang="en-GB" sz="1400" dirty="0">
                <a:solidFill>
                  <a:schemeClr val="bg1"/>
                </a:solidFill>
                <a:latin typeface="Arial Nova" panose="020B0504020202020204" pitchFamily="34" charset="0"/>
              </a:rPr>
              <a:t>Photo from: Bjørn </a:t>
            </a:r>
            <a:r>
              <a:rPr lang="en-GB" sz="1400" dirty="0" err="1">
                <a:solidFill>
                  <a:schemeClr val="bg1"/>
                </a:solidFill>
                <a:latin typeface="Arial Nova" panose="020B0504020202020204" pitchFamily="34" charset="0"/>
              </a:rPr>
              <a:t>Thomassen</a:t>
            </a:r>
            <a:r>
              <a:rPr lang="en-GB" sz="1400" dirty="0">
                <a:solidFill>
                  <a:schemeClr val="bg1"/>
                </a:solidFill>
                <a:latin typeface="Arial Nova" panose="020B0504020202020204" pitchFamily="34" charset="0"/>
              </a:rPr>
              <a:t>, GEUS.</a:t>
            </a:r>
          </a:p>
        </p:txBody>
      </p:sp>
      <p:pic>
        <p:nvPicPr>
          <p:cNvPr id="2" name="Picture 1029" descr="G:\BT022_1.jpg">
            <a:extLst>
              <a:ext uri="{FF2B5EF4-FFF2-40B4-BE49-F238E27FC236}">
                <a16:creationId xmlns:a16="http://schemas.microsoft.com/office/drawing/2014/main" id="{3F37B41A-D750-CA0E-29C5-81A1EC76BE8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1075" y="141625"/>
            <a:ext cx="9583318" cy="6268700"/>
          </a:xfrm>
          <a:prstGeom prst="rect">
            <a:avLst/>
          </a:prstGeom>
          <a:noFill/>
          <a:ln w="28575">
            <a:solidFill>
              <a:schemeClr val="bg1"/>
            </a:solidFill>
            <a:miter lim="800000"/>
            <a:headEnd/>
            <a:tailEnd/>
          </a:ln>
        </p:spPr>
      </p:pic>
      <p:sp>
        <p:nvSpPr>
          <p:cNvPr id="3" name="Rectangle 2">
            <a:extLst>
              <a:ext uri="{FF2B5EF4-FFF2-40B4-BE49-F238E27FC236}">
                <a16:creationId xmlns:a16="http://schemas.microsoft.com/office/drawing/2014/main" id="{72F80FF1-7EBD-7190-1D52-AD9B8195C94F}"/>
              </a:ext>
            </a:extLst>
          </p:cNvPr>
          <p:cNvSpPr/>
          <p:nvPr/>
        </p:nvSpPr>
        <p:spPr>
          <a:xfrm>
            <a:off x="79915" y="46048"/>
            <a:ext cx="677577" cy="6742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F5ED70D1-BD1E-4D70-5D79-6A335559CB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270343" y="5732891"/>
            <a:ext cx="1378091" cy="539350"/>
          </a:xfrm>
          <a:prstGeom prst="rect">
            <a:avLst/>
          </a:prstGeom>
        </p:spPr>
      </p:pic>
      <p:sp>
        <p:nvSpPr>
          <p:cNvPr id="5" name="Title 1">
            <a:extLst>
              <a:ext uri="{FF2B5EF4-FFF2-40B4-BE49-F238E27FC236}">
                <a16:creationId xmlns:a16="http://schemas.microsoft.com/office/drawing/2014/main" id="{C6C6231E-870F-99DE-3D65-782750258A01}"/>
              </a:ext>
            </a:extLst>
          </p:cNvPr>
          <p:cNvSpPr txBox="1">
            <a:spLocks/>
          </p:cNvSpPr>
          <p:nvPr/>
        </p:nvSpPr>
        <p:spPr>
          <a:xfrm rot="16200000">
            <a:off x="-2282352" y="2550150"/>
            <a:ext cx="5685098" cy="79579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2400" b="1" dirty="0">
                <a:solidFill>
                  <a:srgbClr val="242650"/>
                </a:solidFill>
                <a:latin typeface="Arial Nova" panose="020B0504020202020204" pitchFamily="34" charset="0"/>
              </a:rPr>
              <a:t>Black Angel Mine: high-grade ore</a:t>
            </a:r>
          </a:p>
        </p:txBody>
      </p:sp>
    </p:spTree>
    <p:extLst>
      <p:ext uri="{BB962C8B-B14F-4D97-AF65-F5344CB8AC3E}">
        <p14:creationId xmlns:p14="http://schemas.microsoft.com/office/powerpoint/2010/main" val="549473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9210F26D-DE85-2823-6F76-24FD974064E9}"/>
              </a:ext>
            </a:extLst>
          </p:cNvPr>
          <p:cNvSpPr>
            <a:spLocks noGrp="1"/>
          </p:cNvSpPr>
          <p:nvPr>
            <p:ph type="title"/>
          </p:nvPr>
        </p:nvSpPr>
        <p:spPr>
          <a:xfrm>
            <a:off x="450809" y="222865"/>
            <a:ext cx="9215967" cy="561975"/>
          </a:xfrm>
        </p:spPr>
        <p:txBody>
          <a:bodyPr>
            <a:normAutofit fontScale="90000"/>
          </a:bodyPr>
          <a:lstStyle/>
          <a:p>
            <a:r>
              <a:rPr lang="de-DE" dirty="0">
                <a:solidFill>
                  <a:schemeClr val="bg1"/>
                </a:solidFill>
                <a:latin typeface="Arial Nova" panose="020B0504020202020204" pitchFamily="34" charset="0"/>
              </a:rPr>
              <a:t>Black Angel: </a:t>
            </a:r>
            <a:r>
              <a:rPr lang="de-DE" dirty="0" err="1">
                <a:solidFill>
                  <a:schemeClr val="bg1"/>
                </a:solidFill>
                <a:latin typeface="Arial Nova" panose="020B0504020202020204" pitchFamily="34" charset="0"/>
              </a:rPr>
              <a:t>main</a:t>
            </a:r>
            <a:r>
              <a:rPr lang="de-DE" dirty="0">
                <a:solidFill>
                  <a:schemeClr val="bg1"/>
                </a:solidFill>
                <a:latin typeface="Arial Nova" panose="020B0504020202020204" pitchFamily="34" charset="0"/>
              </a:rPr>
              <a:t> host rock</a:t>
            </a:r>
          </a:p>
        </p:txBody>
      </p:sp>
      <p:sp>
        <p:nvSpPr>
          <p:cNvPr id="6" name="Inhaltsplatzhalter 2">
            <a:extLst>
              <a:ext uri="{FF2B5EF4-FFF2-40B4-BE49-F238E27FC236}">
                <a16:creationId xmlns:a16="http://schemas.microsoft.com/office/drawing/2014/main" id="{E0779062-9F60-2909-5D5F-0FB95D609BC1}"/>
              </a:ext>
            </a:extLst>
          </p:cNvPr>
          <p:cNvSpPr>
            <a:spLocks noGrp="1"/>
          </p:cNvSpPr>
          <p:nvPr>
            <p:ph idx="1"/>
          </p:nvPr>
        </p:nvSpPr>
        <p:spPr>
          <a:xfrm>
            <a:off x="450809" y="855326"/>
            <a:ext cx="4493062" cy="942378"/>
          </a:xfrm>
        </p:spPr>
        <p:txBody>
          <a:bodyPr/>
          <a:lstStyle/>
          <a:p>
            <a:pPr>
              <a:buClr>
                <a:schemeClr val="bg1"/>
              </a:buClr>
              <a:buFont typeface="Arial" panose="020B0604020202020204" pitchFamily="34" charset="0"/>
              <a:buChar char="•"/>
            </a:pPr>
            <a:r>
              <a:rPr lang="de-DE" dirty="0">
                <a:solidFill>
                  <a:schemeClr val="bg1"/>
                </a:solidFill>
                <a:latin typeface="Arial Nova" panose="020B0504020202020204" pitchFamily="34" charset="0"/>
              </a:rPr>
              <a:t>Calcite </a:t>
            </a:r>
            <a:r>
              <a:rPr lang="de-DE" dirty="0" err="1">
                <a:solidFill>
                  <a:schemeClr val="bg1"/>
                </a:solidFill>
                <a:latin typeface="Arial Nova" panose="020B0504020202020204" pitchFamily="34" charset="0"/>
              </a:rPr>
              <a:t>marble</a:t>
            </a:r>
            <a:endParaRPr lang="de-DE" dirty="0">
              <a:solidFill>
                <a:schemeClr val="bg1"/>
              </a:solidFill>
              <a:latin typeface="Arial Nova" panose="020B0504020202020204" pitchFamily="34" charset="0"/>
            </a:endParaRPr>
          </a:p>
          <a:p>
            <a:pPr>
              <a:buClr>
                <a:schemeClr val="bg1"/>
              </a:buClr>
              <a:buFont typeface="Arial" panose="020B0604020202020204" pitchFamily="34" charset="0"/>
              <a:buChar char="•"/>
            </a:pPr>
            <a:r>
              <a:rPr lang="de-DE" dirty="0" err="1">
                <a:solidFill>
                  <a:schemeClr val="bg1"/>
                </a:solidFill>
                <a:latin typeface="Arial Nova" panose="020B0504020202020204" pitchFamily="34" charset="0"/>
              </a:rPr>
              <a:t>Paleoproterozoic</a:t>
            </a:r>
            <a:r>
              <a:rPr lang="de-DE" dirty="0">
                <a:solidFill>
                  <a:schemeClr val="bg1"/>
                </a:solidFill>
                <a:latin typeface="Arial Nova" panose="020B0504020202020204" pitchFamily="34" charset="0"/>
              </a:rPr>
              <a:t> </a:t>
            </a:r>
            <a:r>
              <a:rPr lang="de-DE" dirty="0" err="1">
                <a:solidFill>
                  <a:schemeClr val="bg1"/>
                </a:solidFill>
                <a:latin typeface="Arial Nova" panose="020B0504020202020204" pitchFamily="34" charset="0"/>
              </a:rPr>
              <a:t>stromatolite</a:t>
            </a:r>
            <a:r>
              <a:rPr lang="de-DE" dirty="0">
                <a:solidFill>
                  <a:schemeClr val="bg1"/>
                </a:solidFill>
                <a:latin typeface="Arial Nova" panose="020B0504020202020204" pitchFamily="34" charset="0"/>
              </a:rPr>
              <a:t> </a:t>
            </a:r>
            <a:r>
              <a:rPr lang="de-DE" dirty="0" err="1">
                <a:solidFill>
                  <a:schemeClr val="bg1"/>
                </a:solidFill>
                <a:latin typeface="Arial Nova" panose="020B0504020202020204" pitchFamily="34" charset="0"/>
              </a:rPr>
              <a:t>reef</a:t>
            </a:r>
            <a:endParaRPr lang="de-DE" dirty="0">
              <a:solidFill>
                <a:schemeClr val="bg1"/>
              </a:solidFill>
              <a:latin typeface="Arial Nova" panose="020B0504020202020204" pitchFamily="34" charset="0"/>
            </a:endParaRPr>
          </a:p>
        </p:txBody>
      </p:sp>
      <p:pic>
        <p:nvPicPr>
          <p:cNvPr id="8" name="Grafik 5">
            <a:extLst>
              <a:ext uri="{FF2B5EF4-FFF2-40B4-BE49-F238E27FC236}">
                <a16:creationId xmlns:a16="http://schemas.microsoft.com/office/drawing/2014/main" id="{B1CB2FE1-7E17-C4C9-B8CC-FFC6D065B1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3871" y="980728"/>
            <a:ext cx="7008777" cy="5256584"/>
          </a:xfrm>
          <a:prstGeom prst="rect">
            <a:avLst/>
          </a:prstGeom>
          <a:ln w="19050">
            <a:solidFill>
              <a:schemeClr val="bg1"/>
            </a:solidFill>
          </a:ln>
        </p:spPr>
      </p:pic>
      <p:pic>
        <p:nvPicPr>
          <p:cNvPr id="10" name="Grafik 6">
            <a:extLst>
              <a:ext uri="{FF2B5EF4-FFF2-40B4-BE49-F238E27FC236}">
                <a16:creationId xmlns:a16="http://schemas.microsoft.com/office/drawing/2014/main" id="{5C9150AF-6951-D154-A73C-A20A1AC196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9352" y="2348879"/>
            <a:ext cx="5628885" cy="4221664"/>
          </a:xfrm>
          <a:prstGeom prst="rect">
            <a:avLst/>
          </a:prstGeom>
          <a:ln w="19050">
            <a:solidFill>
              <a:schemeClr val="bg1"/>
            </a:solidFill>
          </a:ln>
        </p:spPr>
      </p:pic>
    </p:spTree>
    <p:extLst>
      <p:ext uri="{BB962C8B-B14F-4D97-AF65-F5344CB8AC3E}">
        <p14:creationId xmlns:p14="http://schemas.microsoft.com/office/powerpoint/2010/main" val="108798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9210F26D-DE85-2823-6F76-24FD974064E9}"/>
              </a:ext>
            </a:extLst>
          </p:cNvPr>
          <p:cNvSpPr>
            <a:spLocks noGrp="1"/>
          </p:cNvSpPr>
          <p:nvPr>
            <p:ph type="title"/>
          </p:nvPr>
        </p:nvSpPr>
        <p:spPr>
          <a:xfrm>
            <a:off x="450809" y="222865"/>
            <a:ext cx="9215967" cy="561975"/>
          </a:xfrm>
        </p:spPr>
        <p:txBody>
          <a:bodyPr>
            <a:normAutofit fontScale="90000"/>
          </a:bodyPr>
          <a:lstStyle/>
          <a:p>
            <a:r>
              <a:rPr lang="de-DE" dirty="0">
                <a:solidFill>
                  <a:schemeClr val="bg1"/>
                </a:solidFill>
                <a:latin typeface="Arial Nova" panose="020B0504020202020204" pitchFamily="34" charset="0"/>
              </a:rPr>
              <a:t>Black Angel: regional metamorphism</a:t>
            </a:r>
          </a:p>
        </p:txBody>
      </p:sp>
      <p:sp>
        <p:nvSpPr>
          <p:cNvPr id="6" name="Inhaltsplatzhalter 2">
            <a:extLst>
              <a:ext uri="{FF2B5EF4-FFF2-40B4-BE49-F238E27FC236}">
                <a16:creationId xmlns:a16="http://schemas.microsoft.com/office/drawing/2014/main" id="{E0779062-9F60-2909-5D5F-0FB95D609BC1}"/>
              </a:ext>
            </a:extLst>
          </p:cNvPr>
          <p:cNvSpPr>
            <a:spLocks noGrp="1"/>
          </p:cNvSpPr>
          <p:nvPr>
            <p:ph idx="1"/>
          </p:nvPr>
        </p:nvSpPr>
        <p:spPr>
          <a:xfrm>
            <a:off x="355600" y="1179850"/>
            <a:ext cx="3924300" cy="3415223"/>
          </a:xfrm>
        </p:spPr>
        <p:txBody>
          <a:bodyPr>
            <a:normAutofit fontScale="92500" lnSpcReduction="10000"/>
          </a:bodyPr>
          <a:lstStyle/>
          <a:p>
            <a:pPr>
              <a:buClr>
                <a:schemeClr val="bg1"/>
              </a:buClr>
              <a:buFont typeface="Arial" panose="020B0604020202020204" pitchFamily="34" charset="0"/>
              <a:buChar char="•"/>
            </a:pPr>
            <a:r>
              <a:rPr lang="de-DE" sz="2400" dirty="0">
                <a:solidFill>
                  <a:schemeClr val="bg1"/>
                </a:solidFill>
                <a:latin typeface="Arial Nova" panose="020B0504020202020204" pitchFamily="34" charset="0"/>
              </a:rPr>
              <a:t>Tremolite-biotite-chlorite-calcite-K-feldspar assemblage in marble</a:t>
            </a:r>
          </a:p>
          <a:p>
            <a:pPr>
              <a:buClr>
                <a:schemeClr val="bg1"/>
              </a:buClr>
              <a:buFont typeface="Arial" panose="020B0604020202020204" pitchFamily="34" charset="0"/>
              <a:buChar char="•"/>
            </a:pPr>
            <a:r>
              <a:rPr lang="de-DE" sz="2400" dirty="0">
                <a:solidFill>
                  <a:schemeClr val="bg1"/>
                </a:solidFill>
                <a:latin typeface="Arial Nova" panose="020B0504020202020204" pitchFamily="34" charset="0"/>
              </a:rPr>
              <a:t>Scapolite (after anhydrite, evidence of evapourites)</a:t>
            </a:r>
          </a:p>
          <a:p>
            <a:pPr>
              <a:buClr>
                <a:schemeClr val="bg1"/>
              </a:buClr>
              <a:buFont typeface="Arial" panose="020B0604020202020204" pitchFamily="34" charset="0"/>
              <a:buChar char="•"/>
            </a:pPr>
            <a:r>
              <a:rPr lang="de-DE" sz="2400" dirty="0">
                <a:solidFill>
                  <a:schemeClr val="bg1"/>
                </a:solidFill>
                <a:latin typeface="Arial Nova" panose="020B0504020202020204" pitchFamily="34" charset="0"/>
              </a:rPr>
              <a:t>450-500°C</a:t>
            </a:r>
          </a:p>
          <a:p>
            <a:pPr>
              <a:buClr>
                <a:schemeClr val="bg1"/>
              </a:buClr>
              <a:buFont typeface="Arial" panose="020B0604020202020204" pitchFamily="34" charset="0"/>
              <a:buChar char="•"/>
            </a:pPr>
            <a:r>
              <a:rPr lang="de-DE" sz="2400" dirty="0">
                <a:solidFill>
                  <a:schemeClr val="bg1"/>
                </a:solidFill>
                <a:latin typeface="Arial Nova" panose="020B0504020202020204" pitchFamily="34" charset="0"/>
              </a:rPr>
              <a:t>1.5 kbar</a:t>
            </a:r>
          </a:p>
          <a:p>
            <a:pPr>
              <a:buClr>
                <a:schemeClr val="bg1"/>
              </a:buClr>
              <a:buFont typeface="Arial" panose="020B0604020202020204" pitchFamily="34" charset="0"/>
              <a:buChar char="•"/>
            </a:pPr>
            <a:r>
              <a:rPr lang="de-DE" sz="2400" dirty="0">
                <a:solidFill>
                  <a:schemeClr val="bg1"/>
                </a:solidFill>
                <a:latin typeface="Arial Nova" panose="020B0504020202020204" pitchFamily="34" charset="0"/>
              </a:rPr>
              <a:t>upper greenschist/lower amphibolite facies</a:t>
            </a:r>
          </a:p>
        </p:txBody>
      </p:sp>
      <p:pic>
        <p:nvPicPr>
          <p:cNvPr id="2" name="Grafik 5">
            <a:extLst>
              <a:ext uri="{FF2B5EF4-FFF2-40B4-BE49-F238E27FC236}">
                <a16:creationId xmlns:a16="http://schemas.microsoft.com/office/drawing/2014/main" id="{DB55A161-1D47-AA8A-31ED-399006B995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8697" y="1179850"/>
            <a:ext cx="7273713" cy="5455285"/>
          </a:xfrm>
          <a:prstGeom prst="rect">
            <a:avLst/>
          </a:prstGeom>
          <a:ln w="19050">
            <a:solidFill>
              <a:schemeClr val="bg1"/>
            </a:solidFill>
          </a:ln>
        </p:spPr>
      </p:pic>
    </p:spTree>
    <p:extLst>
      <p:ext uri="{BB962C8B-B14F-4D97-AF65-F5344CB8AC3E}">
        <p14:creationId xmlns:p14="http://schemas.microsoft.com/office/powerpoint/2010/main" val="606740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E0FDF2-0419-9047-0D94-816DB0F88924}"/>
              </a:ext>
            </a:extLst>
          </p:cNvPr>
          <p:cNvSpPr txBox="1"/>
          <p:nvPr/>
        </p:nvSpPr>
        <p:spPr>
          <a:xfrm>
            <a:off x="334224" y="762469"/>
            <a:ext cx="5210458" cy="5955476"/>
          </a:xfrm>
          <a:prstGeom prst="rect">
            <a:avLst/>
          </a:prstGeom>
          <a:noFill/>
        </p:spPr>
        <p:txBody>
          <a:bodyPr wrap="square" rtlCol="0">
            <a:spAutoFit/>
          </a:bodyPr>
          <a:lstStyle/>
          <a:p>
            <a:pPr marL="285750" indent="-285750">
              <a:buFont typeface="Wingdings" panose="05000000000000000000" pitchFamily="2" charset="2"/>
              <a:buChar char="§"/>
            </a:pPr>
            <a:r>
              <a:rPr lang="en-GB" sz="1400" b="1" dirty="0">
                <a:solidFill>
                  <a:schemeClr val="bg1"/>
                </a:solidFill>
                <a:latin typeface="Arial Nova" panose="020B0504020202020204" pitchFamily="34" charset="0"/>
              </a:rPr>
              <a:t>Bullish outlook: </a:t>
            </a:r>
            <a:r>
              <a:rPr lang="en-GB" sz="1400" dirty="0">
                <a:solidFill>
                  <a:schemeClr val="bg1"/>
                </a:solidFill>
                <a:latin typeface="Arial Nova" panose="020B0504020202020204" pitchFamily="34" charset="0"/>
              </a:rPr>
              <a:t>chronic shortages in zinc supply are forecasted. Depletion of many major zinc mines, coupled with limited new mine developments is leading to a nascent bull market for zinc. Zinc consumption c. 20 Mt by 2050. </a:t>
            </a:r>
          </a:p>
          <a:p>
            <a:pPr marL="285750" indent="-285750">
              <a:buFont typeface="Wingdings" panose="05000000000000000000" pitchFamily="2" charset="2"/>
              <a:buChar char="§"/>
            </a:pPr>
            <a:endParaRPr lang="en-GB" sz="6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400" b="1" dirty="0">
                <a:solidFill>
                  <a:schemeClr val="bg1"/>
                </a:solidFill>
                <a:latin typeface="Arial Nova" panose="020B0504020202020204" pitchFamily="34" charset="0"/>
              </a:rPr>
              <a:t>An increasing focus and investment appetite </a:t>
            </a:r>
            <a:r>
              <a:rPr lang="en-GB" sz="1400" dirty="0">
                <a:solidFill>
                  <a:schemeClr val="bg1"/>
                </a:solidFill>
                <a:latin typeface="Arial Nova" panose="020B0504020202020204" pitchFamily="34" charset="0"/>
              </a:rPr>
              <a:t>for zinc exploration and development projects is expected.</a:t>
            </a:r>
          </a:p>
          <a:p>
            <a:pPr marL="285750" indent="-285750">
              <a:buFont typeface="Wingdings" panose="05000000000000000000" pitchFamily="2" charset="2"/>
              <a:buChar char="§"/>
            </a:pPr>
            <a:endParaRPr lang="en-GB" sz="6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400" b="1" dirty="0">
                <a:solidFill>
                  <a:schemeClr val="bg1"/>
                </a:solidFill>
                <a:latin typeface="Arial Nova" panose="020B0504020202020204" pitchFamily="34" charset="0"/>
              </a:rPr>
              <a:t>Global stimulus incoming: </a:t>
            </a:r>
            <a:r>
              <a:rPr lang="en-GB" sz="1400" dirty="0">
                <a:solidFill>
                  <a:schemeClr val="bg1"/>
                </a:solidFill>
                <a:latin typeface="Arial Nova" panose="020B0504020202020204" pitchFamily="34" charset="0"/>
              </a:rPr>
              <a:t>fiscal stimulus will focus on infrastructure which is bullish for zinc. </a:t>
            </a:r>
          </a:p>
          <a:p>
            <a:pPr marL="285750" indent="-285750">
              <a:buFont typeface="Wingdings" panose="05000000000000000000" pitchFamily="2" charset="2"/>
              <a:buChar char="§"/>
            </a:pPr>
            <a:endParaRPr lang="en-GB" sz="5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400" b="1" dirty="0">
                <a:solidFill>
                  <a:schemeClr val="bg1"/>
                </a:solidFill>
                <a:latin typeface="Arial Nova" panose="020B0504020202020204" pitchFamily="34" charset="0"/>
              </a:rPr>
              <a:t>The underplayed battery metal: </a:t>
            </a:r>
            <a:r>
              <a:rPr lang="en-GB" sz="1400" dirty="0">
                <a:solidFill>
                  <a:schemeClr val="bg1"/>
                </a:solidFill>
                <a:latin typeface="Arial Nova" panose="020B0504020202020204" pitchFamily="34" charset="0"/>
              </a:rPr>
              <a:t>whilst it hasn’t received the same attention as lithium, nickel, or cobalt, it will undoubtably play an essential role in global decarbonisation and the green energy revolution. </a:t>
            </a:r>
          </a:p>
          <a:p>
            <a:pPr marL="285750" indent="-285750">
              <a:buFont typeface="Wingdings" panose="05000000000000000000" pitchFamily="2" charset="2"/>
              <a:buChar char="§"/>
            </a:pPr>
            <a:endParaRPr lang="en-GB" sz="14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400" dirty="0">
                <a:solidFill>
                  <a:schemeClr val="bg1"/>
                </a:solidFill>
                <a:latin typeface="Arial Nova" panose="020B0504020202020204" pitchFamily="34" charset="0"/>
              </a:rPr>
              <a:t>Already the fourth most mined metal by volume, alongside its traditional uses it has ever-increasing role in batteries, wind turbines, solar panels, fertilizers, and other new applications. </a:t>
            </a:r>
          </a:p>
          <a:p>
            <a:pPr marL="285750" indent="-285750">
              <a:buFont typeface="Wingdings" panose="05000000000000000000" pitchFamily="2" charset="2"/>
              <a:buChar char="§"/>
            </a:pPr>
            <a:endParaRPr lang="en-GB" sz="600" b="1"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400" b="1" dirty="0">
                <a:solidFill>
                  <a:schemeClr val="bg1"/>
                </a:solidFill>
                <a:latin typeface="Arial Nova" panose="020B0504020202020204" pitchFamily="34" charset="0"/>
              </a:rPr>
              <a:t>Increasing recognition of zinc as a critical metal</a:t>
            </a:r>
            <a:r>
              <a:rPr lang="en-GB" sz="1400" dirty="0">
                <a:solidFill>
                  <a:schemeClr val="bg1"/>
                </a:solidFill>
                <a:latin typeface="Arial Nova" panose="020B0504020202020204" pitchFamily="34" charset="0"/>
              </a:rPr>
              <a:t>: geopolitical conflict and resource nationalism are fuelling critical metal focus</a:t>
            </a:r>
          </a:p>
          <a:p>
            <a:pPr marL="285750" indent="-285750">
              <a:buFont typeface="Wingdings" panose="05000000000000000000" pitchFamily="2" charset="2"/>
              <a:buChar char="§"/>
            </a:pPr>
            <a:endParaRPr lang="en-GB" sz="6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400" b="1" dirty="0">
                <a:solidFill>
                  <a:schemeClr val="bg1"/>
                </a:solidFill>
                <a:latin typeface="Arial Nova" panose="020B0504020202020204" pitchFamily="34" charset="0"/>
              </a:rPr>
              <a:t>Bluejay well positioned in the zinc space </a:t>
            </a:r>
            <a:r>
              <a:rPr lang="en-GB" sz="1400" dirty="0">
                <a:solidFill>
                  <a:schemeClr val="bg1"/>
                </a:solidFill>
                <a:latin typeface="Arial Nova" panose="020B0504020202020204" pitchFamily="34" charset="0"/>
              </a:rPr>
              <a:t>– with the Company’s Kangerluarsuk (this talk), Hammaslahti (VMS) and Outokumpu (Outokumpu type VMS) projects. </a:t>
            </a:r>
            <a:endParaRPr lang="en-GB" sz="1600" dirty="0">
              <a:solidFill>
                <a:schemeClr val="bg1"/>
              </a:solidFill>
              <a:latin typeface="Arial Nova" panose="020B0504020202020204" pitchFamily="34" charset="0"/>
            </a:endParaRPr>
          </a:p>
          <a:p>
            <a:pPr marL="285750" indent="-285750">
              <a:buFont typeface="Arial" panose="020B0604020202020204" pitchFamily="34" charset="0"/>
              <a:buChar char="•"/>
            </a:pPr>
            <a:endParaRPr lang="en-GB" sz="1600" dirty="0">
              <a:solidFill>
                <a:srgbClr val="242650"/>
              </a:solidFill>
              <a:latin typeface="Arial Nova" panose="020B0504020202020204" pitchFamily="34" charset="0"/>
            </a:endParaRPr>
          </a:p>
        </p:txBody>
      </p:sp>
      <p:sp>
        <p:nvSpPr>
          <p:cNvPr id="6" name="Title 1">
            <a:extLst>
              <a:ext uri="{FF2B5EF4-FFF2-40B4-BE49-F238E27FC236}">
                <a16:creationId xmlns:a16="http://schemas.microsoft.com/office/drawing/2014/main" id="{4F2E4B2D-6331-A717-E2AD-C78B12CEB686}"/>
              </a:ext>
            </a:extLst>
          </p:cNvPr>
          <p:cNvSpPr>
            <a:spLocks noGrp="1"/>
          </p:cNvSpPr>
          <p:nvPr>
            <p:ph type="title"/>
          </p:nvPr>
        </p:nvSpPr>
        <p:spPr>
          <a:xfrm>
            <a:off x="366703" y="167154"/>
            <a:ext cx="8596668" cy="509992"/>
          </a:xfrm>
        </p:spPr>
        <p:txBody>
          <a:bodyPr>
            <a:normAutofit/>
          </a:bodyPr>
          <a:lstStyle/>
          <a:p>
            <a:r>
              <a:rPr lang="en-GB" sz="2400" b="1" dirty="0">
                <a:solidFill>
                  <a:schemeClr val="bg1"/>
                </a:solidFill>
                <a:latin typeface="Arial Nova" panose="020B0504020202020204" pitchFamily="34" charset="0"/>
              </a:rPr>
              <a:t>Why Zinc (from a junior's perspective)?</a:t>
            </a:r>
          </a:p>
        </p:txBody>
      </p:sp>
      <p:grpSp>
        <p:nvGrpSpPr>
          <p:cNvPr id="18" name="Group 17">
            <a:extLst>
              <a:ext uri="{FF2B5EF4-FFF2-40B4-BE49-F238E27FC236}">
                <a16:creationId xmlns:a16="http://schemas.microsoft.com/office/drawing/2014/main" id="{959BED48-77C4-B621-71ED-414E0A25AA27}"/>
              </a:ext>
            </a:extLst>
          </p:cNvPr>
          <p:cNvGrpSpPr/>
          <p:nvPr/>
        </p:nvGrpSpPr>
        <p:grpSpPr>
          <a:xfrm>
            <a:off x="5818595" y="335793"/>
            <a:ext cx="6224247" cy="6195163"/>
            <a:chOff x="5818595" y="335793"/>
            <a:chExt cx="6224247" cy="6195163"/>
          </a:xfrm>
        </p:grpSpPr>
        <p:pic>
          <p:nvPicPr>
            <p:cNvPr id="2" name="Picture 4" descr="See the source image">
              <a:extLst>
                <a:ext uri="{FF2B5EF4-FFF2-40B4-BE49-F238E27FC236}">
                  <a16:creationId xmlns:a16="http://schemas.microsoft.com/office/drawing/2014/main" id="{0FEBEBB3-FB1C-5D09-74CA-64C4EA7BD6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160174" y="335793"/>
              <a:ext cx="2882668" cy="13783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See the source image">
              <a:extLst>
                <a:ext uri="{FF2B5EF4-FFF2-40B4-BE49-F238E27FC236}">
                  <a16:creationId xmlns:a16="http://schemas.microsoft.com/office/drawing/2014/main" id="{F057BEC9-F7CF-FE59-7784-4D595B6B3FD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60174" y="1807147"/>
              <a:ext cx="2882668" cy="16218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See the source image">
              <a:extLst>
                <a:ext uri="{FF2B5EF4-FFF2-40B4-BE49-F238E27FC236}">
                  <a16:creationId xmlns:a16="http://schemas.microsoft.com/office/drawing/2014/main" id="{C8C52899-8786-E6D9-C507-0C022A8B03E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280260" y="1807147"/>
              <a:ext cx="2781478" cy="16218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8F3C8CF-A7C5-256A-AAAA-8C7D63A7D4C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80260" y="3605903"/>
              <a:ext cx="5759691" cy="2925053"/>
            </a:xfrm>
            <a:prstGeom prst="rect">
              <a:avLst/>
            </a:prstGeom>
          </p:spPr>
        </p:pic>
        <p:sp>
          <p:nvSpPr>
            <p:cNvPr id="16" name="TextBox 15">
              <a:extLst>
                <a:ext uri="{FF2B5EF4-FFF2-40B4-BE49-F238E27FC236}">
                  <a16:creationId xmlns:a16="http://schemas.microsoft.com/office/drawing/2014/main" id="{C38ECD23-267B-5D19-256F-400E0FE63B53}"/>
                </a:ext>
              </a:extLst>
            </p:cNvPr>
            <p:cNvSpPr txBox="1"/>
            <p:nvPr/>
          </p:nvSpPr>
          <p:spPr>
            <a:xfrm rot="16200000">
              <a:off x="4508781" y="4759477"/>
              <a:ext cx="3081293" cy="461665"/>
            </a:xfrm>
            <a:prstGeom prst="rect">
              <a:avLst/>
            </a:prstGeom>
            <a:noFill/>
          </p:spPr>
          <p:txBody>
            <a:bodyPr wrap="none" rtlCol="0">
              <a:spAutoFit/>
            </a:bodyPr>
            <a:lstStyle/>
            <a:p>
              <a:r>
                <a:rPr lang="en-GB" sz="1600" dirty="0">
                  <a:solidFill>
                    <a:schemeClr val="bg1"/>
                  </a:solidFill>
                  <a:latin typeface="Arial Nova" panose="020B0504020202020204" pitchFamily="34" charset="0"/>
                </a:rPr>
                <a:t>Zinc metal price 2018 - present</a:t>
              </a:r>
            </a:p>
            <a:p>
              <a:r>
                <a:rPr lang="en-GB" sz="700" dirty="0">
                  <a:solidFill>
                    <a:schemeClr val="bg1"/>
                  </a:solidFill>
                  <a:latin typeface="Arial Nova" panose="020B0504020202020204" pitchFamily="34" charset="0"/>
                </a:rPr>
                <a:t>(figure from: London Metals Exchange)</a:t>
              </a:r>
              <a:endParaRPr lang="en-GB" sz="1600" dirty="0">
                <a:solidFill>
                  <a:schemeClr val="bg1"/>
                </a:solidFill>
                <a:latin typeface="Arial Nova" panose="020B0504020202020204" pitchFamily="34" charset="0"/>
              </a:endParaRPr>
            </a:p>
          </p:txBody>
        </p:sp>
        <p:sp>
          <p:nvSpPr>
            <p:cNvPr id="7" name="TextBox 6">
              <a:extLst>
                <a:ext uri="{FF2B5EF4-FFF2-40B4-BE49-F238E27FC236}">
                  <a16:creationId xmlns:a16="http://schemas.microsoft.com/office/drawing/2014/main" id="{5E2DEA9C-C441-65F0-E885-DB24421E0547}"/>
                </a:ext>
              </a:extLst>
            </p:cNvPr>
            <p:cNvSpPr txBox="1"/>
            <p:nvPr/>
          </p:nvSpPr>
          <p:spPr>
            <a:xfrm>
              <a:off x="8134045" y="4078762"/>
              <a:ext cx="2467463" cy="892552"/>
            </a:xfrm>
            <a:prstGeom prst="rect">
              <a:avLst/>
            </a:prstGeom>
            <a:noFill/>
          </p:spPr>
          <p:txBody>
            <a:bodyPr wrap="square" rtlCol="0">
              <a:spAutoFit/>
            </a:bodyPr>
            <a:lstStyle/>
            <a:p>
              <a:pPr algn="ctr"/>
              <a:r>
                <a:rPr lang="en-GB" sz="1200" b="1" dirty="0">
                  <a:solidFill>
                    <a:srgbClr val="002060"/>
                  </a:solidFill>
                  <a:latin typeface="Arial Nova" panose="020B0504020202020204" pitchFamily="34" charset="0"/>
                </a:rPr>
                <a:t>Zinc prices reached record highs in 2022</a:t>
              </a:r>
              <a:endParaRPr lang="en-GB" sz="1200" dirty="0">
                <a:solidFill>
                  <a:srgbClr val="002060"/>
                </a:solidFill>
                <a:latin typeface="Arial Nova" panose="020B0504020202020204" pitchFamily="34" charset="0"/>
              </a:endParaRPr>
            </a:p>
            <a:p>
              <a:pPr marL="285750" indent="-285750">
                <a:buFont typeface="Wingdings" panose="05000000000000000000" pitchFamily="2" charset="2"/>
                <a:buChar char="§"/>
              </a:pPr>
              <a:endParaRPr lang="en-GB" sz="1400" dirty="0">
                <a:solidFill>
                  <a:schemeClr val="bg1"/>
                </a:solidFill>
                <a:latin typeface="Arial Nova" panose="020B0504020202020204" pitchFamily="34" charset="0"/>
              </a:endParaRPr>
            </a:p>
            <a:p>
              <a:pPr marL="285750" indent="-285750">
                <a:buFont typeface="Arial" panose="020B0604020202020204" pitchFamily="34" charset="0"/>
                <a:buChar char="•"/>
              </a:pPr>
              <a:endParaRPr lang="en-GB" sz="1400" dirty="0">
                <a:solidFill>
                  <a:srgbClr val="242650"/>
                </a:solidFill>
                <a:latin typeface="Arial Nova" panose="020B0504020202020204" pitchFamily="34" charset="0"/>
              </a:endParaRPr>
            </a:p>
          </p:txBody>
        </p:sp>
        <p:cxnSp>
          <p:nvCxnSpPr>
            <p:cNvPr id="9" name="Straight Arrow Connector 8">
              <a:extLst>
                <a:ext uri="{FF2B5EF4-FFF2-40B4-BE49-F238E27FC236}">
                  <a16:creationId xmlns:a16="http://schemas.microsoft.com/office/drawing/2014/main" id="{CA3569F9-2C05-4902-CA85-270096E4015A}"/>
                </a:ext>
              </a:extLst>
            </p:cNvPr>
            <p:cNvCxnSpPr>
              <a:cxnSpLocks/>
            </p:cNvCxnSpPr>
            <p:nvPr/>
          </p:nvCxnSpPr>
          <p:spPr>
            <a:xfrm>
              <a:off x="10154572" y="4436890"/>
              <a:ext cx="770562" cy="176296"/>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A picture containing screenshot, graphics, operating system, design&#10;&#10;Description automatically generated">
              <a:extLst>
                <a:ext uri="{FF2B5EF4-FFF2-40B4-BE49-F238E27FC236}">
                  <a16:creationId xmlns:a16="http://schemas.microsoft.com/office/drawing/2014/main" id="{71474346-58E3-3843-ACF0-5267190E126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80329" y="335793"/>
              <a:ext cx="2781478" cy="1378312"/>
            </a:xfrm>
            <a:prstGeom prst="rect">
              <a:avLst/>
            </a:prstGeom>
          </p:spPr>
        </p:pic>
      </p:grpSp>
    </p:spTree>
    <p:extLst>
      <p:ext uri="{BB962C8B-B14F-4D97-AF65-F5344CB8AC3E}">
        <p14:creationId xmlns:p14="http://schemas.microsoft.com/office/powerpoint/2010/main" val="2580411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364FC6-F530-D7DF-F43A-33BCE63CA307}"/>
              </a:ext>
            </a:extLst>
          </p:cNvPr>
          <p:cNvSpPr/>
          <p:nvPr/>
        </p:nvSpPr>
        <p:spPr>
          <a:xfrm>
            <a:off x="79915" y="46048"/>
            <a:ext cx="677577" cy="6742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AD83C04A-958C-3FCC-1B7A-711D247417AF}"/>
              </a:ext>
            </a:extLst>
          </p:cNvPr>
          <p:cNvSpPr txBox="1">
            <a:spLocks/>
          </p:cNvSpPr>
          <p:nvPr/>
        </p:nvSpPr>
        <p:spPr>
          <a:xfrm rot="16200000">
            <a:off x="-2577407" y="2845204"/>
            <a:ext cx="6275207" cy="79579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2400" b="1" dirty="0">
                <a:solidFill>
                  <a:srgbClr val="242650"/>
                </a:solidFill>
                <a:latin typeface="Arial Nova" panose="020B0504020202020204" pitchFamily="34" charset="0"/>
              </a:rPr>
              <a:t>Mechanical behaviour of common sulphides</a:t>
            </a:r>
          </a:p>
        </p:txBody>
      </p:sp>
      <p:pic>
        <p:nvPicPr>
          <p:cNvPr id="2" name="Inhaltsplatzhalter 7">
            <a:extLst>
              <a:ext uri="{FF2B5EF4-FFF2-40B4-BE49-F238E27FC236}">
                <a16:creationId xmlns:a16="http://schemas.microsoft.com/office/drawing/2014/main" id="{DB5A9DF4-7A38-9B1E-D567-1B27ADECD94C}"/>
              </a:ext>
            </a:extLst>
          </p:cNvPr>
          <p:cNvPicPr>
            <a:picLocks noGrp="1" noChangeAspect="1"/>
          </p:cNvPicPr>
          <p:nvPr/>
        </p:nvPicPr>
        <p:blipFill>
          <a:blip r:embed="rId3"/>
          <a:stretch>
            <a:fillRect/>
          </a:stretch>
        </p:blipFill>
        <p:spPr bwMode="auto">
          <a:xfrm>
            <a:off x="1040478" y="105495"/>
            <a:ext cx="5256584" cy="490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nhaltsplatzhalter 8">
            <a:extLst>
              <a:ext uri="{FF2B5EF4-FFF2-40B4-BE49-F238E27FC236}">
                <a16:creationId xmlns:a16="http://schemas.microsoft.com/office/drawing/2014/main" id="{99B916EE-12FC-61F7-D638-8EE047634E46}"/>
              </a:ext>
            </a:extLst>
          </p:cNvPr>
          <p:cNvPicPr>
            <a:picLocks noGrp="1" noChangeAspect="1"/>
          </p:cNvPicPr>
          <p:nvPr/>
        </p:nvPicPr>
        <p:blipFill>
          <a:blip r:embed="rId4"/>
          <a:stretch>
            <a:fillRect/>
          </a:stretch>
        </p:blipFill>
        <p:spPr bwMode="auto">
          <a:xfrm>
            <a:off x="6984962" y="153171"/>
            <a:ext cx="4686624" cy="4893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6">
            <a:extLst>
              <a:ext uri="{FF2B5EF4-FFF2-40B4-BE49-F238E27FC236}">
                <a16:creationId xmlns:a16="http://schemas.microsoft.com/office/drawing/2014/main" id="{681667AF-0A79-6A70-7100-235C8E2D7292}"/>
              </a:ext>
            </a:extLst>
          </p:cNvPr>
          <p:cNvSpPr txBox="1"/>
          <p:nvPr/>
        </p:nvSpPr>
        <p:spPr>
          <a:xfrm rot="16200000">
            <a:off x="10507800" y="3538782"/>
            <a:ext cx="2839239" cy="369332"/>
          </a:xfrm>
          <a:prstGeom prst="rect">
            <a:avLst/>
          </a:prstGeom>
          <a:noFill/>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da-DK" dirty="0">
                <a:solidFill>
                  <a:schemeClr val="bg1"/>
                </a:solidFill>
              </a:rPr>
              <a:t>Marshall &amp; Gilligan (1993)</a:t>
            </a:r>
          </a:p>
        </p:txBody>
      </p:sp>
      <p:sp>
        <p:nvSpPr>
          <p:cNvPr id="6" name="Inhaltsplatzhalter 2">
            <a:extLst>
              <a:ext uri="{FF2B5EF4-FFF2-40B4-BE49-F238E27FC236}">
                <a16:creationId xmlns:a16="http://schemas.microsoft.com/office/drawing/2014/main" id="{8CE9A2E2-F653-714B-3D00-08724A330D3C}"/>
              </a:ext>
            </a:extLst>
          </p:cNvPr>
          <p:cNvSpPr>
            <a:spLocks noGrp="1"/>
          </p:cNvSpPr>
          <p:nvPr>
            <p:ph idx="1"/>
          </p:nvPr>
        </p:nvSpPr>
        <p:spPr>
          <a:xfrm>
            <a:off x="887567" y="5143068"/>
            <a:ext cx="10294784" cy="4894262"/>
          </a:xfrm>
        </p:spPr>
        <p:txBody>
          <a:bodyPr>
            <a:normAutofit/>
          </a:bodyPr>
          <a:lstStyle/>
          <a:p>
            <a:pPr marL="0" indent="0">
              <a:buNone/>
            </a:pPr>
            <a:r>
              <a:rPr lang="de-DE" sz="2400" dirty="0">
                <a:solidFill>
                  <a:schemeClr val="bg1"/>
                </a:solidFill>
                <a:latin typeface="Arial Nova" panose="020B0504020202020204" pitchFamily="34" charset="0"/>
              </a:rPr>
              <a:t>Most sulfides are weak – exceptions are pyrite and arsenopyrite</a:t>
            </a:r>
          </a:p>
          <a:p>
            <a:pPr lvl="1">
              <a:buFont typeface="Arial" panose="020B0604020202020204" pitchFamily="34" charset="0"/>
              <a:buChar char="•"/>
            </a:pPr>
            <a:r>
              <a:rPr lang="de-DE" sz="2000" dirty="0" err="1">
                <a:solidFill>
                  <a:schemeClr val="bg1"/>
                </a:solidFill>
                <a:latin typeface="Arial Nova" panose="020B0504020202020204" pitchFamily="34" charset="0"/>
              </a:rPr>
              <a:t>Ductile</a:t>
            </a:r>
            <a:r>
              <a:rPr lang="de-DE" sz="2000" dirty="0">
                <a:solidFill>
                  <a:schemeClr val="bg1"/>
                </a:solidFill>
                <a:latin typeface="Arial Nova" panose="020B0504020202020204" pitchFamily="34" charset="0"/>
              </a:rPr>
              <a:t> </a:t>
            </a:r>
            <a:r>
              <a:rPr lang="de-DE" sz="2000" dirty="0" err="1">
                <a:solidFill>
                  <a:schemeClr val="bg1"/>
                </a:solidFill>
                <a:latin typeface="Arial Nova" panose="020B0504020202020204" pitchFamily="34" charset="0"/>
              </a:rPr>
              <a:t>deformation</a:t>
            </a:r>
            <a:r>
              <a:rPr lang="de-DE" sz="2000" dirty="0">
                <a:solidFill>
                  <a:schemeClr val="bg1"/>
                </a:solidFill>
                <a:latin typeface="Arial Nova" panose="020B0504020202020204" pitchFamily="34" charset="0"/>
              </a:rPr>
              <a:t> </a:t>
            </a:r>
            <a:r>
              <a:rPr lang="de-DE" sz="2000" dirty="0" err="1">
                <a:solidFill>
                  <a:schemeClr val="bg1"/>
                </a:solidFill>
                <a:latin typeface="Arial Nova" panose="020B0504020202020204" pitchFamily="34" charset="0"/>
              </a:rPr>
              <a:t>is</a:t>
            </a:r>
            <a:r>
              <a:rPr lang="de-DE" sz="2000" dirty="0">
                <a:solidFill>
                  <a:schemeClr val="bg1"/>
                </a:solidFill>
                <a:latin typeface="Arial Nova" panose="020B0504020202020204" pitchFamily="34" charset="0"/>
              </a:rPr>
              <a:t> </a:t>
            </a:r>
            <a:r>
              <a:rPr lang="de-DE" sz="2000" dirty="0" err="1">
                <a:solidFill>
                  <a:schemeClr val="bg1"/>
                </a:solidFill>
                <a:latin typeface="Arial Nova" panose="020B0504020202020204" pitchFamily="34" charset="0"/>
              </a:rPr>
              <a:t>partitioned</a:t>
            </a:r>
            <a:r>
              <a:rPr lang="de-DE" sz="2000" dirty="0">
                <a:solidFill>
                  <a:schemeClr val="bg1"/>
                </a:solidFill>
                <a:latin typeface="Arial Nova" panose="020B0504020202020204" pitchFamily="34" charset="0"/>
              </a:rPr>
              <a:t> </a:t>
            </a:r>
            <a:r>
              <a:rPr lang="de-DE" sz="2000" dirty="0" err="1">
                <a:solidFill>
                  <a:schemeClr val="bg1"/>
                </a:solidFill>
                <a:latin typeface="Arial Nova" panose="020B0504020202020204" pitchFamily="34" charset="0"/>
              </a:rPr>
              <a:t>into</a:t>
            </a:r>
            <a:r>
              <a:rPr lang="de-DE" sz="2000" dirty="0">
                <a:solidFill>
                  <a:schemeClr val="bg1"/>
                </a:solidFill>
                <a:latin typeface="Arial Nova" panose="020B0504020202020204" pitchFamily="34" charset="0"/>
              </a:rPr>
              <a:t> massive </a:t>
            </a:r>
            <a:r>
              <a:rPr lang="de-DE" sz="2000" dirty="0" err="1">
                <a:solidFill>
                  <a:schemeClr val="bg1"/>
                </a:solidFill>
                <a:latin typeface="Arial Nova" panose="020B0504020202020204" pitchFamily="34" charset="0"/>
              </a:rPr>
              <a:t>sulfides</a:t>
            </a:r>
            <a:endParaRPr lang="de-DE" sz="2000" dirty="0">
              <a:solidFill>
                <a:schemeClr val="bg1"/>
              </a:solidFill>
              <a:latin typeface="Arial Nova" panose="020B0504020202020204" pitchFamily="34" charset="0"/>
            </a:endParaRPr>
          </a:p>
          <a:p>
            <a:pPr lvl="1">
              <a:buFont typeface="Arial" panose="020B0604020202020204" pitchFamily="34" charset="0"/>
              <a:buChar char="•"/>
            </a:pPr>
            <a:r>
              <a:rPr lang="de-DE" sz="2000" b="1" dirty="0">
                <a:solidFill>
                  <a:schemeClr val="bg1"/>
                </a:solidFill>
                <a:latin typeface="Arial Nova" panose="020B0504020202020204" pitchFamily="34" charset="0"/>
              </a:rPr>
              <a:t>Mechanical separation of base metal sulphides and pyrite </a:t>
            </a:r>
            <a:r>
              <a:rPr lang="de-DE" sz="2000" dirty="0">
                <a:solidFill>
                  <a:schemeClr val="bg1"/>
                </a:solidFill>
                <a:latin typeface="Arial Nova" panose="020B0504020202020204" pitchFamily="34" charset="0"/>
              </a:rPr>
              <a:t>(exactly what we see at the Black Angel.. massive pyrite bodies close to massive sphalerite ± galena).</a:t>
            </a:r>
          </a:p>
        </p:txBody>
      </p:sp>
    </p:spTree>
    <p:extLst>
      <p:ext uri="{BB962C8B-B14F-4D97-AF65-F5344CB8AC3E}">
        <p14:creationId xmlns:p14="http://schemas.microsoft.com/office/powerpoint/2010/main" val="2660827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364FC6-F530-D7DF-F43A-33BCE63CA307}"/>
              </a:ext>
            </a:extLst>
          </p:cNvPr>
          <p:cNvSpPr/>
          <p:nvPr/>
        </p:nvSpPr>
        <p:spPr>
          <a:xfrm>
            <a:off x="79915" y="46048"/>
            <a:ext cx="677577" cy="6742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AD83C04A-958C-3FCC-1B7A-711D247417AF}"/>
              </a:ext>
            </a:extLst>
          </p:cNvPr>
          <p:cNvSpPr txBox="1">
            <a:spLocks/>
          </p:cNvSpPr>
          <p:nvPr/>
        </p:nvSpPr>
        <p:spPr>
          <a:xfrm rot="16200000">
            <a:off x="-2577407" y="2845204"/>
            <a:ext cx="6275207" cy="79579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2400" b="1" dirty="0">
                <a:solidFill>
                  <a:srgbClr val="242650"/>
                </a:solidFill>
                <a:latin typeface="Arial Nova" panose="020B0504020202020204" pitchFamily="34" charset="0"/>
              </a:rPr>
              <a:t>Mechanical behaviour of common sulphides</a:t>
            </a:r>
          </a:p>
        </p:txBody>
      </p:sp>
      <p:pic>
        <p:nvPicPr>
          <p:cNvPr id="5" name="Grafik 8">
            <a:extLst>
              <a:ext uri="{FF2B5EF4-FFF2-40B4-BE49-F238E27FC236}">
                <a16:creationId xmlns:a16="http://schemas.microsoft.com/office/drawing/2014/main" id="{130C144C-BEE7-5891-4CEE-6C045C790B78}"/>
              </a:ext>
            </a:extLst>
          </p:cNvPr>
          <p:cNvPicPr>
            <a:picLocks noChangeAspect="1"/>
          </p:cNvPicPr>
          <p:nvPr/>
        </p:nvPicPr>
        <p:blipFill>
          <a:blip r:embed="rId3"/>
          <a:stretch>
            <a:fillRect/>
          </a:stretch>
        </p:blipFill>
        <p:spPr>
          <a:xfrm>
            <a:off x="958092" y="105495"/>
            <a:ext cx="6457592" cy="4562579"/>
          </a:xfrm>
          <a:prstGeom prst="rect">
            <a:avLst/>
          </a:prstGeom>
        </p:spPr>
      </p:pic>
      <p:sp>
        <p:nvSpPr>
          <p:cNvPr id="6" name="TextBox 6">
            <a:extLst>
              <a:ext uri="{FF2B5EF4-FFF2-40B4-BE49-F238E27FC236}">
                <a16:creationId xmlns:a16="http://schemas.microsoft.com/office/drawing/2014/main" id="{943FD707-020C-452F-7F4C-114FB1BBC815}"/>
              </a:ext>
            </a:extLst>
          </p:cNvPr>
          <p:cNvSpPr txBox="1"/>
          <p:nvPr/>
        </p:nvSpPr>
        <p:spPr>
          <a:xfrm>
            <a:off x="7616284" y="742604"/>
            <a:ext cx="2326342" cy="369332"/>
          </a:xfrm>
          <a:prstGeom prst="rect">
            <a:avLst/>
          </a:prstGeom>
          <a:noFill/>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da-DK" dirty="0">
                <a:solidFill>
                  <a:schemeClr val="bg1"/>
                </a:solidFill>
              </a:rPr>
              <a:t>Tomkins et al. (2007)</a:t>
            </a:r>
          </a:p>
        </p:txBody>
      </p:sp>
      <p:sp>
        <p:nvSpPr>
          <p:cNvPr id="7" name="Titel 1">
            <a:extLst>
              <a:ext uri="{FF2B5EF4-FFF2-40B4-BE49-F238E27FC236}">
                <a16:creationId xmlns:a16="http://schemas.microsoft.com/office/drawing/2014/main" id="{B0CFAE6B-9072-58C2-78D4-19DFDF43B59A}"/>
              </a:ext>
            </a:extLst>
          </p:cNvPr>
          <p:cNvSpPr txBox="1">
            <a:spLocks/>
          </p:cNvSpPr>
          <p:nvPr/>
        </p:nvSpPr>
        <p:spPr bwMode="auto">
          <a:xfrm>
            <a:off x="7616284" y="105495"/>
            <a:ext cx="389407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0" cap="none" spc="0" normalizeH="0" baseline="0" noProof="0" dirty="0">
                <a:ln>
                  <a:noFill/>
                </a:ln>
                <a:solidFill>
                  <a:schemeClr val="bg1"/>
                </a:solidFill>
                <a:effectLst/>
                <a:uLnTx/>
                <a:uFillTx/>
                <a:latin typeface="Arial"/>
                <a:ea typeface="+mj-ea"/>
                <a:cs typeface="+mj-cs"/>
              </a:rPr>
              <a:t>… the upper limit …</a:t>
            </a:r>
          </a:p>
        </p:txBody>
      </p:sp>
      <p:sp>
        <p:nvSpPr>
          <p:cNvPr id="9" name="Titel 1">
            <a:extLst>
              <a:ext uri="{FF2B5EF4-FFF2-40B4-BE49-F238E27FC236}">
                <a16:creationId xmlns:a16="http://schemas.microsoft.com/office/drawing/2014/main" id="{F7CF1BC4-DF4C-A831-5541-20DD099D75F3}"/>
              </a:ext>
            </a:extLst>
          </p:cNvPr>
          <p:cNvSpPr>
            <a:spLocks noGrp="1"/>
          </p:cNvSpPr>
          <p:nvPr>
            <p:ph type="title"/>
          </p:nvPr>
        </p:nvSpPr>
        <p:spPr>
          <a:xfrm>
            <a:off x="958092" y="4727521"/>
            <a:ext cx="9215967" cy="561975"/>
          </a:xfrm>
        </p:spPr>
        <p:txBody>
          <a:bodyPr>
            <a:noAutofit/>
          </a:bodyPr>
          <a:lstStyle/>
          <a:p>
            <a:r>
              <a:rPr lang="de-DE" sz="2800" dirty="0">
                <a:solidFill>
                  <a:schemeClr val="bg1"/>
                </a:solidFill>
                <a:latin typeface="Arial Nova" panose="020B0504020202020204" pitchFamily="34" charset="0"/>
              </a:rPr>
              <a:t>Massive sulphides: deformation and metamorphism</a:t>
            </a:r>
          </a:p>
        </p:txBody>
      </p:sp>
      <p:sp>
        <p:nvSpPr>
          <p:cNvPr id="10" name="Inhaltsplatzhalter 2">
            <a:extLst>
              <a:ext uri="{FF2B5EF4-FFF2-40B4-BE49-F238E27FC236}">
                <a16:creationId xmlns:a16="http://schemas.microsoft.com/office/drawing/2014/main" id="{E2186BA6-DBC9-FF53-2A7C-A393C5043602}"/>
              </a:ext>
            </a:extLst>
          </p:cNvPr>
          <p:cNvSpPr>
            <a:spLocks noGrp="1"/>
          </p:cNvSpPr>
          <p:nvPr>
            <p:ph idx="1"/>
          </p:nvPr>
        </p:nvSpPr>
        <p:spPr>
          <a:xfrm>
            <a:off x="1158692" y="4995546"/>
            <a:ext cx="11142133" cy="4894262"/>
          </a:xfrm>
        </p:spPr>
        <p:txBody>
          <a:bodyPr>
            <a:normAutofit/>
          </a:bodyPr>
          <a:lstStyle/>
          <a:p>
            <a:pPr lvl="1">
              <a:buFont typeface="Arial" panose="020B0604020202020204" pitchFamily="34" charset="0"/>
              <a:buChar char="•"/>
            </a:pPr>
            <a:endParaRPr lang="de-DE" sz="2000" dirty="0">
              <a:solidFill>
                <a:schemeClr val="bg1"/>
              </a:solidFill>
              <a:latin typeface="Arial Nova" panose="020B0504020202020204" pitchFamily="34" charset="0"/>
            </a:endParaRPr>
          </a:p>
          <a:p>
            <a:pPr>
              <a:buFont typeface="Arial" panose="020B0604020202020204" pitchFamily="34" charset="0"/>
              <a:buChar char="•"/>
            </a:pPr>
            <a:r>
              <a:rPr lang="de-DE" sz="2000" dirty="0">
                <a:solidFill>
                  <a:schemeClr val="bg1"/>
                </a:solidFill>
                <a:latin typeface="Arial Nova" panose="020B0504020202020204" pitchFamily="34" charset="0"/>
              </a:rPr>
              <a:t>Sulfides </a:t>
            </a:r>
            <a:r>
              <a:rPr lang="de-DE" sz="2000" dirty="0" err="1">
                <a:solidFill>
                  <a:schemeClr val="bg1"/>
                </a:solidFill>
                <a:latin typeface="Arial Nova" panose="020B0504020202020204" pitchFamily="34" charset="0"/>
              </a:rPr>
              <a:t>may</a:t>
            </a:r>
            <a:r>
              <a:rPr lang="de-DE" sz="2000" dirty="0">
                <a:solidFill>
                  <a:schemeClr val="bg1"/>
                </a:solidFill>
                <a:latin typeface="Arial Nova" panose="020B0504020202020204" pitchFamily="34" charset="0"/>
              </a:rPr>
              <a:t> </a:t>
            </a:r>
            <a:r>
              <a:rPr lang="de-DE" sz="2000" dirty="0" err="1">
                <a:solidFill>
                  <a:schemeClr val="bg1"/>
                </a:solidFill>
                <a:latin typeface="Arial Nova" panose="020B0504020202020204" pitchFamily="34" charset="0"/>
              </a:rPr>
              <a:t>melt</a:t>
            </a:r>
            <a:r>
              <a:rPr lang="de-DE" sz="2000" dirty="0">
                <a:solidFill>
                  <a:schemeClr val="bg1"/>
                </a:solidFill>
                <a:latin typeface="Arial Nova" panose="020B0504020202020204" pitchFamily="34" charset="0"/>
              </a:rPr>
              <a:t> in </a:t>
            </a:r>
            <a:r>
              <a:rPr lang="de-DE" sz="2000" dirty="0" err="1">
                <a:solidFill>
                  <a:schemeClr val="bg1"/>
                </a:solidFill>
                <a:latin typeface="Arial Nova" panose="020B0504020202020204" pitchFamily="34" charset="0"/>
              </a:rPr>
              <a:t>lower</a:t>
            </a:r>
            <a:r>
              <a:rPr lang="de-DE" sz="2000" dirty="0">
                <a:solidFill>
                  <a:schemeClr val="bg1"/>
                </a:solidFill>
                <a:latin typeface="Arial Nova" panose="020B0504020202020204" pitchFamily="34" charset="0"/>
              </a:rPr>
              <a:t> </a:t>
            </a:r>
            <a:r>
              <a:rPr lang="de-DE" sz="2000" dirty="0" err="1">
                <a:solidFill>
                  <a:schemeClr val="bg1"/>
                </a:solidFill>
                <a:latin typeface="Arial Nova" panose="020B0504020202020204" pitchFamily="34" charset="0"/>
              </a:rPr>
              <a:t>amphibolite</a:t>
            </a:r>
            <a:r>
              <a:rPr lang="de-DE" sz="2000" dirty="0">
                <a:solidFill>
                  <a:schemeClr val="bg1"/>
                </a:solidFill>
                <a:latin typeface="Arial Nova" panose="020B0504020202020204" pitchFamily="34" charset="0"/>
              </a:rPr>
              <a:t> facies</a:t>
            </a:r>
          </a:p>
          <a:p>
            <a:pPr lvl="1">
              <a:buFont typeface="Arial" panose="020B0604020202020204" pitchFamily="34" charset="0"/>
              <a:buChar char="•"/>
            </a:pPr>
            <a:r>
              <a:rPr lang="de-DE" sz="2000" dirty="0">
                <a:solidFill>
                  <a:schemeClr val="bg1"/>
                </a:solidFill>
                <a:latin typeface="Arial Nova" panose="020B0504020202020204" pitchFamily="34" charset="0"/>
              </a:rPr>
              <a:t>Form As-, Bi-, Te-bearing sulphide assemblages</a:t>
            </a:r>
          </a:p>
        </p:txBody>
      </p:sp>
    </p:spTree>
    <p:extLst>
      <p:ext uri="{BB962C8B-B14F-4D97-AF65-F5344CB8AC3E}">
        <p14:creationId xmlns:p14="http://schemas.microsoft.com/office/powerpoint/2010/main" val="11629175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364FC6-F530-D7DF-F43A-33BCE63CA307}"/>
              </a:ext>
            </a:extLst>
          </p:cNvPr>
          <p:cNvSpPr/>
          <p:nvPr/>
        </p:nvSpPr>
        <p:spPr>
          <a:xfrm>
            <a:off x="79915" y="46048"/>
            <a:ext cx="677577" cy="6742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FE761877-F7D4-7142-B2D7-5E5339B0DF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70343" y="5732891"/>
            <a:ext cx="1378091" cy="539350"/>
          </a:xfrm>
          <a:prstGeom prst="rect">
            <a:avLst/>
          </a:prstGeom>
        </p:spPr>
      </p:pic>
      <p:sp>
        <p:nvSpPr>
          <p:cNvPr id="11" name="Title 1">
            <a:extLst>
              <a:ext uri="{FF2B5EF4-FFF2-40B4-BE49-F238E27FC236}">
                <a16:creationId xmlns:a16="http://schemas.microsoft.com/office/drawing/2014/main" id="{AD83C04A-958C-3FCC-1B7A-711D247417AF}"/>
              </a:ext>
            </a:extLst>
          </p:cNvPr>
          <p:cNvSpPr txBox="1">
            <a:spLocks/>
          </p:cNvSpPr>
          <p:nvPr/>
        </p:nvSpPr>
        <p:spPr>
          <a:xfrm rot="16200000">
            <a:off x="-2282352" y="2550150"/>
            <a:ext cx="5685098" cy="79579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2400" b="1" dirty="0">
                <a:solidFill>
                  <a:srgbClr val="242650"/>
                </a:solidFill>
                <a:latin typeface="Arial Nova" panose="020B0504020202020204" pitchFamily="34" charset="0"/>
              </a:rPr>
              <a:t>Black Angel: structural features</a:t>
            </a:r>
          </a:p>
        </p:txBody>
      </p:sp>
      <p:sp>
        <p:nvSpPr>
          <p:cNvPr id="3" name="Inhaltsplatzhalter 6">
            <a:extLst>
              <a:ext uri="{FF2B5EF4-FFF2-40B4-BE49-F238E27FC236}">
                <a16:creationId xmlns:a16="http://schemas.microsoft.com/office/drawing/2014/main" id="{C0C26770-C12E-F243-C670-652BACB93A74}"/>
              </a:ext>
            </a:extLst>
          </p:cNvPr>
          <p:cNvSpPr txBox="1">
            <a:spLocks/>
          </p:cNvSpPr>
          <p:nvPr/>
        </p:nvSpPr>
        <p:spPr>
          <a:xfrm>
            <a:off x="1040479" y="209932"/>
            <a:ext cx="11071606" cy="489426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
                <a:schemeClr val="bg1"/>
              </a:buClr>
              <a:buNone/>
            </a:pPr>
            <a:r>
              <a:rPr lang="de-DE" sz="2400" b="1" dirty="0">
                <a:solidFill>
                  <a:schemeClr val="bg1"/>
                </a:solidFill>
                <a:latin typeface="Arial Nova" panose="020B0504020202020204" pitchFamily="34" charset="0"/>
              </a:rPr>
              <a:t>Banded ore: sulphide banding is parallel to fold axial plane</a:t>
            </a:r>
            <a:endParaRPr lang="de-DE" sz="2000" dirty="0">
              <a:solidFill>
                <a:schemeClr val="bg1"/>
              </a:solidFill>
              <a:latin typeface="Arial Nova" panose="020B0504020202020204" pitchFamily="34" charset="0"/>
            </a:endParaRPr>
          </a:p>
        </p:txBody>
      </p:sp>
      <p:pic>
        <p:nvPicPr>
          <p:cNvPr id="10" name="Picture 9">
            <a:extLst>
              <a:ext uri="{FF2B5EF4-FFF2-40B4-BE49-F238E27FC236}">
                <a16:creationId xmlns:a16="http://schemas.microsoft.com/office/drawing/2014/main" id="{83F0C697-8FCD-755B-A39D-F36D553B1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1156" y="797492"/>
            <a:ext cx="10119752" cy="5894120"/>
          </a:xfrm>
          <a:prstGeom prst="rect">
            <a:avLst/>
          </a:prstGeom>
        </p:spPr>
      </p:pic>
      <p:sp>
        <p:nvSpPr>
          <p:cNvPr id="12" name="Free-form: Shape 11">
            <a:extLst>
              <a:ext uri="{FF2B5EF4-FFF2-40B4-BE49-F238E27FC236}">
                <a16:creationId xmlns:a16="http://schemas.microsoft.com/office/drawing/2014/main" id="{855024A9-4898-3EE7-5D98-1702070B6DCB}"/>
              </a:ext>
            </a:extLst>
          </p:cNvPr>
          <p:cNvSpPr/>
          <p:nvPr/>
        </p:nvSpPr>
        <p:spPr>
          <a:xfrm>
            <a:off x="5004079" y="4783015"/>
            <a:ext cx="1135464" cy="371789"/>
          </a:xfrm>
          <a:custGeom>
            <a:avLst/>
            <a:gdLst>
              <a:gd name="connsiteX0" fmla="*/ 462224 w 1135464"/>
              <a:gd name="connsiteY0" fmla="*/ 0 h 371789"/>
              <a:gd name="connsiteX1" fmla="*/ 783772 w 1135464"/>
              <a:gd name="connsiteY1" fmla="*/ 130629 h 371789"/>
              <a:gd name="connsiteX2" fmla="*/ 1004835 w 1135464"/>
              <a:gd name="connsiteY2" fmla="*/ 190919 h 371789"/>
              <a:gd name="connsiteX3" fmla="*/ 1135464 w 1135464"/>
              <a:gd name="connsiteY3" fmla="*/ 291403 h 371789"/>
              <a:gd name="connsiteX4" fmla="*/ 1085222 w 1135464"/>
              <a:gd name="connsiteY4" fmla="*/ 371789 h 371789"/>
              <a:gd name="connsiteX5" fmla="*/ 512466 w 1135464"/>
              <a:gd name="connsiteY5" fmla="*/ 341644 h 371789"/>
              <a:gd name="connsiteX6" fmla="*/ 130629 w 1135464"/>
              <a:gd name="connsiteY6" fmla="*/ 221064 h 371789"/>
              <a:gd name="connsiteX7" fmla="*/ 0 w 1135464"/>
              <a:gd name="connsiteY7" fmla="*/ 140677 h 37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5464" h="371789">
                <a:moveTo>
                  <a:pt x="462224" y="0"/>
                </a:moveTo>
                <a:lnTo>
                  <a:pt x="783772" y="130629"/>
                </a:lnTo>
                <a:lnTo>
                  <a:pt x="1004835" y="190919"/>
                </a:lnTo>
                <a:lnTo>
                  <a:pt x="1135464" y="291403"/>
                </a:lnTo>
                <a:lnTo>
                  <a:pt x="1085222" y="371789"/>
                </a:lnTo>
                <a:lnTo>
                  <a:pt x="512466" y="341644"/>
                </a:lnTo>
                <a:lnTo>
                  <a:pt x="130629" y="221064"/>
                </a:lnTo>
                <a:lnTo>
                  <a:pt x="0" y="140677"/>
                </a:ln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093D5457-9EEB-5D2C-FFCD-C3BB5D9D54E2}"/>
              </a:ext>
            </a:extLst>
          </p:cNvPr>
          <p:cNvSpPr/>
          <p:nvPr/>
        </p:nvSpPr>
        <p:spPr>
          <a:xfrm>
            <a:off x="2592475" y="3627455"/>
            <a:ext cx="2954215" cy="683288"/>
          </a:xfrm>
          <a:custGeom>
            <a:avLst/>
            <a:gdLst>
              <a:gd name="connsiteX0" fmla="*/ 0 w 2954215"/>
              <a:gd name="connsiteY0" fmla="*/ 180870 h 683288"/>
              <a:gd name="connsiteX1" fmla="*/ 150725 w 2954215"/>
              <a:gd name="connsiteY1" fmla="*/ 140677 h 683288"/>
              <a:gd name="connsiteX2" fmla="*/ 221063 w 2954215"/>
              <a:gd name="connsiteY2" fmla="*/ 100483 h 683288"/>
              <a:gd name="connsiteX3" fmla="*/ 221063 w 2954215"/>
              <a:gd name="connsiteY3" fmla="*/ 20097 h 683288"/>
              <a:gd name="connsiteX4" fmla="*/ 371789 w 2954215"/>
              <a:gd name="connsiteY4" fmla="*/ 0 h 683288"/>
              <a:gd name="connsiteX5" fmla="*/ 582804 w 2954215"/>
              <a:gd name="connsiteY5" fmla="*/ 40193 h 683288"/>
              <a:gd name="connsiteX6" fmla="*/ 763674 w 2954215"/>
              <a:gd name="connsiteY6" fmla="*/ 30145 h 683288"/>
              <a:gd name="connsiteX7" fmla="*/ 964641 w 2954215"/>
              <a:gd name="connsiteY7" fmla="*/ 110532 h 683288"/>
              <a:gd name="connsiteX8" fmla="*/ 1155560 w 2954215"/>
              <a:gd name="connsiteY8" fmla="*/ 281354 h 683288"/>
              <a:gd name="connsiteX9" fmla="*/ 1296237 w 2954215"/>
              <a:gd name="connsiteY9" fmla="*/ 341644 h 683288"/>
              <a:gd name="connsiteX10" fmla="*/ 1487156 w 2954215"/>
              <a:gd name="connsiteY10" fmla="*/ 361741 h 683288"/>
              <a:gd name="connsiteX11" fmla="*/ 1597688 w 2954215"/>
              <a:gd name="connsiteY11" fmla="*/ 311499 h 683288"/>
              <a:gd name="connsiteX12" fmla="*/ 1678074 w 2954215"/>
              <a:gd name="connsiteY12" fmla="*/ 281354 h 683288"/>
              <a:gd name="connsiteX13" fmla="*/ 1828800 w 2954215"/>
              <a:gd name="connsiteY13" fmla="*/ 331596 h 683288"/>
              <a:gd name="connsiteX14" fmla="*/ 2039815 w 2954215"/>
              <a:gd name="connsiteY14" fmla="*/ 482321 h 683288"/>
              <a:gd name="connsiteX15" fmla="*/ 2311121 w 2954215"/>
              <a:gd name="connsiteY15" fmla="*/ 633046 h 683288"/>
              <a:gd name="connsiteX16" fmla="*/ 2461846 w 2954215"/>
              <a:gd name="connsiteY16" fmla="*/ 683288 h 683288"/>
              <a:gd name="connsiteX17" fmla="*/ 2703006 w 2954215"/>
              <a:gd name="connsiteY17" fmla="*/ 683288 h 683288"/>
              <a:gd name="connsiteX18" fmla="*/ 2954215 w 2954215"/>
              <a:gd name="connsiteY18" fmla="*/ 653143 h 68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54215" h="683288">
                <a:moveTo>
                  <a:pt x="0" y="180870"/>
                </a:moveTo>
                <a:lnTo>
                  <a:pt x="150725" y="140677"/>
                </a:lnTo>
                <a:lnTo>
                  <a:pt x="221063" y="100483"/>
                </a:lnTo>
                <a:lnTo>
                  <a:pt x="221063" y="20097"/>
                </a:lnTo>
                <a:lnTo>
                  <a:pt x="371789" y="0"/>
                </a:lnTo>
                <a:lnTo>
                  <a:pt x="582804" y="40193"/>
                </a:lnTo>
                <a:lnTo>
                  <a:pt x="763674" y="30145"/>
                </a:lnTo>
                <a:lnTo>
                  <a:pt x="964641" y="110532"/>
                </a:lnTo>
                <a:lnTo>
                  <a:pt x="1155560" y="281354"/>
                </a:lnTo>
                <a:lnTo>
                  <a:pt x="1296237" y="341644"/>
                </a:lnTo>
                <a:lnTo>
                  <a:pt x="1487156" y="361741"/>
                </a:lnTo>
                <a:lnTo>
                  <a:pt x="1597688" y="311499"/>
                </a:lnTo>
                <a:lnTo>
                  <a:pt x="1678074" y="281354"/>
                </a:lnTo>
                <a:lnTo>
                  <a:pt x="1828800" y="331596"/>
                </a:lnTo>
                <a:lnTo>
                  <a:pt x="2039815" y="482321"/>
                </a:lnTo>
                <a:lnTo>
                  <a:pt x="2311121" y="633046"/>
                </a:lnTo>
                <a:lnTo>
                  <a:pt x="2461846" y="683288"/>
                </a:lnTo>
                <a:lnTo>
                  <a:pt x="2703006" y="683288"/>
                </a:lnTo>
                <a:lnTo>
                  <a:pt x="2954215" y="653143"/>
                </a:lnTo>
              </a:path>
            </a:pathLst>
          </a:custGeom>
          <a:no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9A904961-43FA-C124-C73B-AD74408D8569}"/>
              </a:ext>
            </a:extLst>
          </p:cNvPr>
          <p:cNvSpPr/>
          <p:nvPr/>
        </p:nvSpPr>
        <p:spPr>
          <a:xfrm>
            <a:off x="2059912" y="2823587"/>
            <a:ext cx="1748413" cy="552659"/>
          </a:xfrm>
          <a:custGeom>
            <a:avLst/>
            <a:gdLst>
              <a:gd name="connsiteX0" fmla="*/ 0 w 1748413"/>
              <a:gd name="connsiteY0" fmla="*/ 442127 h 552659"/>
              <a:gd name="connsiteX1" fmla="*/ 150725 w 1748413"/>
              <a:gd name="connsiteY1" fmla="*/ 442127 h 552659"/>
              <a:gd name="connsiteX2" fmla="*/ 351692 w 1748413"/>
              <a:gd name="connsiteY2" fmla="*/ 532562 h 552659"/>
              <a:gd name="connsiteX3" fmla="*/ 442128 w 1748413"/>
              <a:gd name="connsiteY3" fmla="*/ 552659 h 552659"/>
              <a:gd name="connsiteX4" fmla="*/ 472273 w 1748413"/>
              <a:gd name="connsiteY4" fmla="*/ 522514 h 552659"/>
              <a:gd name="connsiteX5" fmla="*/ 472273 w 1748413"/>
              <a:gd name="connsiteY5" fmla="*/ 422031 h 552659"/>
              <a:gd name="connsiteX6" fmla="*/ 442128 w 1748413"/>
              <a:gd name="connsiteY6" fmla="*/ 331595 h 552659"/>
              <a:gd name="connsiteX7" fmla="*/ 422031 w 1748413"/>
              <a:gd name="connsiteY7" fmla="*/ 221064 h 552659"/>
              <a:gd name="connsiteX8" fmla="*/ 411983 w 1748413"/>
              <a:gd name="connsiteY8" fmla="*/ 120580 h 552659"/>
              <a:gd name="connsiteX9" fmla="*/ 432079 w 1748413"/>
              <a:gd name="connsiteY9" fmla="*/ 10048 h 552659"/>
              <a:gd name="connsiteX10" fmla="*/ 512466 w 1748413"/>
              <a:gd name="connsiteY10" fmla="*/ 0 h 552659"/>
              <a:gd name="connsiteX11" fmla="*/ 813917 w 1748413"/>
              <a:gd name="connsiteY11" fmla="*/ 90435 h 552659"/>
              <a:gd name="connsiteX12" fmla="*/ 1115367 w 1748413"/>
              <a:gd name="connsiteY12" fmla="*/ 211015 h 552659"/>
              <a:gd name="connsiteX13" fmla="*/ 1426866 w 1748413"/>
              <a:gd name="connsiteY13" fmla="*/ 241160 h 552659"/>
              <a:gd name="connsiteX14" fmla="*/ 1748413 w 1748413"/>
              <a:gd name="connsiteY14" fmla="*/ 301450 h 55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8413" h="552659">
                <a:moveTo>
                  <a:pt x="0" y="442127"/>
                </a:moveTo>
                <a:lnTo>
                  <a:pt x="150725" y="442127"/>
                </a:lnTo>
                <a:lnTo>
                  <a:pt x="351692" y="532562"/>
                </a:lnTo>
                <a:lnTo>
                  <a:pt x="442128" y="552659"/>
                </a:lnTo>
                <a:lnTo>
                  <a:pt x="472273" y="522514"/>
                </a:lnTo>
                <a:lnTo>
                  <a:pt x="472273" y="422031"/>
                </a:lnTo>
                <a:lnTo>
                  <a:pt x="442128" y="331595"/>
                </a:lnTo>
                <a:lnTo>
                  <a:pt x="422031" y="221064"/>
                </a:lnTo>
                <a:lnTo>
                  <a:pt x="411983" y="120580"/>
                </a:lnTo>
                <a:lnTo>
                  <a:pt x="432079" y="10048"/>
                </a:lnTo>
                <a:lnTo>
                  <a:pt x="512466" y="0"/>
                </a:lnTo>
                <a:lnTo>
                  <a:pt x="813917" y="90435"/>
                </a:lnTo>
                <a:lnTo>
                  <a:pt x="1115367" y="211015"/>
                </a:lnTo>
                <a:lnTo>
                  <a:pt x="1426866" y="241160"/>
                </a:lnTo>
                <a:lnTo>
                  <a:pt x="1748413" y="301450"/>
                </a:lnTo>
              </a:path>
            </a:pathLst>
          </a:cu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D5CD3D3F-7E22-2528-DA39-08FA27F4EEAD}"/>
              </a:ext>
            </a:extLst>
          </p:cNvPr>
          <p:cNvSpPr txBox="1"/>
          <p:nvPr/>
        </p:nvSpPr>
        <p:spPr>
          <a:xfrm>
            <a:off x="1856270" y="1579707"/>
            <a:ext cx="502061" cy="461665"/>
          </a:xfrm>
          <a:prstGeom prst="rect">
            <a:avLst/>
          </a:prstGeom>
          <a:solidFill>
            <a:schemeClr val="bg1"/>
          </a:solidFill>
        </p:spPr>
        <p:txBody>
          <a:bodyPr wrap="none" rtlCol="0">
            <a:spAutoFit/>
          </a:bodyPr>
          <a:lstStyle/>
          <a:p>
            <a:r>
              <a:rPr lang="en-GB" sz="2400" b="1" dirty="0">
                <a:solidFill>
                  <a:srgbClr val="7030A0"/>
                </a:solidFill>
              </a:rPr>
              <a:t>D</a:t>
            </a:r>
            <a:r>
              <a:rPr lang="en-GB" sz="2400" b="1" baseline="-25000" dirty="0">
                <a:solidFill>
                  <a:srgbClr val="7030A0"/>
                </a:solidFill>
              </a:rPr>
              <a:t>3</a:t>
            </a:r>
            <a:endParaRPr lang="en-GB" sz="2400" b="1" dirty="0">
              <a:solidFill>
                <a:srgbClr val="7030A0"/>
              </a:solidFill>
            </a:endParaRPr>
          </a:p>
        </p:txBody>
      </p:sp>
      <p:sp>
        <p:nvSpPr>
          <p:cNvPr id="17" name="TextBox 16">
            <a:extLst>
              <a:ext uri="{FF2B5EF4-FFF2-40B4-BE49-F238E27FC236}">
                <a16:creationId xmlns:a16="http://schemas.microsoft.com/office/drawing/2014/main" id="{FEC50D9E-7365-A5BD-BF43-359007339284}"/>
              </a:ext>
            </a:extLst>
          </p:cNvPr>
          <p:cNvSpPr txBox="1"/>
          <p:nvPr/>
        </p:nvSpPr>
        <p:spPr>
          <a:xfrm>
            <a:off x="2683087" y="4310743"/>
            <a:ext cx="502061" cy="461665"/>
          </a:xfrm>
          <a:prstGeom prst="rect">
            <a:avLst/>
          </a:prstGeom>
          <a:solidFill>
            <a:schemeClr val="bg1"/>
          </a:solidFill>
        </p:spPr>
        <p:txBody>
          <a:bodyPr wrap="none" rtlCol="0">
            <a:spAutoFit/>
          </a:bodyPr>
          <a:lstStyle/>
          <a:p>
            <a:r>
              <a:rPr lang="en-GB" sz="2400" b="1" dirty="0">
                <a:solidFill>
                  <a:schemeClr val="bg2">
                    <a:lumMod val="75000"/>
                  </a:schemeClr>
                </a:solidFill>
              </a:rPr>
              <a:t>D</a:t>
            </a:r>
            <a:r>
              <a:rPr lang="en-GB" sz="2400" b="1" baseline="-25000" dirty="0">
                <a:solidFill>
                  <a:schemeClr val="bg2">
                    <a:lumMod val="75000"/>
                  </a:schemeClr>
                </a:solidFill>
              </a:rPr>
              <a:t>2</a:t>
            </a:r>
            <a:endParaRPr lang="en-GB" sz="2400" b="1" dirty="0">
              <a:solidFill>
                <a:schemeClr val="bg2">
                  <a:lumMod val="75000"/>
                </a:schemeClr>
              </a:solidFill>
            </a:endParaRPr>
          </a:p>
        </p:txBody>
      </p:sp>
      <p:sp>
        <p:nvSpPr>
          <p:cNvPr id="18" name="TextBox 17">
            <a:extLst>
              <a:ext uri="{FF2B5EF4-FFF2-40B4-BE49-F238E27FC236}">
                <a16:creationId xmlns:a16="http://schemas.microsoft.com/office/drawing/2014/main" id="{72E6D41D-BE8F-CD23-623D-1436E6C0CD4E}"/>
              </a:ext>
            </a:extLst>
          </p:cNvPr>
          <p:cNvSpPr txBox="1"/>
          <p:nvPr/>
        </p:nvSpPr>
        <p:spPr>
          <a:xfrm>
            <a:off x="6833072" y="5313520"/>
            <a:ext cx="502061" cy="461665"/>
          </a:xfrm>
          <a:prstGeom prst="rect">
            <a:avLst/>
          </a:prstGeom>
          <a:solidFill>
            <a:schemeClr val="bg1"/>
          </a:solidFill>
        </p:spPr>
        <p:txBody>
          <a:bodyPr wrap="none" rtlCol="0">
            <a:spAutoFit/>
          </a:bodyPr>
          <a:lstStyle/>
          <a:p>
            <a:r>
              <a:rPr lang="en-GB" sz="2400" b="1" dirty="0">
                <a:solidFill>
                  <a:srgbClr val="FF0000"/>
                </a:solidFill>
              </a:rPr>
              <a:t>D</a:t>
            </a:r>
            <a:r>
              <a:rPr lang="en-GB" sz="2400" b="1" baseline="-25000" dirty="0">
                <a:solidFill>
                  <a:srgbClr val="FF0000"/>
                </a:solidFill>
              </a:rPr>
              <a:t>1</a:t>
            </a:r>
            <a:endParaRPr lang="en-GB" sz="2400" b="1" dirty="0">
              <a:solidFill>
                <a:srgbClr val="FF0000"/>
              </a:solidFill>
            </a:endParaRPr>
          </a:p>
        </p:txBody>
      </p:sp>
      <p:sp>
        <p:nvSpPr>
          <p:cNvPr id="19" name="TextBox 18">
            <a:extLst>
              <a:ext uri="{FF2B5EF4-FFF2-40B4-BE49-F238E27FC236}">
                <a16:creationId xmlns:a16="http://schemas.microsoft.com/office/drawing/2014/main" id="{AAC33CCF-6E33-583F-ADC6-87FBE6E700B0}"/>
              </a:ext>
            </a:extLst>
          </p:cNvPr>
          <p:cNvSpPr txBox="1"/>
          <p:nvPr/>
        </p:nvSpPr>
        <p:spPr>
          <a:xfrm rot="16200000">
            <a:off x="8999241" y="3728586"/>
            <a:ext cx="5049459" cy="307777"/>
          </a:xfrm>
          <a:prstGeom prst="rect">
            <a:avLst/>
          </a:prstGeom>
          <a:noFill/>
        </p:spPr>
        <p:txBody>
          <a:bodyPr wrap="none" rtlCol="0">
            <a:spAutoFit/>
          </a:bodyPr>
          <a:lstStyle/>
          <a:p>
            <a:r>
              <a:rPr lang="en-GB" sz="1400" dirty="0">
                <a:solidFill>
                  <a:schemeClr val="bg1"/>
                </a:solidFill>
                <a:latin typeface="Arial Nova" panose="020B0504020202020204" pitchFamily="34" charset="0"/>
              </a:rPr>
              <a:t>Figure from: Rosa et al., 2023 (modified from Pedersen, 1980)</a:t>
            </a:r>
          </a:p>
        </p:txBody>
      </p:sp>
    </p:spTree>
    <p:extLst>
      <p:ext uri="{BB962C8B-B14F-4D97-AF65-F5344CB8AC3E}">
        <p14:creationId xmlns:p14="http://schemas.microsoft.com/office/powerpoint/2010/main" val="36010132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364FC6-F530-D7DF-F43A-33BCE63CA307}"/>
              </a:ext>
            </a:extLst>
          </p:cNvPr>
          <p:cNvSpPr/>
          <p:nvPr/>
        </p:nvSpPr>
        <p:spPr>
          <a:xfrm>
            <a:off x="79915" y="46048"/>
            <a:ext cx="677577" cy="6742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FE761877-F7D4-7142-B2D7-5E5339B0DF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70343" y="5732891"/>
            <a:ext cx="1378091" cy="539350"/>
          </a:xfrm>
          <a:prstGeom prst="rect">
            <a:avLst/>
          </a:prstGeom>
        </p:spPr>
      </p:pic>
      <p:sp>
        <p:nvSpPr>
          <p:cNvPr id="11" name="Title 1">
            <a:extLst>
              <a:ext uri="{FF2B5EF4-FFF2-40B4-BE49-F238E27FC236}">
                <a16:creationId xmlns:a16="http://schemas.microsoft.com/office/drawing/2014/main" id="{AD83C04A-958C-3FCC-1B7A-711D247417AF}"/>
              </a:ext>
            </a:extLst>
          </p:cNvPr>
          <p:cNvSpPr txBox="1">
            <a:spLocks/>
          </p:cNvSpPr>
          <p:nvPr/>
        </p:nvSpPr>
        <p:spPr>
          <a:xfrm rot="16200000">
            <a:off x="-2282352" y="2550150"/>
            <a:ext cx="5685098" cy="79579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2400" b="1" dirty="0">
                <a:solidFill>
                  <a:srgbClr val="242650"/>
                </a:solidFill>
                <a:latin typeface="Arial Nova" panose="020B0504020202020204" pitchFamily="34" charset="0"/>
              </a:rPr>
              <a:t>Black Angel: </a:t>
            </a:r>
            <a:r>
              <a:rPr lang="en-GB" sz="2400" b="1" dirty="0" err="1">
                <a:solidFill>
                  <a:srgbClr val="242650"/>
                </a:solidFill>
                <a:latin typeface="Arial Nova" panose="020B0504020202020204" pitchFamily="34" charset="0"/>
              </a:rPr>
              <a:t>Durchbewegung</a:t>
            </a:r>
            <a:endParaRPr lang="en-GB" sz="2400" b="1" dirty="0">
              <a:solidFill>
                <a:srgbClr val="242650"/>
              </a:solidFill>
              <a:latin typeface="Arial Nova" panose="020B0504020202020204" pitchFamily="34" charset="0"/>
            </a:endParaRPr>
          </a:p>
        </p:txBody>
      </p:sp>
      <p:pic>
        <p:nvPicPr>
          <p:cNvPr id="24" name="Grafik 3">
            <a:extLst>
              <a:ext uri="{FF2B5EF4-FFF2-40B4-BE49-F238E27FC236}">
                <a16:creationId xmlns:a16="http://schemas.microsoft.com/office/drawing/2014/main" id="{DB0E64FE-E312-DDF5-A03D-FFF2F6101762}"/>
              </a:ext>
            </a:extLst>
          </p:cNvPr>
          <p:cNvPicPr>
            <a:picLocks noChangeAspect="1"/>
          </p:cNvPicPr>
          <p:nvPr/>
        </p:nvPicPr>
        <p:blipFill>
          <a:blip r:embed="rId4"/>
          <a:stretch>
            <a:fillRect/>
          </a:stretch>
        </p:blipFill>
        <p:spPr>
          <a:xfrm>
            <a:off x="1040479" y="242520"/>
            <a:ext cx="10855397" cy="4536504"/>
          </a:xfrm>
          <a:prstGeom prst="rect">
            <a:avLst/>
          </a:prstGeom>
        </p:spPr>
      </p:pic>
      <p:sp>
        <p:nvSpPr>
          <p:cNvPr id="25" name="Tekstboks 7">
            <a:extLst>
              <a:ext uri="{FF2B5EF4-FFF2-40B4-BE49-F238E27FC236}">
                <a16:creationId xmlns:a16="http://schemas.microsoft.com/office/drawing/2014/main" id="{60F7687D-3D1A-42CF-4843-BF3846A4825B}"/>
              </a:ext>
            </a:extLst>
          </p:cNvPr>
          <p:cNvSpPr txBox="1"/>
          <p:nvPr/>
        </p:nvSpPr>
        <p:spPr>
          <a:xfrm>
            <a:off x="1115366" y="332735"/>
            <a:ext cx="2069961" cy="307777"/>
          </a:xfrm>
          <a:prstGeom prst="rect">
            <a:avLst/>
          </a:prstGeom>
          <a:solidFill>
            <a:schemeClr val="bg1"/>
          </a:solidFill>
        </p:spPr>
        <p:txBody>
          <a:bodyPr wrap="square" rtlCol="0">
            <a:spAutoFit/>
          </a:bodyPr>
          <a:lstStyle/>
          <a:p>
            <a:r>
              <a:rPr lang="en-US" sz="1400" dirty="0"/>
              <a:t>Horn et al., 2018, OGR</a:t>
            </a:r>
          </a:p>
        </p:txBody>
      </p:sp>
      <p:sp>
        <p:nvSpPr>
          <p:cNvPr id="26" name="Title 1">
            <a:extLst>
              <a:ext uri="{FF2B5EF4-FFF2-40B4-BE49-F238E27FC236}">
                <a16:creationId xmlns:a16="http://schemas.microsoft.com/office/drawing/2014/main" id="{CD0B49B1-783F-F92A-DA7F-37FC7B27A0FD}"/>
              </a:ext>
            </a:extLst>
          </p:cNvPr>
          <p:cNvSpPr txBox="1">
            <a:spLocks/>
          </p:cNvSpPr>
          <p:nvPr/>
        </p:nvSpPr>
        <p:spPr>
          <a:xfrm>
            <a:off x="1115366" y="5022080"/>
            <a:ext cx="10855397" cy="1669532"/>
          </a:xfrm>
          <a:prstGeom prst="rect">
            <a:avLst/>
          </a:prstGeom>
        </p:spPr>
        <p:txBody>
          <a:bodyPr vert="horz" lIns="91440" tIns="45720" rIns="91440" bIns="45720" rtlCol="0" anchor="t">
            <a:normAutofit fontScale="9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b="1" dirty="0" err="1">
                <a:solidFill>
                  <a:schemeClr val="bg1"/>
                </a:solidFill>
                <a:latin typeface="Arial Nova" panose="020B0504020202020204" pitchFamily="34" charset="0"/>
              </a:rPr>
              <a:t>Durchbewegung</a:t>
            </a:r>
            <a:r>
              <a:rPr lang="en-GB" sz="2000" b="1" dirty="0">
                <a:solidFill>
                  <a:schemeClr val="bg1"/>
                </a:solidFill>
                <a:latin typeface="Arial Nova" panose="020B0504020202020204" pitchFamily="34" charset="0"/>
              </a:rPr>
              <a:t> (texture/fabric): </a:t>
            </a:r>
          </a:p>
          <a:p>
            <a:pPr marL="342900" indent="-342900">
              <a:buFont typeface="Arial" panose="020B0604020202020204" pitchFamily="34" charset="0"/>
              <a:buChar char="•"/>
            </a:pPr>
            <a:r>
              <a:rPr lang="en-GB" sz="2000" dirty="0">
                <a:solidFill>
                  <a:schemeClr val="bg1"/>
                </a:solidFill>
                <a:latin typeface="Arial Nova" panose="020B0504020202020204" pitchFamily="34" charset="0"/>
              </a:rPr>
              <a:t>Literal translation from German is “by movement/motion”</a:t>
            </a:r>
          </a:p>
          <a:p>
            <a:pPr marL="342900" indent="-342900">
              <a:buFont typeface="Arial" panose="020B0604020202020204" pitchFamily="34" charset="0"/>
              <a:buChar char="•"/>
            </a:pPr>
            <a:r>
              <a:rPr lang="en-GB" sz="2000" dirty="0">
                <a:solidFill>
                  <a:schemeClr val="bg1"/>
                </a:solidFill>
                <a:latin typeface="Arial Nova" panose="020B0504020202020204" pitchFamily="34" charset="0"/>
              </a:rPr>
              <a:t>Applied to mixtures of silicates ± competent sulphides (commonly rounded) in a matrix of less competent sulphides. </a:t>
            </a:r>
          </a:p>
          <a:p>
            <a:pPr marL="342900" indent="-342900">
              <a:buFont typeface="Arial" panose="020B0604020202020204" pitchFamily="34" charset="0"/>
              <a:buChar char="•"/>
            </a:pPr>
            <a:r>
              <a:rPr lang="en-GB" sz="2000" dirty="0">
                <a:solidFill>
                  <a:schemeClr val="bg1"/>
                </a:solidFill>
                <a:latin typeface="Arial Nova" panose="020B0504020202020204" pitchFamily="34" charset="0"/>
              </a:rPr>
              <a:t>Interpreted to form by tectonic processes involving disruption, separation, kneading, milling and rotational movement. </a:t>
            </a:r>
          </a:p>
          <a:p>
            <a:pPr marL="342900" indent="-342900">
              <a:buFont typeface="Arial" panose="020B0604020202020204" pitchFamily="34" charset="0"/>
              <a:buChar char="•"/>
            </a:pPr>
            <a:r>
              <a:rPr lang="en-GB" sz="2000" dirty="0">
                <a:solidFill>
                  <a:schemeClr val="bg1"/>
                </a:solidFill>
                <a:latin typeface="Arial Nova" panose="020B0504020202020204" pitchFamily="34" charset="0"/>
              </a:rPr>
              <a:t>Occurs in shear zones within (or bounding) massive sulphides</a:t>
            </a:r>
          </a:p>
          <a:p>
            <a:endParaRPr lang="en-GB" sz="2400" dirty="0">
              <a:solidFill>
                <a:schemeClr val="bg1"/>
              </a:solidFill>
              <a:latin typeface="Arial Nova" panose="020B0504020202020204" pitchFamily="34" charset="0"/>
            </a:endParaRPr>
          </a:p>
        </p:txBody>
      </p:sp>
    </p:spTree>
    <p:extLst>
      <p:ext uri="{BB962C8B-B14F-4D97-AF65-F5344CB8AC3E}">
        <p14:creationId xmlns:p14="http://schemas.microsoft.com/office/powerpoint/2010/main" val="842574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364FC6-F530-D7DF-F43A-33BCE63CA307}"/>
              </a:ext>
            </a:extLst>
          </p:cNvPr>
          <p:cNvSpPr/>
          <p:nvPr/>
        </p:nvSpPr>
        <p:spPr>
          <a:xfrm>
            <a:off x="79915" y="46048"/>
            <a:ext cx="677577" cy="6742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FE761877-F7D4-7142-B2D7-5E5339B0DF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70343" y="5732891"/>
            <a:ext cx="1378091" cy="539350"/>
          </a:xfrm>
          <a:prstGeom prst="rect">
            <a:avLst/>
          </a:prstGeom>
        </p:spPr>
      </p:pic>
      <p:sp>
        <p:nvSpPr>
          <p:cNvPr id="11" name="Title 1">
            <a:extLst>
              <a:ext uri="{FF2B5EF4-FFF2-40B4-BE49-F238E27FC236}">
                <a16:creationId xmlns:a16="http://schemas.microsoft.com/office/drawing/2014/main" id="{AD83C04A-958C-3FCC-1B7A-711D247417AF}"/>
              </a:ext>
            </a:extLst>
          </p:cNvPr>
          <p:cNvSpPr txBox="1">
            <a:spLocks/>
          </p:cNvSpPr>
          <p:nvPr/>
        </p:nvSpPr>
        <p:spPr>
          <a:xfrm rot="16200000">
            <a:off x="-2282352" y="2550150"/>
            <a:ext cx="5685098" cy="79579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2400" b="1" dirty="0">
                <a:solidFill>
                  <a:srgbClr val="242650"/>
                </a:solidFill>
                <a:latin typeface="Arial Nova" panose="020B0504020202020204" pitchFamily="34" charset="0"/>
              </a:rPr>
              <a:t>Black Angel: Microstructures</a:t>
            </a:r>
          </a:p>
        </p:txBody>
      </p:sp>
      <p:pic>
        <p:nvPicPr>
          <p:cNvPr id="4" name="Grafik 4">
            <a:extLst>
              <a:ext uri="{FF2B5EF4-FFF2-40B4-BE49-F238E27FC236}">
                <a16:creationId xmlns:a16="http://schemas.microsoft.com/office/drawing/2014/main" id="{58104809-A307-267B-922A-31004826D7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1367" y="638234"/>
            <a:ext cx="3429900" cy="2494000"/>
          </a:xfrm>
          <a:prstGeom prst="rect">
            <a:avLst/>
          </a:prstGeom>
        </p:spPr>
      </p:pic>
      <p:sp>
        <p:nvSpPr>
          <p:cNvPr id="5" name="Textfeld 6">
            <a:extLst>
              <a:ext uri="{FF2B5EF4-FFF2-40B4-BE49-F238E27FC236}">
                <a16:creationId xmlns:a16="http://schemas.microsoft.com/office/drawing/2014/main" id="{1B76632A-6A0C-2078-30E2-16FFC3B242FC}"/>
              </a:ext>
            </a:extLst>
          </p:cNvPr>
          <p:cNvSpPr txBox="1"/>
          <p:nvPr/>
        </p:nvSpPr>
        <p:spPr>
          <a:xfrm>
            <a:off x="1040479" y="674485"/>
            <a:ext cx="2044149" cy="369332"/>
          </a:xfrm>
          <a:prstGeom prst="rect">
            <a:avLst/>
          </a:prstGeom>
          <a:solidFill>
            <a:schemeClr val="bg1"/>
          </a:solidFill>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de-DE" dirty="0"/>
              <a:t>Pyrite-2 </a:t>
            </a:r>
            <a:r>
              <a:rPr lang="de-DE" dirty="0" err="1"/>
              <a:t>annealing</a:t>
            </a:r>
            <a:endParaRPr lang="de-DE" dirty="0"/>
          </a:p>
        </p:txBody>
      </p:sp>
      <p:pic>
        <p:nvPicPr>
          <p:cNvPr id="6" name="Grafik 7">
            <a:extLst>
              <a:ext uri="{FF2B5EF4-FFF2-40B4-BE49-F238E27FC236}">
                <a16:creationId xmlns:a16="http://schemas.microsoft.com/office/drawing/2014/main" id="{492221CD-50A0-E550-5986-9D1767BCF5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1367" y="3285015"/>
            <a:ext cx="3429900" cy="2494000"/>
          </a:xfrm>
          <a:prstGeom prst="rect">
            <a:avLst/>
          </a:prstGeom>
        </p:spPr>
      </p:pic>
      <p:sp>
        <p:nvSpPr>
          <p:cNvPr id="13" name="Textfeld 8">
            <a:extLst>
              <a:ext uri="{FF2B5EF4-FFF2-40B4-BE49-F238E27FC236}">
                <a16:creationId xmlns:a16="http://schemas.microsoft.com/office/drawing/2014/main" id="{7C12F1CA-5D4F-0304-BACA-4E45D7D90469}"/>
              </a:ext>
            </a:extLst>
          </p:cNvPr>
          <p:cNvSpPr txBox="1"/>
          <p:nvPr/>
        </p:nvSpPr>
        <p:spPr>
          <a:xfrm>
            <a:off x="971367" y="5409683"/>
            <a:ext cx="1928733" cy="369332"/>
          </a:xfrm>
          <a:prstGeom prst="rect">
            <a:avLst/>
          </a:prstGeom>
          <a:solidFill>
            <a:schemeClr val="bg1"/>
          </a:solidFill>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de-DE" dirty="0"/>
              <a:t>Interstitial </a:t>
            </a:r>
            <a:r>
              <a:rPr lang="de-DE" dirty="0" err="1"/>
              <a:t>galena</a:t>
            </a:r>
            <a:endParaRPr lang="de-DE" dirty="0"/>
          </a:p>
        </p:txBody>
      </p:sp>
      <p:pic>
        <p:nvPicPr>
          <p:cNvPr id="14" name="Grafik 9">
            <a:extLst>
              <a:ext uri="{FF2B5EF4-FFF2-40B4-BE49-F238E27FC236}">
                <a16:creationId xmlns:a16="http://schemas.microsoft.com/office/drawing/2014/main" id="{6B946A79-D1E9-6F4A-7BA5-C1AC80B811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63994" y="635341"/>
            <a:ext cx="3560007" cy="2496893"/>
          </a:xfrm>
          <a:prstGeom prst="rect">
            <a:avLst/>
          </a:prstGeom>
        </p:spPr>
      </p:pic>
      <p:sp>
        <p:nvSpPr>
          <p:cNvPr id="15" name="Textfeld 10">
            <a:extLst>
              <a:ext uri="{FF2B5EF4-FFF2-40B4-BE49-F238E27FC236}">
                <a16:creationId xmlns:a16="http://schemas.microsoft.com/office/drawing/2014/main" id="{A019CE10-1B8F-AA94-5F9A-9F5C4E5CFF6E}"/>
              </a:ext>
            </a:extLst>
          </p:cNvPr>
          <p:cNvSpPr txBox="1"/>
          <p:nvPr/>
        </p:nvSpPr>
        <p:spPr>
          <a:xfrm>
            <a:off x="4463994" y="693512"/>
            <a:ext cx="3339376" cy="369332"/>
          </a:xfrm>
          <a:prstGeom prst="rect">
            <a:avLst/>
          </a:prstGeom>
          <a:solidFill>
            <a:schemeClr val="bg1"/>
          </a:solidFill>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de-DE" dirty="0"/>
              <a:t>Deformation </a:t>
            </a:r>
            <a:r>
              <a:rPr lang="de-DE" dirty="0" err="1"/>
              <a:t>twins</a:t>
            </a:r>
            <a:r>
              <a:rPr lang="de-DE" dirty="0"/>
              <a:t> in sphalerite</a:t>
            </a:r>
          </a:p>
        </p:txBody>
      </p:sp>
      <p:pic>
        <p:nvPicPr>
          <p:cNvPr id="16" name="Grafik 11">
            <a:extLst>
              <a:ext uri="{FF2B5EF4-FFF2-40B4-BE49-F238E27FC236}">
                <a16:creationId xmlns:a16="http://schemas.microsoft.com/office/drawing/2014/main" id="{C798F2E5-9A28-EABA-40A8-02611B86C4B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63995" y="3285015"/>
            <a:ext cx="3678448" cy="2494000"/>
          </a:xfrm>
          <a:prstGeom prst="rect">
            <a:avLst/>
          </a:prstGeom>
        </p:spPr>
      </p:pic>
      <p:sp>
        <p:nvSpPr>
          <p:cNvPr id="17" name="Textfeld 12">
            <a:extLst>
              <a:ext uri="{FF2B5EF4-FFF2-40B4-BE49-F238E27FC236}">
                <a16:creationId xmlns:a16="http://schemas.microsoft.com/office/drawing/2014/main" id="{2A72C800-5CEC-CDB7-1384-E1A37E913A04}"/>
              </a:ext>
            </a:extLst>
          </p:cNvPr>
          <p:cNvSpPr txBox="1"/>
          <p:nvPr/>
        </p:nvSpPr>
        <p:spPr>
          <a:xfrm>
            <a:off x="4463994" y="3285015"/>
            <a:ext cx="3441968" cy="369332"/>
          </a:xfrm>
          <a:prstGeom prst="rect">
            <a:avLst/>
          </a:prstGeom>
          <a:solidFill>
            <a:schemeClr val="bg1"/>
          </a:solidFill>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de-DE" dirty="0"/>
              <a:t>Deformation </a:t>
            </a:r>
            <a:r>
              <a:rPr lang="de-DE" dirty="0" err="1"/>
              <a:t>twins</a:t>
            </a:r>
            <a:r>
              <a:rPr lang="de-DE" dirty="0"/>
              <a:t> in </a:t>
            </a:r>
            <a:r>
              <a:rPr lang="de-DE" dirty="0" err="1"/>
              <a:t>Sph</a:t>
            </a:r>
            <a:r>
              <a:rPr lang="de-DE" dirty="0"/>
              <a:t> &amp; </a:t>
            </a:r>
            <a:r>
              <a:rPr lang="de-DE" dirty="0" err="1"/>
              <a:t>Ccp</a:t>
            </a:r>
            <a:endParaRPr lang="de-DE" dirty="0"/>
          </a:p>
        </p:txBody>
      </p:sp>
      <p:pic>
        <p:nvPicPr>
          <p:cNvPr id="18" name="Grafik 13">
            <a:extLst>
              <a:ext uri="{FF2B5EF4-FFF2-40B4-BE49-F238E27FC236}">
                <a16:creationId xmlns:a16="http://schemas.microsoft.com/office/drawing/2014/main" id="{49056B54-D590-C530-673E-AEF19DADF07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44175" y="665400"/>
            <a:ext cx="3685839" cy="2478400"/>
          </a:xfrm>
          <a:prstGeom prst="rect">
            <a:avLst/>
          </a:prstGeom>
        </p:spPr>
      </p:pic>
      <p:sp>
        <p:nvSpPr>
          <p:cNvPr id="19" name="Textfeld 14">
            <a:extLst>
              <a:ext uri="{FF2B5EF4-FFF2-40B4-BE49-F238E27FC236}">
                <a16:creationId xmlns:a16="http://schemas.microsoft.com/office/drawing/2014/main" id="{71ADF82A-5189-3404-84DB-D2DCF987F0F3}"/>
              </a:ext>
            </a:extLst>
          </p:cNvPr>
          <p:cNvSpPr txBox="1"/>
          <p:nvPr/>
        </p:nvSpPr>
        <p:spPr>
          <a:xfrm>
            <a:off x="8288388" y="674485"/>
            <a:ext cx="1864613" cy="369332"/>
          </a:xfrm>
          <a:prstGeom prst="rect">
            <a:avLst/>
          </a:prstGeom>
          <a:solidFill>
            <a:schemeClr val="bg1"/>
          </a:solidFill>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de-DE" dirty="0"/>
              <a:t>Durchbewegung</a:t>
            </a:r>
          </a:p>
        </p:txBody>
      </p:sp>
      <p:pic>
        <p:nvPicPr>
          <p:cNvPr id="20" name="Grafik 15">
            <a:extLst>
              <a:ext uri="{FF2B5EF4-FFF2-40B4-BE49-F238E27FC236}">
                <a16:creationId xmlns:a16="http://schemas.microsoft.com/office/drawing/2014/main" id="{AD53B2DA-A223-7B0B-FC57-2B44413A66F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44175" y="3285015"/>
            <a:ext cx="3528392" cy="2485621"/>
          </a:xfrm>
          <a:prstGeom prst="rect">
            <a:avLst/>
          </a:prstGeom>
        </p:spPr>
      </p:pic>
      <p:sp>
        <p:nvSpPr>
          <p:cNvPr id="21" name="Textfeld 16">
            <a:extLst>
              <a:ext uri="{FF2B5EF4-FFF2-40B4-BE49-F238E27FC236}">
                <a16:creationId xmlns:a16="http://schemas.microsoft.com/office/drawing/2014/main" id="{BFAE25D0-3B45-DAED-07F4-B127B79E1D13}"/>
              </a:ext>
            </a:extLst>
          </p:cNvPr>
          <p:cNvSpPr txBox="1"/>
          <p:nvPr/>
        </p:nvSpPr>
        <p:spPr>
          <a:xfrm>
            <a:off x="8288388" y="3320691"/>
            <a:ext cx="1813317" cy="369332"/>
          </a:xfrm>
          <a:prstGeom prst="rect">
            <a:avLst/>
          </a:prstGeom>
          <a:solidFill>
            <a:schemeClr val="bg1"/>
          </a:solidFill>
        </p:spPr>
        <p:txBody>
          <a:bodyPr wrap="non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de-DE" dirty="0" err="1"/>
              <a:t>Euhedral</a:t>
            </a:r>
            <a:r>
              <a:rPr lang="de-DE" dirty="0"/>
              <a:t> </a:t>
            </a:r>
            <a:r>
              <a:rPr lang="de-DE" dirty="0" err="1"/>
              <a:t>quartz</a:t>
            </a:r>
            <a:endParaRPr lang="de-DE" dirty="0"/>
          </a:p>
        </p:txBody>
      </p:sp>
      <p:sp>
        <p:nvSpPr>
          <p:cNvPr id="22" name="Tekstboks 7">
            <a:extLst>
              <a:ext uri="{FF2B5EF4-FFF2-40B4-BE49-F238E27FC236}">
                <a16:creationId xmlns:a16="http://schemas.microsoft.com/office/drawing/2014/main" id="{DDD7A90F-F702-6168-30F4-DC5F4F038B02}"/>
              </a:ext>
            </a:extLst>
          </p:cNvPr>
          <p:cNvSpPr txBox="1"/>
          <p:nvPr/>
        </p:nvSpPr>
        <p:spPr>
          <a:xfrm>
            <a:off x="7581425" y="5875738"/>
            <a:ext cx="2520280" cy="307777"/>
          </a:xfrm>
          <a:prstGeom prst="rect">
            <a:avLst/>
          </a:prstGeom>
          <a:noFill/>
        </p:spPr>
        <p:txBody>
          <a:bodyPr wrap="squar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dirty="0">
                <a:solidFill>
                  <a:schemeClr val="bg1"/>
                </a:solidFill>
              </a:rPr>
              <a:t>Pedersen (1981)</a:t>
            </a:r>
          </a:p>
        </p:txBody>
      </p:sp>
      <p:sp>
        <p:nvSpPr>
          <p:cNvPr id="23" name="Tekstboks 7">
            <a:extLst>
              <a:ext uri="{FF2B5EF4-FFF2-40B4-BE49-F238E27FC236}">
                <a16:creationId xmlns:a16="http://schemas.microsoft.com/office/drawing/2014/main" id="{B0BB9530-A024-6669-4CBF-EF05AF077247}"/>
              </a:ext>
            </a:extLst>
          </p:cNvPr>
          <p:cNvSpPr txBox="1"/>
          <p:nvPr/>
        </p:nvSpPr>
        <p:spPr>
          <a:xfrm>
            <a:off x="1125216" y="5839643"/>
            <a:ext cx="2520280" cy="307777"/>
          </a:xfrm>
          <a:prstGeom prst="rect">
            <a:avLst/>
          </a:prstGeom>
          <a:noFill/>
        </p:spPr>
        <p:txBody>
          <a:bodyPr wrap="square" rtlCol="0">
            <a:spAutoFit/>
          </a:bodyPr>
          <a:ls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dirty="0">
                <a:solidFill>
                  <a:schemeClr val="bg1"/>
                </a:solidFill>
              </a:rPr>
              <a:t>Horn et al. (2018)</a:t>
            </a:r>
          </a:p>
        </p:txBody>
      </p:sp>
    </p:spTree>
    <p:extLst>
      <p:ext uri="{BB962C8B-B14F-4D97-AF65-F5344CB8AC3E}">
        <p14:creationId xmlns:p14="http://schemas.microsoft.com/office/powerpoint/2010/main" val="1258046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364FC6-F530-D7DF-F43A-33BCE63CA307}"/>
              </a:ext>
            </a:extLst>
          </p:cNvPr>
          <p:cNvSpPr/>
          <p:nvPr/>
        </p:nvSpPr>
        <p:spPr>
          <a:xfrm>
            <a:off x="79915" y="46048"/>
            <a:ext cx="677577" cy="6742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FE761877-F7D4-7142-B2D7-5E5339B0DF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70343" y="5732891"/>
            <a:ext cx="1378091" cy="539350"/>
          </a:xfrm>
          <a:prstGeom prst="rect">
            <a:avLst/>
          </a:prstGeom>
        </p:spPr>
      </p:pic>
      <p:sp>
        <p:nvSpPr>
          <p:cNvPr id="11" name="Title 1">
            <a:extLst>
              <a:ext uri="{FF2B5EF4-FFF2-40B4-BE49-F238E27FC236}">
                <a16:creationId xmlns:a16="http://schemas.microsoft.com/office/drawing/2014/main" id="{AD83C04A-958C-3FCC-1B7A-711D247417AF}"/>
              </a:ext>
            </a:extLst>
          </p:cNvPr>
          <p:cNvSpPr txBox="1">
            <a:spLocks/>
          </p:cNvSpPr>
          <p:nvPr/>
        </p:nvSpPr>
        <p:spPr>
          <a:xfrm rot="16200000">
            <a:off x="-2282352" y="2550150"/>
            <a:ext cx="5685098" cy="79579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2400" b="1" dirty="0">
                <a:solidFill>
                  <a:srgbClr val="242650"/>
                </a:solidFill>
                <a:latin typeface="Arial Nova" panose="020B0504020202020204" pitchFamily="34" charset="0"/>
              </a:rPr>
              <a:t>Black Angel: Microstructures</a:t>
            </a:r>
          </a:p>
        </p:txBody>
      </p:sp>
      <p:pic>
        <p:nvPicPr>
          <p:cNvPr id="7" name="Grafik 3">
            <a:extLst>
              <a:ext uri="{FF2B5EF4-FFF2-40B4-BE49-F238E27FC236}">
                <a16:creationId xmlns:a16="http://schemas.microsoft.com/office/drawing/2014/main" id="{96C90B47-56D0-27B5-79F8-EF74F5DB72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01882" y="260037"/>
            <a:ext cx="6001061" cy="2987442"/>
          </a:xfrm>
          <a:prstGeom prst="rect">
            <a:avLst/>
          </a:prstGeom>
        </p:spPr>
      </p:pic>
      <p:sp>
        <p:nvSpPr>
          <p:cNvPr id="10" name="Inhaltsplatzhalter 6">
            <a:extLst>
              <a:ext uri="{FF2B5EF4-FFF2-40B4-BE49-F238E27FC236}">
                <a16:creationId xmlns:a16="http://schemas.microsoft.com/office/drawing/2014/main" id="{7684B866-8BD4-FBD7-D8A5-FBCEC2A07377}"/>
              </a:ext>
            </a:extLst>
          </p:cNvPr>
          <p:cNvSpPr>
            <a:spLocks noGrp="1"/>
          </p:cNvSpPr>
          <p:nvPr>
            <p:ph idx="1"/>
          </p:nvPr>
        </p:nvSpPr>
        <p:spPr>
          <a:xfrm>
            <a:off x="989766" y="241421"/>
            <a:ext cx="4743188" cy="6271392"/>
          </a:xfrm>
        </p:spPr>
        <p:txBody>
          <a:bodyPr>
            <a:normAutofit/>
          </a:bodyPr>
          <a:lstStyle/>
          <a:p>
            <a:pPr>
              <a:buClr>
                <a:schemeClr val="bg1"/>
              </a:buClr>
              <a:buFont typeface="Arial" panose="020B0604020202020204" pitchFamily="34" charset="0"/>
              <a:buChar char="•"/>
            </a:pPr>
            <a:r>
              <a:rPr lang="de-DE" dirty="0">
                <a:solidFill>
                  <a:schemeClr val="bg1"/>
                </a:solidFill>
                <a:latin typeface="Arial Nova" panose="020B0504020202020204" pitchFamily="34" charset="0"/>
              </a:rPr>
              <a:t>Primary </a:t>
            </a:r>
            <a:r>
              <a:rPr lang="de-DE" dirty="0" err="1">
                <a:solidFill>
                  <a:schemeClr val="bg1"/>
                </a:solidFill>
                <a:latin typeface="Arial Nova" panose="020B0504020202020204" pitchFamily="34" charset="0"/>
              </a:rPr>
              <a:t>growth</a:t>
            </a:r>
            <a:r>
              <a:rPr lang="de-DE" dirty="0">
                <a:solidFill>
                  <a:schemeClr val="bg1"/>
                </a:solidFill>
                <a:latin typeface="Arial Nova" panose="020B0504020202020204" pitchFamily="34" charset="0"/>
              </a:rPr>
              <a:t> </a:t>
            </a:r>
            <a:r>
              <a:rPr lang="de-DE" dirty="0" err="1">
                <a:solidFill>
                  <a:schemeClr val="bg1"/>
                </a:solidFill>
                <a:latin typeface="Arial Nova" panose="020B0504020202020204" pitchFamily="34" charset="0"/>
              </a:rPr>
              <a:t>zoning</a:t>
            </a:r>
            <a:r>
              <a:rPr lang="de-DE" dirty="0">
                <a:solidFill>
                  <a:schemeClr val="bg1"/>
                </a:solidFill>
                <a:latin typeface="Arial Nova" panose="020B0504020202020204" pitchFamily="34" charset="0"/>
              </a:rPr>
              <a:t> in </a:t>
            </a:r>
            <a:r>
              <a:rPr lang="de-DE" dirty="0" err="1">
                <a:solidFill>
                  <a:schemeClr val="bg1"/>
                </a:solidFill>
                <a:latin typeface="Arial Nova" panose="020B0504020202020204" pitchFamily="34" charset="0"/>
              </a:rPr>
              <a:t>pyrite</a:t>
            </a:r>
            <a:r>
              <a:rPr lang="de-DE" dirty="0">
                <a:solidFill>
                  <a:schemeClr val="bg1"/>
                </a:solidFill>
                <a:latin typeface="Arial Nova" panose="020B0504020202020204" pitchFamily="34" charset="0"/>
              </a:rPr>
              <a:t> </a:t>
            </a:r>
            <a:r>
              <a:rPr lang="de-DE" b="1" dirty="0">
                <a:solidFill>
                  <a:schemeClr val="bg1"/>
                </a:solidFill>
                <a:latin typeface="Arial Nova" panose="020B0504020202020204" pitchFamily="34" charset="0"/>
              </a:rPr>
              <a:t>(hydrothermal)</a:t>
            </a:r>
          </a:p>
          <a:p>
            <a:pPr>
              <a:buClr>
                <a:schemeClr val="bg1"/>
              </a:buClr>
              <a:buFont typeface="Arial" panose="020B0604020202020204" pitchFamily="34" charset="0"/>
              <a:buChar char="•"/>
            </a:pPr>
            <a:r>
              <a:rPr lang="de-DE" dirty="0" err="1">
                <a:solidFill>
                  <a:schemeClr val="bg1"/>
                </a:solidFill>
                <a:latin typeface="Arial Nova" panose="020B0504020202020204" pitchFamily="34" charset="0"/>
              </a:rPr>
              <a:t>Homogeneous</a:t>
            </a:r>
            <a:r>
              <a:rPr lang="de-DE" dirty="0">
                <a:solidFill>
                  <a:schemeClr val="bg1"/>
                </a:solidFill>
                <a:latin typeface="Arial Nova" panose="020B0504020202020204" pitchFamily="34" charset="0"/>
              </a:rPr>
              <a:t> </a:t>
            </a:r>
            <a:r>
              <a:rPr lang="de-DE" dirty="0" err="1">
                <a:solidFill>
                  <a:schemeClr val="bg1"/>
                </a:solidFill>
                <a:latin typeface="Arial Nova" panose="020B0504020202020204" pitchFamily="34" charset="0"/>
              </a:rPr>
              <a:t>pyrite</a:t>
            </a:r>
            <a:r>
              <a:rPr lang="de-DE" dirty="0">
                <a:solidFill>
                  <a:schemeClr val="bg1"/>
                </a:solidFill>
                <a:latin typeface="Arial Nova" panose="020B0504020202020204" pitchFamily="34" charset="0"/>
              </a:rPr>
              <a:t> </a:t>
            </a:r>
            <a:r>
              <a:rPr lang="de-DE" dirty="0" err="1">
                <a:solidFill>
                  <a:schemeClr val="bg1"/>
                </a:solidFill>
                <a:latin typeface="Arial Nova" panose="020B0504020202020204" pitchFamily="34" charset="0"/>
              </a:rPr>
              <a:t>annealing</a:t>
            </a:r>
            <a:r>
              <a:rPr lang="de-DE" dirty="0">
                <a:solidFill>
                  <a:schemeClr val="bg1"/>
                </a:solidFill>
                <a:latin typeface="Arial Nova" panose="020B0504020202020204" pitchFamily="34" charset="0"/>
              </a:rPr>
              <a:t> </a:t>
            </a:r>
            <a:r>
              <a:rPr lang="de-DE" b="1" dirty="0">
                <a:solidFill>
                  <a:schemeClr val="bg1"/>
                </a:solidFill>
                <a:latin typeface="Arial Nova" panose="020B0504020202020204" pitchFamily="34" charset="0"/>
              </a:rPr>
              <a:t>(</a:t>
            </a:r>
            <a:r>
              <a:rPr lang="de-DE" b="1" dirty="0" err="1">
                <a:solidFill>
                  <a:schemeClr val="bg1"/>
                </a:solidFill>
                <a:latin typeface="Arial Nova" panose="020B0504020202020204" pitchFamily="34" charset="0"/>
              </a:rPr>
              <a:t>metamorphic</a:t>
            </a:r>
            <a:r>
              <a:rPr lang="de-DE" b="1" dirty="0">
                <a:solidFill>
                  <a:schemeClr val="bg1"/>
                </a:solidFill>
                <a:latin typeface="Arial Nova" panose="020B0504020202020204" pitchFamily="34" charset="0"/>
              </a:rPr>
              <a:t>)</a:t>
            </a:r>
          </a:p>
          <a:p>
            <a:pPr>
              <a:buClr>
                <a:schemeClr val="bg1"/>
              </a:buClr>
              <a:buFont typeface="Arial" panose="020B0604020202020204" pitchFamily="34" charset="0"/>
              <a:buChar char="•"/>
            </a:pPr>
            <a:r>
              <a:rPr lang="de-DE" dirty="0">
                <a:solidFill>
                  <a:schemeClr val="bg1"/>
                </a:solidFill>
                <a:latin typeface="Arial Nova" panose="020B0504020202020204" pitchFamily="34" charset="0"/>
              </a:rPr>
              <a:t>Pyrite </a:t>
            </a:r>
            <a:r>
              <a:rPr lang="de-DE" dirty="0" err="1">
                <a:solidFill>
                  <a:schemeClr val="bg1"/>
                </a:solidFill>
                <a:latin typeface="Arial Nova" panose="020B0504020202020204" pitchFamily="34" charset="0"/>
              </a:rPr>
              <a:t>replacement</a:t>
            </a:r>
            <a:r>
              <a:rPr lang="de-DE" dirty="0">
                <a:solidFill>
                  <a:schemeClr val="bg1"/>
                </a:solidFill>
                <a:latin typeface="Arial Nova" panose="020B0504020202020204" pitchFamily="34" charset="0"/>
              </a:rPr>
              <a:t> </a:t>
            </a:r>
            <a:r>
              <a:rPr lang="de-DE" dirty="0" err="1">
                <a:solidFill>
                  <a:schemeClr val="bg1"/>
                </a:solidFill>
                <a:latin typeface="Arial Nova" panose="020B0504020202020204" pitchFamily="34" charset="0"/>
              </a:rPr>
              <a:t>by</a:t>
            </a:r>
            <a:r>
              <a:rPr lang="de-DE" dirty="0">
                <a:solidFill>
                  <a:schemeClr val="bg1"/>
                </a:solidFill>
                <a:latin typeface="Arial Nova" panose="020B0504020202020204" pitchFamily="34" charset="0"/>
              </a:rPr>
              <a:t> sphalerite + </a:t>
            </a:r>
            <a:r>
              <a:rPr lang="de-DE" dirty="0" err="1">
                <a:solidFill>
                  <a:schemeClr val="bg1"/>
                </a:solidFill>
                <a:latin typeface="Arial Nova" panose="020B0504020202020204" pitchFamily="34" charset="0"/>
              </a:rPr>
              <a:t>galena</a:t>
            </a:r>
            <a:r>
              <a:rPr lang="de-DE" dirty="0">
                <a:solidFill>
                  <a:schemeClr val="bg1"/>
                </a:solidFill>
                <a:latin typeface="Arial Nova" panose="020B0504020202020204" pitchFamily="34" charset="0"/>
              </a:rPr>
              <a:t> </a:t>
            </a:r>
            <a:r>
              <a:rPr lang="de-DE" b="1" dirty="0">
                <a:solidFill>
                  <a:schemeClr val="bg1"/>
                </a:solidFill>
                <a:latin typeface="Arial Nova" panose="020B0504020202020204" pitchFamily="34" charset="0"/>
              </a:rPr>
              <a:t>(hydrothermal)</a:t>
            </a:r>
          </a:p>
          <a:p>
            <a:pPr>
              <a:buClr>
                <a:schemeClr val="bg1"/>
              </a:buClr>
              <a:buFont typeface="Arial" panose="020B0604020202020204" pitchFamily="34" charset="0"/>
              <a:buChar char="•"/>
            </a:pPr>
            <a:endParaRPr lang="de-DE" sz="2400" dirty="0">
              <a:solidFill>
                <a:schemeClr val="bg1"/>
              </a:solidFill>
              <a:latin typeface="Arial Nova" panose="020B0504020202020204" pitchFamily="34" charset="0"/>
            </a:endParaRPr>
          </a:p>
          <a:p>
            <a:pPr marL="0" indent="0">
              <a:buClr>
                <a:schemeClr val="bg1"/>
              </a:buClr>
              <a:buNone/>
            </a:pPr>
            <a:endParaRPr lang="de-DE" sz="2400" dirty="0">
              <a:solidFill>
                <a:schemeClr val="bg1"/>
              </a:solidFill>
              <a:latin typeface="Arial Nova" panose="020B0504020202020204" pitchFamily="34" charset="0"/>
            </a:endParaRPr>
          </a:p>
          <a:p>
            <a:pPr marL="0" indent="0">
              <a:buClr>
                <a:schemeClr val="bg1"/>
              </a:buClr>
              <a:buNone/>
            </a:pPr>
            <a:endParaRPr lang="de-DE" sz="2400" dirty="0">
              <a:solidFill>
                <a:schemeClr val="bg1"/>
              </a:solidFill>
              <a:latin typeface="Arial Nova" panose="020B0504020202020204" pitchFamily="34" charset="0"/>
            </a:endParaRPr>
          </a:p>
          <a:p>
            <a:pPr marL="0" indent="0">
              <a:buClr>
                <a:schemeClr val="bg1"/>
              </a:buClr>
              <a:buNone/>
            </a:pPr>
            <a:endParaRPr lang="de-DE" sz="2400" dirty="0">
              <a:solidFill>
                <a:schemeClr val="bg1"/>
              </a:solidFill>
              <a:latin typeface="Arial Nova" panose="020B0504020202020204" pitchFamily="34" charset="0"/>
            </a:endParaRPr>
          </a:p>
          <a:p>
            <a:pPr marL="0" indent="0">
              <a:buClr>
                <a:schemeClr val="bg1"/>
              </a:buClr>
              <a:buNone/>
            </a:pPr>
            <a:r>
              <a:rPr lang="de-DE" sz="2400" b="1" dirty="0">
                <a:solidFill>
                  <a:schemeClr val="bg1"/>
                </a:solidFill>
                <a:latin typeface="Arial Nova" panose="020B0504020202020204" pitchFamily="34" charset="0"/>
              </a:rPr>
              <a:t>In summary: massive sulfide at Black Angel has been modified by metamorphism, ductile deformation and hydrothermal remobilisation</a:t>
            </a:r>
          </a:p>
        </p:txBody>
      </p:sp>
      <p:sp>
        <p:nvSpPr>
          <p:cNvPr id="12" name="Tekstboks 7">
            <a:extLst>
              <a:ext uri="{FF2B5EF4-FFF2-40B4-BE49-F238E27FC236}">
                <a16:creationId xmlns:a16="http://schemas.microsoft.com/office/drawing/2014/main" id="{B301FEFD-7BC1-3EA3-EEC0-C8E9E6F974B6}"/>
              </a:ext>
            </a:extLst>
          </p:cNvPr>
          <p:cNvSpPr txBox="1"/>
          <p:nvPr/>
        </p:nvSpPr>
        <p:spPr>
          <a:xfrm>
            <a:off x="5901882" y="3377117"/>
            <a:ext cx="2520280" cy="307777"/>
          </a:xfrm>
          <a:prstGeom prst="rect">
            <a:avLst/>
          </a:prstGeom>
          <a:noFill/>
        </p:spPr>
        <p:txBody>
          <a:bodyPr wrap="square" rtlCol="0">
            <a:spAutoFit/>
          </a:bodyPr>
          <a:lstStyle/>
          <a:p>
            <a:r>
              <a:rPr lang="en-US" sz="1400" dirty="0">
                <a:solidFill>
                  <a:schemeClr val="bg1"/>
                </a:solidFill>
              </a:rPr>
              <a:t>Horn et al., 2018, OGR</a:t>
            </a:r>
          </a:p>
        </p:txBody>
      </p:sp>
    </p:spTree>
    <p:extLst>
      <p:ext uri="{BB962C8B-B14F-4D97-AF65-F5344CB8AC3E}">
        <p14:creationId xmlns:p14="http://schemas.microsoft.com/office/powerpoint/2010/main" val="3068504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5B41944-B84E-7249-5595-6727623EB101}"/>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841735" y="614737"/>
            <a:ext cx="5839058" cy="4379294"/>
          </a:xfrm>
          <a:prstGeom prst="rect">
            <a:avLst/>
          </a:prstGeom>
          <a:noFill/>
          <a:ln w="19050">
            <a:solidFill>
              <a:schemeClr val="bg1"/>
            </a:solidFill>
            <a:miter lim="800000"/>
            <a:headEnd/>
            <a:tailEnd/>
          </a:ln>
          <a:effectLst/>
        </p:spPr>
      </p:pic>
      <p:pic>
        <p:nvPicPr>
          <p:cNvPr id="4" name="Picture 2">
            <a:extLst>
              <a:ext uri="{FF2B5EF4-FFF2-40B4-BE49-F238E27FC236}">
                <a16:creationId xmlns:a16="http://schemas.microsoft.com/office/drawing/2014/main" id="{D9E8788C-4A3A-8CBF-BE49-D798C92A810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10630" y="1863138"/>
            <a:ext cx="6554444" cy="4915833"/>
          </a:xfrm>
          <a:prstGeom prst="rect">
            <a:avLst/>
          </a:prstGeom>
          <a:noFill/>
          <a:ln w="19050">
            <a:solidFill>
              <a:schemeClr val="bg1"/>
            </a:solidFill>
            <a:miter lim="800000"/>
            <a:headEnd/>
            <a:tailEnd/>
          </a:ln>
          <a:effectLst/>
        </p:spPr>
      </p:pic>
      <p:sp>
        <p:nvSpPr>
          <p:cNvPr id="6" name="TextBox 5">
            <a:extLst>
              <a:ext uri="{FF2B5EF4-FFF2-40B4-BE49-F238E27FC236}">
                <a16:creationId xmlns:a16="http://schemas.microsoft.com/office/drawing/2014/main" id="{F90948F1-C3B9-9447-F7FA-D5FF62388415}"/>
              </a:ext>
            </a:extLst>
          </p:cNvPr>
          <p:cNvSpPr txBox="1"/>
          <p:nvPr/>
        </p:nvSpPr>
        <p:spPr>
          <a:xfrm rot="16200000">
            <a:off x="10500368" y="4947623"/>
            <a:ext cx="2806409" cy="276999"/>
          </a:xfrm>
          <a:prstGeom prst="rect">
            <a:avLst/>
          </a:prstGeom>
          <a:noFill/>
        </p:spPr>
        <p:txBody>
          <a:bodyPr wrap="none" rtlCol="0">
            <a:spAutoFit/>
          </a:bodyPr>
          <a:lstStyle/>
          <a:p>
            <a:r>
              <a:rPr lang="en-GB" sz="1200" dirty="0">
                <a:solidFill>
                  <a:schemeClr val="bg1"/>
                </a:solidFill>
                <a:latin typeface="Arial Nova" panose="020B0504020202020204" pitchFamily="34" charset="0"/>
              </a:rPr>
              <a:t>Photos from: Bjørn </a:t>
            </a:r>
            <a:r>
              <a:rPr lang="en-GB" sz="1200" dirty="0" err="1">
                <a:solidFill>
                  <a:schemeClr val="bg1"/>
                </a:solidFill>
                <a:latin typeface="Arial Nova" panose="020B0504020202020204" pitchFamily="34" charset="0"/>
              </a:rPr>
              <a:t>Thomassen</a:t>
            </a:r>
            <a:r>
              <a:rPr lang="en-GB" sz="1200" dirty="0">
                <a:solidFill>
                  <a:schemeClr val="bg1"/>
                </a:solidFill>
                <a:latin typeface="Arial Nova" panose="020B0504020202020204" pitchFamily="34" charset="0"/>
              </a:rPr>
              <a:t>, GEUS.</a:t>
            </a:r>
          </a:p>
        </p:txBody>
      </p:sp>
      <p:sp>
        <p:nvSpPr>
          <p:cNvPr id="8" name="Rectangle 7">
            <a:extLst>
              <a:ext uri="{FF2B5EF4-FFF2-40B4-BE49-F238E27FC236}">
                <a16:creationId xmlns:a16="http://schemas.microsoft.com/office/drawing/2014/main" id="{05364FC6-F530-D7DF-F43A-33BCE63CA307}"/>
              </a:ext>
            </a:extLst>
          </p:cNvPr>
          <p:cNvSpPr/>
          <p:nvPr/>
        </p:nvSpPr>
        <p:spPr>
          <a:xfrm>
            <a:off x="79915" y="46048"/>
            <a:ext cx="677577" cy="6742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FE761877-F7D4-7142-B2D7-5E5339B0DF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270343" y="5732891"/>
            <a:ext cx="1378091" cy="539350"/>
          </a:xfrm>
          <a:prstGeom prst="rect">
            <a:avLst/>
          </a:prstGeom>
        </p:spPr>
      </p:pic>
      <p:sp>
        <p:nvSpPr>
          <p:cNvPr id="11" name="Title 1">
            <a:extLst>
              <a:ext uri="{FF2B5EF4-FFF2-40B4-BE49-F238E27FC236}">
                <a16:creationId xmlns:a16="http://schemas.microsoft.com/office/drawing/2014/main" id="{AD83C04A-958C-3FCC-1B7A-711D247417AF}"/>
              </a:ext>
            </a:extLst>
          </p:cNvPr>
          <p:cNvSpPr txBox="1">
            <a:spLocks/>
          </p:cNvSpPr>
          <p:nvPr/>
        </p:nvSpPr>
        <p:spPr>
          <a:xfrm rot="16200000">
            <a:off x="-2282352" y="2550150"/>
            <a:ext cx="5685098" cy="79579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2400" b="1" dirty="0">
                <a:solidFill>
                  <a:srgbClr val="242650"/>
                </a:solidFill>
                <a:latin typeface="Arial Nova" panose="020B0504020202020204" pitchFamily="34" charset="0"/>
              </a:rPr>
              <a:t>Black Angel: Regional Features </a:t>
            </a:r>
          </a:p>
        </p:txBody>
      </p:sp>
      <p:sp>
        <p:nvSpPr>
          <p:cNvPr id="3" name="Inhaltsplatzhalter 6">
            <a:extLst>
              <a:ext uri="{FF2B5EF4-FFF2-40B4-BE49-F238E27FC236}">
                <a16:creationId xmlns:a16="http://schemas.microsoft.com/office/drawing/2014/main" id="{C0C26770-C12E-F243-C670-652BACB93A74}"/>
              </a:ext>
            </a:extLst>
          </p:cNvPr>
          <p:cNvSpPr txBox="1">
            <a:spLocks/>
          </p:cNvSpPr>
          <p:nvPr/>
        </p:nvSpPr>
        <p:spPr>
          <a:xfrm>
            <a:off x="6801645" y="209932"/>
            <a:ext cx="5310440" cy="489426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
                <a:schemeClr val="bg1"/>
              </a:buClr>
              <a:buNone/>
            </a:pPr>
            <a:r>
              <a:rPr lang="de-DE" b="1" dirty="0">
                <a:solidFill>
                  <a:schemeClr val="bg1"/>
                </a:solidFill>
                <a:latin typeface="Arial Nova" panose="020B0504020202020204" pitchFamily="34" charset="0"/>
              </a:rPr>
              <a:t>Folded marble fragments in massive sulfide matrix</a:t>
            </a:r>
          </a:p>
          <a:p>
            <a:pPr>
              <a:buClr>
                <a:schemeClr val="bg1"/>
              </a:buClr>
              <a:buFont typeface="Arial" panose="020B0604020202020204" pitchFamily="34" charset="0"/>
              <a:buChar char="•"/>
            </a:pPr>
            <a:r>
              <a:rPr lang="de-DE" sz="1600" dirty="0">
                <a:solidFill>
                  <a:schemeClr val="bg1"/>
                </a:solidFill>
                <a:latin typeface="Arial Nova" panose="020B0504020202020204" pitchFamily="34" charset="0"/>
              </a:rPr>
              <a:t>Comparable to </a:t>
            </a:r>
            <a:r>
              <a:rPr lang="de-DE" sz="1600" b="1" dirty="0">
                <a:solidFill>
                  <a:schemeClr val="bg1"/>
                </a:solidFill>
                <a:latin typeface="Arial Nova" panose="020B0504020202020204" pitchFamily="34" charset="0"/>
              </a:rPr>
              <a:t>massive ore </a:t>
            </a:r>
            <a:r>
              <a:rPr lang="de-DE" sz="1600" dirty="0">
                <a:solidFill>
                  <a:schemeClr val="bg1"/>
                </a:solidFill>
                <a:latin typeface="Arial Nova" panose="020B0504020202020204" pitchFamily="34" charset="0"/>
              </a:rPr>
              <a:t>in the mine (cf. Pedersen, 1980). </a:t>
            </a:r>
          </a:p>
          <a:p>
            <a:pPr>
              <a:buClr>
                <a:schemeClr val="bg1"/>
              </a:buClr>
              <a:buFont typeface="Arial" panose="020B0604020202020204" pitchFamily="34" charset="0"/>
              <a:buChar char="•"/>
            </a:pPr>
            <a:r>
              <a:rPr lang="de-DE" sz="1600" dirty="0">
                <a:solidFill>
                  <a:schemeClr val="bg1"/>
                </a:solidFill>
                <a:latin typeface="Arial Nova" panose="020B0504020202020204" pitchFamily="34" charset="0"/>
              </a:rPr>
              <a:t>Mineralisation is post- or syn-folding of marble</a:t>
            </a:r>
          </a:p>
        </p:txBody>
      </p:sp>
    </p:spTree>
    <p:extLst>
      <p:ext uri="{BB962C8B-B14F-4D97-AF65-F5344CB8AC3E}">
        <p14:creationId xmlns:p14="http://schemas.microsoft.com/office/powerpoint/2010/main" val="7306036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364FC6-F530-D7DF-F43A-33BCE63CA307}"/>
              </a:ext>
            </a:extLst>
          </p:cNvPr>
          <p:cNvSpPr/>
          <p:nvPr/>
        </p:nvSpPr>
        <p:spPr>
          <a:xfrm>
            <a:off x="79915" y="46048"/>
            <a:ext cx="677577" cy="6742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FE761877-F7D4-7142-B2D7-5E5339B0DF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70343" y="5732891"/>
            <a:ext cx="1378091" cy="539350"/>
          </a:xfrm>
          <a:prstGeom prst="rect">
            <a:avLst/>
          </a:prstGeom>
        </p:spPr>
      </p:pic>
      <p:sp>
        <p:nvSpPr>
          <p:cNvPr id="11" name="Title 1">
            <a:extLst>
              <a:ext uri="{FF2B5EF4-FFF2-40B4-BE49-F238E27FC236}">
                <a16:creationId xmlns:a16="http://schemas.microsoft.com/office/drawing/2014/main" id="{AD83C04A-958C-3FCC-1B7A-711D247417AF}"/>
              </a:ext>
            </a:extLst>
          </p:cNvPr>
          <p:cNvSpPr txBox="1">
            <a:spLocks/>
          </p:cNvSpPr>
          <p:nvPr/>
        </p:nvSpPr>
        <p:spPr>
          <a:xfrm rot="16200000">
            <a:off x="-2282352" y="2550150"/>
            <a:ext cx="5685098" cy="79579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2400" b="1" dirty="0">
                <a:solidFill>
                  <a:srgbClr val="242650"/>
                </a:solidFill>
                <a:latin typeface="Arial Nova" panose="020B0504020202020204" pitchFamily="34" charset="0"/>
              </a:rPr>
              <a:t>Black Angel: Regional Features </a:t>
            </a:r>
          </a:p>
        </p:txBody>
      </p:sp>
      <p:sp>
        <p:nvSpPr>
          <p:cNvPr id="12" name="Inhaltsplatzhalter 6">
            <a:extLst>
              <a:ext uri="{FF2B5EF4-FFF2-40B4-BE49-F238E27FC236}">
                <a16:creationId xmlns:a16="http://schemas.microsoft.com/office/drawing/2014/main" id="{7C26DB72-1239-6149-4CD3-5FFAFA94AFFE}"/>
              </a:ext>
            </a:extLst>
          </p:cNvPr>
          <p:cNvSpPr>
            <a:spLocks noGrp="1"/>
          </p:cNvSpPr>
          <p:nvPr>
            <p:ph idx="1"/>
          </p:nvPr>
        </p:nvSpPr>
        <p:spPr>
          <a:xfrm>
            <a:off x="6849626" y="4977447"/>
            <a:ext cx="5848215" cy="1367681"/>
          </a:xfrm>
        </p:spPr>
        <p:txBody>
          <a:bodyPr>
            <a:normAutofit/>
          </a:bodyPr>
          <a:lstStyle/>
          <a:p>
            <a:pPr>
              <a:buClr>
                <a:schemeClr val="bg1"/>
              </a:buClr>
              <a:buFont typeface="Arial" panose="020B0604020202020204" pitchFamily="34" charset="0"/>
              <a:buChar char="•"/>
            </a:pPr>
            <a:r>
              <a:rPr lang="de-DE" sz="2000" dirty="0">
                <a:solidFill>
                  <a:schemeClr val="bg1"/>
                </a:solidFill>
                <a:latin typeface="Arial Nova" panose="020B0504020202020204" pitchFamily="34" charset="0"/>
              </a:rPr>
              <a:t>Solid-</a:t>
            </a:r>
            <a:r>
              <a:rPr lang="de-DE" sz="2000" dirty="0" err="1">
                <a:solidFill>
                  <a:schemeClr val="bg1"/>
                </a:solidFill>
                <a:latin typeface="Arial Nova" panose="020B0504020202020204" pitchFamily="34" charset="0"/>
              </a:rPr>
              <a:t>state</a:t>
            </a:r>
            <a:r>
              <a:rPr lang="de-DE" sz="2000" dirty="0">
                <a:solidFill>
                  <a:schemeClr val="bg1"/>
                </a:solidFill>
                <a:latin typeface="Arial Nova" panose="020B0504020202020204" pitchFamily="34" charset="0"/>
              </a:rPr>
              <a:t> </a:t>
            </a:r>
            <a:r>
              <a:rPr lang="de-DE" sz="2000" dirty="0" err="1">
                <a:solidFill>
                  <a:schemeClr val="bg1"/>
                </a:solidFill>
                <a:latin typeface="Arial Nova" panose="020B0504020202020204" pitchFamily="34" charset="0"/>
              </a:rPr>
              <a:t>ductile</a:t>
            </a:r>
            <a:r>
              <a:rPr lang="de-DE" sz="2000" dirty="0">
                <a:solidFill>
                  <a:schemeClr val="bg1"/>
                </a:solidFill>
                <a:latin typeface="Arial Nova" panose="020B0504020202020204" pitchFamily="34" charset="0"/>
              </a:rPr>
              <a:t> </a:t>
            </a:r>
            <a:r>
              <a:rPr lang="de-DE" sz="2000" dirty="0" err="1">
                <a:solidFill>
                  <a:schemeClr val="bg1"/>
                </a:solidFill>
                <a:latin typeface="Arial Nova" panose="020B0504020202020204" pitchFamily="34" charset="0"/>
              </a:rPr>
              <a:t>deformation</a:t>
            </a:r>
            <a:r>
              <a:rPr lang="de-DE" sz="2000" dirty="0">
                <a:solidFill>
                  <a:schemeClr val="bg1"/>
                </a:solidFill>
                <a:latin typeface="Arial Nova" panose="020B0504020202020204" pitchFamily="34" charset="0"/>
              </a:rPr>
              <a:t> (?)</a:t>
            </a:r>
          </a:p>
          <a:p>
            <a:pPr>
              <a:buClr>
                <a:schemeClr val="bg1"/>
              </a:buClr>
              <a:buFont typeface="Arial" panose="020B0604020202020204" pitchFamily="34" charset="0"/>
              <a:buChar char="•"/>
            </a:pPr>
            <a:r>
              <a:rPr lang="de-DE" sz="2000" dirty="0">
                <a:solidFill>
                  <a:schemeClr val="bg1"/>
                </a:solidFill>
                <a:latin typeface="Arial Nova" panose="020B0504020202020204" pitchFamily="34" charset="0"/>
              </a:rPr>
              <a:t>Hydrothermal remobilisation (?)</a:t>
            </a:r>
          </a:p>
          <a:p>
            <a:pPr>
              <a:buClr>
                <a:schemeClr val="bg1"/>
              </a:buClr>
              <a:buFont typeface="Arial" panose="020B0604020202020204" pitchFamily="34" charset="0"/>
              <a:buChar char="•"/>
            </a:pPr>
            <a:r>
              <a:rPr lang="de-DE" sz="2000" dirty="0">
                <a:solidFill>
                  <a:schemeClr val="bg1"/>
                </a:solidFill>
                <a:latin typeface="Arial Nova" panose="020B0504020202020204" pitchFamily="34" charset="0"/>
              </a:rPr>
              <a:t>Syn-tectonic sulfide mineralisation (?)</a:t>
            </a:r>
          </a:p>
        </p:txBody>
      </p:sp>
      <p:pic>
        <p:nvPicPr>
          <p:cNvPr id="14" name="Grafik 7">
            <a:extLst>
              <a:ext uri="{FF2B5EF4-FFF2-40B4-BE49-F238E27FC236}">
                <a16:creationId xmlns:a16="http://schemas.microsoft.com/office/drawing/2014/main" id="{D23C639C-A10D-9525-441E-64D7216C19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61803" y="105496"/>
            <a:ext cx="5967896" cy="4475922"/>
          </a:xfrm>
          <a:prstGeom prst="rect">
            <a:avLst/>
          </a:prstGeom>
          <a:ln w="19050">
            <a:solidFill>
              <a:schemeClr val="bg1"/>
            </a:solidFill>
          </a:ln>
        </p:spPr>
      </p:pic>
      <p:sp>
        <p:nvSpPr>
          <p:cNvPr id="16" name="Textfeld 9">
            <a:extLst>
              <a:ext uri="{FF2B5EF4-FFF2-40B4-BE49-F238E27FC236}">
                <a16:creationId xmlns:a16="http://schemas.microsoft.com/office/drawing/2014/main" id="{E7E2C771-BD4D-A378-63B6-B47568B7F51C}"/>
              </a:ext>
            </a:extLst>
          </p:cNvPr>
          <p:cNvSpPr txBox="1"/>
          <p:nvPr/>
        </p:nvSpPr>
        <p:spPr>
          <a:xfrm>
            <a:off x="7416480" y="3849912"/>
            <a:ext cx="2929007" cy="369332"/>
          </a:xfrm>
          <a:prstGeom prst="rect">
            <a:avLst/>
          </a:prstGeom>
          <a:solidFill>
            <a:schemeClr val="bg1"/>
          </a:solidFill>
        </p:spPr>
        <p:txBody>
          <a:bodyPr wrap="none" rtlCol="0">
            <a:spAutoFit/>
          </a:bodyPr>
          <a:lstStyle/>
          <a:p>
            <a:r>
              <a:rPr lang="de-DE" dirty="0"/>
              <a:t>Sphalerite in </a:t>
            </a:r>
            <a:r>
              <a:rPr lang="de-DE" dirty="0" err="1"/>
              <a:t>stylolites</a:t>
            </a:r>
            <a:r>
              <a:rPr lang="de-DE" dirty="0"/>
              <a:t> (D</a:t>
            </a:r>
            <a:r>
              <a:rPr lang="de-DE" baseline="-25000" dirty="0"/>
              <a:t>3</a:t>
            </a:r>
            <a:r>
              <a:rPr lang="de-DE" dirty="0"/>
              <a:t>)</a:t>
            </a:r>
          </a:p>
        </p:txBody>
      </p:sp>
      <p:pic>
        <p:nvPicPr>
          <p:cNvPr id="13" name="Grafik 2">
            <a:extLst>
              <a:ext uri="{FF2B5EF4-FFF2-40B4-BE49-F238E27FC236}">
                <a16:creationId xmlns:a16="http://schemas.microsoft.com/office/drawing/2014/main" id="{3DAF172C-C153-8336-9025-6E0F7EE4E4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1892" y="2367724"/>
            <a:ext cx="5476154" cy="4107115"/>
          </a:xfrm>
          <a:prstGeom prst="rect">
            <a:avLst/>
          </a:prstGeom>
          <a:ln w="19050">
            <a:solidFill>
              <a:schemeClr val="bg1"/>
            </a:solidFill>
          </a:ln>
        </p:spPr>
      </p:pic>
      <p:sp>
        <p:nvSpPr>
          <p:cNvPr id="15" name="Textfeld 8">
            <a:extLst>
              <a:ext uri="{FF2B5EF4-FFF2-40B4-BE49-F238E27FC236}">
                <a16:creationId xmlns:a16="http://schemas.microsoft.com/office/drawing/2014/main" id="{1E094214-DE42-4CDB-4BD9-05554EF706DC}"/>
              </a:ext>
            </a:extLst>
          </p:cNvPr>
          <p:cNvSpPr txBox="1"/>
          <p:nvPr/>
        </p:nvSpPr>
        <p:spPr>
          <a:xfrm>
            <a:off x="1094278" y="2446398"/>
            <a:ext cx="4493538" cy="369332"/>
          </a:xfrm>
          <a:prstGeom prst="rect">
            <a:avLst/>
          </a:prstGeom>
          <a:solidFill>
            <a:schemeClr val="bg1"/>
          </a:solidFill>
        </p:spPr>
        <p:txBody>
          <a:bodyPr wrap="none" rtlCol="0">
            <a:spAutoFit/>
          </a:bodyPr>
          <a:lstStyle/>
          <a:p>
            <a:r>
              <a:rPr lang="de-DE" dirty="0" err="1"/>
              <a:t>Disseminated</a:t>
            </a:r>
            <a:r>
              <a:rPr lang="de-DE" dirty="0"/>
              <a:t> sphalerite in </a:t>
            </a:r>
            <a:r>
              <a:rPr lang="de-DE" dirty="0" err="1"/>
              <a:t>foliation</a:t>
            </a:r>
            <a:r>
              <a:rPr lang="de-DE" dirty="0"/>
              <a:t> planes</a:t>
            </a:r>
          </a:p>
        </p:txBody>
      </p:sp>
    </p:spTree>
    <p:extLst>
      <p:ext uri="{BB962C8B-B14F-4D97-AF65-F5344CB8AC3E}">
        <p14:creationId xmlns:p14="http://schemas.microsoft.com/office/powerpoint/2010/main" val="3495440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364FC6-F530-D7DF-F43A-33BCE63CA307}"/>
              </a:ext>
            </a:extLst>
          </p:cNvPr>
          <p:cNvSpPr/>
          <p:nvPr/>
        </p:nvSpPr>
        <p:spPr>
          <a:xfrm>
            <a:off x="79915" y="46048"/>
            <a:ext cx="677577" cy="6742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FE761877-F7D4-7142-B2D7-5E5339B0DF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70343" y="5732891"/>
            <a:ext cx="1378091" cy="539350"/>
          </a:xfrm>
          <a:prstGeom prst="rect">
            <a:avLst/>
          </a:prstGeom>
        </p:spPr>
      </p:pic>
      <p:sp>
        <p:nvSpPr>
          <p:cNvPr id="11" name="Title 1">
            <a:extLst>
              <a:ext uri="{FF2B5EF4-FFF2-40B4-BE49-F238E27FC236}">
                <a16:creationId xmlns:a16="http://schemas.microsoft.com/office/drawing/2014/main" id="{AD83C04A-958C-3FCC-1B7A-711D247417AF}"/>
              </a:ext>
            </a:extLst>
          </p:cNvPr>
          <p:cNvSpPr txBox="1">
            <a:spLocks/>
          </p:cNvSpPr>
          <p:nvPr/>
        </p:nvSpPr>
        <p:spPr>
          <a:xfrm rot="16200000">
            <a:off x="-2282352" y="2550150"/>
            <a:ext cx="5685098" cy="79579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2400" b="1" dirty="0">
                <a:solidFill>
                  <a:srgbClr val="242650"/>
                </a:solidFill>
                <a:latin typeface="Arial Nova" panose="020B0504020202020204" pitchFamily="34" charset="0"/>
              </a:rPr>
              <a:t>Black Angel: Open Questions</a:t>
            </a:r>
          </a:p>
        </p:txBody>
      </p:sp>
      <p:sp>
        <p:nvSpPr>
          <p:cNvPr id="4" name="Titel 1">
            <a:extLst>
              <a:ext uri="{FF2B5EF4-FFF2-40B4-BE49-F238E27FC236}">
                <a16:creationId xmlns:a16="http://schemas.microsoft.com/office/drawing/2014/main" id="{E424CCD4-6A74-39AC-9A49-07A23ECAC7B9}"/>
              </a:ext>
            </a:extLst>
          </p:cNvPr>
          <p:cNvSpPr>
            <a:spLocks noGrp="1"/>
          </p:cNvSpPr>
          <p:nvPr>
            <p:ph type="title"/>
          </p:nvPr>
        </p:nvSpPr>
        <p:spPr>
          <a:xfrm>
            <a:off x="1040479" y="363521"/>
            <a:ext cx="10989220" cy="561975"/>
          </a:xfrm>
        </p:spPr>
        <p:txBody>
          <a:bodyPr>
            <a:normAutofit fontScale="90000"/>
          </a:bodyPr>
          <a:lstStyle/>
          <a:p>
            <a:r>
              <a:rPr lang="de-DE" dirty="0">
                <a:solidFill>
                  <a:schemeClr val="bg1"/>
                </a:solidFill>
                <a:latin typeface="Arial Nova" panose="020B0504020202020204" pitchFamily="34" charset="0"/>
              </a:rPr>
              <a:t>Importance for mineral exploration – why should we care?</a:t>
            </a:r>
          </a:p>
        </p:txBody>
      </p:sp>
      <p:sp>
        <p:nvSpPr>
          <p:cNvPr id="5" name="Inhaltsplatzhalter 2">
            <a:extLst>
              <a:ext uri="{FF2B5EF4-FFF2-40B4-BE49-F238E27FC236}">
                <a16:creationId xmlns:a16="http://schemas.microsoft.com/office/drawing/2014/main" id="{40A72115-F278-FBDB-219F-F9E9B8D5598B}"/>
              </a:ext>
            </a:extLst>
          </p:cNvPr>
          <p:cNvSpPr>
            <a:spLocks noGrp="1"/>
          </p:cNvSpPr>
          <p:nvPr>
            <p:ph idx="1"/>
          </p:nvPr>
        </p:nvSpPr>
        <p:spPr>
          <a:xfrm>
            <a:off x="1049867" y="1298766"/>
            <a:ext cx="10184189" cy="4894262"/>
          </a:xfrm>
        </p:spPr>
        <p:txBody>
          <a:bodyPr>
            <a:normAutofit fontScale="92500" lnSpcReduction="20000"/>
          </a:bodyPr>
          <a:lstStyle/>
          <a:p>
            <a:pPr>
              <a:buClr>
                <a:schemeClr val="bg1"/>
              </a:buClr>
              <a:buFont typeface="Arial" panose="020B0604020202020204" pitchFamily="34" charset="0"/>
              <a:buChar char="•"/>
            </a:pPr>
            <a:r>
              <a:rPr lang="de-DE" sz="2400" dirty="0">
                <a:solidFill>
                  <a:schemeClr val="bg1"/>
                </a:solidFill>
                <a:latin typeface="Arial Nova" panose="020B0504020202020204" pitchFamily="34" charset="0"/>
              </a:rPr>
              <a:t>Is the sulphide ore remobilised by solid-state ductile deformation?</a:t>
            </a:r>
          </a:p>
          <a:p>
            <a:pPr>
              <a:buClr>
                <a:schemeClr val="bg1"/>
              </a:buClr>
              <a:buFont typeface="Arial" panose="020B0604020202020204" pitchFamily="34" charset="0"/>
              <a:buChar char="•"/>
            </a:pPr>
            <a:r>
              <a:rPr lang="de-DE" sz="2400" dirty="0">
                <a:solidFill>
                  <a:schemeClr val="bg1"/>
                </a:solidFill>
                <a:latin typeface="Arial Nova" panose="020B0504020202020204" pitchFamily="34" charset="0"/>
              </a:rPr>
              <a:t>Orebody in thickened fold hinge or parallel to mineral stretching lineation</a:t>
            </a:r>
          </a:p>
          <a:p>
            <a:pPr>
              <a:buClr>
                <a:schemeClr val="bg1"/>
              </a:buClr>
              <a:buFont typeface="Arial" panose="020B0604020202020204" pitchFamily="34" charset="0"/>
              <a:buChar char="•"/>
            </a:pPr>
            <a:r>
              <a:rPr lang="de-DE" sz="2400" dirty="0">
                <a:solidFill>
                  <a:schemeClr val="bg1"/>
                </a:solidFill>
                <a:latin typeface="Arial Nova" panose="020B0504020202020204" pitchFamily="34" charset="0"/>
              </a:rPr>
              <a:t>Mechanical separation of sulphides: </a:t>
            </a:r>
            <a:r>
              <a:rPr lang="de-DE" sz="2400" i="1" dirty="0">
                <a:solidFill>
                  <a:schemeClr val="bg1"/>
                </a:solidFill>
                <a:latin typeface="Arial Nova" panose="020B0504020202020204" pitchFamily="34" charset="0"/>
              </a:rPr>
              <a:t>soft </a:t>
            </a:r>
            <a:r>
              <a:rPr lang="de-DE" sz="2400" dirty="0">
                <a:solidFill>
                  <a:schemeClr val="bg1"/>
                </a:solidFill>
                <a:latin typeface="Arial Nova" panose="020B0504020202020204" pitchFamily="34" charset="0"/>
              </a:rPr>
              <a:t>in fold hinge vs. </a:t>
            </a:r>
            <a:r>
              <a:rPr lang="de-DE" sz="2400" i="1" dirty="0">
                <a:solidFill>
                  <a:schemeClr val="bg1"/>
                </a:solidFill>
                <a:latin typeface="Arial Nova" panose="020B0504020202020204" pitchFamily="34" charset="0"/>
              </a:rPr>
              <a:t>strong </a:t>
            </a:r>
            <a:r>
              <a:rPr lang="de-DE" sz="2400" dirty="0">
                <a:solidFill>
                  <a:schemeClr val="bg1"/>
                </a:solidFill>
                <a:latin typeface="Arial Nova" panose="020B0504020202020204" pitchFamily="34" charset="0"/>
              </a:rPr>
              <a:t>in fold limb</a:t>
            </a:r>
          </a:p>
          <a:p>
            <a:pPr>
              <a:buClr>
                <a:schemeClr val="bg1"/>
              </a:buClr>
              <a:buFont typeface="Arial" panose="020B0604020202020204" pitchFamily="34" charset="0"/>
              <a:buChar char="•"/>
            </a:pPr>
            <a:r>
              <a:rPr lang="de-DE" sz="2400" dirty="0">
                <a:solidFill>
                  <a:schemeClr val="bg1"/>
                </a:solidFill>
                <a:latin typeface="Arial Nova" panose="020B0504020202020204" pitchFamily="34" charset="0"/>
              </a:rPr>
              <a:t>Formation of rare </a:t>
            </a:r>
            <a:r>
              <a:rPr lang="de-DE" sz="2400" dirty="0" err="1">
                <a:solidFill>
                  <a:schemeClr val="bg1"/>
                </a:solidFill>
                <a:latin typeface="Arial Nova" panose="020B0504020202020204" pitchFamily="34" charset="0"/>
              </a:rPr>
              <a:t>minerals</a:t>
            </a:r>
            <a:r>
              <a:rPr lang="de-DE" sz="2400" dirty="0">
                <a:solidFill>
                  <a:schemeClr val="bg1"/>
                </a:solidFill>
                <a:latin typeface="Arial Nova" panose="020B0504020202020204" pitchFamily="34" charset="0"/>
              </a:rPr>
              <a:t>; e.g. briartite (Ge-mineral), see Horn et al., 2018</a:t>
            </a:r>
          </a:p>
          <a:p>
            <a:pPr>
              <a:buClr>
                <a:schemeClr val="bg1"/>
              </a:buClr>
              <a:buFont typeface="Arial" panose="020B0604020202020204" pitchFamily="34" charset="0"/>
              <a:buChar char="•"/>
            </a:pPr>
            <a:r>
              <a:rPr lang="de-DE" sz="2400" dirty="0">
                <a:solidFill>
                  <a:schemeClr val="bg1"/>
                </a:solidFill>
                <a:latin typeface="Arial Nova" panose="020B0504020202020204" pitchFamily="34" charset="0"/>
              </a:rPr>
              <a:t>Is the sulphide ore remobilised by hydrothermal processes during deformation?</a:t>
            </a:r>
          </a:p>
          <a:p>
            <a:pPr>
              <a:buClr>
                <a:schemeClr val="bg1"/>
              </a:buClr>
              <a:buFont typeface="Arial" panose="020B0604020202020204" pitchFamily="34" charset="0"/>
              <a:buChar char="•"/>
            </a:pPr>
            <a:r>
              <a:rPr lang="de-DE" sz="2400" dirty="0">
                <a:solidFill>
                  <a:schemeClr val="bg1"/>
                </a:solidFill>
                <a:latin typeface="Arial Nova" panose="020B0504020202020204" pitchFamily="34" charset="0"/>
              </a:rPr>
              <a:t>Orebody in veins and breccia controlled by shear zones and folds</a:t>
            </a:r>
          </a:p>
          <a:p>
            <a:pPr>
              <a:buClr>
                <a:schemeClr val="bg1"/>
              </a:buClr>
              <a:buFont typeface="Arial" panose="020B0604020202020204" pitchFamily="34" charset="0"/>
              <a:buChar char="•"/>
            </a:pPr>
            <a:r>
              <a:rPr lang="de-DE" sz="2400" dirty="0">
                <a:solidFill>
                  <a:schemeClr val="bg1"/>
                </a:solidFill>
                <a:latin typeface="Arial Nova" panose="020B0504020202020204" pitchFamily="34" charset="0"/>
              </a:rPr>
              <a:t>Is the sulphide ore formed by hydrothermal processes </a:t>
            </a:r>
            <a:r>
              <a:rPr lang="de-DE" sz="2400" u="sng" dirty="0">
                <a:solidFill>
                  <a:schemeClr val="bg1"/>
                </a:solidFill>
                <a:latin typeface="Arial Nova" panose="020B0504020202020204" pitchFamily="34" charset="0"/>
              </a:rPr>
              <a:t>during</a:t>
            </a:r>
            <a:r>
              <a:rPr lang="de-DE" sz="2400" dirty="0">
                <a:solidFill>
                  <a:schemeClr val="bg1"/>
                </a:solidFill>
                <a:latin typeface="Arial Nova" panose="020B0504020202020204" pitchFamily="34" charset="0"/>
              </a:rPr>
              <a:t> deformation and metamorphism? i.e., a syn-metamorphic/syn-tectonic model for mineralisation.</a:t>
            </a:r>
          </a:p>
          <a:p>
            <a:pPr marL="0" indent="0">
              <a:buClr>
                <a:schemeClr val="bg1"/>
              </a:buClr>
              <a:buNone/>
            </a:pPr>
            <a:endParaRPr lang="de-DE" sz="2400" dirty="0">
              <a:solidFill>
                <a:schemeClr val="bg1"/>
              </a:solidFill>
              <a:latin typeface="Arial Nova" panose="020B0504020202020204" pitchFamily="34" charset="0"/>
            </a:endParaRPr>
          </a:p>
          <a:p>
            <a:pPr marL="0" indent="0">
              <a:buClr>
                <a:schemeClr val="bg1"/>
              </a:buClr>
              <a:buNone/>
            </a:pPr>
            <a:r>
              <a:rPr lang="de-DE" sz="2400" dirty="0">
                <a:solidFill>
                  <a:schemeClr val="bg1"/>
                </a:solidFill>
                <a:latin typeface="Arial Nova" panose="020B0504020202020204" pitchFamily="34" charset="0"/>
              </a:rPr>
              <a:t>Subject of a new PhD project at KIT, Germany (Michael Eigler, supervised by Prof. Jochen Kolb), funded by the German Research Council and supported by Bluejay Mining plc. </a:t>
            </a:r>
          </a:p>
        </p:txBody>
      </p:sp>
    </p:spTree>
    <p:extLst>
      <p:ext uri="{BB962C8B-B14F-4D97-AF65-F5344CB8AC3E}">
        <p14:creationId xmlns:p14="http://schemas.microsoft.com/office/powerpoint/2010/main" val="3629185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ountain with a body of water&#10;&#10;Description automatically generated">
            <a:extLst>
              <a:ext uri="{FF2B5EF4-FFF2-40B4-BE49-F238E27FC236}">
                <a16:creationId xmlns:a16="http://schemas.microsoft.com/office/drawing/2014/main" id="{95DF6819-5ABD-245C-2A8D-BE87555994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8" name="TextBox 7">
            <a:extLst>
              <a:ext uri="{FF2B5EF4-FFF2-40B4-BE49-F238E27FC236}">
                <a16:creationId xmlns:a16="http://schemas.microsoft.com/office/drawing/2014/main" id="{D4A32554-9E5F-05CF-CCEB-7EAC0BF6173F}"/>
              </a:ext>
            </a:extLst>
          </p:cNvPr>
          <p:cNvSpPr txBox="1"/>
          <p:nvPr/>
        </p:nvSpPr>
        <p:spPr>
          <a:xfrm>
            <a:off x="1316335" y="180871"/>
            <a:ext cx="9596176" cy="707886"/>
          </a:xfrm>
          <a:prstGeom prst="rect">
            <a:avLst/>
          </a:prstGeom>
          <a:noFill/>
        </p:spPr>
        <p:txBody>
          <a:bodyPr wrap="square" rtlCol="0">
            <a:spAutoFit/>
          </a:bodyPr>
          <a:lstStyle/>
          <a:p>
            <a:r>
              <a:rPr lang="en-GB" sz="2000" dirty="0"/>
              <a:t>Extreme topography/excellent exposure – makes fieldwork difficult but lends itself to mapping by 3D photogrammetry and hyperspectral scanning…. </a:t>
            </a:r>
          </a:p>
        </p:txBody>
      </p:sp>
    </p:spTree>
    <p:extLst>
      <p:ext uri="{BB962C8B-B14F-4D97-AF65-F5344CB8AC3E}">
        <p14:creationId xmlns:p14="http://schemas.microsoft.com/office/powerpoint/2010/main" val="1207690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6B3ABA-5460-8D76-8F54-34FDDE473AC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2856" y="69184"/>
            <a:ext cx="3378861" cy="6719630"/>
          </a:xfrm>
          <a:prstGeom prst="rect">
            <a:avLst/>
          </a:prstGeom>
        </p:spPr>
      </p:pic>
      <p:sp>
        <p:nvSpPr>
          <p:cNvPr id="8" name="TextBox 7">
            <a:extLst>
              <a:ext uri="{FF2B5EF4-FFF2-40B4-BE49-F238E27FC236}">
                <a16:creationId xmlns:a16="http://schemas.microsoft.com/office/drawing/2014/main" id="{B289C9BF-3D4E-7479-FD4A-FBFD2F626E42}"/>
              </a:ext>
            </a:extLst>
          </p:cNvPr>
          <p:cNvSpPr txBox="1"/>
          <p:nvPr/>
        </p:nvSpPr>
        <p:spPr>
          <a:xfrm rot="16200000">
            <a:off x="-1147676" y="4804939"/>
            <a:ext cx="3148619" cy="461665"/>
          </a:xfrm>
          <a:prstGeom prst="rect">
            <a:avLst/>
          </a:prstGeom>
          <a:noFill/>
        </p:spPr>
        <p:txBody>
          <a:bodyPr wrap="none" rtlCol="0">
            <a:spAutoFit/>
          </a:bodyPr>
          <a:lstStyle/>
          <a:p>
            <a:r>
              <a:rPr lang="en-GB" sz="1600" dirty="0">
                <a:solidFill>
                  <a:schemeClr val="bg1"/>
                </a:solidFill>
                <a:latin typeface="Arial Nova" panose="020B0504020202020204" pitchFamily="34" charset="0"/>
              </a:rPr>
              <a:t>U.S. Critical Minerals List, 2022 </a:t>
            </a:r>
          </a:p>
          <a:p>
            <a:r>
              <a:rPr lang="en-GB" sz="700" dirty="0">
                <a:solidFill>
                  <a:schemeClr val="bg1"/>
                </a:solidFill>
                <a:latin typeface="Arial Nova" panose="020B0504020202020204" pitchFamily="34" charset="0"/>
              </a:rPr>
              <a:t>(figure from: Visual Capitalist)</a:t>
            </a:r>
            <a:endParaRPr lang="en-GB" sz="1600" dirty="0">
              <a:solidFill>
                <a:schemeClr val="bg1"/>
              </a:solidFill>
              <a:latin typeface="Arial Nova" panose="020B0504020202020204" pitchFamily="34" charset="0"/>
            </a:endParaRPr>
          </a:p>
        </p:txBody>
      </p:sp>
      <p:pic>
        <p:nvPicPr>
          <p:cNvPr id="12" name="Picture 11" descr="Diagram&#10;&#10;Description automatically generated">
            <a:extLst>
              <a:ext uri="{FF2B5EF4-FFF2-40B4-BE49-F238E27FC236}">
                <a16:creationId xmlns:a16="http://schemas.microsoft.com/office/drawing/2014/main" id="{9E6B3712-EAFE-CA33-8D8A-B0510465B2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80891" y="2442528"/>
            <a:ext cx="6042707" cy="4202104"/>
          </a:xfrm>
          <a:prstGeom prst="rect">
            <a:avLst/>
          </a:prstGeom>
        </p:spPr>
      </p:pic>
      <p:sp>
        <p:nvSpPr>
          <p:cNvPr id="13" name="TextBox 12">
            <a:extLst>
              <a:ext uri="{FF2B5EF4-FFF2-40B4-BE49-F238E27FC236}">
                <a16:creationId xmlns:a16="http://schemas.microsoft.com/office/drawing/2014/main" id="{C072A30F-1437-798D-38D3-3E9F86510A1D}"/>
              </a:ext>
            </a:extLst>
          </p:cNvPr>
          <p:cNvSpPr txBox="1"/>
          <p:nvPr/>
        </p:nvSpPr>
        <p:spPr>
          <a:xfrm rot="16200000">
            <a:off x="3353049" y="4695220"/>
            <a:ext cx="3437159" cy="461665"/>
          </a:xfrm>
          <a:prstGeom prst="rect">
            <a:avLst/>
          </a:prstGeom>
          <a:noFill/>
        </p:spPr>
        <p:txBody>
          <a:bodyPr wrap="none" rtlCol="0">
            <a:spAutoFit/>
          </a:bodyPr>
          <a:lstStyle/>
          <a:p>
            <a:r>
              <a:rPr lang="en-GB" sz="1600" dirty="0">
                <a:solidFill>
                  <a:schemeClr val="bg1"/>
                </a:solidFill>
                <a:latin typeface="Arial Nova" panose="020B0504020202020204" pitchFamily="34" charset="0"/>
              </a:rPr>
              <a:t>Canada Critical Minerals List, 2021 </a:t>
            </a:r>
          </a:p>
          <a:p>
            <a:r>
              <a:rPr lang="en-GB" sz="700" dirty="0">
                <a:solidFill>
                  <a:schemeClr val="bg1"/>
                </a:solidFill>
                <a:latin typeface="Arial Nova" panose="020B0504020202020204" pitchFamily="34" charset="0"/>
              </a:rPr>
              <a:t>(figure from: The Canadian Critical Minerals Strategy report)</a:t>
            </a:r>
            <a:endParaRPr lang="en-GB" sz="1600" dirty="0">
              <a:solidFill>
                <a:schemeClr val="bg1"/>
              </a:solidFill>
              <a:latin typeface="Arial Nova" panose="020B0504020202020204" pitchFamily="34" charset="0"/>
            </a:endParaRPr>
          </a:p>
        </p:txBody>
      </p:sp>
      <p:sp>
        <p:nvSpPr>
          <p:cNvPr id="15" name="TextBox 14">
            <a:extLst>
              <a:ext uri="{FF2B5EF4-FFF2-40B4-BE49-F238E27FC236}">
                <a16:creationId xmlns:a16="http://schemas.microsoft.com/office/drawing/2014/main" id="{A3BAE982-77AD-992E-6C14-A35286425B27}"/>
              </a:ext>
            </a:extLst>
          </p:cNvPr>
          <p:cNvSpPr txBox="1"/>
          <p:nvPr/>
        </p:nvSpPr>
        <p:spPr>
          <a:xfrm>
            <a:off x="4347940" y="753894"/>
            <a:ext cx="7584690" cy="1461939"/>
          </a:xfrm>
          <a:prstGeom prst="rect">
            <a:avLst/>
          </a:prstGeom>
          <a:noFill/>
        </p:spPr>
        <p:txBody>
          <a:bodyPr wrap="square" rtlCol="0">
            <a:spAutoFit/>
          </a:bodyPr>
          <a:lstStyle/>
          <a:p>
            <a:pPr marL="285750" indent="-285750" algn="just">
              <a:spcBef>
                <a:spcPts val="600"/>
              </a:spcBef>
              <a:buFont typeface="Wingdings" panose="05000000000000000000" pitchFamily="2" charset="2"/>
              <a:buChar char="§"/>
            </a:pPr>
            <a:r>
              <a:rPr lang="en-GB" sz="1400" b="1" dirty="0">
                <a:solidFill>
                  <a:schemeClr val="bg1"/>
                </a:solidFill>
                <a:latin typeface="Arial Nova" panose="020B0504020202020204" pitchFamily="34" charset="0"/>
              </a:rPr>
              <a:t>Zinc</a:t>
            </a:r>
            <a:r>
              <a:rPr lang="en-GB" sz="1400" dirty="0">
                <a:solidFill>
                  <a:schemeClr val="bg1"/>
                </a:solidFill>
                <a:latin typeface="Arial Nova" panose="020B0504020202020204" pitchFamily="34" charset="0"/>
              </a:rPr>
              <a:t> for the first time included in both the US and Canada’s most recent Critical Minerals Lists (minerals deemed essential to their economies and national security, whilst also facing significant supply risk). </a:t>
            </a:r>
          </a:p>
          <a:p>
            <a:pPr marL="285750" indent="-285750" algn="just">
              <a:spcBef>
                <a:spcPts val="600"/>
              </a:spcBef>
              <a:buFont typeface="Wingdings" panose="05000000000000000000" pitchFamily="2" charset="2"/>
              <a:buChar char="§"/>
            </a:pPr>
            <a:r>
              <a:rPr lang="en-GB" sz="1400" b="1" dirty="0">
                <a:solidFill>
                  <a:schemeClr val="bg1"/>
                </a:solidFill>
                <a:latin typeface="Arial Nova" panose="020B0504020202020204" pitchFamily="34" charset="0"/>
              </a:rPr>
              <a:t>Germanium</a:t>
            </a:r>
            <a:r>
              <a:rPr lang="en-GB" sz="1400" dirty="0">
                <a:solidFill>
                  <a:schemeClr val="bg1"/>
                </a:solidFill>
                <a:latin typeface="Arial Nova" panose="020B0504020202020204" pitchFamily="34" charset="0"/>
              </a:rPr>
              <a:t> is also considered a critical mineral by the US, Canada, UK and EU. Recent mineralogical work for the Karrat Group indicates a previously unrecognised potential for germanium associated with the Zn-Pb-Ag mineralisation. </a:t>
            </a:r>
          </a:p>
        </p:txBody>
      </p:sp>
      <p:sp>
        <p:nvSpPr>
          <p:cNvPr id="18" name="Title 1">
            <a:extLst>
              <a:ext uri="{FF2B5EF4-FFF2-40B4-BE49-F238E27FC236}">
                <a16:creationId xmlns:a16="http://schemas.microsoft.com/office/drawing/2014/main" id="{26CFF21B-00D5-8B20-BA4B-F608CCA21E06}"/>
              </a:ext>
            </a:extLst>
          </p:cNvPr>
          <p:cNvSpPr>
            <a:spLocks noGrp="1"/>
          </p:cNvSpPr>
          <p:nvPr>
            <p:ph type="title"/>
          </p:nvPr>
        </p:nvSpPr>
        <p:spPr>
          <a:xfrm>
            <a:off x="4347940" y="198506"/>
            <a:ext cx="7584690" cy="509992"/>
          </a:xfrm>
        </p:spPr>
        <p:txBody>
          <a:bodyPr>
            <a:normAutofit/>
          </a:bodyPr>
          <a:lstStyle/>
          <a:p>
            <a:r>
              <a:rPr lang="en-GB" sz="2400" b="1" dirty="0">
                <a:solidFill>
                  <a:schemeClr val="bg1"/>
                </a:solidFill>
                <a:latin typeface="Arial Nova" panose="020B0504020202020204" pitchFamily="34" charset="0"/>
              </a:rPr>
              <a:t>Increasing recognition of zinc as a critical metal</a:t>
            </a:r>
          </a:p>
        </p:txBody>
      </p:sp>
    </p:spTree>
    <p:extLst>
      <p:ext uri="{BB962C8B-B14F-4D97-AF65-F5344CB8AC3E}">
        <p14:creationId xmlns:p14="http://schemas.microsoft.com/office/powerpoint/2010/main" val="17156033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ountain with a body of water&#10;&#10;Description automatically generated">
            <a:extLst>
              <a:ext uri="{FF2B5EF4-FFF2-40B4-BE49-F238E27FC236}">
                <a16:creationId xmlns:a16="http://schemas.microsoft.com/office/drawing/2014/main" id="{95DF6819-5ABD-245C-2A8D-BE87555994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
        <p:nvSpPr>
          <p:cNvPr id="8" name="TextBox 7">
            <a:extLst>
              <a:ext uri="{FF2B5EF4-FFF2-40B4-BE49-F238E27FC236}">
                <a16:creationId xmlns:a16="http://schemas.microsoft.com/office/drawing/2014/main" id="{D4A32554-9E5F-05CF-CCEB-7EAC0BF6173F}"/>
              </a:ext>
            </a:extLst>
          </p:cNvPr>
          <p:cNvSpPr txBox="1"/>
          <p:nvPr/>
        </p:nvSpPr>
        <p:spPr>
          <a:xfrm>
            <a:off x="1316335" y="180871"/>
            <a:ext cx="9596176" cy="1323439"/>
          </a:xfrm>
          <a:prstGeom prst="rect">
            <a:avLst/>
          </a:prstGeom>
          <a:noFill/>
        </p:spPr>
        <p:txBody>
          <a:bodyPr wrap="square" rtlCol="0">
            <a:spAutoFit/>
          </a:bodyPr>
          <a:lstStyle/>
          <a:p>
            <a:r>
              <a:rPr lang="en-GB" sz="2000" dirty="0"/>
              <a:t>World-class photogrammetry laboratory at the Geological Survey of Denmark and Greenland. Public funded oblique photograph collection from land, boat and helicopter (allows us to measure structures with centimetre accuracy in inaccessible areas) </a:t>
            </a:r>
          </a:p>
        </p:txBody>
      </p:sp>
      <p:pic>
        <p:nvPicPr>
          <p:cNvPr id="3" name="Picture 2" descr="A person using a computer&#10;&#10;Description automatically generated">
            <a:extLst>
              <a:ext uri="{FF2B5EF4-FFF2-40B4-BE49-F238E27FC236}">
                <a16:creationId xmlns:a16="http://schemas.microsoft.com/office/drawing/2014/main" id="{EEE9076F-B57D-7371-9895-500C01679F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07009" y="1685181"/>
            <a:ext cx="9577982" cy="3810868"/>
          </a:xfrm>
          <a:prstGeom prst="rect">
            <a:avLst/>
          </a:prstGeom>
          <a:ln w="38100">
            <a:solidFill>
              <a:schemeClr val="bg1"/>
            </a:solidFill>
          </a:ln>
        </p:spPr>
      </p:pic>
    </p:spTree>
    <p:extLst>
      <p:ext uri="{BB962C8B-B14F-4D97-AF65-F5344CB8AC3E}">
        <p14:creationId xmlns:p14="http://schemas.microsoft.com/office/powerpoint/2010/main" val="2896067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89EC77B-C3C9-E612-608D-19B23DEC9FE7}"/>
              </a:ext>
            </a:extLst>
          </p:cNvPr>
          <p:cNvSpPr txBox="1"/>
          <p:nvPr/>
        </p:nvSpPr>
        <p:spPr>
          <a:xfrm rot="16200000">
            <a:off x="9578808" y="3116004"/>
            <a:ext cx="4770088" cy="307777"/>
          </a:xfrm>
          <a:prstGeom prst="rect">
            <a:avLst/>
          </a:prstGeom>
          <a:noFill/>
        </p:spPr>
        <p:txBody>
          <a:bodyPr wrap="none" rtlCol="0">
            <a:spAutoFit/>
          </a:bodyPr>
          <a:lstStyle/>
          <a:p>
            <a:r>
              <a:rPr lang="en-GB" sz="1400" dirty="0">
                <a:solidFill>
                  <a:schemeClr val="bg1"/>
                </a:solidFill>
                <a:latin typeface="Arial Nova" panose="020B0504020202020204" pitchFamily="34" charset="0"/>
              </a:rPr>
              <a:t>Figure from: </a:t>
            </a:r>
            <a:r>
              <a:rPr lang="it-IT" sz="1400" dirty="0">
                <a:solidFill>
                  <a:schemeClr val="bg1"/>
                </a:solidFill>
                <a:latin typeface="Arial Nova" panose="020B0504020202020204" pitchFamily="34" charset="0"/>
              </a:rPr>
              <a:t>Guarnieri and Baker, 2022, J. Structural Geol.</a:t>
            </a:r>
            <a:endParaRPr lang="en-GB" sz="1400" dirty="0">
              <a:solidFill>
                <a:schemeClr val="bg1"/>
              </a:solidFill>
              <a:latin typeface="Arial Nova" panose="020B0504020202020204" pitchFamily="34" charset="0"/>
            </a:endParaRPr>
          </a:p>
        </p:txBody>
      </p:sp>
      <p:pic>
        <p:nvPicPr>
          <p:cNvPr id="4" name="Picture 3">
            <a:extLst>
              <a:ext uri="{FF2B5EF4-FFF2-40B4-BE49-F238E27FC236}">
                <a16:creationId xmlns:a16="http://schemas.microsoft.com/office/drawing/2014/main" id="{6C1BFA68-CDF1-1CD9-692F-6762F5F71C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6759" y="330104"/>
            <a:ext cx="7359074" cy="5268060"/>
          </a:xfrm>
          <a:prstGeom prst="rect">
            <a:avLst/>
          </a:prstGeom>
        </p:spPr>
      </p:pic>
      <p:sp>
        <p:nvSpPr>
          <p:cNvPr id="13" name="TextBox 12">
            <a:extLst>
              <a:ext uri="{FF2B5EF4-FFF2-40B4-BE49-F238E27FC236}">
                <a16:creationId xmlns:a16="http://schemas.microsoft.com/office/drawing/2014/main" id="{210FE92D-320C-CA6C-7E73-AE2B5C7C975C}"/>
              </a:ext>
            </a:extLst>
          </p:cNvPr>
          <p:cNvSpPr txBox="1"/>
          <p:nvPr/>
        </p:nvSpPr>
        <p:spPr>
          <a:xfrm rot="16200000">
            <a:off x="6748010" y="3699337"/>
            <a:ext cx="3603422" cy="307777"/>
          </a:xfrm>
          <a:prstGeom prst="rect">
            <a:avLst/>
          </a:prstGeom>
          <a:noFill/>
        </p:spPr>
        <p:txBody>
          <a:bodyPr wrap="none" rtlCol="0">
            <a:spAutoFit/>
          </a:bodyPr>
          <a:lstStyle/>
          <a:p>
            <a:r>
              <a:rPr lang="en-GB" sz="1400" dirty="0">
                <a:solidFill>
                  <a:schemeClr val="bg1"/>
                </a:solidFill>
                <a:latin typeface="Arial Nova" panose="020B0504020202020204" pitchFamily="34" charset="0"/>
              </a:rPr>
              <a:t>Figure from: Guarnieri et al., 2022, Minerals</a:t>
            </a:r>
          </a:p>
        </p:txBody>
      </p:sp>
      <p:pic>
        <p:nvPicPr>
          <p:cNvPr id="15" name="Picture 14">
            <a:extLst>
              <a:ext uri="{FF2B5EF4-FFF2-40B4-BE49-F238E27FC236}">
                <a16:creationId xmlns:a16="http://schemas.microsoft.com/office/drawing/2014/main" id="{465C2119-325D-CE00-9B53-29B8B05DD6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51499" y="330104"/>
            <a:ext cx="3058463" cy="5268060"/>
          </a:xfrm>
          <a:prstGeom prst="rect">
            <a:avLst/>
          </a:prstGeom>
        </p:spPr>
      </p:pic>
      <p:sp>
        <p:nvSpPr>
          <p:cNvPr id="2" name="TextBox 1">
            <a:extLst>
              <a:ext uri="{FF2B5EF4-FFF2-40B4-BE49-F238E27FC236}">
                <a16:creationId xmlns:a16="http://schemas.microsoft.com/office/drawing/2014/main" id="{BF48DE63-32FF-81F6-9AFD-D8D04E17DFF3}"/>
              </a:ext>
            </a:extLst>
          </p:cNvPr>
          <p:cNvSpPr txBox="1"/>
          <p:nvPr/>
        </p:nvSpPr>
        <p:spPr>
          <a:xfrm>
            <a:off x="1043458" y="5711709"/>
            <a:ext cx="7835936" cy="1077218"/>
          </a:xfrm>
          <a:prstGeom prst="rect">
            <a:avLst/>
          </a:prstGeom>
          <a:noFill/>
        </p:spPr>
        <p:txBody>
          <a:bodyPr wrap="square" rtlCol="0">
            <a:spAutoFit/>
          </a:bodyPr>
          <a:lstStyle/>
          <a:p>
            <a:pPr marL="285750" indent="-285750">
              <a:buFont typeface="Wingdings" panose="05000000000000000000" pitchFamily="2" charset="2"/>
              <a:buChar char="§"/>
            </a:pPr>
            <a:r>
              <a:rPr lang="en-GB" sz="1600" dirty="0">
                <a:solidFill>
                  <a:schemeClr val="bg1"/>
                </a:solidFill>
                <a:latin typeface="Arial Nova" panose="020B0504020202020204" pitchFamily="34" charset="0"/>
              </a:rPr>
              <a:t>Recent detailed photogrammetry, hyperspectral and structural work has dramatically improved the understanding of the Black Angel Deposit (esp. the stratigraphic and structural controls) on the mineralisation. Data incorporated into a recent industry-funded postdoctoral project at </a:t>
            </a:r>
            <a:r>
              <a:rPr lang="en-GB" sz="1600" dirty="0" err="1">
                <a:solidFill>
                  <a:schemeClr val="bg1"/>
                </a:solidFill>
                <a:latin typeface="Arial Nova" panose="020B0504020202020204" pitchFamily="34" charset="0"/>
              </a:rPr>
              <a:t>iCRAG</a:t>
            </a:r>
            <a:r>
              <a:rPr lang="en-GB" sz="1600" dirty="0">
                <a:solidFill>
                  <a:schemeClr val="bg1"/>
                </a:solidFill>
                <a:latin typeface="Arial Nova" panose="020B0504020202020204" pitchFamily="34" charset="0"/>
              </a:rPr>
              <a:t> (</a:t>
            </a:r>
            <a:r>
              <a:rPr lang="en-GB" sz="1600" b="1" dirty="0">
                <a:solidFill>
                  <a:schemeClr val="bg1"/>
                </a:solidFill>
                <a:latin typeface="Arial Nova" panose="020B0504020202020204" pitchFamily="34" charset="0"/>
              </a:rPr>
              <a:t>Dr Phil Rieger</a:t>
            </a:r>
            <a:r>
              <a:rPr lang="en-GB" sz="1600" dirty="0">
                <a:solidFill>
                  <a:schemeClr val="bg1"/>
                </a:solidFill>
                <a:latin typeface="Arial Nova" panose="020B0504020202020204" pitchFamily="34" charset="0"/>
              </a:rPr>
              <a:t>) </a:t>
            </a:r>
          </a:p>
        </p:txBody>
      </p:sp>
      <p:sp>
        <p:nvSpPr>
          <p:cNvPr id="6" name="Rectangle 5">
            <a:extLst>
              <a:ext uri="{FF2B5EF4-FFF2-40B4-BE49-F238E27FC236}">
                <a16:creationId xmlns:a16="http://schemas.microsoft.com/office/drawing/2014/main" id="{942450C2-74FB-3BE2-D926-24D95F2FE7F3}"/>
              </a:ext>
            </a:extLst>
          </p:cNvPr>
          <p:cNvSpPr/>
          <p:nvPr/>
        </p:nvSpPr>
        <p:spPr>
          <a:xfrm>
            <a:off x="79915" y="46048"/>
            <a:ext cx="677577" cy="6742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A32D68BA-9C46-ED05-018C-0B3C9B99D2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270343" y="5732891"/>
            <a:ext cx="1378091" cy="539350"/>
          </a:xfrm>
          <a:prstGeom prst="rect">
            <a:avLst/>
          </a:prstGeom>
        </p:spPr>
      </p:pic>
      <p:sp>
        <p:nvSpPr>
          <p:cNvPr id="8" name="Title 1">
            <a:extLst>
              <a:ext uri="{FF2B5EF4-FFF2-40B4-BE49-F238E27FC236}">
                <a16:creationId xmlns:a16="http://schemas.microsoft.com/office/drawing/2014/main" id="{A3F84E53-8ADB-A13E-0831-4C81858BA492}"/>
              </a:ext>
            </a:extLst>
          </p:cNvPr>
          <p:cNvSpPr txBox="1">
            <a:spLocks/>
          </p:cNvSpPr>
          <p:nvPr/>
        </p:nvSpPr>
        <p:spPr>
          <a:xfrm rot="16200000">
            <a:off x="-2282352" y="2550150"/>
            <a:ext cx="5685098" cy="79579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2400" b="1" dirty="0">
                <a:solidFill>
                  <a:srgbClr val="242650"/>
                </a:solidFill>
                <a:latin typeface="Arial Nova" panose="020B0504020202020204" pitchFamily="34" charset="0"/>
              </a:rPr>
              <a:t>Black Angel Mine: 3D Geology</a:t>
            </a:r>
          </a:p>
        </p:txBody>
      </p:sp>
      <p:pic>
        <p:nvPicPr>
          <p:cNvPr id="10" name="Picture 9" descr="A logo for a scientific research centre&#10;&#10;Description automatically generated">
            <a:extLst>
              <a:ext uri="{FF2B5EF4-FFF2-40B4-BE49-F238E27FC236}">
                <a16:creationId xmlns:a16="http://schemas.microsoft.com/office/drawing/2014/main" id="{1CA419BF-5D18-2DB0-E901-04D5214F347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386961" y="5801420"/>
            <a:ext cx="1536560" cy="830997"/>
          </a:xfrm>
          <a:prstGeom prst="rect">
            <a:avLst/>
          </a:prstGeom>
        </p:spPr>
      </p:pic>
      <p:pic>
        <p:nvPicPr>
          <p:cNvPr id="14" name="Picture 13" descr="A logo with a circle and a circle with a circle and a circle with a circle with a circle with a circle with a circle with a circle with a circle with a circle with a circle with&#10;&#10;Description automatically generated">
            <a:extLst>
              <a:ext uri="{FF2B5EF4-FFF2-40B4-BE49-F238E27FC236}">
                <a16:creationId xmlns:a16="http://schemas.microsoft.com/office/drawing/2014/main" id="{6563888D-9FE6-DF92-BE98-5F6DD0F8010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96829" y="5724967"/>
            <a:ext cx="983901" cy="983901"/>
          </a:xfrm>
          <a:prstGeom prst="rect">
            <a:avLst/>
          </a:prstGeom>
        </p:spPr>
      </p:pic>
    </p:spTree>
    <p:extLst>
      <p:ext uri="{BB962C8B-B14F-4D97-AF65-F5344CB8AC3E}">
        <p14:creationId xmlns:p14="http://schemas.microsoft.com/office/powerpoint/2010/main" val="9898912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38BAEF-57D8-DB04-96B9-C8DAE26FDE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9685" y="138780"/>
            <a:ext cx="11041171" cy="6211108"/>
          </a:xfrm>
          <a:prstGeom prst="rect">
            <a:avLst/>
          </a:prstGeom>
        </p:spPr>
      </p:pic>
      <p:sp>
        <p:nvSpPr>
          <p:cNvPr id="6" name="TextBox 5">
            <a:extLst>
              <a:ext uri="{FF2B5EF4-FFF2-40B4-BE49-F238E27FC236}">
                <a16:creationId xmlns:a16="http://schemas.microsoft.com/office/drawing/2014/main" id="{155FB333-9E3C-FD5A-5EA9-967EF7C4DE17}"/>
              </a:ext>
            </a:extLst>
          </p:cNvPr>
          <p:cNvSpPr txBox="1"/>
          <p:nvPr/>
        </p:nvSpPr>
        <p:spPr>
          <a:xfrm>
            <a:off x="850900" y="6349888"/>
            <a:ext cx="6504794" cy="369332"/>
          </a:xfrm>
          <a:prstGeom prst="rect">
            <a:avLst/>
          </a:prstGeom>
          <a:noFill/>
        </p:spPr>
        <p:txBody>
          <a:bodyPr wrap="none" rtlCol="0">
            <a:spAutoFit/>
          </a:bodyPr>
          <a:lstStyle/>
          <a:p>
            <a:r>
              <a:rPr lang="en-GB" dirty="0">
                <a:solidFill>
                  <a:schemeClr val="bg1"/>
                </a:solidFill>
              </a:rPr>
              <a:t>Slide from: Philip Rieger, John </a:t>
            </a:r>
            <a:r>
              <a:rPr lang="en-GB" dirty="0" err="1">
                <a:solidFill>
                  <a:schemeClr val="bg1"/>
                </a:solidFill>
              </a:rPr>
              <a:t>Güven</a:t>
            </a:r>
            <a:r>
              <a:rPr lang="en-GB" dirty="0">
                <a:solidFill>
                  <a:schemeClr val="bg1"/>
                </a:solidFill>
              </a:rPr>
              <a:t>, and Koen Torremans. </a:t>
            </a:r>
          </a:p>
        </p:txBody>
      </p:sp>
    </p:spTree>
    <p:extLst>
      <p:ext uri="{BB962C8B-B14F-4D97-AF65-F5344CB8AC3E}">
        <p14:creationId xmlns:p14="http://schemas.microsoft.com/office/powerpoint/2010/main" val="5180772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7C727F-EF3E-6A2F-EEBA-D24F115F13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536" y="679163"/>
            <a:ext cx="11822927" cy="5670725"/>
          </a:xfrm>
          <a:prstGeom prst="rect">
            <a:avLst/>
          </a:prstGeom>
        </p:spPr>
      </p:pic>
      <p:sp>
        <p:nvSpPr>
          <p:cNvPr id="8" name="TextBox 7">
            <a:extLst>
              <a:ext uri="{FF2B5EF4-FFF2-40B4-BE49-F238E27FC236}">
                <a16:creationId xmlns:a16="http://schemas.microsoft.com/office/drawing/2014/main" id="{435218F2-287D-EC86-1890-62E1DEDA4B07}"/>
              </a:ext>
            </a:extLst>
          </p:cNvPr>
          <p:cNvSpPr txBox="1"/>
          <p:nvPr/>
        </p:nvSpPr>
        <p:spPr>
          <a:xfrm>
            <a:off x="850900" y="6349888"/>
            <a:ext cx="6504794" cy="369332"/>
          </a:xfrm>
          <a:prstGeom prst="rect">
            <a:avLst/>
          </a:prstGeom>
          <a:noFill/>
        </p:spPr>
        <p:txBody>
          <a:bodyPr wrap="none" rtlCol="0">
            <a:spAutoFit/>
          </a:bodyPr>
          <a:lstStyle/>
          <a:p>
            <a:r>
              <a:rPr lang="en-GB" dirty="0">
                <a:solidFill>
                  <a:schemeClr val="bg1"/>
                </a:solidFill>
              </a:rPr>
              <a:t>Slide from: Philip Rieger, John </a:t>
            </a:r>
            <a:r>
              <a:rPr lang="en-GB" dirty="0" err="1">
                <a:solidFill>
                  <a:schemeClr val="bg1"/>
                </a:solidFill>
              </a:rPr>
              <a:t>Güven</a:t>
            </a:r>
            <a:r>
              <a:rPr lang="en-GB" dirty="0">
                <a:solidFill>
                  <a:schemeClr val="bg1"/>
                </a:solidFill>
              </a:rPr>
              <a:t>, and Koen Torremans. </a:t>
            </a:r>
          </a:p>
        </p:txBody>
      </p:sp>
    </p:spTree>
    <p:extLst>
      <p:ext uri="{BB962C8B-B14F-4D97-AF65-F5344CB8AC3E}">
        <p14:creationId xmlns:p14="http://schemas.microsoft.com/office/powerpoint/2010/main" val="9276423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A80274-A9D1-035F-C8ED-B6A52142B997}"/>
              </a:ext>
            </a:extLst>
          </p:cNvPr>
          <p:cNvPicPr>
            <a:picLocks noChangeAspect="1"/>
          </p:cNvPicPr>
          <p:nvPr/>
        </p:nvPicPr>
        <p:blipFill>
          <a:blip r:embed="rId2"/>
          <a:stretch>
            <a:fillRect/>
          </a:stretch>
        </p:blipFill>
        <p:spPr>
          <a:xfrm>
            <a:off x="505955" y="138780"/>
            <a:ext cx="11180090" cy="6277238"/>
          </a:xfrm>
          <a:prstGeom prst="rect">
            <a:avLst/>
          </a:prstGeom>
        </p:spPr>
      </p:pic>
      <p:sp>
        <p:nvSpPr>
          <p:cNvPr id="2" name="TextBox 1">
            <a:extLst>
              <a:ext uri="{FF2B5EF4-FFF2-40B4-BE49-F238E27FC236}">
                <a16:creationId xmlns:a16="http://schemas.microsoft.com/office/drawing/2014/main" id="{3B640F93-4562-8168-5999-DA673F4B442E}"/>
              </a:ext>
            </a:extLst>
          </p:cNvPr>
          <p:cNvSpPr txBox="1"/>
          <p:nvPr/>
        </p:nvSpPr>
        <p:spPr>
          <a:xfrm>
            <a:off x="505955" y="6391538"/>
            <a:ext cx="6504794" cy="369332"/>
          </a:xfrm>
          <a:prstGeom prst="rect">
            <a:avLst/>
          </a:prstGeom>
          <a:noFill/>
        </p:spPr>
        <p:txBody>
          <a:bodyPr wrap="none" rtlCol="0">
            <a:spAutoFit/>
          </a:bodyPr>
          <a:lstStyle/>
          <a:p>
            <a:r>
              <a:rPr lang="en-GB" dirty="0">
                <a:solidFill>
                  <a:schemeClr val="bg1"/>
                </a:solidFill>
              </a:rPr>
              <a:t>Slide from: Philip Rieger, John </a:t>
            </a:r>
            <a:r>
              <a:rPr lang="en-GB" dirty="0" err="1">
                <a:solidFill>
                  <a:schemeClr val="bg1"/>
                </a:solidFill>
              </a:rPr>
              <a:t>Güven</a:t>
            </a:r>
            <a:r>
              <a:rPr lang="en-GB" dirty="0">
                <a:solidFill>
                  <a:schemeClr val="bg1"/>
                </a:solidFill>
              </a:rPr>
              <a:t>, and Koen Torremans. </a:t>
            </a:r>
          </a:p>
        </p:txBody>
      </p:sp>
    </p:spTree>
    <p:extLst>
      <p:ext uri="{BB962C8B-B14F-4D97-AF65-F5344CB8AC3E}">
        <p14:creationId xmlns:p14="http://schemas.microsoft.com/office/powerpoint/2010/main" val="5656853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5B1A37-A0F1-9759-A132-E4D26D815B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79130" y="645220"/>
            <a:ext cx="7650569" cy="5072294"/>
          </a:xfrm>
          <a:prstGeom prst="rect">
            <a:avLst/>
          </a:prstGeom>
        </p:spPr>
      </p:pic>
      <p:sp>
        <p:nvSpPr>
          <p:cNvPr id="2" name="Rectangle 1">
            <a:extLst>
              <a:ext uri="{FF2B5EF4-FFF2-40B4-BE49-F238E27FC236}">
                <a16:creationId xmlns:a16="http://schemas.microsoft.com/office/drawing/2014/main" id="{561987A9-7B11-1151-02F1-576643C886C9}"/>
              </a:ext>
            </a:extLst>
          </p:cNvPr>
          <p:cNvSpPr/>
          <p:nvPr/>
        </p:nvSpPr>
        <p:spPr>
          <a:xfrm>
            <a:off x="79915" y="46048"/>
            <a:ext cx="677577" cy="6742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15D7B1AB-5C43-FE38-8A02-14404696F2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70343" y="5732891"/>
            <a:ext cx="1378091" cy="539350"/>
          </a:xfrm>
          <a:prstGeom prst="rect">
            <a:avLst/>
          </a:prstGeom>
        </p:spPr>
      </p:pic>
      <p:sp>
        <p:nvSpPr>
          <p:cNvPr id="5" name="Title 1">
            <a:extLst>
              <a:ext uri="{FF2B5EF4-FFF2-40B4-BE49-F238E27FC236}">
                <a16:creationId xmlns:a16="http://schemas.microsoft.com/office/drawing/2014/main" id="{F98EC215-A5F8-D8CD-884A-3A8AB50C807E}"/>
              </a:ext>
            </a:extLst>
          </p:cNvPr>
          <p:cNvSpPr txBox="1">
            <a:spLocks/>
          </p:cNvSpPr>
          <p:nvPr/>
        </p:nvSpPr>
        <p:spPr>
          <a:xfrm rot="16200000">
            <a:off x="-2282352" y="2550150"/>
            <a:ext cx="5685098" cy="79579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2400" b="1" dirty="0">
                <a:solidFill>
                  <a:srgbClr val="242650"/>
                </a:solidFill>
                <a:latin typeface="Arial Nova" panose="020B0504020202020204" pitchFamily="34" charset="0"/>
              </a:rPr>
              <a:t>Black Angel: near mine potential</a:t>
            </a:r>
          </a:p>
        </p:txBody>
      </p:sp>
      <p:sp>
        <p:nvSpPr>
          <p:cNvPr id="6" name="TextBox 5">
            <a:extLst>
              <a:ext uri="{FF2B5EF4-FFF2-40B4-BE49-F238E27FC236}">
                <a16:creationId xmlns:a16="http://schemas.microsoft.com/office/drawing/2014/main" id="{35EB764A-E86B-8524-A5EB-CC585F273447}"/>
              </a:ext>
            </a:extLst>
          </p:cNvPr>
          <p:cNvSpPr txBox="1"/>
          <p:nvPr/>
        </p:nvSpPr>
        <p:spPr>
          <a:xfrm>
            <a:off x="842482" y="46048"/>
            <a:ext cx="3536648" cy="6986528"/>
          </a:xfrm>
          <a:prstGeom prst="rect">
            <a:avLst/>
          </a:prstGeom>
          <a:noFill/>
        </p:spPr>
        <p:txBody>
          <a:bodyPr wrap="square" rtlCol="0">
            <a:spAutoFit/>
          </a:bodyPr>
          <a:lstStyle/>
          <a:p>
            <a:pPr marL="285750" indent="-285750">
              <a:buFont typeface="Wingdings" panose="05000000000000000000" pitchFamily="2" charset="2"/>
              <a:buChar char="§"/>
            </a:pPr>
            <a:r>
              <a:rPr lang="en-GB" sz="1600" dirty="0">
                <a:solidFill>
                  <a:schemeClr val="bg1"/>
                </a:solidFill>
                <a:latin typeface="Arial Nova" panose="020B0504020202020204" pitchFamily="34" charset="0"/>
              </a:rPr>
              <a:t>More than 200 mineralised (Zn-Pb) showings in the near mine area, many of which have not been drill-tested.</a:t>
            </a:r>
          </a:p>
          <a:p>
            <a:pPr marL="285750" indent="-285750">
              <a:buFont typeface="Wingdings" panose="05000000000000000000" pitchFamily="2" charset="2"/>
              <a:buChar char="§"/>
            </a:pPr>
            <a:endParaRPr lang="en-GB" sz="16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600" dirty="0">
                <a:solidFill>
                  <a:schemeClr val="bg1"/>
                </a:solidFill>
                <a:latin typeface="Arial Nova" panose="020B0504020202020204" pitchFamily="34" charset="0"/>
              </a:rPr>
              <a:t>Resources defined at two satellite orebodies: Glacier Prospect (</a:t>
            </a:r>
            <a:r>
              <a:rPr lang="en-GB" sz="1600" b="1" dirty="0">
                <a:solidFill>
                  <a:schemeClr val="bg1"/>
                </a:solidFill>
                <a:latin typeface="Arial Nova" panose="020B0504020202020204" pitchFamily="34" charset="0"/>
              </a:rPr>
              <a:t>1.726 million tonnes @ 6.9 % Zn, 2.5 % Pb and 14.5 g/t Ag</a:t>
            </a:r>
            <a:r>
              <a:rPr lang="en-GB" sz="1600" dirty="0">
                <a:solidFill>
                  <a:schemeClr val="bg1"/>
                </a:solidFill>
                <a:latin typeface="Arial Nova" panose="020B0504020202020204" pitchFamily="34" charset="0"/>
              </a:rPr>
              <a:t>) and Ark prospect (</a:t>
            </a:r>
            <a:r>
              <a:rPr lang="en-GB" sz="1600" b="1" dirty="0">
                <a:solidFill>
                  <a:schemeClr val="bg1"/>
                </a:solidFill>
                <a:latin typeface="Arial Nova" panose="020B0504020202020204" pitchFamily="34" charset="0"/>
              </a:rPr>
              <a:t>0.492 million tonnes @ 4.73 % Zn, 2.2 % Pb and 20.5 g/t Ag</a:t>
            </a:r>
            <a:r>
              <a:rPr lang="en-GB" sz="1600" dirty="0">
                <a:solidFill>
                  <a:schemeClr val="bg1"/>
                </a:solidFill>
                <a:latin typeface="Arial Nova" panose="020B0504020202020204" pitchFamily="34" charset="0"/>
              </a:rPr>
              <a:t>). </a:t>
            </a:r>
          </a:p>
          <a:p>
            <a:pPr marL="285750" indent="-285750">
              <a:buFont typeface="Wingdings" panose="05000000000000000000" pitchFamily="2" charset="2"/>
              <a:buChar char="§"/>
            </a:pPr>
            <a:endParaRPr lang="en-GB" sz="16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600" dirty="0">
                <a:solidFill>
                  <a:schemeClr val="bg1"/>
                </a:solidFill>
                <a:latin typeface="Arial Nova" panose="020B0504020202020204" pitchFamily="34" charset="0"/>
              </a:rPr>
              <a:t>Drilling at the Glacier Prospect only to a maximum depth of 350 m. The steeply dipping, E-W orientated mineralised structure is open along strike to the west and down-dip. </a:t>
            </a:r>
          </a:p>
          <a:p>
            <a:pPr marL="285750" indent="-285750">
              <a:buFont typeface="Wingdings" panose="05000000000000000000" pitchFamily="2" charset="2"/>
              <a:buChar char="§"/>
            </a:pPr>
            <a:endParaRPr lang="en-GB" sz="16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600" b="1" dirty="0">
                <a:solidFill>
                  <a:schemeClr val="bg1"/>
                </a:solidFill>
                <a:latin typeface="Arial Nova" panose="020B0504020202020204" pitchFamily="34" charset="0"/>
              </a:rPr>
              <a:t>Airborne gravity (Air-FTG</a:t>
            </a:r>
            <a:r>
              <a:rPr lang="en-GB" sz="1600" b="1" baseline="30000" dirty="0">
                <a:solidFill>
                  <a:schemeClr val="bg1"/>
                </a:solidFill>
                <a:latin typeface="Arial Nova" panose="020B0504020202020204" pitchFamily="34" charset="0"/>
              </a:rPr>
              <a:t>®</a:t>
            </a:r>
            <a:r>
              <a:rPr lang="en-GB" sz="1600" b="1" dirty="0">
                <a:solidFill>
                  <a:schemeClr val="bg1"/>
                </a:solidFill>
                <a:latin typeface="Arial Nova" panose="020B0504020202020204" pitchFamily="34" charset="0"/>
              </a:rPr>
              <a:t>) survey flown by Bell </a:t>
            </a:r>
            <a:r>
              <a:rPr lang="en-GB" sz="1600" b="1" dirty="0" err="1">
                <a:solidFill>
                  <a:schemeClr val="bg1"/>
                </a:solidFill>
                <a:latin typeface="Arial Nova" panose="020B0504020202020204" pitchFamily="34" charset="0"/>
              </a:rPr>
              <a:t>Geospace</a:t>
            </a:r>
            <a:r>
              <a:rPr lang="en-GB" sz="1600" b="1" dirty="0">
                <a:solidFill>
                  <a:schemeClr val="bg1"/>
                </a:solidFill>
                <a:latin typeface="Arial Nova" panose="020B0504020202020204" pitchFamily="34" charset="0"/>
              </a:rPr>
              <a:t> in 2014</a:t>
            </a:r>
            <a:r>
              <a:rPr lang="en-GB" sz="1600" dirty="0">
                <a:solidFill>
                  <a:schemeClr val="bg1"/>
                </a:solidFill>
                <a:latin typeface="Arial Nova" panose="020B0504020202020204" pitchFamily="34" charset="0"/>
              </a:rPr>
              <a:t>. 3D inversion of the has identified several significant gravity anomalies that have not yet been drill-tested – including under the inland ice. </a:t>
            </a:r>
          </a:p>
        </p:txBody>
      </p:sp>
    </p:spTree>
    <p:extLst>
      <p:ext uri="{BB962C8B-B14F-4D97-AF65-F5344CB8AC3E}">
        <p14:creationId xmlns:p14="http://schemas.microsoft.com/office/powerpoint/2010/main" val="30968183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016FB0-A8A0-65A1-ACF9-4BDDBC3707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2253" y="291846"/>
            <a:ext cx="11890435" cy="6413754"/>
          </a:xfrm>
          <a:prstGeom prst="rect">
            <a:avLst/>
          </a:prstGeom>
        </p:spPr>
      </p:pic>
    </p:spTree>
    <p:extLst>
      <p:ext uri="{BB962C8B-B14F-4D97-AF65-F5344CB8AC3E}">
        <p14:creationId xmlns:p14="http://schemas.microsoft.com/office/powerpoint/2010/main" val="16488628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73414B-D785-2479-70FB-A3F5E20B7CA2}"/>
              </a:ext>
            </a:extLst>
          </p:cNvPr>
          <p:cNvSpPr txBox="1"/>
          <p:nvPr/>
        </p:nvSpPr>
        <p:spPr>
          <a:xfrm>
            <a:off x="841735" y="222290"/>
            <a:ext cx="2924176" cy="6494085"/>
          </a:xfrm>
          <a:prstGeom prst="rect">
            <a:avLst/>
          </a:prstGeom>
          <a:noFill/>
        </p:spPr>
        <p:txBody>
          <a:bodyPr wrap="square" rtlCol="0">
            <a:spAutoFit/>
          </a:bodyPr>
          <a:lstStyle/>
          <a:p>
            <a:pPr marL="285750" indent="-285750">
              <a:buFont typeface="Wingdings" panose="05000000000000000000" pitchFamily="2" charset="2"/>
              <a:buChar char="§"/>
            </a:pPr>
            <a:r>
              <a:rPr lang="en-GB" sz="1600" dirty="0">
                <a:solidFill>
                  <a:schemeClr val="bg1"/>
                </a:solidFill>
                <a:latin typeface="Arial Nova" panose="020B0504020202020204" pitchFamily="34" charset="0"/>
              </a:rPr>
              <a:t>&gt;160,000 m of surface drilling historically around the Black Angel Mine </a:t>
            </a:r>
          </a:p>
          <a:p>
            <a:pPr marL="285750" indent="-285750">
              <a:buFont typeface="Wingdings" panose="05000000000000000000" pitchFamily="2" charset="2"/>
              <a:buChar char="§"/>
            </a:pPr>
            <a:endParaRPr lang="en-GB" sz="16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600" dirty="0">
                <a:solidFill>
                  <a:schemeClr val="bg1"/>
                </a:solidFill>
                <a:latin typeface="Arial Nova" panose="020B0504020202020204" pitchFamily="34" charset="0"/>
              </a:rPr>
              <a:t>Most surface drilling was on top of the Angel mountain in a grid pattern; much of this was through the ice cap.</a:t>
            </a:r>
          </a:p>
          <a:p>
            <a:pPr marL="285750" indent="-285750">
              <a:buFont typeface="Wingdings" panose="05000000000000000000" pitchFamily="2" charset="2"/>
              <a:buChar char="§"/>
            </a:pPr>
            <a:endParaRPr lang="en-GB" sz="16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600" dirty="0">
                <a:solidFill>
                  <a:schemeClr val="bg1"/>
                </a:solidFill>
                <a:latin typeface="Arial Nova" panose="020B0504020202020204" pitchFamily="34" charset="0"/>
              </a:rPr>
              <a:t>New ore bodies located by surface drilling (e.g., “Deep Ice Zone”) were investigated further by underground drilling.</a:t>
            </a:r>
          </a:p>
          <a:p>
            <a:pPr marL="285750" indent="-285750">
              <a:buFont typeface="Wingdings" panose="05000000000000000000" pitchFamily="2" charset="2"/>
              <a:buChar char="§"/>
            </a:pPr>
            <a:endParaRPr lang="en-GB" sz="16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600" dirty="0">
                <a:solidFill>
                  <a:schemeClr val="bg1"/>
                </a:solidFill>
                <a:latin typeface="Arial Nova" panose="020B0504020202020204" pitchFamily="34" charset="0"/>
              </a:rPr>
              <a:t>Several high-grade intersections east of the mine, beneath the inland ice remain untested, including e.g.,</a:t>
            </a:r>
          </a:p>
          <a:p>
            <a:endParaRPr lang="en-GB" sz="1600" dirty="0">
              <a:solidFill>
                <a:schemeClr val="accent3">
                  <a:lumMod val="60000"/>
                  <a:lumOff val="40000"/>
                </a:schemeClr>
              </a:solidFill>
              <a:latin typeface="Arial Nova" panose="020B0504020202020204" pitchFamily="34" charset="0"/>
            </a:endParaRPr>
          </a:p>
          <a:p>
            <a:pPr marL="285750" indent="-285750">
              <a:buFontTx/>
              <a:buChar char="-"/>
            </a:pPr>
            <a:r>
              <a:rPr lang="en-GB" sz="1600" b="1" dirty="0">
                <a:solidFill>
                  <a:schemeClr val="bg1"/>
                </a:solidFill>
                <a:latin typeface="Arial Nova" panose="020B0504020202020204" pitchFamily="34" charset="0"/>
              </a:rPr>
              <a:t>V206: 8.5% Pb, 30.1% Zn - 3.6 m.</a:t>
            </a:r>
          </a:p>
          <a:p>
            <a:pPr marL="285750" indent="-285750">
              <a:buFontTx/>
              <a:buChar char="-"/>
            </a:pPr>
            <a:r>
              <a:rPr lang="en-GB" sz="1600" b="1" dirty="0">
                <a:solidFill>
                  <a:schemeClr val="bg1"/>
                </a:solidFill>
                <a:latin typeface="Arial Nova" panose="020B0504020202020204" pitchFamily="34" charset="0"/>
              </a:rPr>
              <a:t>V216: 13.1% Pb, 19.5% Zn - 6.9 m</a:t>
            </a:r>
          </a:p>
        </p:txBody>
      </p:sp>
      <p:pic>
        <p:nvPicPr>
          <p:cNvPr id="2" name="Pladsholder til onlinebillede 5">
            <a:extLst>
              <a:ext uri="{FF2B5EF4-FFF2-40B4-BE49-F238E27FC236}">
                <a16:creationId xmlns:a16="http://schemas.microsoft.com/office/drawing/2014/main" id="{5878D67A-1E22-EE28-6452-6C98A55B4F54}"/>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tretch>
            <a:fillRect/>
          </a:stretch>
        </p:blipFill>
        <p:spPr>
          <a:xfrm>
            <a:off x="3848101" y="665922"/>
            <a:ext cx="8224866" cy="5526155"/>
          </a:xfrm>
          <a:prstGeom prst="rect">
            <a:avLst/>
          </a:prstGeom>
        </p:spPr>
      </p:pic>
      <p:sp>
        <p:nvSpPr>
          <p:cNvPr id="3" name="Rectangle 2">
            <a:extLst>
              <a:ext uri="{FF2B5EF4-FFF2-40B4-BE49-F238E27FC236}">
                <a16:creationId xmlns:a16="http://schemas.microsoft.com/office/drawing/2014/main" id="{67BB86D3-1E89-526B-0A8F-F1633D75ECF6}"/>
              </a:ext>
            </a:extLst>
          </p:cNvPr>
          <p:cNvSpPr/>
          <p:nvPr/>
        </p:nvSpPr>
        <p:spPr>
          <a:xfrm>
            <a:off x="79915" y="46048"/>
            <a:ext cx="677577" cy="6742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FD735536-42A2-29E9-E0AA-4D2DED5105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270343" y="5732891"/>
            <a:ext cx="1378091" cy="539350"/>
          </a:xfrm>
          <a:prstGeom prst="rect">
            <a:avLst/>
          </a:prstGeom>
        </p:spPr>
      </p:pic>
      <p:sp>
        <p:nvSpPr>
          <p:cNvPr id="6" name="Title 1">
            <a:extLst>
              <a:ext uri="{FF2B5EF4-FFF2-40B4-BE49-F238E27FC236}">
                <a16:creationId xmlns:a16="http://schemas.microsoft.com/office/drawing/2014/main" id="{C472BD9A-34DE-FE38-B7E1-20887D068446}"/>
              </a:ext>
            </a:extLst>
          </p:cNvPr>
          <p:cNvSpPr txBox="1">
            <a:spLocks/>
          </p:cNvSpPr>
          <p:nvPr/>
        </p:nvSpPr>
        <p:spPr>
          <a:xfrm rot="16200000">
            <a:off x="-2282352" y="2550150"/>
            <a:ext cx="5685098" cy="79579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2400" b="1" dirty="0">
                <a:solidFill>
                  <a:srgbClr val="242650"/>
                </a:solidFill>
                <a:latin typeface="Arial Nova" panose="020B0504020202020204" pitchFamily="34" charset="0"/>
              </a:rPr>
              <a:t>Black Angel: deep ice drilling</a:t>
            </a:r>
          </a:p>
        </p:txBody>
      </p:sp>
    </p:spTree>
    <p:extLst>
      <p:ext uri="{BB962C8B-B14F-4D97-AF65-F5344CB8AC3E}">
        <p14:creationId xmlns:p14="http://schemas.microsoft.com/office/powerpoint/2010/main" val="12812733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ED08764-BB68-DA44-7705-EDF8410AAD3E}"/>
              </a:ext>
            </a:extLst>
          </p:cNvPr>
          <p:cNvSpPr>
            <a:spLocks noGrp="1"/>
          </p:cNvSpPr>
          <p:nvPr>
            <p:ph type="title"/>
          </p:nvPr>
        </p:nvSpPr>
        <p:spPr>
          <a:xfrm>
            <a:off x="461434" y="228355"/>
            <a:ext cx="6987116" cy="1320800"/>
          </a:xfrm>
        </p:spPr>
        <p:txBody>
          <a:bodyPr>
            <a:normAutofit/>
          </a:bodyPr>
          <a:lstStyle/>
          <a:p>
            <a:r>
              <a:rPr lang="en-GB" sz="2400" b="1" dirty="0">
                <a:solidFill>
                  <a:schemeClr val="bg1"/>
                </a:solidFill>
                <a:latin typeface="Arial Nova" panose="020B0504020202020204" pitchFamily="34" charset="0"/>
              </a:rPr>
              <a:t>Located In A Proven Zn-Pb-Ag Mining District</a:t>
            </a:r>
          </a:p>
        </p:txBody>
      </p:sp>
      <p:pic>
        <p:nvPicPr>
          <p:cNvPr id="3" name="Picture 2" descr="C:\Users\Elisabeth og Bjørn\Pictures\Bennys_skan_nov_2011\jpg\88_75,r.jpg">
            <a:extLst>
              <a:ext uri="{FF2B5EF4-FFF2-40B4-BE49-F238E27FC236}">
                <a16:creationId xmlns:a16="http://schemas.microsoft.com/office/drawing/2014/main" id="{80C4DDC5-7190-6260-51E8-8C7314055F7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43961" y="3384515"/>
            <a:ext cx="4948039" cy="3473486"/>
          </a:xfrm>
          <a:prstGeom prst="rect">
            <a:avLst/>
          </a:prstGeom>
          <a:noFill/>
        </p:spPr>
      </p:pic>
      <p:pic>
        <p:nvPicPr>
          <p:cNvPr id="10" name="Picture 2" descr="C:\Users\Elisabeth og Bjørn\Pictures\Bennys_skan_nov_2011\jpg\186_89,r.jpg">
            <a:extLst>
              <a:ext uri="{FF2B5EF4-FFF2-40B4-BE49-F238E27FC236}">
                <a16:creationId xmlns:a16="http://schemas.microsoft.com/office/drawing/2014/main" id="{2C6C9A0C-238C-95F5-6807-B06BC14D8D3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43961" y="-9091"/>
            <a:ext cx="4948039" cy="3472018"/>
          </a:xfrm>
          <a:prstGeom prst="rect">
            <a:avLst/>
          </a:prstGeom>
          <a:noFill/>
        </p:spPr>
      </p:pic>
      <p:sp>
        <p:nvSpPr>
          <p:cNvPr id="11" name="Title 1">
            <a:extLst>
              <a:ext uri="{FF2B5EF4-FFF2-40B4-BE49-F238E27FC236}">
                <a16:creationId xmlns:a16="http://schemas.microsoft.com/office/drawing/2014/main" id="{6A0D97D8-301D-A24F-501C-F947E63E53CD}"/>
              </a:ext>
            </a:extLst>
          </p:cNvPr>
          <p:cNvSpPr txBox="1">
            <a:spLocks/>
          </p:cNvSpPr>
          <p:nvPr/>
        </p:nvSpPr>
        <p:spPr>
          <a:xfrm>
            <a:off x="7243961" y="3096338"/>
            <a:ext cx="5148791"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400" dirty="0">
                <a:solidFill>
                  <a:schemeClr val="bg1"/>
                </a:solidFill>
                <a:latin typeface="Arial Nova" panose="020B0504020202020204" pitchFamily="34" charset="0"/>
              </a:rPr>
              <a:t>Nuussuaq Prospect</a:t>
            </a:r>
          </a:p>
        </p:txBody>
      </p:sp>
      <p:sp>
        <p:nvSpPr>
          <p:cNvPr id="12" name="Title 1">
            <a:extLst>
              <a:ext uri="{FF2B5EF4-FFF2-40B4-BE49-F238E27FC236}">
                <a16:creationId xmlns:a16="http://schemas.microsoft.com/office/drawing/2014/main" id="{7F13C6A8-23CE-0374-148B-AD4FC64A4994}"/>
              </a:ext>
            </a:extLst>
          </p:cNvPr>
          <p:cNvSpPr txBox="1">
            <a:spLocks/>
          </p:cNvSpPr>
          <p:nvPr/>
        </p:nvSpPr>
        <p:spPr>
          <a:xfrm>
            <a:off x="7243961" y="6521067"/>
            <a:ext cx="5148791"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400" dirty="0" err="1">
                <a:solidFill>
                  <a:schemeClr val="bg1"/>
                </a:solidFill>
                <a:latin typeface="Arial Nova" panose="020B0504020202020204" pitchFamily="34" charset="0"/>
              </a:rPr>
              <a:t>Appat</a:t>
            </a:r>
            <a:r>
              <a:rPr lang="en-GB" sz="1400" dirty="0">
                <a:solidFill>
                  <a:schemeClr val="bg1"/>
                </a:solidFill>
                <a:latin typeface="Arial Nova" panose="020B0504020202020204" pitchFamily="34" charset="0"/>
              </a:rPr>
              <a:t> Prospect</a:t>
            </a:r>
          </a:p>
        </p:txBody>
      </p:sp>
      <p:sp>
        <p:nvSpPr>
          <p:cNvPr id="13" name="TextBox 12">
            <a:extLst>
              <a:ext uri="{FF2B5EF4-FFF2-40B4-BE49-F238E27FC236}">
                <a16:creationId xmlns:a16="http://schemas.microsoft.com/office/drawing/2014/main" id="{A15FEC54-4253-B81D-FFB9-3F92AD08B277}"/>
              </a:ext>
            </a:extLst>
          </p:cNvPr>
          <p:cNvSpPr txBox="1"/>
          <p:nvPr/>
        </p:nvSpPr>
        <p:spPr>
          <a:xfrm>
            <a:off x="543524" y="587305"/>
            <a:ext cx="6146166" cy="6740307"/>
          </a:xfrm>
          <a:prstGeom prst="rect">
            <a:avLst/>
          </a:prstGeom>
          <a:noFill/>
        </p:spPr>
        <p:txBody>
          <a:bodyPr wrap="square" rtlCol="0">
            <a:spAutoFit/>
          </a:bodyPr>
          <a:lstStyle/>
          <a:p>
            <a:pPr algn="just"/>
            <a:endParaRPr lang="en-GB" sz="1600" dirty="0">
              <a:solidFill>
                <a:schemeClr val="bg1"/>
              </a:solidFill>
              <a:latin typeface="Arial Nova" panose="020B0504020202020204" pitchFamily="34" charset="0"/>
            </a:endParaRPr>
          </a:p>
          <a:p>
            <a:pPr algn="just"/>
            <a:r>
              <a:rPr lang="fi-FI" sz="1600" b="1" dirty="0">
                <a:solidFill>
                  <a:schemeClr val="bg1"/>
                </a:solidFill>
                <a:latin typeface="Arial Nova" panose="020B0504020202020204" pitchFamily="34" charset="0"/>
              </a:rPr>
              <a:t>Nuussuaq [1]</a:t>
            </a:r>
          </a:p>
          <a:p>
            <a:pPr algn="just"/>
            <a:endParaRPr lang="fi-FI" sz="1600" dirty="0">
              <a:solidFill>
                <a:schemeClr val="bg1"/>
              </a:solidFill>
              <a:latin typeface="Arial Nova" panose="020B0504020202020204" pitchFamily="34" charset="0"/>
            </a:endParaRPr>
          </a:p>
          <a:p>
            <a:pPr marL="285750" indent="-285750" algn="just">
              <a:buFont typeface="Arial" panose="020B0604020202020204" pitchFamily="34" charset="0"/>
              <a:buChar char="•"/>
            </a:pPr>
            <a:r>
              <a:rPr lang="fi-FI" sz="1600" dirty="0">
                <a:solidFill>
                  <a:schemeClr val="bg1"/>
                </a:solidFill>
                <a:latin typeface="Arial Nova" panose="020B0504020202020204" pitchFamily="34" charset="0"/>
              </a:rPr>
              <a:t>Several massive porphyroclastic sulphide layers (sphalerite with minor pyrite and galena) exposed in cliffs, individual layers continue over variable thickness for &gt;100 m. </a:t>
            </a:r>
          </a:p>
          <a:p>
            <a:pPr marL="285750" indent="-285750" algn="just">
              <a:buFont typeface="Arial" panose="020B0604020202020204" pitchFamily="34" charset="0"/>
              <a:buChar char="•"/>
            </a:pPr>
            <a:r>
              <a:rPr lang="fi-FI" sz="1600" dirty="0">
                <a:solidFill>
                  <a:schemeClr val="bg1"/>
                </a:solidFill>
                <a:latin typeface="Arial Nova" panose="020B0504020202020204" pitchFamily="34" charset="0"/>
              </a:rPr>
              <a:t>Chip samples returned up to </a:t>
            </a:r>
            <a:r>
              <a:rPr lang="fi-FI" sz="1600" b="1" dirty="0">
                <a:solidFill>
                  <a:schemeClr val="bg1"/>
                </a:solidFill>
                <a:latin typeface="Arial Nova" panose="020B0504020202020204" pitchFamily="34" charset="0"/>
              </a:rPr>
              <a:t>45.3% Zn and 1.0 % Pb over 0.9 m.</a:t>
            </a:r>
          </a:p>
          <a:p>
            <a:pPr algn="just"/>
            <a:endParaRPr lang="fi-FI" sz="1600" dirty="0">
              <a:solidFill>
                <a:schemeClr val="bg1"/>
              </a:solidFill>
              <a:latin typeface="Arial Nova" panose="020B0504020202020204" pitchFamily="34" charset="0"/>
            </a:endParaRPr>
          </a:p>
          <a:p>
            <a:pPr algn="just"/>
            <a:r>
              <a:rPr lang="fi-FI" sz="1600" b="1" dirty="0">
                <a:solidFill>
                  <a:schemeClr val="bg1"/>
                </a:solidFill>
                <a:latin typeface="Arial Nova" panose="020B0504020202020204" pitchFamily="34" charset="0"/>
              </a:rPr>
              <a:t>Appat [2]</a:t>
            </a:r>
          </a:p>
          <a:p>
            <a:pPr marL="342900" indent="-342900" algn="just">
              <a:buAutoNum type="arabicParenR"/>
            </a:pPr>
            <a:endParaRPr lang="fi-FI" sz="1600" b="1" dirty="0">
              <a:solidFill>
                <a:schemeClr val="bg1"/>
              </a:solidFill>
              <a:latin typeface="Arial Nova" panose="020B0504020202020204" pitchFamily="34" charset="0"/>
            </a:endParaRPr>
          </a:p>
          <a:p>
            <a:pPr marL="342900" indent="-342900" algn="just">
              <a:buFont typeface="Arial" panose="020B0604020202020204" pitchFamily="34" charset="0"/>
              <a:buChar char="•"/>
            </a:pPr>
            <a:r>
              <a:rPr lang="en-GB" sz="1600" dirty="0">
                <a:solidFill>
                  <a:schemeClr val="bg1"/>
                </a:solidFill>
                <a:latin typeface="Arial Nova" panose="020B0504020202020204" pitchFamily="34" charset="0"/>
              </a:rPr>
              <a:t>A folded layer of massive </a:t>
            </a:r>
            <a:r>
              <a:rPr lang="en-GB" sz="1600" dirty="0" err="1">
                <a:solidFill>
                  <a:schemeClr val="bg1"/>
                </a:solidFill>
                <a:latin typeface="Arial Nova" panose="020B0504020202020204" pitchFamily="34" charset="0"/>
              </a:rPr>
              <a:t>porphyroclastic</a:t>
            </a:r>
            <a:r>
              <a:rPr lang="en-GB" sz="1600" dirty="0">
                <a:solidFill>
                  <a:schemeClr val="bg1"/>
                </a:solidFill>
                <a:latin typeface="Arial Nova" panose="020B0504020202020204" pitchFamily="34" charset="0"/>
              </a:rPr>
              <a:t> sulphides, up to 5 m thick exposed over 130 m in the upper part of a cliff face.</a:t>
            </a:r>
          </a:p>
          <a:p>
            <a:pPr marL="342900" indent="-342900" algn="just">
              <a:buFont typeface="Arial" panose="020B0604020202020204" pitchFamily="34" charset="0"/>
              <a:buChar char="•"/>
            </a:pPr>
            <a:r>
              <a:rPr lang="en-GB" sz="1600" dirty="0">
                <a:solidFill>
                  <a:schemeClr val="bg1"/>
                </a:solidFill>
                <a:latin typeface="Arial Nova" panose="020B0504020202020204" pitchFamily="34" charset="0"/>
              </a:rPr>
              <a:t>58 chip samples collected in 11 sections averaged </a:t>
            </a:r>
            <a:r>
              <a:rPr lang="en-GB" sz="1600" b="1" dirty="0">
                <a:solidFill>
                  <a:schemeClr val="bg1"/>
                </a:solidFill>
                <a:latin typeface="Arial Nova" panose="020B0504020202020204" pitchFamily="34" charset="0"/>
              </a:rPr>
              <a:t>32.6% Zn and 0.5% Pb over 3.4 m </a:t>
            </a:r>
            <a:r>
              <a:rPr lang="en-GB" sz="1600" dirty="0">
                <a:solidFill>
                  <a:schemeClr val="bg1"/>
                </a:solidFill>
                <a:latin typeface="Arial Nova" panose="020B0504020202020204" pitchFamily="34" charset="0"/>
              </a:rPr>
              <a:t>true width.</a:t>
            </a:r>
          </a:p>
          <a:p>
            <a:pPr algn="just"/>
            <a:endParaRPr lang="fi-FI" sz="1600" dirty="0">
              <a:solidFill>
                <a:schemeClr val="bg1"/>
              </a:solidFill>
              <a:latin typeface="Arial Nova" panose="020B0504020202020204" pitchFamily="34" charset="0"/>
            </a:endParaRPr>
          </a:p>
          <a:p>
            <a:pPr algn="just"/>
            <a:r>
              <a:rPr lang="fi-FI" sz="1600" b="1" dirty="0">
                <a:solidFill>
                  <a:schemeClr val="bg1"/>
                </a:solidFill>
                <a:latin typeface="Arial Nova" panose="020B0504020202020204" pitchFamily="34" charset="0"/>
              </a:rPr>
              <a:t>Ukkusissat [3]</a:t>
            </a:r>
          </a:p>
          <a:p>
            <a:pPr marL="342900" indent="-342900" algn="just">
              <a:buAutoNum type="arabicParenR"/>
            </a:pPr>
            <a:endParaRPr lang="fi-FI" sz="1600" dirty="0">
              <a:solidFill>
                <a:schemeClr val="bg1"/>
              </a:solidFill>
              <a:latin typeface="Arial Nova" panose="020B0504020202020204" pitchFamily="34" charset="0"/>
            </a:endParaRPr>
          </a:p>
          <a:p>
            <a:pPr marL="285750" indent="-285750" algn="just">
              <a:buFont typeface="Arial" panose="020B0604020202020204" pitchFamily="34" charset="0"/>
              <a:buChar char="•"/>
            </a:pPr>
            <a:r>
              <a:rPr lang="en-GB" sz="1600" dirty="0">
                <a:solidFill>
                  <a:schemeClr val="bg1"/>
                </a:solidFill>
                <a:latin typeface="Arial Nova" panose="020B0504020202020204" pitchFamily="34" charset="0"/>
              </a:rPr>
              <a:t>16 mineralised showings identified. </a:t>
            </a:r>
          </a:p>
          <a:p>
            <a:pPr marL="285750" indent="-285750" algn="just">
              <a:buFont typeface="Arial" panose="020B0604020202020204" pitchFamily="34" charset="0"/>
              <a:buChar char="•"/>
            </a:pPr>
            <a:r>
              <a:rPr lang="en-GB" sz="1600" dirty="0">
                <a:solidFill>
                  <a:schemeClr val="bg1"/>
                </a:solidFill>
                <a:latin typeface="Arial Nova" panose="020B0504020202020204" pitchFamily="34" charset="0"/>
              </a:rPr>
              <a:t>The largest is located in the upper limb of a major fold and forms a 210 m long continuous layer of massive sulphides. </a:t>
            </a:r>
          </a:p>
          <a:p>
            <a:pPr marL="285750" indent="-285750" algn="just">
              <a:buFont typeface="Arial" panose="020B0604020202020204" pitchFamily="34" charset="0"/>
              <a:buChar char="•"/>
            </a:pPr>
            <a:r>
              <a:rPr lang="en-GB" sz="1600" dirty="0">
                <a:solidFill>
                  <a:schemeClr val="bg1"/>
                </a:solidFill>
                <a:latin typeface="Arial Nova" panose="020B0504020202020204" pitchFamily="34" charset="0"/>
              </a:rPr>
              <a:t>Five channel samples from this zone average </a:t>
            </a:r>
            <a:r>
              <a:rPr lang="en-GB" sz="1600" b="1" dirty="0">
                <a:solidFill>
                  <a:schemeClr val="bg1"/>
                </a:solidFill>
                <a:latin typeface="Arial Nova" panose="020B0504020202020204" pitchFamily="34" charset="0"/>
              </a:rPr>
              <a:t>27.6% Zn and 9.8% Pb over 6.7 m.</a:t>
            </a:r>
          </a:p>
          <a:p>
            <a:pPr marL="342900" indent="-342900" algn="just">
              <a:buAutoNum type="arabicParenR"/>
            </a:pPr>
            <a:endParaRPr lang="fi-FI" sz="1600" dirty="0">
              <a:solidFill>
                <a:schemeClr val="bg1"/>
              </a:solidFill>
              <a:latin typeface="Arial Nova" panose="020B0504020202020204" pitchFamily="34" charset="0"/>
            </a:endParaRPr>
          </a:p>
          <a:p>
            <a:pPr algn="just"/>
            <a:endParaRPr lang="en-GB" sz="1600" dirty="0">
              <a:solidFill>
                <a:schemeClr val="bg1"/>
              </a:solidFill>
              <a:latin typeface="Arial Nova" panose="020B0504020202020204" pitchFamily="34" charset="0"/>
            </a:endParaRPr>
          </a:p>
          <a:p>
            <a:pPr marL="285750" indent="-285750" algn="just">
              <a:buFont typeface="Wingdings" panose="05000000000000000000" pitchFamily="2" charset="2"/>
              <a:buChar char="§"/>
            </a:pPr>
            <a:endParaRPr lang="en-GB" sz="1600" dirty="0">
              <a:solidFill>
                <a:schemeClr val="bg1"/>
              </a:solidFill>
              <a:latin typeface="Arial Nova" panose="020B0504020202020204" pitchFamily="34" charset="0"/>
            </a:endParaRPr>
          </a:p>
          <a:p>
            <a:pPr marL="285750" indent="-285750" algn="just">
              <a:buFont typeface="Wingdings" panose="05000000000000000000" pitchFamily="2" charset="2"/>
              <a:buChar char="§"/>
            </a:pPr>
            <a:endParaRPr lang="en-GB" sz="1600" dirty="0">
              <a:solidFill>
                <a:schemeClr val="bg1"/>
              </a:solidFill>
              <a:latin typeface="Arial Nova" panose="020B0504020202020204" pitchFamily="34" charset="0"/>
            </a:endParaRPr>
          </a:p>
        </p:txBody>
      </p:sp>
      <p:sp>
        <p:nvSpPr>
          <p:cNvPr id="14" name="TextBox 13">
            <a:extLst>
              <a:ext uri="{FF2B5EF4-FFF2-40B4-BE49-F238E27FC236}">
                <a16:creationId xmlns:a16="http://schemas.microsoft.com/office/drawing/2014/main" id="{B6C9F718-13C2-509F-0944-5CB0A039A799}"/>
              </a:ext>
            </a:extLst>
          </p:cNvPr>
          <p:cNvSpPr txBox="1"/>
          <p:nvPr/>
        </p:nvSpPr>
        <p:spPr>
          <a:xfrm rot="16200000">
            <a:off x="10670111" y="1735324"/>
            <a:ext cx="2766783" cy="276999"/>
          </a:xfrm>
          <a:prstGeom prst="rect">
            <a:avLst/>
          </a:prstGeom>
          <a:noFill/>
        </p:spPr>
        <p:txBody>
          <a:bodyPr wrap="none" rtlCol="0">
            <a:spAutoFit/>
          </a:bodyPr>
          <a:lstStyle/>
          <a:p>
            <a:r>
              <a:rPr lang="en-GB" sz="1200" dirty="0">
                <a:solidFill>
                  <a:schemeClr val="bg1"/>
                </a:solidFill>
                <a:latin typeface="Arial Nova" panose="020B0504020202020204" pitchFamily="34" charset="0"/>
              </a:rPr>
              <a:t>Photos from: Bjørn </a:t>
            </a:r>
            <a:r>
              <a:rPr lang="en-GB" sz="1200" dirty="0" err="1">
                <a:solidFill>
                  <a:schemeClr val="bg1"/>
                </a:solidFill>
                <a:latin typeface="Arial Nova" panose="020B0504020202020204" pitchFamily="34" charset="0"/>
              </a:rPr>
              <a:t>Thomassen</a:t>
            </a:r>
            <a:r>
              <a:rPr lang="en-GB" sz="1200" dirty="0">
                <a:solidFill>
                  <a:schemeClr val="bg1"/>
                </a:solidFill>
                <a:latin typeface="Arial Nova" panose="020B0504020202020204" pitchFamily="34" charset="0"/>
              </a:rPr>
              <a:t>, GEUS</a:t>
            </a:r>
          </a:p>
        </p:txBody>
      </p:sp>
      <p:pic>
        <p:nvPicPr>
          <p:cNvPr id="2" name="Picture 2" descr="C:\Users\Elisabeth og Bjørn\Pictures\BAM\GV01.04-013.jpeg">
            <a:extLst>
              <a:ext uri="{FF2B5EF4-FFF2-40B4-BE49-F238E27FC236}">
                <a16:creationId xmlns:a16="http://schemas.microsoft.com/office/drawing/2014/main" id="{921CD336-C6F6-B047-09BF-9D5122783AE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243960" y="55188"/>
            <a:ext cx="1862715" cy="1874442"/>
          </a:xfrm>
          <a:prstGeom prst="rect">
            <a:avLst/>
          </a:prstGeom>
          <a:noFill/>
        </p:spPr>
      </p:pic>
    </p:spTree>
    <p:extLst>
      <p:ext uri="{BB962C8B-B14F-4D97-AF65-F5344CB8AC3E}">
        <p14:creationId xmlns:p14="http://schemas.microsoft.com/office/powerpoint/2010/main" val="12370046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F61512-2265-0C4B-E968-D86BD5D5C36F}"/>
              </a:ext>
            </a:extLst>
          </p:cNvPr>
          <p:cNvSpPr txBox="1">
            <a:spLocks/>
          </p:cNvSpPr>
          <p:nvPr/>
        </p:nvSpPr>
        <p:spPr>
          <a:xfrm>
            <a:off x="5156199" y="997572"/>
            <a:ext cx="6795785" cy="4555093"/>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Wingdings" panose="05000000000000000000" pitchFamily="2" charset="2"/>
              <a:buChar char="§"/>
            </a:pPr>
            <a:r>
              <a:rPr lang="en-GB" b="1" kern="0" dirty="0">
                <a:solidFill>
                  <a:schemeClr val="bg1"/>
                </a:solidFill>
                <a:latin typeface="Arial Nova" panose="020B0504020202020204" pitchFamily="34" charset="0"/>
              </a:rPr>
              <a:t>Two 100% owned mineral exploration licences totalling 692 </a:t>
            </a:r>
            <a:r>
              <a:rPr lang="en-GB" b="1" kern="0" dirty="0" err="1">
                <a:solidFill>
                  <a:schemeClr val="bg1"/>
                </a:solidFill>
                <a:latin typeface="Arial Nova" panose="020B0504020202020204" pitchFamily="34" charset="0"/>
              </a:rPr>
              <a:t>sq</a:t>
            </a:r>
            <a:r>
              <a:rPr lang="en-GB" b="1" kern="0" dirty="0">
                <a:solidFill>
                  <a:schemeClr val="bg1"/>
                </a:solidFill>
                <a:latin typeface="Arial Nova" panose="020B0504020202020204" pitchFamily="34" charset="0"/>
              </a:rPr>
              <a:t>-km</a:t>
            </a:r>
          </a:p>
          <a:p>
            <a:pPr marL="285750" indent="-285750">
              <a:buFont typeface="Wingdings" panose="05000000000000000000" pitchFamily="2" charset="2"/>
              <a:buChar char="§"/>
            </a:pPr>
            <a:endParaRPr lang="en-GB" sz="800" kern="0" dirty="0">
              <a:solidFill>
                <a:schemeClr val="bg1"/>
              </a:solidFill>
              <a:latin typeface="Arial Nova" panose="020B0504020202020204" pitchFamily="34" charset="0"/>
            </a:endParaRPr>
          </a:p>
          <a:p>
            <a:pPr marL="285750" indent="-285750">
              <a:buFont typeface="Wingdings" panose="05000000000000000000" pitchFamily="2" charset="2"/>
              <a:buChar char="§"/>
            </a:pPr>
            <a:r>
              <a:rPr lang="de-DE" kern="0" dirty="0">
                <a:solidFill>
                  <a:schemeClr val="bg1"/>
                </a:solidFill>
                <a:latin typeface="Arial Nova" panose="020B0504020202020204" pitchFamily="34" charset="0"/>
              </a:rPr>
              <a:t>Kangerluarsuk is located in a geologically favourable sub-basin immediately north of Black Angel that was previously targeted by Rio Tinto Zinc (RTZ) and Cominco. </a:t>
            </a:r>
          </a:p>
          <a:p>
            <a:pPr marL="285750" indent="-285750">
              <a:buFont typeface="Wingdings" panose="05000000000000000000" pitchFamily="2" charset="2"/>
              <a:buChar char="§"/>
            </a:pPr>
            <a:endParaRPr lang="de-DE" sz="800" kern="0" dirty="0">
              <a:solidFill>
                <a:schemeClr val="bg1"/>
              </a:solidFill>
              <a:latin typeface="Arial Nova" panose="020B0504020202020204" pitchFamily="34" charset="0"/>
            </a:endParaRPr>
          </a:p>
          <a:p>
            <a:pPr marL="285750" indent="-285750">
              <a:buFont typeface="Wingdings" panose="05000000000000000000" pitchFamily="2" charset="2"/>
              <a:buChar char="§"/>
            </a:pPr>
            <a:r>
              <a:rPr lang="de-DE" kern="0" dirty="0">
                <a:solidFill>
                  <a:schemeClr val="bg1"/>
                </a:solidFill>
                <a:latin typeface="Arial Nova" panose="020B0504020202020204" pitchFamily="34" charset="0"/>
              </a:rPr>
              <a:t>Prospecting by RTZ located several locations with outcropping high-grade mineralisation with grab samples up to </a:t>
            </a:r>
            <a:r>
              <a:rPr lang="en-GB" b="1" kern="0" dirty="0">
                <a:solidFill>
                  <a:schemeClr val="bg1"/>
                </a:solidFill>
                <a:latin typeface="Arial Nova" panose="020B0504020202020204" pitchFamily="34" charset="0"/>
              </a:rPr>
              <a:t>41% Zn, 12.4% Pb, 1.2% Cu and 596 g/t Ag </a:t>
            </a:r>
            <a:r>
              <a:rPr lang="en-GB" kern="0" dirty="0">
                <a:solidFill>
                  <a:schemeClr val="bg1"/>
                </a:solidFill>
                <a:latin typeface="Arial Nova" panose="020B0504020202020204" pitchFamily="34" charset="0"/>
              </a:rPr>
              <a:t>and </a:t>
            </a:r>
            <a:r>
              <a:rPr lang="en-GB" dirty="0">
                <a:solidFill>
                  <a:schemeClr val="bg1"/>
                </a:solidFill>
                <a:latin typeface="Arial Nova" panose="020B0504020202020204" pitchFamily="34" charset="0"/>
              </a:rPr>
              <a:t>chip and saw channel sampling results of up to up to </a:t>
            </a:r>
            <a:r>
              <a:rPr lang="en-GB" b="1" dirty="0">
                <a:solidFill>
                  <a:schemeClr val="bg1"/>
                </a:solidFill>
                <a:latin typeface="Arial Nova" panose="020B0504020202020204" pitchFamily="34" charset="0"/>
              </a:rPr>
              <a:t>0.4 metres @ 45.4 % Zn </a:t>
            </a:r>
            <a:r>
              <a:rPr lang="en-GB" dirty="0">
                <a:solidFill>
                  <a:schemeClr val="bg1"/>
                </a:solidFill>
                <a:latin typeface="Arial Nova" panose="020B0504020202020204" pitchFamily="34" charset="0"/>
              </a:rPr>
              <a:t>and </a:t>
            </a:r>
            <a:r>
              <a:rPr lang="en-GB" b="1" dirty="0">
                <a:solidFill>
                  <a:schemeClr val="bg1"/>
                </a:solidFill>
                <a:latin typeface="Arial Nova" panose="020B0504020202020204" pitchFamily="34" charset="0"/>
              </a:rPr>
              <a:t>1 metre @ 41.1% Zn </a:t>
            </a:r>
            <a:r>
              <a:rPr lang="en-GB" dirty="0">
                <a:solidFill>
                  <a:schemeClr val="bg1"/>
                </a:solidFill>
                <a:latin typeface="Arial Nova" panose="020B0504020202020204" pitchFamily="34" charset="0"/>
              </a:rPr>
              <a:t>respectively, </a:t>
            </a:r>
            <a:r>
              <a:rPr lang="en-GB" b="1" dirty="0">
                <a:solidFill>
                  <a:schemeClr val="bg1"/>
                </a:solidFill>
                <a:latin typeface="Arial Nova" panose="020B0504020202020204" pitchFamily="34" charset="0"/>
              </a:rPr>
              <a:t> </a:t>
            </a:r>
            <a:r>
              <a:rPr lang="en-GB" kern="0" dirty="0">
                <a:solidFill>
                  <a:schemeClr val="bg1"/>
                </a:solidFill>
                <a:latin typeface="Arial Nova" panose="020B0504020202020204" pitchFamily="34" charset="0"/>
              </a:rPr>
              <a:t>within Bluejay’s licence areas. </a:t>
            </a:r>
          </a:p>
          <a:p>
            <a:pPr marL="285750" indent="-285750">
              <a:buFont typeface="Wingdings" panose="05000000000000000000" pitchFamily="2" charset="2"/>
              <a:buChar char="§"/>
            </a:pPr>
            <a:endParaRPr lang="en-GB" kern="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kern="0" dirty="0">
                <a:solidFill>
                  <a:schemeClr val="bg1"/>
                </a:solidFill>
                <a:latin typeface="Arial Nova" panose="020B0504020202020204" pitchFamily="34" charset="0"/>
              </a:rPr>
              <a:t>Targets never drill tested (</a:t>
            </a:r>
            <a:r>
              <a:rPr lang="en-GB" b="1" kern="0" dirty="0">
                <a:solidFill>
                  <a:schemeClr val="bg1"/>
                </a:solidFill>
                <a:latin typeface="Arial Nova" panose="020B0504020202020204" pitchFamily="34" charset="0"/>
              </a:rPr>
              <a:t>maiden drill programme by Bluejay scheduled for June to August 2024</a:t>
            </a:r>
            <a:r>
              <a:rPr lang="en-GB" kern="0" dirty="0">
                <a:solidFill>
                  <a:schemeClr val="bg1"/>
                </a:solidFill>
                <a:latin typeface="Arial Nova" panose="020B0504020202020204" pitchFamily="34" charset="0"/>
              </a:rPr>
              <a:t>).  </a:t>
            </a:r>
          </a:p>
          <a:p>
            <a:pPr marL="285750" indent="-285750">
              <a:buFont typeface="Wingdings" panose="05000000000000000000" pitchFamily="2" charset="2"/>
              <a:buChar char="§"/>
            </a:pPr>
            <a:endParaRPr lang="en-GB" sz="700" kern="0" dirty="0">
              <a:solidFill>
                <a:schemeClr val="bg1"/>
              </a:solidFill>
              <a:latin typeface="Arial Nova" panose="020B0504020202020204" pitchFamily="34" charset="0"/>
            </a:endParaRPr>
          </a:p>
          <a:p>
            <a:pPr marL="285750" indent="-285750">
              <a:buFont typeface="Wingdings" panose="05000000000000000000" pitchFamily="2" charset="2"/>
              <a:buChar char="§"/>
            </a:pPr>
            <a:endParaRPr lang="en-GB" sz="1600" kern="0" dirty="0">
              <a:solidFill>
                <a:schemeClr val="bg1"/>
              </a:solidFill>
              <a:latin typeface="Arial Nova" panose="020B0504020202020204" pitchFamily="34" charset="0"/>
            </a:endParaRPr>
          </a:p>
          <a:p>
            <a:pPr marL="285750" indent="-285750">
              <a:buFont typeface="Wingdings" panose="05000000000000000000" pitchFamily="2" charset="2"/>
              <a:buChar char="§"/>
            </a:pPr>
            <a:endParaRPr lang="en-GB" sz="700" kern="0" dirty="0">
              <a:solidFill>
                <a:schemeClr val="bg1"/>
              </a:solidFill>
              <a:latin typeface="Arial Nova" panose="020B0504020202020204" pitchFamily="34" charset="0"/>
            </a:endParaRPr>
          </a:p>
          <a:p>
            <a:pPr marL="285750" indent="-285750">
              <a:buFont typeface="Wingdings" panose="05000000000000000000" pitchFamily="2" charset="2"/>
              <a:buChar char="§"/>
            </a:pPr>
            <a:endParaRPr lang="en-GB" sz="1600" kern="0" dirty="0">
              <a:solidFill>
                <a:schemeClr val="bg1"/>
              </a:solidFill>
              <a:latin typeface="Arial Nova" panose="020B0504020202020204" pitchFamily="34" charset="0"/>
            </a:endParaRPr>
          </a:p>
        </p:txBody>
      </p:sp>
      <p:sp>
        <p:nvSpPr>
          <p:cNvPr id="2" name="Title 1">
            <a:extLst>
              <a:ext uri="{FF2B5EF4-FFF2-40B4-BE49-F238E27FC236}">
                <a16:creationId xmlns:a16="http://schemas.microsoft.com/office/drawing/2014/main" id="{78233500-EE93-82D0-8F73-F13430D4679C}"/>
              </a:ext>
            </a:extLst>
          </p:cNvPr>
          <p:cNvSpPr>
            <a:spLocks noGrp="1"/>
          </p:cNvSpPr>
          <p:nvPr>
            <p:ph type="title"/>
          </p:nvPr>
        </p:nvSpPr>
        <p:spPr>
          <a:xfrm>
            <a:off x="5257800" y="201443"/>
            <a:ext cx="7031564" cy="1320800"/>
          </a:xfrm>
        </p:spPr>
        <p:txBody>
          <a:bodyPr>
            <a:normAutofit/>
          </a:bodyPr>
          <a:lstStyle/>
          <a:p>
            <a:r>
              <a:rPr lang="en-GB" sz="2400" b="1" dirty="0">
                <a:solidFill>
                  <a:schemeClr val="bg1"/>
                </a:solidFill>
                <a:latin typeface="Arial Nova" panose="020B0504020202020204" pitchFamily="34" charset="0"/>
              </a:rPr>
              <a:t>The Kangerluarsuk Zn-Pb-Ag Project</a:t>
            </a:r>
          </a:p>
        </p:txBody>
      </p:sp>
      <p:pic>
        <p:nvPicPr>
          <p:cNvPr id="4" name="Imagen 3">
            <a:extLst>
              <a:ext uri="{FF2B5EF4-FFF2-40B4-BE49-F238E27FC236}">
                <a16:creationId xmlns:a16="http://schemas.microsoft.com/office/drawing/2014/main" id="{BB7C56EC-ACB4-88D2-5E31-2FA64C9ACA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06000" y="5819397"/>
            <a:ext cx="2137813" cy="837160"/>
          </a:xfrm>
          <a:prstGeom prst="rect">
            <a:avLst/>
          </a:prstGeom>
        </p:spPr>
      </p:pic>
      <p:pic>
        <p:nvPicPr>
          <p:cNvPr id="5" name="Picture 4">
            <a:extLst>
              <a:ext uri="{FF2B5EF4-FFF2-40B4-BE49-F238E27FC236}">
                <a16:creationId xmlns:a16="http://schemas.microsoft.com/office/drawing/2014/main" id="{2CB5C294-8381-34A9-ABC2-B257209B054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938" y="142239"/>
            <a:ext cx="4503005" cy="6466501"/>
          </a:xfrm>
          <a:prstGeom prst="rect">
            <a:avLst/>
          </a:prstGeom>
          <a:noFill/>
        </p:spPr>
      </p:pic>
    </p:spTree>
    <p:extLst>
      <p:ext uri="{BB962C8B-B14F-4D97-AF65-F5344CB8AC3E}">
        <p14:creationId xmlns:p14="http://schemas.microsoft.com/office/powerpoint/2010/main" val="2800280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a:extLst>
              <a:ext uri="{FF2B5EF4-FFF2-40B4-BE49-F238E27FC236}">
                <a16:creationId xmlns:a16="http://schemas.microsoft.com/office/drawing/2014/main" id="{34AF599C-76B8-8227-4221-67E1B01D189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4815" y="-4625"/>
            <a:ext cx="12226816" cy="68910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5767178-560E-CDC9-2238-3D152A32F60B}"/>
              </a:ext>
            </a:extLst>
          </p:cNvPr>
          <p:cNvSpPr txBox="1"/>
          <p:nvPr/>
        </p:nvSpPr>
        <p:spPr>
          <a:xfrm>
            <a:off x="8995517" y="4221336"/>
            <a:ext cx="1962397" cy="523220"/>
          </a:xfrm>
          <a:prstGeom prst="rect">
            <a:avLst/>
          </a:prstGeom>
          <a:noFill/>
        </p:spPr>
        <p:txBody>
          <a:bodyPr wrap="none" rtlCol="0">
            <a:spAutoFit/>
          </a:bodyPr>
          <a:lstStyle/>
          <a:p>
            <a:r>
              <a:rPr lang="en-GB" sz="2800" b="1" dirty="0">
                <a:solidFill>
                  <a:schemeClr val="bg1"/>
                </a:solidFill>
                <a:latin typeface="+mn-lt"/>
              </a:rPr>
              <a:t>Greenland</a:t>
            </a:r>
          </a:p>
        </p:txBody>
      </p:sp>
      <p:pic>
        <p:nvPicPr>
          <p:cNvPr id="6" name="Picture 4" descr="Image result for greenland facts">
            <a:extLst>
              <a:ext uri="{FF2B5EF4-FFF2-40B4-BE49-F238E27FC236}">
                <a16:creationId xmlns:a16="http://schemas.microsoft.com/office/drawing/2014/main" id="{1863B37E-5B3B-FA3C-FD1D-5805620A3BA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49087" y="4053317"/>
            <a:ext cx="504056" cy="336037"/>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C47FF88-38CE-3F8D-496E-EA7C5317D3DB}"/>
              </a:ext>
            </a:extLst>
          </p:cNvPr>
          <p:cNvSpPr txBox="1"/>
          <p:nvPr/>
        </p:nvSpPr>
        <p:spPr>
          <a:xfrm>
            <a:off x="144282" y="140523"/>
            <a:ext cx="11868621" cy="1600438"/>
          </a:xfrm>
          <a:prstGeom prst="rect">
            <a:avLst/>
          </a:prstGeom>
          <a:solidFill>
            <a:schemeClr val="tx1"/>
          </a:solidFill>
        </p:spPr>
        <p:txBody>
          <a:bodyPr wrap="square" rtlCol="0">
            <a:spAutoFit/>
          </a:bodyPr>
          <a:lstStyle/>
          <a:p>
            <a:pPr marL="457200" indent="-457200">
              <a:buFont typeface="Arial" panose="020B0604020202020204" pitchFamily="34" charset="0"/>
              <a:buChar char="•"/>
            </a:pPr>
            <a:r>
              <a:rPr lang="en-GB" sz="1400" b="1" dirty="0">
                <a:solidFill>
                  <a:schemeClr val="bg1"/>
                </a:solidFill>
                <a:latin typeface="+mn-lt"/>
              </a:rPr>
              <a:t>Largest island in the world (roughly the size of Western Europe)</a:t>
            </a:r>
          </a:p>
          <a:p>
            <a:pPr marL="457200" indent="-457200">
              <a:buFont typeface="Arial" panose="020B0604020202020204" pitchFamily="34" charset="0"/>
              <a:buChar char="•"/>
            </a:pPr>
            <a:r>
              <a:rPr lang="en-GB" sz="1400" b="1" dirty="0">
                <a:solidFill>
                  <a:schemeClr val="bg1"/>
                </a:solidFill>
                <a:latin typeface="+mn-lt"/>
              </a:rPr>
              <a:t>The most northerly country in the world</a:t>
            </a:r>
          </a:p>
          <a:p>
            <a:pPr marL="457200" indent="-457200">
              <a:buFont typeface="Arial" panose="020B0604020202020204" pitchFamily="34" charset="0"/>
              <a:buChar char="•"/>
            </a:pPr>
            <a:r>
              <a:rPr lang="en-GB" sz="1400" b="1" dirty="0">
                <a:solidFill>
                  <a:schemeClr val="bg1"/>
                </a:solidFill>
                <a:latin typeface="+mn-lt"/>
              </a:rPr>
              <a:t>Around 80 % of the country is covered by permanent ice (the “Greenland Icesheet”). </a:t>
            </a:r>
            <a:r>
              <a:rPr lang="en-GB" sz="1400" b="1" dirty="0">
                <a:solidFill>
                  <a:schemeClr val="bg1"/>
                </a:solidFill>
              </a:rPr>
              <a:t>Ice-free area available for mineral exploration is roughly the size of Sweden. </a:t>
            </a:r>
            <a:endParaRPr lang="en-GB" sz="1400" b="1" dirty="0">
              <a:solidFill>
                <a:schemeClr val="bg1"/>
              </a:solidFill>
              <a:latin typeface="+mn-lt"/>
            </a:endParaRPr>
          </a:p>
          <a:p>
            <a:pPr marL="457200" indent="-457200">
              <a:buFont typeface="Arial" panose="020B0604020202020204" pitchFamily="34" charset="0"/>
              <a:buChar char="•"/>
            </a:pPr>
            <a:r>
              <a:rPr lang="en-GB" sz="1400" b="1" dirty="0">
                <a:solidFill>
                  <a:schemeClr val="bg1"/>
                </a:solidFill>
                <a:latin typeface="+mn-lt"/>
              </a:rPr>
              <a:t>The Greenland Icesheet is up to 3.5  km thick and contains approximately 7% of all the fresh water on earth</a:t>
            </a:r>
          </a:p>
          <a:p>
            <a:pPr marL="457200" indent="-457200">
              <a:buFont typeface="Arial" panose="020B0604020202020204" pitchFamily="34" charset="0"/>
              <a:buChar char="•"/>
            </a:pPr>
            <a:r>
              <a:rPr lang="en-GB" sz="1400" b="1" dirty="0">
                <a:solidFill>
                  <a:schemeClr val="bg1"/>
                </a:solidFill>
                <a:latin typeface="+mn-lt"/>
              </a:rPr>
              <a:t>Greenland has a population of only 56,600 (of which 19,600 live in the capital city, Nuuk). </a:t>
            </a:r>
            <a:r>
              <a:rPr lang="en-GB" sz="1400" b="1" dirty="0">
                <a:solidFill>
                  <a:srgbClr val="C00000"/>
                </a:solidFill>
              </a:rPr>
              <a:t>For comparison, the p</a:t>
            </a:r>
            <a:r>
              <a:rPr lang="en-GB" sz="1400" b="1" dirty="0">
                <a:solidFill>
                  <a:srgbClr val="C00000"/>
                </a:solidFill>
                <a:latin typeface="+mn-lt"/>
              </a:rPr>
              <a:t>opulation of Galway = 79,900!</a:t>
            </a:r>
          </a:p>
        </p:txBody>
      </p:sp>
    </p:spTree>
    <p:extLst>
      <p:ext uri="{BB962C8B-B14F-4D97-AF65-F5344CB8AC3E}">
        <p14:creationId xmlns:p14="http://schemas.microsoft.com/office/powerpoint/2010/main" val="1619634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3">
            <a:extLst>
              <a:ext uri="{FF2B5EF4-FFF2-40B4-BE49-F238E27FC236}">
                <a16:creationId xmlns:a16="http://schemas.microsoft.com/office/drawing/2014/main" id="{BCCD7273-DAE0-4B68-A2A8-6F32A86DB9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316044" y="5316356"/>
            <a:ext cx="1880120" cy="736248"/>
          </a:xfrm>
          <a:prstGeom prst="rect">
            <a:avLst/>
          </a:prstGeom>
        </p:spPr>
      </p:pic>
      <p:sp>
        <p:nvSpPr>
          <p:cNvPr id="9" name="TextBox 8">
            <a:extLst>
              <a:ext uri="{FF2B5EF4-FFF2-40B4-BE49-F238E27FC236}">
                <a16:creationId xmlns:a16="http://schemas.microsoft.com/office/drawing/2014/main" id="{7175F2B2-E4F9-466D-B3C1-F1BBCF8DDA81}"/>
              </a:ext>
            </a:extLst>
          </p:cNvPr>
          <p:cNvSpPr txBox="1"/>
          <p:nvPr/>
        </p:nvSpPr>
        <p:spPr>
          <a:xfrm rot="16200000">
            <a:off x="-1368221" y="1627338"/>
            <a:ext cx="3865865" cy="830997"/>
          </a:xfrm>
          <a:prstGeom prst="rect">
            <a:avLst/>
          </a:prstGeom>
          <a:noFill/>
        </p:spPr>
        <p:txBody>
          <a:bodyPr wrap="none" rtlCol="0">
            <a:spAutoFit/>
          </a:bodyPr>
          <a:lstStyle/>
          <a:p>
            <a:pPr algn="r"/>
            <a:r>
              <a:rPr lang="en-GB" sz="2400" b="1" dirty="0">
                <a:solidFill>
                  <a:schemeClr val="bg1"/>
                </a:solidFill>
                <a:latin typeface="Arial Nova" panose="020B0504020202020204" pitchFamily="34" charset="0"/>
              </a:rPr>
              <a:t>Favourably located close</a:t>
            </a:r>
          </a:p>
          <a:p>
            <a:pPr algn="r"/>
            <a:r>
              <a:rPr lang="en-GB" sz="2400" b="1" dirty="0">
                <a:solidFill>
                  <a:schemeClr val="bg1"/>
                </a:solidFill>
                <a:latin typeface="Arial Nova" panose="020B0504020202020204" pitchFamily="34" charset="0"/>
              </a:rPr>
              <a:t>to former Zn-Pb-Ag mine</a:t>
            </a:r>
          </a:p>
        </p:txBody>
      </p:sp>
      <p:sp>
        <p:nvSpPr>
          <p:cNvPr id="77" name="Text Placeholder 2">
            <a:extLst>
              <a:ext uri="{FF2B5EF4-FFF2-40B4-BE49-F238E27FC236}">
                <a16:creationId xmlns:a16="http://schemas.microsoft.com/office/drawing/2014/main" id="{81E8D5CE-2C5B-40D8-8326-FF6430275D0F}"/>
              </a:ext>
            </a:extLst>
          </p:cNvPr>
          <p:cNvSpPr txBox="1">
            <a:spLocks/>
          </p:cNvSpPr>
          <p:nvPr/>
        </p:nvSpPr>
        <p:spPr>
          <a:xfrm>
            <a:off x="1458242" y="393986"/>
            <a:ext cx="4579493" cy="1077218"/>
          </a:xfrm>
          <a:prstGeom prst="rect">
            <a:avLst/>
          </a:prstGeom>
          <a:noFill/>
          <a:ln>
            <a:noFill/>
          </a:ln>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tabLst>
                <a:tab pos="801688" algn="l"/>
              </a:tabLst>
            </a:pPr>
            <a:r>
              <a:rPr lang="en-GB" sz="1400" kern="0" dirty="0">
                <a:solidFill>
                  <a:schemeClr val="bg1"/>
                </a:solidFill>
                <a:latin typeface="Arial Nova" panose="020B0504020202020204" pitchFamily="34" charset="0"/>
              </a:rPr>
              <a:t>The Kangerluarsuk Zn-Pb-Ag project is favourably situated within a sub-basin immediately north of the basin margin fault that separates the Karrat basin to the north and the carbonate platform (and former Black Angel Mine) to the south. </a:t>
            </a:r>
          </a:p>
        </p:txBody>
      </p:sp>
      <p:grpSp>
        <p:nvGrpSpPr>
          <p:cNvPr id="98" name="Group 97">
            <a:extLst>
              <a:ext uri="{FF2B5EF4-FFF2-40B4-BE49-F238E27FC236}">
                <a16:creationId xmlns:a16="http://schemas.microsoft.com/office/drawing/2014/main" id="{EB39146F-96C1-49C7-AA24-B299D5F2EC99}"/>
              </a:ext>
            </a:extLst>
          </p:cNvPr>
          <p:cNvGrpSpPr/>
          <p:nvPr/>
        </p:nvGrpSpPr>
        <p:grpSpPr>
          <a:xfrm>
            <a:off x="1458242" y="1750900"/>
            <a:ext cx="4579493" cy="4072806"/>
            <a:chOff x="197724" y="2645306"/>
            <a:chExt cx="4579493" cy="4072806"/>
          </a:xfrm>
        </p:grpSpPr>
        <p:pic>
          <p:nvPicPr>
            <p:cNvPr id="99" name="Picture 98">
              <a:extLst>
                <a:ext uri="{FF2B5EF4-FFF2-40B4-BE49-F238E27FC236}">
                  <a16:creationId xmlns:a16="http://schemas.microsoft.com/office/drawing/2014/main" id="{E8743EE8-B797-4312-B10B-31293B8264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724" y="3359818"/>
              <a:ext cx="4579493" cy="3358294"/>
            </a:xfrm>
            <a:prstGeom prst="rect">
              <a:avLst/>
            </a:prstGeom>
          </p:spPr>
        </p:pic>
        <p:sp>
          <p:nvSpPr>
            <p:cNvPr id="100" name="Left Brace 99">
              <a:extLst>
                <a:ext uri="{FF2B5EF4-FFF2-40B4-BE49-F238E27FC236}">
                  <a16:creationId xmlns:a16="http://schemas.microsoft.com/office/drawing/2014/main" id="{4C19CEC1-AF2F-47C2-BB1F-A82E9616A27E}"/>
                </a:ext>
              </a:extLst>
            </p:cNvPr>
            <p:cNvSpPr/>
            <p:nvPr/>
          </p:nvSpPr>
          <p:spPr>
            <a:xfrm rot="5400000">
              <a:off x="1819213" y="2417917"/>
              <a:ext cx="199378" cy="1660027"/>
            </a:xfrm>
            <a:prstGeom prst="leftBrace">
              <a:avLst>
                <a:gd name="adj1" fmla="val 0"/>
                <a:gd name="adj2" fmla="val 50000"/>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00" b="1">
                <a:latin typeface="Arial Nova" panose="020B0504020202020204" pitchFamily="34" charset="0"/>
              </a:endParaRPr>
            </a:p>
          </p:txBody>
        </p:sp>
        <p:sp>
          <p:nvSpPr>
            <p:cNvPr id="101" name="Left Brace 100">
              <a:extLst>
                <a:ext uri="{FF2B5EF4-FFF2-40B4-BE49-F238E27FC236}">
                  <a16:creationId xmlns:a16="http://schemas.microsoft.com/office/drawing/2014/main" id="{E84ACEED-3AE9-4813-A398-7DD0CBE3452A}"/>
                </a:ext>
              </a:extLst>
            </p:cNvPr>
            <p:cNvSpPr/>
            <p:nvPr/>
          </p:nvSpPr>
          <p:spPr>
            <a:xfrm rot="5400000">
              <a:off x="3116584" y="2797016"/>
              <a:ext cx="211578" cy="903921"/>
            </a:xfrm>
            <a:prstGeom prst="leftBrace">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600" b="1">
                <a:latin typeface="Arial Nova" panose="020B0504020202020204" pitchFamily="34" charset="0"/>
              </a:endParaRPr>
            </a:p>
          </p:txBody>
        </p:sp>
        <p:sp>
          <p:nvSpPr>
            <p:cNvPr id="102" name="TextBox 101">
              <a:extLst>
                <a:ext uri="{FF2B5EF4-FFF2-40B4-BE49-F238E27FC236}">
                  <a16:creationId xmlns:a16="http://schemas.microsoft.com/office/drawing/2014/main" id="{440EA296-9A02-4351-9CAD-8B15BF206558}"/>
                </a:ext>
              </a:extLst>
            </p:cNvPr>
            <p:cNvSpPr txBox="1"/>
            <p:nvPr/>
          </p:nvSpPr>
          <p:spPr>
            <a:xfrm>
              <a:off x="2584720" y="2653096"/>
              <a:ext cx="1314622" cy="461665"/>
            </a:xfrm>
            <a:prstGeom prst="rect">
              <a:avLst/>
            </a:prstGeom>
            <a:noFill/>
          </p:spPr>
          <p:txBody>
            <a:bodyPr wrap="square" rtlCol="0">
              <a:spAutoFit/>
            </a:bodyPr>
            <a:lstStyle/>
            <a:p>
              <a:pPr algn="ctr"/>
              <a:r>
                <a:rPr lang="en-GB" sz="1200" b="1" dirty="0">
                  <a:solidFill>
                    <a:srgbClr val="FFC000"/>
                  </a:solidFill>
                  <a:latin typeface="Arial Nova" panose="020B0504020202020204" pitchFamily="34" charset="0"/>
                </a:rPr>
                <a:t>Black Angel Zn-Pb-Ag Mine</a:t>
              </a:r>
            </a:p>
          </p:txBody>
        </p:sp>
        <p:sp>
          <p:nvSpPr>
            <p:cNvPr id="103" name="TextBox 102">
              <a:extLst>
                <a:ext uri="{FF2B5EF4-FFF2-40B4-BE49-F238E27FC236}">
                  <a16:creationId xmlns:a16="http://schemas.microsoft.com/office/drawing/2014/main" id="{9E127A4F-EE62-41ED-A2C7-43257D1CA2F8}"/>
                </a:ext>
              </a:extLst>
            </p:cNvPr>
            <p:cNvSpPr txBox="1"/>
            <p:nvPr/>
          </p:nvSpPr>
          <p:spPr>
            <a:xfrm>
              <a:off x="1043108" y="2645306"/>
              <a:ext cx="1541611" cy="461665"/>
            </a:xfrm>
            <a:prstGeom prst="rect">
              <a:avLst/>
            </a:prstGeom>
            <a:noFill/>
          </p:spPr>
          <p:txBody>
            <a:bodyPr wrap="square" rtlCol="0">
              <a:spAutoFit/>
            </a:bodyPr>
            <a:lstStyle/>
            <a:p>
              <a:pPr algn="ctr"/>
              <a:r>
                <a:rPr lang="en-GB" sz="1200" b="1" dirty="0">
                  <a:solidFill>
                    <a:srgbClr val="FFC000"/>
                  </a:solidFill>
                  <a:latin typeface="Arial Nova" panose="020B0504020202020204" pitchFamily="34" charset="0"/>
                </a:rPr>
                <a:t>Kangerluarsuk </a:t>
              </a:r>
            </a:p>
            <a:p>
              <a:pPr algn="ctr"/>
              <a:r>
                <a:rPr lang="en-GB" sz="1200" b="1" dirty="0">
                  <a:solidFill>
                    <a:srgbClr val="FFC000"/>
                  </a:solidFill>
                  <a:latin typeface="Arial Nova" panose="020B0504020202020204" pitchFamily="34" charset="0"/>
                </a:rPr>
                <a:t>Zn-Pb-Ag Project</a:t>
              </a:r>
            </a:p>
          </p:txBody>
        </p:sp>
      </p:grpSp>
      <p:sp>
        <p:nvSpPr>
          <p:cNvPr id="104" name="Rectangle 103">
            <a:extLst>
              <a:ext uri="{FF2B5EF4-FFF2-40B4-BE49-F238E27FC236}">
                <a16:creationId xmlns:a16="http://schemas.microsoft.com/office/drawing/2014/main" id="{CE173E30-4423-457E-B13A-2F81EDCEDC7F}"/>
              </a:ext>
            </a:extLst>
          </p:cNvPr>
          <p:cNvSpPr/>
          <p:nvPr/>
        </p:nvSpPr>
        <p:spPr>
          <a:xfrm>
            <a:off x="1289190" y="5823706"/>
            <a:ext cx="4836908" cy="646331"/>
          </a:xfrm>
          <a:prstGeom prst="rect">
            <a:avLst/>
          </a:prstGeom>
        </p:spPr>
        <p:txBody>
          <a:bodyPr wrap="square">
            <a:spAutoFit/>
          </a:bodyPr>
          <a:lstStyle/>
          <a:p>
            <a:pPr algn="ctr"/>
            <a:r>
              <a:rPr lang="en-GB" sz="1200" dirty="0">
                <a:solidFill>
                  <a:schemeClr val="bg1"/>
                </a:solidFill>
                <a:latin typeface="Arial Nova" panose="020B0504020202020204" pitchFamily="34" charset="0"/>
              </a:rPr>
              <a:t>Model for the geological setting of cogenetic SEDEX and MVT deposit types in the Selwyn basin and the Mackenzie platform.</a:t>
            </a:r>
            <a:r>
              <a:rPr lang="en-US" sz="1200" dirty="0">
                <a:solidFill>
                  <a:schemeClr val="bg1"/>
                </a:solidFill>
                <a:latin typeface="Arial Nova" panose="020B0504020202020204" pitchFamily="34" charset="0"/>
              </a:rPr>
              <a:t> Figure from: Goodfellow (2007</a:t>
            </a:r>
            <a:r>
              <a:rPr lang="en-GB" sz="1200" dirty="0">
                <a:solidFill>
                  <a:schemeClr val="bg1"/>
                </a:solidFill>
                <a:latin typeface="Arial Nova" panose="020B0504020202020204" pitchFamily="34" charset="0"/>
              </a:rPr>
              <a:t>).</a:t>
            </a:r>
          </a:p>
        </p:txBody>
      </p:sp>
      <p:pic>
        <p:nvPicPr>
          <p:cNvPr id="6" name="Picture 5">
            <a:extLst>
              <a:ext uri="{FF2B5EF4-FFF2-40B4-BE49-F238E27FC236}">
                <a16:creationId xmlns:a16="http://schemas.microsoft.com/office/drawing/2014/main" id="{147E2203-3534-70A8-4571-E5D200766B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77213" y="109904"/>
            <a:ext cx="5671886" cy="6598627"/>
          </a:xfrm>
          <a:prstGeom prst="rect">
            <a:avLst/>
          </a:prstGeom>
          <a:solidFill>
            <a:schemeClr val="bg1"/>
          </a:solidFill>
        </p:spPr>
      </p:pic>
    </p:spTree>
    <p:extLst>
      <p:ext uri="{BB962C8B-B14F-4D97-AF65-F5344CB8AC3E}">
        <p14:creationId xmlns:p14="http://schemas.microsoft.com/office/powerpoint/2010/main" val="25326263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2C91EC-2C8C-58D7-DCA7-88CD5A27A96D}"/>
              </a:ext>
            </a:extLst>
          </p:cNvPr>
          <p:cNvPicPr>
            <a:picLocks noGrp="1"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91426" y="239635"/>
            <a:ext cx="8312150" cy="5837012"/>
          </a:xfrm>
          <a:prstGeom prst="rect">
            <a:avLst/>
          </a:prstGeom>
          <a:noFill/>
          <a:ln w="9525">
            <a:noFill/>
            <a:miter lim="800000"/>
            <a:headEnd/>
            <a:tailEnd/>
          </a:ln>
          <a:effectLst/>
        </p:spPr>
      </p:pic>
      <p:sp>
        <p:nvSpPr>
          <p:cNvPr id="5" name="Title 1">
            <a:extLst>
              <a:ext uri="{FF2B5EF4-FFF2-40B4-BE49-F238E27FC236}">
                <a16:creationId xmlns:a16="http://schemas.microsoft.com/office/drawing/2014/main" id="{BF5CD2B2-1A0A-64AB-A65E-642B81A2B4CC}"/>
              </a:ext>
            </a:extLst>
          </p:cNvPr>
          <p:cNvSpPr>
            <a:spLocks noGrp="1"/>
          </p:cNvSpPr>
          <p:nvPr>
            <p:ph type="title"/>
          </p:nvPr>
        </p:nvSpPr>
        <p:spPr>
          <a:xfrm rot="16200000">
            <a:off x="-2473432" y="2807822"/>
            <a:ext cx="6630334" cy="1320800"/>
          </a:xfrm>
        </p:spPr>
        <p:txBody>
          <a:bodyPr>
            <a:normAutofit/>
          </a:bodyPr>
          <a:lstStyle/>
          <a:p>
            <a:pPr algn="r"/>
            <a:r>
              <a:rPr lang="en-GB" sz="2400" b="1" dirty="0">
                <a:solidFill>
                  <a:schemeClr val="bg1"/>
                </a:solidFill>
                <a:latin typeface="Arial Nova" panose="020B0504020202020204" pitchFamily="34" charset="0"/>
              </a:rPr>
              <a:t>Wide spread </a:t>
            </a:r>
            <a:r>
              <a:rPr lang="en-GB" sz="2400" b="1" dirty="0" err="1">
                <a:solidFill>
                  <a:schemeClr val="bg1"/>
                </a:solidFill>
                <a:latin typeface="Arial Nova" panose="020B0504020202020204" pitchFamily="34" charset="0"/>
              </a:rPr>
              <a:t>sulphidic</a:t>
            </a:r>
            <a:r>
              <a:rPr lang="en-GB" sz="2400" b="1" dirty="0">
                <a:solidFill>
                  <a:schemeClr val="bg1"/>
                </a:solidFill>
                <a:latin typeface="Arial Nova" panose="020B0504020202020204" pitchFamily="34" charset="0"/>
              </a:rPr>
              <a:t> chert horizons in the Karrat Group, as mapped by Comino</a:t>
            </a:r>
          </a:p>
        </p:txBody>
      </p:sp>
      <p:sp>
        <p:nvSpPr>
          <p:cNvPr id="2" name="Title 1">
            <a:extLst>
              <a:ext uri="{FF2B5EF4-FFF2-40B4-BE49-F238E27FC236}">
                <a16:creationId xmlns:a16="http://schemas.microsoft.com/office/drawing/2014/main" id="{1575770A-9A62-49C4-E2B9-8A3B4B2FADA4}"/>
              </a:ext>
            </a:extLst>
          </p:cNvPr>
          <p:cNvSpPr txBox="1">
            <a:spLocks/>
          </p:cNvSpPr>
          <p:nvPr/>
        </p:nvSpPr>
        <p:spPr>
          <a:xfrm>
            <a:off x="9596176" y="239635"/>
            <a:ext cx="2512088" cy="2710026"/>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buFont typeface="Arial" panose="020B0604020202020204" pitchFamily="34" charset="0"/>
              <a:buChar char="•"/>
            </a:pPr>
            <a:r>
              <a:rPr lang="en-GB" sz="1800" dirty="0">
                <a:solidFill>
                  <a:schemeClr val="bg1"/>
                </a:solidFill>
                <a:latin typeface="Arial Nova" panose="020B0504020202020204" pitchFamily="34" charset="0"/>
              </a:rPr>
              <a:t>Form stratigraphic markers within the Karrat </a:t>
            </a:r>
            <a:r>
              <a:rPr lang="en-GB" sz="1800" dirty="0" err="1">
                <a:solidFill>
                  <a:schemeClr val="bg1"/>
                </a:solidFill>
                <a:latin typeface="Arial Nova" panose="020B0504020202020204" pitchFamily="34" charset="0"/>
              </a:rPr>
              <a:t>Gp</a:t>
            </a:r>
            <a:r>
              <a:rPr lang="en-GB" sz="1800" dirty="0">
                <a:solidFill>
                  <a:schemeClr val="bg1"/>
                </a:solidFill>
                <a:latin typeface="Arial Nova" panose="020B0504020202020204" pitchFamily="34" charset="0"/>
              </a:rPr>
              <a:t>.</a:t>
            </a:r>
          </a:p>
          <a:p>
            <a:pPr marL="342900" indent="-342900">
              <a:buFont typeface="Arial" panose="020B0604020202020204" pitchFamily="34" charset="0"/>
              <a:buChar char="•"/>
            </a:pPr>
            <a:endParaRPr lang="en-GB" sz="1800" dirty="0">
              <a:solidFill>
                <a:schemeClr val="bg1"/>
              </a:solidFill>
              <a:latin typeface="Arial Nova" panose="020B0504020202020204" pitchFamily="34" charset="0"/>
            </a:endParaRPr>
          </a:p>
          <a:p>
            <a:pPr marL="342900" indent="-342900">
              <a:buFont typeface="Arial" panose="020B0604020202020204" pitchFamily="34" charset="0"/>
              <a:buChar char="•"/>
            </a:pPr>
            <a:r>
              <a:rPr lang="en-GB" sz="1800" dirty="0">
                <a:solidFill>
                  <a:schemeClr val="bg1"/>
                </a:solidFill>
                <a:latin typeface="Arial Nova" panose="020B0504020202020204" pitchFamily="34" charset="0"/>
              </a:rPr>
              <a:t>Locally associated with massive sulphide  (typically </a:t>
            </a:r>
            <a:r>
              <a:rPr lang="en-GB" sz="1800" dirty="0" err="1">
                <a:solidFill>
                  <a:schemeClr val="bg1"/>
                </a:solidFill>
                <a:latin typeface="Arial Nova" panose="020B0504020202020204" pitchFamily="34" charset="0"/>
              </a:rPr>
              <a:t>py</a:t>
            </a:r>
            <a:r>
              <a:rPr lang="en-GB" sz="1800" dirty="0">
                <a:solidFill>
                  <a:schemeClr val="bg1"/>
                </a:solidFill>
                <a:latin typeface="Arial Nova" panose="020B0504020202020204" pitchFamily="34" charset="0"/>
              </a:rPr>
              <a:t>, po)</a:t>
            </a:r>
          </a:p>
          <a:p>
            <a:pPr marL="342900" indent="-342900">
              <a:buFont typeface="Arial" panose="020B0604020202020204" pitchFamily="34" charset="0"/>
              <a:buChar char="•"/>
            </a:pPr>
            <a:endParaRPr lang="en-GB" sz="1800" dirty="0">
              <a:solidFill>
                <a:schemeClr val="bg1"/>
              </a:solidFill>
              <a:latin typeface="Arial Nova" panose="020B0504020202020204" pitchFamily="34" charset="0"/>
            </a:endParaRPr>
          </a:p>
          <a:p>
            <a:pPr marL="342900" indent="-342900">
              <a:buFont typeface="Arial" panose="020B0604020202020204" pitchFamily="34" charset="0"/>
              <a:buChar char="•"/>
            </a:pPr>
            <a:r>
              <a:rPr lang="en-GB" sz="1800" dirty="0">
                <a:solidFill>
                  <a:schemeClr val="bg1"/>
                </a:solidFill>
                <a:latin typeface="Arial Nova" panose="020B0504020202020204" pitchFamily="34" charset="0"/>
              </a:rPr>
              <a:t>Many are </a:t>
            </a:r>
            <a:r>
              <a:rPr lang="en-GB" sz="1800" dirty="0" err="1">
                <a:solidFill>
                  <a:schemeClr val="bg1"/>
                </a:solidFill>
                <a:latin typeface="Arial Nova" panose="020B0504020202020204" pitchFamily="34" charset="0"/>
              </a:rPr>
              <a:t>mylonites</a:t>
            </a:r>
            <a:r>
              <a:rPr lang="en-GB" sz="1800" dirty="0">
                <a:solidFill>
                  <a:schemeClr val="bg1"/>
                </a:solidFill>
                <a:latin typeface="Arial Nova" panose="020B0504020202020204" pitchFamily="34" charset="0"/>
              </a:rPr>
              <a:t> </a:t>
            </a:r>
          </a:p>
        </p:txBody>
      </p:sp>
      <p:sp>
        <p:nvSpPr>
          <p:cNvPr id="3" name="Textfeld 5">
            <a:extLst>
              <a:ext uri="{FF2B5EF4-FFF2-40B4-BE49-F238E27FC236}">
                <a16:creationId xmlns:a16="http://schemas.microsoft.com/office/drawing/2014/main" id="{EBFE7191-1659-960A-8774-9544D6D74663}"/>
              </a:ext>
            </a:extLst>
          </p:cNvPr>
          <p:cNvSpPr txBox="1"/>
          <p:nvPr/>
        </p:nvSpPr>
        <p:spPr>
          <a:xfrm>
            <a:off x="1300104" y="6163227"/>
            <a:ext cx="1736373" cy="307777"/>
          </a:xfrm>
          <a:prstGeom prst="rect">
            <a:avLst/>
          </a:prstGeom>
          <a:noFill/>
        </p:spPr>
        <p:txBody>
          <a:bodyPr wrap="none" rtlCol="0">
            <a:spAutoFit/>
          </a:bodyPr>
          <a:lstStyle/>
          <a:p>
            <a:r>
              <a:rPr lang="de-DE" sz="1400" dirty="0">
                <a:solidFill>
                  <a:schemeClr val="bg1"/>
                </a:solidFill>
              </a:rPr>
              <a:t>Allen &amp; Harris 1980</a:t>
            </a:r>
          </a:p>
        </p:txBody>
      </p:sp>
    </p:spTree>
    <p:extLst>
      <p:ext uri="{BB962C8B-B14F-4D97-AF65-F5344CB8AC3E}">
        <p14:creationId xmlns:p14="http://schemas.microsoft.com/office/powerpoint/2010/main" val="21453247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F5CD2B2-1A0A-64AB-A65E-642B81A2B4CC}"/>
              </a:ext>
            </a:extLst>
          </p:cNvPr>
          <p:cNvSpPr>
            <a:spLocks noGrp="1"/>
          </p:cNvSpPr>
          <p:nvPr>
            <p:ph type="title"/>
          </p:nvPr>
        </p:nvSpPr>
        <p:spPr>
          <a:xfrm rot="16200000">
            <a:off x="-2473432" y="2807822"/>
            <a:ext cx="6630334" cy="1320800"/>
          </a:xfrm>
        </p:spPr>
        <p:txBody>
          <a:bodyPr>
            <a:normAutofit/>
          </a:bodyPr>
          <a:lstStyle/>
          <a:p>
            <a:pPr algn="r"/>
            <a:r>
              <a:rPr lang="en-GB" sz="2400" b="1" dirty="0">
                <a:solidFill>
                  <a:schemeClr val="bg1"/>
                </a:solidFill>
                <a:latin typeface="Arial Nova" panose="020B0504020202020204" pitchFamily="34" charset="0"/>
              </a:rPr>
              <a:t>Wide spread </a:t>
            </a:r>
            <a:r>
              <a:rPr lang="en-GB" sz="2400" b="1" dirty="0" err="1">
                <a:solidFill>
                  <a:schemeClr val="bg1"/>
                </a:solidFill>
                <a:latin typeface="Arial Nova" panose="020B0504020202020204" pitchFamily="34" charset="0"/>
              </a:rPr>
              <a:t>sulphidic</a:t>
            </a:r>
            <a:r>
              <a:rPr lang="en-GB" sz="2400" b="1" dirty="0">
                <a:solidFill>
                  <a:schemeClr val="bg1"/>
                </a:solidFill>
                <a:latin typeface="Arial Nova" panose="020B0504020202020204" pitchFamily="34" charset="0"/>
              </a:rPr>
              <a:t> chert horizons in the Karrat Group, as mapped by Comino</a:t>
            </a:r>
          </a:p>
        </p:txBody>
      </p:sp>
      <p:sp>
        <p:nvSpPr>
          <p:cNvPr id="2" name="Title 1">
            <a:extLst>
              <a:ext uri="{FF2B5EF4-FFF2-40B4-BE49-F238E27FC236}">
                <a16:creationId xmlns:a16="http://schemas.microsoft.com/office/drawing/2014/main" id="{1575770A-9A62-49C4-E2B9-8A3B4B2FADA4}"/>
              </a:ext>
            </a:extLst>
          </p:cNvPr>
          <p:cNvSpPr txBox="1">
            <a:spLocks/>
          </p:cNvSpPr>
          <p:nvPr/>
        </p:nvSpPr>
        <p:spPr>
          <a:xfrm>
            <a:off x="9248114" y="418645"/>
            <a:ext cx="2501295" cy="4090460"/>
          </a:xfrm>
          <a:prstGeom prst="rect">
            <a:avLst/>
          </a:prstGeom>
        </p:spPr>
        <p:txBody>
          <a:bodyPr vert="horz" lIns="91440" tIns="45720" rIns="91440" bIns="45720" rtlCol="0" anchor="t">
            <a:normAutofit fontScale="92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buFont typeface="Arial" panose="020B0604020202020204" pitchFamily="34" charset="0"/>
              <a:buChar char="•"/>
            </a:pPr>
            <a:r>
              <a:rPr lang="en-GB" sz="2000" dirty="0">
                <a:solidFill>
                  <a:schemeClr val="bg1"/>
                </a:solidFill>
                <a:latin typeface="Arial Nova" panose="020B0504020202020204" pitchFamily="34" charset="0"/>
              </a:rPr>
              <a:t>Quartz-biotite-sulphides</a:t>
            </a:r>
          </a:p>
          <a:p>
            <a:pPr marL="342900" indent="-342900">
              <a:buFont typeface="Arial" panose="020B0604020202020204" pitchFamily="34" charset="0"/>
              <a:buChar char="•"/>
            </a:pPr>
            <a:endParaRPr lang="en-GB" sz="2000" dirty="0">
              <a:solidFill>
                <a:schemeClr val="bg1"/>
              </a:solidFill>
              <a:latin typeface="Arial Nova" panose="020B0504020202020204" pitchFamily="34" charset="0"/>
            </a:endParaRPr>
          </a:p>
          <a:p>
            <a:pPr marL="342900" indent="-342900">
              <a:buFont typeface="Arial" panose="020B0604020202020204" pitchFamily="34" charset="0"/>
              <a:buChar char="•"/>
            </a:pPr>
            <a:r>
              <a:rPr lang="en-GB" sz="2000" dirty="0">
                <a:solidFill>
                  <a:schemeClr val="bg1"/>
                </a:solidFill>
                <a:latin typeface="Arial Nova" panose="020B0504020202020204" pitchFamily="34" charset="0"/>
              </a:rPr>
              <a:t>Foliation defined by all minerals</a:t>
            </a:r>
          </a:p>
          <a:p>
            <a:pPr marL="342900" indent="-342900">
              <a:buFont typeface="Arial" panose="020B0604020202020204" pitchFamily="34" charset="0"/>
              <a:buChar char="•"/>
            </a:pPr>
            <a:endParaRPr lang="en-GB" sz="2000" dirty="0">
              <a:solidFill>
                <a:schemeClr val="bg1"/>
              </a:solidFill>
              <a:latin typeface="Arial Nova" panose="020B0504020202020204" pitchFamily="34" charset="0"/>
            </a:endParaRPr>
          </a:p>
          <a:p>
            <a:pPr marL="342900" indent="-342900">
              <a:buFont typeface="Arial" panose="020B0604020202020204" pitchFamily="34" charset="0"/>
              <a:buChar char="•"/>
            </a:pPr>
            <a:r>
              <a:rPr lang="en-GB" sz="2000" dirty="0">
                <a:solidFill>
                  <a:schemeClr val="bg1"/>
                </a:solidFill>
                <a:latin typeface="Arial Nova" panose="020B0504020202020204" pitchFamily="34" charset="0"/>
              </a:rPr>
              <a:t>Coarser grained band with sulphides and recrystallised quartz (triple junctions)</a:t>
            </a:r>
          </a:p>
          <a:p>
            <a:pPr marL="342900" indent="-342900">
              <a:buFont typeface="Arial" panose="020B0604020202020204" pitchFamily="34" charset="0"/>
              <a:buChar char="•"/>
            </a:pPr>
            <a:endParaRPr lang="en-GB" sz="2000" dirty="0">
              <a:solidFill>
                <a:schemeClr val="bg1"/>
              </a:solidFill>
              <a:latin typeface="Arial Nova" panose="020B0504020202020204" pitchFamily="34" charset="0"/>
            </a:endParaRPr>
          </a:p>
          <a:p>
            <a:pPr marL="342900" indent="-342900">
              <a:buFont typeface="Arial" panose="020B0604020202020204" pitchFamily="34" charset="0"/>
              <a:buChar char="•"/>
            </a:pPr>
            <a:r>
              <a:rPr lang="en-GB" sz="2000" dirty="0">
                <a:solidFill>
                  <a:schemeClr val="bg1"/>
                </a:solidFill>
                <a:latin typeface="Arial Nova" panose="020B0504020202020204" pitchFamily="34" charset="0"/>
              </a:rPr>
              <a:t>Sulphides deformed</a:t>
            </a:r>
          </a:p>
        </p:txBody>
      </p:sp>
      <p:pic>
        <p:nvPicPr>
          <p:cNvPr id="7" name="Inhaltsplatzhalter 4">
            <a:extLst>
              <a:ext uri="{FF2B5EF4-FFF2-40B4-BE49-F238E27FC236}">
                <a16:creationId xmlns:a16="http://schemas.microsoft.com/office/drawing/2014/main" id="{86574694-47FE-D980-9A2B-1BEC849F94A8}"/>
              </a:ext>
            </a:extLst>
          </p:cNvPr>
          <p:cNvPicPr>
            <a:picLocks noGrp="1" noChangeAspect="1"/>
          </p:cNvPicPr>
          <p:nvPr>
            <p:ph sz="half" idx="1"/>
          </p:nvPr>
        </p:nvPicPr>
        <p:blipFill>
          <a:blip r:embed="rId2" cstate="screen">
            <a:extLst>
              <a:ext uri="{BEBA8EAE-BF5A-486C-A8C5-ECC9F3942E4B}">
                <a14:imgProps xmlns:a14="http://schemas.microsoft.com/office/drawing/2010/main">
                  <a14:imgLayer r:embed="rId3">
                    <a14:imgEffect>
                      <a14:brightnessContrast bright="52000" contrast="11000"/>
                    </a14:imgEffect>
                  </a14:imgLayer>
                </a14:imgProps>
              </a:ext>
              <a:ext uri="{28A0092B-C50C-407E-A947-70E740481C1C}">
                <a14:useLocalDpi xmlns:a14="http://schemas.microsoft.com/office/drawing/2010/main"/>
              </a:ext>
            </a:extLst>
          </a:blip>
          <a:stretch>
            <a:fillRect/>
          </a:stretch>
        </p:blipFill>
        <p:spPr>
          <a:xfrm>
            <a:off x="1284190" y="352198"/>
            <a:ext cx="7905762" cy="5927650"/>
          </a:xfrm>
        </p:spPr>
      </p:pic>
    </p:spTree>
    <p:extLst>
      <p:ext uri="{BB962C8B-B14F-4D97-AF65-F5344CB8AC3E}">
        <p14:creationId xmlns:p14="http://schemas.microsoft.com/office/powerpoint/2010/main" val="16380890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03E8845D-E048-930A-BCDF-C85A9C9D7919}"/>
              </a:ext>
            </a:extLst>
          </p:cNvPr>
          <p:cNvSpPr txBox="1"/>
          <p:nvPr/>
        </p:nvSpPr>
        <p:spPr>
          <a:xfrm>
            <a:off x="7302231" y="6219012"/>
            <a:ext cx="2569612" cy="461665"/>
          </a:xfrm>
          <a:prstGeom prst="rect">
            <a:avLst/>
          </a:prstGeom>
          <a:noFill/>
        </p:spPr>
        <p:txBody>
          <a:bodyPr wrap="square" rtlCol="0">
            <a:spAutoFit/>
          </a:bodyPr>
          <a:lstStyle/>
          <a:p>
            <a:pPr algn="ctr"/>
            <a:r>
              <a:rPr lang="en-GB" sz="1200" b="1" dirty="0">
                <a:solidFill>
                  <a:schemeClr val="bg1"/>
                </a:solidFill>
                <a:latin typeface="Arial Nova" panose="020B0504020202020204" pitchFamily="34" charset="0"/>
              </a:rPr>
              <a:t>GEUS stream sediment sample locations (n = 12027)</a:t>
            </a:r>
          </a:p>
        </p:txBody>
      </p:sp>
      <p:sp>
        <p:nvSpPr>
          <p:cNvPr id="21" name="TextBox 20">
            <a:extLst>
              <a:ext uri="{FF2B5EF4-FFF2-40B4-BE49-F238E27FC236}">
                <a16:creationId xmlns:a16="http://schemas.microsoft.com/office/drawing/2014/main" id="{7309ED7C-ACBD-E78F-C862-ED138F453B0B}"/>
              </a:ext>
            </a:extLst>
          </p:cNvPr>
          <p:cNvSpPr txBox="1"/>
          <p:nvPr/>
        </p:nvSpPr>
        <p:spPr>
          <a:xfrm>
            <a:off x="9673287" y="6219012"/>
            <a:ext cx="2524179" cy="461665"/>
          </a:xfrm>
          <a:prstGeom prst="rect">
            <a:avLst/>
          </a:prstGeom>
          <a:noFill/>
        </p:spPr>
        <p:txBody>
          <a:bodyPr wrap="square" rtlCol="0">
            <a:spAutoFit/>
          </a:bodyPr>
          <a:lstStyle/>
          <a:p>
            <a:pPr algn="ctr"/>
            <a:r>
              <a:rPr lang="en-GB" sz="1200" b="1" dirty="0">
                <a:solidFill>
                  <a:schemeClr val="bg1"/>
                </a:solidFill>
                <a:latin typeface="Arial Nova" panose="020B0504020202020204" pitchFamily="34" charset="0"/>
              </a:rPr>
              <a:t>GEUS stream sediment zinc </a:t>
            </a:r>
          </a:p>
          <a:p>
            <a:pPr algn="ctr"/>
            <a:r>
              <a:rPr lang="en-GB" sz="1200" b="1" dirty="0">
                <a:solidFill>
                  <a:schemeClr val="bg1"/>
                </a:solidFill>
                <a:latin typeface="Arial Nova" panose="020B0504020202020204" pitchFamily="34" charset="0"/>
              </a:rPr>
              <a:t>&gt; 200 ppm (n = 381)</a:t>
            </a:r>
          </a:p>
        </p:txBody>
      </p:sp>
      <p:grpSp>
        <p:nvGrpSpPr>
          <p:cNvPr id="3" name="Group 2">
            <a:extLst>
              <a:ext uri="{FF2B5EF4-FFF2-40B4-BE49-F238E27FC236}">
                <a16:creationId xmlns:a16="http://schemas.microsoft.com/office/drawing/2014/main" id="{C1EE7F25-271E-5987-28A4-1C705C6D1422}"/>
              </a:ext>
            </a:extLst>
          </p:cNvPr>
          <p:cNvGrpSpPr/>
          <p:nvPr/>
        </p:nvGrpSpPr>
        <p:grpSpPr>
          <a:xfrm>
            <a:off x="8304423" y="793191"/>
            <a:ext cx="2894784" cy="5339782"/>
            <a:chOff x="5996997" y="137565"/>
            <a:chExt cx="2894784" cy="5339782"/>
          </a:xfrm>
          <a:solidFill>
            <a:schemeClr val="bg1"/>
          </a:solidFill>
        </p:grpSpPr>
        <p:pic>
          <p:nvPicPr>
            <p:cNvPr id="4" name="Picture 3">
              <a:extLst>
                <a:ext uri="{FF2B5EF4-FFF2-40B4-BE49-F238E27FC236}">
                  <a16:creationId xmlns:a16="http://schemas.microsoft.com/office/drawing/2014/main" id="{2108E3E0-929D-B992-4B42-6CFAD067DF29}"/>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082930" y="137565"/>
              <a:ext cx="2808851" cy="5339782"/>
            </a:xfrm>
            <a:prstGeom prst="rect">
              <a:avLst/>
            </a:prstGeom>
            <a:grpFill/>
            <a:ln>
              <a:solidFill>
                <a:schemeClr val="bg1"/>
              </a:solidFill>
            </a:ln>
          </p:spPr>
        </p:pic>
        <p:sp>
          <p:nvSpPr>
            <p:cNvPr id="5" name="Rectangle 4">
              <a:extLst>
                <a:ext uri="{FF2B5EF4-FFF2-40B4-BE49-F238E27FC236}">
                  <a16:creationId xmlns:a16="http://schemas.microsoft.com/office/drawing/2014/main" id="{E0C0003D-7B2E-5CFC-3E24-AF2F4B4AD5FF}"/>
                </a:ext>
              </a:extLst>
            </p:cNvPr>
            <p:cNvSpPr/>
            <p:nvPr/>
          </p:nvSpPr>
          <p:spPr>
            <a:xfrm>
              <a:off x="5996997" y="4055952"/>
              <a:ext cx="268281" cy="17314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Nova" panose="020B0504020202020204" pitchFamily="34" charset="0"/>
              </a:endParaRPr>
            </a:p>
          </p:txBody>
        </p:sp>
        <p:sp>
          <p:nvSpPr>
            <p:cNvPr id="9" name="Rectangle 8">
              <a:extLst>
                <a:ext uri="{FF2B5EF4-FFF2-40B4-BE49-F238E27FC236}">
                  <a16:creationId xmlns:a16="http://schemas.microsoft.com/office/drawing/2014/main" id="{CB53FA1C-5217-213F-02E7-2CEE26F17D0B}"/>
                </a:ext>
              </a:extLst>
            </p:cNvPr>
            <p:cNvSpPr/>
            <p:nvPr/>
          </p:nvSpPr>
          <p:spPr>
            <a:xfrm>
              <a:off x="7531252" y="4454305"/>
              <a:ext cx="1360529" cy="389299"/>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Nova" panose="020B0504020202020204" pitchFamily="34" charset="0"/>
              </a:endParaRPr>
            </a:p>
          </p:txBody>
        </p:sp>
      </p:grpSp>
      <p:cxnSp>
        <p:nvCxnSpPr>
          <p:cNvPr id="24" name="Straight Connector 23">
            <a:extLst>
              <a:ext uri="{FF2B5EF4-FFF2-40B4-BE49-F238E27FC236}">
                <a16:creationId xmlns:a16="http://schemas.microsoft.com/office/drawing/2014/main" id="{DA92CC75-26E1-0126-BE58-7F094136F1E4}"/>
              </a:ext>
            </a:extLst>
          </p:cNvPr>
          <p:cNvCxnSpPr>
            <a:cxnSpLocks/>
            <a:endCxn id="23" idx="0"/>
          </p:cNvCxnSpPr>
          <p:nvPr/>
        </p:nvCxnSpPr>
        <p:spPr>
          <a:xfrm>
            <a:off x="7173272" y="1258478"/>
            <a:ext cx="1837966" cy="2008702"/>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3E697D8-444B-6A24-C931-C5B4068806DE}"/>
              </a:ext>
            </a:extLst>
          </p:cNvPr>
          <p:cNvCxnSpPr>
            <a:cxnSpLocks/>
          </p:cNvCxnSpPr>
          <p:nvPr/>
        </p:nvCxnSpPr>
        <p:spPr>
          <a:xfrm flipV="1">
            <a:off x="7134679" y="3447079"/>
            <a:ext cx="1876558" cy="1932543"/>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99D3712-D162-AADE-B15B-DC5C2C61E4C2}"/>
              </a:ext>
            </a:extLst>
          </p:cNvPr>
          <p:cNvPicPr/>
          <p:nvPr/>
        </p:nvPicPr>
        <p:blipFill rotWithShape="1">
          <a:blip r:embed="rId4" cstate="screen">
            <a:extLst>
              <a:ext uri="{28A0092B-C50C-407E-A947-70E740481C1C}">
                <a14:useLocalDpi xmlns:a14="http://schemas.microsoft.com/office/drawing/2010/main"/>
              </a:ext>
            </a:extLst>
          </a:blip>
          <a:srcRect/>
          <a:stretch/>
        </p:blipFill>
        <p:spPr>
          <a:xfrm>
            <a:off x="1073028" y="1142487"/>
            <a:ext cx="6204276" cy="4340376"/>
          </a:xfrm>
          <a:prstGeom prst="rect">
            <a:avLst/>
          </a:prstGeom>
          <a:ln w="19050">
            <a:solidFill>
              <a:srgbClr val="002060"/>
            </a:solidFill>
          </a:ln>
        </p:spPr>
      </p:pic>
      <p:sp>
        <p:nvSpPr>
          <p:cNvPr id="2" name="Title 1">
            <a:extLst>
              <a:ext uri="{FF2B5EF4-FFF2-40B4-BE49-F238E27FC236}">
                <a16:creationId xmlns:a16="http://schemas.microsoft.com/office/drawing/2014/main" id="{78233500-EE93-82D0-8F73-F13430D4679C}"/>
              </a:ext>
            </a:extLst>
          </p:cNvPr>
          <p:cNvSpPr>
            <a:spLocks noGrp="1"/>
          </p:cNvSpPr>
          <p:nvPr>
            <p:ph type="title"/>
          </p:nvPr>
        </p:nvSpPr>
        <p:spPr>
          <a:xfrm>
            <a:off x="358017" y="116593"/>
            <a:ext cx="11676140" cy="1320800"/>
          </a:xfrm>
        </p:spPr>
        <p:txBody>
          <a:bodyPr>
            <a:normAutofit/>
          </a:bodyPr>
          <a:lstStyle/>
          <a:p>
            <a:r>
              <a:rPr lang="en-GB" sz="2400" b="1" dirty="0">
                <a:solidFill>
                  <a:schemeClr val="bg1"/>
                </a:solidFill>
                <a:latin typeface="Arial Nova" panose="020B0504020202020204" pitchFamily="34" charset="0"/>
              </a:rPr>
              <a:t>Bluejay’s licence (MEL 2011/31) contains the </a:t>
            </a:r>
            <a:r>
              <a:rPr lang="en-GB" sz="2400" b="1" u="sng" dirty="0">
                <a:solidFill>
                  <a:schemeClr val="bg1"/>
                </a:solidFill>
                <a:latin typeface="Arial Nova" panose="020B0504020202020204" pitchFamily="34" charset="0"/>
              </a:rPr>
              <a:t>strongest cluster of stream sediment zinc anomalies </a:t>
            </a:r>
            <a:r>
              <a:rPr lang="en-GB" sz="2400" b="1" dirty="0">
                <a:solidFill>
                  <a:schemeClr val="bg1"/>
                </a:solidFill>
                <a:latin typeface="Arial Nova" panose="020B0504020202020204" pitchFamily="34" charset="0"/>
              </a:rPr>
              <a:t>in the whole of Greenland!</a:t>
            </a:r>
          </a:p>
        </p:txBody>
      </p:sp>
      <p:sp>
        <p:nvSpPr>
          <p:cNvPr id="14" name="Speech Bubble: Rectangle 13">
            <a:extLst>
              <a:ext uri="{FF2B5EF4-FFF2-40B4-BE49-F238E27FC236}">
                <a16:creationId xmlns:a16="http://schemas.microsoft.com/office/drawing/2014/main" id="{56B221B2-A23E-F4BB-CE90-57D5262485F5}"/>
              </a:ext>
            </a:extLst>
          </p:cNvPr>
          <p:cNvSpPr/>
          <p:nvPr/>
        </p:nvSpPr>
        <p:spPr>
          <a:xfrm flipH="1">
            <a:off x="9251074" y="2440750"/>
            <a:ext cx="1360527" cy="523220"/>
          </a:xfrm>
          <a:prstGeom prst="wedgeRectCallout">
            <a:avLst>
              <a:gd name="adj1" fmla="val 68757"/>
              <a:gd name="adj2" fmla="val 124387"/>
            </a:avLst>
          </a:prstGeom>
          <a:solidFill>
            <a:schemeClr val="bg1"/>
          </a:solidFill>
          <a:ln w="1905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Nova" panose="020B0504020202020204" pitchFamily="34" charset="0"/>
            </a:endParaRPr>
          </a:p>
        </p:txBody>
      </p:sp>
      <p:sp>
        <p:nvSpPr>
          <p:cNvPr id="15" name="TextBox 14">
            <a:extLst>
              <a:ext uri="{FF2B5EF4-FFF2-40B4-BE49-F238E27FC236}">
                <a16:creationId xmlns:a16="http://schemas.microsoft.com/office/drawing/2014/main" id="{E92E5613-29E4-FB2C-D0AC-542FD3E6FFC5}"/>
              </a:ext>
            </a:extLst>
          </p:cNvPr>
          <p:cNvSpPr txBox="1"/>
          <p:nvPr/>
        </p:nvSpPr>
        <p:spPr>
          <a:xfrm flipH="1">
            <a:off x="9111350" y="2434332"/>
            <a:ext cx="1663113" cy="523220"/>
          </a:xfrm>
          <a:prstGeom prst="rect">
            <a:avLst/>
          </a:prstGeom>
          <a:noFill/>
        </p:spPr>
        <p:txBody>
          <a:bodyPr wrap="square" rtlCol="0">
            <a:spAutoFit/>
          </a:bodyPr>
          <a:lstStyle/>
          <a:p>
            <a:pPr algn="ctr"/>
            <a:r>
              <a:rPr lang="en-GB" sz="1400" b="1" i="1" dirty="0">
                <a:solidFill>
                  <a:srgbClr val="C00000"/>
                </a:solidFill>
                <a:latin typeface="Arial Nova" panose="020B0504020202020204" pitchFamily="34" charset="0"/>
              </a:rPr>
              <a:t>Kangerluarsuk </a:t>
            </a:r>
          </a:p>
          <a:p>
            <a:pPr algn="ctr"/>
            <a:r>
              <a:rPr lang="en-GB" sz="1400" b="1" i="1" dirty="0">
                <a:solidFill>
                  <a:srgbClr val="C00000"/>
                </a:solidFill>
                <a:latin typeface="Arial Nova" panose="020B0504020202020204" pitchFamily="34" charset="0"/>
              </a:rPr>
              <a:t>Project</a:t>
            </a:r>
          </a:p>
        </p:txBody>
      </p:sp>
      <p:sp>
        <p:nvSpPr>
          <p:cNvPr id="16" name="Speech Bubble: Rectangle 15">
            <a:extLst>
              <a:ext uri="{FF2B5EF4-FFF2-40B4-BE49-F238E27FC236}">
                <a16:creationId xmlns:a16="http://schemas.microsoft.com/office/drawing/2014/main" id="{DF2126AB-FF00-6DB9-EF82-679DE92B1675}"/>
              </a:ext>
            </a:extLst>
          </p:cNvPr>
          <p:cNvSpPr/>
          <p:nvPr/>
        </p:nvSpPr>
        <p:spPr>
          <a:xfrm>
            <a:off x="9920175" y="5304580"/>
            <a:ext cx="1360529" cy="551535"/>
          </a:xfrm>
          <a:prstGeom prst="wedgeRectCallout">
            <a:avLst>
              <a:gd name="adj1" fmla="val -90645"/>
              <a:gd name="adj2" fmla="val 66131"/>
            </a:avLst>
          </a:prstGeom>
          <a:solidFill>
            <a:schemeClr val="bg1"/>
          </a:solidFill>
          <a:ln w="1905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Nova" panose="020B0504020202020204" pitchFamily="34" charset="0"/>
            </a:endParaRPr>
          </a:p>
        </p:txBody>
      </p:sp>
      <p:sp>
        <p:nvSpPr>
          <p:cNvPr id="17" name="TextBox 16">
            <a:extLst>
              <a:ext uri="{FF2B5EF4-FFF2-40B4-BE49-F238E27FC236}">
                <a16:creationId xmlns:a16="http://schemas.microsoft.com/office/drawing/2014/main" id="{FA3369DD-6D95-B60A-EA27-383AC3F1D452}"/>
              </a:ext>
            </a:extLst>
          </p:cNvPr>
          <p:cNvSpPr txBox="1"/>
          <p:nvPr/>
        </p:nvSpPr>
        <p:spPr>
          <a:xfrm>
            <a:off x="9855032" y="5320059"/>
            <a:ext cx="1475078" cy="523220"/>
          </a:xfrm>
          <a:prstGeom prst="rect">
            <a:avLst/>
          </a:prstGeom>
          <a:noFill/>
          <a:ln w="19050">
            <a:noFill/>
          </a:ln>
        </p:spPr>
        <p:txBody>
          <a:bodyPr wrap="square" rtlCol="0">
            <a:spAutoFit/>
          </a:bodyPr>
          <a:lstStyle/>
          <a:p>
            <a:pPr algn="ctr"/>
            <a:r>
              <a:rPr lang="en-GB" sz="1400" i="1" dirty="0">
                <a:solidFill>
                  <a:srgbClr val="002060"/>
                </a:solidFill>
                <a:latin typeface="Arial Nova" panose="020B0504020202020204" pitchFamily="34" charset="0"/>
              </a:rPr>
              <a:t>Thunderstone </a:t>
            </a:r>
          </a:p>
          <a:p>
            <a:pPr algn="ctr"/>
            <a:r>
              <a:rPr lang="en-GB" sz="1400" i="1" dirty="0">
                <a:solidFill>
                  <a:srgbClr val="002060"/>
                </a:solidFill>
                <a:latin typeface="Arial Nova" panose="020B0504020202020204" pitchFamily="34" charset="0"/>
              </a:rPr>
              <a:t>Project</a:t>
            </a:r>
          </a:p>
        </p:txBody>
      </p:sp>
      <p:sp>
        <p:nvSpPr>
          <p:cNvPr id="18" name="Oval 17">
            <a:extLst>
              <a:ext uri="{FF2B5EF4-FFF2-40B4-BE49-F238E27FC236}">
                <a16:creationId xmlns:a16="http://schemas.microsoft.com/office/drawing/2014/main" id="{2888935E-090E-DF07-C734-BFD0E7A885D3}"/>
              </a:ext>
            </a:extLst>
          </p:cNvPr>
          <p:cNvSpPr/>
          <p:nvPr/>
        </p:nvSpPr>
        <p:spPr>
          <a:xfrm>
            <a:off x="7273966" y="6349784"/>
            <a:ext cx="83382" cy="88384"/>
          </a:xfrm>
          <a:prstGeom prst="ellipse">
            <a:avLst/>
          </a:prstGeom>
          <a:solidFill>
            <a:srgbClr val="4969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Arial Nova" panose="020B0504020202020204" pitchFamily="34" charset="0"/>
            </a:endParaRPr>
          </a:p>
        </p:txBody>
      </p:sp>
      <p:sp>
        <p:nvSpPr>
          <p:cNvPr id="19" name="Oval 18">
            <a:extLst>
              <a:ext uri="{FF2B5EF4-FFF2-40B4-BE49-F238E27FC236}">
                <a16:creationId xmlns:a16="http://schemas.microsoft.com/office/drawing/2014/main" id="{4BC9E33C-CC6F-A836-182A-8CDAAF626503}"/>
              </a:ext>
            </a:extLst>
          </p:cNvPr>
          <p:cNvSpPr/>
          <p:nvPr/>
        </p:nvSpPr>
        <p:spPr>
          <a:xfrm>
            <a:off x="9746478" y="6393976"/>
            <a:ext cx="120905" cy="129822"/>
          </a:xfrm>
          <a:prstGeom prst="ellipse">
            <a:avLst/>
          </a:prstGeom>
          <a:solidFill>
            <a:srgbClr val="CD3C2E"/>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Arial Nova" panose="020B0504020202020204" pitchFamily="34" charset="0"/>
            </a:endParaRPr>
          </a:p>
        </p:txBody>
      </p:sp>
      <p:sp>
        <p:nvSpPr>
          <p:cNvPr id="22" name="TextBox 21">
            <a:extLst>
              <a:ext uri="{FF2B5EF4-FFF2-40B4-BE49-F238E27FC236}">
                <a16:creationId xmlns:a16="http://schemas.microsoft.com/office/drawing/2014/main" id="{D056DDC4-E250-F5DD-4BD1-4795CC383840}"/>
              </a:ext>
            </a:extLst>
          </p:cNvPr>
          <p:cNvSpPr txBox="1"/>
          <p:nvPr/>
        </p:nvSpPr>
        <p:spPr>
          <a:xfrm rot="16200000">
            <a:off x="9246350" y="2776242"/>
            <a:ext cx="4144724" cy="276999"/>
          </a:xfrm>
          <a:prstGeom prst="rect">
            <a:avLst/>
          </a:prstGeom>
          <a:noFill/>
        </p:spPr>
        <p:txBody>
          <a:bodyPr wrap="none" rtlCol="0">
            <a:spAutoFit/>
          </a:bodyPr>
          <a:lstStyle/>
          <a:p>
            <a:r>
              <a:rPr lang="en-GB" sz="1200" dirty="0">
                <a:solidFill>
                  <a:schemeClr val="bg1"/>
                </a:solidFill>
                <a:latin typeface="Arial Nova" panose="020B0504020202020204" pitchFamily="34" charset="0"/>
              </a:rPr>
              <a:t>Figures adapted from: </a:t>
            </a:r>
            <a:r>
              <a:rPr lang="en-GB" sz="1200" dirty="0" err="1">
                <a:solidFill>
                  <a:schemeClr val="bg1"/>
                </a:solidFill>
                <a:latin typeface="Arial Nova" panose="020B0504020202020204" pitchFamily="34" charset="0"/>
              </a:rPr>
              <a:t>Sørensen</a:t>
            </a:r>
            <a:r>
              <a:rPr lang="en-GB" sz="1200" dirty="0">
                <a:solidFill>
                  <a:schemeClr val="bg1"/>
                </a:solidFill>
                <a:latin typeface="Arial Nova" panose="020B0504020202020204" pitchFamily="34" charset="0"/>
              </a:rPr>
              <a:t> et al., 2013, GEUS Report</a:t>
            </a:r>
          </a:p>
        </p:txBody>
      </p:sp>
      <p:sp>
        <p:nvSpPr>
          <p:cNvPr id="23" name="Rectangle 22">
            <a:extLst>
              <a:ext uri="{FF2B5EF4-FFF2-40B4-BE49-F238E27FC236}">
                <a16:creationId xmlns:a16="http://schemas.microsoft.com/office/drawing/2014/main" id="{C3AF27C3-A8D2-FB77-5976-C05902DF40CA}"/>
              </a:ext>
            </a:extLst>
          </p:cNvPr>
          <p:cNvSpPr/>
          <p:nvPr/>
        </p:nvSpPr>
        <p:spPr>
          <a:xfrm>
            <a:off x="8951435" y="3267180"/>
            <a:ext cx="119605" cy="170546"/>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Nova" panose="020B0504020202020204" pitchFamily="34" charset="0"/>
            </a:endParaRPr>
          </a:p>
        </p:txBody>
      </p:sp>
      <p:sp>
        <p:nvSpPr>
          <p:cNvPr id="26" name="Rectangle 25">
            <a:extLst>
              <a:ext uri="{FF2B5EF4-FFF2-40B4-BE49-F238E27FC236}">
                <a16:creationId xmlns:a16="http://schemas.microsoft.com/office/drawing/2014/main" id="{FEB4367E-EBD3-A789-B031-DA10C6036D5C}"/>
              </a:ext>
            </a:extLst>
          </p:cNvPr>
          <p:cNvSpPr/>
          <p:nvPr/>
        </p:nvSpPr>
        <p:spPr>
          <a:xfrm>
            <a:off x="3415718" y="3638491"/>
            <a:ext cx="381000" cy="29320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Speech Bubble: Rectangle 26">
            <a:extLst>
              <a:ext uri="{FF2B5EF4-FFF2-40B4-BE49-F238E27FC236}">
                <a16:creationId xmlns:a16="http://schemas.microsoft.com/office/drawing/2014/main" id="{65008025-F44F-33C6-D56D-DC670D2CD516}"/>
              </a:ext>
            </a:extLst>
          </p:cNvPr>
          <p:cNvSpPr/>
          <p:nvPr/>
        </p:nvSpPr>
        <p:spPr>
          <a:xfrm flipH="1">
            <a:off x="543799" y="2897333"/>
            <a:ext cx="1426739" cy="523220"/>
          </a:xfrm>
          <a:prstGeom prst="wedgeRectCallout">
            <a:avLst>
              <a:gd name="adj1" fmla="val -154226"/>
              <a:gd name="adj2" fmla="val 117946"/>
            </a:avLst>
          </a:prstGeom>
          <a:solidFill>
            <a:schemeClr val="bg1"/>
          </a:solidFill>
          <a:ln w="1905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a:extLst>
              <a:ext uri="{FF2B5EF4-FFF2-40B4-BE49-F238E27FC236}">
                <a16:creationId xmlns:a16="http://schemas.microsoft.com/office/drawing/2014/main" id="{E4120E75-17E5-E516-1C54-D0D8DE7F016E}"/>
              </a:ext>
            </a:extLst>
          </p:cNvPr>
          <p:cNvSpPr txBox="1"/>
          <p:nvPr/>
        </p:nvSpPr>
        <p:spPr>
          <a:xfrm flipH="1">
            <a:off x="504416" y="2884587"/>
            <a:ext cx="1505506" cy="523220"/>
          </a:xfrm>
          <a:prstGeom prst="rect">
            <a:avLst/>
          </a:prstGeom>
          <a:noFill/>
        </p:spPr>
        <p:txBody>
          <a:bodyPr wrap="square" rtlCol="0">
            <a:spAutoFit/>
          </a:bodyPr>
          <a:lstStyle/>
          <a:p>
            <a:pPr algn="ctr"/>
            <a:r>
              <a:rPr lang="en-GB" sz="1400" b="1" i="1" dirty="0">
                <a:solidFill>
                  <a:srgbClr val="C00000"/>
                </a:solidFill>
                <a:latin typeface="Arial Nova" panose="020B0504020202020204" pitchFamily="34" charset="0"/>
              </a:rPr>
              <a:t>Kangerluarsuk </a:t>
            </a:r>
          </a:p>
          <a:p>
            <a:pPr algn="ctr"/>
            <a:r>
              <a:rPr lang="en-GB" sz="1400" b="1" i="1" dirty="0">
                <a:solidFill>
                  <a:srgbClr val="C00000"/>
                </a:solidFill>
                <a:latin typeface="Arial Nova" panose="020B0504020202020204" pitchFamily="34" charset="0"/>
              </a:rPr>
              <a:t>Project</a:t>
            </a:r>
          </a:p>
        </p:txBody>
      </p:sp>
      <p:sp>
        <p:nvSpPr>
          <p:cNvPr id="29" name="Speech Bubble: Rectangle 28">
            <a:extLst>
              <a:ext uri="{FF2B5EF4-FFF2-40B4-BE49-F238E27FC236}">
                <a16:creationId xmlns:a16="http://schemas.microsoft.com/office/drawing/2014/main" id="{9E4180BF-3422-4DDC-987F-9503806EB912}"/>
              </a:ext>
            </a:extLst>
          </p:cNvPr>
          <p:cNvSpPr/>
          <p:nvPr/>
        </p:nvSpPr>
        <p:spPr>
          <a:xfrm flipH="1">
            <a:off x="9149120" y="1583181"/>
            <a:ext cx="927727" cy="523220"/>
          </a:xfrm>
          <a:prstGeom prst="wedgeRectCallout">
            <a:avLst>
              <a:gd name="adj1" fmla="val 119232"/>
              <a:gd name="adj2" fmla="val 23807"/>
            </a:avLst>
          </a:prstGeom>
          <a:solidFill>
            <a:schemeClr val="bg1"/>
          </a:solidFill>
          <a:ln w="1905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Nova" panose="020B0504020202020204" pitchFamily="34" charset="0"/>
            </a:endParaRPr>
          </a:p>
        </p:txBody>
      </p:sp>
      <p:sp>
        <p:nvSpPr>
          <p:cNvPr id="30" name="TextBox 29">
            <a:extLst>
              <a:ext uri="{FF2B5EF4-FFF2-40B4-BE49-F238E27FC236}">
                <a16:creationId xmlns:a16="http://schemas.microsoft.com/office/drawing/2014/main" id="{598BFBBB-1B86-9CC3-A357-3AE3D2C6F908}"/>
              </a:ext>
            </a:extLst>
          </p:cNvPr>
          <p:cNvSpPr txBox="1"/>
          <p:nvPr/>
        </p:nvSpPr>
        <p:spPr>
          <a:xfrm flipH="1">
            <a:off x="9083504" y="1574609"/>
            <a:ext cx="1061077" cy="523220"/>
          </a:xfrm>
          <a:prstGeom prst="rect">
            <a:avLst/>
          </a:prstGeom>
          <a:noFill/>
        </p:spPr>
        <p:txBody>
          <a:bodyPr wrap="square" rtlCol="0">
            <a:spAutoFit/>
          </a:bodyPr>
          <a:lstStyle/>
          <a:p>
            <a:pPr algn="ctr"/>
            <a:r>
              <a:rPr lang="en-GB" sz="1400" i="1" dirty="0">
                <a:solidFill>
                  <a:srgbClr val="002060"/>
                </a:solidFill>
                <a:latin typeface="Arial Nova" panose="020B0504020202020204" pitchFamily="34" charset="0"/>
              </a:rPr>
              <a:t>Dundas </a:t>
            </a:r>
          </a:p>
          <a:p>
            <a:pPr algn="ctr"/>
            <a:r>
              <a:rPr lang="en-GB" sz="1400" i="1" dirty="0">
                <a:solidFill>
                  <a:srgbClr val="002060"/>
                </a:solidFill>
                <a:latin typeface="Arial Nova" panose="020B0504020202020204" pitchFamily="34" charset="0"/>
              </a:rPr>
              <a:t>Project</a:t>
            </a:r>
          </a:p>
        </p:txBody>
      </p:sp>
      <p:sp>
        <p:nvSpPr>
          <p:cNvPr id="33" name="Speech Bubble: Rectangle 32">
            <a:extLst>
              <a:ext uri="{FF2B5EF4-FFF2-40B4-BE49-F238E27FC236}">
                <a16:creationId xmlns:a16="http://schemas.microsoft.com/office/drawing/2014/main" id="{CF91A7B0-338E-776D-655B-62C3FB043CB6}"/>
              </a:ext>
            </a:extLst>
          </p:cNvPr>
          <p:cNvSpPr/>
          <p:nvPr/>
        </p:nvSpPr>
        <p:spPr>
          <a:xfrm flipH="1">
            <a:off x="9557392" y="3379278"/>
            <a:ext cx="1054208" cy="719750"/>
          </a:xfrm>
          <a:prstGeom prst="wedgeRectCallout">
            <a:avLst>
              <a:gd name="adj1" fmla="val 113975"/>
              <a:gd name="adj2" fmla="val -5067"/>
            </a:avLst>
          </a:prstGeom>
          <a:solidFill>
            <a:schemeClr val="bg1"/>
          </a:solidFill>
          <a:ln w="1905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Nova" panose="020B0504020202020204" pitchFamily="34" charset="0"/>
            </a:endParaRPr>
          </a:p>
        </p:txBody>
      </p:sp>
      <p:sp>
        <p:nvSpPr>
          <p:cNvPr id="34" name="TextBox 33">
            <a:extLst>
              <a:ext uri="{FF2B5EF4-FFF2-40B4-BE49-F238E27FC236}">
                <a16:creationId xmlns:a16="http://schemas.microsoft.com/office/drawing/2014/main" id="{7EBD95C2-0A8D-2A8B-44BD-F5F6FEC38C18}"/>
              </a:ext>
            </a:extLst>
          </p:cNvPr>
          <p:cNvSpPr txBox="1"/>
          <p:nvPr/>
        </p:nvSpPr>
        <p:spPr>
          <a:xfrm flipH="1">
            <a:off x="9531494" y="3370706"/>
            <a:ext cx="1061077" cy="738664"/>
          </a:xfrm>
          <a:prstGeom prst="rect">
            <a:avLst/>
          </a:prstGeom>
          <a:noFill/>
        </p:spPr>
        <p:txBody>
          <a:bodyPr wrap="square" rtlCol="0">
            <a:spAutoFit/>
          </a:bodyPr>
          <a:lstStyle/>
          <a:p>
            <a:pPr algn="ctr"/>
            <a:r>
              <a:rPr lang="en-GB" sz="1400" i="1" dirty="0" err="1">
                <a:solidFill>
                  <a:srgbClr val="002060"/>
                </a:solidFill>
                <a:latin typeface="Arial Nova" panose="020B0504020202020204" pitchFamily="34" charset="0"/>
              </a:rPr>
              <a:t>Disko</a:t>
            </a:r>
            <a:r>
              <a:rPr lang="en-GB" sz="1400" i="1" dirty="0">
                <a:solidFill>
                  <a:srgbClr val="002060"/>
                </a:solidFill>
                <a:latin typeface="Arial Nova" panose="020B0504020202020204" pitchFamily="34" charset="0"/>
              </a:rPr>
              <a:t>-Nuussuaq </a:t>
            </a:r>
          </a:p>
          <a:p>
            <a:pPr algn="ctr"/>
            <a:r>
              <a:rPr lang="en-GB" sz="1400" i="1" dirty="0">
                <a:solidFill>
                  <a:srgbClr val="002060"/>
                </a:solidFill>
                <a:latin typeface="Arial Nova" panose="020B0504020202020204" pitchFamily="34" charset="0"/>
              </a:rPr>
              <a:t>Project</a:t>
            </a:r>
          </a:p>
        </p:txBody>
      </p:sp>
      <p:sp>
        <p:nvSpPr>
          <p:cNvPr id="6" name="TextBox 5">
            <a:extLst>
              <a:ext uri="{FF2B5EF4-FFF2-40B4-BE49-F238E27FC236}">
                <a16:creationId xmlns:a16="http://schemas.microsoft.com/office/drawing/2014/main" id="{4CD59CEC-F85E-8EC2-FEE5-5FBA307C2CE4}"/>
              </a:ext>
            </a:extLst>
          </p:cNvPr>
          <p:cNvSpPr txBox="1"/>
          <p:nvPr/>
        </p:nvSpPr>
        <p:spPr>
          <a:xfrm rot="16200000">
            <a:off x="-5875" y="1751196"/>
            <a:ext cx="1781345" cy="369332"/>
          </a:xfrm>
          <a:prstGeom prst="rect">
            <a:avLst/>
          </a:prstGeom>
          <a:noFill/>
        </p:spPr>
        <p:txBody>
          <a:bodyPr wrap="square" rtlCol="0">
            <a:spAutoFit/>
          </a:bodyPr>
          <a:lstStyle/>
          <a:p>
            <a:pPr algn="r"/>
            <a:r>
              <a:rPr lang="en-GB" sz="900" dirty="0">
                <a:solidFill>
                  <a:schemeClr val="bg1"/>
                </a:solidFill>
                <a:latin typeface="Arial Nova" panose="020B0504020202020204" pitchFamily="34" charset="0"/>
              </a:rPr>
              <a:t>Figures adapted from: Steenfelt, 1998, GEUS Report</a:t>
            </a:r>
          </a:p>
        </p:txBody>
      </p:sp>
      <p:sp>
        <p:nvSpPr>
          <p:cNvPr id="7" name="Rectangle 6">
            <a:extLst>
              <a:ext uri="{FF2B5EF4-FFF2-40B4-BE49-F238E27FC236}">
                <a16:creationId xmlns:a16="http://schemas.microsoft.com/office/drawing/2014/main" id="{022BE020-9E7E-C057-8832-B0F75C5277F4}"/>
              </a:ext>
            </a:extLst>
          </p:cNvPr>
          <p:cNvSpPr/>
          <p:nvPr/>
        </p:nvSpPr>
        <p:spPr>
          <a:xfrm>
            <a:off x="6552978" y="3638491"/>
            <a:ext cx="381000" cy="29320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C8377F2E-2091-4EB6-7A68-87017734BD2F}"/>
              </a:ext>
            </a:extLst>
          </p:cNvPr>
          <p:cNvSpPr txBox="1"/>
          <p:nvPr/>
        </p:nvSpPr>
        <p:spPr>
          <a:xfrm>
            <a:off x="1177132" y="3590997"/>
            <a:ext cx="652743" cy="369332"/>
          </a:xfrm>
          <a:prstGeom prst="rect">
            <a:avLst/>
          </a:prstGeom>
          <a:solidFill>
            <a:schemeClr val="bg1"/>
          </a:solidFill>
        </p:spPr>
        <p:txBody>
          <a:bodyPr wrap="none" rtlCol="0">
            <a:spAutoFit/>
          </a:bodyPr>
          <a:lstStyle/>
          <a:p>
            <a:r>
              <a:rPr lang="en-GB" b="1" dirty="0">
                <a:solidFill>
                  <a:srgbClr val="002060"/>
                </a:solidFill>
                <a:latin typeface="Arial Nova" panose="020B0504020202020204" pitchFamily="34" charset="0"/>
              </a:rPr>
              <a:t>Zinc</a:t>
            </a:r>
          </a:p>
        </p:txBody>
      </p:sp>
      <p:sp>
        <p:nvSpPr>
          <p:cNvPr id="11" name="TextBox 10">
            <a:extLst>
              <a:ext uri="{FF2B5EF4-FFF2-40B4-BE49-F238E27FC236}">
                <a16:creationId xmlns:a16="http://schemas.microsoft.com/office/drawing/2014/main" id="{94B29EDD-9816-6B4C-E169-4248F5B2E109}"/>
              </a:ext>
            </a:extLst>
          </p:cNvPr>
          <p:cNvSpPr txBox="1"/>
          <p:nvPr/>
        </p:nvSpPr>
        <p:spPr>
          <a:xfrm>
            <a:off x="4316975" y="3586284"/>
            <a:ext cx="710836" cy="369332"/>
          </a:xfrm>
          <a:prstGeom prst="rect">
            <a:avLst/>
          </a:prstGeom>
          <a:solidFill>
            <a:schemeClr val="bg1"/>
          </a:solidFill>
        </p:spPr>
        <p:txBody>
          <a:bodyPr wrap="none" rtlCol="0">
            <a:spAutoFit/>
          </a:bodyPr>
          <a:lstStyle/>
          <a:p>
            <a:r>
              <a:rPr lang="en-GB" b="1" dirty="0">
                <a:solidFill>
                  <a:srgbClr val="002060"/>
                </a:solidFill>
                <a:latin typeface="Arial Nova" panose="020B0504020202020204" pitchFamily="34" charset="0"/>
              </a:rPr>
              <a:t>Lead</a:t>
            </a:r>
          </a:p>
        </p:txBody>
      </p:sp>
      <p:sp>
        <p:nvSpPr>
          <p:cNvPr id="37" name="Text Placeholder 2">
            <a:extLst>
              <a:ext uri="{FF2B5EF4-FFF2-40B4-BE49-F238E27FC236}">
                <a16:creationId xmlns:a16="http://schemas.microsoft.com/office/drawing/2014/main" id="{F56B2463-149B-EB58-DA71-6902C6DCC614}"/>
              </a:ext>
            </a:extLst>
          </p:cNvPr>
          <p:cNvSpPr txBox="1">
            <a:spLocks/>
          </p:cNvSpPr>
          <p:nvPr/>
        </p:nvSpPr>
        <p:spPr>
          <a:xfrm>
            <a:off x="447492" y="5248773"/>
            <a:ext cx="6868165" cy="2031325"/>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Wingdings" panose="05000000000000000000" pitchFamily="2" charset="2"/>
              <a:buChar char="§"/>
            </a:pPr>
            <a:endParaRPr lang="en-GB" sz="1300" kern="0" dirty="0">
              <a:solidFill>
                <a:schemeClr val="bg1"/>
              </a:solidFill>
              <a:latin typeface="Arial Nova" panose="020B0504020202020204" pitchFamily="34" charset="0"/>
            </a:endParaRPr>
          </a:p>
          <a:p>
            <a:pPr marL="285750" indent="-285750">
              <a:buFont typeface="Wingdings" panose="05000000000000000000" pitchFamily="2" charset="2"/>
              <a:buChar char="§"/>
            </a:pPr>
            <a:endParaRPr lang="en-GB" sz="1300" kern="0" dirty="0">
              <a:solidFill>
                <a:schemeClr val="bg1"/>
              </a:solidFill>
              <a:latin typeface="Arial Nova" panose="020B0504020202020204" pitchFamily="34" charset="0"/>
            </a:endParaRPr>
          </a:p>
          <a:p>
            <a:r>
              <a:rPr lang="en-GB" sz="1300" b="1" kern="0" dirty="0">
                <a:solidFill>
                  <a:schemeClr val="bg1"/>
                </a:solidFill>
                <a:latin typeface="Arial Nova" panose="020B0504020202020204" pitchFamily="34" charset="0"/>
              </a:rPr>
              <a:t>Bluejay’s licence areas are acknowledged by the Geological Survey of Denmark and Greenland as the strongest cluster of stream sediment zinc anomalies in the whole of Greenland! Multiple-metal and pathfinder element anomalies in stream sediments and heavy mineral concentrates (e.g., Cd, As, Au, Cs, Ba, Co, Y and REE) indicates the presence of polymetallic deposits. </a:t>
            </a:r>
          </a:p>
          <a:p>
            <a:pPr marL="285750" indent="-285750">
              <a:buFont typeface="Wingdings" panose="05000000000000000000" pitchFamily="2" charset="2"/>
              <a:buChar char="§"/>
            </a:pPr>
            <a:endParaRPr lang="en-GB" sz="1300" kern="0" dirty="0">
              <a:solidFill>
                <a:schemeClr val="bg1"/>
              </a:solidFill>
              <a:latin typeface="Arial Nova" panose="020B0504020202020204" pitchFamily="34" charset="0"/>
            </a:endParaRPr>
          </a:p>
          <a:p>
            <a:pPr marL="285750" indent="-285750">
              <a:buFont typeface="Wingdings" panose="05000000000000000000" pitchFamily="2" charset="2"/>
              <a:buChar char="§"/>
            </a:pPr>
            <a:endParaRPr lang="en-GB" sz="1300" kern="0" dirty="0">
              <a:solidFill>
                <a:schemeClr val="bg1"/>
              </a:solidFill>
              <a:latin typeface="Arial Nova" panose="020B0504020202020204" pitchFamily="34" charset="0"/>
            </a:endParaRPr>
          </a:p>
          <a:p>
            <a:pPr marL="285750" indent="-285750">
              <a:buFont typeface="Wingdings" panose="05000000000000000000" pitchFamily="2" charset="2"/>
              <a:buChar char="§"/>
            </a:pPr>
            <a:endParaRPr lang="en-GB" sz="1300" kern="0" dirty="0">
              <a:solidFill>
                <a:schemeClr val="bg1"/>
              </a:solidFill>
              <a:latin typeface="Arial Nova" panose="020B0504020202020204" pitchFamily="34" charset="0"/>
            </a:endParaRPr>
          </a:p>
        </p:txBody>
      </p:sp>
    </p:spTree>
    <p:extLst>
      <p:ext uri="{BB962C8B-B14F-4D97-AF65-F5344CB8AC3E}">
        <p14:creationId xmlns:p14="http://schemas.microsoft.com/office/powerpoint/2010/main" val="24038617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C0B3C1A2-6EE8-724A-77F3-6C35081993AC}"/>
              </a:ext>
            </a:extLst>
          </p:cNvPr>
          <p:cNvPicPr>
            <a:picLocks noChangeAspect="1"/>
          </p:cNvPicPr>
          <p:nvPr/>
        </p:nvPicPr>
        <p:blipFill>
          <a:blip r:embed="rId3" cstate="print"/>
          <a:stretch>
            <a:fillRect/>
          </a:stretch>
        </p:blipFill>
        <p:spPr>
          <a:xfrm>
            <a:off x="609754" y="1138037"/>
            <a:ext cx="2882548" cy="3841163"/>
          </a:xfrm>
          <a:prstGeom prst="rect">
            <a:avLst/>
          </a:prstGeom>
          <a:ln w="12700" cap="sq">
            <a:solidFill>
              <a:schemeClr val="tx1"/>
            </a:solidFill>
            <a:miter lim="800000"/>
          </a:ln>
          <a:effectLst/>
        </p:spPr>
      </p:pic>
      <p:pic>
        <p:nvPicPr>
          <p:cNvPr id="32" name="Picture 31">
            <a:extLst>
              <a:ext uri="{FF2B5EF4-FFF2-40B4-BE49-F238E27FC236}">
                <a16:creationId xmlns:a16="http://schemas.microsoft.com/office/drawing/2014/main" id="{72C9760C-E020-2B75-96E2-74A7C12E18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66161" y="1538459"/>
            <a:ext cx="2796420" cy="3841163"/>
          </a:xfrm>
          <a:prstGeom prst="rect">
            <a:avLst/>
          </a:prstGeom>
        </p:spPr>
      </p:pic>
      <p:sp>
        <p:nvSpPr>
          <p:cNvPr id="2" name="Title 1">
            <a:extLst>
              <a:ext uri="{FF2B5EF4-FFF2-40B4-BE49-F238E27FC236}">
                <a16:creationId xmlns:a16="http://schemas.microsoft.com/office/drawing/2014/main" id="{78233500-EE93-82D0-8F73-F13430D4679C}"/>
              </a:ext>
            </a:extLst>
          </p:cNvPr>
          <p:cNvSpPr>
            <a:spLocks noGrp="1"/>
          </p:cNvSpPr>
          <p:nvPr>
            <p:ph type="title"/>
          </p:nvPr>
        </p:nvSpPr>
        <p:spPr>
          <a:xfrm>
            <a:off x="358017" y="116593"/>
            <a:ext cx="11676140" cy="1320800"/>
          </a:xfrm>
        </p:spPr>
        <p:txBody>
          <a:bodyPr>
            <a:normAutofit/>
          </a:bodyPr>
          <a:lstStyle/>
          <a:p>
            <a:r>
              <a:rPr lang="en-GB" sz="2200" b="1" dirty="0">
                <a:solidFill>
                  <a:schemeClr val="bg1"/>
                </a:solidFill>
                <a:latin typeface="Arial Nova" panose="020B0504020202020204" pitchFamily="34" charset="0"/>
              </a:rPr>
              <a:t>Multiple-metal and pathfinder anomalies in stream sediments and heavy mineral concentrates indicates the presence of polymetallic mineralisation at Kangerluarsuk</a:t>
            </a:r>
          </a:p>
        </p:txBody>
      </p:sp>
      <p:sp>
        <p:nvSpPr>
          <p:cNvPr id="26" name="Rectangle 25">
            <a:extLst>
              <a:ext uri="{FF2B5EF4-FFF2-40B4-BE49-F238E27FC236}">
                <a16:creationId xmlns:a16="http://schemas.microsoft.com/office/drawing/2014/main" id="{FEB4367E-EBD3-A789-B031-DA10C6036D5C}"/>
              </a:ext>
            </a:extLst>
          </p:cNvPr>
          <p:cNvSpPr/>
          <p:nvPr/>
        </p:nvSpPr>
        <p:spPr>
          <a:xfrm>
            <a:off x="2881889" y="3359357"/>
            <a:ext cx="303882" cy="24420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Speech Bubble: Rectangle 26">
            <a:extLst>
              <a:ext uri="{FF2B5EF4-FFF2-40B4-BE49-F238E27FC236}">
                <a16:creationId xmlns:a16="http://schemas.microsoft.com/office/drawing/2014/main" id="{65008025-F44F-33C6-D56D-DC670D2CD516}"/>
              </a:ext>
            </a:extLst>
          </p:cNvPr>
          <p:cNvSpPr/>
          <p:nvPr/>
        </p:nvSpPr>
        <p:spPr>
          <a:xfrm flipH="1">
            <a:off x="664830" y="2402905"/>
            <a:ext cx="1426739" cy="523220"/>
          </a:xfrm>
          <a:prstGeom prst="wedgeRectCallout">
            <a:avLst>
              <a:gd name="adj1" fmla="val -103433"/>
              <a:gd name="adj2" fmla="val 160683"/>
            </a:avLst>
          </a:prstGeom>
          <a:solidFill>
            <a:schemeClr val="bg1"/>
          </a:solidFill>
          <a:ln w="1905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a:extLst>
              <a:ext uri="{FF2B5EF4-FFF2-40B4-BE49-F238E27FC236}">
                <a16:creationId xmlns:a16="http://schemas.microsoft.com/office/drawing/2014/main" id="{E4120E75-17E5-E516-1C54-D0D8DE7F016E}"/>
              </a:ext>
            </a:extLst>
          </p:cNvPr>
          <p:cNvSpPr txBox="1"/>
          <p:nvPr/>
        </p:nvSpPr>
        <p:spPr>
          <a:xfrm flipH="1">
            <a:off x="664831" y="2402905"/>
            <a:ext cx="1426738" cy="523220"/>
          </a:xfrm>
          <a:prstGeom prst="rect">
            <a:avLst/>
          </a:prstGeom>
          <a:noFill/>
        </p:spPr>
        <p:txBody>
          <a:bodyPr wrap="square" rtlCol="0">
            <a:spAutoFit/>
          </a:bodyPr>
          <a:lstStyle/>
          <a:p>
            <a:pPr algn="ctr"/>
            <a:r>
              <a:rPr lang="en-GB" sz="1400" b="1" i="1" dirty="0">
                <a:solidFill>
                  <a:srgbClr val="C00000"/>
                </a:solidFill>
                <a:latin typeface="Arial Nova" panose="020B0504020202020204" pitchFamily="34" charset="0"/>
              </a:rPr>
              <a:t>Kangerluarsuk </a:t>
            </a:r>
          </a:p>
          <a:p>
            <a:pPr algn="ctr"/>
            <a:r>
              <a:rPr lang="en-GB" sz="1400" b="1" i="1" dirty="0">
                <a:solidFill>
                  <a:srgbClr val="C00000"/>
                </a:solidFill>
                <a:latin typeface="Arial Nova" panose="020B0504020202020204" pitchFamily="34" charset="0"/>
              </a:rPr>
              <a:t>Project</a:t>
            </a:r>
          </a:p>
        </p:txBody>
      </p:sp>
      <p:sp>
        <p:nvSpPr>
          <p:cNvPr id="6" name="TextBox 5">
            <a:extLst>
              <a:ext uri="{FF2B5EF4-FFF2-40B4-BE49-F238E27FC236}">
                <a16:creationId xmlns:a16="http://schemas.microsoft.com/office/drawing/2014/main" id="{4CD59CEC-F85E-8EC2-FEE5-5FBA307C2CE4}"/>
              </a:ext>
            </a:extLst>
          </p:cNvPr>
          <p:cNvSpPr txBox="1"/>
          <p:nvPr/>
        </p:nvSpPr>
        <p:spPr>
          <a:xfrm rot="16200000">
            <a:off x="-1464460" y="2971146"/>
            <a:ext cx="3733010" cy="276999"/>
          </a:xfrm>
          <a:prstGeom prst="rect">
            <a:avLst/>
          </a:prstGeom>
          <a:noFill/>
        </p:spPr>
        <p:txBody>
          <a:bodyPr wrap="none" rtlCol="0">
            <a:spAutoFit/>
          </a:bodyPr>
          <a:lstStyle/>
          <a:p>
            <a:r>
              <a:rPr lang="en-GB" sz="1200" dirty="0">
                <a:solidFill>
                  <a:schemeClr val="bg1"/>
                </a:solidFill>
                <a:latin typeface="Arial Nova" panose="020B0504020202020204" pitchFamily="34" charset="0"/>
              </a:rPr>
              <a:t>Figures adapted from: Steenfelt, 1998, GEUS Report</a:t>
            </a:r>
          </a:p>
        </p:txBody>
      </p:sp>
      <p:sp>
        <p:nvSpPr>
          <p:cNvPr id="42" name="Rectangle 41">
            <a:extLst>
              <a:ext uri="{FF2B5EF4-FFF2-40B4-BE49-F238E27FC236}">
                <a16:creationId xmlns:a16="http://schemas.microsoft.com/office/drawing/2014/main" id="{64E61824-A039-222C-8880-59C51634D0E3}"/>
              </a:ext>
            </a:extLst>
          </p:cNvPr>
          <p:cNvSpPr/>
          <p:nvPr/>
        </p:nvSpPr>
        <p:spPr>
          <a:xfrm>
            <a:off x="5512648" y="3735024"/>
            <a:ext cx="303882" cy="24420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Picture 42">
            <a:extLst>
              <a:ext uri="{FF2B5EF4-FFF2-40B4-BE49-F238E27FC236}">
                <a16:creationId xmlns:a16="http://schemas.microsoft.com/office/drawing/2014/main" id="{91408A38-47CA-6E5F-0CA5-142A3001DE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31790" y="1928570"/>
            <a:ext cx="2855601" cy="3841163"/>
          </a:xfrm>
          <a:prstGeom prst="rect">
            <a:avLst/>
          </a:prstGeom>
        </p:spPr>
      </p:pic>
      <p:pic>
        <p:nvPicPr>
          <p:cNvPr id="44" name="Picture 43">
            <a:extLst>
              <a:ext uri="{FF2B5EF4-FFF2-40B4-BE49-F238E27FC236}">
                <a16:creationId xmlns:a16="http://schemas.microsoft.com/office/drawing/2014/main" id="{6971552B-BEB1-7EE4-D688-0ACE8C00EAC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97544" y="2402905"/>
            <a:ext cx="2733507" cy="3785045"/>
          </a:xfrm>
          <a:prstGeom prst="rect">
            <a:avLst/>
          </a:prstGeom>
        </p:spPr>
      </p:pic>
      <p:sp>
        <p:nvSpPr>
          <p:cNvPr id="45" name="Rectangle 44">
            <a:extLst>
              <a:ext uri="{FF2B5EF4-FFF2-40B4-BE49-F238E27FC236}">
                <a16:creationId xmlns:a16="http://schemas.microsoft.com/office/drawing/2014/main" id="{6533D920-8A98-79E9-73F7-DAD2BBC7F568}"/>
              </a:ext>
            </a:extLst>
          </p:cNvPr>
          <p:cNvSpPr/>
          <p:nvPr/>
        </p:nvSpPr>
        <p:spPr>
          <a:xfrm>
            <a:off x="8443417" y="4138156"/>
            <a:ext cx="303882" cy="24420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2A24FAF8-B9C2-1878-E36F-0AFDED1E4B68}"/>
              </a:ext>
            </a:extLst>
          </p:cNvPr>
          <p:cNvSpPr/>
          <p:nvPr/>
        </p:nvSpPr>
        <p:spPr>
          <a:xfrm>
            <a:off x="11327294" y="4608393"/>
            <a:ext cx="303882" cy="24420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DD054F26-8088-6A9A-1EF0-56CBA9382FE7}"/>
              </a:ext>
            </a:extLst>
          </p:cNvPr>
          <p:cNvSpPr txBox="1"/>
          <p:nvPr/>
        </p:nvSpPr>
        <p:spPr>
          <a:xfrm>
            <a:off x="664831" y="5032335"/>
            <a:ext cx="516488" cy="523220"/>
          </a:xfrm>
          <a:prstGeom prst="rect">
            <a:avLst/>
          </a:prstGeom>
          <a:noFill/>
        </p:spPr>
        <p:txBody>
          <a:bodyPr wrap="none" rtlCol="0">
            <a:spAutoFit/>
          </a:bodyPr>
          <a:lstStyle/>
          <a:p>
            <a:r>
              <a:rPr lang="en-GB" sz="2800" dirty="0">
                <a:solidFill>
                  <a:schemeClr val="bg1"/>
                </a:solidFill>
              </a:rPr>
              <a:t>Ni</a:t>
            </a:r>
          </a:p>
        </p:txBody>
      </p:sp>
      <p:sp>
        <p:nvSpPr>
          <p:cNvPr id="48" name="TextBox 47">
            <a:extLst>
              <a:ext uri="{FF2B5EF4-FFF2-40B4-BE49-F238E27FC236}">
                <a16:creationId xmlns:a16="http://schemas.microsoft.com/office/drawing/2014/main" id="{EE5AB3A4-80AB-599F-A352-C02C5C359B04}"/>
              </a:ext>
            </a:extLst>
          </p:cNvPr>
          <p:cNvSpPr txBox="1"/>
          <p:nvPr/>
        </p:nvSpPr>
        <p:spPr>
          <a:xfrm>
            <a:off x="3548310" y="5379622"/>
            <a:ext cx="542136" cy="523220"/>
          </a:xfrm>
          <a:prstGeom prst="rect">
            <a:avLst/>
          </a:prstGeom>
          <a:noFill/>
        </p:spPr>
        <p:txBody>
          <a:bodyPr wrap="none" rtlCol="0">
            <a:spAutoFit/>
          </a:bodyPr>
          <a:lstStyle/>
          <a:p>
            <a:r>
              <a:rPr lang="en-GB" sz="2800" dirty="0">
                <a:solidFill>
                  <a:schemeClr val="bg1"/>
                </a:solidFill>
              </a:rPr>
              <a:t>As</a:t>
            </a:r>
          </a:p>
        </p:txBody>
      </p:sp>
      <p:sp>
        <p:nvSpPr>
          <p:cNvPr id="49" name="TextBox 48">
            <a:extLst>
              <a:ext uri="{FF2B5EF4-FFF2-40B4-BE49-F238E27FC236}">
                <a16:creationId xmlns:a16="http://schemas.microsoft.com/office/drawing/2014/main" id="{E855A962-6C86-03B3-5135-603F75728293}"/>
              </a:ext>
            </a:extLst>
          </p:cNvPr>
          <p:cNvSpPr txBox="1"/>
          <p:nvPr/>
        </p:nvSpPr>
        <p:spPr>
          <a:xfrm>
            <a:off x="6426147" y="5769733"/>
            <a:ext cx="599844" cy="523220"/>
          </a:xfrm>
          <a:prstGeom prst="rect">
            <a:avLst/>
          </a:prstGeom>
          <a:noFill/>
        </p:spPr>
        <p:txBody>
          <a:bodyPr wrap="none" rtlCol="0">
            <a:spAutoFit/>
          </a:bodyPr>
          <a:lstStyle/>
          <a:p>
            <a:r>
              <a:rPr lang="en-GB" sz="2800" dirty="0">
                <a:solidFill>
                  <a:schemeClr val="bg1"/>
                </a:solidFill>
              </a:rPr>
              <a:t>Cd</a:t>
            </a:r>
          </a:p>
        </p:txBody>
      </p:sp>
      <p:sp>
        <p:nvSpPr>
          <p:cNvPr id="50" name="TextBox 49">
            <a:extLst>
              <a:ext uri="{FF2B5EF4-FFF2-40B4-BE49-F238E27FC236}">
                <a16:creationId xmlns:a16="http://schemas.microsoft.com/office/drawing/2014/main" id="{85522015-BA16-3A67-F0A2-302ED919AB3C}"/>
              </a:ext>
            </a:extLst>
          </p:cNvPr>
          <p:cNvSpPr txBox="1"/>
          <p:nvPr/>
        </p:nvSpPr>
        <p:spPr>
          <a:xfrm>
            <a:off x="9397544" y="6191816"/>
            <a:ext cx="545342" cy="523220"/>
          </a:xfrm>
          <a:prstGeom prst="rect">
            <a:avLst/>
          </a:prstGeom>
          <a:noFill/>
        </p:spPr>
        <p:txBody>
          <a:bodyPr wrap="none" rtlCol="0">
            <a:spAutoFit/>
          </a:bodyPr>
          <a:lstStyle/>
          <a:p>
            <a:r>
              <a:rPr lang="en-GB" sz="2800" dirty="0">
                <a:solidFill>
                  <a:schemeClr val="bg1"/>
                </a:solidFill>
              </a:rPr>
              <a:t>Cs</a:t>
            </a:r>
          </a:p>
        </p:txBody>
      </p:sp>
      <p:sp>
        <p:nvSpPr>
          <p:cNvPr id="51" name="TextBox 50">
            <a:extLst>
              <a:ext uri="{FF2B5EF4-FFF2-40B4-BE49-F238E27FC236}">
                <a16:creationId xmlns:a16="http://schemas.microsoft.com/office/drawing/2014/main" id="{AF71AC0B-62D8-031D-056B-58E6A2D1CAF1}"/>
              </a:ext>
            </a:extLst>
          </p:cNvPr>
          <p:cNvSpPr txBox="1"/>
          <p:nvPr/>
        </p:nvSpPr>
        <p:spPr>
          <a:xfrm>
            <a:off x="664831" y="5461956"/>
            <a:ext cx="2670040" cy="707886"/>
          </a:xfrm>
          <a:prstGeom prst="rect">
            <a:avLst/>
          </a:prstGeom>
          <a:noFill/>
        </p:spPr>
        <p:txBody>
          <a:bodyPr wrap="square" rtlCol="0">
            <a:spAutoFit/>
          </a:bodyPr>
          <a:lstStyle/>
          <a:p>
            <a:r>
              <a:rPr lang="en-GB" sz="800" dirty="0">
                <a:solidFill>
                  <a:schemeClr val="bg1"/>
                </a:solidFill>
              </a:rPr>
              <a:t>Note for Ni the left-hand side of the map relates to the West Greenland flood basalt province, hence the high Ni values. Kangerluarsuk is the strongest cluster of Ni anomalies in the Karrat Group. The cause of the Ni anomalism at Kangerluarsuk is yet unexplained.</a:t>
            </a:r>
          </a:p>
        </p:txBody>
      </p:sp>
    </p:spTree>
    <p:extLst>
      <p:ext uri="{BB962C8B-B14F-4D97-AF65-F5344CB8AC3E}">
        <p14:creationId xmlns:p14="http://schemas.microsoft.com/office/powerpoint/2010/main" val="16892441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ountain, outdoor, sky, nature&#10;&#10;Description automatically generated">
            <a:extLst>
              <a:ext uri="{FF2B5EF4-FFF2-40B4-BE49-F238E27FC236}">
                <a16:creationId xmlns:a16="http://schemas.microsoft.com/office/drawing/2014/main" id="{65EFA7C3-5B67-4B5A-2D68-F27764C472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10857"/>
            <a:ext cx="12192000" cy="4436286"/>
          </a:xfrm>
          <a:prstGeom prst="rect">
            <a:avLst/>
          </a:prstGeom>
        </p:spPr>
      </p:pic>
      <p:sp>
        <p:nvSpPr>
          <p:cNvPr id="6" name="Title 1">
            <a:extLst>
              <a:ext uri="{FF2B5EF4-FFF2-40B4-BE49-F238E27FC236}">
                <a16:creationId xmlns:a16="http://schemas.microsoft.com/office/drawing/2014/main" id="{9EC64601-980F-7E1E-6D9C-5B56A5D7939D}"/>
              </a:ext>
            </a:extLst>
          </p:cNvPr>
          <p:cNvSpPr>
            <a:spLocks noGrp="1"/>
          </p:cNvSpPr>
          <p:nvPr>
            <p:ph type="title"/>
          </p:nvPr>
        </p:nvSpPr>
        <p:spPr>
          <a:xfrm>
            <a:off x="294049" y="228355"/>
            <a:ext cx="8764053" cy="498231"/>
          </a:xfrm>
        </p:spPr>
        <p:txBody>
          <a:bodyPr>
            <a:normAutofit/>
          </a:bodyPr>
          <a:lstStyle/>
          <a:p>
            <a:r>
              <a:rPr lang="en-GB" sz="2400" b="1" dirty="0">
                <a:solidFill>
                  <a:schemeClr val="bg1"/>
                </a:solidFill>
                <a:latin typeface="Arial Nova" panose="020B0504020202020204" pitchFamily="34" charset="0"/>
              </a:rPr>
              <a:t>Kangerluarsuk </a:t>
            </a:r>
            <a:r>
              <a:rPr lang="en-GB" sz="1400" b="1" dirty="0">
                <a:solidFill>
                  <a:schemeClr val="bg1"/>
                </a:solidFill>
                <a:latin typeface="Arial Nova" panose="020B0504020202020204" pitchFamily="34" charset="0"/>
              </a:rPr>
              <a:t>(looking northwest)</a:t>
            </a:r>
            <a:endParaRPr lang="en-GB" sz="2400" b="1" dirty="0">
              <a:solidFill>
                <a:schemeClr val="bg1"/>
              </a:solidFill>
              <a:latin typeface="Arial Nova" panose="020B0504020202020204" pitchFamily="34" charset="0"/>
            </a:endParaRPr>
          </a:p>
        </p:txBody>
      </p:sp>
      <p:pic>
        <p:nvPicPr>
          <p:cNvPr id="7" name="Imagen 3">
            <a:extLst>
              <a:ext uri="{FF2B5EF4-FFF2-40B4-BE49-F238E27FC236}">
                <a16:creationId xmlns:a16="http://schemas.microsoft.com/office/drawing/2014/main" id="{B454EA30-0AA4-F5BD-8BAF-A738A9C22B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96679" y="5801420"/>
            <a:ext cx="2137813" cy="837160"/>
          </a:xfrm>
          <a:prstGeom prst="rect">
            <a:avLst/>
          </a:prstGeom>
        </p:spPr>
      </p:pic>
    </p:spTree>
    <p:extLst>
      <p:ext uri="{BB962C8B-B14F-4D97-AF65-F5344CB8AC3E}">
        <p14:creationId xmlns:p14="http://schemas.microsoft.com/office/powerpoint/2010/main" val="32562436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dy of water surrounded by mountains&#10;&#10;Description automatically generated with medium confidence">
            <a:extLst>
              <a:ext uri="{FF2B5EF4-FFF2-40B4-BE49-F238E27FC236}">
                <a16:creationId xmlns:a16="http://schemas.microsoft.com/office/drawing/2014/main" id="{C09A82FB-F3FA-A85B-8459-ABDAD01C3F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itle 1">
            <a:extLst>
              <a:ext uri="{FF2B5EF4-FFF2-40B4-BE49-F238E27FC236}">
                <a16:creationId xmlns:a16="http://schemas.microsoft.com/office/drawing/2014/main" id="{0F315E91-79BE-4C2B-ADD3-AEC7C5979EE7}"/>
              </a:ext>
            </a:extLst>
          </p:cNvPr>
          <p:cNvSpPr>
            <a:spLocks noGrp="1"/>
          </p:cNvSpPr>
          <p:nvPr>
            <p:ph type="title"/>
          </p:nvPr>
        </p:nvSpPr>
        <p:spPr>
          <a:xfrm>
            <a:off x="294049" y="228355"/>
            <a:ext cx="8764053" cy="498231"/>
          </a:xfrm>
        </p:spPr>
        <p:txBody>
          <a:bodyPr>
            <a:normAutofit/>
          </a:bodyPr>
          <a:lstStyle/>
          <a:p>
            <a:r>
              <a:rPr lang="en-GB" sz="2400" b="1" dirty="0">
                <a:solidFill>
                  <a:schemeClr val="tx1"/>
                </a:solidFill>
                <a:latin typeface="Arial Nova" panose="020B0504020202020204" pitchFamily="34" charset="0"/>
              </a:rPr>
              <a:t>Kangerluarsuk </a:t>
            </a:r>
            <a:r>
              <a:rPr lang="en-GB" sz="1400" b="1" dirty="0">
                <a:solidFill>
                  <a:schemeClr val="tx1"/>
                </a:solidFill>
                <a:latin typeface="Arial Nova" panose="020B0504020202020204" pitchFamily="34" charset="0"/>
              </a:rPr>
              <a:t>(looking west)</a:t>
            </a:r>
            <a:endParaRPr lang="en-GB" sz="2400" b="1" dirty="0">
              <a:solidFill>
                <a:schemeClr val="tx1"/>
              </a:solidFill>
              <a:latin typeface="Arial Nova" panose="020B0504020202020204" pitchFamily="34" charset="0"/>
            </a:endParaRPr>
          </a:p>
        </p:txBody>
      </p:sp>
      <p:sp>
        <p:nvSpPr>
          <p:cNvPr id="9" name="TextBox 8">
            <a:extLst>
              <a:ext uri="{FF2B5EF4-FFF2-40B4-BE49-F238E27FC236}">
                <a16:creationId xmlns:a16="http://schemas.microsoft.com/office/drawing/2014/main" id="{E3E04907-966D-B9B6-EECE-BDDFD9E4317C}"/>
              </a:ext>
            </a:extLst>
          </p:cNvPr>
          <p:cNvSpPr txBox="1"/>
          <p:nvPr/>
        </p:nvSpPr>
        <p:spPr>
          <a:xfrm>
            <a:off x="2244902" y="3633701"/>
            <a:ext cx="6103344" cy="369332"/>
          </a:xfrm>
          <a:prstGeom prst="rect">
            <a:avLst/>
          </a:prstGeom>
          <a:noFill/>
        </p:spPr>
        <p:txBody>
          <a:bodyPr wrap="square">
            <a:spAutoFit/>
          </a:bodyPr>
          <a:lstStyle/>
          <a:p>
            <a:r>
              <a:rPr lang="en-GB" sz="1800" dirty="0" err="1">
                <a:solidFill>
                  <a:schemeClr val="bg1"/>
                </a:solidFill>
                <a:effectLst/>
                <a:latin typeface="Arial Nova" panose="020B0504020202020204" pitchFamily="34" charset="0"/>
              </a:rPr>
              <a:t>Nûkavsak</a:t>
            </a:r>
            <a:r>
              <a:rPr lang="en-GB" sz="1800" dirty="0">
                <a:solidFill>
                  <a:schemeClr val="bg1"/>
                </a:solidFill>
                <a:effectLst/>
                <a:latin typeface="Arial Nova" panose="020B0504020202020204" pitchFamily="34" charset="0"/>
              </a:rPr>
              <a:t> fm.</a:t>
            </a:r>
          </a:p>
        </p:txBody>
      </p:sp>
      <p:sp>
        <p:nvSpPr>
          <p:cNvPr id="11" name="TextBox 10">
            <a:extLst>
              <a:ext uri="{FF2B5EF4-FFF2-40B4-BE49-F238E27FC236}">
                <a16:creationId xmlns:a16="http://schemas.microsoft.com/office/drawing/2014/main" id="{5DA3DE6E-20AB-3676-0D92-CA8B78913143}"/>
              </a:ext>
            </a:extLst>
          </p:cNvPr>
          <p:cNvSpPr txBox="1"/>
          <p:nvPr/>
        </p:nvSpPr>
        <p:spPr>
          <a:xfrm>
            <a:off x="7758112" y="2054644"/>
            <a:ext cx="6103344" cy="646331"/>
          </a:xfrm>
          <a:prstGeom prst="rect">
            <a:avLst/>
          </a:prstGeom>
          <a:noFill/>
        </p:spPr>
        <p:txBody>
          <a:bodyPr wrap="square">
            <a:spAutoFit/>
          </a:bodyPr>
          <a:lstStyle/>
          <a:p>
            <a:pPr algn="ctr"/>
            <a:r>
              <a:rPr lang="en-GB" sz="1800" dirty="0" err="1">
                <a:solidFill>
                  <a:schemeClr val="bg1"/>
                </a:solidFill>
                <a:effectLst/>
                <a:latin typeface="Arial Nova" panose="020B0504020202020204" pitchFamily="34" charset="0"/>
              </a:rPr>
              <a:t>Umanak</a:t>
            </a:r>
            <a:r>
              <a:rPr lang="en-GB" sz="1800" dirty="0">
                <a:solidFill>
                  <a:schemeClr val="bg1"/>
                </a:solidFill>
                <a:effectLst/>
                <a:latin typeface="Arial Nova" panose="020B0504020202020204" pitchFamily="34" charset="0"/>
              </a:rPr>
              <a:t> Gneiss </a:t>
            </a:r>
          </a:p>
          <a:p>
            <a:pPr algn="ctr"/>
            <a:r>
              <a:rPr lang="en-GB" sz="1800" dirty="0">
                <a:solidFill>
                  <a:schemeClr val="bg1"/>
                </a:solidFill>
                <a:effectLst/>
                <a:latin typeface="Arial Nova" panose="020B0504020202020204" pitchFamily="34" charset="0"/>
              </a:rPr>
              <a:t>(Archean)</a:t>
            </a:r>
            <a:endParaRPr lang="en-GB" dirty="0"/>
          </a:p>
        </p:txBody>
      </p:sp>
      <p:pic>
        <p:nvPicPr>
          <p:cNvPr id="12" name="Imagen 3">
            <a:extLst>
              <a:ext uri="{FF2B5EF4-FFF2-40B4-BE49-F238E27FC236}">
                <a16:creationId xmlns:a16="http://schemas.microsoft.com/office/drawing/2014/main" id="{90345C19-1D5D-9EDF-C13C-6CCE403738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19896" y="124528"/>
            <a:ext cx="2137813" cy="837160"/>
          </a:xfrm>
          <a:prstGeom prst="rect">
            <a:avLst/>
          </a:prstGeom>
        </p:spPr>
      </p:pic>
      <p:sp>
        <p:nvSpPr>
          <p:cNvPr id="14" name="Isosceles Triangle 13">
            <a:extLst>
              <a:ext uri="{FF2B5EF4-FFF2-40B4-BE49-F238E27FC236}">
                <a16:creationId xmlns:a16="http://schemas.microsoft.com/office/drawing/2014/main" id="{5DD6DFA6-DBA4-5595-DD19-B10F377B0AF0}"/>
              </a:ext>
            </a:extLst>
          </p:cNvPr>
          <p:cNvSpPr/>
          <p:nvPr/>
        </p:nvSpPr>
        <p:spPr>
          <a:xfrm rot="11980088">
            <a:off x="6150110" y="3260017"/>
            <a:ext cx="172598" cy="166646"/>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14">
            <a:extLst>
              <a:ext uri="{FF2B5EF4-FFF2-40B4-BE49-F238E27FC236}">
                <a16:creationId xmlns:a16="http://schemas.microsoft.com/office/drawing/2014/main" id="{11F2BD26-230A-4E75-6E60-0F23BE33A51E}"/>
              </a:ext>
            </a:extLst>
          </p:cNvPr>
          <p:cNvSpPr/>
          <p:nvPr/>
        </p:nvSpPr>
        <p:spPr>
          <a:xfrm rot="11980088">
            <a:off x="7046404" y="3586976"/>
            <a:ext cx="172598" cy="166646"/>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a:extLst>
              <a:ext uri="{FF2B5EF4-FFF2-40B4-BE49-F238E27FC236}">
                <a16:creationId xmlns:a16="http://schemas.microsoft.com/office/drawing/2014/main" id="{1A1C3AAD-9115-7CAB-7222-AD011D9A7551}"/>
              </a:ext>
            </a:extLst>
          </p:cNvPr>
          <p:cNvSpPr/>
          <p:nvPr/>
        </p:nvSpPr>
        <p:spPr>
          <a:xfrm rot="12395976">
            <a:off x="8027524" y="4013370"/>
            <a:ext cx="172598" cy="166646"/>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a:extLst>
              <a:ext uri="{FF2B5EF4-FFF2-40B4-BE49-F238E27FC236}">
                <a16:creationId xmlns:a16="http://schemas.microsoft.com/office/drawing/2014/main" id="{2523F601-F646-42FF-9964-AC5FB447498E}"/>
              </a:ext>
            </a:extLst>
          </p:cNvPr>
          <p:cNvSpPr/>
          <p:nvPr/>
        </p:nvSpPr>
        <p:spPr>
          <a:xfrm rot="13869609">
            <a:off x="8743152" y="4552697"/>
            <a:ext cx="172598" cy="166646"/>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Shape 21">
            <a:extLst>
              <a:ext uri="{FF2B5EF4-FFF2-40B4-BE49-F238E27FC236}">
                <a16:creationId xmlns:a16="http://schemas.microsoft.com/office/drawing/2014/main" id="{E66674A6-262B-EE2D-CE95-33F6499C94B7}"/>
              </a:ext>
            </a:extLst>
          </p:cNvPr>
          <p:cNvSpPr/>
          <p:nvPr/>
        </p:nvSpPr>
        <p:spPr>
          <a:xfrm>
            <a:off x="6026242" y="3174700"/>
            <a:ext cx="3272009" cy="1872868"/>
          </a:xfrm>
          <a:custGeom>
            <a:avLst/>
            <a:gdLst>
              <a:gd name="connsiteX0" fmla="*/ 0 w 3272009"/>
              <a:gd name="connsiteY0" fmla="*/ 0 h 1872868"/>
              <a:gd name="connsiteX1" fmla="*/ 1399142 w 3272009"/>
              <a:gd name="connsiteY1" fmla="*/ 506776 h 1872868"/>
              <a:gd name="connsiteX2" fmla="*/ 2500828 w 3272009"/>
              <a:gd name="connsiteY2" fmla="*/ 1057620 h 1872868"/>
              <a:gd name="connsiteX3" fmla="*/ 3272009 w 3272009"/>
              <a:gd name="connsiteY3" fmla="*/ 1872868 h 1872868"/>
            </a:gdLst>
            <a:ahLst/>
            <a:cxnLst>
              <a:cxn ang="0">
                <a:pos x="connsiteX0" y="connsiteY0"/>
              </a:cxn>
              <a:cxn ang="0">
                <a:pos x="connsiteX1" y="connsiteY1"/>
              </a:cxn>
              <a:cxn ang="0">
                <a:pos x="connsiteX2" y="connsiteY2"/>
              </a:cxn>
              <a:cxn ang="0">
                <a:pos x="connsiteX3" y="connsiteY3"/>
              </a:cxn>
            </a:cxnLst>
            <a:rect l="l" t="t" r="r" b="b"/>
            <a:pathLst>
              <a:path w="3272009" h="1872868">
                <a:moveTo>
                  <a:pt x="0" y="0"/>
                </a:moveTo>
                <a:cubicBezTo>
                  <a:pt x="491168" y="165253"/>
                  <a:pt x="982337" y="330506"/>
                  <a:pt x="1399142" y="506776"/>
                </a:cubicBezTo>
                <a:cubicBezTo>
                  <a:pt x="1815947" y="683046"/>
                  <a:pt x="2188683" y="829938"/>
                  <a:pt x="2500828" y="1057620"/>
                </a:cubicBezTo>
                <a:cubicBezTo>
                  <a:pt x="2812973" y="1285302"/>
                  <a:pt x="3042491" y="1579085"/>
                  <a:pt x="3272009" y="1872868"/>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4" name="Straight Connector 23">
            <a:extLst>
              <a:ext uri="{FF2B5EF4-FFF2-40B4-BE49-F238E27FC236}">
                <a16:creationId xmlns:a16="http://schemas.microsoft.com/office/drawing/2014/main" id="{422D33F2-F8BF-6A4F-274F-0C60EAF15455}"/>
              </a:ext>
            </a:extLst>
          </p:cNvPr>
          <p:cNvCxnSpPr>
            <a:cxnSpLocks/>
          </p:cNvCxnSpPr>
          <p:nvPr/>
        </p:nvCxnSpPr>
        <p:spPr>
          <a:xfrm flipV="1">
            <a:off x="1200839" y="4886888"/>
            <a:ext cx="10273002" cy="897744"/>
          </a:xfrm>
          <a:prstGeom prst="line">
            <a:avLst/>
          </a:prstGeom>
          <a:ln w="12700">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7" name="Free-form: Shape 26">
            <a:extLst>
              <a:ext uri="{FF2B5EF4-FFF2-40B4-BE49-F238E27FC236}">
                <a16:creationId xmlns:a16="http://schemas.microsoft.com/office/drawing/2014/main" id="{28D4B4A7-C4BC-7879-73ED-54FE2D94DDCA}"/>
              </a:ext>
            </a:extLst>
          </p:cNvPr>
          <p:cNvSpPr/>
          <p:nvPr/>
        </p:nvSpPr>
        <p:spPr>
          <a:xfrm>
            <a:off x="6907576" y="5475383"/>
            <a:ext cx="1972019" cy="1322024"/>
          </a:xfrm>
          <a:custGeom>
            <a:avLst/>
            <a:gdLst>
              <a:gd name="connsiteX0" fmla="*/ 0 w 1972019"/>
              <a:gd name="connsiteY0" fmla="*/ 0 h 1322024"/>
              <a:gd name="connsiteX1" fmla="*/ 826265 w 1972019"/>
              <a:gd name="connsiteY1" fmla="*/ 341523 h 1322024"/>
              <a:gd name="connsiteX2" fmla="*/ 1630496 w 1972019"/>
              <a:gd name="connsiteY2" fmla="*/ 991518 h 1322024"/>
              <a:gd name="connsiteX3" fmla="*/ 1972019 w 1972019"/>
              <a:gd name="connsiteY3" fmla="*/ 1322024 h 1322024"/>
            </a:gdLst>
            <a:ahLst/>
            <a:cxnLst>
              <a:cxn ang="0">
                <a:pos x="connsiteX0" y="connsiteY0"/>
              </a:cxn>
              <a:cxn ang="0">
                <a:pos x="connsiteX1" y="connsiteY1"/>
              </a:cxn>
              <a:cxn ang="0">
                <a:pos x="connsiteX2" y="connsiteY2"/>
              </a:cxn>
              <a:cxn ang="0">
                <a:pos x="connsiteX3" y="connsiteY3"/>
              </a:cxn>
            </a:cxnLst>
            <a:rect l="l" t="t" r="r" b="b"/>
            <a:pathLst>
              <a:path w="1972019" h="1322024">
                <a:moveTo>
                  <a:pt x="0" y="0"/>
                </a:moveTo>
                <a:cubicBezTo>
                  <a:pt x="277258" y="88135"/>
                  <a:pt x="554516" y="176270"/>
                  <a:pt x="826265" y="341523"/>
                </a:cubicBezTo>
                <a:cubicBezTo>
                  <a:pt x="1098014" y="506776"/>
                  <a:pt x="1439537" y="828101"/>
                  <a:pt x="1630496" y="991518"/>
                </a:cubicBezTo>
                <a:cubicBezTo>
                  <a:pt x="1821455" y="1154935"/>
                  <a:pt x="1896737" y="1238479"/>
                  <a:pt x="1972019" y="1322024"/>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C9DF9313-AEA6-7B3A-CF00-2E1927F735ED}"/>
              </a:ext>
            </a:extLst>
          </p:cNvPr>
          <p:cNvSpPr txBox="1"/>
          <p:nvPr/>
        </p:nvSpPr>
        <p:spPr>
          <a:xfrm>
            <a:off x="875200" y="1610848"/>
            <a:ext cx="6103344" cy="553998"/>
          </a:xfrm>
          <a:prstGeom prst="rect">
            <a:avLst/>
          </a:prstGeom>
          <a:noFill/>
        </p:spPr>
        <p:txBody>
          <a:bodyPr wrap="square">
            <a:spAutoFit/>
          </a:bodyPr>
          <a:lstStyle/>
          <a:p>
            <a:pPr algn="ctr"/>
            <a:r>
              <a:rPr lang="en-GB" sz="1800" dirty="0">
                <a:solidFill>
                  <a:schemeClr val="bg2">
                    <a:lumMod val="50000"/>
                  </a:schemeClr>
                </a:solidFill>
                <a:effectLst/>
                <a:latin typeface="Arial Nova" panose="020B0504020202020204" pitchFamily="34" charset="0"/>
              </a:rPr>
              <a:t>Kangerluarsuk Fjord</a:t>
            </a:r>
          </a:p>
          <a:p>
            <a:pPr algn="ctr"/>
            <a:r>
              <a:rPr lang="en-GB" sz="1100" dirty="0">
                <a:solidFill>
                  <a:schemeClr val="bg2">
                    <a:lumMod val="50000"/>
                  </a:schemeClr>
                </a:solidFill>
                <a:latin typeface="Arial Nova" panose="020B0504020202020204" pitchFamily="34" charset="0"/>
              </a:rPr>
              <a:t>(deep water, ice free for most of the year)</a:t>
            </a:r>
            <a:endParaRPr lang="en-GB" sz="1100" dirty="0">
              <a:solidFill>
                <a:schemeClr val="bg2">
                  <a:lumMod val="50000"/>
                </a:schemeClr>
              </a:solidFill>
            </a:endParaRPr>
          </a:p>
        </p:txBody>
      </p:sp>
      <p:sp>
        <p:nvSpPr>
          <p:cNvPr id="29" name="TextBox 28">
            <a:extLst>
              <a:ext uri="{FF2B5EF4-FFF2-40B4-BE49-F238E27FC236}">
                <a16:creationId xmlns:a16="http://schemas.microsoft.com/office/drawing/2014/main" id="{F6E907DC-D147-AE58-9883-7DB11700E656}"/>
              </a:ext>
            </a:extLst>
          </p:cNvPr>
          <p:cNvSpPr txBox="1"/>
          <p:nvPr/>
        </p:nvSpPr>
        <p:spPr>
          <a:xfrm>
            <a:off x="6868224" y="5658236"/>
            <a:ext cx="6103344" cy="646331"/>
          </a:xfrm>
          <a:prstGeom prst="rect">
            <a:avLst/>
          </a:prstGeom>
          <a:noFill/>
        </p:spPr>
        <p:txBody>
          <a:bodyPr wrap="square">
            <a:spAutoFit/>
          </a:bodyPr>
          <a:lstStyle/>
          <a:p>
            <a:pPr algn="ctr"/>
            <a:r>
              <a:rPr lang="en-GB" sz="1800" dirty="0" err="1">
                <a:solidFill>
                  <a:schemeClr val="bg1"/>
                </a:solidFill>
                <a:effectLst/>
                <a:latin typeface="Arial Nova" panose="020B0504020202020204" pitchFamily="34" charset="0"/>
              </a:rPr>
              <a:t>Upernavik</a:t>
            </a:r>
            <a:r>
              <a:rPr lang="en-GB" sz="1800" dirty="0">
                <a:solidFill>
                  <a:schemeClr val="bg1"/>
                </a:solidFill>
                <a:effectLst/>
                <a:latin typeface="Arial Nova" panose="020B0504020202020204" pitchFamily="34" charset="0"/>
              </a:rPr>
              <a:t> Amphibolite</a:t>
            </a:r>
          </a:p>
          <a:p>
            <a:pPr algn="ctr"/>
            <a:r>
              <a:rPr lang="en-GB" sz="1800" dirty="0">
                <a:solidFill>
                  <a:schemeClr val="bg1"/>
                </a:solidFill>
                <a:effectLst/>
                <a:latin typeface="Arial Nova" panose="020B0504020202020204" pitchFamily="34" charset="0"/>
              </a:rPr>
              <a:t>(Archean)</a:t>
            </a:r>
            <a:endParaRPr lang="en-GB" dirty="0"/>
          </a:p>
        </p:txBody>
      </p:sp>
      <p:sp>
        <p:nvSpPr>
          <p:cNvPr id="30" name="Isosceles Triangle 29">
            <a:extLst>
              <a:ext uri="{FF2B5EF4-FFF2-40B4-BE49-F238E27FC236}">
                <a16:creationId xmlns:a16="http://schemas.microsoft.com/office/drawing/2014/main" id="{64B2953C-17A8-5DA7-9DAA-DB4FBB11C5A1}"/>
              </a:ext>
            </a:extLst>
          </p:cNvPr>
          <p:cNvSpPr/>
          <p:nvPr/>
        </p:nvSpPr>
        <p:spPr>
          <a:xfrm rot="12395976">
            <a:off x="7376359" y="5696308"/>
            <a:ext cx="172598" cy="166646"/>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Isosceles Triangle 30">
            <a:extLst>
              <a:ext uri="{FF2B5EF4-FFF2-40B4-BE49-F238E27FC236}">
                <a16:creationId xmlns:a16="http://schemas.microsoft.com/office/drawing/2014/main" id="{72E78662-178B-FD54-CF39-3D947F94EBC7}"/>
              </a:ext>
            </a:extLst>
          </p:cNvPr>
          <p:cNvSpPr/>
          <p:nvPr/>
        </p:nvSpPr>
        <p:spPr>
          <a:xfrm rot="13395830">
            <a:off x="8261947" y="6341067"/>
            <a:ext cx="172598" cy="166646"/>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3E27DB77-C10C-5055-FB88-629A9AF24EB1}"/>
              </a:ext>
            </a:extLst>
          </p:cNvPr>
          <p:cNvSpPr txBox="1"/>
          <p:nvPr/>
        </p:nvSpPr>
        <p:spPr>
          <a:xfrm>
            <a:off x="2607084" y="5938102"/>
            <a:ext cx="6103344" cy="646331"/>
          </a:xfrm>
          <a:prstGeom prst="rect">
            <a:avLst/>
          </a:prstGeom>
          <a:noFill/>
        </p:spPr>
        <p:txBody>
          <a:bodyPr wrap="square">
            <a:spAutoFit/>
          </a:bodyPr>
          <a:lstStyle/>
          <a:p>
            <a:pPr algn="ctr"/>
            <a:r>
              <a:rPr lang="en-GB" sz="1800" dirty="0" err="1">
                <a:solidFill>
                  <a:schemeClr val="bg1"/>
                </a:solidFill>
                <a:effectLst/>
                <a:latin typeface="Arial Nova" panose="020B0504020202020204" pitchFamily="34" charset="0"/>
              </a:rPr>
              <a:t>Nûkavsak</a:t>
            </a:r>
            <a:r>
              <a:rPr lang="en-GB" sz="1800" dirty="0">
                <a:solidFill>
                  <a:schemeClr val="bg1"/>
                </a:solidFill>
                <a:effectLst/>
                <a:latin typeface="Arial Nova" panose="020B0504020202020204" pitchFamily="34" charset="0"/>
              </a:rPr>
              <a:t> fm.</a:t>
            </a:r>
          </a:p>
          <a:p>
            <a:pPr algn="ctr"/>
            <a:r>
              <a:rPr lang="en-GB" dirty="0">
                <a:solidFill>
                  <a:schemeClr val="bg1"/>
                </a:solidFill>
                <a:latin typeface="Arial Nova" panose="020B0504020202020204" pitchFamily="34" charset="0"/>
              </a:rPr>
              <a:t>(Paleoproterozoic)</a:t>
            </a:r>
            <a:endParaRPr lang="en-GB" dirty="0"/>
          </a:p>
        </p:txBody>
      </p:sp>
      <p:cxnSp>
        <p:nvCxnSpPr>
          <p:cNvPr id="34" name="Straight Connector 33">
            <a:extLst>
              <a:ext uri="{FF2B5EF4-FFF2-40B4-BE49-F238E27FC236}">
                <a16:creationId xmlns:a16="http://schemas.microsoft.com/office/drawing/2014/main" id="{A918769B-1D27-C61A-5BDB-CC6418CAB217}"/>
              </a:ext>
            </a:extLst>
          </p:cNvPr>
          <p:cNvCxnSpPr>
            <a:cxnSpLocks/>
          </p:cNvCxnSpPr>
          <p:nvPr/>
        </p:nvCxnSpPr>
        <p:spPr>
          <a:xfrm flipV="1">
            <a:off x="7819235" y="5074247"/>
            <a:ext cx="363105" cy="305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E3BE750-1D06-1481-E201-01BD4D70183B}"/>
              </a:ext>
            </a:extLst>
          </p:cNvPr>
          <p:cNvCxnSpPr>
            <a:cxnSpLocks/>
          </p:cNvCxnSpPr>
          <p:nvPr/>
        </p:nvCxnSpPr>
        <p:spPr>
          <a:xfrm flipV="1">
            <a:off x="7893585" y="5302886"/>
            <a:ext cx="366176" cy="2861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CE0F524-B41E-8E61-737E-70DAD29C49EB}"/>
              </a:ext>
            </a:extLst>
          </p:cNvPr>
          <p:cNvCxnSpPr/>
          <p:nvPr/>
        </p:nvCxnSpPr>
        <p:spPr>
          <a:xfrm flipH="1" flipV="1">
            <a:off x="8051452" y="5029712"/>
            <a:ext cx="124742" cy="4521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AA2064F-1706-AE37-5D81-9460ECB7DED9}"/>
              </a:ext>
            </a:extLst>
          </p:cNvPr>
          <p:cNvCxnSpPr/>
          <p:nvPr/>
        </p:nvCxnSpPr>
        <p:spPr>
          <a:xfrm flipH="1" flipV="1">
            <a:off x="7893585" y="5330821"/>
            <a:ext cx="124742" cy="4521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8729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F659D2-3A37-D496-9692-317C70BD3E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27"/>
          <a:stretch/>
        </p:blipFill>
        <p:spPr>
          <a:xfrm>
            <a:off x="46451" y="766342"/>
            <a:ext cx="12079288" cy="4925754"/>
          </a:xfrm>
          <a:prstGeom prst="rect">
            <a:avLst/>
          </a:prstGeom>
        </p:spPr>
      </p:pic>
      <p:sp>
        <p:nvSpPr>
          <p:cNvPr id="6" name="Title 1">
            <a:extLst>
              <a:ext uri="{FF2B5EF4-FFF2-40B4-BE49-F238E27FC236}">
                <a16:creationId xmlns:a16="http://schemas.microsoft.com/office/drawing/2014/main" id="{9EC64601-980F-7E1E-6D9C-5B56A5D7939D}"/>
              </a:ext>
            </a:extLst>
          </p:cNvPr>
          <p:cNvSpPr>
            <a:spLocks noGrp="1"/>
          </p:cNvSpPr>
          <p:nvPr>
            <p:ph type="title"/>
          </p:nvPr>
        </p:nvSpPr>
        <p:spPr>
          <a:xfrm>
            <a:off x="272015" y="-169510"/>
            <a:ext cx="10687716" cy="278541"/>
          </a:xfrm>
        </p:spPr>
        <p:txBody>
          <a:bodyPr>
            <a:normAutofit fontScale="90000"/>
          </a:bodyPr>
          <a:lstStyle/>
          <a:p>
            <a:br>
              <a:rPr lang="en-GB" sz="2400" b="1" dirty="0">
                <a:solidFill>
                  <a:schemeClr val="bg1"/>
                </a:solidFill>
                <a:latin typeface="Arial Nova" panose="020B0504020202020204" pitchFamily="34" charset="0"/>
              </a:rPr>
            </a:br>
            <a:r>
              <a:rPr lang="en-GB" sz="2400" b="1" dirty="0">
                <a:solidFill>
                  <a:schemeClr val="bg1"/>
                </a:solidFill>
                <a:latin typeface="Arial Nova" panose="020B0504020202020204" pitchFamily="34" charset="0"/>
              </a:rPr>
              <a:t> Outcropping, high-grade Zn-Pb-Ag mineralisation at the basin margins</a:t>
            </a:r>
          </a:p>
        </p:txBody>
      </p:sp>
      <p:pic>
        <p:nvPicPr>
          <p:cNvPr id="7" name="Imagen 3">
            <a:extLst>
              <a:ext uri="{FF2B5EF4-FFF2-40B4-BE49-F238E27FC236}">
                <a16:creationId xmlns:a16="http://schemas.microsoft.com/office/drawing/2014/main" id="{B454EA30-0AA4-F5BD-8BAF-A738A9C22B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96679" y="5801420"/>
            <a:ext cx="2137813" cy="837160"/>
          </a:xfrm>
          <a:prstGeom prst="rect">
            <a:avLst/>
          </a:prstGeom>
        </p:spPr>
      </p:pic>
      <p:sp>
        <p:nvSpPr>
          <p:cNvPr id="3" name="TextBox 2">
            <a:extLst>
              <a:ext uri="{FF2B5EF4-FFF2-40B4-BE49-F238E27FC236}">
                <a16:creationId xmlns:a16="http://schemas.microsoft.com/office/drawing/2014/main" id="{5324CA44-B8B1-7262-69A7-7E99E024DCB0}"/>
              </a:ext>
            </a:extLst>
          </p:cNvPr>
          <p:cNvSpPr txBox="1"/>
          <p:nvPr/>
        </p:nvSpPr>
        <p:spPr>
          <a:xfrm>
            <a:off x="357508" y="5877224"/>
            <a:ext cx="8650839" cy="954107"/>
          </a:xfrm>
          <a:prstGeom prst="rect">
            <a:avLst/>
          </a:prstGeom>
          <a:noFill/>
        </p:spPr>
        <p:txBody>
          <a:bodyPr wrap="square" rtlCol="0">
            <a:spAutoFit/>
          </a:bodyPr>
          <a:lstStyle/>
          <a:p>
            <a:r>
              <a:rPr lang="en-GB" sz="1400" b="1" dirty="0">
                <a:solidFill>
                  <a:schemeClr val="bg1"/>
                </a:solidFill>
                <a:latin typeface="Arial Nova" panose="020B0504020202020204" pitchFamily="34" charset="0"/>
              </a:rPr>
              <a:t>Widespread outcropping ore-grade Zn-Pb-Ag mineralisation (</a:t>
            </a:r>
            <a:r>
              <a:rPr lang="en-GB" sz="1400" b="1" dirty="0">
                <a:solidFill>
                  <a:srgbClr val="FF0000"/>
                </a:solidFill>
                <a:latin typeface="Arial Nova" panose="020B0504020202020204" pitchFamily="34" charset="0"/>
              </a:rPr>
              <a:t>red stars</a:t>
            </a:r>
            <a:r>
              <a:rPr lang="en-GB" sz="1400" b="1" dirty="0">
                <a:solidFill>
                  <a:schemeClr val="bg1"/>
                </a:solidFill>
                <a:latin typeface="Arial Nova" panose="020B0504020202020204" pitchFamily="34" charset="0"/>
              </a:rPr>
              <a:t>) close to the basement contact have been identified over a &gt; 9 km strike length. Bluejay considers these occurrences to be the distal expressions of a large buried base metal deposit(s) within the Kangerluarsuk sub-basin. </a:t>
            </a:r>
          </a:p>
          <a:p>
            <a:pPr marL="285750" indent="-285750">
              <a:buFont typeface="Wingdings" panose="05000000000000000000" pitchFamily="2" charset="2"/>
              <a:buChar char="§"/>
            </a:pPr>
            <a:endParaRPr lang="en-GB" sz="1400" dirty="0">
              <a:solidFill>
                <a:schemeClr val="bg1"/>
              </a:solidFill>
              <a:latin typeface="Arial Nova" panose="020B0504020202020204" pitchFamily="34" charset="0"/>
            </a:endParaRPr>
          </a:p>
        </p:txBody>
      </p:sp>
      <p:sp>
        <p:nvSpPr>
          <p:cNvPr id="8" name="TextBox 7">
            <a:extLst>
              <a:ext uri="{FF2B5EF4-FFF2-40B4-BE49-F238E27FC236}">
                <a16:creationId xmlns:a16="http://schemas.microsoft.com/office/drawing/2014/main" id="{661106BD-58B2-E264-0F5A-384E207D79C0}"/>
              </a:ext>
            </a:extLst>
          </p:cNvPr>
          <p:cNvSpPr txBox="1"/>
          <p:nvPr/>
        </p:nvSpPr>
        <p:spPr>
          <a:xfrm>
            <a:off x="4662241" y="3167390"/>
            <a:ext cx="6103344" cy="584775"/>
          </a:xfrm>
          <a:prstGeom prst="rect">
            <a:avLst/>
          </a:prstGeom>
          <a:noFill/>
        </p:spPr>
        <p:txBody>
          <a:bodyPr wrap="square">
            <a:spAutoFit/>
          </a:bodyPr>
          <a:lstStyle/>
          <a:p>
            <a:pPr algn="ctr"/>
            <a:r>
              <a:rPr lang="en-GB" sz="1600" dirty="0" err="1">
                <a:solidFill>
                  <a:schemeClr val="bg1"/>
                </a:solidFill>
                <a:effectLst/>
                <a:latin typeface="Arial Nova" panose="020B0504020202020204" pitchFamily="34" charset="0"/>
              </a:rPr>
              <a:t>Nûkavsak</a:t>
            </a:r>
            <a:r>
              <a:rPr lang="en-GB" sz="1600" dirty="0">
                <a:solidFill>
                  <a:schemeClr val="bg1"/>
                </a:solidFill>
                <a:effectLst/>
                <a:latin typeface="Arial Nova" panose="020B0504020202020204" pitchFamily="34" charset="0"/>
              </a:rPr>
              <a:t> fm.</a:t>
            </a:r>
          </a:p>
          <a:p>
            <a:pPr algn="ctr"/>
            <a:r>
              <a:rPr lang="en-GB" sz="1600" dirty="0">
                <a:solidFill>
                  <a:schemeClr val="bg1"/>
                </a:solidFill>
                <a:latin typeface="Arial Nova" panose="020B0504020202020204" pitchFamily="34" charset="0"/>
              </a:rPr>
              <a:t>(Paleoproterozoic)</a:t>
            </a:r>
            <a:endParaRPr lang="en-GB" sz="2000" dirty="0">
              <a:solidFill>
                <a:schemeClr val="bg1"/>
              </a:solidFill>
            </a:endParaRPr>
          </a:p>
        </p:txBody>
      </p:sp>
      <p:sp>
        <p:nvSpPr>
          <p:cNvPr id="9" name="TextBox 8">
            <a:extLst>
              <a:ext uri="{FF2B5EF4-FFF2-40B4-BE49-F238E27FC236}">
                <a16:creationId xmlns:a16="http://schemas.microsoft.com/office/drawing/2014/main" id="{C36CF0C2-80CE-EB14-0076-F4926AF4ADF6}"/>
              </a:ext>
            </a:extLst>
          </p:cNvPr>
          <p:cNvSpPr txBox="1"/>
          <p:nvPr/>
        </p:nvSpPr>
        <p:spPr>
          <a:xfrm>
            <a:off x="-902312" y="4249336"/>
            <a:ext cx="6103344" cy="584775"/>
          </a:xfrm>
          <a:prstGeom prst="rect">
            <a:avLst/>
          </a:prstGeom>
          <a:noFill/>
        </p:spPr>
        <p:txBody>
          <a:bodyPr wrap="square">
            <a:spAutoFit/>
          </a:bodyPr>
          <a:lstStyle/>
          <a:p>
            <a:pPr algn="ctr"/>
            <a:r>
              <a:rPr lang="en-GB" sz="1600" dirty="0" err="1">
                <a:solidFill>
                  <a:schemeClr val="bg1"/>
                </a:solidFill>
                <a:effectLst/>
                <a:latin typeface="Arial Nova" panose="020B0504020202020204" pitchFamily="34" charset="0"/>
              </a:rPr>
              <a:t>Umanak</a:t>
            </a:r>
            <a:r>
              <a:rPr lang="en-GB" sz="1600" dirty="0">
                <a:solidFill>
                  <a:schemeClr val="bg1"/>
                </a:solidFill>
                <a:effectLst/>
                <a:latin typeface="Arial Nova" panose="020B0504020202020204" pitchFamily="34" charset="0"/>
              </a:rPr>
              <a:t> Gneiss</a:t>
            </a:r>
          </a:p>
          <a:p>
            <a:pPr algn="ctr"/>
            <a:r>
              <a:rPr lang="en-GB" sz="1600" dirty="0">
                <a:solidFill>
                  <a:schemeClr val="bg1"/>
                </a:solidFill>
                <a:latin typeface="Arial Nova" panose="020B0504020202020204" pitchFamily="34" charset="0"/>
              </a:rPr>
              <a:t>(Archean)</a:t>
            </a:r>
            <a:endParaRPr lang="en-GB" sz="1400" dirty="0">
              <a:solidFill>
                <a:schemeClr val="bg1"/>
              </a:solidFill>
              <a:effectLst/>
              <a:latin typeface="Arial Nova" panose="020B0504020202020204" pitchFamily="34" charset="0"/>
            </a:endParaRPr>
          </a:p>
        </p:txBody>
      </p:sp>
      <p:cxnSp>
        <p:nvCxnSpPr>
          <p:cNvPr id="15" name="Straight Arrow Connector 14">
            <a:extLst>
              <a:ext uri="{FF2B5EF4-FFF2-40B4-BE49-F238E27FC236}">
                <a16:creationId xmlns:a16="http://schemas.microsoft.com/office/drawing/2014/main" id="{5388690C-D387-CA72-D875-2603CAC33DB0}"/>
              </a:ext>
            </a:extLst>
          </p:cNvPr>
          <p:cNvCxnSpPr/>
          <p:nvPr/>
        </p:nvCxnSpPr>
        <p:spPr>
          <a:xfrm flipH="1">
            <a:off x="8223824" y="2882002"/>
            <a:ext cx="55008" cy="14401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BA60DFEC-F9C1-3436-888D-A05F2D9A3D64}"/>
              </a:ext>
            </a:extLst>
          </p:cNvPr>
          <p:cNvCxnSpPr/>
          <p:nvPr/>
        </p:nvCxnSpPr>
        <p:spPr>
          <a:xfrm flipH="1">
            <a:off x="7596185" y="2850100"/>
            <a:ext cx="55008" cy="14401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Star: 5 Points 16">
            <a:extLst>
              <a:ext uri="{FF2B5EF4-FFF2-40B4-BE49-F238E27FC236}">
                <a16:creationId xmlns:a16="http://schemas.microsoft.com/office/drawing/2014/main" id="{5A26EF02-D56E-A202-607D-45003A8BF2B8}"/>
              </a:ext>
            </a:extLst>
          </p:cNvPr>
          <p:cNvSpPr/>
          <p:nvPr/>
        </p:nvSpPr>
        <p:spPr>
          <a:xfrm>
            <a:off x="8211826" y="2726915"/>
            <a:ext cx="182880" cy="179148"/>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Star: 5 Points 17">
            <a:extLst>
              <a:ext uri="{FF2B5EF4-FFF2-40B4-BE49-F238E27FC236}">
                <a16:creationId xmlns:a16="http://schemas.microsoft.com/office/drawing/2014/main" id="{E54B63B2-2281-CF32-7F5E-BA420243B55B}"/>
              </a:ext>
            </a:extLst>
          </p:cNvPr>
          <p:cNvSpPr/>
          <p:nvPr/>
        </p:nvSpPr>
        <p:spPr>
          <a:xfrm>
            <a:off x="7596185" y="2702854"/>
            <a:ext cx="182880" cy="179148"/>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Free-form: Shape 25">
            <a:extLst>
              <a:ext uri="{FF2B5EF4-FFF2-40B4-BE49-F238E27FC236}">
                <a16:creationId xmlns:a16="http://schemas.microsoft.com/office/drawing/2014/main" id="{DDA4CF00-E8E8-6E2F-A1B7-1016CF080C75}"/>
              </a:ext>
            </a:extLst>
          </p:cNvPr>
          <p:cNvSpPr/>
          <p:nvPr/>
        </p:nvSpPr>
        <p:spPr>
          <a:xfrm>
            <a:off x="32368" y="3010237"/>
            <a:ext cx="5583505" cy="1586298"/>
          </a:xfrm>
          <a:custGeom>
            <a:avLst/>
            <a:gdLst>
              <a:gd name="connsiteX0" fmla="*/ 0 w 5583505"/>
              <a:gd name="connsiteY0" fmla="*/ 0 h 1586298"/>
              <a:gd name="connsiteX1" fmla="*/ 291313 w 5583505"/>
              <a:gd name="connsiteY1" fmla="*/ 89013 h 1586298"/>
              <a:gd name="connsiteX2" fmla="*/ 509798 w 5583505"/>
              <a:gd name="connsiteY2" fmla="*/ 153749 h 1586298"/>
              <a:gd name="connsiteX3" fmla="*/ 817296 w 5583505"/>
              <a:gd name="connsiteY3" fmla="*/ 210393 h 1586298"/>
              <a:gd name="connsiteX4" fmla="*/ 1068149 w 5583505"/>
              <a:gd name="connsiteY4" fmla="*/ 194209 h 1586298"/>
              <a:gd name="connsiteX5" fmla="*/ 1335186 w 5583505"/>
              <a:gd name="connsiteY5" fmla="*/ 258945 h 1586298"/>
              <a:gd name="connsiteX6" fmla="*/ 1602223 w 5583505"/>
              <a:gd name="connsiteY6" fmla="*/ 315590 h 1586298"/>
              <a:gd name="connsiteX7" fmla="*/ 1958273 w 5583505"/>
              <a:gd name="connsiteY7" fmla="*/ 291313 h 1586298"/>
              <a:gd name="connsiteX8" fmla="*/ 2257678 w 5583505"/>
              <a:gd name="connsiteY8" fmla="*/ 331774 h 1586298"/>
              <a:gd name="connsiteX9" fmla="*/ 2694648 w 5583505"/>
              <a:gd name="connsiteY9" fmla="*/ 485522 h 1586298"/>
              <a:gd name="connsiteX10" fmla="*/ 3107342 w 5583505"/>
              <a:gd name="connsiteY10" fmla="*/ 639271 h 1586298"/>
              <a:gd name="connsiteX11" fmla="*/ 3431023 w 5583505"/>
              <a:gd name="connsiteY11" fmla="*/ 784928 h 1586298"/>
              <a:gd name="connsiteX12" fmla="*/ 3609048 w 5583505"/>
              <a:gd name="connsiteY12" fmla="*/ 898216 h 1586298"/>
              <a:gd name="connsiteX13" fmla="*/ 3787073 w 5583505"/>
              <a:gd name="connsiteY13" fmla="*/ 1003413 h 1586298"/>
              <a:gd name="connsiteX14" fmla="*/ 3989374 w 5583505"/>
              <a:gd name="connsiteY14" fmla="*/ 1108609 h 1586298"/>
              <a:gd name="connsiteX15" fmla="*/ 4062202 w 5583505"/>
              <a:gd name="connsiteY15" fmla="*/ 1213805 h 1586298"/>
              <a:gd name="connsiteX16" fmla="*/ 3989374 w 5583505"/>
              <a:gd name="connsiteY16" fmla="*/ 1286634 h 1586298"/>
              <a:gd name="connsiteX17" fmla="*/ 4887590 w 5583505"/>
              <a:gd name="connsiteY17" fmla="*/ 1480843 h 1586298"/>
              <a:gd name="connsiteX18" fmla="*/ 5397388 w 5583505"/>
              <a:gd name="connsiteY18" fmla="*/ 1569855 h 1586298"/>
              <a:gd name="connsiteX19" fmla="*/ 5583505 w 5583505"/>
              <a:gd name="connsiteY19" fmla="*/ 1586039 h 158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83505" h="1586298">
                <a:moveTo>
                  <a:pt x="0" y="0"/>
                </a:moveTo>
                <a:lnTo>
                  <a:pt x="291313" y="89013"/>
                </a:lnTo>
                <a:cubicBezTo>
                  <a:pt x="376279" y="114638"/>
                  <a:pt x="422134" y="133519"/>
                  <a:pt x="509798" y="153749"/>
                </a:cubicBezTo>
                <a:cubicBezTo>
                  <a:pt x="597462" y="173979"/>
                  <a:pt x="724238" y="203650"/>
                  <a:pt x="817296" y="210393"/>
                </a:cubicBezTo>
                <a:cubicBezTo>
                  <a:pt x="910355" y="217136"/>
                  <a:pt x="981834" y="186117"/>
                  <a:pt x="1068149" y="194209"/>
                </a:cubicBezTo>
                <a:cubicBezTo>
                  <a:pt x="1154464" y="202301"/>
                  <a:pt x="1246174" y="238715"/>
                  <a:pt x="1335186" y="258945"/>
                </a:cubicBezTo>
                <a:cubicBezTo>
                  <a:pt x="1424198" y="279175"/>
                  <a:pt x="1498375" y="310195"/>
                  <a:pt x="1602223" y="315590"/>
                </a:cubicBezTo>
                <a:cubicBezTo>
                  <a:pt x="1706071" y="320985"/>
                  <a:pt x="1849031" y="288616"/>
                  <a:pt x="1958273" y="291313"/>
                </a:cubicBezTo>
                <a:cubicBezTo>
                  <a:pt x="2067516" y="294010"/>
                  <a:pt x="2134949" y="299406"/>
                  <a:pt x="2257678" y="331774"/>
                </a:cubicBezTo>
                <a:cubicBezTo>
                  <a:pt x="2380407" y="364142"/>
                  <a:pt x="2553037" y="434273"/>
                  <a:pt x="2694648" y="485522"/>
                </a:cubicBezTo>
                <a:cubicBezTo>
                  <a:pt x="2836259" y="536772"/>
                  <a:pt x="2984613" y="589370"/>
                  <a:pt x="3107342" y="639271"/>
                </a:cubicBezTo>
                <a:cubicBezTo>
                  <a:pt x="3230071" y="689172"/>
                  <a:pt x="3347405" y="741771"/>
                  <a:pt x="3431023" y="784928"/>
                </a:cubicBezTo>
                <a:cubicBezTo>
                  <a:pt x="3514641" y="828086"/>
                  <a:pt x="3549706" y="861802"/>
                  <a:pt x="3609048" y="898216"/>
                </a:cubicBezTo>
                <a:cubicBezTo>
                  <a:pt x="3668390" y="934630"/>
                  <a:pt x="3723685" y="968348"/>
                  <a:pt x="3787073" y="1003413"/>
                </a:cubicBezTo>
                <a:cubicBezTo>
                  <a:pt x="3850461" y="1038479"/>
                  <a:pt x="3943519" y="1073544"/>
                  <a:pt x="3989374" y="1108609"/>
                </a:cubicBezTo>
                <a:cubicBezTo>
                  <a:pt x="4035229" y="1143674"/>
                  <a:pt x="4062202" y="1184134"/>
                  <a:pt x="4062202" y="1213805"/>
                </a:cubicBezTo>
                <a:cubicBezTo>
                  <a:pt x="4062202" y="1243476"/>
                  <a:pt x="3851809" y="1242128"/>
                  <a:pt x="3989374" y="1286634"/>
                </a:cubicBezTo>
                <a:cubicBezTo>
                  <a:pt x="4126939" y="1331140"/>
                  <a:pt x="4652921" y="1433640"/>
                  <a:pt x="4887590" y="1480843"/>
                </a:cubicBezTo>
                <a:cubicBezTo>
                  <a:pt x="5122259" y="1528047"/>
                  <a:pt x="5281402" y="1552322"/>
                  <a:pt x="5397388" y="1569855"/>
                </a:cubicBezTo>
                <a:cubicBezTo>
                  <a:pt x="5513374" y="1587388"/>
                  <a:pt x="5548439" y="1586713"/>
                  <a:pt x="5583505" y="1586039"/>
                </a:cubicBezTo>
              </a:path>
            </a:pathLst>
          </a:cu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tar: 5 Points 12">
            <a:extLst>
              <a:ext uri="{FF2B5EF4-FFF2-40B4-BE49-F238E27FC236}">
                <a16:creationId xmlns:a16="http://schemas.microsoft.com/office/drawing/2014/main" id="{E5841C3A-5AF0-A377-B126-1849FB4E6F8A}"/>
              </a:ext>
            </a:extLst>
          </p:cNvPr>
          <p:cNvSpPr/>
          <p:nvPr/>
        </p:nvSpPr>
        <p:spPr>
          <a:xfrm>
            <a:off x="2507177" y="3349838"/>
            <a:ext cx="182880" cy="179148"/>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Star: 5 Points 10">
            <a:extLst>
              <a:ext uri="{FF2B5EF4-FFF2-40B4-BE49-F238E27FC236}">
                <a16:creationId xmlns:a16="http://schemas.microsoft.com/office/drawing/2014/main" id="{1898E942-2563-8C53-1897-08C48CF2345A}"/>
              </a:ext>
            </a:extLst>
          </p:cNvPr>
          <p:cNvSpPr/>
          <p:nvPr/>
        </p:nvSpPr>
        <p:spPr>
          <a:xfrm>
            <a:off x="1629916" y="3212203"/>
            <a:ext cx="182880" cy="179148"/>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Box 26">
            <a:extLst>
              <a:ext uri="{FF2B5EF4-FFF2-40B4-BE49-F238E27FC236}">
                <a16:creationId xmlns:a16="http://schemas.microsoft.com/office/drawing/2014/main" id="{A0E668AC-295A-1593-983F-3219EA38336A}"/>
              </a:ext>
            </a:extLst>
          </p:cNvPr>
          <p:cNvSpPr txBox="1"/>
          <p:nvPr/>
        </p:nvSpPr>
        <p:spPr>
          <a:xfrm>
            <a:off x="7502852" y="1178815"/>
            <a:ext cx="4032448" cy="338554"/>
          </a:xfrm>
          <a:prstGeom prst="rect">
            <a:avLst/>
          </a:prstGeom>
          <a:noFill/>
        </p:spPr>
        <p:txBody>
          <a:bodyPr wrap="square" rtlCol="0">
            <a:spAutoFit/>
          </a:bodyPr>
          <a:lstStyle/>
          <a:p>
            <a:r>
              <a:rPr lang="en-US" sz="1600" dirty="0">
                <a:latin typeface="Arial Nova" panose="020B0504020202020204" pitchFamily="34" charset="0"/>
              </a:rPr>
              <a:t>Black Angel Zn-Pb-Ag Mine, ca. 15 km</a:t>
            </a:r>
          </a:p>
        </p:txBody>
      </p:sp>
      <p:cxnSp>
        <p:nvCxnSpPr>
          <p:cNvPr id="28" name="Straight Arrow Connector 27">
            <a:extLst>
              <a:ext uri="{FF2B5EF4-FFF2-40B4-BE49-F238E27FC236}">
                <a16:creationId xmlns:a16="http://schemas.microsoft.com/office/drawing/2014/main" id="{9FF6F14D-E467-7364-207E-7770AF55D7CB}"/>
              </a:ext>
            </a:extLst>
          </p:cNvPr>
          <p:cNvCxnSpPr>
            <a:cxnSpLocks/>
          </p:cNvCxnSpPr>
          <p:nvPr/>
        </p:nvCxnSpPr>
        <p:spPr>
          <a:xfrm>
            <a:off x="9494729" y="1642830"/>
            <a:ext cx="201950" cy="463368"/>
          </a:xfrm>
          <a:prstGeom prst="straightConnector1">
            <a:avLst/>
          </a:prstGeom>
          <a:ln>
            <a:solidFill>
              <a:schemeClr val="tx2">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953826A5-18A0-6EAE-C34B-4AC125CD8B10}"/>
              </a:ext>
            </a:extLst>
          </p:cNvPr>
          <p:cNvSpPr txBox="1"/>
          <p:nvPr/>
        </p:nvSpPr>
        <p:spPr>
          <a:xfrm>
            <a:off x="151407" y="866487"/>
            <a:ext cx="4032448" cy="400110"/>
          </a:xfrm>
          <a:prstGeom prst="rect">
            <a:avLst/>
          </a:prstGeom>
          <a:noFill/>
        </p:spPr>
        <p:txBody>
          <a:bodyPr wrap="square" rtlCol="0">
            <a:spAutoFit/>
          </a:bodyPr>
          <a:lstStyle/>
          <a:p>
            <a:r>
              <a:rPr lang="en-US" sz="2000" dirty="0">
                <a:latin typeface="Arial Nova" panose="020B0504020202020204" pitchFamily="34" charset="0"/>
              </a:rPr>
              <a:t>NE</a:t>
            </a:r>
          </a:p>
        </p:txBody>
      </p:sp>
      <p:sp>
        <p:nvSpPr>
          <p:cNvPr id="33" name="TextBox 32">
            <a:extLst>
              <a:ext uri="{FF2B5EF4-FFF2-40B4-BE49-F238E27FC236}">
                <a16:creationId xmlns:a16="http://schemas.microsoft.com/office/drawing/2014/main" id="{DAC81885-675F-1D93-A0EF-59F249D80B2C}"/>
              </a:ext>
            </a:extLst>
          </p:cNvPr>
          <p:cNvSpPr txBox="1"/>
          <p:nvPr/>
        </p:nvSpPr>
        <p:spPr>
          <a:xfrm>
            <a:off x="11470917" y="866487"/>
            <a:ext cx="4032448" cy="400110"/>
          </a:xfrm>
          <a:prstGeom prst="rect">
            <a:avLst/>
          </a:prstGeom>
          <a:noFill/>
        </p:spPr>
        <p:txBody>
          <a:bodyPr wrap="square" rtlCol="0">
            <a:spAutoFit/>
          </a:bodyPr>
          <a:lstStyle/>
          <a:p>
            <a:r>
              <a:rPr lang="en-US" sz="2000" dirty="0">
                <a:latin typeface="Arial Nova" panose="020B0504020202020204" pitchFamily="34" charset="0"/>
              </a:rPr>
              <a:t>SW</a:t>
            </a:r>
          </a:p>
        </p:txBody>
      </p:sp>
      <p:sp>
        <p:nvSpPr>
          <p:cNvPr id="4" name="TextBox 3">
            <a:extLst>
              <a:ext uri="{FF2B5EF4-FFF2-40B4-BE49-F238E27FC236}">
                <a16:creationId xmlns:a16="http://schemas.microsoft.com/office/drawing/2014/main" id="{699E95B6-5A1B-D8D3-5F70-F09A45A126F8}"/>
              </a:ext>
            </a:extLst>
          </p:cNvPr>
          <p:cNvSpPr txBox="1"/>
          <p:nvPr/>
        </p:nvSpPr>
        <p:spPr>
          <a:xfrm>
            <a:off x="7245252" y="4901102"/>
            <a:ext cx="6103344" cy="553998"/>
          </a:xfrm>
          <a:prstGeom prst="rect">
            <a:avLst/>
          </a:prstGeom>
          <a:noFill/>
        </p:spPr>
        <p:txBody>
          <a:bodyPr wrap="square">
            <a:spAutoFit/>
          </a:bodyPr>
          <a:lstStyle/>
          <a:p>
            <a:pPr algn="ctr"/>
            <a:r>
              <a:rPr lang="en-GB" sz="1800" dirty="0">
                <a:solidFill>
                  <a:schemeClr val="bg1"/>
                </a:solidFill>
                <a:effectLst/>
                <a:latin typeface="Arial Nova" panose="020B0504020202020204" pitchFamily="34" charset="0"/>
              </a:rPr>
              <a:t>Kangerluarsuk Fjord</a:t>
            </a:r>
          </a:p>
          <a:p>
            <a:pPr algn="ctr"/>
            <a:r>
              <a:rPr lang="en-GB" sz="1100" dirty="0">
                <a:solidFill>
                  <a:schemeClr val="bg1"/>
                </a:solidFill>
                <a:latin typeface="Arial Nova" panose="020B0504020202020204" pitchFamily="34" charset="0"/>
              </a:rPr>
              <a:t>(deep water access, ice free for most of the year)</a:t>
            </a:r>
            <a:endParaRPr lang="en-GB" sz="1100" dirty="0">
              <a:solidFill>
                <a:schemeClr val="bg1"/>
              </a:solidFill>
            </a:endParaRPr>
          </a:p>
        </p:txBody>
      </p:sp>
      <p:sp>
        <p:nvSpPr>
          <p:cNvPr id="5" name="TextBox 4">
            <a:extLst>
              <a:ext uri="{FF2B5EF4-FFF2-40B4-BE49-F238E27FC236}">
                <a16:creationId xmlns:a16="http://schemas.microsoft.com/office/drawing/2014/main" id="{9B1A1271-ED83-85FD-C2A1-B36EDC41FC91}"/>
              </a:ext>
            </a:extLst>
          </p:cNvPr>
          <p:cNvSpPr txBox="1"/>
          <p:nvPr/>
        </p:nvSpPr>
        <p:spPr>
          <a:xfrm>
            <a:off x="1824794" y="2958902"/>
            <a:ext cx="1794337" cy="338554"/>
          </a:xfrm>
          <a:prstGeom prst="rect">
            <a:avLst/>
          </a:prstGeom>
          <a:noFill/>
        </p:spPr>
        <p:txBody>
          <a:bodyPr wrap="none" rtlCol="0">
            <a:spAutoFit/>
          </a:bodyPr>
          <a:lstStyle/>
          <a:p>
            <a:r>
              <a:rPr lang="en-GB" sz="1600" b="1" dirty="0">
                <a:solidFill>
                  <a:srgbClr val="FF0000"/>
                </a:solidFill>
                <a:latin typeface="Arial Nova" panose="020B0504020202020204" pitchFamily="34" charset="0"/>
              </a:rPr>
              <a:t>Discovery Zones</a:t>
            </a:r>
          </a:p>
        </p:txBody>
      </p:sp>
      <p:sp>
        <p:nvSpPr>
          <p:cNvPr id="12" name="TextBox 11">
            <a:extLst>
              <a:ext uri="{FF2B5EF4-FFF2-40B4-BE49-F238E27FC236}">
                <a16:creationId xmlns:a16="http://schemas.microsoft.com/office/drawing/2014/main" id="{EE32182F-1783-5FB4-0861-E2DB06CBB906}"/>
              </a:ext>
            </a:extLst>
          </p:cNvPr>
          <p:cNvSpPr txBox="1"/>
          <p:nvPr/>
        </p:nvSpPr>
        <p:spPr>
          <a:xfrm>
            <a:off x="6930543" y="2115537"/>
            <a:ext cx="2245531" cy="584775"/>
          </a:xfrm>
          <a:prstGeom prst="rect">
            <a:avLst/>
          </a:prstGeom>
          <a:noFill/>
        </p:spPr>
        <p:txBody>
          <a:bodyPr wrap="square" rtlCol="0">
            <a:spAutoFit/>
          </a:bodyPr>
          <a:lstStyle/>
          <a:p>
            <a:pPr algn="ctr"/>
            <a:r>
              <a:rPr lang="en-GB" sz="1600" b="1" dirty="0" err="1">
                <a:solidFill>
                  <a:srgbClr val="FF0000"/>
                </a:solidFill>
                <a:latin typeface="Arial Nova" panose="020B0504020202020204" pitchFamily="34" charset="0"/>
              </a:rPr>
              <a:t>Kangerluarssup</a:t>
            </a:r>
            <a:r>
              <a:rPr lang="en-GB" sz="1600" b="1" dirty="0">
                <a:solidFill>
                  <a:srgbClr val="FF0000"/>
                </a:solidFill>
                <a:latin typeface="Arial Nova" panose="020B0504020202020204" pitchFamily="34" charset="0"/>
              </a:rPr>
              <a:t> Glacier Showings </a:t>
            </a:r>
          </a:p>
        </p:txBody>
      </p:sp>
      <p:cxnSp>
        <p:nvCxnSpPr>
          <p:cNvPr id="14" name="Straight Arrow Connector 13">
            <a:extLst>
              <a:ext uri="{FF2B5EF4-FFF2-40B4-BE49-F238E27FC236}">
                <a16:creationId xmlns:a16="http://schemas.microsoft.com/office/drawing/2014/main" id="{8CC79B3A-9F39-6155-427D-726CD6132174}"/>
              </a:ext>
            </a:extLst>
          </p:cNvPr>
          <p:cNvCxnSpPr/>
          <p:nvPr/>
        </p:nvCxnSpPr>
        <p:spPr>
          <a:xfrm flipV="1">
            <a:off x="2883505" y="2906063"/>
            <a:ext cx="4480076" cy="485288"/>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63EEF35-B2E0-6A72-0644-527FFD1BC33A}"/>
              </a:ext>
            </a:extLst>
          </p:cNvPr>
          <p:cNvSpPr txBox="1"/>
          <p:nvPr/>
        </p:nvSpPr>
        <p:spPr>
          <a:xfrm rot="21205082">
            <a:off x="4598020" y="2666101"/>
            <a:ext cx="4032448" cy="338554"/>
          </a:xfrm>
          <a:prstGeom prst="rect">
            <a:avLst/>
          </a:prstGeom>
          <a:noFill/>
        </p:spPr>
        <p:txBody>
          <a:bodyPr wrap="square" rtlCol="0">
            <a:spAutoFit/>
          </a:bodyPr>
          <a:lstStyle/>
          <a:p>
            <a:r>
              <a:rPr lang="en-US" sz="1600" dirty="0">
                <a:solidFill>
                  <a:schemeClr val="bg1"/>
                </a:solidFill>
                <a:latin typeface="Arial Nova" panose="020B0504020202020204" pitchFamily="34" charset="0"/>
              </a:rPr>
              <a:t>c. 9 km</a:t>
            </a:r>
          </a:p>
        </p:txBody>
      </p:sp>
    </p:spTree>
    <p:extLst>
      <p:ext uri="{BB962C8B-B14F-4D97-AF65-F5344CB8AC3E}">
        <p14:creationId xmlns:p14="http://schemas.microsoft.com/office/powerpoint/2010/main" val="39355710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73">
            <a:extLst>
              <a:ext uri="{FF2B5EF4-FFF2-40B4-BE49-F238E27FC236}">
                <a16:creationId xmlns:a16="http://schemas.microsoft.com/office/drawing/2014/main" id="{59008FD7-265E-01FB-EB53-6F3541230A4F}"/>
              </a:ext>
            </a:extLst>
          </p:cNvPr>
          <p:cNvCxnSpPr>
            <a:cxnSpLocks/>
          </p:cNvCxnSpPr>
          <p:nvPr/>
        </p:nvCxnSpPr>
        <p:spPr>
          <a:xfrm>
            <a:off x="1240640" y="693727"/>
            <a:ext cx="0" cy="6149201"/>
          </a:xfrm>
          <a:prstGeom prst="line">
            <a:avLst/>
          </a:prstGeom>
          <a:ln w="762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Conector recto 9">
            <a:extLst>
              <a:ext uri="{FF2B5EF4-FFF2-40B4-BE49-F238E27FC236}">
                <a16:creationId xmlns:a16="http://schemas.microsoft.com/office/drawing/2014/main" id="{081C92E0-AA0A-EEA0-82E5-277D944E0ED5}"/>
              </a:ext>
            </a:extLst>
          </p:cNvPr>
          <p:cNvCxnSpPr>
            <a:cxnSpLocks/>
          </p:cNvCxnSpPr>
          <p:nvPr/>
        </p:nvCxnSpPr>
        <p:spPr>
          <a:xfrm flipH="1">
            <a:off x="1269295" y="693727"/>
            <a:ext cx="68749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Elipse 7">
            <a:extLst>
              <a:ext uri="{FF2B5EF4-FFF2-40B4-BE49-F238E27FC236}">
                <a16:creationId xmlns:a16="http://schemas.microsoft.com/office/drawing/2014/main" id="{42147478-3245-B6CB-F0F6-3F1078C3FB33}"/>
              </a:ext>
            </a:extLst>
          </p:cNvPr>
          <p:cNvSpPr/>
          <p:nvPr/>
        </p:nvSpPr>
        <p:spPr>
          <a:xfrm>
            <a:off x="1081700" y="540343"/>
            <a:ext cx="309307" cy="306769"/>
          </a:xfrm>
          <a:prstGeom prst="ellipse">
            <a:avLst/>
          </a:prstGeom>
          <a:solidFill>
            <a:srgbClr val="56BCE6"/>
          </a:solidFill>
          <a:ln w="28575">
            <a:solidFill>
              <a:srgbClr val="F5F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latin typeface="Arial Nova" panose="020B0504020202020204" pitchFamily="34" charset="0"/>
            </a:endParaRPr>
          </a:p>
        </p:txBody>
      </p:sp>
      <p:sp>
        <p:nvSpPr>
          <p:cNvPr id="9" name="TextBox 8">
            <a:extLst>
              <a:ext uri="{FF2B5EF4-FFF2-40B4-BE49-F238E27FC236}">
                <a16:creationId xmlns:a16="http://schemas.microsoft.com/office/drawing/2014/main" id="{26B74ADC-5314-DA85-1D05-146724BD8E73}"/>
              </a:ext>
            </a:extLst>
          </p:cNvPr>
          <p:cNvSpPr txBox="1"/>
          <p:nvPr/>
        </p:nvSpPr>
        <p:spPr>
          <a:xfrm>
            <a:off x="1950351" y="302891"/>
            <a:ext cx="5317221" cy="1631216"/>
          </a:xfrm>
          <a:prstGeom prst="rect">
            <a:avLst/>
          </a:prstGeom>
          <a:solidFill>
            <a:schemeClr val="bg1"/>
          </a:solidFill>
        </p:spPr>
        <p:txBody>
          <a:bodyPr wrap="square" rIns="0" rtlCol="0">
            <a:spAutoFit/>
          </a:bodyPr>
          <a:lstStyle/>
          <a:p>
            <a:r>
              <a:rPr lang="en-GB" sz="1600" b="1" dirty="0">
                <a:solidFill>
                  <a:srgbClr val="56BCE6"/>
                </a:solidFill>
                <a:latin typeface="Arial Nova" panose="020B0504020202020204" pitchFamily="34" charset="0"/>
                <a:cs typeface="Arial" panose="020B0604020202020204" pitchFamily="34" charset="0"/>
              </a:rPr>
              <a:t>1979 - 80</a:t>
            </a:r>
          </a:p>
          <a:p>
            <a:pPr algn="ctr"/>
            <a:r>
              <a:rPr lang="en-GB" sz="1400" b="1" dirty="0">
                <a:solidFill>
                  <a:srgbClr val="203864"/>
                </a:solidFill>
                <a:latin typeface="Arial Nova" panose="020B0504020202020204" pitchFamily="34" charset="0"/>
                <a:cs typeface="Arial" panose="020B0604020202020204" pitchFamily="34" charset="0"/>
              </a:rPr>
              <a:t>Cominco Ltd (now Teck) </a:t>
            </a:r>
            <a:r>
              <a:rPr lang="en-GB" sz="1400" dirty="0">
                <a:solidFill>
                  <a:srgbClr val="203864"/>
                </a:solidFill>
                <a:latin typeface="Arial Nova" panose="020B0504020202020204" pitchFamily="34" charset="0"/>
                <a:cs typeface="Arial" panose="020B0604020202020204" pitchFamily="34" charset="0"/>
              </a:rPr>
              <a:t>and </a:t>
            </a:r>
            <a:r>
              <a:rPr lang="en-GB" sz="1400" b="1" dirty="0" err="1">
                <a:solidFill>
                  <a:srgbClr val="203864"/>
                </a:solidFill>
                <a:latin typeface="Arial Nova" panose="020B0504020202020204" pitchFamily="34" charset="0"/>
                <a:cs typeface="Arial" panose="020B0604020202020204" pitchFamily="34" charset="0"/>
              </a:rPr>
              <a:t>Greenex</a:t>
            </a:r>
            <a:r>
              <a:rPr lang="en-GB" sz="1400" b="1" dirty="0">
                <a:solidFill>
                  <a:srgbClr val="203864"/>
                </a:solidFill>
                <a:latin typeface="Arial Nova" panose="020B0504020202020204" pitchFamily="34" charset="0"/>
                <a:cs typeface="Arial" panose="020B0604020202020204" pitchFamily="34" charset="0"/>
              </a:rPr>
              <a:t> A/S</a:t>
            </a:r>
            <a:r>
              <a:rPr lang="en-GB" sz="1400" dirty="0">
                <a:solidFill>
                  <a:srgbClr val="203864"/>
                </a:solidFill>
                <a:latin typeface="Arial Nova" panose="020B0504020202020204" pitchFamily="34" charset="0"/>
                <a:cs typeface="Arial" panose="020B0604020202020204" pitchFamily="34" charset="0"/>
              </a:rPr>
              <a:t> carried out regional exploration for Zn-Pb, Cu, Au and diamonds. Mapped extensive massive iron-sulphide horizons within the </a:t>
            </a:r>
            <a:r>
              <a:rPr lang="en-GB" sz="1400" dirty="0" err="1">
                <a:solidFill>
                  <a:srgbClr val="203864"/>
                </a:solidFill>
                <a:latin typeface="Arial Nova" panose="020B0504020202020204" pitchFamily="34" charset="0"/>
                <a:cs typeface="Arial" panose="020B0604020202020204" pitchFamily="34" charset="0"/>
              </a:rPr>
              <a:t>Nûkavsak</a:t>
            </a:r>
            <a:r>
              <a:rPr lang="en-GB" sz="1400" dirty="0">
                <a:solidFill>
                  <a:srgbClr val="203864"/>
                </a:solidFill>
                <a:latin typeface="Arial Nova" panose="020B0504020202020204" pitchFamily="34" charset="0"/>
                <a:cs typeface="Arial" panose="020B0604020202020204" pitchFamily="34" charset="0"/>
              </a:rPr>
              <a:t> fm. of the Karrat Group. First findings of Zn-Pb ± Cu mineralised boulders at the head of the Kangerluarsuk Fjord (within Bluejay’s current licence area). </a:t>
            </a:r>
          </a:p>
        </p:txBody>
      </p:sp>
      <p:cxnSp>
        <p:nvCxnSpPr>
          <p:cNvPr id="12" name="Conector recto 9">
            <a:extLst>
              <a:ext uri="{FF2B5EF4-FFF2-40B4-BE49-F238E27FC236}">
                <a16:creationId xmlns:a16="http://schemas.microsoft.com/office/drawing/2014/main" id="{0069B7D7-61D0-CFDC-DDE4-4965D4E496A3}"/>
              </a:ext>
            </a:extLst>
          </p:cNvPr>
          <p:cNvCxnSpPr>
            <a:cxnSpLocks/>
          </p:cNvCxnSpPr>
          <p:nvPr/>
        </p:nvCxnSpPr>
        <p:spPr>
          <a:xfrm flipH="1">
            <a:off x="1269294" y="2835068"/>
            <a:ext cx="68749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Elipse 7">
            <a:extLst>
              <a:ext uri="{FF2B5EF4-FFF2-40B4-BE49-F238E27FC236}">
                <a16:creationId xmlns:a16="http://schemas.microsoft.com/office/drawing/2014/main" id="{3417FF1B-A351-1A1B-6365-268B8BB9011E}"/>
              </a:ext>
            </a:extLst>
          </p:cNvPr>
          <p:cNvSpPr/>
          <p:nvPr/>
        </p:nvSpPr>
        <p:spPr>
          <a:xfrm>
            <a:off x="1081699" y="2681684"/>
            <a:ext cx="309307" cy="306769"/>
          </a:xfrm>
          <a:prstGeom prst="ellipse">
            <a:avLst/>
          </a:prstGeom>
          <a:solidFill>
            <a:srgbClr val="56BCE6"/>
          </a:solidFill>
          <a:ln w="28575">
            <a:solidFill>
              <a:srgbClr val="F5F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latin typeface="Arial Nova" panose="020B0504020202020204" pitchFamily="34" charset="0"/>
            </a:endParaRPr>
          </a:p>
        </p:txBody>
      </p:sp>
      <p:sp>
        <p:nvSpPr>
          <p:cNvPr id="14" name="TextBox 13">
            <a:extLst>
              <a:ext uri="{FF2B5EF4-FFF2-40B4-BE49-F238E27FC236}">
                <a16:creationId xmlns:a16="http://schemas.microsoft.com/office/drawing/2014/main" id="{4494C816-A04D-EBA6-088B-11D48DC75EAE}"/>
              </a:ext>
            </a:extLst>
          </p:cNvPr>
          <p:cNvSpPr txBox="1"/>
          <p:nvPr/>
        </p:nvSpPr>
        <p:spPr>
          <a:xfrm>
            <a:off x="1956789" y="2085402"/>
            <a:ext cx="5317221" cy="1415772"/>
          </a:xfrm>
          <a:prstGeom prst="rect">
            <a:avLst/>
          </a:prstGeom>
          <a:solidFill>
            <a:schemeClr val="bg1"/>
          </a:solidFill>
        </p:spPr>
        <p:txBody>
          <a:bodyPr wrap="square" rIns="0" rtlCol="0">
            <a:spAutoFit/>
          </a:bodyPr>
          <a:lstStyle/>
          <a:p>
            <a:r>
              <a:rPr lang="en-GB" sz="1600" b="1" dirty="0">
                <a:solidFill>
                  <a:srgbClr val="56BCE6"/>
                </a:solidFill>
                <a:latin typeface="Arial Nova" panose="020B0504020202020204" pitchFamily="34" charset="0"/>
                <a:cs typeface="Arial" panose="020B0604020202020204" pitchFamily="34" charset="0"/>
              </a:rPr>
              <a:t>1989 - 90, 92, 97</a:t>
            </a:r>
          </a:p>
          <a:p>
            <a:pPr algn="ctr"/>
            <a:r>
              <a:rPr lang="en-GB" sz="1400" b="1" dirty="0">
                <a:solidFill>
                  <a:srgbClr val="203864"/>
                </a:solidFill>
                <a:latin typeface="Arial Nova" panose="020B0504020202020204" pitchFamily="34" charset="0"/>
                <a:cs typeface="Arial" panose="020B0604020202020204" pitchFamily="34" charset="0"/>
              </a:rPr>
              <a:t>Geological Survey of Greenland </a:t>
            </a:r>
            <a:r>
              <a:rPr lang="en-GB" sz="1400" dirty="0">
                <a:solidFill>
                  <a:srgbClr val="203864"/>
                </a:solidFill>
                <a:latin typeface="Arial Nova" panose="020B0504020202020204" pitchFamily="34" charset="0"/>
                <a:cs typeface="Arial" panose="020B0604020202020204" pitchFamily="34" charset="0"/>
              </a:rPr>
              <a:t>(GGU) carried out regional geochemical reconnaissance, including stream sediment and HMC sampling throughout the Karrat Group. Stream sediment samples yielded up to 2200 ppm zinc within Bluejay’s licence areas (strongest zinc anomalies in the whole of Greenland).</a:t>
            </a:r>
          </a:p>
        </p:txBody>
      </p:sp>
      <p:cxnSp>
        <p:nvCxnSpPr>
          <p:cNvPr id="15" name="Conector recto 9">
            <a:extLst>
              <a:ext uri="{FF2B5EF4-FFF2-40B4-BE49-F238E27FC236}">
                <a16:creationId xmlns:a16="http://schemas.microsoft.com/office/drawing/2014/main" id="{65F5FFD5-8B6F-59C2-BD22-33035629D9BC}"/>
              </a:ext>
            </a:extLst>
          </p:cNvPr>
          <p:cNvCxnSpPr>
            <a:cxnSpLocks/>
          </p:cNvCxnSpPr>
          <p:nvPr/>
        </p:nvCxnSpPr>
        <p:spPr>
          <a:xfrm flipH="1">
            <a:off x="1269294" y="4505343"/>
            <a:ext cx="68749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Elipse 7">
            <a:extLst>
              <a:ext uri="{FF2B5EF4-FFF2-40B4-BE49-F238E27FC236}">
                <a16:creationId xmlns:a16="http://schemas.microsoft.com/office/drawing/2014/main" id="{8B58EFC8-E821-F65E-3764-D0049C8872BB}"/>
              </a:ext>
            </a:extLst>
          </p:cNvPr>
          <p:cNvSpPr/>
          <p:nvPr/>
        </p:nvSpPr>
        <p:spPr>
          <a:xfrm>
            <a:off x="1081699" y="4351959"/>
            <a:ext cx="309307" cy="306769"/>
          </a:xfrm>
          <a:prstGeom prst="ellipse">
            <a:avLst/>
          </a:prstGeom>
          <a:solidFill>
            <a:srgbClr val="56BCE6"/>
          </a:solidFill>
          <a:ln w="28575">
            <a:solidFill>
              <a:srgbClr val="F5F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latin typeface="Arial Nova" panose="020B0504020202020204" pitchFamily="34" charset="0"/>
            </a:endParaRPr>
          </a:p>
        </p:txBody>
      </p:sp>
      <p:sp>
        <p:nvSpPr>
          <p:cNvPr id="17" name="TextBox 16">
            <a:extLst>
              <a:ext uri="{FF2B5EF4-FFF2-40B4-BE49-F238E27FC236}">
                <a16:creationId xmlns:a16="http://schemas.microsoft.com/office/drawing/2014/main" id="{F1B5424F-B290-C650-5FE3-EA44D410116B}"/>
              </a:ext>
            </a:extLst>
          </p:cNvPr>
          <p:cNvSpPr txBox="1"/>
          <p:nvPr/>
        </p:nvSpPr>
        <p:spPr>
          <a:xfrm>
            <a:off x="1956790" y="3673512"/>
            <a:ext cx="5317220" cy="1631216"/>
          </a:xfrm>
          <a:prstGeom prst="rect">
            <a:avLst/>
          </a:prstGeom>
          <a:solidFill>
            <a:schemeClr val="bg1"/>
          </a:solidFill>
        </p:spPr>
        <p:txBody>
          <a:bodyPr wrap="square" rIns="0" rtlCol="0">
            <a:spAutoFit/>
          </a:bodyPr>
          <a:lstStyle/>
          <a:p>
            <a:r>
              <a:rPr lang="en-GB" sz="1600" b="1" dirty="0">
                <a:solidFill>
                  <a:srgbClr val="56BCE6"/>
                </a:solidFill>
                <a:latin typeface="Arial Nova" panose="020B0504020202020204" pitchFamily="34" charset="0"/>
                <a:cs typeface="Arial" panose="020B0604020202020204" pitchFamily="34" charset="0"/>
              </a:rPr>
              <a:t>1991 - 92</a:t>
            </a:r>
          </a:p>
          <a:p>
            <a:pPr algn="ctr"/>
            <a:r>
              <a:rPr lang="en-GB" sz="1400" dirty="0">
                <a:solidFill>
                  <a:srgbClr val="203864"/>
                </a:solidFill>
                <a:latin typeface="Arial Nova" panose="020B0504020202020204" pitchFamily="34" charset="0"/>
                <a:cs typeface="Arial" panose="020B0604020202020204" pitchFamily="34" charset="0"/>
              </a:rPr>
              <a:t>Joint Venture between </a:t>
            </a:r>
            <a:r>
              <a:rPr lang="en-GB" sz="1400" b="1" dirty="0">
                <a:solidFill>
                  <a:srgbClr val="203864"/>
                </a:solidFill>
                <a:latin typeface="Arial Nova" panose="020B0504020202020204" pitchFamily="34" charset="0"/>
                <a:cs typeface="Arial" panose="020B0604020202020204" pitchFamily="34" charset="0"/>
              </a:rPr>
              <a:t>Rio Tinto Zinc (‘RTZ Mining and Exploration Ltd.’)</a:t>
            </a:r>
            <a:r>
              <a:rPr lang="en-GB" sz="1400" dirty="0">
                <a:solidFill>
                  <a:srgbClr val="203864"/>
                </a:solidFill>
                <a:latin typeface="Arial Nova" panose="020B0504020202020204" pitchFamily="34" charset="0"/>
                <a:cs typeface="Arial" panose="020B0604020202020204" pitchFamily="34" charset="0"/>
              </a:rPr>
              <a:t> and </a:t>
            </a:r>
            <a:r>
              <a:rPr lang="en-GB" sz="1400" b="1" dirty="0">
                <a:solidFill>
                  <a:srgbClr val="203864"/>
                </a:solidFill>
                <a:latin typeface="Arial Nova" panose="020B0504020202020204" pitchFamily="34" charset="0"/>
                <a:cs typeface="Arial" panose="020B0604020202020204" pitchFamily="34" charset="0"/>
              </a:rPr>
              <a:t>Platinova Resources Ltd</a:t>
            </a:r>
            <a:r>
              <a:rPr lang="en-GB" sz="1400" dirty="0">
                <a:solidFill>
                  <a:srgbClr val="203864"/>
                </a:solidFill>
                <a:latin typeface="Arial Nova" panose="020B0504020202020204" pitchFamily="34" charset="0"/>
                <a:cs typeface="Arial" panose="020B0604020202020204" pitchFamily="34" charset="0"/>
              </a:rPr>
              <a:t> discovered several zones of high-grade outcropping mineralisation at Kangerluarsuk up to 41% Zn, 9.3% Pb, 1.2% Cu and 596 g/t Ag and channel samples assaying 45.4% Zn and 41.1% Zn over 0.4 and 1 metres respectively, within Bluejay’s current licence area. </a:t>
            </a:r>
          </a:p>
        </p:txBody>
      </p:sp>
      <p:cxnSp>
        <p:nvCxnSpPr>
          <p:cNvPr id="18" name="Conector recto 9">
            <a:extLst>
              <a:ext uri="{FF2B5EF4-FFF2-40B4-BE49-F238E27FC236}">
                <a16:creationId xmlns:a16="http://schemas.microsoft.com/office/drawing/2014/main" id="{9EC13BEB-8EEA-6AB3-E43E-793274281165}"/>
              </a:ext>
            </a:extLst>
          </p:cNvPr>
          <p:cNvCxnSpPr>
            <a:cxnSpLocks/>
          </p:cNvCxnSpPr>
          <p:nvPr/>
        </p:nvCxnSpPr>
        <p:spPr>
          <a:xfrm flipH="1">
            <a:off x="1269294" y="6033829"/>
            <a:ext cx="68749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Elipse 7">
            <a:extLst>
              <a:ext uri="{FF2B5EF4-FFF2-40B4-BE49-F238E27FC236}">
                <a16:creationId xmlns:a16="http://schemas.microsoft.com/office/drawing/2014/main" id="{C94A4E7D-4A8A-AFCB-B826-FEB0D6577893}"/>
              </a:ext>
            </a:extLst>
          </p:cNvPr>
          <p:cNvSpPr/>
          <p:nvPr/>
        </p:nvSpPr>
        <p:spPr>
          <a:xfrm>
            <a:off x="1081699" y="5880445"/>
            <a:ext cx="309307" cy="306769"/>
          </a:xfrm>
          <a:prstGeom prst="ellipse">
            <a:avLst/>
          </a:prstGeom>
          <a:solidFill>
            <a:srgbClr val="56BCE6"/>
          </a:solidFill>
          <a:ln w="28575">
            <a:solidFill>
              <a:srgbClr val="F5F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latin typeface="Arial Nova" panose="020B0504020202020204" pitchFamily="34" charset="0"/>
            </a:endParaRPr>
          </a:p>
        </p:txBody>
      </p:sp>
      <p:sp>
        <p:nvSpPr>
          <p:cNvPr id="20" name="TextBox 19">
            <a:extLst>
              <a:ext uri="{FF2B5EF4-FFF2-40B4-BE49-F238E27FC236}">
                <a16:creationId xmlns:a16="http://schemas.microsoft.com/office/drawing/2014/main" id="{4963BFA7-E8D8-8ABB-82B4-9FCA5362650E}"/>
              </a:ext>
            </a:extLst>
          </p:cNvPr>
          <p:cNvSpPr txBox="1"/>
          <p:nvPr/>
        </p:nvSpPr>
        <p:spPr>
          <a:xfrm>
            <a:off x="1956789" y="5477043"/>
            <a:ext cx="5310783" cy="984885"/>
          </a:xfrm>
          <a:prstGeom prst="rect">
            <a:avLst/>
          </a:prstGeom>
          <a:solidFill>
            <a:schemeClr val="bg1"/>
          </a:solidFill>
        </p:spPr>
        <p:txBody>
          <a:bodyPr wrap="square" rIns="0" rtlCol="0">
            <a:spAutoFit/>
          </a:bodyPr>
          <a:lstStyle/>
          <a:p>
            <a:r>
              <a:rPr lang="en-GB" sz="1600" b="1" dirty="0">
                <a:solidFill>
                  <a:srgbClr val="56BCE6"/>
                </a:solidFill>
                <a:latin typeface="Arial Nova" panose="020B0504020202020204" pitchFamily="34" charset="0"/>
                <a:cs typeface="Arial" panose="020B0604020202020204" pitchFamily="34" charset="0"/>
              </a:rPr>
              <a:t>1997</a:t>
            </a:r>
          </a:p>
          <a:p>
            <a:pPr algn="ctr"/>
            <a:r>
              <a:rPr lang="en-GB" sz="1400" b="1" dirty="0">
                <a:solidFill>
                  <a:srgbClr val="203864"/>
                </a:solidFill>
                <a:latin typeface="Arial Nova" panose="020B0504020202020204" pitchFamily="34" charset="0"/>
                <a:cs typeface="Arial" panose="020B0604020202020204" pitchFamily="34" charset="0"/>
              </a:rPr>
              <a:t>Platinova</a:t>
            </a:r>
            <a:r>
              <a:rPr lang="en-GB" sz="1400" dirty="0">
                <a:solidFill>
                  <a:srgbClr val="203864"/>
                </a:solidFill>
                <a:latin typeface="Arial Nova" panose="020B0504020202020204" pitchFamily="34" charset="0"/>
                <a:cs typeface="Arial" panose="020B0604020202020204" pitchFamily="34" charset="0"/>
              </a:rPr>
              <a:t> commissioned a 435 line-km helicopter-borne DIGHEM</a:t>
            </a:r>
            <a:r>
              <a:rPr lang="en-GB" sz="1400" baseline="30000" dirty="0">
                <a:solidFill>
                  <a:srgbClr val="203864"/>
                </a:solidFill>
                <a:latin typeface="Arial Nova" panose="020B0504020202020204" pitchFamily="34" charset="0"/>
                <a:cs typeface="Arial" panose="020B0604020202020204" pitchFamily="34" charset="0"/>
              </a:rPr>
              <a:t>V</a:t>
            </a:r>
            <a:r>
              <a:rPr lang="en-GB" sz="1400" dirty="0">
                <a:solidFill>
                  <a:srgbClr val="203864"/>
                </a:solidFill>
                <a:latin typeface="Arial Nova" panose="020B0504020202020204" pitchFamily="34" charset="0"/>
                <a:cs typeface="Arial" panose="020B0604020202020204" pitchFamily="34" charset="0"/>
              </a:rPr>
              <a:t> electromagnetic and magnetic survey over Bluejay’s current licence area.</a:t>
            </a:r>
          </a:p>
        </p:txBody>
      </p:sp>
      <p:pic>
        <p:nvPicPr>
          <p:cNvPr id="23" name="Picture 22" descr="image001.jpg">
            <a:extLst>
              <a:ext uri="{FF2B5EF4-FFF2-40B4-BE49-F238E27FC236}">
                <a16:creationId xmlns:a16="http://schemas.microsoft.com/office/drawing/2014/main" id="{16AC66B5-8E4F-73AF-D005-F0FE0DE84C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8277574" y="2850833"/>
            <a:ext cx="2800662" cy="4218608"/>
          </a:xfrm>
          <a:prstGeom prst="rect">
            <a:avLst/>
          </a:prstGeom>
        </p:spPr>
      </p:pic>
      <p:sp>
        <p:nvSpPr>
          <p:cNvPr id="24" name="TextBox 23">
            <a:extLst>
              <a:ext uri="{FF2B5EF4-FFF2-40B4-BE49-F238E27FC236}">
                <a16:creationId xmlns:a16="http://schemas.microsoft.com/office/drawing/2014/main" id="{3F1FE702-17C9-22BF-2100-99275D6A5BDF}"/>
              </a:ext>
            </a:extLst>
          </p:cNvPr>
          <p:cNvSpPr txBox="1"/>
          <p:nvPr/>
        </p:nvSpPr>
        <p:spPr>
          <a:xfrm>
            <a:off x="7400924" y="6345895"/>
            <a:ext cx="4556613" cy="461665"/>
          </a:xfrm>
          <a:prstGeom prst="rect">
            <a:avLst/>
          </a:prstGeom>
          <a:noFill/>
        </p:spPr>
        <p:txBody>
          <a:bodyPr wrap="square" rtlCol="0">
            <a:spAutoFit/>
          </a:bodyPr>
          <a:lstStyle/>
          <a:p>
            <a:pPr algn="ctr"/>
            <a:r>
              <a:rPr lang="en-GB" sz="1200" dirty="0">
                <a:solidFill>
                  <a:schemeClr val="bg1"/>
                </a:solidFill>
                <a:latin typeface="Arial Nova" panose="020B0504020202020204" pitchFamily="34" charset="0"/>
              </a:rPr>
              <a:t>Finely laminated Zn-Pb mineralisation from the </a:t>
            </a:r>
            <a:r>
              <a:rPr lang="en-GB" sz="1200" dirty="0" err="1">
                <a:solidFill>
                  <a:schemeClr val="bg1"/>
                </a:solidFill>
                <a:latin typeface="Arial Nova" panose="020B0504020202020204" pitchFamily="34" charset="0"/>
              </a:rPr>
              <a:t>Kangerluarssup</a:t>
            </a:r>
            <a:r>
              <a:rPr lang="en-GB" sz="1200" dirty="0">
                <a:solidFill>
                  <a:schemeClr val="bg1"/>
                </a:solidFill>
                <a:latin typeface="Arial Nova" panose="020B0504020202020204" pitchFamily="34" charset="0"/>
              </a:rPr>
              <a:t> Glacier Showings, Kangerluarsuk </a:t>
            </a:r>
          </a:p>
        </p:txBody>
      </p:sp>
      <p:sp>
        <p:nvSpPr>
          <p:cNvPr id="25" name="TextBox 24">
            <a:extLst>
              <a:ext uri="{FF2B5EF4-FFF2-40B4-BE49-F238E27FC236}">
                <a16:creationId xmlns:a16="http://schemas.microsoft.com/office/drawing/2014/main" id="{2B40E4F5-2718-6A0A-D1BA-73301ADF2F67}"/>
              </a:ext>
            </a:extLst>
          </p:cNvPr>
          <p:cNvSpPr txBox="1"/>
          <p:nvPr/>
        </p:nvSpPr>
        <p:spPr>
          <a:xfrm>
            <a:off x="7400924" y="3073531"/>
            <a:ext cx="4707340" cy="461665"/>
          </a:xfrm>
          <a:prstGeom prst="rect">
            <a:avLst/>
          </a:prstGeom>
          <a:noFill/>
        </p:spPr>
        <p:txBody>
          <a:bodyPr wrap="square" rtlCol="0">
            <a:spAutoFit/>
          </a:bodyPr>
          <a:lstStyle/>
          <a:p>
            <a:pPr algn="ctr"/>
            <a:r>
              <a:rPr lang="en-GB" sz="1200" dirty="0">
                <a:solidFill>
                  <a:schemeClr val="bg1"/>
                </a:solidFill>
                <a:latin typeface="Arial Nova" panose="020B0504020202020204" pitchFamily="34" charset="0"/>
              </a:rPr>
              <a:t>Cominco’s 1979 mapping of outcropping sulphide formations within the </a:t>
            </a:r>
            <a:r>
              <a:rPr lang="en-GB" sz="1200" dirty="0" err="1">
                <a:solidFill>
                  <a:schemeClr val="bg1"/>
                </a:solidFill>
                <a:latin typeface="Arial Nova" panose="020B0504020202020204" pitchFamily="34" charset="0"/>
              </a:rPr>
              <a:t>Nûkavsak</a:t>
            </a:r>
            <a:r>
              <a:rPr lang="en-GB" sz="1200" dirty="0">
                <a:solidFill>
                  <a:schemeClr val="bg1"/>
                </a:solidFill>
                <a:latin typeface="Arial Nova" panose="020B0504020202020204" pitchFamily="34" charset="0"/>
              </a:rPr>
              <a:t> fm. and the discovery of mineralised boulders </a:t>
            </a:r>
          </a:p>
        </p:txBody>
      </p:sp>
      <p:pic>
        <p:nvPicPr>
          <p:cNvPr id="26" name="Picture 25">
            <a:extLst>
              <a:ext uri="{FF2B5EF4-FFF2-40B4-BE49-F238E27FC236}">
                <a16:creationId xmlns:a16="http://schemas.microsoft.com/office/drawing/2014/main" id="{7D73F726-3F72-5E11-C666-C20DFA499E69}"/>
              </a:ext>
            </a:extLst>
          </p:cNvPr>
          <p:cNvPicPr>
            <a:picLocks noGrp="1"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62162" y="138703"/>
            <a:ext cx="4225047" cy="2966940"/>
          </a:xfrm>
          <a:prstGeom prst="rect">
            <a:avLst/>
          </a:prstGeom>
          <a:noFill/>
          <a:ln w="9525">
            <a:noFill/>
            <a:miter lim="800000"/>
            <a:headEnd/>
            <a:tailEnd/>
          </a:ln>
          <a:effectLst/>
        </p:spPr>
      </p:pic>
      <p:sp>
        <p:nvSpPr>
          <p:cNvPr id="8" name="Rectangle 7">
            <a:extLst>
              <a:ext uri="{FF2B5EF4-FFF2-40B4-BE49-F238E27FC236}">
                <a16:creationId xmlns:a16="http://schemas.microsoft.com/office/drawing/2014/main" id="{F7283738-A501-5474-85DA-DF3B4AB65A78}"/>
              </a:ext>
            </a:extLst>
          </p:cNvPr>
          <p:cNvSpPr/>
          <p:nvPr/>
        </p:nvSpPr>
        <p:spPr>
          <a:xfrm>
            <a:off x="79915" y="46048"/>
            <a:ext cx="677577" cy="6742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07BFF596-3FA8-F9A7-6464-6D6869F25A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270343" y="5732891"/>
            <a:ext cx="1378091" cy="539350"/>
          </a:xfrm>
          <a:prstGeom prst="rect">
            <a:avLst/>
          </a:prstGeom>
        </p:spPr>
      </p:pic>
      <p:sp>
        <p:nvSpPr>
          <p:cNvPr id="21" name="Title 1">
            <a:extLst>
              <a:ext uri="{FF2B5EF4-FFF2-40B4-BE49-F238E27FC236}">
                <a16:creationId xmlns:a16="http://schemas.microsoft.com/office/drawing/2014/main" id="{2BD45D6F-0DEB-DEE1-25CA-3CA6468584C6}"/>
              </a:ext>
            </a:extLst>
          </p:cNvPr>
          <p:cNvSpPr txBox="1">
            <a:spLocks/>
          </p:cNvSpPr>
          <p:nvPr/>
        </p:nvSpPr>
        <p:spPr>
          <a:xfrm rot="16200000">
            <a:off x="-1922690" y="2190488"/>
            <a:ext cx="4965774" cy="79579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2400" b="1" dirty="0">
                <a:solidFill>
                  <a:srgbClr val="242650"/>
                </a:solidFill>
                <a:latin typeface="Arial Nova" panose="020B0504020202020204" pitchFamily="34" charset="0"/>
              </a:rPr>
              <a:t>Historical Exploration</a:t>
            </a:r>
          </a:p>
        </p:txBody>
      </p:sp>
    </p:spTree>
    <p:extLst>
      <p:ext uri="{BB962C8B-B14F-4D97-AF65-F5344CB8AC3E}">
        <p14:creationId xmlns:p14="http://schemas.microsoft.com/office/powerpoint/2010/main" val="34161026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B503F89-6407-6CE5-C95B-DA6885C5152B}"/>
              </a:ext>
            </a:extLst>
          </p:cNvPr>
          <p:cNvSpPr txBox="1"/>
          <p:nvPr/>
        </p:nvSpPr>
        <p:spPr>
          <a:xfrm>
            <a:off x="1959246" y="160295"/>
            <a:ext cx="5308326" cy="769441"/>
          </a:xfrm>
          <a:prstGeom prst="rect">
            <a:avLst/>
          </a:prstGeom>
          <a:solidFill>
            <a:schemeClr val="bg1"/>
          </a:solidFill>
          <a:ln>
            <a:solidFill>
              <a:schemeClr val="bg1"/>
            </a:solidFill>
          </a:ln>
        </p:spPr>
        <p:txBody>
          <a:bodyPr wrap="square" rIns="0" rtlCol="0">
            <a:spAutoFit/>
          </a:bodyPr>
          <a:lstStyle/>
          <a:p>
            <a:r>
              <a:rPr lang="en-GB" sz="1600" b="1" dirty="0">
                <a:solidFill>
                  <a:srgbClr val="56BCE6"/>
                </a:solidFill>
                <a:latin typeface="Arial Nova" panose="020B0504020202020204" pitchFamily="34" charset="0"/>
                <a:cs typeface="Arial" panose="020B0604020202020204" pitchFamily="34" charset="0"/>
              </a:rPr>
              <a:t>2011</a:t>
            </a:r>
          </a:p>
          <a:p>
            <a:pPr algn="ctr"/>
            <a:r>
              <a:rPr lang="en-GB" sz="1400" b="1" dirty="0">
                <a:solidFill>
                  <a:srgbClr val="203864"/>
                </a:solidFill>
                <a:latin typeface="Arial Nova" panose="020B0504020202020204" pitchFamily="34" charset="0"/>
                <a:cs typeface="Arial" panose="020B0604020202020204" pitchFamily="34" charset="0"/>
              </a:rPr>
              <a:t>Avannaa Resources </a:t>
            </a:r>
            <a:r>
              <a:rPr lang="en-GB" sz="1400" dirty="0">
                <a:solidFill>
                  <a:srgbClr val="203864"/>
                </a:solidFill>
                <a:latin typeface="Arial Nova" panose="020B0504020202020204" pitchFamily="34" charset="0"/>
                <a:cs typeface="Arial" panose="020B0604020202020204" pitchFamily="34" charset="0"/>
              </a:rPr>
              <a:t>acquired the Kangerluarsuk Project (exploration licence 2011/31).</a:t>
            </a:r>
          </a:p>
        </p:txBody>
      </p:sp>
      <p:cxnSp>
        <p:nvCxnSpPr>
          <p:cNvPr id="34" name="Conector recto 73">
            <a:extLst>
              <a:ext uri="{FF2B5EF4-FFF2-40B4-BE49-F238E27FC236}">
                <a16:creationId xmlns:a16="http://schemas.microsoft.com/office/drawing/2014/main" id="{3EE2B5B5-B355-6758-B995-C527CC62378E}"/>
              </a:ext>
            </a:extLst>
          </p:cNvPr>
          <p:cNvCxnSpPr>
            <a:cxnSpLocks/>
          </p:cNvCxnSpPr>
          <p:nvPr/>
        </p:nvCxnSpPr>
        <p:spPr>
          <a:xfrm flipH="1">
            <a:off x="1219765" y="0"/>
            <a:ext cx="23336" cy="7115175"/>
          </a:xfrm>
          <a:prstGeom prst="line">
            <a:avLst/>
          </a:prstGeom>
          <a:ln w="762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Conector recto 9">
            <a:extLst>
              <a:ext uri="{FF2B5EF4-FFF2-40B4-BE49-F238E27FC236}">
                <a16:creationId xmlns:a16="http://schemas.microsoft.com/office/drawing/2014/main" id="{6F61C36C-793A-586A-DD4B-8859391BAFED}"/>
              </a:ext>
            </a:extLst>
          </p:cNvPr>
          <p:cNvCxnSpPr>
            <a:cxnSpLocks/>
          </p:cNvCxnSpPr>
          <p:nvPr/>
        </p:nvCxnSpPr>
        <p:spPr>
          <a:xfrm flipH="1">
            <a:off x="1271756" y="545016"/>
            <a:ext cx="68749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Elipse 7">
            <a:extLst>
              <a:ext uri="{FF2B5EF4-FFF2-40B4-BE49-F238E27FC236}">
                <a16:creationId xmlns:a16="http://schemas.microsoft.com/office/drawing/2014/main" id="{FD8FC0FE-3588-6CCC-4F61-1226CF2DF233}"/>
              </a:ext>
            </a:extLst>
          </p:cNvPr>
          <p:cNvSpPr/>
          <p:nvPr/>
        </p:nvSpPr>
        <p:spPr>
          <a:xfrm>
            <a:off x="1084161" y="391632"/>
            <a:ext cx="309307" cy="306769"/>
          </a:xfrm>
          <a:prstGeom prst="ellipse">
            <a:avLst/>
          </a:prstGeom>
          <a:solidFill>
            <a:srgbClr val="56BCE6"/>
          </a:solidFill>
          <a:ln w="28575">
            <a:solidFill>
              <a:srgbClr val="F5F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263"/>
          </a:p>
        </p:txBody>
      </p:sp>
      <p:cxnSp>
        <p:nvCxnSpPr>
          <p:cNvPr id="37" name="Conector recto 9">
            <a:extLst>
              <a:ext uri="{FF2B5EF4-FFF2-40B4-BE49-F238E27FC236}">
                <a16:creationId xmlns:a16="http://schemas.microsoft.com/office/drawing/2014/main" id="{FFFE927F-6F0E-61E2-4CA5-19AC6E450BCD}"/>
              </a:ext>
            </a:extLst>
          </p:cNvPr>
          <p:cNvCxnSpPr>
            <a:cxnSpLocks/>
          </p:cNvCxnSpPr>
          <p:nvPr/>
        </p:nvCxnSpPr>
        <p:spPr>
          <a:xfrm flipH="1">
            <a:off x="1271754" y="2001843"/>
            <a:ext cx="68749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Elipse 7">
            <a:extLst>
              <a:ext uri="{FF2B5EF4-FFF2-40B4-BE49-F238E27FC236}">
                <a16:creationId xmlns:a16="http://schemas.microsoft.com/office/drawing/2014/main" id="{0D34763F-3B93-C8BF-7131-9406C3464886}"/>
              </a:ext>
            </a:extLst>
          </p:cNvPr>
          <p:cNvSpPr/>
          <p:nvPr/>
        </p:nvSpPr>
        <p:spPr>
          <a:xfrm>
            <a:off x="1084158" y="1865339"/>
            <a:ext cx="309307" cy="306769"/>
          </a:xfrm>
          <a:prstGeom prst="ellipse">
            <a:avLst/>
          </a:prstGeom>
          <a:solidFill>
            <a:srgbClr val="56BCE6"/>
          </a:solidFill>
          <a:ln w="28575">
            <a:solidFill>
              <a:srgbClr val="F5F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263"/>
          </a:p>
        </p:txBody>
      </p:sp>
      <p:cxnSp>
        <p:nvCxnSpPr>
          <p:cNvPr id="39" name="Conector recto 9">
            <a:extLst>
              <a:ext uri="{FF2B5EF4-FFF2-40B4-BE49-F238E27FC236}">
                <a16:creationId xmlns:a16="http://schemas.microsoft.com/office/drawing/2014/main" id="{56A7EB21-909F-E441-EABF-45C45650C7ED}"/>
              </a:ext>
            </a:extLst>
          </p:cNvPr>
          <p:cNvCxnSpPr>
            <a:cxnSpLocks/>
          </p:cNvCxnSpPr>
          <p:nvPr/>
        </p:nvCxnSpPr>
        <p:spPr>
          <a:xfrm flipH="1">
            <a:off x="1271754" y="4361657"/>
            <a:ext cx="68749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Elipse 7">
            <a:extLst>
              <a:ext uri="{FF2B5EF4-FFF2-40B4-BE49-F238E27FC236}">
                <a16:creationId xmlns:a16="http://schemas.microsoft.com/office/drawing/2014/main" id="{D4C43EC4-21AE-06E4-C58D-BA51D0399551}"/>
              </a:ext>
            </a:extLst>
          </p:cNvPr>
          <p:cNvSpPr/>
          <p:nvPr/>
        </p:nvSpPr>
        <p:spPr>
          <a:xfrm>
            <a:off x="1084159" y="4204883"/>
            <a:ext cx="309307" cy="306769"/>
          </a:xfrm>
          <a:prstGeom prst="ellipse">
            <a:avLst/>
          </a:prstGeom>
          <a:solidFill>
            <a:srgbClr val="56BCE6"/>
          </a:solidFill>
          <a:ln w="28575">
            <a:solidFill>
              <a:srgbClr val="F5F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263"/>
          </a:p>
        </p:txBody>
      </p:sp>
      <p:cxnSp>
        <p:nvCxnSpPr>
          <p:cNvPr id="43" name="Conector recto 9">
            <a:extLst>
              <a:ext uri="{FF2B5EF4-FFF2-40B4-BE49-F238E27FC236}">
                <a16:creationId xmlns:a16="http://schemas.microsoft.com/office/drawing/2014/main" id="{36E3F590-67E6-DC69-92AA-3D0108ABF064}"/>
              </a:ext>
            </a:extLst>
          </p:cNvPr>
          <p:cNvCxnSpPr>
            <a:cxnSpLocks/>
          </p:cNvCxnSpPr>
          <p:nvPr/>
        </p:nvCxnSpPr>
        <p:spPr>
          <a:xfrm flipH="1">
            <a:off x="1219765" y="6247315"/>
            <a:ext cx="82098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Elipse 7">
            <a:extLst>
              <a:ext uri="{FF2B5EF4-FFF2-40B4-BE49-F238E27FC236}">
                <a16:creationId xmlns:a16="http://schemas.microsoft.com/office/drawing/2014/main" id="{1100305E-A795-0EAB-10E8-E8E15BD22526}"/>
              </a:ext>
            </a:extLst>
          </p:cNvPr>
          <p:cNvSpPr/>
          <p:nvPr/>
        </p:nvSpPr>
        <p:spPr>
          <a:xfrm>
            <a:off x="1084159" y="6109535"/>
            <a:ext cx="309307" cy="306769"/>
          </a:xfrm>
          <a:prstGeom prst="ellipse">
            <a:avLst/>
          </a:prstGeom>
          <a:solidFill>
            <a:srgbClr val="56BCE6"/>
          </a:solidFill>
          <a:ln w="28575">
            <a:solidFill>
              <a:srgbClr val="F5F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263"/>
          </a:p>
        </p:txBody>
      </p:sp>
      <p:sp>
        <p:nvSpPr>
          <p:cNvPr id="46" name="TextBox 45">
            <a:extLst>
              <a:ext uri="{FF2B5EF4-FFF2-40B4-BE49-F238E27FC236}">
                <a16:creationId xmlns:a16="http://schemas.microsoft.com/office/drawing/2014/main" id="{56634EE2-17A3-34D7-D5B1-6C305D583B9A}"/>
              </a:ext>
            </a:extLst>
          </p:cNvPr>
          <p:cNvSpPr txBox="1"/>
          <p:nvPr/>
        </p:nvSpPr>
        <p:spPr>
          <a:xfrm>
            <a:off x="1959248" y="1050121"/>
            <a:ext cx="5308327" cy="1846659"/>
          </a:xfrm>
          <a:prstGeom prst="rect">
            <a:avLst/>
          </a:prstGeom>
          <a:solidFill>
            <a:schemeClr val="bg1"/>
          </a:solidFill>
        </p:spPr>
        <p:txBody>
          <a:bodyPr wrap="square" rIns="0" rtlCol="0">
            <a:spAutoFit/>
          </a:bodyPr>
          <a:lstStyle/>
          <a:p>
            <a:r>
              <a:rPr lang="en-GB" sz="1600" b="1" dirty="0">
                <a:solidFill>
                  <a:srgbClr val="56BCE6"/>
                </a:solidFill>
                <a:latin typeface="Arial Nova" panose="020B0504020202020204" pitchFamily="34" charset="0"/>
                <a:cs typeface="Arial" panose="020B0604020202020204" pitchFamily="34" charset="0"/>
              </a:rPr>
              <a:t>2011 - 2013</a:t>
            </a:r>
          </a:p>
          <a:p>
            <a:pPr algn="ctr"/>
            <a:r>
              <a:rPr lang="en-GB" sz="1400" dirty="0">
                <a:solidFill>
                  <a:srgbClr val="203864"/>
                </a:solidFill>
                <a:latin typeface="Arial Nova" panose="020B0504020202020204" pitchFamily="34" charset="0"/>
                <a:cs typeface="Arial" panose="020B0604020202020204" pitchFamily="34" charset="0"/>
              </a:rPr>
              <a:t>Between 2011-2013 Avannaa had carried out an aggressive campaign to advance the project, including: detailed geological and structural mapping; MMI (Mobile Metal Ion) and 2-acid digest bulk soil geochemistry; SGH (Soil Gas Hydrocarbon) analysis; a 348 line-km helicopter-borne magnetics and ZTEM (Z-Axis Tipper electromagnetics) survey; a pilot high-resolution reflection seismic survey.</a:t>
            </a:r>
          </a:p>
        </p:txBody>
      </p:sp>
      <p:sp>
        <p:nvSpPr>
          <p:cNvPr id="48" name="TextBox 47">
            <a:extLst>
              <a:ext uri="{FF2B5EF4-FFF2-40B4-BE49-F238E27FC236}">
                <a16:creationId xmlns:a16="http://schemas.microsoft.com/office/drawing/2014/main" id="{489B5E0E-A494-A1B0-0E64-D57DABAFF297}"/>
              </a:ext>
            </a:extLst>
          </p:cNvPr>
          <p:cNvSpPr txBox="1"/>
          <p:nvPr/>
        </p:nvSpPr>
        <p:spPr>
          <a:xfrm>
            <a:off x="1959245" y="5863299"/>
            <a:ext cx="5308327" cy="769441"/>
          </a:xfrm>
          <a:prstGeom prst="rect">
            <a:avLst/>
          </a:prstGeom>
          <a:solidFill>
            <a:schemeClr val="bg1"/>
          </a:solidFill>
        </p:spPr>
        <p:txBody>
          <a:bodyPr wrap="square" rIns="0" rtlCol="0">
            <a:spAutoFit/>
          </a:bodyPr>
          <a:lstStyle/>
          <a:p>
            <a:r>
              <a:rPr lang="en-GB" sz="1600" b="1" dirty="0">
                <a:solidFill>
                  <a:srgbClr val="56BCE6"/>
                </a:solidFill>
                <a:latin typeface="Arial Nova" panose="020B0504020202020204" pitchFamily="34" charset="0"/>
                <a:cs typeface="Arial" panose="020B0604020202020204" pitchFamily="34" charset="0"/>
              </a:rPr>
              <a:t>2017</a:t>
            </a:r>
          </a:p>
          <a:p>
            <a:pPr algn="ctr"/>
            <a:r>
              <a:rPr lang="en-GB" sz="1400" b="1" dirty="0">
                <a:solidFill>
                  <a:srgbClr val="203864"/>
                </a:solidFill>
                <a:latin typeface="Arial Nova" panose="020B0504020202020204" pitchFamily="34" charset="0"/>
                <a:cs typeface="Arial" panose="020B0604020202020204" pitchFamily="34" charset="0"/>
              </a:rPr>
              <a:t>EIT </a:t>
            </a:r>
            <a:r>
              <a:rPr lang="en-GB" sz="1400" b="1" dirty="0" err="1">
                <a:solidFill>
                  <a:srgbClr val="203864"/>
                </a:solidFill>
                <a:latin typeface="Arial Nova" panose="020B0504020202020204" pitchFamily="34" charset="0"/>
                <a:cs typeface="Arial" panose="020B0604020202020204" pitchFamily="34" charset="0"/>
              </a:rPr>
              <a:t>RawMaterials</a:t>
            </a:r>
            <a:r>
              <a:rPr lang="en-GB" sz="1400" b="1" dirty="0">
                <a:solidFill>
                  <a:srgbClr val="203864"/>
                </a:solidFill>
                <a:latin typeface="Arial Nova" panose="020B0504020202020204" pitchFamily="34" charset="0"/>
                <a:cs typeface="Arial" panose="020B0604020202020204" pitchFamily="34" charset="0"/>
              </a:rPr>
              <a:t> EU-funded </a:t>
            </a:r>
            <a:r>
              <a:rPr lang="en-GB" sz="1400" b="1" dirty="0" err="1">
                <a:solidFill>
                  <a:srgbClr val="203864"/>
                </a:solidFill>
                <a:latin typeface="Arial Nova" panose="020B0504020202020204" pitchFamily="34" charset="0"/>
                <a:cs typeface="Arial" panose="020B0604020202020204" pitchFamily="34" charset="0"/>
              </a:rPr>
              <a:t>UpDeep</a:t>
            </a:r>
            <a:r>
              <a:rPr lang="en-GB" sz="1400" b="1" dirty="0">
                <a:solidFill>
                  <a:srgbClr val="203864"/>
                </a:solidFill>
                <a:latin typeface="Arial Nova" panose="020B0504020202020204" pitchFamily="34" charset="0"/>
                <a:cs typeface="Arial" panose="020B0604020202020204" pitchFamily="34" charset="0"/>
              </a:rPr>
              <a:t> Project </a:t>
            </a:r>
            <a:r>
              <a:rPr lang="en-GB" sz="1400" dirty="0">
                <a:solidFill>
                  <a:srgbClr val="203864"/>
                </a:solidFill>
                <a:latin typeface="Arial Nova" panose="020B0504020202020204" pitchFamily="34" charset="0"/>
                <a:cs typeface="Arial" panose="020B0604020202020204" pitchFamily="34" charset="0"/>
              </a:rPr>
              <a:t>carried out an MMI and biogeochemical sampling programme at Kangerluarsuk.</a:t>
            </a:r>
          </a:p>
        </p:txBody>
      </p:sp>
      <p:sp>
        <p:nvSpPr>
          <p:cNvPr id="58" name="TextBox 57">
            <a:extLst>
              <a:ext uri="{FF2B5EF4-FFF2-40B4-BE49-F238E27FC236}">
                <a16:creationId xmlns:a16="http://schemas.microsoft.com/office/drawing/2014/main" id="{EEEECFFA-26D6-B261-D841-D505C1BCD8CF}"/>
              </a:ext>
            </a:extLst>
          </p:cNvPr>
          <p:cNvSpPr txBox="1"/>
          <p:nvPr/>
        </p:nvSpPr>
        <p:spPr>
          <a:xfrm>
            <a:off x="1959248" y="3039254"/>
            <a:ext cx="5308327" cy="2708434"/>
          </a:xfrm>
          <a:prstGeom prst="rect">
            <a:avLst/>
          </a:prstGeom>
          <a:solidFill>
            <a:schemeClr val="bg1"/>
          </a:solidFill>
        </p:spPr>
        <p:txBody>
          <a:bodyPr wrap="square" rIns="0" rtlCol="0">
            <a:spAutoFit/>
          </a:bodyPr>
          <a:lstStyle/>
          <a:p>
            <a:r>
              <a:rPr lang="en-GB" sz="1600" b="1" dirty="0">
                <a:solidFill>
                  <a:srgbClr val="56BCE6"/>
                </a:solidFill>
                <a:latin typeface="Arial Nova" panose="020B0504020202020204" pitchFamily="34" charset="0"/>
                <a:cs typeface="Arial" panose="020B0604020202020204" pitchFamily="34" charset="0"/>
              </a:rPr>
              <a:t>2015 - 2017</a:t>
            </a:r>
          </a:p>
          <a:p>
            <a:pPr algn="ctr"/>
            <a:r>
              <a:rPr lang="en-GB" sz="1400" dirty="0">
                <a:solidFill>
                  <a:srgbClr val="203864"/>
                </a:solidFill>
                <a:latin typeface="Arial Nova" panose="020B0504020202020204" pitchFamily="34" charset="0"/>
                <a:cs typeface="Arial" panose="020B0604020202020204" pitchFamily="34" charset="0"/>
              </a:rPr>
              <a:t>Joint mapping project between the </a:t>
            </a:r>
            <a:r>
              <a:rPr lang="en-GB" sz="1400" b="1" dirty="0">
                <a:solidFill>
                  <a:srgbClr val="203864"/>
                </a:solidFill>
                <a:latin typeface="Arial Nova" panose="020B0504020202020204" pitchFamily="34" charset="0"/>
                <a:cs typeface="Arial" panose="020B0604020202020204" pitchFamily="34" charset="0"/>
              </a:rPr>
              <a:t>Geological Survey of Denmark and Greenland</a:t>
            </a:r>
            <a:r>
              <a:rPr lang="en-GB" sz="1400" dirty="0">
                <a:solidFill>
                  <a:srgbClr val="203864"/>
                </a:solidFill>
                <a:latin typeface="Arial Nova" panose="020B0504020202020204" pitchFamily="34" charset="0"/>
                <a:cs typeface="Arial" panose="020B0604020202020204" pitchFamily="34" charset="0"/>
              </a:rPr>
              <a:t> (GEUS) and the </a:t>
            </a:r>
            <a:r>
              <a:rPr lang="en-GB" sz="1400" b="1" dirty="0">
                <a:solidFill>
                  <a:srgbClr val="203864"/>
                </a:solidFill>
                <a:latin typeface="Arial Nova" panose="020B0504020202020204" pitchFamily="34" charset="0"/>
                <a:cs typeface="Arial" panose="020B0604020202020204" pitchFamily="34" charset="0"/>
              </a:rPr>
              <a:t>Government of Greenland’s Ministry of Mineral Resources </a:t>
            </a:r>
            <a:r>
              <a:rPr lang="en-GB" sz="1400" dirty="0">
                <a:solidFill>
                  <a:srgbClr val="203864"/>
                </a:solidFill>
                <a:latin typeface="Arial Nova" panose="020B0504020202020204" pitchFamily="34" charset="0"/>
                <a:cs typeface="Arial" panose="020B0604020202020204" pitchFamily="34" charset="0"/>
              </a:rPr>
              <a:t>of the Karrat Group. Much-improved understanding of the stratigraphy and structural evolution of the meta-sedimentary and meta-volcanic rocks of the Karrat Group that host Kangerluarsuk project. New geochronological, geochemical, structural, petrological, 3D-photogeological data collected. New 1:100,000 scale map sheets produced (2022). Several academic papers and research thesis published on the Karrat Group, including studies on the mineralisation within Bluejay’s licence area. </a:t>
            </a:r>
          </a:p>
        </p:txBody>
      </p:sp>
      <p:pic>
        <p:nvPicPr>
          <p:cNvPr id="3" name="Picture 2" descr="ZTEMgroundstationMay2012.jpg">
            <a:extLst>
              <a:ext uri="{FF2B5EF4-FFF2-40B4-BE49-F238E27FC236}">
                <a16:creationId xmlns:a16="http://schemas.microsoft.com/office/drawing/2014/main" id="{A5625110-9E61-7083-79C0-ACACFBA1A0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24180" y="3815332"/>
            <a:ext cx="4244379" cy="2661884"/>
          </a:xfrm>
          <a:prstGeom prst="rect">
            <a:avLst/>
          </a:prstGeom>
        </p:spPr>
      </p:pic>
      <p:sp>
        <p:nvSpPr>
          <p:cNvPr id="4" name="TextBox 3">
            <a:extLst>
              <a:ext uri="{FF2B5EF4-FFF2-40B4-BE49-F238E27FC236}">
                <a16:creationId xmlns:a16="http://schemas.microsoft.com/office/drawing/2014/main" id="{01E32184-CE6F-9C9B-4E99-28B8AF7C1FF6}"/>
              </a:ext>
            </a:extLst>
          </p:cNvPr>
          <p:cNvSpPr txBox="1"/>
          <p:nvPr/>
        </p:nvSpPr>
        <p:spPr>
          <a:xfrm>
            <a:off x="7448090" y="6494240"/>
            <a:ext cx="4743910" cy="276999"/>
          </a:xfrm>
          <a:prstGeom prst="rect">
            <a:avLst/>
          </a:prstGeom>
          <a:noFill/>
        </p:spPr>
        <p:txBody>
          <a:bodyPr wrap="square" rtlCol="0">
            <a:spAutoFit/>
          </a:bodyPr>
          <a:lstStyle/>
          <a:p>
            <a:pPr algn="ctr"/>
            <a:r>
              <a:rPr lang="en-GB" sz="1200" dirty="0">
                <a:solidFill>
                  <a:schemeClr val="bg1"/>
                </a:solidFill>
                <a:latin typeface="Arial Nova" panose="020B0504020202020204" pitchFamily="34" charset="0"/>
              </a:rPr>
              <a:t>2012 helicopter-borne ZTEM survey at Kangerluarsuk</a:t>
            </a:r>
          </a:p>
        </p:txBody>
      </p:sp>
      <p:pic>
        <p:nvPicPr>
          <p:cNvPr id="5" name="Picture 4" descr="HeliZTEMphoto.jpg">
            <a:extLst>
              <a:ext uri="{FF2B5EF4-FFF2-40B4-BE49-F238E27FC236}">
                <a16:creationId xmlns:a16="http://schemas.microsoft.com/office/drawing/2014/main" id="{1F7B163C-42B5-5CFD-E58C-DD13523DD6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4180" y="234052"/>
            <a:ext cx="4244379" cy="3450130"/>
          </a:xfrm>
          <a:prstGeom prst="rect">
            <a:avLst/>
          </a:prstGeom>
        </p:spPr>
      </p:pic>
      <p:sp>
        <p:nvSpPr>
          <p:cNvPr id="9" name="Rectangle 8">
            <a:extLst>
              <a:ext uri="{FF2B5EF4-FFF2-40B4-BE49-F238E27FC236}">
                <a16:creationId xmlns:a16="http://schemas.microsoft.com/office/drawing/2014/main" id="{117A015A-CAE9-2271-CE88-D8469C939E39}"/>
              </a:ext>
            </a:extLst>
          </p:cNvPr>
          <p:cNvSpPr/>
          <p:nvPr/>
        </p:nvSpPr>
        <p:spPr>
          <a:xfrm>
            <a:off x="79915" y="46048"/>
            <a:ext cx="677577" cy="6742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9EF162CC-94F9-B596-B480-D0D21631B2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270343" y="5732891"/>
            <a:ext cx="1378091" cy="539350"/>
          </a:xfrm>
          <a:prstGeom prst="rect">
            <a:avLst/>
          </a:prstGeom>
        </p:spPr>
      </p:pic>
      <p:sp>
        <p:nvSpPr>
          <p:cNvPr id="11" name="Title 1">
            <a:extLst>
              <a:ext uri="{FF2B5EF4-FFF2-40B4-BE49-F238E27FC236}">
                <a16:creationId xmlns:a16="http://schemas.microsoft.com/office/drawing/2014/main" id="{340A0869-82A7-F732-9C2D-2FD1042A9811}"/>
              </a:ext>
            </a:extLst>
          </p:cNvPr>
          <p:cNvSpPr txBox="1">
            <a:spLocks/>
          </p:cNvSpPr>
          <p:nvPr/>
        </p:nvSpPr>
        <p:spPr>
          <a:xfrm rot="16200000">
            <a:off x="-1922690" y="2190488"/>
            <a:ext cx="4965774" cy="79579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2400" b="1" dirty="0">
                <a:solidFill>
                  <a:srgbClr val="242650"/>
                </a:solidFill>
                <a:latin typeface="Arial Nova" panose="020B0504020202020204" pitchFamily="34" charset="0"/>
              </a:rPr>
              <a:t>Historical Exploration</a:t>
            </a:r>
          </a:p>
        </p:txBody>
      </p:sp>
    </p:spTree>
    <p:extLst>
      <p:ext uri="{BB962C8B-B14F-4D97-AF65-F5344CB8AC3E}">
        <p14:creationId xmlns:p14="http://schemas.microsoft.com/office/powerpoint/2010/main" val="3268269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a:extLst>
              <a:ext uri="{FF2B5EF4-FFF2-40B4-BE49-F238E27FC236}">
                <a16:creationId xmlns:a16="http://schemas.microsoft.com/office/drawing/2014/main" id="{34AF599C-76B8-8227-4221-67E1B01D189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4815" y="-4625"/>
            <a:ext cx="12226816" cy="68910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5767178-560E-CDC9-2238-3D152A32F60B}"/>
              </a:ext>
            </a:extLst>
          </p:cNvPr>
          <p:cNvSpPr txBox="1"/>
          <p:nvPr/>
        </p:nvSpPr>
        <p:spPr>
          <a:xfrm>
            <a:off x="8995517" y="4221336"/>
            <a:ext cx="1962397" cy="523220"/>
          </a:xfrm>
          <a:prstGeom prst="rect">
            <a:avLst/>
          </a:prstGeom>
          <a:noFill/>
        </p:spPr>
        <p:txBody>
          <a:bodyPr wrap="none" rtlCol="0">
            <a:spAutoFit/>
          </a:bodyPr>
          <a:lstStyle/>
          <a:p>
            <a:r>
              <a:rPr lang="en-GB" sz="2800" b="1" dirty="0">
                <a:solidFill>
                  <a:schemeClr val="bg1"/>
                </a:solidFill>
                <a:latin typeface="+mn-lt"/>
              </a:rPr>
              <a:t>Greenland</a:t>
            </a:r>
          </a:p>
        </p:txBody>
      </p:sp>
      <p:pic>
        <p:nvPicPr>
          <p:cNvPr id="6" name="Picture 4" descr="Image result for greenland facts">
            <a:extLst>
              <a:ext uri="{FF2B5EF4-FFF2-40B4-BE49-F238E27FC236}">
                <a16:creationId xmlns:a16="http://schemas.microsoft.com/office/drawing/2014/main" id="{1863B37E-5B3B-FA3C-FD1D-5805620A3BA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49087" y="4053317"/>
            <a:ext cx="504056" cy="336037"/>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C47FF88-38CE-3F8D-496E-EA7C5317D3DB}"/>
              </a:ext>
            </a:extLst>
          </p:cNvPr>
          <p:cNvSpPr txBox="1"/>
          <p:nvPr/>
        </p:nvSpPr>
        <p:spPr>
          <a:xfrm>
            <a:off x="144282" y="140523"/>
            <a:ext cx="11868621" cy="1600438"/>
          </a:xfrm>
          <a:prstGeom prst="rect">
            <a:avLst/>
          </a:prstGeom>
          <a:solidFill>
            <a:schemeClr val="tx1"/>
          </a:solidFill>
        </p:spPr>
        <p:txBody>
          <a:bodyPr wrap="square" rtlCol="0">
            <a:spAutoFit/>
          </a:bodyPr>
          <a:lstStyle/>
          <a:p>
            <a:pPr marL="457200" indent="-457200">
              <a:buFont typeface="Arial" panose="020B0604020202020204" pitchFamily="34" charset="0"/>
              <a:buChar char="•"/>
            </a:pPr>
            <a:r>
              <a:rPr lang="en-GB" sz="1400" b="1" dirty="0">
                <a:solidFill>
                  <a:schemeClr val="bg1"/>
                </a:solidFill>
                <a:latin typeface="+mn-lt"/>
              </a:rPr>
              <a:t>Largest island in the world (roughly the size of Western Europe)</a:t>
            </a:r>
          </a:p>
          <a:p>
            <a:pPr marL="457200" indent="-457200">
              <a:buFont typeface="Arial" panose="020B0604020202020204" pitchFamily="34" charset="0"/>
              <a:buChar char="•"/>
            </a:pPr>
            <a:r>
              <a:rPr lang="en-GB" sz="1400" b="1" dirty="0">
                <a:solidFill>
                  <a:schemeClr val="bg1"/>
                </a:solidFill>
                <a:latin typeface="+mn-lt"/>
              </a:rPr>
              <a:t>The most northerly country in the world</a:t>
            </a:r>
          </a:p>
          <a:p>
            <a:pPr marL="457200" indent="-457200">
              <a:buFont typeface="Arial" panose="020B0604020202020204" pitchFamily="34" charset="0"/>
              <a:buChar char="•"/>
            </a:pPr>
            <a:r>
              <a:rPr lang="en-GB" sz="1400" b="1" dirty="0">
                <a:solidFill>
                  <a:schemeClr val="bg1"/>
                </a:solidFill>
                <a:latin typeface="+mn-lt"/>
              </a:rPr>
              <a:t>Around 80 % of the country is covered by permanent ice (the “Greenland Icesheet”). </a:t>
            </a:r>
            <a:r>
              <a:rPr lang="en-GB" sz="1400" b="1" dirty="0">
                <a:solidFill>
                  <a:schemeClr val="bg1"/>
                </a:solidFill>
              </a:rPr>
              <a:t>Ice-free area available for mineral exploration is roughly the size of Sweden. </a:t>
            </a:r>
            <a:endParaRPr lang="en-GB" sz="1400" b="1" dirty="0">
              <a:solidFill>
                <a:schemeClr val="bg1"/>
              </a:solidFill>
              <a:latin typeface="+mn-lt"/>
            </a:endParaRPr>
          </a:p>
          <a:p>
            <a:pPr marL="457200" indent="-457200">
              <a:buFont typeface="Arial" panose="020B0604020202020204" pitchFamily="34" charset="0"/>
              <a:buChar char="•"/>
            </a:pPr>
            <a:r>
              <a:rPr lang="en-GB" sz="1400" b="1" dirty="0">
                <a:solidFill>
                  <a:schemeClr val="bg1"/>
                </a:solidFill>
                <a:latin typeface="+mn-lt"/>
              </a:rPr>
              <a:t>The Greenland Icesheet is up to 3.5  km thick and contains approximately 7% of all the fresh water on earth</a:t>
            </a:r>
          </a:p>
          <a:p>
            <a:pPr marL="457200" indent="-457200">
              <a:buFont typeface="Arial" panose="020B0604020202020204" pitchFamily="34" charset="0"/>
              <a:buChar char="•"/>
            </a:pPr>
            <a:r>
              <a:rPr lang="en-GB" sz="1400" b="1" dirty="0">
                <a:solidFill>
                  <a:schemeClr val="bg1"/>
                </a:solidFill>
                <a:latin typeface="+mn-lt"/>
              </a:rPr>
              <a:t>Greenland has a population of only 56,600 (of which 19,600 live in the capital city, Nuuk). </a:t>
            </a:r>
            <a:r>
              <a:rPr lang="en-GB" sz="1400" b="1" dirty="0">
                <a:solidFill>
                  <a:srgbClr val="C00000"/>
                </a:solidFill>
              </a:rPr>
              <a:t>For comparison, the p</a:t>
            </a:r>
            <a:r>
              <a:rPr lang="en-GB" sz="1400" b="1" dirty="0">
                <a:solidFill>
                  <a:srgbClr val="C00000"/>
                </a:solidFill>
                <a:latin typeface="+mn-lt"/>
              </a:rPr>
              <a:t>opulation of Galway = 79,900!</a:t>
            </a:r>
          </a:p>
        </p:txBody>
      </p:sp>
      <p:pic>
        <p:nvPicPr>
          <p:cNvPr id="3" name="Picture 2" descr="A two glasses of beer&#10;&#10;Description automatically generated">
            <a:extLst>
              <a:ext uri="{FF2B5EF4-FFF2-40B4-BE49-F238E27FC236}">
                <a16:creationId xmlns:a16="http://schemas.microsoft.com/office/drawing/2014/main" id="{54BAE0B8-86E5-9409-6880-76053A5F05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3448" y="2154410"/>
            <a:ext cx="6229350" cy="4133850"/>
          </a:xfrm>
          <a:prstGeom prst="rect">
            <a:avLst/>
          </a:prstGeom>
          <a:ln w="19050">
            <a:solidFill>
              <a:schemeClr val="bg1"/>
            </a:solidFill>
          </a:ln>
        </p:spPr>
      </p:pic>
    </p:spTree>
    <p:extLst>
      <p:ext uri="{BB962C8B-B14F-4D97-AF65-F5344CB8AC3E}">
        <p14:creationId xmlns:p14="http://schemas.microsoft.com/office/powerpoint/2010/main" val="31156918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Conector recto 73">
            <a:extLst>
              <a:ext uri="{FF2B5EF4-FFF2-40B4-BE49-F238E27FC236}">
                <a16:creationId xmlns:a16="http://schemas.microsoft.com/office/drawing/2014/main" id="{3EE2B5B5-B355-6758-B995-C527CC62378E}"/>
              </a:ext>
            </a:extLst>
          </p:cNvPr>
          <p:cNvCxnSpPr>
            <a:cxnSpLocks/>
          </p:cNvCxnSpPr>
          <p:nvPr/>
        </p:nvCxnSpPr>
        <p:spPr>
          <a:xfrm>
            <a:off x="1243101" y="0"/>
            <a:ext cx="0" cy="6708617"/>
          </a:xfrm>
          <a:prstGeom prst="line">
            <a:avLst/>
          </a:prstGeom>
          <a:ln w="762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Conector recto 9">
            <a:extLst>
              <a:ext uri="{FF2B5EF4-FFF2-40B4-BE49-F238E27FC236}">
                <a16:creationId xmlns:a16="http://schemas.microsoft.com/office/drawing/2014/main" id="{6F61C36C-793A-586A-DD4B-8859391BAFED}"/>
              </a:ext>
            </a:extLst>
          </p:cNvPr>
          <p:cNvCxnSpPr>
            <a:cxnSpLocks/>
          </p:cNvCxnSpPr>
          <p:nvPr/>
        </p:nvCxnSpPr>
        <p:spPr>
          <a:xfrm flipH="1">
            <a:off x="1271756" y="693606"/>
            <a:ext cx="68749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Elipse 7">
            <a:extLst>
              <a:ext uri="{FF2B5EF4-FFF2-40B4-BE49-F238E27FC236}">
                <a16:creationId xmlns:a16="http://schemas.microsoft.com/office/drawing/2014/main" id="{FD8FC0FE-3588-6CCC-4F61-1226CF2DF233}"/>
              </a:ext>
            </a:extLst>
          </p:cNvPr>
          <p:cNvSpPr/>
          <p:nvPr/>
        </p:nvSpPr>
        <p:spPr>
          <a:xfrm>
            <a:off x="1084161" y="540222"/>
            <a:ext cx="309307" cy="306769"/>
          </a:xfrm>
          <a:prstGeom prst="ellipse">
            <a:avLst/>
          </a:prstGeom>
          <a:solidFill>
            <a:srgbClr val="56BCE6"/>
          </a:solidFill>
          <a:ln w="28575">
            <a:solidFill>
              <a:srgbClr val="F5F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263"/>
          </a:p>
        </p:txBody>
      </p:sp>
      <p:cxnSp>
        <p:nvCxnSpPr>
          <p:cNvPr id="37" name="Conector recto 9">
            <a:extLst>
              <a:ext uri="{FF2B5EF4-FFF2-40B4-BE49-F238E27FC236}">
                <a16:creationId xmlns:a16="http://schemas.microsoft.com/office/drawing/2014/main" id="{FFFE927F-6F0E-61E2-4CA5-19AC6E450BCD}"/>
              </a:ext>
            </a:extLst>
          </p:cNvPr>
          <p:cNvCxnSpPr>
            <a:cxnSpLocks/>
          </p:cNvCxnSpPr>
          <p:nvPr/>
        </p:nvCxnSpPr>
        <p:spPr>
          <a:xfrm flipH="1">
            <a:off x="1271754" y="2725743"/>
            <a:ext cx="68749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Elipse 7">
            <a:extLst>
              <a:ext uri="{FF2B5EF4-FFF2-40B4-BE49-F238E27FC236}">
                <a16:creationId xmlns:a16="http://schemas.microsoft.com/office/drawing/2014/main" id="{0D34763F-3B93-C8BF-7131-9406C3464886}"/>
              </a:ext>
            </a:extLst>
          </p:cNvPr>
          <p:cNvSpPr/>
          <p:nvPr/>
        </p:nvSpPr>
        <p:spPr>
          <a:xfrm>
            <a:off x="1084158" y="2589239"/>
            <a:ext cx="309307" cy="306769"/>
          </a:xfrm>
          <a:prstGeom prst="ellipse">
            <a:avLst/>
          </a:prstGeom>
          <a:solidFill>
            <a:srgbClr val="56BCE6"/>
          </a:solidFill>
          <a:ln w="28575">
            <a:solidFill>
              <a:srgbClr val="F5F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263"/>
          </a:p>
        </p:txBody>
      </p:sp>
      <p:cxnSp>
        <p:nvCxnSpPr>
          <p:cNvPr id="39" name="Conector recto 9">
            <a:extLst>
              <a:ext uri="{FF2B5EF4-FFF2-40B4-BE49-F238E27FC236}">
                <a16:creationId xmlns:a16="http://schemas.microsoft.com/office/drawing/2014/main" id="{56A7EB21-909F-E441-EABF-45C45650C7ED}"/>
              </a:ext>
            </a:extLst>
          </p:cNvPr>
          <p:cNvCxnSpPr>
            <a:cxnSpLocks/>
          </p:cNvCxnSpPr>
          <p:nvPr/>
        </p:nvCxnSpPr>
        <p:spPr>
          <a:xfrm flipH="1">
            <a:off x="1276042" y="4626086"/>
            <a:ext cx="68749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Elipse 7">
            <a:extLst>
              <a:ext uri="{FF2B5EF4-FFF2-40B4-BE49-F238E27FC236}">
                <a16:creationId xmlns:a16="http://schemas.microsoft.com/office/drawing/2014/main" id="{D4C43EC4-21AE-06E4-C58D-BA51D0399551}"/>
              </a:ext>
            </a:extLst>
          </p:cNvPr>
          <p:cNvSpPr/>
          <p:nvPr/>
        </p:nvSpPr>
        <p:spPr>
          <a:xfrm>
            <a:off x="1088447" y="4469312"/>
            <a:ext cx="309307" cy="306769"/>
          </a:xfrm>
          <a:prstGeom prst="ellipse">
            <a:avLst/>
          </a:prstGeom>
          <a:solidFill>
            <a:srgbClr val="56BCE6"/>
          </a:solidFill>
          <a:ln w="28575">
            <a:solidFill>
              <a:srgbClr val="F5F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263"/>
          </a:p>
        </p:txBody>
      </p:sp>
      <p:cxnSp>
        <p:nvCxnSpPr>
          <p:cNvPr id="43" name="Conector recto 9">
            <a:extLst>
              <a:ext uri="{FF2B5EF4-FFF2-40B4-BE49-F238E27FC236}">
                <a16:creationId xmlns:a16="http://schemas.microsoft.com/office/drawing/2014/main" id="{36E3F590-67E6-DC69-92AA-3D0108ABF064}"/>
              </a:ext>
            </a:extLst>
          </p:cNvPr>
          <p:cNvCxnSpPr>
            <a:cxnSpLocks/>
          </p:cNvCxnSpPr>
          <p:nvPr/>
        </p:nvCxnSpPr>
        <p:spPr>
          <a:xfrm flipH="1">
            <a:off x="1213768" y="5883442"/>
            <a:ext cx="82098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Elipse 7">
            <a:extLst>
              <a:ext uri="{FF2B5EF4-FFF2-40B4-BE49-F238E27FC236}">
                <a16:creationId xmlns:a16="http://schemas.microsoft.com/office/drawing/2014/main" id="{1100305E-A795-0EAB-10E8-E8E15BD22526}"/>
              </a:ext>
            </a:extLst>
          </p:cNvPr>
          <p:cNvSpPr/>
          <p:nvPr/>
        </p:nvSpPr>
        <p:spPr>
          <a:xfrm>
            <a:off x="1078162" y="5745662"/>
            <a:ext cx="309307" cy="306769"/>
          </a:xfrm>
          <a:prstGeom prst="ellipse">
            <a:avLst/>
          </a:prstGeom>
          <a:solidFill>
            <a:srgbClr val="FFC000"/>
          </a:solidFill>
          <a:ln w="28575">
            <a:solidFill>
              <a:srgbClr val="F5F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263" dirty="0"/>
          </a:p>
        </p:txBody>
      </p:sp>
      <p:sp>
        <p:nvSpPr>
          <p:cNvPr id="47" name="TextBox 46">
            <a:extLst>
              <a:ext uri="{FF2B5EF4-FFF2-40B4-BE49-F238E27FC236}">
                <a16:creationId xmlns:a16="http://schemas.microsoft.com/office/drawing/2014/main" id="{30E3C04C-CD29-0B45-635E-FB944394408C}"/>
              </a:ext>
            </a:extLst>
          </p:cNvPr>
          <p:cNvSpPr txBox="1"/>
          <p:nvPr/>
        </p:nvSpPr>
        <p:spPr>
          <a:xfrm>
            <a:off x="1959249" y="153055"/>
            <a:ext cx="5308323" cy="1200329"/>
          </a:xfrm>
          <a:prstGeom prst="rect">
            <a:avLst/>
          </a:prstGeom>
          <a:solidFill>
            <a:schemeClr val="bg1"/>
          </a:solidFill>
        </p:spPr>
        <p:txBody>
          <a:bodyPr wrap="square" rIns="0" rtlCol="0">
            <a:spAutoFit/>
          </a:bodyPr>
          <a:lstStyle/>
          <a:p>
            <a:r>
              <a:rPr lang="en-GB" sz="1600" b="1" dirty="0">
                <a:solidFill>
                  <a:srgbClr val="56BCE6"/>
                </a:solidFill>
                <a:latin typeface="Arial Nova" panose="020B0504020202020204" pitchFamily="34" charset="0"/>
                <a:cs typeface="Arial" panose="020B0604020202020204" pitchFamily="34" charset="0"/>
              </a:rPr>
              <a:t>2017</a:t>
            </a:r>
          </a:p>
          <a:p>
            <a:pPr algn="ctr"/>
            <a:r>
              <a:rPr lang="en-GB" sz="1400" b="1" dirty="0">
                <a:solidFill>
                  <a:srgbClr val="203864"/>
                </a:solidFill>
                <a:latin typeface="Arial Nova" panose="020B0504020202020204" pitchFamily="34" charset="0"/>
                <a:cs typeface="Arial" panose="020B0604020202020204" pitchFamily="34" charset="0"/>
              </a:rPr>
              <a:t>Bluejay Mining </a:t>
            </a:r>
            <a:r>
              <a:rPr lang="en-GB" sz="1400" dirty="0">
                <a:solidFill>
                  <a:srgbClr val="203864"/>
                </a:solidFill>
                <a:latin typeface="Arial Nova" panose="020B0504020202020204" pitchFamily="34" charset="0"/>
                <a:cs typeface="Arial" panose="020B0604020202020204" pitchFamily="34" charset="0"/>
              </a:rPr>
              <a:t>acquired the Kangerluarsuk project (mineral exploration licence 2011/31), when the Company purchased Avannaa Resources and its exploration assets, in an all-share transaction from Cairn Energy Plc.</a:t>
            </a:r>
          </a:p>
        </p:txBody>
      </p:sp>
      <p:sp>
        <p:nvSpPr>
          <p:cNvPr id="50" name="TextBox 49">
            <a:extLst>
              <a:ext uri="{FF2B5EF4-FFF2-40B4-BE49-F238E27FC236}">
                <a16:creationId xmlns:a16="http://schemas.microsoft.com/office/drawing/2014/main" id="{B3BDFD9A-EFEA-FB50-4E67-3A0D3D55F802}"/>
              </a:ext>
            </a:extLst>
          </p:cNvPr>
          <p:cNvSpPr txBox="1"/>
          <p:nvPr/>
        </p:nvSpPr>
        <p:spPr>
          <a:xfrm>
            <a:off x="1959247" y="4120658"/>
            <a:ext cx="5308323" cy="1200329"/>
          </a:xfrm>
          <a:prstGeom prst="rect">
            <a:avLst/>
          </a:prstGeom>
          <a:solidFill>
            <a:schemeClr val="bg1"/>
          </a:solidFill>
        </p:spPr>
        <p:txBody>
          <a:bodyPr wrap="square" rIns="0" rtlCol="0">
            <a:spAutoFit/>
          </a:bodyPr>
          <a:lstStyle/>
          <a:p>
            <a:r>
              <a:rPr lang="en-GB" sz="1600" b="1" dirty="0">
                <a:solidFill>
                  <a:srgbClr val="56BCE6"/>
                </a:solidFill>
                <a:latin typeface="Arial Nova" panose="020B0504020202020204" pitchFamily="34" charset="0"/>
                <a:cs typeface="Arial" panose="020B0604020202020204" pitchFamily="34" charset="0"/>
              </a:rPr>
              <a:t>2022</a:t>
            </a:r>
          </a:p>
          <a:p>
            <a:pPr algn="ctr"/>
            <a:r>
              <a:rPr lang="en-GB" sz="1400" dirty="0">
                <a:solidFill>
                  <a:srgbClr val="203864"/>
                </a:solidFill>
                <a:latin typeface="Arial Nova" panose="020B0504020202020204" pitchFamily="34" charset="0"/>
                <a:cs typeface="Arial" panose="020B0604020202020204" pitchFamily="34" charset="0"/>
              </a:rPr>
              <a:t>Bluejay commissioned a FALCON® Airborne Gravity Gradiometer ('AGG'), magnetic and LIDAR survey by </a:t>
            </a:r>
            <a:r>
              <a:rPr lang="en-GB" sz="1400" b="1" dirty="0" err="1">
                <a:solidFill>
                  <a:srgbClr val="203864"/>
                </a:solidFill>
                <a:latin typeface="Arial Nova" panose="020B0504020202020204" pitchFamily="34" charset="0"/>
                <a:cs typeface="Arial" panose="020B0604020202020204" pitchFamily="34" charset="0"/>
              </a:rPr>
              <a:t>Xcalibur</a:t>
            </a:r>
            <a:r>
              <a:rPr lang="en-GB" sz="1400" b="1" dirty="0">
                <a:solidFill>
                  <a:srgbClr val="203864"/>
                </a:solidFill>
                <a:latin typeface="Arial Nova" panose="020B0504020202020204" pitchFamily="34" charset="0"/>
                <a:cs typeface="Arial" panose="020B0604020202020204" pitchFamily="34" charset="0"/>
              </a:rPr>
              <a:t> Multiphysics </a:t>
            </a:r>
            <a:r>
              <a:rPr lang="en-GB" sz="1400" dirty="0">
                <a:solidFill>
                  <a:srgbClr val="203864"/>
                </a:solidFill>
                <a:latin typeface="Arial Nova" panose="020B0504020202020204" pitchFamily="34" charset="0"/>
                <a:cs typeface="Arial" panose="020B0604020202020204" pitchFamily="34" charset="0"/>
              </a:rPr>
              <a:t>over Kangerluarsuk to further refine drill targets. Modelling and 3D inversion of the data by </a:t>
            </a:r>
            <a:r>
              <a:rPr lang="en-GB" sz="1400" dirty="0" err="1">
                <a:solidFill>
                  <a:srgbClr val="203864"/>
                </a:solidFill>
                <a:latin typeface="Arial Nova" panose="020B0504020202020204" pitchFamily="34" charset="0"/>
                <a:cs typeface="Arial" panose="020B0604020202020204" pitchFamily="34" charset="0"/>
              </a:rPr>
              <a:t>Astrock</a:t>
            </a:r>
            <a:r>
              <a:rPr lang="en-GB" sz="1400" dirty="0">
                <a:solidFill>
                  <a:srgbClr val="203864"/>
                </a:solidFill>
                <a:latin typeface="Arial Nova" panose="020B0504020202020204" pitchFamily="34" charset="0"/>
                <a:cs typeface="Arial" panose="020B0604020202020204" pitchFamily="34" charset="0"/>
              </a:rPr>
              <a:t> Oy and Mira Geoscience.</a:t>
            </a:r>
          </a:p>
        </p:txBody>
      </p:sp>
      <p:pic>
        <p:nvPicPr>
          <p:cNvPr id="60" name="Picture 2">
            <a:extLst>
              <a:ext uri="{FF2B5EF4-FFF2-40B4-BE49-F238E27FC236}">
                <a16:creationId xmlns:a16="http://schemas.microsoft.com/office/drawing/2014/main" id="{3867541D-EB4A-3381-62DE-76F956F0987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494076" y="3505111"/>
            <a:ext cx="4553482" cy="2988773"/>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ECAFA699-C4CB-A392-4500-21E0159E8597}"/>
              </a:ext>
            </a:extLst>
          </p:cNvPr>
          <p:cNvSpPr txBox="1"/>
          <p:nvPr/>
        </p:nvSpPr>
        <p:spPr>
          <a:xfrm>
            <a:off x="7298871" y="6496694"/>
            <a:ext cx="4944745" cy="276999"/>
          </a:xfrm>
          <a:prstGeom prst="rect">
            <a:avLst/>
          </a:prstGeom>
          <a:noFill/>
        </p:spPr>
        <p:txBody>
          <a:bodyPr wrap="square" rtlCol="0">
            <a:spAutoFit/>
          </a:bodyPr>
          <a:lstStyle/>
          <a:p>
            <a:pPr algn="ctr"/>
            <a:r>
              <a:rPr lang="en-GB" sz="1200" dirty="0">
                <a:solidFill>
                  <a:schemeClr val="bg1"/>
                </a:solidFill>
                <a:latin typeface="Arial Nova" panose="020B0504020202020204" pitchFamily="34" charset="0"/>
              </a:rPr>
              <a:t>Bluejay CEO Dr Bo Stensgaard prospecting at Kangerluarsuk in 2019</a:t>
            </a:r>
          </a:p>
        </p:txBody>
      </p:sp>
      <p:sp>
        <p:nvSpPr>
          <p:cNvPr id="62" name="TextBox 61">
            <a:extLst>
              <a:ext uri="{FF2B5EF4-FFF2-40B4-BE49-F238E27FC236}">
                <a16:creationId xmlns:a16="http://schemas.microsoft.com/office/drawing/2014/main" id="{93D265D0-E7D7-A906-8122-B9F66D449FF5}"/>
              </a:ext>
            </a:extLst>
          </p:cNvPr>
          <p:cNvSpPr txBox="1"/>
          <p:nvPr/>
        </p:nvSpPr>
        <p:spPr>
          <a:xfrm>
            <a:off x="1959248" y="1491164"/>
            <a:ext cx="5308323" cy="2492990"/>
          </a:xfrm>
          <a:prstGeom prst="rect">
            <a:avLst/>
          </a:prstGeom>
          <a:solidFill>
            <a:schemeClr val="bg1"/>
          </a:solidFill>
        </p:spPr>
        <p:txBody>
          <a:bodyPr wrap="square" rIns="0" rtlCol="0">
            <a:spAutoFit/>
          </a:bodyPr>
          <a:lstStyle/>
          <a:p>
            <a:r>
              <a:rPr lang="en-GB" sz="1600" b="1" dirty="0">
                <a:solidFill>
                  <a:srgbClr val="56BCE6"/>
                </a:solidFill>
                <a:latin typeface="Arial Nova" panose="020B0504020202020204" pitchFamily="34" charset="0"/>
                <a:cs typeface="Arial" panose="020B0604020202020204" pitchFamily="34" charset="0"/>
              </a:rPr>
              <a:t>2020</a:t>
            </a:r>
          </a:p>
          <a:p>
            <a:pPr algn="ctr"/>
            <a:r>
              <a:rPr lang="en-GB" sz="1400" dirty="0">
                <a:solidFill>
                  <a:srgbClr val="203864"/>
                </a:solidFill>
                <a:latin typeface="Arial Nova" panose="020B0504020202020204" pitchFamily="34" charset="0"/>
                <a:cs typeface="Arial" panose="020B0604020202020204" pitchFamily="34" charset="0"/>
              </a:rPr>
              <a:t>Bluejay increased its Kangerluarsuk licence area five-fold (awarded new mineral exploration licence MEL 2020/06) owing to the potential the company recognise within the Karrat Group for large scale base metal deposits. Licences now total 692 </a:t>
            </a:r>
            <a:r>
              <a:rPr lang="en-GB" sz="1400" dirty="0" err="1">
                <a:solidFill>
                  <a:srgbClr val="203864"/>
                </a:solidFill>
                <a:latin typeface="Arial Nova" panose="020B0504020202020204" pitchFamily="34" charset="0"/>
                <a:cs typeface="Arial" panose="020B0604020202020204" pitchFamily="34" charset="0"/>
              </a:rPr>
              <a:t>sq</a:t>
            </a:r>
            <a:r>
              <a:rPr lang="en-GB" sz="1400" dirty="0">
                <a:solidFill>
                  <a:srgbClr val="203864"/>
                </a:solidFill>
                <a:latin typeface="Arial Nova" panose="020B0504020202020204" pitchFamily="34" charset="0"/>
                <a:cs typeface="Arial" panose="020B0604020202020204" pitchFamily="34" charset="0"/>
              </a:rPr>
              <a:t>-km. </a:t>
            </a:r>
          </a:p>
          <a:p>
            <a:pPr algn="ctr"/>
            <a:endParaRPr lang="en-GB" sz="1400" dirty="0">
              <a:solidFill>
                <a:srgbClr val="203864"/>
              </a:solidFill>
              <a:latin typeface="Arial Nova" panose="020B0504020202020204" pitchFamily="34" charset="0"/>
              <a:cs typeface="Arial" panose="020B0604020202020204" pitchFamily="34" charset="0"/>
            </a:endParaRPr>
          </a:p>
          <a:p>
            <a:pPr algn="ctr"/>
            <a:r>
              <a:rPr lang="en-GB" sz="1400" dirty="0">
                <a:solidFill>
                  <a:srgbClr val="203864"/>
                </a:solidFill>
                <a:latin typeface="Arial Nova" panose="020B0504020202020204" pitchFamily="34" charset="0"/>
                <a:cs typeface="Arial" panose="020B0604020202020204" pitchFamily="34" charset="0"/>
              </a:rPr>
              <a:t>In partnership with </a:t>
            </a:r>
            <a:r>
              <a:rPr lang="en-GB" sz="1400" b="1" dirty="0">
                <a:solidFill>
                  <a:srgbClr val="203864"/>
                </a:solidFill>
                <a:latin typeface="Arial Nova" panose="020B0504020202020204" pitchFamily="34" charset="0"/>
                <a:cs typeface="Arial" panose="020B0604020202020204" pitchFamily="34" charset="0"/>
              </a:rPr>
              <a:t>Camborne School of Mines </a:t>
            </a:r>
            <a:r>
              <a:rPr lang="en-GB" sz="1400" dirty="0">
                <a:solidFill>
                  <a:srgbClr val="203864"/>
                </a:solidFill>
                <a:latin typeface="Arial Nova" panose="020B0504020202020204" pitchFamily="34" charset="0"/>
                <a:cs typeface="Arial" panose="020B0604020202020204" pitchFamily="34" charset="0"/>
              </a:rPr>
              <a:t>(University of Exeter), Bluejay completed a detailed prospectivity analysis, integrating both multivariate principal component analysis (PCA) of selective leach geochemistry datasets and airborne geophysics to assist with drill target delineation and ranking.</a:t>
            </a:r>
          </a:p>
        </p:txBody>
      </p:sp>
      <p:sp>
        <p:nvSpPr>
          <p:cNvPr id="64" name="TextBox 63">
            <a:extLst>
              <a:ext uri="{FF2B5EF4-FFF2-40B4-BE49-F238E27FC236}">
                <a16:creationId xmlns:a16="http://schemas.microsoft.com/office/drawing/2014/main" id="{4B5101A2-BCD5-84C2-C77C-406CD6BA0B97}"/>
              </a:ext>
            </a:extLst>
          </p:cNvPr>
          <p:cNvSpPr txBox="1"/>
          <p:nvPr/>
        </p:nvSpPr>
        <p:spPr>
          <a:xfrm>
            <a:off x="1974876" y="5509966"/>
            <a:ext cx="5292694" cy="1200329"/>
          </a:xfrm>
          <a:prstGeom prst="rect">
            <a:avLst/>
          </a:prstGeom>
          <a:solidFill>
            <a:schemeClr val="bg1"/>
          </a:solidFill>
        </p:spPr>
        <p:txBody>
          <a:bodyPr wrap="square" rIns="0" rtlCol="0">
            <a:spAutoFit/>
          </a:bodyPr>
          <a:lstStyle/>
          <a:p>
            <a:r>
              <a:rPr lang="en-GB" sz="1600" b="1" dirty="0">
                <a:solidFill>
                  <a:srgbClr val="FFC000"/>
                </a:solidFill>
                <a:latin typeface="Arial Nova" panose="020B0504020202020204" pitchFamily="34" charset="0"/>
                <a:cs typeface="Arial" panose="020B0604020202020204" pitchFamily="34" charset="0"/>
              </a:rPr>
              <a:t>2024</a:t>
            </a:r>
          </a:p>
          <a:p>
            <a:pPr algn="ctr"/>
            <a:r>
              <a:rPr lang="en-GB" sz="1400" dirty="0">
                <a:solidFill>
                  <a:srgbClr val="203864"/>
                </a:solidFill>
                <a:latin typeface="Arial Nova" panose="020B0504020202020204" pitchFamily="34" charset="0"/>
                <a:cs typeface="Arial" panose="020B0604020202020204" pitchFamily="34" charset="0"/>
              </a:rPr>
              <a:t>Maiden drill programme at Kangerluarsuk planned for July-August 2024, alongside a regional field programme (reconnaissance, geological mapping, channel sampling, stream sediment and HMC sampling).</a:t>
            </a:r>
          </a:p>
        </p:txBody>
      </p:sp>
      <p:pic>
        <p:nvPicPr>
          <p:cNvPr id="68" name="Picture 67" descr="A picture containing mountain, outdoor, sky, nature&#10;&#10;Description automatically generated">
            <a:extLst>
              <a:ext uri="{FF2B5EF4-FFF2-40B4-BE49-F238E27FC236}">
                <a16:creationId xmlns:a16="http://schemas.microsoft.com/office/drawing/2014/main" id="{8315A401-FFDD-460A-5ACF-BDC3EED3A8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33091" y="211455"/>
            <a:ext cx="4577575" cy="2930438"/>
          </a:xfrm>
          <a:prstGeom prst="rect">
            <a:avLst/>
          </a:prstGeom>
        </p:spPr>
      </p:pic>
      <p:sp>
        <p:nvSpPr>
          <p:cNvPr id="69" name="TextBox 68">
            <a:extLst>
              <a:ext uri="{FF2B5EF4-FFF2-40B4-BE49-F238E27FC236}">
                <a16:creationId xmlns:a16="http://schemas.microsoft.com/office/drawing/2014/main" id="{D491B474-012D-9E7A-D6E8-94E9597DBD0A}"/>
              </a:ext>
            </a:extLst>
          </p:cNvPr>
          <p:cNvSpPr txBox="1"/>
          <p:nvPr/>
        </p:nvSpPr>
        <p:spPr>
          <a:xfrm>
            <a:off x="7247255" y="3152001"/>
            <a:ext cx="4944745" cy="276999"/>
          </a:xfrm>
          <a:prstGeom prst="rect">
            <a:avLst/>
          </a:prstGeom>
          <a:noFill/>
        </p:spPr>
        <p:txBody>
          <a:bodyPr wrap="square" rtlCol="0">
            <a:spAutoFit/>
          </a:bodyPr>
          <a:lstStyle/>
          <a:p>
            <a:pPr algn="ctr"/>
            <a:r>
              <a:rPr lang="en-GB" sz="1200" dirty="0">
                <a:solidFill>
                  <a:schemeClr val="bg1"/>
                </a:solidFill>
                <a:latin typeface="Arial Nova" panose="020B0504020202020204" pitchFamily="34" charset="0"/>
              </a:rPr>
              <a:t>Bluejay geologists carrying out fieldwork at Kangerluarsuk in 2019</a:t>
            </a:r>
          </a:p>
        </p:txBody>
      </p:sp>
      <p:sp>
        <p:nvSpPr>
          <p:cNvPr id="5" name="Rectangle 4">
            <a:extLst>
              <a:ext uri="{FF2B5EF4-FFF2-40B4-BE49-F238E27FC236}">
                <a16:creationId xmlns:a16="http://schemas.microsoft.com/office/drawing/2014/main" id="{31D9273F-2B43-B894-0998-431D62BF85D5}"/>
              </a:ext>
            </a:extLst>
          </p:cNvPr>
          <p:cNvSpPr/>
          <p:nvPr/>
        </p:nvSpPr>
        <p:spPr>
          <a:xfrm>
            <a:off x="79915" y="46048"/>
            <a:ext cx="677577" cy="6742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65CAE850-733B-9EB5-2EFA-07B858ABDD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270343" y="5732891"/>
            <a:ext cx="1378091" cy="539350"/>
          </a:xfrm>
          <a:prstGeom prst="rect">
            <a:avLst/>
          </a:prstGeom>
        </p:spPr>
      </p:pic>
      <p:sp>
        <p:nvSpPr>
          <p:cNvPr id="7" name="Title 1">
            <a:extLst>
              <a:ext uri="{FF2B5EF4-FFF2-40B4-BE49-F238E27FC236}">
                <a16:creationId xmlns:a16="http://schemas.microsoft.com/office/drawing/2014/main" id="{D2EDA60F-B577-984C-BC23-E6C372AD423B}"/>
              </a:ext>
            </a:extLst>
          </p:cNvPr>
          <p:cNvSpPr txBox="1">
            <a:spLocks/>
          </p:cNvSpPr>
          <p:nvPr/>
        </p:nvSpPr>
        <p:spPr>
          <a:xfrm rot="16200000">
            <a:off x="-1922690" y="2190488"/>
            <a:ext cx="4965774" cy="79579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2400" b="1" dirty="0">
                <a:solidFill>
                  <a:srgbClr val="242650"/>
                </a:solidFill>
                <a:latin typeface="Arial Nova" panose="020B0504020202020204" pitchFamily="34" charset="0"/>
              </a:rPr>
              <a:t>Historical Exploration</a:t>
            </a:r>
          </a:p>
        </p:txBody>
      </p:sp>
    </p:spTree>
    <p:extLst>
      <p:ext uri="{BB962C8B-B14F-4D97-AF65-F5344CB8AC3E}">
        <p14:creationId xmlns:p14="http://schemas.microsoft.com/office/powerpoint/2010/main" val="23470011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79AD24-7A0E-4B52-4503-9FA622F023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93800" y="65370"/>
            <a:ext cx="10877396" cy="6718019"/>
          </a:xfrm>
          <a:prstGeom prst="rect">
            <a:avLst/>
          </a:prstGeom>
        </p:spPr>
      </p:pic>
      <p:pic>
        <p:nvPicPr>
          <p:cNvPr id="2" name="Imagen 3">
            <a:extLst>
              <a:ext uri="{FF2B5EF4-FFF2-40B4-BE49-F238E27FC236}">
                <a16:creationId xmlns:a16="http://schemas.microsoft.com/office/drawing/2014/main" id="{266158EB-BC7F-A3E3-1F3B-17D12241A2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96679" y="5801420"/>
            <a:ext cx="2137813" cy="837160"/>
          </a:xfrm>
          <a:prstGeom prst="rect">
            <a:avLst/>
          </a:prstGeom>
        </p:spPr>
      </p:pic>
      <p:sp>
        <p:nvSpPr>
          <p:cNvPr id="8" name="Rectangle 7">
            <a:extLst>
              <a:ext uri="{FF2B5EF4-FFF2-40B4-BE49-F238E27FC236}">
                <a16:creationId xmlns:a16="http://schemas.microsoft.com/office/drawing/2014/main" id="{CB96ACD2-F180-AD12-D2D0-CFDEADB699C4}"/>
              </a:ext>
            </a:extLst>
          </p:cNvPr>
          <p:cNvSpPr/>
          <p:nvPr/>
        </p:nvSpPr>
        <p:spPr>
          <a:xfrm>
            <a:off x="79915" y="46048"/>
            <a:ext cx="677577" cy="6742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B6593641-E014-689D-003C-3B2EEC3DC0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270343" y="5732891"/>
            <a:ext cx="1378091" cy="539350"/>
          </a:xfrm>
          <a:prstGeom prst="rect">
            <a:avLst/>
          </a:prstGeom>
        </p:spPr>
      </p:pic>
      <p:sp>
        <p:nvSpPr>
          <p:cNvPr id="10" name="Title 1">
            <a:extLst>
              <a:ext uri="{FF2B5EF4-FFF2-40B4-BE49-F238E27FC236}">
                <a16:creationId xmlns:a16="http://schemas.microsoft.com/office/drawing/2014/main" id="{AF2F5A73-6213-3D53-496F-578DBE0B97A6}"/>
              </a:ext>
            </a:extLst>
          </p:cNvPr>
          <p:cNvSpPr txBox="1">
            <a:spLocks/>
          </p:cNvSpPr>
          <p:nvPr/>
        </p:nvSpPr>
        <p:spPr>
          <a:xfrm rot="16200000">
            <a:off x="-2282352" y="2550150"/>
            <a:ext cx="5685098" cy="79579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2400" b="1" dirty="0">
                <a:solidFill>
                  <a:srgbClr val="242650"/>
                </a:solidFill>
                <a:latin typeface="Arial Nova" panose="020B0504020202020204" pitchFamily="34" charset="0"/>
              </a:rPr>
              <a:t>The RTZ Discovery Zone</a:t>
            </a:r>
          </a:p>
        </p:txBody>
      </p:sp>
    </p:spTree>
    <p:extLst>
      <p:ext uri="{BB962C8B-B14F-4D97-AF65-F5344CB8AC3E}">
        <p14:creationId xmlns:p14="http://schemas.microsoft.com/office/powerpoint/2010/main" val="40503942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73814B-E5D3-3F40-969A-5E2929475C3B}"/>
              </a:ext>
            </a:extLst>
          </p:cNvPr>
          <p:cNvPicPr>
            <a:picLocks noChangeAspect="1"/>
          </p:cNvPicPr>
          <p:nvPr/>
        </p:nvPicPr>
        <p:blipFill>
          <a:blip r:embed="rId3"/>
          <a:stretch>
            <a:fillRect/>
          </a:stretch>
        </p:blipFill>
        <p:spPr>
          <a:xfrm>
            <a:off x="1125415" y="110612"/>
            <a:ext cx="10885251" cy="6639880"/>
          </a:xfrm>
          <a:prstGeom prst="rect">
            <a:avLst/>
          </a:prstGeom>
        </p:spPr>
      </p:pic>
      <p:pic>
        <p:nvPicPr>
          <p:cNvPr id="4" name="Imagen 3">
            <a:extLst>
              <a:ext uri="{FF2B5EF4-FFF2-40B4-BE49-F238E27FC236}">
                <a16:creationId xmlns:a16="http://schemas.microsoft.com/office/drawing/2014/main" id="{CAC1D6BF-1F9C-7EA3-441B-7B7F20344F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96679" y="5801420"/>
            <a:ext cx="2137813" cy="837160"/>
          </a:xfrm>
          <a:prstGeom prst="rect">
            <a:avLst/>
          </a:prstGeom>
        </p:spPr>
      </p:pic>
      <p:sp>
        <p:nvSpPr>
          <p:cNvPr id="8" name="Rectangle 7">
            <a:extLst>
              <a:ext uri="{FF2B5EF4-FFF2-40B4-BE49-F238E27FC236}">
                <a16:creationId xmlns:a16="http://schemas.microsoft.com/office/drawing/2014/main" id="{85581145-12A4-92BE-9F12-862F4026A307}"/>
              </a:ext>
            </a:extLst>
          </p:cNvPr>
          <p:cNvSpPr/>
          <p:nvPr/>
        </p:nvSpPr>
        <p:spPr>
          <a:xfrm>
            <a:off x="79915" y="46048"/>
            <a:ext cx="677577" cy="6742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2FC43717-C059-3146-29E0-7FA2A371C8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270343" y="5732891"/>
            <a:ext cx="1378091" cy="539350"/>
          </a:xfrm>
          <a:prstGeom prst="rect">
            <a:avLst/>
          </a:prstGeom>
        </p:spPr>
      </p:pic>
      <p:sp>
        <p:nvSpPr>
          <p:cNvPr id="10" name="Title 1">
            <a:extLst>
              <a:ext uri="{FF2B5EF4-FFF2-40B4-BE49-F238E27FC236}">
                <a16:creationId xmlns:a16="http://schemas.microsoft.com/office/drawing/2014/main" id="{6BECC4EB-5250-429C-733E-1FD08A91E0F3}"/>
              </a:ext>
            </a:extLst>
          </p:cNvPr>
          <p:cNvSpPr txBox="1">
            <a:spLocks/>
          </p:cNvSpPr>
          <p:nvPr/>
        </p:nvSpPr>
        <p:spPr>
          <a:xfrm rot="16200000">
            <a:off x="-2282352" y="2550150"/>
            <a:ext cx="5685098" cy="79579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2400" b="1" dirty="0">
                <a:solidFill>
                  <a:srgbClr val="242650"/>
                </a:solidFill>
                <a:latin typeface="Arial Nova" panose="020B0504020202020204" pitchFamily="34" charset="0"/>
              </a:rPr>
              <a:t>The RTZ Discovery Zone</a:t>
            </a:r>
          </a:p>
        </p:txBody>
      </p:sp>
    </p:spTree>
    <p:extLst>
      <p:ext uri="{BB962C8B-B14F-4D97-AF65-F5344CB8AC3E}">
        <p14:creationId xmlns:p14="http://schemas.microsoft.com/office/powerpoint/2010/main" val="39471504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BD2E91-88B7-89F0-33CB-036991441DC3}"/>
              </a:ext>
            </a:extLst>
          </p:cNvPr>
          <p:cNvSpPr txBox="1"/>
          <p:nvPr/>
        </p:nvSpPr>
        <p:spPr>
          <a:xfrm>
            <a:off x="641838" y="211015"/>
            <a:ext cx="8361485" cy="4770537"/>
          </a:xfrm>
          <a:prstGeom prst="rect">
            <a:avLst/>
          </a:prstGeom>
          <a:noFill/>
        </p:spPr>
        <p:txBody>
          <a:bodyPr wrap="square">
            <a:spAutoFit/>
          </a:bodyPr>
          <a:lstStyle/>
          <a:p>
            <a:pPr marL="285750" indent="-285750">
              <a:buFont typeface="Wingdings" panose="05000000000000000000" pitchFamily="2" charset="2"/>
              <a:buChar char="§"/>
            </a:pPr>
            <a:r>
              <a:rPr lang="en-GB" dirty="0">
                <a:solidFill>
                  <a:schemeClr val="bg1"/>
                </a:solidFill>
                <a:effectLst/>
                <a:latin typeface="Arial Nova" panose="020B0504020202020204" pitchFamily="34" charset="0"/>
              </a:rPr>
              <a:t>The Qaarsukassak </a:t>
            </a:r>
            <a:r>
              <a:rPr lang="en-GB" dirty="0">
                <a:solidFill>
                  <a:schemeClr val="bg1"/>
                </a:solidFill>
                <a:latin typeface="Arial Nova" panose="020B0504020202020204" pitchFamily="34" charset="0"/>
              </a:rPr>
              <a:t>f</a:t>
            </a:r>
            <a:r>
              <a:rPr lang="en-GB" dirty="0">
                <a:solidFill>
                  <a:schemeClr val="bg1"/>
                </a:solidFill>
                <a:effectLst/>
                <a:latin typeface="Arial Nova" panose="020B0504020202020204" pitchFamily="34" charset="0"/>
              </a:rPr>
              <a:t>m. was originally interpreted to represent a structurally displaced basal component of the Mârmorilik fm. (that hosts Black Angel mine). Recognised as a separate formation by </a:t>
            </a:r>
            <a:r>
              <a:rPr lang="en-GB" dirty="0">
                <a:solidFill>
                  <a:srgbClr val="FFC000"/>
                </a:solidFill>
                <a:effectLst/>
                <a:latin typeface="Arial Nova" panose="020B0504020202020204" pitchFamily="34" charset="0"/>
                <a:hlinkClick r:id="rId2">
                  <a:extLst>
                    <a:ext uri="{A12FA001-AC4F-418D-AE19-62706E023703}">
                      <ahyp:hlinkClr xmlns:ahyp="http://schemas.microsoft.com/office/drawing/2018/hyperlinkcolor" val="tx"/>
                    </a:ext>
                  </a:extLst>
                </a:hlinkClick>
              </a:rPr>
              <a:t>Guarnieri et al., 2016</a:t>
            </a:r>
            <a:r>
              <a:rPr lang="en-GB" dirty="0">
                <a:solidFill>
                  <a:schemeClr val="bg1"/>
                </a:solidFill>
                <a:effectLst/>
                <a:latin typeface="Arial Nova" panose="020B0504020202020204" pitchFamily="34" charset="0"/>
              </a:rPr>
              <a:t>. </a:t>
            </a:r>
          </a:p>
          <a:p>
            <a:pPr marL="285750" indent="-285750">
              <a:buFont typeface="Wingdings" panose="05000000000000000000" pitchFamily="2" charset="2"/>
              <a:buChar char="§"/>
            </a:pPr>
            <a:endParaRPr lang="en-GB" sz="8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dirty="0">
                <a:solidFill>
                  <a:schemeClr val="bg1"/>
                </a:solidFill>
                <a:latin typeface="Arial Nova" panose="020B0504020202020204" pitchFamily="34" charset="0"/>
              </a:rPr>
              <a:t>The Mârmorilik and Qaarsukassak formations were both deposited directly on Archaean crystalline basement rocks and likely have similar depositional timing; however, they are separated by a basement topographic high (on Alfred Wegener </a:t>
            </a:r>
            <a:r>
              <a:rPr lang="en-GB" dirty="0" err="1">
                <a:solidFill>
                  <a:schemeClr val="bg1"/>
                </a:solidFill>
                <a:latin typeface="Arial Nova" panose="020B0504020202020204" pitchFamily="34" charset="0"/>
              </a:rPr>
              <a:t>Halvø</a:t>
            </a:r>
            <a:r>
              <a:rPr lang="en-GB" dirty="0">
                <a:solidFill>
                  <a:schemeClr val="bg1"/>
                </a:solidFill>
                <a:latin typeface="Arial Nova" panose="020B0504020202020204" pitchFamily="34" charset="0"/>
              </a:rPr>
              <a:t>) and are not observed in stratigraphic contact.</a:t>
            </a:r>
          </a:p>
          <a:p>
            <a:pPr marL="285750" indent="-285750">
              <a:buFont typeface="Wingdings" panose="05000000000000000000" pitchFamily="2" charset="2"/>
              <a:buChar char="§"/>
            </a:pPr>
            <a:endParaRPr lang="en-GB" sz="8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dirty="0">
                <a:solidFill>
                  <a:schemeClr val="bg1"/>
                </a:solidFill>
                <a:effectLst/>
                <a:latin typeface="Arial Nova" panose="020B0504020202020204" pitchFamily="34" charset="0"/>
              </a:rPr>
              <a:t>Qaarsukassak fm. (ca. 2.0 Ga) at the “Discovery Zone” ranges from 30 to 66 m thickness. </a:t>
            </a:r>
          </a:p>
          <a:p>
            <a:pPr marL="285750" indent="-285750">
              <a:buFont typeface="Wingdings" panose="05000000000000000000" pitchFamily="2" charset="2"/>
              <a:buChar char="§"/>
            </a:pPr>
            <a:r>
              <a:rPr lang="en-GB" dirty="0">
                <a:solidFill>
                  <a:schemeClr val="bg1"/>
                </a:solidFill>
                <a:effectLst/>
                <a:latin typeface="Arial Nova" panose="020B0504020202020204" pitchFamily="34" charset="0"/>
              </a:rPr>
              <a:t>The  lower  contact  with  the  Archean  Umanak gneiss (ca. </a:t>
            </a:r>
            <a:r>
              <a:rPr lang="en-GB" dirty="0">
                <a:solidFill>
                  <a:schemeClr val="bg1"/>
                </a:solidFill>
                <a:latin typeface="Arial Nova" panose="020B0504020202020204" pitchFamily="34" charset="0"/>
              </a:rPr>
              <a:t>2.9 – 3.0 Ga)</a:t>
            </a:r>
            <a:r>
              <a:rPr lang="en-GB" dirty="0">
                <a:solidFill>
                  <a:schemeClr val="bg1"/>
                </a:solidFill>
                <a:effectLst/>
                <a:latin typeface="Arial Nova" panose="020B0504020202020204" pitchFamily="34" charset="0"/>
              </a:rPr>
              <a:t> is a planar to undulating erosional surface that preserves a depositional contact. </a:t>
            </a:r>
          </a:p>
          <a:p>
            <a:pPr marL="285750" indent="-285750">
              <a:buFont typeface="Wingdings" panose="05000000000000000000" pitchFamily="2" charset="2"/>
              <a:buChar char="§"/>
            </a:pPr>
            <a:endParaRPr lang="en-GB"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dirty="0">
                <a:solidFill>
                  <a:schemeClr val="bg1"/>
                </a:solidFill>
                <a:effectLst/>
                <a:latin typeface="Arial Nova" panose="020B0504020202020204" pitchFamily="34" charset="0"/>
              </a:rPr>
              <a:t>Laminated to massive quartzite fines upward into fine-grained metamorphosed sandstones and sandy mudstones, including calcite-cemented and graphitic quartzites (“</a:t>
            </a:r>
            <a:r>
              <a:rPr lang="en-GB" b="1" dirty="0">
                <a:solidFill>
                  <a:schemeClr val="bg1"/>
                </a:solidFill>
                <a:effectLst/>
                <a:latin typeface="Arial Nova" panose="020B0504020202020204" pitchFamily="34" charset="0"/>
              </a:rPr>
              <a:t>Unit 1</a:t>
            </a:r>
            <a:r>
              <a:rPr lang="en-GB" dirty="0">
                <a:solidFill>
                  <a:schemeClr val="bg1"/>
                </a:solidFill>
                <a:effectLst/>
                <a:latin typeface="Arial Nova" panose="020B0504020202020204" pitchFamily="34" charset="0"/>
              </a:rPr>
              <a:t>”). Asymmetrical ripple marks in the basal metasandstone suggest a fluvial to marginal marine setting. </a:t>
            </a:r>
            <a:endParaRPr lang="en-GB" dirty="0">
              <a:solidFill>
                <a:schemeClr val="bg1"/>
              </a:solidFill>
              <a:latin typeface="Arial Nova" panose="020B0504020202020204" pitchFamily="34" charset="0"/>
            </a:endParaRPr>
          </a:p>
        </p:txBody>
      </p:sp>
      <p:sp>
        <p:nvSpPr>
          <p:cNvPr id="6" name="Title 1">
            <a:extLst>
              <a:ext uri="{FF2B5EF4-FFF2-40B4-BE49-F238E27FC236}">
                <a16:creationId xmlns:a16="http://schemas.microsoft.com/office/drawing/2014/main" id="{768945BD-3B29-4645-A584-1B73BB8C698D}"/>
              </a:ext>
            </a:extLst>
          </p:cNvPr>
          <p:cNvSpPr>
            <a:spLocks noGrp="1"/>
          </p:cNvSpPr>
          <p:nvPr>
            <p:ph type="title"/>
          </p:nvPr>
        </p:nvSpPr>
        <p:spPr>
          <a:xfrm rot="16200000">
            <a:off x="-3396625" y="3694547"/>
            <a:ext cx="7429651" cy="462588"/>
          </a:xfrm>
        </p:spPr>
        <p:txBody>
          <a:bodyPr>
            <a:normAutofit/>
          </a:bodyPr>
          <a:lstStyle/>
          <a:p>
            <a:pPr algn="r"/>
            <a:r>
              <a:rPr lang="en-GB" sz="2400" b="1" dirty="0">
                <a:solidFill>
                  <a:schemeClr val="bg1"/>
                </a:solidFill>
                <a:latin typeface="Arial Nova" panose="020B0504020202020204" pitchFamily="34" charset="0"/>
              </a:rPr>
              <a:t>The Qaarsukassak Formation in detail</a:t>
            </a:r>
          </a:p>
        </p:txBody>
      </p:sp>
      <p:pic>
        <p:nvPicPr>
          <p:cNvPr id="8" name="Picture 7">
            <a:extLst>
              <a:ext uri="{FF2B5EF4-FFF2-40B4-BE49-F238E27FC236}">
                <a16:creationId xmlns:a16="http://schemas.microsoft.com/office/drawing/2014/main" id="{021009D5-5F0C-0D55-79F8-48CC496C19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00029" y="421683"/>
            <a:ext cx="2834374" cy="3710702"/>
          </a:xfrm>
          <a:prstGeom prst="rect">
            <a:avLst/>
          </a:prstGeom>
        </p:spPr>
      </p:pic>
      <p:sp>
        <p:nvSpPr>
          <p:cNvPr id="11" name="TextBox 10">
            <a:extLst>
              <a:ext uri="{FF2B5EF4-FFF2-40B4-BE49-F238E27FC236}">
                <a16:creationId xmlns:a16="http://schemas.microsoft.com/office/drawing/2014/main" id="{6527D8D7-38FB-82AB-0068-2B8751CF1BA6}"/>
              </a:ext>
            </a:extLst>
          </p:cNvPr>
          <p:cNvSpPr txBox="1"/>
          <p:nvPr/>
        </p:nvSpPr>
        <p:spPr>
          <a:xfrm rot="16200000">
            <a:off x="10523324" y="2584221"/>
            <a:ext cx="3015569" cy="246221"/>
          </a:xfrm>
          <a:prstGeom prst="rect">
            <a:avLst/>
          </a:prstGeom>
          <a:noFill/>
        </p:spPr>
        <p:txBody>
          <a:bodyPr wrap="none" rtlCol="0">
            <a:spAutoFit/>
          </a:bodyPr>
          <a:lstStyle/>
          <a:p>
            <a:r>
              <a:rPr lang="en-GB" sz="1000" i="1" dirty="0">
                <a:solidFill>
                  <a:schemeClr val="bg1"/>
                </a:solidFill>
                <a:latin typeface="Arial Nova" panose="020B0504020202020204" pitchFamily="34" charset="0"/>
              </a:rPr>
              <a:t>Figure from: Guarnieri et al., 2016, GEUS Bulletin</a:t>
            </a:r>
          </a:p>
        </p:txBody>
      </p:sp>
      <p:pic>
        <p:nvPicPr>
          <p:cNvPr id="12" name="Billede 9">
            <a:extLst>
              <a:ext uri="{FF2B5EF4-FFF2-40B4-BE49-F238E27FC236}">
                <a16:creationId xmlns:a16="http://schemas.microsoft.com/office/drawing/2014/main" id="{2095231B-B4EE-EA6E-0D4A-5090BDB8B790}"/>
              </a:ext>
            </a:extLst>
          </p:cNvPr>
          <p:cNvPicPr>
            <a:picLocks noChangeAspect="1"/>
          </p:cNvPicPr>
          <p:nvPr/>
        </p:nvPicPr>
        <p:blipFill rotWithShape="1">
          <a:blip r:embed="rId4" cstate="screen">
            <a:clrChange>
              <a:clrFrom>
                <a:srgbClr val="FFFEFC"/>
              </a:clrFrom>
              <a:clrTo>
                <a:srgbClr val="FFFEFC">
                  <a:alpha val="0"/>
                </a:srgbClr>
              </a:clrTo>
            </a:clrChange>
            <a:extLst>
              <a:ext uri="{28A0092B-C50C-407E-A947-70E740481C1C}">
                <a14:useLocalDpi xmlns:a14="http://schemas.microsoft.com/office/drawing/2010/main"/>
              </a:ext>
            </a:extLst>
          </a:blip>
          <a:srcRect/>
          <a:stretch/>
        </p:blipFill>
        <p:spPr>
          <a:xfrm>
            <a:off x="9095666" y="4297847"/>
            <a:ext cx="2839223" cy="2011937"/>
          </a:xfrm>
          <a:prstGeom prst="rect">
            <a:avLst/>
          </a:prstGeom>
          <a:solidFill>
            <a:schemeClr val="bg1"/>
          </a:solidFill>
        </p:spPr>
      </p:pic>
    </p:spTree>
    <p:extLst>
      <p:ext uri="{BB962C8B-B14F-4D97-AF65-F5344CB8AC3E}">
        <p14:creationId xmlns:p14="http://schemas.microsoft.com/office/powerpoint/2010/main" val="12610811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BD2E91-88B7-89F0-33CB-036991441DC3}"/>
              </a:ext>
            </a:extLst>
          </p:cNvPr>
          <p:cNvSpPr txBox="1"/>
          <p:nvPr/>
        </p:nvSpPr>
        <p:spPr>
          <a:xfrm>
            <a:off x="641838" y="211015"/>
            <a:ext cx="8361485" cy="5909310"/>
          </a:xfrm>
          <a:prstGeom prst="rect">
            <a:avLst/>
          </a:prstGeom>
          <a:noFill/>
        </p:spPr>
        <p:txBody>
          <a:bodyPr wrap="square">
            <a:spAutoFit/>
          </a:bodyPr>
          <a:lstStyle/>
          <a:p>
            <a:pPr marL="285750" indent="-285750">
              <a:buFont typeface="Wingdings" panose="05000000000000000000" pitchFamily="2" charset="2"/>
              <a:buChar char="§"/>
            </a:pPr>
            <a:endParaRPr lang="en-GB" sz="8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dirty="0">
                <a:solidFill>
                  <a:schemeClr val="bg1"/>
                </a:solidFill>
                <a:effectLst/>
                <a:latin typeface="Arial Nova" panose="020B0504020202020204" pitchFamily="34" charset="0"/>
              </a:rPr>
              <a:t>These siliciclastic rocks are overlain in sharp contact by light grey to white </a:t>
            </a:r>
            <a:r>
              <a:rPr lang="en-GB" dirty="0" err="1">
                <a:solidFill>
                  <a:schemeClr val="bg1"/>
                </a:solidFill>
                <a:effectLst/>
                <a:latin typeface="Arial Nova" panose="020B0504020202020204" pitchFamily="34" charset="0"/>
              </a:rPr>
              <a:t>calcitic</a:t>
            </a:r>
            <a:r>
              <a:rPr lang="en-GB" dirty="0">
                <a:solidFill>
                  <a:schemeClr val="bg1"/>
                </a:solidFill>
                <a:effectLst/>
                <a:latin typeface="Arial Nova" panose="020B0504020202020204" pitchFamily="34" charset="0"/>
              </a:rPr>
              <a:t> </a:t>
            </a:r>
            <a:r>
              <a:rPr lang="en-GB" dirty="0" err="1">
                <a:solidFill>
                  <a:schemeClr val="bg1"/>
                </a:solidFill>
                <a:effectLst/>
                <a:latin typeface="Arial Nova" panose="020B0504020202020204" pitchFamily="34" charset="0"/>
              </a:rPr>
              <a:t>metacarbonate</a:t>
            </a:r>
            <a:r>
              <a:rPr lang="en-GB" dirty="0">
                <a:solidFill>
                  <a:schemeClr val="bg1"/>
                </a:solidFill>
                <a:effectLst/>
                <a:latin typeface="Arial Nova" panose="020B0504020202020204" pitchFamily="34" charset="0"/>
              </a:rPr>
              <a:t> rocks with pods of massive tremolite and in some horizons, minor graphite (“</a:t>
            </a:r>
            <a:r>
              <a:rPr lang="en-GB" b="1" dirty="0">
                <a:solidFill>
                  <a:schemeClr val="bg1"/>
                </a:solidFill>
                <a:effectLst/>
                <a:latin typeface="Arial Nova" panose="020B0504020202020204" pitchFamily="34" charset="0"/>
              </a:rPr>
              <a:t>Unit 2</a:t>
            </a:r>
            <a:r>
              <a:rPr lang="en-GB" dirty="0">
                <a:solidFill>
                  <a:schemeClr val="bg1"/>
                </a:solidFill>
                <a:effectLst/>
                <a:latin typeface="Arial Nova" panose="020B0504020202020204" pitchFamily="34" charset="0"/>
              </a:rPr>
              <a:t>”). </a:t>
            </a:r>
          </a:p>
          <a:p>
            <a:pPr marL="285750" indent="-285750">
              <a:buFont typeface="Wingdings" panose="05000000000000000000" pitchFamily="2" charset="2"/>
              <a:buChar char="§"/>
            </a:pPr>
            <a:endParaRPr lang="en-GB" sz="8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dirty="0">
                <a:solidFill>
                  <a:schemeClr val="bg1"/>
                </a:solidFill>
                <a:effectLst/>
                <a:latin typeface="Arial Nova" panose="020B0504020202020204" pitchFamily="34" charset="0"/>
              </a:rPr>
              <a:t>This is succeeded by another quartzite unit (“</a:t>
            </a:r>
            <a:r>
              <a:rPr lang="en-GB" b="1" dirty="0">
                <a:solidFill>
                  <a:schemeClr val="bg1"/>
                </a:solidFill>
                <a:effectLst/>
                <a:latin typeface="Arial Nova" panose="020B0504020202020204" pitchFamily="34" charset="0"/>
              </a:rPr>
              <a:t>Unit 3</a:t>
            </a:r>
            <a:r>
              <a:rPr lang="en-GB" dirty="0">
                <a:solidFill>
                  <a:schemeClr val="bg1"/>
                </a:solidFill>
                <a:effectLst/>
                <a:latin typeface="Arial Nova" panose="020B0504020202020204" pitchFamily="34" charset="0"/>
              </a:rPr>
              <a:t>”), followed by dark grey, laminated </a:t>
            </a:r>
            <a:r>
              <a:rPr lang="en-GB" dirty="0" err="1">
                <a:solidFill>
                  <a:schemeClr val="bg1"/>
                </a:solidFill>
                <a:effectLst/>
                <a:latin typeface="Arial Nova" panose="020B0504020202020204" pitchFamily="34" charset="0"/>
              </a:rPr>
              <a:t>calcitic</a:t>
            </a:r>
            <a:r>
              <a:rPr lang="en-GB" dirty="0">
                <a:solidFill>
                  <a:schemeClr val="bg1"/>
                </a:solidFill>
                <a:effectLst/>
                <a:latin typeface="Arial Nova" panose="020B0504020202020204" pitchFamily="34" charset="0"/>
              </a:rPr>
              <a:t> </a:t>
            </a:r>
            <a:r>
              <a:rPr lang="en-GB" dirty="0" err="1">
                <a:solidFill>
                  <a:schemeClr val="bg1"/>
                </a:solidFill>
                <a:effectLst/>
                <a:latin typeface="Arial Nova" panose="020B0504020202020204" pitchFamily="34" charset="0"/>
              </a:rPr>
              <a:t>metacarbonate</a:t>
            </a:r>
            <a:r>
              <a:rPr lang="en-GB" dirty="0">
                <a:solidFill>
                  <a:schemeClr val="bg1"/>
                </a:solidFill>
                <a:effectLst/>
                <a:latin typeface="Arial Nova" panose="020B0504020202020204" pitchFamily="34" charset="0"/>
              </a:rPr>
              <a:t> rocks with possible slump folds and minor tremolite veining (“</a:t>
            </a:r>
            <a:r>
              <a:rPr lang="en-GB" b="1" dirty="0">
                <a:solidFill>
                  <a:schemeClr val="bg1"/>
                </a:solidFill>
                <a:effectLst/>
                <a:latin typeface="Arial Nova" panose="020B0504020202020204" pitchFamily="34" charset="0"/>
              </a:rPr>
              <a:t>Unit 4</a:t>
            </a:r>
            <a:r>
              <a:rPr lang="en-GB" dirty="0">
                <a:solidFill>
                  <a:schemeClr val="bg1"/>
                </a:solidFill>
                <a:effectLst/>
                <a:latin typeface="Arial Nova" panose="020B0504020202020204" pitchFamily="34" charset="0"/>
              </a:rPr>
              <a:t>”). </a:t>
            </a:r>
          </a:p>
          <a:p>
            <a:pPr marL="285750" indent="-285750">
              <a:buFont typeface="Wingdings" panose="05000000000000000000" pitchFamily="2" charset="2"/>
              <a:buChar char="§"/>
            </a:pPr>
            <a:endParaRPr lang="en-GB" sz="8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dirty="0">
                <a:solidFill>
                  <a:schemeClr val="bg1"/>
                </a:solidFill>
                <a:effectLst/>
                <a:latin typeface="Arial Nova" panose="020B0504020202020204" pitchFamily="34" charset="0"/>
              </a:rPr>
              <a:t>The overlying, rusty weathering metasedimentary rocks including graphitic, metamorphosed mudstones and siliciclastic  rocks (“</a:t>
            </a:r>
            <a:r>
              <a:rPr lang="en-GB" b="1" dirty="0">
                <a:solidFill>
                  <a:schemeClr val="bg1"/>
                </a:solidFill>
                <a:effectLst/>
                <a:latin typeface="Arial Nova" panose="020B0504020202020204" pitchFamily="34" charset="0"/>
              </a:rPr>
              <a:t>Unit  5</a:t>
            </a:r>
            <a:r>
              <a:rPr lang="en-GB" dirty="0">
                <a:solidFill>
                  <a:schemeClr val="bg1"/>
                </a:solidFill>
                <a:effectLst/>
                <a:latin typeface="Arial Nova" panose="020B0504020202020204" pitchFamily="34" charset="0"/>
              </a:rPr>
              <a:t>”) that represent the ore zone (e.g., Guarnieri et al., 2016; </a:t>
            </a:r>
            <a:r>
              <a:rPr lang="en-GB" dirty="0">
                <a:solidFill>
                  <a:srgbClr val="FFC000"/>
                </a:solidFill>
                <a:effectLst/>
                <a:latin typeface="Arial Nova" panose="020B0504020202020204" pitchFamily="34" charset="0"/>
                <a:hlinkClick r:id="rId2">
                  <a:extLst>
                    <a:ext uri="{A12FA001-AC4F-418D-AE19-62706E023703}">
                      <ahyp:hlinkClr xmlns:ahyp="http://schemas.microsoft.com/office/drawing/2018/hyperlinkcolor" val="tx"/>
                    </a:ext>
                  </a:extLst>
                </a:hlinkClick>
              </a:rPr>
              <a:t>Partin et al. 2021</a:t>
            </a:r>
            <a:r>
              <a:rPr lang="en-GB" dirty="0">
                <a:solidFill>
                  <a:schemeClr val="bg1"/>
                </a:solidFill>
                <a:effectLst/>
                <a:latin typeface="Arial Nova" panose="020B0504020202020204" pitchFamily="34" charset="0"/>
              </a:rPr>
              <a:t>). </a:t>
            </a:r>
          </a:p>
          <a:p>
            <a:pPr marL="285750" indent="-285750">
              <a:buFont typeface="Wingdings" panose="05000000000000000000" pitchFamily="2" charset="2"/>
              <a:buChar char="§"/>
            </a:pPr>
            <a:endParaRPr lang="en-GB" sz="800" dirty="0">
              <a:solidFill>
                <a:schemeClr val="bg1"/>
              </a:solidFill>
              <a:effectLst/>
              <a:latin typeface="Arial Nova" panose="020B0504020202020204" pitchFamily="34" charset="0"/>
            </a:endParaRPr>
          </a:p>
          <a:p>
            <a:pPr marL="285750" indent="-285750">
              <a:buFont typeface="Wingdings" panose="05000000000000000000" pitchFamily="2" charset="2"/>
              <a:buChar char="§"/>
            </a:pPr>
            <a:r>
              <a:rPr lang="en-GB" dirty="0">
                <a:solidFill>
                  <a:schemeClr val="bg1"/>
                </a:solidFill>
                <a:effectLst/>
                <a:latin typeface="Arial Nova" panose="020B0504020202020204" pitchFamily="34" charset="0"/>
              </a:rPr>
              <a:t>The upper contact with the </a:t>
            </a:r>
            <a:r>
              <a:rPr lang="en-GB" dirty="0" err="1">
                <a:solidFill>
                  <a:schemeClr val="bg1"/>
                </a:solidFill>
                <a:effectLst/>
                <a:latin typeface="Arial Nova" panose="020B0504020202020204" pitchFamily="34" charset="0"/>
              </a:rPr>
              <a:t>Nûkavsak</a:t>
            </a:r>
            <a:r>
              <a:rPr lang="en-GB" dirty="0">
                <a:solidFill>
                  <a:schemeClr val="bg1"/>
                </a:solidFill>
                <a:effectLst/>
                <a:latin typeface="Arial Nova" panose="020B0504020202020204" pitchFamily="34" charset="0"/>
              </a:rPr>
              <a:t> fm. is not well exposed. </a:t>
            </a:r>
            <a:r>
              <a:rPr lang="en-GB" dirty="0">
                <a:solidFill>
                  <a:schemeClr val="bg1"/>
                </a:solidFill>
                <a:latin typeface="Arial Nova" panose="020B0504020202020204" pitchFamily="34" charset="0"/>
              </a:rPr>
              <a:t>T</a:t>
            </a:r>
            <a:r>
              <a:rPr lang="en-GB" dirty="0">
                <a:solidFill>
                  <a:schemeClr val="bg1"/>
                </a:solidFill>
                <a:effectLst/>
                <a:latin typeface="Arial Nova" panose="020B0504020202020204" pitchFamily="34" charset="0"/>
              </a:rPr>
              <a:t>he contact is now a structural (thrust contact) and the Nûkavsak fm. c</a:t>
            </a:r>
            <a:r>
              <a:rPr lang="en-GB" dirty="0">
                <a:solidFill>
                  <a:schemeClr val="bg1"/>
                </a:solidFill>
                <a:latin typeface="Arial Nova" panose="020B0504020202020204" pitchFamily="34" charset="0"/>
              </a:rPr>
              <a:t>onsidered to be allochthonous</a:t>
            </a:r>
            <a:r>
              <a:rPr lang="en-GB" dirty="0">
                <a:solidFill>
                  <a:schemeClr val="bg1"/>
                </a:solidFill>
                <a:effectLst/>
                <a:latin typeface="Arial Nova" panose="020B0504020202020204" pitchFamily="34" charset="0"/>
              </a:rPr>
              <a:t>. Also of note is a thin re-sedimented </a:t>
            </a:r>
            <a:r>
              <a:rPr lang="en-GB" dirty="0" err="1">
                <a:solidFill>
                  <a:schemeClr val="bg1"/>
                </a:solidFill>
                <a:effectLst/>
                <a:latin typeface="Arial Nova" panose="020B0504020202020204" pitchFamily="34" charset="0"/>
              </a:rPr>
              <a:t>calcitic</a:t>
            </a:r>
            <a:r>
              <a:rPr lang="en-GB" dirty="0">
                <a:solidFill>
                  <a:schemeClr val="bg1"/>
                </a:solidFill>
                <a:effectLst/>
                <a:latin typeface="Arial Nova" panose="020B0504020202020204" pitchFamily="34" charset="0"/>
              </a:rPr>
              <a:t> marble horizon within the basal part of the Nûkavsak fm., likely derived from contemporaneous erosion of the Qaarsukassak fm. </a:t>
            </a:r>
          </a:p>
          <a:p>
            <a:pPr marL="285750" indent="-285750">
              <a:buFont typeface="Wingdings" panose="05000000000000000000" pitchFamily="2" charset="2"/>
              <a:buChar char="§"/>
            </a:pPr>
            <a:endParaRPr lang="en-GB" sz="8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dirty="0">
                <a:solidFill>
                  <a:schemeClr val="bg1"/>
                </a:solidFill>
                <a:effectLst/>
                <a:latin typeface="Arial Nova" panose="020B0504020202020204" pitchFamily="34" charset="0"/>
              </a:rPr>
              <a:t>Variable thickness of the formation along strike suggests that deposition of the Qaarsukassak fm. was infilling post-unconformity basement paleo-topography (Guarnieri et al., 2016). Later thickening through s</a:t>
            </a:r>
            <a:r>
              <a:rPr lang="en-GB" dirty="0">
                <a:solidFill>
                  <a:schemeClr val="bg1"/>
                </a:solidFill>
                <a:latin typeface="Arial Nova" panose="020B0504020202020204" pitchFamily="34" charset="0"/>
              </a:rPr>
              <a:t>tructural repetition caused by thrusting is also recognised.</a:t>
            </a:r>
          </a:p>
          <a:p>
            <a:pPr marL="285750" indent="-285750">
              <a:buFont typeface="Wingdings" panose="05000000000000000000" pitchFamily="2" charset="2"/>
              <a:buChar char="§"/>
            </a:pPr>
            <a:endParaRPr lang="en-GB" sz="1400" dirty="0">
              <a:solidFill>
                <a:schemeClr val="bg1"/>
              </a:solidFill>
              <a:latin typeface="Arial Nova" panose="020B0504020202020204" pitchFamily="34" charset="0"/>
            </a:endParaRPr>
          </a:p>
        </p:txBody>
      </p:sp>
      <p:sp>
        <p:nvSpPr>
          <p:cNvPr id="6" name="Title 1">
            <a:extLst>
              <a:ext uri="{FF2B5EF4-FFF2-40B4-BE49-F238E27FC236}">
                <a16:creationId xmlns:a16="http://schemas.microsoft.com/office/drawing/2014/main" id="{768945BD-3B29-4645-A584-1B73BB8C698D}"/>
              </a:ext>
            </a:extLst>
          </p:cNvPr>
          <p:cNvSpPr>
            <a:spLocks noGrp="1"/>
          </p:cNvSpPr>
          <p:nvPr>
            <p:ph type="title"/>
          </p:nvPr>
        </p:nvSpPr>
        <p:spPr>
          <a:xfrm rot="16200000">
            <a:off x="-3396625" y="3694547"/>
            <a:ext cx="7429651" cy="462588"/>
          </a:xfrm>
        </p:spPr>
        <p:txBody>
          <a:bodyPr>
            <a:normAutofit/>
          </a:bodyPr>
          <a:lstStyle/>
          <a:p>
            <a:pPr algn="r"/>
            <a:r>
              <a:rPr lang="en-GB" sz="2400" b="1" dirty="0">
                <a:solidFill>
                  <a:schemeClr val="bg1"/>
                </a:solidFill>
                <a:latin typeface="Arial Nova" panose="020B0504020202020204" pitchFamily="34" charset="0"/>
              </a:rPr>
              <a:t>The Qaarsukassak Formation in detail</a:t>
            </a:r>
          </a:p>
        </p:txBody>
      </p:sp>
      <p:pic>
        <p:nvPicPr>
          <p:cNvPr id="8" name="Picture 7">
            <a:extLst>
              <a:ext uri="{FF2B5EF4-FFF2-40B4-BE49-F238E27FC236}">
                <a16:creationId xmlns:a16="http://schemas.microsoft.com/office/drawing/2014/main" id="{021009D5-5F0C-0D55-79F8-48CC496C19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00029" y="421683"/>
            <a:ext cx="2834374" cy="3710702"/>
          </a:xfrm>
          <a:prstGeom prst="rect">
            <a:avLst/>
          </a:prstGeom>
        </p:spPr>
      </p:pic>
      <p:sp>
        <p:nvSpPr>
          <p:cNvPr id="11" name="TextBox 10">
            <a:extLst>
              <a:ext uri="{FF2B5EF4-FFF2-40B4-BE49-F238E27FC236}">
                <a16:creationId xmlns:a16="http://schemas.microsoft.com/office/drawing/2014/main" id="{6527D8D7-38FB-82AB-0068-2B8751CF1BA6}"/>
              </a:ext>
            </a:extLst>
          </p:cNvPr>
          <p:cNvSpPr txBox="1"/>
          <p:nvPr/>
        </p:nvSpPr>
        <p:spPr>
          <a:xfrm rot="16200000">
            <a:off x="10523324" y="2584221"/>
            <a:ext cx="3015569" cy="246221"/>
          </a:xfrm>
          <a:prstGeom prst="rect">
            <a:avLst/>
          </a:prstGeom>
          <a:noFill/>
        </p:spPr>
        <p:txBody>
          <a:bodyPr wrap="none" rtlCol="0">
            <a:spAutoFit/>
          </a:bodyPr>
          <a:lstStyle/>
          <a:p>
            <a:r>
              <a:rPr lang="en-GB" sz="1000" i="1" dirty="0">
                <a:solidFill>
                  <a:schemeClr val="bg1"/>
                </a:solidFill>
                <a:latin typeface="Arial Nova" panose="020B0504020202020204" pitchFamily="34" charset="0"/>
              </a:rPr>
              <a:t>Figure from: Guarnieri et al., 2016, GEUS Bulletin</a:t>
            </a:r>
          </a:p>
        </p:txBody>
      </p:sp>
      <p:pic>
        <p:nvPicPr>
          <p:cNvPr id="12" name="Billede 9">
            <a:extLst>
              <a:ext uri="{FF2B5EF4-FFF2-40B4-BE49-F238E27FC236}">
                <a16:creationId xmlns:a16="http://schemas.microsoft.com/office/drawing/2014/main" id="{2095231B-B4EE-EA6E-0D4A-5090BDB8B790}"/>
              </a:ext>
            </a:extLst>
          </p:cNvPr>
          <p:cNvPicPr>
            <a:picLocks noChangeAspect="1"/>
          </p:cNvPicPr>
          <p:nvPr/>
        </p:nvPicPr>
        <p:blipFill rotWithShape="1">
          <a:blip r:embed="rId4" cstate="screen">
            <a:clrChange>
              <a:clrFrom>
                <a:srgbClr val="FFFEFC"/>
              </a:clrFrom>
              <a:clrTo>
                <a:srgbClr val="FFFEFC">
                  <a:alpha val="0"/>
                </a:srgbClr>
              </a:clrTo>
            </a:clrChange>
            <a:extLst>
              <a:ext uri="{28A0092B-C50C-407E-A947-70E740481C1C}">
                <a14:useLocalDpi xmlns:a14="http://schemas.microsoft.com/office/drawing/2010/main"/>
              </a:ext>
            </a:extLst>
          </a:blip>
          <a:srcRect/>
          <a:stretch/>
        </p:blipFill>
        <p:spPr>
          <a:xfrm>
            <a:off x="9095666" y="4297847"/>
            <a:ext cx="2839223" cy="2011937"/>
          </a:xfrm>
          <a:prstGeom prst="rect">
            <a:avLst/>
          </a:prstGeom>
          <a:solidFill>
            <a:schemeClr val="bg1"/>
          </a:solidFill>
        </p:spPr>
      </p:pic>
    </p:spTree>
    <p:extLst>
      <p:ext uri="{BB962C8B-B14F-4D97-AF65-F5344CB8AC3E}">
        <p14:creationId xmlns:p14="http://schemas.microsoft.com/office/powerpoint/2010/main" val="15459413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Bjørn\Documents\Workshops\Karrat_Foredrag\SCAN1407.jpg">
            <a:extLst>
              <a:ext uri="{FF2B5EF4-FFF2-40B4-BE49-F238E27FC236}">
                <a16:creationId xmlns:a16="http://schemas.microsoft.com/office/drawing/2014/main" id="{51661888-B4AA-B6F2-D786-3D89033E70A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468006" y="430824"/>
            <a:ext cx="4615270" cy="2562157"/>
          </a:xfrm>
          <a:prstGeom prst="rect">
            <a:avLst/>
          </a:prstGeom>
          <a:noFill/>
        </p:spPr>
      </p:pic>
      <p:sp>
        <p:nvSpPr>
          <p:cNvPr id="13" name="Rectangle 12">
            <a:extLst>
              <a:ext uri="{FF2B5EF4-FFF2-40B4-BE49-F238E27FC236}">
                <a16:creationId xmlns:a16="http://schemas.microsoft.com/office/drawing/2014/main" id="{ABDBCFF5-9BB3-7E11-EC12-586CA852D3A0}"/>
              </a:ext>
            </a:extLst>
          </p:cNvPr>
          <p:cNvSpPr/>
          <p:nvPr/>
        </p:nvSpPr>
        <p:spPr>
          <a:xfrm>
            <a:off x="685959" y="430824"/>
            <a:ext cx="6508662" cy="4216539"/>
          </a:xfrm>
          <a:prstGeom prst="rect">
            <a:avLst/>
          </a:prstGeom>
        </p:spPr>
        <p:txBody>
          <a:bodyPr wrap="square">
            <a:spAutoFit/>
          </a:bodyPr>
          <a:lstStyle/>
          <a:p>
            <a:pPr marL="285750" indent="-285750">
              <a:buFont typeface="Wingdings" panose="05000000000000000000" pitchFamily="2" charset="2"/>
              <a:buChar char="§"/>
            </a:pPr>
            <a:r>
              <a:rPr lang="en-GB" dirty="0">
                <a:solidFill>
                  <a:schemeClr val="bg1"/>
                </a:solidFill>
                <a:latin typeface="Arial Nova" panose="020B0504020202020204" pitchFamily="34" charset="0"/>
                <a:ea typeface="Calibri" panose="020F0502020204030204" pitchFamily="34" charset="0"/>
              </a:rPr>
              <a:t>Known mineralisation generally occurs within 10’s of metres of the unconformable erosional contact with the Archaean basement (</a:t>
            </a:r>
            <a:r>
              <a:rPr lang="en-GB" dirty="0" err="1">
                <a:solidFill>
                  <a:schemeClr val="bg1"/>
                </a:solidFill>
                <a:latin typeface="Arial Nova" panose="020B0504020202020204" pitchFamily="34" charset="0"/>
                <a:ea typeface="Calibri" panose="020F0502020204030204" pitchFamily="34" charset="0"/>
              </a:rPr>
              <a:t>Umanak</a:t>
            </a:r>
            <a:r>
              <a:rPr lang="en-GB" dirty="0">
                <a:solidFill>
                  <a:schemeClr val="bg1"/>
                </a:solidFill>
                <a:latin typeface="Arial Nova" panose="020B0504020202020204" pitchFamily="34" charset="0"/>
                <a:ea typeface="Calibri" panose="020F0502020204030204" pitchFamily="34" charset="0"/>
              </a:rPr>
              <a:t> gneiss). </a:t>
            </a:r>
            <a:endParaRPr lang="en-GB" sz="900" dirty="0">
              <a:solidFill>
                <a:schemeClr val="bg1"/>
              </a:solidFill>
              <a:latin typeface="Arial Nova" panose="020B0504020202020204" pitchFamily="34" charset="0"/>
              <a:ea typeface="Calibri" panose="020F0502020204030204" pitchFamily="34" charset="0"/>
            </a:endParaRPr>
          </a:p>
          <a:p>
            <a:pPr marL="285750" indent="-285750">
              <a:buFont typeface="Wingdings" panose="05000000000000000000" pitchFamily="2" charset="2"/>
              <a:buChar char="§"/>
            </a:pPr>
            <a:endParaRPr lang="en-GB" sz="800" dirty="0">
              <a:solidFill>
                <a:schemeClr val="bg1"/>
              </a:solidFill>
              <a:latin typeface="Arial Nova" panose="020B0504020202020204" pitchFamily="34" charset="0"/>
              <a:ea typeface="Calibri" panose="020F0502020204030204" pitchFamily="34" charset="0"/>
            </a:endParaRPr>
          </a:p>
          <a:p>
            <a:pPr marL="285750" indent="-285750">
              <a:buFont typeface="Wingdings" panose="05000000000000000000" pitchFamily="2" charset="2"/>
              <a:buChar char="§"/>
            </a:pPr>
            <a:r>
              <a:rPr lang="en-GB" dirty="0">
                <a:solidFill>
                  <a:schemeClr val="bg1"/>
                </a:solidFill>
                <a:latin typeface="Arial Nova" panose="020B0504020202020204" pitchFamily="34" charset="0"/>
                <a:ea typeface="Calibri" panose="020F0502020204030204" pitchFamily="34" charset="0"/>
              </a:rPr>
              <a:t>The metamorphosed/recrystallised Zn-Pb-Ag mineralisation at the Discovery Zone occurs intermittently at surface over a strike length of 9 km, is </a:t>
            </a:r>
            <a:r>
              <a:rPr lang="en-GB" dirty="0" err="1">
                <a:solidFill>
                  <a:schemeClr val="bg1"/>
                </a:solidFill>
                <a:latin typeface="Arial Nova" panose="020B0504020202020204" pitchFamily="34" charset="0"/>
                <a:ea typeface="Calibri" panose="020F0502020204030204" pitchFamily="34" charset="0"/>
              </a:rPr>
              <a:t>stratabound</a:t>
            </a:r>
            <a:r>
              <a:rPr lang="en-GB" dirty="0">
                <a:solidFill>
                  <a:schemeClr val="bg1"/>
                </a:solidFill>
                <a:latin typeface="Arial Nova" panose="020B0504020202020204" pitchFamily="34" charset="0"/>
                <a:ea typeface="Calibri" panose="020F0502020204030204" pitchFamily="34" charset="0"/>
              </a:rPr>
              <a:t> and contains massive, medium- to coarse-grained </a:t>
            </a:r>
            <a:r>
              <a:rPr lang="en-GB" b="1" dirty="0">
                <a:solidFill>
                  <a:schemeClr val="bg1"/>
                </a:solidFill>
                <a:latin typeface="Arial Nova" panose="020B0504020202020204" pitchFamily="34" charset="0"/>
                <a:ea typeface="Calibri" panose="020F0502020204030204" pitchFamily="34" charset="0"/>
              </a:rPr>
              <a:t>pyrite, pyrrhotite, “blackjack” sphalerite, galena and sulfosalts</a:t>
            </a:r>
            <a:r>
              <a:rPr lang="en-GB" dirty="0">
                <a:solidFill>
                  <a:schemeClr val="bg1"/>
                </a:solidFill>
                <a:latin typeface="Arial Nova" panose="020B0504020202020204" pitchFamily="34" charset="0"/>
                <a:ea typeface="Calibri" panose="020F0502020204030204" pitchFamily="34" charset="0"/>
              </a:rPr>
              <a:t> hosted by ferruginous horizons within the dominantly siliciclastic, uppermost unit (“Unit 5”) of the Qaarsukassak fm.</a:t>
            </a:r>
          </a:p>
          <a:p>
            <a:pPr marL="285750" indent="-285750">
              <a:buFont typeface="Wingdings" panose="05000000000000000000" pitchFamily="2" charset="2"/>
              <a:buChar char="§"/>
            </a:pPr>
            <a:endParaRPr lang="en-GB" sz="800" dirty="0">
              <a:solidFill>
                <a:schemeClr val="bg1"/>
              </a:solidFill>
              <a:latin typeface="Arial Nova" panose="020B0504020202020204" pitchFamily="34" charset="0"/>
              <a:ea typeface="Calibri" panose="020F0502020204030204" pitchFamily="34" charset="0"/>
            </a:endParaRPr>
          </a:p>
          <a:p>
            <a:pPr marL="285750" indent="-285750">
              <a:buFont typeface="Wingdings" panose="05000000000000000000" pitchFamily="2" charset="2"/>
              <a:buChar char="§"/>
            </a:pPr>
            <a:r>
              <a:rPr lang="en-GB" dirty="0">
                <a:solidFill>
                  <a:schemeClr val="bg1"/>
                </a:solidFill>
                <a:latin typeface="Arial Nova" panose="020B0504020202020204" pitchFamily="34" charset="0"/>
                <a:ea typeface="Calibri" panose="020F0502020204030204" pitchFamily="34" charset="0"/>
              </a:rPr>
              <a:t>Finely banded texture of the Zn-Pb mineralisation from the </a:t>
            </a:r>
            <a:r>
              <a:rPr lang="en-GB" dirty="0" err="1">
                <a:solidFill>
                  <a:schemeClr val="bg1"/>
                </a:solidFill>
                <a:latin typeface="Arial Nova" panose="020B0504020202020204" pitchFamily="34" charset="0"/>
                <a:ea typeface="Calibri" panose="020F0502020204030204" pitchFamily="34" charset="0"/>
              </a:rPr>
              <a:t>Kangerluarssup</a:t>
            </a:r>
            <a:r>
              <a:rPr lang="en-GB" dirty="0">
                <a:solidFill>
                  <a:schemeClr val="bg1"/>
                </a:solidFill>
                <a:latin typeface="Arial Nova" panose="020B0504020202020204" pitchFamily="34" charset="0"/>
                <a:ea typeface="Calibri" panose="020F0502020204030204" pitchFamily="34" charset="0"/>
              </a:rPr>
              <a:t> Glacier Showings (KGS; approx. 9 km south of the discovery zone) are due to deformation rather than primary textures. </a:t>
            </a:r>
            <a:endParaRPr lang="en-GB" sz="700" dirty="0">
              <a:solidFill>
                <a:schemeClr val="bg1"/>
              </a:solidFill>
              <a:latin typeface="Arial Nova" panose="020B0504020202020204" pitchFamily="34" charset="0"/>
              <a:ea typeface="Calibri" panose="020F0502020204030204" pitchFamily="34" charset="0"/>
            </a:endParaRPr>
          </a:p>
        </p:txBody>
      </p:sp>
      <p:sp>
        <p:nvSpPr>
          <p:cNvPr id="16" name="Title 1">
            <a:extLst>
              <a:ext uri="{FF2B5EF4-FFF2-40B4-BE49-F238E27FC236}">
                <a16:creationId xmlns:a16="http://schemas.microsoft.com/office/drawing/2014/main" id="{CD0D0ADA-8441-F91A-2305-296DBAE499E5}"/>
              </a:ext>
            </a:extLst>
          </p:cNvPr>
          <p:cNvSpPr txBox="1">
            <a:spLocks/>
          </p:cNvSpPr>
          <p:nvPr/>
        </p:nvSpPr>
        <p:spPr>
          <a:xfrm rot="16200000">
            <a:off x="-2865179" y="3109468"/>
            <a:ext cx="6387195" cy="46258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2400" b="1" dirty="0">
                <a:solidFill>
                  <a:schemeClr val="bg1"/>
                </a:solidFill>
                <a:latin typeface="Arial Nova" panose="020B0504020202020204" pitchFamily="34" charset="0"/>
              </a:rPr>
              <a:t>Mineralisation at the Discovery Zone</a:t>
            </a:r>
          </a:p>
        </p:txBody>
      </p:sp>
      <p:sp>
        <p:nvSpPr>
          <p:cNvPr id="21" name="TextBox 20">
            <a:extLst>
              <a:ext uri="{FF2B5EF4-FFF2-40B4-BE49-F238E27FC236}">
                <a16:creationId xmlns:a16="http://schemas.microsoft.com/office/drawing/2014/main" id="{4893CDCD-3F55-8C0A-4BD6-5B9D783543CF}"/>
              </a:ext>
            </a:extLst>
          </p:cNvPr>
          <p:cNvSpPr txBox="1"/>
          <p:nvPr/>
        </p:nvSpPr>
        <p:spPr>
          <a:xfrm>
            <a:off x="7507572" y="6150177"/>
            <a:ext cx="4536137" cy="276999"/>
          </a:xfrm>
          <a:prstGeom prst="rect">
            <a:avLst/>
          </a:prstGeom>
          <a:noFill/>
        </p:spPr>
        <p:txBody>
          <a:bodyPr wrap="square" rtlCol="0">
            <a:spAutoFit/>
          </a:bodyPr>
          <a:lstStyle/>
          <a:p>
            <a:pPr algn="ctr"/>
            <a:r>
              <a:rPr lang="en-GB" sz="1200" dirty="0">
                <a:solidFill>
                  <a:schemeClr val="bg1"/>
                </a:solidFill>
                <a:latin typeface="Arial Nova" panose="020B0504020202020204" pitchFamily="34" charset="0"/>
              </a:rPr>
              <a:t>Gossanous ‘Discovery Zone’ at Kangerluarsuk</a:t>
            </a:r>
          </a:p>
        </p:txBody>
      </p:sp>
      <p:pic>
        <p:nvPicPr>
          <p:cNvPr id="27" name="Picture 26">
            <a:extLst>
              <a:ext uri="{FF2B5EF4-FFF2-40B4-BE49-F238E27FC236}">
                <a16:creationId xmlns:a16="http://schemas.microsoft.com/office/drawing/2014/main" id="{DF2C9DAB-FD67-08D1-ACDD-391308099188}"/>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8006" y="3176996"/>
            <a:ext cx="4615270" cy="2933658"/>
          </a:xfrm>
          <a:prstGeom prst="rect">
            <a:avLst/>
          </a:prstGeom>
          <a:noFill/>
          <a:ln>
            <a:noFill/>
          </a:ln>
        </p:spPr>
      </p:pic>
    </p:spTree>
    <p:extLst>
      <p:ext uri="{BB962C8B-B14F-4D97-AF65-F5344CB8AC3E}">
        <p14:creationId xmlns:p14="http://schemas.microsoft.com/office/powerpoint/2010/main" val="37181252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Bjørn\Documents\Workshops\Karrat_Foredrag\SCAN1407.jpg">
            <a:extLst>
              <a:ext uri="{FF2B5EF4-FFF2-40B4-BE49-F238E27FC236}">
                <a16:creationId xmlns:a16="http://schemas.microsoft.com/office/drawing/2014/main" id="{51661888-B4AA-B6F2-D786-3D89033E70A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468006" y="430824"/>
            <a:ext cx="4615270" cy="2562157"/>
          </a:xfrm>
          <a:prstGeom prst="rect">
            <a:avLst/>
          </a:prstGeom>
          <a:noFill/>
        </p:spPr>
      </p:pic>
      <p:sp>
        <p:nvSpPr>
          <p:cNvPr id="13" name="Rectangle 12">
            <a:extLst>
              <a:ext uri="{FF2B5EF4-FFF2-40B4-BE49-F238E27FC236}">
                <a16:creationId xmlns:a16="http://schemas.microsoft.com/office/drawing/2014/main" id="{ABDBCFF5-9BB3-7E11-EC12-586CA852D3A0}"/>
              </a:ext>
            </a:extLst>
          </p:cNvPr>
          <p:cNvSpPr/>
          <p:nvPr/>
        </p:nvSpPr>
        <p:spPr>
          <a:xfrm>
            <a:off x="655813" y="135861"/>
            <a:ext cx="6538807" cy="4985980"/>
          </a:xfrm>
          <a:prstGeom prst="rect">
            <a:avLst/>
          </a:prstGeom>
        </p:spPr>
        <p:txBody>
          <a:bodyPr wrap="square">
            <a:spAutoFit/>
          </a:bodyPr>
          <a:lstStyle/>
          <a:p>
            <a:pPr marL="285750" indent="-285750">
              <a:buFont typeface="Wingdings" panose="05000000000000000000" pitchFamily="2" charset="2"/>
              <a:buChar char="§"/>
            </a:pPr>
            <a:endParaRPr lang="en-GB" sz="800" dirty="0">
              <a:solidFill>
                <a:schemeClr val="bg1"/>
              </a:solidFill>
              <a:latin typeface="Arial Nova" panose="020B0504020202020204" pitchFamily="34" charset="0"/>
              <a:ea typeface="Calibri" panose="020F0502020204030204" pitchFamily="34" charset="0"/>
            </a:endParaRPr>
          </a:p>
          <a:p>
            <a:pPr marL="285750" indent="-285750">
              <a:buFont typeface="Wingdings" panose="05000000000000000000" pitchFamily="2" charset="2"/>
              <a:buChar char="§"/>
            </a:pPr>
            <a:r>
              <a:rPr lang="en-GB" dirty="0">
                <a:solidFill>
                  <a:schemeClr val="bg1"/>
                </a:solidFill>
                <a:latin typeface="Arial Nova" panose="020B0504020202020204" pitchFamily="34" charset="0"/>
                <a:ea typeface="Calibri" panose="020F0502020204030204" pitchFamily="34" charset="0"/>
              </a:rPr>
              <a:t>Discovery Zone and KGS showings considered by Bluejay to be the distal expressions of a large buried base metal deposit(s).</a:t>
            </a:r>
          </a:p>
          <a:p>
            <a:pPr marL="285750" indent="-285750">
              <a:buFont typeface="Wingdings" panose="05000000000000000000" pitchFamily="2" charset="2"/>
              <a:buChar char="§"/>
            </a:pPr>
            <a:endParaRPr lang="en-GB" sz="800" dirty="0">
              <a:solidFill>
                <a:schemeClr val="bg1"/>
              </a:solidFill>
              <a:latin typeface="Arial Nova" panose="020B0504020202020204" pitchFamily="34" charset="0"/>
              <a:ea typeface="Calibri" panose="020F0502020204030204" pitchFamily="34" charset="0"/>
            </a:endParaRPr>
          </a:p>
          <a:p>
            <a:pPr marL="285750" indent="-285750">
              <a:buFont typeface="Wingdings" panose="05000000000000000000" pitchFamily="2" charset="2"/>
              <a:buChar char="§"/>
            </a:pPr>
            <a:r>
              <a:rPr lang="en-GB" dirty="0">
                <a:solidFill>
                  <a:schemeClr val="bg1"/>
                </a:solidFill>
                <a:latin typeface="Arial Nova" panose="020B0504020202020204" pitchFamily="34" charset="0"/>
                <a:ea typeface="Calibri" panose="020F0502020204030204" pitchFamily="34" charset="0"/>
              </a:rPr>
              <a:t>An exhalative sediment-hosted massive sulphide (SEDEX) model has been suggested as the most likely deposit model for Kangerluarsuk (e.g., </a:t>
            </a:r>
            <a:r>
              <a:rPr lang="en-GB" dirty="0">
                <a:solidFill>
                  <a:srgbClr val="FFC000"/>
                </a:solidFill>
                <a:latin typeface="Arial Nova" panose="020B050402020202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Partin et al., 2021</a:t>
            </a:r>
            <a:r>
              <a:rPr lang="en-GB" dirty="0">
                <a:solidFill>
                  <a:schemeClr val="bg1"/>
                </a:solidFill>
                <a:latin typeface="Arial Nova" panose="020B0504020202020204" pitchFamily="34" charset="0"/>
                <a:ea typeface="Calibri" panose="020F0502020204030204" pitchFamily="34" charset="0"/>
              </a:rPr>
              <a:t>), which has been structurally modified and metamorphosed. However, based on the correlation with the Mârmorilik fm. (including the presence of </a:t>
            </a:r>
            <a:r>
              <a:rPr lang="en-GB" dirty="0" err="1">
                <a:solidFill>
                  <a:schemeClr val="bg1"/>
                </a:solidFill>
                <a:latin typeface="Arial Nova" panose="020B0504020202020204" pitchFamily="34" charset="0"/>
                <a:ea typeface="Calibri" panose="020F0502020204030204" pitchFamily="34" charset="0"/>
              </a:rPr>
              <a:t>calcitic</a:t>
            </a:r>
            <a:r>
              <a:rPr lang="en-GB" dirty="0">
                <a:solidFill>
                  <a:schemeClr val="bg1"/>
                </a:solidFill>
                <a:latin typeface="Arial Nova" panose="020B0504020202020204" pitchFamily="34" charset="0"/>
                <a:ea typeface="Calibri" panose="020F0502020204030204" pitchFamily="34" charset="0"/>
              </a:rPr>
              <a:t> </a:t>
            </a:r>
            <a:r>
              <a:rPr lang="en-GB" dirty="0" err="1">
                <a:solidFill>
                  <a:schemeClr val="bg1"/>
                </a:solidFill>
                <a:latin typeface="Arial Nova" panose="020B0504020202020204" pitchFamily="34" charset="0"/>
                <a:ea typeface="Calibri" panose="020F0502020204030204" pitchFamily="34" charset="0"/>
              </a:rPr>
              <a:t>metacarbonates</a:t>
            </a:r>
            <a:r>
              <a:rPr lang="en-GB" dirty="0">
                <a:solidFill>
                  <a:schemeClr val="bg1"/>
                </a:solidFill>
                <a:latin typeface="Arial Nova" panose="020B0504020202020204" pitchFamily="34" charset="0"/>
                <a:ea typeface="Calibri" panose="020F0502020204030204" pitchFamily="34" charset="0"/>
              </a:rPr>
              <a:t> in the Qaarsukassak fm.) and some characteristics atypical of SEDEX deposits, an MVT model has also been proposed (e.g., </a:t>
            </a:r>
            <a:r>
              <a:rPr lang="en-GB" dirty="0" err="1">
                <a:solidFill>
                  <a:schemeClr val="bg1"/>
                </a:solidFill>
                <a:latin typeface="Arial Nova" panose="020B0504020202020204" pitchFamily="34" charset="0"/>
                <a:ea typeface="Calibri" panose="020F0502020204030204" pitchFamily="34" charset="0"/>
              </a:rPr>
              <a:t>Dr.</a:t>
            </a:r>
            <a:r>
              <a:rPr lang="en-GB" dirty="0">
                <a:solidFill>
                  <a:schemeClr val="bg1"/>
                </a:solidFill>
                <a:latin typeface="Arial Nova" panose="020B0504020202020204" pitchFamily="34" charset="0"/>
                <a:ea typeface="Calibri" panose="020F0502020204030204" pitchFamily="34" charset="0"/>
              </a:rPr>
              <a:t> Diogo Rosa, Pers. Comm.).</a:t>
            </a:r>
          </a:p>
          <a:p>
            <a:pPr marL="285750" indent="-285750">
              <a:buFont typeface="Wingdings" panose="05000000000000000000" pitchFamily="2" charset="2"/>
              <a:buChar char="§"/>
            </a:pPr>
            <a:endParaRPr lang="en-GB" sz="800" dirty="0">
              <a:solidFill>
                <a:schemeClr val="bg1"/>
              </a:solidFill>
              <a:latin typeface="Arial Nova" panose="020B0504020202020204" pitchFamily="34" charset="0"/>
              <a:ea typeface="Calibri" panose="020F0502020204030204" pitchFamily="34" charset="0"/>
            </a:endParaRPr>
          </a:p>
          <a:p>
            <a:endParaRPr lang="en-GB" sz="800" dirty="0">
              <a:solidFill>
                <a:schemeClr val="bg1"/>
              </a:solidFill>
              <a:latin typeface="Arial Nova" panose="020B0504020202020204" pitchFamily="34" charset="0"/>
              <a:ea typeface="Calibri" panose="020F0502020204030204" pitchFamily="34" charset="0"/>
            </a:endParaRPr>
          </a:p>
          <a:p>
            <a:pPr marL="285750" indent="-285750">
              <a:buFont typeface="Wingdings" panose="05000000000000000000" pitchFamily="2" charset="2"/>
              <a:buChar char="§"/>
            </a:pPr>
            <a:r>
              <a:rPr lang="en-GB" dirty="0">
                <a:solidFill>
                  <a:schemeClr val="bg1"/>
                </a:solidFill>
                <a:latin typeface="Arial Nova" panose="020B0504020202020204" pitchFamily="34" charset="0"/>
                <a:ea typeface="Calibri" panose="020F0502020204030204" pitchFamily="34" charset="0"/>
              </a:rPr>
              <a:t>Recent regional mapping by GEUS demonstrates the potential for Qaarsukassak fm. hosted Zn-Pb mineralisation throughout the Karrat Basin.</a:t>
            </a:r>
          </a:p>
          <a:p>
            <a:pPr marL="285750" indent="-285750">
              <a:buFont typeface="Wingdings" panose="05000000000000000000" pitchFamily="2" charset="2"/>
              <a:buChar char="§"/>
            </a:pPr>
            <a:endParaRPr lang="en-GB" sz="1100" dirty="0">
              <a:solidFill>
                <a:schemeClr val="bg1"/>
              </a:solidFill>
              <a:latin typeface="Arial Nova" panose="020B0504020202020204" pitchFamily="34" charset="0"/>
              <a:ea typeface="Calibri" panose="020F0502020204030204" pitchFamily="34" charset="0"/>
            </a:endParaRPr>
          </a:p>
          <a:p>
            <a:pPr marL="285750" indent="-285750">
              <a:buFont typeface="Wingdings" panose="05000000000000000000" pitchFamily="2" charset="2"/>
              <a:buChar char="§"/>
            </a:pPr>
            <a:endParaRPr lang="en-GB" sz="500" dirty="0">
              <a:solidFill>
                <a:schemeClr val="bg1"/>
              </a:solidFill>
              <a:latin typeface="Arial Nova" panose="020B0504020202020204" pitchFamily="34" charset="0"/>
              <a:ea typeface="Calibri" panose="020F0502020204030204" pitchFamily="34" charset="0"/>
            </a:endParaRPr>
          </a:p>
        </p:txBody>
      </p:sp>
      <p:sp>
        <p:nvSpPr>
          <p:cNvPr id="16" name="Title 1">
            <a:extLst>
              <a:ext uri="{FF2B5EF4-FFF2-40B4-BE49-F238E27FC236}">
                <a16:creationId xmlns:a16="http://schemas.microsoft.com/office/drawing/2014/main" id="{CD0D0ADA-8441-F91A-2305-296DBAE499E5}"/>
              </a:ext>
            </a:extLst>
          </p:cNvPr>
          <p:cNvSpPr txBox="1">
            <a:spLocks/>
          </p:cNvSpPr>
          <p:nvPr/>
        </p:nvSpPr>
        <p:spPr>
          <a:xfrm rot="16200000">
            <a:off x="-2865179" y="3109468"/>
            <a:ext cx="6387195" cy="46258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2400" b="1" dirty="0">
                <a:solidFill>
                  <a:schemeClr val="bg1"/>
                </a:solidFill>
                <a:latin typeface="Arial Nova" panose="020B0504020202020204" pitchFamily="34" charset="0"/>
              </a:rPr>
              <a:t>Mineralisation at the Discovery Zone</a:t>
            </a:r>
          </a:p>
        </p:txBody>
      </p:sp>
      <p:sp>
        <p:nvSpPr>
          <p:cNvPr id="21" name="TextBox 20">
            <a:extLst>
              <a:ext uri="{FF2B5EF4-FFF2-40B4-BE49-F238E27FC236}">
                <a16:creationId xmlns:a16="http://schemas.microsoft.com/office/drawing/2014/main" id="{4893CDCD-3F55-8C0A-4BD6-5B9D783543CF}"/>
              </a:ext>
            </a:extLst>
          </p:cNvPr>
          <p:cNvSpPr txBox="1"/>
          <p:nvPr/>
        </p:nvSpPr>
        <p:spPr>
          <a:xfrm>
            <a:off x="7507572" y="6150177"/>
            <a:ext cx="4536137" cy="276999"/>
          </a:xfrm>
          <a:prstGeom prst="rect">
            <a:avLst/>
          </a:prstGeom>
          <a:noFill/>
        </p:spPr>
        <p:txBody>
          <a:bodyPr wrap="square" rtlCol="0">
            <a:spAutoFit/>
          </a:bodyPr>
          <a:lstStyle/>
          <a:p>
            <a:pPr algn="ctr"/>
            <a:r>
              <a:rPr lang="en-GB" sz="1200" dirty="0">
                <a:solidFill>
                  <a:schemeClr val="bg1"/>
                </a:solidFill>
                <a:latin typeface="Arial Nova" panose="020B0504020202020204" pitchFamily="34" charset="0"/>
              </a:rPr>
              <a:t>Gossanous ‘Discovery Zone’ at Kangerluarsuk</a:t>
            </a:r>
          </a:p>
        </p:txBody>
      </p:sp>
      <p:pic>
        <p:nvPicPr>
          <p:cNvPr id="27" name="Picture 26">
            <a:extLst>
              <a:ext uri="{FF2B5EF4-FFF2-40B4-BE49-F238E27FC236}">
                <a16:creationId xmlns:a16="http://schemas.microsoft.com/office/drawing/2014/main" id="{DF2C9DAB-FD67-08D1-ACDD-391308099188}"/>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68006" y="3176996"/>
            <a:ext cx="4615270" cy="2933658"/>
          </a:xfrm>
          <a:prstGeom prst="rect">
            <a:avLst/>
          </a:prstGeom>
          <a:noFill/>
          <a:ln>
            <a:noFill/>
          </a:ln>
        </p:spPr>
      </p:pic>
    </p:spTree>
    <p:extLst>
      <p:ext uri="{BB962C8B-B14F-4D97-AF65-F5344CB8AC3E}">
        <p14:creationId xmlns:p14="http://schemas.microsoft.com/office/powerpoint/2010/main" val="17797659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269DC76-662A-4841-AA94-03EF44270046}"/>
              </a:ext>
            </a:extLst>
          </p:cNvPr>
          <p:cNvSpPr txBox="1"/>
          <p:nvPr/>
        </p:nvSpPr>
        <p:spPr>
          <a:xfrm rot="16200000">
            <a:off x="-1824220" y="2033834"/>
            <a:ext cx="4749442" cy="830997"/>
          </a:xfrm>
          <a:prstGeom prst="rect">
            <a:avLst/>
          </a:prstGeom>
          <a:noFill/>
        </p:spPr>
        <p:txBody>
          <a:bodyPr wrap="none" rtlCol="0">
            <a:spAutoFit/>
          </a:bodyPr>
          <a:lstStyle/>
          <a:p>
            <a:pPr algn="r"/>
            <a:r>
              <a:rPr lang="en-GB" sz="2400" b="1" dirty="0">
                <a:solidFill>
                  <a:schemeClr val="bg1"/>
                </a:solidFill>
                <a:latin typeface="Arial Nova" panose="020B0504020202020204" pitchFamily="34" charset="0"/>
              </a:rPr>
              <a:t>Example of Qaarsukassak fm.</a:t>
            </a:r>
          </a:p>
          <a:p>
            <a:pPr algn="r"/>
            <a:r>
              <a:rPr lang="en-GB" sz="2400" b="1" dirty="0">
                <a:solidFill>
                  <a:schemeClr val="bg1"/>
                </a:solidFill>
                <a:latin typeface="Arial Nova" panose="020B0504020202020204" pitchFamily="34" charset="0"/>
              </a:rPr>
              <a:t>deposited on paleo-topography</a:t>
            </a:r>
          </a:p>
        </p:txBody>
      </p:sp>
      <p:pic>
        <p:nvPicPr>
          <p:cNvPr id="2" name="Picture 1">
            <a:extLst>
              <a:ext uri="{FF2B5EF4-FFF2-40B4-BE49-F238E27FC236}">
                <a16:creationId xmlns:a16="http://schemas.microsoft.com/office/drawing/2014/main" id="{5D030F1B-AEE1-4361-B121-718B5BD96229}"/>
              </a:ext>
            </a:extLst>
          </p:cNvPr>
          <p:cNvPicPr>
            <a:picLocks noChangeAspect="1"/>
          </p:cNvPicPr>
          <p:nvPr/>
        </p:nvPicPr>
        <p:blipFill>
          <a:blip r:embed="rId3"/>
          <a:stretch>
            <a:fillRect/>
          </a:stretch>
        </p:blipFill>
        <p:spPr>
          <a:xfrm>
            <a:off x="2252983" y="85869"/>
            <a:ext cx="9617809" cy="6288805"/>
          </a:xfrm>
          <a:prstGeom prst="rect">
            <a:avLst/>
          </a:prstGeom>
        </p:spPr>
      </p:pic>
      <p:pic>
        <p:nvPicPr>
          <p:cNvPr id="10" name="Picture 9">
            <a:extLst>
              <a:ext uri="{FF2B5EF4-FFF2-40B4-BE49-F238E27FC236}">
                <a16:creationId xmlns:a16="http://schemas.microsoft.com/office/drawing/2014/main" id="{EDECFD06-8469-475C-888B-5215C83FC4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94994" y="3724439"/>
            <a:ext cx="2680617" cy="3037232"/>
          </a:xfrm>
          <a:prstGeom prst="rect">
            <a:avLst/>
          </a:prstGeom>
          <a:effectLst/>
        </p:spPr>
      </p:pic>
      <p:pic>
        <p:nvPicPr>
          <p:cNvPr id="11" name="Picture 10">
            <a:extLst>
              <a:ext uri="{FF2B5EF4-FFF2-40B4-BE49-F238E27FC236}">
                <a16:creationId xmlns:a16="http://schemas.microsoft.com/office/drawing/2014/main" id="{C4A9BED3-A837-4507-B8C0-2070CC5E0EAB}"/>
              </a:ext>
            </a:extLst>
          </p:cNvPr>
          <p:cNvPicPr>
            <a:picLocks noChangeAspect="1"/>
          </p:cNvPicPr>
          <p:nvPr/>
        </p:nvPicPr>
        <p:blipFill>
          <a:blip r:embed="rId5"/>
          <a:stretch>
            <a:fillRect/>
          </a:stretch>
        </p:blipFill>
        <p:spPr>
          <a:xfrm>
            <a:off x="4075611" y="4900787"/>
            <a:ext cx="6629400" cy="1860884"/>
          </a:xfrm>
          <a:prstGeom prst="rect">
            <a:avLst/>
          </a:prstGeom>
          <a:effectLst/>
        </p:spPr>
      </p:pic>
      <p:pic>
        <p:nvPicPr>
          <p:cNvPr id="3" name="Imagen 3">
            <a:extLst>
              <a:ext uri="{FF2B5EF4-FFF2-40B4-BE49-F238E27FC236}">
                <a16:creationId xmlns:a16="http://schemas.microsoft.com/office/drawing/2014/main" id="{2EA629B7-5FE9-0847-40C5-F4678DBDF89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453939" y="5551065"/>
            <a:ext cx="1771094" cy="693554"/>
          </a:xfrm>
          <a:prstGeom prst="rect">
            <a:avLst/>
          </a:prstGeom>
        </p:spPr>
      </p:pic>
      <p:sp>
        <p:nvSpPr>
          <p:cNvPr id="4" name="TextBox 3">
            <a:extLst>
              <a:ext uri="{FF2B5EF4-FFF2-40B4-BE49-F238E27FC236}">
                <a16:creationId xmlns:a16="http://schemas.microsoft.com/office/drawing/2014/main" id="{615215BC-E34C-5D3C-0EB9-FF0F8C385525}"/>
              </a:ext>
            </a:extLst>
          </p:cNvPr>
          <p:cNvSpPr txBox="1"/>
          <p:nvPr/>
        </p:nvSpPr>
        <p:spPr>
          <a:xfrm rot="16200000">
            <a:off x="9438650" y="3804827"/>
            <a:ext cx="5075428" cy="261610"/>
          </a:xfrm>
          <a:prstGeom prst="rect">
            <a:avLst/>
          </a:prstGeom>
          <a:noFill/>
        </p:spPr>
        <p:txBody>
          <a:bodyPr wrap="none" rtlCol="0">
            <a:spAutoFit/>
          </a:bodyPr>
          <a:lstStyle/>
          <a:p>
            <a:r>
              <a:rPr lang="en-GB" sz="1100" i="1" dirty="0">
                <a:solidFill>
                  <a:schemeClr val="bg1"/>
                </a:solidFill>
                <a:latin typeface="Arial Nova" panose="020B0504020202020204" pitchFamily="34" charset="0"/>
              </a:rPr>
              <a:t>Figures from: Guarnieri, 2018, unpublished GEUS report for Bluejay Mining plc</a:t>
            </a:r>
          </a:p>
        </p:txBody>
      </p:sp>
    </p:spTree>
    <p:extLst>
      <p:ext uri="{BB962C8B-B14F-4D97-AF65-F5344CB8AC3E}">
        <p14:creationId xmlns:p14="http://schemas.microsoft.com/office/powerpoint/2010/main" val="5381955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00E07D-E65C-FC22-985F-D84592B1CBF6}"/>
              </a:ext>
            </a:extLst>
          </p:cNvPr>
          <p:cNvSpPr/>
          <p:nvPr/>
        </p:nvSpPr>
        <p:spPr>
          <a:xfrm>
            <a:off x="5336275" y="2720187"/>
            <a:ext cx="6539202" cy="3935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D0DCB4B4-603F-E2EF-CEA9-7C4BFC6ABAE3}"/>
              </a:ext>
            </a:extLst>
          </p:cNvPr>
          <p:cNvSpPr txBox="1"/>
          <p:nvPr/>
        </p:nvSpPr>
        <p:spPr>
          <a:xfrm>
            <a:off x="246185" y="202440"/>
            <a:ext cx="8124092" cy="461665"/>
          </a:xfrm>
          <a:prstGeom prst="rect">
            <a:avLst/>
          </a:prstGeom>
          <a:noFill/>
        </p:spPr>
        <p:txBody>
          <a:bodyPr wrap="square" rtlCol="0">
            <a:spAutoFit/>
          </a:bodyPr>
          <a:lstStyle/>
          <a:p>
            <a:r>
              <a:rPr lang="en-GB" sz="2400" b="1" dirty="0">
                <a:solidFill>
                  <a:schemeClr val="bg1"/>
                </a:solidFill>
                <a:latin typeface="Arial Nova" panose="020B0504020202020204" pitchFamily="34" charset="0"/>
              </a:rPr>
              <a:t>Detailed geological &amp; structural mapping completed</a:t>
            </a:r>
          </a:p>
        </p:txBody>
      </p:sp>
      <p:pic>
        <p:nvPicPr>
          <p:cNvPr id="5" name="Picture 4">
            <a:extLst>
              <a:ext uri="{FF2B5EF4-FFF2-40B4-BE49-F238E27FC236}">
                <a16:creationId xmlns:a16="http://schemas.microsoft.com/office/drawing/2014/main" id="{7D4CD1BD-51AD-7A55-40BF-3EE0C86886B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68027" y="100296"/>
            <a:ext cx="6607450" cy="6555264"/>
          </a:xfrm>
          <a:prstGeom prst="rect">
            <a:avLst/>
          </a:prstGeom>
        </p:spPr>
      </p:pic>
      <p:sp>
        <p:nvSpPr>
          <p:cNvPr id="7" name="Tekstfelt 2">
            <a:extLst>
              <a:ext uri="{FF2B5EF4-FFF2-40B4-BE49-F238E27FC236}">
                <a16:creationId xmlns:a16="http://schemas.microsoft.com/office/drawing/2014/main" id="{93485FA9-F59A-0322-7979-91CA19F46EC4}"/>
              </a:ext>
            </a:extLst>
          </p:cNvPr>
          <p:cNvSpPr txBox="1"/>
          <p:nvPr/>
        </p:nvSpPr>
        <p:spPr>
          <a:xfrm rot="16200000">
            <a:off x="8540898" y="3077290"/>
            <a:ext cx="6910315" cy="246221"/>
          </a:xfrm>
          <a:prstGeom prst="rect">
            <a:avLst/>
          </a:prstGeom>
          <a:noFill/>
        </p:spPr>
        <p:txBody>
          <a:bodyPr wrap="square" rtlCol="0">
            <a:spAutoFit/>
          </a:bodyPr>
          <a:lstStyle/>
          <a:p>
            <a:r>
              <a:rPr lang="en-GB" sz="1000" kern="0" dirty="0">
                <a:solidFill>
                  <a:schemeClr val="bg1"/>
                </a:solidFill>
                <a:latin typeface="Arial Nova" panose="020B0504020202020204" pitchFamily="34" charset="0"/>
              </a:rPr>
              <a:t>Mapping by Dr Jeroen van Gool and Prof John Grocott, 2013 (for Avannaa Resources)</a:t>
            </a:r>
            <a:endParaRPr lang="en-GB" sz="1000" dirty="0">
              <a:solidFill>
                <a:schemeClr val="bg1"/>
              </a:solidFill>
              <a:latin typeface="Arial Nova" panose="020B0504020202020204" pitchFamily="34" charset="0"/>
            </a:endParaRPr>
          </a:p>
        </p:txBody>
      </p:sp>
      <p:sp>
        <p:nvSpPr>
          <p:cNvPr id="8" name="Text Placeholder 2">
            <a:extLst>
              <a:ext uri="{FF2B5EF4-FFF2-40B4-BE49-F238E27FC236}">
                <a16:creationId xmlns:a16="http://schemas.microsoft.com/office/drawing/2014/main" id="{20DDC281-01FC-5247-3E19-0C82FD5DB824}"/>
              </a:ext>
            </a:extLst>
          </p:cNvPr>
          <p:cNvSpPr txBox="1">
            <a:spLocks/>
          </p:cNvSpPr>
          <p:nvPr/>
        </p:nvSpPr>
        <p:spPr>
          <a:xfrm>
            <a:off x="246184" y="740243"/>
            <a:ext cx="7587761" cy="58391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20000"/>
              </a:lnSpc>
              <a:buFont typeface="Wingdings" panose="05000000000000000000" pitchFamily="2" charset="2"/>
              <a:buChar char="§"/>
            </a:pPr>
            <a:r>
              <a:rPr lang="en-GB" sz="1400" dirty="0">
                <a:solidFill>
                  <a:schemeClr val="bg1"/>
                </a:solidFill>
                <a:latin typeface="Arial Nova" panose="020B0504020202020204" pitchFamily="34" charset="0"/>
              </a:rPr>
              <a:t>Recognised as a lower-strain and low-metamorphic grade zone (greenschist facies) within the </a:t>
            </a:r>
            <a:r>
              <a:rPr lang="en-GB" sz="1400" dirty="0" err="1">
                <a:solidFill>
                  <a:schemeClr val="bg1"/>
                </a:solidFill>
                <a:latin typeface="Arial Nova" panose="020B0504020202020204" pitchFamily="34" charset="0"/>
              </a:rPr>
              <a:t>Rinkian</a:t>
            </a:r>
            <a:r>
              <a:rPr lang="en-GB" sz="1400" dirty="0">
                <a:solidFill>
                  <a:schemeClr val="bg1"/>
                </a:solidFill>
                <a:latin typeface="Arial Nova" panose="020B0504020202020204" pitchFamily="34" charset="0"/>
              </a:rPr>
              <a:t> Orogen, which is otherwise generally intensely folded and thrusted. </a:t>
            </a:r>
          </a:p>
        </p:txBody>
      </p:sp>
      <p:sp>
        <p:nvSpPr>
          <p:cNvPr id="10" name="Text Placeholder 2">
            <a:extLst>
              <a:ext uri="{FF2B5EF4-FFF2-40B4-BE49-F238E27FC236}">
                <a16:creationId xmlns:a16="http://schemas.microsoft.com/office/drawing/2014/main" id="{798BE83F-CC1D-1100-323B-C517A92320F5}"/>
              </a:ext>
            </a:extLst>
          </p:cNvPr>
          <p:cNvSpPr txBox="1">
            <a:spLocks/>
          </p:cNvSpPr>
          <p:nvPr/>
        </p:nvSpPr>
        <p:spPr>
          <a:xfrm>
            <a:off x="246184" y="1447070"/>
            <a:ext cx="5574324" cy="58391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20000"/>
              </a:lnSpc>
              <a:buFont typeface="Wingdings" panose="05000000000000000000" pitchFamily="2" charset="2"/>
              <a:buChar char="§"/>
            </a:pPr>
            <a:r>
              <a:rPr lang="en-GB" sz="1400" dirty="0">
                <a:solidFill>
                  <a:schemeClr val="bg1"/>
                </a:solidFill>
                <a:latin typeface="Arial Nova" panose="020B0504020202020204" pitchFamily="34" charset="0"/>
              </a:rPr>
              <a:t>The (allochthonous) </a:t>
            </a:r>
            <a:r>
              <a:rPr lang="en-GB" sz="1400" dirty="0" err="1">
                <a:solidFill>
                  <a:schemeClr val="bg1"/>
                </a:solidFill>
                <a:latin typeface="Arial Nova" panose="020B0504020202020204" pitchFamily="34" charset="0"/>
              </a:rPr>
              <a:t>Nûkavsak</a:t>
            </a:r>
            <a:r>
              <a:rPr lang="en-GB" sz="1400" dirty="0">
                <a:solidFill>
                  <a:schemeClr val="bg1"/>
                </a:solidFill>
                <a:latin typeface="Arial Nova" panose="020B0504020202020204" pitchFamily="34" charset="0"/>
              </a:rPr>
              <a:t> fm. forms a thick sedimentary pile overlying the Zn-Pb-Ag ± Cu mineralised </a:t>
            </a:r>
            <a:r>
              <a:rPr lang="en-GB" sz="1400" dirty="0">
                <a:solidFill>
                  <a:schemeClr val="bg1"/>
                </a:solidFill>
                <a:latin typeface="Arial Nova" panose="020B0504020202020204" pitchFamily="34" charset="0"/>
                <a:ea typeface="Calibri" panose="020F0502020204030204" pitchFamily="34" charset="0"/>
              </a:rPr>
              <a:t>Qaarsukassak fm., indicating a potential for a buried deposit(s) beneath the </a:t>
            </a:r>
            <a:r>
              <a:rPr lang="en-GB" sz="1400" dirty="0" err="1">
                <a:solidFill>
                  <a:schemeClr val="bg1"/>
                </a:solidFill>
                <a:latin typeface="Arial Nova" panose="020B0504020202020204" pitchFamily="34" charset="0"/>
              </a:rPr>
              <a:t>Nûkavsak</a:t>
            </a:r>
            <a:r>
              <a:rPr lang="en-GB" sz="1400" dirty="0">
                <a:solidFill>
                  <a:schemeClr val="bg1"/>
                </a:solidFill>
                <a:latin typeface="Arial Nova" panose="020B0504020202020204" pitchFamily="34" charset="0"/>
              </a:rPr>
              <a:t> fm. throughout Bluejay’s licence area.</a:t>
            </a:r>
          </a:p>
          <a:p>
            <a:pPr marL="285750" indent="-285750">
              <a:buFont typeface="Wingdings" panose="05000000000000000000" pitchFamily="2" charset="2"/>
              <a:buChar char="§"/>
            </a:pPr>
            <a:endParaRPr lang="en-GB" sz="1400" dirty="0">
              <a:solidFill>
                <a:schemeClr val="bg1"/>
              </a:solidFill>
              <a:latin typeface="Arial Nova" panose="020B0504020202020204" pitchFamily="34" charset="0"/>
            </a:endParaRPr>
          </a:p>
          <a:p>
            <a:pPr marL="285750" indent="-285750" algn="just">
              <a:buFont typeface="Wingdings" panose="05000000000000000000" pitchFamily="2" charset="2"/>
              <a:buChar char="§"/>
            </a:pPr>
            <a:endParaRPr lang="en-GB" sz="1400" b="1" dirty="0">
              <a:solidFill>
                <a:schemeClr val="bg1"/>
              </a:solidFill>
              <a:latin typeface="Arial Nova" panose="020B0504020202020204" pitchFamily="34" charset="0"/>
            </a:endParaRPr>
          </a:p>
          <a:p>
            <a:pPr algn="just"/>
            <a:endParaRPr lang="en-GB" sz="1400" dirty="0">
              <a:solidFill>
                <a:schemeClr val="bg1"/>
              </a:solidFill>
              <a:latin typeface="Arial Nova" panose="020B0504020202020204" pitchFamily="34" charset="0"/>
            </a:endParaRPr>
          </a:p>
        </p:txBody>
      </p:sp>
      <p:sp>
        <p:nvSpPr>
          <p:cNvPr id="11" name="Text Placeholder 2">
            <a:extLst>
              <a:ext uri="{FF2B5EF4-FFF2-40B4-BE49-F238E27FC236}">
                <a16:creationId xmlns:a16="http://schemas.microsoft.com/office/drawing/2014/main" id="{1A2E1912-82B7-34F5-3100-54C594F871D5}"/>
              </a:ext>
            </a:extLst>
          </p:cNvPr>
          <p:cNvSpPr txBox="1">
            <a:spLocks/>
          </p:cNvSpPr>
          <p:nvPr/>
        </p:nvSpPr>
        <p:spPr>
          <a:xfrm>
            <a:off x="246184" y="2644051"/>
            <a:ext cx="4923693" cy="39353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20000"/>
              </a:lnSpc>
              <a:buFont typeface="Wingdings" panose="05000000000000000000" pitchFamily="2" charset="2"/>
              <a:buChar char="§"/>
            </a:pPr>
            <a:r>
              <a:rPr lang="en-GB" sz="1400" dirty="0" err="1">
                <a:solidFill>
                  <a:schemeClr val="bg1"/>
                </a:solidFill>
                <a:latin typeface="Arial Nova" panose="020B0504020202020204" pitchFamily="34" charset="0"/>
              </a:rPr>
              <a:t>Claystones</a:t>
            </a:r>
            <a:r>
              <a:rPr lang="en-GB" sz="1400" dirty="0">
                <a:solidFill>
                  <a:schemeClr val="bg1"/>
                </a:solidFill>
                <a:latin typeface="Arial Nova" panose="020B0504020202020204" pitchFamily="34" charset="0"/>
              </a:rPr>
              <a:t> (mapped in pink) and rusty </a:t>
            </a:r>
            <a:r>
              <a:rPr lang="en-GB" sz="1400" dirty="0" err="1">
                <a:solidFill>
                  <a:schemeClr val="bg1"/>
                </a:solidFill>
                <a:latin typeface="Arial Nova" panose="020B0504020202020204" pitchFamily="34" charset="0"/>
              </a:rPr>
              <a:t>pelite</a:t>
            </a:r>
            <a:r>
              <a:rPr lang="en-GB" sz="1400" dirty="0">
                <a:solidFill>
                  <a:schemeClr val="bg1"/>
                </a:solidFill>
                <a:latin typeface="Arial Nova" panose="020B0504020202020204" pitchFamily="34" charset="0"/>
              </a:rPr>
              <a:t> layers provide marker horizons within the </a:t>
            </a:r>
            <a:r>
              <a:rPr lang="en-GB" sz="1400" dirty="0" err="1">
                <a:solidFill>
                  <a:schemeClr val="bg1"/>
                </a:solidFill>
                <a:latin typeface="Arial Nova" panose="020B0504020202020204" pitchFamily="34" charset="0"/>
              </a:rPr>
              <a:t>metaturbidites</a:t>
            </a:r>
            <a:r>
              <a:rPr lang="en-GB" sz="1400" dirty="0">
                <a:solidFill>
                  <a:schemeClr val="bg1"/>
                </a:solidFill>
                <a:latin typeface="Arial Nova" panose="020B0504020202020204" pitchFamily="34" charset="0"/>
              </a:rPr>
              <a:t> (metasiltstones, metamudstones and fine-grained metagreywacke sandstones) of the </a:t>
            </a:r>
            <a:r>
              <a:rPr lang="en-GB" sz="1400" dirty="0" err="1">
                <a:solidFill>
                  <a:schemeClr val="bg1"/>
                </a:solidFill>
                <a:latin typeface="Arial Nova" panose="020B0504020202020204" pitchFamily="34" charset="0"/>
              </a:rPr>
              <a:t>Nûkavsak</a:t>
            </a:r>
            <a:r>
              <a:rPr lang="en-GB" sz="1400" dirty="0">
                <a:solidFill>
                  <a:schemeClr val="bg1"/>
                </a:solidFill>
                <a:latin typeface="Arial Nova" panose="020B0504020202020204" pitchFamily="34" charset="0"/>
              </a:rPr>
              <a:t> fm.</a:t>
            </a:r>
          </a:p>
          <a:p>
            <a:pPr marL="285750" indent="-285750">
              <a:lnSpc>
                <a:spcPct val="120000"/>
              </a:lnSpc>
              <a:buFont typeface="Wingdings" panose="05000000000000000000" pitchFamily="2" charset="2"/>
              <a:buChar char="§"/>
            </a:pPr>
            <a:r>
              <a:rPr lang="en-GB" sz="1400" dirty="0">
                <a:solidFill>
                  <a:schemeClr val="bg1"/>
                </a:solidFill>
                <a:latin typeface="Arial Nova" panose="020B0504020202020204" pitchFamily="34" charset="0"/>
              </a:rPr>
              <a:t>Relatively simple deformation style, could imply large deposit footprint(s)?</a:t>
            </a:r>
          </a:p>
          <a:p>
            <a:pPr marL="285750" indent="-285750">
              <a:lnSpc>
                <a:spcPct val="120000"/>
              </a:lnSpc>
              <a:buFont typeface="Wingdings" panose="05000000000000000000" pitchFamily="2" charset="2"/>
              <a:buChar char="§"/>
            </a:pPr>
            <a:r>
              <a:rPr lang="en-GB" sz="1400" dirty="0">
                <a:solidFill>
                  <a:schemeClr val="bg1"/>
                </a:solidFill>
                <a:latin typeface="Arial Nova" panose="020B0504020202020204" pitchFamily="34" charset="0"/>
              </a:rPr>
              <a:t>Subsequent mapping by GEUS defines the Qaarsukassak fm. (that hosts the Discovery Zone and KGS mineralisation) as a separate formation below the </a:t>
            </a:r>
            <a:r>
              <a:rPr lang="en-GB" sz="1400" dirty="0" err="1">
                <a:solidFill>
                  <a:schemeClr val="bg1"/>
                </a:solidFill>
                <a:latin typeface="Arial Nova" panose="020B0504020202020204" pitchFamily="34" charset="0"/>
              </a:rPr>
              <a:t>Nûkavsak</a:t>
            </a:r>
            <a:r>
              <a:rPr lang="en-GB" sz="1400" dirty="0">
                <a:solidFill>
                  <a:schemeClr val="bg1"/>
                </a:solidFill>
                <a:latin typeface="Arial Nova" panose="020B0504020202020204" pitchFamily="34" charset="0"/>
              </a:rPr>
              <a:t> fm., with a thrust contact between the two </a:t>
            </a:r>
            <a:r>
              <a:rPr lang="en-GB" sz="1400" dirty="0">
                <a:solidFill>
                  <a:schemeClr val="bg1"/>
                </a:solidFill>
                <a:effectLst/>
                <a:latin typeface="Arial Nova" panose="020B0504020202020204" pitchFamily="34" charset="0"/>
              </a:rPr>
              <a:t>and the </a:t>
            </a:r>
            <a:r>
              <a:rPr lang="en-GB" sz="1400" dirty="0" err="1">
                <a:solidFill>
                  <a:schemeClr val="bg1"/>
                </a:solidFill>
                <a:effectLst/>
                <a:latin typeface="Arial Nova" panose="020B0504020202020204" pitchFamily="34" charset="0"/>
              </a:rPr>
              <a:t>Nûkavsak</a:t>
            </a:r>
            <a:r>
              <a:rPr lang="en-GB" sz="1400" dirty="0">
                <a:solidFill>
                  <a:schemeClr val="bg1"/>
                </a:solidFill>
                <a:effectLst/>
                <a:latin typeface="Arial Nova" panose="020B0504020202020204" pitchFamily="34" charset="0"/>
              </a:rPr>
              <a:t> fm. c</a:t>
            </a:r>
            <a:r>
              <a:rPr lang="en-GB" sz="1400" dirty="0">
                <a:solidFill>
                  <a:schemeClr val="bg1"/>
                </a:solidFill>
                <a:latin typeface="Arial Nova" panose="020B0504020202020204" pitchFamily="34" charset="0"/>
              </a:rPr>
              <a:t>onsidered to be allochthonous</a:t>
            </a:r>
            <a:r>
              <a:rPr lang="en-GB" sz="1400" dirty="0">
                <a:solidFill>
                  <a:schemeClr val="bg1"/>
                </a:solidFill>
                <a:effectLst/>
                <a:latin typeface="Arial Nova" panose="020B0504020202020204" pitchFamily="34" charset="0"/>
              </a:rPr>
              <a:t>.</a:t>
            </a:r>
            <a:endParaRPr lang="en-GB" sz="1400" dirty="0">
              <a:solidFill>
                <a:schemeClr val="bg1"/>
              </a:solidFill>
              <a:latin typeface="Arial Nova" panose="020B0504020202020204" pitchFamily="34" charset="0"/>
            </a:endParaRPr>
          </a:p>
          <a:p>
            <a:pPr marL="285750" indent="-285750">
              <a:lnSpc>
                <a:spcPct val="120000"/>
              </a:lnSpc>
              <a:buFont typeface="Wingdings" panose="05000000000000000000" pitchFamily="2" charset="2"/>
              <a:buChar char="§"/>
            </a:pPr>
            <a:endParaRPr lang="en-GB" sz="1400" dirty="0">
              <a:solidFill>
                <a:schemeClr val="bg1"/>
              </a:solidFill>
              <a:latin typeface="Arial Nova" panose="020B0504020202020204" pitchFamily="34" charset="0"/>
            </a:endParaRPr>
          </a:p>
          <a:p>
            <a:pPr marL="285750" indent="-285750">
              <a:lnSpc>
                <a:spcPct val="120000"/>
              </a:lnSpc>
              <a:buFont typeface="Wingdings" panose="05000000000000000000" pitchFamily="2" charset="2"/>
              <a:buChar char="§"/>
            </a:pPr>
            <a:endParaRPr lang="en-GB" sz="1400" dirty="0">
              <a:solidFill>
                <a:schemeClr val="bg1"/>
              </a:solidFill>
              <a:latin typeface="Arial Nova" panose="020B0504020202020204" pitchFamily="34" charset="0"/>
            </a:endParaRPr>
          </a:p>
          <a:p>
            <a:pPr marL="285750" indent="-285750">
              <a:lnSpc>
                <a:spcPct val="120000"/>
              </a:lnSpc>
              <a:buFont typeface="Wingdings" panose="05000000000000000000" pitchFamily="2" charset="2"/>
              <a:buChar char="§"/>
            </a:pPr>
            <a:endParaRPr lang="en-GB" sz="1400" dirty="0">
              <a:solidFill>
                <a:schemeClr val="bg1"/>
              </a:solidFill>
              <a:latin typeface="Arial Nova" panose="020B0504020202020204" pitchFamily="34" charset="0"/>
            </a:endParaRPr>
          </a:p>
          <a:p>
            <a:pPr marL="285750" indent="-285750">
              <a:buFont typeface="Wingdings" panose="05000000000000000000" pitchFamily="2" charset="2"/>
              <a:buChar char="§"/>
            </a:pPr>
            <a:endParaRPr lang="en-GB" sz="1400" dirty="0">
              <a:solidFill>
                <a:schemeClr val="bg1"/>
              </a:solidFill>
              <a:latin typeface="Arial Nova" panose="020B0504020202020204" pitchFamily="34" charset="0"/>
            </a:endParaRPr>
          </a:p>
          <a:p>
            <a:pPr marL="285750" indent="-285750" algn="just">
              <a:buFont typeface="Wingdings" panose="05000000000000000000" pitchFamily="2" charset="2"/>
              <a:buChar char="§"/>
            </a:pPr>
            <a:endParaRPr lang="en-GB" sz="1400" b="1" dirty="0">
              <a:solidFill>
                <a:schemeClr val="bg1"/>
              </a:solidFill>
              <a:latin typeface="Arial Nova" panose="020B0504020202020204" pitchFamily="34" charset="0"/>
            </a:endParaRPr>
          </a:p>
          <a:p>
            <a:pPr algn="just"/>
            <a:endParaRPr lang="en-GB" sz="1400" dirty="0">
              <a:solidFill>
                <a:schemeClr val="bg1"/>
              </a:solidFill>
              <a:latin typeface="Arial Nova" panose="020B0504020202020204" pitchFamily="34" charset="0"/>
            </a:endParaRPr>
          </a:p>
        </p:txBody>
      </p:sp>
    </p:spTree>
    <p:extLst>
      <p:ext uri="{BB962C8B-B14F-4D97-AF65-F5344CB8AC3E}">
        <p14:creationId xmlns:p14="http://schemas.microsoft.com/office/powerpoint/2010/main" val="5471926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4">
            <a:extLst>
              <a:ext uri="{FF2B5EF4-FFF2-40B4-BE49-F238E27FC236}">
                <a16:creationId xmlns:a16="http://schemas.microsoft.com/office/drawing/2014/main" id="{4431D4FA-831B-EED0-4B08-FED5ADA0DF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731167" y="588230"/>
            <a:ext cx="4418974" cy="5681539"/>
          </a:xfrm>
          <a:prstGeom prst="rect">
            <a:avLst/>
          </a:prstGeom>
        </p:spPr>
      </p:pic>
      <p:pic>
        <p:nvPicPr>
          <p:cNvPr id="5" name="Billede 3">
            <a:extLst>
              <a:ext uri="{FF2B5EF4-FFF2-40B4-BE49-F238E27FC236}">
                <a16:creationId xmlns:a16="http://schemas.microsoft.com/office/drawing/2014/main" id="{3A33A4F3-F9F1-2BCA-A43E-98CFA7C267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67946" y="1219513"/>
            <a:ext cx="6162043" cy="4418974"/>
          </a:xfrm>
          <a:prstGeom prst="rect">
            <a:avLst/>
          </a:prstGeom>
          <a:ln>
            <a:solidFill>
              <a:schemeClr val="tx1"/>
            </a:solidFill>
          </a:ln>
        </p:spPr>
      </p:pic>
      <p:sp>
        <p:nvSpPr>
          <p:cNvPr id="6" name="TextBox 5">
            <a:extLst>
              <a:ext uri="{FF2B5EF4-FFF2-40B4-BE49-F238E27FC236}">
                <a16:creationId xmlns:a16="http://schemas.microsoft.com/office/drawing/2014/main" id="{2FE5D8A3-D342-1CD9-FD74-57C9CEB75DF7}"/>
              </a:ext>
            </a:extLst>
          </p:cNvPr>
          <p:cNvSpPr txBox="1"/>
          <p:nvPr/>
        </p:nvSpPr>
        <p:spPr>
          <a:xfrm>
            <a:off x="246185" y="202440"/>
            <a:ext cx="8124092" cy="461665"/>
          </a:xfrm>
          <a:prstGeom prst="rect">
            <a:avLst/>
          </a:prstGeom>
          <a:noFill/>
        </p:spPr>
        <p:txBody>
          <a:bodyPr wrap="square" rtlCol="0">
            <a:spAutoFit/>
          </a:bodyPr>
          <a:lstStyle/>
          <a:p>
            <a:r>
              <a:rPr lang="en-GB" sz="2400" b="1" dirty="0">
                <a:solidFill>
                  <a:schemeClr val="bg1"/>
                </a:solidFill>
                <a:latin typeface="Arial Nova" panose="020B0504020202020204" pitchFamily="34" charset="0"/>
              </a:rPr>
              <a:t>Detailed geological &amp; structural mapping completed</a:t>
            </a:r>
          </a:p>
        </p:txBody>
      </p:sp>
      <p:sp>
        <p:nvSpPr>
          <p:cNvPr id="7" name="Tekstfelt 2">
            <a:extLst>
              <a:ext uri="{FF2B5EF4-FFF2-40B4-BE49-F238E27FC236}">
                <a16:creationId xmlns:a16="http://schemas.microsoft.com/office/drawing/2014/main" id="{A4E0C2CD-2F15-70BB-C342-E48F039BC32D}"/>
              </a:ext>
            </a:extLst>
          </p:cNvPr>
          <p:cNvSpPr txBox="1"/>
          <p:nvPr/>
        </p:nvSpPr>
        <p:spPr>
          <a:xfrm rot="16200000">
            <a:off x="9265947" y="3302041"/>
            <a:ext cx="5582001" cy="253916"/>
          </a:xfrm>
          <a:prstGeom prst="rect">
            <a:avLst/>
          </a:prstGeom>
          <a:noFill/>
        </p:spPr>
        <p:txBody>
          <a:bodyPr wrap="square" rtlCol="0">
            <a:spAutoFit/>
          </a:bodyPr>
          <a:lstStyle/>
          <a:p>
            <a:r>
              <a:rPr lang="en-GB" sz="1050" kern="0" dirty="0">
                <a:solidFill>
                  <a:schemeClr val="bg1"/>
                </a:solidFill>
                <a:latin typeface="Arial Nova" panose="020B0504020202020204" pitchFamily="34" charset="0"/>
              </a:rPr>
              <a:t>Mapping by Dr Jeroen van Gool and Prof John Grocott, 2013 (for Avannaa Resources)</a:t>
            </a:r>
            <a:endParaRPr lang="en-GB" sz="1050" dirty="0">
              <a:solidFill>
                <a:schemeClr val="bg1"/>
              </a:solidFill>
              <a:latin typeface="Arial Nova" panose="020B0504020202020204" pitchFamily="34" charset="0"/>
            </a:endParaRPr>
          </a:p>
        </p:txBody>
      </p:sp>
      <p:pic>
        <p:nvPicPr>
          <p:cNvPr id="10" name="Imagen 3">
            <a:extLst>
              <a:ext uri="{FF2B5EF4-FFF2-40B4-BE49-F238E27FC236}">
                <a16:creationId xmlns:a16="http://schemas.microsoft.com/office/drawing/2014/main" id="{B913A927-AD74-3D9F-9547-D618002DA0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96679" y="5801420"/>
            <a:ext cx="2137813" cy="837160"/>
          </a:xfrm>
          <a:prstGeom prst="rect">
            <a:avLst/>
          </a:prstGeom>
        </p:spPr>
      </p:pic>
    </p:spTree>
    <p:extLst>
      <p:ext uri="{BB962C8B-B14F-4D97-AF65-F5344CB8AC3E}">
        <p14:creationId xmlns:p14="http://schemas.microsoft.com/office/powerpoint/2010/main" val="3745257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6" name="Imagen 5">
            <a:extLst>
              <a:ext uri="{FF2B5EF4-FFF2-40B4-BE49-F238E27FC236}">
                <a16:creationId xmlns:a16="http://schemas.microsoft.com/office/drawing/2014/main" id="{D646E6BE-42DD-E3A2-A115-F744037FB589}"/>
              </a:ext>
            </a:extLst>
          </p:cNvPr>
          <p:cNvPicPr>
            <a:picLocks noChangeAspect="1"/>
          </p:cNvPicPr>
          <p:nvPr/>
        </p:nvPicPr>
        <p:blipFill rotWithShape="1">
          <a:blip r:embed="rId2" cstate="screen">
            <a:alphaModFix amt="25000"/>
            <a:duotone>
              <a:schemeClr val="bg2">
                <a:shade val="45000"/>
                <a:satMod val="135000"/>
              </a:schemeClr>
              <a:prstClr val="white"/>
            </a:duotone>
            <a:extLst>
              <a:ext uri="{28A0092B-C50C-407E-A947-70E740481C1C}">
                <a14:useLocalDpi xmlns:a14="http://schemas.microsoft.com/office/drawing/2010/main"/>
              </a:ext>
            </a:extLst>
          </a:blip>
          <a:srcRect l="9970" t="5923" r="22965" b="21964"/>
          <a:stretch/>
        </p:blipFill>
        <p:spPr>
          <a:xfrm>
            <a:off x="0" y="-76207"/>
            <a:ext cx="12192000" cy="6950267"/>
          </a:xfrm>
          <a:prstGeom prst="rect">
            <a:avLst/>
          </a:prstGeom>
          <a:solidFill>
            <a:srgbClr val="002060"/>
          </a:solidFill>
        </p:spPr>
      </p:pic>
      <p:sp>
        <p:nvSpPr>
          <p:cNvPr id="20" name="Rectangle 19">
            <a:extLst>
              <a:ext uri="{FF2B5EF4-FFF2-40B4-BE49-F238E27FC236}">
                <a16:creationId xmlns:a16="http://schemas.microsoft.com/office/drawing/2014/main" id="{16E566E4-AE7F-82D8-5C49-4A61C966D548}"/>
              </a:ext>
            </a:extLst>
          </p:cNvPr>
          <p:cNvSpPr/>
          <p:nvPr/>
        </p:nvSpPr>
        <p:spPr>
          <a:xfrm>
            <a:off x="79915" y="46048"/>
            <a:ext cx="677577" cy="6742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17">
            <a:extLst>
              <a:ext uri="{FF2B5EF4-FFF2-40B4-BE49-F238E27FC236}">
                <a16:creationId xmlns:a16="http://schemas.microsoft.com/office/drawing/2014/main" id="{D5AA358D-6748-DE35-CC43-F7CB223A13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70343" y="5732891"/>
            <a:ext cx="1378091" cy="539350"/>
          </a:xfrm>
          <a:prstGeom prst="rect">
            <a:avLst/>
          </a:prstGeom>
        </p:spPr>
      </p:pic>
      <p:sp>
        <p:nvSpPr>
          <p:cNvPr id="75" name="Title 1">
            <a:extLst>
              <a:ext uri="{FF2B5EF4-FFF2-40B4-BE49-F238E27FC236}">
                <a16:creationId xmlns:a16="http://schemas.microsoft.com/office/drawing/2014/main" id="{7C0533F0-AB4F-A4E3-17E7-D3BD53F9D4F5}"/>
              </a:ext>
            </a:extLst>
          </p:cNvPr>
          <p:cNvSpPr>
            <a:spLocks noGrp="1"/>
          </p:cNvSpPr>
          <p:nvPr>
            <p:ph type="title"/>
          </p:nvPr>
        </p:nvSpPr>
        <p:spPr>
          <a:xfrm rot="16200000">
            <a:off x="-1807143" y="2022342"/>
            <a:ext cx="4702329" cy="795790"/>
          </a:xfrm>
        </p:spPr>
        <p:txBody>
          <a:bodyPr>
            <a:normAutofit/>
          </a:bodyPr>
          <a:lstStyle/>
          <a:p>
            <a:r>
              <a:rPr lang="en-GB" sz="2400" b="1" dirty="0">
                <a:solidFill>
                  <a:srgbClr val="242650"/>
                </a:solidFill>
                <a:latin typeface="Arial Nova" panose="020B0504020202020204" pitchFamily="34" charset="0"/>
              </a:rPr>
              <a:t>Bluejay’s Greenlandic Portfolio</a:t>
            </a:r>
          </a:p>
        </p:txBody>
      </p:sp>
      <p:sp>
        <p:nvSpPr>
          <p:cNvPr id="92" name="TextBox 91">
            <a:extLst>
              <a:ext uri="{FF2B5EF4-FFF2-40B4-BE49-F238E27FC236}">
                <a16:creationId xmlns:a16="http://schemas.microsoft.com/office/drawing/2014/main" id="{97E46104-29F5-7AF4-B44A-8292D84724CF}"/>
              </a:ext>
            </a:extLst>
          </p:cNvPr>
          <p:cNvSpPr txBox="1"/>
          <p:nvPr/>
        </p:nvSpPr>
        <p:spPr>
          <a:xfrm>
            <a:off x="817094" y="49993"/>
            <a:ext cx="4167117" cy="6093976"/>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chemeClr val="bg1"/>
                </a:solidFill>
                <a:latin typeface="Arial Nova" panose="020B0504020202020204" pitchFamily="34" charset="0"/>
              </a:rPr>
              <a:t>Bluejay is one of the largest landholders in Greenland. Total area: 4731 </a:t>
            </a:r>
            <a:r>
              <a:rPr lang="en-GB" sz="1600" dirty="0" err="1">
                <a:solidFill>
                  <a:schemeClr val="bg1"/>
                </a:solidFill>
                <a:latin typeface="Arial Nova" panose="020B0504020202020204" pitchFamily="34" charset="0"/>
              </a:rPr>
              <a:t>sq</a:t>
            </a:r>
            <a:r>
              <a:rPr lang="en-GB" sz="1600" dirty="0">
                <a:solidFill>
                  <a:schemeClr val="bg1"/>
                </a:solidFill>
                <a:latin typeface="Arial Nova" panose="020B0504020202020204" pitchFamily="34" charset="0"/>
              </a:rPr>
              <a:t> km.</a:t>
            </a:r>
          </a:p>
          <a:p>
            <a:endParaRPr lang="en-GB" sz="1600" dirty="0">
              <a:solidFill>
                <a:schemeClr val="bg1"/>
              </a:solidFill>
              <a:latin typeface="Arial Nova" panose="020B0504020202020204" pitchFamily="34" charset="0"/>
            </a:endParaRPr>
          </a:p>
          <a:p>
            <a:pPr marL="285750" indent="-285750">
              <a:buFont typeface="Arial" panose="020B0604020202020204" pitchFamily="34" charset="0"/>
              <a:buChar char="•"/>
            </a:pPr>
            <a:r>
              <a:rPr lang="en-GB" sz="1600" dirty="0">
                <a:solidFill>
                  <a:schemeClr val="bg1"/>
                </a:solidFill>
                <a:latin typeface="Arial Nova" panose="020B0504020202020204" pitchFamily="34" charset="0"/>
              </a:rPr>
              <a:t>One of the few exploration companies with a permanent presence in Greenland &amp; in-house logistical/operations team. One of the lowest cost explorers in Greenland.</a:t>
            </a:r>
          </a:p>
          <a:p>
            <a:pPr marL="285750" indent="-285750">
              <a:buFont typeface="Arial" panose="020B0604020202020204" pitchFamily="34" charset="0"/>
              <a:buChar char="•"/>
            </a:pPr>
            <a:endParaRPr lang="en-GB" sz="1600" dirty="0">
              <a:solidFill>
                <a:schemeClr val="bg1"/>
              </a:solidFill>
              <a:latin typeface="Arial Nova" panose="020B0504020202020204" pitchFamily="34" charset="0"/>
            </a:endParaRPr>
          </a:p>
          <a:p>
            <a:pPr marL="285750" indent="-285750">
              <a:buFont typeface="Arial" panose="020B0604020202020204" pitchFamily="34" charset="0"/>
              <a:buChar char="•"/>
            </a:pPr>
            <a:r>
              <a:rPr lang="en-GB" sz="1600" dirty="0">
                <a:solidFill>
                  <a:schemeClr val="bg1"/>
                </a:solidFill>
                <a:latin typeface="Arial Nova" panose="020B0504020202020204" pitchFamily="34" charset="0"/>
              </a:rPr>
              <a:t>Portfolio focussed on base metals (</a:t>
            </a:r>
            <a:r>
              <a:rPr lang="en-GB" sz="1600" dirty="0" err="1">
                <a:solidFill>
                  <a:schemeClr val="bg1"/>
                </a:solidFill>
                <a:latin typeface="Arial Nova" panose="020B0504020202020204" pitchFamily="34" charset="0"/>
              </a:rPr>
              <a:t>centered</a:t>
            </a:r>
            <a:r>
              <a:rPr lang="en-GB" sz="1600" dirty="0">
                <a:solidFill>
                  <a:schemeClr val="bg1"/>
                </a:solidFill>
                <a:latin typeface="Arial Nova" panose="020B0504020202020204" pitchFamily="34" charset="0"/>
              </a:rPr>
              <a:t> on Central West Greenland).</a:t>
            </a:r>
          </a:p>
          <a:p>
            <a:pPr marL="285750" indent="-285750">
              <a:buFont typeface="Arial" panose="020B0604020202020204" pitchFamily="34" charset="0"/>
              <a:buChar char="•"/>
            </a:pPr>
            <a:endParaRPr lang="en-GB" sz="1600" dirty="0">
              <a:solidFill>
                <a:schemeClr val="bg1"/>
              </a:solidFill>
              <a:latin typeface="Arial Nova" panose="020B0504020202020204" pitchFamily="34" charset="0"/>
            </a:endParaRPr>
          </a:p>
          <a:p>
            <a:pPr marL="285750" indent="-285750">
              <a:buFont typeface="Arial" panose="020B0604020202020204" pitchFamily="34" charset="0"/>
              <a:buChar char="•"/>
            </a:pPr>
            <a:r>
              <a:rPr lang="en-GB" sz="1600" dirty="0">
                <a:solidFill>
                  <a:schemeClr val="bg1"/>
                </a:solidFill>
                <a:latin typeface="Arial Nova" panose="020B0504020202020204" pitchFamily="34" charset="0"/>
              </a:rPr>
              <a:t>Projects are held under three separate subsidiaries:</a:t>
            </a:r>
          </a:p>
          <a:p>
            <a:pPr marL="285750" indent="-285750">
              <a:buFont typeface="Arial" panose="020B0604020202020204" pitchFamily="34" charset="0"/>
              <a:buChar char="•"/>
            </a:pPr>
            <a:endParaRPr lang="en-GB" sz="1600" dirty="0">
              <a:solidFill>
                <a:schemeClr val="bg1"/>
              </a:solidFill>
              <a:latin typeface="Arial Nova" panose="020B0504020202020204" pitchFamily="34" charset="0"/>
            </a:endParaRPr>
          </a:p>
          <a:p>
            <a:pPr marL="800100" lvl="1" indent="-342900">
              <a:buFont typeface="+mj-lt"/>
              <a:buAutoNum type="arabicParenR"/>
            </a:pPr>
            <a:r>
              <a:rPr lang="en-GB" sz="1400" dirty="0">
                <a:solidFill>
                  <a:schemeClr val="bg1"/>
                </a:solidFill>
                <a:latin typeface="Arial Nova" panose="020B0504020202020204" pitchFamily="34" charset="0"/>
              </a:rPr>
              <a:t>Dundas Titanium A/S (100% owned); </a:t>
            </a:r>
          </a:p>
          <a:p>
            <a:pPr marL="800100" lvl="1" indent="-342900">
              <a:buFont typeface="+mj-lt"/>
              <a:buAutoNum type="arabicParenR"/>
            </a:pPr>
            <a:r>
              <a:rPr lang="en-GB" sz="1400" dirty="0" err="1">
                <a:solidFill>
                  <a:schemeClr val="bg1"/>
                </a:solidFill>
                <a:latin typeface="Arial Nova" panose="020B0504020202020204" pitchFamily="34" charset="0"/>
              </a:rPr>
              <a:t>Nikkeli</a:t>
            </a:r>
            <a:r>
              <a:rPr lang="en-GB" sz="1400" dirty="0">
                <a:solidFill>
                  <a:schemeClr val="bg1"/>
                </a:solidFill>
                <a:latin typeface="Arial Nova" panose="020B0504020202020204" pitchFamily="34" charset="0"/>
              </a:rPr>
              <a:t> Greenland A/S (49% owned, 52% </a:t>
            </a:r>
            <a:r>
              <a:rPr lang="en-GB" sz="1400" dirty="0" err="1">
                <a:solidFill>
                  <a:schemeClr val="bg1"/>
                </a:solidFill>
                <a:latin typeface="Arial Nova" panose="020B0504020202020204" pitchFamily="34" charset="0"/>
              </a:rPr>
              <a:t>KoBold</a:t>
            </a:r>
            <a:r>
              <a:rPr lang="en-GB" sz="1400" dirty="0">
                <a:solidFill>
                  <a:schemeClr val="bg1"/>
                </a:solidFill>
                <a:latin typeface="Arial Nova" panose="020B0504020202020204" pitchFamily="34" charset="0"/>
              </a:rPr>
              <a:t> Metals);</a:t>
            </a:r>
          </a:p>
          <a:p>
            <a:pPr marL="800100" lvl="1" indent="-342900">
              <a:buFont typeface="+mj-lt"/>
              <a:buAutoNum type="arabicParenR"/>
            </a:pPr>
            <a:r>
              <a:rPr lang="en-GB" sz="1400" dirty="0">
                <a:solidFill>
                  <a:schemeClr val="bg1"/>
                </a:solidFill>
                <a:latin typeface="Arial Nova" panose="020B0504020202020204" pitchFamily="34" charset="0"/>
              </a:rPr>
              <a:t>Disko Exploration Ltd (100% owned).</a:t>
            </a:r>
          </a:p>
          <a:p>
            <a:pPr marL="800100" lvl="1" indent="-342900">
              <a:buFont typeface="+mj-lt"/>
              <a:buAutoNum type="arabicParenR"/>
            </a:pPr>
            <a:endParaRPr lang="en-GB" sz="1400" dirty="0">
              <a:solidFill>
                <a:schemeClr val="bg1"/>
              </a:solidFill>
              <a:latin typeface="Arial Nova" panose="020B0504020202020204" pitchFamily="34" charset="0"/>
            </a:endParaRPr>
          </a:p>
          <a:p>
            <a:pPr marL="285750" indent="-285750">
              <a:buFont typeface="Arial" panose="020B0604020202020204" pitchFamily="34" charset="0"/>
              <a:buChar char="•"/>
            </a:pPr>
            <a:r>
              <a:rPr lang="en-GB" sz="1600" dirty="0">
                <a:solidFill>
                  <a:schemeClr val="bg1"/>
                </a:solidFill>
                <a:latin typeface="Arial Nova" panose="020B0504020202020204" pitchFamily="34" charset="0"/>
              </a:rPr>
              <a:t>Largest ever investment in Greenland infrastructure underway. Currently 2 international airports (</a:t>
            </a:r>
            <a:r>
              <a:rPr lang="en-GB" sz="1600" dirty="0" err="1">
                <a:solidFill>
                  <a:schemeClr val="bg1"/>
                </a:solidFill>
                <a:latin typeface="Arial Nova" panose="020B0504020202020204" pitchFamily="34" charset="0"/>
              </a:rPr>
              <a:t>Kangerlussuaq</a:t>
            </a:r>
            <a:r>
              <a:rPr lang="en-GB" sz="1600" dirty="0">
                <a:solidFill>
                  <a:schemeClr val="bg1"/>
                </a:solidFill>
                <a:latin typeface="Arial Nova" panose="020B0504020202020204" pitchFamily="34" charset="0"/>
              </a:rPr>
              <a:t> and </a:t>
            </a:r>
            <a:r>
              <a:rPr lang="en-GB" sz="1600" dirty="0" err="1">
                <a:solidFill>
                  <a:schemeClr val="bg1"/>
                </a:solidFill>
                <a:latin typeface="Arial Nova" panose="020B0504020202020204" pitchFamily="34" charset="0"/>
              </a:rPr>
              <a:t>Narsarsuaq</a:t>
            </a:r>
            <a:r>
              <a:rPr lang="en-GB" sz="1600" dirty="0">
                <a:solidFill>
                  <a:schemeClr val="bg1"/>
                </a:solidFill>
                <a:latin typeface="Arial Nova" panose="020B0504020202020204" pitchFamily="34" charset="0"/>
              </a:rPr>
              <a:t>) with 3 under construction (Ilulissat, Nuuk and </a:t>
            </a:r>
            <a:r>
              <a:rPr lang="en-GB" sz="1600" dirty="0" err="1">
                <a:solidFill>
                  <a:schemeClr val="bg1"/>
                </a:solidFill>
                <a:latin typeface="Arial Nova" panose="020B0504020202020204" pitchFamily="34" charset="0"/>
              </a:rPr>
              <a:t>Qaqortoq</a:t>
            </a:r>
            <a:r>
              <a:rPr lang="en-GB" sz="1600" dirty="0">
                <a:solidFill>
                  <a:schemeClr val="bg1"/>
                </a:solidFill>
                <a:latin typeface="Arial Nova" panose="020B0504020202020204" pitchFamily="34" charset="0"/>
              </a:rPr>
              <a:t>). </a:t>
            </a:r>
          </a:p>
        </p:txBody>
      </p:sp>
      <p:grpSp>
        <p:nvGrpSpPr>
          <p:cNvPr id="108" name="Group 107">
            <a:extLst>
              <a:ext uri="{FF2B5EF4-FFF2-40B4-BE49-F238E27FC236}">
                <a16:creationId xmlns:a16="http://schemas.microsoft.com/office/drawing/2014/main" id="{F8635ECC-AA69-23E5-C8AC-875694A4E27B}"/>
              </a:ext>
            </a:extLst>
          </p:cNvPr>
          <p:cNvGrpSpPr/>
          <p:nvPr/>
        </p:nvGrpSpPr>
        <p:grpSpPr>
          <a:xfrm>
            <a:off x="5250071" y="-6572"/>
            <a:ext cx="6818076" cy="7084705"/>
            <a:chOff x="4973115" y="-6572"/>
            <a:chExt cx="6544786" cy="6842929"/>
          </a:xfrm>
        </p:grpSpPr>
        <p:sp>
          <p:nvSpPr>
            <p:cNvPr id="107" name="Rectangle 106">
              <a:extLst>
                <a:ext uri="{FF2B5EF4-FFF2-40B4-BE49-F238E27FC236}">
                  <a16:creationId xmlns:a16="http://schemas.microsoft.com/office/drawing/2014/main" id="{42F8B4CC-A7A7-564E-12C2-F01A43DE8755}"/>
                </a:ext>
              </a:extLst>
            </p:cNvPr>
            <p:cNvSpPr/>
            <p:nvPr/>
          </p:nvSpPr>
          <p:spPr>
            <a:xfrm>
              <a:off x="5521073" y="3372349"/>
              <a:ext cx="1228238" cy="4895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0" name="Picture 99">
              <a:extLst>
                <a:ext uri="{FF2B5EF4-FFF2-40B4-BE49-F238E27FC236}">
                  <a16:creationId xmlns:a16="http://schemas.microsoft.com/office/drawing/2014/main" id="{7DF96103-88E5-60FC-348F-EE8104630C5D}"/>
                </a:ext>
              </a:extLst>
            </p:cNvPr>
            <p:cNvPicPr>
              <a:picLocks noChangeAspect="1"/>
            </p:cNvPicPr>
            <p:nvPr/>
          </p:nvPicPr>
          <p:blipFill rotWithShape="1">
            <a:blip r:embed="rId4" cstate="screen">
              <a:clrChange>
                <a:clrFrom>
                  <a:srgbClr val="002060"/>
                </a:clrFrom>
                <a:clrTo>
                  <a:srgbClr val="002060">
                    <a:alpha val="0"/>
                  </a:srgbClr>
                </a:clrTo>
              </a:clrChange>
              <a:extLst>
                <a:ext uri="{28A0092B-C50C-407E-A947-70E740481C1C}">
                  <a14:useLocalDpi xmlns:a14="http://schemas.microsoft.com/office/drawing/2010/main"/>
                </a:ext>
              </a:extLst>
            </a:blip>
            <a:srcRect/>
            <a:stretch/>
          </p:blipFill>
          <p:spPr>
            <a:xfrm rot="16200000">
              <a:off x="5755900" y="1463969"/>
              <a:ext cx="6842929" cy="3901847"/>
            </a:xfrm>
            <a:prstGeom prst="rect">
              <a:avLst/>
            </a:prstGeom>
          </p:spPr>
        </p:pic>
        <p:sp>
          <p:nvSpPr>
            <p:cNvPr id="85" name="Rectangle 84">
              <a:extLst>
                <a:ext uri="{FF2B5EF4-FFF2-40B4-BE49-F238E27FC236}">
                  <a16:creationId xmlns:a16="http://schemas.microsoft.com/office/drawing/2014/main" id="{3CF675DF-26A0-6D74-9D32-8812488911FA}"/>
                </a:ext>
              </a:extLst>
            </p:cNvPr>
            <p:cNvSpPr/>
            <p:nvPr/>
          </p:nvSpPr>
          <p:spPr>
            <a:xfrm>
              <a:off x="5170136" y="1959224"/>
              <a:ext cx="1391427" cy="3854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2" name="Billede 12">
              <a:extLst>
                <a:ext uri="{FF2B5EF4-FFF2-40B4-BE49-F238E27FC236}">
                  <a16:creationId xmlns:a16="http://schemas.microsoft.com/office/drawing/2014/main" id="{C9A97139-7AD8-A928-0536-849B1D1F546B}"/>
                </a:ext>
              </a:extLst>
            </p:cNvPr>
            <p:cNvPicPr>
              <a:picLocks noChangeAspect="1"/>
            </p:cNvPicPr>
            <p:nvPr/>
          </p:nvPicPr>
          <p:blipFill>
            <a:blip r:embed="rId5" cstate="screen">
              <a:clrChange>
                <a:clrFrom>
                  <a:srgbClr val="002060"/>
                </a:clrFrom>
                <a:clrTo>
                  <a:srgbClr val="002060">
                    <a:alpha val="0"/>
                  </a:srgbClr>
                </a:clrTo>
              </a:clrChange>
              <a:extLst>
                <a:ext uri="{28A0092B-C50C-407E-A947-70E740481C1C}">
                  <a14:useLocalDpi xmlns:a14="http://schemas.microsoft.com/office/drawing/2010/main"/>
                </a:ext>
              </a:extLst>
            </a:blip>
            <a:srcRect/>
            <a:stretch>
              <a:fillRect/>
            </a:stretch>
          </p:blipFill>
          <p:spPr bwMode="auto">
            <a:xfrm>
              <a:off x="5218176" y="1994066"/>
              <a:ext cx="1295345" cy="315740"/>
            </a:xfrm>
            <a:prstGeom prst="rect">
              <a:avLst/>
            </a:prstGeom>
            <a:noFill/>
            <a:ln>
              <a:noFill/>
            </a:ln>
          </p:spPr>
        </p:pic>
        <p:pic>
          <p:nvPicPr>
            <p:cNvPr id="53" name="Billede 11">
              <a:extLst>
                <a:ext uri="{FF2B5EF4-FFF2-40B4-BE49-F238E27FC236}">
                  <a16:creationId xmlns:a16="http://schemas.microsoft.com/office/drawing/2014/main" id="{69DAC214-576E-96A0-08B2-E51633031120}"/>
                </a:ext>
              </a:extLst>
            </p:cNvPr>
            <p:cNvPicPr>
              <a:picLocks noChangeAspect="1"/>
            </p:cNvPicPr>
            <p:nvPr/>
          </p:nvPicPr>
          <p:blipFill>
            <a:blip r:embed="rId6" cstate="screen">
              <a:clrChange>
                <a:clrFrom>
                  <a:srgbClr val="002060"/>
                </a:clrFrom>
                <a:clrTo>
                  <a:srgbClr val="002060">
                    <a:alpha val="0"/>
                  </a:srgbClr>
                </a:clrTo>
              </a:clrChange>
              <a:extLst>
                <a:ext uri="{28A0092B-C50C-407E-A947-70E740481C1C}">
                  <a14:useLocalDpi xmlns:a14="http://schemas.microsoft.com/office/drawing/2010/main"/>
                </a:ext>
              </a:extLst>
            </a:blip>
            <a:srcRect/>
            <a:stretch>
              <a:fillRect/>
            </a:stretch>
          </p:blipFill>
          <p:spPr bwMode="auto">
            <a:xfrm>
              <a:off x="5109261" y="275617"/>
              <a:ext cx="1513174" cy="321414"/>
            </a:xfrm>
            <a:prstGeom prst="rect">
              <a:avLst/>
            </a:prstGeom>
            <a:noFill/>
            <a:ln>
              <a:noFill/>
            </a:ln>
          </p:spPr>
        </p:pic>
        <p:pic>
          <p:nvPicPr>
            <p:cNvPr id="54" name="Picture 53">
              <a:extLst>
                <a:ext uri="{FF2B5EF4-FFF2-40B4-BE49-F238E27FC236}">
                  <a16:creationId xmlns:a16="http://schemas.microsoft.com/office/drawing/2014/main" id="{30A3E3EF-B6E8-B3F7-5911-FE5F58D177E6}"/>
                </a:ext>
              </a:extLst>
            </p:cNvPr>
            <p:cNvPicPr>
              <a:picLocks noChangeAspect="1"/>
            </p:cNvPicPr>
            <p:nvPr/>
          </p:nvPicPr>
          <p:blipFill>
            <a:blip r:embed="rId7" cstate="screen">
              <a:clrChange>
                <a:clrFrom>
                  <a:srgbClr val="002060"/>
                </a:clrFrom>
                <a:clrTo>
                  <a:srgbClr val="002060">
                    <a:alpha val="0"/>
                  </a:srgbClr>
                </a:clrTo>
              </a:clrChange>
              <a:extLst>
                <a:ext uri="{28A0092B-C50C-407E-A947-70E740481C1C}">
                  <a14:useLocalDpi xmlns:a14="http://schemas.microsoft.com/office/drawing/2010/main"/>
                </a:ext>
              </a:extLst>
            </a:blip>
            <a:stretch>
              <a:fillRect/>
            </a:stretch>
          </p:blipFill>
          <p:spPr>
            <a:xfrm>
              <a:off x="4992142" y="3372349"/>
              <a:ext cx="474485" cy="474485"/>
            </a:xfrm>
            <a:prstGeom prst="rect">
              <a:avLst/>
            </a:prstGeom>
          </p:spPr>
        </p:pic>
        <p:sp>
          <p:nvSpPr>
            <p:cNvPr id="55" name="Oval 54">
              <a:extLst>
                <a:ext uri="{FF2B5EF4-FFF2-40B4-BE49-F238E27FC236}">
                  <a16:creationId xmlns:a16="http://schemas.microsoft.com/office/drawing/2014/main" id="{35B692AF-2B8C-2864-6AE7-370332D7D335}"/>
                </a:ext>
              </a:extLst>
            </p:cNvPr>
            <p:cNvSpPr/>
            <p:nvPr/>
          </p:nvSpPr>
          <p:spPr>
            <a:xfrm>
              <a:off x="8043263" y="3418547"/>
              <a:ext cx="71967" cy="76198"/>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TextBox 57">
              <a:extLst>
                <a:ext uri="{FF2B5EF4-FFF2-40B4-BE49-F238E27FC236}">
                  <a16:creationId xmlns:a16="http://schemas.microsoft.com/office/drawing/2014/main" id="{551CECE1-7765-64A3-91DF-9EA2BD51DA24}"/>
                </a:ext>
              </a:extLst>
            </p:cNvPr>
            <p:cNvSpPr txBox="1"/>
            <p:nvPr/>
          </p:nvSpPr>
          <p:spPr>
            <a:xfrm>
              <a:off x="8285417" y="3585225"/>
              <a:ext cx="696024" cy="261610"/>
            </a:xfrm>
            <a:prstGeom prst="rect">
              <a:avLst/>
            </a:prstGeom>
            <a:noFill/>
          </p:spPr>
          <p:txBody>
            <a:bodyPr wrap="none" rtlCol="0">
              <a:spAutoFit/>
            </a:bodyPr>
            <a:lstStyle/>
            <a:p>
              <a:r>
                <a:rPr lang="en-GB" sz="1100" b="1" dirty="0">
                  <a:solidFill>
                    <a:srgbClr val="0070C0"/>
                  </a:solidFill>
                  <a:latin typeface="Arial Nova" panose="020B0504020202020204" pitchFamily="34" charset="0"/>
                </a:rPr>
                <a:t>Ilulissat</a:t>
              </a:r>
            </a:p>
          </p:txBody>
        </p:sp>
        <p:sp>
          <p:nvSpPr>
            <p:cNvPr id="59" name="TextBox 58">
              <a:extLst>
                <a:ext uri="{FF2B5EF4-FFF2-40B4-BE49-F238E27FC236}">
                  <a16:creationId xmlns:a16="http://schemas.microsoft.com/office/drawing/2014/main" id="{80F74740-5FF9-4586-127F-287F87872896}"/>
                </a:ext>
              </a:extLst>
            </p:cNvPr>
            <p:cNvSpPr txBox="1"/>
            <p:nvPr/>
          </p:nvSpPr>
          <p:spPr>
            <a:xfrm>
              <a:off x="8079246" y="4896184"/>
              <a:ext cx="530915" cy="261610"/>
            </a:xfrm>
            <a:prstGeom prst="rect">
              <a:avLst/>
            </a:prstGeom>
            <a:noFill/>
          </p:spPr>
          <p:txBody>
            <a:bodyPr wrap="none" rtlCol="0">
              <a:spAutoFit/>
            </a:bodyPr>
            <a:lstStyle/>
            <a:p>
              <a:r>
                <a:rPr lang="en-GB" sz="1100" b="1" dirty="0">
                  <a:solidFill>
                    <a:srgbClr val="0070C0"/>
                  </a:solidFill>
                  <a:latin typeface="Arial Nova" panose="020B0504020202020204" pitchFamily="34" charset="0"/>
                </a:rPr>
                <a:t>Nuuk</a:t>
              </a:r>
            </a:p>
          </p:txBody>
        </p:sp>
        <p:sp>
          <p:nvSpPr>
            <p:cNvPr id="76" name="Speech Bubble: Rectangle 75">
              <a:extLst>
                <a:ext uri="{FF2B5EF4-FFF2-40B4-BE49-F238E27FC236}">
                  <a16:creationId xmlns:a16="http://schemas.microsoft.com/office/drawing/2014/main" id="{0CE327C4-AD82-EDE1-7512-5A519225782C}"/>
                </a:ext>
              </a:extLst>
            </p:cNvPr>
            <p:cNvSpPr/>
            <p:nvPr/>
          </p:nvSpPr>
          <p:spPr>
            <a:xfrm flipH="1">
              <a:off x="4973115" y="632580"/>
              <a:ext cx="1768811" cy="856499"/>
            </a:xfrm>
            <a:prstGeom prst="wedgeRectCallout">
              <a:avLst>
                <a:gd name="adj1" fmla="val -100760"/>
                <a:gd name="adj2" fmla="val 51866"/>
              </a:avLst>
            </a:prstGeom>
            <a:solidFill>
              <a:schemeClr val="bg1"/>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latin typeface="Arial Nova" panose="020B0504020202020204" pitchFamily="34" charset="0"/>
                </a:rPr>
                <a:t>Dundas Project (ilmenite mineral sands - titanium) </a:t>
              </a:r>
              <a:r>
                <a:rPr lang="en-GB" sz="1100" dirty="0">
                  <a:solidFill>
                    <a:srgbClr val="C00000"/>
                  </a:solidFill>
                  <a:latin typeface="Arial Nova" panose="020B0504020202020204" pitchFamily="34" charset="0"/>
                </a:rPr>
                <a:t>Exploitation Licence </a:t>
              </a:r>
              <a:r>
                <a:rPr lang="en-GB" sz="1100" dirty="0">
                  <a:solidFill>
                    <a:schemeClr val="accent2">
                      <a:lumMod val="75000"/>
                    </a:schemeClr>
                  </a:solidFill>
                  <a:latin typeface="Arial Nova" panose="020B0504020202020204" pitchFamily="34" charset="0"/>
                </a:rPr>
                <a:t>&amp; Exploration Licence</a:t>
              </a:r>
            </a:p>
          </p:txBody>
        </p:sp>
        <p:sp>
          <p:nvSpPr>
            <p:cNvPr id="77" name="Speech Bubble: Rectangle 76">
              <a:extLst>
                <a:ext uri="{FF2B5EF4-FFF2-40B4-BE49-F238E27FC236}">
                  <a16:creationId xmlns:a16="http://schemas.microsoft.com/office/drawing/2014/main" id="{949DB518-2E51-97D9-8F17-6DD598456770}"/>
                </a:ext>
              </a:extLst>
            </p:cNvPr>
            <p:cNvSpPr/>
            <p:nvPr/>
          </p:nvSpPr>
          <p:spPr>
            <a:xfrm flipH="1">
              <a:off x="4977999" y="3897275"/>
              <a:ext cx="1771312" cy="791624"/>
            </a:xfrm>
            <a:prstGeom prst="wedgeRectCallout">
              <a:avLst>
                <a:gd name="adj1" fmla="val -125350"/>
                <a:gd name="adj2" fmla="val -113748"/>
              </a:avLst>
            </a:prstGeom>
            <a:solidFill>
              <a:schemeClr val="bg1"/>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latin typeface="Arial Nova" panose="020B0504020202020204" pitchFamily="34" charset="0"/>
                </a:rPr>
                <a:t>Disko-Nuussuaq Project (Ni-Cu-Co-PGE-Au) </a:t>
              </a:r>
              <a:r>
                <a:rPr lang="en-GB" sz="1100" dirty="0">
                  <a:solidFill>
                    <a:schemeClr val="accent2">
                      <a:lumMod val="75000"/>
                    </a:schemeClr>
                  </a:solidFill>
                  <a:latin typeface="Arial Nova" panose="020B0504020202020204" pitchFamily="34" charset="0"/>
                </a:rPr>
                <a:t>Exploration Licences.</a:t>
              </a:r>
            </a:p>
            <a:p>
              <a:pPr algn="ctr"/>
              <a:r>
                <a:rPr lang="en-GB" sz="1100" dirty="0">
                  <a:solidFill>
                    <a:schemeClr val="tx1"/>
                  </a:solidFill>
                  <a:latin typeface="Arial Nova" panose="020B0504020202020204" pitchFamily="34" charset="0"/>
                </a:rPr>
                <a:t>Bluejay is the Operator</a:t>
              </a:r>
            </a:p>
          </p:txBody>
        </p:sp>
        <p:sp>
          <p:nvSpPr>
            <p:cNvPr id="78" name="Speech Bubble: Rectangle 77">
              <a:extLst>
                <a:ext uri="{FF2B5EF4-FFF2-40B4-BE49-F238E27FC236}">
                  <a16:creationId xmlns:a16="http://schemas.microsoft.com/office/drawing/2014/main" id="{BD03A0C9-A93C-A5A3-C2F9-65A162718CFE}"/>
                </a:ext>
              </a:extLst>
            </p:cNvPr>
            <p:cNvSpPr/>
            <p:nvPr/>
          </p:nvSpPr>
          <p:spPr>
            <a:xfrm flipH="1">
              <a:off x="4977999" y="2372297"/>
              <a:ext cx="1771312" cy="648319"/>
            </a:xfrm>
            <a:prstGeom prst="wedgeRectCallout">
              <a:avLst>
                <a:gd name="adj1" fmla="val -134920"/>
                <a:gd name="adj2" fmla="val 70292"/>
              </a:avLst>
            </a:prstGeom>
            <a:solidFill>
              <a:schemeClr val="bg1"/>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latin typeface="Arial Nova" panose="020B0504020202020204" pitchFamily="34" charset="0"/>
                </a:rPr>
                <a:t>Kangerluarsuk Project (Zn-Pb-Ag)</a:t>
              </a:r>
            </a:p>
            <a:p>
              <a:pPr algn="ctr"/>
              <a:r>
                <a:rPr lang="en-GB" sz="1100" dirty="0">
                  <a:solidFill>
                    <a:schemeClr val="accent2">
                      <a:lumMod val="75000"/>
                    </a:schemeClr>
                  </a:solidFill>
                  <a:latin typeface="Arial Nova" panose="020B0504020202020204" pitchFamily="34" charset="0"/>
                </a:rPr>
                <a:t>Exploration Licences</a:t>
              </a:r>
            </a:p>
          </p:txBody>
        </p:sp>
        <p:sp>
          <p:nvSpPr>
            <p:cNvPr id="80" name="TextBox 79">
              <a:extLst>
                <a:ext uri="{FF2B5EF4-FFF2-40B4-BE49-F238E27FC236}">
                  <a16:creationId xmlns:a16="http://schemas.microsoft.com/office/drawing/2014/main" id="{634F6C80-262A-10F8-8674-18847F4EDD57}"/>
                </a:ext>
              </a:extLst>
            </p:cNvPr>
            <p:cNvSpPr txBox="1"/>
            <p:nvPr/>
          </p:nvSpPr>
          <p:spPr>
            <a:xfrm>
              <a:off x="7226442" y="5878012"/>
              <a:ext cx="904885" cy="276999"/>
            </a:xfrm>
            <a:prstGeom prst="rect">
              <a:avLst/>
            </a:prstGeom>
            <a:noFill/>
          </p:spPr>
          <p:txBody>
            <a:bodyPr wrap="square" rtlCol="0">
              <a:spAutoFit/>
            </a:bodyPr>
            <a:lstStyle/>
            <a:p>
              <a:r>
                <a:rPr lang="en-GB" sz="1200" dirty="0">
                  <a:solidFill>
                    <a:srgbClr val="FFC000"/>
                  </a:solidFill>
                  <a:latin typeface="Arial Nova" panose="020B0504020202020204" pitchFamily="34" charset="0"/>
                </a:rPr>
                <a:t>920 </a:t>
              </a:r>
              <a:r>
                <a:rPr lang="en-GB" sz="1200" dirty="0" err="1">
                  <a:solidFill>
                    <a:srgbClr val="FFC000"/>
                  </a:solidFill>
                  <a:latin typeface="Arial Nova" panose="020B0504020202020204" pitchFamily="34" charset="0"/>
                </a:rPr>
                <a:t>sq</a:t>
              </a:r>
              <a:r>
                <a:rPr lang="en-GB" sz="1200" dirty="0">
                  <a:solidFill>
                    <a:srgbClr val="FFC000"/>
                  </a:solidFill>
                  <a:latin typeface="Arial Nova" panose="020B0504020202020204" pitchFamily="34" charset="0"/>
                </a:rPr>
                <a:t> km</a:t>
              </a:r>
            </a:p>
          </p:txBody>
        </p:sp>
        <p:sp>
          <p:nvSpPr>
            <p:cNvPr id="81" name="TextBox 80">
              <a:extLst>
                <a:ext uri="{FF2B5EF4-FFF2-40B4-BE49-F238E27FC236}">
                  <a16:creationId xmlns:a16="http://schemas.microsoft.com/office/drawing/2014/main" id="{B9FC9F7E-86B5-7790-588F-24E97CCAABF7}"/>
                </a:ext>
              </a:extLst>
            </p:cNvPr>
            <p:cNvSpPr txBox="1"/>
            <p:nvPr/>
          </p:nvSpPr>
          <p:spPr>
            <a:xfrm>
              <a:off x="6738716" y="2469571"/>
              <a:ext cx="932819" cy="276999"/>
            </a:xfrm>
            <a:prstGeom prst="rect">
              <a:avLst/>
            </a:prstGeom>
            <a:noFill/>
          </p:spPr>
          <p:txBody>
            <a:bodyPr wrap="none" rtlCol="0">
              <a:spAutoFit/>
            </a:bodyPr>
            <a:lstStyle/>
            <a:p>
              <a:r>
                <a:rPr lang="en-GB" sz="1200" dirty="0">
                  <a:solidFill>
                    <a:srgbClr val="FFC000"/>
                  </a:solidFill>
                  <a:latin typeface="Arial Nova" panose="020B0504020202020204" pitchFamily="34" charset="0"/>
                </a:rPr>
                <a:t>692 </a:t>
              </a:r>
              <a:r>
                <a:rPr lang="en-GB" sz="1200" dirty="0" err="1">
                  <a:solidFill>
                    <a:srgbClr val="FFC000"/>
                  </a:solidFill>
                  <a:latin typeface="Arial Nova" panose="020B0504020202020204" pitchFamily="34" charset="0"/>
                </a:rPr>
                <a:t>sq</a:t>
              </a:r>
              <a:r>
                <a:rPr lang="en-GB" sz="1200" dirty="0">
                  <a:solidFill>
                    <a:srgbClr val="FFC000"/>
                  </a:solidFill>
                  <a:latin typeface="Arial Nova" panose="020B0504020202020204" pitchFamily="34" charset="0"/>
                </a:rPr>
                <a:t> km </a:t>
              </a:r>
            </a:p>
          </p:txBody>
        </p:sp>
        <p:sp>
          <p:nvSpPr>
            <p:cNvPr id="82" name="TextBox 81">
              <a:extLst>
                <a:ext uri="{FF2B5EF4-FFF2-40B4-BE49-F238E27FC236}">
                  <a16:creationId xmlns:a16="http://schemas.microsoft.com/office/drawing/2014/main" id="{F3291412-E1E8-F646-4B56-182202FF7A57}"/>
                </a:ext>
              </a:extLst>
            </p:cNvPr>
            <p:cNvSpPr txBox="1"/>
            <p:nvPr/>
          </p:nvSpPr>
          <p:spPr>
            <a:xfrm>
              <a:off x="6718871" y="855912"/>
              <a:ext cx="1273775" cy="276999"/>
            </a:xfrm>
            <a:prstGeom prst="rect">
              <a:avLst/>
            </a:prstGeom>
            <a:noFill/>
          </p:spPr>
          <p:txBody>
            <a:bodyPr wrap="square" rtlCol="0">
              <a:spAutoFit/>
            </a:bodyPr>
            <a:lstStyle/>
            <a:p>
              <a:r>
                <a:rPr lang="en-GB" sz="1200" dirty="0">
                  <a:solidFill>
                    <a:srgbClr val="FFC000"/>
                  </a:solidFill>
                  <a:latin typeface="Arial Nova" panose="020B0504020202020204" pitchFamily="34" charset="0"/>
                </a:rPr>
                <a:t>99 </a:t>
              </a:r>
              <a:r>
                <a:rPr lang="en-GB" sz="1200" dirty="0" err="1">
                  <a:solidFill>
                    <a:srgbClr val="FFC000"/>
                  </a:solidFill>
                  <a:latin typeface="Arial Nova" panose="020B0504020202020204" pitchFamily="34" charset="0"/>
                </a:rPr>
                <a:t>sq</a:t>
              </a:r>
              <a:r>
                <a:rPr lang="en-GB" sz="1200" dirty="0">
                  <a:solidFill>
                    <a:srgbClr val="FFC000"/>
                  </a:solidFill>
                  <a:latin typeface="Arial Nova" panose="020B0504020202020204" pitchFamily="34" charset="0"/>
                </a:rPr>
                <a:t> km </a:t>
              </a:r>
            </a:p>
          </p:txBody>
        </p:sp>
        <p:sp>
          <p:nvSpPr>
            <p:cNvPr id="83" name="TextBox 82">
              <a:extLst>
                <a:ext uri="{FF2B5EF4-FFF2-40B4-BE49-F238E27FC236}">
                  <a16:creationId xmlns:a16="http://schemas.microsoft.com/office/drawing/2014/main" id="{205AE988-76DA-A12E-11AC-7DD44EDCF1C3}"/>
                </a:ext>
              </a:extLst>
            </p:cNvPr>
            <p:cNvSpPr txBox="1"/>
            <p:nvPr/>
          </p:nvSpPr>
          <p:spPr>
            <a:xfrm>
              <a:off x="6749311" y="4149354"/>
              <a:ext cx="1075487" cy="276999"/>
            </a:xfrm>
            <a:prstGeom prst="rect">
              <a:avLst/>
            </a:prstGeom>
            <a:noFill/>
          </p:spPr>
          <p:txBody>
            <a:bodyPr wrap="square" rtlCol="0">
              <a:spAutoFit/>
            </a:bodyPr>
            <a:lstStyle/>
            <a:p>
              <a:r>
                <a:rPr lang="en-GB" sz="1200" dirty="0">
                  <a:solidFill>
                    <a:srgbClr val="FFC000"/>
                  </a:solidFill>
                  <a:latin typeface="Arial Nova" panose="020B0504020202020204" pitchFamily="34" charset="0"/>
                </a:rPr>
                <a:t>3020 </a:t>
              </a:r>
              <a:r>
                <a:rPr lang="en-GB" sz="1200" dirty="0" err="1">
                  <a:solidFill>
                    <a:srgbClr val="FFC000"/>
                  </a:solidFill>
                  <a:latin typeface="Arial Nova" panose="020B0504020202020204" pitchFamily="34" charset="0"/>
                </a:rPr>
                <a:t>sq</a:t>
              </a:r>
              <a:r>
                <a:rPr lang="en-GB" sz="1200" dirty="0">
                  <a:solidFill>
                    <a:srgbClr val="FFC000"/>
                  </a:solidFill>
                  <a:latin typeface="Arial Nova" panose="020B0504020202020204" pitchFamily="34" charset="0"/>
                </a:rPr>
                <a:t> km </a:t>
              </a:r>
            </a:p>
          </p:txBody>
        </p:sp>
        <p:sp>
          <p:nvSpPr>
            <p:cNvPr id="84" name="Speech Bubble: Rectangle 83">
              <a:extLst>
                <a:ext uri="{FF2B5EF4-FFF2-40B4-BE49-F238E27FC236}">
                  <a16:creationId xmlns:a16="http://schemas.microsoft.com/office/drawing/2014/main" id="{BF47C1AF-C925-028C-E88B-03DAF9CF4682}"/>
                </a:ext>
              </a:extLst>
            </p:cNvPr>
            <p:cNvSpPr/>
            <p:nvPr/>
          </p:nvSpPr>
          <p:spPr>
            <a:xfrm flipH="1">
              <a:off x="5431533" y="5804238"/>
              <a:ext cx="1771312" cy="648319"/>
            </a:xfrm>
            <a:prstGeom prst="wedgeRectCallout">
              <a:avLst>
                <a:gd name="adj1" fmla="val -133861"/>
                <a:gd name="adj2" fmla="val 11999"/>
              </a:avLst>
            </a:prstGeom>
            <a:solidFill>
              <a:schemeClr val="bg1"/>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latin typeface="Arial Nova" panose="020B0504020202020204" pitchFamily="34" charset="0"/>
                </a:rPr>
                <a:t>Thunderstone Project (Au, Base Metals) </a:t>
              </a:r>
              <a:r>
                <a:rPr lang="en-GB" sz="1100" dirty="0">
                  <a:solidFill>
                    <a:schemeClr val="accent2">
                      <a:lumMod val="75000"/>
                    </a:schemeClr>
                  </a:solidFill>
                  <a:latin typeface="Arial Nova" panose="020B0504020202020204" pitchFamily="34" charset="0"/>
                </a:rPr>
                <a:t>Exploration Licence</a:t>
              </a:r>
            </a:p>
          </p:txBody>
        </p:sp>
        <p:grpSp>
          <p:nvGrpSpPr>
            <p:cNvPr id="63" name="Group 62">
              <a:extLst>
                <a:ext uri="{FF2B5EF4-FFF2-40B4-BE49-F238E27FC236}">
                  <a16:creationId xmlns:a16="http://schemas.microsoft.com/office/drawing/2014/main" id="{030B63E9-389E-2BD4-DD42-890BB0F083D4}"/>
                </a:ext>
              </a:extLst>
            </p:cNvPr>
            <p:cNvGrpSpPr/>
            <p:nvPr/>
          </p:nvGrpSpPr>
          <p:grpSpPr>
            <a:xfrm>
              <a:off x="7483913" y="1395867"/>
              <a:ext cx="216605" cy="244023"/>
              <a:chOff x="5755099" y="350954"/>
              <a:chExt cx="216605" cy="244023"/>
            </a:xfrm>
          </p:grpSpPr>
          <p:sp>
            <p:nvSpPr>
              <p:cNvPr id="64" name="Rectangle 63">
                <a:extLst>
                  <a:ext uri="{FF2B5EF4-FFF2-40B4-BE49-F238E27FC236}">
                    <a16:creationId xmlns:a16="http://schemas.microsoft.com/office/drawing/2014/main" id="{F427B0A7-43E7-4D23-490C-0354C083AE65}"/>
                  </a:ext>
                </a:extLst>
              </p:cNvPr>
              <p:cNvSpPr/>
              <p:nvPr/>
            </p:nvSpPr>
            <p:spPr>
              <a:xfrm>
                <a:off x="5755099" y="350954"/>
                <a:ext cx="216605" cy="200154"/>
              </a:xfrm>
              <a:prstGeom prst="rect">
                <a:avLst/>
              </a:prstGeom>
              <a:solidFill>
                <a:schemeClr val="bg1"/>
              </a:solidFill>
              <a:ln>
                <a:solidFill>
                  <a:srgbClr val="2426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5" name="Picture 64">
                <a:extLst>
                  <a:ext uri="{FF2B5EF4-FFF2-40B4-BE49-F238E27FC236}">
                    <a16:creationId xmlns:a16="http://schemas.microsoft.com/office/drawing/2014/main" id="{F8E802EF-DD29-5FC3-9169-D5BE35603B0D}"/>
                  </a:ext>
                </a:extLst>
              </p:cNvPr>
              <p:cNvPicPr>
                <a:picLocks noChangeAspect="1"/>
              </p:cNvPicPr>
              <p:nvPr/>
            </p:nvPicPr>
            <p:blipFill rotWithShape="1">
              <a:blip r:embed="rId8" cstate="screen">
                <a:clrChange>
                  <a:clrFrom>
                    <a:srgbClr val="002060"/>
                  </a:clrFrom>
                  <a:clrTo>
                    <a:srgbClr val="002060">
                      <a:alpha val="0"/>
                    </a:srgbClr>
                  </a:clrTo>
                </a:clrChange>
                <a:extLst>
                  <a:ext uri="{28A0092B-C50C-407E-A947-70E740481C1C}">
                    <a14:useLocalDpi xmlns:a14="http://schemas.microsoft.com/office/drawing/2010/main"/>
                  </a:ext>
                </a:extLst>
              </a:blip>
              <a:srcRect/>
              <a:stretch/>
            </p:blipFill>
            <p:spPr>
              <a:xfrm>
                <a:off x="5770887" y="364898"/>
                <a:ext cx="171883" cy="230079"/>
              </a:xfrm>
              <a:prstGeom prst="rect">
                <a:avLst/>
              </a:prstGeom>
            </p:spPr>
          </p:pic>
        </p:grpSp>
        <p:grpSp>
          <p:nvGrpSpPr>
            <p:cNvPr id="87" name="Group 86">
              <a:extLst>
                <a:ext uri="{FF2B5EF4-FFF2-40B4-BE49-F238E27FC236}">
                  <a16:creationId xmlns:a16="http://schemas.microsoft.com/office/drawing/2014/main" id="{A577BB1E-FDAA-2989-E432-2DE2C53AE833}"/>
                </a:ext>
              </a:extLst>
            </p:cNvPr>
            <p:cNvGrpSpPr/>
            <p:nvPr/>
          </p:nvGrpSpPr>
          <p:grpSpPr>
            <a:xfrm>
              <a:off x="5618749" y="5394151"/>
              <a:ext cx="1391427" cy="385424"/>
              <a:chOff x="394018" y="-1429889"/>
              <a:chExt cx="1391427" cy="385424"/>
            </a:xfrm>
          </p:grpSpPr>
          <p:sp>
            <p:nvSpPr>
              <p:cNvPr id="88" name="Rectangle 87">
                <a:extLst>
                  <a:ext uri="{FF2B5EF4-FFF2-40B4-BE49-F238E27FC236}">
                    <a16:creationId xmlns:a16="http://schemas.microsoft.com/office/drawing/2014/main" id="{109B67CA-E184-EF2E-9C8B-A3F447B83A7D}"/>
                  </a:ext>
                </a:extLst>
              </p:cNvPr>
              <p:cNvSpPr/>
              <p:nvPr/>
            </p:nvSpPr>
            <p:spPr>
              <a:xfrm>
                <a:off x="394018" y="-1429889"/>
                <a:ext cx="1391427" cy="3854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9" name="Billede 12">
                <a:extLst>
                  <a:ext uri="{FF2B5EF4-FFF2-40B4-BE49-F238E27FC236}">
                    <a16:creationId xmlns:a16="http://schemas.microsoft.com/office/drawing/2014/main" id="{DDACBF29-8FB6-50F2-8B74-AFF247C36C87}"/>
                  </a:ext>
                </a:extLst>
              </p:cNvPr>
              <p:cNvPicPr>
                <a:picLocks noChangeAspect="1"/>
              </p:cNvPicPr>
              <p:nvPr/>
            </p:nvPicPr>
            <p:blipFill>
              <a:blip r:embed="rId5" cstate="screen">
                <a:clrChange>
                  <a:clrFrom>
                    <a:srgbClr val="002060"/>
                  </a:clrFrom>
                  <a:clrTo>
                    <a:srgbClr val="002060">
                      <a:alpha val="0"/>
                    </a:srgbClr>
                  </a:clrTo>
                </a:clrChange>
                <a:extLst>
                  <a:ext uri="{28A0092B-C50C-407E-A947-70E740481C1C}">
                    <a14:useLocalDpi xmlns:a14="http://schemas.microsoft.com/office/drawing/2010/main"/>
                  </a:ext>
                </a:extLst>
              </a:blip>
              <a:srcRect/>
              <a:stretch>
                <a:fillRect/>
              </a:stretch>
            </p:blipFill>
            <p:spPr bwMode="auto">
              <a:xfrm>
                <a:off x="442058" y="-1395047"/>
                <a:ext cx="1295345" cy="315740"/>
              </a:xfrm>
              <a:prstGeom prst="rect">
                <a:avLst/>
              </a:prstGeom>
              <a:noFill/>
              <a:ln>
                <a:noFill/>
              </a:ln>
            </p:spPr>
          </p:pic>
        </p:grpSp>
        <p:grpSp>
          <p:nvGrpSpPr>
            <p:cNvPr id="69" name="Group 68">
              <a:extLst>
                <a:ext uri="{FF2B5EF4-FFF2-40B4-BE49-F238E27FC236}">
                  <a16:creationId xmlns:a16="http://schemas.microsoft.com/office/drawing/2014/main" id="{1AC6F11C-9F45-7831-2124-4F3E976D3988}"/>
                </a:ext>
              </a:extLst>
            </p:cNvPr>
            <p:cNvGrpSpPr/>
            <p:nvPr/>
          </p:nvGrpSpPr>
          <p:grpSpPr>
            <a:xfrm>
              <a:off x="8568917" y="6114454"/>
              <a:ext cx="216605" cy="244023"/>
              <a:chOff x="5755099" y="350954"/>
              <a:chExt cx="216605" cy="244023"/>
            </a:xfrm>
          </p:grpSpPr>
          <p:sp>
            <p:nvSpPr>
              <p:cNvPr id="70" name="Rectangle 69">
                <a:extLst>
                  <a:ext uri="{FF2B5EF4-FFF2-40B4-BE49-F238E27FC236}">
                    <a16:creationId xmlns:a16="http://schemas.microsoft.com/office/drawing/2014/main" id="{3D35FD4B-0B05-505F-2CE2-5AFC72BAD889}"/>
                  </a:ext>
                </a:extLst>
              </p:cNvPr>
              <p:cNvSpPr/>
              <p:nvPr/>
            </p:nvSpPr>
            <p:spPr>
              <a:xfrm>
                <a:off x="5755099" y="350954"/>
                <a:ext cx="216605" cy="200154"/>
              </a:xfrm>
              <a:prstGeom prst="rect">
                <a:avLst/>
              </a:prstGeom>
              <a:solidFill>
                <a:schemeClr val="bg1"/>
              </a:solidFill>
              <a:ln>
                <a:solidFill>
                  <a:srgbClr val="2426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 name="Picture 70">
                <a:extLst>
                  <a:ext uri="{FF2B5EF4-FFF2-40B4-BE49-F238E27FC236}">
                    <a16:creationId xmlns:a16="http://schemas.microsoft.com/office/drawing/2014/main" id="{211F2B97-656F-6501-E390-193DF2AD1D1D}"/>
                  </a:ext>
                </a:extLst>
              </p:cNvPr>
              <p:cNvPicPr>
                <a:picLocks noChangeAspect="1"/>
              </p:cNvPicPr>
              <p:nvPr/>
            </p:nvPicPr>
            <p:blipFill rotWithShape="1">
              <a:blip r:embed="rId8" cstate="screen">
                <a:clrChange>
                  <a:clrFrom>
                    <a:srgbClr val="002060"/>
                  </a:clrFrom>
                  <a:clrTo>
                    <a:srgbClr val="002060">
                      <a:alpha val="0"/>
                    </a:srgbClr>
                  </a:clrTo>
                </a:clrChange>
                <a:extLst>
                  <a:ext uri="{28A0092B-C50C-407E-A947-70E740481C1C}">
                    <a14:useLocalDpi xmlns:a14="http://schemas.microsoft.com/office/drawing/2010/main"/>
                  </a:ext>
                </a:extLst>
              </a:blip>
              <a:srcRect/>
              <a:stretch/>
            </p:blipFill>
            <p:spPr>
              <a:xfrm>
                <a:off x="5770887" y="364898"/>
                <a:ext cx="171883" cy="230079"/>
              </a:xfrm>
              <a:prstGeom prst="rect">
                <a:avLst/>
              </a:prstGeom>
            </p:spPr>
          </p:pic>
        </p:grpSp>
        <p:grpSp>
          <p:nvGrpSpPr>
            <p:cNvPr id="66" name="Group 65">
              <a:extLst>
                <a:ext uri="{FF2B5EF4-FFF2-40B4-BE49-F238E27FC236}">
                  <a16:creationId xmlns:a16="http://schemas.microsoft.com/office/drawing/2014/main" id="{5B3A4CA6-92BB-6BED-7F1E-C913CC06322F}"/>
                </a:ext>
              </a:extLst>
            </p:cNvPr>
            <p:cNvGrpSpPr/>
            <p:nvPr/>
          </p:nvGrpSpPr>
          <p:grpSpPr>
            <a:xfrm>
              <a:off x="7934960" y="3373481"/>
              <a:ext cx="216605" cy="244023"/>
              <a:chOff x="5755099" y="350954"/>
              <a:chExt cx="216605" cy="244023"/>
            </a:xfrm>
          </p:grpSpPr>
          <p:sp>
            <p:nvSpPr>
              <p:cNvPr id="67" name="Rectangle 66">
                <a:extLst>
                  <a:ext uri="{FF2B5EF4-FFF2-40B4-BE49-F238E27FC236}">
                    <a16:creationId xmlns:a16="http://schemas.microsoft.com/office/drawing/2014/main" id="{61323ADC-7D96-692E-B63D-4BB4939A8F90}"/>
                  </a:ext>
                </a:extLst>
              </p:cNvPr>
              <p:cNvSpPr/>
              <p:nvPr/>
            </p:nvSpPr>
            <p:spPr>
              <a:xfrm>
                <a:off x="5755099" y="350954"/>
                <a:ext cx="216605" cy="200154"/>
              </a:xfrm>
              <a:prstGeom prst="rect">
                <a:avLst/>
              </a:prstGeom>
              <a:solidFill>
                <a:schemeClr val="bg1"/>
              </a:solidFill>
              <a:ln>
                <a:solidFill>
                  <a:srgbClr val="2426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8" name="Picture 67">
                <a:extLst>
                  <a:ext uri="{FF2B5EF4-FFF2-40B4-BE49-F238E27FC236}">
                    <a16:creationId xmlns:a16="http://schemas.microsoft.com/office/drawing/2014/main" id="{45AACD1A-27E1-05F6-CCD9-E5103711AFFF}"/>
                  </a:ext>
                </a:extLst>
              </p:cNvPr>
              <p:cNvPicPr>
                <a:picLocks noChangeAspect="1"/>
              </p:cNvPicPr>
              <p:nvPr/>
            </p:nvPicPr>
            <p:blipFill rotWithShape="1">
              <a:blip r:embed="rId8" cstate="screen">
                <a:clrChange>
                  <a:clrFrom>
                    <a:srgbClr val="002060"/>
                  </a:clrFrom>
                  <a:clrTo>
                    <a:srgbClr val="002060">
                      <a:alpha val="0"/>
                    </a:srgbClr>
                  </a:clrTo>
                </a:clrChange>
                <a:extLst>
                  <a:ext uri="{28A0092B-C50C-407E-A947-70E740481C1C}">
                    <a14:useLocalDpi xmlns:a14="http://schemas.microsoft.com/office/drawing/2010/main"/>
                  </a:ext>
                </a:extLst>
              </a:blip>
              <a:srcRect/>
              <a:stretch/>
            </p:blipFill>
            <p:spPr>
              <a:xfrm>
                <a:off x="5770887" y="364898"/>
                <a:ext cx="171883" cy="230079"/>
              </a:xfrm>
              <a:prstGeom prst="rect">
                <a:avLst/>
              </a:prstGeom>
            </p:spPr>
          </p:pic>
        </p:grpSp>
        <p:sp>
          <p:nvSpPr>
            <p:cNvPr id="79" name="Speech Bubble: Rectangle 78">
              <a:extLst>
                <a:ext uri="{FF2B5EF4-FFF2-40B4-BE49-F238E27FC236}">
                  <a16:creationId xmlns:a16="http://schemas.microsoft.com/office/drawing/2014/main" id="{B64474C5-DB5B-7B92-7AF3-26A7A944E472}"/>
                </a:ext>
              </a:extLst>
            </p:cNvPr>
            <p:cNvSpPr/>
            <p:nvPr/>
          </p:nvSpPr>
          <p:spPr>
            <a:xfrm flipH="1">
              <a:off x="9746589" y="4833634"/>
              <a:ext cx="1771312" cy="648319"/>
            </a:xfrm>
            <a:prstGeom prst="wedgeRectCallout">
              <a:avLst>
                <a:gd name="adj1" fmla="val 134416"/>
                <a:gd name="adj2" fmla="val -217179"/>
              </a:avLst>
            </a:prstGeom>
            <a:solidFill>
              <a:schemeClr val="bg1"/>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latin typeface="Arial Nova" panose="020B0504020202020204" pitchFamily="34" charset="0"/>
                </a:rPr>
                <a:t>Bluejay In-Country Office &amp; Warehouse Facilities</a:t>
              </a:r>
            </a:p>
          </p:txBody>
        </p:sp>
        <p:sp>
          <p:nvSpPr>
            <p:cNvPr id="56" name="Oval 55">
              <a:extLst>
                <a:ext uri="{FF2B5EF4-FFF2-40B4-BE49-F238E27FC236}">
                  <a16:creationId xmlns:a16="http://schemas.microsoft.com/office/drawing/2014/main" id="{CC0C0355-6AC9-BE4C-2EAD-DC0D4A099439}"/>
                </a:ext>
              </a:extLst>
            </p:cNvPr>
            <p:cNvSpPr/>
            <p:nvPr/>
          </p:nvSpPr>
          <p:spPr>
            <a:xfrm>
              <a:off x="8219655" y="3695685"/>
              <a:ext cx="91886" cy="98709"/>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0" name="Oval 89">
              <a:extLst>
                <a:ext uri="{FF2B5EF4-FFF2-40B4-BE49-F238E27FC236}">
                  <a16:creationId xmlns:a16="http://schemas.microsoft.com/office/drawing/2014/main" id="{977DACA0-CBDB-148C-7047-4BDD8F1E8E8D}"/>
                </a:ext>
              </a:extLst>
            </p:cNvPr>
            <p:cNvSpPr/>
            <p:nvPr/>
          </p:nvSpPr>
          <p:spPr>
            <a:xfrm>
              <a:off x="7889282" y="4986947"/>
              <a:ext cx="91886" cy="98709"/>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2" name="Picture 61">
              <a:extLst>
                <a:ext uri="{FF2B5EF4-FFF2-40B4-BE49-F238E27FC236}">
                  <a16:creationId xmlns:a16="http://schemas.microsoft.com/office/drawing/2014/main" id="{DE68B21F-8422-5659-9038-EC5F68ABEAAD}"/>
                </a:ext>
              </a:extLst>
            </p:cNvPr>
            <p:cNvPicPr>
              <a:picLocks noChangeAspect="1"/>
            </p:cNvPicPr>
            <p:nvPr/>
          </p:nvPicPr>
          <p:blipFill rotWithShape="1">
            <a:blip r:embed="rId8" cstate="screen">
              <a:clrChange>
                <a:clrFrom>
                  <a:srgbClr val="002060"/>
                </a:clrFrom>
                <a:clrTo>
                  <a:srgbClr val="002060">
                    <a:alpha val="0"/>
                  </a:srgbClr>
                </a:clrTo>
              </a:clrChange>
              <a:extLst>
                <a:ext uri="{28A0092B-C50C-407E-A947-70E740481C1C}">
                  <a14:useLocalDpi xmlns:a14="http://schemas.microsoft.com/office/drawing/2010/main"/>
                </a:ext>
              </a:extLst>
            </a:blip>
            <a:srcRect/>
            <a:stretch/>
          </p:blipFill>
          <p:spPr>
            <a:xfrm>
              <a:off x="8238739" y="3163124"/>
              <a:ext cx="171883" cy="230079"/>
            </a:xfrm>
            <a:prstGeom prst="rect">
              <a:avLst/>
            </a:prstGeom>
          </p:spPr>
        </p:pic>
        <p:grpSp>
          <p:nvGrpSpPr>
            <p:cNvPr id="72" name="Group 71">
              <a:extLst>
                <a:ext uri="{FF2B5EF4-FFF2-40B4-BE49-F238E27FC236}">
                  <a16:creationId xmlns:a16="http://schemas.microsoft.com/office/drawing/2014/main" id="{9E43C55A-FA88-F678-7707-C7BB54955A42}"/>
                </a:ext>
              </a:extLst>
            </p:cNvPr>
            <p:cNvGrpSpPr/>
            <p:nvPr/>
          </p:nvGrpSpPr>
          <p:grpSpPr>
            <a:xfrm>
              <a:off x="8154304" y="3074045"/>
              <a:ext cx="216605" cy="244023"/>
              <a:chOff x="5755099" y="350954"/>
              <a:chExt cx="216605" cy="244023"/>
            </a:xfrm>
          </p:grpSpPr>
          <p:sp>
            <p:nvSpPr>
              <p:cNvPr id="73" name="Rectangle 72">
                <a:extLst>
                  <a:ext uri="{FF2B5EF4-FFF2-40B4-BE49-F238E27FC236}">
                    <a16:creationId xmlns:a16="http://schemas.microsoft.com/office/drawing/2014/main" id="{38CBF41F-29EF-A38C-3E13-5841573EA785}"/>
                  </a:ext>
                </a:extLst>
              </p:cNvPr>
              <p:cNvSpPr/>
              <p:nvPr/>
            </p:nvSpPr>
            <p:spPr>
              <a:xfrm>
                <a:off x="5755099" y="350954"/>
                <a:ext cx="216605" cy="200154"/>
              </a:xfrm>
              <a:prstGeom prst="rect">
                <a:avLst/>
              </a:prstGeom>
              <a:solidFill>
                <a:schemeClr val="bg1"/>
              </a:solidFill>
              <a:ln>
                <a:solidFill>
                  <a:srgbClr val="2426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4" name="Picture 73">
                <a:extLst>
                  <a:ext uri="{FF2B5EF4-FFF2-40B4-BE49-F238E27FC236}">
                    <a16:creationId xmlns:a16="http://schemas.microsoft.com/office/drawing/2014/main" id="{42E54D8A-29A5-C5C0-1CF4-935931207619}"/>
                  </a:ext>
                </a:extLst>
              </p:cNvPr>
              <p:cNvPicPr>
                <a:picLocks noChangeAspect="1"/>
              </p:cNvPicPr>
              <p:nvPr/>
            </p:nvPicPr>
            <p:blipFill rotWithShape="1">
              <a:blip r:embed="rId8" cstate="screen">
                <a:clrChange>
                  <a:clrFrom>
                    <a:srgbClr val="002060"/>
                  </a:clrFrom>
                  <a:clrTo>
                    <a:srgbClr val="002060">
                      <a:alpha val="0"/>
                    </a:srgbClr>
                  </a:clrTo>
                </a:clrChange>
                <a:extLst>
                  <a:ext uri="{28A0092B-C50C-407E-A947-70E740481C1C}">
                    <a14:useLocalDpi xmlns:a14="http://schemas.microsoft.com/office/drawing/2010/main"/>
                  </a:ext>
                </a:extLst>
              </a:blip>
              <a:srcRect/>
              <a:stretch/>
            </p:blipFill>
            <p:spPr>
              <a:xfrm>
                <a:off x="5770887" y="364898"/>
                <a:ext cx="171883" cy="230079"/>
              </a:xfrm>
              <a:prstGeom prst="rect">
                <a:avLst/>
              </a:prstGeom>
            </p:spPr>
          </p:pic>
        </p:grpSp>
        <p:cxnSp>
          <p:nvCxnSpPr>
            <p:cNvPr id="102" name="Straight Connector 101">
              <a:extLst>
                <a:ext uri="{FF2B5EF4-FFF2-40B4-BE49-F238E27FC236}">
                  <a16:creationId xmlns:a16="http://schemas.microsoft.com/office/drawing/2014/main" id="{D0E744FD-625D-BE9E-82C8-16429DE3CFFE}"/>
                </a:ext>
              </a:extLst>
            </p:cNvPr>
            <p:cNvCxnSpPr/>
            <p:nvPr/>
          </p:nvCxnSpPr>
          <p:spPr>
            <a:xfrm>
              <a:off x="9613602" y="6452557"/>
              <a:ext cx="1186216"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C19C10AF-C7DE-E790-4158-B56DB6F773E1}"/>
                </a:ext>
              </a:extLst>
            </p:cNvPr>
            <p:cNvSpPr txBox="1"/>
            <p:nvPr/>
          </p:nvSpPr>
          <p:spPr>
            <a:xfrm>
              <a:off x="9913350" y="6216805"/>
              <a:ext cx="603050" cy="246221"/>
            </a:xfrm>
            <a:prstGeom prst="rect">
              <a:avLst/>
            </a:prstGeom>
            <a:noFill/>
          </p:spPr>
          <p:txBody>
            <a:bodyPr wrap="none" rtlCol="0">
              <a:spAutoFit/>
            </a:bodyPr>
            <a:lstStyle/>
            <a:p>
              <a:r>
                <a:rPr lang="en-GB" sz="1000" dirty="0">
                  <a:solidFill>
                    <a:schemeClr val="bg1"/>
                  </a:solidFill>
                  <a:latin typeface="Arial Nova" panose="020B0504020202020204" pitchFamily="34" charset="0"/>
                </a:rPr>
                <a:t>500 km</a:t>
              </a:r>
            </a:p>
          </p:txBody>
        </p:sp>
        <p:pic>
          <p:nvPicPr>
            <p:cNvPr id="104" name="Picture 103">
              <a:extLst>
                <a:ext uri="{FF2B5EF4-FFF2-40B4-BE49-F238E27FC236}">
                  <a16:creationId xmlns:a16="http://schemas.microsoft.com/office/drawing/2014/main" id="{D10033EB-9A91-E8FE-C492-B477140BAEE2}"/>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200782" y="821960"/>
              <a:ext cx="1809270" cy="2224588"/>
            </a:xfrm>
            <a:prstGeom prst="rect">
              <a:avLst/>
            </a:prstGeom>
          </p:spPr>
        </p:pic>
        <p:pic>
          <p:nvPicPr>
            <p:cNvPr id="106" name="Picture 105" descr="A logo with text on it&#10;&#10;Description automatically generated">
              <a:extLst>
                <a:ext uri="{FF2B5EF4-FFF2-40B4-BE49-F238E27FC236}">
                  <a16:creationId xmlns:a16="http://schemas.microsoft.com/office/drawing/2014/main" id="{726B6EBD-C5EB-DD8B-A33A-98F764517FA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75983" y="3400319"/>
              <a:ext cx="1111046" cy="427069"/>
            </a:xfrm>
            <a:prstGeom prst="rect">
              <a:avLst/>
            </a:prstGeom>
          </p:spPr>
        </p:pic>
      </p:grpSp>
      <p:sp>
        <p:nvSpPr>
          <p:cNvPr id="3" name="Oval 2">
            <a:extLst>
              <a:ext uri="{FF2B5EF4-FFF2-40B4-BE49-F238E27FC236}">
                <a16:creationId xmlns:a16="http://schemas.microsoft.com/office/drawing/2014/main" id="{769EE273-CC2D-AD1F-839E-8785B4CFD035}"/>
              </a:ext>
            </a:extLst>
          </p:cNvPr>
          <p:cNvSpPr/>
          <p:nvPr/>
        </p:nvSpPr>
        <p:spPr>
          <a:xfrm>
            <a:off x="8508674" y="4428637"/>
            <a:ext cx="95723" cy="102197"/>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A62C8DC8-9FBE-63CB-C7F4-33943221A485}"/>
              </a:ext>
            </a:extLst>
          </p:cNvPr>
          <p:cNvSpPr txBox="1"/>
          <p:nvPr/>
        </p:nvSpPr>
        <p:spPr>
          <a:xfrm>
            <a:off x="8546194" y="4400272"/>
            <a:ext cx="1183337" cy="261610"/>
          </a:xfrm>
          <a:prstGeom prst="rect">
            <a:avLst/>
          </a:prstGeom>
          <a:noFill/>
        </p:spPr>
        <p:txBody>
          <a:bodyPr wrap="none" rtlCol="0">
            <a:spAutoFit/>
          </a:bodyPr>
          <a:lstStyle/>
          <a:p>
            <a:r>
              <a:rPr lang="en-GB" sz="1100" b="1" dirty="0" err="1">
                <a:solidFill>
                  <a:srgbClr val="0070C0"/>
                </a:solidFill>
                <a:latin typeface="Arial Nova" panose="020B0504020202020204" pitchFamily="34" charset="0"/>
              </a:rPr>
              <a:t>Kangerlussuaq</a:t>
            </a:r>
            <a:endParaRPr lang="en-GB" sz="1100" b="1" dirty="0">
              <a:solidFill>
                <a:srgbClr val="0070C0"/>
              </a:solidFill>
              <a:latin typeface="Arial Nova" panose="020B0504020202020204" pitchFamily="34" charset="0"/>
            </a:endParaRPr>
          </a:p>
        </p:txBody>
      </p:sp>
      <p:pic>
        <p:nvPicPr>
          <p:cNvPr id="5" name="Picture 4">
            <a:extLst>
              <a:ext uri="{FF2B5EF4-FFF2-40B4-BE49-F238E27FC236}">
                <a16:creationId xmlns:a16="http://schemas.microsoft.com/office/drawing/2014/main" id="{E80FD6B9-B8F5-87E0-D9F8-3F1CC908C6AD}"/>
              </a:ext>
            </a:extLst>
          </p:cNvPr>
          <p:cNvPicPr>
            <a:picLocks noChangeAspect="1"/>
          </p:cNvPicPr>
          <p:nvPr/>
        </p:nvPicPr>
        <p:blipFill>
          <a:blip r:embed="rId11"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8591762" y="3797643"/>
            <a:ext cx="170320" cy="170320"/>
          </a:xfrm>
          <a:prstGeom prst="rect">
            <a:avLst/>
          </a:prstGeom>
        </p:spPr>
      </p:pic>
      <p:pic>
        <p:nvPicPr>
          <p:cNvPr id="6" name="Picture 5">
            <a:extLst>
              <a:ext uri="{FF2B5EF4-FFF2-40B4-BE49-F238E27FC236}">
                <a16:creationId xmlns:a16="http://schemas.microsoft.com/office/drawing/2014/main" id="{26E981BC-0223-919F-FFBA-B1C06C4C7883}"/>
              </a:ext>
            </a:extLst>
          </p:cNvPr>
          <p:cNvPicPr>
            <a:picLocks noChangeAspect="1"/>
          </p:cNvPicPr>
          <p:nvPr/>
        </p:nvPicPr>
        <p:blipFill>
          <a:blip r:embed="rId11"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8437663" y="4381871"/>
            <a:ext cx="170320" cy="170320"/>
          </a:xfrm>
          <a:prstGeom prst="rect">
            <a:avLst/>
          </a:prstGeom>
        </p:spPr>
      </p:pic>
      <p:pic>
        <p:nvPicPr>
          <p:cNvPr id="7" name="Picture 6">
            <a:extLst>
              <a:ext uri="{FF2B5EF4-FFF2-40B4-BE49-F238E27FC236}">
                <a16:creationId xmlns:a16="http://schemas.microsoft.com/office/drawing/2014/main" id="{581D2C5E-B932-345B-630B-401ECA33A273}"/>
              </a:ext>
            </a:extLst>
          </p:cNvPr>
          <p:cNvPicPr>
            <a:picLocks noChangeAspect="1"/>
          </p:cNvPicPr>
          <p:nvPr/>
        </p:nvPicPr>
        <p:blipFill>
          <a:blip r:embed="rId11"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8226400" y="5129317"/>
            <a:ext cx="170320" cy="170320"/>
          </a:xfrm>
          <a:prstGeom prst="rect">
            <a:avLst/>
          </a:prstGeom>
        </p:spPr>
      </p:pic>
      <p:pic>
        <p:nvPicPr>
          <p:cNvPr id="8" name="Picture 7">
            <a:extLst>
              <a:ext uri="{FF2B5EF4-FFF2-40B4-BE49-F238E27FC236}">
                <a16:creationId xmlns:a16="http://schemas.microsoft.com/office/drawing/2014/main" id="{E528CE8E-3EBA-FF7E-4430-DE813C21BFAC}"/>
              </a:ext>
            </a:extLst>
          </p:cNvPr>
          <p:cNvPicPr>
            <a:picLocks noChangeAspect="1"/>
          </p:cNvPicPr>
          <p:nvPr/>
        </p:nvPicPr>
        <p:blipFill>
          <a:blip r:embed="rId11"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8931680" y="6040033"/>
            <a:ext cx="170320" cy="170320"/>
          </a:xfrm>
          <a:prstGeom prst="rect">
            <a:avLst/>
          </a:prstGeom>
        </p:spPr>
      </p:pic>
      <p:pic>
        <p:nvPicPr>
          <p:cNvPr id="9" name="Picture 8">
            <a:extLst>
              <a:ext uri="{FF2B5EF4-FFF2-40B4-BE49-F238E27FC236}">
                <a16:creationId xmlns:a16="http://schemas.microsoft.com/office/drawing/2014/main" id="{D524E4C3-017A-72C2-016B-5F58FA620961}"/>
              </a:ext>
            </a:extLst>
          </p:cNvPr>
          <p:cNvPicPr>
            <a:picLocks noChangeAspect="1"/>
          </p:cNvPicPr>
          <p:nvPr/>
        </p:nvPicPr>
        <p:blipFill>
          <a:blip r:embed="rId11"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8789747" y="6142069"/>
            <a:ext cx="170320" cy="170320"/>
          </a:xfrm>
          <a:prstGeom prst="rect">
            <a:avLst/>
          </a:prstGeom>
        </p:spPr>
      </p:pic>
      <p:sp>
        <p:nvSpPr>
          <p:cNvPr id="10" name="TextBox 9">
            <a:extLst>
              <a:ext uri="{FF2B5EF4-FFF2-40B4-BE49-F238E27FC236}">
                <a16:creationId xmlns:a16="http://schemas.microsoft.com/office/drawing/2014/main" id="{DA978B6B-909D-BD3D-7F89-36AFAF75CCAE}"/>
              </a:ext>
            </a:extLst>
          </p:cNvPr>
          <p:cNvSpPr txBox="1"/>
          <p:nvPr/>
        </p:nvSpPr>
        <p:spPr>
          <a:xfrm>
            <a:off x="9315532" y="5959401"/>
            <a:ext cx="984565" cy="430887"/>
          </a:xfrm>
          <a:prstGeom prst="rect">
            <a:avLst/>
          </a:prstGeom>
          <a:noFill/>
        </p:spPr>
        <p:txBody>
          <a:bodyPr wrap="none" rtlCol="0">
            <a:spAutoFit/>
          </a:bodyPr>
          <a:lstStyle/>
          <a:p>
            <a:r>
              <a:rPr lang="en-GB" sz="1100" b="1" dirty="0" err="1">
                <a:solidFill>
                  <a:schemeClr val="bg1"/>
                </a:solidFill>
                <a:latin typeface="Arial Nova" panose="020B0504020202020204" pitchFamily="34" charset="0"/>
              </a:rPr>
              <a:t>Narsarsuaq</a:t>
            </a:r>
            <a:r>
              <a:rPr lang="en-GB" sz="1100" b="1" dirty="0">
                <a:solidFill>
                  <a:schemeClr val="bg1"/>
                </a:solidFill>
                <a:latin typeface="Arial Nova" panose="020B0504020202020204" pitchFamily="34" charset="0"/>
              </a:rPr>
              <a:t> </a:t>
            </a:r>
          </a:p>
          <a:p>
            <a:r>
              <a:rPr lang="en-GB" sz="1100" b="1" dirty="0">
                <a:solidFill>
                  <a:schemeClr val="bg1"/>
                </a:solidFill>
                <a:latin typeface="Arial Nova" panose="020B0504020202020204" pitchFamily="34" charset="0"/>
              </a:rPr>
              <a:t>&amp; </a:t>
            </a:r>
            <a:r>
              <a:rPr lang="en-GB" sz="1100" b="1" dirty="0" err="1">
                <a:solidFill>
                  <a:schemeClr val="bg1"/>
                </a:solidFill>
                <a:latin typeface="Arial Nova" panose="020B0504020202020204" pitchFamily="34" charset="0"/>
              </a:rPr>
              <a:t>Qaqortoq</a:t>
            </a:r>
            <a:endParaRPr lang="en-GB" sz="1100" b="1" dirty="0">
              <a:solidFill>
                <a:schemeClr val="bg1"/>
              </a:solidFill>
              <a:latin typeface="Arial Nova" panose="020B0504020202020204" pitchFamily="34" charset="0"/>
            </a:endParaRPr>
          </a:p>
        </p:txBody>
      </p:sp>
    </p:spTree>
    <p:extLst>
      <p:ext uri="{BB962C8B-B14F-4D97-AF65-F5344CB8AC3E}">
        <p14:creationId xmlns:p14="http://schemas.microsoft.com/office/powerpoint/2010/main" val="9026511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5770A-9A62-49C4-E2B9-8A3B4B2FADA4}"/>
              </a:ext>
            </a:extLst>
          </p:cNvPr>
          <p:cNvSpPr txBox="1">
            <a:spLocks/>
          </p:cNvSpPr>
          <p:nvPr/>
        </p:nvSpPr>
        <p:spPr>
          <a:xfrm>
            <a:off x="1176141" y="380346"/>
            <a:ext cx="6223194" cy="541024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buFont typeface="Arial" panose="020B0604020202020204" pitchFamily="34" charset="0"/>
              <a:buChar char="•"/>
            </a:pPr>
            <a:r>
              <a:rPr lang="en-GB" sz="2000" dirty="0">
                <a:solidFill>
                  <a:schemeClr val="bg1"/>
                </a:solidFill>
                <a:latin typeface="Arial Nova" panose="020B0504020202020204" pitchFamily="34" charset="0"/>
              </a:rPr>
              <a:t>The finely laminated sulphide ore outcropping at the KGS-East showing, Kangerluarsuk, was invoked by RTZ in the 1990’s as being evidence for ‘SEDEX’ style mineralisation. </a:t>
            </a:r>
          </a:p>
          <a:p>
            <a:pPr marL="285750" indent="-285750">
              <a:buFont typeface="Arial" panose="020B0604020202020204" pitchFamily="34" charset="0"/>
              <a:buChar char="•"/>
            </a:pPr>
            <a:endParaRPr lang="en-GB" sz="2000" dirty="0">
              <a:solidFill>
                <a:schemeClr val="bg1"/>
              </a:solidFill>
              <a:latin typeface="Arial Nova" panose="020B0504020202020204" pitchFamily="34" charset="0"/>
            </a:endParaRPr>
          </a:p>
          <a:p>
            <a:pPr marL="285750" indent="-285750">
              <a:buFont typeface="Arial" panose="020B0604020202020204" pitchFamily="34" charset="0"/>
              <a:buChar char="•"/>
            </a:pPr>
            <a:r>
              <a:rPr lang="en-GB" sz="2000" b="1" dirty="0">
                <a:solidFill>
                  <a:schemeClr val="bg1"/>
                </a:solidFill>
                <a:latin typeface="Arial Nova" panose="020B0504020202020204" pitchFamily="34" charset="0"/>
              </a:rPr>
              <a:t>New petrology by KIT, Germany:</a:t>
            </a:r>
          </a:p>
          <a:p>
            <a:pPr marL="285750" indent="-285750">
              <a:buFont typeface="Arial" panose="020B0604020202020204" pitchFamily="34" charset="0"/>
              <a:buChar char="•"/>
            </a:pPr>
            <a:endParaRPr lang="en-GB" sz="2000" dirty="0">
              <a:solidFill>
                <a:schemeClr val="bg1"/>
              </a:solidFill>
              <a:latin typeface="Arial Nova" panose="020B0504020202020204" pitchFamily="34" charset="0"/>
            </a:endParaRPr>
          </a:p>
          <a:p>
            <a:pPr marL="742950" lvl="1" indent="-285750">
              <a:buFont typeface="Arial" panose="020B0604020202020204" pitchFamily="34" charset="0"/>
              <a:buChar char="•"/>
            </a:pPr>
            <a:r>
              <a:rPr lang="en-GB" sz="2000" dirty="0">
                <a:solidFill>
                  <a:schemeClr val="bg1"/>
                </a:solidFill>
                <a:latin typeface="Arial Nova" panose="020B0504020202020204" pitchFamily="34" charset="0"/>
              </a:rPr>
              <a:t>Quartz-muscovite-(amphibole-rutile)</a:t>
            </a:r>
          </a:p>
          <a:p>
            <a:pPr marL="742950" lvl="1" indent="-285750">
              <a:buFont typeface="Arial" panose="020B0604020202020204" pitchFamily="34" charset="0"/>
              <a:buChar char="•"/>
            </a:pPr>
            <a:r>
              <a:rPr lang="en-GB" sz="2000" dirty="0">
                <a:solidFill>
                  <a:schemeClr val="bg1"/>
                </a:solidFill>
                <a:latin typeface="Arial Nova" panose="020B0504020202020204" pitchFamily="34" charset="0"/>
              </a:rPr>
              <a:t>Late quartz and calcite</a:t>
            </a:r>
          </a:p>
          <a:p>
            <a:pPr marL="742950" lvl="1" indent="-285750">
              <a:buFont typeface="Arial" panose="020B0604020202020204" pitchFamily="34" charset="0"/>
              <a:buChar char="•"/>
            </a:pPr>
            <a:r>
              <a:rPr lang="en-GB" sz="2000" dirty="0">
                <a:solidFill>
                  <a:schemeClr val="bg1"/>
                </a:solidFill>
                <a:latin typeface="Arial Nova" panose="020B0504020202020204" pitchFamily="34" charset="0"/>
              </a:rPr>
              <a:t>Sphalerite-galena-pyrite-chalcopyrite</a:t>
            </a:r>
          </a:p>
          <a:p>
            <a:pPr marL="742950" lvl="1" indent="-285750">
              <a:buFont typeface="Arial" panose="020B0604020202020204" pitchFamily="34" charset="0"/>
              <a:buChar char="•"/>
            </a:pPr>
            <a:endParaRPr lang="en-GB" sz="2000" dirty="0">
              <a:solidFill>
                <a:schemeClr val="bg1"/>
              </a:solidFill>
              <a:latin typeface="Arial Nova" panose="020B0504020202020204" pitchFamily="34" charset="0"/>
            </a:endParaRPr>
          </a:p>
          <a:p>
            <a:pPr marL="742950" lvl="1" indent="-285750">
              <a:buFont typeface="Arial" panose="020B0604020202020204" pitchFamily="34" charset="0"/>
              <a:buChar char="•"/>
            </a:pPr>
            <a:r>
              <a:rPr lang="en-GB" sz="2000" dirty="0">
                <a:solidFill>
                  <a:schemeClr val="bg1"/>
                </a:solidFill>
                <a:latin typeface="Arial Nova" panose="020B0504020202020204" pitchFamily="34" charset="0"/>
              </a:rPr>
              <a:t>Banding: quartz-pyrite-sphalerite</a:t>
            </a:r>
          </a:p>
          <a:p>
            <a:pPr marL="742950" lvl="1" indent="-285750">
              <a:buFont typeface="Arial" panose="020B0604020202020204" pitchFamily="34" charset="0"/>
              <a:buChar char="•"/>
            </a:pPr>
            <a:endParaRPr lang="en-GB" sz="2000" dirty="0">
              <a:solidFill>
                <a:schemeClr val="bg1"/>
              </a:solidFill>
              <a:latin typeface="Arial Nova" panose="020B0504020202020204" pitchFamily="34" charset="0"/>
            </a:endParaRPr>
          </a:p>
          <a:p>
            <a:pPr marL="742950" lvl="1" indent="-285750">
              <a:buFont typeface="Arial" panose="020B0604020202020204" pitchFamily="34" charset="0"/>
              <a:buChar char="•"/>
            </a:pPr>
            <a:r>
              <a:rPr lang="de-DE" sz="2000" dirty="0">
                <a:solidFill>
                  <a:schemeClr val="bg1"/>
                </a:solidFill>
              </a:rPr>
              <a:t>Sphalerite in folded veins at high angle to foliation/banding</a:t>
            </a:r>
          </a:p>
          <a:p>
            <a:pPr marL="742950" lvl="1" indent="-285750">
              <a:buFont typeface="Arial" panose="020B0604020202020204" pitchFamily="34" charset="0"/>
              <a:buChar char="•"/>
            </a:pPr>
            <a:endParaRPr lang="de-DE" sz="2000" dirty="0">
              <a:solidFill>
                <a:schemeClr val="bg1"/>
              </a:solidFill>
            </a:endParaRPr>
          </a:p>
          <a:p>
            <a:pPr marL="742950" lvl="1" indent="-285750">
              <a:buFont typeface="Arial" panose="020B0604020202020204" pitchFamily="34" charset="0"/>
              <a:buChar char="•"/>
            </a:pPr>
            <a:r>
              <a:rPr lang="de-DE" sz="2000" u="sng" dirty="0">
                <a:solidFill>
                  <a:schemeClr val="bg1"/>
                </a:solidFill>
              </a:rPr>
              <a:t>Lamination is structural, not primary.</a:t>
            </a:r>
          </a:p>
          <a:p>
            <a:pPr marL="742950" lvl="1" indent="-285750">
              <a:buFont typeface="Arial" panose="020B0604020202020204" pitchFamily="34" charset="0"/>
              <a:buChar char="•"/>
            </a:pPr>
            <a:endParaRPr lang="en-GB" sz="2000" dirty="0">
              <a:solidFill>
                <a:schemeClr val="bg1"/>
              </a:solidFill>
              <a:latin typeface="Arial Nova" panose="020B0504020202020204" pitchFamily="34" charset="0"/>
            </a:endParaRPr>
          </a:p>
        </p:txBody>
      </p:sp>
      <p:pic>
        <p:nvPicPr>
          <p:cNvPr id="6" name="Picture 5" descr="image001.jpg">
            <a:extLst>
              <a:ext uri="{FF2B5EF4-FFF2-40B4-BE49-F238E27FC236}">
                <a16:creationId xmlns:a16="http://schemas.microsoft.com/office/drawing/2014/main" id="{1B0FD224-F95A-A15F-6020-A661EE459AE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8409335" y="-615641"/>
            <a:ext cx="2848719" cy="4290996"/>
          </a:xfrm>
          <a:prstGeom prst="rect">
            <a:avLst/>
          </a:prstGeom>
        </p:spPr>
      </p:pic>
      <p:sp>
        <p:nvSpPr>
          <p:cNvPr id="8" name="TextBox 7">
            <a:extLst>
              <a:ext uri="{FF2B5EF4-FFF2-40B4-BE49-F238E27FC236}">
                <a16:creationId xmlns:a16="http://schemas.microsoft.com/office/drawing/2014/main" id="{1AA4BC11-5119-60D4-6C21-C6B3C7540FC4}"/>
              </a:ext>
            </a:extLst>
          </p:cNvPr>
          <p:cNvSpPr txBox="1"/>
          <p:nvPr/>
        </p:nvSpPr>
        <p:spPr>
          <a:xfrm>
            <a:off x="7527148" y="2942888"/>
            <a:ext cx="4579858" cy="461665"/>
          </a:xfrm>
          <a:prstGeom prst="rect">
            <a:avLst/>
          </a:prstGeom>
          <a:noFill/>
        </p:spPr>
        <p:txBody>
          <a:bodyPr wrap="square" rtlCol="0">
            <a:spAutoFit/>
          </a:bodyPr>
          <a:lstStyle/>
          <a:p>
            <a:pPr algn="ctr"/>
            <a:r>
              <a:rPr lang="en-GB" sz="1200" dirty="0">
                <a:solidFill>
                  <a:schemeClr val="bg1"/>
                </a:solidFill>
                <a:latin typeface="Arial Nova" panose="020B0504020202020204" pitchFamily="34" charset="0"/>
              </a:rPr>
              <a:t>Finely laminated Zn-Pb mineralisation from the </a:t>
            </a:r>
            <a:r>
              <a:rPr lang="en-GB" sz="1200" dirty="0" err="1">
                <a:solidFill>
                  <a:schemeClr val="bg1"/>
                </a:solidFill>
                <a:latin typeface="Arial Nova" panose="020B0504020202020204" pitchFamily="34" charset="0"/>
              </a:rPr>
              <a:t>Kangerluarssup</a:t>
            </a:r>
            <a:r>
              <a:rPr lang="en-GB" sz="1200" dirty="0">
                <a:solidFill>
                  <a:schemeClr val="bg1"/>
                </a:solidFill>
                <a:latin typeface="Arial Nova" panose="020B0504020202020204" pitchFamily="34" charset="0"/>
              </a:rPr>
              <a:t> Glacier Showings, Kangerluarsuk (GEUS sample: 402058)</a:t>
            </a:r>
          </a:p>
        </p:txBody>
      </p:sp>
      <p:sp>
        <p:nvSpPr>
          <p:cNvPr id="11" name="Rectangle 10">
            <a:extLst>
              <a:ext uri="{FF2B5EF4-FFF2-40B4-BE49-F238E27FC236}">
                <a16:creationId xmlns:a16="http://schemas.microsoft.com/office/drawing/2014/main" id="{CE72C978-8392-F873-A509-DF1F3465BC2D}"/>
              </a:ext>
            </a:extLst>
          </p:cNvPr>
          <p:cNvSpPr/>
          <p:nvPr/>
        </p:nvSpPr>
        <p:spPr>
          <a:xfrm>
            <a:off x="79915" y="46048"/>
            <a:ext cx="677577" cy="6742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6A1B59F2-17A4-9D9F-3268-24682AF1D8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70343" y="5732891"/>
            <a:ext cx="1378091" cy="539350"/>
          </a:xfrm>
          <a:prstGeom prst="rect">
            <a:avLst/>
          </a:prstGeom>
        </p:spPr>
      </p:pic>
      <p:sp>
        <p:nvSpPr>
          <p:cNvPr id="13" name="Title 1">
            <a:extLst>
              <a:ext uri="{FF2B5EF4-FFF2-40B4-BE49-F238E27FC236}">
                <a16:creationId xmlns:a16="http://schemas.microsoft.com/office/drawing/2014/main" id="{DBD52FCC-473E-FE45-C6C0-13443AF43638}"/>
              </a:ext>
            </a:extLst>
          </p:cNvPr>
          <p:cNvSpPr txBox="1">
            <a:spLocks/>
          </p:cNvSpPr>
          <p:nvPr/>
        </p:nvSpPr>
        <p:spPr>
          <a:xfrm rot="16200000">
            <a:off x="-2282352" y="2550150"/>
            <a:ext cx="5685098" cy="79579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2400" b="1" dirty="0">
                <a:solidFill>
                  <a:srgbClr val="242650"/>
                </a:solidFill>
                <a:latin typeface="Arial Nova" panose="020B0504020202020204" pitchFamily="34" charset="0"/>
              </a:rPr>
              <a:t>KGS finely laminated ore?</a:t>
            </a:r>
          </a:p>
        </p:txBody>
      </p:sp>
      <p:pic>
        <p:nvPicPr>
          <p:cNvPr id="14" name="Grafik 3">
            <a:extLst>
              <a:ext uri="{FF2B5EF4-FFF2-40B4-BE49-F238E27FC236}">
                <a16:creationId xmlns:a16="http://schemas.microsoft.com/office/drawing/2014/main" id="{1441C355-30A6-3981-B3ED-0FADCA822E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88195" y="3404553"/>
            <a:ext cx="4257764" cy="3384376"/>
          </a:xfrm>
          <a:prstGeom prst="rect">
            <a:avLst/>
          </a:prstGeom>
        </p:spPr>
      </p:pic>
    </p:spTree>
    <p:extLst>
      <p:ext uri="{BB962C8B-B14F-4D97-AF65-F5344CB8AC3E}">
        <p14:creationId xmlns:p14="http://schemas.microsoft.com/office/powerpoint/2010/main" val="22109574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5770A-9A62-49C4-E2B9-8A3B4B2FADA4}"/>
              </a:ext>
            </a:extLst>
          </p:cNvPr>
          <p:cNvSpPr txBox="1">
            <a:spLocks/>
          </p:cNvSpPr>
          <p:nvPr/>
        </p:nvSpPr>
        <p:spPr>
          <a:xfrm>
            <a:off x="8924464" y="440343"/>
            <a:ext cx="3267536" cy="409046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buFont typeface="Arial" panose="020B0604020202020204" pitchFamily="34" charset="0"/>
              <a:buChar char="•"/>
            </a:pPr>
            <a:r>
              <a:rPr lang="en-GB" sz="2000" dirty="0">
                <a:solidFill>
                  <a:schemeClr val="bg1"/>
                </a:solidFill>
                <a:latin typeface="Arial Nova" panose="020B0504020202020204" pitchFamily="34" charset="0"/>
              </a:rPr>
              <a:t>Polygonal quartz</a:t>
            </a:r>
          </a:p>
          <a:p>
            <a:pPr marL="285750" indent="-285750">
              <a:buFont typeface="Arial" panose="020B0604020202020204" pitchFamily="34" charset="0"/>
              <a:buChar char="•"/>
            </a:pPr>
            <a:endParaRPr lang="en-GB" sz="2000" dirty="0">
              <a:solidFill>
                <a:schemeClr val="bg1"/>
              </a:solidFill>
              <a:latin typeface="Arial Nova" panose="020B0504020202020204" pitchFamily="34" charset="0"/>
            </a:endParaRPr>
          </a:p>
          <a:p>
            <a:pPr marL="285750" indent="-285750">
              <a:buFont typeface="Arial" panose="020B0604020202020204" pitchFamily="34" charset="0"/>
              <a:buChar char="•"/>
            </a:pPr>
            <a:r>
              <a:rPr lang="en-GB" sz="2000" dirty="0">
                <a:solidFill>
                  <a:schemeClr val="bg1"/>
                </a:solidFill>
                <a:latin typeface="Arial Nova" panose="020B0504020202020204" pitchFamily="34" charset="0"/>
              </a:rPr>
              <a:t>Metamorphic recrystallisation</a:t>
            </a:r>
          </a:p>
          <a:p>
            <a:pPr marL="742950" lvl="1" indent="-285750">
              <a:buFont typeface="Arial" panose="020B0604020202020204" pitchFamily="34" charset="0"/>
              <a:buChar char="•"/>
            </a:pPr>
            <a:endParaRPr lang="en-GB" sz="2000" dirty="0">
              <a:solidFill>
                <a:schemeClr val="bg1"/>
              </a:solidFill>
              <a:latin typeface="Arial Nova" panose="020B0504020202020204" pitchFamily="34" charset="0"/>
            </a:endParaRPr>
          </a:p>
        </p:txBody>
      </p:sp>
      <p:sp>
        <p:nvSpPr>
          <p:cNvPr id="11" name="Rectangle 10">
            <a:extLst>
              <a:ext uri="{FF2B5EF4-FFF2-40B4-BE49-F238E27FC236}">
                <a16:creationId xmlns:a16="http://schemas.microsoft.com/office/drawing/2014/main" id="{CE72C978-8392-F873-A509-DF1F3465BC2D}"/>
              </a:ext>
            </a:extLst>
          </p:cNvPr>
          <p:cNvSpPr/>
          <p:nvPr/>
        </p:nvSpPr>
        <p:spPr>
          <a:xfrm>
            <a:off x="79915" y="46048"/>
            <a:ext cx="677577" cy="6742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6A1B59F2-17A4-9D9F-3268-24682AF1D8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270343" y="5732891"/>
            <a:ext cx="1378091" cy="539350"/>
          </a:xfrm>
          <a:prstGeom prst="rect">
            <a:avLst/>
          </a:prstGeom>
        </p:spPr>
      </p:pic>
      <p:sp>
        <p:nvSpPr>
          <p:cNvPr id="13" name="Title 1">
            <a:extLst>
              <a:ext uri="{FF2B5EF4-FFF2-40B4-BE49-F238E27FC236}">
                <a16:creationId xmlns:a16="http://schemas.microsoft.com/office/drawing/2014/main" id="{DBD52FCC-473E-FE45-C6C0-13443AF43638}"/>
              </a:ext>
            </a:extLst>
          </p:cNvPr>
          <p:cNvSpPr txBox="1">
            <a:spLocks/>
          </p:cNvSpPr>
          <p:nvPr/>
        </p:nvSpPr>
        <p:spPr>
          <a:xfrm rot="16200000">
            <a:off x="-2282352" y="2550150"/>
            <a:ext cx="5685098" cy="79579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2400" b="1" dirty="0">
                <a:solidFill>
                  <a:srgbClr val="242650"/>
                </a:solidFill>
                <a:latin typeface="Arial Nova" panose="020B0504020202020204" pitchFamily="34" charset="0"/>
              </a:rPr>
              <a:t>KGS finely laminated ore?</a:t>
            </a:r>
          </a:p>
        </p:txBody>
      </p:sp>
      <p:pic>
        <p:nvPicPr>
          <p:cNvPr id="3" name="Grafik 3">
            <a:extLst>
              <a:ext uri="{FF2B5EF4-FFF2-40B4-BE49-F238E27FC236}">
                <a16:creationId xmlns:a16="http://schemas.microsoft.com/office/drawing/2014/main" id="{DB9E3C5B-A367-B8E4-0A3C-4987544863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8093" y="440343"/>
            <a:ext cx="7799224" cy="5849418"/>
          </a:xfrm>
          <a:prstGeom prst="rect">
            <a:avLst/>
          </a:prstGeom>
        </p:spPr>
      </p:pic>
    </p:spTree>
    <p:extLst>
      <p:ext uri="{BB962C8B-B14F-4D97-AF65-F5344CB8AC3E}">
        <p14:creationId xmlns:p14="http://schemas.microsoft.com/office/powerpoint/2010/main" val="34752427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5770A-9A62-49C4-E2B9-8A3B4B2FADA4}"/>
              </a:ext>
            </a:extLst>
          </p:cNvPr>
          <p:cNvSpPr txBox="1">
            <a:spLocks/>
          </p:cNvSpPr>
          <p:nvPr/>
        </p:nvSpPr>
        <p:spPr>
          <a:xfrm>
            <a:off x="8484085" y="440343"/>
            <a:ext cx="3545613" cy="409046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b="1" dirty="0">
                <a:solidFill>
                  <a:schemeClr val="bg1"/>
                </a:solidFill>
                <a:latin typeface="Arial Nova" panose="020B0504020202020204" pitchFamily="34" charset="0"/>
              </a:rPr>
              <a:t>Local deformation fabrics in quartz</a:t>
            </a:r>
          </a:p>
          <a:p>
            <a:pPr marL="285750" indent="-285750">
              <a:buFont typeface="Arial" panose="020B0604020202020204" pitchFamily="34" charset="0"/>
              <a:buChar char="•"/>
            </a:pPr>
            <a:r>
              <a:rPr lang="en-GB" sz="2000" dirty="0" err="1">
                <a:solidFill>
                  <a:schemeClr val="bg1"/>
                </a:solidFill>
                <a:latin typeface="Arial Nova" panose="020B0504020202020204" pitchFamily="34" charset="0"/>
              </a:rPr>
              <a:t>Undulose</a:t>
            </a:r>
            <a:r>
              <a:rPr lang="en-GB" sz="2000" dirty="0">
                <a:solidFill>
                  <a:schemeClr val="bg1"/>
                </a:solidFill>
                <a:latin typeface="Arial Nova" panose="020B0504020202020204" pitchFamily="34" charset="0"/>
              </a:rPr>
              <a:t> extinction</a:t>
            </a:r>
          </a:p>
          <a:p>
            <a:pPr marL="285750" indent="-285750">
              <a:buFont typeface="Arial" panose="020B0604020202020204" pitchFamily="34" charset="0"/>
              <a:buChar char="•"/>
            </a:pPr>
            <a:r>
              <a:rPr lang="en-GB" sz="2000" dirty="0">
                <a:solidFill>
                  <a:schemeClr val="bg1"/>
                </a:solidFill>
                <a:latin typeface="Arial Nova" panose="020B0504020202020204" pitchFamily="34" charset="0"/>
              </a:rPr>
              <a:t>Deformation bands</a:t>
            </a:r>
          </a:p>
          <a:p>
            <a:pPr marL="285750" indent="-285750">
              <a:buFont typeface="Arial" panose="020B0604020202020204" pitchFamily="34" charset="0"/>
              <a:buChar char="•"/>
            </a:pPr>
            <a:r>
              <a:rPr lang="en-GB" sz="2000" dirty="0" err="1">
                <a:solidFill>
                  <a:schemeClr val="bg1"/>
                </a:solidFill>
                <a:latin typeface="Arial Nova" panose="020B0504020202020204" pitchFamily="34" charset="0"/>
              </a:rPr>
              <a:t>Subgrains</a:t>
            </a:r>
            <a:endParaRPr lang="en-GB" sz="2000" dirty="0">
              <a:solidFill>
                <a:schemeClr val="bg1"/>
              </a:solidFill>
              <a:latin typeface="Arial Nova" panose="020B0504020202020204" pitchFamily="34" charset="0"/>
            </a:endParaRPr>
          </a:p>
          <a:p>
            <a:pPr marL="285750" indent="-285750">
              <a:buFont typeface="Arial" panose="020B0604020202020204" pitchFamily="34" charset="0"/>
              <a:buChar char="•"/>
            </a:pPr>
            <a:r>
              <a:rPr lang="en-GB" sz="2000" dirty="0">
                <a:solidFill>
                  <a:schemeClr val="bg1"/>
                </a:solidFill>
                <a:latin typeface="Arial Nova" panose="020B0504020202020204" pitchFamily="34" charset="0"/>
              </a:rPr>
              <a:t>Recrystallized grains</a:t>
            </a:r>
          </a:p>
          <a:p>
            <a:pPr marL="285750" indent="-285750">
              <a:buFont typeface="Arial" panose="020B0604020202020204" pitchFamily="34" charset="0"/>
              <a:buChar char="•"/>
            </a:pPr>
            <a:r>
              <a:rPr lang="en-GB" sz="2000" dirty="0">
                <a:solidFill>
                  <a:schemeClr val="bg1"/>
                </a:solidFill>
                <a:latin typeface="Arial Nova" panose="020B0504020202020204" pitchFamily="34" charset="0"/>
              </a:rPr>
              <a:t>400-500°C – upper greenschist facies</a:t>
            </a:r>
          </a:p>
          <a:p>
            <a:pPr marL="742950" lvl="1" indent="-285750">
              <a:buFont typeface="Arial" panose="020B0604020202020204" pitchFamily="34" charset="0"/>
              <a:buChar char="•"/>
            </a:pPr>
            <a:endParaRPr lang="en-GB" sz="2000" dirty="0">
              <a:solidFill>
                <a:schemeClr val="bg1"/>
              </a:solidFill>
              <a:latin typeface="Arial Nova" panose="020B0504020202020204" pitchFamily="34" charset="0"/>
            </a:endParaRPr>
          </a:p>
        </p:txBody>
      </p:sp>
      <p:sp>
        <p:nvSpPr>
          <p:cNvPr id="11" name="Rectangle 10">
            <a:extLst>
              <a:ext uri="{FF2B5EF4-FFF2-40B4-BE49-F238E27FC236}">
                <a16:creationId xmlns:a16="http://schemas.microsoft.com/office/drawing/2014/main" id="{CE72C978-8392-F873-A509-DF1F3465BC2D}"/>
              </a:ext>
            </a:extLst>
          </p:cNvPr>
          <p:cNvSpPr/>
          <p:nvPr/>
        </p:nvSpPr>
        <p:spPr>
          <a:xfrm>
            <a:off x="79915" y="46048"/>
            <a:ext cx="677577" cy="6742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6A1B59F2-17A4-9D9F-3268-24682AF1D8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270343" y="5732891"/>
            <a:ext cx="1378091" cy="539350"/>
          </a:xfrm>
          <a:prstGeom prst="rect">
            <a:avLst/>
          </a:prstGeom>
        </p:spPr>
      </p:pic>
      <p:sp>
        <p:nvSpPr>
          <p:cNvPr id="13" name="Title 1">
            <a:extLst>
              <a:ext uri="{FF2B5EF4-FFF2-40B4-BE49-F238E27FC236}">
                <a16:creationId xmlns:a16="http://schemas.microsoft.com/office/drawing/2014/main" id="{DBD52FCC-473E-FE45-C6C0-13443AF43638}"/>
              </a:ext>
            </a:extLst>
          </p:cNvPr>
          <p:cNvSpPr txBox="1">
            <a:spLocks/>
          </p:cNvSpPr>
          <p:nvPr/>
        </p:nvSpPr>
        <p:spPr>
          <a:xfrm rot="16200000">
            <a:off x="-2282352" y="2550150"/>
            <a:ext cx="5685098" cy="79579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2400" b="1" dirty="0">
                <a:solidFill>
                  <a:srgbClr val="242650"/>
                </a:solidFill>
                <a:latin typeface="Arial Nova" panose="020B0504020202020204" pitchFamily="34" charset="0"/>
              </a:rPr>
              <a:t>KGS finely laminated ore?</a:t>
            </a:r>
          </a:p>
        </p:txBody>
      </p:sp>
      <p:pic>
        <p:nvPicPr>
          <p:cNvPr id="4" name="Grafik 3">
            <a:extLst>
              <a:ext uri="{FF2B5EF4-FFF2-40B4-BE49-F238E27FC236}">
                <a16:creationId xmlns:a16="http://schemas.microsoft.com/office/drawing/2014/main" id="{071324EF-8A22-9788-E963-06E20FD315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8093" y="643613"/>
            <a:ext cx="7427697" cy="5570773"/>
          </a:xfrm>
          <a:prstGeom prst="rect">
            <a:avLst/>
          </a:prstGeom>
        </p:spPr>
      </p:pic>
      <p:pic>
        <p:nvPicPr>
          <p:cNvPr id="5" name="Inhaltsplatzhalter 7">
            <a:extLst>
              <a:ext uri="{FF2B5EF4-FFF2-40B4-BE49-F238E27FC236}">
                <a16:creationId xmlns:a16="http://schemas.microsoft.com/office/drawing/2014/main" id="{81DDAC1A-B7F2-A9E7-BA32-A0138056FC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8535237" y="3417487"/>
            <a:ext cx="3443308" cy="321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2107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5770A-9A62-49C4-E2B9-8A3B4B2FADA4}"/>
              </a:ext>
            </a:extLst>
          </p:cNvPr>
          <p:cNvSpPr txBox="1">
            <a:spLocks/>
          </p:cNvSpPr>
          <p:nvPr/>
        </p:nvSpPr>
        <p:spPr>
          <a:xfrm>
            <a:off x="1040479" y="4484810"/>
            <a:ext cx="9494568" cy="261156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buFont typeface="Arial" panose="020B0604020202020204" pitchFamily="34" charset="0"/>
              <a:buChar char="•"/>
            </a:pPr>
            <a:r>
              <a:rPr lang="en-GB" sz="2000" dirty="0">
                <a:solidFill>
                  <a:schemeClr val="bg1"/>
                </a:solidFill>
                <a:latin typeface="Arial Nova" panose="020B0504020202020204" pitchFamily="34" charset="0"/>
              </a:rPr>
              <a:t>Galena-chalcopyrite on grain boundaries and fractures in sphalerite</a:t>
            </a:r>
          </a:p>
          <a:p>
            <a:pPr marL="342900" indent="-342900">
              <a:buFont typeface="Arial" panose="020B0604020202020204" pitchFamily="34" charset="0"/>
              <a:buChar char="•"/>
            </a:pPr>
            <a:r>
              <a:rPr lang="en-GB" sz="2000" dirty="0">
                <a:solidFill>
                  <a:schemeClr val="bg1"/>
                </a:solidFill>
                <a:latin typeface="Arial Nova" panose="020B0504020202020204" pitchFamily="34" charset="0"/>
              </a:rPr>
              <a:t>Local replacement</a:t>
            </a:r>
          </a:p>
          <a:p>
            <a:pPr marL="742950" lvl="1" indent="-285750">
              <a:buFont typeface="Arial" panose="020B0604020202020204" pitchFamily="34" charset="0"/>
              <a:buChar char="•"/>
            </a:pPr>
            <a:endParaRPr lang="en-GB" sz="2000" dirty="0">
              <a:solidFill>
                <a:schemeClr val="bg1"/>
              </a:solidFill>
              <a:latin typeface="Arial Nova" panose="020B0504020202020204" pitchFamily="34" charset="0"/>
            </a:endParaRPr>
          </a:p>
        </p:txBody>
      </p:sp>
      <p:sp>
        <p:nvSpPr>
          <p:cNvPr id="11" name="Rectangle 10">
            <a:extLst>
              <a:ext uri="{FF2B5EF4-FFF2-40B4-BE49-F238E27FC236}">
                <a16:creationId xmlns:a16="http://schemas.microsoft.com/office/drawing/2014/main" id="{CE72C978-8392-F873-A509-DF1F3465BC2D}"/>
              </a:ext>
            </a:extLst>
          </p:cNvPr>
          <p:cNvSpPr/>
          <p:nvPr/>
        </p:nvSpPr>
        <p:spPr>
          <a:xfrm>
            <a:off x="79915" y="46048"/>
            <a:ext cx="677577" cy="6742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6A1B59F2-17A4-9D9F-3268-24682AF1D8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270343" y="5732891"/>
            <a:ext cx="1378091" cy="539350"/>
          </a:xfrm>
          <a:prstGeom prst="rect">
            <a:avLst/>
          </a:prstGeom>
        </p:spPr>
      </p:pic>
      <p:sp>
        <p:nvSpPr>
          <p:cNvPr id="13" name="Title 1">
            <a:extLst>
              <a:ext uri="{FF2B5EF4-FFF2-40B4-BE49-F238E27FC236}">
                <a16:creationId xmlns:a16="http://schemas.microsoft.com/office/drawing/2014/main" id="{DBD52FCC-473E-FE45-C6C0-13443AF43638}"/>
              </a:ext>
            </a:extLst>
          </p:cNvPr>
          <p:cNvSpPr txBox="1">
            <a:spLocks/>
          </p:cNvSpPr>
          <p:nvPr/>
        </p:nvSpPr>
        <p:spPr>
          <a:xfrm rot="16200000">
            <a:off x="-2282352" y="2550150"/>
            <a:ext cx="5685098" cy="79579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2400" b="1" dirty="0">
                <a:solidFill>
                  <a:srgbClr val="242650"/>
                </a:solidFill>
                <a:latin typeface="Arial Nova" panose="020B0504020202020204" pitchFamily="34" charset="0"/>
              </a:rPr>
              <a:t>KGS finely laminated ore?</a:t>
            </a:r>
          </a:p>
        </p:txBody>
      </p:sp>
      <p:pic>
        <p:nvPicPr>
          <p:cNvPr id="3" name="Grafik 4">
            <a:extLst>
              <a:ext uri="{FF2B5EF4-FFF2-40B4-BE49-F238E27FC236}">
                <a16:creationId xmlns:a16="http://schemas.microsoft.com/office/drawing/2014/main" id="{EC100955-5CBF-4044-42D2-CC11BD50BC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898" y="162054"/>
            <a:ext cx="5565855" cy="4174391"/>
          </a:xfrm>
          <a:prstGeom prst="rect">
            <a:avLst/>
          </a:prstGeom>
        </p:spPr>
      </p:pic>
      <p:pic>
        <p:nvPicPr>
          <p:cNvPr id="6" name="Grafik 3">
            <a:extLst>
              <a:ext uri="{FF2B5EF4-FFF2-40B4-BE49-F238E27FC236}">
                <a16:creationId xmlns:a16="http://schemas.microsoft.com/office/drawing/2014/main" id="{C0CA7973-A7AA-C54A-E256-EA96F2B4E1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46230" y="162054"/>
            <a:ext cx="5565855" cy="4174391"/>
          </a:xfrm>
          <a:prstGeom prst="rect">
            <a:avLst/>
          </a:prstGeom>
        </p:spPr>
      </p:pic>
    </p:spTree>
    <p:extLst>
      <p:ext uri="{BB962C8B-B14F-4D97-AF65-F5344CB8AC3E}">
        <p14:creationId xmlns:p14="http://schemas.microsoft.com/office/powerpoint/2010/main" val="16384828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5770A-9A62-49C4-E2B9-8A3B4B2FADA4}"/>
              </a:ext>
            </a:extLst>
          </p:cNvPr>
          <p:cNvSpPr txBox="1">
            <a:spLocks/>
          </p:cNvSpPr>
          <p:nvPr/>
        </p:nvSpPr>
        <p:spPr>
          <a:xfrm>
            <a:off x="1040479" y="4484810"/>
            <a:ext cx="9494568" cy="261156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buFont typeface="Arial" panose="020B0604020202020204" pitchFamily="34" charset="0"/>
              <a:buChar char="•"/>
            </a:pPr>
            <a:r>
              <a:rPr lang="en-GB" sz="2000" dirty="0">
                <a:solidFill>
                  <a:schemeClr val="bg1"/>
                </a:solidFill>
                <a:latin typeface="Arial Nova" panose="020B0504020202020204" pitchFamily="34" charset="0"/>
              </a:rPr>
              <a:t>Polygonal fabric in pyrite</a:t>
            </a:r>
          </a:p>
          <a:p>
            <a:pPr marL="342900" indent="-342900">
              <a:buFont typeface="Arial" panose="020B0604020202020204" pitchFamily="34" charset="0"/>
              <a:buChar char="•"/>
            </a:pPr>
            <a:r>
              <a:rPr lang="en-GB" sz="2000" dirty="0">
                <a:solidFill>
                  <a:schemeClr val="bg1"/>
                </a:solidFill>
                <a:latin typeface="Arial Nova" panose="020B0504020202020204" pitchFamily="34" charset="0"/>
              </a:rPr>
              <a:t>Galena replaces polygonal quartz</a:t>
            </a:r>
          </a:p>
          <a:p>
            <a:pPr marL="342900" indent="-342900">
              <a:buFont typeface="Arial" panose="020B0604020202020204" pitchFamily="34" charset="0"/>
              <a:buChar char="•"/>
            </a:pPr>
            <a:endParaRPr lang="en-GB" sz="2000" dirty="0">
              <a:solidFill>
                <a:schemeClr val="bg1"/>
              </a:solidFill>
              <a:latin typeface="Arial Nova" panose="020B0504020202020204" pitchFamily="34" charset="0"/>
            </a:endParaRPr>
          </a:p>
          <a:p>
            <a:pPr marL="342900" indent="-342900">
              <a:buFont typeface="Arial" panose="020B0604020202020204" pitchFamily="34" charset="0"/>
              <a:buChar char="•"/>
            </a:pPr>
            <a:r>
              <a:rPr lang="en-GB" sz="2800" b="1" dirty="0">
                <a:solidFill>
                  <a:schemeClr val="bg1"/>
                </a:solidFill>
                <a:latin typeface="Arial Nova" panose="020B0504020202020204" pitchFamily="34" charset="0"/>
              </a:rPr>
              <a:t>In summary: very strong overprint by metamorphism and deformation</a:t>
            </a:r>
          </a:p>
          <a:p>
            <a:pPr marL="342900" indent="-342900">
              <a:buFont typeface="Arial" panose="020B0604020202020204" pitchFamily="34" charset="0"/>
              <a:buChar char="•"/>
            </a:pPr>
            <a:endParaRPr lang="en-GB" sz="2000" dirty="0">
              <a:solidFill>
                <a:schemeClr val="bg1"/>
              </a:solidFill>
              <a:latin typeface="Arial Nova" panose="020B0504020202020204" pitchFamily="34" charset="0"/>
            </a:endParaRPr>
          </a:p>
          <a:p>
            <a:pPr marL="742950" lvl="1" indent="-285750">
              <a:buFont typeface="Arial" panose="020B0604020202020204" pitchFamily="34" charset="0"/>
              <a:buChar char="•"/>
            </a:pPr>
            <a:endParaRPr lang="en-GB" sz="2000" dirty="0">
              <a:solidFill>
                <a:schemeClr val="bg1"/>
              </a:solidFill>
              <a:latin typeface="Arial Nova" panose="020B0504020202020204" pitchFamily="34" charset="0"/>
            </a:endParaRPr>
          </a:p>
        </p:txBody>
      </p:sp>
      <p:sp>
        <p:nvSpPr>
          <p:cNvPr id="11" name="Rectangle 10">
            <a:extLst>
              <a:ext uri="{FF2B5EF4-FFF2-40B4-BE49-F238E27FC236}">
                <a16:creationId xmlns:a16="http://schemas.microsoft.com/office/drawing/2014/main" id="{CE72C978-8392-F873-A509-DF1F3465BC2D}"/>
              </a:ext>
            </a:extLst>
          </p:cNvPr>
          <p:cNvSpPr/>
          <p:nvPr/>
        </p:nvSpPr>
        <p:spPr>
          <a:xfrm>
            <a:off x="79915" y="46048"/>
            <a:ext cx="677577" cy="6742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6A1B59F2-17A4-9D9F-3268-24682AF1D8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270343" y="5732891"/>
            <a:ext cx="1378091" cy="539350"/>
          </a:xfrm>
          <a:prstGeom prst="rect">
            <a:avLst/>
          </a:prstGeom>
        </p:spPr>
      </p:pic>
      <p:sp>
        <p:nvSpPr>
          <p:cNvPr id="13" name="Title 1">
            <a:extLst>
              <a:ext uri="{FF2B5EF4-FFF2-40B4-BE49-F238E27FC236}">
                <a16:creationId xmlns:a16="http://schemas.microsoft.com/office/drawing/2014/main" id="{DBD52FCC-473E-FE45-C6C0-13443AF43638}"/>
              </a:ext>
            </a:extLst>
          </p:cNvPr>
          <p:cNvSpPr txBox="1">
            <a:spLocks/>
          </p:cNvSpPr>
          <p:nvPr/>
        </p:nvSpPr>
        <p:spPr>
          <a:xfrm rot="16200000">
            <a:off x="-2282352" y="2550150"/>
            <a:ext cx="5685098" cy="79579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2400" b="1" dirty="0">
                <a:solidFill>
                  <a:srgbClr val="242650"/>
                </a:solidFill>
                <a:latin typeface="Arial Nova" panose="020B0504020202020204" pitchFamily="34" charset="0"/>
              </a:rPr>
              <a:t>KGS finely laminated ore?</a:t>
            </a:r>
          </a:p>
        </p:txBody>
      </p:sp>
      <p:pic>
        <p:nvPicPr>
          <p:cNvPr id="4" name="Grafik 4">
            <a:extLst>
              <a:ext uri="{FF2B5EF4-FFF2-40B4-BE49-F238E27FC236}">
                <a16:creationId xmlns:a16="http://schemas.microsoft.com/office/drawing/2014/main" id="{644181E0-AEBF-83A8-5225-2A23FE3C35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0479" y="299110"/>
            <a:ext cx="5184576" cy="3888432"/>
          </a:xfrm>
          <a:prstGeom prst="rect">
            <a:avLst/>
          </a:prstGeom>
        </p:spPr>
      </p:pic>
      <p:pic>
        <p:nvPicPr>
          <p:cNvPr id="5" name="Grafik 3">
            <a:extLst>
              <a:ext uri="{FF2B5EF4-FFF2-40B4-BE49-F238E27FC236}">
                <a16:creationId xmlns:a16="http://schemas.microsoft.com/office/drawing/2014/main" id="{C5802600-4ED1-CFBF-1280-D026E85871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07441" y="299110"/>
            <a:ext cx="5184576" cy="3888432"/>
          </a:xfrm>
          <a:prstGeom prst="rect">
            <a:avLst/>
          </a:prstGeom>
        </p:spPr>
      </p:pic>
    </p:spTree>
    <p:extLst>
      <p:ext uri="{BB962C8B-B14F-4D97-AF65-F5344CB8AC3E}">
        <p14:creationId xmlns:p14="http://schemas.microsoft.com/office/powerpoint/2010/main" val="18280674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D636F07-7E7A-A70B-54E3-0FE4841E2E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453939" y="5551065"/>
            <a:ext cx="1771094" cy="693554"/>
          </a:xfrm>
          <a:prstGeom prst="rect">
            <a:avLst/>
          </a:prstGeom>
        </p:spPr>
      </p:pic>
      <p:sp>
        <p:nvSpPr>
          <p:cNvPr id="5" name="Title 1">
            <a:extLst>
              <a:ext uri="{FF2B5EF4-FFF2-40B4-BE49-F238E27FC236}">
                <a16:creationId xmlns:a16="http://schemas.microsoft.com/office/drawing/2014/main" id="{7C1C4433-CDAF-1ED1-0FBF-14647B77F5AD}"/>
              </a:ext>
            </a:extLst>
          </p:cNvPr>
          <p:cNvSpPr txBox="1">
            <a:spLocks/>
          </p:cNvSpPr>
          <p:nvPr/>
        </p:nvSpPr>
        <p:spPr>
          <a:xfrm rot="16200000">
            <a:off x="-2479147" y="2802107"/>
            <a:ext cx="6641764"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2400" b="1" dirty="0">
                <a:solidFill>
                  <a:schemeClr val="bg1"/>
                </a:solidFill>
                <a:latin typeface="Arial Nova" panose="020B0504020202020204" pitchFamily="34" charset="0"/>
              </a:rPr>
              <a:t>Principle Component Analysis</a:t>
            </a:r>
          </a:p>
          <a:p>
            <a:pPr algn="r"/>
            <a:r>
              <a:rPr lang="en-GB" sz="2400" b="1" dirty="0">
                <a:solidFill>
                  <a:schemeClr val="bg1"/>
                </a:solidFill>
                <a:latin typeface="Arial Nova" panose="020B0504020202020204" pitchFamily="34" charset="0"/>
              </a:rPr>
              <a:t>(MMI and 2AD geochemistry)</a:t>
            </a:r>
          </a:p>
        </p:txBody>
      </p:sp>
      <p:pic>
        <p:nvPicPr>
          <p:cNvPr id="7" name="Picture 6" descr="Chart, scatter chart&#10;&#10;Description automatically generated">
            <a:extLst>
              <a:ext uri="{FF2B5EF4-FFF2-40B4-BE49-F238E27FC236}">
                <a16:creationId xmlns:a16="http://schemas.microsoft.com/office/drawing/2014/main" id="{B277142E-F563-3C1A-FC1D-6569D183A1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3760" y="141625"/>
            <a:ext cx="2433661" cy="3497697"/>
          </a:xfrm>
          <a:prstGeom prst="rect">
            <a:avLst/>
          </a:prstGeom>
        </p:spPr>
      </p:pic>
      <p:pic>
        <p:nvPicPr>
          <p:cNvPr id="9" name="Picture 8" descr="Chart, scatter chart&#10;&#10;Description automatically generated">
            <a:extLst>
              <a:ext uri="{FF2B5EF4-FFF2-40B4-BE49-F238E27FC236}">
                <a16:creationId xmlns:a16="http://schemas.microsoft.com/office/drawing/2014/main" id="{AE6B0EAC-C5A0-EB08-B636-5A9F5F47BF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91967" y="141625"/>
            <a:ext cx="2433661" cy="3408847"/>
          </a:xfrm>
          <a:prstGeom prst="rect">
            <a:avLst/>
          </a:prstGeom>
        </p:spPr>
      </p:pic>
      <p:pic>
        <p:nvPicPr>
          <p:cNvPr id="11" name="Picture 10" descr="Chart, scatter chart&#10;&#10;Description automatically generated">
            <a:extLst>
              <a:ext uri="{FF2B5EF4-FFF2-40B4-BE49-F238E27FC236}">
                <a16:creationId xmlns:a16="http://schemas.microsoft.com/office/drawing/2014/main" id="{E55DCB28-F867-0C72-F709-479BD7BFF6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91967" y="3550472"/>
            <a:ext cx="2458207" cy="1732652"/>
          </a:xfrm>
          <a:prstGeom prst="rect">
            <a:avLst/>
          </a:prstGeom>
        </p:spPr>
      </p:pic>
      <p:sp>
        <p:nvSpPr>
          <p:cNvPr id="13" name="TextBox 12">
            <a:extLst>
              <a:ext uri="{FF2B5EF4-FFF2-40B4-BE49-F238E27FC236}">
                <a16:creationId xmlns:a16="http://schemas.microsoft.com/office/drawing/2014/main" id="{C533C7F4-3BF8-C641-327B-2C16404F5A77}"/>
              </a:ext>
            </a:extLst>
          </p:cNvPr>
          <p:cNvSpPr txBox="1"/>
          <p:nvPr/>
        </p:nvSpPr>
        <p:spPr>
          <a:xfrm>
            <a:off x="1260473" y="4159578"/>
            <a:ext cx="8245267" cy="2523768"/>
          </a:xfrm>
          <a:prstGeom prst="rect">
            <a:avLst/>
          </a:prstGeom>
          <a:noFill/>
        </p:spPr>
        <p:txBody>
          <a:bodyPr wrap="square">
            <a:spAutoFit/>
          </a:bodyPr>
          <a:lstStyle/>
          <a:p>
            <a:pPr marL="285750" indent="-285750">
              <a:buFont typeface="Wingdings" panose="05000000000000000000" pitchFamily="2" charset="2"/>
              <a:buChar char="§"/>
            </a:pPr>
            <a:r>
              <a:rPr lang="en-GB" sz="1400" dirty="0">
                <a:solidFill>
                  <a:schemeClr val="bg1"/>
                </a:solidFill>
                <a:latin typeface="Arial Nova" panose="020B0504020202020204" pitchFamily="34" charset="0"/>
              </a:rPr>
              <a:t>Licence MEL 2011/31 has been covered by an MMI (mobile metal ion) and 2-acid digest (2AD) bulk soil geochemistry on a 300 x 300 m grid, with later partial in-fill on a 150 x 150 m grid. </a:t>
            </a:r>
          </a:p>
          <a:p>
            <a:pPr marL="285750" indent="-285750">
              <a:buFont typeface="Wingdings" panose="05000000000000000000" pitchFamily="2" charset="2"/>
              <a:buChar char="§"/>
            </a:pPr>
            <a:endParaRPr lang="en-GB" sz="6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400" dirty="0">
                <a:solidFill>
                  <a:schemeClr val="bg1"/>
                </a:solidFill>
                <a:latin typeface="Arial Nova" panose="020B0504020202020204" pitchFamily="34" charset="0"/>
              </a:rPr>
              <a:t>Interpretation by consultant Dave </a:t>
            </a:r>
            <a:r>
              <a:rPr lang="en-GB" sz="1400" dirty="0" err="1">
                <a:solidFill>
                  <a:schemeClr val="bg1"/>
                </a:solidFill>
                <a:latin typeface="Arial Nova" panose="020B0504020202020204" pitchFamily="34" charset="0"/>
              </a:rPr>
              <a:t>Heberlein</a:t>
            </a:r>
            <a:r>
              <a:rPr lang="en-GB" sz="1400" dirty="0">
                <a:solidFill>
                  <a:schemeClr val="bg1"/>
                </a:solidFill>
                <a:latin typeface="Arial Nova" panose="020B0504020202020204" pitchFamily="34" charset="0"/>
              </a:rPr>
              <a:t> (</a:t>
            </a:r>
            <a:r>
              <a:rPr lang="en-GB" sz="1400" dirty="0" err="1">
                <a:solidFill>
                  <a:schemeClr val="bg1"/>
                </a:solidFill>
                <a:latin typeface="Arial Nova" panose="020B0504020202020204" pitchFamily="34" charset="0"/>
              </a:rPr>
              <a:t>Heberlein</a:t>
            </a:r>
            <a:r>
              <a:rPr lang="en-GB" sz="1400" dirty="0">
                <a:solidFill>
                  <a:schemeClr val="bg1"/>
                </a:solidFill>
                <a:latin typeface="Arial Nova" panose="020B0504020202020204" pitchFamily="34" charset="0"/>
              </a:rPr>
              <a:t> </a:t>
            </a:r>
            <a:r>
              <a:rPr lang="en-GB" sz="1400" dirty="0" err="1">
                <a:solidFill>
                  <a:schemeClr val="bg1"/>
                </a:solidFill>
                <a:latin typeface="Arial Nova" panose="020B0504020202020204" pitchFamily="34" charset="0"/>
              </a:rPr>
              <a:t>Geoconsulting</a:t>
            </a:r>
            <a:r>
              <a:rPr lang="en-GB" sz="1400" dirty="0">
                <a:solidFill>
                  <a:schemeClr val="bg1"/>
                </a:solidFill>
                <a:latin typeface="Arial Nova" panose="020B0504020202020204" pitchFamily="34" charset="0"/>
              </a:rPr>
              <a:t>), a recognised expert in deep penetrating geochemical exploration methods.</a:t>
            </a:r>
          </a:p>
          <a:p>
            <a:pPr marL="285750" indent="-285750">
              <a:buFont typeface="Wingdings" panose="05000000000000000000" pitchFamily="2" charset="2"/>
              <a:buChar char="§"/>
            </a:pPr>
            <a:endParaRPr lang="en-GB" sz="6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400" dirty="0">
                <a:solidFill>
                  <a:schemeClr val="bg1"/>
                </a:solidFill>
                <a:latin typeface="Arial Nova" panose="020B0504020202020204" pitchFamily="34" charset="0"/>
              </a:rPr>
              <a:t>In collaboration with Camborne School of Mines (University of Exeter, UK), Bluejay has completed prospectivity modelling of Kangerluarsuk project, integrating both multivariate principal component analysis (PCA) of the selective leach geochemistry datasets and airborne geophysics to assist with drill target delineation and ranking.</a:t>
            </a:r>
          </a:p>
          <a:p>
            <a:pPr marL="285750" indent="-285750">
              <a:buFont typeface="Wingdings" panose="05000000000000000000" pitchFamily="2" charset="2"/>
              <a:buChar char="§"/>
            </a:pPr>
            <a:endParaRPr lang="en-GB" sz="6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400" dirty="0">
                <a:solidFill>
                  <a:schemeClr val="bg1"/>
                </a:solidFill>
                <a:latin typeface="Arial Nova" panose="020B0504020202020204" pitchFamily="34" charset="0"/>
              </a:rPr>
              <a:t>Results of this work along with a discussion of the 2023 drill targets will be discussed in subsequent presentations to be released by Bluejay ahead of the maiden drill program in 2024. </a:t>
            </a:r>
          </a:p>
        </p:txBody>
      </p:sp>
      <p:grpSp>
        <p:nvGrpSpPr>
          <p:cNvPr id="19" name="Group 18">
            <a:extLst>
              <a:ext uri="{FF2B5EF4-FFF2-40B4-BE49-F238E27FC236}">
                <a16:creationId xmlns:a16="http://schemas.microsoft.com/office/drawing/2014/main" id="{24FAD933-5627-C8F3-98AC-84659847B00B}"/>
              </a:ext>
            </a:extLst>
          </p:cNvPr>
          <p:cNvGrpSpPr/>
          <p:nvPr/>
        </p:nvGrpSpPr>
        <p:grpSpPr>
          <a:xfrm>
            <a:off x="1260474" y="146463"/>
            <a:ext cx="5853759" cy="3913072"/>
            <a:chOff x="1260474" y="146462"/>
            <a:chExt cx="6369492" cy="4122551"/>
          </a:xfrm>
        </p:grpSpPr>
        <p:pic>
          <p:nvPicPr>
            <p:cNvPr id="15" name="Picture 14" descr="Map&#10;&#10;Description automatically generated">
              <a:extLst>
                <a:ext uri="{FF2B5EF4-FFF2-40B4-BE49-F238E27FC236}">
                  <a16:creationId xmlns:a16="http://schemas.microsoft.com/office/drawing/2014/main" id="{7CF8BE71-0C1C-7E48-61DE-F7CBDA1E27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60474" y="146462"/>
              <a:ext cx="6369492" cy="4122551"/>
            </a:xfrm>
            <a:prstGeom prst="rect">
              <a:avLst/>
            </a:prstGeom>
            <a:solidFill>
              <a:srgbClr val="F2F2F2"/>
            </a:solidFill>
          </p:spPr>
        </p:pic>
        <p:sp>
          <p:nvSpPr>
            <p:cNvPr id="18" name="Rectangle 17">
              <a:extLst>
                <a:ext uri="{FF2B5EF4-FFF2-40B4-BE49-F238E27FC236}">
                  <a16:creationId xmlns:a16="http://schemas.microsoft.com/office/drawing/2014/main" id="{D5A90D90-F13F-AF88-C150-924F71A45D53}"/>
                </a:ext>
              </a:extLst>
            </p:cNvPr>
            <p:cNvSpPr/>
            <p:nvPr/>
          </p:nvSpPr>
          <p:spPr>
            <a:xfrm>
              <a:off x="6096000" y="4026568"/>
              <a:ext cx="1207192" cy="108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0" name="TextBox 19">
            <a:extLst>
              <a:ext uri="{FF2B5EF4-FFF2-40B4-BE49-F238E27FC236}">
                <a16:creationId xmlns:a16="http://schemas.microsoft.com/office/drawing/2014/main" id="{9679FF25-2A43-F18A-110C-8DB789FDE5A0}"/>
              </a:ext>
            </a:extLst>
          </p:cNvPr>
          <p:cNvSpPr txBox="1"/>
          <p:nvPr/>
        </p:nvSpPr>
        <p:spPr>
          <a:xfrm>
            <a:off x="10608041" y="5326764"/>
            <a:ext cx="1499128" cy="830997"/>
          </a:xfrm>
          <a:prstGeom prst="rect">
            <a:avLst/>
          </a:prstGeom>
          <a:noFill/>
        </p:spPr>
        <p:txBody>
          <a:bodyPr wrap="none" rtlCol="0">
            <a:spAutoFit/>
          </a:bodyPr>
          <a:lstStyle/>
          <a:p>
            <a:pPr algn="r"/>
            <a:r>
              <a:rPr lang="en-GB" sz="1200" b="1" dirty="0">
                <a:solidFill>
                  <a:schemeClr val="bg1"/>
                </a:solidFill>
                <a:latin typeface="Arial Nova" panose="020B0504020202020204" pitchFamily="34" charset="0"/>
              </a:rPr>
              <a:t>Total samples:</a:t>
            </a:r>
          </a:p>
          <a:p>
            <a:pPr algn="r"/>
            <a:r>
              <a:rPr lang="en-GB" sz="1200" dirty="0">
                <a:solidFill>
                  <a:schemeClr val="bg1"/>
                </a:solidFill>
                <a:latin typeface="Arial Nova" panose="020B0504020202020204" pitchFamily="34" charset="0"/>
              </a:rPr>
              <a:t>2AD – 887 samples</a:t>
            </a:r>
          </a:p>
          <a:p>
            <a:pPr algn="r"/>
            <a:r>
              <a:rPr lang="en-GB" sz="1200" dirty="0">
                <a:solidFill>
                  <a:schemeClr val="bg1"/>
                </a:solidFill>
                <a:latin typeface="Arial Nova" panose="020B0504020202020204" pitchFamily="34" charset="0"/>
              </a:rPr>
              <a:t>MMI – 954 samples</a:t>
            </a:r>
          </a:p>
          <a:p>
            <a:pPr algn="r"/>
            <a:r>
              <a:rPr lang="en-GB" sz="1200" dirty="0">
                <a:solidFill>
                  <a:schemeClr val="bg1"/>
                </a:solidFill>
                <a:latin typeface="Arial Nova" panose="020B0504020202020204" pitchFamily="34" charset="0"/>
              </a:rPr>
              <a:t> </a:t>
            </a:r>
            <a:endParaRPr lang="en-GB" sz="1600" dirty="0">
              <a:solidFill>
                <a:schemeClr val="bg1"/>
              </a:solidFill>
              <a:latin typeface="Arial Nova" panose="020B0504020202020204" pitchFamily="34" charset="0"/>
            </a:endParaRPr>
          </a:p>
        </p:txBody>
      </p:sp>
    </p:spTree>
    <p:extLst>
      <p:ext uri="{BB962C8B-B14F-4D97-AF65-F5344CB8AC3E}">
        <p14:creationId xmlns:p14="http://schemas.microsoft.com/office/powerpoint/2010/main" val="26018175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DD5F666-0B3C-DD3A-CAA3-80CE33D304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453939" y="5551065"/>
            <a:ext cx="1771094" cy="693554"/>
          </a:xfrm>
          <a:prstGeom prst="rect">
            <a:avLst/>
          </a:prstGeom>
        </p:spPr>
      </p:pic>
      <p:sp>
        <p:nvSpPr>
          <p:cNvPr id="5" name="Title 1">
            <a:extLst>
              <a:ext uri="{FF2B5EF4-FFF2-40B4-BE49-F238E27FC236}">
                <a16:creationId xmlns:a16="http://schemas.microsoft.com/office/drawing/2014/main" id="{77F377ED-DC02-7412-5F67-4B7051AC07B6}"/>
              </a:ext>
            </a:extLst>
          </p:cNvPr>
          <p:cNvSpPr>
            <a:spLocks noGrp="1"/>
          </p:cNvSpPr>
          <p:nvPr>
            <p:ph type="title"/>
          </p:nvPr>
        </p:nvSpPr>
        <p:spPr>
          <a:xfrm rot="16200000">
            <a:off x="-2462819" y="2802107"/>
            <a:ext cx="6641764" cy="1320800"/>
          </a:xfrm>
        </p:spPr>
        <p:txBody>
          <a:bodyPr>
            <a:normAutofit/>
          </a:bodyPr>
          <a:lstStyle/>
          <a:p>
            <a:pPr algn="r"/>
            <a:r>
              <a:rPr lang="en-GB" sz="2400" b="1" dirty="0">
                <a:solidFill>
                  <a:schemeClr val="bg1"/>
                </a:solidFill>
                <a:latin typeface="Arial Nova" panose="020B0504020202020204" pitchFamily="34" charset="0"/>
              </a:rPr>
              <a:t>Soil Gas Hydrocarbons</a:t>
            </a:r>
            <a:br>
              <a:rPr lang="en-GB" sz="2400" b="1" dirty="0">
                <a:solidFill>
                  <a:schemeClr val="bg1"/>
                </a:solidFill>
                <a:latin typeface="Arial Nova" panose="020B0504020202020204" pitchFamily="34" charset="0"/>
              </a:rPr>
            </a:br>
            <a:r>
              <a:rPr lang="en-GB" sz="2400" b="1" dirty="0">
                <a:solidFill>
                  <a:schemeClr val="bg1"/>
                </a:solidFill>
                <a:latin typeface="Arial Nova" panose="020B0504020202020204" pitchFamily="34" charset="0"/>
              </a:rPr>
              <a:t>(SGH) Analysis</a:t>
            </a:r>
          </a:p>
        </p:txBody>
      </p:sp>
      <p:pic>
        <p:nvPicPr>
          <p:cNvPr id="7" name="Picture 6">
            <a:extLst>
              <a:ext uri="{FF2B5EF4-FFF2-40B4-BE49-F238E27FC236}">
                <a16:creationId xmlns:a16="http://schemas.microsoft.com/office/drawing/2014/main" id="{D1ADBC27-0BE2-EF28-E974-0D360428B815}"/>
              </a:ext>
            </a:extLst>
          </p:cNvPr>
          <p:cNvPicPr>
            <a:picLocks noChangeAspect="1"/>
          </p:cNvPicPr>
          <p:nvPr/>
        </p:nvPicPr>
        <p:blipFill>
          <a:blip r:embed="rId3" cstate="print"/>
          <a:stretch>
            <a:fillRect/>
          </a:stretch>
        </p:blipFill>
        <p:spPr>
          <a:xfrm>
            <a:off x="4777320" y="534251"/>
            <a:ext cx="7257004" cy="5789497"/>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7F70273F-567E-FFD8-2081-5A2D1CF0B6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03804" y="809967"/>
            <a:ext cx="1800112" cy="673892"/>
          </a:xfrm>
          <a:prstGeom prst="rect">
            <a:avLst/>
          </a:prstGeom>
        </p:spPr>
      </p:pic>
      <p:sp>
        <p:nvSpPr>
          <p:cNvPr id="9" name="Rectangle 8">
            <a:extLst>
              <a:ext uri="{FF2B5EF4-FFF2-40B4-BE49-F238E27FC236}">
                <a16:creationId xmlns:a16="http://schemas.microsoft.com/office/drawing/2014/main" id="{97EC6BCC-D504-024F-B23B-2916F9A56856}"/>
              </a:ext>
            </a:extLst>
          </p:cNvPr>
          <p:cNvSpPr/>
          <p:nvPr/>
        </p:nvSpPr>
        <p:spPr>
          <a:xfrm>
            <a:off x="1156473" y="357791"/>
            <a:ext cx="3505962" cy="6894195"/>
          </a:xfrm>
          <a:prstGeom prst="rect">
            <a:avLst/>
          </a:prstGeom>
        </p:spPr>
        <p:txBody>
          <a:bodyPr wrap="square">
            <a:spAutoFit/>
          </a:bodyPr>
          <a:lstStyle/>
          <a:p>
            <a:pPr marL="285750" indent="-285750">
              <a:buFont typeface="Wingdings" panose="05000000000000000000" pitchFamily="2" charset="2"/>
              <a:buChar char="§"/>
            </a:pPr>
            <a:r>
              <a:rPr lang="en-GB" sz="1400" dirty="0">
                <a:solidFill>
                  <a:schemeClr val="bg1"/>
                </a:solidFill>
                <a:latin typeface="Arial Nova" panose="020B0504020202020204" pitchFamily="34" charset="0"/>
              </a:rPr>
              <a:t>Kangerluarsuk has been covered by a soil SGH survey (611 samples). </a:t>
            </a:r>
          </a:p>
          <a:p>
            <a:pPr marL="285750" indent="-285750">
              <a:buFont typeface="Wingdings" panose="05000000000000000000" pitchFamily="2" charset="2"/>
              <a:buChar char="§"/>
            </a:pPr>
            <a:endParaRPr lang="en-GB" sz="14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400" dirty="0">
                <a:solidFill>
                  <a:schemeClr val="bg1"/>
                </a:solidFill>
                <a:latin typeface="Arial Nova" panose="020B0504020202020204" pitchFamily="34" charset="0"/>
              </a:rPr>
              <a:t>Interpretation reveals one highly significant anomaly (‘A’) which </a:t>
            </a:r>
            <a:r>
              <a:rPr lang="en-GB" sz="1400" b="1" dirty="0">
                <a:solidFill>
                  <a:schemeClr val="bg1"/>
                </a:solidFill>
                <a:latin typeface="Arial Nova" panose="020B0504020202020204" pitchFamily="34" charset="0"/>
              </a:rPr>
              <a:t>fulfils all top score requirements as a signature of a deeply buried (&gt;500 m depth) SEDEX-type base metal deposit. Rating of 6.0 (the highest possible score in the SGH rating system)</a:t>
            </a:r>
            <a:endParaRPr lang="en-US" sz="1400" dirty="0">
              <a:solidFill>
                <a:schemeClr val="bg1"/>
              </a:solidFill>
              <a:latin typeface="Arial Nova" panose="020B0504020202020204" pitchFamily="34" charset="0"/>
            </a:endParaRPr>
          </a:p>
          <a:p>
            <a:pPr marL="285750" indent="-285750">
              <a:buFont typeface="Wingdings" panose="05000000000000000000" pitchFamily="2" charset="2"/>
              <a:buChar char="§"/>
            </a:pPr>
            <a:endParaRPr lang="en-US" sz="10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US" sz="1400" dirty="0">
                <a:solidFill>
                  <a:schemeClr val="bg1"/>
                </a:solidFill>
                <a:latin typeface="Arial Nova" panose="020B0504020202020204" pitchFamily="34" charset="0"/>
              </a:rPr>
              <a:t>‘B' and 'C' are of interest because: 'C' coincides with another geochemical proxies (MMI), and both 'B' and 'C' are both associated with highly conductive bodies (identified by electromagnetics) close to the modelled basement contact. </a:t>
            </a:r>
          </a:p>
          <a:p>
            <a:pPr marL="285750" indent="-285750">
              <a:buFont typeface="Wingdings" panose="05000000000000000000" pitchFamily="2" charset="2"/>
              <a:buChar char="§"/>
            </a:pPr>
            <a:endParaRPr lang="en-US" sz="10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400" b="1" dirty="0">
                <a:solidFill>
                  <a:schemeClr val="bg1"/>
                </a:solidFill>
                <a:latin typeface="Arial Nova" panose="020B0504020202020204" pitchFamily="34" charset="0"/>
              </a:rPr>
              <a:t>Verification by several independent geochemical and geophysical methods has now pinpointed multiple high-priority targets that are now ready to be drill-tested through a maiden drill programme in 2024</a:t>
            </a:r>
          </a:p>
          <a:p>
            <a:endParaRPr lang="en-US" sz="1400" dirty="0">
              <a:solidFill>
                <a:schemeClr val="bg1"/>
              </a:solidFill>
              <a:latin typeface="Arial Nova" panose="020B0504020202020204" pitchFamily="34" charset="0"/>
            </a:endParaRPr>
          </a:p>
          <a:p>
            <a:pPr marL="285750" indent="-285750">
              <a:buFont typeface="Wingdings" panose="05000000000000000000" pitchFamily="2" charset="2"/>
              <a:buChar char="§"/>
            </a:pPr>
            <a:endParaRPr lang="en-US" sz="1400" dirty="0">
              <a:solidFill>
                <a:schemeClr val="bg1"/>
              </a:solidFill>
              <a:latin typeface="Arial Nova" panose="020B0504020202020204" pitchFamily="34" charset="0"/>
            </a:endParaRPr>
          </a:p>
          <a:p>
            <a:pPr marL="285750" indent="-285750">
              <a:buFont typeface="Wingdings" panose="05000000000000000000" pitchFamily="2" charset="2"/>
              <a:buChar char="§"/>
            </a:pPr>
            <a:endParaRPr lang="en-US" sz="1400" dirty="0">
              <a:solidFill>
                <a:schemeClr val="bg1"/>
              </a:solidFill>
              <a:latin typeface="Arial Nova" panose="020B0504020202020204" pitchFamily="34" charset="0"/>
            </a:endParaRPr>
          </a:p>
          <a:p>
            <a:pPr marL="285750" indent="-285750">
              <a:buFont typeface="Wingdings" panose="05000000000000000000" pitchFamily="2" charset="2"/>
              <a:buChar char="§"/>
            </a:pPr>
            <a:endParaRPr lang="en-GB" sz="1600" dirty="0">
              <a:solidFill>
                <a:schemeClr val="bg1"/>
              </a:solidFill>
            </a:endParaRPr>
          </a:p>
        </p:txBody>
      </p:sp>
    </p:spTree>
    <p:extLst>
      <p:ext uri="{BB962C8B-B14F-4D97-AF65-F5344CB8AC3E}">
        <p14:creationId xmlns:p14="http://schemas.microsoft.com/office/powerpoint/2010/main" val="34810249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rawing&#10;&#10;Description automatically generated">
            <a:extLst>
              <a:ext uri="{FF2B5EF4-FFF2-40B4-BE49-F238E27FC236}">
                <a16:creationId xmlns:a16="http://schemas.microsoft.com/office/drawing/2014/main" id="{1B4254E0-1AB3-466C-8D8B-99DAABD32F08}"/>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tretch>
            <a:fillRect/>
          </a:stretch>
        </p:blipFill>
        <p:spPr>
          <a:xfrm>
            <a:off x="6389495" y="388073"/>
            <a:ext cx="3666660" cy="1112939"/>
          </a:xfrm>
          <a:prstGeom prst="rect">
            <a:avLst/>
          </a:prstGeom>
          <a:solidFill>
            <a:schemeClr val="bg1"/>
          </a:solidFill>
        </p:spPr>
      </p:pic>
      <p:pic>
        <p:nvPicPr>
          <p:cNvPr id="12" name="Picture 11" descr="A picture containing drawing&#10;&#10;Description automatically generated">
            <a:extLst>
              <a:ext uri="{FF2B5EF4-FFF2-40B4-BE49-F238E27FC236}">
                <a16:creationId xmlns:a16="http://schemas.microsoft.com/office/drawing/2014/main" id="{B3FD1AEC-2F97-478B-B68E-FBE773F6CE8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118588" y="243817"/>
            <a:ext cx="1828800" cy="1401452"/>
          </a:xfrm>
          <a:prstGeom prst="rect">
            <a:avLst/>
          </a:prstGeom>
          <a:solidFill>
            <a:schemeClr val="bg1"/>
          </a:solidFill>
        </p:spPr>
      </p:pic>
      <p:sp>
        <p:nvSpPr>
          <p:cNvPr id="14" name="Text Placeholder 2">
            <a:extLst>
              <a:ext uri="{FF2B5EF4-FFF2-40B4-BE49-F238E27FC236}">
                <a16:creationId xmlns:a16="http://schemas.microsoft.com/office/drawing/2014/main" id="{EF092D4B-6030-458D-AB40-3A089279D4C3}"/>
              </a:ext>
            </a:extLst>
          </p:cNvPr>
          <p:cNvSpPr txBox="1">
            <a:spLocks/>
          </p:cNvSpPr>
          <p:nvPr/>
        </p:nvSpPr>
        <p:spPr>
          <a:xfrm>
            <a:off x="1071880" y="523198"/>
            <a:ext cx="5024120" cy="4239622"/>
          </a:xfrm>
          <a:prstGeom prst="rect">
            <a:avLst/>
          </a:prstGeom>
          <a:noFill/>
          <a:ln>
            <a:noFill/>
          </a:ln>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Wingdings" panose="05000000000000000000" pitchFamily="2" charset="2"/>
              <a:buChar char="§"/>
            </a:pPr>
            <a:r>
              <a:rPr lang="en-GB" sz="1600" kern="0" dirty="0">
                <a:solidFill>
                  <a:schemeClr val="bg1"/>
                </a:solidFill>
                <a:latin typeface="Arial Nova" panose="020B0504020202020204" pitchFamily="34" charset="0"/>
              </a:rPr>
              <a:t>Selected by the EIT </a:t>
            </a:r>
            <a:r>
              <a:rPr lang="en-GB" sz="1600" kern="0" dirty="0" err="1">
                <a:solidFill>
                  <a:schemeClr val="bg1"/>
                </a:solidFill>
                <a:latin typeface="Arial Nova" panose="020B0504020202020204" pitchFamily="34" charset="0"/>
              </a:rPr>
              <a:t>RawMaterials</a:t>
            </a:r>
            <a:r>
              <a:rPr lang="en-GB" sz="1600" kern="0" dirty="0">
                <a:solidFill>
                  <a:schemeClr val="bg1"/>
                </a:solidFill>
                <a:latin typeface="Arial Nova" panose="020B0504020202020204" pitchFamily="34" charset="0"/>
              </a:rPr>
              <a:t> European Union funded ‘</a:t>
            </a:r>
            <a:r>
              <a:rPr lang="en-GB" sz="1600" kern="0" dirty="0" err="1">
                <a:solidFill>
                  <a:schemeClr val="bg1"/>
                </a:solidFill>
                <a:latin typeface="Arial Nova" panose="020B0504020202020204" pitchFamily="34" charset="0"/>
              </a:rPr>
              <a:t>UpDeep</a:t>
            </a:r>
            <a:r>
              <a:rPr lang="en-GB" sz="1600" kern="0" dirty="0">
                <a:solidFill>
                  <a:schemeClr val="bg1"/>
                </a:solidFill>
                <a:latin typeface="Arial Nova" panose="020B0504020202020204" pitchFamily="34" charset="0"/>
              </a:rPr>
              <a:t>’ project as a case study area. </a:t>
            </a:r>
          </a:p>
          <a:p>
            <a:pPr marL="285750" indent="-285750">
              <a:buFont typeface="Wingdings" panose="05000000000000000000" pitchFamily="2" charset="2"/>
              <a:buChar char="§"/>
            </a:pPr>
            <a:endParaRPr lang="en-GB" sz="1050" kern="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600" kern="0" dirty="0">
                <a:solidFill>
                  <a:schemeClr val="bg1"/>
                </a:solidFill>
                <a:latin typeface="Arial Nova" panose="020B0504020202020204" pitchFamily="34" charset="0"/>
              </a:rPr>
              <a:t>The </a:t>
            </a:r>
            <a:r>
              <a:rPr lang="en-GB" sz="1600" kern="0" dirty="0" err="1">
                <a:solidFill>
                  <a:schemeClr val="bg1"/>
                </a:solidFill>
                <a:latin typeface="Arial Nova" panose="020B0504020202020204" pitchFamily="34" charset="0"/>
              </a:rPr>
              <a:t>UpDeep</a:t>
            </a:r>
            <a:r>
              <a:rPr lang="en-GB" sz="1600" kern="0" dirty="0">
                <a:solidFill>
                  <a:schemeClr val="bg1"/>
                </a:solidFill>
                <a:latin typeface="Arial Nova" panose="020B0504020202020204" pitchFamily="34" charset="0"/>
              </a:rPr>
              <a:t> project was aimed at developing geochemical expertise and protocols for exploring for deeply buried mineralisation using surface geochemistry (e.g. MMI and biological sampling).</a:t>
            </a:r>
          </a:p>
          <a:p>
            <a:pPr marL="285750" indent="-285750">
              <a:buFont typeface="Wingdings" panose="05000000000000000000" pitchFamily="2" charset="2"/>
              <a:buChar char="§"/>
            </a:pPr>
            <a:endParaRPr lang="en-GB" sz="1050" dirty="0">
              <a:solidFill>
                <a:schemeClr val="bg1"/>
              </a:solidFill>
              <a:latin typeface="Arial Nova" panose="020B0504020202020204" pitchFamily="34" charset="0"/>
              <a:ea typeface="Calibri" panose="020F0502020204030204" pitchFamily="34" charset="0"/>
            </a:endParaRPr>
          </a:p>
          <a:p>
            <a:pPr marL="285750" indent="-285750">
              <a:buFont typeface="Wingdings" panose="05000000000000000000" pitchFamily="2" charset="2"/>
              <a:buChar char="§"/>
            </a:pPr>
            <a:r>
              <a:rPr lang="en-GB" sz="1600" kern="0" dirty="0">
                <a:solidFill>
                  <a:schemeClr val="bg1"/>
                </a:solidFill>
                <a:latin typeface="Arial Nova" panose="020B0504020202020204" pitchFamily="34" charset="0"/>
              </a:rPr>
              <a:t>In 2017, an EU-funded soil and biological sampling orientation study at Kangerluarsuk (</a:t>
            </a:r>
            <a:r>
              <a:rPr lang="en-GB" sz="1600" kern="0" dirty="0">
                <a:solidFill>
                  <a:srgbClr val="FFC000"/>
                </a:solidFill>
                <a:latin typeface="Arial Nova" panose="020B0504020202020204" pitchFamily="34" charset="0"/>
                <a:hlinkClick r:id="rId5">
                  <a:extLst>
                    <a:ext uri="{A12FA001-AC4F-418D-AE19-62706E023703}">
                      <ahyp:hlinkClr xmlns:ahyp="http://schemas.microsoft.com/office/drawing/2018/hyperlinkcolor" val="tx"/>
                    </a:ext>
                  </a:extLst>
                </a:hlinkClick>
              </a:rPr>
              <a:t>Johnsen et al., 2021</a:t>
            </a:r>
            <a:r>
              <a:rPr lang="en-GB" sz="1600" kern="0" dirty="0">
                <a:solidFill>
                  <a:schemeClr val="bg1"/>
                </a:solidFill>
                <a:latin typeface="Arial Nova" panose="020B0504020202020204" pitchFamily="34" charset="0"/>
              </a:rPr>
              <a:t>). </a:t>
            </a:r>
          </a:p>
          <a:p>
            <a:pPr marL="285750" indent="-285750">
              <a:buFont typeface="Wingdings" panose="05000000000000000000" pitchFamily="2" charset="2"/>
              <a:buChar char="§"/>
            </a:pPr>
            <a:endParaRPr lang="en-GB" sz="1050" kern="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600" kern="0" dirty="0">
                <a:solidFill>
                  <a:schemeClr val="bg1"/>
                </a:solidFill>
                <a:latin typeface="Arial Nova" panose="020B0504020202020204" pitchFamily="34" charset="0"/>
              </a:rPr>
              <a:t>Biological samples of Arctic Willow and Lapland Rose. Arctic Willow (</a:t>
            </a:r>
            <a:r>
              <a:rPr lang="en-GB" sz="1600" i="1" kern="0" dirty="0">
                <a:solidFill>
                  <a:schemeClr val="bg1"/>
                </a:solidFill>
                <a:latin typeface="Arial Nova" panose="020B0504020202020204" pitchFamily="34" charset="0"/>
              </a:rPr>
              <a:t>Salix glauca</a:t>
            </a:r>
            <a:r>
              <a:rPr lang="en-GB" sz="1600" kern="0" dirty="0">
                <a:solidFill>
                  <a:schemeClr val="bg1"/>
                </a:solidFill>
                <a:latin typeface="Arial Nova" panose="020B0504020202020204" pitchFamily="34" charset="0"/>
              </a:rPr>
              <a:t>) is a ‘hyper-accumulator’ of zinc (suitable medium for Zn-Pb exploration in northern latitudes) and ubiquitous throughout our project area.</a:t>
            </a:r>
          </a:p>
          <a:p>
            <a:pPr marL="285750" indent="-285750" algn="ctr">
              <a:buFont typeface="Wingdings" panose="05000000000000000000" pitchFamily="2" charset="2"/>
              <a:buChar char="§"/>
            </a:pPr>
            <a:endParaRPr lang="en-GB" sz="2000" kern="0" dirty="0">
              <a:solidFill>
                <a:schemeClr val="bg1"/>
              </a:solidFill>
              <a:latin typeface="Arial Nova" panose="020B0504020202020204" pitchFamily="34" charset="0"/>
            </a:endParaRPr>
          </a:p>
        </p:txBody>
      </p:sp>
      <p:pic>
        <p:nvPicPr>
          <p:cNvPr id="15" name="Picture 14">
            <a:extLst>
              <a:ext uri="{FF2B5EF4-FFF2-40B4-BE49-F238E27FC236}">
                <a16:creationId xmlns:a16="http://schemas.microsoft.com/office/drawing/2014/main" id="{14CADDF2-969A-477C-B267-63F5F77D9624}"/>
              </a:ext>
            </a:extLst>
          </p:cNvPr>
          <p:cNvPicPr>
            <a:picLocks noChangeAspect="1"/>
          </p:cNvPicPr>
          <p:nvPr/>
        </p:nvPicPr>
        <p:blipFill>
          <a:blip r:embed="rId6"/>
          <a:stretch>
            <a:fillRect/>
          </a:stretch>
        </p:blipFill>
        <p:spPr>
          <a:xfrm>
            <a:off x="6389495" y="2055802"/>
            <a:ext cx="5507678" cy="3988319"/>
          </a:xfrm>
          <a:prstGeom prst="rect">
            <a:avLst/>
          </a:prstGeom>
        </p:spPr>
      </p:pic>
      <p:pic>
        <p:nvPicPr>
          <p:cNvPr id="2" name="Imagen 3">
            <a:extLst>
              <a:ext uri="{FF2B5EF4-FFF2-40B4-BE49-F238E27FC236}">
                <a16:creationId xmlns:a16="http://schemas.microsoft.com/office/drawing/2014/main" id="{8A763422-D2EA-7AC9-BDE6-F397EEAA544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a:off x="-453939" y="5551065"/>
            <a:ext cx="1771094" cy="693554"/>
          </a:xfrm>
          <a:prstGeom prst="rect">
            <a:avLst/>
          </a:prstGeom>
        </p:spPr>
      </p:pic>
      <p:sp>
        <p:nvSpPr>
          <p:cNvPr id="3" name="Title 1">
            <a:extLst>
              <a:ext uri="{FF2B5EF4-FFF2-40B4-BE49-F238E27FC236}">
                <a16:creationId xmlns:a16="http://schemas.microsoft.com/office/drawing/2014/main" id="{E9802A09-61BC-9EFB-C6C8-66F6BC0D6764}"/>
              </a:ext>
            </a:extLst>
          </p:cNvPr>
          <p:cNvSpPr>
            <a:spLocks noGrp="1"/>
          </p:cNvSpPr>
          <p:nvPr>
            <p:ph type="title"/>
          </p:nvPr>
        </p:nvSpPr>
        <p:spPr>
          <a:xfrm rot="16200000">
            <a:off x="-2479147" y="2802107"/>
            <a:ext cx="6641764" cy="1320800"/>
          </a:xfrm>
        </p:spPr>
        <p:txBody>
          <a:bodyPr>
            <a:normAutofit/>
          </a:bodyPr>
          <a:lstStyle/>
          <a:p>
            <a:pPr algn="r"/>
            <a:r>
              <a:rPr lang="en-GB" sz="2400" b="1" dirty="0">
                <a:solidFill>
                  <a:schemeClr val="bg1"/>
                </a:solidFill>
                <a:latin typeface="Arial Nova" panose="020B0504020202020204" pitchFamily="34" charset="0"/>
              </a:rPr>
              <a:t>EU-funded </a:t>
            </a:r>
            <a:r>
              <a:rPr lang="en-GB" sz="2400" b="1" dirty="0" err="1">
                <a:solidFill>
                  <a:schemeClr val="bg1"/>
                </a:solidFill>
                <a:latin typeface="Arial Nova" panose="020B0504020202020204" pitchFamily="34" charset="0"/>
              </a:rPr>
              <a:t>UpDeep</a:t>
            </a:r>
            <a:r>
              <a:rPr lang="en-GB" sz="2400" b="1" dirty="0">
                <a:solidFill>
                  <a:schemeClr val="bg1"/>
                </a:solidFill>
                <a:latin typeface="Arial Nova" panose="020B0504020202020204" pitchFamily="34" charset="0"/>
              </a:rPr>
              <a:t> Project</a:t>
            </a:r>
          </a:p>
        </p:txBody>
      </p:sp>
      <p:sp>
        <p:nvSpPr>
          <p:cNvPr id="7" name="TextBox 6">
            <a:extLst>
              <a:ext uri="{FF2B5EF4-FFF2-40B4-BE49-F238E27FC236}">
                <a16:creationId xmlns:a16="http://schemas.microsoft.com/office/drawing/2014/main" id="{F48B6A72-301A-41B9-7741-FA1B611401A5}"/>
              </a:ext>
            </a:extLst>
          </p:cNvPr>
          <p:cNvSpPr txBox="1"/>
          <p:nvPr/>
        </p:nvSpPr>
        <p:spPr>
          <a:xfrm>
            <a:off x="6750424" y="6178592"/>
            <a:ext cx="5127811" cy="523220"/>
          </a:xfrm>
          <a:prstGeom prst="rect">
            <a:avLst/>
          </a:prstGeom>
          <a:noFill/>
        </p:spPr>
        <p:txBody>
          <a:bodyPr wrap="square">
            <a:spAutoFit/>
          </a:bodyPr>
          <a:lstStyle/>
          <a:p>
            <a:pPr algn="r"/>
            <a:r>
              <a:rPr lang="en-GB" sz="1400" dirty="0" err="1">
                <a:solidFill>
                  <a:schemeClr val="bg1"/>
                </a:solidFill>
                <a:hlinkClick r:id="rId8">
                  <a:extLst>
                    <a:ext uri="{A12FA001-AC4F-418D-AE19-62706E023703}">
                      <ahyp:hlinkClr xmlns:ahyp="http://schemas.microsoft.com/office/drawing/2018/hyperlinkcolor" val="tx"/>
                    </a:ext>
                  </a:extLst>
                </a:hlinkClick>
              </a:rPr>
              <a:t>UpDeep</a:t>
            </a:r>
            <a:r>
              <a:rPr lang="en-GB" sz="1400" dirty="0">
                <a:solidFill>
                  <a:schemeClr val="bg1"/>
                </a:solidFill>
                <a:hlinkClick r:id="" action="ppaction://noaction">
                  <a:extLst>
                    <a:ext uri="{A12FA001-AC4F-418D-AE19-62706E023703}">
                      <ahyp:hlinkClr xmlns:ahyp="http://schemas.microsoft.com/office/drawing/2018/hyperlinkcolor" val="tx"/>
                    </a:ext>
                  </a:extLst>
                </a:hlinkClick>
              </a:rPr>
              <a:t> website and online data portal: </a:t>
            </a:r>
          </a:p>
          <a:p>
            <a:pPr algn="r"/>
            <a:r>
              <a:rPr lang="en-GB" sz="1400" dirty="0">
                <a:solidFill>
                  <a:schemeClr val="bg1"/>
                </a:solidFill>
                <a:hlinkClick r:id="" action="ppaction://noaction">
                  <a:extLst>
                    <a:ext uri="{A12FA001-AC4F-418D-AE19-62706E023703}">
                      <ahyp:hlinkClr xmlns:ahyp="http://schemas.microsoft.com/office/drawing/2018/hyperlinkcolor" val="tx"/>
                    </a:ext>
                  </a:extLst>
                </a:hlinkClick>
              </a:rPr>
              <a:t>http://projects.gtk.fi/updeep/project/</a:t>
            </a:r>
            <a:r>
              <a:rPr lang="en-GB" sz="1400" dirty="0">
                <a:solidFill>
                  <a:schemeClr val="bg1"/>
                </a:solidFill>
              </a:rPr>
              <a:t> </a:t>
            </a:r>
          </a:p>
        </p:txBody>
      </p:sp>
    </p:spTree>
    <p:extLst>
      <p:ext uri="{BB962C8B-B14F-4D97-AF65-F5344CB8AC3E}">
        <p14:creationId xmlns:p14="http://schemas.microsoft.com/office/powerpoint/2010/main" val="446474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6B0FEE7-2F70-6878-6CA0-47A868A703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453939" y="5551065"/>
            <a:ext cx="1771094" cy="693554"/>
          </a:xfrm>
          <a:prstGeom prst="rect">
            <a:avLst/>
          </a:prstGeom>
        </p:spPr>
      </p:pic>
      <p:sp>
        <p:nvSpPr>
          <p:cNvPr id="5" name="Title 1">
            <a:extLst>
              <a:ext uri="{FF2B5EF4-FFF2-40B4-BE49-F238E27FC236}">
                <a16:creationId xmlns:a16="http://schemas.microsoft.com/office/drawing/2014/main" id="{DEC9F55C-E566-F7F9-73B3-80E47A3D27B5}"/>
              </a:ext>
            </a:extLst>
          </p:cNvPr>
          <p:cNvSpPr>
            <a:spLocks noGrp="1"/>
          </p:cNvSpPr>
          <p:nvPr>
            <p:ph type="title"/>
          </p:nvPr>
        </p:nvSpPr>
        <p:spPr>
          <a:xfrm rot="16200000">
            <a:off x="-2479147" y="2802107"/>
            <a:ext cx="6641764" cy="1320800"/>
          </a:xfrm>
        </p:spPr>
        <p:txBody>
          <a:bodyPr>
            <a:normAutofit/>
          </a:bodyPr>
          <a:lstStyle/>
          <a:p>
            <a:pPr algn="r"/>
            <a:r>
              <a:rPr lang="en-GB" sz="2400" b="1" dirty="0">
                <a:solidFill>
                  <a:schemeClr val="bg1"/>
                </a:solidFill>
                <a:latin typeface="Arial Nova" panose="020B0504020202020204" pitchFamily="34" charset="0"/>
              </a:rPr>
              <a:t>EU-funded </a:t>
            </a:r>
            <a:r>
              <a:rPr lang="en-GB" sz="2400" b="1" dirty="0" err="1">
                <a:solidFill>
                  <a:schemeClr val="bg1"/>
                </a:solidFill>
                <a:latin typeface="Arial Nova" panose="020B0504020202020204" pitchFamily="34" charset="0"/>
              </a:rPr>
              <a:t>UpDeep</a:t>
            </a:r>
            <a:r>
              <a:rPr lang="en-GB" sz="2400" b="1" dirty="0">
                <a:solidFill>
                  <a:schemeClr val="bg1"/>
                </a:solidFill>
                <a:latin typeface="Arial Nova" panose="020B0504020202020204" pitchFamily="34" charset="0"/>
              </a:rPr>
              <a:t> Project</a:t>
            </a:r>
          </a:p>
        </p:txBody>
      </p:sp>
      <p:pic>
        <p:nvPicPr>
          <p:cNvPr id="2" name="Content Placeholder 15" descr="A picture containing hydrant&#10;&#10;Description automatically generated">
            <a:extLst>
              <a:ext uri="{FF2B5EF4-FFF2-40B4-BE49-F238E27FC236}">
                <a16:creationId xmlns:a16="http://schemas.microsoft.com/office/drawing/2014/main" id="{2FBDC873-FEBC-FA61-BB42-4625330EB057}"/>
              </a:ext>
            </a:extLst>
          </p:cNvPr>
          <p:cNvPicPr>
            <a:picLocks noGrp="1"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78826" y="97940"/>
            <a:ext cx="4655405" cy="3292103"/>
          </a:xfrm>
          <a:prstGeom prst="rect">
            <a:avLst/>
          </a:prstGeom>
          <a:solidFill>
            <a:schemeClr val="bg1"/>
          </a:solidFill>
        </p:spPr>
      </p:pic>
      <p:pic>
        <p:nvPicPr>
          <p:cNvPr id="3" name="Content Placeholder 7" descr="A picture containing hydrant&#10;&#10;Description automatically generated">
            <a:extLst>
              <a:ext uri="{FF2B5EF4-FFF2-40B4-BE49-F238E27FC236}">
                <a16:creationId xmlns:a16="http://schemas.microsoft.com/office/drawing/2014/main" id="{40F9247B-94FA-662B-DE57-A87FD96136FD}"/>
              </a:ext>
            </a:extLst>
          </p:cNvPr>
          <p:cNvPicPr>
            <a:picLocks noGrp="1"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78826" y="3462507"/>
            <a:ext cx="4655405" cy="3292103"/>
          </a:xfrm>
          <a:prstGeom prst="rect">
            <a:avLst/>
          </a:prstGeom>
          <a:solidFill>
            <a:schemeClr val="bg1"/>
          </a:solidFill>
        </p:spPr>
      </p:pic>
      <p:pic>
        <p:nvPicPr>
          <p:cNvPr id="7" name="Content Placeholder 8" descr="A picture containing hydrant&#10;&#10;Description automatically generated">
            <a:extLst>
              <a:ext uri="{FF2B5EF4-FFF2-40B4-BE49-F238E27FC236}">
                <a16:creationId xmlns:a16="http://schemas.microsoft.com/office/drawing/2014/main" id="{64EC5EE1-6BEF-5902-DBAE-8DDE94079687}"/>
              </a:ext>
            </a:extLst>
          </p:cNvPr>
          <p:cNvPicPr>
            <a:picLocks noGrp="1"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98639" y="97939"/>
            <a:ext cx="4655405" cy="3292103"/>
          </a:xfrm>
          <a:prstGeom prst="rect">
            <a:avLst/>
          </a:prstGeom>
          <a:solidFill>
            <a:schemeClr val="bg1"/>
          </a:solidFill>
        </p:spPr>
      </p:pic>
      <p:sp>
        <p:nvSpPr>
          <p:cNvPr id="8" name="Text Placeholder 2">
            <a:extLst>
              <a:ext uri="{FF2B5EF4-FFF2-40B4-BE49-F238E27FC236}">
                <a16:creationId xmlns:a16="http://schemas.microsoft.com/office/drawing/2014/main" id="{07E1D5ED-7CDF-E611-B0A1-5BA507345E66}"/>
              </a:ext>
            </a:extLst>
          </p:cNvPr>
          <p:cNvSpPr txBox="1">
            <a:spLocks/>
          </p:cNvSpPr>
          <p:nvPr/>
        </p:nvSpPr>
        <p:spPr>
          <a:xfrm>
            <a:off x="1205802" y="3299194"/>
            <a:ext cx="5375868" cy="3200876"/>
          </a:xfrm>
          <a:prstGeom prst="rect">
            <a:avLst/>
          </a:prstGeom>
          <a:noFill/>
          <a:ln>
            <a:noFill/>
          </a:ln>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Wingdings" panose="05000000000000000000" pitchFamily="2" charset="2"/>
              <a:buChar char="§"/>
            </a:pPr>
            <a:endParaRPr lang="en-GB" sz="1600" kern="0" dirty="0">
              <a:solidFill>
                <a:schemeClr val="bg1"/>
              </a:solidFill>
              <a:latin typeface="Arial Nova" panose="020B0504020202020204" pitchFamily="34" charset="0"/>
            </a:endParaRPr>
          </a:p>
          <a:p>
            <a:endParaRPr lang="en-GB" sz="1600" kern="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600" kern="0" dirty="0">
                <a:solidFill>
                  <a:schemeClr val="bg1"/>
                </a:solidFill>
                <a:latin typeface="Arial Nova" panose="020B0504020202020204" pitchFamily="34" charset="0"/>
              </a:rPr>
              <a:t>For target elements (e.g. Pb, Ag) elemental ratios of the biogeochemical sampling data allow reduction of analytical noise and provide the strongest signals. </a:t>
            </a:r>
          </a:p>
          <a:p>
            <a:pPr marL="285750" indent="-285750">
              <a:buFont typeface="Wingdings" panose="05000000000000000000" pitchFamily="2" charset="2"/>
              <a:buChar char="§"/>
            </a:pPr>
            <a:endParaRPr lang="en-GB" sz="800" b="1" kern="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600" kern="0" dirty="0">
                <a:solidFill>
                  <a:schemeClr val="bg1"/>
                </a:solidFill>
                <a:latin typeface="Arial Nova" panose="020B0504020202020204" pitchFamily="34" charset="0"/>
              </a:rPr>
              <a:t>The strongest signals came from the pathfinder elements, thallium and cadmium.</a:t>
            </a:r>
          </a:p>
          <a:p>
            <a:pPr marL="285750" indent="-285750">
              <a:buFont typeface="Wingdings" panose="05000000000000000000" pitchFamily="2" charset="2"/>
              <a:buChar char="§"/>
            </a:pPr>
            <a:endParaRPr lang="en-GB" sz="800" kern="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600" kern="0" dirty="0">
                <a:solidFill>
                  <a:schemeClr val="bg1"/>
                </a:solidFill>
                <a:latin typeface="Arial Nova" panose="020B0504020202020204" pitchFamily="34" charset="0"/>
              </a:rPr>
              <a:t>Anomalies agree with the strongest SGH anomaly previously identified on the property and support the presence of deep mineralisation. </a:t>
            </a:r>
          </a:p>
          <a:p>
            <a:pPr marL="285750" indent="-285750">
              <a:buFont typeface="Wingdings" panose="05000000000000000000" pitchFamily="2" charset="2"/>
              <a:buChar char="§"/>
            </a:pPr>
            <a:endParaRPr lang="en-GB" sz="1600" kern="0" dirty="0">
              <a:solidFill>
                <a:schemeClr val="bg1"/>
              </a:solidFill>
              <a:latin typeface="Arial Nova" panose="020B0504020202020204" pitchFamily="34" charset="0"/>
            </a:endParaRPr>
          </a:p>
          <a:p>
            <a:pPr marL="285750" indent="-285750">
              <a:buFont typeface="Wingdings" panose="05000000000000000000" pitchFamily="2" charset="2"/>
              <a:buChar char="§"/>
            </a:pPr>
            <a:endParaRPr lang="en-GB" sz="1600" kern="0" dirty="0">
              <a:solidFill>
                <a:schemeClr val="bg1"/>
              </a:solidFill>
              <a:latin typeface="Arial Nova" panose="020B0504020202020204" pitchFamily="34" charset="0"/>
            </a:endParaRPr>
          </a:p>
        </p:txBody>
      </p:sp>
    </p:spTree>
    <p:extLst>
      <p:ext uri="{BB962C8B-B14F-4D97-AF65-F5344CB8AC3E}">
        <p14:creationId xmlns:p14="http://schemas.microsoft.com/office/powerpoint/2010/main" val="25766608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6B0FEE7-2F70-6878-6CA0-47A868A703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453939" y="5551065"/>
            <a:ext cx="1771094" cy="693554"/>
          </a:xfrm>
          <a:prstGeom prst="rect">
            <a:avLst/>
          </a:prstGeom>
        </p:spPr>
      </p:pic>
      <p:sp>
        <p:nvSpPr>
          <p:cNvPr id="5" name="Title 1">
            <a:extLst>
              <a:ext uri="{FF2B5EF4-FFF2-40B4-BE49-F238E27FC236}">
                <a16:creationId xmlns:a16="http://schemas.microsoft.com/office/drawing/2014/main" id="{DEC9F55C-E566-F7F9-73B3-80E47A3D27B5}"/>
              </a:ext>
            </a:extLst>
          </p:cNvPr>
          <p:cNvSpPr>
            <a:spLocks noGrp="1"/>
          </p:cNvSpPr>
          <p:nvPr>
            <p:ph type="title"/>
          </p:nvPr>
        </p:nvSpPr>
        <p:spPr>
          <a:xfrm rot="16200000">
            <a:off x="-2479147" y="2802107"/>
            <a:ext cx="6641764" cy="1320800"/>
          </a:xfrm>
        </p:spPr>
        <p:txBody>
          <a:bodyPr>
            <a:normAutofit/>
          </a:bodyPr>
          <a:lstStyle/>
          <a:p>
            <a:pPr algn="r"/>
            <a:r>
              <a:rPr lang="en-GB" sz="2400" b="1" dirty="0">
                <a:solidFill>
                  <a:schemeClr val="bg1"/>
                </a:solidFill>
                <a:latin typeface="Arial Nova" panose="020B0504020202020204" pitchFamily="34" charset="0"/>
              </a:rPr>
              <a:t>New regional mapping</a:t>
            </a:r>
            <a:br>
              <a:rPr lang="en-GB" sz="2400" b="1" dirty="0">
                <a:solidFill>
                  <a:schemeClr val="bg1"/>
                </a:solidFill>
                <a:latin typeface="Arial Nova" panose="020B0504020202020204" pitchFamily="34" charset="0"/>
              </a:rPr>
            </a:br>
            <a:r>
              <a:rPr lang="en-GB" sz="2400" b="1" dirty="0">
                <a:solidFill>
                  <a:schemeClr val="bg1"/>
                </a:solidFill>
                <a:latin typeface="Arial Nova" panose="020B0504020202020204" pitchFamily="34" charset="0"/>
              </a:rPr>
              <a:t>facilitating exploration</a:t>
            </a:r>
          </a:p>
        </p:txBody>
      </p:sp>
      <p:sp>
        <p:nvSpPr>
          <p:cNvPr id="8" name="Text Placeholder 2">
            <a:extLst>
              <a:ext uri="{FF2B5EF4-FFF2-40B4-BE49-F238E27FC236}">
                <a16:creationId xmlns:a16="http://schemas.microsoft.com/office/drawing/2014/main" id="{07E1D5ED-7CDF-E611-B0A1-5BA507345E66}"/>
              </a:ext>
            </a:extLst>
          </p:cNvPr>
          <p:cNvSpPr txBox="1">
            <a:spLocks/>
          </p:cNvSpPr>
          <p:nvPr/>
        </p:nvSpPr>
        <p:spPr>
          <a:xfrm>
            <a:off x="1266941" y="1527017"/>
            <a:ext cx="5995506" cy="5709255"/>
          </a:xfrm>
          <a:prstGeom prst="rect">
            <a:avLst/>
          </a:prstGeom>
          <a:noFill/>
          <a:ln>
            <a:noFill/>
          </a:ln>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GB" sz="1400" kern="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400" kern="0" dirty="0">
                <a:solidFill>
                  <a:schemeClr val="bg1"/>
                </a:solidFill>
                <a:latin typeface="Arial Nova" panose="020B0504020202020204" pitchFamily="34" charset="0"/>
              </a:rPr>
              <a:t>Government-funded regional mapping and research initiative (co-funded by the Geological Survey of Denmark and Greenland (GEUS) and the Government of Greenland’s Ministry of Mineral Resources) on the Karrat Group, from 2015 to present. </a:t>
            </a:r>
          </a:p>
          <a:p>
            <a:pPr marL="285750" indent="-285750">
              <a:buFont typeface="Wingdings" panose="05000000000000000000" pitchFamily="2" charset="2"/>
              <a:buChar char="§"/>
            </a:pPr>
            <a:endParaRPr lang="en-GB" sz="700" kern="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400" kern="0" dirty="0">
                <a:solidFill>
                  <a:schemeClr val="bg1"/>
                </a:solidFill>
                <a:latin typeface="Arial Nova" panose="020B0504020202020204" pitchFamily="34" charset="0"/>
              </a:rPr>
              <a:t>This research programme has significantly enhanced the understanding of the stratigraphy, basin architecture and structural evolution of the meta-sedimentary and meta-volcanic rocks of the Karrat Group (that hosts Bluejay’s Kangerluarsuk project). </a:t>
            </a:r>
          </a:p>
          <a:p>
            <a:pPr marL="285750" indent="-285750">
              <a:buFont typeface="Wingdings" panose="05000000000000000000" pitchFamily="2" charset="2"/>
              <a:buChar char="§"/>
            </a:pPr>
            <a:endParaRPr lang="en-GB" sz="700" kern="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400" kern="0" dirty="0">
                <a:solidFill>
                  <a:schemeClr val="bg1"/>
                </a:solidFill>
                <a:latin typeface="Arial Nova" panose="020B0504020202020204" pitchFamily="34" charset="0"/>
              </a:rPr>
              <a:t>New geochronological, geochemical, structural, petrological, hyperspectral and 3D-photogeological data collected. </a:t>
            </a:r>
          </a:p>
          <a:p>
            <a:pPr marL="285750" indent="-285750">
              <a:buFont typeface="Wingdings" panose="05000000000000000000" pitchFamily="2" charset="2"/>
              <a:buChar char="§"/>
            </a:pPr>
            <a:endParaRPr lang="en-GB" sz="700" kern="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400" kern="0" dirty="0">
                <a:solidFill>
                  <a:schemeClr val="bg1"/>
                </a:solidFill>
                <a:latin typeface="Arial Nova" panose="020B0504020202020204" pitchFamily="34" charset="0"/>
              </a:rPr>
              <a:t>Three new 1:100,000 scale geological map sheets produced (published in 2022) and GIS package for the Karrat Group. </a:t>
            </a:r>
          </a:p>
          <a:p>
            <a:pPr marL="285750" indent="-285750">
              <a:buFont typeface="Wingdings" panose="05000000000000000000" pitchFamily="2" charset="2"/>
              <a:buChar char="§"/>
            </a:pPr>
            <a:endParaRPr lang="en-GB" sz="700" kern="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400" kern="0" dirty="0">
                <a:solidFill>
                  <a:schemeClr val="bg1"/>
                </a:solidFill>
                <a:latin typeface="Arial Nova" panose="020B0504020202020204" pitchFamily="34" charset="0"/>
              </a:rPr>
              <a:t>Several academic papers and MSc research thesis published on the Karrat Group, including studies specifically on mineralisation within Bluejay’s licence area. </a:t>
            </a:r>
          </a:p>
          <a:p>
            <a:pPr marL="285750" indent="-285750">
              <a:buFont typeface="Wingdings" panose="05000000000000000000" pitchFamily="2" charset="2"/>
              <a:buChar char="§"/>
            </a:pPr>
            <a:endParaRPr lang="en-GB" sz="700" kern="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400" kern="0" dirty="0">
                <a:solidFill>
                  <a:schemeClr val="bg1"/>
                </a:solidFill>
                <a:latin typeface="Arial Nova" panose="020B0504020202020204" pitchFamily="34" charset="0"/>
              </a:rPr>
              <a:t>Deliverables of the programme have allowed Bluejay to further refine the genetic model for the mineralisation at Kangerluarsuk (including an on-going dialogue and collaboration with GEUS).</a:t>
            </a:r>
          </a:p>
          <a:p>
            <a:pPr marL="285750" indent="-285750">
              <a:buFont typeface="Wingdings" panose="05000000000000000000" pitchFamily="2" charset="2"/>
              <a:buChar char="§"/>
            </a:pPr>
            <a:endParaRPr lang="en-GB" sz="1400" kern="0" dirty="0">
              <a:solidFill>
                <a:schemeClr val="bg1"/>
              </a:solidFill>
              <a:latin typeface="Arial Nova" panose="020B0504020202020204" pitchFamily="34" charset="0"/>
            </a:endParaRPr>
          </a:p>
          <a:p>
            <a:pPr marL="285750" indent="-285750">
              <a:buFont typeface="Wingdings" panose="05000000000000000000" pitchFamily="2" charset="2"/>
              <a:buChar char="§"/>
            </a:pPr>
            <a:endParaRPr lang="en-GB" sz="1400" kern="0" dirty="0">
              <a:solidFill>
                <a:schemeClr val="bg1"/>
              </a:solidFill>
              <a:latin typeface="Arial Nova" panose="020B0504020202020204" pitchFamily="34" charset="0"/>
            </a:endParaRPr>
          </a:p>
          <a:p>
            <a:pPr marL="285750" indent="-285750">
              <a:buFont typeface="Wingdings" panose="05000000000000000000" pitchFamily="2" charset="2"/>
              <a:buChar char="§"/>
            </a:pPr>
            <a:endParaRPr lang="en-GB" sz="1400" kern="0" dirty="0">
              <a:solidFill>
                <a:schemeClr val="bg1"/>
              </a:solidFill>
              <a:latin typeface="Arial Nova" panose="020B0504020202020204" pitchFamily="34" charset="0"/>
            </a:endParaRPr>
          </a:p>
          <a:p>
            <a:pPr marL="285750" indent="-285750">
              <a:buFont typeface="Wingdings" panose="05000000000000000000" pitchFamily="2" charset="2"/>
              <a:buChar char="§"/>
            </a:pPr>
            <a:endParaRPr lang="en-GB" sz="1400" kern="0" dirty="0">
              <a:solidFill>
                <a:schemeClr val="bg1"/>
              </a:solidFill>
              <a:latin typeface="Arial Nova" panose="020B0504020202020204" pitchFamily="34" charset="0"/>
            </a:endParaRPr>
          </a:p>
        </p:txBody>
      </p:sp>
      <p:pic>
        <p:nvPicPr>
          <p:cNvPr id="6" name="Picture 5" descr="http://extra.geus.info/designprogram/logo_geus_col_600.gif">
            <a:extLst>
              <a:ext uri="{FF2B5EF4-FFF2-40B4-BE49-F238E27FC236}">
                <a16:creationId xmlns:a16="http://schemas.microsoft.com/office/drawing/2014/main" id="{235DB791-A800-94F2-5ADF-0E82E00BF6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75493" y="146281"/>
            <a:ext cx="1044082" cy="127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7" descr="Logo">
            <a:extLst>
              <a:ext uri="{FF2B5EF4-FFF2-40B4-BE49-F238E27FC236}">
                <a16:creationId xmlns:a16="http://schemas.microsoft.com/office/drawing/2014/main" id="{27F7083D-1526-3390-24BB-6A871DC5514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70661" y="171449"/>
            <a:ext cx="894388" cy="1285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3E7BF163-987D-675F-75DA-6180801633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11308" y="3240605"/>
            <a:ext cx="4595860" cy="3037881"/>
          </a:xfrm>
          <a:prstGeom prst="rect">
            <a:avLst/>
          </a:prstGeom>
        </p:spPr>
      </p:pic>
      <p:sp>
        <p:nvSpPr>
          <p:cNvPr id="14" name="TextBox 13">
            <a:extLst>
              <a:ext uri="{FF2B5EF4-FFF2-40B4-BE49-F238E27FC236}">
                <a16:creationId xmlns:a16="http://schemas.microsoft.com/office/drawing/2014/main" id="{A811BB1E-520E-923C-5C7E-027B4895E963}"/>
              </a:ext>
            </a:extLst>
          </p:cNvPr>
          <p:cNvSpPr txBox="1"/>
          <p:nvPr/>
        </p:nvSpPr>
        <p:spPr>
          <a:xfrm>
            <a:off x="7448090" y="6292945"/>
            <a:ext cx="4743910" cy="461665"/>
          </a:xfrm>
          <a:prstGeom prst="rect">
            <a:avLst/>
          </a:prstGeom>
          <a:noFill/>
        </p:spPr>
        <p:txBody>
          <a:bodyPr wrap="square" rtlCol="0">
            <a:spAutoFit/>
          </a:bodyPr>
          <a:lstStyle/>
          <a:p>
            <a:pPr algn="ctr"/>
            <a:r>
              <a:rPr lang="en-GB" sz="1200" dirty="0">
                <a:solidFill>
                  <a:schemeClr val="bg1"/>
                </a:solidFill>
                <a:latin typeface="Arial Nova" panose="020B0504020202020204" pitchFamily="34" charset="0"/>
              </a:rPr>
              <a:t>New 1:100,000 scale geological map sheets for </a:t>
            </a:r>
            <a:r>
              <a:rPr lang="en-GB" sz="1200" dirty="0" err="1">
                <a:solidFill>
                  <a:schemeClr val="bg1"/>
                </a:solidFill>
                <a:latin typeface="Arial Nova" panose="020B0504020202020204" pitchFamily="34" charset="0"/>
              </a:rPr>
              <a:t>Nuugaatsiaq</a:t>
            </a:r>
            <a:r>
              <a:rPr lang="en-GB" sz="1200" dirty="0">
                <a:solidFill>
                  <a:schemeClr val="bg1"/>
                </a:solidFill>
                <a:latin typeface="Arial Nova" panose="020B0504020202020204" pitchFamily="34" charset="0"/>
              </a:rPr>
              <a:t> and </a:t>
            </a:r>
            <a:r>
              <a:rPr lang="en-GB" sz="1200" dirty="0" err="1">
                <a:solidFill>
                  <a:schemeClr val="bg1"/>
                </a:solidFill>
                <a:latin typeface="Arial Nova" panose="020B0504020202020204" pitchFamily="34" charset="0"/>
              </a:rPr>
              <a:t>Maarmorilik</a:t>
            </a:r>
            <a:r>
              <a:rPr lang="en-GB" sz="1200" dirty="0">
                <a:solidFill>
                  <a:schemeClr val="bg1"/>
                </a:solidFill>
                <a:latin typeface="Arial Nova" panose="020B0504020202020204" pitchFamily="34" charset="0"/>
              </a:rPr>
              <a:t> (GEUS, 2022)</a:t>
            </a:r>
          </a:p>
        </p:txBody>
      </p:sp>
      <p:pic>
        <p:nvPicPr>
          <p:cNvPr id="16" name="Picture 15">
            <a:extLst>
              <a:ext uri="{FF2B5EF4-FFF2-40B4-BE49-F238E27FC236}">
                <a16:creationId xmlns:a16="http://schemas.microsoft.com/office/drawing/2014/main" id="{487209D2-35E3-1228-4EE1-6751E02AAE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11308" y="88002"/>
            <a:ext cx="4595860" cy="3073993"/>
          </a:xfrm>
          <a:prstGeom prst="rect">
            <a:avLst/>
          </a:prstGeom>
        </p:spPr>
      </p:pic>
    </p:spTree>
    <p:extLst>
      <p:ext uri="{BB962C8B-B14F-4D97-AF65-F5344CB8AC3E}">
        <p14:creationId xmlns:p14="http://schemas.microsoft.com/office/powerpoint/2010/main" val="2443932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62820A1-E568-0BAB-442A-B79BD67E7205}"/>
              </a:ext>
            </a:extLst>
          </p:cNvPr>
          <p:cNvSpPr/>
          <p:nvPr/>
        </p:nvSpPr>
        <p:spPr>
          <a:xfrm>
            <a:off x="78378" y="1044492"/>
            <a:ext cx="3620223" cy="935477"/>
          </a:xfrm>
          <a:prstGeom prst="rect">
            <a:avLst/>
          </a:prstGeom>
          <a:solidFill>
            <a:schemeClr val="bg1"/>
          </a:solidFill>
          <a:ln w="127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5FEA95C4-080B-596F-4422-540D9E169630}"/>
              </a:ext>
            </a:extLst>
          </p:cNvPr>
          <p:cNvSpPr/>
          <p:nvPr/>
        </p:nvSpPr>
        <p:spPr>
          <a:xfrm>
            <a:off x="78378" y="2052453"/>
            <a:ext cx="3631553" cy="935477"/>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08DDD9F4-6C56-EA3D-8857-A6130FB69795}"/>
              </a:ext>
            </a:extLst>
          </p:cNvPr>
          <p:cNvSpPr/>
          <p:nvPr/>
        </p:nvSpPr>
        <p:spPr>
          <a:xfrm>
            <a:off x="78378" y="4063752"/>
            <a:ext cx="3631553" cy="2698709"/>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037FC7E4-A4DF-E6D7-121B-C3822053FAF8}"/>
              </a:ext>
            </a:extLst>
          </p:cNvPr>
          <p:cNvSpPr/>
          <p:nvPr/>
        </p:nvSpPr>
        <p:spPr>
          <a:xfrm>
            <a:off x="78379" y="3062814"/>
            <a:ext cx="3620222" cy="935477"/>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0CBE10A8-BD9E-9ED6-5093-BFC7191EE25F}"/>
              </a:ext>
            </a:extLst>
          </p:cNvPr>
          <p:cNvSpPr/>
          <p:nvPr/>
        </p:nvSpPr>
        <p:spPr>
          <a:xfrm>
            <a:off x="8470217" y="4588781"/>
            <a:ext cx="3643150" cy="2179251"/>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CA6FF302-39FE-6570-2CE1-030119780C0F}"/>
              </a:ext>
            </a:extLst>
          </p:cNvPr>
          <p:cNvSpPr/>
          <p:nvPr/>
        </p:nvSpPr>
        <p:spPr>
          <a:xfrm>
            <a:off x="8478272" y="3398542"/>
            <a:ext cx="3643150" cy="1107761"/>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D8FE9B02-4452-73D4-23F5-2AB46FC94893}"/>
              </a:ext>
            </a:extLst>
          </p:cNvPr>
          <p:cNvSpPr/>
          <p:nvPr/>
        </p:nvSpPr>
        <p:spPr>
          <a:xfrm>
            <a:off x="8470472" y="1044492"/>
            <a:ext cx="3643150" cy="2269810"/>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449C5A3-8550-4F4F-2380-FC56C305F927}"/>
              </a:ext>
            </a:extLst>
          </p:cNvPr>
          <p:cNvSpPr/>
          <p:nvPr/>
        </p:nvSpPr>
        <p:spPr>
          <a:xfrm>
            <a:off x="46086" y="95539"/>
            <a:ext cx="12075336" cy="878005"/>
          </a:xfrm>
          <a:prstGeom prst="rect">
            <a:avLst/>
          </a:prstGeom>
          <a:solidFill>
            <a:schemeClr val="accent3">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descr="A map of the north pole&#10;&#10;Description automatically generated">
            <a:extLst>
              <a:ext uri="{FF2B5EF4-FFF2-40B4-BE49-F238E27FC236}">
                <a16:creationId xmlns:a16="http://schemas.microsoft.com/office/drawing/2014/main" id="{1CA2D50C-7E32-8969-06BD-B9BD73F179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7703" y="161379"/>
            <a:ext cx="4656594" cy="6584950"/>
          </a:xfrm>
          <a:prstGeom prst="rect">
            <a:avLst/>
          </a:prstGeom>
        </p:spPr>
      </p:pic>
      <p:sp>
        <p:nvSpPr>
          <p:cNvPr id="6" name="Oval 5">
            <a:extLst>
              <a:ext uri="{FF2B5EF4-FFF2-40B4-BE49-F238E27FC236}">
                <a16:creationId xmlns:a16="http://schemas.microsoft.com/office/drawing/2014/main" id="{6A905C65-5A32-9E39-A989-8D43FC61019E}"/>
              </a:ext>
            </a:extLst>
          </p:cNvPr>
          <p:cNvSpPr/>
          <p:nvPr/>
        </p:nvSpPr>
        <p:spPr>
          <a:xfrm>
            <a:off x="5929590" y="5800529"/>
            <a:ext cx="938427" cy="500105"/>
          </a:xfrm>
          <a:prstGeom prst="ellipse">
            <a:avLst/>
          </a:prstGeom>
          <a:noFill/>
          <a:ln w="38100">
            <a:solidFill>
              <a:srgbClr val="51C6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A17BD82F-ADDC-F22D-8A1A-31ACE75841B6}"/>
              </a:ext>
            </a:extLst>
          </p:cNvPr>
          <p:cNvSpPr txBox="1"/>
          <p:nvPr/>
        </p:nvSpPr>
        <p:spPr>
          <a:xfrm>
            <a:off x="301699" y="240507"/>
            <a:ext cx="7378401" cy="523220"/>
          </a:xfrm>
          <a:prstGeom prst="rect">
            <a:avLst/>
          </a:prstGeom>
          <a:noFill/>
        </p:spPr>
        <p:txBody>
          <a:bodyPr wrap="square" rtlCol="0">
            <a:spAutoFit/>
          </a:bodyPr>
          <a:lstStyle/>
          <a:p>
            <a:r>
              <a:rPr lang="en-GB" sz="2800">
                <a:solidFill>
                  <a:schemeClr val="bg1"/>
                </a:solidFill>
                <a:latin typeface="Avenir Next LT Pro" panose="020B0504020202020204" pitchFamily="34" charset="0"/>
              </a:rPr>
              <a:t>Current Explorers</a:t>
            </a:r>
          </a:p>
        </p:txBody>
      </p:sp>
      <p:pic>
        <p:nvPicPr>
          <p:cNvPr id="8" name="Picture 7" descr="A logo of an american company&#10;&#10;Description automatically generated">
            <a:extLst>
              <a:ext uri="{FF2B5EF4-FFF2-40B4-BE49-F238E27FC236}">
                <a16:creationId xmlns:a16="http://schemas.microsoft.com/office/drawing/2014/main" id="{F513D5F1-6D85-A07A-412F-94DB6DA510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89133" y="2479186"/>
            <a:ext cx="1473418" cy="443613"/>
          </a:xfrm>
          <a:prstGeom prst="rect">
            <a:avLst/>
          </a:prstGeom>
        </p:spPr>
      </p:pic>
      <p:pic>
        <p:nvPicPr>
          <p:cNvPr id="9" name="Picture 8">
            <a:extLst>
              <a:ext uri="{FF2B5EF4-FFF2-40B4-BE49-F238E27FC236}">
                <a16:creationId xmlns:a16="http://schemas.microsoft.com/office/drawing/2014/main" id="{A4DD36A7-2B89-E13C-259E-CBD6DCBA63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7971" y="2476593"/>
            <a:ext cx="1019415" cy="398973"/>
          </a:xfrm>
          <a:prstGeom prst="rect">
            <a:avLst/>
          </a:prstGeom>
        </p:spPr>
      </p:pic>
      <p:pic>
        <p:nvPicPr>
          <p:cNvPr id="10" name="Picture 9" descr="A logo with text and blue letters&#10;&#10;Description automatically generated with medium confidence">
            <a:extLst>
              <a:ext uri="{FF2B5EF4-FFF2-40B4-BE49-F238E27FC236}">
                <a16:creationId xmlns:a16="http://schemas.microsoft.com/office/drawing/2014/main" id="{C4CE4B48-4C0F-4569-224B-5C838D6E3DB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00415" y="2522870"/>
            <a:ext cx="1019415" cy="399438"/>
          </a:xfrm>
          <a:prstGeom prst="rect">
            <a:avLst/>
          </a:prstGeom>
        </p:spPr>
      </p:pic>
      <p:pic>
        <p:nvPicPr>
          <p:cNvPr id="11" name="Picture 10" descr="A logo for a company&#10;&#10;Description automatically generated">
            <a:extLst>
              <a:ext uri="{FF2B5EF4-FFF2-40B4-BE49-F238E27FC236}">
                <a16:creationId xmlns:a16="http://schemas.microsoft.com/office/drawing/2014/main" id="{CEE688AC-7054-9DC9-02F0-8BDA99F41B1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885908" y="5238392"/>
            <a:ext cx="971751" cy="679938"/>
          </a:xfrm>
          <a:prstGeom prst="rect">
            <a:avLst/>
          </a:prstGeom>
        </p:spPr>
      </p:pic>
      <p:pic>
        <p:nvPicPr>
          <p:cNvPr id="12" name="Picture 11" descr="A blue and white logo&#10;&#10;Description automatically generated">
            <a:extLst>
              <a:ext uri="{FF2B5EF4-FFF2-40B4-BE49-F238E27FC236}">
                <a16:creationId xmlns:a16="http://schemas.microsoft.com/office/drawing/2014/main" id="{2778272D-F628-3C01-BBD6-F0097932D5B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75449" y="1715171"/>
            <a:ext cx="1554880" cy="335493"/>
          </a:xfrm>
          <a:prstGeom prst="rect">
            <a:avLst/>
          </a:prstGeom>
        </p:spPr>
      </p:pic>
      <p:pic>
        <p:nvPicPr>
          <p:cNvPr id="13" name="Graphic 12">
            <a:extLst>
              <a:ext uri="{FF2B5EF4-FFF2-40B4-BE49-F238E27FC236}">
                <a16:creationId xmlns:a16="http://schemas.microsoft.com/office/drawing/2014/main" id="{7C4BA33D-717F-09FC-C96D-68DEBBF81BFF}"/>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958492" y="2191565"/>
            <a:ext cx="769505" cy="532734"/>
          </a:xfrm>
          <a:prstGeom prst="rect">
            <a:avLst/>
          </a:prstGeom>
        </p:spPr>
      </p:pic>
      <p:pic>
        <p:nvPicPr>
          <p:cNvPr id="14" name="Picture 13" descr="A blue and white sign with white text&#10;&#10;Description automatically generated">
            <a:extLst>
              <a:ext uri="{FF2B5EF4-FFF2-40B4-BE49-F238E27FC236}">
                <a16:creationId xmlns:a16="http://schemas.microsoft.com/office/drawing/2014/main" id="{44A36662-9974-D469-838D-99F536EEC96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2780" y="4687840"/>
            <a:ext cx="1197932" cy="397674"/>
          </a:xfrm>
          <a:prstGeom prst="rect">
            <a:avLst/>
          </a:prstGeom>
        </p:spPr>
      </p:pic>
      <p:pic>
        <p:nvPicPr>
          <p:cNvPr id="15" name="Picture 14">
            <a:extLst>
              <a:ext uri="{FF2B5EF4-FFF2-40B4-BE49-F238E27FC236}">
                <a16:creationId xmlns:a16="http://schemas.microsoft.com/office/drawing/2014/main" id="{EF7133BC-739F-9A9A-A412-BA2AED4778A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632279" y="5624627"/>
            <a:ext cx="1152142" cy="486460"/>
          </a:xfrm>
          <a:prstGeom prst="rect">
            <a:avLst/>
          </a:prstGeom>
        </p:spPr>
      </p:pic>
      <p:pic>
        <p:nvPicPr>
          <p:cNvPr id="16" name="Picture 15" descr="A close up of a logo&#10;&#10;Description automatically generated">
            <a:extLst>
              <a:ext uri="{FF2B5EF4-FFF2-40B4-BE49-F238E27FC236}">
                <a16:creationId xmlns:a16="http://schemas.microsoft.com/office/drawing/2014/main" id="{F4EDDC7F-731C-89D1-0621-CFD079ECCD5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301644" y="1574144"/>
            <a:ext cx="1315392" cy="198679"/>
          </a:xfrm>
          <a:prstGeom prst="rect">
            <a:avLst/>
          </a:prstGeom>
        </p:spPr>
      </p:pic>
      <p:pic>
        <p:nvPicPr>
          <p:cNvPr id="17" name="Picture 16" descr="A logo for a company&#10;&#10;Description automatically generated">
            <a:extLst>
              <a:ext uri="{FF2B5EF4-FFF2-40B4-BE49-F238E27FC236}">
                <a16:creationId xmlns:a16="http://schemas.microsoft.com/office/drawing/2014/main" id="{AD2BF67A-9E67-1634-7F85-39B3E00B948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714039" y="3813078"/>
            <a:ext cx="924748" cy="616498"/>
          </a:xfrm>
          <a:prstGeom prst="rect">
            <a:avLst/>
          </a:prstGeom>
        </p:spPr>
      </p:pic>
      <p:pic>
        <p:nvPicPr>
          <p:cNvPr id="18" name="Picture 17" descr="A logo for a company&#10;&#10;Description automatically generated">
            <a:extLst>
              <a:ext uri="{FF2B5EF4-FFF2-40B4-BE49-F238E27FC236}">
                <a16:creationId xmlns:a16="http://schemas.microsoft.com/office/drawing/2014/main" id="{0754B1EA-5E19-8F37-42F3-868456F8CA55}"/>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8542209" y="5617437"/>
            <a:ext cx="1110571" cy="587120"/>
          </a:xfrm>
          <a:prstGeom prst="rect">
            <a:avLst/>
          </a:prstGeom>
        </p:spPr>
      </p:pic>
      <p:pic>
        <p:nvPicPr>
          <p:cNvPr id="19" name="Picture 18" descr="A black and white logo&#10;&#10;Description automatically generated">
            <a:extLst>
              <a:ext uri="{FF2B5EF4-FFF2-40B4-BE49-F238E27FC236}">
                <a16:creationId xmlns:a16="http://schemas.microsoft.com/office/drawing/2014/main" id="{CA512D5E-47DA-CAAF-1BFC-E63DCC557B34}"/>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10366180" y="1653631"/>
            <a:ext cx="1554880" cy="436920"/>
          </a:xfrm>
          <a:prstGeom prst="rect">
            <a:avLst/>
          </a:prstGeom>
        </p:spPr>
      </p:pic>
      <p:pic>
        <p:nvPicPr>
          <p:cNvPr id="20" name="Picture 19" descr="A blue circle with white letters&#10;&#10;Description automatically generated">
            <a:extLst>
              <a:ext uri="{FF2B5EF4-FFF2-40B4-BE49-F238E27FC236}">
                <a16:creationId xmlns:a16="http://schemas.microsoft.com/office/drawing/2014/main" id="{E851810E-D492-5B39-172E-4D9CDDE0979B}"/>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981498" y="2140210"/>
            <a:ext cx="590916" cy="590916"/>
          </a:xfrm>
          <a:prstGeom prst="rect">
            <a:avLst/>
          </a:prstGeom>
        </p:spPr>
      </p:pic>
      <p:pic>
        <p:nvPicPr>
          <p:cNvPr id="21" name="Picture 20">
            <a:extLst>
              <a:ext uri="{FF2B5EF4-FFF2-40B4-BE49-F238E27FC236}">
                <a16:creationId xmlns:a16="http://schemas.microsoft.com/office/drawing/2014/main" id="{5F9F6867-07D7-7A03-B586-82726CF64B48}"/>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9676802" y="2773180"/>
            <a:ext cx="1332884" cy="466355"/>
          </a:xfrm>
          <a:prstGeom prst="rect">
            <a:avLst/>
          </a:prstGeom>
        </p:spPr>
      </p:pic>
      <p:pic>
        <p:nvPicPr>
          <p:cNvPr id="22" name="Picture 21" descr="A logo with a cone&#10;&#10;Description automatically generated">
            <a:extLst>
              <a:ext uri="{FF2B5EF4-FFF2-40B4-BE49-F238E27FC236}">
                <a16:creationId xmlns:a16="http://schemas.microsoft.com/office/drawing/2014/main" id="{9AC71CA0-6208-5BC4-74A3-07AE4644DAFB}"/>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50468" y="1416285"/>
            <a:ext cx="965888" cy="466497"/>
          </a:xfrm>
          <a:prstGeom prst="rect">
            <a:avLst/>
          </a:prstGeom>
        </p:spPr>
      </p:pic>
      <p:pic>
        <p:nvPicPr>
          <p:cNvPr id="23" name="Graphic 22">
            <a:extLst>
              <a:ext uri="{FF2B5EF4-FFF2-40B4-BE49-F238E27FC236}">
                <a16:creationId xmlns:a16="http://schemas.microsoft.com/office/drawing/2014/main" id="{52455EF3-CFDB-B938-2C38-406DB1541118}"/>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615106" y="5662752"/>
            <a:ext cx="1177235" cy="275509"/>
          </a:xfrm>
          <a:prstGeom prst="rect">
            <a:avLst/>
          </a:prstGeom>
        </p:spPr>
      </p:pic>
      <p:pic>
        <p:nvPicPr>
          <p:cNvPr id="24" name="Picture 23" descr="A green and grey logo&#10;&#10;Description automatically generated">
            <a:extLst>
              <a:ext uri="{FF2B5EF4-FFF2-40B4-BE49-F238E27FC236}">
                <a16:creationId xmlns:a16="http://schemas.microsoft.com/office/drawing/2014/main" id="{76688664-8FB4-97CF-63E6-519F827345C3}"/>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47292" y="5133346"/>
            <a:ext cx="1576227" cy="509993"/>
          </a:xfrm>
          <a:prstGeom prst="rect">
            <a:avLst/>
          </a:prstGeom>
        </p:spPr>
      </p:pic>
      <p:sp>
        <p:nvSpPr>
          <p:cNvPr id="25" name="TextBox 24">
            <a:extLst>
              <a:ext uri="{FF2B5EF4-FFF2-40B4-BE49-F238E27FC236}">
                <a16:creationId xmlns:a16="http://schemas.microsoft.com/office/drawing/2014/main" id="{E1A2DC55-A0F8-3EF7-841E-29244982AA5A}"/>
              </a:ext>
            </a:extLst>
          </p:cNvPr>
          <p:cNvSpPr txBox="1"/>
          <p:nvPr/>
        </p:nvSpPr>
        <p:spPr>
          <a:xfrm>
            <a:off x="352939" y="2052453"/>
            <a:ext cx="3111236" cy="646331"/>
          </a:xfrm>
          <a:prstGeom prst="rect">
            <a:avLst/>
          </a:prstGeom>
          <a:noFill/>
        </p:spPr>
        <p:txBody>
          <a:bodyPr wrap="square" rtlCol="0">
            <a:spAutoFit/>
          </a:bodyPr>
          <a:lstStyle/>
          <a:p>
            <a:pPr algn="ctr"/>
            <a:r>
              <a:rPr lang="en-GB" sz="1200" u="sng">
                <a:solidFill>
                  <a:schemeClr val="bg2">
                    <a:lumMod val="25000"/>
                  </a:schemeClr>
                </a:solidFill>
                <a:latin typeface="Avenir Next LT Pro" panose="020B0504020202020204" pitchFamily="34" charset="0"/>
              </a:rPr>
              <a:t>West Greenland Flood Basalt Province </a:t>
            </a:r>
            <a:r>
              <a:rPr lang="en-GB" sz="1200" b="1" u="sng">
                <a:solidFill>
                  <a:schemeClr val="bg2">
                    <a:lumMod val="25000"/>
                  </a:schemeClr>
                </a:solidFill>
                <a:latin typeface="Avenir Next LT Pro" panose="020B0504020202020204" pitchFamily="34" charset="0"/>
              </a:rPr>
              <a:t>(Ni-Cu-Co-PGE)</a:t>
            </a:r>
          </a:p>
          <a:p>
            <a:pPr algn="ctr"/>
            <a:endParaRPr lang="en-GB" sz="1200" u="sng">
              <a:solidFill>
                <a:schemeClr val="bg2">
                  <a:lumMod val="25000"/>
                </a:schemeClr>
              </a:solidFill>
              <a:latin typeface="Avenir Next LT Pro" panose="020B0504020202020204" pitchFamily="34" charset="0"/>
            </a:endParaRPr>
          </a:p>
        </p:txBody>
      </p:sp>
      <p:cxnSp>
        <p:nvCxnSpPr>
          <p:cNvPr id="27" name="Straight Connector 26">
            <a:extLst>
              <a:ext uri="{FF2B5EF4-FFF2-40B4-BE49-F238E27FC236}">
                <a16:creationId xmlns:a16="http://schemas.microsoft.com/office/drawing/2014/main" id="{E7895FDA-7587-81AC-29F3-1BD47262084A}"/>
              </a:ext>
            </a:extLst>
          </p:cNvPr>
          <p:cNvCxnSpPr>
            <a:cxnSpLocks/>
          </p:cNvCxnSpPr>
          <p:nvPr/>
        </p:nvCxnSpPr>
        <p:spPr>
          <a:xfrm>
            <a:off x="3709931" y="2441064"/>
            <a:ext cx="1742223" cy="13498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0A4ADC3-2C19-F119-4B63-F02D14EF939D}"/>
              </a:ext>
            </a:extLst>
          </p:cNvPr>
          <p:cNvCxnSpPr>
            <a:cxnSpLocks/>
          </p:cNvCxnSpPr>
          <p:nvPr/>
        </p:nvCxnSpPr>
        <p:spPr>
          <a:xfrm>
            <a:off x="3709931" y="2441064"/>
            <a:ext cx="1673120" cy="942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70739EC-9C53-291C-AEE3-8559237D60B4}"/>
              </a:ext>
            </a:extLst>
          </p:cNvPr>
          <p:cNvSpPr txBox="1"/>
          <p:nvPr/>
        </p:nvSpPr>
        <p:spPr>
          <a:xfrm>
            <a:off x="46086" y="4126027"/>
            <a:ext cx="3697125" cy="646331"/>
          </a:xfrm>
          <a:prstGeom prst="rect">
            <a:avLst/>
          </a:prstGeom>
          <a:noFill/>
        </p:spPr>
        <p:txBody>
          <a:bodyPr wrap="square" rtlCol="0">
            <a:spAutoFit/>
          </a:bodyPr>
          <a:lstStyle/>
          <a:p>
            <a:pPr algn="ctr"/>
            <a:r>
              <a:rPr lang="en-GB" sz="1200" u="sng">
                <a:solidFill>
                  <a:schemeClr val="bg2">
                    <a:lumMod val="25000"/>
                  </a:schemeClr>
                </a:solidFill>
                <a:latin typeface="Avenir Next LT Pro" panose="020B0504020202020204" pitchFamily="34" charset="0"/>
              </a:rPr>
              <a:t>North Atlantic Craton</a:t>
            </a:r>
          </a:p>
          <a:p>
            <a:pPr algn="ctr"/>
            <a:r>
              <a:rPr lang="en-GB" sz="1200" b="1" u="sng">
                <a:solidFill>
                  <a:schemeClr val="bg2">
                    <a:lumMod val="25000"/>
                  </a:schemeClr>
                </a:solidFill>
                <a:latin typeface="Avenir Next LT Pro" panose="020B0504020202020204" pitchFamily="34" charset="0"/>
              </a:rPr>
              <a:t>(Au, Fe, Ni-Cu-Co-PGE, anorthosite, REE, rubies)</a:t>
            </a:r>
          </a:p>
          <a:p>
            <a:pPr algn="ctr"/>
            <a:endParaRPr lang="en-GB" sz="1200" u="sng">
              <a:solidFill>
                <a:schemeClr val="bg2">
                  <a:lumMod val="25000"/>
                </a:schemeClr>
              </a:solidFill>
              <a:latin typeface="Avenir Next LT Pro" panose="020B0504020202020204" pitchFamily="34" charset="0"/>
            </a:endParaRPr>
          </a:p>
        </p:txBody>
      </p:sp>
      <p:sp>
        <p:nvSpPr>
          <p:cNvPr id="32" name="TextBox 31">
            <a:extLst>
              <a:ext uri="{FF2B5EF4-FFF2-40B4-BE49-F238E27FC236}">
                <a16:creationId xmlns:a16="http://schemas.microsoft.com/office/drawing/2014/main" id="{10BE7AA7-14FA-3490-953E-82253F5F9C5B}"/>
              </a:ext>
            </a:extLst>
          </p:cNvPr>
          <p:cNvSpPr txBox="1"/>
          <p:nvPr/>
        </p:nvSpPr>
        <p:spPr>
          <a:xfrm>
            <a:off x="352939" y="1071831"/>
            <a:ext cx="3058703" cy="646331"/>
          </a:xfrm>
          <a:prstGeom prst="rect">
            <a:avLst/>
          </a:prstGeom>
          <a:noFill/>
        </p:spPr>
        <p:txBody>
          <a:bodyPr wrap="square" rtlCol="0">
            <a:spAutoFit/>
          </a:bodyPr>
          <a:lstStyle/>
          <a:p>
            <a:pPr algn="ctr"/>
            <a:r>
              <a:rPr lang="en-GB" sz="1200" u="sng">
                <a:solidFill>
                  <a:schemeClr val="bg2">
                    <a:lumMod val="25000"/>
                  </a:schemeClr>
                </a:solidFill>
                <a:latin typeface="Avenir Next LT Pro" panose="020B0504020202020204" pitchFamily="34" charset="0"/>
              </a:rPr>
              <a:t>Thule Heavy Mineral Sands Province </a:t>
            </a:r>
          </a:p>
          <a:p>
            <a:pPr algn="ctr"/>
            <a:r>
              <a:rPr lang="en-GB" sz="1200" b="1" u="sng">
                <a:solidFill>
                  <a:schemeClr val="bg2">
                    <a:lumMod val="25000"/>
                  </a:schemeClr>
                </a:solidFill>
                <a:latin typeface="Avenir Next LT Pro" panose="020B0504020202020204" pitchFamily="34" charset="0"/>
              </a:rPr>
              <a:t>(Ilmenite)</a:t>
            </a:r>
          </a:p>
          <a:p>
            <a:pPr algn="ctr"/>
            <a:endParaRPr lang="en-GB" sz="1200" u="sng">
              <a:solidFill>
                <a:schemeClr val="bg2">
                  <a:lumMod val="25000"/>
                </a:schemeClr>
              </a:solidFill>
              <a:latin typeface="Avenir Next LT Pro" panose="020B0504020202020204" pitchFamily="34" charset="0"/>
            </a:endParaRPr>
          </a:p>
        </p:txBody>
      </p:sp>
      <p:cxnSp>
        <p:nvCxnSpPr>
          <p:cNvPr id="33" name="Straight Connector 32">
            <a:extLst>
              <a:ext uri="{FF2B5EF4-FFF2-40B4-BE49-F238E27FC236}">
                <a16:creationId xmlns:a16="http://schemas.microsoft.com/office/drawing/2014/main" id="{19269D8A-5804-CCD3-C350-3395BAF9B9E1}"/>
              </a:ext>
            </a:extLst>
          </p:cNvPr>
          <p:cNvCxnSpPr>
            <a:cxnSpLocks/>
            <a:endCxn id="77" idx="1"/>
          </p:cNvCxnSpPr>
          <p:nvPr/>
        </p:nvCxnSpPr>
        <p:spPr>
          <a:xfrm>
            <a:off x="3698601" y="1433103"/>
            <a:ext cx="958521" cy="5716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22375577-7FA4-B3A4-63FB-A93FB1317E46}"/>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418250" y="4608008"/>
            <a:ext cx="1332884" cy="466355"/>
          </a:xfrm>
          <a:prstGeom prst="rect">
            <a:avLst/>
          </a:prstGeom>
        </p:spPr>
      </p:pic>
      <p:pic>
        <p:nvPicPr>
          <p:cNvPr id="35" name="Picture 34">
            <a:extLst>
              <a:ext uri="{FF2B5EF4-FFF2-40B4-BE49-F238E27FC236}">
                <a16:creationId xmlns:a16="http://schemas.microsoft.com/office/drawing/2014/main" id="{816613FF-3FA2-2604-A9B9-FA722F6AB7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3414" y="3459024"/>
            <a:ext cx="1019415" cy="398973"/>
          </a:xfrm>
          <a:prstGeom prst="rect">
            <a:avLst/>
          </a:prstGeom>
        </p:spPr>
      </p:pic>
      <p:sp>
        <p:nvSpPr>
          <p:cNvPr id="36" name="TextBox 35">
            <a:extLst>
              <a:ext uri="{FF2B5EF4-FFF2-40B4-BE49-F238E27FC236}">
                <a16:creationId xmlns:a16="http://schemas.microsoft.com/office/drawing/2014/main" id="{75E669F9-8AED-16E5-C0FC-F2BB8550EBFA}"/>
              </a:ext>
            </a:extLst>
          </p:cNvPr>
          <p:cNvSpPr txBox="1"/>
          <p:nvPr/>
        </p:nvSpPr>
        <p:spPr>
          <a:xfrm>
            <a:off x="352939" y="3062814"/>
            <a:ext cx="3111236" cy="646331"/>
          </a:xfrm>
          <a:prstGeom prst="rect">
            <a:avLst/>
          </a:prstGeom>
          <a:noFill/>
        </p:spPr>
        <p:txBody>
          <a:bodyPr wrap="square" rtlCol="0">
            <a:spAutoFit/>
          </a:bodyPr>
          <a:lstStyle/>
          <a:p>
            <a:pPr algn="ctr"/>
            <a:r>
              <a:rPr lang="en-GB" sz="1200" u="sng">
                <a:solidFill>
                  <a:schemeClr val="bg2">
                    <a:lumMod val="25000"/>
                  </a:schemeClr>
                </a:solidFill>
                <a:latin typeface="Avenir Next LT Pro" panose="020B0504020202020204" pitchFamily="34" charset="0"/>
              </a:rPr>
              <a:t>Karrat Basin</a:t>
            </a:r>
          </a:p>
          <a:p>
            <a:pPr algn="ctr"/>
            <a:r>
              <a:rPr lang="en-GB" sz="1200" b="1" u="sng">
                <a:solidFill>
                  <a:schemeClr val="bg2">
                    <a:lumMod val="25000"/>
                  </a:schemeClr>
                </a:solidFill>
                <a:latin typeface="Avenir Next LT Pro" panose="020B0504020202020204" pitchFamily="34" charset="0"/>
              </a:rPr>
              <a:t>(Zn-Pb-Ag)</a:t>
            </a:r>
          </a:p>
          <a:p>
            <a:pPr algn="ctr"/>
            <a:endParaRPr lang="en-GB" sz="1200" u="sng">
              <a:solidFill>
                <a:schemeClr val="bg2">
                  <a:lumMod val="25000"/>
                </a:schemeClr>
              </a:solidFill>
              <a:latin typeface="Avenir Next LT Pro" panose="020B0504020202020204" pitchFamily="34" charset="0"/>
            </a:endParaRPr>
          </a:p>
        </p:txBody>
      </p:sp>
      <p:pic>
        <p:nvPicPr>
          <p:cNvPr id="38" name="Picture 4">
            <a:extLst>
              <a:ext uri="{FF2B5EF4-FFF2-40B4-BE49-F238E27FC236}">
                <a16:creationId xmlns:a16="http://schemas.microsoft.com/office/drawing/2014/main" id="{97A801D5-2D5F-FFA5-7FE4-5188DBFB3B6A}"/>
              </a:ext>
            </a:extLst>
          </p:cNvPr>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a:stretch/>
        </p:blipFill>
        <p:spPr bwMode="auto">
          <a:xfrm>
            <a:off x="2331815" y="3382490"/>
            <a:ext cx="666850" cy="62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descr="A logo with a fish jumping in the air&#10;&#10;Description automatically generated">
            <a:extLst>
              <a:ext uri="{FF2B5EF4-FFF2-40B4-BE49-F238E27FC236}">
                <a16:creationId xmlns:a16="http://schemas.microsoft.com/office/drawing/2014/main" id="{B4080A49-A91D-3720-31B2-3C83A5C9432B}"/>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844081" y="4630025"/>
            <a:ext cx="802049" cy="802049"/>
          </a:xfrm>
          <a:prstGeom prst="rect">
            <a:avLst/>
          </a:prstGeom>
        </p:spPr>
      </p:pic>
      <p:pic>
        <p:nvPicPr>
          <p:cNvPr id="40" name="Picture 39" descr="A logo with blue and black text&#10;&#10;Description automatically generated">
            <a:extLst>
              <a:ext uri="{FF2B5EF4-FFF2-40B4-BE49-F238E27FC236}">
                <a16:creationId xmlns:a16="http://schemas.microsoft.com/office/drawing/2014/main" id="{DD4AC18C-939B-CB1F-5F70-E52FCDD5184B}"/>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999960" y="6176849"/>
            <a:ext cx="1345969" cy="503056"/>
          </a:xfrm>
          <a:prstGeom prst="rect">
            <a:avLst/>
          </a:prstGeom>
        </p:spPr>
      </p:pic>
      <p:pic>
        <p:nvPicPr>
          <p:cNvPr id="41" name="Picture 40" descr="A blue logo with black background&#10;&#10;Description automatically generated">
            <a:extLst>
              <a:ext uri="{FF2B5EF4-FFF2-40B4-BE49-F238E27FC236}">
                <a16:creationId xmlns:a16="http://schemas.microsoft.com/office/drawing/2014/main" id="{5791E57F-8D1D-5E75-A0F6-4F51AB89CEF4}"/>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2873285" y="5568912"/>
            <a:ext cx="789266" cy="558535"/>
          </a:xfrm>
          <a:prstGeom prst="rect">
            <a:avLst/>
          </a:prstGeom>
        </p:spPr>
      </p:pic>
      <p:pic>
        <p:nvPicPr>
          <p:cNvPr id="43" name="Picture 42" descr="A close up of a logo&#10;&#10;Description automatically generated">
            <a:extLst>
              <a:ext uri="{FF2B5EF4-FFF2-40B4-BE49-F238E27FC236}">
                <a16:creationId xmlns:a16="http://schemas.microsoft.com/office/drawing/2014/main" id="{7A4B70D8-80E4-19EE-9919-F77ACABA9AA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588749" y="5325203"/>
            <a:ext cx="1688123" cy="254977"/>
          </a:xfrm>
          <a:prstGeom prst="rect">
            <a:avLst/>
          </a:prstGeom>
        </p:spPr>
      </p:pic>
      <p:pic>
        <p:nvPicPr>
          <p:cNvPr id="44" name="Picture 43" descr="A black and white logo&#10;&#10;Description automatically generated">
            <a:extLst>
              <a:ext uri="{FF2B5EF4-FFF2-40B4-BE49-F238E27FC236}">
                <a16:creationId xmlns:a16="http://schemas.microsoft.com/office/drawing/2014/main" id="{DC5DA595-806E-FEFD-88AC-57DF97DAACFF}"/>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66476" y="5996904"/>
            <a:ext cx="708986" cy="708986"/>
          </a:xfrm>
          <a:prstGeom prst="rect">
            <a:avLst/>
          </a:prstGeom>
        </p:spPr>
      </p:pic>
      <p:pic>
        <p:nvPicPr>
          <p:cNvPr id="45" name="Picture 44" descr="A logo of a company&#10;&#10;Description automatically generated">
            <a:extLst>
              <a:ext uri="{FF2B5EF4-FFF2-40B4-BE49-F238E27FC236}">
                <a16:creationId xmlns:a16="http://schemas.microsoft.com/office/drawing/2014/main" id="{35E02F6C-ED4F-0EFB-3EED-577F61A388ED}"/>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2185139" y="6196408"/>
            <a:ext cx="1287121" cy="344023"/>
          </a:xfrm>
          <a:prstGeom prst="rect">
            <a:avLst/>
          </a:prstGeom>
        </p:spPr>
      </p:pic>
      <p:cxnSp>
        <p:nvCxnSpPr>
          <p:cNvPr id="46" name="Straight Connector 45">
            <a:extLst>
              <a:ext uri="{FF2B5EF4-FFF2-40B4-BE49-F238E27FC236}">
                <a16:creationId xmlns:a16="http://schemas.microsoft.com/office/drawing/2014/main" id="{4727964C-7C16-DEFC-B8C8-B2DE8A4345A9}"/>
              </a:ext>
            </a:extLst>
          </p:cNvPr>
          <p:cNvCxnSpPr>
            <a:cxnSpLocks/>
          </p:cNvCxnSpPr>
          <p:nvPr/>
        </p:nvCxnSpPr>
        <p:spPr>
          <a:xfrm flipV="1">
            <a:off x="3709931" y="4649101"/>
            <a:ext cx="1829907" cy="684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D5120B5-2408-2B30-84ED-A32456FA8899}"/>
              </a:ext>
            </a:extLst>
          </p:cNvPr>
          <p:cNvCxnSpPr>
            <a:cxnSpLocks/>
          </p:cNvCxnSpPr>
          <p:nvPr/>
        </p:nvCxnSpPr>
        <p:spPr>
          <a:xfrm flipV="1">
            <a:off x="3709931" y="4953100"/>
            <a:ext cx="1918077" cy="3808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0D80009-75C2-8271-0393-47716B7012A7}"/>
              </a:ext>
            </a:extLst>
          </p:cNvPr>
          <p:cNvCxnSpPr>
            <a:cxnSpLocks/>
          </p:cNvCxnSpPr>
          <p:nvPr/>
        </p:nvCxnSpPr>
        <p:spPr>
          <a:xfrm flipV="1">
            <a:off x="3874273" y="5143539"/>
            <a:ext cx="1817578" cy="190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6DD66AE-F469-E5A6-86C1-A4CE6EA34714}"/>
              </a:ext>
            </a:extLst>
          </p:cNvPr>
          <p:cNvCxnSpPr>
            <a:cxnSpLocks/>
          </p:cNvCxnSpPr>
          <p:nvPr/>
        </p:nvCxnSpPr>
        <p:spPr>
          <a:xfrm>
            <a:off x="3709931" y="5333979"/>
            <a:ext cx="2081004" cy="1226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FCB2528-FFD9-00C3-A479-AA8B139B0826}"/>
              </a:ext>
            </a:extLst>
          </p:cNvPr>
          <p:cNvCxnSpPr>
            <a:cxnSpLocks/>
          </p:cNvCxnSpPr>
          <p:nvPr/>
        </p:nvCxnSpPr>
        <p:spPr>
          <a:xfrm>
            <a:off x="3892131" y="5333978"/>
            <a:ext cx="2103248" cy="5092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64A62AD-C346-EFEB-35C8-755E3DC1383F}"/>
              </a:ext>
            </a:extLst>
          </p:cNvPr>
          <p:cNvCxnSpPr>
            <a:cxnSpLocks/>
          </p:cNvCxnSpPr>
          <p:nvPr/>
        </p:nvCxnSpPr>
        <p:spPr>
          <a:xfrm>
            <a:off x="3698601" y="3451425"/>
            <a:ext cx="1929407" cy="691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3F944FDB-4984-CCDB-B8E4-2DD9A8488952}"/>
              </a:ext>
            </a:extLst>
          </p:cNvPr>
          <p:cNvSpPr txBox="1"/>
          <p:nvPr/>
        </p:nvSpPr>
        <p:spPr>
          <a:xfrm>
            <a:off x="8461315" y="4608008"/>
            <a:ext cx="3606179" cy="830997"/>
          </a:xfrm>
          <a:prstGeom prst="rect">
            <a:avLst/>
          </a:prstGeom>
          <a:noFill/>
        </p:spPr>
        <p:txBody>
          <a:bodyPr wrap="square" rtlCol="0">
            <a:spAutoFit/>
          </a:bodyPr>
          <a:lstStyle/>
          <a:p>
            <a:pPr algn="ctr"/>
            <a:r>
              <a:rPr lang="en-GB" sz="1200" u="sng">
                <a:solidFill>
                  <a:schemeClr val="bg2">
                    <a:lumMod val="25000"/>
                  </a:schemeClr>
                </a:solidFill>
                <a:latin typeface="Avenir Next LT Pro" panose="020B0504020202020204" pitchFamily="34" charset="0"/>
              </a:rPr>
              <a:t>Ketilidian Orogenic Belt and Gardar Alkaline Igneous Province</a:t>
            </a:r>
          </a:p>
          <a:p>
            <a:pPr algn="ctr"/>
            <a:r>
              <a:rPr lang="en-GB" sz="1200" b="1" u="sng">
                <a:solidFill>
                  <a:schemeClr val="bg2">
                    <a:lumMod val="25000"/>
                  </a:schemeClr>
                </a:solidFill>
                <a:latin typeface="Avenir Next LT Pro" panose="020B0504020202020204" pitchFamily="34" charset="0"/>
              </a:rPr>
              <a:t>(Au, graphite, base metals, REE-Zr-Nb-Ta-U)</a:t>
            </a:r>
          </a:p>
          <a:p>
            <a:pPr algn="ctr"/>
            <a:endParaRPr lang="en-GB" sz="1200" u="sng">
              <a:solidFill>
                <a:schemeClr val="bg2">
                  <a:lumMod val="25000"/>
                </a:schemeClr>
              </a:solidFill>
              <a:latin typeface="Avenir Next LT Pro" panose="020B0504020202020204" pitchFamily="34" charset="0"/>
            </a:endParaRPr>
          </a:p>
        </p:txBody>
      </p:sp>
      <p:pic>
        <p:nvPicPr>
          <p:cNvPr id="53" name="Picture 52" descr="A blue logo with black background&#10;&#10;Description automatically generated">
            <a:extLst>
              <a:ext uri="{FF2B5EF4-FFF2-40B4-BE49-F238E27FC236}">
                <a16:creationId xmlns:a16="http://schemas.microsoft.com/office/drawing/2014/main" id="{F14EFB0E-1063-3569-5889-DB01023F09A1}"/>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9087362" y="6094268"/>
            <a:ext cx="871130" cy="616467"/>
          </a:xfrm>
          <a:prstGeom prst="rect">
            <a:avLst/>
          </a:prstGeom>
        </p:spPr>
      </p:pic>
      <p:pic>
        <p:nvPicPr>
          <p:cNvPr id="54" name="Picture 53">
            <a:extLst>
              <a:ext uri="{FF2B5EF4-FFF2-40B4-BE49-F238E27FC236}">
                <a16:creationId xmlns:a16="http://schemas.microsoft.com/office/drawing/2014/main" id="{2AB67019-8D57-C332-B2F1-6A0CF687A8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57541" y="6171881"/>
            <a:ext cx="1019415" cy="398973"/>
          </a:xfrm>
          <a:prstGeom prst="rect">
            <a:avLst/>
          </a:prstGeom>
        </p:spPr>
      </p:pic>
      <p:pic>
        <p:nvPicPr>
          <p:cNvPr id="55" name="Graphic 54">
            <a:extLst>
              <a:ext uri="{FF2B5EF4-FFF2-40B4-BE49-F238E27FC236}">
                <a16:creationId xmlns:a16="http://schemas.microsoft.com/office/drawing/2014/main" id="{86355B2D-B569-D825-9137-C19F10E2CE33}"/>
              </a:ext>
            </a:extLst>
          </p:cNvPr>
          <p:cNvPicPr>
            <a:picLocks noChangeAspect="1"/>
          </p:cNvPicPr>
          <p:nvPr/>
        </p:nvPicPr>
        <p:blipFill>
          <a:blip r:embed="rId30">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10548595" y="5280090"/>
            <a:ext cx="1133483" cy="364799"/>
          </a:xfrm>
          <a:prstGeom prst="rect">
            <a:avLst/>
          </a:prstGeom>
        </p:spPr>
      </p:pic>
      <p:pic>
        <p:nvPicPr>
          <p:cNvPr id="56" name="Picture 55" descr="A black and blue text&#10;&#10;Description automatically generated">
            <a:extLst>
              <a:ext uri="{FF2B5EF4-FFF2-40B4-BE49-F238E27FC236}">
                <a16:creationId xmlns:a16="http://schemas.microsoft.com/office/drawing/2014/main" id="{9DF7889C-056C-0EE9-6516-4EA6BB6803B9}"/>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10767249" y="5752682"/>
            <a:ext cx="1308381" cy="316629"/>
          </a:xfrm>
          <a:prstGeom prst="rect">
            <a:avLst/>
          </a:prstGeom>
        </p:spPr>
      </p:pic>
      <p:sp>
        <p:nvSpPr>
          <p:cNvPr id="58" name="TextBox 57">
            <a:extLst>
              <a:ext uri="{FF2B5EF4-FFF2-40B4-BE49-F238E27FC236}">
                <a16:creationId xmlns:a16="http://schemas.microsoft.com/office/drawing/2014/main" id="{5A95CCB5-51D1-D7F8-4283-D0584D8238DB}"/>
              </a:ext>
            </a:extLst>
          </p:cNvPr>
          <p:cNvSpPr txBox="1"/>
          <p:nvPr/>
        </p:nvSpPr>
        <p:spPr>
          <a:xfrm>
            <a:off x="8533249" y="1071831"/>
            <a:ext cx="3606179" cy="830997"/>
          </a:xfrm>
          <a:prstGeom prst="rect">
            <a:avLst/>
          </a:prstGeom>
          <a:noFill/>
        </p:spPr>
        <p:txBody>
          <a:bodyPr wrap="square" rtlCol="0">
            <a:spAutoFit/>
          </a:bodyPr>
          <a:lstStyle/>
          <a:p>
            <a:pPr algn="ctr"/>
            <a:r>
              <a:rPr lang="en-GB" sz="1200" u="sng">
                <a:solidFill>
                  <a:schemeClr val="bg2">
                    <a:lumMod val="25000"/>
                  </a:schemeClr>
                </a:solidFill>
                <a:latin typeface="Avenir Next LT Pro" panose="020B0504020202020204" pitchFamily="34" charset="0"/>
              </a:rPr>
              <a:t>Proterozoic and Palaeozoic sedimentary basins, North and East Greenland</a:t>
            </a:r>
          </a:p>
          <a:p>
            <a:pPr algn="ctr"/>
            <a:r>
              <a:rPr lang="en-GB" sz="1200" b="1" u="sng">
                <a:solidFill>
                  <a:schemeClr val="bg2">
                    <a:lumMod val="25000"/>
                  </a:schemeClr>
                </a:solidFill>
                <a:latin typeface="Avenir Next LT Pro" panose="020B0504020202020204" pitchFamily="34" charset="0"/>
              </a:rPr>
              <a:t>(Cu, Zn-Pb)</a:t>
            </a:r>
          </a:p>
          <a:p>
            <a:pPr algn="ctr"/>
            <a:endParaRPr lang="en-GB" sz="1200" u="sng">
              <a:solidFill>
                <a:schemeClr val="bg2">
                  <a:lumMod val="25000"/>
                </a:schemeClr>
              </a:solidFill>
              <a:latin typeface="Avenir Next LT Pro" panose="020B0504020202020204" pitchFamily="34" charset="0"/>
            </a:endParaRPr>
          </a:p>
        </p:txBody>
      </p:sp>
      <p:pic>
        <p:nvPicPr>
          <p:cNvPr id="59" name="Picture 58" descr="A logo with a black background&#10;&#10;Description automatically generated">
            <a:extLst>
              <a:ext uri="{FF2B5EF4-FFF2-40B4-BE49-F238E27FC236}">
                <a16:creationId xmlns:a16="http://schemas.microsoft.com/office/drawing/2014/main" id="{81267EA9-CBF9-A22D-D09C-F1DD693AAD95}"/>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8844229" y="2050406"/>
            <a:ext cx="980743" cy="815051"/>
          </a:xfrm>
          <a:prstGeom prst="rect">
            <a:avLst/>
          </a:prstGeom>
        </p:spPr>
      </p:pic>
      <p:sp>
        <p:nvSpPr>
          <p:cNvPr id="60" name="TextBox 59">
            <a:extLst>
              <a:ext uri="{FF2B5EF4-FFF2-40B4-BE49-F238E27FC236}">
                <a16:creationId xmlns:a16="http://schemas.microsoft.com/office/drawing/2014/main" id="{92359DBA-995B-115C-609B-D953C7AD48F0}"/>
              </a:ext>
            </a:extLst>
          </p:cNvPr>
          <p:cNvSpPr txBox="1"/>
          <p:nvPr/>
        </p:nvSpPr>
        <p:spPr>
          <a:xfrm>
            <a:off x="8739127" y="3423697"/>
            <a:ext cx="3111236" cy="646331"/>
          </a:xfrm>
          <a:prstGeom prst="rect">
            <a:avLst/>
          </a:prstGeom>
          <a:noFill/>
        </p:spPr>
        <p:txBody>
          <a:bodyPr wrap="square" rtlCol="0">
            <a:spAutoFit/>
          </a:bodyPr>
          <a:lstStyle/>
          <a:p>
            <a:pPr algn="ctr"/>
            <a:r>
              <a:rPr lang="en-GB" sz="1200" u="sng">
                <a:solidFill>
                  <a:schemeClr val="bg2">
                    <a:lumMod val="25000"/>
                  </a:schemeClr>
                </a:solidFill>
                <a:latin typeface="Avenir Next LT Pro" panose="020B0504020202020204" pitchFamily="34" charset="0"/>
              </a:rPr>
              <a:t>East Greenland Flood Basalt Province </a:t>
            </a:r>
          </a:p>
          <a:p>
            <a:pPr algn="ctr"/>
            <a:r>
              <a:rPr lang="en-GB" sz="1200" b="1" u="sng">
                <a:solidFill>
                  <a:schemeClr val="bg2">
                    <a:lumMod val="25000"/>
                  </a:schemeClr>
                </a:solidFill>
                <a:latin typeface="Avenir Next LT Pro" panose="020B0504020202020204" pitchFamily="34" charset="0"/>
              </a:rPr>
              <a:t>(Ni-Cu-Co-PGE-Au, Mo)</a:t>
            </a:r>
          </a:p>
          <a:p>
            <a:pPr algn="ctr"/>
            <a:endParaRPr lang="en-GB" sz="1200" u="sng">
              <a:solidFill>
                <a:schemeClr val="bg2">
                  <a:lumMod val="25000"/>
                </a:schemeClr>
              </a:solidFill>
              <a:latin typeface="Avenir Next LT Pro" panose="020B0504020202020204" pitchFamily="34" charset="0"/>
            </a:endParaRPr>
          </a:p>
        </p:txBody>
      </p:sp>
      <p:pic>
        <p:nvPicPr>
          <p:cNvPr id="62" name="Picture 61" descr="A blue and black logo&#10;&#10;Description automatically generated">
            <a:extLst>
              <a:ext uri="{FF2B5EF4-FFF2-40B4-BE49-F238E27FC236}">
                <a16:creationId xmlns:a16="http://schemas.microsoft.com/office/drawing/2014/main" id="{4EB38119-9060-A4AF-E128-C952FC8A31B4}"/>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8844117" y="3989082"/>
            <a:ext cx="1617326" cy="283479"/>
          </a:xfrm>
          <a:prstGeom prst="rect">
            <a:avLst/>
          </a:prstGeom>
        </p:spPr>
      </p:pic>
      <p:cxnSp>
        <p:nvCxnSpPr>
          <p:cNvPr id="63" name="Straight Connector 62">
            <a:extLst>
              <a:ext uri="{FF2B5EF4-FFF2-40B4-BE49-F238E27FC236}">
                <a16:creationId xmlns:a16="http://schemas.microsoft.com/office/drawing/2014/main" id="{01006411-094A-A605-79B1-2D55331651F3}"/>
              </a:ext>
            </a:extLst>
          </p:cNvPr>
          <p:cNvCxnSpPr>
            <a:cxnSpLocks/>
          </p:cNvCxnSpPr>
          <p:nvPr/>
        </p:nvCxnSpPr>
        <p:spPr>
          <a:xfrm>
            <a:off x="6345019" y="528049"/>
            <a:ext cx="2125453" cy="15722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5E35CD9-C076-B291-E430-275DAD8915A2}"/>
              </a:ext>
            </a:extLst>
          </p:cNvPr>
          <p:cNvCxnSpPr>
            <a:cxnSpLocks/>
          </p:cNvCxnSpPr>
          <p:nvPr/>
        </p:nvCxnSpPr>
        <p:spPr>
          <a:xfrm>
            <a:off x="6466051" y="822317"/>
            <a:ext cx="2004421" cy="12779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08CB5A4-C31F-7B8C-6B31-F26159576F1A}"/>
              </a:ext>
            </a:extLst>
          </p:cNvPr>
          <p:cNvCxnSpPr>
            <a:cxnSpLocks/>
          </p:cNvCxnSpPr>
          <p:nvPr/>
        </p:nvCxnSpPr>
        <p:spPr>
          <a:xfrm flipV="1">
            <a:off x="7410591" y="2100269"/>
            <a:ext cx="1059881" cy="4699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BC23B0B-902D-030A-9B26-FF2A80EE7C95}"/>
              </a:ext>
            </a:extLst>
          </p:cNvPr>
          <p:cNvCxnSpPr>
            <a:cxnSpLocks/>
          </p:cNvCxnSpPr>
          <p:nvPr/>
        </p:nvCxnSpPr>
        <p:spPr>
          <a:xfrm flipV="1">
            <a:off x="7680100" y="2100269"/>
            <a:ext cx="790372" cy="7720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0FF18E0-7303-1029-7779-27D3B207058B}"/>
              </a:ext>
            </a:extLst>
          </p:cNvPr>
          <p:cNvCxnSpPr>
            <a:cxnSpLocks/>
          </p:cNvCxnSpPr>
          <p:nvPr/>
        </p:nvCxnSpPr>
        <p:spPr>
          <a:xfrm flipV="1">
            <a:off x="7915951" y="2100269"/>
            <a:ext cx="554521" cy="939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FF79B41-DF6C-6D68-62AF-DE738CA2308A}"/>
              </a:ext>
            </a:extLst>
          </p:cNvPr>
          <p:cNvCxnSpPr>
            <a:cxnSpLocks/>
          </p:cNvCxnSpPr>
          <p:nvPr/>
        </p:nvCxnSpPr>
        <p:spPr>
          <a:xfrm flipV="1">
            <a:off x="7557540" y="3873295"/>
            <a:ext cx="920732" cy="458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FB6C20D-A3C5-702E-C88E-6D459B5B5635}"/>
              </a:ext>
            </a:extLst>
          </p:cNvPr>
          <p:cNvCxnSpPr>
            <a:cxnSpLocks/>
          </p:cNvCxnSpPr>
          <p:nvPr/>
        </p:nvCxnSpPr>
        <p:spPr>
          <a:xfrm flipV="1">
            <a:off x="6139895" y="5599279"/>
            <a:ext cx="2330322" cy="4089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98F805E-A98B-6F53-362A-F060C8B85190}"/>
              </a:ext>
            </a:extLst>
          </p:cNvPr>
          <p:cNvCxnSpPr>
            <a:cxnSpLocks/>
          </p:cNvCxnSpPr>
          <p:nvPr/>
        </p:nvCxnSpPr>
        <p:spPr>
          <a:xfrm flipV="1">
            <a:off x="6523823" y="5599279"/>
            <a:ext cx="1946394" cy="5724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9A07596-E515-41AF-97FC-7268C55E676F}"/>
              </a:ext>
            </a:extLst>
          </p:cNvPr>
          <p:cNvCxnSpPr>
            <a:cxnSpLocks/>
          </p:cNvCxnSpPr>
          <p:nvPr/>
        </p:nvCxnSpPr>
        <p:spPr>
          <a:xfrm flipV="1">
            <a:off x="6405930" y="5599279"/>
            <a:ext cx="2064287" cy="488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A10E1CC4-C6C2-8033-31E7-8EB35688598C}"/>
              </a:ext>
            </a:extLst>
          </p:cNvPr>
          <p:cNvSpPr txBox="1"/>
          <p:nvPr/>
        </p:nvSpPr>
        <p:spPr>
          <a:xfrm>
            <a:off x="5804415" y="5330296"/>
            <a:ext cx="763351" cy="230832"/>
          </a:xfrm>
          <a:prstGeom prst="rect">
            <a:avLst/>
          </a:prstGeom>
          <a:noFill/>
        </p:spPr>
        <p:txBody>
          <a:bodyPr wrap="none" rtlCol="0">
            <a:spAutoFit/>
          </a:bodyPr>
          <a:lstStyle/>
          <a:p>
            <a:r>
              <a:rPr lang="en-GB" sz="900" b="1">
                <a:solidFill>
                  <a:schemeClr val="bg2">
                    <a:lumMod val="25000"/>
                  </a:schemeClr>
                </a:solidFill>
                <a:latin typeface="Arial Nova" panose="020B0504020202020204" pitchFamily="34" charset="0"/>
              </a:rPr>
              <a:t>Ruby Mine</a:t>
            </a:r>
          </a:p>
        </p:txBody>
      </p:sp>
      <p:sp>
        <p:nvSpPr>
          <p:cNvPr id="73" name="Oval 72">
            <a:extLst>
              <a:ext uri="{FF2B5EF4-FFF2-40B4-BE49-F238E27FC236}">
                <a16:creationId xmlns:a16="http://schemas.microsoft.com/office/drawing/2014/main" id="{DA835B5B-C2ED-5CA8-CD62-87A142C432DD}"/>
              </a:ext>
            </a:extLst>
          </p:cNvPr>
          <p:cNvSpPr/>
          <p:nvPr/>
        </p:nvSpPr>
        <p:spPr>
          <a:xfrm>
            <a:off x="5761885" y="5428260"/>
            <a:ext cx="78044" cy="85624"/>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2">
                  <a:lumMod val="25000"/>
                </a:schemeClr>
              </a:solidFill>
            </a:endParaRPr>
          </a:p>
        </p:txBody>
      </p:sp>
      <p:sp>
        <p:nvSpPr>
          <p:cNvPr id="74" name="Oval 73">
            <a:extLst>
              <a:ext uri="{FF2B5EF4-FFF2-40B4-BE49-F238E27FC236}">
                <a16:creationId xmlns:a16="http://schemas.microsoft.com/office/drawing/2014/main" id="{319BBC1D-5D6A-4B82-9FD1-808BC01ECD5C}"/>
              </a:ext>
            </a:extLst>
          </p:cNvPr>
          <p:cNvSpPr/>
          <p:nvPr/>
        </p:nvSpPr>
        <p:spPr>
          <a:xfrm>
            <a:off x="5549086" y="4597058"/>
            <a:ext cx="78044" cy="85624"/>
          </a:xfrm>
          <a:prstGeom prst="ellipse">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2">
                  <a:lumMod val="25000"/>
                </a:schemeClr>
              </a:solidFill>
            </a:endParaRPr>
          </a:p>
        </p:txBody>
      </p:sp>
      <p:sp>
        <p:nvSpPr>
          <p:cNvPr id="75" name="TextBox 74">
            <a:extLst>
              <a:ext uri="{FF2B5EF4-FFF2-40B4-BE49-F238E27FC236}">
                <a16:creationId xmlns:a16="http://schemas.microsoft.com/office/drawing/2014/main" id="{54B7CD3A-7321-2C76-276C-7B5CD88A5D5D}"/>
              </a:ext>
            </a:extLst>
          </p:cNvPr>
          <p:cNvSpPr txBox="1"/>
          <p:nvPr/>
        </p:nvSpPr>
        <p:spPr>
          <a:xfrm>
            <a:off x="5564785" y="4447009"/>
            <a:ext cx="1124026" cy="230832"/>
          </a:xfrm>
          <a:prstGeom prst="rect">
            <a:avLst/>
          </a:prstGeom>
          <a:noFill/>
        </p:spPr>
        <p:txBody>
          <a:bodyPr wrap="none" rtlCol="0">
            <a:spAutoFit/>
          </a:bodyPr>
          <a:lstStyle/>
          <a:p>
            <a:r>
              <a:rPr lang="en-GB" sz="900" b="1">
                <a:solidFill>
                  <a:schemeClr val="bg2">
                    <a:lumMod val="25000"/>
                  </a:schemeClr>
                </a:solidFill>
                <a:latin typeface="Arial Nova" panose="020B0504020202020204" pitchFamily="34" charset="0"/>
              </a:rPr>
              <a:t>Anorthosite Mine</a:t>
            </a:r>
          </a:p>
        </p:txBody>
      </p:sp>
      <p:sp>
        <p:nvSpPr>
          <p:cNvPr id="76" name="Oval 75">
            <a:extLst>
              <a:ext uri="{FF2B5EF4-FFF2-40B4-BE49-F238E27FC236}">
                <a16:creationId xmlns:a16="http://schemas.microsoft.com/office/drawing/2014/main" id="{21E751C5-8AA1-6B9C-E5D6-77AD0B1083F3}"/>
              </a:ext>
            </a:extLst>
          </p:cNvPr>
          <p:cNvSpPr/>
          <p:nvPr/>
        </p:nvSpPr>
        <p:spPr>
          <a:xfrm>
            <a:off x="7602056" y="2850386"/>
            <a:ext cx="78044" cy="85624"/>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2">
                  <a:lumMod val="25000"/>
                </a:schemeClr>
              </a:solidFill>
            </a:endParaRPr>
          </a:p>
        </p:txBody>
      </p:sp>
      <p:sp>
        <p:nvSpPr>
          <p:cNvPr id="77" name="Oval 76">
            <a:extLst>
              <a:ext uri="{FF2B5EF4-FFF2-40B4-BE49-F238E27FC236}">
                <a16:creationId xmlns:a16="http://schemas.microsoft.com/office/drawing/2014/main" id="{DAAB18D7-D9C6-C9BB-DDA3-36949243D8CB}"/>
              </a:ext>
            </a:extLst>
          </p:cNvPr>
          <p:cNvSpPr/>
          <p:nvPr/>
        </p:nvSpPr>
        <p:spPr>
          <a:xfrm>
            <a:off x="4645693" y="1992254"/>
            <a:ext cx="78044" cy="85624"/>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2">
                  <a:lumMod val="25000"/>
                </a:schemeClr>
              </a:solidFill>
            </a:endParaRPr>
          </a:p>
        </p:txBody>
      </p:sp>
      <p:sp>
        <p:nvSpPr>
          <p:cNvPr id="78" name="Oval 77">
            <a:extLst>
              <a:ext uri="{FF2B5EF4-FFF2-40B4-BE49-F238E27FC236}">
                <a16:creationId xmlns:a16="http://schemas.microsoft.com/office/drawing/2014/main" id="{42146D89-F521-1CF2-F28E-3F233126D303}"/>
              </a:ext>
            </a:extLst>
          </p:cNvPr>
          <p:cNvSpPr/>
          <p:nvPr/>
        </p:nvSpPr>
        <p:spPr>
          <a:xfrm>
            <a:off x="5768818" y="4951415"/>
            <a:ext cx="78044" cy="85624"/>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2">
                  <a:lumMod val="25000"/>
                </a:schemeClr>
              </a:solidFill>
            </a:endParaRPr>
          </a:p>
        </p:txBody>
      </p:sp>
      <p:sp>
        <p:nvSpPr>
          <p:cNvPr id="79" name="Oval 78">
            <a:extLst>
              <a:ext uri="{FF2B5EF4-FFF2-40B4-BE49-F238E27FC236}">
                <a16:creationId xmlns:a16="http://schemas.microsoft.com/office/drawing/2014/main" id="{78144AF4-2796-C34C-3C52-44BCD6E60CB3}"/>
              </a:ext>
            </a:extLst>
          </p:cNvPr>
          <p:cNvSpPr/>
          <p:nvPr/>
        </p:nvSpPr>
        <p:spPr>
          <a:xfrm>
            <a:off x="6270806" y="5958497"/>
            <a:ext cx="78044" cy="85624"/>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2">
                  <a:lumMod val="25000"/>
                </a:schemeClr>
              </a:solidFill>
            </a:endParaRPr>
          </a:p>
        </p:txBody>
      </p:sp>
      <p:sp>
        <p:nvSpPr>
          <p:cNvPr id="80" name="TextBox 79">
            <a:extLst>
              <a:ext uri="{FF2B5EF4-FFF2-40B4-BE49-F238E27FC236}">
                <a16:creationId xmlns:a16="http://schemas.microsoft.com/office/drawing/2014/main" id="{0EE40B63-5B77-53EB-AE87-7E902DC2802C}"/>
              </a:ext>
            </a:extLst>
          </p:cNvPr>
          <p:cNvSpPr txBox="1"/>
          <p:nvPr/>
        </p:nvSpPr>
        <p:spPr>
          <a:xfrm>
            <a:off x="5773566" y="4847687"/>
            <a:ext cx="1196161" cy="230832"/>
          </a:xfrm>
          <a:prstGeom prst="rect">
            <a:avLst/>
          </a:prstGeom>
          <a:noFill/>
        </p:spPr>
        <p:txBody>
          <a:bodyPr wrap="none" rtlCol="0">
            <a:spAutoFit/>
          </a:bodyPr>
          <a:lstStyle/>
          <a:p>
            <a:r>
              <a:rPr lang="en-GB" sz="900">
                <a:solidFill>
                  <a:schemeClr val="bg2">
                    <a:lumMod val="25000"/>
                  </a:schemeClr>
                </a:solidFill>
                <a:latin typeface="Arial Nova" panose="020B0504020202020204" pitchFamily="34" charset="0"/>
              </a:rPr>
              <a:t>Mining Licence (Fe)</a:t>
            </a:r>
          </a:p>
        </p:txBody>
      </p:sp>
      <p:sp>
        <p:nvSpPr>
          <p:cNvPr id="81" name="TextBox 80">
            <a:extLst>
              <a:ext uri="{FF2B5EF4-FFF2-40B4-BE49-F238E27FC236}">
                <a16:creationId xmlns:a16="http://schemas.microsoft.com/office/drawing/2014/main" id="{55AF9B43-7D5D-B021-4D5C-218CC471B572}"/>
              </a:ext>
            </a:extLst>
          </p:cNvPr>
          <p:cNvSpPr txBox="1"/>
          <p:nvPr/>
        </p:nvSpPr>
        <p:spPr>
          <a:xfrm>
            <a:off x="4694981" y="1895111"/>
            <a:ext cx="1162498" cy="230832"/>
          </a:xfrm>
          <a:prstGeom prst="rect">
            <a:avLst/>
          </a:prstGeom>
          <a:noFill/>
        </p:spPr>
        <p:txBody>
          <a:bodyPr wrap="none" rtlCol="0">
            <a:spAutoFit/>
          </a:bodyPr>
          <a:lstStyle/>
          <a:p>
            <a:r>
              <a:rPr lang="en-GB" sz="900">
                <a:solidFill>
                  <a:schemeClr val="bg2">
                    <a:lumMod val="25000"/>
                  </a:schemeClr>
                </a:solidFill>
                <a:latin typeface="Arial Nova" panose="020B0504020202020204" pitchFamily="34" charset="0"/>
              </a:rPr>
              <a:t>Mining Licence (Ti)</a:t>
            </a:r>
          </a:p>
        </p:txBody>
      </p:sp>
      <p:sp>
        <p:nvSpPr>
          <p:cNvPr id="82" name="TextBox 81">
            <a:extLst>
              <a:ext uri="{FF2B5EF4-FFF2-40B4-BE49-F238E27FC236}">
                <a16:creationId xmlns:a16="http://schemas.microsoft.com/office/drawing/2014/main" id="{41FA9EB0-D562-5CFA-0241-D7992084078D}"/>
              </a:ext>
            </a:extLst>
          </p:cNvPr>
          <p:cNvSpPr txBox="1"/>
          <p:nvPr/>
        </p:nvSpPr>
        <p:spPr>
          <a:xfrm>
            <a:off x="6052106" y="5531144"/>
            <a:ext cx="1838965" cy="230832"/>
          </a:xfrm>
          <a:prstGeom prst="rect">
            <a:avLst/>
          </a:prstGeom>
          <a:noFill/>
        </p:spPr>
        <p:txBody>
          <a:bodyPr wrap="none" rtlCol="0">
            <a:spAutoFit/>
          </a:bodyPr>
          <a:lstStyle/>
          <a:p>
            <a:r>
              <a:rPr lang="en-GB" sz="900">
                <a:solidFill>
                  <a:schemeClr val="bg2">
                    <a:lumMod val="25000"/>
                  </a:schemeClr>
                </a:solidFill>
                <a:latin typeface="Arial Nova" panose="020B0504020202020204" pitchFamily="34" charset="0"/>
              </a:rPr>
              <a:t>Mining Licence (REE-Zr-Nb-Ta)</a:t>
            </a:r>
          </a:p>
        </p:txBody>
      </p:sp>
      <p:cxnSp>
        <p:nvCxnSpPr>
          <p:cNvPr id="83" name="Straight Connector 82">
            <a:extLst>
              <a:ext uri="{FF2B5EF4-FFF2-40B4-BE49-F238E27FC236}">
                <a16:creationId xmlns:a16="http://schemas.microsoft.com/office/drawing/2014/main" id="{59E7D7B5-7F84-AD9D-06DF-57B8AB0B7FA8}"/>
              </a:ext>
            </a:extLst>
          </p:cNvPr>
          <p:cNvCxnSpPr>
            <a:cxnSpLocks/>
            <a:stCxn id="82" idx="2"/>
            <a:endCxn id="79" idx="4"/>
          </p:cNvCxnSpPr>
          <p:nvPr/>
        </p:nvCxnSpPr>
        <p:spPr>
          <a:xfrm flipH="1">
            <a:off x="6309828" y="5761976"/>
            <a:ext cx="661761" cy="282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A49C54B9-B3E0-442A-B6A1-769B2422B020}"/>
              </a:ext>
            </a:extLst>
          </p:cNvPr>
          <p:cNvSpPr txBox="1"/>
          <p:nvPr/>
        </p:nvSpPr>
        <p:spPr>
          <a:xfrm>
            <a:off x="6408850" y="2780405"/>
            <a:ext cx="1228221" cy="230832"/>
          </a:xfrm>
          <a:prstGeom prst="rect">
            <a:avLst/>
          </a:prstGeom>
          <a:noFill/>
        </p:spPr>
        <p:txBody>
          <a:bodyPr wrap="none" rtlCol="0">
            <a:spAutoFit/>
          </a:bodyPr>
          <a:lstStyle/>
          <a:p>
            <a:r>
              <a:rPr lang="en-GB" sz="900">
                <a:solidFill>
                  <a:schemeClr val="bg2">
                    <a:lumMod val="25000"/>
                  </a:schemeClr>
                </a:solidFill>
                <a:latin typeface="Arial Nova" panose="020B0504020202020204" pitchFamily="34" charset="0"/>
              </a:rPr>
              <a:t>Mining Licence (Mo)</a:t>
            </a:r>
          </a:p>
        </p:txBody>
      </p:sp>
      <p:sp>
        <p:nvSpPr>
          <p:cNvPr id="85" name="Oval 84">
            <a:extLst>
              <a:ext uri="{FF2B5EF4-FFF2-40B4-BE49-F238E27FC236}">
                <a16:creationId xmlns:a16="http://schemas.microsoft.com/office/drawing/2014/main" id="{65521C2F-FBD1-DA90-FBE9-E0D9E49C725A}"/>
              </a:ext>
            </a:extLst>
          </p:cNvPr>
          <p:cNvSpPr/>
          <p:nvPr/>
        </p:nvSpPr>
        <p:spPr>
          <a:xfrm>
            <a:off x="6388007" y="6078938"/>
            <a:ext cx="78044" cy="85624"/>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2">
                  <a:lumMod val="25000"/>
                </a:schemeClr>
              </a:solidFill>
            </a:endParaRPr>
          </a:p>
        </p:txBody>
      </p:sp>
      <p:cxnSp>
        <p:nvCxnSpPr>
          <p:cNvPr id="86" name="Straight Connector 85">
            <a:extLst>
              <a:ext uri="{FF2B5EF4-FFF2-40B4-BE49-F238E27FC236}">
                <a16:creationId xmlns:a16="http://schemas.microsoft.com/office/drawing/2014/main" id="{0932AA0D-A168-655A-19F3-8B52466E34AD}"/>
              </a:ext>
            </a:extLst>
          </p:cNvPr>
          <p:cNvCxnSpPr>
            <a:cxnSpLocks/>
            <a:endCxn id="85" idx="5"/>
          </p:cNvCxnSpPr>
          <p:nvPr/>
        </p:nvCxnSpPr>
        <p:spPr>
          <a:xfrm flipH="1" flipV="1">
            <a:off x="6454622" y="6152023"/>
            <a:ext cx="186086" cy="197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4C90E2D-4315-DA36-6D2E-38C6229361FA}"/>
              </a:ext>
            </a:extLst>
          </p:cNvPr>
          <p:cNvSpPr txBox="1"/>
          <p:nvPr/>
        </p:nvSpPr>
        <p:spPr>
          <a:xfrm>
            <a:off x="4974343" y="455413"/>
            <a:ext cx="1377300" cy="230832"/>
          </a:xfrm>
          <a:prstGeom prst="rect">
            <a:avLst/>
          </a:prstGeom>
          <a:noFill/>
        </p:spPr>
        <p:txBody>
          <a:bodyPr wrap="none" rtlCol="0">
            <a:spAutoFit/>
          </a:bodyPr>
          <a:lstStyle/>
          <a:p>
            <a:r>
              <a:rPr lang="en-GB" sz="900">
                <a:solidFill>
                  <a:schemeClr val="bg2">
                    <a:lumMod val="25000"/>
                  </a:schemeClr>
                </a:solidFill>
                <a:latin typeface="Arial Nova" panose="020B0504020202020204" pitchFamily="34" charset="0"/>
              </a:rPr>
              <a:t>Mining Licence (Zn-Pb)</a:t>
            </a:r>
          </a:p>
        </p:txBody>
      </p:sp>
      <p:sp>
        <p:nvSpPr>
          <p:cNvPr id="88" name="Oval 87">
            <a:extLst>
              <a:ext uri="{FF2B5EF4-FFF2-40B4-BE49-F238E27FC236}">
                <a16:creationId xmlns:a16="http://schemas.microsoft.com/office/drawing/2014/main" id="{1E3F913D-E7CA-129C-CA64-D26A633792B6}"/>
              </a:ext>
            </a:extLst>
          </p:cNvPr>
          <p:cNvSpPr/>
          <p:nvPr/>
        </p:nvSpPr>
        <p:spPr>
          <a:xfrm>
            <a:off x="6273599" y="469241"/>
            <a:ext cx="78044" cy="85624"/>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2">
                  <a:lumMod val="25000"/>
                </a:schemeClr>
              </a:solidFill>
            </a:endParaRPr>
          </a:p>
        </p:txBody>
      </p:sp>
      <p:sp>
        <p:nvSpPr>
          <p:cNvPr id="89" name="TextBox 88">
            <a:extLst>
              <a:ext uri="{FF2B5EF4-FFF2-40B4-BE49-F238E27FC236}">
                <a16:creationId xmlns:a16="http://schemas.microsoft.com/office/drawing/2014/main" id="{892A364A-54AD-5ADD-6D1E-7E036A06EC89}"/>
              </a:ext>
            </a:extLst>
          </p:cNvPr>
          <p:cNvSpPr txBox="1"/>
          <p:nvPr/>
        </p:nvSpPr>
        <p:spPr>
          <a:xfrm>
            <a:off x="8437365" y="121228"/>
            <a:ext cx="3679013" cy="830997"/>
          </a:xfrm>
          <a:prstGeom prst="rect">
            <a:avLst/>
          </a:prstGeom>
          <a:noFill/>
        </p:spPr>
        <p:txBody>
          <a:bodyPr wrap="square" rtlCol="0">
            <a:spAutoFit/>
          </a:bodyPr>
          <a:lstStyle/>
          <a:p>
            <a:pPr algn="ctr"/>
            <a:r>
              <a:rPr lang="en-GB" sz="1200">
                <a:solidFill>
                  <a:schemeClr val="bg1"/>
                </a:solidFill>
                <a:latin typeface="Avenir Next LT Pro" panose="020B0504020202020204" pitchFamily="34" charset="0"/>
              </a:rPr>
              <a:t>Also shown are recently awarded mining licences and active mines. Central West and South Greenland are the current hotspots for mineral exploration (circled in blue).</a:t>
            </a:r>
          </a:p>
        </p:txBody>
      </p:sp>
      <p:sp>
        <p:nvSpPr>
          <p:cNvPr id="90" name="Oval 89">
            <a:extLst>
              <a:ext uri="{FF2B5EF4-FFF2-40B4-BE49-F238E27FC236}">
                <a16:creationId xmlns:a16="http://schemas.microsoft.com/office/drawing/2014/main" id="{EB96F3AF-FA3F-9A46-222B-57848C2B1584}"/>
              </a:ext>
            </a:extLst>
          </p:cNvPr>
          <p:cNvSpPr/>
          <p:nvPr/>
        </p:nvSpPr>
        <p:spPr>
          <a:xfrm rot="21321073">
            <a:off x="5218217" y="3152341"/>
            <a:ext cx="536415" cy="852110"/>
          </a:xfrm>
          <a:prstGeom prst="ellipse">
            <a:avLst/>
          </a:prstGeom>
          <a:noFill/>
          <a:ln w="38100">
            <a:solidFill>
              <a:srgbClr val="51C6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TextBox 90">
            <a:extLst>
              <a:ext uri="{FF2B5EF4-FFF2-40B4-BE49-F238E27FC236}">
                <a16:creationId xmlns:a16="http://schemas.microsoft.com/office/drawing/2014/main" id="{67538277-CE4F-9AEB-B0CE-B2E463EA9FE1}"/>
              </a:ext>
            </a:extLst>
          </p:cNvPr>
          <p:cNvSpPr txBox="1"/>
          <p:nvPr/>
        </p:nvSpPr>
        <p:spPr>
          <a:xfrm>
            <a:off x="3851543" y="154598"/>
            <a:ext cx="1744388" cy="230832"/>
          </a:xfrm>
          <a:prstGeom prst="rect">
            <a:avLst/>
          </a:prstGeom>
          <a:noFill/>
        </p:spPr>
        <p:txBody>
          <a:bodyPr wrap="none" rtlCol="0">
            <a:spAutoFit/>
          </a:bodyPr>
          <a:lstStyle/>
          <a:p>
            <a:r>
              <a:rPr lang="en-GB" sz="900" b="1" dirty="0">
                <a:solidFill>
                  <a:schemeClr val="bg2">
                    <a:lumMod val="25000"/>
                  </a:schemeClr>
                </a:solidFill>
                <a:latin typeface="Arial Nova" panose="020B0504020202020204" pitchFamily="34" charset="0"/>
              </a:rPr>
              <a:t>Status as of September 2023</a:t>
            </a:r>
          </a:p>
        </p:txBody>
      </p:sp>
      <p:sp>
        <p:nvSpPr>
          <p:cNvPr id="92" name="TextBox 91">
            <a:extLst>
              <a:ext uri="{FF2B5EF4-FFF2-40B4-BE49-F238E27FC236}">
                <a16:creationId xmlns:a16="http://schemas.microsoft.com/office/drawing/2014/main" id="{C7203814-A55E-6D26-4EAB-4B4924C54609}"/>
              </a:ext>
            </a:extLst>
          </p:cNvPr>
          <p:cNvSpPr txBox="1"/>
          <p:nvPr/>
        </p:nvSpPr>
        <p:spPr>
          <a:xfrm>
            <a:off x="6179390" y="6320144"/>
            <a:ext cx="1208985" cy="230832"/>
          </a:xfrm>
          <a:prstGeom prst="rect">
            <a:avLst/>
          </a:prstGeom>
          <a:noFill/>
        </p:spPr>
        <p:txBody>
          <a:bodyPr wrap="none" rtlCol="0">
            <a:spAutoFit/>
          </a:bodyPr>
          <a:lstStyle/>
          <a:p>
            <a:r>
              <a:rPr lang="en-GB" sz="900">
                <a:solidFill>
                  <a:schemeClr val="bg2">
                    <a:lumMod val="25000"/>
                  </a:schemeClr>
                </a:solidFill>
                <a:latin typeface="Arial Nova" panose="020B0504020202020204" pitchFamily="34" charset="0"/>
              </a:rPr>
              <a:t>Mining Licence (Au)</a:t>
            </a:r>
          </a:p>
        </p:txBody>
      </p:sp>
      <p:pic>
        <p:nvPicPr>
          <p:cNvPr id="93" name="Picture 92">
            <a:extLst>
              <a:ext uri="{FF2B5EF4-FFF2-40B4-BE49-F238E27FC236}">
                <a16:creationId xmlns:a16="http://schemas.microsoft.com/office/drawing/2014/main" id="{9A1FE879-8988-E176-9876-C19CA79C83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0993" y="1504359"/>
            <a:ext cx="1019415" cy="398973"/>
          </a:xfrm>
          <a:prstGeom prst="rect">
            <a:avLst/>
          </a:prstGeom>
        </p:spPr>
      </p:pic>
    </p:spTree>
    <p:extLst>
      <p:ext uri="{BB962C8B-B14F-4D97-AF65-F5344CB8AC3E}">
        <p14:creationId xmlns:p14="http://schemas.microsoft.com/office/powerpoint/2010/main" val="13300425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B7C56EC-ACB4-88D2-5E31-2FA64C9ACA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06000" y="5819397"/>
            <a:ext cx="2137813" cy="837160"/>
          </a:xfrm>
          <a:prstGeom prst="rect">
            <a:avLst/>
          </a:prstGeom>
        </p:spPr>
      </p:pic>
      <p:pic>
        <p:nvPicPr>
          <p:cNvPr id="2" name="Picture 1" descr="A picture containing text, map, screenshot&#10;&#10;Description automatically generated">
            <a:extLst>
              <a:ext uri="{FF2B5EF4-FFF2-40B4-BE49-F238E27FC236}">
                <a16:creationId xmlns:a16="http://schemas.microsoft.com/office/drawing/2014/main" id="{754AAC97-B14B-80B0-E0D9-C23B9F05D4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98120" y="159023"/>
            <a:ext cx="7508966" cy="6560015"/>
          </a:xfrm>
          <a:prstGeom prst="rect">
            <a:avLst/>
          </a:prstGeom>
          <a:ln>
            <a:noFill/>
          </a:ln>
          <a:extLst>
            <a:ext uri="{53640926-AAD7-44D8-BBD7-CCE9431645EC}">
              <a14:shadowObscured xmlns:a14="http://schemas.microsoft.com/office/drawing/2010/main"/>
            </a:ext>
          </a:extLst>
        </p:spPr>
      </p:pic>
      <p:sp>
        <p:nvSpPr>
          <p:cNvPr id="3" name="Title 1">
            <a:extLst>
              <a:ext uri="{FF2B5EF4-FFF2-40B4-BE49-F238E27FC236}">
                <a16:creationId xmlns:a16="http://schemas.microsoft.com/office/drawing/2014/main" id="{AB63DCC2-95CE-C788-691E-BE69BEFF2D1F}"/>
              </a:ext>
            </a:extLst>
          </p:cNvPr>
          <p:cNvSpPr>
            <a:spLocks noGrp="1"/>
          </p:cNvSpPr>
          <p:nvPr>
            <p:ph type="title"/>
          </p:nvPr>
        </p:nvSpPr>
        <p:spPr>
          <a:xfrm>
            <a:off x="7966809" y="313690"/>
            <a:ext cx="4027072" cy="1320800"/>
          </a:xfrm>
        </p:spPr>
        <p:txBody>
          <a:bodyPr>
            <a:normAutofit/>
          </a:bodyPr>
          <a:lstStyle/>
          <a:p>
            <a:r>
              <a:rPr lang="en-GB" sz="2400" b="1" dirty="0">
                <a:solidFill>
                  <a:schemeClr val="bg1"/>
                </a:solidFill>
                <a:latin typeface="Arial Nova" panose="020B0504020202020204" pitchFamily="34" charset="0"/>
              </a:rPr>
              <a:t>Coverage of airborne geophysical surveys</a:t>
            </a:r>
          </a:p>
        </p:txBody>
      </p:sp>
    </p:spTree>
    <p:extLst>
      <p:ext uri="{BB962C8B-B14F-4D97-AF65-F5344CB8AC3E}">
        <p14:creationId xmlns:p14="http://schemas.microsoft.com/office/powerpoint/2010/main" val="34836398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33500-EE93-82D0-8F73-F13430D4679C}"/>
              </a:ext>
            </a:extLst>
          </p:cNvPr>
          <p:cNvSpPr>
            <a:spLocks noGrp="1"/>
          </p:cNvSpPr>
          <p:nvPr>
            <p:ph type="title"/>
          </p:nvPr>
        </p:nvSpPr>
        <p:spPr>
          <a:xfrm>
            <a:off x="334108" y="269240"/>
            <a:ext cx="5392615" cy="1320800"/>
          </a:xfrm>
        </p:spPr>
        <p:txBody>
          <a:bodyPr>
            <a:normAutofit/>
          </a:bodyPr>
          <a:lstStyle/>
          <a:p>
            <a:r>
              <a:rPr lang="en-GB" sz="2400" b="1" dirty="0">
                <a:solidFill>
                  <a:schemeClr val="bg1"/>
                </a:solidFill>
                <a:latin typeface="Arial Nova" panose="020B0504020202020204" pitchFamily="34" charset="0"/>
              </a:rPr>
              <a:t>2022 FALCON® Airborne Gravity Gradiometer (‘AGG’) Survey</a:t>
            </a:r>
          </a:p>
        </p:txBody>
      </p:sp>
      <p:pic>
        <p:nvPicPr>
          <p:cNvPr id="11" name="Picture 10" descr="A picture containing text, sky, outdoor, plane&#10;&#10;Description automatically generated">
            <a:extLst>
              <a:ext uri="{FF2B5EF4-FFF2-40B4-BE49-F238E27FC236}">
                <a16:creationId xmlns:a16="http://schemas.microsoft.com/office/drawing/2014/main" id="{D4071D71-298D-977F-DE9C-B8839F681EF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04704" y="1428822"/>
            <a:ext cx="6472978" cy="3846562"/>
          </a:xfrm>
          <a:prstGeom prst="rect">
            <a:avLst/>
          </a:prstGeom>
          <a:ln>
            <a:solidFill>
              <a:schemeClr val="bg1"/>
            </a:solidFill>
          </a:ln>
        </p:spPr>
      </p:pic>
      <p:sp>
        <p:nvSpPr>
          <p:cNvPr id="13" name="TextBox 12">
            <a:extLst>
              <a:ext uri="{FF2B5EF4-FFF2-40B4-BE49-F238E27FC236}">
                <a16:creationId xmlns:a16="http://schemas.microsoft.com/office/drawing/2014/main" id="{ECD19E43-816A-54EF-D300-F58CF0B6B460}"/>
              </a:ext>
            </a:extLst>
          </p:cNvPr>
          <p:cNvSpPr txBox="1"/>
          <p:nvPr/>
        </p:nvSpPr>
        <p:spPr>
          <a:xfrm>
            <a:off x="5942285" y="4920510"/>
            <a:ext cx="5597816" cy="276999"/>
          </a:xfrm>
          <a:prstGeom prst="rect">
            <a:avLst/>
          </a:prstGeom>
          <a:noFill/>
        </p:spPr>
        <p:txBody>
          <a:bodyPr wrap="square">
            <a:spAutoFit/>
          </a:bodyPr>
          <a:lstStyle/>
          <a:p>
            <a:pPr algn="ctr"/>
            <a:r>
              <a:rPr lang="en-GB" sz="1200" dirty="0">
                <a:solidFill>
                  <a:schemeClr val="bg1"/>
                </a:solidFill>
                <a:latin typeface="Arial Nova" panose="020B0504020202020204" pitchFamily="34" charset="0"/>
              </a:rPr>
              <a:t>The aircraft used in the FALCON® AGG Survey over Kangerluarsuk. </a:t>
            </a:r>
          </a:p>
        </p:txBody>
      </p:sp>
      <p:sp>
        <p:nvSpPr>
          <p:cNvPr id="3" name="TextBox 2">
            <a:extLst>
              <a:ext uri="{FF2B5EF4-FFF2-40B4-BE49-F238E27FC236}">
                <a16:creationId xmlns:a16="http://schemas.microsoft.com/office/drawing/2014/main" id="{3568C937-868D-5FE4-1F36-722527DB3358}"/>
              </a:ext>
            </a:extLst>
          </p:cNvPr>
          <p:cNvSpPr txBox="1"/>
          <p:nvPr/>
        </p:nvSpPr>
        <p:spPr>
          <a:xfrm>
            <a:off x="334108" y="1162137"/>
            <a:ext cx="4941277" cy="4031873"/>
          </a:xfrm>
          <a:prstGeom prst="rect">
            <a:avLst/>
          </a:prstGeom>
          <a:noFill/>
        </p:spPr>
        <p:txBody>
          <a:bodyPr wrap="square">
            <a:spAutoFit/>
          </a:bodyPr>
          <a:lstStyle/>
          <a:p>
            <a:pPr marL="285750" indent="-285750">
              <a:buFont typeface="Arial" panose="020B0604020202020204" pitchFamily="34" charset="0"/>
              <a:buChar char="•"/>
            </a:pPr>
            <a:endParaRPr lang="en-GB" b="1" dirty="0">
              <a:solidFill>
                <a:schemeClr val="bg1"/>
              </a:solidFill>
              <a:effectLst/>
              <a:latin typeface="Arial Nova" panose="020B0504020202020204" pitchFamily="34" charset="0"/>
            </a:endParaRPr>
          </a:p>
          <a:p>
            <a:pPr marL="285750" indent="-285750">
              <a:buFont typeface="Arial" panose="020B0604020202020204" pitchFamily="34" charset="0"/>
              <a:buChar char="•"/>
            </a:pPr>
            <a:r>
              <a:rPr lang="en-GB" sz="1600" dirty="0">
                <a:solidFill>
                  <a:schemeClr val="bg1"/>
                </a:solidFill>
                <a:latin typeface="Arial Nova" panose="020B0504020202020204" pitchFamily="34" charset="0"/>
              </a:rPr>
              <a:t>A high-sensitivity, fixed-wing FALCON® Airborne Gravity Gradiometer ('AGG'), magnetic and LIDAR survey was flown by </a:t>
            </a:r>
            <a:r>
              <a:rPr lang="en-GB" sz="1600" dirty="0" err="1">
                <a:solidFill>
                  <a:schemeClr val="bg1"/>
                </a:solidFill>
                <a:latin typeface="Arial Nova" panose="020B0504020202020204" pitchFamily="34" charset="0"/>
              </a:rPr>
              <a:t>Xcalibur</a:t>
            </a:r>
            <a:r>
              <a:rPr lang="en-GB" sz="1600" dirty="0">
                <a:solidFill>
                  <a:schemeClr val="bg1"/>
                </a:solidFill>
                <a:latin typeface="Arial Nova" panose="020B0504020202020204" pitchFamily="34" charset="0"/>
              </a:rPr>
              <a:t> Multiphysics over the Kangerluarsuk project in September 2022. </a:t>
            </a:r>
          </a:p>
          <a:p>
            <a:pPr marL="285750" indent="-285750">
              <a:buFont typeface="Arial" panose="020B0604020202020204" pitchFamily="34" charset="0"/>
              <a:buChar char="•"/>
            </a:pPr>
            <a:endParaRPr lang="en-GB" sz="1600" dirty="0">
              <a:solidFill>
                <a:schemeClr val="bg1"/>
              </a:solidFill>
              <a:latin typeface="Arial Nova" panose="020B0504020202020204" pitchFamily="34" charset="0"/>
            </a:endParaRPr>
          </a:p>
          <a:p>
            <a:pPr marL="285750" indent="-285750">
              <a:buFont typeface="Arial" panose="020B0604020202020204" pitchFamily="34" charset="0"/>
              <a:buChar char="•"/>
            </a:pPr>
            <a:r>
              <a:rPr lang="en-GB" sz="1600" dirty="0">
                <a:solidFill>
                  <a:schemeClr val="bg1"/>
                </a:solidFill>
                <a:latin typeface="Arial Nova" panose="020B0504020202020204" pitchFamily="34" charset="0"/>
              </a:rPr>
              <a:t>Flight lines were flown at 300 metre spacing for a total of 587 line-kilometres.</a:t>
            </a:r>
          </a:p>
          <a:p>
            <a:pPr marL="285750" indent="-285750">
              <a:buFont typeface="Arial" panose="020B0604020202020204" pitchFamily="34" charset="0"/>
              <a:buChar char="•"/>
            </a:pPr>
            <a:endParaRPr lang="en-GB" sz="1600" dirty="0">
              <a:solidFill>
                <a:schemeClr val="bg1"/>
              </a:solidFill>
              <a:latin typeface="Arial Nova" panose="020B0504020202020204" pitchFamily="34" charset="0"/>
            </a:endParaRPr>
          </a:p>
          <a:p>
            <a:pPr marL="285750" indent="-285750">
              <a:buFont typeface="Arial" panose="020B0604020202020204" pitchFamily="34" charset="0"/>
              <a:buChar char="•"/>
            </a:pPr>
            <a:r>
              <a:rPr lang="en-GB" sz="1600" dirty="0">
                <a:solidFill>
                  <a:schemeClr val="bg1"/>
                </a:solidFill>
                <a:latin typeface="Arial Nova" panose="020B0504020202020204" pitchFamily="34" charset="0"/>
              </a:rPr>
              <a:t>The state-of-the-art system uses extremely sensitive </a:t>
            </a:r>
            <a:r>
              <a:rPr lang="en-GB" sz="1600" dirty="0" err="1">
                <a:solidFill>
                  <a:schemeClr val="bg1"/>
                </a:solidFill>
                <a:latin typeface="Arial Nova" panose="020B0504020202020204" pitchFamily="34" charset="0"/>
              </a:rPr>
              <a:t>accelerometres</a:t>
            </a:r>
            <a:r>
              <a:rPr lang="en-GB" sz="1600" dirty="0">
                <a:solidFill>
                  <a:schemeClr val="bg1"/>
                </a:solidFill>
                <a:latin typeface="Arial Nova" panose="020B0504020202020204" pitchFamily="34" charset="0"/>
              </a:rPr>
              <a:t> to produce low-noise, high-resolution gravity data from an airborne platform, providing several key advantages over other standard Full Tensor Gradiometer (FTG) systems.</a:t>
            </a:r>
          </a:p>
          <a:p>
            <a:pPr marL="285750" indent="-285750">
              <a:buFont typeface="Wingdings" panose="05000000000000000000" pitchFamily="2" charset="2"/>
              <a:buChar char="§"/>
            </a:pPr>
            <a:endParaRPr lang="en-GB" sz="1400" dirty="0">
              <a:solidFill>
                <a:schemeClr val="bg1"/>
              </a:solidFill>
              <a:latin typeface="Arial Nova" panose="020B0504020202020204" pitchFamily="34" charset="0"/>
            </a:endParaRPr>
          </a:p>
        </p:txBody>
      </p:sp>
    </p:spTree>
    <p:extLst>
      <p:ext uri="{BB962C8B-B14F-4D97-AF65-F5344CB8AC3E}">
        <p14:creationId xmlns:p14="http://schemas.microsoft.com/office/powerpoint/2010/main" val="1950476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33500-EE93-82D0-8F73-F13430D4679C}"/>
              </a:ext>
            </a:extLst>
          </p:cNvPr>
          <p:cNvSpPr>
            <a:spLocks noGrp="1"/>
          </p:cNvSpPr>
          <p:nvPr>
            <p:ph type="title"/>
          </p:nvPr>
        </p:nvSpPr>
        <p:spPr>
          <a:xfrm>
            <a:off x="334108" y="269240"/>
            <a:ext cx="5392615" cy="1320800"/>
          </a:xfrm>
        </p:spPr>
        <p:txBody>
          <a:bodyPr>
            <a:normAutofit/>
          </a:bodyPr>
          <a:lstStyle/>
          <a:p>
            <a:r>
              <a:rPr lang="en-GB" sz="2400" b="1" dirty="0">
                <a:solidFill>
                  <a:schemeClr val="bg1"/>
                </a:solidFill>
                <a:latin typeface="Arial Nova" panose="020B0504020202020204" pitchFamily="34" charset="0"/>
              </a:rPr>
              <a:t>2022 FALCON® Airborne Gravity Gradiometer (‘AGG’) Survey</a:t>
            </a:r>
          </a:p>
        </p:txBody>
      </p:sp>
      <p:sp>
        <p:nvSpPr>
          <p:cNvPr id="9" name="TextBox 8">
            <a:extLst>
              <a:ext uri="{FF2B5EF4-FFF2-40B4-BE49-F238E27FC236}">
                <a16:creationId xmlns:a16="http://schemas.microsoft.com/office/drawing/2014/main" id="{6BA1454A-C11D-189E-830E-72E9AECE1543}"/>
              </a:ext>
            </a:extLst>
          </p:cNvPr>
          <p:cNvSpPr txBox="1"/>
          <p:nvPr/>
        </p:nvSpPr>
        <p:spPr>
          <a:xfrm>
            <a:off x="266059" y="1091798"/>
            <a:ext cx="5099761" cy="3754874"/>
          </a:xfrm>
          <a:prstGeom prst="rect">
            <a:avLst/>
          </a:prstGeom>
          <a:noFill/>
        </p:spPr>
        <p:txBody>
          <a:bodyPr wrap="square">
            <a:spAutoFit/>
          </a:bodyPr>
          <a:lstStyle/>
          <a:p>
            <a:pPr marL="285750" indent="-285750">
              <a:buFont typeface="Wingdings" panose="05000000000000000000" pitchFamily="2" charset="2"/>
              <a:buChar char="§"/>
            </a:pPr>
            <a:endParaRPr lang="en-GB" sz="16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600" dirty="0">
                <a:solidFill>
                  <a:schemeClr val="bg1"/>
                </a:solidFill>
                <a:latin typeface="Arial Nova" panose="020B0504020202020204" pitchFamily="34" charset="0"/>
              </a:rPr>
              <a:t>Positive gravity anomalies identified by the survey are coincident with conductive bodies recognised in earlier airborne electromagnetic surveys (ZTEM and DIGHEMV) and are independently supported by several geochemical proxies ((MMI, SGH and biogeochemical sampling).</a:t>
            </a:r>
          </a:p>
          <a:p>
            <a:pPr marL="285750" indent="-285750">
              <a:buFont typeface="Wingdings" panose="05000000000000000000" pitchFamily="2" charset="2"/>
              <a:buChar char="§"/>
            </a:pPr>
            <a:endParaRPr lang="en-GB" sz="160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600" dirty="0">
                <a:solidFill>
                  <a:schemeClr val="bg1"/>
                </a:solidFill>
                <a:latin typeface="Arial Nova" panose="020B0504020202020204" pitchFamily="34" charset="0"/>
              </a:rPr>
              <a:t>Gravity profile modelling indicates the presence of dense bodies close to the inferred basement contact, dipping gently to the southeast. These are interpreted to represent downdip extensions of the "Discovery Zone" &amp; "Discovery Zone South" Zn-Pb-Ag mineralisation.</a:t>
            </a:r>
          </a:p>
          <a:p>
            <a:pPr marL="285750" indent="-285750">
              <a:buFont typeface="Wingdings" panose="05000000000000000000" pitchFamily="2" charset="2"/>
              <a:buChar char="§"/>
            </a:pPr>
            <a:endParaRPr lang="en-GB" sz="1400" dirty="0">
              <a:solidFill>
                <a:schemeClr val="bg1"/>
              </a:solidFill>
              <a:latin typeface="Arial Nova" panose="020B0504020202020204" pitchFamily="34" charset="0"/>
            </a:endParaRPr>
          </a:p>
        </p:txBody>
      </p:sp>
      <p:pic>
        <p:nvPicPr>
          <p:cNvPr id="3" name="Picture 2" descr="A picture containing text, map, screenshot, graphic design&#10;&#10;Description automatically generated">
            <a:extLst>
              <a:ext uri="{FF2B5EF4-FFF2-40B4-BE49-F238E27FC236}">
                <a16:creationId xmlns:a16="http://schemas.microsoft.com/office/drawing/2014/main" id="{853EC7CF-18D6-B044-34FA-926C95053F3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5463457" y="561549"/>
            <a:ext cx="6564646" cy="57349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33202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5A68E1-A0BF-113E-B71E-F12258A5B69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4157" y="207421"/>
            <a:ext cx="6570927" cy="5671196"/>
          </a:xfrm>
          <a:prstGeom prst="rect">
            <a:avLst/>
          </a:prstGeom>
          <a:noFill/>
        </p:spPr>
      </p:pic>
      <p:sp>
        <p:nvSpPr>
          <p:cNvPr id="6" name="TextBox 5">
            <a:extLst>
              <a:ext uri="{FF2B5EF4-FFF2-40B4-BE49-F238E27FC236}">
                <a16:creationId xmlns:a16="http://schemas.microsoft.com/office/drawing/2014/main" id="{00AD24C7-D2F1-3CC6-6A33-5558FEDBD3BE}"/>
              </a:ext>
            </a:extLst>
          </p:cNvPr>
          <p:cNvSpPr txBox="1"/>
          <p:nvPr/>
        </p:nvSpPr>
        <p:spPr>
          <a:xfrm>
            <a:off x="244156" y="5878617"/>
            <a:ext cx="6570927" cy="954107"/>
          </a:xfrm>
          <a:prstGeom prst="rect">
            <a:avLst/>
          </a:prstGeom>
          <a:noFill/>
        </p:spPr>
        <p:txBody>
          <a:bodyPr wrap="square">
            <a:spAutoFit/>
          </a:bodyPr>
          <a:lstStyle/>
          <a:p>
            <a:pPr algn="just"/>
            <a:r>
              <a:rPr lang="en-GB" sz="800"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Geological map of the Kangerluarsuk sub-basin showing assay results from historical exploration by Rio Tinto Zinc Mining and Exploration Ltd (e.g., as reported in Coppard et al., 1992 and Harris et al., 1992). Detailed profile modelling by </a:t>
            </a:r>
            <a:r>
              <a:rPr lang="en-GB" sz="800" dirty="0" err="1">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Astrock</a:t>
            </a:r>
            <a:r>
              <a:rPr lang="en-GB" sz="800" dirty="0">
                <a:solidFill>
                  <a:schemeClr val="bg1"/>
                </a:solidFill>
                <a:effectLst/>
                <a:latin typeface="Arial Nova" panose="020B0504020202020204" pitchFamily="34" charset="0"/>
                <a:ea typeface="Calibri" panose="020F0502020204030204" pitchFamily="34" charset="0"/>
                <a:cs typeface="Times New Roman" panose="02020603050405020304" pitchFamily="18" charset="0"/>
              </a:rPr>
              <a:t> Oy at 200 m line spacing has identified a north-south orientated high-density and high magnetic susceptibility zone covering an area of c. 5 x 1 km, located immediately east of the Discovery Zone and Discovery Zone South mineralisation. The three strongest soil gas hydrocarbon (‘SGH’) redox zones are shown. Also shown is the surface projection of three electromagnetic anomalies identified during the ZTEM and DIGHEM-V airborne surveys and modelled close to the basement contact (note that two of the conductors are coincident with the high-density and modelled high magnetic susceptibility zone and are also elongated in the same N-S orientation). Geological map after: Guarnieri et al., 2022. </a:t>
            </a:r>
            <a:endParaRPr lang="en-GB" sz="800" dirty="0">
              <a:solidFill>
                <a:schemeClr val="bg1"/>
              </a:solidFill>
            </a:endParaRPr>
          </a:p>
        </p:txBody>
      </p:sp>
      <p:pic>
        <p:nvPicPr>
          <p:cNvPr id="9" name="Picture 8" descr="A picture containing text, screenshot, font, graphics&#10;&#10;Description automatically generated">
            <a:extLst>
              <a:ext uri="{FF2B5EF4-FFF2-40B4-BE49-F238E27FC236}">
                <a16:creationId xmlns:a16="http://schemas.microsoft.com/office/drawing/2014/main" id="{91C0F850-17AE-83D6-5B6A-99A398438C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0416" y="982092"/>
            <a:ext cx="2200251" cy="933784"/>
          </a:xfrm>
          <a:prstGeom prst="rect">
            <a:avLst/>
          </a:prstGeom>
        </p:spPr>
      </p:pic>
      <p:pic>
        <p:nvPicPr>
          <p:cNvPr id="11" name="Picture 10" descr="A purple text on a black background&#10;&#10;Description automatically generated with low confidence">
            <a:extLst>
              <a:ext uri="{FF2B5EF4-FFF2-40B4-BE49-F238E27FC236}">
                <a16:creationId xmlns:a16="http://schemas.microsoft.com/office/drawing/2014/main" id="{9181A0DC-FEE9-37AB-66FF-0472F3FFAC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84256" y="1151679"/>
            <a:ext cx="2381300" cy="594610"/>
          </a:xfrm>
          <a:prstGeom prst="rect">
            <a:avLst/>
          </a:prstGeom>
        </p:spPr>
      </p:pic>
      <p:pic>
        <p:nvPicPr>
          <p:cNvPr id="12" name="Imagen 3">
            <a:extLst>
              <a:ext uri="{FF2B5EF4-FFF2-40B4-BE49-F238E27FC236}">
                <a16:creationId xmlns:a16="http://schemas.microsoft.com/office/drawing/2014/main" id="{86B835A6-8C9A-0C22-E2D8-D8869A0588B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06000" y="5819397"/>
            <a:ext cx="2137813" cy="837160"/>
          </a:xfrm>
          <a:prstGeom prst="rect">
            <a:avLst/>
          </a:prstGeom>
        </p:spPr>
      </p:pic>
      <p:pic>
        <p:nvPicPr>
          <p:cNvPr id="14" name="Picture 13" descr="A picture containing font, text, graphics, logo&#10;&#10;Description automatically generated">
            <a:extLst>
              <a:ext uri="{FF2B5EF4-FFF2-40B4-BE49-F238E27FC236}">
                <a16:creationId xmlns:a16="http://schemas.microsoft.com/office/drawing/2014/main" id="{DE61DD7D-E764-AF94-170E-A164F1FF75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70638" y="163435"/>
            <a:ext cx="2627235" cy="883614"/>
          </a:xfrm>
          <a:prstGeom prst="rect">
            <a:avLst/>
          </a:prstGeom>
        </p:spPr>
      </p:pic>
      <p:sp>
        <p:nvSpPr>
          <p:cNvPr id="15" name="Text Placeholder 2">
            <a:extLst>
              <a:ext uri="{FF2B5EF4-FFF2-40B4-BE49-F238E27FC236}">
                <a16:creationId xmlns:a16="http://schemas.microsoft.com/office/drawing/2014/main" id="{9FB4C6FF-9280-11D8-9A1C-496EC9CEE41D}"/>
              </a:ext>
            </a:extLst>
          </p:cNvPr>
          <p:cNvSpPr txBox="1">
            <a:spLocks/>
          </p:cNvSpPr>
          <p:nvPr/>
        </p:nvSpPr>
        <p:spPr>
          <a:xfrm>
            <a:off x="7166519" y="1944033"/>
            <a:ext cx="4999037" cy="3847207"/>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Wingdings" panose="05000000000000000000" pitchFamily="2" charset="2"/>
              <a:buChar char="§"/>
            </a:pPr>
            <a:endParaRPr lang="en-GB" sz="1400" b="1" kern="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400" kern="0" dirty="0">
                <a:solidFill>
                  <a:schemeClr val="bg1"/>
                </a:solidFill>
                <a:latin typeface="Arial Nova" panose="020B0504020202020204" pitchFamily="34" charset="0"/>
              </a:rPr>
              <a:t>A 587 line-km fixed-wing FALCON</a:t>
            </a:r>
            <a:r>
              <a:rPr lang="en-GB" sz="1400" kern="0" baseline="30000" dirty="0">
                <a:solidFill>
                  <a:schemeClr val="bg1"/>
                </a:solidFill>
                <a:latin typeface="Arial Nova" panose="020B0504020202020204" pitchFamily="34" charset="0"/>
              </a:rPr>
              <a:t>®</a:t>
            </a:r>
            <a:r>
              <a:rPr lang="en-GB" sz="1400" kern="0" dirty="0">
                <a:solidFill>
                  <a:schemeClr val="bg1"/>
                </a:solidFill>
                <a:latin typeface="Arial Nova" panose="020B0504020202020204" pitchFamily="34" charset="0"/>
              </a:rPr>
              <a:t> Airborne Gravity Gradiometer ('AGG') , magnetic and LiDAR survey was flown over the Project in September 2022 by </a:t>
            </a:r>
            <a:r>
              <a:rPr lang="en-GB" sz="1400" kern="0" dirty="0" err="1">
                <a:solidFill>
                  <a:schemeClr val="bg1"/>
                </a:solidFill>
                <a:latin typeface="Arial Nova" panose="020B0504020202020204" pitchFamily="34" charset="0"/>
              </a:rPr>
              <a:t>Xcalibur</a:t>
            </a:r>
            <a:r>
              <a:rPr lang="en-GB" sz="1400" kern="0" dirty="0">
                <a:solidFill>
                  <a:schemeClr val="bg1"/>
                </a:solidFill>
                <a:latin typeface="Arial Nova" panose="020B0504020202020204" pitchFamily="34" charset="0"/>
              </a:rPr>
              <a:t> Multiphysics. </a:t>
            </a:r>
          </a:p>
          <a:p>
            <a:pPr marL="285750" indent="-285750">
              <a:buFont typeface="Wingdings" panose="05000000000000000000" pitchFamily="2" charset="2"/>
              <a:buChar char="§"/>
            </a:pPr>
            <a:endParaRPr lang="en-GB" sz="600" kern="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400" kern="0" dirty="0">
                <a:solidFill>
                  <a:schemeClr val="bg1"/>
                </a:solidFill>
                <a:latin typeface="Arial Nova" panose="020B0504020202020204" pitchFamily="34" charset="0"/>
              </a:rPr>
              <a:t>A 3D inversion of the AGG data completed by Mira Geoscience, a leading geophysical consultancy group.</a:t>
            </a:r>
          </a:p>
          <a:p>
            <a:pPr marL="285750" indent="-285750">
              <a:buFont typeface="Wingdings" panose="05000000000000000000" pitchFamily="2" charset="2"/>
              <a:buChar char="§"/>
            </a:pPr>
            <a:endParaRPr lang="en-GB" sz="600" kern="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400" kern="0" dirty="0">
                <a:solidFill>
                  <a:schemeClr val="bg1"/>
                </a:solidFill>
                <a:latin typeface="Arial Nova" panose="020B0504020202020204" pitchFamily="34" charset="0"/>
              </a:rPr>
              <a:t>Detailed profile modelling of the AGG data and historical airborne magnetic data by </a:t>
            </a:r>
            <a:r>
              <a:rPr lang="en-GB" sz="1400" kern="0" dirty="0" err="1">
                <a:solidFill>
                  <a:schemeClr val="bg1"/>
                </a:solidFill>
                <a:latin typeface="Arial Nova" panose="020B0504020202020204" pitchFamily="34" charset="0"/>
              </a:rPr>
              <a:t>Astrock</a:t>
            </a:r>
            <a:r>
              <a:rPr lang="en-GB" sz="1400" kern="0" dirty="0">
                <a:solidFill>
                  <a:schemeClr val="bg1"/>
                </a:solidFill>
                <a:latin typeface="Arial Nova" panose="020B0504020202020204" pitchFamily="34" charset="0"/>
              </a:rPr>
              <a:t> Oy has identified </a:t>
            </a:r>
            <a:r>
              <a:rPr lang="en-GB" sz="1400" b="1" kern="0" dirty="0">
                <a:solidFill>
                  <a:schemeClr val="bg1"/>
                </a:solidFill>
                <a:latin typeface="Arial Nova" panose="020B0504020202020204" pitchFamily="34" charset="0"/>
              </a:rPr>
              <a:t>a c. 5 km x 1 km north-south orientated high-density and high magnetic susceptibility zone</a:t>
            </a:r>
            <a:r>
              <a:rPr lang="en-GB" sz="1400" kern="0" dirty="0">
                <a:solidFill>
                  <a:schemeClr val="bg1"/>
                </a:solidFill>
                <a:latin typeface="Arial Nova" panose="020B0504020202020204" pitchFamily="34" charset="0"/>
              </a:rPr>
              <a:t>. </a:t>
            </a:r>
          </a:p>
          <a:p>
            <a:pPr marL="285750" indent="-285750">
              <a:buFont typeface="Wingdings" panose="05000000000000000000" pitchFamily="2" charset="2"/>
              <a:buChar char="§"/>
            </a:pPr>
            <a:endParaRPr lang="en-GB" sz="600" kern="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400" kern="0" dirty="0">
                <a:solidFill>
                  <a:schemeClr val="bg1"/>
                </a:solidFill>
                <a:latin typeface="Arial Nova" panose="020B0504020202020204" pitchFamily="34" charset="0"/>
              </a:rPr>
              <a:t>Interpreted as a paleo-valley containing thicker accumulations of mineralised Qaarsukassak Formation (host to all known mineralisation in the area), located down-dip of the outcropping high-grade Zn-Pb-Ag mineralisation at the Discovery Zone and Discovery Zone South. </a:t>
            </a:r>
          </a:p>
        </p:txBody>
      </p:sp>
    </p:spTree>
    <p:extLst>
      <p:ext uri="{BB962C8B-B14F-4D97-AF65-F5344CB8AC3E}">
        <p14:creationId xmlns:p14="http://schemas.microsoft.com/office/powerpoint/2010/main" val="26667595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3">
            <a:extLst>
              <a:ext uri="{FF2B5EF4-FFF2-40B4-BE49-F238E27FC236}">
                <a16:creationId xmlns:a16="http://schemas.microsoft.com/office/drawing/2014/main" id="{86B835A6-8C9A-0C22-E2D8-D8869A0588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06000" y="5819397"/>
            <a:ext cx="2137813" cy="837160"/>
          </a:xfrm>
          <a:prstGeom prst="rect">
            <a:avLst/>
          </a:prstGeom>
        </p:spPr>
      </p:pic>
      <p:sp>
        <p:nvSpPr>
          <p:cNvPr id="15" name="Text Placeholder 2">
            <a:extLst>
              <a:ext uri="{FF2B5EF4-FFF2-40B4-BE49-F238E27FC236}">
                <a16:creationId xmlns:a16="http://schemas.microsoft.com/office/drawing/2014/main" id="{9FB4C6FF-9280-11D8-9A1C-496EC9CEE41D}"/>
              </a:ext>
            </a:extLst>
          </p:cNvPr>
          <p:cNvSpPr txBox="1">
            <a:spLocks/>
          </p:cNvSpPr>
          <p:nvPr/>
        </p:nvSpPr>
        <p:spPr>
          <a:xfrm>
            <a:off x="7044776" y="0"/>
            <a:ext cx="4999037" cy="4924425"/>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Wingdings" panose="05000000000000000000" pitchFamily="2" charset="2"/>
              <a:buChar char="§"/>
            </a:pPr>
            <a:endParaRPr lang="en-GB" sz="1600" b="1" kern="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600" kern="0" dirty="0">
                <a:solidFill>
                  <a:schemeClr val="bg1"/>
                </a:solidFill>
                <a:latin typeface="Arial Nova" panose="020B0504020202020204" pitchFamily="34" charset="0"/>
              </a:rPr>
              <a:t>The profile modelling of the AGG data and historical airborne magnetic data by </a:t>
            </a:r>
            <a:r>
              <a:rPr lang="en-GB" sz="1600" kern="0" dirty="0" err="1">
                <a:solidFill>
                  <a:schemeClr val="bg1"/>
                </a:solidFill>
                <a:latin typeface="Arial Nova" panose="020B0504020202020204" pitchFamily="34" charset="0"/>
              </a:rPr>
              <a:t>Astrock</a:t>
            </a:r>
            <a:r>
              <a:rPr lang="en-GB" sz="1600" kern="0" dirty="0">
                <a:solidFill>
                  <a:schemeClr val="bg1"/>
                </a:solidFill>
                <a:latin typeface="Arial Nova" panose="020B0504020202020204" pitchFamily="34" charset="0"/>
              </a:rPr>
              <a:t> also suggests that the Kangerluarsuk sub-basin may shallow again towards the east and south-east (in a broad </a:t>
            </a:r>
            <a:r>
              <a:rPr lang="en-GB" sz="1600" kern="0" dirty="0" err="1">
                <a:solidFill>
                  <a:schemeClr val="bg1"/>
                </a:solidFill>
                <a:latin typeface="Arial Nova" panose="020B0504020202020204" pitchFamily="34" charset="0"/>
              </a:rPr>
              <a:t>synformal</a:t>
            </a:r>
            <a:r>
              <a:rPr lang="en-GB" sz="1600" kern="0" dirty="0">
                <a:solidFill>
                  <a:schemeClr val="bg1"/>
                </a:solidFill>
                <a:latin typeface="Arial Nova" panose="020B0504020202020204" pitchFamily="34" charset="0"/>
              </a:rPr>
              <a:t> structure), far more so than indicated in earlier models of the basement contact. </a:t>
            </a:r>
          </a:p>
          <a:p>
            <a:pPr marL="285750" indent="-285750">
              <a:buFont typeface="Wingdings" panose="05000000000000000000" pitchFamily="2" charset="2"/>
              <a:buChar char="§"/>
            </a:pPr>
            <a:endParaRPr lang="en-GB" sz="1600" kern="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600" kern="0" dirty="0">
                <a:solidFill>
                  <a:schemeClr val="bg1"/>
                </a:solidFill>
                <a:latin typeface="Arial Nova" panose="020B0504020202020204" pitchFamily="34" charset="0"/>
              </a:rPr>
              <a:t>This opens the possibility for further exposure(s) of the Qaarsukassak Formation in this portion of the sub-basin, close to the boundary with the inland icecap, significantly increasing the exploration search space within Bluejay’s licence areas. </a:t>
            </a:r>
          </a:p>
          <a:p>
            <a:pPr marL="285750" indent="-285750">
              <a:buFont typeface="Wingdings" panose="05000000000000000000" pitchFamily="2" charset="2"/>
              <a:buChar char="§"/>
            </a:pPr>
            <a:endParaRPr lang="en-GB" sz="1600" kern="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600" kern="0" dirty="0">
                <a:solidFill>
                  <a:schemeClr val="bg1"/>
                </a:solidFill>
                <a:latin typeface="Arial Nova" panose="020B0504020202020204" pitchFamily="34" charset="0"/>
              </a:rPr>
              <a:t>May explain the presence of highly anomalous zinc concentrations (up to 733 parts per million (‘ppm’) Zn) in stream sediments taken from drainage in this area by GEUS and mineralised rock float samples reported by previous operators up to 0.29% Zn and 0.18% Cu.</a:t>
            </a:r>
          </a:p>
        </p:txBody>
      </p:sp>
      <p:pic>
        <p:nvPicPr>
          <p:cNvPr id="3" name="Picture 2" descr="A picture containing text, map, diagram, screenshot&#10;&#10;Description automatically generated">
            <a:extLst>
              <a:ext uri="{FF2B5EF4-FFF2-40B4-BE49-F238E27FC236}">
                <a16:creationId xmlns:a16="http://schemas.microsoft.com/office/drawing/2014/main" id="{C521EE13-F3DC-8947-E214-ED901054BB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42055" y="163435"/>
            <a:ext cx="6570928" cy="574931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525920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0F3CF68-5CB1-4A65-B4C4-527B7ED9973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12192000" cy="6858000"/>
          </a:xfrm>
          <a:prstGeom prst="rect">
            <a:avLst/>
          </a:prstGeom>
          <a:noFill/>
          <a:ln w="9525">
            <a:noFill/>
            <a:miter lim="800000"/>
            <a:headEnd/>
            <a:tailEnd/>
          </a:ln>
        </p:spPr>
      </p:pic>
      <p:sp>
        <p:nvSpPr>
          <p:cNvPr id="5" name="TextBox 1">
            <a:extLst>
              <a:ext uri="{FF2B5EF4-FFF2-40B4-BE49-F238E27FC236}">
                <a16:creationId xmlns:a16="http://schemas.microsoft.com/office/drawing/2014/main" id="{2451BA41-436A-B6CB-2EBE-66B6F123E331}"/>
              </a:ext>
            </a:extLst>
          </p:cNvPr>
          <p:cNvSpPr txBox="1">
            <a:spLocks noChangeArrowheads="1"/>
          </p:cNvSpPr>
          <p:nvPr/>
        </p:nvSpPr>
        <p:spPr bwMode="auto">
          <a:xfrm>
            <a:off x="599685" y="915036"/>
            <a:ext cx="5759450" cy="584775"/>
          </a:xfrm>
          <a:prstGeom prst="rect">
            <a:avLst/>
          </a:prstGeom>
          <a:noFill/>
          <a:ln w="9525">
            <a:noFill/>
            <a:miter lim="800000"/>
            <a:headEnd/>
            <a:tailEnd/>
          </a:ln>
        </p:spPr>
        <p:txBody>
          <a:bodyPr>
            <a:spAutoFit/>
          </a:bodyPr>
          <a:lstStyle/>
          <a:p>
            <a:pPr eaLnBrk="1" hangingPunct="1"/>
            <a:r>
              <a:rPr lang="en-US" altLang="en-US" sz="3200" b="1">
                <a:latin typeface="Calibri" charset="0"/>
                <a:cs typeface="Arial" charset="0"/>
              </a:rPr>
              <a:t>Apeqqutissaqarpisi? </a:t>
            </a:r>
          </a:p>
        </p:txBody>
      </p:sp>
      <p:sp>
        <p:nvSpPr>
          <p:cNvPr id="6" name="TextBox 1">
            <a:extLst>
              <a:ext uri="{FF2B5EF4-FFF2-40B4-BE49-F238E27FC236}">
                <a16:creationId xmlns:a16="http://schemas.microsoft.com/office/drawing/2014/main" id="{98F88BD2-F1BF-9C09-71EF-44DA8C6386C5}"/>
              </a:ext>
            </a:extLst>
          </p:cNvPr>
          <p:cNvSpPr txBox="1">
            <a:spLocks noChangeArrowheads="1"/>
          </p:cNvSpPr>
          <p:nvPr/>
        </p:nvSpPr>
        <p:spPr bwMode="auto">
          <a:xfrm>
            <a:off x="599685" y="481649"/>
            <a:ext cx="5759450" cy="1077218"/>
          </a:xfrm>
          <a:prstGeom prst="rect">
            <a:avLst/>
          </a:prstGeom>
          <a:noFill/>
          <a:ln w="9525">
            <a:noFill/>
            <a:miter lim="800000"/>
            <a:headEnd/>
            <a:tailEnd/>
          </a:ln>
        </p:spPr>
        <p:txBody>
          <a:bodyPr>
            <a:spAutoFit/>
          </a:bodyPr>
          <a:lstStyle/>
          <a:p>
            <a:pPr eaLnBrk="1" hangingPunct="1"/>
            <a:r>
              <a:rPr lang="en-US" altLang="en-US" sz="3200" b="1" dirty="0" err="1">
                <a:latin typeface="Calibri" charset="0"/>
                <a:cs typeface="Arial" charset="0"/>
              </a:rPr>
              <a:t>Qujanaq</a:t>
            </a:r>
            <a:endParaRPr lang="en-US" altLang="en-US" sz="3200" b="1" dirty="0">
              <a:latin typeface="Calibri" charset="0"/>
              <a:cs typeface="Arial" charset="0"/>
            </a:endParaRPr>
          </a:p>
          <a:p>
            <a:pPr algn="ctr" eaLnBrk="1" hangingPunct="1"/>
            <a:endParaRPr lang="en-US" altLang="en-US" sz="3200" b="1" dirty="0">
              <a:latin typeface="Calibri" charset="0"/>
              <a:cs typeface="Arial" charset="0"/>
            </a:endParaRPr>
          </a:p>
        </p:txBody>
      </p:sp>
      <p:sp>
        <p:nvSpPr>
          <p:cNvPr id="9" name="TextBox 1">
            <a:extLst>
              <a:ext uri="{FF2B5EF4-FFF2-40B4-BE49-F238E27FC236}">
                <a16:creationId xmlns:a16="http://schemas.microsoft.com/office/drawing/2014/main" id="{CBF7A11A-217B-911E-B1BD-027960B21E6A}"/>
              </a:ext>
            </a:extLst>
          </p:cNvPr>
          <p:cNvSpPr txBox="1">
            <a:spLocks noChangeArrowheads="1"/>
          </p:cNvSpPr>
          <p:nvPr/>
        </p:nvSpPr>
        <p:spPr bwMode="auto">
          <a:xfrm>
            <a:off x="8852436" y="481649"/>
            <a:ext cx="5761038" cy="1077218"/>
          </a:xfrm>
          <a:prstGeom prst="rect">
            <a:avLst/>
          </a:prstGeom>
          <a:noFill/>
          <a:ln w="9525">
            <a:noFill/>
            <a:miter lim="800000"/>
            <a:headEnd/>
            <a:tailEnd/>
          </a:ln>
        </p:spPr>
        <p:txBody>
          <a:bodyPr>
            <a:spAutoFit/>
          </a:bodyPr>
          <a:lstStyle/>
          <a:p>
            <a:pPr eaLnBrk="1" hangingPunct="1"/>
            <a:r>
              <a:rPr lang="en-US" altLang="en-US" sz="3200" b="1" dirty="0">
                <a:latin typeface="Calibri" charset="0"/>
                <a:cs typeface="Arial" charset="0"/>
              </a:rPr>
              <a:t>Thank you</a:t>
            </a:r>
          </a:p>
          <a:p>
            <a:pPr algn="ctr" eaLnBrk="1" hangingPunct="1"/>
            <a:endParaRPr lang="en-US" altLang="en-US" sz="3200" b="1" dirty="0">
              <a:latin typeface="Calibri" charset="0"/>
              <a:cs typeface="Arial" charset="0"/>
            </a:endParaRPr>
          </a:p>
        </p:txBody>
      </p:sp>
      <p:sp>
        <p:nvSpPr>
          <p:cNvPr id="10" name="TextBox 1">
            <a:extLst>
              <a:ext uri="{FF2B5EF4-FFF2-40B4-BE49-F238E27FC236}">
                <a16:creationId xmlns:a16="http://schemas.microsoft.com/office/drawing/2014/main" id="{93090A5F-414F-E03C-E7EE-4BCD5A77BBC7}"/>
              </a:ext>
            </a:extLst>
          </p:cNvPr>
          <p:cNvSpPr txBox="1">
            <a:spLocks noChangeArrowheads="1"/>
          </p:cNvSpPr>
          <p:nvPr/>
        </p:nvSpPr>
        <p:spPr bwMode="auto">
          <a:xfrm>
            <a:off x="8852436" y="915036"/>
            <a:ext cx="5761038" cy="584775"/>
          </a:xfrm>
          <a:prstGeom prst="rect">
            <a:avLst/>
          </a:prstGeom>
          <a:noFill/>
          <a:ln w="9525">
            <a:noFill/>
            <a:miter lim="800000"/>
            <a:headEnd/>
            <a:tailEnd/>
          </a:ln>
        </p:spPr>
        <p:txBody>
          <a:bodyPr>
            <a:spAutoFit/>
          </a:bodyPr>
          <a:lstStyle/>
          <a:p>
            <a:pPr eaLnBrk="1" hangingPunct="1"/>
            <a:r>
              <a:rPr lang="en-US" altLang="en-US" sz="3200" b="1">
                <a:latin typeface="Calibri" charset="0"/>
                <a:cs typeface="Arial" charset="0"/>
              </a:rPr>
              <a:t>Any questions?</a:t>
            </a:r>
          </a:p>
        </p:txBody>
      </p:sp>
    </p:spTree>
    <p:extLst>
      <p:ext uri="{BB962C8B-B14F-4D97-AF65-F5344CB8AC3E}">
        <p14:creationId xmlns:p14="http://schemas.microsoft.com/office/powerpoint/2010/main" val="531179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6" name="Imagen 5">
            <a:extLst>
              <a:ext uri="{FF2B5EF4-FFF2-40B4-BE49-F238E27FC236}">
                <a16:creationId xmlns:a16="http://schemas.microsoft.com/office/drawing/2014/main" id="{D646E6BE-42DD-E3A2-A115-F744037FB589}"/>
              </a:ext>
            </a:extLst>
          </p:cNvPr>
          <p:cNvPicPr>
            <a:picLocks noChangeAspect="1"/>
          </p:cNvPicPr>
          <p:nvPr/>
        </p:nvPicPr>
        <p:blipFill rotWithShape="1">
          <a:blip r:embed="rId2" cstate="screen">
            <a:alphaModFix amt="25000"/>
            <a:duotone>
              <a:schemeClr val="bg2">
                <a:shade val="45000"/>
                <a:satMod val="135000"/>
              </a:schemeClr>
              <a:prstClr val="white"/>
            </a:duotone>
            <a:extLst>
              <a:ext uri="{28A0092B-C50C-407E-A947-70E740481C1C}">
                <a14:useLocalDpi xmlns:a14="http://schemas.microsoft.com/office/drawing/2010/main"/>
              </a:ext>
            </a:extLst>
          </a:blip>
          <a:srcRect l="9970" t="5923" r="22965" b="21964"/>
          <a:stretch/>
        </p:blipFill>
        <p:spPr>
          <a:xfrm>
            <a:off x="0" y="-76207"/>
            <a:ext cx="12192000" cy="6950267"/>
          </a:xfrm>
          <a:prstGeom prst="rect">
            <a:avLst/>
          </a:prstGeom>
          <a:solidFill>
            <a:srgbClr val="002060"/>
          </a:solidFill>
        </p:spPr>
      </p:pic>
      <p:sp>
        <p:nvSpPr>
          <p:cNvPr id="20" name="Rectangle 19">
            <a:extLst>
              <a:ext uri="{FF2B5EF4-FFF2-40B4-BE49-F238E27FC236}">
                <a16:creationId xmlns:a16="http://schemas.microsoft.com/office/drawing/2014/main" id="{16E566E4-AE7F-82D8-5C49-4A61C966D548}"/>
              </a:ext>
            </a:extLst>
          </p:cNvPr>
          <p:cNvSpPr/>
          <p:nvPr/>
        </p:nvSpPr>
        <p:spPr>
          <a:xfrm>
            <a:off x="79915" y="46048"/>
            <a:ext cx="677577" cy="67428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17">
            <a:extLst>
              <a:ext uri="{FF2B5EF4-FFF2-40B4-BE49-F238E27FC236}">
                <a16:creationId xmlns:a16="http://schemas.microsoft.com/office/drawing/2014/main" id="{D5AA358D-6748-DE35-CC43-F7CB223A13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70343" y="5732891"/>
            <a:ext cx="1378091" cy="539350"/>
          </a:xfrm>
          <a:prstGeom prst="rect">
            <a:avLst/>
          </a:prstGeom>
        </p:spPr>
      </p:pic>
      <p:sp>
        <p:nvSpPr>
          <p:cNvPr id="75" name="Title 1">
            <a:extLst>
              <a:ext uri="{FF2B5EF4-FFF2-40B4-BE49-F238E27FC236}">
                <a16:creationId xmlns:a16="http://schemas.microsoft.com/office/drawing/2014/main" id="{7C0533F0-AB4F-A4E3-17E7-D3BD53F9D4F5}"/>
              </a:ext>
            </a:extLst>
          </p:cNvPr>
          <p:cNvSpPr>
            <a:spLocks noGrp="1"/>
          </p:cNvSpPr>
          <p:nvPr>
            <p:ph type="title"/>
          </p:nvPr>
        </p:nvSpPr>
        <p:spPr>
          <a:xfrm rot="16200000">
            <a:off x="-1938865" y="2154064"/>
            <a:ext cx="4965774" cy="795790"/>
          </a:xfrm>
        </p:spPr>
        <p:txBody>
          <a:bodyPr>
            <a:normAutofit fontScale="90000"/>
          </a:bodyPr>
          <a:lstStyle/>
          <a:p>
            <a:pPr algn="r"/>
            <a:r>
              <a:rPr lang="en-GB" sz="2400" b="1" dirty="0">
                <a:solidFill>
                  <a:srgbClr val="242650"/>
                </a:solidFill>
                <a:latin typeface="Arial Nova" panose="020B0504020202020204" pitchFamily="34" charset="0"/>
              </a:rPr>
              <a:t>A trusted partner in West Greenland</a:t>
            </a:r>
          </a:p>
        </p:txBody>
      </p:sp>
      <p:pic>
        <p:nvPicPr>
          <p:cNvPr id="4" name="Picture 3">
            <a:extLst>
              <a:ext uri="{FF2B5EF4-FFF2-40B4-BE49-F238E27FC236}">
                <a16:creationId xmlns:a16="http://schemas.microsoft.com/office/drawing/2014/main" id="{5C482839-19D7-C9F8-BE16-2C432CE21E8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1918" y="3114129"/>
            <a:ext cx="5942945" cy="3572862"/>
          </a:xfrm>
          <a:prstGeom prst="rect">
            <a:avLst/>
          </a:prstGeom>
        </p:spPr>
      </p:pic>
      <p:sp>
        <p:nvSpPr>
          <p:cNvPr id="5" name="Text Placeholder 2">
            <a:extLst>
              <a:ext uri="{FF2B5EF4-FFF2-40B4-BE49-F238E27FC236}">
                <a16:creationId xmlns:a16="http://schemas.microsoft.com/office/drawing/2014/main" id="{573E58EE-62D1-C41B-5BFB-3425962C8963}"/>
              </a:ext>
            </a:extLst>
          </p:cNvPr>
          <p:cNvSpPr txBox="1">
            <a:spLocks/>
          </p:cNvSpPr>
          <p:nvPr/>
        </p:nvSpPr>
        <p:spPr>
          <a:xfrm>
            <a:off x="3260985" y="3138787"/>
            <a:ext cx="2886718" cy="2711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200" dirty="0">
                <a:latin typeface="Arial Nova" panose="020B0504020202020204" pitchFamily="34" charset="0"/>
              </a:rPr>
              <a:t>Bluejay’s Greenland office and accommodation building in Ilulissat</a:t>
            </a:r>
          </a:p>
        </p:txBody>
      </p:sp>
      <p:sp>
        <p:nvSpPr>
          <p:cNvPr id="6" name="Text Placeholder 2">
            <a:extLst>
              <a:ext uri="{FF2B5EF4-FFF2-40B4-BE49-F238E27FC236}">
                <a16:creationId xmlns:a16="http://schemas.microsoft.com/office/drawing/2014/main" id="{778B883F-FAAC-255C-CB4B-6DF1EBEBA42A}"/>
              </a:ext>
            </a:extLst>
          </p:cNvPr>
          <p:cNvSpPr txBox="1">
            <a:spLocks/>
          </p:cNvSpPr>
          <p:nvPr/>
        </p:nvSpPr>
        <p:spPr>
          <a:xfrm>
            <a:off x="959199" y="234015"/>
            <a:ext cx="5840249" cy="2677656"/>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Wingdings" panose="05000000000000000000" pitchFamily="2" charset="2"/>
              <a:buChar char="§"/>
            </a:pPr>
            <a:r>
              <a:rPr lang="en-GB" sz="1600" kern="0" dirty="0">
                <a:solidFill>
                  <a:schemeClr val="bg1"/>
                </a:solidFill>
                <a:latin typeface="Arial Nova" panose="020B0504020202020204" pitchFamily="34" charset="0"/>
              </a:rPr>
              <a:t>Bluejay has a logistical hub based in Ilulissat (the capital of North Greenland) which includes an </a:t>
            </a:r>
            <a:r>
              <a:rPr lang="en-GB" sz="1600" b="1" kern="0" dirty="0">
                <a:solidFill>
                  <a:schemeClr val="bg1"/>
                </a:solidFill>
                <a:latin typeface="Arial Nova" panose="020B0504020202020204" pitchFamily="34" charset="0"/>
              </a:rPr>
              <a:t>exploration office, accommodation and warehousing facilities.</a:t>
            </a:r>
          </a:p>
          <a:p>
            <a:pPr marL="285750" indent="-285750">
              <a:buFont typeface="Wingdings" panose="05000000000000000000" pitchFamily="2" charset="2"/>
              <a:buChar char="§"/>
            </a:pPr>
            <a:endParaRPr lang="en-GB" sz="700" kern="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600" kern="0" dirty="0">
                <a:solidFill>
                  <a:schemeClr val="bg1"/>
                </a:solidFill>
                <a:latin typeface="Arial Nova" panose="020B0504020202020204" pitchFamily="34" charset="0"/>
              </a:rPr>
              <a:t>Bluejay has been operating in the region for many years and has excellent relations with a wide range of suppliers and contractors. </a:t>
            </a:r>
            <a:r>
              <a:rPr lang="en-GB" sz="1600" b="1" kern="0" dirty="0">
                <a:solidFill>
                  <a:schemeClr val="bg1"/>
                </a:solidFill>
                <a:latin typeface="Arial Nova" panose="020B0504020202020204" pitchFamily="34" charset="0"/>
              </a:rPr>
              <a:t>A well-known and trusted customer/partner/ employer in the region.</a:t>
            </a:r>
          </a:p>
          <a:p>
            <a:pPr marL="285750" indent="-285750">
              <a:buFont typeface="Wingdings" panose="05000000000000000000" pitchFamily="2" charset="2"/>
              <a:buChar char="§"/>
            </a:pPr>
            <a:endParaRPr lang="en-GB" sz="700" b="1" kern="0" dirty="0">
              <a:solidFill>
                <a:schemeClr val="bg1"/>
              </a:solidFill>
              <a:latin typeface="Arial Nova" panose="020B0504020202020204" pitchFamily="34" charset="0"/>
            </a:endParaRPr>
          </a:p>
          <a:p>
            <a:pPr marL="285750" indent="-285750">
              <a:buFont typeface="Wingdings" panose="05000000000000000000" pitchFamily="2" charset="2"/>
              <a:buChar char="§"/>
            </a:pPr>
            <a:r>
              <a:rPr lang="en-GB" sz="1600" b="1" kern="0" dirty="0">
                <a:solidFill>
                  <a:schemeClr val="bg1"/>
                </a:solidFill>
                <a:latin typeface="Arial Nova" panose="020B0504020202020204" pitchFamily="34" charset="0"/>
              </a:rPr>
              <a:t>International airport under construction in Ilulissat</a:t>
            </a:r>
            <a:r>
              <a:rPr lang="en-GB" sz="1600" kern="0" dirty="0">
                <a:solidFill>
                  <a:schemeClr val="bg1"/>
                </a:solidFill>
                <a:latin typeface="Arial Nova" panose="020B0504020202020204" pitchFamily="34" charset="0"/>
              </a:rPr>
              <a:t>, that will provide direct flights to Europe.</a:t>
            </a:r>
          </a:p>
          <a:p>
            <a:pPr marL="285750" indent="-285750">
              <a:buFont typeface="Wingdings" panose="05000000000000000000" pitchFamily="2" charset="2"/>
              <a:buChar char="§"/>
            </a:pPr>
            <a:endParaRPr lang="en-GB" sz="1600" b="1" kern="0" dirty="0">
              <a:solidFill>
                <a:schemeClr val="bg1"/>
              </a:solidFill>
              <a:latin typeface="Arial Nova" panose="020B0504020202020204" pitchFamily="34" charset="0"/>
            </a:endParaRPr>
          </a:p>
        </p:txBody>
      </p:sp>
      <p:sp>
        <p:nvSpPr>
          <p:cNvPr id="7" name="Tekstfelt 71">
            <a:extLst>
              <a:ext uri="{FF2B5EF4-FFF2-40B4-BE49-F238E27FC236}">
                <a16:creationId xmlns:a16="http://schemas.microsoft.com/office/drawing/2014/main" id="{0EF8CEF3-D32E-D306-2E39-8C554239BB5C}"/>
              </a:ext>
            </a:extLst>
          </p:cNvPr>
          <p:cNvSpPr txBox="1"/>
          <p:nvPr/>
        </p:nvSpPr>
        <p:spPr>
          <a:xfrm>
            <a:off x="5817720" y="5386973"/>
            <a:ext cx="878502" cy="400110"/>
          </a:xfrm>
          <a:prstGeom prst="rect">
            <a:avLst/>
          </a:prstGeom>
          <a:noFill/>
        </p:spPr>
        <p:txBody>
          <a:bodyPr wrap="square" rtlCol="0">
            <a:spAutoFit/>
          </a:bodyPr>
          <a:lstStyle>
            <a:defPPr>
              <a:defRPr lang="en-US"/>
            </a:defPPr>
            <a:lvl1pPr marL="0" algn="l" defTabSz="521437" rtl="0" eaLnBrk="1" latinLnBrk="0" hangingPunct="1">
              <a:defRPr sz="2053" kern="1200">
                <a:solidFill>
                  <a:schemeClr val="tx1"/>
                </a:solidFill>
                <a:latin typeface="+mn-lt"/>
                <a:ea typeface="+mn-ea"/>
                <a:cs typeface="+mn-cs"/>
              </a:defRPr>
            </a:lvl1pPr>
            <a:lvl2pPr marL="521437" algn="l" defTabSz="521437" rtl="0" eaLnBrk="1" latinLnBrk="0" hangingPunct="1">
              <a:defRPr sz="2053" kern="1200">
                <a:solidFill>
                  <a:schemeClr val="tx1"/>
                </a:solidFill>
                <a:latin typeface="+mn-lt"/>
                <a:ea typeface="+mn-ea"/>
                <a:cs typeface="+mn-cs"/>
              </a:defRPr>
            </a:lvl2pPr>
            <a:lvl3pPr marL="1042873" algn="l" defTabSz="521437" rtl="0" eaLnBrk="1" latinLnBrk="0" hangingPunct="1">
              <a:defRPr sz="2053" kern="1200">
                <a:solidFill>
                  <a:schemeClr val="tx1"/>
                </a:solidFill>
                <a:latin typeface="+mn-lt"/>
                <a:ea typeface="+mn-ea"/>
                <a:cs typeface="+mn-cs"/>
              </a:defRPr>
            </a:lvl3pPr>
            <a:lvl4pPr marL="1564310" algn="l" defTabSz="521437" rtl="0" eaLnBrk="1" latinLnBrk="0" hangingPunct="1">
              <a:defRPr sz="2053" kern="1200">
                <a:solidFill>
                  <a:schemeClr val="tx1"/>
                </a:solidFill>
                <a:latin typeface="+mn-lt"/>
                <a:ea typeface="+mn-ea"/>
                <a:cs typeface="+mn-cs"/>
              </a:defRPr>
            </a:lvl4pPr>
            <a:lvl5pPr marL="2085746" algn="l" defTabSz="521437" rtl="0" eaLnBrk="1" latinLnBrk="0" hangingPunct="1">
              <a:defRPr sz="2053" kern="1200">
                <a:solidFill>
                  <a:schemeClr val="tx1"/>
                </a:solidFill>
                <a:latin typeface="+mn-lt"/>
                <a:ea typeface="+mn-ea"/>
                <a:cs typeface="+mn-cs"/>
              </a:defRPr>
            </a:lvl5pPr>
            <a:lvl6pPr marL="2607183" algn="l" defTabSz="521437" rtl="0" eaLnBrk="1" latinLnBrk="0" hangingPunct="1">
              <a:defRPr sz="2053" kern="1200">
                <a:solidFill>
                  <a:schemeClr val="tx1"/>
                </a:solidFill>
                <a:latin typeface="+mn-lt"/>
                <a:ea typeface="+mn-ea"/>
                <a:cs typeface="+mn-cs"/>
              </a:defRPr>
            </a:lvl6pPr>
            <a:lvl7pPr marL="3128620" algn="l" defTabSz="521437" rtl="0" eaLnBrk="1" latinLnBrk="0" hangingPunct="1">
              <a:defRPr sz="2053" kern="1200">
                <a:solidFill>
                  <a:schemeClr val="tx1"/>
                </a:solidFill>
                <a:latin typeface="+mn-lt"/>
                <a:ea typeface="+mn-ea"/>
                <a:cs typeface="+mn-cs"/>
              </a:defRPr>
            </a:lvl7pPr>
            <a:lvl8pPr marL="3650056" algn="l" defTabSz="521437" rtl="0" eaLnBrk="1" latinLnBrk="0" hangingPunct="1">
              <a:defRPr sz="2053" kern="1200">
                <a:solidFill>
                  <a:schemeClr val="tx1"/>
                </a:solidFill>
                <a:latin typeface="+mn-lt"/>
                <a:ea typeface="+mn-ea"/>
                <a:cs typeface="+mn-cs"/>
              </a:defRPr>
            </a:lvl8pPr>
            <a:lvl9pPr marL="4171493" algn="l" defTabSz="521437" rtl="0" eaLnBrk="1" latinLnBrk="0" hangingPunct="1">
              <a:defRPr sz="2053" kern="1200">
                <a:solidFill>
                  <a:schemeClr val="tx1"/>
                </a:solidFill>
                <a:latin typeface="+mn-lt"/>
                <a:ea typeface="+mn-ea"/>
                <a:cs typeface="+mn-cs"/>
              </a:defRPr>
            </a:lvl9pPr>
          </a:lstStyle>
          <a:p>
            <a:pPr algn="ctr"/>
            <a:r>
              <a:rPr lang="en-GB" sz="1000" dirty="0" err="1">
                <a:solidFill>
                  <a:schemeClr val="bg1"/>
                </a:solidFill>
              </a:rPr>
              <a:t>Ilulussat</a:t>
            </a:r>
            <a:br>
              <a:rPr lang="en-GB" sz="1000" dirty="0">
                <a:solidFill>
                  <a:schemeClr val="bg1"/>
                </a:solidFill>
              </a:rPr>
            </a:br>
            <a:r>
              <a:rPr lang="en-GB" sz="1000" dirty="0">
                <a:solidFill>
                  <a:schemeClr val="bg1"/>
                </a:solidFill>
              </a:rPr>
              <a:t>Harbour</a:t>
            </a:r>
          </a:p>
        </p:txBody>
      </p:sp>
      <p:pic>
        <p:nvPicPr>
          <p:cNvPr id="8" name="Picture 7" descr="A map of the island&#10;&#10;Description automatically generated">
            <a:extLst>
              <a:ext uri="{FF2B5EF4-FFF2-40B4-BE49-F238E27FC236}">
                <a16:creationId xmlns:a16="http://schemas.microsoft.com/office/drawing/2014/main" id="{4F8075DF-96DF-74CC-C955-9D088FB124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7396" b="-3111"/>
          <a:stretch/>
        </p:blipFill>
        <p:spPr bwMode="auto">
          <a:xfrm>
            <a:off x="7179053" y="-510650"/>
            <a:ext cx="4829099" cy="7540402"/>
          </a:xfrm>
          <a:prstGeom prst="rect">
            <a:avLst/>
          </a:prstGeom>
          <a:noFill/>
          <a:ln>
            <a:noFill/>
          </a:ln>
        </p:spPr>
      </p:pic>
    </p:spTree>
    <p:extLst>
      <p:ext uri="{BB962C8B-B14F-4D97-AF65-F5344CB8AC3E}">
        <p14:creationId xmlns:p14="http://schemas.microsoft.com/office/powerpoint/2010/main" val="2243291849"/>
      </p:ext>
    </p:extLst>
  </p:cSld>
  <p:clrMapOvr>
    <a:masterClrMapping/>
  </p:clrMapOvr>
</p:sld>
</file>

<file path=ppt/theme/theme1.xml><?xml version="1.0" encoding="utf-8"?>
<a:theme xmlns:a="http://schemas.openxmlformats.org/drawingml/2006/main" name="Fac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31327</TotalTime>
  <Words>9035</Words>
  <Application>Microsoft Office PowerPoint</Application>
  <PresentationFormat>Widescreen</PresentationFormat>
  <Paragraphs>650</Paragraphs>
  <Slides>85</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85</vt:i4>
      </vt:variant>
    </vt:vector>
  </HeadingPairs>
  <TitlesOfParts>
    <vt:vector size="93" baseType="lpstr">
      <vt:lpstr>Arial</vt:lpstr>
      <vt:lpstr>Arial Nova</vt:lpstr>
      <vt:lpstr>Avenir Next LT Pro</vt:lpstr>
      <vt:lpstr>Calibri</vt:lpstr>
      <vt:lpstr>Trebuchet MS</vt:lpstr>
      <vt:lpstr>Wingdings</vt:lpstr>
      <vt:lpstr>Wingdings 3</vt:lpstr>
      <vt:lpstr>Facet</vt:lpstr>
      <vt:lpstr>PowerPoint Presentation</vt:lpstr>
      <vt:lpstr>Cautionary Statements</vt:lpstr>
      <vt:lpstr>Why Zinc (from a junior's perspective)?</vt:lpstr>
      <vt:lpstr>Increasing recognition of zinc as a critical metal</vt:lpstr>
      <vt:lpstr>PowerPoint Presentation</vt:lpstr>
      <vt:lpstr>PowerPoint Presentation</vt:lpstr>
      <vt:lpstr>Bluejay’s Greenlandic Portfolio</vt:lpstr>
      <vt:lpstr>PowerPoint Presentation</vt:lpstr>
      <vt:lpstr>A trusted partner in West Greenland</vt:lpstr>
      <vt:lpstr>PowerPoint Presentation</vt:lpstr>
      <vt:lpstr>PowerPoint Presentation</vt:lpstr>
      <vt:lpstr>PowerPoint Presentation</vt:lpstr>
      <vt:lpstr>The Palaeoproterozoic Karrat Group, an important Zn-Pb basin. The Karrat Group correlates with the Foxe Belt in NE Canada (Penrhyn and Piling Groups).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Proven Zn-Pb-Ag Mining District</vt:lpstr>
      <vt:lpstr>A Proven Zn-Pb-Ag Mining District</vt:lpstr>
      <vt:lpstr>PowerPoint Presentation</vt:lpstr>
      <vt:lpstr>Black Angel Mine: Mineralisation</vt:lpstr>
      <vt:lpstr>PowerPoint Presentation</vt:lpstr>
      <vt:lpstr>Black Angel: main host rock</vt:lpstr>
      <vt:lpstr>Black Angel: regional metamorphism</vt:lpstr>
      <vt:lpstr>PowerPoint Presentation</vt:lpstr>
      <vt:lpstr>Massive sulphides: deformation and metamorphism</vt:lpstr>
      <vt:lpstr>PowerPoint Presentation</vt:lpstr>
      <vt:lpstr>PowerPoint Presentation</vt:lpstr>
      <vt:lpstr>PowerPoint Presentation</vt:lpstr>
      <vt:lpstr>PowerPoint Presentation</vt:lpstr>
      <vt:lpstr>PowerPoint Presentation</vt:lpstr>
      <vt:lpstr>PowerPoint Presentation</vt:lpstr>
      <vt:lpstr>Importance for mineral exploration – why should we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Located In A Proven Zn-Pb-Ag Mining District</vt:lpstr>
      <vt:lpstr>The Kangerluarsuk Zn-Pb-Ag Project</vt:lpstr>
      <vt:lpstr>PowerPoint Presentation</vt:lpstr>
      <vt:lpstr>Wide spread sulphidic chert horizons in the Karrat Group, as mapped by Comino</vt:lpstr>
      <vt:lpstr>Wide spread sulphidic chert horizons in the Karrat Group, as mapped by Comino</vt:lpstr>
      <vt:lpstr>Bluejay’s licence (MEL 2011/31) contains the strongest cluster of stream sediment zinc anomalies in the whole of Greenland!</vt:lpstr>
      <vt:lpstr>Multiple-metal and pathfinder anomalies in stream sediments and heavy mineral concentrates indicates the presence of polymetallic mineralisation at Kangerluarsuk</vt:lpstr>
      <vt:lpstr>Kangerluarsuk (looking northwest)</vt:lpstr>
      <vt:lpstr>Kangerluarsuk (looking west)</vt:lpstr>
      <vt:lpstr>  Outcropping, high-grade Zn-Pb-Ag mineralisation at the basin margins</vt:lpstr>
      <vt:lpstr>PowerPoint Presentation</vt:lpstr>
      <vt:lpstr>PowerPoint Presentation</vt:lpstr>
      <vt:lpstr>PowerPoint Presentation</vt:lpstr>
      <vt:lpstr>PowerPoint Presentation</vt:lpstr>
      <vt:lpstr>PowerPoint Presentation</vt:lpstr>
      <vt:lpstr>The Qaarsukassak Formation in detail</vt:lpstr>
      <vt:lpstr>The Qaarsukassak Formation in detail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Soil Gas Hydrocarbons (SGH) Analysis</vt:lpstr>
      <vt:lpstr>EU-funded UpDeep Project</vt:lpstr>
      <vt:lpstr>EU-funded UpDeep Project</vt:lpstr>
      <vt:lpstr>New regional mapping facilitating exploration</vt:lpstr>
      <vt:lpstr>Coverage of airborne geophysical surveys</vt:lpstr>
      <vt:lpstr>2022 FALCON® Airborne Gravity Gradiometer (‘AGG’) Survey</vt:lpstr>
      <vt:lpstr>2022 FALCON® Airborne Gravity Gradiometer (‘AGG’) Survey</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Hughes</dc:creator>
  <cp:lastModifiedBy>Colin Andrew</cp:lastModifiedBy>
  <cp:revision>297</cp:revision>
  <dcterms:created xsi:type="dcterms:W3CDTF">2023-02-16T16:30:53Z</dcterms:created>
  <dcterms:modified xsi:type="dcterms:W3CDTF">2023-09-28T10:21:26Z</dcterms:modified>
</cp:coreProperties>
</file>