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3" r:id="rId1"/>
  </p:sldMasterIdLst>
  <p:notesMasterIdLst>
    <p:notesMasterId r:id="rId25"/>
  </p:notesMasterIdLst>
  <p:handoutMasterIdLst>
    <p:handoutMasterId r:id="rId26"/>
  </p:handoutMasterIdLst>
  <p:sldIdLst>
    <p:sldId id="256" r:id="rId2"/>
    <p:sldId id="282" r:id="rId3"/>
    <p:sldId id="259" r:id="rId4"/>
    <p:sldId id="260" r:id="rId5"/>
    <p:sldId id="258" r:id="rId6"/>
    <p:sldId id="261" r:id="rId7"/>
    <p:sldId id="277" r:id="rId8"/>
    <p:sldId id="278" r:id="rId9"/>
    <p:sldId id="279" r:id="rId10"/>
    <p:sldId id="275" r:id="rId11"/>
    <p:sldId id="266" r:id="rId12"/>
    <p:sldId id="276" r:id="rId13"/>
    <p:sldId id="264" r:id="rId14"/>
    <p:sldId id="265" r:id="rId15"/>
    <p:sldId id="262" r:id="rId16"/>
    <p:sldId id="263" r:id="rId17"/>
    <p:sldId id="257" r:id="rId18"/>
    <p:sldId id="267" r:id="rId19"/>
    <p:sldId id="268" r:id="rId20"/>
    <p:sldId id="269" r:id="rId21"/>
    <p:sldId id="270" r:id="rId22"/>
    <p:sldId id="281" r:id="rId23"/>
    <p:sldId id="27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844" autoAdjust="0"/>
  </p:normalViewPr>
  <p:slideViewPr>
    <p:cSldViewPr snapToGrid="0">
      <p:cViewPr varScale="1">
        <p:scale>
          <a:sx n="102" d="100"/>
          <a:sy n="102" d="100"/>
        </p:scale>
        <p:origin x="18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D97414-F298-4818-ADEC-BD26E67D9CDE}" type="datetimeFigureOut">
              <a:rPr lang="en-US" smtClean="0"/>
              <a:t>9/8/2023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361771-3F9E-4014-83C6-67A6A941EE45}" type="slidenum">
              <a:rPr lang="en-US" smtClean="0"/>
              <a:t>‹#›</a:t>
            </a:fld>
            <a:endParaRPr lang="en-US"/>
          </a:p>
        </p:txBody>
      </p:sp>
    </p:spTree>
    <p:extLst>
      <p:ext uri="{BB962C8B-B14F-4D97-AF65-F5344CB8AC3E}">
        <p14:creationId xmlns:p14="http://schemas.microsoft.com/office/powerpoint/2010/main" val="33844305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8BF38-7D94-4788-A4FC-3C7159E38D1A}" type="datetimeFigureOut">
              <a:rPr lang="en-US" smtClean="0"/>
              <a:t>9/8/2023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FEB495-D6EF-4743-84F5-DB4C41B78F0F}" type="slidenum">
              <a:rPr lang="en-US" smtClean="0"/>
              <a:t>‹#›</a:t>
            </a:fld>
            <a:endParaRPr lang="en-US"/>
          </a:p>
        </p:txBody>
      </p:sp>
    </p:spTree>
    <p:extLst>
      <p:ext uri="{BB962C8B-B14F-4D97-AF65-F5344CB8AC3E}">
        <p14:creationId xmlns:p14="http://schemas.microsoft.com/office/powerpoint/2010/main" val="34288168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a:t>
            </a:r>
          </a:p>
        </p:txBody>
      </p:sp>
      <p:sp>
        <p:nvSpPr>
          <p:cNvPr id="4" name="Slide Number Placeholder 3"/>
          <p:cNvSpPr>
            <a:spLocks noGrp="1"/>
          </p:cNvSpPr>
          <p:nvPr>
            <p:ph type="sldNum" sz="quarter" idx="5"/>
          </p:nvPr>
        </p:nvSpPr>
        <p:spPr/>
        <p:txBody>
          <a:bodyPr/>
          <a:lstStyle/>
          <a:p>
            <a:fld id="{88FEB495-D6EF-4743-84F5-DB4C41B78F0F}" type="slidenum">
              <a:rPr lang="en-US" smtClean="0"/>
              <a:t>2</a:t>
            </a:fld>
            <a:endParaRPr lang="en-US"/>
          </a:p>
        </p:txBody>
      </p:sp>
    </p:spTree>
    <p:extLst>
      <p:ext uri="{BB962C8B-B14F-4D97-AF65-F5344CB8AC3E}">
        <p14:creationId xmlns:p14="http://schemas.microsoft.com/office/powerpoint/2010/main" val="2533543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Cross-polarized light photomicrograph of the alkali feldspar-</a:t>
            </a:r>
            <a:r>
              <a:rPr lang="en-US" sz="1200" kern="1200" dirty="0" err="1">
                <a:solidFill>
                  <a:schemeClr val="tx1"/>
                </a:solidFill>
                <a:effectLst/>
                <a:latin typeface="+mn-lt"/>
                <a:ea typeface="+mn-ea"/>
                <a:cs typeface="+mn-cs"/>
              </a:rPr>
              <a:t>phyric</a:t>
            </a:r>
            <a:r>
              <a:rPr lang="en-US" sz="1200" kern="1200" dirty="0">
                <a:solidFill>
                  <a:schemeClr val="tx1"/>
                </a:solidFill>
                <a:effectLst/>
                <a:latin typeface="+mn-lt"/>
                <a:ea typeface="+mn-ea"/>
                <a:cs typeface="+mn-cs"/>
              </a:rPr>
              <a:t> rhyodacite volcanic flow unit showing alkali feldspar partly altered to sericite with cryptocrystalline to microcrystalline matrix. </a:t>
            </a:r>
            <a:r>
              <a:rPr lang="en-US" sz="1200" kern="1200" dirty="0" err="1">
                <a:solidFill>
                  <a:schemeClr val="tx1"/>
                </a:solidFill>
                <a:effectLst/>
                <a:latin typeface="+mn-lt"/>
                <a:ea typeface="+mn-ea"/>
                <a:cs typeface="+mn-cs"/>
              </a:rPr>
              <a:t>Fsp</a:t>
            </a:r>
            <a:r>
              <a:rPr lang="en-US" sz="1200" kern="1200" dirty="0">
                <a:solidFill>
                  <a:schemeClr val="tx1"/>
                </a:solidFill>
                <a:effectLst/>
                <a:latin typeface="+mn-lt"/>
                <a:ea typeface="+mn-ea"/>
                <a:cs typeface="+mn-cs"/>
              </a:rPr>
              <a:t>: Feldspar; </a:t>
            </a:r>
            <a:r>
              <a:rPr lang="en-US" sz="1200" kern="1200" dirty="0" err="1">
                <a:solidFill>
                  <a:schemeClr val="tx1"/>
                </a:solidFill>
                <a:effectLst/>
                <a:latin typeface="+mn-lt"/>
                <a:ea typeface="+mn-ea"/>
                <a:cs typeface="+mn-cs"/>
              </a:rPr>
              <a:t>Ser</a:t>
            </a:r>
            <a:r>
              <a:rPr lang="en-US" sz="1200" kern="1200" dirty="0">
                <a:solidFill>
                  <a:schemeClr val="tx1"/>
                </a:solidFill>
                <a:effectLst/>
                <a:latin typeface="+mn-lt"/>
                <a:ea typeface="+mn-ea"/>
                <a:cs typeface="+mn-cs"/>
              </a:rPr>
              <a:t>: Sericite.</a:t>
            </a:r>
          </a:p>
          <a:p>
            <a:r>
              <a:rPr lang="en-US" sz="1200" kern="1200" dirty="0">
                <a:solidFill>
                  <a:schemeClr val="tx1"/>
                </a:solidFill>
                <a:effectLst/>
                <a:latin typeface="+mn-lt"/>
                <a:ea typeface="+mn-ea"/>
                <a:cs typeface="+mn-cs"/>
              </a:rPr>
              <a:t>Cross-polarized light photomicrograph of first generation dolomitization,</a:t>
            </a:r>
            <a:r>
              <a:rPr lang="en-US" sz="1200" kern="1200" baseline="0" dirty="0">
                <a:solidFill>
                  <a:schemeClr val="tx1"/>
                </a:solidFill>
                <a:effectLst/>
                <a:latin typeface="+mn-lt"/>
                <a:ea typeface="+mn-ea"/>
                <a:cs typeface="+mn-cs"/>
              </a:rPr>
              <a:t> sericite alteration and minute euhedral barite in the southern part of the EH-S deposit.</a:t>
            </a:r>
          </a:p>
          <a:p>
            <a:r>
              <a:rPr lang="en-US" sz="1200" kern="1200" dirty="0">
                <a:solidFill>
                  <a:schemeClr val="tx1"/>
                </a:solidFill>
                <a:effectLst/>
                <a:latin typeface="+mn-lt"/>
                <a:ea typeface="+mn-ea"/>
                <a:cs typeface="+mn-cs"/>
              </a:rPr>
              <a:t>Cross-polarized light photomicrograph of sericite with coarse crystalline barite, second generation weathered galena in the northern part of the EH-S deposit</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12</a:t>
            </a:fld>
            <a:endParaRPr lang="en-US"/>
          </a:p>
        </p:txBody>
      </p:sp>
    </p:spTree>
    <p:extLst>
      <p:ext uri="{BB962C8B-B14F-4D97-AF65-F5344CB8AC3E}">
        <p14:creationId xmlns:p14="http://schemas.microsoft.com/office/powerpoint/2010/main" val="3618448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Photograph of the Haft-Savaran (H-S) region looking southeast. The H-S region is a syncline that plunges to the southeast. Jurassic strata occur in the southwest and northeast limbs of the H-S, and intercalated limestone, shale and marl are in the center of the syncline. Volcanic rocks with sulfide mineralization occur in the southern part of the EH-S deposit, near the reverse fault; barite occurs in the northern part of the deposit. </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13</a:t>
            </a:fld>
            <a:endParaRPr lang="en-US"/>
          </a:p>
        </p:txBody>
      </p:sp>
    </p:spTree>
    <p:extLst>
      <p:ext uri="{BB962C8B-B14F-4D97-AF65-F5344CB8AC3E}">
        <p14:creationId xmlns:p14="http://schemas.microsoft.com/office/powerpoint/2010/main" val="4021159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Photograph of the southern part of the EH-S deposit and location of inferred reverse fault looking to the northwest</a:t>
            </a:r>
            <a:r>
              <a:rPr lang="en-US" sz="1200" kern="1200" baseline="0" dirty="0">
                <a:solidFill>
                  <a:schemeClr val="tx1"/>
                </a:solidFill>
                <a:effectLst/>
                <a:latin typeface="+mn-lt"/>
                <a:ea typeface="+mn-ea"/>
                <a:cs typeface="+mn-cs"/>
              </a:rPr>
              <a:t> (right photo)</a:t>
            </a:r>
            <a:r>
              <a:rPr lang="en-US" sz="1200" kern="1200" dirty="0">
                <a:solidFill>
                  <a:schemeClr val="tx1"/>
                </a:solidFill>
                <a:effectLst/>
                <a:latin typeface="+mn-lt"/>
                <a:ea typeface="+mn-ea"/>
                <a:cs typeface="+mn-cs"/>
              </a:rPr>
              <a:t>. Kl: Massive limestone; K1d: Intense altered uppermost part of Kl; Ks = Intercalated shale, marl and limestone. Width of field of view is 500 m. Close-up photograph of rhyodacite unit with quartz veins-veinlets in the southern part of the EH-S deposit (left photo).</a:t>
            </a:r>
          </a:p>
          <a:p>
            <a:r>
              <a:rPr lang="en-US" sz="1200" kern="1200" dirty="0">
                <a:solidFill>
                  <a:schemeClr val="tx1"/>
                </a:solidFill>
                <a:effectLst/>
                <a:latin typeface="+mn-lt"/>
                <a:ea typeface="+mn-ea"/>
                <a:cs typeface="+mn-cs"/>
              </a:rPr>
              <a:t>Hand sample of dolomitized limestone and dolomite-galena vein. Yellow dashed line shows the limits of the sulfide-bearing dolomitic vein. Red dashed line demarcates </a:t>
            </a:r>
            <a:r>
              <a:rPr lang="en-US" sz="1200" i="1" kern="1200" dirty="0">
                <a:solidFill>
                  <a:schemeClr val="tx1"/>
                </a:solidFill>
                <a:effectLst/>
                <a:latin typeface="+mn-lt"/>
                <a:ea typeface="+mn-ea"/>
                <a:cs typeface="+mn-cs"/>
              </a:rPr>
              <a:t>Orbitolina</a:t>
            </a:r>
            <a:r>
              <a:rPr lang="en-US" sz="1200" kern="1200" dirty="0">
                <a:solidFill>
                  <a:schemeClr val="tx1"/>
                </a:solidFill>
                <a:effectLst/>
                <a:latin typeface="+mn-lt"/>
                <a:ea typeface="+mn-ea"/>
                <a:cs typeface="+mn-cs"/>
              </a:rPr>
              <a:t> fossil. </a:t>
            </a:r>
          </a:p>
          <a:p>
            <a:r>
              <a:rPr lang="en-US" sz="1200" kern="1200" dirty="0">
                <a:solidFill>
                  <a:schemeClr val="tx1"/>
                </a:solidFill>
                <a:effectLst/>
                <a:latin typeface="+mn-lt"/>
                <a:ea typeface="+mn-ea"/>
                <a:cs typeface="+mn-cs"/>
              </a:rPr>
              <a:t> Reflected light photomicrograph of chalcopyrite, pyrite, sphalerite, tetrahedrite bornite, chalcopyrite disease and remain of framboidal pyrite.</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14</a:t>
            </a:fld>
            <a:endParaRPr lang="en-US"/>
          </a:p>
        </p:txBody>
      </p:sp>
    </p:spTree>
    <p:extLst>
      <p:ext uri="{BB962C8B-B14F-4D97-AF65-F5344CB8AC3E}">
        <p14:creationId xmlns:p14="http://schemas.microsoft.com/office/powerpoint/2010/main" val="1373050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Weakly altered limestone in the central part of the EH-S deposit. Dashed yellow line shows bedding and white arrows indicate load casts of sulfide mineralization and hydrothermal alteration in unconsolidated mud. </a:t>
            </a:r>
            <a:endParaRPr lang="en-US" dirty="0"/>
          </a:p>
          <a:p>
            <a:r>
              <a:rPr lang="en-US" sz="1200" kern="1200" dirty="0">
                <a:solidFill>
                  <a:schemeClr val="tx1"/>
                </a:solidFill>
                <a:effectLst/>
                <a:latin typeface="+mn-lt"/>
                <a:ea typeface="+mn-ea"/>
                <a:cs typeface="+mn-cs"/>
              </a:rPr>
              <a:t>Plane-polarized light photomicrograph of second generation sphalerite with</a:t>
            </a:r>
            <a:r>
              <a:rPr lang="en-US" sz="1200" kern="1200" baseline="0" dirty="0">
                <a:solidFill>
                  <a:schemeClr val="tx1"/>
                </a:solidFill>
                <a:effectLst/>
                <a:latin typeface="+mn-lt"/>
                <a:ea typeface="+mn-ea"/>
                <a:cs typeface="+mn-cs"/>
              </a:rPr>
              <a:t> dolomitization</a:t>
            </a:r>
            <a:endParaRPr lang="en-US" dirty="0"/>
          </a:p>
          <a:p>
            <a:r>
              <a:rPr lang="en-US" sz="1200" kern="1200" dirty="0">
                <a:solidFill>
                  <a:schemeClr val="tx1"/>
                </a:solidFill>
                <a:effectLst/>
                <a:latin typeface="+mn-lt"/>
                <a:ea typeface="+mn-ea"/>
                <a:cs typeface="+mn-cs"/>
              </a:rPr>
              <a:t>Photograph of vein-veinlet second generation dolomite in dolomitized limestone of the central part of the EH-S deposit. Yellow dashed line shows boundary between completely replaced limestone and only weakly altered limestone. </a:t>
            </a:r>
          </a:p>
          <a:p>
            <a:r>
              <a:rPr lang="en-US" sz="1200" kern="1200" dirty="0">
                <a:solidFill>
                  <a:schemeClr val="tx1"/>
                </a:solidFill>
                <a:effectLst/>
                <a:latin typeface="+mn-lt"/>
                <a:ea typeface="+mn-ea"/>
                <a:cs typeface="+mn-cs"/>
              </a:rPr>
              <a:t>Reflected light photomicrograph of galena, sphalerite and framboidal pyrite. Framboidal pyrite is partly replaced by second generation galena and sphalerite. </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15</a:t>
            </a:fld>
            <a:endParaRPr lang="en-US"/>
          </a:p>
        </p:txBody>
      </p:sp>
    </p:spTree>
    <p:extLst>
      <p:ext uri="{BB962C8B-B14F-4D97-AF65-F5344CB8AC3E}">
        <p14:creationId xmlns:p14="http://schemas.microsoft.com/office/powerpoint/2010/main" val="300464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Massive barite lens at the Kl-Ks boundary. </a:t>
            </a:r>
            <a:r>
              <a:rPr lang="en-US" sz="1200" kern="1200" dirty="0" err="1">
                <a:solidFill>
                  <a:schemeClr val="tx1"/>
                </a:solidFill>
                <a:effectLst/>
                <a:latin typeface="+mn-lt"/>
                <a:ea typeface="+mn-ea"/>
                <a:cs typeface="+mn-cs"/>
              </a:rPr>
              <a:t>Baritic</a:t>
            </a:r>
            <a:r>
              <a:rPr lang="en-US" sz="1200" kern="1200" dirty="0">
                <a:solidFill>
                  <a:schemeClr val="tx1"/>
                </a:solidFill>
                <a:effectLst/>
                <a:latin typeface="+mn-lt"/>
                <a:ea typeface="+mn-ea"/>
                <a:cs typeface="+mn-cs"/>
              </a:rPr>
              <a:t> veins-veinlets stratigraphically below massive barite; these indicate that the </a:t>
            </a:r>
            <a:r>
              <a:rPr lang="en-US" sz="1200" kern="1200" dirty="0" err="1">
                <a:solidFill>
                  <a:schemeClr val="tx1"/>
                </a:solidFill>
                <a:effectLst/>
                <a:latin typeface="+mn-lt"/>
                <a:ea typeface="+mn-ea"/>
                <a:cs typeface="+mn-cs"/>
              </a:rPr>
              <a:t>baritic</a:t>
            </a:r>
            <a:r>
              <a:rPr lang="en-US" sz="1200" kern="1200" dirty="0">
                <a:solidFill>
                  <a:schemeClr val="tx1"/>
                </a:solidFill>
                <a:effectLst/>
                <a:latin typeface="+mn-lt"/>
                <a:ea typeface="+mn-ea"/>
                <a:cs typeface="+mn-cs"/>
              </a:rPr>
              <a:t> veins were the feeders for overlying hydrothermal massive barite. </a:t>
            </a:r>
          </a:p>
          <a:p>
            <a:r>
              <a:rPr lang="en-US" sz="1200" kern="1200" dirty="0">
                <a:solidFill>
                  <a:schemeClr val="tx1"/>
                </a:solidFill>
                <a:effectLst/>
                <a:latin typeface="+mn-lt"/>
                <a:ea typeface="+mn-ea"/>
                <a:cs typeface="+mn-cs"/>
              </a:rPr>
              <a:t>Cross-polarized transmitted light photomicrograph of second generation barite and second generation galena.</a:t>
            </a:r>
          </a:p>
          <a:p>
            <a:r>
              <a:rPr lang="en-US" sz="1200" kern="1200" dirty="0">
                <a:solidFill>
                  <a:schemeClr val="tx1"/>
                </a:solidFill>
                <a:effectLst/>
                <a:latin typeface="+mn-lt"/>
                <a:ea typeface="+mn-ea"/>
                <a:cs typeface="+mn-cs"/>
              </a:rPr>
              <a:t>Reflected light photomicrograph of second generation galena with sericite alteration around galena.</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16</a:t>
            </a:fld>
            <a:endParaRPr lang="en-US"/>
          </a:p>
        </p:txBody>
      </p:sp>
    </p:spTree>
    <p:extLst>
      <p:ext uri="{BB962C8B-B14F-4D97-AF65-F5344CB8AC3E}">
        <p14:creationId xmlns:p14="http://schemas.microsoft.com/office/powerpoint/2010/main" val="172860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Bedded</a:t>
            </a:r>
            <a:r>
              <a:rPr lang="en-US" baseline="0" dirty="0"/>
              <a:t> mineralization in shale unit upon Klsd in the EH-S deposit.</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17</a:t>
            </a:fld>
            <a:endParaRPr lang="en-US"/>
          </a:p>
        </p:txBody>
      </p:sp>
    </p:spTree>
    <p:extLst>
      <p:ext uri="{BB962C8B-B14F-4D97-AF65-F5344CB8AC3E}">
        <p14:creationId xmlns:p14="http://schemas.microsoft.com/office/powerpoint/2010/main" val="3996239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altered</a:t>
            </a:r>
            <a:r>
              <a:rPr lang="en-US" baseline="0" dirty="0"/>
              <a:t> </a:t>
            </a:r>
            <a:r>
              <a:rPr lang="en-US" baseline="0" dirty="0" err="1"/>
              <a:t>limestion</a:t>
            </a:r>
            <a:r>
              <a:rPr lang="en-US" baseline="0" dirty="0"/>
              <a:t> with weak mineralization near organic matter stylolite. Framboidal pyrite is mantled by sphalerite. </a:t>
            </a:r>
            <a:r>
              <a:rPr lang="en-US" sz="1200" kern="1200" dirty="0">
                <a:solidFill>
                  <a:schemeClr val="tx1"/>
                </a:solidFill>
                <a:effectLst/>
                <a:latin typeface="+mn-lt"/>
                <a:ea typeface="+mn-ea"/>
                <a:cs typeface="+mn-cs"/>
              </a:rPr>
              <a:t>Reflected light photomicrograph of framboidal pyrite (Py1) and sphalerite adjacent to stylolite demarcated by organic matter. Organic matter is crinkled via calcite recrystallization. White dashed </a:t>
            </a:r>
            <a:r>
              <a:rPr lang="en-US" sz="1200" kern="1200" dirty="0" err="1">
                <a:solidFill>
                  <a:schemeClr val="tx1"/>
                </a:solidFill>
                <a:effectLst/>
                <a:latin typeface="+mn-lt"/>
                <a:ea typeface="+mn-ea"/>
                <a:cs typeface="+mn-cs"/>
              </a:rPr>
              <a:t>boxs</a:t>
            </a:r>
            <a:r>
              <a:rPr lang="en-US" sz="1200" kern="1200" dirty="0">
                <a:solidFill>
                  <a:schemeClr val="tx1"/>
                </a:solidFill>
                <a:effectLst/>
                <a:latin typeface="+mn-lt"/>
                <a:ea typeface="+mn-ea"/>
                <a:cs typeface="+mn-cs"/>
              </a:rPr>
              <a:t> depicts region shown in ‘nearby photos’.</a:t>
            </a:r>
          </a:p>
          <a:p>
            <a:r>
              <a:rPr lang="en-US" sz="1200" kern="1200" dirty="0">
                <a:solidFill>
                  <a:schemeClr val="tx1"/>
                </a:solidFill>
                <a:effectLst/>
                <a:latin typeface="+mn-lt"/>
                <a:ea typeface="+mn-ea"/>
                <a:cs typeface="+mn-cs"/>
              </a:rPr>
              <a:t>Most</a:t>
            </a:r>
            <a:r>
              <a:rPr lang="en-US" sz="1200" kern="1200" baseline="0" dirty="0">
                <a:solidFill>
                  <a:schemeClr val="tx1"/>
                </a:solidFill>
                <a:effectLst/>
                <a:latin typeface="+mn-lt"/>
                <a:ea typeface="+mn-ea"/>
                <a:cs typeface="+mn-cs"/>
              </a:rPr>
              <a:t> upper part of Kl completely replaced by dolomitization and silicification with disseminated mineralization (sphalerite, galena and pyrite)</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18</a:t>
            </a:fld>
            <a:endParaRPr lang="en-US"/>
          </a:p>
        </p:txBody>
      </p:sp>
    </p:spTree>
    <p:extLst>
      <p:ext uri="{BB962C8B-B14F-4D97-AF65-F5344CB8AC3E}">
        <p14:creationId xmlns:p14="http://schemas.microsoft.com/office/powerpoint/2010/main" val="308919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Plane-polarized light photomicrograph of weakly altered area in the central part of the EH-S deposit that shows </a:t>
            </a:r>
            <a:r>
              <a:rPr lang="en-US" sz="1200" i="1" kern="1200" dirty="0">
                <a:solidFill>
                  <a:schemeClr val="tx1"/>
                </a:solidFill>
                <a:effectLst/>
                <a:latin typeface="+mn-lt"/>
                <a:ea typeface="+mn-ea"/>
                <a:cs typeface="+mn-cs"/>
              </a:rPr>
              <a:t>Orbitolina</a:t>
            </a:r>
            <a:r>
              <a:rPr lang="en-US" sz="1200" kern="1200" dirty="0">
                <a:solidFill>
                  <a:schemeClr val="tx1"/>
                </a:solidFill>
                <a:effectLst/>
                <a:latin typeface="+mn-lt"/>
                <a:ea typeface="+mn-ea"/>
                <a:cs typeface="+mn-cs"/>
              </a:rPr>
              <a:t> fossils, first generation hydrothermal barite and first generation dolomite. This PTS has been stained with alizarin red and potassium ferrocyanide, and </a:t>
            </a:r>
            <a:r>
              <a:rPr lang="en-US" sz="1200" i="1" kern="1200" dirty="0">
                <a:solidFill>
                  <a:schemeClr val="tx1"/>
                </a:solidFill>
                <a:effectLst/>
                <a:latin typeface="+mn-lt"/>
                <a:ea typeface="+mn-ea"/>
                <a:cs typeface="+mn-cs"/>
              </a:rPr>
              <a:t>Orbitolina</a:t>
            </a:r>
            <a:r>
              <a:rPr lang="en-US" sz="1200" kern="1200" dirty="0">
                <a:solidFill>
                  <a:schemeClr val="tx1"/>
                </a:solidFill>
                <a:effectLst/>
                <a:latin typeface="+mn-lt"/>
                <a:ea typeface="+mn-ea"/>
                <a:cs typeface="+mn-cs"/>
              </a:rPr>
              <a:t> fossils are colored red and first generation dolomites are colorless. Euhedral disseminated fine-grained barite is also present in the groundmass of the sample between fossils. Yellow dashed line show remain </a:t>
            </a:r>
            <a:r>
              <a:rPr lang="en-US" sz="1200" i="1" kern="1200" dirty="0">
                <a:solidFill>
                  <a:schemeClr val="tx1"/>
                </a:solidFill>
                <a:effectLst/>
                <a:latin typeface="+mn-lt"/>
                <a:ea typeface="+mn-ea"/>
                <a:cs typeface="+mn-cs"/>
              </a:rPr>
              <a:t>Orbitolina</a:t>
            </a:r>
            <a:r>
              <a:rPr lang="en-US" sz="1200" kern="1200" dirty="0">
                <a:solidFill>
                  <a:schemeClr val="tx1"/>
                </a:solidFill>
                <a:effectLst/>
                <a:latin typeface="+mn-lt"/>
                <a:ea typeface="+mn-ea"/>
                <a:cs typeface="+mn-cs"/>
              </a:rPr>
              <a:t> fossil. Outlined white box shows region of “b”. b) Cross-polarized light photomicrograph of dolomitized (first generation dolomite) minute euhedral barite in the </a:t>
            </a:r>
            <a:r>
              <a:rPr lang="en-US" sz="1200" i="1" kern="1200" dirty="0">
                <a:solidFill>
                  <a:schemeClr val="tx1"/>
                </a:solidFill>
                <a:effectLst/>
                <a:latin typeface="+mn-lt"/>
                <a:ea typeface="+mn-ea"/>
                <a:cs typeface="+mn-cs"/>
              </a:rPr>
              <a:t>Orbitolina</a:t>
            </a:r>
            <a:r>
              <a:rPr lang="en-US" sz="1200" kern="1200" dirty="0">
                <a:solidFill>
                  <a:schemeClr val="tx1"/>
                </a:solidFill>
                <a:effectLst/>
                <a:latin typeface="+mn-lt"/>
                <a:ea typeface="+mn-ea"/>
                <a:cs typeface="+mn-cs"/>
              </a:rPr>
              <a:t> fossil that cut by calcite. Dolomitization occurred completely and partly from the marginal part. Outlined white box shows region of “c”. c) Cross-polarized light photomicrograph of minute euhedral barite that cut by micro </a:t>
            </a:r>
            <a:r>
              <a:rPr lang="en-US" sz="1200" kern="1200" dirty="0" err="1">
                <a:solidFill>
                  <a:schemeClr val="tx1"/>
                </a:solidFill>
                <a:effectLst/>
                <a:latin typeface="+mn-lt"/>
                <a:ea typeface="+mn-ea"/>
                <a:cs typeface="+mn-cs"/>
              </a:rPr>
              <a:t>sparite</a:t>
            </a:r>
            <a:r>
              <a:rPr lang="en-US" sz="1200" kern="1200" dirty="0">
                <a:solidFill>
                  <a:schemeClr val="tx1"/>
                </a:solidFill>
                <a:effectLst/>
                <a:latin typeface="+mn-lt"/>
                <a:ea typeface="+mn-ea"/>
                <a:cs typeface="+mn-cs"/>
              </a:rPr>
              <a:t> calcite in the fossil. </a:t>
            </a:r>
          </a:p>
          <a:p>
            <a:r>
              <a:rPr lang="en-US" sz="1200" kern="1200" dirty="0">
                <a:solidFill>
                  <a:schemeClr val="tx1"/>
                </a:solidFill>
                <a:effectLst/>
                <a:latin typeface="+mn-lt"/>
                <a:ea typeface="+mn-ea"/>
                <a:cs typeface="+mn-cs"/>
              </a:rPr>
              <a:t>Cross-polarized light photomicrograph of minute euhedral barite that replaced partly and completely by first generation dolomite. Cross-polarized light photomicrograph of minute euhedral barite in rhyodacite volcanic flow </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19</a:t>
            </a:fld>
            <a:endParaRPr lang="en-US"/>
          </a:p>
        </p:txBody>
      </p:sp>
    </p:spTree>
    <p:extLst>
      <p:ext uri="{BB962C8B-B14F-4D97-AF65-F5344CB8AC3E}">
        <p14:creationId xmlns:p14="http://schemas.microsoft.com/office/powerpoint/2010/main" val="984786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Histogram of diameter of framboidal pyrites within Kl unit. b) Histogram of diameter of framboidal pyrites within limestone and marl in Ks unit. c) Plot of average size of framboidal pyrite vs. depth for samples from drill hole 1. The starred sample is weakly altered and from within a strongly silicified zone. Relatively homogeneous size of framboids within a polyframboid cluster indicates pore water iron concentration was homogenous. </a:t>
            </a:r>
          </a:p>
          <a:p>
            <a:pPr marL="0" indent="0">
              <a:buNone/>
            </a:pPr>
            <a:r>
              <a:rPr lang="en-US" sz="1200" kern="1200" dirty="0">
                <a:solidFill>
                  <a:schemeClr val="tx1"/>
                </a:solidFill>
                <a:effectLst/>
                <a:latin typeface="+mn-lt"/>
                <a:ea typeface="+mn-ea"/>
                <a:cs typeface="+mn-cs"/>
              </a:rPr>
              <a:t>a, b) BSE image of polyframboidal pyrite from low-grade mineralization in uppermost Kl. </a:t>
            </a:r>
          </a:p>
          <a:p>
            <a:pPr marL="0" indent="0">
              <a:buNone/>
            </a:pPr>
            <a:r>
              <a:rPr lang="en-US" sz="1200" kern="1200" dirty="0">
                <a:solidFill>
                  <a:schemeClr val="tx1"/>
                </a:solidFill>
                <a:effectLst/>
                <a:latin typeface="+mn-lt"/>
                <a:ea typeface="+mn-ea"/>
                <a:cs typeface="+mn-cs"/>
              </a:rPr>
              <a:t>c)</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Colored BSE image of polyframboidal pyrite from low-grade mineralization in uppermost Kl. Bluish green is pyrite, galena is white, and first generation dolomite is black. Red is either: 1) sphalerite (where red area is a discrete patch), or 2) substituted portion (if red portion forms a ring around galena (white color)). </a:t>
            </a:r>
          </a:p>
          <a:p>
            <a:pPr marL="0" indent="0">
              <a:buNone/>
            </a:pPr>
            <a:r>
              <a:rPr lang="en-US" sz="1200" kern="1200" dirty="0">
                <a:solidFill>
                  <a:schemeClr val="tx1"/>
                </a:solidFill>
                <a:effectLst/>
                <a:latin typeface="+mn-lt"/>
                <a:ea typeface="+mn-ea"/>
                <a:cs typeface="+mn-cs"/>
              </a:rPr>
              <a:t>Reflected light photomicrograph of framboidal pyrite mantled by sphalerite</a:t>
            </a:r>
          </a:p>
          <a:p>
            <a:pPr marL="0" indent="0">
              <a:buNone/>
            </a:pPr>
            <a:r>
              <a:rPr lang="en-US" sz="1200" kern="1200" dirty="0">
                <a:solidFill>
                  <a:schemeClr val="tx1"/>
                </a:solidFill>
                <a:effectLst/>
                <a:latin typeface="+mn-lt"/>
                <a:ea typeface="+mn-ea"/>
                <a:cs typeface="+mn-cs"/>
              </a:rPr>
              <a:t>d) </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20</a:t>
            </a:fld>
            <a:endParaRPr lang="en-US"/>
          </a:p>
        </p:txBody>
      </p:sp>
    </p:spTree>
    <p:extLst>
      <p:ext uri="{BB962C8B-B14F-4D97-AF65-F5344CB8AC3E}">
        <p14:creationId xmlns:p14="http://schemas.microsoft.com/office/powerpoint/2010/main" val="2155807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Paragenetic sequence of the EH-S deposit, as determined by microscopic study.</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21</a:t>
            </a:fld>
            <a:endParaRPr lang="en-US"/>
          </a:p>
        </p:txBody>
      </p:sp>
    </p:spTree>
    <p:extLst>
      <p:ext uri="{BB962C8B-B14F-4D97-AF65-F5344CB8AC3E}">
        <p14:creationId xmlns:p14="http://schemas.microsoft.com/office/powerpoint/2010/main" val="3854958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l" rtl="0">
              <a:buAutoNum type="alphaUcParenR"/>
            </a:pPr>
            <a:r>
              <a:rPr lang="en-US" sz="1200" kern="1200" dirty="0">
                <a:solidFill>
                  <a:schemeClr val="tx1"/>
                </a:solidFill>
                <a:effectLst/>
                <a:latin typeface="+mn-lt"/>
                <a:ea typeface="+mn-ea"/>
                <a:cs typeface="+mn-cs"/>
              </a:rPr>
              <a:t>(inset) map of structural zones of Iran (</a:t>
            </a:r>
            <a:r>
              <a:rPr lang="en-US" sz="1200" kern="1200" dirty="0" err="1">
                <a:solidFill>
                  <a:schemeClr val="tx1"/>
                </a:solidFill>
                <a:effectLst/>
                <a:latin typeface="+mn-lt"/>
                <a:ea typeface="+mn-ea"/>
                <a:cs typeface="+mn-cs"/>
              </a:rPr>
              <a:t>Aghanabati</a:t>
            </a:r>
            <a:r>
              <a:rPr lang="en-US" sz="1200" kern="1200" dirty="0">
                <a:solidFill>
                  <a:schemeClr val="tx1"/>
                </a:solidFill>
                <a:effectLst/>
                <a:latin typeface="+mn-lt"/>
                <a:ea typeface="+mn-ea"/>
                <a:cs typeface="+mn-cs"/>
              </a:rPr>
              <a:t>, 2004)</a:t>
            </a:r>
          </a:p>
          <a:p>
            <a:pPr marL="228600" indent="-228600" algn="l" rtl="0">
              <a:buAutoNum type="alphaUcParenR"/>
            </a:pPr>
            <a:r>
              <a:rPr lang="en-US" sz="1200" kern="1200" dirty="0">
                <a:solidFill>
                  <a:schemeClr val="tx1"/>
                </a:solidFill>
                <a:effectLst/>
                <a:latin typeface="+mn-lt"/>
                <a:ea typeface="+mn-ea"/>
                <a:cs typeface="+mn-cs"/>
              </a:rPr>
              <a:t>Irankuh Mining District; TMD: Tiran Mining District; GMD: Golpaygan Mining District; </a:t>
            </a:r>
            <a:r>
              <a:rPr lang="en-US" sz="1200" kern="1200" dirty="0" err="1">
                <a:solidFill>
                  <a:schemeClr val="tx1"/>
                </a:solidFill>
                <a:effectLst/>
                <a:latin typeface="+mn-lt"/>
                <a:ea typeface="+mn-ea"/>
                <a:cs typeface="+mn-cs"/>
              </a:rPr>
              <a:t>AlMD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Aligodarz</a:t>
            </a:r>
            <a:r>
              <a:rPr lang="en-US" sz="1200" kern="1200" dirty="0">
                <a:solidFill>
                  <a:schemeClr val="tx1"/>
                </a:solidFill>
                <a:effectLst/>
                <a:latin typeface="+mn-lt"/>
                <a:ea typeface="+mn-ea"/>
                <a:cs typeface="+mn-cs"/>
              </a:rPr>
              <a:t> Mining District; AMD: Arak Mining District; MMD: Malayer Mining District. </a:t>
            </a:r>
          </a:p>
          <a:p>
            <a:pPr marL="228600" indent="-228600" algn="l" rtl="0">
              <a:buAutoNum type="alphaUcParenR"/>
            </a:pPr>
            <a:r>
              <a:rPr lang="en-US" sz="1200" kern="1200" dirty="0">
                <a:solidFill>
                  <a:schemeClr val="tx1"/>
                </a:solidFill>
                <a:effectLst/>
                <a:latin typeface="+mn-lt"/>
                <a:ea typeface="+mn-ea"/>
                <a:cs typeface="+mn-cs"/>
              </a:rPr>
              <a:t>Stratigraphy and mineralization horizons of the MEMB</a:t>
            </a:r>
          </a:p>
          <a:p>
            <a:pPr marL="228600" indent="-228600" algn="l" rtl="0">
              <a:buAutoNum type="alphaUcParenR"/>
            </a:pP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3</a:t>
            </a:fld>
            <a:endParaRPr lang="en-US"/>
          </a:p>
        </p:txBody>
      </p:sp>
    </p:spTree>
    <p:extLst>
      <p:ext uri="{BB962C8B-B14F-4D97-AF65-F5344CB8AC3E}">
        <p14:creationId xmlns:p14="http://schemas.microsoft.com/office/powerpoint/2010/main" val="3533212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FEB495-D6EF-4743-84F5-DB4C41B78F0F}" type="slidenum">
              <a:rPr lang="en-US" smtClean="0"/>
              <a:t>22</a:t>
            </a:fld>
            <a:endParaRPr lang="en-US"/>
          </a:p>
        </p:txBody>
      </p:sp>
    </p:spTree>
    <p:extLst>
      <p:ext uri="{BB962C8B-B14F-4D97-AF65-F5344CB8AC3E}">
        <p14:creationId xmlns:p14="http://schemas.microsoft.com/office/powerpoint/2010/main" val="3696248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Geology map of the</a:t>
            </a:r>
            <a:r>
              <a:rPr lang="en-US" baseline="0" dirty="0"/>
              <a:t> Arak Mining District</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4</a:t>
            </a:fld>
            <a:endParaRPr lang="en-US"/>
          </a:p>
        </p:txBody>
      </p:sp>
    </p:spTree>
    <p:extLst>
      <p:ext uri="{BB962C8B-B14F-4D97-AF65-F5344CB8AC3E}">
        <p14:creationId xmlns:p14="http://schemas.microsoft.com/office/powerpoint/2010/main" val="394642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Paleotectonic map depicting Neo-Tethys subduction under the Sanandaj-Sirjan Zone (SSZ) and formation of a Jurassic magmatic arc and back-arc basin in the Early Cretaceous (Modified from </a:t>
            </a:r>
            <a:r>
              <a:rPr lang="en-US" sz="1200" kern="1200" dirty="0" err="1">
                <a:solidFill>
                  <a:schemeClr val="tx1"/>
                </a:solidFill>
                <a:effectLst/>
                <a:latin typeface="+mn-lt"/>
                <a:ea typeface="+mn-ea"/>
                <a:cs typeface="+mn-cs"/>
              </a:rPr>
              <a:t>Bagheri</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Stampfli</a:t>
            </a:r>
            <a:r>
              <a:rPr lang="en-US" sz="1200" kern="1200" dirty="0">
                <a:solidFill>
                  <a:schemeClr val="tx1"/>
                </a:solidFill>
                <a:effectLst/>
                <a:latin typeface="+mn-lt"/>
                <a:ea typeface="+mn-ea"/>
                <a:cs typeface="+mn-cs"/>
              </a:rPr>
              <a:t>, 2008; </a:t>
            </a:r>
            <a:r>
              <a:rPr lang="en-US" sz="1200" kern="1200" dirty="0" err="1">
                <a:solidFill>
                  <a:schemeClr val="tx1"/>
                </a:solidFill>
                <a:effectLst/>
                <a:latin typeface="+mn-lt"/>
                <a:ea typeface="+mn-ea"/>
                <a:cs typeface="+mn-cs"/>
              </a:rPr>
              <a:t>Ghasemi</a:t>
            </a:r>
            <a:r>
              <a:rPr lang="en-US" sz="1200" kern="1200" dirty="0">
                <a:solidFill>
                  <a:schemeClr val="tx1"/>
                </a:solidFill>
                <a:effectLst/>
                <a:latin typeface="+mn-lt"/>
                <a:ea typeface="+mn-ea"/>
                <a:cs typeface="+mn-cs"/>
              </a:rPr>
              <a:t> and Talbot, 2006; </a:t>
            </a:r>
            <a:r>
              <a:rPr lang="en-US" sz="1200" kern="1200" dirty="0" err="1">
                <a:solidFill>
                  <a:schemeClr val="tx1"/>
                </a:solidFill>
                <a:effectLst/>
                <a:latin typeface="+mn-lt"/>
                <a:ea typeface="+mn-ea"/>
                <a:cs typeface="+mn-cs"/>
              </a:rPr>
              <a:t>Rajabi</a:t>
            </a:r>
            <a:r>
              <a:rPr lang="en-US" sz="1200" kern="1200" dirty="0">
                <a:solidFill>
                  <a:schemeClr val="tx1"/>
                </a:solidFill>
                <a:effectLst/>
                <a:latin typeface="+mn-lt"/>
                <a:ea typeface="+mn-ea"/>
                <a:cs typeface="+mn-cs"/>
              </a:rPr>
              <a:t> et al., 2012a; </a:t>
            </a:r>
            <a:r>
              <a:rPr lang="en-US" sz="1200" kern="1200" dirty="0" err="1">
                <a:solidFill>
                  <a:schemeClr val="tx1"/>
                </a:solidFill>
                <a:effectLst/>
                <a:latin typeface="+mn-lt"/>
                <a:ea typeface="+mn-ea"/>
                <a:cs typeface="+mn-cs"/>
              </a:rPr>
              <a:t>Stampfli</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Borel</a:t>
            </a:r>
            <a:r>
              <a:rPr lang="en-US" sz="1200" kern="1200" dirty="0">
                <a:solidFill>
                  <a:schemeClr val="tx1"/>
                </a:solidFill>
                <a:effectLst/>
                <a:latin typeface="+mn-lt"/>
                <a:ea typeface="+mn-ea"/>
                <a:cs typeface="+mn-cs"/>
              </a:rPr>
              <a:t>, 2002). Line A-A’ shows location of cross-section shown in “b”. b) Schematic Early Cretaceous paleotectonic cross-section of the southwestern Eurasian margin in the northwestern </a:t>
            </a:r>
            <a:r>
              <a:rPr lang="en-US" sz="1200" kern="1200" dirty="0" err="1">
                <a:solidFill>
                  <a:schemeClr val="tx1"/>
                </a:solidFill>
                <a:effectLst/>
                <a:latin typeface="+mn-lt"/>
                <a:ea typeface="+mn-ea"/>
                <a:cs typeface="+mn-cs"/>
              </a:rPr>
              <a:t>Sanandaj</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Sirjan</a:t>
            </a:r>
            <a:r>
              <a:rPr lang="en-US" sz="1200" kern="1200" dirty="0">
                <a:solidFill>
                  <a:schemeClr val="tx1"/>
                </a:solidFill>
                <a:effectLst/>
                <a:latin typeface="+mn-lt"/>
                <a:ea typeface="+mn-ea"/>
                <a:cs typeface="+mn-cs"/>
              </a:rPr>
              <a:t> Zone (Modified from </a:t>
            </a:r>
            <a:r>
              <a:rPr lang="en-US" sz="1200" kern="1200" dirty="0" err="1">
                <a:solidFill>
                  <a:schemeClr val="tx1"/>
                </a:solidFill>
                <a:effectLst/>
                <a:latin typeface="+mn-lt"/>
                <a:ea typeface="+mn-ea"/>
                <a:cs typeface="+mn-cs"/>
              </a:rPr>
              <a:t>Mohajjel</a:t>
            </a:r>
            <a:r>
              <a:rPr lang="en-US" sz="1200" kern="1200" dirty="0">
                <a:solidFill>
                  <a:schemeClr val="tx1"/>
                </a:solidFill>
                <a:effectLst/>
                <a:latin typeface="+mn-lt"/>
                <a:ea typeface="+mn-ea"/>
                <a:cs typeface="+mn-cs"/>
              </a:rPr>
              <a:t> and Fergusson, 2014)</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5</a:t>
            </a:fld>
            <a:endParaRPr lang="en-US"/>
          </a:p>
        </p:txBody>
      </p:sp>
    </p:spTree>
    <p:extLst>
      <p:ext uri="{BB962C8B-B14F-4D97-AF65-F5344CB8AC3E}">
        <p14:creationId xmlns:p14="http://schemas.microsoft.com/office/powerpoint/2010/main" val="266819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R"/>
            </a:pPr>
            <a:r>
              <a:rPr lang="en-US" sz="1200" kern="1200" dirty="0">
                <a:solidFill>
                  <a:schemeClr val="tx1"/>
                </a:solidFill>
                <a:effectLst/>
                <a:latin typeface="+mn-lt"/>
                <a:ea typeface="+mn-ea"/>
                <a:cs typeface="+mn-cs"/>
              </a:rPr>
              <a:t>Geological map of the Eastern Haft-Savaran ore deposit. Line A-B shows location of cross-section of the deposit depicted in B. </a:t>
            </a:r>
          </a:p>
          <a:p>
            <a:pPr marL="0" indent="0">
              <a:buNone/>
            </a:pPr>
            <a:r>
              <a:rPr lang="en-US" sz="1200" kern="1200" dirty="0">
                <a:solidFill>
                  <a:schemeClr val="tx1"/>
                </a:solidFill>
                <a:effectLst/>
                <a:latin typeface="+mn-lt"/>
                <a:ea typeface="+mn-ea"/>
                <a:cs typeface="+mn-cs"/>
              </a:rPr>
              <a:t>B) Schematic cross-section of the Eastern Haft-Savaran deposit. Mineralogical zoning of the Eastern Haft-Savaran deposit is also shown. </a:t>
            </a:r>
          </a:p>
          <a:p>
            <a:pPr marL="0" indent="0">
              <a:buNone/>
            </a:pPr>
            <a:r>
              <a:rPr lang="en-US" sz="1200" kern="1200" dirty="0">
                <a:solidFill>
                  <a:schemeClr val="tx1"/>
                </a:solidFill>
                <a:effectLst/>
                <a:latin typeface="+mn-lt"/>
                <a:ea typeface="+mn-ea"/>
                <a:cs typeface="+mn-cs"/>
              </a:rPr>
              <a:t>C) Stratigraphic column of the Eastern Haft-Savaran deposit.</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6</a:t>
            </a:fld>
            <a:endParaRPr lang="en-US"/>
          </a:p>
        </p:txBody>
      </p:sp>
    </p:spTree>
    <p:extLst>
      <p:ext uri="{BB962C8B-B14F-4D97-AF65-F5344CB8AC3E}">
        <p14:creationId xmlns:p14="http://schemas.microsoft.com/office/powerpoint/2010/main" val="255889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LcParenR"/>
            </a:pPr>
            <a:r>
              <a:rPr lang="en-US" sz="1200" kern="1200" baseline="0" dirty="0">
                <a:solidFill>
                  <a:schemeClr val="tx1"/>
                </a:solidFill>
                <a:effectLst/>
                <a:latin typeface="+mn-lt"/>
                <a:ea typeface="+mn-ea"/>
                <a:cs typeface="+mn-cs"/>
              </a:rPr>
              <a:t>Plane</a:t>
            </a:r>
            <a:r>
              <a:rPr lang="en-US" sz="1200" kern="1200" dirty="0">
                <a:solidFill>
                  <a:schemeClr val="tx1"/>
                </a:solidFill>
                <a:effectLst/>
                <a:latin typeface="+mn-lt"/>
                <a:ea typeface="+mn-ea"/>
                <a:cs typeface="+mn-cs"/>
              </a:rPr>
              <a:t>-polarized light photomicrograph of low altered Kl unit. b) Cathodoluminescence photograph of weakly altered limestone with first generation dolomitization, minute euhedral barite and calcic </a:t>
            </a:r>
            <a:r>
              <a:rPr lang="en-US" sz="1200" i="1" kern="1200" dirty="0">
                <a:solidFill>
                  <a:schemeClr val="tx1"/>
                </a:solidFill>
                <a:effectLst/>
                <a:latin typeface="+mn-lt"/>
                <a:ea typeface="+mn-ea"/>
                <a:cs typeface="+mn-cs"/>
              </a:rPr>
              <a:t>Orbitolina</a:t>
            </a:r>
            <a:r>
              <a:rPr lang="en-US" sz="1200" kern="1200" dirty="0">
                <a:solidFill>
                  <a:schemeClr val="tx1"/>
                </a:solidFill>
                <a:effectLst/>
                <a:latin typeface="+mn-lt"/>
                <a:ea typeface="+mn-ea"/>
                <a:cs typeface="+mn-cs"/>
              </a:rPr>
              <a:t> fossil. </a:t>
            </a:r>
          </a:p>
          <a:p>
            <a:pPr marL="0" indent="0">
              <a:buNone/>
            </a:pPr>
            <a:r>
              <a:rPr lang="en-US" sz="1200" kern="1200" dirty="0">
                <a:solidFill>
                  <a:schemeClr val="tx1"/>
                </a:solidFill>
                <a:effectLst/>
                <a:latin typeface="+mn-lt"/>
                <a:ea typeface="+mn-ea"/>
                <a:cs typeface="+mn-cs"/>
              </a:rPr>
              <a:t>c) Cross-polarized transmitted light photomicrograph of dolomitized limestone that contains first generation dolomite, second generation dolomite and a calcite veinlet. First generation dolomite occurs as relict brecciated fragments in second generation dolomite. Calcite veinlets cross-cut first and second generation dolomite. The white dashed line outlines a remnant breccia fragment of first generation dolomite. The yellow dashed lines demarcate limits of a calcite veinlet. </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7</a:t>
            </a:fld>
            <a:endParaRPr lang="en-US"/>
          </a:p>
        </p:txBody>
      </p:sp>
    </p:spTree>
    <p:extLst>
      <p:ext uri="{BB962C8B-B14F-4D97-AF65-F5344CB8AC3E}">
        <p14:creationId xmlns:p14="http://schemas.microsoft.com/office/powerpoint/2010/main" val="3400005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Cross-polarized light photomicrograph of second-generation dolomite and dolomitic vein (both are iron-rich). b) Cathodoluminescence photograph of dolomitic vein and matrix. White dashed line demarcates boundary of coarsely crystalline dolomite and dolomitic matrix.</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8</a:t>
            </a:fld>
            <a:endParaRPr lang="en-US"/>
          </a:p>
        </p:txBody>
      </p:sp>
    </p:spTree>
    <p:extLst>
      <p:ext uri="{BB962C8B-B14F-4D97-AF65-F5344CB8AC3E}">
        <p14:creationId xmlns:p14="http://schemas.microsoft.com/office/powerpoint/2010/main" val="684376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Cross-polarized light photomicrograph of second generation dolomitization cross-cut by quartz veinlet in uppermost Kl (Klsd). This PTS is stained a dark blue color, indicative of its iron-rich composition. </a:t>
            </a:r>
          </a:p>
          <a:p>
            <a:r>
              <a:rPr lang="en-US" sz="1200" kern="1200" dirty="0">
                <a:solidFill>
                  <a:schemeClr val="tx1"/>
                </a:solidFill>
                <a:effectLst/>
                <a:latin typeface="+mn-lt"/>
                <a:ea typeface="+mn-ea"/>
                <a:cs typeface="+mn-cs"/>
              </a:rPr>
              <a:t>Cross-polarized transmitted light photomicrograph of hydrothermal quartz and sphalerite that are brecciated and replaced by third generation dolomite. </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9</a:t>
            </a:fld>
            <a:endParaRPr lang="en-US"/>
          </a:p>
        </p:txBody>
      </p:sp>
    </p:spTree>
    <p:extLst>
      <p:ext uri="{BB962C8B-B14F-4D97-AF65-F5344CB8AC3E}">
        <p14:creationId xmlns:p14="http://schemas.microsoft.com/office/powerpoint/2010/main" val="2516134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sz="1200" kern="1200" dirty="0">
                <a:solidFill>
                  <a:schemeClr val="tx1"/>
                </a:solidFill>
                <a:effectLst/>
                <a:latin typeface="+mn-lt"/>
                <a:ea typeface="+mn-ea"/>
                <a:cs typeface="+mn-cs"/>
              </a:rPr>
              <a:t>Cross-polarized light photomicrograph of second generation dolomitization cut and replaced by silicification</a:t>
            </a:r>
          </a:p>
          <a:p>
            <a:r>
              <a:rPr lang="en-US" sz="1200" kern="1200" dirty="0">
                <a:solidFill>
                  <a:schemeClr val="tx1"/>
                </a:solidFill>
                <a:effectLst/>
                <a:latin typeface="+mn-lt"/>
                <a:ea typeface="+mn-ea"/>
                <a:cs typeface="+mn-cs"/>
              </a:rPr>
              <a:t>b) Reflected light photomicrograph of “a” showing that sphalerite is associated with silicification.</a:t>
            </a:r>
          </a:p>
          <a:p>
            <a:r>
              <a:rPr lang="en-US" sz="1200" kern="1200" dirty="0">
                <a:solidFill>
                  <a:schemeClr val="tx1"/>
                </a:solidFill>
                <a:effectLst/>
                <a:latin typeface="+mn-lt"/>
                <a:ea typeface="+mn-ea"/>
                <a:cs typeface="+mn-cs"/>
              </a:rPr>
              <a:t>c)</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Cross-polarized light photomicrograph of intense silicification with relict second generation dolomite</a:t>
            </a:r>
          </a:p>
          <a:p>
            <a:r>
              <a:rPr lang="en-US" sz="1200" kern="1200" dirty="0">
                <a:solidFill>
                  <a:schemeClr val="tx1"/>
                </a:solidFill>
                <a:effectLst/>
                <a:latin typeface="+mn-lt"/>
                <a:ea typeface="+mn-ea"/>
                <a:cs typeface="+mn-cs"/>
              </a:rPr>
              <a:t>d) Cross-polarized light photomicrograph of intensely silicified limestone. Yellow dashed line shows limits of </a:t>
            </a:r>
            <a:r>
              <a:rPr lang="en-US" sz="1200" i="1" kern="1200" dirty="0">
                <a:solidFill>
                  <a:schemeClr val="tx1"/>
                </a:solidFill>
                <a:effectLst/>
                <a:latin typeface="+mn-lt"/>
                <a:ea typeface="+mn-ea"/>
                <a:cs typeface="+mn-cs"/>
              </a:rPr>
              <a:t>Orbitolina</a:t>
            </a:r>
            <a:r>
              <a:rPr lang="en-US" sz="1200" kern="1200" dirty="0">
                <a:solidFill>
                  <a:schemeClr val="tx1"/>
                </a:solidFill>
                <a:effectLst/>
                <a:latin typeface="+mn-lt"/>
                <a:ea typeface="+mn-ea"/>
                <a:cs typeface="+mn-cs"/>
              </a:rPr>
              <a:t> fossils replaced by quartz. Quartz in fossils is coarser-grained than that in matrix. </a:t>
            </a:r>
            <a:endParaRPr lang="en-US" dirty="0"/>
          </a:p>
        </p:txBody>
      </p:sp>
      <p:sp>
        <p:nvSpPr>
          <p:cNvPr id="4" name="Slide Number Placeholder 3"/>
          <p:cNvSpPr>
            <a:spLocks noGrp="1"/>
          </p:cNvSpPr>
          <p:nvPr>
            <p:ph type="sldNum" sz="quarter" idx="10"/>
          </p:nvPr>
        </p:nvSpPr>
        <p:spPr/>
        <p:txBody>
          <a:bodyPr/>
          <a:lstStyle/>
          <a:p>
            <a:fld id="{88FEB495-D6EF-4743-84F5-DB4C41B78F0F}" type="slidenum">
              <a:rPr lang="en-US" smtClean="0"/>
              <a:t>11</a:t>
            </a:fld>
            <a:endParaRPr lang="en-US"/>
          </a:p>
        </p:txBody>
      </p:sp>
    </p:spTree>
    <p:extLst>
      <p:ext uri="{BB962C8B-B14F-4D97-AF65-F5344CB8AC3E}">
        <p14:creationId xmlns:p14="http://schemas.microsoft.com/office/powerpoint/2010/main" val="4040248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5FE9DB-AEE6-4A31-9C14-9D10B38439C3}" type="datetime1">
              <a:rPr lang="en-US" smtClean="0"/>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681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CBDAA5-48FA-46BF-9001-6FB9E8B846A7}" type="datetime1">
              <a:rPr lang="en-US" smtClean="0"/>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1652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674D28-D846-44F3-BD43-80A82A28420D}" type="datetime1">
              <a:rPr lang="en-US" smtClean="0"/>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0333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42B4EC-91AB-44DF-B853-408C73CC4451}" type="datetime1">
              <a:rPr lang="en-US" smtClean="0"/>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990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86539C-E9A5-4421-9F8C-750CD97C0D5C}" type="datetime1">
              <a:rPr lang="en-US" smtClean="0"/>
              <a:t>9/8/2023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0685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49DF92-B02C-4E45-B02B-D83A440B842B}" type="datetime1">
              <a:rPr lang="en-US" smtClean="0"/>
              <a:t>9/8/2023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2521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1A25F9-6E93-4DC7-A6E8-C1A6254C26C2}" type="datetime1">
              <a:rPr lang="en-US" smtClean="0"/>
              <a:t>9/8/2023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49222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659759-AA66-42C3-983E-972EDB9B91CC}" type="datetime1">
              <a:rPr lang="en-US" smtClean="0"/>
              <a:t>9/8/2023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262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A57D60-EE9A-437A-9381-D38E50D1F7FB}" type="datetime1">
              <a:rPr lang="en-US" smtClean="0"/>
              <a:t>9/8/2023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2175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3DC090-6208-4621-BA94-94D0EDD32D7F}" type="datetime1">
              <a:rPr lang="en-US" smtClean="0"/>
              <a:t>9/8/2023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101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109E1D-7765-4A97-807F-455A634CFD14}" type="datetime1">
              <a:rPr lang="en-US" smtClean="0"/>
              <a:t>9/8/2023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2544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56198-F788-4BB3-8A8F-F26E0E4FFDCC}" type="datetime1">
              <a:rPr lang="en-US" smtClean="0"/>
              <a:t>9/8/2023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90447952"/>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1.wdp"/><Relationship Id="rId9"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1774" y="125549"/>
            <a:ext cx="11232444" cy="2024816"/>
          </a:xfrm>
        </p:spPr>
        <p:txBody>
          <a:bodyPr>
            <a:noAutofit/>
          </a:bodyPr>
          <a:lstStyle/>
          <a:p>
            <a:pPr algn="ctr"/>
            <a:r>
              <a:rPr lang="en-US" sz="4400" dirty="0">
                <a:latin typeface="Calibri" panose="020F0502020204030204" pitchFamily="34" charset="0"/>
                <a:cs typeface="Calibri" panose="020F0502020204030204" pitchFamily="34" charset="0"/>
              </a:rPr>
              <a:t>Geological and textural characteristics as evidence for Irish-type mineralization in the Eastern Haft-Savaran deposit</a:t>
            </a:r>
          </a:p>
        </p:txBody>
      </p:sp>
      <p:sp>
        <p:nvSpPr>
          <p:cNvPr id="3" name="Subtitle 2"/>
          <p:cNvSpPr>
            <a:spLocks noGrp="1"/>
          </p:cNvSpPr>
          <p:nvPr>
            <p:ph type="subTitle" idx="1"/>
          </p:nvPr>
        </p:nvSpPr>
        <p:spPr>
          <a:xfrm>
            <a:off x="207390" y="2290714"/>
            <a:ext cx="11821212" cy="4166648"/>
          </a:xfrm>
        </p:spPr>
        <p:txBody>
          <a:bodyPr>
            <a:normAutofit fontScale="77500" lnSpcReduction="20000"/>
          </a:bodyPr>
          <a:lstStyle/>
          <a:p>
            <a:pPr algn="ctr"/>
            <a:r>
              <a:rPr lang="en-US" sz="3500" dirty="0">
                <a:solidFill>
                  <a:schemeClr val="tx1">
                    <a:lumMod val="95000"/>
                    <a:lumOff val="5000"/>
                  </a:schemeClr>
                </a:solidFill>
                <a:latin typeface="Calibri" panose="020F0502020204030204" pitchFamily="34" charset="0"/>
                <a:cs typeface="Calibri" panose="020F0502020204030204" pitchFamily="34" charset="0"/>
              </a:rPr>
              <a:t>Pouria Mahmoodi</a:t>
            </a:r>
          </a:p>
          <a:p>
            <a:pPr algn="ctr"/>
            <a:r>
              <a:rPr lang="en-US" sz="3800" dirty="0">
                <a:solidFill>
                  <a:srgbClr val="FF0000"/>
                </a:solidFill>
                <a:latin typeface="Calibri" panose="020F0502020204030204" pitchFamily="34" charset="0"/>
                <a:ea typeface="Calibri" panose="020F0502020204030204" pitchFamily="34" charset="0"/>
                <a:cs typeface="Calibri" panose="020F0502020204030204" pitchFamily="34" charset="0"/>
              </a:rPr>
              <a:t>Department of Geology, Faculty of Basic Sciences, </a:t>
            </a:r>
            <a:r>
              <a:rPr lang="en-US" sz="3800" dirty="0" err="1">
                <a:solidFill>
                  <a:srgbClr val="FF0000"/>
                </a:solidFill>
                <a:latin typeface="Calibri" panose="020F0502020204030204" pitchFamily="34" charset="0"/>
                <a:ea typeface="Calibri" panose="020F0502020204030204" pitchFamily="34" charset="0"/>
                <a:cs typeface="Calibri" panose="020F0502020204030204" pitchFamily="34" charset="0"/>
              </a:rPr>
              <a:t>Tarbiat</a:t>
            </a:r>
            <a:r>
              <a:rPr lang="en-US" sz="38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800" dirty="0" err="1">
                <a:solidFill>
                  <a:srgbClr val="FF0000"/>
                </a:solidFill>
                <a:latin typeface="Calibri" panose="020F0502020204030204" pitchFamily="34" charset="0"/>
                <a:ea typeface="Calibri" panose="020F0502020204030204" pitchFamily="34" charset="0"/>
                <a:cs typeface="Calibri" panose="020F0502020204030204" pitchFamily="34" charset="0"/>
              </a:rPr>
              <a:t>Modares</a:t>
            </a:r>
            <a:r>
              <a:rPr lang="en-US" sz="3800" dirty="0">
                <a:solidFill>
                  <a:srgbClr val="FF0000"/>
                </a:solidFill>
                <a:latin typeface="Calibri" panose="020F0502020204030204" pitchFamily="34" charset="0"/>
                <a:ea typeface="Calibri" panose="020F0502020204030204" pitchFamily="34" charset="0"/>
                <a:cs typeface="Calibri" panose="020F0502020204030204" pitchFamily="34" charset="0"/>
              </a:rPr>
              <a:t> University, Tehran 14115-175, Iran</a:t>
            </a:r>
          </a:p>
          <a:p>
            <a:pPr algn="ctr"/>
            <a:endParaRPr lang="en-US" sz="1500" dirty="0" smtClean="0">
              <a:solidFill>
                <a:schemeClr val="accent4">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pPr algn="ctr"/>
            <a:r>
              <a:rPr lang="en-US" sz="3500" dirty="0" smtClean="0">
                <a:latin typeface="Calibri" panose="020F0502020204030204" pitchFamily="34" charset="0"/>
                <a:cs typeface="Calibri" panose="020F0502020204030204" pitchFamily="34" charset="0"/>
              </a:rPr>
              <a:t>Jan </a:t>
            </a:r>
            <a:r>
              <a:rPr lang="en-US" sz="3500" dirty="0">
                <a:latin typeface="Calibri" panose="020F0502020204030204" pitchFamily="34" charset="0"/>
                <a:cs typeface="Calibri" panose="020F0502020204030204" pitchFamily="34" charset="0"/>
              </a:rPr>
              <a:t>M. Peter</a:t>
            </a:r>
          </a:p>
          <a:p>
            <a:r>
              <a:rPr lang="en-CA" sz="3800" dirty="0">
                <a:solidFill>
                  <a:srgbClr val="FF0000"/>
                </a:solidFill>
                <a:latin typeface="Calibri" panose="020F0502020204030204" pitchFamily="34" charset="0"/>
                <a:ea typeface="Calibri" panose="020F0502020204030204" pitchFamily="34" charset="0"/>
                <a:cs typeface="Calibri" panose="020F0502020204030204" pitchFamily="34" charset="0"/>
              </a:rPr>
              <a:t>Geological Survey of Canada, 601 Booth Street, Ottawa, Ontario, Canada </a:t>
            </a:r>
            <a:r>
              <a:rPr lang="en-CA" sz="3800" dirty="0" smtClean="0">
                <a:solidFill>
                  <a:srgbClr val="FF0000"/>
                </a:solidFill>
                <a:latin typeface="Calibri" panose="020F0502020204030204" pitchFamily="34" charset="0"/>
                <a:ea typeface="Calibri" panose="020F0502020204030204" pitchFamily="34" charset="0"/>
                <a:cs typeface="Calibri" panose="020F0502020204030204" pitchFamily="34" charset="0"/>
              </a:rPr>
              <a:t>K1A 0E8</a:t>
            </a:r>
          </a:p>
          <a:p>
            <a:endParaRPr lang="en-US" sz="1600" dirty="0">
              <a:solidFill>
                <a:schemeClr val="accent4">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a:p>
            <a:r>
              <a:rPr lang="en-US" sz="3500" dirty="0" err="1">
                <a:latin typeface="Calibri" panose="020F0502020204030204" pitchFamily="34" charset="0"/>
                <a:cs typeface="Calibri" panose="020F0502020204030204" pitchFamily="34" charset="0"/>
              </a:rPr>
              <a:t>Abdorrahman</a:t>
            </a:r>
            <a:r>
              <a:rPr lang="en-US" sz="3500" dirty="0">
                <a:latin typeface="Calibri" panose="020F0502020204030204" pitchFamily="34" charset="0"/>
                <a:cs typeface="Calibri" panose="020F0502020204030204" pitchFamily="34" charset="0"/>
              </a:rPr>
              <a:t> </a:t>
            </a:r>
            <a:r>
              <a:rPr lang="en-US" sz="3500" dirty="0" err="1" smtClean="0">
                <a:latin typeface="Calibri" panose="020F0502020204030204" pitchFamily="34" charset="0"/>
                <a:cs typeface="Calibri" panose="020F0502020204030204" pitchFamily="34" charset="0"/>
              </a:rPr>
              <a:t>Rajabi</a:t>
            </a:r>
            <a:endParaRPr lang="en-US" sz="3500" dirty="0" smtClean="0">
              <a:latin typeface="Calibri" panose="020F0502020204030204" pitchFamily="34" charset="0"/>
              <a:cs typeface="Calibri" panose="020F0502020204030204" pitchFamily="34" charset="0"/>
            </a:endParaRPr>
          </a:p>
          <a:p>
            <a:r>
              <a:rPr lang="en-US" sz="3800" dirty="0">
                <a:solidFill>
                  <a:srgbClr val="FF0000"/>
                </a:solidFill>
                <a:latin typeface="Calibri" panose="020F0502020204030204" pitchFamily="34" charset="0"/>
                <a:ea typeface="Calibri" panose="020F0502020204030204" pitchFamily="34" charset="0"/>
                <a:cs typeface="Calibri" panose="020F0502020204030204" pitchFamily="34" charset="0"/>
              </a:rPr>
              <a:t>School of Geology, College of Science, University of Tehran, Tehran 14155-6455, Iran</a:t>
            </a:r>
          </a:p>
        </p:txBody>
      </p:sp>
      <p:sp>
        <p:nvSpPr>
          <p:cNvPr id="6" name="Slide Number Placeholder 5"/>
          <p:cNvSpPr>
            <a:spLocks noGrp="1"/>
          </p:cNvSpPr>
          <p:nvPr>
            <p:ph type="sldNum" sz="quarter" idx="12"/>
          </p:nvPr>
        </p:nvSpPr>
        <p:spPr/>
        <p:txBody>
          <a:bodyPr>
            <a:normAutofit/>
          </a:bodyPr>
          <a:lstStyle/>
          <a:p>
            <a:fld id="{6D22F896-40B5-4ADD-8801-0D06FADFA095}" type="slidenum">
              <a:rPr lang="en-US" smtClean="0"/>
              <a:t>1</a:t>
            </a:fld>
            <a:endParaRPr lang="en-US" dirty="0"/>
          </a:p>
        </p:txBody>
      </p:sp>
    </p:spTree>
    <p:extLst>
      <p:ext uri="{BB962C8B-B14F-4D97-AF65-F5344CB8AC3E}">
        <p14:creationId xmlns:p14="http://schemas.microsoft.com/office/powerpoint/2010/main" val="26544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ext uri="{D42A27DB-BD31-4B8C-83A1-F6EECF244321}">
                <p14:modId xmlns:p14="http://schemas.microsoft.com/office/powerpoint/2010/main" val="3341370777"/>
              </p:ext>
            </p:extLst>
          </p:nvPr>
        </p:nvGraphicFramePr>
        <p:xfrm>
          <a:off x="210299" y="2166144"/>
          <a:ext cx="11722620" cy="3347690"/>
        </p:xfrm>
        <a:graphic>
          <a:graphicData uri="http://schemas.openxmlformats.org/drawingml/2006/table">
            <a:tbl>
              <a:tblPr firstRow="1" firstCol="1" bandRow="1">
                <a:tableStyleId>{5C22544A-7EE6-4342-B048-85BDC9FD1C3A}</a:tableStyleId>
              </a:tblPr>
              <a:tblGrid>
                <a:gridCol w="901740">
                  <a:extLst>
                    <a:ext uri="{9D8B030D-6E8A-4147-A177-3AD203B41FA5}">
                      <a16:colId xmlns:a16="http://schemas.microsoft.com/office/drawing/2014/main" val="1858195902"/>
                    </a:ext>
                  </a:extLst>
                </a:gridCol>
                <a:gridCol w="901740">
                  <a:extLst>
                    <a:ext uri="{9D8B030D-6E8A-4147-A177-3AD203B41FA5}">
                      <a16:colId xmlns:a16="http://schemas.microsoft.com/office/drawing/2014/main" val="2340234141"/>
                    </a:ext>
                  </a:extLst>
                </a:gridCol>
                <a:gridCol w="901740">
                  <a:extLst>
                    <a:ext uri="{9D8B030D-6E8A-4147-A177-3AD203B41FA5}">
                      <a16:colId xmlns:a16="http://schemas.microsoft.com/office/drawing/2014/main" val="87818222"/>
                    </a:ext>
                  </a:extLst>
                </a:gridCol>
                <a:gridCol w="901740">
                  <a:extLst>
                    <a:ext uri="{9D8B030D-6E8A-4147-A177-3AD203B41FA5}">
                      <a16:colId xmlns:a16="http://schemas.microsoft.com/office/drawing/2014/main" val="742791034"/>
                    </a:ext>
                  </a:extLst>
                </a:gridCol>
                <a:gridCol w="901740">
                  <a:extLst>
                    <a:ext uri="{9D8B030D-6E8A-4147-A177-3AD203B41FA5}">
                      <a16:colId xmlns:a16="http://schemas.microsoft.com/office/drawing/2014/main" val="620563517"/>
                    </a:ext>
                  </a:extLst>
                </a:gridCol>
                <a:gridCol w="901740">
                  <a:extLst>
                    <a:ext uri="{9D8B030D-6E8A-4147-A177-3AD203B41FA5}">
                      <a16:colId xmlns:a16="http://schemas.microsoft.com/office/drawing/2014/main" val="3861348192"/>
                    </a:ext>
                  </a:extLst>
                </a:gridCol>
                <a:gridCol w="901740">
                  <a:extLst>
                    <a:ext uri="{9D8B030D-6E8A-4147-A177-3AD203B41FA5}">
                      <a16:colId xmlns:a16="http://schemas.microsoft.com/office/drawing/2014/main" val="784535877"/>
                    </a:ext>
                  </a:extLst>
                </a:gridCol>
                <a:gridCol w="901740">
                  <a:extLst>
                    <a:ext uri="{9D8B030D-6E8A-4147-A177-3AD203B41FA5}">
                      <a16:colId xmlns:a16="http://schemas.microsoft.com/office/drawing/2014/main" val="3101327273"/>
                    </a:ext>
                  </a:extLst>
                </a:gridCol>
                <a:gridCol w="901740">
                  <a:extLst>
                    <a:ext uri="{9D8B030D-6E8A-4147-A177-3AD203B41FA5}">
                      <a16:colId xmlns:a16="http://schemas.microsoft.com/office/drawing/2014/main" val="3685152901"/>
                    </a:ext>
                  </a:extLst>
                </a:gridCol>
                <a:gridCol w="901740">
                  <a:extLst>
                    <a:ext uri="{9D8B030D-6E8A-4147-A177-3AD203B41FA5}">
                      <a16:colId xmlns:a16="http://schemas.microsoft.com/office/drawing/2014/main" val="752294348"/>
                    </a:ext>
                  </a:extLst>
                </a:gridCol>
                <a:gridCol w="901740">
                  <a:extLst>
                    <a:ext uri="{9D8B030D-6E8A-4147-A177-3AD203B41FA5}">
                      <a16:colId xmlns:a16="http://schemas.microsoft.com/office/drawing/2014/main" val="660214061"/>
                    </a:ext>
                  </a:extLst>
                </a:gridCol>
                <a:gridCol w="901740">
                  <a:extLst>
                    <a:ext uri="{9D8B030D-6E8A-4147-A177-3AD203B41FA5}">
                      <a16:colId xmlns:a16="http://schemas.microsoft.com/office/drawing/2014/main" val="3234329769"/>
                    </a:ext>
                  </a:extLst>
                </a:gridCol>
                <a:gridCol w="901740">
                  <a:extLst>
                    <a:ext uri="{9D8B030D-6E8A-4147-A177-3AD203B41FA5}">
                      <a16:colId xmlns:a16="http://schemas.microsoft.com/office/drawing/2014/main" val="118625752"/>
                    </a:ext>
                  </a:extLst>
                </a:gridCol>
              </a:tblGrid>
              <a:tr h="334544">
                <a:tc>
                  <a:txBody>
                    <a:bodyPr/>
                    <a:lstStyle/>
                    <a:p>
                      <a:pPr marL="0" marR="0" algn="ctr">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gridSpan="4">
                  <a:txBody>
                    <a:bodyPr/>
                    <a:lstStyle/>
                    <a:p>
                      <a:pPr marL="0" marR="0" algn="ctr">
                        <a:lnSpc>
                          <a:spcPct val="107000"/>
                        </a:lnSpc>
                        <a:spcBef>
                          <a:spcPts val="0"/>
                        </a:spcBef>
                        <a:spcAft>
                          <a:spcPts val="0"/>
                        </a:spcAft>
                      </a:pPr>
                      <a:r>
                        <a:rPr lang="en-US" sz="1800">
                          <a:effectLst/>
                        </a:rPr>
                        <a:t>First generation dolomite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1800">
                          <a:effectLst/>
                        </a:rPr>
                        <a:t>Second generation dolomite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1800">
                          <a:effectLst/>
                        </a:rPr>
                        <a:t>Third generation dolomite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55909405"/>
                  </a:ext>
                </a:extLst>
              </a:tr>
              <a:tr h="334794">
                <a:tc>
                  <a:txBody>
                    <a:bodyPr/>
                    <a:lstStyle/>
                    <a:p>
                      <a:pPr marL="0" marR="0" algn="ctr">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gridSpan="4">
                  <a:txBody>
                    <a:bodyPr/>
                    <a:lstStyle/>
                    <a:p>
                      <a:pPr marL="0" marR="0" algn="ctr">
                        <a:lnSpc>
                          <a:spcPct val="107000"/>
                        </a:lnSpc>
                        <a:spcBef>
                          <a:spcPts val="0"/>
                        </a:spcBef>
                        <a:spcAft>
                          <a:spcPts val="0"/>
                        </a:spcAft>
                      </a:pPr>
                      <a:r>
                        <a:rPr lang="en-US" sz="1800">
                          <a:effectLst/>
                        </a:rPr>
                        <a:t>N: 14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1800">
                          <a:effectLst/>
                        </a:rPr>
                        <a:t>N: 14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0"/>
                        </a:spcBef>
                        <a:spcAft>
                          <a:spcPts val="0"/>
                        </a:spcAft>
                      </a:pPr>
                      <a:r>
                        <a:rPr lang="en-US" sz="1800">
                          <a:effectLst/>
                        </a:rPr>
                        <a:t>N: 13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50358094"/>
                  </a:ext>
                </a:extLst>
              </a:tr>
              <a:tr h="334794">
                <a:tc>
                  <a:txBody>
                    <a:bodyPr/>
                    <a:lstStyle/>
                    <a:p>
                      <a:pPr marL="0" marR="0" algn="ctr">
                        <a:lnSpc>
                          <a:spcPct val="107000"/>
                        </a:lnSpc>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Min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Mean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Std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Max</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Min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Mean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Std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Max</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Min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Mean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Std</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Max</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158451462"/>
                  </a:ext>
                </a:extLst>
              </a:tr>
              <a:tr h="334794">
                <a:tc>
                  <a:txBody>
                    <a:bodyPr/>
                    <a:lstStyle/>
                    <a:p>
                      <a:pPr marL="0" marR="0" algn="ctr">
                        <a:lnSpc>
                          <a:spcPct val="107000"/>
                        </a:lnSpc>
                        <a:spcBef>
                          <a:spcPts val="0"/>
                        </a:spcBef>
                        <a:spcAft>
                          <a:spcPts val="0"/>
                        </a:spcAft>
                      </a:pPr>
                      <a:r>
                        <a:rPr lang="en-US" sz="1800">
                          <a:effectLst/>
                        </a:rPr>
                        <a:t>Mn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0.22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0.70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1.20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1.50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0.15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0.50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560390671"/>
                  </a:ext>
                </a:extLst>
              </a:tr>
              <a:tr h="334794">
                <a:tc>
                  <a:txBody>
                    <a:bodyPr/>
                    <a:lstStyle/>
                    <a:p>
                      <a:pPr marL="0" marR="0" algn="ctr">
                        <a:lnSpc>
                          <a:spcPct val="107000"/>
                        </a:lnSpc>
                        <a:spcBef>
                          <a:spcPts val="0"/>
                        </a:spcBef>
                        <a:spcAft>
                          <a:spcPts val="0"/>
                        </a:spcAft>
                      </a:pPr>
                      <a:r>
                        <a:rPr lang="en-US" sz="1800">
                          <a:effectLst/>
                        </a:rPr>
                        <a:t>Fe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0.50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1.90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7.50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8.32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0.40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9.02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1.02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2.00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0.60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3.06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025127227"/>
                  </a:ext>
                </a:extLst>
              </a:tr>
              <a:tr h="334794">
                <a:tc>
                  <a:txBody>
                    <a:bodyPr/>
                    <a:lstStyle/>
                    <a:p>
                      <a:pPr marL="0" marR="0" algn="ctr">
                        <a:lnSpc>
                          <a:spcPct val="107000"/>
                        </a:lnSpc>
                        <a:spcBef>
                          <a:spcPts val="0"/>
                        </a:spcBef>
                        <a:spcAft>
                          <a:spcPts val="0"/>
                        </a:spcAft>
                      </a:pPr>
                      <a:r>
                        <a:rPr lang="en-US" sz="1800">
                          <a:effectLst/>
                        </a:rPr>
                        <a:t>Cu</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0.17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0.80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284976242"/>
                  </a:ext>
                </a:extLst>
              </a:tr>
              <a:tr h="334794">
                <a:tc>
                  <a:txBody>
                    <a:bodyPr/>
                    <a:lstStyle/>
                    <a:p>
                      <a:pPr marL="0" marR="0" algn="ctr">
                        <a:lnSpc>
                          <a:spcPct val="107000"/>
                        </a:lnSpc>
                        <a:spcBef>
                          <a:spcPts val="0"/>
                        </a:spcBef>
                        <a:spcAft>
                          <a:spcPts val="0"/>
                        </a:spcAft>
                      </a:pPr>
                      <a:r>
                        <a:rPr lang="en-US" sz="1800">
                          <a:effectLst/>
                        </a:rPr>
                        <a:t>Zn</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0.16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826064108"/>
                  </a:ext>
                </a:extLst>
              </a:tr>
              <a:tr h="334794">
                <a:tc>
                  <a:txBody>
                    <a:bodyPr/>
                    <a:lstStyle/>
                    <a:p>
                      <a:pPr marL="0" marR="0" algn="ctr">
                        <a:lnSpc>
                          <a:spcPct val="107000"/>
                        </a:lnSpc>
                        <a:spcBef>
                          <a:spcPts val="0"/>
                        </a:spcBef>
                        <a:spcAft>
                          <a:spcPts val="0"/>
                        </a:spcAft>
                      </a:pPr>
                      <a:r>
                        <a:rPr lang="en-US" sz="1800">
                          <a:effectLst/>
                        </a:rPr>
                        <a:t>Pb</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0.04</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0.10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0.01</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2163261748"/>
                  </a:ext>
                </a:extLst>
              </a:tr>
              <a:tr h="334794">
                <a:tc>
                  <a:txBody>
                    <a:bodyPr/>
                    <a:lstStyle/>
                    <a:p>
                      <a:pPr marL="0" marR="0" algn="ctr">
                        <a:lnSpc>
                          <a:spcPct val="107000"/>
                        </a:lnSpc>
                        <a:spcBef>
                          <a:spcPts val="0"/>
                        </a:spcBef>
                        <a:spcAft>
                          <a:spcPts val="0"/>
                        </a:spcAft>
                      </a:pPr>
                      <a:r>
                        <a:rPr lang="en-US" sz="1800">
                          <a:effectLst/>
                        </a:rPr>
                        <a:t>Mg</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6.40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8.70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0.90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9.80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6.60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7.20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7.97</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10.15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11.58</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1.00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13.36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3466814910"/>
                  </a:ext>
                </a:extLst>
              </a:tr>
              <a:tr h="334794">
                <a:tc>
                  <a:txBody>
                    <a:bodyPr/>
                    <a:lstStyle/>
                    <a:p>
                      <a:pPr marL="0" marR="0" algn="ctr">
                        <a:lnSpc>
                          <a:spcPct val="107000"/>
                        </a:lnSpc>
                        <a:spcBef>
                          <a:spcPts val="0"/>
                        </a:spcBef>
                        <a:spcAft>
                          <a:spcPts val="0"/>
                        </a:spcAft>
                      </a:pPr>
                      <a:r>
                        <a:rPr lang="en-US" sz="1800">
                          <a:effectLst/>
                        </a:rPr>
                        <a:t>Ca</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24.05</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24.90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0.60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25.70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18.30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19.60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0.60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20.6</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22.72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25.43</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a:effectLst/>
                        </a:rPr>
                        <a:t>1.40</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tc>
                  <a:txBody>
                    <a:bodyPr/>
                    <a:lstStyle/>
                    <a:p>
                      <a:pPr marL="0" marR="0" algn="ctr">
                        <a:lnSpc>
                          <a:spcPct val="107000"/>
                        </a:lnSpc>
                        <a:spcBef>
                          <a:spcPts val="0"/>
                        </a:spcBef>
                        <a:spcAft>
                          <a:spcPts val="0"/>
                        </a:spcAft>
                      </a:pPr>
                      <a:r>
                        <a:rPr lang="en-US" sz="1800" dirty="0">
                          <a:effectLst/>
                        </a:rPr>
                        <a:t>27.70</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347147964"/>
                  </a:ext>
                </a:extLst>
              </a:tr>
            </a:tbl>
          </a:graphicData>
        </a:graphic>
      </p:graphicFrame>
      <p:sp>
        <p:nvSpPr>
          <p:cNvPr id="3" name="Slide Number Placeholder 2"/>
          <p:cNvSpPr>
            <a:spLocks noGrp="1"/>
          </p:cNvSpPr>
          <p:nvPr>
            <p:ph type="sldNum" sz="quarter" idx="12"/>
          </p:nvPr>
        </p:nvSpPr>
        <p:spPr/>
        <p:txBody>
          <a:bodyPr>
            <a:normAutofit/>
          </a:bodyPr>
          <a:lstStyle/>
          <a:p>
            <a:fld id="{6D22F896-40B5-4ADD-8801-0D06FADFA095}" type="slidenum">
              <a:rPr lang="en-US" smtClean="0"/>
              <a:t>10</a:t>
            </a:fld>
            <a:endParaRPr lang="en-US" dirty="0"/>
          </a:p>
        </p:txBody>
      </p:sp>
      <p:sp>
        <p:nvSpPr>
          <p:cNvPr id="4" name="Title 1"/>
          <p:cNvSpPr txBox="1">
            <a:spLocks/>
          </p:cNvSpPr>
          <p:nvPr/>
        </p:nvSpPr>
        <p:spPr>
          <a:xfrm>
            <a:off x="128849" y="66503"/>
            <a:ext cx="8179128"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Carbonate alteration chemistry</a:t>
            </a:r>
          </a:p>
        </p:txBody>
      </p:sp>
    </p:spTree>
    <p:extLst>
      <p:ext uri="{BB962C8B-B14F-4D97-AF65-F5344CB8AC3E}">
        <p14:creationId xmlns:p14="http://schemas.microsoft.com/office/powerpoint/2010/main" val="20453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8849" y="66503"/>
            <a:ext cx="3380705"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Silicification</a:t>
            </a: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18098" y="777241"/>
            <a:ext cx="7561304" cy="5922759"/>
          </a:xfrm>
          <a:prstGeom prst="rect">
            <a:avLst/>
          </a:prstGeom>
        </p:spPr>
      </p:pic>
      <p:sp>
        <p:nvSpPr>
          <p:cNvPr id="2" name="Slide Number Placeholder 1"/>
          <p:cNvSpPr>
            <a:spLocks noGrp="1"/>
          </p:cNvSpPr>
          <p:nvPr>
            <p:ph type="sldNum" sz="quarter" idx="12"/>
          </p:nvPr>
        </p:nvSpPr>
        <p:spPr/>
        <p:txBody>
          <a:bodyPr>
            <a:normAutofit/>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95729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8849" y="66503"/>
            <a:ext cx="4290751"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Sericite alteration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848" y="1325880"/>
            <a:ext cx="3983055" cy="305964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0785" y="1325879"/>
            <a:ext cx="3778227" cy="3059641"/>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15384" y="1325880"/>
            <a:ext cx="3931920" cy="3059641"/>
          </a:xfrm>
          <a:prstGeom prst="rect">
            <a:avLst/>
          </a:prstGeom>
        </p:spPr>
      </p:pic>
      <p:sp>
        <p:nvSpPr>
          <p:cNvPr id="2" name="Slide Number Placeholder 1"/>
          <p:cNvSpPr>
            <a:spLocks noGrp="1"/>
          </p:cNvSpPr>
          <p:nvPr>
            <p:ph type="sldNum" sz="quarter" idx="12"/>
          </p:nvPr>
        </p:nvSpPr>
        <p:spPr/>
        <p:txBody>
          <a:bodyPr>
            <a:normAutofit/>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404273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5035334"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Mineralization zoning</a:t>
            </a: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921436" y="572027"/>
            <a:ext cx="8957689" cy="6219297"/>
          </a:xfrm>
        </p:spPr>
      </p:pic>
      <p:sp>
        <p:nvSpPr>
          <p:cNvPr id="2" name="Slide Number Placeholder 1"/>
          <p:cNvSpPr>
            <a:spLocks noGrp="1"/>
          </p:cNvSpPr>
          <p:nvPr>
            <p:ph type="sldNum" sz="quarter" idx="12"/>
          </p:nvPr>
        </p:nvSpPr>
        <p:spPr/>
        <p:txBody>
          <a:bodyPr>
            <a:normAutofit/>
          </a:bodyPr>
          <a:lstStyle/>
          <a:p>
            <a:fld id="{6D22F896-40B5-4ADD-8801-0D06FADFA095}" type="slidenum">
              <a:rPr lang="en-US" smtClean="0"/>
              <a:t>13</a:t>
            </a:fld>
            <a:endParaRPr lang="en-US" dirty="0"/>
          </a:p>
        </p:txBody>
      </p:sp>
      <p:sp>
        <p:nvSpPr>
          <p:cNvPr id="5" name="Rectangle 4"/>
          <p:cNvSpPr/>
          <p:nvPr/>
        </p:nvSpPr>
        <p:spPr>
          <a:xfrm>
            <a:off x="9879125" y="5640170"/>
            <a:ext cx="2152650" cy="646331"/>
          </a:xfrm>
          <a:prstGeom prst="rect">
            <a:avLst/>
          </a:prstGeom>
        </p:spPr>
        <p:txBody>
          <a:bodyPr wrap="square">
            <a:spAutoFit/>
          </a:bodyPr>
          <a:lstStyle/>
          <a:p>
            <a:r>
              <a:rPr lang="en-US" dirty="0">
                <a:latin typeface="Calibri" panose="020F0502020204030204" pitchFamily="34" charset="0"/>
                <a:ea typeface="Calibri" panose="020F0502020204030204" pitchFamily="34" charset="0"/>
              </a:rPr>
              <a:t>(Mahmoodi et al., unpublished data)</a:t>
            </a:r>
            <a:endParaRPr lang="en-US" dirty="0"/>
          </a:p>
        </p:txBody>
      </p:sp>
    </p:spTree>
    <p:extLst>
      <p:ext uri="{BB962C8B-B14F-4D97-AF65-F5344CB8AC3E}">
        <p14:creationId xmlns:p14="http://schemas.microsoft.com/office/powerpoint/2010/main" val="292609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581243" y="789462"/>
            <a:ext cx="5838308" cy="5932013"/>
          </a:xfrm>
          <a:prstGeom prst="rect">
            <a:avLst/>
          </a:prstGeom>
        </p:spPr>
      </p:pic>
      <p:pic>
        <p:nvPicPr>
          <p:cNvPr id="10" name="Content Placeholder 9"/>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a:stretch/>
        </p:blipFill>
        <p:spPr>
          <a:xfrm>
            <a:off x="6381451" y="777241"/>
            <a:ext cx="5491252" cy="6045029"/>
          </a:xfrm>
        </p:spPr>
      </p:pic>
      <p:sp>
        <p:nvSpPr>
          <p:cNvPr id="2" name="Slide Number Placeholder 1"/>
          <p:cNvSpPr>
            <a:spLocks noGrp="1"/>
          </p:cNvSpPr>
          <p:nvPr>
            <p:ph type="sldNum" sz="quarter" idx="12"/>
          </p:nvPr>
        </p:nvSpPr>
        <p:spPr/>
        <p:txBody>
          <a:bodyPr>
            <a:normAutofit/>
          </a:bodyPr>
          <a:lstStyle/>
          <a:p>
            <a:fld id="{6D22F896-40B5-4ADD-8801-0D06FADFA095}" type="slidenum">
              <a:rPr lang="en-US" smtClean="0"/>
              <a:t>14</a:t>
            </a:fld>
            <a:endParaRPr lang="en-US" dirty="0"/>
          </a:p>
        </p:txBody>
      </p:sp>
      <p:sp>
        <p:nvSpPr>
          <p:cNvPr id="5" name="Title 1"/>
          <p:cNvSpPr txBox="1">
            <a:spLocks/>
          </p:cNvSpPr>
          <p:nvPr/>
        </p:nvSpPr>
        <p:spPr>
          <a:xfrm>
            <a:off x="128849" y="66503"/>
            <a:ext cx="3345871"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Southern part</a:t>
            </a:r>
          </a:p>
        </p:txBody>
      </p:sp>
      <p:grpSp>
        <p:nvGrpSpPr>
          <p:cNvPr id="4" name="Group 3"/>
          <p:cNvGrpSpPr/>
          <p:nvPr/>
        </p:nvGrpSpPr>
        <p:grpSpPr>
          <a:xfrm>
            <a:off x="447443" y="936386"/>
            <a:ext cx="11577660" cy="5638163"/>
            <a:chOff x="407847" y="936560"/>
            <a:chExt cx="11212572" cy="5460370"/>
          </a:xfrm>
        </p:grpSpPr>
        <p:pic>
          <p:nvPicPr>
            <p:cNvPr id="12" name="Picture 1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554066" y="3698749"/>
              <a:ext cx="6044184" cy="2698181"/>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407847" y="936560"/>
              <a:ext cx="5021558" cy="4617719"/>
            </a:xfrm>
            <a:prstGeom prst="rect">
              <a:avLst/>
            </a:prstGeom>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535778" y="936560"/>
              <a:ext cx="6084641" cy="2698181"/>
            </a:xfrm>
            <a:prstGeom prst="rect">
              <a:avLst/>
            </a:prstGeom>
          </p:spPr>
        </p:pic>
      </p:grpSp>
    </p:spTree>
    <p:extLst>
      <p:ext uri="{BB962C8B-B14F-4D97-AF65-F5344CB8AC3E}">
        <p14:creationId xmlns:p14="http://schemas.microsoft.com/office/powerpoint/2010/main" val="276974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3345871"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Central part</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127369" y="154748"/>
            <a:ext cx="4238213" cy="3189526"/>
          </a:xfrm>
        </p:spPr>
      </p:pic>
      <p:sp>
        <p:nvSpPr>
          <p:cNvPr id="2" name="Slide Number Placeholder 1"/>
          <p:cNvSpPr>
            <a:spLocks noGrp="1"/>
          </p:cNvSpPr>
          <p:nvPr>
            <p:ph type="sldNum" sz="quarter" idx="12"/>
          </p:nvPr>
        </p:nvSpPr>
        <p:spPr/>
        <p:txBody>
          <a:bodyPr>
            <a:normAutofit/>
          </a:bodyPr>
          <a:lstStyle/>
          <a:p>
            <a:fld id="{6D22F896-40B5-4ADD-8801-0D06FADFA095}" type="slidenum">
              <a:rPr lang="en-US" smtClean="0"/>
              <a:t>15</a:t>
            </a:fld>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27369" y="3419475"/>
            <a:ext cx="4255457" cy="3203829"/>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404558" y="3419475"/>
            <a:ext cx="3644641" cy="3203829"/>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04558" y="154748"/>
            <a:ext cx="3644641" cy="3189526"/>
          </a:xfrm>
          <a:prstGeom prst="rect">
            <a:avLst/>
          </a:prstGeom>
        </p:spPr>
      </p:pic>
    </p:spTree>
    <p:extLst>
      <p:ext uri="{BB962C8B-B14F-4D97-AF65-F5344CB8AC3E}">
        <p14:creationId xmlns:p14="http://schemas.microsoft.com/office/powerpoint/2010/main" val="224763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8849" y="66503"/>
            <a:ext cx="3345871"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Northern part</a:t>
            </a:r>
          </a:p>
        </p:txBody>
      </p:sp>
      <p:pic>
        <p:nvPicPr>
          <p:cNvPr id="3" name="Content Placeholder 2"/>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28849" y="777241"/>
            <a:ext cx="7517652" cy="5655493"/>
          </a:xfrm>
        </p:spPr>
      </p:pic>
      <p:sp>
        <p:nvSpPr>
          <p:cNvPr id="2" name="Slide Number Placeholder 1"/>
          <p:cNvSpPr>
            <a:spLocks noGrp="1"/>
          </p:cNvSpPr>
          <p:nvPr>
            <p:ph type="sldNum" sz="quarter" idx="12"/>
          </p:nvPr>
        </p:nvSpPr>
        <p:spPr/>
        <p:txBody>
          <a:bodyPr>
            <a:normAutofit/>
          </a:bodyPr>
          <a:lstStyle/>
          <a:p>
            <a:fld id="{6D22F896-40B5-4ADD-8801-0D06FADFA095}" type="slidenum">
              <a:rPr lang="en-US" smtClean="0"/>
              <a:t>16</a:t>
            </a:fld>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00950" y="777240"/>
            <a:ext cx="4399711" cy="5655494"/>
          </a:xfrm>
          <a:prstGeom prst="rect">
            <a:avLst/>
          </a:prstGeom>
        </p:spPr>
      </p:pic>
      <p:grpSp>
        <p:nvGrpSpPr>
          <p:cNvPr id="11" name="Group 10"/>
          <p:cNvGrpSpPr/>
          <p:nvPr/>
        </p:nvGrpSpPr>
        <p:grpSpPr>
          <a:xfrm>
            <a:off x="128848" y="999744"/>
            <a:ext cx="12014181" cy="4600956"/>
            <a:chOff x="3657599" y="3918204"/>
            <a:chExt cx="7340498" cy="2697480"/>
          </a:xfrm>
        </p:grpSpPr>
        <p:pic>
          <p:nvPicPr>
            <p:cNvPr id="8" name="Content Placeholder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657599" y="3918204"/>
              <a:ext cx="3576523" cy="269748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1236" y="3918204"/>
              <a:ext cx="3686861" cy="2679192"/>
            </a:xfrm>
            <a:prstGeom prst="rect">
              <a:avLst/>
            </a:prstGeom>
          </p:spPr>
        </p:pic>
      </p:grpSp>
    </p:spTree>
    <p:extLst>
      <p:ext uri="{BB962C8B-B14F-4D97-AF65-F5344CB8AC3E}">
        <p14:creationId xmlns:p14="http://schemas.microsoft.com/office/powerpoint/2010/main" val="35749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027675" y="560515"/>
            <a:ext cx="5101627" cy="2960987"/>
          </a:xfrm>
        </p:spPr>
      </p:pic>
      <p:sp>
        <p:nvSpPr>
          <p:cNvPr id="3" name="Slide Number Placeholder 2"/>
          <p:cNvSpPr>
            <a:spLocks noGrp="1"/>
          </p:cNvSpPr>
          <p:nvPr>
            <p:ph type="sldNum" sz="quarter" idx="12"/>
          </p:nvPr>
        </p:nvSpPr>
        <p:spPr/>
        <p:txBody>
          <a:bodyPr>
            <a:normAutofit/>
          </a:bodyPr>
          <a:lstStyle/>
          <a:p>
            <a:fld id="{6D22F896-40B5-4ADD-8801-0D06FADFA095}" type="slidenum">
              <a:rPr lang="en-US" smtClean="0"/>
              <a:t>17</a:t>
            </a:fld>
            <a:endParaRPr lang="en-US" dirty="0"/>
          </a:p>
        </p:txBody>
      </p:sp>
      <p:sp>
        <p:nvSpPr>
          <p:cNvPr id="4" name="Title 1"/>
          <p:cNvSpPr txBox="1">
            <a:spLocks/>
          </p:cNvSpPr>
          <p:nvPr/>
        </p:nvSpPr>
        <p:spPr>
          <a:xfrm>
            <a:off x="128849" y="66503"/>
            <a:ext cx="5331425"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Mineralization in shale</a:t>
            </a: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26306" y="3521502"/>
            <a:ext cx="8477569" cy="3241488"/>
          </a:xfrm>
          <a:prstGeom prst="rect">
            <a:avLst/>
          </a:prstGeom>
        </p:spPr>
      </p:pic>
      <p:sp>
        <p:nvSpPr>
          <p:cNvPr id="6" name="TextBox 5"/>
          <p:cNvSpPr txBox="1"/>
          <p:nvPr/>
        </p:nvSpPr>
        <p:spPr>
          <a:xfrm>
            <a:off x="572474" y="1072269"/>
            <a:ext cx="3657601" cy="1711366"/>
          </a:xfrm>
          <a:prstGeom prst="rect">
            <a:avLst/>
          </a:prstGeom>
          <a:noFill/>
        </p:spPr>
        <p:txBody>
          <a:bodyPr wrap="square" rtlCol="0">
            <a:spAutoFit/>
          </a:bodyPr>
          <a:lstStyle/>
          <a:p>
            <a:pPr>
              <a:lnSpc>
                <a:spcPct val="150000"/>
              </a:lnSpc>
            </a:pPr>
            <a:r>
              <a:rPr lang="en-US" dirty="0"/>
              <a:t>Sulphide (pyrite and sphalerite)-bearing shale unit immediately above Klsd (main mineralization horizon)</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518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70709" y="720738"/>
            <a:ext cx="11708755" cy="6075023"/>
          </a:xfrm>
        </p:spPr>
      </p:pic>
      <p:sp>
        <p:nvSpPr>
          <p:cNvPr id="3" name="Slide Number Placeholder 2"/>
          <p:cNvSpPr>
            <a:spLocks noGrp="1"/>
          </p:cNvSpPr>
          <p:nvPr>
            <p:ph type="sldNum" sz="quarter" idx="12"/>
          </p:nvPr>
        </p:nvSpPr>
        <p:spPr/>
        <p:txBody>
          <a:bodyPr>
            <a:normAutofit/>
          </a:bodyPr>
          <a:lstStyle/>
          <a:p>
            <a:fld id="{6D22F896-40B5-4ADD-8801-0D06FADFA095}" type="slidenum">
              <a:rPr lang="en-US" smtClean="0"/>
              <a:t>18</a:t>
            </a:fld>
            <a:endParaRPr lang="en-US" dirty="0"/>
          </a:p>
        </p:txBody>
      </p:sp>
      <p:sp>
        <p:nvSpPr>
          <p:cNvPr id="4" name="Title 1"/>
          <p:cNvSpPr txBox="1">
            <a:spLocks/>
          </p:cNvSpPr>
          <p:nvPr/>
        </p:nvSpPr>
        <p:spPr>
          <a:xfrm>
            <a:off x="128849" y="66503"/>
            <a:ext cx="8179128"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Mineralization in massive limestone</a:t>
            </a:r>
          </a:p>
        </p:txBody>
      </p:sp>
      <p:grpSp>
        <p:nvGrpSpPr>
          <p:cNvPr id="7" name="Group 6"/>
          <p:cNvGrpSpPr/>
          <p:nvPr/>
        </p:nvGrpSpPr>
        <p:grpSpPr>
          <a:xfrm>
            <a:off x="122259" y="1133938"/>
            <a:ext cx="11979928" cy="4647737"/>
            <a:chOff x="219398" y="1101437"/>
            <a:chExt cx="11388310" cy="4418214"/>
          </a:xfrm>
        </p:grpSpPr>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14405" y="1101437"/>
              <a:ext cx="5693303" cy="441821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398" y="1487979"/>
              <a:ext cx="5682719" cy="3481347"/>
            </a:xfrm>
            <a:prstGeom prst="rect">
              <a:avLst/>
            </a:prstGeom>
          </p:spPr>
        </p:pic>
      </p:grpSp>
    </p:spTree>
    <p:extLst>
      <p:ext uri="{BB962C8B-B14F-4D97-AF65-F5344CB8AC3E}">
        <p14:creationId xmlns:p14="http://schemas.microsoft.com/office/powerpoint/2010/main" val="19786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48026"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Minute euhedral barite</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71541" y="581087"/>
            <a:ext cx="8186842" cy="6276913"/>
          </a:xfrm>
          <a:prstGeom prst="rect">
            <a:avLst/>
          </a:prstGeom>
        </p:spPr>
      </p:pic>
      <p:grpSp>
        <p:nvGrpSpPr>
          <p:cNvPr id="6" name="Group 5"/>
          <p:cNvGrpSpPr/>
          <p:nvPr/>
        </p:nvGrpSpPr>
        <p:grpSpPr>
          <a:xfrm>
            <a:off x="154691" y="1295955"/>
            <a:ext cx="11935167" cy="4485720"/>
            <a:chOff x="288041" y="1295955"/>
            <a:chExt cx="11580825" cy="4352544"/>
          </a:xfrm>
        </p:grpSpPr>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80722" y="1295955"/>
              <a:ext cx="5788144" cy="435254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8041" y="1295955"/>
              <a:ext cx="5683910" cy="4352544"/>
            </a:xfrm>
            <a:prstGeom prst="rect">
              <a:avLst/>
            </a:prstGeom>
          </p:spPr>
        </p:pic>
      </p:grpSp>
      <p:sp>
        <p:nvSpPr>
          <p:cNvPr id="7" name="Slide Number Placeholder 6"/>
          <p:cNvSpPr>
            <a:spLocks noGrp="1"/>
          </p:cNvSpPr>
          <p:nvPr>
            <p:ph type="sldNum" sz="quarter" idx="12"/>
          </p:nvPr>
        </p:nvSpPr>
        <p:spPr/>
        <p:txBody>
          <a:bodyPr>
            <a:normAutofit/>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417396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230" y="710738"/>
            <a:ext cx="11594969" cy="6147261"/>
          </a:xfrm>
        </p:spPr>
        <p:txBody>
          <a:bodyPr>
            <a:noAutofit/>
          </a:bodyPr>
          <a:lstStyle/>
          <a:p>
            <a:pPr algn="just"/>
            <a:r>
              <a:rPr lang="en-US" sz="2000" dirty="0">
                <a:latin typeface="Calibri" panose="020F0502020204030204" pitchFamily="34" charset="0"/>
                <a:cs typeface="Calibri" panose="020F0502020204030204" pitchFamily="34" charset="0"/>
              </a:rPr>
              <a:t>This talk will present the tectonic, geological, structural, textural and mineralogical characteristics of mineralization and host rock alteration of the Eastern Haft-</a:t>
            </a:r>
            <a:r>
              <a:rPr lang="en-US" sz="2000" dirty="0" err="1">
                <a:latin typeface="Calibri" panose="020F0502020204030204" pitchFamily="34" charset="0"/>
                <a:cs typeface="Calibri" panose="020F0502020204030204" pitchFamily="34" charset="0"/>
              </a:rPr>
              <a:t>Savaran</a:t>
            </a:r>
            <a:r>
              <a:rPr lang="en-US" sz="2000" dirty="0">
                <a:latin typeface="Calibri" panose="020F0502020204030204" pitchFamily="34" charset="0"/>
                <a:cs typeface="Calibri" panose="020F0502020204030204" pitchFamily="34" charset="0"/>
              </a:rPr>
              <a:t> deposit, Iran, to understand formational processes and conditions. We focus on paragenesis, mineral chemistry of different dolomite generations, lithological characteristics that control mineralization, and deposit type classification.</a:t>
            </a:r>
          </a:p>
          <a:p>
            <a:pPr algn="just"/>
            <a:r>
              <a:rPr lang="en-US" sz="2000" dirty="0">
                <a:latin typeface="Calibri" panose="020F0502020204030204" pitchFamily="34" charset="0"/>
                <a:cs typeface="Calibri" panose="020F0502020204030204" pitchFamily="34" charset="0"/>
              </a:rPr>
              <a:t>Sediment-hosted Zn-Pb Deposit Types and Brief Characteristics:</a:t>
            </a:r>
          </a:p>
          <a:p>
            <a:pPr lvl="1" algn="just"/>
            <a:r>
              <a:rPr lang="en-US" sz="1800" dirty="0">
                <a:latin typeface="Calibri" panose="020F0502020204030204" pitchFamily="34" charset="0"/>
                <a:cs typeface="Calibri" panose="020F0502020204030204" pitchFamily="34" charset="0"/>
              </a:rPr>
              <a:t>Two of the most important sediment-hosted Zn-Pb deposit types are SEDEX (“sedimentary exhalative”), also termed “clastic-dominated” (Leach et al., 2010) and Mississippi Valley-type (MVT) deposits (Leach et al., 2005)</a:t>
            </a:r>
          </a:p>
          <a:p>
            <a:pPr lvl="1" algn="just"/>
            <a:r>
              <a:rPr lang="en-US" sz="1800" dirty="0">
                <a:latin typeface="Calibri" panose="020F0502020204030204" pitchFamily="34" charset="0"/>
                <a:cs typeface="Calibri" panose="020F0502020204030204" pitchFamily="34" charset="0"/>
              </a:rPr>
              <a:t>SEDEX (CD type or shale hosted Zn-Pb) deposits occur in extensional setting (passive margin, sag basins, continental rift and back arc), hosted by organic matter-bearing clastic dominant rock units, during sedimentation (syngenetic) and diagenesis (</a:t>
            </a:r>
            <a:r>
              <a:rPr lang="en-US" sz="1800" dirty="0" err="1">
                <a:latin typeface="Calibri" panose="020F0502020204030204" pitchFamily="34" charset="0"/>
                <a:cs typeface="Calibri" panose="020F0502020204030204" pitchFamily="34" charset="0"/>
              </a:rPr>
              <a:t>syndiagenetic</a:t>
            </a:r>
            <a:r>
              <a:rPr lang="en-US" sz="1800" dirty="0">
                <a:latin typeface="Calibri" panose="020F0502020204030204" pitchFamily="34" charset="0"/>
                <a:cs typeface="Calibri" panose="020F0502020204030204" pitchFamily="34" charset="0"/>
              </a:rPr>
              <a:t>). Mineralization is controlled by selective replacement of host sediments (with high porosity) and reduced seawater sulfate. Mineralization styles are bedded, massive, replacement  and vein-veinlet (Leach et al., 2005).</a:t>
            </a:r>
          </a:p>
          <a:p>
            <a:pPr lvl="1" algn="just"/>
            <a:r>
              <a:rPr lang="en-US" sz="1800" dirty="0">
                <a:latin typeface="Calibri" panose="020F0502020204030204" pitchFamily="34" charset="0"/>
                <a:cs typeface="Calibri" panose="020F0502020204030204" pitchFamily="34" charset="0"/>
              </a:rPr>
              <a:t>Mississippi Valley-type (MVT) deposits occur in foreland basins and form during extension after orogenic compression. They are hosted by carbonate platform rocks without any association with igneous activity. Timing of mineralization is  epigenetic. Mineralization forms replacements and open space fillings (Leach et al., 2005).</a:t>
            </a:r>
          </a:p>
          <a:p>
            <a:pPr lvl="1" algn="just"/>
            <a:r>
              <a:rPr lang="en-US" sz="1800" dirty="0">
                <a:latin typeface="Calibri" panose="020F0502020204030204" pitchFamily="34" charset="0"/>
                <a:cs typeface="Calibri" panose="020F0502020204030204" pitchFamily="34" charset="0"/>
              </a:rPr>
              <a:t>Irish-type Zn-Pb deposits are the third important sediment-hosted Zn-Pb deposit-type, and these have been introduced and exploited for the last 50 years ago. </a:t>
            </a:r>
          </a:p>
          <a:p>
            <a:pPr lvl="1" algn="just"/>
            <a:r>
              <a:rPr lang="en-US" sz="1800" dirty="0">
                <a:latin typeface="Calibri" panose="020F0502020204030204" pitchFamily="34" charset="0"/>
                <a:cs typeface="Calibri" panose="020F0502020204030204" pitchFamily="34" charset="0"/>
              </a:rPr>
              <a:t>Irish-type deposits, however, occur in extensional settings within non-argillaceous carbonate rock in transgressive sequences (e.g., Lower Carboniferous shallow sea limestone covering Late Devonian terrestrial red bed sandstone), with intensive replacement features (Leach et al., 2005) and their relative timing is thought to be </a:t>
            </a:r>
            <a:r>
              <a:rPr lang="en-US" sz="1800" dirty="0" err="1">
                <a:latin typeface="Calibri" panose="020F0502020204030204" pitchFamily="34" charset="0"/>
                <a:cs typeface="Calibri" panose="020F0502020204030204" pitchFamily="34" charset="0"/>
              </a:rPr>
              <a:t>syndiagenetic</a:t>
            </a:r>
            <a:r>
              <a:rPr lang="en-US" sz="1800" dirty="0">
                <a:latin typeface="Calibri" panose="020F0502020204030204" pitchFamily="34" charset="0"/>
                <a:cs typeface="Calibri" panose="020F0502020204030204" pitchFamily="34" charset="0"/>
              </a:rPr>
              <a:t> (i.e., similar to SEDEX deposits; </a:t>
            </a:r>
            <a:r>
              <a:rPr lang="en-US" sz="1800" dirty="0" err="1">
                <a:latin typeface="Calibri" panose="020F0502020204030204" pitchFamily="34" charset="0"/>
                <a:cs typeface="Calibri" panose="020F0502020204030204" pitchFamily="34" charset="0"/>
              </a:rPr>
              <a:t>Hnatyshin</a:t>
            </a:r>
            <a:r>
              <a:rPr lang="en-US" sz="1800" dirty="0">
                <a:latin typeface="Calibri" panose="020F0502020204030204" pitchFamily="34" charset="0"/>
                <a:cs typeface="Calibri" panose="020F0502020204030204" pitchFamily="34" charset="0"/>
              </a:rPr>
              <a:t> et al., 2015).</a:t>
            </a:r>
          </a:p>
        </p:txBody>
      </p:sp>
      <p:sp>
        <p:nvSpPr>
          <p:cNvPr id="5" name="Slide Number Placeholder 4"/>
          <p:cNvSpPr>
            <a:spLocks noGrp="1"/>
          </p:cNvSpPr>
          <p:nvPr>
            <p:ph type="sldNum" sz="quarter" idx="12"/>
          </p:nvPr>
        </p:nvSpPr>
        <p:spPr/>
        <p:txBody>
          <a:bodyPr>
            <a:normAutofit/>
          </a:bodyPr>
          <a:lstStyle/>
          <a:p>
            <a:fld id="{6D22F896-40B5-4ADD-8801-0D06FADFA095}" type="slidenum">
              <a:rPr lang="en-US" smtClean="0"/>
              <a:t>2</a:t>
            </a:fld>
            <a:endParaRPr lang="en-US" dirty="0"/>
          </a:p>
        </p:txBody>
      </p:sp>
      <p:sp>
        <p:nvSpPr>
          <p:cNvPr id="4" name="Title 1"/>
          <p:cNvSpPr txBox="1">
            <a:spLocks/>
          </p:cNvSpPr>
          <p:nvPr/>
        </p:nvSpPr>
        <p:spPr>
          <a:xfrm>
            <a:off x="59475" y="0"/>
            <a:ext cx="7158436"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OUTLINE AND Introduction</a:t>
            </a:r>
          </a:p>
        </p:txBody>
      </p:sp>
    </p:spTree>
    <p:extLst>
      <p:ext uri="{BB962C8B-B14F-4D97-AF65-F5344CB8AC3E}">
        <p14:creationId xmlns:p14="http://schemas.microsoft.com/office/powerpoint/2010/main" val="297056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851577" y="304962"/>
            <a:ext cx="7394886" cy="6267288"/>
          </a:xfrm>
        </p:spPr>
      </p:pic>
      <p:sp>
        <p:nvSpPr>
          <p:cNvPr id="3" name="Slide Number Placeholder 2"/>
          <p:cNvSpPr>
            <a:spLocks noGrp="1"/>
          </p:cNvSpPr>
          <p:nvPr>
            <p:ph type="sldNum" sz="quarter" idx="12"/>
          </p:nvPr>
        </p:nvSpPr>
        <p:spPr/>
        <p:txBody>
          <a:bodyPr>
            <a:normAutofit/>
          </a:bodyPr>
          <a:lstStyle/>
          <a:p>
            <a:fld id="{6D22F896-40B5-4ADD-8801-0D06FADFA095}" type="slidenum">
              <a:rPr lang="en-US" smtClean="0"/>
              <a:t>20</a:t>
            </a:fld>
            <a:endParaRPr lang="en-US" dirty="0"/>
          </a:p>
        </p:txBody>
      </p:sp>
      <p:sp>
        <p:nvSpPr>
          <p:cNvPr id="4" name="Title 1"/>
          <p:cNvSpPr txBox="1">
            <a:spLocks/>
          </p:cNvSpPr>
          <p:nvPr/>
        </p:nvSpPr>
        <p:spPr>
          <a:xfrm>
            <a:off x="0" y="0"/>
            <a:ext cx="4090726"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Framboidal pyrite</a:t>
            </a: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49659" y="631254"/>
            <a:ext cx="7299166" cy="6163501"/>
          </a:xfrm>
          <a:prstGeom prst="rect">
            <a:avLst/>
          </a:prstGeom>
        </p:spPr>
      </p:pic>
    </p:spTree>
    <p:extLst>
      <p:ext uri="{BB962C8B-B14F-4D97-AF65-F5344CB8AC3E}">
        <p14:creationId xmlns:p14="http://schemas.microsoft.com/office/powerpoint/2010/main" val="300478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8849" y="66503"/>
            <a:ext cx="8179128"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Paragenetic sequence</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173263" y="641023"/>
            <a:ext cx="9111380" cy="6168676"/>
          </a:xfrm>
        </p:spPr>
      </p:pic>
      <p:sp>
        <p:nvSpPr>
          <p:cNvPr id="3" name="Slide Number Placeholder 2"/>
          <p:cNvSpPr>
            <a:spLocks noGrp="1"/>
          </p:cNvSpPr>
          <p:nvPr>
            <p:ph type="sldNum" sz="quarter" idx="12"/>
          </p:nvPr>
        </p:nvSpPr>
        <p:spPr/>
        <p:txBody>
          <a:bodyPr>
            <a:normAutofit/>
          </a:bodyPr>
          <a:lstStyle/>
          <a:p>
            <a:fld id="{6D22F896-40B5-4ADD-8801-0D06FADFA095}" type="slidenum">
              <a:rPr lang="en-US" smtClean="0"/>
              <a:t>21</a:t>
            </a:fld>
            <a:endParaRPr lang="en-US" dirty="0"/>
          </a:p>
        </p:txBody>
      </p:sp>
    </p:spTree>
    <p:extLst>
      <p:ext uri="{BB962C8B-B14F-4D97-AF65-F5344CB8AC3E}">
        <p14:creationId xmlns:p14="http://schemas.microsoft.com/office/powerpoint/2010/main" val="52068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849" y="700391"/>
            <a:ext cx="10966499" cy="5078240"/>
          </a:xfrm>
        </p:spPr>
        <p:txBody>
          <a:bodyPr>
            <a:noAutofit/>
          </a:bodyPr>
          <a:lstStyle/>
          <a:p>
            <a:pPr marL="0" indent="0" algn="just">
              <a:lnSpc>
                <a:spcPct val="150000"/>
              </a:lnSpc>
              <a:spcBef>
                <a:spcPts val="0"/>
              </a:spcBef>
              <a:buNone/>
            </a:pPr>
            <a:r>
              <a:rPr lang="en-US" sz="2000" dirty="0">
                <a:latin typeface="Calibri" panose="020F0502020204030204" pitchFamily="34" charset="0"/>
                <a:cs typeface="Calibri" panose="020F0502020204030204" pitchFamily="34" charset="0"/>
              </a:rPr>
              <a:t>The Eastern Haft-</a:t>
            </a:r>
            <a:r>
              <a:rPr lang="en-US" sz="2000" dirty="0" err="1">
                <a:latin typeface="Calibri" panose="020F0502020204030204" pitchFamily="34" charset="0"/>
                <a:cs typeface="Calibri" panose="020F0502020204030204" pitchFamily="34" charset="0"/>
              </a:rPr>
              <a:t>Savaran</a:t>
            </a:r>
            <a:r>
              <a:rPr lang="en-US" sz="2000" dirty="0">
                <a:latin typeface="Calibri" panose="020F0502020204030204" pitchFamily="34" charset="0"/>
                <a:cs typeface="Calibri" panose="020F0502020204030204" pitchFamily="34" charset="0"/>
              </a:rPr>
              <a:t> deposit formed as sub-seafloor replacement mineralization </a:t>
            </a:r>
            <a:r>
              <a:rPr lang="en-US" sz="2000" b="1" dirty="0">
                <a:latin typeface="Calibri" panose="020F0502020204030204" pitchFamily="34" charset="0"/>
                <a:cs typeface="Calibri" panose="020F0502020204030204" pitchFamily="34" charset="0"/>
              </a:rPr>
              <a:t>during early diagenesis,</a:t>
            </a:r>
            <a:r>
              <a:rPr lang="en-US" sz="2000" dirty="0">
                <a:latin typeface="Calibri" panose="020F0502020204030204" pitchFamily="34" charset="0"/>
                <a:cs typeface="Calibri" panose="020F0502020204030204" pitchFamily="34" charset="0"/>
              </a:rPr>
              <a:t> and can be classified as an </a:t>
            </a:r>
            <a:r>
              <a:rPr lang="en-US" sz="2000" b="1" dirty="0">
                <a:latin typeface="Calibri" panose="020F0502020204030204" pitchFamily="34" charset="0"/>
                <a:cs typeface="Calibri" panose="020F0502020204030204" pitchFamily="34" charset="0"/>
              </a:rPr>
              <a:t>Irish -type deposit</a:t>
            </a:r>
            <a:r>
              <a:rPr lang="en-US" sz="2000" dirty="0">
                <a:latin typeface="Calibri" panose="020F0502020204030204" pitchFamily="34" charset="0"/>
                <a:cs typeface="Calibri" panose="020F0502020204030204" pitchFamily="34" charset="0"/>
              </a:rPr>
              <a:t> based on the following criteria:</a:t>
            </a:r>
          </a:p>
          <a:p>
            <a:pPr algn="just">
              <a:lnSpc>
                <a:spcPct val="150000"/>
              </a:lnSpc>
              <a:spcBef>
                <a:spcPts val="0"/>
              </a:spcBef>
            </a:pPr>
            <a:r>
              <a:rPr lang="en-US" sz="2000" b="1" dirty="0">
                <a:latin typeface="Calibri" panose="020F0502020204030204" pitchFamily="34" charset="0"/>
                <a:cs typeface="Calibri" panose="020F0502020204030204" pitchFamily="34" charset="0"/>
              </a:rPr>
              <a:t>back-arc extensional</a:t>
            </a:r>
            <a:r>
              <a:rPr lang="en-US" sz="2000" dirty="0">
                <a:latin typeface="Calibri" panose="020F0502020204030204" pitchFamily="34" charset="0"/>
                <a:cs typeface="Calibri" panose="020F0502020204030204" pitchFamily="34" charset="0"/>
              </a:rPr>
              <a:t> tectonic setting of the Arak Mining District, </a:t>
            </a:r>
          </a:p>
          <a:p>
            <a:pPr algn="just">
              <a:lnSpc>
                <a:spcPct val="150000"/>
              </a:lnSpc>
              <a:spcBef>
                <a:spcPts val="0"/>
              </a:spcBef>
            </a:pPr>
            <a:r>
              <a:rPr lang="en-US" sz="2000" b="1" dirty="0">
                <a:latin typeface="Calibri" panose="020F0502020204030204" pitchFamily="34" charset="0"/>
                <a:cs typeface="Calibri" panose="020F0502020204030204" pitchFamily="34" charset="0"/>
              </a:rPr>
              <a:t>massive carbonate</a:t>
            </a:r>
            <a:r>
              <a:rPr lang="en-US" sz="2000" dirty="0">
                <a:latin typeface="Calibri" panose="020F0502020204030204" pitchFamily="34" charset="0"/>
                <a:cs typeface="Calibri" panose="020F0502020204030204" pitchFamily="34" charset="0"/>
              </a:rPr>
              <a:t> host rock, </a:t>
            </a:r>
          </a:p>
          <a:p>
            <a:pPr algn="just">
              <a:lnSpc>
                <a:spcPct val="150000"/>
              </a:lnSpc>
              <a:spcBef>
                <a:spcPts val="0"/>
              </a:spcBef>
            </a:pPr>
            <a:r>
              <a:rPr lang="en-US" sz="2000" dirty="0">
                <a:latin typeface="Calibri" panose="020F0502020204030204" pitchFamily="34" charset="0"/>
                <a:cs typeface="Calibri" panose="020F0502020204030204" pitchFamily="34" charset="0"/>
              </a:rPr>
              <a:t>mineralization </a:t>
            </a:r>
            <a:r>
              <a:rPr lang="en-US" sz="2000" b="1" dirty="0">
                <a:latin typeface="Calibri" panose="020F0502020204030204" pitchFamily="34" charset="0"/>
                <a:cs typeface="Calibri" panose="020F0502020204030204" pitchFamily="34" charset="0"/>
              </a:rPr>
              <a:t>controlled by stratigraphy</a:t>
            </a:r>
            <a:r>
              <a:rPr lang="en-US" sz="2000" dirty="0">
                <a:latin typeface="Calibri" panose="020F0502020204030204" pitchFamily="34" charset="0"/>
                <a:cs typeface="Calibri" panose="020F0502020204030204" pitchFamily="34" charset="0"/>
              </a:rPr>
              <a:t>, </a:t>
            </a:r>
          </a:p>
          <a:p>
            <a:pPr algn="just">
              <a:lnSpc>
                <a:spcPct val="150000"/>
              </a:lnSpc>
              <a:spcBef>
                <a:spcPts val="0"/>
              </a:spcBef>
            </a:pPr>
            <a:r>
              <a:rPr lang="en-US" sz="2000" dirty="0">
                <a:latin typeface="Calibri" panose="020F0502020204030204" pitchFamily="34" charset="0"/>
                <a:cs typeface="Calibri" panose="020F0502020204030204" pitchFamily="34" charset="0"/>
              </a:rPr>
              <a:t>minor </a:t>
            </a:r>
            <a:r>
              <a:rPr lang="en-US" sz="2000" b="1" dirty="0">
                <a:latin typeface="Calibri" panose="020F0502020204030204" pitchFamily="34" charset="0"/>
                <a:cs typeface="Calibri" panose="020F0502020204030204" pitchFamily="34" charset="0"/>
              </a:rPr>
              <a:t>volcanism</a:t>
            </a:r>
            <a:r>
              <a:rPr lang="en-US" sz="2000" dirty="0">
                <a:latin typeface="Calibri" panose="020F0502020204030204" pitchFamily="34" charset="0"/>
                <a:cs typeface="Calibri" panose="020F0502020204030204" pitchFamily="34" charset="0"/>
              </a:rPr>
              <a:t>, </a:t>
            </a:r>
          </a:p>
          <a:p>
            <a:pPr algn="just">
              <a:lnSpc>
                <a:spcPct val="150000"/>
              </a:lnSpc>
              <a:spcBef>
                <a:spcPts val="0"/>
              </a:spcBef>
            </a:pPr>
            <a:r>
              <a:rPr lang="en-US" sz="2000" b="1" dirty="0">
                <a:latin typeface="Calibri" panose="020F0502020204030204" pitchFamily="34" charset="0"/>
                <a:cs typeface="Calibri" panose="020F0502020204030204" pitchFamily="34" charset="0"/>
              </a:rPr>
              <a:t>load casts</a:t>
            </a:r>
            <a:r>
              <a:rPr lang="en-US" sz="2000" dirty="0">
                <a:latin typeface="Calibri" panose="020F0502020204030204" pitchFamily="34" charset="0"/>
                <a:cs typeface="Calibri" panose="020F0502020204030204" pitchFamily="34" charset="0"/>
              </a:rPr>
              <a:t> of mineralization in host rock, </a:t>
            </a:r>
          </a:p>
          <a:p>
            <a:pPr algn="just">
              <a:lnSpc>
                <a:spcPct val="150000"/>
              </a:lnSpc>
              <a:spcBef>
                <a:spcPts val="0"/>
              </a:spcBef>
            </a:pPr>
            <a:r>
              <a:rPr lang="en-US" sz="2000" b="1" dirty="0">
                <a:latin typeface="Calibri" panose="020F0502020204030204" pitchFamily="34" charset="0"/>
                <a:cs typeface="Calibri" panose="020F0502020204030204" pitchFamily="34" charset="0"/>
              </a:rPr>
              <a:t>mineralogical zonation</a:t>
            </a:r>
            <a:r>
              <a:rPr lang="en-US" sz="2000" dirty="0">
                <a:latin typeface="Calibri" panose="020F0502020204030204" pitchFamily="34" charset="0"/>
                <a:cs typeface="Calibri" panose="020F0502020204030204" pitchFamily="34" charset="0"/>
              </a:rPr>
              <a:t> within the mineralization </a:t>
            </a:r>
          </a:p>
          <a:p>
            <a:pPr algn="just">
              <a:lnSpc>
                <a:spcPct val="150000"/>
              </a:lnSpc>
              <a:spcBef>
                <a:spcPts val="0"/>
              </a:spcBef>
            </a:pPr>
            <a:r>
              <a:rPr lang="en-US" sz="2000" b="1" dirty="0">
                <a:latin typeface="Calibri" panose="020F0502020204030204" pitchFamily="34" charset="0"/>
                <a:cs typeface="Calibri" panose="020F0502020204030204" pitchFamily="34" charset="0"/>
              </a:rPr>
              <a:t>intensive replacement textures</a:t>
            </a:r>
            <a:r>
              <a:rPr lang="en-US" sz="2000" dirty="0">
                <a:latin typeface="Calibri" panose="020F0502020204030204" pitchFamily="34" charset="0"/>
                <a:cs typeface="Calibri" panose="020F0502020204030204" pitchFamily="34" charset="0"/>
              </a:rPr>
              <a:t>, </a:t>
            </a:r>
          </a:p>
          <a:p>
            <a:pPr algn="just">
              <a:lnSpc>
                <a:spcPct val="150000"/>
              </a:lnSpc>
              <a:spcBef>
                <a:spcPts val="0"/>
              </a:spcBef>
            </a:pPr>
            <a:r>
              <a:rPr lang="en-US" sz="2000" dirty="0">
                <a:latin typeface="Calibri" panose="020F0502020204030204" pitchFamily="34" charset="0"/>
                <a:cs typeface="Calibri" panose="020F0502020204030204" pitchFamily="34" charset="0"/>
              </a:rPr>
              <a:t>the presence of </a:t>
            </a:r>
            <a:r>
              <a:rPr lang="en-US" sz="2000" b="1" dirty="0">
                <a:latin typeface="Calibri" panose="020F0502020204030204" pitchFamily="34" charset="0"/>
                <a:cs typeface="Calibri" panose="020F0502020204030204" pitchFamily="34" charset="0"/>
              </a:rPr>
              <a:t>minute euhedral barite</a:t>
            </a:r>
            <a:r>
              <a:rPr lang="en-US" sz="2000" dirty="0">
                <a:latin typeface="Calibri" panose="020F0502020204030204" pitchFamily="34" charset="0"/>
                <a:cs typeface="Calibri" panose="020F0502020204030204" pitchFamily="34" charset="0"/>
              </a:rPr>
              <a:t> and framboidal pyrites (and their textural evolution), </a:t>
            </a:r>
          </a:p>
          <a:p>
            <a:pPr algn="just">
              <a:lnSpc>
                <a:spcPct val="150000"/>
              </a:lnSpc>
              <a:spcBef>
                <a:spcPts val="0"/>
              </a:spcBef>
            </a:pPr>
            <a:r>
              <a:rPr lang="en-US" sz="2000" b="1" dirty="0">
                <a:latin typeface="Calibri" panose="020F0502020204030204" pitchFamily="34" charset="0"/>
                <a:cs typeface="Calibri" panose="020F0502020204030204" pitchFamily="34" charset="0"/>
              </a:rPr>
              <a:t>ferroan dolomite alteration</a:t>
            </a:r>
            <a:r>
              <a:rPr lang="en-US" sz="2000" dirty="0">
                <a:latin typeface="Calibri" panose="020F0502020204030204" pitchFamily="34" charset="0"/>
                <a:cs typeface="Calibri" panose="020F0502020204030204" pitchFamily="34" charset="0"/>
              </a:rPr>
              <a:t> attendant with main stage of mineralization</a:t>
            </a:r>
            <a:endParaRPr lang="en-US" sz="2000" dirty="0"/>
          </a:p>
        </p:txBody>
      </p:sp>
      <p:sp>
        <p:nvSpPr>
          <p:cNvPr id="4" name="Slide Number Placeholder 3"/>
          <p:cNvSpPr>
            <a:spLocks noGrp="1"/>
          </p:cNvSpPr>
          <p:nvPr>
            <p:ph type="sldNum" sz="quarter" idx="12"/>
          </p:nvPr>
        </p:nvSpPr>
        <p:spPr/>
        <p:txBody>
          <a:bodyPr>
            <a:normAutofit/>
          </a:bodyPr>
          <a:lstStyle/>
          <a:p>
            <a:fld id="{6D22F896-40B5-4ADD-8801-0D06FADFA095}" type="slidenum">
              <a:rPr lang="en-US" smtClean="0"/>
              <a:t>22</a:t>
            </a:fld>
            <a:endParaRPr lang="en-US" dirty="0"/>
          </a:p>
        </p:txBody>
      </p:sp>
      <p:sp>
        <p:nvSpPr>
          <p:cNvPr id="5" name="Title 1"/>
          <p:cNvSpPr txBox="1">
            <a:spLocks/>
          </p:cNvSpPr>
          <p:nvPr/>
        </p:nvSpPr>
        <p:spPr>
          <a:xfrm>
            <a:off x="128849" y="66503"/>
            <a:ext cx="4556273"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Conclusions</a:t>
            </a:r>
          </a:p>
        </p:txBody>
      </p:sp>
    </p:spTree>
    <p:extLst>
      <p:ext uri="{BB962C8B-B14F-4D97-AF65-F5344CB8AC3E}">
        <p14:creationId xmlns:p14="http://schemas.microsoft.com/office/powerpoint/2010/main" val="41050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Box 4"/>
          <p:cNvSpPr txBox="1"/>
          <p:nvPr/>
        </p:nvSpPr>
        <p:spPr>
          <a:xfrm>
            <a:off x="4668761" y="238779"/>
            <a:ext cx="2854477" cy="830997"/>
          </a:xfrm>
          <a:prstGeom prst="rect">
            <a:avLst/>
          </a:prstGeom>
          <a:pattFill prst="lgConfetti">
            <a:fgClr>
              <a:schemeClr val="accent1">
                <a:lumMod val="20000"/>
                <a:lumOff val="80000"/>
              </a:schemeClr>
            </a:fgClr>
            <a:bgClr>
              <a:schemeClr val="bg1"/>
            </a:bgClr>
          </a:pattFill>
          <a:ln>
            <a:solidFill>
              <a:schemeClr val="accent1">
                <a:lumMod val="40000"/>
                <a:lumOff val="60000"/>
              </a:schemeClr>
            </a:solidFill>
          </a:ln>
          <a:effectLst>
            <a:outerShdw blurRad="139700" sx="130000" sy="130000" algn="ctr" rotWithShape="0">
              <a:schemeClr val="accent1">
                <a:lumMod val="20000"/>
                <a:lumOff val="80000"/>
              </a:schemeClr>
            </a:outerShdw>
            <a:reflection endPos="0" dist="63500" dir="5400000" sy="-100000" algn="bl" rotWithShape="0"/>
            <a:softEdge rad="0"/>
          </a:effectLst>
        </p:spPr>
        <p:txBody>
          <a:bodyPr wrap="square" rtlCol="0">
            <a:spAutoFit/>
          </a:bodyPr>
          <a:lstStyle/>
          <a:p>
            <a:r>
              <a:rPr lang="en-US" sz="4800" dirty="0"/>
              <a:t>Thank you</a:t>
            </a:r>
          </a:p>
        </p:txBody>
      </p:sp>
      <p:sp>
        <p:nvSpPr>
          <p:cNvPr id="2" name="Slide Number Placeholder 1"/>
          <p:cNvSpPr>
            <a:spLocks noGrp="1"/>
          </p:cNvSpPr>
          <p:nvPr>
            <p:ph type="sldNum" sz="quarter" idx="12"/>
          </p:nvPr>
        </p:nvSpPr>
        <p:spPr/>
        <p:txBody>
          <a:bodyPr>
            <a:normAutofit/>
          </a:bodyPr>
          <a:lstStyle/>
          <a:p>
            <a:fld id="{6D22F896-40B5-4ADD-8801-0D06FADFA095}" type="slidenum">
              <a:rPr lang="en-US" smtClean="0"/>
              <a:t>23</a:t>
            </a:fld>
            <a:endParaRPr lang="en-US" dirty="0"/>
          </a:p>
        </p:txBody>
      </p:sp>
      <p:pic>
        <p:nvPicPr>
          <p:cNvPr id="3" name="Picture 2"/>
          <p:cNvPicPr>
            <a:picLocks noChangeAspect="1"/>
          </p:cNvPicPr>
          <p:nvPr/>
        </p:nvPicPr>
        <p:blipFill>
          <a:blip r:embed="rId3"/>
          <a:stretch>
            <a:fillRect/>
          </a:stretch>
        </p:blipFill>
        <p:spPr>
          <a:xfrm>
            <a:off x="128173" y="4095029"/>
            <a:ext cx="1729201" cy="2626446"/>
          </a:xfrm>
          <a:prstGeom prst="rect">
            <a:avLst/>
          </a:prstGeom>
        </p:spPr>
      </p:pic>
    </p:spTree>
    <p:extLst>
      <p:ext uri="{BB962C8B-B14F-4D97-AF65-F5344CB8AC3E}">
        <p14:creationId xmlns:p14="http://schemas.microsoft.com/office/powerpoint/2010/main" val="403596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8547" y="337815"/>
            <a:ext cx="4908665"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Regional Geology</a:t>
            </a:r>
          </a:p>
        </p:txBody>
      </p:sp>
      <p:pic>
        <p:nvPicPr>
          <p:cNvPr id="6" name="Content Placeholder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400" y="2111210"/>
            <a:ext cx="4620020" cy="4710255"/>
          </a:xfrm>
          <a:prstGeom prst="rect">
            <a:avLst/>
          </a:prstGeom>
        </p:spPr>
      </p:pic>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a:ext>
            </a:extLst>
          </a:blip>
          <a:srcRect/>
          <a:stretch/>
        </p:blipFill>
        <p:spPr>
          <a:xfrm>
            <a:off x="2346816" y="1402772"/>
            <a:ext cx="3891346" cy="3482834"/>
          </a:xfrm>
        </p:spPr>
      </p:pic>
      <p:sp>
        <p:nvSpPr>
          <p:cNvPr id="2" name="Slide Number Placeholder 1"/>
          <p:cNvSpPr>
            <a:spLocks noGrp="1"/>
          </p:cNvSpPr>
          <p:nvPr>
            <p:ph type="sldNum" sz="quarter" idx="12"/>
          </p:nvPr>
        </p:nvSpPr>
        <p:spPr/>
        <p:txBody>
          <a:bodyPr>
            <a:normAutofit/>
          </a:bodyPr>
          <a:lstStyle/>
          <a:p>
            <a:fld id="{6D22F896-40B5-4ADD-8801-0D06FADFA095}" type="slidenum">
              <a:rPr lang="en-US" smtClean="0"/>
              <a:t>3</a:t>
            </a:fld>
            <a:endParaRPr lang="en-US" dirty="0"/>
          </a:p>
        </p:txBody>
      </p:sp>
      <p:sp>
        <p:nvSpPr>
          <p:cNvPr id="10" name="Rectangle 9"/>
          <p:cNvSpPr/>
          <p:nvPr/>
        </p:nvSpPr>
        <p:spPr>
          <a:xfrm>
            <a:off x="243707" y="1402772"/>
            <a:ext cx="2256736" cy="646331"/>
          </a:xfrm>
          <a:prstGeom prst="rect">
            <a:avLst/>
          </a:prstGeom>
        </p:spPr>
        <p:txBody>
          <a:bodyPr wrap="square">
            <a:spAutoFit/>
          </a:bodyPr>
          <a:lstStyle/>
          <a:p>
            <a:pPr algn="ctr"/>
            <a:r>
              <a:rPr lang="en-US" dirty="0">
                <a:latin typeface="Calibri" panose="020F0502020204030204" pitchFamily="34" charset="0"/>
                <a:ea typeface="Calibri" panose="020F0502020204030204" pitchFamily="34" charset="0"/>
              </a:rPr>
              <a:t>Modified after </a:t>
            </a:r>
            <a:r>
              <a:rPr lang="en-US" dirty="0" err="1">
                <a:latin typeface="Calibri" panose="020F0502020204030204" pitchFamily="34" charset="0"/>
                <a:ea typeface="Calibri" panose="020F0502020204030204" pitchFamily="34" charset="0"/>
              </a:rPr>
              <a:t>Aghanabati</a:t>
            </a:r>
            <a:r>
              <a:rPr lang="en-US" dirty="0">
                <a:latin typeface="Calibri" panose="020F0502020204030204" pitchFamily="34" charset="0"/>
                <a:ea typeface="Calibri" panose="020F0502020204030204" pitchFamily="34" charset="0"/>
              </a:rPr>
              <a:t> (2004)</a:t>
            </a:r>
            <a:endParaRPr lang="en-US" dirty="0"/>
          </a:p>
        </p:txBody>
      </p:sp>
      <p:sp>
        <p:nvSpPr>
          <p:cNvPr id="11" name="Rectangle 10"/>
          <p:cNvSpPr/>
          <p:nvPr/>
        </p:nvSpPr>
        <p:spPr>
          <a:xfrm>
            <a:off x="78547" y="6175134"/>
            <a:ext cx="2256736" cy="646331"/>
          </a:xfrm>
          <a:prstGeom prst="rect">
            <a:avLst/>
          </a:prstGeom>
        </p:spPr>
        <p:txBody>
          <a:bodyPr wrap="square">
            <a:spAutoFit/>
          </a:bodyPr>
          <a:lstStyle/>
          <a:p>
            <a:pPr algn="ctr"/>
            <a:r>
              <a:rPr lang="en-US" dirty="0">
                <a:solidFill>
                  <a:schemeClr val="bg1"/>
                </a:solidFill>
                <a:latin typeface="Calibri" panose="020F0502020204030204" pitchFamily="34" charset="0"/>
                <a:ea typeface="Calibri" panose="020F0502020204030204" pitchFamily="34" charset="0"/>
              </a:rPr>
              <a:t>Modified after Momenzadeh (1976)</a:t>
            </a:r>
            <a:endParaRPr lang="en-US" dirty="0">
              <a:solidFill>
                <a:schemeClr val="bg1"/>
              </a:solidFill>
            </a:endParaRPr>
          </a:p>
        </p:txBody>
      </p:sp>
      <p:sp>
        <p:nvSpPr>
          <p:cNvPr id="12" name="Rectangle 11"/>
          <p:cNvSpPr/>
          <p:nvPr/>
        </p:nvSpPr>
        <p:spPr>
          <a:xfrm>
            <a:off x="4532423" y="5798145"/>
            <a:ext cx="1625180" cy="923330"/>
          </a:xfrm>
          <a:prstGeom prst="rect">
            <a:avLst/>
          </a:prstGeom>
        </p:spPr>
        <p:txBody>
          <a:bodyPr wrap="square">
            <a:spAutoFit/>
          </a:bodyPr>
          <a:lstStyle/>
          <a:p>
            <a:pPr algn="ctr"/>
            <a:r>
              <a:rPr lang="en-US" dirty="0">
                <a:latin typeface="Calibri" panose="020F0502020204030204" pitchFamily="34" charset="0"/>
                <a:ea typeface="Calibri" panose="020F0502020204030204" pitchFamily="34" charset="0"/>
              </a:rPr>
              <a:t>Modified after Momenzadeh (1976)</a:t>
            </a:r>
            <a:endParaRPr lang="en-US" dirty="0">
              <a:solidFill>
                <a:schemeClr val="bg1"/>
              </a:solidFill>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0537" y="-6046"/>
            <a:ext cx="6008787" cy="6858000"/>
          </a:xfrm>
          <a:prstGeom prst="rect">
            <a:avLst/>
          </a:prstGeom>
        </p:spPr>
      </p:pic>
    </p:spTree>
    <p:extLst>
      <p:ext uri="{BB962C8B-B14F-4D97-AF65-F5344CB8AC3E}">
        <p14:creationId xmlns:p14="http://schemas.microsoft.com/office/powerpoint/2010/main" val="312073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866776" y="638175"/>
            <a:ext cx="7633966" cy="6113728"/>
          </a:xfrm>
          <a:prstGeom prst="rect">
            <a:avLst/>
          </a:prstGeom>
        </p:spPr>
      </p:pic>
      <p:sp>
        <p:nvSpPr>
          <p:cNvPr id="2" name="Slide Number Placeholder 1"/>
          <p:cNvSpPr>
            <a:spLocks noGrp="1"/>
          </p:cNvSpPr>
          <p:nvPr>
            <p:ph type="sldNum" sz="quarter" idx="12"/>
          </p:nvPr>
        </p:nvSpPr>
        <p:spPr/>
        <p:txBody>
          <a:bodyPr>
            <a:normAutofit/>
          </a:bodyPr>
          <a:lstStyle/>
          <a:p>
            <a:fld id="{6D22F896-40B5-4ADD-8801-0D06FADFA095}" type="slidenum">
              <a:rPr lang="en-US" smtClean="0"/>
              <a:t>4</a:t>
            </a:fld>
            <a:endParaRPr lang="en-US" dirty="0"/>
          </a:p>
        </p:txBody>
      </p:sp>
      <p:sp>
        <p:nvSpPr>
          <p:cNvPr id="6" name="Title 1"/>
          <p:cNvSpPr txBox="1">
            <a:spLocks/>
          </p:cNvSpPr>
          <p:nvPr/>
        </p:nvSpPr>
        <p:spPr>
          <a:xfrm>
            <a:off x="128849" y="66503"/>
            <a:ext cx="3284912"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AMD Geology</a:t>
            </a:r>
          </a:p>
        </p:txBody>
      </p:sp>
      <p:sp>
        <p:nvSpPr>
          <p:cNvPr id="7" name="Rectangle 6"/>
          <p:cNvSpPr/>
          <p:nvPr/>
        </p:nvSpPr>
        <p:spPr>
          <a:xfrm>
            <a:off x="8628434" y="5957295"/>
            <a:ext cx="2555494" cy="646331"/>
          </a:xfrm>
          <a:prstGeom prst="rect">
            <a:avLst/>
          </a:prstGeom>
        </p:spPr>
        <p:txBody>
          <a:bodyPr wrap="square">
            <a:spAutoFit/>
          </a:bodyPr>
          <a:lstStyle/>
          <a:p>
            <a:r>
              <a:rPr lang="en-US" dirty="0">
                <a:latin typeface="Calibri" panose="020F0502020204030204" pitchFamily="34" charset="0"/>
                <a:ea typeface="Calibri" panose="020F0502020204030204" pitchFamily="34" charset="0"/>
              </a:rPr>
              <a:t>(Modified from Mahmoodi et al., 2018)</a:t>
            </a:r>
            <a:endParaRPr lang="en-US" dirty="0"/>
          </a:p>
        </p:txBody>
      </p:sp>
      <p:sp>
        <p:nvSpPr>
          <p:cNvPr id="8" name="Rectangle 7"/>
          <p:cNvSpPr/>
          <p:nvPr/>
        </p:nvSpPr>
        <p:spPr>
          <a:xfrm>
            <a:off x="8229600" y="2150438"/>
            <a:ext cx="3846136" cy="923330"/>
          </a:xfrm>
          <a:prstGeom prst="rect">
            <a:avLst/>
          </a:prstGeom>
        </p:spPr>
        <p:txBody>
          <a:bodyPr wrap="square">
            <a:spAutoFit/>
          </a:bodyPr>
          <a:lstStyle/>
          <a:p>
            <a:r>
              <a:rPr lang="en-US" dirty="0" smtClean="0">
                <a:latin typeface="Calibri" panose="020F0502020204030204" pitchFamily="34" charset="0"/>
                <a:ea typeface="Calibri" panose="020F0502020204030204" pitchFamily="34" charset="0"/>
              </a:rPr>
              <a:t>Jurassic and Early Cretaceous units thrusted on Upper Cretaceous limestone</a:t>
            </a:r>
            <a:endParaRPr lang="en-US" dirty="0"/>
          </a:p>
        </p:txBody>
      </p:sp>
    </p:spTree>
    <p:extLst>
      <p:ext uri="{BB962C8B-B14F-4D97-AF65-F5344CB8AC3E}">
        <p14:creationId xmlns:p14="http://schemas.microsoft.com/office/powerpoint/2010/main" val="334782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08665" cy="710738"/>
          </a:xfrm>
        </p:spPr>
        <p:txBody>
          <a:bodyPr vert="horz" lIns="91440" tIns="45720" rIns="91440" bIns="45720" rtlCol="0" anchor="b">
            <a:noAutofit/>
          </a:bodyPr>
          <a:lstStyle/>
          <a:p>
            <a:pPr algn="just"/>
            <a:r>
              <a:rPr lang="en-US" sz="3600" dirty="0">
                <a:latin typeface="Calibri" panose="020F0502020204030204" pitchFamily="34" charset="0"/>
                <a:cs typeface="Calibri" panose="020F0502020204030204" pitchFamily="34" charset="0"/>
              </a:rPr>
              <a:t>TECTONOSTRATIGRAPHY</a:t>
            </a:r>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28848" y="777241"/>
            <a:ext cx="5845688" cy="5008416"/>
          </a:xfrm>
        </p:spPr>
      </p:pic>
      <p:sp>
        <p:nvSpPr>
          <p:cNvPr id="3" name="Slide Number Placeholder 2"/>
          <p:cNvSpPr>
            <a:spLocks noGrp="1"/>
          </p:cNvSpPr>
          <p:nvPr>
            <p:ph type="sldNum" sz="quarter" idx="12"/>
          </p:nvPr>
        </p:nvSpPr>
        <p:spPr/>
        <p:txBody>
          <a:bodyPr>
            <a:normAutofit/>
          </a:bodyPr>
          <a:lstStyle/>
          <a:p>
            <a:fld id="{6D22F896-40B5-4ADD-8801-0D06FADFA095}" type="slidenum">
              <a:rPr lang="en-US" smtClean="0"/>
              <a:t>5</a:t>
            </a:fld>
            <a:endParaRPr lang="en-US" dirty="0"/>
          </a:p>
        </p:txBody>
      </p:sp>
      <p:sp>
        <p:nvSpPr>
          <p:cNvPr id="5" name="Rectangle 4"/>
          <p:cNvSpPr/>
          <p:nvPr/>
        </p:nvSpPr>
        <p:spPr>
          <a:xfrm>
            <a:off x="2777292" y="5977732"/>
            <a:ext cx="6093078"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rPr>
              <a:t>(Modified from </a:t>
            </a:r>
            <a:r>
              <a:rPr lang="en-US" dirty="0" err="1">
                <a:latin typeface="Calibri" panose="020F0502020204030204" pitchFamily="34" charset="0"/>
                <a:ea typeface="Calibri" panose="020F0502020204030204" pitchFamily="34" charset="0"/>
              </a:rPr>
              <a:t>Rajabi</a:t>
            </a:r>
            <a:r>
              <a:rPr lang="en-US" dirty="0">
                <a:latin typeface="Calibri" panose="020F0502020204030204" pitchFamily="34" charset="0"/>
                <a:ea typeface="Calibri" panose="020F0502020204030204" pitchFamily="34" charset="0"/>
              </a:rPr>
              <a:t> et al., 2012; </a:t>
            </a:r>
            <a:r>
              <a:rPr lang="en-US" dirty="0" err="1">
                <a:latin typeface="Calibri" panose="020F0502020204030204" pitchFamily="34" charset="0"/>
                <a:ea typeface="Calibri" panose="020F0502020204030204" pitchFamily="34" charset="0"/>
              </a:rPr>
              <a:t>Mohajjel</a:t>
            </a:r>
            <a:r>
              <a:rPr lang="en-US" dirty="0">
                <a:latin typeface="Calibri" panose="020F0502020204030204" pitchFamily="34" charset="0"/>
                <a:ea typeface="Calibri" panose="020F0502020204030204" pitchFamily="34" charset="0"/>
              </a:rPr>
              <a:t> &amp; Fergusson, 2014)</a:t>
            </a:r>
            <a:endParaRPr lang="en-US" dirty="0"/>
          </a:p>
        </p:txBody>
      </p:sp>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56492" y="3358797"/>
            <a:ext cx="6208717" cy="2404283"/>
          </a:xfrm>
          <a:prstGeom prst="rect">
            <a:avLst/>
          </a:prstGeom>
        </p:spPr>
      </p:pic>
    </p:spTree>
    <p:extLst>
      <p:ext uri="{BB962C8B-B14F-4D97-AF65-F5344CB8AC3E}">
        <p14:creationId xmlns:p14="http://schemas.microsoft.com/office/powerpoint/2010/main" val="184911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8849" y="66503"/>
            <a:ext cx="3284912"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EH-S Geology</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150244" y="-9697"/>
            <a:ext cx="5993756" cy="6862902"/>
          </a:xfrm>
        </p:spPr>
      </p:pic>
      <p:sp>
        <p:nvSpPr>
          <p:cNvPr id="2" name="Slide Number Placeholder 1"/>
          <p:cNvSpPr>
            <a:spLocks noGrp="1"/>
          </p:cNvSpPr>
          <p:nvPr>
            <p:ph type="sldNum" sz="quarter" idx="12"/>
          </p:nvPr>
        </p:nvSpPr>
        <p:spPr/>
        <p:txBody>
          <a:bodyPr>
            <a:normAutofit/>
          </a:bodyPr>
          <a:lstStyle/>
          <a:p>
            <a:fld id="{6D22F896-40B5-4ADD-8801-0D06FADFA095}" type="slidenum">
              <a:rPr lang="en-US" smtClean="0"/>
              <a:t>6</a:t>
            </a:fld>
            <a:endParaRPr lang="en-US" dirty="0"/>
          </a:p>
        </p:txBody>
      </p:sp>
      <p:sp>
        <p:nvSpPr>
          <p:cNvPr id="7" name="Rectangle 6"/>
          <p:cNvSpPr/>
          <p:nvPr/>
        </p:nvSpPr>
        <p:spPr>
          <a:xfrm>
            <a:off x="0" y="6422165"/>
            <a:ext cx="3150244"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rPr>
              <a:t>(Mahmoodi et al., </a:t>
            </a:r>
            <a:r>
              <a:rPr lang="en-US" dirty="0" err="1">
                <a:latin typeface="Calibri" panose="020F0502020204030204" pitchFamily="34" charset="0"/>
                <a:ea typeface="Calibri" panose="020F0502020204030204" pitchFamily="34" charset="0"/>
              </a:rPr>
              <a:t>unpubl</a:t>
            </a:r>
            <a:r>
              <a:rPr lang="en-US" dirty="0">
                <a:latin typeface="Calibri" panose="020F0502020204030204" pitchFamily="34" charset="0"/>
                <a:ea typeface="Calibri" panose="020F0502020204030204" pitchFamily="34" charset="0"/>
              </a:rPr>
              <a:t>. data)</a:t>
            </a:r>
            <a:endParaRPr lang="en-US" dirty="0"/>
          </a:p>
        </p:txBody>
      </p:sp>
    </p:spTree>
    <p:extLst>
      <p:ext uri="{BB962C8B-B14F-4D97-AF65-F5344CB8AC3E}">
        <p14:creationId xmlns:p14="http://schemas.microsoft.com/office/powerpoint/2010/main" val="179756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8849" y="66503"/>
            <a:ext cx="8179128"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Carbonate alteration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9478" y="777240"/>
            <a:ext cx="11980687" cy="4594859"/>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0" y="2183632"/>
            <a:ext cx="12192000" cy="2855162"/>
          </a:xfrm>
          <a:prstGeom prst="rect">
            <a:avLst/>
          </a:prstGeom>
        </p:spPr>
      </p:pic>
      <p:sp>
        <p:nvSpPr>
          <p:cNvPr id="2" name="Slide Number Placeholder 1"/>
          <p:cNvSpPr>
            <a:spLocks noGrp="1"/>
          </p:cNvSpPr>
          <p:nvPr>
            <p:ph type="sldNum" sz="quarter" idx="12"/>
          </p:nvPr>
        </p:nvSpPr>
        <p:spPr/>
        <p:txBody>
          <a:bodyPr>
            <a:normAutofit/>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267406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8849" y="66503"/>
            <a:ext cx="8179128"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Carbonate alteration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849" y="1040053"/>
            <a:ext cx="11989034" cy="4484447"/>
          </a:xfrm>
          <a:prstGeom prst="rect">
            <a:avLst/>
          </a:prstGeom>
        </p:spPr>
      </p:pic>
      <p:sp>
        <p:nvSpPr>
          <p:cNvPr id="3" name="Slide Number Placeholder 2"/>
          <p:cNvSpPr>
            <a:spLocks noGrp="1"/>
          </p:cNvSpPr>
          <p:nvPr>
            <p:ph type="sldNum" sz="quarter" idx="12"/>
          </p:nvPr>
        </p:nvSpPr>
        <p:spPr/>
        <p:txBody>
          <a:bodyPr>
            <a:normAutofit/>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312338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8849" y="66503"/>
            <a:ext cx="8179128" cy="710738"/>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just"/>
            <a:r>
              <a:rPr lang="en-US" sz="3600" dirty="0">
                <a:latin typeface="Calibri" panose="020F0502020204030204" pitchFamily="34" charset="0"/>
                <a:cs typeface="Calibri" panose="020F0502020204030204" pitchFamily="34" charset="0"/>
              </a:rPr>
              <a:t>Carbonate alteration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849" y="1075331"/>
            <a:ext cx="6327545" cy="484921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02845" y="1075331"/>
            <a:ext cx="5568752" cy="4849219"/>
          </a:xfrm>
          <a:prstGeom prst="rect">
            <a:avLst/>
          </a:prstGeom>
        </p:spPr>
      </p:pic>
      <p:sp>
        <p:nvSpPr>
          <p:cNvPr id="5" name="Slide Number Placeholder 4"/>
          <p:cNvSpPr>
            <a:spLocks noGrp="1"/>
          </p:cNvSpPr>
          <p:nvPr>
            <p:ph type="sldNum" sz="quarter" idx="12"/>
          </p:nvPr>
        </p:nvSpPr>
        <p:spPr/>
        <p:txBody>
          <a:bodyPr>
            <a:normAutofit/>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404763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4565</TotalTime>
  <Words>2158</Words>
  <Application>Microsoft Office PowerPoint</Application>
  <PresentationFormat>Widescreen</PresentationFormat>
  <Paragraphs>255</Paragraphs>
  <Slides>23</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Geological and textural characteristics as evidence for Irish-type mineralization in the Eastern Haft-Savaran deposit</vt:lpstr>
      <vt:lpstr>PowerPoint Presentation</vt:lpstr>
      <vt:lpstr>PowerPoint Presentation</vt:lpstr>
      <vt:lpstr>PowerPoint Presentation</vt:lpstr>
      <vt:lpstr>TECTONOSTRATIGRAPHY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Geological and textural characteristics as evidence for Irish-type mineralization in the Eastern Haft-Savaran deposit</dc:title>
  <dc:creator>USER</dc:creator>
  <cp:lastModifiedBy>USER</cp:lastModifiedBy>
  <cp:revision>133</cp:revision>
  <dcterms:created xsi:type="dcterms:W3CDTF">2023-07-07T07:41:27Z</dcterms:created>
  <dcterms:modified xsi:type="dcterms:W3CDTF">2023-09-08T15:33:47Z</dcterms:modified>
</cp:coreProperties>
</file>