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311" r:id="rId3"/>
    <p:sldId id="304" r:id="rId4"/>
    <p:sldId id="329" r:id="rId5"/>
    <p:sldId id="343" r:id="rId6"/>
    <p:sldId id="344" r:id="rId7"/>
    <p:sldId id="345" r:id="rId8"/>
    <p:sldId id="346" r:id="rId9"/>
    <p:sldId id="347" r:id="rId10"/>
    <p:sldId id="348" r:id="rId11"/>
    <p:sldId id="356" r:id="rId12"/>
    <p:sldId id="355" r:id="rId13"/>
    <p:sldId id="349" r:id="rId14"/>
    <p:sldId id="360" r:id="rId15"/>
    <p:sldId id="351" r:id="rId16"/>
    <p:sldId id="357" r:id="rId17"/>
    <p:sldId id="358" r:id="rId18"/>
    <p:sldId id="359" r:id="rId19"/>
    <p:sldId id="361" r:id="rId20"/>
    <p:sldId id="362" r:id="rId21"/>
    <p:sldId id="363" r:id="rId22"/>
    <p:sldId id="352" r:id="rId23"/>
    <p:sldId id="353" r:id="rId24"/>
    <p:sldId id="354" r:id="rId25"/>
    <p:sldId id="365" r:id="rId26"/>
    <p:sldId id="364" r:id="rId27"/>
  </p:sldIdLst>
  <p:sldSz cx="9144000" cy="5143500" type="screen16x9"/>
  <p:notesSz cx="6858000" cy="9144000"/>
  <p:defaultTextStyle>
    <a:defPPr marL="0" marR="0" indent="0" algn="l" defTabSz="573969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667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143492" algn="ctr" defTabSz="3667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286984" algn="ctr" defTabSz="3667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430477" algn="ctr" defTabSz="3667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573969" algn="ctr" defTabSz="3667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717461" algn="ctr" defTabSz="3667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860953" algn="ctr" defTabSz="3667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004446" algn="ctr" defTabSz="3667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147938" algn="ctr" defTabSz="3667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1" autoAdjust="0"/>
    <p:restoredTop sz="79574" autoAdjust="0"/>
  </p:normalViewPr>
  <p:slideViewPr>
    <p:cSldViewPr>
      <p:cViewPr varScale="1">
        <p:scale>
          <a:sx n="120" d="100"/>
          <a:sy n="120" d="100"/>
        </p:scale>
        <p:origin x="1374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gsifs01\Groups\Minerals\Minerals\PDAC\Fraser%20Report\Fraser_Data_GS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gsifs01\Groups\Minerals\Minerals\PDAC\Fraser%20Report\Fraser_Data_GS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 b="1"/>
              <a:t>Ireland's</a:t>
            </a:r>
            <a:r>
              <a:rPr lang="en-IE" b="1" baseline="0"/>
              <a:t> </a:t>
            </a:r>
            <a:r>
              <a:rPr lang="en-IE" b="1"/>
              <a:t>Policy Perception by year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3639389968786573E-2"/>
          <c:y val="0.16908494271379862"/>
          <c:w val="0.86938869512571726"/>
          <c:h val="0.7996211180621750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Rank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Data!$A$2:$A$20</c:f>
              <c:numCache>
                <c:formatCode>General</c:formatCode>
                <c:ptCount val="19"/>
                <c:pt idx="0">
                  <c:v>2021</c:v>
                </c:pt>
                <c:pt idx="1">
                  <c:v>2020</c:v>
                </c:pt>
                <c:pt idx="2">
                  <c:v>2019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  <c:pt idx="6">
                  <c:v>2015</c:v>
                </c:pt>
                <c:pt idx="7">
                  <c:v>2014</c:v>
                </c:pt>
                <c:pt idx="8">
                  <c:v>2013</c:v>
                </c:pt>
                <c:pt idx="9">
                  <c:v>2012</c:v>
                </c:pt>
                <c:pt idx="10">
                  <c:v>2011</c:v>
                </c:pt>
                <c:pt idx="11">
                  <c:v>2010</c:v>
                </c:pt>
                <c:pt idx="12">
                  <c:v>2009</c:v>
                </c:pt>
                <c:pt idx="13">
                  <c:v>2008</c:v>
                </c:pt>
                <c:pt idx="14">
                  <c:v>2007</c:v>
                </c:pt>
                <c:pt idx="15">
                  <c:v>2006</c:v>
                </c:pt>
                <c:pt idx="16">
                  <c:v>2005</c:v>
                </c:pt>
                <c:pt idx="17">
                  <c:v>2004</c:v>
                </c:pt>
                <c:pt idx="18">
                  <c:v>2003</c:v>
                </c:pt>
              </c:numCache>
            </c:numRef>
          </c:xVal>
          <c:yVal>
            <c:numRef>
              <c:f>Data!$B$2:$B$20</c:f>
              <c:numCache>
                <c:formatCode>General</c:formatCode>
                <c:ptCount val="19"/>
                <c:pt idx="0">
                  <c:v>1</c:v>
                </c:pt>
                <c:pt idx="1">
                  <c:v>4</c:v>
                </c:pt>
                <c:pt idx="2">
                  <c:v>2</c:v>
                </c:pt>
                <c:pt idx="3">
                  <c:v>4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6</c:v>
                </c:pt>
                <c:pt idx="10">
                  <c:v>9</c:v>
                </c:pt>
                <c:pt idx="11">
                  <c:v>16</c:v>
                </c:pt>
                <c:pt idx="12">
                  <c:v>17</c:v>
                </c:pt>
                <c:pt idx="13">
                  <c:v>26</c:v>
                </c:pt>
                <c:pt idx="14">
                  <c:v>9</c:v>
                </c:pt>
                <c:pt idx="15">
                  <c:v>37</c:v>
                </c:pt>
                <c:pt idx="16">
                  <c:v>16</c:v>
                </c:pt>
                <c:pt idx="17">
                  <c:v>2</c:v>
                </c:pt>
                <c:pt idx="18">
                  <c:v>16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E79-482C-8E5A-067C8C4D52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6947472"/>
        <c:axId val="278821392"/>
      </c:scatterChart>
      <c:valAx>
        <c:axId val="446947472"/>
        <c:scaling>
          <c:orientation val="minMax"/>
          <c:max val="2021"/>
          <c:min val="2003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8821392"/>
        <c:crosses val="autoZero"/>
        <c:crossBetween val="midCat"/>
      </c:valAx>
      <c:valAx>
        <c:axId val="278821392"/>
        <c:scaling>
          <c:orientation val="maxMin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Ranking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6947472"/>
        <c:crosses val="autoZero"/>
        <c:crossBetween val="midCat"/>
      </c:valAx>
      <c:spPr>
        <a:noFill/>
        <a:ln>
          <a:solidFill>
            <a:schemeClr val="accent1">
              <a:alpha val="55000"/>
            </a:schemeClr>
          </a:solidFill>
        </a:ln>
        <a:effectLst/>
      </c:spPr>
    </c:plotArea>
    <c:legend>
      <c:legendPos val="r"/>
      <c:layout>
        <c:manualLayout>
          <c:xMode val="edge"/>
          <c:yMode val="edge"/>
          <c:x val="0.74465594581532613"/>
          <c:y val="0.54350493828149404"/>
          <c:w val="0.14987795537301687"/>
          <c:h val="0.17288871444477377"/>
        </c:manualLayout>
      </c:layout>
      <c:overlay val="0"/>
      <c:spPr>
        <a:solidFill>
          <a:schemeClr val="bg1"/>
        </a:solidFill>
        <a:ln>
          <a:solidFill>
            <a:schemeClr val="accent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 b="1"/>
              <a:t>Quality</a:t>
            </a:r>
            <a:r>
              <a:rPr lang="en-IE" b="1" baseline="0"/>
              <a:t> of Geological Database</a:t>
            </a:r>
            <a:endParaRPr lang="en-IE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Data!$E$2</c:f>
              <c:strCache>
                <c:ptCount val="1"/>
                <c:pt idx="0">
                  <c:v>Encourages Investment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cat>
            <c:numRef>
              <c:f>Data!$F$1:$W$1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Data!$F$2:$W$2</c:f>
              <c:numCache>
                <c:formatCode>General</c:formatCode>
                <c:ptCount val="18"/>
                <c:pt idx="0">
                  <c:v>18</c:v>
                </c:pt>
                <c:pt idx="1">
                  <c:v>23</c:v>
                </c:pt>
                <c:pt idx="2">
                  <c:v>42</c:v>
                </c:pt>
                <c:pt idx="3">
                  <c:v>55</c:v>
                </c:pt>
                <c:pt idx="4">
                  <c:v>50</c:v>
                </c:pt>
                <c:pt idx="5">
                  <c:v>45</c:v>
                </c:pt>
                <c:pt idx="6">
                  <c:v>37</c:v>
                </c:pt>
                <c:pt idx="7">
                  <c:v>56</c:v>
                </c:pt>
                <c:pt idx="8">
                  <c:v>61</c:v>
                </c:pt>
                <c:pt idx="9">
                  <c:v>78</c:v>
                </c:pt>
                <c:pt idx="10">
                  <c:v>50</c:v>
                </c:pt>
                <c:pt idx="11">
                  <c:v>79</c:v>
                </c:pt>
                <c:pt idx="12">
                  <c:v>73</c:v>
                </c:pt>
                <c:pt idx="13">
                  <c:v>80</c:v>
                </c:pt>
                <c:pt idx="14">
                  <c:v>60</c:v>
                </c:pt>
                <c:pt idx="15">
                  <c:v>67</c:v>
                </c:pt>
                <c:pt idx="16">
                  <c:v>91</c:v>
                </c:pt>
                <c:pt idx="17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7D-4010-863F-0171114A9376}"/>
            </c:ext>
          </c:extLst>
        </c:ser>
        <c:ser>
          <c:idx val="1"/>
          <c:order val="1"/>
          <c:tx>
            <c:strRef>
              <c:f>Data!$E$3</c:f>
              <c:strCache>
                <c:ptCount val="1"/>
                <c:pt idx="0">
                  <c:v>Not a deterrent to Investment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numRef>
              <c:f>Data!$F$1:$W$1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Data!$F$3:$W$3</c:f>
              <c:numCache>
                <c:formatCode>General</c:formatCode>
                <c:ptCount val="18"/>
                <c:pt idx="0">
                  <c:v>82</c:v>
                </c:pt>
                <c:pt idx="1">
                  <c:v>38</c:v>
                </c:pt>
                <c:pt idx="2">
                  <c:v>42</c:v>
                </c:pt>
                <c:pt idx="3">
                  <c:v>45</c:v>
                </c:pt>
                <c:pt idx="4">
                  <c:v>35</c:v>
                </c:pt>
                <c:pt idx="5">
                  <c:v>40</c:v>
                </c:pt>
                <c:pt idx="6">
                  <c:v>47</c:v>
                </c:pt>
                <c:pt idx="7">
                  <c:v>24</c:v>
                </c:pt>
                <c:pt idx="8">
                  <c:v>33</c:v>
                </c:pt>
                <c:pt idx="9">
                  <c:v>19</c:v>
                </c:pt>
                <c:pt idx="10">
                  <c:v>50</c:v>
                </c:pt>
                <c:pt idx="11">
                  <c:v>17</c:v>
                </c:pt>
                <c:pt idx="12">
                  <c:v>15</c:v>
                </c:pt>
                <c:pt idx="13">
                  <c:v>20</c:v>
                </c:pt>
                <c:pt idx="14">
                  <c:v>35</c:v>
                </c:pt>
                <c:pt idx="15">
                  <c:v>33</c:v>
                </c:pt>
                <c:pt idx="16">
                  <c:v>9</c:v>
                </c:pt>
                <c:pt idx="17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7D-4010-863F-0171114A9376}"/>
            </c:ext>
          </c:extLst>
        </c:ser>
        <c:ser>
          <c:idx val="2"/>
          <c:order val="2"/>
          <c:tx>
            <c:strRef>
              <c:f>Data!$E$4</c:f>
              <c:strCache>
                <c:ptCount val="1"/>
                <c:pt idx="0">
                  <c:v>Mild Deterrent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cat>
            <c:numRef>
              <c:f>Data!$F$1:$W$1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Data!$F$4:$W$4</c:f>
              <c:numCache>
                <c:formatCode>General</c:formatCode>
                <c:ptCount val="18"/>
                <c:pt idx="0">
                  <c:v>0</c:v>
                </c:pt>
                <c:pt idx="1">
                  <c:v>31</c:v>
                </c:pt>
                <c:pt idx="2">
                  <c:v>8</c:v>
                </c:pt>
                <c:pt idx="3">
                  <c:v>0</c:v>
                </c:pt>
                <c:pt idx="4">
                  <c:v>15</c:v>
                </c:pt>
                <c:pt idx="5">
                  <c:v>10</c:v>
                </c:pt>
                <c:pt idx="6">
                  <c:v>16</c:v>
                </c:pt>
                <c:pt idx="7">
                  <c:v>18</c:v>
                </c:pt>
                <c:pt idx="8">
                  <c:v>7</c:v>
                </c:pt>
                <c:pt idx="9">
                  <c:v>3</c:v>
                </c:pt>
                <c:pt idx="10">
                  <c:v>0</c:v>
                </c:pt>
                <c:pt idx="11">
                  <c:v>4</c:v>
                </c:pt>
                <c:pt idx="12">
                  <c:v>9</c:v>
                </c:pt>
                <c:pt idx="13">
                  <c:v>0</c:v>
                </c:pt>
                <c:pt idx="14">
                  <c:v>5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7D-4010-863F-0171114A9376}"/>
            </c:ext>
          </c:extLst>
        </c:ser>
        <c:ser>
          <c:idx val="3"/>
          <c:order val="3"/>
          <c:tx>
            <c:strRef>
              <c:f>Data!$E$5</c:f>
              <c:strCache>
                <c:ptCount val="1"/>
                <c:pt idx="0">
                  <c:v>Strong Deterrent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Data!$F$1:$W$1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Data!$F$5:$W$5</c:f>
              <c:numCache>
                <c:formatCode>General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8</c:v>
                </c:pt>
                <c:pt idx="3">
                  <c:v>0</c:v>
                </c:pt>
                <c:pt idx="4">
                  <c:v>0</c:v>
                </c:pt>
                <c:pt idx="5">
                  <c:v>5</c:v>
                </c:pt>
                <c:pt idx="6">
                  <c:v>0</c:v>
                </c:pt>
                <c:pt idx="7">
                  <c:v>3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3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77D-4010-863F-0171114A9376}"/>
            </c:ext>
          </c:extLst>
        </c:ser>
        <c:ser>
          <c:idx val="4"/>
          <c:order val="4"/>
          <c:tx>
            <c:strRef>
              <c:f>Data!$E$6</c:f>
              <c:strCache>
                <c:ptCount val="1"/>
                <c:pt idx="0">
                  <c:v>Would not Invest due to this factor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cat>
            <c:numRef>
              <c:f>Data!$F$1:$W$1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Data!$F$6:$W$6</c:f>
              <c:numCache>
                <c:formatCode>General</c:formatCode>
                <c:ptCount val="18"/>
                <c:pt idx="0">
                  <c:v>0</c:v>
                </c:pt>
                <c:pt idx="1">
                  <c:v>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77D-4010-863F-0171114A93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0648672"/>
        <c:axId val="506109936"/>
      </c:areaChart>
      <c:lineChart>
        <c:grouping val="stacked"/>
        <c:varyColors val="0"/>
        <c:ser>
          <c:idx val="5"/>
          <c:order val="5"/>
          <c:tx>
            <c:strRef>
              <c:f>Data!$E$10</c:f>
              <c:strCache>
                <c:ptCount val="1"/>
                <c:pt idx="0">
                  <c:v>Ranking for "Encourages Investment"</c:v>
                </c:pt>
              </c:strCache>
            </c:strRef>
          </c:tx>
          <c:spPr>
            <a:ln w="12700" cap="rnd">
              <a:solidFill>
                <a:srgbClr val="FFC000"/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rgbClr val="FFC000"/>
              </a:solidFill>
              <a:ln w="9525">
                <a:solidFill>
                  <a:schemeClr val="accent3">
                    <a:shade val="50000"/>
                  </a:schemeClr>
                </a:solidFill>
              </a:ln>
              <a:effectLst/>
            </c:spPr>
          </c:marker>
          <c:cat>
            <c:numRef>
              <c:f>Data!$F$1:$W$1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Data!$F$10:$W$10</c:f>
              <c:numCache>
                <c:formatCode>General</c:formatCode>
                <c:ptCount val="18"/>
                <c:pt idx="0">
                  <c:v>32</c:v>
                </c:pt>
                <c:pt idx="1">
                  <c:v>22</c:v>
                </c:pt>
                <c:pt idx="2">
                  <c:v>25</c:v>
                </c:pt>
                <c:pt idx="3">
                  <c:v>17</c:v>
                </c:pt>
                <c:pt idx="4">
                  <c:v>22</c:v>
                </c:pt>
                <c:pt idx="5">
                  <c:v>22</c:v>
                </c:pt>
                <c:pt idx="6">
                  <c:v>33</c:v>
                </c:pt>
                <c:pt idx="7">
                  <c:v>16</c:v>
                </c:pt>
                <c:pt idx="8">
                  <c:v>16</c:v>
                </c:pt>
                <c:pt idx="9">
                  <c:v>1</c:v>
                </c:pt>
                <c:pt idx="10">
                  <c:v>21</c:v>
                </c:pt>
                <c:pt idx="11">
                  <c:v>2</c:v>
                </c:pt>
                <c:pt idx="12">
                  <c:v>6</c:v>
                </c:pt>
                <c:pt idx="13">
                  <c:v>2</c:v>
                </c:pt>
                <c:pt idx="14">
                  <c:v>8</c:v>
                </c:pt>
                <c:pt idx="15">
                  <c:v>4</c:v>
                </c:pt>
                <c:pt idx="16">
                  <c:v>1</c:v>
                </c:pt>
                <c:pt idx="17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77D-4010-863F-0171114A93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5512207"/>
        <c:axId val="1539222207"/>
      </c:lineChart>
      <c:catAx>
        <c:axId val="52064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6109936"/>
        <c:crosses val="autoZero"/>
        <c:auto val="1"/>
        <c:lblAlgn val="ctr"/>
        <c:lblOffset val="100"/>
        <c:tickLblSkip val="2"/>
        <c:noMultiLvlLbl val="0"/>
      </c:catAx>
      <c:valAx>
        <c:axId val="50610993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0648672"/>
        <c:crosses val="autoZero"/>
        <c:crossBetween val="between"/>
      </c:valAx>
      <c:valAx>
        <c:axId val="1539222207"/>
        <c:scaling>
          <c:orientation val="maxMin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5512207"/>
        <c:crosses val="max"/>
        <c:crossBetween val="between"/>
      </c:valAx>
      <c:catAx>
        <c:axId val="1475512207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53922220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386179209318325E-3"/>
          <c:y val="0.82653322540289942"/>
          <c:w val="0.86227503746831113"/>
          <c:h val="0.173466774597100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3" name="Shape 26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172685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286984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1pPr>
    <a:lvl2pPr indent="143492" defTabSz="286984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2pPr>
    <a:lvl3pPr indent="286984" defTabSz="286984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3pPr>
    <a:lvl4pPr indent="430477" defTabSz="286984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4pPr>
    <a:lvl5pPr indent="573969" defTabSz="286984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5pPr>
    <a:lvl6pPr indent="717461" defTabSz="286984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6pPr>
    <a:lvl7pPr indent="860953" defTabSz="286984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7pPr>
    <a:lvl8pPr indent="1004446" defTabSz="286984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8pPr>
    <a:lvl9pPr indent="1147938" defTabSz="286984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noProof="0" dirty="0"/>
          </a:p>
        </p:txBody>
      </p:sp>
    </p:spTree>
    <p:extLst>
      <p:ext uri="{BB962C8B-B14F-4D97-AF65-F5344CB8AC3E}">
        <p14:creationId xmlns:p14="http://schemas.microsoft.com/office/powerpoint/2010/main" val="158828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41341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03420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Basis of a new understanding of Irish stratigraphy</a:t>
            </a:r>
          </a:p>
          <a:p>
            <a:endParaRPr lang="en-IE" dirty="0"/>
          </a:p>
          <a:p>
            <a:r>
              <a:rPr lang="en-IE" dirty="0"/>
              <a:t>21</a:t>
            </a:r>
            <a:r>
              <a:rPr lang="en-IE" baseline="30000" dirty="0"/>
              <a:t>st</a:t>
            </a:r>
            <a:r>
              <a:rPr lang="en-IE" dirty="0"/>
              <a:t> century survey</a:t>
            </a:r>
          </a:p>
        </p:txBody>
      </p:sp>
    </p:spTree>
    <p:extLst>
      <p:ext uri="{BB962C8B-B14F-4D97-AF65-F5344CB8AC3E}">
        <p14:creationId xmlns:p14="http://schemas.microsoft.com/office/powerpoint/2010/main" val="1118617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How is this going to help us find the next deposit</a:t>
            </a:r>
          </a:p>
        </p:txBody>
      </p:sp>
    </p:spTree>
    <p:extLst>
      <p:ext uri="{BB962C8B-B14F-4D97-AF65-F5344CB8AC3E}">
        <p14:creationId xmlns:p14="http://schemas.microsoft.com/office/powerpoint/2010/main" val="862260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44980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833440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427116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587897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44075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08794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023603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304458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174113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005716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972618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671092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12392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14854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93722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6413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Acquire industry core and save it from dumping</a:t>
            </a:r>
          </a:p>
        </p:txBody>
      </p:sp>
    </p:spTree>
    <p:extLst>
      <p:ext uri="{BB962C8B-B14F-4D97-AF65-F5344CB8AC3E}">
        <p14:creationId xmlns:p14="http://schemas.microsoft.com/office/powerpoint/2010/main" val="373205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Globally renowned</a:t>
            </a:r>
          </a:p>
        </p:txBody>
      </p:sp>
    </p:spTree>
    <p:extLst>
      <p:ext uri="{BB962C8B-B14F-4D97-AF65-F5344CB8AC3E}">
        <p14:creationId xmlns:p14="http://schemas.microsoft.com/office/powerpoint/2010/main" val="3696322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79435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62528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12304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892969" y="863947"/>
            <a:ext cx="7358063" cy="174128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892969" y="2652117"/>
            <a:ext cx="7358063" cy="59605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000"/>
            </a:lvl1pPr>
            <a:lvl2pPr marL="0" indent="143492" algn="ctr">
              <a:spcBef>
                <a:spcPts val="0"/>
              </a:spcBef>
              <a:buSzTx/>
              <a:buNone/>
              <a:defRPr sz="2000"/>
            </a:lvl2pPr>
            <a:lvl3pPr marL="0" indent="286984" algn="ctr">
              <a:spcBef>
                <a:spcPts val="0"/>
              </a:spcBef>
              <a:buSzTx/>
              <a:buNone/>
              <a:defRPr sz="2000"/>
            </a:lvl3pPr>
            <a:lvl4pPr marL="0" indent="430477" algn="ctr">
              <a:spcBef>
                <a:spcPts val="0"/>
              </a:spcBef>
              <a:buSzTx/>
              <a:buNone/>
              <a:defRPr sz="2000"/>
            </a:lvl4pPr>
            <a:lvl5pPr marL="0" indent="573969" algn="ctr">
              <a:spcBef>
                <a:spcPts val="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892969" y="3355330"/>
            <a:ext cx="7358063" cy="29522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5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892969" y="2214243"/>
            <a:ext cx="7358063" cy="43372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57396" tIns="28698" rIns="57396" bIns="28698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609599" y="2243137"/>
            <a:ext cx="2362201" cy="1700213"/>
          </a:xfrm>
          <a:prstGeom prst="rect">
            <a:avLst/>
          </a:prstGeom>
        </p:spPr>
        <p:txBody>
          <a:bodyPr lIns="40815" tIns="40815" rIns="40815" bIns="40815" anchor="t"/>
          <a:lstStyle>
            <a:lvl1pPr marL="408156" indent="-408156" algn="ctr" defTabSz="1088415">
              <a:spcBef>
                <a:spcPts val="188"/>
              </a:spcBef>
              <a:buSzTx/>
              <a:buNone/>
              <a:defRPr sz="1000">
                <a:solidFill>
                  <a:srgbClr val="85858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  <a:lvl2pPr marL="526138" indent="-239154" algn="ctr" defTabSz="1088415">
              <a:spcBef>
                <a:spcPts val="188"/>
              </a:spcBef>
              <a:buSzPct val="100000"/>
              <a:buChar char="–"/>
              <a:defRPr sz="1000">
                <a:solidFill>
                  <a:srgbClr val="858585"/>
                </a:solidFill>
                <a:latin typeface="Helvetica"/>
                <a:ea typeface="Helvetica"/>
                <a:cs typeface="Helvetica"/>
                <a:sym typeface="Helvetica"/>
              </a:defRPr>
            </a:lvl2pPr>
            <a:lvl3pPr marL="782684" indent="-208715" algn="ctr" defTabSz="1088415">
              <a:spcBef>
                <a:spcPts val="188"/>
              </a:spcBef>
              <a:buSzPct val="100000"/>
              <a:defRPr sz="1000">
                <a:solidFill>
                  <a:srgbClr val="858585"/>
                </a:solidFill>
                <a:latin typeface="Helvetica"/>
                <a:ea typeface="Helvetica"/>
                <a:cs typeface="Helvetica"/>
                <a:sym typeface="Helvetica"/>
              </a:defRPr>
            </a:lvl3pPr>
            <a:lvl4pPr marL="1090540" indent="-229587" algn="ctr" defTabSz="1088415">
              <a:spcBef>
                <a:spcPts val="188"/>
              </a:spcBef>
              <a:buSzPct val="100000"/>
              <a:buChar char="–"/>
              <a:defRPr sz="1000">
                <a:solidFill>
                  <a:srgbClr val="858585"/>
                </a:solidFill>
                <a:latin typeface="Helvetica"/>
                <a:ea typeface="Helvetica"/>
                <a:cs typeface="Helvetica"/>
                <a:sym typeface="Helvetica"/>
              </a:defRPr>
            </a:lvl4pPr>
            <a:lvl5pPr marL="1377525" indent="-229587" algn="ctr" defTabSz="1088415">
              <a:spcBef>
                <a:spcPts val="188"/>
              </a:spcBef>
              <a:buSzPct val="100000"/>
              <a:buChar char="»"/>
              <a:defRPr sz="1000">
                <a:solidFill>
                  <a:srgbClr val="858585"/>
                </a:solidFill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7" name="Shape 127"/>
          <p:cNvSpPr>
            <a:spLocks noGrp="1"/>
          </p:cNvSpPr>
          <p:nvPr>
            <p:ph type="body" sz="quarter" idx="13"/>
          </p:nvPr>
        </p:nvSpPr>
        <p:spPr>
          <a:xfrm>
            <a:off x="533399" y="957262"/>
            <a:ext cx="5029201" cy="242888"/>
          </a:xfrm>
          <a:prstGeom prst="rect">
            <a:avLst/>
          </a:prstGeom>
        </p:spPr>
        <p:txBody>
          <a:bodyPr lIns="40815" tIns="40815" rIns="40815" bIns="40815" anchor="t"/>
          <a:lstStyle>
            <a:lvl1pPr marL="328391" indent="-328391" defTabSz="968689">
              <a:spcBef>
                <a:spcPts val="314"/>
              </a:spcBef>
              <a:buSzPct val="100000"/>
              <a:buFont typeface="Arial"/>
              <a:defRPr sz="2136">
                <a:solidFill>
                  <a:srgbClr val="858585"/>
                </a:solidFill>
                <a:latin typeface="Helvetica"/>
                <a:sym typeface="Helvetica"/>
              </a:defRPr>
            </a:lvl1pPr>
          </a:lstStyle>
          <a:p>
            <a:pPr marL="523166" indent="-523166" defTabSz="1543236">
              <a:spcBef>
                <a:spcPts val="500"/>
              </a:spcBef>
              <a:buSzPct val="100000"/>
              <a:buFont typeface="Arial"/>
              <a:defRPr sz="2136">
                <a:solidFill>
                  <a:srgbClr val="85858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xfrm>
            <a:off x="533399" y="971550"/>
            <a:ext cx="7620002" cy="642938"/>
          </a:xfrm>
          <a:prstGeom prst="rect">
            <a:avLst/>
          </a:prstGeom>
        </p:spPr>
        <p:txBody>
          <a:bodyPr lIns="40815" tIns="40815" rIns="40815" bIns="40815"/>
          <a:lstStyle>
            <a:lvl1pPr algn="l" defTabSz="1088415">
              <a:defRPr sz="3000" spc="-173">
                <a:solidFill>
                  <a:srgbClr val="39C97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129" name="Shape 129"/>
          <p:cNvSpPr/>
          <p:nvPr/>
        </p:nvSpPr>
        <p:spPr>
          <a:xfrm>
            <a:off x="633599" y="1543050"/>
            <a:ext cx="381001" cy="1"/>
          </a:xfrm>
          <a:prstGeom prst="line">
            <a:avLst/>
          </a:prstGeom>
          <a:ln w="25400">
            <a:solidFill>
              <a:srgbClr val="39C976"/>
            </a:solidFill>
          </a:ln>
        </p:spPr>
        <p:txBody>
          <a:bodyPr lIns="15305" tIns="15305" rIns="15305" bIns="15305"/>
          <a:lstStyle/>
          <a:p>
            <a:pPr algn="l" defTabSz="1088415">
              <a:defRPr sz="3400">
                <a:solidFill>
                  <a:srgbClr val="0B0B0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158378" y="4278749"/>
            <a:ext cx="82492" cy="390204"/>
          </a:xfrm>
          <a:prstGeom prst="rect">
            <a:avLst/>
          </a:prstGeom>
          <a:ln w="12700">
            <a:miter lim="400000"/>
          </a:ln>
        </p:spPr>
        <p:txBody>
          <a:bodyPr wrap="none" lIns="40815" tIns="40815" rIns="40815" bIns="40815">
            <a:spAutoFit/>
          </a:bodyPr>
          <a:lstStyle/>
          <a:p>
            <a:pPr algn="l" defTabSz="1088415">
              <a:defRPr sz="2000">
                <a:solidFill>
                  <a:srgbClr val="A7A7A7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sldNum" sz="quarter" idx="2"/>
          </p:nvPr>
        </p:nvSpPr>
        <p:spPr>
          <a:xfrm>
            <a:off x="6259178" y="4069449"/>
            <a:ext cx="294024" cy="297871"/>
          </a:xfrm>
          <a:prstGeom prst="rect">
            <a:avLst/>
          </a:prstGeom>
        </p:spPr>
        <p:txBody>
          <a:bodyPr lIns="40815" tIns="40815" rIns="40815" bIns="40815" anchor="ctr"/>
          <a:lstStyle>
            <a:lvl1pPr algn="r" defTabSz="1088415">
              <a:defRPr sz="1400">
                <a:solidFill>
                  <a:srgbClr val="0B0B0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Content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595312" y="933198"/>
            <a:ext cx="7953377" cy="426216"/>
          </a:xfrm>
          <a:prstGeom prst="rect">
            <a:avLst/>
          </a:prstGeom>
        </p:spPr>
        <p:txBody>
          <a:bodyPr lIns="17006" tIns="17006" rIns="17006" bIns="17006" anchor="t"/>
          <a:lstStyle>
            <a:lvl1pPr defTabSz="368474">
              <a:defRPr sz="3500">
                <a:solidFill>
                  <a:srgbClr val="282D3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sz="quarter" idx="1"/>
          </p:nvPr>
        </p:nvSpPr>
        <p:spPr>
          <a:xfrm>
            <a:off x="595312" y="1337058"/>
            <a:ext cx="7953376" cy="121445"/>
          </a:xfrm>
          <a:prstGeom prst="rect">
            <a:avLst/>
          </a:prstGeom>
        </p:spPr>
        <p:txBody>
          <a:bodyPr lIns="17006" tIns="17006" rIns="17006" bIns="17006"/>
          <a:lstStyle>
            <a:lvl1pPr marL="0" indent="0" algn="ctr" defTabSz="368474">
              <a:spcBef>
                <a:spcPts val="0"/>
              </a:spcBef>
              <a:buSzTx/>
              <a:buNone/>
              <a:defRPr sz="900">
                <a:solidFill>
                  <a:srgbClr val="80808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  <a:lvl2pPr marL="505902" indent="-107312" algn="ctr" defTabSz="368474">
              <a:spcBef>
                <a:spcPts val="0"/>
              </a:spcBef>
              <a:defRPr sz="900">
                <a:solidFill>
                  <a:srgbClr val="808080"/>
                </a:solidFill>
                <a:latin typeface="Helvetica"/>
                <a:ea typeface="Helvetica"/>
                <a:cs typeface="Helvetica"/>
                <a:sym typeface="Helvetica"/>
              </a:defRPr>
            </a:lvl2pPr>
            <a:lvl3pPr marL="904491" indent="-107312" algn="ctr" defTabSz="368474">
              <a:spcBef>
                <a:spcPts val="0"/>
              </a:spcBef>
              <a:defRPr sz="900">
                <a:solidFill>
                  <a:srgbClr val="808080"/>
                </a:solidFill>
                <a:latin typeface="Helvetica"/>
                <a:ea typeface="Helvetica"/>
                <a:cs typeface="Helvetica"/>
                <a:sym typeface="Helvetica"/>
              </a:defRPr>
            </a:lvl3pPr>
            <a:lvl4pPr marL="1303081" indent="-107312" algn="ctr" defTabSz="368474">
              <a:spcBef>
                <a:spcPts val="0"/>
              </a:spcBef>
              <a:defRPr sz="900">
                <a:solidFill>
                  <a:srgbClr val="808080"/>
                </a:solidFill>
                <a:latin typeface="Helvetica"/>
                <a:ea typeface="Helvetica"/>
                <a:cs typeface="Helvetica"/>
                <a:sym typeface="Helvetica"/>
              </a:defRPr>
            </a:lvl4pPr>
            <a:lvl5pPr marL="1701670" indent="-107312" algn="ctr" defTabSz="368474">
              <a:spcBef>
                <a:spcPts val="0"/>
              </a:spcBef>
              <a:defRPr sz="900">
                <a:solidFill>
                  <a:srgbClr val="808080"/>
                </a:solidFill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" name="Shape 140"/>
          <p:cNvSpPr/>
          <p:nvPr/>
        </p:nvSpPr>
        <p:spPr>
          <a:xfrm>
            <a:off x="8618526" y="827307"/>
            <a:ext cx="260148" cy="195111"/>
          </a:xfrm>
          <a:prstGeom prst="ellipse">
            <a:avLst/>
          </a:prstGeom>
          <a:solidFill>
            <a:srgbClr val="4678AF"/>
          </a:solidFill>
          <a:ln w="12700">
            <a:miter lim="400000"/>
          </a:ln>
        </p:spPr>
        <p:txBody>
          <a:bodyPr lIns="17006" tIns="17006" rIns="17006" bIns="17006" anchor="ctr"/>
          <a:lstStyle/>
          <a:p>
            <a:pPr defTabSz="368474">
              <a:defRPr sz="2200"/>
            </a:pPr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595976" y="1607944"/>
            <a:ext cx="7952049" cy="1"/>
          </a:xfrm>
          <a:prstGeom prst="line">
            <a:avLst/>
          </a:prstGeom>
          <a:ln w="12700">
            <a:solidFill>
              <a:srgbClr val="DCDCDC"/>
            </a:solidFill>
            <a:miter lim="400000"/>
          </a:ln>
        </p:spPr>
        <p:txBody>
          <a:bodyPr lIns="15305" tIns="15305" rIns="15305" bIns="15305"/>
          <a:lstStyle/>
          <a:p>
            <a:pPr defTabSz="368474">
              <a:defRPr sz="3400"/>
            </a:pPr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sldNum" sz="quarter" idx="2"/>
          </p:nvPr>
        </p:nvSpPr>
        <p:spPr>
          <a:xfrm>
            <a:off x="8660896" y="862354"/>
            <a:ext cx="175408" cy="172844"/>
          </a:xfrm>
          <a:prstGeom prst="rect">
            <a:avLst/>
          </a:prstGeom>
        </p:spPr>
        <p:txBody>
          <a:bodyPr lIns="17006" tIns="17006" rIns="17006" bIns="17006"/>
          <a:lstStyle>
            <a:lvl1pPr defTabSz="368474">
              <a:defRPr sz="9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/>
        </p:nvSpPr>
        <p:spPr>
          <a:xfrm>
            <a:off x="-307738" y="517759"/>
            <a:ext cx="490796" cy="168042"/>
          </a:xfrm>
          <a:prstGeom prst="roundRect">
            <a:avLst>
              <a:gd name="adj" fmla="val 46875"/>
            </a:avLst>
          </a:prstGeom>
          <a:solidFill>
            <a:srgbClr val="00A0EC"/>
          </a:solidFill>
          <a:ln w="12700">
            <a:miter lim="400000"/>
          </a:ln>
        </p:spPr>
        <p:txBody>
          <a:bodyPr lIns="30610" tIns="30610" rIns="30610" bIns="30610" anchor="ctr"/>
          <a:lstStyle/>
          <a:p>
            <a:pPr defTabSz="573969"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0" name="Shape 150"/>
          <p:cNvSpPr/>
          <p:nvPr/>
        </p:nvSpPr>
        <p:spPr>
          <a:xfrm>
            <a:off x="8603673" y="517759"/>
            <a:ext cx="323310" cy="168042"/>
          </a:xfrm>
          <a:prstGeom prst="roundRect">
            <a:avLst>
              <a:gd name="adj" fmla="val 46875"/>
            </a:avLst>
          </a:prstGeom>
          <a:solidFill>
            <a:srgbClr val="E7E6E6"/>
          </a:solidFill>
          <a:ln w="12700">
            <a:miter lim="400000"/>
          </a:ln>
        </p:spPr>
        <p:txBody>
          <a:bodyPr lIns="30610" tIns="30610" rIns="30610" bIns="30610" anchor="ctr"/>
          <a:lstStyle/>
          <a:p>
            <a:pPr defTabSz="573969">
              <a:defRPr sz="2400">
                <a:solidFill>
                  <a:srgbClr val="80808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1" name="Shape 151"/>
          <p:cNvSpPr>
            <a:spLocks noGrp="1"/>
          </p:cNvSpPr>
          <p:nvPr>
            <p:ph type="sldNum" sz="quarter" idx="2"/>
          </p:nvPr>
        </p:nvSpPr>
        <p:spPr>
          <a:xfrm>
            <a:off x="8694796" y="532451"/>
            <a:ext cx="141064" cy="138499"/>
          </a:xfrm>
          <a:prstGeom prst="rect">
            <a:avLst/>
          </a:prstGeom>
        </p:spPr>
        <p:txBody>
          <a:bodyPr lIns="0" tIns="0" rIns="0" bIns="0" anchor="ctr"/>
          <a:lstStyle>
            <a:lvl1pPr defTabSz="573969">
              <a:defRPr sz="900">
                <a:solidFill>
                  <a:srgbClr val="80808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eader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roup 160"/>
          <p:cNvGrpSpPr/>
          <p:nvPr/>
        </p:nvGrpSpPr>
        <p:grpSpPr>
          <a:xfrm>
            <a:off x="-1647" y="4786951"/>
            <a:ext cx="9144003" cy="357188"/>
            <a:chOff x="0" y="0"/>
            <a:chExt cx="13004803" cy="677333"/>
          </a:xfrm>
        </p:grpSpPr>
        <p:sp>
          <p:nvSpPr>
            <p:cNvPr id="158" name="Shape 158"/>
            <p:cNvSpPr/>
            <p:nvPr/>
          </p:nvSpPr>
          <p:spPr>
            <a:xfrm>
              <a:off x="-1" y="0"/>
              <a:ext cx="13004804" cy="677334"/>
            </a:xfrm>
            <a:prstGeom prst="roundRect">
              <a:avLst>
                <a:gd name="adj" fmla="val 0"/>
              </a:avLst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27093" tIns="27093" rIns="27093" bIns="27093" numCol="1" anchor="ctr">
              <a:noAutofit/>
            </a:bodyPr>
            <a:lstStyle/>
            <a:p>
              <a:pPr defTabSz="27635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129258" y="100964"/>
              <a:ext cx="402314" cy="198063"/>
            </a:xfrm>
            <a:prstGeom prst="wedgeEllipseCallout">
              <a:avLst>
                <a:gd name="adj1" fmla="val -49385"/>
                <a:gd name="adj2" fmla="val 70000"/>
              </a:avLst>
            </a:prstGeom>
            <a:solidFill>
              <a:srgbClr val="000000">
                <a:alpha val="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7093" tIns="27093" rIns="27093" bIns="27093" numCol="1" anchor="ctr">
              <a:noAutofit/>
            </a:bodyPr>
            <a:lstStyle/>
            <a:p>
              <a:pPr defTabSz="27635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grpSp>
        <p:nvGrpSpPr>
          <p:cNvPr id="163" name="Group 163"/>
          <p:cNvGrpSpPr/>
          <p:nvPr/>
        </p:nvGrpSpPr>
        <p:grpSpPr>
          <a:xfrm>
            <a:off x="8349927" y="4850116"/>
            <a:ext cx="521198" cy="574276"/>
            <a:chOff x="0" y="0"/>
            <a:chExt cx="741259" cy="1088995"/>
          </a:xfrm>
        </p:grpSpPr>
        <p:sp>
          <p:nvSpPr>
            <p:cNvPr id="161" name="Shape 161"/>
            <p:cNvSpPr/>
            <p:nvPr/>
          </p:nvSpPr>
          <p:spPr>
            <a:xfrm>
              <a:off x="-1" y="0"/>
              <a:ext cx="741261" cy="741260"/>
            </a:xfrm>
            <a:prstGeom prst="roundRect">
              <a:avLst>
                <a:gd name="adj" fmla="val 14620"/>
              </a:avLst>
            </a:prstGeom>
            <a:solidFill>
              <a:srgbClr val="00B0FF"/>
            </a:solidFill>
            <a:ln w="12700" cap="flat">
              <a:noFill/>
              <a:miter lim="400000"/>
            </a:ln>
            <a:effectLst/>
          </p:spPr>
          <p:txBody>
            <a:bodyPr wrap="square" lIns="27093" tIns="27093" rIns="27093" bIns="27093" numCol="1" anchor="ctr">
              <a:noAutofit/>
            </a:bodyPr>
            <a:lstStyle/>
            <a:p>
              <a:pPr defTabSz="27635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113532" y="621546"/>
              <a:ext cx="514195" cy="467450"/>
            </a:xfrm>
            <a:prstGeom prst="leftRightArrow">
              <a:avLst>
                <a:gd name="adj1" fmla="val 32000"/>
                <a:gd name="adj2" fmla="val 44000"/>
              </a:avLst>
            </a:prstGeom>
            <a:solidFill>
              <a:srgbClr val="00B0FF">
                <a:alpha val="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7093" tIns="27093" rIns="27093" bIns="27093" numCol="1" anchor="ctr">
              <a:noAutofit/>
            </a:bodyPr>
            <a:lstStyle/>
            <a:p>
              <a:pPr defTabSz="27635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grpSp>
        <p:nvGrpSpPr>
          <p:cNvPr id="170" name="Group 170"/>
          <p:cNvGrpSpPr/>
          <p:nvPr/>
        </p:nvGrpSpPr>
        <p:grpSpPr>
          <a:xfrm>
            <a:off x="-3" y="0"/>
            <a:ext cx="9156705" cy="946548"/>
            <a:chOff x="-2" y="0"/>
            <a:chExt cx="13022868" cy="1794933"/>
          </a:xfrm>
        </p:grpSpPr>
        <p:grpSp>
          <p:nvGrpSpPr>
            <p:cNvPr id="168" name="Group 168"/>
            <p:cNvGrpSpPr/>
            <p:nvPr/>
          </p:nvGrpSpPr>
          <p:grpSpPr>
            <a:xfrm>
              <a:off x="-3" y="0"/>
              <a:ext cx="13022869" cy="1794934"/>
              <a:chOff x="-2" y="0"/>
              <a:chExt cx="13022868" cy="1794933"/>
            </a:xfrm>
          </p:grpSpPr>
          <p:grpSp>
            <p:nvGrpSpPr>
              <p:cNvPr id="166" name="Group 166"/>
              <p:cNvGrpSpPr/>
              <p:nvPr/>
            </p:nvGrpSpPr>
            <p:grpSpPr>
              <a:xfrm>
                <a:off x="-3" y="0"/>
                <a:ext cx="13022870" cy="1794934"/>
                <a:chOff x="-1" y="0"/>
                <a:chExt cx="13022868" cy="1794933"/>
              </a:xfrm>
            </p:grpSpPr>
            <p:sp>
              <p:nvSpPr>
                <p:cNvPr id="164" name="Shape 164"/>
                <p:cNvSpPr/>
                <p:nvPr/>
              </p:nvSpPr>
              <p:spPr>
                <a:xfrm>
                  <a:off x="-2" y="0"/>
                  <a:ext cx="13022870" cy="1794934"/>
                </a:xfrm>
                <a:prstGeom prst="rect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>
                  <a:outerShdw dir="5400000" rotWithShape="0">
                    <a:srgbClr val="FFFFFF"/>
                  </a:outerShdw>
                </a:effectLst>
              </p:spPr>
              <p:txBody>
                <a:bodyPr wrap="square" lIns="27093" tIns="27093" rIns="27093" bIns="27093" numCol="1" anchor="ctr">
                  <a:noAutofit/>
                </a:bodyPr>
                <a:lstStyle/>
                <a:p>
                  <a:pPr defTabSz="276355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65" name="Shape 165"/>
                <p:cNvSpPr/>
                <p:nvPr/>
              </p:nvSpPr>
              <p:spPr>
                <a:xfrm>
                  <a:off x="259814" y="492773"/>
                  <a:ext cx="708602" cy="673921"/>
                </a:xfrm>
                <a:prstGeom prst="star5">
                  <a:avLst>
                    <a:gd name="adj" fmla="val 19100"/>
                    <a:gd name="hf" fmla="val 105146"/>
                    <a:gd name="vf" fmla="val 110557"/>
                  </a:avLst>
                </a:prstGeom>
                <a:solidFill>
                  <a:srgbClr val="00B0FF">
                    <a:alpha val="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7093" tIns="27093" rIns="27093" bIns="27093" numCol="1" anchor="ctr">
                  <a:noAutofit/>
                </a:bodyPr>
                <a:lstStyle/>
                <a:p>
                  <a:pPr defTabSz="276355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</p:grpSp>
          <p:sp>
            <p:nvSpPr>
              <p:cNvPr id="167" name="Shape 167"/>
              <p:cNvSpPr/>
              <p:nvPr/>
            </p:nvSpPr>
            <p:spPr>
              <a:xfrm>
                <a:off x="192081" y="425040"/>
                <a:ext cx="708602" cy="673921"/>
              </a:xfrm>
              <a:prstGeom prst="star5">
                <a:avLst>
                  <a:gd name="adj" fmla="val 19100"/>
                  <a:gd name="hf" fmla="val 105146"/>
                  <a:gd name="vf" fmla="val 110557"/>
                </a:avLst>
              </a:prstGeom>
              <a:solidFill>
                <a:srgbClr val="00B0FF">
                  <a:alpha val="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 defTabSz="276355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</p:grpSp>
        <p:sp>
          <p:nvSpPr>
            <p:cNvPr id="169" name="Shape 169"/>
            <p:cNvSpPr/>
            <p:nvPr/>
          </p:nvSpPr>
          <p:spPr>
            <a:xfrm>
              <a:off x="192081" y="425040"/>
              <a:ext cx="708602" cy="673921"/>
            </a:xfrm>
            <a:prstGeom prst="star5">
              <a:avLst>
                <a:gd name="adj" fmla="val 19100"/>
                <a:gd name="hf" fmla="val 105146"/>
                <a:gd name="vf" fmla="val 110557"/>
              </a:avLst>
            </a:prstGeom>
            <a:solidFill>
              <a:srgbClr val="00B0FF">
                <a:alpha val="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7093" tIns="27093" rIns="27093" bIns="27093" numCol="1" anchor="ctr">
              <a:noAutofit/>
            </a:bodyPr>
            <a:lstStyle/>
            <a:p>
              <a:pPr defTabSz="27635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171" name="Shape 171"/>
          <p:cNvSpPr/>
          <p:nvPr/>
        </p:nvSpPr>
        <p:spPr>
          <a:xfrm>
            <a:off x="381749" y="150090"/>
            <a:ext cx="833488" cy="625116"/>
          </a:xfrm>
          <a:prstGeom prst="roundRect">
            <a:avLst>
              <a:gd name="adj" fmla="val 49711"/>
            </a:avLst>
          </a:prstGeom>
          <a:solidFill>
            <a:srgbClr val="00B0FF"/>
          </a:solidFill>
          <a:ln w="12700">
            <a:miter lim="400000"/>
          </a:ln>
        </p:spPr>
        <p:txBody>
          <a:bodyPr lIns="17006" tIns="17006" rIns="17006" bIns="17006" anchor="ctr"/>
          <a:lstStyle/>
          <a:p>
            <a:pPr defTabSz="27635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xfrm>
            <a:off x="3880606" y="4891658"/>
            <a:ext cx="1395488" cy="146448"/>
          </a:xfrm>
          <a:prstGeom prst="rect">
            <a:avLst/>
          </a:prstGeom>
        </p:spPr>
        <p:txBody>
          <a:bodyPr lIns="17006" tIns="17006" rIns="17006" bIns="17006"/>
          <a:lstStyle>
            <a:lvl1pPr marL="0" indent="0" algn="ctr" defTabSz="276355">
              <a:spcBef>
                <a:spcPts val="0"/>
              </a:spcBef>
              <a:buSzTx/>
              <a:buNone/>
              <a:defRPr sz="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  <a:lvl2pPr marL="0" indent="0" algn="ctr" defTabSz="276355">
              <a:spcBef>
                <a:spcPts val="0"/>
              </a:spcBef>
              <a:buSzTx/>
              <a:buNone/>
              <a:defRPr sz="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2pPr>
            <a:lvl3pPr marL="0" indent="0" algn="ctr" defTabSz="276355">
              <a:spcBef>
                <a:spcPts val="0"/>
              </a:spcBef>
              <a:buSzTx/>
              <a:buNone/>
              <a:defRPr sz="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3pPr>
            <a:lvl4pPr marL="0" indent="0" algn="ctr" defTabSz="276355">
              <a:spcBef>
                <a:spcPts val="0"/>
              </a:spcBef>
              <a:buSzTx/>
              <a:buNone/>
              <a:defRPr sz="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4pPr>
            <a:lvl5pPr marL="0" indent="0" algn="ctr" defTabSz="276355">
              <a:spcBef>
                <a:spcPts val="0"/>
              </a:spcBef>
              <a:buSzTx/>
              <a:buNone/>
              <a:defRPr sz="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" name="Shape 173"/>
          <p:cNvSpPr>
            <a:spLocks noGrp="1"/>
          </p:cNvSpPr>
          <p:nvPr>
            <p:ph type="body" sz="quarter" idx="13"/>
          </p:nvPr>
        </p:nvSpPr>
        <p:spPr>
          <a:xfrm>
            <a:off x="570532" y="4891658"/>
            <a:ext cx="752773" cy="146448"/>
          </a:xfrm>
          <a:prstGeom prst="rect">
            <a:avLst/>
          </a:prstGeom>
        </p:spPr>
        <p:txBody>
          <a:bodyPr lIns="17006" tIns="17006" rIns="17006" bIns="17006"/>
          <a:lstStyle>
            <a:lvl1pPr marL="0" indent="0" defTabSz="276355">
              <a:spcBef>
                <a:spcPts val="0"/>
              </a:spcBef>
              <a:buSzTx/>
              <a:buNone/>
              <a:defRPr sz="1200">
                <a:solidFill>
                  <a:srgbClr val="FFFFFF"/>
                </a:solidFill>
                <a:latin typeface="Helvetica"/>
                <a:sym typeface="Helvetica"/>
              </a:defRPr>
            </a:lvl1pPr>
          </a:lstStyle>
          <a:p>
            <a:pPr marL="0" indent="0" defTabSz="440266">
              <a:spcBef>
                <a:spcPts val="0"/>
              </a:spcBef>
              <a:buSzTx/>
              <a:buNone/>
              <a:defRPr sz="1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4" name="Shape 174"/>
          <p:cNvSpPr>
            <a:spLocks noGrp="1"/>
          </p:cNvSpPr>
          <p:nvPr>
            <p:ph type="body" sz="quarter" idx="14"/>
          </p:nvPr>
        </p:nvSpPr>
        <p:spPr>
          <a:xfrm>
            <a:off x="1466180" y="217908"/>
            <a:ext cx="5559178" cy="542926"/>
          </a:xfrm>
          <a:prstGeom prst="rect">
            <a:avLst/>
          </a:prstGeom>
        </p:spPr>
        <p:txBody>
          <a:bodyPr lIns="17006" tIns="17006" rIns="17006" bIns="17006"/>
          <a:lstStyle>
            <a:lvl1pPr marL="0" indent="0" defTabSz="149997">
              <a:spcBef>
                <a:spcPts val="0"/>
              </a:spcBef>
              <a:buSzTx/>
              <a:buNone/>
              <a:defRPr sz="6272">
                <a:solidFill>
                  <a:srgbClr val="FFFFFF"/>
                </a:solidFill>
                <a:latin typeface="Helvetica"/>
                <a:sym typeface="Helvetica"/>
              </a:defRPr>
            </a:lvl1pPr>
          </a:lstStyle>
          <a:p>
            <a:pPr marL="0" indent="0" defTabSz="238963">
              <a:spcBef>
                <a:spcPts val="0"/>
              </a:spcBef>
              <a:buSzTx/>
              <a:buNone/>
              <a:defRPr sz="6272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5" name="Shape 175"/>
          <p:cNvSpPr>
            <a:spLocks noGrp="1"/>
          </p:cNvSpPr>
          <p:nvPr>
            <p:ph type="body" sz="quarter" idx="15"/>
          </p:nvPr>
        </p:nvSpPr>
        <p:spPr>
          <a:xfrm>
            <a:off x="549604" y="279529"/>
            <a:ext cx="502365" cy="376773"/>
          </a:xfrm>
          <a:prstGeom prst="rect">
            <a:avLst/>
          </a:prstGeom>
        </p:spPr>
        <p:txBody>
          <a:bodyPr lIns="12755" tIns="12755" rIns="12755" bIns="12755"/>
          <a:lstStyle>
            <a:lvl1pPr marL="0" indent="0" algn="ctr" defTabSz="153058">
              <a:lnSpc>
                <a:spcPct val="120000"/>
              </a:lnSpc>
              <a:spcBef>
                <a:spcPts val="0"/>
              </a:spcBef>
              <a:buSzTx/>
              <a:buNone/>
              <a:defRPr sz="4000">
                <a:solidFill>
                  <a:srgbClr val="FFFFFF"/>
                </a:solidFill>
                <a:latin typeface="Helvetica"/>
                <a:sym typeface="Helvetica"/>
              </a:defRPr>
            </a:lvl1pPr>
          </a:lstStyle>
          <a:p>
            <a:pPr marL="0" indent="0" algn="ctr" defTabSz="243840">
              <a:lnSpc>
                <a:spcPct val="120000"/>
              </a:lnSpc>
              <a:spcBef>
                <a:spcPts val="0"/>
              </a:spcBef>
              <a:buSzTx/>
              <a:buNone/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xfrm>
            <a:off x="8512882" y="4876148"/>
            <a:ext cx="195286" cy="188232"/>
          </a:xfrm>
          <a:prstGeom prst="rect">
            <a:avLst/>
          </a:prstGeom>
        </p:spPr>
        <p:txBody>
          <a:bodyPr lIns="17006" tIns="17006" rIns="17006" bIns="17006" anchor="ctr"/>
          <a:lstStyle>
            <a:lvl1pPr defTabSz="153058">
              <a:defRPr sz="1000" spc="1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/>
        </p:nvSpPr>
        <p:spPr>
          <a:xfrm>
            <a:off x="-26665" y="669727"/>
            <a:ext cx="9152931" cy="4493865"/>
          </a:xfrm>
          <a:prstGeom prst="rect">
            <a:avLst/>
          </a:prstGeom>
          <a:solidFill>
            <a:srgbClr val="F9F9F9"/>
          </a:solidFill>
          <a:ln w="12700">
            <a:miter lim="400000"/>
          </a:ln>
        </p:spPr>
        <p:txBody>
          <a:bodyPr lIns="31887" tIns="31887" rIns="31887" bIns="31887" anchor="ctr"/>
          <a:lstStyle/>
          <a:p>
            <a:pPr defTabSz="518166">
              <a:defRPr sz="5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84" name="Shape 184"/>
          <p:cNvSpPr/>
          <p:nvPr/>
        </p:nvSpPr>
        <p:spPr>
          <a:xfrm>
            <a:off x="-35719" y="663029"/>
            <a:ext cx="9183360" cy="1"/>
          </a:xfrm>
          <a:prstGeom prst="line">
            <a:avLst/>
          </a:prstGeom>
          <a:ln w="12700">
            <a:solidFill>
              <a:srgbClr val="F1F1F1"/>
            </a:solidFill>
            <a:miter lim="400000"/>
          </a:ln>
        </p:spPr>
        <p:txBody>
          <a:bodyPr lIns="28697" tIns="28697" rIns="28697" bIns="28697"/>
          <a:lstStyle/>
          <a:p>
            <a:pPr>
              <a:defRPr sz="4200"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pPr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8518922" y="194221"/>
            <a:ext cx="357188" cy="267891"/>
          </a:xfrm>
          <a:prstGeom prst="roundRect">
            <a:avLst>
              <a:gd name="adj" fmla="val 11563"/>
            </a:avLst>
          </a:prstGeom>
          <a:solidFill>
            <a:srgbClr val="5FA4CD"/>
          </a:solidFill>
          <a:ln w="12700">
            <a:miter lim="400000"/>
          </a:ln>
        </p:spPr>
        <p:txBody>
          <a:bodyPr lIns="31887" tIns="31887" rIns="31887" bIns="31887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pPr>
            <a:endParaRPr/>
          </a:p>
        </p:txBody>
      </p:sp>
      <p:sp>
        <p:nvSpPr>
          <p:cNvPr id="186" name="Shape 186"/>
          <p:cNvSpPr/>
          <p:nvPr/>
        </p:nvSpPr>
        <p:spPr>
          <a:xfrm>
            <a:off x="7283437" y="4664557"/>
            <a:ext cx="1714501" cy="618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7" tIns="31887" rIns="31887" bIns="31887" anchor="ctr">
            <a:spAutoFit/>
          </a:bodyPr>
          <a:lstStyle>
            <a:lvl1pPr algn="r" defTabSz="876300">
              <a:defRPr sz="1800" spc="-36">
                <a:solidFill>
                  <a:srgbClr val="5FA4CD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www.company.com</a:t>
            </a:r>
          </a:p>
        </p:txBody>
      </p:sp>
      <p:sp>
        <p:nvSpPr>
          <p:cNvPr id="187" name="Shape 187"/>
          <p:cNvSpPr/>
          <p:nvPr/>
        </p:nvSpPr>
        <p:spPr>
          <a:xfrm>
            <a:off x="156270" y="4892353"/>
            <a:ext cx="169664" cy="1540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8900"/>
                </a:moveTo>
                <a:cubicBezTo>
                  <a:pt x="21600" y="3985"/>
                  <a:pt x="16768" y="0"/>
                  <a:pt x="10802" y="0"/>
                </a:cubicBezTo>
                <a:cubicBezTo>
                  <a:pt x="4836" y="0"/>
                  <a:pt x="0" y="3985"/>
                  <a:pt x="0" y="8900"/>
                </a:cubicBezTo>
                <a:cubicBezTo>
                  <a:pt x="0" y="10773"/>
                  <a:pt x="705" y="12508"/>
                  <a:pt x="1905" y="13942"/>
                </a:cubicBezTo>
                <a:cubicBezTo>
                  <a:pt x="1168" y="12792"/>
                  <a:pt x="747" y="11481"/>
                  <a:pt x="747" y="10089"/>
                </a:cubicBezTo>
                <a:cubicBezTo>
                  <a:pt x="747" y="5519"/>
                  <a:pt x="5248" y="1808"/>
                  <a:pt x="10802" y="1808"/>
                </a:cubicBezTo>
                <a:cubicBezTo>
                  <a:pt x="16353" y="1808"/>
                  <a:pt x="20853" y="5519"/>
                  <a:pt x="20853" y="10089"/>
                </a:cubicBezTo>
                <a:cubicBezTo>
                  <a:pt x="20853" y="11481"/>
                  <a:pt x="20433" y="12792"/>
                  <a:pt x="19695" y="13942"/>
                </a:cubicBezTo>
                <a:cubicBezTo>
                  <a:pt x="20895" y="12508"/>
                  <a:pt x="21600" y="10773"/>
                  <a:pt x="21600" y="8900"/>
                </a:cubicBezTo>
                <a:cubicBezTo>
                  <a:pt x="21600" y="8900"/>
                  <a:pt x="21600" y="8900"/>
                  <a:pt x="21600" y="8900"/>
                </a:cubicBezTo>
                <a:close/>
                <a:moveTo>
                  <a:pt x="10802" y="4288"/>
                </a:moveTo>
                <a:cubicBezTo>
                  <a:pt x="7540" y="4288"/>
                  <a:pt x="4898" y="6469"/>
                  <a:pt x="4898" y="9154"/>
                </a:cubicBezTo>
                <a:cubicBezTo>
                  <a:pt x="4898" y="9957"/>
                  <a:pt x="5153" y="10704"/>
                  <a:pt x="5574" y="11370"/>
                </a:cubicBezTo>
                <a:cubicBezTo>
                  <a:pt x="5429" y="10961"/>
                  <a:pt x="5322" y="10539"/>
                  <a:pt x="5322" y="10089"/>
                </a:cubicBezTo>
                <a:cubicBezTo>
                  <a:pt x="5322" y="7601"/>
                  <a:pt x="7773" y="5577"/>
                  <a:pt x="10802" y="5577"/>
                </a:cubicBezTo>
                <a:cubicBezTo>
                  <a:pt x="13827" y="5577"/>
                  <a:pt x="16278" y="7601"/>
                  <a:pt x="16278" y="10089"/>
                </a:cubicBezTo>
                <a:cubicBezTo>
                  <a:pt x="16278" y="10539"/>
                  <a:pt x="16175" y="10961"/>
                  <a:pt x="16026" y="11370"/>
                </a:cubicBezTo>
                <a:cubicBezTo>
                  <a:pt x="16446" y="10700"/>
                  <a:pt x="16703" y="9953"/>
                  <a:pt x="16703" y="9154"/>
                </a:cubicBezTo>
                <a:cubicBezTo>
                  <a:pt x="16703" y="6469"/>
                  <a:pt x="14061" y="4288"/>
                  <a:pt x="10802" y="4288"/>
                </a:cubicBezTo>
                <a:cubicBezTo>
                  <a:pt x="10802" y="4288"/>
                  <a:pt x="10802" y="4288"/>
                  <a:pt x="10802" y="4288"/>
                </a:cubicBezTo>
                <a:close/>
                <a:moveTo>
                  <a:pt x="11867" y="10335"/>
                </a:moveTo>
                <a:lnTo>
                  <a:pt x="14504" y="21600"/>
                </a:lnTo>
                <a:lnTo>
                  <a:pt x="7096" y="21600"/>
                </a:lnTo>
                <a:lnTo>
                  <a:pt x="9738" y="10335"/>
                </a:lnTo>
                <a:cubicBezTo>
                  <a:pt x="9299" y="10065"/>
                  <a:pt x="9010" y="9639"/>
                  <a:pt x="9010" y="9154"/>
                </a:cubicBezTo>
                <a:cubicBezTo>
                  <a:pt x="9010" y="8469"/>
                  <a:pt x="9580" y="7900"/>
                  <a:pt x="10345" y="7730"/>
                </a:cubicBezTo>
                <a:cubicBezTo>
                  <a:pt x="10489" y="7700"/>
                  <a:pt x="10644" y="7677"/>
                  <a:pt x="10802" y="7677"/>
                </a:cubicBezTo>
                <a:cubicBezTo>
                  <a:pt x="10961" y="7677"/>
                  <a:pt x="11110" y="7700"/>
                  <a:pt x="11260" y="7730"/>
                </a:cubicBezTo>
                <a:cubicBezTo>
                  <a:pt x="12025" y="7900"/>
                  <a:pt x="12595" y="8469"/>
                  <a:pt x="12595" y="9154"/>
                </a:cubicBezTo>
                <a:cubicBezTo>
                  <a:pt x="12590" y="9639"/>
                  <a:pt x="12305" y="10065"/>
                  <a:pt x="11867" y="10335"/>
                </a:cubicBezTo>
                <a:cubicBezTo>
                  <a:pt x="11867" y="10335"/>
                  <a:pt x="11867" y="10335"/>
                  <a:pt x="11867" y="10335"/>
                </a:cubicBezTo>
                <a:close/>
              </a:path>
            </a:pathLst>
          </a:custGeom>
          <a:solidFill>
            <a:srgbClr val="CECECE"/>
          </a:solidFill>
          <a:ln w="12700">
            <a:miter lim="400000"/>
          </a:ln>
        </p:spPr>
        <p:txBody>
          <a:bodyPr lIns="31887" tIns="31887" rIns="31887" bIns="31887" anchor="ctr"/>
          <a:lstStyle/>
          <a:p>
            <a:pPr defTabSz="28698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pPr>
            <a:endParaRPr/>
          </a:p>
        </p:txBody>
      </p:sp>
      <p:sp>
        <p:nvSpPr>
          <p:cNvPr id="188" name="Shape 188"/>
          <p:cNvSpPr/>
          <p:nvPr/>
        </p:nvSpPr>
        <p:spPr>
          <a:xfrm>
            <a:off x="347518" y="4849543"/>
            <a:ext cx="942842" cy="279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1887" tIns="31887" rIns="31887" bIns="31887" anchor="ctr">
            <a:spAutoFit/>
          </a:bodyPr>
          <a:lstStyle>
            <a:lvl1pPr algn="l" defTabSz="825500">
              <a:defRPr sz="1400" b="1" cap="all">
                <a:solidFill>
                  <a:srgbClr val="CECEC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Antenna</a:t>
            </a:r>
          </a:p>
        </p:txBody>
      </p:sp>
      <p:sp>
        <p:nvSpPr>
          <p:cNvPr id="189" name="Shape 189"/>
          <p:cNvSpPr>
            <a:spLocks noGrp="1"/>
          </p:cNvSpPr>
          <p:nvPr>
            <p:ph type="sldNum" sz="quarter" idx="2"/>
          </p:nvPr>
        </p:nvSpPr>
        <p:spPr>
          <a:xfrm>
            <a:off x="8584020" y="221010"/>
            <a:ext cx="235919" cy="2336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/>
        </p:nvSpPr>
        <p:spPr>
          <a:xfrm flipH="1">
            <a:off x="8638020" y="4634740"/>
            <a:ext cx="508387" cy="271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5138" y="0"/>
                </a:lnTo>
                <a:lnTo>
                  <a:pt x="21600" y="10800"/>
                </a:lnTo>
                <a:lnTo>
                  <a:pt x="15138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BFBFBF"/>
          </a:solidFill>
          <a:ln w="12700">
            <a:miter lim="400000"/>
          </a:ln>
        </p:spPr>
        <p:txBody>
          <a:bodyPr lIns="30610" tIns="30610" rIns="30610" bIns="30610" anchor="ctr"/>
          <a:lstStyle/>
          <a:p>
            <a:pPr defTabSz="1088415">
              <a:defRPr sz="3400">
                <a:solidFill>
                  <a:srgbClr val="5C5C5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pPr>
            <a:endParaRPr/>
          </a:p>
        </p:txBody>
      </p:sp>
      <p:sp>
        <p:nvSpPr>
          <p:cNvPr id="197" name="Shape 197"/>
          <p:cNvSpPr>
            <a:spLocks noGrp="1"/>
          </p:cNvSpPr>
          <p:nvPr>
            <p:ph type="body" sz="quarter" idx="1"/>
          </p:nvPr>
        </p:nvSpPr>
        <p:spPr>
          <a:xfrm>
            <a:off x="381000" y="751645"/>
            <a:ext cx="8368365" cy="129942"/>
          </a:xfrm>
          <a:prstGeom prst="rect">
            <a:avLst/>
          </a:prstGeom>
        </p:spPr>
        <p:txBody>
          <a:bodyPr lIns="0" tIns="0" rIns="0" bIns="0"/>
          <a:lstStyle>
            <a:lvl1pPr marL="0" indent="0" defTabSz="1088415">
              <a:spcBef>
                <a:spcPts val="439"/>
              </a:spcBef>
              <a:buSzTx/>
              <a:buNone/>
              <a:defRPr sz="1800">
                <a:solidFill>
                  <a:srgbClr val="5C5C5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0" indent="0" defTabSz="1088415">
              <a:spcBef>
                <a:spcPts val="439"/>
              </a:spcBef>
              <a:buSzTx/>
              <a:buNone/>
              <a:defRPr sz="1800">
                <a:solidFill>
                  <a:srgbClr val="5C5C5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0" indent="0" defTabSz="1088415">
              <a:spcBef>
                <a:spcPts val="439"/>
              </a:spcBef>
              <a:buSzTx/>
              <a:buNone/>
              <a:defRPr sz="1800">
                <a:solidFill>
                  <a:srgbClr val="5C5C5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0" indent="0" defTabSz="1088415">
              <a:spcBef>
                <a:spcPts val="439"/>
              </a:spcBef>
              <a:buSzTx/>
              <a:buNone/>
              <a:defRPr sz="1800">
                <a:solidFill>
                  <a:srgbClr val="5C5C5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0" indent="0" defTabSz="1088415">
              <a:spcBef>
                <a:spcPts val="439"/>
              </a:spcBef>
              <a:buSzTx/>
              <a:buNone/>
              <a:defRPr sz="1800">
                <a:solidFill>
                  <a:srgbClr val="5C5C5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xfrm>
            <a:off x="381000" y="427394"/>
            <a:ext cx="8368365" cy="267102"/>
          </a:xfrm>
          <a:prstGeom prst="rect">
            <a:avLst/>
          </a:prstGeom>
        </p:spPr>
        <p:txBody>
          <a:bodyPr lIns="0" tIns="0" rIns="0" bIns="0"/>
          <a:lstStyle>
            <a:lvl1pPr algn="l" defTabSz="1088415">
              <a:defRPr sz="3300" b="1">
                <a:solidFill>
                  <a:srgbClr val="939393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</a:lstStyle>
          <a:p>
            <a:r>
              <a:t>Title Text</a:t>
            </a:r>
          </a:p>
        </p:txBody>
      </p:sp>
      <p:sp>
        <p:nvSpPr>
          <p:cNvPr id="199" name="Shape 199"/>
          <p:cNvSpPr>
            <a:spLocks noGrp="1"/>
          </p:cNvSpPr>
          <p:nvPr>
            <p:ph type="pic" idx="13"/>
          </p:nvPr>
        </p:nvSpPr>
        <p:spPr>
          <a:xfrm>
            <a:off x="381001" y="1485899"/>
            <a:ext cx="8368364" cy="2571752"/>
          </a:xfrm>
          <a:prstGeom prst="rect">
            <a:avLst/>
          </a:prstGeom>
        </p:spPr>
        <p:txBody>
          <a:bodyPr lIns="57396" tIns="28698" rIns="57396" bIns="28698" anchor="t">
            <a:noAutofit/>
          </a:bodyPr>
          <a:lstStyle/>
          <a:p>
            <a:endParaRPr/>
          </a:p>
        </p:txBody>
      </p:sp>
      <p:sp>
        <p:nvSpPr>
          <p:cNvPr id="200" name="Shape 200"/>
          <p:cNvSpPr>
            <a:spLocks noGrp="1"/>
          </p:cNvSpPr>
          <p:nvPr>
            <p:ph type="sldNum" sz="quarter" idx="2"/>
          </p:nvPr>
        </p:nvSpPr>
        <p:spPr>
          <a:xfrm>
            <a:off x="8770874" y="4621537"/>
            <a:ext cx="300434" cy="297869"/>
          </a:xfrm>
          <a:prstGeom prst="rect">
            <a:avLst/>
          </a:prstGeom>
        </p:spPr>
        <p:txBody>
          <a:bodyPr lIns="40814" tIns="40814" rIns="40814" bIns="40814" anchor="ctr"/>
          <a:lstStyle>
            <a:lvl1pPr defTabSz="1088415">
              <a:defRPr sz="1400" b="1">
                <a:solidFill>
                  <a:srgbClr val="5C5C5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/>
          </p:cNvSpPr>
          <p:nvPr>
            <p:ph type="body" sz="quarter" idx="1"/>
          </p:nvPr>
        </p:nvSpPr>
        <p:spPr>
          <a:xfrm>
            <a:off x="381000" y="751645"/>
            <a:ext cx="8368365" cy="129942"/>
          </a:xfrm>
          <a:prstGeom prst="rect">
            <a:avLst/>
          </a:prstGeom>
        </p:spPr>
        <p:txBody>
          <a:bodyPr lIns="0" tIns="0" rIns="0" bIns="0"/>
          <a:lstStyle>
            <a:lvl1pPr marL="0" indent="0" defTabSz="1088415">
              <a:spcBef>
                <a:spcPts val="439"/>
              </a:spcBef>
              <a:buSzTx/>
              <a:buNone/>
              <a:defRPr sz="1800">
                <a:solidFill>
                  <a:srgbClr val="5C5C5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0" indent="0" defTabSz="1088415">
              <a:spcBef>
                <a:spcPts val="439"/>
              </a:spcBef>
              <a:buSzTx/>
              <a:buNone/>
              <a:defRPr sz="1800">
                <a:solidFill>
                  <a:srgbClr val="5C5C5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0" indent="0" defTabSz="1088415">
              <a:spcBef>
                <a:spcPts val="439"/>
              </a:spcBef>
              <a:buSzTx/>
              <a:buNone/>
              <a:defRPr sz="1800">
                <a:solidFill>
                  <a:srgbClr val="5C5C5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0" indent="0" defTabSz="1088415">
              <a:spcBef>
                <a:spcPts val="439"/>
              </a:spcBef>
              <a:buSzTx/>
              <a:buNone/>
              <a:defRPr sz="1800">
                <a:solidFill>
                  <a:srgbClr val="5C5C5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0" indent="0" defTabSz="1088415">
              <a:spcBef>
                <a:spcPts val="439"/>
              </a:spcBef>
              <a:buSzTx/>
              <a:buNone/>
              <a:defRPr sz="1800">
                <a:solidFill>
                  <a:srgbClr val="5C5C5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8" name="Shape 208"/>
          <p:cNvSpPr>
            <a:spLocks noGrp="1"/>
          </p:cNvSpPr>
          <p:nvPr>
            <p:ph type="title"/>
          </p:nvPr>
        </p:nvSpPr>
        <p:spPr>
          <a:xfrm>
            <a:off x="381000" y="427394"/>
            <a:ext cx="8368365" cy="267102"/>
          </a:xfrm>
          <a:prstGeom prst="rect">
            <a:avLst/>
          </a:prstGeom>
        </p:spPr>
        <p:txBody>
          <a:bodyPr lIns="0" tIns="0" rIns="0" bIns="0"/>
          <a:lstStyle>
            <a:lvl1pPr algn="l" defTabSz="1088415">
              <a:defRPr sz="3300" b="1">
                <a:solidFill>
                  <a:srgbClr val="939393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</a:lstStyle>
          <a:p>
            <a:r>
              <a:t>Title Text</a:t>
            </a:r>
          </a:p>
        </p:txBody>
      </p:sp>
      <p:sp>
        <p:nvSpPr>
          <p:cNvPr id="209" name="Shape 209"/>
          <p:cNvSpPr>
            <a:spLocks noGrp="1"/>
          </p:cNvSpPr>
          <p:nvPr>
            <p:ph type="sldNum" sz="quarter" idx="2"/>
          </p:nvPr>
        </p:nvSpPr>
        <p:spPr>
          <a:xfrm>
            <a:off x="8770874" y="4621537"/>
            <a:ext cx="300434" cy="297869"/>
          </a:xfrm>
          <a:prstGeom prst="rect">
            <a:avLst/>
          </a:prstGeom>
        </p:spPr>
        <p:txBody>
          <a:bodyPr lIns="40814" tIns="40814" rIns="40814" bIns="40814" anchor="ctr"/>
          <a:lstStyle>
            <a:lvl1pPr defTabSz="1088415">
              <a:defRPr sz="1400" b="1">
                <a:solidFill>
                  <a:srgbClr val="5C5C5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/>
        </p:nvSpPr>
        <p:spPr>
          <a:xfrm>
            <a:off x="1043589" y="4019706"/>
            <a:ext cx="780460" cy="46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7006" tIns="17006" rIns="17006" bIns="17006" anchor="ctr">
            <a:spAutoFit/>
          </a:bodyPr>
          <a:lstStyle>
            <a:lvl1pPr algn="l" defTabSz="587022">
              <a:defRPr sz="14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Your Logo</a:t>
            </a:r>
          </a:p>
        </p:txBody>
      </p:sp>
      <p:sp>
        <p:nvSpPr>
          <p:cNvPr id="226" name="Shape 226"/>
          <p:cNvSpPr/>
          <p:nvPr/>
        </p:nvSpPr>
        <p:spPr>
          <a:xfrm>
            <a:off x="3701619" y="4123856"/>
            <a:ext cx="1780775" cy="249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7006" tIns="17006" rIns="17006" bIns="17006" anchor="ctr">
            <a:spAutoFit/>
          </a:bodyPr>
          <a:lstStyle>
            <a:lvl1pPr defTabSz="587022">
              <a:defRPr sz="14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www.company.com</a:t>
            </a:r>
          </a:p>
        </p:txBody>
      </p:sp>
      <p:sp>
        <p:nvSpPr>
          <p:cNvPr id="227" name="Shape 227"/>
          <p:cNvSpPr/>
          <p:nvPr/>
        </p:nvSpPr>
        <p:spPr>
          <a:xfrm flipV="1">
            <a:off x="804194" y="4132009"/>
            <a:ext cx="7535614" cy="2388"/>
          </a:xfrm>
          <a:prstGeom prst="line">
            <a:avLst/>
          </a:prstGeom>
          <a:ln w="12700">
            <a:solidFill>
              <a:srgbClr val="DCDEE0"/>
            </a:solidFill>
            <a:miter lim="400000"/>
          </a:ln>
        </p:spPr>
        <p:txBody>
          <a:bodyPr lIns="15305" tIns="15305" rIns="15305" bIns="15305"/>
          <a:lstStyle/>
          <a:p>
            <a:pPr defTabSz="368474">
              <a:defRPr sz="5600">
                <a:solidFill>
                  <a:srgbClr val="53585F"/>
                </a:solidFill>
              </a:defRPr>
            </a:pPr>
            <a:endParaRPr/>
          </a:p>
        </p:txBody>
      </p:sp>
      <p:sp>
        <p:nvSpPr>
          <p:cNvPr id="228" name="Shape 228"/>
          <p:cNvSpPr/>
          <p:nvPr/>
        </p:nvSpPr>
        <p:spPr>
          <a:xfrm>
            <a:off x="805969" y="4207945"/>
            <a:ext cx="169226" cy="103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6" h="21600" extrusionOk="0">
                <a:moveTo>
                  <a:pt x="15834" y="6646"/>
                </a:moveTo>
                <a:lnTo>
                  <a:pt x="13695" y="1661"/>
                </a:lnTo>
                <a:lnTo>
                  <a:pt x="16444" y="1661"/>
                </a:lnTo>
                <a:lnTo>
                  <a:pt x="19464" y="6646"/>
                </a:lnTo>
                <a:cubicBezTo>
                  <a:pt x="19464" y="6646"/>
                  <a:pt x="15834" y="6646"/>
                  <a:pt x="15834" y="6646"/>
                </a:cubicBezTo>
                <a:close/>
                <a:moveTo>
                  <a:pt x="12720" y="16940"/>
                </a:moveTo>
                <a:lnTo>
                  <a:pt x="15866" y="8309"/>
                </a:lnTo>
                <a:lnTo>
                  <a:pt x="19253" y="8309"/>
                </a:lnTo>
                <a:cubicBezTo>
                  <a:pt x="19253" y="8309"/>
                  <a:pt x="12720" y="16940"/>
                  <a:pt x="12720" y="16940"/>
                </a:cubicBezTo>
                <a:close/>
                <a:moveTo>
                  <a:pt x="10738" y="18329"/>
                </a:moveTo>
                <a:lnTo>
                  <a:pt x="7078" y="8309"/>
                </a:lnTo>
                <a:lnTo>
                  <a:pt x="14398" y="8309"/>
                </a:lnTo>
                <a:cubicBezTo>
                  <a:pt x="14398" y="8309"/>
                  <a:pt x="10738" y="18329"/>
                  <a:pt x="10738" y="18329"/>
                </a:cubicBezTo>
                <a:close/>
                <a:moveTo>
                  <a:pt x="2223" y="8309"/>
                </a:moveTo>
                <a:lnTo>
                  <a:pt x="5610" y="8309"/>
                </a:lnTo>
                <a:lnTo>
                  <a:pt x="8756" y="16940"/>
                </a:lnTo>
                <a:cubicBezTo>
                  <a:pt x="8756" y="16940"/>
                  <a:pt x="2223" y="8309"/>
                  <a:pt x="2223" y="8309"/>
                </a:cubicBezTo>
                <a:close/>
                <a:moveTo>
                  <a:pt x="5034" y="1661"/>
                </a:moveTo>
                <a:lnTo>
                  <a:pt x="7780" y="1661"/>
                </a:lnTo>
                <a:lnTo>
                  <a:pt x="5642" y="6646"/>
                </a:lnTo>
                <a:lnTo>
                  <a:pt x="2014" y="6646"/>
                </a:lnTo>
                <a:cubicBezTo>
                  <a:pt x="2014" y="6646"/>
                  <a:pt x="5034" y="1661"/>
                  <a:pt x="5034" y="1661"/>
                </a:cubicBezTo>
                <a:close/>
                <a:moveTo>
                  <a:pt x="12174" y="1661"/>
                </a:moveTo>
                <a:lnTo>
                  <a:pt x="14315" y="6646"/>
                </a:lnTo>
                <a:lnTo>
                  <a:pt x="7163" y="6646"/>
                </a:lnTo>
                <a:lnTo>
                  <a:pt x="9302" y="1661"/>
                </a:lnTo>
                <a:cubicBezTo>
                  <a:pt x="9302" y="1661"/>
                  <a:pt x="12174" y="1661"/>
                  <a:pt x="12174" y="1661"/>
                </a:cubicBezTo>
                <a:close/>
                <a:moveTo>
                  <a:pt x="17314" y="338"/>
                </a:moveTo>
                <a:cubicBezTo>
                  <a:pt x="17188" y="117"/>
                  <a:pt x="16988" y="0"/>
                  <a:pt x="16779" y="0"/>
                </a:cubicBezTo>
                <a:lnTo>
                  <a:pt x="4699" y="0"/>
                </a:lnTo>
                <a:cubicBezTo>
                  <a:pt x="4488" y="0"/>
                  <a:pt x="4291" y="117"/>
                  <a:pt x="4164" y="338"/>
                </a:cubicBezTo>
                <a:lnTo>
                  <a:pt x="138" y="6983"/>
                </a:lnTo>
                <a:cubicBezTo>
                  <a:pt x="-62" y="7295"/>
                  <a:pt x="-41" y="7750"/>
                  <a:pt x="179" y="8049"/>
                </a:cubicBezTo>
                <a:lnTo>
                  <a:pt x="10245" y="21341"/>
                </a:lnTo>
                <a:cubicBezTo>
                  <a:pt x="10371" y="21508"/>
                  <a:pt x="10550" y="21600"/>
                  <a:pt x="10738" y="21600"/>
                </a:cubicBezTo>
                <a:cubicBezTo>
                  <a:pt x="10926" y="21600"/>
                  <a:pt x="11105" y="21508"/>
                  <a:pt x="11231" y="21341"/>
                </a:cubicBezTo>
                <a:lnTo>
                  <a:pt x="21297" y="8049"/>
                </a:lnTo>
                <a:cubicBezTo>
                  <a:pt x="21517" y="7750"/>
                  <a:pt x="21538" y="7295"/>
                  <a:pt x="21341" y="6983"/>
                </a:cubicBezTo>
                <a:cubicBezTo>
                  <a:pt x="21341" y="6983"/>
                  <a:pt x="17314" y="338"/>
                  <a:pt x="17314" y="338"/>
                </a:cubicBezTo>
                <a:close/>
              </a:path>
            </a:pathLst>
          </a:custGeom>
          <a:solidFill>
            <a:srgbClr val="4CBDCA"/>
          </a:solidFill>
          <a:ln w="12700">
            <a:miter lim="400000"/>
          </a:ln>
        </p:spPr>
        <p:txBody>
          <a:bodyPr lIns="17006" tIns="17006" rIns="17006" bIns="17006" anchor="ctr"/>
          <a:lstStyle/>
          <a:p>
            <a:pPr defTabSz="368474">
              <a:defRPr sz="56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9" name="Shape 229"/>
          <p:cNvSpPr>
            <a:spLocks noGrp="1"/>
          </p:cNvSpPr>
          <p:nvPr>
            <p:ph type="title"/>
          </p:nvPr>
        </p:nvSpPr>
        <p:spPr>
          <a:xfrm>
            <a:off x="913035" y="757271"/>
            <a:ext cx="7317931" cy="445784"/>
          </a:xfrm>
          <a:prstGeom prst="rect">
            <a:avLst/>
          </a:prstGeom>
        </p:spPr>
        <p:txBody>
          <a:bodyPr lIns="17006" tIns="17006" rIns="17006" bIns="17006" anchor="b"/>
          <a:lstStyle>
            <a:lvl1pPr defTabSz="368474">
              <a:defRPr sz="35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230" name="Shape 230"/>
          <p:cNvSpPr>
            <a:spLocks noGrp="1"/>
          </p:cNvSpPr>
          <p:nvPr>
            <p:ph type="sldNum" sz="quarter" idx="2"/>
          </p:nvPr>
        </p:nvSpPr>
        <p:spPr>
          <a:xfrm>
            <a:off x="8154794" y="4195171"/>
            <a:ext cx="175408" cy="172844"/>
          </a:xfrm>
          <a:prstGeom prst="rect">
            <a:avLst/>
          </a:prstGeom>
        </p:spPr>
        <p:txBody>
          <a:bodyPr lIns="17006" tIns="17006" rIns="17006" bIns="17006"/>
          <a:lstStyle>
            <a:lvl1pPr algn="r" defTabSz="368474">
              <a:defRPr sz="9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129606" y="334863"/>
            <a:ext cx="6875859" cy="3120926"/>
          </a:xfrm>
          <a:prstGeom prst="rect">
            <a:avLst/>
          </a:prstGeom>
        </p:spPr>
        <p:txBody>
          <a:bodyPr lIns="57396" tIns="28698" rIns="57396" bIns="28698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892969" y="3542853"/>
            <a:ext cx="7358063" cy="750094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892969" y="4319736"/>
            <a:ext cx="7358063" cy="59605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000"/>
            </a:lvl1pPr>
            <a:lvl2pPr marL="0" indent="143492" algn="ctr">
              <a:spcBef>
                <a:spcPts val="0"/>
              </a:spcBef>
              <a:buSzTx/>
              <a:buNone/>
              <a:defRPr sz="2000"/>
            </a:lvl2pPr>
            <a:lvl3pPr marL="0" indent="286984" algn="ctr">
              <a:spcBef>
                <a:spcPts val="0"/>
              </a:spcBef>
              <a:buSzTx/>
              <a:buNone/>
              <a:defRPr sz="2000"/>
            </a:lvl3pPr>
            <a:lvl4pPr marL="0" indent="430477" algn="ctr">
              <a:spcBef>
                <a:spcPts val="0"/>
              </a:spcBef>
              <a:buSzTx/>
              <a:buNone/>
              <a:defRPr sz="2000"/>
            </a:lvl4pPr>
            <a:lvl5pPr marL="0" indent="573969" algn="ctr">
              <a:spcBef>
                <a:spcPts val="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4449575" y="4875609"/>
            <a:ext cx="235919" cy="23367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0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image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658" y="291324"/>
            <a:ext cx="2762182" cy="9332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673" y="386248"/>
            <a:ext cx="2775238" cy="7524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8305" y="2584768"/>
            <a:ext cx="4495801" cy="4257676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Shape 240"/>
          <p:cNvSpPr>
            <a:spLocks noGrp="1"/>
          </p:cNvSpPr>
          <p:nvPr>
            <p:ph type="body" sz="quarter" idx="1"/>
          </p:nvPr>
        </p:nvSpPr>
        <p:spPr>
          <a:xfrm>
            <a:off x="2921453" y="2027122"/>
            <a:ext cx="5786439" cy="653654"/>
          </a:xfrm>
          <a:prstGeom prst="rect">
            <a:avLst/>
          </a:prstGeom>
        </p:spPr>
        <p:txBody>
          <a:bodyPr lIns="40815" tIns="40815" rIns="40815" bIns="40815" anchor="t"/>
          <a:lstStyle>
            <a:lvl1pPr marL="0" indent="0" algn="r" defTabSz="408156">
              <a:spcBef>
                <a:spcPts val="942"/>
              </a:spcBef>
              <a:buSzTx/>
              <a:buNone/>
              <a:defRPr sz="4000">
                <a:solidFill>
                  <a:srgbClr val="151F6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696962" indent="-409977" algn="r" defTabSz="408156">
              <a:spcBef>
                <a:spcPts val="942"/>
              </a:spcBef>
              <a:buSzPct val="100000"/>
              <a:buChar char="–"/>
              <a:defRPr sz="4000">
                <a:solidFill>
                  <a:srgbClr val="151F6D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56615" indent="-382646" algn="r" defTabSz="408156">
              <a:spcBef>
                <a:spcPts val="942"/>
              </a:spcBef>
              <a:buSzPct val="100000"/>
              <a:defRPr sz="4000">
                <a:solidFill>
                  <a:srgbClr val="151F6D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20128" indent="-459175" algn="r" defTabSz="408156">
              <a:spcBef>
                <a:spcPts val="942"/>
              </a:spcBef>
              <a:buSzPct val="100000"/>
              <a:buChar char="–"/>
              <a:defRPr sz="4000">
                <a:solidFill>
                  <a:srgbClr val="151F6D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607113" indent="-459175" algn="r" defTabSz="408156">
              <a:spcBef>
                <a:spcPts val="942"/>
              </a:spcBef>
              <a:buSzPct val="100000"/>
              <a:buChar char="»"/>
              <a:defRPr sz="4000">
                <a:solidFill>
                  <a:srgbClr val="151F6D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1" name="Shape 241"/>
          <p:cNvSpPr/>
          <p:nvPr/>
        </p:nvSpPr>
        <p:spPr>
          <a:xfrm flipH="1" flipV="1">
            <a:off x="2921454" y="2735035"/>
            <a:ext cx="5786439" cy="1"/>
          </a:xfrm>
          <a:prstGeom prst="line">
            <a:avLst/>
          </a:prstGeom>
          <a:ln w="12700">
            <a:solidFill>
              <a:srgbClr val="151F6D"/>
            </a:solidFill>
          </a:ln>
        </p:spPr>
        <p:txBody>
          <a:bodyPr lIns="40815" tIns="40815" rIns="40815" bIns="40815"/>
          <a:lstStyle/>
          <a:p>
            <a:pPr algn="l" defTabSz="408156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42" name="Shape 242"/>
          <p:cNvSpPr>
            <a:spLocks noGrp="1"/>
          </p:cNvSpPr>
          <p:nvPr>
            <p:ph type="body" sz="quarter" idx="13"/>
          </p:nvPr>
        </p:nvSpPr>
        <p:spPr>
          <a:xfrm>
            <a:off x="2930589" y="2884888"/>
            <a:ext cx="5777305" cy="292383"/>
          </a:xfrm>
          <a:prstGeom prst="rect">
            <a:avLst/>
          </a:prstGeom>
        </p:spPr>
        <p:txBody>
          <a:bodyPr lIns="40815" tIns="40815" rIns="40815" bIns="40815" anchor="t"/>
          <a:lstStyle>
            <a:lvl1pPr marL="0" indent="0" algn="r" defTabSz="404074">
              <a:spcBef>
                <a:spcPts val="377"/>
              </a:spcBef>
              <a:buSzTx/>
              <a:buNone/>
              <a:defRPr sz="2772" b="1">
                <a:solidFill>
                  <a:srgbClr val="151F6D"/>
                </a:solidFill>
                <a:latin typeface="Open Sans"/>
                <a:sym typeface="Open Sans"/>
              </a:defRPr>
            </a:lvl1pPr>
          </a:lstStyle>
          <a:p>
            <a:pPr marL="0" indent="0" algn="r" defTabSz="643737">
              <a:spcBef>
                <a:spcPts val="600"/>
              </a:spcBef>
              <a:buSzTx/>
              <a:buNone/>
              <a:defRPr sz="2772" b="1">
                <a:solidFill>
                  <a:srgbClr val="151F6D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243" name="Shape 243"/>
          <p:cNvSpPr>
            <a:spLocks noGrp="1"/>
          </p:cNvSpPr>
          <p:nvPr>
            <p:ph type="body" sz="quarter" idx="14"/>
          </p:nvPr>
        </p:nvSpPr>
        <p:spPr>
          <a:xfrm>
            <a:off x="2930588" y="3177779"/>
            <a:ext cx="5776850" cy="339328"/>
          </a:xfrm>
          <a:prstGeom prst="rect">
            <a:avLst/>
          </a:prstGeom>
        </p:spPr>
        <p:txBody>
          <a:bodyPr lIns="40815" tIns="40815" rIns="40815" bIns="40815" anchor="t"/>
          <a:lstStyle>
            <a:lvl1pPr marL="0" indent="0" algn="r" defTabSz="408156">
              <a:spcBef>
                <a:spcPts val="377"/>
              </a:spcBef>
              <a:buSzTx/>
              <a:buNone/>
              <a:defRPr sz="2800" b="1">
                <a:solidFill>
                  <a:srgbClr val="008EAA"/>
                </a:solidFill>
                <a:latin typeface="Open Sans"/>
                <a:sym typeface="Open Sans"/>
              </a:defRPr>
            </a:lvl1pPr>
          </a:lstStyle>
          <a:p>
            <a:pPr marL="0" indent="0" algn="r" defTabSz="650240">
              <a:spcBef>
                <a:spcPts val="600"/>
              </a:spcBef>
              <a:buSzTx/>
              <a:buNone/>
              <a:defRPr sz="2800" b="1">
                <a:solidFill>
                  <a:srgbClr val="008EAA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244" name="Shape 244"/>
          <p:cNvSpPr>
            <a:spLocks noGrp="1"/>
          </p:cNvSpPr>
          <p:nvPr>
            <p:ph type="sldNum" sz="quarter" idx="2"/>
          </p:nvPr>
        </p:nvSpPr>
        <p:spPr>
          <a:xfrm>
            <a:off x="6320092" y="4649105"/>
            <a:ext cx="233109" cy="236315"/>
          </a:xfrm>
          <a:prstGeom prst="rect">
            <a:avLst/>
          </a:prstGeom>
        </p:spPr>
        <p:txBody>
          <a:bodyPr lIns="40815" tIns="40815" rIns="40815" bIns="40815" anchor="ctr"/>
          <a:lstStyle>
            <a:lvl1pPr algn="r" defTabSz="408156"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03_Text-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/>
          </p:cNvSpPr>
          <p:nvPr>
            <p:ph type="body" sz="quarter" idx="1"/>
          </p:nvPr>
        </p:nvSpPr>
        <p:spPr>
          <a:xfrm>
            <a:off x="465181" y="295192"/>
            <a:ext cx="7512051" cy="389013"/>
          </a:xfrm>
          <a:prstGeom prst="rect">
            <a:avLst/>
          </a:prstGeom>
        </p:spPr>
        <p:txBody>
          <a:bodyPr lIns="40815" tIns="40815" rIns="40815" bIns="40815" anchor="t"/>
          <a:lstStyle>
            <a:lvl1pPr marL="0" indent="0" defTabSz="408156">
              <a:spcBef>
                <a:spcPts val="753"/>
              </a:spcBef>
              <a:buSzTx/>
              <a:buNone/>
              <a:defRPr sz="3100">
                <a:solidFill>
                  <a:srgbClr val="151F6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607279" indent="-320295" defTabSz="408156">
              <a:spcBef>
                <a:spcPts val="753"/>
              </a:spcBef>
              <a:buSzPct val="100000"/>
              <a:buChar char="–"/>
              <a:defRPr sz="3100">
                <a:solidFill>
                  <a:srgbClr val="151F6D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872911" indent="-298942" defTabSz="408156">
              <a:spcBef>
                <a:spcPts val="753"/>
              </a:spcBef>
              <a:buSzPct val="100000"/>
              <a:defRPr sz="3100">
                <a:solidFill>
                  <a:srgbClr val="151F6D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219684" indent="-358731" defTabSz="408156">
              <a:spcBef>
                <a:spcPts val="753"/>
              </a:spcBef>
              <a:buSzPct val="100000"/>
              <a:buChar char="–"/>
              <a:defRPr sz="3100">
                <a:solidFill>
                  <a:srgbClr val="151F6D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506668" indent="-358731" defTabSz="408156">
              <a:spcBef>
                <a:spcPts val="753"/>
              </a:spcBef>
              <a:buSzPct val="100000"/>
              <a:buChar char="»"/>
              <a:defRPr sz="3100">
                <a:solidFill>
                  <a:srgbClr val="151F6D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52" name="Shape 252"/>
          <p:cNvSpPr>
            <a:spLocks noGrp="1"/>
          </p:cNvSpPr>
          <p:nvPr>
            <p:ph type="body" idx="13" hasCustomPrompt="1"/>
          </p:nvPr>
        </p:nvSpPr>
        <p:spPr>
          <a:xfrm>
            <a:off x="465138" y="1167225"/>
            <a:ext cx="7512050" cy="3226182"/>
          </a:xfrm>
          <a:prstGeom prst="rect">
            <a:avLst/>
          </a:prstGeom>
        </p:spPr>
        <p:txBody>
          <a:bodyPr lIns="40815" tIns="40815" rIns="40815" bIns="40815" anchor="t"/>
          <a:lstStyle>
            <a:lvl1pPr marL="342900" indent="-342900" defTabSz="408156">
              <a:spcBef>
                <a:spcPts val="377"/>
              </a:spcBef>
              <a:buClr>
                <a:srgbClr val="008EAA"/>
              </a:buClr>
              <a:buSzPct val="100000"/>
              <a:buFont typeface="Arial" pitchFamily="34" charset="0"/>
              <a:buChar char="•"/>
              <a:defRPr sz="2400">
                <a:solidFill>
                  <a:srgbClr val="002060"/>
                </a:solidFill>
                <a:latin typeface="Open Sans"/>
                <a:sym typeface="Open Sans"/>
              </a:defRPr>
            </a:lvl1pPr>
            <a:lvl2pPr marL="621912" indent="-342900">
              <a:spcBef>
                <a:spcPts val="0"/>
              </a:spcBef>
              <a:buFont typeface="Arial" pitchFamily="34" charset="0"/>
              <a:buChar char="•"/>
              <a:defRPr sz="2000">
                <a:solidFill>
                  <a:srgbClr val="00206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002060"/>
                </a:solidFill>
              </a:defRPr>
            </a:lvl3pPr>
            <a:lvl4pPr>
              <a:spcBef>
                <a:spcPts val="0"/>
              </a:spcBef>
              <a:defRPr sz="2000">
                <a:solidFill>
                  <a:srgbClr val="002060"/>
                </a:solidFill>
              </a:defRPr>
            </a:lvl4pPr>
            <a:lvl5pPr>
              <a:spcBef>
                <a:spcPts val="0"/>
              </a:spcBef>
              <a:defRPr sz="2000">
                <a:solidFill>
                  <a:srgbClr val="002060"/>
                </a:solidFill>
              </a:defRPr>
            </a:lvl5pPr>
          </a:lstStyle>
          <a:p>
            <a:r>
              <a:rPr lang="en-US" dirty="0"/>
              <a:t>Body Level One</a:t>
            </a:r>
          </a:p>
          <a:p>
            <a:pPr lvl="1"/>
            <a:r>
              <a:rPr lang="en-US" dirty="0"/>
              <a:t>Body Level Two</a:t>
            </a:r>
          </a:p>
          <a:p>
            <a:pPr lvl="2"/>
            <a:r>
              <a:rPr lang="en-US" dirty="0"/>
              <a:t>Body Level Three</a:t>
            </a:r>
          </a:p>
          <a:p>
            <a:pPr lvl="3"/>
            <a:r>
              <a:rPr lang="en-US" dirty="0"/>
              <a:t>Body Level Four</a:t>
            </a:r>
          </a:p>
          <a:p>
            <a:pPr lvl="4"/>
            <a:r>
              <a:rPr lang="en-US" dirty="0"/>
              <a:t>Body Level Five</a:t>
            </a:r>
          </a:p>
          <a:p>
            <a:pPr marL="457200" indent="-457200" defTabSz="650240">
              <a:spcBef>
                <a:spcPts val="600"/>
              </a:spcBef>
              <a:buClr>
                <a:srgbClr val="008EAA"/>
              </a:buClr>
              <a:buSzPct val="100000"/>
              <a:buFont typeface="Arial"/>
              <a:defRPr sz="2400">
                <a:solidFill>
                  <a:srgbClr val="151F6D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</p:txBody>
      </p:sp>
      <p:sp>
        <p:nvSpPr>
          <p:cNvPr id="253" name="Shape 253"/>
          <p:cNvSpPr>
            <a:spLocks noGrp="1"/>
          </p:cNvSpPr>
          <p:nvPr>
            <p:ph type="body" sz="quarter" idx="14"/>
          </p:nvPr>
        </p:nvSpPr>
        <p:spPr>
          <a:xfrm>
            <a:off x="465138" y="4789885"/>
            <a:ext cx="7656512" cy="280988"/>
          </a:xfrm>
          <a:prstGeom prst="rect">
            <a:avLst/>
          </a:prstGeom>
        </p:spPr>
        <p:txBody>
          <a:bodyPr lIns="40815" tIns="40815" rIns="40815" bIns="40815" anchor="t"/>
          <a:lstStyle>
            <a:lvl1pPr marL="0" indent="0" defTabSz="408156">
              <a:spcBef>
                <a:spcPts val="251"/>
              </a:spcBef>
              <a:buSzTx/>
              <a:buNone/>
              <a:defRPr sz="1800" i="1">
                <a:solidFill>
                  <a:srgbClr val="151F6D"/>
                </a:solidFill>
                <a:latin typeface="Open Sans"/>
                <a:sym typeface="Open Sans"/>
              </a:defRPr>
            </a:lvl1pPr>
          </a:lstStyle>
          <a:p>
            <a:pPr marL="0" indent="0" defTabSz="650240">
              <a:spcBef>
                <a:spcPts val="400"/>
              </a:spcBef>
              <a:buSzTx/>
              <a:buNone/>
              <a:defRPr sz="1800" i="1">
                <a:solidFill>
                  <a:srgbClr val="151F6D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254" name="Shape 254"/>
          <p:cNvSpPr/>
          <p:nvPr/>
        </p:nvSpPr>
        <p:spPr>
          <a:xfrm flipH="1" flipV="1">
            <a:off x="465138" y="4734074"/>
            <a:ext cx="7656512" cy="1"/>
          </a:xfrm>
          <a:prstGeom prst="line">
            <a:avLst/>
          </a:prstGeom>
          <a:ln w="12700">
            <a:solidFill>
              <a:srgbClr val="151F6D"/>
            </a:solidFill>
          </a:ln>
        </p:spPr>
        <p:txBody>
          <a:bodyPr lIns="40815" tIns="40815" rIns="40815" bIns="40815"/>
          <a:lstStyle/>
          <a:p>
            <a:pPr algn="l" defTabSz="408156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255" name="image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884" y="-631497"/>
            <a:ext cx="1536701" cy="1571626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Shape 256"/>
          <p:cNvSpPr>
            <a:spLocks noGrp="1"/>
          </p:cNvSpPr>
          <p:nvPr>
            <p:ph type="sldNum" sz="quarter" idx="2"/>
          </p:nvPr>
        </p:nvSpPr>
        <p:spPr>
          <a:xfrm>
            <a:off x="6320092" y="4649105"/>
            <a:ext cx="233109" cy="236315"/>
          </a:xfrm>
          <a:prstGeom prst="rect">
            <a:avLst/>
          </a:prstGeom>
        </p:spPr>
        <p:txBody>
          <a:bodyPr lIns="40815" tIns="40815" rIns="40815" bIns="40815" anchor="ctr"/>
          <a:lstStyle>
            <a:lvl1pPr algn="r" defTabSz="408156"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892969" y="1701106"/>
            <a:ext cx="7358063" cy="174128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4723805" y="334863"/>
            <a:ext cx="3750469" cy="4339828"/>
          </a:xfrm>
          <a:prstGeom prst="rect">
            <a:avLst/>
          </a:prstGeom>
        </p:spPr>
        <p:txBody>
          <a:bodyPr lIns="57396" tIns="28698" rIns="57396" bIns="28698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669726" y="334863"/>
            <a:ext cx="3750469" cy="2102941"/>
          </a:xfrm>
          <a:prstGeom prst="rect">
            <a:avLst/>
          </a:prstGeom>
        </p:spPr>
        <p:txBody>
          <a:bodyPr anchor="b"/>
          <a:lstStyle>
            <a:lvl1pPr>
              <a:defRPr sz="38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669726" y="2511475"/>
            <a:ext cx="3750469" cy="216321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000"/>
            </a:lvl1pPr>
            <a:lvl2pPr marL="0" indent="143492" algn="ctr">
              <a:spcBef>
                <a:spcPts val="0"/>
              </a:spcBef>
              <a:buSzTx/>
              <a:buNone/>
              <a:defRPr sz="2000"/>
            </a:lvl2pPr>
            <a:lvl3pPr marL="0" indent="286984" algn="ctr">
              <a:spcBef>
                <a:spcPts val="0"/>
              </a:spcBef>
              <a:buSzTx/>
              <a:buNone/>
              <a:defRPr sz="2000"/>
            </a:lvl3pPr>
            <a:lvl4pPr marL="0" indent="430477" algn="ctr">
              <a:spcBef>
                <a:spcPts val="0"/>
              </a:spcBef>
              <a:buSzTx/>
              <a:buNone/>
              <a:defRPr sz="2000"/>
            </a:lvl4pPr>
            <a:lvl5pPr marL="0" indent="573969" algn="ctr">
              <a:spcBef>
                <a:spcPts val="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4723805" y="1372940"/>
            <a:ext cx="3750469" cy="3315146"/>
          </a:xfrm>
          <a:prstGeom prst="rect">
            <a:avLst/>
          </a:prstGeom>
        </p:spPr>
        <p:txBody>
          <a:bodyPr lIns="57396" tIns="28698" rIns="57396" bIns="28698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669726" y="1372940"/>
            <a:ext cx="3750469" cy="3315146"/>
          </a:xfrm>
          <a:prstGeom prst="rect">
            <a:avLst/>
          </a:prstGeom>
        </p:spPr>
        <p:txBody>
          <a:bodyPr/>
          <a:lstStyle>
            <a:lvl1pPr marL="215238" indent="-215238">
              <a:spcBef>
                <a:spcPts val="2009"/>
              </a:spcBef>
              <a:defRPr sz="1800"/>
            </a:lvl1pPr>
            <a:lvl2pPr marL="430477" indent="-215238">
              <a:spcBef>
                <a:spcPts val="2009"/>
              </a:spcBef>
              <a:defRPr sz="1800"/>
            </a:lvl2pPr>
            <a:lvl3pPr marL="645715" indent="-215238">
              <a:spcBef>
                <a:spcPts val="2009"/>
              </a:spcBef>
              <a:defRPr sz="1800"/>
            </a:lvl3pPr>
            <a:lvl4pPr marL="860953" indent="-215238">
              <a:spcBef>
                <a:spcPts val="2009"/>
              </a:spcBef>
              <a:defRPr sz="1800"/>
            </a:lvl4pPr>
            <a:lvl5pPr marL="1076192" indent="-215238">
              <a:spcBef>
                <a:spcPts val="2009"/>
              </a:spcBef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669727" y="669727"/>
            <a:ext cx="7804547" cy="380404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4723805" y="2685603"/>
            <a:ext cx="3750469" cy="1989088"/>
          </a:xfrm>
          <a:prstGeom prst="rect">
            <a:avLst/>
          </a:prstGeom>
        </p:spPr>
        <p:txBody>
          <a:bodyPr lIns="57396" tIns="28698" rIns="57396" bIns="28698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4728177" y="468809"/>
            <a:ext cx="3750469" cy="1989088"/>
          </a:xfrm>
          <a:prstGeom prst="rect">
            <a:avLst/>
          </a:prstGeom>
        </p:spPr>
        <p:txBody>
          <a:bodyPr lIns="57396" tIns="28698" rIns="57396" bIns="28698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669726" y="468809"/>
            <a:ext cx="3750469" cy="4205883"/>
          </a:xfrm>
          <a:prstGeom prst="rect">
            <a:avLst/>
          </a:prstGeom>
        </p:spPr>
        <p:txBody>
          <a:bodyPr lIns="57396" tIns="28698" rIns="57396" bIns="28698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69727" y="234404"/>
            <a:ext cx="7804547" cy="1138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7" tIns="31887" rIns="31887" bIns="3188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sldNum" sz="quarter" idx="2"/>
          </p:nvPr>
        </p:nvSpPr>
        <p:spPr>
          <a:xfrm>
            <a:off x="4449575" y="4878958"/>
            <a:ext cx="235919" cy="233674"/>
          </a:xfrm>
          <a:prstGeom prst="rect">
            <a:avLst/>
          </a:prstGeom>
          <a:ln w="12700">
            <a:miter lim="400000"/>
          </a:ln>
        </p:spPr>
        <p:txBody>
          <a:bodyPr wrap="none" lIns="31887" tIns="31887" rIns="31887" bIns="31887">
            <a:spAutoFit/>
          </a:bodyPr>
          <a:lstStyle>
            <a:lvl1pPr>
              <a:defRPr sz="11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669727" y="1372940"/>
            <a:ext cx="7804547" cy="3315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7" tIns="31887" rIns="31887" bIns="3188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70" r:id="rId19"/>
    <p:sldLayoutId id="2147483671" r:id="rId20"/>
    <p:sldLayoutId id="2147483672" r:id="rId21"/>
  </p:sldLayoutIdLst>
  <p:transition spd="med"/>
  <p:txStyles>
    <p:titleStyle>
      <a:lvl1pPr marL="0" marR="0" indent="0" algn="ctr" defTabSz="36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43492" algn="ctr" defTabSz="36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86984" algn="ctr" defTabSz="36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30477" algn="ctr" defTabSz="36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573969" algn="ctr" defTabSz="36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717461" algn="ctr" defTabSz="36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860953" algn="ctr" defTabSz="36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004446" algn="ctr" defTabSz="36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147938" algn="ctr" defTabSz="36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279013" marR="0" indent="-279013" algn="l" defTabSz="366702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558025" marR="0" indent="-279013" algn="l" defTabSz="366702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837038" marR="0" indent="-279013" algn="l" defTabSz="366702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116051" marR="0" indent="-279013" algn="l" defTabSz="366702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395063" marR="0" indent="-279013" algn="l" defTabSz="366702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674076" marR="0" indent="-279013" algn="l" defTabSz="366702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1953089" marR="0" indent="-279013" algn="l" defTabSz="366702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2232101" marR="0" indent="-279013" algn="l" defTabSz="366702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511114" marR="0" indent="-279013" algn="l" defTabSz="366702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36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43492" algn="ctr" defTabSz="36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86984" algn="ctr" defTabSz="36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30477" algn="ctr" defTabSz="36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573969" algn="ctr" defTabSz="36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717461" algn="ctr" defTabSz="36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860953" algn="ctr" defTabSz="36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004446" algn="ctr" defTabSz="36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147938" algn="ctr" defTabSz="36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/>
          </p:cNvSpPr>
          <p:nvPr>
            <p:ph type="body" sz="quarter" idx="1"/>
          </p:nvPr>
        </p:nvSpPr>
        <p:spPr>
          <a:xfrm>
            <a:off x="2915816" y="1707654"/>
            <a:ext cx="5786440" cy="65365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IE" dirty="0"/>
              <a:t>Geological Survey Ireland</a:t>
            </a:r>
          </a:p>
          <a:p>
            <a:r>
              <a:rPr lang="en-IE" sz="2000" dirty="0"/>
              <a:t>Irish Type Deposits</a:t>
            </a:r>
            <a:endParaRPr sz="2000" dirty="0"/>
          </a:p>
        </p:txBody>
      </p:sp>
      <p:sp>
        <p:nvSpPr>
          <p:cNvPr id="266" name="Shape 266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fontScale="55000" lnSpcReduction="20000"/>
          </a:bodyPr>
          <a:lstStyle>
            <a:lvl1pPr marL="0" indent="0" algn="r" defTabSz="643737">
              <a:spcBef>
                <a:spcPts val="600"/>
              </a:spcBef>
              <a:buSzTx/>
              <a:buNone/>
              <a:defRPr sz="2772" b="1">
                <a:solidFill>
                  <a:srgbClr val="151F6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IE" dirty="0" err="1"/>
              <a:t>Eoin</a:t>
            </a:r>
            <a:r>
              <a:rPr lang="en-IE" dirty="0"/>
              <a:t> McGrath</a:t>
            </a:r>
            <a:endParaRPr dirty="0"/>
          </a:p>
        </p:txBody>
      </p:sp>
      <p:sp>
        <p:nvSpPr>
          <p:cNvPr id="267" name="Shape 267"/>
          <p:cNvSpPr>
            <a:spLocks noGrp="1"/>
          </p:cNvSpPr>
          <p:nvPr>
            <p:ph type="body" idx="14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fontScale="70000" lnSpcReduction="20000"/>
          </a:bodyPr>
          <a:lstStyle>
            <a:lvl1pPr marL="0" indent="0" algn="r" defTabSz="650240">
              <a:spcBef>
                <a:spcPts val="600"/>
              </a:spcBef>
              <a:buSzTx/>
              <a:buNone/>
              <a:defRPr sz="2800" b="1">
                <a:solidFill>
                  <a:srgbClr val="008EAA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IE" dirty="0"/>
              <a:t>8</a:t>
            </a:r>
            <a:r>
              <a:rPr lang="en-IE" baseline="30000" dirty="0"/>
              <a:t>th</a:t>
            </a:r>
            <a:r>
              <a:rPr lang="en-IE" dirty="0"/>
              <a:t> September 2023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"/>
          </p:nvPr>
        </p:nvSpPr>
        <p:spPr/>
        <p:txBody>
          <a:bodyPr>
            <a:noAutofit/>
          </a:bodyPr>
          <a:lstStyle/>
          <a:p>
            <a:r>
              <a:rPr lang="en-IE" sz="3200" dirty="0"/>
              <a:t>IAEG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465138" y="1167225"/>
            <a:ext cx="4322886" cy="3226182"/>
          </a:xfrm>
        </p:spPr>
        <p:txBody>
          <a:bodyPr>
            <a:normAutofit/>
          </a:bodyPr>
          <a:lstStyle/>
          <a:p>
            <a:r>
              <a:rPr lang="en-IE" sz="2000" dirty="0"/>
              <a:t>Geological Survey Ireland support for IAEG</a:t>
            </a:r>
          </a:p>
          <a:p>
            <a:r>
              <a:rPr lang="en-IE" sz="2000" dirty="0"/>
              <a:t>Committee Roles</a:t>
            </a:r>
          </a:p>
          <a:p>
            <a:r>
              <a:rPr lang="en-IE" sz="2000" dirty="0"/>
              <a:t>Past Presidents</a:t>
            </a:r>
          </a:p>
          <a:p>
            <a:r>
              <a:rPr lang="en-IE" sz="2000" dirty="0"/>
              <a:t>Editors of Anniversary Volumes</a:t>
            </a:r>
          </a:p>
          <a:p>
            <a:r>
              <a:rPr lang="en-IE" sz="2000" dirty="0"/>
              <a:t>Blue Book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endParaRPr lang="en-IE"/>
          </a:p>
        </p:txBody>
      </p:sp>
      <p:sp>
        <p:nvSpPr>
          <p:cNvPr id="5" name="AutoShape 8" descr="Copper Coast UNESCO Global Geopark – European Atlantic Geoparks Rou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" name="AutoShape 10" descr="Copper Coast UNESCO Global Geopark – European Atlantic Geoparks Rou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7" name="AutoShape 12" descr="Copper Coast UNESCO Global Geopark – European Atlantic Geoparks Rout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3F4690E-0F5F-A480-E6CF-45F34A96C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223922"/>
            <a:ext cx="4297455" cy="302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8502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"/>
          </p:nvPr>
        </p:nvSpPr>
        <p:spPr/>
        <p:txBody>
          <a:bodyPr>
            <a:noAutofit/>
          </a:bodyPr>
          <a:lstStyle/>
          <a:p>
            <a:r>
              <a:rPr lang="en-IE" sz="3200" dirty="0"/>
              <a:t>Blue Book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612775" y="1222469"/>
            <a:ext cx="3787060" cy="3226182"/>
          </a:xfrm>
        </p:spPr>
        <p:txBody>
          <a:bodyPr>
            <a:normAutofit/>
          </a:bodyPr>
          <a:lstStyle/>
          <a:p>
            <a:r>
              <a:rPr lang="en-IE" sz="2000" dirty="0"/>
              <a:t>GSI &amp; </a:t>
            </a:r>
            <a:r>
              <a:rPr lang="en-IE" sz="2000" dirty="0" err="1"/>
              <a:t>iCRAG</a:t>
            </a:r>
            <a:r>
              <a:rPr lang="en-IE" sz="2000" dirty="0"/>
              <a:t> collaboration</a:t>
            </a:r>
          </a:p>
          <a:p>
            <a:r>
              <a:rPr lang="en-IE" sz="2000" dirty="0"/>
              <a:t>Update of </a:t>
            </a:r>
            <a:r>
              <a:rPr lang="en-IE" sz="2000" dirty="0" err="1"/>
              <a:t>Philcox</a:t>
            </a:r>
            <a:r>
              <a:rPr lang="en-IE" sz="2000" dirty="0"/>
              <a:t> 1984</a:t>
            </a:r>
          </a:p>
          <a:p>
            <a:r>
              <a:rPr lang="en-IE" sz="2000" dirty="0"/>
              <a:t>~40 years of new work</a:t>
            </a:r>
          </a:p>
          <a:p>
            <a:r>
              <a:rPr lang="en-IE" sz="2000" dirty="0"/>
              <a:t>Online resource</a:t>
            </a:r>
          </a:p>
          <a:p>
            <a:r>
              <a:rPr lang="en-IE" sz="2000" dirty="0"/>
              <a:t>Linked to borehole database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endParaRPr lang="en-IE"/>
          </a:p>
        </p:txBody>
      </p:sp>
      <p:sp>
        <p:nvSpPr>
          <p:cNvPr id="5" name="AutoShape 8" descr="Copper Coast UNESCO Global Geopark – European Atlantic Geoparks Rou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" name="AutoShape 10" descr="Copper Coast UNESCO Global Geopark – European Atlantic Geoparks Rou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7" name="AutoShape 12" descr="Copper Coast UNESCO Global Geopark – European Atlantic Geoparks Rout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A9B7DB-4140-715E-1380-653F889678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1759" y="284402"/>
            <a:ext cx="3787060" cy="4327326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54346EB1-5928-152F-7683-8C7F78FEA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3992216"/>
            <a:ext cx="1586539" cy="629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13251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"/>
          </p:nvPr>
        </p:nvSpPr>
        <p:spPr/>
        <p:txBody>
          <a:bodyPr>
            <a:noAutofit/>
          </a:bodyPr>
          <a:lstStyle/>
          <a:p>
            <a:r>
              <a:rPr lang="en-IE" sz="3200" dirty="0"/>
              <a:t>Blue Book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612775" y="1222469"/>
            <a:ext cx="3743201" cy="3226182"/>
          </a:xfrm>
        </p:spPr>
        <p:txBody>
          <a:bodyPr>
            <a:normAutofit/>
          </a:bodyPr>
          <a:lstStyle/>
          <a:p>
            <a:r>
              <a:rPr lang="en-IE" sz="2000" dirty="0"/>
              <a:t>GSI &amp; </a:t>
            </a:r>
            <a:r>
              <a:rPr lang="en-IE" sz="2000" dirty="0" err="1"/>
              <a:t>iCRAG</a:t>
            </a:r>
            <a:r>
              <a:rPr lang="en-IE" sz="2000" dirty="0"/>
              <a:t> collaboration</a:t>
            </a:r>
          </a:p>
          <a:p>
            <a:r>
              <a:rPr lang="en-IE" sz="2000" dirty="0"/>
              <a:t>Update of </a:t>
            </a:r>
            <a:r>
              <a:rPr lang="en-IE" sz="2000" dirty="0" err="1"/>
              <a:t>Philcox</a:t>
            </a:r>
            <a:r>
              <a:rPr lang="en-IE" sz="2000" dirty="0"/>
              <a:t> 1984</a:t>
            </a:r>
          </a:p>
          <a:p>
            <a:r>
              <a:rPr lang="en-IE" sz="2000" dirty="0"/>
              <a:t>~40 years of new work</a:t>
            </a:r>
          </a:p>
          <a:p>
            <a:r>
              <a:rPr lang="en-IE" sz="2000" dirty="0"/>
              <a:t>Online resource</a:t>
            </a:r>
          </a:p>
          <a:p>
            <a:r>
              <a:rPr lang="en-IE" sz="2000" dirty="0"/>
              <a:t>Linked to borehole database</a:t>
            </a:r>
          </a:p>
          <a:p>
            <a:r>
              <a:rPr lang="en-IE" sz="2000" dirty="0"/>
              <a:t>Printed copies in </a:t>
            </a:r>
            <a:r>
              <a:rPr lang="en-IE" sz="2000" dirty="0" err="1"/>
              <a:t>Coreshack</a:t>
            </a:r>
            <a:endParaRPr lang="en-IE" sz="2000" dirty="0"/>
          </a:p>
          <a:p>
            <a:endParaRPr lang="en-IE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endParaRPr lang="en-IE"/>
          </a:p>
        </p:txBody>
      </p:sp>
      <p:sp>
        <p:nvSpPr>
          <p:cNvPr id="5" name="AutoShape 8" descr="Copper Coast UNESCO Global Geopark – European Atlantic Geoparks Rou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" name="AutoShape 10" descr="Copper Coast UNESCO Global Geopark – European Atlantic Geoparks Rou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7" name="AutoShape 12" descr="Copper Coast UNESCO Global Geopark – European Atlantic Geoparks Rout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F96EA13-1EC3-C16B-2306-BDF02990F5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83968" y="867174"/>
            <a:ext cx="4820028" cy="3750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343EDFE-8848-0131-B2FE-2DF9D61321FA}"/>
              </a:ext>
            </a:extLst>
          </p:cNvPr>
          <p:cNvGrpSpPr/>
          <p:nvPr/>
        </p:nvGrpSpPr>
        <p:grpSpPr>
          <a:xfrm>
            <a:off x="4299970" y="2018166"/>
            <a:ext cx="4788024" cy="2586036"/>
            <a:chOff x="4299970" y="2018166"/>
            <a:chExt cx="4788024" cy="2586036"/>
          </a:xfrm>
        </p:grpSpPr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AB3BE047-8A82-8AB0-8774-A6115267251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299970" y="2018166"/>
              <a:ext cx="4788024" cy="25860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11">
              <a:extLst>
                <a:ext uri="{FF2B5EF4-FFF2-40B4-BE49-F238E27FC236}">
                  <a16:creationId xmlns:a16="http://schemas.microsoft.com/office/drawing/2014/main" id="{7A8F0518-C6C2-67A1-DEE7-0D9072AE39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1437" y="4057332"/>
              <a:ext cx="1150213" cy="456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578586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"/>
          </p:nvPr>
        </p:nvSpPr>
        <p:spPr/>
        <p:txBody>
          <a:bodyPr>
            <a:noAutofit/>
          </a:bodyPr>
          <a:lstStyle/>
          <a:p>
            <a:r>
              <a:rPr lang="en-IE" sz="3200" dirty="0"/>
              <a:t>21</a:t>
            </a:r>
            <a:r>
              <a:rPr lang="en-IE" sz="3200" baseline="30000" dirty="0"/>
              <a:t>st</a:t>
            </a:r>
            <a:r>
              <a:rPr lang="en-IE" sz="3200" dirty="0"/>
              <a:t> Century Survey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r>
              <a:rPr lang="en-IE" sz="2000" dirty="0"/>
              <a:t>Accessible data</a:t>
            </a:r>
          </a:p>
          <a:p>
            <a:r>
              <a:rPr lang="en-IE" sz="2000" dirty="0"/>
              <a:t>Harmonised</a:t>
            </a:r>
          </a:p>
          <a:p>
            <a:r>
              <a:rPr lang="en-IE" sz="2000" dirty="0"/>
              <a:t>Web services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endParaRPr lang="en-IE"/>
          </a:p>
        </p:txBody>
      </p:sp>
      <p:sp>
        <p:nvSpPr>
          <p:cNvPr id="5" name="AutoShape 8" descr="Copper Coast UNESCO Global Geopark – European Atlantic Geoparks Rou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" name="AutoShape 10" descr="Copper Coast UNESCO Global Geopark – European Atlantic Geoparks Rou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7" name="AutoShape 12" descr="Copper Coast UNESCO Global Geopark – European Atlantic Geoparks Rout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E99A59-CF5A-3240-1011-270E471229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9507" y="1223346"/>
            <a:ext cx="4617556" cy="23507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D2703A-DA12-F670-A541-0F77425B58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5468" y="1576519"/>
            <a:ext cx="4890366" cy="23877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A34D904-C2E5-703A-D0F4-D9ED63173C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5079" y="2097364"/>
            <a:ext cx="4951253" cy="2494282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5FBC0CDB-556A-DCE1-847E-042078F924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338537"/>
            <a:ext cx="3310403" cy="21870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DF18B730-A26D-3054-37A2-2D665971E1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80458" y="2596976"/>
            <a:ext cx="4328119" cy="2084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E80A9FB-8A66-BA5F-53E7-B78C5162EE55}"/>
              </a:ext>
            </a:extLst>
          </p:cNvPr>
          <p:cNvSpPr txBox="1">
            <a:spLocks/>
          </p:cNvSpPr>
          <p:nvPr/>
        </p:nvSpPr>
        <p:spPr>
          <a:xfrm>
            <a:off x="852475" y="2855441"/>
            <a:ext cx="7124713" cy="933257"/>
          </a:xfrm>
          <a:prstGeom prst="roundRect">
            <a:avLst/>
          </a:prstGeom>
          <a:ln w="25400" cap="flat" cmpd="sng" algn="ctr">
            <a:solidFill>
              <a:schemeClr val="tx2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anchor="ctr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EAA"/>
              </a:buClr>
              <a:buFont typeface="Arial"/>
              <a:buChar char="•"/>
              <a:defRPr sz="1800" kern="1200" baseline="0">
                <a:solidFill>
                  <a:srgbClr val="151F6D"/>
                </a:solidFill>
                <a:latin typeface="Open Sans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IE" sz="2000" dirty="0"/>
              <a:t>“How can Geological Survey Ireland help find the next Irish Type mine?”</a:t>
            </a:r>
            <a:endParaRPr lang="en-IE" sz="1600" dirty="0"/>
          </a:p>
        </p:txBody>
      </p:sp>
    </p:spTree>
    <p:extLst>
      <p:ext uri="{BB962C8B-B14F-4D97-AF65-F5344CB8AC3E}">
        <p14:creationId xmlns:p14="http://schemas.microsoft.com/office/powerpoint/2010/main" val="267585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"/>
          </p:nvPr>
        </p:nvSpPr>
        <p:spPr/>
        <p:txBody>
          <a:bodyPr>
            <a:noAutofit/>
          </a:bodyPr>
          <a:lstStyle/>
          <a:p>
            <a:r>
              <a:rPr lang="en-IE" sz="3200" dirty="0"/>
              <a:t>21</a:t>
            </a:r>
            <a:r>
              <a:rPr lang="en-IE" sz="3200" baseline="30000" dirty="0"/>
              <a:t>st</a:t>
            </a:r>
            <a:r>
              <a:rPr lang="en-IE" sz="3200" dirty="0"/>
              <a:t> Century Survey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r>
              <a:rPr lang="en-IE" sz="2000" dirty="0"/>
              <a:t>Accessible data</a:t>
            </a:r>
          </a:p>
          <a:p>
            <a:r>
              <a:rPr lang="en-IE" sz="2000" dirty="0"/>
              <a:t>Harmonised</a:t>
            </a:r>
          </a:p>
          <a:p>
            <a:r>
              <a:rPr lang="en-IE" sz="2000" dirty="0"/>
              <a:t>Web services</a:t>
            </a:r>
          </a:p>
          <a:p>
            <a:r>
              <a:rPr lang="en-IE" sz="2000" dirty="0"/>
              <a:t>Large datasets</a:t>
            </a:r>
          </a:p>
          <a:p>
            <a:r>
              <a:rPr lang="en-IE" sz="2000" dirty="0"/>
              <a:t>Innovative tools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endParaRPr lang="en-IE"/>
          </a:p>
        </p:txBody>
      </p:sp>
      <p:sp>
        <p:nvSpPr>
          <p:cNvPr id="5" name="AutoShape 8" descr="Copper Coast UNESCO Global Geopark – European Atlantic Geoparks Rou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" name="AutoShape 10" descr="Copper Coast UNESCO Global Geopark – European Atlantic Geoparks Rou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7" name="AutoShape 12" descr="Copper Coast UNESCO Global Geopark – European Atlantic Geoparks Rout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350992-5FB5-F5EB-86D1-046C4F97B2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5936" y="991872"/>
            <a:ext cx="4752528" cy="341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72036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"/>
          </p:nvPr>
        </p:nvSpPr>
        <p:spPr/>
        <p:txBody>
          <a:bodyPr>
            <a:noAutofit/>
          </a:bodyPr>
          <a:lstStyle/>
          <a:p>
            <a:r>
              <a:rPr lang="en-IE" sz="3200" dirty="0"/>
              <a:t>21</a:t>
            </a:r>
            <a:r>
              <a:rPr lang="en-IE" sz="3200" baseline="30000" dirty="0"/>
              <a:t>st</a:t>
            </a:r>
            <a:r>
              <a:rPr lang="en-IE" sz="3200" dirty="0"/>
              <a:t> Century Survey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r>
              <a:rPr lang="en-IE" sz="2000" dirty="0"/>
              <a:t>Accessible data</a:t>
            </a:r>
          </a:p>
          <a:p>
            <a:r>
              <a:rPr lang="en-IE" sz="2000" dirty="0"/>
              <a:t>Harmonised</a:t>
            </a:r>
          </a:p>
          <a:p>
            <a:r>
              <a:rPr lang="en-IE" sz="2000" dirty="0"/>
              <a:t>Web services</a:t>
            </a:r>
          </a:p>
          <a:p>
            <a:r>
              <a:rPr lang="en-IE" sz="2000" dirty="0"/>
              <a:t>Large datasets</a:t>
            </a:r>
          </a:p>
          <a:p>
            <a:r>
              <a:rPr lang="en-IE" sz="2000" dirty="0"/>
              <a:t>Innovative tools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endParaRPr lang="en-IE"/>
          </a:p>
        </p:txBody>
      </p:sp>
      <p:sp>
        <p:nvSpPr>
          <p:cNvPr id="5" name="AutoShape 8" descr="Copper Coast UNESCO Global Geopark – European Atlantic Geoparks Rou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" name="AutoShape 10" descr="Copper Coast UNESCO Global Geopark – European Atlantic Geoparks Rou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7" name="AutoShape 12" descr="Copper Coast UNESCO Global Geopark – European Atlantic Geoparks Rout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8E83B15-C80A-C707-9C91-D1F0DBAA21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1014536"/>
            <a:ext cx="5616624" cy="405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14652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"/>
          </p:nvPr>
        </p:nvSpPr>
        <p:spPr/>
        <p:txBody>
          <a:bodyPr>
            <a:noAutofit/>
          </a:bodyPr>
          <a:lstStyle/>
          <a:p>
            <a:r>
              <a:rPr lang="en-IE" sz="3200" dirty="0"/>
              <a:t>21</a:t>
            </a:r>
            <a:r>
              <a:rPr lang="en-IE" sz="3200" baseline="30000" dirty="0"/>
              <a:t>st</a:t>
            </a:r>
            <a:r>
              <a:rPr lang="en-IE" sz="3200" dirty="0"/>
              <a:t> Century Survey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r>
              <a:rPr lang="en-IE" sz="2000" dirty="0"/>
              <a:t>Accessible data</a:t>
            </a:r>
          </a:p>
          <a:p>
            <a:r>
              <a:rPr lang="en-IE" sz="2000" dirty="0"/>
              <a:t>Harmonised</a:t>
            </a:r>
          </a:p>
          <a:p>
            <a:r>
              <a:rPr lang="en-IE" sz="2000" dirty="0"/>
              <a:t>Web services</a:t>
            </a:r>
          </a:p>
          <a:p>
            <a:r>
              <a:rPr lang="en-IE" sz="2000" dirty="0"/>
              <a:t>Large datasets</a:t>
            </a:r>
          </a:p>
          <a:p>
            <a:r>
              <a:rPr lang="en-IE" sz="2000" dirty="0"/>
              <a:t>Innovative tools</a:t>
            </a:r>
          </a:p>
          <a:p>
            <a:r>
              <a:rPr lang="en-IE" sz="2000" dirty="0"/>
              <a:t>Machine Learning</a:t>
            </a:r>
          </a:p>
          <a:p>
            <a:pPr marL="0" indent="0">
              <a:buNone/>
            </a:pPr>
            <a:endParaRPr lang="en-IE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endParaRPr lang="en-IE"/>
          </a:p>
        </p:txBody>
      </p:sp>
      <p:sp>
        <p:nvSpPr>
          <p:cNvPr id="5" name="AutoShape 8" descr="Copper Coast UNESCO Global Geopark – European Atlantic Geoparks Rou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" name="AutoShape 10" descr="Copper Coast UNESCO Global Geopark – European Atlantic Geoparks Rou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7" name="AutoShape 12" descr="Copper Coast UNESCO Global Geopark – European Atlantic Geoparks Rout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A21A38-FF4C-210C-7FEF-8B9E0CB537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6512" y="2582544"/>
            <a:ext cx="1846166" cy="19363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BA3F69-0461-4EAF-8CC5-E4579BD007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5865" y="2497111"/>
            <a:ext cx="1829729" cy="18837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2E4FC6-D5D5-3085-5E3A-AA537A3ED3E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1772" y="368143"/>
            <a:ext cx="1800906" cy="20550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632272-7B90-143E-E85A-6A8ABD91F70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9201" y="303575"/>
            <a:ext cx="1883058" cy="21513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5522FBE-F6C8-6814-11CF-F35F08CD84B6}"/>
              </a:ext>
            </a:extLst>
          </p:cNvPr>
          <p:cNvSpPr txBox="1"/>
          <p:nvPr/>
        </p:nvSpPr>
        <p:spPr>
          <a:xfrm>
            <a:off x="5778975" y="489698"/>
            <a:ext cx="1332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95%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76E583-5016-47B2-F113-361217C7BFE7}"/>
              </a:ext>
            </a:extLst>
          </p:cNvPr>
          <p:cNvSpPr txBox="1"/>
          <p:nvPr/>
        </p:nvSpPr>
        <p:spPr>
          <a:xfrm>
            <a:off x="5778975" y="2659869"/>
            <a:ext cx="1332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/>
              <a:t>93%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79A497-CF6C-3631-666C-DC3D958EDF78}"/>
              </a:ext>
            </a:extLst>
          </p:cNvPr>
          <p:cNvSpPr txBox="1"/>
          <p:nvPr/>
        </p:nvSpPr>
        <p:spPr>
          <a:xfrm>
            <a:off x="4415865" y="4311152"/>
            <a:ext cx="43197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/>
              <a:t>Modelled Without Geophysics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5AC32E-8E5A-DDCD-A431-776169903194}"/>
              </a:ext>
            </a:extLst>
          </p:cNvPr>
          <p:cNvSpPr txBox="1"/>
          <p:nvPr/>
        </p:nvSpPr>
        <p:spPr>
          <a:xfrm>
            <a:off x="4415865" y="32014"/>
            <a:ext cx="43197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/>
              <a:t>Modelled With Geophysics</a:t>
            </a:r>
          </a:p>
        </p:txBody>
      </p:sp>
    </p:spTree>
    <p:extLst>
      <p:ext uri="{BB962C8B-B14F-4D97-AF65-F5344CB8AC3E}">
        <p14:creationId xmlns:p14="http://schemas.microsoft.com/office/powerpoint/2010/main" val="110793818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"/>
          </p:nvPr>
        </p:nvSpPr>
        <p:spPr/>
        <p:txBody>
          <a:bodyPr>
            <a:noAutofit/>
          </a:bodyPr>
          <a:lstStyle/>
          <a:p>
            <a:r>
              <a:rPr lang="en-IE" sz="3200" dirty="0"/>
              <a:t>21</a:t>
            </a:r>
            <a:r>
              <a:rPr lang="en-IE" sz="3200" baseline="30000" dirty="0"/>
              <a:t>st</a:t>
            </a:r>
            <a:r>
              <a:rPr lang="en-IE" sz="3200" dirty="0"/>
              <a:t> Century Survey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r>
              <a:rPr lang="en-IE" sz="2000" dirty="0"/>
              <a:t>Accessible data</a:t>
            </a:r>
          </a:p>
          <a:p>
            <a:r>
              <a:rPr lang="en-IE" sz="2000" dirty="0"/>
              <a:t>Harmonised</a:t>
            </a:r>
          </a:p>
          <a:p>
            <a:r>
              <a:rPr lang="en-IE" sz="2000" dirty="0"/>
              <a:t>Web services</a:t>
            </a:r>
          </a:p>
          <a:p>
            <a:r>
              <a:rPr lang="en-IE" sz="2000" dirty="0"/>
              <a:t>Large datasets</a:t>
            </a:r>
          </a:p>
          <a:p>
            <a:r>
              <a:rPr lang="en-IE" sz="2000" dirty="0"/>
              <a:t>Innovative tools</a:t>
            </a:r>
          </a:p>
          <a:p>
            <a:r>
              <a:rPr lang="en-IE" sz="2000" dirty="0"/>
              <a:t>Machine Learning</a:t>
            </a:r>
          </a:p>
          <a:p>
            <a:r>
              <a:rPr lang="en-IE" sz="2000" dirty="0"/>
              <a:t>Hyperspectral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endParaRPr lang="en-IE"/>
          </a:p>
        </p:txBody>
      </p:sp>
      <p:sp>
        <p:nvSpPr>
          <p:cNvPr id="5" name="AutoShape 8" descr="Copper Coast UNESCO Global Geopark – European Atlantic Geoparks Rou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" name="AutoShape 10" descr="Copper Coast UNESCO Global Geopark – European Atlantic Geoparks Rou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7" name="AutoShape 12" descr="Copper Coast UNESCO Global Geopark – European Atlantic Geoparks Rout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ED7F5D-5E7B-9DE8-9711-66433E13A1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1380315"/>
            <a:ext cx="5122136" cy="25959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27BC2B-54AA-393C-C9EA-2CA73748B4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899303"/>
            <a:ext cx="6177530" cy="355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7580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"/>
          </p:nvPr>
        </p:nvSpPr>
        <p:spPr/>
        <p:txBody>
          <a:bodyPr>
            <a:noAutofit/>
          </a:bodyPr>
          <a:lstStyle/>
          <a:p>
            <a:r>
              <a:rPr lang="en-IE" sz="3200" dirty="0"/>
              <a:t>21</a:t>
            </a:r>
            <a:r>
              <a:rPr lang="en-IE" sz="3200" baseline="30000" dirty="0"/>
              <a:t>st</a:t>
            </a:r>
            <a:r>
              <a:rPr lang="en-IE" sz="3200" dirty="0"/>
              <a:t> Century Survey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r>
              <a:rPr lang="en-IE" sz="2000" dirty="0"/>
              <a:t>Accessible data</a:t>
            </a:r>
          </a:p>
          <a:p>
            <a:r>
              <a:rPr lang="en-IE" sz="2000" dirty="0"/>
              <a:t>Harmonised</a:t>
            </a:r>
          </a:p>
          <a:p>
            <a:r>
              <a:rPr lang="en-IE" sz="2000" dirty="0"/>
              <a:t>Web services</a:t>
            </a:r>
          </a:p>
          <a:p>
            <a:r>
              <a:rPr lang="en-IE" sz="2000" dirty="0"/>
              <a:t>Large datasets</a:t>
            </a:r>
          </a:p>
          <a:p>
            <a:r>
              <a:rPr lang="en-IE" sz="2000" dirty="0"/>
              <a:t>Innovative tools</a:t>
            </a:r>
          </a:p>
          <a:p>
            <a:r>
              <a:rPr lang="en-IE" sz="2000" dirty="0"/>
              <a:t>Machine Learning</a:t>
            </a:r>
          </a:p>
          <a:p>
            <a:r>
              <a:rPr lang="en-IE" sz="2000" dirty="0"/>
              <a:t>Hyperspectral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endParaRPr lang="en-IE" dirty="0"/>
          </a:p>
        </p:txBody>
      </p:sp>
      <p:sp>
        <p:nvSpPr>
          <p:cNvPr id="5" name="AutoShape 8" descr="Copper Coast UNESCO Global Geopark – European Atlantic Geoparks Rou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" name="AutoShape 10" descr="Copper Coast UNESCO Global Geopark – European Atlantic Geoparks Rou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7" name="AutoShape 12" descr="Copper Coast UNESCO Global Geopark – European Atlantic Geoparks Rout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34B59B7-D374-D582-E114-B31678B271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4937" y="1080683"/>
            <a:ext cx="5689064" cy="307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96088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"/>
          </p:nvPr>
        </p:nvSpPr>
        <p:spPr/>
        <p:txBody>
          <a:bodyPr>
            <a:noAutofit/>
          </a:bodyPr>
          <a:lstStyle/>
          <a:p>
            <a:r>
              <a:rPr lang="en-IE" sz="3200" dirty="0"/>
              <a:t>21</a:t>
            </a:r>
            <a:r>
              <a:rPr lang="en-IE" sz="3200" baseline="30000" dirty="0"/>
              <a:t>st</a:t>
            </a:r>
            <a:r>
              <a:rPr lang="en-IE" sz="3200" dirty="0"/>
              <a:t> Century Survey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r>
              <a:rPr lang="en-IE" sz="2000" dirty="0"/>
              <a:t>Accessible data</a:t>
            </a:r>
          </a:p>
          <a:p>
            <a:r>
              <a:rPr lang="en-IE" sz="2000" dirty="0"/>
              <a:t>Harmonised</a:t>
            </a:r>
          </a:p>
          <a:p>
            <a:r>
              <a:rPr lang="en-IE" sz="2000" dirty="0"/>
              <a:t>Web services</a:t>
            </a:r>
          </a:p>
          <a:p>
            <a:r>
              <a:rPr lang="en-IE" sz="2000" dirty="0"/>
              <a:t>Large datasets</a:t>
            </a:r>
          </a:p>
          <a:p>
            <a:r>
              <a:rPr lang="en-IE" sz="2000" dirty="0"/>
              <a:t>Innovative tools</a:t>
            </a:r>
          </a:p>
          <a:p>
            <a:r>
              <a:rPr lang="en-IE" sz="2000" dirty="0"/>
              <a:t>Machine Learning</a:t>
            </a:r>
          </a:p>
          <a:p>
            <a:r>
              <a:rPr lang="en-IE" sz="2000" dirty="0"/>
              <a:t>Hyperspectral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endParaRPr lang="en-IE" dirty="0"/>
          </a:p>
        </p:txBody>
      </p:sp>
      <p:sp>
        <p:nvSpPr>
          <p:cNvPr id="5" name="AutoShape 8" descr="Copper Coast UNESCO Global Geopark – European Atlantic Geoparks Rou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" name="AutoShape 10" descr="Copper Coast UNESCO Global Geopark – European Atlantic Geoparks Rou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7" name="AutoShape 12" descr="Copper Coast UNESCO Global Geopark – European Atlantic Geoparks Rout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B9A423-27D4-D8DF-35FF-88996606D5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8139" y="959206"/>
            <a:ext cx="5591205" cy="370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53997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"/>
          </p:nvPr>
        </p:nvSpPr>
        <p:spPr/>
        <p:txBody>
          <a:bodyPr>
            <a:noAutofit/>
          </a:bodyPr>
          <a:lstStyle/>
          <a:p>
            <a:r>
              <a:rPr lang="en-IE" sz="3200" dirty="0"/>
              <a:t>History of Survey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465138" y="1167225"/>
            <a:ext cx="4754934" cy="3226182"/>
          </a:xfrm>
        </p:spPr>
        <p:txBody>
          <a:bodyPr>
            <a:normAutofit/>
          </a:bodyPr>
          <a:lstStyle/>
          <a:p>
            <a:pPr>
              <a:tabLst>
                <a:tab pos="3403600" algn="l"/>
              </a:tabLst>
            </a:pPr>
            <a:endParaRPr lang="en-IE" sz="2000" dirty="0"/>
          </a:p>
          <a:p>
            <a:pPr>
              <a:tabLst>
                <a:tab pos="3403600" algn="l"/>
              </a:tabLst>
            </a:pPr>
            <a:r>
              <a:rPr lang="en-IE" sz="2000" dirty="0"/>
              <a:t>Founded 1845</a:t>
            </a:r>
          </a:p>
          <a:p>
            <a:pPr>
              <a:tabLst>
                <a:tab pos="3403600" algn="l"/>
              </a:tabLst>
            </a:pPr>
            <a:r>
              <a:rPr lang="en-IE" sz="2000" dirty="0"/>
              <a:t>Act of UK Parliament</a:t>
            </a:r>
          </a:p>
          <a:p>
            <a:pPr>
              <a:tabLst>
                <a:tab pos="3403600" algn="l"/>
              </a:tabLst>
            </a:pPr>
            <a:r>
              <a:rPr lang="en-IE" sz="2000" dirty="0"/>
              <a:t>Focus on minerals</a:t>
            </a:r>
          </a:p>
          <a:p>
            <a:pPr>
              <a:tabLst>
                <a:tab pos="3403600" algn="l"/>
              </a:tabLst>
            </a:pPr>
            <a:endParaRPr lang="en-IE" sz="2000" dirty="0"/>
          </a:p>
          <a:p>
            <a:pPr>
              <a:tabLst>
                <a:tab pos="3403600" algn="l"/>
              </a:tabLst>
            </a:pPr>
            <a:r>
              <a:rPr lang="en-IE" sz="2000" dirty="0"/>
              <a:t>Department of Environment, Climate &amp; Communications</a:t>
            </a:r>
          </a:p>
          <a:p>
            <a:pPr>
              <a:tabLst>
                <a:tab pos="3403600" algn="l"/>
              </a:tabLst>
            </a:pPr>
            <a:endParaRPr lang="en-IE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endParaRPr lang="en-I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2940BE-C453-73C7-D792-C80A612B29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0072" y="-660583"/>
            <a:ext cx="3385715" cy="580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760694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"/>
          </p:nvPr>
        </p:nvSpPr>
        <p:spPr/>
        <p:txBody>
          <a:bodyPr>
            <a:noAutofit/>
          </a:bodyPr>
          <a:lstStyle/>
          <a:p>
            <a:r>
              <a:rPr lang="en-IE" sz="3200" dirty="0"/>
              <a:t>21</a:t>
            </a:r>
            <a:r>
              <a:rPr lang="en-IE" sz="3200" baseline="30000" dirty="0"/>
              <a:t>st</a:t>
            </a:r>
            <a:r>
              <a:rPr lang="en-IE" sz="3200" dirty="0"/>
              <a:t> Century Survey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r>
              <a:rPr lang="en-IE" sz="2000" dirty="0"/>
              <a:t>Accessible data</a:t>
            </a:r>
          </a:p>
          <a:p>
            <a:r>
              <a:rPr lang="en-IE" sz="2000" dirty="0"/>
              <a:t>Harmonised</a:t>
            </a:r>
          </a:p>
          <a:p>
            <a:r>
              <a:rPr lang="en-IE" sz="2000" dirty="0"/>
              <a:t>Web services</a:t>
            </a:r>
          </a:p>
          <a:p>
            <a:r>
              <a:rPr lang="en-IE" sz="2000" dirty="0"/>
              <a:t>Large datasets</a:t>
            </a:r>
          </a:p>
          <a:p>
            <a:r>
              <a:rPr lang="en-IE" sz="2000" dirty="0"/>
              <a:t>Innovative tools</a:t>
            </a:r>
          </a:p>
          <a:p>
            <a:r>
              <a:rPr lang="en-IE" sz="2000" dirty="0"/>
              <a:t>Machine Learning</a:t>
            </a:r>
          </a:p>
          <a:p>
            <a:r>
              <a:rPr lang="en-IE" sz="2000" dirty="0"/>
              <a:t>Hyperspectral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endParaRPr lang="en-IE" dirty="0"/>
          </a:p>
        </p:txBody>
      </p:sp>
      <p:sp>
        <p:nvSpPr>
          <p:cNvPr id="5" name="AutoShape 8" descr="Copper Coast UNESCO Global Geopark – European Atlantic Geoparks Rou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" name="AutoShape 10" descr="Copper Coast UNESCO Global Geopark – European Atlantic Geoparks Rou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7" name="AutoShape 12" descr="Copper Coast UNESCO Global Geopark – European Atlantic Geoparks Rout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3F4D21-DADB-DAF4-9DC2-F9FF2EF51E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2405" y="856731"/>
            <a:ext cx="5922123" cy="37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5547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"/>
          </p:nvPr>
        </p:nvSpPr>
        <p:spPr/>
        <p:txBody>
          <a:bodyPr>
            <a:noAutofit/>
          </a:bodyPr>
          <a:lstStyle/>
          <a:p>
            <a:r>
              <a:rPr lang="en-IE" sz="3200" dirty="0"/>
              <a:t>21</a:t>
            </a:r>
            <a:r>
              <a:rPr lang="en-IE" sz="3200" baseline="30000" dirty="0"/>
              <a:t>st</a:t>
            </a:r>
            <a:r>
              <a:rPr lang="en-IE" sz="3200" dirty="0"/>
              <a:t> Century `Research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465138" y="1167225"/>
            <a:ext cx="4250878" cy="3226182"/>
          </a:xfrm>
        </p:spPr>
        <p:txBody>
          <a:bodyPr>
            <a:normAutofit/>
          </a:bodyPr>
          <a:lstStyle/>
          <a:p>
            <a:r>
              <a:rPr lang="en-IE" sz="2000" dirty="0"/>
              <a:t>Research &amp; Collaborations</a:t>
            </a:r>
          </a:p>
          <a:p>
            <a:r>
              <a:rPr lang="en-IE" sz="2000" dirty="0"/>
              <a:t>EU Research projects</a:t>
            </a:r>
          </a:p>
          <a:p>
            <a:r>
              <a:rPr lang="en-IE" sz="2000" dirty="0"/>
              <a:t>ECE’s in Irish Type deposits</a:t>
            </a:r>
          </a:p>
          <a:p>
            <a:r>
              <a:rPr lang="en-IE" sz="2000" dirty="0"/>
              <a:t>Blue Book project</a:t>
            </a:r>
          </a:p>
          <a:p>
            <a:r>
              <a:rPr lang="en-IE" sz="2000" dirty="0"/>
              <a:t>Seismic acquisition</a:t>
            </a:r>
          </a:p>
          <a:p>
            <a:r>
              <a:rPr lang="en-IE" sz="2000" dirty="0"/>
              <a:t>Petrophysical research</a:t>
            </a:r>
          </a:p>
          <a:p>
            <a:r>
              <a:rPr lang="en-IE" sz="2000" dirty="0"/>
              <a:t>Circular Economy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endParaRPr lang="en-IE"/>
          </a:p>
        </p:txBody>
      </p:sp>
      <p:sp>
        <p:nvSpPr>
          <p:cNvPr id="5" name="AutoShape 8" descr="Copper Coast UNESCO Global Geopark – European Atlantic Geoparks Rou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" name="AutoShape 10" descr="Copper Coast UNESCO Global Geopark – European Atlantic Geoparks Rou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7" name="AutoShape 12" descr="Copper Coast UNESCO Global Geopark – European Atlantic Geoparks Rout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31C1C1-C5D8-A2CB-F1EC-BFD3B6A087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3809" y="684205"/>
            <a:ext cx="4126663" cy="404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8385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"/>
          </p:nvPr>
        </p:nvSpPr>
        <p:spPr/>
        <p:txBody>
          <a:bodyPr>
            <a:noAutofit/>
          </a:bodyPr>
          <a:lstStyle/>
          <a:p>
            <a:r>
              <a:rPr lang="en-IE" sz="3200" dirty="0"/>
              <a:t>21</a:t>
            </a:r>
            <a:r>
              <a:rPr lang="en-IE" sz="3200" baseline="30000" dirty="0"/>
              <a:t>st</a:t>
            </a:r>
            <a:r>
              <a:rPr lang="en-IE" sz="3200" dirty="0"/>
              <a:t> Century Research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465138" y="1167225"/>
            <a:ext cx="4178870" cy="3226182"/>
          </a:xfrm>
        </p:spPr>
        <p:txBody>
          <a:bodyPr>
            <a:normAutofit/>
          </a:bodyPr>
          <a:lstStyle/>
          <a:p>
            <a:r>
              <a:rPr lang="en-IE" sz="2000" dirty="0"/>
              <a:t>Research &amp; Collaborations</a:t>
            </a:r>
          </a:p>
          <a:p>
            <a:r>
              <a:rPr lang="en-IE" sz="2000" dirty="0"/>
              <a:t>Open research call</a:t>
            </a:r>
          </a:p>
          <a:p>
            <a:pPr lvl="1"/>
            <a:r>
              <a:rPr lang="en-IE" sz="1800" b="0" i="0" dirty="0">
                <a:effectLst/>
                <a:latin typeface="Open Sans" panose="020B0606030504020204" pitchFamily="34" charset="0"/>
              </a:rPr>
              <a:t>Topic 3 – “The use of hyperspectral geological core scanning for assessment of natural resources”</a:t>
            </a:r>
          </a:p>
          <a:p>
            <a:pPr lvl="1"/>
            <a:r>
              <a:rPr lang="en-IE" sz="1800" dirty="0">
                <a:latin typeface="Open Sans" panose="020B0606030504020204" pitchFamily="34" charset="0"/>
              </a:rPr>
              <a:t>€200,000 budget</a:t>
            </a:r>
          </a:p>
          <a:p>
            <a:pPr lvl="1"/>
            <a:r>
              <a:rPr lang="en-IE" sz="1800" dirty="0">
                <a:latin typeface="Open Sans" panose="020B0606030504020204" pitchFamily="34" charset="0"/>
              </a:rPr>
              <a:t>24 month projects</a:t>
            </a:r>
          </a:p>
          <a:p>
            <a:pPr lvl="1"/>
            <a:r>
              <a:rPr lang="en-IE" sz="1800" b="0" i="0" dirty="0">
                <a:effectLst/>
                <a:latin typeface="Open Sans" panose="020B0606030504020204" pitchFamily="34" charset="0"/>
              </a:rPr>
              <a:t>Submission date October 5th</a:t>
            </a:r>
            <a:endParaRPr lang="en-IE" sz="1800" dirty="0"/>
          </a:p>
          <a:p>
            <a:endParaRPr lang="en-IE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endParaRPr lang="en-IE"/>
          </a:p>
        </p:txBody>
      </p:sp>
      <p:sp>
        <p:nvSpPr>
          <p:cNvPr id="5" name="AutoShape 8" descr="Copper Coast UNESCO Global Geopark – European Atlantic Geoparks Rou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" name="AutoShape 10" descr="Copper Coast UNESCO Global Geopark – European Atlantic Geoparks Rou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7" name="AutoShape 12" descr="Copper Coast UNESCO Global Geopark – European Atlantic Geoparks Rout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2D22A5-1F5D-82CC-F7DA-BF86D1F227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6017" y="771550"/>
            <a:ext cx="3962846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67701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"/>
          </p:nvPr>
        </p:nvSpPr>
        <p:spPr/>
        <p:txBody>
          <a:bodyPr>
            <a:noAutofit/>
          </a:bodyPr>
          <a:lstStyle/>
          <a:p>
            <a:r>
              <a:rPr lang="en-IE" sz="3200" dirty="0"/>
              <a:t>21</a:t>
            </a:r>
            <a:r>
              <a:rPr lang="en-IE" sz="3200" baseline="30000" dirty="0"/>
              <a:t>st</a:t>
            </a:r>
            <a:r>
              <a:rPr lang="en-IE" sz="3200" dirty="0"/>
              <a:t> Century Survey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465138" y="1167225"/>
            <a:ext cx="4106862" cy="3226182"/>
          </a:xfrm>
        </p:spPr>
        <p:txBody>
          <a:bodyPr>
            <a:normAutofit/>
          </a:bodyPr>
          <a:lstStyle/>
          <a:p>
            <a:r>
              <a:rPr lang="en-IE" sz="2000" dirty="0"/>
              <a:t>CRMA Act</a:t>
            </a:r>
          </a:p>
          <a:p>
            <a:r>
              <a:rPr lang="en-IE" sz="2000" dirty="0"/>
              <a:t>Mandate for national exploration programmes</a:t>
            </a:r>
          </a:p>
          <a:p>
            <a:r>
              <a:rPr lang="en-IE" sz="2000" dirty="0"/>
              <a:t>Prospectivity Assessments</a:t>
            </a:r>
          </a:p>
          <a:p>
            <a:r>
              <a:rPr lang="en-IE" sz="2000" dirty="0"/>
              <a:t>“Strategic Raw Materials”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endParaRPr lang="en-IE"/>
          </a:p>
        </p:txBody>
      </p:sp>
      <p:sp>
        <p:nvSpPr>
          <p:cNvPr id="5" name="AutoShape 8" descr="Copper Coast UNESCO Global Geopark – European Atlantic Geoparks Rou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" name="AutoShape 10" descr="Copper Coast UNESCO Global Geopark – European Atlantic Geoparks Rou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7" name="AutoShape 12" descr="Copper Coast UNESCO Global Geopark – European Atlantic Geoparks Rout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4D9D55-4CEB-908E-5154-3BE2D9DF58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3968" y="699542"/>
            <a:ext cx="5072503" cy="350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92361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"/>
          </p:nvPr>
        </p:nvSpPr>
        <p:spPr/>
        <p:txBody>
          <a:bodyPr>
            <a:noAutofit/>
          </a:bodyPr>
          <a:lstStyle/>
          <a:p>
            <a:r>
              <a:rPr lang="en-IE" sz="3200" dirty="0"/>
              <a:t>21</a:t>
            </a:r>
            <a:r>
              <a:rPr lang="en-IE" sz="3200" baseline="30000" dirty="0"/>
              <a:t>st</a:t>
            </a:r>
            <a:r>
              <a:rPr lang="en-IE" sz="3200" dirty="0"/>
              <a:t> Century Survey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465138" y="1167225"/>
            <a:ext cx="4250878" cy="3218221"/>
          </a:xfrm>
        </p:spPr>
        <p:txBody>
          <a:bodyPr>
            <a:normAutofit/>
          </a:bodyPr>
          <a:lstStyle/>
          <a:p>
            <a:r>
              <a:rPr lang="en-IE" sz="2000" dirty="0"/>
              <a:t>Future Direction</a:t>
            </a:r>
          </a:p>
          <a:p>
            <a:r>
              <a:rPr lang="en-IE" sz="2000" dirty="0"/>
              <a:t>More data</a:t>
            </a:r>
          </a:p>
          <a:p>
            <a:r>
              <a:rPr lang="en-IE" sz="2000" dirty="0"/>
              <a:t>More products</a:t>
            </a:r>
          </a:p>
          <a:p>
            <a:r>
              <a:rPr lang="en-IE" sz="2000" dirty="0"/>
              <a:t>More interpretation</a:t>
            </a:r>
          </a:p>
          <a:p>
            <a:r>
              <a:rPr lang="en-IE" sz="2000" dirty="0"/>
              <a:t>More collaborations</a:t>
            </a:r>
          </a:p>
          <a:p>
            <a:r>
              <a:rPr lang="en-IE" sz="2000" dirty="0"/>
              <a:t>More public outreach work</a:t>
            </a:r>
          </a:p>
          <a:p>
            <a:r>
              <a:rPr lang="en-IE" sz="2000" dirty="0"/>
              <a:t>More drilling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endParaRPr lang="en-IE"/>
          </a:p>
        </p:txBody>
      </p:sp>
      <p:sp>
        <p:nvSpPr>
          <p:cNvPr id="5" name="AutoShape 8" descr="Copper Coast UNESCO Global Geopark – European Atlantic Geoparks Rou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" name="AutoShape 10" descr="Copper Coast UNESCO Global Geopark – European Atlantic Geoparks Rou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7" name="AutoShape 12" descr="Copper Coast UNESCO Global Geopark – European Atlantic Geoparks Rout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10" name="Picture 2" descr="Z:\PRODUCTS\Projects\Mineral Prospectivity Mapping\Maps\Project area\MPM_CarboniferousZnPb_Area_V2_20191219.jpg">
            <a:extLst>
              <a:ext uri="{FF2B5EF4-FFF2-40B4-BE49-F238E27FC236}">
                <a16:creationId xmlns:a16="http://schemas.microsoft.com/office/drawing/2014/main" id="{C92C5148-9639-F3AB-B50B-0AC938956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2688865"/>
            <a:ext cx="2631380" cy="1860776"/>
          </a:xfrm>
          <a:prstGeom prst="ellipse">
            <a:avLst/>
          </a:prstGeom>
          <a:ln w="1905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4CD9D45E-2B76-AAAC-55C2-EEB01F3C88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42662" y="722694"/>
            <a:ext cx="2481943" cy="1763952"/>
          </a:xfrm>
          <a:prstGeom prst="ellipse">
            <a:avLst/>
          </a:prstGeom>
          <a:ln w="19050">
            <a:solidFill>
              <a:srgbClr val="008EAA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 descr="Image preview">
            <a:extLst>
              <a:ext uri="{FF2B5EF4-FFF2-40B4-BE49-F238E27FC236}">
                <a16:creationId xmlns:a16="http://schemas.microsoft.com/office/drawing/2014/main" id="{F72FE180-C895-475F-9E95-1372CD380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5859" y="1167225"/>
            <a:ext cx="2162746" cy="2883661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366764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"/>
          </p:nvPr>
        </p:nvSpPr>
        <p:spPr/>
        <p:txBody>
          <a:bodyPr>
            <a:noAutofit/>
          </a:bodyPr>
          <a:lstStyle/>
          <a:p>
            <a:r>
              <a:rPr lang="en-IE" sz="3200" dirty="0"/>
              <a:t>21</a:t>
            </a:r>
            <a:r>
              <a:rPr lang="en-IE" sz="3200" baseline="30000" dirty="0"/>
              <a:t>st</a:t>
            </a:r>
            <a:r>
              <a:rPr lang="en-IE" sz="3200" dirty="0"/>
              <a:t> Century Survey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465138" y="1167225"/>
            <a:ext cx="4250878" cy="3218221"/>
          </a:xfrm>
        </p:spPr>
        <p:txBody>
          <a:bodyPr>
            <a:normAutofit/>
          </a:bodyPr>
          <a:lstStyle/>
          <a:p>
            <a:r>
              <a:rPr lang="en-IE" sz="2000" dirty="0"/>
              <a:t>Future Direction</a:t>
            </a:r>
          </a:p>
          <a:p>
            <a:r>
              <a:rPr lang="en-IE" sz="2000" dirty="0"/>
              <a:t>More data</a:t>
            </a:r>
          </a:p>
          <a:p>
            <a:r>
              <a:rPr lang="en-IE" sz="2000" dirty="0"/>
              <a:t>More products</a:t>
            </a:r>
          </a:p>
          <a:p>
            <a:r>
              <a:rPr lang="en-IE" sz="2000" dirty="0"/>
              <a:t>More interpretation</a:t>
            </a:r>
          </a:p>
          <a:p>
            <a:r>
              <a:rPr lang="en-IE" sz="2000" dirty="0"/>
              <a:t>More collaborations</a:t>
            </a:r>
          </a:p>
          <a:p>
            <a:r>
              <a:rPr lang="en-IE" sz="2000" dirty="0"/>
              <a:t>More public outreach work</a:t>
            </a:r>
          </a:p>
          <a:p>
            <a:r>
              <a:rPr lang="en-IE" sz="2000" dirty="0"/>
              <a:t>More drilling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endParaRPr lang="en-IE"/>
          </a:p>
        </p:txBody>
      </p:sp>
      <p:sp>
        <p:nvSpPr>
          <p:cNvPr id="5" name="AutoShape 8" descr="Copper Coast UNESCO Global Geopark – European Atlantic Geoparks Rou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" name="AutoShape 10" descr="Copper Coast UNESCO Global Geopark – European Atlantic Geoparks Rou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7" name="AutoShape 12" descr="Copper Coast UNESCO Global Geopark – European Atlantic Geoparks Rout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17" name="Picture 16" descr="A person wearing a top hat pointing at the camera&#10;&#10;Description automatically generated">
            <a:extLst>
              <a:ext uri="{FF2B5EF4-FFF2-40B4-BE49-F238E27FC236}">
                <a16:creationId xmlns:a16="http://schemas.microsoft.com/office/drawing/2014/main" id="{CB74B1D6-2CEA-570C-F068-6ADFF4E1C7C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703" y="934891"/>
            <a:ext cx="5120297" cy="3615717"/>
          </a:xfrm>
          <a:prstGeom prst="rect">
            <a:avLst/>
          </a:prstGeom>
        </p:spPr>
      </p:pic>
      <p:pic>
        <p:nvPicPr>
          <p:cNvPr id="13" name="Picture 12" descr="A person wearing glasses smiling&#10;&#10;Description automatically generated">
            <a:extLst>
              <a:ext uri="{FF2B5EF4-FFF2-40B4-BE49-F238E27FC236}">
                <a16:creationId xmlns:a16="http://schemas.microsoft.com/office/drawing/2014/main" id="{DC752322-A717-E19E-1B0F-13F03E9895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68828" flipH="1">
            <a:off x="5131564" y="1796569"/>
            <a:ext cx="2610737" cy="1351610"/>
          </a:xfrm>
          <a:prstGeom prst="snip2SameRect">
            <a:avLst>
              <a:gd name="adj1" fmla="val 16667"/>
              <a:gd name="adj2" fmla="val 50000"/>
            </a:avLst>
          </a:prstGeom>
        </p:spPr>
      </p:pic>
    </p:spTree>
    <p:extLst>
      <p:ext uri="{BB962C8B-B14F-4D97-AF65-F5344CB8AC3E}">
        <p14:creationId xmlns:p14="http://schemas.microsoft.com/office/powerpoint/2010/main" val="42210261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465137" y="2067693"/>
            <a:ext cx="7656511" cy="2325713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IE" dirty="0"/>
              <a:t>Thank you to the IAEG and all our past, present and future collaborators and partners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endParaRPr lang="en-IE"/>
          </a:p>
        </p:txBody>
      </p:sp>
      <p:sp>
        <p:nvSpPr>
          <p:cNvPr id="5" name="AutoShape 8" descr="Copper Coast UNESCO Global Geopark – European Atlantic Geoparks Rou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" name="AutoShape 10" descr="Copper Coast UNESCO Global Geopark – European Atlantic Geoparks Rou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7" name="AutoShape 12" descr="Copper Coast UNESCO Global Geopark – European Atlantic Geoparks Rout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490C86-8F86-1A96-2BFF-2464257F90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0746" y="688873"/>
            <a:ext cx="5380920" cy="1742183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6E18DDF-53B9-4148-26CA-8BF97DF416A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>
            <a:normAutofit fontScale="77500" lnSpcReduction="20000"/>
          </a:bodyPr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6669234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"/>
          </p:nvPr>
        </p:nvSpPr>
        <p:spPr/>
        <p:txBody>
          <a:bodyPr>
            <a:noAutofit/>
          </a:bodyPr>
          <a:lstStyle/>
          <a:p>
            <a:r>
              <a:rPr lang="en-IE" sz="3200" dirty="0"/>
              <a:t>Mineral Exploration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465138" y="1167225"/>
            <a:ext cx="4472359" cy="3226182"/>
          </a:xfrm>
        </p:spPr>
        <p:txBody>
          <a:bodyPr>
            <a:normAutofit/>
          </a:bodyPr>
          <a:lstStyle/>
          <a:p>
            <a:r>
              <a:rPr lang="en-IE" sz="2000" dirty="0"/>
              <a:t>Original 6” mapping sheets</a:t>
            </a:r>
          </a:p>
          <a:p>
            <a:r>
              <a:rPr lang="en-IE" sz="2000" dirty="0"/>
              <a:t>Mineral Localities</a:t>
            </a:r>
          </a:p>
          <a:p>
            <a:r>
              <a:rPr lang="en-IE" sz="2000" dirty="0"/>
              <a:t>Historic workings</a:t>
            </a:r>
          </a:p>
          <a:p>
            <a:r>
              <a:rPr lang="en-IE" sz="2000" dirty="0"/>
              <a:t>Memoirs</a:t>
            </a:r>
          </a:p>
          <a:p>
            <a:r>
              <a:rPr lang="en-IE" sz="2000" dirty="0"/>
              <a:t>Report Series</a:t>
            </a:r>
          </a:p>
          <a:p>
            <a:endParaRPr lang="en-IE" sz="2000" dirty="0"/>
          </a:p>
          <a:p>
            <a:endParaRPr lang="en-IE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endParaRPr lang="en-IE"/>
          </a:p>
        </p:txBody>
      </p:sp>
      <p:sp>
        <p:nvSpPr>
          <p:cNvPr id="5" name="AutoShape 8" descr="Copper Coast UNESCO Global Geopark – European Atlantic Geoparks Rou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" name="AutoShape 10" descr="Copper Coast UNESCO Global Geopark – European Atlantic Geoparks Rou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7" name="AutoShape 12" descr="Copper Coast UNESCO Global Geopark – European Atlantic Geoparks Rout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DF6485F-F576-42C3-20A3-96B8F4972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7497" y="1386292"/>
            <a:ext cx="4192102" cy="275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78E355-842C-A8B9-726D-B217C8EDC6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2080" y="160337"/>
            <a:ext cx="3168352" cy="455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9411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"/>
          </p:nvPr>
        </p:nvSpPr>
        <p:spPr/>
        <p:txBody>
          <a:bodyPr>
            <a:noAutofit/>
          </a:bodyPr>
          <a:lstStyle/>
          <a:p>
            <a:r>
              <a:rPr lang="en-IE" sz="3200" dirty="0" err="1"/>
              <a:t>Tynagh</a:t>
            </a:r>
            <a:endParaRPr lang="en-IE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465139" y="1167225"/>
            <a:ext cx="3871234" cy="3226182"/>
          </a:xfrm>
        </p:spPr>
        <p:txBody>
          <a:bodyPr>
            <a:normAutofit/>
          </a:bodyPr>
          <a:lstStyle/>
          <a:p>
            <a:r>
              <a:rPr lang="en-IE" sz="2000" dirty="0"/>
              <a:t>1859 geological map</a:t>
            </a:r>
          </a:p>
          <a:p>
            <a:r>
              <a:rPr lang="en-IE" sz="2000" dirty="0"/>
              <a:t>1865 memoir</a:t>
            </a:r>
          </a:p>
          <a:p>
            <a:r>
              <a:rPr lang="en-IE" sz="2000" dirty="0"/>
              <a:t>Cole (1922)</a:t>
            </a:r>
          </a:p>
          <a:p>
            <a:r>
              <a:rPr lang="en-IE" sz="2000" dirty="0"/>
              <a:t>2km east of modern mine</a:t>
            </a:r>
          </a:p>
          <a:p>
            <a:r>
              <a:rPr lang="en-IE" sz="2000" dirty="0"/>
              <a:t>1950s fieldwork</a:t>
            </a:r>
          </a:p>
          <a:p>
            <a:pPr lvl="1"/>
            <a:r>
              <a:rPr lang="en-IE" sz="1800" dirty="0"/>
              <a:t>Cu stained sandstone float</a:t>
            </a:r>
          </a:p>
          <a:p>
            <a:pPr lvl="1"/>
            <a:r>
              <a:rPr lang="en-IE" sz="1800" dirty="0"/>
              <a:t>Fault structure</a:t>
            </a:r>
          </a:p>
          <a:p>
            <a:r>
              <a:rPr lang="en-IE" sz="2000" dirty="0"/>
              <a:t>Survey director </a:t>
            </a:r>
            <a:r>
              <a:rPr lang="en-IE" sz="2000" dirty="0" err="1"/>
              <a:t>Murrough</a:t>
            </a:r>
            <a:r>
              <a:rPr lang="en-IE" sz="2000" dirty="0"/>
              <a:t> O’Brien </a:t>
            </a:r>
          </a:p>
          <a:p>
            <a:endParaRPr lang="en-IE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endParaRPr lang="en-I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1C7980-6E47-F2F1-DCED-59B6D73321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2936" y="151153"/>
            <a:ext cx="2664296" cy="44404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CFEFDB-A7E2-925A-D38E-382F77958F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6372" y="1167963"/>
            <a:ext cx="4617423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3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"/>
          </p:nvPr>
        </p:nvSpPr>
        <p:spPr/>
        <p:txBody>
          <a:bodyPr>
            <a:noAutofit/>
          </a:bodyPr>
          <a:lstStyle/>
          <a:p>
            <a:r>
              <a:rPr lang="en-IE" sz="3200" dirty="0" err="1"/>
              <a:t>Corestore</a:t>
            </a:r>
            <a:endParaRPr lang="en-IE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465138" y="1167225"/>
            <a:ext cx="4898950" cy="3470260"/>
          </a:xfrm>
        </p:spPr>
        <p:txBody>
          <a:bodyPr>
            <a:normAutofit/>
          </a:bodyPr>
          <a:lstStyle/>
          <a:p>
            <a:r>
              <a:rPr lang="en-IE" sz="2000" dirty="0"/>
              <a:t>How to support industry?</a:t>
            </a:r>
          </a:p>
          <a:p>
            <a:r>
              <a:rPr lang="en-IE" sz="2000" dirty="0" err="1"/>
              <a:t>Glencree</a:t>
            </a:r>
            <a:r>
              <a:rPr lang="en-IE" sz="2000" dirty="0"/>
              <a:t> </a:t>
            </a:r>
            <a:r>
              <a:rPr lang="en-IE" sz="2000" dirty="0" err="1"/>
              <a:t>Corestore</a:t>
            </a:r>
            <a:endParaRPr lang="en-IE" sz="2000" dirty="0"/>
          </a:p>
          <a:p>
            <a:r>
              <a:rPr lang="en-IE" sz="2000" dirty="0"/>
              <a:t>Move to Sandyford</a:t>
            </a:r>
          </a:p>
          <a:p>
            <a:r>
              <a:rPr lang="en-IE" sz="2000" dirty="0"/>
              <a:t>Acquisition of Scanner</a:t>
            </a:r>
          </a:p>
          <a:p>
            <a:r>
              <a:rPr lang="en-IE" sz="2000" dirty="0"/>
              <a:t>Development of Birr</a:t>
            </a:r>
          </a:p>
          <a:p>
            <a:r>
              <a:rPr lang="en-IE" sz="2000" dirty="0"/>
              <a:t>UCD Petrophysical Laboratory @ Geological Survey Ireland</a:t>
            </a:r>
          </a:p>
          <a:p>
            <a:r>
              <a:rPr lang="en-IE" sz="2000" dirty="0"/>
              <a:t>New </a:t>
            </a:r>
            <a:r>
              <a:rPr lang="en-IE" sz="2000" dirty="0" err="1"/>
              <a:t>corestore</a:t>
            </a:r>
            <a:r>
              <a:rPr lang="en-IE" sz="2000" dirty="0"/>
              <a:t> in development</a:t>
            </a:r>
          </a:p>
          <a:p>
            <a:r>
              <a:rPr lang="en-IE" sz="2000" dirty="0"/>
              <a:t>Still open for visitors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endParaRPr lang="en-IE"/>
          </a:p>
        </p:txBody>
      </p:sp>
      <p:sp>
        <p:nvSpPr>
          <p:cNvPr id="5" name="AutoShape 8" descr="Copper Coast UNESCO Global Geopark – European Atlantic Geoparks Rou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" name="AutoShape 10" descr="Copper Coast UNESCO Global Geopark – European Atlantic Geoparks Rou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7" name="AutoShape 12" descr="Copper Coast UNESCO Global Geopark – European Atlantic Geoparks Rout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2052" name="Picture 4" descr="Ireland's knowledge on the rocks – The Irish Times">
            <a:extLst>
              <a:ext uri="{FF2B5EF4-FFF2-40B4-BE49-F238E27FC236}">
                <a16:creationId xmlns:a16="http://schemas.microsoft.com/office/drawing/2014/main" id="{B2B7A685-300D-F9B7-EE04-37DA14261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2571750"/>
            <a:ext cx="3566690" cy="200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92597B0D-7608-D7C0-0C2A-8BBE4F3626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64088" y="739878"/>
            <a:ext cx="2880000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08E33642-6BE6-0DDC-0BF6-B4F8843D5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415551"/>
            <a:ext cx="4062387" cy="228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7542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"/>
          </p:nvPr>
        </p:nvSpPr>
        <p:spPr/>
        <p:txBody>
          <a:bodyPr>
            <a:noAutofit/>
          </a:bodyPr>
          <a:lstStyle/>
          <a:p>
            <a:r>
              <a:rPr lang="en-IE" sz="3200" dirty="0"/>
              <a:t>Open File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465138" y="1167225"/>
            <a:ext cx="4466902" cy="3226182"/>
          </a:xfrm>
        </p:spPr>
        <p:txBody>
          <a:bodyPr>
            <a:normAutofit/>
          </a:bodyPr>
          <a:lstStyle/>
          <a:p>
            <a:r>
              <a:rPr lang="en-IE" sz="2000" dirty="0"/>
              <a:t>Next step in making data available</a:t>
            </a:r>
          </a:p>
          <a:p>
            <a:r>
              <a:rPr lang="en-IE" sz="2000" dirty="0"/>
              <a:t>Published 1984</a:t>
            </a:r>
          </a:p>
          <a:p>
            <a:r>
              <a:rPr lang="en-IE" sz="2000" dirty="0"/>
              <a:t>Collection of industry work programmes</a:t>
            </a:r>
          </a:p>
          <a:p>
            <a:r>
              <a:rPr lang="en-IE" sz="2000" dirty="0"/>
              <a:t>Online publication (1990s)</a:t>
            </a:r>
          </a:p>
          <a:p>
            <a:r>
              <a:rPr lang="en-IE" sz="2000" dirty="0"/>
              <a:t>Fully searchable</a:t>
            </a:r>
          </a:p>
          <a:p>
            <a:endParaRPr lang="en-IE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endParaRPr lang="en-IE"/>
          </a:p>
        </p:txBody>
      </p:sp>
      <p:sp>
        <p:nvSpPr>
          <p:cNvPr id="5" name="AutoShape 8" descr="Copper Coast UNESCO Global Geopark – European Atlantic Geoparks Rou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" name="AutoShape 10" descr="Copper Coast UNESCO Global Geopark – European Atlantic Geoparks Rou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7" name="AutoShape 12" descr="Copper Coast UNESCO Global Geopark – European Atlantic Geoparks Rout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B031B917-B0D4-BD1F-A868-6F90B80017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2040" y="684205"/>
            <a:ext cx="2702495" cy="17853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BC12BE78-C949-F0B3-1941-BE0A57583B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1905" y="2581843"/>
            <a:ext cx="4005079" cy="192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098255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"/>
          </p:nvPr>
        </p:nvSpPr>
        <p:spPr/>
        <p:txBody>
          <a:bodyPr>
            <a:noAutofit/>
          </a:bodyPr>
          <a:lstStyle/>
          <a:p>
            <a:r>
              <a:rPr lang="en-IE" sz="3200" dirty="0"/>
              <a:t>PDAC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465138" y="1167225"/>
            <a:ext cx="3890838" cy="3226182"/>
          </a:xfrm>
        </p:spPr>
        <p:txBody>
          <a:bodyPr>
            <a:normAutofit/>
          </a:bodyPr>
          <a:lstStyle/>
          <a:p>
            <a:r>
              <a:rPr lang="en-IE" sz="2000" dirty="0"/>
              <a:t>International promotion</a:t>
            </a:r>
          </a:p>
          <a:p>
            <a:r>
              <a:rPr lang="en-IE" sz="2000" dirty="0"/>
              <a:t>1989 delegation</a:t>
            </a:r>
          </a:p>
          <a:p>
            <a:r>
              <a:rPr lang="en-IE" sz="2000" dirty="0"/>
              <a:t>Ever present </a:t>
            </a:r>
          </a:p>
          <a:p>
            <a:r>
              <a:rPr lang="en-IE" sz="2000" dirty="0"/>
              <a:t>First country outside Americas</a:t>
            </a:r>
          </a:p>
          <a:p>
            <a:r>
              <a:rPr lang="en-IE" sz="2000" dirty="0"/>
              <a:t>Ireland: Open for Business</a:t>
            </a:r>
          </a:p>
          <a:p>
            <a:r>
              <a:rPr lang="en-IE" sz="2000" dirty="0"/>
              <a:t>Ministerial presence</a:t>
            </a:r>
          </a:p>
          <a:p>
            <a:r>
              <a:rPr lang="en-IE" sz="2000" dirty="0"/>
              <a:t>Ireland Night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endParaRPr lang="en-IE"/>
          </a:p>
        </p:txBody>
      </p:sp>
      <p:sp>
        <p:nvSpPr>
          <p:cNvPr id="5" name="AutoShape 8" descr="Copper Coast UNESCO Global Geopark – European Atlantic Geoparks Rou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" name="AutoShape 10" descr="Copper Coast UNESCO Global Geopark – European Atlantic Geoparks Rou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7" name="AutoShape 12" descr="Copper Coast UNESCO Global Geopark – European Atlantic Geoparks Rout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06152C9-E9D4-3238-9228-5B3694DC5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2122" y="2323394"/>
            <a:ext cx="4032448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E8E41C6A-E9DC-63F3-789F-A340B0229F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02122" y="210181"/>
            <a:ext cx="2014094" cy="201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92973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"/>
          </p:nvPr>
        </p:nvSpPr>
        <p:spPr/>
        <p:txBody>
          <a:bodyPr>
            <a:noAutofit/>
          </a:bodyPr>
          <a:lstStyle/>
          <a:p>
            <a:r>
              <a:rPr lang="en-IE" sz="3200" dirty="0"/>
              <a:t>Fraser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465138" y="1167225"/>
            <a:ext cx="3530798" cy="3226182"/>
          </a:xfrm>
        </p:spPr>
        <p:txBody>
          <a:bodyPr>
            <a:normAutofit/>
          </a:bodyPr>
          <a:lstStyle/>
          <a:p>
            <a:r>
              <a:rPr lang="en-IE" sz="2000" dirty="0"/>
              <a:t>Consistently high performance</a:t>
            </a:r>
          </a:p>
          <a:p>
            <a:r>
              <a:rPr lang="en-IE" sz="2000" dirty="0"/>
              <a:t>Geological Database</a:t>
            </a:r>
          </a:p>
          <a:p>
            <a:r>
              <a:rPr lang="en-IE" sz="2000" dirty="0"/>
              <a:t>Impact of data releases</a:t>
            </a:r>
          </a:p>
          <a:p>
            <a:r>
              <a:rPr lang="en-IE" sz="2000" dirty="0"/>
              <a:t>Gradual increase in ranking of geological data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endParaRPr lang="en-IE"/>
          </a:p>
        </p:txBody>
      </p:sp>
      <p:sp>
        <p:nvSpPr>
          <p:cNvPr id="5" name="AutoShape 8" descr="Copper Coast UNESCO Global Geopark – European Atlantic Geoparks Rou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" name="AutoShape 10" descr="Copper Coast UNESCO Global Geopark – European Atlantic Geoparks Rou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7" name="AutoShape 12" descr="Copper Coast UNESCO Global Geopark – European Atlantic Geoparks Rout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D38DA12-6FAE-7CE1-C050-FCD74B1F24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2499310"/>
              </p:ext>
            </p:extLst>
          </p:nvPr>
        </p:nvGraphicFramePr>
        <p:xfrm>
          <a:off x="4187867" y="928297"/>
          <a:ext cx="5011430" cy="3485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5F0D32E-6153-3085-04C8-7B459B1788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8028556"/>
              </p:ext>
            </p:extLst>
          </p:nvPr>
        </p:nvGraphicFramePr>
        <p:xfrm>
          <a:off x="3825723" y="957326"/>
          <a:ext cx="5373574" cy="3736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CD09CF56-4CBB-EB82-CA33-8AFA4FAF20F0}"/>
              </a:ext>
            </a:extLst>
          </p:cNvPr>
          <p:cNvGrpSpPr/>
          <p:nvPr/>
        </p:nvGrpSpPr>
        <p:grpSpPr>
          <a:xfrm>
            <a:off x="4356548" y="2825813"/>
            <a:ext cx="3393085" cy="846834"/>
            <a:chOff x="4356548" y="2825813"/>
            <a:chExt cx="3393085" cy="84683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C9EE8697-2140-DA2A-F462-238321B57630}"/>
                </a:ext>
              </a:extLst>
            </p:cNvPr>
            <p:cNvSpPr/>
            <p:nvPr/>
          </p:nvSpPr>
          <p:spPr>
            <a:xfrm>
              <a:off x="6119398" y="3298076"/>
              <a:ext cx="786224" cy="249714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IE" sz="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Tellus Border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0E495DF-820B-9941-05FE-74B7F6E47424}"/>
                </a:ext>
              </a:extLst>
            </p:cNvPr>
            <p:cNvSpPr/>
            <p:nvPr/>
          </p:nvSpPr>
          <p:spPr>
            <a:xfrm>
              <a:off x="4356548" y="3422933"/>
              <a:ext cx="786225" cy="249714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IE" sz="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N Ireland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B0FA705-6D12-E0E5-71BF-F563658AA7C0}"/>
                </a:ext>
              </a:extLst>
            </p:cNvPr>
            <p:cNvSpPr/>
            <p:nvPr/>
          </p:nvSpPr>
          <p:spPr>
            <a:xfrm>
              <a:off x="6963409" y="2825813"/>
              <a:ext cx="786224" cy="249714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IE" sz="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N Midlands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7551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"/>
          </p:nvPr>
        </p:nvSpPr>
        <p:spPr/>
        <p:txBody>
          <a:bodyPr>
            <a:noAutofit/>
          </a:bodyPr>
          <a:lstStyle/>
          <a:p>
            <a:r>
              <a:rPr lang="en-IE" sz="3200" dirty="0"/>
              <a:t>Tellus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465138" y="1167225"/>
            <a:ext cx="4394894" cy="3226182"/>
          </a:xfrm>
        </p:spPr>
        <p:txBody>
          <a:bodyPr>
            <a:normAutofit lnSpcReduction="10000"/>
          </a:bodyPr>
          <a:lstStyle/>
          <a:p>
            <a:r>
              <a:rPr lang="en-IE" sz="2000" dirty="0"/>
              <a:t>Initial concept 1998</a:t>
            </a:r>
          </a:p>
          <a:p>
            <a:r>
              <a:rPr lang="en-IE" sz="2000" dirty="0"/>
              <a:t>Northern Ireland</a:t>
            </a:r>
          </a:p>
          <a:p>
            <a:r>
              <a:rPr lang="en-IE" sz="2000" dirty="0"/>
              <a:t>Tellus Border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Geochemistry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51F6D"/>
                </a:solidFill>
                <a:latin typeface="Open Sans"/>
              </a:rPr>
              <a:t>Soils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51F6D"/>
                </a:solidFill>
                <a:latin typeface="Open Sans"/>
              </a:rPr>
              <a:t>Stream Sediments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51F6D"/>
                </a:solidFill>
                <a:latin typeface="Open Sans"/>
              </a:rPr>
              <a:t>Water chemistry</a:t>
            </a:r>
            <a:endParaRPr lang="en-IE" sz="1600" dirty="0">
              <a:solidFill>
                <a:srgbClr val="151F6D"/>
              </a:solidFill>
              <a:latin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Geophysics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51F6D"/>
                </a:solidFill>
                <a:latin typeface="Open Sans"/>
              </a:rPr>
              <a:t>Mag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51F6D"/>
                </a:solidFill>
                <a:latin typeface="Open Sans"/>
              </a:rPr>
              <a:t>EM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rgbClr val="151F6D"/>
                </a:solidFill>
                <a:latin typeface="Open Sans"/>
              </a:rPr>
              <a:t>Radiometrics</a:t>
            </a:r>
            <a:endParaRPr lang="en-IE" sz="1600" dirty="0">
              <a:solidFill>
                <a:srgbClr val="151F6D"/>
              </a:solidFill>
              <a:latin typeface="Open San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endParaRPr lang="en-IE"/>
          </a:p>
        </p:txBody>
      </p:sp>
      <p:sp>
        <p:nvSpPr>
          <p:cNvPr id="5" name="AutoShape 8" descr="Copper Coast UNESCO Global Geopark – European Atlantic Geoparks Rou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" name="AutoShape 10" descr="Copper Coast UNESCO Global Geopark – European Atlantic Geoparks Rou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7" name="AutoShape 12" descr="Copper Coast UNESCO Global Geopark – European Atlantic Geoparks Rout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5314A4-7B8C-C95E-EC02-F4D4A74643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032" y="746885"/>
            <a:ext cx="3117156" cy="384907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17B2DF41-4158-A2B0-C69A-40EE07080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2532" y="2962773"/>
            <a:ext cx="2398505" cy="169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52E6BCC0-E710-14C3-020D-29E2D30A9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8585" y="843558"/>
            <a:ext cx="2577594" cy="1867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7995011B-D42C-347C-A664-EA2CF9462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2132" y="2793481"/>
            <a:ext cx="2625050" cy="190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25532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12417</TotalTime>
  <Words>555</Words>
  <Application>Microsoft Office PowerPoint</Application>
  <PresentationFormat>On-screen Show (16:9)</PresentationFormat>
  <Paragraphs>194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Helvetica</vt:lpstr>
      <vt:lpstr>Helvetica Light</vt:lpstr>
      <vt:lpstr>Helvetica Neue</vt:lpstr>
      <vt:lpstr>Helvetica Neue Medium</vt:lpstr>
      <vt:lpstr>Helvetica Neue UltraLight</vt:lpstr>
      <vt:lpstr>Open Sans</vt:lpstr>
      <vt:lpstr>Roboto Condensed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Eoin McGrath</dc:creator>
  <cp:lastModifiedBy>Eoin McGrath</cp:lastModifiedBy>
  <cp:revision>106</cp:revision>
  <dcterms:modified xsi:type="dcterms:W3CDTF">2023-09-08T12:14:19Z</dcterms:modified>
</cp:coreProperties>
</file>