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74" r:id="rId3"/>
    <p:sldId id="586" r:id="rId4"/>
    <p:sldId id="386" r:id="rId5"/>
    <p:sldId id="257" r:id="rId6"/>
    <p:sldId id="547" r:id="rId7"/>
    <p:sldId id="258" r:id="rId8"/>
    <p:sldId id="259" r:id="rId9"/>
    <p:sldId id="312" r:id="rId10"/>
    <p:sldId id="260" r:id="rId11"/>
    <p:sldId id="349" r:id="rId12"/>
    <p:sldId id="316" r:id="rId13"/>
    <p:sldId id="351" r:id="rId14"/>
    <p:sldId id="321" r:id="rId15"/>
    <p:sldId id="322" r:id="rId16"/>
    <p:sldId id="323" r:id="rId17"/>
    <p:sldId id="317" r:id="rId18"/>
    <p:sldId id="318" r:id="rId19"/>
    <p:sldId id="320" r:id="rId20"/>
    <p:sldId id="324" r:id="rId21"/>
    <p:sldId id="314" r:id="rId22"/>
    <p:sldId id="555" r:id="rId23"/>
    <p:sldId id="334" r:id="rId24"/>
    <p:sldId id="336" r:id="rId25"/>
    <p:sldId id="553" r:id="rId26"/>
    <p:sldId id="559" r:id="rId27"/>
    <p:sldId id="557" r:id="rId28"/>
    <p:sldId id="281" r:id="rId29"/>
    <p:sldId id="282" r:id="rId30"/>
    <p:sldId id="294" r:id="rId31"/>
    <p:sldId id="577" r:id="rId32"/>
    <p:sldId id="583" r:id="rId33"/>
    <p:sldId id="568" r:id="rId34"/>
    <p:sldId id="569" r:id="rId35"/>
    <p:sldId id="378" r:id="rId36"/>
    <p:sldId id="562" r:id="rId37"/>
    <p:sldId id="563" r:id="rId38"/>
    <p:sldId id="262" r:id="rId39"/>
    <p:sldId id="564" r:id="rId40"/>
    <p:sldId id="298" r:id="rId41"/>
    <p:sldId id="263" r:id="rId42"/>
    <p:sldId id="572" r:id="rId43"/>
    <p:sldId id="269" r:id="rId44"/>
    <p:sldId id="264" r:id="rId45"/>
    <p:sldId id="388" r:id="rId46"/>
    <p:sldId id="392" r:id="rId47"/>
    <p:sldId id="582" r:id="rId48"/>
    <p:sldId id="266" r:id="rId49"/>
    <p:sldId id="267" r:id="rId50"/>
    <p:sldId id="268" r:id="rId51"/>
    <p:sldId id="587" r:id="rId52"/>
    <p:sldId id="549" r:id="rId53"/>
    <p:sldId id="550" r:id="rId54"/>
    <p:sldId id="270" r:id="rId55"/>
    <p:sldId id="579" r:id="rId56"/>
    <p:sldId id="350" r:id="rId57"/>
    <p:sldId id="580" r:id="rId58"/>
    <p:sldId id="273" r:id="rId59"/>
    <p:sldId id="585" r:id="rId60"/>
    <p:sldId id="551" r:id="rId6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-52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AEFE0-1F46-4FE1-8AD2-3D141427BF70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793DB-E20E-474F-AFEC-B53595D7C1F2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054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66A3D-47F5-47F6-934C-8D42CAEF6A0F}" type="slidenum">
              <a:rPr lang="de-DE"/>
              <a:pPr/>
              <a:t>20</a:t>
            </a:fld>
            <a:endParaRPr lang="de-DE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8492" y="8334643"/>
            <a:ext cx="7531301" cy="7891108"/>
          </a:xfrm>
        </p:spPr>
        <p:txBody>
          <a:bodyPr/>
          <a:lstStyle/>
          <a:p>
            <a:r>
              <a:rPr lang="de-DE"/>
              <a:t>Erwähnen, </a:t>
            </a:r>
            <a:r>
              <a:rPr lang="de-DE" dirty="0"/>
              <a:t>dass auch in der </a:t>
            </a:r>
            <a:r>
              <a:rPr lang="de-DE" dirty="0" err="1"/>
              <a:t>anisischen</a:t>
            </a:r>
            <a:r>
              <a:rPr lang="de-DE" dirty="0"/>
              <a:t> Lage </a:t>
            </a:r>
            <a:r>
              <a:rPr lang="de-DE" dirty="0" err="1"/>
              <a:t>Pb-Zn</a:t>
            </a:r>
            <a:r>
              <a:rPr lang="de-DE" dirty="0"/>
              <a:t> vorkommt</a:t>
            </a:r>
          </a:p>
          <a:p>
            <a:r>
              <a:rPr lang="de-DE" dirty="0"/>
              <a:t>Wettersteinkalk: Bleiberger Sonderfazies -</a:t>
            </a:r>
            <a:r>
              <a:rPr lang="de-DE" dirty="0" err="1"/>
              <a:t>lagunare</a:t>
            </a:r>
            <a:r>
              <a:rPr lang="de-DE" dirty="0"/>
              <a:t> Fazies mit 9 </a:t>
            </a:r>
            <a:r>
              <a:rPr lang="de-DE" dirty="0" err="1"/>
              <a:t>Emersionshorizonten</a:t>
            </a:r>
            <a:r>
              <a:rPr lang="de-DE" dirty="0"/>
              <a:t> an denen die </a:t>
            </a:r>
            <a:r>
              <a:rPr lang="de-DE" dirty="0" err="1"/>
              <a:t>Vererzung</a:t>
            </a:r>
            <a:r>
              <a:rPr lang="de-DE" dirty="0"/>
              <a:t> gebunden ist. </a:t>
            </a:r>
            <a:r>
              <a:rPr lang="de-DE" dirty="0" err="1"/>
              <a:t>Crest</a:t>
            </a:r>
            <a:r>
              <a:rPr lang="de-DE" dirty="0"/>
              <a:t> unklar was genau -</a:t>
            </a:r>
            <a:r>
              <a:rPr lang="de-DE" dirty="0" err="1"/>
              <a:t>evtl</a:t>
            </a:r>
            <a:r>
              <a:rPr lang="de-DE" dirty="0"/>
              <a:t> Riff?! Unterschiede in der Lagerstätte von West nach Ost.</a:t>
            </a:r>
          </a:p>
          <a:p>
            <a:r>
              <a:rPr lang="de-DE" dirty="0" err="1"/>
              <a:t>Typuslokalität</a:t>
            </a:r>
            <a:r>
              <a:rPr lang="de-DE" dirty="0"/>
              <a:t> für Alpine </a:t>
            </a:r>
            <a:r>
              <a:rPr lang="de-DE" dirty="0" err="1"/>
              <a:t>Pb</a:t>
            </a:r>
            <a:r>
              <a:rPr lang="de-DE" dirty="0"/>
              <a:t>-</a:t>
            </a:r>
            <a:r>
              <a:rPr lang="de-DE" dirty="0" err="1"/>
              <a:t>Zn</a:t>
            </a:r>
            <a:r>
              <a:rPr lang="de-DE" dirty="0"/>
              <a:t>-LS --&gt; MVT und SEDEX-Kram erwähnen: </a:t>
            </a:r>
          </a:p>
          <a:p>
            <a:r>
              <a:rPr lang="de-DE" dirty="0" err="1"/>
              <a:t>Sedex</a:t>
            </a:r>
            <a:r>
              <a:rPr lang="de-DE" dirty="0"/>
              <a:t>: </a:t>
            </a:r>
            <a:r>
              <a:rPr lang="de-DE" dirty="0" err="1"/>
              <a:t>Sedex</a:t>
            </a:r>
            <a:endParaRPr lang="de-DE" dirty="0"/>
          </a:p>
          <a:p>
            <a:r>
              <a:rPr lang="de-DE" sz="1700" dirty="0" err="1"/>
              <a:t>Syndiagenetische</a:t>
            </a:r>
            <a:r>
              <a:rPr lang="de-DE" sz="1700" dirty="0"/>
              <a:t>/</a:t>
            </a:r>
            <a:r>
              <a:rPr lang="de-DE" sz="1700" dirty="0" err="1"/>
              <a:t>synsedimentäre</a:t>
            </a:r>
            <a:r>
              <a:rPr lang="de-DE" sz="1700" dirty="0"/>
              <a:t> Bildung</a:t>
            </a:r>
            <a:endParaRPr lang="de-DE" dirty="0"/>
          </a:p>
          <a:p>
            <a:r>
              <a:rPr lang="de-DE" sz="1700" dirty="0"/>
              <a:t>Massive polymetallische </a:t>
            </a:r>
            <a:r>
              <a:rPr lang="de-DE" sz="1700" dirty="0" err="1"/>
              <a:t>Buntmetallvererzungen</a:t>
            </a:r>
            <a:r>
              <a:rPr lang="de-DE" sz="1700" dirty="0"/>
              <a:t> (</a:t>
            </a:r>
            <a:r>
              <a:rPr lang="de-DE" sz="1700" dirty="0" err="1"/>
              <a:t>Cu-Pb-Zn</a:t>
            </a:r>
            <a:r>
              <a:rPr lang="de-DE" sz="1700" dirty="0"/>
              <a:t>) in marinen Sedimenten</a:t>
            </a:r>
            <a:endParaRPr lang="de-DE" dirty="0"/>
          </a:p>
          <a:p>
            <a:r>
              <a:rPr lang="de-DE" sz="1700" err="1"/>
              <a:t>Stratiforme</a:t>
            </a:r>
            <a:r>
              <a:rPr lang="de-DE" sz="1700"/>
              <a:t> Lagerstätten, </a:t>
            </a:r>
            <a:r>
              <a:rPr lang="de-DE" sz="1700" dirty="0"/>
              <a:t>z.B. </a:t>
            </a:r>
            <a:r>
              <a:rPr lang="de-DE" sz="1700" dirty="0" err="1"/>
              <a:t>Broken</a:t>
            </a:r>
            <a:r>
              <a:rPr lang="de-DE" sz="1700" dirty="0"/>
              <a:t> Hill (</a:t>
            </a:r>
            <a:r>
              <a:rPr lang="de-DE" sz="1700"/>
              <a:t>Australien), </a:t>
            </a:r>
            <a:r>
              <a:rPr lang="de-DE" sz="1700" dirty="0" err="1"/>
              <a:t>Rammelsberg</a:t>
            </a:r>
            <a:r>
              <a:rPr lang="de-DE" sz="1700" dirty="0"/>
              <a:t> (Deutschland)</a:t>
            </a:r>
          </a:p>
          <a:p>
            <a:r>
              <a:rPr lang="de-DE" dirty="0"/>
              <a:t>auch SMS (massive </a:t>
            </a:r>
            <a:r>
              <a:rPr lang="de-DE" err="1"/>
              <a:t>Sulfidlagerstätten</a:t>
            </a:r>
            <a:r>
              <a:rPr lang="de-DE"/>
              <a:t>), </a:t>
            </a:r>
            <a:r>
              <a:rPr lang="de-DE" dirty="0"/>
              <a:t>Terminus ist veraltet. </a:t>
            </a:r>
            <a:r>
              <a:rPr lang="de-DE" dirty="0" err="1"/>
              <a:t>Sulfidlagerstätten</a:t>
            </a:r>
            <a:r>
              <a:rPr lang="de-DE" dirty="0"/>
              <a:t> in marinen Sedimenten</a:t>
            </a:r>
            <a:r>
              <a:rPr lang="de-DE"/>
              <a:t>/ Stratiform, </a:t>
            </a:r>
            <a:r>
              <a:rPr lang="de-DE" dirty="0"/>
              <a:t>große </a:t>
            </a:r>
            <a:r>
              <a:rPr lang="de-DE"/>
              <a:t>laterale Ausdehnung, </a:t>
            </a:r>
            <a:r>
              <a:rPr lang="de-DE" dirty="0"/>
              <a:t>laterale </a:t>
            </a:r>
            <a:r>
              <a:rPr lang="de-DE" dirty="0" err="1"/>
              <a:t>Cu-Pb-Zn</a:t>
            </a:r>
            <a:r>
              <a:rPr lang="de-DE" dirty="0"/>
              <a:t>- und vertikale </a:t>
            </a:r>
            <a:r>
              <a:rPr lang="de-DE" dirty="0" err="1"/>
              <a:t>Cu</a:t>
            </a:r>
            <a:r>
              <a:rPr lang="de-DE" dirty="0"/>
              <a:t>-</a:t>
            </a:r>
            <a:r>
              <a:rPr lang="de-DE" dirty="0" err="1"/>
              <a:t>Zn</a:t>
            </a:r>
            <a:r>
              <a:rPr lang="de-DE" dirty="0"/>
              <a:t>-</a:t>
            </a:r>
            <a:r>
              <a:rPr lang="de-DE" dirty="0" err="1"/>
              <a:t>Pb</a:t>
            </a:r>
            <a:r>
              <a:rPr lang="de-DE" dirty="0"/>
              <a:t>-Zonierung</a:t>
            </a:r>
          </a:p>
          <a:p>
            <a:r>
              <a:rPr lang="de-DE" dirty="0"/>
              <a:t>Hauptmineralisation</a:t>
            </a:r>
            <a:r>
              <a:rPr lang="de-DE"/>
              <a:t>: Sphalerit, Galenit, Baryt, </a:t>
            </a:r>
            <a:r>
              <a:rPr lang="de-DE" dirty="0"/>
              <a:t>Kupfer und Silber. Feinkörnige und geschichtete Erze. Erze werden aus heißen (100-300°C) Fluiden gefällt durch Reduktion der Metalle mit Schwefel.</a:t>
            </a:r>
          </a:p>
          <a:p>
            <a:endParaRPr lang="de-DE" dirty="0"/>
          </a:p>
          <a:p>
            <a:r>
              <a:rPr lang="de-DE" b="1" dirty="0"/>
              <a:t>MVT</a:t>
            </a:r>
            <a:r>
              <a:rPr lang="de-DE" dirty="0"/>
              <a:t>: </a:t>
            </a:r>
            <a:r>
              <a:rPr lang="de-DE" sz="1500" dirty="0"/>
              <a:t>Epigenetische Bildung</a:t>
            </a:r>
          </a:p>
          <a:p>
            <a:r>
              <a:rPr lang="de-DE" sz="1500" dirty="0"/>
              <a:t>Schichtgebundene </a:t>
            </a:r>
            <a:r>
              <a:rPr lang="de-DE" sz="1500" dirty="0" err="1"/>
              <a:t>Pb-Zn</a:t>
            </a:r>
            <a:r>
              <a:rPr lang="de-DE" sz="1500" dirty="0"/>
              <a:t>-(</a:t>
            </a:r>
            <a:r>
              <a:rPr lang="de-DE" sz="1500" dirty="0" err="1"/>
              <a:t>Ba</a:t>
            </a:r>
            <a:r>
              <a:rPr lang="de-DE" sz="1500" dirty="0"/>
              <a:t>-F)-Lagerstätten in Karbonaten</a:t>
            </a:r>
          </a:p>
          <a:p>
            <a:r>
              <a:rPr lang="de-DE" sz="1500" dirty="0" err="1"/>
              <a:t>Vererzung</a:t>
            </a:r>
            <a:r>
              <a:rPr lang="de-DE" sz="1500" dirty="0"/>
              <a:t> sowohl in Schichten als auch in Gängen/Adern </a:t>
            </a:r>
          </a:p>
          <a:p>
            <a:r>
              <a:rPr lang="de-DE" sz="1500" dirty="0"/>
              <a:t>z.B. </a:t>
            </a:r>
            <a:r>
              <a:rPr lang="de-DE" sz="1500" dirty="0" err="1"/>
              <a:t>Virburnum</a:t>
            </a:r>
            <a:r>
              <a:rPr lang="de-DE" sz="1500" dirty="0"/>
              <a:t> Trend (USA</a:t>
            </a:r>
            <a:r>
              <a:rPr lang="de-DE" sz="1500"/>
              <a:t>)</a:t>
            </a:r>
            <a:r>
              <a:rPr lang="de-DE"/>
              <a:t> Sulfidlagerstätten, </a:t>
            </a:r>
            <a:r>
              <a:rPr lang="de-DE" dirty="0"/>
              <a:t>die große Erzdistrikte in Plattformkarbonaten bilden. </a:t>
            </a:r>
            <a:r>
              <a:rPr lang="de-DE" dirty="0" err="1"/>
              <a:t>Stratiforme</a:t>
            </a:r>
            <a:r>
              <a:rPr lang="de-DE" dirty="0"/>
              <a:t> </a:t>
            </a:r>
            <a:r>
              <a:rPr lang="de-DE" dirty="0" err="1"/>
              <a:t>Vererzung</a:t>
            </a:r>
            <a:r>
              <a:rPr lang="de-DE" dirty="0"/>
              <a:t> </a:t>
            </a:r>
            <a:r>
              <a:rPr lang="de-DE"/>
              <a:t>in Schichten, Adern, Brekzien, </a:t>
            </a:r>
            <a:r>
              <a:rPr lang="de-DE" dirty="0"/>
              <a:t>etc. Meist grobkörniges Erz.</a:t>
            </a:r>
          </a:p>
          <a:p>
            <a:r>
              <a:rPr lang="de-DE" dirty="0"/>
              <a:t>Einfache Mineralogie (</a:t>
            </a:r>
            <a:r>
              <a:rPr lang="de-DE" dirty="0" err="1"/>
              <a:t>Sphalerit</a:t>
            </a:r>
            <a:r>
              <a:rPr lang="de-DE" dirty="0"/>
              <a:t> mit </a:t>
            </a:r>
            <a:r>
              <a:rPr lang="de-DE"/>
              <a:t>wenig Fe, </a:t>
            </a:r>
            <a:r>
              <a:rPr lang="de-DE" dirty="0"/>
              <a:t>Galenit mit </a:t>
            </a:r>
            <a:r>
              <a:rPr lang="de-DE"/>
              <a:t>wenig Ag, Fluorit, Baryt, Cc, </a:t>
            </a:r>
            <a:r>
              <a:rPr lang="de-DE" dirty="0" err="1"/>
              <a:t>Dol</a:t>
            </a:r>
            <a:r>
              <a:rPr lang="de-DE" dirty="0"/>
              <a:t>). </a:t>
            </a:r>
            <a:r>
              <a:rPr lang="de-DE" dirty="0" err="1"/>
              <a:t>Vererzung</a:t>
            </a:r>
            <a:r>
              <a:rPr lang="de-DE" dirty="0"/>
              <a:t> sind v.a. epigenetische Hohlraumfüllungen. Erze werden durch Reduktion mit Schwefel aus moderat warmen (80-220°C) Fluiden gefällt.</a:t>
            </a:r>
          </a:p>
        </p:txBody>
      </p:sp>
    </p:spTree>
    <p:extLst>
      <p:ext uri="{BB962C8B-B14F-4D97-AF65-F5344CB8AC3E}">
        <p14:creationId xmlns:p14="http://schemas.microsoft.com/office/powerpoint/2010/main" val="98041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CE547-B9AF-47CE-97C4-D2F4BD704A1D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98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175848-BF73-463F-9620-8FBC342DE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FFBB24-4CA9-4998-B097-91FA6D89A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F2822C-5C0B-4305-A36F-F65E82FF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725645-3172-4AC3-BA79-D086880D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45956B-4664-4536-87E3-32AE0DDD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913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545E3-7893-44D7-AA9E-07FA2819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50DC8E-D0CD-46F5-8BEA-D995B8A60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B36112-C839-4DA7-A3BC-B06AA3DC0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41CEAC-3965-4D43-BAD9-804EFC8B7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471A97-F47C-41D0-9863-299331AA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389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7989AD7-6CE2-4A57-8060-4C7C81544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853A43-6C40-4A58-80B8-8294B0647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D31356-FE4E-492B-B22A-3D7D34AB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C48D7A-B4A2-43FD-A037-E65AF24C2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EE4C0C-DE99-4E21-AEEF-213DB10D3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309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1648C-8EE3-4105-99E8-B38D04AD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DE9C79-D7A7-4250-8107-7E09B2E89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851B0D-E322-44A3-BF53-9D64889E4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AE800C-69EE-4EE6-982A-AA0A65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A770BC-C021-4ED9-9491-3CC61A58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57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3B67E-D568-48FA-967F-0FC90FD61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1D5A74-C242-4EF5-8B99-1928A7FEC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9A99DF-7CA3-4CFA-8E9C-24CFABBF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20BCAE-5817-4CA4-AC70-2702A645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64B1F4-9C96-4EA4-896F-F3330F47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4829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51BA8-5DE2-4D49-AD0A-E9F55E35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1BBE2D-2D46-4B9B-A264-7645DBF0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EC1F45F-03AD-4ECB-BD41-6F29A97A5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DC903D-B617-41AA-A53F-0AAB961E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78DD33-C64E-4D63-9055-0C627F0B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C8DBE19-31D3-4092-B42B-65F6E4FFA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3057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25BB6-BF3A-47A4-BD13-FF326E2E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4448F9-E732-4E35-9C3C-1AE23481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A8A03D-4354-4E63-8981-5D372687C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AE026D-A6FA-4C63-9663-31517B9B3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6EE36D3-B280-461D-A76A-D9BE267490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012A92F-D2AD-43B2-8EBB-E0BE5B1C2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4C49887-BA2E-4112-9993-1B32DC9E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25B3C53-F958-4F26-AFB4-7A70F4CC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906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05B51-3729-47B1-97AE-CF58294D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7C9CC1-443E-4C46-BA0A-C6A970285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2DF00D-521D-4882-B758-A7B1FCC45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213529-CB08-4781-9AF0-AC5F396EE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3233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DC1E6BF-BE47-4E43-81A6-929EEB4BE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DFFBAD-C614-436A-A1A3-BB31798C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D28898-4C65-46FC-9B47-6CFDA658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349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41F46-88A8-4427-B572-C43A12779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A167A4-E810-436F-AAC0-F6C0A7C0F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428806-9E04-424F-82B1-2FFD25FBD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2ED6A9-16BF-418A-8D69-12CD7FB3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2CD782-59D0-4B8E-B6B8-3E7B571ED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2B0BC7-2A79-4D2A-A12F-DFF0D633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5539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BB39CE-7598-41C7-AD09-5751005BD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FA076D3-EE42-4604-BF23-0AA8F6B3D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FEA73B-D9B0-4ABD-B6FE-4179A275E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93EC6F-6C23-4CD7-9175-74088180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793469-83CA-4CC8-A985-FEC6DB0CB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4DCF36-D31A-4DEE-91E6-E15E6918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56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CB2F73-4D3C-429B-A89D-C964B919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A81E9D-1316-4439-B9B1-F0FF6F39D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2C4FA6-16EF-42B8-ADB6-15AF77CCE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92B81-33DE-4E10-B5ED-4821678B4753}" type="datetimeFigureOut">
              <a:rPr lang="de-AT" smtClean="0"/>
              <a:t>28.09.2023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D13A15-31E8-45AC-9DAA-FF0394B54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CDD6C2-3335-445D-BA87-A2DDE976C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77269-4BAF-4863-B6FC-B2FB5729E6E5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33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metdev.com/projects/bleiberg-project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emf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5515B-B886-4BE6-8288-1A934F7C0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751" y="281416"/>
            <a:ext cx="9144000" cy="2387600"/>
          </a:xfrm>
        </p:spPr>
        <p:txBody>
          <a:bodyPr>
            <a:normAutofit/>
          </a:bodyPr>
          <a:lstStyle/>
          <a:p>
            <a:r>
              <a:rPr lang="de-AT" sz="4400" dirty="0"/>
              <a:t>Carbonate-</a:t>
            </a:r>
            <a:r>
              <a:rPr lang="de-AT" sz="4400" dirty="0" err="1"/>
              <a:t>hosted</a:t>
            </a:r>
            <a:r>
              <a:rPr lang="de-AT" sz="4400" dirty="0"/>
              <a:t> </a:t>
            </a:r>
            <a:r>
              <a:rPr lang="de-AT" sz="4400" dirty="0" err="1"/>
              <a:t>Pb-Zn</a:t>
            </a:r>
            <a:r>
              <a:rPr lang="de-AT" sz="4400" dirty="0"/>
              <a:t>-(Ba-F) </a:t>
            </a:r>
            <a:r>
              <a:rPr lang="de-AT" sz="4400" dirty="0" err="1"/>
              <a:t>deposits</a:t>
            </a:r>
            <a:r>
              <a:rPr lang="de-AT" sz="4400" dirty="0"/>
              <a:t> </a:t>
            </a:r>
            <a:r>
              <a:rPr lang="de-AT" sz="4400" dirty="0" err="1"/>
              <a:t>of</a:t>
            </a:r>
            <a:r>
              <a:rPr lang="de-AT" sz="4400" dirty="0"/>
              <a:t> </a:t>
            </a:r>
            <a:r>
              <a:rPr lang="de-AT" sz="4400" dirty="0" err="1"/>
              <a:t>the</a:t>
            </a:r>
            <a:r>
              <a:rPr lang="de-AT" sz="4400" dirty="0"/>
              <a:t> Alpine-type in </a:t>
            </a:r>
            <a:r>
              <a:rPr lang="de-AT" sz="4400" dirty="0" err="1"/>
              <a:t>the</a:t>
            </a:r>
            <a:r>
              <a:rPr lang="de-AT" sz="4400" dirty="0"/>
              <a:t> Eastern and Southern Alps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2A03ABD-15C8-44F4-A42C-EB291D341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0751" y="2996557"/>
            <a:ext cx="9144000" cy="1050281"/>
          </a:xfrm>
        </p:spPr>
        <p:txBody>
          <a:bodyPr/>
          <a:lstStyle/>
          <a:p>
            <a:r>
              <a:rPr lang="de-AT" dirty="0"/>
              <a:t>Frank Melcher</a:t>
            </a:r>
          </a:p>
          <a:p>
            <a:r>
              <a:rPr lang="de-AT" dirty="0"/>
              <a:t>Montanuniversität Leoben, Austria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10FB168-B690-44F3-B68A-473E392C8FA5}"/>
              </a:ext>
            </a:extLst>
          </p:cNvPr>
          <p:cNvSpPr/>
          <p:nvPr/>
        </p:nvSpPr>
        <p:spPr>
          <a:xfrm>
            <a:off x="287059" y="6207252"/>
            <a:ext cx="3404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IAEG 50th </a:t>
            </a:r>
            <a:r>
              <a:rPr lang="de-AT" dirty="0" err="1"/>
              <a:t>Anniversary</a:t>
            </a:r>
            <a:r>
              <a:rPr lang="de-AT" dirty="0"/>
              <a:t> Conference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553F6C0-63E3-4EA4-8FF8-BFCA92ECF889}"/>
              </a:ext>
            </a:extLst>
          </p:cNvPr>
          <p:cNvSpPr txBox="1"/>
          <p:nvPr/>
        </p:nvSpPr>
        <p:spPr>
          <a:xfrm>
            <a:off x="10472352" y="6299766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Sept 9,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E1643B-8C82-433A-B94F-BA430CCA7A7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96" y="281416"/>
            <a:ext cx="964565" cy="132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EDB0791-08F5-40F3-A614-B62AEAF132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751" y="345974"/>
            <a:ext cx="1100455" cy="132334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AB6F4D0-A22E-44DE-B0D2-DD767D3656AD}"/>
              </a:ext>
            </a:extLst>
          </p:cNvPr>
          <p:cNvSpPr/>
          <p:nvPr/>
        </p:nvSpPr>
        <p:spPr>
          <a:xfrm>
            <a:off x="1746069" y="4291574"/>
            <a:ext cx="9881639" cy="1469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 Leoben: </a:t>
            </a:r>
            <a:r>
              <a:rPr lang="de-AT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Viktor </a:t>
            </a:r>
            <a:r>
              <a:rPr lang="de-AT" u="sng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Bertrandsson</a:t>
            </a:r>
            <a:r>
              <a:rPr lang="de-AT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u="sng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Erlandsson</a:t>
            </a: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AT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Veronika Gartner, Elisabeth </a:t>
            </a:r>
            <a:r>
              <a:rPr lang="de-AT" u="sng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Henjes</a:t>
            </a:r>
            <a:r>
              <a:rPr lang="de-AT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-Kunst</a:t>
            </a: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Johann Raith,      	      Gerd </a:t>
            </a:r>
            <a:r>
              <a:rPr lang="de-A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Rantitsch</a:t>
            </a: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AT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de-AT" u="sng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Onuk</a:t>
            </a:r>
            <a:r>
              <a:rPr lang="de-AT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BGR Hannover: Friedhelm </a:t>
            </a:r>
            <a:r>
              <a:rPr lang="de-A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Henjes</a:t>
            </a: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-Kunst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</a:t>
            </a:r>
            <a:r>
              <a:rPr lang="de-A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Ljubljana: </a:t>
            </a:r>
            <a:r>
              <a:rPr lang="de-AT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Barbara </a:t>
            </a:r>
            <a:r>
              <a:rPr lang="de-AT" u="sng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Poto</a:t>
            </a:r>
            <a:r>
              <a:rPr lang="de-AT" u="sng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č</a:t>
            </a:r>
            <a:r>
              <a:rPr lang="de-AT" u="sng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nik</a:t>
            </a:r>
            <a:r>
              <a:rPr lang="de-AT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u="sng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Krajnc</a:t>
            </a: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A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</a:t>
            </a:r>
            <a:r>
              <a:rPr lang="de-AT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š</a:t>
            </a: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Š</a:t>
            </a:r>
            <a:r>
              <a:rPr lang="de-A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oster</a:t>
            </a:r>
            <a:r>
              <a:rPr lang="de-A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755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863FBCB-01B6-4771-AED8-0499F8248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452" y="126910"/>
            <a:ext cx="6717379" cy="6604180"/>
          </a:xfrm>
        </p:spPr>
      </p:pic>
    </p:spTree>
    <p:extLst>
      <p:ext uri="{BB962C8B-B14F-4D97-AF65-F5344CB8AC3E}">
        <p14:creationId xmlns:p14="http://schemas.microsoft.com/office/powerpoint/2010/main" val="3720523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824" y="3482873"/>
            <a:ext cx="4497036" cy="337194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1025"/>
            <a:ext cx="3452747" cy="460366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5330" y="4984178"/>
            <a:ext cx="233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Pirkach, </a:t>
            </a:r>
            <a:r>
              <a:rPr lang="fr-FR" dirty="0" err="1">
                <a:solidFill>
                  <a:srgbClr val="FFFF00"/>
                </a:solidFill>
              </a:rPr>
              <a:t>Mühlenstollen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99052" y="3571245"/>
            <a:ext cx="198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Jauken South </a:t>
            </a:r>
            <a:r>
              <a:rPr lang="fr-FR" dirty="0" err="1">
                <a:solidFill>
                  <a:srgbClr val="FF0000"/>
                </a:solidFill>
              </a:rPr>
              <a:t>slope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8F44F5-910D-4D51-924C-294521FAF0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824" y="3185"/>
            <a:ext cx="4497036" cy="335889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B56A75A-5A8C-4200-9520-8536D9CA1379}"/>
              </a:ext>
            </a:extLst>
          </p:cNvPr>
          <p:cNvSpPr txBox="1"/>
          <p:nvPr/>
        </p:nvSpPr>
        <p:spPr>
          <a:xfrm>
            <a:off x="6928824" y="146510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Hochobir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0CCF201-2F79-46FB-8A54-56CB79141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411" y="901024"/>
            <a:ext cx="3452748" cy="460366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31EB2D7-2C49-49B3-9DC3-4B4958C083AC}"/>
              </a:ext>
            </a:extLst>
          </p:cNvPr>
          <p:cNvSpPr txBox="1"/>
          <p:nvPr/>
        </p:nvSpPr>
        <p:spPr>
          <a:xfrm>
            <a:off x="3708077" y="5003121"/>
            <a:ext cx="142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00"/>
                </a:solidFill>
              </a:rPr>
              <a:t>Jauken</a:t>
            </a:r>
            <a:r>
              <a:rPr lang="fr-FR" dirty="0">
                <a:solidFill>
                  <a:srgbClr val="FFFF00"/>
                </a:solidFill>
              </a:rPr>
              <a:t> North</a:t>
            </a:r>
          </a:p>
        </p:txBody>
      </p:sp>
    </p:spTree>
    <p:extLst>
      <p:ext uri="{BB962C8B-B14F-4D97-AF65-F5344CB8AC3E}">
        <p14:creationId xmlns:p14="http://schemas.microsoft.com/office/powerpoint/2010/main" val="3223437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115A9-FD92-4E7B-BC7E-976439C16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D5ED7F2-F25F-4545-9F72-1C8239A14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318" y="-1"/>
            <a:ext cx="10107114" cy="686210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EA5BD0-1A08-4C76-9118-92C82D7DE439}"/>
              </a:ext>
            </a:extLst>
          </p:cNvPr>
          <p:cNvSpPr txBox="1"/>
          <p:nvPr/>
        </p:nvSpPr>
        <p:spPr>
          <a:xfrm>
            <a:off x="6420920" y="3669957"/>
            <a:ext cx="198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Dobratsch (2160m)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ABA1C6-6B05-4724-A67F-B61CB4FE527A}"/>
              </a:ext>
            </a:extLst>
          </p:cNvPr>
          <p:cNvSpPr txBox="1"/>
          <p:nvPr/>
        </p:nvSpPr>
        <p:spPr>
          <a:xfrm>
            <a:off x="2154194" y="4780694"/>
            <a:ext cx="191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Gail </a:t>
            </a:r>
            <a:r>
              <a:rPr lang="de-AT" dirty="0" err="1">
                <a:solidFill>
                  <a:srgbClr val="FFFF00"/>
                </a:solidFill>
              </a:rPr>
              <a:t>valley</a:t>
            </a:r>
            <a:r>
              <a:rPr lang="de-AT" dirty="0">
                <a:solidFill>
                  <a:srgbClr val="FFFF00"/>
                </a:solidFill>
              </a:rPr>
              <a:t> (550m)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11999A4-EE5B-4CC8-B916-13E164C0ADBE}"/>
              </a:ext>
            </a:extLst>
          </p:cNvPr>
          <p:cNvSpPr txBox="1"/>
          <p:nvPr/>
        </p:nvSpPr>
        <p:spPr>
          <a:xfrm>
            <a:off x="7125729" y="1043700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Drau </a:t>
            </a:r>
            <a:r>
              <a:rPr lang="de-AT" dirty="0" err="1">
                <a:solidFill>
                  <a:srgbClr val="FFFF00"/>
                </a:solidFill>
              </a:rPr>
              <a:t>valley</a:t>
            </a:r>
            <a:r>
              <a:rPr lang="de-AT" dirty="0">
                <a:solidFill>
                  <a:srgbClr val="FFFF00"/>
                </a:solidFill>
              </a:rPr>
              <a:t> (500m)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57F73B-34A7-43D4-A531-EF7F29F0F0CC}"/>
              </a:ext>
            </a:extLst>
          </p:cNvPr>
          <p:cNvSpPr txBox="1"/>
          <p:nvPr/>
        </p:nvSpPr>
        <p:spPr>
          <a:xfrm>
            <a:off x="9557951" y="122836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FFFF00"/>
                </a:solidFill>
              </a:rPr>
              <a:t>Gummern</a:t>
            </a:r>
            <a:endParaRPr lang="de-AT" dirty="0">
              <a:solidFill>
                <a:srgbClr val="FFFF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D8CDDA-BCA6-42E8-BC39-B2524A336B39}"/>
              </a:ext>
            </a:extLst>
          </p:cNvPr>
          <p:cNvSpPr txBox="1"/>
          <p:nvPr/>
        </p:nvSpPr>
        <p:spPr>
          <a:xfrm>
            <a:off x="10501403" y="305966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Villach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9DF53D-D68E-46D1-8247-9C5982B0C070}"/>
              </a:ext>
            </a:extLst>
          </p:cNvPr>
          <p:cNvSpPr txBox="1"/>
          <p:nvPr/>
        </p:nvSpPr>
        <p:spPr>
          <a:xfrm>
            <a:off x="6322270" y="6000703"/>
            <a:ext cx="390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Arnoldstein (</a:t>
            </a:r>
            <a:r>
              <a:rPr lang="de-AT" dirty="0" err="1">
                <a:solidFill>
                  <a:srgbClr val="FFFF00"/>
                </a:solidFill>
              </a:rPr>
              <a:t>former</a:t>
            </a:r>
            <a:r>
              <a:rPr lang="de-AT" dirty="0">
                <a:solidFill>
                  <a:srgbClr val="FFFF00"/>
                </a:solidFill>
              </a:rPr>
              <a:t> </a:t>
            </a:r>
            <a:r>
              <a:rPr lang="de-AT" dirty="0" err="1">
                <a:solidFill>
                  <a:srgbClr val="FFFF00"/>
                </a:solidFill>
              </a:rPr>
              <a:t>metallurgical</a:t>
            </a:r>
            <a:r>
              <a:rPr lang="de-AT" dirty="0">
                <a:solidFill>
                  <a:srgbClr val="FFFF00"/>
                </a:solidFill>
              </a:rPr>
              <a:t> plant)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5355B08-AD31-49A3-87D9-43D5E165B30E}"/>
              </a:ext>
            </a:extLst>
          </p:cNvPr>
          <p:cNvSpPr txBox="1"/>
          <p:nvPr/>
        </p:nvSpPr>
        <p:spPr>
          <a:xfrm>
            <a:off x="5041082" y="1871148"/>
            <a:ext cx="291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Erzbergrücken (1500-1700m)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D15C34D-BAA3-4F0E-994C-6EC7A82992C6}"/>
              </a:ext>
            </a:extLst>
          </p:cNvPr>
          <p:cNvSpPr txBox="1"/>
          <p:nvPr/>
        </p:nvSpPr>
        <p:spPr>
          <a:xfrm>
            <a:off x="5452935" y="3003377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Bleiberg </a:t>
            </a:r>
            <a:r>
              <a:rPr lang="de-AT" dirty="0" err="1">
                <a:solidFill>
                  <a:srgbClr val="FFFF00"/>
                </a:solidFill>
              </a:rPr>
              <a:t>valley</a:t>
            </a:r>
            <a:r>
              <a:rPr lang="de-AT" dirty="0">
                <a:solidFill>
                  <a:srgbClr val="FFFF00"/>
                </a:solidFill>
              </a:rPr>
              <a:t> (900m)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B67A7062-8894-4D4F-9345-6A8A97722688}"/>
              </a:ext>
            </a:extLst>
          </p:cNvPr>
          <p:cNvSpPr/>
          <p:nvPr/>
        </p:nvSpPr>
        <p:spPr>
          <a:xfrm>
            <a:off x="3527143" y="2660057"/>
            <a:ext cx="1513941" cy="47092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59E1B52D-CC78-418B-B6A0-8D0590C20ED8}"/>
              </a:ext>
            </a:extLst>
          </p:cNvPr>
          <p:cNvSpPr/>
          <p:nvPr/>
        </p:nvSpPr>
        <p:spPr>
          <a:xfrm>
            <a:off x="7125729" y="2526188"/>
            <a:ext cx="1513941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1CD81D-EFED-4AD8-907F-D6EC8E1E1EAB}"/>
              </a:ext>
            </a:extLst>
          </p:cNvPr>
          <p:cNvSpPr txBox="1"/>
          <p:nvPr/>
        </p:nvSpPr>
        <p:spPr>
          <a:xfrm>
            <a:off x="7414717" y="2526188"/>
            <a:ext cx="860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>
                <a:solidFill>
                  <a:srgbClr val="FFFF00"/>
                </a:solidFill>
              </a:rPr>
              <a:t>Medieval</a:t>
            </a:r>
            <a:endParaRPr lang="de-AT" sz="1400" dirty="0">
              <a:solidFill>
                <a:srgbClr val="FFFF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D69BB09-5382-40E6-8D9E-3A43A56103AD}"/>
              </a:ext>
            </a:extLst>
          </p:cNvPr>
          <p:cNvSpPr txBox="1"/>
          <p:nvPr/>
        </p:nvSpPr>
        <p:spPr>
          <a:xfrm>
            <a:off x="3585524" y="2736815"/>
            <a:ext cx="1397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>
                <a:solidFill>
                  <a:srgbClr val="FFFF00"/>
                </a:solidFill>
              </a:rPr>
              <a:t>Hoffnungsgebiet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15527592-87B5-4B5F-B854-64F7171C3119}"/>
              </a:ext>
            </a:extLst>
          </p:cNvPr>
          <p:cNvSpPr/>
          <p:nvPr/>
        </p:nvSpPr>
        <p:spPr>
          <a:xfrm>
            <a:off x="5247648" y="2580117"/>
            <a:ext cx="1513941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F3A923D-32F0-4150-89A1-1905841EFC44}"/>
              </a:ext>
            </a:extLst>
          </p:cNvPr>
          <p:cNvSpPr txBox="1"/>
          <p:nvPr/>
        </p:nvSpPr>
        <p:spPr>
          <a:xfrm>
            <a:off x="5544253" y="2610894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>
                <a:solidFill>
                  <a:srgbClr val="FFFF00"/>
                </a:solidFill>
              </a:rPr>
              <a:t>19-20th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C40CD93-6951-4C71-958F-B39D1ACC8C55}"/>
              </a:ext>
            </a:extLst>
          </p:cNvPr>
          <p:cNvSpPr/>
          <p:nvPr/>
        </p:nvSpPr>
        <p:spPr>
          <a:xfrm>
            <a:off x="1817053" y="6440826"/>
            <a:ext cx="1825557" cy="1040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4F8BDD6-C2E5-4446-B5E3-082DEB26E48A}"/>
              </a:ext>
            </a:extLst>
          </p:cNvPr>
          <p:cNvSpPr txBox="1"/>
          <p:nvPr/>
        </p:nvSpPr>
        <p:spPr>
          <a:xfrm>
            <a:off x="2331663" y="6000703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5 km</a:t>
            </a:r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6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80123"/>
            <a:ext cx="5780053" cy="4335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82" y="561812"/>
            <a:ext cx="5780053" cy="4335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938" y="6054741"/>
            <a:ext cx="5004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002060"/>
                </a:solidFill>
              </a:rPr>
              <a:t>Dumps </a:t>
            </a:r>
            <a:r>
              <a:rPr lang="de-AT" dirty="0" err="1">
                <a:solidFill>
                  <a:srgbClr val="002060"/>
                </a:solidFill>
              </a:rPr>
              <a:t>from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Medieval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mining</a:t>
            </a:r>
            <a:endParaRPr lang="de-AT" dirty="0">
              <a:solidFill>
                <a:srgbClr val="002060"/>
              </a:solidFill>
            </a:endParaRPr>
          </a:p>
          <a:p>
            <a:r>
              <a:rPr lang="de-AT" dirty="0" err="1">
                <a:solidFill>
                  <a:srgbClr val="002060"/>
                </a:solidFill>
              </a:rPr>
              <a:t>Zn</a:t>
            </a:r>
            <a:r>
              <a:rPr lang="de-AT" dirty="0">
                <a:solidFill>
                  <a:srgbClr val="002060"/>
                </a:solidFill>
              </a:rPr>
              <a:t>-</a:t>
            </a:r>
            <a:r>
              <a:rPr lang="de-AT" dirty="0" err="1">
                <a:solidFill>
                  <a:srgbClr val="002060"/>
                </a:solidFill>
              </a:rPr>
              <a:t>Pb</a:t>
            </a:r>
            <a:r>
              <a:rPr lang="de-AT" dirty="0">
                <a:solidFill>
                  <a:srgbClr val="002060"/>
                </a:solidFill>
              </a:rPr>
              <a:t>-Mo, Ge?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0387" y="1820859"/>
            <a:ext cx="173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Flotation </a:t>
            </a:r>
            <a:r>
              <a:rPr lang="de-AT" dirty="0" err="1">
                <a:solidFill>
                  <a:srgbClr val="FFFF00"/>
                </a:solidFill>
              </a:rPr>
              <a:t>tailings</a:t>
            </a:r>
            <a:endParaRPr lang="de-AT" dirty="0">
              <a:solidFill>
                <a:srgbClr val="FFFF00"/>
              </a:solidFill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3559ABF-605B-4787-BD01-59EDAFF6263D}"/>
              </a:ext>
            </a:extLst>
          </p:cNvPr>
          <p:cNvSpPr txBox="1"/>
          <p:nvPr/>
        </p:nvSpPr>
        <p:spPr>
          <a:xfrm>
            <a:off x="743843" y="5343108"/>
            <a:ext cx="4116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rgbClr val="002060"/>
                </a:solidFill>
              </a:rPr>
              <a:t>Bleiberg-Kreuth, Carinthia</a:t>
            </a:r>
          </a:p>
          <a:p>
            <a:r>
              <a:rPr lang="de-AT" dirty="0" err="1">
                <a:solidFill>
                  <a:srgbClr val="002060"/>
                </a:solidFill>
              </a:rPr>
              <a:t>Pb-Zn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mining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until</a:t>
            </a:r>
            <a:r>
              <a:rPr lang="de-AT" dirty="0">
                <a:solidFill>
                  <a:srgbClr val="002060"/>
                </a:solidFill>
              </a:rPr>
              <a:t> 1993 (BBU)</a:t>
            </a:r>
          </a:p>
          <a:p>
            <a:endParaRPr lang="de-DE" dirty="0">
              <a:solidFill>
                <a:srgbClr val="002060"/>
              </a:solidFill>
            </a:endParaRPr>
          </a:p>
          <a:p>
            <a:r>
              <a:rPr lang="de-AT" dirty="0">
                <a:solidFill>
                  <a:srgbClr val="002060"/>
                </a:solidFill>
              </a:rPr>
              <a:t>By-</a:t>
            </a:r>
            <a:r>
              <a:rPr lang="de-AT" dirty="0" err="1">
                <a:solidFill>
                  <a:srgbClr val="002060"/>
                </a:solidFill>
              </a:rPr>
              <a:t>products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cadmium</a:t>
            </a:r>
            <a:r>
              <a:rPr lang="de-AT" dirty="0">
                <a:solidFill>
                  <a:srgbClr val="002060"/>
                </a:solidFill>
              </a:rPr>
              <a:t>, </a:t>
            </a:r>
            <a:r>
              <a:rPr lang="de-AT" dirty="0" err="1">
                <a:solidFill>
                  <a:srgbClr val="002060"/>
                </a:solidFill>
              </a:rPr>
              <a:t>germanium</a:t>
            </a:r>
            <a:endParaRPr lang="de-A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63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1704F-6A92-477D-8FEC-7AC0ACF2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50" y="2909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Medieval</a:t>
            </a:r>
            <a:r>
              <a:rPr lang="de-DE" dirty="0"/>
              <a:t> </a:t>
            </a:r>
            <a:r>
              <a:rPr lang="de-DE" dirty="0" err="1"/>
              <a:t>mine</a:t>
            </a:r>
            <a:r>
              <a:rPr lang="de-DE" dirty="0"/>
              <a:t> </a:t>
            </a:r>
            <a:r>
              <a:rPr lang="de-DE" dirty="0" err="1"/>
              <a:t>dumps</a:t>
            </a:r>
            <a:br>
              <a:rPr lang="de-DE" dirty="0"/>
            </a:br>
            <a:r>
              <a:rPr lang="de-DE" sz="2700" dirty="0"/>
              <a:t>COMMBY </a:t>
            </a:r>
            <a:r>
              <a:rPr lang="de-DE" sz="2700" dirty="0" err="1"/>
              <a:t>project</a:t>
            </a:r>
            <a:br>
              <a:rPr lang="de-DE" sz="2700" dirty="0"/>
            </a:br>
            <a:r>
              <a:rPr lang="de-DE" sz="2700" dirty="0" err="1"/>
              <a:t>MSc</a:t>
            </a:r>
            <a:r>
              <a:rPr lang="de-DE" sz="2700" dirty="0"/>
              <a:t> </a:t>
            </a:r>
            <a:r>
              <a:rPr lang="de-DE" sz="2700" dirty="0" err="1"/>
              <a:t>thesis</a:t>
            </a:r>
            <a:r>
              <a:rPr lang="de-DE" sz="2700" dirty="0"/>
              <a:t> S. Dollinger 2022</a:t>
            </a:r>
            <a:endParaRPr lang="de-AT" sz="27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4D5702F-1EB6-4F43-BFDA-39659F54F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50" y="2344608"/>
            <a:ext cx="5525776" cy="4351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67A8300-D035-4F51-97E4-CBBF17E688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33303"/>
            <a:ext cx="6012221" cy="53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12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2EA0F-DFDD-4B20-99B6-B67F3219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87" y="99455"/>
            <a:ext cx="10515600" cy="1325563"/>
          </a:xfrm>
        </p:spPr>
        <p:txBody>
          <a:bodyPr/>
          <a:lstStyle/>
          <a:p>
            <a:r>
              <a:rPr lang="de-DE" dirty="0" err="1"/>
              <a:t>Mineralogy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waste</a:t>
            </a:r>
            <a:r>
              <a:rPr lang="de-DE" dirty="0"/>
              <a:t> rock </a:t>
            </a:r>
            <a:r>
              <a:rPr lang="de-DE" dirty="0" err="1"/>
              <a:t>dumps</a:t>
            </a:r>
            <a:endParaRPr lang="de-AT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F297455-5A2A-4BC1-9311-646737161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41" y="1544163"/>
            <a:ext cx="8155086" cy="48729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A1812F3-BC32-483B-8051-F34E2A4552AE}"/>
              </a:ext>
            </a:extLst>
          </p:cNvPr>
          <p:cNvSpPr txBox="1"/>
          <p:nvPr/>
        </p:nvSpPr>
        <p:spPr>
          <a:xfrm>
            <a:off x="8898576" y="2455820"/>
            <a:ext cx="245522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Pb</a:t>
            </a:r>
            <a:r>
              <a:rPr lang="de-DE" dirty="0"/>
              <a:t>	</a:t>
            </a:r>
            <a:r>
              <a:rPr lang="de-DE" dirty="0" err="1"/>
              <a:t>cerussite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 err="1"/>
              <a:t>anglesite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 err="1"/>
              <a:t>galenite</a:t>
            </a:r>
            <a:endParaRPr lang="de-DE" dirty="0"/>
          </a:p>
          <a:p>
            <a:r>
              <a:rPr lang="de-DE" dirty="0" err="1"/>
              <a:t>Zn</a:t>
            </a:r>
            <a:r>
              <a:rPr lang="de-DE" dirty="0"/>
              <a:t>	</a:t>
            </a:r>
            <a:r>
              <a:rPr lang="de-DE" dirty="0" err="1"/>
              <a:t>smithsonite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 err="1"/>
              <a:t>hemimorphite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 err="1"/>
              <a:t>fraipontite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 err="1"/>
              <a:t>limonite</a:t>
            </a:r>
            <a:endParaRPr lang="de-DE" dirty="0"/>
          </a:p>
          <a:p>
            <a:r>
              <a:rPr lang="de-DE" dirty="0"/>
              <a:t>	(</a:t>
            </a:r>
            <a:r>
              <a:rPr lang="de-DE" dirty="0" err="1"/>
              <a:t>sphalerite</a:t>
            </a:r>
            <a:r>
              <a:rPr lang="de-DE" dirty="0"/>
              <a:t>)</a:t>
            </a:r>
          </a:p>
          <a:p>
            <a:r>
              <a:rPr lang="de-DE" dirty="0"/>
              <a:t>Mo	</a:t>
            </a:r>
            <a:r>
              <a:rPr lang="de-DE" dirty="0" err="1"/>
              <a:t>wulfenite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 err="1"/>
              <a:t>limonite</a:t>
            </a:r>
            <a:endParaRPr lang="de-DE" dirty="0"/>
          </a:p>
          <a:p>
            <a:r>
              <a:rPr lang="de-DE" dirty="0" err="1"/>
              <a:t>Barite</a:t>
            </a:r>
            <a:endParaRPr lang="de-DE" dirty="0"/>
          </a:p>
          <a:p>
            <a:r>
              <a:rPr lang="de-DE" dirty="0"/>
              <a:t>Fluorite</a:t>
            </a:r>
          </a:p>
          <a:p>
            <a:r>
              <a:rPr lang="de-DE" dirty="0"/>
              <a:t>	</a:t>
            </a:r>
            <a:endParaRPr lang="de-AT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0661FB04-DFA1-43BE-BD71-2A94824F1D22}"/>
              </a:ext>
            </a:extLst>
          </p:cNvPr>
          <p:cNvGraphicFramePr>
            <a:graphicFrameLocks noGrp="1"/>
          </p:cNvGraphicFramePr>
          <p:nvPr/>
        </p:nvGraphicFramePr>
        <p:xfrm>
          <a:off x="8636687" y="293358"/>
          <a:ext cx="317637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8187">
                  <a:extLst>
                    <a:ext uri="{9D8B030D-6E8A-4147-A177-3AD203B41FA5}">
                      <a16:colId xmlns:a16="http://schemas.microsoft.com/office/drawing/2014/main" val="1182597552"/>
                    </a:ext>
                  </a:extLst>
                </a:gridCol>
                <a:gridCol w="1588187">
                  <a:extLst>
                    <a:ext uri="{9D8B030D-6E8A-4147-A177-3AD203B41FA5}">
                      <a16:colId xmlns:a16="http://schemas.microsoft.com/office/drawing/2014/main" val="679570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pXRF</a:t>
                      </a:r>
                      <a:r>
                        <a:rPr lang="de-DE" dirty="0"/>
                        <a:t>  </a:t>
                      </a:r>
                      <a:r>
                        <a:rPr lang="de-DE" dirty="0" err="1"/>
                        <a:t>result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wt</a:t>
                      </a:r>
                      <a:r>
                        <a:rPr lang="de-DE" dirty="0"/>
                        <a:t>%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656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Pb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0.3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190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Zn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0.54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950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Mo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0.09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441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067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8D542-848A-48DB-9E19-C8673249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Zn</a:t>
            </a:r>
            <a:r>
              <a:rPr lang="de-DE" dirty="0"/>
              <a:t>-</a:t>
            </a:r>
            <a:r>
              <a:rPr lang="de-DE" dirty="0" err="1"/>
              <a:t>Pb</a:t>
            </a:r>
            <a:r>
              <a:rPr lang="de-DE" dirty="0"/>
              <a:t>-Mo </a:t>
            </a:r>
            <a:r>
              <a:rPr lang="de-DE" dirty="0" err="1"/>
              <a:t>content</a:t>
            </a:r>
            <a:r>
              <a:rPr lang="de-DE" dirty="0"/>
              <a:t> in </a:t>
            </a:r>
            <a:r>
              <a:rPr lang="de-DE" dirty="0" err="1"/>
              <a:t>waste</a:t>
            </a:r>
            <a:r>
              <a:rPr lang="de-DE" dirty="0"/>
              <a:t> rock </a:t>
            </a:r>
            <a:r>
              <a:rPr lang="de-DE" dirty="0" err="1"/>
              <a:t>dumps</a:t>
            </a:r>
            <a:endParaRPr lang="de-AT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72C21BB-7412-4E16-8687-58999989F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2" y="1635641"/>
            <a:ext cx="6466812" cy="4620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6A0BCC7-6001-4232-97A9-E4A9462511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859" y="1826784"/>
            <a:ext cx="5744141" cy="33955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9797A88-419A-4AAF-9D5A-681674261B19}"/>
              </a:ext>
            </a:extLst>
          </p:cNvPr>
          <p:cNvSpPr txBox="1"/>
          <p:nvPr/>
        </p:nvSpPr>
        <p:spPr>
          <a:xfrm>
            <a:off x="9835978" y="6252519"/>
            <a:ext cx="216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Marousek</a:t>
            </a:r>
            <a:r>
              <a:rPr lang="de-DE" dirty="0"/>
              <a:t> et al. 2023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57325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C1CE-D83B-47BB-AC1B-390E4C2E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373" y="0"/>
            <a:ext cx="10515600" cy="1325563"/>
          </a:xfrm>
        </p:spPr>
        <p:txBody>
          <a:bodyPr/>
          <a:lstStyle/>
          <a:p>
            <a:r>
              <a:rPr lang="de-AT" dirty="0"/>
              <a:t>Multi </a:t>
            </a:r>
            <a:r>
              <a:rPr lang="de-AT" dirty="0" err="1"/>
              <a:t>Metal</a:t>
            </a:r>
            <a:r>
              <a:rPr lang="de-AT" dirty="0"/>
              <a:t> Development (Canada)</a:t>
            </a:r>
          </a:p>
        </p:txBody>
      </p:sp>
      <p:pic>
        <p:nvPicPr>
          <p:cNvPr id="1026" name="Picture 2" descr="Plan View of the Concessions held by International CuMo (yellow)">
            <a:extLst>
              <a:ext uri="{FF2B5EF4-FFF2-40B4-BE49-F238E27FC236}">
                <a16:creationId xmlns:a16="http://schemas.microsoft.com/office/drawing/2014/main" id="{18209890-7B3A-4110-A443-E7B23C9618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84" y="1339735"/>
            <a:ext cx="6502265" cy="467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5DE564F-3C83-4DF3-A886-14FA56000D35}"/>
              </a:ext>
            </a:extLst>
          </p:cNvPr>
          <p:cNvSpPr/>
          <p:nvPr/>
        </p:nvSpPr>
        <p:spPr>
          <a:xfrm>
            <a:off x="6924932" y="1339735"/>
            <a:ext cx="464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3"/>
              </a:rPr>
              <a:t>Bleiberg Project - Multi-Met (multimetdev.com)</a:t>
            </a:r>
            <a:endParaRPr lang="de-AT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B624E69-E55C-4CE7-8AB2-DAEF7B5DF47B}"/>
              </a:ext>
            </a:extLst>
          </p:cNvPr>
          <p:cNvSpPr/>
          <p:nvPr/>
        </p:nvSpPr>
        <p:spPr>
          <a:xfrm>
            <a:off x="6924932" y="1886680"/>
            <a:ext cx="49159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Source Sans Pro" panose="020B0503030403020204" pitchFamily="34" charset="0"/>
              </a:rPr>
              <a:t>Multi Metal Development Limited </a:t>
            </a:r>
            <a:r>
              <a:rPr lang="en-US" sz="1600" dirty="0">
                <a:solidFill>
                  <a:srgbClr val="2D2D2D"/>
                </a:solidFill>
                <a:latin typeface="Source Sans Pro" panose="020B0503030403020204" pitchFamily="34" charset="0"/>
              </a:rPr>
              <a:t>(</a:t>
            </a:r>
            <a:r>
              <a:rPr lang="en-US" sz="1600" dirty="0" err="1">
                <a:solidFill>
                  <a:srgbClr val="2D2D2D"/>
                </a:solidFill>
                <a:latin typeface="Source Sans Pro" panose="020B0503030403020204" pitchFamily="34" charset="0"/>
              </a:rPr>
              <a:t>MultiMet</a:t>
            </a:r>
            <a:r>
              <a:rPr lang="en-US" sz="1600" dirty="0">
                <a:solidFill>
                  <a:srgbClr val="2D2D2D"/>
                </a:solidFill>
                <a:latin typeface="Source Sans Pro" panose="020B0503030403020204" pitchFamily="34" charset="0"/>
              </a:rPr>
              <a:t>) (formerly American </a:t>
            </a:r>
            <a:r>
              <a:rPr lang="en-US" sz="1600" dirty="0" err="1">
                <a:solidFill>
                  <a:srgbClr val="2D2D2D"/>
                </a:solidFill>
                <a:latin typeface="Source Sans Pro" panose="020B0503030403020204" pitchFamily="34" charset="0"/>
              </a:rPr>
              <a:t>CuMo</a:t>
            </a:r>
            <a:r>
              <a:rPr lang="en-US" sz="1600" dirty="0">
                <a:solidFill>
                  <a:srgbClr val="2D2D2D"/>
                </a:solidFill>
                <a:latin typeface="Source Sans Pro" panose="020B0503030403020204" pitchFamily="34" charset="0"/>
              </a:rPr>
              <a:t> Mining Corporation) is a Canadian-based mining company ….</a:t>
            </a:r>
          </a:p>
          <a:p>
            <a:endParaRPr lang="en-US" sz="1600" dirty="0">
              <a:solidFill>
                <a:srgbClr val="2D2D2D"/>
              </a:solidFill>
              <a:latin typeface="Source Sans Pro" panose="020B0503030403020204" pitchFamily="34" charset="0"/>
            </a:endParaRPr>
          </a:p>
          <a:p>
            <a:r>
              <a:rPr lang="en-US" sz="1600" dirty="0" err="1">
                <a:solidFill>
                  <a:srgbClr val="2D2D2D"/>
                </a:solidFill>
                <a:latin typeface="Source Sans Pro" panose="020B0503030403020204" pitchFamily="34" charset="0"/>
              </a:rPr>
              <a:t>MultiMet</a:t>
            </a:r>
            <a:r>
              <a:rPr lang="en-US" sz="1600" dirty="0">
                <a:solidFill>
                  <a:srgbClr val="2D2D2D"/>
                </a:solidFill>
                <a:latin typeface="Source Sans Pro" panose="020B0503030403020204" pitchFamily="34" charset="0"/>
              </a:rPr>
              <a:t> is currently advancing two projects— ….  and its newly-acquired </a:t>
            </a:r>
            <a:r>
              <a:rPr lang="en-US" sz="1600" dirty="0">
                <a:solidFill>
                  <a:srgbClr val="FF0000"/>
                </a:solidFill>
                <a:latin typeface="Source Sans Pro" panose="020B0503030403020204" pitchFamily="34" charset="0"/>
              </a:rPr>
              <a:t>Bleiberg Project </a:t>
            </a:r>
            <a:r>
              <a:rPr lang="en-US" sz="1600" dirty="0">
                <a:solidFill>
                  <a:srgbClr val="2D2D2D"/>
                </a:solidFill>
                <a:latin typeface="Source Sans Pro" panose="020B0503030403020204" pitchFamily="34" charset="0"/>
              </a:rPr>
              <a:t>in Austria. ….</a:t>
            </a:r>
          </a:p>
          <a:p>
            <a:endParaRPr lang="en-US" sz="1600" dirty="0">
              <a:solidFill>
                <a:srgbClr val="2D2D2D"/>
              </a:solidFill>
              <a:latin typeface="Source Sans Pro" panose="020B0503030403020204" pitchFamily="34" charset="0"/>
            </a:endParaRPr>
          </a:p>
          <a:p>
            <a:r>
              <a:rPr lang="en-US" sz="1600" dirty="0">
                <a:solidFill>
                  <a:srgbClr val="2D2D2D"/>
                </a:solidFill>
                <a:latin typeface="Source Sans Pro" panose="020B0503030403020204" pitchFamily="34" charset="0"/>
              </a:rPr>
              <a:t>(101 </a:t>
            </a:r>
            <a:r>
              <a:rPr lang="en-US" sz="1600" dirty="0" err="1">
                <a:solidFill>
                  <a:srgbClr val="2D2D2D"/>
                </a:solidFill>
                <a:latin typeface="Source Sans Pro" panose="020B0503030403020204" pitchFamily="34" charset="0"/>
              </a:rPr>
              <a:t>licences</a:t>
            </a:r>
            <a:r>
              <a:rPr lang="en-US" sz="1600" dirty="0">
                <a:solidFill>
                  <a:srgbClr val="2D2D2D"/>
                </a:solidFill>
                <a:latin typeface="Source Sans Pro" panose="020B0503030403020204" pitchFamily="34" charset="0"/>
              </a:rPr>
              <a:t>)</a:t>
            </a:r>
            <a:endParaRPr lang="de-AT" sz="16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E1614D0-4F01-4478-BF83-8250B1A4BF38}"/>
              </a:ext>
            </a:extLst>
          </p:cNvPr>
          <p:cNvSpPr/>
          <p:nvPr/>
        </p:nvSpPr>
        <p:spPr>
          <a:xfrm>
            <a:off x="6775144" y="5547322"/>
            <a:ext cx="5505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Source Sans Pro" panose="020B0503030403020204" pitchFamily="34" charset="0"/>
              </a:rPr>
              <a:t>October 26, 2022 </a:t>
            </a:r>
            <a:r>
              <a:rPr lang="en-US" sz="1600" dirty="0" err="1">
                <a:solidFill>
                  <a:srgbClr val="000000"/>
                </a:solidFill>
                <a:latin typeface="Source Sans Pro" panose="020B0503030403020204" pitchFamily="34" charset="0"/>
              </a:rPr>
              <a:t>MultiMet</a:t>
            </a:r>
            <a:r>
              <a:rPr lang="en-US" sz="1600" dirty="0">
                <a:solidFill>
                  <a:srgbClr val="000000"/>
                </a:solidFill>
                <a:latin typeface="Source Sans Pro" panose="020B0503030403020204" pitchFamily="34" charset="0"/>
              </a:rPr>
              <a:t> announced the signing of a </a:t>
            </a:r>
            <a:r>
              <a:rPr lang="en-US" sz="1600" dirty="0">
                <a:solidFill>
                  <a:srgbClr val="FF0000"/>
                </a:solidFill>
                <a:latin typeface="Source Sans Pro" panose="020B0503030403020204" pitchFamily="34" charset="0"/>
              </a:rPr>
              <a:t>joint venture agreement</a:t>
            </a:r>
            <a:r>
              <a:rPr lang="en-US" sz="1600" dirty="0">
                <a:solidFill>
                  <a:srgbClr val="000000"/>
                </a:solidFill>
                <a:latin typeface="Source Sans Pro" panose="020B0503030403020204" pitchFamily="34" charset="0"/>
              </a:rPr>
              <a:t> for the development of the Bleiberg Project, with </a:t>
            </a:r>
            <a:r>
              <a:rPr lang="en-US" sz="1600" b="1" dirty="0">
                <a:solidFill>
                  <a:srgbClr val="FF0000"/>
                </a:solidFill>
                <a:latin typeface="Source Sans Pro" panose="020B0503030403020204" pitchFamily="34" charset="0"/>
              </a:rPr>
              <a:t>Battery Age Metals </a:t>
            </a:r>
            <a:r>
              <a:rPr lang="en-US" sz="1600" dirty="0">
                <a:solidFill>
                  <a:srgbClr val="000000"/>
                </a:solidFill>
                <a:latin typeface="Source Sans Pro" panose="020B0503030403020204" pitchFamily="34" charset="0"/>
              </a:rPr>
              <a:t>(formerly Pathfinder Resources Ltd.) an Australian public company.</a:t>
            </a:r>
            <a:endParaRPr lang="de-AT" sz="1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950052-A4C0-4CCE-A8A5-7B00A5A695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8944" y="4980635"/>
            <a:ext cx="1280411" cy="3658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95174F4-F7E6-40E8-B6CE-EB672AC48DA8}"/>
              </a:ext>
            </a:extLst>
          </p:cNvPr>
          <p:cNvSpPr txBox="1"/>
          <p:nvPr/>
        </p:nvSpPr>
        <p:spPr>
          <a:xfrm>
            <a:off x="6775144" y="4930703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Mining </a:t>
            </a:r>
            <a:r>
              <a:rPr lang="de-DE" dirty="0" err="1"/>
              <a:t>licences</a:t>
            </a:r>
            <a:r>
              <a:rPr lang="de-DE" dirty="0"/>
              <a:t>: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99696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6C1CE-D83B-47BB-AC1B-390E4C2E6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Multi </a:t>
            </a:r>
            <a:r>
              <a:rPr lang="de-AT" dirty="0" err="1"/>
              <a:t>Metal</a:t>
            </a:r>
            <a:r>
              <a:rPr lang="de-AT" dirty="0"/>
              <a:t> Development (US)</a:t>
            </a:r>
          </a:p>
        </p:txBody>
      </p:sp>
      <p:pic>
        <p:nvPicPr>
          <p:cNvPr id="1026" name="Picture 2" descr="Plan View of the Concessions held by International CuMo (yellow)">
            <a:extLst>
              <a:ext uri="{FF2B5EF4-FFF2-40B4-BE49-F238E27FC236}">
                <a16:creationId xmlns:a16="http://schemas.microsoft.com/office/drawing/2014/main" id="{18209890-7B3A-4110-A443-E7B23C9618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622" y="2091296"/>
            <a:ext cx="605591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ultimetdev.com/wp-content/uploads/2021/01/icmc-image8.jpg">
            <a:extLst>
              <a:ext uri="{FF2B5EF4-FFF2-40B4-BE49-F238E27FC236}">
                <a16:creationId xmlns:a16="http://schemas.microsoft.com/office/drawing/2014/main" id="{626A184D-517A-467E-A5E1-AE54763A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12192000" cy="664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79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63BC01-C27F-4CBA-BCFC-DD2D0034E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Multi </a:t>
            </a:r>
            <a:r>
              <a:rPr lang="de-AT" dirty="0" err="1"/>
              <a:t>Metal</a:t>
            </a:r>
            <a:r>
              <a:rPr lang="de-AT" dirty="0"/>
              <a:t> Development (Canada)</a:t>
            </a:r>
          </a:p>
        </p:txBody>
      </p:sp>
      <p:pic>
        <p:nvPicPr>
          <p:cNvPr id="4098" name="Picture 2" descr="https://multimetdev.com/wp-content/uploads/2021/01/icmc-image11.jpg">
            <a:extLst>
              <a:ext uri="{FF2B5EF4-FFF2-40B4-BE49-F238E27FC236}">
                <a16:creationId xmlns:a16="http://schemas.microsoft.com/office/drawing/2014/main" id="{87C4C751-A97B-45DE-A27E-1C40A7F7D1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776198"/>
            <a:ext cx="101677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778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70F2F48-86F2-4A8A-9ABB-B445D7192F9C}"/>
              </a:ext>
            </a:extLst>
          </p:cNvPr>
          <p:cNvGrpSpPr/>
          <p:nvPr/>
        </p:nvGrpSpPr>
        <p:grpSpPr>
          <a:xfrm>
            <a:off x="395417" y="180459"/>
            <a:ext cx="11222111" cy="5840184"/>
            <a:chOff x="395417" y="180459"/>
            <a:chExt cx="11222111" cy="5840184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1E6AC847-9EF0-47A5-8A36-26AEDB8587B0}"/>
                </a:ext>
              </a:extLst>
            </p:cNvPr>
            <p:cNvSpPr txBox="1"/>
            <p:nvPr/>
          </p:nvSpPr>
          <p:spPr>
            <a:xfrm>
              <a:off x="395417" y="180459"/>
              <a:ext cx="11222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Interactive Raw Material Information System (</a:t>
              </a:r>
              <a:r>
                <a:rPr lang="de-AT" dirty="0" err="1"/>
                <a:t>Geosphere</a:t>
              </a:r>
              <a:r>
                <a:rPr lang="de-AT" dirty="0"/>
                <a:t> Austria): 455 </a:t>
              </a:r>
              <a:r>
                <a:rPr lang="de-AT" dirty="0" err="1"/>
                <a:t>Pb-Zn</a:t>
              </a:r>
              <a:r>
                <a:rPr lang="de-AT" dirty="0"/>
                <a:t> „</a:t>
              </a:r>
              <a:r>
                <a:rPr lang="de-AT" dirty="0" err="1"/>
                <a:t>deposits</a:t>
              </a:r>
              <a:r>
                <a:rPr lang="de-AT" dirty="0"/>
                <a:t>“ in </a:t>
              </a:r>
              <a:r>
                <a:rPr lang="de-AT" dirty="0" err="1"/>
                <a:t>Triassic</a:t>
              </a:r>
              <a:r>
                <a:rPr lang="de-AT" dirty="0"/>
                <a:t> </a:t>
              </a:r>
              <a:r>
                <a:rPr lang="de-AT" dirty="0" err="1"/>
                <a:t>carbonates</a:t>
              </a:r>
              <a:r>
                <a:rPr lang="de-AT" dirty="0"/>
                <a:t> (Austria)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9963A20-5D2C-469F-84EE-9F63D0440B27}"/>
                </a:ext>
              </a:extLst>
            </p:cNvPr>
            <p:cNvSpPr txBox="1"/>
            <p:nvPr/>
          </p:nvSpPr>
          <p:spPr>
            <a:xfrm>
              <a:off x="9558115" y="2055813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Vienna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8A99019-F335-4436-A825-E2904A4C9A57}"/>
                </a:ext>
              </a:extLst>
            </p:cNvPr>
            <p:cNvSpPr txBox="1"/>
            <p:nvPr/>
          </p:nvSpPr>
          <p:spPr>
            <a:xfrm>
              <a:off x="3056401" y="1632463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err="1"/>
                <a:t>Munic</a:t>
              </a:r>
              <a:endParaRPr lang="de-AT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1EC0021-630B-4205-AE90-0E03BD975BDB}"/>
                </a:ext>
              </a:extLst>
            </p:cNvPr>
            <p:cNvSpPr txBox="1"/>
            <p:nvPr/>
          </p:nvSpPr>
          <p:spPr>
            <a:xfrm>
              <a:off x="976663" y="3059668"/>
              <a:ext cx="16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Lake Constance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F7C2A63C-B23C-4BF8-A661-FB7CBCFC6E49}"/>
                </a:ext>
              </a:extLst>
            </p:cNvPr>
            <p:cNvSpPr txBox="1"/>
            <p:nvPr/>
          </p:nvSpPr>
          <p:spPr>
            <a:xfrm>
              <a:off x="8336855" y="4137742"/>
              <a:ext cx="607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Graz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671D6AF-AFA4-4706-BD4B-49145AE768AF}"/>
                </a:ext>
              </a:extLst>
            </p:cNvPr>
            <p:cNvSpPr txBox="1"/>
            <p:nvPr/>
          </p:nvSpPr>
          <p:spPr>
            <a:xfrm>
              <a:off x="7785275" y="3768410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Leoben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17AE65C5-B6AC-4DFD-A521-9F0D26EEAC8C}"/>
                </a:ext>
              </a:extLst>
            </p:cNvPr>
            <p:cNvSpPr/>
            <p:nvPr/>
          </p:nvSpPr>
          <p:spPr>
            <a:xfrm>
              <a:off x="8761916" y="5974924"/>
              <a:ext cx="1941256" cy="4571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D5AB45E-ACFA-4791-9872-2CCF93458119}"/>
                </a:ext>
              </a:extLst>
            </p:cNvPr>
            <p:cNvSpPr txBox="1"/>
            <p:nvPr/>
          </p:nvSpPr>
          <p:spPr>
            <a:xfrm>
              <a:off x="9247137" y="559880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100 km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4C99F746-AE27-4545-93E9-E1DD2D0AC043}"/>
              </a:ext>
            </a:extLst>
          </p:cNvPr>
          <p:cNvSpPr txBox="1"/>
          <p:nvPr/>
        </p:nvSpPr>
        <p:spPr>
          <a:xfrm>
            <a:off x="4809467" y="5753773"/>
            <a:ext cx="94538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Salafossa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5D769F-8451-4621-A167-C1F96716BB4A}"/>
              </a:ext>
            </a:extLst>
          </p:cNvPr>
          <p:cNvSpPr txBox="1"/>
          <p:nvPr/>
        </p:nvSpPr>
        <p:spPr>
          <a:xfrm>
            <a:off x="6730784" y="5122085"/>
            <a:ext cx="86793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>
                <a:solidFill>
                  <a:srgbClr val="0070C0"/>
                </a:solidFill>
              </a:rPr>
              <a:t>Bleiberg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A041AC7-47D9-4FCF-BFC9-D3AE4E15ED38}"/>
              </a:ext>
            </a:extLst>
          </p:cNvPr>
          <p:cNvSpPr txBox="1"/>
          <p:nvPr/>
        </p:nvSpPr>
        <p:spPr>
          <a:xfrm>
            <a:off x="6236112" y="5851366"/>
            <a:ext cx="595035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Raibl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93142A3-73AC-4A7F-B870-CE7F676CCF68}"/>
              </a:ext>
            </a:extLst>
          </p:cNvPr>
          <p:cNvSpPr txBox="1"/>
          <p:nvPr/>
        </p:nvSpPr>
        <p:spPr>
          <a:xfrm>
            <a:off x="8116169" y="5576713"/>
            <a:ext cx="77085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Mežica</a:t>
            </a:r>
            <a:endParaRPr lang="de-AT" sz="1600" dirty="0">
              <a:solidFill>
                <a:srgbClr val="0070C0"/>
              </a:solidFill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A0B3A22-7EC9-4768-86CF-74E46D083C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858" y="0"/>
            <a:ext cx="11463228" cy="678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94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1" name="Picture 3" descr="Trias_Bleiber_Cerny8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972" y="740030"/>
            <a:ext cx="5080000" cy="5486400"/>
          </a:xfrm>
          <a:noFill/>
        </p:spPr>
      </p:pic>
      <p:sp>
        <p:nvSpPr>
          <p:cNvPr id="309252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326660" y="1192739"/>
            <a:ext cx="5535825" cy="414538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de-DE" sz="1600" dirty="0">
                <a:latin typeface="Arial" charset="0"/>
              </a:rPr>
              <a:t>Six </a:t>
            </a:r>
            <a:r>
              <a:rPr lang="de-DE" sz="1600" dirty="0" err="1">
                <a:latin typeface="Arial" charset="0"/>
              </a:rPr>
              <a:t>ore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horizons</a:t>
            </a:r>
            <a:endParaRPr lang="de-DE" sz="1600" dirty="0">
              <a:latin typeface="Arial" charset="0"/>
            </a:endParaRPr>
          </a:p>
          <a:p>
            <a:pPr>
              <a:lnSpc>
                <a:spcPct val="110000"/>
              </a:lnSpc>
            </a:pPr>
            <a:r>
              <a:rPr lang="de-DE" sz="1600" dirty="0" err="1">
                <a:latin typeface="Arial" charset="0"/>
              </a:rPr>
              <a:t>Highest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Pb-Zn</a:t>
            </a:r>
            <a:r>
              <a:rPr lang="de-DE" sz="1600" dirty="0">
                <a:latin typeface="Arial" charset="0"/>
              </a:rPr>
              <a:t> in </a:t>
            </a:r>
            <a:r>
              <a:rPr lang="de-DE" sz="1600" dirty="0" err="1">
                <a:latin typeface="Arial" charset="0"/>
              </a:rPr>
              <a:t>upper</a:t>
            </a:r>
            <a:r>
              <a:rPr lang="de-DE" sz="1600" dirty="0">
                <a:latin typeface="Arial" charset="0"/>
              </a:rPr>
              <a:t> Wetterstein Formation</a:t>
            </a:r>
          </a:p>
          <a:p>
            <a:pPr>
              <a:lnSpc>
                <a:spcPct val="110000"/>
              </a:lnSpc>
            </a:pPr>
            <a:r>
              <a:rPr lang="de-DE" sz="1600" dirty="0" err="1">
                <a:latin typeface="Arial" charset="0"/>
              </a:rPr>
              <a:t>Various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ore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textures</a:t>
            </a:r>
            <a:endParaRPr lang="de-DE" sz="1600" dirty="0">
              <a:latin typeface="Arial" charset="0"/>
            </a:endParaRPr>
          </a:p>
          <a:p>
            <a:pPr lvl="1">
              <a:lnSpc>
                <a:spcPct val="110000"/>
              </a:lnSpc>
            </a:pPr>
            <a:r>
              <a:rPr lang="de-DE" sz="1600" dirty="0" err="1">
                <a:latin typeface="Arial" charset="0"/>
              </a:rPr>
              <a:t>layers</a:t>
            </a:r>
            <a:endParaRPr lang="de-DE" sz="1600" dirty="0">
              <a:latin typeface="Arial" charset="0"/>
            </a:endParaRPr>
          </a:p>
          <a:p>
            <a:pPr lvl="1">
              <a:lnSpc>
                <a:spcPct val="110000"/>
              </a:lnSpc>
            </a:pPr>
            <a:r>
              <a:rPr lang="de-DE" sz="1600" dirty="0" err="1">
                <a:latin typeface="Arial" charset="0"/>
              </a:rPr>
              <a:t>veins</a:t>
            </a:r>
            <a:endParaRPr lang="de-DE" sz="1600" dirty="0">
              <a:latin typeface="Arial" charset="0"/>
            </a:endParaRPr>
          </a:p>
          <a:p>
            <a:pPr lvl="1">
              <a:lnSpc>
                <a:spcPct val="110000"/>
              </a:lnSpc>
            </a:pPr>
            <a:r>
              <a:rPr lang="de-DE" sz="1600" dirty="0" err="1">
                <a:latin typeface="Arial" charset="0"/>
              </a:rPr>
              <a:t>breccia</a:t>
            </a:r>
            <a:endParaRPr lang="de-DE" sz="1600" dirty="0">
              <a:latin typeface="Arial" charset="0"/>
            </a:endParaRPr>
          </a:p>
          <a:p>
            <a:pPr lvl="1">
              <a:lnSpc>
                <a:spcPct val="110000"/>
              </a:lnSpc>
            </a:pPr>
            <a:r>
              <a:rPr lang="de-DE" sz="1600" dirty="0" err="1">
                <a:latin typeface="Arial" charset="0"/>
              </a:rPr>
              <a:t>Vein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 err="1">
                <a:latin typeface="Arial" charset="0"/>
              </a:rPr>
              <a:t>networks</a:t>
            </a:r>
            <a:endParaRPr lang="de-DE" sz="1600" dirty="0">
              <a:latin typeface="Arial" charset="0"/>
            </a:endParaRPr>
          </a:p>
        </p:txBody>
      </p:sp>
      <p:sp>
        <p:nvSpPr>
          <p:cNvPr id="309253" name="Text Box 5"/>
          <p:cNvSpPr txBox="1">
            <a:spLocks noChangeArrowheads="1"/>
          </p:cNvSpPr>
          <p:nvPr/>
        </p:nvSpPr>
        <p:spPr bwMode="auto">
          <a:xfrm>
            <a:off x="397290" y="6380319"/>
            <a:ext cx="42455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>
                <a:ea typeface="ＭＳ Ｐゴシック" pitchFamily="84" charset="-128"/>
              </a:rPr>
              <a:t>Modified</a:t>
            </a:r>
            <a:r>
              <a:rPr lang="de-DE" sz="1400" dirty="0">
                <a:ea typeface="ＭＳ Ｐゴシック" pitchFamily="84" charset="-128"/>
              </a:rPr>
              <a:t> </a:t>
            </a:r>
            <a:r>
              <a:rPr lang="de-DE" sz="1400" dirty="0" err="1">
                <a:ea typeface="ＭＳ Ｐゴシック" pitchFamily="84" charset="-128"/>
              </a:rPr>
              <a:t>from</a:t>
            </a:r>
            <a:r>
              <a:rPr lang="de-DE" sz="1400" dirty="0">
                <a:ea typeface="ＭＳ Ｐゴシック" pitchFamily="84" charset="-128"/>
              </a:rPr>
              <a:t> Cerny (1989) </a:t>
            </a:r>
            <a:r>
              <a:rPr lang="de-DE" sz="1400" dirty="0" err="1">
                <a:ea typeface="ＭＳ Ｐゴシック" pitchFamily="84" charset="-128"/>
              </a:rPr>
              <a:t>and</a:t>
            </a:r>
            <a:r>
              <a:rPr lang="de-DE" sz="1400" dirty="0">
                <a:ea typeface="ＭＳ Ｐゴシック" pitchFamily="84" charset="-128"/>
              </a:rPr>
              <a:t> Schulz &amp; Schroll (1977)</a:t>
            </a:r>
          </a:p>
        </p:txBody>
      </p:sp>
      <p:sp>
        <p:nvSpPr>
          <p:cNvPr id="309255" name="Text Box 7"/>
          <p:cNvSpPr txBox="1">
            <a:spLocks noChangeArrowheads="1"/>
          </p:cNvSpPr>
          <p:nvPr/>
        </p:nvSpPr>
        <p:spPr bwMode="auto">
          <a:xfrm>
            <a:off x="0" y="-2313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3600" dirty="0"/>
              <a:t>Bleiberg-Kreuth, </a:t>
            </a:r>
            <a:r>
              <a:rPr lang="de-DE" sz="3600" dirty="0" err="1"/>
              <a:t>Carinthia</a:t>
            </a:r>
            <a:endParaRPr lang="de-DE" sz="3600" dirty="0"/>
          </a:p>
        </p:txBody>
      </p:sp>
      <p:sp>
        <p:nvSpPr>
          <p:cNvPr id="309257" name="Text Box 9"/>
          <p:cNvSpPr txBox="1">
            <a:spLocks noChangeArrowheads="1"/>
          </p:cNvSpPr>
          <p:nvPr/>
        </p:nvSpPr>
        <p:spPr bwMode="auto">
          <a:xfrm>
            <a:off x="6254827" y="4503834"/>
            <a:ext cx="5421720" cy="134780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indent="-265113">
              <a:lnSpc>
                <a:spcPct val="115000"/>
              </a:lnSpc>
              <a:buFontTx/>
              <a:buChar char="•"/>
            </a:pPr>
            <a:r>
              <a:rPr lang="de-DE" dirty="0"/>
              <a:t>&gt;3 </a:t>
            </a:r>
            <a:r>
              <a:rPr lang="de-DE" dirty="0" err="1"/>
              <a:t>million</a:t>
            </a:r>
            <a:r>
              <a:rPr lang="de-DE" dirty="0"/>
              <a:t> </a:t>
            </a:r>
            <a:r>
              <a:rPr lang="de-DE" dirty="0" err="1"/>
              <a:t>tons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at </a:t>
            </a:r>
            <a:r>
              <a:rPr lang="de-DE" dirty="0" err="1"/>
              <a:t>Zn</a:t>
            </a:r>
            <a:r>
              <a:rPr lang="de-DE" dirty="0"/>
              <a:t>/</a:t>
            </a:r>
            <a:r>
              <a:rPr lang="de-DE" dirty="0" err="1"/>
              <a:t>Pb</a:t>
            </a:r>
            <a:r>
              <a:rPr lang="de-DE" dirty="0"/>
              <a:t> = 5-6</a:t>
            </a:r>
          </a:p>
          <a:p>
            <a:pPr marL="265113" indent="-265113">
              <a:lnSpc>
                <a:spcPct val="115000"/>
              </a:lnSpc>
              <a:buFontTx/>
              <a:buChar char="•"/>
            </a:pPr>
            <a:r>
              <a:rPr lang="de-DE" dirty="0"/>
              <a:t>Germanium, </a:t>
            </a:r>
            <a:r>
              <a:rPr lang="de-DE" dirty="0" err="1"/>
              <a:t>cadmium</a:t>
            </a:r>
            <a:r>
              <a:rPr lang="de-DE" dirty="0"/>
              <a:t>, </a:t>
            </a:r>
            <a:r>
              <a:rPr lang="de-DE" dirty="0" err="1"/>
              <a:t>molybdenum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by-products</a:t>
            </a:r>
            <a:endParaRPr lang="de-DE" dirty="0"/>
          </a:p>
          <a:p>
            <a:pPr marL="265113" indent="-265113">
              <a:lnSpc>
                <a:spcPct val="115000"/>
              </a:lnSpc>
              <a:buFontTx/>
              <a:buChar char="•"/>
            </a:pPr>
            <a:r>
              <a:rPr lang="de-DE" dirty="0"/>
              <a:t>ca. 200 g/t Ge and 2000 g/t </a:t>
            </a:r>
            <a:r>
              <a:rPr lang="de-DE" dirty="0" err="1"/>
              <a:t>Cd</a:t>
            </a:r>
            <a:r>
              <a:rPr lang="de-DE" dirty="0"/>
              <a:t> </a:t>
            </a:r>
            <a:r>
              <a:rPr lang="de-DE" dirty="0" err="1"/>
              <a:t>hosted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sphalerite</a:t>
            </a:r>
            <a:endParaRPr lang="de-DE" dirty="0"/>
          </a:p>
          <a:p>
            <a:pPr marL="265113" indent="-265113">
              <a:lnSpc>
                <a:spcPct val="115000"/>
              </a:lnSpc>
              <a:buFontTx/>
              <a:buChar char="•"/>
            </a:pPr>
            <a:r>
              <a:rPr lang="de-DE" dirty="0" err="1"/>
              <a:t>Smelter</a:t>
            </a:r>
            <a:r>
              <a:rPr lang="de-DE" dirty="0"/>
              <a:t> </a:t>
            </a:r>
            <a:r>
              <a:rPr lang="de-DE" dirty="0" err="1"/>
              <a:t>nearby</a:t>
            </a:r>
            <a:r>
              <a:rPr lang="de-DE" dirty="0"/>
              <a:t> (Arnoldstein)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410BA855-F6F9-4005-A837-18D19D318CAB}"/>
              </a:ext>
            </a:extLst>
          </p:cNvPr>
          <p:cNvCxnSpPr/>
          <p:nvPr/>
        </p:nvCxnSpPr>
        <p:spPr>
          <a:xfrm>
            <a:off x="1791730" y="4158049"/>
            <a:ext cx="3645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564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0EE2F5-3EF1-490C-954D-3AB8CE41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80B2F13-8E0B-42F8-8B52-BA6F68BE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64657" y="-1924418"/>
            <a:ext cx="6517159" cy="1083275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9F6BD7-9E36-4025-A5A9-8171C2317199}"/>
              </a:ext>
            </a:extLst>
          </p:cNvPr>
          <p:cNvSpPr txBox="1"/>
          <p:nvPr/>
        </p:nvSpPr>
        <p:spPr>
          <a:xfrm>
            <a:off x="2280505" y="1954427"/>
            <a:ext cx="8086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Antoni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ECB6C58-EEDB-4A23-A9A8-BB5B5D8023AE}"/>
              </a:ext>
            </a:extLst>
          </p:cNvPr>
          <p:cNvSpPr txBox="1"/>
          <p:nvPr/>
        </p:nvSpPr>
        <p:spPr>
          <a:xfrm>
            <a:off x="4285735" y="2323759"/>
            <a:ext cx="7986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Rudolf</a:t>
            </a:r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692F541-F462-4B48-A3BE-CA7A1FE66E9D}"/>
              </a:ext>
            </a:extLst>
          </p:cNvPr>
          <p:cNvSpPr txBox="1"/>
          <p:nvPr/>
        </p:nvSpPr>
        <p:spPr>
          <a:xfrm>
            <a:off x="5871519" y="1954427"/>
            <a:ext cx="94506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Stefanie</a:t>
            </a:r>
            <a:endParaRPr lang="de-AT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EE95F9-7BE3-4AD6-BCBA-42AF865BE8E6}"/>
              </a:ext>
            </a:extLst>
          </p:cNvPr>
          <p:cNvSpPr txBox="1"/>
          <p:nvPr/>
        </p:nvSpPr>
        <p:spPr>
          <a:xfrm>
            <a:off x="7858897" y="2211860"/>
            <a:ext cx="12294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Franz-Josef</a:t>
            </a:r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7C2C8E4-2CA4-4938-9E3D-D28163C04D36}"/>
              </a:ext>
            </a:extLst>
          </p:cNvPr>
          <p:cNvSpPr txBox="1"/>
          <p:nvPr/>
        </p:nvSpPr>
        <p:spPr>
          <a:xfrm>
            <a:off x="584886" y="113064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</a:rPr>
              <a:t>Pb:Zn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D12A95F-EE41-4A0D-B10B-416A9D1841C6}"/>
              </a:ext>
            </a:extLst>
          </p:cNvPr>
          <p:cNvSpPr txBox="1"/>
          <p:nvPr/>
        </p:nvSpPr>
        <p:spPr>
          <a:xfrm>
            <a:off x="6097834" y="113064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1:1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80702CE-CC43-4232-A9B4-6A4F9F511AC8}"/>
              </a:ext>
            </a:extLst>
          </p:cNvPr>
          <p:cNvSpPr txBox="1"/>
          <p:nvPr/>
        </p:nvSpPr>
        <p:spPr>
          <a:xfrm>
            <a:off x="4443631" y="113064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1:2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4391003-2410-4B03-A599-8431F853F890}"/>
              </a:ext>
            </a:extLst>
          </p:cNvPr>
          <p:cNvSpPr txBox="1"/>
          <p:nvPr/>
        </p:nvSpPr>
        <p:spPr>
          <a:xfrm>
            <a:off x="2335043" y="1130644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1:6 </a:t>
            </a:r>
            <a:r>
              <a:rPr lang="de-AT" b="1" dirty="0" err="1">
                <a:solidFill>
                  <a:srgbClr val="FF0000"/>
                </a:solidFill>
              </a:rPr>
              <a:t>to</a:t>
            </a:r>
            <a:r>
              <a:rPr lang="de-AT" b="1" dirty="0">
                <a:solidFill>
                  <a:srgbClr val="FF0000"/>
                </a:solidFill>
              </a:rPr>
              <a:t> 1:4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2B6FF19-241E-495C-9F31-8F1801EB20DD}"/>
              </a:ext>
            </a:extLst>
          </p:cNvPr>
          <p:cNvSpPr txBox="1"/>
          <p:nvPr/>
        </p:nvSpPr>
        <p:spPr>
          <a:xfrm>
            <a:off x="1507942" y="113064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1:2</a:t>
            </a:r>
          </a:p>
        </p:txBody>
      </p:sp>
    </p:spTree>
    <p:extLst>
      <p:ext uri="{BB962C8B-B14F-4D97-AF65-F5344CB8AC3E}">
        <p14:creationId xmlns:p14="http://schemas.microsoft.com/office/powerpoint/2010/main" val="736687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13F08-C004-4035-8584-B7E5C41E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3637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de-AT" dirty="0" err="1"/>
              <a:t>Tectonic</a:t>
            </a:r>
            <a:r>
              <a:rPr lang="de-AT" dirty="0"/>
              <a:t> </a:t>
            </a:r>
            <a:r>
              <a:rPr lang="de-AT" dirty="0" err="1"/>
              <a:t>structure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Bleiberg </a:t>
            </a:r>
            <a:r>
              <a:rPr lang="de-AT" dirty="0" err="1"/>
              <a:t>deposit</a:t>
            </a:r>
            <a:endParaRPr lang="de-AT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C0B4BA8-3178-43C7-8974-A12764A45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18" y="1054315"/>
            <a:ext cx="11025419" cy="5204614"/>
          </a:xfrm>
          <a:prstGeom prst="rect">
            <a:avLst/>
          </a:prstGeom>
        </p:spPr>
      </p:pic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72BA17AE-16C5-4040-909B-3A92A97F89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785" y="0"/>
            <a:ext cx="6216215" cy="652136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60F5D89-714D-4491-843E-16C3AC641CDA}"/>
              </a:ext>
            </a:extLst>
          </p:cNvPr>
          <p:cNvSpPr/>
          <p:nvPr/>
        </p:nvSpPr>
        <p:spPr>
          <a:xfrm>
            <a:off x="3515497" y="2767914"/>
            <a:ext cx="1093573" cy="17299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59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BBE30AE-E872-452D-B715-14EF116A7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539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Bleiberg, Antoni Schacht, Bereich Max</a:t>
            </a:r>
            <a:endParaRPr lang="de-AT" sz="3600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F362F44-6E45-4DC0-9587-6A20D0D284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07" y="2058194"/>
            <a:ext cx="5823093" cy="4367320"/>
          </a:xfr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16E6561-4E70-4FD6-9EF9-C206EE0D6B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99" y="2058193"/>
            <a:ext cx="5823093" cy="4367320"/>
          </a:xfrm>
        </p:spPr>
      </p:pic>
    </p:spTree>
    <p:extLst>
      <p:ext uri="{BB962C8B-B14F-4D97-AF65-F5344CB8AC3E}">
        <p14:creationId xmlns:p14="http://schemas.microsoft.com/office/powerpoint/2010/main" val="2056106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090BD-E8DC-4246-A484-34CFA9160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62" y="42689"/>
            <a:ext cx="10515600" cy="710778"/>
          </a:xfrm>
        </p:spPr>
        <p:txBody>
          <a:bodyPr>
            <a:normAutofit/>
          </a:bodyPr>
          <a:lstStyle/>
          <a:p>
            <a:pPr algn="ctr"/>
            <a:r>
              <a:rPr lang="de-DE" sz="2800" dirty="0" err="1"/>
              <a:t>Maxer</a:t>
            </a:r>
            <a:r>
              <a:rPr lang="de-DE" sz="2800" dirty="0"/>
              <a:t> Bänke </a:t>
            </a:r>
            <a:r>
              <a:rPr lang="de-DE" sz="2800" dirty="0" err="1"/>
              <a:t>mineralization</a:t>
            </a:r>
            <a:r>
              <a:rPr lang="de-DE" sz="2800" dirty="0"/>
              <a:t> (</a:t>
            </a:r>
            <a:r>
              <a:rPr lang="de-DE" sz="2800" dirty="0" err="1"/>
              <a:t>lowermost</a:t>
            </a:r>
            <a:r>
              <a:rPr lang="de-DE" sz="2800" dirty="0"/>
              <a:t> </a:t>
            </a:r>
            <a:r>
              <a:rPr lang="de-DE" sz="2800" dirty="0" err="1"/>
              <a:t>ore</a:t>
            </a:r>
            <a:r>
              <a:rPr lang="de-DE" sz="2800" dirty="0"/>
              <a:t> </a:t>
            </a:r>
            <a:r>
              <a:rPr lang="de-DE" sz="2800" dirty="0" err="1"/>
              <a:t>horizon</a:t>
            </a:r>
            <a:r>
              <a:rPr lang="de-DE" sz="2800" dirty="0"/>
              <a:t>)</a:t>
            </a:r>
            <a:endParaRPr lang="de-AT" sz="2800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B69814B-88D7-4208-9C20-5967440FAF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063" y="1685154"/>
            <a:ext cx="5863036" cy="4397276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F7BAF78F-760F-42AA-B337-0F469833FE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8455" y="1754430"/>
            <a:ext cx="5783866" cy="4337899"/>
          </a:xfrm>
        </p:spPr>
      </p:pic>
    </p:spTree>
    <p:extLst>
      <p:ext uri="{BB962C8B-B14F-4D97-AF65-F5344CB8AC3E}">
        <p14:creationId xmlns:p14="http://schemas.microsoft.com/office/powerpoint/2010/main" val="52869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8E053-E3C9-4053-8105-7622C577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16" y="18255"/>
            <a:ext cx="11154032" cy="1325563"/>
          </a:xfrm>
        </p:spPr>
        <p:txBody>
          <a:bodyPr/>
          <a:lstStyle/>
          <a:p>
            <a:r>
              <a:rPr lang="de-AT" dirty="0"/>
              <a:t>Stollenwanderweg Bleiberg: </a:t>
            </a:r>
            <a:r>
              <a:rPr lang="de-AT" dirty="0" err="1"/>
              <a:t>historical</a:t>
            </a:r>
            <a:r>
              <a:rPr lang="de-AT" dirty="0"/>
              <a:t> </a:t>
            </a:r>
            <a:r>
              <a:rPr lang="de-AT" dirty="0" err="1"/>
              <a:t>mine</a:t>
            </a:r>
            <a:r>
              <a:rPr lang="de-AT" dirty="0"/>
              <a:t> </a:t>
            </a:r>
            <a:r>
              <a:rPr lang="de-AT" dirty="0" err="1"/>
              <a:t>trail</a:t>
            </a:r>
            <a:endParaRPr lang="de-AT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A32713E-7D94-44C6-97A2-126214FA6E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72" y="1304753"/>
            <a:ext cx="3948643" cy="5264858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DDA94A2-593F-46E7-90DC-B507B4F686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777" y="1343818"/>
            <a:ext cx="6916451" cy="5186728"/>
          </a:xfrm>
        </p:spPr>
      </p:pic>
    </p:spTree>
    <p:extLst>
      <p:ext uri="{BB962C8B-B14F-4D97-AF65-F5344CB8AC3E}">
        <p14:creationId xmlns:p14="http://schemas.microsoft.com/office/powerpoint/2010/main" val="3364522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EE392-0DB4-4B7E-AEE9-ABED7A82D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EBE74CA-C4DD-4DC9-B2DB-6299EBB34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511" y="1758851"/>
            <a:ext cx="9837740" cy="39437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170B419-3DE9-461D-A0C4-64C96FE75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83008" y="-1750250"/>
            <a:ext cx="6732841" cy="103933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E510917-C323-4A46-B2A3-48A2823342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868" y="3852432"/>
            <a:ext cx="1760838" cy="204502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C0A0644-5FF7-4209-B585-6CFEA99DA371}"/>
              </a:ext>
            </a:extLst>
          </p:cNvPr>
          <p:cNvSpPr txBox="1"/>
          <p:nvPr/>
        </p:nvSpPr>
        <p:spPr>
          <a:xfrm>
            <a:off x="1995617" y="22511"/>
            <a:ext cx="689079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/>
              <a:t>Reconstruction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Bleiberg </a:t>
            </a:r>
            <a:r>
              <a:rPr lang="de-DE" sz="2000" dirty="0" err="1"/>
              <a:t>mineralization</a:t>
            </a:r>
            <a:r>
              <a:rPr lang="de-DE" sz="2000" dirty="0"/>
              <a:t> </a:t>
            </a:r>
            <a:r>
              <a:rPr lang="de-DE" sz="2000" dirty="0" err="1"/>
              <a:t>during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Carnian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105679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B8B8F-3E0D-4857-B42C-1A0BE3DD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034" y="106853"/>
            <a:ext cx="6116117" cy="1325563"/>
          </a:xfrm>
        </p:spPr>
        <p:txBody>
          <a:bodyPr>
            <a:normAutofit fontScale="90000"/>
          </a:bodyPr>
          <a:lstStyle/>
          <a:p>
            <a:r>
              <a:rPr lang="de-AT" dirty="0"/>
              <a:t>Lead </a:t>
            </a:r>
            <a:r>
              <a:rPr lang="de-AT" dirty="0" err="1"/>
              <a:t>horizons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upper</a:t>
            </a:r>
            <a:r>
              <a:rPr lang="de-AT" dirty="0"/>
              <a:t> Wetterstein limestone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D2800B8-B6CC-4973-9431-DF837DD0E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8" y="106853"/>
            <a:ext cx="2559908" cy="664429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D154235-AD6F-4C0C-A2BC-5F62C0E62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445" y="184103"/>
            <a:ext cx="1682496" cy="16230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D4CA0F5-720B-4BDE-B40C-ECAC2A8F20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186" y="1923638"/>
            <a:ext cx="8624965" cy="480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16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C2B98A7-B532-476C-8280-DCB956751E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36" y="432387"/>
            <a:ext cx="9075132" cy="599322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C6E15F6-3FB2-48ED-99C7-1497B003CD83}"/>
              </a:ext>
            </a:extLst>
          </p:cNvPr>
          <p:cNvSpPr txBox="1"/>
          <p:nvPr/>
        </p:nvSpPr>
        <p:spPr>
          <a:xfrm>
            <a:off x="3793524" y="4001294"/>
            <a:ext cx="74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Barite</a:t>
            </a:r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77345FC-79DA-460E-88FB-21DC38C8B8D4}"/>
              </a:ext>
            </a:extLst>
          </p:cNvPr>
          <p:cNvSpPr txBox="1"/>
          <p:nvPr/>
        </p:nvSpPr>
        <p:spPr>
          <a:xfrm>
            <a:off x="5352783" y="251024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Ga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3B41C6-C35E-4447-BAA0-F7B726E113A6}"/>
              </a:ext>
            </a:extLst>
          </p:cNvPr>
          <p:cNvSpPr txBox="1"/>
          <p:nvPr/>
        </p:nvSpPr>
        <p:spPr>
          <a:xfrm>
            <a:off x="3996925" y="929317"/>
            <a:ext cx="148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Sph</a:t>
            </a:r>
            <a:r>
              <a:rPr lang="de-DE" dirty="0">
                <a:solidFill>
                  <a:schemeClr val="bg1"/>
                </a:solidFill>
              </a:rPr>
              <a:t> + Fluorite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6AB016A-4D28-49F1-A11E-FEC7327B68C9}"/>
              </a:ext>
            </a:extLst>
          </p:cNvPr>
          <p:cNvSpPr txBox="1"/>
          <p:nvPr/>
        </p:nvSpPr>
        <p:spPr>
          <a:xfrm>
            <a:off x="6768224" y="1506022"/>
            <a:ext cx="90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Fluorite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ED1AA27-EC6C-4128-9962-AF9A3F0A99D9}"/>
              </a:ext>
            </a:extLst>
          </p:cNvPr>
          <p:cNvSpPr txBox="1"/>
          <p:nvPr/>
        </p:nvSpPr>
        <p:spPr>
          <a:xfrm>
            <a:off x="2521237" y="6488668"/>
            <a:ext cx="525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Erzkalk</a:t>
            </a:r>
            <a:r>
              <a:rPr lang="de-DE" dirty="0"/>
              <a:t>, Wetterstein limestone, Grube Rudolf, Bleiberg</a:t>
            </a:r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FDDA7E-25A8-4A94-B0BB-3789CAF3C85F}"/>
              </a:ext>
            </a:extLst>
          </p:cNvPr>
          <p:cNvSpPr txBox="1"/>
          <p:nvPr/>
        </p:nvSpPr>
        <p:spPr>
          <a:xfrm>
            <a:off x="8133846" y="432387"/>
            <a:ext cx="3083011" cy="62786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Ore sediment, spatially-</a:t>
            </a:r>
            <a:r>
              <a:rPr lang="en-US" sz="2400" dirty="0" err="1"/>
              <a:t>rythmic</a:t>
            </a:r>
            <a:r>
              <a:rPr lang="en-US" sz="2400" dirty="0"/>
              <a:t>, fine-grained, partly collectively </a:t>
            </a:r>
            <a:r>
              <a:rPr lang="en-US" sz="2400" dirty="0" err="1"/>
              <a:t>crystallised</a:t>
            </a:r>
            <a:r>
              <a:rPr lang="en-US" sz="2400" dirty="0"/>
              <a:t>, calcareous mud,</a:t>
            </a:r>
          </a:p>
          <a:p>
            <a:r>
              <a:rPr lang="en-US" sz="2400" dirty="0"/>
              <a:t>“</a:t>
            </a:r>
            <a:r>
              <a:rPr lang="en-US" sz="2400" dirty="0" err="1"/>
              <a:t>Bodenerz</a:t>
            </a:r>
            <a:r>
              <a:rPr lang="en-US" sz="2400" dirty="0"/>
              <a:t>”</a:t>
            </a:r>
          </a:p>
          <a:p>
            <a:r>
              <a:rPr lang="en-US" sz="2400" dirty="0"/>
              <a:t>(</a:t>
            </a:r>
            <a:r>
              <a:rPr lang="en-US" sz="2400" dirty="0" err="1"/>
              <a:t>Schroll</a:t>
            </a:r>
            <a:r>
              <a:rPr lang="en-US" sz="2400" dirty="0"/>
              <a:t> 2008)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335F98D-EF0C-4A5F-90E4-B395A30B9F0E}"/>
              </a:ext>
            </a:extLst>
          </p:cNvPr>
          <p:cNvSpPr txBox="1"/>
          <p:nvPr/>
        </p:nvSpPr>
        <p:spPr>
          <a:xfrm>
            <a:off x="4697502" y="2262524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Schalenblende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4467E3F-88E3-442C-9018-24ACF997DFCF}"/>
              </a:ext>
            </a:extLst>
          </p:cNvPr>
          <p:cNvSpPr txBox="1"/>
          <p:nvPr/>
        </p:nvSpPr>
        <p:spPr>
          <a:xfrm>
            <a:off x="4697502" y="441237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Sph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94B687E-7157-4A24-87B0-B8BEC3484D3C}"/>
              </a:ext>
            </a:extLst>
          </p:cNvPr>
          <p:cNvSpPr txBox="1"/>
          <p:nvPr/>
        </p:nvSpPr>
        <p:spPr>
          <a:xfrm>
            <a:off x="8890686" y="3861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1085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58A8C-E036-4965-9FF4-FE398BCF4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6E63F20-7893-434C-995E-96F7BAF2C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28" y="120392"/>
            <a:ext cx="4659739" cy="3592376"/>
          </a:xfrm>
          <a:prstGeom prst="rect">
            <a:avLst/>
          </a:prstGeom>
        </p:spPr>
      </p:pic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17148C52-D811-42DC-97DA-F4D5F6968C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824" y="157462"/>
            <a:ext cx="4698410" cy="3592376"/>
          </a:xfrm>
          <a:prstGeom prst="rect">
            <a:avLst/>
          </a:prstGeom>
        </p:spPr>
      </p:pic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8075D614-5B23-44D9-8593-8D81881801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28" y="3429000"/>
            <a:ext cx="4640630" cy="3429973"/>
          </a:xfrm>
          <a:prstGeom prst="rect">
            <a:avLst/>
          </a:prstGeom>
        </p:spPr>
      </p:pic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91DF8910-5232-475D-BBFA-3D38F3B3AF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619" y="3436472"/>
            <a:ext cx="4400316" cy="342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6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1A4F0-4855-4553-8AEA-0B06E35F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2AE2B16F-DA35-4FCF-990C-7C96EDCB3A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0"/>
          <a:ext cx="10346230" cy="7323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346365" imgH="3784374" progId="AcroExch.Document.DC">
                  <p:embed/>
                </p:oleObj>
              </mc:Choice>
              <mc:Fallback>
                <p:oleObj name="Acrobat Document" r:id="rId2" imgW="5346365" imgH="3784374" progId="AcroExch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2AE2B16F-DA35-4FCF-990C-7C96EDCB3A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0"/>
                        <a:ext cx="10346230" cy="7323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1E6AC847-9EF0-47A5-8A36-26AEDB8587B0}"/>
              </a:ext>
            </a:extLst>
          </p:cNvPr>
          <p:cNvSpPr txBox="1"/>
          <p:nvPr/>
        </p:nvSpPr>
        <p:spPr>
          <a:xfrm>
            <a:off x="395417" y="180459"/>
            <a:ext cx="112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Interactive Raw Material Information System (</a:t>
            </a:r>
            <a:r>
              <a:rPr lang="de-AT" dirty="0" err="1"/>
              <a:t>Geosphere</a:t>
            </a:r>
            <a:r>
              <a:rPr lang="de-AT" dirty="0"/>
              <a:t> Austria): 455 </a:t>
            </a:r>
            <a:r>
              <a:rPr lang="de-AT" dirty="0" err="1"/>
              <a:t>Pb-Zn</a:t>
            </a:r>
            <a:r>
              <a:rPr lang="de-AT" dirty="0"/>
              <a:t> „</a:t>
            </a:r>
            <a:r>
              <a:rPr lang="de-AT" dirty="0" err="1"/>
              <a:t>deposits</a:t>
            </a:r>
            <a:r>
              <a:rPr lang="de-AT" dirty="0"/>
              <a:t>“ in </a:t>
            </a:r>
            <a:r>
              <a:rPr lang="de-AT" dirty="0" err="1"/>
              <a:t>Triassic</a:t>
            </a:r>
            <a:r>
              <a:rPr lang="de-AT" dirty="0"/>
              <a:t> </a:t>
            </a:r>
            <a:r>
              <a:rPr lang="de-AT" dirty="0" err="1"/>
              <a:t>carbonates</a:t>
            </a:r>
            <a:r>
              <a:rPr lang="de-AT" dirty="0"/>
              <a:t> (Austria)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9963A20-5D2C-469F-84EE-9F63D0440B27}"/>
              </a:ext>
            </a:extLst>
          </p:cNvPr>
          <p:cNvSpPr txBox="1"/>
          <p:nvPr/>
        </p:nvSpPr>
        <p:spPr>
          <a:xfrm>
            <a:off x="9558115" y="205581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Vienna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8A99019-F335-4436-A825-E2904A4C9A57}"/>
              </a:ext>
            </a:extLst>
          </p:cNvPr>
          <p:cNvSpPr txBox="1"/>
          <p:nvPr/>
        </p:nvSpPr>
        <p:spPr>
          <a:xfrm>
            <a:off x="3056401" y="163246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Munic</a:t>
            </a:r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EC0021-630B-4205-AE90-0E03BD975BDB}"/>
              </a:ext>
            </a:extLst>
          </p:cNvPr>
          <p:cNvSpPr txBox="1"/>
          <p:nvPr/>
        </p:nvSpPr>
        <p:spPr>
          <a:xfrm>
            <a:off x="395417" y="3059668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Lake Constance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C2A63C-B23C-4BF8-A661-FB7CBCFC6E49}"/>
              </a:ext>
            </a:extLst>
          </p:cNvPr>
          <p:cNvSpPr txBox="1"/>
          <p:nvPr/>
        </p:nvSpPr>
        <p:spPr>
          <a:xfrm>
            <a:off x="8336855" y="4137742"/>
            <a:ext cx="60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Graz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71D6AF-AFA4-4706-BD4B-49145AE768AF}"/>
              </a:ext>
            </a:extLst>
          </p:cNvPr>
          <p:cNvSpPr txBox="1"/>
          <p:nvPr/>
        </p:nvSpPr>
        <p:spPr>
          <a:xfrm>
            <a:off x="7785275" y="3768410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Leoben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7AE65C5-B6AC-4DFD-A521-9F0D26EEAC8C}"/>
              </a:ext>
            </a:extLst>
          </p:cNvPr>
          <p:cNvSpPr/>
          <p:nvPr/>
        </p:nvSpPr>
        <p:spPr>
          <a:xfrm>
            <a:off x="8761916" y="5974924"/>
            <a:ext cx="1941256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D5AB45E-ACFA-4791-9872-2CCF93458119}"/>
              </a:ext>
            </a:extLst>
          </p:cNvPr>
          <p:cNvSpPr txBox="1"/>
          <p:nvPr/>
        </p:nvSpPr>
        <p:spPr>
          <a:xfrm>
            <a:off x="9247137" y="55988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100 km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C99F746-AE27-4545-93E9-E1DD2D0AC043}"/>
              </a:ext>
            </a:extLst>
          </p:cNvPr>
          <p:cNvSpPr txBox="1"/>
          <p:nvPr/>
        </p:nvSpPr>
        <p:spPr>
          <a:xfrm>
            <a:off x="4809467" y="5753773"/>
            <a:ext cx="94538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Salafossa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5D769F-8451-4621-A167-C1F96716BB4A}"/>
              </a:ext>
            </a:extLst>
          </p:cNvPr>
          <p:cNvSpPr txBox="1"/>
          <p:nvPr/>
        </p:nvSpPr>
        <p:spPr>
          <a:xfrm>
            <a:off x="6730784" y="5122085"/>
            <a:ext cx="86793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>
                <a:solidFill>
                  <a:srgbClr val="0070C0"/>
                </a:solidFill>
              </a:rPr>
              <a:t>Bleiberg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A041AC7-47D9-4FCF-BFC9-D3AE4E15ED38}"/>
              </a:ext>
            </a:extLst>
          </p:cNvPr>
          <p:cNvSpPr txBox="1"/>
          <p:nvPr/>
        </p:nvSpPr>
        <p:spPr>
          <a:xfrm>
            <a:off x="6236112" y="5851366"/>
            <a:ext cx="595035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Raibl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93142A3-73AC-4A7F-B870-CE7F676CCF68}"/>
              </a:ext>
            </a:extLst>
          </p:cNvPr>
          <p:cNvSpPr txBox="1"/>
          <p:nvPr/>
        </p:nvSpPr>
        <p:spPr>
          <a:xfrm>
            <a:off x="8116169" y="5576713"/>
            <a:ext cx="77085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Mežica</a:t>
            </a:r>
            <a:endParaRPr lang="de-AT" sz="1600" dirty="0">
              <a:solidFill>
                <a:srgbClr val="0070C0"/>
              </a:solidFill>
            </a:endParaRPr>
          </a:p>
        </p:txBody>
      </p:sp>
      <p:pic>
        <p:nvPicPr>
          <p:cNvPr id="19" name="Picture 4" descr="LS_KArte">
            <a:extLst>
              <a:ext uri="{FF2B5EF4-FFF2-40B4-BE49-F238E27FC236}">
                <a16:creationId xmlns:a16="http://schemas.microsoft.com/office/drawing/2014/main" id="{7D2E4872-90F2-4E7D-BAE5-3440791A931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303" y="598934"/>
            <a:ext cx="10057869" cy="6134502"/>
          </a:xfr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2404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96021-B30B-4F86-AAFE-414F6389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58333" cy="65471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AT" sz="3200" dirty="0"/>
              <a:t>„Erzwannen“ (</a:t>
            </a:r>
            <a:r>
              <a:rPr lang="de-AT" sz="3200" dirty="0" err="1"/>
              <a:t>Ore</a:t>
            </a:r>
            <a:r>
              <a:rPr lang="de-AT" sz="3200" dirty="0"/>
              <a:t> </a:t>
            </a:r>
            <a:r>
              <a:rPr lang="de-AT" sz="3200" dirty="0" err="1"/>
              <a:t>troughs</a:t>
            </a:r>
            <a:r>
              <a:rPr lang="de-AT" sz="3200" dirty="0"/>
              <a:t>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76A930B-DA86-4E18-96B0-526A6706F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84" y="1693740"/>
            <a:ext cx="7550189" cy="43241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52F81A9-036A-42C3-B1CA-14E1B0A55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65734" y="1678636"/>
            <a:ext cx="4511162" cy="454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57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53C692F-CCC3-4601-9BBC-B27ABFF1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930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800" dirty="0"/>
              <a:t>Microbial textures in sphalerite ores from Bleiberg, Crest horizon (“</a:t>
            </a:r>
            <a:r>
              <a:rPr lang="en-GB" sz="2800" dirty="0" err="1"/>
              <a:t>Kalkscholle</a:t>
            </a:r>
            <a:r>
              <a:rPr lang="en-GB" sz="2800" dirty="0"/>
              <a:t>”).</a:t>
            </a:r>
            <a:endParaRPr lang="de-AT" sz="2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83911AD-EA09-463C-A338-C1F4AE598201}"/>
              </a:ext>
            </a:extLst>
          </p:cNvPr>
          <p:cNvSpPr txBox="1"/>
          <p:nvPr/>
        </p:nvSpPr>
        <p:spPr>
          <a:xfrm>
            <a:off x="9927434" y="6368144"/>
            <a:ext cx="168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Photo</a:t>
            </a:r>
            <a:r>
              <a:rPr lang="de-AT" dirty="0"/>
              <a:t>: H. </a:t>
            </a:r>
            <a:r>
              <a:rPr lang="de-AT" dirty="0" err="1"/>
              <a:t>Kucha</a:t>
            </a: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24DAEF-DD10-4E3E-8ED4-F45FF55418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864" y="977764"/>
            <a:ext cx="5947776" cy="56331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60C0F2B-787F-4DEA-B7C9-01354B026645}"/>
              </a:ext>
            </a:extLst>
          </p:cNvPr>
          <p:cNvSpPr txBox="1"/>
          <p:nvPr/>
        </p:nvSpPr>
        <p:spPr>
          <a:xfrm>
            <a:off x="7360170" y="1086786"/>
            <a:ext cx="4249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Massive </a:t>
            </a:r>
            <a:r>
              <a:rPr lang="de-DE" sz="2000" dirty="0" err="1"/>
              <a:t>sphalerite</a:t>
            </a:r>
            <a:r>
              <a:rPr lang="de-DE" sz="2000" dirty="0"/>
              <a:t> </a:t>
            </a:r>
            <a:r>
              <a:rPr lang="de-DE" sz="2000" dirty="0" err="1"/>
              <a:t>ore</a:t>
            </a:r>
            <a:r>
              <a:rPr lang="de-DE" sz="2000" dirty="0"/>
              <a:t>, Crest </a:t>
            </a:r>
            <a:r>
              <a:rPr lang="de-DE" sz="2000" dirty="0" err="1"/>
              <a:t>horizon</a:t>
            </a:r>
            <a:r>
              <a:rPr lang="de-DE" sz="2000" dirty="0"/>
              <a:t> (Schwellenfazies). </a:t>
            </a:r>
          </a:p>
          <a:p>
            <a:r>
              <a:rPr lang="de-DE" sz="2000" dirty="0"/>
              <a:t>Dark </a:t>
            </a:r>
            <a:r>
              <a:rPr lang="de-DE" sz="2000" dirty="0" err="1"/>
              <a:t>brown</a:t>
            </a:r>
            <a:r>
              <a:rPr lang="de-DE" sz="2000" dirty="0"/>
              <a:t> </a:t>
            </a:r>
            <a:r>
              <a:rPr lang="de-DE" sz="2000" dirty="0" err="1"/>
              <a:t>sphalerite</a:t>
            </a:r>
            <a:r>
              <a:rPr lang="de-DE" sz="2000" dirty="0"/>
              <a:t> bands </a:t>
            </a:r>
            <a:r>
              <a:rPr lang="de-DE" sz="2000" dirty="0" err="1"/>
              <a:t>have</a:t>
            </a:r>
            <a:r>
              <a:rPr lang="de-DE" sz="2000" dirty="0"/>
              <a:t> </a:t>
            </a:r>
            <a:r>
              <a:rPr lang="de-DE" sz="2000" dirty="0" err="1"/>
              <a:t>been</a:t>
            </a:r>
            <a:r>
              <a:rPr lang="de-DE" sz="2000" dirty="0"/>
              <a:t> </a:t>
            </a:r>
            <a:r>
              <a:rPr lang="de-DE" sz="2000" dirty="0" err="1"/>
              <a:t>interpreted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mineralized</a:t>
            </a:r>
            <a:r>
              <a:rPr lang="de-DE" sz="2000" dirty="0"/>
              <a:t> </a:t>
            </a:r>
            <a:r>
              <a:rPr lang="de-DE" sz="2000" dirty="0" err="1">
                <a:solidFill>
                  <a:srgbClr val="FF0000"/>
                </a:solidFill>
              </a:rPr>
              <a:t>microbial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mats</a:t>
            </a:r>
            <a:r>
              <a:rPr lang="de-DE" sz="2000" dirty="0"/>
              <a:t>.</a:t>
            </a:r>
            <a:endParaRPr lang="de-AT" sz="2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FD04F6-8E60-48BB-8C81-5B3807BC00A8}"/>
              </a:ext>
            </a:extLst>
          </p:cNvPr>
          <p:cNvSpPr txBox="1"/>
          <p:nvPr/>
        </p:nvSpPr>
        <p:spPr>
          <a:xfrm>
            <a:off x="1214203" y="3357797"/>
            <a:ext cx="110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Anhydrite</a:t>
            </a:r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38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8B3585D-D576-4C5D-BC4B-6324A5ADC2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08" y="1101058"/>
            <a:ext cx="7824217" cy="563641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3E151C5-835F-4395-8608-EEBDB062C911}"/>
              </a:ext>
            </a:extLst>
          </p:cNvPr>
          <p:cNvSpPr txBox="1"/>
          <p:nvPr/>
        </p:nvSpPr>
        <p:spPr>
          <a:xfrm>
            <a:off x="8839963" y="1028343"/>
            <a:ext cx="3281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(A, B) Sphalerite band formed by replacement of former microbial mat. The band consists of circular biogenic (?) globules with core and rim (C, R). </a:t>
            </a:r>
          </a:p>
          <a:p>
            <a:pPr marL="342900" indent="-342900">
              <a:buAutoNum type="alphaUcParenBoth"/>
            </a:pPr>
            <a:r>
              <a:rPr lang="en-GB" dirty="0"/>
              <a:t>Reflected light, </a:t>
            </a:r>
          </a:p>
          <a:p>
            <a:pPr marL="342900" indent="-342900">
              <a:buAutoNum type="alphaUcParenBoth"/>
            </a:pPr>
            <a:r>
              <a:rPr lang="en-GB" dirty="0"/>
              <a:t>with crossed </a:t>
            </a:r>
            <a:r>
              <a:rPr lang="en-GB" dirty="0" err="1"/>
              <a:t>polars</a:t>
            </a:r>
            <a:r>
              <a:rPr lang="en-GB" dirty="0"/>
              <a:t>. </a:t>
            </a:r>
          </a:p>
          <a:p>
            <a:pPr marL="342900" indent="-342900">
              <a:buAutoNum type="alphaUcParenBoth"/>
            </a:pPr>
            <a:r>
              <a:rPr lang="en-GB" dirty="0"/>
              <a:t>FE-SEM image of etched cavity within micro-globular sphalerite showing </a:t>
            </a:r>
            <a:r>
              <a:rPr lang="en-GB" dirty="0" err="1"/>
              <a:t>nano</a:t>
            </a:r>
            <a:r>
              <a:rPr lang="en-GB" dirty="0"/>
              <a:t>-globules of sphalerite. </a:t>
            </a:r>
          </a:p>
          <a:p>
            <a:pPr marL="342900" indent="-342900">
              <a:buAutoNum type="alphaUcParenBoth"/>
            </a:pPr>
            <a:r>
              <a:rPr lang="en-GB" dirty="0"/>
              <a:t>FE-SEM image showing details of (C) with ZnS </a:t>
            </a:r>
            <a:r>
              <a:rPr lang="en-GB" dirty="0" err="1"/>
              <a:t>nano</a:t>
            </a:r>
            <a:r>
              <a:rPr lang="en-GB" dirty="0"/>
              <a:t>-globules and part of a mineralized bacterial filament. Photos H. Kucha.</a:t>
            </a:r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83911AD-EA09-463C-A338-C1F4AE598201}"/>
              </a:ext>
            </a:extLst>
          </p:cNvPr>
          <p:cNvSpPr txBox="1"/>
          <p:nvPr/>
        </p:nvSpPr>
        <p:spPr>
          <a:xfrm>
            <a:off x="9465957" y="6368144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Kucha</a:t>
            </a:r>
            <a:r>
              <a:rPr lang="de-AT" dirty="0"/>
              <a:t> et al. (2003, 2010)</a:t>
            </a: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FA8D192D-49FF-4056-B068-46397F517C4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93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/>
              <a:t>Microbial textures in sphalerite ores from Bleiberg, Crest horizon (“Kalkscholle”).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3766986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22BC14F-45F5-4051-9B7D-8E3C20727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82" y="84644"/>
            <a:ext cx="5429311" cy="452442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E6A0F18-6736-440B-B7CC-094BC447DF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43" y="3429000"/>
            <a:ext cx="7479792" cy="286664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A06D518-F7C7-4F79-8A97-D9D1353D2583}"/>
              </a:ext>
            </a:extLst>
          </p:cNvPr>
          <p:cNvSpPr/>
          <p:nvPr/>
        </p:nvSpPr>
        <p:spPr>
          <a:xfrm>
            <a:off x="5303240" y="6344176"/>
            <a:ext cx="6888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MR12"/>
              </a:rPr>
              <a:t>Jadoul</a:t>
            </a:r>
            <a:r>
              <a:rPr lang="en-US" dirty="0">
                <a:latin typeface="CMR12"/>
              </a:rPr>
              <a:t> et al. (2002), ore bearing </a:t>
            </a:r>
            <a:r>
              <a:rPr lang="en-US" dirty="0" err="1">
                <a:latin typeface="CMR12"/>
              </a:rPr>
              <a:t>Schlern</a:t>
            </a:r>
            <a:r>
              <a:rPr lang="en-US" dirty="0">
                <a:latin typeface="CMR12"/>
              </a:rPr>
              <a:t> dolomite is marked in brown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D92023-B880-43EC-A1A3-020A05786F1F}"/>
              </a:ext>
            </a:extLst>
          </p:cNvPr>
          <p:cNvSpPr txBox="1"/>
          <p:nvPr/>
        </p:nvSpPr>
        <p:spPr>
          <a:xfrm>
            <a:off x="7697023" y="1726362"/>
            <a:ext cx="378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VERONIKA GARTNER </a:t>
            </a:r>
            <a:r>
              <a:rPr lang="de-AT" dirty="0" err="1"/>
              <a:t>MSc</a:t>
            </a:r>
            <a:r>
              <a:rPr lang="de-AT" dirty="0"/>
              <a:t> </a:t>
            </a:r>
            <a:r>
              <a:rPr lang="de-AT" dirty="0" err="1"/>
              <a:t>thesis</a:t>
            </a:r>
            <a:r>
              <a:rPr lang="de-AT" dirty="0"/>
              <a:t> 2023c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84D17B0-44A6-45A9-BCEA-644F1BFC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346" y="84644"/>
            <a:ext cx="5429312" cy="1325563"/>
          </a:xfrm>
        </p:spPr>
        <p:txBody>
          <a:bodyPr/>
          <a:lstStyle/>
          <a:p>
            <a:r>
              <a:rPr lang="de-AT" dirty="0"/>
              <a:t>Cave del </a:t>
            </a:r>
            <a:r>
              <a:rPr lang="de-AT" dirty="0" err="1"/>
              <a:t>Predil</a:t>
            </a:r>
            <a:r>
              <a:rPr lang="de-AT" dirty="0"/>
              <a:t> (</a:t>
            </a:r>
            <a:r>
              <a:rPr lang="de-AT" dirty="0" err="1"/>
              <a:t>Raibl</a:t>
            </a:r>
            <a:r>
              <a:rPr lang="de-A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3334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DF1589B-504D-4676-A72B-0284B1EAD8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44"/>
          <a:stretch/>
        </p:blipFill>
        <p:spPr>
          <a:xfrm>
            <a:off x="98030" y="203886"/>
            <a:ext cx="5623148" cy="655578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3B62E81-67F7-4F3F-9587-FA43946239BB}"/>
              </a:ext>
            </a:extLst>
          </p:cNvPr>
          <p:cNvSpPr/>
          <p:nvPr/>
        </p:nvSpPr>
        <p:spPr>
          <a:xfrm>
            <a:off x="735470" y="291668"/>
            <a:ext cx="488896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MR12"/>
              </a:rPr>
              <a:t>Map of the </a:t>
            </a:r>
            <a:r>
              <a:rPr lang="en-US" dirty="0" err="1">
                <a:latin typeface="CMR12"/>
              </a:rPr>
              <a:t>Raibl</a:t>
            </a:r>
            <a:r>
              <a:rPr lang="en-US" dirty="0">
                <a:latin typeface="CMR12"/>
              </a:rPr>
              <a:t> mine in 1903, from </a:t>
            </a:r>
            <a:r>
              <a:rPr lang="en-US" dirty="0" err="1">
                <a:latin typeface="CMR12"/>
              </a:rPr>
              <a:t>Göbl</a:t>
            </a:r>
            <a:r>
              <a:rPr lang="en-US" dirty="0">
                <a:latin typeface="CMR12"/>
              </a:rPr>
              <a:t> (1903),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3A0A73-52BE-4617-B7CF-7F0ED00A33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634" y="2105725"/>
            <a:ext cx="5834445" cy="275259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4C93404-7215-4366-BB81-6FE9C38D46D7}"/>
              </a:ext>
            </a:extLst>
          </p:cNvPr>
          <p:cNvSpPr/>
          <p:nvPr/>
        </p:nvSpPr>
        <p:spPr>
          <a:xfrm>
            <a:off x="7089639" y="1557198"/>
            <a:ext cx="4247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R12"/>
              </a:rPr>
              <a:t>three color varieties of colloform sphalerite</a:t>
            </a:r>
            <a:endParaRPr lang="de-AT" dirty="0"/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A1073A7C-B52B-4145-BF4D-9E1381A3BA75}"/>
              </a:ext>
            </a:extLst>
          </p:cNvPr>
          <p:cNvSpPr txBox="1">
            <a:spLocks/>
          </p:cNvSpPr>
          <p:nvPr/>
        </p:nvSpPr>
        <p:spPr>
          <a:xfrm>
            <a:off x="6385346" y="84644"/>
            <a:ext cx="542931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/>
              <a:t>Cave del Predil (Raibl)</a:t>
            </a:r>
            <a:endParaRPr lang="de-AT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625BBBE-029C-4951-8CF2-BB9A770BE13F}"/>
              </a:ext>
            </a:extLst>
          </p:cNvPr>
          <p:cNvSpPr txBox="1"/>
          <p:nvPr/>
        </p:nvSpPr>
        <p:spPr>
          <a:xfrm>
            <a:off x="8000159" y="6213301"/>
            <a:ext cx="378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VERONIKA GARTNER </a:t>
            </a:r>
            <a:r>
              <a:rPr lang="de-AT" dirty="0" err="1"/>
              <a:t>MSc</a:t>
            </a:r>
            <a:r>
              <a:rPr lang="de-AT" dirty="0"/>
              <a:t> </a:t>
            </a:r>
            <a:r>
              <a:rPr lang="de-AT" dirty="0" err="1"/>
              <a:t>thesis</a:t>
            </a:r>
            <a:r>
              <a:rPr lang="de-AT" dirty="0"/>
              <a:t> 2023c</a:t>
            </a:r>
          </a:p>
        </p:txBody>
      </p:sp>
    </p:spTree>
    <p:extLst>
      <p:ext uri="{BB962C8B-B14F-4D97-AF65-F5344CB8AC3E}">
        <p14:creationId xmlns:p14="http://schemas.microsoft.com/office/powerpoint/2010/main" val="1031348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C35F5FF-0F30-4250-A237-7F7A88235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38" y="586562"/>
            <a:ext cx="8391160" cy="60542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F4CE3DB-275D-4FC6-8F65-33BBBCD158CC}"/>
              </a:ext>
            </a:extLst>
          </p:cNvPr>
          <p:cNvSpPr txBox="1"/>
          <p:nvPr/>
        </p:nvSpPr>
        <p:spPr>
          <a:xfrm>
            <a:off x="6828968" y="3244334"/>
            <a:ext cx="248184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Röhrenerz</a:t>
            </a:r>
            <a:r>
              <a:rPr lang="fr-FR" dirty="0">
                <a:solidFill>
                  <a:srgbClr val="FF0000"/>
                </a:solidFill>
              </a:rPr>
              <a:t> (</a:t>
            </a:r>
            <a:r>
              <a:rPr lang="fr-FR" dirty="0" err="1">
                <a:solidFill>
                  <a:srgbClr val="FF0000"/>
                </a:solidFill>
              </a:rPr>
              <a:t>tubular</a:t>
            </a:r>
            <a:r>
              <a:rPr lang="fr-FR" dirty="0">
                <a:solidFill>
                  <a:srgbClr val="FF0000"/>
                </a:solidFill>
              </a:rPr>
              <a:t> ore)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85DC76C-47EA-479A-AAB0-01B31E8F77A9}"/>
              </a:ext>
            </a:extLst>
          </p:cNvPr>
          <p:cNvSpPr txBox="1">
            <a:spLocks/>
          </p:cNvSpPr>
          <p:nvPr/>
        </p:nvSpPr>
        <p:spPr>
          <a:xfrm>
            <a:off x="896722" y="19013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AT" sz="3200" dirty="0" err="1"/>
              <a:t>Raibl</a:t>
            </a:r>
            <a:r>
              <a:rPr lang="de-AT" sz="3200" dirty="0"/>
              <a:t> </a:t>
            </a:r>
            <a:r>
              <a:rPr lang="de-AT" sz="3200" dirty="0" err="1"/>
              <a:t>deposit</a:t>
            </a:r>
            <a:r>
              <a:rPr lang="de-AT" sz="3200" dirty="0"/>
              <a:t>, </a:t>
            </a:r>
            <a:r>
              <a:rPr lang="de-AT" sz="3200" dirty="0" err="1"/>
              <a:t>ore</a:t>
            </a:r>
            <a:r>
              <a:rPr lang="de-AT" sz="3200" dirty="0"/>
              <a:t> </a:t>
            </a:r>
            <a:r>
              <a:rPr lang="de-AT" sz="3200" dirty="0" err="1"/>
              <a:t>textures</a:t>
            </a:r>
            <a:endParaRPr lang="de-AT" sz="3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F4AF460-3757-4E1D-85C9-7BAE337BB197}"/>
              </a:ext>
            </a:extLst>
          </p:cNvPr>
          <p:cNvSpPr txBox="1"/>
          <p:nvPr/>
        </p:nvSpPr>
        <p:spPr>
          <a:xfrm>
            <a:off x="2484223" y="2529979"/>
            <a:ext cx="260069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Stalactitic</a:t>
            </a:r>
            <a:r>
              <a:rPr lang="fr-FR" dirty="0">
                <a:solidFill>
                  <a:srgbClr val="FF0000"/>
                </a:solidFill>
              </a:rPr>
              <a:t>/</a:t>
            </a:r>
            <a:r>
              <a:rPr lang="fr-FR" dirty="0" err="1">
                <a:solidFill>
                  <a:srgbClr val="FF0000"/>
                </a:solidFill>
              </a:rPr>
              <a:t>Dendritic</a:t>
            </a:r>
            <a:r>
              <a:rPr lang="fr-FR" dirty="0">
                <a:solidFill>
                  <a:srgbClr val="FF0000"/>
                </a:solidFill>
              </a:rPr>
              <a:t> ore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9B3A80-0429-4B9B-A039-D45B1CC83187}"/>
              </a:ext>
            </a:extLst>
          </p:cNvPr>
          <p:cNvSpPr txBox="1"/>
          <p:nvPr/>
        </p:nvSpPr>
        <p:spPr>
          <a:xfrm>
            <a:off x="3543284" y="3314997"/>
            <a:ext cx="163412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Schalenblende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3D2F4D-7752-4B18-BF4B-4E327D47FEB8}"/>
              </a:ext>
            </a:extLst>
          </p:cNvPr>
          <p:cNvSpPr txBox="1"/>
          <p:nvPr/>
        </p:nvSpPr>
        <p:spPr>
          <a:xfrm>
            <a:off x="7761905" y="1002315"/>
            <a:ext cx="144362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Granular</a:t>
            </a:r>
            <a:r>
              <a:rPr lang="fr-FR" dirty="0">
                <a:solidFill>
                  <a:srgbClr val="FF0000"/>
                </a:solidFill>
              </a:rPr>
              <a:t> ore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295C223-EB10-4829-ABA1-4DF5F0121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7609" y="6338986"/>
            <a:ext cx="1572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>
                <a:ea typeface="ＭＳ Ｐゴシック" pitchFamily="84" charset="-128"/>
              </a:rPr>
              <a:t>V. GARTNER (2023)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8706B5D-B1A6-4F04-AA01-D8F3BC32C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89" t="7928" r="42311" b="65856"/>
          <a:stretch/>
        </p:blipFill>
        <p:spPr>
          <a:xfrm>
            <a:off x="9897185" y="2024928"/>
            <a:ext cx="1572417" cy="40493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35D0B01-25E1-41A5-B986-678ED32C711F}"/>
              </a:ext>
            </a:extLst>
          </p:cNvPr>
          <p:cNvSpPr txBox="1"/>
          <p:nvPr/>
        </p:nvSpPr>
        <p:spPr>
          <a:xfrm>
            <a:off x="9714226" y="1467801"/>
            <a:ext cx="1879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/>
              <a:t>Posepny</a:t>
            </a:r>
            <a:r>
              <a:rPr lang="de-DE" sz="1600" dirty="0"/>
              <a:t> 1873</a:t>
            </a:r>
          </a:p>
          <a:p>
            <a:pPr algn="ctr"/>
            <a:r>
              <a:rPr lang="de-DE" sz="1600" dirty="0"/>
              <a:t>10-16 cm </a:t>
            </a:r>
            <a:r>
              <a:rPr lang="de-DE" sz="1600" dirty="0" err="1"/>
              <a:t>long</a:t>
            </a:r>
            <a:r>
              <a:rPr lang="de-DE" sz="1600" dirty="0"/>
              <a:t> </a:t>
            </a:r>
            <a:r>
              <a:rPr lang="de-DE" sz="1600" dirty="0" err="1"/>
              <a:t>tubes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31785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ACACC-D1B5-430D-A816-0B398F9F0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1" y="-81102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Mežica</a:t>
            </a:r>
            <a:r>
              <a:rPr lang="en-US" dirty="0"/>
              <a:t> Pb-Zn mine</a:t>
            </a:r>
            <a:endParaRPr lang="de-AT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E8D9597-660A-485C-B57B-C1E76B148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68" y="996406"/>
            <a:ext cx="6349232" cy="563116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ECAA4E6-1E4E-4962-91EC-D1173C73C71B}"/>
              </a:ext>
            </a:extLst>
          </p:cNvPr>
          <p:cNvSpPr/>
          <p:nvPr/>
        </p:nvSpPr>
        <p:spPr>
          <a:xfrm>
            <a:off x="7411337" y="6068966"/>
            <a:ext cx="4828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AT" dirty="0">
              <a:solidFill>
                <a:srgbClr val="000000"/>
              </a:solidFill>
            </a:endParaRPr>
          </a:p>
          <a:p>
            <a:r>
              <a:rPr lang="de-AT" dirty="0">
                <a:solidFill>
                  <a:srgbClr val="000000"/>
                </a:solidFill>
              </a:rPr>
              <a:t> BARBARA POTOČNIK KRAJNC, </a:t>
            </a:r>
            <a:r>
              <a:rPr lang="de-AT" dirty="0" err="1">
                <a:solidFill>
                  <a:srgbClr val="000000"/>
                </a:solidFill>
              </a:rPr>
              <a:t>MSc</a:t>
            </a:r>
            <a:r>
              <a:rPr lang="de-AT" dirty="0">
                <a:solidFill>
                  <a:srgbClr val="000000"/>
                </a:solidFill>
              </a:rPr>
              <a:t> </a:t>
            </a:r>
            <a:r>
              <a:rPr lang="de-AT" dirty="0" err="1">
                <a:solidFill>
                  <a:srgbClr val="000000"/>
                </a:solidFill>
              </a:rPr>
              <a:t>thesis</a:t>
            </a:r>
            <a:r>
              <a:rPr lang="de-AT" dirty="0">
                <a:solidFill>
                  <a:srgbClr val="000000"/>
                </a:solidFill>
              </a:rPr>
              <a:t> 2021 </a:t>
            </a:r>
            <a:endParaRPr lang="de-AT" dirty="0"/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ABFAE757-BCFD-405B-B91D-4CFAD3EF3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6756" y="1177748"/>
            <a:ext cx="5010912" cy="300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05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231AFF4-3603-46F3-AE2D-BAC5AF332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101" y="196957"/>
            <a:ext cx="8806249" cy="491703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898F7F8-3A8A-437A-9CFB-BF9952AB165C}"/>
              </a:ext>
            </a:extLst>
          </p:cNvPr>
          <p:cNvSpPr/>
          <p:nvPr/>
        </p:nvSpPr>
        <p:spPr>
          <a:xfrm>
            <a:off x="523101" y="5292546"/>
            <a:ext cx="8806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A schematic cross-section through the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Naveršnik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mining area,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Mežica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deposit, showing the main geological features and distribution of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mineralisation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. Modified after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Zorec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(1955). </a:t>
            </a:r>
            <a:endParaRPr lang="de-AT" dirty="0">
              <a:latin typeface="+mj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64DDF8B-B789-48C3-AF9E-7E9F53069673}"/>
              </a:ext>
            </a:extLst>
          </p:cNvPr>
          <p:cNvSpPr/>
          <p:nvPr/>
        </p:nvSpPr>
        <p:spPr>
          <a:xfrm>
            <a:off x="7411337" y="6068966"/>
            <a:ext cx="4828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AT" dirty="0">
              <a:solidFill>
                <a:srgbClr val="000000"/>
              </a:solidFill>
            </a:endParaRPr>
          </a:p>
          <a:p>
            <a:r>
              <a:rPr lang="de-AT" dirty="0">
                <a:solidFill>
                  <a:srgbClr val="000000"/>
                </a:solidFill>
              </a:rPr>
              <a:t> BARBARA POTOČNIK KRAJNC, </a:t>
            </a:r>
            <a:r>
              <a:rPr lang="de-AT" dirty="0" err="1">
                <a:solidFill>
                  <a:srgbClr val="000000"/>
                </a:solidFill>
              </a:rPr>
              <a:t>MSc</a:t>
            </a:r>
            <a:r>
              <a:rPr lang="de-AT" dirty="0">
                <a:solidFill>
                  <a:srgbClr val="000000"/>
                </a:solidFill>
              </a:rPr>
              <a:t> </a:t>
            </a:r>
            <a:r>
              <a:rPr lang="de-AT" dirty="0" err="1">
                <a:solidFill>
                  <a:srgbClr val="000000"/>
                </a:solidFill>
              </a:rPr>
              <a:t>thesis</a:t>
            </a:r>
            <a:r>
              <a:rPr lang="de-AT" dirty="0">
                <a:solidFill>
                  <a:srgbClr val="000000"/>
                </a:solidFill>
              </a:rPr>
              <a:t> 2021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97241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FA696F1-94FD-4877-8E99-F6186FAF5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21311"/>
            <a:ext cx="10515600" cy="1325563"/>
          </a:xfrm>
        </p:spPr>
        <p:txBody>
          <a:bodyPr/>
          <a:lstStyle/>
          <a:p>
            <a:pPr algn="ctr"/>
            <a:r>
              <a:rPr lang="de-AT" dirty="0" err="1"/>
              <a:t>Mežica</a:t>
            </a:r>
            <a:r>
              <a:rPr lang="de-AT" dirty="0"/>
              <a:t> </a:t>
            </a:r>
            <a:r>
              <a:rPr lang="de-AT" dirty="0" err="1"/>
              <a:t>deposit</a:t>
            </a:r>
            <a:r>
              <a:rPr lang="de-AT" dirty="0"/>
              <a:t>, </a:t>
            </a:r>
            <a:r>
              <a:rPr lang="de-AT" dirty="0" err="1"/>
              <a:t>ore</a:t>
            </a:r>
            <a:r>
              <a:rPr lang="de-AT" dirty="0"/>
              <a:t> </a:t>
            </a:r>
            <a:r>
              <a:rPr lang="de-AT" dirty="0" err="1"/>
              <a:t>textures</a:t>
            </a:r>
            <a:endParaRPr lang="de-AT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C0980ADD-DBF1-499F-B15E-F72976251AC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34" y="1236215"/>
            <a:ext cx="11950131" cy="5493768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8ADEB60-43EB-4628-B91D-A5D2E4742B9D}"/>
              </a:ext>
            </a:extLst>
          </p:cNvPr>
          <p:cNvSpPr txBox="1"/>
          <p:nvPr/>
        </p:nvSpPr>
        <p:spPr>
          <a:xfrm>
            <a:off x="10025369" y="4104168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chemeClr val="bg1"/>
                </a:solidFill>
              </a:rPr>
              <a:t>Ore</a:t>
            </a:r>
            <a:r>
              <a:rPr lang="de-AT" dirty="0">
                <a:solidFill>
                  <a:schemeClr val="bg1"/>
                </a:solidFill>
              </a:rPr>
              <a:t> </a:t>
            </a:r>
            <a:r>
              <a:rPr lang="de-AT" dirty="0" err="1">
                <a:solidFill>
                  <a:schemeClr val="bg1"/>
                </a:solidFill>
              </a:rPr>
              <a:t>rhythmite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85073D-589C-4328-A3C3-1DEDDEEAEEBA}"/>
              </a:ext>
            </a:extLst>
          </p:cNvPr>
          <p:cNvSpPr txBox="1"/>
          <p:nvPr/>
        </p:nvSpPr>
        <p:spPr>
          <a:xfrm>
            <a:off x="181605" y="3084561"/>
            <a:ext cx="3500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chemeClr val="bg1"/>
                </a:solidFill>
              </a:rPr>
              <a:t>Breccia</a:t>
            </a:r>
            <a:r>
              <a:rPr lang="de-AT" dirty="0">
                <a:solidFill>
                  <a:schemeClr val="bg1"/>
                </a:solidFill>
              </a:rPr>
              <a:t> and </a:t>
            </a:r>
            <a:r>
              <a:rPr lang="de-AT" dirty="0" err="1">
                <a:solidFill>
                  <a:schemeClr val="bg1"/>
                </a:solidFill>
              </a:rPr>
              <a:t>vein</a:t>
            </a:r>
            <a:r>
              <a:rPr lang="de-AT" dirty="0">
                <a:solidFill>
                  <a:schemeClr val="bg1"/>
                </a:solidFill>
              </a:rPr>
              <a:t>-type, </a:t>
            </a:r>
            <a:r>
              <a:rPr lang="de-AT" dirty="0" err="1">
                <a:solidFill>
                  <a:schemeClr val="bg1"/>
                </a:solidFill>
              </a:rPr>
              <a:t>replacement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8A71A27-4442-493B-9F34-05E3A6B3E123}"/>
              </a:ext>
            </a:extLst>
          </p:cNvPr>
          <p:cNvSpPr txBox="1"/>
          <p:nvPr/>
        </p:nvSpPr>
        <p:spPr>
          <a:xfrm>
            <a:off x="2669449" y="4115169"/>
            <a:ext cx="327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chemeClr val="bg1"/>
                </a:solidFill>
              </a:rPr>
              <a:t>Colloform</a:t>
            </a:r>
            <a:r>
              <a:rPr lang="de-AT" dirty="0">
                <a:solidFill>
                  <a:schemeClr val="bg1"/>
                </a:solidFill>
              </a:rPr>
              <a:t> </a:t>
            </a:r>
            <a:r>
              <a:rPr lang="de-AT" dirty="0" err="1">
                <a:solidFill>
                  <a:schemeClr val="bg1"/>
                </a:solidFill>
              </a:rPr>
              <a:t>sph</a:t>
            </a:r>
            <a:r>
              <a:rPr lang="de-AT" dirty="0">
                <a:solidFill>
                  <a:schemeClr val="bg1"/>
                </a:solidFill>
              </a:rPr>
              <a:t> in </a:t>
            </a:r>
            <a:r>
              <a:rPr lang="de-AT" dirty="0" err="1">
                <a:solidFill>
                  <a:schemeClr val="bg1"/>
                </a:solidFill>
              </a:rPr>
              <a:t>cockade</a:t>
            </a:r>
            <a:r>
              <a:rPr lang="de-AT" dirty="0">
                <a:solidFill>
                  <a:schemeClr val="bg1"/>
                </a:solidFill>
              </a:rPr>
              <a:t> </a:t>
            </a:r>
            <a:r>
              <a:rPr lang="de-AT" dirty="0" err="1">
                <a:solidFill>
                  <a:schemeClr val="bg1"/>
                </a:solidFill>
              </a:rPr>
              <a:t>breccia</a:t>
            </a:r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8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CA60816-E4DE-42DC-855A-E55D4F702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72" y="280562"/>
            <a:ext cx="7388939" cy="657743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CFF5022-C679-4DA8-BFA1-F9FC9ADAFF24}"/>
              </a:ext>
            </a:extLst>
          </p:cNvPr>
          <p:cNvSpPr/>
          <p:nvPr/>
        </p:nvSpPr>
        <p:spPr>
          <a:xfrm>
            <a:off x="7755832" y="142703"/>
            <a:ext cx="429239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de-AT" sz="1600" dirty="0">
                <a:solidFill>
                  <a:srgbClr val="000000"/>
                </a:solidFill>
                <a:latin typeface="+mj-lt"/>
              </a:rPr>
              <a:t>Brown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colloform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sphalerite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type Sp1a,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fragmented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subsequently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cemented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by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sphalerite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types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Sp4a and Sp4b. </a:t>
            </a:r>
          </a:p>
          <a:p>
            <a:pPr marL="342900" indent="-342900">
              <a:buAutoNum type="alphaLcParenBoth"/>
            </a:pPr>
            <a:r>
              <a:rPr lang="de-AT" sz="1600" dirty="0" err="1">
                <a:solidFill>
                  <a:srgbClr val="000000"/>
                </a:solidFill>
                <a:latin typeface="+mj-lt"/>
              </a:rPr>
              <a:t>Vein-hosted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ore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containing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brown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sphalerite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Sp1b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wrapped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by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colourless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crystalline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sphalerite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Sp4a, and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green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crystalline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sphalerite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Sp4b.</a:t>
            </a:r>
          </a:p>
          <a:p>
            <a:pPr marL="342900" indent="-342900">
              <a:buAutoNum type="alphaLcParenBoth"/>
            </a:pPr>
            <a:r>
              <a:rPr lang="de-AT" sz="1600" dirty="0" err="1">
                <a:solidFill>
                  <a:srgbClr val="000000"/>
                </a:solidFill>
                <a:latin typeface="+mj-lt"/>
              </a:rPr>
              <a:t>Breccia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ore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containing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unmineralised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host-rock </a:t>
            </a:r>
            <a:r>
              <a:rPr lang="de-AT" sz="1600" dirty="0" err="1">
                <a:solidFill>
                  <a:srgbClr val="000000"/>
                </a:solidFill>
                <a:latin typeface="+mj-lt"/>
              </a:rPr>
              <a:t>clast</a:t>
            </a:r>
            <a:r>
              <a:rPr lang="de-A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that is almost completely transformed into secondary hydrothermal dolomite. Colloform sphalerite type Sp1d and crystalline sphalerite type Sp2 form matrix and corrode galena. </a:t>
            </a:r>
          </a:p>
          <a:p>
            <a:pPr marL="342900" indent="-342900">
              <a:buAutoNum type="alphaLcParenBoth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Open space filled with colloform sphalerite Sp1. Open space was reactivated during later hydrothermal processes, reflected in the precipitation of saddle dolomite and marcasite.</a:t>
            </a:r>
          </a:p>
          <a:p>
            <a:pPr marL="342900" indent="-342900">
              <a:buAutoNum type="alphaLcParenBoth"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Hand-specimen of sphalerite type Sp1c, which consists of a few cm thick spheroidal and irregularly shaped aggregates with differently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coloured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alternating bands, forming cockade texture. </a:t>
            </a:r>
            <a:endParaRPr lang="de-AT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C90469E-B39A-48FE-B477-D92140C76BDA}"/>
              </a:ext>
            </a:extLst>
          </p:cNvPr>
          <p:cNvSpPr/>
          <p:nvPr/>
        </p:nvSpPr>
        <p:spPr>
          <a:xfrm>
            <a:off x="7411337" y="6068966"/>
            <a:ext cx="4828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AT" dirty="0">
              <a:solidFill>
                <a:srgbClr val="000000"/>
              </a:solidFill>
            </a:endParaRPr>
          </a:p>
          <a:p>
            <a:r>
              <a:rPr lang="de-AT" dirty="0">
                <a:solidFill>
                  <a:srgbClr val="000000"/>
                </a:solidFill>
              </a:rPr>
              <a:t> BARBARA POTOČNIK KRAJNC, </a:t>
            </a:r>
            <a:r>
              <a:rPr lang="de-AT" dirty="0" err="1">
                <a:solidFill>
                  <a:srgbClr val="000000"/>
                </a:solidFill>
              </a:rPr>
              <a:t>MSc</a:t>
            </a:r>
            <a:r>
              <a:rPr lang="de-AT" dirty="0">
                <a:solidFill>
                  <a:srgbClr val="000000"/>
                </a:solidFill>
              </a:rPr>
              <a:t> </a:t>
            </a:r>
            <a:r>
              <a:rPr lang="de-AT" dirty="0" err="1">
                <a:solidFill>
                  <a:srgbClr val="000000"/>
                </a:solidFill>
              </a:rPr>
              <a:t>thesis</a:t>
            </a:r>
            <a:r>
              <a:rPr lang="de-AT" dirty="0">
                <a:solidFill>
                  <a:srgbClr val="000000"/>
                </a:solidFill>
              </a:rPr>
              <a:t> 2021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2931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7D2A984B-BE72-4503-A6C6-A7E07432CA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532587"/>
              </p:ext>
            </p:extLst>
          </p:nvPr>
        </p:nvGraphicFramePr>
        <p:xfrm>
          <a:off x="55606" y="1122487"/>
          <a:ext cx="12054017" cy="5371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2940">
                  <a:extLst>
                    <a:ext uri="{9D8B030D-6E8A-4147-A177-3AD203B41FA5}">
                      <a16:colId xmlns:a16="http://schemas.microsoft.com/office/drawing/2014/main" val="2052187717"/>
                    </a:ext>
                  </a:extLst>
                </a:gridCol>
                <a:gridCol w="1668162">
                  <a:extLst>
                    <a:ext uri="{9D8B030D-6E8A-4147-A177-3AD203B41FA5}">
                      <a16:colId xmlns:a16="http://schemas.microsoft.com/office/drawing/2014/main" val="1724702393"/>
                    </a:ext>
                  </a:extLst>
                </a:gridCol>
                <a:gridCol w="1445741">
                  <a:extLst>
                    <a:ext uri="{9D8B030D-6E8A-4147-A177-3AD203B41FA5}">
                      <a16:colId xmlns:a16="http://schemas.microsoft.com/office/drawing/2014/main" val="895951823"/>
                    </a:ext>
                  </a:extLst>
                </a:gridCol>
                <a:gridCol w="2152810">
                  <a:extLst>
                    <a:ext uri="{9D8B030D-6E8A-4147-A177-3AD203B41FA5}">
                      <a16:colId xmlns:a16="http://schemas.microsoft.com/office/drawing/2014/main" val="3901502111"/>
                    </a:ext>
                  </a:extLst>
                </a:gridCol>
                <a:gridCol w="1894027">
                  <a:extLst>
                    <a:ext uri="{9D8B030D-6E8A-4147-A177-3AD203B41FA5}">
                      <a16:colId xmlns:a16="http://schemas.microsoft.com/office/drawing/2014/main" val="1239266420"/>
                    </a:ext>
                  </a:extLst>
                </a:gridCol>
                <a:gridCol w="1594022">
                  <a:extLst>
                    <a:ext uri="{9D8B030D-6E8A-4147-A177-3AD203B41FA5}">
                      <a16:colId xmlns:a16="http://schemas.microsoft.com/office/drawing/2014/main" val="1860427082"/>
                    </a:ext>
                  </a:extLst>
                </a:gridCol>
                <a:gridCol w="1396315">
                  <a:extLst>
                    <a:ext uri="{9D8B030D-6E8A-4147-A177-3AD203B41FA5}">
                      <a16:colId xmlns:a16="http://schemas.microsoft.com/office/drawing/2014/main" val="32814209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AT" dirty="0"/>
                        <a:t>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Host rock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Resource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Production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Activity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99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rgbClr val="FF0000"/>
                          </a:solidFill>
                        </a:rPr>
                        <a:t>Bleiberg-Kreuth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 (Carinthia)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43 </a:t>
                      </a:r>
                      <a:r>
                        <a:rPr lang="de-AT" dirty="0" err="1"/>
                        <a:t>Mt</a:t>
                      </a:r>
                      <a:r>
                        <a:rPr lang="de-AT" dirty="0"/>
                        <a:t> (3.5 </a:t>
                      </a:r>
                      <a:r>
                        <a:rPr lang="de-AT" dirty="0" err="1"/>
                        <a:t>Mt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metal</a:t>
                      </a:r>
                      <a:r>
                        <a:rPr lang="de-A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1.1% </a:t>
                      </a:r>
                      <a:r>
                        <a:rPr lang="de-AT" dirty="0" err="1"/>
                        <a:t>Pb</a:t>
                      </a:r>
                      <a:r>
                        <a:rPr lang="de-AT" dirty="0"/>
                        <a:t>, 5.9% </a:t>
                      </a:r>
                      <a:r>
                        <a:rPr lang="de-AT" dirty="0" err="1"/>
                        <a:t>Zn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2.2 </a:t>
                      </a:r>
                      <a:r>
                        <a:rPr lang="de-AT" dirty="0" err="1"/>
                        <a:t>Mt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metal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1333-1994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76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>
                          <a:solidFill>
                            <a:srgbClr val="FF0000"/>
                          </a:solidFill>
                        </a:rPr>
                        <a:t>Raibl</a:t>
                      </a:r>
                      <a:endParaRPr lang="de-A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Italy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18 </a:t>
                      </a:r>
                      <a:r>
                        <a:rPr lang="de-AT" dirty="0" err="1"/>
                        <a:t>Mt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1.2% </a:t>
                      </a:r>
                      <a:r>
                        <a:rPr lang="de-AT" dirty="0" err="1"/>
                        <a:t>Pb</a:t>
                      </a:r>
                      <a:r>
                        <a:rPr lang="de-AT" dirty="0"/>
                        <a:t>, 6.0% </a:t>
                      </a:r>
                      <a:r>
                        <a:rPr lang="de-AT" dirty="0" err="1"/>
                        <a:t>Pb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1.5 </a:t>
                      </a:r>
                      <a:r>
                        <a:rPr lang="de-AT" dirty="0" err="1"/>
                        <a:t>Mt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metal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14</a:t>
                      </a:r>
                      <a:r>
                        <a:rPr lang="de-AT" baseline="30000" dirty="0"/>
                        <a:t>th</a:t>
                      </a:r>
                      <a:r>
                        <a:rPr lang="de-AT" dirty="0"/>
                        <a:t>-1991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24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Mežica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Slovenia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34 </a:t>
                      </a:r>
                      <a:r>
                        <a:rPr lang="de-AT" dirty="0" err="1"/>
                        <a:t>Mt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2.4% </a:t>
                      </a:r>
                      <a:r>
                        <a:rPr lang="de-AT" dirty="0" err="1"/>
                        <a:t>Pb</a:t>
                      </a:r>
                      <a:r>
                        <a:rPr lang="de-AT" dirty="0"/>
                        <a:t>, 3.4% </a:t>
                      </a:r>
                      <a:r>
                        <a:rPr lang="de-AT" dirty="0" err="1"/>
                        <a:t>Zn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1.5 </a:t>
                      </a:r>
                      <a:r>
                        <a:rPr lang="de-AT" dirty="0" err="1"/>
                        <a:t>Mt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metal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1424-1993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32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>
                          <a:solidFill>
                            <a:srgbClr val="FF0000"/>
                          </a:solidFill>
                        </a:rPr>
                        <a:t>Salafossa</a:t>
                      </a:r>
                      <a:endParaRPr lang="de-A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err="1"/>
                        <a:t>Italy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10 </a:t>
                      </a:r>
                      <a:r>
                        <a:rPr lang="de-AT" dirty="0" err="1"/>
                        <a:t>Mt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0.95% </a:t>
                      </a:r>
                      <a:r>
                        <a:rPr lang="de-AT" dirty="0" err="1"/>
                        <a:t>Pb</a:t>
                      </a:r>
                      <a:r>
                        <a:rPr lang="de-AT" dirty="0"/>
                        <a:t>, 4.9% </a:t>
                      </a:r>
                      <a:r>
                        <a:rPr lang="de-AT" dirty="0" err="1"/>
                        <a:t>Zn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0.5 </a:t>
                      </a:r>
                      <a:r>
                        <a:rPr lang="de-AT" dirty="0" err="1"/>
                        <a:t>Mt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metal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1957-1986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839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>
                          <a:solidFill>
                            <a:srgbClr val="FF0000"/>
                          </a:solidFill>
                        </a:rPr>
                        <a:t>Gorno</a:t>
                      </a:r>
                      <a:endParaRPr lang="de-A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err="1"/>
                        <a:t>Italy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6 </a:t>
                      </a:r>
                      <a:r>
                        <a:rPr lang="de-AT" dirty="0" err="1"/>
                        <a:t>Mt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3.5% </a:t>
                      </a:r>
                      <a:r>
                        <a:rPr lang="de-AT" dirty="0" err="1"/>
                        <a:t>Zn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cut</a:t>
                      </a:r>
                      <a:r>
                        <a:rPr lang="de-AT" dirty="0"/>
                        <a:t>-off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-1980s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069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/>
                        <a:t>Lafatsch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Austria (</a:t>
                      </a:r>
                      <a:r>
                        <a:rPr lang="de-AT" dirty="0" err="1"/>
                        <a:t>Tyrol</a:t>
                      </a:r>
                      <a:r>
                        <a:rPr lang="de-A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4 </a:t>
                      </a:r>
                      <a:r>
                        <a:rPr lang="de-AT" dirty="0" err="1"/>
                        <a:t>Mt</a:t>
                      </a:r>
                      <a:r>
                        <a:rPr lang="de-AT" dirty="0"/>
                        <a:t>(?) (0.6 </a:t>
                      </a:r>
                      <a:r>
                        <a:rPr lang="de-AT" dirty="0" err="1"/>
                        <a:t>Mt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prov</a:t>
                      </a:r>
                      <a:r>
                        <a:rPr lang="de-A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1.6% </a:t>
                      </a:r>
                      <a:r>
                        <a:rPr lang="de-AT" dirty="0" err="1"/>
                        <a:t>Pb</a:t>
                      </a:r>
                      <a:r>
                        <a:rPr lang="de-AT" dirty="0"/>
                        <a:t>, 6.2% </a:t>
                      </a:r>
                      <a:r>
                        <a:rPr lang="de-AT" dirty="0" err="1"/>
                        <a:t>Zn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-1550 (1963)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07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Silberleiten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Austria (</a:t>
                      </a:r>
                      <a:r>
                        <a:rPr lang="de-AT" dirty="0" err="1"/>
                        <a:t>Tyrol</a:t>
                      </a:r>
                      <a:r>
                        <a:rPr lang="de-A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15</a:t>
                      </a:r>
                      <a:r>
                        <a:rPr lang="de-AT" baseline="30000" dirty="0"/>
                        <a:t>th</a:t>
                      </a:r>
                      <a:r>
                        <a:rPr lang="de-AT" dirty="0"/>
                        <a:t>-1921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439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>
                          <a:solidFill>
                            <a:srgbClr val="7030A0"/>
                          </a:solidFill>
                        </a:rPr>
                        <a:t>Argentiera</a:t>
                      </a:r>
                      <a:endParaRPr lang="de-AT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err="1"/>
                        <a:t>Italy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Anis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1% </a:t>
                      </a:r>
                      <a:r>
                        <a:rPr lang="de-AT" dirty="0" err="1"/>
                        <a:t>Pb</a:t>
                      </a:r>
                      <a:r>
                        <a:rPr lang="de-AT" dirty="0"/>
                        <a:t>, 6% </a:t>
                      </a:r>
                      <a:r>
                        <a:rPr lang="de-AT" dirty="0" err="1"/>
                        <a:t>Zn</a:t>
                      </a:r>
                      <a:r>
                        <a:rPr lang="de-AT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 </a:t>
                      </a:r>
                      <a:r>
                        <a:rPr lang="de-AT" dirty="0" err="1"/>
                        <a:t>Mt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ore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-1971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34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>
                          <a:solidFill>
                            <a:srgbClr val="7030A0"/>
                          </a:solidFill>
                        </a:rPr>
                        <a:t>Topla</a:t>
                      </a:r>
                      <a:endParaRPr lang="de-AT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Slovenia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3.3% </a:t>
                      </a:r>
                      <a:r>
                        <a:rPr lang="de-AT" dirty="0" err="1"/>
                        <a:t>Pb</a:t>
                      </a:r>
                      <a:r>
                        <a:rPr lang="de-AT" dirty="0"/>
                        <a:t>, 10% </a:t>
                      </a:r>
                      <a:r>
                        <a:rPr lang="de-AT" dirty="0" err="1"/>
                        <a:t>Zn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0.25 </a:t>
                      </a:r>
                      <a:r>
                        <a:rPr lang="de-AT" dirty="0" err="1"/>
                        <a:t>Mt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ore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1974-1988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881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Hochobir</a:t>
                      </a:r>
                      <a:r>
                        <a:rPr lang="fr-FR" dirty="0"/>
                        <a:t> 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A (Carinthia)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0.3 </a:t>
                      </a:r>
                      <a:r>
                        <a:rPr lang="de-AT" dirty="0" err="1"/>
                        <a:t>Mt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12694"/>
                  </a:ext>
                </a:extLst>
              </a:tr>
              <a:tr h="555423">
                <a:tc>
                  <a:txBody>
                    <a:bodyPr/>
                    <a:lstStyle/>
                    <a:p>
                      <a:r>
                        <a:rPr lang="fr-FR" dirty="0" err="1"/>
                        <a:t>Radnig</a:t>
                      </a:r>
                      <a:r>
                        <a:rPr lang="fr-FR" dirty="0"/>
                        <a:t> 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A (Carinthia)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0.2 </a:t>
                      </a:r>
                      <a:r>
                        <a:rPr lang="de-AT" dirty="0" err="1"/>
                        <a:t>Mt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-ca. 1900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309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Jauken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A (Carinthia)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0.05 </a:t>
                      </a:r>
                      <a:r>
                        <a:rPr lang="de-AT" dirty="0" err="1"/>
                        <a:t>Mt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-ca. 1900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263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Rauschberg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Carn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1636 - 1894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606168"/>
                  </a:ext>
                </a:extLst>
              </a:tr>
            </a:tbl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4779FA5B-C071-4BA4-BDDA-E514004F65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0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/>
              <a:t>Carbonate-</a:t>
            </a:r>
            <a:r>
              <a:rPr lang="fr-FR" sz="2800" dirty="0" err="1"/>
              <a:t>hosted</a:t>
            </a:r>
            <a:r>
              <a:rPr lang="fr-FR" sz="2800" dirty="0"/>
              <a:t> Pb-Zn </a:t>
            </a:r>
            <a:r>
              <a:rPr lang="fr-FR" sz="2800" dirty="0" err="1"/>
              <a:t>deposits</a:t>
            </a:r>
            <a:r>
              <a:rPr lang="fr-FR" sz="2800" dirty="0"/>
              <a:t> in </a:t>
            </a:r>
            <a:r>
              <a:rPr lang="fr-FR" sz="2800" dirty="0" err="1"/>
              <a:t>Mesozoic</a:t>
            </a:r>
            <a:r>
              <a:rPr lang="fr-FR" sz="2800" dirty="0"/>
              <a:t> host rocks</a:t>
            </a:r>
            <a:endParaRPr lang="fr-FR" sz="2800" b="1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C373C19-49C1-4488-A3F7-0091AA4EE02F}"/>
              </a:ext>
            </a:extLst>
          </p:cNvPr>
          <p:cNvSpPr/>
          <p:nvPr/>
        </p:nvSpPr>
        <p:spPr>
          <a:xfrm>
            <a:off x="712571" y="6411267"/>
            <a:ext cx="11084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Total of 510 APT occurrences in </a:t>
            </a:r>
            <a:r>
              <a:rPr lang="fr-FR" dirty="0" err="1"/>
              <a:t>Austria</a:t>
            </a:r>
            <a:r>
              <a:rPr lang="fr-FR" dirty="0"/>
              <a:t> (89%), </a:t>
            </a:r>
            <a:r>
              <a:rPr lang="fr-FR" dirty="0" err="1"/>
              <a:t>Italy</a:t>
            </a:r>
            <a:r>
              <a:rPr lang="fr-FR" dirty="0"/>
              <a:t> (6%), </a:t>
            </a:r>
            <a:r>
              <a:rPr lang="fr-FR" dirty="0" err="1"/>
              <a:t>Slovenia</a:t>
            </a:r>
            <a:r>
              <a:rPr lang="fr-FR" dirty="0"/>
              <a:t>, </a:t>
            </a:r>
            <a:r>
              <a:rPr lang="fr-FR" dirty="0" err="1"/>
              <a:t>Switzerland</a:t>
            </a:r>
            <a:r>
              <a:rPr lang="fr-FR" dirty="0"/>
              <a:t> and Germany (&lt;2% </a:t>
            </a:r>
            <a:r>
              <a:rPr lang="fr-FR" dirty="0" err="1"/>
              <a:t>each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6078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4F641-5B0E-4649-9682-F83FA2368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3C986FD-1635-48FE-BFAF-41C34E744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89" y="206889"/>
            <a:ext cx="5694614" cy="6545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6461EBD-F793-4F82-8181-821DB15F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272" y="262952"/>
            <a:ext cx="1642543" cy="17766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733AD2-60D2-45BB-A0BF-61FA1B275E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815" y="125364"/>
            <a:ext cx="4052071" cy="613257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C3112DC-0402-4CC5-B67B-54B148F93610}"/>
              </a:ext>
            </a:extLst>
          </p:cNvPr>
          <p:cNvSpPr txBox="1"/>
          <p:nvPr/>
        </p:nvSpPr>
        <p:spPr>
          <a:xfrm>
            <a:off x="8297562" y="6400800"/>
            <a:ext cx="376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Kuhlemann et al., </a:t>
            </a:r>
            <a:r>
              <a:rPr lang="de-DE" dirty="0" err="1"/>
              <a:t>Econ</a:t>
            </a:r>
            <a:r>
              <a:rPr lang="de-DE" dirty="0"/>
              <a:t> </a:t>
            </a:r>
            <a:r>
              <a:rPr lang="de-DE" dirty="0" err="1"/>
              <a:t>Geol</a:t>
            </a:r>
            <a:r>
              <a:rPr lang="de-DE" dirty="0"/>
              <a:t> 96 (2001)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53801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CF62C-2E71-4354-8CE1-A9E4D0A1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829" y="197525"/>
            <a:ext cx="5624880" cy="1325563"/>
          </a:xfrm>
        </p:spPr>
        <p:txBody>
          <a:bodyPr/>
          <a:lstStyle/>
          <a:p>
            <a:pPr algn="ctr"/>
            <a:r>
              <a:rPr lang="de-AT" dirty="0"/>
              <a:t>Trace </a:t>
            </a:r>
            <a:r>
              <a:rPr lang="de-AT" dirty="0" err="1"/>
              <a:t>element</a:t>
            </a:r>
            <a:r>
              <a:rPr lang="de-AT" dirty="0"/>
              <a:t> </a:t>
            </a:r>
            <a:r>
              <a:rPr lang="de-AT" dirty="0" err="1"/>
              <a:t>analysis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sphalerite</a:t>
            </a:r>
            <a:r>
              <a:rPr lang="de-AT" dirty="0"/>
              <a:t> (ppm)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73BAF5E-1048-4010-A437-005598374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18" y="177308"/>
            <a:ext cx="6156952" cy="6503384"/>
          </a:xfr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764B5BCF-79A1-4BE7-A403-B375A9CBD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291"/>
          <a:stretch/>
        </p:blipFill>
        <p:spPr>
          <a:xfrm>
            <a:off x="6479712" y="5201122"/>
            <a:ext cx="5596997" cy="165687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22283B1-A605-4A0A-9797-0F21F40D9B41}"/>
              </a:ext>
            </a:extLst>
          </p:cNvPr>
          <p:cNvSpPr txBox="1"/>
          <p:nvPr/>
        </p:nvSpPr>
        <p:spPr>
          <a:xfrm>
            <a:off x="438912" y="80468"/>
            <a:ext cx="53893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Mn</a:t>
            </a:r>
            <a:endParaRPr lang="de-AT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E40A1C4-F558-4754-AC5B-B1E686701930}"/>
              </a:ext>
            </a:extLst>
          </p:cNvPr>
          <p:cNvSpPr txBox="1"/>
          <p:nvPr/>
        </p:nvSpPr>
        <p:spPr>
          <a:xfrm>
            <a:off x="2464004" y="80468"/>
            <a:ext cx="42774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Fe</a:t>
            </a:r>
            <a:endParaRPr lang="de-AT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CC95DD-5CF8-4705-933A-92936408800A}"/>
              </a:ext>
            </a:extLst>
          </p:cNvPr>
          <p:cNvSpPr txBox="1"/>
          <p:nvPr/>
        </p:nvSpPr>
        <p:spPr>
          <a:xfrm>
            <a:off x="4489096" y="80468"/>
            <a:ext cx="455574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Cu</a:t>
            </a:r>
            <a:endParaRPr lang="de-AT" sz="2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71478A9-C1EE-4901-A523-186533BAE1C8}"/>
              </a:ext>
            </a:extLst>
          </p:cNvPr>
          <p:cNvSpPr txBox="1"/>
          <p:nvPr/>
        </p:nvSpPr>
        <p:spPr>
          <a:xfrm>
            <a:off x="438912" y="1666647"/>
            <a:ext cx="4700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/>
              <a:t>Ga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8CE4EBB-5348-4280-905F-B27E0B01612B}"/>
              </a:ext>
            </a:extLst>
          </p:cNvPr>
          <p:cNvSpPr txBox="1"/>
          <p:nvPr/>
        </p:nvSpPr>
        <p:spPr>
          <a:xfrm>
            <a:off x="2464004" y="1666647"/>
            <a:ext cx="47481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/>
              <a:t>Ge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1C8A7E1-941F-4B97-A724-9716408F87CD}"/>
              </a:ext>
            </a:extLst>
          </p:cNvPr>
          <p:cNvSpPr txBox="1"/>
          <p:nvPr/>
        </p:nvSpPr>
        <p:spPr>
          <a:xfrm>
            <a:off x="4489096" y="1666647"/>
            <a:ext cx="434734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/>
              <a:t>As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F0A1E2C-87BC-429F-85E2-7AE821C1B607}"/>
              </a:ext>
            </a:extLst>
          </p:cNvPr>
          <p:cNvSpPr txBox="1"/>
          <p:nvPr/>
        </p:nvSpPr>
        <p:spPr>
          <a:xfrm>
            <a:off x="438912" y="3252826"/>
            <a:ext cx="45397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/>
              <a:t>Ag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A2CC60E-07E2-4F49-9A6D-AE830C802D0B}"/>
              </a:ext>
            </a:extLst>
          </p:cNvPr>
          <p:cNvSpPr txBox="1"/>
          <p:nvPr/>
        </p:nvSpPr>
        <p:spPr>
          <a:xfrm>
            <a:off x="2464004" y="3252826"/>
            <a:ext cx="455574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Cd</a:t>
            </a:r>
            <a:endParaRPr lang="de-AT" sz="2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1E53A19-08AF-4317-85F2-A5C9A7B464B5}"/>
              </a:ext>
            </a:extLst>
          </p:cNvPr>
          <p:cNvSpPr txBox="1"/>
          <p:nvPr/>
        </p:nvSpPr>
        <p:spPr>
          <a:xfrm>
            <a:off x="4489096" y="3252826"/>
            <a:ext cx="43794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Sn</a:t>
            </a:r>
            <a:endParaRPr lang="de-AT" sz="20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2694B3E-7D96-42DE-9187-644FE6665FE5}"/>
              </a:ext>
            </a:extLst>
          </p:cNvPr>
          <p:cNvSpPr txBox="1"/>
          <p:nvPr/>
        </p:nvSpPr>
        <p:spPr>
          <a:xfrm>
            <a:off x="438912" y="4839005"/>
            <a:ext cx="43794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/>
              <a:t>Sb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647BE99-0156-4165-9DB7-E491D6CE07FC}"/>
              </a:ext>
            </a:extLst>
          </p:cNvPr>
          <p:cNvSpPr txBox="1"/>
          <p:nvPr/>
        </p:nvSpPr>
        <p:spPr>
          <a:xfrm>
            <a:off x="2464004" y="4839005"/>
            <a:ext cx="36901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Tl</a:t>
            </a:r>
            <a:endParaRPr lang="de-AT" sz="20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A7FCC5C-A99E-474D-9AE7-464D6079C10A}"/>
              </a:ext>
            </a:extLst>
          </p:cNvPr>
          <p:cNvSpPr txBox="1"/>
          <p:nvPr/>
        </p:nvSpPr>
        <p:spPr>
          <a:xfrm>
            <a:off x="4489096" y="4839005"/>
            <a:ext cx="45236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Pb</a:t>
            </a:r>
            <a:endParaRPr lang="de-AT" sz="2000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B16668F-2778-4A0B-BB7C-8800A3F71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59657"/>
              </p:ext>
            </p:extLst>
          </p:nvPr>
        </p:nvGraphicFramePr>
        <p:xfrm>
          <a:off x="7151984" y="1748000"/>
          <a:ext cx="460110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849">
                  <a:extLst>
                    <a:ext uri="{9D8B030D-6E8A-4147-A177-3AD203B41FA5}">
                      <a16:colId xmlns:a16="http://schemas.microsoft.com/office/drawing/2014/main" val="1983157489"/>
                    </a:ext>
                  </a:extLst>
                </a:gridCol>
                <a:gridCol w="1364703">
                  <a:extLst>
                    <a:ext uri="{9D8B030D-6E8A-4147-A177-3AD203B41FA5}">
                      <a16:colId xmlns:a16="http://schemas.microsoft.com/office/drawing/2014/main" val="1187238499"/>
                    </a:ext>
                  </a:extLst>
                </a:gridCol>
                <a:gridCol w="910664">
                  <a:extLst>
                    <a:ext uri="{9D8B030D-6E8A-4147-A177-3AD203B41FA5}">
                      <a16:colId xmlns:a16="http://schemas.microsoft.com/office/drawing/2014/main" val="4156585634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14458507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AT" sz="1600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err="1"/>
                        <a:t>Md</a:t>
                      </a:r>
                      <a:r>
                        <a:rPr lang="de-AT" sz="1600" dirty="0"/>
                        <a:t> (</a:t>
                      </a:r>
                      <a:r>
                        <a:rPr lang="de-AT" sz="1600" dirty="0" err="1"/>
                        <a:t>max</a:t>
                      </a:r>
                      <a:r>
                        <a:rPr lang="de-AT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err="1"/>
                        <a:t>Md</a:t>
                      </a:r>
                      <a:r>
                        <a:rPr lang="de-AT" sz="1600" dirty="0"/>
                        <a:t> (</a:t>
                      </a:r>
                      <a:r>
                        <a:rPr lang="de-AT" sz="1600" dirty="0" err="1"/>
                        <a:t>max</a:t>
                      </a:r>
                      <a:r>
                        <a:rPr lang="de-AT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713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sz="1600" dirty="0" err="1"/>
                        <a:t>Mn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/>
                        <a:t>5,5 (1100)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/>
                        <a:t>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/>
                        <a:t>1,1 (</a:t>
                      </a:r>
                      <a:r>
                        <a:rPr lang="de-AT" sz="1600" dirty="0">
                          <a:highlight>
                            <a:srgbClr val="FFFF00"/>
                          </a:highlight>
                        </a:rPr>
                        <a:t>44</a:t>
                      </a:r>
                      <a:r>
                        <a:rPr lang="de-AT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487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sz="1600" dirty="0" err="1"/>
                        <a:t>Fe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/>
                        <a:t>2409 (3.5%)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err="1"/>
                        <a:t>Cd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2509 (5515)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40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sz="1600" dirty="0" err="1"/>
                        <a:t>Cu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/>
                        <a:t>136 (813)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err="1"/>
                        <a:t>Sn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/>
                        <a:t>0,1 (1,9)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667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sz="1600" dirty="0"/>
                        <a:t>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/>
                        <a:t>2,2 (</a:t>
                      </a:r>
                      <a:r>
                        <a:rPr lang="de-AT" sz="1600" dirty="0">
                          <a:highlight>
                            <a:srgbClr val="FFFF00"/>
                          </a:highlight>
                        </a:rPr>
                        <a:t>87</a:t>
                      </a:r>
                      <a:r>
                        <a:rPr lang="de-AT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/>
                        <a:t>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/>
                        <a:t>0,7 (499)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218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sz="1600" dirty="0"/>
                        <a:t>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highlight>
                            <a:srgbClr val="FFFF00"/>
                          </a:highlight>
                        </a:rPr>
                        <a:t>196 (846)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err="1"/>
                        <a:t>Tl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/>
                        <a:t>8 (</a:t>
                      </a:r>
                      <a:r>
                        <a:rPr lang="de-AT" sz="1600" dirty="0">
                          <a:solidFill>
                            <a:srgbClr val="FF0000"/>
                          </a:solidFill>
                        </a:rPr>
                        <a:t>179</a:t>
                      </a:r>
                      <a:r>
                        <a:rPr lang="de-AT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68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sz="16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solidFill>
                            <a:srgbClr val="FF0000"/>
                          </a:solidFill>
                        </a:rPr>
                        <a:t>51 (1122)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err="1"/>
                        <a:t>Pb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solidFill>
                            <a:srgbClr val="FF0000"/>
                          </a:solidFill>
                        </a:rPr>
                        <a:t>311 (2860)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457191"/>
                  </a:ext>
                </a:extLst>
              </a:tr>
            </a:tbl>
          </a:graphicData>
        </a:graphic>
      </p:graphicFrame>
      <p:sp>
        <p:nvSpPr>
          <p:cNvPr id="18" name="Textfeld 17">
            <a:extLst>
              <a:ext uri="{FF2B5EF4-FFF2-40B4-BE49-F238E27FC236}">
                <a16:creationId xmlns:a16="http://schemas.microsoft.com/office/drawing/2014/main" id="{6E0EC34E-8549-41D6-B49C-3442066279B9}"/>
              </a:ext>
            </a:extLst>
          </p:cNvPr>
          <p:cNvSpPr txBox="1"/>
          <p:nvPr/>
        </p:nvSpPr>
        <p:spPr>
          <a:xfrm>
            <a:off x="8265993" y="4469673"/>
            <a:ext cx="292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Median </a:t>
            </a:r>
            <a:r>
              <a:rPr lang="de-AT" dirty="0" err="1"/>
              <a:t>values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14 </a:t>
            </a:r>
            <a:r>
              <a:rPr lang="de-AT" dirty="0" err="1"/>
              <a:t>deposits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53162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799338-7F26-4C09-BC6C-850B60F7C9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39" t="8649" r="54355" b="58491"/>
          <a:stretch/>
        </p:blipFill>
        <p:spPr>
          <a:xfrm>
            <a:off x="376881" y="1541616"/>
            <a:ext cx="2919018" cy="47264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F89A508-C31B-4773-B189-7A4ED0C45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59" t="41634" r="13383" b="23694"/>
          <a:stretch/>
        </p:blipFill>
        <p:spPr>
          <a:xfrm>
            <a:off x="8653715" y="1553971"/>
            <a:ext cx="3048133" cy="463430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182225D-FA8C-42C7-9B6A-2C0B40DD8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41" t="8649" r="16760" b="58491"/>
          <a:stretch/>
        </p:blipFill>
        <p:spPr>
          <a:xfrm>
            <a:off x="3070122" y="1553971"/>
            <a:ext cx="2890354" cy="471410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5D1C62-AB4B-49FB-A5B6-923621804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61" t="41634" r="55688" b="23694"/>
          <a:stretch/>
        </p:blipFill>
        <p:spPr>
          <a:xfrm>
            <a:off x="5656187" y="1492188"/>
            <a:ext cx="2997529" cy="490849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0986774-91A5-422B-9949-C392909DF1E7}"/>
              </a:ext>
            </a:extLst>
          </p:cNvPr>
          <p:cNvSpPr txBox="1"/>
          <p:nvPr/>
        </p:nvSpPr>
        <p:spPr>
          <a:xfrm>
            <a:off x="0" y="-15213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Trace </a:t>
            </a:r>
            <a:r>
              <a:rPr lang="de-DE" sz="2400" dirty="0" err="1"/>
              <a:t>elements</a:t>
            </a:r>
            <a:r>
              <a:rPr lang="de-DE" sz="2400" dirty="0"/>
              <a:t> and </a:t>
            </a:r>
            <a:r>
              <a:rPr lang="de-DE" sz="2400" dirty="0" err="1"/>
              <a:t>colour</a:t>
            </a:r>
            <a:r>
              <a:rPr lang="de-DE" sz="2400" dirty="0"/>
              <a:t> - </a:t>
            </a:r>
            <a:r>
              <a:rPr lang="de-DE" sz="2400" dirty="0" err="1"/>
              <a:t>Raibl</a:t>
            </a:r>
            <a:r>
              <a:rPr lang="de-DE" sz="2400" dirty="0"/>
              <a:t>/Cave del </a:t>
            </a:r>
            <a:r>
              <a:rPr lang="de-DE" sz="2400" dirty="0" err="1"/>
              <a:t>Predil</a:t>
            </a:r>
            <a:endParaRPr lang="de-AT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E5CB7D-437A-406B-B8B8-AA2D48B08162}"/>
              </a:ext>
            </a:extLst>
          </p:cNvPr>
          <p:cNvSpPr txBox="1"/>
          <p:nvPr/>
        </p:nvSpPr>
        <p:spPr>
          <a:xfrm>
            <a:off x="7106085" y="1535435"/>
            <a:ext cx="53893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Mn</a:t>
            </a:r>
            <a:endParaRPr lang="de-AT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D3FFDB-0C5B-429C-9E98-5DFE046F9C72}"/>
              </a:ext>
            </a:extLst>
          </p:cNvPr>
          <p:cNvSpPr txBox="1"/>
          <p:nvPr/>
        </p:nvSpPr>
        <p:spPr>
          <a:xfrm>
            <a:off x="4255238" y="1504543"/>
            <a:ext cx="455574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Cd</a:t>
            </a:r>
            <a:endParaRPr lang="de-AT" sz="2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D14E7FD-8649-400D-9665-67D2F0913EA7}"/>
              </a:ext>
            </a:extLst>
          </p:cNvPr>
          <p:cNvSpPr txBox="1"/>
          <p:nvPr/>
        </p:nvSpPr>
        <p:spPr>
          <a:xfrm>
            <a:off x="1598405" y="1492188"/>
            <a:ext cx="434734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/>
              <a:t>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57F5049-EE8C-4BFC-9590-E55F224C29E5}"/>
              </a:ext>
            </a:extLst>
          </p:cNvPr>
          <p:cNvSpPr txBox="1"/>
          <p:nvPr/>
        </p:nvSpPr>
        <p:spPr>
          <a:xfrm>
            <a:off x="1606182" y="3946433"/>
            <a:ext cx="42774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Fe</a:t>
            </a:r>
            <a:endParaRPr lang="de-AT" sz="2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492E60-B25B-4E36-BD4C-8337C199A73B}"/>
              </a:ext>
            </a:extLst>
          </p:cNvPr>
          <p:cNvSpPr txBox="1"/>
          <p:nvPr/>
        </p:nvSpPr>
        <p:spPr>
          <a:xfrm>
            <a:off x="4281035" y="3946433"/>
            <a:ext cx="474810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/>
              <a:t>Ge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8A6C181-7F0F-4E4E-A6FA-98D381123A38}"/>
              </a:ext>
            </a:extLst>
          </p:cNvPr>
          <p:cNvSpPr txBox="1"/>
          <p:nvPr/>
        </p:nvSpPr>
        <p:spPr>
          <a:xfrm>
            <a:off x="6929823" y="3946433"/>
            <a:ext cx="36901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Tl</a:t>
            </a:r>
            <a:endParaRPr lang="de-AT" sz="2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4E7C38-1793-41D7-B439-B9ABE9FBD2A9}"/>
              </a:ext>
            </a:extLst>
          </p:cNvPr>
          <p:cNvSpPr txBox="1"/>
          <p:nvPr/>
        </p:nvSpPr>
        <p:spPr>
          <a:xfrm>
            <a:off x="9785200" y="1541616"/>
            <a:ext cx="45236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 err="1"/>
              <a:t>Pb</a:t>
            </a:r>
            <a:endParaRPr lang="de-AT" sz="20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C98B71-AA11-46A0-BDD1-4EACC1863BB6}"/>
              </a:ext>
            </a:extLst>
          </p:cNvPr>
          <p:cNvSpPr txBox="1"/>
          <p:nvPr/>
        </p:nvSpPr>
        <p:spPr>
          <a:xfrm>
            <a:off x="1044146" y="784654"/>
            <a:ext cx="619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Red</a:t>
            </a:r>
            <a:r>
              <a:rPr lang="de-DE" dirty="0"/>
              <a:t> and </a:t>
            </a:r>
            <a:r>
              <a:rPr lang="de-DE" dirty="0" err="1"/>
              <a:t>brown</a:t>
            </a:r>
            <a:r>
              <a:rPr lang="de-DE" dirty="0"/>
              <a:t> </a:t>
            </a:r>
            <a:r>
              <a:rPr lang="de-DE" dirty="0" err="1"/>
              <a:t>sphalerite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elevated</a:t>
            </a:r>
            <a:r>
              <a:rPr lang="de-DE" dirty="0"/>
              <a:t> </a:t>
            </a:r>
            <a:r>
              <a:rPr lang="de-DE" dirty="0" err="1"/>
              <a:t>Fe</a:t>
            </a:r>
            <a:r>
              <a:rPr lang="de-DE" dirty="0"/>
              <a:t>, As, Ge, </a:t>
            </a:r>
            <a:r>
              <a:rPr lang="de-DE" dirty="0" err="1"/>
              <a:t>Tl</a:t>
            </a:r>
            <a:r>
              <a:rPr lang="de-DE" dirty="0"/>
              <a:t> and </a:t>
            </a:r>
            <a:r>
              <a:rPr lang="de-DE" dirty="0" err="1"/>
              <a:t>Pb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49562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B405D-C2F8-45B0-9ABA-8FB11CE6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67" y="124168"/>
            <a:ext cx="10515600" cy="1325563"/>
          </a:xfrm>
        </p:spPr>
        <p:txBody>
          <a:bodyPr/>
          <a:lstStyle/>
          <a:p>
            <a:r>
              <a:rPr lang="de-AT" dirty="0"/>
              <a:t>Sphalerite </a:t>
            </a:r>
            <a:r>
              <a:rPr lang="de-AT" dirty="0" err="1"/>
              <a:t>trace</a:t>
            </a:r>
            <a:r>
              <a:rPr lang="de-AT" dirty="0"/>
              <a:t> </a:t>
            </a:r>
            <a:r>
              <a:rPr lang="de-AT" dirty="0" err="1"/>
              <a:t>elements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APT fit MVT box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40E4373-4588-4451-8A98-34940BF3C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70" y="1354707"/>
            <a:ext cx="11599460" cy="5019766"/>
          </a:xfrm>
        </p:spPr>
      </p:pic>
    </p:spTree>
    <p:extLst>
      <p:ext uri="{BB962C8B-B14F-4D97-AF65-F5344CB8AC3E}">
        <p14:creationId xmlns:p14="http://schemas.microsoft.com/office/powerpoint/2010/main" val="4825720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622E816-BDFC-42B4-ABA1-BD6C81EDD25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948" y="339725"/>
            <a:ext cx="8766175" cy="6178550"/>
          </a:xfrm>
        </p:spPr>
      </p:pic>
    </p:spTree>
    <p:extLst>
      <p:ext uri="{BB962C8B-B14F-4D97-AF65-F5344CB8AC3E}">
        <p14:creationId xmlns:p14="http://schemas.microsoft.com/office/powerpoint/2010/main" val="1279913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70557E5-9038-4F5F-BB16-FB0193F0A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44"/>
            <a:ext cx="12192000" cy="675771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C2BFBA8-F9C3-4A96-82C1-82F6F5821BE9}"/>
              </a:ext>
            </a:extLst>
          </p:cNvPr>
          <p:cNvSpPr txBox="1"/>
          <p:nvPr/>
        </p:nvSpPr>
        <p:spPr>
          <a:xfrm>
            <a:off x="5202195" y="3059668"/>
            <a:ext cx="62068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>
                <a:highlight>
                  <a:srgbClr val="FFFF00"/>
                </a:highlight>
              </a:rPr>
              <a:t>65°C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8116F3-4998-46B3-8D84-328B1AB8DB56}"/>
              </a:ext>
            </a:extLst>
          </p:cNvPr>
          <p:cNvSpPr txBox="1"/>
          <p:nvPr/>
        </p:nvSpPr>
        <p:spPr>
          <a:xfrm>
            <a:off x="3247768" y="3774301"/>
            <a:ext cx="62068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>
                <a:highlight>
                  <a:srgbClr val="FFFF00"/>
                </a:highlight>
              </a:rPr>
              <a:t>75°C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90E23B-8727-4ED8-A4E0-D2A3C96F83D7}"/>
              </a:ext>
            </a:extLst>
          </p:cNvPr>
          <p:cNvSpPr txBox="1"/>
          <p:nvPr/>
        </p:nvSpPr>
        <p:spPr>
          <a:xfrm>
            <a:off x="2386914" y="3296507"/>
            <a:ext cx="62068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>
                <a:highlight>
                  <a:srgbClr val="FFFF00"/>
                </a:highlight>
              </a:rPr>
              <a:t>67°C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E68D43D-6FDE-4194-BD20-722D6E01216B}"/>
              </a:ext>
            </a:extLst>
          </p:cNvPr>
          <p:cNvSpPr txBox="1"/>
          <p:nvPr/>
        </p:nvSpPr>
        <p:spPr>
          <a:xfrm>
            <a:off x="1464276" y="3404969"/>
            <a:ext cx="62068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>
                <a:highlight>
                  <a:srgbClr val="FFFF00"/>
                </a:highlight>
              </a:rPr>
              <a:t>92°C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6A3E842-CBBA-43C7-B9A5-75A63E4C4A0F}"/>
              </a:ext>
            </a:extLst>
          </p:cNvPr>
          <p:cNvSpPr txBox="1"/>
          <p:nvPr/>
        </p:nvSpPr>
        <p:spPr>
          <a:xfrm>
            <a:off x="3074773" y="4452544"/>
            <a:ext cx="73770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/>
              <a:t>307°C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6A8B961-3083-4EE8-89CB-62BB93EE9554}"/>
              </a:ext>
            </a:extLst>
          </p:cNvPr>
          <p:cNvSpPr txBox="1"/>
          <p:nvPr/>
        </p:nvSpPr>
        <p:spPr>
          <a:xfrm>
            <a:off x="2949146" y="4951957"/>
            <a:ext cx="737702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/>
              <a:t>137°C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28F742-FC60-4426-8662-22C9F015195A}"/>
              </a:ext>
            </a:extLst>
          </p:cNvPr>
          <p:cNvSpPr txBox="1"/>
          <p:nvPr/>
        </p:nvSpPr>
        <p:spPr>
          <a:xfrm>
            <a:off x="5143685" y="5321289"/>
            <a:ext cx="737702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/>
              <a:t>135°C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19E78E1-C74E-454E-B822-4D8E7452A478}"/>
              </a:ext>
            </a:extLst>
          </p:cNvPr>
          <p:cNvSpPr txBox="1"/>
          <p:nvPr/>
        </p:nvSpPr>
        <p:spPr>
          <a:xfrm>
            <a:off x="6022229" y="5375523"/>
            <a:ext cx="737702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/>
              <a:t>118°C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99A85DD-D109-4E14-95F2-E34177EBB8FE}"/>
              </a:ext>
            </a:extLst>
          </p:cNvPr>
          <p:cNvSpPr txBox="1"/>
          <p:nvPr/>
        </p:nvSpPr>
        <p:spPr>
          <a:xfrm>
            <a:off x="6900773" y="5429757"/>
            <a:ext cx="737702" cy="369332"/>
          </a:xfrm>
          <a:prstGeom prst="rect">
            <a:avLst/>
          </a:prstGeom>
          <a:solidFill>
            <a:srgbClr val="00B0F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/>
              <a:t>117°C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CE8798-8565-4D18-BC72-C7E1C780A00C}"/>
              </a:ext>
            </a:extLst>
          </p:cNvPr>
          <p:cNvSpPr txBox="1"/>
          <p:nvPr/>
        </p:nvSpPr>
        <p:spPr>
          <a:xfrm>
            <a:off x="4469027" y="6438524"/>
            <a:ext cx="62068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>
                <a:highlight>
                  <a:srgbClr val="FFFF00"/>
                </a:highlight>
              </a:rPr>
              <a:t>56°C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447C0A5-7751-49C7-AB5B-131D11C69707}"/>
              </a:ext>
            </a:extLst>
          </p:cNvPr>
          <p:cNvSpPr txBox="1"/>
          <p:nvPr/>
        </p:nvSpPr>
        <p:spPr>
          <a:xfrm>
            <a:off x="6139248" y="6378083"/>
            <a:ext cx="62068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>
                <a:highlight>
                  <a:srgbClr val="FFFF00"/>
                </a:highlight>
              </a:rPr>
              <a:t>97°C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7B5C222-E7E0-439C-B5B7-F6180C9159D1}"/>
              </a:ext>
            </a:extLst>
          </p:cNvPr>
          <p:cNvSpPr txBox="1"/>
          <p:nvPr/>
        </p:nvSpPr>
        <p:spPr>
          <a:xfrm>
            <a:off x="8977092" y="5929521"/>
            <a:ext cx="62068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>
                <a:highlight>
                  <a:srgbClr val="FFFF00"/>
                </a:highlight>
              </a:rPr>
              <a:t>66°C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1CF9B5-7337-4D2F-AA0B-B4BC638EA171}"/>
              </a:ext>
            </a:extLst>
          </p:cNvPr>
          <p:cNvSpPr txBox="1"/>
          <p:nvPr/>
        </p:nvSpPr>
        <p:spPr>
          <a:xfrm>
            <a:off x="8152613" y="5744855"/>
            <a:ext cx="62068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>
                <a:highlight>
                  <a:srgbClr val="FFFF00"/>
                </a:highlight>
              </a:rPr>
              <a:t>93°C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4728A8A-CAC1-443B-B74B-32DEAFF4028C}"/>
              </a:ext>
            </a:extLst>
          </p:cNvPr>
          <p:cNvSpPr txBox="1"/>
          <p:nvPr/>
        </p:nvSpPr>
        <p:spPr>
          <a:xfrm>
            <a:off x="4891853" y="5006191"/>
            <a:ext cx="62068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/>
              <a:t>92°C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9933AC6-DE7E-4717-A549-0BE0397452AB}"/>
              </a:ext>
            </a:extLst>
          </p:cNvPr>
          <p:cNvSpPr txBox="1"/>
          <p:nvPr/>
        </p:nvSpPr>
        <p:spPr>
          <a:xfrm>
            <a:off x="8779473" y="3504164"/>
            <a:ext cx="62068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/>
              <a:t>88°C</a:t>
            </a:r>
          </a:p>
        </p:txBody>
      </p:sp>
    </p:spTree>
    <p:extLst>
      <p:ext uri="{BB962C8B-B14F-4D97-AF65-F5344CB8AC3E}">
        <p14:creationId xmlns:p14="http://schemas.microsoft.com/office/powerpoint/2010/main" val="4180637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211150C-2770-4772-825A-B6F34B874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795" y="4017250"/>
            <a:ext cx="3935709" cy="27420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A2477B3-A06C-4614-83EC-B5B0299EF076}"/>
              </a:ext>
            </a:extLst>
          </p:cNvPr>
          <p:cNvSpPr txBox="1"/>
          <p:nvPr/>
        </p:nvSpPr>
        <p:spPr>
          <a:xfrm>
            <a:off x="516488" y="428101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Jauken</a:t>
            </a:r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5E3D556-6E34-4ADD-8C7B-990B28062F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07" y="144119"/>
            <a:ext cx="4164909" cy="265162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A9FB761-E768-4DA2-A900-B2AFF00616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135" y="3931744"/>
            <a:ext cx="4191553" cy="28653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FF33103-2D19-42E6-8D36-1C336ED60AF1}"/>
              </a:ext>
            </a:extLst>
          </p:cNvPr>
          <p:cNvSpPr txBox="1"/>
          <p:nvPr/>
        </p:nvSpPr>
        <p:spPr>
          <a:xfrm>
            <a:off x="5121516" y="381338"/>
            <a:ext cx="108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Bleiberg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308768F-E765-4430-8FAA-BD57DF870235}"/>
              </a:ext>
            </a:extLst>
          </p:cNvPr>
          <p:cNvSpPr txBox="1"/>
          <p:nvPr/>
        </p:nvSpPr>
        <p:spPr>
          <a:xfrm>
            <a:off x="6728873" y="428101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Raibl</a:t>
            </a:r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431CC2C-5B13-48B8-8E51-7BCE21EC63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491" y="3600594"/>
            <a:ext cx="3862791" cy="319651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3A996B2-BB13-4B38-879C-21E52216B755}"/>
              </a:ext>
            </a:extLst>
          </p:cNvPr>
          <p:cNvSpPr txBox="1"/>
          <p:nvPr/>
        </p:nvSpPr>
        <p:spPr>
          <a:xfrm>
            <a:off x="10938961" y="3793301"/>
            <a:ext cx="1038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Fladung</a:t>
            </a:r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119361-64DF-4743-BF7D-59BBAD60A1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968" y="98658"/>
            <a:ext cx="3744102" cy="315874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4040C49-087F-4A68-B72B-6265598DED80}"/>
              </a:ext>
            </a:extLst>
          </p:cNvPr>
          <p:cNvSpPr txBox="1"/>
          <p:nvPr/>
        </p:nvSpPr>
        <p:spPr>
          <a:xfrm>
            <a:off x="9120473" y="289348"/>
            <a:ext cx="108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Lafatsch</a:t>
            </a:r>
            <a:endParaRPr lang="de-AT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7E166B0-A430-427E-99BE-18E06C380DF2}"/>
              </a:ext>
            </a:extLst>
          </p:cNvPr>
          <p:cNvSpPr txBox="1"/>
          <p:nvPr/>
        </p:nvSpPr>
        <p:spPr>
          <a:xfrm>
            <a:off x="4828734" y="3151266"/>
            <a:ext cx="724416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2400" baseline="30000" dirty="0"/>
              <a:t>34</a:t>
            </a:r>
            <a:r>
              <a:rPr lang="de-AT" sz="2400" dirty="0"/>
              <a:t>S/</a:t>
            </a:r>
            <a:r>
              <a:rPr lang="de-AT" sz="2400" baseline="30000" dirty="0"/>
              <a:t>32</a:t>
            </a:r>
            <a:r>
              <a:rPr lang="de-AT" sz="2400" dirty="0"/>
              <a:t>S in </a:t>
            </a:r>
            <a:r>
              <a:rPr lang="de-AT" sz="2400" dirty="0" err="1"/>
              <a:t>sphalerite</a:t>
            </a:r>
            <a:r>
              <a:rPr lang="de-AT" sz="2400" dirty="0"/>
              <a:t> (in-situ LA-QQQ-ICP-MS, </a:t>
            </a:r>
            <a:r>
              <a:rPr lang="de-AT" sz="2400" dirty="0" err="1"/>
              <a:t>Ounk</a:t>
            </a:r>
            <a:r>
              <a:rPr lang="de-AT" sz="2400" dirty="0"/>
              <a:t> 2018)</a:t>
            </a:r>
          </a:p>
        </p:txBody>
      </p:sp>
      <p:pic>
        <p:nvPicPr>
          <p:cNvPr id="15" name="Inhaltsplatzhalter 3">
            <a:extLst>
              <a:ext uri="{FF2B5EF4-FFF2-40B4-BE49-F238E27FC236}">
                <a16:creationId xmlns:a16="http://schemas.microsoft.com/office/drawing/2014/main" id="{3099EB8E-1F75-4035-B76E-9E2E8B303E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" r="21009"/>
          <a:stretch/>
        </p:blipFill>
        <p:spPr>
          <a:xfrm>
            <a:off x="78251" y="98658"/>
            <a:ext cx="4285820" cy="306396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B4FC204-1F04-4E8F-94D6-AE5084289B1A}"/>
              </a:ext>
            </a:extLst>
          </p:cNvPr>
          <p:cNvSpPr txBox="1"/>
          <p:nvPr/>
        </p:nvSpPr>
        <p:spPr>
          <a:xfrm>
            <a:off x="39865" y="3113011"/>
            <a:ext cx="432420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Sulphur</a:t>
            </a:r>
            <a:r>
              <a:rPr lang="de-DE" sz="1600" dirty="0"/>
              <a:t> isotope </a:t>
            </a:r>
            <a:r>
              <a:rPr lang="de-DE" sz="1600" dirty="0" err="1"/>
              <a:t>variation</a:t>
            </a:r>
            <a:r>
              <a:rPr lang="de-DE" sz="1600" dirty="0"/>
              <a:t> Bleiberg (Schroll 2006), </a:t>
            </a:r>
            <a:r>
              <a:rPr lang="de-DE" sz="1600" dirty="0" err="1"/>
              <a:t>bulk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endParaRPr lang="de-AT" sz="16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317DCD7-D5F4-4CA4-873F-86A2670C5D93}"/>
              </a:ext>
            </a:extLst>
          </p:cNvPr>
          <p:cNvSpPr txBox="1"/>
          <p:nvPr/>
        </p:nvSpPr>
        <p:spPr>
          <a:xfrm>
            <a:off x="2969877" y="28934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993366"/>
                </a:solidFill>
              </a:rPr>
              <a:t>PbS</a:t>
            </a:r>
            <a:endParaRPr lang="de-AT" dirty="0">
              <a:solidFill>
                <a:srgbClr val="993366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F072056-E185-4435-B4E6-E25D6012866E}"/>
              </a:ext>
            </a:extLst>
          </p:cNvPr>
          <p:cNvSpPr txBox="1"/>
          <p:nvPr/>
        </p:nvSpPr>
        <p:spPr>
          <a:xfrm>
            <a:off x="1456306" y="144119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ZnS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14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B5207A9-B123-426C-B8EB-F6A1BD8773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753" y="754360"/>
            <a:ext cx="8180832" cy="51533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4C97068-111B-47D7-8532-3559E65619DC}"/>
              </a:ext>
            </a:extLst>
          </p:cNvPr>
          <p:cNvSpPr txBox="1"/>
          <p:nvPr/>
        </p:nvSpPr>
        <p:spPr>
          <a:xfrm>
            <a:off x="9061335" y="6370197"/>
            <a:ext cx="313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Henjes</a:t>
            </a:r>
            <a:r>
              <a:rPr lang="de-DE" dirty="0"/>
              <a:t>-Kunst, Boyce et al. 2017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AF8B3E-629A-4079-BD86-AA110C4F12A7}"/>
              </a:ext>
            </a:extLst>
          </p:cNvPr>
          <p:cNvSpPr txBox="1"/>
          <p:nvPr/>
        </p:nvSpPr>
        <p:spPr>
          <a:xfrm>
            <a:off x="0" y="3343"/>
            <a:ext cx="12192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/>
              <a:t>Sulphur</a:t>
            </a:r>
            <a:r>
              <a:rPr lang="de-DE" sz="2400" dirty="0"/>
              <a:t> isotope </a:t>
            </a:r>
            <a:r>
              <a:rPr lang="de-DE" sz="2400" dirty="0" err="1"/>
              <a:t>variation</a:t>
            </a:r>
            <a:r>
              <a:rPr lang="de-DE" sz="2400" dirty="0"/>
              <a:t> in </a:t>
            </a:r>
            <a:r>
              <a:rPr lang="de-DE" sz="2400" dirty="0" err="1"/>
              <a:t>ore</a:t>
            </a:r>
            <a:r>
              <a:rPr lang="de-DE" sz="2400" dirty="0"/>
              <a:t> </a:t>
            </a:r>
            <a:r>
              <a:rPr lang="de-DE" sz="2400" dirty="0" err="1"/>
              <a:t>samples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Bleiberg </a:t>
            </a:r>
            <a:r>
              <a:rPr lang="de-DE" sz="2400" dirty="0" err="1"/>
              <a:t>deposit</a:t>
            </a:r>
            <a:endParaRPr lang="de-AT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9A59D23-891A-4CE4-95FA-DF626FD00165}"/>
              </a:ext>
            </a:extLst>
          </p:cNvPr>
          <p:cNvSpPr txBox="1"/>
          <p:nvPr/>
        </p:nvSpPr>
        <p:spPr>
          <a:xfrm>
            <a:off x="2162432" y="5961536"/>
            <a:ext cx="3076833" cy="66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Maxer</a:t>
            </a:r>
            <a:r>
              <a:rPr lang="de-DE" dirty="0"/>
              <a:t> Bänke </a:t>
            </a:r>
            <a:r>
              <a:rPr lang="de-DE" dirty="0" err="1"/>
              <a:t>horizon</a:t>
            </a:r>
            <a:r>
              <a:rPr lang="de-DE" dirty="0"/>
              <a:t> (Wetterstein limestone)</a:t>
            </a:r>
            <a:endParaRPr lang="de-AT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8B5DCA-EAC5-4E92-B006-9BCF314174F2}"/>
              </a:ext>
            </a:extLst>
          </p:cNvPr>
          <p:cNvSpPr txBox="1"/>
          <p:nvPr/>
        </p:nvSpPr>
        <p:spPr>
          <a:xfrm>
            <a:off x="6374196" y="5961536"/>
            <a:ext cx="272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Erzkalk</a:t>
            </a:r>
            <a:r>
              <a:rPr lang="de-DE" dirty="0"/>
              <a:t> </a:t>
            </a:r>
            <a:r>
              <a:rPr lang="de-DE" dirty="0" err="1"/>
              <a:t>horizon</a:t>
            </a:r>
            <a:r>
              <a:rPr lang="de-DE" dirty="0"/>
              <a:t> (Wetterstein limestone)</a:t>
            </a:r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05ED53C-4650-45F1-BCE2-8B1D4E53824E}"/>
              </a:ext>
            </a:extLst>
          </p:cNvPr>
          <p:cNvSpPr txBox="1"/>
          <p:nvPr/>
        </p:nvSpPr>
        <p:spPr>
          <a:xfrm>
            <a:off x="111210" y="2168610"/>
            <a:ext cx="125534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Layered</a:t>
            </a:r>
            <a:r>
              <a:rPr lang="de-DE" sz="1400" dirty="0"/>
              <a:t> </a:t>
            </a:r>
            <a:r>
              <a:rPr lang="de-DE" sz="1400" dirty="0" err="1"/>
              <a:t>sph</a:t>
            </a:r>
            <a:endParaRPr lang="de-DE" sz="1400" dirty="0"/>
          </a:p>
          <a:p>
            <a:r>
              <a:rPr lang="de-DE" sz="1400" dirty="0"/>
              <a:t>-1.5 </a:t>
            </a:r>
            <a:r>
              <a:rPr lang="de-DE" sz="1400" dirty="0" err="1"/>
              <a:t>to</a:t>
            </a:r>
            <a:r>
              <a:rPr lang="de-DE" sz="1400" dirty="0"/>
              <a:t> -21 ‰</a:t>
            </a:r>
          </a:p>
          <a:p>
            <a:r>
              <a:rPr lang="de-DE" sz="1400" dirty="0"/>
              <a:t>Schalenblende</a:t>
            </a:r>
          </a:p>
          <a:p>
            <a:r>
              <a:rPr lang="de-DE" sz="1400" dirty="0"/>
              <a:t>-16 </a:t>
            </a:r>
            <a:r>
              <a:rPr lang="de-DE" sz="1400" dirty="0" err="1"/>
              <a:t>to</a:t>
            </a:r>
            <a:r>
              <a:rPr lang="de-DE" sz="1400" dirty="0"/>
              <a:t> -26 ‰</a:t>
            </a:r>
          </a:p>
          <a:p>
            <a:endParaRPr lang="de-DE" sz="1400" dirty="0"/>
          </a:p>
          <a:p>
            <a:r>
              <a:rPr lang="de-DE" sz="1400" dirty="0" err="1"/>
              <a:t>Galena</a:t>
            </a:r>
            <a:endParaRPr lang="de-DE" sz="1400" dirty="0"/>
          </a:p>
          <a:p>
            <a:r>
              <a:rPr lang="de-DE" sz="1400" dirty="0"/>
              <a:t>-21 </a:t>
            </a:r>
            <a:r>
              <a:rPr lang="de-DE" sz="1400" dirty="0" err="1"/>
              <a:t>to</a:t>
            </a:r>
            <a:r>
              <a:rPr lang="de-DE" sz="1400" dirty="0"/>
              <a:t> -22 ‰</a:t>
            </a:r>
          </a:p>
          <a:p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DEBD983-9D35-4EDF-B714-246D5AC85776}"/>
              </a:ext>
            </a:extLst>
          </p:cNvPr>
          <p:cNvSpPr txBox="1"/>
          <p:nvPr/>
        </p:nvSpPr>
        <p:spPr>
          <a:xfrm>
            <a:off x="10116316" y="1932513"/>
            <a:ext cx="185326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ZnS</a:t>
            </a:r>
            <a:r>
              <a:rPr lang="de-DE" sz="1400" dirty="0"/>
              <a:t> I -6.6 ‰</a:t>
            </a:r>
          </a:p>
          <a:p>
            <a:r>
              <a:rPr lang="de-DE" sz="1400" dirty="0" err="1"/>
              <a:t>ZnS</a:t>
            </a:r>
            <a:r>
              <a:rPr lang="de-DE" sz="1400" dirty="0"/>
              <a:t> II -6.6 ‰</a:t>
            </a:r>
          </a:p>
          <a:p>
            <a:r>
              <a:rPr lang="de-DE" sz="1400" dirty="0" err="1"/>
              <a:t>ZnS</a:t>
            </a:r>
            <a:r>
              <a:rPr lang="de-DE" sz="1400" dirty="0"/>
              <a:t> IV -18.2 ‰</a:t>
            </a:r>
          </a:p>
          <a:p>
            <a:r>
              <a:rPr lang="de-DE" sz="1400" dirty="0"/>
              <a:t>Schalenblende -22 ‰</a:t>
            </a:r>
          </a:p>
          <a:p>
            <a:endParaRPr lang="de-DE" sz="1400" dirty="0"/>
          </a:p>
          <a:p>
            <a:r>
              <a:rPr lang="de-DE" sz="1400" dirty="0" err="1"/>
              <a:t>Galena</a:t>
            </a:r>
            <a:r>
              <a:rPr lang="de-DE" sz="1400" dirty="0"/>
              <a:t> -7.7 </a:t>
            </a:r>
            <a:r>
              <a:rPr lang="de-DE" sz="1400" dirty="0" err="1"/>
              <a:t>to</a:t>
            </a:r>
            <a:r>
              <a:rPr lang="de-DE" sz="1400" dirty="0"/>
              <a:t> -25.1 ‰</a:t>
            </a:r>
          </a:p>
          <a:p>
            <a:endParaRPr lang="de-DE" sz="1400" dirty="0"/>
          </a:p>
          <a:p>
            <a:r>
              <a:rPr lang="de-DE" sz="1400" dirty="0"/>
              <a:t>Pyrite -21.8 ‰</a:t>
            </a:r>
          </a:p>
          <a:p>
            <a:endParaRPr lang="de-DE" sz="1400" dirty="0"/>
          </a:p>
          <a:p>
            <a:r>
              <a:rPr lang="de-DE" sz="1400" dirty="0" err="1"/>
              <a:t>Barite</a:t>
            </a:r>
            <a:r>
              <a:rPr lang="de-DE" sz="1400" dirty="0"/>
              <a:t> +17 ‰</a:t>
            </a:r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701026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7D3FB24-DA61-41B0-BEFA-6BF3073182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613" y="315806"/>
            <a:ext cx="7169150" cy="6102350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7255716-E3BD-4775-8A76-F6D923CC4A59}"/>
              </a:ext>
            </a:extLst>
          </p:cNvPr>
          <p:cNvSpPr txBox="1"/>
          <p:nvPr/>
        </p:nvSpPr>
        <p:spPr>
          <a:xfrm>
            <a:off x="8476734" y="648729"/>
            <a:ext cx="353403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Sulphur</a:t>
            </a:r>
            <a:r>
              <a:rPr lang="de-DE" dirty="0"/>
              <a:t> isotopes and </a:t>
            </a:r>
            <a:r>
              <a:rPr lang="de-DE" dirty="0" err="1"/>
              <a:t>trace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Bleiberg </a:t>
            </a:r>
            <a:r>
              <a:rPr lang="de-DE" dirty="0" err="1"/>
              <a:t>deposit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863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7E3D0D-A3DB-4188-9A16-062EAB45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325563"/>
          </a:xfrm>
        </p:spPr>
        <p:txBody>
          <a:bodyPr>
            <a:normAutofit/>
          </a:bodyPr>
          <a:lstStyle/>
          <a:p>
            <a:r>
              <a:rPr lang="de-AT" sz="4000" dirty="0" err="1"/>
              <a:t>Pb</a:t>
            </a:r>
            <a:r>
              <a:rPr lang="de-AT" sz="4000" dirty="0"/>
              <a:t> isotope </a:t>
            </a:r>
            <a:r>
              <a:rPr lang="de-AT" sz="4000" dirty="0" err="1"/>
              <a:t>signature</a:t>
            </a:r>
            <a:r>
              <a:rPr lang="de-AT" sz="4000" dirty="0"/>
              <a:t> </a:t>
            </a:r>
            <a:r>
              <a:rPr lang="de-AT" sz="4000" dirty="0" err="1"/>
              <a:t>of</a:t>
            </a:r>
            <a:r>
              <a:rPr lang="de-AT" sz="4000" dirty="0"/>
              <a:t> </a:t>
            </a:r>
            <a:r>
              <a:rPr lang="de-AT" sz="4000" dirty="0" err="1"/>
              <a:t>ore</a:t>
            </a:r>
            <a:r>
              <a:rPr lang="de-AT" sz="4000" dirty="0"/>
              <a:t> </a:t>
            </a:r>
            <a:r>
              <a:rPr lang="de-AT" sz="4000" dirty="0" err="1"/>
              <a:t>lead</a:t>
            </a:r>
            <a:r>
              <a:rPr lang="de-AT" sz="4000" dirty="0"/>
              <a:t> </a:t>
            </a:r>
            <a:r>
              <a:rPr lang="de-AT" sz="4000" dirty="0" err="1"/>
              <a:t>from</a:t>
            </a:r>
            <a:r>
              <a:rPr lang="de-AT" sz="4000" dirty="0"/>
              <a:t> APT </a:t>
            </a:r>
            <a:r>
              <a:rPr lang="de-AT" sz="4000" dirty="0" err="1"/>
              <a:t>deposits</a:t>
            </a:r>
            <a:endParaRPr lang="de-AT" sz="40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1549571-2603-4293-85C7-7F7A01AAB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72" y="1755710"/>
            <a:ext cx="5703705" cy="410480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3F36872-B6F1-49CC-924A-79BD54C55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824326"/>
            <a:ext cx="5688000" cy="409349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DD34B2D-1994-4CA4-B8C5-72D47FB33395}"/>
              </a:ext>
            </a:extLst>
          </p:cNvPr>
          <p:cNvSpPr txBox="1"/>
          <p:nvPr/>
        </p:nvSpPr>
        <p:spPr>
          <a:xfrm>
            <a:off x="1643987" y="6219404"/>
            <a:ext cx="865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DR Drau Range; </a:t>
            </a:r>
            <a:r>
              <a:rPr lang="de-AT" dirty="0" err="1"/>
              <a:t>Bb</a:t>
            </a:r>
            <a:r>
              <a:rPr lang="de-AT" dirty="0"/>
              <a:t> Bleiberg; NCA Northern </a:t>
            </a:r>
            <a:r>
              <a:rPr lang="de-AT" dirty="0" err="1"/>
              <a:t>Calcareous</a:t>
            </a:r>
            <a:r>
              <a:rPr lang="de-AT" dirty="0"/>
              <a:t> Alps; SCA Southern </a:t>
            </a:r>
            <a:r>
              <a:rPr lang="de-AT" dirty="0" err="1"/>
              <a:t>Calcareous</a:t>
            </a:r>
            <a:r>
              <a:rPr lang="de-AT" dirty="0"/>
              <a:t> Alps</a:t>
            </a:r>
          </a:p>
        </p:txBody>
      </p:sp>
    </p:spTree>
    <p:extLst>
      <p:ext uri="{BB962C8B-B14F-4D97-AF65-F5344CB8AC3E}">
        <p14:creationId xmlns:p14="http://schemas.microsoft.com/office/powerpoint/2010/main" val="3439681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45AA5-03F1-4BC2-A6E8-94D4D0060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55"/>
            <a:ext cx="12192000" cy="775651"/>
          </a:xfrm>
        </p:spPr>
        <p:txBody>
          <a:bodyPr/>
          <a:lstStyle/>
          <a:p>
            <a:pPr algn="ctr"/>
            <a:r>
              <a:rPr lang="de-AT" dirty="0"/>
              <a:t>Research </a:t>
            </a:r>
            <a:r>
              <a:rPr lang="de-AT" dirty="0" err="1"/>
              <a:t>question</a:t>
            </a:r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52E3E02-DAF1-4A3B-AF2F-B29F2DDFA8B1}"/>
              </a:ext>
            </a:extLst>
          </p:cNvPr>
          <p:cNvSpPr txBox="1"/>
          <p:nvPr/>
        </p:nvSpPr>
        <p:spPr>
          <a:xfrm>
            <a:off x="691980" y="1159432"/>
            <a:ext cx="11009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 err="1"/>
              <a:t>Despite</a:t>
            </a:r>
            <a:r>
              <a:rPr lang="de-AT" sz="2400" dirty="0"/>
              <a:t> </a:t>
            </a:r>
            <a:r>
              <a:rPr lang="de-AT" sz="2400" dirty="0" err="1"/>
              <a:t>representing</a:t>
            </a:r>
            <a:r>
              <a:rPr lang="de-AT" sz="2400" dirty="0"/>
              <a:t> </a:t>
            </a:r>
            <a:r>
              <a:rPr lang="de-AT" sz="2400" dirty="0" err="1"/>
              <a:t>important</a:t>
            </a:r>
            <a:r>
              <a:rPr lang="de-AT" sz="2400" dirty="0"/>
              <a:t> </a:t>
            </a:r>
            <a:r>
              <a:rPr lang="de-AT" sz="2400" dirty="0" err="1"/>
              <a:t>mining</a:t>
            </a:r>
            <a:r>
              <a:rPr lang="de-AT" sz="2400" dirty="0"/>
              <a:t> </a:t>
            </a:r>
            <a:r>
              <a:rPr lang="de-AT" sz="2400" dirty="0" err="1"/>
              <a:t>districts</a:t>
            </a:r>
            <a:r>
              <a:rPr lang="de-AT" sz="2400" dirty="0"/>
              <a:t> </a:t>
            </a:r>
            <a:r>
              <a:rPr lang="de-AT" sz="2400" dirty="0" err="1"/>
              <a:t>until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1990s, &gt;200 </a:t>
            </a:r>
            <a:r>
              <a:rPr lang="de-AT" sz="2400" dirty="0" err="1"/>
              <a:t>years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scientific</a:t>
            </a:r>
            <a:r>
              <a:rPr lang="de-AT" sz="2400" dirty="0"/>
              <a:t> </a:t>
            </a:r>
            <a:r>
              <a:rPr lang="de-AT" sz="2400" dirty="0" err="1"/>
              <a:t>research</a:t>
            </a:r>
            <a:r>
              <a:rPr lang="de-AT" sz="2400" dirty="0"/>
              <a:t> </a:t>
            </a:r>
            <a:r>
              <a:rPr lang="de-AT" sz="2400" dirty="0" err="1"/>
              <a:t>have</a:t>
            </a:r>
            <a:r>
              <a:rPr lang="de-AT" sz="2400" dirty="0"/>
              <a:t> not </a:t>
            </a:r>
            <a:r>
              <a:rPr lang="de-AT" sz="2400" dirty="0" err="1"/>
              <a:t>been</a:t>
            </a:r>
            <a:r>
              <a:rPr lang="de-AT" sz="2400" dirty="0"/>
              <a:t> </a:t>
            </a:r>
            <a:r>
              <a:rPr lang="de-AT" sz="2400" dirty="0" err="1"/>
              <a:t>enough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fully </a:t>
            </a:r>
            <a:r>
              <a:rPr lang="de-AT" sz="2400" dirty="0" err="1"/>
              <a:t>understand</a:t>
            </a:r>
            <a:r>
              <a:rPr lang="de-AT" sz="2400" dirty="0"/>
              <a:t> </a:t>
            </a:r>
            <a:r>
              <a:rPr lang="de-AT" sz="2400" dirty="0" err="1"/>
              <a:t>these</a:t>
            </a:r>
            <a:r>
              <a:rPr lang="de-AT" sz="2400" dirty="0"/>
              <a:t> </a:t>
            </a:r>
            <a:r>
              <a:rPr lang="de-AT" sz="2400" dirty="0" err="1"/>
              <a:t>deposits</a:t>
            </a:r>
            <a:r>
              <a:rPr lang="de-AT" sz="2400" dirty="0"/>
              <a:t> and </a:t>
            </a:r>
            <a:r>
              <a:rPr lang="de-AT" sz="2400" dirty="0" err="1"/>
              <a:t>reach</a:t>
            </a:r>
            <a:r>
              <a:rPr lang="de-AT" sz="2400" dirty="0"/>
              <a:t> an </a:t>
            </a:r>
            <a:r>
              <a:rPr lang="de-AT" sz="2400" dirty="0" err="1"/>
              <a:t>accepted</a:t>
            </a:r>
            <a:r>
              <a:rPr lang="de-AT" sz="2400" dirty="0"/>
              <a:t> </a:t>
            </a:r>
            <a:r>
              <a:rPr lang="de-AT" sz="2400" dirty="0" err="1"/>
              <a:t>deposit</a:t>
            </a:r>
            <a:r>
              <a:rPr lang="de-AT" sz="2400" dirty="0"/>
              <a:t> </a:t>
            </a:r>
            <a:r>
              <a:rPr lang="de-AT" sz="2400" dirty="0" err="1"/>
              <a:t>model</a:t>
            </a:r>
            <a:endParaRPr lang="de-A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/>
              <a:t>APT versus MVT versus IRT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785A060-2D86-4465-8A89-9D03E35D2AF2}"/>
              </a:ext>
            </a:extLst>
          </p:cNvPr>
          <p:cNvSpPr txBox="1"/>
          <p:nvPr/>
        </p:nvSpPr>
        <p:spPr>
          <a:xfrm>
            <a:off x="790835" y="3065818"/>
            <a:ext cx="4232189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2000" dirty="0" err="1"/>
              <a:t>Deposit</a:t>
            </a:r>
            <a:r>
              <a:rPr lang="de-AT" sz="2000" dirty="0"/>
              <a:t> </a:t>
            </a:r>
            <a:r>
              <a:rPr lang="de-AT" sz="2000" dirty="0" err="1"/>
              <a:t>models</a:t>
            </a:r>
            <a:r>
              <a:rPr lang="de-AT" sz="2000" dirty="0"/>
              <a:t> </a:t>
            </a:r>
            <a:r>
              <a:rPr lang="de-AT" sz="2000" dirty="0" err="1"/>
              <a:t>range</a:t>
            </a:r>
            <a:r>
              <a:rPr lang="de-AT" sz="2000" dirty="0"/>
              <a:t> </a:t>
            </a:r>
            <a:r>
              <a:rPr lang="de-AT" sz="2000" dirty="0" err="1"/>
              <a:t>from</a:t>
            </a:r>
            <a:r>
              <a:rPr lang="de-AT" sz="2000" dirty="0"/>
              <a:t> </a:t>
            </a:r>
            <a:r>
              <a:rPr lang="de-AT" sz="2000" dirty="0" err="1"/>
              <a:t>syngenetic</a:t>
            </a:r>
            <a:r>
              <a:rPr lang="de-AT" sz="2000" dirty="0"/>
              <a:t> </a:t>
            </a:r>
            <a:r>
              <a:rPr lang="de-AT" sz="2000" dirty="0" err="1"/>
              <a:t>to</a:t>
            </a:r>
            <a:r>
              <a:rPr lang="de-AT" sz="2000" dirty="0"/>
              <a:t> </a:t>
            </a:r>
            <a:r>
              <a:rPr lang="de-AT" sz="2000" dirty="0" err="1"/>
              <a:t>epigenetic</a:t>
            </a:r>
            <a:r>
              <a:rPr lang="de-AT" sz="2000" dirty="0"/>
              <a:t> </a:t>
            </a:r>
            <a:r>
              <a:rPr lang="de-AT" sz="2000" dirty="0" err="1"/>
              <a:t>with</a:t>
            </a:r>
            <a:r>
              <a:rPr lang="de-AT" sz="2000" dirty="0"/>
              <a:t> </a:t>
            </a:r>
            <a:r>
              <a:rPr lang="de-AT" sz="2000" dirty="0" err="1"/>
              <a:t>or</a:t>
            </a:r>
            <a:r>
              <a:rPr lang="de-AT" sz="2000" dirty="0"/>
              <a:t> </a:t>
            </a:r>
            <a:r>
              <a:rPr lang="de-AT" sz="2000" dirty="0" err="1"/>
              <a:t>without</a:t>
            </a:r>
            <a:r>
              <a:rPr lang="de-AT" sz="2000" dirty="0"/>
              <a:t> </a:t>
            </a:r>
            <a:r>
              <a:rPr lang="de-AT" sz="2000" dirty="0" err="1"/>
              <a:t>magmatic</a:t>
            </a:r>
            <a:r>
              <a:rPr lang="de-AT" sz="2000" dirty="0"/>
              <a:t> </a:t>
            </a:r>
            <a:r>
              <a:rPr lang="de-AT" sz="2000" dirty="0" err="1"/>
              <a:t>influence</a:t>
            </a:r>
            <a:endParaRPr lang="de-AT" sz="2000" dirty="0"/>
          </a:p>
          <a:p>
            <a:endParaRPr lang="de-AT" sz="2000" dirty="0"/>
          </a:p>
          <a:p>
            <a:r>
              <a:rPr lang="de-AT" sz="2000" dirty="0"/>
              <a:t>Age </a:t>
            </a:r>
            <a:r>
              <a:rPr lang="de-AT" sz="2000" dirty="0" err="1"/>
              <a:t>estimates</a:t>
            </a:r>
            <a:r>
              <a:rPr lang="de-AT" sz="2000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 err="1"/>
              <a:t>Triassic</a:t>
            </a:r>
            <a:r>
              <a:rPr lang="de-AT" sz="2000" dirty="0"/>
              <a:t> (Middle </a:t>
            </a:r>
            <a:r>
              <a:rPr lang="de-AT" sz="2000" dirty="0" err="1"/>
              <a:t>or</a:t>
            </a:r>
            <a:r>
              <a:rPr lang="de-AT" sz="2000" dirty="0"/>
              <a:t> Upper)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Jurassic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 err="1"/>
              <a:t>Cretaceous</a:t>
            </a: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 err="1"/>
              <a:t>Oligocene</a:t>
            </a: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 err="1"/>
              <a:t>Miocene</a:t>
            </a:r>
            <a:endParaRPr lang="de-AT" sz="2000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C911F97-3EB6-473E-BB9E-AF7597CD425C}"/>
              </a:ext>
            </a:extLst>
          </p:cNvPr>
          <p:cNvSpPr txBox="1">
            <a:spLocks/>
          </p:cNvSpPr>
          <p:nvPr/>
        </p:nvSpPr>
        <p:spPr>
          <a:xfrm>
            <a:off x="6244281" y="3129260"/>
            <a:ext cx="5655276" cy="3395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dirty="0" err="1"/>
              <a:t>telemagmatic</a:t>
            </a:r>
            <a:r>
              <a:rPr lang="de-AT" sz="2000" dirty="0"/>
              <a:t> </a:t>
            </a:r>
            <a:r>
              <a:rPr lang="de-AT" sz="2000" dirty="0" err="1"/>
              <a:t>genesis</a:t>
            </a:r>
            <a:endParaRPr lang="de-AT" sz="2000" dirty="0"/>
          </a:p>
          <a:p>
            <a:r>
              <a:rPr lang="de-AT" sz="2000" dirty="0"/>
              <a:t>Lateral </a:t>
            </a:r>
            <a:r>
              <a:rPr lang="de-AT" sz="2000" dirty="0" err="1"/>
              <a:t>secretionary</a:t>
            </a:r>
            <a:r>
              <a:rPr lang="de-AT" sz="2000" dirty="0"/>
              <a:t> </a:t>
            </a:r>
            <a:r>
              <a:rPr lang="de-AT" sz="2000" dirty="0" err="1"/>
              <a:t>processes</a:t>
            </a:r>
            <a:r>
              <a:rPr lang="de-AT" sz="2000" dirty="0"/>
              <a:t> </a:t>
            </a:r>
          </a:p>
          <a:p>
            <a:r>
              <a:rPr lang="de-AT" sz="2000" dirty="0" err="1"/>
              <a:t>secondary</a:t>
            </a:r>
            <a:r>
              <a:rPr lang="de-AT" sz="2000" dirty="0"/>
              <a:t> hydrothermal </a:t>
            </a:r>
            <a:r>
              <a:rPr lang="de-AT" sz="2000" dirty="0" err="1"/>
              <a:t>processes</a:t>
            </a:r>
            <a:endParaRPr lang="de-AT" sz="2000" dirty="0"/>
          </a:p>
          <a:p>
            <a:r>
              <a:rPr lang="de-AT" sz="2000" dirty="0" err="1"/>
              <a:t>Volcanogenic-exhalative</a:t>
            </a:r>
            <a:endParaRPr lang="de-AT" sz="2000" dirty="0"/>
          </a:p>
          <a:p>
            <a:r>
              <a:rPr lang="de-AT" sz="2000" dirty="0"/>
              <a:t>Super- and submarine </a:t>
            </a:r>
            <a:r>
              <a:rPr lang="de-AT" sz="2000" dirty="0" err="1"/>
              <a:t>weathering</a:t>
            </a:r>
            <a:endParaRPr lang="de-AT" sz="2000" dirty="0"/>
          </a:p>
          <a:p>
            <a:r>
              <a:rPr lang="de-AT" sz="2000" dirty="0" err="1"/>
              <a:t>Sabkha</a:t>
            </a:r>
            <a:r>
              <a:rPr lang="de-AT" sz="2000" dirty="0"/>
              <a:t> </a:t>
            </a:r>
            <a:r>
              <a:rPr lang="de-AT" sz="2000" dirty="0" err="1"/>
              <a:t>process</a:t>
            </a:r>
            <a:endParaRPr lang="de-AT" sz="2000" dirty="0"/>
          </a:p>
          <a:p>
            <a:r>
              <a:rPr lang="de-AT" sz="2000" dirty="0" err="1"/>
              <a:t>karst</a:t>
            </a:r>
            <a:r>
              <a:rPr lang="de-AT" sz="2000" dirty="0"/>
              <a:t> </a:t>
            </a:r>
            <a:r>
              <a:rPr lang="de-AT" sz="2000" dirty="0" err="1"/>
              <a:t>systems</a:t>
            </a:r>
            <a:r>
              <a:rPr lang="de-AT" sz="2000" dirty="0"/>
              <a:t> </a:t>
            </a:r>
          </a:p>
          <a:p>
            <a:r>
              <a:rPr lang="de-AT" sz="2000" dirty="0" err="1"/>
              <a:t>weathering</a:t>
            </a:r>
            <a:r>
              <a:rPr lang="de-AT" sz="2000" dirty="0"/>
              <a:t> </a:t>
            </a:r>
            <a:r>
              <a:rPr lang="de-AT" sz="2000" dirty="0" err="1"/>
              <a:t>debris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non-</a:t>
            </a:r>
            <a:r>
              <a:rPr lang="de-AT" sz="2000" dirty="0" err="1"/>
              <a:t>ferrous</a:t>
            </a:r>
            <a:r>
              <a:rPr lang="de-AT" sz="2000" dirty="0"/>
              <a:t> </a:t>
            </a:r>
            <a:r>
              <a:rPr lang="de-AT" sz="2000" dirty="0" err="1"/>
              <a:t>metal</a:t>
            </a:r>
            <a:r>
              <a:rPr lang="de-AT" sz="2000" dirty="0"/>
              <a:t> </a:t>
            </a:r>
            <a:r>
              <a:rPr lang="de-AT" sz="2000" dirty="0" err="1"/>
              <a:t>mineralisations</a:t>
            </a:r>
            <a:r>
              <a:rPr lang="de-AT" sz="2000" dirty="0"/>
              <a:t> </a:t>
            </a:r>
          </a:p>
          <a:p>
            <a:r>
              <a:rPr lang="de-AT" sz="2000" dirty="0" err="1"/>
              <a:t>formation</a:t>
            </a:r>
            <a:r>
              <a:rPr lang="de-AT" sz="2000" dirty="0"/>
              <a:t> </a:t>
            </a:r>
            <a:r>
              <a:rPr lang="de-AT" sz="2000" dirty="0" err="1"/>
              <a:t>waters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3557546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30504-D069-4BED-AA6C-53B7826FF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000" dirty="0" err="1"/>
              <a:t>Rb</a:t>
            </a:r>
            <a:r>
              <a:rPr lang="de-AT" sz="4000" dirty="0"/>
              <a:t>-Sr </a:t>
            </a:r>
            <a:r>
              <a:rPr lang="de-AT" sz="4000" dirty="0" err="1"/>
              <a:t>dating</a:t>
            </a:r>
            <a:r>
              <a:rPr lang="de-AT" sz="4000" dirty="0"/>
              <a:t> </a:t>
            </a:r>
            <a:r>
              <a:rPr lang="de-AT" sz="4000" dirty="0" err="1"/>
              <a:t>of</a:t>
            </a:r>
            <a:r>
              <a:rPr lang="de-AT" sz="4000" dirty="0"/>
              <a:t> </a:t>
            </a:r>
            <a:r>
              <a:rPr lang="de-AT" sz="4000" dirty="0" err="1"/>
              <a:t>sphalerite</a:t>
            </a:r>
            <a:r>
              <a:rPr lang="de-AT" sz="4000" dirty="0"/>
              <a:t> </a:t>
            </a:r>
            <a:r>
              <a:rPr lang="de-AT" sz="4000" dirty="0" err="1"/>
              <a:t>from</a:t>
            </a:r>
            <a:r>
              <a:rPr lang="de-AT" sz="4000" dirty="0"/>
              <a:t> Bleiberg, Austria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6E41D6E-DB19-4581-8946-DE18A6A24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55" y="1968032"/>
            <a:ext cx="5229865" cy="43513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3BF1813-E544-454A-83F0-F0CAF3F82A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471" y="1968032"/>
            <a:ext cx="5220000" cy="435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61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34ED01-7BB5-4101-9CA1-BB383AF6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36" y="0"/>
            <a:ext cx="10515600" cy="70401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AT" sz="3600" dirty="0" err="1"/>
              <a:t>What</a:t>
            </a:r>
            <a:r>
              <a:rPr lang="de-AT" sz="3600" dirty="0"/>
              <a:t> </a:t>
            </a:r>
            <a:r>
              <a:rPr lang="de-AT" sz="3600" dirty="0" err="1"/>
              <a:t>has</a:t>
            </a:r>
            <a:r>
              <a:rPr lang="de-AT" sz="3600" dirty="0"/>
              <a:t> </a:t>
            </a:r>
            <a:r>
              <a:rPr lang="de-AT" sz="3600" dirty="0" err="1"/>
              <a:t>been</a:t>
            </a:r>
            <a:r>
              <a:rPr lang="de-AT" sz="3600" dirty="0"/>
              <a:t> </a:t>
            </a:r>
            <a:r>
              <a:rPr lang="de-AT" sz="3600" dirty="0" err="1"/>
              <a:t>dated</a:t>
            </a:r>
            <a:r>
              <a:rPr lang="de-AT" sz="3600" dirty="0"/>
              <a:t> at Bleiberg?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3AA754-978E-434E-BC5C-8AF032B724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09"/>
          <a:stretch/>
        </p:blipFill>
        <p:spPr>
          <a:xfrm rot="5400000">
            <a:off x="3349419" y="-1523791"/>
            <a:ext cx="5937736" cy="10393353"/>
          </a:xfrm>
          <a:prstGeom prst="rect">
            <a:avLst/>
          </a:prstGeom>
        </p:spPr>
      </p:pic>
      <p:sp>
        <p:nvSpPr>
          <p:cNvPr id="6" name="Stern: 5 Zacken 5">
            <a:extLst>
              <a:ext uri="{FF2B5EF4-FFF2-40B4-BE49-F238E27FC236}">
                <a16:creationId xmlns:a16="http://schemas.microsoft.com/office/drawing/2014/main" id="{1FDAA358-DA7B-456A-B058-A47A26462A7E}"/>
              </a:ext>
            </a:extLst>
          </p:cNvPr>
          <p:cNvSpPr/>
          <p:nvPr/>
        </p:nvSpPr>
        <p:spPr>
          <a:xfrm>
            <a:off x="5814450" y="2709304"/>
            <a:ext cx="327454" cy="2965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Stern: 5 Zacken 6">
            <a:extLst>
              <a:ext uri="{FF2B5EF4-FFF2-40B4-BE49-F238E27FC236}">
                <a16:creationId xmlns:a16="http://schemas.microsoft.com/office/drawing/2014/main" id="{CDE3D81C-D3F8-4399-8E6A-E9C34FDECC59}"/>
              </a:ext>
            </a:extLst>
          </p:cNvPr>
          <p:cNvSpPr/>
          <p:nvPr/>
        </p:nvSpPr>
        <p:spPr>
          <a:xfrm>
            <a:off x="7196782" y="2851074"/>
            <a:ext cx="327454" cy="29656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E2313C-6DC0-4480-A876-39AC80D3A7EA}"/>
              </a:ext>
            </a:extLst>
          </p:cNvPr>
          <p:cNvSpPr txBox="1"/>
          <p:nvPr/>
        </p:nvSpPr>
        <p:spPr>
          <a:xfrm>
            <a:off x="7196782" y="1868031"/>
            <a:ext cx="103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>
                <a:solidFill>
                  <a:srgbClr val="0070C0"/>
                </a:solidFill>
              </a:rPr>
              <a:t>Crest </a:t>
            </a:r>
            <a:r>
              <a:rPr lang="de-AT" dirty="0" err="1">
                <a:solidFill>
                  <a:srgbClr val="0070C0"/>
                </a:solidFill>
              </a:rPr>
              <a:t>ore</a:t>
            </a:r>
            <a:endParaRPr lang="de-AT" dirty="0">
              <a:solidFill>
                <a:srgbClr val="0070C0"/>
              </a:solidFill>
            </a:endParaRPr>
          </a:p>
          <a:p>
            <a:pPr algn="ctr"/>
            <a:r>
              <a:rPr lang="de-AT" dirty="0">
                <a:solidFill>
                  <a:srgbClr val="0070C0"/>
                </a:solidFill>
              </a:rPr>
              <a:t>201 Ma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C371F1-EBAA-48CA-B4AA-62D584307E7D}"/>
              </a:ext>
            </a:extLst>
          </p:cNvPr>
          <p:cNvSpPr txBox="1"/>
          <p:nvPr/>
        </p:nvSpPr>
        <p:spPr>
          <a:xfrm>
            <a:off x="5646008" y="1868031"/>
            <a:ext cx="1222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err="1">
                <a:solidFill>
                  <a:srgbClr val="FF0000"/>
                </a:solidFill>
              </a:rPr>
              <a:t>Cardita</a:t>
            </a:r>
            <a:r>
              <a:rPr lang="de-AT" dirty="0">
                <a:solidFill>
                  <a:srgbClr val="FF0000"/>
                </a:solidFill>
              </a:rPr>
              <a:t> </a:t>
            </a:r>
            <a:r>
              <a:rPr lang="de-AT" dirty="0" err="1">
                <a:solidFill>
                  <a:srgbClr val="FF0000"/>
                </a:solidFill>
              </a:rPr>
              <a:t>ore</a:t>
            </a:r>
            <a:endParaRPr lang="de-AT" dirty="0">
              <a:solidFill>
                <a:srgbClr val="FF0000"/>
              </a:solidFill>
            </a:endParaRPr>
          </a:p>
          <a:p>
            <a:pPr algn="ctr"/>
            <a:r>
              <a:rPr lang="de-AT" dirty="0">
                <a:solidFill>
                  <a:srgbClr val="FF0000"/>
                </a:solidFill>
              </a:rPr>
              <a:t>229 Ma</a:t>
            </a:r>
          </a:p>
        </p:txBody>
      </p:sp>
    </p:spTree>
    <p:extLst>
      <p:ext uri="{BB962C8B-B14F-4D97-AF65-F5344CB8AC3E}">
        <p14:creationId xmlns:p14="http://schemas.microsoft.com/office/powerpoint/2010/main" val="40783572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021EB3-9E3C-45CE-893C-4183AB9DDA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023" y="1385951"/>
            <a:ext cx="5061977" cy="420687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7D28E30-14F2-41B3-BD63-89B1FC2A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de-AT" sz="3600" dirty="0"/>
              <a:t>U-</a:t>
            </a:r>
            <a:r>
              <a:rPr lang="de-AT" sz="3600" dirty="0" err="1"/>
              <a:t>Pb</a:t>
            </a:r>
            <a:r>
              <a:rPr lang="de-AT" sz="3600" dirty="0"/>
              <a:t> </a:t>
            </a:r>
            <a:r>
              <a:rPr lang="de-AT" sz="3600" dirty="0" err="1"/>
              <a:t>dating</a:t>
            </a:r>
            <a:r>
              <a:rPr lang="de-AT" sz="3600" dirty="0"/>
              <a:t> </a:t>
            </a:r>
            <a:r>
              <a:rPr lang="de-AT" sz="3600" dirty="0" err="1"/>
              <a:t>of</a:t>
            </a:r>
            <a:r>
              <a:rPr lang="de-AT" sz="3600" dirty="0"/>
              <a:t> hydrothermal </a:t>
            </a:r>
            <a:r>
              <a:rPr lang="de-AT" sz="3600" dirty="0" err="1"/>
              <a:t>carbonate</a:t>
            </a:r>
            <a:r>
              <a:rPr lang="de-AT" sz="3600" dirty="0"/>
              <a:t> at </a:t>
            </a:r>
            <a:r>
              <a:rPr lang="de-AT" sz="3600" dirty="0" err="1"/>
              <a:t>Gorno</a:t>
            </a:r>
            <a:r>
              <a:rPr lang="de-AT" sz="3600" dirty="0"/>
              <a:t>, </a:t>
            </a:r>
            <a:r>
              <a:rPr lang="de-AT" sz="3600" dirty="0" err="1"/>
              <a:t>Italy</a:t>
            </a:r>
            <a:endParaRPr lang="de-AT" sz="3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769B19-0B1B-462B-9270-EF03EEF6FA1F}"/>
              </a:ext>
            </a:extLst>
          </p:cNvPr>
          <p:cNvSpPr txBox="1"/>
          <p:nvPr/>
        </p:nvSpPr>
        <p:spPr>
          <a:xfrm>
            <a:off x="4850026" y="6127148"/>
            <a:ext cx="386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Giorno</a:t>
            </a:r>
            <a:r>
              <a:rPr lang="de-AT" dirty="0"/>
              <a:t> et al. 2022 </a:t>
            </a:r>
            <a:r>
              <a:rPr lang="de-AT" dirty="0" err="1"/>
              <a:t>Geology</a:t>
            </a:r>
            <a:r>
              <a:rPr lang="de-AT" dirty="0"/>
              <a:t> 50: 853-858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2ED1E41-6E87-4F83-83BF-A3C7759C8E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5563"/>
            <a:ext cx="7136288" cy="432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15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AB29688-31FE-4D1C-82F7-3556F60EF3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52" y="569220"/>
            <a:ext cx="4786170" cy="518365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AE7FE36-A0DE-4125-834B-801199A8F381}"/>
              </a:ext>
            </a:extLst>
          </p:cNvPr>
          <p:cNvSpPr txBox="1"/>
          <p:nvPr/>
        </p:nvSpPr>
        <p:spPr>
          <a:xfrm>
            <a:off x="7871253" y="6392819"/>
            <a:ext cx="386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Giorno</a:t>
            </a:r>
            <a:r>
              <a:rPr lang="de-AT" dirty="0"/>
              <a:t> et al. 2022 </a:t>
            </a:r>
            <a:r>
              <a:rPr lang="de-AT" dirty="0" err="1"/>
              <a:t>Geology</a:t>
            </a:r>
            <a:r>
              <a:rPr lang="de-AT" dirty="0"/>
              <a:t> 50: 853-858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8351348-048C-4F16-B811-943DD343B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4231" y="508247"/>
            <a:ext cx="6953861" cy="522969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F90B067-6036-4A18-9F64-33ADE8CE0603}"/>
              </a:ext>
            </a:extLst>
          </p:cNvPr>
          <p:cNvSpPr/>
          <p:nvPr/>
        </p:nvSpPr>
        <p:spPr>
          <a:xfrm>
            <a:off x="216243" y="508247"/>
            <a:ext cx="4917989" cy="5305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37055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505D5-70D7-497A-B092-67C6AF76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7"/>
            <a:ext cx="10515600" cy="923330"/>
          </a:xfrm>
        </p:spPr>
        <p:txBody>
          <a:bodyPr>
            <a:normAutofit/>
          </a:bodyPr>
          <a:lstStyle/>
          <a:p>
            <a:pPr algn="ctr"/>
            <a:r>
              <a:rPr lang="de-AT" sz="4000" dirty="0" err="1"/>
              <a:t>Paleogeographic</a:t>
            </a:r>
            <a:r>
              <a:rPr lang="de-AT" sz="4000" dirty="0"/>
              <a:t> </a:t>
            </a:r>
            <a:r>
              <a:rPr lang="de-AT" sz="4000" dirty="0" err="1"/>
              <a:t>reconstructions</a:t>
            </a:r>
            <a:endParaRPr lang="de-AT" sz="40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E43C6C-6BB3-46FD-97F5-6BBEEF931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27" y="1322831"/>
            <a:ext cx="5760000" cy="440068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40F1E0D-DDCC-468A-B027-3F27E2B20B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25563"/>
            <a:ext cx="5760000" cy="439795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B858225-0821-4416-8ED4-90F68BE2034F}"/>
              </a:ext>
            </a:extLst>
          </p:cNvPr>
          <p:cNvSpPr/>
          <p:nvPr/>
        </p:nvSpPr>
        <p:spPr>
          <a:xfrm>
            <a:off x="8713838" y="818409"/>
            <a:ext cx="321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modified after Haas et al. (2020)</a:t>
            </a:r>
            <a:endParaRPr lang="de-AT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ADF6977-E2F4-443E-8ADD-4C4EB97CA9C5}"/>
              </a:ext>
            </a:extLst>
          </p:cNvPr>
          <p:cNvSpPr/>
          <p:nvPr/>
        </p:nvSpPr>
        <p:spPr>
          <a:xfrm>
            <a:off x="144427" y="883303"/>
            <a:ext cx="3131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 Permian/Lower Triassic (A)</a:t>
            </a:r>
            <a:endParaRPr lang="de-AT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C2DDBEB-5112-464E-9AE5-86DD04B39AE2}"/>
              </a:ext>
            </a:extLst>
          </p:cNvPr>
          <p:cNvSpPr/>
          <p:nvPr/>
        </p:nvSpPr>
        <p:spPr>
          <a:xfrm>
            <a:off x="6000213" y="883303"/>
            <a:ext cx="1664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 Jurassic (B)</a:t>
            </a:r>
            <a:endParaRPr lang="de-AT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CF4F08A-5447-4624-B058-BDF1FABD3DA2}"/>
              </a:ext>
            </a:extLst>
          </p:cNvPr>
          <p:cNvSpPr/>
          <p:nvPr/>
        </p:nvSpPr>
        <p:spPr>
          <a:xfrm>
            <a:off x="6000213" y="5796443"/>
            <a:ext cx="5855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circles indicate position of Upper Triassic APT occurrences in rocks of the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Wetterstein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Platform and the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Raibl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Group</a:t>
            </a:r>
            <a:endParaRPr lang="de-AT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6A4A274-A363-451C-97F0-E8CF4B2123F6}"/>
              </a:ext>
            </a:extLst>
          </p:cNvPr>
          <p:cNvSpPr/>
          <p:nvPr/>
        </p:nvSpPr>
        <p:spPr>
          <a:xfrm>
            <a:off x="101178" y="5861337"/>
            <a:ext cx="5803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 circles indicate position of Middle Triassic (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Anisian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APT occurrences overlying Lower Triassic clastic rocks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0155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5C59C76-15FF-4527-BE48-D8890A0B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6" y="50027"/>
            <a:ext cx="12115604" cy="67284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3600" dirty="0"/>
              <a:t>Mineral </a:t>
            </a:r>
            <a:r>
              <a:rPr lang="de-DE" sz="3600" dirty="0" err="1"/>
              <a:t>deposits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Permo-Triassic</a:t>
            </a:r>
            <a:r>
              <a:rPr lang="de-DE" sz="3600" dirty="0"/>
              <a:t> </a:t>
            </a:r>
            <a:r>
              <a:rPr lang="de-DE" sz="3600" dirty="0" err="1"/>
              <a:t>age</a:t>
            </a:r>
            <a:r>
              <a:rPr lang="de-DE" sz="3600" dirty="0"/>
              <a:t> in </a:t>
            </a:r>
            <a:r>
              <a:rPr lang="de-DE" sz="3600" dirty="0" err="1"/>
              <a:t>the</a:t>
            </a:r>
            <a:r>
              <a:rPr lang="de-DE" sz="3600" dirty="0"/>
              <a:t> Alps</a:t>
            </a:r>
            <a:endParaRPr lang="de-AT" sz="3600" dirty="0"/>
          </a:p>
        </p:txBody>
      </p:sp>
      <p:pic>
        <p:nvPicPr>
          <p:cNvPr id="5" name="Picture 6" descr="Erzberg_2">
            <a:extLst>
              <a:ext uri="{FF2B5EF4-FFF2-40B4-BE49-F238E27FC236}">
                <a16:creationId xmlns:a16="http://schemas.microsoft.com/office/drawing/2014/main" id="{2C8C126C-9373-4945-96EC-92E7E1DEB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" y="1119659"/>
            <a:ext cx="4248457" cy="318667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C59AEC5-DECB-42AA-A871-79F75A1CAA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6" y="4389713"/>
            <a:ext cx="1808010" cy="23544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4E6639-B68C-48E4-8799-3009A1E405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385" y="4393310"/>
            <a:ext cx="2373468" cy="241466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64775F8-16BB-4FCF-8630-CB194135B156}"/>
              </a:ext>
            </a:extLst>
          </p:cNvPr>
          <p:cNvSpPr txBox="1"/>
          <p:nvPr/>
        </p:nvSpPr>
        <p:spPr>
          <a:xfrm>
            <a:off x="214395" y="1229497"/>
            <a:ext cx="3711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„Erzberg“ Siderite (500 </a:t>
            </a:r>
            <a:r>
              <a:rPr lang="de-DE" dirty="0" err="1"/>
              <a:t>Mt</a:t>
            </a:r>
            <a:r>
              <a:rPr lang="de-DE" dirty="0"/>
              <a:t> @ 33% </a:t>
            </a:r>
            <a:r>
              <a:rPr lang="de-DE" dirty="0" err="1"/>
              <a:t>Fe</a:t>
            </a:r>
            <a:r>
              <a:rPr lang="de-DE" dirty="0"/>
              <a:t>)</a:t>
            </a:r>
          </a:p>
          <a:p>
            <a:r>
              <a:rPr lang="de-DE" dirty="0"/>
              <a:t>208 ± 22 Ma (</a:t>
            </a:r>
            <a:r>
              <a:rPr lang="de-DE" dirty="0" err="1"/>
              <a:t>Sm</a:t>
            </a:r>
            <a:r>
              <a:rPr lang="de-DE" dirty="0"/>
              <a:t>-Nd)</a:t>
            </a:r>
            <a:endParaRPr lang="de-AT" dirty="0"/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A7E1E245-F045-4CBA-91D9-8D9F4B72A9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852" y="1119659"/>
            <a:ext cx="3636491" cy="315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B7D5C6C-D566-4286-8DFE-E12C3FD8F25D}"/>
              </a:ext>
            </a:extLst>
          </p:cNvPr>
          <p:cNvSpPr txBox="1"/>
          <p:nvPr/>
        </p:nvSpPr>
        <p:spPr>
          <a:xfrm>
            <a:off x="5314601" y="3633033"/>
            <a:ext cx="224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Breitenau </a:t>
            </a:r>
            <a:r>
              <a:rPr lang="de-DE" dirty="0" err="1">
                <a:solidFill>
                  <a:srgbClr val="FFFF00"/>
                </a:solidFill>
              </a:rPr>
              <a:t>magnesite</a:t>
            </a:r>
            <a:endParaRPr lang="de-DE" dirty="0">
              <a:solidFill>
                <a:srgbClr val="FFFF00"/>
              </a:solidFill>
            </a:endParaRPr>
          </a:p>
          <a:p>
            <a:r>
              <a:rPr lang="de-DE" dirty="0">
                <a:solidFill>
                  <a:srgbClr val="FFFF00"/>
                </a:solidFill>
              </a:rPr>
              <a:t>221 ± 16 Ma (</a:t>
            </a:r>
            <a:r>
              <a:rPr lang="de-DE" dirty="0" err="1">
                <a:solidFill>
                  <a:srgbClr val="FFFF00"/>
                </a:solidFill>
              </a:rPr>
              <a:t>Sm</a:t>
            </a:r>
            <a:r>
              <a:rPr lang="de-DE" dirty="0">
                <a:solidFill>
                  <a:srgbClr val="FFFF00"/>
                </a:solidFill>
              </a:rPr>
              <a:t>-Nd)</a:t>
            </a:r>
            <a:endParaRPr lang="de-AT" dirty="0">
              <a:solidFill>
                <a:srgbClr val="FFFF00"/>
              </a:solidFill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E38CC0C1-3B15-4B8D-B4F9-6EC04664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2852" y="4420510"/>
            <a:ext cx="3636491" cy="2323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EAAF463-E1A7-4EB6-929C-72BF306F115A}"/>
              </a:ext>
            </a:extLst>
          </p:cNvPr>
          <p:cNvSpPr txBox="1"/>
          <p:nvPr/>
        </p:nvSpPr>
        <p:spPr>
          <a:xfrm>
            <a:off x="4756487" y="4912950"/>
            <a:ext cx="2458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FF00"/>
                </a:solidFill>
              </a:rPr>
              <a:t>Hohentauern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magnesite</a:t>
            </a:r>
            <a:endParaRPr lang="de-DE" dirty="0">
              <a:solidFill>
                <a:srgbClr val="FFFF00"/>
              </a:solidFill>
            </a:endParaRPr>
          </a:p>
          <a:p>
            <a:r>
              <a:rPr lang="de-DE" dirty="0">
                <a:solidFill>
                  <a:srgbClr val="FFFF00"/>
                </a:solidFill>
              </a:rPr>
              <a:t>285 ± 15 Ma (</a:t>
            </a:r>
            <a:r>
              <a:rPr lang="de-DE" dirty="0" err="1">
                <a:solidFill>
                  <a:srgbClr val="FFFF00"/>
                </a:solidFill>
              </a:rPr>
              <a:t>Sm</a:t>
            </a:r>
            <a:r>
              <a:rPr lang="de-DE" dirty="0">
                <a:solidFill>
                  <a:srgbClr val="FFFF00"/>
                </a:solidFill>
              </a:rPr>
              <a:t>-Nd)</a:t>
            </a:r>
            <a:endParaRPr lang="de-AT" dirty="0">
              <a:solidFill>
                <a:srgbClr val="FFFF00"/>
              </a:solidFill>
            </a:endParaRPr>
          </a:p>
        </p:txBody>
      </p:sp>
      <p:pic>
        <p:nvPicPr>
          <p:cNvPr id="13" name="Picture 4" descr="Koralpe3">
            <a:extLst>
              <a:ext uri="{FF2B5EF4-FFF2-40B4-BE49-F238E27FC236}">
                <a16:creationId xmlns:a16="http://schemas.microsoft.com/office/drawing/2014/main" id="{75261B67-1550-4904-8A83-64725B809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330" y="1119659"/>
            <a:ext cx="2781060" cy="327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oralpe_a">
            <a:extLst>
              <a:ext uri="{FF2B5EF4-FFF2-40B4-BE49-F238E27FC236}">
                <a16:creationId xmlns:a16="http://schemas.microsoft.com/office/drawing/2014/main" id="{A5ED8DB8-20B3-4E80-9690-17244C4B6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330" y="4481512"/>
            <a:ext cx="3012123" cy="21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6630B2E-BF4D-48B6-8647-3011FD0705A0}"/>
              </a:ext>
            </a:extLst>
          </p:cNvPr>
          <p:cNvSpPr txBox="1"/>
          <p:nvPr/>
        </p:nvSpPr>
        <p:spPr>
          <a:xfrm>
            <a:off x="9513650" y="5351613"/>
            <a:ext cx="1618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LCT </a:t>
            </a:r>
            <a:r>
              <a:rPr lang="de-DE" dirty="0" err="1">
                <a:solidFill>
                  <a:schemeClr val="bg1"/>
                </a:solidFill>
              </a:rPr>
              <a:t>pegmatites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247-277 Ma</a:t>
            </a:r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477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9" y="142102"/>
            <a:ext cx="9263719" cy="64381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79A6577-15DE-4C14-B496-723DC5555C88}"/>
              </a:ext>
            </a:extLst>
          </p:cNvPr>
          <p:cNvSpPr txBox="1"/>
          <p:nvPr/>
        </p:nvSpPr>
        <p:spPr>
          <a:xfrm>
            <a:off x="9938479" y="6488668"/>
            <a:ext cx="217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Prochaska et al. 2014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8DA651-8656-4A71-A0EE-BEB37CCC8421}"/>
              </a:ext>
            </a:extLst>
          </p:cNvPr>
          <p:cNvSpPr txBox="1"/>
          <p:nvPr/>
        </p:nvSpPr>
        <p:spPr>
          <a:xfrm>
            <a:off x="4835611" y="2991860"/>
            <a:ext cx="8916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dirty="0"/>
              <a:t>Erzberg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2E5EBD3-66C1-4F6E-B039-C2BAC0D825F0}"/>
              </a:ext>
            </a:extLst>
          </p:cNvPr>
          <p:cNvSpPr txBox="1"/>
          <p:nvPr/>
        </p:nvSpPr>
        <p:spPr>
          <a:xfrm>
            <a:off x="3944168" y="1089691"/>
            <a:ext cx="954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dirty="0"/>
              <a:t>Bleiberg</a:t>
            </a:r>
          </a:p>
        </p:txBody>
      </p:sp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4868E7C3-D06C-4F63-98AE-49EA4AA27C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502" y="1203989"/>
            <a:ext cx="5720470" cy="276870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04D5639-BA8A-406B-9D2F-1A4A29B199E9}"/>
              </a:ext>
            </a:extLst>
          </p:cNvPr>
          <p:cNvSpPr txBox="1"/>
          <p:nvPr/>
        </p:nvSpPr>
        <p:spPr>
          <a:xfrm>
            <a:off x="10591492" y="1203989"/>
            <a:ext cx="9779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/>
              <a:t>Seawater</a:t>
            </a:r>
            <a:endParaRPr lang="de-AT" sz="1600" b="1" dirty="0"/>
          </a:p>
        </p:txBody>
      </p:sp>
    </p:spTree>
    <p:extLst>
      <p:ext uri="{BB962C8B-B14F-4D97-AF65-F5344CB8AC3E}">
        <p14:creationId xmlns:p14="http://schemas.microsoft.com/office/powerpoint/2010/main" val="230233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223FE-F647-49C0-92E4-054FE94F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59A292-C484-44C8-8655-4274DF71E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604"/>
          <a:stretch/>
        </p:blipFill>
        <p:spPr>
          <a:xfrm>
            <a:off x="0" y="365125"/>
            <a:ext cx="12009395" cy="49674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151197B-BAED-4A92-B3E0-A56FAF59B87A}"/>
              </a:ext>
            </a:extLst>
          </p:cNvPr>
          <p:cNvSpPr txBox="1"/>
          <p:nvPr/>
        </p:nvSpPr>
        <p:spPr>
          <a:xfrm>
            <a:off x="315097" y="6370901"/>
            <a:ext cx="34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Burisch, Markl, </a:t>
            </a:r>
            <a:r>
              <a:rPr lang="de-AT" dirty="0" err="1"/>
              <a:t>Gutzmer</a:t>
            </a:r>
            <a:r>
              <a:rPr lang="de-AT" dirty="0"/>
              <a:t> 2022 EPSL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9FC428C-82FD-402A-AEF6-87D326157355}"/>
              </a:ext>
            </a:extLst>
          </p:cNvPr>
          <p:cNvSpPr/>
          <p:nvPr/>
        </p:nvSpPr>
        <p:spPr>
          <a:xfrm>
            <a:off x="4195119" y="2137719"/>
            <a:ext cx="834081" cy="6363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FFAA309-DE4F-4879-9ADD-E56720D65D53}"/>
              </a:ext>
            </a:extLst>
          </p:cNvPr>
          <p:cNvSpPr/>
          <p:nvPr/>
        </p:nvSpPr>
        <p:spPr>
          <a:xfrm>
            <a:off x="10519719" y="2774092"/>
            <a:ext cx="978243" cy="6549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66ABB8-4DCD-49CE-955D-AF95AAC51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26"/>
          <a:stretch/>
        </p:blipFill>
        <p:spPr>
          <a:xfrm>
            <a:off x="6244987" y="64349"/>
            <a:ext cx="5732607" cy="66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5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6A584-5191-4793-8B90-C2847E70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02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AT" sz="3200" dirty="0"/>
              <a:t>Summary </a:t>
            </a:r>
            <a:r>
              <a:rPr lang="de-AT" sz="3200" dirty="0" err="1"/>
              <a:t>of</a:t>
            </a:r>
            <a:r>
              <a:rPr lang="de-AT" sz="3200" dirty="0"/>
              <a:t> APT </a:t>
            </a:r>
            <a:r>
              <a:rPr lang="de-AT" sz="3200" dirty="0" err="1"/>
              <a:t>deposits</a:t>
            </a:r>
            <a:r>
              <a:rPr lang="de-AT" sz="3200" dirty="0"/>
              <a:t> in </a:t>
            </a:r>
            <a:r>
              <a:rPr lang="de-AT" sz="3200" dirty="0" err="1"/>
              <a:t>the</a:t>
            </a:r>
            <a:r>
              <a:rPr lang="de-AT" sz="3200" dirty="0"/>
              <a:t> Eastern and Southern Alps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B4E5DA-6784-429B-B951-F737A8532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0731"/>
            <a:ext cx="10515600" cy="5225390"/>
          </a:xfrm>
        </p:spPr>
        <p:txBody>
          <a:bodyPr>
            <a:normAutofit fontScale="92500" lnSpcReduction="10000"/>
          </a:bodyPr>
          <a:lstStyle/>
          <a:p>
            <a:r>
              <a:rPr lang="de-AT" dirty="0"/>
              <a:t>&gt;500 </a:t>
            </a:r>
            <a:r>
              <a:rPr lang="de-AT" dirty="0" err="1"/>
              <a:t>Pb-Zn</a:t>
            </a:r>
            <a:r>
              <a:rPr lang="de-AT" dirty="0"/>
              <a:t> </a:t>
            </a:r>
            <a:r>
              <a:rPr lang="de-AT" dirty="0" err="1"/>
              <a:t>occurrences</a:t>
            </a:r>
            <a:r>
              <a:rPr lang="de-AT" dirty="0"/>
              <a:t> in 13 </a:t>
            </a:r>
            <a:r>
              <a:rPr lang="de-AT" dirty="0" err="1"/>
              <a:t>ore</a:t>
            </a:r>
            <a:r>
              <a:rPr lang="de-AT" dirty="0"/>
              <a:t> </a:t>
            </a:r>
            <a:r>
              <a:rPr lang="de-AT" dirty="0" err="1"/>
              <a:t>districts</a:t>
            </a:r>
            <a:endParaRPr lang="de-AT" dirty="0"/>
          </a:p>
          <a:p>
            <a:r>
              <a:rPr lang="de-AT" dirty="0" err="1"/>
              <a:t>Ores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restricted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Anisian</a:t>
            </a:r>
            <a:r>
              <a:rPr lang="de-AT" dirty="0"/>
              <a:t> and </a:t>
            </a:r>
            <a:r>
              <a:rPr lang="de-AT" dirty="0" err="1"/>
              <a:t>Carnian</a:t>
            </a:r>
            <a:r>
              <a:rPr lang="de-AT" dirty="0"/>
              <a:t> </a:t>
            </a:r>
            <a:r>
              <a:rPr lang="de-AT" dirty="0" err="1"/>
              <a:t>carbonate</a:t>
            </a:r>
            <a:r>
              <a:rPr lang="de-AT" dirty="0"/>
              <a:t> host </a:t>
            </a:r>
            <a:r>
              <a:rPr lang="de-AT" dirty="0" err="1"/>
              <a:t>rocks</a:t>
            </a:r>
            <a:endParaRPr lang="de-AT" dirty="0"/>
          </a:p>
          <a:p>
            <a:r>
              <a:rPr lang="en-US" dirty="0"/>
              <a:t>Sphalerite is low in Fe, Mn, Co and In, but commonly contains elevated Cd, Ge, As, Tl and Pb, rarely also Ga and Ag</a:t>
            </a:r>
          </a:p>
          <a:p>
            <a:r>
              <a:rPr lang="en-US" dirty="0"/>
              <a:t>Sphalerite formation temperatures from 60 to 140°C</a:t>
            </a:r>
          </a:p>
          <a:p>
            <a:r>
              <a:rPr lang="de-AT" dirty="0" err="1"/>
              <a:t>Galena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Ag-</a:t>
            </a:r>
            <a:r>
              <a:rPr lang="de-AT" dirty="0" err="1"/>
              <a:t>poor</a:t>
            </a:r>
            <a:endParaRPr lang="de-AT" dirty="0"/>
          </a:p>
          <a:p>
            <a:r>
              <a:rPr lang="en-US" dirty="0"/>
              <a:t>Minor pyrite and marcasite display an As-Tl-(Hg) signature</a:t>
            </a:r>
          </a:p>
          <a:p>
            <a:r>
              <a:rPr lang="en-US" dirty="0"/>
              <a:t>Rb-Sr isochron dating of sphalerite at ≈229 Ma and at ≈207-201 Ma</a:t>
            </a:r>
          </a:p>
          <a:p>
            <a:r>
              <a:rPr lang="en-US" dirty="0"/>
              <a:t>Sulphur isotopes indicate bacteriogenic origin of </a:t>
            </a:r>
            <a:r>
              <a:rPr lang="en-US" dirty="0" err="1"/>
              <a:t>sulphur</a:t>
            </a:r>
            <a:r>
              <a:rPr lang="en-US" dirty="0"/>
              <a:t>, with minor thermogenic sources; barite shows seawater composition</a:t>
            </a:r>
          </a:p>
          <a:p>
            <a:r>
              <a:rPr lang="en-US" dirty="0"/>
              <a:t>Metal source from Paleozoic basement and pre-</a:t>
            </a:r>
            <a:r>
              <a:rPr lang="de-AT" dirty="0" err="1"/>
              <a:t>Triassic</a:t>
            </a:r>
            <a:r>
              <a:rPr lang="de-AT" dirty="0"/>
              <a:t> </a:t>
            </a:r>
            <a:r>
              <a:rPr lang="de-AT" dirty="0" err="1"/>
              <a:t>sedimentary</a:t>
            </a:r>
            <a:r>
              <a:rPr lang="de-AT" dirty="0"/>
              <a:t> </a:t>
            </a:r>
            <a:r>
              <a:rPr lang="de-AT" dirty="0" err="1"/>
              <a:t>rocks</a:t>
            </a:r>
            <a:endParaRPr lang="de-AT" dirty="0"/>
          </a:p>
          <a:p>
            <a:r>
              <a:rPr lang="de-AT" dirty="0" err="1"/>
              <a:t>Paleogeographic</a:t>
            </a:r>
            <a:r>
              <a:rPr lang="de-AT" dirty="0"/>
              <a:t> </a:t>
            </a:r>
            <a:r>
              <a:rPr lang="de-AT" dirty="0" err="1"/>
              <a:t>situation</a:t>
            </a:r>
            <a:r>
              <a:rPr lang="de-AT" dirty="0"/>
              <a:t> in an extensional/</a:t>
            </a:r>
            <a:r>
              <a:rPr lang="de-AT" dirty="0" err="1"/>
              <a:t>transtensional</a:t>
            </a:r>
            <a:r>
              <a:rPr lang="de-AT" dirty="0"/>
              <a:t> </a:t>
            </a:r>
            <a:r>
              <a:rPr lang="de-AT" dirty="0" err="1"/>
              <a:t>tectonic</a:t>
            </a:r>
            <a:r>
              <a:rPr lang="de-AT" dirty="0"/>
              <a:t> </a:t>
            </a:r>
            <a:r>
              <a:rPr lang="de-AT" dirty="0" err="1"/>
              <a:t>setting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717374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B1342F7A-C96F-4160-B73D-0D29C68D9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925011"/>
              </p:ext>
            </p:extLst>
          </p:nvPr>
        </p:nvGraphicFramePr>
        <p:xfrm>
          <a:off x="838200" y="1152154"/>
          <a:ext cx="11127946" cy="518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076">
                  <a:extLst>
                    <a:ext uri="{9D8B030D-6E8A-4147-A177-3AD203B41FA5}">
                      <a16:colId xmlns:a16="http://schemas.microsoft.com/office/drawing/2014/main" val="2587061939"/>
                    </a:ext>
                  </a:extLst>
                </a:gridCol>
                <a:gridCol w="3954162">
                  <a:extLst>
                    <a:ext uri="{9D8B030D-6E8A-4147-A177-3AD203B41FA5}">
                      <a16:colId xmlns:a16="http://schemas.microsoft.com/office/drawing/2014/main" val="392921944"/>
                    </a:ext>
                  </a:extLst>
                </a:gridCol>
                <a:gridCol w="4769708">
                  <a:extLst>
                    <a:ext uri="{9D8B030D-6E8A-4147-A177-3AD203B41FA5}">
                      <a16:colId xmlns:a16="http://schemas.microsoft.com/office/drawing/2014/main" val="3299868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MVT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642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Host rock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Shallow</a:t>
                      </a:r>
                      <a:r>
                        <a:rPr lang="de-AT" sz="1800" dirty="0"/>
                        <a:t> marine </a:t>
                      </a:r>
                      <a:r>
                        <a:rPr lang="de-AT" sz="1800" dirty="0" err="1"/>
                        <a:t>carbonate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Shallow</a:t>
                      </a:r>
                      <a:r>
                        <a:rPr lang="de-AT" sz="1800" dirty="0"/>
                        <a:t> marine </a:t>
                      </a:r>
                      <a:r>
                        <a:rPr lang="de-AT" sz="1800" dirty="0" err="1"/>
                        <a:t>carbonate</a:t>
                      </a:r>
                      <a:endParaRPr lang="de-A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329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Age </a:t>
                      </a:r>
                      <a:r>
                        <a:rPr lang="de-AT" sz="1800" dirty="0" err="1"/>
                        <a:t>of</a:t>
                      </a:r>
                      <a:r>
                        <a:rPr lang="de-AT" sz="1800" dirty="0"/>
                        <a:t> host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Middle-Upper </a:t>
                      </a:r>
                      <a:r>
                        <a:rPr lang="de-AT" sz="1800" dirty="0" err="1"/>
                        <a:t>Triassic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Paleozoic</a:t>
                      </a:r>
                      <a:endParaRPr lang="de-A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523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Mineralogy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Sph</a:t>
                      </a:r>
                      <a:r>
                        <a:rPr lang="de-AT" sz="1800" dirty="0"/>
                        <a:t> (</a:t>
                      </a:r>
                      <a:r>
                        <a:rPr lang="de-AT" sz="1800" dirty="0" err="1"/>
                        <a:t>Fe</a:t>
                      </a:r>
                      <a:r>
                        <a:rPr lang="de-AT" sz="1800" dirty="0"/>
                        <a:t>- </a:t>
                      </a:r>
                      <a:r>
                        <a:rPr lang="de-AT" sz="1800" dirty="0" err="1"/>
                        <a:t>poor</a:t>
                      </a:r>
                      <a:r>
                        <a:rPr lang="de-AT" sz="1800" dirty="0"/>
                        <a:t>), Ga, </a:t>
                      </a:r>
                      <a:r>
                        <a:rPr lang="de-AT" sz="1800" dirty="0" err="1"/>
                        <a:t>Ft</a:t>
                      </a:r>
                      <a:r>
                        <a:rPr lang="de-AT" sz="1800" dirty="0"/>
                        <a:t>, Ba, (</a:t>
                      </a:r>
                      <a:r>
                        <a:rPr lang="de-AT" sz="1800" dirty="0" err="1"/>
                        <a:t>Py</a:t>
                      </a:r>
                      <a:r>
                        <a:rPr lang="de-AT" sz="1800" dirty="0"/>
                        <a:t>, </a:t>
                      </a:r>
                      <a:r>
                        <a:rPr lang="de-AT" sz="1800" dirty="0" err="1"/>
                        <a:t>Mc</a:t>
                      </a:r>
                      <a:r>
                        <a:rPr lang="de-AT" sz="1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Sph</a:t>
                      </a:r>
                      <a:r>
                        <a:rPr lang="de-AT" sz="1800" dirty="0"/>
                        <a:t> (</a:t>
                      </a:r>
                      <a:r>
                        <a:rPr lang="de-AT" sz="1800" dirty="0" err="1"/>
                        <a:t>Fe</a:t>
                      </a:r>
                      <a:r>
                        <a:rPr lang="de-AT" sz="1800" dirty="0"/>
                        <a:t>- </a:t>
                      </a:r>
                      <a:r>
                        <a:rPr lang="de-AT" sz="1800" dirty="0" err="1"/>
                        <a:t>poor</a:t>
                      </a:r>
                      <a:r>
                        <a:rPr lang="de-AT" sz="1800" dirty="0"/>
                        <a:t>), Ga, </a:t>
                      </a:r>
                      <a:r>
                        <a:rPr lang="de-AT" sz="1800" dirty="0" err="1"/>
                        <a:t>Py</a:t>
                      </a:r>
                      <a:r>
                        <a:rPr lang="de-AT" sz="1800" dirty="0"/>
                        <a:t>, </a:t>
                      </a:r>
                      <a:r>
                        <a:rPr lang="de-AT" sz="1800" dirty="0" err="1"/>
                        <a:t>Mc</a:t>
                      </a:r>
                      <a:r>
                        <a:rPr lang="de-AT" sz="1800" dirty="0"/>
                        <a:t>, (</a:t>
                      </a:r>
                      <a:r>
                        <a:rPr lang="de-AT" sz="1800" dirty="0" err="1"/>
                        <a:t>Ft</a:t>
                      </a:r>
                      <a:r>
                        <a:rPr lang="de-AT" sz="1800" dirty="0"/>
                        <a:t>, Ba)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04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Trace </a:t>
                      </a:r>
                      <a:r>
                        <a:rPr lang="de-AT" sz="1800" dirty="0" err="1"/>
                        <a:t>elements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Cd</a:t>
                      </a:r>
                      <a:r>
                        <a:rPr lang="de-AT" sz="1800" dirty="0"/>
                        <a:t>, Ge, As, </a:t>
                      </a:r>
                      <a:r>
                        <a:rPr lang="de-AT" sz="1800" dirty="0" err="1"/>
                        <a:t>Tl</a:t>
                      </a:r>
                      <a:r>
                        <a:rPr lang="de-AT" sz="1800" dirty="0"/>
                        <a:t>, (Ga)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Cd</a:t>
                      </a:r>
                      <a:r>
                        <a:rPr lang="de-AT" sz="1800" dirty="0"/>
                        <a:t>, Ga, Ge, (</a:t>
                      </a:r>
                      <a:r>
                        <a:rPr lang="de-AT" sz="1800" dirty="0" err="1"/>
                        <a:t>Cu</a:t>
                      </a:r>
                      <a:r>
                        <a:rPr lang="de-AT" sz="1800" dirty="0"/>
                        <a:t>), Ag, Ni, 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52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Fluid </a:t>
                      </a:r>
                      <a:r>
                        <a:rPr lang="de-AT" sz="1800" dirty="0" err="1"/>
                        <a:t>salinity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10-30%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10-30%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220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Fluid </a:t>
                      </a:r>
                      <a:r>
                        <a:rPr lang="de-AT" sz="1800" dirty="0" err="1"/>
                        <a:t>temperature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60-140°C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75-200°C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614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Fluid </a:t>
                      </a:r>
                      <a:r>
                        <a:rPr lang="de-AT" sz="1800" dirty="0" err="1"/>
                        <a:t>origin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Evaporated</a:t>
                      </a:r>
                      <a:r>
                        <a:rPr lang="de-AT" sz="1800" dirty="0"/>
                        <a:t> </a:t>
                      </a:r>
                      <a:r>
                        <a:rPr lang="de-AT" sz="1800" dirty="0" err="1"/>
                        <a:t>seawater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Formation </a:t>
                      </a:r>
                      <a:r>
                        <a:rPr lang="de-AT" sz="1800" dirty="0" err="1"/>
                        <a:t>water</a:t>
                      </a:r>
                      <a:r>
                        <a:rPr lang="de-AT" sz="1800" dirty="0"/>
                        <a:t> + </a:t>
                      </a:r>
                      <a:r>
                        <a:rPr lang="de-AT" sz="1800" dirty="0" err="1"/>
                        <a:t>meteoric</a:t>
                      </a:r>
                      <a:r>
                        <a:rPr lang="de-AT" sz="1800" dirty="0"/>
                        <a:t> </a:t>
                      </a:r>
                      <a:r>
                        <a:rPr lang="de-AT" sz="1800" dirty="0" err="1"/>
                        <a:t>water</a:t>
                      </a:r>
                      <a:endParaRPr lang="de-A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108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Shallow</a:t>
                      </a:r>
                      <a:r>
                        <a:rPr lang="de-AT" sz="1800" dirty="0"/>
                        <a:t>, </a:t>
                      </a:r>
                      <a:r>
                        <a:rPr lang="de-AT" sz="1800" dirty="0" err="1"/>
                        <a:t>surface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Deeper</a:t>
                      </a:r>
                      <a:r>
                        <a:rPr lang="de-AT" sz="1800" dirty="0"/>
                        <a:t> </a:t>
                      </a:r>
                      <a:r>
                        <a:rPr lang="de-AT" sz="1800" dirty="0" err="1"/>
                        <a:t>levels</a:t>
                      </a:r>
                      <a:endParaRPr lang="de-A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104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Textures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Colloform</a:t>
                      </a:r>
                      <a:r>
                        <a:rPr lang="de-AT" sz="1800" dirty="0"/>
                        <a:t>, </a:t>
                      </a:r>
                      <a:r>
                        <a:rPr lang="de-AT" sz="1800" dirty="0" err="1"/>
                        <a:t>rythmites</a:t>
                      </a:r>
                      <a:r>
                        <a:rPr lang="de-AT" sz="1800" dirty="0"/>
                        <a:t>, </a:t>
                      </a:r>
                      <a:r>
                        <a:rPr lang="de-AT" sz="1800" dirty="0" err="1"/>
                        <a:t>bacteriogenic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Coarse</a:t>
                      </a:r>
                      <a:r>
                        <a:rPr lang="de-AT" sz="1800" dirty="0"/>
                        <a:t> </a:t>
                      </a:r>
                      <a:r>
                        <a:rPr lang="de-AT" sz="1800" dirty="0" err="1"/>
                        <a:t>rystalline</a:t>
                      </a:r>
                      <a:r>
                        <a:rPr lang="de-AT" sz="1800" dirty="0"/>
                        <a:t> </a:t>
                      </a:r>
                      <a:r>
                        <a:rPr lang="de-AT" sz="1800" dirty="0" err="1"/>
                        <a:t>to</a:t>
                      </a:r>
                      <a:r>
                        <a:rPr lang="de-AT" sz="1800" dirty="0"/>
                        <a:t> </a:t>
                      </a:r>
                      <a:r>
                        <a:rPr lang="de-AT" sz="1800" dirty="0" err="1"/>
                        <a:t>fine-grained</a:t>
                      </a:r>
                      <a:endParaRPr lang="de-A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46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Sulphur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BSR dominant; -40 </a:t>
                      </a:r>
                      <a:r>
                        <a:rPr lang="de-AT" sz="1800" dirty="0" err="1"/>
                        <a:t>to</a:t>
                      </a:r>
                      <a:r>
                        <a:rPr lang="de-AT" sz="1800" dirty="0"/>
                        <a:t> 0 </a:t>
                      </a:r>
                      <a:r>
                        <a:rPr lang="de-AT" sz="1800" dirty="0" err="1"/>
                        <a:t>permil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TSR dominant, </a:t>
                      </a:r>
                      <a:r>
                        <a:rPr lang="de-AT" sz="1800" dirty="0" err="1"/>
                        <a:t>evaporites</a:t>
                      </a:r>
                      <a:endParaRPr lang="de-AT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072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Lead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B-type (&gt;300 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J-type (</a:t>
                      </a:r>
                      <a:r>
                        <a:rPr lang="de-AT" sz="1800" dirty="0" err="1"/>
                        <a:t>model</a:t>
                      </a:r>
                      <a:r>
                        <a:rPr lang="de-AT" sz="1800" dirty="0"/>
                        <a:t> </a:t>
                      </a:r>
                      <a:r>
                        <a:rPr lang="de-AT" sz="1800" dirty="0" err="1"/>
                        <a:t>age</a:t>
                      </a:r>
                      <a:r>
                        <a:rPr lang="de-AT" sz="1800" dirty="0"/>
                        <a:t> </a:t>
                      </a:r>
                      <a:r>
                        <a:rPr lang="de-AT" sz="1800" dirty="0" err="1"/>
                        <a:t>younger</a:t>
                      </a:r>
                      <a:r>
                        <a:rPr lang="de-AT" sz="1800" dirty="0"/>
                        <a:t> </a:t>
                      </a:r>
                      <a:r>
                        <a:rPr lang="de-AT" sz="1800" dirty="0" err="1"/>
                        <a:t>than</a:t>
                      </a:r>
                      <a:r>
                        <a:rPr lang="de-AT" sz="1800" dirty="0"/>
                        <a:t> host </a:t>
                      </a:r>
                      <a:r>
                        <a:rPr lang="de-AT" sz="1800" dirty="0" err="1"/>
                        <a:t>rocks</a:t>
                      </a:r>
                      <a:r>
                        <a:rPr lang="de-AT" sz="18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67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Triassic</a:t>
                      </a:r>
                      <a:r>
                        <a:rPr lang="de-AT" sz="1800" dirty="0"/>
                        <a:t>, 230-200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 err="1"/>
                        <a:t>Postdating</a:t>
                      </a:r>
                      <a:r>
                        <a:rPr lang="de-AT" sz="1800" dirty="0"/>
                        <a:t> host </a:t>
                      </a:r>
                      <a:r>
                        <a:rPr lang="de-AT" sz="1800" dirty="0" err="1"/>
                        <a:t>by</a:t>
                      </a:r>
                      <a:r>
                        <a:rPr lang="de-AT" sz="1800" dirty="0"/>
                        <a:t> x10 </a:t>
                      </a:r>
                      <a:r>
                        <a:rPr lang="de-AT" sz="1800" dirty="0" err="1"/>
                        <a:t>to</a:t>
                      </a:r>
                      <a:r>
                        <a:rPr lang="de-AT" sz="1800" dirty="0"/>
                        <a:t> x100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141402"/>
                  </a:ext>
                </a:extLst>
              </a:tr>
              <a:tr h="359764">
                <a:tc>
                  <a:txBody>
                    <a:bodyPr/>
                    <a:lstStyle/>
                    <a:p>
                      <a:r>
                        <a:rPr lang="de-AT" dirty="0" err="1"/>
                        <a:t>Tectonic</a:t>
                      </a:r>
                      <a:r>
                        <a:rPr lang="de-AT" dirty="0"/>
                        <a:t> </a:t>
                      </a:r>
                      <a:r>
                        <a:rPr lang="de-AT" dirty="0" err="1"/>
                        <a:t>setting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Extensional, </a:t>
                      </a:r>
                      <a:r>
                        <a:rPr lang="de-AT" dirty="0" err="1"/>
                        <a:t>transtensional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/>
                        <a:t>compressional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865579"/>
                  </a:ext>
                </a:extLst>
              </a:tr>
            </a:tbl>
          </a:graphicData>
        </a:graphic>
      </p:graphicFrame>
      <p:sp>
        <p:nvSpPr>
          <p:cNvPr id="8" name="Titel 7">
            <a:extLst>
              <a:ext uri="{FF2B5EF4-FFF2-40B4-BE49-F238E27FC236}">
                <a16:creationId xmlns:a16="http://schemas.microsoft.com/office/drawing/2014/main" id="{EFD8719A-2996-4C64-A279-85CF471D7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4987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de-AT" sz="3600" dirty="0"/>
              <a:t>MVT </a:t>
            </a:r>
            <a:r>
              <a:rPr lang="de-AT" sz="3600" dirty="0" err="1"/>
              <a:t>vs</a:t>
            </a:r>
            <a:r>
              <a:rPr lang="de-AT" sz="3600" dirty="0"/>
              <a:t> APT</a:t>
            </a:r>
          </a:p>
        </p:txBody>
      </p:sp>
    </p:spTree>
    <p:extLst>
      <p:ext uri="{BB962C8B-B14F-4D97-AF65-F5344CB8AC3E}">
        <p14:creationId xmlns:p14="http://schemas.microsoft.com/office/powerpoint/2010/main" val="722755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54191-D0A0-42D5-AE78-41CA35F3E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218"/>
            <a:ext cx="9144000" cy="1250133"/>
          </a:xfrm>
        </p:spPr>
        <p:txBody>
          <a:bodyPr>
            <a:normAutofit fontScale="90000"/>
          </a:bodyPr>
          <a:lstStyle/>
          <a:p>
            <a:r>
              <a:rPr lang="de-DE" dirty="0"/>
              <a:t>Bleiberg – type </a:t>
            </a:r>
            <a:r>
              <a:rPr lang="de-DE" dirty="0" err="1"/>
              <a:t>locality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APT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E96AAA5-E0C3-4C44-BD57-A0914D5ADB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21BA18-1794-430C-83F5-1F380E2478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882" y="1701897"/>
            <a:ext cx="3743932" cy="452151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7E2F6C0-CD37-4D17-914E-76E4881335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21" y="2038848"/>
            <a:ext cx="4096512" cy="44531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8C47678-9120-4C27-813D-460D4D83FD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233" y="1855736"/>
            <a:ext cx="3193069" cy="481935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2A6E8DC-5429-4DE8-8913-6DFFB3C77638}"/>
              </a:ext>
            </a:extLst>
          </p:cNvPr>
          <p:cNvSpPr txBox="1"/>
          <p:nvPr/>
        </p:nvSpPr>
        <p:spPr>
          <a:xfrm>
            <a:off x="8730049" y="6278780"/>
            <a:ext cx="26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Erich Schroll (1923 – 2008)</a:t>
            </a:r>
          </a:p>
        </p:txBody>
      </p:sp>
    </p:spTree>
    <p:extLst>
      <p:ext uri="{BB962C8B-B14F-4D97-AF65-F5344CB8AC3E}">
        <p14:creationId xmlns:p14="http://schemas.microsoft.com/office/powerpoint/2010/main" val="8197860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66592-48AA-4C11-9372-4EFFFF999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D38265-4778-4699-850F-2958E2C1A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4E5EE954-9D75-4E3E-B614-D3E7E8A52C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3" y="-12498"/>
            <a:ext cx="10308657" cy="687049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3F65B31-4582-4FA6-BA16-EF260AE0B28B}"/>
              </a:ext>
            </a:extLst>
          </p:cNvPr>
          <p:cNvSpPr txBox="1"/>
          <p:nvPr/>
        </p:nvSpPr>
        <p:spPr>
          <a:xfrm>
            <a:off x="4448432" y="5115697"/>
            <a:ext cx="2758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„</a:t>
            </a:r>
            <a:r>
              <a:rPr lang="de-DE" sz="4000" b="1" dirty="0" err="1">
                <a:solidFill>
                  <a:schemeClr val="bg1"/>
                </a:solidFill>
              </a:rPr>
              <a:t>Good</a:t>
            </a:r>
            <a:r>
              <a:rPr lang="de-DE" sz="4000" b="1" dirty="0">
                <a:solidFill>
                  <a:schemeClr val="bg1"/>
                </a:solidFill>
              </a:rPr>
              <a:t> </a:t>
            </a:r>
            <a:r>
              <a:rPr lang="de-DE" sz="4000" b="1" dirty="0" err="1">
                <a:solidFill>
                  <a:schemeClr val="bg1"/>
                </a:solidFill>
              </a:rPr>
              <a:t>luck</a:t>
            </a:r>
            <a:r>
              <a:rPr lang="de-DE" sz="4000" b="1" dirty="0">
                <a:solidFill>
                  <a:schemeClr val="bg1"/>
                </a:solidFill>
              </a:rPr>
              <a:t>“</a:t>
            </a:r>
            <a:endParaRPr lang="de-AT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3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1CE1F-8A1A-45A0-963F-FCE35AEF5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8C1126B-C800-454C-87D8-3E86A02BA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29" y="289096"/>
            <a:ext cx="11329781" cy="6279807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56C660A-A1BA-4CEE-B8E9-F40FE06E9496}"/>
              </a:ext>
            </a:extLst>
          </p:cNvPr>
          <p:cNvSpPr/>
          <p:nvPr/>
        </p:nvSpPr>
        <p:spPr>
          <a:xfrm>
            <a:off x="6468763" y="6221627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144CD45-0411-4FDB-8633-4631396443A1}"/>
              </a:ext>
            </a:extLst>
          </p:cNvPr>
          <p:cNvSpPr/>
          <p:nvPr/>
        </p:nvSpPr>
        <p:spPr>
          <a:xfrm>
            <a:off x="8301682" y="59909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548EF7-F3D9-4BF7-B241-E82A5795BB13}"/>
              </a:ext>
            </a:extLst>
          </p:cNvPr>
          <p:cNvSpPr/>
          <p:nvPr/>
        </p:nvSpPr>
        <p:spPr>
          <a:xfrm>
            <a:off x="6540763" y="5785022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97508D2-ACEE-4D4F-B4B3-BC36F81F09BF}"/>
              </a:ext>
            </a:extLst>
          </p:cNvPr>
          <p:cNvSpPr/>
          <p:nvPr/>
        </p:nvSpPr>
        <p:spPr>
          <a:xfrm>
            <a:off x="4668633" y="59909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7C968E0-20FA-47D0-872D-48E0C234C576}"/>
              </a:ext>
            </a:extLst>
          </p:cNvPr>
          <p:cNvSpPr/>
          <p:nvPr/>
        </p:nvSpPr>
        <p:spPr>
          <a:xfrm>
            <a:off x="3012746" y="3985795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9323C69-9AFB-41BE-B2E5-8E39852ED547}"/>
              </a:ext>
            </a:extLst>
          </p:cNvPr>
          <p:cNvSpPr/>
          <p:nvPr/>
        </p:nvSpPr>
        <p:spPr>
          <a:xfrm>
            <a:off x="174522" y="649690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4337E0A-B4FE-45F8-84B9-5083A0E478B0}"/>
              </a:ext>
            </a:extLst>
          </p:cNvPr>
          <p:cNvSpPr txBox="1"/>
          <p:nvPr/>
        </p:nvSpPr>
        <p:spPr>
          <a:xfrm>
            <a:off x="2965622" y="3621964"/>
            <a:ext cx="86517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Lafatsch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D917D73-5405-4CF2-AC97-FD5609EF0793}"/>
              </a:ext>
            </a:extLst>
          </p:cNvPr>
          <p:cNvSpPr txBox="1"/>
          <p:nvPr/>
        </p:nvSpPr>
        <p:spPr>
          <a:xfrm>
            <a:off x="879681" y="5929022"/>
            <a:ext cx="71205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Gorno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CB26F33-633B-404C-BE76-8B20E4ADF6C8}"/>
              </a:ext>
            </a:extLst>
          </p:cNvPr>
          <p:cNvSpPr txBox="1"/>
          <p:nvPr/>
        </p:nvSpPr>
        <p:spPr>
          <a:xfrm>
            <a:off x="4440212" y="5650413"/>
            <a:ext cx="94538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Salafossa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6DD5678-9AEC-4FB8-938B-4F37AD74E1BB}"/>
              </a:ext>
            </a:extLst>
          </p:cNvPr>
          <p:cNvSpPr txBox="1"/>
          <p:nvPr/>
        </p:nvSpPr>
        <p:spPr>
          <a:xfrm>
            <a:off x="6372438" y="5412469"/>
            <a:ext cx="86793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>
                <a:solidFill>
                  <a:srgbClr val="0070C0"/>
                </a:solidFill>
              </a:rPr>
              <a:t>Bleiberg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60D3F5F-F87C-498C-BF85-50F65F6B8BB5}"/>
              </a:ext>
            </a:extLst>
          </p:cNvPr>
          <p:cNvSpPr txBox="1"/>
          <p:nvPr/>
        </p:nvSpPr>
        <p:spPr>
          <a:xfrm>
            <a:off x="5834482" y="6099073"/>
            <a:ext cx="595035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Raibl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F1C6E1C-4703-45DC-BAF3-1483AE8041BF}"/>
              </a:ext>
            </a:extLst>
          </p:cNvPr>
          <p:cNvSpPr txBox="1"/>
          <p:nvPr/>
        </p:nvSpPr>
        <p:spPr>
          <a:xfrm>
            <a:off x="8455979" y="5929022"/>
            <a:ext cx="77085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Mezica</a:t>
            </a:r>
            <a:endParaRPr lang="de-AT" sz="1600" dirty="0">
              <a:solidFill>
                <a:srgbClr val="0070C0"/>
              </a:solidFill>
            </a:endParaRP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DB876E7-7222-4D2D-ABD7-F345AF5FE03B}"/>
              </a:ext>
            </a:extLst>
          </p:cNvPr>
          <p:cNvCxnSpPr>
            <a:cxnSpLocks/>
          </p:cNvCxnSpPr>
          <p:nvPr/>
        </p:nvCxnSpPr>
        <p:spPr>
          <a:xfrm flipH="1">
            <a:off x="377903" y="6134968"/>
            <a:ext cx="478172" cy="3335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570AA06E-5305-4172-B814-DB697297FE62}"/>
              </a:ext>
            </a:extLst>
          </p:cNvPr>
          <p:cNvSpPr txBox="1"/>
          <p:nvPr/>
        </p:nvSpPr>
        <p:spPr>
          <a:xfrm>
            <a:off x="9718589" y="426308"/>
            <a:ext cx="18390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err="1"/>
              <a:t>Tectonic</a:t>
            </a:r>
            <a:r>
              <a:rPr lang="de-DE" sz="2400" dirty="0"/>
              <a:t> </a:t>
            </a:r>
            <a:r>
              <a:rPr lang="de-DE" sz="2400" dirty="0" err="1"/>
              <a:t>map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363169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99C5B4-5572-49DF-927E-0F5FFBBF7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15F6498-5DAF-47D1-9F74-379C308BB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89" y="309265"/>
            <a:ext cx="11257005" cy="6239469"/>
          </a:xfr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22BA272-4965-4590-B4A3-0642D497F056}"/>
              </a:ext>
            </a:extLst>
          </p:cNvPr>
          <p:cNvSpPr/>
          <p:nvPr/>
        </p:nvSpPr>
        <p:spPr>
          <a:xfrm>
            <a:off x="6468763" y="6221627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36E1544-F9A8-4928-B1D6-E61E664B8FBB}"/>
              </a:ext>
            </a:extLst>
          </p:cNvPr>
          <p:cNvSpPr/>
          <p:nvPr/>
        </p:nvSpPr>
        <p:spPr>
          <a:xfrm>
            <a:off x="8301682" y="59909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220AD0A-7136-49C9-B8B8-9B878433083B}"/>
              </a:ext>
            </a:extLst>
          </p:cNvPr>
          <p:cNvSpPr/>
          <p:nvPr/>
        </p:nvSpPr>
        <p:spPr>
          <a:xfrm>
            <a:off x="6540763" y="5785022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53C38CA-E6C0-442F-99C5-D2B1C78B5B19}"/>
              </a:ext>
            </a:extLst>
          </p:cNvPr>
          <p:cNvSpPr/>
          <p:nvPr/>
        </p:nvSpPr>
        <p:spPr>
          <a:xfrm>
            <a:off x="4668633" y="59909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F5D1EE1-12ED-4C48-AB7A-99CEC907BD78}"/>
              </a:ext>
            </a:extLst>
          </p:cNvPr>
          <p:cNvSpPr/>
          <p:nvPr/>
        </p:nvSpPr>
        <p:spPr>
          <a:xfrm>
            <a:off x="3012746" y="3985795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2F4240-DD19-476D-8EA7-48BB2285BC41}"/>
              </a:ext>
            </a:extLst>
          </p:cNvPr>
          <p:cNvSpPr/>
          <p:nvPr/>
        </p:nvSpPr>
        <p:spPr>
          <a:xfrm>
            <a:off x="174522" y="649690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751BA6C-12C1-4B8D-A2E0-EB5FFCED4F9D}"/>
              </a:ext>
            </a:extLst>
          </p:cNvPr>
          <p:cNvSpPr txBox="1"/>
          <p:nvPr/>
        </p:nvSpPr>
        <p:spPr>
          <a:xfrm>
            <a:off x="2965622" y="3621964"/>
            <a:ext cx="86517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Lafatsch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837CF37-C164-4F9D-A84E-D85D0ED8BE13}"/>
              </a:ext>
            </a:extLst>
          </p:cNvPr>
          <p:cNvSpPr txBox="1"/>
          <p:nvPr/>
        </p:nvSpPr>
        <p:spPr>
          <a:xfrm>
            <a:off x="879681" y="5929022"/>
            <a:ext cx="71205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Gorno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3E9B57F-DB8F-46F5-BFBB-A21C0239734E}"/>
              </a:ext>
            </a:extLst>
          </p:cNvPr>
          <p:cNvSpPr txBox="1"/>
          <p:nvPr/>
        </p:nvSpPr>
        <p:spPr>
          <a:xfrm>
            <a:off x="4440212" y="5650413"/>
            <a:ext cx="94538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Salafossa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933207-768F-4151-899C-81E3A5618B9C}"/>
              </a:ext>
            </a:extLst>
          </p:cNvPr>
          <p:cNvSpPr txBox="1"/>
          <p:nvPr/>
        </p:nvSpPr>
        <p:spPr>
          <a:xfrm>
            <a:off x="6372438" y="5412469"/>
            <a:ext cx="86793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>
                <a:solidFill>
                  <a:srgbClr val="0070C0"/>
                </a:solidFill>
              </a:rPr>
              <a:t>Bleiberg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E812E99-64E9-4AF1-A289-E995CBD85D25}"/>
              </a:ext>
            </a:extLst>
          </p:cNvPr>
          <p:cNvSpPr txBox="1"/>
          <p:nvPr/>
        </p:nvSpPr>
        <p:spPr>
          <a:xfrm>
            <a:off x="5834482" y="6099073"/>
            <a:ext cx="595035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Raibl</a:t>
            </a:r>
            <a:endParaRPr lang="de-AT" sz="1600" dirty="0">
              <a:solidFill>
                <a:srgbClr val="0070C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0F35336-5F76-4B51-B05E-1B6073203A44}"/>
              </a:ext>
            </a:extLst>
          </p:cNvPr>
          <p:cNvSpPr txBox="1"/>
          <p:nvPr/>
        </p:nvSpPr>
        <p:spPr>
          <a:xfrm>
            <a:off x="8455979" y="5929022"/>
            <a:ext cx="77085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600" dirty="0" err="1">
                <a:solidFill>
                  <a:srgbClr val="0070C0"/>
                </a:solidFill>
              </a:rPr>
              <a:t>Mezica</a:t>
            </a:r>
            <a:endParaRPr lang="de-AT" sz="1600" dirty="0">
              <a:solidFill>
                <a:srgbClr val="0070C0"/>
              </a:solidFill>
            </a:endParaRP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D7A97A22-EF66-4BB4-85E5-83007D65C497}"/>
              </a:ext>
            </a:extLst>
          </p:cNvPr>
          <p:cNvCxnSpPr>
            <a:cxnSpLocks/>
          </p:cNvCxnSpPr>
          <p:nvPr/>
        </p:nvCxnSpPr>
        <p:spPr>
          <a:xfrm flipH="1">
            <a:off x="377903" y="6134968"/>
            <a:ext cx="478172" cy="3335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29668B75-60FB-4DDB-B129-6AC574111530}"/>
              </a:ext>
            </a:extLst>
          </p:cNvPr>
          <p:cNvSpPr txBox="1"/>
          <p:nvPr/>
        </p:nvSpPr>
        <p:spPr>
          <a:xfrm>
            <a:off x="9226831" y="428303"/>
            <a:ext cx="23877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err="1"/>
              <a:t>Stratigraphic</a:t>
            </a:r>
            <a:r>
              <a:rPr lang="de-DE" sz="2400" dirty="0"/>
              <a:t> </a:t>
            </a:r>
            <a:r>
              <a:rPr lang="de-DE" sz="2400" dirty="0" err="1"/>
              <a:t>map</a:t>
            </a:r>
            <a:endParaRPr lang="de-AT" sz="2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8B07A13-DA6A-4ABE-B197-589162086BC6}"/>
              </a:ext>
            </a:extLst>
          </p:cNvPr>
          <p:cNvSpPr txBox="1"/>
          <p:nvPr/>
        </p:nvSpPr>
        <p:spPr>
          <a:xfrm rot="600000">
            <a:off x="6102272" y="4986905"/>
            <a:ext cx="26296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Drau – Karawanken Range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9772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68B940B-8D15-47F5-A976-AFDE096E2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40" y="550299"/>
            <a:ext cx="6046557" cy="59421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D03683C-1435-47E8-A59A-B9E74F4B16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548" y="800388"/>
            <a:ext cx="5637976" cy="535607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5F154EF-8060-4C82-A1CA-8CD276428210}"/>
              </a:ext>
            </a:extLst>
          </p:cNvPr>
          <p:cNvSpPr/>
          <p:nvPr/>
        </p:nvSpPr>
        <p:spPr>
          <a:xfrm>
            <a:off x="7889789" y="2644346"/>
            <a:ext cx="3143768" cy="4779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945B26-A801-4060-B5C4-44614EC058C0}"/>
              </a:ext>
            </a:extLst>
          </p:cNvPr>
          <p:cNvSpPr/>
          <p:nvPr/>
        </p:nvSpPr>
        <p:spPr>
          <a:xfrm>
            <a:off x="7562335" y="3577281"/>
            <a:ext cx="3200403" cy="4263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A3631E8-0700-45DC-947C-77AA2F3C61A2}"/>
              </a:ext>
            </a:extLst>
          </p:cNvPr>
          <p:cNvSpPr/>
          <p:nvPr/>
        </p:nvSpPr>
        <p:spPr>
          <a:xfrm>
            <a:off x="2828058" y="3478427"/>
            <a:ext cx="3267942" cy="271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563FFFD-999B-4DDB-BD7D-16E0CEFA1E58}"/>
              </a:ext>
            </a:extLst>
          </p:cNvPr>
          <p:cNvSpPr/>
          <p:nvPr/>
        </p:nvSpPr>
        <p:spPr>
          <a:xfrm>
            <a:off x="2034344" y="2032684"/>
            <a:ext cx="4329385" cy="506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A1DFFDC-D0DD-403E-9EBF-0C0A4474739A}"/>
              </a:ext>
            </a:extLst>
          </p:cNvPr>
          <p:cNvSpPr/>
          <p:nvPr/>
        </p:nvSpPr>
        <p:spPr>
          <a:xfrm>
            <a:off x="2564848" y="2568214"/>
            <a:ext cx="3506440" cy="271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BD3334-B56C-4229-8E7D-1869A1B57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33"/>
            <a:ext cx="12192000" cy="98110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e-DE" sz="3600" dirty="0" err="1"/>
              <a:t>Pb-Zn</a:t>
            </a:r>
            <a:r>
              <a:rPr lang="de-DE" sz="3600" dirty="0"/>
              <a:t> </a:t>
            </a:r>
            <a:r>
              <a:rPr lang="de-DE" sz="3600" dirty="0" err="1"/>
              <a:t>distribution</a:t>
            </a:r>
            <a:r>
              <a:rPr lang="de-DE" sz="3600" dirty="0"/>
              <a:t> in </a:t>
            </a:r>
            <a:r>
              <a:rPr lang="de-DE" sz="3600" dirty="0" err="1"/>
              <a:t>the</a:t>
            </a:r>
            <a:r>
              <a:rPr lang="de-DE" sz="3600" dirty="0"/>
              <a:t> Drau and Karawanken Range </a:t>
            </a:r>
            <a:endParaRPr lang="de-AT" sz="3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2EB61C1-77E7-4E49-ABE1-B9E162C062A4}"/>
              </a:ext>
            </a:extLst>
          </p:cNvPr>
          <p:cNvSpPr txBox="1"/>
          <p:nvPr/>
        </p:nvSpPr>
        <p:spPr>
          <a:xfrm>
            <a:off x="6133072" y="4134022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FF00"/>
                </a:highlight>
              </a:rPr>
              <a:t>Bleiberg</a:t>
            </a:r>
            <a:endParaRPr lang="de-AT" dirty="0">
              <a:highlight>
                <a:srgbClr val="FFFF00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74B8EF1-7AC5-41E5-A214-E353BCF4A23B}"/>
              </a:ext>
            </a:extLst>
          </p:cNvPr>
          <p:cNvSpPr txBox="1"/>
          <p:nvPr/>
        </p:nvSpPr>
        <p:spPr>
          <a:xfrm>
            <a:off x="11033557" y="5565346"/>
            <a:ext cx="84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highlight>
                  <a:srgbClr val="FFFF00"/>
                </a:highlight>
              </a:rPr>
              <a:t>Mezica</a:t>
            </a:r>
            <a:endParaRPr lang="de-AT" dirty="0">
              <a:highlight>
                <a:srgbClr val="FFFF00"/>
              </a:highlight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AD8083-DB38-4E3C-ADF0-AA57EE913BA7}"/>
              </a:ext>
            </a:extLst>
          </p:cNvPr>
          <p:cNvSpPr txBox="1"/>
          <p:nvPr/>
        </p:nvSpPr>
        <p:spPr>
          <a:xfrm rot="16200000">
            <a:off x="975611" y="222936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Carn</a:t>
            </a:r>
            <a:endParaRPr lang="de-AT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2D90E02-F24E-4D6A-B286-5E5922816594}"/>
              </a:ext>
            </a:extLst>
          </p:cNvPr>
          <p:cNvSpPr txBox="1"/>
          <p:nvPr/>
        </p:nvSpPr>
        <p:spPr>
          <a:xfrm rot="16200000">
            <a:off x="6508670" y="293354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Carn</a:t>
            </a:r>
            <a:endParaRPr lang="de-AT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F4AA5F-1E0C-404D-92F6-C39ECCCAF886}"/>
              </a:ext>
            </a:extLst>
          </p:cNvPr>
          <p:cNvSpPr txBox="1"/>
          <p:nvPr/>
        </p:nvSpPr>
        <p:spPr>
          <a:xfrm rot="16200000">
            <a:off x="10866775" y="380583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Anis</a:t>
            </a:r>
            <a:endParaRPr lang="de-AT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0FAFF20-5AE8-43E1-B45E-DC280A7745FE}"/>
              </a:ext>
            </a:extLst>
          </p:cNvPr>
          <p:cNvSpPr txBox="1"/>
          <p:nvPr/>
        </p:nvSpPr>
        <p:spPr>
          <a:xfrm rot="16200000">
            <a:off x="6527907" y="374303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Anis</a:t>
            </a:r>
            <a:endParaRPr lang="de-AT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77B945E-78FA-4C8C-B68F-F2CC19307176}"/>
              </a:ext>
            </a:extLst>
          </p:cNvPr>
          <p:cNvSpPr txBox="1"/>
          <p:nvPr/>
        </p:nvSpPr>
        <p:spPr>
          <a:xfrm rot="16200000">
            <a:off x="6552320" y="207320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848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2386</Words>
  <Application>Microsoft Office PowerPoint</Application>
  <PresentationFormat>Widescreen</PresentationFormat>
  <Paragraphs>513</Paragraphs>
  <Slides>60</Slides>
  <Notes>2</Notes>
  <HiddenSlides>4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Calibri Light</vt:lpstr>
      <vt:lpstr>CMR12</vt:lpstr>
      <vt:lpstr>Source Sans Pro</vt:lpstr>
      <vt:lpstr>Office</vt:lpstr>
      <vt:lpstr>Acrobat Document</vt:lpstr>
      <vt:lpstr>Carbonate-hosted Pb-Zn-(Ba-F) deposits of the Alpine-type in the Eastern and Southern Alps</vt:lpstr>
      <vt:lpstr>PowerPoint Presentation</vt:lpstr>
      <vt:lpstr>PowerPoint Presentation</vt:lpstr>
      <vt:lpstr>PowerPoint Presentation</vt:lpstr>
      <vt:lpstr>Research question</vt:lpstr>
      <vt:lpstr>Bleiberg – type locality of APT</vt:lpstr>
      <vt:lpstr>PowerPoint Presentation</vt:lpstr>
      <vt:lpstr>PowerPoint Presentation</vt:lpstr>
      <vt:lpstr>Pb-Zn distribution in the Drau and Karawanken Range </vt:lpstr>
      <vt:lpstr>PowerPoint Presentation</vt:lpstr>
      <vt:lpstr>PowerPoint Presentation</vt:lpstr>
      <vt:lpstr>PowerPoint Presentation</vt:lpstr>
      <vt:lpstr>PowerPoint Presentation</vt:lpstr>
      <vt:lpstr>Medieval mine dumps COMMBY project MSc thesis S. Dollinger 2022</vt:lpstr>
      <vt:lpstr>Mineralogy of waste rock dumps</vt:lpstr>
      <vt:lpstr>Zn-Pb-Mo content in waste rock dumps</vt:lpstr>
      <vt:lpstr>Multi Metal Development (Canada)</vt:lpstr>
      <vt:lpstr>Multi Metal Development (US)</vt:lpstr>
      <vt:lpstr>Multi Metal Development (Canada)</vt:lpstr>
      <vt:lpstr>PowerPoint Presentation</vt:lpstr>
      <vt:lpstr>PowerPoint Presentation</vt:lpstr>
      <vt:lpstr>Tectonic structure of the Bleiberg deposit</vt:lpstr>
      <vt:lpstr>Bleiberg, Antoni Schacht, Bereich Max</vt:lpstr>
      <vt:lpstr>Maxer Bänke mineralization (lowermost ore horizon)</vt:lpstr>
      <vt:lpstr>Stollenwanderweg Bleiberg: historical mine trail</vt:lpstr>
      <vt:lpstr>PowerPoint Presentation</vt:lpstr>
      <vt:lpstr>Lead horizons in the upper Wetterstein limestone</vt:lpstr>
      <vt:lpstr>PowerPoint Presentation</vt:lpstr>
      <vt:lpstr>PowerPoint Presentation</vt:lpstr>
      <vt:lpstr>„Erzwannen“ (Ore troughs)</vt:lpstr>
      <vt:lpstr>Microbial textures in sphalerite ores from Bleiberg, Crest horizon (“Kalkscholle”).</vt:lpstr>
      <vt:lpstr>PowerPoint Presentation</vt:lpstr>
      <vt:lpstr>Cave del Predil (Raibl)</vt:lpstr>
      <vt:lpstr>PowerPoint Presentation</vt:lpstr>
      <vt:lpstr>PowerPoint Presentation</vt:lpstr>
      <vt:lpstr>Mežica Pb-Zn mine</vt:lpstr>
      <vt:lpstr>PowerPoint Presentation</vt:lpstr>
      <vt:lpstr>Mežica deposit, ore textures</vt:lpstr>
      <vt:lpstr>PowerPoint Presentation</vt:lpstr>
      <vt:lpstr>PowerPoint Presentation</vt:lpstr>
      <vt:lpstr>Trace element analysis of sphalerite (ppm)</vt:lpstr>
      <vt:lpstr>PowerPoint Presentation</vt:lpstr>
      <vt:lpstr>Sphalerite trace elements of APT fit MVT box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Pb isotope signature of ore lead from APT deposits</vt:lpstr>
      <vt:lpstr>Rb-Sr dating of sphalerite from Bleiberg, Austria</vt:lpstr>
      <vt:lpstr>What has been dated at Bleiberg?</vt:lpstr>
      <vt:lpstr>U-Pb dating of hydrothermal carbonate at Gorno, Italy</vt:lpstr>
      <vt:lpstr>PowerPoint Presentation</vt:lpstr>
      <vt:lpstr>Paleogeographic reconstructions</vt:lpstr>
      <vt:lpstr>Mineral deposits of Permo-Triassic age in the Alps</vt:lpstr>
      <vt:lpstr>PowerPoint Presentation</vt:lpstr>
      <vt:lpstr>PowerPoint Presentation</vt:lpstr>
      <vt:lpstr>Summary of APT deposits in the Eastern and Southern Alps</vt:lpstr>
      <vt:lpstr>MVT vs APT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Carbonate-hosted Pb-Zn-(Ba-F) deposits of the Alpine-type in the Eastern and Southern Alps</dc:title>
  <dc:creator>Frank Melcher</dc:creator>
  <cp:lastModifiedBy>Colin Andrew</cp:lastModifiedBy>
  <cp:revision>136</cp:revision>
  <dcterms:created xsi:type="dcterms:W3CDTF">2023-04-13T18:57:59Z</dcterms:created>
  <dcterms:modified xsi:type="dcterms:W3CDTF">2023-09-28T10:23:50Z</dcterms:modified>
</cp:coreProperties>
</file>