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43"/>
  </p:handoutMasterIdLst>
  <p:sldIdLst>
    <p:sldId id="256" r:id="rId2"/>
    <p:sldId id="351" r:id="rId3"/>
    <p:sldId id="271" r:id="rId4"/>
    <p:sldId id="325" r:id="rId5"/>
    <p:sldId id="327" r:id="rId6"/>
    <p:sldId id="346" r:id="rId7"/>
    <p:sldId id="326" r:id="rId8"/>
    <p:sldId id="329" r:id="rId9"/>
    <p:sldId id="352" r:id="rId10"/>
    <p:sldId id="332" r:id="rId11"/>
    <p:sldId id="333" r:id="rId12"/>
    <p:sldId id="349" r:id="rId13"/>
    <p:sldId id="298" r:id="rId14"/>
    <p:sldId id="301" r:id="rId15"/>
    <p:sldId id="339" r:id="rId16"/>
    <p:sldId id="330" r:id="rId17"/>
    <p:sldId id="331" r:id="rId18"/>
    <p:sldId id="338" r:id="rId19"/>
    <p:sldId id="334" r:id="rId20"/>
    <p:sldId id="335" r:id="rId21"/>
    <p:sldId id="336" r:id="rId22"/>
    <p:sldId id="337" r:id="rId23"/>
    <p:sldId id="353" r:id="rId24"/>
    <p:sldId id="288" r:id="rId25"/>
    <p:sldId id="307" r:id="rId26"/>
    <p:sldId id="293" r:id="rId27"/>
    <p:sldId id="324" r:id="rId28"/>
    <p:sldId id="357" r:id="rId29"/>
    <p:sldId id="308" r:id="rId30"/>
    <p:sldId id="340" r:id="rId31"/>
    <p:sldId id="341" r:id="rId32"/>
    <p:sldId id="342" r:id="rId33"/>
    <p:sldId id="343" r:id="rId34"/>
    <p:sldId id="354" r:id="rId35"/>
    <p:sldId id="344" r:id="rId36"/>
    <p:sldId id="345" r:id="rId37"/>
    <p:sldId id="299" r:id="rId38"/>
    <p:sldId id="302" r:id="rId39"/>
    <p:sldId id="350" r:id="rId40"/>
    <p:sldId id="356" r:id="rId41"/>
    <p:sldId id="34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y Murphy" initials="BM" lastIdx="1" clrIdx="0">
    <p:extLst>
      <p:ext uri="{19B8F6BF-5375-455C-9EA6-DF929625EA0E}">
        <p15:presenceInfo xmlns:p15="http://schemas.microsoft.com/office/powerpoint/2012/main" userId="03d4c4c543cda6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4660"/>
  </p:normalViewPr>
  <p:slideViewPr>
    <p:cSldViewPr snapToGrid="0">
      <p:cViewPr>
        <p:scale>
          <a:sx n="100" d="100"/>
          <a:sy n="100" d="100"/>
        </p:scale>
        <p:origin x="70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707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8EB8E-AB02-4623-A93D-1B4A9BC238F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6809C-3577-4C3B-AC09-93C36A517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43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4200" y="904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35044" y="6418946"/>
            <a:ext cx="2068132" cy="365125"/>
          </a:xfrm>
        </p:spPr>
        <p:txBody>
          <a:bodyPr/>
          <a:lstStyle>
            <a:lvl1pPr>
              <a:defRPr sz="1400" b="1"/>
            </a:lvl1pPr>
          </a:lstStyle>
          <a:p>
            <a:r>
              <a:rPr lang="en-US" dirty="0"/>
              <a:t>www.fractore.com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337D8-991B-470C-AC63-FE514FF9D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699750" y="6537325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27B957-B25F-4BBE-B992-FE54103F40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84121" y="6034086"/>
            <a:ext cx="1600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10206493" y="6330774"/>
            <a:ext cx="20681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www.fractore.com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641726"/>
            <a:ext cx="6400800" cy="1947333"/>
          </a:xfrm>
        </p:spPr>
        <p:txBody>
          <a:bodyPr>
            <a:normAutofit/>
          </a:bodyPr>
          <a:lstStyle/>
          <a:p>
            <a:r>
              <a:rPr lang="en-US" b="1" dirty="0"/>
              <a:t>Barry Murphy</a:t>
            </a:r>
          </a:p>
          <a:p>
            <a:r>
              <a:rPr lang="en-US" b="1" dirty="0"/>
              <a:t>FRACTORE PTY LTD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8EFDA7-31D6-13FB-6231-33560107B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8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2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7294-1A81-78E6-CA95-1CDE27B6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CA37E-FFFD-205A-F7E6-287F895BE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761A2-21EA-9616-8D5B-FDD89581D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5"/>
            <a:ext cx="9218612" cy="6852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DEC7A-700A-7F3B-3F04-0D329BCD3515}"/>
              </a:ext>
            </a:extLst>
          </p:cNvPr>
          <p:cNvSpPr txBox="1"/>
          <p:nvPr/>
        </p:nvSpPr>
        <p:spPr>
          <a:xfrm>
            <a:off x="9262328" y="537330"/>
            <a:ext cx="29733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Seismic Lines</a:t>
            </a:r>
          </a:p>
          <a:p>
            <a:r>
              <a:rPr lang="en-US" sz="2800" b="1" dirty="0"/>
              <a:t>Interpreted Faults and </a:t>
            </a:r>
          </a:p>
          <a:p>
            <a:r>
              <a:rPr lang="en-US" sz="2800" b="1" dirty="0"/>
              <a:t>Seismic Lines </a:t>
            </a:r>
            <a:r>
              <a:rPr lang="en-US" sz="2800" b="1" dirty="0" err="1"/>
              <a:t>coloured</a:t>
            </a:r>
            <a:r>
              <a:rPr lang="en-US" sz="2800" b="1" dirty="0"/>
              <a:t> by TWT to TU marker horizon</a:t>
            </a:r>
          </a:p>
        </p:txBody>
      </p:sp>
    </p:spTree>
    <p:extLst>
      <p:ext uri="{BB962C8B-B14F-4D97-AF65-F5344CB8AC3E}">
        <p14:creationId xmlns:p14="http://schemas.microsoft.com/office/powerpoint/2010/main" val="1100209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7294-1A81-78E6-CA95-1CDE27B6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3895-2218-0123-11A8-52F97D26013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0BD26-27F0-3008-ACBA-3E558787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33823" y="-610884"/>
            <a:ext cx="3348050" cy="1161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FE3F74-F9E4-64BB-88BF-04FF07713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21989" y="-770769"/>
            <a:ext cx="3597897" cy="4986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0EA26-1E3E-C070-89E4-0B7AF9CA2B04}"/>
              </a:ext>
            </a:extLst>
          </p:cNvPr>
          <p:cNvSpPr txBox="1"/>
          <p:nvPr/>
        </p:nvSpPr>
        <p:spPr>
          <a:xfrm>
            <a:off x="157404" y="201918"/>
            <a:ext cx="6314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Seismic Profiles</a:t>
            </a:r>
          </a:p>
          <a:p>
            <a:r>
              <a:rPr lang="en-US" sz="2800" b="1" dirty="0"/>
              <a:t>Interpreted Faults and Marker Horizons (NMU, TU)</a:t>
            </a:r>
          </a:p>
          <a:p>
            <a:r>
              <a:rPr lang="en-US" sz="2800" b="1" dirty="0"/>
              <a:t>Drill holes traces - green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77C760-6FFC-DCF2-B3CE-4615FD0C2B8B}"/>
              </a:ext>
            </a:extLst>
          </p:cNvPr>
          <p:cNvSpPr txBox="1"/>
          <p:nvPr/>
        </p:nvSpPr>
        <p:spPr>
          <a:xfrm>
            <a:off x="2390065" y="2403526"/>
            <a:ext cx="6138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17-HAN-02 – </a:t>
            </a:r>
            <a:r>
              <a:rPr lang="en-US" sz="2800" b="1" dirty="0" err="1"/>
              <a:t>Kilbricken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A195EB-8BE2-30CD-211E-9B685EF8F5E2}"/>
              </a:ext>
            </a:extLst>
          </p:cNvPr>
          <p:cNvSpPr txBox="1"/>
          <p:nvPr/>
        </p:nvSpPr>
        <p:spPr>
          <a:xfrm>
            <a:off x="2390065" y="3027703"/>
            <a:ext cx="6138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KIL-12-09 </a:t>
            </a:r>
            <a:r>
              <a:rPr lang="en-US" sz="2800" b="1" dirty="0" err="1"/>
              <a:t>Kilmurry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2077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9F6AD-F0FA-0574-2D51-271452911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71" y="0"/>
            <a:ext cx="8534400" cy="1507067"/>
          </a:xfrm>
        </p:spPr>
        <p:txBody>
          <a:bodyPr/>
          <a:lstStyle/>
          <a:p>
            <a:r>
              <a:rPr lang="en-US" b="1" dirty="0"/>
              <a:t>Gravity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D256D-FC7F-D0B0-6109-894E665E1D6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600C1-FD24-55D1-B782-4135A30C772B}"/>
              </a:ext>
            </a:extLst>
          </p:cNvPr>
          <p:cNvSpPr txBox="1"/>
          <p:nvPr/>
        </p:nvSpPr>
        <p:spPr>
          <a:xfrm>
            <a:off x="653549" y="1817357"/>
            <a:ext cx="4544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Bouguer Anomaly image</a:t>
            </a:r>
          </a:p>
          <a:p>
            <a:r>
              <a:rPr lang="en-US" sz="2800" b="1" dirty="0"/>
              <a:t>- processing routine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D5B8A-92C2-341D-49F6-BF9A952B2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344" y="0"/>
            <a:ext cx="6091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54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C53C0E-8BDD-46DD-8BA9-9CDF8B846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83" y="136548"/>
            <a:ext cx="6243914" cy="2001172"/>
          </a:xfrm>
        </p:spPr>
        <p:txBody>
          <a:bodyPr/>
          <a:lstStyle/>
          <a:p>
            <a:r>
              <a:rPr lang="en-US" b="1" dirty="0"/>
              <a:t>Potential Field Worms – automated edge detection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DA62ED-0B29-42CD-A287-6917F8D06E6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2EDB7D0-6D5A-8D7B-54D4-CE532BE0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45" y="1458097"/>
            <a:ext cx="7039056" cy="539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413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close up of a map&#10;&#10;Description automatically generated">
            <a:extLst>
              <a:ext uri="{FF2B5EF4-FFF2-40B4-BE49-F238E27FC236}">
                <a16:creationId xmlns:a16="http://schemas.microsoft.com/office/drawing/2014/main" id="{7A48E457-2A77-4077-8D50-3A977DC8F5F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0699750" y="6563771"/>
            <a:ext cx="914400" cy="861508"/>
          </a:xfr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6AB52783-6E30-17C2-25FE-EA5B87F7433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989977"/>
            <a:ext cx="6590775" cy="5022203"/>
          </a:xfrm>
          <a:noFill/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C42BC019-4357-A08D-C7D0-B9963D4A2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802" y="5612070"/>
            <a:ext cx="2393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Archibald et al 1999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11A2FE-37EB-1C34-C735-DFDF41B7AA53}"/>
              </a:ext>
            </a:extLst>
          </p:cNvPr>
          <p:cNvSpPr txBox="1"/>
          <p:nvPr/>
        </p:nvSpPr>
        <p:spPr>
          <a:xfrm>
            <a:off x="6590774" y="1114873"/>
            <a:ext cx="45991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Points of maximum horizontal gradient computed across multiple height levels of upward continuation</a:t>
            </a:r>
          </a:p>
          <a:p>
            <a:r>
              <a:rPr lang="en-US" sz="2000" b="1" dirty="0"/>
              <a:t>- Worm Sheet dip can Mirror Image dip of below ground body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D08A3-4226-AF03-1D45-F6EA80CA3736}"/>
              </a:ext>
            </a:extLst>
          </p:cNvPr>
          <p:cNvSpPr txBox="1"/>
          <p:nvPr/>
        </p:nvSpPr>
        <p:spPr>
          <a:xfrm>
            <a:off x="6590774" y="3585449"/>
            <a:ext cx="430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Above ground worm sheets uc levels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6CB81-88FE-1FE8-8E92-19F0B6019C40}"/>
              </a:ext>
            </a:extLst>
          </p:cNvPr>
          <p:cNvSpPr txBox="1"/>
          <p:nvPr/>
        </p:nvSpPr>
        <p:spPr>
          <a:xfrm>
            <a:off x="6616141" y="4366259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Below ground body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6DE6DE-2A8F-CD03-D1E8-809F2F948996}"/>
              </a:ext>
            </a:extLst>
          </p:cNvPr>
          <p:cNvCxnSpPr/>
          <p:nvPr/>
        </p:nvCxnSpPr>
        <p:spPr>
          <a:xfrm>
            <a:off x="10355580" y="4126230"/>
            <a:ext cx="914400" cy="91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99CFD9-5FE6-429D-497C-58527DBA5FCA}"/>
              </a:ext>
            </a:extLst>
          </p:cNvPr>
          <p:cNvCxnSpPr>
            <a:cxnSpLocks/>
          </p:cNvCxnSpPr>
          <p:nvPr/>
        </p:nvCxnSpPr>
        <p:spPr>
          <a:xfrm>
            <a:off x="6096000" y="4091940"/>
            <a:ext cx="2937510" cy="0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B2CF813E-25C6-F5B5-B0B0-6D255767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7" y="0"/>
            <a:ext cx="10929938" cy="1010498"/>
          </a:xfrm>
        </p:spPr>
        <p:txBody>
          <a:bodyPr/>
          <a:lstStyle/>
          <a:p>
            <a:r>
              <a:rPr lang="en-US" b="1" dirty="0"/>
              <a:t>Synthetic models and derived worms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1F867C8-DA3E-8B78-D64C-8AFAFF0B7FFE}"/>
              </a:ext>
            </a:extLst>
          </p:cNvPr>
          <p:cNvCxnSpPr>
            <a:cxnSpLocks/>
          </p:cNvCxnSpPr>
          <p:nvPr/>
        </p:nvCxnSpPr>
        <p:spPr>
          <a:xfrm flipV="1">
            <a:off x="2006371" y="3619739"/>
            <a:ext cx="193904" cy="506491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161AD46-A729-C4B4-2819-E07945E907B1}"/>
              </a:ext>
            </a:extLst>
          </p:cNvPr>
          <p:cNvSpPr txBox="1"/>
          <p:nvPr/>
        </p:nvSpPr>
        <p:spPr>
          <a:xfrm>
            <a:off x="152148" y="3501078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Worm Sheet Dip</a:t>
            </a:r>
          </a:p>
        </p:txBody>
      </p:sp>
    </p:spTree>
    <p:extLst>
      <p:ext uri="{BB962C8B-B14F-4D97-AF65-F5344CB8AC3E}">
        <p14:creationId xmlns:p14="http://schemas.microsoft.com/office/powerpoint/2010/main" val="1621886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B3AC-9BE7-DCAD-CF43-DE4BF365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7" y="0"/>
            <a:ext cx="10929938" cy="1010498"/>
          </a:xfrm>
        </p:spPr>
        <p:txBody>
          <a:bodyPr/>
          <a:lstStyle/>
          <a:p>
            <a:r>
              <a:rPr lang="en-US" b="1" dirty="0"/>
              <a:t>Synthetic models and derived worms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3CBCE7-4928-D4EC-10DC-67058BC4F1F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D4AFB0-AF7A-9C82-2DDC-A6C09B9187F5}"/>
              </a:ext>
            </a:extLst>
          </p:cNvPr>
          <p:cNvGrpSpPr/>
          <p:nvPr/>
        </p:nvGrpSpPr>
        <p:grpSpPr>
          <a:xfrm>
            <a:off x="0" y="1200151"/>
            <a:ext cx="12179493" cy="5657849"/>
            <a:chOff x="-114300" y="1200151"/>
            <a:chExt cx="12179493" cy="56578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5626E5-C0E5-02EB-D4B5-0E4093F95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4300" y="1200151"/>
              <a:ext cx="12179493" cy="5657849"/>
            </a:xfrm>
            <a:prstGeom prst="rect">
              <a:avLst/>
            </a:prstGeom>
          </p:spPr>
        </p:pic>
        <p:sp>
          <p:nvSpPr>
            <p:cNvPr id="6" name="Text Box 1029">
              <a:extLst>
                <a:ext uri="{FF2B5EF4-FFF2-40B4-BE49-F238E27FC236}">
                  <a16:creationId xmlns:a16="http://schemas.microsoft.com/office/drawing/2014/main" id="{0ADBD9C7-5CD2-727D-AF36-F5B2DE135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0" y="5882953"/>
              <a:ext cx="3187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AU" altLang="en-US" sz="2000" dirty="0"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AU" altLang="en-US" sz="2000" dirty="0">
                  <a:latin typeface="Arial" panose="020B0604020202020204" pitchFamily="34" charset="0"/>
                </a:rPr>
                <a:t>Holden </a:t>
              </a:r>
              <a:r>
                <a:rPr lang="en-AU" altLang="en-US" sz="2000" i="1" dirty="0">
                  <a:latin typeface="Arial" panose="020B0604020202020204" pitchFamily="34" charset="0"/>
                </a:rPr>
                <a:t>et al.</a:t>
              </a:r>
              <a:r>
                <a:rPr lang="en-AU" altLang="en-US" sz="2000" dirty="0">
                  <a:latin typeface="Arial" panose="020B0604020202020204" pitchFamily="34" charset="0"/>
                </a:rPr>
                <a:t> 2000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B88FCF3-049A-9437-04E9-3B002BBF0894}"/>
              </a:ext>
            </a:extLst>
          </p:cNvPr>
          <p:cNvCxnSpPr>
            <a:cxnSpLocks/>
          </p:cNvCxnSpPr>
          <p:nvPr/>
        </p:nvCxnSpPr>
        <p:spPr>
          <a:xfrm flipV="1">
            <a:off x="5999048" y="3362995"/>
            <a:ext cx="193904" cy="506491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2E359F6-1DC4-BFB6-712E-4BC4834954C1}"/>
              </a:ext>
            </a:extLst>
          </p:cNvPr>
          <p:cNvSpPr txBox="1"/>
          <p:nvPr/>
        </p:nvSpPr>
        <p:spPr>
          <a:xfrm>
            <a:off x="4144825" y="3244334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Worm Sheet Dip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D49BB0-3A45-BCBA-74EE-2FC8093AAAC0}"/>
              </a:ext>
            </a:extLst>
          </p:cNvPr>
          <p:cNvCxnSpPr>
            <a:cxnSpLocks/>
          </p:cNvCxnSpPr>
          <p:nvPr/>
        </p:nvCxnSpPr>
        <p:spPr>
          <a:xfrm flipV="1">
            <a:off x="2457450" y="3287951"/>
            <a:ext cx="0" cy="474925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820EE77-77A8-B2A9-E762-70EEC6D84EDC}"/>
              </a:ext>
            </a:extLst>
          </p:cNvPr>
          <p:cNvSpPr txBox="1"/>
          <p:nvPr/>
        </p:nvSpPr>
        <p:spPr>
          <a:xfrm>
            <a:off x="7316650" y="3256703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Worm Sheet Dip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DB30E6-7788-5201-D3A5-DC1DBA507E9D}"/>
              </a:ext>
            </a:extLst>
          </p:cNvPr>
          <p:cNvCxnSpPr>
            <a:cxnSpLocks/>
          </p:cNvCxnSpPr>
          <p:nvPr/>
        </p:nvCxnSpPr>
        <p:spPr>
          <a:xfrm flipV="1">
            <a:off x="9170873" y="3509631"/>
            <a:ext cx="193904" cy="506491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CBB9960-373C-2718-49C4-FC862603FB99}"/>
              </a:ext>
            </a:extLst>
          </p:cNvPr>
          <p:cNvSpPr txBox="1"/>
          <p:nvPr/>
        </p:nvSpPr>
        <p:spPr>
          <a:xfrm>
            <a:off x="568135" y="2987554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Worm Sheet Dip</a:t>
            </a:r>
          </a:p>
        </p:txBody>
      </p:sp>
    </p:spTree>
    <p:extLst>
      <p:ext uri="{BB962C8B-B14F-4D97-AF65-F5344CB8AC3E}">
        <p14:creationId xmlns:p14="http://schemas.microsoft.com/office/powerpoint/2010/main" val="2397901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B37E8-3A3F-D30B-8B53-6A51516B5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758" y="163512"/>
            <a:ext cx="64135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467294-1A81-78E6-CA95-1CDE27B6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3895-2218-0123-11A8-52F97D26013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64165-830B-D616-837D-CD262C737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508" y="0"/>
            <a:ext cx="8149590" cy="6875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256F96-2085-024D-8566-6016ABD79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5513"/>
            <a:ext cx="3948546" cy="39992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5E8EE98-DC50-505D-0A6E-4E9AB9160BD8}"/>
              </a:ext>
            </a:extLst>
          </p:cNvPr>
          <p:cNvSpPr txBox="1">
            <a:spLocks/>
          </p:cNvSpPr>
          <p:nvPr/>
        </p:nvSpPr>
        <p:spPr>
          <a:xfrm>
            <a:off x="322471" y="0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/>
              <a:t>Gravity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02EFB7-A352-A08C-B21F-6478FB59D593}"/>
              </a:ext>
            </a:extLst>
          </p:cNvPr>
          <p:cNvSpPr txBox="1"/>
          <p:nvPr/>
        </p:nvSpPr>
        <p:spPr>
          <a:xfrm>
            <a:off x="322471" y="1289559"/>
            <a:ext cx="31518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 image</a:t>
            </a:r>
          </a:p>
          <a:p>
            <a:r>
              <a:rPr lang="en-US" sz="2800" b="1" dirty="0"/>
              <a:t>Worm Processing</a:t>
            </a:r>
          </a:p>
        </p:txBody>
      </p:sp>
    </p:spTree>
    <p:extLst>
      <p:ext uri="{BB962C8B-B14F-4D97-AF65-F5344CB8AC3E}">
        <p14:creationId xmlns:p14="http://schemas.microsoft.com/office/powerpoint/2010/main" val="9191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7294-1A81-78E6-CA95-1CDE27B6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CA37E-FFFD-205A-F7E6-287F895BE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3895-2218-0123-11A8-52F97D26013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E67CFD-6C9B-B26E-3DD3-E8402C5CC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" y="-70338"/>
            <a:ext cx="8398542" cy="6928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0F483-B600-C049-7232-6663186F873F}"/>
              </a:ext>
            </a:extLst>
          </p:cNvPr>
          <p:cNvSpPr txBox="1"/>
          <p:nvPr/>
        </p:nvSpPr>
        <p:spPr>
          <a:xfrm>
            <a:off x="8516447" y="812802"/>
            <a:ext cx="3647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Seismic and Gravity</a:t>
            </a:r>
          </a:p>
        </p:txBody>
      </p:sp>
    </p:spTree>
    <p:extLst>
      <p:ext uri="{BB962C8B-B14F-4D97-AF65-F5344CB8AC3E}">
        <p14:creationId xmlns:p14="http://schemas.microsoft.com/office/powerpoint/2010/main" val="2818583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8ED1-39B3-D7F7-8708-C244827A8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4C552-A77E-6E70-F345-1D6720AFEB5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685D1-7615-F53C-CDE2-5AEA926DD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6376"/>
            <a:ext cx="12192000" cy="464162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AD8A9A-BD36-468F-8490-644A118F3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92226" y="78318"/>
            <a:ext cx="3228323" cy="2663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9B5F21-1498-2F80-36E8-3DDA17ACCCCE}"/>
              </a:ext>
            </a:extLst>
          </p:cNvPr>
          <p:cNvSpPr txBox="1"/>
          <p:nvPr/>
        </p:nvSpPr>
        <p:spPr>
          <a:xfrm>
            <a:off x="171451" y="176851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SSW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25A61-6B83-0DAD-761E-718B8116BD7B}"/>
              </a:ext>
            </a:extLst>
          </p:cNvPr>
          <p:cNvSpPr txBox="1"/>
          <p:nvPr/>
        </p:nvSpPr>
        <p:spPr>
          <a:xfrm>
            <a:off x="7639051" y="1847044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756F7D-7B9F-363A-D85D-11DBB6F361EA}"/>
              </a:ext>
            </a:extLst>
          </p:cNvPr>
          <p:cNvSpPr txBox="1">
            <a:spLocks/>
          </p:cNvSpPr>
          <p:nvPr/>
        </p:nvSpPr>
        <p:spPr>
          <a:xfrm>
            <a:off x="473350" y="-321959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err="1"/>
              <a:t>Kilmurry</a:t>
            </a:r>
            <a:r>
              <a:rPr lang="en-US" b="1" dirty="0"/>
              <a:t> Profile</a:t>
            </a:r>
          </a:p>
        </p:txBody>
      </p:sp>
    </p:spTree>
    <p:extLst>
      <p:ext uri="{BB962C8B-B14F-4D97-AF65-F5344CB8AC3E}">
        <p14:creationId xmlns:p14="http://schemas.microsoft.com/office/powerpoint/2010/main" val="3616295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7294-1A81-78E6-CA95-1CDE27B6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50" y="-321959"/>
            <a:ext cx="8534400" cy="1507067"/>
          </a:xfrm>
        </p:spPr>
        <p:txBody>
          <a:bodyPr/>
          <a:lstStyle/>
          <a:p>
            <a:r>
              <a:rPr lang="en-US" b="1" dirty="0" err="1"/>
              <a:t>Kilbricken</a:t>
            </a:r>
            <a:r>
              <a:rPr lang="en-US" b="1" dirty="0"/>
              <a:t>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CA37E-FFFD-205A-F7E6-287F895BE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3895-2218-0123-11A8-52F97D26013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E0DBFC-1A69-FD22-7AD7-4A017247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12" y="750240"/>
            <a:ext cx="4352925" cy="3590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2FCBA4-80E1-E3C3-DCF2-188DB88BC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022" y="-32822"/>
            <a:ext cx="7063661" cy="4044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09CA0-FEE6-06A1-830C-1A0935328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505" y="3219991"/>
            <a:ext cx="3848517" cy="3530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2EB75A-1952-63F1-5ED5-5069667F52F7}"/>
              </a:ext>
            </a:extLst>
          </p:cNvPr>
          <p:cNvSpPr txBox="1"/>
          <p:nvPr/>
        </p:nvSpPr>
        <p:spPr>
          <a:xfrm>
            <a:off x="5128022" y="399188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CCF63-1ED4-2BC0-5ED4-117ABE474FB4}"/>
              </a:ext>
            </a:extLst>
          </p:cNvPr>
          <p:cNvSpPr txBox="1"/>
          <p:nvPr/>
        </p:nvSpPr>
        <p:spPr>
          <a:xfrm>
            <a:off x="11270398" y="3971833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BD70B-887F-C768-9A07-9B749716A0AF}"/>
              </a:ext>
            </a:extLst>
          </p:cNvPr>
          <p:cNvSpPr txBox="1"/>
          <p:nvPr/>
        </p:nvSpPr>
        <p:spPr>
          <a:xfrm>
            <a:off x="8884352" y="4800804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Kilbricken</a:t>
            </a:r>
            <a:r>
              <a:rPr lang="en-US" b="1" dirty="0"/>
              <a:t> Fault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9317CE-B94F-EAE2-49C3-C532F55E1294}"/>
              </a:ext>
            </a:extLst>
          </p:cNvPr>
          <p:cNvCxnSpPr>
            <a:cxnSpLocks/>
          </p:cNvCxnSpPr>
          <p:nvPr/>
        </p:nvCxnSpPr>
        <p:spPr>
          <a:xfrm flipH="1" flipV="1">
            <a:off x="9644217" y="3608879"/>
            <a:ext cx="350938" cy="1135338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80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14F04F-6D63-CF65-5244-D2622224307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ED7EF3-AD17-1614-BC93-6DF059F2D05A}"/>
              </a:ext>
            </a:extLst>
          </p:cNvPr>
          <p:cNvSpPr txBox="1"/>
          <p:nvPr/>
        </p:nvSpPr>
        <p:spPr>
          <a:xfrm>
            <a:off x="269080" y="473202"/>
            <a:ext cx="857011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Thanks to IAEG</a:t>
            </a:r>
          </a:p>
          <a:p>
            <a:r>
              <a:rPr lang="en-US" sz="4400" b="1" dirty="0"/>
              <a:t>Thanks to co-authors</a:t>
            </a:r>
          </a:p>
          <a:p>
            <a:r>
              <a:rPr lang="en-US" sz="4400" b="1" dirty="0"/>
              <a:t>Thanks to Hannan Metals</a:t>
            </a:r>
          </a:p>
          <a:p>
            <a:r>
              <a:rPr lang="en-US" sz="4400" b="1" dirty="0"/>
              <a:t>Thanks for coming….!</a:t>
            </a:r>
          </a:p>
          <a:p>
            <a:endParaRPr lang="en-US" sz="4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8C718-A7FF-AC59-05AA-8046D523E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883" y="2019301"/>
            <a:ext cx="4859117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8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3895-2218-0123-11A8-52F97D26013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BAE406-73FD-7B89-E720-F3A6F46BF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91555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25BC5E-D964-FB02-4654-C588390F0AC2}"/>
              </a:ext>
            </a:extLst>
          </p:cNvPr>
          <p:cNvSpPr txBox="1"/>
          <p:nvPr/>
        </p:nvSpPr>
        <p:spPr>
          <a:xfrm>
            <a:off x="6906579" y="331595"/>
            <a:ext cx="5285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East Clare Summary Geology</a:t>
            </a:r>
          </a:p>
        </p:txBody>
      </p:sp>
    </p:spTree>
    <p:extLst>
      <p:ext uri="{BB962C8B-B14F-4D97-AF65-F5344CB8AC3E}">
        <p14:creationId xmlns:p14="http://schemas.microsoft.com/office/powerpoint/2010/main" val="3295275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7294-1A81-78E6-CA95-1CDE27B6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CA37E-FFFD-205A-F7E6-287F895BE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3895-2218-0123-11A8-52F97D26013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A825BD-0301-33E3-F75A-7605AFB98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350" y="365406"/>
            <a:ext cx="6891649" cy="5388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9A98DB-DAA1-9093-513D-4B2E1CE4A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61546" cy="3742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99509-D087-C83A-ED83-FEC734BB9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50277"/>
            <a:ext cx="5129561" cy="30077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90FB6C-EA1F-9682-93DE-A0105ABDD9D0}"/>
              </a:ext>
            </a:extLst>
          </p:cNvPr>
          <p:cNvSpPr txBox="1"/>
          <p:nvPr/>
        </p:nvSpPr>
        <p:spPr>
          <a:xfrm>
            <a:off x="8150823" y="6352659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Kilmurry</a:t>
            </a:r>
            <a:r>
              <a:rPr lang="en-US" b="1" dirty="0"/>
              <a:t> Fault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C89363-6415-AF29-08EE-115B32604FCC}"/>
              </a:ext>
            </a:extLst>
          </p:cNvPr>
          <p:cNvCxnSpPr>
            <a:cxnSpLocks/>
          </p:cNvCxnSpPr>
          <p:nvPr/>
        </p:nvCxnSpPr>
        <p:spPr>
          <a:xfrm flipH="1" flipV="1">
            <a:off x="8910688" y="5160734"/>
            <a:ext cx="350938" cy="1135338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8A785AF-EBB8-A101-EB28-905E3BD6A427}"/>
              </a:ext>
            </a:extLst>
          </p:cNvPr>
          <p:cNvSpPr txBox="1"/>
          <p:nvPr/>
        </p:nvSpPr>
        <p:spPr>
          <a:xfrm>
            <a:off x="10874441" y="5744027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Southeast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9242F3-EFE1-5449-29E2-645DA57EC58F}"/>
              </a:ext>
            </a:extLst>
          </p:cNvPr>
          <p:cNvSpPr txBox="1"/>
          <p:nvPr/>
        </p:nvSpPr>
        <p:spPr>
          <a:xfrm>
            <a:off x="5293003" y="5775904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Northwest</a:t>
            </a:r>
          </a:p>
        </p:txBody>
      </p:sp>
    </p:spTree>
    <p:extLst>
      <p:ext uri="{BB962C8B-B14F-4D97-AF65-F5344CB8AC3E}">
        <p14:creationId xmlns:p14="http://schemas.microsoft.com/office/powerpoint/2010/main" val="1602815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E4A3-6D9B-4250-D45C-4FD1FA33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8058F-9E01-DA32-4CC2-EFFFAF649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8F2B1-37C3-D3B6-808E-DC7FEBD0E2C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1C6527-20BB-66D5-10ED-EE608BC2D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46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02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5A104-38CF-71DC-E69F-1731A694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67A14-9F85-F3B8-07C3-0A85DC9DD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CE152-A8B5-FF8C-451E-9B1B617EF26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041FA3-D300-BFA7-BE3F-297B73FC0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33" y="0"/>
            <a:ext cx="11319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49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A41CD-36F1-DFC9-C9FE-E2646455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79" y="1744277"/>
            <a:ext cx="8489301" cy="3882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52440A-F554-CFD0-B246-D3693B861A70}"/>
              </a:ext>
            </a:extLst>
          </p:cNvPr>
          <p:cNvSpPr txBox="1"/>
          <p:nvPr/>
        </p:nvSpPr>
        <p:spPr>
          <a:xfrm>
            <a:off x="773829" y="5952190"/>
            <a:ext cx="835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Wilkinson and </a:t>
            </a:r>
            <a:r>
              <a:rPr lang="en-US" b="1" dirty="0" err="1"/>
              <a:t>Hitzman</a:t>
            </a:r>
            <a:r>
              <a:rPr lang="en-US" b="1" dirty="0"/>
              <a:t> – “unrealistic geometries at time of mineralization”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E0341-3185-D358-B965-E23FFA46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09" y="1"/>
            <a:ext cx="11580115" cy="1552574"/>
          </a:xfrm>
        </p:spPr>
        <p:txBody>
          <a:bodyPr>
            <a:normAutofit/>
          </a:bodyPr>
          <a:lstStyle/>
          <a:p>
            <a:r>
              <a:rPr lang="en-US" sz="2400" b="1" dirty="0"/>
              <a:t>Numerical Modelling of coupled deformation, thermal transport and fluid flow in Irish Type Deposits</a:t>
            </a:r>
            <a:br>
              <a:rPr lang="en-US" sz="2400" b="1" dirty="0"/>
            </a:br>
            <a:r>
              <a:rPr lang="en-US" sz="2400" b="1" dirty="0"/>
              <a:t> …help or hinderance?</a:t>
            </a:r>
          </a:p>
        </p:txBody>
      </p:sp>
    </p:spTree>
    <p:extLst>
      <p:ext uri="{BB962C8B-B14F-4D97-AF65-F5344CB8AC3E}">
        <p14:creationId xmlns:p14="http://schemas.microsoft.com/office/powerpoint/2010/main" val="913120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135F-5318-49B0-A40F-DFF131B4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7E47794-A38D-47F6-A164-A19F73A5AF0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559A8C-42EA-2072-197E-FD3384DF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2107738"/>
            <a:ext cx="4829175" cy="4759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E5D7E-109E-B3EC-E7EF-A6E591B23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0039"/>
            <a:ext cx="6784975" cy="4802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B2C742-6DF2-51E9-2A19-9E82303840AE}"/>
              </a:ext>
            </a:extLst>
          </p:cNvPr>
          <p:cNvSpPr txBox="1"/>
          <p:nvPr/>
        </p:nvSpPr>
        <p:spPr>
          <a:xfrm>
            <a:off x="74376" y="264910"/>
            <a:ext cx="11850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Observation: North dipping fault hanging walls appear more </a:t>
            </a:r>
            <a:r>
              <a:rPr lang="en-US" sz="2400" b="1" dirty="0" err="1"/>
              <a:t>mineralised</a:t>
            </a:r>
            <a:r>
              <a:rPr lang="en-US" sz="2400" b="1" dirty="0"/>
              <a:t> (</a:t>
            </a:r>
            <a:r>
              <a:rPr lang="en-US" sz="2400" b="1" dirty="0" err="1"/>
              <a:t>Hitzman</a:t>
            </a:r>
            <a:r>
              <a:rPr lang="en-US" sz="2400" b="1" dirty="0"/>
              <a:t>)</a:t>
            </a:r>
          </a:p>
          <a:p>
            <a:r>
              <a:rPr lang="en-US" sz="2400" b="1" dirty="0"/>
              <a:t>- happenstance of nature? better preservation potential? less inverted?</a:t>
            </a:r>
          </a:p>
          <a:p>
            <a:r>
              <a:rPr lang="en-US" sz="2400" b="1" dirty="0"/>
              <a:t>- or is there a genetic control? This bothered me for a long time.</a:t>
            </a:r>
          </a:p>
        </p:txBody>
      </p:sp>
    </p:spTree>
    <p:extLst>
      <p:ext uri="{BB962C8B-B14F-4D97-AF65-F5344CB8AC3E}">
        <p14:creationId xmlns:p14="http://schemas.microsoft.com/office/powerpoint/2010/main" val="193097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75E4-1FDE-42A9-8772-14BE12AD61A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F98783-9E04-85FA-AE46-CA57852A9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982" y="0"/>
            <a:ext cx="700901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24A6A8-7385-5EA5-370B-E00F010BD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73" y="276335"/>
            <a:ext cx="6762750" cy="2924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6B6632-D989-40B2-9A55-FD9CC1EF9B7A}"/>
              </a:ext>
            </a:extLst>
          </p:cNvPr>
          <p:cNvSpPr txBox="1"/>
          <p:nvPr/>
        </p:nvSpPr>
        <p:spPr>
          <a:xfrm>
            <a:off x="5816009" y="781493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Navan</a:t>
            </a:r>
          </a:p>
          <a:p>
            <a:r>
              <a:rPr lang="en-US" b="1" dirty="0">
                <a:solidFill>
                  <a:schemeClr val="bg1"/>
                </a:solidFill>
              </a:rPr>
              <a:t>Ashton et al 2015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238BE-A61F-89FB-ECC1-032339F96DFE}"/>
              </a:ext>
            </a:extLst>
          </p:cNvPr>
          <p:cNvSpPr txBox="1"/>
          <p:nvPr/>
        </p:nvSpPr>
        <p:spPr>
          <a:xfrm>
            <a:off x="326726" y="3228761"/>
            <a:ext cx="4856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/>
              <a:t>Wilkinson and </a:t>
            </a:r>
            <a:r>
              <a:rPr lang="en-US" b="1" dirty="0" err="1"/>
              <a:t>Hitzman</a:t>
            </a:r>
            <a:r>
              <a:rPr lang="en-US" b="1" dirty="0"/>
              <a:t> 2014 modified from Klemperer et al 1991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E8097F-D2A7-8979-0E25-FE2C2E512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6860"/>
            <a:ext cx="5443870" cy="262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11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61CE2-199B-6F6C-E0A5-FFBF78C0D7A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D36373-721B-3C3F-FE74-AF219B05448C}"/>
              </a:ext>
            </a:extLst>
          </p:cNvPr>
          <p:cNvGrpSpPr/>
          <p:nvPr/>
        </p:nvGrpSpPr>
        <p:grpSpPr>
          <a:xfrm>
            <a:off x="230600" y="820102"/>
            <a:ext cx="11748039" cy="5717223"/>
            <a:chOff x="230601" y="820102"/>
            <a:chExt cx="10724488" cy="491124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E7B347A-7CAC-173E-952A-BE350545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601" y="820102"/>
              <a:ext cx="6086475" cy="31242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4ABC94A-05BB-ACCB-9A22-230621A9C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0570" y="921067"/>
              <a:ext cx="3009900" cy="197167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04BED76-BCA8-871E-146E-3617754A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3964" y="972502"/>
              <a:ext cx="1381125" cy="14097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641C776-2CCF-8E7E-9ACA-C82247A99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0754" y="3188176"/>
              <a:ext cx="3400425" cy="2543175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B9D67F2-E84E-DBD5-8379-66E89D46EA2E}"/>
              </a:ext>
            </a:extLst>
          </p:cNvPr>
          <p:cNvSpPr txBox="1"/>
          <p:nvPr/>
        </p:nvSpPr>
        <p:spPr>
          <a:xfrm>
            <a:off x="603929" y="5445859"/>
            <a:ext cx="5401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Ashton et al 2023  IAEG50 Lime Green Volume</a:t>
            </a:r>
          </a:p>
        </p:txBody>
      </p:sp>
    </p:spTree>
    <p:extLst>
      <p:ext uri="{BB962C8B-B14F-4D97-AF65-F5344CB8AC3E}">
        <p14:creationId xmlns:p14="http://schemas.microsoft.com/office/powerpoint/2010/main" val="2620051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C148-A981-A153-4F0E-76AF25E4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854BD-F2DD-81AC-832A-DCE641191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10145713" cy="150706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2 fluids contained in block faulted template, separated by regional seal.  Imposed topographic driver in south generates a polarity of fluid flow from south to north, along ORS aquifer and through basement.  Fluid mixing at sites of maximum displacement on north dipping faults?  </a:t>
            </a:r>
          </a:p>
          <a:p>
            <a:r>
              <a:rPr lang="en-US" b="1" dirty="0">
                <a:solidFill>
                  <a:schemeClr val="tx1"/>
                </a:solidFill>
              </a:rPr>
              <a:t>Tested this conceptual idea using numerical modelling by CSIRO, looked at a number of possible scenarios.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73E83-5BBD-FD88-854A-3D80CA20A4B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A09F7-644C-0E69-BEC1-61D328E6ACBB}"/>
              </a:ext>
            </a:extLst>
          </p:cNvPr>
          <p:cNvSpPr txBox="1"/>
          <p:nvPr/>
        </p:nvSpPr>
        <p:spPr>
          <a:xfrm>
            <a:off x="240246" y="98378"/>
            <a:ext cx="2526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If…?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69580-8857-5E61-F505-8092D27CD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5" y="2503482"/>
            <a:ext cx="7079036" cy="4132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C2A80-D947-7B60-0981-577F48F4C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172" y="5635672"/>
            <a:ext cx="4685654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9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7903E-36D9-48B5-9752-34AAF39AB51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5E250-6195-A7E7-9823-A64B114CD5CF}"/>
              </a:ext>
            </a:extLst>
          </p:cNvPr>
          <p:cNvSpPr txBox="1"/>
          <p:nvPr/>
        </p:nvSpPr>
        <p:spPr>
          <a:xfrm>
            <a:off x="240246" y="98378"/>
            <a:ext cx="7016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If…?   Local Scale 2D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C5421-11A9-3B87-54DD-3323C9274D5E}"/>
              </a:ext>
            </a:extLst>
          </p:cNvPr>
          <p:cNvSpPr txBox="1"/>
          <p:nvPr/>
        </p:nvSpPr>
        <p:spPr>
          <a:xfrm>
            <a:off x="367901" y="1229521"/>
            <a:ext cx="344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Layer Template</a:t>
            </a:r>
          </a:p>
          <a:p>
            <a:r>
              <a:rPr lang="en-US" b="1" dirty="0"/>
              <a:t>1 – Basement, 2 ORS, 3 – LLS/ABL, 4- </a:t>
            </a:r>
            <a:r>
              <a:rPr lang="en-US" b="1" dirty="0" err="1"/>
              <a:t>Waulsortian</a:t>
            </a:r>
            <a:r>
              <a:rPr lang="en-US" b="1" dirty="0"/>
              <a:t>, 5 – Supra-</a:t>
            </a:r>
            <a:r>
              <a:rPr lang="en-US" b="1" dirty="0" err="1"/>
              <a:t>Waulsortian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21BF5-4EA6-03E2-B924-537C107BBAD2}"/>
              </a:ext>
            </a:extLst>
          </p:cNvPr>
          <p:cNvSpPr txBox="1"/>
          <p:nvPr/>
        </p:nvSpPr>
        <p:spPr>
          <a:xfrm>
            <a:off x="409742" y="2839114"/>
            <a:ext cx="2834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Symmetrical Fault model, 600m throw (Models 1-6 and 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1417E1-3517-9855-0A0F-91101395CD7D}"/>
              </a:ext>
            </a:extLst>
          </p:cNvPr>
          <p:cNvSpPr txBox="1"/>
          <p:nvPr/>
        </p:nvSpPr>
        <p:spPr>
          <a:xfrm>
            <a:off x="469959" y="4565321"/>
            <a:ext cx="2834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Asymmetrical Fault model, 200m throw on S dipping fault (Models 7 and 9-15)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D564D6-8753-D59F-F14D-845D1F504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997" y="1139735"/>
            <a:ext cx="8209261" cy="5245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E102CB-28CF-2F02-4720-8456375A2D0F}"/>
              </a:ext>
            </a:extLst>
          </p:cNvPr>
          <p:cNvSpPr txBox="1"/>
          <p:nvPr/>
        </p:nvSpPr>
        <p:spPr>
          <a:xfrm>
            <a:off x="6004601" y="723459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Regional Seal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ED1F45-4EAC-13FD-F310-B900B4BECCA5}"/>
              </a:ext>
            </a:extLst>
          </p:cNvPr>
          <p:cNvCxnSpPr/>
          <p:nvPr/>
        </p:nvCxnSpPr>
        <p:spPr>
          <a:xfrm>
            <a:off x="6945319" y="1043103"/>
            <a:ext cx="290152" cy="1012539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D06D223-06DE-2DAE-0BF4-A83CA8E89156}"/>
              </a:ext>
            </a:extLst>
          </p:cNvPr>
          <p:cNvSpPr txBox="1"/>
          <p:nvPr/>
        </p:nvSpPr>
        <p:spPr>
          <a:xfrm>
            <a:off x="8219862" y="748268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Basinal</a:t>
            </a:r>
            <a:r>
              <a:rPr lang="en-US" b="1" dirty="0"/>
              <a:t>/Basement Fluid Reservoir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7F19FD-182B-92C4-2397-CC84A4A23A5C}"/>
              </a:ext>
            </a:extLst>
          </p:cNvPr>
          <p:cNvSpPr txBox="1"/>
          <p:nvPr/>
        </p:nvSpPr>
        <p:spPr>
          <a:xfrm>
            <a:off x="2828930" y="702593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Surficial Fluid Reservoir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904B1E8-1B4A-9D3F-6B44-61A6FD9BFDED}"/>
              </a:ext>
            </a:extLst>
          </p:cNvPr>
          <p:cNvCxnSpPr>
            <a:cxnSpLocks/>
          </p:cNvCxnSpPr>
          <p:nvPr/>
        </p:nvCxnSpPr>
        <p:spPr>
          <a:xfrm>
            <a:off x="9138640" y="1164544"/>
            <a:ext cx="518913" cy="1475560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722BDB-30E9-CE28-5511-801A6AD8654F}"/>
              </a:ext>
            </a:extLst>
          </p:cNvPr>
          <p:cNvCxnSpPr>
            <a:cxnSpLocks/>
          </p:cNvCxnSpPr>
          <p:nvPr/>
        </p:nvCxnSpPr>
        <p:spPr>
          <a:xfrm>
            <a:off x="5315553" y="1091365"/>
            <a:ext cx="286120" cy="738320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3F80DC-7E2B-CDEC-B714-BD9F60596981}"/>
              </a:ext>
            </a:extLst>
          </p:cNvPr>
          <p:cNvCxnSpPr>
            <a:cxnSpLocks/>
          </p:cNvCxnSpPr>
          <p:nvPr/>
        </p:nvCxnSpPr>
        <p:spPr>
          <a:xfrm flipH="1">
            <a:off x="10596818" y="4354857"/>
            <a:ext cx="1017332" cy="0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B65099-EFF2-1B8B-85F7-BACF3E1652FF}"/>
              </a:ext>
            </a:extLst>
          </p:cNvPr>
          <p:cNvSpPr txBox="1"/>
          <p:nvPr/>
        </p:nvSpPr>
        <p:spPr>
          <a:xfrm>
            <a:off x="9016757" y="4500110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Imposed Topo FF Driver</a:t>
            </a:r>
          </a:p>
        </p:txBody>
      </p:sp>
    </p:spTree>
    <p:extLst>
      <p:ext uri="{BB962C8B-B14F-4D97-AF65-F5344CB8AC3E}">
        <p14:creationId xmlns:p14="http://schemas.microsoft.com/office/powerpoint/2010/main" val="3337592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242" y="1362076"/>
            <a:ext cx="5015452" cy="522332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Discoveries in East Clare Syncline – </a:t>
            </a:r>
            <a:r>
              <a:rPr lang="en-US" sz="2400" b="1" dirty="0" err="1">
                <a:solidFill>
                  <a:schemeClr val="tx1"/>
                </a:solidFill>
              </a:rPr>
              <a:t>Kilbricken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Kilmurry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Look at seismic and gravity data: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Comparison of seismic profiles, drilling and gravity gradients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Numerical modelling of Irish type deposits – where are mixing zones?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Implications for Targeting – </a:t>
            </a:r>
            <a:r>
              <a:rPr lang="en-US" sz="2400" b="1" dirty="0" err="1">
                <a:solidFill>
                  <a:schemeClr val="tx1"/>
                </a:solidFill>
              </a:rPr>
              <a:t>Kilmurry</a:t>
            </a:r>
            <a:r>
              <a:rPr lang="en-US" sz="2400" b="1" dirty="0">
                <a:solidFill>
                  <a:schemeClr val="tx1"/>
                </a:solidFill>
              </a:rPr>
              <a:t> Prospect and beyond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Mineral system – 5 Questions approach – things to consider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28BF2-8A0A-17C8-745B-6A94CC508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693" y="-74601"/>
            <a:ext cx="6903308" cy="693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35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D5B8-9E11-9051-E97C-2615519A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2" y="-267547"/>
            <a:ext cx="9934258" cy="1261958"/>
          </a:xfrm>
        </p:spPr>
        <p:txBody>
          <a:bodyPr/>
          <a:lstStyle/>
          <a:p>
            <a:r>
              <a:rPr lang="en-US" b="1" dirty="0"/>
              <a:t>Range of Models (n=19)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8890C-0EDE-B987-1B8D-8C44449DCAF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1C8F6-D96A-DBB6-4937-B11E203F5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904"/>
            <a:ext cx="12192000" cy="60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25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EF701D-87FE-2B29-587D-88DE5695AD1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CC081-D36C-CBAA-296F-24A626B5B5E1}"/>
              </a:ext>
            </a:extLst>
          </p:cNvPr>
          <p:cNvSpPr txBox="1"/>
          <p:nvPr/>
        </p:nvSpPr>
        <p:spPr>
          <a:xfrm>
            <a:off x="665250" y="310708"/>
            <a:ext cx="90300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Regional Scale 3D Model</a:t>
            </a:r>
          </a:p>
          <a:p>
            <a:r>
              <a:rPr lang="en-US" sz="2800" b="1" dirty="0"/>
              <a:t>Block faulted geometry and Topographic Elevation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13E7F-4555-6649-DECA-C74824637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1761727"/>
            <a:ext cx="8565441" cy="4232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C20249-E0F4-1230-A29E-3081E9912EF5}"/>
              </a:ext>
            </a:extLst>
          </p:cNvPr>
          <p:cNvSpPr txBox="1"/>
          <p:nvPr/>
        </p:nvSpPr>
        <p:spPr>
          <a:xfrm>
            <a:off x="8647112" y="553162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6CA0D4-8AE9-9095-3293-0E131F2024E5}"/>
              </a:ext>
            </a:extLst>
          </p:cNvPr>
          <p:cNvSpPr txBox="1"/>
          <p:nvPr/>
        </p:nvSpPr>
        <p:spPr>
          <a:xfrm>
            <a:off x="1062990" y="5531629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533617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E45C-D4B4-F467-78F2-85C2D4A9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4C29B-E61D-ABB2-6458-1BEB48EBA83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7D8673-624C-273B-D581-47EF29C1C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456"/>
            <a:ext cx="5180332" cy="2486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E5A674-4C9A-6DD9-A9C1-1C179268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110" y="1288490"/>
            <a:ext cx="4834890" cy="2701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10280-D5CD-9D73-DC8B-FADC47477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7491"/>
            <a:ext cx="5180332" cy="2718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0C004-87C6-BEEE-DC59-FA6867DD8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110" y="4047491"/>
            <a:ext cx="5359273" cy="2718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FA3803-DB6A-4D92-6631-6E2D83590177}"/>
              </a:ext>
            </a:extLst>
          </p:cNvPr>
          <p:cNvSpPr txBox="1"/>
          <p:nvPr/>
        </p:nvSpPr>
        <p:spPr>
          <a:xfrm>
            <a:off x="192405" y="13131"/>
            <a:ext cx="11807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3D modelled faults with mineralizing rate </a:t>
            </a:r>
            <a:r>
              <a:rPr lang="en-US" sz="2400" b="1" dirty="0" err="1"/>
              <a:t>isosurfaces</a:t>
            </a:r>
            <a:r>
              <a:rPr lang="en-US" sz="2400" b="1" dirty="0"/>
              <a:t> for specific temperature, pressure and salinity gradients and Total mineralizing rate (</a:t>
            </a:r>
            <a:r>
              <a:rPr lang="en-US" sz="2400" b="1" dirty="0" err="1"/>
              <a:t>Qtot</a:t>
            </a:r>
            <a:r>
              <a:rPr lang="en-US" sz="2400" b="1" dirty="0"/>
              <a:t>, brown 10</a:t>
            </a:r>
            <a:r>
              <a:rPr lang="en-US" sz="2400" b="1" baseline="30000" dirty="0"/>
              <a:t>-11</a:t>
            </a:r>
            <a:r>
              <a:rPr lang="en-US" sz="2400" b="1" dirty="0"/>
              <a:t>, grey 10</a:t>
            </a:r>
            <a:r>
              <a:rPr lang="en-US" sz="2400" b="1" baseline="30000" dirty="0"/>
              <a:t>-12 </a:t>
            </a:r>
            <a:r>
              <a:rPr lang="en-US" sz="2400" b="1" dirty="0"/>
              <a:t>ppm/l/s.  Note heterogenous gradients on fault surfaces.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8F279E-7309-BAF3-262E-A1FD51F4F6BA}"/>
              </a:ext>
            </a:extLst>
          </p:cNvPr>
          <p:cNvSpPr txBox="1"/>
          <p:nvPr/>
        </p:nvSpPr>
        <p:spPr>
          <a:xfrm>
            <a:off x="4368891" y="1325580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FD629E-B084-3508-D091-B0B34348FF08}"/>
              </a:ext>
            </a:extLst>
          </p:cNvPr>
          <p:cNvSpPr txBox="1"/>
          <p:nvPr/>
        </p:nvSpPr>
        <p:spPr>
          <a:xfrm>
            <a:off x="-22189" y="1325580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3477856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E6673-C17C-BD35-3807-D947EF16D2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BC86A8-BE3B-B262-A329-0315E782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27"/>
            <a:ext cx="7642338" cy="4712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E0F08A-B359-9FA9-9CB7-3258B8DD8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2504"/>
            <a:ext cx="7726680" cy="18954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4880AF-2E50-04B7-A166-0CC161833CC1}"/>
              </a:ext>
            </a:extLst>
          </p:cNvPr>
          <p:cNvSpPr txBox="1"/>
          <p:nvPr/>
        </p:nvSpPr>
        <p:spPr>
          <a:xfrm>
            <a:off x="7852410" y="460619"/>
            <a:ext cx="42964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Regional Scale 2D model</a:t>
            </a:r>
          </a:p>
          <a:p>
            <a:endParaRPr lang="en-US" sz="2800" b="1" dirty="0"/>
          </a:p>
          <a:p>
            <a:r>
              <a:rPr lang="en-US" sz="2800" b="1" dirty="0"/>
              <a:t>Instantaneous Darcy flow velocities (my</a:t>
            </a:r>
            <a:r>
              <a:rPr lang="en-US" sz="2800" b="1" baseline="30000" dirty="0"/>
              <a:t>-1</a:t>
            </a:r>
            <a:r>
              <a:rPr lang="en-US" sz="2800" b="1" dirty="0"/>
              <a:t>) and particle tracks for model with NO deformation (Model 12)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E2BFA5-A723-E9B7-40DF-0D98043567B2}"/>
              </a:ext>
            </a:extLst>
          </p:cNvPr>
          <p:cNvSpPr txBox="1"/>
          <p:nvPr/>
        </p:nvSpPr>
        <p:spPr>
          <a:xfrm>
            <a:off x="7852410" y="4826372"/>
            <a:ext cx="42964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Temperature distribution after 500,000yrs, contour internal 25</a:t>
            </a:r>
            <a:r>
              <a:rPr lang="en-US" sz="2800" b="1" baseline="30000" dirty="0"/>
              <a:t>o</a:t>
            </a:r>
            <a:r>
              <a:rPr lang="en-US" sz="2800" b="1" dirty="0"/>
              <a:t>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946A4-35C1-483B-AD6F-002AEBAB4CD4}"/>
              </a:ext>
            </a:extLst>
          </p:cNvPr>
          <p:cNvSpPr txBox="1"/>
          <p:nvPr/>
        </p:nvSpPr>
        <p:spPr>
          <a:xfrm>
            <a:off x="6830897" y="149013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0C95F4-EF1B-91A4-B582-60CDD7F7EADC}"/>
              </a:ext>
            </a:extLst>
          </p:cNvPr>
          <p:cNvSpPr txBox="1"/>
          <p:nvPr/>
        </p:nvSpPr>
        <p:spPr>
          <a:xfrm>
            <a:off x="43180" y="139821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1835373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055E-46D7-250A-C722-443FAF29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1D80B-9D4E-B84A-AA23-EF44166FF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2455E-1FFE-34C3-4BB2-E3A3FF00A0A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8B6A1-7CA0-30E6-4098-A9CBDAA2C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946" y="0"/>
            <a:ext cx="6271054" cy="4151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AF00F-4DF0-5274-BE10-4AF95C762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139" y="4151870"/>
            <a:ext cx="6252800" cy="2706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BF2F0-C3EE-1036-B2E5-6811C2F0D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63" y="4301067"/>
            <a:ext cx="56578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27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32C87-8A5C-D35B-E1F7-3D61E984A85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11BFF5-2302-F5AB-2A6D-4C80DB05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8" y="2903220"/>
            <a:ext cx="4009581" cy="3954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083E6-16BD-74EB-91A5-D1EF1B6BF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304" y="204683"/>
            <a:ext cx="3906846" cy="3863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4FFFAE-8EF1-230F-6D67-416587570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437" y="238973"/>
            <a:ext cx="4352925" cy="38290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EC47D0-31C0-AC26-561C-B601DB90093D}"/>
              </a:ext>
            </a:extLst>
          </p:cNvPr>
          <p:cNvSpPr txBox="1"/>
          <p:nvPr/>
        </p:nvSpPr>
        <p:spPr>
          <a:xfrm>
            <a:off x="147638" y="122791"/>
            <a:ext cx="3100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Local Scale 2D 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00891-7DA3-1B92-8C74-8060F874FFAB}"/>
              </a:ext>
            </a:extLst>
          </p:cNvPr>
          <p:cNvSpPr txBox="1"/>
          <p:nvPr/>
        </p:nvSpPr>
        <p:spPr>
          <a:xfrm>
            <a:off x="4103010" y="6168699"/>
            <a:ext cx="3768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Model 8, North dipping fault</a:t>
            </a:r>
          </a:p>
          <a:p>
            <a:r>
              <a:rPr lang="en-US" b="1" dirty="0"/>
              <a:t>Fluid Mixing at position A; D&gt;LLS </a:t>
            </a:r>
          </a:p>
          <a:p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99CFFE-BE5E-BA5A-81D6-578C6BBDF436}"/>
              </a:ext>
            </a:extLst>
          </p:cNvPr>
          <p:cNvSpPr txBox="1"/>
          <p:nvPr/>
        </p:nvSpPr>
        <p:spPr>
          <a:xfrm>
            <a:off x="293078" y="1322376"/>
            <a:ext cx="3223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Basinal</a:t>
            </a:r>
            <a:r>
              <a:rPr lang="en-US" b="1" dirty="0"/>
              <a:t>/basement Fluids (solid arrows)</a:t>
            </a:r>
          </a:p>
          <a:p>
            <a:r>
              <a:rPr lang="en-US" b="1" dirty="0"/>
              <a:t>Seawater, </a:t>
            </a:r>
            <a:r>
              <a:rPr lang="en-US" b="1" dirty="0" err="1"/>
              <a:t>convecting</a:t>
            </a:r>
            <a:r>
              <a:rPr lang="en-US" b="1" dirty="0"/>
              <a:t> fluids (broken arrows)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A0ACA8-5C12-0C4A-45F5-EB64A24A812D}"/>
              </a:ext>
            </a:extLst>
          </p:cNvPr>
          <p:cNvSpPr txBox="1"/>
          <p:nvPr/>
        </p:nvSpPr>
        <p:spPr>
          <a:xfrm>
            <a:off x="4536275" y="4068023"/>
            <a:ext cx="288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 Dipper:</a:t>
            </a:r>
          </a:p>
          <a:p>
            <a:r>
              <a:rPr lang="en-US" b="1" dirty="0"/>
              <a:t>Low Darcy flow rates but with fluid mixing (A)</a:t>
            </a:r>
          </a:p>
          <a:p>
            <a:r>
              <a:rPr lang="en-US" b="1" dirty="0"/>
              <a:t>D&gt;LLS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6CDC8C-57CE-9D92-4A1C-3E72DF2EA9BB}"/>
              </a:ext>
            </a:extLst>
          </p:cNvPr>
          <p:cNvSpPr txBox="1"/>
          <p:nvPr/>
        </p:nvSpPr>
        <p:spPr>
          <a:xfrm>
            <a:off x="7691437" y="4068023"/>
            <a:ext cx="3540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 Dipper:</a:t>
            </a:r>
          </a:p>
          <a:p>
            <a:r>
              <a:rPr lang="en-US" b="1" dirty="0"/>
              <a:t>High Darcy flow rates but no fluid mixing , D&lt;LLS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01AAB9-B1B8-2F1D-D635-10C10EA56204}"/>
              </a:ext>
            </a:extLst>
          </p:cNvPr>
          <p:cNvSpPr txBox="1"/>
          <p:nvPr/>
        </p:nvSpPr>
        <p:spPr>
          <a:xfrm>
            <a:off x="2754863" y="2533888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BC85D4-BC9C-590C-091E-128E8789E4DA}"/>
              </a:ext>
            </a:extLst>
          </p:cNvPr>
          <p:cNvSpPr txBox="1"/>
          <p:nvPr/>
        </p:nvSpPr>
        <p:spPr>
          <a:xfrm>
            <a:off x="147638" y="2533888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2043995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66D97-93DB-260F-4173-6A733E02E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35" y="0"/>
            <a:ext cx="11042215" cy="1507067"/>
          </a:xfrm>
        </p:spPr>
        <p:txBody>
          <a:bodyPr/>
          <a:lstStyle/>
          <a:p>
            <a:r>
              <a:rPr lang="en-US" b="1" dirty="0"/>
              <a:t>if north dippers are more prospective…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12B21-AB0A-D616-B05A-E245B4AE87D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53B55A-28F6-91D8-0128-257705606A9B}"/>
              </a:ext>
            </a:extLst>
          </p:cNvPr>
          <p:cNvSpPr txBox="1"/>
          <p:nvPr/>
        </p:nvSpPr>
        <p:spPr>
          <a:xfrm>
            <a:off x="232035" y="1367086"/>
            <a:ext cx="11269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What techniques narrow search area and chance of discovery?</a:t>
            </a:r>
          </a:p>
          <a:p>
            <a:r>
              <a:rPr lang="en-US" sz="2800" b="1" dirty="0"/>
              <a:t>Turn to Regional Worms as input….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5B3C1A-8515-440F-38C8-84A9E19D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35" y="2636832"/>
            <a:ext cx="7079036" cy="4132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17A12-5EF2-B3AF-4355-2C16B25EC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896" y="5645197"/>
            <a:ext cx="4685654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36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3E33B-8253-4228-8108-737B0F7FB49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3FBED4-B822-6575-96B1-FD5042CEF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747" y="0"/>
            <a:ext cx="8995253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C2DD30-DEAF-61BB-9CB1-8C4D227877B4}"/>
              </a:ext>
            </a:extLst>
          </p:cNvPr>
          <p:cNvSpPr txBox="1"/>
          <p:nvPr/>
        </p:nvSpPr>
        <p:spPr>
          <a:xfrm>
            <a:off x="217170" y="1074420"/>
            <a:ext cx="27430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Gravity Worms</a:t>
            </a:r>
          </a:p>
          <a:p>
            <a:r>
              <a:rPr lang="en-US" sz="2800" b="1" dirty="0"/>
              <a:t>Major Deposits</a:t>
            </a:r>
          </a:p>
        </p:txBody>
      </p:sp>
    </p:spTree>
    <p:extLst>
      <p:ext uri="{BB962C8B-B14F-4D97-AF65-F5344CB8AC3E}">
        <p14:creationId xmlns:p14="http://schemas.microsoft.com/office/powerpoint/2010/main" val="4021329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30EA96-FDCC-4C71-BF39-EA4AF80A7E6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24C20-6952-3171-EF5E-56FF39952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295" y="-12004"/>
            <a:ext cx="6286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BC1E2-0218-7F17-C56B-9454EA7AEBB0}"/>
              </a:ext>
            </a:extLst>
          </p:cNvPr>
          <p:cNvSpPr txBox="1"/>
          <p:nvPr/>
        </p:nvSpPr>
        <p:spPr>
          <a:xfrm>
            <a:off x="907492" y="677384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Tynagh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23775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1E930-E7EA-EEB3-277D-B36D2609364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C3693-9830-6D51-6192-33FCDE0BB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980" y="-13585"/>
            <a:ext cx="10066020" cy="6871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E90AC5-3E61-64E7-9363-4B6302B385B9}"/>
              </a:ext>
            </a:extLst>
          </p:cNvPr>
          <p:cNvSpPr txBox="1"/>
          <p:nvPr/>
        </p:nvSpPr>
        <p:spPr>
          <a:xfrm>
            <a:off x="164542" y="831871"/>
            <a:ext cx="185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KILMURRY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78E15E-1E2B-264C-B1E4-B95367F1904B}"/>
              </a:ext>
            </a:extLst>
          </p:cNvPr>
          <p:cNvSpPr/>
          <p:nvPr/>
        </p:nvSpPr>
        <p:spPr>
          <a:xfrm rot="20742781">
            <a:off x="6907427" y="2594920"/>
            <a:ext cx="1977082" cy="11430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8BD8-2C3F-C949-B7D3-C46A2291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47" y="-123657"/>
            <a:ext cx="8534400" cy="1116292"/>
          </a:xfrm>
        </p:spPr>
        <p:txBody>
          <a:bodyPr/>
          <a:lstStyle/>
          <a:p>
            <a:r>
              <a:rPr lang="en-US" b="1" dirty="0"/>
              <a:t>Mineral Systems – 5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A7E0E-0702-2B94-24D5-2F2FA5575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4" y="2219325"/>
            <a:ext cx="10616565" cy="375285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Q1 – What is the geodynamic setting? </a:t>
            </a:r>
            <a:r>
              <a:rPr lang="en-US" sz="1800" b="1" i="1" dirty="0">
                <a:solidFill>
                  <a:schemeClr val="tx1"/>
                </a:solidFill>
              </a:rPr>
              <a:t>Juiced up Suture Zone with heterogeneous basement; Carbonate platform “Successor basin” becomes Foreland Basin to the </a:t>
            </a:r>
            <a:r>
              <a:rPr lang="en-US" sz="1800" b="1" i="1" dirty="0" err="1">
                <a:solidFill>
                  <a:schemeClr val="tx1"/>
                </a:solidFill>
              </a:rPr>
              <a:t>Variscan</a:t>
            </a:r>
            <a:r>
              <a:rPr lang="en-US" sz="1800" b="1" i="1" dirty="0">
                <a:solidFill>
                  <a:schemeClr val="tx1"/>
                </a:solidFill>
              </a:rPr>
              <a:t> orogeny with progressive Inversion from south to north.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Q2 – What is the local setting? </a:t>
            </a:r>
            <a:r>
              <a:rPr lang="en-US" sz="1800" b="1" i="1" dirty="0">
                <a:solidFill>
                  <a:schemeClr val="tx1"/>
                </a:solidFill>
              </a:rPr>
              <a:t>Block faulted, basement controlled architecture.  Syn-depositional faulting. </a:t>
            </a:r>
            <a:r>
              <a:rPr lang="en-US" sz="1800" b="1" i="1" dirty="0" err="1">
                <a:solidFill>
                  <a:schemeClr val="tx1"/>
                </a:solidFill>
              </a:rPr>
              <a:t>Sulphidic</a:t>
            </a:r>
            <a:r>
              <a:rPr lang="en-US" sz="1800" b="1" i="1" dirty="0">
                <a:solidFill>
                  <a:schemeClr val="tx1"/>
                </a:solidFill>
              </a:rPr>
              <a:t>. Both Stinky and Salty.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Q3 – What are the fluids and fluid sources? </a:t>
            </a:r>
            <a:r>
              <a:rPr lang="en-US" sz="1800" b="1" i="1" dirty="0">
                <a:solidFill>
                  <a:schemeClr val="tx1"/>
                </a:solidFill>
              </a:rPr>
              <a:t>2 circulating fluids – upper reservoir accessed surficial fluids, lower reservoir accessed </a:t>
            </a:r>
            <a:r>
              <a:rPr lang="en-US" sz="1800" b="1" i="1" dirty="0" err="1">
                <a:solidFill>
                  <a:schemeClr val="tx1"/>
                </a:solidFill>
              </a:rPr>
              <a:t>basinal</a:t>
            </a:r>
            <a:r>
              <a:rPr lang="en-US" sz="1800" b="1" i="1" dirty="0">
                <a:solidFill>
                  <a:schemeClr val="tx1"/>
                </a:solidFill>
              </a:rPr>
              <a:t>/basement hotter metalliferous brines.  Effectively separated by regional seal (ABL/LLS).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Q4 – What are the fluid flow drivers and pathways? </a:t>
            </a:r>
            <a:r>
              <a:rPr lang="en-US" sz="1800" b="1" i="1" dirty="0">
                <a:solidFill>
                  <a:schemeClr val="tx1"/>
                </a:solidFill>
              </a:rPr>
              <a:t>Hanging walls of Faults in Extension, first carbonate above basement; SMB dewatering, Topography, Inversion and depth of burial at time of mineralization. Epigenetic vs Syngenetic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Q5 – What are the metal transport and depositional processes?  …..</a:t>
            </a:r>
            <a:r>
              <a:rPr lang="en-US" sz="1800" b="1" i="1" dirty="0">
                <a:solidFill>
                  <a:schemeClr val="tx1"/>
                </a:solidFill>
              </a:rPr>
              <a:t>Over to you….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FBF78-5A42-1AED-2EEA-1E7588EA1B7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18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37482-1D77-7DDB-82C2-42E2F64F720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035A2-64AA-41C3-522F-6B0CA00B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35631"/>
            <a:ext cx="6096000" cy="3851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BCF97F-1199-B55C-D357-E11FEC4018AA}"/>
              </a:ext>
            </a:extLst>
          </p:cNvPr>
          <p:cNvSpPr txBox="1"/>
          <p:nvPr/>
        </p:nvSpPr>
        <p:spPr>
          <a:xfrm>
            <a:off x="6430028" y="872053"/>
            <a:ext cx="5577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Ballywire</a:t>
            </a:r>
            <a:r>
              <a:rPr lang="en-US" sz="2800" b="1" dirty="0"/>
              <a:t> (Group 11 Resources)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D3D3CF-356A-F3BF-1A47-C87BC7AD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207"/>
            <a:ext cx="5924550" cy="4086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6BEA70-6405-1F13-2976-8AAC1A05287D}"/>
              </a:ext>
            </a:extLst>
          </p:cNvPr>
          <p:cNvSpPr txBox="1"/>
          <p:nvPr/>
        </p:nvSpPr>
        <p:spPr>
          <a:xfrm>
            <a:off x="1124603" y="5056045"/>
            <a:ext cx="4535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Major N dipping fault, outboard of “SIL”</a:t>
            </a:r>
          </a:p>
          <a:p>
            <a:r>
              <a:rPr lang="en-US" b="1" dirty="0"/>
              <a:t>Had this pre-GFC…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D142D-560E-3ACF-4A17-8263D273C904}"/>
              </a:ext>
            </a:extLst>
          </p:cNvPr>
          <p:cNvSpPr txBox="1"/>
          <p:nvPr/>
        </p:nvSpPr>
        <p:spPr>
          <a:xfrm>
            <a:off x="10214878" y="1308441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Sept 2023</a:t>
            </a:r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091A69B3-527E-BBD4-6414-435D4912ABDC}"/>
              </a:ext>
            </a:extLst>
          </p:cNvPr>
          <p:cNvSpPr/>
          <p:nvPr/>
        </p:nvSpPr>
        <p:spPr>
          <a:xfrm>
            <a:off x="3486150" y="5395589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78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922DF-504D-5459-4CAF-4D0531A23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42" y="1984441"/>
            <a:ext cx="11934716" cy="3311460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chemeClr val="tx1"/>
                </a:solidFill>
              </a:rPr>
              <a:t>Kilmurry</a:t>
            </a:r>
            <a:r>
              <a:rPr lang="en-US" sz="2400" b="1" dirty="0">
                <a:solidFill>
                  <a:schemeClr val="tx1"/>
                </a:solidFill>
              </a:rPr>
              <a:t> – major north dipping fault. High amplitude reflector at base of </a:t>
            </a:r>
            <a:r>
              <a:rPr lang="en-US" sz="2400" b="1" dirty="0" err="1">
                <a:solidFill>
                  <a:schemeClr val="tx1"/>
                </a:solidFill>
              </a:rPr>
              <a:t>Waulsortian</a:t>
            </a:r>
            <a:r>
              <a:rPr lang="en-US" sz="2400" b="1" dirty="0">
                <a:solidFill>
                  <a:schemeClr val="tx1"/>
                </a:solidFill>
              </a:rPr>
              <a:t> limestone.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Drilling 2023 – stopped short due to 30m cavity.!!!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Regionally, faults with displacements &gt; thickness of the LLS/ABL are optimum – seal thickness/displacement relationship.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North dipping faults more </a:t>
            </a:r>
            <a:r>
              <a:rPr lang="en-US" sz="2400" b="1" dirty="0" err="1">
                <a:solidFill>
                  <a:schemeClr val="tx1"/>
                </a:solidFill>
              </a:rPr>
              <a:t>mineralised</a:t>
            </a:r>
            <a:r>
              <a:rPr lang="en-US" sz="2400" b="1" dirty="0">
                <a:solidFill>
                  <a:schemeClr val="tx1"/>
                </a:solidFill>
              </a:rPr>
              <a:t> – numerical modelling of range of </a:t>
            </a:r>
            <a:r>
              <a:rPr lang="en-US" sz="2400" b="1" dirty="0" err="1">
                <a:solidFill>
                  <a:schemeClr val="tx1"/>
                </a:solidFill>
              </a:rPr>
              <a:t>scenaris</a:t>
            </a:r>
            <a:r>
              <a:rPr lang="en-US" sz="2400" b="1" dirty="0">
                <a:solidFill>
                  <a:schemeClr val="tx1"/>
                </a:solidFill>
              </a:rPr>
              <a:t> – topography/no deformation/compression – point to fluid mixing zones being more likely to occur in north facing hanging walls. Not a failsafe, but good first pass.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Seismic works, but expensive.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Gravity works = long, deep seated structures, cost effective tool.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Drilling works best,  but only in the right places..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C6115-8676-DEF4-DAFB-B0E9024B635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629E79-AE9C-F4B1-E8D8-597CA6CC6CBF}"/>
              </a:ext>
            </a:extLst>
          </p:cNvPr>
          <p:cNvSpPr txBox="1">
            <a:spLocks/>
          </p:cNvSpPr>
          <p:nvPr/>
        </p:nvSpPr>
        <p:spPr>
          <a:xfrm>
            <a:off x="706246" y="0"/>
            <a:ext cx="10136188" cy="10572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657934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186490-1A6C-94C9-D8B1-D41E60AA566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0DD84-46E8-1FF8-C4A5-EB153FAD8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34293"/>
            <a:ext cx="10420350" cy="6723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64A3F5-7B59-4253-6FFA-FAAC9250B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34400" cy="83439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East Clare Syncline</a:t>
            </a:r>
          </a:p>
        </p:txBody>
      </p:sp>
    </p:spTree>
    <p:extLst>
      <p:ext uri="{BB962C8B-B14F-4D97-AF65-F5344CB8AC3E}">
        <p14:creationId xmlns:p14="http://schemas.microsoft.com/office/powerpoint/2010/main" val="380037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8CAB4-1ACB-F3EA-DB90-A247DA054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C74BC-76FC-5747-4D29-BF1AD7CCEA2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3932E-068A-3E29-8585-4CCB39B19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95" y="511150"/>
            <a:ext cx="6848475" cy="483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020A1-485B-214D-212E-7C0CF4AC7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687" y="0"/>
            <a:ext cx="469583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53F0B-143C-7840-DD15-B909C9CE2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0" y="5425154"/>
            <a:ext cx="6848476" cy="1528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7BEAF8-4946-F318-A6DC-DC7A4C5F0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70" y="-116317"/>
            <a:ext cx="2919802" cy="802117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Kilbricken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31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DDB63-C637-8547-B5F4-25B23B255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54" y="1783080"/>
            <a:ext cx="8534400" cy="36152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6ECD-DEBD-D6C2-00E6-53E561E8478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6E392B-3F29-9916-198D-9DDF5857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92608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C819F0-A470-C27D-82C7-FBB1D4EA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330" y="274320"/>
            <a:ext cx="3572510" cy="61722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Kilbricken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36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20B3-80B3-CDD2-35F1-D0B4E4AE7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DF1E9-5B3C-BC7C-1E09-750A4C10D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F6BDE-3542-A0E4-9930-422E930931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F5B02-5CBE-F394-682D-6DD99BFAD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52"/>
            <a:ext cx="7978140" cy="6960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10E3E2-21C0-5914-DE83-4BBA4CE5306D}"/>
              </a:ext>
            </a:extLst>
          </p:cNvPr>
          <p:cNvSpPr txBox="1"/>
          <p:nvPr/>
        </p:nvSpPr>
        <p:spPr>
          <a:xfrm>
            <a:off x="8241030" y="390637"/>
            <a:ext cx="3266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Extensive Seismic and Gravity Coverages</a:t>
            </a:r>
          </a:p>
        </p:txBody>
      </p:sp>
    </p:spTree>
    <p:extLst>
      <p:ext uri="{BB962C8B-B14F-4D97-AF65-F5344CB8AC3E}">
        <p14:creationId xmlns:p14="http://schemas.microsoft.com/office/powerpoint/2010/main" val="155290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2533-3CCA-2776-BB97-2EF0760D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A3537-4919-ACA6-8620-8D56227E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3BA43-C16C-301C-5FF8-B10A0CF1E02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D037CC-E684-2D84-05A8-DCAFAFE59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48" y="0"/>
            <a:ext cx="9924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03415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14186</TotalTime>
  <Words>970</Words>
  <Application>Microsoft Office PowerPoint</Application>
  <PresentationFormat>Widescreen</PresentationFormat>
  <Paragraphs>133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Century Gothic</vt:lpstr>
      <vt:lpstr>Times New Roman</vt:lpstr>
      <vt:lpstr>Wingdings 3</vt:lpstr>
      <vt:lpstr>Slice</vt:lpstr>
      <vt:lpstr>PowerPoint Presentation</vt:lpstr>
      <vt:lpstr>PowerPoint Presentation</vt:lpstr>
      <vt:lpstr>PowerPoint Presentation</vt:lpstr>
      <vt:lpstr>Mineral Systems – 5 Questions</vt:lpstr>
      <vt:lpstr>East Clare Syncline</vt:lpstr>
      <vt:lpstr>Kilbricken</vt:lpstr>
      <vt:lpstr>Kilbricken</vt:lpstr>
      <vt:lpstr>PowerPoint Presentation</vt:lpstr>
      <vt:lpstr>PowerPoint Presentation</vt:lpstr>
      <vt:lpstr>PowerPoint Presentation</vt:lpstr>
      <vt:lpstr>PowerPoint Presentation</vt:lpstr>
      <vt:lpstr>Gravity</vt:lpstr>
      <vt:lpstr>Potential Field Worms – automated edge detection</vt:lpstr>
      <vt:lpstr>Synthetic models and derived worms</vt:lpstr>
      <vt:lpstr>Synthetic models and derived worms</vt:lpstr>
      <vt:lpstr>PowerPoint Presentation</vt:lpstr>
      <vt:lpstr>PowerPoint Presentation</vt:lpstr>
      <vt:lpstr>PowerPoint Presentation</vt:lpstr>
      <vt:lpstr>Kilbricken Profile</vt:lpstr>
      <vt:lpstr>PowerPoint Presentation</vt:lpstr>
      <vt:lpstr>PowerPoint Presentation</vt:lpstr>
      <vt:lpstr>PowerPoint Presentation</vt:lpstr>
      <vt:lpstr>PowerPoint Presentation</vt:lpstr>
      <vt:lpstr>Numerical Modelling of coupled deformation, thermal transport and fluid flow in Irish Type Deposits  …help or hinderance?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Range of Models (n=19)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north dippers are more prospective…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NOVA REGION AEROMAGNETIC WORMS</dc:title>
  <dc:creator>Barry Murphy</dc:creator>
  <cp:lastModifiedBy>Barry Murphy</cp:lastModifiedBy>
  <cp:revision>199</cp:revision>
  <dcterms:created xsi:type="dcterms:W3CDTF">2015-02-24T23:47:17Z</dcterms:created>
  <dcterms:modified xsi:type="dcterms:W3CDTF">2023-09-10T07:43:24Z</dcterms:modified>
</cp:coreProperties>
</file>