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5"/>
  </p:notesMasterIdLst>
  <p:sldIdLst>
    <p:sldId id="710" r:id="rId2"/>
    <p:sldId id="256" r:id="rId3"/>
    <p:sldId id="661" r:id="rId4"/>
    <p:sldId id="660" r:id="rId5"/>
    <p:sldId id="662" r:id="rId6"/>
    <p:sldId id="711" r:id="rId7"/>
    <p:sldId id="724" r:id="rId8"/>
    <p:sldId id="725" r:id="rId9"/>
    <p:sldId id="664" r:id="rId10"/>
    <p:sldId id="713" r:id="rId11"/>
    <p:sldId id="712" r:id="rId12"/>
    <p:sldId id="726" r:id="rId13"/>
    <p:sldId id="727" r:id="rId14"/>
    <p:sldId id="714" r:id="rId15"/>
    <p:sldId id="734" r:id="rId16"/>
    <p:sldId id="665" r:id="rId17"/>
    <p:sldId id="667" r:id="rId18"/>
    <p:sldId id="735" r:id="rId19"/>
    <p:sldId id="666" r:id="rId20"/>
    <p:sldId id="668" r:id="rId21"/>
    <p:sldId id="738" r:id="rId22"/>
    <p:sldId id="669" r:id="rId23"/>
    <p:sldId id="739" r:id="rId24"/>
    <p:sldId id="670" r:id="rId25"/>
    <p:sldId id="707" r:id="rId26"/>
    <p:sldId id="671" r:id="rId27"/>
    <p:sldId id="719" r:id="rId28"/>
    <p:sldId id="672" r:id="rId29"/>
    <p:sldId id="744" r:id="rId30"/>
    <p:sldId id="674" r:id="rId31"/>
    <p:sldId id="708" r:id="rId32"/>
    <p:sldId id="709" r:id="rId33"/>
    <p:sldId id="741" r:id="rId34"/>
    <p:sldId id="742" r:id="rId35"/>
    <p:sldId id="676" r:id="rId36"/>
    <p:sldId id="678" r:id="rId37"/>
    <p:sldId id="260" r:id="rId38"/>
    <p:sldId id="261" r:id="rId39"/>
    <p:sldId id="747" r:id="rId40"/>
    <p:sldId id="706" r:id="rId41"/>
    <p:sldId id="745" r:id="rId42"/>
    <p:sldId id="716" r:id="rId43"/>
    <p:sldId id="737" r:id="rId44"/>
  </p:sldIdLst>
  <p:sldSz cx="9144000" cy="6858000" type="screen4x3"/>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mbria" panose="02040503050406030204" pitchFamily="18" charset="0"/>
      <p:regular r:id="rId52"/>
      <p:bold r:id="rId53"/>
      <p:italic r:id="rId54"/>
      <p:boldItalic r:id="rId55"/>
    </p:embeddedFont>
    <p:embeddedFont>
      <p:font typeface="Constantia" panose="02030602050306030303" pitchFamily="18" charset="0"/>
      <p:regular r:id="rId56"/>
      <p:bold r:id="rId57"/>
      <p:italic r:id="rId58"/>
      <p:boldItalic r:id="rId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DCFC"/>
    <a:srgbClr val="4AA756"/>
    <a:srgbClr val="3B61A6"/>
    <a:srgbClr val="862222"/>
    <a:srgbClr val="A52929"/>
    <a:srgbClr val="9F2F2F"/>
    <a:srgbClr val="89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223" autoAdjust="0"/>
  </p:normalViewPr>
  <p:slideViewPr>
    <p:cSldViewPr snapToGrid="0">
      <p:cViewPr varScale="1">
        <p:scale>
          <a:sx n="55" d="100"/>
          <a:sy n="55" d="100"/>
        </p:scale>
        <p:origin x="2227" y="48"/>
      </p:cViewPr>
      <p:guideLst/>
    </p:cSldViewPr>
  </p:slideViewPr>
  <p:notesTextViewPr>
    <p:cViewPr>
      <p:scale>
        <a:sx n="1" d="1"/>
        <a:sy n="1" d="1"/>
      </p:scale>
      <p:origin x="0" y="0"/>
    </p:cViewPr>
  </p:notesTextViewPr>
  <p:sorterViewPr>
    <p:cViewPr>
      <p:scale>
        <a:sx n="100" d="100"/>
        <a:sy n="100" d="100"/>
      </p:scale>
      <p:origin x="0" y="-8746"/>
    </p:cViewPr>
  </p:sorter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FD229-B100-462F-9B1B-6F5D831E35AB}" type="datetimeFigureOut">
              <a:rPr lang="en-US" smtClean="0"/>
              <a:t>9/6/2023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E5288-E7C5-4A9E-9BE9-EC3ECCED9C28}" type="slidenum">
              <a:rPr lang="en-US" smtClean="0"/>
              <a:t>‹#›</a:t>
            </a:fld>
            <a:endParaRPr lang="en-US"/>
          </a:p>
        </p:txBody>
      </p:sp>
    </p:spTree>
    <p:extLst>
      <p:ext uri="{BB962C8B-B14F-4D97-AF65-F5344CB8AC3E}">
        <p14:creationId xmlns:p14="http://schemas.microsoft.com/office/powerpoint/2010/main" val="89507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Good morning, everyone and welcome to this presentation. It is an honor to be here with you today.</a:t>
            </a: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My name is “Rahman” and I am glad to be here to talk about, the “Irish-type zinc-lead deposits in Early Cretaceous carbonate rocks of Iran. And, it can be interesting for many researchers because Iran hosts some of the giant zinc-lead deposits.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background shows the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Mehdiabad</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mining camp, the largest carbonate-hosted zinc-lead deposit in the world.</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1</a:t>
            </a:fld>
            <a:endParaRPr lang="en-US"/>
          </a:p>
        </p:txBody>
      </p:sp>
    </p:spTree>
    <p:extLst>
      <p:ext uri="{BB962C8B-B14F-4D97-AF65-F5344CB8AC3E}">
        <p14:creationId xmlns:p14="http://schemas.microsoft.com/office/powerpoint/2010/main" val="2630006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dirty="0"/>
              <a:t>If we have a look at the Emarat orebody, we see the tabular shape and folding of the orebody in the KLSD unit, at the contact between the carbonates and upper shales. </a:t>
            </a:r>
            <a:r>
              <a:rPr lang="en-US" sz="1200" kern="100" dirty="0">
                <a:effectLst/>
                <a:latin typeface="Times New Roman" panose="02020603050405020304" pitchFamily="18" charset="0"/>
                <a:ea typeface="Calibri" panose="020F0502020204030204" pitchFamily="34" charset="0"/>
                <a:cs typeface="Arial" panose="020B0604020202020204" pitchFamily="34" charset="0"/>
              </a:rPr>
              <a:t>These ores are concordant with the host layers and show the same folding systems.</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kern="100" dirty="0">
                <a:effectLst/>
                <a:latin typeface="Times New Roman" panose="02020603050405020304" pitchFamily="18" charset="0"/>
                <a:ea typeface="Calibri" panose="020F0502020204030204" pitchFamily="34" charset="0"/>
                <a:cs typeface="Arial" panose="020B0604020202020204" pitchFamily="34" charset="0"/>
              </a:rPr>
              <a:t> This indicates that orebodies formed before the compression and are not related to the thrust fault systems.</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10</a:t>
            </a:fld>
            <a:endParaRPr lang="en-US"/>
          </a:p>
        </p:txBody>
      </p:sp>
    </p:spTree>
    <p:extLst>
      <p:ext uri="{BB962C8B-B14F-4D97-AF65-F5344CB8AC3E}">
        <p14:creationId xmlns:p14="http://schemas.microsoft.com/office/powerpoint/2010/main" val="1941042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Irankuh</a:t>
            </a:r>
            <a:r>
              <a:rPr lang="en-US" dirty="0"/>
              <a:t> is the famous mining district in this metallogenic belt and includes about 20 ore deposits.</a:t>
            </a:r>
          </a:p>
          <a:p>
            <a:r>
              <a:rPr lang="en-US" dirty="0"/>
              <a:t> On the left, you see the </a:t>
            </a:r>
            <a:r>
              <a:rPr lang="en-US" dirty="0" err="1"/>
              <a:t>Gushfil</a:t>
            </a:r>
            <a:r>
              <a:rPr lang="en-US" dirty="0"/>
              <a:t> and </a:t>
            </a:r>
            <a:r>
              <a:rPr lang="en-US" dirty="0" err="1"/>
              <a:t>Kolahdarvazeh</a:t>
            </a:r>
            <a:r>
              <a:rPr lang="en-US" dirty="0"/>
              <a:t> mines in this district. On the right, you see the geological map of the </a:t>
            </a:r>
            <a:r>
              <a:rPr lang="en-US" dirty="0" err="1"/>
              <a:t>Irankuh</a:t>
            </a:r>
            <a:r>
              <a:rPr lang="en-US" dirty="0"/>
              <a:t> district and zinc and lead mineralization near the </a:t>
            </a:r>
            <a:r>
              <a:rPr lang="en-US" dirty="0" err="1"/>
              <a:t>Goushfil</a:t>
            </a:r>
            <a:r>
              <a:rPr lang="en-US" dirty="0"/>
              <a:t> thrust fault and also here in carbonates and siltstones.</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11</a:t>
            </a:fld>
            <a:endParaRPr lang="en-US"/>
          </a:p>
        </p:txBody>
      </p:sp>
    </p:spTree>
    <p:extLst>
      <p:ext uri="{BB962C8B-B14F-4D97-AF65-F5344CB8AC3E}">
        <p14:creationId xmlns:p14="http://schemas.microsoft.com/office/powerpoint/2010/main" val="3774592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see in these cross-sections of the </a:t>
            </a:r>
            <a:r>
              <a:rPr lang="en-US" dirty="0" err="1"/>
              <a:t>Irankuh</a:t>
            </a:r>
            <a:r>
              <a:rPr lang="en-US" dirty="0"/>
              <a:t> mining district, mineralizations occur in several horizons. Because in the </a:t>
            </a:r>
            <a:r>
              <a:rPr lang="en-US" dirty="0" err="1"/>
              <a:t>Goushfil</a:t>
            </a:r>
            <a:r>
              <a:rPr lang="en-US" dirty="0"/>
              <a:t> mine, the high-grade ore is located near the thrust fault, some authors consider it as an MVT mineralization.</a:t>
            </a:r>
          </a:p>
          <a:p>
            <a:r>
              <a:rPr lang="en-US" dirty="0"/>
              <a:t>Here is the </a:t>
            </a:r>
            <a:r>
              <a:rPr lang="en-US" dirty="0" err="1"/>
              <a:t>Goushfil</a:t>
            </a:r>
            <a:r>
              <a:rPr lang="en-US" dirty="0"/>
              <a:t> mine. The ore occurs in the lower part of the Early Cretaceous rocks and near a thrust fault. </a:t>
            </a:r>
          </a:p>
          <a:p>
            <a:r>
              <a:rPr lang="en-US" dirty="0"/>
              <a:t>and the Tape </a:t>
            </a:r>
            <a:r>
              <a:rPr lang="en-US" dirty="0" err="1"/>
              <a:t>Sorkh</a:t>
            </a:r>
            <a:r>
              <a:rPr lang="en-US" dirty="0"/>
              <a:t> mine formed far from the thrust fault and is hosted in black limy siltstone and dolomitic limestone.</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12</a:t>
            </a:fld>
            <a:endParaRPr lang="en-US"/>
          </a:p>
        </p:txBody>
      </p:sp>
    </p:spTree>
    <p:extLst>
      <p:ext uri="{BB962C8B-B14F-4D97-AF65-F5344CB8AC3E}">
        <p14:creationId xmlns:p14="http://schemas.microsoft.com/office/powerpoint/2010/main" val="2155007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Here you can see the replacement ore texture of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sulphides</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with dolomitization in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Irankuh</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limestones and siltstones.</a:t>
            </a: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And coarse-grained galena in brecciated and silicified limestone of the Robat deposit. These features are similar to what we see in MVT deposits.</a:t>
            </a: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Barite also is an important gangue mineral, replaced by coarse-grained galena and sphalerite.</a:t>
            </a:r>
          </a:p>
        </p:txBody>
      </p:sp>
      <p:sp>
        <p:nvSpPr>
          <p:cNvPr id="4" name="Slide Number Placeholder 3"/>
          <p:cNvSpPr>
            <a:spLocks noGrp="1"/>
          </p:cNvSpPr>
          <p:nvPr>
            <p:ph type="sldNum" sz="quarter" idx="5"/>
          </p:nvPr>
        </p:nvSpPr>
        <p:spPr/>
        <p:txBody>
          <a:bodyPr/>
          <a:lstStyle/>
          <a:p>
            <a:fld id="{33AE5288-E7C5-4A9E-9BE9-EC3ECCED9C28}" type="slidenum">
              <a:rPr lang="en-US" smtClean="0"/>
              <a:t>13</a:t>
            </a:fld>
            <a:endParaRPr lang="en-US"/>
          </a:p>
        </p:txBody>
      </p:sp>
    </p:spTree>
    <p:extLst>
      <p:ext uri="{BB962C8B-B14F-4D97-AF65-F5344CB8AC3E}">
        <p14:creationId xmlns:p14="http://schemas.microsoft.com/office/powerpoint/2010/main" val="1973357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But in addition to replacement and brecciated textures, there are also volumetrically minor, early fine-grained </a:t>
            </a:r>
            <a:r>
              <a:rPr lang="en-US" sz="1800" dirty="0" err="1">
                <a:effectLst/>
                <a:latin typeface="Calibri" panose="020F0502020204030204" pitchFamily="34" charset="0"/>
                <a:ea typeface="Calibri" panose="020F0502020204030204" pitchFamily="34" charset="0"/>
              </a:rPr>
              <a:t>sulphides</a:t>
            </a:r>
            <a:r>
              <a:rPr lang="en-US" sz="1800" dirty="0">
                <a:effectLst/>
                <a:latin typeface="Calibri" panose="020F0502020204030204" pitchFamily="34" charset="0"/>
                <a:ea typeface="Calibri" panose="020F0502020204030204" pitchFamily="34" charset="0"/>
              </a:rPr>
              <a:t> with disseminated and laminated textures, which in most deposits are associated with large amounts of framboidal pyrites.</a:t>
            </a:r>
          </a:p>
          <a:p>
            <a:r>
              <a:rPr lang="en-US" sz="1800" dirty="0">
                <a:effectLst/>
                <a:latin typeface="Calibri" panose="020F0502020204030204" pitchFamily="34" charset="0"/>
                <a:ea typeface="Calibri" panose="020F0502020204030204" pitchFamily="34" charset="0"/>
              </a:rPr>
              <a:t>At the top, laminated </a:t>
            </a:r>
            <a:r>
              <a:rPr lang="en-US" sz="1800" dirty="0" err="1">
                <a:effectLst/>
                <a:latin typeface="Calibri" panose="020F0502020204030204" pitchFamily="34" charset="0"/>
                <a:ea typeface="Calibri" panose="020F0502020204030204" pitchFamily="34" charset="0"/>
              </a:rPr>
              <a:t>sulphides</a:t>
            </a:r>
            <a:r>
              <a:rPr lang="en-US" sz="1800" dirty="0">
                <a:effectLst/>
                <a:latin typeface="Calibri" panose="020F0502020204030204" pitchFamily="34" charset="0"/>
                <a:ea typeface="Calibri" panose="020F0502020204030204" pitchFamily="34" charset="0"/>
              </a:rPr>
              <a:t> in silty dolomite show diagenetic convolute bedding in </a:t>
            </a:r>
            <a:r>
              <a:rPr lang="en-US" sz="1800" dirty="0" err="1">
                <a:effectLst/>
                <a:latin typeface="Calibri" panose="020F0502020204030204" pitchFamily="34" charset="0"/>
                <a:ea typeface="Calibri" panose="020F0502020204030204" pitchFamily="34" charset="0"/>
              </a:rPr>
              <a:t>Irankuh</a:t>
            </a:r>
            <a:r>
              <a:rPr lang="en-US" sz="1800" dirty="0">
                <a:effectLst/>
                <a:latin typeface="Calibri" panose="020F0502020204030204" pitchFamily="34" charset="0"/>
                <a:ea typeface="Calibri" panose="020F0502020204030204" pitchFamily="34" charset="0"/>
              </a:rPr>
              <a:t>.</a:t>
            </a:r>
          </a:p>
          <a:p>
            <a:r>
              <a:rPr lang="en-US" sz="1800" dirty="0">
                <a:effectLst/>
                <a:latin typeface="Calibri" panose="020F0502020204030204" pitchFamily="34" charset="0"/>
                <a:ea typeface="Calibri" panose="020F0502020204030204" pitchFamily="34" charset="0"/>
              </a:rPr>
              <a:t>At the bottom, you can see photographs of fine-grained laminated and disseminated </a:t>
            </a:r>
            <a:r>
              <a:rPr lang="en-US" sz="1800" dirty="0" err="1">
                <a:effectLst/>
                <a:latin typeface="Calibri" panose="020F0502020204030204" pitchFamily="34" charset="0"/>
                <a:ea typeface="Calibri" panose="020F0502020204030204" pitchFamily="34" charset="0"/>
              </a:rPr>
              <a:t>sulphides</a:t>
            </a:r>
            <a:r>
              <a:rPr lang="en-US" sz="1800" dirty="0">
                <a:effectLst/>
                <a:latin typeface="Calibri" panose="020F0502020204030204" pitchFamily="34" charset="0"/>
                <a:ea typeface="Calibri" panose="020F0502020204030204" pitchFamily="34" charset="0"/>
              </a:rPr>
              <a:t> in sulphide-rich bands, hosted in silty limestone of the </a:t>
            </a:r>
            <a:r>
              <a:rPr lang="en-US" sz="1800" dirty="0" err="1">
                <a:effectLst/>
                <a:latin typeface="Calibri" panose="020F0502020204030204" pitchFamily="34" charset="0"/>
                <a:ea typeface="Calibri" panose="020F0502020204030204" pitchFamily="34" charset="0"/>
              </a:rPr>
              <a:t>Irankuh</a:t>
            </a:r>
            <a:r>
              <a:rPr lang="en-US" sz="1800" dirty="0">
                <a:effectLst/>
                <a:latin typeface="Calibri" panose="020F0502020204030204" pitchFamily="34" charset="0"/>
                <a:ea typeface="Calibri" panose="020F0502020204030204" pitchFamily="34" charset="0"/>
              </a:rPr>
              <a:t> mining district.</a:t>
            </a:r>
          </a:p>
        </p:txBody>
      </p:sp>
      <p:sp>
        <p:nvSpPr>
          <p:cNvPr id="4" name="Slide Number Placeholder 3"/>
          <p:cNvSpPr>
            <a:spLocks noGrp="1"/>
          </p:cNvSpPr>
          <p:nvPr>
            <p:ph type="sldNum" sz="quarter" idx="5"/>
          </p:nvPr>
        </p:nvSpPr>
        <p:spPr/>
        <p:txBody>
          <a:bodyPr/>
          <a:lstStyle/>
          <a:p>
            <a:fld id="{33AE5288-E7C5-4A9E-9BE9-EC3ECCED9C28}" type="slidenum">
              <a:rPr lang="en-US" smtClean="0"/>
              <a:t>14</a:t>
            </a:fld>
            <a:endParaRPr lang="en-US"/>
          </a:p>
        </p:txBody>
      </p:sp>
    </p:spTree>
    <p:extLst>
      <p:ext uri="{BB962C8B-B14F-4D97-AF65-F5344CB8AC3E}">
        <p14:creationId xmlns:p14="http://schemas.microsoft.com/office/powerpoint/2010/main" val="2486620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This slide represents similar folded laminated </a:t>
            </a:r>
            <a:r>
              <a:rPr lang="en-US" sz="1800" dirty="0" err="1">
                <a:solidFill>
                  <a:srgbClr val="000000"/>
                </a:solidFill>
                <a:effectLst/>
                <a:latin typeface="Calibri" panose="020F0502020204030204" pitchFamily="34" charset="0"/>
                <a:ea typeface="Calibri" panose="020F0502020204030204" pitchFamily="34" charset="0"/>
              </a:rPr>
              <a:t>sulphides</a:t>
            </a:r>
            <a:r>
              <a:rPr lang="en-US" sz="1800" dirty="0">
                <a:solidFill>
                  <a:srgbClr val="000000"/>
                </a:solidFill>
                <a:effectLst/>
                <a:latin typeface="Calibri" panose="020F0502020204030204" pitchFamily="34" charset="0"/>
                <a:ea typeface="Calibri" panose="020F0502020204030204" pitchFamily="34" charset="0"/>
              </a:rPr>
              <a:t> of the Tiran (on the left) and laminated fine-grained barite and </a:t>
            </a:r>
            <a:r>
              <a:rPr lang="en-US" sz="1800" dirty="0" err="1">
                <a:solidFill>
                  <a:srgbClr val="000000"/>
                </a:solidFill>
                <a:effectLst/>
                <a:latin typeface="Calibri" panose="020F0502020204030204" pitchFamily="34" charset="0"/>
                <a:ea typeface="Calibri" panose="020F0502020204030204" pitchFamily="34" charset="0"/>
              </a:rPr>
              <a:t>sulphides</a:t>
            </a:r>
            <a:r>
              <a:rPr lang="en-US" sz="1800" dirty="0">
                <a:solidFill>
                  <a:srgbClr val="000000"/>
                </a:solidFill>
                <a:effectLst/>
                <a:latin typeface="Calibri" panose="020F0502020204030204" pitchFamily="34" charset="0"/>
                <a:ea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rPr>
              <a:t>Ravanj</a:t>
            </a:r>
            <a:r>
              <a:rPr lang="en-US" sz="1800" dirty="0">
                <a:solidFill>
                  <a:srgbClr val="000000"/>
                </a:solidFill>
                <a:effectLst/>
                <a:latin typeface="Calibri" panose="020F0502020204030204" pitchFamily="34" charset="0"/>
                <a:ea typeface="Calibri" panose="020F0502020204030204" pitchFamily="34" charset="0"/>
              </a:rPr>
              <a:t> deposit (on the right).</a:t>
            </a:r>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15</a:t>
            </a:fld>
            <a:endParaRPr lang="en-US"/>
          </a:p>
        </p:txBody>
      </p:sp>
    </p:spTree>
    <p:extLst>
      <p:ext uri="{BB962C8B-B14F-4D97-AF65-F5344CB8AC3E}">
        <p14:creationId xmlns:p14="http://schemas.microsoft.com/office/powerpoint/2010/main" val="502139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Tiran mining district, there are several active mines. </a:t>
            </a:r>
          </a:p>
          <a:p>
            <a:r>
              <a:rPr lang="en-US" dirty="0"/>
              <a:t>As you see in this map, some deposits are located adjacent to a northwest-southeast thrust fault.</a:t>
            </a:r>
          </a:p>
          <a:p>
            <a:r>
              <a:rPr lang="en-US" dirty="0"/>
              <a:t>But others occur far from the thrust faults and are related to some faults with normal movement.</a:t>
            </a:r>
          </a:p>
          <a:p>
            <a:r>
              <a:rPr lang="en-US" dirty="0"/>
              <a:t>Let's have a look at this cross-section.</a:t>
            </a:r>
          </a:p>
        </p:txBody>
      </p:sp>
      <p:sp>
        <p:nvSpPr>
          <p:cNvPr id="4" name="Slide Number Placeholder 3"/>
          <p:cNvSpPr>
            <a:spLocks noGrp="1"/>
          </p:cNvSpPr>
          <p:nvPr>
            <p:ph type="sldNum" sz="quarter" idx="5"/>
          </p:nvPr>
        </p:nvSpPr>
        <p:spPr/>
        <p:txBody>
          <a:bodyPr/>
          <a:lstStyle/>
          <a:p>
            <a:fld id="{33AE5288-E7C5-4A9E-9BE9-EC3ECCED9C28}" type="slidenum">
              <a:rPr lang="en-US" smtClean="0"/>
              <a:t>16</a:t>
            </a:fld>
            <a:endParaRPr lang="en-US"/>
          </a:p>
        </p:txBody>
      </p:sp>
    </p:spTree>
    <p:extLst>
      <p:ext uri="{BB962C8B-B14F-4D97-AF65-F5344CB8AC3E}">
        <p14:creationId xmlns:p14="http://schemas.microsoft.com/office/powerpoint/2010/main" val="2140277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Detailed tectonic studies show that the formation of these deposits is related to syn-sedimentary normal faults. But some of them were subsequently reactivated as reverse faults after the Late Cretaceous tectonic events. Here you see some samples of sedimentary breccias, and debris flows from the </a:t>
            </a:r>
            <a:r>
              <a:rPr lang="en-US" sz="1200" dirty="0" err="1">
                <a:effectLst/>
                <a:latin typeface="Calibri" panose="020F0502020204030204" pitchFamily="34" charset="0"/>
                <a:ea typeface="Calibri" panose="020F0502020204030204" pitchFamily="34" charset="0"/>
              </a:rPr>
              <a:t>Vejin-Paein</a:t>
            </a:r>
            <a:r>
              <a:rPr lang="en-US" sz="1200" dirty="0">
                <a:effectLst/>
                <a:latin typeface="Calibri" panose="020F0502020204030204" pitchFamily="34" charset="0"/>
                <a:ea typeface="Calibri" panose="020F0502020204030204" pitchFamily="34" charset="0"/>
              </a:rPr>
              <a:t> deposit.</a:t>
            </a:r>
          </a:p>
          <a:p>
            <a:r>
              <a:rPr lang="en-US" sz="1200" dirty="0">
                <a:effectLst/>
                <a:latin typeface="Calibri" panose="020F0502020204030204" pitchFamily="34" charset="0"/>
                <a:ea typeface="Calibri" panose="020F0502020204030204" pitchFamily="34" charset="0"/>
              </a:rPr>
              <a:t> Also, there are some igneous components near these faults. </a:t>
            </a:r>
          </a:p>
        </p:txBody>
      </p:sp>
      <p:sp>
        <p:nvSpPr>
          <p:cNvPr id="4" name="Slide Number Placeholder 3"/>
          <p:cNvSpPr>
            <a:spLocks noGrp="1"/>
          </p:cNvSpPr>
          <p:nvPr>
            <p:ph type="sldNum" sz="quarter" idx="5"/>
          </p:nvPr>
        </p:nvSpPr>
        <p:spPr/>
        <p:txBody>
          <a:bodyPr/>
          <a:lstStyle/>
          <a:p>
            <a:fld id="{33AE5288-E7C5-4A9E-9BE9-EC3ECCED9C28}" type="slidenum">
              <a:rPr lang="en-US" smtClean="0"/>
              <a:t>17</a:t>
            </a:fld>
            <a:endParaRPr lang="en-US"/>
          </a:p>
        </p:txBody>
      </p:sp>
    </p:spTree>
    <p:extLst>
      <p:ext uri="{BB962C8B-B14F-4D97-AF65-F5344CB8AC3E}">
        <p14:creationId xmlns:p14="http://schemas.microsoft.com/office/powerpoint/2010/main" val="324435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northwestern part of the MEMB hosts several unusual base metal deposits, characterized by large iron ore along with copper, lead, zinc, and barite mineralizations. The five major deposits of this group include </a:t>
            </a:r>
            <a:r>
              <a:rPr lang="en-US" sz="1800" dirty="0" err="1">
                <a:effectLst/>
                <a:latin typeface="Calibri" panose="020F0502020204030204" pitchFamily="34" charset="0"/>
                <a:ea typeface="Calibri" panose="020F0502020204030204" pitchFamily="34" charset="0"/>
              </a:rPr>
              <a:t>Ahangaran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Shamsabad</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Sarchal</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Ghezeldar</a:t>
            </a:r>
            <a:r>
              <a:rPr lang="en-US" sz="1800" dirty="0">
                <a:effectLst/>
                <a:latin typeface="Calibri" panose="020F0502020204030204" pitchFamily="34" charset="0"/>
                <a:ea typeface="Calibri" panose="020F0502020204030204" pitchFamily="34" charset="0"/>
              </a:rPr>
              <a:t>, and Saki deposits. These ore deposits are hosted in Early Cretaceous sandstone, tuffaceous siltstone, dolomitized and silicified limestone and sandstone, and are associated with minor volcanic rocks.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right, you can see the stratabound ore lenses of the </a:t>
            </a:r>
            <a:r>
              <a:rPr lang="en-US" dirty="0" err="1"/>
              <a:t>Ahangaran</a:t>
            </a:r>
            <a:r>
              <a:rPr lang="en-US" dirty="0"/>
              <a:t> and </a:t>
            </a:r>
            <a:r>
              <a:rPr lang="en-US" dirty="0" err="1"/>
              <a:t>Sarchal</a:t>
            </a:r>
            <a:r>
              <a:rPr lang="en-US" dirty="0"/>
              <a:t>.</a:t>
            </a: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18</a:t>
            </a:fld>
            <a:endParaRPr lang="en-US"/>
          </a:p>
        </p:txBody>
      </p:sp>
    </p:spTree>
    <p:extLst>
      <p:ext uri="{BB962C8B-B14F-4D97-AF65-F5344CB8AC3E}">
        <p14:creationId xmlns:p14="http://schemas.microsoft.com/office/powerpoint/2010/main" val="233715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you see the geological map of the </a:t>
            </a:r>
            <a:r>
              <a:rPr lang="en-US" dirty="0" err="1"/>
              <a:t>Ahangaran</a:t>
            </a:r>
            <a:r>
              <a:rPr lang="en-US" dirty="0"/>
              <a:t> deposit. </a:t>
            </a:r>
          </a:p>
          <a:p>
            <a:r>
              <a:rPr lang="en-US" dirty="0"/>
              <a:t>On this map, we have Early cretaceous sandstone and tuffaceous siltstone with minor limestone and dolomite. The stratabound sulphide-oxide ore, and ore veins under the orebodies. </a:t>
            </a:r>
          </a:p>
          <a:p>
            <a:r>
              <a:rPr lang="en-US" dirty="0"/>
              <a:t>As you see, the orebodies are surrounded by sideritic rocks and minor ankerite. </a:t>
            </a:r>
          </a:p>
          <a:p>
            <a:r>
              <a:rPr lang="en-US" dirty="0"/>
              <a:t>On the right, you can see outcrops of the </a:t>
            </a:r>
            <a:r>
              <a:rPr lang="en-US" dirty="0" err="1"/>
              <a:t>Ahangaran</a:t>
            </a:r>
            <a:r>
              <a:rPr lang="en-US" dirty="0"/>
              <a:t> mineralization, the ore lens at the top, the feeder zone under the stratabound ore lens, barite ore with zebra texture, and sulfide and barite veins under the orebodies. </a:t>
            </a:r>
          </a:p>
          <a:p>
            <a:r>
              <a:rPr lang="en-US" sz="1800" dirty="0">
                <a:effectLst/>
                <a:latin typeface="Calibri" panose="020F0502020204030204" pitchFamily="34" charset="0"/>
                <a:ea typeface="Calibri" panose="020F0502020204030204" pitchFamily="34" charset="0"/>
              </a:rPr>
              <a:t>Fe-bearing carbonates (siderite and ankerite) are the most important hydrothermal minerals that are associated with barite, chalcopyrite, pyrite, galena, and pyrolusite.</a:t>
            </a:r>
            <a:endParaRPr lang="en-US" dirty="0"/>
          </a:p>
          <a:p>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19</a:t>
            </a:fld>
            <a:endParaRPr lang="en-US"/>
          </a:p>
        </p:txBody>
      </p:sp>
    </p:spTree>
    <p:extLst>
      <p:ext uri="{BB962C8B-B14F-4D97-AF65-F5344CB8AC3E}">
        <p14:creationId xmlns:p14="http://schemas.microsoft.com/office/powerpoint/2010/main" val="289621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This map represents the distribution of sediment-hosted zinc-lead deposits in the Tethyan belt, from Turkey to China. As you see, there’s a condensed accumulation of these deposits in Iran, especially here, in the Malayer-Esfahan and Yazd-</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Anarak</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metallogenic belts. The major question is why these deposits are concentrated in these areas.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2</a:t>
            </a:fld>
            <a:endParaRPr lang="en-US"/>
          </a:p>
        </p:txBody>
      </p:sp>
    </p:spTree>
    <p:extLst>
      <p:ext uri="{BB962C8B-B14F-4D97-AF65-F5344CB8AC3E}">
        <p14:creationId xmlns:p14="http://schemas.microsoft.com/office/powerpoint/2010/main" val="2067414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the outcrop view of the </a:t>
            </a:r>
            <a:r>
              <a:rPr lang="en-US" dirty="0" err="1"/>
              <a:t>Shamsabad</a:t>
            </a:r>
            <a:r>
              <a:rPr lang="en-US" dirty="0"/>
              <a:t>, Saki and </a:t>
            </a:r>
            <a:r>
              <a:rPr lang="en-US" dirty="0" err="1"/>
              <a:t>Ghezeldar</a:t>
            </a:r>
            <a:r>
              <a:rPr lang="en-US" dirty="0"/>
              <a:t> sideritic deposits in the silicified and dolomitized limestone of the </a:t>
            </a:r>
            <a:r>
              <a:rPr lang="en-US" dirty="0" err="1"/>
              <a:t>Klsd</a:t>
            </a:r>
            <a:r>
              <a:rPr lang="en-US" dirty="0"/>
              <a:t> unit. </a:t>
            </a:r>
          </a:p>
          <a:p>
            <a:r>
              <a:rPr lang="en-US" dirty="0"/>
              <a:t>Except for the sedimentary rocks, the host sequence includes pyroclastic and sometimes volcanic compounds.</a:t>
            </a:r>
          </a:p>
          <a:p>
            <a:r>
              <a:rPr lang="en-US" dirty="0"/>
              <a:t>Here you see a hand specimen and microscopic photographs of rhyolite in the </a:t>
            </a:r>
            <a:r>
              <a:rPr lang="en-US" dirty="0" err="1"/>
              <a:t>Shamsabad</a:t>
            </a:r>
            <a:r>
              <a:rPr lang="en-US" dirty="0"/>
              <a:t> deposit. </a:t>
            </a:r>
          </a:p>
          <a:p>
            <a:endParaRPr lang="en-US" dirty="0"/>
          </a:p>
          <a:p>
            <a:r>
              <a:rPr lang="en-US" dirty="0"/>
              <a:t>In the </a:t>
            </a:r>
            <a:r>
              <a:rPr lang="en-US" dirty="0" err="1"/>
              <a:t>Shamsabad</a:t>
            </a:r>
            <a:r>
              <a:rPr lang="en-US" dirty="0"/>
              <a:t> deposit, the dolomitic limestone host rocks were replaced by the siderite-ankerite mineralization. </a:t>
            </a:r>
          </a:p>
          <a:p>
            <a:r>
              <a:rPr lang="en-US" dirty="0"/>
              <a:t>Perhaps we can say that they have a transitional state with VMS deposits. </a:t>
            </a:r>
          </a:p>
          <a:p>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20</a:t>
            </a:fld>
            <a:endParaRPr lang="en-US"/>
          </a:p>
        </p:txBody>
      </p:sp>
    </p:spTree>
    <p:extLst>
      <p:ext uri="{BB962C8B-B14F-4D97-AF65-F5344CB8AC3E}">
        <p14:creationId xmlns:p14="http://schemas.microsoft.com/office/powerpoint/2010/main" val="1585355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general view from </a:t>
            </a:r>
            <a:r>
              <a:rPr lang="en-US" dirty="0" err="1"/>
              <a:t>Shamsabad</a:t>
            </a:r>
            <a:r>
              <a:rPr lang="en-US" dirty="0"/>
              <a:t>, showing the massive oxide ore, stringer brecciated zone and sulphide peaches. </a:t>
            </a:r>
          </a:p>
          <a:p>
            <a:r>
              <a:rPr lang="en-US" dirty="0"/>
              <a:t>The main ore body developed adjacent to an inverted normal fault. </a:t>
            </a: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21</a:t>
            </a:fld>
            <a:endParaRPr lang="en-US"/>
          </a:p>
        </p:txBody>
      </p:sp>
    </p:spTree>
    <p:extLst>
      <p:ext uri="{BB962C8B-B14F-4D97-AF65-F5344CB8AC3E}">
        <p14:creationId xmlns:p14="http://schemas.microsoft.com/office/powerpoint/2010/main" val="1347114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metallogenic belt of the early Cretaceous carbonate-hosted deposits of Iran is the Yazd-</a:t>
            </a:r>
            <a:r>
              <a:rPr lang="en-US" dirty="0" err="1"/>
              <a:t>Anarak</a:t>
            </a:r>
            <a:r>
              <a:rPr lang="en-US" dirty="0"/>
              <a:t> belt which hosts the </a:t>
            </a:r>
            <a:r>
              <a:rPr lang="en-US" dirty="0" err="1"/>
              <a:t>Mehdiabad</a:t>
            </a:r>
            <a:r>
              <a:rPr lang="en-US" dirty="0"/>
              <a:t> deposit, and some smaller ones, including </a:t>
            </a:r>
            <a:r>
              <a:rPr lang="en-US" dirty="0" err="1"/>
              <a:t>Farahabad</a:t>
            </a:r>
            <a:r>
              <a:rPr lang="en-US" dirty="0"/>
              <a:t>, and </a:t>
            </a:r>
            <a:r>
              <a:rPr lang="en-US" dirty="0" err="1"/>
              <a:t>Mansourabad</a:t>
            </a:r>
            <a:r>
              <a:rPr lang="en-US" dirty="0"/>
              <a:t>. </a:t>
            </a:r>
          </a:p>
          <a:p>
            <a:r>
              <a:rPr lang="en-US" dirty="0"/>
              <a:t>Let’s have a look at this metallogenic belt. </a:t>
            </a:r>
          </a:p>
        </p:txBody>
      </p:sp>
      <p:sp>
        <p:nvSpPr>
          <p:cNvPr id="4" name="Slide Number Placeholder 3"/>
          <p:cNvSpPr>
            <a:spLocks noGrp="1"/>
          </p:cNvSpPr>
          <p:nvPr>
            <p:ph type="sldNum" sz="quarter" idx="5"/>
          </p:nvPr>
        </p:nvSpPr>
        <p:spPr/>
        <p:txBody>
          <a:bodyPr/>
          <a:lstStyle/>
          <a:p>
            <a:fld id="{33AE5288-E7C5-4A9E-9BE9-EC3ECCED9C28}" type="slidenum">
              <a:rPr lang="en-US" smtClean="0"/>
              <a:t>22</a:t>
            </a:fld>
            <a:endParaRPr lang="en-US"/>
          </a:p>
        </p:txBody>
      </p:sp>
    </p:spTree>
    <p:extLst>
      <p:ext uri="{BB962C8B-B14F-4D97-AF65-F5344CB8AC3E}">
        <p14:creationId xmlns:p14="http://schemas.microsoft.com/office/powerpoint/2010/main" val="913322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Most deposits are hosted in the Early Cretaceous Taft Formation, </a:t>
            </a:r>
          </a:p>
          <a:p>
            <a:r>
              <a:rPr lang="en-US" sz="1800" dirty="0">
                <a:effectLst/>
                <a:latin typeface="Calibri" panose="020F0502020204030204" pitchFamily="34" charset="0"/>
                <a:ea typeface="Calibri" panose="020F0502020204030204" pitchFamily="34" charset="0"/>
              </a:rPr>
              <a:t>In this lithostratigraphic columnar, you see the major orebody of the </a:t>
            </a:r>
            <a:r>
              <a:rPr lang="en-US" sz="1800" dirty="0" err="1">
                <a:effectLst/>
                <a:latin typeface="Calibri" panose="020F0502020204030204" pitchFamily="34" charset="0"/>
                <a:ea typeface="Calibri" panose="020F0502020204030204" pitchFamily="34" charset="0"/>
              </a:rPr>
              <a:t>Mehdiabab</a:t>
            </a:r>
            <a:r>
              <a:rPr lang="en-US" sz="1800" dirty="0">
                <a:effectLst/>
                <a:latin typeface="Calibri" panose="020F0502020204030204" pitchFamily="34" charset="0"/>
                <a:ea typeface="Calibri" panose="020F0502020204030204" pitchFamily="34" charset="0"/>
              </a:rPr>
              <a:t> deposit at the lower part of the Taft formation. </a:t>
            </a:r>
          </a:p>
          <a:p>
            <a:r>
              <a:rPr lang="en-US" sz="1800" dirty="0">
                <a:effectLst/>
                <a:latin typeface="Calibri" panose="020F0502020204030204" pitchFamily="34" charset="0"/>
                <a:ea typeface="Calibri" panose="020F0502020204030204" pitchFamily="34" charset="0"/>
              </a:rPr>
              <a:t>The second ore horizon is only observed at the Calamine Mine, in the </a:t>
            </a:r>
            <a:r>
              <a:rPr lang="en-US" sz="1800" dirty="0" err="1">
                <a:effectLst/>
                <a:latin typeface="Calibri" panose="020F0502020204030204" pitchFamily="34" charset="0"/>
                <a:ea typeface="Calibri" panose="020F0502020204030204" pitchFamily="34" charset="0"/>
              </a:rPr>
              <a:t>Abkuh</a:t>
            </a:r>
            <a:r>
              <a:rPr lang="en-US" sz="1800" dirty="0">
                <a:effectLst/>
                <a:latin typeface="Calibri" panose="020F0502020204030204" pitchFamily="34" charset="0"/>
                <a:ea typeface="Calibri" panose="020F0502020204030204" pitchFamily="34" charset="0"/>
              </a:rPr>
              <a:t> Formation. </a:t>
            </a:r>
          </a:p>
        </p:txBody>
      </p:sp>
      <p:sp>
        <p:nvSpPr>
          <p:cNvPr id="4" name="Slide Number Placeholder 3"/>
          <p:cNvSpPr>
            <a:spLocks noGrp="1"/>
          </p:cNvSpPr>
          <p:nvPr>
            <p:ph type="sldNum" sz="quarter" idx="5"/>
          </p:nvPr>
        </p:nvSpPr>
        <p:spPr/>
        <p:txBody>
          <a:bodyPr/>
          <a:lstStyle/>
          <a:p>
            <a:fld id="{33AE5288-E7C5-4A9E-9BE9-EC3ECCED9C28}" type="slidenum">
              <a:rPr lang="en-US" smtClean="0"/>
              <a:t>23</a:t>
            </a:fld>
            <a:endParaRPr lang="en-US"/>
          </a:p>
        </p:txBody>
      </p:sp>
    </p:spTree>
    <p:extLst>
      <p:ext uri="{BB962C8B-B14F-4D97-AF65-F5344CB8AC3E}">
        <p14:creationId xmlns:p14="http://schemas.microsoft.com/office/powerpoint/2010/main" val="626582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look at the geological map of the </a:t>
            </a:r>
            <a:r>
              <a:rPr lang="en-US" dirty="0" err="1"/>
              <a:t>Mehdiabad</a:t>
            </a:r>
            <a:r>
              <a:rPr lang="en-US" dirty="0"/>
              <a:t> deposit. Here is the Sangestan formation, on the right and the Taft formation, on the top. Here is the Black-hill fault. The mineralization occurs on the right-hand hanging wall of this fault. You see a small outcrop of mineralization here. </a:t>
            </a:r>
          </a:p>
          <a:p>
            <a:r>
              <a:rPr lang="en-US" dirty="0"/>
              <a:t>Here in the northwest, you see the </a:t>
            </a:r>
            <a:r>
              <a:rPr lang="en-US" dirty="0" err="1"/>
              <a:t>Abkuh</a:t>
            </a:r>
            <a:r>
              <a:rPr lang="en-US" dirty="0"/>
              <a:t> calamine ore. </a:t>
            </a:r>
          </a:p>
          <a:p>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24</a:t>
            </a:fld>
            <a:endParaRPr lang="en-US"/>
          </a:p>
        </p:txBody>
      </p:sp>
    </p:spTree>
    <p:extLst>
      <p:ext uri="{BB962C8B-B14F-4D97-AF65-F5344CB8AC3E}">
        <p14:creationId xmlns:p14="http://schemas.microsoft.com/office/powerpoint/2010/main" val="1624970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the main open pit of the </a:t>
            </a:r>
            <a:r>
              <a:rPr lang="en-US" dirty="0" err="1"/>
              <a:t>Mehdiabad</a:t>
            </a:r>
            <a:r>
              <a:rPr lang="en-US" dirty="0"/>
              <a:t> deposit, and the outcrop of the massive barite ore and the oxidized sulphide-barite ore at the bottom. </a:t>
            </a:r>
          </a:p>
        </p:txBody>
      </p:sp>
      <p:sp>
        <p:nvSpPr>
          <p:cNvPr id="4" name="Slide Number Placeholder 3"/>
          <p:cNvSpPr>
            <a:spLocks noGrp="1"/>
          </p:cNvSpPr>
          <p:nvPr>
            <p:ph type="sldNum" sz="quarter" idx="5"/>
          </p:nvPr>
        </p:nvSpPr>
        <p:spPr/>
        <p:txBody>
          <a:bodyPr/>
          <a:lstStyle/>
          <a:p>
            <a:fld id="{33AE5288-E7C5-4A9E-9BE9-EC3ECCED9C28}" type="slidenum">
              <a:rPr lang="en-US" smtClean="0"/>
              <a:t>25</a:t>
            </a:fld>
            <a:endParaRPr lang="en-US"/>
          </a:p>
        </p:txBody>
      </p:sp>
    </p:spTree>
    <p:extLst>
      <p:ext uri="{BB962C8B-B14F-4D97-AF65-F5344CB8AC3E}">
        <p14:creationId xmlns:p14="http://schemas.microsoft.com/office/powerpoint/2010/main" val="1666175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a cross-section of the </a:t>
            </a:r>
            <a:r>
              <a:rPr lang="en-US" dirty="0" err="1"/>
              <a:t>Mehdiabad</a:t>
            </a:r>
            <a:r>
              <a:rPr lang="en-US" dirty="0"/>
              <a:t> deposit. Here is the </a:t>
            </a:r>
            <a:r>
              <a:rPr lang="en-US" dirty="0" err="1"/>
              <a:t>Sangstan</a:t>
            </a:r>
            <a:r>
              <a:rPr lang="en-US" dirty="0"/>
              <a:t> formation including shales, sandstones and siltstone, and the host dolomites in the Taft formation. </a:t>
            </a:r>
          </a:p>
          <a:p>
            <a:r>
              <a:rPr lang="en-US" dirty="0"/>
              <a:t>The main orebody of </a:t>
            </a:r>
            <a:r>
              <a:rPr lang="en-US" dirty="0" err="1"/>
              <a:t>Mehdiabad</a:t>
            </a:r>
            <a:r>
              <a:rPr lang="en-US" dirty="0"/>
              <a:t> occurs within a half-graben structure. The Black Hill is a syn-sedimentary fault, according to the occurrence of sedimentary breccias on the west side of the deposit.</a:t>
            </a:r>
          </a:p>
          <a:p>
            <a:endParaRPr lang="en-US" dirty="0"/>
          </a:p>
          <a:p>
            <a:r>
              <a:rPr lang="en-US" dirty="0"/>
              <a:t>The main mineralization is composed of three parts: the Mountain/Black Hill orebody, the Central Valley orebody, and the East Ridge. </a:t>
            </a:r>
          </a:p>
          <a:p>
            <a:r>
              <a:rPr lang="en-US" dirty="0"/>
              <a:t>Black Hill orebody consists of a feeder zone, copper-rich sulphide-barite ore, zinc-lead sulfide ore, non-sulphide orebody, and massive barite at the top. </a:t>
            </a:r>
          </a:p>
          <a:p>
            <a:r>
              <a:rPr lang="en-US" dirty="0"/>
              <a:t>The oxidized ore consists of smithsonite, cerussite, hydrozincite, and hemimorphite, along with hematite and goethite, but the sulphide mineralization includes sphalerite, galena, pyrite, chalcopyrite, covellite, and chalcocite. </a:t>
            </a:r>
          </a:p>
          <a:p>
            <a:r>
              <a:rPr lang="en-US" dirty="0"/>
              <a:t>Massive barite in the upper part of the deposit is economic. </a:t>
            </a:r>
          </a:p>
          <a:p>
            <a:r>
              <a:rPr lang="en-US" dirty="0"/>
              <a:t>The Mountain orebody is limited to the west by the Black Hill Fault and to the east by the </a:t>
            </a:r>
            <a:r>
              <a:rPr lang="en-US" dirty="0" err="1"/>
              <a:t>Forouzandeh</a:t>
            </a:r>
            <a:r>
              <a:rPr lang="en-US" dirty="0"/>
              <a:t> Fault. </a:t>
            </a:r>
          </a:p>
          <a:p>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26</a:t>
            </a:fld>
            <a:endParaRPr lang="en-US"/>
          </a:p>
        </p:txBody>
      </p:sp>
    </p:spTree>
    <p:extLst>
      <p:ext uri="{BB962C8B-B14F-4D97-AF65-F5344CB8AC3E}">
        <p14:creationId xmlns:p14="http://schemas.microsoft.com/office/powerpoint/2010/main" val="1058675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Massive replacement and zebra textures of barite and sulphide form the main face of the </a:t>
            </a:r>
            <a:r>
              <a:rPr lang="en-US" sz="1800" dirty="0" err="1">
                <a:effectLst/>
                <a:latin typeface="Calibri" panose="020F0502020204030204" pitchFamily="34" charset="0"/>
                <a:ea typeface="Calibri" panose="020F0502020204030204" pitchFamily="34" charset="0"/>
                <a:cs typeface="Calibri" panose="020F0502020204030204" pitchFamily="34" charset="0"/>
              </a:rPr>
              <a:t>Mehdiabad</a:t>
            </a:r>
            <a:r>
              <a:rPr lang="en-US" sz="1800" dirty="0">
                <a:effectLst/>
                <a:latin typeface="Calibri" panose="020F0502020204030204" pitchFamily="34" charset="0"/>
                <a:ea typeface="Calibri" panose="020F0502020204030204" pitchFamily="34" charset="0"/>
                <a:cs typeface="Calibri" panose="020F0502020204030204" pitchFamily="34" charset="0"/>
              </a:rPr>
              <a:t> deposit.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In this slide you can see the Zebra texture of layered barite and altered </a:t>
            </a:r>
            <a:r>
              <a:rPr lang="en-US" sz="1800" dirty="0" err="1">
                <a:effectLst/>
                <a:latin typeface="Calibri" panose="020F0502020204030204" pitchFamily="34" charset="0"/>
                <a:ea typeface="Calibri" panose="020F0502020204030204" pitchFamily="34" charset="0"/>
                <a:cs typeface="Calibri" panose="020F0502020204030204" pitchFamily="34" charset="0"/>
              </a:rPr>
              <a:t>sulphides</a:t>
            </a:r>
            <a:r>
              <a:rPr lang="en-US" sz="1800" dirty="0">
                <a:effectLst/>
                <a:latin typeface="Calibri" panose="020F0502020204030204" pitchFamily="34" charset="0"/>
                <a:ea typeface="Calibri" panose="020F0502020204030204" pitchFamily="34" charset="0"/>
                <a:cs typeface="Calibri" panose="020F0502020204030204" pitchFamily="34" charset="0"/>
              </a:rPr>
              <a:t> in C and D. ) Replacement of sideritic limestone and barite with chalcopyrite, and galena in F. And calamine ore and Fe-Mn oxides in the East Ridge orebody.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important point in this deposit is the development of sulphide mineralization as a replacement in the host carbonate rock, barite, and previous </a:t>
            </a:r>
            <a:r>
              <a:rPr lang="en-US" sz="1800" dirty="0" err="1">
                <a:effectLst/>
                <a:latin typeface="Calibri" panose="020F0502020204030204" pitchFamily="34" charset="0"/>
                <a:ea typeface="Calibri" panose="020F0502020204030204" pitchFamily="34" charset="0"/>
                <a:cs typeface="Calibri" panose="020F0502020204030204" pitchFamily="34" charset="0"/>
              </a:rPr>
              <a:t>sulphides</a:t>
            </a:r>
            <a:r>
              <a:rPr lang="en-US" sz="1800" dirty="0">
                <a:effectLst/>
                <a:latin typeface="Calibri" panose="020F0502020204030204" pitchFamily="34" charset="0"/>
                <a:ea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33AE5288-E7C5-4A9E-9BE9-EC3ECCED9C28}" type="slidenum">
              <a:rPr lang="en-US" smtClean="0"/>
              <a:t>27</a:t>
            </a:fld>
            <a:endParaRPr lang="en-US"/>
          </a:p>
        </p:txBody>
      </p:sp>
    </p:spTree>
    <p:extLst>
      <p:ext uri="{BB962C8B-B14F-4D97-AF65-F5344CB8AC3E}">
        <p14:creationId xmlns:p14="http://schemas.microsoft.com/office/powerpoint/2010/main" val="26517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Replacement is the main texture for sulfide mineralization in </a:t>
            </a:r>
            <a:r>
              <a:rPr lang="en-US" dirty="0" err="1"/>
              <a:t>Mehdiabad</a:t>
            </a:r>
            <a:r>
              <a:rPr lang="en-US" dirty="0"/>
              <a:t>. As you see, </a:t>
            </a:r>
            <a:r>
              <a:rPr lang="en-US" dirty="0" err="1"/>
              <a:t>Sulphides</a:t>
            </a:r>
            <a:r>
              <a:rPr lang="en-US" dirty="0"/>
              <a:t> replace primary barite almost in all ore zones. galena replaces carbonates and pyrite, Also sphalerite replaces previous galena and pyrite. </a:t>
            </a:r>
          </a:p>
          <a:p>
            <a:r>
              <a:rPr lang="en-US" dirty="0"/>
              <a:t>Similar to the </a:t>
            </a:r>
            <a:r>
              <a:rPr lang="en-US" dirty="0" err="1"/>
              <a:t>Reddog</a:t>
            </a:r>
            <a:r>
              <a:rPr lang="en-US" dirty="0"/>
              <a:t> deposit, in </a:t>
            </a:r>
            <a:r>
              <a:rPr lang="en-US" dirty="0" err="1"/>
              <a:t>Mehdiabad</a:t>
            </a:r>
            <a:r>
              <a:rPr lang="en-US" dirty="0"/>
              <a:t>, barite provided a host and a sulfur source for the later Zn-Pb mineralization.</a:t>
            </a:r>
            <a:br>
              <a:rPr lang="en-US" dirty="0"/>
            </a:b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28</a:t>
            </a:fld>
            <a:endParaRPr lang="en-US"/>
          </a:p>
        </p:txBody>
      </p:sp>
    </p:spTree>
    <p:extLst>
      <p:ext uri="{BB962C8B-B14F-4D97-AF65-F5344CB8AC3E}">
        <p14:creationId xmlns:p14="http://schemas.microsoft.com/office/powerpoint/2010/main" val="2210333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fluid inclusion studies in the Malayer-Esfahan and Yazd-</a:t>
            </a:r>
            <a:r>
              <a:rPr lang="en-US" dirty="0" err="1"/>
              <a:t>Anarak</a:t>
            </a:r>
            <a:r>
              <a:rPr lang="en-US" dirty="0"/>
              <a:t> metallogenic belts.</a:t>
            </a:r>
          </a:p>
          <a:p>
            <a:r>
              <a:rPr lang="en-US" dirty="0"/>
              <a:t>In the Malayer-Esfahan metallogenic belt, sphalerite shows higher homogenization temperature than hydrothermal gangue minerals, and these data are more compatible with Irish-type deposits. On the right, these data represent basinal brine and seawater sources for ore fluids. </a:t>
            </a:r>
          </a:p>
          <a:p>
            <a:endParaRPr lang="en-US" dirty="0"/>
          </a:p>
          <a:p>
            <a:r>
              <a:rPr lang="en-US" dirty="0"/>
              <a:t>In the Yazd-</a:t>
            </a:r>
            <a:r>
              <a:rPr lang="en-US" dirty="0" err="1"/>
              <a:t>Anarak</a:t>
            </a:r>
            <a:r>
              <a:rPr lang="en-US" dirty="0"/>
              <a:t> metallogenic belt, we see similar patterns to those we have in the Malayer-Esfahan belt. </a:t>
            </a:r>
          </a:p>
        </p:txBody>
      </p:sp>
      <p:sp>
        <p:nvSpPr>
          <p:cNvPr id="4" name="Slide Number Placeholder 3"/>
          <p:cNvSpPr>
            <a:spLocks noGrp="1"/>
          </p:cNvSpPr>
          <p:nvPr>
            <p:ph type="sldNum" sz="quarter" idx="5"/>
          </p:nvPr>
        </p:nvSpPr>
        <p:spPr/>
        <p:txBody>
          <a:bodyPr/>
          <a:lstStyle/>
          <a:p>
            <a:fld id="{33AE5288-E7C5-4A9E-9BE9-EC3ECCED9C28}" type="slidenum">
              <a:rPr lang="en-US" smtClean="0"/>
              <a:t>29</a:t>
            </a:fld>
            <a:endParaRPr lang="en-US"/>
          </a:p>
        </p:txBody>
      </p:sp>
    </p:spTree>
    <p:extLst>
      <p:ext uri="{BB962C8B-B14F-4D97-AF65-F5344CB8AC3E}">
        <p14:creationId xmlns:p14="http://schemas.microsoft.com/office/powerpoint/2010/main" val="322939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More than 350 sediment-hosted zin-lead deposits have been reported in Iran.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This figure shows the host rocks’ age distribution of these deposits in Iran plotted against the tectonic events.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As you see, Shale-hosted zinc-lead deposits occurred in the Early Cambrian and Jurassic.</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 Carbonate-hosted deposits are widespread from Cambrian to Tertiary, with two peaks in Late Triassic and Early Cretaceous. The former peak indicates the orogenic-related MVT deposits in relation to the Main-Cimmerian orogeny.</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 The second peak is referred to those in Early Cretaceous deposits. Authors suggested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Sedex</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MVT and Irish-type models for the genesis of these deposits.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Here we will try to review the characteristics of these deposits in Iran.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3</a:t>
            </a:fld>
            <a:endParaRPr lang="en-US"/>
          </a:p>
        </p:txBody>
      </p:sp>
    </p:spTree>
    <p:extLst>
      <p:ext uri="{BB962C8B-B14F-4D97-AF65-F5344CB8AC3E}">
        <p14:creationId xmlns:p14="http://schemas.microsoft.com/office/powerpoint/2010/main" val="3810885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This diagram represents the range of Sulphur isotope values of sulphide minerals in selected Early Cretaceous Irish-type and SHMS deposits of Iran in comparison with those in Irish ore field deposits, and Alpine-Type Zn-Pb ores.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Early Cretaceous deposits in both metallogenic belts represent a light negative isotope.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This isotopic composition is similar to the Irish ore field and Alpine-type ore deposits.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 Wilkinson suggested that the light isotopic composition in Irish deposits shows the development of early seawater convection models for mineralization.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However, the fluid inclusion studies show high temperatures for ore fluids that are not consistent with BSR.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It can be explained by the mobilization of older, Jurassic brines that generated or passed from Jurassic coal-bearing shales and sandstones. Another possible mechanism is the direct replacement of pyrite framboids by later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sulphides</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30</a:t>
            </a:fld>
            <a:endParaRPr lang="en-US"/>
          </a:p>
        </p:txBody>
      </p:sp>
    </p:spTree>
    <p:extLst>
      <p:ext uri="{BB962C8B-B14F-4D97-AF65-F5344CB8AC3E}">
        <p14:creationId xmlns:p14="http://schemas.microsoft.com/office/powerpoint/2010/main" val="1032315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We can summarize the main characteristics of ore deposits in both metallogenic belts as follows: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I avoid repeating the previous specifications here.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They formed in extensional and passive margin environments related to a back-arc basin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Most ore deposits represent an indirect temporal link with igneous rocks.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The formation of these deposits is controlled with syn-sedimentary normal faults that may act as feeder zones and conduits for ore fluids.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They are stratabound and comprise wedge-shaped to tabular sulphide-barite orebodies.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Replacement textures are common, and orebodies represent complex textures.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Barite is an important gangue mineral, partly replaced by coarse-grained </a:t>
            </a:r>
            <a:r>
              <a:rPr lang="en-US" sz="1800" i="1" kern="100" dirty="0" err="1">
                <a:effectLst/>
                <a:latin typeface="Times New Roman" panose="02020603050405020304" pitchFamily="18" charset="0"/>
                <a:ea typeface="Calibri" panose="020F0502020204030204" pitchFamily="34" charset="0"/>
                <a:cs typeface="Arial" panose="020B0604020202020204" pitchFamily="34" charset="0"/>
              </a:rPr>
              <a:t>sulphides</a:t>
            </a: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Sulfur isotope composition reveals light values with mostly BSR origin.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31</a:t>
            </a:fld>
            <a:endParaRPr lang="en-US"/>
          </a:p>
        </p:txBody>
      </p:sp>
    </p:spTree>
    <p:extLst>
      <p:ext uri="{BB962C8B-B14F-4D97-AF65-F5344CB8AC3E}">
        <p14:creationId xmlns:p14="http://schemas.microsoft.com/office/powerpoint/2010/main" val="3535590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Temperatures and salinities are similar to Irish-type deposits.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Alteration consists mainly of dolomitization and silicification. Fe-dolomite, siderite and ankerite are common in some deposits.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The dominant minerals are sphalerite, galena, pyrite, and chalcopyrite.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Laminated </a:t>
            </a:r>
            <a:r>
              <a:rPr lang="en-US" sz="1800" i="1" kern="100" dirty="0" err="1">
                <a:effectLst/>
                <a:latin typeface="Times New Roman" panose="02020603050405020304" pitchFamily="18" charset="0"/>
                <a:ea typeface="Calibri" panose="020F0502020204030204" pitchFamily="34" charset="0"/>
                <a:cs typeface="Arial" panose="020B0604020202020204" pitchFamily="34" charset="0"/>
              </a:rPr>
              <a:t>sulphides</a:t>
            </a:r>
            <a:r>
              <a:rPr lang="en-US" sz="1800" i="1" kern="100" dirty="0">
                <a:effectLst/>
                <a:latin typeface="Times New Roman" panose="02020603050405020304" pitchFamily="18" charset="0"/>
                <a:ea typeface="Calibri" panose="020F0502020204030204" pitchFamily="34" charset="0"/>
                <a:cs typeface="Arial" panose="020B0604020202020204" pitchFamily="34" charset="0"/>
              </a:rPr>
              <a:t> are minor and there is no evidence (or it is so weak) of exhalation in the formation of orebodies.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15000"/>
              </a:lnSpc>
              <a:spcAft>
                <a:spcPts val="800"/>
              </a:spcAft>
            </a:pPr>
            <a:r>
              <a:rPr lang="fa-I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Given these data, the Early Cretaceous Zinc-lead and sideritic deposits are more like the Irish Midland ore deposits and show a significant difference from the orogenic MVT deposits.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32</a:t>
            </a:fld>
            <a:endParaRPr lang="en-US"/>
          </a:p>
        </p:txBody>
      </p:sp>
    </p:spTree>
    <p:extLst>
      <p:ext uri="{BB962C8B-B14F-4D97-AF65-F5344CB8AC3E}">
        <p14:creationId xmlns:p14="http://schemas.microsoft.com/office/powerpoint/2010/main" val="2962292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However, some authors suggest an orogenic MVT model for the Early Cretaceous deposits of Iran, but it can not explain all geological and geochemical aspects of these deposits.</a:t>
            </a:r>
          </a:p>
          <a:p>
            <a:pPr algn="l"/>
            <a:r>
              <a:rPr lang="en-US" dirty="0"/>
              <a:t>The Early Cretaceous Irish-Type deposits of Iran occur around the Nain-Baft suture zone, far from the Zagros collisional thrust zone. </a:t>
            </a:r>
          </a:p>
          <a:p>
            <a:pPr algn="l"/>
            <a:r>
              <a:rPr lang="en-US" dirty="0"/>
              <a:t>Recent evidence of the Nain-Baft ophiolites shows that the suture between the Sanandaj-Sirjan zone and Central Iran is in fact a major structure resulting from a series of back-arc basins. </a:t>
            </a:r>
          </a:p>
          <a:p>
            <a:pPr algn="l"/>
            <a:endParaRPr lang="en-US" dirty="0"/>
          </a:p>
          <a:p>
            <a:pPr algn="l"/>
            <a:r>
              <a:rPr lang="en-US" dirty="0"/>
              <a:t>Following the subduction of Neo-Tethyan oceanic crust beneath the southern margin of the Iran plateau in the Early Cretaceous, the Nain-Baft back-arc basin began opening. </a:t>
            </a:r>
          </a:p>
          <a:p>
            <a:pPr algn="l"/>
            <a:endParaRPr lang="en-US" dirty="0"/>
          </a:p>
          <a:p>
            <a:pPr algn="l"/>
            <a:r>
              <a:rPr lang="en-US" dirty="0"/>
              <a:t>We suggest that the extensional back-arc environment between the Sanandaj-Sirjan zone and Central Iran in Early Cretaceous time created </a:t>
            </a:r>
            <a:r>
              <a:rPr lang="en-US" dirty="0" err="1"/>
              <a:t>favourable</a:t>
            </a:r>
            <a:r>
              <a:rPr lang="en-US" dirty="0"/>
              <a:t> conditions for the formation of VHMS ore deposits within the </a:t>
            </a:r>
            <a:r>
              <a:rPr lang="en-US" dirty="0" err="1"/>
              <a:t>riftogenic</a:t>
            </a:r>
            <a:r>
              <a:rPr lang="en-US" dirty="0"/>
              <a:t> sequence and Irish-type deposits in the passive marginal carbonate platforms on both edges of the basin.</a:t>
            </a:r>
          </a:p>
        </p:txBody>
      </p:sp>
      <p:sp>
        <p:nvSpPr>
          <p:cNvPr id="4" name="Slide Number Placeholder 3"/>
          <p:cNvSpPr>
            <a:spLocks noGrp="1"/>
          </p:cNvSpPr>
          <p:nvPr>
            <p:ph type="sldNum" sz="quarter" idx="5"/>
          </p:nvPr>
        </p:nvSpPr>
        <p:spPr/>
        <p:txBody>
          <a:bodyPr/>
          <a:lstStyle/>
          <a:p>
            <a:fld id="{33AE5288-E7C5-4A9E-9BE9-EC3ECCED9C28}" type="slidenum">
              <a:rPr lang="en-US" smtClean="0"/>
              <a:t>33</a:t>
            </a:fld>
            <a:endParaRPr lang="en-US"/>
          </a:p>
        </p:txBody>
      </p:sp>
    </p:spTree>
    <p:extLst>
      <p:ext uri="{BB962C8B-B14F-4D97-AF65-F5344CB8AC3E}">
        <p14:creationId xmlns:p14="http://schemas.microsoft.com/office/powerpoint/2010/main" val="2460844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Finally, </a:t>
            </a:r>
            <a:r>
              <a:rPr lang="en-US" sz="2800" b="1" i="0" dirty="0">
                <a:solidFill>
                  <a:srgbClr val="272727"/>
                </a:solidFill>
                <a:effectLst/>
                <a:latin typeface="IRANSansWeb"/>
              </a:rPr>
              <a:t>I’d like to conclude with</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b="1" dirty="0">
                <a:effectLst/>
                <a:latin typeface="Calibri" panose="020F0502020204030204" pitchFamily="34" charset="0"/>
                <a:ea typeface="Calibri" panose="020F0502020204030204" pitchFamily="34" charset="0"/>
                <a:cs typeface="Arial" panose="020B0604020202020204" pitchFamily="34" charset="0"/>
              </a:rPr>
              <a:t>this figure</a:t>
            </a:r>
            <a:r>
              <a:rPr lang="en-US" sz="1800" dirty="0">
                <a:effectLst/>
                <a:latin typeface="Calibri" panose="020F0502020204030204" pitchFamily="34" charset="0"/>
                <a:ea typeface="Calibri" panose="020F0502020204030204" pitchFamily="34" charset="0"/>
                <a:cs typeface="Arial" panose="020B0604020202020204" pitchFamily="34" charset="0"/>
              </a:rPr>
              <a:t>. It shows the age distribution of Phanerozoic SHMS and Irish-type ore compared with ocean chemistry.</a:t>
            </a:r>
          </a:p>
          <a:p>
            <a:r>
              <a:rPr lang="en-US" sz="1800" dirty="0">
                <a:effectLst/>
                <a:latin typeface="Calibri" panose="020F0502020204030204" pitchFamily="34" charset="0"/>
                <a:ea typeface="Calibri" panose="020F0502020204030204" pitchFamily="34" charset="0"/>
              </a:rPr>
              <a:t>Wilkinson suggested that there is a close link between evolving ocean chemistry and the formation of these deposits.</a:t>
            </a:r>
          </a:p>
          <a:p>
            <a:r>
              <a:rPr lang="en-US" sz="1800" dirty="0">
                <a:effectLst/>
                <a:latin typeface="Calibri" panose="020F0502020204030204" pitchFamily="34" charset="0"/>
                <a:ea typeface="Calibri" panose="020F0502020204030204" pitchFamily="34" charset="0"/>
              </a:rPr>
              <a:t>Plotting of these deposits against the SO</a:t>
            </a:r>
            <a:r>
              <a:rPr lang="en-US" sz="1800" baseline="-25000" dirty="0">
                <a:effectLst/>
                <a:latin typeface="Calibri" panose="020F0502020204030204" pitchFamily="34" charset="0"/>
                <a:ea typeface="Calibri" panose="020F0502020204030204" pitchFamily="34" charset="0"/>
              </a:rPr>
              <a:t>4</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and Ca</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curves for seawater shows that the intervals of this mineralization </a:t>
            </a:r>
            <a:r>
              <a:rPr lang="en-US" sz="1800" u="none" strike="noStrike" dirty="0">
                <a:solidFill>
                  <a:srgbClr val="0000FF"/>
                </a:solidFill>
                <a:effectLst/>
                <a:latin typeface="Calibri" panose="020F0502020204030204" pitchFamily="34" charset="0"/>
                <a:ea typeface="Calibri" panose="020F0502020204030204" pitchFamily="34" charset="0"/>
              </a:rPr>
              <a:t>coincide </a:t>
            </a:r>
            <a:r>
              <a:rPr lang="en-US" sz="1800" dirty="0">
                <a:effectLst/>
                <a:latin typeface="Calibri" panose="020F0502020204030204" pitchFamily="34" charset="0"/>
                <a:ea typeface="Calibri" panose="020F0502020204030204" pitchFamily="34" charset="0"/>
              </a:rPr>
              <a:t>with times with CaCl</a:t>
            </a:r>
            <a:r>
              <a:rPr lang="en-US" sz="1800" u="none" strike="noStrike" baseline="-25000" dirty="0">
                <a:solidFill>
                  <a:srgbClr val="0000FF"/>
                </a:solidFill>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-rich seas. He suggested a period of time with expected new deposits right here.</a:t>
            </a:r>
          </a:p>
          <a:p>
            <a:r>
              <a:rPr lang="en-US" sz="1800" dirty="0">
                <a:effectLst/>
                <a:latin typeface="Calibri" panose="020F0502020204030204" pitchFamily="34" charset="0"/>
                <a:ea typeface="Calibri" panose="020F0502020204030204" pitchFamily="34" charset="0"/>
                <a:cs typeface="Arial" panose="020B0604020202020204" pitchFamily="34" charset="0"/>
              </a:rPr>
              <a:t>If we add the Irish midland deposits and then the shale-hosted zinc-lead deposits of Iran, those </a:t>
            </a:r>
            <a:r>
              <a:rPr lang="en-US" sz="1800" dirty="0">
                <a:effectLst/>
                <a:latin typeface="Calibri" panose="020F0502020204030204" pitchFamily="34" charset="0"/>
                <a:ea typeface="Calibri" panose="020F0502020204030204" pitchFamily="34" charset="0"/>
              </a:rPr>
              <a:t>also show similar patterns.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34</a:t>
            </a:fld>
            <a:endParaRPr lang="en-US"/>
          </a:p>
        </p:txBody>
      </p:sp>
    </p:spTree>
    <p:extLst>
      <p:ext uri="{BB962C8B-B14F-4D97-AF65-F5344CB8AC3E}">
        <p14:creationId xmlns:p14="http://schemas.microsoft.com/office/powerpoint/2010/main" val="87559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Cambria" panose="02040503050406030204" pitchFamily="18" charset="0"/>
                <a:ea typeface="Cambria" panose="02040503050406030204" pitchFamily="18" charset="0"/>
              </a:rPr>
              <a:t>Now, if we add Early Cretaceous deposits of Iran, the temporal distributions of these deposits, also show similar patterns.</a:t>
            </a:r>
          </a:p>
          <a:p>
            <a:pPr algn="just"/>
            <a:r>
              <a:rPr lang="en-US" sz="1200" dirty="0">
                <a:latin typeface="Cambria" panose="02040503050406030204" pitchFamily="18" charset="0"/>
                <a:ea typeface="Cambria" panose="02040503050406030204" pitchFamily="18" charset="0"/>
              </a:rPr>
              <a:t>  that periods of CaCl2-rich seawater are favorable to generate brines via evaporation, which could then change into highly metalliferous ore fluids during convective circulation. This is compatible with the evaporitic brine reflux model for the formation of Zinc-lead deposits in extensional and passive margin environments.</a:t>
            </a:r>
          </a:p>
          <a:p>
            <a:pPr algn="just"/>
            <a:r>
              <a:rPr lang="en-US" sz="1200" dirty="0">
                <a:latin typeface="Cambria" panose="02040503050406030204" pitchFamily="18" charset="0"/>
                <a:ea typeface="Cambria" panose="02040503050406030204" pitchFamily="18" charset="0"/>
              </a:rPr>
              <a:t> In a reflux model, seawater evaporitic brines infiltrated the underlying rocks of the host basins or fractured basement rocks. Such reflux brines could have provided much of the chlorine necessary as a ligand for large-scale metal transport.</a:t>
            </a:r>
            <a:endParaRPr lang="fa-IR" sz="120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a-IR" sz="1200" dirty="0">
              <a:solidFill>
                <a:srgbClr val="002060"/>
              </a:solidFill>
              <a:latin typeface="Cambria" panose="02040503050406030204" pitchFamily="18" charset="0"/>
              <a:ea typeface="Cambria" panose="02040503050406030204" pitchFamily="18" charset="0"/>
            </a:endParaRP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35</a:t>
            </a:fld>
            <a:endParaRPr lang="en-US"/>
          </a:p>
        </p:txBody>
      </p:sp>
    </p:spTree>
    <p:extLst>
      <p:ext uri="{BB962C8B-B14F-4D97-AF65-F5344CB8AC3E}">
        <p14:creationId xmlns:p14="http://schemas.microsoft.com/office/powerpoint/2010/main" val="2564177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72727"/>
                </a:solidFill>
                <a:effectLst/>
                <a:latin typeface="IRANSansWeb"/>
              </a:rPr>
              <a:t>That brings me to the end of my presentation. Thank you for listening. </a:t>
            </a:r>
          </a:p>
          <a:p>
            <a:r>
              <a:rPr lang="en-US" b="1" i="0" dirty="0">
                <a:solidFill>
                  <a:srgbClr val="272727"/>
                </a:solidFill>
                <a:effectLst/>
                <a:latin typeface="IRANSansWeb"/>
              </a:rPr>
              <a:t>I’ll gladly answer any of your questions at the end if I can.</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36</a:t>
            </a:fld>
            <a:endParaRPr lang="en-US"/>
          </a:p>
        </p:txBody>
      </p:sp>
    </p:spTree>
    <p:extLst>
      <p:ext uri="{BB962C8B-B14F-4D97-AF65-F5344CB8AC3E}">
        <p14:creationId xmlns:p14="http://schemas.microsoft.com/office/powerpoint/2010/main" val="4156304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may help us focus on why zinc deposits occur in a metallogenic belt. This figure illustrates the average values of lead and zinc in different parts of the earth (on the left) and in igneous and sedimentary rocks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Zinc shows a uniform distribution in different parts of the earth, but lead is much more concentrated in the continental crust. This can be extended to most rocks so that except for carbonates, zinc shows approximately a uniform distribution than lead.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uniform distribution of zinc shows that the major drivers of its metallogeny are not sources but processes that extract and concentrate zinc in a metallogenic belt or province.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fact is in contrast to lead metallogeny, which highly depends on the amount of metal in the source rock.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AE5288-E7C5-4A9E-9BE9-EC3ECCED9C28}" type="slidenum">
              <a:rPr lang="en-US" smtClean="0"/>
              <a:t>37</a:t>
            </a:fld>
            <a:endParaRPr lang="en-US"/>
          </a:p>
        </p:txBody>
      </p:sp>
    </p:spTree>
    <p:extLst>
      <p:ext uri="{BB962C8B-B14F-4D97-AF65-F5344CB8AC3E}">
        <p14:creationId xmlns:p14="http://schemas.microsoft.com/office/powerpoint/2010/main" val="1378668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different kinds of sediment-hosted zinc-lead deposit classifications, including the clastic-dominated and Carbonate-dominated deposits. The common method is the genetic classification suggested by Leach et al. (2005). We also prefer to use genetic classification of these deposits that mainly includes Shale-Hosted massive sulphide, the Irish-type and MVT deposits. Other groups are not very extensive.</a:t>
            </a:r>
          </a:p>
        </p:txBody>
      </p:sp>
      <p:sp>
        <p:nvSpPr>
          <p:cNvPr id="4" name="Slide Number Placeholder 3"/>
          <p:cNvSpPr>
            <a:spLocks noGrp="1"/>
          </p:cNvSpPr>
          <p:nvPr>
            <p:ph type="sldNum" sz="quarter" idx="5"/>
          </p:nvPr>
        </p:nvSpPr>
        <p:spPr/>
        <p:txBody>
          <a:bodyPr/>
          <a:lstStyle/>
          <a:p>
            <a:fld id="{33AE5288-E7C5-4A9E-9BE9-EC3ECCED9C28}" type="slidenum">
              <a:rPr lang="en-US" smtClean="0"/>
              <a:t>38</a:t>
            </a:fld>
            <a:endParaRPr lang="en-US"/>
          </a:p>
        </p:txBody>
      </p:sp>
    </p:spTree>
    <p:extLst>
      <p:ext uri="{BB962C8B-B14F-4D97-AF65-F5344CB8AC3E}">
        <p14:creationId xmlns:p14="http://schemas.microsoft.com/office/powerpoint/2010/main" val="1266870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Tabular shape and folding of the ore layers are the major characteristics of the Early Cretaceous zinc-lead deposits, especially at the upper ore horizons of the Malayer-Esfahan metallogenic belt. If we have a look at the Emarat orebodies, we see the folding of orebodies in the KLSD unit, at the contact between the carbonates and upper shales. </a:t>
            </a:r>
          </a:p>
          <a:p>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39</a:t>
            </a:fld>
            <a:endParaRPr lang="en-US"/>
          </a:p>
        </p:txBody>
      </p:sp>
    </p:spTree>
    <p:extLst>
      <p:ext uri="{BB962C8B-B14F-4D97-AF65-F5344CB8AC3E}">
        <p14:creationId xmlns:p14="http://schemas.microsoft.com/office/powerpoint/2010/main" val="377665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This map shows the distribution of carbonate‐hosted Zn‐Pb deposits in Iran. There are four major metallogenic belts that host these deposits, including the Central Alborz, Tabas‐Posht e Badam, Malayer‐Esfahan, and Yazd‐</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Anarak</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metallogenic belts.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 The major Irish-type deposits are indicated with red font.</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On the right, you can see the simplified map of the crustal domains of Iran.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Here the Zagros thrust belt indicates the orogenic boundary between the Arabian plate and the Iranian plateau.</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4</a:t>
            </a:fld>
            <a:endParaRPr lang="en-US"/>
          </a:p>
        </p:txBody>
      </p:sp>
    </p:spTree>
    <p:extLst>
      <p:ext uri="{BB962C8B-B14F-4D97-AF65-F5344CB8AC3E}">
        <p14:creationId xmlns:p14="http://schemas.microsoft.com/office/powerpoint/2010/main" val="276454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hand spacemen and microphotographs of the banded replacement ore in black limy siltstone of the Tiran area. As you see </a:t>
            </a:r>
            <a:r>
              <a:rPr lang="en-US" dirty="0" err="1"/>
              <a:t>sulphides</a:t>
            </a:r>
            <a:r>
              <a:rPr lang="en-US" dirty="0"/>
              <a:t> replace limy bands and barite in the host rock. </a:t>
            </a:r>
          </a:p>
        </p:txBody>
      </p:sp>
      <p:sp>
        <p:nvSpPr>
          <p:cNvPr id="4" name="Slide Number Placeholder 3"/>
          <p:cNvSpPr>
            <a:spLocks noGrp="1"/>
          </p:cNvSpPr>
          <p:nvPr>
            <p:ph type="sldNum" sz="quarter" idx="5"/>
          </p:nvPr>
        </p:nvSpPr>
        <p:spPr/>
        <p:txBody>
          <a:bodyPr/>
          <a:lstStyle/>
          <a:p>
            <a:fld id="{33AE5288-E7C5-4A9E-9BE9-EC3ECCED9C28}" type="slidenum">
              <a:rPr lang="en-US" smtClean="0"/>
              <a:t>40</a:t>
            </a:fld>
            <a:endParaRPr lang="en-US"/>
          </a:p>
        </p:txBody>
      </p:sp>
    </p:spTree>
    <p:extLst>
      <p:ext uri="{BB962C8B-B14F-4D97-AF65-F5344CB8AC3E}">
        <p14:creationId xmlns:p14="http://schemas.microsoft.com/office/powerpoint/2010/main" val="650455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This figure represents the complex veins and veinlets of </a:t>
            </a:r>
            <a:r>
              <a:rPr lang="en-US" sz="1800" dirty="0" err="1">
                <a:effectLst/>
                <a:latin typeface="Calibri" panose="020F0502020204030204" pitchFamily="34" charset="0"/>
                <a:ea typeface="Calibri" panose="020F0502020204030204" pitchFamily="34" charset="0"/>
              </a:rPr>
              <a:t>sulphides</a:t>
            </a:r>
            <a:r>
              <a:rPr lang="en-US" sz="1800" dirty="0">
                <a:effectLst/>
                <a:latin typeface="Calibri" panose="020F0502020204030204" pitchFamily="34" charset="0"/>
                <a:ea typeface="Calibri" panose="020F0502020204030204" pitchFamily="34" charset="0"/>
              </a:rPr>
              <a:t> and barite in the feeder zone of the </a:t>
            </a:r>
            <a:r>
              <a:rPr lang="en-US" sz="1800" dirty="0" err="1">
                <a:effectLst/>
                <a:latin typeface="Calibri" panose="020F0502020204030204" pitchFamily="34" charset="0"/>
                <a:ea typeface="Calibri" panose="020F0502020204030204" pitchFamily="34" charset="0"/>
              </a:rPr>
              <a:t>Mehdiabad</a:t>
            </a:r>
            <a:r>
              <a:rPr lang="en-US" sz="1800" dirty="0">
                <a:effectLst/>
                <a:latin typeface="Calibri" panose="020F0502020204030204" pitchFamily="34" charset="0"/>
                <a:ea typeface="Calibri" panose="020F0502020204030204" pitchFamily="34" charset="0"/>
              </a:rPr>
              <a:t> deposit. </a:t>
            </a:r>
          </a:p>
          <a:p>
            <a:r>
              <a:rPr lang="en-US" sz="1800" dirty="0">
                <a:effectLst/>
                <a:latin typeface="Calibri" panose="020F0502020204030204" pitchFamily="34" charset="0"/>
              </a:rPr>
              <a:t>These veins are developed near the black hill fault, under the massive barite ore. </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41</a:t>
            </a:fld>
            <a:endParaRPr lang="en-US"/>
          </a:p>
        </p:txBody>
      </p:sp>
    </p:spTree>
    <p:extLst>
      <p:ext uri="{BB962C8B-B14F-4D97-AF65-F5344CB8AC3E}">
        <p14:creationId xmlns:p14="http://schemas.microsoft.com/office/powerpoint/2010/main" val="1305872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close look at a cross-section of the </a:t>
            </a:r>
            <a:r>
              <a:rPr lang="en-US" dirty="0" err="1"/>
              <a:t>Shamsabad</a:t>
            </a:r>
            <a:r>
              <a:rPr lang="en-US" dirty="0"/>
              <a:t> deposit. Here we can see the position of the ore zones related to the inverted normal fault.</a:t>
            </a:r>
          </a:p>
          <a:p>
            <a:r>
              <a:rPr lang="en-US" dirty="0"/>
              <a:t>Here we have massive sideritic ore, massive oxide ore, brecciated ore, layered (?) ore, and stringer zone. </a:t>
            </a:r>
            <a:endParaRPr lang="fa-IR" dirty="0"/>
          </a:p>
        </p:txBody>
      </p:sp>
      <p:sp>
        <p:nvSpPr>
          <p:cNvPr id="4" name="Slide Number Placeholder 3"/>
          <p:cNvSpPr>
            <a:spLocks noGrp="1"/>
          </p:cNvSpPr>
          <p:nvPr>
            <p:ph type="sldNum" sz="quarter" idx="5"/>
          </p:nvPr>
        </p:nvSpPr>
        <p:spPr/>
        <p:txBody>
          <a:bodyPr/>
          <a:lstStyle/>
          <a:p>
            <a:fld id="{33AE5288-E7C5-4A9E-9BE9-EC3ECCED9C28}" type="slidenum">
              <a:rPr lang="en-US" smtClean="0"/>
              <a:t>42</a:t>
            </a:fld>
            <a:endParaRPr lang="en-US"/>
          </a:p>
        </p:txBody>
      </p:sp>
    </p:spTree>
    <p:extLst>
      <p:ext uri="{BB962C8B-B14F-4D97-AF65-F5344CB8AC3E}">
        <p14:creationId xmlns:p14="http://schemas.microsoft.com/office/powerpoint/2010/main" val="111450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Cretaceous carbonates are the most common host rocks for Irish-type deposits of Iran, which are largely concentrated in the Malayer-Esfahan metallogenic (MEMB), and the Yazd-</a:t>
            </a:r>
            <a:r>
              <a:rPr lang="en-US" dirty="0" err="1"/>
              <a:t>Anarak</a:t>
            </a:r>
            <a:r>
              <a:rPr lang="en-US" dirty="0"/>
              <a:t> (YAMB) metallogenic belts. These deposits occur on both sides of the Nain-Baft back-arc basin, characterized by ophiolites. </a:t>
            </a:r>
          </a:p>
        </p:txBody>
      </p:sp>
      <p:sp>
        <p:nvSpPr>
          <p:cNvPr id="4" name="Slide Number Placeholder 3"/>
          <p:cNvSpPr>
            <a:spLocks noGrp="1"/>
          </p:cNvSpPr>
          <p:nvPr>
            <p:ph type="sldNum" sz="quarter" idx="5"/>
          </p:nvPr>
        </p:nvSpPr>
        <p:spPr/>
        <p:txBody>
          <a:bodyPr/>
          <a:lstStyle/>
          <a:p>
            <a:fld id="{33AE5288-E7C5-4A9E-9BE9-EC3ECCED9C28}" type="slidenum">
              <a:rPr lang="en-US" smtClean="0"/>
              <a:t>5</a:t>
            </a:fld>
            <a:endParaRPr lang="en-US"/>
          </a:p>
        </p:txBody>
      </p:sp>
    </p:spTree>
    <p:extLst>
      <p:ext uri="{BB962C8B-B14F-4D97-AF65-F5344CB8AC3E}">
        <p14:creationId xmlns:p14="http://schemas.microsoft.com/office/powerpoint/2010/main" val="364349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Let’s have a look at the Malayer-Esfahan metallogenic belt. It contains more than 170 ore deposits and prospects. Here you see some data from the major ore deposits.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rPr>
              <a:t>The Irish-type deposits are marked with black points, such as </a:t>
            </a:r>
            <a:r>
              <a:rPr lang="en-US" dirty="0" err="1">
                <a:latin typeface="Calibri" panose="020F0502020204030204" pitchFamily="34" charset="0"/>
                <a:ea typeface="Calibri" panose="020F0502020204030204" pitchFamily="34" charset="0"/>
              </a:rPr>
              <a:t>Irankuh</a:t>
            </a:r>
            <a:r>
              <a:rPr lang="en-US" dirty="0">
                <a:latin typeface="Calibri" panose="020F0502020204030204" pitchFamily="34" charset="0"/>
                <a:ea typeface="Calibri" panose="020F0502020204030204" pitchFamily="34" charset="0"/>
              </a:rPr>
              <a:t>, Tiran, and Robat. The Sideritic Fe-Mn-Pb deposits with yellow triangles, such as </a:t>
            </a:r>
            <a:r>
              <a:rPr lang="en-US" dirty="0" err="1">
                <a:latin typeface="Calibri" panose="020F0502020204030204" pitchFamily="34" charset="0"/>
                <a:ea typeface="Calibri" panose="020F0502020204030204" pitchFamily="34" charset="0"/>
              </a:rPr>
              <a:t>Ahangaran</a:t>
            </a:r>
            <a:r>
              <a:rPr lang="en-US" dirty="0">
                <a:latin typeface="Calibri" panose="020F0502020204030204" pitchFamily="34" charset="0"/>
                <a:ea typeface="Calibri" panose="020F0502020204030204" pitchFamily="34" charset="0"/>
              </a:rPr>
              <a:t>, </a:t>
            </a:r>
            <a:r>
              <a:rPr lang="en-US" dirty="0" err="1">
                <a:latin typeface="Calibri" panose="020F0502020204030204" pitchFamily="34" charset="0"/>
                <a:ea typeface="Calibri" panose="020F0502020204030204" pitchFamily="34" charset="0"/>
              </a:rPr>
              <a:t>Shamsabad</a:t>
            </a:r>
            <a:r>
              <a:rPr lang="en-US" dirty="0">
                <a:latin typeface="Calibri" panose="020F0502020204030204" pitchFamily="34" charset="0"/>
                <a:ea typeface="Calibri" panose="020F0502020204030204" pitchFamily="34" charset="0"/>
              </a:rPr>
              <a:t> and </a:t>
            </a:r>
            <a:r>
              <a:rPr lang="en-US" dirty="0" err="1">
                <a:latin typeface="Calibri" panose="020F0502020204030204" pitchFamily="34" charset="0"/>
                <a:ea typeface="Calibri" panose="020F0502020204030204" pitchFamily="34" charset="0"/>
              </a:rPr>
              <a:t>Sarchal</a:t>
            </a:r>
            <a:r>
              <a:rPr lang="en-US" dirty="0">
                <a:latin typeface="Calibri" panose="020F0502020204030204" pitchFamily="34" charset="0"/>
                <a:ea typeface="Calibri" panose="020F0502020204030204" pitchFamily="34" charset="0"/>
              </a:rPr>
              <a:t>. You can also see some shale-hosted zinc-lead deposits in Jurassic clastic rocks of the Malayer-Esfahan, indicated with yellow circles.</a:t>
            </a:r>
          </a:p>
        </p:txBody>
      </p:sp>
      <p:sp>
        <p:nvSpPr>
          <p:cNvPr id="4" name="Slide Number Placeholder 3"/>
          <p:cNvSpPr>
            <a:spLocks noGrp="1"/>
          </p:cNvSpPr>
          <p:nvPr>
            <p:ph type="sldNum" sz="quarter" idx="5"/>
          </p:nvPr>
        </p:nvSpPr>
        <p:spPr/>
        <p:txBody>
          <a:bodyPr/>
          <a:lstStyle/>
          <a:p>
            <a:fld id="{33AE5288-E7C5-4A9E-9BE9-EC3ECCED9C28}" type="slidenum">
              <a:rPr lang="en-US" smtClean="0"/>
              <a:t>6</a:t>
            </a:fld>
            <a:endParaRPr lang="en-US"/>
          </a:p>
        </p:txBody>
      </p:sp>
    </p:spTree>
    <p:extLst>
      <p:ext uri="{BB962C8B-B14F-4D97-AF65-F5344CB8AC3E}">
        <p14:creationId xmlns:p14="http://schemas.microsoft.com/office/powerpoint/2010/main" val="3162450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see the general columnar section of the Early Cretaceous sequence of the Malayer-Esfahan belt, with the main ore-bearing strata.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belt, the Early Cretaceous sequence unconformably overly Late Jurassic shales, and sandstones.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Early Cretaceous sequence starts with conglomerates and sandstones, </a:t>
            </a:r>
            <a:r>
              <a:rPr lang="en-US" dirty="0" err="1"/>
              <a:t>pyroclastics</a:t>
            </a:r>
            <a:r>
              <a:rPr lang="en-US" dirty="0"/>
              <a:t> and some volcanic rocks.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have sandy dolomite and limestone.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alternation of marly to sandy limestone, dolomitic limestone, marl, and shales.</a:t>
            </a:r>
          </a:p>
        </p:txBody>
      </p:sp>
      <p:sp>
        <p:nvSpPr>
          <p:cNvPr id="4" name="Slide Number Placeholder 3"/>
          <p:cNvSpPr>
            <a:spLocks noGrp="1"/>
          </p:cNvSpPr>
          <p:nvPr>
            <p:ph type="sldNum" sz="quarter" idx="5"/>
          </p:nvPr>
        </p:nvSpPr>
        <p:spPr/>
        <p:txBody>
          <a:bodyPr/>
          <a:lstStyle/>
          <a:p>
            <a:fld id="{33AE5288-E7C5-4A9E-9BE9-EC3ECCED9C28}" type="slidenum">
              <a:rPr lang="en-US" smtClean="0"/>
              <a:t>7</a:t>
            </a:fld>
            <a:endParaRPr lang="en-US"/>
          </a:p>
        </p:txBody>
      </p:sp>
    </p:spTree>
    <p:extLst>
      <p:ext uri="{BB962C8B-B14F-4D97-AF65-F5344CB8AC3E}">
        <p14:creationId xmlns:p14="http://schemas.microsoft.com/office/powerpoint/2010/main" val="287097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In this metallogenic belt, ore deposits are restricted to five main stratigraphic positions: </a:t>
            </a:r>
          </a:p>
          <a:p>
            <a:pPr>
              <a:lnSpc>
                <a:spcPct val="107000"/>
              </a:lnSpc>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At the bottom, Late Jurassic shales and siltstones host shale-hosted zinc-lead deposits, </a:t>
            </a:r>
          </a:p>
          <a:p>
            <a:pPr>
              <a:lnSpc>
                <a:spcPct val="107000"/>
              </a:lnSpc>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the second horizon, at the base of the Cretaceous sequence, hosts Irish-type Zn-Pb deposits, such as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Irankuh</a:t>
            </a:r>
            <a:r>
              <a:rPr lang="en-US" sz="1800" i="1" kern="100" dirty="0">
                <a:effectLst/>
                <a:latin typeface="Calibri" panose="020F0502020204030204" pitchFamily="34" charset="0"/>
                <a:ea typeface="Calibri" panose="020F0502020204030204" pitchFamily="34" charset="0"/>
                <a:cs typeface="Arial" panose="020B0604020202020204" pitchFamily="34" charset="0"/>
              </a:rPr>
              <a:t>. This horizon also hosts sideritic deposits.</a:t>
            </a:r>
          </a:p>
          <a:p>
            <a:pPr>
              <a:lnSpc>
                <a:spcPct val="107000"/>
              </a:lnSpc>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Third, The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Klsd</a:t>
            </a:r>
            <a:r>
              <a:rPr lang="en-US" sz="1800" i="1" kern="100" dirty="0">
                <a:effectLst/>
                <a:latin typeface="Calibri" panose="020F0502020204030204" pitchFamily="34" charset="0"/>
                <a:ea typeface="Calibri" panose="020F0502020204030204" pitchFamily="34" charset="0"/>
                <a:cs typeface="Arial" panose="020B0604020202020204" pitchFamily="34" charset="0"/>
              </a:rPr>
              <a:t> horizon includes intense silicified and dolomitic limestone, and hosts some Irish-type Zn-Pb deposits (like Robat,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Lakan</a:t>
            </a:r>
            <a:r>
              <a:rPr lang="en-US" sz="1800" i="1" kern="100" dirty="0">
                <a:effectLst/>
                <a:latin typeface="Calibri" panose="020F0502020204030204" pitchFamily="34" charset="0"/>
                <a:ea typeface="Calibri" panose="020F0502020204030204" pitchFamily="34" charset="0"/>
                <a:cs typeface="Arial" panose="020B0604020202020204" pitchFamily="34" charset="0"/>
              </a:rPr>
              <a:t>, Emarat) and some sideritic deposits (such as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Shamsabad</a:t>
            </a:r>
            <a:r>
              <a:rPr lang="en-US" sz="1800" i="1" kern="100" dirty="0">
                <a:effectLst/>
                <a:latin typeface="Calibri" panose="020F0502020204030204" pitchFamily="34" charset="0"/>
                <a:ea typeface="Calibri" panose="020F0502020204030204" pitchFamily="34" charset="0"/>
                <a:cs typeface="Arial" panose="020B0604020202020204" pitchFamily="34" charset="0"/>
              </a:rPr>
              <a:t>, Saki and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Ghezeldar</a:t>
            </a:r>
            <a:r>
              <a:rPr lang="en-US" sz="1800" i="1" kern="1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Fourth, the Ks horizon hosts deposits such as the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Anjireh</a:t>
            </a:r>
            <a:r>
              <a:rPr lang="en-US" sz="1800" i="1" kern="100" dirty="0">
                <a:effectLst/>
                <a:latin typeface="Calibri" panose="020F0502020204030204" pitchFamily="34" charset="0"/>
                <a:ea typeface="Calibri" panose="020F0502020204030204" pitchFamily="34" charset="0"/>
                <a:cs typeface="Arial" panose="020B0604020202020204" pitchFamily="34" charset="0"/>
              </a:rPr>
              <a:t>-Tiran deposits.</a:t>
            </a:r>
          </a:p>
          <a:p>
            <a:pPr>
              <a:lnSpc>
                <a:spcPct val="107000"/>
              </a:lnSpc>
              <a:spcAft>
                <a:spcPts val="800"/>
              </a:spcAft>
            </a:pPr>
            <a:r>
              <a:rPr lang="en-US" sz="1800" i="1" kern="100" dirty="0">
                <a:effectLst/>
                <a:latin typeface="Calibri" panose="020F0502020204030204" pitchFamily="34" charset="0"/>
                <a:ea typeface="Calibri" panose="020F0502020204030204" pitchFamily="34" charset="0"/>
                <a:cs typeface="Arial" panose="020B0604020202020204" pitchFamily="34" charset="0"/>
              </a:rPr>
              <a:t>Also, the stratabound </a:t>
            </a:r>
            <a:r>
              <a:rPr lang="en-US" sz="1800" i="1" kern="100" dirty="0" err="1">
                <a:effectLst/>
                <a:latin typeface="Calibri" panose="020F0502020204030204" pitchFamily="34" charset="0"/>
                <a:ea typeface="Calibri" panose="020F0502020204030204" pitchFamily="34" charset="0"/>
                <a:cs typeface="Arial" panose="020B0604020202020204" pitchFamily="34" charset="0"/>
              </a:rPr>
              <a:t>Ravanj</a:t>
            </a:r>
            <a:r>
              <a:rPr lang="en-US" sz="1800" i="1" kern="100" dirty="0">
                <a:effectLst/>
                <a:latin typeface="Calibri" panose="020F0502020204030204" pitchFamily="34" charset="0"/>
                <a:ea typeface="Calibri" panose="020F0502020204030204" pitchFamily="34" charset="0"/>
                <a:cs typeface="Arial" panose="020B0604020202020204" pitchFamily="34" charset="0"/>
              </a:rPr>
              <a:t> deposit is the only known mineralization in the Kl unit. </a:t>
            </a:r>
          </a:p>
        </p:txBody>
      </p:sp>
      <p:sp>
        <p:nvSpPr>
          <p:cNvPr id="4" name="Slide Number Placeholder 3"/>
          <p:cNvSpPr>
            <a:spLocks noGrp="1"/>
          </p:cNvSpPr>
          <p:nvPr>
            <p:ph type="sldNum" sz="quarter" idx="5"/>
          </p:nvPr>
        </p:nvSpPr>
        <p:spPr/>
        <p:txBody>
          <a:bodyPr/>
          <a:lstStyle/>
          <a:p>
            <a:fld id="{33AE5288-E7C5-4A9E-9BE9-EC3ECCED9C28}" type="slidenum">
              <a:rPr lang="en-US" smtClean="0"/>
              <a:t>8</a:t>
            </a:fld>
            <a:endParaRPr lang="en-US"/>
          </a:p>
        </p:txBody>
      </p:sp>
    </p:spTree>
    <p:extLst>
      <p:ext uri="{BB962C8B-B14F-4D97-AF65-F5344CB8AC3E}">
        <p14:creationId xmlns:p14="http://schemas.microsoft.com/office/powerpoint/2010/main" val="312656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As you saw before, there are two major groups of Early Cretaceous ore deposits in the MEMB: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first one is zinc-lead and barite deposits, including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Irankuh</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Robat, Eastern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Haftsavaran</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Emarat,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Muchan</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and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Lakan</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that are widespread through the belt.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 Except for a few mineralizations, most ore deposits are unrelated to thrust faults.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These deposits are stratabound, and most of them occur concordantly at the contact between the massive limestone and the upper shale and marl units, which show tabular shapes. </a:t>
            </a: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major hydrothermal alteration are dolomitization and silicification.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sulphide orebodies comprise sphalerite and galena with minor chalcopyrite, pyrite and tetrahedrite.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Ore </a:t>
            </a:r>
            <a:r>
              <a:rPr lang="en-US" sz="1800" kern="100" dirty="0" err="1">
                <a:effectLst/>
                <a:latin typeface="Times New Roman" panose="02020603050405020304" pitchFamily="18" charset="0"/>
                <a:ea typeface="Calibri" panose="020F0502020204030204" pitchFamily="34" charset="0"/>
                <a:cs typeface="Arial" panose="020B0604020202020204" pitchFamily="34" charset="0"/>
              </a:rPr>
              <a:t>sulphides</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represent complex textures including replacement, colloform, banded replacement, brecciated and minor laminated and framboidal pyrites.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Barite is an important gangue mineral, replaced by coarse-grained galena and sphalerite and some of the barite ores are economic.</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AE5288-E7C5-4A9E-9BE9-EC3ECCED9C28}" type="slidenum">
              <a:rPr lang="en-US" smtClean="0"/>
              <a:t>9</a:t>
            </a:fld>
            <a:endParaRPr lang="en-US"/>
          </a:p>
        </p:txBody>
      </p:sp>
    </p:spTree>
    <p:extLst>
      <p:ext uri="{BB962C8B-B14F-4D97-AF65-F5344CB8AC3E}">
        <p14:creationId xmlns:p14="http://schemas.microsoft.com/office/powerpoint/2010/main" val="4245979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14474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80782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220837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45731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372655-3AF7-4ECC-88E2-8683ABC03515}" type="datetimeFigureOut">
              <a:rPr lang="fa-IR" smtClean="0"/>
              <a:t>21/02/1445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172319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72655-3AF7-4ECC-88E2-8683ABC03515}" type="datetimeFigureOut">
              <a:rPr lang="fa-IR" smtClean="0"/>
              <a:t>21/02/1445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340706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72655-3AF7-4ECC-88E2-8683ABC03515}" type="datetimeFigureOut">
              <a:rPr lang="fa-IR" smtClean="0"/>
              <a:t>21/02/1445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221917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72655-3AF7-4ECC-88E2-8683ABC03515}" type="datetimeFigureOut">
              <a:rPr lang="fa-IR" smtClean="0"/>
              <a:t>21/02/1445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75420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72655-3AF7-4ECC-88E2-8683ABC03515}" type="datetimeFigureOut">
              <a:rPr lang="fa-IR" smtClean="0"/>
              <a:t>21/02/1445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235716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72655-3AF7-4ECC-88E2-8683ABC03515}" type="datetimeFigureOut">
              <a:rPr lang="fa-IR" smtClean="0"/>
              <a:t>21/02/1445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117252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372655-3AF7-4ECC-88E2-8683ABC03515}" type="datetimeFigureOut">
              <a:rPr lang="fa-IR" smtClean="0"/>
              <a:t>21/02/1445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ADAD3C-FCFA-4D0F-B3A3-A2C75926FA2A}" type="slidenum">
              <a:rPr lang="fa-IR" smtClean="0"/>
              <a:t>‹#›</a:t>
            </a:fld>
            <a:endParaRPr lang="fa-IR"/>
          </a:p>
        </p:txBody>
      </p:sp>
    </p:spTree>
    <p:extLst>
      <p:ext uri="{BB962C8B-B14F-4D97-AF65-F5344CB8AC3E}">
        <p14:creationId xmlns:p14="http://schemas.microsoft.com/office/powerpoint/2010/main" val="319370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72655-3AF7-4ECC-88E2-8683ABC03515}" type="datetimeFigureOut">
              <a:rPr lang="fa-IR" smtClean="0"/>
              <a:t>21/02/1445</a:t>
            </a:fld>
            <a:endParaRPr lang="fa-I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DAD3C-FCFA-4D0F-B3A3-A2C75926FA2A}" type="slidenum">
              <a:rPr lang="fa-IR" smtClean="0"/>
              <a:t>‹#›</a:t>
            </a:fld>
            <a:endParaRPr lang="fa-IR"/>
          </a:p>
        </p:txBody>
      </p:sp>
    </p:spTree>
    <p:extLst>
      <p:ext uri="{BB962C8B-B14F-4D97-AF65-F5344CB8AC3E}">
        <p14:creationId xmlns:p14="http://schemas.microsoft.com/office/powerpoint/2010/main" val="1645486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hyperlink" Target="mailto:rahman.rajabi@ut.ac.ir"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6.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034B9-0259-484D-98F6-7F36303F06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7000" contrast="10000"/>
                    </a14:imgEffect>
                  </a14:imgLayer>
                </a14:imgProps>
              </a:ext>
              <a:ext uri="{28A0092B-C50C-407E-A947-70E740481C1C}">
                <a14:useLocalDpi xmlns:a14="http://schemas.microsoft.com/office/drawing/2010/main"/>
              </a:ext>
            </a:extLst>
          </a:blip>
          <a:srcRect/>
          <a:stretch/>
        </p:blipFill>
        <p:spPr>
          <a:xfrm>
            <a:off x="-1" y="624094"/>
            <a:ext cx="9144001" cy="5609811"/>
          </a:xfrm>
          <a:prstGeom prst="rect">
            <a:avLst/>
          </a:prstGeom>
        </p:spPr>
      </p:pic>
      <p:grpSp>
        <p:nvGrpSpPr>
          <p:cNvPr id="4" name="Group 3">
            <a:extLst>
              <a:ext uri="{FF2B5EF4-FFF2-40B4-BE49-F238E27FC236}">
                <a16:creationId xmlns:a16="http://schemas.microsoft.com/office/drawing/2014/main" id="{3EDB0728-0B39-49E3-8D99-3A643E81DE2A}"/>
              </a:ext>
            </a:extLst>
          </p:cNvPr>
          <p:cNvGrpSpPr/>
          <p:nvPr/>
        </p:nvGrpSpPr>
        <p:grpSpPr>
          <a:xfrm>
            <a:off x="123052" y="117789"/>
            <a:ext cx="8892000" cy="475532"/>
            <a:chOff x="65902" y="117789"/>
            <a:chExt cx="8892000" cy="475532"/>
          </a:xfrm>
        </p:grpSpPr>
        <p:sp>
          <p:nvSpPr>
            <p:cNvPr id="5" name="Rectangle: Rounded Corners 4">
              <a:extLst>
                <a:ext uri="{FF2B5EF4-FFF2-40B4-BE49-F238E27FC236}">
                  <a16:creationId xmlns:a16="http://schemas.microsoft.com/office/drawing/2014/main" id="{9F0E5372-E442-4EA1-8A63-43C09B8FE0F8}"/>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4BBDE1C-3492-4C2C-AD9B-B66009380C36}"/>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7" name="Picture 6">
              <a:extLst>
                <a:ext uri="{FF2B5EF4-FFF2-40B4-BE49-F238E27FC236}">
                  <a16:creationId xmlns:a16="http://schemas.microsoft.com/office/drawing/2014/main" id="{0D08C043-29BE-4021-A374-530B709BDDC2}"/>
                </a:ext>
              </a:extLst>
            </p:cNvPr>
            <p:cNvPicPr>
              <a:picLocks noChangeAspect="1"/>
            </p:cNvPicPr>
            <p:nvPr/>
          </p:nvPicPr>
          <p:blipFill rotWithShape="1">
            <a:blip r:embed="rId6"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grpSp>
        <p:nvGrpSpPr>
          <p:cNvPr id="18" name="Group 17">
            <a:extLst>
              <a:ext uri="{FF2B5EF4-FFF2-40B4-BE49-F238E27FC236}">
                <a16:creationId xmlns:a16="http://schemas.microsoft.com/office/drawing/2014/main" id="{ACB623B2-7AF6-499B-B318-7CC134630234}"/>
              </a:ext>
            </a:extLst>
          </p:cNvPr>
          <p:cNvGrpSpPr/>
          <p:nvPr/>
        </p:nvGrpSpPr>
        <p:grpSpPr>
          <a:xfrm>
            <a:off x="814460" y="6291974"/>
            <a:ext cx="8329540" cy="587277"/>
            <a:chOff x="23893" y="5786825"/>
            <a:chExt cx="8329540" cy="587277"/>
          </a:xfrm>
        </p:grpSpPr>
        <p:sp>
          <p:nvSpPr>
            <p:cNvPr id="12" name="Rectangle 11">
              <a:extLst>
                <a:ext uri="{FF2B5EF4-FFF2-40B4-BE49-F238E27FC236}">
                  <a16:creationId xmlns:a16="http://schemas.microsoft.com/office/drawing/2014/main" id="{4ACA8EAF-92B0-4AA4-9BEC-5B812686F69E}"/>
                </a:ext>
              </a:extLst>
            </p:cNvPr>
            <p:cNvSpPr/>
            <p:nvPr/>
          </p:nvSpPr>
          <p:spPr>
            <a:xfrm>
              <a:off x="23893" y="5786825"/>
              <a:ext cx="8329540" cy="359807"/>
            </a:xfrm>
            <a:prstGeom prst="rect">
              <a:avLst/>
            </a:prstGeom>
            <a:solidFill>
              <a:srgbClr val="3ADCFC">
                <a:alpha val="48000"/>
              </a:srgbClr>
            </a:solidFill>
          </p:spPr>
          <p:txBody>
            <a:bodyPr wrap="square">
              <a:spAutoFit/>
            </a:bodyPr>
            <a:lstStyle/>
            <a:p>
              <a:endParaRPr lang="fa-IR" sz="1400" dirty="0">
                <a:latin typeface="Constantia" panose="02030602050306030303" pitchFamily="18" charset="0"/>
              </a:endParaRPr>
            </a:p>
          </p:txBody>
        </p:sp>
        <p:sp>
          <p:nvSpPr>
            <p:cNvPr id="13" name="Rectangle 12">
              <a:extLst>
                <a:ext uri="{FF2B5EF4-FFF2-40B4-BE49-F238E27FC236}">
                  <a16:creationId xmlns:a16="http://schemas.microsoft.com/office/drawing/2014/main" id="{EA3335D3-8A2C-44F8-8D27-987F46942150}"/>
                </a:ext>
              </a:extLst>
            </p:cNvPr>
            <p:cNvSpPr/>
            <p:nvPr/>
          </p:nvSpPr>
          <p:spPr>
            <a:xfrm>
              <a:off x="123052" y="5789327"/>
              <a:ext cx="7015566" cy="584775"/>
            </a:xfrm>
            <a:prstGeom prst="rect">
              <a:avLst/>
            </a:prstGeom>
          </p:spPr>
          <p:txBody>
            <a:bodyPr wrap="square">
              <a:spAutoFit/>
            </a:bodyPr>
            <a:lstStyle/>
            <a:p>
              <a:r>
                <a:rPr lang="en-US" sz="1600" b="1" dirty="0">
                  <a:latin typeface="Constantia" panose="02030602050306030303" pitchFamily="18" charset="0"/>
                </a:rPr>
                <a:t>* e-mail: </a:t>
              </a:r>
              <a:r>
                <a:rPr lang="en-US" sz="1600" dirty="0">
                  <a:latin typeface="Constantia" panose="02030602050306030303" pitchFamily="18" charset="0"/>
                </a:rPr>
                <a:t>rahman.rajabi@ut.ac.ir</a:t>
              </a:r>
              <a:br>
                <a:rPr lang="en-US" sz="1600" dirty="0">
                  <a:latin typeface="Constantia" panose="02030602050306030303" pitchFamily="18" charset="0"/>
                </a:rPr>
              </a:br>
              <a:endParaRPr lang="fa-IR" sz="1600" dirty="0">
                <a:latin typeface="Constantia" panose="02030602050306030303" pitchFamily="18" charset="0"/>
              </a:endParaRPr>
            </a:p>
          </p:txBody>
        </p:sp>
      </p:grpSp>
      <p:sp>
        <p:nvSpPr>
          <p:cNvPr id="14" name="Rectangle 13">
            <a:extLst>
              <a:ext uri="{FF2B5EF4-FFF2-40B4-BE49-F238E27FC236}">
                <a16:creationId xmlns:a16="http://schemas.microsoft.com/office/drawing/2014/main" id="{7F1C06B9-3D50-4DBD-B19C-30AE542427B9}"/>
              </a:ext>
            </a:extLst>
          </p:cNvPr>
          <p:cNvSpPr/>
          <p:nvPr/>
        </p:nvSpPr>
        <p:spPr>
          <a:xfrm>
            <a:off x="6892119" y="5719605"/>
            <a:ext cx="2421161" cy="738664"/>
          </a:xfrm>
          <a:prstGeom prst="rect">
            <a:avLst/>
          </a:prstGeom>
        </p:spPr>
        <p:txBody>
          <a:bodyPr wrap="square">
            <a:spAutoFit/>
          </a:bodyPr>
          <a:lstStyle/>
          <a:p>
            <a:r>
              <a:rPr lang="en-US" sz="1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Mehdiabad</a:t>
            </a:r>
            <a:r>
              <a:rPr lang="en-US"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Mining Camp</a:t>
            </a:r>
          </a:p>
          <a:p>
            <a:r>
              <a:rPr lang="en-US"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Yazd, Iran - 2019</a:t>
            </a:r>
          </a:p>
          <a:p>
            <a:endParaRPr lang="fa-IR" sz="1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5" name="Title 1">
            <a:extLst>
              <a:ext uri="{FF2B5EF4-FFF2-40B4-BE49-F238E27FC236}">
                <a16:creationId xmlns:a16="http://schemas.microsoft.com/office/drawing/2014/main" id="{88A92D6E-FD1D-4737-B8A1-112D60AEBDCE}"/>
              </a:ext>
            </a:extLst>
          </p:cNvPr>
          <p:cNvSpPr txBox="1">
            <a:spLocks/>
          </p:cNvSpPr>
          <p:nvPr/>
        </p:nvSpPr>
        <p:spPr>
          <a:xfrm>
            <a:off x="842468" y="954960"/>
            <a:ext cx="7157867" cy="1447800"/>
          </a:xfrm>
          <a:prstGeom prst="rect">
            <a:avLst/>
          </a:prstGeom>
        </p:spPr>
        <p:txBody>
          <a:bodyP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dirty="0">
                <a:solidFill>
                  <a:srgbClr val="FFFF00"/>
                </a:solidFill>
                <a:effectLst>
                  <a:outerShdw blurRad="38100" dist="38100" dir="2700000" algn="tl">
                    <a:srgbClr val="000000">
                      <a:alpha val="43137"/>
                    </a:srgbClr>
                  </a:outerShdw>
                </a:effectLst>
                <a:latin typeface="Constantia" panose="02030602050306030303" pitchFamily="18" charset="0"/>
                <a:cs typeface="Andalus" panose="02020603050405020304" pitchFamily="18" charset="-78"/>
              </a:rPr>
              <a:t>An Introduction to Irish-type Zinc-Lead Deposits in Early Cretaceous carbonate rocks of Iran</a:t>
            </a:r>
          </a:p>
        </p:txBody>
      </p:sp>
      <p:pic>
        <p:nvPicPr>
          <p:cNvPr id="16" name="Picture 15">
            <a:extLst>
              <a:ext uri="{FF2B5EF4-FFF2-40B4-BE49-F238E27FC236}">
                <a16:creationId xmlns:a16="http://schemas.microsoft.com/office/drawing/2014/main" id="{F324C5F4-98F8-4BE6-BE45-8CAEB0EC1BF3}"/>
              </a:ext>
            </a:extLst>
          </p:cNvPr>
          <p:cNvPicPr>
            <a:picLocks noChangeAspect="1"/>
          </p:cNvPicPr>
          <p:nvPr/>
        </p:nvPicPr>
        <p:blipFill rotWithShape="1">
          <a:blip r:embed="rId6" cstate="print">
            <a:clrChange>
              <a:clrFrom>
                <a:srgbClr val="4AA756"/>
              </a:clrFrom>
              <a:clrTo>
                <a:srgbClr val="4AA756">
                  <a:alpha val="0"/>
                </a:srgbClr>
              </a:clrTo>
            </a:clrChange>
            <a:duotone>
              <a:prstClr val="black"/>
              <a:srgbClr val="4AA756">
                <a:tint val="45000"/>
                <a:satMod val="400000"/>
              </a:srgbClr>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7" name="TextBox 16">
            <a:extLst>
              <a:ext uri="{FF2B5EF4-FFF2-40B4-BE49-F238E27FC236}">
                <a16:creationId xmlns:a16="http://schemas.microsoft.com/office/drawing/2014/main" id="{3E169295-45A4-49A2-8C89-ABAC155F2EC8}"/>
              </a:ext>
            </a:extLst>
          </p:cNvPr>
          <p:cNvSpPr txBox="1"/>
          <p:nvPr/>
        </p:nvSpPr>
        <p:spPr>
          <a:xfrm>
            <a:off x="0" y="4619417"/>
            <a:ext cx="9144002" cy="651460"/>
          </a:xfrm>
          <a:prstGeom prst="rect">
            <a:avLst/>
          </a:prstGeom>
          <a:solidFill>
            <a:srgbClr val="3ADCFC">
              <a:alpha val="49804"/>
            </a:srgbClr>
          </a:solidFill>
        </p:spPr>
        <p:txBody>
          <a:bodyPr wrap="square">
            <a:spAutoFit/>
          </a:bodyPr>
          <a:lstStyle/>
          <a:p>
            <a:pPr algn="ctr" rtl="0">
              <a:spcAft>
                <a:spcPts val="1000"/>
              </a:spcAft>
            </a:pPr>
            <a:r>
              <a:rPr lang="en-US" sz="1400" b="1" i="1" dirty="0" err="1">
                <a:solidFill>
                  <a:schemeClr val="bg1"/>
                </a:solidFill>
                <a:latin typeface="Cambria" panose="02040503050406030204" pitchFamily="18" charset="0"/>
                <a:ea typeface="Cambria" panose="02040503050406030204" pitchFamily="18" charset="0"/>
              </a:rPr>
              <a:t>Abdorrahman</a:t>
            </a:r>
            <a:r>
              <a:rPr lang="en-US" sz="1400" b="1" i="1" dirty="0">
                <a:solidFill>
                  <a:schemeClr val="bg1"/>
                </a:solidFill>
                <a:latin typeface="Cambria" panose="02040503050406030204" pitchFamily="18" charset="0"/>
                <a:ea typeface="Cambria" panose="02040503050406030204" pitchFamily="18" charset="0"/>
              </a:rPr>
              <a:t> </a:t>
            </a:r>
            <a:r>
              <a:rPr lang="en-US" sz="1400" b="1" i="1" dirty="0" err="1">
                <a:solidFill>
                  <a:schemeClr val="bg1"/>
                </a:solidFill>
                <a:latin typeface="Cambria" panose="02040503050406030204" pitchFamily="18" charset="0"/>
                <a:ea typeface="Cambria" panose="02040503050406030204" pitchFamily="18" charset="0"/>
              </a:rPr>
              <a:t>Rajabi</a:t>
            </a:r>
            <a:r>
              <a:rPr lang="en-US" sz="1400" i="1" dirty="0">
                <a:solidFill>
                  <a:schemeClr val="bg1"/>
                </a:solidFill>
                <a:latin typeface="Cambria" panose="02040503050406030204" pitchFamily="18" charset="0"/>
                <a:ea typeface="Cambria" panose="02040503050406030204" pitchFamily="18" charset="0"/>
              </a:rPr>
              <a:t>*, Pouria Mahmoodi, Ebrahim </a:t>
            </a:r>
            <a:r>
              <a:rPr lang="en-US" sz="1400" i="1" dirty="0" err="1">
                <a:solidFill>
                  <a:schemeClr val="bg1"/>
                </a:solidFill>
                <a:latin typeface="Cambria" panose="02040503050406030204" pitchFamily="18" charset="0"/>
                <a:ea typeface="Cambria" panose="02040503050406030204" pitchFamily="18" charset="0"/>
              </a:rPr>
              <a:t>Rastad</a:t>
            </a:r>
            <a:r>
              <a:rPr lang="en-US" sz="1400" i="1" dirty="0">
                <a:solidFill>
                  <a:schemeClr val="bg1"/>
                </a:solidFill>
                <a:latin typeface="Cambria" panose="02040503050406030204" pitchFamily="18" charset="0"/>
                <a:ea typeface="Cambria" panose="02040503050406030204" pitchFamily="18" charset="0"/>
              </a:rPr>
              <a:t>, </a:t>
            </a:r>
            <a:r>
              <a:rPr lang="en-US" sz="1400" i="1" dirty="0" err="1">
                <a:solidFill>
                  <a:schemeClr val="bg1"/>
                </a:solidFill>
                <a:latin typeface="Cambria" panose="02040503050406030204" pitchFamily="18" charset="0"/>
                <a:ea typeface="Cambria" panose="02040503050406030204" pitchFamily="18" charset="0"/>
              </a:rPr>
              <a:t>Carles</a:t>
            </a:r>
            <a:r>
              <a:rPr lang="en-US" sz="1400" i="1" dirty="0">
                <a:solidFill>
                  <a:schemeClr val="bg1"/>
                </a:solidFill>
                <a:latin typeface="Cambria" panose="02040503050406030204" pitchFamily="18" charset="0"/>
                <a:ea typeface="Cambria" panose="02040503050406030204" pitchFamily="18" charset="0"/>
              </a:rPr>
              <a:t> Canet, Pura Alfonso,</a:t>
            </a:r>
          </a:p>
          <a:p>
            <a:pPr algn="ctr" rtl="0">
              <a:spcAft>
                <a:spcPts val="1000"/>
              </a:spcAft>
            </a:pPr>
            <a:r>
              <a:rPr lang="en-US" sz="1400" i="1" dirty="0">
                <a:solidFill>
                  <a:schemeClr val="bg1"/>
                </a:solidFill>
                <a:latin typeface="Cambria" panose="02040503050406030204" pitchFamily="18" charset="0"/>
                <a:ea typeface="Cambria" panose="02040503050406030204" pitchFamily="18" charset="0"/>
              </a:rPr>
              <a:t> </a:t>
            </a:r>
            <a:r>
              <a:rPr lang="en-US" sz="1400" i="1" dirty="0" err="1">
                <a:solidFill>
                  <a:schemeClr val="bg1"/>
                </a:solidFill>
                <a:latin typeface="Cambria" panose="02040503050406030204" pitchFamily="18" charset="0"/>
                <a:ea typeface="Cambria" panose="02040503050406030204" pitchFamily="18" charset="0"/>
              </a:rPr>
              <a:t>Shojaedin</a:t>
            </a:r>
            <a:r>
              <a:rPr lang="en-US" sz="1400" i="1" dirty="0">
                <a:solidFill>
                  <a:schemeClr val="bg1"/>
                </a:solidFill>
                <a:latin typeface="Cambria" panose="02040503050406030204" pitchFamily="18" charset="0"/>
                <a:ea typeface="Cambria" panose="02040503050406030204" pitchFamily="18" charset="0"/>
              </a:rPr>
              <a:t> </a:t>
            </a:r>
            <a:r>
              <a:rPr lang="en-US" sz="1400" i="1" dirty="0" err="1">
                <a:solidFill>
                  <a:schemeClr val="bg1"/>
                </a:solidFill>
                <a:latin typeface="Cambria" panose="02040503050406030204" pitchFamily="18" charset="0"/>
                <a:ea typeface="Cambria" panose="02040503050406030204" pitchFamily="18" charset="0"/>
              </a:rPr>
              <a:t>Niroomand</a:t>
            </a:r>
            <a:r>
              <a:rPr lang="en-US" sz="1400" i="1" dirty="0">
                <a:solidFill>
                  <a:schemeClr val="bg1"/>
                </a:solidFill>
                <a:latin typeface="Cambria" panose="02040503050406030204" pitchFamily="18" charset="0"/>
                <a:ea typeface="Cambria" panose="02040503050406030204" pitchFamily="18" charset="0"/>
              </a:rPr>
              <a:t>, Ali </a:t>
            </a:r>
            <a:r>
              <a:rPr lang="en-US" sz="1400" i="1" dirty="0" err="1">
                <a:solidFill>
                  <a:schemeClr val="bg1"/>
                </a:solidFill>
                <a:latin typeface="Cambria" panose="02040503050406030204" pitchFamily="18" charset="0"/>
                <a:ea typeface="Cambria" panose="02040503050406030204" pitchFamily="18" charset="0"/>
              </a:rPr>
              <a:t>Yarmohammadi</a:t>
            </a:r>
            <a:r>
              <a:rPr lang="en-US" sz="1400" i="1" dirty="0">
                <a:solidFill>
                  <a:schemeClr val="bg1"/>
                </a:solidFill>
                <a:latin typeface="Cambria" panose="02040503050406030204" pitchFamily="18" charset="0"/>
                <a:ea typeface="Cambria" panose="02040503050406030204" pitchFamily="18" charset="0"/>
              </a:rPr>
              <a:t>, Hamid </a:t>
            </a:r>
            <a:r>
              <a:rPr lang="en-US" sz="1400" i="1" dirty="0" err="1">
                <a:solidFill>
                  <a:schemeClr val="bg1"/>
                </a:solidFill>
                <a:latin typeface="Cambria" panose="02040503050406030204" pitchFamily="18" charset="0"/>
                <a:ea typeface="Cambria" panose="02040503050406030204" pitchFamily="18" charset="0"/>
              </a:rPr>
              <a:t>Peernajmodin</a:t>
            </a:r>
            <a:r>
              <a:rPr lang="en-US" sz="1400" i="1" dirty="0">
                <a:solidFill>
                  <a:schemeClr val="bg1"/>
                </a:solidFill>
                <a:latin typeface="Cambria" panose="02040503050406030204" pitchFamily="18" charset="0"/>
                <a:ea typeface="Cambria" panose="02040503050406030204" pitchFamily="18" charset="0"/>
              </a:rPr>
              <a:t>, Zahra Akbari </a:t>
            </a:r>
          </a:p>
        </p:txBody>
      </p:sp>
      <p:pic>
        <p:nvPicPr>
          <p:cNvPr id="20" name="Picture 19">
            <a:extLst>
              <a:ext uri="{FF2B5EF4-FFF2-40B4-BE49-F238E27FC236}">
                <a16:creationId xmlns:a16="http://schemas.microsoft.com/office/drawing/2014/main" id="{FFBC74D3-5FF3-4B4F-AFBE-2A2A974BEC7A}"/>
              </a:ext>
            </a:extLst>
          </p:cNvPr>
          <p:cNvPicPr>
            <a:picLocks noChangeAspect="1"/>
          </p:cNvPicPr>
          <p:nvPr/>
        </p:nvPicPr>
        <p:blipFill>
          <a:blip r:embed="rId7">
            <a:clrChange>
              <a:clrFrom>
                <a:srgbClr val="4AA756"/>
              </a:clrFrom>
              <a:clrTo>
                <a:srgbClr val="4AA756">
                  <a:alpha val="0"/>
                </a:srgbClr>
              </a:clrTo>
            </a:clrChange>
          </a:blip>
          <a:stretch>
            <a:fillRect/>
          </a:stretch>
        </p:blipFill>
        <p:spPr>
          <a:xfrm>
            <a:off x="1419958" y="5423545"/>
            <a:ext cx="1718137" cy="651460"/>
          </a:xfrm>
          <a:prstGeom prst="rect">
            <a:avLst/>
          </a:prstGeom>
        </p:spPr>
      </p:pic>
      <p:pic>
        <p:nvPicPr>
          <p:cNvPr id="21" name="Picture 20">
            <a:extLst>
              <a:ext uri="{FF2B5EF4-FFF2-40B4-BE49-F238E27FC236}">
                <a16:creationId xmlns:a16="http://schemas.microsoft.com/office/drawing/2014/main" id="{45AA0BC7-A171-406C-820B-9062E38916BA}"/>
              </a:ext>
            </a:extLst>
          </p:cNvPr>
          <p:cNvPicPr>
            <a:picLocks noChangeAspect="1"/>
          </p:cNvPicPr>
          <p:nvPr/>
        </p:nvPicPr>
        <p:blipFill rotWithShape="1">
          <a:blip r:embed="rId8" cstate="print">
            <a:clrChange>
              <a:clrFrom>
                <a:srgbClr val="4AA756"/>
              </a:clrFrom>
              <a:clrTo>
                <a:srgbClr val="4AA756">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54065" y="5441156"/>
            <a:ext cx="762731" cy="550997"/>
          </a:xfrm>
          <a:prstGeom prst="rect">
            <a:avLst/>
          </a:prstGeom>
        </p:spPr>
      </p:pic>
      <p:pic>
        <p:nvPicPr>
          <p:cNvPr id="1026" name="Picture 2" descr="https://www.gsi.ie/images/logo/IAEG_Original%20Logo%20Resize.png?Width=300&amp;RenditionID=15">
            <a:extLst>
              <a:ext uri="{FF2B5EF4-FFF2-40B4-BE49-F238E27FC236}">
                <a16:creationId xmlns:a16="http://schemas.microsoft.com/office/drawing/2014/main" id="{69ED05A2-FD25-4EB3-B944-D0175DCB6AF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71793" y="5481108"/>
            <a:ext cx="762731" cy="50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7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sp>
        <p:nvSpPr>
          <p:cNvPr id="5" name="Rounded Rectangle 16">
            <a:extLst>
              <a:ext uri="{FF2B5EF4-FFF2-40B4-BE49-F238E27FC236}">
                <a16:creationId xmlns:a16="http://schemas.microsoft.com/office/drawing/2014/main" id="{3BDB9A48-FE0B-C46A-E7A7-6FEF980426AA}"/>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pic>
        <p:nvPicPr>
          <p:cNvPr id="11" name="Picture 10">
            <a:extLst>
              <a:ext uri="{FF2B5EF4-FFF2-40B4-BE49-F238E27FC236}">
                <a16:creationId xmlns:a16="http://schemas.microsoft.com/office/drawing/2014/main" id="{B565596C-595E-715C-F9B5-F7F6EBD0ECA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17249" y="1146589"/>
            <a:ext cx="6598755" cy="4564821"/>
          </a:xfrm>
          <a:prstGeom prst="rect">
            <a:avLst/>
          </a:prstGeom>
        </p:spPr>
      </p:pic>
      <p:sp>
        <p:nvSpPr>
          <p:cNvPr id="12" name="Rectangle 11">
            <a:extLst>
              <a:ext uri="{FF2B5EF4-FFF2-40B4-BE49-F238E27FC236}">
                <a16:creationId xmlns:a16="http://schemas.microsoft.com/office/drawing/2014/main" id="{7E5184FE-D38D-C3F3-FD2C-39B75E47430F}"/>
              </a:ext>
            </a:extLst>
          </p:cNvPr>
          <p:cNvSpPr/>
          <p:nvPr/>
        </p:nvSpPr>
        <p:spPr>
          <a:xfrm>
            <a:off x="289152" y="5782795"/>
            <a:ext cx="7747999" cy="461665"/>
          </a:xfrm>
          <a:prstGeom prst="rect">
            <a:avLst/>
          </a:prstGeom>
        </p:spPr>
        <p:txBody>
          <a:bodyPr wrap="square">
            <a:spAutoFit/>
          </a:bodyPr>
          <a:lstStyle/>
          <a:p>
            <a:pPr algn="just" rtl="0">
              <a:spcAft>
                <a:spcPts val="1000"/>
              </a:spcAft>
            </a:pP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Geological cross-section no. 1000/1 from the Emarat deposit shows the orebody’s small-scale folding and its tabular shape (modified after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Ehya</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et al., 2010).</a:t>
            </a: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5E9CF150-1B46-5A3B-3606-704DD2FE0352}"/>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2" name="Oval 1">
            <a:extLst>
              <a:ext uri="{FF2B5EF4-FFF2-40B4-BE49-F238E27FC236}">
                <a16:creationId xmlns:a16="http://schemas.microsoft.com/office/drawing/2014/main" id="{9E019DB5-D039-4D6B-ED28-53DC54B162E2}"/>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10</a:t>
            </a:r>
            <a:endParaRPr lang="fa-IR" sz="1000" dirty="0"/>
          </a:p>
        </p:txBody>
      </p:sp>
    </p:spTree>
    <p:extLst>
      <p:ext uri="{BB962C8B-B14F-4D97-AF65-F5344CB8AC3E}">
        <p14:creationId xmlns:p14="http://schemas.microsoft.com/office/powerpoint/2010/main" val="53847231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D31BF3A-D815-C0DC-E78B-E11FB61BE542}"/>
              </a:ext>
            </a:extLst>
          </p:cNvPr>
          <p:cNvPicPr>
            <a:picLocks noChangeAspect="1"/>
          </p:cNvPicPr>
          <p:nvPr/>
        </p:nvPicPr>
        <p:blipFill rotWithShape="1">
          <a:blip r:embed="rId3"/>
          <a:srcRect t="6689"/>
          <a:stretch/>
        </p:blipFill>
        <p:spPr>
          <a:xfrm>
            <a:off x="-66118" y="999459"/>
            <a:ext cx="4337760" cy="2829793"/>
          </a:xfrm>
          <a:prstGeom prst="rect">
            <a:avLst/>
          </a:prstGeom>
        </p:spPr>
      </p:pic>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BCDEA6BD-BB10-7A7C-164F-279DEA2B9451}"/>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EDF01738-45F1-61D1-C1EA-859A8CFDBF18}"/>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pic>
        <p:nvPicPr>
          <p:cNvPr id="14" name="Picture 13">
            <a:extLst>
              <a:ext uri="{FF2B5EF4-FFF2-40B4-BE49-F238E27FC236}">
                <a16:creationId xmlns:a16="http://schemas.microsoft.com/office/drawing/2014/main" id="{17969476-A56D-6B07-EC02-F9B7E3D50E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16627" y="649026"/>
            <a:ext cx="4795822" cy="3806016"/>
          </a:xfrm>
          <a:prstGeom prst="rect">
            <a:avLst/>
          </a:prstGeom>
        </p:spPr>
      </p:pic>
      <p:pic>
        <p:nvPicPr>
          <p:cNvPr id="16" name="Picture 2" descr="https://cdn.isna.ir/d/off-old/Isfahan/Files/News/Image/13984/144322.jpg">
            <a:extLst>
              <a:ext uri="{FF2B5EF4-FFF2-40B4-BE49-F238E27FC236}">
                <a16:creationId xmlns:a16="http://schemas.microsoft.com/office/drawing/2014/main" id="{60A04BAE-A28B-4525-8690-AA7A4E82075F}"/>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551" y="3829251"/>
            <a:ext cx="4162457" cy="20447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6">
            <a:extLst>
              <a:ext uri="{FF2B5EF4-FFF2-40B4-BE49-F238E27FC236}">
                <a16:creationId xmlns:a16="http://schemas.microsoft.com/office/drawing/2014/main" id="{9849EA7F-3BCC-8E1D-FBF3-CFC47C369C09}"/>
              </a:ext>
            </a:extLst>
          </p:cNvPr>
          <p:cNvSpPr/>
          <p:nvPr/>
        </p:nvSpPr>
        <p:spPr>
          <a:xfrm>
            <a:off x="4922527" y="691516"/>
            <a:ext cx="1988635" cy="216000"/>
          </a:xfrm>
          <a:prstGeom prst="roundRect">
            <a:avLst>
              <a:gd name="adj" fmla="val 50000"/>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Irankuh</a:t>
            </a:r>
            <a:r>
              <a:rPr lang="en-US" sz="1400" b="1" dirty="0">
                <a:effectLst>
                  <a:outerShdw blurRad="38100" dist="38100" dir="2700000" algn="tl">
                    <a:srgbClr val="000000">
                      <a:alpha val="43137"/>
                    </a:srgbClr>
                  </a:outerShdw>
                </a:effectLst>
                <a:cs typeface="B Nazanin" pitchFamily="2" charset="-78"/>
              </a:rPr>
              <a:t> Mining District</a:t>
            </a:r>
          </a:p>
        </p:txBody>
      </p:sp>
      <p:sp>
        <p:nvSpPr>
          <p:cNvPr id="4" name="Rounded Rectangle 16">
            <a:extLst>
              <a:ext uri="{FF2B5EF4-FFF2-40B4-BE49-F238E27FC236}">
                <a16:creationId xmlns:a16="http://schemas.microsoft.com/office/drawing/2014/main" id="{14C2246B-08AF-E55F-2AE1-6FABFAA941CF}"/>
              </a:ext>
            </a:extLst>
          </p:cNvPr>
          <p:cNvSpPr/>
          <p:nvPr/>
        </p:nvSpPr>
        <p:spPr>
          <a:xfrm>
            <a:off x="31551" y="1032237"/>
            <a:ext cx="1308151" cy="227322"/>
          </a:xfrm>
          <a:prstGeom prst="roundRect">
            <a:avLst>
              <a:gd name="adj" fmla="val 50000"/>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Goushfil</a:t>
            </a:r>
            <a:r>
              <a:rPr lang="en-US" sz="1400" b="1" dirty="0">
                <a:effectLst>
                  <a:outerShdw blurRad="38100" dist="38100" dir="2700000" algn="tl">
                    <a:srgbClr val="000000">
                      <a:alpha val="43137"/>
                    </a:srgbClr>
                  </a:outerShdw>
                </a:effectLst>
                <a:cs typeface="B Nazanin" pitchFamily="2" charset="-78"/>
              </a:rPr>
              <a:t> Mine</a:t>
            </a:r>
          </a:p>
        </p:txBody>
      </p:sp>
      <p:sp>
        <p:nvSpPr>
          <p:cNvPr id="5" name="Rounded Rectangle 16">
            <a:extLst>
              <a:ext uri="{FF2B5EF4-FFF2-40B4-BE49-F238E27FC236}">
                <a16:creationId xmlns:a16="http://schemas.microsoft.com/office/drawing/2014/main" id="{427F29E9-D139-2FC7-E82F-E30528ABF061}"/>
              </a:ext>
            </a:extLst>
          </p:cNvPr>
          <p:cNvSpPr/>
          <p:nvPr/>
        </p:nvSpPr>
        <p:spPr>
          <a:xfrm>
            <a:off x="31550" y="3862030"/>
            <a:ext cx="1764000" cy="227322"/>
          </a:xfrm>
          <a:prstGeom prst="roundRect">
            <a:avLst>
              <a:gd name="adj" fmla="val 50000"/>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Kolahdarvazeh</a:t>
            </a:r>
            <a:r>
              <a:rPr lang="en-US" sz="1400" b="1" dirty="0">
                <a:effectLst>
                  <a:outerShdw blurRad="38100" dist="38100" dir="2700000" algn="tl">
                    <a:srgbClr val="000000">
                      <a:alpha val="43137"/>
                    </a:srgbClr>
                  </a:outerShdw>
                </a:effectLst>
                <a:cs typeface="B Nazanin" pitchFamily="2" charset="-78"/>
              </a:rPr>
              <a:t> Mine</a:t>
            </a:r>
          </a:p>
        </p:txBody>
      </p:sp>
      <p:sp>
        <p:nvSpPr>
          <p:cNvPr id="13" name="TextBox 12">
            <a:extLst>
              <a:ext uri="{FF2B5EF4-FFF2-40B4-BE49-F238E27FC236}">
                <a16:creationId xmlns:a16="http://schemas.microsoft.com/office/drawing/2014/main" id="{BD9872C9-D9FB-BE3C-5239-609168EFA0FA}"/>
              </a:ext>
            </a:extLst>
          </p:cNvPr>
          <p:cNvSpPr txBox="1"/>
          <p:nvPr/>
        </p:nvSpPr>
        <p:spPr>
          <a:xfrm>
            <a:off x="913550" y="6326348"/>
            <a:ext cx="7639434" cy="416011"/>
          </a:xfrm>
          <a:prstGeom prst="rect">
            <a:avLst/>
          </a:prstGeom>
          <a:noFill/>
        </p:spPr>
        <p:txBody>
          <a:bodyPr wrap="square">
            <a:spAutoFit/>
          </a:bodyPr>
          <a:lstStyle/>
          <a:p>
            <a:pPr>
              <a:lnSpc>
                <a:spcPct val="150000"/>
              </a:lnSpc>
            </a:pPr>
            <a:r>
              <a:rPr lang="en-US" sz="1600" b="1" dirty="0" err="1">
                <a:latin typeface="Cambria" panose="02040503050406030204" pitchFamily="18" charset="0"/>
                <a:ea typeface="Cambria" panose="02040503050406030204" pitchFamily="18" charset="0"/>
              </a:rPr>
              <a:t>Irankuh</a:t>
            </a:r>
            <a:r>
              <a:rPr lang="en-US" sz="1600" b="1" dirty="0">
                <a:latin typeface="Cambria" panose="02040503050406030204" pitchFamily="18" charset="0"/>
                <a:ea typeface="Cambria" panose="02040503050406030204" pitchFamily="18" charset="0"/>
              </a:rPr>
              <a:t>: </a:t>
            </a:r>
            <a:r>
              <a:rPr lang="en-US" sz="1600" dirty="0">
                <a:latin typeface="Cambria" panose="02040503050406030204" pitchFamily="18" charset="0"/>
                <a:ea typeface="Cambria" panose="02040503050406030204" pitchFamily="18" charset="0"/>
              </a:rPr>
              <a:t>20 Mt @ 2.5% Pb and 11.0% Zn, remnant ore (primary total ore &gt; 50 Mt).</a:t>
            </a:r>
          </a:p>
        </p:txBody>
      </p:sp>
      <p:sp>
        <p:nvSpPr>
          <p:cNvPr id="19" name="Freeform: Shape 18">
            <a:extLst>
              <a:ext uri="{FF2B5EF4-FFF2-40B4-BE49-F238E27FC236}">
                <a16:creationId xmlns:a16="http://schemas.microsoft.com/office/drawing/2014/main" id="{564B10AD-9F20-457C-1891-93D222E9893D}"/>
              </a:ext>
            </a:extLst>
          </p:cNvPr>
          <p:cNvSpPr/>
          <p:nvPr/>
        </p:nvSpPr>
        <p:spPr>
          <a:xfrm>
            <a:off x="2604977" y="4688958"/>
            <a:ext cx="361507" cy="1169582"/>
          </a:xfrm>
          <a:custGeom>
            <a:avLst/>
            <a:gdLst>
              <a:gd name="connsiteX0" fmla="*/ 361507 w 361507"/>
              <a:gd name="connsiteY0" fmla="*/ 0 h 1169582"/>
              <a:gd name="connsiteX1" fmla="*/ 170121 w 361507"/>
              <a:gd name="connsiteY1" fmla="*/ 425302 h 1169582"/>
              <a:gd name="connsiteX2" fmla="*/ 138223 w 361507"/>
              <a:gd name="connsiteY2" fmla="*/ 786809 h 1169582"/>
              <a:gd name="connsiteX3" fmla="*/ 0 w 361507"/>
              <a:gd name="connsiteY3" fmla="*/ 1169582 h 1169582"/>
            </a:gdLst>
            <a:ahLst/>
            <a:cxnLst>
              <a:cxn ang="0">
                <a:pos x="connsiteX0" y="connsiteY0"/>
              </a:cxn>
              <a:cxn ang="0">
                <a:pos x="connsiteX1" y="connsiteY1"/>
              </a:cxn>
              <a:cxn ang="0">
                <a:pos x="connsiteX2" y="connsiteY2"/>
              </a:cxn>
              <a:cxn ang="0">
                <a:pos x="connsiteX3" y="connsiteY3"/>
              </a:cxn>
            </a:cxnLst>
            <a:rect l="l" t="t" r="r" b="b"/>
            <a:pathLst>
              <a:path w="361507" h="1169582">
                <a:moveTo>
                  <a:pt x="361507" y="0"/>
                </a:moveTo>
                <a:cubicBezTo>
                  <a:pt x="284421" y="147083"/>
                  <a:pt x="207335" y="294167"/>
                  <a:pt x="170121" y="425302"/>
                </a:cubicBezTo>
                <a:cubicBezTo>
                  <a:pt x="132907" y="556437"/>
                  <a:pt x="166576" y="662762"/>
                  <a:pt x="138223" y="786809"/>
                </a:cubicBezTo>
                <a:cubicBezTo>
                  <a:pt x="109870" y="910856"/>
                  <a:pt x="54935" y="1040219"/>
                  <a:pt x="0" y="1169582"/>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TextBox 19">
            <a:extLst>
              <a:ext uri="{FF2B5EF4-FFF2-40B4-BE49-F238E27FC236}">
                <a16:creationId xmlns:a16="http://schemas.microsoft.com/office/drawing/2014/main" id="{BC98781F-1165-E804-7B78-457FD8A0540B}"/>
              </a:ext>
            </a:extLst>
          </p:cNvPr>
          <p:cNvSpPr txBox="1"/>
          <p:nvPr/>
        </p:nvSpPr>
        <p:spPr>
          <a:xfrm>
            <a:off x="105861" y="2155511"/>
            <a:ext cx="988648" cy="646331"/>
          </a:xfrm>
          <a:prstGeom prst="rect">
            <a:avLst/>
          </a:prstGeom>
          <a:noFill/>
        </p:spPr>
        <p:txBody>
          <a:bodyPr wrap="square" rtlCol="1">
            <a:spAutoFit/>
          </a:bodyPr>
          <a:lstStyle/>
          <a:p>
            <a:r>
              <a:rPr lang="en-US" dirty="0">
                <a:solidFill>
                  <a:schemeClr val="bg1"/>
                </a:solidFill>
                <a:latin typeface="Cambria" panose="02040503050406030204" pitchFamily="18" charset="0"/>
                <a:ea typeface="Cambria" panose="02040503050406030204" pitchFamily="18" charset="0"/>
              </a:rPr>
              <a:t>Jurassic shales</a:t>
            </a:r>
            <a:endParaRPr lang="fa-IR" dirty="0">
              <a:solidFill>
                <a:schemeClr val="bg1"/>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73A50B4-80C9-489B-10A5-978DE7B89D2E}"/>
              </a:ext>
            </a:extLst>
          </p:cNvPr>
          <p:cNvSpPr txBox="1"/>
          <p:nvPr/>
        </p:nvSpPr>
        <p:spPr>
          <a:xfrm>
            <a:off x="781318" y="4504292"/>
            <a:ext cx="1214948" cy="369332"/>
          </a:xfrm>
          <a:prstGeom prst="rect">
            <a:avLst/>
          </a:prstGeom>
          <a:noFill/>
        </p:spPr>
        <p:txBody>
          <a:bodyPr wrap="none" rtlCol="1">
            <a:spAutoFit/>
          </a:bodyPr>
          <a:lstStyle/>
          <a:p>
            <a:r>
              <a:rPr lang="en-US" dirty="0">
                <a:solidFill>
                  <a:schemeClr val="bg1"/>
                </a:solidFill>
                <a:latin typeface="Cambria" panose="02040503050406030204" pitchFamily="18" charset="0"/>
                <a:ea typeface="Cambria" panose="02040503050406030204" pitchFamily="18" charset="0"/>
              </a:rPr>
              <a:t>Limestone</a:t>
            </a:r>
            <a:endParaRPr lang="fa-IR" dirty="0">
              <a:solidFill>
                <a:schemeClr val="bg1"/>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321345-6C90-F6BE-29B2-C53FE44635E5}"/>
              </a:ext>
            </a:extLst>
          </p:cNvPr>
          <p:cNvSpPr txBox="1"/>
          <p:nvPr/>
        </p:nvSpPr>
        <p:spPr>
          <a:xfrm>
            <a:off x="2965477" y="1908222"/>
            <a:ext cx="1214948" cy="369332"/>
          </a:xfrm>
          <a:prstGeom prst="rect">
            <a:avLst/>
          </a:prstGeom>
          <a:noFill/>
        </p:spPr>
        <p:txBody>
          <a:bodyPr wrap="none" rtlCol="1">
            <a:spAutoFit/>
          </a:bodyPr>
          <a:lstStyle/>
          <a:p>
            <a:r>
              <a:rPr lang="en-US" dirty="0">
                <a:solidFill>
                  <a:schemeClr val="bg1"/>
                </a:solidFill>
                <a:latin typeface="Cambria" panose="02040503050406030204" pitchFamily="18" charset="0"/>
                <a:ea typeface="Cambria" panose="02040503050406030204" pitchFamily="18" charset="0"/>
              </a:rPr>
              <a:t>Limestone</a:t>
            </a:r>
            <a:endParaRPr lang="fa-IR" dirty="0">
              <a:solidFill>
                <a:schemeClr val="bg1"/>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4BFF9F51-BFF5-A53D-D55D-E5116EA1E752}"/>
              </a:ext>
            </a:extLst>
          </p:cNvPr>
          <p:cNvCxnSpPr>
            <a:cxnSpLocks/>
          </p:cNvCxnSpPr>
          <p:nvPr/>
        </p:nvCxnSpPr>
        <p:spPr>
          <a:xfrm>
            <a:off x="6563360" y="1259559"/>
            <a:ext cx="0" cy="3017801"/>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ABF4957-DE1B-6D5C-DD2A-95C092676549}"/>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11</a:t>
            </a:r>
            <a:endParaRPr lang="fa-IR" sz="1000" dirty="0"/>
          </a:p>
        </p:txBody>
      </p:sp>
    </p:spTree>
    <p:extLst>
      <p:ext uri="{BB962C8B-B14F-4D97-AF65-F5344CB8AC3E}">
        <p14:creationId xmlns:p14="http://schemas.microsoft.com/office/powerpoint/2010/main" val="1097562630"/>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BCDEA6BD-BB10-7A7C-164F-279DEA2B945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EDF01738-45F1-61D1-C1EA-859A8CFDBF18}"/>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sp>
        <p:nvSpPr>
          <p:cNvPr id="20" name="TextBox 19">
            <a:extLst>
              <a:ext uri="{FF2B5EF4-FFF2-40B4-BE49-F238E27FC236}">
                <a16:creationId xmlns:a16="http://schemas.microsoft.com/office/drawing/2014/main" id="{BC98781F-1165-E804-7B78-457FD8A0540B}"/>
              </a:ext>
            </a:extLst>
          </p:cNvPr>
          <p:cNvSpPr txBox="1"/>
          <p:nvPr/>
        </p:nvSpPr>
        <p:spPr>
          <a:xfrm>
            <a:off x="1692137" y="2111838"/>
            <a:ext cx="1615379" cy="369332"/>
          </a:xfrm>
          <a:prstGeom prst="rect">
            <a:avLst/>
          </a:prstGeom>
          <a:noFill/>
        </p:spPr>
        <p:txBody>
          <a:bodyPr wrap="none" rtlCol="1">
            <a:spAutoFit/>
          </a:bodyPr>
          <a:lstStyle/>
          <a:p>
            <a:r>
              <a:rPr lang="en-US" dirty="0">
                <a:solidFill>
                  <a:schemeClr val="bg1"/>
                </a:solidFill>
                <a:latin typeface="Cambria" panose="02040503050406030204" pitchFamily="18" charset="0"/>
                <a:ea typeface="Cambria" panose="02040503050406030204" pitchFamily="18" charset="0"/>
              </a:rPr>
              <a:t>Jurassic shales</a:t>
            </a:r>
            <a:endParaRPr lang="fa-IR" dirty="0">
              <a:solidFill>
                <a:schemeClr val="bg1"/>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73A50B4-80C9-489B-10A5-978DE7B89D2E}"/>
              </a:ext>
            </a:extLst>
          </p:cNvPr>
          <p:cNvSpPr txBox="1"/>
          <p:nvPr/>
        </p:nvSpPr>
        <p:spPr>
          <a:xfrm>
            <a:off x="781318" y="4504292"/>
            <a:ext cx="1214948" cy="369332"/>
          </a:xfrm>
          <a:prstGeom prst="rect">
            <a:avLst/>
          </a:prstGeom>
          <a:noFill/>
        </p:spPr>
        <p:txBody>
          <a:bodyPr wrap="none" rtlCol="1">
            <a:spAutoFit/>
          </a:bodyPr>
          <a:lstStyle/>
          <a:p>
            <a:r>
              <a:rPr lang="en-US" dirty="0">
                <a:solidFill>
                  <a:schemeClr val="bg1"/>
                </a:solidFill>
                <a:latin typeface="Cambria" panose="02040503050406030204" pitchFamily="18" charset="0"/>
                <a:ea typeface="Cambria" panose="02040503050406030204" pitchFamily="18" charset="0"/>
              </a:rPr>
              <a:t>Limestone</a:t>
            </a:r>
            <a:endParaRPr lang="fa-IR" dirty="0">
              <a:solidFill>
                <a:schemeClr val="bg1"/>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321345-6C90-F6BE-29B2-C53FE44635E5}"/>
              </a:ext>
            </a:extLst>
          </p:cNvPr>
          <p:cNvSpPr txBox="1"/>
          <p:nvPr/>
        </p:nvSpPr>
        <p:spPr>
          <a:xfrm>
            <a:off x="192352" y="2821749"/>
            <a:ext cx="1214948" cy="369332"/>
          </a:xfrm>
          <a:prstGeom prst="rect">
            <a:avLst/>
          </a:prstGeom>
          <a:noFill/>
        </p:spPr>
        <p:txBody>
          <a:bodyPr wrap="none" rtlCol="1">
            <a:spAutoFit/>
          </a:bodyPr>
          <a:lstStyle/>
          <a:p>
            <a:r>
              <a:rPr lang="en-US" dirty="0">
                <a:solidFill>
                  <a:schemeClr val="bg1"/>
                </a:solidFill>
                <a:latin typeface="Cambria" panose="02040503050406030204" pitchFamily="18" charset="0"/>
                <a:ea typeface="Cambria" panose="02040503050406030204" pitchFamily="18" charset="0"/>
              </a:rPr>
              <a:t>Limestone</a:t>
            </a:r>
            <a:endParaRPr lang="fa-IR" dirty="0">
              <a:solidFill>
                <a:schemeClr val="bg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A7832971-A54F-A99B-F468-B466401D41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1318" y="1041122"/>
            <a:ext cx="7617714" cy="5193296"/>
          </a:xfrm>
          <a:prstGeom prst="rect">
            <a:avLst/>
          </a:prstGeom>
        </p:spPr>
      </p:pic>
      <p:sp>
        <p:nvSpPr>
          <p:cNvPr id="2" name="Oval 1">
            <a:extLst>
              <a:ext uri="{FF2B5EF4-FFF2-40B4-BE49-F238E27FC236}">
                <a16:creationId xmlns:a16="http://schemas.microsoft.com/office/drawing/2014/main" id="{60165749-EA20-198A-0F7E-70666F7903C8}"/>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12</a:t>
            </a:r>
            <a:endParaRPr lang="fa-IR" sz="1000" dirty="0"/>
          </a:p>
        </p:txBody>
      </p:sp>
    </p:spTree>
    <p:extLst>
      <p:ext uri="{BB962C8B-B14F-4D97-AF65-F5344CB8AC3E}">
        <p14:creationId xmlns:p14="http://schemas.microsoft.com/office/powerpoint/2010/main" val="1862682481"/>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BCDEA6BD-BB10-7A7C-164F-279DEA2B945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EDF01738-45F1-61D1-C1EA-859A8CFDBF18}"/>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sp>
        <p:nvSpPr>
          <p:cNvPr id="20" name="TextBox 19">
            <a:extLst>
              <a:ext uri="{FF2B5EF4-FFF2-40B4-BE49-F238E27FC236}">
                <a16:creationId xmlns:a16="http://schemas.microsoft.com/office/drawing/2014/main" id="{BC98781F-1165-E804-7B78-457FD8A0540B}"/>
              </a:ext>
            </a:extLst>
          </p:cNvPr>
          <p:cNvSpPr txBox="1"/>
          <p:nvPr/>
        </p:nvSpPr>
        <p:spPr>
          <a:xfrm>
            <a:off x="1692137" y="2111838"/>
            <a:ext cx="1615379" cy="369332"/>
          </a:xfrm>
          <a:prstGeom prst="rect">
            <a:avLst/>
          </a:prstGeom>
          <a:noFill/>
        </p:spPr>
        <p:txBody>
          <a:bodyPr wrap="none" rtlCol="1">
            <a:spAutoFit/>
          </a:bodyPr>
          <a:lstStyle/>
          <a:p>
            <a:r>
              <a:rPr lang="en-US" dirty="0">
                <a:solidFill>
                  <a:schemeClr val="bg1"/>
                </a:solidFill>
                <a:latin typeface="Cambria" panose="02040503050406030204" pitchFamily="18" charset="0"/>
                <a:ea typeface="Cambria" panose="02040503050406030204" pitchFamily="18" charset="0"/>
              </a:rPr>
              <a:t>Jurassic shales</a:t>
            </a:r>
            <a:endParaRPr lang="fa-IR" dirty="0">
              <a:solidFill>
                <a:schemeClr val="bg1"/>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321345-6C90-F6BE-29B2-C53FE44635E5}"/>
              </a:ext>
            </a:extLst>
          </p:cNvPr>
          <p:cNvSpPr txBox="1"/>
          <p:nvPr/>
        </p:nvSpPr>
        <p:spPr>
          <a:xfrm>
            <a:off x="192352" y="2821749"/>
            <a:ext cx="1214948" cy="369332"/>
          </a:xfrm>
          <a:prstGeom prst="rect">
            <a:avLst/>
          </a:prstGeom>
          <a:noFill/>
        </p:spPr>
        <p:txBody>
          <a:bodyPr wrap="none" rtlCol="1">
            <a:spAutoFit/>
          </a:bodyPr>
          <a:lstStyle/>
          <a:p>
            <a:r>
              <a:rPr lang="en-US" dirty="0">
                <a:solidFill>
                  <a:schemeClr val="bg1"/>
                </a:solidFill>
                <a:latin typeface="Cambria" panose="02040503050406030204" pitchFamily="18" charset="0"/>
                <a:ea typeface="Cambria" panose="02040503050406030204" pitchFamily="18" charset="0"/>
              </a:rPr>
              <a:t>Limestone</a:t>
            </a:r>
            <a:endParaRPr lang="fa-IR" dirty="0">
              <a:solidFill>
                <a:schemeClr val="bg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B3CA138-07CB-F369-6EDE-B7A5B7A88DB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49684" y="4545264"/>
            <a:ext cx="5128443" cy="1969935"/>
          </a:xfrm>
          <a:prstGeom prst="rect">
            <a:avLst/>
          </a:prstGeom>
        </p:spPr>
      </p:pic>
      <p:sp>
        <p:nvSpPr>
          <p:cNvPr id="3" name="Rectangle 2">
            <a:extLst>
              <a:ext uri="{FF2B5EF4-FFF2-40B4-BE49-F238E27FC236}">
                <a16:creationId xmlns:a16="http://schemas.microsoft.com/office/drawing/2014/main" id="{C96BF7BF-4487-CF2C-F391-F0D56B225E2F}"/>
              </a:ext>
            </a:extLst>
          </p:cNvPr>
          <p:cNvSpPr/>
          <p:nvPr/>
        </p:nvSpPr>
        <p:spPr>
          <a:xfrm>
            <a:off x="123051" y="5052868"/>
            <a:ext cx="3769099" cy="830997"/>
          </a:xfrm>
          <a:prstGeom prst="rect">
            <a:avLst/>
          </a:prstGeom>
        </p:spPr>
        <p:txBody>
          <a:bodyPr wrap="square">
            <a:spAutoFit/>
          </a:bodyPr>
          <a:lstStyle/>
          <a:p>
            <a:r>
              <a:rPr lang="en-US" sz="1600" dirty="0">
                <a:solidFill>
                  <a:srgbClr val="002060"/>
                </a:solidFill>
                <a:latin typeface="Cambria" panose="02040503050406030204" pitchFamily="18" charset="0"/>
                <a:ea typeface="Cambria" panose="02040503050406030204" pitchFamily="18" charset="0"/>
              </a:rPr>
              <a:t>photographs of the coarse-grained galena mineralization in the brecciated and silicified limestone, </a:t>
            </a:r>
            <a:r>
              <a:rPr lang="en-US" sz="1600" dirty="0" err="1">
                <a:solidFill>
                  <a:srgbClr val="002060"/>
                </a:solidFill>
                <a:latin typeface="Cambria" panose="02040503050406030204" pitchFamily="18" charset="0"/>
                <a:ea typeface="Cambria" panose="02040503050406030204" pitchFamily="18" charset="0"/>
              </a:rPr>
              <a:t>Robat</a:t>
            </a:r>
            <a:r>
              <a:rPr lang="en-US" sz="1600" dirty="0">
                <a:solidFill>
                  <a:srgbClr val="002060"/>
                </a:solidFill>
                <a:latin typeface="Cambria" panose="02040503050406030204" pitchFamily="18" charset="0"/>
                <a:ea typeface="Cambria" panose="02040503050406030204" pitchFamily="18" charset="0"/>
              </a:rPr>
              <a:t> deposit</a:t>
            </a:r>
            <a:endParaRPr lang="en-US" sz="1600" dirty="0"/>
          </a:p>
        </p:txBody>
      </p:sp>
      <p:pic>
        <p:nvPicPr>
          <p:cNvPr id="4" name="Picture 3">
            <a:extLst>
              <a:ext uri="{FF2B5EF4-FFF2-40B4-BE49-F238E27FC236}">
                <a16:creationId xmlns:a16="http://schemas.microsoft.com/office/drawing/2014/main" id="{0020658C-EB44-C0C7-31A3-6D555FCA08B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7490" y="1181793"/>
            <a:ext cx="8202913" cy="2009288"/>
          </a:xfrm>
          <a:prstGeom prst="rect">
            <a:avLst/>
          </a:prstGeom>
        </p:spPr>
      </p:pic>
      <p:sp>
        <p:nvSpPr>
          <p:cNvPr id="6" name="TextBox 5">
            <a:extLst>
              <a:ext uri="{FF2B5EF4-FFF2-40B4-BE49-F238E27FC236}">
                <a16:creationId xmlns:a16="http://schemas.microsoft.com/office/drawing/2014/main" id="{739119F6-C016-C61E-5214-1A28DCC2D222}"/>
              </a:ext>
            </a:extLst>
          </p:cNvPr>
          <p:cNvSpPr txBox="1"/>
          <p:nvPr/>
        </p:nvSpPr>
        <p:spPr>
          <a:xfrm>
            <a:off x="594429" y="3314018"/>
            <a:ext cx="8408842" cy="584775"/>
          </a:xfrm>
          <a:prstGeom prst="rect">
            <a:avLst/>
          </a:prstGeom>
          <a:noFill/>
        </p:spPr>
        <p:txBody>
          <a:bodyPr wrap="square">
            <a:spAutoFit/>
          </a:bodyPr>
          <a:lstStyle/>
          <a:p>
            <a:r>
              <a:rPr lang="en-US" sz="1600" dirty="0">
                <a:effectLst/>
                <a:latin typeface="Cambria" panose="02040503050406030204" pitchFamily="18" charset="0"/>
                <a:ea typeface="Cambria" panose="02040503050406030204" pitchFamily="18" charset="0"/>
              </a:rPr>
              <a:t>A, B, and C) Hand specimen samples of coarse-grained sulphide mineralization in the </a:t>
            </a:r>
            <a:r>
              <a:rPr lang="en-US" sz="1600" dirty="0" err="1">
                <a:effectLst/>
                <a:latin typeface="Cambria" panose="02040503050406030204" pitchFamily="18" charset="0"/>
                <a:ea typeface="Cambria" panose="02040503050406030204" pitchFamily="18" charset="0"/>
              </a:rPr>
              <a:t>Irankuh</a:t>
            </a:r>
            <a:r>
              <a:rPr lang="en-US" sz="1600" dirty="0">
                <a:effectLst/>
                <a:latin typeface="Cambria" panose="02040503050406030204" pitchFamily="18" charset="0"/>
                <a:ea typeface="Cambria" panose="02040503050406030204" pitchFamily="18" charset="0"/>
              </a:rPr>
              <a:t> mining district.. </a:t>
            </a:r>
            <a:endParaRPr lang="fa-IR" sz="1400" dirty="0">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AD987EA3-EBBA-F0E3-4E8B-B4DC7CB04881}"/>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13</a:t>
            </a:r>
            <a:endParaRPr lang="fa-IR" sz="1000" dirty="0"/>
          </a:p>
        </p:txBody>
      </p:sp>
    </p:spTree>
    <p:extLst>
      <p:ext uri="{BB962C8B-B14F-4D97-AF65-F5344CB8AC3E}">
        <p14:creationId xmlns:p14="http://schemas.microsoft.com/office/powerpoint/2010/main" val="357889551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BCDEA6BD-BB10-7A7C-164F-279DEA2B945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EDF01738-45F1-61D1-C1EA-859A8CFDBF18}"/>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pic>
        <p:nvPicPr>
          <p:cNvPr id="3" name="Picture 2">
            <a:extLst>
              <a:ext uri="{FF2B5EF4-FFF2-40B4-BE49-F238E27FC236}">
                <a16:creationId xmlns:a16="http://schemas.microsoft.com/office/drawing/2014/main" id="{B37BB85A-3FFC-9797-BD56-C862999F4EF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1418" y="1007191"/>
            <a:ext cx="6598440" cy="4230267"/>
          </a:xfrm>
          <a:prstGeom prst="rect">
            <a:avLst/>
          </a:prstGeom>
        </p:spPr>
      </p:pic>
      <p:sp>
        <p:nvSpPr>
          <p:cNvPr id="6" name="TextBox 5">
            <a:extLst>
              <a:ext uri="{FF2B5EF4-FFF2-40B4-BE49-F238E27FC236}">
                <a16:creationId xmlns:a16="http://schemas.microsoft.com/office/drawing/2014/main" id="{A8B10515-5258-EBE2-602C-A6B126EAA1B0}"/>
              </a:ext>
            </a:extLst>
          </p:cNvPr>
          <p:cNvSpPr txBox="1"/>
          <p:nvPr/>
        </p:nvSpPr>
        <p:spPr>
          <a:xfrm>
            <a:off x="6964181" y="1024382"/>
            <a:ext cx="2050871" cy="4213076"/>
          </a:xfrm>
          <a:prstGeom prst="rect">
            <a:avLst/>
          </a:prstGeom>
          <a:noFill/>
        </p:spPr>
        <p:txBody>
          <a:bodyPr wrap="square">
            <a:spAutoFit/>
          </a:bodyPr>
          <a:lstStyle/>
          <a:p>
            <a:pPr algn="just" rtl="0">
              <a:lnSpc>
                <a:spcPct val="150000"/>
              </a:lnSpc>
              <a:spcAft>
                <a:spcPts val="1000"/>
              </a:spcAft>
            </a:pP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Folded laminated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sulphides</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Tiran mining district. B) Laminated barite, pyrite, galena, and sphalerite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Py</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Gn</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Sph</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in organic matter-bearing limestone,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Ravanj</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deposit. C) Laminated framboidal pyrite, fine-grained sphalerite, galena (light grey), and algal-laminated dolomite (dark grey). Folded dolomitic ore-bearing layers show typical convolute bedding texture</a:t>
            </a: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F3822DF9-1118-4B03-4557-CE8CC2B61238}"/>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14</a:t>
            </a:r>
            <a:endParaRPr lang="fa-IR" sz="1000" dirty="0"/>
          </a:p>
        </p:txBody>
      </p:sp>
    </p:spTree>
    <p:extLst>
      <p:ext uri="{BB962C8B-B14F-4D97-AF65-F5344CB8AC3E}">
        <p14:creationId xmlns:p14="http://schemas.microsoft.com/office/powerpoint/2010/main" val="2829245288"/>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BCDEA6BD-BB10-7A7C-164F-279DEA2B945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EDF01738-45F1-61D1-C1EA-859A8CFDBF18}"/>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pic>
        <p:nvPicPr>
          <p:cNvPr id="13" name="Picture 12">
            <a:extLst>
              <a:ext uri="{FF2B5EF4-FFF2-40B4-BE49-F238E27FC236}">
                <a16:creationId xmlns:a16="http://schemas.microsoft.com/office/drawing/2014/main" id="{A9E243C1-B6A1-45F3-B5FE-FFAE6256BBB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7023" y="1490283"/>
            <a:ext cx="7324058" cy="3877433"/>
          </a:xfrm>
          <a:prstGeom prst="rect">
            <a:avLst/>
          </a:prstGeom>
        </p:spPr>
      </p:pic>
      <p:sp>
        <p:nvSpPr>
          <p:cNvPr id="3" name="TextBox 2">
            <a:extLst>
              <a:ext uri="{FF2B5EF4-FFF2-40B4-BE49-F238E27FC236}">
                <a16:creationId xmlns:a16="http://schemas.microsoft.com/office/drawing/2014/main" id="{37A5E0C8-0C41-33B6-1B40-CD36818A0903}"/>
              </a:ext>
            </a:extLst>
          </p:cNvPr>
          <p:cNvSpPr txBox="1"/>
          <p:nvPr/>
        </p:nvSpPr>
        <p:spPr>
          <a:xfrm>
            <a:off x="907023" y="5376623"/>
            <a:ext cx="7324058" cy="461665"/>
          </a:xfrm>
          <a:prstGeom prst="rect">
            <a:avLst/>
          </a:prstGeom>
          <a:noFill/>
        </p:spPr>
        <p:txBody>
          <a:bodyPr wrap="square">
            <a:spAutoFit/>
          </a:bodyPr>
          <a:lstStyle/>
          <a:p>
            <a:r>
              <a:rPr lang="en-US" sz="1200" dirty="0">
                <a:solidFill>
                  <a:srgbClr val="000000"/>
                </a:solidFill>
                <a:effectLst/>
                <a:latin typeface="Cambria" panose="02040503050406030204" pitchFamily="18" charset="0"/>
                <a:ea typeface="Cambria" panose="02040503050406030204" pitchFamily="18" charset="0"/>
              </a:rPr>
              <a:t>A) Folded laminated </a:t>
            </a:r>
            <a:r>
              <a:rPr lang="en-US" sz="1200" dirty="0" err="1">
                <a:solidFill>
                  <a:srgbClr val="000000"/>
                </a:solidFill>
                <a:effectLst/>
                <a:latin typeface="Cambria" panose="02040503050406030204" pitchFamily="18" charset="0"/>
                <a:ea typeface="Cambria" panose="02040503050406030204" pitchFamily="18" charset="0"/>
              </a:rPr>
              <a:t>sulphides</a:t>
            </a:r>
            <a:r>
              <a:rPr lang="en-US" sz="1200" dirty="0">
                <a:solidFill>
                  <a:srgbClr val="000000"/>
                </a:solidFill>
                <a:effectLst/>
                <a:latin typeface="Cambria" panose="02040503050406030204" pitchFamily="18" charset="0"/>
                <a:ea typeface="Cambria" panose="02040503050406030204" pitchFamily="18" charset="0"/>
              </a:rPr>
              <a:t>, Tiran mining district. B) Laminated barite, pyrite, galena, and sphalerite (</a:t>
            </a:r>
            <a:r>
              <a:rPr lang="en-US" sz="1200" dirty="0" err="1">
                <a:solidFill>
                  <a:srgbClr val="000000"/>
                </a:solidFill>
                <a:effectLst/>
                <a:latin typeface="Cambria" panose="02040503050406030204" pitchFamily="18" charset="0"/>
                <a:ea typeface="Cambria" panose="02040503050406030204" pitchFamily="18" charset="0"/>
              </a:rPr>
              <a:t>Py</a:t>
            </a:r>
            <a:r>
              <a:rPr lang="en-US" sz="1200" dirty="0">
                <a:solidFill>
                  <a:srgbClr val="000000"/>
                </a:solidFill>
                <a:effectLst/>
                <a:latin typeface="Cambria" panose="02040503050406030204" pitchFamily="18" charset="0"/>
                <a:ea typeface="Cambria" panose="02040503050406030204" pitchFamily="18" charset="0"/>
              </a:rPr>
              <a:t> + </a:t>
            </a:r>
            <a:r>
              <a:rPr lang="en-US" sz="1200" dirty="0" err="1">
                <a:solidFill>
                  <a:srgbClr val="000000"/>
                </a:solidFill>
                <a:effectLst/>
                <a:latin typeface="Cambria" panose="02040503050406030204" pitchFamily="18" charset="0"/>
                <a:ea typeface="Cambria" panose="02040503050406030204" pitchFamily="18" charset="0"/>
              </a:rPr>
              <a:t>Gn</a:t>
            </a:r>
            <a:r>
              <a:rPr lang="en-US" sz="1200" dirty="0">
                <a:solidFill>
                  <a:srgbClr val="000000"/>
                </a:solidFill>
                <a:effectLst/>
                <a:latin typeface="Cambria" panose="02040503050406030204" pitchFamily="18" charset="0"/>
                <a:ea typeface="Cambria" panose="02040503050406030204" pitchFamily="18" charset="0"/>
              </a:rPr>
              <a:t> + </a:t>
            </a:r>
            <a:r>
              <a:rPr lang="en-US" sz="1200" dirty="0" err="1">
                <a:solidFill>
                  <a:srgbClr val="000000"/>
                </a:solidFill>
                <a:effectLst/>
                <a:latin typeface="Cambria" panose="02040503050406030204" pitchFamily="18" charset="0"/>
                <a:ea typeface="Cambria" panose="02040503050406030204" pitchFamily="18" charset="0"/>
              </a:rPr>
              <a:t>Sph</a:t>
            </a:r>
            <a:r>
              <a:rPr lang="en-US" sz="1200" dirty="0">
                <a:solidFill>
                  <a:srgbClr val="000000"/>
                </a:solidFill>
                <a:effectLst/>
                <a:latin typeface="Cambria" panose="02040503050406030204" pitchFamily="18" charset="0"/>
                <a:ea typeface="Cambria" panose="02040503050406030204" pitchFamily="18" charset="0"/>
              </a:rPr>
              <a:t>) in organic matter-bearing limestone, </a:t>
            </a:r>
            <a:r>
              <a:rPr lang="en-US" sz="1200" dirty="0" err="1">
                <a:solidFill>
                  <a:srgbClr val="000000"/>
                </a:solidFill>
                <a:effectLst/>
                <a:latin typeface="Cambria" panose="02040503050406030204" pitchFamily="18" charset="0"/>
                <a:ea typeface="Cambria" panose="02040503050406030204" pitchFamily="18" charset="0"/>
              </a:rPr>
              <a:t>Ravanj</a:t>
            </a:r>
            <a:r>
              <a:rPr lang="en-US" sz="1200" dirty="0">
                <a:solidFill>
                  <a:srgbClr val="000000"/>
                </a:solidFill>
                <a:effectLst/>
                <a:latin typeface="Cambria" panose="02040503050406030204" pitchFamily="18" charset="0"/>
                <a:ea typeface="Cambria" panose="02040503050406030204" pitchFamily="18" charset="0"/>
              </a:rPr>
              <a:t> deposit. </a:t>
            </a:r>
            <a:endParaRPr lang="fa-IR" sz="1200" dirty="0">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1E6D2DEC-1116-F6E2-C3A9-B1D4664CDA35}"/>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15</a:t>
            </a:r>
            <a:endParaRPr lang="fa-IR" sz="1000" dirty="0"/>
          </a:p>
        </p:txBody>
      </p:sp>
    </p:spTree>
    <p:extLst>
      <p:ext uri="{BB962C8B-B14F-4D97-AF65-F5344CB8AC3E}">
        <p14:creationId xmlns:p14="http://schemas.microsoft.com/office/powerpoint/2010/main" val="2780520127"/>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BCDEA6BD-BB10-7A7C-164F-279DEA2B945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EDF01738-45F1-61D1-C1EA-859A8CFDBF18}"/>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pic>
        <p:nvPicPr>
          <p:cNvPr id="13" name="Picture 12">
            <a:extLst>
              <a:ext uri="{FF2B5EF4-FFF2-40B4-BE49-F238E27FC236}">
                <a16:creationId xmlns:a16="http://schemas.microsoft.com/office/drawing/2014/main" id="{BF8533A5-7F1A-A622-3A06-84F762005C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4137" y="1468963"/>
            <a:ext cx="7708847" cy="5252762"/>
          </a:xfrm>
          <a:prstGeom prst="rect">
            <a:avLst/>
          </a:prstGeom>
        </p:spPr>
      </p:pic>
      <p:sp>
        <p:nvSpPr>
          <p:cNvPr id="2" name="Rounded Rectangle 16">
            <a:extLst>
              <a:ext uri="{FF2B5EF4-FFF2-40B4-BE49-F238E27FC236}">
                <a16:creationId xmlns:a16="http://schemas.microsoft.com/office/drawing/2014/main" id="{6E471541-0DE6-DF22-F805-5E704011E0A4}"/>
              </a:ext>
            </a:extLst>
          </p:cNvPr>
          <p:cNvSpPr/>
          <p:nvPr/>
        </p:nvSpPr>
        <p:spPr>
          <a:xfrm>
            <a:off x="947140" y="1152435"/>
            <a:ext cx="2340000" cy="288000"/>
          </a:xfrm>
          <a:prstGeom prst="roundRect">
            <a:avLst>
              <a:gd name="adj" fmla="val 50000"/>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Tiran Mining District</a:t>
            </a:r>
          </a:p>
        </p:txBody>
      </p:sp>
      <p:sp>
        <p:nvSpPr>
          <p:cNvPr id="3" name="Oval 2">
            <a:extLst>
              <a:ext uri="{FF2B5EF4-FFF2-40B4-BE49-F238E27FC236}">
                <a16:creationId xmlns:a16="http://schemas.microsoft.com/office/drawing/2014/main" id="{CC128E37-7AAB-0446-AEC8-D95C2B24D9AF}"/>
              </a:ext>
            </a:extLst>
          </p:cNvPr>
          <p:cNvSpPr/>
          <p:nvPr/>
        </p:nvSpPr>
        <p:spPr>
          <a:xfrm>
            <a:off x="1874584" y="2850444"/>
            <a:ext cx="191911" cy="191911"/>
          </a:xfrm>
          <a:prstGeom prst="ellipse">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Oval 3">
            <a:extLst>
              <a:ext uri="{FF2B5EF4-FFF2-40B4-BE49-F238E27FC236}">
                <a16:creationId xmlns:a16="http://schemas.microsoft.com/office/drawing/2014/main" id="{CCC6F453-8029-87D7-1837-FADAB972F32F}"/>
              </a:ext>
            </a:extLst>
          </p:cNvPr>
          <p:cNvSpPr/>
          <p:nvPr/>
        </p:nvSpPr>
        <p:spPr>
          <a:xfrm>
            <a:off x="1603650" y="2574213"/>
            <a:ext cx="191911" cy="191911"/>
          </a:xfrm>
          <a:prstGeom prst="ellipse">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Oval 4">
            <a:extLst>
              <a:ext uri="{FF2B5EF4-FFF2-40B4-BE49-F238E27FC236}">
                <a16:creationId xmlns:a16="http://schemas.microsoft.com/office/drawing/2014/main" id="{DAF04B85-6EE1-6BFF-B240-57EE0D736308}"/>
              </a:ext>
            </a:extLst>
          </p:cNvPr>
          <p:cNvSpPr/>
          <p:nvPr/>
        </p:nvSpPr>
        <p:spPr>
          <a:xfrm>
            <a:off x="2698673" y="3333044"/>
            <a:ext cx="191911" cy="191911"/>
          </a:xfrm>
          <a:prstGeom prst="ellipse">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Oval 5">
            <a:extLst>
              <a:ext uri="{FF2B5EF4-FFF2-40B4-BE49-F238E27FC236}">
                <a16:creationId xmlns:a16="http://schemas.microsoft.com/office/drawing/2014/main" id="{B4DC2C66-12E0-4F32-3F70-4FBE64DE7BA5}"/>
              </a:ext>
            </a:extLst>
          </p:cNvPr>
          <p:cNvSpPr/>
          <p:nvPr/>
        </p:nvSpPr>
        <p:spPr>
          <a:xfrm>
            <a:off x="2908145" y="3573238"/>
            <a:ext cx="191911" cy="191911"/>
          </a:xfrm>
          <a:prstGeom prst="ellipse">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Oval 13">
            <a:extLst>
              <a:ext uri="{FF2B5EF4-FFF2-40B4-BE49-F238E27FC236}">
                <a16:creationId xmlns:a16="http://schemas.microsoft.com/office/drawing/2014/main" id="{77B198E7-7924-8FBA-AB60-4BD0F30935E8}"/>
              </a:ext>
            </a:extLst>
          </p:cNvPr>
          <p:cNvSpPr/>
          <p:nvPr/>
        </p:nvSpPr>
        <p:spPr>
          <a:xfrm>
            <a:off x="3766100" y="4284438"/>
            <a:ext cx="191911" cy="191911"/>
          </a:xfrm>
          <a:prstGeom prst="ellipse">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Oval 14">
            <a:extLst>
              <a:ext uri="{FF2B5EF4-FFF2-40B4-BE49-F238E27FC236}">
                <a16:creationId xmlns:a16="http://schemas.microsoft.com/office/drawing/2014/main" id="{B8AE4739-2BC5-4A9F-35F4-CFBB4C49ECCE}"/>
              </a:ext>
            </a:extLst>
          </p:cNvPr>
          <p:cNvSpPr/>
          <p:nvPr/>
        </p:nvSpPr>
        <p:spPr>
          <a:xfrm>
            <a:off x="4137260" y="4273453"/>
            <a:ext cx="191911" cy="191911"/>
          </a:xfrm>
          <a:prstGeom prst="ellipse">
            <a:avLst/>
          </a:prstGeom>
          <a:solidFill>
            <a:schemeClr val="accent2"/>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Oval 15">
            <a:extLst>
              <a:ext uri="{FF2B5EF4-FFF2-40B4-BE49-F238E27FC236}">
                <a16:creationId xmlns:a16="http://schemas.microsoft.com/office/drawing/2014/main" id="{E6B61D0D-A75F-07C8-8E93-629AEDEF0F06}"/>
              </a:ext>
            </a:extLst>
          </p:cNvPr>
          <p:cNvSpPr/>
          <p:nvPr/>
        </p:nvSpPr>
        <p:spPr>
          <a:xfrm>
            <a:off x="3100056" y="3271108"/>
            <a:ext cx="191911" cy="191911"/>
          </a:xfrm>
          <a:prstGeom prst="ellipse">
            <a:avLst/>
          </a:prstGeom>
          <a:solidFill>
            <a:schemeClr val="accent2"/>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Oval 16">
            <a:extLst>
              <a:ext uri="{FF2B5EF4-FFF2-40B4-BE49-F238E27FC236}">
                <a16:creationId xmlns:a16="http://schemas.microsoft.com/office/drawing/2014/main" id="{DE691159-1E7A-B033-A2E0-83E72041F81B}"/>
              </a:ext>
            </a:extLst>
          </p:cNvPr>
          <p:cNvSpPr/>
          <p:nvPr/>
        </p:nvSpPr>
        <p:spPr>
          <a:xfrm>
            <a:off x="1961169" y="2486201"/>
            <a:ext cx="191911" cy="191911"/>
          </a:xfrm>
          <a:prstGeom prst="ellipse">
            <a:avLst/>
          </a:prstGeom>
          <a:solidFill>
            <a:schemeClr val="accent2"/>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Oval 17">
            <a:extLst>
              <a:ext uri="{FF2B5EF4-FFF2-40B4-BE49-F238E27FC236}">
                <a16:creationId xmlns:a16="http://schemas.microsoft.com/office/drawing/2014/main" id="{D23AD239-62AB-049F-4ED1-6E74437B03F8}"/>
              </a:ext>
            </a:extLst>
          </p:cNvPr>
          <p:cNvSpPr/>
          <p:nvPr/>
        </p:nvSpPr>
        <p:spPr>
          <a:xfrm>
            <a:off x="6510591" y="4273452"/>
            <a:ext cx="191911" cy="191911"/>
          </a:xfrm>
          <a:prstGeom prst="ellipse">
            <a:avLst/>
          </a:prstGeom>
          <a:solidFill>
            <a:schemeClr val="accent2"/>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Oval 18">
            <a:extLst>
              <a:ext uri="{FF2B5EF4-FFF2-40B4-BE49-F238E27FC236}">
                <a16:creationId xmlns:a16="http://schemas.microsoft.com/office/drawing/2014/main" id="{52A50365-DC77-38E0-72A3-DF3ED3D65010}"/>
              </a:ext>
            </a:extLst>
          </p:cNvPr>
          <p:cNvSpPr/>
          <p:nvPr/>
        </p:nvSpPr>
        <p:spPr>
          <a:xfrm>
            <a:off x="7786235" y="4691141"/>
            <a:ext cx="191911" cy="191911"/>
          </a:xfrm>
          <a:prstGeom prst="ellipse">
            <a:avLst/>
          </a:prstGeom>
          <a:solidFill>
            <a:schemeClr val="accent2"/>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0" name="Oval 19">
            <a:extLst>
              <a:ext uri="{FF2B5EF4-FFF2-40B4-BE49-F238E27FC236}">
                <a16:creationId xmlns:a16="http://schemas.microsoft.com/office/drawing/2014/main" id="{433AAD2B-A0A4-D1BA-BF59-2C5FC6BAEFCD}"/>
              </a:ext>
            </a:extLst>
          </p:cNvPr>
          <p:cNvSpPr/>
          <p:nvPr/>
        </p:nvSpPr>
        <p:spPr>
          <a:xfrm>
            <a:off x="3958011" y="2851051"/>
            <a:ext cx="191911" cy="191911"/>
          </a:xfrm>
          <a:prstGeom prst="ellipse">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22" name="Straight Connector 21">
            <a:extLst>
              <a:ext uri="{FF2B5EF4-FFF2-40B4-BE49-F238E27FC236}">
                <a16:creationId xmlns:a16="http://schemas.microsoft.com/office/drawing/2014/main" id="{1F47FDC3-C5B9-FEEC-DAB7-894D6F92517D}"/>
              </a:ext>
            </a:extLst>
          </p:cNvPr>
          <p:cNvCxnSpPr/>
          <p:nvPr/>
        </p:nvCxnSpPr>
        <p:spPr>
          <a:xfrm flipV="1">
            <a:off x="3766100" y="3765149"/>
            <a:ext cx="287866" cy="8068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7D37D1F-A3B1-FE53-6412-69BE8F3C7CEB}"/>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16</a:t>
            </a:r>
            <a:endParaRPr lang="fa-IR" sz="1000" dirty="0"/>
          </a:p>
        </p:txBody>
      </p:sp>
    </p:spTree>
    <p:extLst>
      <p:ext uri="{BB962C8B-B14F-4D97-AF65-F5344CB8AC3E}">
        <p14:creationId xmlns:p14="http://schemas.microsoft.com/office/powerpoint/2010/main" val="42562198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sp>
        <p:nvSpPr>
          <p:cNvPr id="4" name="Rectangle 3">
            <a:extLst>
              <a:ext uri="{FF2B5EF4-FFF2-40B4-BE49-F238E27FC236}">
                <a16:creationId xmlns:a16="http://schemas.microsoft.com/office/drawing/2014/main" id="{9DB0B2A8-6643-ACE8-2245-6302179956CA}"/>
              </a:ext>
            </a:extLst>
          </p:cNvPr>
          <p:cNvSpPr/>
          <p:nvPr/>
        </p:nvSpPr>
        <p:spPr>
          <a:xfrm>
            <a:off x="452184" y="5580423"/>
            <a:ext cx="7703275" cy="276999"/>
          </a:xfrm>
          <a:prstGeom prst="rect">
            <a:avLst/>
          </a:prstGeom>
        </p:spPr>
        <p:txBody>
          <a:bodyPr wrap="square">
            <a:spAutoFit/>
          </a:bodyPr>
          <a:lstStyle/>
          <a:p>
            <a:pPr algn="just" rtl="0">
              <a:spcAft>
                <a:spcPts val="1000"/>
              </a:spcAft>
            </a:pP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Hand specimen photographs of debris flows occur interfingered with mineralized host rocks, Tiran mining district.</a:t>
            </a: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871BB6D-A865-CA86-5D46-A754C52E4D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2184" y="3183683"/>
            <a:ext cx="7559802" cy="2199132"/>
          </a:xfrm>
          <a:prstGeom prst="rect">
            <a:avLst/>
          </a:prstGeom>
        </p:spPr>
      </p:pic>
      <p:pic>
        <p:nvPicPr>
          <p:cNvPr id="6" name="Picture 5">
            <a:extLst>
              <a:ext uri="{FF2B5EF4-FFF2-40B4-BE49-F238E27FC236}">
                <a16:creationId xmlns:a16="http://schemas.microsoft.com/office/drawing/2014/main" id="{443F8937-D083-B118-1F4E-6A54D548F1A3}"/>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11" name="Picture 10">
            <a:extLst>
              <a:ext uri="{FF2B5EF4-FFF2-40B4-BE49-F238E27FC236}">
                <a16:creationId xmlns:a16="http://schemas.microsoft.com/office/drawing/2014/main" id="{BB84F2DC-90C9-F512-1589-57AAADA3E32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599" y="1058186"/>
            <a:ext cx="7007004" cy="1899201"/>
          </a:xfrm>
          <a:prstGeom prst="rect">
            <a:avLst/>
          </a:prstGeom>
        </p:spPr>
      </p:pic>
      <p:sp>
        <p:nvSpPr>
          <p:cNvPr id="12" name="Rounded Rectangle 16">
            <a:extLst>
              <a:ext uri="{FF2B5EF4-FFF2-40B4-BE49-F238E27FC236}">
                <a16:creationId xmlns:a16="http://schemas.microsoft.com/office/drawing/2014/main" id="{45990E83-653D-5485-925D-FF259A794D0B}"/>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sp>
        <p:nvSpPr>
          <p:cNvPr id="2" name="Oval 1">
            <a:extLst>
              <a:ext uri="{FF2B5EF4-FFF2-40B4-BE49-F238E27FC236}">
                <a16:creationId xmlns:a16="http://schemas.microsoft.com/office/drawing/2014/main" id="{F88D1B22-EF3B-C2D6-AB50-E363170B572B}"/>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17</a:t>
            </a:r>
            <a:endParaRPr lang="fa-IR" sz="1000" dirty="0"/>
          </a:p>
        </p:txBody>
      </p:sp>
    </p:spTree>
    <p:extLst>
      <p:ext uri="{BB962C8B-B14F-4D97-AF65-F5344CB8AC3E}">
        <p14:creationId xmlns:p14="http://schemas.microsoft.com/office/powerpoint/2010/main" val="38701836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027E21-1B83-18A6-7395-0E893DB60B82}"/>
              </a:ext>
            </a:extLst>
          </p:cNvPr>
          <p:cNvGrpSpPr/>
          <p:nvPr/>
        </p:nvGrpSpPr>
        <p:grpSpPr>
          <a:xfrm>
            <a:off x="123052" y="117789"/>
            <a:ext cx="8892000" cy="475532"/>
            <a:chOff x="65902" y="117789"/>
            <a:chExt cx="8892000" cy="475532"/>
          </a:xfrm>
        </p:grpSpPr>
        <p:sp>
          <p:nvSpPr>
            <p:cNvPr id="3" name="Rectangle: Rounded Corners 2">
              <a:extLst>
                <a:ext uri="{FF2B5EF4-FFF2-40B4-BE49-F238E27FC236}">
                  <a16:creationId xmlns:a16="http://schemas.microsoft.com/office/drawing/2014/main" id="{BEAF8AB1-EE27-F190-199C-9ACA98BF04AE}"/>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661287E-C3DA-A8CF-AE3D-A8693DB8E88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5" name="Picture 4">
              <a:extLst>
                <a:ext uri="{FF2B5EF4-FFF2-40B4-BE49-F238E27FC236}">
                  <a16:creationId xmlns:a16="http://schemas.microsoft.com/office/drawing/2014/main" id="{9C24611F-D8EE-C684-30AA-1B045ACA293D}"/>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6" name="Picture 5">
            <a:extLst>
              <a:ext uri="{FF2B5EF4-FFF2-40B4-BE49-F238E27FC236}">
                <a16:creationId xmlns:a16="http://schemas.microsoft.com/office/drawing/2014/main" id="{FF868DEE-2A64-0FF7-9495-323DC59E57A4}"/>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7" name="Rounded Rectangle 16">
            <a:extLst>
              <a:ext uri="{FF2B5EF4-FFF2-40B4-BE49-F238E27FC236}">
                <a16:creationId xmlns:a16="http://schemas.microsoft.com/office/drawing/2014/main" id="{AC7F7235-F865-9837-43BC-FC85A7CD29F4}"/>
              </a:ext>
            </a:extLst>
          </p:cNvPr>
          <p:cNvSpPr/>
          <p:nvPr/>
        </p:nvSpPr>
        <p:spPr>
          <a:xfrm>
            <a:off x="123051" y="649026"/>
            <a:ext cx="4679608"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Sideritic Irish-type Fe-Mn-Pb-Zn (±</a:t>
            </a:r>
            <a:r>
              <a:rPr lang="en-US" sz="1400" b="1" dirty="0" err="1">
                <a:effectLst>
                  <a:outerShdw blurRad="38100" dist="38100" dir="2700000" algn="tl">
                    <a:srgbClr val="000000">
                      <a:alpha val="43137"/>
                    </a:srgbClr>
                  </a:outerShdw>
                </a:effectLst>
                <a:cs typeface="B Nazanin" pitchFamily="2" charset="-78"/>
              </a:rPr>
              <a:t>Ag±Ba±Cu</a:t>
            </a:r>
            <a:r>
              <a:rPr lang="en-US" sz="1400" b="1" dirty="0">
                <a:effectLst>
                  <a:outerShdw blurRad="38100" dist="38100" dir="2700000" algn="tl">
                    <a:srgbClr val="000000">
                      <a:alpha val="43137"/>
                    </a:srgbClr>
                  </a:outerShdw>
                </a:effectLst>
                <a:cs typeface="B Nazanin" pitchFamily="2" charset="-78"/>
              </a:rPr>
              <a:t>) deposits</a:t>
            </a:r>
          </a:p>
        </p:txBody>
      </p:sp>
      <p:grpSp>
        <p:nvGrpSpPr>
          <p:cNvPr id="8" name="Group 7">
            <a:extLst>
              <a:ext uri="{FF2B5EF4-FFF2-40B4-BE49-F238E27FC236}">
                <a16:creationId xmlns:a16="http://schemas.microsoft.com/office/drawing/2014/main" id="{18B07390-5363-D245-CB0A-0735CCF9E224}"/>
              </a:ext>
            </a:extLst>
          </p:cNvPr>
          <p:cNvGrpSpPr/>
          <p:nvPr/>
        </p:nvGrpSpPr>
        <p:grpSpPr>
          <a:xfrm>
            <a:off x="123051" y="1007191"/>
            <a:ext cx="4584416" cy="5454331"/>
            <a:chOff x="3175000" y="1085851"/>
            <a:chExt cx="4716849" cy="5371716"/>
          </a:xfrm>
        </p:grpSpPr>
        <p:pic>
          <p:nvPicPr>
            <p:cNvPr id="9" name="Picture 8">
              <a:extLst>
                <a:ext uri="{FF2B5EF4-FFF2-40B4-BE49-F238E27FC236}">
                  <a16:creationId xmlns:a16="http://schemas.microsoft.com/office/drawing/2014/main" id="{15BC3883-EF79-C73D-8E43-E7145779E4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58249" y="1085851"/>
              <a:ext cx="2133600" cy="5225078"/>
            </a:xfrm>
            <a:prstGeom prst="rect">
              <a:avLst/>
            </a:prstGeom>
          </p:spPr>
        </p:pic>
        <p:pic>
          <p:nvPicPr>
            <p:cNvPr id="10" name="Picture 9">
              <a:extLst>
                <a:ext uri="{FF2B5EF4-FFF2-40B4-BE49-F238E27FC236}">
                  <a16:creationId xmlns:a16="http://schemas.microsoft.com/office/drawing/2014/main" id="{ED29F0C2-7656-6DD4-0C8C-71D760718C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90" b="-2783"/>
            <a:stretch/>
          </p:blipFill>
          <p:spPr>
            <a:xfrm>
              <a:off x="3175000" y="1232489"/>
              <a:ext cx="4483100" cy="5225078"/>
            </a:xfrm>
            <a:prstGeom prst="rect">
              <a:avLst/>
            </a:prstGeom>
          </p:spPr>
        </p:pic>
      </p:grpSp>
      <p:sp>
        <p:nvSpPr>
          <p:cNvPr id="11" name="Oval 10">
            <a:extLst>
              <a:ext uri="{FF2B5EF4-FFF2-40B4-BE49-F238E27FC236}">
                <a16:creationId xmlns:a16="http://schemas.microsoft.com/office/drawing/2014/main" id="{0B12A960-8CC8-184E-8F5D-20E0C08257BC}"/>
              </a:ext>
            </a:extLst>
          </p:cNvPr>
          <p:cNvSpPr/>
          <p:nvPr/>
        </p:nvSpPr>
        <p:spPr>
          <a:xfrm>
            <a:off x="781318" y="1907822"/>
            <a:ext cx="223393" cy="2233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Oval 11">
            <a:extLst>
              <a:ext uri="{FF2B5EF4-FFF2-40B4-BE49-F238E27FC236}">
                <a16:creationId xmlns:a16="http://schemas.microsoft.com/office/drawing/2014/main" id="{5F99C1ED-624E-D8B4-C247-53C8BBA84A11}"/>
              </a:ext>
            </a:extLst>
          </p:cNvPr>
          <p:cNvSpPr/>
          <p:nvPr/>
        </p:nvSpPr>
        <p:spPr>
          <a:xfrm>
            <a:off x="1372455" y="2348089"/>
            <a:ext cx="223393" cy="2233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grpSp>
        <p:nvGrpSpPr>
          <p:cNvPr id="15" name="Group 14">
            <a:extLst>
              <a:ext uri="{FF2B5EF4-FFF2-40B4-BE49-F238E27FC236}">
                <a16:creationId xmlns:a16="http://schemas.microsoft.com/office/drawing/2014/main" id="{F37E1828-33C6-2FC3-2D24-0E18DFEFA547}"/>
              </a:ext>
            </a:extLst>
          </p:cNvPr>
          <p:cNvGrpSpPr/>
          <p:nvPr/>
        </p:nvGrpSpPr>
        <p:grpSpPr>
          <a:xfrm>
            <a:off x="4753683" y="1156084"/>
            <a:ext cx="3799301" cy="4233080"/>
            <a:chOff x="5046940" y="1377498"/>
            <a:chExt cx="2571588" cy="2865195"/>
          </a:xfrm>
        </p:grpSpPr>
        <p:pic>
          <p:nvPicPr>
            <p:cNvPr id="13" name="Picture 12">
              <a:extLst>
                <a:ext uri="{FF2B5EF4-FFF2-40B4-BE49-F238E27FC236}">
                  <a16:creationId xmlns:a16="http://schemas.microsoft.com/office/drawing/2014/main" id="{D9D36B33-D247-6145-2591-651F0691082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46940" y="2131215"/>
              <a:ext cx="2571588" cy="2111478"/>
            </a:xfrm>
            <a:prstGeom prst="rect">
              <a:avLst/>
            </a:prstGeom>
          </p:spPr>
        </p:pic>
        <p:pic>
          <p:nvPicPr>
            <p:cNvPr id="14" name="Picture 13">
              <a:extLst>
                <a:ext uri="{FF2B5EF4-FFF2-40B4-BE49-F238E27FC236}">
                  <a16:creationId xmlns:a16="http://schemas.microsoft.com/office/drawing/2014/main" id="{C1ECA506-D781-B807-1AD1-0187679A8F1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046940" y="1377498"/>
              <a:ext cx="2571588" cy="736379"/>
            </a:xfrm>
            <a:prstGeom prst="rect">
              <a:avLst/>
            </a:prstGeom>
          </p:spPr>
        </p:pic>
      </p:grpSp>
      <p:sp>
        <p:nvSpPr>
          <p:cNvPr id="16" name="TextBox 15">
            <a:extLst>
              <a:ext uri="{FF2B5EF4-FFF2-40B4-BE49-F238E27FC236}">
                <a16:creationId xmlns:a16="http://schemas.microsoft.com/office/drawing/2014/main" id="{413AD89E-0F4D-EB23-E4B0-8285AF0EE8C4}"/>
              </a:ext>
            </a:extLst>
          </p:cNvPr>
          <p:cNvSpPr txBox="1"/>
          <p:nvPr/>
        </p:nvSpPr>
        <p:spPr>
          <a:xfrm>
            <a:off x="4663721" y="5532157"/>
            <a:ext cx="4225449" cy="339517"/>
          </a:xfrm>
          <a:prstGeom prst="rect">
            <a:avLst/>
          </a:prstGeom>
          <a:noFill/>
        </p:spPr>
        <p:txBody>
          <a:bodyPr wrap="square">
            <a:spAutoFit/>
          </a:bodyPr>
          <a:lstStyle/>
          <a:p>
            <a:pPr algn="just" rtl="0">
              <a:lnSpc>
                <a:spcPct val="150000"/>
              </a:lnSpc>
              <a:spcAft>
                <a:spcPts val="1000"/>
              </a:spcAft>
            </a:pPr>
            <a:r>
              <a:rPr lang="en-US" sz="1200" dirty="0" err="1">
                <a:effectLst/>
                <a:latin typeface="Calibri" panose="020F0502020204030204" pitchFamily="34" charset="0"/>
                <a:ea typeface="Calibri" panose="020F0502020204030204" pitchFamily="34" charset="0"/>
              </a:rPr>
              <a:t>Ahangaran</a:t>
            </a:r>
            <a:r>
              <a:rPr lang="en-US" sz="1200" dirty="0">
                <a:effectLst/>
                <a:latin typeface="Calibri" panose="020F0502020204030204" pitchFamily="34" charset="0"/>
                <a:ea typeface="Calibri" panose="020F0502020204030204" pitchFamily="34" charset="0"/>
              </a:rPr>
              <a:t>, </a:t>
            </a:r>
            <a:r>
              <a:rPr lang="en-US" sz="1200" dirty="0" err="1">
                <a:effectLst/>
                <a:latin typeface="Calibri" panose="020F0502020204030204" pitchFamily="34" charset="0"/>
                <a:ea typeface="Calibri" panose="020F0502020204030204" pitchFamily="34" charset="0"/>
              </a:rPr>
              <a:t>Shamsabad</a:t>
            </a:r>
            <a:r>
              <a:rPr lang="en-US" sz="1200" dirty="0">
                <a:effectLst/>
                <a:latin typeface="Calibri" panose="020F0502020204030204" pitchFamily="34" charset="0"/>
                <a:ea typeface="Calibri" panose="020F0502020204030204" pitchFamily="34" charset="0"/>
              </a:rPr>
              <a:t>, </a:t>
            </a:r>
            <a:r>
              <a:rPr lang="en-US" sz="1200" dirty="0" err="1">
                <a:effectLst/>
                <a:latin typeface="Calibri" panose="020F0502020204030204" pitchFamily="34" charset="0"/>
                <a:ea typeface="Calibri" panose="020F0502020204030204" pitchFamily="34" charset="0"/>
              </a:rPr>
              <a:t>Sarchal</a:t>
            </a:r>
            <a:r>
              <a:rPr lang="en-US" sz="1200" dirty="0">
                <a:effectLst/>
                <a:latin typeface="Calibri" panose="020F0502020204030204" pitchFamily="34" charset="0"/>
                <a:ea typeface="Calibri" panose="020F0502020204030204" pitchFamily="34" charset="0"/>
              </a:rPr>
              <a:t>, </a:t>
            </a:r>
            <a:r>
              <a:rPr lang="en-US" sz="1200" dirty="0" err="1">
                <a:effectLst/>
                <a:latin typeface="Calibri" panose="020F0502020204030204" pitchFamily="34" charset="0"/>
                <a:ea typeface="Calibri" panose="020F0502020204030204" pitchFamily="34" charset="0"/>
              </a:rPr>
              <a:t>Ghezeldar</a:t>
            </a:r>
            <a:r>
              <a:rPr lang="en-US" sz="1200" dirty="0">
                <a:effectLst/>
                <a:latin typeface="Calibri" panose="020F0502020204030204" pitchFamily="34" charset="0"/>
                <a:ea typeface="Calibri" panose="020F0502020204030204" pitchFamily="34" charset="0"/>
              </a:rPr>
              <a:t>, and Saki deposits </a:t>
            </a: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7" name="Oval 16">
            <a:extLst>
              <a:ext uri="{FF2B5EF4-FFF2-40B4-BE49-F238E27FC236}">
                <a16:creationId xmlns:a16="http://schemas.microsoft.com/office/drawing/2014/main" id="{D5C1694E-4693-609F-EE44-9CED0D913802}"/>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18</a:t>
            </a:r>
            <a:endParaRPr lang="fa-IR" sz="1000" dirty="0"/>
          </a:p>
        </p:txBody>
      </p:sp>
    </p:spTree>
    <p:extLst>
      <p:ext uri="{BB962C8B-B14F-4D97-AF65-F5344CB8AC3E}">
        <p14:creationId xmlns:p14="http://schemas.microsoft.com/office/powerpoint/2010/main" val="397836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7" presetClass="emph" presetSubtype="10" repeatCount="indefinite" fill="hold" nodeType="withEffect">
                                  <p:stCondLst>
                                    <p:cond delay="0"/>
                                  </p:stCondLst>
                                  <p:childTnLst>
                                    <p:animClr clrSpc="hsl" dir="ccw">
                                      <p:cBhvr>
                                        <p:cTn id="27" dur="1000" fill="hold"/>
                                        <p:tgtEl>
                                          <p:spTgt spid="12"/>
                                        </p:tgtEl>
                                        <p:attrNameLst>
                                          <p:attrName>stroke.color</p:attrName>
                                        </p:attrNameLst>
                                      </p:cBhvr>
                                      <p:to>
                                        <a:srgbClr val="F3F826"/>
                                      </p:to>
                                    </p:animClr>
                                    <p:set>
                                      <p:cBhvr>
                                        <p:cTn id="28" dur="1000" fill="hold"/>
                                        <p:tgtEl>
                                          <p:spTgt spid="12"/>
                                        </p:tgtEl>
                                        <p:attrNameLst>
                                          <p:attrName>stroke.on</p:attrName>
                                        </p:attrNameLst>
                                      </p:cBhvr>
                                      <p:to>
                                        <p:strVal val="true"/>
                                      </p:to>
                                    </p:set>
                                  </p:childTnLst>
                                </p:cTn>
                              </p:par>
                              <p:par>
                                <p:cTn id="29" presetID="7" presetClass="emph" presetSubtype="10" repeatCount="indefinite" fill="hold" nodeType="withEffect">
                                  <p:stCondLst>
                                    <p:cond delay="0"/>
                                  </p:stCondLst>
                                  <p:childTnLst>
                                    <p:animClr clrSpc="hsl" dir="ccw">
                                      <p:cBhvr>
                                        <p:cTn id="30" dur="1000" fill="hold"/>
                                        <p:tgtEl>
                                          <p:spTgt spid="11"/>
                                        </p:tgtEl>
                                        <p:attrNameLst>
                                          <p:attrName>stroke.color</p:attrName>
                                        </p:attrNameLst>
                                      </p:cBhvr>
                                      <p:to>
                                        <a:srgbClr val="F3F826"/>
                                      </p:to>
                                    </p:animClr>
                                    <p:set>
                                      <p:cBhvr>
                                        <p:cTn id="31" dur="1000" fill="hold"/>
                                        <p:tgtEl>
                                          <p:spTgt spid="1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3" name="Picture 12">
            <a:extLst>
              <a:ext uri="{FF2B5EF4-FFF2-40B4-BE49-F238E27FC236}">
                <a16:creationId xmlns:a16="http://schemas.microsoft.com/office/drawing/2014/main" id="{3A77B56D-2469-241B-4460-B0FF24B636A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8" name="Rounded Rectangle 16">
            <a:extLst>
              <a:ext uri="{FF2B5EF4-FFF2-40B4-BE49-F238E27FC236}">
                <a16:creationId xmlns:a16="http://schemas.microsoft.com/office/drawing/2014/main" id="{29A64ADA-B266-70A8-C77E-F7053505E58D}"/>
              </a:ext>
            </a:extLst>
          </p:cNvPr>
          <p:cNvSpPr/>
          <p:nvPr/>
        </p:nvSpPr>
        <p:spPr>
          <a:xfrm>
            <a:off x="123051" y="649026"/>
            <a:ext cx="4679608"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Sideritic Irish-type Fe-Mn-Pb-Zn (±</a:t>
            </a:r>
            <a:r>
              <a:rPr lang="en-US" sz="1400" b="1" dirty="0" err="1">
                <a:effectLst>
                  <a:outerShdw blurRad="38100" dist="38100" dir="2700000" algn="tl">
                    <a:srgbClr val="000000">
                      <a:alpha val="43137"/>
                    </a:srgbClr>
                  </a:outerShdw>
                </a:effectLst>
                <a:cs typeface="B Nazanin" pitchFamily="2" charset="-78"/>
              </a:rPr>
              <a:t>Ag±Ba±Cu</a:t>
            </a:r>
            <a:r>
              <a:rPr lang="en-US" sz="1400" b="1" dirty="0">
                <a:effectLst>
                  <a:outerShdw blurRad="38100" dist="38100" dir="2700000" algn="tl">
                    <a:srgbClr val="000000">
                      <a:alpha val="43137"/>
                    </a:srgbClr>
                  </a:outerShdw>
                </a:effectLst>
                <a:cs typeface="B Nazanin" pitchFamily="2" charset="-78"/>
              </a:rPr>
              <a:t>) deposits</a:t>
            </a:r>
          </a:p>
        </p:txBody>
      </p:sp>
      <p:sp>
        <p:nvSpPr>
          <p:cNvPr id="22" name="TextBox 21">
            <a:extLst>
              <a:ext uri="{FF2B5EF4-FFF2-40B4-BE49-F238E27FC236}">
                <a16:creationId xmlns:a16="http://schemas.microsoft.com/office/drawing/2014/main" id="{9263D8FD-D6AD-33F7-998D-5FFD366D7880}"/>
              </a:ext>
            </a:extLst>
          </p:cNvPr>
          <p:cNvSpPr txBox="1"/>
          <p:nvPr/>
        </p:nvSpPr>
        <p:spPr>
          <a:xfrm>
            <a:off x="95283" y="4329501"/>
            <a:ext cx="3997413" cy="830997"/>
          </a:xfrm>
          <a:prstGeom prst="rect">
            <a:avLst/>
          </a:prstGeom>
          <a:noFill/>
        </p:spPr>
        <p:txBody>
          <a:bodyPr wrap="square">
            <a:spAutoFit/>
          </a:bodyPr>
          <a:lstStyle/>
          <a:p>
            <a:r>
              <a:rPr lang="en-US" sz="1200" b="0" i="0" dirty="0">
                <a:solidFill>
                  <a:srgbClr val="002060"/>
                </a:solidFill>
                <a:effectLst/>
                <a:latin typeface="Cambria" panose="02040503050406030204" pitchFamily="18" charset="0"/>
                <a:ea typeface="Cambria" panose="02040503050406030204" pitchFamily="18" charset="0"/>
              </a:rPr>
              <a:t>Geological map of the </a:t>
            </a:r>
            <a:r>
              <a:rPr lang="en-US" sz="1200" b="1" i="0" dirty="0" err="1">
                <a:solidFill>
                  <a:srgbClr val="FF0000"/>
                </a:solidFill>
                <a:effectLst/>
                <a:latin typeface="Cambria" panose="02040503050406030204" pitchFamily="18" charset="0"/>
                <a:ea typeface="Cambria" panose="02040503050406030204" pitchFamily="18" charset="0"/>
              </a:rPr>
              <a:t>Ahangaran</a:t>
            </a:r>
            <a:r>
              <a:rPr lang="en-US" sz="1200" b="0" i="0" dirty="0">
                <a:solidFill>
                  <a:srgbClr val="002060"/>
                </a:solidFill>
                <a:effectLst/>
                <a:latin typeface="Cambria" panose="02040503050406030204" pitchFamily="18" charset="0"/>
                <a:ea typeface="Cambria" panose="02040503050406030204" pitchFamily="18" charset="0"/>
              </a:rPr>
              <a:t> deposit and the location of the main ore-bearing rocks and </a:t>
            </a:r>
            <a:r>
              <a:rPr lang="en-US" sz="1200" dirty="0">
                <a:solidFill>
                  <a:srgbClr val="002060"/>
                </a:solidFill>
                <a:latin typeface="Cambria" panose="02040503050406030204" pitchFamily="18" charset="0"/>
                <a:ea typeface="Cambria" panose="02040503050406030204" pitchFamily="18" charset="0"/>
              </a:rPr>
              <a:t>tunnels (Akbari et al., 2020)</a:t>
            </a:r>
            <a:br>
              <a:rPr lang="en-US" sz="1200" dirty="0">
                <a:solidFill>
                  <a:srgbClr val="002060"/>
                </a:solidFill>
                <a:latin typeface="Cambria" panose="02040503050406030204" pitchFamily="18" charset="0"/>
                <a:ea typeface="Cambria" panose="02040503050406030204" pitchFamily="18" charset="0"/>
              </a:rPr>
            </a:br>
            <a:endParaRPr lang="fa-IR" sz="12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5F1FC61-FFB4-97B0-CC43-C7A898004A0F}"/>
              </a:ext>
            </a:extLst>
          </p:cNvPr>
          <p:cNvPicPr>
            <a:picLocks noChangeAspect="1"/>
          </p:cNvPicPr>
          <p:nvPr/>
        </p:nvPicPr>
        <p:blipFill>
          <a:blip r:embed="rId5"/>
          <a:stretch>
            <a:fillRect/>
          </a:stretch>
        </p:blipFill>
        <p:spPr>
          <a:xfrm>
            <a:off x="66861" y="1265505"/>
            <a:ext cx="4210042" cy="2993708"/>
          </a:xfrm>
          <a:prstGeom prst="rect">
            <a:avLst/>
          </a:prstGeom>
        </p:spPr>
      </p:pic>
      <p:pic>
        <p:nvPicPr>
          <p:cNvPr id="11" name="Picture 10" descr="asdsa">
            <a:extLst>
              <a:ext uri="{FF2B5EF4-FFF2-40B4-BE49-F238E27FC236}">
                <a16:creationId xmlns:a16="http://schemas.microsoft.com/office/drawing/2014/main" id="{CBB7145F-7D57-0D3C-48EB-B01610CB733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00922" y="1265505"/>
            <a:ext cx="4676775" cy="3886200"/>
          </a:xfrm>
          <a:prstGeom prst="rect">
            <a:avLst/>
          </a:prstGeom>
          <a:noFill/>
          <a:ln>
            <a:noFill/>
          </a:ln>
        </p:spPr>
      </p:pic>
      <p:sp>
        <p:nvSpPr>
          <p:cNvPr id="23" name="TextBox 22">
            <a:extLst>
              <a:ext uri="{FF2B5EF4-FFF2-40B4-BE49-F238E27FC236}">
                <a16:creationId xmlns:a16="http://schemas.microsoft.com/office/drawing/2014/main" id="{79268F3A-4397-5685-FA58-622B2E80240F}"/>
              </a:ext>
            </a:extLst>
          </p:cNvPr>
          <p:cNvSpPr txBox="1"/>
          <p:nvPr/>
        </p:nvSpPr>
        <p:spPr>
          <a:xfrm>
            <a:off x="524270" y="3013801"/>
            <a:ext cx="1569719" cy="215444"/>
          </a:xfrm>
          <a:prstGeom prst="rect">
            <a:avLst/>
          </a:prstGeom>
          <a:solidFill>
            <a:schemeClr val="bg1"/>
          </a:solidFill>
        </p:spPr>
        <p:txBody>
          <a:bodyPr wrap="square" rtlCol="1">
            <a:spAutoFit/>
          </a:bodyPr>
          <a:lstStyle/>
          <a:p>
            <a:r>
              <a:rPr lang="en-US" sz="800" dirty="0">
                <a:highlight>
                  <a:srgbClr val="808000"/>
                </a:highlight>
              </a:rPr>
              <a:t>Stratabound sulphide-oxide ore</a:t>
            </a:r>
            <a:endParaRPr lang="fa-IR" sz="800" dirty="0">
              <a:highlight>
                <a:srgbClr val="808000"/>
              </a:highlight>
            </a:endParaRPr>
          </a:p>
        </p:txBody>
      </p:sp>
      <p:sp>
        <p:nvSpPr>
          <p:cNvPr id="2" name="Oval 1">
            <a:extLst>
              <a:ext uri="{FF2B5EF4-FFF2-40B4-BE49-F238E27FC236}">
                <a16:creationId xmlns:a16="http://schemas.microsoft.com/office/drawing/2014/main" id="{8A0502CE-D87B-A0A1-2D1A-300B2C3C2F25}"/>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19</a:t>
            </a:r>
            <a:endParaRPr lang="fa-IR" sz="1000" dirty="0"/>
          </a:p>
        </p:txBody>
      </p:sp>
      <p:sp>
        <p:nvSpPr>
          <p:cNvPr id="5" name="TextBox 4">
            <a:extLst>
              <a:ext uri="{FF2B5EF4-FFF2-40B4-BE49-F238E27FC236}">
                <a16:creationId xmlns:a16="http://schemas.microsoft.com/office/drawing/2014/main" id="{E9DD1D8D-0082-D026-F7B2-401BC28756AE}"/>
              </a:ext>
            </a:extLst>
          </p:cNvPr>
          <p:cNvSpPr txBox="1"/>
          <p:nvPr/>
        </p:nvSpPr>
        <p:spPr>
          <a:xfrm>
            <a:off x="1179775" y="6044201"/>
            <a:ext cx="7697496" cy="416011"/>
          </a:xfrm>
          <a:prstGeom prst="rect">
            <a:avLst/>
          </a:prstGeom>
          <a:noFill/>
        </p:spPr>
        <p:txBody>
          <a:bodyPr wrap="square">
            <a:spAutoFit/>
          </a:bodyPr>
          <a:lstStyle/>
          <a:p>
            <a:pPr>
              <a:lnSpc>
                <a:spcPct val="150000"/>
              </a:lnSpc>
            </a:pPr>
            <a:r>
              <a:rPr lang="en-US" sz="1600" b="1" dirty="0" err="1">
                <a:latin typeface="Cambria" panose="02040503050406030204" pitchFamily="18" charset="0"/>
                <a:ea typeface="Cambria" panose="02040503050406030204" pitchFamily="18" charset="0"/>
              </a:rPr>
              <a:t>Ahangaran</a:t>
            </a:r>
            <a:r>
              <a:rPr lang="en-US" sz="1600" b="1" dirty="0">
                <a:latin typeface="Cambria" panose="02040503050406030204" pitchFamily="18" charset="0"/>
                <a:ea typeface="Cambria" panose="02040503050406030204" pitchFamily="18" charset="0"/>
              </a:rPr>
              <a:t>: </a:t>
            </a:r>
            <a:r>
              <a:rPr lang="en-US" sz="1600" dirty="0">
                <a:latin typeface="Cambria" panose="02040503050406030204" pitchFamily="18" charset="0"/>
                <a:ea typeface="Cambria" panose="02040503050406030204" pitchFamily="18" charset="0"/>
              </a:rPr>
              <a:t>40 Mt Fe ore, 6 Mt sulphide ore at 6% Pb and 0.5% Zn, 200 gr/t Ag, Cu?</a:t>
            </a:r>
          </a:p>
        </p:txBody>
      </p:sp>
    </p:spTree>
    <p:extLst>
      <p:ext uri="{BB962C8B-B14F-4D97-AF65-F5344CB8AC3E}">
        <p14:creationId xmlns:p14="http://schemas.microsoft.com/office/powerpoint/2010/main" val="3201230510"/>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73D14F-BA47-8035-B7BF-3D6788BA44FB}"/>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rot="5400000">
            <a:off x="2586207" y="-1118324"/>
            <a:ext cx="3965690" cy="9094648"/>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sp>
        <p:nvSpPr>
          <p:cNvPr id="11" name="Rectangle 10">
            <a:extLst>
              <a:ext uri="{FF2B5EF4-FFF2-40B4-BE49-F238E27FC236}">
                <a16:creationId xmlns:a16="http://schemas.microsoft.com/office/drawing/2014/main" id="{8084695B-A123-3813-E589-1F69C833444A}"/>
              </a:ext>
            </a:extLst>
          </p:cNvPr>
          <p:cNvSpPr/>
          <p:nvPr/>
        </p:nvSpPr>
        <p:spPr>
          <a:xfrm>
            <a:off x="551935" y="5411845"/>
            <a:ext cx="7554097" cy="276999"/>
          </a:xfrm>
          <a:prstGeom prst="rect">
            <a:avLst/>
          </a:prstGeom>
        </p:spPr>
        <p:txBody>
          <a:bodyPr wrap="square">
            <a:spAutoFit/>
          </a:bodyPr>
          <a:lstStyle/>
          <a:p>
            <a:r>
              <a:rPr lang="en-US" sz="1200" dirty="0">
                <a:solidFill>
                  <a:srgbClr val="002060"/>
                </a:solidFill>
                <a:latin typeface="Cambria" panose="02040503050406030204" pitchFamily="18" charset="0"/>
                <a:ea typeface="Cambria" panose="02040503050406030204" pitchFamily="18" charset="0"/>
              </a:rPr>
              <a:t>Distribution map of sediment-hosted Zn-Pb (</a:t>
            </a:r>
            <a:r>
              <a:rPr lang="en-US" sz="1200" dirty="0" err="1">
                <a:solidFill>
                  <a:srgbClr val="002060"/>
                </a:solidFill>
                <a:latin typeface="Cambria" panose="02040503050406030204" pitchFamily="18" charset="0"/>
                <a:ea typeface="Cambria" panose="02040503050406030204" pitchFamily="18" charset="0"/>
              </a:rPr>
              <a:t>Ag-Ba-Cu</a:t>
            </a:r>
            <a:r>
              <a:rPr lang="en-US" sz="1200" u="sng" dirty="0" err="1">
                <a:solidFill>
                  <a:srgbClr val="002060"/>
                </a:solidFill>
                <a:latin typeface="Cambria" panose="02040503050406030204" pitchFamily="18" charset="0"/>
                <a:ea typeface="Cambria" panose="02040503050406030204" pitchFamily="18" charset="0"/>
              </a:rPr>
              <a:t>+</a:t>
            </a:r>
            <a:r>
              <a:rPr lang="en-US" sz="1200" dirty="0" err="1">
                <a:solidFill>
                  <a:srgbClr val="002060"/>
                </a:solidFill>
                <a:latin typeface="Cambria" panose="02040503050406030204" pitchFamily="18" charset="0"/>
                <a:ea typeface="Cambria" panose="02040503050406030204" pitchFamily="18" charset="0"/>
              </a:rPr>
              <a:t>Fe</a:t>
            </a:r>
            <a:r>
              <a:rPr lang="en-US" sz="1200" dirty="0">
                <a:solidFill>
                  <a:srgbClr val="002060"/>
                </a:solidFill>
                <a:latin typeface="Cambria" panose="02040503050406030204" pitchFamily="18" charset="0"/>
                <a:ea typeface="Cambria" panose="02040503050406030204" pitchFamily="18" charset="0"/>
              </a:rPr>
              <a:t>) deposits in the Tethyan belt (</a:t>
            </a:r>
            <a:r>
              <a:rPr lang="en-US" sz="1200" dirty="0" err="1">
                <a:solidFill>
                  <a:srgbClr val="002060"/>
                </a:solidFill>
                <a:latin typeface="Cambria" panose="02040503050406030204" pitchFamily="18" charset="0"/>
                <a:ea typeface="Cambria" panose="02040503050406030204" pitchFamily="18" charset="0"/>
              </a:rPr>
              <a:t>Rajabi</a:t>
            </a:r>
            <a:r>
              <a:rPr lang="en-US" sz="1200" dirty="0">
                <a:solidFill>
                  <a:srgbClr val="002060"/>
                </a:solidFill>
                <a:latin typeface="Cambria" panose="02040503050406030204" pitchFamily="18" charset="0"/>
                <a:ea typeface="Cambria" panose="02040503050406030204" pitchFamily="18" charset="0"/>
              </a:rPr>
              <a:t>, 2022).</a:t>
            </a:r>
            <a:endParaRPr lang="fa-IR" sz="12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D8F08BB-C3FD-653D-4F85-20ED80A14468}"/>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ADDBEFE3-AC1E-8BA0-BED7-873E233652E0}"/>
              </a:ext>
            </a:extLst>
          </p:cNvPr>
          <p:cNvSpPr/>
          <p:nvPr/>
        </p:nvSpPr>
        <p:spPr>
          <a:xfrm>
            <a:off x="123051" y="662589"/>
            <a:ext cx="4267717"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Distribution map of sediment-hosted Zn-Pb deposits </a:t>
            </a:r>
          </a:p>
        </p:txBody>
      </p:sp>
      <p:sp>
        <p:nvSpPr>
          <p:cNvPr id="4" name="Oval 3">
            <a:extLst>
              <a:ext uri="{FF2B5EF4-FFF2-40B4-BE49-F238E27FC236}">
                <a16:creationId xmlns:a16="http://schemas.microsoft.com/office/drawing/2014/main" id="{EB892C21-CC14-696B-9D65-3AD239B2B5BF}"/>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2</a:t>
            </a:r>
            <a:endParaRPr lang="fa-IR" sz="1000" dirty="0"/>
          </a:p>
        </p:txBody>
      </p:sp>
    </p:spTree>
    <p:extLst>
      <p:ext uri="{BB962C8B-B14F-4D97-AF65-F5344CB8AC3E}">
        <p14:creationId xmlns:p14="http://schemas.microsoft.com/office/powerpoint/2010/main" val="240872961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7648DBDD-A784-B15D-C4C3-B67BA5B4E788}"/>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8D202BB2-919A-ED0B-B574-51EA735FA40B}"/>
              </a:ext>
            </a:extLst>
          </p:cNvPr>
          <p:cNvSpPr/>
          <p:nvPr/>
        </p:nvSpPr>
        <p:spPr>
          <a:xfrm>
            <a:off x="123051" y="649026"/>
            <a:ext cx="4679608"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Sideritic Irish-type Fe-Mn-Pb-Zn (±</a:t>
            </a:r>
            <a:r>
              <a:rPr lang="en-US" sz="1400" b="1" dirty="0" err="1">
                <a:effectLst>
                  <a:outerShdw blurRad="38100" dist="38100" dir="2700000" algn="tl">
                    <a:srgbClr val="000000">
                      <a:alpha val="43137"/>
                    </a:srgbClr>
                  </a:outerShdw>
                </a:effectLst>
                <a:cs typeface="B Nazanin" pitchFamily="2" charset="-78"/>
              </a:rPr>
              <a:t>Ag±Ba±Cu</a:t>
            </a:r>
            <a:r>
              <a:rPr lang="en-US" sz="1400" b="1" dirty="0">
                <a:effectLst>
                  <a:outerShdw blurRad="38100" dist="38100" dir="2700000" algn="tl">
                    <a:srgbClr val="000000">
                      <a:alpha val="43137"/>
                    </a:srgbClr>
                  </a:outerShdw>
                </a:effectLst>
                <a:cs typeface="B Nazanin" pitchFamily="2" charset="-78"/>
              </a:rPr>
              <a:t>) deposits</a:t>
            </a:r>
          </a:p>
        </p:txBody>
      </p:sp>
      <p:pic>
        <p:nvPicPr>
          <p:cNvPr id="6" name="Picture 5">
            <a:extLst>
              <a:ext uri="{FF2B5EF4-FFF2-40B4-BE49-F238E27FC236}">
                <a16:creationId xmlns:a16="http://schemas.microsoft.com/office/drawing/2014/main" id="{72C3A168-A2EF-5C72-FABB-C6558FFC07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5671" y="1007191"/>
            <a:ext cx="7138629" cy="4674079"/>
          </a:xfrm>
          <a:prstGeom prst="rect">
            <a:avLst/>
          </a:prstGeom>
        </p:spPr>
      </p:pic>
      <p:sp>
        <p:nvSpPr>
          <p:cNvPr id="16" name="TextBox 15">
            <a:extLst>
              <a:ext uri="{FF2B5EF4-FFF2-40B4-BE49-F238E27FC236}">
                <a16:creationId xmlns:a16="http://schemas.microsoft.com/office/drawing/2014/main" id="{6B9FC54E-4874-8FB7-DA11-EA9C6F6F3FB8}"/>
              </a:ext>
            </a:extLst>
          </p:cNvPr>
          <p:cNvSpPr txBox="1"/>
          <p:nvPr/>
        </p:nvSpPr>
        <p:spPr>
          <a:xfrm>
            <a:off x="950396" y="5704687"/>
            <a:ext cx="6783904" cy="954107"/>
          </a:xfrm>
          <a:prstGeom prst="rect">
            <a:avLst/>
          </a:prstGeom>
          <a:noFill/>
        </p:spPr>
        <p:txBody>
          <a:bodyPr wrap="square">
            <a:spAutoFit/>
          </a:bodyPr>
          <a:lstStyle/>
          <a:p>
            <a:pPr algn="just"/>
            <a:r>
              <a:rPr lang="en-US" sz="14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Outcrop views from </a:t>
            </a:r>
            <a:r>
              <a:rPr lang="en-US" sz="14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Shamsabad</a:t>
            </a:r>
            <a:r>
              <a:rPr lang="en-US" sz="14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and </a:t>
            </a:r>
            <a:r>
              <a:rPr lang="en-US" sz="14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Ghezeldar</a:t>
            </a:r>
            <a:r>
              <a:rPr lang="en-US" sz="14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sideritic Fe-Mn-Pb-Zn </a:t>
            </a:r>
            <a:r>
              <a:rPr lang="en-US" sz="1400" dirty="0">
                <a:solidFill>
                  <a:srgbClr val="002060"/>
                </a:solidFill>
                <a:effectLst/>
                <a:latin typeface="Cambria" panose="02040503050406030204" pitchFamily="18" charset="0"/>
                <a:ea typeface="Cambria" panose="02040503050406030204" pitchFamily="18" charset="0"/>
              </a:rPr>
              <a:t>(±</a:t>
            </a:r>
            <a:r>
              <a:rPr lang="en-US" sz="1400" dirty="0" err="1">
                <a:solidFill>
                  <a:srgbClr val="002060"/>
                </a:solidFill>
                <a:effectLst/>
                <a:latin typeface="Cambria" panose="02040503050406030204" pitchFamily="18" charset="0"/>
                <a:ea typeface="Cambria" panose="02040503050406030204" pitchFamily="18" charset="0"/>
              </a:rPr>
              <a:t>Ag±Ba±Cu</a:t>
            </a:r>
            <a:r>
              <a:rPr lang="en-US" sz="1400" dirty="0">
                <a:solidFill>
                  <a:srgbClr val="002060"/>
                </a:solidFill>
                <a:effectLst/>
                <a:latin typeface="Cambria" panose="02040503050406030204" pitchFamily="18" charset="0"/>
                <a:ea typeface="Cambria" panose="02040503050406030204" pitchFamily="18" charset="0"/>
              </a:rPr>
              <a:t>) deposits in silicified and dolomitized limestone (</a:t>
            </a:r>
            <a:r>
              <a:rPr lang="en-US" sz="1400" dirty="0" err="1">
                <a:solidFill>
                  <a:srgbClr val="002060"/>
                </a:solidFill>
                <a:effectLst/>
                <a:latin typeface="Cambria" panose="02040503050406030204" pitchFamily="18" charset="0"/>
                <a:ea typeface="Cambria" panose="02040503050406030204" pitchFamily="18" charset="0"/>
              </a:rPr>
              <a:t>Klsd</a:t>
            </a:r>
            <a:r>
              <a:rPr lang="en-US" sz="1400" dirty="0">
                <a:solidFill>
                  <a:srgbClr val="002060"/>
                </a:solidFill>
                <a:effectLst/>
                <a:latin typeface="Cambria" panose="02040503050406030204" pitchFamily="18" charset="0"/>
                <a:ea typeface="Cambria" panose="02040503050406030204" pitchFamily="18" charset="0"/>
              </a:rPr>
              <a:t> unit). B, C) Hand specimen (B) and microscopic (C) photographs of rhyolite with Fe-oxide/hydroxide </a:t>
            </a:r>
            <a:r>
              <a:rPr lang="en-US" sz="1400" dirty="0" err="1">
                <a:solidFill>
                  <a:srgbClr val="002060"/>
                </a:solidFill>
                <a:effectLst/>
                <a:latin typeface="Cambria" panose="02040503050406030204" pitchFamily="18" charset="0"/>
                <a:ea typeface="Cambria" panose="02040503050406030204" pitchFamily="18" charset="0"/>
              </a:rPr>
              <a:t>venis</a:t>
            </a:r>
            <a:r>
              <a:rPr lang="en-US" sz="1400" dirty="0">
                <a:solidFill>
                  <a:srgbClr val="002060"/>
                </a:solidFill>
                <a:effectLst/>
                <a:latin typeface="Cambria" panose="02040503050406030204" pitchFamily="18" charset="0"/>
                <a:ea typeface="Cambria" panose="02040503050406030204" pitchFamily="18" charset="0"/>
              </a:rPr>
              <a:t>, </a:t>
            </a:r>
            <a:r>
              <a:rPr lang="en-US" sz="1400" dirty="0" err="1">
                <a:solidFill>
                  <a:srgbClr val="002060"/>
                </a:solidFill>
                <a:effectLst/>
                <a:latin typeface="Cambria" panose="02040503050406030204" pitchFamily="18" charset="0"/>
                <a:ea typeface="Cambria" panose="02040503050406030204" pitchFamily="18" charset="0"/>
              </a:rPr>
              <a:t>Shamsabad</a:t>
            </a:r>
            <a:r>
              <a:rPr lang="en-US" sz="1400" dirty="0">
                <a:solidFill>
                  <a:srgbClr val="002060"/>
                </a:solidFill>
                <a:effectLst/>
                <a:latin typeface="Cambria" panose="02040503050406030204" pitchFamily="18" charset="0"/>
                <a:ea typeface="Cambria" panose="02040503050406030204" pitchFamily="18" charset="0"/>
              </a:rPr>
              <a:t> deposit. </a:t>
            </a:r>
            <a:endParaRPr lang="fa-IR" sz="1400" dirty="0">
              <a:solidFill>
                <a:srgbClr val="002060"/>
              </a:solidFill>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C15694A0-02CC-4B2F-C7D8-5A31B80F8280}"/>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20</a:t>
            </a:r>
            <a:endParaRPr lang="fa-IR" sz="1000" dirty="0"/>
          </a:p>
        </p:txBody>
      </p:sp>
    </p:spTree>
    <p:extLst>
      <p:ext uri="{BB962C8B-B14F-4D97-AF65-F5344CB8AC3E}">
        <p14:creationId xmlns:p14="http://schemas.microsoft.com/office/powerpoint/2010/main" val="2452105112"/>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7648DBDD-A784-B15D-C4C3-B67BA5B4E788}"/>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8D202BB2-919A-ED0B-B574-51EA735FA40B}"/>
              </a:ext>
            </a:extLst>
          </p:cNvPr>
          <p:cNvSpPr/>
          <p:nvPr/>
        </p:nvSpPr>
        <p:spPr>
          <a:xfrm>
            <a:off x="123051" y="649026"/>
            <a:ext cx="4679608"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Sideritic Irish-type Fe-Mn-Pb-Zn (±</a:t>
            </a:r>
            <a:r>
              <a:rPr lang="en-US" sz="1400" b="1" dirty="0" err="1">
                <a:effectLst>
                  <a:outerShdw blurRad="38100" dist="38100" dir="2700000" algn="tl">
                    <a:srgbClr val="000000">
                      <a:alpha val="43137"/>
                    </a:srgbClr>
                  </a:outerShdw>
                </a:effectLst>
                <a:cs typeface="B Nazanin" pitchFamily="2" charset="-78"/>
              </a:rPr>
              <a:t>Ag±Ba±Cu</a:t>
            </a:r>
            <a:r>
              <a:rPr lang="en-US" sz="1400" b="1" dirty="0">
                <a:effectLst>
                  <a:outerShdw blurRad="38100" dist="38100" dir="2700000" algn="tl">
                    <a:srgbClr val="000000">
                      <a:alpha val="43137"/>
                    </a:srgbClr>
                  </a:outerShdw>
                </a:effectLst>
                <a:cs typeface="B Nazanin" pitchFamily="2" charset="-78"/>
              </a:rPr>
              <a:t>) deposits</a:t>
            </a:r>
          </a:p>
        </p:txBody>
      </p:sp>
      <p:pic>
        <p:nvPicPr>
          <p:cNvPr id="4" name="Picture 3">
            <a:extLst>
              <a:ext uri="{FF2B5EF4-FFF2-40B4-BE49-F238E27FC236}">
                <a16:creationId xmlns:a16="http://schemas.microsoft.com/office/drawing/2014/main" id="{FE103535-3758-B4E7-079C-558FC6852D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91" y="3294552"/>
            <a:ext cx="4910127" cy="2061144"/>
          </a:xfrm>
          <a:prstGeom prst="rect">
            <a:avLst/>
          </a:prstGeom>
        </p:spPr>
      </p:pic>
      <p:sp>
        <p:nvSpPr>
          <p:cNvPr id="6" name="TextBox 5">
            <a:extLst>
              <a:ext uri="{FF2B5EF4-FFF2-40B4-BE49-F238E27FC236}">
                <a16:creationId xmlns:a16="http://schemas.microsoft.com/office/drawing/2014/main" id="{261EE5BB-7F0D-F868-2A79-05B019968D11}"/>
              </a:ext>
            </a:extLst>
          </p:cNvPr>
          <p:cNvSpPr txBox="1"/>
          <p:nvPr/>
        </p:nvSpPr>
        <p:spPr>
          <a:xfrm>
            <a:off x="1509294" y="6123294"/>
            <a:ext cx="6817247" cy="369332"/>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48.7 and 300 Mt, 40% Fe and 3% Mn; 1 Mt </a:t>
            </a:r>
            <a:r>
              <a:rPr lang="en-US" dirty="0" err="1">
                <a:latin typeface="Cambria" panose="02040503050406030204" pitchFamily="18" charset="0"/>
                <a:ea typeface="Cambria" panose="02040503050406030204" pitchFamily="18" charset="0"/>
              </a:rPr>
              <a:t>Pb+Zn</a:t>
            </a:r>
            <a:endParaRPr lang="fa-IR" dirty="0"/>
          </a:p>
        </p:txBody>
      </p:sp>
      <p:pic>
        <p:nvPicPr>
          <p:cNvPr id="16" name="Picture 15">
            <a:extLst>
              <a:ext uri="{FF2B5EF4-FFF2-40B4-BE49-F238E27FC236}">
                <a16:creationId xmlns:a16="http://schemas.microsoft.com/office/drawing/2014/main" id="{44D29C0D-A0A0-835D-43AE-89246418B4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91" y="1054945"/>
            <a:ext cx="9144000" cy="4479214"/>
          </a:xfrm>
          <a:prstGeom prst="rect">
            <a:avLst/>
          </a:prstGeom>
        </p:spPr>
      </p:pic>
      <p:sp>
        <p:nvSpPr>
          <p:cNvPr id="5" name="Oval 4">
            <a:extLst>
              <a:ext uri="{FF2B5EF4-FFF2-40B4-BE49-F238E27FC236}">
                <a16:creationId xmlns:a16="http://schemas.microsoft.com/office/drawing/2014/main" id="{6EB7606F-4ADC-56E9-C176-39BDDEC2730D}"/>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21</a:t>
            </a:r>
            <a:endParaRPr lang="fa-IR" sz="1000" dirty="0"/>
          </a:p>
        </p:txBody>
      </p:sp>
      <p:sp>
        <p:nvSpPr>
          <p:cNvPr id="11" name="TextBox 10">
            <a:extLst>
              <a:ext uri="{FF2B5EF4-FFF2-40B4-BE49-F238E27FC236}">
                <a16:creationId xmlns:a16="http://schemas.microsoft.com/office/drawing/2014/main" id="{BBC70884-B1FA-0757-F057-F844379653D4}"/>
              </a:ext>
            </a:extLst>
          </p:cNvPr>
          <p:cNvSpPr txBox="1"/>
          <p:nvPr/>
        </p:nvSpPr>
        <p:spPr>
          <a:xfrm>
            <a:off x="123051" y="5437314"/>
            <a:ext cx="6817247" cy="276999"/>
          </a:xfrm>
          <a:prstGeom prst="rect">
            <a:avLst/>
          </a:prstGeom>
          <a:noFill/>
        </p:spPr>
        <p:txBody>
          <a:bodyPr wrap="square">
            <a:spAutoFit/>
          </a:bodyPr>
          <a:lstStyle/>
          <a:p>
            <a:r>
              <a:rPr lang="en-US" sz="1200" dirty="0" err="1">
                <a:solidFill>
                  <a:srgbClr val="002060"/>
                </a:solidFill>
                <a:latin typeface="Cambria" panose="02040503050406030204" pitchFamily="18" charset="0"/>
                <a:ea typeface="Cambria" panose="02040503050406030204" pitchFamily="18" charset="0"/>
              </a:rPr>
              <a:t>Peernajmodin</a:t>
            </a:r>
            <a:r>
              <a:rPr lang="en-US" sz="1200" dirty="0">
                <a:solidFill>
                  <a:srgbClr val="002060"/>
                </a:solidFill>
                <a:latin typeface="Cambria" panose="02040503050406030204" pitchFamily="18" charset="0"/>
                <a:ea typeface="Cambria" panose="02040503050406030204" pitchFamily="18" charset="0"/>
              </a:rPr>
              <a:t> et al. (2023)</a:t>
            </a:r>
            <a:endParaRPr lang="fa-IR" sz="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8680574"/>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7A09D60-0857-9EC0-3FE4-FB4B656137C2}"/>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90AE9C68-59E9-AE14-D711-999EA7DCE050}"/>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Yazd-</a:t>
            </a:r>
            <a:r>
              <a:rPr lang="en-US" sz="1400" b="1" dirty="0" err="1">
                <a:effectLst>
                  <a:outerShdw blurRad="38100" dist="38100" dir="2700000" algn="tl">
                    <a:srgbClr val="000000">
                      <a:alpha val="43137"/>
                    </a:srgbClr>
                  </a:outerShdw>
                </a:effectLst>
                <a:cs typeface="B Nazanin" pitchFamily="2" charset="-78"/>
              </a:rPr>
              <a:t>Anarak</a:t>
            </a:r>
            <a:r>
              <a:rPr lang="en-US" sz="1400" b="1" dirty="0">
                <a:effectLst>
                  <a:outerShdw blurRad="38100" dist="38100" dir="2700000" algn="tl">
                    <a:srgbClr val="000000">
                      <a:alpha val="43137"/>
                    </a:srgbClr>
                  </a:outerShdw>
                </a:effectLst>
                <a:cs typeface="B Nazanin" pitchFamily="2" charset="-78"/>
              </a:rPr>
              <a:t> metallogenic belt (YAMB)</a:t>
            </a:r>
          </a:p>
        </p:txBody>
      </p:sp>
      <p:grpSp>
        <p:nvGrpSpPr>
          <p:cNvPr id="11" name="Group 10">
            <a:extLst>
              <a:ext uri="{FF2B5EF4-FFF2-40B4-BE49-F238E27FC236}">
                <a16:creationId xmlns:a16="http://schemas.microsoft.com/office/drawing/2014/main" id="{9C51F47B-4644-6177-F9B0-A05B07E609F1}"/>
              </a:ext>
            </a:extLst>
          </p:cNvPr>
          <p:cNvGrpSpPr/>
          <p:nvPr/>
        </p:nvGrpSpPr>
        <p:grpSpPr>
          <a:xfrm>
            <a:off x="123051" y="1047141"/>
            <a:ext cx="2884310" cy="5114425"/>
            <a:chOff x="4938648" y="970519"/>
            <a:chExt cx="2953201" cy="5236582"/>
          </a:xfrm>
        </p:grpSpPr>
        <p:pic>
          <p:nvPicPr>
            <p:cNvPr id="5" name="Picture 4">
              <a:extLst>
                <a:ext uri="{FF2B5EF4-FFF2-40B4-BE49-F238E27FC236}">
                  <a16:creationId xmlns:a16="http://schemas.microsoft.com/office/drawing/2014/main" id="{01780E85-057F-7E93-C4C8-A147A0077EA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46160" y="970519"/>
              <a:ext cx="2745689" cy="5225078"/>
            </a:xfrm>
            <a:prstGeom prst="rect">
              <a:avLst/>
            </a:prstGeom>
          </p:spPr>
        </p:pic>
        <p:pic>
          <p:nvPicPr>
            <p:cNvPr id="4" name="Picture 3">
              <a:extLst>
                <a:ext uri="{FF2B5EF4-FFF2-40B4-BE49-F238E27FC236}">
                  <a16:creationId xmlns:a16="http://schemas.microsoft.com/office/drawing/2014/main" id="{07EBE5CC-9DD6-F75C-C7B5-01CD6E4450D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38648" y="982023"/>
              <a:ext cx="207512" cy="5225078"/>
            </a:xfrm>
            <a:prstGeom prst="rect">
              <a:avLst/>
            </a:prstGeom>
          </p:spPr>
        </p:pic>
      </p:grpSp>
      <p:sp>
        <p:nvSpPr>
          <p:cNvPr id="6" name="Oval 5">
            <a:extLst>
              <a:ext uri="{FF2B5EF4-FFF2-40B4-BE49-F238E27FC236}">
                <a16:creationId xmlns:a16="http://schemas.microsoft.com/office/drawing/2014/main" id="{11C4F408-D190-0ECD-B9F4-AB20655A105D}"/>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22</a:t>
            </a:r>
            <a:endParaRPr lang="fa-IR" sz="1000" dirty="0"/>
          </a:p>
        </p:txBody>
      </p:sp>
    </p:spTree>
    <p:extLst>
      <p:ext uri="{BB962C8B-B14F-4D97-AF65-F5344CB8AC3E}">
        <p14:creationId xmlns:p14="http://schemas.microsoft.com/office/powerpoint/2010/main" val="9151297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405853E4-555F-1C19-C356-807A627A6403}"/>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13" name="Picture 12">
            <a:extLst>
              <a:ext uri="{FF2B5EF4-FFF2-40B4-BE49-F238E27FC236}">
                <a16:creationId xmlns:a16="http://schemas.microsoft.com/office/drawing/2014/main" id="{617CD454-372F-8214-FE0A-F2CE09FB42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41124" y="649026"/>
            <a:ext cx="4508956" cy="6121632"/>
          </a:xfrm>
          <a:prstGeom prst="rect">
            <a:avLst/>
          </a:prstGeom>
        </p:spPr>
      </p:pic>
      <p:sp>
        <p:nvSpPr>
          <p:cNvPr id="15" name="TextBox 14">
            <a:extLst>
              <a:ext uri="{FF2B5EF4-FFF2-40B4-BE49-F238E27FC236}">
                <a16:creationId xmlns:a16="http://schemas.microsoft.com/office/drawing/2014/main" id="{E1764CC8-A6A8-B319-6259-0933AE7DC3F5}"/>
              </a:ext>
            </a:extLst>
          </p:cNvPr>
          <p:cNvSpPr txBox="1"/>
          <p:nvPr/>
        </p:nvSpPr>
        <p:spPr>
          <a:xfrm>
            <a:off x="18584" y="4528934"/>
            <a:ext cx="3622540" cy="1345048"/>
          </a:xfrm>
          <a:prstGeom prst="rect">
            <a:avLst/>
          </a:prstGeom>
          <a:noFill/>
        </p:spPr>
        <p:txBody>
          <a:bodyPr wrap="square">
            <a:spAutoFit/>
          </a:bodyPr>
          <a:lstStyle/>
          <a:p>
            <a:pPr>
              <a:lnSpc>
                <a:spcPct val="150000"/>
              </a:lnSpc>
            </a:pPr>
            <a:r>
              <a:rPr lang="en-US" sz="1400" dirty="0">
                <a:solidFill>
                  <a:srgbClr val="002060"/>
                </a:solidFill>
                <a:effectLst/>
                <a:latin typeface="Cambria" panose="02040503050406030204" pitchFamily="18" charset="0"/>
                <a:ea typeface="Cambria" panose="02040503050406030204" pitchFamily="18" charset="0"/>
              </a:rPr>
              <a:t>Generalized lithostratigraphic columnar sections of </a:t>
            </a:r>
            <a:r>
              <a:rPr lang="en-US" sz="1400" dirty="0" err="1">
                <a:solidFill>
                  <a:srgbClr val="002060"/>
                </a:solidFill>
                <a:effectLst/>
                <a:latin typeface="Cambria" panose="02040503050406030204" pitchFamily="18" charset="0"/>
                <a:ea typeface="Cambria" panose="02040503050406030204" pitchFamily="18" charset="0"/>
              </a:rPr>
              <a:t>Mehdiabad</a:t>
            </a:r>
            <a:r>
              <a:rPr lang="en-US" sz="1400" dirty="0">
                <a:solidFill>
                  <a:srgbClr val="002060"/>
                </a:solidFill>
                <a:effectLst/>
                <a:latin typeface="Cambria" panose="02040503050406030204" pitchFamily="18" charset="0"/>
                <a:ea typeface="Cambria" panose="02040503050406030204" pitchFamily="18" charset="0"/>
              </a:rPr>
              <a:t> deposit (Modified after </a:t>
            </a:r>
            <a:r>
              <a:rPr lang="en-US" sz="1400" dirty="0" err="1">
                <a:solidFill>
                  <a:srgbClr val="002060"/>
                </a:solidFill>
                <a:effectLst/>
                <a:latin typeface="Cambria" panose="02040503050406030204" pitchFamily="18" charset="0"/>
                <a:ea typeface="Cambria" panose="02040503050406030204" pitchFamily="18" charset="0"/>
              </a:rPr>
              <a:t>Rajabi</a:t>
            </a:r>
            <a:r>
              <a:rPr lang="en-US" sz="1400" dirty="0">
                <a:solidFill>
                  <a:srgbClr val="002060"/>
                </a:solidFill>
                <a:effectLst/>
                <a:latin typeface="Cambria" panose="02040503050406030204" pitchFamily="18" charset="0"/>
                <a:ea typeface="Cambria" panose="02040503050406030204" pitchFamily="18" charset="0"/>
              </a:rPr>
              <a:t> et al., 2012; </a:t>
            </a:r>
            <a:r>
              <a:rPr lang="en-US" sz="1400" dirty="0" err="1">
                <a:solidFill>
                  <a:srgbClr val="002060"/>
                </a:solidFill>
                <a:effectLst/>
                <a:latin typeface="Cambria" panose="02040503050406030204" pitchFamily="18" charset="0"/>
                <a:ea typeface="Cambria" panose="02040503050406030204" pitchFamily="18" charset="0"/>
              </a:rPr>
              <a:t>Khanmohammadi</a:t>
            </a:r>
            <a:r>
              <a:rPr lang="en-US" sz="1400" dirty="0">
                <a:solidFill>
                  <a:srgbClr val="002060"/>
                </a:solidFill>
                <a:latin typeface="Cambria" panose="02040503050406030204" pitchFamily="18" charset="0"/>
                <a:ea typeface="Cambria" panose="02040503050406030204" pitchFamily="18" charset="0"/>
              </a:rPr>
              <a:t> et al., 2023</a:t>
            </a:r>
            <a:r>
              <a:rPr lang="en-US" sz="1400" dirty="0">
                <a:solidFill>
                  <a:srgbClr val="002060"/>
                </a:solidFill>
                <a:effectLst/>
                <a:latin typeface="Cambria" panose="02040503050406030204" pitchFamily="18" charset="0"/>
                <a:ea typeface="Cambria" panose="02040503050406030204" pitchFamily="18" charset="0"/>
              </a:rPr>
              <a:t>).</a:t>
            </a:r>
            <a:endParaRPr lang="fa-IR" sz="1400" dirty="0">
              <a:solidFill>
                <a:srgbClr val="002060"/>
              </a:solidFill>
              <a:latin typeface="Cambria" panose="02040503050406030204" pitchFamily="18" charset="0"/>
              <a:ea typeface="Cambria" panose="02040503050406030204" pitchFamily="18" charset="0"/>
            </a:endParaRPr>
          </a:p>
        </p:txBody>
      </p:sp>
      <p:sp>
        <p:nvSpPr>
          <p:cNvPr id="16" name="Rounded Rectangle 16">
            <a:extLst>
              <a:ext uri="{FF2B5EF4-FFF2-40B4-BE49-F238E27FC236}">
                <a16:creationId xmlns:a16="http://schemas.microsoft.com/office/drawing/2014/main" id="{9EC80A28-9E84-6649-5B42-8CD026E562C9}"/>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pic>
        <p:nvPicPr>
          <p:cNvPr id="3" name="Picture 2">
            <a:extLst>
              <a:ext uri="{FF2B5EF4-FFF2-40B4-BE49-F238E27FC236}">
                <a16:creationId xmlns:a16="http://schemas.microsoft.com/office/drawing/2014/main" id="{880228CF-1598-ABEC-CB61-5ADC53FBF4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4763" y="974411"/>
            <a:ext cx="1958037" cy="3473135"/>
          </a:xfrm>
          <a:prstGeom prst="rect">
            <a:avLst/>
          </a:prstGeom>
        </p:spPr>
      </p:pic>
      <p:sp>
        <p:nvSpPr>
          <p:cNvPr id="4" name="Oval 3">
            <a:extLst>
              <a:ext uri="{FF2B5EF4-FFF2-40B4-BE49-F238E27FC236}">
                <a16:creationId xmlns:a16="http://schemas.microsoft.com/office/drawing/2014/main" id="{AC022F4B-8264-AF2B-3E4E-5BEB89B37224}"/>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23</a:t>
            </a:r>
            <a:endParaRPr lang="fa-IR" sz="1000" dirty="0"/>
          </a:p>
        </p:txBody>
      </p:sp>
    </p:spTree>
    <p:extLst>
      <p:ext uri="{BB962C8B-B14F-4D97-AF65-F5344CB8AC3E}">
        <p14:creationId xmlns:p14="http://schemas.microsoft.com/office/powerpoint/2010/main" val="1307766001"/>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405853E4-555F-1C19-C356-807A627A6403}"/>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5" name="Picture 4">
            <a:extLst>
              <a:ext uri="{FF2B5EF4-FFF2-40B4-BE49-F238E27FC236}">
                <a16:creationId xmlns:a16="http://schemas.microsoft.com/office/drawing/2014/main" id="{01684C7F-F961-3474-DB8C-044783398E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2654" y="926440"/>
            <a:ext cx="4854107" cy="5847862"/>
          </a:xfrm>
          <a:prstGeom prst="rect">
            <a:avLst/>
          </a:prstGeom>
        </p:spPr>
      </p:pic>
      <p:sp>
        <p:nvSpPr>
          <p:cNvPr id="11" name="TextBox 10">
            <a:extLst>
              <a:ext uri="{FF2B5EF4-FFF2-40B4-BE49-F238E27FC236}">
                <a16:creationId xmlns:a16="http://schemas.microsoft.com/office/drawing/2014/main" id="{7939185A-DFBA-0F8A-46DC-DA5EB3DBBC29}"/>
              </a:ext>
            </a:extLst>
          </p:cNvPr>
          <p:cNvSpPr txBox="1"/>
          <p:nvPr/>
        </p:nvSpPr>
        <p:spPr>
          <a:xfrm>
            <a:off x="0" y="3643496"/>
            <a:ext cx="3872654" cy="3284041"/>
          </a:xfrm>
          <a:prstGeom prst="rect">
            <a:avLst/>
          </a:prstGeom>
          <a:noFill/>
        </p:spPr>
        <p:txBody>
          <a:bodyPr wrap="square">
            <a:spAutoFit/>
          </a:bodyPr>
          <a:lstStyle/>
          <a:p>
            <a:pPr algn="just">
              <a:lnSpc>
                <a:spcPct val="150000"/>
              </a:lnSpc>
            </a:pPr>
            <a:r>
              <a:rPr lang="en-US" sz="1400" b="0" i="0" dirty="0">
                <a:solidFill>
                  <a:srgbClr val="002060"/>
                </a:solidFill>
                <a:effectLst/>
                <a:latin typeface="Cambria" panose="02040503050406030204" pitchFamily="18" charset="0"/>
                <a:ea typeface="Cambria" panose="02040503050406030204" pitchFamily="18" charset="0"/>
              </a:rPr>
              <a:t>Geological map of the </a:t>
            </a:r>
            <a:r>
              <a:rPr lang="en-US" sz="1400" b="0" i="0" dirty="0" err="1">
                <a:solidFill>
                  <a:srgbClr val="002060"/>
                </a:solidFill>
                <a:effectLst/>
                <a:latin typeface="Cambria" panose="02040503050406030204" pitchFamily="18" charset="0"/>
                <a:ea typeface="Cambria" panose="02040503050406030204" pitchFamily="18" charset="0"/>
              </a:rPr>
              <a:t>Mehdiabad</a:t>
            </a:r>
            <a:r>
              <a:rPr lang="en-US" sz="1400" b="0" i="0" dirty="0">
                <a:solidFill>
                  <a:srgbClr val="002060"/>
                </a:solidFill>
                <a:effectLst/>
                <a:latin typeface="Cambria" panose="02040503050406030204" pitchFamily="18" charset="0"/>
                <a:ea typeface="Cambria" panose="02040503050406030204" pitchFamily="18" charset="0"/>
              </a:rPr>
              <a:t> deposit showing the location of the barite deposit in the east of the Black-Hill Fault and of the oxide Zn-Pb orebody in the northeast of the map.</a:t>
            </a:r>
            <a:r>
              <a:rPr lang="en-US" sz="1400" b="0" i="1" dirty="0">
                <a:solidFill>
                  <a:srgbClr val="002060"/>
                </a:solidFill>
                <a:effectLst/>
                <a:latin typeface="Cambria" panose="02040503050406030204" pitchFamily="18" charset="0"/>
                <a:ea typeface="Cambria" panose="02040503050406030204" pitchFamily="18" charset="0"/>
              </a:rPr>
              <a:t> CVF: Central Valley fault; NTF: North Thrust fault; FF: </a:t>
            </a:r>
            <a:r>
              <a:rPr lang="en-US" sz="1400" b="0" i="1" dirty="0" err="1">
                <a:solidFill>
                  <a:srgbClr val="002060"/>
                </a:solidFill>
                <a:effectLst/>
                <a:latin typeface="Cambria" panose="02040503050406030204" pitchFamily="18" charset="0"/>
                <a:ea typeface="Cambria" panose="02040503050406030204" pitchFamily="18" charset="0"/>
              </a:rPr>
              <a:t>Fourozandeh</a:t>
            </a:r>
            <a:r>
              <a:rPr lang="en-US" sz="1400" b="0" i="1" dirty="0">
                <a:solidFill>
                  <a:srgbClr val="002060"/>
                </a:solidFill>
                <a:effectLst/>
                <a:latin typeface="Cambria" panose="02040503050406030204" pitchFamily="18" charset="0"/>
                <a:ea typeface="Cambria" panose="02040503050406030204" pitchFamily="18" charset="0"/>
              </a:rPr>
              <a:t> fault; BHO: Black-Hill ore; CVOB: Central Valley orebody; ER: East Ridge; CM: Calamine Mine </a:t>
            </a:r>
            <a:r>
              <a:rPr lang="en-US" sz="1400" b="0" i="0" dirty="0">
                <a:solidFill>
                  <a:srgbClr val="002060"/>
                </a:solidFill>
                <a:effectLst/>
                <a:latin typeface="Cambria" panose="02040503050406030204" pitchFamily="18" charset="0"/>
                <a:ea typeface="Cambria" panose="02040503050406030204" pitchFamily="18" charset="0"/>
              </a:rPr>
              <a:t>(</a:t>
            </a:r>
            <a:r>
              <a:rPr lang="en-US" sz="1400" b="0" i="0" dirty="0" err="1">
                <a:solidFill>
                  <a:srgbClr val="002060"/>
                </a:solidFill>
                <a:effectLst/>
                <a:latin typeface="Cambria" panose="02040503050406030204" pitchFamily="18" charset="0"/>
                <a:ea typeface="Cambria" panose="02040503050406030204" pitchFamily="18" charset="0"/>
              </a:rPr>
              <a:t>Maghfouri</a:t>
            </a:r>
            <a:r>
              <a:rPr lang="en-US" sz="1400" b="0" i="0" dirty="0">
                <a:solidFill>
                  <a:srgbClr val="002060"/>
                </a:solidFill>
                <a:effectLst/>
                <a:latin typeface="Cambria" panose="02040503050406030204" pitchFamily="18" charset="0"/>
                <a:ea typeface="Cambria" panose="02040503050406030204" pitchFamily="18" charset="0"/>
              </a:rPr>
              <a:t> et al., 2019).</a:t>
            </a:r>
            <a:r>
              <a:rPr lang="en-US" sz="1400" dirty="0">
                <a:solidFill>
                  <a:srgbClr val="002060"/>
                </a:solidFill>
                <a:latin typeface="Cambria" panose="02040503050406030204" pitchFamily="18" charset="0"/>
                <a:ea typeface="Cambria" panose="02040503050406030204" pitchFamily="18" charset="0"/>
              </a:rPr>
              <a:t> </a:t>
            </a:r>
          </a:p>
          <a:p>
            <a:pPr algn="just">
              <a:lnSpc>
                <a:spcPct val="150000"/>
              </a:lnSpc>
            </a:pPr>
            <a:br>
              <a:rPr lang="en-US" sz="1400" dirty="0">
                <a:solidFill>
                  <a:srgbClr val="002060"/>
                </a:solidFill>
                <a:latin typeface="Cambria" panose="02040503050406030204" pitchFamily="18" charset="0"/>
                <a:ea typeface="Cambria" panose="02040503050406030204" pitchFamily="18" charset="0"/>
              </a:rPr>
            </a:br>
            <a:endParaRPr lang="fa-IR" sz="1400" dirty="0">
              <a:solidFill>
                <a:srgbClr val="002060"/>
              </a:solidFill>
              <a:latin typeface="Cambria" panose="02040503050406030204" pitchFamily="18" charset="0"/>
              <a:ea typeface="Cambria" panose="02040503050406030204" pitchFamily="18" charset="0"/>
            </a:endParaRPr>
          </a:p>
        </p:txBody>
      </p:sp>
      <p:sp>
        <p:nvSpPr>
          <p:cNvPr id="12" name="Rounded Rectangle 16">
            <a:extLst>
              <a:ext uri="{FF2B5EF4-FFF2-40B4-BE49-F238E27FC236}">
                <a16:creationId xmlns:a16="http://schemas.microsoft.com/office/drawing/2014/main" id="{249AB504-4981-DBF0-00AE-027C6C2647BC}"/>
              </a:ext>
            </a:extLst>
          </p:cNvPr>
          <p:cNvSpPr/>
          <p:nvPr/>
        </p:nvSpPr>
        <p:spPr>
          <a:xfrm>
            <a:off x="3995705" y="623511"/>
            <a:ext cx="3518073" cy="277414"/>
          </a:xfrm>
          <a:prstGeom prst="roundRect">
            <a:avLst>
              <a:gd name="adj" fmla="val 50000"/>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err="1">
                <a:effectLst>
                  <a:outerShdw blurRad="38100" dist="38100" dir="2700000" algn="tl">
                    <a:srgbClr val="000000">
                      <a:alpha val="43137"/>
                    </a:srgbClr>
                  </a:outerShdw>
                </a:effectLst>
                <a:cs typeface="B Nazanin" pitchFamily="2" charset="-78"/>
              </a:rPr>
              <a:t>Mehdiabad</a:t>
            </a:r>
            <a:r>
              <a:rPr lang="en-US" sz="1400" b="1" dirty="0">
                <a:effectLst>
                  <a:outerShdw blurRad="38100" dist="38100" dir="2700000" algn="tl">
                    <a:srgbClr val="000000">
                      <a:alpha val="43137"/>
                    </a:srgbClr>
                  </a:outerShdw>
                </a:effectLst>
                <a:cs typeface="B Nazanin" pitchFamily="2" charset="-78"/>
              </a:rPr>
              <a:t> Zn-Pb-Ba-Cu (</a:t>
            </a:r>
            <a:r>
              <a:rPr lang="en-US" sz="1400" b="1" u="sng" dirty="0">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Fe</a:t>
            </a:r>
            <a:r>
              <a:rPr lang="en-US" sz="1400" b="1" u="sng" dirty="0" err="1">
                <a:effectLst>
                  <a:outerShdw blurRad="38100" dist="38100" dir="2700000" algn="tl">
                    <a:srgbClr val="000000">
                      <a:alpha val="43137"/>
                    </a:srgbClr>
                  </a:outerShdw>
                </a:effectLst>
                <a:cs typeface="B Nazanin" pitchFamily="2" charset="-78"/>
              </a:rPr>
              <a:t>+</a:t>
            </a:r>
            <a:r>
              <a:rPr lang="en-US" sz="1400" b="1" dirty="0" err="1">
                <a:effectLst>
                  <a:outerShdw blurRad="38100" dist="38100" dir="2700000" algn="tl">
                    <a:srgbClr val="000000">
                      <a:alpha val="43137"/>
                    </a:srgbClr>
                  </a:outerShdw>
                </a:effectLst>
                <a:cs typeface="B Nazanin" pitchFamily="2" charset="-78"/>
              </a:rPr>
              <a:t>Mn</a:t>
            </a:r>
            <a:r>
              <a:rPr lang="en-US" sz="1400" b="1" dirty="0">
                <a:effectLst>
                  <a:outerShdw blurRad="38100" dist="38100" dir="2700000" algn="tl">
                    <a:srgbClr val="000000">
                      <a:alpha val="43137"/>
                    </a:srgbClr>
                  </a:outerShdw>
                </a:effectLst>
                <a:cs typeface="B Nazanin" pitchFamily="2" charset="-78"/>
              </a:rPr>
              <a:t>) deposit</a:t>
            </a:r>
          </a:p>
        </p:txBody>
      </p:sp>
      <p:sp>
        <p:nvSpPr>
          <p:cNvPr id="14" name="TextBox 13">
            <a:extLst>
              <a:ext uri="{FF2B5EF4-FFF2-40B4-BE49-F238E27FC236}">
                <a16:creationId xmlns:a16="http://schemas.microsoft.com/office/drawing/2014/main" id="{6F01C81E-4133-3EEC-959D-2FAF7E9408BF}"/>
              </a:ext>
            </a:extLst>
          </p:cNvPr>
          <p:cNvSpPr txBox="1"/>
          <p:nvPr/>
        </p:nvSpPr>
        <p:spPr>
          <a:xfrm>
            <a:off x="195629" y="1623248"/>
            <a:ext cx="3677025" cy="1569660"/>
          </a:xfrm>
          <a:prstGeom prst="rect">
            <a:avLst/>
          </a:prstGeom>
          <a:noFill/>
        </p:spPr>
        <p:txBody>
          <a:bodyPr wrap="square">
            <a:spAutoFit/>
          </a:bodyPr>
          <a:lstStyle/>
          <a:p>
            <a:r>
              <a:rPr lang="en-US" sz="16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Mehdiabad</a:t>
            </a:r>
            <a:r>
              <a:rPr lang="en-US" sz="1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deposit</a:t>
            </a:r>
            <a:r>
              <a:rPr lang="en-US" sz="1600" dirty="0">
                <a:effectLst/>
                <a:latin typeface="Cambria" panose="02040503050406030204" pitchFamily="18" charset="0"/>
                <a:ea typeface="Cambria" panose="02040503050406030204" pitchFamily="18" charset="0"/>
              </a:rPr>
              <a:t>:</a:t>
            </a:r>
          </a:p>
          <a:p>
            <a:r>
              <a:rPr lang="en-US" sz="1600" dirty="0">
                <a:effectLst/>
                <a:latin typeface="Cambria" panose="02040503050406030204" pitchFamily="18" charset="0"/>
                <a:ea typeface="Cambria" panose="02040503050406030204" pitchFamily="18" charset="0"/>
              </a:rPr>
              <a:t>Recent exploration revealed the total geological resource of this deposit of about 630 Mt at 4.2% Zn, 1.2% Pb, 5% Cu and 51 g/t Ag, along with tens of Mt of barite.</a:t>
            </a:r>
            <a:endParaRPr lang="fa-IR" sz="1600" dirty="0">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3DA3B94A-BF05-ABD8-DD5B-ED00F9830965}"/>
              </a:ext>
            </a:extLst>
          </p:cNvPr>
          <p:cNvCxnSpPr>
            <a:cxnSpLocks/>
          </p:cNvCxnSpPr>
          <p:nvPr/>
        </p:nvCxnSpPr>
        <p:spPr>
          <a:xfrm>
            <a:off x="6024880" y="4084320"/>
            <a:ext cx="1574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2B428F0-F04C-A231-DC28-DF23DD62A727}"/>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24</a:t>
            </a:r>
            <a:endParaRPr lang="fa-IR" sz="1000" dirty="0"/>
          </a:p>
        </p:txBody>
      </p:sp>
      <p:sp>
        <p:nvSpPr>
          <p:cNvPr id="4" name="Rounded Rectangle 16">
            <a:extLst>
              <a:ext uri="{FF2B5EF4-FFF2-40B4-BE49-F238E27FC236}">
                <a16:creationId xmlns:a16="http://schemas.microsoft.com/office/drawing/2014/main" id="{EA59DEBF-CF1D-DF45-7E7A-0D67108FB7F4}"/>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Yazd-</a:t>
            </a:r>
            <a:r>
              <a:rPr lang="en-US" sz="1400" b="1" dirty="0" err="1">
                <a:effectLst>
                  <a:outerShdw blurRad="38100" dist="38100" dir="2700000" algn="tl">
                    <a:srgbClr val="000000">
                      <a:alpha val="43137"/>
                    </a:srgbClr>
                  </a:outerShdw>
                </a:effectLst>
                <a:cs typeface="B Nazanin" pitchFamily="2" charset="-78"/>
              </a:rPr>
              <a:t>Anarak</a:t>
            </a:r>
            <a:r>
              <a:rPr lang="en-US" sz="1400" b="1" dirty="0">
                <a:effectLst>
                  <a:outerShdw blurRad="38100" dist="38100" dir="2700000" algn="tl">
                    <a:srgbClr val="000000">
                      <a:alpha val="43137"/>
                    </a:srgbClr>
                  </a:outerShdw>
                </a:effectLst>
                <a:cs typeface="B Nazanin" pitchFamily="2" charset="-78"/>
              </a:rPr>
              <a:t> metallogenic belt (YAMB)</a:t>
            </a:r>
          </a:p>
        </p:txBody>
      </p:sp>
    </p:spTree>
    <p:extLst>
      <p:ext uri="{BB962C8B-B14F-4D97-AF65-F5344CB8AC3E}">
        <p14:creationId xmlns:p14="http://schemas.microsoft.com/office/powerpoint/2010/main" val="4281078626"/>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TextBox 11">
            <a:extLst>
              <a:ext uri="{FF2B5EF4-FFF2-40B4-BE49-F238E27FC236}">
                <a16:creationId xmlns:a16="http://schemas.microsoft.com/office/drawing/2014/main" id="{7AF28677-F4F9-6DD9-8B20-B75FD750BD28}"/>
              </a:ext>
            </a:extLst>
          </p:cNvPr>
          <p:cNvSpPr txBox="1"/>
          <p:nvPr/>
        </p:nvSpPr>
        <p:spPr>
          <a:xfrm>
            <a:off x="2242884" y="6314062"/>
            <a:ext cx="4270633" cy="261610"/>
          </a:xfrm>
          <a:prstGeom prst="rect">
            <a:avLst/>
          </a:prstGeom>
          <a:noFill/>
        </p:spPr>
        <p:txBody>
          <a:bodyPr wrap="square">
            <a:spAutoFit/>
          </a:bodyPr>
          <a:lstStyle/>
          <a:p>
            <a:pPr algn="just"/>
            <a:r>
              <a:rPr lang="en-US" sz="1100" dirty="0">
                <a:solidFill>
                  <a:srgbClr val="002060"/>
                </a:solidFill>
                <a:effectLst/>
                <a:latin typeface="Cambria" panose="02040503050406030204" pitchFamily="18" charset="0"/>
                <a:ea typeface="Cambria" panose="02040503050406030204" pitchFamily="18" charset="0"/>
              </a:rPr>
              <a:t>A and B) Outcrop views from </a:t>
            </a:r>
            <a:r>
              <a:rPr lang="en-US" sz="1100" dirty="0" err="1">
                <a:solidFill>
                  <a:srgbClr val="002060"/>
                </a:solidFill>
                <a:effectLst/>
                <a:latin typeface="Cambria" panose="02040503050406030204" pitchFamily="18" charset="0"/>
                <a:ea typeface="Cambria" panose="02040503050406030204" pitchFamily="18" charset="0"/>
              </a:rPr>
              <a:t>Mehdiabad</a:t>
            </a:r>
            <a:r>
              <a:rPr lang="en-US" sz="1100" dirty="0">
                <a:solidFill>
                  <a:srgbClr val="002060"/>
                </a:solidFill>
                <a:effectLst/>
                <a:latin typeface="Cambria" panose="02040503050406030204" pitchFamily="18" charset="0"/>
                <a:ea typeface="Cambria" panose="02040503050406030204" pitchFamily="18" charset="0"/>
              </a:rPr>
              <a:t> deposit</a:t>
            </a:r>
            <a:endParaRPr lang="fa-IR" sz="11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552DF19-5943-EE40-770A-98B7E1359F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1073755" y="1026015"/>
            <a:ext cx="6647846" cy="5181086"/>
          </a:xfrm>
          <a:prstGeom prst="rect">
            <a:avLst/>
          </a:prstGeom>
        </p:spPr>
      </p:pic>
      <p:sp>
        <p:nvSpPr>
          <p:cNvPr id="19" name="Rounded Rectangle 16">
            <a:extLst>
              <a:ext uri="{FF2B5EF4-FFF2-40B4-BE49-F238E27FC236}">
                <a16:creationId xmlns:a16="http://schemas.microsoft.com/office/drawing/2014/main" id="{6B259953-5376-26D8-662F-49C1AE8621AD}"/>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Yazd-</a:t>
            </a:r>
            <a:r>
              <a:rPr lang="en-US" sz="1400" b="1" dirty="0" err="1">
                <a:effectLst>
                  <a:outerShdw blurRad="38100" dist="38100" dir="2700000" algn="tl">
                    <a:srgbClr val="000000">
                      <a:alpha val="43137"/>
                    </a:srgbClr>
                  </a:outerShdw>
                </a:effectLst>
                <a:cs typeface="B Nazanin" pitchFamily="2" charset="-78"/>
              </a:rPr>
              <a:t>Anarak</a:t>
            </a:r>
            <a:r>
              <a:rPr lang="en-US" sz="1400" b="1" dirty="0">
                <a:effectLst>
                  <a:outerShdw blurRad="38100" dist="38100" dir="2700000" algn="tl">
                    <a:srgbClr val="000000">
                      <a:alpha val="43137"/>
                    </a:srgbClr>
                  </a:outerShdw>
                </a:effectLst>
                <a:cs typeface="B Nazanin" pitchFamily="2" charset="-78"/>
              </a:rPr>
              <a:t> metallogenic belt (YAMB)</a:t>
            </a:r>
          </a:p>
        </p:txBody>
      </p:sp>
      <p:sp>
        <p:nvSpPr>
          <p:cNvPr id="3" name="Oval 2">
            <a:extLst>
              <a:ext uri="{FF2B5EF4-FFF2-40B4-BE49-F238E27FC236}">
                <a16:creationId xmlns:a16="http://schemas.microsoft.com/office/drawing/2014/main" id="{BE1087C7-C3CF-5607-AD29-76E38D879F87}"/>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25</a:t>
            </a:r>
            <a:endParaRPr lang="fa-IR" sz="1000" dirty="0"/>
          </a:p>
        </p:txBody>
      </p:sp>
    </p:spTree>
    <p:extLst>
      <p:ext uri="{BB962C8B-B14F-4D97-AF65-F5344CB8AC3E}">
        <p14:creationId xmlns:p14="http://schemas.microsoft.com/office/powerpoint/2010/main" val="3248188223"/>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1A098AD-6AC4-6DCC-E65F-240545357E63}"/>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11" name="Picture 10">
            <a:extLst>
              <a:ext uri="{FF2B5EF4-FFF2-40B4-BE49-F238E27FC236}">
                <a16:creationId xmlns:a16="http://schemas.microsoft.com/office/drawing/2014/main" id="{371C277F-C97C-C7CA-4495-157B95DD58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9764" y="982145"/>
            <a:ext cx="6395575" cy="5078839"/>
          </a:xfrm>
          <a:prstGeom prst="rect">
            <a:avLst/>
          </a:prstGeom>
        </p:spPr>
      </p:pic>
      <p:sp>
        <p:nvSpPr>
          <p:cNvPr id="12" name="TextBox 11">
            <a:extLst>
              <a:ext uri="{FF2B5EF4-FFF2-40B4-BE49-F238E27FC236}">
                <a16:creationId xmlns:a16="http://schemas.microsoft.com/office/drawing/2014/main" id="{DFCC4CBF-78E9-9C06-E31F-7C6E4AFA74CA}"/>
              </a:ext>
            </a:extLst>
          </p:cNvPr>
          <p:cNvSpPr txBox="1"/>
          <p:nvPr/>
        </p:nvSpPr>
        <p:spPr>
          <a:xfrm>
            <a:off x="1202724" y="6013189"/>
            <a:ext cx="6812692" cy="461665"/>
          </a:xfrm>
          <a:prstGeom prst="rect">
            <a:avLst/>
          </a:prstGeom>
          <a:noFill/>
        </p:spPr>
        <p:txBody>
          <a:bodyPr wrap="square">
            <a:spAutoFit/>
          </a:bodyPr>
          <a:lstStyle/>
          <a:p>
            <a:r>
              <a:rPr lang="en-US" sz="1200" dirty="0">
                <a:solidFill>
                  <a:srgbClr val="002060"/>
                </a:solidFill>
                <a:effectLst/>
                <a:latin typeface="Cambria" panose="02040503050406030204" pitchFamily="18" charset="0"/>
                <a:ea typeface="Cambria" panose="02040503050406030204" pitchFamily="18" charset="0"/>
              </a:rPr>
              <a:t>Schematic cross-section of the </a:t>
            </a:r>
            <a:r>
              <a:rPr lang="en-US" sz="1200" dirty="0" err="1">
                <a:solidFill>
                  <a:srgbClr val="002060"/>
                </a:solidFill>
                <a:effectLst/>
                <a:latin typeface="Cambria" panose="02040503050406030204" pitchFamily="18" charset="0"/>
                <a:ea typeface="Cambria" panose="02040503050406030204" pitchFamily="18" charset="0"/>
              </a:rPr>
              <a:t>Mehdiabad</a:t>
            </a:r>
            <a:r>
              <a:rPr lang="en-US" sz="1200" dirty="0">
                <a:solidFill>
                  <a:srgbClr val="002060"/>
                </a:solidFill>
                <a:effectLst/>
                <a:latin typeface="Cambria" panose="02040503050406030204" pitchFamily="18" charset="0"/>
                <a:ea typeface="Cambria" panose="02040503050406030204" pitchFamily="18" charset="0"/>
              </a:rPr>
              <a:t> deposit (</a:t>
            </a:r>
            <a:r>
              <a:rPr lang="en-US" sz="1200" dirty="0" err="1">
                <a:solidFill>
                  <a:srgbClr val="002060"/>
                </a:solidFill>
                <a:effectLst/>
                <a:latin typeface="Cambria" panose="02040503050406030204" pitchFamily="18" charset="0"/>
                <a:ea typeface="Cambria" panose="02040503050406030204" pitchFamily="18" charset="0"/>
              </a:rPr>
              <a:t>Khanmohammadi</a:t>
            </a:r>
            <a:r>
              <a:rPr lang="en-US" sz="1200" dirty="0">
                <a:solidFill>
                  <a:srgbClr val="002060"/>
                </a:solidFill>
                <a:effectLst/>
                <a:latin typeface="Cambria" panose="02040503050406030204" pitchFamily="18" charset="0"/>
                <a:ea typeface="Cambria" panose="02040503050406030204" pitchFamily="18" charset="0"/>
              </a:rPr>
              <a:t> et al., 2023; modified after Reichert, 2007; </a:t>
            </a:r>
            <a:r>
              <a:rPr lang="en-US" sz="1200" dirty="0" err="1">
                <a:solidFill>
                  <a:srgbClr val="002060"/>
                </a:solidFill>
                <a:effectLst/>
                <a:latin typeface="Cambria" panose="02040503050406030204" pitchFamily="18" charset="0"/>
                <a:ea typeface="Cambria" panose="02040503050406030204" pitchFamily="18" charset="0"/>
              </a:rPr>
              <a:t>Rajabi</a:t>
            </a:r>
            <a:r>
              <a:rPr lang="en-US" sz="1200" dirty="0">
                <a:solidFill>
                  <a:srgbClr val="002060"/>
                </a:solidFill>
                <a:effectLst/>
                <a:latin typeface="Cambria" panose="02040503050406030204" pitchFamily="18" charset="0"/>
                <a:ea typeface="Cambria" panose="02040503050406030204" pitchFamily="18" charset="0"/>
              </a:rPr>
              <a:t> et al., 2012; Lui et al., 2023).</a:t>
            </a:r>
            <a:endParaRPr lang="fa-IR" sz="1200" dirty="0">
              <a:solidFill>
                <a:srgbClr val="002060"/>
              </a:solidFill>
              <a:latin typeface="Cambria" panose="02040503050406030204" pitchFamily="18" charset="0"/>
              <a:ea typeface="Cambria" panose="02040503050406030204" pitchFamily="18" charset="0"/>
            </a:endParaRPr>
          </a:p>
        </p:txBody>
      </p:sp>
      <p:sp>
        <p:nvSpPr>
          <p:cNvPr id="13" name="Rounded Rectangle 16">
            <a:extLst>
              <a:ext uri="{FF2B5EF4-FFF2-40B4-BE49-F238E27FC236}">
                <a16:creationId xmlns:a16="http://schemas.microsoft.com/office/drawing/2014/main" id="{13F8FB06-06C6-80D4-6F34-78F890AF0CC9}"/>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Yazd-</a:t>
            </a:r>
            <a:r>
              <a:rPr lang="en-US" sz="1400" b="1" dirty="0" err="1">
                <a:effectLst>
                  <a:outerShdw blurRad="38100" dist="38100" dir="2700000" algn="tl">
                    <a:srgbClr val="000000">
                      <a:alpha val="43137"/>
                    </a:srgbClr>
                  </a:outerShdw>
                </a:effectLst>
                <a:cs typeface="B Nazanin" pitchFamily="2" charset="-78"/>
              </a:rPr>
              <a:t>Anarak</a:t>
            </a:r>
            <a:r>
              <a:rPr lang="en-US" sz="1400" b="1" dirty="0">
                <a:effectLst>
                  <a:outerShdw blurRad="38100" dist="38100" dir="2700000" algn="tl">
                    <a:srgbClr val="000000">
                      <a:alpha val="43137"/>
                    </a:srgbClr>
                  </a:outerShdw>
                </a:effectLst>
                <a:cs typeface="B Nazanin" pitchFamily="2" charset="-78"/>
              </a:rPr>
              <a:t> metallogenic belt (YAMB)</a:t>
            </a:r>
          </a:p>
        </p:txBody>
      </p:sp>
      <p:sp>
        <p:nvSpPr>
          <p:cNvPr id="3" name="Oval 2">
            <a:extLst>
              <a:ext uri="{FF2B5EF4-FFF2-40B4-BE49-F238E27FC236}">
                <a16:creationId xmlns:a16="http://schemas.microsoft.com/office/drawing/2014/main" id="{A295B1DC-2F61-F795-59A7-1726C46B2CD3}"/>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26</a:t>
            </a:r>
            <a:endParaRPr lang="fa-IR" sz="1000" dirty="0"/>
          </a:p>
        </p:txBody>
      </p:sp>
    </p:spTree>
    <p:extLst>
      <p:ext uri="{BB962C8B-B14F-4D97-AF65-F5344CB8AC3E}">
        <p14:creationId xmlns:p14="http://schemas.microsoft.com/office/powerpoint/2010/main" val="236828347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TextBox 11">
            <a:extLst>
              <a:ext uri="{FF2B5EF4-FFF2-40B4-BE49-F238E27FC236}">
                <a16:creationId xmlns:a16="http://schemas.microsoft.com/office/drawing/2014/main" id="{7AF28677-F4F9-6DD9-8B20-B75FD750BD28}"/>
              </a:ext>
            </a:extLst>
          </p:cNvPr>
          <p:cNvSpPr txBox="1"/>
          <p:nvPr/>
        </p:nvSpPr>
        <p:spPr>
          <a:xfrm>
            <a:off x="420849" y="5393354"/>
            <a:ext cx="8078964" cy="600164"/>
          </a:xfrm>
          <a:prstGeom prst="rect">
            <a:avLst/>
          </a:prstGeom>
          <a:noFill/>
        </p:spPr>
        <p:txBody>
          <a:bodyPr wrap="square">
            <a:spAutoFit/>
          </a:bodyPr>
          <a:lstStyle/>
          <a:p>
            <a:pPr algn="just"/>
            <a:r>
              <a:rPr lang="en-US" sz="1100" dirty="0">
                <a:solidFill>
                  <a:srgbClr val="002060"/>
                </a:solidFill>
                <a:effectLst/>
                <a:latin typeface="Cambria" panose="02040503050406030204" pitchFamily="18" charset="0"/>
                <a:ea typeface="Cambria" panose="02040503050406030204" pitchFamily="18" charset="0"/>
              </a:rPr>
              <a:t>C and D) Zebra texture from the </a:t>
            </a:r>
            <a:r>
              <a:rPr lang="en-US" sz="1100" dirty="0" err="1">
                <a:solidFill>
                  <a:srgbClr val="002060"/>
                </a:solidFill>
                <a:effectLst/>
                <a:latin typeface="Cambria" panose="02040503050406030204" pitchFamily="18" charset="0"/>
                <a:ea typeface="Cambria" panose="02040503050406030204" pitchFamily="18" charset="0"/>
              </a:rPr>
              <a:t>Mehdiabad</a:t>
            </a:r>
            <a:r>
              <a:rPr lang="en-US" sz="1100" dirty="0">
                <a:solidFill>
                  <a:srgbClr val="002060"/>
                </a:solidFill>
                <a:effectLst/>
                <a:latin typeface="Cambria" panose="02040503050406030204" pitchFamily="18" charset="0"/>
                <a:ea typeface="Cambria" panose="02040503050406030204" pitchFamily="18" charset="0"/>
              </a:rPr>
              <a:t> deposit consisting of interlayered barite and altered </a:t>
            </a:r>
            <a:r>
              <a:rPr lang="en-US" sz="1100" dirty="0" err="1">
                <a:solidFill>
                  <a:srgbClr val="002060"/>
                </a:solidFill>
                <a:effectLst/>
                <a:latin typeface="Cambria" panose="02040503050406030204" pitchFamily="18" charset="0"/>
                <a:ea typeface="Cambria" panose="02040503050406030204" pitchFamily="18" charset="0"/>
              </a:rPr>
              <a:t>sulphides</a:t>
            </a:r>
            <a:r>
              <a:rPr lang="en-US" sz="1100" dirty="0">
                <a:solidFill>
                  <a:srgbClr val="002060"/>
                </a:solidFill>
                <a:effectLst/>
                <a:latin typeface="Cambria" panose="02040503050406030204" pitchFamily="18" charset="0"/>
                <a:ea typeface="Cambria" panose="02040503050406030204" pitchFamily="18" charset="0"/>
              </a:rPr>
              <a:t>. E) Replacement of sideritic limestone (</a:t>
            </a:r>
            <a:r>
              <a:rPr lang="en-US" sz="1100" dirty="0" err="1">
                <a:solidFill>
                  <a:srgbClr val="002060"/>
                </a:solidFill>
                <a:effectLst/>
                <a:latin typeface="Cambria" panose="02040503050406030204" pitchFamily="18" charset="0"/>
                <a:ea typeface="Cambria" panose="02040503050406030204" pitchFamily="18" charset="0"/>
              </a:rPr>
              <a:t>sid</a:t>
            </a:r>
            <a:r>
              <a:rPr lang="en-US" sz="1100" dirty="0">
                <a:solidFill>
                  <a:srgbClr val="002060"/>
                </a:solidFill>
                <a:effectLst/>
                <a:latin typeface="Cambria" panose="02040503050406030204" pitchFamily="18" charset="0"/>
                <a:ea typeface="Cambria" panose="02040503050406030204" pitchFamily="18" charset="0"/>
              </a:rPr>
              <a:t>) and barite (Ba) with chalcopyrite (</a:t>
            </a:r>
            <a:r>
              <a:rPr lang="en-US" sz="1100" dirty="0" err="1">
                <a:solidFill>
                  <a:srgbClr val="002060"/>
                </a:solidFill>
                <a:effectLst/>
                <a:latin typeface="Cambria" panose="02040503050406030204" pitchFamily="18" charset="0"/>
                <a:ea typeface="Cambria" panose="02040503050406030204" pitchFamily="18" charset="0"/>
              </a:rPr>
              <a:t>Cpy</a:t>
            </a:r>
            <a:r>
              <a:rPr lang="en-US" sz="1100" dirty="0">
                <a:solidFill>
                  <a:srgbClr val="002060"/>
                </a:solidFill>
                <a:effectLst/>
                <a:latin typeface="Cambria" panose="02040503050406030204" pitchFamily="18" charset="0"/>
                <a:ea typeface="Cambria" panose="02040503050406030204" pitchFamily="18" charset="0"/>
              </a:rPr>
              <a:t>), and galena (</a:t>
            </a:r>
            <a:r>
              <a:rPr lang="en-US" sz="1100" dirty="0" err="1">
                <a:solidFill>
                  <a:srgbClr val="002060"/>
                </a:solidFill>
                <a:effectLst/>
                <a:latin typeface="Cambria" panose="02040503050406030204" pitchFamily="18" charset="0"/>
                <a:ea typeface="Cambria" panose="02040503050406030204" pitchFamily="18" charset="0"/>
              </a:rPr>
              <a:t>Gn</a:t>
            </a:r>
            <a:r>
              <a:rPr lang="en-US" sz="1100" dirty="0">
                <a:solidFill>
                  <a:srgbClr val="002060"/>
                </a:solidFill>
                <a:effectLst/>
                <a:latin typeface="Cambria" panose="02040503050406030204" pitchFamily="18" charset="0"/>
                <a:ea typeface="Cambria" panose="02040503050406030204" pitchFamily="18" charset="0"/>
              </a:rPr>
              <a:t>). F) Calamine ore and Fe-Mn oxides/hydroxides, East Ridge orebody, </a:t>
            </a:r>
            <a:r>
              <a:rPr lang="en-US" sz="1100" dirty="0" err="1">
                <a:solidFill>
                  <a:srgbClr val="002060"/>
                </a:solidFill>
                <a:effectLst/>
                <a:latin typeface="Cambria" panose="02040503050406030204" pitchFamily="18" charset="0"/>
                <a:ea typeface="Cambria" panose="02040503050406030204" pitchFamily="18" charset="0"/>
              </a:rPr>
              <a:t>Mehdiabad</a:t>
            </a:r>
            <a:r>
              <a:rPr lang="en-US" sz="1100" dirty="0">
                <a:solidFill>
                  <a:srgbClr val="002060"/>
                </a:solidFill>
                <a:effectLst/>
                <a:latin typeface="Cambria" panose="02040503050406030204" pitchFamily="18" charset="0"/>
                <a:ea typeface="Cambria" panose="02040503050406030204" pitchFamily="18" charset="0"/>
              </a:rPr>
              <a:t>.</a:t>
            </a:r>
            <a:endParaRPr lang="fa-IR" sz="1100" dirty="0">
              <a:solidFill>
                <a:srgbClr val="002060"/>
              </a:solidFill>
              <a:latin typeface="Cambria" panose="02040503050406030204" pitchFamily="18" charset="0"/>
              <a:ea typeface="Cambria" panose="02040503050406030204" pitchFamily="18" charset="0"/>
            </a:endParaRPr>
          </a:p>
        </p:txBody>
      </p:sp>
      <p:sp>
        <p:nvSpPr>
          <p:cNvPr id="19" name="Rounded Rectangle 16">
            <a:extLst>
              <a:ext uri="{FF2B5EF4-FFF2-40B4-BE49-F238E27FC236}">
                <a16:creationId xmlns:a16="http://schemas.microsoft.com/office/drawing/2014/main" id="{6B259953-5376-26D8-662F-49C1AE8621AD}"/>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Yazd-</a:t>
            </a:r>
            <a:r>
              <a:rPr lang="en-US" sz="1400" b="1" dirty="0" err="1">
                <a:effectLst>
                  <a:outerShdw blurRad="38100" dist="38100" dir="2700000" algn="tl">
                    <a:srgbClr val="000000">
                      <a:alpha val="43137"/>
                    </a:srgbClr>
                  </a:outerShdw>
                </a:effectLst>
                <a:cs typeface="B Nazanin" pitchFamily="2" charset="-78"/>
              </a:rPr>
              <a:t>Anarak</a:t>
            </a:r>
            <a:r>
              <a:rPr lang="en-US" sz="1400" b="1" dirty="0">
                <a:effectLst>
                  <a:outerShdw blurRad="38100" dist="38100" dir="2700000" algn="tl">
                    <a:srgbClr val="000000">
                      <a:alpha val="43137"/>
                    </a:srgbClr>
                  </a:outerShdw>
                </a:effectLst>
                <a:cs typeface="B Nazanin" pitchFamily="2" charset="-78"/>
              </a:rPr>
              <a:t> metallogenic belt (YAMB)</a:t>
            </a:r>
          </a:p>
        </p:txBody>
      </p:sp>
      <p:pic>
        <p:nvPicPr>
          <p:cNvPr id="6" name="Picture 5">
            <a:extLst>
              <a:ext uri="{FF2B5EF4-FFF2-40B4-BE49-F238E27FC236}">
                <a16:creationId xmlns:a16="http://schemas.microsoft.com/office/drawing/2014/main" id="{F6E2CC3B-6618-523B-4AD6-21FB08131B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5769" y="1496614"/>
            <a:ext cx="8122549" cy="3596640"/>
          </a:xfrm>
          <a:prstGeom prst="rect">
            <a:avLst/>
          </a:prstGeom>
        </p:spPr>
      </p:pic>
      <p:sp>
        <p:nvSpPr>
          <p:cNvPr id="3" name="Oval 2">
            <a:extLst>
              <a:ext uri="{FF2B5EF4-FFF2-40B4-BE49-F238E27FC236}">
                <a16:creationId xmlns:a16="http://schemas.microsoft.com/office/drawing/2014/main" id="{4CE0B25E-283F-D092-683A-550302411726}"/>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27</a:t>
            </a:r>
            <a:endParaRPr lang="fa-IR" sz="1000" dirty="0"/>
          </a:p>
        </p:txBody>
      </p:sp>
    </p:spTree>
    <p:extLst>
      <p:ext uri="{BB962C8B-B14F-4D97-AF65-F5344CB8AC3E}">
        <p14:creationId xmlns:p14="http://schemas.microsoft.com/office/powerpoint/2010/main" val="1010253530"/>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633A4264-2C31-D08D-CC2F-AB113DEB09A4}"/>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5" name="Picture 4">
            <a:extLst>
              <a:ext uri="{FF2B5EF4-FFF2-40B4-BE49-F238E27FC236}">
                <a16:creationId xmlns:a16="http://schemas.microsoft.com/office/drawing/2014/main" id="{014366C4-E789-492A-DE69-D537C4DC750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4493" y="1007191"/>
            <a:ext cx="5388221" cy="4979970"/>
          </a:xfrm>
          <a:prstGeom prst="rect">
            <a:avLst/>
          </a:prstGeom>
        </p:spPr>
      </p:pic>
      <p:sp>
        <p:nvSpPr>
          <p:cNvPr id="11" name="TextBox 10">
            <a:extLst>
              <a:ext uri="{FF2B5EF4-FFF2-40B4-BE49-F238E27FC236}">
                <a16:creationId xmlns:a16="http://schemas.microsoft.com/office/drawing/2014/main" id="{8C7A6438-91C5-0669-8675-3DA8CAC9B843}"/>
              </a:ext>
            </a:extLst>
          </p:cNvPr>
          <p:cNvSpPr txBox="1"/>
          <p:nvPr/>
        </p:nvSpPr>
        <p:spPr>
          <a:xfrm>
            <a:off x="1009135" y="6067912"/>
            <a:ext cx="7675654" cy="600164"/>
          </a:xfrm>
          <a:prstGeom prst="rect">
            <a:avLst/>
          </a:prstGeom>
          <a:noFill/>
        </p:spPr>
        <p:txBody>
          <a:bodyPr wrap="square">
            <a:spAutoFit/>
          </a:bodyPr>
          <a:lstStyle/>
          <a:p>
            <a:pPr algn="just" rtl="0">
              <a:spcAft>
                <a:spcPts val="1000"/>
              </a:spcAft>
            </a:pP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Photomicrographs of replacement textures of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sulphides</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barite in the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Mehdiabad</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deposit. A-C) Replacement of barite with pyrite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Py</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chalcopyrite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Cpy</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sphalerite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Sp</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D, E) Replacement of barite with galena (</a:t>
            </a:r>
            <a:r>
              <a:rPr lang="en-US" sz="11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Gn</a:t>
            </a:r>
            <a:r>
              <a:rPr lang="en-US" sz="11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F, G) Replacement of dolomite (Do), galena and pyrite with sphalerite. </a:t>
            </a:r>
            <a:endParaRPr lang="en-US" sz="11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6">
            <a:extLst>
              <a:ext uri="{FF2B5EF4-FFF2-40B4-BE49-F238E27FC236}">
                <a16:creationId xmlns:a16="http://schemas.microsoft.com/office/drawing/2014/main" id="{D8E6E114-371A-1656-ABE1-054786766B0E}"/>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Yazd-</a:t>
            </a:r>
            <a:r>
              <a:rPr lang="en-US" sz="1400" b="1" dirty="0" err="1">
                <a:effectLst>
                  <a:outerShdw blurRad="38100" dist="38100" dir="2700000" algn="tl">
                    <a:srgbClr val="000000">
                      <a:alpha val="43137"/>
                    </a:srgbClr>
                  </a:outerShdw>
                </a:effectLst>
                <a:cs typeface="B Nazanin" pitchFamily="2" charset="-78"/>
              </a:rPr>
              <a:t>Anarak</a:t>
            </a:r>
            <a:r>
              <a:rPr lang="en-US" sz="1400" b="1" dirty="0">
                <a:effectLst>
                  <a:outerShdw blurRad="38100" dist="38100" dir="2700000" algn="tl">
                    <a:srgbClr val="000000">
                      <a:alpha val="43137"/>
                    </a:srgbClr>
                  </a:outerShdw>
                </a:effectLst>
                <a:cs typeface="B Nazanin" pitchFamily="2" charset="-78"/>
              </a:rPr>
              <a:t> metallogenic belt (YAMB)</a:t>
            </a:r>
          </a:p>
        </p:txBody>
      </p:sp>
      <p:sp>
        <p:nvSpPr>
          <p:cNvPr id="3" name="Oval 2">
            <a:extLst>
              <a:ext uri="{FF2B5EF4-FFF2-40B4-BE49-F238E27FC236}">
                <a16:creationId xmlns:a16="http://schemas.microsoft.com/office/drawing/2014/main" id="{0AC810B2-ABB5-BE3E-3BD1-CF400F77E6EB}"/>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28</a:t>
            </a:r>
            <a:endParaRPr lang="fa-IR" sz="1000" dirty="0"/>
          </a:p>
        </p:txBody>
      </p:sp>
    </p:spTree>
    <p:extLst>
      <p:ext uri="{BB962C8B-B14F-4D97-AF65-F5344CB8AC3E}">
        <p14:creationId xmlns:p14="http://schemas.microsoft.com/office/powerpoint/2010/main" val="180336543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14C40FA8-BC59-714E-25A6-2B0FAE448064}"/>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E8D7C7DB-66B3-07FA-7930-6E3712F0EC5E}"/>
              </a:ext>
            </a:extLst>
          </p:cNvPr>
          <p:cNvSpPr/>
          <p:nvPr/>
        </p:nvSpPr>
        <p:spPr>
          <a:xfrm>
            <a:off x="123052" y="649026"/>
            <a:ext cx="1961122" cy="277414"/>
          </a:xfrm>
          <a:prstGeom prst="roundRect">
            <a:avLst>
              <a:gd name="adj" fmla="val 50000"/>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Fluid inclusion studies</a:t>
            </a:r>
          </a:p>
        </p:txBody>
      </p:sp>
      <p:sp>
        <p:nvSpPr>
          <p:cNvPr id="11" name="TextBox 10">
            <a:extLst>
              <a:ext uri="{FF2B5EF4-FFF2-40B4-BE49-F238E27FC236}">
                <a16:creationId xmlns:a16="http://schemas.microsoft.com/office/drawing/2014/main" id="{9C3BA9A3-E907-45A4-84A0-04FAE0350B98}"/>
              </a:ext>
            </a:extLst>
          </p:cNvPr>
          <p:cNvSpPr txBox="1"/>
          <p:nvPr/>
        </p:nvSpPr>
        <p:spPr>
          <a:xfrm>
            <a:off x="123052" y="3198167"/>
            <a:ext cx="2374488" cy="1384995"/>
          </a:xfrm>
          <a:prstGeom prst="rect">
            <a:avLst/>
          </a:prstGeom>
          <a:noFill/>
        </p:spPr>
        <p:txBody>
          <a:bodyPr wrap="square">
            <a:spAutoFit/>
          </a:bodyPr>
          <a:lstStyle/>
          <a:p>
            <a:r>
              <a:rPr lang="en-US" sz="14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Summary of published fluid inclusion homogenization temperature–salinity pairs from Irish-type ore deposits of Iran </a:t>
            </a:r>
            <a:r>
              <a:rPr lang="en-US" sz="1400" dirty="0">
                <a:solidFill>
                  <a:srgbClr val="002060"/>
                </a:solidFill>
                <a:effectLst/>
                <a:latin typeface="Cambria" panose="02040503050406030204" pitchFamily="18" charset="0"/>
                <a:ea typeface="Cambria" panose="02040503050406030204" pitchFamily="18" charset="0"/>
              </a:rPr>
              <a:t>(modified after </a:t>
            </a:r>
            <a:r>
              <a:rPr lang="en-US" sz="1400" dirty="0" err="1">
                <a:solidFill>
                  <a:srgbClr val="002060"/>
                </a:solidFill>
                <a:effectLst/>
                <a:latin typeface="Cambria" panose="02040503050406030204" pitchFamily="18" charset="0"/>
                <a:ea typeface="Cambria" panose="02040503050406030204" pitchFamily="18" charset="0"/>
              </a:rPr>
              <a:t>Rajabi</a:t>
            </a:r>
            <a:r>
              <a:rPr lang="en-US" sz="1400" dirty="0">
                <a:solidFill>
                  <a:srgbClr val="002060"/>
                </a:solidFill>
                <a:effectLst/>
                <a:latin typeface="Cambria" panose="02040503050406030204" pitchFamily="18" charset="0"/>
                <a:ea typeface="Cambria" panose="02040503050406030204" pitchFamily="18" charset="0"/>
              </a:rPr>
              <a:t> et al., 2019)</a:t>
            </a:r>
            <a:endParaRPr lang="fa-IR" sz="1400" dirty="0">
              <a:solidFill>
                <a:srgbClr val="00206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8ECBF077-ADB8-E846-F6BD-795F5C394945}"/>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29</a:t>
            </a:r>
            <a:endParaRPr lang="fa-IR" sz="1000" dirty="0"/>
          </a:p>
        </p:txBody>
      </p:sp>
      <p:pic>
        <p:nvPicPr>
          <p:cNvPr id="13" name="Picture 12">
            <a:extLst>
              <a:ext uri="{FF2B5EF4-FFF2-40B4-BE49-F238E27FC236}">
                <a16:creationId xmlns:a16="http://schemas.microsoft.com/office/drawing/2014/main" id="{DF812E72-71DE-6B8A-C2EB-0FA115A3E4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29227" y="867304"/>
            <a:ext cx="6448044" cy="5843016"/>
          </a:xfrm>
          <a:prstGeom prst="rect">
            <a:avLst/>
          </a:prstGeom>
        </p:spPr>
      </p:pic>
    </p:spTree>
    <p:extLst>
      <p:ext uri="{BB962C8B-B14F-4D97-AF65-F5344CB8AC3E}">
        <p14:creationId xmlns:p14="http://schemas.microsoft.com/office/powerpoint/2010/main" val="2016889484"/>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8546AB90-CFAE-67EF-5D63-551994D648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9727" y="951292"/>
            <a:ext cx="7026878" cy="5231399"/>
          </a:xfrm>
          <a:prstGeom prst="rect">
            <a:avLst/>
          </a:prstGeom>
        </p:spPr>
      </p:pic>
      <p:sp>
        <p:nvSpPr>
          <p:cNvPr id="4" name="Rectangle 3">
            <a:extLst>
              <a:ext uri="{FF2B5EF4-FFF2-40B4-BE49-F238E27FC236}">
                <a16:creationId xmlns:a16="http://schemas.microsoft.com/office/drawing/2014/main" id="{E8A81364-778A-7DBC-CE80-E2A8DB8676FB}"/>
              </a:ext>
            </a:extLst>
          </p:cNvPr>
          <p:cNvSpPr/>
          <p:nvPr/>
        </p:nvSpPr>
        <p:spPr>
          <a:xfrm>
            <a:off x="802878" y="6220968"/>
            <a:ext cx="8061035" cy="461665"/>
          </a:xfrm>
          <a:prstGeom prst="rect">
            <a:avLst/>
          </a:prstGeom>
        </p:spPr>
        <p:txBody>
          <a:bodyPr wrap="square">
            <a:spAutoFit/>
          </a:bodyPr>
          <a:lstStyle/>
          <a:p>
            <a:r>
              <a:rPr lang="en-US" sz="1200" dirty="0">
                <a:effectLst/>
                <a:latin typeface="Cambria" panose="02040503050406030204" pitchFamily="18" charset="0"/>
                <a:ea typeface="Cambria" panose="02040503050406030204" pitchFamily="18" charset="0"/>
              </a:rPr>
              <a:t>Schematic age (host rocks) distribution of sediment-hosted Zn–Pb deposits in Iran plotted against tectonic evolution</a:t>
            </a:r>
            <a:br>
              <a:rPr lang="en-US" sz="1200" dirty="0">
                <a:effectLst/>
                <a:latin typeface="Cambria" panose="02040503050406030204" pitchFamily="18" charset="0"/>
                <a:ea typeface="Cambria" panose="02040503050406030204" pitchFamily="18" charset="0"/>
              </a:rPr>
            </a:br>
            <a:r>
              <a:rPr lang="en-US" sz="1200" dirty="0">
                <a:effectLst/>
                <a:latin typeface="Cambria" panose="02040503050406030204" pitchFamily="18" charset="0"/>
                <a:ea typeface="Cambria" panose="02040503050406030204" pitchFamily="18" charset="0"/>
              </a:rPr>
              <a:t>of Iran and global-scale tectonic events (modified after </a:t>
            </a:r>
            <a:r>
              <a:rPr lang="en-US" sz="1200" dirty="0" err="1">
                <a:effectLst/>
                <a:latin typeface="Cambria" panose="02040503050406030204" pitchFamily="18" charset="0"/>
                <a:ea typeface="Cambria" panose="02040503050406030204" pitchFamily="18" charset="0"/>
              </a:rPr>
              <a:t>Rajabi</a:t>
            </a:r>
            <a:r>
              <a:rPr lang="en-US" sz="1200" dirty="0">
                <a:effectLst/>
                <a:latin typeface="Cambria" panose="02040503050406030204" pitchFamily="18" charset="0"/>
                <a:ea typeface="Cambria" panose="02040503050406030204" pitchFamily="18" charset="0"/>
              </a:rPr>
              <a:t> et al., 2012a, 2013).</a:t>
            </a:r>
            <a:endParaRPr lang="fa-IR" sz="9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04F3DD0-065D-F9B6-105E-64DE233754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6" name="Rounded Rectangle 16">
            <a:extLst>
              <a:ext uri="{FF2B5EF4-FFF2-40B4-BE49-F238E27FC236}">
                <a16:creationId xmlns:a16="http://schemas.microsoft.com/office/drawing/2014/main" id="{13327FF3-AA47-3BC0-DD46-6EE1EB79A2AD}"/>
              </a:ext>
            </a:extLst>
          </p:cNvPr>
          <p:cNvSpPr/>
          <p:nvPr/>
        </p:nvSpPr>
        <p:spPr>
          <a:xfrm>
            <a:off x="123051" y="658705"/>
            <a:ext cx="3290759"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Distribution of the CH Zn-Pb ore deposits</a:t>
            </a:r>
          </a:p>
        </p:txBody>
      </p:sp>
      <p:sp>
        <p:nvSpPr>
          <p:cNvPr id="11" name="TextBox 10">
            <a:extLst>
              <a:ext uri="{FF2B5EF4-FFF2-40B4-BE49-F238E27FC236}">
                <a16:creationId xmlns:a16="http://schemas.microsoft.com/office/drawing/2014/main" id="{973C18E6-4BC5-9D59-EC68-ABB457BF0EAB}"/>
              </a:ext>
            </a:extLst>
          </p:cNvPr>
          <p:cNvSpPr txBox="1"/>
          <p:nvPr/>
        </p:nvSpPr>
        <p:spPr>
          <a:xfrm>
            <a:off x="3500122" y="731530"/>
            <a:ext cx="5049450" cy="338554"/>
          </a:xfrm>
          <a:prstGeom prst="rect">
            <a:avLst/>
          </a:prstGeom>
          <a:noFill/>
        </p:spPr>
        <p:txBody>
          <a:bodyPr wrap="square">
            <a:spAutoFit/>
          </a:bodyPr>
          <a:lstStyle/>
          <a:p>
            <a:r>
              <a:rPr lang="fa-IR" sz="1600" dirty="0">
                <a:latin typeface="Cambria" panose="02040503050406030204" pitchFamily="18" charset="0"/>
                <a:ea typeface="Cambria" panose="02040503050406030204" pitchFamily="18" charset="0"/>
              </a:rPr>
              <a:t>More tha</a:t>
            </a:r>
            <a:r>
              <a:rPr lang="en-US" sz="1600" dirty="0">
                <a:latin typeface="Cambria" panose="02040503050406030204" pitchFamily="18" charset="0"/>
                <a:ea typeface="Cambria" panose="02040503050406030204" pitchFamily="18" charset="0"/>
              </a:rPr>
              <a:t>n 350</a:t>
            </a:r>
            <a:r>
              <a:rPr lang="fa-IR" sz="1600" dirty="0">
                <a:latin typeface="Cambria" panose="02040503050406030204" pitchFamily="18" charset="0"/>
                <a:ea typeface="Cambria" panose="02040503050406030204" pitchFamily="18" charset="0"/>
              </a:rPr>
              <a:t> sediment-hosted zin-lead deposits</a:t>
            </a:r>
          </a:p>
        </p:txBody>
      </p:sp>
      <p:sp>
        <p:nvSpPr>
          <p:cNvPr id="5" name="Oval 4">
            <a:extLst>
              <a:ext uri="{FF2B5EF4-FFF2-40B4-BE49-F238E27FC236}">
                <a16:creationId xmlns:a16="http://schemas.microsoft.com/office/drawing/2014/main" id="{933B1417-A3F1-BE57-6DD3-7B57A516BB6C}"/>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3</a:t>
            </a:r>
            <a:endParaRPr lang="fa-IR" sz="1000" dirty="0"/>
          </a:p>
        </p:txBody>
      </p:sp>
    </p:spTree>
    <p:extLst>
      <p:ext uri="{BB962C8B-B14F-4D97-AF65-F5344CB8AC3E}">
        <p14:creationId xmlns:p14="http://schemas.microsoft.com/office/powerpoint/2010/main" val="3433158135"/>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A4237C-6ABB-AA48-C4C7-953499E0D83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800270"/>
            <a:ext cx="8764484" cy="4982123"/>
          </a:xfrm>
          <a:prstGeom prst="rect">
            <a:avLst/>
          </a:prstGeom>
        </p:spPr>
      </p:pic>
      <p:sp>
        <p:nvSpPr>
          <p:cNvPr id="12" name="TextBox 11">
            <a:extLst>
              <a:ext uri="{FF2B5EF4-FFF2-40B4-BE49-F238E27FC236}">
                <a16:creationId xmlns:a16="http://schemas.microsoft.com/office/drawing/2014/main" id="{30AA8D5B-F780-4AFC-A7E5-4F8CD0845145}"/>
              </a:ext>
            </a:extLst>
          </p:cNvPr>
          <p:cNvSpPr txBox="1"/>
          <p:nvPr/>
        </p:nvSpPr>
        <p:spPr>
          <a:xfrm>
            <a:off x="971807" y="5657736"/>
            <a:ext cx="8114527" cy="1200329"/>
          </a:xfrm>
          <a:prstGeom prst="rect">
            <a:avLst/>
          </a:prstGeom>
          <a:noFill/>
        </p:spPr>
        <p:txBody>
          <a:bodyPr wrap="square">
            <a:spAutoFit/>
          </a:bodyPr>
          <a:lstStyle/>
          <a:p>
            <a:pPr algn="just"/>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Diagram illustrating the range of δ</a:t>
            </a:r>
            <a:r>
              <a:rPr lang="en-US" sz="1200" baseline="300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34</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S values of </a:t>
            </a:r>
            <a:r>
              <a:rPr lang="en-US" sz="1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sulphides</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in selected Early Cretaceous Irish-type and SHMS (SEDEX) deposits of Iran in comparison with the δ</a:t>
            </a:r>
            <a:r>
              <a:rPr lang="en-US" sz="1200" baseline="300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34</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S values of </a:t>
            </a:r>
            <a:r>
              <a:rPr lang="en-US" sz="1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sulphides</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in Irish ore field deposits, and Alpine-Type Zn-Pb ores (Leach et al., 2005; Farquhar et al., 2010; Wilkinson, 2014), seawater sulphate curve (Bottrell and Newton, 2006), mantle sulphide, and mean sedimentary pyrite composition (olive line) as produced by bacterial sulphate reduction (BSR; Wilkinson, 2014). The green‐shaded field indicates the likely range of sulphide compositions produced by thermochemical sulphate reduction (TSR) of seawater‐derived sulphate at 150 °C (</a:t>
            </a:r>
            <a:r>
              <a:rPr lang="en-US" sz="1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Kiyosu</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and Krouse, 1990). </a:t>
            </a:r>
            <a:endParaRPr lang="fa-IR" sz="1200" dirty="0">
              <a:solidFill>
                <a:srgbClr val="00206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921C2AE2-C701-07ED-3516-B22EA36C93B7}"/>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356AEA2D-1E16-FB69-DEFD-945F2E835CB8}"/>
              </a:ext>
            </a:extLst>
          </p:cNvPr>
          <p:cNvSpPr/>
          <p:nvPr/>
        </p:nvSpPr>
        <p:spPr>
          <a:xfrm>
            <a:off x="123052" y="649026"/>
            <a:ext cx="1697510" cy="277414"/>
          </a:xfrm>
          <a:prstGeom prst="roundRect">
            <a:avLst>
              <a:gd name="adj" fmla="val 50000"/>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Sulphur sources</a:t>
            </a:r>
          </a:p>
        </p:txBody>
      </p:sp>
      <p:sp>
        <p:nvSpPr>
          <p:cNvPr id="4" name="Oval 3">
            <a:extLst>
              <a:ext uri="{FF2B5EF4-FFF2-40B4-BE49-F238E27FC236}">
                <a16:creationId xmlns:a16="http://schemas.microsoft.com/office/drawing/2014/main" id="{D30B13BA-F98F-65C4-75D6-CB120BAC2A43}"/>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30</a:t>
            </a:r>
            <a:endParaRPr lang="fa-IR" sz="1000" dirty="0"/>
          </a:p>
        </p:txBody>
      </p:sp>
    </p:spTree>
    <p:extLst>
      <p:ext uri="{BB962C8B-B14F-4D97-AF65-F5344CB8AC3E}">
        <p14:creationId xmlns:p14="http://schemas.microsoft.com/office/powerpoint/2010/main" val="1979523405"/>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22FF22D2-9449-8FA2-3432-A6AFF1CE10B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EFFD1F6E-4E2A-FBAD-A48D-3BECDE06FE5E}"/>
              </a:ext>
            </a:extLst>
          </p:cNvPr>
          <p:cNvSpPr/>
          <p:nvPr/>
        </p:nvSpPr>
        <p:spPr>
          <a:xfrm>
            <a:off x="123053" y="649026"/>
            <a:ext cx="2101164"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Type of mineralizations</a:t>
            </a:r>
          </a:p>
        </p:txBody>
      </p:sp>
      <p:sp>
        <p:nvSpPr>
          <p:cNvPr id="6" name="TextBox 5">
            <a:extLst>
              <a:ext uri="{FF2B5EF4-FFF2-40B4-BE49-F238E27FC236}">
                <a16:creationId xmlns:a16="http://schemas.microsoft.com/office/drawing/2014/main" id="{EF2F388A-DD10-7EC1-22DC-BC3A4D718C22}"/>
              </a:ext>
            </a:extLst>
          </p:cNvPr>
          <p:cNvSpPr txBox="1"/>
          <p:nvPr/>
        </p:nvSpPr>
        <p:spPr>
          <a:xfrm>
            <a:off x="123051" y="949193"/>
            <a:ext cx="8658484" cy="504625"/>
          </a:xfrm>
          <a:prstGeom prst="rect">
            <a:avLst/>
          </a:prstGeom>
          <a:noFill/>
        </p:spPr>
        <p:txBody>
          <a:bodyPr wrap="square">
            <a:spAutoFit/>
          </a:bodyPr>
          <a:lstStyle/>
          <a:p>
            <a:pPr algn="just" rtl="0">
              <a:lnSpc>
                <a:spcPct val="115000"/>
              </a:lnSpc>
              <a:spcAft>
                <a:spcPts val="1000"/>
              </a:spcAft>
            </a:pPr>
            <a:r>
              <a:rPr lang="en-US" sz="1200" dirty="0">
                <a:effectLst/>
                <a:latin typeface="Cambria" panose="02040503050406030204" pitchFamily="18" charset="0"/>
                <a:ea typeface="Cambria" panose="02040503050406030204" pitchFamily="18" charset="0"/>
                <a:cs typeface="Calibri" panose="020F0502020204030204" pitchFamily="34" charset="0"/>
              </a:rPr>
              <a:t>Consideration of the geologic and geochemical characteristics operating in the discussed deposits leads to a recognition of the following features in these deposits:</a:t>
            </a:r>
            <a:endParaRPr lang="en-US" sz="1200" dirty="0">
              <a:effectLst/>
              <a:latin typeface="Cambria" panose="02040503050406030204" pitchFamily="18"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0F580F9-CF27-2600-D133-CB9539F5B230}"/>
              </a:ext>
            </a:extLst>
          </p:cNvPr>
          <p:cNvSpPr txBox="1"/>
          <p:nvPr/>
        </p:nvSpPr>
        <p:spPr>
          <a:xfrm>
            <a:off x="178284" y="1635051"/>
            <a:ext cx="8781535" cy="4151521"/>
          </a:xfrm>
          <a:prstGeom prst="rect">
            <a:avLst/>
          </a:prstGeom>
          <a:noFill/>
        </p:spPr>
        <p:txBody>
          <a:bodyPr wrap="square">
            <a:spAutoFit/>
          </a:bodyPr>
          <a:lstStyle/>
          <a:p>
            <a:pPr marL="342900" lvl="0" indent="-342900" algn="just" rtl="0">
              <a:lnSpc>
                <a:spcPct val="150000"/>
              </a:lnSpc>
              <a:spcAft>
                <a:spcPts val="1000"/>
              </a:spcAft>
              <a:buFont typeface="Wingdings" panose="05000000000000000000" pitchFamily="2" charset="2"/>
              <a:buChar char="q"/>
            </a:pP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They formed in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extensional and passive margin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environments that are related to the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Nain-Baft back-arc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basin</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342900" lvl="0" indent="-342900" algn="just" rtl="0">
              <a:lnSpc>
                <a:spcPct val="150000"/>
              </a:lnSpc>
              <a:spcAft>
                <a:spcPts val="1000"/>
              </a:spcAft>
              <a:buFont typeface="Wingdings" panose="05000000000000000000" pitchFamily="2" charset="2"/>
              <a:buChar char="q"/>
            </a:pP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Most ore deposits represent an indirect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temporal link with igneous rocks</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342900" lvl="0" indent="-342900" algn="just" rtl="0">
              <a:lnSpc>
                <a:spcPct val="150000"/>
              </a:lnSpc>
              <a:spcAft>
                <a:spcPts val="1000"/>
              </a:spcAft>
              <a:buFont typeface="Wingdings" panose="05000000000000000000" pitchFamily="2" charset="2"/>
              <a:buChar char="q"/>
            </a:pP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Formation of these deposits is controlled with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syn-sedimentary, normal faults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that may act as feeder zones and conduits for ore fluids and generated debris flow breccias.</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342900" lvl="0" indent="-342900" algn="just" rtl="0">
              <a:lnSpc>
                <a:spcPct val="150000"/>
              </a:lnSpc>
              <a:spcAft>
                <a:spcPts val="1000"/>
              </a:spcAft>
              <a:buFont typeface="Wingdings" panose="05000000000000000000" pitchFamily="2" charset="2"/>
              <a:buChar char="q"/>
            </a:pP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These deposits are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stratabound</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comprise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wedge-shaped to tabular</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sulphide-barite orebodies, and mineralizations occur in several different stratigraphic horizons/strata.</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342900" lvl="0" indent="-342900" algn="just" rtl="0">
              <a:lnSpc>
                <a:spcPct val="150000"/>
              </a:lnSpc>
              <a:spcAft>
                <a:spcPts val="1000"/>
              </a:spcAft>
              <a:buFont typeface="Wingdings" panose="05000000000000000000" pitchFamily="2" charset="2"/>
              <a:buChar char="q"/>
            </a:pP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Replacement textures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are common, and orebodies represent complex textures of </a:t>
            </a:r>
            <a:r>
              <a:rPr lang="en-US" sz="12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sulphides</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barite, such as brecciated, replacement, colloform, zebra, minor laminated, and banded replacement.</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342900" lvl="0" indent="-342900" algn="just" rtl="0">
              <a:lnSpc>
                <a:spcPct val="150000"/>
              </a:lnSpc>
              <a:spcAft>
                <a:spcPts val="1000"/>
              </a:spcAft>
              <a:buFont typeface="Wingdings" panose="05000000000000000000" pitchFamily="2" charset="2"/>
              <a:buChar char="q"/>
            </a:pP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Barite</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is an important gangue mineral in the MEMB and YAMB deposits,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partly replaced</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by coarse-grained galena and sphalerite </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342900" lvl="0" indent="-342900" algn="just" rtl="0">
              <a:lnSpc>
                <a:spcPct val="150000"/>
              </a:lnSpc>
              <a:spcAft>
                <a:spcPts val="1000"/>
              </a:spcAft>
              <a:buFont typeface="Wingdings" panose="05000000000000000000" pitchFamily="2" charset="2"/>
              <a:buChar char="q"/>
            </a:pP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Sulfur isotope composition reveals light δ</a:t>
            </a:r>
            <a:r>
              <a:rPr lang="en-US" sz="1200" baseline="300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34</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 values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(with the majority falling between -25 to +5 per mil) with mostly </a:t>
            </a:r>
            <a:r>
              <a:rPr lang="en-US" sz="1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BSR</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origin.</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Oval 3">
            <a:extLst>
              <a:ext uri="{FF2B5EF4-FFF2-40B4-BE49-F238E27FC236}">
                <a16:creationId xmlns:a16="http://schemas.microsoft.com/office/drawing/2014/main" id="{397D0956-A1CE-5050-E563-9450E06F0AC9}"/>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31</a:t>
            </a:r>
            <a:endParaRPr lang="fa-IR" sz="1000" dirty="0"/>
          </a:p>
        </p:txBody>
      </p:sp>
    </p:spTree>
    <p:extLst>
      <p:ext uri="{BB962C8B-B14F-4D97-AF65-F5344CB8AC3E}">
        <p14:creationId xmlns:p14="http://schemas.microsoft.com/office/powerpoint/2010/main" val="768151358"/>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22FF22D2-9449-8FA2-3432-A6AFF1CE10B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6" name="TextBox 5">
            <a:extLst>
              <a:ext uri="{FF2B5EF4-FFF2-40B4-BE49-F238E27FC236}">
                <a16:creationId xmlns:a16="http://schemas.microsoft.com/office/drawing/2014/main" id="{EF2F388A-DD10-7EC1-22DC-BC3A4D718C22}"/>
              </a:ext>
            </a:extLst>
          </p:cNvPr>
          <p:cNvSpPr txBox="1"/>
          <p:nvPr/>
        </p:nvSpPr>
        <p:spPr>
          <a:xfrm>
            <a:off x="123051" y="949193"/>
            <a:ext cx="8658484" cy="504625"/>
          </a:xfrm>
          <a:prstGeom prst="rect">
            <a:avLst/>
          </a:prstGeom>
          <a:noFill/>
        </p:spPr>
        <p:txBody>
          <a:bodyPr wrap="square">
            <a:spAutoFit/>
          </a:bodyPr>
          <a:lstStyle/>
          <a:p>
            <a:pPr algn="just" rtl="0">
              <a:lnSpc>
                <a:spcPct val="115000"/>
              </a:lnSpc>
              <a:spcAft>
                <a:spcPts val="1000"/>
              </a:spcAft>
            </a:pPr>
            <a:r>
              <a:rPr lang="en-US" sz="1200" dirty="0">
                <a:effectLst/>
                <a:latin typeface="Cambria" panose="02040503050406030204" pitchFamily="18" charset="0"/>
                <a:ea typeface="Cambria" panose="02040503050406030204" pitchFamily="18" charset="0"/>
                <a:cs typeface="Calibri" panose="020F0502020204030204" pitchFamily="34" charset="0"/>
              </a:rPr>
              <a:t>Consideration of the geologic and geochemical characteristics operating in the discussed deposits leads to a recognition of the following features in these deposits:</a:t>
            </a:r>
            <a:endParaRPr lang="en-US" sz="1200" dirty="0">
              <a:effectLst/>
              <a:latin typeface="Cambria" panose="02040503050406030204" pitchFamily="18"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0F580F9-CF27-2600-D133-CB9539F5B230}"/>
              </a:ext>
            </a:extLst>
          </p:cNvPr>
          <p:cNvSpPr txBox="1"/>
          <p:nvPr/>
        </p:nvSpPr>
        <p:spPr>
          <a:xfrm>
            <a:off x="178284" y="1725652"/>
            <a:ext cx="8781535" cy="2104807"/>
          </a:xfrm>
          <a:prstGeom prst="rect">
            <a:avLst/>
          </a:prstGeom>
          <a:noFill/>
        </p:spPr>
        <p:txBody>
          <a:bodyPr wrap="square">
            <a:spAutoFit/>
          </a:bodyPr>
          <a:lstStyle/>
          <a:p>
            <a:pPr marL="171450" lvl="0" indent="-171450" algn="just" rtl="0">
              <a:lnSpc>
                <a:spcPct val="150000"/>
              </a:lnSpc>
              <a:spcAft>
                <a:spcPts val="1000"/>
              </a:spcAft>
              <a:buFont typeface="Wingdings" panose="05000000000000000000" pitchFamily="2" charset="2"/>
              <a:buChar char="q"/>
            </a:pP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Temperatures of ore deposition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are typically 120 to about 280 °C (majority 150-270 °C), and salinities range from 2 to 18 </a:t>
            </a:r>
            <a:r>
              <a:rPr lang="en-US" sz="12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wt</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NaCl equiv., with the majority falling between 8 and 22 </a:t>
            </a:r>
            <a:r>
              <a:rPr lang="en-US" sz="12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wt</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171450" lvl="0" indent="-171450" algn="just" rtl="0">
              <a:lnSpc>
                <a:spcPct val="150000"/>
              </a:lnSpc>
              <a:spcAft>
                <a:spcPts val="1000"/>
              </a:spcAft>
              <a:buFont typeface="Wingdings" panose="05000000000000000000" pitchFamily="2" charset="2"/>
              <a:buChar char="q"/>
            </a:pP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Alteration consists mainly of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dolomitization</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silicification</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Fe-dolomite,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siderite</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ankerite</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are common in some deposits.</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171450" lvl="0" indent="-171450" algn="just" rtl="0">
              <a:lnSpc>
                <a:spcPct val="150000"/>
              </a:lnSpc>
              <a:spcAft>
                <a:spcPts val="1000"/>
              </a:spcAft>
              <a:buFont typeface="Wingdings" panose="05000000000000000000" pitchFamily="2" charset="2"/>
              <a:buChar char="q"/>
            </a:pP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 dominant minerals are sphalerite, galena, pyrite, and chalcopyrite. Barite is common in most deposits and is replaced with later </a:t>
            </a:r>
            <a:r>
              <a:rPr lang="en-US" sz="12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sulphides</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marL="171450" lvl="0" indent="-171450" algn="just" rtl="0">
              <a:lnSpc>
                <a:spcPct val="150000"/>
              </a:lnSpc>
              <a:spcAft>
                <a:spcPts val="1000"/>
              </a:spcAft>
              <a:buFont typeface="Wingdings" panose="05000000000000000000" pitchFamily="2" charset="2"/>
              <a:buChar char="q"/>
            </a:pP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Laminated </a:t>
            </a:r>
            <a:r>
              <a:rPr lang="en-US" sz="1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sulphides</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are minor and there is </a:t>
            </a:r>
            <a:r>
              <a:rPr lang="en-US" sz="1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no evidence (or it is so weak) of exhalation </a:t>
            </a:r>
            <a:r>
              <a:rPr lang="en-US" sz="12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in the formation of orebodies. </a:t>
            </a:r>
            <a:endPar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DA9155C7-222B-BD5F-D40A-CB4F6ED13A2C}"/>
              </a:ext>
            </a:extLst>
          </p:cNvPr>
          <p:cNvSpPr txBox="1"/>
          <p:nvPr/>
        </p:nvSpPr>
        <p:spPr>
          <a:xfrm>
            <a:off x="624125" y="4163556"/>
            <a:ext cx="7771666" cy="716991"/>
          </a:xfrm>
          <a:prstGeom prst="rect">
            <a:avLst/>
          </a:prstGeom>
          <a:noFill/>
        </p:spPr>
        <p:txBody>
          <a:bodyPr wrap="square">
            <a:spAutoFit/>
          </a:bodyPr>
          <a:lstStyle/>
          <a:p>
            <a:pPr marL="131445" algn="just" rtl="0">
              <a:lnSpc>
                <a:spcPct val="115000"/>
              </a:lnSpc>
              <a:spcAft>
                <a:spcPts val="1000"/>
              </a:spcAft>
            </a:pPr>
            <a:r>
              <a:rPr lang="en-US" sz="1200" dirty="0">
                <a:effectLst/>
                <a:latin typeface="Cambria" panose="02040503050406030204" pitchFamily="18" charset="0"/>
                <a:ea typeface="Cambria" panose="02040503050406030204" pitchFamily="18" charset="0"/>
                <a:cs typeface="Calibri" panose="020F0502020204030204" pitchFamily="34" charset="0"/>
              </a:rPr>
              <a:t>Given these data and evidence, the Early Cretaceous Zn-Pb-Ba deposits of the Malayer-Esfahan and Yazd-</a:t>
            </a:r>
            <a:r>
              <a:rPr lang="en-US" sz="1200" dirty="0" err="1">
                <a:effectLst/>
                <a:latin typeface="Cambria" panose="02040503050406030204" pitchFamily="18" charset="0"/>
                <a:ea typeface="Cambria" panose="02040503050406030204" pitchFamily="18" charset="0"/>
                <a:cs typeface="Calibri" panose="020F0502020204030204" pitchFamily="34" charset="0"/>
              </a:rPr>
              <a:t>Anarak</a:t>
            </a:r>
            <a:r>
              <a:rPr lang="en-US" sz="1200" dirty="0">
                <a:effectLst/>
                <a:latin typeface="Cambria" panose="02040503050406030204" pitchFamily="18" charset="0"/>
                <a:ea typeface="Cambria" panose="02040503050406030204" pitchFamily="18" charset="0"/>
                <a:cs typeface="Calibri" panose="020F0502020204030204" pitchFamily="34" charset="0"/>
              </a:rPr>
              <a:t> metallogenic belts are more like to the Irish Midland ore deposits and show a significant difference from the orogenic MVT deposits. </a:t>
            </a:r>
            <a:endParaRPr lang="en-US" sz="1200" dirty="0">
              <a:effectLst/>
              <a:latin typeface="Cambria" panose="02040503050406030204" pitchFamily="18" charset="0"/>
              <a:ea typeface="Cambria" panose="02040503050406030204" pitchFamily="18" charset="0"/>
              <a:cs typeface="Arial" panose="020B0604020202020204" pitchFamily="34" charset="0"/>
            </a:endParaRPr>
          </a:p>
        </p:txBody>
      </p:sp>
      <p:sp>
        <p:nvSpPr>
          <p:cNvPr id="5" name="Rounded Rectangle 16">
            <a:extLst>
              <a:ext uri="{FF2B5EF4-FFF2-40B4-BE49-F238E27FC236}">
                <a16:creationId xmlns:a16="http://schemas.microsoft.com/office/drawing/2014/main" id="{1F6602BC-CB7D-ADAC-9362-F14FD2B54D9B}"/>
              </a:ext>
            </a:extLst>
          </p:cNvPr>
          <p:cNvSpPr/>
          <p:nvPr/>
        </p:nvSpPr>
        <p:spPr>
          <a:xfrm>
            <a:off x="123053" y="649026"/>
            <a:ext cx="2101164"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Type of mineralizations</a:t>
            </a:r>
          </a:p>
        </p:txBody>
      </p:sp>
      <p:sp>
        <p:nvSpPr>
          <p:cNvPr id="3" name="Oval 2">
            <a:extLst>
              <a:ext uri="{FF2B5EF4-FFF2-40B4-BE49-F238E27FC236}">
                <a16:creationId xmlns:a16="http://schemas.microsoft.com/office/drawing/2014/main" id="{734AA358-C1FC-42C9-8C31-3BD82B12C5FA}"/>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32</a:t>
            </a:r>
            <a:endParaRPr lang="fa-IR" sz="1000" dirty="0"/>
          </a:p>
        </p:txBody>
      </p:sp>
    </p:spTree>
    <p:extLst>
      <p:ext uri="{BB962C8B-B14F-4D97-AF65-F5344CB8AC3E}">
        <p14:creationId xmlns:p14="http://schemas.microsoft.com/office/powerpoint/2010/main" val="2601871808"/>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76A532BD-B5C7-132B-7E74-330E279845FD}"/>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6" name="Rounded Rectangle 16">
            <a:extLst>
              <a:ext uri="{FF2B5EF4-FFF2-40B4-BE49-F238E27FC236}">
                <a16:creationId xmlns:a16="http://schemas.microsoft.com/office/drawing/2014/main" id="{38B71E1F-A685-81D2-8A22-012730E36C7D}"/>
              </a:ext>
            </a:extLst>
          </p:cNvPr>
          <p:cNvSpPr/>
          <p:nvPr/>
        </p:nvSpPr>
        <p:spPr>
          <a:xfrm>
            <a:off x="123051" y="649026"/>
            <a:ext cx="6022375" cy="277414"/>
          </a:xfrm>
          <a:prstGeom prst="roundRect">
            <a:avLst>
              <a:gd name="adj"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Spatial distribution of deposits and their relation to the  tectonic environment</a:t>
            </a:r>
          </a:p>
        </p:txBody>
      </p:sp>
      <p:pic>
        <p:nvPicPr>
          <p:cNvPr id="12" name="Picture 11">
            <a:extLst>
              <a:ext uri="{FF2B5EF4-FFF2-40B4-BE49-F238E27FC236}">
                <a16:creationId xmlns:a16="http://schemas.microsoft.com/office/drawing/2014/main" id="{22E7864F-1622-A71F-A7E6-3AA49CE1F4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09045" y="981162"/>
            <a:ext cx="5308448" cy="4983425"/>
          </a:xfrm>
          <a:prstGeom prst="rect">
            <a:avLst/>
          </a:prstGeom>
        </p:spPr>
      </p:pic>
      <p:sp>
        <p:nvSpPr>
          <p:cNvPr id="14" name="TextBox 13">
            <a:extLst>
              <a:ext uri="{FF2B5EF4-FFF2-40B4-BE49-F238E27FC236}">
                <a16:creationId xmlns:a16="http://schemas.microsoft.com/office/drawing/2014/main" id="{95A2D1B7-21E2-9ED5-7492-4A15967821D3}"/>
              </a:ext>
            </a:extLst>
          </p:cNvPr>
          <p:cNvSpPr txBox="1"/>
          <p:nvPr/>
        </p:nvSpPr>
        <p:spPr>
          <a:xfrm>
            <a:off x="1030306" y="5950172"/>
            <a:ext cx="7972965" cy="938719"/>
          </a:xfrm>
          <a:prstGeom prst="rect">
            <a:avLst/>
          </a:prstGeom>
          <a:noFill/>
        </p:spPr>
        <p:txBody>
          <a:bodyPr wrap="square">
            <a:spAutoFit/>
          </a:bodyPr>
          <a:lstStyle/>
          <a:p>
            <a:pPr algn="just"/>
            <a:r>
              <a:rPr lang="en-US" sz="11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A-C) Geodynamic reconstruction model of the Iranian plateau (dark grey) from the Early to Late Cretaceous (modified after </a:t>
            </a:r>
            <a:r>
              <a:rPr lang="en-US" sz="11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1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et al., 2012a) and Zn-Pb (Ag ± Cu ± Ba) mineralizations around the Nain-Baft suture zone. D, E) Comparison of tectonic setting models for Irish-type ore deposits in Early Cretaceous extensional environment and orogenic-related MVT deposits of the Late Cretaceous and Paleocene in the MEMB and YAMB of Iran (modified after </a:t>
            </a:r>
            <a:r>
              <a:rPr lang="en-US" sz="11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1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et al., 2012a, 2019a). These deposits are concentrated around the Nain-Baft suture zone in the Iranian plateau. </a:t>
            </a:r>
            <a:endParaRPr lang="fa-IR" sz="1100" dirty="0">
              <a:solidFill>
                <a:srgbClr val="002060"/>
              </a:solidFill>
              <a:latin typeface="Cambria" panose="02040503050406030204" pitchFamily="18" charset="0"/>
              <a:ea typeface="Cambria" panose="02040503050406030204" pitchFamily="18" charset="0"/>
            </a:endParaRPr>
          </a:p>
        </p:txBody>
      </p:sp>
      <p:sp>
        <p:nvSpPr>
          <p:cNvPr id="3" name="Star: 5 Points 2">
            <a:extLst>
              <a:ext uri="{FF2B5EF4-FFF2-40B4-BE49-F238E27FC236}">
                <a16:creationId xmlns:a16="http://schemas.microsoft.com/office/drawing/2014/main" id="{11B34AA9-FD1E-2199-F61F-B37300B1D76E}"/>
              </a:ext>
            </a:extLst>
          </p:cNvPr>
          <p:cNvSpPr/>
          <p:nvPr/>
        </p:nvSpPr>
        <p:spPr>
          <a:xfrm>
            <a:off x="3098043" y="5370718"/>
            <a:ext cx="72390" cy="7239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Star: 5 Points 3">
            <a:extLst>
              <a:ext uri="{FF2B5EF4-FFF2-40B4-BE49-F238E27FC236}">
                <a16:creationId xmlns:a16="http://schemas.microsoft.com/office/drawing/2014/main" id="{BEF46D5B-6619-8CB2-BC3B-AA8CA0788E2F}"/>
              </a:ext>
            </a:extLst>
          </p:cNvPr>
          <p:cNvSpPr/>
          <p:nvPr/>
        </p:nvSpPr>
        <p:spPr>
          <a:xfrm>
            <a:off x="3148086" y="5370718"/>
            <a:ext cx="72390" cy="7239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Star: 5 Points 4">
            <a:extLst>
              <a:ext uri="{FF2B5EF4-FFF2-40B4-BE49-F238E27FC236}">
                <a16:creationId xmlns:a16="http://schemas.microsoft.com/office/drawing/2014/main" id="{D6AD08EF-7C80-EDCA-C4FB-79FCFD84271A}"/>
              </a:ext>
            </a:extLst>
          </p:cNvPr>
          <p:cNvSpPr/>
          <p:nvPr/>
        </p:nvSpPr>
        <p:spPr>
          <a:xfrm>
            <a:off x="3308106" y="5370718"/>
            <a:ext cx="72390" cy="7239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Star: 5 Points 10">
            <a:extLst>
              <a:ext uri="{FF2B5EF4-FFF2-40B4-BE49-F238E27FC236}">
                <a16:creationId xmlns:a16="http://schemas.microsoft.com/office/drawing/2014/main" id="{29D8603A-334C-AA93-6205-2A44B0FD92C7}"/>
              </a:ext>
            </a:extLst>
          </p:cNvPr>
          <p:cNvSpPr/>
          <p:nvPr/>
        </p:nvSpPr>
        <p:spPr>
          <a:xfrm>
            <a:off x="3395736" y="5370718"/>
            <a:ext cx="72390" cy="7239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Oval 12">
            <a:extLst>
              <a:ext uri="{FF2B5EF4-FFF2-40B4-BE49-F238E27FC236}">
                <a16:creationId xmlns:a16="http://schemas.microsoft.com/office/drawing/2014/main" id="{70E40434-46BD-8546-5EFB-7BBD210453E9}"/>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33</a:t>
            </a:r>
            <a:endParaRPr lang="fa-IR" sz="1000" dirty="0"/>
          </a:p>
        </p:txBody>
      </p:sp>
    </p:spTree>
    <p:extLst>
      <p:ext uri="{BB962C8B-B14F-4D97-AF65-F5344CB8AC3E}">
        <p14:creationId xmlns:p14="http://schemas.microsoft.com/office/powerpoint/2010/main" val="2961643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7" presetClass="emph" presetSubtype="2" repeatCount="indefinite" fill="hold" nodeType="afterEffect">
                                  <p:stCondLst>
                                    <p:cond delay="0"/>
                                  </p:stCondLst>
                                  <p:childTnLst>
                                    <p:animClr clrSpc="rgb" dir="cw">
                                      <p:cBhvr>
                                        <p:cTn id="19" dur="2000" fill="hold"/>
                                        <p:tgtEl>
                                          <p:spTgt spid="11"/>
                                        </p:tgtEl>
                                        <p:attrNameLst>
                                          <p:attrName>stroke.color</p:attrName>
                                        </p:attrNameLst>
                                      </p:cBhvr>
                                      <p:to>
                                        <a:srgbClr val="F3F826"/>
                                      </p:to>
                                    </p:animClr>
                                    <p:set>
                                      <p:cBhvr>
                                        <p:cTn id="20" dur="2000" fill="hold"/>
                                        <p:tgtEl>
                                          <p:spTgt spid="11"/>
                                        </p:tgtEl>
                                        <p:attrNameLst>
                                          <p:attrName>stroke.on</p:attrName>
                                        </p:attrNameLst>
                                      </p:cBhvr>
                                      <p:to>
                                        <p:strVal val="true"/>
                                      </p:to>
                                    </p:set>
                                  </p:childTnLst>
                                </p:cTn>
                              </p:par>
                              <p:par>
                                <p:cTn id="21" presetID="7" presetClass="emph" presetSubtype="2" repeatCount="indefinite" fill="hold" nodeType="withEffect">
                                  <p:stCondLst>
                                    <p:cond delay="0"/>
                                  </p:stCondLst>
                                  <p:childTnLst>
                                    <p:animClr clrSpc="rgb" dir="cw">
                                      <p:cBhvr>
                                        <p:cTn id="22" dur="2000" fill="hold"/>
                                        <p:tgtEl>
                                          <p:spTgt spid="5"/>
                                        </p:tgtEl>
                                        <p:attrNameLst>
                                          <p:attrName>stroke.color</p:attrName>
                                        </p:attrNameLst>
                                      </p:cBhvr>
                                      <p:to>
                                        <a:srgbClr val="F3F826"/>
                                      </p:to>
                                    </p:animClr>
                                    <p:set>
                                      <p:cBhvr>
                                        <p:cTn id="23" dur="2000" fill="hold"/>
                                        <p:tgtEl>
                                          <p:spTgt spid="5"/>
                                        </p:tgtEl>
                                        <p:attrNameLst>
                                          <p:attrName>stroke.on</p:attrName>
                                        </p:attrNameLst>
                                      </p:cBhvr>
                                      <p:to>
                                        <p:strVal val="true"/>
                                      </p:to>
                                    </p:set>
                                  </p:childTnLst>
                                </p:cTn>
                              </p:par>
                              <p:par>
                                <p:cTn id="24" presetID="7" presetClass="emph" presetSubtype="2" repeatCount="indefinite" fill="hold" nodeType="withEffect">
                                  <p:stCondLst>
                                    <p:cond delay="0"/>
                                  </p:stCondLst>
                                  <p:childTnLst>
                                    <p:animClr clrSpc="rgb" dir="cw">
                                      <p:cBhvr>
                                        <p:cTn id="25" dur="2000" fill="hold"/>
                                        <p:tgtEl>
                                          <p:spTgt spid="4"/>
                                        </p:tgtEl>
                                        <p:attrNameLst>
                                          <p:attrName>stroke.color</p:attrName>
                                        </p:attrNameLst>
                                      </p:cBhvr>
                                      <p:to>
                                        <a:srgbClr val="F3F826"/>
                                      </p:to>
                                    </p:animClr>
                                    <p:set>
                                      <p:cBhvr>
                                        <p:cTn id="26" dur="2000" fill="hold"/>
                                        <p:tgtEl>
                                          <p:spTgt spid="4"/>
                                        </p:tgtEl>
                                        <p:attrNameLst>
                                          <p:attrName>stroke.on</p:attrName>
                                        </p:attrNameLst>
                                      </p:cBhvr>
                                      <p:to>
                                        <p:strVal val="true"/>
                                      </p:to>
                                    </p:set>
                                  </p:childTnLst>
                                </p:cTn>
                              </p:par>
                              <p:par>
                                <p:cTn id="27" presetID="7" presetClass="emph" presetSubtype="2" repeatCount="indefinite" fill="hold" nodeType="withEffect">
                                  <p:stCondLst>
                                    <p:cond delay="0"/>
                                  </p:stCondLst>
                                  <p:childTnLst>
                                    <p:animClr clrSpc="rgb" dir="cw">
                                      <p:cBhvr>
                                        <p:cTn id="28" dur="2000" fill="hold"/>
                                        <p:tgtEl>
                                          <p:spTgt spid="3"/>
                                        </p:tgtEl>
                                        <p:attrNameLst>
                                          <p:attrName>stroke.color</p:attrName>
                                        </p:attrNameLst>
                                      </p:cBhvr>
                                      <p:to>
                                        <a:srgbClr val="F3F826"/>
                                      </p:to>
                                    </p:animClr>
                                    <p:set>
                                      <p:cBhvr>
                                        <p:cTn id="29" dur="2000" fill="hold"/>
                                        <p:tgtEl>
                                          <p:spTgt spid="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CE2DBD81-AE28-7EAB-6591-9FE58A1A6358}"/>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4A3CE7B6-8E56-B0F3-065F-8C118DD26888}"/>
              </a:ext>
            </a:extLst>
          </p:cNvPr>
          <p:cNvSpPr/>
          <p:nvPr/>
        </p:nvSpPr>
        <p:spPr>
          <a:xfrm>
            <a:off x="123051" y="649026"/>
            <a:ext cx="4588991" cy="277414"/>
          </a:xfrm>
          <a:prstGeom prst="roundRect">
            <a:avLst>
              <a:gd name="adj"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Distribution of Irish-type deposits and temporal variation</a:t>
            </a:r>
          </a:p>
        </p:txBody>
      </p:sp>
      <p:pic>
        <p:nvPicPr>
          <p:cNvPr id="16" name="Picture 15">
            <a:extLst>
              <a:ext uri="{FF2B5EF4-FFF2-40B4-BE49-F238E27FC236}">
                <a16:creationId xmlns:a16="http://schemas.microsoft.com/office/drawing/2014/main" id="{0174150D-E5D5-8C47-FC9E-E39C843FC98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793027" y="1007191"/>
            <a:ext cx="6494373" cy="5248753"/>
          </a:xfrm>
          <a:prstGeom prst="rect">
            <a:avLst/>
          </a:prstGeom>
        </p:spPr>
      </p:pic>
      <p:sp>
        <p:nvSpPr>
          <p:cNvPr id="18" name="TextBox 17">
            <a:extLst>
              <a:ext uri="{FF2B5EF4-FFF2-40B4-BE49-F238E27FC236}">
                <a16:creationId xmlns:a16="http://schemas.microsoft.com/office/drawing/2014/main" id="{D7FD0616-CA27-0B7C-C46D-0F27CBA0CB87}"/>
              </a:ext>
            </a:extLst>
          </p:cNvPr>
          <p:cNvSpPr txBox="1"/>
          <p:nvPr/>
        </p:nvSpPr>
        <p:spPr>
          <a:xfrm>
            <a:off x="793099" y="6207101"/>
            <a:ext cx="8221953" cy="646331"/>
          </a:xfrm>
          <a:prstGeom prst="rect">
            <a:avLst/>
          </a:prstGeom>
          <a:noFill/>
        </p:spPr>
        <p:txBody>
          <a:bodyPr wrap="square">
            <a:spAutoFit/>
          </a:bodyPr>
          <a:lstStyle/>
          <a:p>
            <a:pPr algn="just"/>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Age distribution vs. Pb + Zn (Mt) contents for Phanerozoic SHMS (SEDEX) and Irish-type ore deposits (data from Leach et al., 2001; Wilkinson, 2014; </a:t>
            </a:r>
            <a:r>
              <a:rPr lang="en-US" sz="1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et al., 2012a; </a:t>
            </a:r>
            <a:r>
              <a:rPr lang="en-US" sz="1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2000) compared with ocean chemistry (Lowenstein et al., 2003). </a:t>
            </a:r>
            <a:r>
              <a:rPr lang="en-US" sz="12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Modified after Wilkinson (2014)</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t>
            </a:r>
            <a:r>
              <a:rPr lang="en-US" sz="12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endParaRPr lang="fa-IR" sz="12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8277A9F-6E5C-3FBD-1432-480AF02A53D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793027" y="1007191"/>
            <a:ext cx="6494373" cy="5248752"/>
          </a:xfrm>
          <a:prstGeom prst="rect">
            <a:avLst/>
          </a:prstGeom>
        </p:spPr>
      </p:pic>
      <p:pic>
        <p:nvPicPr>
          <p:cNvPr id="4" name="Picture 3">
            <a:extLst>
              <a:ext uri="{FF2B5EF4-FFF2-40B4-BE49-F238E27FC236}">
                <a16:creationId xmlns:a16="http://schemas.microsoft.com/office/drawing/2014/main" id="{2951C24B-60B3-DD4A-7C68-4E5481E0DD6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793027" y="1007191"/>
            <a:ext cx="6494372" cy="5248752"/>
          </a:xfrm>
          <a:prstGeom prst="rect">
            <a:avLst/>
          </a:prstGeom>
        </p:spPr>
      </p:pic>
      <p:sp>
        <p:nvSpPr>
          <p:cNvPr id="5" name="Oval 4">
            <a:extLst>
              <a:ext uri="{FF2B5EF4-FFF2-40B4-BE49-F238E27FC236}">
                <a16:creationId xmlns:a16="http://schemas.microsoft.com/office/drawing/2014/main" id="{E85F78E4-C3FD-A202-2D1E-0ACE86E0688F}"/>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34</a:t>
            </a:r>
            <a:endParaRPr lang="fa-IR" sz="1000" dirty="0"/>
          </a:p>
        </p:txBody>
      </p:sp>
    </p:spTree>
    <p:extLst>
      <p:ext uri="{BB962C8B-B14F-4D97-AF65-F5344CB8AC3E}">
        <p14:creationId xmlns:p14="http://schemas.microsoft.com/office/powerpoint/2010/main" val="3607325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CE2DBD81-AE28-7EAB-6591-9FE58A1A6358}"/>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4A3CE7B6-8E56-B0F3-065F-8C118DD26888}"/>
              </a:ext>
            </a:extLst>
          </p:cNvPr>
          <p:cNvSpPr/>
          <p:nvPr/>
        </p:nvSpPr>
        <p:spPr>
          <a:xfrm>
            <a:off x="123051" y="649026"/>
            <a:ext cx="4588991" cy="277414"/>
          </a:xfrm>
          <a:prstGeom prst="roundRect">
            <a:avLst>
              <a:gd name="adj"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Distribution of Irish-type deposits and temporal variation</a:t>
            </a:r>
          </a:p>
        </p:txBody>
      </p:sp>
      <p:pic>
        <p:nvPicPr>
          <p:cNvPr id="16" name="Picture 15">
            <a:extLst>
              <a:ext uri="{FF2B5EF4-FFF2-40B4-BE49-F238E27FC236}">
                <a16:creationId xmlns:a16="http://schemas.microsoft.com/office/drawing/2014/main" id="{0174150D-E5D5-8C47-FC9E-E39C843FC9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3027" y="1007191"/>
            <a:ext cx="6494374" cy="5248753"/>
          </a:xfrm>
          <a:prstGeom prst="rect">
            <a:avLst/>
          </a:prstGeom>
        </p:spPr>
      </p:pic>
      <p:sp>
        <p:nvSpPr>
          <p:cNvPr id="18" name="TextBox 17">
            <a:extLst>
              <a:ext uri="{FF2B5EF4-FFF2-40B4-BE49-F238E27FC236}">
                <a16:creationId xmlns:a16="http://schemas.microsoft.com/office/drawing/2014/main" id="{D7FD0616-CA27-0B7C-C46D-0F27CBA0CB87}"/>
              </a:ext>
            </a:extLst>
          </p:cNvPr>
          <p:cNvSpPr txBox="1"/>
          <p:nvPr/>
        </p:nvSpPr>
        <p:spPr>
          <a:xfrm>
            <a:off x="793099" y="6207101"/>
            <a:ext cx="8221953" cy="646331"/>
          </a:xfrm>
          <a:prstGeom prst="rect">
            <a:avLst/>
          </a:prstGeom>
          <a:noFill/>
        </p:spPr>
        <p:txBody>
          <a:bodyPr wrap="square">
            <a:spAutoFit/>
          </a:bodyPr>
          <a:lstStyle/>
          <a:p>
            <a:pPr algn="just"/>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Age distribution vs. Pb + Zn (Mt) contents for Phanerozoic SHMS (SEDEX) and Irish-type ore deposits (data from Leach et al., 2001; Wilkinson, 2014; </a:t>
            </a:r>
            <a:r>
              <a:rPr lang="en-US" sz="1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et al., 2012a; </a:t>
            </a:r>
            <a:r>
              <a:rPr lang="en-US" sz="120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Rajabi</a:t>
            </a:r>
            <a:r>
              <a:rPr lang="en-US" sz="120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2000) compared with ocean chemistry (Lowenstein et al., 2003). Modified after Wilkinson (2014). </a:t>
            </a:r>
            <a:endParaRPr lang="fa-IR" sz="1200" dirty="0">
              <a:solidFill>
                <a:srgbClr val="00206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770AA3E9-55D9-DB5A-D5DA-9BD7A9B06C2E}"/>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35</a:t>
            </a:r>
            <a:endParaRPr lang="fa-IR" sz="1000" dirty="0"/>
          </a:p>
        </p:txBody>
      </p:sp>
    </p:spTree>
    <p:extLst>
      <p:ext uri="{BB962C8B-B14F-4D97-AF65-F5344CB8AC3E}">
        <p14:creationId xmlns:p14="http://schemas.microsoft.com/office/powerpoint/2010/main" val="1755301264"/>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96B8F8C-775C-110D-BE3F-8D737C3227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948" y="2772165"/>
            <a:ext cx="9144000" cy="344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5CE82474-A075-A4B4-0E13-C75F85BFB281}"/>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6" name="TextBox 5">
            <a:extLst>
              <a:ext uri="{FF2B5EF4-FFF2-40B4-BE49-F238E27FC236}">
                <a16:creationId xmlns:a16="http://schemas.microsoft.com/office/drawing/2014/main" id="{7377ACDF-1A7A-3B91-602E-E1EBE52FF57D}"/>
              </a:ext>
            </a:extLst>
          </p:cNvPr>
          <p:cNvSpPr txBox="1"/>
          <p:nvPr/>
        </p:nvSpPr>
        <p:spPr>
          <a:xfrm>
            <a:off x="123051" y="708367"/>
            <a:ext cx="6352653" cy="1339406"/>
          </a:xfrm>
          <a:prstGeom prst="rect">
            <a:avLst/>
          </a:prstGeom>
          <a:noFill/>
        </p:spPr>
        <p:txBody>
          <a:bodyPr wrap="square">
            <a:spAutoFit/>
          </a:bodyPr>
          <a:lstStyle/>
          <a:p>
            <a:pPr algn="just" rtl="0">
              <a:lnSpc>
                <a:spcPct val="115000"/>
              </a:lnSpc>
              <a:spcAft>
                <a:spcPts val="1000"/>
              </a:spcAft>
            </a:pPr>
            <a:r>
              <a:rPr lang="en-US" sz="1800" dirty="0">
                <a:effectLst/>
                <a:latin typeface="Cambria" panose="02040503050406030204" pitchFamily="18" charset="0"/>
                <a:ea typeface="Cambria" panose="02040503050406030204" pitchFamily="18" charset="0"/>
                <a:cs typeface="Calibri" panose="020F0502020204030204" pitchFamily="34" charset="0"/>
              </a:rPr>
              <a:t>To memorialize </a:t>
            </a:r>
            <a:r>
              <a:rPr lang="en-US" sz="1800" b="1" dirty="0">
                <a:effectLst/>
                <a:latin typeface="Cambria" panose="02040503050406030204" pitchFamily="18" charset="0"/>
                <a:ea typeface="Cambria" panose="02040503050406030204" pitchFamily="18" charset="0"/>
                <a:cs typeface="Calibri" panose="020F0502020204030204" pitchFamily="34" charset="0"/>
              </a:rPr>
              <a:t>Dr.</a:t>
            </a:r>
            <a:r>
              <a:rPr lang="en-US" sz="1800" dirty="0">
                <a:effectLst/>
                <a:latin typeface="Cambria" panose="02040503050406030204" pitchFamily="18" charset="0"/>
                <a:ea typeface="Cambria" panose="02040503050406030204" pitchFamily="18" charset="0"/>
                <a:cs typeface="Calibri" panose="020F0502020204030204" pitchFamily="34" charset="0"/>
              </a:rPr>
              <a:t> </a:t>
            </a:r>
            <a:r>
              <a:rPr lang="en-US" sz="1800" b="1" dirty="0">
                <a:effectLst/>
                <a:latin typeface="Cambria" panose="02040503050406030204" pitchFamily="18" charset="0"/>
                <a:ea typeface="Cambria" panose="02040503050406030204" pitchFamily="18" charset="0"/>
                <a:cs typeface="Calibri" panose="020F0502020204030204" pitchFamily="34" charset="0"/>
              </a:rPr>
              <a:t>Donald F. Sangster</a:t>
            </a:r>
            <a:r>
              <a:rPr lang="en-US" sz="1800" dirty="0">
                <a:effectLst/>
                <a:latin typeface="Cambria" panose="02040503050406030204" pitchFamily="18" charset="0"/>
                <a:ea typeface="Cambria" panose="02040503050406030204" pitchFamily="18" charset="0"/>
                <a:cs typeface="Calibri" panose="020F0502020204030204" pitchFamily="34" charset="0"/>
              </a:rPr>
              <a:t>, for his love and support, guidance, and patience in dealing with the investigation of the metallogeny of the sediment-hosted Zn-Pb deposits of Iran, from 2007 to 2018.</a:t>
            </a:r>
            <a:endParaRPr lang="en-US" sz="1800" dirty="0">
              <a:effectLst/>
              <a:latin typeface="Cambria" panose="02040503050406030204" pitchFamily="18" charset="0"/>
              <a:ea typeface="Cambria" panose="02040503050406030204" pitchFamily="18" charset="0"/>
              <a:cs typeface="Arial" panose="020B0604020202020204" pitchFamily="34" charset="0"/>
            </a:endParaRPr>
          </a:p>
        </p:txBody>
      </p:sp>
      <p:pic>
        <p:nvPicPr>
          <p:cNvPr id="1026" name="Picture 2">
            <a:extLst>
              <a:ext uri="{FF2B5EF4-FFF2-40B4-BE49-F238E27FC236}">
                <a16:creationId xmlns:a16="http://schemas.microsoft.com/office/drawing/2014/main" id="{BB393C79-C011-D6FE-1493-569D186AAD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62284" y="650899"/>
            <a:ext cx="1456683" cy="20765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7C28836-7A65-887E-4A1A-6462E039649E}"/>
              </a:ext>
            </a:extLst>
          </p:cNvPr>
          <p:cNvSpPr txBox="1"/>
          <p:nvPr/>
        </p:nvSpPr>
        <p:spPr>
          <a:xfrm>
            <a:off x="5196889" y="2047773"/>
            <a:ext cx="1882588" cy="646331"/>
          </a:xfrm>
          <a:prstGeom prst="rect">
            <a:avLst/>
          </a:prstGeom>
          <a:noFill/>
        </p:spPr>
        <p:txBody>
          <a:bodyPr wrap="square">
            <a:spAutoFit/>
          </a:bodyPr>
          <a:lstStyle/>
          <a:p>
            <a:pPr algn="l" fontAlgn="base"/>
            <a:r>
              <a:rPr lang="da-DK" sz="1200" b="1" i="0" strike="noStrike" dirty="0">
                <a:solidFill>
                  <a:srgbClr val="002060"/>
                </a:solidFill>
                <a:effectLst/>
                <a:latin typeface="Cambria" panose="02040503050406030204" pitchFamily="18" charset="0"/>
                <a:ea typeface="Cambria" panose="02040503050406030204" pitchFamily="18" charset="0"/>
              </a:rPr>
              <a:t>Donald F Sangster August 3 1935 December 28 2018</a:t>
            </a:r>
          </a:p>
        </p:txBody>
      </p:sp>
      <p:sp>
        <p:nvSpPr>
          <p:cNvPr id="4" name="TextBox 3">
            <a:extLst>
              <a:ext uri="{FF2B5EF4-FFF2-40B4-BE49-F238E27FC236}">
                <a16:creationId xmlns:a16="http://schemas.microsoft.com/office/drawing/2014/main" id="{5DF65DE6-A130-529A-352F-FEE663112396}"/>
              </a:ext>
            </a:extLst>
          </p:cNvPr>
          <p:cNvSpPr txBox="1"/>
          <p:nvPr/>
        </p:nvSpPr>
        <p:spPr>
          <a:xfrm>
            <a:off x="7490625" y="6214034"/>
            <a:ext cx="2222205" cy="461665"/>
          </a:xfrm>
          <a:prstGeom prst="rect">
            <a:avLst/>
          </a:prstGeom>
          <a:noFill/>
        </p:spPr>
        <p:txBody>
          <a:bodyPr wrap="square">
            <a:spAutoFit/>
          </a:bodyPr>
          <a:lstStyle/>
          <a:p>
            <a:pPr algn="l" fontAlgn="base"/>
            <a:r>
              <a:rPr lang="da-DK" sz="1200" b="1" i="0" strike="noStrike" dirty="0">
                <a:effectLst/>
                <a:latin typeface="Cambria" panose="02040503050406030204" pitchFamily="18" charset="0"/>
                <a:ea typeface="Cambria" panose="02040503050406030204" pitchFamily="18" charset="0"/>
              </a:rPr>
              <a:t>Angouran Open Pit</a:t>
            </a:r>
          </a:p>
          <a:p>
            <a:pPr algn="l" fontAlgn="base"/>
            <a:r>
              <a:rPr lang="da-DK" sz="1200" b="1" dirty="0">
                <a:latin typeface="Cambria" panose="02040503050406030204" pitchFamily="18" charset="0"/>
                <a:ea typeface="Cambria" panose="02040503050406030204" pitchFamily="18" charset="0"/>
              </a:rPr>
              <a:t>2020</a:t>
            </a:r>
            <a:endParaRPr lang="da-DK" sz="1200" b="1" i="0" strike="noStrike"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F7BFC8E-47C7-5048-C181-00E1A4600F3E}"/>
              </a:ext>
            </a:extLst>
          </p:cNvPr>
          <p:cNvSpPr txBox="1"/>
          <p:nvPr/>
        </p:nvSpPr>
        <p:spPr>
          <a:xfrm>
            <a:off x="907317" y="6214034"/>
            <a:ext cx="2771548" cy="461665"/>
          </a:xfrm>
          <a:prstGeom prst="rect">
            <a:avLst/>
          </a:prstGeom>
          <a:noFill/>
        </p:spPr>
        <p:txBody>
          <a:bodyPr wrap="square">
            <a:spAutoFit/>
          </a:bodyPr>
          <a:lstStyle/>
          <a:p>
            <a:pPr algn="l" fontAlgn="base"/>
            <a:r>
              <a:rPr lang="da-DK" sz="1200" b="1" i="1" dirty="0">
                <a:latin typeface="Cambria" panose="02040503050406030204" pitchFamily="18" charset="0"/>
                <a:ea typeface="Cambria" panose="02040503050406030204" pitchFamily="18" charset="0"/>
                <a:hlinkClick r:id="rId7"/>
              </a:rPr>
              <a:t>rahman.rajabi@ut.ac.ir</a:t>
            </a:r>
            <a:endParaRPr lang="da-DK" sz="1200" b="1" i="1" dirty="0">
              <a:latin typeface="Cambria" panose="02040503050406030204" pitchFamily="18" charset="0"/>
              <a:ea typeface="Cambria" panose="02040503050406030204" pitchFamily="18" charset="0"/>
            </a:endParaRPr>
          </a:p>
          <a:p>
            <a:pPr algn="l" fontAlgn="base"/>
            <a:r>
              <a:rPr lang="da-DK" sz="1200" b="1" i="1" strike="noStrike" dirty="0">
                <a:effectLst/>
                <a:latin typeface="Cambria" panose="02040503050406030204" pitchFamily="18" charset="0"/>
                <a:ea typeface="Cambria" panose="02040503050406030204" pitchFamily="18" charset="0"/>
              </a:rPr>
              <a:t>abdorrahmanrajabi.ut@gmail.com</a:t>
            </a:r>
          </a:p>
        </p:txBody>
      </p:sp>
      <p:sp>
        <p:nvSpPr>
          <p:cNvPr id="11" name="Oval 10">
            <a:extLst>
              <a:ext uri="{FF2B5EF4-FFF2-40B4-BE49-F238E27FC236}">
                <a16:creationId xmlns:a16="http://schemas.microsoft.com/office/drawing/2014/main" id="{3B943360-7710-105C-F991-89B5B5B8EBBB}"/>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0" rIns="0" rtlCol="1" anchor="ctr"/>
          <a:lstStyle/>
          <a:p>
            <a:pPr algn="ctr"/>
            <a:r>
              <a:rPr lang="en-US" sz="1000" dirty="0"/>
              <a:t>36</a:t>
            </a:r>
            <a:endParaRPr lang="fa-IR" sz="1000" dirty="0"/>
          </a:p>
        </p:txBody>
      </p:sp>
    </p:spTree>
    <p:extLst>
      <p:ext uri="{BB962C8B-B14F-4D97-AF65-F5344CB8AC3E}">
        <p14:creationId xmlns:p14="http://schemas.microsoft.com/office/powerpoint/2010/main" val="3562952989"/>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76226" y="808436"/>
            <a:ext cx="2450498"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Metallogeny of zinc and lead</a:t>
            </a:r>
          </a:p>
        </p:txBody>
      </p:sp>
      <p:pic>
        <p:nvPicPr>
          <p:cNvPr id="8198"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480" y="2258039"/>
            <a:ext cx="7610795" cy="245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3C8EA889-9F61-3F83-3851-94C0804D5F1B}"/>
              </a:ext>
            </a:extLst>
          </p:cNvPr>
          <p:cNvGrpSpPr/>
          <p:nvPr/>
        </p:nvGrpSpPr>
        <p:grpSpPr>
          <a:xfrm>
            <a:off x="123052" y="117789"/>
            <a:ext cx="8892000" cy="475532"/>
            <a:chOff x="65902" y="117789"/>
            <a:chExt cx="8892000" cy="475532"/>
          </a:xfrm>
        </p:grpSpPr>
        <p:sp>
          <p:nvSpPr>
            <p:cNvPr id="5" name="Rectangle: Rounded Corners 4">
              <a:extLst>
                <a:ext uri="{FF2B5EF4-FFF2-40B4-BE49-F238E27FC236}">
                  <a16:creationId xmlns:a16="http://schemas.microsoft.com/office/drawing/2014/main" id="{914BE97C-4190-5021-EAB1-A0F1442B7364}"/>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3FBE69-C17D-E5B6-06B2-3E241147807E}"/>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7" name="Picture 6">
              <a:extLst>
                <a:ext uri="{FF2B5EF4-FFF2-40B4-BE49-F238E27FC236}">
                  <a16:creationId xmlns:a16="http://schemas.microsoft.com/office/drawing/2014/main" id="{5A2BAE98-9C93-A678-C6F8-F146A84C6DA8}"/>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sp>
        <p:nvSpPr>
          <p:cNvPr id="8" name="TextBox 7">
            <a:extLst>
              <a:ext uri="{FF2B5EF4-FFF2-40B4-BE49-F238E27FC236}">
                <a16:creationId xmlns:a16="http://schemas.microsoft.com/office/drawing/2014/main" id="{9962DDCB-B5BC-CEF4-0114-473CC8AFD862}"/>
              </a:ext>
            </a:extLst>
          </p:cNvPr>
          <p:cNvSpPr txBox="1"/>
          <p:nvPr/>
        </p:nvSpPr>
        <p:spPr>
          <a:xfrm>
            <a:off x="475968" y="4819303"/>
            <a:ext cx="8186167" cy="646331"/>
          </a:xfrm>
          <a:prstGeom prst="rect">
            <a:avLst/>
          </a:prstGeom>
          <a:noFill/>
        </p:spPr>
        <p:txBody>
          <a:bodyPr wrap="square">
            <a:spAutoFit/>
          </a:bodyPr>
          <a:lstStyle/>
          <a:p>
            <a:r>
              <a:rPr lang="fa-IR" sz="1200" dirty="0">
                <a:solidFill>
                  <a:srgbClr val="002060"/>
                </a:solidFill>
                <a:latin typeface="Cambria" panose="02040503050406030204" pitchFamily="18" charset="0"/>
                <a:ea typeface="Cambria" panose="02040503050406030204" pitchFamily="18" charset="0"/>
              </a:rPr>
              <a:t>Average values of lead and zinc in (a) different parts of the earth and (b) igneous and sedimentary rocks </a:t>
            </a:r>
            <a:r>
              <a:rPr lang="en-US" sz="1200" dirty="0">
                <a:solidFill>
                  <a:srgbClr val="002060"/>
                </a:solidFill>
                <a:latin typeface="Cambria" panose="02040503050406030204" pitchFamily="18" charset="0"/>
                <a:ea typeface="Cambria" panose="02040503050406030204" pitchFamily="18" charset="0"/>
              </a:rPr>
              <a:t>(</a:t>
            </a:r>
            <a:r>
              <a:rPr lang="en-US" sz="1200" dirty="0" err="1">
                <a:solidFill>
                  <a:srgbClr val="002060"/>
                </a:solidFill>
                <a:latin typeface="Cambria" panose="02040503050406030204" pitchFamily="18" charset="0"/>
                <a:ea typeface="Cambria" panose="02040503050406030204" pitchFamily="18" charset="0"/>
              </a:rPr>
              <a:t>Rajabi</a:t>
            </a:r>
            <a:r>
              <a:rPr lang="en-US" sz="1200" dirty="0">
                <a:solidFill>
                  <a:srgbClr val="002060"/>
                </a:solidFill>
                <a:latin typeface="Cambria" panose="02040503050406030204" pitchFamily="18" charset="0"/>
                <a:ea typeface="Cambria" panose="02040503050406030204" pitchFamily="18" charset="0"/>
              </a:rPr>
              <a:t>, 2022; </a:t>
            </a:r>
            <a:r>
              <a:rPr lang="fa-IR" sz="1200" dirty="0">
                <a:solidFill>
                  <a:srgbClr val="002060"/>
                </a:solidFill>
                <a:latin typeface="Cambria" panose="02040503050406030204" pitchFamily="18" charset="0"/>
                <a:ea typeface="Cambria" panose="02040503050406030204" pitchFamily="18" charset="0"/>
              </a:rPr>
              <a:t>data from Taylor</a:t>
            </a:r>
            <a:r>
              <a:rPr lang="en-US" sz="1200" dirty="0">
                <a:solidFill>
                  <a:srgbClr val="002060"/>
                </a:solidFill>
                <a:latin typeface="Cambria" panose="02040503050406030204" pitchFamily="18" charset="0"/>
                <a:ea typeface="Cambria" panose="02040503050406030204" pitchFamily="18" charset="0"/>
              </a:rPr>
              <a:t>, 1964; </a:t>
            </a:r>
            <a:r>
              <a:rPr lang="fa-IR" sz="1200" dirty="0">
                <a:solidFill>
                  <a:srgbClr val="002060"/>
                </a:solidFill>
                <a:latin typeface="Cambria" panose="02040503050406030204" pitchFamily="18" charset="0"/>
                <a:ea typeface="Cambria" panose="02040503050406030204" pitchFamily="18" charset="0"/>
              </a:rPr>
              <a:t>Wedepohl</a:t>
            </a:r>
            <a:r>
              <a:rPr lang="en-US" sz="1200" dirty="0">
                <a:solidFill>
                  <a:srgbClr val="002060"/>
                </a:solidFill>
                <a:latin typeface="Cambria" panose="02040503050406030204" pitchFamily="18" charset="0"/>
                <a:ea typeface="Cambria" panose="02040503050406030204" pitchFamily="18" charset="0"/>
              </a:rPr>
              <a:t>, 1991; </a:t>
            </a:r>
            <a:r>
              <a:rPr lang="fa-IR" sz="1200" dirty="0">
                <a:solidFill>
                  <a:srgbClr val="002060"/>
                </a:solidFill>
                <a:latin typeface="Cambria" panose="02040503050406030204" pitchFamily="18" charset="0"/>
                <a:ea typeface="Cambria" panose="02040503050406030204" pitchFamily="18" charset="0"/>
              </a:rPr>
              <a:t>McDonough</a:t>
            </a:r>
            <a:r>
              <a:rPr lang="en-US" sz="1200" dirty="0">
                <a:solidFill>
                  <a:srgbClr val="002060"/>
                </a:solidFill>
                <a:latin typeface="Cambria" panose="02040503050406030204" pitchFamily="18" charset="0"/>
                <a:ea typeface="Cambria" panose="02040503050406030204" pitchFamily="18" charset="0"/>
              </a:rPr>
              <a:t>, 2003; </a:t>
            </a:r>
            <a:r>
              <a:rPr lang="fa-IR" sz="1200" dirty="0">
                <a:solidFill>
                  <a:srgbClr val="002060"/>
                </a:solidFill>
                <a:latin typeface="Cambria" panose="02040503050406030204" pitchFamily="18" charset="0"/>
                <a:ea typeface="Cambria" panose="02040503050406030204" pitchFamily="18" charset="0"/>
              </a:rPr>
              <a:t>Palme and O'Neill</a:t>
            </a:r>
            <a:r>
              <a:rPr lang="en-US" sz="1200" dirty="0">
                <a:solidFill>
                  <a:srgbClr val="002060"/>
                </a:solidFill>
                <a:latin typeface="Cambria" panose="02040503050406030204" pitchFamily="18" charset="0"/>
                <a:ea typeface="Cambria" panose="02040503050406030204" pitchFamily="18" charset="0"/>
              </a:rPr>
              <a:t>, 2007; </a:t>
            </a:r>
            <a:r>
              <a:rPr lang="fa-IR" sz="1200" dirty="0">
                <a:solidFill>
                  <a:srgbClr val="002060"/>
                </a:solidFill>
                <a:latin typeface="Cambria" panose="02040503050406030204" pitchFamily="18" charset="0"/>
                <a:ea typeface="Cambria" panose="02040503050406030204" pitchFamily="18" charset="0"/>
              </a:rPr>
              <a:t>Rudnick and Gao</a:t>
            </a:r>
            <a:r>
              <a:rPr lang="en-US" sz="1200" dirty="0">
                <a:solidFill>
                  <a:srgbClr val="002060"/>
                </a:solidFill>
                <a:latin typeface="Cambria" panose="02040503050406030204" pitchFamily="18" charset="0"/>
                <a:ea typeface="Cambria" panose="02040503050406030204" pitchFamily="18" charset="0"/>
              </a:rPr>
              <a:t>, 2003; </a:t>
            </a:r>
            <a:r>
              <a:rPr lang="fa-IR" sz="1200" dirty="0">
                <a:solidFill>
                  <a:srgbClr val="002060"/>
                </a:solidFill>
                <a:latin typeface="Cambria" panose="02040503050406030204" pitchFamily="18" charset="0"/>
                <a:ea typeface="Cambria" panose="02040503050406030204" pitchFamily="18" charset="0"/>
              </a:rPr>
              <a:t>Kelemen et al.</a:t>
            </a:r>
            <a:r>
              <a:rPr lang="en-US" sz="1200" dirty="0">
                <a:solidFill>
                  <a:srgbClr val="002060"/>
                </a:solidFill>
                <a:latin typeface="Cambria" panose="02040503050406030204" pitchFamily="18" charset="0"/>
                <a:ea typeface="Cambria" panose="02040503050406030204" pitchFamily="18" charset="0"/>
              </a:rPr>
              <a:t>, 2007; Houston et al., 2015)</a:t>
            </a:r>
          </a:p>
        </p:txBody>
      </p:sp>
      <p:pic>
        <p:nvPicPr>
          <p:cNvPr id="9" name="Picture 8">
            <a:extLst>
              <a:ext uri="{FF2B5EF4-FFF2-40B4-BE49-F238E27FC236}">
                <a16:creationId xmlns:a16="http://schemas.microsoft.com/office/drawing/2014/main" id="{2932F31B-DF7A-6C8F-4061-EE7A449D890D}"/>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4" name="Oval 3">
            <a:extLst>
              <a:ext uri="{FF2B5EF4-FFF2-40B4-BE49-F238E27FC236}">
                <a16:creationId xmlns:a16="http://schemas.microsoft.com/office/drawing/2014/main" id="{40F41E60-F097-DB06-C1BA-2E693EDA8BD9}"/>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3</a:t>
            </a:r>
            <a:endParaRPr lang="fa-IR" sz="1000" dirty="0"/>
          </a:p>
        </p:txBody>
      </p:sp>
    </p:spTree>
    <p:extLst>
      <p:ext uri="{BB962C8B-B14F-4D97-AF65-F5344CB8AC3E}">
        <p14:creationId xmlns:p14="http://schemas.microsoft.com/office/powerpoint/2010/main" val="4213402441"/>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AEE156A-D554-4676-B55D-84A6032CF528}" type="slidenum">
              <a:rPr lang="en-US" smtClean="0"/>
              <a:pPr>
                <a:defRPr/>
              </a:pPr>
              <a:t>38</a:t>
            </a:fld>
            <a:endParaRPr lang="en-US"/>
          </a:p>
        </p:txBody>
      </p:sp>
      <p:pic>
        <p:nvPicPr>
          <p:cNvPr id="8" name="Picture 7"/>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bwMode="auto">
          <a:xfrm>
            <a:off x="1473111" y="1638192"/>
            <a:ext cx="5935946" cy="3581616"/>
          </a:xfrm>
          <a:prstGeom prst="rect">
            <a:avLst/>
          </a:prstGeom>
          <a:noFill/>
          <a:ln>
            <a:noFill/>
          </a:ln>
        </p:spPr>
      </p:pic>
      <p:sp>
        <p:nvSpPr>
          <p:cNvPr id="3" name="Rounded Rectangle 16">
            <a:extLst>
              <a:ext uri="{FF2B5EF4-FFF2-40B4-BE49-F238E27FC236}">
                <a16:creationId xmlns:a16="http://schemas.microsoft.com/office/drawing/2014/main" id="{5B81ABDB-1825-3F2C-48B9-42FE242F1078}"/>
              </a:ext>
            </a:extLst>
          </p:cNvPr>
          <p:cNvSpPr/>
          <p:nvPr/>
        </p:nvSpPr>
        <p:spPr>
          <a:xfrm>
            <a:off x="123051" y="645457"/>
            <a:ext cx="2933699"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Types of the SH Zn-Pb ore deposits</a:t>
            </a:r>
          </a:p>
        </p:txBody>
      </p:sp>
      <p:grpSp>
        <p:nvGrpSpPr>
          <p:cNvPr id="5" name="Group 4">
            <a:extLst>
              <a:ext uri="{FF2B5EF4-FFF2-40B4-BE49-F238E27FC236}">
                <a16:creationId xmlns:a16="http://schemas.microsoft.com/office/drawing/2014/main" id="{29B247EF-3A8F-B6D9-B759-CDA74F662166}"/>
              </a:ext>
            </a:extLst>
          </p:cNvPr>
          <p:cNvGrpSpPr/>
          <p:nvPr/>
        </p:nvGrpSpPr>
        <p:grpSpPr>
          <a:xfrm>
            <a:off x="123052" y="117789"/>
            <a:ext cx="8892000" cy="475532"/>
            <a:chOff x="65902" y="117789"/>
            <a:chExt cx="8892000" cy="475532"/>
          </a:xfrm>
        </p:grpSpPr>
        <p:sp>
          <p:nvSpPr>
            <p:cNvPr id="6" name="Rectangle: Rounded Corners 5">
              <a:extLst>
                <a:ext uri="{FF2B5EF4-FFF2-40B4-BE49-F238E27FC236}">
                  <a16:creationId xmlns:a16="http://schemas.microsoft.com/office/drawing/2014/main" id="{A9043975-D119-5713-E26F-EB825D3F3712}"/>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1CECA96-4504-F18C-03E4-A763BD1528E8}"/>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9" name="Picture 8">
              <a:extLst>
                <a:ext uri="{FF2B5EF4-FFF2-40B4-BE49-F238E27FC236}">
                  <a16:creationId xmlns:a16="http://schemas.microsoft.com/office/drawing/2014/main" id="{8CEF0005-892E-810D-8C4C-15A05BDB8D67}"/>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sp>
        <p:nvSpPr>
          <p:cNvPr id="10" name="Rectangle 9">
            <a:extLst>
              <a:ext uri="{FF2B5EF4-FFF2-40B4-BE49-F238E27FC236}">
                <a16:creationId xmlns:a16="http://schemas.microsoft.com/office/drawing/2014/main" id="{88015D1D-4676-427D-CB8A-8A6BD5E6410C}"/>
              </a:ext>
            </a:extLst>
          </p:cNvPr>
          <p:cNvSpPr/>
          <p:nvPr/>
        </p:nvSpPr>
        <p:spPr>
          <a:xfrm>
            <a:off x="2835361" y="5395664"/>
            <a:ext cx="4800600" cy="261610"/>
          </a:xfrm>
          <a:prstGeom prst="rect">
            <a:avLst/>
          </a:prstGeom>
        </p:spPr>
        <p:txBody>
          <a:bodyPr wrap="square">
            <a:spAutoFit/>
          </a:bodyPr>
          <a:lstStyle/>
          <a:p>
            <a:r>
              <a:rPr lang="en-US" sz="1100" dirty="0">
                <a:solidFill>
                  <a:srgbClr val="002060"/>
                </a:solidFill>
                <a:latin typeface="Cambria" panose="02040503050406030204" pitchFamily="18" charset="0"/>
                <a:ea typeface="Cambria" panose="02040503050406030204" pitchFamily="18" charset="0"/>
              </a:rPr>
              <a:t>Classification of sediment-hosted Zn-Pb deposits (chart from </a:t>
            </a:r>
            <a:r>
              <a:rPr lang="en-US" sz="1100" dirty="0" err="1">
                <a:solidFill>
                  <a:srgbClr val="002060"/>
                </a:solidFill>
                <a:latin typeface="Cambria" panose="02040503050406030204" pitchFamily="18" charset="0"/>
                <a:ea typeface="Cambria" panose="02040503050406030204" pitchFamily="18" charset="0"/>
              </a:rPr>
              <a:t>Rajabi</a:t>
            </a:r>
            <a:r>
              <a:rPr lang="en-US" sz="1100" dirty="0">
                <a:solidFill>
                  <a:srgbClr val="002060"/>
                </a:solidFill>
                <a:latin typeface="Cambria" panose="02040503050406030204" pitchFamily="18" charset="0"/>
                <a:ea typeface="Cambria" panose="02040503050406030204" pitchFamily="18" charset="0"/>
              </a:rPr>
              <a:t>, 2022)</a:t>
            </a:r>
            <a:endParaRPr lang="fa-IR" sz="1100" dirty="0">
              <a:solidFill>
                <a:srgbClr val="00206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4FFB90E-D49E-8736-B571-11061172154E}"/>
              </a:ext>
            </a:extLst>
          </p:cNvPr>
          <p:cNvSpPr/>
          <p:nvPr/>
        </p:nvSpPr>
        <p:spPr>
          <a:xfrm>
            <a:off x="142757" y="2616214"/>
            <a:ext cx="1752718" cy="246221"/>
          </a:xfrm>
          <a:prstGeom prst="rect">
            <a:avLst/>
          </a:prstGeom>
        </p:spPr>
        <p:txBody>
          <a:bodyPr wrap="square">
            <a:spAutoFit/>
          </a:bodyPr>
          <a:lstStyle/>
          <a:p>
            <a:r>
              <a:rPr lang="en-US" sz="1000" dirty="0">
                <a:solidFill>
                  <a:srgbClr val="002060"/>
                </a:solidFill>
                <a:latin typeface="Cambria" panose="02040503050406030204" pitchFamily="18" charset="0"/>
                <a:ea typeface="Cambria" panose="02040503050406030204" pitchFamily="18" charset="0"/>
              </a:rPr>
              <a:t>Leach et al. (2010)</a:t>
            </a:r>
            <a:endParaRPr lang="fa-IR" sz="1000" dirty="0">
              <a:solidFill>
                <a:srgbClr val="00206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BF87298-061F-AFFA-1EB6-2356F06ED517}"/>
              </a:ext>
            </a:extLst>
          </p:cNvPr>
          <p:cNvSpPr/>
          <p:nvPr/>
        </p:nvSpPr>
        <p:spPr>
          <a:xfrm>
            <a:off x="142757" y="3680683"/>
            <a:ext cx="1752718" cy="246221"/>
          </a:xfrm>
          <a:prstGeom prst="rect">
            <a:avLst/>
          </a:prstGeom>
        </p:spPr>
        <p:txBody>
          <a:bodyPr wrap="square">
            <a:spAutoFit/>
          </a:bodyPr>
          <a:lstStyle/>
          <a:p>
            <a:r>
              <a:rPr lang="en-US" sz="1000" dirty="0">
                <a:solidFill>
                  <a:srgbClr val="002060"/>
                </a:solidFill>
                <a:latin typeface="Cambria" panose="02040503050406030204" pitchFamily="18" charset="0"/>
                <a:ea typeface="Cambria" panose="02040503050406030204" pitchFamily="18" charset="0"/>
              </a:rPr>
              <a:t>Leach et al. (2005)</a:t>
            </a:r>
            <a:endParaRPr lang="fa-IR" sz="1000"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CB8473CC-A6B3-DC79-69DD-97E01A3F20C7}"/>
              </a:ext>
            </a:extLst>
          </p:cNvPr>
          <p:cNvSpPr/>
          <p:nvPr/>
        </p:nvSpPr>
        <p:spPr>
          <a:xfrm>
            <a:off x="142757" y="4639107"/>
            <a:ext cx="1752718" cy="384721"/>
          </a:xfrm>
          <a:prstGeom prst="rect">
            <a:avLst/>
          </a:prstGeom>
        </p:spPr>
        <p:txBody>
          <a:bodyPr wrap="square">
            <a:spAutoFit/>
          </a:bodyPr>
          <a:lstStyle/>
          <a:p>
            <a:r>
              <a:rPr lang="en-US" sz="1000" dirty="0">
                <a:solidFill>
                  <a:srgbClr val="002060"/>
                </a:solidFill>
                <a:latin typeface="Cambria" panose="02040503050406030204" pitchFamily="18" charset="0"/>
                <a:ea typeface="Cambria" panose="02040503050406030204" pitchFamily="18" charset="0"/>
              </a:rPr>
              <a:t>Houston et al. (2015)</a:t>
            </a:r>
          </a:p>
          <a:p>
            <a:r>
              <a:rPr lang="en-US" sz="900" i="1" dirty="0">
                <a:solidFill>
                  <a:srgbClr val="002060"/>
                </a:solidFill>
                <a:latin typeface="Cambria" panose="02040503050406030204" pitchFamily="18" charset="0"/>
                <a:ea typeface="Cambria" panose="02040503050406030204" pitchFamily="18" charset="0"/>
              </a:rPr>
              <a:t>(Goodfellow, 2004)</a:t>
            </a:r>
            <a:endParaRPr lang="fa-IR" sz="900" i="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D6FE4B9-EBFB-0A1E-FEF0-CFB16835599A}"/>
              </a:ext>
            </a:extLst>
          </p:cNvPr>
          <p:cNvPicPr>
            <a:picLocks noChangeAspect="1"/>
          </p:cNvPicPr>
          <p:nvPr/>
        </p:nvPicPr>
        <p:blipFill rotWithShape="1">
          <a:blip r:embed="rId5"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4" name="Rectangle: Rounded Corners 3">
            <a:extLst>
              <a:ext uri="{FF2B5EF4-FFF2-40B4-BE49-F238E27FC236}">
                <a16:creationId xmlns:a16="http://schemas.microsoft.com/office/drawing/2014/main" id="{11057105-431D-4C81-949B-21946811350D}"/>
              </a:ext>
            </a:extLst>
          </p:cNvPr>
          <p:cNvSpPr/>
          <p:nvPr/>
        </p:nvSpPr>
        <p:spPr>
          <a:xfrm>
            <a:off x="1584960" y="3619500"/>
            <a:ext cx="861060" cy="5334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B6B211D-E0F4-479D-8B2C-12086715D69D}"/>
              </a:ext>
            </a:extLst>
          </p:cNvPr>
          <p:cNvSpPr/>
          <p:nvPr/>
        </p:nvSpPr>
        <p:spPr>
          <a:xfrm>
            <a:off x="5059680" y="3619500"/>
            <a:ext cx="1257300" cy="5334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C643E18B-1C27-49B3-BB14-5C139B1081D8}"/>
              </a:ext>
            </a:extLst>
          </p:cNvPr>
          <p:cNvSpPr/>
          <p:nvPr/>
        </p:nvSpPr>
        <p:spPr>
          <a:xfrm>
            <a:off x="6525137" y="3611880"/>
            <a:ext cx="861060" cy="533400"/>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87922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sp>
        <p:nvSpPr>
          <p:cNvPr id="5" name="Rounded Rectangle 16">
            <a:extLst>
              <a:ext uri="{FF2B5EF4-FFF2-40B4-BE49-F238E27FC236}">
                <a16:creationId xmlns:a16="http://schemas.microsoft.com/office/drawing/2014/main" id="{3BDB9A48-FE0B-C46A-E7A7-6FEF980426AA}"/>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sp>
        <p:nvSpPr>
          <p:cNvPr id="12" name="Rectangle 11">
            <a:extLst>
              <a:ext uri="{FF2B5EF4-FFF2-40B4-BE49-F238E27FC236}">
                <a16:creationId xmlns:a16="http://schemas.microsoft.com/office/drawing/2014/main" id="{7E5184FE-D38D-C3F3-FD2C-39B75E47430F}"/>
              </a:ext>
            </a:extLst>
          </p:cNvPr>
          <p:cNvSpPr/>
          <p:nvPr/>
        </p:nvSpPr>
        <p:spPr>
          <a:xfrm>
            <a:off x="289152" y="5782795"/>
            <a:ext cx="7844755" cy="461665"/>
          </a:xfrm>
          <a:prstGeom prst="rect">
            <a:avLst/>
          </a:prstGeom>
        </p:spPr>
        <p:txBody>
          <a:bodyPr wrap="square">
            <a:spAutoFit/>
          </a:bodyPr>
          <a:lstStyle/>
          <a:p>
            <a:pPr algn="just" rtl="0">
              <a:spcAft>
                <a:spcPts val="1000"/>
              </a:spcAft>
            </a:pPr>
            <a:r>
              <a:rPr lang="en-US" sz="1200" b="0" i="0" dirty="0">
                <a:solidFill>
                  <a:srgbClr val="000000"/>
                </a:solidFill>
                <a:effectLst/>
                <a:latin typeface="Cambria" panose="02040503050406030204" pitchFamily="18" charset="0"/>
                <a:ea typeface="Cambria" panose="02040503050406030204" pitchFamily="18" charset="0"/>
              </a:rPr>
              <a:t>Generalized </a:t>
            </a:r>
            <a:r>
              <a:rPr lang="en-US" sz="1200" b="0" i="0" dirty="0" err="1">
                <a:solidFill>
                  <a:srgbClr val="000000"/>
                </a:solidFill>
                <a:effectLst/>
                <a:latin typeface="Cambria" panose="02040503050406030204" pitchFamily="18" charset="0"/>
                <a:ea typeface="Cambria" panose="02040503050406030204" pitchFamily="18" charset="0"/>
              </a:rPr>
              <a:t>lithostratigraphical</a:t>
            </a:r>
            <a:r>
              <a:rPr lang="en-US" sz="1200" b="0" i="0" dirty="0">
                <a:solidFill>
                  <a:srgbClr val="000000"/>
                </a:solidFill>
                <a:effectLst/>
                <a:latin typeface="Cambria" panose="02040503050406030204" pitchFamily="18" charset="0"/>
                <a:ea typeface="Cambria" panose="02040503050406030204" pitchFamily="18" charset="0"/>
              </a:rPr>
              <a:t> columnar sections of selected mining districts in the MEMB, SSZ (</a:t>
            </a:r>
            <a:r>
              <a:rPr lang="en-US" sz="1200" b="0" i="0" dirty="0" err="1">
                <a:solidFill>
                  <a:srgbClr val="000000"/>
                </a:solidFill>
                <a:effectLst/>
                <a:latin typeface="Cambria" panose="02040503050406030204" pitchFamily="18" charset="0"/>
                <a:ea typeface="Cambria" panose="02040503050406030204" pitchFamily="18" charset="0"/>
              </a:rPr>
              <a:t>Rajabi</a:t>
            </a:r>
            <a:r>
              <a:rPr lang="en-US" sz="1200" b="0" i="0" dirty="0">
                <a:solidFill>
                  <a:srgbClr val="000000"/>
                </a:solidFill>
                <a:effectLst/>
                <a:latin typeface="Cambria" panose="02040503050406030204" pitchFamily="18" charset="0"/>
                <a:ea typeface="Cambria" panose="02040503050406030204" pitchFamily="18" charset="0"/>
              </a:rPr>
              <a:t> et al., 2019).</a:t>
            </a:r>
            <a:br>
              <a:rPr lang="en-US" sz="1200" b="0" i="0" dirty="0">
                <a:solidFill>
                  <a:srgbClr val="000000"/>
                </a:solidFill>
                <a:effectLst/>
                <a:latin typeface="Cambria" panose="02040503050406030204" pitchFamily="18" charset="0"/>
                <a:ea typeface="Cambria" panose="02040503050406030204" pitchFamily="18" charset="0"/>
              </a:rPr>
            </a:b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5E9CF150-1B46-5A3B-3606-704DD2FE0352}"/>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2" name="Picture 2">
            <a:extLst>
              <a:ext uri="{FF2B5EF4-FFF2-40B4-BE49-F238E27FC236}">
                <a16:creationId xmlns:a16="http://schemas.microsoft.com/office/drawing/2014/main" id="{F86A97EF-EC02-9C80-6706-D32B0A2C7EA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2070" y="1393874"/>
            <a:ext cx="7273964" cy="438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150006"/>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BB08DAA3-D54F-E9D5-11B1-5B8C5B9E22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8053" y="1151234"/>
            <a:ext cx="6761998" cy="4704977"/>
          </a:xfrm>
          <a:prstGeom prst="rect">
            <a:avLst/>
          </a:prstGeom>
        </p:spPr>
      </p:pic>
      <p:sp>
        <p:nvSpPr>
          <p:cNvPr id="4" name="Rectangle 3">
            <a:extLst>
              <a:ext uri="{FF2B5EF4-FFF2-40B4-BE49-F238E27FC236}">
                <a16:creationId xmlns:a16="http://schemas.microsoft.com/office/drawing/2014/main" id="{E220C7CC-227D-BC82-894B-7D067A8B8F98}"/>
              </a:ext>
            </a:extLst>
          </p:cNvPr>
          <p:cNvSpPr/>
          <p:nvPr/>
        </p:nvSpPr>
        <p:spPr>
          <a:xfrm>
            <a:off x="781318" y="5921595"/>
            <a:ext cx="8233734" cy="830997"/>
          </a:xfrm>
          <a:prstGeom prst="rect">
            <a:avLst/>
          </a:prstGeom>
        </p:spPr>
        <p:txBody>
          <a:bodyPr wrap="square">
            <a:spAutoFit/>
          </a:bodyPr>
          <a:lstStyle/>
          <a:p>
            <a:pPr algn="just" rtl="0">
              <a:spcAft>
                <a:spcPts val="1000"/>
              </a:spcAft>
            </a:pPr>
            <a:r>
              <a:rPr lang="en-US" sz="1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Simplified tectonic map of Iran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Aghanabati</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1998) and distribution map of carbonate‐hosted (MVT and Irish-type) Zn‐Pb and F‐rich deposits according to the age of host rocks in the Central Alborz, Tabas‐Posht e Badam, Malayer‐Esfahan, and Yazd‐</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Anarak</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metallogenic belts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et al., 2012a; 2019a; 2022). Major Irish-type deposits are indicated with red font. </a:t>
            </a:r>
            <a:r>
              <a:rPr lang="en-US" sz="1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Simplified terrane map of the western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Tethysides</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and crustal domains of Iran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et al., 2019a).</a:t>
            </a: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69189EBB-DBE5-C214-2FA2-51C68FBA074D}"/>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5" name="Rounded Rectangle 16">
            <a:extLst>
              <a:ext uri="{FF2B5EF4-FFF2-40B4-BE49-F238E27FC236}">
                <a16:creationId xmlns:a16="http://schemas.microsoft.com/office/drawing/2014/main" id="{D3E476F9-0949-06C5-3990-2BE6F9D6438F}"/>
              </a:ext>
            </a:extLst>
          </p:cNvPr>
          <p:cNvSpPr/>
          <p:nvPr/>
        </p:nvSpPr>
        <p:spPr>
          <a:xfrm>
            <a:off x="123051" y="658705"/>
            <a:ext cx="3290759"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Distribution of the CH Zn-Pb ore deposits</a:t>
            </a:r>
          </a:p>
        </p:txBody>
      </p:sp>
      <p:sp>
        <p:nvSpPr>
          <p:cNvPr id="11" name="Oval 10">
            <a:extLst>
              <a:ext uri="{FF2B5EF4-FFF2-40B4-BE49-F238E27FC236}">
                <a16:creationId xmlns:a16="http://schemas.microsoft.com/office/drawing/2014/main" id="{EB892C21-CC14-696B-9D65-3AD239B2B5BF}"/>
              </a:ext>
            </a:extLst>
          </p:cNvPr>
          <p:cNvSpPr/>
          <p:nvPr/>
        </p:nvSpPr>
        <p:spPr>
          <a:xfrm>
            <a:off x="4446000" y="3303000"/>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dirty="0"/>
              <a:t>2</a:t>
            </a:r>
            <a:endParaRPr lang="fa-IR" sz="1000" dirty="0"/>
          </a:p>
        </p:txBody>
      </p:sp>
      <p:sp>
        <p:nvSpPr>
          <p:cNvPr id="12" name="Oval 11">
            <a:extLst>
              <a:ext uri="{FF2B5EF4-FFF2-40B4-BE49-F238E27FC236}">
                <a16:creationId xmlns:a16="http://schemas.microsoft.com/office/drawing/2014/main" id="{0283DE98-C944-0608-DDB2-79ADEBEAF5B6}"/>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4</a:t>
            </a:r>
            <a:endParaRPr lang="fa-IR" sz="1000" dirty="0"/>
          </a:p>
        </p:txBody>
      </p:sp>
    </p:spTree>
    <p:extLst>
      <p:ext uri="{BB962C8B-B14F-4D97-AF65-F5344CB8AC3E}">
        <p14:creationId xmlns:p14="http://schemas.microsoft.com/office/powerpoint/2010/main" val="959295165"/>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11" name="Picture 10">
            <a:extLst>
              <a:ext uri="{FF2B5EF4-FFF2-40B4-BE49-F238E27FC236}">
                <a16:creationId xmlns:a16="http://schemas.microsoft.com/office/drawing/2014/main" id="{BCDEA6BD-BB10-7A7C-164F-279DEA2B9451}"/>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EDF01738-45F1-61D1-C1EA-859A8CFDBF18}"/>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pic>
        <p:nvPicPr>
          <p:cNvPr id="2" name="Picture 1">
            <a:extLst>
              <a:ext uri="{FF2B5EF4-FFF2-40B4-BE49-F238E27FC236}">
                <a16:creationId xmlns:a16="http://schemas.microsoft.com/office/drawing/2014/main" id="{2D731FB8-6224-1B6B-0223-EA98D90C49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
          <a:stretch/>
        </p:blipFill>
        <p:spPr>
          <a:xfrm>
            <a:off x="781318" y="982145"/>
            <a:ext cx="7522997" cy="2894777"/>
          </a:xfrm>
          <a:prstGeom prst="rect">
            <a:avLst/>
          </a:prstGeom>
        </p:spPr>
      </p:pic>
      <p:pic>
        <p:nvPicPr>
          <p:cNvPr id="4" name="Picture 3">
            <a:extLst>
              <a:ext uri="{FF2B5EF4-FFF2-40B4-BE49-F238E27FC236}">
                <a16:creationId xmlns:a16="http://schemas.microsoft.com/office/drawing/2014/main" id="{30D387CB-C926-4AD0-A615-A0778A69BB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2491" y="3932627"/>
            <a:ext cx="3510216" cy="2853964"/>
          </a:xfrm>
          <a:prstGeom prst="rect">
            <a:avLst/>
          </a:prstGeom>
        </p:spPr>
      </p:pic>
    </p:spTree>
    <p:extLst>
      <p:ext uri="{BB962C8B-B14F-4D97-AF65-F5344CB8AC3E}">
        <p14:creationId xmlns:p14="http://schemas.microsoft.com/office/powerpoint/2010/main" val="3306048831"/>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pic>
        <p:nvPicPr>
          <p:cNvPr id="14" name="Picture 13">
            <a:extLst>
              <a:ext uri="{FF2B5EF4-FFF2-40B4-BE49-F238E27FC236}">
                <a16:creationId xmlns:a16="http://schemas.microsoft.com/office/drawing/2014/main" id="{CF45D419-6AAF-5C42-C1DB-141D75A2E8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65657" y="653622"/>
            <a:ext cx="5249395" cy="6033607"/>
          </a:xfrm>
          <a:prstGeom prst="rect">
            <a:avLst/>
          </a:prstGeom>
        </p:spPr>
      </p:pic>
      <p:sp>
        <p:nvSpPr>
          <p:cNvPr id="17" name="TextBox 16">
            <a:extLst>
              <a:ext uri="{FF2B5EF4-FFF2-40B4-BE49-F238E27FC236}">
                <a16:creationId xmlns:a16="http://schemas.microsoft.com/office/drawing/2014/main" id="{AE333A74-C5AE-C42E-AE3E-03092B384394}"/>
              </a:ext>
            </a:extLst>
          </p:cNvPr>
          <p:cNvSpPr txBox="1"/>
          <p:nvPr/>
        </p:nvSpPr>
        <p:spPr>
          <a:xfrm>
            <a:off x="346123" y="2726322"/>
            <a:ext cx="3295001" cy="600164"/>
          </a:xfrm>
          <a:prstGeom prst="rect">
            <a:avLst/>
          </a:prstGeom>
          <a:noFill/>
        </p:spPr>
        <p:txBody>
          <a:bodyPr wrap="square">
            <a:spAutoFit/>
          </a:bodyPr>
          <a:lstStyle/>
          <a:p>
            <a:r>
              <a:rPr lang="en-US" sz="1100" dirty="0">
                <a:solidFill>
                  <a:srgbClr val="002060"/>
                </a:solidFill>
                <a:effectLst/>
                <a:latin typeface="Cambria" panose="02040503050406030204" pitchFamily="18" charset="0"/>
                <a:ea typeface="Cambria" panose="02040503050406030204" pitchFamily="18" charset="0"/>
              </a:rPr>
              <a:t>Complex veins and veinlets of </a:t>
            </a:r>
            <a:r>
              <a:rPr lang="en-US" sz="1100" dirty="0" err="1">
                <a:solidFill>
                  <a:srgbClr val="002060"/>
                </a:solidFill>
                <a:effectLst/>
                <a:latin typeface="Cambria" panose="02040503050406030204" pitchFamily="18" charset="0"/>
                <a:ea typeface="Cambria" panose="02040503050406030204" pitchFamily="18" charset="0"/>
              </a:rPr>
              <a:t>sulphides</a:t>
            </a:r>
            <a:r>
              <a:rPr lang="en-US" sz="1100" dirty="0">
                <a:solidFill>
                  <a:srgbClr val="002060"/>
                </a:solidFill>
                <a:effectLst/>
                <a:latin typeface="Cambria" panose="02040503050406030204" pitchFamily="18" charset="0"/>
                <a:ea typeface="Cambria" panose="02040503050406030204" pitchFamily="18" charset="0"/>
              </a:rPr>
              <a:t> and barite in the feeder zone of the </a:t>
            </a:r>
            <a:r>
              <a:rPr lang="en-US" sz="1100" dirty="0" err="1">
                <a:solidFill>
                  <a:srgbClr val="002060"/>
                </a:solidFill>
                <a:effectLst/>
                <a:latin typeface="Cambria" panose="02040503050406030204" pitchFamily="18" charset="0"/>
                <a:ea typeface="Cambria" panose="02040503050406030204" pitchFamily="18" charset="0"/>
              </a:rPr>
              <a:t>Mehdiabad</a:t>
            </a:r>
            <a:r>
              <a:rPr lang="en-US" sz="1100" dirty="0">
                <a:solidFill>
                  <a:srgbClr val="002060"/>
                </a:solidFill>
                <a:effectLst/>
                <a:latin typeface="Cambria" panose="02040503050406030204" pitchFamily="18" charset="0"/>
                <a:ea typeface="Cambria" panose="02040503050406030204" pitchFamily="18" charset="0"/>
              </a:rPr>
              <a:t> deposit. </a:t>
            </a:r>
            <a:r>
              <a:rPr lang="en-US" sz="1100" dirty="0" err="1">
                <a:solidFill>
                  <a:srgbClr val="002060"/>
                </a:solidFill>
                <a:effectLst/>
                <a:latin typeface="Cambria" panose="02040503050406030204" pitchFamily="18" charset="0"/>
                <a:ea typeface="Cambria" panose="02040503050406030204" pitchFamily="18" charset="0"/>
              </a:rPr>
              <a:t>Gn</a:t>
            </a:r>
            <a:r>
              <a:rPr lang="en-US" sz="1100" dirty="0">
                <a:solidFill>
                  <a:srgbClr val="002060"/>
                </a:solidFill>
                <a:effectLst/>
                <a:latin typeface="Cambria" panose="02040503050406030204" pitchFamily="18" charset="0"/>
                <a:ea typeface="Cambria" panose="02040503050406030204" pitchFamily="18" charset="0"/>
              </a:rPr>
              <a:t>: galena, Ba: barite, </a:t>
            </a:r>
            <a:endParaRPr lang="fa-IR" sz="1100" dirty="0">
              <a:solidFill>
                <a:srgbClr val="002060"/>
              </a:solidFill>
              <a:latin typeface="Cambria" panose="02040503050406030204" pitchFamily="18" charset="0"/>
              <a:ea typeface="Cambria" panose="02040503050406030204" pitchFamily="18" charset="0"/>
            </a:endParaRPr>
          </a:p>
        </p:txBody>
      </p:sp>
      <p:sp>
        <p:nvSpPr>
          <p:cNvPr id="19" name="Rounded Rectangle 16">
            <a:extLst>
              <a:ext uri="{FF2B5EF4-FFF2-40B4-BE49-F238E27FC236}">
                <a16:creationId xmlns:a16="http://schemas.microsoft.com/office/drawing/2014/main" id="{6B259953-5376-26D8-662F-49C1AE8621AD}"/>
              </a:ext>
            </a:extLst>
          </p:cNvPr>
          <p:cNvSpPr/>
          <p:nvPr/>
        </p:nvSpPr>
        <p:spPr>
          <a:xfrm>
            <a:off x="123051" y="649026"/>
            <a:ext cx="351807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Yazd-</a:t>
            </a:r>
            <a:r>
              <a:rPr lang="en-US" sz="1400" b="1" dirty="0" err="1">
                <a:effectLst>
                  <a:outerShdw blurRad="38100" dist="38100" dir="2700000" algn="tl">
                    <a:srgbClr val="000000">
                      <a:alpha val="43137"/>
                    </a:srgbClr>
                  </a:outerShdw>
                </a:effectLst>
                <a:cs typeface="B Nazanin" pitchFamily="2" charset="-78"/>
              </a:rPr>
              <a:t>Anarak</a:t>
            </a:r>
            <a:r>
              <a:rPr lang="en-US" sz="1400" b="1" dirty="0">
                <a:effectLst>
                  <a:outerShdw blurRad="38100" dist="38100" dir="2700000" algn="tl">
                    <a:srgbClr val="000000">
                      <a:alpha val="43137"/>
                    </a:srgbClr>
                  </a:outerShdw>
                </a:effectLst>
                <a:cs typeface="B Nazanin" pitchFamily="2" charset="-78"/>
              </a:rPr>
              <a:t> metallogenic belt (YAMB)</a:t>
            </a:r>
          </a:p>
        </p:txBody>
      </p:sp>
      <p:sp>
        <p:nvSpPr>
          <p:cNvPr id="3" name="Oval 2">
            <a:extLst>
              <a:ext uri="{FF2B5EF4-FFF2-40B4-BE49-F238E27FC236}">
                <a16:creationId xmlns:a16="http://schemas.microsoft.com/office/drawing/2014/main" id="{78913B4E-4302-221B-F9B2-F86EEEAADA3C}"/>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7</a:t>
            </a:r>
            <a:endParaRPr lang="fa-IR" sz="1000" dirty="0"/>
          </a:p>
        </p:txBody>
      </p:sp>
    </p:spTree>
    <p:extLst>
      <p:ext uri="{BB962C8B-B14F-4D97-AF65-F5344CB8AC3E}">
        <p14:creationId xmlns:p14="http://schemas.microsoft.com/office/powerpoint/2010/main" val="2127884851"/>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7648DBDD-A784-B15D-C4C3-B67BA5B4E788}"/>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3" name="Rounded Rectangle 16">
            <a:extLst>
              <a:ext uri="{FF2B5EF4-FFF2-40B4-BE49-F238E27FC236}">
                <a16:creationId xmlns:a16="http://schemas.microsoft.com/office/drawing/2014/main" id="{8D202BB2-919A-ED0B-B574-51EA735FA40B}"/>
              </a:ext>
            </a:extLst>
          </p:cNvPr>
          <p:cNvSpPr/>
          <p:nvPr/>
        </p:nvSpPr>
        <p:spPr>
          <a:xfrm>
            <a:off x="123051" y="649026"/>
            <a:ext cx="4679608"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Sideritic Irish-type Fe-Mn-Pb-Zn (±</a:t>
            </a:r>
            <a:r>
              <a:rPr lang="en-US" sz="1400" b="1" dirty="0" err="1">
                <a:effectLst>
                  <a:outerShdw blurRad="38100" dist="38100" dir="2700000" algn="tl">
                    <a:srgbClr val="000000">
                      <a:alpha val="43137"/>
                    </a:srgbClr>
                  </a:outerShdw>
                </a:effectLst>
                <a:cs typeface="B Nazanin" pitchFamily="2" charset="-78"/>
              </a:rPr>
              <a:t>Ag±Ba±Cu</a:t>
            </a:r>
            <a:r>
              <a:rPr lang="en-US" sz="1400" b="1" dirty="0">
                <a:effectLst>
                  <a:outerShdw blurRad="38100" dist="38100" dir="2700000" algn="tl">
                    <a:srgbClr val="000000">
                      <a:alpha val="43137"/>
                    </a:srgbClr>
                  </a:outerShdw>
                </a:effectLst>
                <a:cs typeface="B Nazanin" pitchFamily="2" charset="-78"/>
              </a:rPr>
              <a:t>) deposits</a:t>
            </a:r>
          </a:p>
        </p:txBody>
      </p:sp>
      <p:pic>
        <p:nvPicPr>
          <p:cNvPr id="12" name="Picture 11">
            <a:extLst>
              <a:ext uri="{FF2B5EF4-FFF2-40B4-BE49-F238E27FC236}">
                <a16:creationId xmlns:a16="http://schemas.microsoft.com/office/drawing/2014/main" id="{7AF81223-2639-F1B2-B2ED-6034EC686D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4925" y="1034021"/>
            <a:ext cx="4910127" cy="4219565"/>
          </a:xfrm>
          <a:prstGeom prst="rect">
            <a:avLst/>
          </a:prstGeom>
        </p:spPr>
      </p:pic>
      <p:sp>
        <p:nvSpPr>
          <p:cNvPr id="14" name="TextBox 13">
            <a:extLst>
              <a:ext uri="{FF2B5EF4-FFF2-40B4-BE49-F238E27FC236}">
                <a16:creationId xmlns:a16="http://schemas.microsoft.com/office/drawing/2014/main" id="{828DF28A-74DF-980A-492F-95271C99B3A1}"/>
              </a:ext>
            </a:extLst>
          </p:cNvPr>
          <p:cNvSpPr txBox="1"/>
          <p:nvPr/>
        </p:nvSpPr>
        <p:spPr>
          <a:xfrm>
            <a:off x="519511" y="5555713"/>
            <a:ext cx="7586000" cy="889154"/>
          </a:xfrm>
          <a:prstGeom prst="rect">
            <a:avLst/>
          </a:prstGeom>
          <a:noFill/>
        </p:spPr>
        <p:txBody>
          <a:bodyPr wrap="square">
            <a:spAutoFit/>
          </a:bodyPr>
          <a:lstStyle/>
          <a:p>
            <a:pPr>
              <a:lnSpc>
                <a:spcPct val="150000"/>
              </a:lnSpc>
            </a:pPr>
            <a:r>
              <a:rPr lang="en-US" sz="1200" b="0" i="0" dirty="0">
                <a:solidFill>
                  <a:srgbClr val="002060"/>
                </a:solidFill>
                <a:effectLst/>
                <a:latin typeface="Cambria" panose="02040503050406030204" pitchFamily="18" charset="0"/>
                <a:ea typeface="Cambria" panose="02040503050406030204" pitchFamily="18" charset="0"/>
              </a:rPr>
              <a:t>Northeast-southwest cross-section of the </a:t>
            </a:r>
            <a:r>
              <a:rPr lang="en-US" sz="1200" b="0" i="0" dirty="0" err="1">
                <a:solidFill>
                  <a:srgbClr val="002060"/>
                </a:solidFill>
                <a:effectLst/>
                <a:latin typeface="Cambria" panose="02040503050406030204" pitchFamily="18" charset="0"/>
                <a:ea typeface="Cambria" panose="02040503050406030204" pitchFamily="18" charset="0"/>
              </a:rPr>
              <a:t>Shamsabad</a:t>
            </a:r>
            <a:r>
              <a:rPr lang="en-US" sz="1200" b="0" i="0" dirty="0">
                <a:solidFill>
                  <a:srgbClr val="002060"/>
                </a:solidFill>
                <a:effectLst/>
                <a:latin typeface="Cambria" panose="02040503050406030204" pitchFamily="18" charset="0"/>
                <a:ea typeface="Cambria" panose="02040503050406030204" pitchFamily="18" charset="0"/>
              </a:rPr>
              <a:t> sideritic iron deposit, showing the different ore facies and ore grades</a:t>
            </a:r>
            <a:r>
              <a:rPr lang="en-US" sz="1200" dirty="0">
                <a:solidFill>
                  <a:srgbClr val="002060"/>
                </a:solidFill>
                <a:latin typeface="Cambria" panose="02040503050406030204" pitchFamily="18" charset="0"/>
                <a:ea typeface="Cambria" panose="02040503050406030204" pitchFamily="18" charset="0"/>
              </a:rPr>
              <a:t> (</a:t>
            </a:r>
            <a:r>
              <a:rPr lang="en-US" sz="1200" dirty="0" err="1">
                <a:solidFill>
                  <a:srgbClr val="002060"/>
                </a:solidFill>
                <a:latin typeface="Cambria" panose="02040503050406030204" pitchFamily="18" charset="0"/>
                <a:ea typeface="Cambria" panose="02040503050406030204" pitchFamily="18" charset="0"/>
              </a:rPr>
              <a:t>Peernajmodin</a:t>
            </a:r>
            <a:r>
              <a:rPr lang="en-US" sz="1200" dirty="0">
                <a:solidFill>
                  <a:srgbClr val="002060"/>
                </a:solidFill>
                <a:latin typeface="Cambria" panose="02040503050406030204" pitchFamily="18" charset="0"/>
                <a:ea typeface="Cambria" panose="02040503050406030204" pitchFamily="18" charset="0"/>
              </a:rPr>
              <a:t> et al., 2023).</a:t>
            </a:r>
            <a:br>
              <a:rPr lang="en-US" sz="1200" dirty="0">
                <a:solidFill>
                  <a:srgbClr val="002060"/>
                </a:solidFill>
                <a:latin typeface="Cambria" panose="02040503050406030204" pitchFamily="18" charset="0"/>
                <a:ea typeface="Cambria" panose="02040503050406030204" pitchFamily="18" charset="0"/>
              </a:rPr>
            </a:br>
            <a:endParaRPr lang="fa-IR" sz="12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E103535-3758-B4E7-079C-558FC6852D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791" y="3294552"/>
            <a:ext cx="4910127" cy="2061144"/>
          </a:xfrm>
          <a:prstGeom prst="rect">
            <a:avLst/>
          </a:prstGeom>
        </p:spPr>
      </p:pic>
    </p:spTree>
    <p:extLst>
      <p:ext uri="{BB962C8B-B14F-4D97-AF65-F5344CB8AC3E}">
        <p14:creationId xmlns:p14="http://schemas.microsoft.com/office/powerpoint/2010/main" val="2072236539"/>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165B40-FE2E-0BF2-123A-BC8A07EDBB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4120" y="965290"/>
            <a:ext cx="7710764" cy="4927420"/>
          </a:xfrm>
          <a:prstGeom prst="rect">
            <a:avLst/>
          </a:prstGeom>
        </p:spPr>
      </p:pic>
      <p:grpSp>
        <p:nvGrpSpPr>
          <p:cNvPr id="3" name="Group 2">
            <a:extLst>
              <a:ext uri="{FF2B5EF4-FFF2-40B4-BE49-F238E27FC236}">
                <a16:creationId xmlns:a16="http://schemas.microsoft.com/office/drawing/2014/main" id="{73207063-2792-DC65-7C00-C69997E7D2D7}"/>
              </a:ext>
            </a:extLst>
          </p:cNvPr>
          <p:cNvGrpSpPr/>
          <p:nvPr/>
        </p:nvGrpSpPr>
        <p:grpSpPr>
          <a:xfrm>
            <a:off x="123052" y="117789"/>
            <a:ext cx="8892000" cy="475532"/>
            <a:chOff x="65902" y="117789"/>
            <a:chExt cx="8892000" cy="475532"/>
          </a:xfrm>
        </p:grpSpPr>
        <p:sp>
          <p:nvSpPr>
            <p:cNvPr id="4" name="Rectangle: Rounded Corners 3">
              <a:extLst>
                <a:ext uri="{FF2B5EF4-FFF2-40B4-BE49-F238E27FC236}">
                  <a16:creationId xmlns:a16="http://schemas.microsoft.com/office/drawing/2014/main" id="{A71FF02C-4854-A6F8-9C12-DA297912A9B8}"/>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61EB0CB-ABD1-1015-663C-1E23B9C4C788}"/>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6" name="Picture 5">
              <a:extLst>
                <a:ext uri="{FF2B5EF4-FFF2-40B4-BE49-F238E27FC236}">
                  <a16:creationId xmlns:a16="http://schemas.microsoft.com/office/drawing/2014/main" id="{CC7A516E-E127-52EC-065D-07B8137DA48B}"/>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7" name="Picture 6">
            <a:extLst>
              <a:ext uri="{FF2B5EF4-FFF2-40B4-BE49-F238E27FC236}">
                <a16:creationId xmlns:a16="http://schemas.microsoft.com/office/drawing/2014/main" id="{EF0C997C-C8DD-9EFD-ED33-1FFBA8359214}"/>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8" name="Rounded Rectangle 16">
            <a:extLst>
              <a:ext uri="{FF2B5EF4-FFF2-40B4-BE49-F238E27FC236}">
                <a16:creationId xmlns:a16="http://schemas.microsoft.com/office/drawing/2014/main" id="{FAD6303B-312E-A5EE-61CF-B70A2DB6ACAE}"/>
              </a:ext>
            </a:extLst>
          </p:cNvPr>
          <p:cNvSpPr/>
          <p:nvPr/>
        </p:nvSpPr>
        <p:spPr>
          <a:xfrm>
            <a:off x="123051" y="649026"/>
            <a:ext cx="4679608"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Sideritic Irish-type Fe-Mn-Pb-Zn (±</a:t>
            </a:r>
            <a:r>
              <a:rPr lang="en-US" sz="1400" b="1" dirty="0" err="1">
                <a:effectLst>
                  <a:outerShdw blurRad="38100" dist="38100" dir="2700000" algn="tl">
                    <a:srgbClr val="000000">
                      <a:alpha val="43137"/>
                    </a:srgbClr>
                  </a:outerShdw>
                </a:effectLst>
                <a:cs typeface="B Nazanin" pitchFamily="2" charset="-78"/>
              </a:rPr>
              <a:t>Ag±Ba±Cu</a:t>
            </a:r>
            <a:r>
              <a:rPr lang="en-US" sz="1400" b="1" dirty="0">
                <a:effectLst>
                  <a:outerShdw blurRad="38100" dist="38100" dir="2700000" algn="tl">
                    <a:srgbClr val="000000">
                      <a:alpha val="43137"/>
                    </a:srgbClr>
                  </a:outerShdw>
                </a:effectLst>
                <a:cs typeface="B Nazanin" pitchFamily="2" charset="-78"/>
              </a:rPr>
              <a:t>) deposits</a:t>
            </a:r>
          </a:p>
        </p:txBody>
      </p:sp>
    </p:spTree>
    <p:extLst>
      <p:ext uri="{BB962C8B-B14F-4D97-AF65-F5344CB8AC3E}">
        <p14:creationId xmlns:p14="http://schemas.microsoft.com/office/powerpoint/2010/main" val="378757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2A449E78-9AEB-6650-ACAE-0F0DC1A539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1808" y="1085851"/>
            <a:ext cx="6740041" cy="5225078"/>
          </a:xfrm>
          <a:prstGeom prst="rect">
            <a:avLst/>
          </a:prstGeom>
        </p:spPr>
      </p:pic>
      <p:pic>
        <p:nvPicPr>
          <p:cNvPr id="2" name="Picture 1">
            <a:extLst>
              <a:ext uri="{FF2B5EF4-FFF2-40B4-BE49-F238E27FC236}">
                <a16:creationId xmlns:a16="http://schemas.microsoft.com/office/drawing/2014/main" id="{B73AD1DB-3045-C7A9-BD8A-BDA7DD2A569C}"/>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5" name="Rounded Rectangle 16">
            <a:extLst>
              <a:ext uri="{FF2B5EF4-FFF2-40B4-BE49-F238E27FC236}">
                <a16:creationId xmlns:a16="http://schemas.microsoft.com/office/drawing/2014/main" id="{49838A8D-63DA-55F8-3B6D-CA10D61D265E}"/>
              </a:ext>
            </a:extLst>
          </p:cNvPr>
          <p:cNvSpPr/>
          <p:nvPr/>
        </p:nvSpPr>
        <p:spPr>
          <a:xfrm>
            <a:off x="123051" y="649026"/>
            <a:ext cx="380974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Malayer-Esfahan Metallogenic Belt (MEMB)</a:t>
            </a:r>
          </a:p>
        </p:txBody>
      </p:sp>
      <p:sp>
        <p:nvSpPr>
          <p:cNvPr id="11" name="TextBox 10">
            <a:extLst>
              <a:ext uri="{FF2B5EF4-FFF2-40B4-BE49-F238E27FC236}">
                <a16:creationId xmlns:a16="http://schemas.microsoft.com/office/drawing/2014/main" id="{B1C2A803-B92D-4AF1-5B2E-159BF4CBAA2E}"/>
              </a:ext>
            </a:extLst>
          </p:cNvPr>
          <p:cNvSpPr txBox="1"/>
          <p:nvPr/>
        </p:nvSpPr>
        <p:spPr>
          <a:xfrm>
            <a:off x="781317" y="6201732"/>
            <a:ext cx="8000217" cy="646331"/>
          </a:xfrm>
          <a:prstGeom prst="rect">
            <a:avLst/>
          </a:prstGeom>
          <a:noFill/>
        </p:spPr>
        <p:txBody>
          <a:bodyPr wrap="square">
            <a:spAutoFit/>
          </a:bodyPr>
          <a:lstStyle/>
          <a:p>
            <a:pPr algn="l" rtl="0">
              <a:spcAft>
                <a:spcPts val="1000"/>
              </a:spcAft>
            </a:pPr>
            <a:r>
              <a:rPr lang="en-US" sz="1200" i="0" dirty="0">
                <a:solidFill>
                  <a:srgbClr val="231F20"/>
                </a:solidFill>
                <a:effectLst/>
                <a:latin typeface="Cambria" panose="02040503050406030204" pitchFamily="18" charset="0"/>
                <a:ea typeface="Cambria" panose="02040503050406030204" pitchFamily="18" charset="0"/>
                <a:cs typeface="Calibri" panose="020F0502020204030204" pitchFamily="34" charset="0"/>
              </a:rPr>
              <a:t>Distribution map of Irish-type, SHMS (SEDEX) and VSHMS deposits in the Malayer-Esfahan and Yazd-</a:t>
            </a:r>
            <a:r>
              <a:rPr lang="en-US" sz="1200" i="0" dirty="0" err="1">
                <a:solidFill>
                  <a:srgbClr val="231F20"/>
                </a:solidFill>
                <a:effectLst/>
                <a:latin typeface="Cambria" panose="02040503050406030204" pitchFamily="18" charset="0"/>
                <a:ea typeface="Cambria" panose="02040503050406030204" pitchFamily="18" charset="0"/>
                <a:cs typeface="Calibri" panose="020F0502020204030204" pitchFamily="34" charset="0"/>
              </a:rPr>
              <a:t>Anarak</a:t>
            </a:r>
            <a:r>
              <a:rPr lang="en-US" sz="1200" i="0" dirty="0">
                <a:solidFill>
                  <a:srgbClr val="231F20"/>
                </a:solidFill>
                <a:effectLst/>
                <a:latin typeface="Cambria" panose="02040503050406030204" pitchFamily="18" charset="0"/>
                <a:ea typeface="Cambria" panose="02040503050406030204" pitchFamily="18" charset="0"/>
                <a:cs typeface="Calibri" panose="020F0502020204030204" pitchFamily="34" charset="0"/>
              </a:rPr>
              <a:t> metallogenic belts of Iran (after </a:t>
            </a:r>
            <a:r>
              <a:rPr lang="en-US" sz="1200" i="0" dirty="0" err="1">
                <a:solidFill>
                  <a:srgbClr val="231F20"/>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231F20"/>
                </a:solidFill>
                <a:effectLst/>
                <a:latin typeface="Cambria" panose="02040503050406030204" pitchFamily="18" charset="0"/>
                <a:ea typeface="Cambria" panose="02040503050406030204" pitchFamily="18" charset="0"/>
                <a:cs typeface="Calibri" panose="020F0502020204030204" pitchFamily="34" charset="0"/>
              </a:rPr>
              <a:t> et al., 2012). These deposits occur on both sides of the Nain-Baft back-arc basin, characterized by ophiolites.</a:t>
            </a:r>
            <a:endParaRPr lang="en-US" sz="1200" i="1" dirty="0">
              <a:solidFill>
                <a:srgbClr val="44546A"/>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Freeform: Shape 3">
            <a:extLst>
              <a:ext uri="{FF2B5EF4-FFF2-40B4-BE49-F238E27FC236}">
                <a16:creationId xmlns:a16="http://schemas.microsoft.com/office/drawing/2014/main" id="{A5E524BF-2946-94F9-ADC2-FD563DB5B993}"/>
              </a:ext>
            </a:extLst>
          </p:cNvPr>
          <p:cNvSpPr/>
          <p:nvPr/>
        </p:nvSpPr>
        <p:spPr>
          <a:xfrm>
            <a:off x="1653154" y="1806862"/>
            <a:ext cx="3184421" cy="3262608"/>
          </a:xfrm>
          <a:custGeom>
            <a:avLst/>
            <a:gdLst>
              <a:gd name="connsiteX0" fmla="*/ 1547246 w 3184421"/>
              <a:gd name="connsiteY0" fmla="*/ 2470498 h 3262608"/>
              <a:gd name="connsiteX1" fmla="*/ 2187326 w 3184421"/>
              <a:gd name="connsiteY1" fmla="*/ 2968338 h 3262608"/>
              <a:gd name="connsiteX2" fmla="*/ 2705486 w 3184421"/>
              <a:gd name="connsiteY2" fmla="*/ 3222338 h 3262608"/>
              <a:gd name="connsiteX3" fmla="*/ 2908686 w 3184421"/>
              <a:gd name="connsiteY3" fmla="*/ 3212178 h 3262608"/>
              <a:gd name="connsiteX4" fmla="*/ 3162686 w 3184421"/>
              <a:gd name="connsiteY4" fmla="*/ 2744818 h 3262608"/>
              <a:gd name="connsiteX5" fmla="*/ 3162686 w 3184421"/>
              <a:gd name="connsiteY5" fmla="*/ 2114898 h 3262608"/>
              <a:gd name="connsiteX6" fmla="*/ 3091566 w 3184421"/>
              <a:gd name="connsiteY6" fmla="*/ 1789778 h 3262608"/>
              <a:gd name="connsiteX7" fmla="*/ 2431166 w 3184421"/>
              <a:gd name="connsiteY7" fmla="*/ 1078578 h 3262608"/>
              <a:gd name="connsiteX8" fmla="*/ 1984126 w 3184421"/>
              <a:gd name="connsiteY8" fmla="*/ 651858 h 3262608"/>
              <a:gd name="connsiteX9" fmla="*/ 1008766 w 3184421"/>
              <a:gd name="connsiteY9" fmla="*/ 113378 h 3262608"/>
              <a:gd name="connsiteX10" fmla="*/ 287406 w 3184421"/>
              <a:gd name="connsiteY10" fmla="*/ 1618 h 3262608"/>
              <a:gd name="connsiteX11" fmla="*/ 23246 w 3184421"/>
              <a:gd name="connsiteY11" fmla="*/ 62578 h 3262608"/>
              <a:gd name="connsiteX12" fmla="*/ 63886 w 3184421"/>
              <a:gd name="connsiteY12" fmla="*/ 265778 h 3262608"/>
              <a:gd name="connsiteX13" fmla="*/ 470286 w 3184421"/>
              <a:gd name="connsiteY13" fmla="*/ 621378 h 3262608"/>
              <a:gd name="connsiteX14" fmla="*/ 1364366 w 3184421"/>
              <a:gd name="connsiteY14" fmla="*/ 1586578 h 3262608"/>
              <a:gd name="connsiteX15" fmla="*/ 1587886 w 3184421"/>
              <a:gd name="connsiteY15" fmla="*/ 1942178 h 3262608"/>
              <a:gd name="connsiteX16" fmla="*/ 1476126 w 3184421"/>
              <a:gd name="connsiteY16" fmla="*/ 2257138 h 3262608"/>
              <a:gd name="connsiteX17" fmla="*/ 1547246 w 3184421"/>
              <a:gd name="connsiteY17" fmla="*/ 2470498 h 326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4421" h="3262608">
                <a:moveTo>
                  <a:pt x="1547246" y="2470498"/>
                </a:moveTo>
                <a:cubicBezTo>
                  <a:pt x="1665779" y="2589031"/>
                  <a:pt x="1994286" y="2843031"/>
                  <a:pt x="2187326" y="2968338"/>
                </a:cubicBezTo>
                <a:cubicBezTo>
                  <a:pt x="2380366" y="3093645"/>
                  <a:pt x="2585259" y="3181698"/>
                  <a:pt x="2705486" y="3222338"/>
                </a:cubicBezTo>
                <a:cubicBezTo>
                  <a:pt x="2825713" y="3262978"/>
                  <a:pt x="2832486" y="3291765"/>
                  <a:pt x="2908686" y="3212178"/>
                </a:cubicBezTo>
                <a:cubicBezTo>
                  <a:pt x="2984886" y="3132591"/>
                  <a:pt x="3120353" y="2927698"/>
                  <a:pt x="3162686" y="2744818"/>
                </a:cubicBezTo>
                <a:cubicBezTo>
                  <a:pt x="3205019" y="2561938"/>
                  <a:pt x="3174539" y="2274071"/>
                  <a:pt x="3162686" y="2114898"/>
                </a:cubicBezTo>
                <a:cubicBezTo>
                  <a:pt x="3150833" y="1955725"/>
                  <a:pt x="3213486" y="1962498"/>
                  <a:pt x="3091566" y="1789778"/>
                </a:cubicBezTo>
                <a:cubicBezTo>
                  <a:pt x="2969646" y="1617058"/>
                  <a:pt x="2615739" y="1268231"/>
                  <a:pt x="2431166" y="1078578"/>
                </a:cubicBezTo>
                <a:cubicBezTo>
                  <a:pt x="2246593" y="888925"/>
                  <a:pt x="2221193" y="812725"/>
                  <a:pt x="1984126" y="651858"/>
                </a:cubicBezTo>
                <a:cubicBezTo>
                  <a:pt x="1747059" y="490991"/>
                  <a:pt x="1291553" y="221751"/>
                  <a:pt x="1008766" y="113378"/>
                </a:cubicBezTo>
                <a:cubicBezTo>
                  <a:pt x="725979" y="5005"/>
                  <a:pt x="451659" y="10085"/>
                  <a:pt x="287406" y="1618"/>
                </a:cubicBezTo>
                <a:cubicBezTo>
                  <a:pt x="123153" y="-6849"/>
                  <a:pt x="60499" y="18551"/>
                  <a:pt x="23246" y="62578"/>
                </a:cubicBezTo>
                <a:cubicBezTo>
                  <a:pt x="-14007" y="106605"/>
                  <a:pt x="-10621" y="172645"/>
                  <a:pt x="63886" y="265778"/>
                </a:cubicBezTo>
                <a:cubicBezTo>
                  <a:pt x="138393" y="358911"/>
                  <a:pt x="253539" y="401245"/>
                  <a:pt x="470286" y="621378"/>
                </a:cubicBezTo>
                <a:cubicBezTo>
                  <a:pt x="687033" y="841511"/>
                  <a:pt x="1178099" y="1366445"/>
                  <a:pt x="1364366" y="1586578"/>
                </a:cubicBezTo>
                <a:cubicBezTo>
                  <a:pt x="1550633" y="1806711"/>
                  <a:pt x="1569259" y="1830418"/>
                  <a:pt x="1587886" y="1942178"/>
                </a:cubicBezTo>
                <a:cubicBezTo>
                  <a:pt x="1606513" y="2053938"/>
                  <a:pt x="1484593" y="2164005"/>
                  <a:pt x="1476126" y="2257138"/>
                </a:cubicBezTo>
                <a:cubicBezTo>
                  <a:pt x="1467659" y="2350271"/>
                  <a:pt x="1428713" y="2351965"/>
                  <a:pt x="1547246" y="2470498"/>
                </a:cubicBezTo>
                <a:close/>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Freeform: Shape 5">
            <a:extLst>
              <a:ext uri="{FF2B5EF4-FFF2-40B4-BE49-F238E27FC236}">
                <a16:creationId xmlns:a16="http://schemas.microsoft.com/office/drawing/2014/main" id="{1A61C929-3CB9-8533-3D6D-426F7184E6E5}"/>
              </a:ext>
            </a:extLst>
          </p:cNvPr>
          <p:cNvSpPr/>
          <p:nvPr/>
        </p:nvSpPr>
        <p:spPr>
          <a:xfrm>
            <a:off x="5845243" y="2572358"/>
            <a:ext cx="1583081" cy="2802046"/>
          </a:xfrm>
          <a:custGeom>
            <a:avLst/>
            <a:gdLst>
              <a:gd name="connsiteX0" fmla="*/ 1490277 w 1583081"/>
              <a:gd name="connsiteY0" fmla="*/ 2284122 h 2802046"/>
              <a:gd name="connsiteX1" fmla="*/ 1581717 w 1583081"/>
              <a:gd name="connsiteY1" fmla="*/ 1420522 h 2802046"/>
              <a:gd name="connsiteX2" fmla="*/ 1520757 w 1583081"/>
              <a:gd name="connsiteY2" fmla="*/ 709322 h 2802046"/>
              <a:gd name="connsiteX3" fmla="*/ 1226117 w 1583081"/>
              <a:gd name="connsiteY3" fmla="*/ 231802 h 2802046"/>
              <a:gd name="connsiteX4" fmla="*/ 1012757 w 1583081"/>
              <a:gd name="connsiteY4" fmla="*/ 38762 h 2802046"/>
              <a:gd name="connsiteX5" fmla="*/ 301557 w 1583081"/>
              <a:gd name="connsiteY5" fmla="*/ 8282 h 2802046"/>
              <a:gd name="connsiteX6" fmla="*/ 138997 w 1583081"/>
              <a:gd name="connsiteY6" fmla="*/ 59082 h 2802046"/>
              <a:gd name="connsiteX7" fmla="*/ 37397 w 1583081"/>
              <a:gd name="connsiteY7" fmla="*/ 567082 h 2802046"/>
              <a:gd name="connsiteX8" fmla="*/ 6917 w 1583081"/>
              <a:gd name="connsiteY8" fmla="*/ 1684682 h 2802046"/>
              <a:gd name="connsiteX9" fmla="*/ 159317 w 1583081"/>
              <a:gd name="connsiteY9" fmla="*/ 2436522 h 2802046"/>
              <a:gd name="connsiteX10" fmla="*/ 616517 w 1583081"/>
              <a:gd name="connsiteY10" fmla="*/ 2781962 h 2802046"/>
              <a:gd name="connsiteX11" fmla="*/ 1053397 w 1583081"/>
              <a:gd name="connsiteY11" fmla="*/ 2741322 h 2802046"/>
              <a:gd name="connsiteX12" fmla="*/ 1368357 w 1583081"/>
              <a:gd name="connsiteY12" fmla="*/ 2578762 h 2802046"/>
              <a:gd name="connsiteX13" fmla="*/ 1480117 w 1583081"/>
              <a:gd name="connsiteY13" fmla="*/ 2375562 h 2802046"/>
              <a:gd name="connsiteX14" fmla="*/ 1490277 w 1583081"/>
              <a:gd name="connsiteY14" fmla="*/ 2365402 h 2802046"/>
              <a:gd name="connsiteX15" fmla="*/ 1581717 w 1583081"/>
              <a:gd name="connsiteY15" fmla="*/ 1664362 h 280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3081" h="2802046">
                <a:moveTo>
                  <a:pt x="1490277" y="2284122"/>
                </a:moveTo>
                <a:cubicBezTo>
                  <a:pt x="1533457" y="1983555"/>
                  <a:pt x="1576637" y="1682989"/>
                  <a:pt x="1581717" y="1420522"/>
                </a:cubicBezTo>
                <a:cubicBezTo>
                  <a:pt x="1586797" y="1158055"/>
                  <a:pt x="1580024" y="907442"/>
                  <a:pt x="1520757" y="709322"/>
                </a:cubicBezTo>
                <a:cubicBezTo>
                  <a:pt x="1461490" y="511202"/>
                  <a:pt x="1310784" y="343562"/>
                  <a:pt x="1226117" y="231802"/>
                </a:cubicBezTo>
                <a:cubicBezTo>
                  <a:pt x="1141450" y="120042"/>
                  <a:pt x="1166850" y="76015"/>
                  <a:pt x="1012757" y="38762"/>
                </a:cubicBezTo>
                <a:cubicBezTo>
                  <a:pt x="858664" y="1509"/>
                  <a:pt x="447184" y="4895"/>
                  <a:pt x="301557" y="8282"/>
                </a:cubicBezTo>
                <a:cubicBezTo>
                  <a:pt x="155930" y="11669"/>
                  <a:pt x="183024" y="-34051"/>
                  <a:pt x="138997" y="59082"/>
                </a:cubicBezTo>
                <a:cubicBezTo>
                  <a:pt x="94970" y="152215"/>
                  <a:pt x="59410" y="296149"/>
                  <a:pt x="37397" y="567082"/>
                </a:cubicBezTo>
                <a:cubicBezTo>
                  <a:pt x="15384" y="838015"/>
                  <a:pt x="-13403" y="1373109"/>
                  <a:pt x="6917" y="1684682"/>
                </a:cubicBezTo>
                <a:cubicBezTo>
                  <a:pt x="27237" y="1996255"/>
                  <a:pt x="57717" y="2253642"/>
                  <a:pt x="159317" y="2436522"/>
                </a:cubicBezTo>
                <a:cubicBezTo>
                  <a:pt x="260917" y="2619402"/>
                  <a:pt x="467504" y="2731162"/>
                  <a:pt x="616517" y="2781962"/>
                </a:cubicBezTo>
                <a:cubicBezTo>
                  <a:pt x="765530" y="2832762"/>
                  <a:pt x="928090" y="2775189"/>
                  <a:pt x="1053397" y="2741322"/>
                </a:cubicBezTo>
                <a:cubicBezTo>
                  <a:pt x="1178704" y="2707455"/>
                  <a:pt x="1297237" y="2639722"/>
                  <a:pt x="1368357" y="2578762"/>
                </a:cubicBezTo>
                <a:cubicBezTo>
                  <a:pt x="1439477" y="2517802"/>
                  <a:pt x="1480117" y="2375562"/>
                  <a:pt x="1480117" y="2375562"/>
                </a:cubicBezTo>
                <a:cubicBezTo>
                  <a:pt x="1500437" y="2340002"/>
                  <a:pt x="1473344" y="2483935"/>
                  <a:pt x="1490277" y="2365402"/>
                </a:cubicBezTo>
                <a:cubicBezTo>
                  <a:pt x="1507210" y="2246869"/>
                  <a:pt x="1544463" y="1955615"/>
                  <a:pt x="1581717" y="1664362"/>
                </a:cubicBezTo>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Freeform: Shape 11">
            <a:extLst>
              <a:ext uri="{FF2B5EF4-FFF2-40B4-BE49-F238E27FC236}">
                <a16:creationId xmlns:a16="http://schemas.microsoft.com/office/drawing/2014/main" id="{05891699-2502-2486-66C1-4178F5C1C08C}"/>
              </a:ext>
            </a:extLst>
          </p:cNvPr>
          <p:cNvSpPr/>
          <p:nvPr/>
        </p:nvSpPr>
        <p:spPr>
          <a:xfrm>
            <a:off x="5370573" y="2788638"/>
            <a:ext cx="1487427" cy="3321320"/>
          </a:xfrm>
          <a:custGeom>
            <a:avLst/>
            <a:gdLst>
              <a:gd name="connsiteX0" fmla="*/ 1487427 w 1487427"/>
              <a:gd name="connsiteY0" fmla="*/ 3246402 h 3321320"/>
              <a:gd name="connsiteX1" fmla="*/ 1192787 w 1487427"/>
              <a:gd name="connsiteY1" fmla="*/ 3022882 h 3321320"/>
              <a:gd name="connsiteX2" fmla="*/ 928627 w 1487427"/>
              <a:gd name="connsiteY2" fmla="*/ 2626642 h 3321320"/>
              <a:gd name="connsiteX3" fmla="*/ 735587 w 1487427"/>
              <a:gd name="connsiteY3" fmla="*/ 2271042 h 3321320"/>
              <a:gd name="connsiteX4" fmla="*/ 308867 w 1487427"/>
              <a:gd name="connsiteY4" fmla="*/ 1387122 h 3321320"/>
              <a:gd name="connsiteX5" fmla="*/ 197107 w 1487427"/>
              <a:gd name="connsiteY5" fmla="*/ 625122 h 3321320"/>
              <a:gd name="connsiteX6" fmla="*/ 430787 w 1487427"/>
              <a:gd name="connsiteY6" fmla="*/ 76482 h 3321320"/>
              <a:gd name="connsiteX7" fmla="*/ 319027 w 1487427"/>
              <a:gd name="connsiteY7" fmla="*/ 25682 h 3321320"/>
              <a:gd name="connsiteX8" fmla="*/ 105667 w 1487427"/>
              <a:gd name="connsiteY8" fmla="*/ 279682 h 3321320"/>
              <a:gd name="connsiteX9" fmla="*/ 14227 w 1487427"/>
              <a:gd name="connsiteY9" fmla="*/ 655602 h 3321320"/>
              <a:gd name="connsiteX10" fmla="*/ 400307 w 1487427"/>
              <a:gd name="connsiteY10" fmla="*/ 2179602 h 3321320"/>
              <a:gd name="connsiteX11" fmla="*/ 1223267 w 1487427"/>
              <a:gd name="connsiteY11" fmla="*/ 3256562 h 3321320"/>
              <a:gd name="connsiteX12" fmla="*/ 1335027 w 1487427"/>
              <a:gd name="connsiteY12" fmla="*/ 3205762 h 3321320"/>
              <a:gd name="connsiteX13" fmla="*/ 1335027 w 1487427"/>
              <a:gd name="connsiteY13" fmla="*/ 3205762 h 3321320"/>
              <a:gd name="connsiteX14" fmla="*/ 1335027 w 1487427"/>
              <a:gd name="connsiteY14" fmla="*/ 3205762 h 33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7427" h="3321320">
                <a:moveTo>
                  <a:pt x="1487427" y="3246402"/>
                </a:moveTo>
                <a:cubicBezTo>
                  <a:pt x="1386673" y="3186288"/>
                  <a:pt x="1285920" y="3126175"/>
                  <a:pt x="1192787" y="3022882"/>
                </a:cubicBezTo>
                <a:cubicBezTo>
                  <a:pt x="1099654" y="2919589"/>
                  <a:pt x="1004827" y="2751949"/>
                  <a:pt x="928627" y="2626642"/>
                </a:cubicBezTo>
                <a:cubicBezTo>
                  <a:pt x="852427" y="2501335"/>
                  <a:pt x="838880" y="2477629"/>
                  <a:pt x="735587" y="2271042"/>
                </a:cubicBezTo>
                <a:cubicBezTo>
                  <a:pt x="632294" y="2064455"/>
                  <a:pt x="398614" y="1661442"/>
                  <a:pt x="308867" y="1387122"/>
                </a:cubicBezTo>
                <a:cubicBezTo>
                  <a:pt x="219120" y="1112802"/>
                  <a:pt x="176787" y="843562"/>
                  <a:pt x="197107" y="625122"/>
                </a:cubicBezTo>
                <a:cubicBezTo>
                  <a:pt x="217427" y="406682"/>
                  <a:pt x="410467" y="176389"/>
                  <a:pt x="430787" y="76482"/>
                </a:cubicBezTo>
                <a:cubicBezTo>
                  <a:pt x="451107" y="-23425"/>
                  <a:pt x="373214" y="-8185"/>
                  <a:pt x="319027" y="25682"/>
                </a:cubicBezTo>
                <a:cubicBezTo>
                  <a:pt x="264840" y="59549"/>
                  <a:pt x="156467" y="174695"/>
                  <a:pt x="105667" y="279682"/>
                </a:cubicBezTo>
                <a:cubicBezTo>
                  <a:pt x="54867" y="384669"/>
                  <a:pt x="-34880" y="338949"/>
                  <a:pt x="14227" y="655602"/>
                </a:cubicBezTo>
                <a:cubicBezTo>
                  <a:pt x="63334" y="972255"/>
                  <a:pt x="198800" y="1746109"/>
                  <a:pt x="400307" y="2179602"/>
                </a:cubicBezTo>
                <a:cubicBezTo>
                  <a:pt x="601814" y="2613095"/>
                  <a:pt x="1067480" y="3085535"/>
                  <a:pt x="1223267" y="3256562"/>
                </a:cubicBezTo>
                <a:cubicBezTo>
                  <a:pt x="1379054" y="3427589"/>
                  <a:pt x="1335027" y="3205762"/>
                  <a:pt x="1335027" y="3205762"/>
                </a:cubicBezTo>
                <a:lnTo>
                  <a:pt x="1335027" y="3205762"/>
                </a:lnTo>
                <a:lnTo>
                  <a:pt x="1335027" y="3205762"/>
                </a:lnTo>
              </a:path>
            </a:pathLst>
          </a:custGeom>
          <a:no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Oval 13">
            <a:extLst>
              <a:ext uri="{FF2B5EF4-FFF2-40B4-BE49-F238E27FC236}">
                <a16:creationId xmlns:a16="http://schemas.microsoft.com/office/drawing/2014/main" id="{328C2935-8F45-F0DA-6555-57BEDB9732C2}"/>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5</a:t>
            </a:r>
            <a:endParaRPr lang="fa-IR" sz="1000" dirty="0"/>
          </a:p>
        </p:txBody>
      </p:sp>
    </p:spTree>
    <p:extLst>
      <p:ext uri="{BB962C8B-B14F-4D97-AF65-F5344CB8AC3E}">
        <p14:creationId xmlns:p14="http://schemas.microsoft.com/office/powerpoint/2010/main" val="18323999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2" name="Picture 1">
            <a:extLst>
              <a:ext uri="{FF2B5EF4-FFF2-40B4-BE49-F238E27FC236}">
                <a16:creationId xmlns:a16="http://schemas.microsoft.com/office/drawing/2014/main" id="{9775542A-E81F-D50D-5376-32CBBCD21D6A}"/>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12" name="Rounded Rectangle 16">
            <a:extLst>
              <a:ext uri="{FF2B5EF4-FFF2-40B4-BE49-F238E27FC236}">
                <a16:creationId xmlns:a16="http://schemas.microsoft.com/office/drawing/2014/main" id="{9CA3A8B0-7BB1-2B24-71D7-8B64BBC5091E}"/>
              </a:ext>
            </a:extLst>
          </p:cNvPr>
          <p:cNvSpPr/>
          <p:nvPr/>
        </p:nvSpPr>
        <p:spPr>
          <a:xfrm>
            <a:off x="123051" y="649026"/>
            <a:ext cx="380974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Malayer-Esfahan Metallogenic Belt (MEMB)</a:t>
            </a:r>
          </a:p>
        </p:txBody>
      </p:sp>
      <p:grpSp>
        <p:nvGrpSpPr>
          <p:cNvPr id="4" name="Group 3">
            <a:extLst>
              <a:ext uri="{FF2B5EF4-FFF2-40B4-BE49-F238E27FC236}">
                <a16:creationId xmlns:a16="http://schemas.microsoft.com/office/drawing/2014/main" id="{FC045D42-B746-4967-B5E6-B2406D61B8F7}"/>
              </a:ext>
            </a:extLst>
          </p:cNvPr>
          <p:cNvGrpSpPr/>
          <p:nvPr/>
        </p:nvGrpSpPr>
        <p:grpSpPr>
          <a:xfrm>
            <a:off x="41163" y="938951"/>
            <a:ext cx="4721906" cy="5618146"/>
            <a:chOff x="3175000" y="1085851"/>
            <a:chExt cx="4716849" cy="5371716"/>
          </a:xfrm>
        </p:grpSpPr>
        <p:pic>
          <p:nvPicPr>
            <p:cNvPr id="14" name="Picture 13">
              <a:extLst>
                <a:ext uri="{FF2B5EF4-FFF2-40B4-BE49-F238E27FC236}">
                  <a16:creationId xmlns:a16="http://schemas.microsoft.com/office/drawing/2014/main" id="{D71FABF4-653A-4F29-B83E-3E05D68A0AA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58249" y="1085851"/>
              <a:ext cx="2133600" cy="5225078"/>
            </a:xfrm>
            <a:prstGeom prst="rect">
              <a:avLst/>
            </a:prstGeom>
          </p:spPr>
        </p:pic>
        <p:pic>
          <p:nvPicPr>
            <p:cNvPr id="17" name="Picture 16">
              <a:extLst>
                <a:ext uri="{FF2B5EF4-FFF2-40B4-BE49-F238E27FC236}">
                  <a16:creationId xmlns:a16="http://schemas.microsoft.com/office/drawing/2014/main" id="{34798E03-C428-49B4-82B9-456E3BA6FBE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90" b="-2783"/>
            <a:stretch/>
          </p:blipFill>
          <p:spPr>
            <a:xfrm>
              <a:off x="3175000" y="1232489"/>
              <a:ext cx="4483100" cy="5225078"/>
            </a:xfrm>
            <a:prstGeom prst="rect">
              <a:avLst/>
            </a:prstGeom>
          </p:spPr>
        </p:pic>
      </p:grpSp>
      <p:sp>
        <p:nvSpPr>
          <p:cNvPr id="11" name="Rectangle 10">
            <a:extLst>
              <a:ext uri="{FF2B5EF4-FFF2-40B4-BE49-F238E27FC236}">
                <a16:creationId xmlns:a16="http://schemas.microsoft.com/office/drawing/2014/main" id="{21AE86B4-B9D3-4A85-A9D7-56BCA0481027}"/>
              </a:ext>
            </a:extLst>
          </p:cNvPr>
          <p:cNvSpPr/>
          <p:nvPr/>
        </p:nvSpPr>
        <p:spPr>
          <a:xfrm>
            <a:off x="5143931" y="926440"/>
            <a:ext cx="3809743" cy="5223033"/>
          </a:xfrm>
          <a:prstGeom prst="rect">
            <a:avLst/>
          </a:prstGeom>
        </p:spPr>
        <p:txBody>
          <a:bodyPr wrap="square">
            <a:spAutoFit/>
          </a:bodyPr>
          <a:lstStyle/>
          <a:p>
            <a:pPr>
              <a:lnSpc>
                <a:spcPct val="150000"/>
              </a:lnSpc>
            </a:pPr>
            <a:r>
              <a:rPr lang="en-US" sz="1400" b="1" dirty="0" err="1">
                <a:latin typeface="Cambria" panose="02040503050406030204" pitchFamily="18" charset="0"/>
                <a:ea typeface="Cambria" panose="02040503050406030204" pitchFamily="18" charset="0"/>
              </a:rPr>
              <a:t>Irankuh</a:t>
            </a:r>
            <a:r>
              <a:rPr lang="en-US" sz="1400" b="1"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20 Mt at 2.5% Pb and 11.0% Zn, remnant ore</a:t>
            </a:r>
          </a:p>
          <a:p>
            <a:pPr>
              <a:lnSpc>
                <a:spcPct val="150000"/>
              </a:lnSpc>
            </a:pPr>
            <a:r>
              <a:rPr lang="en-US" sz="1400" b="1" dirty="0">
                <a:latin typeface="Cambria" panose="02040503050406030204" pitchFamily="18" charset="0"/>
                <a:ea typeface="Cambria" panose="02040503050406030204" pitchFamily="18" charset="0"/>
              </a:rPr>
              <a:t>Emarat: </a:t>
            </a:r>
            <a:r>
              <a:rPr lang="en-US" sz="1400" dirty="0">
                <a:latin typeface="Cambria" panose="02040503050406030204" pitchFamily="18" charset="0"/>
                <a:ea typeface="Cambria" panose="02040503050406030204" pitchFamily="18" charset="0"/>
              </a:rPr>
              <a:t>10 Mt at 2.2% Pb and 6.0% Zn </a:t>
            </a:r>
          </a:p>
          <a:p>
            <a:pPr>
              <a:lnSpc>
                <a:spcPct val="150000"/>
              </a:lnSpc>
            </a:pPr>
            <a:r>
              <a:rPr lang="en-US" sz="1400" b="1" dirty="0" err="1">
                <a:latin typeface="Cambria" panose="02040503050406030204" pitchFamily="18" charset="0"/>
                <a:ea typeface="Cambria" panose="02040503050406030204" pitchFamily="18" charset="0"/>
              </a:rPr>
              <a:t>Ahangaran</a:t>
            </a:r>
            <a:r>
              <a:rPr lang="en-US" sz="1400" b="1"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40 Mt Fe ore, 6 Mt </a:t>
            </a:r>
            <a:r>
              <a:rPr lang="en-US" sz="1400" dirty="0" err="1">
                <a:latin typeface="Cambria" panose="02040503050406030204" pitchFamily="18" charset="0"/>
                <a:ea typeface="Cambria" panose="02040503050406030204" pitchFamily="18" charset="0"/>
              </a:rPr>
              <a:t>sulphide</a:t>
            </a:r>
            <a:r>
              <a:rPr lang="en-US" sz="1400" dirty="0">
                <a:latin typeface="Cambria" panose="02040503050406030204" pitchFamily="18" charset="0"/>
                <a:ea typeface="Cambria" panose="02040503050406030204" pitchFamily="18" charset="0"/>
              </a:rPr>
              <a:t> ore at 6% Pb and 0.5% Zn, 200 gr/t Ag</a:t>
            </a:r>
          </a:p>
          <a:p>
            <a:pPr>
              <a:lnSpc>
                <a:spcPct val="150000"/>
              </a:lnSpc>
            </a:pPr>
            <a:r>
              <a:rPr lang="en-US" sz="1400" dirty="0">
                <a:latin typeface="Cambria" panose="02040503050406030204" pitchFamily="18" charset="0"/>
                <a:ea typeface="Cambria" panose="02040503050406030204" pitchFamily="18" charset="0"/>
              </a:rPr>
              <a:t> </a:t>
            </a:r>
            <a:r>
              <a:rPr lang="en-US" sz="1400" b="1" dirty="0" err="1">
                <a:latin typeface="Cambria" panose="02040503050406030204" pitchFamily="18" charset="0"/>
                <a:ea typeface="Cambria" panose="02040503050406030204" pitchFamily="18" charset="0"/>
              </a:rPr>
              <a:t>Shamsabad</a:t>
            </a:r>
            <a:r>
              <a:rPr lang="en-US" sz="1400" b="1"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48.7 (proven) and 300 Mt (estimated), respectively; 40% Fe and 3% Mn; 1 Mt </a:t>
            </a:r>
            <a:r>
              <a:rPr lang="en-US" sz="1400" dirty="0" err="1">
                <a:latin typeface="Cambria" panose="02040503050406030204" pitchFamily="18" charset="0"/>
                <a:ea typeface="Cambria" panose="02040503050406030204" pitchFamily="18" charset="0"/>
              </a:rPr>
              <a:t>Pb+Zn</a:t>
            </a:r>
            <a:endParaRPr lang="en-US" sz="1400" dirty="0">
              <a:latin typeface="Cambria" panose="02040503050406030204" pitchFamily="18" charset="0"/>
              <a:ea typeface="Cambria" panose="02040503050406030204" pitchFamily="18" charset="0"/>
            </a:endParaRPr>
          </a:p>
          <a:p>
            <a:pPr>
              <a:lnSpc>
                <a:spcPct val="150000"/>
              </a:lnSpc>
            </a:pPr>
            <a:r>
              <a:rPr lang="en-US" sz="1400" dirty="0">
                <a:latin typeface="Cambria" panose="02040503050406030204" pitchFamily="18" charset="0"/>
                <a:ea typeface="Cambria" panose="02040503050406030204" pitchFamily="18" charset="0"/>
              </a:rPr>
              <a:t> </a:t>
            </a:r>
            <a:r>
              <a:rPr lang="en-US" sz="1400" b="1" dirty="0" err="1">
                <a:latin typeface="Cambria" panose="02040503050406030204" pitchFamily="18" charset="0"/>
                <a:ea typeface="Cambria" panose="02040503050406030204" pitchFamily="18" charset="0"/>
              </a:rPr>
              <a:t>Sarchal</a:t>
            </a:r>
            <a:r>
              <a:rPr lang="en-US" sz="1400" b="1"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30 Mt Fe ore, 1 Mt </a:t>
            </a:r>
            <a:r>
              <a:rPr lang="en-US" sz="1400" dirty="0" err="1">
                <a:latin typeface="Cambria" panose="02040503050406030204" pitchFamily="18" charset="0"/>
                <a:ea typeface="Cambria" panose="02040503050406030204" pitchFamily="18" charset="0"/>
              </a:rPr>
              <a:t>sulphide</a:t>
            </a:r>
            <a:r>
              <a:rPr lang="en-US" sz="1400" dirty="0">
                <a:latin typeface="Cambria" panose="02040503050406030204" pitchFamily="18" charset="0"/>
                <a:ea typeface="Cambria" panose="02040503050406030204" pitchFamily="18" charset="0"/>
              </a:rPr>
              <a:t> ore</a:t>
            </a:r>
          </a:p>
          <a:p>
            <a:pPr>
              <a:lnSpc>
                <a:spcPct val="150000"/>
              </a:lnSpc>
            </a:pPr>
            <a:r>
              <a:rPr lang="en-US" sz="1400" dirty="0">
                <a:latin typeface="Cambria" panose="02040503050406030204" pitchFamily="18" charset="0"/>
                <a:ea typeface="Cambria" panose="02040503050406030204" pitchFamily="18" charset="0"/>
              </a:rPr>
              <a:t> </a:t>
            </a:r>
            <a:r>
              <a:rPr lang="en-US" sz="1400" b="1" dirty="0" err="1">
                <a:latin typeface="Cambria" panose="02040503050406030204" pitchFamily="18" charset="0"/>
                <a:ea typeface="Cambria" panose="02040503050406030204" pitchFamily="18" charset="0"/>
              </a:rPr>
              <a:t>Robat</a:t>
            </a:r>
            <a:r>
              <a:rPr lang="en-US" sz="1400" b="1"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5 Mt ore at 3% </a:t>
            </a:r>
            <a:r>
              <a:rPr lang="en-US" sz="1400" dirty="0" err="1">
                <a:latin typeface="Cambria" panose="02040503050406030204" pitchFamily="18" charset="0"/>
                <a:ea typeface="Cambria" panose="02040503050406030204" pitchFamily="18" charset="0"/>
              </a:rPr>
              <a:t>Zn+Pb</a:t>
            </a:r>
            <a:endParaRPr lang="en-US" sz="1400" dirty="0">
              <a:latin typeface="Cambria" panose="02040503050406030204" pitchFamily="18" charset="0"/>
              <a:ea typeface="Cambria" panose="02040503050406030204" pitchFamily="18" charset="0"/>
            </a:endParaRPr>
          </a:p>
          <a:p>
            <a:pPr>
              <a:lnSpc>
                <a:spcPct val="150000"/>
              </a:lnSpc>
            </a:pPr>
            <a:r>
              <a:rPr lang="en-US" sz="1400" b="1" dirty="0">
                <a:latin typeface="Cambria" panose="02040503050406030204" pitchFamily="18" charset="0"/>
                <a:ea typeface="Cambria" panose="02040503050406030204" pitchFamily="18" charset="0"/>
              </a:rPr>
              <a:t>Eastern Haft-</a:t>
            </a:r>
            <a:r>
              <a:rPr lang="en-US" sz="1400" b="1" dirty="0" err="1">
                <a:latin typeface="Cambria" panose="02040503050406030204" pitchFamily="18" charset="0"/>
                <a:ea typeface="Cambria" panose="02040503050406030204" pitchFamily="18" charset="0"/>
              </a:rPr>
              <a:t>Savaran</a:t>
            </a:r>
            <a:r>
              <a:rPr lang="en-US" sz="1400" b="1"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cs typeface="Arial" panose="020B0604020202020204" pitchFamily="34" charset="0"/>
              </a:rPr>
              <a:t>2 Mt at 3% Zn and 2% Pb</a:t>
            </a:r>
          </a:p>
          <a:p>
            <a:pPr>
              <a:lnSpc>
                <a:spcPct val="150000"/>
              </a:lnSpc>
            </a:pPr>
            <a:r>
              <a:rPr lang="en-US" sz="1400" b="1" dirty="0">
                <a:latin typeface="Cambria" panose="02040503050406030204" pitchFamily="18" charset="0"/>
                <a:ea typeface="Cambria" panose="02040503050406030204" pitchFamily="18" charset="0"/>
                <a:cs typeface="Arial" panose="020B0604020202020204" pitchFamily="34" charset="0"/>
              </a:rPr>
              <a:t>Other main ore deposits: </a:t>
            </a:r>
            <a:r>
              <a:rPr lang="en-US" sz="1400" dirty="0">
                <a:latin typeface="Cambria" panose="02040503050406030204" pitchFamily="18" charset="0"/>
                <a:ea typeface="Cambria" panose="02040503050406030204" pitchFamily="18" charset="0"/>
              </a:rPr>
              <a:t>Saki, </a:t>
            </a:r>
            <a:r>
              <a:rPr lang="en-US" sz="1400" dirty="0" err="1">
                <a:latin typeface="Cambria" panose="02040503050406030204" pitchFamily="18" charset="0"/>
                <a:ea typeface="Cambria" panose="02040503050406030204" pitchFamily="18" charset="0"/>
              </a:rPr>
              <a:t>Ghezeldar</a:t>
            </a:r>
            <a:r>
              <a:rPr lang="en-US" sz="1400" dirty="0">
                <a:latin typeface="Cambria" panose="02040503050406030204" pitchFamily="18" charset="0"/>
                <a:ea typeface="Cambria" panose="02040503050406030204" pitchFamily="18" charset="0"/>
              </a:rPr>
              <a:t>, </a:t>
            </a:r>
            <a:r>
              <a:rPr lang="en-US" sz="1400" dirty="0" err="1">
                <a:latin typeface="Cambria" panose="02040503050406030204" pitchFamily="18" charset="0"/>
                <a:ea typeface="Cambria" panose="02040503050406030204" pitchFamily="18" charset="0"/>
              </a:rPr>
              <a:t>Arreh-Gijeh</a:t>
            </a:r>
            <a:r>
              <a:rPr lang="en-US" sz="1400" dirty="0">
                <a:latin typeface="Cambria" panose="02040503050406030204" pitchFamily="18" charset="0"/>
                <a:ea typeface="Cambria" panose="02040503050406030204" pitchFamily="18" charset="0"/>
              </a:rPr>
              <a:t>, Tiran, Khanabad and </a:t>
            </a:r>
            <a:r>
              <a:rPr lang="en-US" sz="1400" dirty="0" err="1">
                <a:latin typeface="Cambria" panose="02040503050406030204" pitchFamily="18" charset="0"/>
                <a:ea typeface="Cambria" panose="02040503050406030204" pitchFamily="18" charset="0"/>
              </a:rPr>
              <a:t>Takiyeh</a:t>
            </a:r>
            <a:r>
              <a:rPr lang="en-US" sz="1400" dirty="0">
                <a:latin typeface="Cambria" panose="02040503050406030204" pitchFamily="18" charset="0"/>
                <a:ea typeface="Cambria" panose="02040503050406030204" pitchFamily="18" charset="0"/>
              </a:rPr>
              <a:t>.</a:t>
            </a:r>
          </a:p>
          <a:p>
            <a:pPr>
              <a:lnSpc>
                <a:spcPct val="150000"/>
              </a:lnSpc>
            </a:pPr>
            <a:r>
              <a:rPr lang="en-US" sz="1400" b="1" dirty="0">
                <a:latin typeface="Cambria" panose="02040503050406030204" pitchFamily="18" charset="0"/>
                <a:ea typeface="Cambria" panose="02040503050406030204" pitchFamily="18" charset="0"/>
              </a:rPr>
              <a:t>Some major prospects under exploration: </a:t>
            </a:r>
            <a:r>
              <a:rPr lang="en-US" sz="1400" dirty="0" err="1">
                <a:latin typeface="Cambria" panose="02040503050406030204" pitchFamily="18" charset="0"/>
                <a:ea typeface="Cambria" panose="02040503050406030204" pitchFamily="18" charset="0"/>
              </a:rPr>
              <a:t>Kuhkolangeh</a:t>
            </a:r>
            <a:r>
              <a:rPr lang="en-US" sz="1400" dirty="0">
                <a:latin typeface="Cambria" panose="02040503050406030204" pitchFamily="18" charset="0"/>
                <a:ea typeface="Cambria" panose="02040503050406030204" pitchFamily="18" charset="0"/>
              </a:rPr>
              <a:t>, </a:t>
            </a:r>
            <a:r>
              <a:rPr lang="en-US" sz="1400" dirty="0" err="1">
                <a:latin typeface="Cambria" panose="02040503050406030204" pitchFamily="18" charset="0"/>
                <a:ea typeface="Cambria" panose="02040503050406030204" pitchFamily="18" charset="0"/>
              </a:rPr>
              <a:t>Lakan</a:t>
            </a:r>
            <a:r>
              <a:rPr lang="en-US" sz="1400" dirty="0">
                <a:latin typeface="Cambria" panose="02040503050406030204" pitchFamily="18" charset="0"/>
                <a:ea typeface="Cambria" panose="02040503050406030204" pitchFamily="18" charset="0"/>
              </a:rPr>
              <a:t>, </a:t>
            </a:r>
            <a:r>
              <a:rPr lang="en-US" sz="1400" dirty="0" err="1">
                <a:latin typeface="Cambria" panose="02040503050406030204" pitchFamily="18" charset="0"/>
                <a:ea typeface="Cambria" panose="02040503050406030204" pitchFamily="18" charset="0"/>
              </a:rPr>
              <a:t>Muchan</a:t>
            </a:r>
            <a:r>
              <a:rPr lang="en-US" sz="1400" dirty="0">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EDC38CD2-7F38-52B3-2AB0-4FBBDC0ADB23}"/>
              </a:ext>
            </a:extLst>
          </p:cNvPr>
          <p:cNvSpPr txBox="1"/>
          <p:nvPr/>
        </p:nvSpPr>
        <p:spPr>
          <a:xfrm>
            <a:off x="3580390" y="6246442"/>
            <a:ext cx="4095318" cy="646331"/>
          </a:xfrm>
          <a:prstGeom prst="rect">
            <a:avLst/>
          </a:prstGeom>
          <a:noFill/>
        </p:spPr>
        <p:txBody>
          <a:bodyPr wrap="square">
            <a:spAutoFit/>
          </a:bodyPr>
          <a:lstStyle/>
          <a:p>
            <a:pPr algn="ctr"/>
            <a:r>
              <a:rPr lang="en-US" dirty="0">
                <a:latin typeface="Cambria" panose="02040503050406030204" pitchFamily="18" charset="0"/>
                <a:ea typeface="Cambria" panose="02040503050406030204" pitchFamily="18" charset="0"/>
              </a:rPr>
              <a:t>More than 170 ore deposits and prospects</a:t>
            </a:r>
            <a:endParaRPr lang="fa-IR" dirty="0">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FBD8097F-22F5-F288-77E4-797BACC49CA0}"/>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6</a:t>
            </a:r>
            <a:endParaRPr lang="fa-IR" sz="1000" dirty="0"/>
          </a:p>
        </p:txBody>
      </p:sp>
    </p:spTree>
    <p:extLst>
      <p:ext uri="{BB962C8B-B14F-4D97-AF65-F5344CB8AC3E}">
        <p14:creationId xmlns:p14="http://schemas.microsoft.com/office/powerpoint/2010/main" val="3258430177"/>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BC50BD04-3223-0993-9A2D-B28F51B544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1318" y="917060"/>
            <a:ext cx="4976931" cy="5554146"/>
          </a:xfrm>
          <a:prstGeom prst="rect">
            <a:avLst/>
          </a:prstGeom>
        </p:spPr>
      </p:pic>
      <p:pic>
        <p:nvPicPr>
          <p:cNvPr id="2" name="Picture 1">
            <a:extLst>
              <a:ext uri="{FF2B5EF4-FFF2-40B4-BE49-F238E27FC236}">
                <a16:creationId xmlns:a16="http://schemas.microsoft.com/office/drawing/2014/main" id="{9775542A-E81F-D50D-5376-32CBBCD21D6A}"/>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6" name="TextBox 5">
            <a:extLst>
              <a:ext uri="{FF2B5EF4-FFF2-40B4-BE49-F238E27FC236}">
                <a16:creationId xmlns:a16="http://schemas.microsoft.com/office/drawing/2014/main" id="{50CAAAB3-363D-1ECF-9A7C-4CD2E56FEEC0}"/>
              </a:ext>
            </a:extLst>
          </p:cNvPr>
          <p:cNvSpPr txBox="1"/>
          <p:nvPr/>
        </p:nvSpPr>
        <p:spPr>
          <a:xfrm>
            <a:off x="781318" y="6348575"/>
            <a:ext cx="8167769" cy="461665"/>
          </a:xfrm>
          <a:prstGeom prst="rect">
            <a:avLst/>
          </a:prstGeom>
          <a:noFill/>
        </p:spPr>
        <p:txBody>
          <a:bodyPr wrap="square">
            <a:spAutoFit/>
          </a:bodyPr>
          <a:lstStyle/>
          <a:p>
            <a:pPr algn="l" rtl="0">
              <a:spcAft>
                <a:spcPts val="1000"/>
              </a:spcAft>
            </a:pPr>
            <a:r>
              <a:rPr lang="en-US" sz="1200" i="0" dirty="0">
                <a:solidFill>
                  <a:srgbClr val="44546A"/>
                </a:solidFill>
                <a:effectLst/>
                <a:latin typeface="Cambria" panose="02040503050406030204" pitchFamily="18" charset="0"/>
                <a:ea typeface="Cambria" panose="02040503050406030204" pitchFamily="18" charset="0"/>
                <a:cs typeface="Calibri" panose="020F0502020204030204" pitchFamily="34" charset="0"/>
              </a:rPr>
              <a:t>Generalized schematic columnar section of the Early Cretaceous sequence of the MEMB and western CIGS gradual zone, with the main ore-bearing strata (modified after </a:t>
            </a:r>
            <a:r>
              <a:rPr lang="en-US" sz="1200" i="0" dirty="0" err="1">
                <a:solidFill>
                  <a:srgbClr val="44546A"/>
                </a:solidFill>
                <a:effectLst/>
                <a:latin typeface="Cambria" panose="02040503050406030204" pitchFamily="18" charset="0"/>
                <a:ea typeface="Cambria" panose="02040503050406030204" pitchFamily="18" charset="0"/>
                <a:cs typeface="Calibri" panose="020F0502020204030204" pitchFamily="34" charset="0"/>
              </a:rPr>
              <a:t>Momenzadeh</a:t>
            </a:r>
            <a:r>
              <a:rPr lang="en-US" sz="1200" i="0" dirty="0">
                <a:solidFill>
                  <a:srgbClr val="44546A"/>
                </a:solidFill>
                <a:effectLst/>
                <a:latin typeface="Cambria" panose="02040503050406030204" pitchFamily="18" charset="0"/>
                <a:ea typeface="Cambria" panose="02040503050406030204" pitchFamily="18" charset="0"/>
                <a:cs typeface="Calibri" panose="020F0502020204030204" pitchFamily="34" charset="0"/>
              </a:rPr>
              <a:t> (1976) and </a:t>
            </a:r>
            <a:r>
              <a:rPr lang="en-US" sz="1200" i="0" dirty="0" err="1">
                <a:solidFill>
                  <a:srgbClr val="44546A"/>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44546A"/>
                </a:solidFill>
                <a:effectLst/>
                <a:latin typeface="Cambria" panose="02040503050406030204" pitchFamily="18" charset="0"/>
                <a:ea typeface="Cambria" panose="02040503050406030204" pitchFamily="18" charset="0"/>
                <a:cs typeface="Calibri" panose="020F0502020204030204" pitchFamily="34" charset="0"/>
              </a:rPr>
              <a:t> et al. (2012a; 2019a)).</a:t>
            </a:r>
            <a:endParaRPr lang="en-US" sz="1200" i="1" dirty="0">
              <a:solidFill>
                <a:srgbClr val="44546A"/>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6">
            <a:extLst>
              <a:ext uri="{FF2B5EF4-FFF2-40B4-BE49-F238E27FC236}">
                <a16:creationId xmlns:a16="http://schemas.microsoft.com/office/drawing/2014/main" id="{9CA3A8B0-7BB1-2B24-71D7-8B64BBC5091E}"/>
              </a:ext>
            </a:extLst>
          </p:cNvPr>
          <p:cNvSpPr/>
          <p:nvPr/>
        </p:nvSpPr>
        <p:spPr>
          <a:xfrm>
            <a:off x="123051" y="649026"/>
            <a:ext cx="380974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Malayer-Esfahan Metallogenic Belt (MEMB)</a:t>
            </a:r>
          </a:p>
        </p:txBody>
      </p:sp>
      <p:grpSp>
        <p:nvGrpSpPr>
          <p:cNvPr id="4" name="Group 3">
            <a:extLst>
              <a:ext uri="{FF2B5EF4-FFF2-40B4-BE49-F238E27FC236}">
                <a16:creationId xmlns:a16="http://schemas.microsoft.com/office/drawing/2014/main" id="{FC045D42-B746-4967-B5E6-B2406D61B8F7}"/>
              </a:ext>
            </a:extLst>
          </p:cNvPr>
          <p:cNvGrpSpPr/>
          <p:nvPr/>
        </p:nvGrpSpPr>
        <p:grpSpPr>
          <a:xfrm>
            <a:off x="6819899" y="585526"/>
            <a:ext cx="1983627" cy="2259025"/>
            <a:chOff x="3175000" y="1085851"/>
            <a:chExt cx="4716849" cy="5371716"/>
          </a:xfrm>
        </p:grpSpPr>
        <p:pic>
          <p:nvPicPr>
            <p:cNvPr id="14" name="Picture 13">
              <a:extLst>
                <a:ext uri="{FF2B5EF4-FFF2-40B4-BE49-F238E27FC236}">
                  <a16:creationId xmlns:a16="http://schemas.microsoft.com/office/drawing/2014/main" id="{D71FABF4-653A-4F29-B83E-3E05D68A0A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58249" y="1085851"/>
              <a:ext cx="2133600" cy="5225078"/>
            </a:xfrm>
            <a:prstGeom prst="rect">
              <a:avLst/>
            </a:prstGeom>
          </p:spPr>
        </p:pic>
        <p:pic>
          <p:nvPicPr>
            <p:cNvPr id="17" name="Picture 16">
              <a:extLst>
                <a:ext uri="{FF2B5EF4-FFF2-40B4-BE49-F238E27FC236}">
                  <a16:creationId xmlns:a16="http://schemas.microsoft.com/office/drawing/2014/main" id="{34798E03-C428-49B4-82B9-456E3BA6FBE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0" b="-2783"/>
            <a:stretch/>
          </p:blipFill>
          <p:spPr>
            <a:xfrm>
              <a:off x="3175000" y="1232489"/>
              <a:ext cx="4483100" cy="5225078"/>
            </a:xfrm>
            <a:prstGeom prst="rect">
              <a:avLst/>
            </a:prstGeom>
          </p:spPr>
        </p:pic>
      </p:grpSp>
      <p:sp>
        <p:nvSpPr>
          <p:cNvPr id="5" name="Oval 4">
            <a:extLst>
              <a:ext uri="{FF2B5EF4-FFF2-40B4-BE49-F238E27FC236}">
                <a16:creationId xmlns:a16="http://schemas.microsoft.com/office/drawing/2014/main" id="{FF672FB8-1023-BFDA-30EA-2CDD1BD0D30D}"/>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7</a:t>
            </a:r>
            <a:endParaRPr lang="fa-IR" sz="1000" dirty="0"/>
          </a:p>
        </p:txBody>
      </p:sp>
    </p:spTree>
    <p:extLst>
      <p:ext uri="{BB962C8B-B14F-4D97-AF65-F5344CB8AC3E}">
        <p14:creationId xmlns:p14="http://schemas.microsoft.com/office/powerpoint/2010/main" val="217114938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BC50BD04-3223-0993-9A2D-B28F51B544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1318" y="917060"/>
            <a:ext cx="4976931" cy="5554146"/>
          </a:xfrm>
          <a:prstGeom prst="rect">
            <a:avLst/>
          </a:prstGeom>
        </p:spPr>
      </p:pic>
      <p:pic>
        <p:nvPicPr>
          <p:cNvPr id="2" name="Picture 1">
            <a:extLst>
              <a:ext uri="{FF2B5EF4-FFF2-40B4-BE49-F238E27FC236}">
                <a16:creationId xmlns:a16="http://schemas.microsoft.com/office/drawing/2014/main" id="{9775542A-E81F-D50D-5376-32CBBCD21D6A}"/>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6" name="TextBox 5">
            <a:extLst>
              <a:ext uri="{FF2B5EF4-FFF2-40B4-BE49-F238E27FC236}">
                <a16:creationId xmlns:a16="http://schemas.microsoft.com/office/drawing/2014/main" id="{50CAAAB3-363D-1ECF-9A7C-4CD2E56FEEC0}"/>
              </a:ext>
            </a:extLst>
          </p:cNvPr>
          <p:cNvSpPr txBox="1"/>
          <p:nvPr/>
        </p:nvSpPr>
        <p:spPr>
          <a:xfrm>
            <a:off x="781318" y="6348575"/>
            <a:ext cx="8167769" cy="461665"/>
          </a:xfrm>
          <a:prstGeom prst="rect">
            <a:avLst/>
          </a:prstGeom>
          <a:noFill/>
        </p:spPr>
        <p:txBody>
          <a:bodyPr wrap="square">
            <a:spAutoFit/>
          </a:bodyPr>
          <a:lstStyle/>
          <a:p>
            <a:pPr algn="l" rtl="0">
              <a:spcAft>
                <a:spcPts val="1000"/>
              </a:spcAft>
            </a:pPr>
            <a:r>
              <a:rPr lang="en-US" sz="1200" i="0" dirty="0">
                <a:solidFill>
                  <a:srgbClr val="44546A"/>
                </a:solidFill>
                <a:effectLst/>
                <a:latin typeface="Cambria" panose="02040503050406030204" pitchFamily="18" charset="0"/>
                <a:ea typeface="Cambria" panose="02040503050406030204" pitchFamily="18" charset="0"/>
                <a:cs typeface="Calibri" panose="020F0502020204030204" pitchFamily="34" charset="0"/>
              </a:rPr>
              <a:t>Generalized schematic columnar section of the Early Cretaceous sequence of the MEMB and western CIGS gradual zone, with the main ore-bearing strata (modified after </a:t>
            </a:r>
            <a:r>
              <a:rPr lang="en-US" sz="1200" i="0" dirty="0" err="1">
                <a:solidFill>
                  <a:srgbClr val="44546A"/>
                </a:solidFill>
                <a:effectLst/>
                <a:latin typeface="Cambria" panose="02040503050406030204" pitchFamily="18" charset="0"/>
                <a:ea typeface="Cambria" panose="02040503050406030204" pitchFamily="18" charset="0"/>
                <a:cs typeface="Calibri" panose="020F0502020204030204" pitchFamily="34" charset="0"/>
              </a:rPr>
              <a:t>Momenzadeh</a:t>
            </a:r>
            <a:r>
              <a:rPr lang="en-US" sz="1200" i="0" dirty="0">
                <a:solidFill>
                  <a:srgbClr val="44546A"/>
                </a:solidFill>
                <a:effectLst/>
                <a:latin typeface="Cambria" panose="02040503050406030204" pitchFamily="18" charset="0"/>
                <a:ea typeface="Cambria" panose="02040503050406030204" pitchFamily="18" charset="0"/>
                <a:cs typeface="Calibri" panose="020F0502020204030204" pitchFamily="34" charset="0"/>
              </a:rPr>
              <a:t> (1976) and </a:t>
            </a:r>
            <a:r>
              <a:rPr lang="en-US" sz="1200" i="0" dirty="0" err="1">
                <a:solidFill>
                  <a:srgbClr val="44546A"/>
                </a:solidFill>
                <a:effectLst/>
                <a:latin typeface="Cambria" panose="02040503050406030204" pitchFamily="18" charset="0"/>
                <a:ea typeface="Cambria" panose="02040503050406030204" pitchFamily="18" charset="0"/>
                <a:cs typeface="Calibri" panose="020F0502020204030204" pitchFamily="34" charset="0"/>
              </a:rPr>
              <a:t>Rajabi</a:t>
            </a:r>
            <a:r>
              <a:rPr lang="en-US" sz="1200" i="0" dirty="0">
                <a:solidFill>
                  <a:srgbClr val="44546A"/>
                </a:solidFill>
                <a:effectLst/>
                <a:latin typeface="Cambria" panose="02040503050406030204" pitchFamily="18" charset="0"/>
                <a:ea typeface="Cambria" panose="02040503050406030204" pitchFamily="18" charset="0"/>
                <a:cs typeface="Calibri" panose="020F0502020204030204" pitchFamily="34" charset="0"/>
              </a:rPr>
              <a:t> et al. (2012a; 2019a)).</a:t>
            </a:r>
            <a:endParaRPr lang="en-US" sz="1200" i="1" dirty="0">
              <a:solidFill>
                <a:srgbClr val="44546A"/>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6">
            <a:extLst>
              <a:ext uri="{FF2B5EF4-FFF2-40B4-BE49-F238E27FC236}">
                <a16:creationId xmlns:a16="http://schemas.microsoft.com/office/drawing/2014/main" id="{9CA3A8B0-7BB1-2B24-71D7-8B64BBC5091E}"/>
              </a:ext>
            </a:extLst>
          </p:cNvPr>
          <p:cNvSpPr/>
          <p:nvPr/>
        </p:nvSpPr>
        <p:spPr>
          <a:xfrm>
            <a:off x="123051" y="649026"/>
            <a:ext cx="3809743"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Malayer-Esfahan Metallogenic Belt (MEMB)</a:t>
            </a:r>
          </a:p>
        </p:txBody>
      </p:sp>
      <p:grpSp>
        <p:nvGrpSpPr>
          <p:cNvPr id="4" name="Group 3">
            <a:extLst>
              <a:ext uri="{FF2B5EF4-FFF2-40B4-BE49-F238E27FC236}">
                <a16:creationId xmlns:a16="http://schemas.microsoft.com/office/drawing/2014/main" id="{FC045D42-B746-4967-B5E6-B2406D61B8F7}"/>
              </a:ext>
            </a:extLst>
          </p:cNvPr>
          <p:cNvGrpSpPr/>
          <p:nvPr/>
        </p:nvGrpSpPr>
        <p:grpSpPr>
          <a:xfrm>
            <a:off x="6819899" y="585526"/>
            <a:ext cx="1983627" cy="2259025"/>
            <a:chOff x="3175000" y="1085851"/>
            <a:chExt cx="4716849" cy="5371716"/>
          </a:xfrm>
        </p:grpSpPr>
        <p:pic>
          <p:nvPicPr>
            <p:cNvPr id="14" name="Picture 13">
              <a:extLst>
                <a:ext uri="{FF2B5EF4-FFF2-40B4-BE49-F238E27FC236}">
                  <a16:creationId xmlns:a16="http://schemas.microsoft.com/office/drawing/2014/main" id="{D71FABF4-653A-4F29-B83E-3E05D68A0A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58249" y="1085851"/>
              <a:ext cx="2133600" cy="5225078"/>
            </a:xfrm>
            <a:prstGeom prst="rect">
              <a:avLst/>
            </a:prstGeom>
          </p:spPr>
        </p:pic>
        <p:pic>
          <p:nvPicPr>
            <p:cNvPr id="17" name="Picture 16">
              <a:extLst>
                <a:ext uri="{FF2B5EF4-FFF2-40B4-BE49-F238E27FC236}">
                  <a16:creationId xmlns:a16="http://schemas.microsoft.com/office/drawing/2014/main" id="{34798E03-C428-49B4-82B9-456E3BA6FBE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0" b="-2783"/>
            <a:stretch/>
          </p:blipFill>
          <p:spPr>
            <a:xfrm>
              <a:off x="3175000" y="1232489"/>
              <a:ext cx="4483100" cy="5225078"/>
            </a:xfrm>
            <a:prstGeom prst="rect">
              <a:avLst/>
            </a:prstGeom>
          </p:spPr>
        </p:pic>
      </p:grpSp>
      <p:pic>
        <p:nvPicPr>
          <p:cNvPr id="22" name="Picture 21">
            <a:extLst>
              <a:ext uri="{FF2B5EF4-FFF2-40B4-BE49-F238E27FC236}">
                <a16:creationId xmlns:a16="http://schemas.microsoft.com/office/drawing/2014/main" id="{FC093E7A-3BA7-4679-83CC-01DFCE2E676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21327" y="2782884"/>
            <a:ext cx="2571587" cy="702791"/>
          </a:xfrm>
          <a:prstGeom prst="rect">
            <a:avLst/>
          </a:prstGeom>
        </p:spPr>
      </p:pic>
      <p:pic>
        <p:nvPicPr>
          <p:cNvPr id="23" name="Picture 22">
            <a:extLst>
              <a:ext uri="{FF2B5EF4-FFF2-40B4-BE49-F238E27FC236}">
                <a16:creationId xmlns:a16="http://schemas.microsoft.com/office/drawing/2014/main" id="{0160F248-9E49-4F8B-AC8F-0010CFE8324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20440" y="4239392"/>
            <a:ext cx="2571588" cy="2111478"/>
          </a:xfrm>
          <a:prstGeom prst="rect">
            <a:avLst/>
          </a:prstGeom>
        </p:spPr>
      </p:pic>
      <p:pic>
        <p:nvPicPr>
          <p:cNvPr id="24" name="Picture 23">
            <a:extLst>
              <a:ext uri="{FF2B5EF4-FFF2-40B4-BE49-F238E27FC236}">
                <a16:creationId xmlns:a16="http://schemas.microsoft.com/office/drawing/2014/main" id="{28A238B5-9930-4957-BD84-8BC87BB7FAA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20440" y="3485675"/>
            <a:ext cx="2571588" cy="736379"/>
          </a:xfrm>
          <a:prstGeom prst="rect">
            <a:avLst/>
          </a:prstGeom>
        </p:spPr>
      </p:pic>
      <p:cxnSp>
        <p:nvCxnSpPr>
          <p:cNvPr id="11" name="Straight Connector 10">
            <a:extLst>
              <a:ext uri="{FF2B5EF4-FFF2-40B4-BE49-F238E27FC236}">
                <a16:creationId xmlns:a16="http://schemas.microsoft.com/office/drawing/2014/main" id="{00F6F543-927D-E2B8-892D-5D97947D486A}"/>
              </a:ext>
            </a:extLst>
          </p:cNvPr>
          <p:cNvCxnSpPr>
            <a:cxnSpLocks/>
            <a:stCxn id="15" idx="3"/>
          </p:cNvCxnSpPr>
          <p:nvPr/>
        </p:nvCxnSpPr>
        <p:spPr>
          <a:xfrm flipV="1">
            <a:off x="5715000" y="4277360"/>
            <a:ext cx="405440" cy="1222285"/>
          </a:xfrm>
          <a:prstGeom prst="line">
            <a:avLst/>
          </a:prstGeom>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AAB14C54-42F9-144A-650A-02F32DE4221B}"/>
              </a:ext>
            </a:extLst>
          </p:cNvPr>
          <p:cNvSpPr/>
          <p:nvPr/>
        </p:nvSpPr>
        <p:spPr>
          <a:xfrm>
            <a:off x="3261360" y="6009640"/>
            <a:ext cx="1498600" cy="386080"/>
          </a:xfrm>
          <a:prstGeom prst="roundRect">
            <a:avLst>
              <a:gd name="adj" fmla="val 10088"/>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Rectangle: Rounded Corners 14">
            <a:extLst>
              <a:ext uri="{FF2B5EF4-FFF2-40B4-BE49-F238E27FC236}">
                <a16:creationId xmlns:a16="http://schemas.microsoft.com/office/drawing/2014/main" id="{8E2606FA-B603-9EAD-2E1C-A470EE86A545}"/>
              </a:ext>
            </a:extLst>
          </p:cNvPr>
          <p:cNvSpPr/>
          <p:nvPr/>
        </p:nvSpPr>
        <p:spPr>
          <a:xfrm>
            <a:off x="3261360" y="5008880"/>
            <a:ext cx="2453640" cy="981530"/>
          </a:xfrm>
          <a:prstGeom prst="roundRect">
            <a:avLst>
              <a:gd name="adj" fmla="val 10088"/>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Rectangle: Rounded Corners 24">
            <a:extLst>
              <a:ext uri="{FF2B5EF4-FFF2-40B4-BE49-F238E27FC236}">
                <a16:creationId xmlns:a16="http://schemas.microsoft.com/office/drawing/2014/main" id="{BF1E5A3C-BE35-79CF-1266-C680614AEB3C}"/>
              </a:ext>
            </a:extLst>
          </p:cNvPr>
          <p:cNvSpPr/>
          <p:nvPr/>
        </p:nvSpPr>
        <p:spPr>
          <a:xfrm>
            <a:off x="3261360" y="2418080"/>
            <a:ext cx="1239520" cy="553720"/>
          </a:xfrm>
          <a:prstGeom prst="roundRect">
            <a:avLst>
              <a:gd name="adj" fmla="val 10088"/>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Rectangle: Rounded Corners 25">
            <a:extLst>
              <a:ext uri="{FF2B5EF4-FFF2-40B4-BE49-F238E27FC236}">
                <a16:creationId xmlns:a16="http://schemas.microsoft.com/office/drawing/2014/main" id="{87068C0E-4143-D265-4179-0ED00EDA4DE0}"/>
              </a:ext>
            </a:extLst>
          </p:cNvPr>
          <p:cNvSpPr/>
          <p:nvPr/>
        </p:nvSpPr>
        <p:spPr>
          <a:xfrm>
            <a:off x="3261359" y="1788874"/>
            <a:ext cx="2496889" cy="572950"/>
          </a:xfrm>
          <a:prstGeom prst="roundRect">
            <a:avLst>
              <a:gd name="adj" fmla="val 10088"/>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Rectangle: Rounded Corners 26">
            <a:extLst>
              <a:ext uri="{FF2B5EF4-FFF2-40B4-BE49-F238E27FC236}">
                <a16:creationId xmlns:a16="http://schemas.microsoft.com/office/drawing/2014/main" id="{6C88FC0B-39D9-B6F5-2001-2A2B51A8D2F9}"/>
              </a:ext>
            </a:extLst>
          </p:cNvPr>
          <p:cNvSpPr/>
          <p:nvPr/>
        </p:nvSpPr>
        <p:spPr>
          <a:xfrm>
            <a:off x="3261359" y="1265374"/>
            <a:ext cx="1889761" cy="497347"/>
          </a:xfrm>
          <a:prstGeom prst="roundRect">
            <a:avLst>
              <a:gd name="adj" fmla="val 10088"/>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29" name="Straight Connector 28">
            <a:extLst>
              <a:ext uri="{FF2B5EF4-FFF2-40B4-BE49-F238E27FC236}">
                <a16:creationId xmlns:a16="http://schemas.microsoft.com/office/drawing/2014/main" id="{727569C4-8B76-F629-F92F-DDD812A09028}"/>
              </a:ext>
            </a:extLst>
          </p:cNvPr>
          <p:cNvCxnSpPr>
            <a:stCxn id="26" idx="3"/>
            <a:endCxn id="24" idx="1"/>
          </p:cNvCxnSpPr>
          <p:nvPr/>
        </p:nvCxnSpPr>
        <p:spPr>
          <a:xfrm>
            <a:off x="5758248" y="2075349"/>
            <a:ext cx="362192" cy="177851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D8AA9EE-5CE6-C7F9-062C-9414D186821D}"/>
              </a:ext>
            </a:extLst>
          </p:cNvPr>
          <p:cNvCxnSpPr>
            <a:stCxn id="26" idx="3"/>
            <a:endCxn id="22" idx="1"/>
          </p:cNvCxnSpPr>
          <p:nvPr/>
        </p:nvCxnSpPr>
        <p:spPr>
          <a:xfrm>
            <a:off x="5758248" y="2075349"/>
            <a:ext cx="363079" cy="1058931"/>
          </a:xfrm>
          <a:prstGeom prst="line">
            <a:avLst/>
          </a:prstGeom>
        </p:spPr>
        <p:style>
          <a:lnRef idx="1">
            <a:schemeClr val="dk1"/>
          </a:lnRef>
          <a:fillRef idx="0">
            <a:schemeClr val="dk1"/>
          </a:fillRef>
          <a:effectRef idx="0">
            <a:schemeClr val="dk1"/>
          </a:effectRef>
          <a:fontRef idx="minor">
            <a:schemeClr val="tx1"/>
          </a:fontRef>
        </p:style>
      </p:cxnSp>
      <p:sp>
        <p:nvSpPr>
          <p:cNvPr id="5" name="Oval 4">
            <a:extLst>
              <a:ext uri="{FF2B5EF4-FFF2-40B4-BE49-F238E27FC236}">
                <a16:creationId xmlns:a16="http://schemas.microsoft.com/office/drawing/2014/main" id="{A004DCB5-DC00-F488-359A-F2ED59180DBC}"/>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8</a:t>
            </a:r>
            <a:endParaRPr lang="fa-IR" sz="1000" dirty="0"/>
          </a:p>
        </p:txBody>
      </p:sp>
    </p:spTree>
    <p:extLst>
      <p:ext uri="{BB962C8B-B14F-4D97-AF65-F5344CB8AC3E}">
        <p14:creationId xmlns:p14="http://schemas.microsoft.com/office/powerpoint/2010/main" val="4882651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par>
                                <p:cTn id="30" presetID="22" presetClass="entr" presetSubtype="8"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989DDC-CB2A-47F8-3CDC-3D78CB79FCCF}"/>
              </a:ext>
            </a:extLst>
          </p:cNvPr>
          <p:cNvGrpSpPr/>
          <p:nvPr/>
        </p:nvGrpSpPr>
        <p:grpSpPr>
          <a:xfrm>
            <a:off x="123052" y="117789"/>
            <a:ext cx="8892000" cy="475532"/>
            <a:chOff x="65902" y="117789"/>
            <a:chExt cx="8892000" cy="475532"/>
          </a:xfrm>
        </p:grpSpPr>
        <p:sp>
          <p:nvSpPr>
            <p:cNvPr id="8" name="Rectangle: Rounded Corners 7">
              <a:extLst>
                <a:ext uri="{FF2B5EF4-FFF2-40B4-BE49-F238E27FC236}">
                  <a16:creationId xmlns:a16="http://schemas.microsoft.com/office/drawing/2014/main" id="{DC25598B-45B6-8220-CB00-061361AACC16}"/>
                </a:ext>
              </a:extLst>
            </p:cNvPr>
            <p:cNvSpPr/>
            <p:nvPr/>
          </p:nvSpPr>
          <p:spPr>
            <a:xfrm>
              <a:off x="65902" y="136275"/>
              <a:ext cx="8892000" cy="432000"/>
            </a:xfrm>
            <a:prstGeom prst="roundRect">
              <a:avLst>
                <a:gd name="adj" fmla="val 9317"/>
              </a:avLst>
            </a:prstGeom>
            <a:solidFill>
              <a:schemeClr val="bg1">
                <a:alpha val="50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b="0" i="1"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Irish-type Zn-Pb deposits around the world</a:t>
              </a:r>
              <a:r>
                <a:rPr lang="en-US"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- 2023</a:t>
              </a:r>
              <a:endParaRPr lang="fa-IR" sz="1600" dirty="0">
                <a:solidFill>
                  <a:srgbClr val="3B61A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AD01770-DD71-9B8A-B732-D54465C66DA5}"/>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495834" y="153541"/>
              <a:ext cx="450287" cy="420730"/>
            </a:xfrm>
            <a:prstGeom prst="rect">
              <a:avLst/>
            </a:prstGeom>
          </p:spPr>
        </p:pic>
        <p:pic>
          <p:nvPicPr>
            <p:cNvPr id="10" name="Picture 9">
              <a:extLst>
                <a:ext uri="{FF2B5EF4-FFF2-40B4-BE49-F238E27FC236}">
                  <a16:creationId xmlns:a16="http://schemas.microsoft.com/office/drawing/2014/main" id="{DF29E4D5-DC44-9434-45AF-9DE512CCBC16}"/>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5902" y="117789"/>
              <a:ext cx="658267" cy="475532"/>
            </a:xfrm>
            <a:prstGeom prst="rect">
              <a:avLst/>
            </a:prstGeom>
          </p:spPr>
        </p:pic>
      </p:grpSp>
      <p:pic>
        <p:nvPicPr>
          <p:cNvPr id="3" name="Picture 2">
            <a:extLst>
              <a:ext uri="{FF2B5EF4-FFF2-40B4-BE49-F238E27FC236}">
                <a16:creationId xmlns:a16="http://schemas.microsoft.com/office/drawing/2014/main" id="{0367AA12-CC87-57AB-87E5-AB6E5D09C2D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5902" y="1014539"/>
            <a:ext cx="8403197" cy="2315016"/>
          </a:xfrm>
          <a:prstGeom prst="rect">
            <a:avLst/>
          </a:prstGeom>
        </p:spPr>
      </p:pic>
      <p:sp>
        <p:nvSpPr>
          <p:cNvPr id="5" name="Rounded Rectangle 16">
            <a:extLst>
              <a:ext uri="{FF2B5EF4-FFF2-40B4-BE49-F238E27FC236}">
                <a16:creationId xmlns:a16="http://schemas.microsoft.com/office/drawing/2014/main" id="{3BDB9A48-FE0B-C46A-E7A7-6FEF980426AA}"/>
              </a:ext>
            </a:extLst>
          </p:cNvPr>
          <p:cNvSpPr/>
          <p:nvPr/>
        </p:nvSpPr>
        <p:spPr>
          <a:xfrm>
            <a:off x="123051" y="649026"/>
            <a:ext cx="4193576" cy="277414"/>
          </a:xfrm>
          <a:prstGeom prst="roundRect">
            <a:avLst>
              <a:gd name="adj" fmla="val 50000"/>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sz="1400" b="1" dirty="0">
                <a:effectLst>
                  <a:outerShdw blurRad="38100" dist="38100" dir="2700000" algn="tl">
                    <a:srgbClr val="000000">
                      <a:alpha val="43137"/>
                    </a:srgbClr>
                  </a:outerShdw>
                </a:effectLst>
                <a:cs typeface="B Nazanin" pitchFamily="2" charset="-78"/>
              </a:rPr>
              <a:t>The Irish-type Zn-Pb (±</a:t>
            </a:r>
            <a:r>
              <a:rPr lang="en-US" sz="1400" b="1" dirty="0" err="1">
                <a:effectLst>
                  <a:outerShdw blurRad="38100" dist="38100" dir="2700000" algn="tl">
                    <a:srgbClr val="000000">
                      <a:alpha val="43137"/>
                    </a:srgbClr>
                  </a:outerShdw>
                </a:effectLst>
                <a:cs typeface="B Nazanin" pitchFamily="2" charset="-78"/>
              </a:rPr>
              <a:t>Ag±Ba</a:t>
            </a:r>
            <a:r>
              <a:rPr lang="en-US" sz="1400" b="1" dirty="0">
                <a:effectLst>
                  <a:outerShdw blurRad="38100" dist="38100" dir="2700000" algn="tl">
                    <a:srgbClr val="000000">
                      <a:alpha val="43137"/>
                    </a:srgbClr>
                  </a:outerShdw>
                </a:effectLst>
                <a:cs typeface="B Nazanin" pitchFamily="2" charset="-78"/>
              </a:rPr>
              <a:t>) deposits in the MEMB</a:t>
            </a:r>
          </a:p>
        </p:txBody>
      </p:sp>
      <p:pic>
        <p:nvPicPr>
          <p:cNvPr id="6" name="Picture 5">
            <a:extLst>
              <a:ext uri="{FF2B5EF4-FFF2-40B4-BE49-F238E27FC236}">
                <a16:creationId xmlns:a16="http://schemas.microsoft.com/office/drawing/2014/main" id="{DDA8EC75-8C99-B969-3B8F-6429F038EC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74508" y="3429001"/>
            <a:ext cx="5769492" cy="3101646"/>
          </a:xfrm>
          <a:prstGeom prst="rect">
            <a:avLst/>
          </a:prstGeom>
        </p:spPr>
      </p:pic>
      <p:sp>
        <p:nvSpPr>
          <p:cNvPr id="14" name="TextBox 13">
            <a:extLst>
              <a:ext uri="{FF2B5EF4-FFF2-40B4-BE49-F238E27FC236}">
                <a16:creationId xmlns:a16="http://schemas.microsoft.com/office/drawing/2014/main" id="{B6E3D854-D12D-3DEF-CC26-D5F67FA97060}"/>
              </a:ext>
            </a:extLst>
          </p:cNvPr>
          <p:cNvSpPr txBox="1"/>
          <p:nvPr/>
        </p:nvSpPr>
        <p:spPr>
          <a:xfrm>
            <a:off x="5097210" y="6359467"/>
            <a:ext cx="4572000" cy="646331"/>
          </a:xfrm>
          <a:prstGeom prst="rect">
            <a:avLst/>
          </a:prstGeom>
          <a:noFill/>
        </p:spPr>
        <p:txBody>
          <a:bodyPr wrap="square">
            <a:spAutoFit/>
          </a:bodyPr>
          <a:lstStyle/>
          <a:p>
            <a:r>
              <a:rPr lang="en-US" sz="1200" b="0" i="0" dirty="0">
                <a:solidFill>
                  <a:srgbClr val="002060"/>
                </a:solidFill>
                <a:effectLst/>
                <a:latin typeface="Cambria" panose="02040503050406030204" pitchFamily="18" charset="0"/>
                <a:ea typeface="Cambria" panose="02040503050406030204" pitchFamily="18" charset="0"/>
              </a:rPr>
              <a:t>Southwest-northeast cross-section of the Robat deposit (</a:t>
            </a:r>
            <a:r>
              <a:rPr lang="en-US" sz="1200" b="0" i="0" dirty="0" err="1">
                <a:solidFill>
                  <a:srgbClr val="002060"/>
                </a:solidFill>
                <a:effectLst/>
                <a:latin typeface="Cambria" panose="02040503050406030204" pitchFamily="18" charset="0"/>
                <a:ea typeface="Cambria" panose="02040503050406030204" pitchFamily="18" charset="0"/>
              </a:rPr>
              <a:t>Niroomand</a:t>
            </a:r>
            <a:r>
              <a:rPr lang="en-US" sz="1200" b="0" i="0" dirty="0">
                <a:solidFill>
                  <a:srgbClr val="002060"/>
                </a:solidFill>
                <a:effectLst/>
                <a:latin typeface="Cambria" panose="02040503050406030204" pitchFamily="18" charset="0"/>
                <a:ea typeface="Cambria" panose="02040503050406030204" pitchFamily="18" charset="0"/>
              </a:rPr>
              <a:t> et al., 2019).</a:t>
            </a:r>
            <a:r>
              <a:rPr lang="en-US" sz="1200" dirty="0">
                <a:solidFill>
                  <a:srgbClr val="002060"/>
                </a:solidFill>
                <a:latin typeface="Cambria" panose="02040503050406030204" pitchFamily="18" charset="0"/>
                <a:ea typeface="Cambria" panose="02040503050406030204" pitchFamily="18" charset="0"/>
              </a:rPr>
              <a:t> </a:t>
            </a:r>
            <a:br>
              <a:rPr lang="en-US" sz="1200" dirty="0">
                <a:solidFill>
                  <a:srgbClr val="002060"/>
                </a:solidFill>
                <a:latin typeface="Cambria" panose="02040503050406030204" pitchFamily="18" charset="0"/>
                <a:ea typeface="Cambria" panose="02040503050406030204" pitchFamily="18" charset="0"/>
              </a:rPr>
            </a:br>
            <a:endParaRPr lang="fa-IR" sz="12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9DB0B2A8-6643-ACE8-2245-6302179956CA}"/>
              </a:ext>
            </a:extLst>
          </p:cNvPr>
          <p:cNvSpPr/>
          <p:nvPr/>
        </p:nvSpPr>
        <p:spPr>
          <a:xfrm>
            <a:off x="113409" y="3318628"/>
            <a:ext cx="8631989" cy="461665"/>
          </a:xfrm>
          <a:prstGeom prst="rect">
            <a:avLst/>
          </a:prstGeom>
        </p:spPr>
        <p:txBody>
          <a:bodyPr wrap="square">
            <a:spAutoFit/>
          </a:bodyPr>
          <a:lstStyle/>
          <a:p>
            <a:pPr algn="just" rtl="0">
              <a:spcAft>
                <a:spcPts val="1000"/>
              </a:spcAft>
            </a:pP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B) Sheet-like stratabound Zn-Pb (±Ba) mineralization in the silicified and dolomitized limestone (</a:t>
            </a:r>
            <a:r>
              <a:rPr lang="en-US" sz="1200"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Klsd</a:t>
            </a:r>
            <a:r>
              <a:rPr lang="en-US" sz="1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best developed concordantly under the marls of the Ks unit, Robat deposit. </a:t>
            </a:r>
            <a:endParaRPr lang="en-US" sz="1200" i="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5E9CF150-1B46-5A3B-3606-704DD2FE0352}"/>
              </a:ext>
            </a:extLst>
          </p:cNvPr>
          <p:cNvPicPr>
            <a:picLocks noChangeAspect="1"/>
          </p:cNvPicPr>
          <p:nvPr/>
        </p:nvPicPr>
        <p:blipFill rotWithShape="1">
          <a:blip r:embed="rId4" cstate="print">
            <a:clrChange>
              <a:clrFrom>
                <a:srgbClr val="4AA756"/>
              </a:clrFrom>
              <a:clrTo>
                <a:srgbClr val="4AA756">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3051" y="6207101"/>
            <a:ext cx="658267" cy="475532"/>
          </a:xfrm>
          <a:prstGeom prst="rect">
            <a:avLst/>
          </a:prstGeom>
        </p:spPr>
      </p:pic>
      <p:sp>
        <p:nvSpPr>
          <p:cNvPr id="2" name="Oval 1">
            <a:extLst>
              <a:ext uri="{FF2B5EF4-FFF2-40B4-BE49-F238E27FC236}">
                <a16:creationId xmlns:a16="http://schemas.microsoft.com/office/drawing/2014/main" id="{18C5BD85-F23D-8A50-FFBC-7ED408306748}"/>
              </a:ext>
            </a:extLst>
          </p:cNvPr>
          <p:cNvSpPr/>
          <p:nvPr/>
        </p:nvSpPr>
        <p:spPr>
          <a:xfrm>
            <a:off x="8877271" y="6556633"/>
            <a:ext cx="252000" cy="252000"/>
          </a:xfrm>
          <a:prstGeom prst="ellipse">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1000" dirty="0"/>
              <a:t>9</a:t>
            </a:r>
            <a:endParaRPr lang="fa-IR" sz="1000" dirty="0"/>
          </a:p>
        </p:txBody>
      </p:sp>
    </p:spTree>
    <p:extLst>
      <p:ext uri="{BB962C8B-B14F-4D97-AF65-F5344CB8AC3E}">
        <p14:creationId xmlns:p14="http://schemas.microsoft.com/office/powerpoint/2010/main" val="32685750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4048</TotalTime>
  <Words>6531</Words>
  <Application>Microsoft Office PowerPoint</Application>
  <PresentationFormat>On-screen Show (4:3)</PresentationFormat>
  <Paragraphs>405</Paragraphs>
  <Slides>43</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Constantia</vt:lpstr>
      <vt:lpstr>Wingdings</vt:lpstr>
      <vt:lpstr>Times New Roman</vt:lpstr>
      <vt:lpstr>Calibri Light</vt:lpstr>
      <vt:lpstr>Cambria</vt:lpstr>
      <vt:lpstr>IRANSansWeb</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146</cp:revision>
  <dcterms:created xsi:type="dcterms:W3CDTF">2023-04-26T08:18:31Z</dcterms:created>
  <dcterms:modified xsi:type="dcterms:W3CDTF">2023-09-06T12:53:01Z</dcterms:modified>
</cp:coreProperties>
</file>