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0"/>
  </p:notesMasterIdLst>
  <p:sldIdLst>
    <p:sldId id="1145" r:id="rId5"/>
    <p:sldId id="1180" r:id="rId6"/>
    <p:sldId id="1293" r:id="rId7"/>
    <p:sldId id="1294" r:id="rId8"/>
    <p:sldId id="1267" r:id="rId9"/>
    <p:sldId id="1296" r:id="rId10"/>
    <p:sldId id="1297" r:id="rId11"/>
    <p:sldId id="1245" r:id="rId12"/>
    <p:sldId id="1246" r:id="rId13"/>
    <p:sldId id="1298" r:id="rId14"/>
    <p:sldId id="1299" r:id="rId15"/>
    <p:sldId id="1300" r:id="rId16"/>
    <p:sldId id="1301" r:id="rId17"/>
    <p:sldId id="1302" r:id="rId18"/>
    <p:sldId id="1303" r:id="rId19"/>
    <p:sldId id="1304" r:id="rId20"/>
    <p:sldId id="1305" r:id="rId21"/>
    <p:sldId id="1255" r:id="rId22"/>
    <p:sldId id="1257" r:id="rId23"/>
    <p:sldId id="1258" r:id="rId24"/>
    <p:sldId id="1260" r:id="rId25"/>
    <p:sldId id="1259" r:id="rId26"/>
    <p:sldId id="1306" r:id="rId27"/>
    <p:sldId id="1307" r:id="rId28"/>
    <p:sldId id="1308" r:id="rId29"/>
    <p:sldId id="1309" r:id="rId30"/>
    <p:sldId id="1310" r:id="rId31"/>
    <p:sldId id="1272" r:id="rId32"/>
    <p:sldId id="1292" r:id="rId33"/>
    <p:sldId id="1279" r:id="rId34"/>
    <p:sldId id="1311" r:id="rId35"/>
    <p:sldId id="1312" r:id="rId36"/>
    <p:sldId id="1313" r:id="rId37"/>
    <p:sldId id="1314" r:id="rId38"/>
    <p:sldId id="1315" r:id="rId39"/>
    <p:sldId id="1316" r:id="rId40"/>
    <p:sldId id="1317" r:id="rId41"/>
    <p:sldId id="1318" r:id="rId42"/>
    <p:sldId id="1319" r:id="rId43"/>
    <p:sldId id="415" r:id="rId44"/>
    <p:sldId id="1320" r:id="rId45"/>
    <p:sldId id="1321" r:id="rId46"/>
    <p:sldId id="1322" r:id="rId47"/>
    <p:sldId id="466" r:id="rId48"/>
    <p:sldId id="132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29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4D5357"/>
    <a:srgbClr val="FFFFFF"/>
    <a:srgbClr val="00B1AA"/>
    <a:srgbClr val="C00000"/>
    <a:srgbClr val="92D050"/>
    <a:srgbClr val="9DB6BF"/>
    <a:srgbClr val="99B4BC"/>
    <a:srgbClr val="AB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60" autoAdjust="0"/>
  </p:normalViewPr>
  <p:slideViewPr>
    <p:cSldViewPr snapToGrid="0">
      <p:cViewPr varScale="1">
        <p:scale>
          <a:sx n="75" d="100"/>
          <a:sy n="75" d="100"/>
        </p:scale>
        <p:origin x="874" y="62"/>
      </p:cViewPr>
      <p:guideLst>
        <p:guide pos="52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D32A8-D037-0B47-8DB3-5D6AC6B8CC2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2971C-98EC-4449-9DC8-A41CE2404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8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Good morning and Failte </a:t>
            </a:r>
            <a:r>
              <a:rPr lang="en-US" dirty="0" err="1"/>
              <a:t>roimh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gcuairteori</a:t>
            </a:r>
            <a:r>
              <a:rPr lang="en-US" dirty="0"/>
              <a:t> go </a:t>
            </a:r>
            <a:r>
              <a:rPr lang="en-US" dirty="0" err="1"/>
              <a:t>Gaillimh</a:t>
            </a:r>
            <a:r>
              <a:rPr lang="en-US" dirty="0"/>
              <a:t>, though also a visitor</a:t>
            </a:r>
          </a:p>
          <a:p>
            <a:pPr marL="0" indent="0">
              <a:buNone/>
            </a:pPr>
            <a:r>
              <a:rPr lang="en-US" dirty="0"/>
              <a:t>A pleasure to speak here 23 </a:t>
            </a:r>
            <a:r>
              <a:rPr lang="en-US" dirty="0" err="1"/>
              <a:t>yrs</a:t>
            </a:r>
            <a:r>
              <a:rPr lang="en-US" dirty="0"/>
              <a:t> after presenting on Irish and Lennard Shelf with John Kelly, my erstwhile colleague</a:t>
            </a:r>
          </a:p>
          <a:p>
            <a:pPr marL="0" indent="0">
              <a:buNone/>
            </a:pPr>
            <a:r>
              <a:rPr lang="en-US" dirty="0"/>
              <a:t>Ideas presented then based on work in Ireland, Australia and elsewhere have been further developed in the intervening years through work by myself and colleagues on many carbonate-hosted districts globally, and especial thanks to Peter Muhling and Mark Allen neither of whom were able to attend</a:t>
            </a:r>
          </a:p>
          <a:p>
            <a:pPr marL="0" indent="0">
              <a:buNone/>
            </a:pPr>
            <a:r>
              <a:rPr lang="en-US" dirty="0"/>
              <a:t>These ideas are practical and exploration focused rather than deeply scientific for which no apologies</a:t>
            </a:r>
          </a:p>
          <a:p>
            <a:pPr marL="0" indent="0">
              <a:buNone/>
            </a:pPr>
            <a:r>
              <a:rPr lang="en-US" dirty="0"/>
              <a:t>Finally to note that this will be my last presentation as part of CSA Global – the brand will be retired in the coming weeks after almost 40 years, while for me it has been almost 32 years</a:t>
            </a:r>
          </a:p>
          <a:p>
            <a:pPr marL="0" indent="0">
              <a:buNone/>
            </a:pPr>
            <a:r>
              <a:rPr lang="en-US" dirty="0"/>
              <a:t>Better get started, poorly prepared and much to present, hopefully time management will not be as bad as I fear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C15A3-D7C0-475F-8663-8998E8BACE5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290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 MVT </a:t>
            </a:r>
            <a:r>
              <a:rPr lang="en-US" dirty="0" err="1"/>
              <a:t>schalenblende</a:t>
            </a:r>
            <a:r>
              <a:rPr lang="en-US" dirty="0"/>
              <a:t> textures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edge of Arabian platform, deformed equivalent of hydrocarbon source 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0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Worked on for 14 years, great to see FQM committing to serious evaluation</a:t>
            </a:r>
          </a:p>
          <a:p>
            <a:r>
              <a:rPr lang="en-US" dirty="0"/>
              <a:t>Team in audience</a:t>
            </a:r>
          </a:p>
          <a:p>
            <a:r>
              <a:rPr lang="en-US" dirty="0"/>
              <a:t>Point to </a:t>
            </a:r>
            <a:r>
              <a:rPr lang="en-US" dirty="0" err="1"/>
              <a:t>strat</a:t>
            </a:r>
            <a:r>
              <a:rPr lang="en-US" dirty="0"/>
              <a:t> on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2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Subduction roll-back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88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through textures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63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Rif arc collision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21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illustrated the diversity of deposit styles and economics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9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EC15A3-D7C0-475F-8663-8998E8BACE5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Others such as Cam Allen, Murray, Jamie Wilkinson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Complex of basins and platforms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4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through textures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9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deposits and districts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Incompletely drilled, deep and open with grades increasing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6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Similarities Admiral Bay and </a:t>
            </a:r>
            <a:r>
              <a:rPr lang="en-US" dirty="0" err="1"/>
              <a:t>Bawdwin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4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faults and relays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2971C-98EC-4449-9DC8-A41CE24041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1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canyon, valley, nature&#10;&#10;Description automatically generated">
            <a:extLst>
              <a:ext uri="{FF2B5EF4-FFF2-40B4-BE49-F238E27FC236}">
                <a16:creationId xmlns:a16="http://schemas.microsoft.com/office/drawing/2014/main" id="{03DD8C76-1A1A-4F90-B839-037345880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40"/>
          <a:stretch/>
        </p:blipFill>
        <p:spPr>
          <a:xfrm>
            <a:off x="0" y="136525"/>
            <a:ext cx="12192000" cy="6584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D5DF78-8142-5F4E-AD7B-832D621FD8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6719" y="6386512"/>
            <a:ext cx="1409700" cy="152400"/>
          </a:xfrm>
          <a:prstGeom prst="rect">
            <a:avLst/>
          </a:prstGeom>
        </p:spPr>
      </p:pic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5C7E215D-2FFE-3E4F-BC45-5BFFCD6789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10A814-65C5-294C-953A-0EF50629906F}"/>
              </a:ext>
            </a:extLst>
          </p:cNvPr>
          <p:cNvSpPr/>
          <p:nvPr userDrawn="1"/>
        </p:nvSpPr>
        <p:spPr>
          <a:xfrm>
            <a:off x="0" y="136525"/>
            <a:ext cx="6096000" cy="6584950"/>
          </a:xfrm>
          <a:prstGeom prst="rect">
            <a:avLst/>
          </a:prstGeom>
          <a:solidFill>
            <a:srgbClr val="00B5A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1B977-2131-FE4A-94D4-01944692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68525"/>
            <a:ext cx="4616451" cy="197357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62667-2335-1F48-9360-6377A8E94D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34713" y="642443"/>
            <a:ext cx="2751874" cy="98523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9F3ED-760D-A149-ACF3-F1F103F1A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66946D64-9A45-5443-B895-9155F8DCA8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4653" y="4149724"/>
            <a:ext cx="4005708" cy="18002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836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366" userDrawn="1">
          <p15:clr>
            <a:srgbClr val="FBAE40"/>
          </p15:clr>
        </p15:guide>
        <p15:guide id="4" pos="529" userDrawn="1">
          <p15:clr>
            <a:srgbClr val="FBAE40"/>
          </p15:clr>
        </p15:guide>
        <p15:guide id="5" orient="horz" pos="3748" userDrawn="1">
          <p15:clr>
            <a:srgbClr val="FBAE40"/>
          </p15:clr>
        </p15:guide>
        <p15:guide id="6" pos="3432" userDrawn="1">
          <p15:clr>
            <a:srgbClr val="FBAE40"/>
          </p15:clr>
        </p15:guide>
        <p15:guide id="7" orient="horz" pos="26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rrow Title &amp; Content - Teal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4E23-FAF4-3A49-9DB5-841ECBDFDC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9788" y="1341438"/>
            <a:ext cx="10514012" cy="406442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70475"/>
          <a:stretch/>
        </p:blipFill>
        <p:spPr>
          <a:xfrm>
            <a:off x="8712200" y="0"/>
            <a:ext cx="3479800" cy="1031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0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F5D5B63-C54D-4A4D-A42C-A0EF1CC7ED9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39788" y="1804524"/>
            <a:ext cx="10514012" cy="4793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33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151" userDrawn="1">
          <p15:clr>
            <a:srgbClr val="FBAE40"/>
          </p15:clr>
        </p15:guide>
        <p15:guide id="4" pos="529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415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1 Colum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1761101"/>
          </a:xfrm>
          <a:prstGeom prst="rect">
            <a:avLst/>
          </a:prstGeom>
          <a:solidFill>
            <a:srgbClr val="2D4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4E23-FAF4-3A49-9DB5-841ECBDFDC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76475"/>
            <a:ext cx="10515600" cy="3673475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1 column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" b="45665"/>
          <a:stretch/>
        </p:blipFill>
        <p:spPr>
          <a:xfrm>
            <a:off x="8712200" y="0"/>
            <a:ext cx="3479800" cy="1897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61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29AD95-D278-974E-9F85-E93B6E848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95999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580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434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529" userDrawn="1">
          <p15:clr>
            <a:srgbClr val="FBAE40"/>
          </p15:clr>
        </p15:guide>
        <p15:guide id="6" pos="715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2 Colum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1761101"/>
          </a:xfrm>
          <a:prstGeom prst="rect">
            <a:avLst/>
          </a:prstGeom>
          <a:solidFill>
            <a:srgbClr val="2D4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4E23-FAF4-3A49-9DB5-841ECBDFDC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76475"/>
            <a:ext cx="10515600" cy="3673475"/>
          </a:xfrm>
          <a:prstGeom prst="rect">
            <a:avLst/>
          </a:prstGeom>
        </p:spPr>
        <p:txBody>
          <a:bodyPr lIns="0" tIns="0" rIns="0" bIns="0" numCol="2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2 column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" b="45665"/>
          <a:stretch/>
        </p:blipFill>
        <p:spPr>
          <a:xfrm>
            <a:off x="8712200" y="0"/>
            <a:ext cx="3479800" cy="1897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61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31C580-0B85-AB49-81E3-809CF58AC2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95999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881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pos="7151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1434" userDrawn="1">
          <p15:clr>
            <a:srgbClr val="FBAE40"/>
          </p15:clr>
        </p15:guide>
        <p15:guide id="6" orient="horz" pos="37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ith Pictur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1761101"/>
          </a:xfrm>
          <a:prstGeom prst="rect">
            <a:avLst/>
          </a:prstGeom>
          <a:solidFill>
            <a:srgbClr val="2D4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" b="45665"/>
          <a:stretch/>
        </p:blipFill>
        <p:spPr>
          <a:xfrm>
            <a:off x="8712200" y="0"/>
            <a:ext cx="3479800" cy="1897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61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2E0149-87D6-3C4C-AD36-019A2D41516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269111"/>
            <a:ext cx="5181600" cy="368084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6EC0F43-D4C4-C745-9903-14700F7DDC5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84890" y="2269111"/>
            <a:ext cx="5068910" cy="3684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9A1F4-26C4-614C-AC4B-5855442246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195999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447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34" userDrawn="1">
          <p15:clr>
            <a:srgbClr val="FBAE40"/>
          </p15:clr>
        </p15:guide>
        <p15:guide id="3" orient="horz" pos="3748" userDrawn="1">
          <p15:clr>
            <a:srgbClr val="FBAE40"/>
          </p15:clr>
        </p15:guide>
        <p15:guide id="4" pos="3795" userDrawn="1">
          <p15:clr>
            <a:srgbClr val="FBAE40"/>
          </p15:clr>
        </p15:guide>
        <p15:guide id="5" pos="3953" userDrawn="1">
          <p15:clr>
            <a:srgbClr val="FBAE40"/>
          </p15:clr>
        </p15:guide>
        <p15:guide id="6" pos="7151" userDrawn="1">
          <p15:clr>
            <a:srgbClr val="FBAE40"/>
          </p15:clr>
        </p15:guide>
        <p15:guide id="7" pos="52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Title &amp;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cklace&#10;&#10;Description automatically generated">
            <a:extLst>
              <a:ext uri="{FF2B5EF4-FFF2-40B4-BE49-F238E27FC236}">
                <a16:creationId xmlns:a16="http://schemas.microsoft.com/office/drawing/2014/main" id="{FFE6CF75-9079-5D4A-80AC-D0CBA132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7AF271-F420-EF4B-9E4F-8226EADDE753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DB48B-51B9-224F-A5F3-B8DF18FB83C3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41843-4D73-E240-AAF6-FC3C896DBC6A}"/>
              </a:ext>
            </a:extLst>
          </p:cNvPr>
          <p:cNvSpPr/>
          <p:nvPr userDrawn="1"/>
        </p:nvSpPr>
        <p:spPr>
          <a:xfrm>
            <a:off x="0" y="136525"/>
            <a:ext cx="4038600" cy="6584950"/>
          </a:xfrm>
          <a:prstGeom prst="rect">
            <a:avLst/>
          </a:prstGeom>
          <a:solidFill>
            <a:srgbClr val="00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D25D0-C017-A14D-9B7F-8F83C2947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093C7-490A-1D4A-B29D-F114B212FB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40238" y="908049"/>
            <a:ext cx="7346180" cy="5041901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DF9E9-33ED-3940-8319-18DAF96897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196000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5487792-6AE7-49CA-9701-B9433DAF1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0"/>
            <a:ext cx="2736850" cy="13449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rgbClr val="2736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DF61DC-8AE9-4135-9527-793F1B3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3006"/>
            <a:ext cx="2736850" cy="369694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0401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423" userDrawn="1">
          <p15:clr>
            <a:srgbClr val="FBAE40"/>
          </p15:clr>
        </p15:guide>
        <p15:guide id="4" pos="2252" userDrawn="1">
          <p15:clr>
            <a:srgbClr val="FBAE40"/>
          </p15:clr>
        </p15:guide>
        <p15:guide id="5" pos="529" userDrawn="1">
          <p15:clr>
            <a:srgbClr val="FBAE40"/>
          </p15:clr>
        </p15:guide>
        <p15:guide id="6" orient="horz" pos="3748" userDrawn="1">
          <p15:clr>
            <a:srgbClr val="FBAE40"/>
          </p15:clr>
        </p15:guide>
        <p15:guide id="7" orient="horz" pos="572" userDrawn="1">
          <p15:clr>
            <a:srgbClr val="FBAE40"/>
          </p15:clr>
        </p15:guide>
        <p15:guide id="8" orient="horz" pos="1139" userDrawn="1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Text - Staff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cklace&#10;&#10;Description automatically generated">
            <a:extLst>
              <a:ext uri="{FF2B5EF4-FFF2-40B4-BE49-F238E27FC236}">
                <a16:creationId xmlns:a16="http://schemas.microsoft.com/office/drawing/2014/main" id="{FFE6CF75-9079-5D4A-80AC-D0CBA132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7AF271-F420-EF4B-9E4F-8226EADDE753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DB48B-51B9-224F-A5F3-B8DF18FB83C3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41843-4D73-E240-AAF6-FC3C896DBC6A}"/>
              </a:ext>
            </a:extLst>
          </p:cNvPr>
          <p:cNvSpPr/>
          <p:nvPr userDrawn="1"/>
        </p:nvSpPr>
        <p:spPr>
          <a:xfrm>
            <a:off x="0" y="136525"/>
            <a:ext cx="4038600" cy="6584950"/>
          </a:xfrm>
          <a:prstGeom prst="rect">
            <a:avLst/>
          </a:prstGeom>
          <a:solidFill>
            <a:srgbClr val="00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D25D0-C017-A14D-9B7F-8F83C2947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093C7-490A-1D4A-B29D-F114B212FB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40238" y="3429000"/>
            <a:ext cx="1440000" cy="252095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 sz="2800">
                <a:solidFill>
                  <a:srgbClr val="2D4245"/>
                </a:solidFill>
              </a:defRPr>
            </a:lvl2pPr>
            <a:lvl3pPr>
              <a:defRPr sz="2800">
                <a:solidFill>
                  <a:srgbClr val="2D4245"/>
                </a:solidFill>
              </a:defRPr>
            </a:lvl3pPr>
            <a:lvl4pPr>
              <a:defRPr sz="2800">
                <a:solidFill>
                  <a:srgbClr val="2D4245"/>
                </a:solidFill>
              </a:defRPr>
            </a:lvl4pPr>
            <a:lvl5pPr>
              <a:defRPr sz="28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46B8798-893B-6B45-958C-930F7232005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440238" y="1808161"/>
            <a:ext cx="1440000" cy="148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7B0FE88-9601-4D40-9FC7-FBCC1A27C26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63398" y="3429000"/>
            <a:ext cx="1440000" cy="252095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 sz="2800">
                <a:solidFill>
                  <a:srgbClr val="2D4245"/>
                </a:solidFill>
              </a:defRPr>
            </a:lvl2pPr>
            <a:lvl3pPr>
              <a:defRPr sz="2800">
                <a:solidFill>
                  <a:srgbClr val="2D4245"/>
                </a:solidFill>
              </a:defRPr>
            </a:lvl3pPr>
            <a:lvl4pPr>
              <a:defRPr sz="2800">
                <a:solidFill>
                  <a:srgbClr val="2D4245"/>
                </a:solidFill>
              </a:defRPr>
            </a:lvl4pPr>
            <a:lvl5pPr>
              <a:defRPr sz="28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B1170E31-D0D3-F64F-8FB0-237F38D5235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63398" y="1808162"/>
            <a:ext cx="1440000" cy="1476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E8EAF-3BC8-4E43-A547-27059967FD0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86558" y="3429000"/>
            <a:ext cx="1440000" cy="252095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 sz="2800">
                <a:solidFill>
                  <a:srgbClr val="2D4245"/>
                </a:solidFill>
              </a:defRPr>
            </a:lvl2pPr>
            <a:lvl3pPr>
              <a:defRPr sz="2800">
                <a:solidFill>
                  <a:srgbClr val="2D4245"/>
                </a:solidFill>
              </a:defRPr>
            </a:lvl3pPr>
            <a:lvl4pPr>
              <a:defRPr sz="2800">
                <a:solidFill>
                  <a:srgbClr val="2D4245"/>
                </a:solidFill>
              </a:defRPr>
            </a:lvl4pPr>
            <a:lvl5pPr>
              <a:defRPr sz="28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25ADB3C-0CE7-4E40-BC2C-D4ECA4A410C7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8086558" y="1808162"/>
            <a:ext cx="1440000" cy="1476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429A1F3-696A-D840-AAB5-E3CCDAB3518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909717" y="3429000"/>
            <a:ext cx="1440000" cy="252095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  <a:lvl2pPr>
              <a:defRPr sz="2800">
                <a:solidFill>
                  <a:srgbClr val="2D4245"/>
                </a:solidFill>
              </a:defRPr>
            </a:lvl2pPr>
            <a:lvl3pPr>
              <a:defRPr sz="2800">
                <a:solidFill>
                  <a:srgbClr val="2D4245"/>
                </a:solidFill>
              </a:defRPr>
            </a:lvl3pPr>
            <a:lvl4pPr>
              <a:defRPr sz="2800">
                <a:solidFill>
                  <a:srgbClr val="2D4245"/>
                </a:solidFill>
              </a:defRPr>
            </a:lvl4pPr>
            <a:lvl5pPr>
              <a:defRPr sz="28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B3365D-6F66-4442-9030-E97558AFC165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9909717" y="1808162"/>
            <a:ext cx="1440000" cy="1476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51B755-6F39-9D47-BFD6-B6C07E7FFCB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5196000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7A8769-21C5-41DA-B9C5-D824C66A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0"/>
            <a:ext cx="2736850" cy="13449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rgbClr val="2736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7D9ACC7-274E-4920-96CC-6A6A69B2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3006"/>
            <a:ext cx="2736850" cy="369694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444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151" userDrawn="1">
          <p15:clr>
            <a:srgbClr val="FBAE40"/>
          </p15:clr>
        </p15:guide>
        <p15:guide id="4" orient="horz" pos="572" userDrawn="1">
          <p15:clr>
            <a:srgbClr val="FBAE40"/>
          </p15:clr>
        </p15:guide>
        <p15:guide id="5" pos="529" userDrawn="1">
          <p15:clr>
            <a:srgbClr val="FBAE40"/>
          </p15:clr>
        </p15:guide>
        <p15:guide id="6" pos="2252" userDrawn="1">
          <p15:clr>
            <a:srgbClr val="FBAE40"/>
          </p15:clr>
        </p15:guide>
        <p15:guide id="7" orient="horz" pos="1139" userDrawn="1">
          <p15:clr>
            <a:srgbClr val="FBAE40"/>
          </p15:clr>
        </p15:guide>
        <p15:guide id="8" orient="horz" pos="2069" userDrawn="1">
          <p15:clr>
            <a:srgbClr val="FBAE40"/>
          </p15:clr>
        </p15:guide>
        <p15:guide id="9" pos="3931" userDrawn="1">
          <p15:clr>
            <a:srgbClr val="FBAE40"/>
          </p15:clr>
        </p15:guide>
        <p15:guide id="10" pos="5087" userDrawn="1">
          <p15:clr>
            <a:srgbClr val="FBAE40"/>
          </p15:clr>
        </p15:guide>
        <p15:guide id="11" pos="6244" userDrawn="1">
          <p15:clr>
            <a:srgbClr val="FBAE40"/>
          </p15:clr>
        </p15:guide>
        <p15:guide id="12" orient="horz" pos="3748" userDrawn="1">
          <p15:clr>
            <a:srgbClr val="FBAE40"/>
          </p15:clr>
        </p15:guide>
        <p15:guide id="13" orient="horz" pos="14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Text - Staff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cklace&#10;&#10;Description automatically generated">
            <a:extLst>
              <a:ext uri="{FF2B5EF4-FFF2-40B4-BE49-F238E27FC236}">
                <a16:creationId xmlns:a16="http://schemas.microsoft.com/office/drawing/2014/main" id="{FFE6CF75-9079-5D4A-80AC-D0CBA132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7AF271-F420-EF4B-9E4F-8226EADDE753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DB48B-51B9-224F-A5F3-B8DF18FB83C3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41843-4D73-E240-AAF6-FC3C896DBC6A}"/>
              </a:ext>
            </a:extLst>
          </p:cNvPr>
          <p:cNvSpPr/>
          <p:nvPr userDrawn="1"/>
        </p:nvSpPr>
        <p:spPr>
          <a:xfrm>
            <a:off x="0" y="136525"/>
            <a:ext cx="4038600" cy="6584950"/>
          </a:xfrm>
          <a:prstGeom prst="rect">
            <a:avLst/>
          </a:prstGeom>
          <a:solidFill>
            <a:srgbClr val="00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D25D0-C017-A14D-9B7F-8F83C2947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093C7-490A-1D4A-B29D-F114B212FB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40238" y="1808163"/>
            <a:ext cx="4176712" cy="4141787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defRPr sz="2800">
                <a:solidFill>
                  <a:srgbClr val="2D4245"/>
                </a:solidFill>
              </a:defRPr>
            </a:lvl2pPr>
            <a:lvl3pPr>
              <a:defRPr sz="2800">
                <a:solidFill>
                  <a:srgbClr val="2D4245"/>
                </a:solidFill>
              </a:defRPr>
            </a:lvl3pPr>
            <a:lvl4pPr>
              <a:defRPr sz="2800">
                <a:solidFill>
                  <a:srgbClr val="2D4245"/>
                </a:solidFill>
              </a:defRPr>
            </a:lvl4pPr>
            <a:lvl5pPr>
              <a:defRPr sz="28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46B8798-893B-6B45-958C-930F7232005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984974" y="1820983"/>
            <a:ext cx="2801444" cy="412896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FE117-60C5-344E-B081-E9F1A013FE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196000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D33D7FF-6705-4CF6-98A5-F7A272B5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0"/>
            <a:ext cx="2736850" cy="13449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rgbClr val="27369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6AFDCC-5869-43B0-B465-A66E9A6F2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3006"/>
            <a:ext cx="2736850" cy="369694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624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5428" userDrawn="1">
          <p15:clr>
            <a:srgbClr val="FBAE40"/>
          </p15:clr>
        </p15:guide>
        <p15:guide id="4" pos="5654" userDrawn="1">
          <p15:clr>
            <a:srgbClr val="FBAE40"/>
          </p15:clr>
        </p15:guide>
        <p15:guide id="5" pos="7423" userDrawn="1">
          <p15:clr>
            <a:srgbClr val="FBAE40"/>
          </p15:clr>
        </p15:guide>
        <p15:guide id="6" pos="2252" userDrawn="1">
          <p15:clr>
            <a:srgbClr val="FBAE40"/>
          </p15:clr>
        </p15:guide>
        <p15:guide id="7" pos="529" userDrawn="1">
          <p15:clr>
            <a:srgbClr val="FBAE40"/>
          </p15:clr>
        </p15:guide>
        <p15:guide id="8" orient="horz" pos="572" userDrawn="1">
          <p15:clr>
            <a:srgbClr val="FBAE40"/>
          </p15:clr>
        </p15:guide>
        <p15:guide id="9" orient="horz" pos="3748" userDrawn="1">
          <p15:clr>
            <a:srgbClr val="FBAE40"/>
          </p15:clr>
        </p15:guide>
        <p15:guide id="10" orient="horz" pos="1139" userDrawn="1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Title &amp; Content with Pictur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necklace&#10;&#10;Description automatically generated">
            <a:extLst>
              <a:ext uri="{FF2B5EF4-FFF2-40B4-BE49-F238E27FC236}">
                <a16:creationId xmlns:a16="http://schemas.microsoft.com/office/drawing/2014/main" id="{FFE6CF75-9079-5D4A-80AC-D0CBA132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41843-4D73-E240-AAF6-FC3C896DBC6A}"/>
              </a:ext>
            </a:extLst>
          </p:cNvPr>
          <p:cNvSpPr/>
          <p:nvPr userDrawn="1"/>
        </p:nvSpPr>
        <p:spPr>
          <a:xfrm>
            <a:off x="0" y="136525"/>
            <a:ext cx="4038600" cy="6584950"/>
          </a:xfrm>
          <a:prstGeom prst="rect">
            <a:avLst/>
          </a:prstGeom>
          <a:solidFill>
            <a:srgbClr val="00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D25D0-C017-A14D-9B7F-8F83C2947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093C7-490A-1D4A-B29D-F114B212FB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363" y="1808163"/>
            <a:ext cx="5330056" cy="4141787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5680A42-C28B-3743-B75B-786A546D246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38600" y="136525"/>
            <a:ext cx="2057400" cy="65849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DB48B-51B9-224F-A5F3-B8DF18FB83C3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7AF271-F420-EF4B-9E4F-8226EADDE753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B499C-74A3-A842-88E2-B518119533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DCE071-2A3D-4FBB-8585-D7AC5F92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0"/>
            <a:ext cx="2736850" cy="13449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BA19F1-D9DC-4992-ACDD-600132AB9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3006"/>
            <a:ext cx="2736850" cy="369694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844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4067" userDrawn="1">
          <p15:clr>
            <a:srgbClr val="FBAE40"/>
          </p15:clr>
        </p15:guide>
        <p15:guide id="4" pos="7423" userDrawn="1">
          <p15:clr>
            <a:srgbClr val="FBAE40"/>
          </p15:clr>
        </p15:guide>
        <p15:guide id="5" pos="529" userDrawn="1">
          <p15:clr>
            <a:srgbClr val="FBAE40"/>
          </p15:clr>
        </p15:guide>
        <p15:guide id="6" pos="2252" userDrawn="1">
          <p15:clr>
            <a:srgbClr val="FBAE40"/>
          </p15:clr>
        </p15:guide>
        <p15:guide id="7" orient="horz" pos="1139" userDrawn="1">
          <p15:clr>
            <a:srgbClr val="FBAE40"/>
          </p15:clr>
        </p15:guide>
        <p15:guide id="8" orient="horz" pos="572" userDrawn="1">
          <p15:clr>
            <a:srgbClr val="FBAE40"/>
          </p15:clr>
        </p15:guide>
        <p15:guide id="9" orient="horz" pos="3748" userDrawn="1">
          <p15:clr>
            <a:srgbClr val="FBAE40"/>
          </p15:clr>
        </p15:guide>
        <p15:guide id="10" orient="horz" pos="14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Title &amp; Content with Pictur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BCB95670-59EB-5F4B-BF14-B2A349D57ED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038600" y="136525"/>
            <a:ext cx="2057400" cy="65849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E5132A-1B85-C342-ABF6-25AD597F327B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27369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8030C4-9F89-6E4B-9C57-1CEE474FFA5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307DEA-2DA9-0B4A-B71D-4576699D44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378D4DB-7635-C44C-987B-28D80AF23DC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7656A0-9AEB-424E-B026-91DA0456A0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8" name="Picture 7" descr="A close up of a necklace&#10;&#10;Description automatically generated">
            <a:extLst>
              <a:ext uri="{FF2B5EF4-FFF2-40B4-BE49-F238E27FC236}">
                <a16:creationId xmlns:a16="http://schemas.microsoft.com/office/drawing/2014/main" id="{FFE6CF75-9079-5D4A-80AC-D0CBA132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7AF271-F420-EF4B-9E4F-8226EADDE753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DB48B-51B9-224F-A5F3-B8DF18FB83C3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41843-4D73-E240-AAF6-FC3C896DBC6A}"/>
              </a:ext>
            </a:extLst>
          </p:cNvPr>
          <p:cNvSpPr/>
          <p:nvPr userDrawn="1"/>
        </p:nvSpPr>
        <p:spPr>
          <a:xfrm>
            <a:off x="0" y="136525"/>
            <a:ext cx="4038600" cy="658495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D25D0-C017-A14D-9B7F-8F83C2947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093C7-490A-1D4A-B29D-F114B212FB33}"/>
              </a:ext>
            </a:extLst>
          </p:cNvPr>
          <p:cNvSpPr>
            <a:spLocks noGrp="1"/>
          </p:cNvSpPr>
          <p:nvPr userDrawn="1">
            <p:ph idx="13" hasCustomPrompt="1"/>
          </p:nvPr>
        </p:nvSpPr>
        <p:spPr>
          <a:xfrm>
            <a:off x="6456363" y="1808163"/>
            <a:ext cx="5330055" cy="4141787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2E0820-9960-1C4A-84F9-D28C5BF6F7EA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9D48B69-6834-47BD-80D2-6A9AFFBB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0"/>
            <a:ext cx="2736850" cy="13449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07292F6-7794-48F7-AF93-4AE47484B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3006"/>
            <a:ext cx="2736850" cy="369694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497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4067">
          <p15:clr>
            <a:srgbClr val="FBAE40"/>
          </p15:clr>
        </p15:guide>
        <p15:guide id="4" pos="7423">
          <p15:clr>
            <a:srgbClr val="FBAE40"/>
          </p15:clr>
        </p15:guide>
        <p15:guide id="5" pos="2252">
          <p15:clr>
            <a:srgbClr val="FBAE40"/>
          </p15:clr>
        </p15:guide>
        <p15:guide id="6" pos="529">
          <p15:clr>
            <a:srgbClr val="FBAE40"/>
          </p15:clr>
        </p15:guide>
        <p15:guide id="7" orient="horz" pos="572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1139">
          <p15:clr>
            <a:srgbClr val="FBAE40"/>
          </p15:clr>
        </p15:guide>
        <p15:guide id="10" orient="horz" pos="14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Title &amp; Conten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E5132A-1B85-C342-ABF6-25AD597F327B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18030C4-9F89-6E4B-9C57-1CEE474FFA5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307DEA-2DA9-0B4A-B71D-4576699D44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378D4DB-7635-C44C-987B-28D80AF23DC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7656A0-9AEB-424E-B026-91DA0456A0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8" name="Picture 7" descr="A close up of a necklace&#10;&#10;Description automatically generated">
            <a:extLst>
              <a:ext uri="{FF2B5EF4-FFF2-40B4-BE49-F238E27FC236}">
                <a16:creationId xmlns:a16="http://schemas.microsoft.com/office/drawing/2014/main" id="{FFE6CF75-9079-5D4A-80AC-D0CBA132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7AF271-F420-EF4B-9E4F-8226EADDE753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DB48B-51B9-224F-A5F3-B8DF18FB83C3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41843-4D73-E240-AAF6-FC3C896DBC6A}"/>
              </a:ext>
            </a:extLst>
          </p:cNvPr>
          <p:cNvSpPr/>
          <p:nvPr userDrawn="1"/>
        </p:nvSpPr>
        <p:spPr>
          <a:xfrm>
            <a:off x="0" y="136525"/>
            <a:ext cx="4038600" cy="6584950"/>
          </a:xfrm>
          <a:prstGeom prst="rect">
            <a:avLst/>
          </a:prstGeom>
          <a:solidFill>
            <a:srgbClr val="2D4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D25D0-C017-A14D-9B7F-8F83C2947E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8093C7-490A-1D4A-B29D-F114B212FB33}"/>
              </a:ext>
            </a:extLst>
          </p:cNvPr>
          <p:cNvSpPr>
            <a:spLocks noGrp="1"/>
          </p:cNvSpPr>
          <p:nvPr userDrawn="1">
            <p:ph idx="13" hasCustomPrompt="1"/>
          </p:nvPr>
        </p:nvSpPr>
        <p:spPr>
          <a:xfrm>
            <a:off x="4440237" y="908051"/>
            <a:ext cx="7346181" cy="504190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2E0820-9960-1C4A-84F9-D28C5BF6F7EA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>
          <a:xfrm>
            <a:off x="5196000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49CD88-168E-45F8-851B-2EC0DF59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50"/>
            <a:ext cx="2736850" cy="13449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A2DCA1-B54B-4CCE-BE84-ACE7C23E6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3006"/>
            <a:ext cx="2736850" cy="369694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4143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4067">
          <p15:clr>
            <a:srgbClr val="FBAE40"/>
          </p15:clr>
        </p15:guide>
        <p15:guide id="4" pos="7423">
          <p15:clr>
            <a:srgbClr val="FBAE40"/>
          </p15:clr>
        </p15:guide>
        <p15:guide id="5" pos="2252">
          <p15:clr>
            <a:srgbClr val="FBAE40"/>
          </p15:clr>
        </p15:guide>
        <p15:guide id="6" pos="529">
          <p15:clr>
            <a:srgbClr val="FBAE40"/>
          </p15:clr>
        </p15:guide>
        <p15:guide id="7" orient="horz" pos="572">
          <p15:clr>
            <a:srgbClr val="FBAE40"/>
          </p15:clr>
        </p15:guide>
        <p15:guide id="8" orient="horz" pos="3748">
          <p15:clr>
            <a:srgbClr val="FBAE40"/>
          </p15:clr>
        </p15:guide>
        <p15:guide id="9" orient="horz" pos="11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in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canyon, valley, nature&#10;&#10;Description automatically generated">
            <a:extLst>
              <a:ext uri="{FF2B5EF4-FFF2-40B4-BE49-F238E27FC236}">
                <a16:creationId xmlns:a16="http://schemas.microsoft.com/office/drawing/2014/main" id="{7125A207-F293-47F0-9800-E3686CE83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640"/>
          <a:stretch/>
        </p:blipFill>
        <p:spPr>
          <a:xfrm>
            <a:off x="0" y="136525"/>
            <a:ext cx="12192000" cy="6584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D5DF78-8142-5F4E-AD7B-832D621FD8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76719" y="6386512"/>
            <a:ext cx="1409700" cy="152400"/>
          </a:xfrm>
          <a:prstGeom prst="rect">
            <a:avLst/>
          </a:prstGeom>
        </p:spPr>
      </p:pic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5C7E215D-2FFE-3E4F-BC45-5BFFCD6789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10A814-65C5-294C-953A-0EF50629906F}"/>
              </a:ext>
            </a:extLst>
          </p:cNvPr>
          <p:cNvSpPr/>
          <p:nvPr userDrawn="1"/>
        </p:nvSpPr>
        <p:spPr>
          <a:xfrm>
            <a:off x="0" y="136525"/>
            <a:ext cx="6096000" cy="6584950"/>
          </a:xfrm>
          <a:prstGeom prst="rect">
            <a:avLst/>
          </a:prstGeom>
          <a:solidFill>
            <a:srgbClr val="00B5A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1B977-2131-FE4A-94D4-01944692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68525"/>
            <a:ext cx="4616451" cy="197357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9F3ED-760D-A149-ACF3-F1F103F1A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66946D64-9A45-5443-B895-9155F8DCA8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34653" y="4149724"/>
            <a:ext cx="4005708" cy="95453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83DF36-905B-4845-BC95-A2AB2EC776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34653" y="5240739"/>
            <a:ext cx="1332000" cy="69552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800"/>
            </a:lvl1pPr>
          </a:lstStyle>
          <a:p>
            <a:r>
              <a:rPr lang="en-AU"/>
              <a:t>Partner Logo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57E9D152-AEA3-4647-9F87-24FE577F01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977797" y="5240739"/>
            <a:ext cx="1332000" cy="695523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r>
              <a:rPr lang="en-AU"/>
              <a:t>Partner Logo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5E9F5-98B3-D141-AC56-F59C99FBE6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34713" y="642443"/>
            <a:ext cx="2751874" cy="985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91139F-F6BC-479E-9240-3E25644E92AB}"/>
              </a:ext>
            </a:extLst>
          </p:cNvPr>
          <p:cNvSpPr txBox="1"/>
          <p:nvPr userDrawn="1"/>
        </p:nvSpPr>
        <p:spPr>
          <a:xfrm>
            <a:off x="831850" y="4059322"/>
            <a:ext cx="64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</a:rPr>
              <a:t>BY:</a:t>
            </a:r>
            <a:endParaRPr lang="en-AU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75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366">
          <p15:clr>
            <a:srgbClr val="FBAE40"/>
          </p15:clr>
        </p15:guide>
        <p15:guide id="4" pos="529">
          <p15:clr>
            <a:srgbClr val="FBAE40"/>
          </p15:clr>
        </p15:guide>
        <p15:guide id="5" orient="horz" pos="3748">
          <p15:clr>
            <a:srgbClr val="FBAE40"/>
          </p15:clr>
        </p15:guide>
        <p15:guide id="6" pos="3432">
          <p15:clr>
            <a:srgbClr val="FBAE40"/>
          </p15:clr>
        </p15:guide>
        <p15:guide id="7" orient="horz" pos="261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&amp; Conten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A814-65C5-294C-953A-0EF50629906F}"/>
              </a:ext>
            </a:extLst>
          </p:cNvPr>
          <p:cNvSpPr/>
          <p:nvPr userDrawn="1"/>
        </p:nvSpPr>
        <p:spPr>
          <a:xfrm>
            <a:off x="0" y="136525"/>
            <a:ext cx="6096000" cy="6584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70362-B6D2-4940-8B0C-38E980CB0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1850" y="708640"/>
            <a:ext cx="2057400" cy="736600"/>
          </a:xfrm>
          <a:prstGeom prst="rect">
            <a:avLst/>
          </a:prstGeom>
        </p:spPr>
      </p:pic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5C7E215D-2FFE-3E4F-BC45-5BFFCD6789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EB24E-2D53-4642-8776-3566958E53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52ADED2-A80C-2F41-B2EB-88137C4C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8465"/>
            <a:ext cx="4617115" cy="410148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785199-425F-A344-8B4A-2484CF95FEB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04316" y="1848464"/>
            <a:ext cx="5282101" cy="410148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EEDD8B-0ACB-8041-81B6-B6B9BD75F7EF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AC4D2A-0095-6E49-9ACD-D038530E02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5E1181-612F-B844-A463-5C0FD701D0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F53E8CD-FC7A-2C4E-841B-E1309B390C0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50F0561-AF6E-DD48-A33E-50A2AB4D03D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A6474A-DAC9-EE42-B64B-8DB12D73FC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7517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62" userDrawn="1">
          <p15:clr>
            <a:srgbClr val="FBAE40"/>
          </p15:clr>
        </p15:guide>
        <p15:guide id="3" orient="horz" pos="3748" userDrawn="1">
          <p15:clr>
            <a:srgbClr val="FBAE40"/>
          </p15:clr>
        </p15:guide>
        <p15:guide id="4" pos="4089" userDrawn="1">
          <p15:clr>
            <a:srgbClr val="FBAE40"/>
          </p15:clr>
        </p15:guide>
        <p15:guide id="5" pos="7423" userDrawn="1">
          <p15:clr>
            <a:srgbClr val="FBAE40"/>
          </p15:clr>
        </p15:guide>
        <p15:guide id="6" pos="529" userDrawn="1">
          <p15:clr>
            <a:srgbClr val="FBAE40"/>
          </p15:clr>
        </p15:guide>
        <p15:guide id="7" pos="3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&amp;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A814-65C5-294C-953A-0EF50629906F}"/>
              </a:ext>
            </a:extLst>
          </p:cNvPr>
          <p:cNvSpPr/>
          <p:nvPr userDrawn="1"/>
        </p:nvSpPr>
        <p:spPr>
          <a:xfrm>
            <a:off x="0" y="136525"/>
            <a:ext cx="6096000" cy="6584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5C7E215D-2FFE-3E4F-BC45-5BFFCD678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EB24E-2D53-4642-8776-3566958E53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52ADED2-A80C-2F41-B2EB-88137C4C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848465"/>
            <a:ext cx="4608512" cy="410148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785199-425F-A344-8B4A-2484CF95FEB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04316" y="1848464"/>
            <a:ext cx="5282101" cy="410148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EEDD8B-0ACB-8041-81B6-B6B9BD75F7EF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AC4D2A-0095-6E49-9ACD-D038530E02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5E1181-612F-B844-A463-5C0FD701D0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F53E8CD-FC7A-2C4E-841B-E1309B390C0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50F0561-AF6E-DD48-A33E-50A2AB4D03D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8583C6-9B1B-4846-A3F5-BCC8511A1C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8FA1E4-0E75-1E44-A2D3-7A105CF8AC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1850" y="708640"/>
            <a:ext cx="20574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162">
          <p15:clr>
            <a:srgbClr val="FBAE40"/>
          </p15:clr>
        </p15:guide>
        <p15:guide id="3" orient="horz" pos="3748">
          <p15:clr>
            <a:srgbClr val="FBAE40"/>
          </p15:clr>
        </p15:guide>
        <p15:guide id="4" pos="4089">
          <p15:clr>
            <a:srgbClr val="FBAE40"/>
          </p15:clr>
        </p15:guide>
        <p15:guide id="5" pos="7423">
          <p15:clr>
            <a:srgbClr val="FBAE40"/>
          </p15:clr>
        </p15:guide>
        <p15:guide id="6" pos="529">
          <p15:clr>
            <a:srgbClr val="FBAE40"/>
          </p15:clr>
        </p15:guide>
        <p15:guide id="7" pos="3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&amp; Conten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10A814-65C5-294C-953A-0EF50629906F}"/>
              </a:ext>
            </a:extLst>
          </p:cNvPr>
          <p:cNvSpPr/>
          <p:nvPr userDrawn="1"/>
        </p:nvSpPr>
        <p:spPr>
          <a:xfrm>
            <a:off x="0" y="136525"/>
            <a:ext cx="6096000" cy="6584950"/>
          </a:xfrm>
          <a:prstGeom prst="rect">
            <a:avLst/>
          </a:prstGeom>
          <a:solidFill>
            <a:srgbClr val="2D4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5C7E215D-2FFE-3E4F-BC45-5BFFCD678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1EB24E-2D53-4642-8776-3566958E53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52ADED2-A80C-2F41-B2EB-88137C4C8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848465"/>
            <a:ext cx="4608512" cy="410148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785199-425F-A344-8B4A-2484CF95FEB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04316" y="1848464"/>
            <a:ext cx="5282101" cy="410148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rgbClr val="2D424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EEDD8B-0ACB-8041-81B6-B6B9BD75F7EF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AC4D2A-0095-6E49-9ACD-D038530E02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5E1181-612F-B844-A463-5C0FD701D0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F53E8CD-FC7A-2C4E-841B-E1309B390C0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50F0561-AF6E-DD48-A33E-50A2AB4D03D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65155-C017-7C4B-9251-87169FB112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21DAE7-E573-0E4F-A772-A1880091BA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1850" y="708640"/>
            <a:ext cx="20574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8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162">
          <p15:clr>
            <a:srgbClr val="FBAE40"/>
          </p15:clr>
        </p15:guide>
        <p15:guide id="3" orient="horz" pos="3748">
          <p15:clr>
            <a:srgbClr val="FBAE40"/>
          </p15:clr>
        </p15:guide>
        <p15:guide id="4" pos="4089">
          <p15:clr>
            <a:srgbClr val="FBAE40"/>
          </p15:clr>
        </p15:guide>
        <p15:guide id="5" pos="7423">
          <p15:clr>
            <a:srgbClr val="FBAE40"/>
          </p15:clr>
        </p15:guide>
        <p15:guide id="6" pos="529">
          <p15:clr>
            <a:srgbClr val="FBAE40"/>
          </p15:clr>
        </p15:guide>
        <p15:guide id="7" pos="3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Title Content with Pictur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A54AFA3-7CB6-A343-B6DA-567CEE79061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095999" y="136525"/>
            <a:ext cx="6096000" cy="6584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0A814-65C5-294C-953A-0EF50629906F}"/>
              </a:ext>
            </a:extLst>
          </p:cNvPr>
          <p:cNvSpPr/>
          <p:nvPr userDrawn="1"/>
        </p:nvSpPr>
        <p:spPr>
          <a:xfrm>
            <a:off x="0" y="136525"/>
            <a:ext cx="6096000" cy="6584950"/>
          </a:xfrm>
          <a:prstGeom prst="rect">
            <a:avLst/>
          </a:prstGeom>
          <a:solidFill>
            <a:srgbClr val="00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5C7E215D-2FFE-3E4F-BC45-5BFFCD678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750CA5-4A7B-0B48-8334-7917028607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" y="6029244"/>
            <a:ext cx="342900" cy="46159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250C0B-8A8F-7349-8A38-F8E1FED8911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1248" y="3068638"/>
            <a:ext cx="4616451" cy="28813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26A4C-FEF2-D74D-A528-031F4F0E01D8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060F2-CA71-664C-B359-E3B70E9A5C0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BBF0A9-5FC7-574B-A05A-9501AD9DE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6B43D8-8AF4-0A49-8FA6-A2727681C5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3C8251D-1ED8-BA4A-8D1D-090007522B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4FDA3064-4E09-0E45-BC23-ECCC14AB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908050"/>
            <a:ext cx="4616450" cy="197231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2E1AEE-D13C-9F4C-B3A3-B7ED5081F6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5000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 userDrawn="1">
          <p15:clr>
            <a:srgbClr val="FBAE40"/>
          </p15:clr>
        </p15:guide>
        <p15:guide id="2" pos="4089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orient="horz" pos="1820" userDrawn="1">
          <p15:clr>
            <a:srgbClr val="FBAE40"/>
          </p15:clr>
        </p15:guide>
        <p15:guide id="6" pos="7423" userDrawn="1">
          <p15:clr>
            <a:srgbClr val="FBAE40"/>
          </p15:clr>
        </p15:guide>
        <p15:guide id="7" pos="3432" userDrawn="1">
          <p15:clr>
            <a:srgbClr val="FBAE40"/>
          </p15:clr>
        </p15:guide>
        <p15:guide id="8" pos="529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58212-105C-9541-894A-5686D6DD2E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6708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3DE9A3-5AB7-4502-A89A-14D92487F1BF}"/>
              </a:ext>
            </a:extLst>
          </p:cNvPr>
          <p:cNvSpPr txBox="1"/>
          <p:nvPr userDrawn="1"/>
        </p:nvSpPr>
        <p:spPr>
          <a:xfrm>
            <a:off x="6840000" y="4096800"/>
            <a:ext cx="4704298" cy="403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GB" sz="600">
              <a:solidFill>
                <a:schemeClr val="tx1"/>
              </a:solidFill>
            </a:endParaRPr>
          </a:p>
        </p:txBody>
      </p:sp>
      <p:sp>
        <p:nvSpPr>
          <p:cNvPr id="12" name="Title Placeholder 18"/>
          <p:cNvSpPr>
            <a:spLocks noGrp="1"/>
          </p:cNvSpPr>
          <p:nvPr>
            <p:ph type="title"/>
          </p:nvPr>
        </p:nvSpPr>
        <p:spPr>
          <a:xfrm>
            <a:off x="554911" y="305673"/>
            <a:ext cx="5365750" cy="69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10"/>
          </p:nvPr>
        </p:nvSpPr>
        <p:spPr>
          <a:xfrm>
            <a:off x="612420" y="1757474"/>
            <a:ext cx="5428401" cy="43180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7F5F"/>
              </a:buClr>
              <a:buFont typeface="Wingdings" panose="05000000000000000000" pitchFamily="2" charset="2"/>
              <a:buNone/>
              <a:defRPr sz="1600"/>
            </a:lvl1pPr>
            <a:lvl2pPr marL="285750" indent="-28575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2pPr>
            <a:lvl3pPr marL="266700" indent="-26670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3pPr>
            <a:lvl4pPr marL="539750" indent="-27305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4pPr>
            <a:lvl5pPr marL="806450" indent="-26670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448D48-109E-D528-FEF1-F21B0954C476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1C88B3F-F2FE-B5D0-D582-A5663E585B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8D2BEAA-8B13-FEC8-53B6-2EFDF2BDE60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9895A3-656A-A0AC-333E-8AF3353AB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270760-319E-EA94-ADE1-943FBDB39B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60963922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3DE9A3-5AB7-4502-A89A-14D92487F1BF}"/>
              </a:ext>
            </a:extLst>
          </p:cNvPr>
          <p:cNvSpPr txBox="1"/>
          <p:nvPr userDrawn="1"/>
        </p:nvSpPr>
        <p:spPr>
          <a:xfrm>
            <a:off x="6840000" y="4096800"/>
            <a:ext cx="4704298" cy="403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en-GB" sz="600">
              <a:solidFill>
                <a:schemeClr val="tx1"/>
              </a:solidFill>
            </a:endParaRPr>
          </a:p>
        </p:txBody>
      </p:sp>
      <p:sp>
        <p:nvSpPr>
          <p:cNvPr id="10" name="Title Placeholder 18"/>
          <p:cNvSpPr>
            <a:spLocks noGrp="1"/>
          </p:cNvSpPr>
          <p:nvPr>
            <p:ph type="title"/>
          </p:nvPr>
        </p:nvSpPr>
        <p:spPr>
          <a:xfrm>
            <a:off x="554911" y="305673"/>
            <a:ext cx="5365750" cy="6927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0"/>
          </p:nvPr>
        </p:nvSpPr>
        <p:spPr>
          <a:xfrm>
            <a:off x="612420" y="1757474"/>
            <a:ext cx="5428401" cy="43180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7F5F"/>
              </a:buClr>
              <a:buFont typeface="Wingdings" panose="05000000000000000000" pitchFamily="2" charset="2"/>
              <a:buNone/>
              <a:defRPr sz="1600"/>
            </a:lvl1pPr>
            <a:lvl2pPr marL="285750" indent="-28575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2pPr>
            <a:lvl3pPr marL="266700" indent="-26670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3pPr>
            <a:lvl4pPr marL="539750" indent="-27305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4pPr>
            <a:lvl5pPr marL="806450" indent="-266700">
              <a:buClr>
                <a:srgbClr val="007F5F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35287B-9EFE-4DDD-80C7-F16F7D1A1F3C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780A5BF-8853-9EB6-1766-2386D4EB0F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B0C9EC-3C80-462A-8B60-0182E73373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84DB842-00F3-109F-66FE-3E7CDE49A32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990ADA-6544-89B1-AF04-563387F11AA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00468686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778" y="2420888"/>
            <a:ext cx="7680852" cy="3600400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079776" y="1196752"/>
            <a:ext cx="7680853" cy="1152128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373" y="6405479"/>
            <a:ext cx="3071284" cy="3600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  <a:lvl2pPr marL="609585" indent="0">
              <a:buNone/>
              <a:defRPr sz="1333"/>
            </a:lvl2pPr>
            <a:lvl3pPr marL="1219170" indent="0">
              <a:buNone/>
              <a:defRPr sz="1333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r>
              <a:rPr lang="en-US" err="1"/>
              <a:t>OZM</a:t>
            </a:r>
            <a:r>
              <a:rPr lang="en-US"/>
              <a:t> Zinc Workshop June 2017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165600" y="6405331"/>
            <a:ext cx="3860800" cy="365125"/>
          </a:xfrm>
        </p:spPr>
        <p:txBody>
          <a:bodyPr/>
          <a:lstStyle>
            <a:lvl1pPr algn="ctr">
              <a:defRPr sz="1333" dirty="0" err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37602" y="6405331"/>
            <a:ext cx="1485900" cy="365125"/>
          </a:xfrm>
        </p:spPr>
        <p:txBody>
          <a:bodyPr/>
          <a:lstStyle>
            <a:lvl1pPr>
              <a:defRPr sz="1333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EAFDB8-2A96-A84A-B8C0-3C0377FFC54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873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6CB86-5FFC-9842-9A07-C0D8E9D8A9A2}"/>
              </a:ext>
            </a:extLst>
          </p:cNvPr>
          <p:cNvSpPr/>
          <p:nvPr userDrawn="1"/>
        </p:nvSpPr>
        <p:spPr>
          <a:xfrm>
            <a:off x="0" y="137836"/>
            <a:ext cx="12192000" cy="6582327"/>
          </a:xfrm>
          <a:prstGeom prst="rect">
            <a:avLst/>
          </a:prstGeom>
          <a:solidFill>
            <a:srgbClr val="2D4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B45315-A299-FA4B-B228-8F084CB0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07078"/>
            <a:ext cx="7416800" cy="16616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/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2CD396-09E9-6844-B43B-D26596471C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56048" y="607925"/>
            <a:ext cx="2721902" cy="97988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995F5FA-228F-2349-99FE-C732D7EB1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4115" y="4625975"/>
            <a:ext cx="9888097" cy="124740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083D17-84A2-C543-B0CF-EE1BA2FCB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258"/>
          <a:stretch/>
        </p:blipFill>
        <p:spPr>
          <a:xfrm>
            <a:off x="8619744" y="0"/>
            <a:ext cx="3572256" cy="35661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FC3E0C5-828A-6340-94AC-5AF6617C82E8}"/>
              </a:ext>
            </a:extLst>
          </p:cNvPr>
          <p:cNvGrpSpPr/>
          <p:nvPr userDrawn="1"/>
        </p:nvGrpSpPr>
        <p:grpSpPr>
          <a:xfrm>
            <a:off x="898216" y="422173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3A78CD-F2A0-894E-8C6A-7502986CFE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47FC08A-BE8D-874C-A59C-6BAF5042F5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285DB36-426C-3849-BE4B-2BCE900FAD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C6D3AC-4D49-8C4F-940F-415DE89C07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CF737-5E01-F949-A786-DE85A91950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96000" y="6324872"/>
            <a:ext cx="1800000" cy="175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D7071E6E-C052-4177-8F4B-BF4D0EC987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048" y="4627184"/>
            <a:ext cx="590539" cy="48669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</a:lstStyle>
          <a:p>
            <a:pPr lvl="0"/>
            <a:r>
              <a:rPr lang="en-US"/>
              <a:t>BY: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41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orient="horz" pos="2908" userDrawn="1">
          <p15:clr>
            <a:srgbClr val="FBAE40"/>
          </p15:clr>
        </p15:guide>
        <p15:guide id="4" pos="5201" userDrawn="1">
          <p15:clr>
            <a:srgbClr val="FBAE40"/>
          </p15:clr>
        </p15:guide>
        <p15:guide id="5" pos="7151" userDrawn="1">
          <p15:clr>
            <a:srgbClr val="FBAE40"/>
          </p15:clr>
        </p15:guide>
        <p15:guide id="6" orient="horz" pos="25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F6CB86-5FFC-9842-9A07-C0D8E9D8A9A2}"/>
              </a:ext>
            </a:extLst>
          </p:cNvPr>
          <p:cNvSpPr/>
          <p:nvPr userDrawn="1"/>
        </p:nvSpPr>
        <p:spPr>
          <a:xfrm>
            <a:off x="0" y="137836"/>
            <a:ext cx="12192000" cy="6582327"/>
          </a:xfrm>
          <a:prstGeom prst="rect">
            <a:avLst/>
          </a:prstGeom>
          <a:solidFill>
            <a:srgbClr val="2D4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B45315-A299-FA4B-B228-8F084CB0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07078"/>
            <a:ext cx="7416800" cy="16616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sz="4000"/>
            </a:lvl1pPr>
          </a:lstStyle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995F5FA-228F-2349-99FE-C732D7EB1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4115" y="4625976"/>
            <a:ext cx="6792473" cy="1080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083D17-84A2-C543-B0CF-EE1BA2FCB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58"/>
          <a:stretch/>
        </p:blipFill>
        <p:spPr>
          <a:xfrm>
            <a:off x="8619744" y="0"/>
            <a:ext cx="3572256" cy="35661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FC3E0C5-828A-6340-94AC-5AF6617C82E8}"/>
              </a:ext>
            </a:extLst>
          </p:cNvPr>
          <p:cNvGrpSpPr/>
          <p:nvPr userDrawn="1"/>
        </p:nvGrpSpPr>
        <p:grpSpPr>
          <a:xfrm>
            <a:off x="898216" y="422173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3A78CD-F2A0-894E-8C6A-7502986CFE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47FC08A-BE8D-874C-A59C-6BAF5042F5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285DB36-426C-3849-BE4B-2BCE900FAD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C6D3AC-4D49-8C4F-940F-415DE89C07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CF737-5E01-F949-A786-DE85A91950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96000" y="6324872"/>
            <a:ext cx="1800000" cy="175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CA13A84B-1259-2844-AEFE-219990EBF9B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67732" y="4625975"/>
            <a:ext cx="1332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r>
              <a:rPr lang="en-AU"/>
              <a:t>Partner Logo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BACE3DC-43ED-6F44-A202-1B974C4278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010876" y="4625975"/>
            <a:ext cx="1332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r>
              <a:rPr lang="en-AU"/>
              <a:t>Partner Logo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7FBA57-D4B3-EC45-B9D7-CE26F6E7F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6048" y="607925"/>
            <a:ext cx="2721902" cy="979885"/>
          </a:xfrm>
          <a:prstGeom prst="rect">
            <a:avLst/>
          </a:prstGeom>
        </p:spPr>
      </p:pic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07B364DB-CCF8-43B3-9F54-D3F87F2577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048" y="4627184"/>
            <a:ext cx="590539" cy="48669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</a:lstStyle>
          <a:p>
            <a:pPr lvl="0"/>
            <a:r>
              <a:rPr lang="en-US"/>
              <a:t>BY: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6934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  <p15:guide id="3" orient="horz" pos="2908">
          <p15:clr>
            <a:srgbClr val="FBAE40"/>
          </p15:clr>
        </p15:guide>
        <p15:guide id="4" pos="5201">
          <p15:clr>
            <a:srgbClr val="FBAE40"/>
          </p15:clr>
        </p15:guide>
        <p15:guide id="5" pos="7151">
          <p15:clr>
            <a:srgbClr val="FBAE40"/>
          </p15:clr>
        </p15:guide>
        <p15:guide id="6" orient="horz" pos="25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with Pictur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E45E1D8-D8D7-F84C-9C6D-CA228A329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36525"/>
            <a:ext cx="6096000" cy="65849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10A814-65C5-294C-953A-0EF50629906F}"/>
              </a:ext>
            </a:extLst>
          </p:cNvPr>
          <p:cNvSpPr/>
          <p:nvPr userDrawn="1"/>
        </p:nvSpPr>
        <p:spPr>
          <a:xfrm>
            <a:off x="0" y="136525"/>
            <a:ext cx="6096000" cy="6584950"/>
          </a:xfrm>
          <a:prstGeom prst="rect">
            <a:avLst/>
          </a:prstGeom>
          <a:solidFill>
            <a:srgbClr val="00B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1B977-2131-FE4A-94D4-01944692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168525"/>
            <a:ext cx="4643437" cy="378142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5DF78-8142-5F4E-AD7B-832D621F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76719" y="6386512"/>
            <a:ext cx="1409700" cy="152400"/>
          </a:xfrm>
          <a:prstGeom prst="rect">
            <a:avLst/>
          </a:prstGeom>
        </p:spPr>
      </p:pic>
      <p:pic>
        <p:nvPicPr>
          <p:cNvPr id="12" name="Picture 11" descr="A close up of a necklace&#10;&#10;Description automatically generated">
            <a:extLst>
              <a:ext uri="{FF2B5EF4-FFF2-40B4-BE49-F238E27FC236}">
                <a16:creationId xmlns:a16="http://schemas.microsoft.com/office/drawing/2014/main" id="{5C7E215D-2FFE-3E4F-BC45-5BFFCD6789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712200" y="0"/>
            <a:ext cx="34798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CC2FE0-E595-0F4D-A47E-F0B0B1A727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4713" y="642443"/>
            <a:ext cx="2751874" cy="9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orient="horz" pos="1366" userDrawn="1">
          <p15:clr>
            <a:srgbClr val="FBAE40"/>
          </p15:clr>
        </p15:guide>
        <p15:guide id="4" orient="horz" pos="3748" userDrawn="1">
          <p15:clr>
            <a:srgbClr val="FBAE40"/>
          </p15:clr>
        </p15:guide>
        <p15:guide id="5" pos="345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1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17611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" b="45665"/>
          <a:stretch/>
        </p:blipFill>
        <p:spPr>
          <a:xfrm>
            <a:off x="8712200" y="0"/>
            <a:ext cx="3479800" cy="1897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61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89706A-A2CE-E242-9C9E-48301DAC13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76475"/>
            <a:ext cx="10515600" cy="3673475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1 column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36EE56-1050-7541-97AC-16231118B6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95999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180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9" userDrawn="1">
          <p15:clr>
            <a:srgbClr val="FBAE40"/>
          </p15:clr>
        </p15:guide>
        <p15:guide id="3" pos="7151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1434" userDrawn="1">
          <p15:clr>
            <a:srgbClr val="FBAE40"/>
          </p15:clr>
        </p15:guide>
        <p15:guide id="6" orient="horz" pos="374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17611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" b="45665"/>
          <a:stretch/>
        </p:blipFill>
        <p:spPr>
          <a:xfrm>
            <a:off x="8712200" y="0"/>
            <a:ext cx="3479800" cy="1897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61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A12840-3C7A-3D45-A915-88D5CD221D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76475"/>
            <a:ext cx="10515600" cy="3673475"/>
          </a:xfrm>
          <a:prstGeom prst="rect">
            <a:avLst/>
          </a:prstGeom>
        </p:spPr>
        <p:txBody>
          <a:bodyPr lIns="0" tIns="0" rIns="0" bIns="0" numCol="2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2 column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6ED4C-AED1-9246-B8DD-44C03CA62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95999" y="6328799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8821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pos="529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1434" userDrawn="1">
          <p15:clr>
            <a:srgbClr val="FBAE40"/>
          </p15:clr>
        </p15:guide>
        <p15:guide id="6" orient="horz" pos="37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ith Picture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17611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t="1" b="45665"/>
          <a:stretch/>
        </p:blipFill>
        <p:spPr>
          <a:xfrm>
            <a:off x="8712200" y="0"/>
            <a:ext cx="3479800" cy="1897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6110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E5B53A-2DA4-574C-B5EA-E8F68D67E98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276475"/>
            <a:ext cx="5181600" cy="367347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ADB655-DF26-F342-A88B-12E4E149996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84890" y="2276475"/>
            <a:ext cx="5068910" cy="36769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B6346A-8F69-8F45-8DEC-C8A753E32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95999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3683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5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3953" userDrawn="1">
          <p15:clr>
            <a:srgbClr val="FBAE40"/>
          </p15:clr>
        </p15:guide>
        <p15:guide id="4" pos="7151" userDrawn="1">
          <p15:clr>
            <a:srgbClr val="FBAE40"/>
          </p15:clr>
        </p15:guide>
        <p15:guide id="5" pos="529" userDrawn="1">
          <p15:clr>
            <a:srgbClr val="FBAE40"/>
          </p15:clr>
        </p15:guide>
        <p15:guide id="6" orient="horz" pos="1434" userDrawn="1">
          <p15:clr>
            <a:srgbClr val="FBAE40"/>
          </p15:clr>
        </p15:guide>
        <p15:guide id="7" orient="horz" pos="37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rrow Title &amp; Content 1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7F8C1A-AEDD-F443-B771-54F69E31FD79}"/>
              </a:ext>
            </a:extLst>
          </p:cNvPr>
          <p:cNvSpPr/>
          <p:nvPr userDrawn="1"/>
        </p:nvSpPr>
        <p:spPr>
          <a:xfrm>
            <a:off x="-1" y="136525"/>
            <a:ext cx="12192001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4E23-FAF4-3A49-9DB5-841ECBDFDC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41438"/>
            <a:ext cx="10515600" cy="4608512"/>
          </a:xfrm>
          <a:prstGeom prst="rect">
            <a:avLst/>
          </a:prstGeom>
        </p:spPr>
        <p:txBody>
          <a:bodyPr lIns="0" tIns="0" rIns="0" bIns="0" numCol="1" spcCol="360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1 column</a:t>
            </a:r>
          </a:p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close up of a necklace&#10;&#10;Description automatically generated">
            <a:extLst>
              <a:ext uri="{FF2B5EF4-FFF2-40B4-BE49-F238E27FC236}">
                <a16:creationId xmlns:a16="http://schemas.microsoft.com/office/drawing/2014/main" id="{DF3DA426-E1BC-544A-A103-BEBDAA6A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70475"/>
          <a:stretch/>
        </p:blipFill>
        <p:spPr>
          <a:xfrm>
            <a:off x="8712200" y="0"/>
            <a:ext cx="3479800" cy="1031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3925A-3515-0E41-8554-2B2FE51E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900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2580FA-F3AA-D64A-B291-CC41D15DD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95999" y="6324872"/>
            <a:ext cx="1800000" cy="175152"/>
          </a:xfrm>
        </p:spPr>
        <p:txBody>
          <a:bodyPr/>
          <a:lstStyle/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543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151" userDrawn="1">
          <p15:clr>
            <a:srgbClr val="FBAE40"/>
          </p15:clr>
        </p15:guide>
        <p15:guide id="4" pos="529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7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0EEB0C-FC82-3347-9641-802B3168BCE7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266700" y="6018742"/>
            <a:ext cx="342900" cy="482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CDAC79F-FB82-1541-B1C4-049F14809D4E}"/>
              </a:ext>
            </a:extLst>
          </p:cNvPr>
          <p:cNvGrpSpPr/>
          <p:nvPr userDrawn="1"/>
        </p:nvGrpSpPr>
        <p:grpSpPr>
          <a:xfrm>
            <a:off x="10376719" y="6386512"/>
            <a:ext cx="1409700" cy="144000"/>
            <a:chOff x="10376719" y="6386512"/>
            <a:chExt cx="1409700" cy="144000"/>
          </a:xfrm>
          <a:solidFill>
            <a:srgbClr val="00B5AF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1A620A-CED1-E640-9830-91E91B1BC1C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767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69DE1CD-3305-FD40-AC5B-5F464D9597A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6424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228B3AC-7539-5F40-AB0E-15A0B11162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7986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32A726F-4063-4D48-933D-A78A98C226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220519" y="6386512"/>
              <a:ext cx="144000" cy="14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187848-9B0E-504B-9D7C-EC6AAFCCC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7170" y="6324872"/>
            <a:ext cx="1800000" cy="1751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7A1B2-1BF1-C541-AB6C-B1201A3BB4F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702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6" r:id="rId2"/>
    <p:sldLayoutId id="2147483649" r:id="rId3"/>
    <p:sldLayoutId id="2147483695" r:id="rId4"/>
    <p:sldLayoutId id="2147483667" r:id="rId5"/>
    <p:sldLayoutId id="2147483676" r:id="rId6"/>
    <p:sldLayoutId id="2147483684" r:id="rId7"/>
    <p:sldLayoutId id="2147483679" r:id="rId8"/>
    <p:sldLayoutId id="2147483680" r:id="rId9"/>
    <p:sldLayoutId id="2147483681" r:id="rId10"/>
    <p:sldLayoutId id="2147483650" r:id="rId11"/>
    <p:sldLayoutId id="2147483683" r:id="rId12"/>
    <p:sldLayoutId id="2147483678" r:id="rId13"/>
    <p:sldLayoutId id="2147483661" r:id="rId14"/>
    <p:sldLayoutId id="2147483677" r:id="rId15"/>
    <p:sldLayoutId id="2147483682" r:id="rId16"/>
    <p:sldLayoutId id="2147483672" r:id="rId17"/>
    <p:sldLayoutId id="2147483691" r:id="rId18"/>
    <p:sldLayoutId id="2147483692" r:id="rId19"/>
    <p:sldLayoutId id="2147483685" r:id="rId20"/>
    <p:sldLayoutId id="2147483693" r:id="rId21"/>
    <p:sldLayoutId id="2147483694" r:id="rId22"/>
    <p:sldLayoutId id="2147483651" r:id="rId23"/>
    <p:sldLayoutId id="2147483655" r:id="rId24"/>
    <p:sldLayoutId id="2147483697" r:id="rId25"/>
    <p:sldLayoutId id="2147483698" r:id="rId26"/>
    <p:sldLayoutId id="2147483699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216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D4245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D4245"/>
          </a:solidFill>
          <a:latin typeface="+mn-lt"/>
          <a:ea typeface="+mn-ea"/>
          <a:cs typeface="+mn-cs"/>
        </a:defRPr>
      </a:lvl3pPr>
      <a:lvl4pPr marL="648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D4245"/>
          </a:solidFill>
          <a:latin typeface="+mn-lt"/>
          <a:ea typeface="+mn-ea"/>
          <a:cs typeface="+mn-cs"/>
        </a:defRPr>
      </a:lvl4pPr>
      <a:lvl5pPr marL="86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D424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3.png"/><Relationship Id="rId5" Type="http://schemas.openxmlformats.org/officeDocument/2006/relationships/image" Target="../media/image1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hyperlink" Target="mailto:Neal.Reynolds@csaglobal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8025" b="28025"/>
          <a:stretch/>
        </p:blipFill>
        <p:spPr>
          <a:xfrm>
            <a:off x="-8792" y="1244600"/>
            <a:ext cx="12200792" cy="32173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2AB4B7-98FB-41B1-AF17-B24CFDA01E2A}"/>
              </a:ext>
            </a:extLst>
          </p:cNvPr>
          <p:cNvSpPr/>
          <p:nvPr/>
        </p:nvSpPr>
        <p:spPr>
          <a:xfrm>
            <a:off x="869473" y="977848"/>
            <a:ext cx="4835041" cy="3766640"/>
          </a:xfrm>
          <a:prstGeom prst="rect">
            <a:avLst/>
          </a:prstGeom>
          <a:solidFill>
            <a:schemeClr val="accent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8724F911-AEFD-4ADF-AE19-38F53A3501DC}"/>
              </a:ext>
            </a:extLst>
          </p:cNvPr>
          <p:cNvSpPr txBox="1">
            <a:spLocks/>
          </p:cNvSpPr>
          <p:nvPr/>
        </p:nvSpPr>
        <p:spPr>
          <a:xfrm>
            <a:off x="1081387" y="1898583"/>
            <a:ext cx="4411211" cy="24384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Global Irish – Diversity of the Diaspora</a:t>
            </a:r>
            <a:endParaRPr lang="en-GB" sz="36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defRPr/>
            </a:pP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78" y="5547925"/>
            <a:ext cx="1843125" cy="7121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AD599C-5076-3F73-8D78-4A9CB7166C5C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F5EAAA-A4AE-038D-0C2F-CF6F661DDA13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66C7-0120-7573-92D8-107A99356365}"/>
              </a:ext>
            </a:extLst>
          </p:cNvPr>
          <p:cNvSpPr txBox="1">
            <a:spLocks/>
          </p:cNvSpPr>
          <p:nvPr/>
        </p:nvSpPr>
        <p:spPr>
          <a:xfrm>
            <a:off x="869472" y="4844571"/>
            <a:ext cx="8104845" cy="371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>
                <a:solidFill>
                  <a:schemeClr val="tx1"/>
                </a:solidFill>
              </a:rPr>
              <a:t>Neal Reynolds, Mark Allen, Peter Muhling &amp; Charlie Gianfriddo</a:t>
            </a:r>
            <a:br>
              <a:rPr lang="en-AU" sz="2400">
                <a:solidFill>
                  <a:schemeClr val="tx1"/>
                </a:solidFill>
              </a:rPr>
            </a:br>
            <a:endParaRPr lang="en-AU" sz="24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AFD01-01A0-FB97-5232-DC8C33AA8DF5}"/>
              </a:ext>
            </a:extLst>
          </p:cNvPr>
          <p:cNvSpPr txBox="1"/>
          <p:nvPr/>
        </p:nvSpPr>
        <p:spPr>
          <a:xfrm>
            <a:off x="964733" y="6281747"/>
            <a:ext cx="5041783" cy="3072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800">
                <a:solidFill>
                  <a:schemeClr val="tx1"/>
                </a:solidFill>
              </a:rPr>
              <a:t>© Copyright 2023 by ERM Worldwide Group Limited and/or its affiliates (‘ERM’). All Rights Reserved. No part of this work may be reproduced or transmitted in any form or by any means, without prior written permission of ERM.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39BC2E6-0E5F-2B14-D544-7672AAF59E9D}"/>
              </a:ext>
            </a:extLst>
          </p:cNvPr>
          <p:cNvSpPr txBox="1">
            <a:spLocks/>
          </p:cNvSpPr>
          <p:nvPr/>
        </p:nvSpPr>
        <p:spPr>
          <a:xfrm>
            <a:off x="900586" y="5271325"/>
            <a:ext cx="5264150" cy="4183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>
                <a:solidFill>
                  <a:schemeClr val="tx1"/>
                </a:solidFill>
              </a:rPr>
              <a:t>IAEG 50, Galway 10-12 September 2023</a:t>
            </a:r>
            <a:br>
              <a:rPr lang="en-AU" sz="2400">
                <a:solidFill>
                  <a:schemeClr val="tx1"/>
                </a:solidFill>
              </a:rPr>
            </a:br>
            <a:endParaRPr lang="en-AU" sz="2400">
              <a:solidFill>
                <a:schemeClr val="tx1"/>
              </a:solidFill>
            </a:endParaRPr>
          </a:p>
        </p:txBody>
      </p:sp>
      <p:pic>
        <p:nvPicPr>
          <p:cNvPr id="2" name="Picture 1" descr="A close up of a necklace&#10;&#10;Description automatically generated">
            <a:extLst>
              <a:ext uri="{FF2B5EF4-FFF2-40B4-BE49-F238E27FC236}">
                <a16:creationId xmlns:a16="http://schemas.microsoft.com/office/drawing/2014/main" id="{792F815A-56FD-C759-573C-8D8FCD94B1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8712200" y="3566"/>
            <a:ext cx="3479800" cy="34925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381A57-F207-B39F-B285-FED55A2E6281}"/>
              </a:ext>
            </a:extLst>
          </p:cNvPr>
          <p:cNvSpPr txBox="1">
            <a:spLocks/>
          </p:cNvSpPr>
          <p:nvPr/>
        </p:nvSpPr>
        <p:spPr>
          <a:xfrm>
            <a:off x="853549" y="5191508"/>
            <a:ext cx="5264150" cy="8275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>
                <a:solidFill>
                  <a:schemeClr val="tx1"/>
                </a:solidFill>
              </a:rPr>
              <a:t> </a:t>
            </a:r>
            <a:br>
              <a:rPr lang="en-AU" sz="2400">
                <a:solidFill>
                  <a:schemeClr val="tx1"/>
                </a:solidFill>
              </a:rPr>
            </a:br>
            <a:endParaRPr lang="en-AU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0928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98377"/>
            <a:ext cx="4487079" cy="5022912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Sag-phase outer- to inner-ramp and intertidal carbonates and siliciclastics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Footwall fault-controlled debrites 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Upper Zinc Zone in undolomitised bioclastic and micritic lithofacies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Low-iron sphalerite, galena, minor pyrite; replacement, small-scale open-space fill, veinlets and crackle breccia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Lower Lead-Barite Zone – irregular barite-galena veins in bioherm dolostone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Overprints early replacive barite-siderite-galena-sphalerite with hematite and magnetite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Late large-scale massive and banded barite veins, latest minor chalcopyrite and sphalerite in calcite veins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Admiral Bay – Canning Basin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61AE-F868-8517-547D-EC71B8D5E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383" y="1161525"/>
            <a:ext cx="6447573" cy="382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75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41352" y="917125"/>
            <a:ext cx="4676804" cy="1595479"/>
          </a:xfrm>
        </p:spPr>
        <p:txBody>
          <a:bodyPr lIns="91440" tIns="45720" rIns="91440" bIns="45720" anchor="t"/>
          <a:lstStyle/>
          <a:p>
            <a:pPr marL="342900" indent="-342900"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Replacement of algal limestone by pale sphalerite and as rims to cavity systems</a:t>
            </a:r>
          </a:p>
          <a:p>
            <a:pPr marL="342900" indent="-342900"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B. Pale sphalerite-galena lamination-parallel jack-apart veins and ‘breakthrough’ fluid-escape veinlets and microbreccias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Admiral Bay – Canning Basin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030A64-13B1-A973-B449-167B94D8C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21" y="943706"/>
            <a:ext cx="6096528" cy="1877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F54A0-0CCF-A281-9161-D706E007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21" y="2899945"/>
            <a:ext cx="6090432" cy="1304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1DB66-502E-5451-1FEB-DA9DDA44E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21" y="4302383"/>
            <a:ext cx="6059949" cy="1719221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BF6CFFD-5334-FFF2-C9DC-A6D0DAFB0091}"/>
              </a:ext>
            </a:extLst>
          </p:cNvPr>
          <p:cNvSpPr txBox="1">
            <a:spLocks/>
          </p:cNvSpPr>
          <p:nvPr/>
        </p:nvSpPr>
        <p:spPr>
          <a:xfrm>
            <a:off x="7173513" y="2796250"/>
            <a:ext cx="4706666" cy="15954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Algal organic-rich horizon cut by pale contorted sphalerite veinlets terminating against lamination planes 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Microbial limestone replaced by galena with intergrown pale sphalerite and marcasite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323F574-9E97-E887-DF7D-E1833450B40D}"/>
              </a:ext>
            </a:extLst>
          </p:cNvPr>
          <p:cNvSpPr txBox="1">
            <a:spLocks/>
          </p:cNvSpPr>
          <p:nvPr/>
        </p:nvSpPr>
        <p:spPr>
          <a:xfrm>
            <a:off x="7171872" y="4506574"/>
            <a:ext cx="4672866" cy="15954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Bladed barite veining overprinting ferroan dolomite in cavity fill systems in bioherm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Laminated barite veining, dark bands with minor pyrite and galena, late white crystalline barite, latest bladed barite veins with hematite</a:t>
            </a:r>
          </a:p>
        </p:txBody>
      </p:sp>
    </p:spTree>
    <p:extLst>
      <p:ext uri="{BB962C8B-B14F-4D97-AF65-F5344CB8AC3E}">
        <p14:creationId xmlns:p14="http://schemas.microsoft.com/office/powerpoint/2010/main" val="2743528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89045"/>
            <a:ext cx="5075389" cy="5032243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Long-lived and large-scale fluid-flow event, partly overlapping hydrocarbon migration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Focused by basin architecture structure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Syn-diagenetic mineralisation, ± 800 m deep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Local focus by structure and dolostone aquifers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Trapping – reaction and reduction; hydrocarbon and sour gas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Evolution to </a:t>
            </a:r>
            <a:r>
              <a:rPr lang="en-US" sz="1800" dirty="0" err="1">
                <a:solidFill>
                  <a:srgbClr val="595959"/>
                </a:solidFill>
              </a:rPr>
              <a:t>oxidising</a:t>
            </a:r>
            <a:r>
              <a:rPr lang="en-US" sz="1800" dirty="0">
                <a:solidFill>
                  <a:srgbClr val="595959"/>
                </a:solidFill>
              </a:rPr>
              <a:t> barite-dominant system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Admiral Bay – Canning Basin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2477C9-CC27-6496-B4E8-C5C7871F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84" y="3700096"/>
            <a:ext cx="2706446" cy="2460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4D3F2D-B1FB-FB80-E9D7-E4AFEC512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071" y="986911"/>
            <a:ext cx="6153319" cy="41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28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1007707"/>
            <a:ext cx="6903709" cy="5013582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 err="1">
                <a:solidFill>
                  <a:srgbClr val="595959"/>
                </a:solidFill>
              </a:rPr>
              <a:t>Sibumasu</a:t>
            </a:r>
            <a:r>
              <a:rPr lang="en-US" sz="1800" dirty="0">
                <a:solidFill>
                  <a:srgbClr val="595959"/>
                </a:solidFill>
              </a:rPr>
              <a:t> terrane – close to NW Australia in the Lower Ordovician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Stratabound Zn-Pb deposits in Lower/Middle Ordovician platform carbonates – 1400 km belt from Kanchanaburi to Yunnan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Marginal to a rift-sag basin on the NW-Gondwana margin – Neoproterozoic to Cambrian turbiditic to shallow marine to deltaic siliciclastics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Sibumasu</a:t>
            </a:r>
            <a:r>
              <a:rPr lang="en-US" sz="3200" b="0" dirty="0"/>
              <a:t> Ordovician – SE Asia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F759B-E46B-499D-8858-D3D53F3C4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226" y="3024745"/>
            <a:ext cx="3345469" cy="3330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D37B9-829A-67B6-20DD-217C99B11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18" y="1012237"/>
            <a:ext cx="3946537" cy="5290909"/>
          </a:xfrm>
          <a:prstGeom prst="rect">
            <a:avLst/>
          </a:prstGeom>
          <a:noFill/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8A5EBDE3-B950-06F0-6FD1-E52A2F78C524}"/>
              </a:ext>
            </a:extLst>
          </p:cNvPr>
          <p:cNvSpPr txBox="1">
            <a:spLocks/>
          </p:cNvSpPr>
          <p:nvPr/>
        </p:nvSpPr>
        <p:spPr>
          <a:xfrm>
            <a:off x="773789" y="2847065"/>
            <a:ext cx="3641465" cy="20006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Tuff horizons within platform rocks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Sub-alkaline volcanic </a:t>
            </a:r>
            <a:r>
              <a:rPr lang="en-US" sz="1800" dirty="0" err="1">
                <a:solidFill>
                  <a:srgbClr val="595959"/>
                </a:solidFill>
              </a:rPr>
              <a:t>centres</a:t>
            </a:r>
            <a:r>
              <a:rPr lang="en-US" sz="1800" dirty="0">
                <a:solidFill>
                  <a:srgbClr val="595959"/>
                </a:solidFill>
              </a:rPr>
              <a:t> at </a:t>
            </a:r>
            <a:r>
              <a:rPr lang="en-US" sz="1800" dirty="0" err="1">
                <a:solidFill>
                  <a:srgbClr val="595959"/>
                </a:solidFill>
              </a:rPr>
              <a:t>Bawdwin</a:t>
            </a:r>
            <a:r>
              <a:rPr lang="en-US" sz="1800" dirty="0">
                <a:solidFill>
                  <a:srgbClr val="595959"/>
                </a:solidFill>
              </a:rPr>
              <a:t> and Kuala Lumpur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84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98377"/>
            <a:ext cx="6711210" cy="5022912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Stratabound Zn-Pb mineralisation and alteration over 7 km x 2 km at Mae Chong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Phu Mai Tong barite mine 20 km to south, ‘global resource’ c. 7 Mt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 err="1">
                <a:solidFill>
                  <a:srgbClr val="595959"/>
                </a:solidFill>
              </a:rPr>
              <a:t>Padaeng</a:t>
            </a:r>
            <a:r>
              <a:rPr lang="en-US" sz="1800" dirty="0">
                <a:solidFill>
                  <a:srgbClr val="595959"/>
                </a:solidFill>
              </a:rPr>
              <a:t> 2009 ‘resource’ of 2.2 Mt at 7.3% Zn and 1.3% Pb at Doi Kung, one of three prospects in the Mae Chong area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Intersections up to 24 m at 13.5% Zn and 2.4% Pb.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Li District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A3822-F295-8AC5-C9C7-86E1196E3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" t="2268" r="3465" b="2268"/>
          <a:stretch/>
        </p:blipFill>
        <p:spPr>
          <a:xfrm>
            <a:off x="7792720" y="720687"/>
            <a:ext cx="3860800" cy="5534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30964C-292B-3B98-6F97-F6EAC768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931" y="3244070"/>
            <a:ext cx="4760190" cy="27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1002225"/>
            <a:ext cx="4553933" cy="5006689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Mineralisation in interval of medium- to dark grey limestone with pale green diopsidic calc-silicate and grey silicified limestone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Massive to semi-massive laminated sphalerite and minor galena with pyrrhotite or pyrite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Pre-deformation sulphide-matrix breccias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Sulphide </a:t>
            </a:r>
            <a:r>
              <a:rPr lang="en-US" sz="1800" dirty="0" err="1">
                <a:solidFill>
                  <a:srgbClr val="595959"/>
                </a:solidFill>
              </a:rPr>
              <a:t>remobilised</a:t>
            </a:r>
            <a:r>
              <a:rPr lang="en-US" sz="1800" dirty="0">
                <a:solidFill>
                  <a:srgbClr val="595959"/>
                </a:solidFill>
              </a:rPr>
              <a:t> in the S1 and S2 fabric and syn-deformational durchbewegung breccias in massive sulphide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Minor barite, </a:t>
            </a:r>
            <a:r>
              <a:rPr lang="en-US" sz="1800" dirty="0" err="1">
                <a:solidFill>
                  <a:srgbClr val="595959"/>
                </a:solidFill>
              </a:rPr>
              <a:t>recrystallised</a:t>
            </a:r>
            <a:r>
              <a:rPr lang="en-US" sz="1800" dirty="0">
                <a:solidFill>
                  <a:srgbClr val="595959"/>
                </a:solidFill>
              </a:rPr>
              <a:t> and interbanded with iron sulphide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Pyrrhotite halo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Li District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70303-7E3F-9B22-2164-0A0B99EC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/>
          <a:stretch/>
        </p:blipFill>
        <p:spPr bwMode="auto">
          <a:xfrm>
            <a:off x="5348242" y="937246"/>
            <a:ext cx="6368085" cy="3155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5D07BE3-04E1-7569-3F3F-AC677C65BF60}"/>
              </a:ext>
            </a:extLst>
          </p:cNvPr>
          <p:cNvSpPr txBox="1">
            <a:spLocks/>
          </p:cNvSpPr>
          <p:nvPr/>
        </p:nvSpPr>
        <p:spPr>
          <a:xfrm>
            <a:off x="5351817" y="4143875"/>
            <a:ext cx="6364930" cy="1595479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High-grade banded and brecciated sphalerite in pale green diopsidic calc-silicate and medium-grey fine-grained cherty silica. 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Laminated sphalerite parallel to S0/1 folded by F2 with small-scale mobilisation into S2 fabric</a:t>
            </a:r>
          </a:p>
        </p:txBody>
      </p:sp>
    </p:spTree>
    <p:extLst>
      <p:ext uri="{BB962C8B-B14F-4D97-AF65-F5344CB8AC3E}">
        <p14:creationId xmlns:p14="http://schemas.microsoft.com/office/powerpoint/2010/main" val="1646625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98377"/>
            <a:ext cx="4011218" cy="5022912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Kanchanaburi deposits along a c. 30 km trend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‘Global’ resources c. 8 Mt at grades of c. 7% Pb, 3% Zn and 100g/t Ag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Mineralisation is deformed, isoclinally folded, metamorphosed at lower greenschist facies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 err="1">
                <a:solidFill>
                  <a:srgbClr val="595959"/>
                </a:solidFill>
              </a:rPr>
              <a:t>Bawsaing</a:t>
            </a:r>
            <a:r>
              <a:rPr lang="en-US" sz="1800" dirty="0">
                <a:solidFill>
                  <a:srgbClr val="595959"/>
                </a:solidFill>
              </a:rPr>
              <a:t> district in Myanmar is less metamorphosed and extensively oxidised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Mineralisation similar to Li, low-Fe sphalerite, galena, associated barite, with high Ag, elevated Sb, and Hg at Kanchanaburi</a:t>
            </a:r>
            <a:endParaRPr lang="en-US" sz="18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Kanchanaburi and </a:t>
            </a:r>
            <a:r>
              <a:rPr lang="en-US" sz="3200" b="0" dirty="0" err="1"/>
              <a:t>Bawsaing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8EA7F-D1DF-92C7-DB33-B93680C6F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95" y="1220755"/>
            <a:ext cx="6575303" cy="3687147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73721A7F-A3F7-5973-9410-A66DBB688212}"/>
              </a:ext>
            </a:extLst>
          </p:cNvPr>
          <p:cNvSpPr txBox="1">
            <a:spLocks/>
          </p:cNvSpPr>
          <p:nvPr/>
        </p:nvSpPr>
        <p:spPr>
          <a:xfrm>
            <a:off x="5211192" y="5115924"/>
            <a:ext cx="6261406" cy="1319060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High grade laminated sphalerite-galena mineralisation at Song Tho (Kanchanaburi) showing F2 folding and S2 cleavage. 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600" dirty="0">
                <a:solidFill>
                  <a:srgbClr val="595959"/>
                </a:solidFill>
              </a:rPr>
              <a:t>High-grade pale sphalerite-rich mineralisation replacing coarse intraclastic limestone breccia at Thong </a:t>
            </a:r>
            <a:r>
              <a:rPr lang="en-AU" sz="1600" dirty="0" err="1">
                <a:solidFill>
                  <a:srgbClr val="595959"/>
                </a:solidFill>
              </a:rPr>
              <a:t>Pha</a:t>
            </a:r>
            <a:r>
              <a:rPr lang="en-AU" sz="1600" dirty="0">
                <a:solidFill>
                  <a:srgbClr val="595959"/>
                </a:solidFill>
              </a:rPr>
              <a:t> Phum (Kanchanaburi)</a:t>
            </a:r>
          </a:p>
        </p:txBody>
      </p:sp>
    </p:spTree>
    <p:extLst>
      <p:ext uri="{BB962C8B-B14F-4D97-AF65-F5344CB8AC3E}">
        <p14:creationId xmlns:p14="http://schemas.microsoft.com/office/powerpoint/2010/main" val="2514832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89045"/>
            <a:ext cx="4245867" cy="5032243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High heat-flow, synchronous volcanism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Style, setting, and chemistry suggest early replacement origin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Regional basinal fluid-flow event required, initiated by a tectonic trigger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Homogenous, conformable lead-isotope signature – large-scale basinal metal source with similar crustal signature to Admiral Bay and </a:t>
            </a:r>
            <a:r>
              <a:rPr lang="en-US" sz="1800" dirty="0" err="1">
                <a:solidFill>
                  <a:srgbClr val="595959"/>
                </a:solidFill>
              </a:rPr>
              <a:t>Bawdwin</a:t>
            </a:r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Sibumasu</a:t>
            </a:r>
            <a:r>
              <a:rPr lang="en-US" sz="3200" b="0" dirty="0"/>
              <a:t> Ordovician – SE Asia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2249AA-8693-92C0-2C08-AB6900AA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59" y="1220755"/>
            <a:ext cx="6208140" cy="3908212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8481C76-20A6-CEA3-E4CA-0C734A436078}"/>
              </a:ext>
            </a:extLst>
          </p:cNvPr>
          <p:cNvSpPr txBox="1">
            <a:spLocks/>
          </p:cNvSpPr>
          <p:nvPr/>
        </p:nvSpPr>
        <p:spPr>
          <a:xfrm>
            <a:off x="5779362" y="5291091"/>
            <a:ext cx="5693235" cy="1143893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>
                <a:solidFill>
                  <a:srgbClr val="595959"/>
                </a:solidFill>
              </a:rPr>
              <a:t>Lead isotope signatures of selected Southeast Asia mineral deposits (G. Carr, pers. comm., 2005) and Admiral Bay, showing the Stacey &amp; </a:t>
            </a:r>
            <a:r>
              <a:rPr lang="en-US" sz="1500" dirty="0" err="1">
                <a:solidFill>
                  <a:srgbClr val="595959"/>
                </a:solidFill>
              </a:rPr>
              <a:t>Kramner</a:t>
            </a:r>
            <a:r>
              <a:rPr lang="en-US" sz="1500" dirty="0">
                <a:solidFill>
                  <a:srgbClr val="595959"/>
                </a:solidFill>
              </a:rPr>
              <a:t> crustal growth curve</a:t>
            </a:r>
            <a:endParaRPr lang="en-AU" sz="15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4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373DD-C4DC-5853-7B27-40221050D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437" y="1135999"/>
            <a:ext cx="5143545" cy="384014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0" y="1048935"/>
            <a:ext cx="5914574" cy="4972354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Classic Australian MVT district in platform carbonates marginal to the Upper Devonian Fitzroy Trough rift</a:t>
            </a:r>
          </a:p>
          <a:p>
            <a:r>
              <a:rPr lang="en-US" sz="1800" dirty="0">
                <a:solidFill>
                  <a:srgbClr val="595959"/>
                </a:solidFill>
              </a:rPr>
              <a:t>‘Global’ pre-mining resources &gt;40 Mt at c. 8% Zn and 3% Pb</a:t>
            </a:r>
          </a:p>
          <a:p>
            <a:r>
              <a:rPr lang="en-US" sz="1800" dirty="0">
                <a:solidFill>
                  <a:srgbClr val="595959"/>
                </a:solidFill>
              </a:rPr>
              <a:t>Mineralisation mostly in unstable syn-rift </a:t>
            </a:r>
            <a:r>
              <a:rPr lang="en-US" sz="1800" dirty="0" err="1">
                <a:solidFill>
                  <a:srgbClr val="595959"/>
                </a:solidFill>
              </a:rPr>
              <a:t>Pillara</a:t>
            </a:r>
            <a:r>
              <a:rPr lang="en-US" sz="1800" dirty="0">
                <a:solidFill>
                  <a:srgbClr val="595959"/>
                </a:solidFill>
              </a:rPr>
              <a:t> Cycle platform, overlain by post-rift </a:t>
            </a:r>
            <a:r>
              <a:rPr lang="en-US" sz="1800" dirty="0" err="1">
                <a:solidFill>
                  <a:srgbClr val="595959"/>
                </a:solidFill>
              </a:rPr>
              <a:t>Nullara</a:t>
            </a:r>
            <a:r>
              <a:rPr lang="en-US" sz="1800" dirty="0">
                <a:solidFill>
                  <a:srgbClr val="595959"/>
                </a:solidFill>
              </a:rPr>
              <a:t> Cycle</a:t>
            </a:r>
          </a:p>
          <a:p>
            <a:endParaRPr lang="en-US" sz="18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/>
              <a:t>Lennard Shelf – Canning Basin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8A5EBDE3-B950-06F0-6FD1-E52A2F78C524}"/>
              </a:ext>
            </a:extLst>
          </p:cNvPr>
          <p:cNvSpPr txBox="1">
            <a:spLocks/>
          </p:cNvSpPr>
          <p:nvPr/>
        </p:nvSpPr>
        <p:spPr>
          <a:xfrm>
            <a:off x="6211200" y="5101799"/>
            <a:ext cx="5370467" cy="703564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595959"/>
                </a:solidFill>
              </a:rPr>
              <a:t>Mineralisation is independently dated to earliest </a:t>
            </a:r>
            <a:r>
              <a:rPr lang="en-US" sz="1800" dirty="0" err="1">
                <a:solidFill>
                  <a:srgbClr val="595959"/>
                </a:solidFill>
              </a:rPr>
              <a:t>Tournaisian</a:t>
            </a:r>
            <a:r>
              <a:rPr lang="en-US" sz="1800" dirty="0">
                <a:solidFill>
                  <a:srgbClr val="595959"/>
                </a:solidFill>
              </a:rPr>
              <a:t>, predating any documented inversion or deformation event</a:t>
            </a:r>
          </a:p>
          <a:p>
            <a:endParaRPr lang="en-US" sz="1800" dirty="0">
              <a:solidFill>
                <a:srgbClr val="595959"/>
              </a:solidFill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7E1AB3FF-BE64-6384-4DE8-02F0BE639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8724" y="2920482"/>
            <a:ext cx="4876954" cy="3017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9480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00585" y="785528"/>
            <a:ext cx="5381192" cy="49723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Mineralisation on fault-controlled paleohighs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Strongly structurally controlled in relay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Mostly in limestone, usually close to a dolomite front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95959"/>
                </a:solidFill>
              </a:rPr>
              <a:t>Stratabound replacement (</a:t>
            </a:r>
            <a:r>
              <a:rPr lang="en-US" sz="1700" b="1" dirty="0" err="1">
                <a:solidFill>
                  <a:srgbClr val="595959"/>
                </a:solidFill>
              </a:rPr>
              <a:t>Cadjebut</a:t>
            </a:r>
            <a:r>
              <a:rPr lang="en-US" sz="1700" b="1" dirty="0">
                <a:solidFill>
                  <a:srgbClr val="595959"/>
                </a:solidFill>
              </a:rPr>
              <a:t> 5.2 Mt at 11.2% Zn, 3.2% Pb</a:t>
            </a:r>
            <a:r>
              <a:rPr lang="en-US" sz="1700" dirty="0">
                <a:solidFill>
                  <a:srgbClr val="595959"/>
                </a:solidFill>
              </a:rPr>
              <a:t>)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95959"/>
                </a:solidFill>
              </a:rPr>
              <a:t>Hydrothermal karst open-space fill (</a:t>
            </a:r>
            <a:r>
              <a:rPr lang="en-US" sz="1700" b="1" dirty="0" err="1">
                <a:solidFill>
                  <a:srgbClr val="595959"/>
                </a:solidFill>
              </a:rPr>
              <a:t>Goongewa</a:t>
            </a:r>
            <a:r>
              <a:rPr lang="en-US" sz="1700" b="1" dirty="0">
                <a:solidFill>
                  <a:srgbClr val="595959"/>
                </a:solidFill>
              </a:rPr>
              <a:t> 2.6 Mt at 8.5% Zn, 2.8% Pb, 32 g/t Ag</a:t>
            </a:r>
            <a:r>
              <a:rPr lang="en-US" sz="1700" dirty="0">
                <a:solidFill>
                  <a:srgbClr val="595959"/>
                </a:solidFill>
              </a:rPr>
              <a:t>)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95959"/>
                </a:solidFill>
              </a:rPr>
              <a:t>Hydrothermal breccia and replacement (</a:t>
            </a:r>
            <a:r>
              <a:rPr lang="en-US" sz="1700" b="1" dirty="0">
                <a:solidFill>
                  <a:srgbClr val="595959"/>
                </a:solidFill>
              </a:rPr>
              <a:t>Kutarta 2.3 Mt at 7.3% Zn, 0.5% Pb, 39 g/t Ag</a:t>
            </a:r>
            <a:r>
              <a:rPr lang="en-US" sz="1700" dirty="0">
                <a:solidFill>
                  <a:srgbClr val="595959"/>
                </a:solidFill>
              </a:rPr>
              <a:t>)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95959"/>
                </a:solidFill>
              </a:rPr>
              <a:t>Fault-hosted (</a:t>
            </a:r>
            <a:r>
              <a:rPr lang="en-US" sz="1700" b="1" dirty="0">
                <a:solidFill>
                  <a:srgbClr val="595959"/>
                </a:solidFill>
              </a:rPr>
              <a:t>Kapok 3.4Mt at 9.3% Zn, 8.2% Pb</a:t>
            </a:r>
            <a:r>
              <a:rPr lang="en-US" sz="1700" dirty="0">
                <a:solidFill>
                  <a:srgbClr val="595959"/>
                </a:solidFill>
              </a:rPr>
              <a:t>)</a:t>
            </a:r>
          </a:p>
          <a:p>
            <a:pPr marL="62547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595959"/>
                </a:solidFill>
              </a:rPr>
              <a:t>Fault and hydraulic breccia-hosted (</a:t>
            </a:r>
            <a:r>
              <a:rPr lang="en-US" sz="1700" b="1" dirty="0" err="1">
                <a:solidFill>
                  <a:srgbClr val="595959"/>
                </a:solidFill>
              </a:rPr>
              <a:t>Pillara</a:t>
            </a:r>
            <a:r>
              <a:rPr lang="en-US" sz="1700" b="1" dirty="0">
                <a:solidFill>
                  <a:srgbClr val="595959"/>
                </a:solidFill>
              </a:rPr>
              <a:t> 23 Mt at 7.1% Zn, 2.2% Pb</a:t>
            </a:r>
            <a:r>
              <a:rPr lang="en-US" sz="1700" dirty="0">
                <a:solidFill>
                  <a:srgbClr val="595959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Low-iron sphalerite, galena and marcasite, low Ag, barite halo at </a:t>
            </a:r>
            <a:r>
              <a:rPr lang="en-US" sz="1800" dirty="0" err="1">
                <a:solidFill>
                  <a:srgbClr val="595959"/>
                </a:solidFill>
              </a:rPr>
              <a:t>Cadjebut</a:t>
            </a:r>
            <a:r>
              <a:rPr lang="en-US" sz="1800" dirty="0">
                <a:solidFill>
                  <a:srgbClr val="595959"/>
                </a:solidFill>
              </a:rPr>
              <a:t>, some hydrocarbon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95959"/>
                </a:solidFill>
              </a:rPr>
              <a:t>Low temperature of formation, TSR, and radiogenic Pb typical of MVT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595959"/>
                </a:solidFill>
              </a:rPr>
              <a:t>But</a:t>
            </a:r>
            <a:r>
              <a:rPr lang="en-US" sz="1800" dirty="0">
                <a:solidFill>
                  <a:srgbClr val="595959"/>
                </a:solidFill>
              </a:rPr>
              <a:t> mineralisation is syn-late diagenetic, structurally controlled, open-space fill </a:t>
            </a:r>
            <a:r>
              <a:rPr lang="en-US" sz="1800" b="1" dirty="0">
                <a:solidFill>
                  <a:srgbClr val="595959"/>
                </a:solidFill>
              </a:rPr>
              <a:t>and </a:t>
            </a:r>
            <a:r>
              <a:rPr lang="en-US" sz="1800" dirty="0">
                <a:solidFill>
                  <a:srgbClr val="595959"/>
                </a:solidFill>
              </a:rPr>
              <a:t>replacive, and high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595959"/>
              </a:solidFill>
            </a:endParaRPr>
          </a:p>
          <a:p>
            <a:endParaRPr lang="en-US" sz="18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/>
              <a:t>Lennard Shelf – Canning Basin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8A5EBDE3-B950-06F0-6FD1-E52A2F78C524}"/>
              </a:ext>
            </a:extLst>
          </p:cNvPr>
          <p:cNvSpPr txBox="1">
            <a:spLocks/>
          </p:cNvSpPr>
          <p:nvPr/>
        </p:nvSpPr>
        <p:spPr>
          <a:xfrm>
            <a:off x="6462942" y="5317724"/>
            <a:ext cx="5184039" cy="703564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solidFill>
                <a:srgbClr val="59595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F48DD-11C1-0044-7655-BAD608FEF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785666"/>
            <a:ext cx="5807178" cy="33265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iece of brown and black rock&#10;&#10;Description automatically generated">
            <a:extLst>
              <a:ext uri="{FF2B5EF4-FFF2-40B4-BE49-F238E27FC236}">
                <a16:creationId xmlns:a16="http://schemas.microsoft.com/office/drawing/2014/main" id="{B99075DA-AFFA-7E73-7E8E-AF58370AE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9" t="3254" r="1720"/>
          <a:stretch/>
        </p:blipFill>
        <p:spPr>
          <a:xfrm rot="10800000">
            <a:off x="6462942" y="4236023"/>
            <a:ext cx="2320193" cy="1785265"/>
          </a:xfrm>
          <a:prstGeom prst="rect">
            <a:avLst/>
          </a:prstGeom>
        </p:spPr>
      </p:pic>
      <p:pic>
        <p:nvPicPr>
          <p:cNvPr id="13" name="Picture 12" descr="A piece of rock with a measuring tape&#10;&#10;Description automatically generated">
            <a:extLst>
              <a:ext uri="{FF2B5EF4-FFF2-40B4-BE49-F238E27FC236}">
                <a16:creationId xmlns:a16="http://schemas.microsoft.com/office/drawing/2014/main" id="{A64AF785-390C-95AF-CF17-CA6225B0C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48" r="8582" b="6600"/>
          <a:stretch/>
        </p:blipFill>
        <p:spPr>
          <a:xfrm>
            <a:off x="8920787" y="4236024"/>
            <a:ext cx="2710630" cy="17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C72A8A2-67AA-29D1-21DF-36CDF53193F4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E9D8D0-0553-426D-5C09-A1D7223F087B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A7137-CA41-C866-4859-D184114D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6018742"/>
            <a:ext cx="342900" cy="482600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33091C7-0950-1CE4-5AA8-24173FE80FE0}"/>
              </a:ext>
            </a:extLst>
          </p:cNvPr>
          <p:cNvSpPr txBox="1">
            <a:spLocks/>
          </p:cNvSpPr>
          <p:nvPr/>
        </p:nvSpPr>
        <p:spPr>
          <a:xfrm>
            <a:off x="858809" y="1460482"/>
            <a:ext cx="6171256" cy="1335985"/>
          </a:xfrm>
          <a:prstGeom prst="rect">
            <a:avLst/>
          </a:prstGeom>
        </p:spPr>
        <p:txBody>
          <a:bodyPr lIns="0" tIns="0" rIns="0" bIns="0" numCol="1" spcCol="36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overlapping terms and acronyms – VMS/VHMS, SHMS/Sedex/CD, BHT, Irish-type, MVT, CRD/Manto, Skarn, Diatreme/epithermal …… not to mention Cobar-type,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Kipushi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-type,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Outokumpu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-type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Confusion often due to hybrid features and/or limited data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systems-based approach is preferred to guide targeting and exploration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Broadly group: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“Magmatic arc systems” formed within fluid systems driven by intrusion, typically sub-volcanic porphyries – CRD/skarn, diatreme &amp; epithermal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“Basinal systems” formed within large- or regional-scale fluid-flow systems in basin settings – SHMS, BHT, Irish-type, MVT, Cobar-type,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Kipushi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53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-type, and VMS with increasing magmatic input to heat and/or metal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836B3-7CD5-9F43-6BB4-A90E7245B38F}"/>
              </a:ext>
            </a:extLst>
          </p:cNvPr>
          <p:cNvSpPr txBox="1">
            <a:spLocks/>
          </p:cNvSpPr>
          <p:nvPr/>
        </p:nvSpPr>
        <p:spPr>
          <a:xfrm>
            <a:off x="858809" y="187633"/>
            <a:ext cx="5914574" cy="9285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/>
              <a:t>Zn-Pb Deposit Models – a Classification Nightmare!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7E5FA2B-A152-2A82-5DA5-725CF227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4239" y="1460482"/>
            <a:ext cx="4586307" cy="306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5044ADC-97A5-65E6-42FA-E9ED3EF8EAE4}"/>
              </a:ext>
            </a:extLst>
          </p:cNvPr>
          <p:cNvSpPr txBox="1">
            <a:spLocks/>
          </p:cNvSpPr>
          <p:nvPr/>
        </p:nvSpPr>
        <p:spPr>
          <a:xfrm>
            <a:off x="7254239" y="4604254"/>
            <a:ext cx="3718249" cy="525254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Basinal Zn spectrum, from Cam Allen 2003</a:t>
            </a:r>
            <a:endParaRPr lang="en-AU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0791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0" y="1220755"/>
            <a:ext cx="4900165" cy="48005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595959"/>
                </a:solidFill>
              </a:rPr>
              <a:t>Mineralisation is localized on fault-controlled</a:t>
            </a:r>
          </a:p>
          <a:p>
            <a:endParaRPr lang="en-US" sz="180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/>
              <a:t>Lennard Shelf – </a:t>
            </a:r>
            <a:r>
              <a:rPr lang="en-US" sz="3200" b="0" err="1"/>
              <a:t>Goongewa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8" name="Picture 17" descr="A map of the eastern part of the western corridor&#10;&#10;Description automatically generated with medium confidence">
            <a:extLst>
              <a:ext uri="{FF2B5EF4-FFF2-40B4-BE49-F238E27FC236}">
                <a16:creationId xmlns:a16="http://schemas.microsoft.com/office/drawing/2014/main" id="{00F635CE-6BA0-9AAD-AD6E-E7D3065D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12" y="963901"/>
            <a:ext cx="6439033" cy="41540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1C5A8A-5E58-4B8A-100F-4E8DD13DB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75" y="3968353"/>
            <a:ext cx="3379470" cy="216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F2D232-8DD1-8C4E-35B9-3C61A33FDB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/>
          <a:stretch/>
        </p:blipFill>
        <p:spPr bwMode="auto">
          <a:xfrm>
            <a:off x="7429475" y="1065174"/>
            <a:ext cx="3379469" cy="2765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11DE3BD-2473-BF61-A691-6308EEAA67B8}"/>
              </a:ext>
            </a:extLst>
          </p:cNvPr>
          <p:cNvSpPr txBox="1">
            <a:spLocks/>
          </p:cNvSpPr>
          <p:nvPr/>
        </p:nvSpPr>
        <p:spPr>
          <a:xfrm>
            <a:off x="941034" y="5416993"/>
            <a:ext cx="6071184" cy="1143893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 err="1">
                <a:solidFill>
                  <a:srgbClr val="595959"/>
                </a:solidFill>
              </a:rPr>
              <a:t>Goongewa</a:t>
            </a:r>
            <a:r>
              <a:rPr lang="en-US" sz="1700" dirty="0">
                <a:solidFill>
                  <a:srgbClr val="595959"/>
                </a:solidFill>
              </a:rPr>
              <a:t> hydrothermal karst, cavity fill, and hydrothermal breccias along dolomite front above a fault aquiclude</a:t>
            </a:r>
            <a:endParaRPr lang="en-AU" sz="17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5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/>
              <a:t>Lennard Shelf – </a:t>
            </a:r>
            <a:r>
              <a:rPr lang="en-US" sz="3200" b="0" err="1"/>
              <a:t>Pillara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111DE3BD-2473-BF61-A691-6308EEAA67B8}"/>
              </a:ext>
            </a:extLst>
          </p:cNvPr>
          <p:cNvSpPr txBox="1">
            <a:spLocks/>
          </p:cNvSpPr>
          <p:nvPr/>
        </p:nvSpPr>
        <p:spPr>
          <a:xfrm>
            <a:off x="648071" y="4343681"/>
            <a:ext cx="4204494" cy="114389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>
                <a:solidFill>
                  <a:srgbClr val="595959"/>
                </a:solidFill>
              </a:rPr>
              <a:t>Pillara</a:t>
            </a:r>
            <a:r>
              <a:rPr lang="en-US" sz="1800" dirty="0">
                <a:solidFill>
                  <a:srgbClr val="595959"/>
                </a:solidFill>
              </a:rPr>
              <a:t> </a:t>
            </a:r>
            <a:r>
              <a:rPr lang="en-US" sz="1800" dirty="0" err="1">
                <a:solidFill>
                  <a:srgbClr val="595959"/>
                </a:solidFill>
              </a:rPr>
              <a:t>mineralised</a:t>
            </a:r>
            <a:r>
              <a:rPr lang="en-US" sz="1800" dirty="0">
                <a:solidFill>
                  <a:srgbClr val="595959"/>
                </a:solidFill>
              </a:rPr>
              <a:t> hydraulic breccias focused in brittle fenestral unit above the Western Fault and Eastern Fault splay</a:t>
            </a:r>
            <a:endParaRPr lang="en-AU" sz="1800" dirty="0">
              <a:solidFill>
                <a:srgbClr val="595959"/>
              </a:solidFill>
            </a:endParaRPr>
          </a:p>
        </p:txBody>
      </p:sp>
      <p:pic>
        <p:nvPicPr>
          <p:cNvPr id="11" name="Picture 1027">
            <a:extLst>
              <a:ext uri="{FF2B5EF4-FFF2-40B4-BE49-F238E27FC236}">
                <a16:creationId xmlns:a16="http://schemas.microsoft.com/office/drawing/2014/main" id="{627FCBA7-D5A4-771E-5CD6-81673FAE1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767"/>
          <a:stretch/>
        </p:blipFill>
        <p:spPr bwMode="auto">
          <a:xfrm>
            <a:off x="5145528" y="906666"/>
            <a:ext cx="6560666" cy="473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F7B15A-BAE9-57A3-032D-BA06D5E84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00" y="902350"/>
            <a:ext cx="4314239" cy="32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/>
              <a:t>Lennard Shelf – Canning Basin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1" name="Picture 10" descr="A close-up of a rock wall&#10;&#10;Description automatically generated with low confidence">
            <a:extLst>
              <a:ext uri="{FF2B5EF4-FFF2-40B4-BE49-F238E27FC236}">
                <a16:creationId xmlns:a16="http://schemas.microsoft.com/office/drawing/2014/main" id="{F794A7D0-0A76-48C4-7EAC-0D809F51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09" b="11578"/>
          <a:stretch/>
        </p:blipFill>
        <p:spPr bwMode="auto">
          <a:xfrm>
            <a:off x="7795775" y="914382"/>
            <a:ext cx="3654826" cy="2689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A18DE0-05FB-FA13-2836-CBD9A1AFC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t="27185" r="10492"/>
          <a:stretch/>
        </p:blipFill>
        <p:spPr bwMode="auto">
          <a:xfrm rot="16200000">
            <a:off x="3870954" y="1563645"/>
            <a:ext cx="4450094" cy="3151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9B75A9-47A8-5AA0-D3F0-742CF90A4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1"/>
          <a:stretch/>
        </p:blipFill>
        <p:spPr bwMode="auto">
          <a:xfrm>
            <a:off x="719399" y="914383"/>
            <a:ext cx="3676828" cy="49907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417C3C1-27C2-01E9-51B9-975C81A96C94}"/>
              </a:ext>
            </a:extLst>
          </p:cNvPr>
          <p:cNvSpPr txBox="1">
            <a:spLocks/>
          </p:cNvSpPr>
          <p:nvPr/>
        </p:nvSpPr>
        <p:spPr>
          <a:xfrm>
            <a:off x="7795775" y="3847887"/>
            <a:ext cx="3416599" cy="1143893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700" dirty="0">
                <a:solidFill>
                  <a:srgbClr val="595959"/>
                </a:solidFill>
              </a:rPr>
              <a:t>Hydraulic to hydrothermal breccias, </a:t>
            </a:r>
            <a:r>
              <a:rPr lang="en-US" sz="1700" dirty="0" err="1">
                <a:solidFill>
                  <a:srgbClr val="595959"/>
                </a:solidFill>
              </a:rPr>
              <a:t>Pillara</a:t>
            </a:r>
            <a:r>
              <a:rPr lang="en-US" sz="1700" dirty="0">
                <a:solidFill>
                  <a:srgbClr val="595959"/>
                </a:solidFill>
              </a:rPr>
              <a:t>, Kutarta, and </a:t>
            </a:r>
            <a:r>
              <a:rPr lang="en-US" sz="1700" dirty="0" err="1">
                <a:solidFill>
                  <a:srgbClr val="595959"/>
                </a:solidFill>
              </a:rPr>
              <a:t>Cadjebut</a:t>
            </a:r>
            <a:endParaRPr lang="en-AU" sz="17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4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0" y="989045"/>
            <a:ext cx="7052999" cy="5032243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Stratabound Zn-Pb mineralisation in Triassic carbonates, evaporites and siliciclastics in a c. 80 km belt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 err="1">
                <a:solidFill>
                  <a:srgbClr val="595959"/>
                </a:solidFill>
              </a:rPr>
              <a:t>Permo</a:t>
            </a:r>
            <a:r>
              <a:rPr lang="en-US" sz="1800" dirty="0">
                <a:solidFill>
                  <a:srgbClr val="595959"/>
                </a:solidFill>
              </a:rPr>
              <a:t>-Triassic rift, Triassic-Jurassic sag on northern Gondwana margin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Neogene south-verging fold-and-thrust belt – collision with Central Anatolia along the ophiolite-bearing </a:t>
            </a:r>
            <a:r>
              <a:rPr lang="en-US" sz="1800" dirty="0" err="1">
                <a:solidFill>
                  <a:srgbClr val="595959"/>
                </a:solidFill>
              </a:rPr>
              <a:t>Bitlis</a:t>
            </a:r>
            <a:r>
              <a:rPr lang="en-US" sz="1800" dirty="0">
                <a:solidFill>
                  <a:srgbClr val="595959"/>
                </a:solidFill>
              </a:rPr>
              <a:t> belt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Hakkâri</a:t>
            </a:r>
            <a:r>
              <a:rPr lang="en-US" sz="3200" b="0" dirty="0"/>
              <a:t> – SE Anatolia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C12373-6F25-8770-E3D5-54069667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12" y="2928496"/>
            <a:ext cx="5848150" cy="2984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88681-DC52-4563-AA0B-60B219D0D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820" y="992645"/>
            <a:ext cx="4264090" cy="49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20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98377"/>
            <a:ext cx="7416893" cy="5022912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Stratabound oxidized mineralisation over c. 10 km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Host bituminous peloidal wackestone, fenestral and algal-laminated micrite; lagoonal to sabkha facies with evaporites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Footwall reduced </a:t>
            </a:r>
            <a:r>
              <a:rPr lang="en-US" sz="1800" dirty="0" err="1">
                <a:solidFill>
                  <a:srgbClr val="595959"/>
                </a:solidFill>
              </a:rPr>
              <a:t>siliclastic</a:t>
            </a:r>
            <a:r>
              <a:rPr lang="en-US" sz="1800" dirty="0">
                <a:solidFill>
                  <a:srgbClr val="595959"/>
                </a:solidFill>
              </a:rPr>
              <a:t> and silty limestone, hangingwall cyclic reduced silty limestone and mudstone up into clean, thick-bedded platform dolostone</a:t>
            </a:r>
            <a:r>
              <a:rPr lang="en-US" sz="1700" dirty="0">
                <a:solidFill>
                  <a:srgbClr val="595959"/>
                </a:solidFill>
              </a:rPr>
              <a:t> </a:t>
            </a:r>
            <a:endParaRPr lang="en-US" sz="17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Hakkâri</a:t>
            </a:r>
            <a:r>
              <a:rPr lang="en-US" sz="3200" b="0" dirty="0"/>
              <a:t> – </a:t>
            </a:r>
            <a:r>
              <a:rPr lang="en-US" sz="3200" b="0" dirty="0" err="1"/>
              <a:t>Meskan</a:t>
            </a:r>
            <a:r>
              <a:rPr lang="en-US" sz="3200" b="0" dirty="0"/>
              <a:t> Deposit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64858-E4F5-6DD4-B972-A7FA7D9CB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62"/>
          <a:stretch/>
        </p:blipFill>
        <p:spPr>
          <a:xfrm>
            <a:off x="8393014" y="664891"/>
            <a:ext cx="2517311" cy="5635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BE4C7F-DB0E-BCDF-1EEC-8F027540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668"/>
          <a:stretch/>
        </p:blipFill>
        <p:spPr>
          <a:xfrm>
            <a:off x="1286948" y="2794419"/>
            <a:ext cx="5757303" cy="34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9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64805"/>
            <a:ext cx="4975267" cy="4306991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Two main 2-10 m horizons in a c. 30 m interval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Preferential replacement of laminated algal limestone within the bituminous to silty limestone sequence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Breccia- and vein-hosted mineralisation especially in interbedded dark-grey bituminous silty limestone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High-grade pale to brown colloform sphalerite with galena, minor pyrite and calcite gangue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Pyrite-carbonate halo with similar zebra textures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Moderate Ag content, elevated As, Sb and Tl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Moderate salinities (2 to 22 equiv. </a:t>
            </a:r>
            <a:r>
              <a:rPr lang="en-US" sz="1800" dirty="0" err="1">
                <a:solidFill>
                  <a:srgbClr val="595959"/>
                </a:solidFill>
              </a:rPr>
              <a:t>wt</a:t>
            </a:r>
            <a:r>
              <a:rPr lang="en-US" sz="1800" dirty="0">
                <a:solidFill>
                  <a:srgbClr val="595959"/>
                </a:solidFill>
              </a:rPr>
              <a:t>% NaCl), evaporated brine component, mineralisation temperatures 160 to 220 °C, BSR </a:t>
            </a:r>
            <a:r>
              <a:rPr lang="en-US" sz="1800" dirty="0" err="1">
                <a:solidFill>
                  <a:srgbClr val="595959"/>
                </a:solidFill>
              </a:rPr>
              <a:t>sulphur</a:t>
            </a:r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Hakkâri</a:t>
            </a:r>
            <a:r>
              <a:rPr lang="en-US" sz="3200" b="0" dirty="0"/>
              <a:t> – </a:t>
            </a:r>
            <a:r>
              <a:rPr lang="en-US" sz="3200" b="0" dirty="0" err="1"/>
              <a:t>Meskan</a:t>
            </a:r>
            <a:r>
              <a:rPr lang="en-US" sz="3200" b="0" dirty="0"/>
              <a:t> Deposit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76549E-A89D-CA76-FD69-51B34B008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668" y="720685"/>
            <a:ext cx="6029597" cy="4561469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193D192-F81E-A575-AEA7-8C5712476305}"/>
              </a:ext>
            </a:extLst>
          </p:cNvPr>
          <p:cNvSpPr txBox="1">
            <a:spLocks/>
          </p:cNvSpPr>
          <p:nvPr/>
        </p:nvSpPr>
        <p:spPr>
          <a:xfrm>
            <a:off x="5694668" y="5292512"/>
            <a:ext cx="6075192" cy="1641558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500" dirty="0">
                <a:solidFill>
                  <a:srgbClr val="595959"/>
                </a:solidFill>
              </a:rPr>
              <a:t>Colloform sphalerite mineralisation cut by late calcite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500" dirty="0">
                <a:solidFill>
                  <a:srgbClr val="595959"/>
                </a:solidFill>
              </a:rPr>
              <a:t>Colloform mineralisation with late calcite gangue and mineralised veins cutting underlying dark-grey limestone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AU" sz="1500" dirty="0">
                <a:solidFill>
                  <a:srgbClr val="595959"/>
                </a:solidFill>
              </a:rPr>
              <a:t>Laminated pyrite-calcite fringing the main mineralised zone cut by later pale-brown sphalerite.</a:t>
            </a:r>
          </a:p>
        </p:txBody>
      </p:sp>
    </p:spTree>
    <p:extLst>
      <p:ext uri="{BB962C8B-B14F-4D97-AF65-F5344CB8AC3E}">
        <p14:creationId xmlns:p14="http://schemas.microsoft.com/office/powerpoint/2010/main" val="657911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64805"/>
            <a:ext cx="6590923" cy="4306991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Mineralisation predates extensive spar veining related to late folding and faulting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Large, </a:t>
            </a:r>
            <a:r>
              <a:rPr lang="en-US" sz="1800" dirty="0" err="1">
                <a:solidFill>
                  <a:srgbClr val="595959"/>
                </a:solidFill>
              </a:rPr>
              <a:t>homogenising</a:t>
            </a:r>
            <a:r>
              <a:rPr lang="en-US" sz="1800" dirty="0">
                <a:solidFill>
                  <a:srgbClr val="595959"/>
                </a:solidFill>
              </a:rPr>
              <a:t> basinal fluid system, effective bituminous and algal host trap with shale aquicludes in the hangingwall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Lead isotope data are homogenous with a broadly conformable model age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Steep limb of the </a:t>
            </a:r>
            <a:r>
              <a:rPr lang="en-US" sz="1800" dirty="0" err="1">
                <a:solidFill>
                  <a:srgbClr val="595959"/>
                </a:solidFill>
              </a:rPr>
              <a:t>Armutlu</a:t>
            </a:r>
            <a:r>
              <a:rPr lang="en-US" sz="1800" dirty="0">
                <a:solidFill>
                  <a:srgbClr val="595959"/>
                </a:solidFill>
              </a:rPr>
              <a:t> anticline </a:t>
            </a:r>
            <a:r>
              <a:rPr lang="en-US" sz="1800" dirty="0" err="1">
                <a:solidFill>
                  <a:srgbClr val="595959"/>
                </a:solidFill>
              </a:rPr>
              <a:t>localised</a:t>
            </a:r>
            <a:r>
              <a:rPr lang="en-US" sz="1800" dirty="0">
                <a:solidFill>
                  <a:srgbClr val="595959"/>
                </a:solidFill>
              </a:rPr>
              <a:t> by inversion of an earlier extensional structure that fed the system?</a:t>
            </a:r>
            <a:r>
              <a:rPr lang="en-US" sz="1700" dirty="0">
                <a:solidFill>
                  <a:srgbClr val="595959"/>
                </a:solidFill>
              </a:rPr>
              <a:t> </a:t>
            </a:r>
            <a:endParaRPr lang="en-US" sz="17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Lateral extent and continuity of mineralisation more like a sedimentary copper deposit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Hakkâri</a:t>
            </a:r>
            <a:r>
              <a:rPr lang="en-US" sz="3200" b="0" dirty="0"/>
              <a:t> – </a:t>
            </a:r>
            <a:r>
              <a:rPr lang="en-US" sz="3200" b="0" dirty="0" err="1"/>
              <a:t>Meskan</a:t>
            </a:r>
            <a:r>
              <a:rPr lang="en-US" sz="3200" b="0" dirty="0"/>
              <a:t> Deposit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B227E-3FC6-858C-3E32-896BF5D47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95" y="4053407"/>
            <a:ext cx="4602460" cy="2163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A1401-6E17-FF8B-44DC-9C285BDE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473" y="993160"/>
            <a:ext cx="4066759" cy="22379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90AFFE-533D-1C21-8920-4D0D4EC25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98" y="3984214"/>
            <a:ext cx="5173991" cy="2202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9593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64805"/>
            <a:ext cx="5601499" cy="4306991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Adequately described elsewhere, long posited as Irish Midlands analogue and strong similarities to Hakkari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Deposits within Upper Triassic platform carbonates in the southern Alps over a distance of about 400 km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801688" indent="-379413">
              <a:tabLst>
                <a:tab pos="625475" algn="l"/>
              </a:tabLst>
            </a:pPr>
            <a:r>
              <a:rPr lang="en-US" sz="1800" dirty="0">
                <a:solidFill>
                  <a:srgbClr val="595959"/>
                </a:solidFill>
              </a:rPr>
              <a:t>Extensional rift-sag basin setting </a:t>
            </a:r>
          </a:p>
          <a:p>
            <a:pPr marL="801688" indent="-379413">
              <a:tabLst>
                <a:tab pos="625475" algn="l"/>
              </a:tabLst>
            </a:pPr>
            <a:r>
              <a:rPr lang="en-US" sz="1800" dirty="0">
                <a:solidFill>
                  <a:srgbClr val="595959"/>
                </a:solidFill>
              </a:rPr>
              <a:t>Laterally extensive mineralisation with similar lead-isotope signature</a:t>
            </a:r>
          </a:p>
          <a:p>
            <a:pPr marL="801688" indent="-379413">
              <a:tabLst>
                <a:tab pos="625475" algn="l"/>
              </a:tabLst>
            </a:pPr>
            <a:r>
              <a:rPr lang="en-US" sz="1800" dirty="0">
                <a:solidFill>
                  <a:srgbClr val="595959"/>
                </a:solidFill>
              </a:rPr>
              <a:t>Early diagenetic timing with BSR and biogenic sphalerite</a:t>
            </a:r>
          </a:p>
          <a:p>
            <a:pPr marL="801688" indent="-379413">
              <a:tabLst>
                <a:tab pos="625475" algn="l"/>
              </a:tabLst>
            </a:pPr>
            <a:r>
              <a:rPr lang="en-US" sz="1800" dirty="0">
                <a:solidFill>
                  <a:srgbClr val="595959"/>
                </a:solidFill>
              </a:rPr>
              <a:t>Trapping reflects interaction of a metalliferous brine with a BSR </a:t>
            </a:r>
            <a:r>
              <a:rPr lang="en-US" sz="1800" dirty="0" err="1">
                <a:solidFill>
                  <a:srgbClr val="595959"/>
                </a:solidFill>
              </a:rPr>
              <a:t>sulphur</a:t>
            </a:r>
            <a:r>
              <a:rPr lang="en-US" sz="1800" dirty="0">
                <a:solidFill>
                  <a:srgbClr val="595959"/>
                </a:solidFill>
              </a:rPr>
              <a:t> source in a reducing carbonate environment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Bleiberg (global resources of c. 2.5 Mt of </a:t>
            </a:r>
            <a:r>
              <a:rPr lang="en-US" sz="1800" dirty="0" err="1">
                <a:solidFill>
                  <a:srgbClr val="595959"/>
                </a:solidFill>
              </a:rPr>
              <a:t>Zn+Pb</a:t>
            </a:r>
            <a:r>
              <a:rPr lang="en-US" sz="1800" dirty="0">
                <a:solidFill>
                  <a:srgbClr val="595959"/>
                </a:solidFill>
              </a:rPr>
              <a:t>), </a:t>
            </a:r>
            <a:r>
              <a:rPr lang="en-US" sz="1800" dirty="0" err="1">
                <a:solidFill>
                  <a:srgbClr val="595959"/>
                </a:solidFill>
              </a:rPr>
              <a:t>Mežica</a:t>
            </a:r>
            <a:r>
              <a:rPr lang="en-US" sz="1800" dirty="0">
                <a:solidFill>
                  <a:srgbClr val="595959"/>
                </a:solidFill>
              </a:rPr>
              <a:t> (global resource of c. 19 Mt at 5.3% Zn, 2.7% Pb) and </a:t>
            </a:r>
            <a:r>
              <a:rPr lang="en-US" sz="1800" dirty="0" err="1">
                <a:solidFill>
                  <a:srgbClr val="595959"/>
                </a:solidFill>
              </a:rPr>
              <a:t>Gorno</a:t>
            </a:r>
            <a:r>
              <a:rPr lang="en-US" sz="1800" dirty="0">
                <a:solidFill>
                  <a:srgbClr val="595959"/>
                </a:solidFill>
              </a:rPr>
              <a:t> (Mineral Resource of 7.06 Mt at 6.9% Zn, 1.8% Pb, and 33 g/t Ag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Alpine District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CA38B-8423-8189-54DA-45735767A4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2158" y="908361"/>
            <a:ext cx="5504270" cy="325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47085"/>
            <a:ext cx="6534838" cy="4989245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Triassic to Cretaceous rift-sag basin on margin of Indian plate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Easterly verging fold-and-thrust belt resulted from Paleocene-Eocene collision with the Iran-Afghanistan plate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Mineralisation near the base of the sag phase sediment in reduced Jurassic carbonate rocks</a:t>
            </a:r>
            <a:endParaRPr lang="en-US" sz="1800" dirty="0"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One of a number of deposits in Jurassic carbonates in the belt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err="1"/>
              <a:t>Duddar</a:t>
            </a:r>
            <a:r>
              <a:rPr lang="en-US" sz="3200" b="0"/>
              <a:t> – </a:t>
            </a:r>
            <a:r>
              <a:rPr lang="en-US" sz="3200" b="0" err="1"/>
              <a:t>Lasbela</a:t>
            </a:r>
            <a:r>
              <a:rPr lang="en-US" sz="3200" b="0"/>
              <a:t>-Khuzdar belt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3605D6B-7432-102E-C2C7-C3E051718C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741684"/>
              </p:ext>
            </p:extLst>
          </p:nvPr>
        </p:nvGraphicFramePr>
        <p:xfrm>
          <a:off x="7361343" y="610061"/>
          <a:ext cx="4111255" cy="563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2596680" imgH="3560400" progId="Word.Picture.8">
                  <p:embed/>
                </p:oleObj>
              </mc:Choice>
              <mc:Fallback>
                <p:oleObj name="Picture" r:id="rId2" imgW="2596680" imgH="3560400" progId="Word.Picture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3605D6B-7432-102E-C2C7-C3E051718C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1343" y="610061"/>
                        <a:ext cx="4111255" cy="56378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5535D2-6463-91AD-6599-28DF7FB883F1}"/>
              </a:ext>
            </a:extLst>
          </p:cNvPr>
          <p:cNvSpPr txBox="1"/>
          <p:nvPr/>
        </p:nvSpPr>
        <p:spPr>
          <a:xfrm>
            <a:off x="5716337" y="5463108"/>
            <a:ext cx="1645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Location of </a:t>
            </a:r>
            <a:r>
              <a:rPr lang="en-AU" sz="1600" dirty="0" err="1"/>
              <a:t>Duddar</a:t>
            </a:r>
            <a:r>
              <a:rPr lang="en-AU" sz="1600" dirty="0"/>
              <a:t> and </a:t>
            </a:r>
            <a:r>
              <a:rPr lang="en-AU" sz="1600" dirty="0" err="1"/>
              <a:t>Gunga</a:t>
            </a:r>
            <a:r>
              <a:rPr lang="en-AU" sz="1600" dirty="0"/>
              <a:t> Zn-Pb Deposits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DE3D1C-9B50-3CB1-4AC7-71B58DF97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35"/>
          <a:stretch/>
        </p:blipFill>
        <p:spPr>
          <a:xfrm>
            <a:off x="2084655" y="2891028"/>
            <a:ext cx="3287247" cy="33569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1BD9C4-9050-3B12-0B0B-7F97801B3F3D}"/>
              </a:ext>
            </a:extLst>
          </p:cNvPr>
          <p:cNvSpPr txBox="1"/>
          <p:nvPr/>
        </p:nvSpPr>
        <p:spPr>
          <a:xfrm>
            <a:off x="1011239" y="5114186"/>
            <a:ext cx="1155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Location of </a:t>
            </a:r>
            <a:r>
              <a:rPr lang="en-AU" sz="1600" dirty="0" err="1"/>
              <a:t>Duddar</a:t>
            </a:r>
            <a:r>
              <a:rPr lang="en-AU" sz="1600" dirty="0"/>
              <a:t> in the Middle Jurassic</a:t>
            </a:r>
          </a:p>
        </p:txBody>
      </p:sp>
    </p:spTree>
    <p:extLst>
      <p:ext uri="{BB962C8B-B14F-4D97-AF65-F5344CB8AC3E}">
        <p14:creationId xmlns:p14="http://schemas.microsoft.com/office/powerpoint/2010/main" val="1162705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47085"/>
            <a:ext cx="5903315" cy="4989245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1990s exploration by </a:t>
            </a:r>
            <a:r>
              <a:rPr lang="en-US" sz="1800" dirty="0" err="1">
                <a:solidFill>
                  <a:srgbClr val="595959"/>
                </a:solidFill>
              </a:rPr>
              <a:t>Pasminco</a:t>
            </a:r>
            <a:r>
              <a:rPr lang="en-US" sz="1800" dirty="0">
                <a:solidFill>
                  <a:srgbClr val="595959"/>
                </a:solidFill>
              </a:rPr>
              <a:t> reported a resource of 14.3 Mt at 8.6% Zn and 3.2% Pb to 500 m,  with high-grade mineralisation extending to 1,400 m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Stratabound mineralisation replaces thin bedded carbonaceous argillaceous limestone with algal laminites and anhydrite pseudomorphs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Hangingwall, fault-controlled wedge of mass flow sediments thins southward from 600 m to 0 m in the extreme south – sinistral strike-slip pull apart sub-basin</a:t>
            </a:r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  <a:p>
            <a:pPr marL="380365" indent="-380365"/>
            <a:endParaRPr lang="en-US" sz="18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err="1"/>
              <a:t>Duddar</a:t>
            </a:r>
            <a:r>
              <a:rPr lang="en-US" sz="3200" b="0"/>
              <a:t> – </a:t>
            </a:r>
            <a:r>
              <a:rPr lang="en-US" sz="3200" b="0" err="1"/>
              <a:t>Lasbela</a:t>
            </a:r>
            <a:r>
              <a:rPr lang="en-US" sz="3200" b="0"/>
              <a:t>-Khuzdar belt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FD6EEFB-8AE6-5511-7C83-3E3DE31175C8}"/>
              </a:ext>
            </a:extLst>
          </p:cNvPr>
          <p:cNvSpPr txBox="1">
            <a:spLocks/>
          </p:cNvSpPr>
          <p:nvPr/>
        </p:nvSpPr>
        <p:spPr>
          <a:xfrm>
            <a:off x="6474087" y="5760700"/>
            <a:ext cx="5387721" cy="1362360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East-west cross section of the Duddar deposit. Modified after Song et al. (2019).</a:t>
            </a:r>
            <a:endParaRPr lang="en-AU" sz="1600" dirty="0">
              <a:solidFill>
                <a:srgbClr val="595959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B63893-8B1A-AFE2-E3E3-CFCCFD56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" t="8115" r="2122" b="5012"/>
          <a:stretch/>
        </p:blipFill>
        <p:spPr bwMode="auto">
          <a:xfrm>
            <a:off x="1500911" y="3729390"/>
            <a:ext cx="4287355" cy="2443698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BA98E9-544B-7A50-17E7-24196742885E}"/>
              </a:ext>
            </a:extLst>
          </p:cNvPr>
          <p:cNvSpPr txBox="1"/>
          <p:nvPr/>
        </p:nvSpPr>
        <p:spPr>
          <a:xfrm>
            <a:off x="1126044" y="3729389"/>
            <a:ext cx="234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err="1">
                <a:solidFill>
                  <a:schemeClr val="bg1"/>
                </a:solidFill>
              </a:rPr>
              <a:t>Hangingwall</a:t>
            </a:r>
            <a:r>
              <a:rPr lang="en-AU" sz="1200" b="1" dirty="0">
                <a:solidFill>
                  <a:schemeClr val="bg1"/>
                </a:solidFill>
              </a:rPr>
              <a:t> mass flow sediments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22EAD8-5EA6-5E70-C9AF-3D814A35B08D}"/>
              </a:ext>
            </a:extLst>
          </p:cNvPr>
          <p:cNvSpPr txBox="1"/>
          <p:nvPr/>
        </p:nvSpPr>
        <p:spPr>
          <a:xfrm>
            <a:off x="2130392" y="4709572"/>
            <a:ext cx="6654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b="1" dirty="0" err="1"/>
              <a:t>Sp</a:t>
            </a:r>
            <a:r>
              <a:rPr lang="en-AU" sz="1200" b="1" dirty="0"/>
              <a:t> clast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BE78AA-19A7-83D7-F150-8513069E6C8D}"/>
              </a:ext>
            </a:extLst>
          </p:cNvPr>
          <p:cNvCxnSpPr/>
          <p:nvPr/>
        </p:nvCxnSpPr>
        <p:spPr>
          <a:xfrm flipV="1">
            <a:off x="2793534" y="4766785"/>
            <a:ext cx="142613" cy="660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7F4C0A-8EBE-6D87-9913-6EA8650A26F7}"/>
              </a:ext>
            </a:extLst>
          </p:cNvPr>
          <p:cNvGrpSpPr/>
          <p:nvPr/>
        </p:nvGrpSpPr>
        <p:grpSpPr>
          <a:xfrm>
            <a:off x="6622717" y="763254"/>
            <a:ext cx="5090459" cy="4834104"/>
            <a:chOff x="6622717" y="763254"/>
            <a:chExt cx="5090459" cy="48341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D3CA40-8A0C-A788-7F88-8398E4DF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717" y="1260641"/>
              <a:ext cx="5090459" cy="433671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FEE456-2FB4-47A2-F69A-DB8CCA71A7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2575" y="1006582"/>
              <a:ext cx="257452" cy="875484"/>
            </a:xfrm>
            <a:prstGeom prst="line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82633F-009B-43AD-62BD-0AAEECEE21D9}"/>
                </a:ext>
              </a:extLst>
            </p:cNvPr>
            <p:cNvSpPr txBox="1"/>
            <p:nvPr/>
          </p:nvSpPr>
          <p:spPr>
            <a:xfrm>
              <a:off x="9167946" y="763254"/>
              <a:ext cx="23469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b="1" dirty="0" err="1"/>
                <a:t>Hangingwall</a:t>
              </a:r>
              <a:r>
                <a:rPr lang="en-AU" sz="1200" b="1" dirty="0"/>
                <a:t> mass flow sediments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61690C-4D8D-12CB-8207-D61C27AB214D}"/>
                </a:ext>
              </a:extLst>
            </p:cNvPr>
            <p:cNvSpPr txBox="1"/>
            <p:nvPr/>
          </p:nvSpPr>
          <p:spPr>
            <a:xfrm>
              <a:off x="9187230" y="5275027"/>
              <a:ext cx="4106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b="1" dirty="0"/>
                <a:t>Rift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0A23CA-9B57-2776-4A20-6CBB66B8420D}"/>
                </a:ext>
              </a:extLst>
            </p:cNvPr>
            <p:cNvSpPr txBox="1"/>
            <p:nvPr/>
          </p:nvSpPr>
          <p:spPr>
            <a:xfrm>
              <a:off x="9177293" y="4628286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b="1" dirty="0"/>
                <a:t>Sag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4E8AE6-F264-24A8-443D-E38021D2EA45}"/>
                </a:ext>
              </a:extLst>
            </p:cNvPr>
            <p:cNvGrpSpPr/>
            <p:nvPr/>
          </p:nvGrpSpPr>
          <p:grpSpPr>
            <a:xfrm>
              <a:off x="9597920" y="5229695"/>
              <a:ext cx="148631" cy="322331"/>
              <a:chOff x="9597920" y="5229695"/>
              <a:chExt cx="148631" cy="322331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9E27EAB-DE08-D6E8-5C19-34A3B65655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97920" y="5229695"/>
                <a:ext cx="148631" cy="32233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109077E-B634-961F-05C7-7B1EE8914F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97920" y="5413526"/>
                <a:ext cx="0" cy="1385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9C23E0-1F3B-1521-5216-5E735A123449}"/>
                </a:ext>
              </a:extLst>
            </p:cNvPr>
            <p:cNvCxnSpPr>
              <a:cxnSpLocks/>
            </p:cNvCxnSpPr>
            <p:nvPr/>
          </p:nvCxnSpPr>
          <p:spPr>
            <a:xfrm>
              <a:off x="9187230" y="5125673"/>
              <a:ext cx="38600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C8C67F-040C-C2B4-54D4-304CB8DB8E31}"/>
                </a:ext>
              </a:extLst>
            </p:cNvPr>
            <p:cNvSpPr/>
            <p:nvPr/>
          </p:nvSpPr>
          <p:spPr>
            <a:xfrm>
              <a:off x="9907398" y="4412609"/>
              <a:ext cx="234892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207496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78350" y="1632198"/>
            <a:ext cx="10355826" cy="4128459"/>
          </a:xfrm>
        </p:spPr>
        <p:txBody>
          <a:bodyPr/>
          <a:lstStyle/>
          <a:p>
            <a:pPr marL="0"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Irish-type Deposits</a:t>
            </a:r>
          </a:p>
          <a:p>
            <a:r>
              <a:rPr lang="en-AU" sz="1800" dirty="0">
                <a:solidFill>
                  <a:schemeClr val="tx1"/>
                </a:solidFill>
              </a:rPr>
              <a:t>Stratabound predominantly replacive semi-massive to disseminated Zn-Pb-Ag-Fe ±Cu deposits in carbonate-dominated platforms marginal to, or above, sediment-dominated basins</a:t>
            </a:r>
          </a:p>
          <a:p>
            <a:pPr marL="0"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‘High-grade MVT Deposits’</a:t>
            </a:r>
          </a:p>
          <a:p>
            <a:r>
              <a:rPr lang="en-AU" sz="1800" dirty="0">
                <a:solidFill>
                  <a:schemeClr val="tx1"/>
                </a:solidFill>
              </a:rPr>
              <a:t>Stratabound predominantly cavity-fill Zn-Pb-Fe ±Ag ±Cu deposits hosted in carbonate-dominated platforms marginal to, or above, sediment-dominated basins.</a:t>
            </a:r>
          </a:p>
          <a:p>
            <a:pPr marL="0" indent="0">
              <a:buNone/>
            </a:pPr>
            <a:r>
              <a:rPr lang="en-AU" sz="1800" b="1" dirty="0">
                <a:solidFill>
                  <a:schemeClr val="tx1"/>
                </a:solidFill>
              </a:rPr>
              <a:t>‘Typical’ MVT Deposits</a:t>
            </a:r>
          </a:p>
          <a:p>
            <a:r>
              <a:rPr lang="en-AU" sz="1800" dirty="0">
                <a:solidFill>
                  <a:schemeClr val="tx1"/>
                </a:solidFill>
              </a:rPr>
              <a:t>Stratabound or transgressive predominantly cavity-fill Zn-Pb-Fe ±Ag ±Cu deposits hosted in thick platform carbonate sequences marginal to, or above sediment-dominated basins.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712" y="930821"/>
            <a:ext cx="10984919" cy="696077"/>
          </a:xfrm>
        </p:spPr>
        <p:txBody>
          <a:bodyPr/>
          <a:lstStyle/>
          <a:p>
            <a:pPr algn="ctr"/>
            <a:r>
              <a:rPr lang="en-AU" sz="2400" b="0" dirty="0">
                <a:solidFill>
                  <a:schemeClr val="accent1"/>
                </a:solidFill>
              </a:rPr>
              <a:t>The epitome of the classification nightmare – what is an Irish-type deposit? And how useful is the concept?</a:t>
            </a:r>
            <a:br>
              <a:rPr lang="en-AU" sz="3200" dirty="0"/>
            </a:b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8C36F-703B-F202-5B15-B41657811233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CCBD94-3C82-8672-8918-2274EF899401}"/>
              </a:ext>
            </a:extLst>
          </p:cNvPr>
          <p:cNvSpPr/>
          <p:nvPr/>
        </p:nvSpPr>
        <p:spPr>
          <a:xfrm>
            <a:off x="9313682" y="223145"/>
            <a:ext cx="2878318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5C29CD3-5BCC-85EA-D3AA-C6E87F841816}"/>
              </a:ext>
            </a:extLst>
          </p:cNvPr>
          <p:cNvSpPr txBox="1">
            <a:spLocks/>
          </p:cNvSpPr>
          <p:nvPr/>
        </p:nvSpPr>
        <p:spPr>
          <a:xfrm>
            <a:off x="775711" y="158164"/>
            <a:ext cx="8867909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Low-temperature Carbonate-hosted Zn-Pb Models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9715937-628C-E77C-C5F6-821BFE09C19D}"/>
              </a:ext>
            </a:extLst>
          </p:cNvPr>
          <p:cNvSpPr txBox="1">
            <a:spLocks/>
          </p:cNvSpPr>
          <p:nvPr/>
        </p:nvSpPr>
        <p:spPr>
          <a:xfrm>
            <a:off x="468233" y="4572000"/>
            <a:ext cx="10984919" cy="10170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AU" sz="2000" b="0" dirty="0">
                <a:solidFill>
                  <a:schemeClr val="accent1"/>
                </a:solidFill>
              </a:rPr>
              <a:t>Deposits of similar style occur in different settings, while dissimilar deposits occur in similar settings – Irish-type deposits have many features of MVT’s while ‘high-grade’ MVT’s can form in </a:t>
            </a:r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AU" sz="2000" b="0" dirty="0">
                <a:solidFill>
                  <a:schemeClr val="accent1"/>
                </a:solidFill>
              </a:rPr>
              <a:t>settings similar to Irish-type deposits</a:t>
            </a:r>
            <a:endParaRPr lang="en-AU" dirty="0">
              <a:solidFill>
                <a:schemeClr val="accent1"/>
              </a:solidFill>
            </a:endParaRPr>
          </a:p>
          <a:p>
            <a:pPr algn="ctr"/>
            <a:r>
              <a:rPr lang="en-AU" sz="2000" b="0" dirty="0">
                <a:solidFill>
                  <a:schemeClr val="accent1"/>
                </a:solidFill>
              </a:rPr>
              <a:t>A systems-based approach can deal with this reality where a deposit-based model cannot</a:t>
            </a:r>
            <a:br>
              <a:rPr lang="en-AU" sz="2000" b="0" dirty="0">
                <a:solidFill>
                  <a:schemeClr val="accent1"/>
                </a:solidFill>
              </a:rPr>
            </a:br>
            <a:br>
              <a:rPr lang="en-AU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9089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64805"/>
            <a:ext cx="5046916" cy="4909502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Lower Zinc Zone: sphalerite replaces thin-bedded laminated algal limestone interbedded with carbonaceous limestone and mudstone</a:t>
            </a:r>
          </a:p>
          <a:p>
            <a:r>
              <a:rPr lang="en-US" sz="1800" dirty="0">
                <a:solidFill>
                  <a:srgbClr val="595959"/>
                </a:solidFill>
              </a:rPr>
              <a:t>8 to 10 m of nodular limestone and calcareous mudstones separates from</a:t>
            </a:r>
          </a:p>
          <a:p>
            <a:r>
              <a:rPr lang="en-US" sz="1800" dirty="0">
                <a:solidFill>
                  <a:srgbClr val="595959"/>
                </a:solidFill>
              </a:rPr>
              <a:t>Upper Pyrite Zone: nodular to massive pyrite in carbonaceous and calcareous mudstone</a:t>
            </a:r>
          </a:p>
          <a:p>
            <a:r>
              <a:rPr lang="en-US" sz="1800" dirty="0">
                <a:solidFill>
                  <a:srgbClr val="595959"/>
                </a:solidFill>
              </a:rPr>
              <a:t>Progressively replaced by sphalerite to the north (proximal), passes into banded barite to the south and west</a:t>
            </a:r>
          </a:p>
          <a:p>
            <a:r>
              <a:rPr lang="en-US" sz="1800" dirty="0">
                <a:solidFill>
                  <a:srgbClr val="595959"/>
                </a:solidFill>
              </a:rPr>
              <a:t>Stockwork vein-hosted sphalerite-galena with minor chalcopyrite underlies stratiform zones in the north and cuts upwards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Associated with proximal silicification, and ankerite and dolomite alteration extending hundreds of </a:t>
            </a:r>
            <a:r>
              <a:rPr lang="en-US" sz="1800" dirty="0" err="1">
                <a:solidFill>
                  <a:srgbClr val="595959"/>
                </a:solidFill>
              </a:rPr>
              <a:t>metres</a:t>
            </a:r>
            <a:endParaRPr lang="en-US" sz="1800" dirty="0">
              <a:solidFill>
                <a:srgbClr val="595959"/>
              </a:solidFill>
            </a:endParaRPr>
          </a:p>
          <a:p>
            <a:endParaRPr lang="en-US" sz="1700" dirty="0">
              <a:solidFill>
                <a:srgbClr val="595959"/>
              </a:solidFill>
            </a:endParaRPr>
          </a:p>
          <a:p>
            <a:endParaRPr lang="en-US" sz="18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err="1"/>
              <a:t>Duddar</a:t>
            </a:r>
            <a:r>
              <a:rPr lang="en-US" sz="3200" b="0"/>
              <a:t> – </a:t>
            </a:r>
            <a:r>
              <a:rPr lang="en-US" sz="3200" b="0" err="1"/>
              <a:t>Lasbela</a:t>
            </a:r>
            <a:r>
              <a:rPr lang="en-US" sz="3200" b="0"/>
              <a:t>-Khuzdar belt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1" name="Picture 10" descr="A picture containing wooden, text, rectangle, screenshot&#10;&#10;Description automatically generated">
            <a:extLst>
              <a:ext uri="{FF2B5EF4-FFF2-40B4-BE49-F238E27FC236}">
                <a16:creationId xmlns:a16="http://schemas.microsoft.com/office/drawing/2014/main" id="{C8247AD0-3854-0C0B-4110-97EE6C583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24982" r="17652" b="50439"/>
          <a:stretch/>
        </p:blipFill>
        <p:spPr bwMode="auto">
          <a:xfrm>
            <a:off x="5834741" y="1126237"/>
            <a:ext cx="6191187" cy="16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E567C4-8AB8-9618-C966-F1F0E06A6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5684" y="3678991"/>
            <a:ext cx="4033932" cy="1898772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22A0B15E-6BAB-EB70-039D-E382927394F5}"/>
              </a:ext>
            </a:extLst>
          </p:cNvPr>
          <p:cNvSpPr txBox="1">
            <a:spLocks/>
          </p:cNvSpPr>
          <p:nvPr/>
        </p:nvSpPr>
        <p:spPr>
          <a:xfrm>
            <a:off x="5915607" y="2770769"/>
            <a:ext cx="5868955" cy="1362360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High-grade pale fine-grained sphalerite replaces algal or bacterial laminite in bedded carbonaceous limestone and mudstone, NQ core</a:t>
            </a:r>
            <a:endParaRPr lang="en-AU" sz="1600" dirty="0">
              <a:solidFill>
                <a:srgbClr val="595959"/>
              </a:solidFill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0B92DBBF-0E54-BE76-E1EA-045936EE8488}"/>
              </a:ext>
            </a:extLst>
          </p:cNvPr>
          <p:cNvSpPr txBox="1">
            <a:spLocks/>
          </p:cNvSpPr>
          <p:nvPr/>
        </p:nvSpPr>
        <p:spPr>
          <a:xfrm>
            <a:off x="5915608" y="5549548"/>
            <a:ext cx="5740007" cy="1362360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Laminated barite and mudstone laterally equivalent to the Pyrite Zone mineralisation to the north. Field of view 10 cm</a:t>
            </a:r>
            <a:endParaRPr lang="en-AU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95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0" y="964805"/>
            <a:ext cx="4725660" cy="4306991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Gabon sector of the ‘Aptian Salt Basin’ complex on the West African margin</a:t>
            </a:r>
          </a:p>
          <a:p>
            <a:r>
              <a:rPr lang="en-US" sz="1800" dirty="0">
                <a:solidFill>
                  <a:srgbClr val="595959"/>
                </a:solidFill>
              </a:rPr>
              <a:t>Zn-Pb discoveries by BRGM (1960s-1980s)</a:t>
            </a:r>
          </a:p>
          <a:p>
            <a:r>
              <a:rPr lang="en-US" sz="1800" dirty="0">
                <a:solidFill>
                  <a:srgbClr val="595959"/>
                </a:solidFill>
              </a:rPr>
              <a:t>2022 Apollo Minerals Exploration Target of 140 to 300 Mt at between 2.0% and 3.4% </a:t>
            </a:r>
            <a:r>
              <a:rPr lang="en-US" sz="1800" dirty="0" err="1">
                <a:solidFill>
                  <a:srgbClr val="595959"/>
                </a:solidFill>
              </a:rPr>
              <a:t>Zn+Pb</a:t>
            </a:r>
            <a:r>
              <a:rPr lang="en-US" sz="1800" dirty="0">
                <a:solidFill>
                  <a:srgbClr val="595959"/>
                </a:solidFill>
              </a:rPr>
              <a:t>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Mineralisation over c. 135 km on NNE-trending segment of South Gabon sub-basin margin; right-step syn-rift relay across the </a:t>
            </a:r>
            <a:r>
              <a:rPr lang="en-US" sz="1800" dirty="0" err="1">
                <a:solidFill>
                  <a:srgbClr val="595959"/>
                </a:solidFill>
              </a:rPr>
              <a:t>N’Komi</a:t>
            </a:r>
            <a:r>
              <a:rPr lang="en-US" sz="1800" dirty="0">
                <a:solidFill>
                  <a:srgbClr val="595959"/>
                </a:solidFill>
              </a:rPr>
              <a:t> lineament</a:t>
            </a:r>
          </a:p>
          <a:p>
            <a:r>
              <a:rPr lang="en-US" sz="1800" dirty="0">
                <a:solidFill>
                  <a:srgbClr val="595959"/>
                </a:solidFill>
              </a:rPr>
              <a:t>Neocomian-Barremian rifting: up to 4 km of alluvial and lacustrine sandstones, shales, organic-rich mudstone and marl, with syn-rift volcanism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Overlain by 800-1000 m Late Aptian evaporites (</a:t>
            </a:r>
            <a:r>
              <a:rPr lang="en-US" sz="1800" dirty="0" err="1">
                <a:solidFill>
                  <a:srgbClr val="595959"/>
                </a:solidFill>
              </a:rPr>
              <a:t>Ezanga</a:t>
            </a:r>
            <a:r>
              <a:rPr lang="en-US" sz="1800" dirty="0">
                <a:solidFill>
                  <a:srgbClr val="595959"/>
                </a:solidFill>
              </a:rPr>
              <a:t> Formation)</a:t>
            </a:r>
          </a:p>
          <a:p>
            <a:r>
              <a:rPr lang="en-US" sz="1800" dirty="0">
                <a:solidFill>
                  <a:srgbClr val="595959"/>
                </a:solidFill>
              </a:rPr>
              <a:t>Albian to Turonian ramp- and shelf-carbonate deposition with lateral thickness variation resulting from initiation of halokinesis </a:t>
            </a:r>
          </a:p>
          <a:p>
            <a:endParaRPr lang="en-US" sz="1700" dirty="0">
              <a:solidFill>
                <a:srgbClr val="595959"/>
              </a:solidFill>
            </a:endParaRPr>
          </a:p>
          <a:p>
            <a:endParaRPr lang="en-US" sz="1700" dirty="0">
              <a:solidFill>
                <a:srgbClr val="595959"/>
              </a:solidFill>
            </a:endParaRPr>
          </a:p>
          <a:p>
            <a:endParaRPr lang="en-US" sz="18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Basin </a:t>
            </a:r>
            <a:r>
              <a:rPr lang="en-US" sz="3200" b="0" dirty="0" err="1"/>
              <a:t>Côtier</a:t>
            </a:r>
            <a:r>
              <a:rPr lang="en-US" sz="3200" b="0" dirty="0"/>
              <a:t> - Gabon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AA754-DF4C-CCE5-8C2F-DFD29406F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t="1102" r="1558" b="1106"/>
          <a:stretch/>
        </p:blipFill>
        <p:spPr bwMode="auto">
          <a:xfrm>
            <a:off x="8026400" y="1112049"/>
            <a:ext cx="3977354" cy="4785628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5D5D2C-FA34-135E-5045-A75315FFF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857" r="2492"/>
          <a:stretch/>
        </p:blipFill>
        <p:spPr bwMode="auto">
          <a:xfrm>
            <a:off x="5445060" y="1066613"/>
            <a:ext cx="2837284" cy="4205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4657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64805"/>
            <a:ext cx="4034843" cy="4306991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Middle Aptian host sediments unconformably overlie Paleoproterozoic with km-scale E-W embayments or paleochannels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Rift shoulder – syn-rift sediments highly attenuated or absent </a:t>
            </a:r>
          </a:p>
          <a:p>
            <a:r>
              <a:rPr lang="en-US" sz="1800" dirty="0" err="1">
                <a:solidFill>
                  <a:srgbClr val="595959"/>
                </a:solidFill>
              </a:rPr>
              <a:t>Dikaki</a:t>
            </a:r>
            <a:r>
              <a:rPr lang="en-US" sz="1800" dirty="0">
                <a:solidFill>
                  <a:srgbClr val="595959"/>
                </a:solidFill>
              </a:rPr>
              <a:t> embayment: basal fanglomerate breccia, alluvial channels and lacustrine dolostone, overlain by a carbonate-cemented alluvial siliciclastic sequence with lacustrine dolostone interbeds, overlain by organic-rich calcareous sandstone and siltstone</a:t>
            </a:r>
          </a:p>
          <a:p>
            <a:r>
              <a:rPr lang="en-US" sz="1800" dirty="0">
                <a:solidFill>
                  <a:srgbClr val="595959"/>
                </a:solidFill>
              </a:rPr>
              <a:t>Major rift-stage basin margin faults lie under cover to the east of the unconformity; airborne EM indicates rotated fault blocks within the </a:t>
            </a:r>
            <a:r>
              <a:rPr lang="en-US" sz="1800" dirty="0" err="1">
                <a:solidFill>
                  <a:srgbClr val="595959"/>
                </a:solidFill>
              </a:rPr>
              <a:t>mineralised</a:t>
            </a:r>
            <a:r>
              <a:rPr lang="en-US" sz="1800" dirty="0">
                <a:solidFill>
                  <a:srgbClr val="595959"/>
                </a:solidFill>
              </a:rPr>
              <a:t> zones in the footwall</a:t>
            </a:r>
          </a:p>
          <a:p>
            <a:endParaRPr lang="en-US" sz="1700" dirty="0">
              <a:solidFill>
                <a:srgbClr val="595959"/>
              </a:solidFill>
            </a:endParaRPr>
          </a:p>
          <a:p>
            <a:endParaRPr lang="en-US" sz="18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Kroussou</a:t>
            </a:r>
            <a:r>
              <a:rPr lang="en-US" sz="3200" b="0" dirty="0"/>
              <a:t> Trend – </a:t>
            </a:r>
            <a:r>
              <a:rPr lang="en-US" sz="3200" b="0" dirty="0" err="1"/>
              <a:t>Dikaki</a:t>
            </a:r>
            <a:r>
              <a:rPr lang="en-US" sz="3200" b="0" dirty="0"/>
              <a:t> Embayment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6F530-3CD4-FD7B-D225-0F907C00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244" y="766121"/>
            <a:ext cx="4469910" cy="5574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9846C-D700-F8A7-A2D5-72AA5304E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79" y="1038378"/>
            <a:ext cx="4154282" cy="516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7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64805"/>
            <a:ext cx="5376599" cy="4306991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Stratabound disseminated galena and sphalerite over a c. 100 m interval, strongest in c. 5-20 m interval replacing carbonate cement or clasts in siliciclastic units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Highest grades in clean, coarse arkosic sandstone (2 to 8% Zn and 2 to 30% Pb), controlled by channel geometry</a:t>
            </a:r>
          </a:p>
          <a:p>
            <a:r>
              <a:rPr lang="en-US" sz="1800" dirty="0">
                <a:solidFill>
                  <a:srgbClr val="595959"/>
                </a:solidFill>
              </a:rPr>
              <a:t>Also semi-massive replacement of dolostone, and veins in basement</a:t>
            </a:r>
          </a:p>
          <a:p>
            <a:r>
              <a:rPr lang="en-US" sz="1800" dirty="0">
                <a:solidFill>
                  <a:srgbClr val="595959"/>
                </a:solidFill>
              </a:rPr>
              <a:t>Higher grade mineralisation at </a:t>
            </a:r>
            <a:r>
              <a:rPr lang="en-US" sz="1800" dirty="0" err="1">
                <a:solidFill>
                  <a:srgbClr val="595959"/>
                </a:solidFill>
              </a:rPr>
              <a:t>Niambokamba</a:t>
            </a:r>
            <a:r>
              <a:rPr lang="en-US" sz="1800" dirty="0">
                <a:solidFill>
                  <a:srgbClr val="595959"/>
                </a:solidFill>
              </a:rPr>
              <a:t> Embayment, including 6 m at 16.1% Zn and 2.0% Pb, with 4.8 g/t Ag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Similar style, replacing cement in calcareous clastic rocks and more massive replacement in algal carbonate intervals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Kroussou</a:t>
            </a:r>
            <a:r>
              <a:rPr lang="en-US" sz="3200" b="0" dirty="0"/>
              <a:t> Trend – </a:t>
            </a:r>
            <a:r>
              <a:rPr lang="en-US" sz="3200" b="0" dirty="0" err="1"/>
              <a:t>Dikaki</a:t>
            </a:r>
            <a:r>
              <a:rPr lang="en-US" sz="3200" b="0" dirty="0"/>
              <a:t> Embayment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22B14-C838-CA83-A90E-F1D63F89A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/>
          <a:stretch/>
        </p:blipFill>
        <p:spPr bwMode="auto">
          <a:xfrm>
            <a:off x="6229199" y="1114082"/>
            <a:ext cx="3594399" cy="2212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F6504-8DE6-6334-3FA6-BE2266B9F3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19788" r="10608" b="12348"/>
          <a:stretch/>
        </p:blipFill>
        <p:spPr bwMode="auto">
          <a:xfrm>
            <a:off x="6229201" y="3381962"/>
            <a:ext cx="3594398" cy="2304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63EDF-4208-76EA-782E-A464D9E2A8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4" r="2930"/>
          <a:stretch/>
        </p:blipFill>
        <p:spPr bwMode="auto">
          <a:xfrm rot="16200000">
            <a:off x="8556696" y="2445813"/>
            <a:ext cx="4572849" cy="1909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BD13AF8-9C67-2CA3-14A1-87CBA4913575}"/>
              </a:ext>
            </a:extLst>
          </p:cNvPr>
          <p:cNvSpPr txBox="1">
            <a:spLocks/>
          </p:cNvSpPr>
          <p:nvPr/>
        </p:nvSpPr>
        <p:spPr>
          <a:xfrm>
            <a:off x="1152546" y="5612403"/>
            <a:ext cx="11107878" cy="771972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Top, laminar lacustrine dolostone disrupted in arkose, high grade galena-sphalerite replacement in dolostone and sandstone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Base, coarse arkose with replacive pale sphalerite and galena in matrix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Right, high-grade sphalerite-galena replacing permeable algal carbonate at </a:t>
            </a:r>
            <a:r>
              <a:rPr lang="en-US" sz="1600" dirty="0" err="1">
                <a:solidFill>
                  <a:srgbClr val="595959"/>
                </a:solidFill>
              </a:rPr>
              <a:t>Niambokamba</a:t>
            </a:r>
            <a:endParaRPr lang="en-AU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68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0" y="964805"/>
            <a:ext cx="5725787" cy="4306991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Fertile basin – thick reduced arkosic rift sequence with evaporite cap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Large-scale basinal fluid-flow event to bring mineralising brines onto the eastern rift shoulder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Trigger may have been initiation of halokinesis in the Upper Cretaceous in response to extension and sediment loading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Large-scale focus by rift relay zone, local focus by structure, aquifers, channels, and pinch-outs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Trapping through reaction with carbonate and/or reduction by hydrocarbons and the reduced host sequence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Similarities to sedimentary Cu systems, but South Atlantic rift characterised by reduced restricted basin setting rather than thick oxidised rift red-beds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Sedimentary Cu is known in Gabon, Congo and Angola</a:t>
            </a:r>
            <a:endParaRPr lang="en-US" sz="1800" dirty="0">
              <a:solidFill>
                <a:srgbClr val="595959"/>
              </a:solidFill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 err="1"/>
              <a:t>Kroussou</a:t>
            </a:r>
            <a:r>
              <a:rPr lang="en-US" sz="3200" b="0" dirty="0"/>
              <a:t> Trend – </a:t>
            </a:r>
            <a:r>
              <a:rPr lang="en-US" sz="3200" b="0" dirty="0" err="1"/>
              <a:t>Dikaki</a:t>
            </a:r>
            <a:r>
              <a:rPr lang="en-US" sz="3200" b="0" dirty="0"/>
              <a:t> Embayment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67B28D-0F58-AAC8-486A-CF101B2B1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62" y="926135"/>
            <a:ext cx="5243750" cy="3441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405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64805"/>
            <a:ext cx="5205538" cy="6583660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Numerous Zn-Pb deposits across N Africa generally interpreted as ‘orogenic MVT’</a:t>
            </a:r>
          </a:p>
          <a:p>
            <a:r>
              <a:rPr lang="en-US" sz="1800" dirty="0">
                <a:solidFill>
                  <a:srgbClr val="595959"/>
                </a:solidFill>
              </a:rPr>
              <a:t>In Tunisia, stratabound Zn-Pb deposits occur within post-collisional Upper Miocene-Pliocene fault-controlled pull-apart basins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Bou </a:t>
            </a:r>
            <a:r>
              <a:rPr lang="en-US" sz="1800" dirty="0" err="1">
                <a:solidFill>
                  <a:srgbClr val="595959"/>
                </a:solidFill>
              </a:rPr>
              <a:t>Aouane</a:t>
            </a:r>
            <a:r>
              <a:rPr lang="en-US" sz="1800" dirty="0">
                <a:solidFill>
                  <a:srgbClr val="595959"/>
                </a:solidFill>
              </a:rPr>
              <a:t> (global resource c. 5 Mt at c. 5% </a:t>
            </a:r>
            <a:r>
              <a:rPr lang="en-US" sz="1800" dirty="0" err="1">
                <a:solidFill>
                  <a:srgbClr val="595959"/>
                </a:solidFill>
              </a:rPr>
              <a:t>Zn+Pb</a:t>
            </a:r>
            <a:r>
              <a:rPr lang="en-US" sz="1800" dirty="0">
                <a:solidFill>
                  <a:srgbClr val="595959"/>
                </a:solidFill>
              </a:rPr>
              <a:t>), </a:t>
            </a:r>
            <a:r>
              <a:rPr lang="en-US" sz="1800" dirty="0" err="1">
                <a:solidFill>
                  <a:srgbClr val="595959"/>
                </a:solidFill>
              </a:rPr>
              <a:t>Djebba</a:t>
            </a:r>
            <a:r>
              <a:rPr lang="en-US" sz="1800" dirty="0">
                <a:solidFill>
                  <a:srgbClr val="595959"/>
                </a:solidFill>
              </a:rPr>
              <a:t>, and Sidi </a:t>
            </a:r>
            <a:r>
              <a:rPr lang="en-US" sz="1800" dirty="0" err="1">
                <a:solidFill>
                  <a:srgbClr val="595959"/>
                </a:solidFill>
              </a:rPr>
              <a:t>Driss</a:t>
            </a:r>
            <a:r>
              <a:rPr lang="en-US" sz="1800" dirty="0">
                <a:solidFill>
                  <a:srgbClr val="595959"/>
                </a:solidFill>
              </a:rPr>
              <a:t> produced into the 1980s</a:t>
            </a:r>
          </a:p>
          <a:p>
            <a:r>
              <a:rPr lang="en-US" sz="1800" dirty="0" err="1">
                <a:solidFill>
                  <a:srgbClr val="595959"/>
                </a:solidFill>
              </a:rPr>
              <a:t>Neotethys</a:t>
            </a:r>
            <a:r>
              <a:rPr lang="en-US" sz="1800" dirty="0">
                <a:solidFill>
                  <a:srgbClr val="595959"/>
                </a:solidFill>
              </a:rPr>
              <a:t> </a:t>
            </a:r>
            <a:r>
              <a:rPr lang="en-US" sz="1800" dirty="0" err="1">
                <a:solidFill>
                  <a:srgbClr val="595959"/>
                </a:solidFill>
              </a:rPr>
              <a:t>Permo</a:t>
            </a:r>
            <a:r>
              <a:rPr lang="en-US" sz="1800" dirty="0">
                <a:solidFill>
                  <a:srgbClr val="595959"/>
                </a:solidFill>
              </a:rPr>
              <a:t>-Triassic rifting and evaporites,  Jurassic to Eocene passive margin carbonate-dominated sedimentation, Oligocene regression</a:t>
            </a:r>
          </a:p>
          <a:p>
            <a:r>
              <a:rPr lang="en-US" sz="1800" dirty="0">
                <a:solidFill>
                  <a:srgbClr val="595959"/>
                </a:solidFill>
              </a:rPr>
              <a:t>Mid-Miocene collision, foreland fold-and-thrust belt with </a:t>
            </a:r>
            <a:r>
              <a:rPr lang="en-US" sz="1800" dirty="0" err="1">
                <a:solidFill>
                  <a:srgbClr val="595959"/>
                </a:solidFill>
              </a:rPr>
              <a:t>allochtonous</a:t>
            </a:r>
            <a:r>
              <a:rPr lang="en-US" sz="1800" dirty="0">
                <a:solidFill>
                  <a:srgbClr val="595959"/>
                </a:solidFill>
              </a:rPr>
              <a:t> ‘Numidian’ flysch nappes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Late Miocene to Pliocene extensional collapse, playa basins controlled by right-lateral transtensional ENE- and NW-trending faults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Bimodal alkaline volcanism and intrusion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Inverted and uplifted prior to renewed extension and development of Quaternary alluvial rifts</a:t>
            </a:r>
          </a:p>
          <a:p>
            <a:endParaRPr lang="en-US" sz="17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Atlas Miocene – Tunisia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F9E3A-C679-4891-F6A0-9D74B46A8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10" y="945684"/>
            <a:ext cx="6214188" cy="4810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912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64805"/>
            <a:ext cx="10888697" cy="4306991"/>
          </a:xfrm>
        </p:spPr>
        <p:txBody>
          <a:bodyPr/>
          <a:lstStyle/>
          <a:p>
            <a:r>
              <a:rPr lang="en-US" sz="1800" dirty="0" err="1">
                <a:solidFill>
                  <a:srgbClr val="595959"/>
                </a:solidFill>
              </a:rPr>
              <a:t>Majerda</a:t>
            </a:r>
            <a:r>
              <a:rPr lang="en-US" sz="1800" dirty="0">
                <a:solidFill>
                  <a:srgbClr val="595959"/>
                </a:solidFill>
              </a:rPr>
              <a:t> basin; Bou </a:t>
            </a:r>
            <a:r>
              <a:rPr lang="en-US" sz="1800" dirty="0" err="1">
                <a:solidFill>
                  <a:srgbClr val="595959"/>
                </a:solidFill>
              </a:rPr>
              <a:t>Aouane</a:t>
            </a:r>
            <a:r>
              <a:rPr lang="en-US" sz="1800" dirty="0">
                <a:solidFill>
                  <a:srgbClr val="595959"/>
                </a:solidFill>
              </a:rPr>
              <a:t>, El </a:t>
            </a:r>
            <a:r>
              <a:rPr lang="en-US" sz="1800" dirty="0" err="1">
                <a:solidFill>
                  <a:srgbClr val="595959"/>
                </a:solidFill>
              </a:rPr>
              <a:t>Haouaria</a:t>
            </a:r>
            <a:r>
              <a:rPr lang="en-US" sz="1800" dirty="0">
                <a:solidFill>
                  <a:srgbClr val="595959"/>
                </a:solidFill>
              </a:rPr>
              <a:t> and </a:t>
            </a:r>
            <a:r>
              <a:rPr lang="en-US" sz="1800" dirty="0" err="1">
                <a:solidFill>
                  <a:srgbClr val="595959"/>
                </a:solidFill>
              </a:rPr>
              <a:t>Djebba</a:t>
            </a:r>
            <a:r>
              <a:rPr lang="en-US" sz="1800" dirty="0">
                <a:solidFill>
                  <a:srgbClr val="595959"/>
                </a:solidFill>
              </a:rPr>
              <a:t> deposits in sub-basins with basal lacustrine carbonates and marls, carbonate-cemented sandstones and conglomerates, overlain by coarse alluvial siliciclastics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Bou </a:t>
            </a:r>
            <a:r>
              <a:rPr lang="en-US" sz="1800" dirty="0" err="1">
                <a:solidFill>
                  <a:srgbClr val="595959"/>
                </a:solidFill>
              </a:rPr>
              <a:t>Aouane</a:t>
            </a:r>
            <a:r>
              <a:rPr lang="en-US" sz="1800" dirty="0">
                <a:solidFill>
                  <a:srgbClr val="595959"/>
                </a:solidFill>
              </a:rPr>
              <a:t>: fault-controlled stratabound mineralisation up to 30 m thick replaces limestone, calcite matrix in sandstone, and in small-scale irregular cross-stratal veins and breccias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Ductile disruption of lamination and bladed barite into soft sediment; mineralisation predates complete lithification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Low-iron sphalerite, galena, very little pyrite, late calcite and minor Sr-rich barite. Footwall vein mineralisation in the Cretaceous has similar mineralogy</a:t>
            </a:r>
          </a:p>
          <a:p>
            <a:endParaRPr lang="en-US" sz="17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Atlas Miocene – Tunisia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2673F7-9032-0B3F-0B1C-624B3F00A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80" y="3429000"/>
            <a:ext cx="4430770" cy="266119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E5304-A736-8D47-B9C4-F56996B97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30" y="3053102"/>
            <a:ext cx="3575237" cy="3085209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A36A2EF-AB39-DC50-35BB-13E8A4A9B094}"/>
              </a:ext>
            </a:extLst>
          </p:cNvPr>
          <p:cNvSpPr txBox="1">
            <a:spLocks/>
          </p:cNvSpPr>
          <p:nvPr/>
        </p:nvSpPr>
        <p:spPr>
          <a:xfrm>
            <a:off x="9171567" y="3125755"/>
            <a:ext cx="2930237" cy="3377682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US" sz="1600" dirty="0">
                <a:solidFill>
                  <a:srgbClr val="595959"/>
                </a:solidFill>
              </a:rPr>
              <a:t>Galena-sphalerite in laminated algal limestone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US" sz="1600" dirty="0">
                <a:solidFill>
                  <a:srgbClr val="595959"/>
                </a:solidFill>
              </a:rPr>
              <a:t>Galena-sphalerite breccia vein with alteration rim, contortion of lamination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US" sz="1600" dirty="0">
                <a:solidFill>
                  <a:srgbClr val="595959"/>
                </a:solidFill>
              </a:rPr>
              <a:t>High-grade replacive pale sphalerite-galena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US" sz="1600" dirty="0">
                <a:solidFill>
                  <a:srgbClr val="595959"/>
                </a:solidFill>
              </a:rPr>
              <a:t>High-grade replacement of evaporite-dissolution breccia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US" sz="1600" dirty="0">
                <a:solidFill>
                  <a:srgbClr val="595959"/>
                </a:solidFill>
              </a:rPr>
              <a:t>Micritic limestone with laminated galena-rich replacement and bladed barite</a:t>
            </a:r>
            <a:endParaRPr lang="en-AU" sz="1600" dirty="0">
              <a:solidFill>
                <a:srgbClr val="595959"/>
              </a:solidFill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195E6551-C3A5-8F0C-4C27-0F9C776AF21C}"/>
              </a:ext>
            </a:extLst>
          </p:cNvPr>
          <p:cNvSpPr txBox="1">
            <a:spLocks/>
          </p:cNvSpPr>
          <p:nvPr/>
        </p:nvSpPr>
        <p:spPr>
          <a:xfrm>
            <a:off x="966662" y="6138311"/>
            <a:ext cx="4796287" cy="365126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Bou </a:t>
            </a:r>
            <a:r>
              <a:rPr lang="en-US" sz="1600" dirty="0" err="1">
                <a:solidFill>
                  <a:srgbClr val="595959"/>
                </a:solidFill>
              </a:rPr>
              <a:t>Aouane</a:t>
            </a:r>
            <a:r>
              <a:rPr lang="en-US" sz="1600" dirty="0">
                <a:solidFill>
                  <a:srgbClr val="595959"/>
                </a:solidFill>
              </a:rPr>
              <a:t> cross section</a:t>
            </a:r>
            <a:endParaRPr lang="en-AU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31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1" y="964805"/>
            <a:ext cx="10841228" cy="4306991"/>
          </a:xfrm>
        </p:spPr>
        <p:txBody>
          <a:bodyPr/>
          <a:lstStyle/>
          <a:p>
            <a:r>
              <a:rPr lang="en-US" sz="1800" dirty="0" err="1">
                <a:solidFill>
                  <a:srgbClr val="595959"/>
                </a:solidFill>
              </a:rPr>
              <a:t>Sedjnane</a:t>
            </a:r>
            <a:r>
              <a:rPr lang="en-US" sz="1800" dirty="0">
                <a:solidFill>
                  <a:srgbClr val="595959"/>
                </a:solidFill>
              </a:rPr>
              <a:t> basin; Sidi </a:t>
            </a:r>
            <a:r>
              <a:rPr lang="en-US" sz="1800" dirty="0" err="1">
                <a:solidFill>
                  <a:srgbClr val="595959"/>
                </a:solidFill>
              </a:rPr>
              <a:t>Driss</a:t>
            </a:r>
            <a:r>
              <a:rPr lang="en-US" sz="1800" dirty="0">
                <a:solidFill>
                  <a:srgbClr val="595959"/>
                </a:solidFill>
              </a:rPr>
              <a:t>, </a:t>
            </a:r>
            <a:r>
              <a:rPr lang="en-US" sz="1800" dirty="0" err="1">
                <a:solidFill>
                  <a:srgbClr val="595959"/>
                </a:solidFill>
              </a:rPr>
              <a:t>Douahria</a:t>
            </a:r>
            <a:r>
              <a:rPr lang="en-US" sz="1800" dirty="0">
                <a:solidFill>
                  <a:srgbClr val="595959"/>
                </a:solidFill>
              </a:rPr>
              <a:t> and </a:t>
            </a:r>
            <a:r>
              <a:rPr lang="en-US" sz="1800" dirty="0" err="1">
                <a:solidFill>
                  <a:srgbClr val="595959"/>
                </a:solidFill>
              </a:rPr>
              <a:t>Gantra</a:t>
            </a:r>
            <a:r>
              <a:rPr lang="en-US" sz="1800" dirty="0">
                <a:solidFill>
                  <a:srgbClr val="595959"/>
                </a:solidFill>
              </a:rPr>
              <a:t> </a:t>
            </a:r>
            <a:r>
              <a:rPr lang="en-US" sz="1800" dirty="0" err="1">
                <a:solidFill>
                  <a:srgbClr val="595959"/>
                </a:solidFill>
              </a:rPr>
              <a:t>el</a:t>
            </a:r>
            <a:r>
              <a:rPr lang="en-US" sz="1800" dirty="0">
                <a:solidFill>
                  <a:srgbClr val="595959"/>
                </a:solidFill>
              </a:rPr>
              <a:t> </a:t>
            </a:r>
            <a:r>
              <a:rPr lang="en-US" sz="1800" dirty="0" err="1">
                <a:solidFill>
                  <a:srgbClr val="595959"/>
                </a:solidFill>
              </a:rPr>
              <a:t>Haichichi</a:t>
            </a:r>
            <a:r>
              <a:rPr lang="en-US" sz="1800" dirty="0">
                <a:solidFill>
                  <a:srgbClr val="595959"/>
                </a:solidFill>
              </a:rPr>
              <a:t> deposits in basal lacustrine algal limestone, reduced bituminous limestone and marl, and calcareous sandstone, coarsening up into younger </a:t>
            </a:r>
            <a:r>
              <a:rPr lang="en-US" sz="1800" dirty="0" err="1">
                <a:solidFill>
                  <a:srgbClr val="595959"/>
                </a:solidFill>
              </a:rPr>
              <a:t>alluvials</a:t>
            </a:r>
            <a:endParaRPr lang="en-US" sz="1800" dirty="0">
              <a:solidFill>
                <a:srgbClr val="595959"/>
              </a:solidFill>
            </a:endParaRPr>
          </a:p>
          <a:p>
            <a:r>
              <a:rPr lang="en-US" sz="1800" dirty="0">
                <a:solidFill>
                  <a:srgbClr val="595959"/>
                </a:solidFill>
              </a:rPr>
              <a:t>Oued </a:t>
            </a:r>
            <a:r>
              <a:rPr lang="en-US" sz="1800" dirty="0" err="1">
                <a:solidFill>
                  <a:srgbClr val="595959"/>
                </a:solidFill>
              </a:rPr>
              <a:t>Belif</a:t>
            </a:r>
            <a:r>
              <a:rPr lang="en-US" sz="1800" dirty="0">
                <a:solidFill>
                  <a:srgbClr val="595959"/>
                </a:solidFill>
              </a:rPr>
              <a:t> Triassic dome on SW edge of the basin – evaporitic breccias, sediments, Tortonian-Messinian granodiorite, rhyolite and basalt</a:t>
            </a:r>
          </a:p>
          <a:p>
            <a:r>
              <a:rPr lang="en-US" sz="1800" dirty="0">
                <a:solidFill>
                  <a:srgbClr val="595959"/>
                </a:solidFill>
              </a:rPr>
              <a:t>Sidi </a:t>
            </a:r>
            <a:r>
              <a:rPr lang="en-US" sz="1800" dirty="0" err="1">
                <a:solidFill>
                  <a:srgbClr val="595959"/>
                </a:solidFill>
              </a:rPr>
              <a:t>Driss</a:t>
            </a:r>
            <a:r>
              <a:rPr lang="en-US" sz="1800" dirty="0">
                <a:solidFill>
                  <a:srgbClr val="595959"/>
                </a:solidFill>
              </a:rPr>
              <a:t>: fault-controlled stratabound mineralisation replaces calcareous breccia, sandy limestone and algal limestone within argillaceous and silty marls </a:t>
            </a:r>
          </a:p>
          <a:p>
            <a:r>
              <a:rPr lang="en-US" sz="1800" dirty="0">
                <a:solidFill>
                  <a:srgbClr val="595959"/>
                </a:solidFill>
              </a:rPr>
              <a:t>Grades and thickness increase to the southeast close to the basin-controlling fault. Minor vein mineralisation occurs in limestone beds within the Eocene marl in the footwall of the controlling fault</a:t>
            </a:r>
          </a:p>
          <a:p>
            <a:endParaRPr lang="en-US" sz="17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Atlas Miocene – Tunisia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F5B2D8-4207-7BEE-0CF5-E74EC4BA9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1" y="3407434"/>
            <a:ext cx="6120130" cy="214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489BA-DCE6-F59D-7302-047E588D3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381245"/>
            <a:ext cx="4904972" cy="2145029"/>
          </a:xfrm>
          <a:prstGeom prst="rect">
            <a:avLst/>
          </a:prstGeom>
          <a:noFill/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4B0AAAC-D26B-61EA-88A3-8BAACA93D468}"/>
              </a:ext>
            </a:extLst>
          </p:cNvPr>
          <p:cNvSpPr txBox="1">
            <a:spLocks/>
          </p:cNvSpPr>
          <p:nvPr/>
        </p:nvSpPr>
        <p:spPr>
          <a:xfrm>
            <a:off x="6764342" y="5526274"/>
            <a:ext cx="4998630" cy="962964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US" sz="1600" dirty="0">
                <a:solidFill>
                  <a:srgbClr val="595959"/>
                </a:solidFill>
              </a:rPr>
              <a:t>Limestone breccia with replacive galena and pale sphalerite</a:t>
            </a:r>
          </a:p>
          <a:p>
            <a:pPr marL="342900" indent="-342900">
              <a:buFont typeface="Arial" panose="020B0604020202020204" pitchFamily="34" charset="0"/>
              <a:buAutoNum type="alphaUcPeriod"/>
            </a:pPr>
            <a:r>
              <a:rPr lang="en-US" sz="1600" dirty="0" err="1">
                <a:solidFill>
                  <a:srgbClr val="595959"/>
                </a:solidFill>
              </a:rPr>
              <a:t>Recrystallised</a:t>
            </a:r>
            <a:r>
              <a:rPr lang="en-US" sz="1600" dirty="0">
                <a:solidFill>
                  <a:srgbClr val="595959"/>
                </a:solidFill>
              </a:rPr>
              <a:t> limestone with replacive galena and pale sphalerite</a:t>
            </a:r>
            <a:endParaRPr lang="en-AU" sz="1600" dirty="0">
              <a:solidFill>
                <a:srgbClr val="595959"/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225196E1-39F4-BE32-305D-9B6CBFCE81D3}"/>
              </a:ext>
            </a:extLst>
          </p:cNvPr>
          <p:cNvSpPr txBox="1">
            <a:spLocks/>
          </p:cNvSpPr>
          <p:nvPr/>
        </p:nvSpPr>
        <p:spPr>
          <a:xfrm>
            <a:off x="719401" y="5592911"/>
            <a:ext cx="4796287" cy="771972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Sidi </a:t>
            </a:r>
            <a:r>
              <a:rPr lang="en-US" sz="1600" dirty="0" err="1">
                <a:solidFill>
                  <a:srgbClr val="595959"/>
                </a:solidFill>
              </a:rPr>
              <a:t>Driss</a:t>
            </a:r>
            <a:r>
              <a:rPr lang="en-US" sz="1600" dirty="0">
                <a:solidFill>
                  <a:srgbClr val="595959"/>
                </a:solidFill>
              </a:rPr>
              <a:t> long section</a:t>
            </a:r>
            <a:endParaRPr lang="en-AU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9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0" y="964805"/>
            <a:ext cx="6082288" cy="4306991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Mineralisation contemporaneous with extensional collapse and </a:t>
            </a:r>
            <a:r>
              <a:rPr lang="en-US" sz="1800" dirty="0" err="1">
                <a:solidFill>
                  <a:srgbClr val="595959"/>
                </a:solidFill>
              </a:rPr>
              <a:t>localised</a:t>
            </a:r>
            <a:r>
              <a:rPr lang="en-US" sz="1800" dirty="0">
                <a:solidFill>
                  <a:srgbClr val="595959"/>
                </a:solidFill>
              </a:rPr>
              <a:t> bimodal alkaline magmatism</a:t>
            </a:r>
          </a:p>
          <a:p>
            <a:r>
              <a:rPr lang="en-US" sz="1800" dirty="0">
                <a:solidFill>
                  <a:srgbClr val="595959"/>
                </a:solidFill>
              </a:rPr>
              <a:t>Fluid flow triggered by high heat-flow extensional event following Atlas thrust stacking</a:t>
            </a:r>
          </a:p>
          <a:p>
            <a:r>
              <a:rPr lang="en-US" sz="1800" dirty="0">
                <a:solidFill>
                  <a:srgbClr val="595959"/>
                </a:solidFill>
              </a:rPr>
              <a:t>Metal source in older passive margin sediments tectonically loaded by nappe emplacement</a:t>
            </a:r>
          </a:p>
          <a:p>
            <a:r>
              <a:rPr lang="en-US" sz="1800" dirty="0">
                <a:solidFill>
                  <a:srgbClr val="595959"/>
                </a:solidFill>
              </a:rPr>
              <a:t>Deposits controlled by fault architecture and relays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Trapping by reaction of oxidised or mildly reduced basinal metal-bearing brine with carbonate and/or reduction by hydrocarbons in reduced sequences; local </a:t>
            </a:r>
            <a:r>
              <a:rPr lang="en-US" sz="1800" dirty="0" err="1">
                <a:solidFill>
                  <a:srgbClr val="595959"/>
                </a:solidFill>
              </a:rPr>
              <a:t>sulphur</a:t>
            </a:r>
            <a:r>
              <a:rPr lang="en-US" sz="1800" dirty="0">
                <a:solidFill>
                  <a:srgbClr val="595959"/>
                </a:solidFill>
              </a:rPr>
              <a:t> source and BSR at Sidi </a:t>
            </a:r>
            <a:r>
              <a:rPr lang="en-US" sz="1800" dirty="0" err="1">
                <a:solidFill>
                  <a:srgbClr val="595959"/>
                </a:solidFill>
              </a:rPr>
              <a:t>Driss</a:t>
            </a:r>
            <a:endParaRPr lang="en-US" sz="1800" dirty="0">
              <a:solidFill>
                <a:srgbClr val="595959"/>
              </a:solidFill>
            </a:endParaRPr>
          </a:p>
          <a:p>
            <a:r>
              <a:rPr lang="en-US" sz="1800" dirty="0">
                <a:solidFill>
                  <a:srgbClr val="595959"/>
                </a:solidFill>
              </a:rPr>
              <a:t>Barite and celestite may also reflect a local evaporitic source for </a:t>
            </a:r>
            <a:r>
              <a:rPr lang="en-US" sz="1800" dirty="0" err="1">
                <a:solidFill>
                  <a:srgbClr val="595959"/>
                </a:solidFill>
              </a:rPr>
              <a:t>sulphur</a:t>
            </a:r>
            <a:endParaRPr lang="en-US" sz="1800" dirty="0">
              <a:solidFill>
                <a:srgbClr val="595959"/>
              </a:solidFill>
            </a:endParaRPr>
          </a:p>
          <a:p>
            <a:endParaRPr lang="en-US" sz="17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Atlas Miocene – Tunisia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3" name="Picture 15" descr="Tethys2_Geology_Aug07.jpg">
            <a:extLst>
              <a:ext uri="{FF2B5EF4-FFF2-40B4-BE49-F238E27FC236}">
                <a16:creationId xmlns:a16="http://schemas.microsoft.com/office/drawing/2014/main" id="{10DE2400-024B-132D-335E-EF718151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24" y="1019291"/>
            <a:ext cx="4785894" cy="33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Atlas_Sect_merge.jpg">
            <a:extLst>
              <a:ext uri="{FF2B5EF4-FFF2-40B4-BE49-F238E27FC236}">
                <a16:creationId xmlns:a16="http://schemas.microsoft.com/office/drawing/2014/main" id="{96AB8394-F7DF-2197-22AD-FE0650D59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0" t="24602" r="20313" b="26379"/>
          <a:stretch>
            <a:fillRect/>
          </a:stretch>
        </p:blipFill>
        <p:spPr bwMode="auto">
          <a:xfrm>
            <a:off x="4590661" y="4563695"/>
            <a:ext cx="6978057" cy="17312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E5A924B-85E8-787A-FB22-352568D19F81}"/>
              </a:ext>
            </a:extLst>
          </p:cNvPr>
          <p:cNvSpPr txBox="1">
            <a:spLocks/>
          </p:cNvSpPr>
          <p:nvPr/>
        </p:nvSpPr>
        <p:spPr>
          <a:xfrm>
            <a:off x="719401" y="4842588"/>
            <a:ext cx="3860800" cy="792325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595959"/>
                </a:solidFill>
              </a:rPr>
              <a:t>Similarities with other Neogene syn- to late-orogenic systems, such as </a:t>
            </a:r>
            <a:r>
              <a:rPr lang="en-US" sz="1800" dirty="0" err="1">
                <a:solidFill>
                  <a:srgbClr val="595959"/>
                </a:solidFill>
              </a:rPr>
              <a:t>Angouran</a:t>
            </a:r>
            <a:r>
              <a:rPr lang="en-US" sz="1800" dirty="0">
                <a:solidFill>
                  <a:srgbClr val="595959"/>
                </a:solidFill>
              </a:rPr>
              <a:t> (Iran) and </a:t>
            </a:r>
            <a:r>
              <a:rPr lang="en-US" sz="1800" dirty="0" err="1">
                <a:solidFill>
                  <a:srgbClr val="595959"/>
                </a:solidFill>
              </a:rPr>
              <a:t>Jinding</a:t>
            </a:r>
            <a:r>
              <a:rPr lang="en-US" sz="1800" dirty="0">
                <a:solidFill>
                  <a:srgbClr val="595959"/>
                </a:solidFill>
              </a:rPr>
              <a:t> (Yunnan) in the Tethyan belt</a:t>
            </a:r>
          </a:p>
          <a:p>
            <a:endParaRPr lang="en-US" sz="17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432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0" y="964805"/>
            <a:ext cx="6670445" cy="5641268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Morro </a:t>
            </a:r>
            <a:r>
              <a:rPr lang="en-US" sz="1800" dirty="0" err="1">
                <a:solidFill>
                  <a:srgbClr val="595959"/>
                </a:solidFill>
              </a:rPr>
              <a:t>Agudo</a:t>
            </a:r>
            <a:r>
              <a:rPr lang="en-US" sz="1800" dirty="0">
                <a:solidFill>
                  <a:srgbClr val="595959"/>
                </a:solidFill>
              </a:rPr>
              <a:t> in the Neoproterozoic </a:t>
            </a:r>
            <a:r>
              <a:rPr lang="en-US" sz="1800" dirty="0" err="1">
                <a:solidFill>
                  <a:srgbClr val="595959"/>
                </a:solidFill>
              </a:rPr>
              <a:t>Bambui</a:t>
            </a:r>
            <a:r>
              <a:rPr lang="en-US" sz="1800" dirty="0">
                <a:solidFill>
                  <a:srgbClr val="595959"/>
                </a:solidFill>
              </a:rPr>
              <a:t> Basin in Brazil, dolostone host overlain by mudstones in fault hangingwall</a:t>
            </a:r>
          </a:p>
          <a:p>
            <a:r>
              <a:rPr lang="en-US" sz="1800" dirty="0">
                <a:solidFill>
                  <a:srgbClr val="595959"/>
                </a:solidFill>
              </a:rPr>
              <a:t>Deposits in Neoproterozoic to Silurian platform carbonates on the ancestral N American margin, marginal to the Selwyn Basin and equivalent settings; Robb Lake, Prairie Creek, Pend Oreille etc.</a:t>
            </a:r>
          </a:p>
          <a:p>
            <a:r>
              <a:rPr lang="en-US" sz="1800" dirty="0">
                <a:solidFill>
                  <a:srgbClr val="595959"/>
                </a:solidFill>
              </a:rPr>
              <a:t>Gays River in the </a:t>
            </a:r>
            <a:r>
              <a:rPr lang="en-US" sz="1800" dirty="0" err="1">
                <a:solidFill>
                  <a:srgbClr val="595959"/>
                </a:solidFill>
              </a:rPr>
              <a:t>Visean</a:t>
            </a:r>
            <a:r>
              <a:rPr lang="en-US" sz="1800" dirty="0">
                <a:solidFill>
                  <a:srgbClr val="595959"/>
                </a:solidFill>
              </a:rPr>
              <a:t> in Nova Scotia –  similar geological setting, temperature, and isotopic characteristics to Irish deposits</a:t>
            </a:r>
          </a:p>
          <a:p>
            <a:r>
              <a:rPr lang="en-US" sz="1800" dirty="0" err="1">
                <a:solidFill>
                  <a:srgbClr val="595959"/>
                </a:solidFill>
              </a:rPr>
              <a:t>Reocín</a:t>
            </a:r>
            <a:r>
              <a:rPr lang="en-US" sz="1800" dirty="0">
                <a:solidFill>
                  <a:srgbClr val="595959"/>
                </a:solidFill>
              </a:rPr>
              <a:t> and other late Aptian-hosted deposits in the Basque-Cantabrian basin, uncertainty remains over age of mineralisation</a:t>
            </a:r>
          </a:p>
          <a:p>
            <a:r>
              <a:rPr lang="en-US" sz="1800" dirty="0">
                <a:solidFill>
                  <a:srgbClr val="595959"/>
                </a:solidFill>
              </a:rPr>
              <a:t>Mehdi Abad in Iran (c. 218 Mt at 7.2% Zn, 2.3% Pb, and 51 g/t Ag), tectonically unstable platform Aptian carbonates; setting, geometry, syn-diagenetic replacement, chemistry, and alteration are similar to Irish deposits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Nanisivik in Mesoproterozoic carbonates bordering the Borden Basin, dominated by replacement, mineralisation age constrained to slightly younger than the host rocks following extensional faulting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TredPb</a:t>
            </a:r>
            <a:r>
              <a:rPr lang="en-AU" sz="4267" dirty="0">
                <a:solidFill>
                  <a:schemeClr val="bg1"/>
                </a:solidFill>
              </a:rPr>
              <a:t>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6082288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Other Districts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96C13-1A7D-034E-95E6-F787334F8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177" y="899826"/>
            <a:ext cx="4252898" cy="52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5" y="1091683"/>
            <a:ext cx="5202002" cy="4929606"/>
          </a:xfrm>
        </p:spPr>
        <p:txBody>
          <a:bodyPr/>
          <a:lstStyle/>
          <a:p>
            <a:r>
              <a:rPr lang="en-AU" sz="1800" dirty="0">
                <a:solidFill>
                  <a:srgbClr val="595959"/>
                </a:solidFill>
              </a:rPr>
              <a:t>Deposits are usually viewed through the lens of ‘typical’ </a:t>
            </a:r>
            <a:r>
              <a:rPr lang="en-AU" sz="1800" dirty="0" err="1">
                <a:solidFill>
                  <a:srgbClr val="595959"/>
                </a:solidFill>
              </a:rPr>
              <a:t>Waulsortian</a:t>
            </a:r>
            <a:r>
              <a:rPr lang="en-AU" sz="1800" dirty="0">
                <a:solidFill>
                  <a:srgbClr val="595959"/>
                </a:solidFill>
              </a:rPr>
              <a:t>-hosted (e.g. </a:t>
            </a:r>
            <a:r>
              <a:rPr lang="en-AU" sz="1800" dirty="0" err="1">
                <a:solidFill>
                  <a:srgbClr val="595959"/>
                </a:solidFill>
              </a:rPr>
              <a:t>Lisheen</a:t>
            </a:r>
            <a:r>
              <a:rPr lang="en-AU" sz="1800" dirty="0">
                <a:solidFill>
                  <a:srgbClr val="595959"/>
                </a:solidFill>
              </a:rPr>
              <a:t>) and Pale Beds-hosted (Navan) deposits, </a:t>
            </a:r>
          </a:p>
          <a:p>
            <a:pPr marL="0" indent="0">
              <a:buNone/>
            </a:pPr>
            <a:r>
              <a:rPr lang="en-AU" sz="1800" i="1" dirty="0">
                <a:solidFill>
                  <a:srgbClr val="595959"/>
                </a:solidFill>
              </a:rPr>
              <a:t>but</a:t>
            </a:r>
          </a:p>
          <a:p>
            <a:r>
              <a:rPr lang="en-AU" sz="1800" dirty="0">
                <a:solidFill>
                  <a:srgbClr val="595959"/>
                </a:solidFill>
              </a:rPr>
              <a:t>The Irish Midlands mineral system also encompasses diverse deposits such as Pallas Green, Keel, </a:t>
            </a:r>
            <a:r>
              <a:rPr lang="en-AU" sz="1800" dirty="0" err="1">
                <a:solidFill>
                  <a:srgbClr val="595959"/>
                </a:solidFill>
              </a:rPr>
              <a:t>Harberton</a:t>
            </a:r>
            <a:r>
              <a:rPr lang="en-AU" sz="1800" dirty="0">
                <a:solidFill>
                  <a:srgbClr val="595959"/>
                </a:solidFill>
              </a:rPr>
              <a:t> Bridge, Abbeytown, </a:t>
            </a:r>
            <a:r>
              <a:rPr lang="en-AU" sz="1800" dirty="0" err="1">
                <a:solidFill>
                  <a:srgbClr val="595959"/>
                </a:solidFill>
              </a:rPr>
              <a:t>Gortdrum</a:t>
            </a:r>
            <a:r>
              <a:rPr lang="en-AU" sz="1800" dirty="0">
                <a:solidFill>
                  <a:srgbClr val="595959"/>
                </a:solidFill>
              </a:rPr>
              <a:t> etc. </a:t>
            </a:r>
          </a:p>
          <a:p>
            <a:r>
              <a:rPr lang="en-AU" sz="1800" dirty="0">
                <a:solidFill>
                  <a:srgbClr val="595959"/>
                </a:solidFill>
              </a:rPr>
              <a:t>R</a:t>
            </a:r>
            <a:r>
              <a:rPr lang="en-US" sz="1800" dirty="0" err="1">
                <a:solidFill>
                  <a:srgbClr val="595959"/>
                </a:solidFill>
              </a:rPr>
              <a:t>eplacement</a:t>
            </a:r>
            <a:r>
              <a:rPr lang="en-US" sz="1800" dirty="0">
                <a:solidFill>
                  <a:srgbClr val="595959"/>
                </a:solidFill>
              </a:rPr>
              <a:t>, open-space fill, and structurally-hosted styles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Multiple deposit types, or target plays, are related to different fluid focus and trap environments, of which two have been demonstrated to host economic mineralization</a:t>
            </a:r>
            <a:endParaRPr lang="en-AU" sz="18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359588" y="223145"/>
            <a:ext cx="4832412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1" y="158164"/>
            <a:ext cx="6478527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Irish-type Deposits – the Irish Midlands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A4D85-7D05-C9DD-8AB0-469FF231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25" y="1057718"/>
            <a:ext cx="6038962" cy="408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69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6" y="1220755"/>
            <a:ext cx="5210754" cy="4800533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AU" sz="1800" dirty="0">
                <a:solidFill>
                  <a:schemeClr val="tx1"/>
                </a:solidFill>
              </a:rPr>
              <a:t>Irish Midlands Zn deposits are the most economically attractive deposits after SHMS, more favourable metallurgy than VMS or CRD</a:t>
            </a:r>
          </a:p>
          <a:p>
            <a:pPr marL="380365" indent="-380365"/>
            <a:r>
              <a:rPr lang="en-US" sz="1800" dirty="0">
                <a:solidFill>
                  <a:schemeClr val="tx1"/>
                </a:solidFill>
              </a:rPr>
              <a:t>Falling discovery rates and higher discovery costs – the imperative for an improved systems-driven exploration paradigm to guide exploration under cover and in new provinces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 marL="380365" indent="-380365"/>
            <a:r>
              <a:rPr lang="en-AU" sz="1800" dirty="0">
                <a:solidFill>
                  <a:schemeClr val="tx1"/>
                </a:solidFill>
              </a:rPr>
              <a:t>Identifying analogous systems is important for project generation and identification of fertile basins, and in guiding exploration within basins</a:t>
            </a:r>
            <a:endParaRPr lang="en-AU" sz="1800" dirty="0">
              <a:solidFill>
                <a:schemeClr val="tx1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chemeClr val="tx1"/>
                </a:solidFill>
              </a:rPr>
              <a:t>The complexity of mineral systems demands a heuristic and empirical targeting approach, incorporating mineral system understanding, rather than theoretical models and modelling</a:t>
            </a:r>
            <a:endParaRPr lang="en-US" sz="1800" dirty="0">
              <a:solidFill>
                <a:schemeClr val="tx1"/>
              </a:solidFill>
              <a:cs typeface="Calibri"/>
            </a:endParaRPr>
          </a:p>
          <a:p>
            <a:pPr marL="380365" indent="-380365"/>
            <a:endParaRPr lang="en-AU" sz="1800" dirty="0">
              <a:solidFill>
                <a:schemeClr val="tx1"/>
              </a:solidFill>
              <a:cs typeface="Calibri" panose="020F0502020204030204"/>
            </a:endParaRPr>
          </a:p>
          <a:p>
            <a:pPr marL="380365" indent="-380365"/>
            <a:endParaRPr lang="en-AU" sz="1800" dirty="0">
              <a:solidFill>
                <a:schemeClr val="tx1"/>
              </a:solidFill>
              <a:cs typeface="Calibri" panose="020F0502020204030204"/>
            </a:endParaRPr>
          </a:p>
          <a:p>
            <a:pPr marL="380365" indent="-380365"/>
            <a:endParaRPr lang="en-AU" sz="1800" dirty="0">
              <a:solidFill>
                <a:schemeClr val="tx1"/>
              </a:solidFill>
              <a:cs typeface="Calibri" panose="020F0502020204030204"/>
            </a:endParaRPr>
          </a:p>
          <a:p>
            <a:pPr marL="380365" indent="-380365"/>
            <a:endParaRPr lang="en-AU" sz="1800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370893-6E9A-E167-2D68-282C4D4E798F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2EE316-4CA1-FF93-EDE3-C869A424932D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22212-0992-3ABB-DBF5-08DD5CBA6296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2D87FD-E139-84ED-7B8E-B2005FC75349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8612F3-EB1B-762A-662E-20B3F375D68D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AU" sz="3200" b="0" dirty="0"/>
              <a:t>Implications – is this important?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193949-D4C1-BA97-BDB2-4D53BD6CF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9" t="2614" r="2612" b="2401"/>
          <a:stretch/>
        </p:blipFill>
        <p:spPr>
          <a:xfrm>
            <a:off x="6086485" y="898609"/>
            <a:ext cx="5586110" cy="29780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211123-7CF3-56D1-A1AD-9944491C5AAF}"/>
              </a:ext>
            </a:extLst>
          </p:cNvPr>
          <p:cNvSpPr/>
          <p:nvPr/>
        </p:nvSpPr>
        <p:spPr>
          <a:xfrm>
            <a:off x="7552211" y="1220755"/>
            <a:ext cx="3285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dirty="0"/>
              <a:t>Data source S&amp;P Global Market Intelligence, 2017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9A9C31-6A0A-0E51-9C00-C59B323C4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8" t="25850" r="4325" b="27951"/>
          <a:stretch/>
        </p:blipFill>
        <p:spPr>
          <a:xfrm>
            <a:off x="6598790" y="3987939"/>
            <a:ext cx="4796015" cy="18678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052FA5-41C8-F092-2676-FEA4923AB3E0}"/>
              </a:ext>
            </a:extLst>
          </p:cNvPr>
          <p:cNvSpPr/>
          <p:nvPr/>
        </p:nvSpPr>
        <p:spPr>
          <a:xfrm>
            <a:off x="6057783" y="5848266"/>
            <a:ext cx="5978485" cy="5046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GB" sz="1200" dirty="0">
                <a:latin typeface="+mj-lt"/>
                <a:ea typeface="+mj-ea"/>
                <a:cs typeface="+mj-cs"/>
              </a:rPr>
              <a:t>Zn metal discovered (adjusted for estimated Zn metal that has been or will be produced), production, and predicted future discovery; Richard </a:t>
            </a:r>
            <a:r>
              <a:rPr lang="en-GB" sz="1200" dirty="0" err="1">
                <a:latin typeface="+mj-lt"/>
                <a:ea typeface="+mj-ea"/>
                <a:cs typeface="+mj-cs"/>
              </a:rPr>
              <a:t>Schodde</a:t>
            </a:r>
            <a:r>
              <a:rPr lang="en-GB" sz="1200" dirty="0">
                <a:latin typeface="+mj-lt"/>
                <a:ea typeface="+mj-ea"/>
                <a:cs typeface="+mj-cs"/>
              </a:rPr>
              <a:t> 2017</a:t>
            </a:r>
            <a:endParaRPr lang="en-GB" sz="12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648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5" y="1220755"/>
            <a:ext cx="7544142" cy="4800533"/>
          </a:xfrm>
        </p:spPr>
        <p:txBody>
          <a:bodyPr/>
          <a:lstStyle/>
          <a:p>
            <a:r>
              <a:rPr lang="en-AU" sz="1800" dirty="0">
                <a:solidFill>
                  <a:schemeClr val="tx1"/>
                </a:solidFill>
              </a:rPr>
              <a:t>Syn-basinal mineral systems encompass a range of carbonate-hosted deposit characteristics and economics</a:t>
            </a:r>
          </a:p>
          <a:p>
            <a:r>
              <a:rPr lang="en-AU" sz="1800" dirty="0">
                <a:solidFill>
                  <a:schemeClr val="tx1"/>
                </a:solidFill>
              </a:rPr>
              <a:t>Need to define empirical criteria for mineral systems that host economically attractive deposits most analogous to the Irish Midlands, including (amongst others):</a:t>
            </a:r>
          </a:p>
          <a:p>
            <a:pPr lvl="4"/>
            <a:r>
              <a:rPr lang="en-AU" sz="1800" dirty="0">
                <a:solidFill>
                  <a:schemeClr val="tx1"/>
                </a:solidFill>
              </a:rPr>
              <a:t>Large and long-lived rift-sag basin with thick (&gt;4 km) immature arkosic and lithic rift fill (and/or successor basin setting)</a:t>
            </a:r>
          </a:p>
          <a:p>
            <a:pPr lvl="4"/>
            <a:r>
              <a:rPr lang="en-AU" sz="1800" dirty="0">
                <a:solidFill>
                  <a:schemeClr val="tx1"/>
                </a:solidFill>
              </a:rPr>
              <a:t>High heat flow with volcanism in rift and/or sag phase</a:t>
            </a:r>
          </a:p>
          <a:p>
            <a:pPr lvl="4"/>
            <a:r>
              <a:rPr lang="en-AU" sz="1800" dirty="0">
                <a:solidFill>
                  <a:schemeClr val="tx1"/>
                </a:solidFill>
              </a:rPr>
              <a:t>Low-latitude setting with carbonate platforms, evaporative brine-generating margins, and hydrocarbons</a:t>
            </a:r>
          </a:p>
          <a:p>
            <a:pPr lvl="4"/>
            <a:r>
              <a:rPr lang="en-AU" sz="1800" dirty="0">
                <a:solidFill>
                  <a:schemeClr val="tx1"/>
                </a:solidFill>
              </a:rPr>
              <a:t>Tectonically active platform, extensional event</a:t>
            </a:r>
          </a:p>
          <a:p>
            <a:pPr lvl="4"/>
            <a:r>
              <a:rPr lang="en-AU" sz="1800" dirty="0">
                <a:solidFill>
                  <a:schemeClr val="tx1"/>
                </a:solidFill>
              </a:rPr>
              <a:t>Mixed carbonate and siliciclastic facies, fine grained and reduced limestone</a:t>
            </a:r>
          </a:p>
          <a:p>
            <a:pPr lvl="4"/>
            <a:r>
              <a:rPr lang="en-AU" sz="1800" dirty="0">
                <a:solidFill>
                  <a:schemeClr val="tx1"/>
                </a:solidFill>
              </a:rPr>
              <a:t>Absence of paleokarst, excluding early </a:t>
            </a:r>
            <a:r>
              <a:rPr lang="en-AU" sz="1800" dirty="0" err="1">
                <a:solidFill>
                  <a:schemeClr val="tx1"/>
                </a:solidFill>
              </a:rPr>
              <a:t>microkarst</a:t>
            </a:r>
            <a:endParaRPr lang="en-AU" sz="1800" dirty="0">
              <a:solidFill>
                <a:schemeClr val="tx1"/>
              </a:solidFill>
            </a:endParaRPr>
          </a:p>
          <a:p>
            <a:r>
              <a:rPr lang="en-AU" sz="1800" dirty="0">
                <a:solidFill>
                  <a:schemeClr val="tx1"/>
                </a:solidFill>
              </a:rPr>
              <a:t>Higher temperature, large-scale alteration, strong structural control &amp; feeders, replacement, high Fe content, evaporated brine signature, conformable Pb isotopes, elevated Ag-Sb-As-Hg, BSR v. TSR, etc.</a:t>
            </a:r>
          </a:p>
          <a:p>
            <a:endParaRPr lang="en-AU" sz="18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370893-6E9A-E167-2D68-282C4D4E798F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2EE316-4CA1-FF93-EDE3-C869A424932D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22212-0992-3ABB-DBF5-08DD5CBA6296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2D87FD-E139-84ED-7B8E-B2005FC75349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8612F3-EB1B-762A-662E-20B3F375D68D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AU" sz="3200" b="0" dirty="0"/>
              <a:t>Mineral Systems Targeting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F9636-A691-DFFE-58E4-419BF1B60B90}"/>
              </a:ext>
            </a:extLst>
          </p:cNvPr>
          <p:cNvSpPr txBox="1"/>
          <p:nvPr/>
        </p:nvSpPr>
        <p:spPr>
          <a:xfrm>
            <a:off x="8263547" y="2696564"/>
            <a:ext cx="2919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maturity, metal extraction from fertile source, fluid focus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036D1-4E17-FF68-9FDB-A2270D9979F2}"/>
              </a:ext>
            </a:extLst>
          </p:cNvPr>
          <p:cNvSpPr txBox="1"/>
          <p:nvPr/>
        </p:nvSpPr>
        <p:spPr>
          <a:xfrm>
            <a:off x="8263547" y="367202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 leaching &amp; transport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E258C-FC39-73E4-71AD-EECB07BC072C}"/>
              </a:ext>
            </a:extLst>
          </p:cNvPr>
          <p:cNvSpPr txBox="1"/>
          <p:nvPr/>
        </p:nvSpPr>
        <p:spPr>
          <a:xfrm>
            <a:off x="8263547" y="4021417"/>
            <a:ext cx="381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Fluid flow trigger and focus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A4E6FD-7050-B630-086F-585F226C9C0E}"/>
              </a:ext>
            </a:extLst>
          </p:cNvPr>
          <p:cNvSpPr txBox="1"/>
          <p:nvPr/>
        </p:nvSpPr>
        <p:spPr>
          <a:xfrm>
            <a:off x="8263547" y="4555480"/>
            <a:ext cx="303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Fluid flow focus &amp; trapping</a:t>
            </a:r>
          </a:p>
        </p:txBody>
      </p:sp>
    </p:spTree>
    <p:extLst>
      <p:ext uri="{BB962C8B-B14F-4D97-AF65-F5344CB8AC3E}">
        <p14:creationId xmlns:p14="http://schemas.microsoft.com/office/powerpoint/2010/main" val="264740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E4B340-0FC2-C387-3351-BC822B944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1" b="3743"/>
          <a:stretch/>
        </p:blipFill>
        <p:spPr>
          <a:xfrm>
            <a:off x="8416213" y="1033474"/>
            <a:ext cx="3268570" cy="261408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370893-6E9A-E167-2D68-282C4D4E798F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2EE316-4CA1-FF93-EDE3-C869A424932D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22212-0992-3ABB-DBF5-08DD5CBA6296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2D87FD-E139-84ED-7B8E-B2005FC75349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8612F3-EB1B-762A-662E-20B3F375D68D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AU" sz="3200" b="0" dirty="0"/>
              <a:t>Aspects of the Irish Mineral System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8847AD-BFF8-6982-B4C4-3BCC0ACAB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" t="7437" r="4861" b="7437"/>
          <a:stretch/>
        </p:blipFill>
        <p:spPr>
          <a:xfrm>
            <a:off x="1003308" y="896885"/>
            <a:ext cx="4509208" cy="2956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79486-5222-E2F7-6633-7F2B61119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15" y="1028932"/>
            <a:ext cx="2903697" cy="2426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56F6E-4C35-9F79-3698-C05F78198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11" y="3853743"/>
            <a:ext cx="6916851" cy="2229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5130997-3207-1DDB-1A27-B28B6858A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0384" y="3894847"/>
            <a:ext cx="3828494" cy="21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7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4" y="1220755"/>
            <a:ext cx="9898833" cy="4800533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AU" sz="2000" dirty="0">
                <a:solidFill>
                  <a:schemeClr val="tx1"/>
                </a:solidFill>
              </a:rPr>
              <a:t>Targeting new basins without demonstrated mineralisation presents the greatest challenge in generative sediment-hosted exploration for Zn or Cu</a:t>
            </a:r>
            <a:endParaRPr lang="en-AU" sz="2000" dirty="0">
              <a:solidFill>
                <a:schemeClr val="tx1"/>
              </a:solidFill>
              <a:cs typeface="Calibri" panose="020F0502020204030204"/>
            </a:endParaRPr>
          </a:p>
          <a:p>
            <a:pPr marL="380365" indent="-380365"/>
            <a:r>
              <a:rPr lang="en-AU" sz="2000" dirty="0">
                <a:solidFill>
                  <a:schemeClr val="tx1"/>
                </a:solidFill>
              </a:rPr>
              <a:t>Understanding of different types of carbonate-hosted systems, and relationship to other basinal systems, is critical in basin-scale targeting and ground selection</a:t>
            </a:r>
            <a:endParaRPr lang="en-US" dirty="0"/>
          </a:p>
          <a:p>
            <a:pPr marL="380365" indent="-380365"/>
            <a:r>
              <a:rPr lang="en-AU" sz="2000" dirty="0">
                <a:solidFill>
                  <a:schemeClr val="tx1"/>
                </a:solidFill>
              </a:rPr>
              <a:t>Especially challenging in tectonically dismembered basins – focus on empirical criteria and signature of known mineralisation and ‘smoke’</a:t>
            </a:r>
            <a:endParaRPr lang="en-AU" sz="2000" dirty="0">
              <a:solidFill>
                <a:schemeClr val="tx1"/>
              </a:solidFill>
              <a:cs typeface="Calibri" panose="020F0502020204030204"/>
            </a:endParaRPr>
          </a:p>
          <a:p>
            <a:pPr marL="380365" indent="-380365"/>
            <a:r>
              <a:rPr lang="en-AU" sz="2000" dirty="0">
                <a:solidFill>
                  <a:schemeClr val="tx1"/>
                </a:solidFill>
              </a:rPr>
              <a:t>Shared basinal criteria for SHMS and Irish-type deposits can facilitate a more effective approach in basins which are exclusive of ‘typical’ syn-orogenic MVT systems</a:t>
            </a:r>
            <a:endParaRPr lang="en-AU" sz="2000" dirty="0">
              <a:solidFill>
                <a:schemeClr val="tx1"/>
              </a:solidFill>
              <a:cs typeface="Calibri" panose="020F0502020204030204"/>
            </a:endParaRPr>
          </a:p>
          <a:p>
            <a:pPr marL="380365" indent="-380365"/>
            <a:r>
              <a:rPr lang="en-AU" sz="2000" dirty="0">
                <a:solidFill>
                  <a:schemeClr val="tx1"/>
                </a:solidFill>
              </a:rPr>
              <a:t>But a systems-based, bespoke approach recognising diversity is essential ….. </a:t>
            </a:r>
            <a:endParaRPr lang="en-AU" sz="2000" dirty="0">
              <a:solidFill>
                <a:schemeClr val="tx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AU" sz="2000" dirty="0">
              <a:solidFill>
                <a:schemeClr val="accent1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chemeClr val="accent1"/>
                </a:solidFill>
              </a:rPr>
              <a:t>Targeting in each basin should be based on understanding developed in that basin, in the context of a broader system model, rather than on attempting to classify deposits that defy easy classification</a:t>
            </a:r>
            <a:endParaRPr lang="en-AU" sz="2200" dirty="0">
              <a:solidFill>
                <a:schemeClr val="accent1"/>
              </a:solidFill>
            </a:endParaRPr>
          </a:p>
          <a:p>
            <a:pPr marL="380365" indent="-380365"/>
            <a:endParaRPr lang="en-AU" sz="2000" b="1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370893-6E9A-E167-2D68-282C4D4E798F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2EE316-4CA1-FF93-EDE3-C869A424932D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122212-0992-3ABB-DBF5-08DD5CBA6296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2D87FD-E139-84ED-7B8E-B2005FC75349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8612F3-EB1B-762A-662E-20B3F375D68D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AU" sz="3200" b="0" dirty="0"/>
              <a:t>Targeting Basinal Zn-Pb Systems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4264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8C9A94-0B0D-4682-883B-4438DA3CA8B3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US" sz="4267" dirty="0">
                <a:solidFill>
                  <a:schemeClr val="bg1"/>
                </a:solidFill>
              </a:rPr>
              <a:t>Irish Type/</a:t>
            </a:r>
            <a:r>
              <a:rPr lang="en-US" sz="4267" dirty="0" err="1">
                <a:solidFill>
                  <a:schemeClr val="bg1"/>
                </a:solidFill>
              </a:rPr>
              <a:t>MVT</a:t>
            </a:r>
            <a:r>
              <a:rPr lang="en-US" sz="4267" dirty="0">
                <a:solidFill>
                  <a:schemeClr val="bg1"/>
                </a:solidFill>
              </a:rPr>
              <a:t> –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55A86-AD9E-4E00-BBDF-B9BFD6CF6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81"/>
          <a:stretch/>
        </p:blipFill>
        <p:spPr>
          <a:xfrm>
            <a:off x="986879" y="2080727"/>
            <a:ext cx="10079227" cy="38958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105859-52AE-C4B8-F313-2FFFCE8E4BFB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6BCF3A-946B-AF4E-724E-4B34906DE4C6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Type Zn-Pb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E623FF-F690-C210-E87E-4489811D56C8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45A4A0-9BF4-C4A6-FC4C-8A49E8EBC46E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C15C277-2FC7-28E7-A744-2DE4B939B2E9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AU" sz="3200" b="0" dirty="0"/>
              <a:t>Irish Type/MVT - Model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1A7917-D44F-3646-F3BD-670EC61D63A5}"/>
              </a:ext>
            </a:extLst>
          </p:cNvPr>
          <p:cNvSpPr/>
          <p:nvPr/>
        </p:nvSpPr>
        <p:spPr>
          <a:xfrm>
            <a:off x="2245189" y="6069327"/>
            <a:ext cx="6847261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750"/>
              </a:spcAft>
            </a:pPr>
            <a:r>
              <a:rPr lang="en-GB" sz="1600" dirty="0">
                <a:latin typeface="+mj-lt"/>
                <a:ea typeface="+mj-ea"/>
                <a:cs typeface="+mj-cs"/>
              </a:rPr>
              <a:t>Synthesis of MVT and Irish-type/high grade MVT systems, Peter Muhling, c. 2000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D13D515-1965-CA92-66B0-A5F7C1FE7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404" y="1220755"/>
            <a:ext cx="9898833" cy="4800533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sz="2200" dirty="0">
                <a:solidFill>
                  <a:schemeClr val="accent1"/>
                </a:solidFill>
              </a:rPr>
              <a:t>These are not new ideas, but we remain fixated by models; attempts at mineral deposit taxonomies are fruitless and often misleading</a:t>
            </a:r>
            <a:endParaRPr lang="en-AU" sz="2200" dirty="0">
              <a:solidFill>
                <a:schemeClr val="accent1"/>
              </a:solidFill>
            </a:endParaRPr>
          </a:p>
          <a:p>
            <a:pPr marL="380365" indent="-380365"/>
            <a:endParaRPr lang="en-AU" sz="2000" b="1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5850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5"/>
          <p:cNvPicPr>
            <a:picLocks noChangeAspect="1"/>
          </p:cNvPicPr>
          <p:nvPr/>
        </p:nvPicPr>
        <p:blipFill>
          <a:blip r:embed="rId3"/>
          <a:srcRect t="30567" b="30567"/>
          <a:stretch/>
        </p:blipFill>
        <p:spPr>
          <a:xfrm>
            <a:off x="0" y="1295400"/>
            <a:ext cx="12192000" cy="31631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F2AB4B7-98FB-41B1-AF17-B24CFDA01E2A}"/>
              </a:ext>
            </a:extLst>
          </p:cNvPr>
          <p:cNvSpPr/>
          <p:nvPr/>
        </p:nvSpPr>
        <p:spPr>
          <a:xfrm>
            <a:off x="869473" y="977848"/>
            <a:ext cx="4439945" cy="376664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rgbClr val="007D6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8724F911-AEFD-4ADF-AE19-38F53A3501DC}"/>
              </a:ext>
            </a:extLst>
          </p:cNvPr>
          <p:cNvSpPr txBox="1">
            <a:spLocks/>
          </p:cNvSpPr>
          <p:nvPr/>
        </p:nvSpPr>
        <p:spPr>
          <a:xfrm>
            <a:off x="1125035" y="1958063"/>
            <a:ext cx="3176016" cy="4035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166A4-2355-8E48-A694-BD6D131A4616}"/>
              </a:ext>
            </a:extLst>
          </p:cNvPr>
          <p:cNvSpPr txBox="1"/>
          <p:nvPr/>
        </p:nvSpPr>
        <p:spPr>
          <a:xfrm>
            <a:off x="2085716" y="4936140"/>
            <a:ext cx="3948073" cy="798745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195"/>
              </a:spcBef>
              <a:defRPr/>
            </a:pPr>
            <a:br>
              <a:rPr lang="en-AU" sz="2400" dirty="0"/>
            </a:br>
            <a:r>
              <a:rPr lang="en-AU" sz="2400" dirty="0">
                <a:solidFill>
                  <a:schemeClr val="accent2"/>
                </a:solidFill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Neal.Reynolds@csaglobal.com</a:t>
            </a:r>
            <a:endParaRPr lang="en-AU" sz="2400" dirty="0">
              <a:solidFill>
                <a:schemeClr val="accent2"/>
              </a:solidFill>
              <a:cs typeface="Calibri"/>
            </a:endParaRPr>
          </a:p>
          <a:p>
            <a:pPr marL="12700" marR="5080">
              <a:lnSpc>
                <a:spcPts val="1680"/>
              </a:lnSpc>
              <a:spcBef>
                <a:spcPts val="195"/>
              </a:spcBef>
              <a:defRPr/>
            </a:pPr>
            <a:endParaRPr lang="en-AU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DA2F69-1408-B501-E61D-35EB5E253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6018742"/>
            <a:ext cx="342900" cy="48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CEDDB5-8776-BF5E-A045-7778041639F1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B78F55-C07E-9D74-D91A-46B1D605EBC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close up of a necklace&#10;&#10;Description automatically generated">
            <a:extLst>
              <a:ext uri="{FF2B5EF4-FFF2-40B4-BE49-F238E27FC236}">
                <a16:creationId xmlns:a16="http://schemas.microsoft.com/office/drawing/2014/main" id="{AAF1A92C-2F4E-CF89-4FD4-C12F0A1826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8712200" y="3566"/>
            <a:ext cx="3479800" cy="349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B7C54-16FD-2E0E-E951-5374434CF2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7" b="77"/>
          <a:stretch/>
        </p:blipFill>
        <p:spPr>
          <a:xfrm>
            <a:off x="1181100" y="2281497"/>
            <a:ext cx="775592" cy="775592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D477F-5EDA-356D-8D8C-D612567384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6601" y="4858691"/>
            <a:ext cx="28575" cy="1562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65127-B93F-2F65-E674-F55621B1DD3A}"/>
              </a:ext>
            </a:extLst>
          </p:cNvPr>
          <p:cNvSpPr txBox="1"/>
          <p:nvPr/>
        </p:nvSpPr>
        <p:spPr>
          <a:xfrm>
            <a:off x="2178315" y="2234040"/>
            <a:ext cx="33866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Dr Neal Reynolds </a:t>
            </a: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Partner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882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3" y="1091683"/>
            <a:ext cx="11070728" cy="4929606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Tectonically unstable carbonate platform with sub-basins, marginal to flysch basin to south</a:t>
            </a:r>
          </a:p>
          <a:p>
            <a:r>
              <a:rPr lang="en-US" sz="1800" dirty="0">
                <a:solidFill>
                  <a:srgbClr val="595959"/>
                </a:solidFill>
              </a:rPr>
              <a:t>Basinal metal source encompasses the underlying Ordovician-Silurian flysch basin</a:t>
            </a:r>
          </a:p>
          <a:p>
            <a:r>
              <a:rPr lang="en-US" sz="1800" dirty="0">
                <a:solidFill>
                  <a:srgbClr val="595959"/>
                </a:solidFill>
              </a:rPr>
              <a:t>Trigger provided by Chadian tectonism and volcanism</a:t>
            </a:r>
          </a:p>
          <a:p>
            <a:r>
              <a:rPr lang="en-US" sz="1800" dirty="0">
                <a:solidFill>
                  <a:srgbClr val="595959"/>
                </a:solidFill>
              </a:rPr>
              <a:t>Large-scale fluid focus provided by major structural basin-architecture </a:t>
            </a:r>
            <a:r>
              <a:rPr lang="en-US" sz="1800" dirty="0" err="1">
                <a:solidFill>
                  <a:srgbClr val="595959"/>
                </a:solidFill>
              </a:rPr>
              <a:t>compartmentalisation</a:t>
            </a:r>
            <a:r>
              <a:rPr lang="en-US" sz="1800" dirty="0">
                <a:solidFill>
                  <a:srgbClr val="595959"/>
                </a:solidFill>
              </a:rPr>
              <a:t> related to reactivated Caledonian structure</a:t>
            </a:r>
          </a:p>
          <a:p>
            <a:r>
              <a:rPr lang="en-US" sz="1800" dirty="0">
                <a:solidFill>
                  <a:srgbClr val="595959"/>
                </a:solidFill>
              </a:rPr>
              <a:t>Local fluid focus by fault relays zones related to obliquity of extension direction to Caledonian grain, dolostone aquifers, aquicludes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Trapping related to reactive carbonates, dolomite aquifers, aquicludes, fluid mixing, and BSR </a:t>
            </a:r>
            <a:r>
              <a:rPr lang="en-US" sz="1800" dirty="0" err="1">
                <a:solidFill>
                  <a:srgbClr val="595959"/>
                </a:solidFill>
              </a:rPr>
              <a:t>sulphur</a:t>
            </a:r>
            <a:r>
              <a:rPr lang="en-US" sz="1800" dirty="0">
                <a:solidFill>
                  <a:srgbClr val="595959"/>
                </a:solidFill>
              </a:rPr>
              <a:t> source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1" y="158164"/>
            <a:ext cx="6478527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Irish-type Systems – the Irish Midlands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15E19-AE1D-081E-2C1A-2B68B039F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97" y="3774285"/>
            <a:ext cx="7274237" cy="23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7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1091683"/>
            <a:ext cx="7160350" cy="4929606"/>
          </a:xfrm>
        </p:spPr>
        <p:txBody>
          <a:bodyPr/>
          <a:lstStyle/>
          <a:p>
            <a:r>
              <a:rPr lang="en-US" sz="1800" dirty="0">
                <a:solidFill>
                  <a:srgbClr val="595959"/>
                </a:solidFill>
              </a:rPr>
              <a:t>‘Typical’ MVT systems (e.g. East and Central Tennessee, Silesia, Pine Point, etc.) provide foundation for the syn-orogenic foreland basin mineralization model (Bradley and Leach, 2003, etc.)</a:t>
            </a:r>
          </a:p>
          <a:p>
            <a:r>
              <a:rPr lang="en-US" sz="1800" dirty="0">
                <a:solidFill>
                  <a:srgbClr val="595959"/>
                </a:solidFill>
              </a:rPr>
              <a:t>Basinal metal source, m</a:t>
            </a:r>
            <a:r>
              <a:rPr lang="en-AU" sz="1800" dirty="0" err="1">
                <a:solidFill>
                  <a:srgbClr val="595959"/>
                </a:solidFill>
              </a:rPr>
              <a:t>ineralizing</a:t>
            </a:r>
            <a:r>
              <a:rPr lang="en-AU" sz="1800" dirty="0">
                <a:solidFill>
                  <a:srgbClr val="595959"/>
                </a:solidFill>
              </a:rPr>
              <a:t> fluid-flow systems driven by orogenic uplift </a:t>
            </a:r>
          </a:p>
          <a:p>
            <a:r>
              <a:rPr lang="en-AU" sz="1800" dirty="0">
                <a:solidFill>
                  <a:srgbClr val="595959"/>
                </a:solidFill>
              </a:rPr>
              <a:t>Mineralization deposited in paleokarst in older platform carbonates</a:t>
            </a:r>
          </a:p>
          <a:p>
            <a:r>
              <a:rPr lang="en-AU" sz="1800" dirty="0">
                <a:solidFill>
                  <a:srgbClr val="595959"/>
                </a:solidFill>
              </a:rPr>
              <a:t>Lower temperature than Irish Midlands system and typically TSR sulphur and radiogenic Pb</a:t>
            </a:r>
          </a:p>
          <a:p>
            <a:r>
              <a:rPr lang="en-AU" sz="1800" dirty="0">
                <a:solidFill>
                  <a:srgbClr val="595959"/>
                </a:solidFill>
              </a:rPr>
              <a:t>Many deposits described as MVT do not readily fit this unifying system model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n-Pb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1" y="158164"/>
            <a:ext cx="6478527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MVT Systems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7BAC6-0A68-4755-73A0-918EE724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" t="1781" r="1080"/>
          <a:stretch/>
        </p:blipFill>
        <p:spPr bwMode="auto">
          <a:xfrm>
            <a:off x="7879752" y="710327"/>
            <a:ext cx="3686736" cy="46418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60D12F1-F84C-89F3-B0A1-04268666DA4A}"/>
              </a:ext>
            </a:extLst>
          </p:cNvPr>
          <p:cNvSpPr txBox="1">
            <a:spLocks/>
          </p:cNvSpPr>
          <p:nvPr/>
        </p:nvSpPr>
        <p:spPr>
          <a:xfrm>
            <a:off x="7879752" y="5374064"/>
            <a:ext cx="3820635" cy="525254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Model for MVT mineralisation in paleokarst in foreland basins during collisional orogeny, from Bradley and Leach, 2003</a:t>
            </a:r>
            <a:endParaRPr lang="en-AU" sz="1600" dirty="0">
              <a:solidFill>
                <a:srgbClr val="595959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9104DEC-EC30-E9F0-7C91-BEF465259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22258" r="5699" b="19212"/>
          <a:stretch/>
        </p:blipFill>
        <p:spPr bwMode="auto">
          <a:xfrm>
            <a:off x="2428569" y="3971526"/>
            <a:ext cx="5142270" cy="225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E4405468-BDBD-F10D-F71A-B6845C74F948}"/>
              </a:ext>
            </a:extLst>
          </p:cNvPr>
          <p:cNvSpPr txBox="1">
            <a:spLocks/>
          </p:cNvSpPr>
          <p:nvPr/>
        </p:nvSpPr>
        <p:spPr>
          <a:xfrm>
            <a:off x="915789" y="4730538"/>
            <a:ext cx="1484558" cy="365125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Pine Point, from Dereck Rhodes , 2003</a:t>
            </a:r>
            <a:endParaRPr lang="en-AU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08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1091683"/>
            <a:ext cx="5720727" cy="4929606"/>
          </a:xfrm>
        </p:spPr>
        <p:txBody>
          <a:bodyPr/>
          <a:lstStyle/>
          <a:p>
            <a:r>
              <a:rPr lang="en-US" sz="1800" b="1" dirty="0">
                <a:solidFill>
                  <a:srgbClr val="595959"/>
                </a:solidFill>
              </a:rPr>
              <a:t>A useful concept, because Irish-type deposits can be very economically attractive, and because the concept can improve project generation and targeting</a:t>
            </a:r>
          </a:p>
          <a:p>
            <a:r>
              <a:rPr lang="en-US" sz="1800" dirty="0">
                <a:solidFill>
                  <a:srgbClr val="595959"/>
                </a:solidFill>
              </a:rPr>
              <a:t>Deposits previously described as ‘Irish-type’ include the Triassic Alpine deposits, Morro </a:t>
            </a:r>
            <a:r>
              <a:rPr lang="en-US" sz="1800" dirty="0" err="1">
                <a:solidFill>
                  <a:srgbClr val="595959"/>
                </a:solidFill>
              </a:rPr>
              <a:t>Agudo</a:t>
            </a:r>
            <a:r>
              <a:rPr lang="en-US" sz="1800" dirty="0">
                <a:solidFill>
                  <a:srgbClr val="595959"/>
                </a:solidFill>
              </a:rPr>
              <a:t>, Gays River, amongst others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Perception of Irish deposits as only </a:t>
            </a:r>
            <a:r>
              <a:rPr lang="en-US" sz="1800" dirty="0" err="1">
                <a:solidFill>
                  <a:srgbClr val="595959"/>
                </a:solidFill>
              </a:rPr>
              <a:t>Silvermines</a:t>
            </a:r>
            <a:r>
              <a:rPr lang="en-US" sz="1800" dirty="0">
                <a:solidFill>
                  <a:srgbClr val="595959"/>
                </a:solidFill>
              </a:rPr>
              <a:t> or Navan style, and of ‘Sedex’ affinity, may have hampered recognition of global </a:t>
            </a:r>
            <a:r>
              <a:rPr lang="en-US" sz="1800" u="sng" dirty="0">
                <a:solidFill>
                  <a:srgbClr val="595959"/>
                </a:solidFill>
              </a:rPr>
              <a:t>system</a:t>
            </a:r>
            <a:r>
              <a:rPr lang="en-US" sz="1800" dirty="0">
                <a:solidFill>
                  <a:srgbClr val="595959"/>
                </a:solidFill>
              </a:rPr>
              <a:t> analogues</a:t>
            </a:r>
          </a:p>
          <a:p>
            <a:r>
              <a:rPr lang="en-US" sz="1800" dirty="0">
                <a:solidFill>
                  <a:srgbClr val="595959"/>
                </a:solidFill>
              </a:rPr>
              <a:t>Analogous system implies large-scale fluid-flow driven by syn-basin tectonic triggers, in contrast to syn-orogenic MVT systems</a:t>
            </a:r>
          </a:p>
          <a:p>
            <a:endParaRPr lang="en-US" sz="1800" dirty="0">
              <a:solidFill>
                <a:srgbClr val="595959"/>
              </a:solidFill>
            </a:endParaRPr>
          </a:p>
          <a:p>
            <a:r>
              <a:rPr lang="en-US" sz="1800" dirty="0">
                <a:solidFill>
                  <a:srgbClr val="595959"/>
                </a:solidFill>
              </a:rPr>
              <a:t>BUT, diversity is the reality …….</a:t>
            </a:r>
            <a:endParaRPr lang="en-AU" sz="18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 dirty="0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‘</a:t>
            </a:r>
            <a:r>
              <a:rPr lang="en-AU" sz="4267" dirty="0" err="1">
                <a:solidFill>
                  <a:schemeClr val="bg1"/>
                </a:solidFill>
              </a:rPr>
              <a:t>MVT</a:t>
            </a:r>
            <a:r>
              <a:rPr lang="en-AU" sz="4267" dirty="0">
                <a:solidFill>
                  <a:schemeClr val="bg1"/>
                </a:solidFill>
              </a:rPr>
              <a:t>’ Spectrum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 dirty="0">
                <a:solidFill>
                  <a:schemeClr val="bg1"/>
                </a:solidFill>
              </a:rPr>
              <a:t>Irish n-</a:t>
            </a:r>
            <a:r>
              <a:rPr lang="en-AU" sz="4267" dirty="0" err="1">
                <a:solidFill>
                  <a:schemeClr val="bg1"/>
                </a:solidFill>
              </a:rPr>
              <a:t>PbA</a:t>
            </a:r>
            <a:r>
              <a:rPr lang="en-AU" sz="4267" dirty="0">
                <a:solidFill>
                  <a:schemeClr val="bg1"/>
                </a:solidFill>
              </a:rPr>
              <a:t> </a:t>
            </a:r>
            <a:r>
              <a:rPr lang="en-AU" sz="4267" dirty="0" err="1">
                <a:solidFill>
                  <a:schemeClr val="bg1"/>
                </a:solidFill>
              </a:rPr>
              <a:t>meningful</a:t>
            </a:r>
            <a:r>
              <a:rPr lang="en-AU" sz="4267" dirty="0">
                <a:solidFill>
                  <a:schemeClr val="bg1"/>
                </a:solidFill>
              </a:rPr>
              <a:t>  Systems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1" y="158164"/>
            <a:ext cx="6478527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 dirty="0"/>
              <a:t>Global Irish? A Useful Concept?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9E0E7-D033-1C6D-46C4-120BE4BF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780" y="765927"/>
            <a:ext cx="5043874" cy="2914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ADAD1-99D4-F7C5-B218-1DB22352B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08"/>
          <a:stretch/>
        </p:blipFill>
        <p:spPr>
          <a:xfrm>
            <a:off x="6560613" y="3736257"/>
            <a:ext cx="5000041" cy="247773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16F3C4C-5EE9-A6C4-6502-4566FB04F818}"/>
              </a:ext>
            </a:extLst>
          </p:cNvPr>
          <p:cNvSpPr txBox="1">
            <a:spLocks/>
          </p:cNvSpPr>
          <p:nvPr/>
        </p:nvSpPr>
        <p:spPr>
          <a:xfrm>
            <a:off x="6656439" y="6232904"/>
            <a:ext cx="4316360" cy="365125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500" dirty="0" err="1">
                <a:solidFill>
                  <a:srgbClr val="595959"/>
                </a:solidFill>
              </a:rPr>
              <a:t>Stonepark</a:t>
            </a:r>
            <a:r>
              <a:rPr lang="en-US" sz="1500" dirty="0">
                <a:solidFill>
                  <a:srgbClr val="595959"/>
                </a:solidFill>
              </a:rPr>
              <a:t>, from Elliott et al., 2019</a:t>
            </a:r>
            <a:endParaRPr lang="en-AU" sz="15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4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42449"/>
            <a:ext cx="5122106" cy="5078839"/>
          </a:xfrm>
        </p:spPr>
        <p:txBody>
          <a:bodyPr lIns="91440" tIns="45720" rIns="91440" bIns="45720" anchor="t"/>
          <a:lstStyle/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Long-lived Ordovician to Early Cretaceous intracratonic rift-sag basin 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Admiral Bay Zn-Pb-Ag-Ba deposit associated with the Lower Ordovician to Silurian </a:t>
            </a:r>
            <a:r>
              <a:rPr lang="en-US" sz="1800" dirty="0" err="1">
                <a:solidFill>
                  <a:srgbClr val="595959"/>
                </a:solidFill>
              </a:rPr>
              <a:t>Willara</a:t>
            </a:r>
            <a:r>
              <a:rPr lang="en-US" sz="1800" dirty="0">
                <a:solidFill>
                  <a:srgbClr val="595959"/>
                </a:solidFill>
              </a:rPr>
              <a:t>–</a:t>
            </a:r>
            <a:r>
              <a:rPr lang="en-US" sz="1800" dirty="0" err="1">
                <a:solidFill>
                  <a:srgbClr val="595959"/>
                </a:solidFill>
              </a:rPr>
              <a:t>Kidson</a:t>
            </a:r>
            <a:r>
              <a:rPr lang="en-US" sz="1800" dirty="0">
                <a:solidFill>
                  <a:srgbClr val="595959"/>
                </a:solidFill>
              </a:rPr>
              <a:t> rift-sag event</a:t>
            </a: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Lennard Shelf Zn-Pb-Ba deposits associated with the Upper Devonian Fitzroy Trough rift-sag event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Admiral Bay – c. 20 km of the Admiral Bay Fault Zone at depths of 1200-1500 m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r>
              <a:rPr lang="en-US" sz="1800" dirty="0">
                <a:solidFill>
                  <a:srgbClr val="595959"/>
                </a:solidFill>
              </a:rPr>
              <a:t>2015 </a:t>
            </a:r>
            <a:r>
              <a:rPr lang="en-US" sz="1800" dirty="0" err="1">
                <a:solidFill>
                  <a:srgbClr val="595959"/>
                </a:solidFill>
              </a:rPr>
              <a:t>Metalicity</a:t>
            </a:r>
            <a:r>
              <a:rPr lang="en-US" sz="1800" dirty="0">
                <a:solidFill>
                  <a:srgbClr val="595959"/>
                </a:solidFill>
              </a:rPr>
              <a:t> Inferred Mineral Resource 72 Mt at </a:t>
            </a:r>
            <a:r>
              <a:rPr lang="de-DE" sz="1800" dirty="0">
                <a:solidFill>
                  <a:srgbClr val="595959"/>
                </a:solidFill>
              </a:rPr>
              <a:t>3.1% Zn, 2.9% Pb and 18g/t Ag</a:t>
            </a:r>
            <a:endParaRPr lang="en-US" sz="1800" dirty="0">
              <a:solidFill>
                <a:srgbClr val="595959"/>
              </a:solidFill>
              <a:cs typeface="Calibri"/>
            </a:endParaRPr>
          </a:p>
          <a:p>
            <a:pPr marL="380365" indent="-380365"/>
            <a:endParaRPr lang="en-US" sz="1700" dirty="0">
              <a:solidFill>
                <a:srgbClr val="595959"/>
              </a:solidFill>
              <a:cs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/>
              <a:t>Admiral Bay – Canning Basin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394AB-F629-213A-A830-5A445A3E6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494" y="942449"/>
            <a:ext cx="5265174" cy="49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23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19402" y="956155"/>
            <a:ext cx="10590749" cy="5065133"/>
          </a:xfrm>
        </p:spPr>
        <p:txBody>
          <a:bodyPr/>
          <a:lstStyle/>
          <a:p>
            <a:pPr marL="0" indent="0">
              <a:buNone/>
            </a:pPr>
            <a:r>
              <a:rPr lang="en-US" sz="1700" dirty="0">
                <a:solidFill>
                  <a:srgbClr val="595959"/>
                </a:solidFill>
              </a:rPr>
              <a:t>Mineralization </a:t>
            </a:r>
            <a:r>
              <a:rPr lang="en-US" sz="1700" dirty="0" err="1">
                <a:solidFill>
                  <a:srgbClr val="595959"/>
                </a:solidFill>
              </a:rPr>
              <a:t>localised</a:t>
            </a:r>
            <a:r>
              <a:rPr lang="en-US" sz="1700" dirty="0">
                <a:solidFill>
                  <a:srgbClr val="595959"/>
                </a:solidFill>
              </a:rPr>
              <a:t> at a relay ramp (Great Sandy Accommodation Zone) along the ABFZ</a:t>
            </a:r>
            <a:endParaRPr lang="en-AU" sz="1700" dirty="0">
              <a:solidFill>
                <a:srgbClr val="59595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www.csaglobal.com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43DBB4-0D7E-4657-8D23-894C8BD52A70}"/>
              </a:ext>
            </a:extLst>
          </p:cNvPr>
          <p:cNvSpPr txBox="1">
            <a:spLocks/>
          </p:cNvSpPr>
          <p:nvPr/>
        </p:nvSpPr>
        <p:spPr>
          <a:xfrm>
            <a:off x="1281675" y="102370"/>
            <a:ext cx="10190923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‘</a:t>
            </a:r>
            <a:r>
              <a:rPr lang="en-AU" sz="4267" err="1">
                <a:solidFill>
                  <a:schemeClr val="bg1"/>
                </a:solidFill>
              </a:rPr>
              <a:t>MVT</a:t>
            </a:r>
            <a:r>
              <a:rPr lang="en-AU" sz="4267">
                <a:solidFill>
                  <a:schemeClr val="bg1"/>
                </a:solidFill>
              </a:rPr>
              <a:t>’ Spectrum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7813A2-D0A5-BAD9-8BAC-86F0AC67BF50}"/>
              </a:ext>
            </a:extLst>
          </p:cNvPr>
          <p:cNvSpPr txBox="1">
            <a:spLocks/>
          </p:cNvSpPr>
          <p:nvPr/>
        </p:nvSpPr>
        <p:spPr>
          <a:xfrm>
            <a:off x="775713" y="102370"/>
            <a:ext cx="10696886" cy="60795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/>
            <a:r>
              <a:rPr lang="en-AU" sz="4267">
                <a:solidFill>
                  <a:schemeClr val="bg1"/>
                </a:solidFill>
              </a:rPr>
              <a:t>Irish n-Pb Systems</a:t>
            </a:r>
            <a:endParaRPr lang="en-US" sz="4267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4F5E7-1EE4-C340-E858-FF6A1F5CC115}"/>
              </a:ext>
            </a:extLst>
          </p:cNvPr>
          <p:cNvSpPr/>
          <p:nvPr/>
        </p:nvSpPr>
        <p:spPr>
          <a:xfrm>
            <a:off x="0" y="223145"/>
            <a:ext cx="377952" cy="3767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7C446F-5363-CA87-270C-B2F3282E3410}"/>
              </a:ext>
            </a:extLst>
          </p:cNvPr>
          <p:cNvSpPr/>
          <p:nvPr/>
        </p:nvSpPr>
        <p:spPr>
          <a:xfrm>
            <a:off x="7254240" y="223145"/>
            <a:ext cx="4937760" cy="3767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C4CEF896-8006-F2D3-6DF6-0F68F82066C4}"/>
              </a:ext>
            </a:extLst>
          </p:cNvPr>
          <p:cNvSpPr txBox="1">
            <a:spLocks/>
          </p:cNvSpPr>
          <p:nvPr/>
        </p:nvSpPr>
        <p:spPr>
          <a:xfrm>
            <a:off x="775712" y="158164"/>
            <a:ext cx="5914574" cy="5067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US" sz="3200" b="0"/>
              <a:t>Admiral Bay – Canning Basin</a:t>
            </a: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6C8EA4-BFDB-D573-EAF2-6944622B9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91" y="1445047"/>
            <a:ext cx="6993220" cy="4576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ADFBCA-18D8-3C2A-3654-DD40733AF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576" y="1448511"/>
            <a:ext cx="4107242" cy="2910373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DC78E62-EA11-D405-17C1-B41D993CE516}"/>
              </a:ext>
            </a:extLst>
          </p:cNvPr>
          <p:cNvSpPr txBox="1">
            <a:spLocks/>
          </p:cNvSpPr>
          <p:nvPr/>
        </p:nvSpPr>
        <p:spPr>
          <a:xfrm>
            <a:off x="7973640" y="4387944"/>
            <a:ext cx="3718249" cy="525254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Residual magnetic image showing the ABFZ and GSAZ and drill holes</a:t>
            </a:r>
            <a:endParaRPr lang="en-AU" sz="1600" dirty="0">
              <a:solidFill>
                <a:srgbClr val="595959"/>
              </a:solidFill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71BD378-EC37-E1AE-DEBC-8802E7AAE2F7}"/>
              </a:ext>
            </a:extLst>
          </p:cNvPr>
          <p:cNvSpPr txBox="1">
            <a:spLocks/>
          </p:cNvSpPr>
          <p:nvPr/>
        </p:nvSpPr>
        <p:spPr>
          <a:xfrm>
            <a:off x="8048900" y="5493138"/>
            <a:ext cx="3614768" cy="525254"/>
          </a:xfrm>
          <a:prstGeom prst="rect">
            <a:avLst/>
          </a:prstGeom>
        </p:spPr>
        <p:txBody>
          <a:bodyPr/>
          <a:lstStyle>
            <a:lvl1pPr marL="380990" marR="0" indent="-38099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6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4pPr>
            <a:lvl5pPr marL="864000" indent="-14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D42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595959"/>
                </a:solidFill>
              </a:rPr>
              <a:t>1VD of Bouguer gravity showing the ABFZ and GSAZ and drill holes</a:t>
            </a:r>
            <a:endParaRPr lang="en-AU" sz="1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68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4D5357"/>
      </a:dk1>
      <a:lt1>
        <a:srgbClr val="FFFFFF"/>
      </a:lt1>
      <a:dk2>
        <a:srgbClr val="2D4245"/>
      </a:dk2>
      <a:lt2>
        <a:srgbClr val="EEF1F2"/>
      </a:lt2>
      <a:accent1>
        <a:srgbClr val="263591"/>
      </a:accent1>
      <a:accent2>
        <a:srgbClr val="00B1AA"/>
      </a:accent2>
      <a:accent3>
        <a:srgbClr val="95A0A2"/>
      </a:accent3>
      <a:accent4>
        <a:srgbClr val="009FDD"/>
      </a:accent4>
      <a:accent5>
        <a:srgbClr val="859536"/>
      </a:accent5>
      <a:accent6>
        <a:srgbClr val="C34B00"/>
      </a:accent6>
      <a:hlink>
        <a:srgbClr val="00B5AE"/>
      </a:hlink>
      <a:folHlink>
        <a:srgbClr val="97332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6AD8E29ECE8E46B9051FC2CDF776E6" ma:contentTypeVersion="11" ma:contentTypeDescription="Create a new document." ma:contentTypeScope="" ma:versionID="7d6f7de391ddc9fac79d5fb578301350">
  <xsd:schema xmlns:xsd="http://www.w3.org/2001/XMLSchema" xmlns:xs="http://www.w3.org/2001/XMLSchema" xmlns:p="http://schemas.microsoft.com/office/2006/metadata/properties" xmlns:ns2="ad34970b-95f0-48d6-a51b-1e7db3746e58" xmlns:ns3="a0ff6d3b-791e-4aca-a3d6-dec7e706b84e" targetNamespace="http://schemas.microsoft.com/office/2006/metadata/properties" ma:root="true" ma:fieldsID="86b33360e41967d8a7d4d9efbcd2e460" ns2:_="" ns3:_="">
    <xsd:import namespace="ad34970b-95f0-48d6-a51b-1e7db3746e58"/>
    <xsd:import namespace="a0ff6d3b-791e-4aca-a3d6-dec7e706b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4970b-95f0-48d6-a51b-1e7db3746e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ff6d3b-791e-4aca-a3d6-dec7e706b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0ff6d3b-791e-4aca-a3d6-dec7e706b84e">
      <UserInfo>
        <DisplayName>Nikita Sergeev</DisplayName>
        <AccountId>40</AccountId>
        <AccountType/>
      </UserInfo>
      <UserInfo>
        <DisplayName>David Selley</DisplayName>
        <AccountId>26</AccountId>
        <AccountType/>
      </UserInfo>
      <UserInfo>
        <DisplayName>Grant Couston</DisplayName>
        <AccountId>17</AccountId>
        <AccountType/>
      </UserInfo>
      <UserInfo>
        <DisplayName>Matthew Hutchens</DisplayName>
        <AccountId>33</AccountId>
        <AccountType/>
      </UserInfo>
      <UserInfo>
        <DisplayName>Michael Cronwright</DisplayName>
        <AccountId>29</AccountId>
        <AccountType/>
      </UserInfo>
      <UserInfo>
        <DisplayName>Robert Hearst</DisplayName>
        <AccountId>27</AccountId>
        <AccountType/>
      </UserInfo>
      <UserInfo>
        <DisplayName>Shane Kenworthy</DisplayName>
        <AccountId>34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089DDD3-B7C0-44C7-B136-B22AEA83B9B9}">
  <ds:schemaRefs>
    <ds:schemaRef ds:uri="a0ff6d3b-791e-4aca-a3d6-dec7e706b84e"/>
    <ds:schemaRef ds:uri="ad34970b-95f0-48d6-a51b-1e7db3746e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74F4297-C6B2-49A5-85B8-C3D6AA7C26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5173AB-5234-485F-885C-154114D1FE47}">
  <ds:schemaRefs>
    <ds:schemaRef ds:uri="http://purl.org/dc/elements/1.1/"/>
    <ds:schemaRef ds:uri="http://purl.org/dc/dcmitype/"/>
    <ds:schemaRef ds:uri="http://schemas.microsoft.com/office/2006/documentManagement/types"/>
    <ds:schemaRef ds:uri="a0ff6d3b-791e-4aca-a3d6-dec7e706b84e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d34970b-95f0-48d6-a51b-1e7db3746e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</TotalTime>
  <Words>5018</Words>
  <Application>Microsoft Office PowerPoint</Application>
  <PresentationFormat>Widescreen</PresentationFormat>
  <Paragraphs>494</Paragraphs>
  <Slides>45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Wingdings</vt:lpstr>
      <vt:lpstr>Office Theme</vt:lpstr>
      <vt:lpstr>Picture</vt:lpstr>
      <vt:lpstr>PowerPoint Presentation</vt:lpstr>
      <vt:lpstr>PowerPoint Presentation</vt:lpstr>
      <vt:lpstr>The epitome of the classification nightmare – what is an Irish-type deposit? And how useful is the concept?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CSA Global PowerPoint Template_16-9</dc:title>
  <dc:creator>Shane Kenworthy</dc:creator>
  <cp:lastModifiedBy>Neal Reynolds</cp:lastModifiedBy>
  <cp:revision>5</cp:revision>
  <dcterms:created xsi:type="dcterms:W3CDTF">2019-01-30T02:55:00Z</dcterms:created>
  <dcterms:modified xsi:type="dcterms:W3CDTF">2023-09-08T06:58:35Z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0x010100476AD8E29ECE8E46B9051FC2CDF776E6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</Properties>
</file>