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19"/>
  </p:notesMasterIdLst>
  <p:sldIdLst>
    <p:sldId id="280" r:id="rId2"/>
    <p:sldId id="1750" r:id="rId3"/>
    <p:sldId id="1772" r:id="rId4"/>
    <p:sldId id="1766" r:id="rId5"/>
    <p:sldId id="1758" r:id="rId6"/>
    <p:sldId id="1770" r:id="rId7"/>
    <p:sldId id="1760" r:id="rId8"/>
    <p:sldId id="1764" r:id="rId9"/>
    <p:sldId id="1768" r:id="rId10"/>
    <p:sldId id="1756" r:id="rId11"/>
    <p:sldId id="1771" r:id="rId12"/>
    <p:sldId id="1754" r:id="rId13"/>
    <p:sldId id="1752" r:id="rId14"/>
    <p:sldId id="1773" r:id="rId15"/>
    <p:sldId id="1765" r:id="rId16"/>
    <p:sldId id="1769" r:id="rId17"/>
    <p:sldId id="174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nando Tornos" initials="FT" lastIdx="1" clrIdx="0">
    <p:extLst>
      <p:ext uri="{19B8F6BF-5375-455C-9EA6-DF929625EA0E}">
        <p15:presenceInfo xmlns:p15="http://schemas.microsoft.com/office/powerpoint/2012/main" userId="afa06fc6bba0d5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66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60" autoAdjust="0"/>
    <p:restoredTop sz="95343" autoAdjust="0"/>
  </p:normalViewPr>
  <p:slideViewPr>
    <p:cSldViewPr snapToGrid="0">
      <p:cViewPr varScale="1">
        <p:scale>
          <a:sx n="85" d="100"/>
          <a:sy n="85" d="100"/>
        </p:scale>
        <p:origin x="60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F:\Documentos\Geologia\isotopos\Radiogenicos\isotopos%20Pb\Isotopos%20Pb%20Peninsula%20Iberic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71302335380944"/>
          <c:y val="5.898943597119443E-2"/>
          <c:w val="0.84364402726996623"/>
          <c:h val="0.74406428314680273"/>
        </c:manualLayout>
      </c:layout>
      <c:scatterChart>
        <c:scatterStyle val="lineMarker"/>
        <c:varyColors val="0"/>
        <c:ser>
          <c:idx val="1"/>
          <c:order val="0"/>
          <c:tx>
            <c:v>HW Vegadeo</c:v>
          </c:tx>
          <c:spPr>
            <a:ln w="19050">
              <a:noFill/>
            </a:ln>
          </c:spPr>
          <c:xVal>
            <c:numRef>
              <c:f>ZAOL!$C$17:$C$24</c:f>
              <c:numCache>
                <c:formatCode>0.000</c:formatCode>
                <c:ptCount val="8"/>
                <c:pt idx="0">
                  <c:v>17.832599999999999</c:v>
                </c:pt>
                <c:pt idx="1">
                  <c:v>17.8279</c:v>
                </c:pt>
                <c:pt idx="2">
                  <c:v>17.801300000000001</c:v>
                </c:pt>
                <c:pt idx="3">
                  <c:v>17.823699999999999</c:v>
                </c:pt>
                <c:pt idx="4">
                  <c:v>17.835000000000001</c:v>
                </c:pt>
                <c:pt idx="5">
                  <c:v>17.836200000000002</c:v>
                </c:pt>
                <c:pt idx="6">
                  <c:v>17.900500000000001</c:v>
                </c:pt>
                <c:pt idx="7">
                  <c:v>17.853400000000001</c:v>
                </c:pt>
              </c:numCache>
            </c:numRef>
          </c:xVal>
          <c:yVal>
            <c:numRef>
              <c:f>ZAOL!$D$17:$D$24</c:f>
              <c:numCache>
                <c:formatCode>0.000</c:formatCode>
                <c:ptCount val="8"/>
                <c:pt idx="0">
                  <c:v>15.607900000000001</c:v>
                </c:pt>
                <c:pt idx="1">
                  <c:v>15.604799999999999</c:v>
                </c:pt>
                <c:pt idx="2">
                  <c:v>15.5816</c:v>
                </c:pt>
                <c:pt idx="3">
                  <c:v>15.587</c:v>
                </c:pt>
                <c:pt idx="4">
                  <c:v>15.598599999999999</c:v>
                </c:pt>
                <c:pt idx="5">
                  <c:v>15.598100000000001</c:v>
                </c:pt>
                <c:pt idx="6">
                  <c:v>15.640499999999999</c:v>
                </c:pt>
                <c:pt idx="7">
                  <c:v>15.5854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F8-45BB-9BAF-4792D5FFD746}"/>
            </c:ext>
          </c:extLst>
        </c:ser>
        <c:ser>
          <c:idx val="2"/>
          <c:order val="1"/>
          <c:tx>
            <c:v>Rubiales</c:v>
          </c:tx>
          <c:spPr>
            <a:ln w="19050">
              <a:noFill/>
            </a:ln>
          </c:spPr>
          <c:xVal>
            <c:numRef>
              <c:f>ZAOL!$C$26:$C$32</c:f>
              <c:numCache>
                <c:formatCode>0.000</c:formatCode>
                <c:ptCount val="7"/>
                <c:pt idx="0">
                  <c:v>17.882000000000001</c:v>
                </c:pt>
                <c:pt idx="1">
                  <c:v>17.893999999999998</c:v>
                </c:pt>
                <c:pt idx="2">
                  <c:v>17.902999999999999</c:v>
                </c:pt>
                <c:pt idx="3">
                  <c:v>17.890999999999998</c:v>
                </c:pt>
                <c:pt idx="4">
                  <c:v>17.902999999999999</c:v>
                </c:pt>
                <c:pt idx="5">
                  <c:v>17.891999999999999</c:v>
                </c:pt>
                <c:pt idx="6">
                  <c:v>17.887</c:v>
                </c:pt>
              </c:numCache>
            </c:numRef>
          </c:xVal>
          <c:yVal>
            <c:numRef>
              <c:f>ZAOL!$D$26:$D$32</c:f>
              <c:numCache>
                <c:formatCode>0.000</c:formatCode>
                <c:ptCount val="7"/>
                <c:pt idx="0">
                  <c:v>15.606999999999999</c:v>
                </c:pt>
                <c:pt idx="1">
                  <c:v>15.629</c:v>
                </c:pt>
                <c:pt idx="2">
                  <c:v>15.63</c:v>
                </c:pt>
                <c:pt idx="3">
                  <c:v>15.593</c:v>
                </c:pt>
                <c:pt idx="4">
                  <c:v>15.614000000000001</c:v>
                </c:pt>
                <c:pt idx="5">
                  <c:v>15.602</c:v>
                </c:pt>
                <c:pt idx="6">
                  <c:v>15.59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5F8-45BB-9BAF-4792D5FFD746}"/>
            </c:ext>
          </c:extLst>
        </c:ser>
        <c:ser>
          <c:idx val="3"/>
          <c:order val="2"/>
          <c:spPr>
            <a:ln w="19050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'curvas generales'!$F$4:$F$24</c:f>
              <c:numCache>
                <c:formatCode>General</c:formatCode>
                <c:ptCount val="21"/>
                <c:pt idx="0">
                  <c:v>18.702999999999999</c:v>
                </c:pt>
                <c:pt idx="1">
                  <c:v>18.667000000000002</c:v>
                </c:pt>
                <c:pt idx="2">
                  <c:v>18.602</c:v>
                </c:pt>
                <c:pt idx="3">
                  <c:v>18.555</c:v>
                </c:pt>
                <c:pt idx="4">
                  <c:v>18.483000000000001</c:v>
                </c:pt>
                <c:pt idx="5">
                  <c:v>18.454000000000001</c:v>
                </c:pt>
                <c:pt idx="6">
                  <c:v>18.417000000000002</c:v>
                </c:pt>
                <c:pt idx="7">
                  <c:v>18.384</c:v>
                </c:pt>
                <c:pt idx="8">
                  <c:v>18.349</c:v>
                </c:pt>
                <c:pt idx="9">
                  <c:v>18.334</c:v>
                </c:pt>
                <c:pt idx="10">
                  <c:v>18.326000000000001</c:v>
                </c:pt>
                <c:pt idx="11">
                  <c:v>18.260999999999999</c:v>
                </c:pt>
                <c:pt idx="12">
                  <c:v>18.143999999999998</c:v>
                </c:pt>
                <c:pt idx="13">
                  <c:v>18.067</c:v>
                </c:pt>
                <c:pt idx="14">
                  <c:v>18.018000000000001</c:v>
                </c:pt>
                <c:pt idx="15">
                  <c:v>17.942</c:v>
                </c:pt>
                <c:pt idx="16">
                  <c:v>17.908999999999999</c:v>
                </c:pt>
                <c:pt idx="17">
                  <c:v>17.803000000000001</c:v>
                </c:pt>
                <c:pt idx="18">
                  <c:v>17.753</c:v>
                </c:pt>
                <c:pt idx="19">
                  <c:v>17.670000000000002</c:v>
                </c:pt>
                <c:pt idx="20">
                  <c:v>17.585999999999999</c:v>
                </c:pt>
              </c:numCache>
            </c:numRef>
          </c:xVal>
          <c:yVal>
            <c:numRef>
              <c:f>'curvas generales'!$G$4:$G$24</c:f>
              <c:numCache>
                <c:formatCode>General</c:formatCode>
                <c:ptCount val="21"/>
                <c:pt idx="0">
                  <c:v>15.629</c:v>
                </c:pt>
                <c:pt idx="1">
                  <c:v>15.627000000000001</c:v>
                </c:pt>
                <c:pt idx="2">
                  <c:v>15.624000000000001</c:v>
                </c:pt>
                <c:pt idx="3">
                  <c:v>15.622</c:v>
                </c:pt>
                <c:pt idx="4">
                  <c:v>15.618</c:v>
                </c:pt>
                <c:pt idx="5">
                  <c:v>15.617000000000001</c:v>
                </c:pt>
                <c:pt idx="6">
                  <c:v>15.615</c:v>
                </c:pt>
                <c:pt idx="7">
                  <c:v>15.613</c:v>
                </c:pt>
                <c:pt idx="8">
                  <c:v>15.611000000000001</c:v>
                </c:pt>
                <c:pt idx="9">
                  <c:v>15.61</c:v>
                </c:pt>
                <c:pt idx="10">
                  <c:v>15.61</c:v>
                </c:pt>
                <c:pt idx="11">
                  <c:v>15.606</c:v>
                </c:pt>
                <c:pt idx="12">
                  <c:v>15.599</c:v>
                </c:pt>
                <c:pt idx="13">
                  <c:v>15.593999999999999</c:v>
                </c:pt>
                <c:pt idx="14">
                  <c:v>15.590999999999999</c:v>
                </c:pt>
                <c:pt idx="15">
                  <c:v>15.586</c:v>
                </c:pt>
                <c:pt idx="16">
                  <c:v>15.583</c:v>
                </c:pt>
                <c:pt idx="17">
                  <c:v>15.576000000000001</c:v>
                </c:pt>
                <c:pt idx="18">
                  <c:v>15.571999999999999</c:v>
                </c:pt>
                <c:pt idx="19">
                  <c:v>15.565</c:v>
                </c:pt>
                <c:pt idx="20">
                  <c:v>15.558999999999999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5F8-45BB-9BAF-4792D5FFD746}"/>
            </c:ext>
          </c:extLst>
        </c:ser>
        <c:ser>
          <c:idx val="4"/>
          <c:order val="3"/>
          <c:spPr>
            <a:ln w="19050">
              <a:solidFill>
                <a:srgbClr val="000000"/>
              </a:solidFill>
            </a:ln>
          </c:spPr>
          <c:marker>
            <c:symbol val="none"/>
          </c:marker>
          <c:xVal>
            <c:numRef>
              <c:f>'curvas generales'!$B$4:$B$24</c:f>
              <c:numCache>
                <c:formatCode>General</c:formatCode>
                <c:ptCount val="21"/>
                <c:pt idx="0">
                  <c:v>18.640999999999998</c:v>
                </c:pt>
                <c:pt idx="1">
                  <c:v>18.606000000000002</c:v>
                </c:pt>
                <c:pt idx="2">
                  <c:v>18.542000000000002</c:v>
                </c:pt>
                <c:pt idx="3">
                  <c:v>18.495000000000001</c:v>
                </c:pt>
                <c:pt idx="4">
                  <c:v>18.425000000000001</c:v>
                </c:pt>
                <c:pt idx="5">
                  <c:v>18.396000000000001</c:v>
                </c:pt>
                <c:pt idx="6">
                  <c:v>18.36</c:v>
                </c:pt>
                <c:pt idx="7">
                  <c:v>18.327999999999999</c:v>
                </c:pt>
                <c:pt idx="8">
                  <c:v>18.294</c:v>
                </c:pt>
                <c:pt idx="9">
                  <c:v>18.277999999999999</c:v>
                </c:pt>
                <c:pt idx="10">
                  <c:v>18.271000000000001</c:v>
                </c:pt>
                <c:pt idx="11">
                  <c:v>18.207000000000001</c:v>
                </c:pt>
                <c:pt idx="12">
                  <c:v>18.091999999999999</c:v>
                </c:pt>
                <c:pt idx="13">
                  <c:v>18.015999999999998</c:v>
                </c:pt>
                <c:pt idx="14">
                  <c:v>17.969000000000001</c:v>
                </c:pt>
                <c:pt idx="15">
                  <c:v>17.893999999999998</c:v>
                </c:pt>
                <c:pt idx="16">
                  <c:v>17.861999999999998</c:v>
                </c:pt>
                <c:pt idx="17">
                  <c:v>17.757000000000001</c:v>
                </c:pt>
                <c:pt idx="18">
                  <c:v>17.707999999999998</c:v>
                </c:pt>
                <c:pt idx="19">
                  <c:v>17.626999999999999</c:v>
                </c:pt>
                <c:pt idx="20">
                  <c:v>17.544</c:v>
                </c:pt>
              </c:numCache>
            </c:numRef>
          </c:xVal>
          <c:yVal>
            <c:numRef>
              <c:f>'curvas generales'!$C$4:$C$24</c:f>
              <c:numCache>
                <c:formatCode>General</c:formatCode>
                <c:ptCount val="21"/>
                <c:pt idx="0">
                  <c:v>15.678000000000001</c:v>
                </c:pt>
                <c:pt idx="1">
                  <c:v>15.676</c:v>
                </c:pt>
                <c:pt idx="2">
                  <c:v>15.673</c:v>
                </c:pt>
                <c:pt idx="3">
                  <c:v>15.670999999999999</c:v>
                </c:pt>
                <c:pt idx="4">
                  <c:v>15.667</c:v>
                </c:pt>
                <c:pt idx="5">
                  <c:v>15.666</c:v>
                </c:pt>
                <c:pt idx="6">
                  <c:v>15.664</c:v>
                </c:pt>
                <c:pt idx="7">
                  <c:v>15.662000000000001</c:v>
                </c:pt>
                <c:pt idx="8">
                  <c:v>15.66</c:v>
                </c:pt>
                <c:pt idx="9">
                  <c:v>15.66</c:v>
                </c:pt>
                <c:pt idx="10">
                  <c:v>15.659000000000001</c:v>
                </c:pt>
                <c:pt idx="11">
                  <c:v>15.654999999999999</c:v>
                </c:pt>
                <c:pt idx="12">
                  <c:v>15.648</c:v>
                </c:pt>
                <c:pt idx="13">
                  <c:v>15.644</c:v>
                </c:pt>
                <c:pt idx="14">
                  <c:v>15.641</c:v>
                </c:pt>
                <c:pt idx="15">
                  <c:v>15.635999999999999</c:v>
                </c:pt>
                <c:pt idx="16">
                  <c:v>15.632999999999999</c:v>
                </c:pt>
                <c:pt idx="17">
                  <c:v>15.625999999999999</c:v>
                </c:pt>
                <c:pt idx="18">
                  <c:v>15.622</c:v>
                </c:pt>
                <c:pt idx="19">
                  <c:v>15.616</c:v>
                </c:pt>
                <c:pt idx="20">
                  <c:v>15.609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5F8-45BB-9BAF-4792D5FFD746}"/>
            </c:ext>
          </c:extLst>
        </c:ser>
        <c:ser>
          <c:idx val="5"/>
          <c:order val="4"/>
          <c:spPr>
            <a:ln w="19050">
              <a:noFill/>
            </a:ln>
          </c:spPr>
          <c:yVal>
            <c:numRef>
              <c:f>'curvas generales'!$AA$24:$AA$34</c:f>
              <c:numCache>
                <c:formatCode>General</c:formatCode>
                <c:ptCount val="11"/>
                <c:pt idx="0">
                  <c:v>12.12</c:v>
                </c:pt>
                <c:pt idx="1">
                  <c:v>13.44</c:v>
                </c:pt>
                <c:pt idx="2">
                  <c:v>14.25</c:v>
                </c:pt>
                <c:pt idx="3">
                  <c:v>14.78</c:v>
                </c:pt>
                <c:pt idx="4">
                  <c:v>15.13</c:v>
                </c:pt>
                <c:pt idx="5">
                  <c:v>15.37</c:v>
                </c:pt>
                <c:pt idx="6">
                  <c:v>15.52</c:v>
                </c:pt>
                <c:pt idx="7">
                  <c:v>15.6</c:v>
                </c:pt>
                <c:pt idx="8">
                  <c:v>15.66</c:v>
                </c:pt>
                <c:pt idx="9">
                  <c:v>15.69</c:v>
                </c:pt>
                <c:pt idx="10">
                  <c:v>15.7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5F8-45BB-9BAF-4792D5FFD746}"/>
            </c:ext>
          </c:extLst>
        </c:ser>
        <c:ser>
          <c:idx val="0"/>
          <c:order val="5"/>
          <c:tx>
            <c:v>Other mineralization</c:v>
          </c:tx>
          <c:spPr>
            <a:ln w="19050">
              <a:noFill/>
            </a:ln>
          </c:spPr>
          <c:xVal>
            <c:numRef>
              <c:f>Zn·Pb·Cam!$C$4:$C$99</c:f>
              <c:numCache>
                <c:formatCode>0.000</c:formatCode>
                <c:ptCount val="96"/>
                <c:pt idx="0">
                  <c:v>17.8</c:v>
                </c:pt>
                <c:pt idx="1">
                  <c:v>17.809999999999999</c:v>
                </c:pt>
                <c:pt idx="2">
                  <c:v>17.760000000000002</c:v>
                </c:pt>
                <c:pt idx="3">
                  <c:v>17.86</c:v>
                </c:pt>
                <c:pt idx="4">
                  <c:v>17.91</c:v>
                </c:pt>
                <c:pt idx="5">
                  <c:v>17.920000000000002</c:v>
                </c:pt>
                <c:pt idx="6">
                  <c:v>17.899999999999999</c:v>
                </c:pt>
                <c:pt idx="7">
                  <c:v>17.79</c:v>
                </c:pt>
                <c:pt idx="8">
                  <c:v>17.86</c:v>
                </c:pt>
                <c:pt idx="9">
                  <c:v>17.82</c:v>
                </c:pt>
                <c:pt idx="10">
                  <c:v>17.940000000000001</c:v>
                </c:pt>
                <c:pt idx="12">
                  <c:v>17.905999999999999</c:v>
                </c:pt>
                <c:pt idx="13">
                  <c:v>17.898</c:v>
                </c:pt>
                <c:pt idx="14">
                  <c:v>17.893999999999998</c:v>
                </c:pt>
                <c:pt idx="15">
                  <c:v>17.888000000000002</c:v>
                </c:pt>
                <c:pt idx="16">
                  <c:v>17.888999999999999</c:v>
                </c:pt>
                <c:pt idx="17">
                  <c:v>17.887</c:v>
                </c:pt>
                <c:pt idx="18">
                  <c:v>17.934999999999999</c:v>
                </c:pt>
                <c:pt idx="19">
                  <c:v>17.940999999999999</c:v>
                </c:pt>
                <c:pt idx="20">
                  <c:v>17.920000000000002</c:v>
                </c:pt>
                <c:pt idx="21">
                  <c:v>17.928000000000001</c:v>
                </c:pt>
                <c:pt idx="22">
                  <c:v>17.933</c:v>
                </c:pt>
                <c:pt idx="23">
                  <c:v>17.917999999999999</c:v>
                </c:pt>
                <c:pt idx="24">
                  <c:v>17.902000000000001</c:v>
                </c:pt>
                <c:pt idx="25">
                  <c:v>17.891999999999999</c:v>
                </c:pt>
                <c:pt idx="26">
                  <c:v>17.922999999999998</c:v>
                </c:pt>
                <c:pt idx="27">
                  <c:v>17.917999999999999</c:v>
                </c:pt>
                <c:pt idx="28">
                  <c:v>17.895</c:v>
                </c:pt>
                <c:pt idx="29">
                  <c:v>17.901</c:v>
                </c:pt>
                <c:pt idx="30">
                  <c:v>17.904</c:v>
                </c:pt>
                <c:pt idx="31">
                  <c:v>17.893000000000001</c:v>
                </c:pt>
                <c:pt idx="32">
                  <c:v>17.885999999999999</c:v>
                </c:pt>
                <c:pt idx="33">
                  <c:v>18.082999999999998</c:v>
                </c:pt>
                <c:pt idx="34">
                  <c:v>17.984000000000002</c:v>
                </c:pt>
                <c:pt idx="35">
                  <c:v>17.984000000000002</c:v>
                </c:pt>
                <c:pt idx="36">
                  <c:v>17.975999999999999</c:v>
                </c:pt>
                <c:pt idx="37">
                  <c:v>17.978000000000002</c:v>
                </c:pt>
                <c:pt idx="38">
                  <c:v>17.896000000000001</c:v>
                </c:pt>
                <c:pt idx="39">
                  <c:v>17.917000000000002</c:v>
                </c:pt>
                <c:pt idx="40">
                  <c:v>17.890999999999998</c:v>
                </c:pt>
                <c:pt idx="41">
                  <c:v>17.888000000000002</c:v>
                </c:pt>
                <c:pt idx="42">
                  <c:v>17.89</c:v>
                </c:pt>
                <c:pt idx="43">
                  <c:v>17.899999999999999</c:v>
                </c:pt>
                <c:pt idx="44">
                  <c:v>17.913</c:v>
                </c:pt>
                <c:pt idx="46">
                  <c:v>18.067</c:v>
                </c:pt>
                <c:pt idx="47">
                  <c:v>17.896999999999998</c:v>
                </c:pt>
                <c:pt idx="48">
                  <c:v>17.995000000000001</c:v>
                </c:pt>
                <c:pt idx="49">
                  <c:v>18.076000000000001</c:v>
                </c:pt>
                <c:pt idx="50">
                  <c:v>18.047999999999998</c:v>
                </c:pt>
                <c:pt idx="51">
                  <c:v>17.896000000000001</c:v>
                </c:pt>
                <c:pt idx="52">
                  <c:v>17.837</c:v>
                </c:pt>
                <c:pt idx="53">
                  <c:v>17.827999999999999</c:v>
                </c:pt>
                <c:pt idx="54">
                  <c:v>17.858000000000001</c:v>
                </c:pt>
                <c:pt idx="55">
                  <c:v>17.852</c:v>
                </c:pt>
                <c:pt idx="56">
                  <c:v>17.898</c:v>
                </c:pt>
                <c:pt idx="57">
                  <c:v>17.908999999999999</c:v>
                </c:pt>
                <c:pt idx="58">
                  <c:v>18.091000000000001</c:v>
                </c:pt>
                <c:pt idx="59">
                  <c:v>18.013000000000002</c:v>
                </c:pt>
                <c:pt idx="60">
                  <c:v>17.943000000000001</c:v>
                </c:pt>
                <c:pt idx="61">
                  <c:v>17.869</c:v>
                </c:pt>
                <c:pt idx="62">
                  <c:v>17.888000000000002</c:v>
                </c:pt>
                <c:pt idx="63">
                  <c:v>17.887</c:v>
                </c:pt>
                <c:pt idx="64">
                  <c:v>17.817</c:v>
                </c:pt>
                <c:pt idx="65">
                  <c:v>17.805</c:v>
                </c:pt>
                <c:pt idx="66">
                  <c:v>17.815000000000001</c:v>
                </c:pt>
                <c:pt idx="67">
                  <c:v>17.878</c:v>
                </c:pt>
                <c:pt idx="68">
                  <c:v>17.873999999999999</c:v>
                </c:pt>
                <c:pt idx="69">
                  <c:v>18.041</c:v>
                </c:pt>
                <c:pt idx="70">
                  <c:v>18.045000000000002</c:v>
                </c:pt>
                <c:pt idx="71">
                  <c:v>18.055</c:v>
                </c:pt>
                <c:pt idx="72">
                  <c:v>17.908999999999999</c:v>
                </c:pt>
                <c:pt idx="73">
                  <c:v>17.905000000000001</c:v>
                </c:pt>
                <c:pt idx="74">
                  <c:v>17.901</c:v>
                </c:pt>
                <c:pt idx="75">
                  <c:v>17.899999999999999</c:v>
                </c:pt>
                <c:pt idx="76">
                  <c:v>18.036999999999999</c:v>
                </c:pt>
                <c:pt idx="77">
                  <c:v>17.88</c:v>
                </c:pt>
                <c:pt idx="78">
                  <c:v>17.946999999999999</c:v>
                </c:pt>
                <c:pt idx="79">
                  <c:v>17.942</c:v>
                </c:pt>
                <c:pt idx="80">
                  <c:v>17.902000000000001</c:v>
                </c:pt>
                <c:pt idx="81">
                  <c:v>17.917999999999999</c:v>
                </c:pt>
                <c:pt idx="82">
                  <c:v>17.893999999999998</c:v>
                </c:pt>
                <c:pt idx="83">
                  <c:v>17.891999999999999</c:v>
                </c:pt>
                <c:pt idx="84">
                  <c:v>17.882999999999999</c:v>
                </c:pt>
                <c:pt idx="85">
                  <c:v>17.893999999999998</c:v>
                </c:pt>
                <c:pt idx="86">
                  <c:v>17.963999999999999</c:v>
                </c:pt>
                <c:pt idx="87">
                  <c:v>17.956</c:v>
                </c:pt>
                <c:pt idx="88">
                  <c:v>17.940999999999999</c:v>
                </c:pt>
                <c:pt idx="89">
                  <c:v>17.902999999999999</c:v>
                </c:pt>
                <c:pt idx="90">
                  <c:v>17.896999999999998</c:v>
                </c:pt>
                <c:pt idx="91">
                  <c:v>17.891999999999999</c:v>
                </c:pt>
                <c:pt idx="92">
                  <c:v>18.291</c:v>
                </c:pt>
                <c:pt idx="93">
                  <c:v>18.257000000000001</c:v>
                </c:pt>
                <c:pt idx="94">
                  <c:v>18.242999999999999</c:v>
                </c:pt>
                <c:pt idx="95">
                  <c:v>18.260999999999999</c:v>
                </c:pt>
              </c:numCache>
            </c:numRef>
          </c:xVal>
          <c:yVal>
            <c:numRef>
              <c:f>Zn·Pb·Cam!$D$4:$D$99</c:f>
              <c:numCache>
                <c:formatCode>0.000</c:formatCode>
                <c:ptCount val="96"/>
                <c:pt idx="0">
                  <c:v>15.63</c:v>
                </c:pt>
                <c:pt idx="1">
                  <c:v>15.63</c:v>
                </c:pt>
                <c:pt idx="2">
                  <c:v>15.59</c:v>
                </c:pt>
                <c:pt idx="3">
                  <c:v>15.6</c:v>
                </c:pt>
                <c:pt idx="4">
                  <c:v>15.63</c:v>
                </c:pt>
                <c:pt idx="5">
                  <c:v>15.64</c:v>
                </c:pt>
                <c:pt idx="6">
                  <c:v>15.62</c:v>
                </c:pt>
                <c:pt idx="7">
                  <c:v>15.59</c:v>
                </c:pt>
                <c:pt idx="8">
                  <c:v>15.61</c:v>
                </c:pt>
                <c:pt idx="9">
                  <c:v>15.6</c:v>
                </c:pt>
                <c:pt idx="10">
                  <c:v>15.64</c:v>
                </c:pt>
                <c:pt idx="12">
                  <c:v>15.657</c:v>
                </c:pt>
                <c:pt idx="13">
                  <c:v>15.662000000000001</c:v>
                </c:pt>
                <c:pt idx="14">
                  <c:v>15.661</c:v>
                </c:pt>
                <c:pt idx="15">
                  <c:v>15.656000000000001</c:v>
                </c:pt>
                <c:pt idx="16">
                  <c:v>15.654999999999999</c:v>
                </c:pt>
                <c:pt idx="17">
                  <c:v>15.644</c:v>
                </c:pt>
                <c:pt idx="18">
                  <c:v>15.680999999999999</c:v>
                </c:pt>
                <c:pt idx="19">
                  <c:v>15.685</c:v>
                </c:pt>
                <c:pt idx="20">
                  <c:v>15.66</c:v>
                </c:pt>
                <c:pt idx="21">
                  <c:v>15.657</c:v>
                </c:pt>
                <c:pt idx="22">
                  <c:v>15.685</c:v>
                </c:pt>
                <c:pt idx="23">
                  <c:v>15.667999999999999</c:v>
                </c:pt>
                <c:pt idx="24">
                  <c:v>15.646000000000001</c:v>
                </c:pt>
                <c:pt idx="25">
                  <c:v>15.645</c:v>
                </c:pt>
                <c:pt idx="26">
                  <c:v>15.67</c:v>
                </c:pt>
                <c:pt idx="27">
                  <c:v>15.673999999999999</c:v>
                </c:pt>
                <c:pt idx="28">
                  <c:v>15.656000000000001</c:v>
                </c:pt>
                <c:pt idx="29">
                  <c:v>15.666</c:v>
                </c:pt>
                <c:pt idx="30">
                  <c:v>15.657</c:v>
                </c:pt>
                <c:pt idx="31">
                  <c:v>15.662000000000001</c:v>
                </c:pt>
                <c:pt idx="32">
                  <c:v>15.645</c:v>
                </c:pt>
                <c:pt idx="33">
                  <c:v>15.662000000000001</c:v>
                </c:pt>
                <c:pt idx="34">
                  <c:v>15.662000000000001</c:v>
                </c:pt>
                <c:pt idx="35">
                  <c:v>15.661</c:v>
                </c:pt>
                <c:pt idx="36">
                  <c:v>15.651</c:v>
                </c:pt>
                <c:pt idx="37">
                  <c:v>15.656000000000001</c:v>
                </c:pt>
                <c:pt idx="38">
                  <c:v>15.646000000000001</c:v>
                </c:pt>
                <c:pt idx="39">
                  <c:v>15.648999999999999</c:v>
                </c:pt>
                <c:pt idx="40">
                  <c:v>15.64</c:v>
                </c:pt>
                <c:pt idx="41">
                  <c:v>15.635999999999999</c:v>
                </c:pt>
                <c:pt idx="42">
                  <c:v>15.64</c:v>
                </c:pt>
                <c:pt idx="43">
                  <c:v>15.641999999999999</c:v>
                </c:pt>
                <c:pt idx="44">
                  <c:v>15.648999999999999</c:v>
                </c:pt>
                <c:pt idx="46">
                  <c:v>15.635</c:v>
                </c:pt>
                <c:pt idx="47">
                  <c:v>15.648999999999999</c:v>
                </c:pt>
                <c:pt idx="48">
                  <c:v>15.641999999999999</c:v>
                </c:pt>
                <c:pt idx="49">
                  <c:v>15.646000000000001</c:v>
                </c:pt>
                <c:pt idx="50">
                  <c:v>15.644</c:v>
                </c:pt>
                <c:pt idx="51">
                  <c:v>15.64</c:v>
                </c:pt>
                <c:pt idx="52">
                  <c:v>15.609</c:v>
                </c:pt>
                <c:pt idx="53">
                  <c:v>15.61</c:v>
                </c:pt>
                <c:pt idx="54">
                  <c:v>15.622</c:v>
                </c:pt>
                <c:pt idx="55">
                  <c:v>15.62</c:v>
                </c:pt>
                <c:pt idx="56">
                  <c:v>15.643000000000001</c:v>
                </c:pt>
                <c:pt idx="57">
                  <c:v>15.656000000000001</c:v>
                </c:pt>
                <c:pt idx="58">
                  <c:v>15.656000000000001</c:v>
                </c:pt>
                <c:pt idx="59">
                  <c:v>15.663</c:v>
                </c:pt>
                <c:pt idx="60">
                  <c:v>15.638</c:v>
                </c:pt>
                <c:pt idx="61">
                  <c:v>15.63</c:v>
                </c:pt>
                <c:pt idx="62">
                  <c:v>15.632</c:v>
                </c:pt>
                <c:pt idx="63">
                  <c:v>15.629</c:v>
                </c:pt>
                <c:pt idx="64">
                  <c:v>15.61</c:v>
                </c:pt>
                <c:pt idx="65">
                  <c:v>15.609</c:v>
                </c:pt>
                <c:pt idx="66">
                  <c:v>15.603</c:v>
                </c:pt>
                <c:pt idx="67">
                  <c:v>15.64</c:v>
                </c:pt>
                <c:pt idx="68">
                  <c:v>15.631</c:v>
                </c:pt>
                <c:pt idx="69">
                  <c:v>15.638</c:v>
                </c:pt>
                <c:pt idx="70">
                  <c:v>15.641</c:v>
                </c:pt>
                <c:pt idx="71">
                  <c:v>15.646000000000001</c:v>
                </c:pt>
                <c:pt idx="72">
                  <c:v>15.657</c:v>
                </c:pt>
                <c:pt idx="73">
                  <c:v>15.643000000000001</c:v>
                </c:pt>
                <c:pt idx="74">
                  <c:v>15.648999999999999</c:v>
                </c:pt>
                <c:pt idx="75">
                  <c:v>15.648999999999999</c:v>
                </c:pt>
                <c:pt idx="76">
                  <c:v>15.643000000000001</c:v>
                </c:pt>
                <c:pt idx="77">
                  <c:v>15.641</c:v>
                </c:pt>
                <c:pt idx="78">
                  <c:v>15.634</c:v>
                </c:pt>
                <c:pt idx="79">
                  <c:v>15.641</c:v>
                </c:pt>
                <c:pt idx="80">
                  <c:v>15.651999999999999</c:v>
                </c:pt>
                <c:pt idx="81">
                  <c:v>15.667999999999999</c:v>
                </c:pt>
                <c:pt idx="82">
                  <c:v>15.64</c:v>
                </c:pt>
                <c:pt idx="83">
                  <c:v>15.648999999999999</c:v>
                </c:pt>
                <c:pt idx="84">
                  <c:v>15.638</c:v>
                </c:pt>
                <c:pt idx="85">
                  <c:v>15.641</c:v>
                </c:pt>
                <c:pt idx="86">
                  <c:v>15.641999999999999</c:v>
                </c:pt>
                <c:pt idx="87">
                  <c:v>15.644</c:v>
                </c:pt>
                <c:pt idx="88">
                  <c:v>15.625999999999999</c:v>
                </c:pt>
                <c:pt idx="89">
                  <c:v>15.648999999999999</c:v>
                </c:pt>
                <c:pt idx="90">
                  <c:v>15.638999999999999</c:v>
                </c:pt>
                <c:pt idx="91">
                  <c:v>15.635999999999999</c:v>
                </c:pt>
                <c:pt idx="92">
                  <c:v>15.661</c:v>
                </c:pt>
                <c:pt idx="93">
                  <c:v>15.648999999999999</c:v>
                </c:pt>
                <c:pt idx="94">
                  <c:v>15.659000000000001</c:v>
                </c:pt>
                <c:pt idx="95">
                  <c:v>15.670999999999999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5F8-45BB-9BAF-4792D5FFD7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24022863"/>
        <c:axId val="1"/>
      </c:scatterChart>
      <c:valAx>
        <c:axId val="1124022863"/>
        <c:scaling>
          <c:orientation val="minMax"/>
          <c:max val="18.5"/>
          <c:min val="17.5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S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206</a:t>
                </a:r>
                <a:r>
                  <a:rPr lang="es-E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Pb/</a:t>
                </a:r>
                <a:r>
                  <a:rPr lang="es-ES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204</a:t>
                </a:r>
                <a:r>
                  <a:rPr lang="es-E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Pb</a:t>
                </a:r>
              </a:p>
            </c:rich>
          </c:tx>
          <c:layout>
            <c:manualLayout>
              <c:xMode val="edge"/>
              <c:yMode val="edge"/>
              <c:x val="0.48281859097509716"/>
              <c:y val="0.85488237453167948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"/>
        <c:crosses val="autoZero"/>
        <c:crossBetween val="midCat"/>
        <c:majorUnit val="0.2"/>
        <c:minorUnit val="0.05"/>
      </c:valAx>
      <c:valAx>
        <c:axId val="1"/>
        <c:scaling>
          <c:orientation val="minMax"/>
          <c:max val="15.7"/>
          <c:min val="15.45"/>
        </c:scaling>
        <c:delete val="0"/>
        <c:axPos val="l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s-ES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207</a:t>
                </a:r>
                <a:r>
                  <a:rPr lang="es-E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Pb/</a:t>
                </a:r>
                <a:r>
                  <a:rPr lang="es-ES" sz="14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204</a:t>
                </a:r>
                <a:r>
                  <a:rPr lang="es-ES" sz="1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Pb</a:t>
                </a:r>
              </a:p>
            </c:rich>
          </c:tx>
          <c:layout>
            <c:manualLayout>
              <c:xMode val="edge"/>
              <c:yMode val="edge"/>
              <c:x val="1.7182130584192441E-2"/>
              <c:y val="0.3166229683031046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0"/>
        <c:majorTickMark val="out"/>
        <c:minorTickMark val="none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s-ES"/>
          </a:p>
        </c:txPr>
        <c:crossAx val="1124022863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3516717626791497"/>
          <c:y val="0.65184024113161898"/>
          <c:w val="0.18141750322446809"/>
          <c:h val="0.1103351784528355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5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s-E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0.87241</cdr:x>
      <cdr:y>0.23416</cdr:y>
    </cdr:from>
    <cdr:to>
      <cdr:x>0.91277</cdr:x>
      <cdr:y>0.27322</cdr:y>
    </cdr:to>
    <cdr:sp macro="" textlink="">
      <cdr:nvSpPr>
        <cdr:cNvPr id="307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836252" y="845315"/>
          <a:ext cx="223738" cy="1410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s-ES" sz="800" b="0" i="1" u="none" strike="noStrike" baseline="0">
              <a:solidFill>
                <a:srgbClr val="000000"/>
              </a:solidFill>
              <a:latin typeface="Arial"/>
              <a:cs typeface="Arial"/>
            </a:rPr>
            <a:t>S&amp;K</a:t>
          </a:r>
        </a:p>
      </cdr:txBody>
    </cdr:sp>
  </cdr:relSizeAnchor>
  <cdr:relSizeAnchor xmlns:cdr="http://schemas.openxmlformats.org/drawingml/2006/chartDrawing">
    <cdr:from>
      <cdr:x>0.14961</cdr:x>
      <cdr:y>0.05795</cdr:y>
    </cdr:from>
    <cdr:to>
      <cdr:x>0.15895</cdr:x>
      <cdr:y>0.12854</cdr:y>
    </cdr:to>
    <cdr:sp macro="" textlink="">
      <cdr:nvSpPr>
        <cdr:cNvPr id="3087" name="Oval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189993">
          <a:off x="833998" y="212916"/>
          <a:ext cx="51849" cy="255508"/>
        </a:xfrm>
        <a:prstGeom xmlns:a="http://schemas.openxmlformats.org/drawingml/2006/main" prst="ellipse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0.91294</cdr:x>
      <cdr:y>0.0774</cdr:y>
    </cdr:from>
    <cdr:to>
      <cdr:x>0.92862</cdr:x>
      <cdr:y>0.11646</cdr:y>
    </cdr:to>
    <cdr:sp macro="" textlink="">
      <cdr:nvSpPr>
        <cdr:cNvPr id="22" name="Text Box 1">
          <a:extLst xmlns:a="http://schemas.openxmlformats.org/drawingml/2006/main">
            <a:ext uri="{FF2B5EF4-FFF2-40B4-BE49-F238E27FC236}">
              <a16:creationId xmlns:a16="http://schemas.microsoft.com/office/drawing/2014/main" id="{F36FF029-76B5-48FB-B1FB-5BA18876112B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60950" y="279400"/>
          <a:ext cx="86883" cy="1410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s-ES" sz="800" b="0" i="1" u="none" strike="noStrike" baseline="0">
              <a:solidFill>
                <a:srgbClr val="000000"/>
              </a:solidFill>
              <a:latin typeface="Arial"/>
              <a:cs typeface="Arial"/>
            </a:rPr>
            <a:t>S</a:t>
          </a:r>
        </a:p>
      </cdr:txBody>
    </cdr:sp>
  </cdr:relSizeAnchor>
  <cdr:relSizeAnchor xmlns:cdr="http://schemas.openxmlformats.org/drawingml/2006/chartDrawing">
    <cdr:from>
      <cdr:x>0.34638</cdr:x>
      <cdr:y>0.43182</cdr:y>
    </cdr:from>
    <cdr:to>
      <cdr:x>0.55894</cdr:x>
      <cdr:y>0.47664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8910192F-8995-49EC-8A2D-F9F273B262A6}"/>
            </a:ext>
          </a:extLst>
        </cdr:cNvPr>
        <cdr:cNvSpPr txBox="1"/>
      </cdr:nvSpPr>
      <cdr:spPr>
        <a:xfrm xmlns:a="http://schemas.openxmlformats.org/drawingml/2006/main">
          <a:off x="3001154" y="2570637"/>
          <a:ext cx="1841697" cy="26683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400" dirty="0" err="1"/>
            <a:t>Cambrian</a:t>
          </a:r>
          <a:r>
            <a:rPr lang="es-ES" sz="1400" dirty="0"/>
            <a:t> </a:t>
          </a:r>
          <a:r>
            <a:rPr lang="es-ES" sz="1400" dirty="0" err="1"/>
            <a:t>model</a:t>
          </a:r>
          <a:r>
            <a:rPr lang="es-ES" sz="1400" dirty="0"/>
            <a:t> ages!!</a:t>
          </a:r>
        </a:p>
      </cdr:txBody>
    </cdr:sp>
  </cdr:relSizeAnchor>
  <cdr:relSizeAnchor xmlns:cdr="http://schemas.openxmlformats.org/drawingml/2006/chartDrawing">
    <cdr:from>
      <cdr:x>0.56687</cdr:x>
      <cdr:y>0.26811</cdr:y>
    </cdr:from>
    <cdr:to>
      <cdr:x>0.92668</cdr:x>
      <cdr:y>0.36263</cdr:y>
    </cdr:to>
    <cdr:sp macro="" textlink="">
      <cdr:nvSpPr>
        <cdr:cNvPr id="6" name="CuadroTexto 1">
          <a:extLst xmlns:a="http://schemas.openxmlformats.org/drawingml/2006/main">
            <a:ext uri="{FF2B5EF4-FFF2-40B4-BE49-F238E27FC236}">
              <a16:creationId xmlns:a16="http://schemas.microsoft.com/office/drawing/2014/main" id="{96BC3683-6CA0-40CD-9951-BBA8ECB88C27}"/>
            </a:ext>
          </a:extLst>
        </cdr:cNvPr>
        <cdr:cNvSpPr txBox="1"/>
      </cdr:nvSpPr>
      <cdr:spPr>
        <a:xfrm xmlns:a="http://schemas.openxmlformats.org/drawingml/2006/main">
          <a:off x="4911573" y="1596093"/>
          <a:ext cx="3117538" cy="56264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1400" dirty="0"/>
            <a:t>More </a:t>
          </a:r>
          <a:r>
            <a:rPr lang="es-ES" sz="1400" dirty="0" err="1"/>
            <a:t>primitive</a:t>
          </a:r>
          <a:r>
            <a:rPr lang="es-ES" sz="1400" dirty="0"/>
            <a:t> than </a:t>
          </a:r>
          <a:r>
            <a:rPr lang="es-ES" sz="1400" dirty="0" err="1"/>
            <a:t>equivalent</a:t>
          </a:r>
          <a:r>
            <a:rPr lang="es-ES" sz="1400" dirty="0"/>
            <a:t> </a:t>
          </a:r>
        </a:p>
        <a:p xmlns:a="http://schemas.openxmlformats.org/drawingml/2006/main">
          <a:r>
            <a:rPr lang="es-ES" sz="1400" dirty="0" err="1"/>
            <a:t>mineralization</a:t>
          </a:r>
          <a:r>
            <a:rPr lang="es-ES" sz="1400" dirty="0"/>
            <a:t> in Variscan </a:t>
          </a:r>
          <a:r>
            <a:rPr lang="es-ES" sz="1400" dirty="0" err="1"/>
            <a:t>Belt</a:t>
          </a:r>
          <a:r>
            <a:rPr lang="es-ES" sz="1400" dirty="0"/>
            <a:t> of </a:t>
          </a:r>
          <a:r>
            <a:rPr lang="es-ES" sz="1400" dirty="0" err="1"/>
            <a:t>Europe</a:t>
          </a:r>
          <a:endParaRPr lang="es-ES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0D214-29D0-43A1-A0DD-ADF5168B891E}" type="datetimeFigureOut">
              <a:rPr lang="es-ES"/>
              <a:pPr/>
              <a:t>08/09/2023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90902-DF96-4E1A-8E08-B3B09307332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601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lo largo de los más de 30 años de actividad investigadora he seguido una línea de investigación uniforme con un motivo central y único: EL ESTUDIO DE LAS ROCAS GRANÍTICAS con un fin esencial: CONOCER LOS PROCESOS DE GENERACIÓN Y RECICLAJE DE CORTEZA CONTINENTAL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263A2-A943-D948-AB1A-DD9CFA9CF7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7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9B0F4-877C-4A7F-AF4D-CA3017A83BF5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0601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2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9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194" y="44451"/>
            <a:ext cx="10515600" cy="71343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231" y="1046204"/>
            <a:ext cx="11631827" cy="5675871"/>
          </a:xfr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cxnSp>
        <p:nvCxnSpPr>
          <p:cNvPr id="7" name="7 Conector recto"/>
          <p:cNvCxnSpPr/>
          <p:nvPr userDrawn="1"/>
        </p:nvCxnSpPr>
        <p:spPr>
          <a:xfrm flipV="1">
            <a:off x="0" y="757881"/>
            <a:ext cx="7411452" cy="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08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55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81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2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4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0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6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5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pPr/>
              <a:t>9/8/2023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4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FD886AA5-8089-4A8B-BDD5-CBB6A0C07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30"/>
            <a:ext cx="12192000" cy="685799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523513" y="1382117"/>
            <a:ext cx="9144487" cy="725137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200" b="1" dirty="0">
              <a:latin typeface="Calibri" panose="020F0502020204030204" pitchFamily="34" charset="0"/>
              <a:cs typeface="Arial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479037" y="4750744"/>
            <a:ext cx="7086748" cy="375552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Fernando Tornos, Lluis Boixet, Maria Zaparain, Luis Perez &amp; Fidel Ribera</a:t>
            </a:r>
          </a:p>
        </p:txBody>
      </p:sp>
      <p:sp>
        <p:nvSpPr>
          <p:cNvPr id="10" name="2 Rectángulo redondeado"/>
          <p:cNvSpPr/>
          <p:nvPr/>
        </p:nvSpPr>
        <p:spPr>
          <a:xfrm>
            <a:off x="1999716" y="2669472"/>
            <a:ext cx="8369374" cy="1519054"/>
          </a:xfrm>
          <a:prstGeom prst="roundRect">
            <a:avLst/>
          </a:prstGeom>
          <a:solidFill>
            <a:schemeClr val="bg2">
              <a:lumMod val="75000"/>
              <a:alpha val="51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</a:rPr>
              <a:t>The Zn-Pb-rich belt of NW Iberia. </a:t>
            </a:r>
          </a:p>
          <a:p>
            <a:pPr algn="ctr"/>
            <a:r>
              <a:rPr lang="en-US" sz="3600" dirty="0">
                <a:latin typeface="Calibri" panose="020F0502020204030204" pitchFamily="34" charset="0"/>
              </a:rPr>
              <a:t>A syn-tectonic stratabound mineralization?</a:t>
            </a:r>
            <a:endParaRPr lang="es-ES" sz="3600" dirty="0">
              <a:latin typeface="Calibri" panose="020F0502020204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A05AB90-0AC5-4C57-8F94-862CFF5EF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639" y="6047853"/>
            <a:ext cx="2302215" cy="81014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B52C45-E806-4AA4-93EA-42193F6AF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53" y="6047852"/>
            <a:ext cx="810147" cy="8101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4525"/>
            <a:ext cx="4400550" cy="11334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118EB0-F2D2-4607-9DBB-922DEB720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112" y="5237101"/>
            <a:ext cx="2183888" cy="81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50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F84FE-03E1-4204-B98C-44B884B13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Sulfur</a:t>
            </a:r>
            <a:r>
              <a:rPr lang="es-ES" dirty="0"/>
              <a:t> isotopes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460419-A92D-4EF4-9925-3A00183FA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51" y="887778"/>
            <a:ext cx="4612849" cy="304373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011194" y="1334910"/>
            <a:ext cx="2382455" cy="61643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Seawater</a:t>
            </a:r>
            <a:r>
              <a:rPr lang="es-ES" dirty="0"/>
              <a:t> sulfate</a:t>
            </a:r>
          </a:p>
          <a:p>
            <a:pPr algn="ctr"/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34</a:t>
            </a:r>
            <a:r>
              <a:rPr lang="es-ES" dirty="0"/>
              <a:t>S ≈+27 to +30‰</a:t>
            </a:r>
          </a:p>
        </p:txBody>
      </p:sp>
      <p:sp>
        <p:nvSpPr>
          <p:cNvPr id="6" name="Rectángulo 5"/>
          <p:cNvSpPr/>
          <p:nvPr/>
        </p:nvSpPr>
        <p:spPr>
          <a:xfrm>
            <a:off x="829557" y="3259507"/>
            <a:ext cx="2309567" cy="782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Stratiform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 (V</a:t>
            </a:r>
            <a:r>
              <a:rPr lang="es-ES" baseline="-25000" dirty="0"/>
              <a:t>1</a:t>
            </a:r>
            <a:r>
              <a:rPr lang="es-ES" dirty="0"/>
              <a:t>)</a:t>
            </a:r>
          </a:p>
          <a:p>
            <a:pPr algn="ctr"/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34</a:t>
            </a:r>
            <a:r>
              <a:rPr lang="es-ES" dirty="0"/>
              <a:t>S +28.2 to +35.0‰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745771" y="4050294"/>
            <a:ext cx="2496453" cy="123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Stratabound </a:t>
            </a:r>
            <a:r>
              <a:rPr lang="es-ES" dirty="0" err="1"/>
              <a:t>mineralization</a:t>
            </a:r>
            <a:r>
              <a:rPr lang="es-ES" dirty="0"/>
              <a:t> (V</a:t>
            </a:r>
            <a:r>
              <a:rPr lang="es-ES" baseline="-25000" dirty="0"/>
              <a:t>3</a:t>
            </a:r>
            <a:r>
              <a:rPr lang="es-ES" dirty="0"/>
              <a:t>)</a:t>
            </a:r>
          </a:p>
          <a:p>
            <a:pPr algn="ctr"/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34</a:t>
            </a:r>
            <a:r>
              <a:rPr lang="es-ES" dirty="0"/>
              <a:t>S +18.2 to +25.3‰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79584" y="5872345"/>
            <a:ext cx="2328421" cy="7824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Diagenetic</a:t>
            </a:r>
            <a:r>
              <a:rPr lang="es-ES" dirty="0"/>
              <a:t> </a:t>
            </a:r>
            <a:r>
              <a:rPr lang="es-ES" dirty="0" err="1"/>
              <a:t>pyrite</a:t>
            </a:r>
            <a:r>
              <a:rPr lang="es-ES" dirty="0"/>
              <a:t> in </a:t>
            </a:r>
            <a:r>
              <a:rPr lang="es-ES" dirty="0" err="1"/>
              <a:t>shale</a:t>
            </a:r>
            <a:endParaRPr lang="es-ES" dirty="0"/>
          </a:p>
          <a:p>
            <a:pPr algn="ctr"/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34</a:t>
            </a:r>
            <a:r>
              <a:rPr lang="es-ES" dirty="0"/>
              <a:t>S +9.8 to +15.9‰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39347" y="4041931"/>
            <a:ext cx="2449021" cy="123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Shear</a:t>
            </a:r>
            <a:r>
              <a:rPr lang="es-ES" dirty="0"/>
              <a:t> </a:t>
            </a:r>
            <a:r>
              <a:rPr lang="es-ES" dirty="0" err="1"/>
              <a:t>zone-related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 (V</a:t>
            </a:r>
            <a:r>
              <a:rPr lang="es-ES" baseline="-25000" dirty="0"/>
              <a:t>1</a:t>
            </a:r>
            <a:r>
              <a:rPr lang="es-ES" dirty="0"/>
              <a:t>)</a:t>
            </a:r>
          </a:p>
          <a:p>
            <a:pPr algn="ctr"/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34</a:t>
            </a:r>
            <a:r>
              <a:rPr lang="es-ES" dirty="0"/>
              <a:t>S +25.6 ±0.5 (</a:t>
            </a:r>
            <a:r>
              <a:rPr lang="es-ES" dirty="0" err="1"/>
              <a:t>sph</a:t>
            </a:r>
            <a:r>
              <a:rPr lang="es-ES" dirty="0"/>
              <a:t>) 22.5±0.5 (</a:t>
            </a:r>
            <a:r>
              <a:rPr lang="es-ES" dirty="0" err="1"/>
              <a:t>gn</a:t>
            </a:r>
            <a:r>
              <a:rPr lang="es-ES" dirty="0"/>
              <a:t>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939347" y="2003152"/>
            <a:ext cx="1995249" cy="120454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(</a:t>
            </a:r>
            <a:r>
              <a:rPr lang="es-ES" i="1" dirty="0" err="1"/>
              <a:t>Fast</a:t>
            </a:r>
            <a:r>
              <a:rPr lang="es-ES" i="1" dirty="0"/>
              <a:t>) </a:t>
            </a:r>
            <a:r>
              <a:rPr lang="es-ES" i="1" dirty="0" err="1"/>
              <a:t>biogenic</a:t>
            </a:r>
            <a:r>
              <a:rPr lang="es-ES" i="1" dirty="0"/>
              <a:t> </a:t>
            </a:r>
            <a:r>
              <a:rPr lang="es-ES" i="1" dirty="0" err="1"/>
              <a:t>reduction</a:t>
            </a:r>
            <a:r>
              <a:rPr lang="es-ES" i="1" dirty="0"/>
              <a:t> in a </a:t>
            </a:r>
            <a:r>
              <a:rPr lang="es-ES" i="1" dirty="0" err="1"/>
              <a:t>system</a:t>
            </a:r>
            <a:r>
              <a:rPr lang="es-ES" i="1" dirty="0"/>
              <a:t> </a:t>
            </a:r>
            <a:r>
              <a:rPr lang="es-ES" i="1" dirty="0" err="1"/>
              <a:t>poor</a:t>
            </a:r>
            <a:r>
              <a:rPr lang="es-ES" i="1" dirty="0"/>
              <a:t> in </a:t>
            </a:r>
            <a:r>
              <a:rPr lang="es-ES" i="1" dirty="0" err="1"/>
              <a:t>organic</a:t>
            </a:r>
            <a:r>
              <a:rPr lang="es-ES" i="1" dirty="0"/>
              <a:t> </a:t>
            </a:r>
            <a:r>
              <a:rPr lang="es-ES" i="1" dirty="0" err="1"/>
              <a:t>matter</a:t>
            </a:r>
            <a:endParaRPr lang="es-ES" i="1" dirty="0"/>
          </a:p>
        </p:txBody>
      </p:sp>
      <p:sp>
        <p:nvSpPr>
          <p:cNvPr id="11" name="Rectángulo 10"/>
          <p:cNvSpPr/>
          <p:nvPr/>
        </p:nvSpPr>
        <p:spPr>
          <a:xfrm>
            <a:off x="1040182" y="2319970"/>
            <a:ext cx="1995249" cy="5483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 </a:t>
            </a:r>
            <a:r>
              <a:rPr lang="es-ES" i="1" dirty="0" err="1"/>
              <a:t>minimal</a:t>
            </a:r>
            <a:r>
              <a:rPr lang="es-ES" i="1" dirty="0"/>
              <a:t> </a:t>
            </a:r>
            <a:r>
              <a:rPr lang="es-ES" i="1" dirty="0" err="1"/>
              <a:t>fractionation</a:t>
            </a:r>
            <a:endParaRPr lang="es-ES" i="1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>
          <a:xfrm>
            <a:off x="256057" y="6087038"/>
            <a:ext cx="4391357" cy="477042"/>
          </a:xfrm>
        </p:spPr>
        <p:txBody>
          <a:bodyPr>
            <a:normAutofit fontScale="77500" lnSpcReduction="20000"/>
          </a:bodyPr>
          <a:lstStyle/>
          <a:p>
            <a:r>
              <a:rPr lang="es-ES" dirty="0" err="1"/>
              <a:t>Mixing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sources</a:t>
            </a:r>
            <a:r>
              <a:rPr lang="es-ES" dirty="0"/>
              <a:t> (</a:t>
            </a:r>
            <a:r>
              <a:rPr lang="es-ES" dirty="0" err="1"/>
              <a:t>ca</a:t>
            </a:r>
            <a:r>
              <a:rPr lang="es-ES" dirty="0"/>
              <a:t> 50%?)</a:t>
            </a:r>
          </a:p>
        </p:txBody>
      </p:sp>
      <p:cxnSp>
        <p:nvCxnSpPr>
          <p:cNvPr id="14" name="Conector recto 13"/>
          <p:cNvCxnSpPr/>
          <p:nvPr/>
        </p:nvCxnSpPr>
        <p:spPr>
          <a:xfrm>
            <a:off x="3035431" y="1951348"/>
            <a:ext cx="9427" cy="1308159"/>
          </a:xfrm>
          <a:prstGeom prst="line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6" idx="2"/>
            <a:endCxn id="9" idx="1"/>
          </p:cNvCxnSpPr>
          <p:nvPr/>
        </p:nvCxnSpPr>
        <p:spPr>
          <a:xfrm rot="16200000" flipH="1">
            <a:off x="2653625" y="3372647"/>
            <a:ext cx="616438" cy="1955006"/>
          </a:xfrm>
          <a:prstGeom prst="bentConnector2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8" idx="0"/>
            <a:endCxn id="9" idx="2"/>
          </p:cNvCxnSpPr>
          <p:nvPr/>
        </p:nvCxnSpPr>
        <p:spPr>
          <a:xfrm rot="16200000" flipV="1">
            <a:off x="5555058" y="4883607"/>
            <a:ext cx="597538" cy="1379937"/>
          </a:xfrm>
          <a:prstGeom prst="bentConnector3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angular 22"/>
          <p:cNvCxnSpPr>
            <a:endCxn id="7" idx="2"/>
          </p:cNvCxnSpPr>
          <p:nvPr/>
        </p:nvCxnSpPr>
        <p:spPr>
          <a:xfrm flipV="1">
            <a:off x="6543794" y="5283170"/>
            <a:ext cx="1450204" cy="294589"/>
          </a:xfrm>
          <a:prstGeom prst="bentConnector2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>
            <a:stCxn id="9" idx="3"/>
            <a:endCxn id="7" idx="1"/>
          </p:cNvCxnSpPr>
          <p:nvPr/>
        </p:nvCxnSpPr>
        <p:spPr>
          <a:xfrm>
            <a:off x="6388368" y="4658369"/>
            <a:ext cx="357403" cy="836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7574854" y="1840395"/>
            <a:ext cx="21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Algal</a:t>
            </a:r>
            <a:r>
              <a:rPr lang="es-ES" dirty="0"/>
              <a:t>/</a:t>
            </a:r>
            <a:r>
              <a:rPr lang="es-ES" dirty="0" err="1"/>
              <a:t>microbial</a:t>
            </a:r>
            <a:r>
              <a:rPr lang="es-ES" dirty="0"/>
              <a:t> </a:t>
            </a:r>
            <a:r>
              <a:rPr lang="es-ES" dirty="0" err="1"/>
              <a:t>mats</a:t>
            </a:r>
            <a:endParaRPr lang="es-E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7579151" y="3162344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Ghosts</a:t>
            </a:r>
            <a:r>
              <a:rPr lang="es-ES" dirty="0"/>
              <a:t> of evaporites</a:t>
            </a:r>
          </a:p>
        </p:txBody>
      </p:sp>
      <p:sp>
        <p:nvSpPr>
          <p:cNvPr id="31" name="Elipse 30"/>
          <p:cNvSpPr/>
          <p:nvPr/>
        </p:nvSpPr>
        <p:spPr>
          <a:xfrm>
            <a:off x="10652078" y="2354633"/>
            <a:ext cx="341195" cy="25079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11284209" y="3081516"/>
            <a:ext cx="341195" cy="25079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de flecha 33"/>
          <p:cNvCxnSpPr>
            <a:stCxn id="30" idx="3"/>
          </p:cNvCxnSpPr>
          <p:nvPr/>
        </p:nvCxnSpPr>
        <p:spPr>
          <a:xfrm flipV="1">
            <a:off x="9687420" y="2594132"/>
            <a:ext cx="964658" cy="75287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V="1">
            <a:off x="9687420" y="3259508"/>
            <a:ext cx="1496920" cy="8750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stCxn id="29" idx="3"/>
          </p:cNvCxnSpPr>
          <p:nvPr/>
        </p:nvCxnSpPr>
        <p:spPr>
          <a:xfrm flipV="1">
            <a:off x="9687420" y="1840395"/>
            <a:ext cx="687203" cy="18466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n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36" y="4640441"/>
            <a:ext cx="2875464" cy="21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0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 bit more of </a:t>
            </a:r>
            <a:r>
              <a:rPr lang="es-ES" dirty="0" err="1"/>
              <a:t>geochemistry</a:t>
            </a:r>
            <a:r>
              <a:rPr lang="es-ES" dirty="0"/>
              <a:t>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231" y="1046204"/>
            <a:ext cx="9478149" cy="5675871"/>
          </a:xfrm>
        </p:spPr>
        <p:txBody>
          <a:bodyPr/>
          <a:lstStyle/>
          <a:p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18</a:t>
            </a:r>
            <a:r>
              <a:rPr lang="es-ES" dirty="0"/>
              <a:t>O-</a:t>
            </a:r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dirty="0"/>
              <a:t>D </a:t>
            </a:r>
            <a:r>
              <a:rPr lang="es-ES" dirty="0" err="1"/>
              <a:t>values</a:t>
            </a:r>
            <a:r>
              <a:rPr lang="es-ES" dirty="0"/>
              <a:t> </a:t>
            </a:r>
            <a:r>
              <a:rPr lang="es-ES" dirty="0" err="1"/>
              <a:t>suggest</a:t>
            </a:r>
            <a:r>
              <a:rPr lang="es-ES" dirty="0"/>
              <a:t> </a:t>
            </a:r>
            <a:r>
              <a:rPr lang="es-ES" dirty="0" err="1"/>
              <a:t>fluids</a:t>
            </a:r>
            <a:r>
              <a:rPr lang="es-ES" dirty="0"/>
              <a:t> </a:t>
            </a:r>
            <a:r>
              <a:rPr lang="es-ES" dirty="0" err="1"/>
              <a:t>equilibrated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siliciclastic</a:t>
            </a:r>
            <a:r>
              <a:rPr lang="es-ES" dirty="0"/>
              <a:t> </a:t>
            </a:r>
            <a:r>
              <a:rPr lang="es-ES" dirty="0" err="1"/>
              <a:t>rocks</a:t>
            </a:r>
            <a:r>
              <a:rPr lang="es-ES" dirty="0"/>
              <a:t> </a:t>
            </a:r>
          </a:p>
          <a:p>
            <a:r>
              <a:rPr lang="es-ES" dirty="0">
                <a:latin typeface="Symbol" panose="05050102010706020507" pitchFamily="18" charset="2"/>
              </a:rPr>
              <a:t>d</a:t>
            </a:r>
            <a:r>
              <a:rPr lang="es-ES" baseline="30000" dirty="0"/>
              <a:t>18</a:t>
            </a:r>
            <a:r>
              <a:rPr lang="es-ES" dirty="0"/>
              <a:t>O</a:t>
            </a:r>
            <a:r>
              <a:rPr lang="es-ES" baseline="-25000" dirty="0"/>
              <a:t>fluid</a:t>
            </a:r>
            <a:r>
              <a:rPr lang="es-ES" dirty="0"/>
              <a:t>: +4.8 to +6.1; </a:t>
            </a:r>
            <a:r>
              <a:rPr lang="es-ES" dirty="0" err="1">
                <a:latin typeface="Symbol" panose="05050102010706020507" pitchFamily="18" charset="2"/>
              </a:rPr>
              <a:t>d</a:t>
            </a:r>
            <a:r>
              <a:rPr lang="es-ES" dirty="0" err="1"/>
              <a:t>D</a:t>
            </a:r>
            <a:r>
              <a:rPr lang="es-ES" dirty="0"/>
              <a:t>: -53 to -48‰</a:t>
            </a:r>
          </a:p>
          <a:p>
            <a:r>
              <a:rPr lang="es-ES" dirty="0"/>
              <a:t>Basinal/</a:t>
            </a:r>
            <a:r>
              <a:rPr lang="es-ES" dirty="0" err="1"/>
              <a:t>low</a:t>
            </a:r>
            <a:r>
              <a:rPr lang="es-ES" dirty="0"/>
              <a:t> grade </a:t>
            </a:r>
            <a:r>
              <a:rPr lang="es-ES" dirty="0" err="1"/>
              <a:t>metamorphic</a:t>
            </a:r>
            <a:r>
              <a:rPr lang="es-ES" dirty="0"/>
              <a:t> </a:t>
            </a:r>
            <a:r>
              <a:rPr lang="es-ES" dirty="0" err="1"/>
              <a:t>fluids</a:t>
            </a:r>
            <a:endParaRPr lang="es-ES" dirty="0"/>
          </a:p>
          <a:p>
            <a:endParaRPr lang="es-ES" dirty="0"/>
          </a:p>
          <a:p>
            <a:r>
              <a:rPr lang="es-ES" baseline="30000" dirty="0"/>
              <a:t>87</a:t>
            </a:r>
            <a:r>
              <a:rPr lang="es-ES" dirty="0"/>
              <a:t>Sr/</a:t>
            </a:r>
            <a:r>
              <a:rPr lang="es-ES" baseline="30000" dirty="0"/>
              <a:t>86</a:t>
            </a:r>
            <a:r>
              <a:rPr lang="es-ES" dirty="0"/>
              <a:t>Sr &gt; 0.7149: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equilibrated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carbonates (≈ 0.7098) - more </a:t>
            </a:r>
            <a:r>
              <a:rPr lang="es-ES" dirty="0" err="1"/>
              <a:t>radiogenic</a:t>
            </a:r>
            <a:r>
              <a:rPr lang="es-ES" dirty="0"/>
              <a:t> </a:t>
            </a:r>
            <a:r>
              <a:rPr lang="es-ES" dirty="0" err="1"/>
              <a:t>shale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basement</a:t>
            </a:r>
            <a:endParaRPr lang="es-ES" dirty="0"/>
          </a:p>
          <a:p>
            <a:r>
              <a:rPr lang="es-ES" dirty="0" err="1"/>
              <a:t>Fluids</a:t>
            </a:r>
            <a:r>
              <a:rPr lang="es-ES" dirty="0"/>
              <a:t> </a:t>
            </a:r>
            <a:r>
              <a:rPr lang="es-ES" dirty="0" err="1"/>
              <a:t>temperature</a:t>
            </a:r>
            <a:r>
              <a:rPr lang="es-ES" dirty="0"/>
              <a:t> 150-200°C; </a:t>
            </a:r>
            <a:r>
              <a:rPr lang="es-ES" dirty="0" err="1"/>
              <a:t>aqueous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</a:t>
            </a:r>
            <a:r>
              <a:rPr lang="es-ES" dirty="0" err="1"/>
              <a:t>salinity</a:t>
            </a:r>
            <a:r>
              <a:rPr lang="es-ES" dirty="0"/>
              <a:t> (&lt;7 </a:t>
            </a:r>
            <a:r>
              <a:rPr lang="es-ES" dirty="0" err="1"/>
              <a:t>wt</a:t>
            </a:r>
            <a:r>
              <a:rPr lang="es-ES" dirty="0"/>
              <a:t>%)?</a:t>
            </a:r>
          </a:p>
          <a:p>
            <a:endParaRPr lang="es-ES" dirty="0"/>
          </a:p>
          <a:p>
            <a:r>
              <a:rPr lang="es-ES" dirty="0" err="1"/>
              <a:t>These</a:t>
            </a:r>
            <a:r>
              <a:rPr lang="es-ES" dirty="0"/>
              <a:t> </a:t>
            </a:r>
            <a:r>
              <a:rPr lang="es-ES" dirty="0" err="1"/>
              <a:t>fluids</a:t>
            </a:r>
            <a:r>
              <a:rPr lang="es-ES" dirty="0"/>
              <a:t> are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those</a:t>
            </a:r>
            <a:r>
              <a:rPr lang="es-ES" dirty="0"/>
              <a:t> </a:t>
            </a:r>
            <a:r>
              <a:rPr lang="es-ES" dirty="0" err="1"/>
              <a:t>related</a:t>
            </a:r>
            <a:r>
              <a:rPr lang="es-ES" dirty="0"/>
              <a:t> to regional dolomitization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76AE4C-75EF-465F-B22D-7206CF479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380" y="1878147"/>
            <a:ext cx="2532620" cy="360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09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7588E-07D3-4DEE-9965-D0BFC7E1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Timing </a:t>
            </a:r>
            <a:r>
              <a:rPr lang="es-ES" dirty="0" err="1"/>
              <a:t>of</a:t>
            </a:r>
            <a:r>
              <a:rPr lang="es-ES" dirty="0"/>
              <a:t> the </a:t>
            </a:r>
            <a:r>
              <a:rPr lang="es-ES" dirty="0" err="1"/>
              <a:t>mineralization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CE5A3-2778-4AE2-836F-B24554BD2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Variscan</a:t>
            </a:r>
            <a:r>
              <a:rPr lang="es-ES" dirty="0"/>
              <a:t> </a:t>
            </a:r>
            <a:r>
              <a:rPr lang="es-ES" dirty="0" err="1"/>
              <a:t>Deformation</a:t>
            </a:r>
            <a:r>
              <a:rPr lang="es-ES" dirty="0"/>
              <a:t>: 360-340 Ma (D</a:t>
            </a:r>
            <a:r>
              <a:rPr lang="es-ES" baseline="-25000" dirty="0"/>
              <a:t>1</a:t>
            </a:r>
            <a:r>
              <a:rPr lang="es-ES" dirty="0"/>
              <a:t>-D</a:t>
            </a:r>
            <a:r>
              <a:rPr lang="es-ES" baseline="-25000" dirty="0"/>
              <a:t>2</a:t>
            </a:r>
            <a:r>
              <a:rPr lang="es-ES" dirty="0"/>
              <a:t>) </a:t>
            </a:r>
            <a:r>
              <a:rPr lang="es-ES" dirty="0">
                <a:sym typeface="Wingdings" panose="05000000000000000000" pitchFamily="2" charset="2"/>
              </a:rPr>
              <a:t> 3</a:t>
            </a:r>
            <a:r>
              <a:rPr lang="es-ES" dirty="0"/>
              <a:t>15-304 Ma (D</a:t>
            </a:r>
            <a:r>
              <a:rPr lang="es-ES" baseline="-25000" dirty="0"/>
              <a:t>3</a:t>
            </a:r>
            <a:r>
              <a:rPr lang="es-ES" dirty="0"/>
              <a:t>)</a:t>
            </a:r>
          </a:p>
          <a:p>
            <a:endParaRPr lang="es-ES" dirty="0"/>
          </a:p>
          <a:p>
            <a:r>
              <a:rPr lang="es-ES" dirty="0" err="1"/>
              <a:t>Breccias</a:t>
            </a:r>
            <a:r>
              <a:rPr lang="es-ES" dirty="0"/>
              <a:t> </a:t>
            </a:r>
            <a:r>
              <a:rPr lang="es-ES" dirty="0" err="1"/>
              <a:t>includes</a:t>
            </a:r>
            <a:r>
              <a:rPr lang="es-ES" dirty="0"/>
              <a:t> </a:t>
            </a:r>
            <a:r>
              <a:rPr lang="es-ES" dirty="0" err="1"/>
              <a:t>fragments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shale</a:t>
            </a:r>
            <a:endParaRPr lang="es-ES" dirty="0"/>
          </a:p>
          <a:p>
            <a:pPr lvl="1"/>
            <a:r>
              <a:rPr lang="es-ES" dirty="0" err="1"/>
              <a:t>Postdate</a:t>
            </a:r>
            <a:r>
              <a:rPr lang="es-ES" dirty="0"/>
              <a:t> </a:t>
            </a:r>
            <a:r>
              <a:rPr lang="es-ES" dirty="0" err="1"/>
              <a:t>deposition</a:t>
            </a:r>
            <a:r>
              <a:rPr lang="es-ES" dirty="0"/>
              <a:t> (and </a:t>
            </a:r>
            <a:r>
              <a:rPr lang="es-ES" dirty="0" err="1"/>
              <a:t>cleavage</a:t>
            </a:r>
            <a:r>
              <a:rPr lang="es-ES" dirty="0"/>
              <a:t>) of </a:t>
            </a:r>
            <a:r>
              <a:rPr lang="es-ES" dirty="0" err="1"/>
              <a:t>shale</a:t>
            </a:r>
            <a:endParaRPr lang="es-ES" dirty="0"/>
          </a:p>
          <a:p>
            <a:r>
              <a:rPr lang="es-ES" dirty="0"/>
              <a:t>Rubiales: 307±7 Ma (K-Ar)</a:t>
            </a:r>
          </a:p>
          <a:p>
            <a:r>
              <a:rPr lang="es-ES" dirty="0" err="1"/>
              <a:t>Silica</a:t>
            </a:r>
            <a:r>
              <a:rPr lang="es-ES" dirty="0"/>
              <a:t> Ore: 323±7 &amp; 320±6 </a:t>
            </a:r>
            <a:r>
              <a:rPr lang="es-ES" dirty="0" err="1"/>
              <a:t>Ma</a:t>
            </a:r>
            <a:r>
              <a:rPr lang="es-ES" dirty="0"/>
              <a:t> (K-Ar)</a:t>
            </a:r>
          </a:p>
          <a:p>
            <a:r>
              <a:rPr lang="es-ES" i="1" dirty="0" err="1"/>
              <a:t>Paleomagnetism</a:t>
            </a:r>
            <a:r>
              <a:rPr lang="es-ES" i="1" dirty="0"/>
              <a:t>: post-</a:t>
            </a:r>
            <a:r>
              <a:rPr lang="es-ES" i="1" dirty="0" err="1"/>
              <a:t>folding</a:t>
            </a:r>
            <a:r>
              <a:rPr lang="es-ES" i="1" dirty="0"/>
              <a:t> </a:t>
            </a:r>
            <a:r>
              <a:rPr lang="es-ES" i="1" dirty="0" err="1"/>
              <a:t>event</a:t>
            </a:r>
            <a:r>
              <a:rPr lang="es-ES" i="1" dirty="0"/>
              <a:t> (Ruiz et al. </a:t>
            </a:r>
            <a:r>
              <a:rPr lang="es-ES" i="1" dirty="0" err="1"/>
              <a:t>submitted</a:t>
            </a:r>
            <a:r>
              <a:rPr lang="es-ES" i="1" dirty="0"/>
              <a:t>)</a:t>
            </a:r>
          </a:p>
          <a:p>
            <a:endParaRPr lang="es-ES" dirty="0"/>
          </a:p>
          <a:p>
            <a:r>
              <a:rPr lang="es-ES" dirty="0" err="1"/>
              <a:t>Main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late Variscan in </a:t>
            </a:r>
            <a:r>
              <a:rPr lang="es-ES" dirty="0" err="1"/>
              <a:t>age</a:t>
            </a:r>
            <a:r>
              <a:rPr lang="es-ES" dirty="0"/>
              <a:t>: </a:t>
            </a:r>
            <a:r>
              <a:rPr lang="es-ES" dirty="0" err="1"/>
              <a:t>coeval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D</a:t>
            </a:r>
            <a:r>
              <a:rPr lang="es-ES" baseline="-25000" dirty="0"/>
              <a:t>3</a:t>
            </a:r>
            <a:r>
              <a:rPr lang="es-ES" dirty="0"/>
              <a:t> </a:t>
            </a:r>
            <a:r>
              <a:rPr lang="es-ES" dirty="0" err="1"/>
              <a:t>shearing</a:t>
            </a:r>
            <a:endParaRPr lang="es-ES" dirty="0"/>
          </a:p>
          <a:p>
            <a:pPr lvl="1"/>
            <a:r>
              <a:rPr lang="es-ES" dirty="0" err="1"/>
              <a:t>Protore</a:t>
            </a:r>
            <a:r>
              <a:rPr lang="es-ES" dirty="0"/>
              <a:t> (</a:t>
            </a:r>
            <a:r>
              <a:rPr lang="es-ES" dirty="0" err="1"/>
              <a:t>stratiform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) </a:t>
            </a:r>
            <a:r>
              <a:rPr lang="es-ES" dirty="0" err="1"/>
              <a:t>probably</a:t>
            </a:r>
            <a:r>
              <a:rPr lang="es-ES" dirty="0"/>
              <a:t> </a:t>
            </a:r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Cambrian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2703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AC1AE-D130-4B4E-B1CF-AFDA1F6F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Genetic</a:t>
            </a:r>
            <a:r>
              <a:rPr lang="es-ES" dirty="0"/>
              <a:t> </a:t>
            </a:r>
            <a:r>
              <a:rPr lang="es-ES" dirty="0" err="1"/>
              <a:t>models</a:t>
            </a:r>
            <a:endParaRPr lang="es-ES" dirty="0"/>
          </a:p>
        </p:txBody>
      </p:sp>
      <p:sp>
        <p:nvSpPr>
          <p:cNvPr id="14" name="Marcador de contenido 13">
            <a:extLst>
              <a:ext uri="{FF2B5EF4-FFF2-40B4-BE49-F238E27FC236}">
                <a16:creationId xmlns:a16="http://schemas.microsoft.com/office/drawing/2014/main" id="{D41F38FE-0351-43D0-91E0-447A00B8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1" y="1046204"/>
            <a:ext cx="10159973" cy="5675871"/>
          </a:xfrm>
        </p:spPr>
        <p:txBody>
          <a:bodyPr/>
          <a:lstStyle/>
          <a:p>
            <a:r>
              <a:rPr lang="es-ES" dirty="0" err="1"/>
              <a:t>Few</a:t>
            </a:r>
            <a:r>
              <a:rPr lang="es-ES" dirty="0"/>
              <a:t> </a:t>
            </a:r>
            <a:r>
              <a:rPr lang="es-ES" dirty="0" err="1"/>
              <a:t>equivalents</a:t>
            </a:r>
            <a:r>
              <a:rPr lang="es-ES" dirty="0"/>
              <a:t>: </a:t>
            </a:r>
            <a:r>
              <a:rPr lang="es-ES" dirty="0" err="1"/>
              <a:t>dissimilar</a:t>
            </a:r>
            <a:r>
              <a:rPr lang="es-ES" dirty="0"/>
              <a:t> MVT, </a:t>
            </a:r>
            <a:r>
              <a:rPr lang="es-ES" dirty="0" err="1"/>
              <a:t>Irish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 and </a:t>
            </a:r>
            <a:r>
              <a:rPr lang="es-ES" dirty="0" err="1"/>
              <a:t>sediment</a:t>
            </a:r>
            <a:r>
              <a:rPr lang="es-ES" dirty="0"/>
              <a:t> </a:t>
            </a:r>
            <a:r>
              <a:rPr lang="es-ES" dirty="0" err="1"/>
              <a:t>hosted</a:t>
            </a:r>
            <a:endParaRPr lang="es-ES" dirty="0"/>
          </a:p>
          <a:p>
            <a:r>
              <a:rPr lang="es-ES" dirty="0"/>
              <a:t>“</a:t>
            </a:r>
            <a:r>
              <a:rPr lang="es-ES" dirty="0" err="1"/>
              <a:t>Siliceous</a:t>
            </a:r>
            <a:r>
              <a:rPr lang="es-ES" dirty="0"/>
              <a:t> </a:t>
            </a:r>
            <a:r>
              <a:rPr lang="es-ES" dirty="0" err="1"/>
              <a:t>Crust</a:t>
            </a:r>
            <a:r>
              <a:rPr lang="es-ES" dirty="0"/>
              <a:t> </a:t>
            </a:r>
            <a:r>
              <a:rPr lang="es-ES" dirty="0" err="1"/>
              <a:t>Type</a:t>
            </a:r>
            <a:r>
              <a:rPr lang="es-ES" dirty="0"/>
              <a:t>”? (</a:t>
            </a:r>
            <a:r>
              <a:rPr lang="es-ES" dirty="0" err="1"/>
              <a:t>Brigo</a:t>
            </a:r>
            <a:r>
              <a:rPr lang="es-ES" dirty="0"/>
              <a:t> et al. 2001)</a:t>
            </a:r>
          </a:p>
          <a:p>
            <a:pPr lvl="1"/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diagenetic</a:t>
            </a:r>
            <a:endParaRPr lang="es-ES" dirty="0"/>
          </a:p>
          <a:p>
            <a:r>
              <a:rPr lang="es-ES" dirty="0"/>
              <a:t>“</a:t>
            </a:r>
            <a:r>
              <a:rPr lang="es-ES" dirty="0" err="1"/>
              <a:t>Syn-sedimentary</a:t>
            </a:r>
            <a:r>
              <a:rPr lang="es-ES" dirty="0"/>
              <a:t>” </a:t>
            </a:r>
          </a:p>
          <a:p>
            <a:pPr lvl="1"/>
            <a:r>
              <a:rPr lang="es-ES" dirty="0" err="1"/>
              <a:t>Related</a:t>
            </a:r>
            <a:r>
              <a:rPr lang="es-ES" dirty="0"/>
              <a:t> to karst + </a:t>
            </a:r>
            <a:r>
              <a:rPr lang="es-ES" dirty="0" err="1"/>
              <a:t>paleosoils</a:t>
            </a:r>
            <a:r>
              <a:rPr lang="es-ES" dirty="0"/>
              <a:t> in </a:t>
            </a:r>
            <a:r>
              <a:rPr lang="es-ES" dirty="0" err="1"/>
              <a:t>vadose</a:t>
            </a:r>
            <a:r>
              <a:rPr lang="es-ES" dirty="0"/>
              <a:t> </a:t>
            </a:r>
            <a:r>
              <a:rPr lang="es-ES" dirty="0" err="1"/>
              <a:t>setting</a:t>
            </a:r>
            <a:r>
              <a:rPr lang="es-ES" dirty="0"/>
              <a:t> (</a:t>
            </a:r>
            <a:r>
              <a:rPr lang="es-ES" dirty="0" err="1"/>
              <a:t>Rabu</a:t>
            </a:r>
            <a:r>
              <a:rPr lang="es-ES" dirty="0"/>
              <a:t>, 1977; Hermosa, 1995)</a:t>
            </a:r>
          </a:p>
          <a:p>
            <a:pPr lvl="1"/>
            <a:r>
              <a:rPr lang="es-ES" dirty="0" err="1"/>
              <a:t>Sedimentary</a:t>
            </a:r>
            <a:r>
              <a:rPr lang="es-ES" dirty="0"/>
              <a:t> </a:t>
            </a:r>
            <a:r>
              <a:rPr lang="es-ES" dirty="0" err="1"/>
              <a:t>exhalative</a:t>
            </a:r>
            <a:r>
              <a:rPr lang="es-ES" dirty="0"/>
              <a:t> (Luque, 1985)</a:t>
            </a:r>
          </a:p>
          <a:p>
            <a:pPr lvl="1"/>
            <a:endParaRPr lang="es-ES" dirty="0"/>
          </a:p>
          <a:p>
            <a:r>
              <a:rPr lang="es-ES" dirty="0" err="1"/>
              <a:t>Stratiform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: </a:t>
            </a:r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diagenetic</a:t>
            </a:r>
            <a:r>
              <a:rPr lang="es-ES" dirty="0"/>
              <a:t> (</a:t>
            </a:r>
            <a:r>
              <a:rPr lang="es-ES" dirty="0" err="1"/>
              <a:t>equivalent</a:t>
            </a:r>
            <a:r>
              <a:rPr lang="es-ES" dirty="0"/>
              <a:t> to </a:t>
            </a:r>
            <a:r>
              <a:rPr lang="es-ES" dirty="0" err="1"/>
              <a:t>others</a:t>
            </a:r>
            <a:r>
              <a:rPr lang="es-ES" dirty="0"/>
              <a:t> in SW Variscan </a:t>
            </a:r>
            <a:r>
              <a:rPr lang="es-ES" dirty="0" err="1"/>
              <a:t>Belt</a:t>
            </a:r>
            <a:r>
              <a:rPr lang="es-ES" dirty="0"/>
              <a:t>)</a:t>
            </a:r>
          </a:p>
          <a:p>
            <a:r>
              <a:rPr lang="es-ES" dirty="0"/>
              <a:t>Rubiales: </a:t>
            </a:r>
            <a:r>
              <a:rPr lang="es-ES" dirty="0" err="1"/>
              <a:t>shear-zone</a:t>
            </a:r>
            <a:r>
              <a:rPr lang="es-ES" dirty="0"/>
              <a:t> </a:t>
            </a:r>
            <a:r>
              <a:rPr lang="es-ES" dirty="0" err="1"/>
              <a:t>controlled</a:t>
            </a:r>
            <a:r>
              <a:rPr lang="es-ES" dirty="0"/>
              <a:t> (Luque &amp; Ruiz, 1990; Arias et al. 1991)</a:t>
            </a:r>
          </a:p>
          <a:p>
            <a:r>
              <a:rPr lang="es-ES" dirty="0"/>
              <a:t>Stratabound: Late Variscan </a:t>
            </a:r>
            <a:r>
              <a:rPr lang="es-ES" dirty="0" err="1"/>
              <a:t>replacement</a:t>
            </a:r>
            <a:r>
              <a:rPr lang="es-ES" dirty="0"/>
              <a:t>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lvl="1"/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10001244" y="4952222"/>
            <a:ext cx="2017932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Different</a:t>
            </a:r>
            <a:r>
              <a:rPr lang="es-ES" dirty="0"/>
              <a:t> to </a:t>
            </a:r>
            <a:r>
              <a:rPr lang="es-ES" dirty="0" err="1"/>
              <a:t>other</a:t>
            </a:r>
            <a:r>
              <a:rPr lang="es-ES" dirty="0"/>
              <a:t> carbonate-</a:t>
            </a:r>
            <a:r>
              <a:rPr lang="es-ES" dirty="0" err="1"/>
              <a:t>hosted</a:t>
            </a:r>
            <a:r>
              <a:rPr lang="es-ES" dirty="0"/>
              <a:t> </a:t>
            </a:r>
            <a:r>
              <a:rPr lang="es-ES" dirty="0" err="1"/>
              <a:t>deposits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Variscan </a:t>
            </a:r>
            <a:r>
              <a:rPr lang="es-ES" dirty="0" err="1"/>
              <a:t>Belt</a:t>
            </a:r>
            <a:endParaRPr lang="es-ES" dirty="0"/>
          </a:p>
        </p:txBody>
      </p:sp>
      <p:cxnSp>
        <p:nvCxnSpPr>
          <p:cNvPr id="5" name="Conector recto 4"/>
          <p:cNvCxnSpPr/>
          <p:nvPr/>
        </p:nvCxnSpPr>
        <p:spPr>
          <a:xfrm>
            <a:off x="9935852" y="4722829"/>
            <a:ext cx="0" cy="16591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319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A9DEC-AD32-43E2-B291-9F98499DA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numbers</a:t>
            </a:r>
            <a:r>
              <a:rPr lang="es-ES" dirty="0"/>
              <a:t>…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F95855-B36C-4AA7-B756-6964F144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5" y="1256107"/>
            <a:ext cx="8163789" cy="546596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BD7578-5EAB-4BE9-A3C4-68B535C1E862}"/>
              </a:ext>
            </a:extLst>
          </p:cNvPr>
          <p:cNvSpPr txBox="1"/>
          <p:nvPr/>
        </p:nvSpPr>
        <p:spPr>
          <a:xfrm>
            <a:off x="83585" y="6352743"/>
            <a:ext cx="2523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Tornos &amp; Heinrich (2008)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56A20D-EE34-45DD-BFB1-1FDDA36038D5}"/>
              </a:ext>
            </a:extLst>
          </p:cNvPr>
          <p:cNvSpPr txBox="1"/>
          <p:nvPr/>
        </p:nvSpPr>
        <p:spPr>
          <a:xfrm>
            <a:off x="1244276" y="1488141"/>
            <a:ext cx="1598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9 </a:t>
            </a:r>
            <a:r>
              <a:rPr lang="es-ES" dirty="0" err="1"/>
              <a:t>wt</a:t>
            </a:r>
            <a:r>
              <a:rPr lang="es-ES" dirty="0"/>
              <a:t>% NaCl </a:t>
            </a:r>
            <a:r>
              <a:rPr lang="es-ES" dirty="0" err="1"/>
              <a:t>eq</a:t>
            </a:r>
            <a:r>
              <a:rPr lang="es-ES" dirty="0"/>
              <a:t>.</a:t>
            </a:r>
          </a:p>
          <a:p>
            <a:r>
              <a:rPr lang="es-ES" dirty="0"/>
              <a:t>L-V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18B0BD-1410-45CF-9589-2971864E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0659" y="1046203"/>
            <a:ext cx="3852399" cy="455569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 err="1"/>
              <a:t>Fluids</a:t>
            </a:r>
            <a:r>
              <a:rPr lang="es-ES" dirty="0"/>
              <a:t> can </a:t>
            </a:r>
            <a:r>
              <a:rPr lang="es-ES" dirty="0" err="1"/>
              <a:t>transport</a:t>
            </a:r>
            <a:r>
              <a:rPr lang="es-ES" dirty="0"/>
              <a:t> </a:t>
            </a: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amounts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Zn-Pb (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H</a:t>
            </a:r>
            <a:r>
              <a:rPr lang="es-ES" baseline="-25000" dirty="0"/>
              <a:t>2</a:t>
            </a:r>
            <a:r>
              <a:rPr lang="es-ES" dirty="0"/>
              <a:t>S)  </a:t>
            </a:r>
            <a:r>
              <a:rPr lang="es-ES" dirty="0" err="1"/>
              <a:t>between</a:t>
            </a:r>
            <a:r>
              <a:rPr lang="es-ES" dirty="0"/>
              <a:t> ca. 240-310°C</a:t>
            </a:r>
          </a:p>
          <a:p>
            <a:pPr>
              <a:lnSpc>
                <a:spcPct val="120000"/>
              </a:lnSpc>
            </a:pP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Reaction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limestone</a:t>
            </a:r>
            <a:r>
              <a:rPr lang="es-ES" dirty="0"/>
              <a:t> produces </a:t>
            </a:r>
            <a:r>
              <a:rPr lang="es-ES" dirty="0" err="1"/>
              <a:t>silicification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endParaRPr lang="es-ES" dirty="0"/>
          </a:p>
          <a:p>
            <a:pPr>
              <a:lnSpc>
                <a:spcPct val="120000"/>
              </a:lnSpc>
            </a:pP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Cooling</a:t>
            </a:r>
            <a:r>
              <a:rPr lang="es-ES" dirty="0"/>
              <a:t> </a:t>
            </a:r>
            <a:r>
              <a:rPr lang="es-ES" dirty="0" err="1"/>
              <a:t>does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work</a:t>
            </a:r>
            <a:r>
              <a:rPr lang="es-ES" dirty="0"/>
              <a:t>, </a:t>
            </a:r>
            <a:r>
              <a:rPr lang="es-ES" dirty="0" err="1"/>
              <a:t>either</a:t>
            </a:r>
            <a:endParaRPr lang="es-ES" dirty="0"/>
          </a:p>
          <a:p>
            <a:pPr>
              <a:lnSpc>
                <a:spcPct val="120000"/>
              </a:lnSpc>
            </a:pP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Need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extra </a:t>
            </a:r>
            <a:r>
              <a:rPr lang="es-ES" dirty="0" err="1"/>
              <a:t>source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reduced</a:t>
            </a:r>
            <a:r>
              <a:rPr lang="es-ES" dirty="0"/>
              <a:t> </a:t>
            </a:r>
            <a:r>
              <a:rPr lang="es-ES" dirty="0" err="1"/>
              <a:t>sulfur</a:t>
            </a:r>
            <a:r>
              <a:rPr lang="es-ES" dirty="0"/>
              <a:t>: fluid </a:t>
            </a:r>
            <a:r>
              <a:rPr lang="es-ES" dirty="0" err="1"/>
              <a:t>mixing</a:t>
            </a:r>
            <a:r>
              <a:rPr lang="es-ES" dirty="0"/>
              <a:t>!</a:t>
            </a:r>
          </a:p>
          <a:p>
            <a:pPr>
              <a:lnSpc>
                <a:spcPct val="120000"/>
              </a:lnSpc>
            </a:pPr>
            <a:endParaRPr lang="es-ES" dirty="0"/>
          </a:p>
          <a:p>
            <a:pPr>
              <a:lnSpc>
                <a:spcPct val="12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5636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9E36C-269C-43AB-81C1-E40DF6719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Fluid </a:t>
            </a:r>
            <a:r>
              <a:rPr lang="es-ES" dirty="0" err="1"/>
              <a:t>mixing</a:t>
            </a:r>
            <a:r>
              <a:rPr lang="es-ES" dirty="0"/>
              <a:t> </a:t>
            </a:r>
            <a:r>
              <a:rPr lang="es-ES" dirty="0" err="1"/>
              <a:t>along</a:t>
            </a:r>
            <a:r>
              <a:rPr lang="es-ES" dirty="0"/>
              <a:t> </a:t>
            </a:r>
            <a:r>
              <a:rPr lang="es-ES" dirty="0" err="1"/>
              <a:t>paleoaquifers</a:t>
            </a:r>
            <a:r>
              <a:rPr lang="es-ES" dirty="0"/>
              <a:t> is the </a:t>
            </a:r>
            <a:r>
              <a:rPr lang="es-ES" dirty="0" err="1"/>
              <a:t>key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2D4D4-351F-483B-A858-D24FB3463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1" y="1046204"/>
            <a:ext cx="5521985" cy="56758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s-ES" dirty="0" err="1"/>
              <a:t>Ascent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fluids</a:t>
            </a:r>
            <a:r>
              <a:rPr lang="es-ES" dirty="0"/>
              <a:t> </a:t>
            </a:r>
            <a:r>
              <a:rPr lang="es-ES" dirty="0" err="1"/>
              <a:t>along</a:t>
            </a:r>
            <a:r>
              <a:rPr lang="es-ES" dirty="0"/>
              <a:t> </a:t>
            </a:r>
            <a:r>
              <a:rPr lang="es-ES" dirty="0" err="1"/>
              <a:t>shear</a:t>
            </a:r>
            <a:r>
              <a:rPr lang="es-ES" dirty="0"/>
              <a:t> </a:t>
            </a:r>
            <a:r>
              <a:rPr lang="es-ES" dirty="0" err="1"/>
              <a:t>zones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D</a:t>
            </a:r>
            <a:r>
              <a:rPr lang="es-ES" baseline="-25000" dirty="0"/>
              <a:t>3</a:t>
            </a:r>
          </a:p>
          <a:p>
            <a:pPr>
              <a:lnSpc>
                <a:spcPct val="110000"/>
              </a:lnSpc>
            </a:pPr>
            <a:r>
              <a:rPr lang="es-ES" dirty="0" err="1"/>
              <a:t>Partial</a:t>
            </a:r>
            <a:r>
              <a:rPr lang="es-ES" dirty="0"/>
              <a:t> </a:t>
            </a:r>
            <a:r>
              <a:rPr lang="es-ES" dirty="0" err="1"/>
              <a:t>dissolution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stratiform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 (</a:t>
            </a:r>
            <a:r>
              <a:rPr lang="es-ES" dirty="0" err="1"/>
              <a:t>protore</a:t>
            </a:r>
            <a:r>
              <a:rPr lang="es-ES" dirty="0"/>
              <a:t>)</a:t>
            </a:r>
          </a:p>
          <a:p>
            <a:pPr>
              <a:lnSpc>
                <a:spcPct val="110000"/>
              </a:lnSpc>
            </a:pPr>
            <a:r>
              <a:rPr lang="es-ES" dirty="0"/>
              <a:t>Fluid </a:t>
            </a:r>
            <a:r>
              <a:rPr lang="es-ES" dirty="0" err="1"/>
              <a:t>circulation</a:t>
            </a:r>
            <a:r>
              <a:rPr lang="es-ES" dirty="0"/>
              <a:t> </a:t>
            </a:r>
            <a:r>
              <a:rPr lang="es-ES" dirty="0" err="1"/>
              <a:t>along</a:t>
            </a:r>
            <a:r>
              <a:rPr lang="es-ES" dirty="0"/>
              <a:t> a </a:t>
            </a:r>
            <a:r>
              <a:rPr lang="es-ES" dirty="0" err="1"/>
              <a:t>paleoaquifer</a:t>
            </a:r>
            <a:r>
              <a:rPr lang="es-ES" dirty="0"/>
              <a:t> </a:t>
            </a:r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carbonate-</a:t>
            </a:r>
            <a:r>
              <a:rPr lang="es-ES" dirty="0" err="1"/>
              <a:t>shale</a:t>
            </a:r>
            <a:r>
              <a:rPr lang="es-ES" dirty="0"/>
              <a:t> </a:t>
            </a:r>
            <a:r>
              <a:rPr lang="es-ES" dirty="0" err="1"/>
              <a:t>contact</a:t>
            </a:r>
            <a:endParaRPr lang="es-ES" dirty="0"/>
          </a:p>
          <a:p>
            <a:pPr>
              <a:lnSpc>
                <a:spcPct val="110000"/>
              </a:lnSpc>
            </a:pPr>
            <a:r>
              <a:rPr lang="es-ES" dirty="0" err="1"/>
              <a:t>Reaction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limestone</a:t>
            </a:r>
            <a:r>
              <a:rPr lang="es-ES" dirty="0"/>
              <a:t> + fluid </a:t>
            </a:r>
            <a:r>
              <a:rPr lang="es-ES" dirty="0" err="1"/>
              <a:t>mixing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stagnant</a:t>
            </a:r>
            <a:r>
              <a:rPr lang="es-ES" dirty="0"/>
              <a:t> fluid </a:t>
            </a:r>
            <a:r>
              <a:rPr lang="es-ES" dirty="0" err="1"/>
              <a:t>rich</a:t>
            </a:r>
            <a:r>
              <a:rPr lang="es-ES" dirty="0"/>
              <a:t> in H</a:t>
            </a:r>
            <a:r>
              <a:rPr lang="es-ES" baseline="-25000" dirty="0"/>
              <a:t>2</a:t>
            </a:r>
            <a:r>
              <a:rPr lang="es-ES" dirty="0"/>
              <a:t>S</a:t>
            </a:r>
          </a:p>
          <a:p>
            <a:pPr>
              <a:lnSpc>
                <a:spcPct val="110000"/>
              </a:lnSpc>
            </a:pPr>
            <a:r>
              <a:rPr lang="es-ES" dirty="0" err="1"/>
              <a:t>Breccias</a:t>
            </a:r>
            <a:r>
              <a:rPr lang="es-ES" dirty="0"/>
              <a:t>?</a:t>
            </a:r>
          </a:p>
          <a:p>
            <a:pPr lvl="1">
              <a:lnSpc>
                <a:spcPct val="110000"/>
              </a:lnSpc>
            </a:pPr>
            <a:r>
              <a:rPr lang="es-ES" dirty="0" err="1"/>
              <a:t>Metasomatic</a:t>
            </a:r>
            <a:r>
              <a:rPr lang="es-ES" dirty="0"/>
              <a:t> </a:t>
            </a:r>
            <a:r>
              <a:rPr lang="es-ES" dirty="0" err="1"/>
              <a:t>front</a:t>
            </a:r>
            <a:r>
              <a:rPr lang="es-ES" dirty="0"/>
              <a:t>?</a:t>
            </a:r>
          </a:p>
          <a:p>
            <a:pPr lvl="1">
              <a:lnSpc>
                <a:spcPct val="110000"/>
              </a:lnSpc>
            </a:pPr>
            <a:r>
              <a:rPr lang="es-ES" dirty="0" err="1"/>
              <a:t>Consistent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metal </a:t>
            </a:r>
            <a:r>
              <a:rPr lang="es-ES" dirty="0" err="1"/>
              <a:t>zonation</a:t>
            </a:r>
            <a:endParaRPr lang="es-ES" dirty="0"/>
          </a:p>
          <a:p>
            <a:pPr lvl="1">
              <a:lnSpc>
                <a:spcPct val="110000"/>
              </a:lnSpc>
            </a:pPr>
            <a:endParaRPr lang="es-ES" dirty="0"/>
          </a:p>
        </p:txBody>
      </p:sp>
      <p:pic>
        <p:nvPicPr>
          <p:cNvPr id="4" name="Marcador de contenido 8">
            <a:extLst>
              <a:ext uri="{FF2B5EF4-FFF2-40B4-BE49-F238E27FC236}">
                <a16:creationId xmlns:a16="http://schemas.microsoft.com/office/drawing/2014/main" id="{6ADD1B51-ACC3-42BA-A384-5A36E85F2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352" y="1046204"/>
            <a:ext cx="6732623" cy="567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1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C3703-7E7E-434B-ADC7-372CAA56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Implications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exploration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B8DCD7-7D56-4FF3-8B8B-8AFF2F206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231" y="887506"/>
            <a:ext cx="11631827" cy="583456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s-ES" dirty="0" err="1"/>
              <a:t>Underexplored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  <a:p>
            <a:pPr lvl="1">
              <a:lnSpc>
                <a:spcPct val="110000"/>
              </a:lnSpc>
            </a:pPr>
            <a:endParaRPr lang="es-ES" dirty="0"/>
          </a:p>
          <a:p>
            <a:pPr>
              <a:lnSpc>
                <a:spcPct val="110000"/>
              </a:lnSpc>
            </a:pPr>
            <a:r>
              <a:rPr lang="es-ES" dirty="0" err="1"/>
              <a:t>Syn-Variscan</a:t>
            </a:r>
            <a:r>
              <a:rPr lang="es-ES" dirty="0"/>
              <a:t> mineral </a:t>
            </a:r>
            <a:r>
              <a:rPr lang="es-ES" dirty="0" err="1"/>
              <a:t>system</a:t>
            </a:r>
            <a:endParaRPr lang="es-ES" dirty="0"/>
          </a:p>
          <a:p>
            <a:pPr lvl="1">
              <a:lnSpc>
                <a:spcPct val="110000"/>
              </a:lnSpc>
            </a:pP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proportion</a:t>
            </a:r>
            <a:r>
              <a:rPr lang="es-ES" dirty="0"/>
              <a:t> of </a:t>
            </a:r>
            <a:r>
              <a:rPr lang="es-ES" dirty="0" err="1"/>
              <a:t>potential</a:t>
            </a:r>
            <a:r>
              <a:rPr lang="es-ES" dirty="0"/>
              <a:t> hosts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area</a:t>
            </a:r>
            <a:endParaRPr lang="es-ES" dirty="0"/>
          </a:p>
          <a:p>
            <a:pPr lvl="1">
              <a:lnSpc>
                <a:spcPct val="110000"/>
              </a:lnSpc>
            </a:pPr>
            <a:r>
              <a:rPr lang="es-ES" dirty="0" err="1"/>
              <a:t>Large</a:t>
            </a:r>
            <a:r>
              <a:rPr lang="es-ES" dirty="0"/>
              <a:t> </a:t>
            </a:r>
            <a:r>
              <a:rPr lang="es-ES" dirty="0" err="1"/>
              <a:t>volumes</a:t>
            </a:r>
            <a:r>
              <a:rPr lang="es-ES" dirty="0"/>
              <a:t> of </a:t>
            </a:r>
            <a:r>
              <a:rPr lang="es-ES" dirty="0" err="1"/>
              <a:t>potential</a:t>
            </a:r>
            <a:r>
              <a:rPr lang="es-ES" dirty="0"/>
              <a:t> </a:t>
            </a:r>
            <a:r>
              <a:rPr lang="es-ES" dirty="0" err="1"/>
              <a:t>sources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fluids</a:t>
            </a:r>
            <a:r>
              <a:rPr lang="es-ES" dirty="0"/>
              <a:t> and </a:t>
            </a:r>
            <a:r>
              <a:rPr lang="es-ES" dirty="0" err="1"/>
              <a:t>metals</a:t>
            </a:r>
            <a:endParaRPr lang="es-ES" dirty="0"/>
          </a:p>
          <a:p>
            <a:pPr lvl="1">
              <a:lnSpc>
                <a:spcPct val="110000"/>
              </a:lnSpc>
            </a:pPr>
            <a:r>
              <a:rPr lang="es-ES" dirty="0" err="1"/>
              <a:t>Channelways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hot</a:t>
            </a:r>
            <a:r>
              <a:rPr lang="es-ES" dirty="0"/>
              <a:t> </a:t>
            </a:r>
            <a:r>
              <a:rPr lang="es-ES" dirty="0" err="1"/>
              <a:t>fluids</a:t>
            </a:r>
            <a:endParaRPr lang="es-ES" dirty="0"/>
          </a:p>
          <a:p>
            <a:pPr lvl="1">
              <a:lnSpc>
                <a:spcPct val="110000"/>
              </a:lnSpc>
            </a:pPr>
            <a:endParaRPr lang="es-ES" dirty="0"/>
          </a:p>
          <a:p>
            <a:pPr>
              <a:lnSpc>
                <a:spcPct val="110000"/>
              </a:lnSpc>
            </a:pPr>
            <a:r>
              <a:rPr lang="es-ES" dirty="0"/>
              <a:t>Two </a:t>
            </a:r>
            <a:r>
              <a:rPr lang="es-ES" dirty="0" err="1"/>
              <a:t>major</a:t>
            </a:r>
            <a:r>
              <a:rPr lang="es-ES" dirty="0"/>
              <a:t> </a:t>
            </a:r>
            <a:r>
              <a:rPr lang="es-ES" dirty="0" err="1"/>
              <a:t>traps</a:t>
            </a:r>
            <a:endParaRPr lang="es-ES" dirty="0"/>
          </a:p>
          <a:p>
            <a:pPr lvl="1">
              <a:lnSpc>
                <a:spcPct val="110000"/>
              </a:lnSpc>
            </a:pPr>
            <a:r>
              <a:rPr lang="es-ES" dirty="0" err="1"/>
              <a:t>Shear</a:t>
            </a:r>
            <a:r>
              <a:rPr lang="es-ES" dirty="0"/>
              <a:t> </a:t>
            </a:r>
            <a:r>
              <a:rPr lang="es-ES" dirty="0" err="1"/>
              <a:t>zones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crosscutting</a:t>
            </a:r>
            <a:r>
              <a:rPr lang="es-ES" dirty="0"/>
              <a:t> </a:t>
            </a:r>
            <a:r>
              <a:rPr lang="es-ES" dirty="0" err="1"/>
              <a:t>carbonatic</a:t>
            </a:r>
            <a:r>
              <a:rPr lang="es-ES" dirty="0"/>
              <a:t> </a:t>
            </a:r>
            <a:r>
              <a:rPr lang="es-ES" dirty="0" err="1"/>
              <a:t>rocks</a:t>
            </a:r>
            <a:endParaRPr lang="es-ES" dirty="0"/>
          </a:p>
          <a:p>
            <a:pPr lvl="1">
              <a:lnSpc>
                <a:spcPct val="110000"/>
              </a:lnSpc>
            </a:pPr>
            <a:r>
              <a:rPr lang="es-ES" dirty="0" err="1"/>
              <a:t>Contacts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shale</a:t>
            </a:r>
            <a:r>
              <a:rPr lang="es-ES" dirty="0"/>
              <a:t> and </a:t>
            </a:r>
            <a:r>
              <a:rPr lang="es-ES" dirty="0" err="1"/>
              <a:t>carbonatic</a:t>
            </a:r>
            <a:r>
              <a:rPr lang="es-ES" dirty="0"/>
              <a:t> </a:t>
            </a:r>
            <a:r>
              <a:rPr lang="es-ES" dirty="0" err="1"/>
              <a:t>rocks</a:t>
            </a:r>
            <a:endParaRPr lang="es-ES" dirty="0"/>
          </a:p>
          <a:p>
            <a:pPr lvl="1">
              <a:lnSpc>
                <a:spcPct val="110000"/>
              </a:lnSpc>
            </a:pPr>
            <a:endParaRPr lang="es-ES" dirty="0"/>
          </a:p>
          <a:p>
            <a:pPr>
              <a:lnSpc>
                <a:spcPct val="110000"/>
              </a:lnSpc>
            </a:pPr>
            <a:r>
              <a:rPr lang="en-US" dirty="0"/>
              <a:t>Broadly equivalent to MVT/Irish deposits but in internal parts of orogens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Higher temperature allows silica precipitation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Wonder, why not more?</a:t>
            </a:r>
            <a:endParaRPr lang="es-ES" dirty="0"/>
          </a:p>
          <a:p>
            <a:pPr>
              <a:lnSpc>
                <a:spcPct val="110000"/>
              </a:lnSpc>
            </a:pPr>
            <a:endParaRPr lang="es-ES" dirty="0"/>
          </a:p>
          <a:p>
            <a:pPr>
              <a:lnSpc>
                <a:spcPct val="110000"/>
              </a:lnSpc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48" y="2445545"/>
            <a:ext cx="4269752" cy="28173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00" y="0"/>
            <a:ext cx="1874300" cy="33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Thanks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…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71" y="0"/>
            <a:ext cx="3866029" cy="6858000"/>
          </a:xfrm>
          <a:prstGeom prst="rect">
            <a:avLst/>
          </a:prstGeom>
        </p:spPr>
      </p:pic>
      <p:pic>
        <p:nvPicPr>
          <p:cNvPr id="7" name="Picture 3" descr="D:\IGEO-EIS\SynologyDrive\IGEO\Logos\Logos\Logo_ExMODe.jpg">
            <a:extLst>
              <a:ext uri="{FF2B5EF4-FFF2-40B4-BE49-F238E27FC236}">
                <a16:creationId xmlns:a16="http://schemas.microsoft.com/office/drawing/2014/main" id="{6548E0C1-B48F-41CA-8B94-043F4C109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2651" y="1298543"/>
            <a:ext cx="4289442" cy="1037691"/>
          </a:xfrm>
          <a:prstGeom prst="rect">
            <a:avLst/>
          </a:prstGeom>
          <a:noFill/>
        </p:spPr>
      </p:pic>
      <p:pic>
        <p:nvPicPr>
          <p:cNvPr id="8" name="image2.jpeg" descr="D:\Beak\Projekte\20210024_HorizonEurope_GTK_EIS\Bericht_Ergebnis\Deliverables\WP6\Logo_Toolbox\Logo JPG 1000px\EIS original logo.jpg">
            <a:extLst>
              <a:ext uri="{FF2B5EF4-FFF2-40B4-BE49-F238E27FC236}">
                <a16:creationId xmlns:a16="http://schemas.microsoft.com/office/drawing/2014/main" id="{3265DD30-4420-47F4-8E47-2108909CA20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0" y="777194"/>
            <a:ext cx="2297430" cy="25819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74010"/>
            <a:ext cx="8184776" cy="571208"/>
          </a:xfrm>
          <a:prstGeom prst="rect">
            <a:avLst/>
          </a:prstGeom>
        </p:spPr>
      </p:pic>
      <p:sp>
        <p:nvSpPr>
          <p:cNvPr id="9" name="5 Marcador de contenido">
            <a:extLst>
              <a:ext uri="{FF2B5EF4-FFF2-40B4-BE49-F238E27FC236}">
                <a16:creationId xmlns:a16="http://schemas.microsoft.com/office/drawing/2014/main" id="{ED990C76-F641-4465-AB16-5BE2A359F0E5}"/>
              </a:ext>
            </a:extLst>
          </p:cNvPr>
          <p:cNvSpPr txBox="1">
            <a:spLocks/>
          </p:cNvSpPr>
          <p:nvPr/>
        </p:nvSpPr>
        <p:spPr>
          <a:xfrm>
            <a:off x="3159068" y="4713695"/>
            <a:ext cx="4009252" cy="1189732"/>
          </a:xfrm>
          <a:prstGeom prst="rect">
            <a:avLst/>
          </a:prstGeom>
          <a:solidFill>
            <a:schemeClr val="bg1">
              <a:lumMod val="75000"/>
              <a:alpha val="66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sz="5600" b="1" dirty="0"/>
              <a:t>And IAEG </a:t>
            </a:r>
            <a:r>
              <a:rPr lang="es-ES" sz="5600" b="1" dirty="0" err="1"/>
              <a:t>for</a:t>
            </a:r>
            <a:r>
              <a:rPr lang="es-ES" sz="5600" b="1" dirty="0"/>
              <a:t> </a:t>
            </a:r>
            <a:r>
              <a:rPr lang="es-ES" sz="5600" b="1" dirty="0" err="1"/>
              <a:t>the</a:t>
            </a:r>
            <a:r>
              <a:rPr lang="es-ES" sz="5600" b="1" dirty="0"/>
              <a:t> </a:t>
            </a:r>
            <a:r>
              <a:rPr lang="es-ES" sz="5600" b="1" dirty="0" err="1"/>
              <a:t>invitation</a:t>
            </a:r>
            <a:r>
              <a:rPr lang="es-ES" sz="5600" b="1" dirty="0"/>
              <a:t>!!</a:t>
            </a:r>
          </a:p>
          <a:p>
            <a:pPr>
              <a:lnSpc>
                <a:spcPct val="120000"/>
              </a:lnSpc>
            </a:pPr>
            <a:endParaRPr lang="es-ES" sz="3400" dirty="0"/>
          </a:p>
          <a:p>
            <a:pPr>
              <a:lnSpc>
                <a:spcPct val="120000"/>
              </a:lnSpc>
            </a:pPr>
            <a:endParaRPr lang="es-ES" sz="3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s-ES" sz="3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s-ES" sz="34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0736C4-DF2D-475B-8920-D8E9FCF7FCE2}"/>
              </a:ext>
            </a:extLst>
          </p:cNvPr>
          <p:cNvSpPr txBox="1"/>
          <p:nvPr/>
        </p:nvSpPr>
        <p:spPr>
          <a:xfrm>
            <a:off x="688050" y="5259889"/>
            <a:ext cx="173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f.tornos@csic.es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1072320" y="3076903"/>
            <a:ext cx="5163671" cy="1830143"/>
          </a:xfrm>
          <a:solidFill>
            <a:schemeClr val="bg1">
              <a:lumMod val="75000"/>
              <a:alpha val="66000"/>
            </a:schemeClr>
          </a:solidFill>
        </p:spPr>
        <p:txBody>
          <a:bodyPr>
            <a:normAutofit fontScale="25000" lnSpcReduction="20000"/>
          </a:bodyPr>
          <a:lstStyle/>
          <a:p>
            <a:pPr marL="36576" indent="0">
              <a:lnSpc>
                <a:spcPct val="120000"/>
              </a:lnSpc>
              <a:buNone/>
            </a:pPr>
            <a:r>
              <a:rPr lang="es-ES" sz="5600" b="1" dirty="0" err="1"/>
              <a:t>Thanks</a:t>
            </a:r>
            <a:r>
              <a:rPr lang="es-ES" sz="5600" b="1" dirty="0"/>
              <a:t> to:</a:t>
            </a:r>
          </a:p>
          <a:p>
            <a:pPr>
              <a:lnSpc>
                <a:spcPct val="120000"/>
              </a:lnSpc>
            </a:pPr>
            <a:r>
              <a:rPr lang="es-ES" sz="5600" dirty="0"/>
              <a:t>Carmen Galindo &amp; J.M. Fuenlabrada (UCM)</a:t>
            </a:r>
          </a:p>
          <a:p>
            <a:pPr>
              <a:lnSpc>
                <a:spcPct val="120000"/>
              </a:lnSpc>
            </a:pPr>
            <a:r>
              <a:rPr lang="es-ES" sz="5600" dirty="0"/>
              <a:t>Tom J. </a:t>
            </a:r>
            <a:r>
              <a:rPr lang="es-ES" sz="5600" dirty="0" err="1"/>
              <a:t>Shepherd</a:t>
            </a:r>
            <a:r>
              <a:rPr lang="es-ES" sz="5600" dirty="0"/>
              <a:t> &amp; Baruch </a:t>
            </a:r>
            <a:r>
              <a:rPr lang="es-ES" sz="5600" dirty="0" err="1"/>
              <a:t>Spiro</a:t>
            </a:r>
            <a:endParaRPr lang="es-ES" sz="5600" dirty="0"/>
          </a:p>
          <a:p>
            <a:pPr>
              <a:lnSpc>
                <a:spcPct val="120000"/>
              </a:lnSpc>
            </a:pPr>
            <a:r>
              <a:rPr lang="es-ES" sz="5600" dirty="0"/>
              <a:t>Jose Luis Hermosa</a:t>
            </a:r>
          </a:p>
          <a:p>
            <a:pPr>
              <a:lnSpc>
                <a:spcPct val="120000"/>
              </a:lnSpc>
            </a:pPr>
            <a:r>
              <a:rPr lang="es-ES" sz="5600" dirty="0"/>
              <a:t>Carlos Ruiz (UCM)</a:t>
            </a:r>
          </a:p>
          <a:p>
            <a:pPr>
              <a:lnSpc>
                <a:spcPct val="120000"/>
              </a:lnSpc>
            </a:pPr>
            <a:endParaRPr lang="es-ES" sz="3400" dirty="0"/>
          </a:p>
          <a:p>
            <a:pPr>
              <a:lnSpc>
                <a:spcPct val="120000"/>
              </a:lnSpc>
            </a:pPr>
            <a:endParaRPr lang="es-ES" sz="3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s-ES" sz="34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s-E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60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D82E8-CBC2-44F9-A10D-EA6417130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The Zn-Pb </a:t>
            </a:r>
            <a:r>
              <a:rPr lang="es-ES" dirty="0" err="1"/>
              <a:t>Belt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40DDB7B-FF85-4792-8F7F-770AA02F6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52" y="841658"/>
            <a:ext cx="9636896" cy="5971891"/>
          </a:xfrm>
          <a:prstGeom prst="rect">
            <a:avLst/>
          </a:prstGeom>
        </p:spPr>
      </p:pic>
      <p:sp>
        <p:nvSpPr>
          <p:cNvPr id="11" name="Bocadillo: rectángulo 10">
            <a:extLst>
              <a:ext uri="{FF2B5EF4-FFF2-40B4-BE49-F238E27FC236}">
                <a16:creationId xmlns:a16="http://schemas.microsoft.com/office/drawing/2014/main" id="{3D3454CB-EA38-447B-9262-52B4DFB1992E}"/>
              </a:ext>
            </a:extLst>
          </p:cNvPr>
          <p:cNvSpPr/>
          <p:nvPr/>
        </p:nvSpPr>
        <p:spPr>
          <a:xfrm>
            <a:off x="1277552" y="1554480"/>
            <a:ext cx="2715607" cy="832104"/>
          </a:xfrm>
          <a:prstGeom prst="wedgeRectCallout">
            <a:avLst>
              <a:gd name="adj1" fmla="val 75508"/>
              <a:gd name="adj2" fmla="val -495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err="1">
                <a:solidFill>
                  <a:schemeClr val="tx1"/>
                </a:solidFill>
              </a:rPr>
              <a:t>Discovered</a:t>
            </a:r>
            <a:r>
              <a:rPr lang="es-ES" sz="1400" dirty="0">
                <a:solidFill>
                  <a:schemeClr val="tx1"/>
                </a:solidFill>
              </a:rPr>
              <a:t> 1967</a:t>
            </a:r>
          </a:p>
          <a:p>
            <a:r>
              <a:rPr lang="es-ES" sz="1400" dirty="0" err="1">
                <a:solidFill>
                  <a:schemeClr val="tx1"/>
                </a:solidFill>
              </a:rPr>
              <a:t>Mined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dirty="0" err="1">
                <a:solidFill>
                  <a:schemeClr val="tx1"/>
                </a:solidFill>
              </a:rPr>
              <a:t>out</a:t>
            </a:r>
            <a:r>
              <a:rPr lang="es-ES" sz="1400" dirty="0">
                <a:solidFill>
                  <a:schemeClr val="tx1"/>
                </a:solidFill>
              </a:rPr>
              <a:t> 1977-1991 (EXMINESA)</a:t>
            </a:r>
          </a:p>
          <a:p>
            <a:r>
              <a:rPr lang="es-ES" sz="1400" dirty="0">
                <a:solidFill>
                  <a:schemeClr val="tx1"/>
                </a:solidFill>
              </a:rPr>
              <a:t>18.6 Mt @ 17.3%Zn &amp; 1.3%Pb</a:t>
            </a:r>
          </a:p>
        </p:txBody>
      </p:sp>
      <p:sp>
        <p:nvSpPr>
          <p:cNvPr id="12" name="Bocadillo: rectángulo 11">
            <a:extLst>
              <a:ext uri="{FF2B5EF4-FFF2-40B4-BE49-F238E27FC236}">
                <a16:creationId xmlns:a16="http://schemas.microsoft.com/office/drawing/2014/main" id="{46D5B074-A4C2-4E10-9BAD-AF8009BCC0F7}"/>
              </a:ext>
            </a:extLst>
          </p:cNvPr>
          <p:cNvSpPr/>
          <p:nvPr/>
        </p:nvSpPr>
        <p:spPr>
          <a:xfrm>
            <a:off x="3993159" y="5704522"/>
            <a:ext cx="2418460" cy="978408"/>
          </a:xfrm>
          <a:prstGeom prst="wedgeRectCallout">
            <a:avLst>
              <a:gd name="adj1" fmla="val 160829"/>
              <a:gd name="adj2" fmla="val -37054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err="1">
                <a:solidFill>
                  <a:schemeClr val="tx1"/>
                </a:solidFill>
              </a:rPr>
              <a:t>Historical</a:t>
            </a:r>
            <a:r>
              <a:rPr lang="es-ES" sz="1400" dirty="0">
                <a:solidFill>
                  <a:schemeClr val="tx1"/>
                </a:solidFill>
              </a:rPr>
              <a:t> mine</a:t>
            </a:r>
          </a:p>
          <a:p>
            <a:r>
              <a:rPr lang="es-ES" sz="1400" dirty="0">
                <a:solidFill>
                  <a:schemeClr val="tx1"/>
                </a:solidFill>
              </a:rPr>
              <a:t>1965-1972 (Rio </a:t>
            </a:r>
            <a:r>
              <a:rPr lang="es-ES" sz="1400" dirty="0" err="1">
                <a:solidFill>
                  <a:schemeClr val="tx1"/>
                </a:solidFill>
              </a:rPr>
              <a:t>Kumer</a:t>
            </a:r>
            <a:r>
              <a:rPr lang="es-ES" sz="1400" dirty="0">
                <a:solidFill>
                  <a:schemeClr val="tx1"/>
                </a:solidFill>
              </a:rPr>
              <a:t>)</a:t>
            </a:r>
          </a:p>
          <a:p>
            <a:r>
              <a:rPr lang="es-ES" sz="1400" dirty="0" err="1">
                <a:solidFill>
                  <a:schemeClr val="tx1"/>
                </a:solidFill>
              </a:rPr>
              <a:t>Evaluated</a:t>
            </a:r>
            <a:r>
              <a:rPr lang="es-ES" sz="1400" dirty="0">
                <a:solidFill>
                  <a:schemeClr val="tx1"/>
                </a:solidFill>
              </a:rPr>
              <a:t> 1972-1978 SMMPE</a:t>
            </a:r>
          </a:p>
          <a:p>
            <a:r>
              <a:rPr lang="es-ES" sz="1400" dirty="0">
                <a:solidFill>
                  <a:schemeClr val="tx1"/>
                </a:solidFill>
              </a:rPr>
              <a:t>4.74 Mt @ 5.5% Zn &amp; 4.39%Pb</a:t>
            </a:r>
          </a:p>
        </p:txBody>
      </p:sp>
      <p:sp>
        <p:nvSpPr>
          <p:cNvPr id="13" name="Bocadillo: rectángulo 12">
            <a:extLst>
              <a:ext uri="{FF2B5EF4-FFF2-40B4-BE49-F238E27FC236}">
                <a16:creationId xmlns:a16="http://schemas.microsoft.com/office/drawing/2014/main" id="{701CCF2E-8128-4E12-8A49-18B1EF2053C2}"/>
              </a:ext>
            </a:extLst>
          </p:cNvPr>
          <p:cNvSpPr/>
          <p:nvPr/>
        </p:nvSpPr>
        <p:spPr>
          <a:xfrm>
            <a:off x="7580120" y="4018326"/>
            <a:ext cx="3244474" cy="1233069"/>
          </a:xfrm>
          <a:prstGeom prst="wedgeRectCallout">
            <a:avLst>
              <a:gd name="adj1" fmla="val 25991"/>
              <a:gd name="adj2" fmla="val 106203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err="1">
                <a:solidFill>
                  <a:schemeClr val="tx1"/>
                </a:solidFill>
              </a:rPr>
              <a:t>Discovered</a:t>
            </a:r>
            <a:r>
              <a:rPr lang="es-ES" sz="1400" dirty="0">
                <a:solidFill>
                  <a:schemeClr val="tx1"/>
                </a:solidFill>
              </a:rPr>
              <a:t> 1975</a:t>
            </a:r>
          </a:p>
          <a:p>
            <a:r>
              <a:rPr lang="es-ES" sz="1400" dirty="0" err="1">
                <a:solidFill>
                  <a:schemeClr val="tx1"/>
                </a:solidFill>
              </a:rPr>
              <a:t>Unmined</a:t>
            </a:r>
            <a:endParaRPr lang="es-ES" sz="1400" dirty="0">
              <a:solidFill>
                <a:schemeClr val="tx1"/>
              </a:solidFill>
            </a:endParaRPr>
          </a:p>
          <a:p>
            <a:r>
              <a:rPr lang="es-ES" sz="1400" dirty="0" err="1">
                <a:solidFill>
                  <a:schemeClr val="tx1"/>
                </a:solidFill>
              </a:rPr>
              <a:t>Evaluated</a:t>
            </a:r>
            <a:r>
              <a:rPr lang="es-ES" sz="1400" dirty="0">
                <a:solidFill>
                  <a:schemeClr val="tx1"/>
                </a:solidFill>
              </a:rPr>
              <a:t> 1975-1980 (SMMPE), 1980-1985 (ENADIMSA), 2018- (Europa </a:t>
            </a:r>
            <a:r>
              <a:rPr lang="es-ES" sz="1400" dirty="0" err="1">
                <a:solidFill>
                  <a:schemeClr val="tx1"/>
                </a:solidFill>
              </a:rPr>
              <a:t>Metals</a:t>
            </a:r>
            <a:r>
              <a:rPr lang="es-ES" sz="1400" dirty="0">
                <a:solidFill>
                  <a:schemeClr val="tx1"/>
                </a:solidFill>
              </a:rPr>
              <a:t>)</a:t>
            </a:r>
          </a:p>
          <a:p>
            <a:r>
              <a:rPr lang="es-ES" sz="1400" dirty="0">
                <a:solidFill>
                  <a:schemeClr val="tx1"/>
                </a:solidFill>
              </a:rPr>
              <a:t>20 Mt @ 4.4%Zn, 2.8%Pb &amp; 23 g/t Ag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380652" y="2157705"/>
            <a:ext cx="4138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Zn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20503" y="4106481"/>
            <a:ext cx="7697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dirty="0" err="1">
                <a:solidFill>
                  <a:schemeClr val="accent5">
                    <a:lumMod val="75000"/>
                  </a:schemeClr>
                </a:solidFill>
              </a:rPr>
              <a:t>Zn+Pb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B00438D4-D1D2-4F52-BD1A-3AB112900642}"/>
              </a:ext>
            </a:extLst>
          </p:cNvPr>
          <p:cNvCxnSpPr>
            <a:cxnSpLocks/>
          </p:cNvCxnSpPr>
          <p:nvPr/>
        </p:nvCxnSpPr>
        <p:spPr>
          <a:xfrm flipH="1" flipV="1">
            <a:off x="4438619" y="2472990"/>
            <a:ext cx="2571050" cy="1600200"/>
          </a:xfrm>
          <a:prstGeom prst="straightConnector1">
            <a:avLst/>
          </a:prstGeom>
          <a:ln w="53975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59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45D2A-7D01-4327-90E3-6EC21C25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Stratabound</a:t>
            </a:r>
            <a:r>
              <a:rPr lang="es-ES" dirty="0"/>
              <a:t> control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2E7275E-B05B-4E01-A61E-4EE09E8A6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27" y="1640541"/>
            <a:ext cx="12155240" cy="4563035"/>
          </a:xfrm>
        </p:spPr>
      </p:pic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2299A0CC-149F-49DC-A4EF-4716D2CF46A9}"/>
              </a:ext>
            </a:extLst>
          </p:cNvPr>
          <p:cNvSpPr/>
          <p:nvPr/>
        </p:nvSpPr>
        <p:spPr>
          <a:xfrm>
            <a:off x="7536729" y="4067174"/>
            <a:ext cx="1432646" cy="675155"/>
          </a:xfrm>
          <a:custGeom>
            <a:avLst/>
            <a:gdLst>
              <a:gd name="connsiteX0" fmla="*/ 1004047 w 1004047"/>
              <a:gd name="connsiteY0" fmla="*/ 368483 h 621692"/>
              <a:gd name="connsiteX1" fmla="*/ 887506 w 1004047"/>
              <a:gd name="connsiteY1" fmla="*/ 126436 h 621692"/>
              <a:gd name="connsiteX2" fmla="*/ 923365 w 1004047"/>
              <a:gd name="connsiteY2" fmla="*/ 99542 h 621692"/>
              <a:gd name="connsiteX3" fmla="*/ 950259 w 1004047"/>
              <a:gd name="connsiteY3" fmla="*/ 27824 h 621692"/>
              <a:gd name="connsiteX4" fmla="*/ 197224 w 1004047"/>
              <a:gd name="connsiteY4" fmla="*/ 619495 h 621692"/>
              <a:gd name="connsiteX5" fmla="*/ 645459 w 1004047"/>
              <a:gd name="connsiteY5" fmla="*/ 234012 h 621692"/>
              <a:gd name="connsiteX6" fmla="*/ 313765 w 1004047"/>
              <a:gd name="connsiteY6" fmla="*/ 377447 h 621692"/>
              <a:gd name="connsiteX7" fmla="*/ 0 w 1004047"/>
              <a:gd name="connsiteY7" fmla="*/ 529847 h 621692"/>
              <a:gd name="connsiteX0" fmla="*/ 1138082 w 1138082"/>
              <a:gd name="connsiteY0" fmla="*/ 368483 h 621692"/>
              <a:gd name="connsiteX1" fmla="*/ 1021541 w 1138082"/>
              <a:gd name="connsiteY1" fmla="*/ 126436 h 621692"/>
              <a:gd name="connsiteX2" fmla="*/ 1057400 w 1138082"/>
              <a:gd name="connsiteY2" fmla="*/ 99542 h 621692"/>
              <a:gd name="connsiteX3" fmla="*/ 1084294 w 1138082"/>
              <a:gd name="connsiteY3" fmla="*/ 27824 h 621692"/>
              <a:gd name="connsiteX4" fmla="*/ 331259 w 1138082"/>
              <a:gd name="connsiteY4" fmla="*/ 619495 h 621692"/>
              <a:gd name="connsiteX5" fmla="*/ 779494 w 1138082"/>
              <a:gd name="connsiteY5" fmla="*/ 234012 h 621692"/>
              <a:gd name="connsiteX6" fmla="*/ 447800 w 1138082"/>
              <a:gd name="connsiteY6" fmla="*/ 377447 h 621692"/>
              <a:gd name="connsiteX7" fmla="*/ 0 w 1138082"/>
              <a:gd name="connsiteY7" fmla="*/ 606047 h 621692"/>
              <a:gd name="connsiteX0" fmla="*/ 810589 w 810589"/>
              <a:gd name="connsiteY0" fmla="*/ 368483 h 621692"/>
              <a:gd name="connsiteX1" fmla="*/ 694048 w 810589"/>
              <a:gd name="connsiteY1" fmla="*/ 126436 h 621692"/>
              <a:gd name="connsiteX2" fmla="*/ 729907 w 810589"/>
              <a:gd name="connsiteY2" fmla="*/ 99542 h 621692"/>
              <a:gd name="connsiteX3" fmla="*/ 756801 w 810589"/>
              <a:gd name="connsiteY3" fmla="*/ 27824 h 621692"/>
              <a:gd name="connsiteX4" fmla="*/ 3766 w 810589"/>
              <a:gd name="connsiteY4" fmla="*/ 619495 h 621692"/>
              <a:gd name="connsiteX5" fmla="*/ 452001 w 810589"/>
              <a:gd name="connsiteY5" fmla="*/ 234012 h 621692"/>
              <a:gd name="connsiteX6" fmla="*/ 120307 w 810589"/>
              <a:gd name="connsiteY6" fmla="*/ 377447 h 621692"/>
              <a:gd name="connsiteX0" fmla="*/ 810553 w 810553"/>
              <a:gd name="connsiteY0" fmla="*/ 368483 h 621667"/>
              <a:gd name="connsiteX1" fmla="*/ 694012 w 810553"/>
              <a:gd name="connsiteY1" fmla="*/ 126436 h 621667"/>
              <a:gd name="connsiteX2" fmla="*/ 729871 w 810553"/>
              <a:gd name="connsiteY2" fmla="*/ 99542 h 621667"/>
              <a:gd name="connsiteX3" fmla="*/ 756765 w 810553"/>
              <a:gd name="connsiteY3" fmla="*/ 27824 h 621667"/>
              <a:gd name="connsiteX4" fmla="*/ 3730 w 810553"/>
              <a:gd name="connsiteY4" fmla="*/ 619495 h 621667"/>
              <a:gd name="connsiteX5" fmla="*/ 451965 w 810553"/>
              <a:gd name="connsiteY5" fmla="*/ 234012 h 621667"/>
              <a:gd name="connsiteX6" fmla="*/ 89340 w 810553"/>
              <a:gd name="connsiteY6" fmla="*/ 406022 h 621667"/>
              <a:gd name="connsiteX0" fmla="*/ 810553 w 810553"/>
              <a:gd name="connsiteY0" fmla="*/ 368483 h 621667"/>
              <a:gd name="connsiteX1" fmla="*/ 694012 w 810553"/>
              <a:gd name="connsiteY1" fmla="*/ 126436 h 621667"/>
              <a:gd name="connsiteX2" fmla="*/ 729871 w 810553"/>
              <a:gd name="connsiteY2" fmla="*/ 99542 h 621667"/>
              <a:gd name="connsiteX3" fmla="*/ 756765 w 810553"/>
              <a:gd name="connsiteY3" fmla="*/ 27824 h 621667"/>
              <a:gd name="connsiteX4" fmla="*/ 3730 w 810553"/>
              <a:gd name="connsiteY4" fmla="*/ 619495 h 621667"/>
              <a:gd name="connsiteX5" fmla="*/ 451965 w 810553"/>
              <a:gd name="connsiteY5" fmla="*/ 234012 h 621667"/>
              <a:gd name="connsiteX0" fmla="*/ 810553 w 810553"/>
              <a:gd name="connsiteY0" fmla="*/ 368483 h 621667"/>
              <a:gd name="connsiteX1" fmla="*/ 694012 w 810553"/>
              <a:gd name="connsiteY1" fmla="*/ 126436 h 621667"/>
              <a:gd name="connsiteX2" fmla="*/ 729871 w 810553"/>
              <a:gd name="connsiteY2" fmla="*/ 99542 h 621667"/>
              <a:gd name="connsiteX3" fmla="*/ 756765 w 810553"/>
              <a:gd name="connsiteY3" fmla="*/ 27824 h 621667"/>
              <a:gd name="connsiteX4" fmla="*/ 3730 w 810553"/>
              <a:gd name="connsiteY4" fmla="*/ 619495 h 621667"/>
              <a:gd name="connsiteX5" fmla="*/ 451965 w 810553"/>
              <a:gd name="connsiteY5" fmla="*/ 234012 h 621667"/>
              <a:gd name="connsiteX0" fmla="*/ 810553 w 1250771"/>
              <a:gd name="connsiteY0" fmla="*/ 387191 h 754744"/>
              <a:gd name="connsiteX1" fmla="*/ 1250771 w 1250771"/>
              <a:gd name="connsiteY1" fmla="*/ 754744 h 754744"/>
              <a:gd name="connsiteX2" fmla="*/ 729871 w 1250771"/>
              <a:gd name="connsiteY2" fmla="*/ 118250 h 754744"/>
              <a:gd name="connsiteX3" fmla="*/ 756765 w 1250771"/>
              <a:gd name="connsiteY3" fmla="*/ 46532 h 754744"/>
              <a:gd name="connsiteX4" fmla="*/ 3730 w 1250771"/>
              <a:gd name="connsiteY4" fmla="*/ 638203 h 754744"/>
              <a:gd name="connsiteX5" fmla="*/ 451965 w 1250771"/>
              <a:gd name="connsiteY5" fmla="*/ 252720 h 754744"/>
              <a:gd name="connsiteX0" fmla="*/ 810553 w 810553"/>
              <a:gd name="connsiteY0" fmla="*/ 387191 h 640375"/>
              <a:gd name="connsiteX1" fmla="*/ 729871 w 810553"/>
              <a:gd name="connsiteY1" fmla="*/ 118250 h 640375"/>
              <a:gd name="connsiteX2" fmla="*/ 756765 w 810553"/>
              <a:gd name="connsiteY2" fmla="*/ 46532 h 640375"/>
              <a:gd name="connsiteX3" fmla="*/ 3730 w 810553"/>
              <a:gd name="connsiteY3" fmla="*/ 638203 h 640375"/>
              <a:gd name="connsiteX4" fmla="*/ 451965 w 810553"/>
              <a:gd name="connsiteY4" fmla="*/ 252720 h 640375"/>
              <a:gd name="connsiteX0" fmla="*/ 810553 w 810553"/>
              <a:gd name="connsiteY0" fmla="*/ 268941 h 522125"/>
              <a:gd name="connsiteX1" fmla="*/ 729871 w 810553"/>
              <a:gd name="connsiteY1" fmla="*/ 0 h 522125"/>
              <a:gd name="connsiteX2" fmla="*/ 3730 w 810553"/>
              <a:gd name="connsiteY2" fmla="*/ 519953 h 522125"/>
              <a:gd name="connsiteX3" fmla="*/ 451965 w 810553"/>
              <a:gd name="connsiteY3" fmla="*/ 134470 h 522125"/>
              <a:gd name="connsiteX0" fmla="*/ 826019 w 826019"/>
              <a:gd name="connsiteY0" fmla="*/ 0 h 767534"/>
              <a:gd name="connsiteX1" fmla="*/ 729871 w 826019"/>
              <a:gd name="connsiteY1" fmla="*/ 245409 h 767534"/>
              <a:gd name="connsiteX2" fmla="*/ 3730 w 826019"/>
              <a:gd name="connsiteY2" fmla="*/ 765362 h 767534"/>
              <a:gd name="connsiteX3" fmla="*/ 451965 w 826019"/>
              <a:gd name="connsiteY3" fmla="*/ 379879 h 767534"/>
              <a:gd name="connsiteX0" fmla="*/ 825435 w 825435"/>
              <a:gd name="connsiteY0" fmla="*/ 0 h 766333"/>
              <a:gd name="connsiteX1" fmla="*/ 729287 w 825435"/>
              <a:gd name="connsiteY1" fmla="*/ 245409 h 766333"/>
              <a:gd name="connsiteX2" fmla="*/ 3146 w 825435"/>
              <a:gd name="connsiteY2" fmla="*/ 765362 h 766333"/>
              <a:gd name="connsiteX3" fmla="*/ 451381 w 825435"/>
              <a:gd name="connsiteY3" fmla="*/ 379879 h 766333"/>
              <a:gd name="connsiteX0" fmla="*/ 822289 w 822289"/>
              <a:gd name="connsiteY0" fmla="*/ 0 h 765362"/>
              <a:gd name="connsiteX1" fmla="*/ 726141 w 822289"/>
              <a:gd name="connsiteY1" fmla="*/ 245409 h 765362"/>
              <a:gd name="connsiteX2" fmla="*/ 0 w 822289"/>
              <a:gd name="connsiteY2" fmla="*/ 765362 h 765362"/>
              <a:gd name="connsiteX0" fmla="*/ 822289 w 822289"/>
              <a:gd name="connsiteY0" fmla="*/ 0 h 765362"/>
              <a:gd name="connsiteX1" fmla="*/ 655687 w 822289"/>
              <a:gd name="connsiteY1" fmla="*/ 242234 h 765362"/>
              <a:gd name="connsiteX2" fmla="*/ 0 w 822289"/>
              <a:gd name="connsiteY2" fmla="*/ 765362 h 765362"/>
              <a:gd name="connsiteX0" fmla="*/ 822289 w 822289"/>
              <a:gd name="connsiteY0" fmla="*/ 0 h 765362"/>
              <a:gd name="connsiteX1" fmla="*/ 655687 w 822289"/>
              <a:gd name="connsiteY1" fmla="*/ 242234 h 765362"/>
              <a:gd name="connsiteX2" fmla="*/ 0 w 822289"/>
              <a:gd name="connsiteY2" fmla="*/ 765362 h 765362"/>
              <a:gd name="connsiteX0" fmla="*/ 794795 w 794795"/>
              <a:gd name="connsiteY0" fmla="*/ 0 h 730437"/>
              <a:gd name="connsiteX1" fmla="*/ 655687 w 794795"/>
              <a:gd name="connsiteY1" fmla="*/ 207309 h 730437"/>
              <a:gd name="connsiteX2" fmla="*/ 0 w 794795"/>
              <a:gd name="connsiteY2" fmla="*/ 730437 h 730437"/>
              <a:gd name="connsiteX0" fmla="*/ 772456 w 772456"/>
              <a:gd name="connsiteY0" fmla="*/ 0 h 682812"/>
              <a:gd name="connsiteX1" fmla="*/ 655687 w 772456"/>
              <a:gd name="connsiteY1" fmla="*/ 159684 h 682812"/>
              <a:gd name="connsiteX2" fmla="*/ 0 w 772456"/>
              <a:gd name="connsiteY2" fmla="*/ 682812 h 68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2456" h="682812">
                <a:moveTo>
                  <a:pt x="772456" y="0"/>
                </a:moveTo>
                <a:cubicBezTo>
                  <a:pt x="740407" y="81803"/>
                  <a:pt x="784430" y="45882"/>
                  <a:pt x="655687" y="159684"/>
                </a:cubicBezTo>
                <a:cubicBezTo>
                  <a:pt x="526944" y="273486"/>
                  <a:pt x="46318" y="660400"/>
                  <a:pt x="0" y="682812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2CDCFC7-6F24-4EAD-8BF5-7DE94F4CFA5A}"/>
              </a:ext>
            </a:extLst>
          </p:cNvPr>
          <p:cNvCxnSpPr>
            <a:cxnSpLocks/>
          </p:cNvCxnSpPr>
          <p:nvPr/>
        </p:nvCxnSpPr>
        <p:spPr>
          <a:xfrm>
            <a:off x="8759158" y="4313967"/>
            <a:ext cx="76867" cy="397733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27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750BB-7E10-41CC-B591-453777AC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Stratigraphic</a:t>
            </a:r>
            <a:r>
              <a:rPr lang="es-ES" dirty="0"/>
              <a:t> </a:t>
            </a:r>
            <a:r>
              <a:rPr lang="es-ES" dirty="0" err="1"/>
              <a:t>section</a:t>
            </a:r>
            <a:r>
              <a:rPr lang="es-ES" dirty="0"/>
              <a:t> and </a:t>
            </a:r>
            <a:r>
              <a:rPr lang="es-ES" dirty="0" err="1"/>
              <a:t>mineralization</a:t>
            </a:r>
            <a:endParaRPr lang="es-ES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9" y="926521"/>
            <a:ext cx="3243035" cy="5675312"/>
          </a:xfr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E57BF6B-2F25-4F9A-8635-8EFF68413032}"/>
              </a:ext>
            </a:extLst>
          </p:cNvPr>
          <p:cNvSpPr txBox="1">
            <a:spLocks/>
          </p:cNvSpPr>
          <p:nvPr/>
        </p:nvSpPr>
        <p:spPr>
          <a:xfrm>
            <a:off x="4973652" y="1046204"/>
            <a:ext cx="6839406" cy="56758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Cambrian</a:t>
            </a:r>
            <a:r>
              <a:rPr lang="es-ES" dirty="0"/>
              <a:t> </a:t>
            </a:r>
            <a:r>
              <a:rPr lang="es-ES" dirty="0" err="1"/>
              <a:t>regionally</a:t>
            </a:r>
            <a:r>
              <a:rPr lang="es-ES" dirty="0"/>
              <a:t> </a:t>
            </a:r>
            <a:r>
              <a:rPr lang="es-ES" dirty="0" err="1"/>
              <a:t>extensive</a:t>
            </a:r>
            <a:r>
              <a:rPr lang="es-ES" dirty="0"/>
              <a:t> </a:t>
            </a:r>
            <a:r>
              <a:rPr lang="es-ES" dirty="0" err="1"/>
              <a:t>limestone</a:t>
            </a:r>
            <a:r>
              <a:rPr lang="es-ES" dirty="0"/>
              <a:t> </a:t>
            </a:r>
            <a:r>
              <a:rPr lang="es-ES" dirty="0" err="1"/>
              <a:t>unit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err="1"/>
              <a:t>Regionally</a:t>
            </a:r>
            <a:r>
              <a:rPr lang="es-ES" dirty="0"/>
              <a:t> </a:t>
            </a:r>
            <a:r>
              <a:rPr lang="es-ES" dirty="0" err="1"/>
              <a:t>extensive</a:t>
            </a:r>
            <a:r>
              <a:rPr lang="es-ES" dirty="0"/>
              <a:t> (barren) </a:t>
            </a:r>
            <a:r>
              <a:rPr lang="es-ES" dirty="0" err="1"/>
              <a:t>dolomitization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err="1"/>
              <a:t>Discontinuous</a:t>
            </a:r>
            <a:r>
              <a:rPr lang="es-ES" dirty="0"/>
              <a:t> Zn-Pb </a:t>
            </a:r>
            <a:r>
              <a:rPr lang="es-ES" dirty="0" err="1"/>
              <a:t>Belt</a:t>
            </a:r>
            <a:r>
              <a:rPr lang="es-ES" dirty="0"/>
              <a:t> in SW </a:t>
            </a:r>
            <a:r>
              <a:rPr lang="es-ES" dirty="0" err="1"/>
              <a:t>Europe</a:t>
            </a:r>
            <a:endParaRPr lang="es-ES" dirty="0"/>
          </a:p>
          <a:p>
            <a:pPr lvl="1">
              <a:lnSpc>
                <a:spcPct val="100000"/>
              </a:lnSpc>
            </a:pPr>
            <a:r>
              <a:rPr lang="es-ES" dirty="0" err="1"/>
              <a:t>Sardinia</a:t>
            </a:r>
            <a:r>
              <a:rPr lang="es-ES" dirty="0"/>
              <a:t> &amp; </a:t>
            </a:r>
            <a:r>
              <a:rPr lang="es-ES" dirty="0" err="1"/>
              <a:t>Massif</a:t>
            </a:r>
            <a:r>
              <a:rPr lang="es-ES" dirty="0"/>
              <a:t> central</a:t>
            </a:r>
          </a:p>
          <a:p>
            <a:pPr>
              <a:lnSpc>
                <a:spcPct val="100000"/>
              </a:lnSpc>
            </a:pP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err="1"/>
              <a:t>Four</a:t>
            </a:r>
            <a:r>
              <a:rPr lang="es-ES" dirty="0"/>
              <a:t> </a:t>
            </a:r>
            <a:r>
              <a:rPr lang="es-ES" dirty="0" err="1"/>
              <a:t>types</a:t>
            </a:r>
            <a:r>
              <a:rPr lang="es-ES" dirty="0"/>
              <a:t> of </a:t>
            </a:r>
            <a:r>
              <a:rPr lang="es-ES" dirty="0" err="1"/>
              <a:t>mineralization</a:t>
            </a:r>
            <a:endParaRPr lang="es-ES" dirty="0"/>
          </a:p>
          <a:p>
            <a:pPr lvl="1">
              <a:lnSpc>
                <a:spcPct val="100000"/>
              </a:lnSpc>
            </a:pPr>
            <a:r>
              <a:rPr lang="es-ES" dirty="0"/>
              <a:t>(A) </a:t>
            </a:r>
            <a:r>
              <a:rPr lang="es-ES" i="1" dirty="0" err="1"/>
              <a:t>Stratiform</a:t>
            </a:r>
            <a:r>
              <a:rPr lang="es-ES" i="1" dirty="0"/>
              <a:t> </a:t>
            </a:r>
            <a:r>
              <a:rPr lang="es-ES" i="1" dirty="0" err="1"/>
              <a:t>mineralization</a:t>
            </a:r>
            <a:r>
              <a:rPr lang="es-ES" i="1" dirty="0"/>
              <a:t> in V</a:t>
            </a:r>
            <a:r>
              <a:rPr lang="es-ES" i="1" baseline="-25000" dirty="0"/>
              <a:t>1 </a:t>
            </a:r>
            <a:r>
              <a:rPr lang="es-ES" i="1" dirty="0"/>
              <a:t>(+</a:t>
            </a:r>
            <a:r>
              <a:rPr lang="es-ES" i="1" dirty="0" err="1"/>
              <a:t>barite</a:t>
            </a:r>
            <a:r>
              <a:rPr lang="es-ES" i="1" dirty="0"/>
              <a:t>)</a:t>
            </a:r>
          </a:p>
          <a:p>
            <a:pPr lvl="1">
              <a:lnSpc>
                <a:spcPct val="100000"/>
              </a:lnSpc>
            </a:pPr>
            <a:r>
              <a:rPr lang="es-ES" dirty="0"/>
              <a:t>(B) </a:t>
            </a:r>
            <a:r>
              <a:rPr lang="es-ES" dirty="0" err="1"/>
              <a:t>Silica-rich</a:t>
            </a:r>
            <a:r>
              <a:rPr lang="es-ES" dirty="0"/>
              <a:t> ore in V</a:t>
            </a:r>
            <a:r>
              <a:rPr lang="es-ES" baseline="-25000" dirty="0"/>
              <a:t>3</a:t>
            </a:r>
            <a:endParaRPr lang="es-ES" dirty="0"/>
          </a:p>
          <a:p>
            <a:pPr lvl="1">
              <a:lnSpc>
                <a:spcPct val="100000"/>
              </a:lnSpc>
            </a:pPr>
            <a:r>
              <a:rPr lang="es-ES" dirty="0"/>
              <a:t>(C) Carbonate-</a:t>
            </a:r>
            <a:r>
              <a:rPr lang="es-ES" dirty="0" err="1"/>
              <a:t>chlorite</a:t>
            </a:r>
            <a:r>
              <a:rPr lang="es-ES" dirty="0"/>
              <a:t> ore in V</a:t>
            </a:r>
            <a:r>
              <a:rPr lang="es-ES" baseline="-25000" dirty="0"/>
              <a:t>3</a:t>
            </a:r>
          </a:p>
          <a:p>
            <a:pPr lvl="1">
              <a:lnSpc>
                <a:spcPct val="100000"/>
              </a:lnSpc>
            </a:pPr>
            <a:r>
              <a:rPr lang="es-ES" dirty="0"/>
              <a:t>(D) </a:t>
            </a:r>
            <a:r>
              <a:rPr lang="es-ES" dirty="0" err="1"/>
              <a:t>Shear-zone</a:t>
            </a:r>
            <a:r>
              <a:rPr lang="es-ES" dirty="0"/>
              <a:t> </a:t>
            </a:r>
            <a:r>
              <a:rPr lang="es-ES" dirty="0" err="1"/>
              <a:t>controlled</a:t>
            </a:r>
            <a:r>
              <a:rPr lang="es-ES" dirty="0"/>
              <a:t> in V</a:t>
            </a:r>
            <a:r>
              <a:rPr lang="es-ES" baseline="-25000" dirty="0"/>
              <a:t>1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/>
              <a:t>Fe-</a:t>
            </a:r>
            <a:r>
              <a:rPr lang="es-ES" dirty="0" err="1"/>
              <a:t>poor</a:t>
            </a:r>
            <a:r>
              <a:rPr lang="es-ES" dirty="0"/>
              <a:t> Hg-</a:t>
            </a:r>
            <a:r>
              <a:rPr lang="es-ES" dirty="0" err="1"/>
              <a:t>bearing</a:t>
            </a:r>
            <a:r>
              <a:rPr lang="es-ES" dirty="0"/>
              <a:t> sphalerite – galena</a:t>
            </a:r>
          </a:p>
          <a:p>
            <a:pPr>
              <a:lnSpc>
                <a:spcPct val="100000"/>
              </a:lnSpc>
            </a:pPr>
            <a:r>
              <a:rPr lang="es-ES" dirty="0" err="1"/>
              <a:t>Pyrite</a:t>
            </a:r>
            <a:r>
              <a:rPr lang="es-ES" dirty="0"/>
              <a:t>, </a:t>
            </a:r>
            <a:r>
              <a:rPr lang="es-ES" dirty="0" err="1"/>
              <a:t>chalcopyrite</a:t>
            </a:r>
            <a:r>
              <a:rPr lang="es-ES" dirty="0"/>
              <a:t>, As-Co-Ni sulfides, tetrahedrite, bismuthinite, Pb-Bi-Ag </a:t>
            </a:r>
            <a:r>
              <a:rPr lang="es-ES" dirty="0" err="1"/>
              <a:t>sulfosalts</a:t>
            </a:r>
            <a:endParaRPr lang="es-ES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92965" y="1119499"/>
            <a:ext cx="26484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Los Cabos Fm (&gt;1,000 m; CA</a:t>
            </a:r>
            <a:r>
              <a:rPr lang="es-ES" sz="1400" baseline="-25000" dirty="0"/>
              <a:t>2</a:t>
            </a:r>
            <a:r>
              <a:rPr lang="es-ES" sz="1400" dirty="0"/>
              <a:t>-O</a:t>
            </a:r>
            <a:r>
              <a:rPr lang="es-ES" sz="1400" baseline="-25000" dirty="0"/>
              <a:t>1</a:t>
            </a:r>
            <a:r>
              <a:rPr lang="es-ES" sz="1400" dirty="0"/>
              <a:t>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727156" y="6185731"/>
            <a:ext cx="223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/>
              <a:t>Candana</a:t>
            </a:r>
            <a:r>
              <a:rPr lang="es-ES" sz="1400" dirty="0"/>
              <a:t> Fm (≈1,600m; CA</a:t>
            </a:r>
            <a:r>
              <a:rPr lang="es-ES" sz="1400" baseline="-25000" dirty="0"/>
              <a:t>1</a:t>
            </a:r>
            <a:r>
              <a:rPr lang="es-ES" sz="1400" dirty="0"/>
              <a:t>)</a:t>
            </a:r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-241315" y="3167885"/>
            <a:ext cx="1587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Vegadeo Fm (CA</a:t>
            </a:r>
            <a:r>
              <a:rPr lang="es-ES" sz="1400" baseline="-25000" dirty="0"/>
              <a:t>1-2</a:t>
            </a:r>
            <a:r>
              <a:rPr lang="es-ES" sz="1400" dirty="0"/>
              <a:t>)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392965" y="2952442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</a:t>
            </a:r>
            <a:r>
              <a:rPr lang="es-ES" baseline="-25000" dirty="0"/>
              <a:t>2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392965" y="5040595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</a:t>
            </a:r>
            <a:r>
              <a:rPr lang="es-ES" baseline="-25000" dirty="0"/>
              <a:t>1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332496" y="1469231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</a:t>
            </a:r>
            <a:r>
              <a:rPr lang="es-ES" baseline="-25000" dirty="0"/>
              <a:t>3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338313" y="4761685"/>
            <a:ext cx="31771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229896" y="5451882"/>
            <a:ext cx="32733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2424623" y="2158506"/>
            <a:ext cx="3097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533412" y="2158506"/>
            <a:ext cx="30489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rgbClr val="C00000"/>
                </a:solidFill>
              </a:rPr>
              <a:t>C</a:t>
            </a:r>
          </a:p>
        </p:txBody>
      </p:sp>
      <p:cxnSp>
        <p:nvCxnSpPr>
          <p:cNvPr id="23" name="Conector recto 22"/>
          <p:cNvCxnSpPr/>
          <p:nvPr/>
        </p:nvCxnSpPr>
        <p:spPr>
          <a:xfrm flipH="1">
            <a:off x="1144785" y="5040595"/>
            <a:ext cx="187711" cy="1846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 rot="16200000">
            <a:off x="1119860" y="4434575"/>
            <a:ext cx="234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Carbonate-</a:t>
            </a:r>
            <a:r>
              <a:rPr lang="es-ES" dirty="0" err="1"/>
              <a:t>chlorite</a:t>
            </a:r>
            <a:r>
              <a:rPr lang="es-ES" dirty="0"/>
              <a:t> Ore</a:t>
            </a:r>
          </a:p>
        </p:txBody>
      </p:sp>
      <p:sp>
        <p:nvSpPr>
          <p:cNvPr id="28" name="CuadroTexto 27"/>
          <p:cNvSpPr txBox="1"/>
          <p:nvPr/>
        </p:nvSpPr>
        <p:spPr>
          <a:xfrm rot="16200000">
            <a:off x="2783680" y="3787153"/>
            <a:ext cx="105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Silica</a:t>
            </a:r>
            <a:r>
              <a:rPr lang="es-ES" dirty="0"/>
              <a:t> Ore</a:t>
            </a:r>
          </a:p>
        </p:txBody>
      </p:sp>
    </p:spTree>
    <p:extLst>
      <p:ext uri="{BB962C8B-B14F-4D97-AF65-F5344CB8AC3E}">
        <p14:creationId xmlns:p14="http://schemas.microsoft.com/office/powerpoint/2010/main" val="85007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F0CE0-4880-4DB8-8CD3-FD0BDC8A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protore</a:t>
            </a:r>
            <a:r>
              <a:rPr lang="es-ES" dirty="0"/>
              <a:t>: </a:t>
            </a:r>
            <a:r>
              <a:rPr lang="es-ES" dirty="0" err="1"/>
              <a:t>early</a:t>
            </a:r>
            <a:r>
              <a:rPr lang="es-ES" dirty="0"/>
              <a:t> </a:t>
            </a:r>
            <a:r>
              <a:rPr lang="es-ES" dirty="0" err="1"/>
              <a:t>diagenetic</a:t>
            </a:r>
            <a:r>
              <a:rPr lang="es-ES" dirty="0"/>
              <a:t> stratiform </a:t>
            </a:r>
            <a:r>
              <a:rPr lang="es-ES" dirty="0" err="1"/>
              <a:t>mineralization</a:t>
            </a:r>
            <a:r>
              <a:rPr lang="es-ES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45F913-A851-424C-8CEA-167D964D1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498" y="4566706"/>
            <a:ext cx="7769564" cy="30047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dirty="0" err="1"/>
              <a:t>Abundant</a:t>
            </a:r>
            <a:r>
              <a:rPr lang="es-ES" dirty="0"/>
              <a:t> </a:t>
            </a:r>
            <a:r>
              <a:rPr lang="es-ES" dirty="0" err="1"/>
              <a:t>low</a:t>
            </a:r>
            <a:r>
              <a:rPr lang="es-ES" dirty="0"/>
              <a:t> grade stratiform </a:t>
            </a:r>
            <a:r>
              <a:rPr lang="es-ES" dirty="0" err="1"/>
              <a:t>mineralization</a:t>
            </a:r>
            <a:r>
              <a:rPr lang="es-ES" dirty="0"/>
              <a:t> in V</a:t>
            </a:r>
            <a:r>
              <a:rPr lang="es-ES" baseline="-25000" dirty="0"/>
              <a:t>1</a:t>
            </a:r>
          </a:p>
          <a:p>
            <a:pPr>
              <a:lnSpc>
                <a:spcPct val="100000"/>
              </a:lnSpc>
            </a:pPr>
            <a:r>
              <a:rPr lang="es-ES" dirty="0" err="1"/>
              <a:t>Hosted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unaltered</a:t>
            </a:r>
            <a:r>
              <a:rPr lang="es-ES" dirty="0"/>
              <a:t> </a:t>
            </a:r>
            <a:r>
              <a:rPr lang="es-ES" dirty="0" err="1"/>
              <a:t>oolitic</a:t>
            </a:r>
            <a:r>
              <a:rPr lang="es-ES" dirty="0"/>
              <a:t> </a:t>
            </a:r>
            <a:r>
              <a:rPr lang="es-ES" dirty="0" err="1"/>
              <a:t>bars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likely</a:t>
            </a:r>
            <a:r>
              <a:rPr lang="es-ES" dirty="0"/>
              <a:t> </a:t>
            </a:r>
            <a:r>
              <a:rPr lang="es-ES" dirty="0" err="1"/>
              <a:t>protore</a:t>
            </a:r>
            <a:r>
              <a:rPr lang="es-ES" dirty="0"/>
              <a:t>: do </a:t>
            </a:r>
            <a:r>
              <a:rPr lang="es-ES" dirty="0" err="1"/>
              <a:t>high</a:t>
            </a:r>
            <a:r>
              <a:rPr lang="es-ES" dirty="0"/>
              <a:t> grade deposits </a:t>
            </a:r>
            <a:r>
              <a:rPr lang="es-ES" dirty="0" err="1"/>
              <a:t>represent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hydrothermal</a:t>
            </a:r>
            <a:r>
              <a:rPr lang="es-ES" dirty="0"/>
              <a:t> </a:t>
            </a:r>
            <a:r>
              <a:rPr lang="es-ES" dirty="0" err="1"/>
              <a:t>remobilization</a:t>
            </a:r>
            <a:r>
              <a:rPr lang="es-ES" dirty="0"/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0A04B0-6AC1-4982-B362-277AAF95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247" y="1046203"/>
            <a:ext cx="5193606" cy="32321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FE7F6F6-A490-4D0A-84F5-6B75BE68D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3023"/>
            <a:ext cx="3846136" cy="587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6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Shear</a:t>
            </a:r>
            <a:r>
              <a:rPr lang="es-ES" dirty="0"/>
              <a:t> </a:t>
            </a:r>
            <a:r>
              <a:rPr lang="es-ES" dirty="0" err="1"/>
              <a:t>zone-related</a:t>
            </a:r>
            <a:r>
              <a:rPr lang="es-ES" dirty="0"/>
              <a:t> </a:t>
            </a:r>
            <a:r>
              <a:rPr lang="es-ES" dirty="0" err="1"/>
              <a:t>mineralization</a:t>
            </a:r>
            <a:r>
              <a:rPr lang="es-ES" dirty="0"/>
              <a:t> (V</a:t>
            </a:r>
            <a:r>
              <a:rPr lang="es-ES" baseline="-25000" dirty="0"/>
              <a:t>1</a:t>
            </a:r>
            <a:r>
              <a:rPr lang="es-ES" dirty="0"/>
              <a:t>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0D30AA-25F2-4482-A765-E182B550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683478" y="3358138"/>
            <a:ext cx="2806818" cy="421022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81E608-AF51-477E-BA3B-0C1817B97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036" y="4059843"/>
            <a:ext cx="4214749" cy="279815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27619" y="1046204"/>
            <a:ext cx="7685439" cy="23721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Rubiales mine (+ </a:t>
            </a:r>
            <a:r>
              <a:rPr lang="es-ES" dirty="0" err="1"/>
              <a:t>Mercurin</a:t>
            </a:r>
            <a:r>
              <a:rPr lang="es-ES" dirty="0"/>
              <a:t>)</a:t>
            </a:r>
          </a:p>
          <a:p>
            <a:pPr>
              <a:lnSpc>
                <a:spcPct val="120000"/>
              </a:lnSpc>
            </a:pPr>
            <a:r>
              <a:rPr lang="es-ES" dirty="0"/>
              <a:t>Ore </a:t>
            </a:r>
            <a:r>
              <a:rPr lang="es-ES" dirty="0" err="1"/>
              <a:t>controlled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D</a:t>
            </a:r>
            <a:r>
              <a:rPr lang="es-ES" baseline="-25000" dirty="0"/>
              <a:t>3</a:t>
            </a:r>
            <a:r>
              <a:rPr lang="es-ES" dirty="0"/>
              <a:t> vertical </a:t>
            </a:r>
            <a:r>
              <a:rPr lang="es-ES" dirty="0" err="1"/>
              <a:t>shear</a:t>
            </a:r>
            <a:r>
              <a:rPr lang="es-ES" dirty="0"/>
              <a:t> </a:t>
            </a:r>
            <a:r>
              <a:rPr lang="es-ES" dirty="0" err="1"/>
              <a:t>zones</a:t>
            </a:r>
            <a:endParaRPr lang="es-ES" dirty="0"/>
          </a:p>
          <a:p>
            <a:pPr lvl="1">
              <a:lnSpc>
                <a:spcPct val="120000"/>
              </a:lnSpc>
            </a:pPr>
            <a:r>
              <a:rPr lang="es-ES" dirty="0" err="1"/>
              <a:t>Massive</a:t>
            </a:r>
            <a:r>
              <a:rPr lang="es-ES" dirty="0"/>
              <a:t> ore </a:t>
            </a:r>
            <a:r>
              <a:rPr lang="es-ES" dirty="0" err="1"/>
              <a:t>replacing</a:t>
            </a:r>
            <a:r>
              <a:rPr lang="es-ES" dirty="0"/>
              <a:t> </a:t>
            </a:r>
            <a:r>
              <a:rPr lang="es-ES" dirty="0" err="1"/>
              <a:t>silicified</a:t>
            </a:r>
            <a:r>
              <a:rPr lang="es-ES" dirty="0"/>
              <a:t> </a:t>
            </a:r>
            <a:r>
              <a:rPr lang="es-ES" dirty="0" err="1"/>
              <a:t>limestone</a:t>
            </a:r>
            <a:endParaRPr lang="es-ES" dirty="0"/>
          </a:p>
          <a:p>
            <a:pPr lvl="2">
              <a:lnSpc>
                <a:spcPct val="120000"/>
              </a:lnSpc>
            </a:pPr>
            <a:r>
              <a:rPr lang="es-ES" dirty="0" err="1"/>
              <a:t>External</a:t>
            </a:r>
            <a:r>
              <a:rPr lang="es-ES" dirty="0"/>
              <a:t> halo of ankerite</a:t>
            </a:r>
          </a:p>
          <a:p>
            <a:pPr lvl="1">
              <a:lnSpc>
                <a:spcPct val="120000"/>
              </a:lnSpc>
            </a:pPr>
            <a:r>
              <a:rPr lang="es-ES" dirty="0" err="1"/>
              <a:t>Veins</a:t>
            </a:r>
            <a:r>
              <a:rPr lang="es-ES" dirty="0"/>
              <a:t> and breccias in </a:t>
            </a:r>
            <a:r>
              <a:rPr lang="es-ES" dirty="0" err="1"/>
              <a:t>shale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phyllic </a:t>
            </a:r>
            <a:r>
              <a:rPr lang="es-ES" dirty="0" err="1"/>
              <a:t>alteration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Significant</a:t>
            </a:r>
            <a:r>
              <a:rPr lang="es-ES" dirty="0"/>
              <a:t> </a:t>
            </a:r>
            <a:r>
              <a:rPr lang="es-ES" dirty="0" err="1"/>
              <a:t>enrichment</a:t>
            </a:r>
            <a:r>
              <a:rPr lang="es-ES" dirty="0"/>
              <a:t> in </a:t>
            </a:r>
            <a:r>
              <a:rPr lang="es-ES" dirty="0" err="1"/>
              <a:t>py-po</a:t>
            </a:r>
            <a:r>
              <a:rPr lang="es-ES" dirty="0"/>
              <a:t> / late </a:t>
            </a:r>
            <a:r>
              <a:rPr lang="es-ES" dirty="0" err="1"/>
              <a:t>chloritization</a:t>
            </a:r>
            <a:endParaRPr lang="es-ES" dirty="0"/>
          </a:p>
          <a:p>
            <a:pPr lvl="1">
              <a:lnSpc>
                <a:spcPct val="120000"/>
              </a:lnSpc>
            </a:pPr>
            <a:endParaRPr lang="es-ES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9D1CCE82-79B2-4A2A-B264-CBFDCCE3C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203" y="1111341"/>
            <a:ext cx="4342131" cy="57197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735818" y="6466443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Rubiales</a:t>
            </a:r>
          </a:p>
        </p:txBody>
      </p:sp>
    </p:spTree>
    <p:extLst>
      <p:ext uri="{BB962C8B-B14F-4D97-AF65-F5344CB8AC3E}">
        <p14:creationId xmlns:p14="http://schemas.microsoft.com/office/powerpoint/2010/main" val="836526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77107-189F-452A-B296-325F2E077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Stratabound </a:t>
            </a:r>
            <a:r>
              <a:rPr lang="es-ES" dirty="0" err="1"/>
              <a:t>mineralization</a:t>
            </a:r>
            <a:r>
              <a:rPr lang="es-ES" dirty="0"/>
              <a:t>: </a:t>
            </a:r>
            <a:r>
              <a:rPr lang="es-ES" dirty="0" err="1"/>
              <a:t>silica</a:t>
            </a:r>
            <a:r>
              <a:rPr lang="es-ES" dirty="0"/>
              <a:t> ore (V</a:t>
            </a:r>
            <a:r>
              <a:rPr lang="es-ES" baseline="-25000" dirty="0"/>
              <a:t>3</a:t>
            </a:r>
            <a:r>
              <a:rPr lang="es-ES" dirty="0"/>
              <a:t>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B1FC82-394F-493B-92EB-DE2B25A58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7398" y="1740845"/>
            <a:ext cx="5420413" cy="3262739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s-ES" dirty="0" err="1"/>
              <a:t>Contact</a:t>
            </a:r>
            <a:r>
              <a:rPr lang="es-ES" dirty="0"/>
              <a:t> V</a:t>
            </a:r>
            <a:r>
              <a:rPr lang="es-ES" baseline="-25000" dirty="0"/>
              <a:t>3</a:t>
            </a:r>
            <a:r>
              <a:rPr lang="es-ES" dirty="0"/>
              <a:t> - </a:t>
            </a:r>
            <a:r>
              <a:rPr lang="es-ES" dirty="0" err="1"/>
              <a:t>shale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err="1"/>
              <a:t>Tens</a:t>
            </a:r>
            <a:r>
              <a:rPr lang="es-ES" dirty="0"/>
              <a:t> of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prospects</a:t>
            </a:r>
            <a:r>
              <a:rPr lang="es-ES" dirty="0"/>
              <a:t> variable grade &amp; </a:t>
            </a:r>
            <a:r>
              <a:rPr lang="es-ES" dirty="0" err="1"/>
              <a:t>tonnage</a:t>
            </a:r>
            <a:endParaRPr lang="es-ES" dirty="0"/>
          </a:p>
          <a:p>
            <a:pPr>
              <a:lnSpc>
                <a:spcPct val="100000"/>
              </a:lnSpc>
            </a:pPr>
            <a:r>
              <a:rPr lang="es-ES" dirty="0" err="1"/>
              <a:t>Regionally</a:t>
            </a:r>
            <a:r>
              <a:rPr lang="es-ES" dirty="0"/>
              <a:t> </a:t>
            </a:r>
            <a:r>
              <a:rPr lang="es-ES" dirty="0" err="1"/>
              <a:t>extensive</a:t>
            </a:r>
            <a:r>
              <a:rPr lang="es-ES" dirty="0"/>
              <a:t> </a:t>
            </a:r>
            <a:r>
              <a:rPr lang="es-ES" dirty="0" err="1"/>
              <a:t>multistage</a:t>
            </a:r>
            <a:r>
              <a:rPr lang="es-ES" dirty="0"/>
              <a:t> silicification (&gt;40 km)</a:t>
            </a:r>
          </a:p>
          <a:p>
            <a:pPr>
              <a:lnSpc>
                <a:spcPct val="100000"/>
              </a:lnSpc>
            </a:pPr>
            <a:r>
              <a:rPr lang="es-ES" dirty="0"/>
              <a:t>Small </a:t>
            </a:r>
            <a:r>
              <a:rPr lang="es-ES" dirty="0" err="1"/>
              <a:t>front</a:t>
            </a:r>
            <a:r>
              <a:rPr lang="es-ES" dirty="0"/>
              <a:t> of </a:t>
            </a:r>
            <a:r>
              <a:rPr lang="es-ES" dirty="0" err="1"/>
              <a:t>mineralized</a:t>
            </a:r>
            <a:r>
              <a:rPr lang="es-ES" dirty="0"/>
              <a:t> polymictic </a:t>
            </a:r>
            <a:r>
              <a:rPr lang="es-ES" dirty="0" err="1"/>
              <a:t>breccia</a:t>
            </a:r>
            <a:r>
              <a:rPr lang="es-ES" dirty="0"/>
              <a:t> </a:t>
            </a:r>
            <a:r>
              <a:rPr lang="es-ES" dirty="0" err="1"/>
              <a:t>supported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dolostone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BEDA34-BBC4-4636-AE87-E6826663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5640"/>
            <a:ext cx="3158927" cy="560079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F562E27-9863-4833-A5BD-ABCF29B5C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542" y="825640"/>
            <a:ext cx="3133458" cy="41779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393961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do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25999" y="412093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shale</a:t>
            </a:r>
            <a:endParaRPr lang="es-ES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707342" y="4506345"/>
            <a:ext cx="432752" cy="35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239FC9B2-86B4-4C6A-992A-F4AF6D59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543" y="4769029"/>
            <a:ext cx="3133458" cy="2088972"/>
          </a:xfrm>
          <a:prstGeom prst="rect">
            <a:avLst/>
          </a:prstGeom>
        </p:spPr>
      </p:pic>
      <p:sp>
        <p:nvSpPr>
          <p:cNvPr id="12" name="Elipse 11"/>
          <p:cNvSpPr/>
          <p:nvPr/>
        </p:nvSpPr>
        <p:spPr>
          <a:xfrm>
            <a:off x="10199802" y="5431172"/>
            <a:ext cx="499620" cy="499620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355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AF2520-2BD0-4F8B-A321-BBC03BF8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Stratabound </a:t>
            </a:r>
            <a:r>
              <a:rPr lang="es-ES" dirty="0" err="1"/>
              <a:t>mineralization</a:t>
            </a:r>
            <a:r>
              <a:rPr lang="es-ES" dirty="0"/>
              <a:t>: carbonate-</a:t>
            </a:r>
            <a:r>
              <a:rPr lang="es-ES" dirty="0" err="1"/>
              <a:t>chlorite</a:t>
            </a:r>
            <a:r>
              <a:rPr lang="es-ES" dirty="0"/>
              <a:t> ore (V</a:t>
            </a:r>
            <a:r>
              <a:rPr lang="es-ES" baseline="-25000" dirty="0"/>
              <a:t>3</a:t>
            </a:r>
            <a:r>
              <a:rPr lang="es-ES" dirty="0"/>
              <a:t>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FE86B3-8083-4554-AC80-5E003F4A6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154" y="1106501"/>
            <a:ext cx="3900400" cy="2925300"/>
          </a:xfrm>
          <a:prstGeom prst="rect">
            <a:avLst/>
          </a:prstGeom>
        </p:spPr>
      </p:pic>
      <p:pic>
        <p:nvPicPr>
          <p:cNvPr id="15" name="Marcador de contenido 8">
            <a:extLst>
              <a:ext uri="{FF2B5EF4-FFF2-40B4-BE49-F238E27FC236}">
                <a16:creationId xmlns:a16="http://schemas.microsoft.com/office/drawing/2014/main" id="{48ADC301-8BD5-454C-B985-DC6F9BD24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5472"/>
            <a:ext cx="4647573" cy="213252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1232" y="1046204"/>
            <a:ext cx="7548748" cy="33561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southern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: Toral and Antonina </a:t>
            </a:r>
            <a:r>
              <a:rPr lang="es-ES" dirty="0" err="1"/>
              <a:t>projects</a:t>
            </a:r>
            <a:endParaRPr lang="es-ES" dirty="0"/>
          </a:p>
          <a:p>
            <a:pPr>
              <a:lnSpc>
                <a:spcPct val="120000"/>
              </a:lnSpc>
            </a:pPr>
            <a:endParaRPr lang="es-ES" dirty="0"/>
          </a:p>
          <a:p>
            <a:pPr>
              <a:lnSpc>
                <a:spcPct val="120000"/>
              </a:lnSpc>
            </a:pPr>
            <a:r>
              <a:rPr lang="es-ES" dirty="0"/>
              <a:t>Lateral to </a:t>
            </a:r>
            <a:r>
              <a:rPr lang="es-ES" dirty="0" err="1"/>
              <a:t>silica</a:t>
            </a:r>
            <a:r>
              <a:rPr lang="es-ES" dirty="0"/>
              <a:t> ore: Sharp </a:t>
            </a:r>
            <a:r>
              <a:rPr lang="es-ES" dirty="0" err="1"/>
              <a:t>contact</a:t>
            </a:r>
            <a:r>
              <a:rPr lang="es-ES" dirty="0"/>
              <a:t> (?)</a:t>
            </a:r>
          </a:p>
          <a:p>
            <a:pPr>
              <a:lnSpc>
                <a:spcPct val="120000"/>
              </a:lnSpc>
            </a:pPr>
            <a:r>
              <a:rPr lang="es-ES" dirty="0" err="1"/>
              <a:t>Replacing</a:t>
            </a:r>
            <a:r>
              <a:rPr lang="es-ES" dirty="0"/>
              <a:t> </a:t>
            </a:r>
            <a:r>
              <a:rPr lang="es-ES" dirty="0" err="1"/>
              <a:t>limestone</a:t>
            </a:r>
            <a:r>
              <a:rPr lang="es-ES" dirty="0"/>
              <a:t> and stockwork/</a:t>
            </a:r>
            <a:r>
              <a:rPr lang="es-ES" dirty="0" err="1"/>
              <a:t>veins</a:t>
            </a:r>
            <a:r>
              <a:rPr lang="es-ES" dirty="0"/>
              <a:t> in </a:t>
            </a:r>
            <a:r>
              <a:rPr lang="es-ES" dirty="0" err="1"/>
              <a:t>external</a:t>
            </a:r>
            <a:r>
              <a:rPr lang="es-ES" dirty="0"/>
              <a:t> halo</a:t>
            </a:r>
          </a:p>
          <a:p>
            <a:pPr>
              <a:lnSpc>
                <a:spcPct val="120000"/>
              </a:lnSpc>
            </a:pPr>
            <a:r>
              <a:rPr lang="es-ES" dirty="0" err="1"/>
              <a:t>Chlorite</a:t>
            </a:r>
            <a:r>
              <a:rPr lang="es-ES" dirty="0"/>
              <a:t> ± </a:t>
            </a:r>
            <a:r>
              <a:rPr lang="es-ES" dirty="0" err="1"/>
              <a:t>clays</a:t>
            </a:r>
            <a:r>
              <a:rPr lang="es-ES" dirty="0"/>
              <a:t> ± </a:t>
            </a:r>
            <a:r>
              <a:rPr lang="es-ES" dirty="0" err="1"/>
              <a:t>calcite</a:t>
            </a:r>
            <a:r>
              <a:rPr lang="es-ES" dirty="0"/>
              <a:t> </a:t>
            </a:r>
            <a:r>
              <a:rPr lang="es-ES" dirty="0" err="1"/>
              <a:t>supporting</a:t>
            </a:r>
            <a:r>
              <a:rPr lang="es-ES" dirty="0"/>
              <a:t> carbonate-(</a:t>
            </a:r>
            <a:r>
              <a:rPr lang="es-ES" dirty="0" err="1"/>
              <a:t>shale</a:t>
            </a:r>
            <a:r>
              <a:rPr lang="es-ES" dirty="0"/>
              <a:t>) </a:t>
            </a:r>
            <a:r>
              <a:rPr lang="es-ES" dirty="0" err="1"/>
              <a:t>breccia</a:t>
            </a:r>
            <a:r>
              <a:rPr lang="es-ES" dirty="0"/>
              <a:t>: </a:t>
            </a:r>
            <a:r>
              <a:rPr lang="es-ES" dirty="0" err="1"/>
              <a:t>crackle</a:t>
            </a:r>
            <a:r>
              <a:rPr lang="es-ES" dirty="0"/>
              <a:t> to </a:t>
            </a:r>
            <a:r>
              <a:rPr lang="es-ES" dirty="0" err="1"/>
              <a:t>heterogeneous</a:t>
            </a:r>
            <a:endParaRPr lang="es-ES" dirty="0"/>
          </a:p>
          <a:p>
            <a:pPr>
              <a:lnSpc>
                <a:spcPct val="120000"/>
              </a:lnSpc>
            </a:pPr>
            <a:r>
              <a:rPr lang="es-ES" dirty="0" err="1"/>
              <a:t>Dissolution</a:t>
            </a:r>
            <a:r>
              <a:rPr lang="es-ES" dirty="0"/>
              <a:t> of </a:t>
            </a:r>
            <a:r>
              <a:rPr lang="es-ES" dirty="0" err="1"/>
              <a:t>limestone</a:t>
            </a:r>
            <a:r>
              <a:rPr lang="es-ES" dirty="0"/>
              <a:t> </a:t>
            </a:r>
            <a:r>
              <a:rPr lang="es-ES" dirty="0" err="1"/>
              <a:t>accompanied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precipitation</a:t>
            </a:r>
            <a:r>
              <a:rPr lang="es-ES" dirty="0"/>
              <a:t> of </a:t>
            </a:r>
            <a:r>
              <a:rPr lang="es-ES" dirty="0" err="1"/>
              <a:t>phyllosilicates</a:t>
            </a:r>
            <a:r>
              <a:rPr lang="es-ES" dirty="0"/>
              <a:t> and sulfides</a:t>
            </a:r>
          </a:p>
          <a:p>
            <a:pPr>
              <a:lnSpc>
                <a:spcPct val="120000"/>
              </a:lnSpc>
            </a:pPr>
            <a:endParaRPr lang="es-ES" dirty="0"/>
          </a:p>
        </p:txBody>
      </p:sp>
      <p:sp>
        <p:nvSpPr>
          <p:cNvPr id="7" name="Forma libre 6"/>
          <p:cNvSpPr/>
          <p:nvPr/>
        </p:nvSpPr>
        <p:spPr>
          <a:xfrm>
            <a:off x="8418136" y="1734532"/>
            <a:ext cx="2083324" cy="1979629"/>
          </a:xfrm>
          <a:custGeom>
            <a:avLst/>
            <a:gdLst>
              <a:gd name="connsiteX0" fmla="*/ 0 w 2083324"/>
              <a:gd name="connsiteY0" fmla="*/ 0 h 1979629"/>
              <a:gd name="connsiteX1" fmla="*/ 424206 w 2083324"/>
              <a:gd name="connsiteY1" fmla="*/ 452487 h 1979629"/>
              <a:gd name="connsiteX2" fmla="*/ 641023 w 2083324"/>
              <a:gd name="connsiteY2" fmla="*/ 697583 h 1979629"/>
              <a:gd name="connsiteX3" fmla="*/ 895546 w 2083324"/>
              <a:gd name="connsiteY3" fmla="*/ 791852 h 1979629"/>
              <a:gd name="connsiteX4" fmla="*/ 1234911 w 2083324"/>
              <a:gd name="connsiteY4" fmla="*/ 923827 h 1979629"/>
              <a:gd name="connsiteX5" fmla="*/ 1583703 w 2083324"/>
              <a:gd name="connsiteY5" fmla="*/ 1074656 h 1979629"/>
              <a:gd name="connsiteX6" fmla="*/ 1857080 w 2083324"/>
              <a:gd name="connsiteY6" fmla="*/ 1451728 h 1979629"/>
              <a:gd name="connsiteX7" fmla="*/ 1998483 w 2083324"/>
              <a:gd name="connsiteY7" fmla="*/ 1725105 h 1979629"/>
              <a:gd name="connsiteX8" fmla="*/ 2083324 w 2083324"/>
              <a:gd name="connsiteY8" fmla="*/ 1979629 h 197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83324" h="1979629">
                <a:moveTo>
                  <a:pt x="0" y="0"/>
                </a:moveTo>
                <a:lnTo>
                  <a:pt x="424206" y="452487"/>
                </a:lnTo>
                <a:cubicBezTo>
                  <a:pt x="531043" y="568751"/>
                  <a:pt x="562466" y="641022"/>
                  <a:pt x="641023" y="697583"/>
                </a:cubicBezTo>
                <a:cubicBezTo>
                  <a:pt x="719580" y="754144"/>
                  <a:pt x="895546" y="791852"/>
                  <a:pt x="895546" y="791852"/>
                </a:cubicBezTo>
                <a:cubicBezTo>
                  <a:pt x="994527" y="829559"/>
                  <a:pt x="1120218" y="876693"/>
                  <a:pt x="1234911" y="923827"/>
                </a:cubicBezTo>
                <a:cubicBezTo>
                  <a:pt x="1349604" y="970961"/>
                  <a:pt x="1480008" y="986673"/>
                  <a:pt x="1583703" y="1074656"/>
                </a:cubicBezTo>
                <a:cubicBezTo>
                  <a:pt x="1687398" y="1162639"/>
                  <a:pt x="1787950" y="1343320"/>
                  <a:pt x="1857080" y="1451728"/>
                </a:cubicBezTo>
                <a:cubicBezTo>
                  <a:pt x="1926210" y="1560136"/>
                  <a:pt x="1960776" y="1637122"/>
                  <a:pt x="1998483" y="1725105"/>
                </a:cubicBezTo>
                <a:cubicBezTo>
                  <a:pt x="2036190" y="1813088"/>
                  <a:pt x="2059757" y="1896358"/>
                  <a:pt x="2083324" y="1979629"/>
                </a:cubicBezTo>
              </a:path>
            </a:pathLst>
          </a:cu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8948343" y="2818615"/>
            <a:ext cx="1022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Silica</a:t>
            </a:r>
            <a:r>
              <a:rPr lang="es-ES" dirty="0"/>
              <a:t> ore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0569442" y="1924640"/>
            <a:ext cx="86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Breccia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3F5A679-3253-4A88-929F-8D8763628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57414" y="3715630"/>
            <a:ext cx="2132529" cy="41522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5171405-B471-4627-8749-B9DC26629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709" y="4731444"/>
            <a:ext cx="3783291" cy="21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4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5BC4A-6529-4A31-BDFE-6A6D41161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Origin</a:t>
            </a:r>
            <a:r>
              <a:rPr lang="es-ES" dirty="0"/>
              <a:t> of </a:t>
            </a:r>
            <a:r>
              <a:rPr lang="es-ES" dirty="0" err="1"/>
              <a:t>metals</a:t>
            </a:r>
            <a:r>
              <a:rPr lang="es-ES" dirty="0"/>
              <a:t> and </a:t>
            </a:r>
            <a:r>
              <a:rPr lang="es-ES" dirty="0" err="1"/>
              <a:t>fluids</a:t>
            </a:r>
            <a:r>
              <a:rPr lang="es-ES" dirty="0"/>
              <a:t>: lead </a:t>
            </a:r>
            <a:r>
              <a:rPr lang="es-ES" dirty="0" err="1"/>
              <a:t>isotopes</a:t>
            </a:r>
            <a:endParaRPr lang="es-ES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C5FCC8F-5F60-4DC9-A00C-FF4921F63F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712978"/>
              </p:ext>
            </p:extLst>
          </p:nvPr>
        </p:nvGraphicFramePr>
        <p:xfrm>
          <a:off x="1011194" y="904973"/>
          <a:ext cx="8664341" cy="5953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82627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7652</TotalTime>
  <Words>1055</Words>
  <Application>Microsoft Office PowerPoint</Application>
  <PresentationFormat>Panorámica</PresentationFormat>
  <Paragraphs>182</Paragraphs>
  <Slides>17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Wingdings</vt:lpstr>
      <vt:lpstr>Tema de Office</vt:lpstr>
      <vt:lpstr>Presentación de PowerPoint</vt:lpstr>
      <vt:lpstr>The Zn-Pb Belt</vt:lpstr>
      <vt:lpstr>Stratabound control</vt:lpstr>
      <vt:lpstr>Stratigraphic section and mineralization</vt:lpstr>
      <vt:lpstr>The protore: early diagenetic stratiform mineralization?</vt:lpstr>
      <vt:lpstr>Shear zone-related mineralization (V1)</vt:lpstr>
      <vt:lpstr>Stratabound mineralization: silica ore (V3)</vt:lpstr>
      <vt:lpstr>Stratabound mineralization: carbonate-chlorite ore (V3)</vt:lpstr>
      <vt:lpstr>Origin of metals and fluids: lead isotopes</vt:lpstr>
      <vt:lpstr>Sulfur isotopes</vt:lpstr>
      <vt:lpstr>A bit more of geochemistry…</vt:lpstr>
      <vt:lpstr>Timing of the mineralization</vt:lpstr>
      <vt:lpstr>Genetic models</vt:lpstr>
      <vt:lpstr>Some numbers…</vt:lpstr>
      <vt:lpstr>Fluid mixing along paleoaquifers is the key</vt:lpstr>
      <vt:lpstr>Implications for exploration</vt:lpstr>
      <vt:lpstr>Thanks 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Chalalai Sarakor</dc:creator>
  <cp:lastModifiedBy>Fernando Tornos</cp:lastModifiedBy>
  <cp:revision>383</cp:revision>
  <dcterms:created xsi:type="dcterms:W3CDTF">2013-07-30T10:55:14Z</dcterms:created>
  <dcterms:modified xsi:type="dcterms:W3CDTF">2023-09-08T21:10:43Z</dcterms:modified>
</cp:coreProperties>
</file>