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715" r:id="rId4"/>
  </p:sldMasterIdLst>
  <p:notesMasterIdLst>
    <p:notesMasterId r:id="rId28"/>
  </p:notesMasterIdLst>
  <p:handoutMasterIdLst>
    <p:handoutMasterId r:id="rId29"/>
  </p:handoutMasterIdLst>
  <p:sldIdLst>
    <p:sldId id="960" r:id="rId5"/>
    <p:sldId id="936" r:id="rId6"/>
    <p:sldId id="1333" r:id="rId7"/>
    <p:sldId id="1678" r:id="rId8"/>
    <p:sldId id="1682" r:id="rId9"/>
    <p:sldId id="1681" r:id="rId10"/>
    <p:sldId id="1679" r:id="rId11"/>
    <p:sldId id="1680" r:id="rId12"/>
    <p:sldId id="1683" r:id="rId13"/>
    <p:sldId id="1684" r:id="rId14"/>
    <p:sldId id="1685" r:id="rId15"/>
    <p:sldId id="1697" r:id="rId16"/>
    <p:sldId id="1696" r:id="rId17"/>
    <p:sldId id="1698" r:id="rId18"/>
    <p:sldId id="1695" r:id="rId19"/>
    <p:sldId id="1694" r:id="rId20"/>
    <p:sldId id="1700" r:id="rId21"/>
    <p:sldId id="1693" r:id="rId22"/>
    <p:sldId id="1692" r:id="rId23"/>
    <p:sldId id="1691" r:id="rId24"/>
    <p:sldId id="1699" r:id="rId25"/>
    <p:sldId id="1677" r:id="rId26"/>
    <p:sldId id="1690" r:id="rId27"/>
  </p:sldIdLst>
  <p:sldSz cx="12192000" cy="6858000"/>
  <p:notesSz cx="7315200" cy="9601200"/>
  <p:embeddedFontLs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yriad Pro" panose="020B0503030403020204" charset="0"/>
      <p:regular r:id="rId35"/>
      <p:bold r:id="rId36"/>
      <p:italic r:id="rId37"/>
      <p:boldItalic r:id="rId38"/>
    </p:embeddedFont>
    <p:embeddedFont>
      <p:font typeface="NHM Wallop Text Medium" panose="020B0604020202020204" charset="0"/>
      <p:regular r:id="rId39"/>
      <p:italic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000" kern="1200">
        <a:solidFill>
          <a:srgbClr val="FFFF00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F87"/>
    <a:srgbClr val="81FA6F"/>
    <a:srgbClr val="00EFE5"/>
    <a:srgbClr val="FF00E4"/>
    <a:srgbClr val="E07400"/>
    <a:srgbClr val="D97800"/>
    <a:srgbClr val="FF9300"/>
    <a:srgbClr val="F3FF00"/>
    <a:srgbClr val="E9E9E9"/>
    <a:srgbClr val="E8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E3164-A36D-FB43-96D6-5D6861AA7B74}" v="2" dt="2023-09-08T07:30:36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2" autoAdjust="0"/>
    <p:restoredTop sz="95524" autoAdjust="0"/>
  </p:normalViewPr>
  <p:slideViewPr>
    <p:cSldViewPr snapToGrid="0">
      <p:cViewPr varScale="1">
        <p:scale>
          <a:sx n="114" d="100"/>
          <a:sy n="114" d="100"/>
        </p:scale>
        <p:origin x="864" y="176"/>
      </p:cViewPr>
      <p:guideLst>
        <p:guide orient="horz" pos="217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970"/>
    </p:cViewPr>
  </p:sorterViewPr>
  <p:notesViewPr>
    <p:cSldViewPr snapToGrid="0">
      <p:cViewPr>
        <p:scale>
          <a:sx n="66" d="100"/>
          <a:sy n="66" d="100"/>
        </p:scale>
        <p:origin x="-1602" y="222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44563">
              <a:defRPr sz="1100"/>
            </a:lvl1pPr>
          </a:lstStyle>
          <a:p>
            <a:endParaRPr lang="en-AU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44563">
              <a:defRPr sz="1100"/>
            </a:lvl1pPr>
          </a:lstStyle>
          <a:p>
            <a:endParaRPr lang="en-AU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defTabSz="944563">
              <a:defRPr sz="1100"/>
            </a:lvl1pPr>
          </a:lstStyle>
          <a:p>
            <a:endParaRPr lang="en-AU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defTabSz="944563">
              <a:defRPr sz="1100"/>
            </a:lvl1pPr>
          </a:lstStyle>
          <a:p>
            <a:fld id="{52864148-D0F5-DA40-A377-6D0A1BC3648A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7372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21" tIns="45711" rIns="91421" bIns="45711" numCol="1" anchor="ctr" anchorCtr="0" compatLnSpc="1">
            <a:prstTxWarp prst="textNoShape">
              <a:avLst/>
            </a:prstTxWarp>
          </a:bodyPr>
          <a:lstStyle>
            <a:lvl1pPr defTabSz="944563">
              <a:defRPr sz="1100"/>
            </a:lvl1pPr>
          </a:lstStyle>
          <a:p>
            <a:endParaRPr lang="en-AU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21" tIns="45711" rIns="91421" bIns="45711" numCol="1" anchor="ctr" anchorCtr="0" compatLnSpc="1">
            <a:prstTxWarp prst="textNoShape">
              <a:avLst/>
            </a:prstTxWarp>
          </a:bodyPr>
          <a:lstStyle>
            <a:lvl1pPr algn="r" defTabSz="944563">
              <a:defRPr sz="1100"/>
            </a:lvl1pPr>
          </a:lstStyle>
          <a:p>
            <a:endParaRPr lang="en-A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720725"/>
            <a:ext cx="6396038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21" tIns="45711" rIns="91421" bIns="45711" numCol="1" anchor="b" anchorCtr="0" compatLnSpc="1">
            <a:prstTxWarp prst="textNoShape">
              <a:avLst/>
            </a:prstTxWarp>
          </a:bodyPr>
          <a:lstStyle>
            <a:lvl1pPr defTabSz="944563">
              <a:defRPr sz="1100"/>
            </a:lvl1pPr>
          </a:lstStyle>
          <a:p>
            <a:endParaRPr lang="en-AU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defTabSz="944563">
              <a:defRPr sz="1100"/>
            </a:lvl1pPr>
          </a:lstStyle>
          <a:p>
            <a:fld id="{0BFED9A9-A255-084B-95E5-51F986FAA4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56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D9A9-A255-084B-95E5-51F986FAA4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98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D9A9-A255-084B-95E5-51F986FAA4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1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D9A9-A255-084B-95E5-51F986FAA43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1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D9A9-A255-084B-95E5-51F986FAA4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D9A9-A255-084B-95E5-51F986FAA43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5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D9A9-A255-084B-95E5-51F986FAA43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NHM Wallop Text Medium" pitchFamily="2" charset="77"/>
                <a:cs typeface="NHM Wallop Text Medium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BD4AF-0714-92B2-9AE1-E79F352BD70D}"/>
              </a:ext>
            </a:extLst>
          </p:cNvPr>
          <p:cNvSpPr txBox="1"/>
          <p:nvPr userDrawn="1"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21C080E-A8B2-A216-5F73-2D9031F7B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6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713"/>
            <a:ext cx="12191999" cy="641350"/>
          </a:xfrm>
        </p:spPr>
        <p:txBody>
          <a:bodyPr/>
          <a:lstStyle>
            <a:lvl1pPr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081" y="1739347"/>
            <a:ext cx="10897128" cy="4620061"/>
          </a:xfrm>
        </p:spPr>
        <p:txBody>
          <a:bodyPr/>
          <a:lstStyle>
            <a:lvl1pPr marL="277813" indent="-277813">
              <a:tabLst/>
              <a:defRPr sz="2400">
                <a:latin typeface="NHM Wallop Text Medium" pitchFamily="2" charset="77"/>
                <a:cs typeface="NHM Wallop Text Medium" pitchFamily="2" charset="77"/>
              </a:defRPr>
            </a:lvl1pPr>
            <a:lvl2pPr>
              <a:defRPr sz="2000">
                <a:latin typeface="NHM Wallop Text Medium" pitchFamily="2" charset="77"/>
                <a:cs typeface="NHM Wallop Text Medium" pitchFamily="2" charset="77"/>
              </a:defRPr>
            </a:lvl2pPr>
            <a:lvl3pPr>
              <a:defRPr>
                <a:latin typeface="NHM Wallop Text Medium" pitchFamily="2" charset="77"/>
                <a:cs typeface="NHM Wallop Text Medium" pitchFamily="2" charset="77"/>
              </a:defRPr>
            </a:lvl3pPr>
            <a:lvl4pPr>
              <a:defRPr>
                <a:latin typeface="NHM Wallop Text Medium" pitchFamily="2" charset="77"/>
                <a:cs typeface="NHM Wallop Text Medium" pitchFamily="2" charset="77"/>
              </a:defRPr>
            </a:lvl4pPr>
            <a:lvl5pPr>
              <a:defRPr>
                <a:latin typeface="NHM Wallop Text Medium" pitchFamily="2" charset="77"/>
                <a:cs typeface="NHM Wallop Tex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48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713"/>
            <a:ext cx="12191999" cy="641350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HM Wallop Text Medium" pitchFamily="2" charset="77"/>
                <a:cs typeface="NHM Wallop Text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HM Wallop Text Medium" pitchFamily="2" charset="77"/>
                <a:cs typeface="NHM Wallop Text Medium" pitchFamily="2" charset="77"/>
              </a:defRPr>
            </a:lvl1pPr>
            <a:lvl2pPr>
              <a:defRPr>
                <a:latin typeface="NHM Wallop Text Medium" pitchFamily="2" charset="77"/>
                <a:cs typeface="NHM Wallop Text Medium" pitchFamily="2" charset="77"/>
              </a:defRPr>
            </a:lvl2pPr>
            <a:lvl3pPr>
              <a:defRPr>
                <a:latin typeface="NHM Wallop Text Medium" pitchFamily="2" charset="77"/>
                <a:cs typeface="NHM Wallop Text Medium" pitchFamily="2" charset="77"/>
              </a:defRPr>
            </a:lvl3pPr>
            <a:lvl4pPr>
              <a:defRPr>
                <a:latin typeface="NHM Wallop Text Medium" pitchFamily="2" charset="77"/>
                <a:cs typeface="NHM Wallop Text Medium" pitchFamily="2" charset="77"/>
              </a:defRPr>
            </a:lvl4pPr>
            <a:lvl5pPr>
              <a:defRPr>
                <a:latin typeface="NHM Wallop Text Medium" pitchFamily="2" charset="77"/>
                <a:cs typeface="NHM Wallop Text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5E55FF8-71A0-4E42-9BE2-484034A3F86D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6177C1-D870-42FD-95F2-904A4145B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9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39713"/>
            <a:ext cx="1219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Introduction</a:t>
            </a:r>
            <a:endParaRPr lang="en-US"/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NHM Wallop Text Medium" pitchFamily="2" charset="77"/>
          <a:ea typeface="+mj-ea"/>
          <a:cs typeface="NHM Wallop Text Medium" pitchFamily="2" charset="7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D2DB9"/>
          </a:solidFill>
          <a:effectLst>
            <a:outerShdw blurRad="38100" dist="38100" dir="2700000" algn="tl">
              <a:srgbClr val="DDDDDD"/>
            </a:outerShdw>
          </a:effectLst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D2DB9"/>
          </a:solidFill>
          <a:effectLst>
            <a:outerShdw blurRad="38100" dist="38100" dir="2700000" algn="tl">
              <a:srgbClr val="DDDDDD"/>
            </a:outerShdw>
          </a:effectLst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D2DB9"/>
          </a:solidFill>
          <a:effectLst>
            <a:outerShdw blurRad="38100" dist="38100" dir="2700000" algn="tl">
              <a:srgbClr val="DDDDDD"/>
            </a:outerShdw>
          </a:effectLst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D2DB9"/>
          </a:solidFill>
          <a:effectLst>
            <a:outerShdw blurRad="38100" dist="38100" dir="2700000" algn="tl">
              <a:srgbClr val="DDDDDD"/>
            </a:outerShdw>
          </a:effectLst>
          <a:latin typeface="Calibri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444500" indent="-4445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Arial" panose="020B0604020202020204" pitchFamily="34" charset="0"/>
        <a:buChar char="•"/>
        <a:defRPr sz="3000" b="0">
          <a:solidFill>
            <a:schemeClr val="tx2"/>
          </a:solidFill>
          <a:latin typeface="NHM Wallop Text Medium" pitchFamily="2" charset="77"/>
          <a:ea typeface="+mn-ea"/>
          <a:cs typeface="NHM Wallop Text Medium" pitchFamily="2" charset="77"/>
        </a:defRPr>
      </a:lvl1pPr>
      <a:lvl2pPr marL="901700" indent="-277813" algn="l" rtl="0" eaLnBrk="0" fontAlgn="base" hangingPunct="0">
        <a:spcBef>
          <a:spcPct val="20000"/>
        </a:spcBef>
        <a:spcAft>
          <a:spcPct val="0"/>
        </a:spcAft>
        <a:buChar char="•"/>
        <a:defRPr sz="2400" b="0">
          <a:solidFill>
            <a:srgbClr val="2D4A5D"/>
          </a:solidFill>
          <a:latin typeface="NHM Wallop Text Medium" pitchFamily="2" charset="77"/>
          <a:ea typeface="+mn-ea"/>
          <a:cs typeface="NHM Wallop Text Medium" pitchFamily="2" charset="77"/>
        </a:defRPr>
      </a:lvl2pPr>
      <a:lvl3pPr marL="1419225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0">
          <a:solidFill>
            <a:srgbClr val="2D4A5D"/>
          </a:solidFill>
          <a:latin typeface="NHM Wallop Text Medium" pitchFamily="2" charset="77"/>
          <a:ea typeface="Arial" charset="0"/>
          <a:cs typeface="NHM Wallop Text Medium" pitchFamily="2" charset="77"/>
        </a:defRPr>
      </a:lvl3pPr>
      <a:lvl4pPr marL="1827213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 b="0">
          <a:solidFill>
            <a:srgbClr val="2D4A5D"/>
          </a:solidFill>
          <a:latin typeface="NHM Wallop Text Medium" pitchFamily="2" charset="77"/>
          <a:ea typeface="Arial" charset="0"/>
          <a:cs typeface="NHM Wallop Text Medium" pitchFamily="2" charset="77"/>
        </a:defRPr>
      </a:lvl4pPr>
      <a:lvl5pPr marL="2235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 b="0">
          <a:solidFill>
            <a:srgbClr val="2D4A5D"/>
          </a:solidFill>
          <a:latin typeface="NHM Wallop Text Medium" pitchFamily="2" charset="77"/>
          <a:ea typeface="Arial" charset="0"/>
          <a:cs typeface="NHM Wallop Text Medium" pitchFamily="2" charset="77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193" y="6484721"/>
            <a:ext cx="3719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NHM Wallop Text Medium" pitchFamily="2" charset="77"/>
                <a:cs typeface="NHM Wallop Text Medium" pitchFamily="2" charset="77"/>
              </a:rPr>
              <a:t>AMIRA EMC23 – August 23-24</a:t>
            </a:r>
            <a:r>
              <a:rPr lang="en-US" sz="1600" baseline="30000" dirty="0">
                <a:solidFill>
                  <a:schemeClr val="bg1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NHM Wallop Text Medium" pitchFamily="2" charset="77"/>
                <a:cs typeface="NHM Wallop Text Medium" pitchFamily="2" charset="77"/>
              </a:rPr>
              <a:t> 2023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5E09F36-118C-4D4B-A3A5-1D61E1929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686" y="945528"/>
            <a:ext cx="3799931" cy="63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>
                    <a:alpha val="10001"/>
                  </a:schemeClr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D2DB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r"/>
            <a:r>
              <a:rPr lang="en-US" sz="2400" kern="0" dirty="0">
                <a:solidFill>
                  <a:schemeClr val="tx2"/>
                </a:solidFill>
                <a:effectLst/>
                <a:latin typeface="NHM Wallop Text Medium" pitchFamily="2" charset="77"/>
                <a:cs typeface="NHM Wallop Text Medium" pitchFamily="2" charset="77"/>
              </a:rPr>
              <a:t>Prof. Jamie Wilkinson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E3D65-AD7E-9C9B-EBCD-A051E644B606}"/>
              </a:ext>
            </a:extLst>
          </p:cNvPr>
          <p:cNvSpPr txBox="1"/>
          <p:nvPr/>
        </p:nvSpPr>
        <p:spPr>
          <a:xfrm>
            <a:off x="0" y="6490521"/>
            <a:ext cx="4799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High grade colloform sphalerite(-galena-pyrite-calcite), </a:t>
            </a:r>
            <a:r>
              <a:rPr lang="en-GB" sz="1200" i="1" dirty="0" err="1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Galmoy</a:t>
            </a:r>
            <a:endParaRPr lang="en-GB" sz="1200" i="1" dirty="0">
              <a:solidFill>
                <a:schemeClr val="tx2"/>
              </a:solidFill>
              <a:latin typeface="NHM Wallop Text Medium" pitchFamily="2" charset="77"/>
              <a:cs typeface="NHM Wallop Text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9662A-D4D6-1708-A60D-3C78365AB710}"/>
              </a:ext>
            </a:extLst>
          </p:cNvPr>
          <p:cNvSpPr txBox="1"/>
          <p:nvPr/>
        </p:nvSpPr>
        <p:spPr>
          <a:xfrm>
            <a:off x="123624" y="4662789"/>
            <a:ext cx="782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NHM Wallop Text Medium" pitchFamily="2" charset="77"/>
                <a:cs typeface="NHM Wallop Text Medium" pitchFamily="2" charset="77"/>
              </a:rPr>
              <a:t>Maximising predictability in porphyry exploration using data analytics and AI</a:t>
            </a:r>
            <a:endParaRPr lang="en-US" sz="3600" dirty="0">
              <a:solidFill>
                <a:schemeClr val="tx2"/>
              </a:solidFill>
              <a:latin typeface="NHM Wallop Text Medium" pitchFamily="2" charset="77"/>
              <a:cs typeface="NHM Wallop Text Medium" pitchFamily="2" charset="77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D62AAA1-36A6-2BA5-E15D-E17A9D61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9093" y="-1894069"/>
            <a:ext cx="4549697" cy="122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7078EE0-3EE4-E0CF-6034-A5AF4C6BD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053" y="210516"/>
            <a:ext cx="7025268" cy="1470025"/>
          </a:xfrm>
        </p:spPr>
        <p:txBody>
          <a:bodyPr/>
          <a:lstStyle/>
          <a:p>
            <a:pPr algn="l"/>
            <a:r>
              <a:rPr lang="en-US" sz="3600" dirty="0"/>
              <a:t>Tracing metals from source to sink in Irish-type Zn-Pb(-Ba-Ag) deposits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3AD1A47-5274-265B-C227-DD0E724D9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3" y="90479"/>
            <a:ext cx="1297852" cy="829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2254B-B05C-ED1D-47BD-D27707A78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76" y="210516"/>
            <a:ext cx="1317033" cy="70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2_colour_process.jpg">
            <a:extLst>
              <a:ext uri="{FF2B5EF4-FFF2-40B4-BE49-F238E27FC236}">
                <a16:creationId xmlns:a16="http://schemas.microsoft.com/office/drawing/2014/main" id="{64EF1424-3D20-B6EF-898A-E9F81FA4A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37" y="375620"/>
            <a:ext cx="1474997" cy="38743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A392-A83C-C18E-3028-BBA3A040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344" y="239713"/>
            <a:ext cx="7534655" cy="641350"/>
          </a:xfrm>
        </p:spPr>
        <p:txBody>
          <a:bodyPr/>
          <a:lstStyle/>
          <a:p>
            <a:r>
              <a:rPr lang="en-US" dirty="0"/>
              <a:t>Hosts for metals in source rocks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BE24B-6EE4-490F-3392-31CB9D263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9951" y="1118386"/>
            <a:ext cx="6577257" cy="4620061"/>
          </a:xfrm>
        </p:spPr>
        <p:txBody>
          <a:bodyPr/>
          <a:lstStyle/>
          <a:p>
            <a:r>
              <a:rPr lang="en-US" sz="2200" dirty="0"/>
              <a:t>Particle-induced X-Ray emission maps highlight the distribution of metals in LP greywacke</a:t>
            </a:r>
          </a:p>
          <a:p>
            <a:r>
              <a:rPr lang="en-US" sz="2200" dirty="0"/>
              <a:t>Fe maps out chlorite grains</a:t>
            </a:r>
          </a:p>
          <a:p>
            <a:r>
              <a:rPr lang="en-US" sz="2200" dirty="0"/>
              <a:t>Zn is fairly dispersed apart from one Zn-rich grain</a:t>
            </a:r>
          </a:p>
          <a:p>
            <a:r>
              <a:rPr lang="en-US" sz="2200" dirty="0"/>
              <a:t>Pb, Ba and Cu are erratically distributed (rare, high concentration grains)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597C0-7656-0FCF-5F44-35CA7944D7FA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CBA80E9-69F7-21AE-A85E-1AD9E758A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552AB-7EA9-4084-D192-BB4C6802D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174" r="7841" b="3512"/>
          <a:stretch/>
        </p:blipFill>
        <p:spPr>
          <a:xfrm>
            <a:off x="0" y="2390"/>
            <a:ext cx="4657344" cy="6855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1E5A1-DA4E-8815-20D0-EEDEA32F48A6}"/>
              </a:ext>
            </a:extLst>
          </p:cNvPr>
          <p:cNvSpPr txBox="1"/>
          <p:nvPr/>
        </p:nvSpPr>
        <p:spPr>
          <a:xfrm>
            <a:off x="1645920" y="3677999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6342C-C0C7-46E3-286C-542AA8C0C6B2}"/>
              </a:ext>
            </a:extLst>
          </p:cNvPr>
          <p:cNvSpPr txBox="1"/>
          <p:nvPr/>
        </p:nvSpPr>
        <p:spPr>
          <a:xfrm>
            <a:off x="2926080" y="417787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017DA-D1E1-C15E-7D33-1C341C7C1CA4}"/>
              </a:ext>
            </a:extLst>
          </p:cNvPr>
          <p:cNvSpPr txBox="1"/>
          <p:nvPr/>
        </p:nvSpPr>
        <p:spPr>
          <a:xfrm>
            <a:off x="195072" y="634804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812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Hosts for metals in source rocks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077" y="4946708"/>
            <a:ext cx="11344423" cy="1417516"/>
          </a:xfrm>
        </p:spPr>
        <p:txBody>
          <a:bodyPr/>
          <a:lstStyle/>
          <a:p>
            <a:r>
              <a:rPr lang="en-US" dirty="0"/>
              <a:t>Zn in rare Zn-chromite and chlorite (+ </a:t>
            </a:r>
            <a:r>
              <a:rPr lang="en-US" dirty="0" err="1"/>
              <a:t>illitic</a:t>
            </a:r>
            <a:r>
              <a:rPr lang="en-US" dirty="0"/>
              <a:t> matrix)</a:t>
            </a:r>
          </a:p>
          <a:p>
            <a:r>
              <a:rPr lang="en-US" dirty="0"/>
              <a:t>Pb in very fine-grained galena and much lower concentrations in K-feldspar</a:t>
            </a:r>
          </a:p>
          <a:p>
            <a:r>
              <a:rPr lang="en-US" dirty="0"/>
              <a:t>Ba in fine-grained barite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6" name="Picture 5" descr="A screenshot of a microscope&#10;&#10;Description automatically generated">
            <a:extLst>
              <a:ext uri="{FF2B5EF4-FFF2-40B4-BE49-F238E27FC236}">
                <a16:creationId xmlns:a16="http://schemas.microsoft.com/office/drawing/2014/main" id="{9D83826F-C7D8-CCEF-A7C0-1161655F4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b="62310"/>
          <a:stretch/>
        </p:blipFill>
        <p:spPr>
          <a:xfrm>
            <a:off x="34107" y="1218369"/>
            <a:ext cx="3971363" cy="3524319"/>
          </a:xfrm>
          <a:prstGeom prst="rect">
            <a:avLst/>
          </a:prstGeom>
        </p:spPr>
      </p:pic>
      <p:pic>
        <p:nvPicPr>
          <p:cNvPr id="7" name="Picture 6" descr="A screenshot of a microscope&#10;&#10;Description automatically generated">
            <a:extLst>
              <a:ext uri="{FF2B5EF4-FFF2-40B4-BE49-F238E27FC236}">
                <a16:creationId xmlns:a16="http://schemas.microsoft.com/office/drawing/2014/main" id="{6A564E82-AD51-DF26-5C16-AE43B3517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9" b="30666"/>
          <a:stretch/>
        </p:blipFill>
        <p:spPr>
          <a:xfrm>
            <a:off x="4023097" y="1208972"/>
            <a:ext cx="4010056" cy="3524319"/>
          </a:xfrm>
          <a:prstGeom prst="rect">
            <a:avLst/>
          </a:prstGeom>
        </p:spPr>
      </p:pic>
      <p:pic>
        <p:nvPicPr>
          <p:cNvPr id="8" name="Picture 7" descr="A screenshot of a microscope&#10;&#10;Description automatically generated">
            <a:extLst>
              <a:ext uri="{FF2B5EF4-FFF2-40B4-BE49-F238E27FC236}">
                <a16:creationId xmlns:a16="http://schemas.microsoft.com/office/drawing/2014/main" id="{2E03A456-0256-6E6E-8A00-0792ACC3F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4"/>
          <a:stretch/>
        </p:blipFill>
        <p:spPr>
          <a:xfrm>
            <a:off x="8067906" y="1221164"/>
            <a:ext cx="4063134" cy="34605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AF5FC7-FC27-A3A2-3BAA-435F1AA756A4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BE05C5-7D0C-F785-2F14-0C9CC92FC7B6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08A9D4-6A12-47B7-BC21-29071428B522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844D8-F53B-738F-20D3-970B146C5A92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3073853-B39F-3E9A-EEBC-14B09367BF25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F9B577A-392B-1D85-9F92-38E34708075E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7CA577E-736D-BECC-F102-56B6F4ED89E9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68726A8-16E6-D301-E1C0-41E7C8AB747A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76633B-1D6F-EBF6-1101-4753FD40395E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FC80C6-B699-68AC-BB97-082B55848E50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2681DDA0-61D9-1F54-27FF-1A9610AE45A6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4F9AC3F-2939-91E1-D33A-A676E72BD30C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FA344D2-B6AA-FD98-6FAF-88B21888FB4C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6D68FD7-B1E0-E27A-E8D8-BA124235E1DF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39D7BBE-B3F9-C496-3B88-9475F6F667B3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EA871F28-84F9-CEDB-CBA9-231C0B0325C6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17172D8C-CD53-02E5-7182-0D8B2D66C5CC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5702CF82-C0D1-DF08-42FD-A427AEF96CA5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E3FCF040-796F-DB26-097A-9854BE85CF15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1D9D3ACB-5482-69CF-FC9C-BCD768658BA5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0AD4577-F0CB-6226-9DD3-C35B14388D05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D8EA082F-31FA-3578-F1A7-242DDC5972CD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FB9521D9-90DE-BF5A-CA5D-5BE597B555C4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A5AABA1-0E9C-1B7E-86F3-B159CC810E4E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02D3447-AE39-71FE-B8A1-F2E60846CCA9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05B49E5-C524-C5B4-BCD1-9BDB9C3262D6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557A625-A6EA-DB81-8593-DF39EDF21481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47DE65B-95AE-5F53-7B0F-FAC0157929D3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770F789-04DF-6964-336C-10ECAAF63683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1958045-28C1-182A-FF16-6596EEC132BE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0595397-1BDE-C65C-59E3-C8D54FC9C173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C8A0FEA2-ABA7-EE65-67AD-B5E0E67E487F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4E43EAF-7FC4-7BA7-D296-C1BD9DC18FF1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7217988B-D5D1-2E44-2D5F-F8344E6885C5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AC404D8-2583-9C56-CAD4-827891DF3F06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C86DDC0A-AB2B-A3A2-6475-5AC3B2C7CFD0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CC7A80A-D020-70FD-AB30-E4F441CDE986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1CC3EEE-99DF-F29E-26E9-071BB00C8508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20E333D-A67A-8178-0B11-5734F4876CF1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CF0BD98-EF31-1210-BC30-E6271DCDBF6B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C6B0FB0E-6130-7A7E-9D20-D7692D511E8B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DE861C9-5641-7A92-95FA-FE95D1FB535B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146B9AA-0441-6483-B1AF-20CA04CF4D6F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44AAD833-49FC-3C1E-2D1B-611A88381667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1A66F73E-5D95-3E59-73B1-D403090FD90A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43BC022-F13C-B875-C098-4AA6F7A47243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57908EB-6964-0B5C-591D-2C7CE0251426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78F2264-AAB2-43AF-1E76-745AB3462945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D30D5D-BAF1-C548-3373-F47487A71B80}"/>
              </a:ext>
            </a:extLst>
          </p:cNvPr>
          <p:cNvGrpSpPr/>
          <p:nvPr/>
        </p:nvGrpSpPr>
        <p:grpSpPr>
          <a:xfrm rot="19800000">
            <a:off x="317102" y="572517"/>
            <a:ext cx="670560" cy="308546"/>
            <a:chOff x="6303264" y="914477"/>
            <a:chExt cx="670560" cy="30854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435B124-7727-1A4C-18EC-5F2EAF0EA212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59E44A-9038-7200-059B-31B992B990E8}"/>
                </a:ext>
              </a:extLst>
            </p:cNvPr>
            <p:cNvCxnSpPr>
              <a:stCxn id="58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000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 deportment in source rocks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390" y="1345581"/>
            <a:ext cx="5460839" cy="5039405"/>
          </a:xfrm>
        </p:spPr>
        <p:txBody>
          <a:bodyPr/>
          <a:lstStyle/>
          <a:p>
            <a:r>
              <a:rPr lang="en-US" sz="2200" dirty="0"/>
              <a:t>Combining modal mineralogy with mineral density and metal content estimates allows deportment to be quantified</a:t>
            </a:r>
          </a:p>
          <a:p>
            <a:r>
              <a:rPr lang="en-US" sz="2200" dirty="0"/>
              <a:t>Zn, Fe, Mn and Ni primarily in chlorite</a:t>
            </a:r>
          </a:p>
          <a:p>
            <a:r>
              <a:rPr lang="en-US" sz="2200" dirty="0"/>
              <a:t>Cu, Pb and As primarily in trace </a:t>
            </a:r>
            <a:r>
              <a:rPr lang="en-US" sz="2200" dirty="0" err="1"/>
              <a:t>sulphides</a:t>
            </a:r>
            <a:r>
              <a:rPr lang="en-US" sz="2200" dirty="0"/>
              <a:t> (plus matrix)</a:t>
            </a:r>
          </a:p>
          <a:p>
            <a:r>
              <a:rPr lang="en-US" sz="2200" dirty="0"/>
              <a:t>Ba primarily in barite</a:t>
            </a:r>
          </a:p>
          <a:p>
            <a:r>
              <a:rPr lang="en-US" sz="2200" dirty="0"/>
              <a:t>Differences in experimental leaching </a:t>
            </a:r>
            <a:r>
              <a:rPr lang="en-US" sz="2200" dirty="0" err="1"/>
              <a:t>behaviour</a:t>
            </a:r>
            <a:r>
              <a:rPr lang="en-US" sz="2200" dirty="0"/>
              <a:t> can be linked to variations in rock mineralogy</a:t>
            </a:r>
          </a:p>
          <a:p>
            <a:r>
              <a:rPr lang="en-US" sz="2200" dirty="0">
                <a:solidFill>
                  <a:srgbClr val="C00000"/>
                </a:solidFill>
              </a:rPr>
              <a:t>Extraction of metals requires conditions in the reaction zone where these host phases can break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A6227C50-9AC0-F092-60F0-199054899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/>
          <a:stretch/>
        </p:blipFill>
        <p:spPr>
          <a:xfrm>
            <a:off x="6339839" y="959676"/>
            <a:ext cx="5774797" cy="54851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8A6151-14D7-8B34-0E7B-ED244302D376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0036CB-61CF-1909-3257-0743A564AF8A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309088-1B2A-0522-F46C-9733D7F4673C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0A911-ABCA-6AC3-4B01-EC9EB108F02F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E646BCE-CABF-528C-4CAC-6DEBAA906CC4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186AD98-4AD6-97EE-0AF9-DEDFF9333D6C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BCCE6C7-CDA0-AFEC-2F56-8C5F3E2D52B2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D64BB88-18BE-7D2D-6DDC-7AEC3C0DE538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7E67CB-FC31-9CDC-768D-7355FB8D2F7A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F7449F8-D21E-11C9-B382-19284B7204E2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FF9AA486-776A-FDA2-CC91-E81E1017E605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9F95A6E9-0390-B7D4-111A-1687C4AD6C6B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1913355-BA7E-D407-BF85-FD3BF4DF20EE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D8586CDE-FD7A-FC4C-B06C-A4B04390B0C8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28E36E4-07E4-3F7F-B8D3-B03F56A5C97A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7A9E-CAAD-9EB4-17B1-17C2EC60BE83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B14E49D-A84D-3C74-BF96-4EB6CD64F57E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C4B501A-AD48-F3D2-65C8-5573D4487E7D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4747EFC3-F436-ED7E-3721-AC6A883480A3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01B188D-7CE7-7136-CA1C-54600449DF7D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C5C89C6-0FD6-C989-9389-43019F5E4EE5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4DBBA1D-F31F-CAF5-0BEC-D1A5CD2C7508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2F2C69C-E156-8106-E47E-D3BE33FEC9A8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37BCAFD-9908-183A-DBF1-943970A1B55F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81D3C62-C5B6-873C-C11E-57B415849C9C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301F2C8-9B65-4364-3812-1A0F01DD9EB2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6A637FCF-0025-4791-34D6-56EB6BA1C5F2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064581F-8E74-FE4C-35CA-5459EABF731D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CB6B9C1-E9EB-4AB4-D713-0A9AAB833021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1437F96C-77A6-D6FD-5ABB-15894B39C166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69345BF-DB19-8D8C-4793-80AE91AD4E58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C120F3C-F446-BFB7-7E3D-50454AC8ACC1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A2917DA-4E16-7435-3410-BBE7F4DD0DAF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637907C-3FDC-E2FF-1572-E5A85CCB25C2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972E454-3687-377B-8C2D-3CE8BBD48491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B5F6D47-9732-8FD8-E358-587F054205B1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1824BF5-068E-79CC-99EE-4535E3358444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E912F0D-E14C-0C68-FE77-4845650433E1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FC24354-CA00-DD0A-C51B-B017A9E6E26E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3BFA8413-08DF-8D58-75B6-3515ABAA3FD7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7B07065-E585-C260-1B02-6291AF5A4CE2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D7B0887B-3829-1BE6-4615-A4C68C29607C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CEF86BE7-272B-F172-AAC9-9BE62459FCC6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C24EF94A-94B0-2309-6AF7-7BD48F5E8580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7F4C41B-23BD-C73D-85C6-BA72637792F0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3A9EDAC-0B2A-2796-20B0-2DE9ED5B3C24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D286BFA-559A-7308-3F47-D27A1AE675E2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F32E12D-4EDC-4DE9-E6F3-164F8309A236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07FC8B5-8E9F-CB07-1393-2B272A6716A5}"/>
              </a:ext>
            </a:extLst>
          </p:cNvPr>
          <p:cNvGrpSpPr/>
          <p:nvPr/>
        </p:nvGrpSpPr>
        <p:grpSpPr>
          <a:xfrm rot="19800000">
            <a:off x="317102" y="572517"/>
            <a:ext cx="670560" cy="308546"/>
            <a:chOff x="6303264" y="914477"/>
            <a:chExt cx="670560" cy="30854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FDFA5B8-F3BD-B591-5FCB-65C0A238DC27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7C94D61-B884-9198-7C94-613A0E8A3287}"/>
                </a:ext>
              </a:extLst>
            </p:cNvPr>
            <p:cNvCxnSpPr>
              <a:stCxn id="57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586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Paleozoic transit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485" y="1757145"/>
            <a:ext cx="4031174" cy="4620061"/>
          </a:xfrm>
        </p:spPr>
        <p:txBody>
          <a:bodyPr/>
          <a:lstStyle/>
          <a:p>
            <a:r>
              <a:rPr lang="en-US" sz="2200" dirty="0"/>
              <a:t>Galena-bearing veins  (+zinc-copper-silver) worked in antiquity in the Longford Down, </a:t>
            </a:r>
            <a:r>
              <a:rPr lang="en-US" sz="2200" dirty="0" err="1"/>
              <a:t>Wicklow</a:t>
            </a:r>
            <a:r>
              <a:rPr lang="en-US" sz="2200" dirty="0"/>
              <a:t> and other LP inliers and S. Uplands</a:t>
            </a:r>
          </a:p>
          <a:p>
            <a:r>
              <a:rPr lang="en-US" sz="2200" dirty="0"/>
              <a:t>Evidence for LC age</a:t>
            </a:r>
          </a:p>
          <a:p>
            <a:r>
              <a:rPr lang="en-US" sz="2200" dirty="0"/>
              <a:t>Likely that some Pb (and other metals) preferentially fractionated from fluids at this level</a:t>
            </a:r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2F1835-2328-59B7-F450-4CE1A216EFF7}"/>
              </a:ext>
            </a:extLst>
          </p:cNvPr>
          <p:cNvGrpSpPr/>
          <p:nvPr/>
        </p:nvGrpSpPr>
        <p:grpSpPr>
          <a:xfrm>
            <a:off x="4671911" y="987551"/>
            <a:ext cx="7520088" cy="5568103"/>
            <a:chOff x="4419599" y="604486"/>
            <a:chExt cx="7772400" cy="5754922"/>
          </a:xfrm>
        </p:grpSpPr>
        <p:pic>
          <p:nvPicPr>
            <p:cNvPr id="7" name="Picture 6" descr="A map of land with different colored spots&#10;&#10;Description automatically generated">
              <a:extLst>
                <a:ext uri="{FF2B5EF4-FFF2-40B4-BE49-F238E27FC236}">
                  <a16:creationId xmlns:a16="http://schemas.microsoft.com/office/drawing/2014/main" id="{037A2685-0873-081E-CA91-9EFFA6A2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599" y="604486"/>
              <a:ext cx="7772400" cy="575492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07C2C06-E076-E953-5DCF-6A5E9FB4B2B6}"/>
                </a:ext>
              </a:extLst>
            </p:cNvPr>
            <p:cNvSpPr/>
            <p:nvPr/>
          </p:nvSpPr>
          <p:spPr bwMode="auto">
            <a:xfrm>
              <a:off x="8310854" y="2629727"/>
              <a:ext cx="2451122" cy="2039808"/>
            </a:xfrm>
            <a:custGeom>
              <a:avLst/>
              <a:gdLst>
                <a:gd name="connsiteX0" fmla="*/ 2296186 w 2296186"/>
                <a:gd name="connsiteY0" fmla="*/ 0 h 1828800"/>
                <a:gd name="connsiteX1" fmla="*/ 2247418 w 2296186"/>
                <a:gd name="connsiteY1" fmla="*/ 48768 h 1828800"/>
                <a:gd name="connsiteX2" fmla="*/ 2174266 w 2296186"/>
                <a:gd name="connsiteY2" fmla="*/ 85344 h 1828800"/>
                <a:gd name="connsiteX3" fmla="*/ 2137690 w 2296186"/>
                <a:gd name="connsiteY3" fmla="*/ 121920 h 1828800"/>
                <a:gd name="connsiteX4" fmla="*/ 2015770 w 2296186"/>
                <a:gd name="connsiteY4" fmla="*/ 158496 h 1828800"/>
                <a:gd name="connsiteX5" fmla="*/ 1942618 w 2296186"/>
                <a:gd name="connsiteY5" fmla="*/ 182880 h 1828800"/>
                <a:gd name="connsiteX6" fmla="*/ 1906042 w 2296186"/>
                <a:gd name="connsiteY6" fmla="*/ 195072 h 1828800"/>
                <a:gd name="connsiteX7" fmla="*/ 1832890 w 2296186"/>
                <a:gd name="connsiteY7" fmla="*/ 243840 h 1828800"/>
                <a:gd name="connsiteX8" fmla="*/ 1820698 w 2296186"/>
                <a:gd name="connsiteY8" fmla="*/ 280416 h 1828800"/>
                <a:gd name="connsiteX9" fmla="*/ 1710970 w 2296186"/>
                <a:gd name="connsiteY9" fmla="*/ 329184 h 1828800"/>
                <a:gd name="connsiteX10" fmla="*/ 1637818 w 2296186"/>
                <a:gd name="connsiteY10" fmla="*/ 377952 h 1828800"/>
                <a:gd name="connsiteX11" fmla="*/ 1503706 w 2296186"/>
                <a:gd name="connsiteY11" fmla="*/ 377952 h 1828800"/>
                <a:gd name="connsiteX12" fmla="*/ 1467130 w 2296186"/>
                <a:gd name="connsiteY12" fmla="*/ 402336 h 1828800"/>
                <a:gd name="connsiteX13" fmla="*/ 1454938 w 2296186"/>
                <a:gd name="connsiteY13" fmla="*/ 438912 h 1828800"/>
                <a:gd name="connsiteX14" fmla="*/ 1418362 w 2296186"/>
                <a:gd name="connsiteY14" fmla="*/ 451104 h 1828800"/>
                <a:gd name="connsiteX15" fmla="*/ 1320826 w 2296186"/>
                <a:gd name="connsiteY15" fmla="*/ 475488 h 1828800"/>
                <a:gd name="connsiteX16" fmla="*/ 1247674 w 2296186"/>
                <a:gd name="connsiteY16" fmla="*/ 512064 h 1828800"/>
                <a:gd name="connsiteX17" fmla="*/ 1174522 w 2296186"/>
                <a:gd name="connsiteY17" fmla="*/ 573024 h 1828800"/>
                <a:gd name="connsiteX18" fmla="*/ 1101370 w 2296186"/>
                <a:gd name="connsiteY18" fmla="*/ 633984 h 1828800"/>
                <a:gd name="connsiteX19" fmla="*/ 1076986 w 2296186"/>
                <a:gd name="connsiteY19" fmla="*/ 670560 h 1828800"/>
                <a:gd name="connsiteX20" fmla="*/ 1003834 w 2296186"/>
                <a:gd name="connsiteY20" fmla="*/ 694944 h 1828800"/>
                <a:gd name="connsiteX21" fmla="*/ 930682 w 2296186"/>
                <a:gd name="connsiteY21" fmla="*/ 719328 h 1828800"/>
                <a:gd name="connsiteX22" fmla="*/ 894106 w 2296186"/>
                <a:gd name="connsiteY22" fmla="*/ 731520 h 1828800"/>
                <a:gd name="connsiteX23" fmla="*/ 857530 w 2296186"/>
                <a:gd name="connsiteY23" fmla="*/ 755904 h 1828800"/>
                <a:gd name="connsiteX24" fmla="*/ 772186 w 2296186"/>
                <a:gd name="connsiteY24" fmla="*/ 865632 h 1828800"/>
                <a:gd name="connsiteX25" fmla="*/ 747802 w 2296186"/>
                <a:gd name="connsiteY25" fmla="*/ 902208 h 1828800"/>
                <a:gd name="connsiteX26" fmla="*/ 674650 w 2296186"/>
                <a:gd name="connsiteY26" fmla="*/ 938784 h 1828800"/>
                <a:gd name="connsiteX27" fmla="*/ 564922 w 2296186"/>
                <a:gd name="connsiteY27" fmla="*/ 987552 h 1828800"/>
                <a:gd name="connsiteX28" fmla="*/ 528346 w 2296186"/>
                <a:gd name="connsiteY28" fmla="*/ 1024128 h 1828800"/>
                <a:gd name="connsiteX29" fmla="*/ 564922 w 2296186"/>
                <a:gd name="connsiteY29" fmla="*/ 1133856 h 1828800"/>
                <a:gd name="connsiteX30" fmla="*/ 577114 w 2296186"/>
                <a:gd name="connsiteY30" fmla="*/ 1170432 h 1828800"/>
                <a:gd name="connsiteX31" fmla="*/ 564922 w 2296186"/>
                <a:gd name="connsiteY31" fmla="*/ 1219200 h 1828800"/>
                <a:gd name="connsiteX32" fmla="*/ 382042 w 2296186"/>
                <a:gd name="connsiteY32" fmla="*/ 1182624 h 1828800"/>
                <a:gd name="connsiteX33" fmla="*/ 345466 w 2296186"/>
                <a:gd name="connsiteY33" fmla="*/ 1170432 h 1828800"/>
                <a:gd name="connsiteX34" fmla="*/ 308890 w 2296186"/>
                <a:gd name="connsiteY34" fmla="*/ 1158240 h 1828800"/>
                <a:gd name="connsiteX35" fmla="*/ 174778 w 2296186"/>
                <a:gd name="connsiteY35" fmla="*/ 1219200 h 1828800"/>
                <a:gd name="connsiteX36" fmla="*/ 138202 w 2296186"/>
                <a:gd name="connsiteY36" fmla="*/ 1243584 h 1828800"/>
                <a:gd name="connsiteX37" fmla="*/ 101626 w 2296186"/>
                <a:gd name="connsiteY37" fmla="*/ 1267968 h 1828800"/>
                <a:gd name="connsiteX38" fmla="*/ 77242 w 2296186"/>
                <a:gd name="connsiteY38" fmla="*/ 1341120 h 1828800"/>
                <a:gd name="connsiteX39" fmla="*/ 65050 w 2296186"/>
                <a:gd name="connsiteY39" fmla="*/ 1377696 h 1828800"/>
                <a:gd name="connsiteX40" fmla="*/ 101626 w 2296186"/>
                <a:gd name="connsiteY40" fmla="*/ 1487424 h 1828800"/>
                <a:gd name="connsiteX41" fmla="*/ 65050 w 2296186"/>
                <a:gd name="connsiteY41" fmla="*/ 1499616 h 1828800"/>
                <a:gd name="connsiteX42" fmla="*/ 16282 w 2296186"/>
                <a:gd name="connsiteY42" fmla="*/ 1572768 h 1828800"/>
                <a:gd name="connsiteX43" fmla="*/ 4090 w 2296186"/>
                <a:gd name="connsiteY43" fmla="*/ 1609344 h 1828800"/>
                <a:gd name="connsiteX44" fmla="*/ 260122 w 2296186"/>
                <a:gd name="connsiteY44" fmla="*/ 1597152 h 1828800"/>
                <a:gd name="connsiteX45" fmla="*/ 321082 w 2296186"/>
                <a:gd name="connsiteY45" fmla="*/ 1584960 h 1828800"/>
                <a:gd name="connsiteX46" fmla="*/ 369850 w 2296186"/>
                <a:gd name="connsiteY46" fmla="*/ 1572768 h 1828800"/>
                <a:gd name="connsiteX47" fmla="*/ 808762 w 2296186"/>
                <a:gd name="connsiteY47" fmla="*/ 1560576 h 1828800"/>
                <a:gd name="connsiteX48" fmla="*/ 906298 w 2296186"/>
                <a:gd name="connsiteY48" fmla="*/ 1572768 h 1828800"/>
                <a:gd name="connsiteX49" fmla="*/ 918490 w 2296186"/>
                <a:gd name="connsiteY49" fmla="*/ 1609344 h 1828800"/>
                <a:gd name="connsiteX50" fmla="*/ 930682 w 2296186"/>
                <a:gd name="connsiteY50" fmla="*/ 1658112 h 1828800"/>
                <a:gd name="connsiteX51" fmla="*/ 1003834 w 2296186"/>
                <a:gd name="connsiteY51" fmla="*/ 1694688 h 1828800"/>
                <a:gd name="connsiteX52" fmla="*/ 1016026 w 2296186"/>
                <a:gd name="connsiteY52" fmla="*/ 1706880 h 1828800"/>
                <a:gd name="connsiteX53" fmla="*/ 1076986 w 2296186"/>
                <a:gd name="connsiteY53" fmla="*/ 1719072 h 1828800"/>
                <a:gd name="connsiteX54" fmla="*/ 1113562 w 2296186"/>
                <a:gd name="connsiteY54" fmla="*/ 1792224 h 1828800"/>
                <a:gd name="connsiteX55" fmla="*/ 1150138 w 2296186"/>
                <a:gd name="connsiteY55" fmla="*/ 1804416 h 1828800"/>
                <a:gd name="connsiteX56" fmla="*/ 1198906 w 2296186"/>
                <a:gd name="connsiteY56" fmla="*/ 1792224 h 1828800"/>
                <a:gd name="connsiteX57" fmla="*/ 1272058 w 2296186"/>
                <a:gd name="connsiteY57" fmla="*/ 1767840 h 1828800"/>
                <a:gd name="connsiteX58" fmla="*/ 1369594 w 2296186"/>
                <a:gd name="connsiteY58" fmla="*/ 1743456 h 1828800"/>
                <a:gd name="connsiteX59" fmla="*/ 1430554 w 2296186"/>
                <a:gd name="connsiteY59" fmla="*/ 1755648 h 1828800"/>
                <a:gd name="connsiteX60" fmla="*/ 1442746 w 2296186"/>
                <a:gd name="connsiteY60" fmla="*/ 1792224 h 1828800"/>
                <a:gd name="connsiteX61" fmla="*/ 1467130 w 2296186"/>
                <a:gd name="connsiteY61" fmla="*/ 1828800 h 1828800"/>
                <a:gd name="connsiteX62" fmla="*/ 1540282 w 2296186"/>
                <a:gd name="connsiteY62" fmla="*/ 1804416 h 1828800"/>
                <a:gd name="connsiteX63" fmla="*/ 1613434 w 2296186"/>
                <a:gd name="connsiteY63" fmla="*/ 1755648 h 1828800"/>
                <a:gd name="connsiteX64" fmla="*/ 1686586 w 2296186"/>
                <a:gd name="connsiteY64" fmla="*/ 1731264 h 1828800"/>
                <a:gd name="connsiteX65" fmla="*/ 1723162 w 2296186"/>
                <a:gd name="connsiteY65" fmla="*/ 1719072 h 1828800"/>
                <a:gd name="connsiteX66" fmla="*/ 1759738 w 2296186"/>
                <a:gd name="connsiteY66" fmla="*/ 1694688 h 1828800"/>
                <a:gd name="connsiteX67" fmla="*/ 1857274 w 2296186"/>
                <a:gd name="connsiteY67" fmla="*/ 1670304 h 1828800"/>
                <a:gd name="connsiteX68" fmla="*/ 1979194 w 2296186"/>
                <a:gd name="connsiteY68" fmla="*/ 1633728 h 1828800"/>
                <a:gd name="connsiteX69" fmla="*/ 2003578 w 2296186"/>
                <a:gd name="connsiteY69" fmla="*/ 1621536 h 1828800"/>
                <a:gd name="connsiteX0" fmla="*/ 2418106 w 2418106"/>
                <a:gd name="connsiteY0" fmla="*/ 0 h 1938528"/>
                <a:gd name="connsiteX1" fmla="*/ 2247418 w 2418106"/>
                <a:gd name="connsiteY1" fmla="*/ 158496 h 1938528"/>
                <a:gd name="connsiteX2" fmla="*/ 2174266 w 2418106"/>
                <a:gd name="connsiteY2" fmla="*/ 195072 h 1938528"/>
                <a:gd name="connsiteX3" fmla="*/ 2137690 w 2418106"/>
                <a:gd name="connsiteY3" fmla="*/ 231648 h 1938528"/>
                <a:gd name="connsiteX4" fmla="*/ 2015770 w 2418106"/>
                <a:gd name="connsiteY4" fmla="*/ 268224 h 1938528"/>
                <a:gd name="connsiteX5" fmla="*/ 1942618 w 2418106"/>
                <a:gd name="connsiteY5" fmla="*/ 292608 h 1938528"/>
                <a:gd name="connsiteX6" fmla="*/ 1906042 w 2418106"/>
                <a:gd name="connsiteY6" fmla="*/ 304800 h 1938528"/>
                <a:gd name="connsiteX7" fmla="*/ 1832890 w 2418106"/>
                <a:gd name="connsiteY7" fmla="*/ 353568 h 1938528"/>
                <a:gd name="connsiteX8" fmla="*/ 1820698 w 2418106"/>
                <a:gd name="connsiteY8" fmla="*/ 390144 h 1938528"/>
                <a:gd name="connsiteX9" fmla="*/ 1710970 w 2418106"/>
                <a:gd name="connsiteY9" fmla="*/ 438912 h 1938528"/>
                <a:gd name="connsiteX10" fmla="*/ 1637818 w 2418106"/>
                <a:gd name="connsiteY10" fmla="*/ 487680 h 1938528"/>
                <a:gd name="connsiteX11" fmla="*/ 1503706 w 2418106"/>
                <a:gd name="connsiteY11" fmla="*/ 487680 h 1938528"/>
                <a:gd name="connsiteX12" fmla="*/ 1467130 w 2418106"/>
                <a:gd name="connsiteY12" fmla="*/ 512064 h 1938528"/>
                <a:gd name="connsiteX13" fmla="*/ 1454938 w 2418106"/>
                <a:gd name="connsiteY13" fmla="*/ 548640 h 1938528"/>
                <a:gd name="connsiteX14" fmla="*/ 1418362 w 2418106"/>
                <a:gd name="connsiteY14" fmla="*/ 560832 h 1938528"/>
                <a:gd name="connsiteX15" fmla="*/ 1320826 w 2418106"/>
                <a:gd name="connsiteY15" fmla="*/ 585216 h 1938528"/>
                <a:gd name="connsiteX16" fmla="*/ 1247674 w 2418106"/>
                <a:gd name="connsiteY16" fmla="*/ 621792 h 1938528"/>
                <a:gd name="connsiteX17" fmla="*/ 1174522 w 2418106"/>
                <a:gd name="connsiteY17" fmla="*/ 682752 h 1938528"/>
                <a:gd name="connsiteX18" fmla="*/ 1101370 w 2418106"/>
                <a:gd name="connsiteY18" fmla="*/ 743712 h 1938528"/>
                <a:gd name="connsiteX19" fmla="*/ 1076986 w 2418106"/>
                <a:gd name="connsiteY19" fmla="*/ 780288 h 1938528"/>
                <a:gd name="connsiteX20" fmla="*/ 1003834 w 2418106"/>
                <a:gd name="connsiteY20" fmla="*/ 804672 h 1938528"/>
                <a:gd name="connsiteX21" fmla="*/ 930682 w 2418106"/>
                <a:gd name="connsiteY21" fmla="*/ 829056 h 1938528"/>
                <a:gd name="connsiteX22" fmla="*/ 894106 w 2418106"/>
                <a:gd name="connsiteY22" fmla="*/ 841248 h 1938528"/>
                <a:gd name="connsiteX23" fmla="*/ 857530 w 2418106"/>
                <a:gd name="connsiteY23" fmla="*/ 865632 h 1938528"/>
                <a:gd name="connsiteX24" fmla="*/ 772186 w 2418106"/>
                <a:gd name="connsiteY24" fmla="*/ 975360 h 1938528"/>
                <a:gd name="connsiteX25" fmla="*/ 747802 w 2418106"/>
                <a:gd name="connsiteY25" fmla="*/ 1011936 h 1938528"/>
                <a:gd name="connsiteX26" fmla="*/ 674650 w 2418106"/>
                <a:gd name="connsiteY26" fmla="*/ 1048512 h 1938528"/>
                <a:gd name="connsiteX27" fmla="*/ 564922 w 2418106"/>
                <a:gd name="connsiteY27" fmla="*/ 1097280 h 1938528"/>
                <a:gd name="connsiteX28" fmla="*/ 528346 w 2418106"/>
                <a:gd name="connsiteY28" fmla="*/ 1133856 h 1938528"/>
                <a:gd name="connsiteX29" fmla="*/ 564922 w 2418106"/>
                <a:gd name="connsiteY29" fmla="*/ 1243584 h 1938528"/>
                <a:gd name="connsiteX30" fmla="*/ 577114 w 2418106"/>
                <a:gd name="connsiteY30" fmla="*/ 1280160 h 1938528"/>
                <a:gd name="connsiteX31" fmla="*/ 564922 w 2418106"/>
                <a:gd name="connsiteY31" fmla="*/ 1328928 h 1938528"/>
                <a:gd name="connsiteX32" fmla="*/ 382042 w 2418106"/>
                <a:gd name="connsiteY32" fmla="*/ 1292352 h 1938528"/>
                <a:gd name="connsiteX33" fmla="*/ 345466 w 2418106"/>
                <a:gd name="connsiteY33" fmla="*/ 1280160 h 1938528"/>
                <a:gd name="connsiteX34" fmla="*/ 308890 w 2418106"/>
                <a:gd name="connsiteY34" fmla="*/ 1267968 h 1938528"/>
                <a:gd name="connsiteX35" fmla="*/ 174778 w 2418106"/>
                <a:gd name="connsiteY35" fmla="*/ 1328928 h 1938528"/>
                <a:gd name="connsiteX36" fmla="*/ 138202 w 2418106"/>
                <a:gd name="connsiteY36" fmla="*/ 1353312 h 1938528"/>
                <a:gd name="connsiteX37" fmla="*/ 101626 w 2418106"/>
                <a:gd name="connsiteY37" fmla="*/ 1377696 h 1938528"/>
                <a:gd name="connsiteX38" fmla="*/ 77242 w 2418106"/>
                <a:gd name="connsiteY38" fmla="*/ 1450848 h 1938528"/>
                <a:gd name="connsiteX39" fmla="*/ 65050 w 2418106"/>
                <a:gd name="connsiteY39" fmla="*/ 1487424 h 1938528"/>
                <a:gd name="connsiteX40" fmla="*/ 101626 w 2418106"/>
                <a:gd name="connsiteY40" fmla="*/ 1597152 h 1938528"/>
                <a:gd name="connsiteX41" fmla="*/ 65050 w 2418106"/>
                <a:gd name="connsiteY41" fmla="*/ 1609344 h 1938528"/>
                <a:gd name="connsiteX42" fmla="*/ 16282 w 2418106"/>
                <a:gd name="connsiteY42" fmla="*/ 1682496 h 1938528"/>
                <a:gd name="connsiteX43" fmla="*/ 4090 w 2418106"/>
                <a:gd name="connsiteY43" fmla="*/ 1719072 h 1938528"/>
                <a:gd name="connsiteX44" fmla="*/ 260122 w 2418106"/>
                <a:gd name="connsiteY44" fmla="*/ 1706880 h 1938528"/>
                <a:gd name="connsiteX45" fmla="*/ 321082 w 2418106"/>
                <a:gd name="connsiteY45" fmla="*/ 1694688 h 1938528"/>
                <a:gd name="connsiteX46" fmla="*/ 369850 w 2418106"/>
                <a:gd name="connsiteY46" fmla="*/ 1682496 h 1938528"/>
                <a:gd name="connsiteX47" fmla="*/ 808762 w 2418106"/>
                <a:gd name="connsiteY47" fmla="*/ 1670304 h 1938528"/>
                <a:gd name="connsiteX48" fmla="*/ 906298 w 2418106"/>
                <a:gd name="connsiteY48" fmla="*/ 1682496 h 1938528"/>
                <a:gd name="connsiteX49" fmla="*/ 918490 w 2418106"/>
                <a:gd name="connsiteY49" fmla="*/ 1719072 h 1938528"/>
                <a:gd name="connsiteX50" fmla="*/ 930682 w 2418106"/>
                <a:gd name="connsiteY50" fmla="*/ 1767840 h 1938528"/>
                <a:gd name="connsiteX51" fmla="*/ 1003834 w 2418106"/>
                <a:gd name="connsiteY51" fmla="*/ 1804416 h 1938528"/>
                <a:gd name="connsiteX52" fmla="*/ 1016026 w 2418106"/>
                <a:gd name="connsiteY52" fmla="*/ 1816608 h 1938528"/>
                <a:gd name="connsiteX53" fmla="*/ 1076986 w 2418106"/>
                <a:gd name="connsiteY53" fmla="*/ 1828800 h 1938528"/>
                <a:gd name="connsiteX54" fmla="*/ 1113562 w 2418106"/>
                <a:gd name="connsiteY54" fmla="*/ 1901952 h 1938528"/>
                <a:gd name="connsiteX55" fmla="*/ 1150138 w 2418106"/>
                <a:gd name="connsiteY55" fmla="*/ 1914144 h 1938528"/>
                <a:gd name="connsiteX56" fmla="*/ 1198906 w 2418106"/>
                <a:gd name="connsiteY56" fmla="*/ 1901952 h 1938528"/>
                <a:gd name="connsiteX57" fmla="*/ 1272058 w 2418106"/>
                <a:gd name="connsiteY57" fmla="*/ 1877568 h 1938528"/>
                <a:gd name="connsiteX58" fmla="*/ 1369594 w 2418106"/>
                <a:gd name="connsiteY58" fmla="*/ 1853184 h 1938528"/>
                <a:gd name="connsiteX59" fmla="*/ 1430554 w 2418106"/>
                <a:gd name="connsiteY59" fmla="*/ 1865376 h 1938528"/>
                <a:gd name="connsiteX60" fmla="*/ 1442746 w 2418106"/>
                <a:gd name="connsiteY60" fmla="*/ 1901952 h 1938528"/>
                <a:gd name="connsiteX61" fmla="*/ 1467130 w 2418106"/>
                <a:gd name="connsiteY61" fmla="*/ 1938528 h 1938528"/>
                <a:gd name="connsiteX62" fmla="*/ 1540282 w 2418106"/>
                <a:gd name="connsiteY62" fmla="*/ 1914144 h 1938528"/>
                <a:gd name="connsiteX63" fmla="*/ 1613434 w 2418106"/>
                <a:gd name="connsiteY63" fmla="*/ 1865376 h 1938528"/>
                <a:gd name="connsiteX64" fmla="*/ 1686586 w 2418106"/>
                <a:gd name="connsiteY64" fmla="*/ 1840992 h 1938528"/>
                <a:gd name="connsiteX65" fmla="*/ 1723162 w 2418106"/>
                <a:gd name="connsiteY65" fmla="*/ 1828800 h 1938528"/>
                <a:gd name="connsiteX66" fmla="*/ 1759738 w 2418106"/>
                <a:gd name="connsiteY66" fmla="*/ 1804416 h 1938528"/>
                <a:gd name="connsiteX67" fmla="*/ 1857274 w 2418106"/>
                <a:gd name="connsiteY67" fmla="*/ 1780032 h 1938528"/>
                <a:gd name="connsiteX68" fmla="*/ 1979194 w 2418106"/>
                <a:gd name="connsiteY68" fmla="*/ 1743456 h 1938528"/>
                <a:gd name="connsiteX69" fmla="*/ 2003578 w 2418106"/>
                <a:gd name="connsiteY69" fmla="*/ 1731264 h 1938528"/>
                <a:gd name="connsiteX0" fmla="*/ 2418106 w 2440716"/>
                <a:gd name="connsiteY0" fmla="*/ 21737 h 1960265"/>
                <a:gd name="connsiteX1" fmla="*/ 2430298 w 2440716"/>
                <a:gd name="connsiteY1" fmla="*/ 9545 h 1960265"/>
                <a:gd name="connsiteX2" fmla="*/ 2247418 w 2440716"/>
                <a:gd name="connsiteY2" fmla="*/ 180233 h 1960265"/>
                <a:gd name="connsiteX3" fmla="*/ 2174266 w 2440716"/>
                <a:gd name="connsiteY3" fmla="*/ 216809 h 1960265"/>
                <a:gd name="connsiteX4" fmla="*/ 2137690 w 2440716"/>
                <a:gd name="connsiteY4" fmla="*/ 253385 h 1960265"/>
                <a:gd name="connsiteX5" fmla="*/ 2015770 w 2440716"/>
                <a:gd name="connsiteY5" fmla="*/ 289961 h 1960265"/>
                <a:gd name="connsiteX6" fmla="*/ 1942618 w 2440716"/>
                <a:gd name="connsiteY6" fmla="*/ 314345 h 1960265"/>
                <a:gd name="connsiteX7" fmla="*/ 1906042 w 2440716"/>
                <a:gd name="connsiteY7" fmla="*/ 326537 h 1960265"/>
                <a:gd name="connsiteX8" fmla="*/ 1832890 w 2440716"/>
                <a:gd name="connsiteY8" fmla="*/ 375305 h 1960265"/>
                <a:gd name="connsiteX9" fmla="*/ 1820698 w 2440716"/>
                <a:gd name="connsiteY9" fmla="*/ 411881 h 1960265"/>
                <a:gd name="connsiteX10" fmla="*/ 1710970 w 2440716"/>
                <a:gd name="connsiteY10" fmla="*/ 460649 h 1960265"/>
                <a:gd name="connsiteX11" fmla="*/ 1637818 w 2440716"/>
                <a:gd name="connsiteY11" fmla="*/ 509417 h 1960265"/>
                <a:gd name="connsiteX12" fmla="*/ 1503706 w 2440716"/>
                <a:gd name="connsiteY12" fmla="*/ 509417 h 1960265"/>
                <a:gd name="connsiteX13" fmla="*/ 1467130 w 2440716"/>
                <a:gd name="connsiteY13" fmla="*/ 533801 h 1960265"/>
                <a:gd name="connsiteX14" fmla="*/ 1454938 w 2440716"/>
                <a:gd name="connsiteY14" fmla="*/ 570377 h 1960265"/>
                <a:gd name="connsiteX15" fmla="*/ 1418362 w 2440716"/>
                <a:gd name="connsiteY15" fmla="*/ 582569 h 1960265"/>
                <a:gd name="connsiteX16" fmla="*/ 1320826 w 2440716"/>
                <a:gd name="connsiteY16" fmla="*/ 606953 h 1960265"/>
                <a:gd name="connsiteX17" fmla="*/ 1247674 w 2440716"/>
                <a:gd name="connsiteY17" fmla="*/ 643529 h 1960265"/>
                <a:gd name="connsiteX18" fmla="*/ 1174522 w 2440716"/>
                <a:gd name="connsiteY18" fmla="*/ 704489 h 1960265"/>
                <a:gd name="connsiteX19" fmla="*/ 1101370 w 2440716"/>
                <a:gd name="connsiteY19" fmla="*/ 765449 h 1960265"/>
                <a:gd name="connsiteX20" fmla="*/ 1076986 w 2440716"/>
                <a:gd name="connsiteY20" fmla="*/ 802025 h 1960265"/>
                <a:gd name="connsiteX21" fmla="*/ 1003834 w 2440716"/>
                <a:gd name="connsiteY21" fmla="*/ 826409 h 1960265"/>
                <a:gd name="connsiteX22" fmla="*/ 930682 w 2440716"/>
                <a:gd name="connsiteY22" fmla="*/ 850793 h 1960265"/>
                <a:gd name="connsiteX23" fmla="*/ 894106 w 2440716"/>
                <a:gd name="connsiteY23" fmla="*/ 862985 h 1960265"/>
                <a:gd name="connsiteX24" fmla="*/ 857530 w 2440716"/>
                <a:gd name="connsiteY24" fmla="*/ 887369 h 1960265"/>
                <a:gd name="connsiteX25" fmla="*/ 772186 w 2440716"/>
                <a:gd name="connsiteY25" fmla="*/ 997097 h 1960265"/>
                <a:gd name="connsiteX26" fmla="*/ 747802 w 2440716"/>
                <a:gd name="connsiteY26" fmla="*/ 1033673 h 1960265"/>
                <a:gd name="connsiteX27" fmla="*/ 674650 w 2440716"/>
                <a:gd name="connsiteY27" fmla="*/ 1070249 h 1960265"/>
                <a:gd name="connsiteX28" fmla="*/ 564922 w 2440716"/>
                <a:gd name="connsiteY28" fmla="*/ 1119017 h 1960265"/>
                <a:gd name="connsiteX29" fmla="*/ 528346 w 2440716"/>
                <a:gd name="connsiteY29" fmla="*/ 1155593 h 1960265"/>
                <a:gd name="connsiteX30" fmla="*/ 564922 w 2440716"/>
                <a:gd name="connsiteY30" fmla="*/ 1265321 h 1960265"/>
                <a:gd name="connsiteX31" fmla="*/ 577114 w 2440716"/>
                <a:gd name="connsiteY31" fmla="*/ 1301897 h 1960265"/>
                <a:gd name="connsiteX32" fmla="*/ 564922 w 2440716"/>
                <a:gd name="connsiteY32" fmla="*/ 1350665 h 1960265"/>
                <a:gd name="connsiteX33" fmla="*/ 382042 w 2440716"/>
                <a:gd name="connsiteY33" fmla="*/ 1314089 h 1960265"/>
                <a:gd name="connsiteX34" fmla="*/ 345466 w 2440716"/>
                <a:gd name="connsiteY34" fmla="*/ 1301897 h 1960265"/>
                <a:gd name="connsiteX35" fmla="*/ 308890 w 2440716"/>
                <a:gd name="connsiteY35" fmla="*/ 1289705 h 1960265"/>
                <a:gd name="connsiteX36" fmla="*/ 174778 w 2440716"/>
                <a:gd name="connsiteY36" fmla="*/ 1350665 h 1960265"/>
                <a:gd name="connsiteX37" fmla="*/ 138202 w 2440716"/>
                <a:gd name="connsiteY37" fmla="*/ 1375049 h 1960265"/>
                <a:gd name="connsiteX38" fmla="*/ 101626 w 2440716"/>
                <a:gd name="connsiteY38" fmla="*/ 1399433 h 1960265"/>
                <a:gd name="connsiteX39" fmla="*/ 77242 w 2440716"/>
                <a:gd name="connsiteY39" fmla="*/ 1472585 h 1960265"/>
                <a:gd name="connsiteX40" fmla="*/ 65050 w 2440716"/>
                <a:gd name="connsiteY40" fmla="*/ 1509161 h 1960265"/>
                <a:gd name="connsiteX41" fmla="*/ 101626 w 2440716"/>
                <a:gd name="connsiteY41" fmla="*/ 1618889 h 1960265"/>
                <a:gd name="connsiteX42" fmla="*/ 65050 w 2440716"/>
                <a:gd name="connsiteY42" fmla="*/ 1631081 h 1960265"/>
                <a:gd name="connsiteX43" fmla="*/ 16282 w 2440716"/>
                <a:gd name="connsiteY43" fmla="*/ 1704233 h 1960265"/>
                <a:gd name="connsiteX44" fmla="*/ 4090 w 2440716"/>
                <a:gd name="connsiteY44" fmla="*/ 1740809 h 1960265"/>
                <a:gd name="connsiteX45" fmla="*/ 260122 w 2440716"/>
                <a:gd name="connsiteY45" fmla="*/ 1728617 h 1960265"/>
                <a:gd name="connsiteX46" fmla="*/ 321082 w 2440716"/>
                <a:gd name="connsiteY46" fmla="*/ 1716425 h 1960265"/>
                <a:gd name="connsiteX47" fmla="*/ 369850 w 2440716"/>
                <a:gd name="connsiteY47" fmla="*/ 1704233 h 1960265"/>
                <a:gd name="connsiteX48" fmla="*/ 808762 w 2440716"/>
                <a:gd name="connsiteY48" fmla="*/ 1692041 h 1960265"/>
                <a:gd name="connsiteX49" fmla="*/ 906298 w 2440716"/>
                <a:gd name="connsiteY49" fmla="*/ 1704233 h 1960265"/>
                <a:gd name="connsiteX50" fmla="*/ 918490 w 2440716"/>
                <a:gd name="connsiteY50" fmla="*/ 1740809 h 1960265"/>
                <a:gd name="connsiteX51" fmla="*/ 930682 w 2440716"/>
                <a:gd name="connsiteY51" fmla="*/ 1789577 h 1960265"/>
                <a:gd name="connsiteX52" fmla="*/ 1003834 w 2440716"/>
                <a:gd name="connsiteY52" fmla="*/ 1826153 h 1960265"/>
                <a:gd name="connsiteX53" fmla="*/ 1016026 w 2440716"/>
                <a:gd name="connsiteY53" fmla="*/ 1838345 h 1960265"/>
                <a:gd name="connsiteX54" fmla="*/ 1076986 w 2440716"/>
                <a:gd name="connsiteY54" fmla="*/ 1850537 h 1960265"/>
                <a:gd name="connsiteX55" fmla="*/ 1113562 w 2440716"/>
                <a:gd name="connsiteY55" fmla="*/ 1923689 h 1960265"/>
                <a:gd name="connsiteX56" fmla="*/ 1150138 w 2440716"/>
                <a:gd name="connsiteY56" fmla="*/ 1935881 h 1960265"/>
                <a:gd name="connsiteX57" fmla="*/ 1198906 w 2440716"/>
                <a:gd name="connsiteY57" fmla="*/ 1923689 h 1960265"/>
                <a:gd name="connsiteX58" fmla="*/ 1272058 w 2440716"/>
                <a:gd name="connsiteY58" fmla="*/ 1899305 h 1960265"/>
                <a:gd name="connsiteX59" fmla="*/ 1369594 w 2440716"/>
                <a:gd name="connsiteY59" fmla="*/ 1874921 h 1960265"/>
                <a:gd name="connsiteX60" fmla="*/ 1430554 w 2440716"/>
                <a:gd name="connsiteY60" fmla="*/ 1887113 h 1960265"/>
                <a:gd name="connsiteX61" fmla="*/ 1442746 w 2440716"/>
                <a:gd name="connsiteY61" fmla="*/ 1923689 h 1960265"/>
                <a:gd name="connsiteX62" fmla="*/ 1467130 w 2440716"/>
                <a:gd name="connsiteY62" fmla="*/ 1960265 h 1960265"/>
                <a:gd name="connsiteX63" fmla="*/ 1540282 w 2440716"/>
                <a:gd name="connsiteY63" fmla="*/ 1935881 h 1960265"/>
                <a:gd name="connsiteX64" fmla="*/ 1613434 w 2440716"/>
                <a:gd name="connsiteY64" fmla="*/ 1887113 h 1960265"/>
                <a:gd name="connsiteX65" fmla="*/ 1686586 w 2440716"/>
                <a:gd name="connsiteY65" fmla="*/ 1862729 h 1960265"/>
                <a:gd name="connsiteX66" fmla="*/ 1723162 w 2440716"/>
                <a:gd name="connsiteY66" fmla="*/ 1850537 h 1960265"/>
                <a:gd name="connsiteX67" fmla="*/ 1759738 w 2440716"/>
                <a:gd name="connsiteY67" fmla="*/ 1826153 h 1960265"/>
                <a:gd name="connsiteX68" fmla="*/ 1857274 w 2440716"/>
                <a:gd name="connsiteY68" fmla="*/ 1801769 h 1960265"/>
                <a:gd name="connsiteX69" fmla="*/ 1979194 w 2440716"/>
                <a:gd name="connsiteY69" fmla="*/ 1765193 h 1960265"/>
                <a:gd name="connsiteX70" fmla="*/ 2003578 w 2440716"/>
                <a:gd name="connsiteY70" fmla="*/ 1753001 h 1960265"/>
                <a:gd name="connsiteX0" fmla="*/ 2418106 w 2451122"/>
                <a:gd name="connsiteY0" fmla="*/ 101280 h 2039808"/>
                <a:gd name="connsiteX1" fmla="*/ 2442490 w 2451122"/>
                <a:gd name="connsiteY1" fmla="*/ 3744 h 2039808"/>
                <a:gd name="connsiteX2" fmla="*/ 2247418 w 2451122"/>
                <a:gd name="connsiteY2" fmla="*/ 259776 h 2039808"/>
                <a:gd name="connsiteX3" fmla="*/ 2174266 w 2451122"/>
                <a:gd name="connsiteY3" fmla="*/ 296352 h 2039808"/>
                <a:gd name="connsiteX4" fmla="*/ 2137690 w 2451122"/>
                <a:gd name="connsiteY4" fmla="*/ 332928 h 2039808"/>
                <a:gd name="connsiteX5" fmla="*/ 2015770 w 2451122"/>
                <a:gd name="connsiteY5" fmla="*/ 369504 h 2039808"/>
                <a:gd name="connsiteX6" fmla="*/ 1942618 w 2451122"/>
                <a:gd name="connsiteY6" fmla="*/ 393888 h 2039808"/>
                <a:gd name="connsiteX7" fmla="*/ 1906042 w 2451122"/>
                <a:gd name="connsiteY7" fmla="*/ 406080 h 2039808"/>
                <a:gd name="connsiteX8" fmla="*/ 1832890 w 2451122"/>
                <a:gd name="connsiteY8" fmla="*/ 454848 h 2039808"/>
                <a:gd name="connsiteX9" fmla="*/ 1820698 w 2451122"/>
                <a:gd name="connsiteY9" fmla="*/ 491424 h 2039808"/>
                <a:gd name="connsiteX10" fmla="*/ 1710970 w 2451122"/>
                <a:gd name="connsiteY10" fmla="*/ 540192 h 2039808"/>
                <a:gd name="connsiteX11" fmla="*/ 1637818 w 2451122"/>
                <a:gd name="connsiteY11" fmla="*/ 588960 h 2039808"/>
                <a:gd name="connsiteX12" fmla="*/ 1503706 w 2451122"/>
                <a:gd name="connsiteY12" fmla="*/ 588960 h 2039808"/>
                <a:gd name="connsiteX13" fmla="*/ 1467130 w 2451122"/>
                <a:gd name="connsiteY13" fmla="*/ 613344 h 2039808"/>
                <a:gd name="connsiteX14" fmla="*/ 1454938 w 2451122"/>
                <a:gd name="connsiteY14" fmla="*/ 649920 h 2039808"/>
                <a:gd name="connsiteX15" fmla="*/ 1418362 w 2451122"/>
                <a:gd name="connsiteY15" fmla="*/ 662112 h 2039808"/>
                <a:gd name="connsiteX16" fmla="*/ 1320826 w 2451122"/>
                <a:gd name="connsiteY16" fmla="*/ 686496 h 2039808"/>
                <a:gd name="connsiteX17" fmla="*/ 1247674 w 2451122"/>
                <a:gd name="connsiteY17" fmla="*/ 723072 h 2039808"/>
                <a:gd name="connsiteX18" fmla="*/ 1174522 w 2451122"/>
                <a:gd name="connsiteY18" fmla="*/ 784032 h 2039808"/>
                <a:gd name="connsiteX19" fmla="*/ 1101370 w 2451122"/>
                <a:gd name="connsiteY19" fmla="*/ 844992 h 2039808"/>
                <a:gd name="connsiteX20" fmla="*/ 1076986 w 2451122"/>
                <a:gd name="connsiteY20" fmla="*/ 881568 h 2039808"/>
                <a:gd name="connsiteX21" fmla="*/ 1003834 w 2451122"/>
                <a:gd name="connsiteY21" fmla="*/ 905952 h 2039808"/>
                <a:gd name="connsiteX22" fmla="*/ 930682 w 2451122"/>
                <a:gd name="connsiteY22" fmla="*/ 930336 h 2039808"/>
                <a:gd name="connsiteX23" fmla="*/ 894106 w 2451122"/>
                <a:gd name="connsiteY23" fmla="*/ 942528 h 2039808"/>
                <a:gd name="connsiteX24" fmla="*/ 857530 w 2451122"/>
                <a:gd name="connsiteY24" fmla="*/ 966912 h 2039808"/>
                <a:gd name="connsiteX25" fmla="*/ 772186 w 2451122"/>
                <a:gd name="connsiteY25" fmla="*/ 1076640 h 2039808"/>
                <a:gd name="connsiteX26" fmla="*/ 747802 w 2451122"/>
                <a:gd name="connsiteY26" fmla="*/ 1113216 h 2039808"/>
                <a:gd name="connsiteX27" fmla="*/ 674650 w 2451122"/>
                <a:gd name="connsiteY27" fmla="*/ 1149792 h 2039808"/>
                <a:gd name="connsiteX28" fmla="*/ 564922 w 2451122"/>
                <a:gd name="connsiteY28" fmla="*/ 1198560 h 2039808"/>
                <a:gd name="connsiteX29" fmla="*/ 528346 w 2451122"/>
                <a:gd name="connsiteY29" fmla="*/ 1235136 h 2039808"/>
                <a:gd name="connsiteX30" fmla="*/ 564922 w 2451122"/>
                <a:gd name="connsiteY30" fmla="*/ 1344864 h 2039808"/>
                <a:gd name="connsiteX31" fmla="*/ 577114 w 2451122"/>
                <a:gd name="connsiteY31" fmla="*/ 1381440 h 2039808"/>
                <a:gd name="connsiteX32" fmla="*/ 564922 w 2451122"/>
                <a:gd name="connsiteY32" fmla="*/ 1430208 h 2039808"/>
                <a:gd name="connsiteX33" fmla="*/ 382042 w 2451122"/>
                <a:gd name="connsiteY33" fmla="*/ 1393632 h 2039808"/>
                <a:gd name="connsiteX34" fmla="*/ 345466 w 2451122"/>
                <a:gd name="connsiteY34" fmla="*/ 1381440 h 2039808"/>
                <a:gd name="connsiteX35" fmla="*/ 308890 w 2451122"/>
                <a:gd name="connsiteY35" fmla="*/ 1369248 h 2039808"/>
                <a:gd name="connsiteX36" fmla="*/ 174778 w 2451122"/>
                <a:gd name="connsiteY36" fmla="*/ 1430208 h 2039808"/>
                <a:gd name="connsiteX37" fmla="*/ 138202 w 2451122"/>
                <a:gd name="connsiteY37" fmla="*/ 1454592 h 2039808"/>
                <a:gd name="connsiteX38" fmla="*/ 101626 w 2451122"/>
                <a:gd name="connsiteY38" fmla="*/ 1478976 h 2039808"/>
                <a:gd name="connsiteX39" fmla="*/ 77242 w 2451122"/>
                <a:gd name="connsiteY39" fmla="*/ 1552128 h 2039808"/>
                <a:gd name="connsiteX40" fmla="*/ 65050 w 2451122"/>
                <a:gd name="connsiteY40" fmla="*/ 1588704 h 2039808"/>
                <a:gd name="connsiteX41" fmla="*/ 101626 w 2451122"/>
                <a:gd name="connsiteY41" fmla="*/ 1698432 h 2039808"/>
                <a:gd name="connsiteX42" fmla="*/ 65050 w 2451122"/>
                <a:gd name="connsiteY42" fmla="*/ 1710624 h 2039808"/>
                <a:gd name="connsiteX43" fmla="*/ 16282 w 2451122"/>
                <a:gd name="connsiteY43" fmla="*/ 1783776 h 2039808"/>
                <a:gd name="connsiteX44" fmla="*/ 4090 w 2451122"/>
                <a:gd name="connsiteY44" fmla="*/ 1820352 h 2039808"/>
                <a:gd name="connsiteX45" fmla="*/ 260122 w 2451122"/>
                <a:gd name="connsiteY45" fmla="*/ 1808160 h 2039808"/>
                <a:gd name="connsiteX46" fmla="*/ 321082 w 2451122"/>
                <a:gd name="connsiteY46" fmla="*/ 1795968 h 2039808"/>
                <a:gd name="connsiteX47" fmla="*/ 369850 w 2451122"/>
                <a:gd name="connsiteY47" fmla="*/ 1783776 h 2039808"/>
                <a:gd name="connsiteX48" fmla="*/ 808762 w 2451122"/>
                <a:gd name="connsiteY48" fmla="*/ 1771584 h 2039808"/>
                <a:gd name="connsiteX49" fmla="*/ 906298 w 2451122"/>
                <a:gd name="connsiteY49" fmla="*/ 1783776 h 2039808"/>
                <a:gd name="connsiteX50" fmla="*/ 918490 w 2451122"/>
                <a:gd name="connsiteY50" fmla="*/ 1820352 h 2039808"/>
                <a:gd name="connsiteX51" fmla="*/ 930682 w 2451122"/>
                <a:gd name="connsiteY51" fmla="*/ 1869120 h 2039808"/>
                <a:gd name="connsiteX52" fmla="*/ 1003834 w 2451122"/>
                <a:gd name="connsiteY52" fmla="*/ 1905696 h 2039808"/>
                <a:gd name="connsiteX53" fmla="*/ 1016026 w 2451122"/>
                <a:gd name="connsiteY53" fmla="*/ 1917888 h 2039808"/>
                <a:gd name="connsiteX54" fmla="*/ 1076986 w 2451122"/>
                <a:gd name="connsiteY54" fmla="*/ 1930080 h 2039808"/>
                <a:gd name="connsiteX55" fmla="*/ 1113562 w 2451122"/>
                <a:gd name="connsiteY55" fmla="*/ 2003232 h 2039808"/>
                <a:gd name="connsiteX56" fmla="*/ 1150138 w 2451122"/>
                <a:gd name="connsiteY56" fmla="*/ 2015424 h 2039808"/>
                <a:gd name="connsiteX57" fmla="*/ 1198906 w 2451122"/>
                <a:gd name="connsiteY57" fmla="*/ 2003232 h 2039808"/>
                <a:gd name="connsiteX58" fmla="*/ 1272058 w 2451122"/>
                <a:gd name="connsiteY58" fmla="*/ 1978848 h 2039808"/>
                <a:gd name="connsiteX59" fmla="*/ 1369594 w 2451122"/>
                <a:gd name="connsiteY59" fmla="*/ 1954464 h 2039808"/>
                <a:gd name="connsiteX60" fmla="*/ 1430554 w 2451122"/>
                <a:gd name="connsiteY60" fmla="*/ 1966656 h 2039808"/>
                <a:gd name="connsiteX61" fmla="*/ 1442746 w 2451122"/>
                <a:gd name="connsiteY61" fmla="*/ 2003232 h 2039808"/>
                <a:gd name="connsiteX62" fmla="*/ 1467130 w 2451122"/>
                <a:gd name="connsiteY62" fmla="*/ 2039808 h 2039808"/>
                <a:gd name="connsiteX63" fmla="*/ 1540282 w 2451122"/>
                <a:gd name="connsiteY63" fmla="*/ 2015424 h 2039808"/>
                <a:gd name="connsiteX64" fmla="*/ 1613434 w 2451122"/>
                <a:gd name="connsiteY64" fmla="*/ 1966656 h 2039808"/>
                <a:gd name="connsiteX65" fmla="*/ 1686586 w 2451122"/>
                <a:gd name="connsiteY65" fmla="*/ 1942272 h 2039808"/>
                <a:gd name="connsiteX66" fmla="*/ 1723162 w 2451122"/>
                <a:gd name="connsiteY66" fmla="*/ 1930080 h 2039808"/>
                <a:gd name="connsiteX67" fmla="*/ 1759738 w 2451122"/>
                <a:gd name="connsiteY67" fmla="*/ 1905696 h 2039808"/>
                <a:gd name="connsiteX68" fmla="*/ 1857274 w 2451122"/>
                <a:gd name="connsiteY68" fmla="*/ 1881312 h 2039808"/>
                <a:gd name="connsiteX69" fmla="*/ 1979194 w 2451122"/>
                <a:gd name="connsiteY69" fmla="*/ 1844736 h 2039808"/>
                <a:gd name="connsiteX70" fmla="*/ 2003578 w 2451122"/>
                <a:gd name="connsiteY70" fmla="*/ 1832544 h 203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451122" h="2039808">
                  <a:moveTo>
                    <a:pt x="2418106" y="101280"/>
                  </a:moveTo>
                  <a:cubicBezTo>
                    <a:pt x="2420138" y="99248"/>
                    <a:pt x="2470938" y="-22672"/>
                    <a:pt x="2442490" y="3744"/>
                  </a:cubicBezTo>
                  <a:cubicBezTo>
                    <a:pt x="2414042" y="30160"/>
                    <a:pt x="2292122" y="211008"/>
                    <a:pt x="2247418" y="259776"/>
                  </a:cubicBezTo>
                  <a:cubicBezTo>
                    <a:pt x="2202714" y="308544"/>
                    <a:pt x="2198361" y="288320"/>
                    <a:pt x="2174266" y="296352"/>
                  </a:cubicBezTo>
                  <a:cubicBezTo>
                    <a:pt x="2162074" y="308544"/>
                    <a:pt x="2152762" y="324555"/>
                    <a:pt x="2137690" y="332928"/>
                  </a:cubicBezTo>
                  <a:cubicBezTo>
                    <a:pt x="2103955" y="351669"/>
                    <a:pt x="2053413" y="358211"/>
                    <a:pt x="2015770" y="369504"/>
                  </a:cubicBezTo>
                  <a:cubicBezTo>
                    <a:pt x="1991151" y="376890"/>
                    <a:pt x="1967002" y="385760"/>
                    <a:pt x="1942618" y="393888"/>
                  </a:cubicBezTo>
                  <a:cubicBezTo>
                    <a:pt x="1930426" y="397952"/>
                    <a:pt x="1916735" y="398951"/>
                    <a:pt x="1906042" y="406080"/>
                  </a:cubicBezTo>
                  <a:lnTo>
                    <a:pt x="1832890" y="454848"/>
                  </a:lnTo>
                  <a:cubicBezTo>
                    <a:pt x="1828826" y="467040"/>
                    <a:pt x="1828726" y="481389"/>
                    <a:pt x="1820698" y="491424"/>
                  </a:cubicBezTo>
                  <a:cubicBezTo>
                    <a:pt x="1792339" y="526872"/>
                    <a:pt x="1746095" y="516775"/>
                    <a:pt x="1710970" y="540192"/>
                  </a:cubicBezTo>
                  <a:lnTo>
                    <a:pt x="1637818" y="588960"/>
                  </a:lnTo>
                  <a:cubicBezTo>
                    <a:pt x="1577062" y="578834"/>
                    <a:pt x="1561380" y="567332"/>
                    <a:pt x="1503706" y="588960"/>
                  </a:cubicBezTo>
                  <a:cubicBezTo>
                    <a:pt x="1489986" y="594105"/>
                    <a:pt x="1479322" y="605216"/>
                    <a:pt x="1467130" y="613344"/>
                  </a:cubicBezTo>
                  <a:cubicBezTo>
                    <a:pt x="1463066" y="625536"/>
                    <a:pt x="1464025" y="640833"/>
                    <a:pt x="1454938" y="649920"/>
                  </a:cubicBezTo>
                  <a:cubicBezTo>
                    <a:pt x="1445851" y="659007"/>
                    <a:pt x="1430830" y="658995"/>
                    <a:pt x="1418362" y="662112"/>
                  </a:cubicBezTo>
                  <a:cubicBezTo>
                    <a:pt x="1390539" y="669068"/>
                    <a:pt x="1348695" y="672561"/>
                    <a:pt x="1320826" y="686496"/>
                  </a:cubicBezTo>
                  <a:cubicBezTo>
                    <a:pt x="1226288" y="733765"/>
                    <a:pt x="1339609" y="692427"/>
                    <a:pt x="1247674" y="723072"/>
                  </a:cubicBezTo>
                  <a:cubicBezTo>
                    <a:pt x="1140817" y="829929"/>
                    <a:pt x="1276367" y="699162"/>
                    <a:pt x="1174522" y="784032"/>
                  </a:cubicBezTo>
                  <a:cubicBezTo>
                    <a:pt x="1080648" y="862261"/>
                    <a:pt x="1192181" y="784451"/>
                    <a:pt x="1101370" y="844992"/>
                  </a:cubicBezTo>
                  <a:cubicBezTo>
                    <a:pt x="1093242" y="857184"/>
                    <a:pt x="1089412" y="873802"/>
                    <a:pt x="1076986" y="881568"/>
                  </a:cubicBezTo>
                  <a:cubicBezTo>
                    <a:pt x="1055190" y="895191"/>
                    <a:pt x="1028218" y="897824"/>
                    <a:pt x="1003834" y="905952"/>
                  </a:cubicBezTo>
                  <a:lnTo>
                    <a:pt x="930682" y="930336"/>
                  </a:lnTo>
                  <a:cubicBezTo>
                    <a:pt x="918490" y="934400"/>
                    <a:pt x="904799" y="935399"/>
                    <a:pt x="894106" y="942528"/>
                  </a:cubicBezTo>
                  <a:cubicBezTo>
                    <a:pt x="881914" y="950656"/>
                    <a:pt x="868787" y="957531"/>
                    <a:pt x="857530" y="966912"/>
                  </a:cubicBezTo>
                  <a:cubicBezTo>
                    <a:pt x="814556" y="1002724"/>
                    <a:pt x="806171" y="1025662"/>
                    <a:pt x="772186" y="1076640"/>
                  </a:cubicBezTo>
                  <a:cubicBezTo>
                    <a:pt x="764058" y="1088832"/>
                    <a:pt x="761703" y="1108582"/>
                    <a:pt x="747802" y="1113216"/>
                  </a:cubicBezTo>
                  <a:cubicBezTo>
                    <a:pt x="614410" y="1157680"/>
                    <a:pt x="816457" y="1086767"/>
                    <a:pt x="674650" y="1149792"/>
                  </a:cubicBezTo>
                  <a:cubicBezTo>
                    <a:pt x="606299" y="1180170"/>
                    <a:pt x="612223" y="1159143"/>
                    <a:pt x="564922" y="1198560"/>
                  </a:cubicBezTo>
                  <a:cubicBezTo>
                    <a:pt x="551676" y="1209598"/>
                    <a:pt x="540538" y="1222944"/>
                    <a:pt x="528346" y="1235136"/>
                  </a:cubicBezTo>
                  <a:lnTo>
                    <a:pt x="564922" y="1344864"/>
                  </a:lnTo>
                  <a:lnTo>
                    <a:pt x="577114" y="1381440"/>
                  </a:lnTo>
                  <a:cubicBezTo>
                    <a:pt x="573050" y="1397696"/>
                    <a:pt x="580972" y="1425393"/>
                    <a:pt x="564922" y="1430208"/>
                  </a:cubicBezTo>
                  <a:cubicBezTo>
                    <a:pt x="517458" y="1444447"/>
                    <a:pt x="428778" y="1409211"/>
                    <a:pt x="382042" y="1393632"/>
                  </a:cubicBezTo>
                  <a:lnTo>
                    <a:pt x="345466" y="1381440"/>
                  </a:lnTo>
                  <a:lnTo>
                    <a:pt x="308890" y="1369248"/>
                  </a:lnTo>
                  <a:cubicBezTo>
                    <a:pt x="219193" y="1387187"/>
                    <a:pt x="265172" y="1369945"/>
                    <a:pt x="174778" y="1430208"/>
                  </a:cubicBezTo>
                  <a:lnTo>
                    <a:pt x="138202" y="1454592"/>
                  </a:lnTo>
                  <a:lnTo>
                    <a:pt x="101626" y="1478976"/>
                  </a:lnTo>
                  <a:lnTo>
                    <a:pt x="77242" y="1552128"/>
                  </a:lnTo>
                  <a:lnTo>
                    <a:pt x="65050" y="1588704"/>
                  </a:lnTo>
                  <a:cubicBezTo>
                    <a:pt x="81799" y="1613827"/>
                    <a:pt x="140253" y="1659805"/>
                    <a:pt x="101626" y="1698432"/>
                  </a:cubicBezTo>
                  <a:cubicBezTo>
                    <a:pt x="92539" y="1707519"/>
                    <a:pt x="77242" y="1706560"/>
                    <a:pt x="65050" y="1710624"/>
                  </a:cubicBezTo>
                  <a:cubicBezTo>
                    <a:pt x="48794" y="1735008"/>
                    <a:pt x="25549" y="1755974"/>
                    <a:pt x="16282" y="1783776"/>
                  </a:cubicBezTo>
                  <a:cubicBezTo>
                    <a:pt x="12218" y="1795968"/>
                    <a:pt x="-8698" y="1819073"/>
                    <a:pt x="4090" y="1820352"/>
                  </a:cubicBezTo>
                  <a:cubicBezTo>
                    <a:pt x="89107" y="1828854"/>
                    <a:pt x="174778" y="1812224"/>
                    <a:pt x="260122" y="1808160"/>
                  </a:cubicBezTo>
                  <a:cubicBezTo>
                    <a:pt x="280442" y="1804096"/>
                    <a:pt x="300853" y="1800463"/>
                    <a:pt x="321082" y="1795968"/>
                  </a:cubicBezTo>
                  <a:cubicBezTo>
                    <a:pt x="337439" y="1792333"/>
                    <a:pt x="353115" y="1784613"/>
                    <a:pt x="369850" y="1783776"/>
                  </a:cubicBezTo>
                  <a:cubicBezTo>
                    <a:pt x="516028" y="1776467"/>
                    <a:pt x="662458" y="1775648"/>
                    <a:pt x="808762" y="1771584"/>
                  </a:cubicBezTo>
                  <a:cubicBezTo>
                    <a:pt x="841274" y="1775648"/>
                    <a:pt x="876357" y="1770469"/>
                    <a:pt x="906298" y="1783776"/>
                  </a:cubicBezTo>
                  <a:cubicBezTo>
                    <a:pt x="918042" y="1788995"/>
                    <a:pt x="914959" y="1807995"/>
                    <a:pt x="918490" y="1820352"/>
                  </a:cubicBezTo>
                  <a:cubicBezTo>
                    <a:pt x="923093" y="1836464"/>
                    <a:pt x="921387" y="1855178"/>
                    <a:pt x="930682" y="1869120"/>
                  </a:cubicBezTo>
                  <a:cubicBezTo>
                    <a:pt x="944187" y="1889378"/>
                    <a:pt x="982970" y="1898741"/>
                    <a:pt x="1003834" y="1905696"/>
                  </a:cubicBezTo>
                  <a:cubicBezTo>
                    <a:pt x="975497" y="2019043"/>
                    <a:pt x="993358" y="1924365"/>
                    <a:pt x="1016026" y="1917888"/>
                  </a:cubicBezTo>
                  <a:cubicBezTo>
                    <a:pt x="1035951" y="1912195"/>
                    <a:pt x="1056666" y="1926016"/>
                    <a:pt x="1076986" y="1930080"/>
                  </a:cubicBezTo>
                  <a:cubicBezTo>
                    <a:pt x="1085018" y="1954175"/>
                    <a:pt x="1092076" y="1986043"/>
                    <a:pt x="1113562" y="2003232"/>
                  </a:cubicBezTo>
                  <a:cubicBezTo>
                    <a:pt x="1123597" y="2011260"/>
                    <a:pt x="1137946" y="2011360"/>
                    <a:pt x="1150138" y="2015424"/>
                  </a:cubicBezTo>
                  <a:cubicBezTo>
                    <a:pt x="1166394" y="2011360"/>
                    <a:pt x="1182856" y="2008047"/>
                    <a:pt x="1198906" y="2003232"/>
                  </a:cubicBezTo>
                  <a:cubicBezTo>
                    <a:pt x="1223525" y="1995846"/>
                    <a:pt x="1247122" y="1985082"/>
                    <a:pt x="1272058" y="1978848"/>
                  </a:cubicBezTo>
                  <a:lnTo>
                    <a:pt x="1369594" y="1954464"/>
                  </a:lnTo>
                  <a:cubicBezTo>
                    <a:pt x="1389914" y="1958528"/>
                    <a:pt x="1413312" y="1955161"/>
                    <a:pt x="1430554" y="1966656"/>
                  </a:cubicBezTo>
                  <a:cubicBezTo>
                    <a:pt x="1441247" y="1973785"/>
                    <a:pt x="1436999" y="1991737"/>
                    <a:pt x="1442746" y="2003232"/>
                  </a:cubicBezTo>
                  <a:cubicBezTo>
                    <a:pt x="1449299" y="2016338"/>
                    <a:pt x="1459002" y="2027616"/>
                    <a:pt x="1467130" y="2039808"/>
                  </a:cubicBezTo>
                  <a:cubicBezTo>
                    <a:pt x="1491514" y="2031680"/>
                    <a:pt x="1518896" y="2029681"/>
                    <a:pt x="1540282" y="2015424"/>
                  </a:cubicBezTo>
                  <a:cubicBezTo>
                    <a:pt x="1564666" y="1999168"/>
                    <a:pt x="1585632" y="1975923"/>
                    <a:pt x="1613434" y="1966656"/>
                  </a:cubicBezTo>
                  <a:lnTo>
                    <a:pt x="1686586" y="1942272"/>
                  </a:lnTo>
                  <a:cubicBezTo>
                    <a:pt x="1698778" y="1938208"/>
                    <a:pt x="1712469" y="1937209"/>
                    <a:pt x="1723162" y="1930080"/>
                  </a:cubicBezTo>
                  <a:cubicBezTo>
                    <a:pt x="1735354" y="1921952"/>
                    <a:pt x="1746632" y="1912249"/>
                    <a:pt x="1759738" y="1905696"/>
                  </a:cubicBezTo>
                  <a:cubicBezTo>
                    <a:pt x="1785882" y="1892624"/>
                    <a:pt x="1832233" y="1886877"/>
                    <a:pt x="1857274" y="1881312"/>
                  </a:cubicBezTo>
                  <a:cubicBezTo>
                    <a:pt x="1888776" y="1874312"/>
                    <a:pt x="1954880" y="1856893"/>
                    <a:pt x="1979194" y="1844736"/>
                  </a:cubicBezTo>
                  <a:lnTo>
                    <a:pt x="2003578" y="1832544"/>
                  </a:lnTo>
                </a:path>
              </a:pathLst>
            </a:cu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3338DC3-237C-BD8E-0E5C-8E805DB02FDA}"/>
                </a:ext>
              </a:extLst>
            </p:cNvPr>
            <p:cNvSpPr/>
            <p:nvPr/>
          </p:nvSpPr>
          <p:spPr bwMode="auto">
            <a:xfrm>
              <a:off x="9546336" y="5608320"/>
              <a:ext cx="963168" cy="487680"/>
            </a:xfrm>
            <a:custGeom>
              <a:avLst/>
              <a:gdLst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90016 w 1840992"/>
                <a:gd name="connsiteY15" fmla="*/ 451104 h 2596896"/>
                <a:gd name="connsiteX16" fmla="*/ 877824 w 1840992"/>
                <a:gd name="connsiteY16" fmla="*/ 487680 h 2596896"/>
                <a:gd name="connsiteX17" fmla="*/ 853440 w 1840992"/>
                <a:gd name="connsiteY17" fmla="*/ 524256 h 2596896"/>
                <a:gd name="connsiteX18" fmla="*/ 829056 w 1840992"/>
                <a:gd name="connsiteY18" fmla="*/ 597408 h 2596896"/>
                <a:gd name="connsiteX19" fmla="*/ 841248 w 1840992"/>
                <a:gd name="connsiteY19" fmla="*/ 646176 h 2596896"/>
                <a:gd name="connsiteX20" fmla="*/ 816864 w 1840992"/>
                <a:gd name="connsiteY20" fmla="*/ 816864 h 2596896"/>
                <a:gd name="connsiteX21" fmla="*/ 829056 w 1840992"/>
                <a:gd name="connsiteY21" fmla="*/ 865632 h 2596896"/>
                <a:gd name="connsiteX22" fmla="*/ 841248 w 1840992"/>
                <a:gd name="connsiteY22" fmla="*/ 902208 h 2596896"/>
                <a:gd name="connsiteX23" fmla="*/ 829056 w 1840992"/>
                <a:gd name="connsiteY23" fmla="*/ 1133856 h 2596896"/>
                <a:gd name="connsiteX24" fmla="*/ 792480 w 1840992"/>
                <a:gd name="connsiteY24" fmla="*/ 1267968 h 2596896"/>
                <a:gd name="connsiteX25" fmla="*/ 755904 w 1840992"/>
                <a:gd name="connsiteY25" fmla="*/ 1414272 h 2596896"/>
                <a:gd name="connsiteX26" fmla="*/ 731520 w 1840992"/>
                <a:gd name="connsiteY26" fmla="*/ 1487424 h 2596896"/>
                <a:gd name="connsiteX27" fmla="*/ 694944 w 1840992"/>
                <a:gd name="connsiteY27" fmla="*/ 1560576 h 2596896"/>
                <a:gd name="connsiteX28" fmla="*/ 621792 w 1840992"/>
                <a:gd name="connsiteY28" fmla="*/ 1609344 h 2596896"/>
                <a:gd name="connsiteX29" fmla="*/ 609600 w 1840992"/>
                <a:gd name="connsiteY29" fmla="*/ 1645920 h 2596896"/>
                <a:gd name="connsiteX30" fmla="*/ 548640 w 1840992"/>
                <a:gd name="connsiteY30" fmla="*/ 1755648 h 2596896"/>
                <a:gd name="connsiteX31" fmla="*/ 524256 w 1840992"/>
                <a:gd name="connsiteY31" fmla="*/ 1914144 h 2596896"/>
                <a:gd name="connsiteX32" fmla="*/ 499872 w 1840992"/>
                <a:gd name="connsiteY32" fmla="*/ 1950720 h 2596896"/>
                <a:gd name="connsiteX33" fmla="*/ 524256 w 1840992"/>
                <a:gd name="connsiteY33" fmla="*/ 2048256 h 2596896"/>
                <a:gd name="connsiteX34" fmla="*/ 560832 w 1840992"/>
                <a:gd name="connsiteY34" fmla="*/ 2072640 h 2596896"/>
                <a:gd name="connsiteX35" fmla="*/ 621792 w 1840992"/>
                <a:gd name="connsiteY35" fmla="*/ 2182368 h 2596896"/>
                <a:gd name="connsiteX36" fmla="*/ 536448 w 1840992"/>
                <a:gd name="connsiteY36" fmla="*/ 2267712 h 2596896"/>
                <a:gd name="connsiteX37" fmla="*/ 463296 w 1840992"/>
                <a:gd name="connsiteY37" fmla="*/ 2292096 h 2596896"/>
                <a:gd name="connsiteX38" fmla="*/ 377952 w 1840992"/>
                <a:gd name="connsiteY38" fmla="*/ 2243328 h 2596896"/>
                <a:gd name="connsiteX39" fmla="*/ 268224 w 1840992"/>
                <a:gd name="connsiteY39" fmla="*/ 2182368 h 2596896"/>
                <a:gd name="connsiteX40" fmla="*/ 195072 w 1840992"/>
                <a:gd name="connsiteY40" fmla="*/ 2145792 h 2596896"/>
                <a:gd name="connsiteX41" fmla="*/ 146304 w 1840992"/>
                <a:gd name="connsiteY41" fmla="*/ 2194560 h 2596896"/>
                <a:gd name="connsiteX42" fmla="*/ 85344 w 1840992"/>
                <a:gd name="connsiteY42" fmla="*/ 2267712 h 2596896"/>
                <a:gd name="connsiteX43" fmla="*/ 48768 w 1840992"/>
                <a:gd name="connsiteY43" fmla="*/ 2292096 h 2596896"/>
                <a:gd name="connsiteX44" fmla="*/ 12192 w 1840992"/>
                <a:gd name="connsiteY44" fmla="*/ 2401824 h 2596896"/>
                <a:gd name="connsiteX45" fmla="*/ 0 w 1840992"/>
                <a:gd name="connsiteY45" fmla="*/ 2438400 h 2596896"/>
                <a:gd name="connsiteX46" fmla="*/ 12192 w 1840992"/>
                <a:gd name="connsiteY46" fmla="*/ 2474976 h 2596896"/>
                <a:gd name="connsiteX47" fmla="*/ 24384 w 1840992"/>
                <a:gd name="connsiteY47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53440 w 1840992"/>
                <a:gd name="connsiteY16" fmla="*/ 524256 h 2596896"/>
                <a:gd name="connsiteX17" fmla="*/ 829056 w 1840992"/>
                <a:gd name="connsiteY17" fmla="*/ 597408 h 2596896"/>
                <a:gd name="connsiteX18" fmla="*/ 841248 w 1840992"/>
                <a:gd name="connsiteY18" fmla="*/ 646176 h 2596896"/>
                <a:gd name="connsiteX19" fmla="*/ 816864 w 1840992"/>
                <a:gd name="connsiteY19" fmla="*/ 816864 h 2596896"/>
                <a:gd name="connsiteX20" fmla="*/ 829056 w 1840992"/>
                <a:gd name="connsiteY20" fmla="*/ 865632 h 2596896"/>
                <a:gd name="connsiteX21" fmla="*/ 841248 w 1840992"/>
                <a:gd name="connsiteY21" fmla="*/ 902208 h 2596896"/>
                <a:gd name="connsiteX22" fmla="*/ 829056 w 1840992"/>
                <a:gd name="connsiteY22" fmla="*/ 1133856 h 2596896"/>
                <a:gd name="connsiteX23" fmla="*/ 792480 w 1840992"/>
                <a:gd name="connsiteY23" fmla="*/ 1267968 h 2596896"/>
                <a:gd name="connsiteX24" fmla="*/ 755904 w 1840992"/>
                <a:gd name="connsiteY24" fmla="*/ 1414272 h 2596896"/>
                <a:gd name="connsiteX25" fmla="*/ 731520 w 1840992"/>
                <a:gd name="connsiteY25" fmla="*/ 1487424 h 2596896"/>
                <a:gd name="connsiteX26" fmla="*/ 694944 w 1840992"/>
                <a:gd name="connsiteY26" fmla="*/ 1560576 h 2596896"/>
                <a:gd name="connsiteX27" fmla="*/ 621792 w 1840992"/>
                <a:gd name="connsiteY27" fmla="*/ 1609344 h 2596896"/>
                <a:gd name="connsiteX28" fmla="*/ 609600 w 1840992"/>
                <a:gd name="connsiteY28" fmla="*/ 1645920 h 2596896"/>
                <a:gd name="connsiteX29" fmla="*/ 548640 w 1840992"/>
                <a:gd name="connsiteY29" fmla="*/ 1755648 h 2596896"/>
                <a:gd name="connsiteX30" fmla="*/ 524256 w 1840992"/>
                <a:gd name="connsiteY30" fmla="*/ 1914144 h 2596896"/>
                <a:gd name="connsiteX31" fmla="*/ 499872 w 1840992"/>
                <a:gd name="connsiteY31" fmla="*/ 1950720 h 2596896"/>
                <a:gd name="connsiteX32" fmla="*/ 524256 w 1840992"/>
                <a:gd name="connsiteY32" fmla="*/ 2048256 h 2596896"/>
                <a:gd name="connsiteX33" fmla="*/ 560832 w 1840992"/>
                <a:gd name="connsiteY33" fmla="*/ 2072640 h 2596896"/>
                <a:gd name="connsiteX34" fmla="*/ 621792 w 1840992"/>
                <a:gd name="connsiteY34" fmla="*/ 2182368 h 2596896"/>
                <a:gd name="connsiteX35" fmla="*/ 536448 w 1840992"/>
                <a:gd name="connsiteY35" fmla="*/ 2267712 h 2596896"/>
                <a:gd name="connsiteX36" fmla="*/ 463296 w 1840992"/>
                <a:gd name="connsiteY36" fmla="*/ 2292096 h 2596896"/>
                <a:gd name="connsiteX37" fmla="*/ 377952 w 1840992"/>
                <a:gd name="connsiteY37" fmla="*/ 2243328 h 2596896"/>
                <a:gd name="connsiteX38" fmla="*/ 268224 w 1840992"/>
                <a:gd name="connsiteY38" fmla="*/ 2182368 h 2596896"/>
                <a:gd name="connsiteX39" fmla="*/ 195072 w 1840992"/>
                <a:gd name="connsiteY39" fmla="*/ 2145792 h 2596896"/>
                <a:gd name="connsiteX40" fmla="*/ 146304 w 1840992"/>
                <a:gd name="connsiteY40" fmla="*/ 2194560 h 2596896"/>
                <a:gd name="connsiteX41" fmla="*/ 85344 w 1840992"/>
                <a:gd name="connsiteY41" fmla="*/ 2267712 h 2596896"/>
                <a:gd name="connsiteX42" fmla="*/ 48768 w 1840992"/>
                <a:gd name="connsiteY42" fmla="*/ 2292096 h 2596896"/>
                <a:gd name="connsiteX43" fmla="*/ 12192 w 1840992"/>
                <a:gd name="connsiteY43" fmla="*/ 2401824 h 2596896"/>
                <a:gd name="connsiteX44" fmla="*/ 0 w 1840992"/>
                <a:gd name="connsiteY44" fmla="*/ 2438400 h 2596896"/>
                <a:gd name="connsiteX45" fmla="*/ 12192 w 1840992"/>
                <a:gd name="connsiteY45" fmla="*/ 2474976 h 2596896"/>
                <a:gd name="connsiteX46" fmla="*/ 24384 w 1840992"/>
                <a:gd name="connsiteY46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53440 w 1840992"/>
                <a:gd name="connsiteY16" fmla="*/ 524256 h 2596896"/>
                <a:gd name="connsiteX17" fmla="*/ 841248 w 1840992"/>
                <a:gd name="connsiteY17" fmla="*/ 646176 h 2596896"/>
                <a:gd name="connsiteX18" fmla="*/ 816864 w 1840992"/>
                <a:gd name="connsiteY18" fmla="*/ 816864 h 2596896"/>
                <a:gd name="connsiteX19" fmla="*/ 829056 w 1840992"/>
                <a:gd name="connsiteY19" fmla="*/ 865632 h 2596896"/>
                <a:gd name="connsiteX20" fmla="*/ 841248 w 1840992"/>
                <a:gd name="connsiteY20" fmla="*/ 902208 h 2596896"/>
                <a:gd name="connsiteX21" fmla="*/ 829056 w 1840992"/>
                <a:gd name="connsiteY21" fmla="*/ 1133856 h 2596896"/>
                <a:gd name="connsiteX22" fmla="*/ 792480 w 1840992"/>
                <a:gd name="connsiteY22" fmla="*/ 1267968 h 2596896"/>
                <a:gd name="connsiteX23" fmla="*/ 755904 w 1840992"/>
                <a:gd name="connsiteY23" fmla="*/ 1414272 h 2596896"/>
                <a:gd name="connsiteX24" fmla="*/ 731520 w 1840992"/>
                <a:gd name="connsiteY24" fmla="*/ 1487424 h 2596896"/>
                <a:gd name="connsiteX25" fmla="*/ 694944 w 1840992"/>
                <a:gd name="connsiteY25" fmla="*/ 1560576 h 2596896"/>
                <a:gd name="connsiteX26" fmla="*/ 621792 w 1840992"/>
                <a:gd name="connsiteY26" fmla="*/ 1609344 h 2596896"/>
                <a:gd name="connsiteX27" fmla="*/ 609600 w 1840992"/>
                <a:gd name="connsiteY27" fmla="*/ 1645920 h 2596896"/>
                <a:gd name="connsiteX28" fmla="*/ 548640 w 1840992"/>
                <a:gd name="connsiteY28" fmla="*/ 1755648 h 2596896"/>
                <a:gd name="connsiteX29" fmla="*/ 524256 w 1840992"/>
                <a:gd name="connsiteY29" fmla="*/ 1914144 h 2596896"/>
                <a:gd name="connsiteX30" fmla="*/ 499872 w 1840992"/>
                <a:gd name="connsiteY30" fmla="*/ 1950720 h 2596896"/>
                <a:gd name="connsiteX31" fmla="*/ 524256 w 1840992"/>
                <a:gd name="connsiteY31" fmla="*/ 2048256 h 2596896"/>
                <a:gd name="connsiteX32" fmla="*/ 560832 w 1840992"/>
                <a:gd name="connsiteY32" fmla="*/ 2072640 h 2596896"/>
                <a:gd name="connsiteX33" fmla="*/ 621792 w 1840992"/>
                <a:gd name="connsiteY33" fmla="*/ 2182368 h 2596896"/>
                <a:gd name="connsiteX34" fmla="*/ 536448 w 1840992"/>
                <a:gd name="connsiteY34" fmla="*/ 2267712 h 2596896"/>
                <a:gd name="connsiteX35" fmla="*/ 463296 w 1840992"/>
                <a:gd name="connsiteY35" fmla="*/ 2292096 h 2596896"/>
                <a:gd name="connsiteX36" fmla="*/ 377952 w 1840992"/>
                <a:gd name="connsiteY36" fmla="*/ 2243328 h 2596896"/>
                <a:gd name="connsiteX37" fmla="*/ 268224 w 1840992"/>
                <a:gd name="connsiteY37" fmla="*/ 2182368 h 2596896"/>
                <a:gd name="connsiteX38" fmla="*/ 195072 w 1840992"/>
                <a:gd name="connsiteY38" fmla="*/ 2145792 h 2596896"/>
                <a:gd name="connsiteX39" fmla="*/ 146304 w 1840992"/>
                <a:gd name="connsiteY39" fmla="*/ 2194560 h 2596896"/>
                <a:gd name="connsiteX40" fmla="*/ 85344 w 1840992"/>
                <a:gd name="connsiteY40" fmla="*/ 2267712 h 2596896"/>
                <a:gd name="connsiteX41" fmla="*/ 48768 w 1840992"/>
                <a:gd name="connsiteY41" fmla="*/ 2292096 h 2596896"/>
                <a:gd name="connsiteX42" fmla="*/ 12192 w 1840992"/>
                <a:gd name="connsiteY42" fmla="*/ 2401824 h 2596896"/>
                <a:gd name="connsiteX43" fmla="*/ 0 w 1840992"/>
                <a:gd name="connsiteY43" fmla="*/ 2438400 h 2596896"/>
                <a:gd name="connsiteX44" fmla="*/ 12192 w 1840992"/>
                <a:gd name="connsiteY44" fmla="*/ 2474976 h 2596896"/>
                <a:gd name="connsiteX45" fmla="*/ 24384 w 1840992"/>
                <a:gd name="connsiteY45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53440 w 1840992"/>
                <a:gd name="connsiteY16" fmla="*/ 524256 h 2596896"/>
                <a:gd name="connsiteX17" fmla="*/ 841248 w 1840992"/>
                <a:gd name="connsiteY17" fmla="*/ 646176 h 2596896"/>
                <a:gd name="connsiteX18" fmla="*/ 816864 w 1840992"/>
                <a:gd name="connsiteY18" fmla="*/ 816864 h 2596896"/>
                <a:gd name="connsiteX19" fmla="*/ 829056 w 1840992"/>
                <a:gd name="connsiteY19" fmla="*/ 865632 h 2596896"/>
                <a:gd name="connsiteX20" fmla="*/ 829056 w 1840992"/>
                <a:gd name="connsiteY20" fmla="*/ 1133856 h 2596896"/>
                <a:gd name="connsiteX21" fmla="*/ 792480 w 1840992"/>
                <a:gd name="connsiteY21" fmla="*/ 1267968 h 2596896"/>
                <a:gd name="connsiteX22" fmla="*/ 755904 w 1840992"/>
                <a:gd name="connsiteY22" fmla="*/ 1414272 h 2596896"/>
                <a:gd name="connsiteX23" fmla="*/ 731520 w 1840992"/>
                <a:gd name="connsiteY23" fmla="*/ 1487424 h 2596896"/>
                <a:gd name="connsiteX24" fmla="*/ 694944 w 1840992"/>
                <a:gd name="connsiteY24" fmla="*/ 1560576 h 2596896"/>
                <a:gd name="connsiteX25" fmla="*/ 621792 w 1840992"/>
                <a:gd name="connsiteY25" fmla="*/ 1609344 h 2596896"/>
                <a:gd name="connsiteX26" fmla="*/ 609600 w 1840992"/>
                <a:gd name="connsiteY26" fmla="*/ 1645920 h 2596896"/>
                <a:gd name="connsiteX27" fmla="*/ 548640 w 1840992"/>
                <a:gd name="connsiteY27" fmla="*/ 1755648 h 2596896"/>
                <a:gd name="connsiteX28" fmla="*/ 524256 w 1840992"/>
                <a:gd name="connsiteY28" fmla="*/ 1914144 h 2596896"/>
                <a:gd name="connsiteX29" fmla="*/ 499872 w 1840992"/>
                <a:gd name="connsiteY29" fmla="*/ 1950720 h 2596896"/>
                <a:gd name="connsiteX30" fmla="*/ 524256 w 1840992"/>
                <a:gd name="connsiteY30" fmla="*/ 2048256 h 2596896"/>
                <a:gd name="connsiteX31" fmla="*/ 560832 w 1840992"/>
                <a:gd name="connsiteY31" fmla="*/ 2072640 h 2596896"/>
                <a:gd name="connsiteX32" fmla="*/ 621792 w 1840992"/>
                <a:gd name="connsiteY32" fmla="*/ 2182368 h 2596896"/>
                <a:gd name="connsiteX33" fmla="*/ 536448 w 1840992"/>
                <a:gd name="connsiteY33" fmla="*/ 2267712 h 2596896"/>
                <a:gd name="connsiteX34" fmla="*/ 463296 w 1840992"/>
                <a:gd name="connsiteY34" fmla="*/ 2292096 h 2596896"/>
                <a:gd name="connsiteX35" fmla="*/ 377952 w 1840992"/>
                <a:gd name="connsiteY35" fmla="*/ 2243328 h 2596896"/>
                <a:gd name="connsiteX36" fmla="*/ 268224 w 1840992"/>
                <a:gd name="connsiteY36" fmla="*/ 2182368 h 2596896"/>
                <a:gd name="connsiteX37" fmla="*/ 195072 w 1840992"/>
                <a:gd name="connsiteY37" fmla="*/ 2145792 h 2596896"/>
                <a:gd name="connsiteX38" fmla="*/ 146304 w 1840992"/>
                <a:gd name="connsiteY38" fmla="*/ 2194560 h 2596896"/>
                <a:gd name="connsiteX39" fmla="*/ 85344 w 1840992"/>
                <a:gd name="connsiteY39" fmla="*/ 2267712 h 2596896"/>
                <a:gd name="connsiteX40" fmla="*/ 48768 w 1840992"/>
                <a:gd name="connsiteY40" fmla="*/ 2292096 h 2596896"/>
                <a:gd name="connsiteX41" fmla="*/ 12192 w 1840992"/>
                <a:gd name="connsiteY41" fmla="*/ 2401824 h 2596896"/>
                <a:gd name="connsiteX42" fmla="*/ 0 w 1840992"/>
                <a:gd name="connsiteY42" fmla="*/ 2438400 h 2596896"/>
                <a:gd name="connsiteX43" fmla="*/ 12192 w 1840992"/>
                <a:gd name="connsiteY43" fmla="*/ 2474976 h 2596896"/>
                <a:gd name="connsiteX44" fmla="*/ 24384 w 1840992"/>
                <a:gd name="connsiteY44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41248 w 1840992"/>
                <a:gd name="connsiteY16" fmla="*/ 646176 h 2596896"/>
                <a:gd name="connsiteX17" fmla="*/ 816864 w 1840992"/>
                <a:gd name="connsiteY17" fmla="*/ 816864 h 2596896"/>
                <a:gd name="connsiteX18" fmla="*/ 829056 w 1840992"/>
                <a:gd name="connsiteY18" fmla="*/ 865632 h 2596896"/>
                <a:gd name="connsiteX19" fmla="*/ 829056 w 1840992"/>
                <a:gd name="connsiteY19" fmla="*/ 1133856 h 2596896"/>
                <a:gd name="connsiteX20" fmla="*/ 792480 w 1840992"/>
                <a:gd name="connsiteY20" fmla="*/ 1267968 h 2596896"/>
                <a:gd name="connsiteX21" fmla="*/ 755904 w 1840992"/>
                <a:gd name="connsiteY21" fmla="*/ 1414272 h 2596896"/>
                <a:gd name="connsiteX22" fmla="*/ 731520 w 1840992"/>
                <a:gd name="connsiteY22" fmla="*/ 1487424 h 2596896"/>
                <a:gd name="connsiteX23" fmla="*/ 694944 w 1840992"/>
                <a:gd name="connsiteY23" fmla="*/ 1560576 h 2596896"/>
                <a:gd name="connsiteX24" fmla="*/ 621792 w 1840992"/>
                <a:gd name="connsiteY24" fmla="*/ 1609344 h 2596896"/>
                <a:gd name="connsiteX25" fmla="*/ 609600 w 1840992"/>
                <a:gd name="connsiteY25" fmla="*/ 1645920 h 2596896"/>
                <a:gd name="connsiteX26" fmla="*/ 548640 w 1840992"/>
                <a:gd name="connsiteY26" fmla="*/ 1755648 h 2596896"/>
                <a:gd name="connsiteX27" fmla="*/ 524256 w 1840992"/>
                <a:gd name="connsiteY27" fmla="*/ 1914144 h 2596896"/>
                <a:gd name="connsiteX28" fmla="*/ 499872 w 1840992"/>
                <a:gd name="connsiteY28" fmla="*/ 1950720 h 2596896"/>
                <a:gd name="connsiteX29" fmla="*/ 524256 w 1840992"/>
                <a:gd name="connsiteY29" fmla="*/ 2048256 h 2596896"/>
                <a:gd name="connsiteX30" fmla="*/ 560832 w 1840992"/>
                <a:gd name="connsiteY30" fmla="*/ 2072640 h 2596896"/>
                <a:gd name="connsiteX31" fmla="*/ 621792 w 1840992"/>
                <a:gd name="connsiteY31" fmla="*/ 2182368 h 2596896"/>
                <a:gd name="connsiteX32" fmla="*/ 536448 w 1840992"/>
                <a:gd name="connsiteY32" fmla="*/ 2267712 h 2596896"/>
                <a:gd name="connsiteX33" fmla="*/ 463296 w 1840992"/>
                <a:gd name="connsiteY33" fmla="*/ 2292096 h 2596896"/>
                <a:gd name="connsiteX34" fmla="*/ 377952 w 1840992"/>
                <a:gd name="connsiteY34" fmla="*/ 2243328 h 2596896"/>
                <a:gd name="connsiteX35" fmla="*/ 268224 w 1840992"/>
                <a:gd name="connsiteY35" fmla="*/ 2182368 h 2596896"/>
                <a:gd name="connsiteX36" fmla="*/ 195072 w 1840992"/>
                <a:gd name="connsiteY36" fmla="*/ 2145792 h 2596896"/>
                <a:gd name="connsiteX37" fmla="*/ 146304 w 1840992"/>
                <a:gd name="connsiteY37" fmla="*/ 2194560 h 2596896"/>
                <a:gd name="connsiteX38" fmla="*/ 85344 w 1840992"/>
                <a:gd name="connsiteY38" fmla="*/ 2267712 h 2596896"/>
                <a:gd name="connsiteX39" fmla="*/ 48768 w 1840992"/>
                <a:gd name="connsiteY39" fmla="*/ 2292096 h 2596896"/>
                <a:gd name="connsiteX40" fmla="*/ 12192 w 1840992"/>
                <a:gd name="connsiteY40" fmla="*/ 2401824 h 2596896"/>
                <a:gd name="connsiteX41" fmla="*/ 0 w 1840992"/>
                <a:gd name="connsiteY41" fmla="*/ 2438400 h 2596896"/>
                <a:gd name="connsiteX42" fmla="*/ 12192 w 1840992"/>
                <a:gd name="connsiteY42" fmla="*/ 2474976 h 2596896"/>
                <a:gd name="connsiteX43" fmla="*/ 24384 w 1840992"/>
                <a:gd name="connsiteY43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16864 w 1840992"/>
                <a:gd name="connsiteY16" fmla="*/ 816864 h 2596896"/>
                <a:gd name="connsiteX17" fmla="*/ 829056 w 1840992"/>
                <a:gd name="connsiteY17" fmla="*/ 865632 h 2596896"/>
                <a:gd name="connsiteX18" fmla="*/ 829056 w 1840992"/>
                <a:gd name="connsiteY18" fmla="*/ 1133856 h 2596896"/>
                <a:gd name="connsiteX19" fmla="*/ 792480 w 1840992"/>
                <a:gd name="connsiteY19" fmla="*/ 1267968 h 2596896"/>
                <a:gd name="connsiteX20" fmla="*/ 755904 w 1840992"/>
                <a:gd name="connsiteY20" fmla="*/ 1414272 h 2596896"/>
                <a:gd name="connsiteX21" fmla="*/ 731520 w 1840992"/>
                <a:gd name="connsiteY21" fmla="*/ 1487424 h 2596896"/>
                <a:gd name="connsiteX22" fmla="*/ 694944 w 1840992"/>
                <a:gd name="connsiteY22" fmla="*/ 1560576 h 2596896"/>
                <a:gd name="connsiteX23" fmla="*/ 621792 w 1840992"/>
                <a:gd name="connsiteY23" fmla="*/ 1609344 h 2596896"/>
                <a:gd name="connsiteX24" fmla="*/ 609600 w 1840992"/>
                <a:gd name="connsiteY24" fmla="*/ 1645920 h 2596896"/>
                <a:gd name="connsiteX25" fmla="*/ 548640 w 1840992"/>
                <a:gd name="connsiteY25" fmla="*/ 1755648 h 2596896"/>
                <a:gd name="connsiteX26" fmla="*/ 524256 w 1840992"/>
                <a:gd name="connsiteY26" fmla="*/ 1914144 h 2596896"/>
                <a:gd name="connsiteX27" fmla="*/ 499872 w 1840992"/>
                <a:gd name="connsiteY27" fmla="*/ 1950720 h 2596896"/>
                <a:gd name="connsiteX28" fmla="*/ 524256 w 1840992"/>
                <a:gd name="connsiteY28" fmla="*/ 2048256 h 2596896"/>
                <a:gd name="connsiteX29" fmla="*/ 560832 w 1840992"/>
                <a:gd name="connsiteY29" fmla="*/ 2072640 h 2596896"/>
                <a:gd name="connsiteX30" fmla="*/ 621792 w 1840992"/>
                <a:gd name="connsiteY30" fmla="*/ 2182368 h 2596896"/>
                <a:gd name="connsiteX31" fmla="*/ 536448 w 1840992"/>
                <a:gd name="connsiteY31" fmla="*/ 2267712 h 2596896"/>
                <a:gd name="connsiteX32" fmla="*/ 463296 w 1840992"/>
                <a:gd name="connsiteY32" fmla="*/ 2292096 h 2596896"/>
                <a:gd name="connsiteX33" fmla="*/ 377952 w 1840992"/>
                <a:gd name="connsiteY33" fmla="*/ 2243328 h 2596896"/>
                <a:gd name="connsiteX34" fmla="*/ 268224 w 1840992"/>
                <a:gd name="connsiteY34" fmla="*/ 2182368 h 2596896"/>
                <a:gd name="connsiteX35" fmla="*/ 195072 w 1840992"/>
                <a:gd name="connsiteY35" fmla="*/ 2145792 h 2596896"/>
                <a:gd name="connsiteX36" fmla="*/ 146304 w 1840992"/>
                <a:gd name="connsiteY36" fmla="*/ 2194560 h 2596896"/>
                <a:gd name="connsiteX37" fmla="*/ 85344 w 1840992"/>
                <a:gd name="connsiteY37" fmla="*/ 2267712 h 2596896"/>
                <a:gd name="connsiteX38" fmla="*/ 48768 w 1840992"/>
                <a:gd name="connsiteY38" fmla="*/ 2292096 h 2596896"/>
                <a:gd name="connsiteX39" fmla="*/ 12192 w 1840992"/>
                <a:gd name="connsiteY39" fmla="*/ 2401824 h 2596896"/>
                <a:gd name="connsiteX40" fmla="*/ 0 w 1840992"/>
                <a:gd name="connsiteY40" fmla="*/ 2438400 h 2596896"/>
                <a:gd name="connsiteX41" fmla="*/ 12192 w 1840992"/>
                <a:gd name="connsiteY41" fmla="*/ 2474976 h 2596896"/>
                <a:gd name="connsiteX42" fmla="*/ 24384 w 1840992"/>
                <a:gd name="connsiteY42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16864 w 1840992"/>
                <a:gd name="connsiteY16" fmla="*/ 816864 h 2596896"/>
                <a:gd name="connsiteX17" fmla="*/ 829056 w 1840992"/>
                <a:gd name="connsiteY17" fmla="*/ 1133856 h 2596896"/>
                <a:gd name="connsiteX18" fmla="*/ 792480 w 1840992"/>
                <a:gd name="connsiteY18" fmla="*/ 1267968 h 2596896"/>
                <a:gd name="connsiteX19" fmla="*/ 755904 w 1840992"/>
                <a:gd name="connsiteY19" fmla="*/ 1414272 h 2596896"/>
                <a:gd name="connsiteX20" fmla="*/ 731520 w 1840992"/>
                <a:gd name="connsiteY20" fmla="*/ 1487424 h 2596896"/>
                <a:gd name="connsiteX21" fmla="*/ 694944 w 1840992"/>
                <a:gd name="connsiteY21" fmla="*/ 1560576 h 2596896"/>
                <a:gd name="connsiteX22" fmla="*/ 621792 w 1840992"/>
                <a:gd name="connsiteY22" fmla="*/ 1609344 h 2596896"/>
                <a:gd name="connsiteX23" fmla="*/ 609600 w 1840992"/>
                <a:gd name="connsiteY23" fmla="*/ 1645920 h 2596896"/>
                <a:gd name="connsiteX24" fmla="*/ 548640 w 1840992"/>
                <a:gd name="connsiteY24" fmla="*/ 1755648 h 2596896"/>
                <a:gd name="connsiteX25" fmla="*/ 524256 w 1840992"/>
                <a:gd name="connsiteY25" fmla="*/ 1914144 h 2596896"/>
                <a:gd name="connsiteX26" fmla="*/ 499872 w 1840992"/>
                <a:gd name="connsiteY26" fmla="*/ 1950720 h 2596896"/>
                <a:gd name="connsiteX27" fmla="*/ 524256 w 1840992"/>
                <a:gd name="connsiteY27" fmla="*/ 2048256 h 2596896"/>
                <a:gd name="connsiteX28" fmla="*/ 560832 w 1840992"/>
                <a:gd name="connsiteY28" fmla="*/ 2072640 h 2596896"/>
                <a:gd name="connsiteX29" fmla="*/ 621792 w 1840992"/>
                <a:gd name="connsiteY29" fmla="*/ 2182368 h 2596896"/>
                <a:gd name="connsiteX30" fmla="*/ 536448 w 1840992"/>
                <a:gd name="connsiteY30" fmla="*/ 2267712 h 2596896"/>
                <a:gd name="connsiteX31" fmla="*/ 463296 w 1840992"/>
                <a:gd name="connsiteY31" fmla="*/ 2292096 h 2596896"/>
                <a:gd name="connsiteX32" fmla="*/ 377952 w 1840992"/>
                <a:gd name="connsiteY32" fmla="*/ 2243328 h 2596896"/>
                <a:gd name="connsiteX33" fmla="*/ 268224 w 1840992"/>
                <a:gd name="connsiteY33" fmla="*/ 2182368 h 2596896"/>
                <a:gd name="connsiteX34" fmla="*/ 195072 w 1840992"/>
                <a:gd name="connsiteY34" fmla="*/ 2145792 h 2596896"/>
                <a:gd name="connsiteX35" fmla="*/ 146304 w 1840992"/>
                <a:gd name="connsiteY35" fmla="*/ 2194560 h 2596896"/>
                <a:gd name="connsiteX36" fmla="*/ 85344 w 1840992"/>
                <a:gd name="connsiteY36" fmla="*/ 2267712 h 2596896"/>
                <a:gd name="connsiteX37" fmla="*/ 48768 w 1840992"/>
                <a:gd name="connsiteY37" fmla="*/ 2292096 h 2596896"/>
                <a:gd name="connsiteX38" fmla="*/ 12192 w 1840992"/>
                <a:gd name="connsiteY38" fmla="*/ 2401824 h 2596896"/>
                <a:gd name="connsiteX39" fmla="*/ 0 w 1840992"/>
                <a:gd name="connsiteY39" fmla="*/ 2438400 h 2596896"/>
                <a:gd name="connsiteX40" fmla="*/ 12192 w 1840992"/>
                <a:gd name="connsiteY40" fmla="*/ 2474976 h 2596896"/>
                <a:gd name="connsiteX41" fmla="*/ 24384 w 1840992"/>
                <a:gd name="connsiteY41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829056 w 1840992"/>
                <a:gd name="connsiteY16" fmla="*/ 1133856 h 2596896"/>
                <a:gd name="connsiteX17" fmla="*/ 792480 w 1840992"/>
                <a:gd name="connsiteY17" fmla="*/ 1267968 h 2596896"/>
                <a:gd name="connsiteX18" fmla="*/ 755904 w 1840992"/>
                <a:gd name="connsiteY18" fmla="*/ 1414272 h 2596896"/>
                <a:gd name="connsiteX19" fmla="*/ 731520 w 1840992"/>
                <a:gd name="connsiteY19" fmla="*/ 1487424 h 2596896"/>
                <a:gd name="connsiteX20" fmla="*/ 694944 w 1840992"/>
                <a:gd name="connsiteY20" fmla="*/ 1560576 h 2596896"/>
                <a:gd name="connsiteX21" fmla="*/ 621792 w 1840992"/>
                <a:gd name="connsiteY21" fmla="*/ 1609344 h 2596896"/>
                <a:gd name="connsiteX22" fmla="*/ 609600 w 1840992"/>
                <a:gd name="connsiteY22" fmla="*/ 1645920 h 2596896"/>
                <a:gd name="connsiteX23" fmla="*/ 548640 w 1840992"/>
                <a:gd name="connsiteY23" fmla="*/ 1755648 h 2596896"/>
                <a:gd name="connsiteX24" fmla="*/ 524256 w 1840992"/>
                <a:gd name="connsiteY24" fmla="*/ 1914144 h 2596896"/>
                <a:gd name="connsiteX25" fmla="*/ 499872 w 1840992"/>
                <a:gd name="connsiteY25" fmla="*/ 1950720 h 2596896"/>
                <a:gd name="connsiteX26" fmla="*/ 524256 w 1840992"/>
                <a:gd name="connsiteY26" fmla="*/ 2048256 h 2596896"/>
                <a:gd name="connsiteX27" fmla="*/ 560832 w 1840992"/>
                <a:gd name="connsiteY27" fmla="*/ 2072640 h 2596896"/>
                <a:gd name="connsiteX28" fmla="*/ 621792 w 1840992"/>
                <a:gd name="connsiteY28" fmla="*/ 2182368 h 2596896"/>
                <a:gd name="connsiteX29" fmla="*/ 536448 w 1840992"/>
                <a:gd name="connsiteY29" fmla="*/ 2267712 h 2596896"/>
                <a:gd name="connsiteX30" fmla="*/ 463296 w 1840992"/>
                <a:gd name="connsiteY30" fmla="*/ 2292096 h 2596896"/>
                <a:gd name="connsiteX31" fmla="*/ 377952 w 1840992"/>
                <a:gd name="connsiteY31" fmla="*/ 2243328 h 2596896"/>
                <a:gd name="connsiteX32" fmla="*/ 268224 w 1840992"/>
                <a:gd name="connsiteY32" fmla="*/ 2182368 h 2596896"/>
                <a:gd name="connsiteX33" fmla="*/ 195072 w 1840992"/>
                <a:gd name="connsiteY33" fmla="*/ 2145792 h 2596896"/>
                <a:gd name="connsiteX34" fmla="*/ 146304 w 1840992"/>
                <a:gd name="connsiteY34" fmla="*/ 2194560 h 2596896"/>
                <a:gd name="connsiteX35" fmla="*/ 85344 w 1840992"/>
                <a:gd name="connsiteY35" fmla="*/ 2267712 h 2596896"/>
                <a:gd name="connsiteX36" fmla="*/ 48768 w 1840992"/>
                <a:gd name="connsiteY36" fmla="*/ 2292096 h 2596896"/>
                <a:gd name="connsiteX37" fmla="*/ 12192 w 1840992"/>
                <a:gd name="connsiteY37" fmla="*/ 2401824 h 2596896"/>
                <a:gd name="connsiteX38" fmla="*/ 0 w 1840992"/>
                <a:gd name="connsiteY38" fmla="*/ 2438400 h 2596896"/>
                <a:gd name="connsiteX39" fmla="*/ 12192 w 1840992"/>
                <a:gd name="connsiteY39" fmla="*/ 2474976 h 2596896"/>
                <a:gd name="connsiteX40" fmla="*/ 24384 w 1840992"/>
                <a:gd name="connsiteY40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792480 w 1840992"/>
                <a:gd name="connsiteY16" fmla="*/ 1267968 h 2596896"/>
                <a:gd name="connsiteX17" fmla="*/ 755904 w 1840992"/>
                <a:gd name="connsiteY17" fmla="*/ 1414272 h 2596896"/>
                <a:gd name="connsiteX18" fmla="*/ 731520 w 1840992"/>
                <a:gd name="connsiteY18" fmla="*/ 1487424 h 2596896"/>
                <a:gd name="connsiteX19" fmla="*/ 694944 w 1840992"/>
                <a:gd name="connsiteY19" fmla="*/ 1560576 h 2596896"/>
                <a:gd name="connsiteX20" fmla="*/ 621792 w 1840992"/>
                <a:gd name="connsiteY20" fmla="*/ 1609344 h 2596896"/>
                <a:gd name="connsiteX21" fmla="*/ 609600 w 1840992"/>
                <a:gd name="connsiteY21" fmla="*/ 1645920 h 2596896"/>
                <a:gd name="connsiteX22" fmla="*/ 548640 w 1840992"/>
                <a:gd name="connsiteY22" fmla="*/ 1755648 h 2596896"/>
                <a:gd name="connsiteX23" fmla="*/ 524256 w 1840992"/>
                <a:gd name="connsiteY23" fmla="*/ 1914144 h 2596896"/>
                <a:gd name="connsiteX24" fmla="*/ 499872 w 1840992"/>
                <a:gd name="connsiteY24" fmla="*/ 1950720 h 2596896"/>
                <a:gd name="connsiteX25" fmla="*/ 524256 w 1840992"/>
                <a:gd name="connsiteY25" fmla="*/ 2048256 h 2596896"/>
                <a:gd name="connsiteX26" fmla="*/ 560832 w 1840992"/>
                <a:gd name="connsiteY26" fmla="*/ 2072640 h 2596896"/>
                <a:gd name="connsiteX27" fmla="*/ 621792 w 1840992"/>
                <a:gd name="connsiteY27" fmla="*/ 2182368 h 2596896"/>
                <a:gd name="connsiteX28" fmla="*/ 536448 w 1840992"/>
                <a:gd name="connsiteY28" fmla="*/ 2267712 h 2596896"/>
                <a:gd name="connsiteX29" fmla="*/ 463296 w 1840992"/>
                <a:gd name="connsiteY29" fmla="*/ 2292096 h 2596896"/>
                <a:gd name="connsiteX30" fmla="*/ 377952 w 1840992"/>
                <a:gd name="connsiteY30" fmla="*/ 2243328 h 2596896"/>
                <a:gd name="connsiteX31" fmla="*/ 268224 w 1840992"/>
                <a:gd name="connsiteY31" fmla="*/ 2182368 h 2596896"/>
                <a:gd name="connsiteX32" fmla="*/ 195072 w 1840992"/>
                <a:gd name="connsiteY32" fmla="*/ 2145792 h 2596896"/>
                <a:gd name="connsiteX33" fmla="*/ 146304 w 1840992"/>
                <a:gd name="connsiteY33" fmla="*/ 2194560 h 2596896"/>
                <a:gd name="connsiteX34" fmla="*/ 85344 w 1840992"/>
                <a:gd name="connsiteY34" fmla="*/ 2267712 h 2596896"/>
                <a:gd name="connsiteX35" fmla="*/ 48768 w 1840992"/>
                <a:gd name="connsiteY35" fmla="*/ 2292096 h 2596896"/>
                <a:gd name="connsiteX36" fmla="*/ 12192 w 1840992"/>
                <a:gd name="connsiteY36" fmla="*/ 2401824 h 2596896"/>
                <a:gd name="connsiteX37" fmla="*/ 0 w 1840992"/>
                <a:gd name="connsiteY37" fmla="*/ 2438400 h 2596896"/>
                <a:gd name="connsiteX38" fmla="*/ 12192 w 1840992"/>
                <a:gd name="connsiteY38" fmla="*/ 2474976 h 2596896"/>
                <a:gd name="connsiteX39" fmla="*/ 24384 w 1840992"/>
                <a:gd name="connsiteY39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755904 w 1840992"/>
                <a:gd name="connsiteY16" fmla="*/ 1414272 h 2596896"/>
                <a:gd name="connsiteX17" fmla="*/ 731520 w 1840992"/>
                <a:gd name="connsiteY17" fmla="*/ 1487424 h 2596896"/>
                <a:gd name="connsiteX18" fmla="*/ 694944 w 1840992"/>
                <a:gd name="connsiteY18" fmla="*/ 1560576 h 2596896"/>
                <a:gd name="connsiteX19" fmla="*/ 621792 w 1840992"/>
                <a:gd name="connsiteY19" fmla="*/ 1609344 h 2596896"/>
                <a:gd name="connsiteX20" fmla="*/ 609600 w 1840992"/>
                <a:gd name="connsiteY20" fmla="*/ 1645920 h 2596896"/>
                <a:gd name="connsiteX21" fmla="*/ 548640 w 1840992"/>
                <a:gd name="connsiteY21" fmla="*/ 1755648 h 2596896"/>
                <a:gd name="connsiteX22" fmla="*/ 524256 w 1840992"/>
                <a:gd name="connsiteY22" fmla="*/ 1914144 h 2596896"/>
                <a:gd name="connsiteX23" fmla="*/ 499872 w 1840992"/>
                <a:gd name="connsiteY23" fmla="*/ 1950720 h 2596896"/>
                <a:gd name="connsiteX24" fmla="*/ 524256 w 1840992"/>
                <a:gd name="connsiteY24" fmla="*/ 2048256 h 2596896"/>
                <a:gd name="connsiteX25" fmla="*/ 560832 w 1840992"/>
                <a:gd name="connsiteY25" fmla="*/ 2072640 h 2596896"/>
                <a:gd name="connsiteX26" fmla="*/ 621792 w 1840992"/>
                <a:gd name="connsiteY26" fmla="*/ 2182368 h 2596896"/>
                <a:gd name="connsiteX27" fmla="*/ 536448 w 1840992"/>
                <a:gd name="connsiteY27" fmla="*/ 2267712 h 2596896"/>
                <a:gd name="connsiteX28" fmla="*/ 463296 w 1840992"/>
                <a:gd name="connsiteY28" fmla="*/ 2292096 h 2596896"/>
                <a:gd name="connsiteX29" fmla="*/ 377952 w 1840992"/>
                <a:gd name="connsiteY29" fmla="*/ 2243328 h 2596896"/>
                <a:gd name="connsiteX30" fmla="*/ 268224 w 1840992"/>
                <a:gd name="connsiteY30" fmla="*/ 2182368 h 2596896"/>
                <a:gd name="connsiteX31" fmla="*/ 195072 w 1840992"/>
                <a:gd name="connsiteY31" fmla="*/ 2145792 h 2596896"/>
                <a:gd name="connsiteX32" fmla="*/ 146304 w 1840992"/>
                <a:gd name="connsiteY32" fmla="*/ 2194560 h 2596896"/>
                <a:gd name="connsiteX33" fmla="*/ 85344 w 1840992"/>
                <a:gd name="connsiteY33" fmla="*/ 2267712 h 2596896"/>
                <a:gd name="connsiteX34" fmla="*/ 48768 w 1840992"/>
                <a:gd name="connsiteY34" fmla="*/ 2292096 h 2596896"/>
                <a:gd name="connsiteX35" fmla="*/ 12192 w 1840992"/>
                <a:gd name="connsiteY35" fmla="*/ 2401824 h 2596896"/>
                <a:gd name="connsiteX36" fmla="*/ 0 w 1840992"/>
                <a:gd name="connsiteY36" fmla="*/ 2438400 h 2596896"/>
                <a:gd name="connsiteX37" fmla="*/ 12192 w 1840992"/>
                <a:gd name="connsiteY37" fmla="*/ 2474976 h 2596896"/>
                <a:gd name="connsiteX38" fmla="*/ 24384 w 1840992"/>
                <a:gd name="connsiteY38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731520 w 1840992"/>
                <a:gd name="connsiteY16" fmla="*/ 1487424 h 2596896"/>
                <a:gd name="connsiteX17" fmla="*/ 694944 w 1840992"/>
                <a:gd name="connsiteY17" fmla="*/ 1560576 h 2596896"/>
                <a:gd name="connsiteX18" fmla="*/ 621792 w 1840992"/>
                <a:gd name="connsiteY18" fmla="*/ 1609344 h 2596896"/>
                <a:gd name="connsiteX19" fmla="*/ 609600 w 1840992"/>
                <a:gd name="connsiteY19" fmla="*/ 1645920 h 2596896"/>
                <a:gd name="connsiteX20" fmla="*/ 548640 w 1840992"/>
                <a:gd name="connsiteY20" fmla="*/ 1755648 h 2596896"/>
                <a:gd name="connsiteX21" fmla="*/ 524256 w 1840992"/>
                <a:gd name="connsiteY21" fmla="*/ 1914144 h 2596896"/>
                <a:gd name="connsiteX22" fmla="*/ 499872 w 1840992"/>
                <a:gd name="connsiteY22" fmla="*/ 1950720 h 2596896"/>
                <a:gd name="connsiteX23" fmla="*/ 524256 w 1840992"/>
                <a:gd name="connsiteY23" fmla="*/ 2048256 h 2596896"/>
                <a:gd name="connsiteX24" fmla="*/ 560832 w 1840992"/>
                <a:gd name="connsiteY24" fmla="*/ 2072640 h 2596896"/>
                <a:gd name="connsiteX25" fmla="*/ 621792 w 1840992"/>
                <a:gd name="connsiteY25" fmla="*/ 2182368 h 2596896"/>
                <a:gd name="connsiteX26" fmla="*/ 536448 w 1840992"/>
                <a:gd name="connsiteY26" fmla="*/ 2267712 h 2596896"/>
                <a:gd name="connsiteX27" fmla="*/ 463296 w 1840992"/>
                <a:gd name="connsiteY27" fmla="*/ 2292096 h 2596896"/>
                <a:gd name="connsiteX28" fmla="*/ 377952 w 1840992"/>
                <a:gd name="connsiteY28" fmla="*/ 2243328 h 2596896"/>
                <a:gd name="connsiteX29" fmla="*/ 268224 w 1840992"/>
                <a:gd name="connsiteY29" fmla="*/ 2182368 h 2596896"/>
                <a:gd name="connsiteX30" fmla="*/ 195072 w 1840992"/>
                <a:gd name="connsiteY30" fmla="*/ 2145792 h 2596896"/>
                <a:gd name="connsiteX31" fmla="*/ 146304 w 1840992"/>
                <a:gd name="connsiteY31" fmla="*/ 2194560 h 2596896"/>
                <a:gd name="connsiteX32" fmla="*/ 85344 w 1840992"/>
                <a:gd name="connsiteY32" fmla="*/ 2267712 h 2596896"/>
                <a:gd name="connsiteX33" fmla="*/ 48768 w 1840992"/>
                <a:gd name="connsiteY33" fmla="*/ 2292096 h 2596896"/>
                <a:gd name="connsiteX34" fmla="*/ 12192 w 1840992"/>
                <a:gd name="connsiteY34" fmla="*/ 2401824 h 2596896"/>
                <a:gd name="connsiteX35" fmla="*/ 0 w 1840992"/>
                <a:gd name="connsiteY35" fmla="*/ 2438400 h 2596896"/>
                <a:gd name="connsiteX36" fmla="*/ 12192 w 1840992"/>
                <a:gd name="connsiteY36" fmla="*/ 2474976 h 2596896"/>
                <a:gd name="connsiteX37" fmla="*/ 24384 w 1840992"/>
                <a:gd name="connsiteY37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731520 w 1840992"/>
                <a:gd name="connsiteY16" fmla="*/ 1487424 h 2596896"/>
                <a:gd name="connsiteX17" fmla="*/ 621792 w 1840992"/>
                <a:gd name="connsiteY17" fmla="*/ 1609344 h 2596896"/>
                <a:gd name="connsiteX18" fmla="*/ 609600 w 1840992"/>
                <a:gd name="connsiteY18" fmla="*/ 1645920 h 2596896"/>
                <a:gd name="connsiteX19" fmla="*/ 548640 w 1840992"/>
                <a:gd name="connsiteY19" fmla="*/ 1755648 h 2596896"/>
                <a:gd name="connsiteX20" fmla="*/ 524256 w 1840992"/>
                <a:gd name="connsiteY20" fmla="*/ 1914144 h 2596896"/>
                <a:gd name="connsiteX21" fmla="*/ 499872 w 1840992"/>
                <a:gd name="connsiteY21" fmla="*/ 1950720 h 2596896"/>
                <a:gd name="connsiteX22" fmla="*/ 524256 w 1840992"/>
                <a:gd name="connsiteY22" fmla="*/ 2048256 h 2596896"/>
                <a:gd name="connsiteX23" fmla="*/ 560832 w 1840992"/>
                <a:gd name="connsiteY23" fmla="*/ 2072640 h 2596896"/>
                <a:gd name="connsiteX24" fmla="*/ 621792 w 1840992"/>
                <a:gd name="connsiteY24" fmla="*/ 2182368 h 2596896"/>
                <a:gd name="connsiteX25" fmla="*/ 536448 w 1840992"/>
                <a:gd name="connsiteY25" fmla="*/ 2267712 h 2596896"/>
                <a:gd name="connsiteX26" fmla="*/ 463296 w 1840992"/>
                <a:gd name="connsiteY26" fmla="*/ 2292096 h 2596896"/>
                <a:gd name="connsiteX27" fmla="*/ 377952 w 1840992"/>
                <a:gd name="connsiteY27" fmla="*/ 2243328 h 2596896"/>
                <a:gd name="connsiteX28" fmla="*/ 268224 w 1840992"/>
                <a:gd name="connsiteY28" fmla="*/ 2182368 h 2596896"/>
                <a:gd name="connsiteX29" fmla="*/ 195072 w 1840992"/>
                <a:gd name="connsiteY29" fmla="*/ 2145792 h 2596896"/>
                <a:gd name="connsiteX30" fmla="*/ 146304 w 1840992"/>
                <a:gd name="connsiteY30" fmla="*/ 2194560 h 2596896"/>
                <a:gd name="connsiteX31" fmla="*/ 85344 w 1840992"/>
                <a:gd name="connsiteY31" fmla="*/ 2267712 h 2596896"/>
                <a:gd name="connsiteX32" fmla="*/ 48768 w 1840992"/>
                <a:gd name="connsiteY32" fmla="*/ 2292096 h 2596896"/>
                <a:gd name="connsiteX33" fmla="*/ 12192 w 1840992"/>
                <a:gd name="connsiteY33" fmla="*/ 2401824 h 2596896"/>
                <a:gd name="connsiteX34" fmla="*/ 0 w 1840992"/>
                <a:gd name="connsiteY34" fmla="*/ 2438400 h 2596896"/>
                <a:gd name="connsiteX35" fmla="*/ 12192 w 1840992"/>
                <a:gd name="connsiteY35" fmla="*/ 2474976 h 2596896"/>
                <a:gd name="connsiteX36" fmla="*/ 24384 w 1840992"/>
                <a:gd name="connsiteY36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621792 w 1840992"/>
                <a:gd name="connsiteY16" fmla="*/ 1609344 h 2596896"/>
                <a:gd name="connsiteX17" fmla="*/ 609600 w 1840992"/>
                <a:gd name="connsiteY17" fmla="*/ 1645920 h 2596896"/>
                <a:gd name="connsiteX18" fmla="*/ 548640 w 1840992"/>
                <a:gd name="connsiteY18" fmla="*/ 1755648 h 2596896"/>
                <a:gd name="connsiteX19" fmla="*/ 524256 w 1840992"/>
                <a:gd name="connsiteY19" fmla="*/ 1914144 h 2596896"/>
                <a:gd name="connsiteX20" fmla="*/ 499872 w 1840992"/>
                <a:gd name="connsiteY20" fmla="*/ 1950720 h 2596896"/>
                <a:gd name="connsiteX21" fmla="*/ 524256 w 1840992"/>
                <a:gd name="connsiteY21" fmla="*/ 2048256 h 2596896"/>
                <a:gd name="connsiteX22" fmla="*/ 560832 w 1840992"/>
                <a:gd name="connsiteY22" fmla="*/ 2072640 h 2596896"/>
                <a:gd name="connsiteX23" fmla="*/ 621792 w 1840992"/>
                <a:gd name="connsiteY23" fmla="*/ 2182368 h 2596896"/>
                <a:gd name="connsiteX24" fmla="*/ 536448 w 1840992"/>
                <a:gd name="connsiteY24" fmla="*/ 2267712 h 2596896"/>
                <a:gd name="connsiteX25" fmla="*/ 463296 w 1840992"/>
                <a:gd name="connsiteY25" fmla="*/ 2292096 h 2596896"/>
                <a:gd name="connsiteX26" fmla="*/ 377952 w 1840992"/>
                <a:gd name="connsiteY26" fmla="*/ 2243328 h 2596896"/>
                <a:gd name="connsiteX27" fmla="*/ 268224 w 1840992"/>
                <a:gd name="connsiteY27" fmla="*/ 2182368 h 2596896"/>
                <a:gd name="connsiteX28" fmla="*/ 195072 w 1840992"/>
                <a:gd name="connsiteY28" fmla="*/ 2145792 h 2596896"/>
                <a:gd name="connsiteX29" fmla="*/ 146304 w 1840992"/>
                <a:gd name="connsiteY29" fmla="*/ 2194560 h 2596896"/>
                <a:gd name="connsiteX30" fmla="*/ 85344 w 1840992"/>
                <a:gd name="connsiteY30" fmla="*/ 2267712 h 2596896"/>
                <a:gd name="connsiteX31" fmla="*/ 48768 w 1840992"/>
                <a:gd name="connsiteY31" fmla="*/ 2292096 h 2596896"/>
                <a:gd name="connsiteX32" fmla="*/ 12192 w 1840992"/>
                <a:gd name="connsiteY32" fmla="*/ 2401824 h 2596896"/>
                <a:gd name="connsiteX33" fmla="*/ 0 w 1840992"/>
                <a:gd name="connsiteY33" fmla="*/ 2438400 h 2596896"/>
                <a:gd name="connsiteX34" fmla="*/ 12192 w 1840992"/>
                <a:gd name="connsiteY34" fmla="*/ 2474976 h 2596896"/>
                <a:gd name="connsiteX35" fmla="*/ 24384 w 1840992"/>
                <a:gd name="connsiteY35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621792 w 1840992"/>
                <a:gd name="connsiteY16" fmla="*/ 1609344 h 2596896"/>
                <a:gd name="connsiteX17" fmla="*/ 548640 w 1840992"/>
                <a:gd name="connsiteY17" fmla="*/ 1755648 h 2596896"/>
                <a:gd name="connsiteX18" fmla="*/ 524256 w 1840992"/>
                <a:gd name="connsiteY18" fmla="*/ 1914144 h 2596896"/>
                <a:gd name="connsiteX19" fmla="*/ 499872 w 1840992"/>
                <a:gd name="connsiteY19" fmla="*/ 1950720 h 2596896"/>
                <a:gd name="connsiteX20" fmla="*/ 524256 w 1840992"/>
                <a:gd name="connsiteY20" fmla="*/ 2048256 h 2596896"/>
                <a:gd name="connsiteX21" fmla="*/ 560832 w 1840992"/>
                <a:gd name="connsiteY21" fmla="*/ 2072640 h 2596896"/>
                <a:gd name="connsiteX22" fmla="*/ 621792 w 1840992"/>
                <a:gd name="connsiteY22" fmla="*/ 2182368 h 2596896"/>
                <a:gd name="connsiteX23" fmla="*/ 536448 w 1840992"/>
                <a:gd name="connsiteY23" fmla="*/ 2267712 h 2596896"/>
                <a:gd name="connsiteX24" fmla="*/ 463296 w 1840992"/>
                <a:gd name="connsiteY24" fmla="*/ 2292096 h 2596896"/>
                <a:gd name="connsiteX25" fmla="*/ 377952 w 1840992"/>
                <a:gd name="connsiteY25" fmla="*/ 2243328 h 2596896"/>
                <a:gd name="connsiteX26" fmla="*/ 268224 w 1840992"/>
                <a:gd name="connsiteY26" fmla="*/ 2182368 h 2596896"/>
                <a:gd name="connsiteX27" fmla="*/ 195072 w 1840992"/>
                <a:gd name="connsiteY27" fmla="*/ 2145792 h 2596896"/>
                <a:gd name="connsiteX28" fmla="*/ 146304 w 1840992"/>
                <a:gd name="connsiteY28" fmla="*/ 2194560 h 2596896"/>
                <a:gd name="connsiteX29" fmla="*/ 85344 w 1840992"/>
                <a:gd name="connsiteY29" fmla="*/ 2267712 h 2596896"/>
                <a:gd name="connsiteX30" fmla="*/ 48768 w 1840992"/>
                <a:gd name="connsiteY30" fmla="*/ 2292096 h 2596896"/>
                <a:gd name="connsiteX31" fmla="*/ 12192 w 1840992"/>
                <a:gd name="connsiteY31" fmla="*/ 2401824 h 2596896"/>
                <a:gd name="connsiteX32" fmla="*/ 0 w 1840992"/>
                <a:gd name="connsiteY32" fmla="*/ 2438400 h 2596896"/>
                <a:gd name="connsiteX33" fmla="*/ 12192 w 1840992"/>
                <a:gd name="connsiteY33" fmla="*/ 2474976 h 2596896"/>
                <a:gd name="connsiteX34" fmla="*/ 24384 w 1840992"/>
                <a:gd name="connsiteY34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48640 w 1840992"/>
                <a:gd name="connsiteY16" fmla="*/ 1755648 h 2596896"/>
                <a:gd name="connsiteX17" fmla="*/ 524256 w 1840992"/>
                <a:gd name="connsiteY17" fmla="*/ 1914144 h 2596896"/>
                <a:gd name="connsiteX18" fmla="*/ 499872 w 1840992"/>
                <a:gd name="connsiteY18" fmla="*/ 1950720 h 2596896"/>
                <a:gd name="connsiteX19" fmla="*/ 524256 w 1840992"/>
                <a:gd name="connsiteY19" fmla="*/ 2048256 h 2596896"/>
                <a:gd name="connsiteX20" fmla="*/ 560832 w 1840992"/>
                <a:gd name="connsiteY20" fmla="*/ 2072640 h 2596896"/>
                <a:gd name="connsiteX21" fmla="*/ 621792 w 1840992"/>
                <a:gd name="connsiteY21" fmla="*/ 2182368 h 2596896"/>
                <a:gd name="connsiteX22" fmla="*/ 536448 w 1840992"/>
                <a:gd name="connsiteY22" fmla="*/ 2267712 h 2596896"/>
                <a:gd name="connsiteX23" fmla="*/ 463296 w 1840992"/>
                <a:gd name="connsiteY23" fmla="*/ 2292096 h 2596896"/>
                <a:gd name="connsiteX24" fmla="*/ 377952 w 1840992"/>
                <a:gd name="connsiteY24" fmla="*/ 2243328 h 2596896"/>
                <a:gd name="connsiteX25" fmla="*/ 268224 w 1840992"/>
                <a:gd name="connsiteY25" fmla="*/ 2182368 h 2596896"/>
                <a:gd name="connsiteX26" fmla="*/ 195072 w 1840992"/>
                <a:gd name="connsiteY26" fmla="*/ 2145792 h 2596896"/>
                <a:gd name="connsiteX27" fmla="*/ 146304 w 1840992"/>
                <a:gd name="connsiteY27" fmla="*/ 2194560 h 2596896"/>
                <a:gd name="connsiteX28" fmla="*/ 85344 w 1840992"/>
                <a:gd name="connsiteY28" fmla="*/ 2267712 h 2596896"/>
                <a:gd name="connsiteX29" fmla="*/ 48768 w 1840992"/>
                <a:gd name="connsiteY29" fmla="*/ 2292096 h 2596896"/>
                <a:gd name="connsiteX30" fmla="*/ 12192 w 1840992"/>
                <a:gd name="connsiteY30" fmla="*/ 2401824 h 2596896"/>
                <a:gd name="connsiteX31" fmla="*/ 0 w 1840992"/>
                <a:gd name="connsiteY31" fmla="*/ 2438400 h 2596896"/>
                <a:gd name="connsiteX32" fmla="*/ 12192 w 1840992"/>
                <a:gd name="connsiteY32" fmla="*/ 2474976 h 2596896"/>
                <a:gd name="connsiteX33" fmla="*/ 24384 w 1840992"/>
                <a:gd name="connsiteY33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499872 w 1840992"/>
                <a:gd name="connsiteY17" fmla="*/ 1950720 h 2596896"/>
                <a:gd name="connsiteX18" fmla="*/ 524256 w 1840992"/>
                <a:gd name="connsiteY18" fmla="*/ 2048256 h 2596896"/>
                <a:gd name="connsiteX19" fmla="*/ 560832 w 1840992"/>
                <a:gd name="connsiteY19" fmla="*/ 2072640 h 2596896"/>
                <a:gd name="connsiteX20" fmla="*/ 621792 w 1840992"/>
                <a:gd name="connsiteY20" fmla="*/ 2182368 h 2596896"/>
                <a:gd name="connsiteX21" fmla="*/ 536448 w 1840992"/>
                <a:gd name="connsiteY21" fmla="*/ 2267712 h 2596896"/>
                <a:gd name="connsiteX22" fmla="*/ 463296 w 1840992"/>
                <a:gd name="connsiteY22" fmla="*/ 2292096 h 2596896"/>
                <a:gd name="connsiteX23" fmla="*/ 377952 w 1840992"/>
                <a:gd name="connsiteY23" fmla="*/ 2243328 h 2596896"/>
                <a:gd name="connsiteX24" fmla="*/ 268224 w 1840992"/>
                <a:gd name="connsiteY24" fmla="*/ 2182368 h 2596896"/>
                <a:gd name="connsiteX25" fmla="*/ 195072 w 1840992"/>
                <a:gd name="connsiteY25" fmla="*/ 2145792 h 2596896"/>
                <a:gd name="connsiteX26" fmla="*/ 146304 w 1840992"/>
                <a:gd name="connsiteY26" fmla="*/ 2194560 h 2596896"/>
                <a:gd name="connsiteX27" fmla="*/ 85344 w 1840992"/>
                <a:gd name="connsiteY27" fmla="*/ 2267712 h 2596896"/>
                <a:gd name="connsiteX28" fmla="*/ 48768 w 1840992"/>
                <a:gd name="connsiteY28" fmla="*/ 2292096 h 2596896"/>
                <a:gd name="connsiteX29" fmla="*/ 12192 w 1840992"/>
                <a:gd name="connsiteY29" fmla="*/ 2401824 h 2596896"/>
                <a:gd name="connsiteX30" fmla="*/ 0 w 1840992"/>
                <a:gd name="connsiteY30" fmla="*/ 2438400 h 2596896"/>
                <a:gd name="connsiteX31" fmla="*/ 12192 w 1840992"/>
                <a:gd name="connsiteY31" fmla="*/ 2474976 h 2596896"/>
                <a:gd name="connsiteX32" fmla="*/ 24384 w 1840992"/>
                <a:gd name="connsiteY32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524256 w 1840992"/>
                <a:gd name="connsiteY17" fmla="*/ 2048256 h 2596896"/>
                <a:gd name="connsiteX18" fmla="*/ 560832 w 1840992"/>
                <a:gd name="connsiteY18" fmla="*/ 2072640 h 2596896"/>
                <a:gd name="connsiteX19" fmla="*/ 621792 w 1840992"/>
                <a:gd name="connsiteY19" fmla="*/ 2182368 h 2596896"/>
                <a:gd name="connsiteX20" fmla="*/ 536448 w 1840992"/>
                <a:gd name="connsiteY20" fmla="*/ 2267712 h 2596896"/>
                <a:gd name="connsiteX21" fmla="*/ 463296 w 1840992"/>
                <a:gd name="connsiteY21" fmla="*/ 2292096 h 2596896"/>
                <a:gd name="connsiteX22" fmla="*/ 377952 w 1840992"/>
                <a:gd name="connsiteY22" fmla="*/ 2243328 h 2596896"/>
                <a:gd name="connsiteX23" fmla="*/ 268224 w 1840992"/>
                <a:gd name="connsiteY23" fmla="*/ 2182368 h 2596896"/>
                <a:gd name="connsiteX24" fmla="*/ 195072 w 1840992"/>
                <a:gd name="connsiteY24" fmla="*/ 2145792 h 2596896"/>
                <a:gd name="connsiteX25" fmla="*/ 146304 w 1840992"/>
                <a:gd name="connsiteY25" fmla="*/ 2194560 h 2596896"/>
                <a:gd name="connsiteX26" fmla="*/ 85344 w 1840992"/>
                <a:gd name="connsiteY26" fmla="*/ 2267712 h 2596896"/>
                <a:gd name="connsiteX27" fmla="*/ 48768 w 1840992"/>
                <a:gd name="connsiteY27" fmla="*/ 2292096 h 2596896"/>
                <a:gd name="connsiteX28" fmla="*/ 12192 w 1840992"/>
                <a:gd name="connsiteY28" fmla="*/ 2401824 h 2596896"/>
                <a:gd name="connsiteX29" fmla="*/ 0 w 1840992"/>
                <a:gd name="connsiteY29" fmla="*/ 2438400 h 2596896"/>
                <a:gd name="connsiteX30" fmla="*/ 12192 w 1840992"/>
                <a:gd name="connsiteY30" fmla="*/ 2474976 h 2596896"/>
                <a:gd name="connsiteX31" fmla="*/ 24384 w 1840992"/>
                <a:gd name="connsiteY31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524256 w 1840992"/>
                <a:gd name="connsiteY17" fmla="*/ 2048256 h 2596896"/>
                <a:gd name="connsiteX18" fmla="*/ 621792 w 1840992"/>
                <a:gd name="connsiteY18" fmla="*/ 2182368 h 2596896"/>
                <a:gd name="connsiteX19" fmla="*/ 536448 w 1840992"/>
                <a:gd name="connsiteY19" fmla="*/ 2267712 h 2596896"/>
                <a:gd name="connsiteX20" fmla="*/ 463296 w 1840992"/>
                <a:gd name="connsiteY20" fmla="*/ 2292096 h 2596896"/>
                <a:gd name="connsiteX21" fmla="*/ 377952 w 1840992"/>
                <a:gd name="connsiteY21" fmla="*/ 2243328 h 2596896"/>
                <a:gd name="connsiteX22" fmla="*/ 268224 w 1840992"/>
                <a:gd name="connsiteY22" fmla="*/ 2182368 h 2596896"/>
                <a:gd name="connsiteX23" fmla="*/ 195072 w 1840992"/>
                <a:gd name="connsiteY23" fmla="*/ 2145792 h 2596896"/>
                <a:gd name="connsiteX24" fmla="*/ 146304 w 1840992"/>
                <a:gd name="connsiteY24" fmla="*/ 2194560 h 2596896"/>
                <a:gd name="connsiteX25" fmla="*/ 85344 w 1840992"/>
                <a:gd name="connsiteY25" fmla="*/ 2267712 h 2596896"/>
                <a:gd name="connsiteX26" fmla="*/ 48768 w 1840992"/>
                <a:gd name="connsiteY26" fmla="*/ 2292096 h 2596896"/>
                <a:gd name="connsiteX27" fmla="*/ 12192 w 1840992"/>
                <a:gd name="connsiteY27" fmla="*/ 2401824 h 2596896"/>
                <a:gd name="connsiteX28" fmla="*/ 0 w 1840992"/>
                <a:gd name="connsiteY28" fmla="*/ 2438400 h 2596896"/>
                <a:gd name="connsiteX29" fmla="*/ 12192 w 1840992"/>
                <a:gd name="connsiteY29" fmla="*/ 2474976 h 2596896"/>
                <a:gd name="connsiteX30" fmla="*/ 24384 w 1840992"/>
                <a:gd name="connsiteY30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524256 w 1840992"/>
                <a:gd name="connsiteY17" fmla="*/ 2048256 h 2596896"/>
                <a:gd name="connsiteX18" fmla="*/ 621792 w 1840992"/>
                <a:gd name="connsiteY18" fmla="*/ 2182368 h 2596896"/>
                <a:gd name="connsiteX19" fmla="*/ 536448 w 1840992"/>
                <a:gd name="connsiteY19" fmla="*/ 2267712 h 2596896"/>
                <a:gd name="connsiteX20" fmla="*/ 463296 w 1840992"/>
                <a:gd name="connsiteY20" fmla="*/ 2292096 h 2596896"/>
                <a:gd name="connsiteX21" fmla="*/ 377952 w 1840992"/>
                <a:gd name="connsiteY21" fmla="*/ 2243328 h 2596896"/>
                <a:gd name="connsiteX22" fmla="*/ 268224 w 1840992"/>
                <a:gd name="connsiteY22" fmla="*/ 2182368 h 2596896"/>
                <a:gd name="connsiteX23" fmla="*/ 146304 w 1840992"/>
                <a:gd name="connsiteY23" fmla="*/ 2194560 h 2596896"/>
                <a:gd name="connsiteX24" fmla="*/ 85344 w 1840992"/>
                <a:gd name="connsiteY24" fmla="*/ 2267712 h 2596896"/>
                <a:gd name="connsiteX25" fmla="*/ 48768 w 1840992"/>
                <a:gd name="connsiteY25" fmla="*/ 2292096 h 2596896"/>
                <a:gd name="connsiteX26" fmla="*/ 12192 w 1840992"/>
                <a:gd name="connsiteY26" fmla="*/ 2401824 h 2596896"/>
                <a:gd name="connsiteX27" fmla="*/ 0 w 1840992"/>
                <a:gd name="connsiteY27" fmla="*/ 2438400 h 2596896"/>
                <a:gd name="connsiteX28" fmla="*/ 12192 w 1840992"/>
                <a:gd name="connsiteY28" fmla="*/ 2474976 h 2596896"/>
                <a:gd name="connsiteX29" fmla="*/ 24384 w 1840992"/>
                <a:gd name="connsiteY29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524256 w 1840992"/>
                <a:gd name="connsiteY17" fmla="*/ 2048256 h 2596896"/>
                <a:gd name="connsiteX18" fmla="*/ 621792 w 1840992"/>
                <a:gd name="connsiteY18" fmla="*/ 2182368 h 2596896"/>
                <a:gd name="connsiteX19" fmla="*/ 536448 w 1840992"/>
                <a:gd name="connsiteY19" fmla="*/ 2267712 h 2596896"/>
                <a:gd name="connsiteX20" fmla="*/ 463296 w 1840992"/>
                <a:gd name="connsiteY20" fmla="*/ 2292096 h 2596896"/>
                <a:gd name="connsiteX21" fmla="*/ 377952 w 1840992"/>
                <a:gd name="connsiteY21" fmla="*/ 2243328 h 2596896"/>
                <a:gd name="connsiteX22" fmla="*/ 268224 w 1840992"/>
                <a:gd name="connsiteY22" fmla="*/ 2182368 h 2596896"/>
                <a:gd name="connsiteX23" fmla="*/ 85344 w 1840992"/>
                <a:gd name="connsiteY23" fmla="*/ 2267712 h 2596896"/>
                <a:gd name="connsiteX24" fmla="*/ 48768 w 1840992"/>
                <a:gd name="connsiteY24" fmla="*/ 2292096 h 2596896"/>
                <a:gd name="connsiteX25" fmla="*/ 12192 w 1840992"/>
                <a:gd name="connsiteY25" fmla="*/ 2401824 h 2596896"/>
                <a:gd name="connsiteX26" fmla="*/ 0 w 1840992"/>
                <a:gd name="connsiteY26" fmla="*/ 2438400 h 2596896"/>
                <a:gd name="connsiteX27" fmla="*/ 12192 w 1840992"/>
                <a:gd name="connsiteY27" fmla="*/ 2474976 h 2596896"/>
                <a:gd name="connsiteX28" fmla="*/ 24384 w 1840992"/>
                <a:gd name="connsiteY28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524256 w 1840992"/>
                <a:gd name="connsiteY17" fmla="*/ 2048256 h 2596896"/>
                <a:gd name="connsiteX18" fmla="*/ 621792 w 1840992"/>
                <a:gd name="connsiteY18" fmla="*/ 2182368 h 2596896"/>
                <a:gd name="connsiteX19" fmla="*/ 536448 w 1840992"/>
                <a:gd name="connsiteY19" fmla="*/ 2267712 h 2596896"/>
                <a:gd name="connsiteX20" fmla="*/ 463296 w 1840992"/>
                <a:gd name="connsiteY20" fmla="*/ 2292096 h 2596896"/>
                <a:gd name="connsiteX21" fmla="*/ 377952 w 1840992"/>
                <a:gd name="connsiteY21" fmla="*/ 2243328 h 2596896"/>
                <a:gd name="connsiteX22" fmla="*/ 268224 w 1840992"/>
                <a:gd name="connsiteY22" fmla="*/ 2182368 h 2596896"/>
                <a:gd name="connsiteX23" fmla="*/ 85344 w 1840992"/>
                <a:gd name="connsiteY23" fmla="*/ 2267712 h 2596896"/>
                <a:gd name="connsiteX24" fmla="*/ 12192 w 1840992"/>
                <a:gd name="connsiteY24" fmla="*/ 2401824 h 2596896"/>
                <a:gd name="connsiteX25" fmla="*/ 0 w 1840992"/>
                <a:gd name="connsiteY25" fmla="*/ 2438400 h 2596896"/>
                <a:gd name="connsiteX26" fmla="*/ 12192 w 1840992"/>
                <a:gd name="connsiteY26" fmla="*/ 2474976 h 2596896"/>
                <a:gd name="connsiteX27" fmla="*/ 24384 w 1840992"/>
                <a:gd name="connsiteY27" fmla="*/ 2596896 h 2596896"/>
                <a:gd name="connsiteX0" fmla="*/ 1840992 w 1840992"/>
                <a:gd name="connsiteY0" fmla="*/ 48768 h 2596896"/>
                <a:gd name="connsiteX1" fmla="*/ 1755648 w 1840992"/>
                <a:gd name="connsiteY1" fmla="*/ 36576 h 2596896"/>
                <a:gd name="connsiteX2" fmla="*/ 1719072 w 1840992"/>
                <a:gd name="connsiteY2" fmla="*/ 12192 h 2596896"/>
                <a:gd name="connsiteX3" fmla="*/ 1682496 w 1840992"/>
                <a:gd name="connsiteY3" fmla="*/ 0 h 2596896"/>
                <a:gd name="connsiteX4" fmla="*/ 1536192 w 1840992"/>
                <a:gd name="connsiteY4" fmla="*/ 36576 h 2596896"/>
                <a:gd name="connsiteX5" fmla="*/ 1499616 w 1840992"/>
                <a:gd name="connsiteY5" fmla="*/ 48768 h 2596896"/>
                <a:gd name="connsiteX6" fmla="*/ 1353312 w 1840992"/>
                <a:gd name="connsiteY6" fmla="*/ 36576 h 2596896"/>
                <a:gd name="connsiteX7" fmla="*/ 1280160 w 1840992"/>
                <a:gd name="connsiteY7" fmla="*/ 12192 h 2596896"/>
                <a:gd name="connsiteX8" fmla="*/ 1182624 w 1840992"/>
                <a:gd name="connsiteY8" fmla="*/ 48768 h 2596896"/>
                <a:gd name="connsiteX9" fmla="*/ 1146048 w 1840992"/>
                <a:gd name="connsiteY9" fmla="*/ 121920 h 2596896"/>
                <a:gd name="connsiteX10" fmla="*/ 1097280 w 1840992"/>
                <a:gd name="connsiteY10" fmla="*/ 195072 h 2596896"/>
                <a:gd name="connsiteX11" fmla="*/ 1024128 w 1840992"/>
                <a:gd name="connsiteY11" fmla="*/ 243840 h 2596896"/>
                <a:gd name="connsiteX12" fmla="*/ 1011936 w 1840992"/>
                <a:gd name="connsiteY12" fmla="*/ 280416 h 2596896"/>
                <a:gd name="connsiteX13" fmla="*/ 963168 w 1840992"/>
                <a:gd name="connsiteY13" fmla="*/ 353568 h 2596896"/>
                <a:gd name="connsiteX14" fmla="*/ 926592 w 1840992"/>
                <a:gd name="connsiteY14" fmla="*/ 426720 h 2596896"/>
                <a:gd name="connsiteX15" fmla="*/ 877824 w 1840992"/>
                <a:gd name="connsiteY15" fmla="*/ 487680 h 2596896"/>
                <a:gd name="connsiteX16" fmla="*/ 524256 w 1840992"/>
                <a:gd name="connsiteY16" fmla="*/ 1914144 h 2596896"/>
                <a:gd name="connsiteX17" fmla="*/ 524256 w 1840992"/>
                <a:gd name="connsiteY17" fmla="*/ 2048256 h 2596896"/>
                <a:gd name="connsiteX18" fmla="*/ 621792 w 1840992"/>
                <a:gd name="connsiteY18" fmla="*/ 2182368 h 2596896"/>
                <a:gd name="connsiteX19" fmla="*/ 536448 w 1840992"/>
                <a:gd name="connsiteY19" fmla="*/ 2267712 h 2596896"/>
                <a:gd name="connsiteX20" fmla="*/ 463296 w 1840992"/>
                <a:gd name="connsiteY20" fmla="*/ 2292096 h 2596896"/>
                <a:gd name="connsiteX21" fmla="*/ 377952 w 1840992"/>
                <a:gd name="connsiteY21" fmla="*/ 2243328 h 2596896"/>
                <a:gd name="connsiteX22" fmla="*/ 268224 w 1840992"/>
                <a:gd name="connsiteY22" fmla="*/ 2182368 h 2596896"/>
                <a:gd name="connsiteX23" fmla="*/ 85344 w 1840992"/>
                <a:gd name="connsiteY23" fmla="*/ 2267712 h 2596896"/>
                <a:gd name="connsiteX24" fmla="*/ 12192 w 1840992"/>
                <a:gd name="connsiteY24" fmla="*/ 2401824 h 2596896"/>
                <a:gd name="connsiteX25" fmla="*/ 0 w 1840992"/>
                <a:gd name="connsiteY25" fmla="*/ 2438400 h 2596896"/>
                <a:gd name="connsiteX26" fmla="*/ 24384 w 1840992"/>
                <a:gd name="connsiteY26" fmla="*/ 2596896 h 2596896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524256 w 1840992"/>
                <a:gd name="connsiteY16" fmla="*/ 1914144 h 2438400"/>
                <a:gd name="connsiteX17" fmla="*/ 524256 w 1840992"/>
                <a:gd name="connsiteY17" fmla="*/ 2048256 h 2438400"/>
                <a:gd name="connsiteX18" fmla="*/ 621792 w 1840992"/>
                <a:gd name="connsiteY18" fmla="*/ 2182368 h 2438400"/>
                <a:gd name="connsiteX19" fmla="*/ 536448 w 1840992"/>
                <a:gd name="connsiteY19" fmla="*/ 2267712 h 2438400"/>
                <a:gd name="connsiteX20" fmla="*/ 463296 w 1840992"/>
                <a:gd name="connsiteY20" fmla="*/ 2292096 h 2438400"/>
                <a:gd name="connsiteX21" fmla="*/ 377952 w 1840992"/>
                <a:gd name="connsiteY21" fmla="*/ 2243328 h 2438400"/>
                <a:gd name="connsiteX22" fmla="*/ 268224 w 1840992"/>
                <a:gd name="connsiteY22" fmla="*/ 2182368 h 2438400"/>
                <a:gd name="connsiteX23" fmla="*/ 85344 w 1840992"/>
                <a:gd name="connsiteY23" fmla="*/ 2267712 h 2438400"/>
                <a:gd name="connsiteX24" fmla="*/ 12192 w 1840992"/>
                <a:gd name="connsiteY24" fmla="*/ 2401824 h 2438400"/>
                <a:gd name="connsiteX25" fmla="*/ 0 w 1840992"/>
                <a:gd name="connsiteY25" fmla="*/ 2438400 h 2438400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524256 w 1840992"/>
                <a:gd name="connsiteY16" fmla="*/ 2048256 h 2438400"/>
                <a:gd name="connsiteX17" fmla="*/ 621792 w 1840992"/>
                <a:gd name="connsiteY17" fmla="*/ 2182368 h 2438400"/>
                <a:gd name="connsiteX18" fmla="*/ 536448 w 1840992"/>
                <a:gd name="connsiteY18" fmla="*/ 2267712 h 2438400"/>
                <a:gd name="connsiteX19" fmla="*/ 463296 w 1840992"/>
                <a:gd name="connsiteY19" fmla="*/ 2292096 h 2438400"/>
                <a:gd name="connsiteX20" fmla="*/ 377952 w 1840992"/>
                <a:gd name="connsiteY20" fmla="*/ 2243328 h 2438400"/>
                <a:gd name="connsiteX21" fmla="*/ 268224 w 1840992"/>
                <a:gd name="connsiteY21" fmla="*/ 2182368 h 2438400"/>
                <a:gd name="connsiteX22" fmla="*/ 85344 w 1840992"/>
                <a:gd name="connsiteY22" fmla="*/ 2267712 h 2438400"/>
                <a:gd name="connsiteX23" fmla="*/ 12192 w 1840992"/>
                <a:gd name="connsiteY23" fmla="*/ 2401824 h 2438400"/>
                <a:gd name="connsiteX24" fmla="*/ 0 w 1840992"/>
                <a:gd name="connsiteY24" fmla="*/ 2438400 h 2438400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621792 w 1840992"/>
                <a:gd name="connsiteY16" fmla="*/ 2182368 h 2438400"/>
                <a:gd name="connsiteX17" fmla="*/ 536448 w 1840992"/>
                <a:gd name="connsiteY17" fmla="*/ 2267712 h 2438400"/>
                <a:gd name="connsiteX18" fmla="*/ 463296 w 1840992"/>
                <a:gd name="connsiteY18" fmla="*/ 2292096 h 2438400"/>
                <a:gd name="connsiteX19" fmla="*/ 377952 w 1840992"/>
                <a:gd name="connsiteY19" fmla="*/ 2243328 h 2438400"/>
                <a:gd name="connsiteX20" fmla="*/ 268224 w 1840992"/>
                <a:gd name="connsiteY20" fmla="*/ 2182368 h 2438400"/>
                <a:gd name="connsiteX21" fmla="*/ 85344 w 1840992"/>
                <a:gd name="connsiteY21" fmla="*/ 2267712 h 2438400"/>
                <a:gd name="connsiteX22" fmla="*/ 12192 w 1840992"/>
                <a:gd name="connsiteY22" fmla="*/ 2401824 h 2438400"/>
                <a:gd name="connsiteX23" fmla="*/ 0 w 1840992"/>
                <a:gd name="connsiteY23" fmla="*/ 2438400 h 2438400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536448 w 1840992"/>
                <a:gd name="connsiteY16" fmla="*/ 2267712 h 2438400"/>
                <a:gd name="connsiteX17" fmla="*/ 463296 w 1840992"/>
                <a:gd name="connsiteY17" fmla="*/ 2292096 h 2438400"/>
                <a:gd name="connsiteX18" fmla="*/ 377952 w 1840992"/>
                <a:gd name="connsiteY18" fmla="*/ 2243328 h 2438400"/>
                <a:gd name="connsiteX19" fmla="*/ 268224 w 1840992"/>
                <a:gd name="connsiteY19" fmla="*/ 2182368 h 2438400"/>
                <a:gd name="connsiteX20" fmla="*/ 85344 w 1840992"/>
                <a:gd name="connsiteY20" fmla="*/ 2267712 h 2438400"/>
                <a:gd name="connsiteX21" fmla="*/ 12192 w 1840992"/>
                <a:gd name="connsiteY21" fmla="*/ 2401824 h 2438400"/>
                <a:gd name="connsiteX22" fmla="*/ 0 w 1840992"/>
                <a:gd name="connsiteY22" fmla="*/ 2438400 h 2438400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463296 w 1840992"/>
                <a:gd name="connsiteY16" fmla="*/ 2292096 h 2438400"/>
                <a:gd name="connsiteX17" fmla="*/ 377952 w 1840992"/>
                <a:gd name="connsiteY17" fmla="*/ 2243328 h 2438400"/>
                <a:gd name="connsiteX18" fmla="*/ 268224 w 1840992"/>
                <a:gd name="connsiteY18" fmla="*/ 2182368 h 2438400"/>
                <a:gd name="connsiteX19" fmla="*/ 85344 w 1840992"/>
                <a:gd name="connsiteY19" fmla="*/ 2267712 h 2438400"/>
                <a:gd name="connsiteX20" fmla="*/ 12192 w 1840992"/>
                <a:gd name="connsiteY20" fmla="*/ 2401824 h 2438400"/>
                <a:gd name="connsiteX21" fmla="*/ 0 w 1840992"/>
                <a:gd name="connsiteY21" fmla="*/ 2438400 h 2438400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377952 w 1840992"/>
                <a:gd name="connsiteY16" fmla="*/ 2243328 h 2438400"/>
                <a:gd name="connsiteX17" fmla="*/ 268224 w 1840992"/>
                <a:gd name="connsiteY17" fmla="*/ 2182368 h 2438400"/>
                <a:gd name="connsiteX18" fmla="*/ 85344 w 1840992"/>
                <a:gd name="connsiteY18" fmla="*/ 2267712 h 2438400"/>
                <a:gd name="connsiteX19" fmla="*/ 12192 w 1840992"/>
                <a:gd name="connsiteY19" fmla="*/ 2401824 h 2438400"/>
                <a:gd name="connsiteX20" fmla="*/ 0 w 1840992"/>
                <a:gd name="connsiteY20" fmla="*/ 2438400 h 2438400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268224 w 1840992"/>
                <a:gd name="connsiteY16" fmla="*/ 2182368 h 2438400"/>
                <a:gd name="connsiteX17" fmla="*/ 85344 w 1840992"/>
                <a:gd name="connsiteY17" fmla="*/ 2267712 h 2438400"/>
                <a:gd name="connsiteX18" fmla="*/ 12192 w 1840992"/>
                <a:gd name="connsiteY18" fmla="*/ 2401824 h 2438400"/>
                <a:gd name="connsiteX19" fmla="*/ 0 w 1840992"/>
                <a:gd name="connsiteY19" fmla="*/ 2438400 h 2438400"/>
                <a:gd name="connsiteX0" fmla="*/ 1841095 w 1841095"/>
                <a:gd name="connsiteY0" fmla="*/ 48768 h 2445564"/>
                <a:gd name="connsiteX1" fmla="*/ 1755751 w 1841095"/>
                <a:gd name="connsiteY1" fmla="*/ 36576 h 2445564"/>
                <a:gd name="connsiteX2" fmla="*/ 1719175 w 1841095"/>
                <a:gd name="connsiteY2" fmla="*/ 12192 h 2445564"/>
                <a:gd name="connsiteX3" fmla="*/ 1682599 w 1841095"/>
                <a:gd name="connsiteY3" fmla="*/ 0 h 2445564"/>
                <a:gd name="connsiteX4" fmla="*/ 1536295 w 1841095"/>
                <a:gd name="connsiteY4" fmla="*/ 36576 h 2445564"/>
                <a:gd name="connsiteX5" fmla="*/ 1499719 w 1841095"/>
                <a:gd name="connsiteY5" fmla="*/ 48768 h 2445564"/>
                <a:gd name="connsiteX6" fmla="*/ 1353415 w 1841095"/>
                <a:gd name="connsiteY6" fmla="*/ 36576 h 2445564"/>
                <a:gd name="connsiteX7" fmla="*/ 1280263 w 1841095"/>
                <a:gd name="connsiteY7" fmla="*/ 12192 h 2445564"/>
                <a:gd name="connsiteX8" fmla="*/ 1182727 w 1841095"/>
                <a:gd name="connsiteY8" fmla="*/ 48768 h 2445564"/>
                <a:gd name="connsiteX9" fmla="*/ 1146151 w 1841095"/>
                <a:gd name="connsiteY9" fmla="*/ 121920 h 2445564"/>
                <a:gd name="connsiteX10" fmla="*/ 1097383 w 1841095"/>
                <a:gd name="connsiteY10" fmla="*/ 195072 h 2445564"/>
                <a:gd name="connsiteX11" fmla="*/ 1024231 w 1841095"/>
                <a:gd name="connsiteY11" fmla="*/ 243840 h 2445564"/>
                <a:gd name="connsiteX12" fmla="*/ 1012039 w 1841095"/>
                <a:gd name="connsiteY12" fmla="*/ 280416 h 2445564"/>
                <a:gd name="connsiteX13" fmla="*/ 963271 w 1841095"/>
                <a:gd name="connsiteY13" fmla="*/ 353568 h 2445564"/>
                <a:gd name="connsiteX14" fmla="*/ 926695 w 1841095"/>
                <a:gd name="connsiteY14" fmla="*/ 426720 h 2445564"/>
                <a:gd name="connsiteX15" fmla="*/ 877927 w 1841095"/>
                <a:gd name="connsiteY15" fmla="*/ 487680 h 2445564"/>
                <a:gd name="connsiteX16" fmla="*/ 85447 w 1841095"/>
                <a:gd name="connsiteY16" fmla="*/ 2267712 h 2445564"/>
                <a:gd name="connsiteX17" fmla="*/ 12295 w 1841095"/>
                <a:gd name="connsiteY17" fmla="*/ 2401824 h 2445564"/>
                <a:gd name="connsiteX18" fmla="*/ 103 w 1841095"/>
                <a:gd name="connsiteY18" fmla="*/ 2438400 h 2445564"/>
                <a:gd name="connsiteX0" fmla="*/ 1840992 w 1840992"/>
                <a:gd name="connsiteY0" fmla="*/ 48768 h 2438400"/>
                <a:gd name="connsiteX1" fmla="*/ 1755648 w 1840992"/>
                <a:gd name="connsiteY1" fmla="*/ 36576 h 2438400"/>
                <a:gd name="connsiteX2" fmla="*/ 1719072 w 1840992"/>
                <a:gd name="connsiteY2" fmla="*/ 12192 h 2438400"/>
                <a:gd name="connsiteX3" fmla="*/ 1682496 w 1840992"/>
                <a:gd name="connsiteY3" fmla="*/ 0 h 2438400"/>
                <a:gd name="connsiteX4" fmla="*/ 1536192 w 1840992"/>
                <a:gd name="connsiteY4" fmla="*/ 36576 h 2438400"/>
                <a:gd name="connsiteX5" fmla="*/ 1499616 w 1840992"/>
                <a:gd name="connsiteY5" fmla="*/ 48768 h 2438400"/>
                <a:gd name="connsiteX6" fmla="*/ 1353312 w 1840992"/>
                <a:gd name="connsiteY6" fmla="*/ 36576 h 2438400"/>
                <a:gd name="connsiteX7" fmla="*/ 1280160 w 1840992"/>
                <a:gd name="connsiteY7" fmla="*/ 12192 h 2438400"/>
                <a:gd name="connsiteX8" fmla="*/ 1182624 w 1840992"/>
                <a:gd name="connsiteY8" fmla="*/ 48768 h 2438400"/>
                <a:gd name="connsiteX9" fmla="*/ 1146048 w 1840992"/>
                <a:gd name="connsiteY9" fmla="*/ 121920 h 2438400"/>
                <a:gd name="connsiteX10" fmla="*/ 1097280 w 1840992"/>
                <a:gd name="connsiteY10" fmla="*/ 195072 h 2438400"/>
                <a:gd name="connsiteX11" fmla="*/ 1024128 w 1840992"/>
                <a:gd name="connsiteY11" fmla="*/ 243840 h 2438400"/>
                <a:gd name="connsiteX12" fmla="*/ 1011936 w 1840992"/>
                <a:gd name="connsiteY12" fmla="*/ 280416 h 2438400"/>
                <a:gd name="connsiteX13" fmla="*/ 963168 w 1840992"/>
                <a:gd name="connsiteY13" fmla="*/ 353568 h 2438400"/>
                <a:gd name="connsiteX14" fmla="*/ 926592 w 1840992"/>
                <a:gd name="connsiteY14" fmla="*/ 426720 h 2438400"/>
                <a:gd name="connsiteX15" fmla="*/ 877824 w 1840992"/>
                <a:gd name="connsiteY15" fmla="*/ 487680 h 2438400"/>
                <a:gd name="connsiteX16" fmla="*/ 12192 w 1840992"/>
                <a:gd name="connsiteY16" fmla="*/ 2401824 h 2438400"/>
                <a:gd name="connsiteX17" fmla="*/ 0 w 1840992"/>
                <a:gd name="connsiteY17" fmla="*/ 2438400 h 2438400"/>
                <a:gd name="connsiteX0" fmla="*/ 1828800 w 1828800"/>
                <a:gd name="connsiteY0" fmla="*/ 48768 h 2401824"/>
                <a:gd name="connsiteX1" fmla="*/ 1743456 w 1828800"/>
                <a:gd name="connsiteY1" fmla="*/ 36576 h 2401824"/>
                <a:gd name="connsiteX2" fmla="*/ 1706880 w 1828800"/>
                <a:gd name="connsiteY2" fmla="*/ 12192 h 2401824"/>
                <a:gd name="connsiteX3" fmla="*/ 1670304 w 1828800"/>
                <a:gd name="connsiteY3" fmla="*/ 0 h 2401824"/>
                <a:gd name="connsiteX4" fmla="*/ 1524000 w 1828800"/>
                <a:gd name="connsiteY4" fmla="*/ 36576 h 2401824"/>
                <a:gd name="connsiteX5" fmla="*/ 1487424 w 1828800"/>
                <a:gd name="connsiteY5" fmla="*/ 48768 h 2401824"/>
                <a:gd name="connsiteX6" fmla="*/ 1341120 w 1828800"/>
                <a:gd name="connsiteY6" fmla="*/ 36576 h 2401824"/>
                <a:gd name="connsiteX7" fmla="*/ 1267968 w 1828800"/>
                <a:gd name="connsiteY7" fmla="*/ 12192 h 2401824"/>
                <a:gd name="connsiteX8" fmla="*/ 1170432 w 1828800"/>
                <a:gd name="connsiteY8" fmla="*/ 48768 h 2401824"/>
                <a:gd name="connsiteX9" fmla="*/ 1133856 w 1828800"/>
                <a:gd name="connsiteY9" fmla="*/ 121920 h 2401824"/>
                <a:gd name="connsiteX10" fmla="*/ 1085088 w 1828800"/>
                <a:gd name="connsiteY10" fmla="*/ 195072 h 2401824"/>
                <a:gd name="connsiteX11" fmla="*/ 1011936 w 1828800"/>
                <a:gd name="connsiteY11" fmla="*/ 243840 h 2401824"/>
                <a:gd name="connsiteX12" fmla="*/ 999744 w 1828800"/>
                <a:gd name="connsiteY12" fmla="*/ 280416 h 2401824"/>
                <a:gd name="connsiteX13" fmla="*/ 950976 w 1828800"/>
                <a:gd name="connsiteY13" fmla="*/ 353568 h 2401824"/>
                <a:gd name="connsiteX14" fmla="*/ 914400 w 1828800"/>
                <a:gd name="connsiteY14" fmla="*/ 426720 h 2401824"/>
                <a:gd name="connsiteX15" fmla="*/ 865632 w 1828800"/>
                <a:gd name="connsiteY15" fmla="*/ 487680 h 2401824"/>
                <a:gd name="connsiteX16" fmla="*/ 0 w 1828800"/>
                <a:gd name="connsiteY16" fmla="*/ 2401824 h 2401824"/>
                <a:gd name="connsiteX0" fmla="*/ 963168 w 963168"/>
                <a:gd name="connsiteY0" fmla="*/ 48768 h 487680"/>
                <a:gd name="connsiteX1" fmla="*/ 877824 w 963168"/>
                <a:gd name="connsiteY1" fmla="*/ 36576 h 487680"/>
                <a:gd name="connsiteX2" fmla="*/ 841248 w 963168"/>
                <a:gd name="connsiteY2" fmla="*/ 12192 h 487680"/>
                <a:gd name="connsiteX3" fmla="*/ 804672 w 963168"/>
                <a:gd name="connsiteY3" fmla="*/ 0 h 487680"/>
                <a:gd name="connsiteX4" fmla="*/ 658368 w 963168"/>
                <a:gd name="connsiteY4" fmla="*/ 36576 h 487680"/>
                <a:gd name="connsiteX5" fmla="*/ 621792 w 963168"/>
                <a:gd name="connsiteY5" fmla="*/ 48768 h 487680"/>
                <a:gd name="connsiteX6" fmla="*/ 475488 w 963168"/>
                <a:gd name="connsiteY6" fmla="*/ 36576 h 487680"/>
                <a:gd name="connsiteX7" fmla="*/ 402336 w 963168"/>
                <a:gd name="connsiteY7" fmla="*/ 12192 h 487680"/>
                <a:gd name="connsiteX8" fmla="*/ 304800 w 963168"/>
                <a:gd name="connsiteY8" fmla="*/ 48768 h 487680"/>
                <a:gd name="connsiteX9" fmla="*/ 268224 w 963168"/>
                <a:gd name="connsiteY9" fmla="*/ 121920 h 487680"/>
                <a:gd name="connsiteX10" fmla="*/ 219456 w 963168"/>
                <a:gd name="connsiteY10" fmla="*/ 195072 h 487680"/>
                <a:gd name="connsiteX11" fmla="*/ 146304 w 963168"/>
                <a:gd name="connsiteY11" fmla="*/ 243840 h 487680"/>
                <a:gd name="connsiteX12" fmla="*/ 134112 w 963168"/>
                <a:gd name="connsiteY12" fmla="*/ 280416 h 487680"/>
                <a:gd name="connsiteX13" fmla="*/ 85344 w 963168"/>
                <a:gd name="connsiteY13" fmla="*/ 353568 h 487680"/>
                <a:gd name="connsiteX14" fmla="*/ 48768 w 963168"/>
                <a:gd name="connsiteY14" fmla="*/ 426720 h 487680"/>
                <a:gd name="connsiteX15" fmla="*/ 0 w 963168"/>
                <a:gd name="connsiteY15" fmla="*/ 48768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63168" h="487680">
                  <a:moveTo>
                    <a:pt x="963168" y="48768"/>
                  </a:moveTo>
                  <a:cubicBezTo>
                    <a:pt x="934720" y="44704"/>
                    <a:pt x="905349" y="44833"/>
                    <a:pt x="877824" y="36576"/>
                  </a:cubicBezTo>
                  <a:cubicBezTo>
                    <a:pt x="863789" y="32366"/>
                    <a:pt x="854354" y="18745"/>
                    <a:pt x="841248" y="12192"/>
                  </a:cubicBezTo>
                  <a:cubicBezTo>
                    <a:pt x="829753" y="6445"/>
                    <a:pt x="816864" y="4064"/>
                    <a:pt x="804672" y="0"/>
                  </a:cubicBezTo>
                  <a:cubicBezTo>
                    <a:pt x="706167" y="16418"/>
                    <a:pt x="754972" y="4375"/>
                    <a:pt x="658368" y="36576"/>
                  </a:cubicBezTo>
                  <a:lnTo>
                    <a:pt x="621792" y="48768"/>
                  </a:lnTo>
                  <a:cubicBezTo>
                    <a:pt x="573024" y="44704"/>
                    <a:pt x="523759" y="44621"/>
                    <a:pt x="475488" y="36576"/>
                  </a:cubicBezTo>
                  <a:cubicBezTo>
                    <a:pt x="450135" y="32350"/>
                    <a:pt x="402336" y="12192"/>
                    <a:pt x="402336" y="12192"/>
                  </a:cubicBezTo>
                  <a:cubicBezTo>
                    <a:pt x="358720" y="20915"/>
                    <a:pt x="336194" y="17374"/>
                    <a:pt x="304800" y="48768"/>
                  </a:cubicBezTo>
                  <a:cubicBezTo>
                    <a:pt x="264206" y="89362"/>
                    <a:pt x="293014" y="77298"/>
                    <a:pt x="268224" y="121920"/>
                  </a:cubicBezTo>
                  <a:cubicBezTo>
                    <a:pt x="253992" y="147538"/>
                    <a:pt x="243840" y="178816"/>
                    <a:pt x="219456" y="195072"/>
                  </a:cubicBezTo>
                  <a:lnTo>
                    <a:pt x="146304" y="243840"/>
                  </a:lnTo>
                  <a:cubicBezTo>
                    <a:pt x="142240" y="256032"/>
                    <a:pt x="140353" y="269182"/>
                    <a:pt x="134112" y="280416"/>
                  </a:cubicBezTo>
                  <a:cubicBezTo>
                    <a:pt x="119880" y="306034"/>
                    <a:pt x="94611" y="325766"/>
                    <a:pt x="85344" y="353568"/>
                  </a:cubicBezTo>
                  <a:cubicBezTo>
                    <a:pt x="75428" y="383316"/>
                    <a:pt x="62992" y="404368"/>
                    <a:pt x="48768" y="426720"/>
                  </a:cubicBezTo>
                  <a:cubicBezTo>
                    <a:pt x="34544" y="449072"/>
                    <a:pt x="152400" y="158496"/>
                    <a:pt x="0" y="487680"/>
                  </a:cubicBezTo>
                </a:path>
              </a:pathLst>
            </a:cu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C75E75E-4AA1-ED6B-4A5B-C1FF915DC4B8}"/>
              </a:ext>
            </a:extLst>
          </p:cNvPr>
          <p:cNvSpPr txBox="1"/>
          <p:nvPr/>
        </p:nvSpPr>
        <p:spPr>
          <a:xfrm>
            <a:off x="6193536" y="2132425"/>
            <a:ext cx="1163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Tellus 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F91199-1105-5DB4-60E9-461D04FFE659}"/>
              </a:ext>
            </a:extLst>
          </p:cNvPr>
          <p:cNvSpPr txBox="1"/>
          <p:nvPr/>
        </p:nvSpPr>
        <p:spPr>
          <a:xfrm>
            <a:off x="4671911" y="6479787"/>
            <a:ext cx="932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tx2"/>
                </a:solidFill>
              </a:rPr>
              <a:t>www.gsi.ie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6F0D2F-E9AC-1C03-8898-DB05F3DAB81E}"/>
              </a:ext>
            </a:extLst>
          </p:cNvPr>
          <p:cNvSpPr txBox="1"/>
          <p:nvPr/>
        </p:nvSpPr>
        <p:spPr>
          <a:xfrm>
            <a:off x="8917166" y="4135810"/>
            <a:ext cx="1313376" cy="477054"/>
          </a:xfrm>
          <a:prstGeom prst="rect">
            <a:avLst/>
          </a:prstGeom>
          <a:noFill/>
          <a:effectLst>
            <a:outerShdw blurRad="25400" dist="25400" dir="2700000" algn="tl" rotWithShape="0">
              <a:schemeClr val="bg1">
                <a:alpha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4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Longford Down inlier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9F3B68-4F4C-C8A1-7164-A0FA33DD810B}"/>
              </a:ext>
            </a:extLst>
          </p:cNvPr>
          <p:cNvSpPr txBox="1"/>
          <p:nvPr/>
        </p:nvSpPr>
        <p:spPr>
          <a:xfrm>
            <a:off x="9685262" y="5928034"/>
            <a:ext cx="1123136" cy="477054"/>
          </a:xfrm>
          <a:prstGeom prst="rect">
            <a:avLst/>
          </a:prstGeom>
          <a:noFill/>
          <a:effectLst>
            <a:outerShdw blurRad="25400" dist="25400" dir="2700000" algn="tl" rotWithShape="0">
              <a:schemeClr val="bg1">
                <a:alpha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400" dirty="0" err="1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Wicklow</a:t>
            </a:r>
            <a:r>
              <a:rPr lang="en-US" sz="14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Mts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F017FA-9274-D85F-0F09-0AA832BCB76C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B977A3-4011-A0C7-CE2A-7D89B81AD94D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518D83-4914-2609-BD38-5C1B356B7E5F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963256-DE28-3B62-6D5E-5F31EC3C3678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968C58D-7F34-22C5-A73D-98DAA68AEBC0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1A28810-A424-56E6-57CC-9823AFF1FB3A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5FBC2DE-D8D0-49CC-17DF-23672F66F350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62A5240-2BB1-5B22-4711-7836276BE0F2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EA1982-9FED-68CE-5018-D180B615A54C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FC48C60-792B-849D-10D9-EFF26A9524C5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073C490-D2A2-377A-CE87-C41DD9797F73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FC5BD61-C062-216D-2DF5-2854C83FDF7A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50CDC39-28A4-216D-6213-CEC19BD43D96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DDC5C4B-F460-746C-674A-482CFF5F1520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C0A58FD-A409-691B-666B-CE015E6BA22E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5BDF459-01C1-0C70-BBB2-B52823CDEF80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A0C27F8-9069-9585-B58E-D3B02F5CA882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A5B91E4-9672-5655-4C66-CBAAB8242059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87425A0-9DFC-E1CD-9A52-172F65CC45AB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6652E911-4FE9-06F7-BFB3-414020A09E50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A593F0E-BB4F-ACF7-AD30-E1EF98A9325B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A1B697F3-53F4-223A-DC68-8D1479B4C556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951CC3F-F533-7B91-BC26-158CCDDC1397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6B8E3D5D-BD2E-F29C-9970-CE6F0168550D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A9AE686-78D2-6817-0E80-052EF2544F7E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4D25C9A-B69C-88B3-5284-DACD92FD6FEF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BAC9F1C6-60C0-9898-D456-62B8F210F920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D53FB63-D1C3-D44B-40DA-01A32BF9DE4E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BD760517-E693-38B7-D7C7-C34B27397A85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E8EFD12-8605-A6CA-AAF8-FF3D6D023A7D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29C53A7-C6C5-4A4E-6E8E-D8FE3F23A716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653B68C7-8A75-6B47-8519-3A8132D987BB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F0C6829-317C-FC8E-A5FF-79B38C784843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9402D33-AC66-274B-97C9-BA74AA30C369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4F2E9F0-17C9-85EF-7030-955A46373A02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8F43FB0B-72A7-C1D9-D669-BA8B8A589925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C418662F-A64C-F889-FD92-CEF9391D5A75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2F1D76E4-AF8C-3500-6D2A-521A636FBD7F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853E21E8-E235-9E69-05C8-21355E7FE50C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0F850238-CCBE-99A6-7D2C-E16633ABFF0A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9693C524-F3CA-149A-42CB-CAE846D0274C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6FEFE7E-8853-961E-D48F-A3A088DD1648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38BE480-A9E0-0ECD-88AA-FBE8627B6D9F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CEE0AFE-8733-3572-2AC9-B2F6FB3F5E14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0D45777-5647-965B-B29E-3269596F3A74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62BE8872-724D-294F-7475-5500C49DF014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8C89510E-FEC9-DB2C-1197-A7E8F1EE5DFB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E516DF-B18B-2322-0A83-BA895D13F4AB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4EE8603-7265-9C8B-B772-79A7C2063890}"/>
              </a:ext>
            </a:extLst>
          </p:cNvPr>
          <p:cNvGrpSpPr/>
          <p:nvPr/>
        </p:nvGrpSpPr>
        <p:grpSpPr>
          <a:xfrm rot="20487012">
            <a:off x="219990" y="302896"/>
            <a:ext cx="670560" cy="308546"/>
            <a:chOff x="6303264" y="914477"/>
            <a:chExt cx="670560" cy="30854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5376C69-3638-EF47-DD91-060041507A1C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09E7C9E-7D89-6AB5-D7A0-26549AA08484}"/>
                </a:ext>
              </a:extLst>
            </p:cNvPr>
            <p:cNvCxnSpPr>
              <a:stCxn id="68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91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5AD0C-4D83-DB39-AA12-22A8E5BF9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6426" y="2130426"/>
            <a:ext cx="7735574" cy="1470025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ORS SOURCE AND SINK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AC292-AA74-D128-CBA5-6798B5FFD978}"/>
              </a:ext>
            </a:extLst>
          </p:cNvPr>
          <p:cNvSpPr txBox="1"/>
          <p:nvPr/>
        </p:nvSpPr>
        <p:spPr>
          <a:xfrm>
            <a:off x="4505194" y="6396335"/>
            <a:ext cx="196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Altered ORS, </a:t>
            </a:r>
            <a:r>
              <a:rPr lang="en-US" sz="1200" i="1" dirty="0" err="1">
                <a:solidFill>
                  <a:schemeClr val="tx2"/>
                </a:solidFill>
              </a:rPr>
              <a:t>Silvermines</a:t>
            </a:r>
            <a:r>
              <a:rPr lang="en-US" sz="1200" i="1" dirty="0">
                <a:solidFill>
                  <a:schemeClr val="tx2"/>
                </a:solidFill>
              </a:rPr>
              <a:t> (Everett et al., 2003)</a:t>
            </a:r>
          </a:p>
        </p:txBody>
      </p:sp>
      <p:pic>
        <p:nvPicPr>
          <p:cNvPr id="2" name="Picture 1029">
            <a:extLst>
              <a:ext uri="{FF2B5EF4-FFF2-40B4-BE49-F238E27FC236}">
                <a16:creationId xmlns:a16="http://schemas.microsoft.com/office/drawing/2014/main" id="{D40D6867-723F-C9E0-F3E0-3AB93BD90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21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 bwMode="auto">
          <a:xfrm rot="16200000">
            <a:off x="-1200788" y="1200787"/>
            <a:ext cx="6857999" cy="4456426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2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ORS cold acid leach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532" y="1344661"/>
            <a:ext cx="5008676" cy="4967260"/>
          </a:xfrm>
        </p:spPr>
        <p:txBody>
          <a:bodyPr/>
          <a:lstStyle/>
          <a:p>
            <a:r>
              <a:rPr lang="en-US" sz="2200" dirty="0"/>
              <a:t>Low leachable fraction of Pb in unaltered samples</a:t>
            </a:r>
          </a:p>
          <a:p>
            <a:r>
              <a:rPr lang="en-US" sz="2200" dirty="0"/>
              <a:t>Moderate (~25%) leachable Zn</a:t>
            </a:r>
          </a:p>
          <a:p>
            <a:r>
              <a:rPr lang="en-US" sz="2200" dirty="0"/>
              <a:t>Zn removal during alteration</a:t>
            </a:r>
          </a:p>
          <a:p>
            <a:r>
              <a:rPr lang="en-US" sz="2200" dirty="0"/>
              <a:t>Variably leachable Ba</a:t>
            </a:r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4891AB-A6F4-E33A-8B6F-674865115601}"/>
              </a:ext>
            </a:extLst>
          </p:cNvPr>
          <p:cNvGrpSpPr/>
          <p:nvPr/>
        </p:nvGrpSpPr>
        <p:grpSpPr>
          <a:xfrm>
            <a:off x="48768" y="63793"/>
            <a:ext cx="681346" cy="964571"/>
            <a:chOff x="87618" y="397504"/>
            <a:chExt cx="818090" cy="11581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301EB5-94E2-F2EB-E63A-37FA82C998DC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DA31EC-74D8-48EE-DB11-C065C6B253AD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FEFCC-AC6B-C789-3945-979B240830AA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4AF9D5-0317-B983-88F6-B98D57919726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740C6C7-C53B-6E69-2383-4FEA22E6DC19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E04CDE4-44E7-ABF1-5EAB-E2260EC5893B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1131C-6D10-94A3-9E43-007F599EB477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226A06-5F1E-E871-5589-4BFC6B06ACAE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1AF35709-DCD4-F91E-5DFC-70CC9B479175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00EE44B-7FE5-ED1E-EDAC-D91EB76E42C7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49DE19A-0D04-BC2A-988F-174029961EA5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8B71549-E96C-8157-C41F-B548150C54EE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8D85814-C0A3-C3CB-CA74-1AC44FF46581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CDDDE4B-2B2B-89D9-06FC-19BE0521AE24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C66FF35-4F63-2BB2-CC7D-85791B8B9854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6744C21-A976-2C6B-0C00-B4F601A13CCD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10D8E7D3-088E-308C-76E3-4AA5FB01FC36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C93F277-8F7A-E242-4EC7-B88E4B97CE6A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3ED4839-8C36-98D9-20BB-2B8E16BFDD07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9CF7370-A017-BCF9-34ED-0F9D88C64B56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6248B46-99D2-5036-E791-3FB449998F21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1EED6B7-90F8-4298-7AB0-E5DD8B9D7776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2B72BEC-F7BF-E3DC-2B0E-5AA0723021C0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28BD395-8DF2-04FB-7BC5-38D0F1D4CB0F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42B0F7E-DDEC-CB8B-8B62-649B17E40E1E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7280100-889E-FA1A-6831-E6A4B5941371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B65EEF8-D831-7DBC-C46F-281AB54E14C5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17FB06D-2D40-1CF8-B251-01771AF8FDCA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3D21520-4533-FB18-103D-99FDD7088199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BA7AE814-8FDF-172C-D585-0C9DB499380B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F050087-D115-CB23-0507-BF559E14EC8C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F9DE2F5-C6E3-452F-40A8-88515423570D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842D546-0F76-8FCB-893E-97AF41F5BCA2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72ABB3C-11CD-F586-50CD-2DC38424F714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0413FC2-2BE1-AF61-2619-E9B0EBF43FA2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5479ED8-2FD1-5631-3CF4-BA7825AC0B3F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7B6057E-D061-9F3C-C722-B146025C355C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9669924F-0A2B-E8C6-2026-DB3E8CC97746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384E0CCE-D529-9388-E2C8-97F9D84C529B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B3E653CC-287D-ABC2-FA18-11667F1D44C2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E6A3196E-FA1B-7C96-D0D2-594D81BF7EBB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450D447-DEF9-6E95-37DD-2751D75E6ACE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CA0680D-2DAC-6473-20E0-75C25B4A698B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3925E56-DF9A-2DE9-C3ED-C9B411A0F455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D8173C7-E5C2-C34F-30B1-6A0072952A00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0B7C85E-A1AE-2297-A5BE-84AB67A4F06D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F756A4-E621-9550-E316-B10B0AFE2E5B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D4C7483-AAA0-EB81-E977-21D7F3C4E91E}"/>
              </a:ext>
            </a:extLst>
          </p:cNvPr>
          <p:cNvGrpSpPr/>
          <p:nvPr/>
        </p:nvGrpSpPr>
        <p:grpSpPr>
          <a:xfrm rot="20588510">
            <a:off x="207797" y="171773"/>
            <a:ext cx="670560" cy="308546"/>
            <a:chOff x="6303264" y="914477"/>
            <a:chExt cx="670560" cy="30854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CD1B055-5A32-DD79-DC61-7DCBCFAF66BD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3408346-9261-6DC3-AD36-ABA2CBD27FD5}"/>
                </a:ext>
              </a:extLst>
            </p:cNvPr>
            <p:cNvCxnSpPr>
              <a:stCxn id="55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8" name="Picture 57" descr="A screenshot of a graph&#10;&#10;Description automatically generated">
            <a:extLst>
              <a:ext uri="{FF2B5EF4-FFF2-40B4-BE49-F238E27FC236}">
                <a16:creationId xmlns:a16="http://schemas.microsoft.com/office/drawing/2014/main" id="{A199C93A-CAB1-380B-7113-997186694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8"/>
          <a:stretch/>
        </p:blipFill>
        <p:spPr>
          <a:xfrm>
            <a:off x="5474208" y="976763"/>
            <a:ext cx="6669024" cy="5443998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9A4F9CA-7B12-40D9-E7B2-A85D0BF84E10}"/>
              </a:ext>
            </a:extLst>
          </p:cNvPr>
          <p:cNvCxnSpPr/>
          <p:nvPr/>
        </p:nvCxnSpPr>
        <p:spPr bwMode="auto">
          <a:xfrm flipH="1">
            <a:off x="8077159" y="3023616"/>
            <a:ext cx="332853" cy="195072"/>
          </a:xfrm>
          <a:prstGeom prst="straightConnector1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685F9A0-F9E8-AF17-CA7B-D9C5D9756EC1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7159" y="3304032"/>
            <a:ext cx="332853" cy="341376"/>
          </a:xfrm>
          <a:prstGeom prst="straightConnector1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849922-C4A7-B736-B453-3D57917EE7D8}"/>
              </a:ext>
            </a:extLst>
          </p:cNvPr>
          <p:cNvSpPr txBox="1"/>
          <p:nvPr/>
        </p:nvSpPr>
        <p:spPr>
          <a:xfrm>
            <a:off x="8366269" y="2837267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Leachate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48B7EF-5F22-8315-A8F9-60F07005E239}"/>
              </a:ext>
            </a:extLst>
          </p:cNvPr>
          <p:cNvSpPr txBox="1"/>
          <p:nvPr/>
        </p:nvSpPr>
        <p:spPr>
          <a:xfrm>
            <a:off x="8366269" y="3117683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Residue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B8EFB0-3C08-8072-1817-6AD99ECB5E42}"/>
              </a:ext>
            </a:extLst>
          </p:cNvPr>
          <p:cNvSpPr txBox="1"/>
          <p:nvPr/>
        </p:nvSpPr>
        <p:spPr>
          <a:xfrm>
            <a:off x="5858215" y="6282261"/>
            <a:ext cx="2218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Data from Everett (1999)</a:t>
            </a:r>
          </a:p>
        </p:txBody>
      </p:sp>
    </p:spTree>
    <p:extLst>
      <p:ext uri="{BB962C8B-B14F-4D97-AF65-F5344CB8AC3E}">
        <p14:creationId xmlns:p14="http://schemas.microsoft.com/office/powerpoint/2010/main" val="28097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83" y="239713"/>
            <a:ext cx="6877123" cy="641350"/>
          </a:xfrm>
        </p:spPr>
        <p:txBody>
          <a:bodyPr/>
          <a:lstStyle/>
          <a:p>
            <a:r>
              <a:rPr lang="en-US" dirty="0"/>
              <a:t>ORS mass transfer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390" y="4063941"/>
            <a:ext cx="6732563" cy="2701296"/>
          </a:xfrm>
        </p:spPr>
        <p:txBody>
          <a:bodyPr/>
          <a:lstStyle/>
          <a:p>
            <a:r>
              <a:rPr lang="en-US" sz="2000" dirty="0"/>
              <a:t>Fe, Zn and Cr significantly removed during hydrothermal alteration</a:t>
            </a:r>
          </a:p>
          <a:p>
            <a:r>
              <a:rPr lang="en-US" sz="2000" dirty="0"/>
              <a:t>Significant % addition of Cu, Co, Ag, Pb, Li, Ba, Ca and Mn</a:t>
            </a:r>
          </a:p>
          <a:p>
            <a:r>
              <a:rPr lang="en-US" sz="2000" dirty="0"/>
              <a:t>Mass balance estimate at </a:t>
            </a:r>
            <a:r>
              <a:rPr lang="en-US" sz="2000" dirty="0" err="1"/>
              <a:t>Silvermines</a:t>
            </a:r>
            <a:r>
              <a:rPr lang="en-US" sz="2000" dirty="0"/>
              <a:t> suggests &lt;2 to 8% of the Zn resource could have been ORS-sourced</a:t>
            </a:r>
          </a:p>
          <a:p>
            <a:r>
              <a:rPr lang="en-US" sz="2000" dirty="0"/>
              <a:t>Potentially significant exchange of elements across redox boundary where ORS is thick in S/SW Ireland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6" name="Picture 5" descr="A graph of red dots&#10;&#10;Description automatically generated">
            <a:extLst>
              <a:ext uri="{FF2B5EF4-FFF2-40B4-BE49-F238E27FC236}">
                <a16:creationId xmlns:a16="http://schemas.microsoft.com/office/drawing/2014/main" id="{F6CF62A2-53BE-A52E-413E-D5B7204AF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1"/>
          <a:stretch/>
        </p:blipFill>
        <p:spPr>
          <a:xfrm>
            <a:off x="1270107" y="914477"/>
            <a:ext cx="3836459" cy="3106387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F2BFFA22-ED53-52A8-2713-A7FE8445F2EF}"/>
              </a:ext>
            </a:extLst>
          </p:cNvPr>
          <p:cNvSpPr/>
          <p:nvPr/>
        </p:nvSpPr>
        <p:spPr bwMode="auto">
          <a:xfrm rot="16200000">
            <a:off x="2390357" y="1049907"/>
            <a:ext cx="1882324" cy="3316464"/>
          </a:xfrm>
          <a:prstGeom prst="rtTriangle">
            <a:avLst/>
          </a:prstGeom>
          <a:solidFill>
            <a:srgbClr val="C00000">
              <a:alpha val="7454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C6083D-FF74-2173-2FD4-31EF7D836430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562B4C1-6236-BD56-D842-B158FD7C6130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8379099-C452-E75C-9DCF-01B9E973EDB5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6F97CE5-437E-83C3-8427-5B4C017EF5A6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B870B97-65C9-4810-77C7-7889FCE52BD3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CF84056-81BC-2C47-25E7-D4D5F32C4526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1507D4F-27C0-0ECB-7ED8-9DDF72DB8484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FA849C4-A6E6-0619-E027-D6056832A945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E88124A-43BE-1ED4-6A8D-BB53F42C6EFB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64862CC5-94AF-4322-E77D-03A8B1D7B72B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D8E720EE-1C78-FBA9-0CDF-B174D93280EA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79BC45DF-0DE1-FCC5-BEAB-22F5C8F90336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D870829-E9E5-666A-0137-398C65D16715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E4DB52A3-FA4D-AFD6-5835-490F5B760BD0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62DD7592-CE17-AD83-325A-BB07196A161C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B1C7ABFD-7E71-3F22-3BD2-9D05B48ACC74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D60FE68B-D73A-1949-4FDA-ABEAD970C83D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33A486C-B4D9-1967-F67F-A9AFA81091EF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BB631318-7503-0188-2F3F-3EA40807931E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188931A4-9E0B-A565-55E5-FD8D72053224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FCA17C66-0475-F0F2-D887-707AF8563135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D24856E7-35AA-925D-6DAA-4D4FDD804488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2C49A687-A57C-A8FD-FE3F-82331DA2F286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254FEE2-94C0-AF29-035C-59C61EF8205F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8C2C8E9-D179-B75C-67E4-1438BDD46179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6F01AFF9-369C-15DF-516C-C9AC286DD035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27C048A9-2572-99E7-8420-6EC9700D3905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0B4F373A-DF14-C40E-9A13-EF637054833B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A19DDFC-E7B8-E57E-BB79-9B5E416B1715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74CFBD6D-9719-54F2-782B-8E482C0E7C1B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45C2DC4F-B2BA-3537-0469-6E1FE7BDC08F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8F654162-09FE-A286-9494-9624644C4EFB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AB542A44-BA10-3122-EBC6-FA38A11007FA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A6BB894F-AB8E-2D0F-CD38-68FF0F3896D0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D4EB4D53-8824-6981-55AC-F03FEE1D505E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19BA5C8D-5F77-9AEB-F815-151540022458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7927323B-A8F1-DF56-C6EB-904AF68BEF07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CBDE3C3B-196C-9933-64D4-166A52C82378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0DC669F2-8A25-335C-2E57-592A178D4824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3D8A3C5-327E-4BF5-D408-992ABD301FC6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6689C5B0-FAD9-7FAF-4205-CC830D88A1C9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2AA1D228-6357-F7FF-E7C6-61ECB1C6EA5E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414D55A-43FF-AB64-2454-B081DD4517F3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F460869A-49DA-A9E8-3FC3-66029B701F3B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C530B283-C95C-FFBD-FD07-DF02931B7159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295E1FE4-C6DF-26D6-3510-CF3192A9B3C7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B789B2AC-17F5-A8EE-594E-401D67B6129B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774F972-CF41-36C4-63F0-A4CCA19FD88D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EE05C9B-BAB6-C859-29AD-70281D00D20A}"/>
              </a:ext>
            </a:extLst>
          </p:cNvPr>
          <p:cNvGrpSpPr/>
          <p:nvPr/>
        </p:nvGrpSpPr>
        <p:grpSpPr>
          <a:xfrm rot="20588510">
            <a:off x="207797" y="171773"/>
            <a:ext cx="670560" cy="308546"/>
            <a:chOff x="6303264" y="914477"/>
            <a:chExt cx="670560" cy="308546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424FEE0-7BEF-9671-D447-989A058D460D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E120569-4DA4-5742-973B-AA8631C10B9D}"/>
                </a:ext>
              </a:extLst>
            </p:cNvPr>
            <p:cNvCxnSpPr>
              <a:stCxn id="105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9" name="Picture 108" descr="A graph of periodic table&#10;&#10;Description automatically generated with medium confidence">
            <a:extLst>
              <a:ext uri="{FF2B5EF4-FFF2-40B4-BE49-F238E27FC236}">
                <a16:creationId xmlns:a16="http://schemas.microsoft.com/office/drawing/2014/main" id="{DC312479-7748-2015-9171-6F45E33F2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"/>
          <a:stretch/>
        </p:blipFill>
        <p:spPr>
          <a:xfrm>
            <a:off x="7613406" y="48768"/>
            <a:ext cx="4529825" cy="6500048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4956FF01-155F-300B-4CB3-95141E8A040C}"/>
              </a:ext>
            </a:extLst>
          </p:cNvPr>
          <p:cNvSpPr txBox="1"/>
          <p:nvPr/>
        </p:nvSpPr>
        <p:spPr>
          <a:xfrm>
            <a:off x="4994138" y="3372302"/>
            <a:ext cx="2283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2"/>
                </a:solidFill>
              </a:rPr>
              <a:t>Modified after Wilkinson (2014)</a:t>
            </a:r>
          </a:p>
        </p:txBody>
      </p:sp>
    </p:spTree>
    <p:extLst>
      <p:ext uri="{BB962C8B-B14F-4D97-AF65-F5344CB8AC3E}">
        <p14:creationId xmlns:p14="http://schemas.microsoft.com/office/powerpoint/2010/main" val="33187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5AD0C-4D83-DB39-AA12-22A8E5BF9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6426" y="2130426"/>
            <a:ext cx="7735574" cy="1470025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DEPOSIT TRAP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AC292-AA74-D128-CBA5-6798B5FFD978}"/>
              </a:ext>
            </a:extLst>
          </p:cNvPr>
          <p:cNvSpPr txBox="1"/>
          <p:nvPr/>
        </p:nvSpPr>
        <p:spPr>
          <a:xfrm>
            <a:off x="4061082" y="6383634"/>
            <a:ext cx="196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High grade ore, R-zone </a:t>
            </a:r>
            <a:r>
              <a:rPr lang="en-US" sz="1200" i="1" dirty="0" err="1">
                <a:solidFill>
                  <a:schemeClr val="tx2"/>
                </a:solidFill>
              </a:rPr>
              <a:t>Galmoy</a:t>
            </a:r>
            <a:endParaRPr lang="en-US" sz="1200" i="1" dirty="0">
              <a:solidFill>
                <a:schemeClr val="tx2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4333234-04EB-4B70-97C2-940E9373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8147"/>
                    </a14:imgEffect>
                    <a14:imgEffect>
                      <a14:saturation sat="9400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" t="8673" r="2437"/>
          <a:stretch>
            <a:fillRect/>
          </a:stretch>
        </p:blipFill>
        <p:spPr bwMode="auto">
          <a:xfrm rot="16200000">
            <a:off x="-1423859" y="1423861"/>
            <a:ext cx="6858000" cy="4010281"/>
          </a:xfrm>
          <a:prstGeom prst="rect">
            <a:avLst/>
          </a:prstGeom>
          <a:noFill/>
          <a:effectLst>
            <a:outerShdw blurRad="63500" dist="127000" dir="2700000" algn="t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" y="252912"/>
            <a:ext cx="12192000" cy="641350"/>
          </a:xfrm>
        </p:spPr>
        <p:txBody>
          <a:bodyPr/>
          <a:lstStyle/>
          <a:p>
            <a:r>
              <a:rPr lang="en-US" dirty="0"/>
              <a:t>Ore deposit zonation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86" y="1414131"/>
            <a:ext cx="2721158" cy="4921244"/>
          </a:xfrm>
        </p:spPr>
        <p:txBody>
          <a:bodyPr/>
          <a:lstStyle/>
          <a:p>
            <a:r>
              <a:rPr lang="en-US" sz="2200" dirty="0"/>
              <a:t>General increase in Zn/Pb upwards from LC footwall into stratiform ores and outwards from fault conduits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8" name="Picture 7" descr="A graph showing the growth of the earth&#10;&#10;Description automatically generated with medium confidence">
            <a:extLst>
              <a:ext uri="{FF2B5EF4-FFF2-40B4-BE49-F238E27FC236}">
                <a16:creationId xmlns:a16="http://schemas.microsoft.com/office/drawing/2014/main" id="{93ADBA92-6402-E70A-E7FA-D5FADF7CE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43" y="1045718"/>
            <a:ext cx="8999257" cy="5277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BE951-8536-0669-4F08-0AEE6F959401}"/>
              </a:ext>
            </a:extLst>
          </p:cNvPr>
          <p:cNvSpPr txBox="1"/>
          <p:nvPr/>
        </p:nvSpPr>
        <p:spPr>
          <a:xfrm>
            <a:off x="3192743" y="6335375"/>
            <a:ext cx="3281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tx2"/>
                </a:solidFill>
              </a:rPr>
              <a:t>Torremans</a:t>
            </a:r>
            <a:r>
              <a:rPr lang="en-US" sz="1200" i="1" dirty="0">
                <a:solidFill>
                  <a:schemeClr val="tx2"/>
                </a:solidFill>
              </a:rPr>
              <a:t> et al.(2018)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794A8-FB67-D5A4-9BEC-243C9E60E399}"/>
              </a:ext>
            </a:extLst>
          </p:cNvPr>
          <p:cNvSpPr txBox="1"/>
          <p:nvPr/>
        </p:nvSpPr>
        <p:spPr>
          <a:xfrm>
            <a:off x="7118056" y="114604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Silvermines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8C3186-9668-74F9-BB66-B87AC68638E3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57F94-685D-94BF-DFC0-AFBFF28F27C2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90BCB6-C803-A196-C2AE-1BB6D545477C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C67C4-91B0-58CE-2CAD-949D50D5EE9C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A835E24-6479-2435-7B27-E52E8C3A14B9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4B97BC4-B941-5E93-EE98-01E8D93449BA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785532B-9617-2E13-CF93-949EE7A3B7A6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40E35DA-98EA-19D1-068C-D81FB15CEDEB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7C6F0DC-F079-200F-A371-D175DF470EE9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87378E-CD28-136F-260A-5AB347BA29B9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F62CBE9-1810-0EBE-294D-02603DD6BB7D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C47ADEE-6E8F-828E-339C-7EE075EF3403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EFE10A3-219D-0861-358E-0A2B90E40117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E8E1D5A-9579-87B6-ECAA-2AA41DFF1C95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5F759A54-D9B7-8042-E64C-5753E492D575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BBEA369-02D7-8576-70A4-382A7BDB5411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AA2EF03-8CF8-E363-8610-404FE7DE78FF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A8E3F46-A17C-2AA5-E12A-33620C244DAF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CEA01BC5-0EE5-CF45-88C5-16221093EED2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E7AEA0F-64B4-03D6-71E0-39414ABD8062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415D526-E936-5F49-8FA3-A06A08B049CE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EED4EDF-4F7B-5798-B7C9-5575FCCD793C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14E1B84-CA23-2A55-1C3D-B9DF756E22DB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428FA21-FBA4-863D-3DE5-9C520528FAE9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B15C9F7-ABAA-EC49-7F45-8CE70AB91061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B216C7EF-97F5-368E-7924-D7CB299FB47B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1AC78BB4-9A3B-B74C-1428-9E550DB4BB2B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1E6CC62-7ECE-34F5-752F-45C3515C4562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2A6DC8E-CA64-9091-DABE-BF28BACFA2DD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3762E77-7CD4-E4D4-A3F8-DE32538AE960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951927B-BDAB-C725-7793-D425C4A98FDB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5E12485-0416-E036-E09A-08C37F32FD1F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86617352-8917-0670-6389-37D56EC801CB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A330B73-50BD-99EC-2A01-D8A42B4699EC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C00D944-FF50-52AE-8C52-44BDA6F13782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6C01268A-2892-D986-27BC-7FA9147F9E16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660373BD-C776-9657-2251-970AB660F6B4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4B6B7F0E-C20D-CD20-28D5-565D5E29FEC5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22D01ED-320E-3AB3-C05A-6A0FCE3550D6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372201F-23D3-F0E3-DCF5-E2576A06F0D1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4627338-218D-F2BA-7EBB-213701FD667C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777DA0C-05A3-2F4D-9DB4-89D98A85F688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6FC61827-6D8C-264C-B32D-70C6DE613BBD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0C6DD324-16C9-E6E8-25ED-0A1449FD5C11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AAC7E6D2-AADC-2CEC-7F89-8556266D186D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E8ECBA3A-ED82-4ED8-EFB8-A75C0031AAAD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E391DA2B-D621-50F8-CC4E-86E6930D790A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B1D08FD-8B4B-0536-3FAA-D851842DE102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1707401-5A4F-B54D-5C2F-AE811A06A058}"/>
              </a:ext>
            </a:extLst>
          </p:cNvPr>
          <p:cNvGrpSpPr/>
          <p:nvPr/>
        </p:nvGrpSpPr>
        <p:grpSpPr>
          <a:xfrm rot="1172837">
            <a:off x="221158" y="94690"/>
            <a:ext cx="670560" cy="308546"/>
            <a:chOff x="6303264" y="914477"/>
            <a:chExt cx="670560" cy="30854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DA0BE-708E-E0B9-8FCA-293F981678FA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B25D8A7-234D-86DB-A8F4-E607996E3CCE}"/>
                </a:ext>
              </a:extLst>
            </p:cNvPr>
            <p:cNvCxnSpPr>
              <a:stCxn id="60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129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3"/>
            <a:ext cx="6537945" cy="641350"/>
          </a:xfrm>
        </p:spPr>
        <p:txBody>
          <a:bodyPr/>
          <a:lstStyle/>
          <a:p>
            <a:r>
              <a:rPr lang="en-US" dirty="0"/>
              <a:t>Ore deposit zonation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969" y="1316506"/>
            <a:ext cx="5827822" cy="5030480"/>
          </a:xfrm>
        </p:spPr>
        <p:txBody>
          <a:bodyPr/>
          <a:lstStyle/>
          <a:p>
            <a:r>
              <a:rPr lang="en-US" sz="2200" dirty="0"/>
              <a:t>Highest temperature feeders enriched in Pb, Ni, Cu, Ag</a:t>
            </a:r>
          </a:p>
          <a:p>
            <a:r>
              <a:rPr lang="en-US" sz="2200" dirty="0"/>
              <a:t>Similar patterns at </a:t>
            </a:r>
            <a:r>
              <a:rPr lang="en-US" sz="2200" dirty="0" err="1"/>
              <a:t>Lisheen</a:t>
            </a:r>
            <a:r>
              <a:rPr lang="en-US" sz="2200" dirty="0"/>
              <a:t> and </a:t>
            </a:r>
            <a:r>
              <a:rPr lang="en-US" sz="2200" dirty="0" err="1"/>
              <a:t>Silvermines</a:t>
            </a:r>
            <a:r>
              <a:rPr lang="en-US" sz="2200" dirty="0"/>
              <a:t> but the latter is more Pb-rich</a:t>
            </a:r>
          </a:p>
          <a:p>
            <a:r>
              <a:rPr lang="en-US" sz="2200" dirty="0"/>
              <a:t>Higher Zn/Pb at </a:t>
            </a:r>
            <a:r>
              <a:rPr lang="en-US" sz="2200" dirty="0" err="1"/>
              <a:t>Galmoy</a:t>
            </a:r>
            <a:r>
              <a:rPr lang="en-US" sz="2200" dirty="0"/>
              <a:t> (especially CW zone) and </a:t>
            </a:r>
            <a:r>
              <a:rPr lang="en-US" sz="2200" dirty="0" err="1"/>
              <a:t>Lisheen</a:t>
            </a:r>
            <a:r>
              <a:rPr lang="en-US" sz="2200" dirty="0"/>
              <a:t> Island pod</a:t>
            </a:r>
          </a:p>
          <a:p>
            <a:r>
              <a:rPr lang="en-US" sz="2200" dirty="0"/>
              <a:t>Inverted lateral zonation at </a:t>
            </a:r>
            <a:r>
              <a:rPr lang="en-US" sz="2200" dirty="0" err="1"/>
              <a:t>Galmoy</a:t>
            </a:r>
            <a:r>
              <a:rPr lang="en-US" sz="2200" dirty="0"/>
              <a:t> and Navan-west (with decreasing Zn/Pb outward), potentially due to non-linear mixing relationships (brine-dominant domains)</a:t>
            </a:r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731E99D-BB3B-D730-3BD6-1E0FD5302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3"/>
          <a:stretch/>
        </p:blipFill>
        <p:spPr>
          <a:xfrm>
            <a:off x="6537945" y="97536"/>
            <a:ext cx="5550701" cy="6327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5C2037-71BF-24EB-6A9F-29E584265EB7}"/>
              </a:ext>
            </a:extLst>
          </p:cNvPr>
          <p:cNvSpPr txBox="1"/>
          <p:nvPr/>
        </p:nvSpPr>
        <p:spPr>
          <a:xfrm>
            <a:off x="7132320" y="3049708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7E593-4F0C-8582-725D-F6F6EABE5229}"/>
              </a:ext>
            </a:extLst>
          </p:cNvPr>
          <p:cNvSpPr txBox="1"/>
          <p:nvPr/>
        </p:nvSpPr>
        <p:spPr>
          <a:xfrm>
            <a:off x="9364095" y="2439600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Zn/Pb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E2E4E-0863-FE9F-F618-925EFB4E9A4B}"/>
              </a:ext>
            </a:extLst>
          </p:cNvPr>
          <p:cNvSpPr txBox="1"/>
          <p:nvPr/>
        </p:nvSpPr>
        <p:spPr>
          <a:xfrm>
            <a:off x="9630795" y="4725600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Zn/Pb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0C2B2-0F5C-3DE6-F5A6-5DDDF75933B5}"/>
              </a:ext>
            </a:extLst>
          </p:cNvPr>
          <p:cNvSpPr txBox="1"/>
          <p:nvPr/>
        </p:nvSpPr>
        <p:spPr>
          <a:xfrm>
            <a:off x="11192895" y="1028736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Zn/Pb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811BE-B2DD-0D1D-2665-D57F732D9731}"/>
              </a:ext>
            </a:extLst>
          </p:cNvPr>
          <p:cNvSpPr txBox="1"/>
          <p:nvPr/>
        </p:nvSpPr>
        <p:spPr>
          <a:xfrm>
            <a:off x="7281295" y="1690300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Zn/Pb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CD9BF0-3085-2CA7-498D-62A98EB17074}"/>
              </a:ext>
            </a:extLst>
          </p:cNvPr>
          <p:cNvSpPr txBox="1"/>
          <p:nvPr/>
        </p:nvSpPr>
        <p:spPr>
          <a:xfrm>
            <a:off x="7344795" y="5033377"/>
            <a:ext cx="509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Pb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9F3A00-5FAA-5DB3-2BB8-4E5DDC3795D4}"/>
              </a:ext>
            </a:extLst>
          </p:cNvPr>
          <p:cNvCxnSpPr/>
          <p:nvPr/>
        </p:nvCxnSpPr>
        <p:spPr bwMode="auto">
          <a:xfrm>
            <a:off x="9144000" y="97536"/>
            <a:ext cx="0" cy="2251964"/>
          </a:xfrm>
          <a:prstGeom prst="line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0C38A6-B7AE-43DD-F377-6057C4CB5C69}"/>
              </a:ext>
            </a:extLst>
          </p:cNvPr>
          <p:cNvCxnSpPr>
            <a:cxnSpLocks/>
          </p:cNvCxnSpPr>
          <p:nvPr/>
        </p:nvCxnSpPr>
        <p:spPr bwMode="auto">
          <a:xfrm>
            <a:off x="6537945" y="2353818"/>
            <a:ext cx="2606055" cy="0"/>
          </a:xfrm>
          <a:prstGeom prst="line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E6C346-12C8-309F-D21D-0EF508093EDF}"/>
              </a:ext>
            </a:extLst>
          </p:cNvPr>
          <p:cNvCxnSpPr>
            <a:cxnSpLocks/>
          </p:cNvCxnSpPr>
          <p:nvPr/>
        </p:nvCxnSpPr>
        <p:spPr bwMode="auto">
          <a:xfrm>
            <a:off x="9141445" y="2353818"/>
            <a:ext cx="2606055" cy="0"/>
          </a:xfrm>
          <a:prstGeom prst="line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B4DF6A-0C44-17DE-FEBA-0AAB943C5485}"/>
              </a:ext>
            </a:extLst>
          </p:cNvPr>
          <p:cNvCxnSpPr>
            <a:cxnSpLocks/>
          </p:cNvCxnSpPr>
          <p:nvPr/>
        </p:nvCxnSpPr>
        <p:spPr bwMode="auto">
          <a:xfrm>
            <a:off x="6537945" y="4373118"/>
            <a:ext cx="2606055" cy="0"/>
          </a:xfrm>
          <a:prstGeom prst="line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7EF3EE-FA36-F7D4-106B-4EF3FC28ACF3}"/>
              </a:ext>
            </a:extLst>
          </p:cNvPr>
          <p:cNvCxnSpPr>
            <a:cxnSpLocks/>
          </p:cNvCxnSpPr>
          <p:nvPr/>
        </p:nvCxnSpPr>
        <p:spPr bwMode="auto">
          <a:xfrm>
            <a:off x="9141445" y="4373118"/>
            <a:ext cx="2606055" cy="0"/>
          </a:xfrm>
          <a:prstGeom prst="line">
            <a:avLst/>
          </a:prstGeom>
          <a:solidFill>
            <a:srgbClr val="FF00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264BBD-00FF-5CEA-CB33-6B121CC9F2F5}"/>
              </a:ext>
            </a:extLst>
          </p:cNvPr>
          <p:cNvSpPr txBox="1"/>
          <p:nvPr/>
        </p:nvSpPr>
        <p:spPr>
          <a:xfrm rot="16200000">
            <a:off x="11266265" y="3115411"/>
            <a:ext cx="8595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</a:rPr>
              <a:t>Lisheen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D96D32-4727-9B22-9ACE-25FAFBF763C0}"/>
              </a:ext>
            </a:extLst>
          </p:cNvPr>
          <p:cNvSpPr txBox="1"/>
          <p:nvPr/>
        </p:nvSpPr>
        <p:spPr>
          <a:xfrm rot="16200000">
            <a:off x="11275082" y="5388711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</a:rPr>
              <a:t>Galmoy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A6EC1-7DD2-2A5D-AD38-092B85A2F25D}"/>
              </a:ext>
            </a:extLst>
          </p:cNvPr>
          <p:cNvSpPr txBox="1"/>
          <p:nvPr/>
        </p:nvSpPr>
        <p:spPr>
          <a:xfrm>
            <a:off x="7957770" y="147864"/>
            <a:ext cx="11913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</a:rPr>
              <a:t>Silvermines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C5331D-38D4-EC2A-A179-5BC54A19FEC7}"/>
              </a:ext>
            </a:extLst>
          </p:cNvPr>
          <p:cNvSpPr txBox="1"/>
          <p:nvPr/>
        </p:nvSpPr>
        <p:spPr>
          <a:xfrm>
            <a:off x="11335194" y="147864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Navan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164467F-1461-4CB6-23B8-924F3FF21217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24E2BF3-ECB9-B94B-762C-83AF10D14384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2D07CB-7F7D-622F-259C-D03BBDAE47A6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29D174E-5EAD-A62F-5E34-6E73514ABB9F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08808D8-B191-6D8F-584C-A3340488800F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33D3EFA-029A-A8BE-BF13-E3D7E4F27970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195A0B7D-B51E-9912-AE9C-A74DD14786DA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959F444-4364-030D-0365-5F6AD82D7103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9CFDCBE-B78D-B25C-0BAF-519CAD407309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63C16AF6-BE5A-9767-3B54-25E56F9E6DB1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9F04096E-BB24-6AF2-FDC8-C0ABAE21F536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91E4B0E-B0DB-AA6D-F991-B91013375D61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0DBCFDD4-24AD-8A8D-39C3-0E09AD1B2093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2ACA397E-4289-61A1-46DB-A25AB67CB6C5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8249B96E-4B9A-62DA-9C29-D5A3EBC89032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0AF90F4D-F227-DC26-20B3-7B719A363EB4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0FD5B459-B226-4040-8106-5EF0B8DC32A9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6C634E98-7A98-37FE-D9C2-FF341A24656E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0140E484-EE56-277C-805E-6A69EF4AD5CD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67942468-DC3F-8227-C180-1FABB3DF2F2D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5456904D-C909-0FBD-9ED1-45C5818DF23B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2FEC6674-7248-DFF9-9129-3338D9B91076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18B04E04-70D3-8DB1-24C5-778C948DC489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DDB9B2C0-7772-9CB3-B1CE-280CC3D06408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C92DE14A-A210-F900-AB58-BFC3C368F9BF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EBCCB48F-3E5A-C1CC-07E3-3E2F18B93D93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88906292-63D8-6636-F5A3-D6DE9F2A6FFE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EC1D1965-68E0-BD70-B0B4-1CE4794602B9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2BEB78DB-88A6-1BA0-C28D-0EB51CBA667F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7C968CE3-3B6A-6292-1F28-DB3C550D3573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F168941E-8138-05F0-D541-2BB6FAFE8244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FCD83277-0F54-8558-B713-523FD8F315AC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949159A0-AD80-916F-A4F8-596266E9508E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125158C5-8700-78D9-DAA0-148DDE82FEDE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D934D7AF-B327-B204-C38D-651469623639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37CEE1C9-CF3A-0FF8-D2F8-96536577EC65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48B69DC8-898B-6CAE-3387-8D5D51D022CA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4EC6E6DF-8B25-ECF7-CFC4-8B3783ED6D54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F954CC1-B5FA-FA77-8BC2-74C16F38435F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7C006216-FCB2-6FA7-B69F-09A0C45335E9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2E97989B-B4CC-733F-9F75-6F4881646E5A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952741A8-F567-5319-E312-4EC78EB2A90E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3E6AA620-7010-1D7B-D050-CAA9C6C11E03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376EC98D-42B4-623E-72B3-228CBCFD33A1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8CCEDB7B-3AB2-F463-EB56-2CB2B9D42894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A0F973F-8487-5771-DAAD-A6001D8F20C9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454E0EA4-5B55-56AF-404A-34F2391CEF58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8F19B1A-46FB-73B0-448F-3F717268FC54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C18AA80-82C5-AC54-0473-DB4DCFFE413A}"/>
              </a:ext>
            </a:extLst>
          </p:cNvPr>
          <p:cNvGrpSpPr/>
          <p:nvPr/>
        </p:nvGrpSpPr>
        <p:grpSpPr>
          <a:xfrm rot="1172837">
            <a:off x="221158" y="94690"/>
            <a:ext cx="670560" cy="308546"/>
            <a:chOff x="6303264" y="914477"/>
            <a:chExt cx="670560" cy="308546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8331D39-9637-0829-8745-1F6FAF40CC84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5FE654D-1AAC-A420-27CA-B2A6694356D2}"/>
                </a:ext>
              </a:extLst>
            </p:cNvPr>
            <p:cNvCxnSpPr>
              <a:stCxn id="126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6A91E08D-ACA5-70ED-3DCB-1DA34563F428}"/>
              </a:ext>
            </a:extLst>
          </p:cNvPr>
          <p:cNvSpPr txBox="1"/>
          <p:nvPr/>
        </p:nvSpPr>
        <p:spPr>
          <a:xfrm>
            <a:off x="2349500" y="6026211"/>
            <a:ext cx="418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2"/>
                </a:solidFill>
              </a:rPr>
              <a:t>Data from Taylor (1984), </a:t>
            </a:r>
            <a:r>
              <a:rPr lang="en-US" sz="1200" i="1" dirty="0" err="1">
                <a:solidFill>
                  <a:schemeClr val="tx2"/>
                </a:solidFill>
              </a:rPr>
              <a:t>Fusciardi</a:t>
            </a:r>
            <a:r>
              <a:rPr lang="en-US" sz="1200" i="1" dirty="0">
                <a:solidFill>
                  <a:schemeClr val="tx2"/>
                </a:solidFill>
              </a:rPr>
              <a:t> et al. (2003), </a:t>
            </a:r>
            <a:r>
              <a:rPr lang="en-US" sz="1200" i="1" dirty="0" err="1">
                <a:solidFill>
                  <a:schemeClr val="tx2"/>
                </a:solidFill>
              </a:rPr>
              <a:t>Torremans</a:t>
            </a:r>
            <a:r>
              <a:rPr lang="en-US" sz="1200" i="1" dirty="0">
                <a:solidFill>
                  <a:schemeClr val="tx2"/>
                </a:solidFill>
              </a:rPr>
              <a:t> et al. (2018), Ashton et al. (2015) and Lowther et al. (2003)</a:t>
            </a:r>
          </a:p>
        </p:txBody>
      </p:sp>
    </p:spTree>
    <p:extLst>
      <p:ext uri="{BB962C8B-B14F-4D97-AF65-F5344CB8AC3E}">
        <p14:creationId xmlns:p14="http://schemas.microsoft.com/office/powerpoint/2010/main" val="16760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71D2BF-7EB5-1585-78F6-B749447DDE72}"/>
              </a:ext>
            </a:extLst>
          </p:cNvPr>
          <p:cNvSpPr txBox="1"/>
          <p:nvPr/>
        </p:nvSpPr>
        <p:spPr>
          <a:xfrm>
            <a:off x="7979829" y="2463419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David Cooke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2A67A56E-E9B9-4885-57DE-84630C65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80" y="1955402"/>
            <a:ext cx="1366920" cy="4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43F4AA06-4D82-8ABB-7FB4-B62767D63154}"/>
              </a:ext>
            </a:extLst>
          </p:cNvPr>
          <p:cNvGrpSpPr/>
          <p:nvPr/>
        </p:nvGrpSpPr>
        <p:grpSpPr>
          <a:xfrm>
            <a:off x="9755708" y="1512512"/>
            <a:ext cx="835041" cy="922940"/>
            <a:chOff x="0" y="0"/>
            <a:chExt cx="573087" cy="633412"/>
          </a:xfrm>
        </p:grpSpPr>
        <p:sp>
          <p:nvSpPr>
            <p:cNvPr id="6" name="Shape 51">
              <a:extLst>
                <a:ext uri="{FF2B5EF4-FFF2-40B4-BE49-F238E27FC236}">
                  <a16:creationId xmlns:a16="http://schemas.microsoft.com/office/drawing/2014/main" id="{A3455F57-8576-D471-79A9-FD25880BF2F6}"/>
                </a:ext>
              </a:extLst>
            </p:cNvPr>
            <p:cNvSpPr/>
            <p:nvPr/>
          </p:nvSpPr>
          <p:spPr>
            <a:xfrm>
              <a:off x="0" y="0"/>
              <a:ext cx="573088" cy="6334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8" name="image_thumb.jpg">
              <a:extLst>
                <a:ext uri="{FF2B5EF4-FFF2-40B4-BE49-F238E27FC236}">
                  <a16:creationId xmlns:a16="http://schemas.microsoft.com/office/drawing/2014/main" id="{21A3E35B-4ADF-87B8-6932-E48A2E7B303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7944" y="41792"/>
              <a:ext cx="507667" cy="564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4D4F1198-84D8-1031-770F-C0F13BE5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3"/>
            <a:ext cx="12191999" cy="641350"/>
          </a:xfrm>
        </p:spPr>
        <p:txBody>
          <a:bodyPr/>
          <a:lstStyle/>
          <a:p>
            <a:r>
              <a:rPr lang="en-US" dirty="0"/>
              <a:t>Thanks to…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410398-C0D8-99D1-22CA-C03E47F9F5E2}"/>
              </a:ext>
            </a:extLst>
          </p:cNvPr>
          <p:cNvSpPr txBox="1"/>
          <p:nvPr/>
        </p:nvSpPr>
        <p:spPr>
          <a:xfrm>
            <a:off x="9577063" y="2463419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Jamie Laird</a:t>
            </a:r>
          </a:p>
          <a:p>
            <a:r>
              <a:rPr lang="en-US" sz="16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Chris Ryan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193990-ED0A-E7BD-93DB-CF3D3DBEC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89" y="4508865"/>
            <a:ext cx="1464307" cy="286823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921F701-02B7-1770-B469-7C6DE6219A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30509" y="3266514"/>
            <a:ext cx="1707946" cy="55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A red letter on a white background&#10;&#10;Description automatically generated">
            <a:extLst>
              <a:ext uri="{FF2B5EF4-FFF2-40B4-BE49-F238E27FC236}">
                <a16:creationId xmlns:a16="http://schemas.microsoft.com/office/drawing/2014/main" id="{CE0E9ED9-A41A-9FD6-01D2-F4E3A3D29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48" y="5544880"/>
            <a:ext cx="1855343" cy="353980"/>
          </a:xfrm>
          <a:prstGeom prst="rect">
            <a:avLst/>
          </a:prstGeom>
        </p:spPr>
      </p:pic>
      <p:pic>
        <p:nvPicPr>
          <p:cNvPr id="30" name="Picture 29" descr="A blue and green logo&#10;&#10;Description automatically generated">
            <a:extLst>
              <a:ext uri="{FF2B5EF4-FFF2-40B4-BE49-F238E27FC236}">
                <a16:creationId xmlns:a16="http://schemas.microsoft.com/office/drawing/2014/main" id="{8B818ABF-F27F-230B-FBB3-C07C7B3733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29" y="4870495"/>
            <a:ext cx="518758" cy="674385"/>
          </a:xfrm>
          <a:prstGeom prst="rect">
            <a:avLst/>
          </a:prstGeom>
        </p:spPr>
      </p:pic>
      <p:pic>
        <p:nvPicPr>
          <p:cNvPr id="4100" name="Picture 4" descr="Tara Mines in 'pretty bad' shape during energy crisis peak, says CEO |  Independent.ie">
            <a:extLst>
              <a:ext uri="{FF2B5EF4-FFF2-40B4-BE49-F238E27FC236}">
                <a16:creationId xmlns:a16="http://schemas.microsoft.com/office/drawing/2014/main" id="{A7609A4D-CF71-02A1-CCF9-EA1CBBE77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 b="12156"/>
          <a:stretch/>
        </p:blipFill>
        <p:spPr bwMode="auto">
          <a:xfrm rot="187676">
            <a:off x="462214" y="919351"/>
            <a:ext cx="3882952" cy="21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1F1774BE-5200-FB9B-0786-51C3C962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5000"/>
                    </a14:imgEffect>
                    <a14:imgEffect>
                      <a14:brightnessContrast bright="1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774">
            <a:off x="2513209" y="2741954"/>
            <a:ext cx="3888148" cy="20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ailings.info ▫ Lisheen Mine, Ireland">
            <a:extLst>
              <a:ext uri="{FF2B5EF4-FFF2-40B4-BE49-F238E27FC236}">
                <a16:creationId xmlns:a16="http://schemas.microsoft.com/office/drawing/2014/main" id="{6D2977DD-7140-9582-C15C-BC45B8D31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892">
            <a:off x="564250" y="4545286"/>
            <a:ext cx="3735918" cy="201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logo of a harp&#10;&#10;Description automatically generated">
            <a:extLst>
              <a:ext uri="{FF2B5EF4-FFF2-40B4-BE49-F238E27FC236}">
                <a16:creationId xmlns:a16="http://schemas.microsoft.com/office/drawing/2014/main" id="{BB42ECE1-6E5C-ED51-1C6F-C62E921F0E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17" y="3770894"/>
            <a:ext cx="873157" cy="60741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14432F-B9F7-C007-0F72-3801174F69AA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6E845793-82E8-38FC-7DBF-706D084309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scale zonation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480" y="1219853"/>
            <a:ext cx="4361020" cy="5525434"/>
          </a:xfrm>
        </p:spPr>
        <p:txBody>
          <a:bodyPr/>
          <a:lstStyle/>
          <a:p>
            <a:r>
              <a:rPr lang="en-US" sz="2200" dirty="0"/>
              <a:t>Broad pattern of Pb-rich footwall (LP, ORS, lower LC)</a:t>
            </a:r>
          </a:p>
          <a:p>
            <a:pPr lvl="1">
              <a:buSzPct val="60000"/>
            </a:pPr>
            <a:r>
              <a:rPr lang="en-US" dirty="0"/>
              <a:t>Relatively Pb-rich fluids exiting LP source, precipitating galena with cooling on ascent</a:t>
            </a:r>
          </a:p>
          <a:p>
            <a:r>
              <a:rPr lang="en-US" sz="2200" dirty="0"/>
              <a:t>More Zn-rich higher in stratigraphy</a:t>
            </a:r>
          </a:p>
          <a:p>
            <a:pPr lvl="1">
              <a:buSzPct val="60000"/>
            </a:pPr>
            <a:r>
              <a:rPr lang="en-US" dirty="0"/>
              <a:t>Increased Zn/Pb by prior Pb precipitation, Zn contribution from ORS (?)</a:t>
            </a:r>
          </a:p>
          <a:p>
            <a:pPr>
              <a:buSzPct val="100000"/>
            </a:pPr>
            <a:r>
              <a:rPr lang="en-US" sz="2200" dirty="0"/>
              <a:t>More Zn-rich further north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Zn contribution from LP mafic rocks?</a:t>
            </a:r>
          </a:p>
          <a:p>
            <a:pPr lvl="1">
              <a:buSzPct val="60000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12" name="Picture 11" descr="A diagram of a geological formation&#10;&#10;Description automatically generated">
            <a:extLst>
              <a:ext uri="{FF2B5EF4-FFF2-40B4-BE49-F238E27FC236}">
                <a16:creationId xmlns:a16="http://schemas.microsoft.com/office/drawing/2014/main" id="{EB466ACF-F45E-B83D-B7F2-5F01376C4E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b="45926"/>
          <a:stretch/>
        </p:blipFill>
        <p:spPr>
          <a:xfrm>
            <a:off x="4631870" y="1168023"/>
            <a:ext cx="7229930" cy="4077077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ADFEA99-27BE-14F5-11FA-3DFDC75A68E8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C4FC865-6303-99E6-1760-8552911EA415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551169D-B4DA-88AC-6007-DD46AAC11677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829D0D7-7CCD-A266-43DA-84A01730621A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0C92299F-7AC8-BDA1-41AB-5EAB3E511CCF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74706E4B-EAB1-15B0-A113-2AA54C69ACA9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A66B7EF-10AA-B045-43C8-847604E2A4D3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9796C71-3164-D79E-EF63-73984B7E7CE6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731FA6D-A4FE-BA4F-CA18-990EC488144D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725F7ECC-0F9E-1A27-D670-F43DF9B02126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262D346E-22B7-A592-911D-4BE7E3888E62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B6526E3F-0F15-691F-FFF5-F4658122F03B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EA3792A9-7B5A-EEC0-316B-380383438AC2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82AFE3EB-A8E5-CD74-B1B8-8F7F1AFAC4B2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AF9F1F4F-F881-63AA-989B-7C91E117CA80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DAA8B065-FB08-B6DB-AEAC-1E3D132D73BE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7BB39CF4-1EBC-7BC8-AE78-755567973E8F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CEC5D07F-BD3B-0D33-18B3-C2186E0F3ADC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920577A-F6D6-A074-57E7-A67AF07F8A62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2D95D058-2B1A-FA86-A6CA-E092C79F6C14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FF77470E-5919-448B-C49B-4DB7060DFA04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AAE8154C-AFA3-4529-8CF3-F2813AAFA93E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3EE00B82-0CBC-0DAC-25EF-88CB9108A0F0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6705F22D-4324-5CBC-CB39-03594244DFD7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B3991E8C-6E88-3B61-F75E-7AC922CC1689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E36047BB-ED88-676A-C8F5-F141DCE110EB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A99877D-1D8D-5609-B1B8-D62050145998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669E51CE-70DC-41DF-6CE0-801E214E9F41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0445E7BD-DA66-466E-057B-A63102EA9D00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C69FAEB1-DE8F-A150-605F-6DB84EDAA539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AC4BC167-F90A-D199-4D66-6B10BF46B739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F9E245CB-29CE-CD0F-7A0E-463921A4C2B1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FEF6A3B2-70D9-A9B2-FA07-696CA735980D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59513325-172A-53FF-9D89-D99CB2A9831F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F593FC6E-955B-5DEB-8598-5875D230F5D2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C64A61EB-F9BA-36C2-EF4B-E246F8035F5D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71BC9359-9EB2-F677-F27E-0D0CB59C646F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C219D532-1C91-B071-4694-F44D456432A1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E7AFA77-FF2D-5958-EB9E-A0260DF63AA6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86379C71-4528-2F22-2DF3-B827FBABCA58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4DCB4D73-2A1B-1343-3F7E-25531198A6F0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65D579D6-8B79-D964-8051-B104BC3610A9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A399BF49-06D5-960C-5D27-88C4B82A3858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60E68A42-15D9-F899-F173-5143C001C590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4404D700-A7DF-27AF-D1C3-D649263C4BE3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58950937-08FE-3880-C7F7-B383AB817D66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C0FEBE5E-95EB-39BB-C9BB-CDDA0D4801C8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28690645-A0C9-418E-BE64-DBA03AF90EDC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518E2C6-D74E-571A-9E99-49DCB7BD4AEB}"/>
              </a:ext>
            </a:extLst>
          </p:cNvPr>
          <p:cNvGrpSpPr/>
          <p:nvPr/>
        </p:nvGrpSpPr>
        <p:grpSpPr>
          <a:xfrm rot="1172837">
            <a:off x="221158" y="94690"/>
            <a:ext cx="670560" cy="308546"/>
            <a:chOff x="6303264" y="914477"/>
            <a:chExt cx="670560" cy="308546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5854577-A5F9-74FB-A218-BABA079DE4F0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A330BD1-644B-EB21-D648-1A28C7217FF2}"/>
                </a:ext>
              </a:extLst>
            </p:cNvPr>
            <p:cNvCxnSpPr>
              <a:stCxn id="164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7D869C8-B781-86DD-1895-17BC8C60BF57}"/>
              </a:ext>
            </a:extLst>
          </p:cNvPr>
          <p:cNvGrpSpPr/>
          <p:nvPr/>
        </p:nvGrpSpPr>
        <p:grpSpPr>
          <a:xfrm rot="1172837">
            <a:off x="221158" y="285189"/>
            <a:ext cx="670560" cy="308546"/>
            <a:chOff x="6303264" y="914477"/>
            <a:chExt cx="670560" cy="308546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A158DB7-9ACE-E488-AB7F-A38C304CAD99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F63F3E6-794B-22B4-ABDA-1DBAEDD26BC0}"/>
                </a:ext>
              </a:extLst>
            </p:cNvPr>
            <p:cNvCxnSpPr>
              <a:stCxn id="167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79A4897-3B17-90FB-BF6D-8E95EDA4D429}"/>
              </a:ext>
            </a:extLst>
          </p:cNvPr>
          <p:cNvGrpSpPr/>
          <p:nvPr/>
        </p:nvGrpSpPr>
        <p:grpSpPr>
          <a:xfrm rot="1172837">
            <a:off x="221158" y="450289"/>
            <a:ext cx="670560" cy="308546"/>
            <a:chOff x="6303264" y="914477"/>
            <a:chExt cx="670560" cy="308546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6F3EF778-AA29-39B9-6A46-BEFCEAF5AE3D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E7CF27A-ECB7-64DD-FE18-E32463A8B55E}"/>
                </a:ext>
              </a:extLst>
            </p:cNvPr>
            <p:cNvCxnSpPr>
              <a:stCxn id="170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21A09965-DFE5-8B7B-9D7A-DDC11A5F0E54}"/>
              </a:ext>
            </a:extLst>
          </p:cNvPr>
          <p:cNvSpPr txBox="1"/>
          <p:nvPr/>
        </p:nvSpPr>
        <p:spPr>
          <a:xfrm>
            <a:off x="6024843" y="5315396"/>
            <a:ext cx="5752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Based on Johnston (1999) from the stratigraphic cross-section of Andrew (1993), with additional data from cross-sections in </a:t>
            </a:r>
            <a:r>
              <a:rPr lang="en-US" sz="1200" i="1" dirty="0" err="1">
                <a:solidFill>
                  <a:schemeClr val="tx2"/>
                </a:solidFill>
              </a:rPr>
              <a:t>Torremans</a:t>
            </a:r>
            <a:r>
              <a:rPr lang="en-US" sz="1200" i="1" dirty="0">
                <a:solidFill>
                  <a:schemeClr val="tx2"/>
                </a:solidFill>
              </a:rPr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38661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 fractionation from source to sink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BD75-972B-EED5-2B7B-42AE32729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1" y="1003040"/>
            <a:ext cx="3949606" cy="5810664"/>
          </a:xfrm>
        </p:spPr>
        <p:txBody>
          <a:bodyPr/>
          <a:lstStyle/>
          <a:p>
            <a:r>
              <a:rPr lang="en-US" sz="1900" dirty="0"/>
              <a:t>Early loss of Ca-SO</a:t>
            </a:r>
            <a:r>
              <a:rPr lang="en-US" sz="1900" baseline="-25000" dirty="0"/>
              <a:t>4</a:t>
            </a:r>
            <a:r>
              <a:rPr lang="en-US" sz="1900" dirty="0"/>
              <a:t> then Mg-Na in reaction zone</a:t>
            </a:r>
          </a:p>
          <a:p>
            <a:r>
              <a:rPr lang="en-US" sz="1900" dirty="0"/>
              <a:t>Max T &gt; 300-350ºC required to liberate Pb-Cu-Co-As from trace </a:t>
            </a:r>
            <a:r>
              <a:rPr lang="en-US" sz="1900" dirty="0" err="1"/>
              <a:t>sulphides</a:t>
            </a:r>
            <a:r>
              <a:rPr lang="en-US" sz="1900" dirty="0"/>
              <a:t> in fertile LP arc rocks (+ H</a:t>
            </a:r>
            <a:r>
              <a:rPr lang="en-US" sz="1900" baseline="-25000" dirty="0"/>
              <a:t>2</a:t>
            </a:r>
            <a:r>
              <a:rPr lang="en-US" sz="1900" dirty="0"/>
              <a:t>S)</a:t>
            </a:r>
          </a:p>
          <a:p>
            <a:r>
              <a:rPr lang="en-US" sz="1900" dirty="0"/>
              <a:t>T &gt; 300ºC required to liberate Zn-Mn-Fe-Ni from chlorite (and </a:t>
            </a:r>
            <a:r>
              <a:rPr lang="en-US" sz="1900" dirty="0" err="1"/>
              <a:t>illitic</a:t>
            </a:r>
            <a:r>
              <a:rPr lang="en-US" sz="1900" dirty="0"/>
              <a:t> matrix)</a:t>
            </a:r>
          </a:p>
          <a:p>
            <a:r>
              <a:rPr lang="en-US" sz="1900" dirty="0"/>
              <a:t>Trace barite (weathered </a:t>
            </a:r>
            <a:r>
              <a:rPr lang="en-US" sz="1900" dirty="0" err="1"/>
              <a:t>Ksp</a:t>
            </a:r>
            <a:r>
              <a:rPr lang="en-US" sz="1900" dirty="0"/>
              <a:t>?) dissolved by hot, reduced fluids</a:t>
            </a:r>
          </a:p>
          <a:p>
            <a:r>
              <a:rPr lang="en-US" sz="1900" dirty="0"/>
              <a:t>Pb-Ag-Cu-Ba trapped in ORS alteration zones; Zn-Cr-Fe mobilized</a:t>
            </a:r>
          </a:p>
          <a:p>
            <a:r>
              <a:rPr lang="en-US" sz="1900" dirty="0"/>
              <a:t>Pb and minor metals concentrated near feeders</a:t>
            </a:r>
          </a:p>
          <a:p>
            <a:r>
              <a:rPr lang="en-US" sz="1900" dirty="0"/>
              <a:t>High Zn/Pb in exhaust zones</a:t>
            </a:r>
          </a:p>
          <a:p>
            <a:endParaRPr lang="en-US" sz="1900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11" name="Picture 10" descr="A diagram of a geological formation&#10;&#10;Description automatically generated">
            <a:extLst>
              <a:ext uri="{FF2B5EF4-FFF2-40B4-BE49-F238E27FC236}">
                <a16:creationId xmlns:a16="http://schemas.microsoft.com/office/drawing/2014/main" id="{38155FCC-FF87-6FBB-90F3-B1BBF1A54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55185"/>
          <a:stretch/>
        </p:blipFill>
        <p:spPr>
          <a:xfrm>
            <a:off x="4279807" y="906409"/>
            <a:ext cx="7787503" cy="5494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5A1D2-20F7-2E91-6F8A-34D5D6BE60BF}"/>
              </a:ext>
            </a:extLst>
          </p:cNvPr>
          <p:cNvSpPr txBox="1"/>
          <p:nvPr/>
        </p:nvSpPr>
        <p:spPr>
          <a:xfrm>
            <a:off x="8575288" y="3664755"/>
            <a:ext cx="3286511" cy="110799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Paleozoic arc detritus is a fertile source of a diverse range of metals</a:t>
            </a:r>
          </a:p>
        </p:txBody>
      </p:sp>
    </p:spTree>
    <p:extLst>
      <p:ext uri="{BB962C8B-B14F-4D97-AF65-F5344CB8AC3E}">
        <p14:creationId xmlns:p14="http://schemas.microsoft.com/office/powerpoint/2010/main" val="10985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AD152-89CF-445B-A4AF-44E7B5A2D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2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5" b="13211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F247D-4AC9-415F-145E-9A0EBA03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4650"/>
            <a:ext cx="12191999" cy="641350"/>
          </a:xfrm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061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2B21-141F-EE61-5B38-C39C73E8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E7D1C-F336-18AA-E98D-E8106AE7DCAC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E3B5EF2-BE1E-48B5-4A34-CA5799E2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9" name="Picture 8" descr="A question mark made of black rocks&#10;&#10;Description automatically generated">
            <a:extLst>
              <a:ext uri="{FF2B5EF4-FFF2-40B4-BE49-F238E27FC236}">
                <a16:creationId xmlns:a16="http://schemas.microsoft.com/office/drawing/2014/main" id="{6626A9E4-2298-2B08-C8F4-17D5765A2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49" y="1746492"/>
            <a:ext cx="3340100" cy="3943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75F6F3-25AE-53FD-7D05-832DECA9A604}"/>
              </a:ext>
            </a:extLst>
          </p:cNvPr>
          <p:cNvSpPr txBox="1"/>
          <p:nvPr/>
        </p:nvSpPr>
        <p:spPr>
          <a:xfrm>
            <a:off x="87703" y="6187399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j.wilkinson@nhm.ac.uk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56DDC-6876-F94C-791B-0D7EB6FBF280}"/>
              </a:ext>
            </a:extLst>
          </p:cNvPr>
          <p:cNvSpPr txBox="1"/>
          <p:nvPr/>
        </p:nvSpPr>
        <p:spPr>
          <a:xfrm>
            <a:off x="87703" y="6464398"/>
            <a:ext cx="5307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nhm.ac.uk</a:t>
            </a:r>
            <a:r>
              <a:rPr lang="en-US" sz="1400" dirty="0">
                <a:solidFill>
                  <a:schemeClr val="tx2"/>
                </a:solidFill>
              </a:rPr>
              <a:t>/our-science/our-work/sustainability/</a:t>
            </a:r>
            <a:r>
              <a:rPr lang="en-US" sz="1400" dirty="0" err="1">
                <a:solidFill>
                  <a:schemeClr val="tx2"/>
                </a:solidFill>
              </a:rPr>
              <a:t>lode.html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A3A67-FD7C-73B7-F33E-600353D47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539" y="1045996"/>
            <a:ext cx="6244377" cy="2628952"/>
          </a:xfrm>
        </p:spPr>
        <p:txBody>
          <a:bodyPr/>
          <a:lstStyle/>
          <a:p>
            <a:pPr marL="355600" indent="-355600"/>
            <a:r>
              <a:rPr lang="en-US" sz="2200" dirty="0"/>
              <a:t>Forming close to lithosphere-hydrosphere interface, interrupting diagenesis </a:t>
            </a:r>
            <a:r>
              <a:rPr lang="en-US" sz="2200" dirty="0">
                <a:solidFill>
                  <a:srgbClr val="00B0F0"/>
                </a:solidFill>
              </a:rPr>
              <a:t>[cool brine + S]</a:t>
            </a:r>
          </a:p>
          <a:p>
            <a:pPr marL="355600" indent="-355600"/>
            <a:r>
              <a:rPr lang="en-US" sz="2200" dirty="0"/>
              <a:t>Possible local exhalation</a:t>
            </a:r>
          </a:p>
          <a:p>
            <a:pPr marL="355600" indent="-355600"/>
            <a:r>
              <a:rPr lang="en-US" sz="2200" dirty="0"/>
              <a:t>Deep crustal circulation of evaporated seawater into precursor arc wedge </a:t>
            </a:r>
            <a:r>
              <a:rPr lang="en-US" sz="2200" dirty="0">
                <a:solidFill>
                  <a:srgbClr val="C00000"/>
                </a:solidFill>
              </a:rPr>
              <a:t>[hot fluid + metals]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2E46C0-17C9-FDB0-1462-3488E1AEF528}"/>
              </a:ext>
            </a:extLst>
          </p:cNvPr>
          <p:cNvSpPr/>
          <p:nvPr/>
        </p:nvSpPr>
        <p:spPr bwMode="auto">
          <a:xfrm>
            <a:off x="8597593" y="345688"/>
            <a:ext cx="925551" cy="45731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68CB0-E626-7944-8F67-3C513C50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9713"/>
            <a:ext cx="6945272" cy="641350"/>
          </a:xfrm>
        </p:spPr>
        <p:txBody>
          <a:bodyPr/>
          <a:lstStyle/>
          <a:p>
            <a:r>
              <a:rPr lang="en-US" sz="3600" dirty="0"/>
              <a:t>Irish-type model</a:t>
            </a:r>
          </a:p>
        </p:txBody>
      </p:sp>
      <p:pic>
        <p:nvPicPr>
          <p:cNvPr id="10" name="Picture 9" descr="A diagram of a heat exchanger&#10;&#10;Description automatically generated">
            <a:extLst>
              <a:ext uri="{FF2B5EF4-FFF2-40B4-BE49-F238E27FC236}">
                <a16:creationId xmlns:a16="http://schemas.microsoft.com/office/drawing/2014/main" id="{47FC844E-D761-FF3E-7500-9DDB649B5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3"/>
          <a:stretch/>
        </p:blipFill>
        <p:spPr>
          <a:xfrm>
            <a:off x="157539" y="3730139"/>
            <a:ext cx="9046628" cy="2900592"/>
          </a:xfrm>
          <a:prstGeom prst="rect">
            <a:avLst/>
          </a:prstGeom>
        </p:spPr>
      </p:pic>
      <p:sp>
        <p:nvSpPr>
          <p:cNvPr id="18" name="Triangle 17">
            <a:extLst>
              <a:ext uri="{FF2B5EF4-FFF2-40B4-BE49-F238E27FC236}">
                <a16:creationId xmlns:a16="http://schemas.microsoft.com/office/drawing/2014/main" id="{8451606B-09A6-9A18-33C7-9D62A3F57E65}"/>
              </a:ext>
            </a:extLst>
          </p:cNvPr>
          <p:cNvSpPr/>
          <p:nvPr/>
        </p:nvSpPr>
        <p:spPr bwMode="auto">
          <a:xfrm rot="5400000">
            <a:off x="7388842" y="7876"/>
            <a:ext cx="633503" cy="904543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2AC3E5-ED2F-FDA0-6FE3-80CDD3036254}"/>
              </a:ext>
            </a:extLst>
          </p:cNvPr>
          <p:cNvGrpSpPr/>
          <p:nvPr/>
        </p:nvGrpSpPr>
        <p:grpSpPr>
          <a:xfrm>
            <a:off x="6874807" y="125581"/>
            <a:ext cx="4975739" cy="3479181"/>
            <a:chOff x="7184299" y="111513"/>
            <a:chExt cx="4975739" cy="3479181"/>
          </a:xfrm>
        </p:grpSpPr>
        <p:sp>
          <p:nvSpPr>
            <p:cNvPr id="17" name="Rectangular Callout 16">
              <a:extLst>
                <a:ext uri="{FF2B5EF4-FFF2-40B4-BE49-F238E27FC236}">
                  <a16:creationId xmlns:a16="http://schemas.microsoft.com/office/drawing/2014/main" id="{47F57AA7-59A1-DC1A-3405-133931556768}"/>
                </a:ext>
              </a:extLst>
            </p:cNvPr>
            <p:cNvSpPr/>
            <p:nvPr/>
          </p:nvSpPr>
          <p:spPr bwMode="auto">
            <a:xfrm>
              <a:off x="7184299" y="111513"/>
              <a:ext cx="4975739" cy="3479181"/>
            </a:xfrm>
            <a:prstGeom prst="wedgeRectCallout">
              <a:avLst>
                <a:gd name="adj1" fmla="val -28470"/>
                <a:gd name="adj2" fmla="val 6077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 descr="A diagram of a fault&#10;&#10;Description automatically generated">
              <a:extLst>
                <a:ext uri="{FF2B5EF4-FFF2-40B4-BE49-F238E27FC236}">
                  <a16:creationId xmlns:a16="http://schemas.microsoft.com/office/drawing/2014/main" id="{0E0B1AE6-871F-3E6B-1BB6-EA3C3FA80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7" b="19162"/>
            <a:stretch/>
          </p:blipFill>
          <p:spPr>
            <a:xfrm>
              <a:off x="7315200" y="227745"/>
              <a:ext cx="4708109" cy="3223598"/>
            </a:xfrm>
            <a:prstGeom prst="rect">
              <a:avLst/>
            </a:prstGeom>
          </p:spPr>
        </p:pic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08596349-41CF-BDA2-9FC9-88E3FC9D4771}"/>
                </a:ext>
              </a:extLst>
            </p:cNvPr>
            <p:cNvSpPr/>
            <p:nvPr/>
          </p:nvSpPr>
          <p:spPr bwMode="auto">
            <a:xfrm rot="16200000">
              <a:off x="11263862" y="2761570"/>
              <a:ext cx="640314" cy="878581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21B58FE7-A6DC-2E34-BE70-D1CD0BE003D9}"/>
                </a:ext>
              </a:extLst>
            </p:cNvPr>
            <p:cNvSpPr/>
            <p:nvPr/>
          </p:nvSpPr>
          <p:spPr bwMode="auto">
            <a:xfrm rot="5400000">
              <a:off x="7357301" y="15422"/>
              <a:ext cx="640314" cy="878581"/>
            </a:xfrm>
            <a:prstGeom prst="triangle">
              <a:avLst>
                <a:gd name="adj" fmla="val 6591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8F6C12-C369-64AA-1CEA-6DDD42298908}"/>
              </a:ext>
            </a:extLst>
          </p:cNvPr>
          <p:cNvSpPr txBox="1"/>
          <p:nvPr/>
        </p:nvSpPr>
        <p:spPr>
          <a:xfrm>
            <a:off x="44094" y="36915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Myriad Pro" panose="020B0503030403090204" pitchFamily="34" charset="0"/>
              </a:rPr>
              <a:t>km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31CD64-2DE3-8070-37C0-DF4886D524DF}"/>
              </a:ext>
            </a:extLst>
          </p:cNvPr>
          <p:cNvSpPr/>
          <p:nvPr/>
        </p:nvSpPr>
        <p:spPr bwMode="auto">
          <a:xfrm>
            <a:off x="7118252" y="3330524"/>
            <a:ext cx="583835" cy="56154"/>
          </a:xfrm>
          <a:prstGeom prst="rect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99872C-5473-99CA-47ED-D5FF92006254}"/>
              </a:ext>
            </a:extLst>
          </p:cNvPr>
          <p:cNvSpPr txBox="1"/>
          <p:nvPr/>
        </p:nvSpPr>
        <p:spPr>
          <a:xfrm>
            <a:off x="7104637" y="307110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500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CC552E-65C0-5485-827C-BCE0665B1C91}"/>
              </a:ext>
            </a:extLst>
          </p:cNvPr>
          <p:cNvSpPr txBox="1"/>
          <p:nvPr/>
        </p:nvSpPr>
        <p:spPr>
          <a:xfrm>
            <a:off x="10611525" y="3624147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Wilkinson (2014)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3798E1-D8BC-4160-3017-A43A01C0D0A3}"/>
              </a:ext>
            </a:extLst>
          </p:cNvPr>
          <p:cNvSpPr txBox="1"/>
          <p:nvPr/>
        </p:nvSpPr>
        <p:spPr>
          <a:xfrm>
            <a:off x="9197253" y="6195909"/>
            <a:ext cx="251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Modified after Wilkinson and </a:t>
            </a:r>
            <a:r>
              <a:rPr lang="en-US" sz="1200" i="1" dirty="0" err="1">
                <a:solidFill>
                  <a:schemeClr val="tx2"/>
                </a:solidFill>
              </a:rPr>
              <a:t>Hitzman</a:t>
            </a:r>
            <a:r>
              <a:rPr lang="en-US" sz="1200" i="1" dirty="0">
                <a:solidFill>
                  <a:schemeClr val="tx2"/>
                </a:solidFill>
              </a:rPr>
              <a:t> (2015)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E776C-83F4-9A2A-F758-80B66AE1411D}"/>
              </a:ext>
            </a:extLst>
          </p:cNvPr>
          <p:cNvSpPr txBox="1"/>
          <p:nvPr/>
        </p:nvSpPr>
        <p:spPr>
          <a:xfrm>
            <a:off x="9391802" y="3085064"/>
            <a:ext cx="1031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Up to 280ºC</a:t>
            </a:r>
          </a:p>
        </p:txBody>
      </p:sp>
    </p:spTree>
    <p:extLst>
      <p:ext uri="{BB962C8B-B14F-4D97-AF65-F5344CB8AC3E}">
        <p14:creationId xmlns:p14="http://schemas.microsoft.com/office/powerpoint/2010/main" val="36086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A26A-42F6-B4B6-51E2-F386FA2F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69E5E-DBAC-E0E8-0661-32E2D8C634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693" y="1266093"/>
            <a:ext cx="7104184" cy="5093316"/>
          </a:xfrm>
        </p:spPr>
        <p:txBody>
          <a:bodyPr/>
          <a:lstStyle/>
          <a:p>
            <a:r>
              <a:rPr lang="en-US" dirty="0"/>
              <a:t>To establish pathways of metals through the Irish paleo-hydrothermal system using:</a:t>
            </a:r>
          </a:p>
          <a:p>
            <a:pPr lvl="1">
              <a:spcBef>
                <a:spcPts val="1080"/>
              </a:spcBef>
              <a:buSzPct val="75000"/>
            </a:pPr>
            <a:r>
              <a:rPr lang="en-US" dirty="0"/>
              <a:t>Geological observations</a:t>
            </a:r>
          </a:p>
          <a:p>
            <a:pPr lvl="1">
              <a:spcBef>
                <a:spcPts val="1080"/>
              </a:spcBef>
              <a:buSzPct val="75000"/>
            </a:pPr>
            <a:r>
              <a:rPr lang="en-US" dirty="0"/>
              <a:t>Rock leaching experiments (LP, ORS)</a:t>
            </a:r>
          </a:p>
          <a:p>
            <a:pPr lvl="1">
              <a:spcBef>
                <a:spcPts val="1080"/>
              </a:spcBef>
              <a:buSzPct val="75000"/>
            </a:pPr>
            <a:r>
              <a:rPr lang="en-US" dirty="0"/>
              <a:t>Fluid inclusion compositions (LP-, ORS- and LC-hosted veins)</a:t>
            </a:r>
          </a:p>
          <a:p>
            <a:pPr lvl="1">
              <a:spcBef>
                <a:spcPts val="1080"/>
              </a:spcBef>
              <a:buSzPct val="75000"/>
            </a:pPr>
            <a:r>
              <a:rPr lang="en-US" dirty="0"/>
              <a:t>Mass transfer analysis of fresh → altered rocks (ORS)</a:t>
            </a:r>
          </a:p>
          <a:p>
            <a:pPr lvl="1">
              <a:spcBef>
                <a:spcPts val="1080"/>
              </a:spcBef>
              <a:buSzPct val="75000"/>
            </a:pPr>
            <a:r>
              <a:rPr lang="en-US" dirty="0"/>
              <a:t>Metal deportment studies (LP)</a:t>
            </a:r>
          </a:p>
          <a:p>
            <a:pPr lvl="1">
              <a:spcBef>
                <a:spcPts val="1080"/>
              </a:spcBef>
              <a:buSzPct val="75000"/>
            </a:pPr>
            <a:r>
              <a:rPr lang="en-US" dirty="0"/>
              <a:t>Deposit metal zonation patterns (LC)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BEB1E5-57CE-BA2B-40DE-794380B5AA7A}"/>
              </a:ext>
            </a:extLst>
          </p:cNvPr>
          <p:cNvGrpSpPr/>
          <p:nvPr/>
        </p:nvGrpSpPr>
        <p:grpSpPr>
          <a:xfrm>
            <a:off x="7825989" y="1195407"/>
            <a:ext cx="3723586" cy="5078437"/>
            <a:chOff x="7825989" y="1271607"/>
            <a:chExt cx="3723586" cy="507843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ADED5F3-213D-A465-ECA2-85AAC972A8B6}"/>
                </a:ext>
              </a:extLst>
            </p:cNvPr>
            <p:cNvGrpSpPr/>
            <p:nvPr/>
          </p:nvGrpSpPr>
          <p:grpSpPr>
            <a:xfrm>
              <a:off x="7825989" y="1271607"/>
              <a:ext cx="3723586" cy="5078437"/>
              <a:chOff x="7825989" y="1111348"/>
              <a:chExt cx="3723586" cy="507843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8C7841D-690E-9967-B031-4748AA75CE40}"/>
                  </a:ext>
                </a:extLst>
              </p:cNvPr>
              <p:cNvSpPr/>
              <p:nvPr/>
            </p:nvSpPr>
            <p:spPr bwMode="auto">
              <a:xfrm>
                <a:off x="7962314" y="3038622"/>
                <a:ext cx="3587261" cy="3151163"/>
              </a:xfrm>
              <a:prstGeom prst="rect">
                <a:avLst/>
              </a:prstGeom>
              <a:solidFill>
                <a:schemeClr val="accent5">
                  <a:lumMod val="50000"/>
                  <a:alpha val="20089"/>
                </a:schemeClr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690227F-1A4F-F344-CF80-96B8CF2A8945}"/>
                  </a:ext>
                </a:extLst>
              </p:cNvPr>
              <p:cNvSpPr/>
              <p:nvPr/>
            </p:nvSpPr>
            <p:spPr bwMode="auto">
              <a:xfrm>
                <a:off x="7962314" y="2397272"/>
                <a:ext cx="3587261" cy="641350"/>
              </a:xfrm>
              <a:prstGeom prst="rect">
                <a:avLst/>
              </a:prstGeom>
              <a:solidFill>
                <a:srgbClr val="C00000">
                  <a:alpha val="20029"/>
                </a:srgbClr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9EBED8-45C5-BD45-D99B-1A07513B79B5}"/>
                  </a:ext>
                </a:extLst>
              </p:cNvPr>
              <p:cNvSpPr/>
              <p:nvPr/>
            </p:nvSpPr>
            <p:spPr bwMode="auto">
              <a:xfrm>
                <a:off x="7962314" y="1111348"/>
                <a:ext cx="3587261" cy="1280160"/>
              </a:xfrm>
              <a:prstGeom prst="rect">
                <a:avLst/>
              </a:prstGeom>
              <a:solidFill>
                <a:srgbClr val="00B0F0">
                  <a:alpha val="19750"/>
                </a:srgbClr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DB2C5D4-6173-B9FF-B53D-AC286B50E420}"/>
                  </a:ext>
                </a:extLst>
              </p:cNvPr>
              <p:cNvSpPr/>
              <p:nvPr/>
            </p:nvSpPr>
            <p:spPr bwMode="auto">
              <a:xfrm>
                <a:off x="9692640" y="4726745"/>
                <a:ext cx="1223889" cy="942535"/>
              </a:xfrm>
              <a:custGeom>
                <a:avLst/>
                <a:gdLst>
                  <a:gd name="connsiteX0" fmla="*/ 956603 w 1223889"/>
                  <a:gd name="connsiteY0" fmla="*/ 295421 h 942535"/>
                  <a:gd name="connsiteX1" fmla="*/ 773723 w 1223889"/>
                  <a:gd name="connsiteY1" fmla="*/ 450166 h 942535"/>
                  <a:gd name="connsiteX2" fmla="*/ 590843 w 1223889"/>
                  <a:gd name="connsiteY2" fmla="*/ 393895 h 942535"/>
                  <a:gd name="connsiteX3" fmla="*/ 422031 w 1223889"/>
                  <a:gd name="connsiteY3" fmla="*/ 70338 h 942535"/>
                  <a:gd name="connsiteX4" fmla="*/ 422031 w 1223889"/>
                  <a:gd name="connsiteY4" fmla="*/ 70338 h 942535"/>
                  <a:gd name="connsiteX5" fmla="*/ 126609 w 1223889"/>
                  <a:gd name="connsiteY5" fmla="*/ 0 h 942535"/>
                  <a:gd name="connsiteX6" fmla="*/ 0 w 1223889"/>
                  <a:gd name="connsiteY6" fmla="*/ 253218 h 942535"/>
                  <a:gd name="connsiteX7" fmla="*/ 225083 w 1223889"/>
                  <a:gd name="connsiteY7" fmla="*/ 604910 h 942535"/>
                  <a:gd name="connsiteX8" fmla="*/ 562708 w 1223889"/>
                  <a:gd name="connsiteY8" fmla="*/ 886264 h 942535"/>
                  <a:gd name="connsiteX9" fmla="*/ 900332 w 1223889"/>
                  <a:gd name="connsiteY9" fmla="*/ 942535 h 942535"/>
                  <a:gd name="connsiteX10" fmla="*/ 1097280 w 1223889"/>
                  <a:gd name="connsiteY10" fmla="*/ 801858 h 942535"/>
                  <a:gd name="connsiteX11" fmla="*/ 1223889 w 1223889"/>
                  <a:gd name="connsiteY11" fmla="*/ 689317 h 942535"/>
                  <a:gd name="connsiteX12" fmla="*/ 984738 w 1223889"/>
                  <a:gd name="connsiteY12" fmla="*/ 675249 h 942535"/>
                  <a:gd name="connsiteX13" fmla="*/ 1139483 w 1223889"/>
                  <a:gd name="connsiteY13" fmla="*/ 436098 h 942535"/>
                  <a:gd name="connsiteX14" fmla="*/ 886265 w 1223889"/>
                  <a:gd name="connsiteY14" fmla="*/ 464233 h 942535"/>
                  <a:gd name="connsiteX15" fmla="*/ 942535 w 1223889"/>
                  <a:gd name="connsiteY15" fmla="*/ 351692 h 942535"/>
                  <a:gd name="connsiteX0" fmla="*/ 956603 w 1223889"/>
                  <a:gd name="connsiteY0" fmla="*/ 295421 h 942535"/>
                  <a:gd name="connsiteX1" fmla="*/ 773723 w 1223889"/>
                  <a:gd name="connsiteY1" fmla="*/ 450166 h 942535"/>
                  <a:gd name="connsiteX2" fmla="*/ 590843 w 1223889"/>
                  <a:gd name="connsiteY2" fmla="*/ 393895 h 942535"/>
                  <a:gd name="connsiteX3" fmla="*/ 422031 w 1223889"/>
                  <a:gd name="connsiteY3" fmla="*/ 70338 h 942535"/>
                  <a:gd name="connsiteX4" fmla="*/ 422031 w 1223889"/>
                  <a:gd name="connsiteY4" fmla="*/ 70338 h 942535"/>
                  <a:gd name="connsiteX5" fmla="*/ 126609 w 1223889"/>
                  <a:gd name="connsiteY5" fmla="*/ 0 h 942535"/>
                  <a:gd name="connsiteX6" fmla="*/ 42203 w 1223889"/>
                  <a:gd name="connsiteY6" fmla="*/ 126609 h 942535"/>
                  <a:gd name="connsiteX7" fmla="*/ 0 w 1223889"/>
                  <a:gd name="connsiteY7" fmla="*/ 253218 h 942535"/>
                  <a:gd name="connsiteX8" fmla="*/ 225083 w 1223889"/>
                  <a:gd name="connsiteY8" fmla="*/ 604910 h 942535"/>
                  <a:gd name="connsiteX9" fmla="*/ 562708 w 1223889"/>
                  <a:gd name="connsiteY9" fmla="*/ 886264 h 942535"/>
                  <a:gd name="connsiteX10" fmla="*/ 900332 w 1223889"/>
                  <a:gd name="connsiteY10" fmla="*/ 942535 h 942535"/>
                  <a:gd name="connsiteX11" fmla="*/ 1097280 w 1223889"/>
                  <a:gd name="connsiteY11" fmla="*/ 801858 h 942535"/>
                  <a:gd name="connsiteX12" fmla="*/ 1223889 w 1223889"/>
                  <a:gd name="connsiteY12" fmla="*/ 689317 h 942535"/>
                  <a:gd name="connsiteX13" fmla="*/ 984738 w 1223889"/>
                  <a:gd name="connsiteY13" fmla="*/ 675249 h 942535"/>
                  <a:gd name="connsiteX14" fmla="*/ 1139483 w 1223889"/>
                  <a:gd name="connsiteY14" fmla="*/ 436098 h 942535"/>
                  <a:gd name="connsiteX15" fmla="*/ 886265 w 1223889"/>
                  <a:gd name="connsiteY15" fmla="*/ 464233 h 942535"/>
                  <a:gd name="connsiteX16" fmla="*/ 942535 w 1223889"/>
                  <a:gd name="connsiteY16" fmla="*/ 351692 h 942535"/>
                  <a:gd name="connsiteX0" fmla="*/ 956603 w 1223889"/>
                  <a:gd name="connsiteY0" fmla="*/ 295421 h 942535"/>
                  <a:gd name="connsiteX1" fmla="*/ 773723 w 1223889"/>
                  <a:gd name="connsiteY1" fmla="*/ 450166 h 942535"/>
                  <a:gd name="connsiteX2" fmla="*/ 590843 w 1223889"/>
                  <a:gd name="connsiteY2" fmla="*/ 393895 h 942535"/>
                  <a:gd name="connsiteX3" fmla="*/ 422031 w 1223889"/>
                  <a:gd name="connsiteY3" fmla="*/ 70338 h 942535"/>
                  <a:gd name="connsiteX4" fmla="*/ 422031 w 1223889"/>
                  <a:gd name="connsiteY4" fmla="*/ 70338 h 942535"/>
                  <a:gd name="connsiteX5" fmla="*/ 253218 w 1223889"/>
                  <a:gd name="connsiteY5" fmla="*/ 42203 h 942535"/>
                  <a:gd name="connsiteX6" fmla="*/ 126609 w 1223889"/>
                  <a:gd name="connsiteY6" fmla="*/ 0 h 942535"/>
                  <a:gd name="connsiteX7" fmla="*/ 42203 w 1223889"/>
                  <a:gd name="connsiteY7" fmla="*/ 126609 h 942535"/>
                  <a:gd name="connsiteX8" fmla="*/ 0 w 1223889"/>
                  <a:gd name="connsiteY8" fmla="*/ 253218 h 942535"/>
                  <a:gd name="connsiteX9" fmla="*/ 225083 w 1223889"/>
                  <a:gd name="connsiteY9" fmla="*/ 604910 h 942535"/>
                  <a:gd name="connsiteX10" fmla="*/ 562708 w 1223889"/>
                  <a:gd name="connsiteY10" fmla="*/ 886264 h 942535"/>
                  <a:gd name="connsiteX11" fmla="*/ 900332 w 1223889"/>
                  <a:gd name="connsiteY11" fmla="*/ 942535 h 942535"/>
                  <a:gd name="connsiteX12" fmla="*/ 1097280 w 1223889"/>
                  <a:gd name="connsiteY12" fmla="*/ 801858 h 942535"/>
                  <a:gd name="connsiteX13" fmla="*/ 1223889 w 1223889"/>
                  <a:gd name="connsiteY13" fmla="*/ 689317 h 942535"/>
                  <a:gd name="connsiteX14" fmla="*/ 984738 w 1223889"/>
                  <a:gd name="connsiteY14" fmla="*/ 675249 h 942535"/>
                  <a:gd name="connsiteX15" fmla="*/ 1139483 w 1223889"/>
                  <a:gd name="connsiteY15" fmla="*/ 436098 h 942535"/>
                  <a:gd name="connsiteX16" fmla="*/ 886265 w 1223889"/>
                  <a:gd name="connsiteY16" fmla="*/ 464233 h 942535"/>
                  <a:gd name="connsiteX17" fmla="*/ 942535 w 1223889"/>
                  <a:gd name="connsiteY17" fmla="*/ 351692 h 942535"/>
                  <a:gd name="connsiteX0" fmla="*/ 956603 w 1223889"/>
                  <a:gd name="connsiteY0" fmla="*/ 295421 h 942535"/>
                  <a:gd name="connsiteX1" fmla="*/ 773723 w 1223889"/>
                  <a:gd name="connsiteY1" fmla="*/ 450166 h 942535"/>
                  <a:gd name="connsiteX2" fmla="*/ 590843 w 1223889"/>
                  <a:gd name="connsiteY2" fmla="*/ 393895 h 942535"/>
                  <a:gd name="connsiteX3" fmla="*/ 422031 w 1223889"/>
                  <a:gd name="connsiteY3" fmla="*/ 70338 h 942535"/>
                  <a:gd name="connsiteX4" fmla="*/ 422031 w 1223889"/>
                  <a:gd name="connsiteY4" fmla="*/ 70338 h 942535"/>
                  <a:gd name="connsiteX5" fmla="*/ 253218 w 1223889"/>
                  <a:gd name="connsiteY5" fmla="*/ 42203 h 942535"/>
                  <a:gd name="connsiteX6" fmla="*/ 126609 w 1223889"/>
                  <a:gd name="connsiteY6" fmla="*/ 0 h 942535"/>
                  <a:gd name="connsiteX7" fmla="*/ 225083 w 1223889"/>
                  <a:gd name="connsiteY7" fmla="*/ 295422 h 942535"/>
                  <a:gd name="connsiteX8" fmla="*/ 0 w 1223889"/>
                  <a:gd name="connsiteY8" fmla="*/ 253218 h 942535"/>
                  <a:gd name="connsiteX9" fmla="*/ 225083 w 1223889"/>
                  <a:gd name="connsiteY9" fmla="*/ 604910 h 942535"/>
                  <a:gd name="connsiteX10" fmla="*/ 562708 w 1223889"/>
                  <a:gd name="connsiteY10" fmla="*/ 886264 h 942535"/>
                  <a:gd name="connsiteX11" fmla="*/ 900332 w 1223889"/>
                  <a:gd name="connsiteY11" fmla="*/ 942535 h 942535"/>
                  <a:gd name="connsiteX12" fmla="*/ 1097280 w 1223889"/>
                  <a:gd name="connsiteY12" fmla="*/ 801858 h 942535"/>
                  <a:gd name="connsiteX13" fmla="*/ 1223889 w 1223889"/>
                  <a:gd name="connsiteY13" fmla="*/ 689317 h 942535"/>
                  <a:gd name="connsiteX14" fmla="*/ 984738 w 1223889"/>
                  <a:gd name="connsiteY14" fmla="*/ 675249 h 942535"/>
                  <a:gd name="connsiteX15" fmla="*/ 1139483 w 1223889"/>
                  <a:gd name="connsiteY15" fmla="*/ 436098 h 942535"/>
                  <a:gd name="connsiteX16" fmla="*/ 886265 w 1223889"/>
                  <a:gd name="connsiteY16" fmla="*/ 464233 h 942535"/>
                  <a:gd name="connsiteX17" fmla="*/ 942535 w 1223889"/>
                  <a:gd name="connsiteY17" fmla="*/ 351692 h 942535"/>
                  <a:gd name="connsiteX0" fmla="*/ 956603 w 1223889"/>
                  <a:gd name="connsiteY0" fmla="*/ 295421 h 942535"/>
                  <a:gd name="connsiteX1" fmla="*/ 773723 w 1223889"/>
                  <a:gd name="connsiteY1" fmla="*/ 450166 h 942535"/>
                  <a:gd name="connsiteX2" fmla="*/ 590843 w 1223889"/>
                  <a:gd name="connsiteY2" fmla="*/ 393895 h 942535"/>
                  <a:gd name="connsiteX3" fmla="*/ 422031 w 1223889"/>
                  <a:gd name="connsiteY3" fmla="*/ 70338 h 942535"/>
                  <a:gd name="connsiteX4" fmla="*/ 422031 w 1223889"/>
                  <a:gd name="connsiteY4" fmla="*/ 70338 h 942535"/>
                  <a:gd name="connsiteX5" fmla="*/ 365760 w 1223889"/>
                  <a:gd name="connsiteY5" fmla="*/ 196947 h 942535"/>
                  <a:gd name="connsiteX6" fmla="*/ 126609 w 1223889"/>
                  <a:gd name="connsiteY6" fmla="*/ 0 h 942535"/>
                  <a:gd name="connsiteX7" fmla="*/ 225083 w 1223889"/>
                  <a:gd name="connsiteY7" fmla="*/ 295422 h 942535"/>
                  <a:gd name="connsiteX8" fmla="*/ 0 w 1223889"/>
                  <a:gd name="connsiteY8" fmla="*/ 253218 h 942535"/>
                  <a:gd name="connsiteX9" fmla="*/ 225083 w 1223889"/>
                  <a:gd name="connsiteY9" fmla="*/ 604910 h 942535"/>
                  <a:gd name="connsiteX10" fmla="*/ 562708 w 1223889"/>
                  <a:gd name="connsiteY10" fmla="*/ 886264 h 942535"/>
                  <a:gd name="connsiteX11" fmla="*/ 900332 w 1223889"/>
                  <a:gd name="connsiteY11" fmla="*/ 942535 h 942535"/>
                  <a:gd name="connsiteX12" fmla="*/ 1097280 w 1223889"/>
                  <a:gd name="connsiteY12" fmla="*/ 801858 h 942535"/>
                  <a:gd name="connsiteX13" fmla="*/ 1223889 w 1223889"/>
                  <a:gd name="connsiteY13" fmla="*/ 689317 h 942535"/>
                  <a:gd name="connsiteX14" fmla="*/ 984738 w 1223889"/>
                  <a:gd name="connsiteY14" fmla="*/ 675249 h 942535"/>
                  <a:gd name="connsiteX15" fmla="*/ 1139483 w 1223889"/>
                  <a:gd name="connsiteY15" fmla="*/ 436098 h 942535"/>
                  <a:gd name="connsiteX16" fmla="*/ 886265 w 1223889"/>
                  <a:gd name="connsiteY16" fmla="*/ 464233 h 942535"/>
                  <a:gd name="connsiteX17" fmla="*/ 942535 w 1223889"/>
                  <a:gd name="connsiteY17" fmla="*/ 351692 h 94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23889" h="942535">
                    <a:moveTo>
                      <a:pt x="956603" y="295421"/>
                    </a:moveTo>
                    <a:lnTo>
                      <a:pt x="773723" y="450166"/>
                    </a:lnTo>
                    <a:lnTo>
                      <a:pt x="590843" y="393895"/>
                    </a:lnTo>
                    <a:lnTo>
                      <a:pt x="422031" y="70338"/>
                    </a:lnTo>
                    <a:lnTo>
                      <a:pt x="422031" y="70338"/>
                    </a:lnTo>
                    <a:lnTo>
                      <a:pt x="365760" y="196947"/>
                    </a:lnTo>
                    <a:lnTo>
                      <a:pt x="126609" y="0"/>
                    </a:lnTo>
                    <a:lnTo>
                      <a:pt x="225083" y="295422"/>
                    </a:lnTo>
                    <a:lnTo>
                      <a:pt x="0" y="253218"/>
                    </a:lnTo>
                    <a:lnTo>
                      <a:pt x="225083" y="604910"/>
                    </a:lnTo>
                    <a:lnTo>
                      <a:pt x="562708" y="886264"/>
                    </a:lnTo>
                    <a:lnTo>
                      <a:pt x="900332" y="942535"/>
                    </a:lnTo>
                    <a:lnTo>
                      <a:pt x="1097280" y="801858"/>
                    </a:lnTo>
                    <a:lnTo>
                      <a:pt x="1223889" y="689317"/>
                    </a:lnTo>
                    <a:lnTo>
                      <a:pt x="984738" y="675249"/>
                    </a:lnTo>
                    <a:lnTo>
                      <a:pt x="1139483" y="436098"/>
                    </a:lnTo>
                    <a:lnTo>
                      <a:pt x="886265" y="464233"/>
                    </a:lnTo>
                    <a:lnTo>
                      <a:pt x="942535" y="351692"/>
                    </a:lnTo>
                  </a:path>
                </a:pathLst>
              </a:custGeom>
              <a:solidFill>
                <a:schemeClr val="tx1">
                  <a:alpha val="50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F650C6-84DC-6E94-C9A2-C19B526D93F8}"/>
                  </a:ext>
                </a:extLst>
              </p:cNvPr>
              <p:cNvSpPr txBox="1"/>
              <p:nvPr/>
            </p:nvSpPr>
            <p:spPr>
              <a:xfrm>
                <a:off x="7962315" y="5141423"/>
                <a:ext cx="1927274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380"/>
                  </a:lnSpc>
                </a:pPr>
                <a:r>
                  <a:rPr lang="en-US" sz="1400" dirty="0">
                    <a:solidFill>
                      <a:schemeClr val="tx2"/>
                    </a:solidFill>
                  </a:rPr>
                  <a:t>Lower Paleozoic (LP) reaction zone source (trap for Mg, Na)</a:t>
                </a: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1DECFD4A-150B-FDC6-1937-DE76268C3AEE}"/>
                  </a:ext>
                </a:extLst>
              </p:cNvPr>
              <p:cNvSpPr/>
              <p:nvPr/>
            </p:nvSpPr>
            <p:spPr bwMode="auto">
              <a:xfrm>
                <a:off x="9598952" y="3066176"/>
                <a:ext cx="206521" cy="577356"/>
              </a:xfrm>
              <a:custGeom>
                <a:avLst/>
                <a:gdLst>
                  <a:gd name="connsiteX0" fmla="*/ 28136 w 225084"/>
                  <a:gd name="connsiteY0" fmla="*/ 309490 h 618979"/>
                  <a:gd name="connsiteX1" fmla="*/ 56271 w 225084"/>
                  <a:gd name="connsiteY1" fmla="*/ 506437 h 618979"/>
                  <a:gd name="connsiteX2" fmla="*/ 140677 w 225084"/>
                  <a:gd name="connsiteY2" fmla="*/ 618979 h 618979"/>
                  <a:gd name="connsiteX3" fmla="*/ 225084 w 225084"/>
                  <a:gd name="connsiteY3" fmla="*/ 422031 h 618979"/>
                  <a:gd name="connsiteX4" fmla="*/ 211016 w 225084"/>
                  <a:gd name="connsiteY4" fmla="*/ 196948 h 618979"/>
                  <a:gd name="connsiteX5" fmla="*/ 225084 w 225084"/>
                  <a:gd name="connsiteY5" fmla="*/ 42203 h 618979"/>
                  <a:gd name="connsiteX6" fmla="*/ 140677 w 225084"/>
                  <a:gd name="connsiteY6" fmla="*/ 126610 h 618979"/>
                  <a:gd name="connsiteX7" fmla="*/ 0 w 225084"/>
                  <a:gd name="connsiteY7" fmla="*/ 0 h 618979"/>
                  <a:gd name="connsiteX8" fmla="*/ 28136 w 225084"/>
                  <a:gd name="connsiteY8" fmla="*/ 239151 h 618979"/>
                  <a:gd name="connsiteX9" fmla="*/ 28136 w 225084"/>
                  <a:gd name="connsiteY9" fmla="*/ 309490 h 618979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225084 w 225084"/>
                  <a:gd name="connsiteY3" fmla="*/ 422031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40677 w 225084"/>
                  <a:gd name="connsiteY6" fmla="*/ 126610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168814 w 225084"/>
                  <a:gd name="connsiteY3" fmla="*/ 379828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40677 w 225084"/>
                  <a:gd name="connsiteY6" fmla="*/ 126610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168814 w 225084"/>
                  <a:gd name="connsiteY3" fmla="*/ 379828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02970 w 225084"/>
                  <a:gd name="connsiteY6" fmla="*/ 60623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11016"/>
                  <a:gd name="connsiteY0" fmla="*/ 380409 h 577356"/>
                  <a:gd name="connsiteX1" fmla="*/ 56271 w 211016"/>
                  <a:gd name="connsiteY1" fmla="*/ 577356 h 577356"/>
                  <a:gd name="connsiteX2" fmla="*/ 140677 w 211016"/>
                  <a:gd name="connsiteY2" fmla="*/ 521086 h 577356"/>
                  <a:gd name="connsiteX3" fmla="*/ 168814 w 211016"/>
                  <a:gd name="connsiteY3" fmla="*/ 450747 h 577356"/>
                  <a:gd name="connsiteX4" fmla="*/ 211016 w 211016"/>
                  <a:gd name="connsiteY4" fmla="*/ 267867 h 577356"/>
                  <a:gd name="connsiteX5" fmla="*/ 196803 w 211016"/>
                  <a:gd name="connsiteY5" fmla="*/ 0 h 577356"/>
                  <a:gd name="connsiteX6" fmla="*/ 102970 w 211016"/>
                  <a:gd name="connsiteY6" fmla="*/ 131542 h 577356"/>
                  <a:gd name="connsiteX7" fmla="*/ 0 w 211016"/>
                  <a:gd name="connsiteY7" fmla="*/ 70919 h 577356"/>
                  <a:gd name="connsiteX8" fmla="*/ 28136 w 211016"/>
                  <a:gd name="connsiteY8" fmla="*/ 310070 h 577356"/>
                  <a:gd name="connsiteX9" fmla="*/ 28136 w 211016"/>
                  <a:gd name="connsiteY9" fmla="*/ 380409 h 577356"/>
                  <a:gd name="connsiteX0" fmla="*/ 9282 w 192162"/>
                  <a:gd name="connsiteY0" fmla="*/ 380409 h 577356"/>
                  <a:gd name="connsiteX1" fmla="*/ 37417 w 192162"/>
                  <a:gd name="connsiteY1" fmla="*/ 577356 h 577356"/>
                  <a:gd name="connsiteX2" fmla="*/ 121823 w 192162"/>
                  <a:gd name="connsiteY2" fmla="*/ 521086 h 577356"/>
                  <a:gd name="connsiteX3" fmla="*/ 149960 w 192162"/>
                  <a:gd name="connsiteY3" fmla="*/ 450747 h 577356"/>
                  <a:gd name="connsiteX4" fmla="*/ 192162 w 192162"/>
                  <a:gd name="connsiteY4" fmla="*/ 267867 h 577356"/>
                  <a:gd name="connsiteX5" fmla="*/ 177949 w 192162"/>
                  <a:gd name="connsiteY5" fmla="*/ 0 h 577356"/>
                  <a:gd name="connsiteX6" fmla="*/ 84116 w 192162"/>
                  <a:gd name="connsiteY6" fmla="*/ 131542 h 577356"/>
                  <a:gd name="connsiteX7" fmla="*/ 0 w 192162"/>
                  <a:gd name="connsiteY7" fmla="*/ 23785 h 577356"/>
                  <a:gd name="connsiteX8" fmla="*/ 9282 w 192162"/>
                  <a:gd name="connsiteY8" fmla="*/ 310070 h 577356"/>
                  <a:gd name="connsiteX9" fmla="*/ 9282 w 192162"/>
                  <a:gd name="connsiteY9" fmla="*/ 380409 h 577356"/>
                  <a:gd name="connsiteX0" fmla="*/ 9282 w 192162"/>
                  <a:gd name="connsiteY0" fmla="*/ 380409 h 577356"/>
                  <a:gd name="connsiteX1" fmla="*/ 37417 w 192162"/>
                  <a:gd name="connsiteY1" fmla="*/ 577356 h 577356"/>
                  <a:gd name="connsiteX2" fmla="*/ 112396 w 192162"/>
                  <a:gd name="connsiteY2" fmla="*/ 351403 h 577356"/>
                  <a:gd name="connsiteX3" fmla="*/ 149960 w 192162"/>
                  <a:gd name="connsiteY3" fmla="*/ 450747 h 577356"/>
                  <a:gd name="connsiteX4" fmla="*/ 192162 w 192162"/>
                  <a:gd name="connsiteY4" fmla="*/ 267867 h 577356"/>
                  <a:gd name="connsiteX5" fmla="*/ 177949 w 192162"/>
                  <a:gd name="connsiteY5" fmla="*/ 0 h 577356"/>
                  <a:gd name="connsiteX6" fmla="*/ 84116 w 192162"/>
                  <a:gd name="connsiteY6" fmla="*/ 131542 h 577356"/>
                  <a:gd name="connsiteX7" fmla="*/ 0 w 192162"/>
                  <a:gd name="connsiteY7" fmla="*/ 23785 h 577356"/>
                  <a:gd name="connsiteX8" fmla="*/ 9282 w 192162"/>
                  <a:gd name="connsiteY8" fmla="*/ 310070 h 577356"/>
                  <a:gd name="connsiteX9" fmla="*/ 9282 w 192162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92162 w 206521"/>
                  <a:gd name="connsiteY4" fmla="*/ 267867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9282 w 206521"/>
                  <a:gd name="connsiteY8" fmla="*/ 310070 h 577356"/>
                  <a:gd name="connsiteX9" fmla="*/ 9282 w 206521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92162 w 206521"/>
                  <a:gd name="connsiteY4" fmla="*/ 267867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46989 w 206521"/>
                  <a:gd name="connsiteY8" fmla="*/ 272363 h 577356"/>
                  <a:gd name="connsiteX9" fmla="*/ 9282 w 206521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63881 w 206521"/>
                  <a:gd name="connsiteY4" fmla="*/ 249014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46989 w 206521"/>
                  <a:gd name="connsiteY8" fmla="*/ 272363 h 577356"/>
                  <a:gd name="connsiteX9" fmla="*/ 9282 w 206521"/>
                  <a:gd name="connsiteY9" fmla="*/ 380409 h 57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521" h="577356">
                    <a:moveTo>
                      <a:pt x="9282" y="380409"/>
                    </a:moveTo>
                    <a:lnTo>
                      <a:pt x="37417" y="577356"/>
                    </a:lnTo>
                    <a:lnTo>
                      <a:pt x="112396" y="351403"/>
                    </a:lnTo>
                    <a:lnTo>
                      <a:pt x="206521" y="516735"/>
                    </a:lnTo>
                    <a:lnTo>
                      <a:pt x="163881" y="249014"/>
                    </a:lnTo>
                    <a:lnTo>
                      <a:pt x="177949" y="0"/>
                    </a:lnTo>
                    <a:lnTo>
                      <a:pt x="84116" y="131542"/>
                    </a:lnTo>
                    <a:lnTo>
                      <a:pt x="0" y="23785"/>
                    </a:lnTo>
                    <a:lnTo>
                      <a:pt x="46989" y="272363"/>
                    </a:lnTo>
                    <a:lnTo>
                      <a:pt x="9282" y="380409"/>
                    </a:ln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B1D5F-3F88-84C2-8F5E-C9F881A615D8}"/>
                  </a:ext>
                </a:extLst>
              </p:cNvPr>
              <p:cNvSpPr txBox="1"/>
              <p:nvPr/>
            </p:nvSpPr>
            <p:spPr>
              <a:xfrm>
                <a:off x="8588684" y="3076002"/>
                <a:ext cx="1024186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380"/>
                  </a:lnSpc>
                </a:pPr>
                <a:r>
                  <a:rPr lang="en-US" sz="1400" dirty="0">
                    <a:solidFill>
                      <a:schemeClr val="tx2"/>
                    </a:solidFill>
                  </a:rPr>
                  <a:t>Lower Paleozoic (LP) trap</a:t>
                </a: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A10A287C-04C0-65A3-E723-C6905F89D3E7}"/>
                  </a:ext>
                </a:extLst>
              </p:cNvPr>
              <p:cNvSpPr/>
              <p:nvPr/>
            </p:nvSpPr>
            <p:spPr bwMode="auto">
              <a:xfrm>
                <a:off x="9495257" y="2401804"/>
                <a:ext cx="243937" cy="478447"/>
              </a:xfrm>
              <a:custGeom>
                <a:avLst/>
                <a:gdLst>
                  <a:gd name="connsiteX0" fmla="*/ 28136 w 225084"/>
                  <a:gd name="connsiteY0" fmla="*/ 309490 h 618979"/>
                  <a:gd name="connsiteX1" fmla="*/ 56271 w 225084"/>
                  <a:gd name="connsiteY1" fmla="*/ 506437 h 618979"/>
                  <a:gd name="connsiteX2" fmla="*/ 140677 w 225084"/>
                  <a:gd name="connsiteY2" fmla="*/ 618979 h 618979"/>
                  <a:gd name="connsiteX3" fmla="*/ 225084 w 225084"/>
                  <a:gd name="connsiteY3" fmla="*/ 422031 h 618979"/>
                  <a:gd name="connsiteX4" fmla="*/ 211016 w 225084"/>
                  <a:gd name="connsiteY4" fmla="*/ 196948 h 618979"/>
                  <a:gd name="connsiteX5" fmla="*/ 225084 w 225084"/>
                  <a:gd name="connsiteY5" fmla="*/ 42203 h 618979"/>
                  <a:gd name="connsiteX6" fmla="*/ 140677 w 225084"/>
                  <a:gd name="connsiteY6" fmla="*/ 126610 h 618979"/>
                  <a:gd name="connsiteX7" fmla="*/ 0 w 225084"/>
                  <a:gd name="connsiteY7" fmla="*/ 0 h 618979"/>
                  <a:gd name="connsiteX8" fmla="*/ 28136 w 225084"/>
                  <a:gd name="connsiteY8" fmla="*/ 239151 h 618979"/>
                  <a:gd name="connsiteX9" fmla="*/ 28136 w 225084"/>
                  <a:gd name="connsiteY9" fmla="*/ 309490 h 618979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225084 w 225084"/>
                  <a:gd name="connsiteY3" fmla="*/ 422031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40677 w 225084"/>
                  <a:gd name="connsiteY6" fmla="*/ 126610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168814 w 225084"/>
                  <a:gd name="connsiteY3" fmla="*/ 379828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40677 w 225084"/>
                  <a:gd name="connsiteY6" fmla="*/ 126610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168814 w 225084"/>
                  <a:gd name="connsiteY3" fmla="*/ 379828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02970 w 225084"/>
                  <a:gd name="connsiteY6" fmla="*/ 60623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11016"/>
                  <a:gd name="connsiteY0" fmla="*/ 380409 h 577356"/>
                  <a:gd name="connsiteX1" fmla="*/ 56271 w 211016"/>
                  <a:gd name="connsiteY1" fmla="*/ 577356 h 577356"/>
                  <a:gd name="connsiteX2" fmla="*/ 140677 w 211016"/>
                  <a:gd name="connsiteY2" fmla="*/ 521086 h 577356"/>
                  <a:gd name="connsiteX3" fmla="*/ 168814 w 211016"/>
                  <a:gd name="connsiteY3" fmla="*/ 450747 h 577356"/>
                  <a:gd name="connsiteX4" fmla="*/ 211016 w 211016"/>
                  <a:gd name="connsiteY4" fmla="*/ 267867 h 577356"/>
                  <a:gd name="connsiteX5" fmla="*/ 196803 w 211016"/>
                  <a:gd name="connsiteY5" fmla="*/ 0 h 577356"/>
                  <a:gd name="connsiteX6" fmla="*/ 102970 w 211016"/>
                  <a:gd name="connsiteY6" fmla="*/ 131542 h 577356"/>
                  <a:gd name="connsiteX7" fmla="*/ 0 w 211016"/>
                  <a:gd name="connsiteY7" fmla="*/ 70919 h 577356"/>
                  <a:gd name="connsiteX8" fmla="*/ 28136 w 211016"/>
                  <a:gd name="connsiteY8" fmla="*/ 310070 h 577356"/>
                  <a:gd name="connsiteX9" fmla="*/ 28136 w 211016"/>
                  <a:gd name="connsiteY9" fmla="*/ 380409 h 577356"/>
                  <a:gd name="connsiteX0" fmla="*/ 9282 w 192162"/>
                  <a:gd name="connsiteY0" fmla="*/ 380409 h 577356"/>
                  <a:gd name="connsiteX1" fmla="*/ 37417 w 192162"/>
                  <a:gd name="connsiteY1" fmla="*/ 577356 h 577356"/>
                  <a:gd name="connsiteX2" fmla="*/ 121823 w 192162"/>
                  <a:gd name="connsiteY2" fmla="*/ 521086 h 577356"/>
                  <a:gd name="connsiteX3" fmla="*/ 149960 w 192162"/>
                  <a:gd name="connsiteY3" fmla="*/ 450747 h 577356"/>
                  <a:gd name="connsiteX4" fmla="*/ 192162 w 192162"/>
                  <a:gd name="connsiteY4" fmla="*/ 267867 h 577356"/>
                  <a:gd name="connsiteX5" fmla="*/ 177949 w 192162"/>
                  <a:gd name="connsiteY5" fmla="*/ 0 h 577356"/>
                  <a:gd name="connsiteX6" fmla="*/ 84116 w 192162"/>
                  <a:gd name="connsiteY6" fmla="*/ 131542 h 577356"/>
                  <a:gd name="connsiteX7" fmla="*/ 0 w 192162"/>
                  <a:gd name="connsiteY7" fmla="*/ 23785 h 577356"/>
                  <a:gd name="connsiteX8" fmla="*/ 9282 w 192162"/>
                  <a:gd name="connsiteY8" fmla="*/ 310070 h 577356"/>
                  <a:gd name="connsiteX9" fmla="*/ 9282 w 192162"/>
                  <a:gd name="connsiteY9" fmla="*/ 380409 h 577356"/>
                  <a:gd name="connsiteX0" fmla="*/ 9282 w 192162"/>
                  <a:gd name="connsiteY0" fmla="*/ 380409 h 577356"/>
                  <a:gd name="connsiteX1" fmla="*/ 37417 w 192162"/>
                  <a:gd name="connsiteY1" fmla="*/ 577356 h 577356"/>
                  <a:gd name="connsiteX2" fmla="*/ 112396 w 192162"/>
                  <a:gd name="connsiteY2" fmla="*/ 351403 h 577356"/>
                  <a:gd name="connsiteX3" fmla="*/ 149960 w 192162"/>
                  <a:gd name="connsiteY3" fmla="*/ 450747 h 577356"/>
                  <a:gd name="connsiteX4" fmla="*/ 192162 w 192162"/>
                  <a:gd name="connsiteY4" fmla="*/ 267867 h 577356"/>
                  <a:gd name="connsiteX5" fmla="*/ 177949 w 192162"/>
                  <a:gd name="connsiteY5" fmla="*/ 0 h 577356"/>
                  <a:gd name="connsiteX6" fmla="*/ 84116 w 192162"/>
                  <a:gd name="connsiteY6" fmla="*/ 131542 h 577356"/>
                  <a:gd name="connsiteX7" fmla="*/ 0 w 192162"/>
                  <a:gd name="connsiteY7" fmla="*/ 23785 h 577356"/>
                  <a:gd name="connsiteX8" fmla="*/ 9282 w 192162"/>
                  <a:gd name="connsiteY8" fmla="*/ 310070 h 577356"/>
                  <a:gd name="connsiteX9" fmla="*/ 9282 w 192162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92162 w 206521"/>
                  <a:gd name="connsiteY4" fmla="*/ 267867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9282 w 206521"/>
                  <a:gd name="connsiteY8" fmla="*/ 310070 h 577356"/>
                  <a:gd name="connsiteX9" fmla="*/ 9282 w 206521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92162 w 206521"/>
                  <a:gd name="connsiteY4" fmla="*/ 267867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46989 w 206521"/>
                  <a:gd name="connsiteY8" fmla="*/ 272363 h 577356"/>
                  <a:gd name="connsiteX9" fmla="*/ 9282 w 206521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63881 w 206521"/>
                  <a:gd name="connsiteY4" fmla="*/ 249014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46989 w 206521"/>
                  <a:gd name="connsiteY8" fmla="*/ 272363 h 577356"/>
                  <a:gd name="connsiteX9" fmla="*/ 9282 w 206521"/>
                  <a:gd name="connsiteY9" fmla="*/ 380409 h 577356"/>
                  <a:gd name="connsiteX0" fmla="*/ 65988 w 263227"/>
                  <a:gd name="connsiteY0" fmla="*/ 380409 h 577356"/>
                  <a:gd name="connsiteX1" fmla="*/ 94123 w 263227"/>
                  <a:gd name="connsiteY1" fmla="*/ 577356 h 577356"/>
                  <a:gd name="connsiteX2" fmla="*/ 169102 w 263227"/>
                  <a:gd name="connsiteY2" fmla="*/ 351403 h 577356"/>
                  <a:gd name="connsiteX3" fmla="*/ 263227 w 263227"/>
                  <a:gd name="connsiteY3" fmla="*/ 516735 h 577356"/>
                  <a:gd name="connsiteX4" fmla="*/ 220587 w 263227"/>
                  <a:gd name="connsiteY4" fmla="*/ 249014 h 577356"/>
                  <a:gd name="connsiteX5" fmla="*/ 234655 w 263227"/>
                  <a:gd name="connsiteY5" fmla="*/ 0 h 577356"/>
                  <a:gd name="connsiteX6" fmla="*/ 140822 w 263227"/>
                  <a:gd name="connsiteY6" fmla="*/ 131542 h 577356"/>
                  <a:gd name="connsiteX7" fmla="*/ 56706 w 263227"/>
                  <a:gd name="connsiteY7" fmla="*/ 23785 h 577356"/>
                  <a:gd name="connsiteX8" fmla="*/ 0 w 263227"/>
                  <a:gd name="connsiteY8" fmla="*/ 206376 h 577356"/>
                  <a:gd name="connsiteX9" fmla="*/ 65988 w 263227"/>
                  <a:gd name="connsiteY9" fmla="*/ 380409 h 577356"/>
                  <a:gd name="connsiteX0" fmla="*/ 84842 w 263227"/>
                  <a:gd name="connsiteY0" fmla="*/ 333275 h 577356"/>
                  <a:gd name="connsiteX1" fmla="*/ 94123 w 263227"/>
                  <a:gd name="connsiteY1" fmla="*/ 577356 h 577356"/>
                  <a:gd name="connsiteX2" fmla="*/ 169102 w 263227"/>
                  <a:gd name="connsiteY2" fmla="*/ 351403 h 577356"/>
                  <a:gd name="connsiteX3" fmla="*/ 263227 w 263227"/>
                  <a:gd name="connsiteY3" fmla="*/ 516735 h 577356"/>
                  <a:gd name="connsiteX4" fmla="*/ 220587 w 263227"/>
                  <a:gd name="connsiteY4" fmla="*/ 249014 h 577356"/>
                  <a:gd name="connsiteX5" fmla="*/ 234655 w 263227"/>
                  <a:gd name="connsiteY5" fmla="*/ 0 h 577356"/>
                  <a:gd name="connsiteX6" fmla="*/ 140822 w 263227"/>
                  <a:gd name="connsiteY6" fmla="*/ 131542 h 577356"/>
                  <a:gd name="connsiteX7" fmla="*/ 56706 w 263227"/>
                  <a:gd name="connsiteY7" fmla="*/ 23785 h 577356"/>
                  <a:gd name="connsiteX8" fmla="*/ 0 w 263227"/>
                  <a:gd name="connsiteY8" fmla="*/ 206376 h 577356"/>
                  <a:gd name="connsiteX9" fmla="*/ 84842 w 263227"/>
                  <a:gd name="connsiteY9" fmla="*/ 333275 h 577356"/>
                  <a:gd name="connsiteX0" fmla="*/ 84842 w 263227"/>
                  <a:gd name="connsiteY0" fmla="*/ 333275 h 577356"/>
                  <a:gd name="connsiteX1" fmla="*/ 94123 w 263227"/>
                  <a:gd name="connsiteY1" fmla="*/ 577356 h 577356"/>
                  <a:gd name="connsiteX2" fmla="*/ 187955 w 263227"/>
                  <a:gd name="connsiteY2" fmla="*/ 502232 h 577356"/>
                  <a:gd name="connsiteX3" fmla="*/ 263227 w 263227"/>
                  <a:gd name="connsiteY3" fmla="*/ 516735 h 577356"/>
                  <a:gd name="connsiteX4" fmla="*/ 220587 w 263227"/>
                  <a:gd name="connsiteY4" fmla="*/ 249014 h 577356"/>
                  <a:gd name="connsiteX5" fmla="*/ 234655 w 263227"/>
                  <a:gd name="connsiteY5" fmla="*/ 0 h 577356"/>
                  <a:gd name="connsiteX6" fmla="*/ 140822 w 263227"/>
                  <a:gd name="connsiteY6" fmla="*/ 131542 h 577356"/>
                  <a:gd name="connsiteX7" fmla="*/ 56706 w 263227"/>
                  <a:gd name="connsiteY7" fmla="*/ 23785 h 577356"/>
                  <a:gd name="connsiteX8" fmla="*/ 0 w 263227"/>
                  <a:gd name="connsiteY8" fmla="*/ 206376 h 577356"/>
                  <a:gd name="connsiteX9" fmla="*/ 84842 w 263227"/>
                  <a:gd name="connsiteY9" fmla="*/ 333275 h 577356"/>
                  <a:gd name="connsiteX0" fmla="*/ 84842 w 234655"/>
                  <a:gd name="connsiteY0" fmla="*/ 333275 h 577356"/>
                  <a:gd name="connsiteX1" fmla="*/ 94123 w 234655"/>
                  <a:gd name="connsiteY1" fmla="*/ 577356 h 577356"/>
                  <a:gd name="connsiteX2" fmla="*/ 187955 w 234655"/>
                  <a:gd name="connsiteY2" fmla="*/ 502232 h 577356"/>
                  <a:gd name="connsiteX3" fmla="*/ 216093 w 234655"/>
                  <a:gd name="connsiteY3" fmla="*/ 384760 h 577356"/>
                  <a:gd name="connsiteX4" fmla="*/ 220587 w 234655"/>
                  <a:gd name="connsiteY4" fmla="*/ 249014 h 577356"/>
                  <a:gd name="connsiteX5" fmla="*/ 234655 w 234655"/>
                  <a:gd name="connsiteY5" fmla="*/ 0 h 577356"/>
                  <a:gd name="connsiteX6" fmla="*/ 140822 w 234655"/>
                  <a:gd name="connsiteY6" fmla="*/ 131542 h 577356"/>
                  <a:gd name="connsiteX7" fmla="*/ 56706 w 234655"/>
                  <a:gd name="connsiteY7" fmla="*/ 23785 h 577356"/>
                  <a:gd name="connsiteX8" fmla="*/ 0 w 234655"/>
                  <a:gd name="connsiteY8" fmla="*/ 206376 h 577356"/>
                  <a:gd name="connsiteX9" fmla="*/ 84842 w 234655"/>
                  <a:gd name="connsiteY9" fmla="*/ 333275 h 577356"/>
                  <a:gd name="connsiteX0" fmla="*/ 84842 w 234655"/>
                  <a:gd name="connsiteY0" fmla="*/ 333275 h 502232"/>
                  <a:gd name="connsiteX1" fmla="*/ 131830 w 234655"/>
                  <a:gd name="connsiteY1" fmla="*/ 417100 h 502232"/>
                  <a:gd name="connsiteX2" fmla="*/ 187955 w 234655"/>
                  <a:gd name="connsiteY2" fmla="*/ 502232 h 502232"/>
                  <a:gd name="connsiteX3" fmla="*/ 216093 w 234655"/>
                  <a:gd name="connsiteY3" fmla="*/ 384760 h 502232"/>
                  <a:gd name="connsiteX4" fmla="*/ 220587 w 234655"/>
                  <a:gd name="connsiteY4" fmla="*/ 249014 h 502232"/>
                  <a:gd name="connsiteX5" fmla="*/ 234655 w 234655"/>
                  <a:gd name="connsiteY5" fmla="*/ 0 h 502232"/>
                  <a:gd name="connsiteX6" fmla="*/ 140822 w 234655"/>
                  <a:gd name="connsiteY6" fmla="*/ 131542 h 502232"/>
                  <a:gd name="connsiteX7" fmla="*/ 56706 w 234655"/>
                  <a:gd name="connsiteY7" fmla="*/ 23785 h 502232"/>
                  <a:gd name="connsiteX8" fmla="*/ 0 w 234655"/>
                  <a:gd name="connsiteY8" fmla="*/ 206376 h 502232"/>
                  <a:gd name="connsiteX9" fmla="*/ 84842 w 234655"/>
                  <a:gd name="connsiteY9" fmla="*/ 333275 h 502232"/>
                  <a:gd name="connsiteX0" fmla="*/ 28136 w 177949"/>
                  <a:gd name="connsiteY0" fmla="*/ 333275 h 502232"/>
                  <a:gd name="connsiteX1" fmla="*/ 75124 w 177949"/>
                  <a:gd name="connsiteY1" fmla="*/ 417100 h 502232"/>
                  <a:gd name="connsiteX2" fmla="*/ 131249 w 177949"/>
                  <a:gd name="connsiteY2" fmla="*/ 502232 h 502232"/>
                  <a:gd name="connsiteX3" fmla="*/ 159387 w 177949"/>
                  <a:gd name="connsiteY3" fmla="*/ 384760 h 502232"/>
                  <a:gd name="connsiteX4" fmla="*/ 163881 w 177949"/>
                  <a:gd name="connsiteY4" fmla="*/ 249014 h 502232"/>
                  <a:gd name="connsiteX5" fmla="*/ 177949 w 177949"/>
                  <a:gd name="connsiteY5" fmla="*/ 0 h 502232"/>
                  <a:gd name="connsiteX6" fmla="*/ 84116 w 177949"/>
                  <a:gd name="connsiteY6" fmla="*/ 131542 h 502232"/>
                  <a:gd name="connsiteX7" fmla="*/ 0 w 177949"/>
                  <a:gd name="connsiteY7" fmla="*/ 23785 h 502232"/>
                  <a:gd name="connsiteX8" fmla="*/ 9282 w 177949"/>
                  <a:gd name="connsiteY8" fmla="*/ 187522 h 502232"/>
                  <a:gd name="connsiteX9" fmla="*/ 28136 w 177949"/>
                  <a:gd name="connsiteY9" fmla="*/ 333275 h 502232"/>
                  <a:gd name="connsiteX0" fmla="*/ 28136 w 177949"/>
                  <a:gd name="connsiteY0" fmla="*/ 333275 h 502232"/>
                  <a:gd name="connsiteX1" fmla="*/ 75124 w 177949"/>
                  <a:gd name="connsiteY1" fmla="*/ 417100 h 502232"/>
                  <a:gd name="connsiteX2" fmla="*/ 131249 w 177949"/>
                  <a:gd name="connsiteY2" fmla="*/ 502232 h 502232"/>
                  <a:gd name="connsiteX3" fmla="*/ 159387 w 177949"/>
                  <a:gd name="connsiteY3" fmla="*/ 384760 h 502232"/>
                  <a:gd name="connsiteX4" fmla="*/ 163881 w 177949"/>
                  <a:gd name="connsiteY4" fmla="*/ 249014 h 502232"/>
                  <a:gd name="connsiteX5" fmla="*/ 177949 w 177949"/>
                  <a:gd name="connsiteY5" fmla="*/ 0 h 502232"/>
                  <a:gd name="connsiteX6" fmla="*/ 84116 w 177949"/>
                  <a:gd name="connsiteY6" fmla="*/ 56128 h 502232"/>
                  <a:gd name="connsiteX7" fmla="*/ 0 w 177949"/>
                  <a:gd name="connsiteY7" fmla="*/ 23785 h 502232"/>
                  <a:gd name="connsiteX8" fmla="*/ 9282 w 177949"/>
                  <a:gd name="connsiteY8" fmla="*/ 187522 h 502232"/>
                  <a:gd name="connsiteX9" fmla="*/ 28136 w 177949"/>
                  <a:gd name="connsiteY9" fmla="*/ 333275 h 502232"/>
                  <a:gd name="connsiteX0" fmla="*/ 28136 w 243937"/>
                  <a:gd name="connsiteY0" fmla="*/ 309490 h 478447"/>
                  <a:gd name="connsiteX1" fmla="*/ 75124 w 243937"/>
                  <a:gd name="connsiteY1" fmla="*/ 393315 h 478447"/>
                  <a:gd name="connsiteX2" fmla="*/ 131249 w 243937"/>
                  <a:gd name="connsiteY2" fmla="*/ 478447 h 478447"/>
                  <a:gd name="connsiteX3" fmla="*/ 159387 w 243937"/>
                  <a:gd name="connsiteY3" fmla="*/ 360975 h 478447"/>
                  <a:gd name="connsiteX4" fmla="*/ 163881 w 243937"/>
                  <a:gd name="connsiteY4" fmla="*/ 225229 h 478447"/>
                  <a:gd name="connsiteX5" fmla="*/ 243937 w 243937"/>
                  <a:gd name="connsiteY5" fmla="*/ 4495 h 478447"/>
                  <a:gd name="connsiteX6" fmla="*/ 84116 w 243937"/>
                  <a:gd name="connsiteY6" fmla="*/ 32343 h 478447"/>
                  <a:gd name="connsiteX7" fmla="*/ 0 w 243937"/>
                  <a:gd name="connsiteY7" fmla="*/ 0 h 478447"/>
                  <a:gd name="connsiteX8" fmla="*/ 9282 w 243937"/>
                  <a:gd name="connsiteY8" fmla="*/ 163737 h 478447"/>
                  <a:gd name="connsiteX9" fmla="*/ 28136 w 243937"/>
                  <a:gd name="connsiteY9" fmla="*/ 309490 h 478447"/>
                  <a:gd name="connsiteX0" fmla="*/ 28136 w 243937"/>
                  <a:gd name="connsiteY0" fmla="*/ 309490 h 478447"/>
                  <a:gd name="connsiteX1" fmla="*/ 75124 w 243937"/>
                  <a:gd name="connsiteY1" fmla="*/ 393315 h 478447"/>
                  <a:gd name="connsiteX2" fmla="*/ 131249 w 243937"/>
                  <a:gd name="connsiteY2" fmla="*/ 478447 h 478447"/>
                  <a:gd name="connsiteX3" fmla="*/ 159387 w 243937"/>
                  <a:gd name="connsiteY3" fmla="*/ 360975 h 478447"/>
                  <a:gd name="connsiteX4" fmla="*/ 163881 w 243937"/>
                  <a:gd name="connsiteY4" fmla="*/ 225229 h 478447"/>
                  <a:gd name="connsiteX5" fmla="*/ 243937 w 243937"/>
                  <a:gd name="connsiteY5" fmla="*/ 4495 h 478447"/>
                  <a:gd name="connsiteX6" fmla="*/ 112396 w 243937"/>
                  <a:gd name="connsiteY6" fmla="*/ 22916 h 478447"/>
                  <a:gd name="connsiteX7" fmla="*/ 0 w 243937"/>
                  <a:gd name="connsiteY7" fmla="*/ 0 h 478447"/>
                  <a:gd name="connsiteX8" fmla="*/ 9282 w 243937"/>
                  <a:gd name="connsiteY8" fmla="*/ 163737 h 478447"/>
                  <a:gd name="connsiteX9" fmla="*/ 28136 w 243937"/>
                  <a:gd name="connsiteY9" fmla="*/ 309490 h 47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3937" h="478447">
                    <a:moveTo>
                      <a:pt x="28136" y="309490"/>
                    </a:moveTo>
                    <a:lnTo>
                      <a:pt x="75124" y="393315"/>
                    </a:lnTo>
                    <a:lnTo>
                      <a:pt x="131249" y="478447"/>
                    </a:lnTo>
                    <a:lnTo>
                      <a:pt x="159387" y="360975"/>
                    </a:lnTo>
                    <a:lnTo>
                      <a:pt x="163881" y="225229"/>
                    </a:lnTo>
                    <a:lnTo>
                      <a:pt x="243937" y="4495"/>
                    </a:lnTo>
                    <a:lnTo>
                      <a:pt x="112396" y="22916"/>
                    </a:lnTo>
                    <a:lnTo>
                      <a:pt x="0" y="0"/>
                    </a:lnTo>
                    <a:lnTo>
                      <a:pt x="9282" y="163737"/>
                    </a:lnTo>
                    <a:lnTo>
                      <a:pt x="28136" y="309490"/>
                    </a:lnTo>
                    <a:close/>
                  </a:path>
                </a:pathLst>
              </a:custGeom>
              <a:solidFill>
                <a:srgbClr val="FF00E4">
                  <a:alpha val="49804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87BE02F-C869-C02D-4333-408561024EA9}"/>
                  </a:ext>
                </a:extLst>
              </p:cNvPr>
              <p:cNvSpPr txBox="1"/>
              <p:nvPr/>
            </p:nvSpPr>
            <p:spPr>
              <a:xfrm>
                <a:off x="7825989" y="2404317"/>
                <a:ext cx="1713656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380"/>
                  </a:lnSpc>
                </a:pPr>
                <a:r>
                  <a:rPr lang="en-US" sz="1400" dirty="0">
                    <a:solidFill>
                      <a:schemeClr val="tx2"/>
                    </a:solidFill>
                  </a:rPr>
                  <a:t>Old Red Sandstone (ORS) trap/source</a:t>
                </a: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C9680D12-5C40-F7AF-6B79-8B13193C9464}"/>
                  </a:ext>
                </a:extLst>
              </p:cNvPr>
              <p:cNvSpPr/>
              <p:nvPr/>
            </p:nvSpPr>
            <p:spPr bwMode="auto">
              <a:xfrm rot="5400000" flipV="1">
                <a:off x="9775234" y="1494003"/>
                <a:ext cx="357348" cy="936299"/>
              </a:xfrm>
              <a:custGeom>
                <a:avLst/>
                <a:gdLst>
                  <a:gd name="connsiteX0" fmla="*/ 28136 w 225084"/>
                  <a:gd name="connsiteY0" fmla="*/ 309490 h 618979"/>
                  <a:gd name="connsiteX1" fmla="*/ 56271 w 225084"/>
                  <a:gd name="connsiteY1" fmla="*/ 506437 h 618979"/>
                  <a:gd name="connsiteX2" fmla="*/ 140677 w 225084"/>
                  <a:gd name="connsiteY2" fmla="*/ 618979 h 618979"/>
                  <a:gd name="connsiteX3" fmla="*/ 225084 w 225084"/>
                  <a:gd name="connsiteY3" fmla="*/ 422031 h 618979"/>
                  <a:gd name="connsiteX4" fmla="*/ 211016 w 225084"/>
                  <a:gd name="connsiteY4" fmla="*/ 196948 h 618979"/>
                  <a:gd name="connsiteX5" fmla="*/ 225084 w 225084"/>
                  <a:gd name="connsiteY5" fmla="*/ 42203 h 618979"/>
                  <a:gd name="connsiteX6" fmla="*/ 140677 w 225084"/>
                  <a:gd name="connsiteY6" fmla="*/ 126610 h 618979"/>
                  <a:gd name="connsiteX7" fmla="*/ 0 w 225084"/>
                  <a:gd name="connsiteY7" fmla="*/ 0 h 618979"/>
                  <a:gd name="connsiteX8" fmla="*/ 28136 w 225084"/>
                  <a:gd name="connsiteY8" fmla="*/ 239151 h 618979"/>
                  <a:gd name="connsiteX9" fmla="*/ 28136 w 225084"/>
                  <a:gd name="connsiteY9" fmla="*/ 309490 h 618979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225084 w 225084"/>
                  <a:gd name="connsiteY3" fmla="*/ 422031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40677 w 225084"/>
                  <a:gd name="connsiteY6" fmla="*/ 126610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168814 w 225084"/>
                  <a:gd name="connsiteY3" fmla="*/ 379828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40677 w 225084"/>
                  <a:gd name="connsiteY6" fmla="*/ 126610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25084"/>
                  <a:gd name="connsiteY0" fmla="*/ 309490 h 506437"/>
                  <a:gd name="connsiteX1" fmla="*/ 56271 w 225084"/>
                  <a:gd name="connsiteY1" fmla="*/ 506437 h 506437"/>
                  <a:gd name="connsiteX2" fmla="*/ 140677 w 225084"/>
                  <a:gd name="connsiteY2" fmla="*/ 450167 h 506437"/>
                  <a:gd name="connsiteX3" fmla="*/ 168814 w 225084"/>
                  <a:gd name="connsiteY3" fmla="*/ 379828 h 506437"/>
                  <a:gd name="connsiteX4" fmla="*/ 211016 w 225084"/>
                  <a:gd name="connsiteY4" fmla="*/ 196948 h 506437"/>
                  <a:gd name="connsiteX5" fmla="*/ 225084 w 225084"/>
                  <a:gd name="connsiteY5" fmla="*/ 42203 h 506437"/>
                  <a:gd name="connsiteX6" fmla="*/ 102970 w 225084"/>
                  <a:gd name="connsiteY6" fmla="*/ 60623 h 506437"/>
                  <a:gd name="connsiteX7" fmla="*/ 0 w 225084"/>
                  <a:gd name="connsiteY7" fmla="*/ 0 h 506437"/>
                  <a:gd name="connsiteX8" fmla="*/ 28136 w 225084"/>
                  <a:gd name="connsiteY8" fmla="*/ 239151 h 506437"/>
                  <a:gd name="connsiteX9" fmla="*/ 28136 w 225084"/>
                  <a:gd name="connsiteY9" fmla="*/ 309490 h 506437"/>
                  <a:gd name="connsiteX0" fmla="*/ 28136 w 211016"/>
                  <a:gd name="connsiteY0" fmla="*/ 380409 h 577356"/>
                  <a:gd name="connsiteX1" fmla="*/ 56271 w 211016"/>
                  <a:gd name="connsiteY1" fmla="*/ 577356 h 577356"/>
                  <a:gd name="connsiteX2" fmla="*/ 140677 w 211016"/>
                  <a:gd name="connsiteY2" fmla="*/ 521086 h 577356"/>
                  <a:gd name="connsiteX3" fmla="*/ 168814 w 211016"/>
                  <a:gd name="connsiteY3" fmla="*/ 450747 h 577356"/>
                  <a:gd name="connsiteX4" fmla="*/ 211016 w 211016"/>
                  <a:gd name="connsiteY4" fmla="*/ 267867 h 577356"/>
                  <a:gd name="connsiteX5" fmla="*/ 196803 w 211016"/>
                  <a:gd name="connsiteY5" fmla="*/ 0 h 577356"/>
                  <a:gd name="connsiteX6" fmla="*/ 102970 w 211016"/>
                  <a:gd name="connsiteY6" fmla="*/ 131542 h 577356"/>
                  <a:gd name="connsiteX7" fmla="*/ 0 w 211016"/>
                  <a:gd name="connsiteY7" fmla="*/ 70919 h 577356"/>
                  <a:gd name="connsiteX8" fmla="*/ 28136 w 211016"/>
                  <a:gd name="connsiteY8" fmla="*/ 310070 h 577356"/>
                  <a:gd name="connsiteX9" fmla="*/ 28136 w 211016"/>
                  <a:gd name="connsiteY9" fmla="*/ 380409 h 577356"/>
                  <a:gd name="connsiteX0" fmla="*/ 9282 w 192162"/>
                  <a:gd name="connsiteY0" fmla="*/ 380409 h 577356"/>
                  <a:gd name="connsiteX1" fmla="*/ 37417 w 192162"/>
                  <a:gd name="connsiteY1" fmla="*/ 577356 h 577356"/>
                  <a:gd name="connsiteX2" fmla="*/ 121823 w 192162"/>
                  <a:gd name="connsiteY2" fmla="*/ 521086 h 577356"/>
                  <a:gd name="connsiteX3" fmla="*/ 149960 w 192162"/>
                  <a:gd name="connsiteY3" fmla="*/ 450747 h 577356"/>
                  <a:gd name="connsiteX4" fmla="*/ 192162 w 192162"/>
                  <a:gd name="connsiteY4" fmla="*/ 267867 h 577356"/>
                  <a:gd name="connsiteX5" fmla="*/ 177949 w 192162"/>
                  <a:gd name="connsiteY5" fmla="*/ 0 h 577356"/>
                  <a:gd name="connsiteX6" fmla="*/ 84116 w 192162"/>
                  <a:gd name="connsiteY6" fmla="*/ 131542 h 577356"/>
                  <a:gd name="connsiteX7" fmla="*/ 0 w 192162"/>
                  <a:gd name="connsiteY7" fmla="*/ 23785 h 577356"/>
                  <a:gd name="connsiteX8" fmla="*/ 9282 w 192162"/>
                  <a:gd name="connsiteY8" fmla="*/ 310070 h 577356"/>
                  <a:gd name="connsiteX9" fmla="*/ 9282 w 192162"/>
                  <a:gd name="connsiteY9" fmla="*/ 380409 h 577356"/>
                  <a:gd name="connsiteX0" fmla="*/ 9282 w 192162"/>
                  <a:gd name="connsiteY0" fmla="*/ 380409 h 577356"/>
                  <a:gd name="connsiteX1" fmla="*/ 37417 w 192162"/>
                  <a:gd name="connsiteY1" fmla="*/ 577356 h 577356"/>
                  <a:gd name="connsiteX2" fmla="*/ 112396 w 192162"/>
                  <a:gd name="connsiteY2" fmla="*/ 351403 h 577356"/>
                  <a:gd name="connsiteX3" fmla="*/ 149960 w 192162"/>
                  <a:gd name="connsiteY3" fmla="*/ 450747 h 577356"/>
                  <a:gd name="connsiteX4" fmla="*/ 192162 w 192162"/>
                  <a:gd name="connsiteY4" fmla="*/ 267867 h 577356"/>
                  <a:gd name="connsiteX5" fmla="*/ 177949 w 192162"/>
                  <a:gd name="connsiteY5" fmla="*/ 0 h 577356"/>
                  <a:gd name="connsiteX6" fmla="*/ 84116 w 192162"/>
                  <a:gd name="connsiteY6" fmla="*/ 131542 h 577356"/>
                  <a:gd name="connsiteX7" fmla="*/ 0 w 192162"/>
                  <a:gd name="connsiteY7" fmla="*/ 23785 h 577356"/>
                  <a:gd name="connsiteX8" fmla="*/ 9282 w 192162"/>
                  <a:gd name="connsiteY8" fmla="*/ 310070 h 577356"/>
                  <a:gd name="connsiteX9" fmla="*/ 9282 w 192162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92162 w 206521"/>
                  <a:gd name="connsiteY4" fmla="*/ 267867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9282 w 206521"/>
                  <a:gd name="connsiteY8" fmla="*/ 310070 h 577356"/>
                  <a:gd name="connsiteX9" fmla="*/ 9282 w 206521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92162 w 206521"/>
                  <a:gd name="connsiteY4" fmla="*/ 267867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46989 w 206521"/>
                  <a:gd name="connsiteY8" fmla="*/ 272363 h 577356"/>
                  <a:gd name="connsiteX9" fmla="*/ 9282 w 206521"/>
                  <a:gd name="connsiteY9" fmla="*/ 380409 h 577356"/>
                  <a:gd name="connsiteX0" fmla="*/ 9282 w 206521"/>
                  <a:gd name="connsiteY0" fmla="*/ 380409 h 577356"/>
                  <a:gd name="connsiteX1" fmla="*/ 37417 w 206521"/>
                  <a:gd name="connsiteY1" fmla="*/ 577356 h 577356"/>
                  <a:gd name="connsiteX2" fmla="*/ 112396 w 206521"/>
                  <a:gd name="connsiteY2" fmla="*/ 351403 h 577356"/>
                  <a:gd name="connsiteX3" fmla="*/ 206521 w 206521"/>
                  <a:gd name="connsiteY3" fmla="*/ 516735 h 577356"/>
                  <a:gd name="connsiteX4" fmla="*/ 163881 w 206521"/>
                  <a:gd name="connsiteY4" fmla="*/ 249014 h 577356"/>
                  <a:gd name="connsiteX5" fmla="*/ 177949 w 206521"/>
                  <a:gd name="connsiteY5" fmla="*/ 0 h 577356"/>
                  <a:gd name="connsiteX6" fmla="*/ 84116 w 206521"/>
                  <a:gd name="connsiteY6" fmla="*/ 131542 h 577356"/>
                  <a:gd name="connsiteX7" fmla="*/ 0 w 206521"/>
                  <a:gd name="connsiteY7" fmla="*/ 23785 h 577356"/>
                  <a:gd name="connsiteX8" fmla="*/ 46989 w 206521"/>
                  <a:gd name="connsiteY8" fmla="*/ 272363 h 577356"/>
                  <a:gd name="connsiteX9" fmla="*/ 9282 w 206521"/>
                  <a:gd name="connsiteY9" fmla="*/ 380409 h 577356"/>
                  <a:gd name="connsiteX0" fmla="*/ 65988 w 263227"/>
                  <a:gd name="connsiteY0" fmla="*/ 380409 h 577356"/>
                  <a:gd name="connsiteX1" fmla="*/ 94123 w 263227"/>
                  <a:gd name="connsiteY1" fmla="*/ 577356 h 577356"/>
                  <a:gd name="connsiteX2" fmla="*/ 169102 w 263227"/>
                  <a:gd name="connsiteY2" fmla="*/ 351403 h 577356"/>
                  <a:gd name="connsiteX3" fmla="*/ 263227 w 263227"/>
                  <a:gd name="connsiteY3" fmla="*/ 516735 h 577356"/>
                  <a:gd name="connsiteX4" fmla="*/ 220587 w 263227"/>
                  <a:gd name="connsiteY4" fmla="*/ 249014 h 577356"/>
                  <a:gd name="connsiteX5" fmla="*/ 234655 w 263227"/>
                  <a:gd name="connsiteY5" fmla="*/ 0 h 577356"/>
                  <a:gd name="connsiteX6" fmla="*/ 140822 w 263227"/>
                  <a:gd name="connsiteY6" fmla="*/ 131542 h 577356"/>
                  <a:gd name="connsiteX7" fmla="*/ 56706 w 263227"/>
                  <a:gd name="connsiteY7" fmla="*/ 23785 h 577356"/>
                  <a:gd name="connsiteX8" fmla="*/ 0 w 263227"/>
                  <a:gd name="connsiteY8" fmla="*/ 206376 h 577356"/>
                  <a:gd name="connsiteX9" fmla="*/ 65988 w 263227"/>
                  <a:gd name="connsiteY9" fmla="*/ 380409 h 577356"/>
                  <a:gd name="connsiteX0" fmla="*/ 84842 w 263227"/>
                  <a:gd name="connsiteY0" fmla="*/ 333275 h 577356"/>
                  <a:gd name="connsiteX1" fmla="*/ 94123 w 263227"/>
                  <a:gd name="connsiteY1" fmla="*/ 577356 h 577356"/>
                  <a:gd name="connsiteX2" fmla="*/ 169102 w 263227"/>
                  <a:gd name="connsiteY2" fmla="*/ 351403 h 577356"/>
                  <a:gd name="connsiteX3" fmla="*/ 263227 w 263227"/>
                  <a:gd name="connsiteY3" fmla="*/ 516735 h 577356"/>
                  <a:gd name="connsiteX4" fmla="*/ 220587 w 263227"/>
                  <a:gd name="connsiteY4" fmla="*/ 249014 h 577356"/>
                  <a:gd name="connsiteX5" fmla="*/ 234655 w 263227"/>
                  <a:gd name="connsiteY5" fmla="*/ 0 h 577356"/>
                  <a:gd name="connsiteX6" fmla="*/ 140822 w 263227"/>
                  <a:gd name="connsiteY6" fmla="*/ 131542 h 577356"/>
                  <a:gd name="connsiteX7" fmla="*/ 56706 w 263227"/>
                  <a:gd name="connsiteY7" fmla="*/ 23785 h 577356"/>
                  <a:gd name="connsiteX8" fmla="*/ 0 w 263227"/>
                  <a:gd name="connsiteY8" fmla="*/ 206376 h 577356"/>
                  <a:gd name="connsiteX9" fmla="*/ 84842 w 263227"/>
                  <a:gd name="connsiteY9" fmla="*/ 333275 h 577356"/>
                  <a:gd name="connsiteX0" fmla="*/ 84842 w 263227"/>
                  <a:gd name="connsiteY0" fmla="*/ 333275 h 577356"/>
                  <a:gd name="connsiteX1" fmla="*/ 94123 w 263227"/>
                  <a:gd name="connsiteY1" fmla="*/ 577356 h 577356"/>
                  <a:gd name="connsiteX2" fmla="*/ 187955 w 263227"/>
                  <a:gd name="connsiteY2" fmla="*/ 502232 h 577356"/>
                  <a:gd name="connsiteX3" fmla="*/ 263227 w 263227"/>
                  <a:gd name="connsiteY3" fmla="*/ 516735 h 577356"/>
                  <a:gd name="connsiteX4" fmla="*/ 220587 w 263227"/>
                  <a:gd name="connsiteY4" fmla="*/ 249014 h 577356"/>
                  <a:gd name="connsiteX5" fmla="*/ 234655 w 263227"/>
                  <a:gd name="connsiteY5" fmla="*/ 0 h 577356"/>
                  <a:gd name="connsiteX6" fmla="*/ 140822 w 263227"/>
                  <a:gd name="connsiteY6" fmla="*/ 131542 h 577356"/>
                  <a:gd name="connsiteX7" fmla="*/ 56706 w 263227"/>
                  <a:gd name="connsiteY7" fmla="*/ 23785 h 577356"/>
                  <a:gd name="connsiteX8" fmla="*/ 0 w 263227"/>
                  <a:gd name="connsiteY8" fmla="*/ 206376 h 577356"/>
                  <a:gd name="connsiteX9" fmla="*/ 84842 w 263227"/>
                  <a:gd name="connsiteY9" fmla="*/ 333275 h 577356"/>
                  <a:gd name="connsiteX0" fmla="*/ 84842 w 234655"/>
                  <a:gd name="connsiteY0" fmla="*/ 333275 h 577356"/>
                  <a:gd name="connsiteX1" fmla="*/ 94123 w 234655"/>
                  <a:gd name="connsiteY1" fmla="*/ 577356 h 577356"/>
                  <a:gd name="connsiteX2" fmla="*/ 187955 w 234655"/>
                  <a:gd name="connsiteY2" fmla="*/ 502232 h 577356"/>
                  <a:gd name="connsiteX3" fmla="*/ 216093 w 234655"/>
                  <a:gd name="connsiteY3" fmla="*/ 384760 h 577356"/>
                  <a:gd name="connsiteX4" fmla="*/ 220587 w 234655"/>
                  <a:gd name="connsiteY4" fmla="*/ 249014 h 577356"/>
                  <a:gd name="connsiteX5" fmla="*/ 234655 w 234655"/>
                  <a:gd name="connsiteY5" fmla="*/ 0 h 577356"/>
                  <a:gd name="connsiteX6" fmla="*/ 140822 w 234655"/>
                  <a:gd name="connsiteY6" fmla="*/ 131542 h 577356"/>
                  <a:gd name="connsiteX7" fmla="*/ 56706 w 234655"/>
                  <a:gd name="connsiteY7" fmla="*/ 23785 h 577356"/>
                  <a:gd name="connsiteX8" fmla="*/ 0 w 234655"/>
                  <a:gd name="connsiteY8" fmla="*/ 206376 h 577356"/>
                  <a:gd name="connsiteX9" fmla="*/ 84842 w 234655"/>
                  <a:gd name="connsiteY9" fmla="*/ 333275 h 577356"/>
                  <a:gd name="connsiteX0" fmla="*/ 84842 w 234655"/>
                  <a:gd name="connsiteY0" fmla="*/ 333275 h 502232"/>
                  <a:gd name="connsiteX1" fmla="*/ 131830 w 234655"/>
                  <a:gd name="connsiteY1" fmla="*/ 417100 h 502232"/>
                  <a:gd name="connsiteX2" fmla="*/ 187955 w 234655"/>
                  <a:gd name="connsiteY2" fmla="*/ 502232 h 502232"/>
                  <a:gd name="connsiteX3" fmla="*/ 216093 w 234655"/>
                  <a:gd name="connsiteY3" fmla="*/ 384760 h 502232"/>
                  <a:gd name="connsiteX4" fmla="*/ 220587 w 234655"/>
                  <a:gd name="connsiteY4" fmla="*/ 249014 h 502232"/>
                  <a:gd name="connsiteX5" fmla="*/ 234655 w 234655"/>
                  <a:gd name="connsiteY5" fmla="*/ 0 h 502232"/>
                  <a:gd name="connsiteX6" fmla="*/ 140822 w 234655"/>
                  <a:gd name="connsiteY6" fmla="*/ 131542 h 502232"/>
                  <a:gd name="connsiteX7" fmla="*/ 56706 w 234655"/>
                  <a:gd name="connsiteY7" fmla="*/ 23785 h 502232"/>
                  <a:gd name="connsiteX8" fmla="*/ 0 w 234655"/>
                  <a:gd name="connsiteY8" fmla="*/ 206376 h 502232"/>
                  <a:gd name="connsiteX9" fmla="*/ 84842 w 234655"/>
                  <a:gd name="connsiteY9" fmla="*/ 333275 h 502232"/>
                  <a:gd name="connsiteX0" fmla="*/ 28136 w 177949"/>
                  <a:gd name="connsiteY0" fmla="*/ 333275 h 502232"/>
                  <a:gd name="connsiteX1" fmla="*/ 75124 w 177949"/>
                  <a:gd name="connsiteY1" fmla="*/ 417100 h 502232"/>
                  <a:gd name="connsiteX2" fmla="*/ 131249 w 177949"/>
                  <a:gd name="connsiteY2" fmla="*/ 502232 h 502232"/>
                  <a:gd name="connsiteX3" fmla="*/ 159387 w 177949"/>
                  <a:gd name="connsiteY3" fmla="*/ 384760 h 502232"/>
                  <a:gd name="connsiteX4" fmla="*/ 163881 w 177949"/>
                  <a:gd name="connsiteY4" fmla="*/ 249014 h 502232"/>
                  <a:gd name="connsiteX5" fmla="*/ 177949 w 177949"/>
                  <a:gd name="connsiteY5" fmla="*/ 0 h 502232"/>
                  <a:gd name="connsiteX6" fmla="*/ 84116 w 177949"/>
                  <a:gd name="connsiteY6" fmla="*/ 131542 h 502232"/>
                  <a:gd name="connsiteX7" fmla="*/ 0 w 177949"/>
                  <a:gd name="connsiteY7" fmla="*/ 23785 h 502232"/>
                  <a:gd name="connsiteX8" fmla="*/ 9282 w 177949"/>
                  <a:gd name="connsiteY8" fmla="*/ 187522 h 502232"/>
                  <a:gd name="connsiteX9" fmla="*/ 28136 w 177949"/>
                  <a:gd name="connsiteY9" fmla="*/ 333275 h 502232"/>
                  <a:gd name="connsiteX0" fmla="*/ 28136 w 177949"/>
                  <a:gd name="connsiteY0" fmla="*/ 333275 h 502232"/>
                  <a:gd name="connsiteX1" fmla="*/ 75124 w 177949"/>
                  <a:gd name="connsiteY1" fmla="*/ 417100 h 502232"/>
                  <a:gd name="connsiteX2" fmla="*/ 131249 w 177949"/>
                  <a:gd name="connsiteY2" fmla="*/ 502232 h 502232"/>
                  <a:gd name="connsiteX3" fmla="*/ 159387 w 177949"/>
                  <a:gd name="connsiteY3" fmla="*/ 384760 h 502232"/>
                  <a:gd name="connsiteX4" fmla="*/ 163881 w 177949"/>
                  <a:gd name="connsiteY4" fmla="*/ 249014 h 502232"/>
                  <a:gd name="connsiteX5" fmla="*/ 177949 w 177949"/>
                  <a:gd name="connsiteY5" fmla="*/ 0 h 502232"/>
                  <a:gd name="connsiteX6" fmla="*/ 84116 w 177949"/>
                  <a:gd name="connsiteY6" fmla="*/ 56128 h 502232"/>
                  <a:gd name="connsiteX7" fmla="*/ 0 w 177949"/>
                  <a:gd name="connsiteY7" fmla="*/ 23785 h 502232"/>
                  <a:gd name="connsiteX8" fmla="*/ 9282 w 177949"/>
                  <a:gd name="connsiteY8" fmla="*/ 187522 h 502232"/>
                  <a:gd name="connsiteX9" fmla="*/ 28136 w 177949"/>
                  <a:gd name="connsiteY9" fmla="*/ 333275 h 502232"/>
                  <a:gd name="connsiteX0" fmla="*/ 28136 w 243937"/>
                  <a:gd name="connsiteY0" fmla="*/ 309490 h 478447"/>
                  <a:gd name="connsiteX1" fmla="*/ 75124 w 243937"/>
                  <a:gd name="connsiteY1" fmla="*/ 393315 h 478447"/>
                  <a:gd name="connsiteX2" fmla="*/ 131249 w 243937"/>
                  <a:gd name="connsiteY2" fmla="*/ 478447 h 478447"/>
                  <a:gd name="connsiteX3" fmla="*/ 159387 w 243937"/>
                  <a:gd name="connsiteY3" fmla="*/ 360975 h 478447"/>
                  <a:gd name="connsiteX4" fmla="*/ 163881 w 243937"/>
                  <a:gd name="connsiteY4" fmla="*/ 225229 h 478447"/>
                  <a:gd name="connsiteX5" fmla="*/ 243937 w 243937"/>
                  <a:gd name="connsiteY5" fmla="*/ 4495 h 478447"/>
                  <a:gd name="connsiteX6" fmla="*/ 84116 w 243937"/>
                  <a:gd name="connsiteY6" fmla="*/ 32343 h 478447"/>
                  <a:gd name="connsiteX7" fmla="*/ 0 w 243937"/>
                  <a:gd name="connsiteY7" fmla="*/ 0 h 478447"/>
                  <a:gd name="connsiteX8" fmla="*/ 9282 w 243937"/>
                  <a:gd name="connsiteY8" fmla="*/ 163737 h 478447"/>
                  <a:gd name="connsiteX9" fmla="*/ 28136 w 243937"/>
                  <a:gd name="connsiteY9" fmla="*/ 309490 h 478447"/>
                  <a:gd name="connsiteX0" fmla="*/ 28136 w 243937"/>
                  <a:gd name="connsiteY0" fmla="*/ 309490 h 478447"/>
                  <a:gd name="connsiteX1" fmla="*/ 75124 w 243937"/>
                  <a:gd name="connsiteY1" fmla="*/ 393315 h 478447"/>
                  <a:gd name="connsiteX2" fmla="*/ 131249 w 243937"/>
                  <a:gd name="connsiteY2" fmla="*/ 478447 h 478447"/>
                  <a:gd name="connsiteX3" fmla="*/ 159387 w 243937"/>
                  <a:gd name="connsiteY3" fmla="*/ 360975 h 478447"/>
                  <a:gd name="connsiteX4" fmla="*/ 163881 w 243937"/>
                  <a:gd name="connsiteY4" fmla="*/ 225229 h 478447"/>
                  <a:gd name="connsiteX5" fmla="*/ 243937 w 243937"/>
                  <a:gd name="connsiteY5" fmla="*/ 4495 h 478447"/>
                  <a:gd name="connsiteX6" fmla="*/ 112396 w 243937"/>
                  <a:gd name="connsiteY6" fmla="*/ 22916 h 478447"/>
                  <a:gd name="connsiteX7" fmla="*/ 0 w 243937"/>
                  <a:gd name="connsiteY7" fmla="*/ 0 h 478447"/>
                  <a:gd name="connsiteX8" fmla="*/ 9282 w 243937"/>
                  <a:gd name="connsiteY8" fmla="*/ 163737 h 478447"/>
                  <a:gd name="connsiteX9" fmla="*/ 28136 w 243937"/>
                  <a:gd name="connsiteY9" fmla="*/ 309490 h 478447"/>
                  <a:gd name="connsiteX0" fmla="*/ 28136 w 243937"/>
                  <a:gd name="connsiteY0" fmla="*/ 309490 h 789532"/>
                  <a:gd name="connsiteX1" fmla="*/ 75124 w 243937"/>
                  <a:gd name="connsiteY1" fmla="*/ 393315 h 789532"/>
                  <a:gd name="connsiteX2" fmla="*/ 27555 w 243937"/>
                  <a:gd name="connsiteY2" fmla="*/ 789532 h 789532"/>
                  <a:gd name="connsiteX3" fmla="*/ 159387 w 243937"/>
                  <a:gd name="connsiteY3" fmla="*/ 360975 h 789532"/>
                  <a:gd name="connsiteX4" fmla="*/ 163881 w 243937"/>
                  <a:gd name="connsiteY4" fmla="*/ 225229 h 789532"/>
                  <a:gd name="connsiteX5" fmla="*/ 243937 w 243937"/>
                  <a:gd name="connsiteY5" fmla="*/ 4495 h 789532"/>
                  <a:gd name="connsiteX6" fmla="*/ 112396 w 243937"/>
                  <a:gd name="connsiteY6" fmla="*/ 22916 h 789532"/>
                  <a:gd name="connsiteX7" fmla="*/ 0 w 243937"/>
                  <a:gd name="connsiteY7" fmla="*/ 0 h 789532"/>
                  <a:gd name="connsiteX8" fmla="*/ 9282 w 243937"/>
                  <a:gd name="connsiteY8" fmla="*/ 163737 h 789532"/>
                  <a:gd name="connsiteX9" fmla="*/ 28136 w 243937"/>
                  <a:gd name="connsiteY9" fmla="*/ 309490 h 789532"/>
                  <a:gd name="connsiteX0" fmla="*/ 28425 w 244226"/>
                  <a:gd name="connsiteY0" fmla="*/ 309490 h 789532"/>
                  <a:gd name="connsiteX1" fmla="*/ 0 w 244226"/>
                  <a:gd name="connsiteY1" fmla="*/ 449879 h 789532"/>
                  <a:gd name="connsiteX2" fmla="*/ 27844 w 244226"/>
                  <a:gd name="connsiteY2" fmla="*/ 789532 h 789532"/>
                  <a:gd name="connsiteX3" fmla="*/ 159676 w 244226"/>
                  <a:gd name="connsiteY3" fmla="*/ 360975 h 789532"/>
                  <a:gd name="connsiteX4" fmla="*/ 164170 w 244226"/>
                  <a:gd name="connsiteY4" fmla="*/ 225229 h 789532"/>
                  <a:gd name="connsiteX5" fmla="*/ 244226 w 244226"/>
                  <a:gd name="connsiteY5" fmla="*/ 4495 h 789532"/>
                  <a:gd name="connsiteX6" fmla="*/ 112685 w 244226"/>
                  <a:gd name="connsiteY6" fmla="*/ 22916 h 789532"/>
                  <a:gd name="connsiteX7" fmla="*/ 289 w 244226"/>
                  <a:gd name="connsiteY7" fmla="*/ 0 h 789532"/>
                  <a:gd name="connsiteX8" fmla="*/ 9571 w 244226"/>
                  <a:gd name="connsiteY8" fmla="*/ 163737 h 789532"/>
                  <a:gd name="connsiteX9" fmla="*/ 28425 w 244226"/>
                  <a:gd name="connsiteY9" fmla="*/ 309490 h 789532"/>
                  <a:gd name="connsiteX0" fmla="*/ 28425 w 244226"/>
                  <a:gd name="connsiteY0" fmla="*/ 371416 h 851458"/>
                  <a:gd name="connsiteX1" fmla="*/ 0 w 244226"/>
                  <a:gd name="connsiteY1" fmla="*/ 511805 h 851458"/>
                  <a:gd name="connsiteX2" fmla="*/ 27844 w 244226"/>
                  <a:gd name="connsiteY2" fmla="*/ 851458 h 851458"/>
                  <a:gd name="connsiteX3" fmla="*/ 159676 w 244226"/>
                  <a:gd name="connsiteY3" fmla="*/ 422901 h 851458"/>
                  <a:gd name="connsiteX4" fmla="*/ 164170 w 244226"/>
                  <a:gd name="connsiteY4" fmla="*/ 287155 h 851458"/>
                  <a:gd name="connsiteX5" fmla="*/ 244226 w 244226"/>
                  <a:gd name="connsiteY5" fmla="*/ 66421 h 851458"/>
                  <a:gd name="connsiteX6" fmla="*/ 140966 w 244226"/>
                  <a:gd name="connsiteY6" fmla="*/ 0 h 851458"/>
                  <a:gd name="connsiteX7" fmla="*/ 289 w 244226"/>
                  <a:gd name="connsiteY7" fmla="*/ 61926 h 851458"/>
                  <a:gd name="connsiteX8" fmla="*/ 9571 w 244226"/>
                  <a:gd name="connsiteY8" fmla="*/ 225663 h 851458"/>
                  <a:gd name="connsiteX9" fmla="*/ 28425 w 244226"/>
                  <a:gd name="connsiteY9" fmla="*/ 371416 h 851458"/>
                  <a:gd name="connsiteX0" fmla="*/ 28425 w 357348"/>
                  <a:gd name="connsiteY0" fmla="*/ 371416 h 851458"/>
                  <a:gd name="connsiteX1" fmla="*/ 0 w 357348"/>
                  <a:gd name="connsiteY1" fmla="*/ 511805 h 851458"/>
                  <a:gd name="connsiteX2" fmla="*/ 27844 w 357348"/>
                  <a:gd name="connsiteY2" fmla="*/ 851458 h 851458"/>
                  <a:gd name="connsiteX3" fmla="*/ 159676 w 357348"/>
                  <a:gd name="connsiteY3" fmla="*/ 422901 h 851458"/>
                  <a:gd name="connsiteX4" fmla="*/ 164170 w 357348"/>
                  <a:gd name="connsiteY4" fmla="*/ 287155 h 851458"/>
                  <a:gd name="connsiteX5" fmla="*/ 357348 w 357348"/>
                  <a:gd name="connsiteY5" fmla="*/ 433 h 851458"/>
                  <a:gd name="connsiteX6" fmla="*/ 140966 w 357348"/>
                  <a:gd name="connsiteY6" fmla="*/ 0 h 851458"/>
                  <a:gd name="connsiteX7" fmla="*/ 289 w 357348"/>
                  <a:gd name="connsiteY7" fmla="*/ 61926 h 851458"/>
                  <a:gd name="connsiteX8" fmla="*/ 9571 w 357348"/>
                  <a:gd name="connsiteY8" fmla="*/ 225663 h 851458"/>
                  <a:gd name="connsiteX9" fmla="*/ 28425 w 357348"/>
                  <a:gd name="connsiteY9" fmla="*/ 371416 h 851458"/>
                  <a:gd name="connsiteX0" fmla="*/ 28425 w 357348"/>
                  <a:gd name="connsiteY0" fmla="*/ 371416 h 851458"/>
                  <a:gd name="connsiteX1" fmla="*/ 0 w 357348"/>
                  <a:gd name="connsiteY1" fmla="*/ 511805 h 851458"/>
                  <a:gd name="connsiteX2" fmla="*/ 27844 w 357348"/>
                  <a:gd name="connsiteY2" fmla="*/ 851458 h 851458"/>
                  <a:gd name="connsiteX3" fmla="*/ 159676 w 357348"/>
                  <a:gd name="connsiteY3" fmla="*/ 422901 h 851458"/>
                  <a:gd name="connsiteX4" fmla="*/ 164170 w 357348"/>
                  <a:gd name="connsiteY4" fmla="*/ 287155 h 851458"/>
                  <a:gd name="connsiteX5" fmla="*/ 357348 w 357348"/>
                  <a:gd name="connsiteY5" fmla="*/ 433 h 851458"/>
                  <a:gd name="connsiteX6" fmla="*/ 140966 w 357348"/>
                  <a:gd name="connsiteY6" fmla="*/ 0 h 851458"/>
                  <a:gd name="connsiteX7" fmla="*/ 75703 w 357348"/>
                  <a:gd name="connsiteY7" fmla="*/ 99633 h 851458"/>
                  <a:gd name="connsiteX8" fmla="*/ 9571 w 357348"/>
                  <a:gd name="connsiteY8" fmla="*/ 225663 h 851458"/>
                  <a:gd name="connsiteX9" fmla="*/ 28425 w 357348"/>
                  <a:gd name="connsiteY9" fmla="*/ 371416 h 851458"/>
                  <a:gd name="connsiteX0" fmla="*/ 28425 w 357348"/>
                  <a:gd name="connsiteY0" fmla="*/ 371416 h 851458"/>
                  <a:gd name="connsiteX1" fmla="*/ 0 w 357348"/>
                  <a:gd name="connsiteY1" fmla="*/ 511805 h 851458"/>
                  <a:gd name="connsiteX2" fmla="*/ 27844 w 357348"/>
                  <a:gd name="connsiteY2" fmla="*/ 851458 h 851458"/>
                  <a:gd name="connsiteX3" fmla="*/ 159676 w 357348"/>
                  <a:gd name="connsiteY3" fmla="*/ 422901 h 851458"/>
                  <a:gd name="connsiteX4" fmla="*/ 164170 w 357348"/>
                  <a:gd name="connsiteY4" fmla="*/ 287155 h 851458"/>
                  <a:gd name="connsiteX5" fmla="*/ 357348 w 357348"/>
                  <a:gd name="connsiteY5" fmla="*/ 433 h 851458"/>
                  <a:gd name="connsiteX6" fmla="*/ 140966 w 357348"/>
                  <a:gd name="connsiteY6" fmla="*/ 0 h 851458"/>
                  <a:gd name="connsiteX7" fmla="*/ 75703 w 357348"/>
                  <a:gd name="connsiteY7" fmla="*/ 99633 h 851458"/>
                  <a:gd name="connsiteX8" fmla="*/ 94412 w 357348"/>
                  <a:gd name="connsiteY8" fmla="*/ 263371 h 851458"/>
                  <a:gd name="connsiteX9" fmla="*/ 28425 w 357348"/>
                  <a:gd name="connsiteY9" fmla="*/ 371416 h 851458"/>
                  <a:gd name="connsiteX0" fmla="*/ 28425 w 357348"/>
                  <a:gd name="connsiteY0" fmla="*/ 456257 h 936299"/>
                  <a:gd name="connsiteX1" fmla="*/ 0 w 357348"/>
                  <a:gd name="connsiteY1" fmla="*/ 596646 h 936299"/>
                  <a:gd name="connsiteX2" fmla="*/ 27844 w 357348"/>
                  <a:gd name="connsiteY2" fmla="*/ 936299 h 936299"/>
                  <a:gd name="connsiteX3" fmla="*/ 159676 w 357348"/>
                  <a:gd name="connsiteY3" fmla="*/ 507742 h 936299"/>
                  <a:gd name="connsiteX4" fmla="*/ 164170 w 357348"/>
                  <a:gd name="connsiteY4" fmla="*/ 371996 h 936299"/>
                  <a:gd name="connsiteX5" fmla="*/ 357348 w 357348"/>
                  <a:gd name="connsiteY5" fmla="*/ 85274 h 936299"/>
                  <a:gd name="connsiteX6" fmla="*/ 140966 w 357348"/>
                  <a:gd name="connsiteY6" fmla="*/ 0 h 936299"/>
                  <a:gd name="connsiteX7" fmla="*/ 75703 w 357348"/>
                  <a:gd name="connsiteY7" fmla="*/ 184474 h 936299"/>
                  <a:gd name="connsiteX8" fmla="*/ 94412 w 357348"/>
                  <a:gd name="connsiteY8" fmla="*/ 348212 h 936299"/>
                  <a:gd name="connsiteX9" fmla="*/ 28425 w 357348"/>
                  <a:gd name="connsiteY9" fmla="*/ 456257 h 936299"/>
                  <a:gd name="connsiteX0" fmla="*/ 28425 w 357348"/>
                  <a:gd name="connsiteY0" fmla="*/ 456257 h 936299"/>
                  <a:gd name="connsiteX1" fmla="*/ 0 w 357348"/>
                  <a:gd name="connsiteY1" fmla="*/ 596646 h 936299"/>
                  <a:gd name="connsiteX2" fmla="*/ 27844 w 357348"/>
                  <a:gd name="connsiteY2" fmla="*/ 936299 h 936299"/>
                  <a:gd name="connsiteX3" fmla="*/ 159676 w 357348"/>
                  <a:gd name="connsiteY3" fmla="*/ 507742 h 936299"/>
                  <a:gd name="connsiteX4" fmla="*/ 164170 w 357348"/>
                  <a:gd name="connsiteY4" fmla="*/ 371996 h 936299"/>
                  <a:gd name="connsiteX5" fmla="*/ 357348 w 357348"/>
                  <a:gd name="connsiteY5" fmla="*/ 85274 h 936299"/>
                  <a:gd name="connsiteX6" fmla="*/ 140966 w 357348"/>
                  <a:gd name="connsiteY6" fmla="*/ 0 h 936299"/>
                  <a:gd name="connsiteX7" fmla="*/ 19146 w 357348"/>
                  <a:gd name="connsiteY7" fmla="*/ 127917 h 936299"/>
                  <a:gd name="connsiteX8" fmla="*/ 94412 w 357348"/>
                  <a:gd name="connsiteY8" fmla="*/ 348212 h 936299"/>
                  <a:gd name="connsiteX9" fmla="*/ 28425 w 357348"/>
                  <a:gd name="connsiteY9" fmla="*/ 456257 h 93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7348" h="936299">
                    <a:moveTo>
                      <a:pt x="28425" y="456257"/>
                    </a:moveTo>
                    <a:lnTo>
                      <a:pt x="0" y="596646"/>
                    </a:lnTo>
                    <a:lnTo>
                      <a:pt x="27844" y="936299"/>
                    </a:lnTo>
                    <a:lnTo>
                      <a:pt x="159676" y="507742"/>
                    </a:lnTo>
                    <a:lnTo>
                      <a:pt x="164170" y="371996"/>
                    </a:lnTo>
                    <a:lnTo>
                      <a:pt x="357348" y="85274"/>
                    </a:lnTo>
                    <a:lnTo>
                      <a:pt x="140966" y="0"/>
                    </a:lnTo>
                    <a:lnTo>
                      <a:pt x="19146" y="127917"/>
                    </a:lnTo>
                    <a:lnTo>
                      <a:pt x="94412" y="348212"/>
                    </a:lnTo>
                    <a:lnTo>
                      <a:pt x="28425" y="456257"/>
                    </a:lnTo>
                    <a:close/>
                  </a:path>
                </a:pathLst>
              </a:custGeom>
              <a:solidFill>
                <a:srgbClr val="81FA6F">
                  <a:alpha val="49804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35ABDBB-E8BF-78C0-9179-C62A5A736F1A}"/>
                  </a:ext>
                </a:extLst>
              </p:cNvPr>
              <p:cNvGrpSpPr/>
              <p:nvPr/>
            </p:nvGrpSpPr>
            <p:grpSpPr>
              <a:xfrm>
                <a:off x="9101797" y="1519311"/>
                <a:ext cx="2377440" cy="3981308"/>
                <a:chOff x="9101797" y="1519311"/>
                <a:chExt cx="2377440" cy="3981308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BD9EBA24-9514-89D8-9764-68CDABA454ED}"/>
                    </a:ext>
                  </a:extLst>
                </p:cNvPr>
                <p:cNvSpPr/>
                <p:nvPr/>
              </p:nvSpPr>
              <p:spPr bwMode="auto">
                <a:xfrm>
                  <a:off x="11366674" y="3713871"/>
                  <a:ext cx="28157" cy="168812"/>
                </a:xfrm>
                <a:custGeom>
                  <a:avLst/>
                  <a:gdLst>
                    <a:gd name="connsiteX0" fmla="*/ 28157 w 28157"/>
                    <a:gd name="connsiteY0" fmla="*/ 0 h 168812"/>
                    <a:gd name="connsiteX1" fmla="*/ 21 w 28157"/>
                    <a:gd name="connsiteY1" fmla="*/ 168812 h 16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157" h="168812">
                      <a:moveTo>
                        <a:pt x="28157" y="0"/>
                      </a:moveTo>
                      <a:cubicBezTo>
                        <a:pt x="-1818" y="149873"/>
                        <a:pt x="21" y="92856"/>
                        <a:pt x="21" y="168812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18C1EB9D-15DD-7F5B-E805-F49E7A6D3328}"/>
                    </a:ext>
                  </a:extLst>
                </p:cNvPr>
                <p:cNvSpPr/>
                <p:nvPr/>
              </p:nvSpPr>
              <p:spPr bwMode="auto">
                <a:xfrm>
                  <a:off x="11240086" y="4037428"/>
                  <a:ext cx="70339" cy="182880"/>
                </a:xfrm>
                <a:custGeom>
                  <a:avLst/>
                  <a:gdLst>
                    <a:gd name="connsiteX0" fmla="*/ 70339 w 70339"/>
                    <a:gd name="connsiteY0" fmla="*/ 0 h 182880"/>
                    <a:gd name="connsiteX1" fmla="*/ 42203 w 70339"/>
                    <a:gd name="connsiteY1" fmla="*/ 112541 h 182880"/>
                    <a:gd name="connsiteX2" fmla="*/ 14068 w 70339"/>
                    <a:gd name="connsiteY2" fmla="*/ 140677 h 182880"/>
                    <a:gd name="connsiteX3" fmla="*/ 0 w 70339"/>
                    <a:gd name="connsiteY3" fmla="*/ 18288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39" h="182880">
                      <a:moveTo>
                        <a:pt x="70339" y="0"/>
                      </a:moveTo>
                      <a:cubicBezTo>
                        <a:pt x="67313" y="15130"/>
                        <a:pt x="55181" y="90911"/>
                        <a:pt x="42203" y="112541"/>
                      </a:cubicBezTo>
                      <a:cubicBezTo>
                        <a:pt x="35379" y="123914"/>
                        <a:pt x="23446" y="131298"/>
                        <a:pt x="14068" y="140677"/>
                      </a:cubicBezTo>
                      <a:lnTo>
                        <a:pt x="0" y="18288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6F3C853-D021-18B2-3C45-68FC57741C1C}"/>
                    </a:ext>
                  </a:extLst>
                </p:cNvPr>
                <p:cNvSpPr/>
                <p:nvPr/>
              </p:nvSpPr>
              <p:spPr bwMode="auto">
                <a:xfrm>
                  <a:off x="11043138" y="4389120"/>
                  <a:ext cx="112542" cy="182880"/>
                </a:xfrm>
                <a:custGeom>
                  <a:avLst/>
                  <a:gdLst>
                    <a:gd name="connsiteX0" fmla="*/ 112542 w 112542"/>
                    <a:gd name="connsiteY0" fmla="*/ 0 h 182880"/>
                    <a:gd name="connsiteX1" fmla="*/ 84407 w 112542"/>
                    <a:gd name="connsiteY1" fmla="*/ 70338 h 182880"/>
                    <a:gd name="connsiteX2" fmla="*/ 70339 w 112542"/>
                    <a:gd name="connsiteY2" fmla="*/ 112542 h 182880"/>
                    <a:gd name="connsiteX3" fmla="*/ 42204 w 112542"/>
                    <a:gd name="connsiteY3" fmla="*/ 154745 h 182880"/>
                    <a:gd name="connsiteX4" fmla="*/ 0 w 112542"/>
                    <a:gd name="connsiteY4" fmla="*/ 18288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42" h="182880">
                      <a:moveTo>
                        <a:pt x="112542" y="0"/>
                      </a:moveTo>
                      <a:cubicBezTo>
                        <a:pt x="103164" y="23446"/>
                        <a:pt x="93274" y="46694"/>
                        <a:pt x="84407" y="70338"/>
                      </a:cubicBezTo>
                      <a:cubicBezTo>
                        <a:pt x="79200" y="84223"/>
                        <a:pt x="76971" y="99279"/>
                        <a:pt x="70339" y="112542"/>
                      </a:cubicBezTo>
                      <a:cubicBezTo>
                        <a:pt x="62778" y="127664"/>
                        <a:pt x="54159" y="142790"/>
                        <a:pt x="42204" y="154745"/>
                      </a:cubicBezTo>
                      <a:cubicBezTo>
                        <a:pt x="30249" y="166700"/>
                        <a:pt x="0" y="182880"/>
                        <a:pt x="0" y="18288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91A255E2-E2F4-90DA-19C1-CBAAE5761B71}"/>
                    </a:ext>
                  </a:extLst>
                </p:cNvPr>
                <p:cNvSpPr/>
                <p:nvPr/>
              </p:nvSpPr>
              <p:spPr bwMode="auto">
                <a:xfrm>
                  <a:off x="10874326" y="4783015"/>
                  <a:ext cx="70339" cy="225083"/>
                </a:xfrm>
                <a:custGeom>
                  <a:avLst/>
                  <a:gdLst>
                    <a:gd name="connsiteX0" fmla="*/ 70339 w 70339"/>
                    <a:gd name="connsiteY0" fmla="*/ 0 h 225083"/>
                    <a:gd name="connsiteX1" fmla="*/ 56271 w 70339"/>
                    <a:gd name="connsiteY1" fmla="*/ 70339 h 225083"/>
                    <a:gd name="connsiteX2" fmla="*/ 28136 w 70339"/>
                    <a:gd name="connsiteY2" fmla="*/ 112542 h 225083"/>
                    <a:gd name="connsiteX3" fmla="*/ 0 w 70339"/>
                    <a:gd name="connsiteY3" fmla="*/ 225083 h 22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39" h="225083">
                      <a:moveTo>
                        <a:pt x="70339" y="0"/>
                      </a:moveTo>
                      <a:cubicBezTo>
                        <a:pt x="65650" y="23446"/>
                        <a:pt x="64667" y="47951"/>
                        <a:pt x="56271" y="70339"/>
                      </a:cubicBezTo>
                      <a:cubicBezTo>
                        <a:pt x="50335" y="86170"/>
                        <a:pt x="33914" y="96653"/>
                        <a:pt x="28136" y="112542"/>
                      </a:cubicBezTo>
                      <a:cubicBezTo>
                        <a:pt x="14921" y="148882"/>
                        <a:pt x="0" y="225083"/>
                        <a:pt x="0" y="225083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9DA974C0-A1A4-1ABB-0A7D-D3AED22CA67E}"/>
                    </a:ext>
                  </a:extLst>
                </p:cNvPr>
                <p:cNvSpPr/>
                <p:nvPr/>
              </p:nvSpPr>
              <p:spPr bwMode="auto">
                <a:xfrm>
                  <a:off x="10536702" y="5190978"/>
                  <a:ext cx="196947" cy="126710"/>
                </a:xfrm>
                <a:custGeom>
                  <a:avLst/>
                  <a:gdLst>
                    <a:gd name="connsiteX0" fmla="*/ 196947 w 196947"/>
                    <a:gd name="connsiteY0" fmla="*/ 0 h 126710"/>
                    <a:gd name="connsiteX1" fmla="*/ 98473 w 196947"/>
                    <a:gd name="connsiteY1" fmla="*/ 84407 h 126710"/>
                    <a:gd name="connsiteX2" fmla="*/ 42203 w 196947"/>
                    <a:gd name="connsiteY2" fmla="*/ 98474 h 126710"/>
                    <a:gd name="connsiteX3" fmla="*/ 0 w 196947"/>
                    <a:gd name="connsiteY3" fmla="*/ 126610 h 126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947" h="126710">
                      <a:moveTo>
                        <a:pt x="196947" y="0"/>
                      </a:moveTo>
                      <a:cubicBezTo>
                        <a:pt x="164122" y="28136"/>
                        <a:pt x="134947" y="61196"/>
                        <a:pt x="98473" y="84407"/>
                      </a:cubicBezTo>
                      <a:cubicBezTo>
                        <a:pt x="82162" y="94787"/>
                        <a:pt x="59496" y="89828"/>
                        <a:pt x="42203" y="98474"/>
                      </a:cubicBezTo>
                      <a:cubicBezTo>
                        <a:pt x="-20700" y="129926"/>
                        <a:pt x="38449" y="126610"/>
                        <a:pt x="0" y="12661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0DE5F4AD-56DB-9932-076D-03B48ECBBD78}"/>
                    </a:ext>
                  </a:extLst>
                </p:cNvPr>
                <p:cNvSpPr/>
                <p:nvPr/>
              </p:nvSpPr>
              <p:spPr bwMode="auto">
                <a:xfrm>
                  <a:off x="10016197" y="4923692"/>
                  <a:ext cx="351692" cy="422031"/>
                </a:xfrm>
                <a:custGeom>
                  <a:avLst/>
                  <a:gdLst>
                    <a:gd name="connsiteX0" fmla="*/ 351692 w 351692"/>
                    <a:gd name="connsiteY0" fmla="*/ 422031 h 422031"/>
                    <a:gd name="connsiteX1" fmla="*/ 281354 w 351692"/>
                    <a:gd name="connsiteY1" fmla="*/ 393896 h 422031"/>
                    <a:gd name="connsiteX2" fmla="*/ 239151 w 351692"/>
                    <a:gd name="connsiteY2" fmla="*/ 379828 h 422031"/>
                    <a:gd name="connsiteX3" fmla="*/ 182880 w 351692"/>
                    <a:gd name="connsiteY3" fmla="*/ 323557 h 422031"/>
                    <a:gd name="connsiteX4" fmla="*/ 112541 w 351692"/>
                    <a:gd name="connsiteY4" fmla="*/ 239151 h 422031"/>
                    <a:gd name="connsiteX5" fmla="*/ 84406 w 351692"/>
                    <a:gd name="connsiteY5" fmla="*/ 154745 h 422031"/>
                    <a:gd name="connsiteX6" fmla="*/ 28135 w 351692"/>
                    <a:gd name="connsiteY6" fmla="*/ 70339 h 422031"/>
                    <a:gd name="connsiteX7" fmla="*/ 0 w 351692"/>
                    <a:gd name="connsiteY7" fmla="*/ 0 h 422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1692" h="422031">
                      <a:moveTo>
                        <a:pt x="351692" y="422031"/>
                      </a:moveTo>
                      <a:cubicBezTo>
                        <a:pt x="328246" y="412653"/>
                        <a:pt x="304998" y="402763"/>
                        <a:pt x="281354" y="393896"/>
                      </a:cubicBezTo>
                      <a:cubicBezTo>
                        <a:pt x="267470" y="388689"/>
                        <a:pt x="251218" y="388447"/>
                        <a:pt x="239151" y="379828"/>
                      </a:cubicBezTo>
                      <a:cubicBezTo>
                        <a:pt x="217566" y="364410"/>
                        <a:pt x="201637" y="342314"/>
                        <a:pt x="182880" y="323557"/>
                      </a:cubicBezTo>
                      <a:cubicBezTo>
                        <a:pt x="128722" y="269399"/>
                        <a:pt x="151713" y="297907"/>
                        <a:pt x="112541" y="239151"/>
                      </a:cubicBezTo>
                      <a:cubicBezTo>
                        <a:pt x="103163" y="211016"/>
                        <a:pt x="100857" y="179421"/>
                        <a:pt x="84406" y="154745"/>
                      </a:cubicBezTo>
                      <a:lnTo>
                        <a:pt x="28135" y="70339"/>
                      </a:lnTo>
                      <a:cubicBezTo>
                        <a:pt x="10752" y="18188"/>
                        <a:pt x="20700" y="41399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B70D078A-9C7F-262C-271A-D99700609991}"/>
                    </a:ext>
                  </a:extLst>
                </p:cNvPr>
                <p:cNvSpPr/>
                <p:nvPr/>
              </p:nvSpPr>
              <p:spPr bwMode="auto">
                <a:xfrm>
                  <a:off x="9875520" y="4389084"/>
                  <a:ext cx="112542" cy="450202"/>
                </a:xfrm>
                <a:custGeom>
                  <a:avLst/>
                  <a:gdLst>
                    <a:gd name="connsiteX0" fmla="*/ 112542 w 112542"/>
                    <a:gd name="connsiteY0" fmla="*/ 450202 h 450202"/>
                    <a:gd name="connsiteX1" fmla="*/ 70338 w 112542"/>
                    <a:gd name="connsiteY1" fmla="*/ 379864 h 450202"/>
                    <a:gd name="connsiteX2" fmla="*/ 42203 w 112542"/>
                    <a:gd name="connsiteY2" fmla="*/ 281390 h 450202"/>
                    <a:gd name="connsiteX3" fmla="*/ 42203 w 112542"/>
                    <a:gd name="connsiteY3" fmla="*/ 84442 h 450202"/>
                    <a:gd name="connsiteX4" fmla="*/ 0 w 112542"/>
                    <a:gd name="connsiteY4" fmla="*/ 36 h 450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42" h="450202">
                      <a:moveTo>
                        <a:pt x="112542" y="450202"/>
                      </a:moveTo>
                      <a:cubicBezTo>
                        <a:pt x="98474" y="426756"/>
                        <a:pt x="82566" y="404320"/>
                        <a:pt x="70338" y="379864"/>
                      </a:cubicBezTo>
                      <a:cubicBezTo>
                        <a:pt x="60249" y="359687"/>
                        <a:pt x="46709" y="299412"/>
                        <a:pt x="42203" y="281390"/>
                      </a:cubicBezTo>
                      <a:cubicBezTo>
                        <a:pt x="55329" y="176388"/>
                        <a:pt x="65867" y="179097"/>
                        <a:pt x="42203" y="84442"/>
                      </a:cubicBezTo>
                      <a:cubicBezTo>
                        <a:pt x="19989" y="-4413"/>
                        <a:pt x="42554" y="36"/>
                        <a:pt x="0" y="36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E8EA5DD7-1153-D224-A683-44CB31D10BF3}"/>
                    </a:ext>
                  </a:extLst>
                </p:cNvPr>
                <p:cNvSpPr/>
                <p:nvPr/>
              </p:nvSpPr>
              <p:spPr bwMode="auto">
                <a:xfrm>
                  <a:off x="9791114" y="3910818"/>
                  <a:ext cx="70338" cy="393896"/>
                </a:xfrm>
                <a:custGeom>
                  <a:avLst/>
                  <a:gdLst>
                    <a:gd name="connsiteX0" fmla="*/ 70338 w 70338"/>
                    <a:gd name="connsiteY0" fmla="*/ 393896 h 393896"/>
                    <a:gd name="connsiteX1" fmla="*/ 28135 w 70338"/>
                    <a:gd name="connsiteY1" fmla="*/ 267287 h 393896"/>
                    <a:gd name="connsiteX2" fmla="*/ 14068 w 70338"/>
                    <a:gd name="connsiteY2" fmla="*/ 225084 h 393896"/>
                    <a:gd name="connsiteX3" fmla="*/ 0 w 70338"/>
                    <a:gd name="connsiteY3" fmla="*/ 154745 h 393896"/>
                    <a:gd name="connsiteX4" fmla="*/ 14068 w 70338"/>
                    <a:gd name="connsiteY4" fmla="*/ 112542 h 393896"/>
                    <a:gd name="connsiteX5" fmla="*/ 0 w 70338"/>
                    <a:gd name="connsiteY5" fmla="*/ 0 h 3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338" h="393896">
                      <a:moveTo>
                        <a:pt x="70338" y="393896"/>
                      </a:moveTo>
                      <a:lnTo>
                        <a:pt x="28135" y="267287"/>
                      </a:lnTo>
                      <a:cubicBezTo>
                        <a:pt x="23446" y="253219"/>
                        <a:pt x="16976" y="239625"/>
                        <a:pt x="14068" y="225084"/>
                      </a:cubicBezTo>
                      <a:lnTo>
                        <a:pt x="0" y="154745"/>
                      </a:lnTo>
                      <a:cubicBezTo>
                        <a:pt x="4689" y="140677"/>
                        <a:pt x="14068" y="127371"/>
                        <a:pt x="14068" y="112542"/>
                      </a:cubicBezTo>
                      <a:cubicBezTo>
                        <a:pt x="14068" y="74736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3F8B65C5-497C-612E-A90E-85BD7E9B33A5}"/>
                    </a:ext>
                  </a:extLst>
                </p:cNvPr>
                <p:cNvSpPr/>
                <p:nvPr/>
              </p:nvSpPr>
              <p:spPr bwMode="auto">
                <a:xfrm>
                  <a:off x="9706708" y="3376246"/>
                  <a:ext cx="98474" cy="422031"/>
                </a:xfrm>
                <a:custGeom>
                  <a:avLst/>
                  <a:gdLst>
                    <a:gd name="connsiteX0" fmla="*/ 98474 w 98474"/>
                    <a:gd name="connsiteY0" fmla="*/ 422031 h 422031"/>
                    <a:gd name="connsiteX1" fmla="*/ 70338 w 98474"/>
                    <a:gd name="connsiteY1" fmla="*/ 351692 h 422031"/>
                    <a:gd name="connsiteX2" fmla="*/ 42203 w 98474"/>
                    <a:gd name="connsiteY2" fmla="*/ 267286 h 422031"/>
                    <a:gd name="connsiteX3" fmla="*/ 14067 w 98474"/>
                    <a:gd name="connsiteY3" fmla="*/ 239151 h 422031"/>
                    <a:gd name="connsiteX4" fmla="*/ 14067 w 98474"/>
                    <a:gd name="connsiteY4" fmla="*/ 14068 h 422031"/>
                    <a:gd name="connsiteX5" fmla="*/ 0 w 98474"/>
                    <a:gd name="connsiteY5" fmla="*/ 0 h 422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474" h="422031">
                      <a:moveTo>
                        <a:pt x="98474" y="422031"/>
                      </a:moveTo>
                      <a:cubicBezTo>
                        <a:pt x="89095" y="398585"/>
                        <a:pt x="78968" y="375424"/>
                        <a:pt x="70338" y="351692"/>
                      </a:cubicBezTo>
                      <a:cubicBezTo>
                        <a:pt x="60203" y="323820"/>
                        <a:pt x="63174" y="288256"/>
                        <a:pt x="42203" y="267286"/>
                      </a:cubicBezTo>
                      <a:lnTo>
                        <a:pt x="14067" y="239151"/>
                      </a:lnTo>
                      <a:cubicBezTo>
                        <a:pt x="25865" y="132972"/>
                        <a:pt x="38772" y="112891"/>
                        <a:pt x="14067" y="14068"/>
                      </a:cubicBezTo>
                      <a:cubicBezTo>
                        <a:pt x="12459" y="7635"/>
                        <a:pt x="4689" y="4689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9348E4-1013-C2BE-13D9-34E6F3DB288C}"/>
                    </a:ext>
                  </a:extLst>
                </p:cNvPr>
                <p:cNvSpPr/>
                <p:nvPr/>
              </p:nvSpPr>
              <p:spPr bwMode="auto">
                <a:xfrm>
                  <a:off x="9636369" y="2869809"/>
                  <a:ext cx="70339" cy="422031"/>
                </a:xfrm>
                <a:custGeom>
                  <a:avLst/>
                  <a:gdLst>
                    <a:gd name="connsiteX0" fmla="*/ 70339 w 70339"/>
                    <a:gd name="connsiteY0" fmla="*/ 422031 h 422031"/>
                    <a:gd name="connsiteX1" fmla="*/ 42203 w 70339"/>
                    <a:gd name="connsiteY1" fmla="*/ 168813 h 422031"/>
                    <a:gd name="connsiteX2" fmla="*/ 14068 w 70339"/>
                    <a:gd name="connsiteY2" fmla="*/ 56271 h 422031"/>
                    <a:gd name="connsiteX3" fmla="*/ 0 w 70339"/>
                    <a:gd name="connsiteY3" fmla="*/ 14068 h 422031"/>
                    <a:gd name="connsiteX4" fmla="*/ 14068 w 70339"/>
                    <a:gd name="connsiteY4" fmla="*/ 0 h 422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339" h="422031">
                      <a:moveTo>
                        <a:pt x="70339" y="422031"/>
                      </a:moveTo>
                      <a:cubicBezTo>
                        <a:pt x="-16033" y="278078"/>
                        <a:pt x="54466" y="426333"/>
                        <a:pt x="42203" y="168813"/>
                      </a:cubicBezTo>
                      <a:cubicBezTo>
                        <a:pt x="40364" y="130188"/>
                        <a:pt x="26296" y="92955"/>
                        <a:pt x="14068" y="56271"/>
                      </a:cubicBezTo>
                      <a:cubicBezTo>
                        <a:pt x="9379" y="42203"/>
                        <a:pt x="0" y="28897"/>
                        <a:pt x="0" y="14068"/>
                      </a:cubicBezTo>
                      <a:lnTo>
                        <a:pt x="14068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F51EC4F-1698-9ACD-DE10-D7DFDA187725}"/>
                    </a:ext>
                  </a:extLst>
                </p:cNvPr>
                <p:cNvSpPr/>
                <p:nvPr/>
              </p:nvSpPr>
              <p:spPr bwMode="auto">
                <a:xfrm>
                  <a:off x="9580098" y="2222695"/>
                  <a:ext cx="42204" cy="576776"/>
                </a:xfrm>
                <a:custGeom>
                  <a:avLst/>
                  <a:gdLst>
                    <a:gd name="connsiteX0" fmla="*/ 42204 w 42204"/>
                    <a:gd name="connsiteY0" fmla="*/ 576776 h 576776"/>
                    <a:gd name="connsiteX1" fmla="*/ 0 w 42204"/>
                    <a:gd name="connsiteY1" fmla="*/ 450167 h 576776"/>
                    <a:gd name="connsiteX2" fmla="*/ 14068 w 42204"/>
                    <a:gd name="connsiteY2" fmla="*/ 379828 h 576776"/>
                    <a:gd name="connsiteX3" fmla="*/ 42204 w 42204"/>
                    <a:gd name="connsiteY3" fmla="*/ 239151 h 576776"/>
                    <a:gd name="connsiteX4" fmla="*/ 28136 w 42204"/>
                    <a:gd name="connsiteY4" fmla="*/ 154745 h 576776"/>
                    <a:gd name="connsiteX5" fmla="*/ 0 w 42204"/>
                    <a:gd name="connsiteY5" fmla="*/ 70339 h 576776"/>
                    <a:gd name="connsiteX6" fmla="*/ 14068 w 42204"/>
                    <a:gd name="connsiteY6" fmla="*/ 0 h 576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204" h="576776">
                      <a:moveTo>
                        <a:pt x="42204" y="576776"/>
                      </a:moveTo>
                      <a:cubicBezTo>
                        <a:pt x="33262" y="554421"/>
                        <a:pt x="0" y="480454"/>
                        <a:pt x="0" y="450167"/>
                      </a:cubicBezTo>
                      <a:cubicBezTo>
                        <a:pt x="0" y="426256"/>
                        <a:pt x="8881" y="403169"/>
                        <a:pt x="14068" y="379828"/>
                      </a:cubicBezTo>
                      <a:cubicBezTo>
                        <a:pt x="42050" y="253912"/>
                        <a:pt x="14637" y="404550"/>
                        <a:pt x="42204" y="239151"/>
                      </a:cubicBezTo>
                      <a:cubicBezTo>
                        <a:pt x="37515" y="211016"/>
                        <a:pt x="35054" y="182417"/>
                        <a:pt x="28136" y="154745"/>
                      </a:cubicBezTo>
                      <a:cubicBezTo>
                        <a:pt x="20943" y="125973"/>
                        <a:pt x="0" y="70339"/>
                        <a:pt x="0" y="70339"/>
                      </a:cubicBezTo>
                      <a:cubicBezTo>
                        <a:pt x="15205" y="9519"/>
                        <a:pt x="14068" y="33402"/>
                        <a:pt x="14068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EEBAFABE-22F8-769B-2BE2-6C3DBC0332A8}"/>
                    </a:ext>
                  </a:extLst>
                </p:cNvPr>
                <p:cNvSpPr/>
                <p:nvPr/>
              </p:nvSpPr>
              <p:spPr bwMode="auto">
                <a:xfrm>
                  <a:off x="11422966" y="3432517"/>
                  <a:ext cx="56271" cy="154781"/>
                </a:xfrm>
                <a:custGeom>
                  <a:avLst/>
                  <a:gdLst>
                    <a:gd name="connsiteX0" fmla="*/ 56271 w 56271"/>
                    <a:gd name="connsiteY0" fmla="*/ 0 h 154781"/>
                    <a:gd name="connsiteX1" fmla="*/ 42203 w 56271"/>
                    <a:gd name="connsiteY1" fmla="*/ 70338 h 154781"/>
                    <a:gd name="connsiteX2" fmla="*/ 0 w 56271"/>
                    <a:gd name="connsiteY2" fmla="*/ 154745 h 154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71" h="154781">
                      <a:moveTo>
                        <a:pt x="56271" y="0"/>
                      </a:moveTo>
                      <a:cubicBezTo>
                        <a:pt x="51582" y="23446"/>
                        <a:pt x="48494" y="47270"/>
                        <a:pt x="42203" y="70338"/>
                      </a:cubicBezTo>
                      <a:cubicBezTo>
                        <a:pt x="17970" y="159194"/>
                        <a:pt x="42874" y="154745"/>
                        <a:pt x="0" y="154745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332B2BF6-3229-7F3B-2987-BF08D9175649}"/>
                    </a:ext>
                  </a:extLst>
                </p:cNvPr>
                <p:cNvSpPr/>
                <p:nvPr/>
              </p:nvSpPr>
              <p:spPr bwMode="auto">
                <a:xfrm>
                  <a:off x="11113477" y="3545058"/>
                  <a:ext cx="56271" cy="239151"/>
                </a:xfrm>
                <a:custGeom>
                  <a:avLst/>
                  <a:gdLst>
                    <a:gd name="connsiteX0" fmla="*/ 56271 w 56271"/>
                    <a:gd name="connsiteY0" fmla="*/ 0 h 239151"/>
                    <a:gd name="connsiteX1" fmla="*/ 42203 w 56271"/>
                    <a:gd name="connsiteY1" fmla="*/ 126610 h 239151"/>
                    <a:gd name="connsiteX2" fmla="*/ 0 w 56271"/>
                    <a:gd name="connsiteY2" fmla="*/ 239151 h 23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71" h="239151">
                      <a:moveTo>
                        <a:pt x="56271" y="0"/>
                      </a:moveTo>
                      <a:cubicBezTo>
                        <a:pt x="51582" y="42203"/>
                        <a:pt x="50531" y="84972"/>
                        <a:pt x="42203" y="126610"/>
                      </a:cubicBezTo>
                      <a:cubicBezTo>
                        <a:pt x="31719" y="179032"/>
                        <a:pt x="19919" y="199315"/>
                        <a:pt x="0" y="239151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498DAAE-CD94-4B73-B0AA-93C94F935B8B}"/>
                    </a:ext>
                  </a:extLst>
                </p:cNvPr>
                <p:cNvSpPr/>
                <p:nvPr/>
              </p:nvSpPr>
              <p:spPr bwMode="auto">
                <a:xfrm>
                  <a:off x="11015003" y="4037428"/>
                  <a:ext cx="70339" cy="253218"/>
                </a:xfrm>
                <a:custGeom>
                  <a:avLst/>
                  <a:gdLst>
                    <a:gd name="connsiteX0" fmla="*/ 70339 w 70339"/>
                    <a:gd name="connsiteY0" fmla="*/ 0 h 253218"/>
                    <a:gd name="connsiteX1" fmla="*/ 56271 w 70339"/>
                    <a:gd name="connsiteY1" fmla="*/ 70338 h 253218"/>
                    <a:gd name="connsiteX2" fmla="*/ 28135 w 70339"/>
                    <a:gd name="connsiteY2" fmla="*/ 154744 h 253218"/>
                    <a:gd name="connsiteX3" fmla="*/ 0 w 70339"/>
                    <a:gd name="connsiteY3" fmla="*/ 253218 h 253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39" h="253218">
                      <a:moveTo>
                        <a:pt x="70339" y="0"/>
                      </a:moveTo>
                      <a:cubicBezTo>
                        <a:pt x="65650" y="23446"/>
                        <a:pt x="62562" y="47270"/>
                        <a:pt x="56271" y="70338"/>
                      </a:cubicBezTo>
                      <a:cubicBezTo>
                        <a:pt x="48467" y="98950"/>
                        <a:pt x="33951" y="125663"/>
                        <a:pt x="28135" y="154744"/>
                      </a:cubicBezTo>
                      <a:cubicBezTo>
                        <a:pt x="12012" y="235365"/>
                        <a:pt x="24761" y="203697"/>
                        <a:pt x="0" y="25321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DCD5A9F-D2A5-7833-0DC5-4EF8AD3BE418}"/>
                    </a:ext>
                  </a:extLst>
                </p:cNvPr>
                <p:cNvSpPr/>
                <p:nvPr/>
              </p:nvSpPr>
              <p:spPr bwMode="auto">
                <a:xfrm>
                  <a:off x="11281784" y="4403188"/>
                  <a:ext cx="113047" cy="182880"/>
                </a:xfrm>
                <a:custGeom>
                  <a:avLst/>
                  <a:gdLst>
                    <a:gd name="connsiteX0" fmla="*/ 113047 w 113047"/>
                    <a:gd name="connsiteY0" fmla="*/ 0 h 182880"/>
                    <a:gd name="connsiteX1" fmla="*/ 42708 w 113047"/>
                    <a:gd name="connsiteY1" fmla="*/ 84406 h 182880"/>
                    <a:gd name="connsiteX2" fmla="*/ 505 w 113047"/>
                    <a:gd name="connsiteY2" fmla="*/ 168812 h 182880"/>
                    <a:gd name="connsiteX3" fmla="*/ 505 w 113047"/>
                    <a:gd name="connsiteY3" fmla="*/ 18288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047" h="182880">
                      <a:moveTo>
                        <a:pt x="113047" y="0"/>
                      </a:moveTo>
                      <a:cubicBezTo>
                        <a:pt x="89601" y="28135"/>
                        <a:pt x="65193" y="55497"/>
                        <a:pt x="42708" y="84406"/>
                      </a:cubicBezTo>
                      <a:cubicBezTo>
                        <a:pt x="17374" y="116978"/>
                        <a:pt x="10249" y="129838"/>
                        <a:pt x="505" y="168812"/>
                      </a:cubicBezTo>
                      <a:cubicBezTo>
                        <a:pt x="-632" y="173361"/>
                        <a:pt x="505" y="178191"/>
                        <a:pt x="505" y="18288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DA3AB179-C3A2-BDD5-7756-194266033236}"/>
                    </a:ext>
                  </a:extLst>
                </p:cNvPr>
                <p:cNvSpPr/>
                <p:nvPr/>
              </p:nvSpPr>
              <p:spPr bwMode="auto">
                <a:xfrm>
                  <a:off x="11099409" y="4811151"/>
                  <a:ext cx="84406" cy="140758"/>
                </a:xfrm>
                <a:custGeom>
                  <a:avLst/>
                  <a:gdLst>
                    <a:gd name="connsiteX0" fmla="*/ 84406 w 84406"/>
                    <a:gd name="connsiteY0" fmla="*/ 0 h 140758"/>
                    <a:gd name="connsiteX1" fmla="*/ 42203 w 84406"/>
                    <a:gd name="connsiteY1" fmla="*/ 98474 h 140758"/>
                    <a:gd name="connsiteX2" fmla="*/ 0 w 84406"/>
                    <a:gd name="connsiteY2" fmla="*/ 140677 h 140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406" h="140758">
                      <a:moveTo>
                        <a:pt x="84406" y="0"/>
                      </a:moveTo>
                      <a:cubicBezTo>
                        <a:pt x="62325" y="110411"/>
                        <a:pt x="90249" y="38416"/>
                        <a:pt x="42203" y="98474"/>
                      </a:cubicBezTo>
                      <a:cubicBezTo>
                        <a:pt x="5319" y="144579"/>
                        <a:pt x="32680" y="140677"/>
                        <a:pt x="0" y="140677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ABABD14-A3C2-7AC3-8AD0-86F6BDA53CB6}"/>
                    </a:ext>
                  </a:extLst>
                </p:cNvPr>
                <p:cNvSpPr/>
                <p:nvPr/>
              </p:nvSpPr>
              <p:spPr bwMode="auto">
                <a:xfrm>
                  <a:off x="10832123" y="5148775"/>
                  <a:ext cx="140677" cy="127427"/>
                </a:xfrm>
                <a:custGeom>
                  <a:avLst/>
                  <a:gdLst>
                    <a:gd name="connsiteX0" fmla="*/ 140677 w 140677"/>
                    <a:gd name="connsiteY0" fmla="*/ 0 h 127427"/>
                    <a:gd name="connsiteX1" fmla="*/ 28135 w 140677"/>
                    <a:gd name="connsiteY1" fmla="*/ 126610 h 127427"/>
                    <a:gd name="connsiteX2" fmla="*/ 0 w 140677"/>
                    <a:gd name="connsiteY2" fmla="*/ 126610 h 127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677" h="127427">
                      <a:moveTo>
                        <a:pt x="140677" y="0"/>
                      </a:moveTo>
                      <a:cubicBezTo>
                        <a:pt x="86394" y="86854"/>
                        <a:pt x="104291" y="111379"/>
                        <a:pt x="28135" y="126610"/>
                      </a:cubicBezTo>
                      <a:cubicBezTo>
                        <a:pt x="18939" y="128449"/>
                        <a:pt x="9378" y="126610"/>
                        <a:pt x="0" y="12661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45D9C43A-1FFD-9515-81E6-08D04D451799}"/>
                    </a:ext>
                  </a:extLst>
                </p:cNvPr>
                <p:cNvSpPr/>
                <p:nvPr/>
              </p:nvSpPr>
              <p:spPr bwMode="auto">
                <a:xfrm>
                  <a:off x="11324024" y="3235569"/>
                  <a:ext cx="28604" cy="168813"/>
                </a:xfrm>
                <a:custGeom>
                  <a:avLst/>
                  <a:gdLst>
                    <a:gd name="connsiteX0" fmla="*/ 28604 w 28604"/>
                    <a:gd name="connsiteY0" fmla="*/ 0 h 168813"/>
                    <a:gd name="connsiteX1" fmla="*/ 14536 w 28604"/>
                    <a:gd name="connsiteY1" fmla="*/ 84406 h 168813"/>
                    <a:gd name="connsiteX2" fmla="*/ 468 w 28604"/>
                    <a:gd name="connsiteY2" fmla="*/ 168813 h 168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04" h="168813">
                      <a:moveTo>
                        <a:pt x="28604" y="0"/>
                      </a:moveTo>
                      <a:cubicBezTo>
                        <a:pt x="23915" y="28135"/>
                        <a:pt x="20724" y="56562"/>
                        <a:pt x="14536" y="84406"/>
                      </a:cubicBezTo>
                      <a:cubicBezTo>
                        <a:pt x="-3981" y="167730"/>
                        <a:pt x="468" y="85431"/>
                        <a:pt x="468" y="168813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322A180-DF41-31C1-702A-E49F58476200}"/>
                    </a:ext>
                  </a:extLst>
                </p:cNvPr>
                <p:cNvSpPr/>
                <p:nvPr/>
              </p:nvSpPr>
              <p:spPr bwMode="auto">
                <a:xfrm>
                  <a:off x="11140320" y="3207434"/>
                  <a:ext cx="29428" cy="196948"/>
                </a:xfrm>
                <a:custGeom>
                  <a:avLst/>
                  <a:gdLst>
                    <a:gd name="connsiteX0" fmla="*/ 29428 w 29428"/>
                    <a:gd name="connsiteY0" fmla="*/ 0 h 196948"/>
                    <a:gd name="connsiteX1" fmla="*/ 15360 w 29428"/>
                    <a:gd name="connsiteY1" fmla="*/ 84406 h 196948"/>
                    <a:gd name="connsiteX2" fmla="*/ 1292 w 29428"/>
                    <a:gd name="connsiteY2" fmla="*/ 126609 h 196948"/>
                    <a:gd name="connsiteX3" fmla="*/ 1292 w 29428"/>
                    <a:gd name="connsiteY3" fmla="*/ 196948 h 19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428" h="196948">
                      <a:moveTo>
                        <a:pt x="29428" y="0"/>
                      </a:moveTo>
                      <a:cubicBezTo>
                        <a:pt x="24739" y="28135"/>
                        <a:pt x="21548" y="56562"/>
                        <a:pt x="15360" y="84406"/>
                      </a:cubicBezTo>
                      <a:cubicBezTo>
                        <a:pt x="12143" y="98882"/>
                        <a:pt x="3131" y="111895"/>
                        <a:pt x="1292" y="126609"/>
                      </a:cubicBezTo>
                      <a:cubicBezTo>
                        <a:pt x="-1616" y="149874"/>
                        <a:pt x="1292" y="173502"/>
                        <a:pt x="1292" y="19694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A5E147B-0511-4EB3-1308-C56CE67C5A68}"/>
                    </a:ext>
                  </a:extLst>
                </p:cNvPr>
                <p:cNvSpPr/>
                <p:nvPr/>
              </p:nvSpPr>
              <p:spPr bwMode="auto">
                <a:xfrm>
                  <a:off x="10832123" y="4642338"/>
                  <a:ext cx="56271" cy="154745"/>
                </a:xfrm>
                <a:custGeom>
                  <a:avLst/>
                  <a:gdLst>
                    <a:gd name="connsiteX0" fmla="*/ 56271 w 56271"/>
                    <a:gd name="connsiteY0" fmla="*/ 0 h 154745"/>
                    <a:gd name="connsiteX1" fmla="*/ 14068 w 56271"/>
                    <a:gd name="connsiteY1" fmla="*/ 112542 h 154745"/>
                    <a:gd name="connsiteX2" fmla="*/ 0 w 56271"/>
                    <a:gd name="connsiteY2" fmla="*/ 154745 h 15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71" h="154745">
                      <a:moveTo>
                        <a:pt x="56271" y="0"/>
                      </a:moveTo>
                      <a:cubicBezTo>
                        <a:pt x="29130" y="135705"/>
                        <a:pt x="62366" y="15946"/>
                        <a:pt x="14068" y="112542"/>
                      </a:cubicBezTo>
                      <a:cubicBezTo>
                        <a:pt x="7436" y="125805"/>
                        <a:pt x="0" y="154745"/>
                        <a:pt x="0" y="154745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90ED2A2-26FB-A637-74E9-645DDC0D7DE3}"/>
                    </a:ext>
                  </a:extLst>
                </p:cNvPr>
                <p:cNvSpPr/>
                <p:nvPr/>
              </p:nvSpPr>
              <p:spPr bwMode="auto">
                <a:xfrm>
                  <a:off x="10691446" y="5036234"/>
                  <a:ext cx="56271" cy="98474"/>
                </a:xfrm>
                <a:custGeom>
                  <a:avLst/>
                  <a:gdLst>
                    <a:gd name="connsiteX0" fmla="*/ 56271 w 56271"/>
                    <a:gd name="connsiteY0" fmla="*/ 0 h 98474"/>
                    <a:gd name="connsiteX1" fmla="*/ 28136 w 56271"/>
                    <a:gd name="connsiteY1" fmla="*/ 70338 h 98474"/>
                    <a:gd name="connsiteX2" fmla="*/ 0 w 56271"/>
                    <a:gd name="connsiteY2" fmla="*/ 98474 h 98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71" h="98474">
                      <a:moveTo>
                        <a:pt x="56271" y="0"/>
                      </a:moveTo>
                      <a:cubicBezTo>
                        <a:pt x="46893" y="23446"/>
                        <a:pt x="40665" y="48413"/>
                        <a:pt x="28136" y="70338"/>
                      </a:cubicBezTo>
                      <a:cubicBezTo>
                        <a:pt x="21555" y="81854"/>
                        <a:pt x="0" y="98474"/>
                        <a:pt x="0" y="9847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393BF85-F29A-DF3E-7A10-24E7170E20AF}"/>
                    </a:ext>
                  </a:extLst>
                </p:cNvPr>
                <p:cNvSpPr/>
                <p:nvPr/>
              </p:nvSpPr>
              <p:spPr bwMode="auto">
                <a:xfrm>
                  <a:off x="10381957" y="5247249"/>
                  <a:ext cx="126609" cy="14384"/>
                </a:xfrm>
                <a:custGeom>
                  <a:avLst/>
                  <a:gdLst>
                    <a:gd name="connsiteX0" fmla="*/ 126609 w 126609"/>
                    <a:gd name="connsiteY0" fmla="*/ 0 h 14384"/>
                    <a:gd name="connsiteX1" fmla="*/ 0 w 126609"/>
                    <a:gd name="connsiteY1" fmla="*/ 14068 h 14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609" h="14384">
                      <a:moveTo>
                        <a:pt x="126609" y="0"/>
                      </a:moveTo>
                      <a:cubicBezTo>
                        <a:pt x="37878" y="17747"/>
                        <a:pt x="80181" y="14068"/>
                        <a:pt x="0" y="1406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1D2B1D7-F846-7A6F-61B1-588625CDEB51}"/>
                    </a:ext>
                  </a:extLst>
                </p:cNvPr>
                <p:cNvSpPr/>
                <p:nvPr/>
              </p:nvSpPr>
              <p:spPr bwMode="auto">
                <a:xfrm>
                  <a:off x="10424160" y="5472332"/>
                  <a:ext cx="225083" cy="28287"/>
                </a:xfrm>
                <a:custGeom>
                  <a:avLst/>
                  <a:gdLst>
                    <a:gd name="connsiteX0" fmla="*/ 225083 w 225083"/>
                    <a:gd name="connsiteY0" fmla="*/ 0 h 28287"/>
                    <a:gd name="connsiteX1" fmla="*/ 154745 w 225083"/>
                    <a:gd name="connsiteY1" fmla="*/ 14068 h 28287"/>
                    <a:gd name="connsiteX2" fmla="*/ 112542 w 225083"/>
                    <a:gd name="connsiteY2" fmla="*/ 28136 h 28287"/>
                    <a:gd name="connsiteX3" fmla="*/ 28135 w 225083"/>
                    <a:gd name="connsiteY3" fmla="*/ 0 h 28287"/>
                    <a:gd name="connsiteX4" fmla="*/ 0 w 225083"/>
                    <a:gd name="connsiteY4" fmla="*/ 0 h 28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83" h="28287">
                      <a:moveTo>
                        <a:pt x="225083" y="0"/>
                      </a:moveTo>
                      <a:cubicBezTo>
                        <a:pt x="201637" y="4689"/>
                        <a:pt x="177941" y="8269"/>
                        <a:pt x="154745" y="14068"/>
                      </a:cubicBezTo>
                      <a:cubicBezTo>
                        <a:pt x="140359" y="17665"/>
                        <a:pt x="127280" y="29774"/>
                        <a:pt x="112542" y="28136"/>
                      </a:cubicBezTo>
                      <a:cubicBezTo>
                        <a:pt x="83066" y="24861"/>
                        <a:pt x="57793" y="0"/>
                        <a:pt x="28135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B69707C-59EB-5012-A095-6C97C8C8EC88}"/>
                    </a:ext>
                  </a:extLst>
                </p:cNvPr>
                <p:cNvSpPr/>
                <p:nvPr/>
              </p:nvSpPr>
              <p:spPr bwMode="auto">
                <a:xfrm>
                  <a:off x="10044332" y="5275385"/>
                  <a:ext cx="140677" cy="154744"/>
                </a:xfrm>
                <a:custGeom>
                  <a:avLst/>
                  <a:gdLst>
                    <a:gd name="connsiteX0" fmla="*/ 140677 w 140677"/>
                    <a:gd name="connsiteY0" fmla="*/ 154744 h 154744"/>
                    <a:gd name="connsiteX1" fmla="*/ 70339 w 140677"/>
                    <a:gd name="connsiteY1" fmla="*/ 98473 h 154744"/>
                    <a:gd name="connsiteX2" fmla="*/ 28136 w 140677"/>
                    <a:gd name="connsiteY2" fmla="*/ 84406 h 154744"/>
                    <a:gd name="connsiteX3" fmla="*/ 0 w 140677"/>
                    <a:gd name="connsiteY3" fmla="*/ 0 h 15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677" h="154744">
                      <a:moveTo>
                        <a:pt x="140677" y="154744"/>
                      </a:moveTo>
                      <a:cubicBezTo>
                        <a:pt x="117231" y="135987"/>
                        <a:pt x="95801" y="114387"/>
                        <a:pt x="70339" y="98473"/>
                      </a:cubicBezTo>
                      <a:cubicBezTo>
                        <a:pt x="57764" y="90614"/>
                        <a:pt x="36755" y="96472"/>
                        <a:pt x="28136" y="84406"/>
                      </a:cubicBezTo>
                      <a:cubicBezTo>
                        <a:pt x="10898" y="60273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E93D5131-4941-449D-7659-EC4DE2AEAC00}"/>
                    </a:ext>
                  </a:extLst>
                </p:cNvPr>
                <p:cNvSpPr/>
                <p:nvPr/>
              </p:nvSpPr>
              <p:spPr bwMode="auto">
                <a:xfrm>
                  <a:off x="9833317" y="4811151"/>
                  <a:ext cx="140677" cy="295421"/>
                </a:xfrm>
                <a:custGeom>
                  <a:avLst/>
                  <a:gdLst>
                    <a:gd name="connsiteX0" fmla="*/ 140677 w 140677"/>
                    <a:gd name="connsiteY0" fmla="*/ 295421 h 295421"/>
                    <a:gd name="connsiteX1" fmla="*/ 84406 w 140677"/>
                    <a:gd name="connsiteY1" fmla="*/ 225083 h 295421"/>
                    <a:gd name="connsiteX2" fmla="*/ 56271 w 140677"/>
                    <a:gd name="connsiteY2" fmla="*/ 196947 h 295421"/>
                    <a:gd name="connsiteX3" fmla="*/ 42203 w 140677"/>
                    <a:gd name="connsiteY3" fmla="*/ 154744 h 295421"/>
                    <a:gd name="connsiteX4" fmla="*/ 56271 w 140677"/>
                    <a:gd name="connsiteY4" fmla="*/ 98474 h 295421"/>
                    <a:gd name="connsiteX5" fmla="*/ 28135 w 140677"/>
                    <a:gd name="connsiteY5" fmla="*/ 70338 h 295421"/>
                    <a:gd name="connsiteX6" fmla="*/ 14068 w 140677"/>
                    <a:gd name="connsiteY6" fmla="*/ 28135 h 295421"/>
                    <a:gd name="connsiteX7" fmla="*/ 0 w 140677"/>
                    <a:gd name="connsiteY7" fmla="*/ 0 h 295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0677" h="295421">
                      <a:moveTo>
                        <a:pt x="140677" y="295421"/>
                      </a:moveTo>
                      <a:cubicBezTo>
                        <a:pt x="121920" y="271975"/>
                        <a:pt x="103946" y="247880"/>
                        <a:pt x="84406" y="225083"/>
                      </a:cubicBezTo>
                      <a:cubicBezTo>
                        <a:pt x="75774" y="215013"/>
                        <a:pt x="63095" y="208320"/>
                        <a:pt x="56271" y="196947"/>
                      </a:cubicBezTo>
                      <a:cubicBezTo>
                        <a:pt x="48642" y="184231"/>
                        <a:pt x="46892" y="168812"/>
                        <a:pt x="42203" y="154744"/>
                      </a:cubicBezTo>
                      <a:cubicBezTo>
                        <a:pt x="46892" y="135987"/>
                        <a:pt x="59450" y="117545"/>
                        <a:pt x="56271" y="98474"/>
                      </a:cubicBezTo>
                      <a:cubicBezTo>
                        <a:pt x="54090" y="85391"/>
                        <a:pt x="34959" y="81711"/>
                        <a:pt x="28135" y="70338"/>
                      </a:cubicBezTo>
                      <a:cubicBezTo>
                        <a:pt x="20506" y="57623"/>
                        <a:pt x="19575" y="41903"/>
                        <a:pt x="14068" y="28135"/>
                      </a:cubicBezTo>
                      <a:cubicBezTo>
                        <a:pt x="10174" y="18400"/>
                        <a:pt x="4689" y="9378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4769B59-0484-3912-18D5-AE08AAD48546}"/>
                    </a:ext>
                  </a:extLst>
                </p:cNvPr>
                <p:cNvSpPr/>
                <p:nvPr/>
              </p:nvSpPr>
              <p:spPr bwMode="auto">
                <a:xfrm>
                  <a:off x="11338560" y="4726745"/>
                  <a:ext cx="98474" cy="196983"/>
                </a:xfrm>
                <a:custGeom>
                  <a:avLst/>
                  <a:gdLst>
                    <a:gd name="connsiteX0" fmla="*/ 98474 w 98474"/>
                    <a:gd name="connsiteY0" fmla="*/ 0 h 196983"/>
                    <a:gd name="connsiteX1" fmla="*/ 70338 w 98474"/>
                    <a:gd name="connsiteY1" fmla="*/ 70338 h 196983"/>
                    <a:gd name="connsiteX2" fmla="*/ 42203 w 98474"/>
                    <a:gd name="connsiteY2" fmla="*/ 112541 h 196983"/>
                    <a:gd name="connsiteX3" fmla="*/ 0 w 98474"/>
                    <a:gd name="connsiteY3" fmla="*/ 196947 h 19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474" h="196983">
                      <a:moveTo>
                        <a:pt x="98474" y="0"/>
                      </a:moveTo>
                      <a:cubicBezTo>
                        <a:pt x="89095" y="23446"/>
                        <a:pt x="81631" y="47752"/>
                        <a:pt x="70338" y="70338"/>
                      </a:cubicBezTo>
                      <a:cubicBezTo>
                        <a:pt x="62777" y="85460"/>
                        <a:pt x="49070" y="97091"/>
                        <a:pt x="42203" y="112541"/>
                      </a:cubicBezTo>
                      <a:cubicBezTo>
                        <a:pt x="2712" y="201396"/>
                        <a:pt x="45286" y="196947"/>
                        <a:pt x="0" y="196947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184A21D-3073-2FD9-1C27-D1A823C34374}"/>
                    </a:ext>
                  </a:extLst>
                </p:cNvPr>
                <p:cNvSpPr/>
                <p:nvPr/>
              </p:nvSpPr>
              <p:spPr bwMode="auto">
                <a:xfrm>
                  <a:off x="9284677" y="1828736"/>
                  <a:ext cx="309489" cy="351756"/>
                </a:xfrm>
                <a:custGeom>
                  <a:avLst/>
                  <a:gdLst>
                    <a:gd name="connsiteX0" fmla="*/ 309489 w 309489"/>
                    <a:gd name="connsiteY0" fmla="*/ 351756 h 351756"/>
                    <a:gd name="connsiteX1" fmla="*/ 239151 w 309489"/>
                    <a:gd name="connsiteY1" fmla="*/ 239215 h 351756"/>
                    <a:gd name="connsiteX2" fmla="*/ 253218 w 309489"/>
                    <a:gd name="connsiteY2" fmla="*/ 197012 h 351756"/>
                    <a:gd name="connsiteX3" fmla="*/ 239151 w 309489"/>
                    <a:gd name="connsiteY3" fmla="*/ 112606 h 351756"/>
                    <a:gd name="connsiteX4" fmla="*/ 225083 w 309489"/>
                    <a:gd name="connsiteY4" fmla="*/ 70402 h 351756"/>
                    <a:gd name="connsiteX5" fmla="*/ 182880 w 309489"/>
                    <a:gd name="connsiteY5" fmla="*/ 56335 h 351756"/>
                    <a:gd name="connsiteX6" fmla="*/ 154745 w 309489"/>
                    <a:gd name="connsiteY6" fmla="*/ 28199 h 351756"/>
                    <a:gd name="connsiteX7" fmla="*/ 98474 w 309489"/>
                    <a:gd name="connsiteY7" fmla="*/ 14132 h 351756"/>
                    <a:gd name="connsiteX8" fmla="*/ 0 w 309489"/>
                    <a:gd name="connsiteY8" fmla="*/ 64 h 35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489" h="351756">
                      <a:moveTo>
                        <a:pt x="309489" y="351756"/>
                      </a:moveTo>
                      <a:cubicBezTo>
                        <a:pt x="291663" y="329474"/>
                        <a:pt x="239151" y="280451"/>
                        <a:pt x="239151" y="239215"/>
                      </a:cubicBezTo>
                      <a:cubicBezTo>
                        <a:pt x="239151" y="224386"/>
                        <a:pt x="248529" y="211080"/>
                        <a:pt x="253218" y="197012"/>
                      </a:cubicBezTo>
                      <a:cubicBezTo>
                        <a:pt x="248529" y="168877"/>
                        <a:pt x="245338" y="140450"/>
                        <a:pt x="239151" y="112606"/>
                      </a:cubicBezTo>
                      <a:cubicBezTo>
                        <a:pt x="235934" y="98130"/>
                        <a:pt x="235569" y="80888"/>
                        <a:pt x="225083" y="70402"/>
                      </a:cubicBezTo>
                      <a:cubicBezTo>
                        <a:pt x="214598" y="59917"/>
                        <a:pt x="196948" y="61024"/>
                        <a:pt x="182880" y="56335"/>
                      </a:cubicBezTo>
                      <a:cubicBezTo>
                        <a:pt x="173502" y="46956"/>
                        <a:pt x="166608" y="34130"/>
                        <a:pt x="154745" y="28199"/>
                      </a:cubicBezTo>
                      <a:cubicBezTo>
                        <a:pt x="137452" y="19552"/>
                        <a:pt x="117348" y="18326"/>
                        <a:pt x="98474" y="14132"/>
                      </a:cubicBezTo>
                      <a:cubicBezTo>
                        <a:pt x="26890" y="-1775"/>
                        <a:pt x="48927" y="64"/>
                        <a:pt x="0" y="6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E72311E-3E64-D0DA-6A1B-9A4813771071}"/>
                    </a:ext>
                  </a:extLst>
                </p:cNvPr>
                <p:cNvSpPr/>
                <p:nvPr/>
              </p:nvSpPr>
              <p:spPr bwMode="auto">
                <a:xfrm>
                  <a:off x="9622302" y="1955409"/>
                  <a:ext cx="267286" cy="182880"/>
                </a:xfrm>
                <a:custGeom>
                  <a:avLst/>
                  <a:gdLst>
                    <a:gd name="connsiteX0" fmla="*/ 0 w 267286"/>
                    <a:gd name="connsiteY0" fmla="*/ 182880 h 182880"/>
                    <a:gd name="connsiteX1" fmla="*/ 56270 w 267286"/>
                    <a:gd name="connsiteY1" fmla="*/ 112542 h 182880"/>
                    <a:gd name="connsiteX2" fmla="*/ 84406 w 267286"/>
                    <a:gd name="connsiteY2" fmla="*/ 84406 h 182880"/>
                    <a:gd name="connsiteX3" fmla="*/ 168812 w 267286"/>
                    <a:gd name="connsiteY3" fmla="*/ 56271 h 182880"/>
                    <a:gd name="connsiteX4" fmla="*/ 211015 w 267286"/>
                    <a:gd name="connsiteY4" fmla="*/ 42203 h 182880"/>
                    <a:gd name="connsiteX5" fmla="*/ 253218 w 267286"/>
                    <a:gd name="connsiteY5" fmla="*/ 28136 h 182880"/>
                    <a:gd name="connsiteX6" fmla="*/ 267286 w 267286"/>
                    <a:gd name="connsiteY6" fmla="*/ 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286" h="182880">
                      <a:moveTo>
                        <a:pt x="0" y="182880"/>
                      </a:moveTo>
                      <a:cubicBezTo>
                        <a:pt x="18757" y="159434"/>
                        <a:pt x="36730" y="135339"/>
                        <a:pt x="56270" y="112542"/>
                      </a:cubicBezTo>
                      <a:cubicBezTo>
                        <a:pt x="64902" y="102472"/>
                        <a:pt x="72543" y="90338"/>
                        <a:pt x="84406" y="84406"/>
                      </a:cubicBezTo>
                      <a:cubicBezTo>
                        <a:pt x="110932" y="71143"/>
                        <a:pt x="140677" y="65649"/>
                        <a:pt x="168812" y="56271"/>
                      </a:cubicBezTo>
                      <a:lnTo>
                        <a:pt x="211015" y="42203"/>
                      </a:lnTo>
                      <a:cubicBezTo>
                        <a:pt x="225083" y="37514"/>
                        <a:pt x="246586" y="41399"/>
                        <a:pt x="253218" y="28136"/>
                      </a:cubicBezTo>
                      <a:lnTo>
                        <a:pt x="267286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785F8CDC-8272-19A3-43FA-62A0798EA830}"/>
                    </a:ext>
                  </a:extLst>
                </p:cNvPr>
                <p:cNvSpPr/>
                <p:nvPr/>
              </p:nvSpPr>
              <p:spPr bwMode="auto">
                <a:xfrm>
                  <a:off x="9326880" y="1519311"/>
                  <a:ext cx="182880" cy="337624"/>
                </a:xfrm>
                <a:custGeom>
                  <a:avLst/>
                  <a:gdLst>
                    <a:gd name="connsiteX0" fmla="*/ 182880 w 182880"/>
                    <a:gd name="connsiteY0" fmla="*/ 337624 h 337624"/>
                    <a:gd name="connsiteX1" fmla="*/ 84406 w 182880"/>
                    <a:gd name="connsiteY1" fmla="*/ 253218 h 337624"/>
                    <a:gd name="connsiteX2" fmla="*/ 56271 w 182880"/>
                    <a:gd name="connsiteY2" fmla="*/ 168812 h 337624"/>
                    <a:gd name="connsiteX3" fmla="*/ 28135 w 182880"/>
                    <a:gd name="connsiteY3" fmla="*/ 28135 h 337624"/>
                    <a:gd name="connsiteX4" fmla="*/ 0 w 182880"/>
                    <a:gd name="connsiteY4" fmla="*/ 0 h 33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" h="337624">
                      <a:moveTo>
                        <a:pt x="182880" y="337624"/>
                      </a:moveTo>
                      <a:cubicBezTo>
                        <a:pt x="129877" y="305822"/>
                        <a:pt x="108025" y="306361"/>
                        <a:pt x="84406" y="253218"/>
                      </a:cubicBezTo>
                      <a:cubicBezTo>
                        <a:pt x="72361" y="226117"/>
                        <a:pt x="56271" y="168812"/>
                        <a:pt x="56271" y="168812"/>
                      </a:cubicBezTo>
                      <a:cubicBezTo>
                        <a:pt x="53832" y="151736"/>
                        <a:pt x="46550" y="58827"/>
                        <a:pt x="28135" y="28135"/>
                      </a:cubicBezTo>
                      <a:cubicBezTo>
                        <a:pt x="21311" y="16762"/>
                        <a:pt x="9378" y="9378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F338952-8BC5-5343-1056-06A5DB69F4E5}"/>
                    </a:ext>
                  </a:extLst>
                </p:cNvPr>
                <p:cNvSpPr/>
                <p:nvPr/>
              </p:nvSpPr>
              <p:spPr bwMode="auto">
                <a:xfrm>
                  <a:off x="9566031" y="1828800"/>
                  <a:ext cx="309489" cy="98474"/>
                </a:xfrm>
                <a:custGeom>
                  <a:avLst/>
                  <a:gdLst>
                    <a:gd name="connsiteX0" fmla="*/ 0 w 309489"/>
                    <a:gd name="connsiteY0" fmla="*/ 98474 h 98474"/>
                    <a:gd name="connsiteX1" fmla="*/ 70338 w 309489"/>
                    <a:gd name="connsiteY1" fmla="*/ 56271 h 98474"/>
                    <a:gd name="connsiteX2" fmla="*/ 267286 w 309489"/>
                    <a:gd name="connsiteY2" fmla="*/ 14068 h 98474"/>
                    <a:gd name="connsiteX3" fmla="*/ 309489 w 309489"/>
                    <a:gd name="connsiteY3" fmla="*/ 0 h 98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489" h="98474">
                      <a:moveTo>
                        <a:pt x="0" y="98474"/>
                      </a:moveTo>
                      <a:cubicBezTo>
                        <a:pt x="23446" y="84406"/>
                        <a:pt x="45446" y="67586"/>
                        <a:pt x="70338" y="56271"/>
                      </a:cubicBezTo>
                      <a:cubicBezTo>
                        <a:pt x="146374" y="21709"/>
                        <a:pt x="181705" y="24765"/>
                        <a:pt x="267286" y="14068"/>
                      </a:cubicBezTo>
                      <a:lnTo>
                        <a:pt x="309489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3DC8DEAE-1323-37E0-C927-2F8E2C9FA36B}"/>
                    </a:ext>
                  </a:extLst>
                </p:cNvPr>
                <p:cNvSpPr/>
                <p:nvPr/>
              </p:nvSpPr>
              <p:spPr bwMode="auto">
                <a:xfrm>
                  <a:off x="9988062" y="1828800"/>
                  <a:ext cx="225083" cy="56271"/>
                </a:xfrm>
                <a:custGeom>
                  <a:avLst/>
                  <a:gdLst>
                    <a:gd name="connsiteX0" fmla="*/ 0 w 225083"/>
                    <a:gd name="connsiteY0" fmla="*/ 56271 h 56271"/>
                    <a:gd name="connsiteX1" fmla="*/ 168812 w 225083"/>
                    <a:gd name="connsiteY1" fmla="*/ 42203 h 56271"/>
                    <a:gd name="connsiteX2" fmla="*/ 211015 w 225083"/>
                    <a:gd name="connsiteY2" fmla="*/ 28135 h 56271"/>
                    <a:gd name="connsiteX3" fmla="*/ 225083 w 225083"/>
                    <a:gd name="connsiteY3" fmla="*/ 0 h 56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083" h="56271">
                      <a:moveTo>
                        <a:pt x="0" y="56271"/>
                      </a:moveTo>
                      <a:cubicBezTo>
                        <a:pt x="56271" y="51582"/>
                        <a:pt x="112842" y="49666"/>
                        <a:pt x="168812" y="42203"/>
                      </a:cubicBezTo>
                      <a:cubicBezTo>
                        <a:pt x="183511" y="40243"/>
                        <a:pt x="199152" y="37032"/>
                        <a:pt x="211015" y="28135"/>
                      </a:cubicBezTo>
                      <a:cubicBezTo>
                        <a:pt x="219403" y="21844"/>
                        <a:pt x="220394" y="9378"/>
                        <a:pt x="225083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12ED355E-2B99-D746-9150-3F45E1811160}"/>
                    </a:ext>
                  </a:extLst>
                </p:cNvPr>
                <p:cNvSpPr/>
                <p:nvPr/>
              </p:nvSpPr>
              <p:spPr bwMode="auto">
                <a:xfrm>
                  <a:off x="9622302" y="1997602"/>
                  <a:ext cx="84406" cy="14078"/>
                </a:xfrm>
                <a:custGeom>
                  <a:avLst/>
                  <a:gdLst>
                    <a:gd name="connsiteX0" fmla="*/ 0 w 84406"/>
                    <a:gd name="connsiteY0" fmla="*/ 14078 h 14078"/>
                    <a:gd name="connsiteX1" fmla="*/ 84406 w 84406"/>
                    <a:gd name="connsiteY1" fmla="*/ 10 h 1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406" h="14078">
                      <a:moveTo>
                        <a:pt x="0" y="14078"/>
                      </a:moveTo>
                      <a:cubicBezTo>
                        <a:pt x="74936" y="-910"/>
                        <a:pt x="46428" y="10"/>
                        <a:pt x="84406" y="1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C13AEC83-728F-9183-4965-EC11E428E5C1}"/>
                    </a:ext>
                  </a:extLst>
                </p:cNvPr>
                <p:cNvSpPr/>
                <p:nvPr/>
              </p:nvSpPr>
              <p:spPr bwMode="auto">
                <a:xfrm>
                  <a:off x="9805182" y="1871003"/>
                  <a:ext cx="140676" cy="56271"/>
                </a:xfrm>
                <a:custGeom>
                  <a:avLst/>
                  <a:gdLst>
                    <a:gd name="connsiteX0" fmla="*/ 0 w 140676"/>
                    <a:gd name="connsiteY0" fmla="*/ 56271 h 56271"/>
                    <a:gd name="connsiteX1" fmla="*/ 126609 w 140676"/>
                    <a:gd name="connsiteY1" fmla="*/ 28135 h 56271"/>
                    <a:gd name="connsiteX2" fmla="*/ 140676 w 140676"/>
                    <a:gd name="connsiteY2" fmla="*/ 0 h 56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676" h="56271">
                      <a:moveTo>
                        <a:pt x="0" y="56271"/>
                      </a:moveTo>
                      <a:cubicBezTo>
                        <a:pt x="3305" y="55610"/>
                        <a:pt x="116676" y="34095"/>
                        <a:pt x="126609" y="28135"/>
                      </a:cubicBezTo>
                      <a:cubicBezTo>
                        <a:pt x="135600" y="22740"/>
                        <a:pt x="135987" y="9378"/>
                        <a:pt x="140676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E05C1CF8-2DC5-0762-8F9E-2DD5A6CBDA2B}"/>
                    </a:ext>
                  </a:extLst>
                </p:cNvPr>
                <p:cNvSpPr/>
                <p:nvPr/>
              </p:nvSpPr>
              <p:spPr bwMode="auto">
                <a:xfrm>
                  <a:off x="10114671" y="1758445"/>
                  <a:ext cx="253218" cy="28151"/>
                </a:xfrm>
                <a:custGeom>
                  <a:avLst/>
                  <a:gdLst>
                    <a:gd name="connsiteX0" fmla="*/ 0 w 253218"/>
                    <a:gd name="connsiteY0" fmla="*/ 28151 h 28151"/>
                    <a:gd name="connsiteX1" fmla="*/ 98474 w 253218"/>
                    <a:gd name="connsiteY1" fmla="*/ 14083 h 28151"/>
                    <a:gd name="connsiteX2" fmla="*/ 253218 w 253218"/>
                    <a:gd name="connsiteY2" fmla="*/ 15 h 28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3218" h="28151">
                      <a:moveTo>
                        <a:pt x="0" y="28151"/>
                      </a:moveTo>
                      <a:lnTo>
                        <a:pt x="98474" y="14083"/>
                      </a:lnTo>
                      <a:cubicBezTo>
                        <a:pt x="219301" y="-1021"/>
                        <a:pt x="185956" y="15"/>
                        <a:pt x="253218" y="15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64E12304-560B-AB4D-48B9-697024426172}"/>
                    </a:ext>
                  </a:extLst>
                </p:cNvPr>
                <p:cNvSpPr/>
                <p:nvPr/>
              </p:nvSpPr>
              <p:spPr bwMode="auto">
                <a:xfrm>
                  <a:off x="10325686" y="1814731"/>
                  <a:ext cx="239151" cy="28609"/>
                </a:xfrm>
                <a:custGeom>
                  <a:avLst/>
                  <a:gdLst>
                    <a:gd name="connsiteX0" fmla="*/ 0 w 239151"/>
                    <a:gd name="connsiteY0" fmla="*/ 14068 h 28609"/>
                    <a:gd name="connsiteX1" fmla="*/ 154745 w 239151"/>
                    <a:gd name="connsiteY1" fmla="*/ 28136 h 28609"/>
                    <a:gd name="connsiteX2" fmla="*/ 239151 w 239151"/>
                    <a:gd name="connsiteY2" fmla="*/ 0 h 28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9151" h="28609">
                      <a:moveTo>
                        <a:pt x="0" y="14068"/>
                      </a:moveTo>
                      <a:cubicBezTo>
                        <a:pt x="51582" y="18757"/>
                        <a:pt x="103040" y="31178"/>
                        <a:pt x="154745" y="28136"/>
                      </a:cubicBezTo>
                      <a:cubicBezTo>
                        <a:pt x="184351" y="26394"/>
                        <a:pt x="239151" y="0"/>
                        <a:pt x="239151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4DC48349-D5C8-4FAF-D6B6-D07E6D989EB4}"/>
                    </a:ext>
                  </a:extLst>
                </p:cNvPr>
                <p:cNvSpPr/>
                <p:nvPr/>
              </p:nvSpPr>
              <p:spPr bwMode="auto">
                <a:xfrm>
                  <a:off x="9101797" y="1814732"/>
                  <a:ext cx="126609" cy="28225"/>
                </a:xfrm>
                <a:custGeom>
                  <a:avLst/>
                  <a:gdLst>
                    <a:gd name="connsiteX0" fmla="*/ 126609 w 126609"/>
                    <a:gd name="connsiteY0" fmla="*/ 14067 h 28225"/>
                    <a:gd name="connsiteX1" fmla="*/ 14068 w 126609"/>
                    <a:gd name="connsiteY1" fmla="*/ 14067 h 28225"/>
                    <a:gd name="connsiteX2" fmla="*/ 0 w 126609"/>
                    <a:gd name="connsiteY2" fmla="*/ 0 h 28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609" h="28225">
                      <a:moveTo>
                        <a:pt x="126609" y="14067"/>
                      </a:moveTo>
                      <a:cubicBezTo>
                        <a:pt x="66639" y="26061"/>
                        <a:pt x="63507" y="38786"/>
                        <a:pt x="14068" y="14067"/>
                      </a:cubicBezTo>
                      <a:cubicBezTo>
                        <a:pt x="8137" y="11101"/>
                        <a:pt x="4689" y="4689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09BE8921-357C-9CAB-83F5-444871362DC6}"/>
                    </a:ext>
                  </a:extLst>
                </p:cNvPr>
                <p:cNvSpPr/>
                <p:nvPr/>
              </p:nvSpPr>
              <p:spPr bwMode="auto">
                <a:xfrm>
                  <a:off x="9805182" y="4389120"/>
                  <a:ext cx="28255" cy="196948"/>
                </a:xfrm>
                <a:custGeom>
                  <a:avLst/>
                  <a:gdLst>
                    <a:gd name="connsiteX0" fmla="*/ 28136 w 28255"/>
                    <a:gd name="connsiteY0" fmla="*/ 196948 h 196948"/>
                    <a:gd name="connsiteX1" fmla="*/ 14068 w 28255"/>
                    <a:gd name="connsiteY1" fmla="*/ 126609 h 196948"/>
                    <a:gd name="connsiteX2" fmla="*/ 28136 w 28255"/>
                    <a:gd name="connsiteY2" fmla="*/ 84406 h 196948"/>
                    <a:gd name="connsiteX3" fmla="*/ 0 w 28255"/>
                    <a:gd name="connsiteY3" fmla="*/ 0 h 19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255" h="196948">
                      <a:moveTo>
                        <a:pt x="28136" y="196948"/>
                      </a:moveTo>
                      <a:cubicBezTo>
                        <a:pt x="23447" y="173502"/>
                        <a:pt x="14068" y="150520"/>
                        <a:pt x="14068" y="126609"/>
                      </a:cubicBezTo>
                      <a:cubicBezTo>
                        <a:pt x="14068" y="111780"/>
                        <a:pt x="29774" y="99144"/>
                        <a:pt x="28136" y="84406"/>
                      </a:cubicBezTo>
                      <a:cubicBezTo>
                        <a:pt x="24861" y="54930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D1228EC4-C4F1-1652-1527-40A1F7EB0D1C}"/>
                    </a:ext>
                  </a:extLst>
                </p:cNvPr>
                <p:cNvSpPr/>
                <p:nvPr/>
              </p:nvSpPr>
              <p:spPr bwMode="auto">
                <a:xfrm>
                  <a:off x="9861453" y="4023360"/>
                  <a:ext cx="42203" cy="182880"/>
                </a:xfrm>
                <a:custGeom>
                  <a:avLst/>
                  <a:gdLst>
                    <a:gd name="connsiteX0" fmla="*/ 42203 w 42203"/>
                    <a:gd name="connsiteY0" fmla="*/ 182880 h 182880"/>
                    <a:gd name="connsiteX1" fmla="*/ 14068 w 42203"/>
                    <a:gd name="connsiteY1" fmla="*/ 112542 h 182880"/>
                    <a:gd name="connsiteX2" fmla="*/ 0 w 42203"/>
                    <a:gd name="connsiteY2" fmla="*/ 70338 h 182880"/>
                    <a:gd name="connsiteX3" fmla="*/ 0 w 42203"/>
                    <a:gd name="connsiteY3" fmla="*/ 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203" h="182880">
                      <a:moveTo>
                        <a:pt x="42203" y="182880"/>
                      </a:moveTo>
                      <a:cubicBezTo>
                        <a:pt x="32825" y="159434"/>
                        <a:pt x="22935" y="136186"/>
                        <a:pt x="14068" y="112542"/>
                      </a:cubicBezTo>
                      <a:cubicBezTo>
                        <a:pt x="8861" y="98657"/>
                        <a:pt x="0" y="85167"/>
                        <a:pt x="0" y="70338"/>
                      </a:cubicBezTo>
                      <a:cubicBezTo>
                        <a:pt x="0" y="-16579"/>
                        <a:pt x="32992" y="65981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F498F040-0ECA-9965-1AD7-BAED4918D16C}"/>
                    </a:ext>
                  </a:extLst>
                </p:cNvPr>
                <p:cNvSpPr/>
                <p:nvPr/>
              </p:nvSpPr>
              <p:spPr bwMode="auto">
                <a:xfrm>
                  <a:off x="11113477" y="5148775"/>
                  <a:ext cx="84406" cy="98474"/>
                </a:xfrm>
                <a:custGeom>
                  <a:avLst/>
                  <a:gdLst>
                    <a:gd name="connsiteX0" fmla="*/ 84406 w 84406"/>
                    <a:gd name="connsiteY0" fmla="*/ 0 h 98474"/>
                    <a:gd name="connsiteX1" fmla="*/ 0 w 84406"/>
                    <a:gd name="connsiteY1" fmla="*/ 98474 h 98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406" h="98474">
                      <a:moveTo>
                        <a:pt x="84406" y="0"/>
                      </a:moveTo>
                      <a:cubicBezTo>
                        <a:pt x="19850" y="80696"/>
                        <a:pt x="49367" y="49107"/>
                        <a:pt x="0" y="9847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A2054A-DB44-B567-A2BB-411BF5908F6C}"/>
                  </a:ext>
                </a:extLst>
              </p:cNvPr>
              <p:cNvSpPr txBox="1"/>
              <p:nvPr/>
            </p:nvSpPr>
            <p:spPr>
              <a:xfrm>
                <a:off x="9551383" y="1249499"/>
                <a:ext cx="1885651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380"/>
                  </a:lnSpc>
                </a:pPr>
                <a:r>
                  <a:rPr lang="en-US" sz="1400" dirty="0">
                    <a:solidFill>
                      <a:schemeClr val="tx2"/>
                    </a:solidFill>
                  </a:rPr>
                  <a:t>Lower Carboniferous (LC) ore deposit trap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1CDB8D-6A9C-AEA5-BCA7-423893716672}"/>
                </a:ext>
              </a:extLst>
            </p:cNvPr>
            <p:cNvSpPr txBox="1"/>
            <p:nvPr/>
          </p:nvSpPr>
          <p:spPr>
            <a:xfrm>
              <a:off x="10230672" y="5025159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+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BD42F6-0F7D-255F-FC97-5D9C8D25F7D1}"/>
                </a:ext>
              </a:extLst>
            </p:cNvPr>
            <p:cNvSpPr txBox="1"/>
            <p:nvPr/>
          </p:nvSpPr>
          <p:spPr>
            <a:xfrm>
              <a:off x="10110346" y="4864833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- -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62A2C72-5910-4ECC-B57E-81F5E996A5EB}"/>
                </a:ext>
              </a:extLst>
            </p:cNvPr>
            <p:cNvSpPr txBox="1"/>
            <p:nvPr/>
          </p:nvSpPr>
          <p:spPr>
            <a:xfrm>
              <a:off x="9715503" y="3319016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+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0BF411-EEF1-42EC-3DA0-99F7B38DBD94}"/>
                </a:ext>
              </a:extLst>
            </p:cNvPr>
            <p:cNvSpPr txBox="1"/>
            <p:nvPr/>
          </p:nvSpPr>
          <p:spPr>
            <a:xfrm>
              <a:off x="9654543" y="255092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+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1CACD6A-A608-22AE-CBC4-187B964D190E}"/>
                </a:ext>
              </a:extLst>
            </p:cNvPr>
            <p:cNvSpPr txBox="1"/>
            <p:nvPr/>
          </p:nvSpPr>
          <p:spPr>
            <a:xfrm>
              <a:off x="9655855" y="2657743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-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41244CB-4B65-451B-13D6-908631585A70}"/>
                </a:ext>
              </a:extLst>
            </p:cNvPr>
            <p:cNvSpPr txBox="1"/>
            <p:nvPr/>
          </p:nvSpPr>
          <p:spPr>
            <a:xfrm>
              <a:off x="9947151" y="2038856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++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BE93848-119B-66AD-72ED-AA2C6A2428C7}"/>
                </a:ext>
              </a:extLst>
            </p:cNvPr>
            <p:cNvSpPr txBox="1"/>
            <p:nvPr/>
          </p:nvSpPr>
          <p:spPr>
            <a:xfrm>
              <a:off x="9838735" y="2096911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-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922FABC-DA0F-31C5-BABC-57C311CA3E16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66" name="Picture 65" descr="Logo, company name&#10;&#10;Description automatically generated">
            <a:extLst>
              <a:ext uri="{FF2B5EF4-FFF2-40B4-BE49-F238E27FC236}">
                <a16:creationId xmlns:a16="http://schemas.microsoft.com/office/drawing/2014/main" id="{1BCA756A-F346-4793-1600-FC9265524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0FBDD35-1910-68C1-CC1F-F4F757815C07}"/>
              </a:ext>
            </a:extLst>
          </p:cNvPr>
          <p:cNvSpPr txBox="1"/>
          <p:nvPr/>
        </p:nvSpPr>
        <p:spPr>
          <a:xfrm>
            <a:off x="11015003" y="5865416"/>
            <a:ext cx="495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LP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2F9F31-7DED-9B0B-9BA9-C86B278531DD}"/>
              </a:ext>
            </a:extLst>
          </p:cNvPr>
          <p:cNvSpPr txBox="1"/>
          <p:nvPr/>
        </p:nvSpPr>
        <p:spPr>
          <a:xfrm>
            <a:off x="10874326" y="2638750"/>
            <a:ext cx="635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ORS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25EADA-0F22-5CD9-D573-5223F02651FA}"/>
              </a:ext>
            </a:extLst>
          </p:cNvPr>
          <p:cNvSpPr txBox="1"/>
          <p:nvPr/>
        </p:nvSpPr>
        <p:spPr>
          <a:xfrm>
            <a:off x="11015003" y="2030016"/>
            <a:ext cx="495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LC</a:t>
            </a:r>
          </a:p>
        </p:txBody>
      </p:sp>
    </p:spTree>
    <p:extLst>
      <p:ext uri="{BB962C8B-B14F-4D97-AF65-F5344CB8AC3E}">
        <p14:creationId xmlns:p14="http://schemas.microsoft.com/office/powerpoint/2010/main" val="30724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5AD0C-4D83-DB39-AA12-22A8E5BF9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6426" y="2130426"/>
            <a:ext cx="7735574" cy="1470025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LP BASEMENT SOURCE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2F73F28-0B60-B96D-D02F-50F2453BB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56426" cy="6858000"/>
          </a:xfrm>
          <a:prstGeom prst="rect">
            <a:avLst/>
          </a:prstGeom>
          <a:noFill/>
          <a:ln/>
          <a:effectLst>
            <a:outerShdw blurRad="63500" dist="1270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9AC292-AA74-D128-CBA5-6798B5FFD978}"/>
              </a:ext>
            </a:extLst>
          </p:cNvPr>
          <p:cNvSpPr txBox="1"/>
          <p:nvPr/>
        </p:nvSpPr>
        <p:spPr>
          <a:xfrm>
            <a:off x="4505194" y="6396335"/>
            <a:ext cx="180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LP-hosted feeder veins (Everett et al., 1999)</a:t>
            </a:r>
          </a:p>
        </p:txBody>
      </p:sp>
    </p:spTree>
    <p:extLst>
      <p:ext uri="{BB962C8B-B14F-4D97-AF65-F5344CB8AC3E}">
        <p14:creationId xmlns:p14="http://schemas.microsoft.com/office/powerpoint/2010/main" val="39087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3695-09C3-261D-E6C7-DE2368D8F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3"/>
            <a:ext cx="7299477" cy="641350"/>
          </a:xfrm>
        </p:spPr>
        <p:txBody>
          <a:bodyPr/>
          <a:lstStyle/>
          <a:p>
            <a:r>
              <a:rPr lang="en-US" dirty="0"/>
              <a:t>Bischoff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32511-0685-E198-031D-E06F1F2C2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104780"/>
            <a:ext cx="6063170" cy="50656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Irish LP greywacke + brine @ 350ºC</a:t>
            </a:r>
          </a:p>
        </p:txBody>
      </p:sp>
      <p:pic>
        <p:nvPicPr>
          <p:cNvPr id="5" name="Picture 4" descr="A graph with green dots&#10;&#10;Description automatically generated">
            <a:extLst>
              <a:ext uri="{FF2B5EF4-FFF2-40B4-BE49-F238E27FC236}">
                <a16:creationId xmlns:a16="http://schemas.microsoft.com/office/drawing/2014/main" id="{50E0F632-FC97-C13B-7D5E-2FC75F86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5" r="13662"/>
          <a:stretch/>
        </p:blipFill>
        <p:spPr>
          <a:xfrm>
            <a:off x="548640" y="1723700"/>
            <a:ext cx="3969773" cy="3736935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81756813-37B1-1BF3-1805-0C9B9C56E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/>
          <a:stretch/>
        </p:blipFill>
        <p:spPr>
          <a:xfrm>
            <a:off x="7299477" y="119855"/>
            <a:ext cx="4737560" cy="6618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249748-C7A8-5652-B93E-7866A0AAEB01}"/>
              </a:ext>
            </a:extLst>
          </p:cNvPr>
          <p:cNvSpPr txBox="1"/>
          <p:nvPr/>
        </p:nvSpPr>
        <p:spPr>
          <a:xfrm>
            <a:off x="4372109" y="1835058"/>
            <a:ext cx="180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Data from Bischoff et al. (1981); experiments suggested by Mike Russell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292A4-02A2-640B-7E35-20209C93CABC}"/>
              </a:ext>
            </a:extLst>
          </p:cNvPr>
          <p:cNvSpPr txBox="1"/>
          <p:nvPr/>
        </p:nvSpPr>
        <p:spPr>
          <a:xfrm>
            <a:off x="9215456" y="397504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% gain /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22B46-CA87-6551-5D0A-E27124AD8A05}"/>
              </a:ext>
            </a:extLst>
          </p:cNvPr>
          <p:cNvSpPr txBox="1"/>
          <p:nvPr/>
        </p:nvSpPr>
        <p:spPr>
          <a:xfrm>
            <a:off x="9020384" y="366496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absolute gain / loss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98CC6A-9530-5C87-E8FA-ADB5FEC18AE7}"/>
              </a:ext>
            </a:extLst>
          </p:cNvPr>
          <p:cNvSpPr txBox="1">
            <a:spLocks/>
          </p:cNvSpPr>
          <p:nvPr/>
        </p:nvSpPr>
        <p:spPr bwMode="auto">
          <a:xfrm>
            <a:off x="154963" y="5628673"/>
            <a:ext cx="7144514" cy="122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4500" indent="-444500" algn="l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b="0">
                <a:solidFill>
                  <a:schemeClr val="tx2"/>
                </a:solidFill>
                <a:latin typeface="NHM Wallop Text Medium" pitchFamily="2" charset="77"/>
                <a:ea typeface="+mn-ea"/>
                <a:cs typeface="NHM Wallop Text Medium" pitchFamily="2" charset="77"/>
              </a:defRPr>
            </a:lvl1pPr>
            <a:lvl2pPr marL="901700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rgbClr val="2D4A5D"/>
                </a:solidFill>
                <a:latin typeface="NHM Wallop Text Medium" pitchFamily="2" charset="77"/>
                <a:ea typeface="+mn-ea"/>
                <a:cs typeface="NHM Wallop Text Medium" pitchFamily="2" charset="77"/>
              </a:defRPr>
            </a:lvl2pPr>
            <a:lvl3pPr marL="14192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3pPr>
            <a:lvl4pPr marL="18272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4pPr>
            <a:lvl5pPr marL="223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277813" indent="-277813"/>
            <a:r>
              <a:rPr lang="en-US" sz="2000" kern="0" dirty="0"/>
              <a:t>Pb most efficiently extracted</a:t>
            </a:r>
          </a:p>
          <a:p>
            <a:pPr marL="277813" indent="-277813"/>
            <a:r>
              <a:rPr lang="en-US" sz="2000" kern="0" dirty="0"/>
              <a:t>Fe, Mn, Zn, Ba highest concentrations</a:t>
            </a:r>
          </a:p>
          <a:p>
            <a:pPr marL="277813" indent="-277813"/>
            <a:r>
              <a:rPr lang="en-US" sz="2000" kern="0" dirty="0"/>
              <a:t>Variety of trace metals mobile: Cu, Cr, Ni, As, Co, V, Cd</a:t>
            </a:r>
          </a:p>
          <a:p>
            <a:endParaRPr lang="en-US" sz="2000" kern="0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68C0B9C-9618-6006-299A-09AFEC0593B6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4EEB2F-515F-0331-AC9A-852469BB6749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9EEC2D-2219-1557-BAE3-B9ED6F4B850A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B10468-1C1C-6452-02CB-277681E6D6BE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117AEDD-E535-7B6D-BE23-591292D420D7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99381F-A4A1-5439-62B9-F1E9DF82055F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C43CA45-6FA7-D8F2-27E9-CE2D9701F1CC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5D22415-390D-DD78-0011-823340ECBDF2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24E50F-4733-5A09-2DB9-89CC58840F10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EF3FA9F-9448-F77F-ED71-9D4C3799B277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0893CE31-EC56-EF0A-20C1-169E4ECBCAA8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76F3BC7-B8BD-6F8C-8BD4-F0A4F1769655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2E7F6BCD-F67F-4192-5DEF-C4DA4EEDA446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6EFE966-F0F9-669A-5448-14A40F5BF577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CAB5E0D-5E80-14EA-8B43-7A66DF7E9CAA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3A67A1D-ADC9-81E6-2F90-2A1ABE9363AD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78B5344-8BE6-06A0-5E62-422CA9FE3FFB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42804C0-BDF4-1410-EFA9-F7C6134B8B3D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8832DF4-3A77-AF9D-B8D2-F7461F0A1AAA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7333830-3AD2-943C-4BBA-0BB1BFE5C6BD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0EFFD1F8-C3A6-FFCA-613A-B2C646B52D26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45AAD19-5412-CDB9-E262-0C44FB7F5BED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305B2AC-0A8C-3349-ABD5-68D7525E5131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321DF18A-1D6B-AA41-B4E6-EE61ABE18959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6DB4D3A9-9317-8FAE-03E8-DC4E47400CEE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1DFAF21-5362-10AA-B02D-71E17E02CF43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4945A30-F85D-0848-A990-07DEF298D4E5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EE7C852-B075-D3C3-782E-3C5F10147B3C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11330A9-0253-B7D5-E91A-2D6F27DD4DB0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6D9B89A2-EAF1-19F3-55EA-FF683BB568E0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BB1BF61E-DF75-22C0-B995-ACE5B60BAF6D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6DA2FA7-2ED9-E6ED-CEA9-5BFDC98DAE38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6173258-2B69-970E-67D3-16EA8D32655E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4A80A278-CD87-0967-248B-337D6ECEE724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5280FEAB-F7E8-FA1C-086E-2DFD5E30E225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74EE6A18-EED5-0ED7-6213-EB4E97CFE24B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7C0FEB26-E1A4-FE46-81A7-159AF8327B9F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361D313-CF2E-0AA9-5109-5A01AA6A7C28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8BD88995-A1F1-FA73-F28A-5A6EF7FBBA7F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4AB1B11-D89E-87AB-B29C-BC98828C7AF3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729D968F-6EDE-0295-F61E-C1F8C88BE85F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01569F2E-CACA-4BB1-4284-7263DD5F278A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385E1B59-2CB5-B8D5-D4E4-22FAE6F9463F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01F7E6B-5E2E-84D3-2006-4FC9C836E84C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897B73E-4358-4549-28B3-8DC6A2BA0B30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F2511930-4ABB-9F1B-3745-98ECD02C32BE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1176961B-FD3D-6EC9-F855-5D330E6CF71D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651D3EE-57BF-4C65-F71E-FD4FFAF5E124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637F70-1D3A-9735-18D5-3BAE4AE54377}"/>
              </a:ext>
            </a:extLst>
          </p:cNvPr>
          <p:cNvGrpSpPr/>
          <p:nvPr/>
        </p:nvGrpSpPr>
        <p:grpSpPr>
          <a:xfrm rot="19800000">
            <a:off x="317102" y="572517"/>
            <a:ext cx="670560" cy="308546"/>
            <a:chOff x="6303264" y="914477"/>
            <a:chExt cx="670560" cy="30854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4912C0-02D7-9930-A2E6-69ECC8490505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5667B16-ADAD-D69F-FAF6-CDC45E1F1FC1}"/>
                </a:ext>
              </a:extLst>
            </p:cNvPr>
            <p:cNvCxnSpPr>
              <a:stCxn id="75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478B9D2C-FCF4-6343-BC47-DC0157560C7E}"/>
              </a:ext>
            </a:extLst>
          </p:cNvPr>
          <p:cNvSpPr/>
          <p:nvPr/>
        </p:nvSpPr>
        <p:spPr bwMode="auto">
          <a:xfrm rot="16200000">
            <a:off x="1158829" y="1806529"/>
            <a:ext cx="3143342" cy="3200400"/>
          </a:xfrm>
          <a:custGeom>
            <a:avLst/>
            <a:gdLst>
              <a:gd name="connsiteX0" fmla="*/ 0 w 1843070"/>
              <a:gd name="connsiteY0" fmla="*/ 3266319 h 3266319"/>
              <a:gd name="connsiteX1" fmla="*/ 0 w 1843070"/>
              <a:gd name="connsiteY1" fmla="*/ 0 h 3266319"/>
              <a:gd name="connsiteX2" fmla="*/ 1843070 w 1843070"/>
              <a:gd name="connsiteY2" fmla="*/ 3266319 h 3266319"/>
              <a:gd name="connsiteX3" fmla="*/ 0 w 1843070"/>
              <a:gd name="connsiteY3" fmla="*/ 3266319 h 3266319"/>
              <a:gd name="connsiteX0" fmla="*/ 0 w 1919270"/>
              <a:gd name="connsiteY0" fmla="*/ 3266319 h 3266322"/>
              <a:gd name="connsiteX1" fmla="*/ 0 w 1919270"/>
              <a:gd name="connsiteY1" fmla="*/ 0 h 3266322"/>
              <a:gd name="connsiteX2" fmla="*/ 1919270 w 1919270"/>
              <a:gd name="connsiteY2" fmla="*/ 3266322 h 3266322"/>
              <a:gd name="connsiteX3" fmla="*/ 0 w 1919270"/>
              <a:gd name="connsiteY3" fmla="*/ 3266319 h 3266322"/>
              <a:gd name="connsiteX0" fmla="*/ 0 w 1919270"/>
              <a:gd name="connsiteY0" fmla="*/ 3266319 h 3266322"/>
              <a:gd name="connsiteX1" fmla="*/ 0 w 1919270"/>
              <a:gd name="connsiteY1" fmla="*/ 0 h 3266322"/>
              <a:gd name="connsiteX2" fmla="*/ 1861056 w 1919270"/>
              <a:gd name="connsiteY2" fmla="*/ 3149668 h 3266322"/>
              <a:gd name="connsiteX3" fmla="*/ 1919270 w 1919270"/>
              <a:gd name="connsiteY3" fmla="*/ 3266322 h 3266322"/>
              <a:gd name="connsiteX4" fmla="*/ 0 w 1919270"/>
              <a:gd name="connsiteY4" fmla="*/ 3266319 h 3266322"/>
              <a:gd name="connsiteX0" fmla="*/ 0 w 1919270"/>
              <a:gd name="connsiteY0" fmla="*/ 3266319 h 3266322"/>
              <a:gd name="connsiteX1" fmla="*/ 0 w 1919270"/>
              <a:gd name="connsiteY1" fmla="*/ 0 h 3266322"/>
              <a:gd name="connsiteX2" fmla="*/ 1907582 w 1919270"/>
              <a:gd name="connsiteY2" fmla="*/ 3162629 h 3266322"/>
              <a:gd name="connsiteX3" fmla="*/ 1919270 w 1919270"/>
              <a:gd name="connsiteY3" fmla="*/ 3266322 h 3266322"/>
              <a:gd name="connsiteX4" fmla="*/ 0 w 1919270"/>
              <a:gd name="connsiteY4" fmla="*/ 3266319 h 32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0" h="3266322">
                <a:moveTo>
                  <a:pt x="0" y="3266319"/>
                </a:moveTo>
                <a:lnTo>
                  <a:pt x="0" y="0"/>
                </a:lnTo>
                <a:lnTo>
                  <a:pt x="1907582" y="3162629"/>
                </a:lnTo>
                <a:lnTo>
                  <a:pt x="1919270" y="3266322"/>
                </a:lnTo>
                <a:lnTo>
                  <a:pt x="0" y="3266319"/>
                </a:lnTo>
                <a:close/>
              </a:path>
            </a:pathLst>
          </a:custGeom>
          <a:solidFill>
            <a:schemeClr val="tx1">
              <a:lumMod val="50000"/>
              <a:alpha val="7454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164E290C-7BE3-178B-0674-870C8BDBA93B}"/>
              </a:ext>
            </a:extLst>
          </p:cNvPr>
          <p:cNvSpPr/>
          <p:nvPr/>
        </p:nvSpPr>
        <p:spPr bwMode="auto">
          <a:xfrm>
            <a:off x="9875519" y="2520846"/>
            <a:ext cx="2218943" cy="1468043"/>
          </a:xfrm>
          <a:prstGeom prst="cloud">
            <a:avLst/>
          </a:prstGeom>
          <a:solidFill>
            <a:srgbClr val="0D7F87">
              <a:alpha val="13891"/>
            </a:srgbClr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3C27-99E5-BF3A-EF60-B52BFBBC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acid leach experiments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491FD94-9634-32F5-E92A-719CA0DB7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612" y="1156686"/>
            <a:ext cx="6063170" cy="50656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Irish LP greywacke + 6</a:t>
            </a:r>
            <a:r>
              <a:rPr lang="en-US" sz="2400" i="1" dirty="0"/>
              <a:t>N</a:t>
            </a:r>
            <a:r>
              <a:rPr lang="en-US" sz="2400" dirty="0"/>
              <a:t> HCl @ 20ºC</a:t>
            </a:r>
          </a:p>
        </p:txBody>
      </p:sp>
      <p:pic>
        <p:nvPicPr>
          <p:cNvPr id="8" name="Picture 7" descr="A row of pie charts&#10;&#10;Description automatically generated">
            <a:extLst>
              <a:ext uri="{FF2B5EF4-FFF2-40B4-BE49-F238E27FC236}">
                <a16:creationId xmlns:a16="http://schemas.microsoft.com/office/drawing/2014/main" id="{937007F4-0E03-2F28-EE08-7FC7C936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8"/>
          <a:stretch/>
        </p:blipFill>
        <p:spPr>
          <a:xfrm>
            <a:off x="422974" y="1726612"/>
            <a:ext cx="9294050" cy="376305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B10D04-DA48-ACCE-5A1A-92629302C8CF}"/>
              </a:ext>
            </a:extLst>
          </p:cNvPr>
          <p:cNvSpPr txBox="1">
            <a:spLocks/>
          </p:cNvSpPr>
          <p:nvPr/>
        </p:nvSpPr>
        <p:spPr bwMode="auto">
          <a:xfrm>
            <a:off x="154963" y="5628673"/>
            <a:ext cx="7144514" cy="122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4500" indent="-444500" algn="l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b="0">
                <a:solidFill>
                  <a:schemeClr val="tx2"/>
                </a:solidFill>
                <a:latin typeface="NHM Wallop Text Medium" pitchFamily="2" charset="77"/>
                <a:ea typeface="+mn-ea"/>
                <a:cs typeface="NHM Wallop Text Medium" pitchFamily="2" charset="77"/>
              </a:defRPr>
            </a:lvl1pPr>
            <a:lvl2pPr marL="901700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rgbClr val="2D4A5D"/>
                </a:solidFill>
                <a:latin typeface="NHM Wallop Text Medium" pitchFamily="2" charset="77"/>
                <a:ea typeface="+mn-ea"/>
                <a:cs typeface="NHM Wallop Text Medium" pitchFamily="2" charset="77"/>
              </a:defRPr>
            </a:lvl2pPr>
            <a:lvl3pPr marL="14192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3pPr>
            <a:lvl4pPr marL="18272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4pPr>
            <a:lvl5pPr marL="223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277813" indent="-277813"/>
            <a:r>
              <a:rPr lang="en-US" sz="2000" kern="0" dirty="0"/>
              <a:t>Pb most efficiently extracted</a:t>
            </a:r>
          </a:p>
          <a:p>
            <a:pPr marL="277813" indent="-277813"/>
            <a:r>
              <a:rPr lang="en-US" sz="2000" kern="0" dirty="0"/>
              <a:t>Fe, Mn, Ba, Ni highest concentrations</a:t>
            </a:r>
          </a:p>
          <a:p>
            <a:pPr marL="277813" indent="-277813"/>
            <a:r>
              <a:rPr lang="en-US" sz="2000" kern="0" dirty="0"/>
              <a:t>Variety of trace metals mobile: Cr, V, Co, Cu, As</a:t>
            </a:r>
          </a:p>
          <a:p>
            <a:endParaRPr lang="en-US" sz="200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A0184-370E-6934-CE8C-878DC87C2571}"/>
              </a:ext>
            </a:extLst>
          </p:cNvPr>
          <p:cNvSpPr txBox="1"/>
          <p:nvPr/>
        </p:nvSpPr>
        <p:spPr>
          <a:xfrm>
            <a:off x="7778496" y="5212671"/>
            <a:ext cx="2218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Data from Crowther (2007)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7FFB43-76F6-6848-D2A7-E59AD3074A19}"/>
              </a:ext>
            </a:extLst>
          </p:cNvPr>
          <p:cNvSpPr txBox="1"/>
          <p:nvPr/>
        </p:nvSpPr>
        <p:spPr>
          <a:xfrm>
            <a:off x="10040110" y="2745937"/>
            <a:ext cx="188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D7F87"/>
                </a:solidFill>
              </a:rPr>
              <a:t>% of total leached vs. amount remaining in residue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A16C6-92F0-000E-E0AA-F4F37A9E955B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65317E0-AD2F-8FFC-3F52-AC29D60F1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3372009-2CF9-14F7-61FC-A1FA7C8309E6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75B4F7-5463-3287-99E5-1AE69754AB3B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1960F4-59C2-E006-2441-BE955059A72C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8D5B90-DFAF-1993-3190-DE11535DCF71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AFA6CCC-F35B-F3E9-467A-A15CA1733970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3F1618-6BEF-4F9F-953E-A5BBF50BA299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C158E2A-4D76-421C-FCF6-62C96DA37069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F696F5B-CBB8-C036-45DF-69DF357C60CB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768310-C5BB-E63A-DBD3-48FFEA8F4811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9C251CE-74BC-6B1D-ACC6-6AA8D0D903F3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7688406-A97F-BED1-9834-6FE17A86E761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CBFA2B4-715B-43E0-3DE1-B67BE33D0AE6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1074F453-44F3-E500-7367-DDEA0B1466AE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F199875-234D-3687-53EA-3B4FC960C522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A9A312B-E026-F3CE-6D6B-6B604416BB24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3769958-65DA-676E-0F66-0E1351B3EA79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2141E33-4FEC-0549-964F-854DDBB18D26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551C5DC-B775-2CBC-F0A0-F9309F217FBA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42447F6B-6746-FB5C-92CB-890ADB21D18C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21A51CB1-988B-D8B8-5260-08A4A7996E39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D2CB144F-4316-3D78-2BC0-95CE2C649CE5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E24BD81-8708-E31D-E695-8BBA44469646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5196A03-02E3-E486-890C-73FE2240F83E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CEFAE14-F822-470D-12CD-0BAC3B8972A8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C179640-0C4C-D0E6-C163-913F97753431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6BFA028-E25C-D155-7B10-98F9BDC7DF20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F1FB9BC-91E9-029D-4905-0D0CC9A54E9A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B6124A2-146C-7B5E-DB0D-BD79D9E3B1C4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D797B2E-E459-8D03-45FC-D24126C91CC4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C3E5392-2808-A9C6-6C19-95D66D6DD13F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3E64BFC0-9377-AE77-543B-1BA807E6138E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4884B9D9-4CB0-83DB-D902-817884BE3339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7CF76C3-4730-E344-47E8-43DFFCCE3D92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90956DC4-1589-3403-2836-A7E4E9ADCAAA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CB0F951-26E9-7632-5702-22BC1048264B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94CEE65-DE89-30D8-5626-772A68CE839A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7AC087F4-65D8-ADBD-A7C3-9577BEBB7E7A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90A78F8-62A8-36D2-C36E-9DDAAAA6EAA5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40A75A2-B288-C742-1B62-53A75A5A5E4B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5EAE13E-D80F-54B5-7D38-79F258FB0BE0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C44564DB-2600-4B9D-FC32-2279E02A0566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62F042CD-77FF-19E7-8B54-07D3E502FC84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6A23D80-242E-28D6-A441-4D40D37CB964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5D8DA937-2FE0-A6E4-AE4E-D288A01CD600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2837380D-82C3-04DA-E3D3-BB3E95E3E49C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26D970B-DF70-9C71-DBE8-08093FFDE021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E7A71E9-29C0-ACC2-59A6-13615617BD19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3B4499B-0222-DE11-A5D4-ECFFE31AAFCF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EB24D4-7AA0-36B3-9359-9AA90A48D954}"/>
              </a:ext>
            </a:extLst>
          </p:cNvPr>
          <p:cNvGrpSpPr/>
          <p:nvPr/>
        </p:nvGrpSpPr>
        <p:grpSpPr>
          <a:xfrm rot="19800000">
            <a:off x="317102" y="572517"/>
            <a:ext cx="670560" cy="308546"/>
            <a:chOff x="6303264" y="914477"/>
            <a:chExt cx="670560" cy="30854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A1588C-54AA-E5BF-351A-B093EE8ACECB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033867-3226-D426-8840-AE936143CCB9}"/>
                </a:ext>
              </a:extLst>
            </p:cNvPr>
            <p:cNvCxnSpPr>
              <a:stCxn id="65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571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8A19-64AE-51E7-695B-9AD95181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</a:t>
            </a:r>
            <a:r>
              <a:rPr lang="en-US" dirty="0" err="1"/>
              <a:t>orefluid</a:t>
            </a:r>
            <a:r>
              <a:rPr lang="en-US" dirty="0"/>
              <a:t> compositions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58D52-1731-67EE-F185-511CAF573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44" y="1058543"/>
            <a:ext cx="4502751" cy="150177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“Principal </a:t>
            </a:r>
            <a:r>
              <a:rPr lang="en-US" sz="2400" dirty="0" err="1"/>
              <a:t>orefluid</a:t>
            </a:r>
            <a:r>
              <a:rPr lang="en-US" sz="2400" dirty="0"/>
              <a:t>” compositions derived from fluid inclusion analyses on feeder veins</a:t>
            </a:r>
          </a:p>
        </p:txBody>
      </p:sp>
      <p:pic>
        <p:nvPicPr>
          <p:cNvPr id="5" name="Picture 4" descr="A graph of minerals and minerals&#10;&#10;Description automatically generated with medium confidence">
            <a:extLst>
              <a:ext uri="{FF2B5EF4-FFF2-40B4-BE49-F238E27FC236}">
                <a16:creationId xmlns:a16="http://schemas.microsoft.com/office/drawing/2014/main" id="{39FC5F11-4192-204C-A33B-0EA5CE799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/>
          <a:stretch/>
        </p:blipFill>
        <p:spPr>
          <a:xfrm>
            <a:off x="4608531" y="1007742"/>
            <a:ext cx="7125325" cy="407428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A97368-91AA-8C72-F652-7FD158DC0637}"/>
              </a:ext>
            </a:extLst>
          </p:cNvPr>
          <p:cNvSpPr txBox="1">
            <a:spLocks/>
          </p:cNvSpPr>
          <p:nvPr/>
        </p:nvSpPr>
        <p:spPr bwMode="auto">
          <a:xfrm>
            <a:off x="154962" y="5628673"/>
            <a:ext cx="12037037" cy="122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4500" indent="-444500" algn="l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b="0">
                <a:solidFill>
                  <a:schemeClr val="tx2"/>
                </a:solidFill>
                <a:latin typeface="NHM Wallop Text Medium" pitchFamily="2" charset="77"/>
                <a:ea typeface="+mn-ea"/>
                <a:cs typeface="NHM Wallop Text Medium" pitchFamily="2" charset="77"/>
              </a:defRPr>
            </a:lvl1pPr>
            <a:lvl2pPr marL="901700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rgbClr val="2D4A5D"/>
                </a:solidFill>
                <a:latin typeface="NHM Wallop Text Medium" pitchFamily="2" charset="77"/>
                <a:ea typeface="+mn-ea"/>
                <a:cs typeface="NHM Wallop Text Medium" pitchFamily="2" charset="77"/>
              </a:defRPr>
            </a:lvl2pPr>
            <a:lvl3pPr marL="14192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3pPr>
            <a:lvl4pPr marL="18272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4pPr>
            <a:lvl5pPr marL="223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b="0">
                <a:solidFill>
                  <a:srgbClr val="2D4A5D"/>
                </a:solidFill>
                <a:latin typeface="NHM Wallop Text Medium" pitchFamily="2" charset="77"/>
                <a:ea typeface="Arial" charset="0"/>
                <a:cs typeface="NHM Wallop Text Medium" pitchFamily="2" charset="77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277813" indent="-277813"/>
            <a:r>
              <a:rPr lang="en-US" sz="2000" kern="0" dirty="0"/>
              <a:t>Pb, Co, Fe, Mn most efficiently extracted from source rocks (scavenged during sedimentation?)</a:t>
            </a:r>
          </a:p>
          <a:p>
            <a:pPr marL="277813" indent="-277813"/>
            <a:r>
              <a:rPr lang="en-US" sz="2000" kern="0" dirty="0"/>
              <a:t>Zn, Ba, Cu, Ni significantly </a:t>
            </a:r>
            <a:r>
              <a:rPr lang="en-US" sz="2000" kern="0" dirty="0" err="1"/>
              <a:t>mobilised</a:t>
            </a:r>
            <a:endParaRPr lang="en-US" sz="2000" kern="0" dirty="0"/>
          </a:p>
          <a:p>
            <a:pPr marL="277813" indent="-277813"/>
            <a:r>
              <a:rPr lang="en-US" sz="2000" kern="0" dirty="0"/>
              <a:t>Mg lost to rock</a:t>
            </a:r>
          </a:p>
          <a:p>
            <a:endParaRPr lang="en-US" sz="20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055E5-9C11-41FE-6791-20CA92959DA3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59A1433-0773-711C-67D5-459E58A94D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8F1EE7-BAA1-2C13-1E20-CCC0B6CD59A4}"/>
              </a:ext>
            </a:extLst>
          </p:cNvPr>
          <p:cNvSpPr txBox="1"/>
          <p:nvPr/>
        </p:nvSpPr>
        <p:spPr>
          <a:xfrm>
            <a:off x="8102600" y="5116208"/>
            <a:ext cx="373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2"/>
                </a:solidFill>
              </a:rPr>
              <a:t>Modified after Wilkinson et al. (2005), with data from Everett et al. (1999a) and Wilkinson et al. (2007)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8A9F22F-894B-C9A7-C5DA-4CECBD11D65D}"/>
              </a:ext>
            </a:extLst>
          </p:cNvPr>
          <p:cNvSpPr/>
          <p:nvPr/>
        </p:nvSpPr>
        <p:spPr bwMode="auto">
          <a:xfrm>
            <a:off x="2206947" y="3560064"/>
            <a:ext cx="2365008" cy="1336979"/>
          </a:xfrm>
          <a:prstGeom prst="cloud">
            <a:avLst/>
          </a:prstGeom>
          <a:solidFill>
            <a:srgbClr val="0D7F87">
              <a:alpha val="13891"/>
            </a:srgbClr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A89FD-029A-B3E7-31A7-970B17DFA257}"/>
              </a:ext>
            </a:extLst>
          </p:cNvPr>
          <p:cNvSpPr txBox="1"/>
          <p:nvPr/>
        </p:nvSpPr>
        <p:spPr>
          <a:xfrm>
            <a:off x="2350083" y="3960549"/>
            <a:ext cx="205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D7F87"/>
                </a:solidFill>
              </a:rPr>
              <a:t>Data </a:t>
            </a:r>
            <a:r>
              <a:rPr lang="en-US" sz="1600" dirty="0" err="1">
                <a:solidFill>
                  <a:srgbClr val="0D7F87"/>
                </a:solidFill>
              </a:rPr>
              <a:t>normalised</a:t>
            </a:r>
            <a:r>
              <a:rPr lang="en-US" sz="1600" dirty="0">
                <a:solidFill>
                  <a:srgbClr val="0D7F87"/>
                </a:solidFill>
              </a:rPr>
              <a:t> to modern seawater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9A3709-25CC-1B66-B663-97469AA82D70}"/>
              </a:ext>
            </a:extLst>
          </p:cNvPr>
          <p:cNvGrpSpPr/>
          <p:nvPr/>
        </p:nvGrpSpPr>
        <p:grpSpPr>
          <a:xfrm>
            <a:off x="48768" y="48768"/>
            <a:ext cx="681346" cy="964571"/>
            <a:chOff x="87618" y="397504"/>
            <a:chExt cx="818090" cy="11581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13A6D6-D18C-41E6-3A2F-24FA69924DAE}"/>
                </a:ext>
              </a:extLst>
            </p:cNvPr>
            <p:cNvSpPr/>
            <p:nvPr/>
          </p:nvSpPr>
          <p:spPr bwMode="auto">
            <a:xfrm>
              <a:off x="87618" y="837027"/>
              <a:ext cx="818090" cy="718635"/>
            </a:xfrm>
            <a:prstGeom prst="rect">
              <a:avLst/>
            </a:prstGeom>
            <a:solidFill>
              <a:schemeClr val="accent5">
                <a:lumMod val="50000"/>
                <a:alpha val="20089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678F80-E63C-7DDF-7760-05524E7BBB34}"/>
                </a:ext>
              </a:extLst>
            </p:cNvPr>
            <p:cNvSpPr/>
            <p:nvPr/>
          </p:nvSpPr>
          <p:spPr bwMode="auto">
            <a:xfrm>
              <a:off x="87618" y="690764"/>
              <a:ext cx="818090" cy="146262"/>
            </a:xfrm>
            <a:prstGeom prst="rect">
              <a:avLst/>
            </a:prstGeom>
            <a:solidFill>
              <a:srgbClr val="C00000">
                <a:alpha val="20029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B1F6A6-CA58-7BEF-A7F7-58A1D1306513}"/>
                </a:ext>
              </a:extLst>
            </p:cNvPr>
            <p:cNvSpPr/>
            <p:nvPr/>
          </p:nvSpPr>
          <p:spPr bwMode="auto">
            <a:xfrm>
              <a:off x="87618" y="397504"/>
              <a:ext cx="818090" cy="291946"/>
            </a:xfrm>
            <a:prstGeom prst="rect">
              <a:avLst/>
            </a:prstGeom>
            <a:solidFill>
              <a:srgbClr val="00B0F0">
                <a:alpha val="1975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7CA93B8-E741-E295-599C-290D83DFCA40}"/>
                </a:ext>
              </a:extLst>
            </p:cNvPr>
            <p:cNvSpPr/>
            <p:nvPr/>
          </p:nvSpPr>
          <p:spPr bwMode="auto">
            <a:xfrm>
              <a:off x="482226" y="1222010"/>
              <a:ext cx="279113" cy="214949"/>
            </a:xfrm>
            <a:custGeom>
              <a:avLst/>
              <a:gdLst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0 w 1223889"/>
                <a:gd name="connsiteY6" fmla="*/ 253218 h 942535"/>
                <a:gd name="connsiteX7" fmla="*/ 225083 w 1223889"/>
                <a:gd name="connsiteY7" fmla="*/ 604910 h 942535"/>
                <a:gd name="connsiteX8" fmla="*/ 562708 w 1223889"/>
                <a:gd name="connsiteY8" fmla="*/ 886264 h 942535"/>
                <a:gd name="connsiteX9" fmla="*/ 900332 w 1223889"/>
                <a:gd name="connsiteY9" fmla="*/ 942535 h 942535"/>
                <a:gd name="connsiteX10" fmla="*/ 1097280 w 1223889"/>
                <a:gd name="connsiteY10" fmla="*/ 801858 h 942535"/>
                <a:gd name="connsiteX11" fmla="*/ 1223889 w 1223889"/>
                <a:gd name="connsiteY11" fmla="*/ 689317 h 942535"/>
                <a:gd name="connsiteX12" fmla="*/ 984738 w 1223889"/>
                <a:gd name="connsiteY12" fmla="*/ 675249 h 942535"/>
                <a:gd name="connsiteX13" fmla="*/ 1139483 w 1223889"/>
                <a:gd name="connsiteY13" fmla="*/ 436098 h 942535"/>
                <a:gd name="connsiteX14" fmla="*/ 886265 w 1223889"/>
                <a:gd name="connsiteY14" fmla="*/ 464233 h 942535"/>
                <a:gd name="connsiteX15" fmla="*/ 942535 w 1223889"/>
                <a:gd name="connsiteY15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126609 w 1223889"/>
                <a:gd name="connsiteY5" fmla="*/ 0 h 942535"/>
                <a:gd name="connsiteX6" fmla="*/ 42203 w 1223889"/>
                <a:gd name="connsiteY6" fmla="*/ 126609 h 942535"/>
                <a:gd name="connsiteX7" fmla="*/ 0 w 1223889"/>
                <a:gd name="connsiteY7" fmla="*/ 253218 h 942535"/>
                <a:gd name="connsiteX8" fmla="*/ 225083 w 1223889"/>
                <a:gd name="connsiteY8" fmla="*/ 604910 h 942535"/>
                <a:gd name="connsiteX9" fmla="*/ 562708 w 1223889"/>
                <a:gd name="connsiteY9" fmla="*/ 886264 h 942535"/>
                <a:gd name="connsiteX10" fmla="*/ 900332 w 1223889"/>
                <a:gd name="connsiteY10" fmla="*/ 942535 h 942535"/>
                <a:gd name="connsiteX11" fmla="*/ 1097280 w 1223889"/>
                <a:gd name="connsiteY11" fmla="*/ 801858 h 942535"/>
                <a:gd name="connsiteX12" fmla="*/ 1223889 w 1223889"/>
                <a:gd name="connsiteY12" fmla="*/ 689317 h 942535"/>
                <a:gd name="connsiteX13" fmla="*/ 984738 w 1223889"/>
                <a:gd name="connsiteY13" fmla="*/ 675249 h 942535"/>
                <a:gd name="connsiteX14" fmla="*/ 1139483 w 1223889"/>
                <a:gd name="connsiteY14" fmla="*/ 436098 h 942535"/>
                <a:gd name="connsiteX15" fmla="*/ 886265 w 1223889"/>
                <a:gd name="connsiteY15" fmla="*/ 464233 h 942535"/>
                <a:gd name="connsiteX16" fmla="*/ 942535 w 1223889"/>
                <a:gd name="connsiteY16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42203 w 1223889"/>
                <a:gd name="connsiteY7" fmla="*/ 126609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253218 w 1223889"/>
                <a:gd name="connsiteY5" fmla="*/ 42203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  <a:gd name="connsiteX0" fmla="*/ 956603 w 1223889"/>
                <a:gd name="connsiteY0" fmla="*/ 295421 h 942535"/>
                <a:gd name="connsiteX1" fmla="*/ 773723 w 1223889"/>
                <a:gd name="connsiteY1" fmla="*/ 450166 h 942535"/>
                <a:gd name="connsiteX2" fmla="*/ 590843 w 1223889"/>
                <a:gd name="connsiteY2" fmla="*/ 393895 h 942535"/>
                <a:gd name="connsiteX3" fmla="*/ 422031 w 1223889"/>
                <a:gd name="connsiteY3" fmla="*/ 70338 h 942535"/>
                <a:gd name="connsiteX4" fmla="*/ 422031 w 1223889"/>
                <a:gd name="connsiteY4" fmla="*/ 70338 h 942535"/>
                <a:gd name="connsiteX5" fmla="*/ 365760 w 1223889"/>
                <a:gd name="connsiteY5" fmla="*/ 196947 h 942535"/>
                <a:gd name="connsiteX6" fmla="*/ 126609 w 1223889"/>
                <a:gd name="connsiteY6" fmla="*/ 0 h 942535"/>
                <a:gd name="connsiteX7" fmla="*/ 225083 w 1223889"/>
                <a:gd name="connsiteY7" fmla="*/ 295422 h 942535"/>
                <a:gd name="connsiteX8" fmla="*/ 0 w 1223889"/>
                <a:gd name="connsiteY8" fmla="*/ 253218 h 942535"/>
                <a:gd name="connsiteX9" fmla="*/ 225083 w 1223889"/>
                <a:gd name="connsiteY9" fmla="*/ 604910 h 942535"/>
                <a:gd name="connsiteX10" fmla="*/ 562708 w 1223889"/>
                <a:gd name="connsiteY10" fmla="*/ 886264 h 942535"/>
                <a:gd name="connsiteX11" fmla="*/ 900332 w 1223889"/>
                <a:gd name="connsiteY11" fmla="*/ 942535 h 942535"/>
                <a:gd name="connsiteX12" fmla="*/ 1097280 w 1223889"/>
                <a:gd name="connsiteY12" fmla="*/ 801858 h 942535"/>
                <a:gd name="connsiteX13" fmla="*/ 1223889 w 1223889"/>
                <a:gd name="connsiteY13" fmla="*/ 689317 h 942535"/>
                <a:gd name="connsiteX14" fmla="*/ 984738 w 1223889"/>
                <a:gd name="connsiteY14" fmla="*/ 675249 h 942535"/>
                <a:gd name="connsiteX15" fmla="*/ 1139483 w 1223889"/>
                <a:gd name="connsiteY15" fmla="*/ 436098 h 942535"/>
                <a:gd name="connsiteX16" fmla="*/ 886265 w 1223889"/>
                <a:gd name="connsiteY16" fmla="*/ 464233 h 942535"/>
                <a:gd name="connsiteX17" fmla="*/ 942535 w 1223889"/>
                <a:gd name="connsiteY17" fmla="*/ 351692 h 9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3889" h="942535">
                  <a:moveTo>
                    <a:pt x="956603" y="295421"/>
                  </a:moveTo>
                  <a:lnTo>
                    <a:pt x="773723" y="450166"/>
                  </a:lnTo>
                  <a:lnTo>
                    <a:pt x="590843" y="393895"/>
                  </a:lnTo>
                  <a:lnTo>
                    <a:pt x="422031" y="70338"/>
                  </a:lnTo>
                  <a:lnTo>
                    <a:pt x="422031" y="70338"/>
                  </a:lnTo>
                  <a:lnTo>
                    <a:pt x="365760" y="196947"/>
                  </a:lnTo>
                  <a:lnTo>
                    <a:pt x="126609" y="0"/>
                  </a:lnTo>
                  <a:lnTo>
                    <a:pt x="225083" y="295422"/>
                  </a:lnTo>
                  <a:lnTo>
                    <a:pt x="0" y="253218"/>
                  </a:lnTo>
                  <a:lnTo>
                    <a:pt x="225083" y="604910"/>
                  </a:lnTo>
                  <a:lnTo>
                    <a:pt x="562708" y="886264"/>
                  </a:lnTo>
                  <a:lnTo>
                    <a:pt x="900332" y="942535"/>
                  </a:lnTo>
                  <a:lnTo>
                    <a:pt x="1097280" y="801858"/>
                  </a:lnTo>
                  <a:lnTo>
                    <a:pt x="1223889" y="689317"/>
                  </a:lnTo>
                  <a:lnTo>
                    <a:pt x="984738" y="675249"/>
                  </a:lnTo>
                  <a:lnTo>
                    <a:pt x="1139483" y="436098"/>
                  </a:lnTo>
                  <a:lnTo>
                    <a:pt x="886265" y="464233"/>
                  </a:lnTo>
                  <a:lnTo>
                    <a:pt x="942535" y="35169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C2C282-FA54-2043-A683-C68A562C6F83}"/>
                </a:ext>
              </a:extLst>
            </p:cNvPr>
            <p:cNvSpPr/>
            <p:nvPr/>
          </p:nvSpPr>
          <p:spPr bwMode="auto">
            <a:xfrm>
              <a:off x="460860" y="843310"/>
              <a:ext cx="47098" cy="131668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521" h="577356">
                  <a:moveTo>
                    <a:pt x="9282" y="380409"/>
                  </a:moveTo>
                  <a:lnTo>
                    <a:pt x="37417" y="577356"/>
                  </a:lnTo>
                  <a:lnTo>
                    <a:pt x="112396" y="351403"/>
                  </a:lnTo>
                  <a:lnTo>
                    <a:pt x="206521" y="516735"/>
                  </a:lnTo>
                  <a:lnTo>
                    <a:pt x="163881" y="249014"/>
                  </a:lnTo>
                  <a:lnTo>
                    <a:pt x="177949" y="0"/>
                  </a:lnTo>
                  <a:lnTo>
                    <a:pt x="84116" y="131542"/>
                  </a:lnTo>
                  <a:lnTo>
                    <a:pt x="0" y="23785"/>
                  </a:lnTo>
                  <a:lnTo>
                    <a:pt x="46989" y="272363"/>
                  </a:lnTo>
                  <a:lnTo>
                    <a:pt x="9282" y="38040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3A64E9-5CEC-0229-E59F-723498B3AEB7}"/>
                </a:ext>
              </a:extLst>
            </p:cNvPr>
            <p:cNvSpPr/>
            <p:nvPr/>
          </p:nvSpPr>
          <p:spPr bwMode="auto">
            <a:xfrm>
              <a:off x="437212" y="691798"/>
              <a:ext cx="55631" cy="109112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937" h="478447">
                  <a:moveTo>
                    <a:pt x="28136" y="309490"/>
                  </a:moveTo>
                  <a:lnTo>
                    <a:pt x="75124" y="393315"/>
                  </a:lnTo>
                  <a:lnTo>
                    <a:pt x="131249" y="478447"/>
                  </a:lnTo>
                  <a:lnTo>
                    <a:pt x="159387" y="360975"/>
                  </a:lnTo>
                  <a:lnTo>
                    <a:pt x="163881" y="225229"/>
                  </a:lnTo>
                  <a:lnTo>
                    <a:pt x="243937" y="4495"/>
                  </a:lnTo>
                  <a:lnTo>
                    <a:pt x="112396" y="22916"/>
                  </a:lnTo>
                  <a:lnTo>
                    <a:pt x="0" y="0"/>
                  </a:lnTo>
                  <a:lnTo>
                    <a:pt x="9282" y="163737"/>
                  </a:lnTo>
                  <a:lnTo>
                    <a:pt x="28136" y="309490"/>
                  </a:lnTo>
                  <a:close/>
                </a:path>
              </a:pathLst>
            </a:custGeom>
            <a:solidFill>
              <a:srgbClr val="FF00E4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FA3F24A-6D2C-5472-854F-96F2A4C048CB}"/>
                </a:ext>
              </a:extLst>
            </p:cNvPr>
            <p:cNvSpPr/>
            <p:nvPr/>
          </p:nvSpPr>
          <p:spPr bwMode="auto">
            <a:xfrm rot="5400000" flipV="1">
              <a:off x="501062" y="484770"/>
              <a:ext cx="81495" cy="213527"/>
            </a:xfrm>
            <a:custGeom>
              <a:avLst/>
              <a:gdLst>
                <a:gd name="connsiteX0" fmla="*/ 28136 w 225084"/>
                <a:gd name="connsiteY0" fmla="*/ 309490 h 618979"/>
                <a:gd name="connsiteX1" fmla="*/ 56271 w 225084"/>
                <a:gd name="connsiteY1" fmla="*/ 506437 h 618979"/>
                <a:gd name="connsiteX2" fmla="*/ 140677 w 225084"/>
                <a:gd name="connsiteY2" fmla="*/ 618979 h 618979"/>
                <a:gd name="connsiteX3" fmla="*/ 225084 w 225084"/>
                <a:gd name="connsiteY3" fmla="*/ 422031 h 618979"/>
                <a:gd name="connsiteX4" fmla="*/ 211016 w 225084"/>
                <a:gd name="connsiteY4" fmla="*/ 196948 h 618979"/>
                <a:gd name="connsiteX5" fmla="*/ 225084 w 225084"/>
                <a:gd name="connsiteY5" fmla="*/ 42203 h 618979"/>
                <a:gd name="connsiteX6" fmla="*/ 140677 w 225084"/>
                <a:gd name="connsiteY6" fmla="*/ 126610 h 618979"/>
                <a:gd name="connsiteX7" fmla="*/ 0 w 225084"/>
                <a:gd name="connsiteY7" fmla="*/ 0 h 618979"/>
                <a:gd name="connsiteX8" fmla="*/ 28136 w 225084"/>
                <a:gd name="connsiteY8" fmla="*/ 239151 h 618979"/>
                <a:gd name="connsiteX9" fmla="*/ 28136 w 225084"/>
                <a:gd name="connsiteY9" fmla="*/ 309490 h 618979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225084 w 225084"/>
                <a:gd name="connsiteY3" fmla="*/ 422031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40677 w 225084"/>
                <a:gd name="connsiteY6" fmla="*/ 126610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25084"/>
                <a:gd name="connsiteY0" fmla="*/ 309490 h 506437"/>
                <a:gd name="connsiteX1" fmla="*/ 56271 w 225084"/>
                <a:gd name="connsiteY1" fmla="*/ 506437 h 506437"/>
                <a:gd name="connsiteX2" fmla="*/ 140677 w 225084"/>
                <a:gd name="connsiteY2" fmla="*/ 450167 h 506437"/>
                <a:gd name="connsiteX3" fmla="*/ 168814 w 225084"/>
                <a:gd name="connsiteY3" fmla="*/ 379828 h 506437"/>
                <a:gd name="connsiteX4" fmla="*/ 211016 w 225084"/>
                <a:gd name="connsiteY4" fmla="*/ 196948 h 506437"/>
                <a:gd name="connsiteX5" fmla="*/ 225084 w 225084"/>
                <a:gd name="connsiteY5" fmla="*/ 42203 h 506437"/>
                <a:gd name="connsiteX6" fmla="*/ 102970 w 225084"/>
                <a:gd name="connsiteY6" fmla="*/ 60623 h 506437"/>
                <a:gd name="connsiteX7" fmla="*/ 0 w 225084"/>
                <a:gd name="connsiteY7" fmla="*/ 0 h 506437"/>
                <a:gd name="connsiteX8" fmla="*/ 28136 w 225084"/>
                <a:gd name="connsiteY8" fmla="*/ 239151 h 506437"/>
                <a:gd name="connsiteX9" fmla="*/ 28136 w 225084"/>
                <a:gd name="connsiteY9" fmla="*/ 309490 h 506437"/>
                <a:gd name="connsiteX0" fmla="*/ 28136 w 211016"/>
                <a:gd name="connsiteY0" fmla="*/ 380409 h 577356"/>
                <a:gd name="connsiteX1" fmla="*/ 56271 w 211016"/>
                <a:gd name="connsiteY1" fmla="*/ 577356 h 577356"/>
                <a:gd name="connsiteX2" fmla="*/ 140677 w 211016"/>
                <a:gd name="connsiteY2" fmla="*/ 521086 h 577356"/>
                <a:gd name="connsiteX3" fmla="*/ 168814 w 211016"/>
                <a:gd name="connsiteY3" fmla="*/ 450747 h 577356"/>
                <a:gd name="connsiteX4" fmla="*/ 211016 w 211016"/>
                <a:gd name="connsiteY4" fmla="*/ 267867 h 577356"/>
                <a:gd name="connsiteX5" fmla="*/ 196803 w 211016"/>
                <a:gd name="connsiteY5" fmla="*/ 0 h 577356"/>
                <a:gd name="connsiteX6" fmla="*/ 102970 w 211016"/>
                <a:gd name="connsiteY6" fmla="*/ 131542 h 577356"/>
                <a:gd name="connsiteX7" fmla="*/ 0 w 211016"/>
                <a:gd name="connsiteY7" fmla="*/ 70919 h 577356"/>
                <a:gd name="connsiteX8" fmla="*/ 28136 w 211016"/>
                <a:gd name="connsiteY8" fmla="*/ 310070 h 577356"/>
                <a:gd name="connsiteX9" fmla="*/ 28136 w 211016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21823 w 192162"/>
                <a:gd name="connsiteY2" fmla="*/ 521086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192162"/>
                <a:gd name="connsiteY0" fmla="*/ 380409 h 577356"/>
                <a:gd name="connsiteX1" fmla="*/ 37417 w 192162"/>
                <a:gd name="connsiteY1" fmla="*/ 577356 h 577356"/>
                <a:gd name="connsiteX2" fmla="*/ 112396 w 192162"/>
                <a:gd name="connsiteY2" fmla="*/ 351403 h 577356"/>
                <a:gd name="connsiteX3" fmla="*/ 149960 w 192162"/>
                <a:gd name="connsiteY3" fmla="*/ 450747 h 577356"/>
                <a:gd name="connsiteX4" fmla="*/ 192162 w 192162"/>
                <a:gd name="connsiteY4" fmla="*/ 267867 h 577356"/>
                <a:gd name="connsiteX5" fmla="*/ 177949 w 192162"/>
                <a:gd name="connsiteY5" fmla="*/ 0 h 577356"/>
                <a:gd name="connsiteX6" fmla="*/ 84116 w 192162"/>
                <a:gd name="connsiteY6" fmla="*/ 131542 h 577356"/>
                <a:gd name="connsiteX7" fmla="*/ 0 w 192162"/>
                <a:gd name="connsiteY7" fmla="*/ 23785 h 577356"/>
                <a:gd name="connsiteX8" fmla="*/ 9282 w 192162"/>
                <a:gd name="connsiteY8" fmla="*/ 310070 h 577356"/>
                <a:gd name="connsiteX9" fmla="*/ 9282 w 192162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9282 w 206521"/>
                <a:gd name="connsiteY8" fmla="*/ 310070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92162 w 206521"/>
                <a:gd name="connsiteY4" fmla="*/ 267867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9282 w 206521"/>
                <a:gd name="connsiteY0" fmla="*/ 380409 h 577356"/>
                <a:gd name="connsiteX1" fmla="*/ 37417 w 206521"/>
                <a:gd name="connsiteY1" fmla="*/ 577356 h 577356"/>
                <a:gd name="connsiteX2" fmla="*/ 112396 w 206521"/>
                <a:gd name="connsiteY2" fmla="*/ 351403 h 577356"/>
                <a:gd name="connsiteX3" fmla="*/ 206521 w 206521"/>
                <a:gd name="connsiteY3" fmla="*/ 516735 h 577356"/>
                <a:gd name="connsiteX4" fmla="*/ 163881 w 206521"/>
                <a:gd name="connsiteY4" fmla="*/ 249014 h 577356"/>
                <a:gd name="connsiteX5" fmla="*/ 177949 w 206521"/>
                <a:gd name="connsiteY5" fmla="*/ 0 h 577356"/>
                <a:gd name="connsiteX6" fmla="*/ 84116 w 206521"/>
                <a:gd name="connsiteY6" fmla="*/ 131542 h 577356"/>
                <a:gd name="connsiteX7" fmla="*/ 0 w 206521"/>
                <a:gd name="connsiteY7" fmla="*/ 23785 h 577356"/>
                <a:gd name="connsiteX8" fmla="*/ 46989 w 206521"/>
                <a:gd name="connsiteY8" fmla="*/ 272363 h 577356"/>
                <a:gd name="connsiteX9" fmla="*/ 9282 w 206521"/>
                <a:gd name="connsiteY9" fmla="*/ 380409 h 577356"/>
                <a:gd name="connsiteX0" fmla="*/ 65988 w 263227"/>
                <a:gd name="connsiteY0" fmla="*/ 380409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65988 w 263227"/>
                <a:gd name="connsiteY9" fmla="*/ 380409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69102 w 263227"/>
                <a:gd name="connsiteY2" fmla="*/ 351403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63227"/>
                <a:gd name="connsiteY0" fmla="*/ 333275 h 577356"/>
                <a:gd name="connsiteX1" fmla="*/ 94123 w 263227"/>
                <a:gd name="connsiteY1" fmla="*/ 577356 h 577356"/>
                <a:gd name="connsiteX2" fmla="*/ 187955 w 263227"/>
                <a:gd name="connsiteY2" fmla="*/ 502232 h 577356"/>
                <a:gd name="connsiteX3" fmla="*/ 263227 w 263227"/>
                <a:gd name="connsiteY3" fmla="*/ 516735 h 577356"/>
                <a:gd name="connsiteX4" fmla="*/ 220587 w 263227"/>
                <a:gd name="connsiteY4" fmla="*/ 249014 h 577356"/>
                <a:gd name="connsiteX5" fmla="*/ 234655 w 263227"/>
                <a:gd name="connsiteY5" fmla="*/ 0 h 577356"/>
                <a:gd name="connsiteX6" fmla="*/ 140822 w 263227"/>
                <a:gd name="connsiteY6" fmla="*/ 131542 h 577356"/>
                <a:gd name="connsiteX7" fmla="*/ 56706 w 263227"/>
                <a:gd name="connsiteY7" fmla="*/ 23785 h 577356"/>
                <a:gd name="connsiteX8" fmla="*/ 0 w 263227"/>
                <a:gd name="connsiteY8" fmla="*/ 206376 h 577356"/>
                <a:gd name="connsiteX9" fmla="*/ 84842 w 263227"/>
                <a:gd name="connsiteY9" fmla="*/ 333275 h 577356"/>
                <a:gd name="connsiteX0" fmla="*/ 84842 w 234655"/>
                <a:gd name="connsiteY0" fmla="*/ 333275 h 577356"/>
                <a:gd name="connsiteX1" fmla="*/ 94123 w 234655"/>
                <a:gd name="connsiteY1" fmla="*/ 577356 h 577356"/>
                <a:gd name="connsiteX2" fmla="*/ 187955 w 234655"/>
                <a:gd name="connsiteY2" fmla="*/ 502232 h 577356"/>
                <a:gd name="connsiteX3" fmla="*/ 216093 w 234655"/>
                <a:gd name="connsiteY3" fmla="*/ 384760 h 577356"/>
                <a:gd name="connsiteX4" fmla="*/ 220587 w 234655"/>
                <a:gd name="connsiteY4" fmla="*/ 249014 h 577356"/>
                <a:gd name="connsiteX5" fmla="*/ 234655 w 234655"/>
                <a:gd name="connsiteY5" fmla="*/ 0 h 577356"/>
                <a:gd name="connsiteX6" fmla="*/ 140822 w 234655"/>
                <a:gd name="connsiteY6" fmla="*/ 131542 h 577356"/>
                <a:gd name="connsiteX7" fmla="*/ 56706 w 234655"/>
                <a:gd name="connsiteY7" fmla="*/ 23785 h 577356"/>
                <a:gd name="connsiteX8" fmla="*/ 0 w 234655"/>
                <a:gd name="connsiteY8" fmla="*/ 206376 h 577356"/>
                <a:gd name="connsiteX9" fmla="*/ 84842 w 234655"/>
                <a:gd name="connsiteY9" fmla="*/ 333275 h 577356"/>
                <a:gd name="connsiteX0" fmla="*/ 84842 w 234655"/>
                <a:gd name="connsiteY0" fmla="*/ 333275 h 502232"/>
                <a:gd name="connsiteX1" fmla="*/ 131830 w 234655"/>
                <a:gd name="connsiteY1" fmla="*/ 417100 h 502232"/>
                <a:gd name="connsiteX2" fmla="*/ 187955 w 234655"/>
                <a:gd name="connsiteY2" fmla="*/ 502232 h 502232"/>
                <a:gd name="connsiteX3" fmla="*/ 216093 w 234655"/>
                <a:gd name="connsiteY3" fmla="*/ 384760 h 502232"/>
                <a:gd name="connsiteX4" fmla="*/ 220587 w 234655"/>
                <a:gd name="connsiteY4" fmla="*/ 249014 h 502232"/>
                <a:gd name="connsiteX5" fmla="*/ 234655 w 234655"/>
                <a:gd name="connsiteY5" fmla="*/ 0 h 502232"/>
                <a:gd name="connsiteX6" fmla="*/ 140822 w 234655"/>
                <a:gd name="connsiteY6" fmla="*/ 131542 h 502232"/>
                <a:gd name="connsiteX7" fmla="*/ 56706 w 234655"/>
                <a:gd name="connsiteY7" fmla="*/ 23785 h 502232"/>
                <a:gd name="connsiteX8" fmla="*/ 0 w 234655"/>
                <a:gd name="connsiteY8" fmla="*/ 206376 h 502232"/>
                <a:gd name="connsiteX9" fmla="*/ 84842 w 234655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131542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177949"/>
                <a:gd name="connsiteY0" fmla="*/ 333275 h 502232"/>
                <a:gd name="connsiteX1" fmla="*/ 75124 w 177949"/>
                <a:gd name="connsiteY1" fmla="*/ 417100 h 502232"/>
                <a:gd name="connsiteX2" fmla="*/ 131249 w 177949"/>
                <a:gd name="connsiteY2" fmla="*/ 502232 h 502232"/>
                <a:gd name="connsiteX3" fmla="*/ 159387 w 177949"/>
                <a:gd name="connsiteY3" fmla="*/ 384760 h 502232"/>
                <a:gd name="connsiteX4" fmla="*/ 163881 w 177949"/>
                <a:gd name="connsiteY4" fmla="*/ 249014 h 502232"/>
                <a:gd name="connsiteX5" fmla="*/ 177949 w 177949"/>
                <a:gd name="connsiteY5" fmla="*/ 0 h 502232"/>
                <a:gd name="connsiteX6" fmla="*/ 84116 w 177949"/>
                <a:gd name="connsiteY6" fmla="*/ 56128 h 502232"/>
                <a:gd name="connsiteX7" fmla="*/ 0 w 177949"/>
                <a:gd name="connsiteY7" fmla="*/ 23785 h 502232"/>
                <a:gd name="connsiteX8" fmla="*/ 9282 w 177949"/>
                <a:gd name="connsiteY8" fmla="*/ 187522 h 502232"/>
                <a:gd name="connsiteX9" fmla="*/ 28136 w 177949"/>
                <a:gd name="connsiteY9" fmla="*/ 333275 h 502232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84116 w 243937"/>
                <a:gd name="connsiteY6" fmla="*/ 32343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478447"/>
                <a:gd name="connsiteX1" fmla="*/ 75124 w 243937"/>
                <a:gd name="connsiteY1" fmla="*/ 393315 h 478447"/>
                <a:gd name="connsiteX2" fmla="*/ 131249 w 243937"/>
                <a:gd name="connsiteY2" fmla="*/ 478447 h 478447"/>
                <a:gd name="connsiteX3" fmla="*/ 159387 w 243937"/>
                <a:gd name="connsiteY3" fmla="*/ 360975 h 478447"/>
                <a:gd name="connsiteX4" fmla="*/ 163881 w 243937"/>
                <a:gd name="connsiteY4" fmla="*/ 225229 h 478447"/>
                <a:gd name="connsiteX5" fmla="*/ 243937 w 243937"/>
                <a:gd name="connsiteY5" fmla="*/ 4495 h 478447"/>
                <a:gd name="connsiteX6" fmla="*/ 112396 w 243937"/>
                <a:gd name="connsiteY6" fmla="*/ 22916 h 478447"/>
                <a:gd name="connsiteX7" fmla="*/ 0 w 243937"/>
                <a:gd name="connsiteY7" fmla="*/ 0 h 478447"/>
                <a:gd name="connsiteX8" fmla="*/ 9282 w 243937"/>
                <a:gd name="connsiteY8" fmla="*/ 163737 h 478447"/>
                <a:gd name="connsiteX9" fmla="*/ 28136 w 243937"/>
                <a:gd name="connsiteY9" fmla="*/ 309490 h 478447"/>
                <a:gd name="connsiteX0" fmla="*/ 28136 w 243937"/>
                <a:gd name="connsiteY0" fmla="*/ 309490 h 789532"/>
                <a:gd name="connsiteX1" fmla="*/ 75124 w 243937"/>
                <a:gd name="connsiteY1" fmla="*/ 393315 h 789532"/>
                <a:gd name="connsiteX2" fmla="*/ 27555 w 243937"/>
                <a:gd name="connsiteY2" fmla="*/ 789532 h 789532"/>
                <a:gd name="connsiteX3" fmla="*/ 159387 w 243937"/>
                <a:gd name="connsiteY3" fmla="*/ 360975 h 789532"/>
                <a:gd name="connsiteX4" fmla="*/ 163881 w 243937"/>
                <a:gd name="connsiteY4" fmla="*/ 225229 h 789532"/>
                <a:gd name="connsiteX5" fmla="*/ 243937 w 243937"/>
                <a:gd name="connsiteY5" fmla="*/ 4495 h 789532"/>
                <a:gd name="connsiteX6" fmla="*/ 112396 w 243937"/>
                <a:gd name="connsiteY6" fmla="*/ 22916 h 789532"/>
                <a:gd name="connsiteX7" fmla="*/ 0 w 243937"/>
                <a:gd name="connsiteY7" fmla="*/ 0 h 789532"/>
                <a:gd name="connsiteX8" fmla="*/ 9282 w 243937"/>
                <a:gd name="connsiteY8" fmla="*/ 163737 h 789532"/>
                <a:gd name="connsiteX9" fmla="*/ 28136 w 243937"/>
                <a:gd name="connsiteY9" fmla="*/ 309490 h 789532"/>
                <a:gd name="connsiteX0" fmla="*/ 28425 w 244226"/>
                <a:gd name="connsiteY0" fmla="*/ 309490 h 789532"/>
                <a:gd name="connsiteX1" fmla="*/ 0 w 244226"/>
                <a:gd name="connsiteY1" fmla="*/ 449879 h 789532"/>
                <a:gd name="connsiteX2" fmla="*/ 27844 w 244226"/>
                <a:gd name="connsiteY2" fmla="*/ 789532 h 789532"/>
                <a:gd name="connsiteX3" fmla="*/ 159676 w 244226"/>
                <a:gd name="connsiteY3" fmla="*/ 360975 h 789532"/>
                <a:gd name="connsiteX4" fmla="*/ 164170 w 244226"/>
                <a:gd name="connsiteY4" fmla="*/ 225229 h 789532"/>
                <a:gd name="connsiteX5" fmla="*/ 244226 w 244226"/>
                <a:gd name="connsiteY5" fmla="*/ 4495 h 789532"/>
                <a:gd name="connsiteX6" fmla="*/ 112685 w 244226"/>
                <a:gd name="connsiteY6" fmla="*/ 22916 h 789532"/>
                <a:gd name="connsiteX7" fmla="*/ 289 w 244226"/>
                <a:gd name="connsiteY7" fmla="*/ 0 h 789532"/>
                <a:gd name="connsiteX8" fmla="*/ 9571 w 244226"/>
                <a:gd name="connsiteY8" fmla="*/ 163737 h 789532"/>
                <a:gd name="connsiteX9" fmla="*/ 28425 w 244226"/>
                <a:gd name="connsiteY9" fmla="*/ 309490 h 789532"/>
                <a:gd name="connsiteX0" fmla="*/ 28425 w 244226"/>
                <a:gd name="connsiteY0" fmla="*/ 371416 h 851458"/>
                <a:gd name="connsiteX1" fmla="*/ 0 w 244226"/>
                <a:gd name="connsiteY1" fmla="*/ 511805 h 851458"/>
                <a:gd name="connsiteX2" fmla="*/ 27844 w 244226"/>
                <a:gd name="connsiteY2" fmla="*/ 851458 h 851458"/>
                <a:gd name="connsiteX3" fmla="*/ 159676 w 244226"/>
                <a:gd name="connsiteY3" fmla="*/ 422901 h 851458"/>
                <a:gd name="connsiteX4" fmla="*/ 164170 w 244226"/>
                <a:gd name="connsiteY4" fmla="*/ 287155 h 851458"/>
                <a:gd name="connsiteX5" fmla="*/ 244226 w 244226"/>
                <a:gd name="connsiteY5" fmla="*/ 66421 h 851458"/>
                <a:gd name="connsiteX6" fmla="*/ 140966 w 244226"/>
                <a:gd name="connsiteY6" fmla="*/ 0 h 851458"/>
                <a:gd name="connsiteX7" fmla="*/ 289 w 244226"/>
                <a:gd name="connsiteY7" fmla="*/ 61926 h 851458"/>
                <a:gd name="connsiteX8" fmla="*/ 9571 w 244226"/>
                <a:gd name="connsiteY8" fmla="*/ 225663 h 851458"/>
                <a:gd name="connsiteX9" fmla="*/ 28425 w 244226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289 w 357348"/>
                <a:gd name="connsiteY7" fmla="*/ 61926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571 w 357348"/>
                <a:gd name="connsiteY8" fmla="*/ 225663 h 851458"/>
                <a:gd name="connsiteX9" fmla="*/ 28425 w 357348"/>
                <a:gd name="connsiteY9" fmla="*/ 371416 h 851458"/>
                <a:gd name="connsiteX0" fmla="*/ 28425 w 357348"/>
                <a:gd name="connsiteY0" fmla="*/ 371416 h 851458"/>
                <a:gd name="connsiteX1" fmla="*/ 0 w 357348"/>
                <a:gd name="connsiteY1" fmla="*/ 511805 h 851458"/>
                <a:gd name="connsiteX2" fmla="*/ 27844 w 357348"/>
                <a:gd name="connsiteY2" fmla="*/ 851458 h 851458"/>
                <a:gd name="connsiteX3" fmla="*/ 159676 w 357348"/>
                <a:gd name="connsiteY3" fmla="*/ 422901 h 851458"/>
                <a:gd name="connsiteX4" fmla="*/ 164170 w 357348"/>
                <a:gd name="connsiteY4" fmla="*/ 287155 h 851458"/>
                <a:gd name="connsiteX5" fmla="*/ 357348 w 357348"/>
                <a:gd name="connsiteY5" fmla="*/ 433 h 851458"/>
                <a:gd name="connsiteX6" fmla="*/ 140966 w 357348"/>
                <a:gd name="connsiteY6" fmla="*/ 0 h 851458"/>
                <a:gd name="connsiteX7" fmla="*/ 75703 w 357348"/>
                <a:gd name="connsiteY7" fmla="*/ 99633 h 851458"/>
                <a:gd name="connsiteX8" fmla="*/ 94412 w 357348"/>
                <a:gd name="connsiteY8" fmla="*/ 263371 h 851458"/>
                <a:gd name="connsiteX9" fmla="*/ 28425 w 357348"/>
                <a:gd name="connsiteY9" fmla="*/ 371416 h 851458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75703 w 357348"/>
                <a:gd name="connsiteY7" fmla="*/ 184474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  <a:gd name="connsiteX0" fmla="*/ 28425 w 357348"/>
                <a:gd name="connsiteY0" fmla="*/ 456257 h 936299"/>
                <a:gd name="connsiteX1" fmla="*/ 0 w 357348"/>
                <a:gd name="connsiteY1" fmla="*/ 596646 h 936299"/>
                <a:gd name="connsiteX2" fmla="*/ 27844 w 357348"/>
                <a:gd name="connsiteY2" fmla="*/ 936299 h 936299"/>
                <a:gd name="connsiteX3" fmla="*/ 159676 w 357348"/>
                <a:gd name="connsiteY3" fmla="*/ 507742 h 936299"/>
                <a:gd name="connsiteX4" fmla="*/ 164170 w 357348"/>
                <a:gd name="connsiteY4" fmla="*/ 371996 h 936299"/>
                <a:gd name="connsiteX5" fmla="*/ 357348 w 357348"/>
                <a:gd name="connsiteY5" fmla="*/ 85274 h 936299"/>
                <a:gd name="connsiteX6" fmla="*/ 140966 w 357348"/>
                <a:gd name="connsiteY6" fmla="*/ 0 h 936299"/>
                <a:gd name="connsiteX7" fmla="*/ 19146 w 357348"/>
                <a:gd name="connsiteY7" fmla="*/ 127917 h 936299"/>
                <a:gd name="connsiteX8" fmla="*/ 94412 w 357348"/>
                <a:gd name="connsiteY8" fmla="*/ 348212 h 936299"/>
                <a:gd name="connsiteX9" fmla="*/ 28425 w 357348"/>
                <a:gd name="connsiteY9" fmla="*/ 456257 h 9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348" h="936299">
                  <a:moveTo>
                    <a:pt x="28425" y="456257"/>
                  </a:moveTo>
                  <a:lnTo>
                    <a:pt x="0" y="596646"/>
                  </a:lnTo>
                  <a:lnTo>
                    <a:pt x="27844" y="936299"/>
                  </a:lnTo>
                  <a:lnTo>
                    <a:pt x="159676" y="507742"/>
                  </a:lnTo>
                  <a:lnTo>
                    <a:pt x="164170" y="371996"/>
                  </a:lnTo>
                  <a:lnTo>
                    <a:pt x="357348" y="85274"/>
                  </a:lnTo>
                  <a:lnTo>
                    <a:pt x="140966" y="0"/>
                  </a:lnTo>
                  <a:lnTo>
                    <a:pt x="19146" y="127917"/>
                  </a:lnTo>
                  <a:lnTo>
                    <a:pt x="94412" y="348212"/>
                  </a:lnTo>
                  <a:lnTo>
                    <a:pt x="28425" y="456257"/>
                  </a:lnTo>
                  <a:close/>
                </a:path>
              </a:pathLst>
            </a:custGeom>
            <a:solidFill>
              <a:srgbClr val="81FA6F">
                <a:alpha val="49804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B7D4EA3-2847-A973-6646-02B71877FADB}"/>
                </a:ext>
              </a:extLst>
            </p:cNvPr>
            <p:cNvGrpSpPr/>
            <p:nvPr/>
          </p:nvGrpSpPr>
          <p:grpSpPr>
            <a:xfrm>
              <a:off x="347482" y="490542"/>
              <a:ext cx="542185" cy="907953"/>
              <a:chOff x="9101797" y="1519311"/>
              <a:chExt cx="2377440" cy="3981308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CD41535-EED6-4909-23A8-86FB45A4F155}"/>
                  </a:ext>
                </a:extLst>
              </p:cNvPr>
              <p:cNvSpPr/>
              <p:nvPr/>
            </p:nvSpPr>
            <p:spPr bwMode="auto">
              <a:xfrm>
                <a:off x="11366674" y="3713871"/>
                <a:ext cx="28157" cy="168812"/>
              </a:xfrm>
              <a:custGeom>
                <a:avLst/>
                <a:gdLst>
                  <a:gd name="connsiteX0" fmla="*/ 28157 w 28157"/>
                  <a:gd name="connsiteY0" fmla="*/ 0 h 168812"/>
                  <a:gd name="connsiteX1" fmla="*/ 21 w 28157"/>
                  <a:gd name="connsiteY1" fmla="*/ 168812 h 16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7" h="168812">
                    <a:moveTo>
                      <a:pt x="28157" y="0"/>
                    </a:moveTo>
                    <a:cubicBezTo>
                      <a:pt x="-1818" y="149873"/>
                      <a:pt x="21" y="92856"/>
                      <a:pt x="21" y="168812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18C42EBF-2D36-0052-60BD-06191942C782}"/>
                  </a:ext>
                </a:extLst>
              </p:cNvPr>
              <p:cNvSpPr/>
              <p:nvPr/>
            </p:nvSpPr>
            <p:spPr bwMode="auto">
              <a:xfrm>
                <a:off x="11240086" y="4037428"/>
                <a:ext cx="70339" cy="182880"/>
              </a:xfrm>
              <a:custGeom>
                <a:avLst/>
                <a:gdLst>
                  <a:gd name="connsiteX0" fmla="*/ 70339 w 70339"/>
                  <a:gd name="connsiteY0" fmla="*/ 0 h 182880"/>
                  <a:gd name="connsiteX1" fmla="*/ 42203 w 70339"/>
                  <a:gd name="connsiteY1" fmla="*/ 112541 h 182880"/>
                  <a:gd name="connsiteX2" fmla="*/ 14068 w 70339"/>
                  <a:gd name="connsiteY2" fmla="*/ 140677 h 182880"/>
                  <a:gd name="connsiteX3" fmla="*/ 0 w 70339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182880">
                    <a:moveTo>
                      <a:pt x="70339" y="0"/>
                    </a:moveTo>
                    <a:cubicBezTo>
                      <a:pt x="67313" y="15130"/>
                      <a:pt x="55181" y="90911"/>
                      <a:pt x="42203" y="112541"/>
                    </a:cubicBezTo>
                    <a:cubicBezTo>
                      <a:pt x="35379" y="123914"/>
                      <a:pt x="23446" y="131298"/>
                      <a:pt x="14068" y="140677"/>
                    </a:cubicBezTo>
                    <a:lnTo>
                      <a:pt x="0" y="18288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3428A48-55FF-207A-74A9-384C7FD8722C}"/>
                  </a:ext>
                </a:extLst>
              </p:cNvPr>
              <p:cNvSpPr/>
              <p:nvPr/>
            </p:nvSpPr>
            <p:spPr bwMode="auto">
              <a:xfrm>
                <a:off x="11043138" y="4389120"/>
                <a:ext cx="112542" cy="182880"/>
              </a:xfrm>
              <a:custGeom>
                <a:avLst/>
                <a:gdLst>
                  <a:gd name="connsiteX0" fmla="*/ 112542 w 112542"/>
                  <a:gd name="connsiteY0" fmla="*/ 0 h 182880"/>
                  <a:gd name="connsiteX1" fmla="*/ 84407 w 112542"/>
                  <a:gd name="connsiteY1" fmla="*/ 70338 h 182880"/>
                  <a:gd name="connsiteX2" fmla="*/ 70339 w 112542"/>
                  <a:gd name="connsiteY2" fmla="*/ 112542 h 182880"/>
                  <a:gd name="connsiteX3" fmla="*/ 42204 w 112542"/>
                  <a:gd name="connsiteY3" fmla="*/ 154745 h 182880"/>
                  <a:gd name="connsiteX4" fmla="*/ 0 w 112542"/>
                  <a:gd name="connsiteY4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182880">
                    <a:moveTo>
                      <a:pt x="112542" y="0"/>
                    </a:moveTo>
                    <a:cubicBezTo>
                      <a:pt x="103164" y="23446"/>
                      <a:pt x="93274" y="46694"/>
                      <a:pt x="84407" y="70338"/>
                    </a:cubicBezTo>
                    <a:cubicBezTo>
                      <a:pt x="79200" y="84223"/>
                      <a:pt x="76971" y="99279"/>
                      <a:pt x="70339" y="112542"/>
                    </a:cubicBezTo>
                    <a:cubicBezTo>
                      <a:pt x="62778" y="127664"/>
                      <a:pt x="54159" y="142790"/>
                      <a:pt x="42204" y="154745"/>
                    </a:cubicBezTo>
                    <a:cubicBezTo>
                      <a:pt x="30249" y="166700"/>
                      <a:pt x="0" y="182880"/>
                      <a:pt x="0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12048D3-C68E-9CED-8B0C-F6ED395264BC}"/>
                  </a:ext>
                </a:extLst>
              </p:cNvPr>
              <p:cNvSpPr/>
              <p:nvPr/>
            </p:nvSpPr>
            <p:spPr bwMode="auto">
              <a:xfrm>
                <a:off x="10874326" y="4783015"/>
                <a:ext cx="70339" cy="225083"/>
              </a:xfrm>
              <a:custGeom>
                <a:avLst/>
                <a:gdLst>
                  <a:gd name="connsiteX0" fmla="*/ 70339 w 70339"/>
                  <a:gd name="connsiteY0" fmla="*/ 0 h 225083"/>
                  <a:gd name="connsiteX1" fmla="*/ 56271 w 70339"/>
                  <a:gd name="connsiteY1" fmla="*/ 70339 h 225083"/>
                  <a:gd name="connsiteX2" fmla="*/ 28136 w 70339"/>
                  <a:gd name="connsiteY2" fmla="*/ 112542 h 225083"/>
                  <a:gd name="connsiteX3" fmla="*/ 0 w 70339"/>
                  <a:gd name="connsiteY3" fmla="*/ 225083 h 22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25083">
                    <a:moveTo>
                      <a:pt x="70339" y="0"/>
                    </a:moveTo>
                    <a:cubicBezTo>
                      <a:pt x="65650" y="23446"/>
                      <a:pt x="64667" y="47951"/>
                      <a:pt x="56271" y="70339"/>
                    </a:cubicBezTo>
                    <a:cubicBezTo>
                      <a:pt x="50335" y="86170"/>
                      <a:pt x="33914" y="96653"/>
                      <a:pt x="28136" y="112542"/>
                    </a:cubicBezTo>
                    <a:cubicBezTo>
                      <a:pt x="14921" y="148882"/>
                      <a:pt x="0" y="225083"/>
                      <a:pt x="0" y="22508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A6583EC-9B4C-CAEF-4389-FAA0EF21C8B2}"/>
                  </a:ext>
                </a:extLst>
              </p:cNvPr>
              <p:cNvSpPr/>
              <p:nvPr/>
            </p:nvSpPr>
            <p:spPr bwMode="auto">
              <a:xfrm>
                <a:off x="10536702" y="5190978"/>
                <a:ext cx="196947" cy="126710"/>
              </a:xfrm>
              <a:custGeom>
                <a:avLst/>
                <a:gdLst>
                  <a:gd name="connsiteX0" fmla="*/ 196947 w 196947"/>
                  <a:gd name="connsiteY0" fmla="*/ 0 h 126710"/>
                  <a:gd name="connsiteX1" fmla="*/ 98473 w 196947"/>
                  <a:gd name="connsiteY1" fmla="*/ 84407 h 126710"/>
                  <a:gd name="connsiteX2" fmla="*/ 42203 w 196947"/>
                  <a:gd name="connsiteY2" fmla="*/ 98474 h 126710"/>
                  <a:gd name="connsiteX3" fmla="*/ 0 w 196947"/>
                  <a:gd name="connsiteY3" fmla="*/ 126610 h 12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947" h="126710">
                    <a:moveTo>
                      <a:pt x="196947" y="0"/>
                    </a:moveTo>
                    <a:cubicBezTo>
                      <a:pt x="164122" y="28136"/>
                      <a:pt x="134947" y="61196"/>
                      <a:pt x="98473" y="84407"/>
                    </a:cubicBezTo>
                    <a:cubicBezTo>
                      <a:pt x="82162" y="94787"/>
                      <a:pt x="59496" y="89828"/>
                      <a:pt x="42203" y="98474"/>
                    </a:cubicBezTo>
                    <a:cubicBezTo>
                      <a:pt x="-20700" y="129926"/>
                      <a:pt x="38449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7B6E390-10FF-6A97-99C3-967AA884C4E5}"/>
                  </a:ext>
                </a:extLst>
              </p:cNvPr>
              <p:cNvSpPr/>
              <p:nvPr/>
            </p:nvSpPr>
            <p:spPr bwMode="auto">
              <a:xfrm>
                <a:off x="10016197" y="4923692"/>
                <a:ext cx="351692" cy="422031"/>
              </a:xfrm>
              <a:custGeom>
                <a:avLst/>
                <a:gdLst>
                  <a:gd name="connsiteX0" fmla="*/ 351692 w 351692"/>
                  <a:gd name="connsiteY0" fmla="*/ 422031 h 422031"/>
                  <a:gd name="connsiteX1" fmla="*/ 281354 w 351692"/>
                  <a:gd name="connsiteY1" fmla="*/ 393896 h 422031"/>
                  <a:gd name="connsiteX2" fmla="*/ 239151 w 351692"/>
                  <a:gd name="connsiteY2" fmla="*/ 379828 h 422031"/>
                  <a:gd name="connsiteX3" fmla="*/ 182880 w 351692"/>
                  <a:gd name="connsiteY3" fmla="*/ 323557 h 422031"/>
                  <a:gd name="connsiteX4" fmla="*/ 112541 w 351692"/>
                  <a:gd name="connsiteY4" fmla="*/ 239151 h 422031"/>
                  <a:gd name="connsiteX5" fmla="*/ 84406 w 351692"/>
                  <a:gd name="connsiteY5" fmla="*/ 154745 h 422031"/>
                  <a:gd name="connsiteX6" fmla="*/ 28135 w 351692"/>
                  <a:gd name="connsiteY6" fmla="*/ 70339 h 422031"/>
                  <a:gd name="connsiteX7" fmla="*/ 0 w 351692"/>
                  <a:gd name="connsiteY7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692" h="422031">
                    <a:moveTo>
                      <a:pt x="351692" y="422031"/>
                    </a:moveTo>
                    <a:cubicBezTo>
                      <a:pt x="328246" y="412653"/>
                      <a:pt x="304998" y="402763"/>
                      <a:pt x="281354" y="393896"/>
                    </a:cubicBezTo>
                    <a:cubicBezTo>
                      <a:pt x="267470" y="388689"/>
                      <a:pt x="251218" y="388447"/>
                      <a:pt x="239151" y="379828"/>
                    </a:cubicBezTo>
                    <a:cubicBezTo>
                      <a:pt x="217566" y="364410"/>
                      <a:pt x="201637" y="342314"/>
                      <a:pt x="182880" y="323557"/>
                    </a:cubicBezTo>
                    <a:cubicBezTo>
                      <a:pt x="128722" y="269399"/>
                      <a:pt x="151713" y="297907"/>
                      <a:pt x="112541" y="239151"/>
                    </a:cubicBezTo>
                    <a:cubicBezTo>
                      <a:pt x="103163" y="211016"/>
                      <a:pt x="100857" y="179421"/>
                      <a:pt x="84406" y="154745"/>
                    </a:cubicBezTo>
                    <a:lnTo>
                      <a:pt x="28135" y="70339"/>
                    </a:lnTo>
                    <a:cubicBezTo>
                      <a:pt x="10752" y="18188"/>
                      <a:pt x="20700" y="4139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678B8EFC-3DC2-7E16-1D25-309216C64D6F}"/>
                  </a:ext>
                </a:extLst>
              </p:cNvPr>
              <p:cNvSpPr/>
              <p:nvPr/>
            </p:nvSpPr>
            <p:spPr bwMode="auto">
              <a:xfrm>
                <a:off x="9875520" y="4389084"/>
                <a:ext cx="112542" cy="450202"/>
              </a:xfrm>
              <a:custGeom>
                <a:avLst/>
                <a:gdLst>
                  <a:gd name="connsiteX0" fmla="*/ 112542 w 112542"/>
                  <a:gd name="connsiteY0" fmla="*/ 450202 h 450202"/>
                  <a:gd name="connsiteX1" fmla="*/ 70338 w 112542"/>
                  <a:gd name="connsiteY1" fmla="*/ 379864 h 450202"/>
                  <a:gd name="connsiteX2" fmla="*/ 42203 w 112542"/>
                  <a:gd name="connsiteY2" fmla="*/ 281390 h 450202"/>
                  <a:gd name="connsiteX3" fmla="*/ 42203 w 112542"/>
                  <a:gd name="connsiteY3" fmla="*/ 84442 h 450202"/>
                  <a:gd name="connsiteX4" fmla="*/ 0 w 112542"/>
                  <a:gd name="connsiteY4" fmla="*/ 36 h 45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42" h="450202">
                    <a:moveTo>
                      <a:pt x="112542" y="450202"/>
                    </a:moveTo>
                    <a:cubicBezTo>
                      <a:pt x="98474" y="426756"/>
                      <a:pt x="82566" y="404320"/>
                      <a:pt x="70338" y="379864"/>
                    </a:cubicBezTo>
                    <a:cubicBezTo>
                      <a:pt x="60249" y="359687"/>
                      <a:pt x="46709" y="299412"/>
                      <a:pt x="42203" y="281390"/>
                    </a:cubicBezTo>
                    <a:cubicBezTo>
                      <a:pt x="55329" y="176388"/>
                      <a:pt x="65867" y="179097"/>
                      <a:pt x="42203" y="84442"/>
                    </a:cubicBezTo>
                    <a:cubicBezTo>
                      <a:pt x="19989" y="-4413"/>
                      <a:pt x="42554" y="36"/>
                      <a:pt x="0" y="36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4DF692C-FE4D-C649-B6B1-7D48EC763882}"/>
                  </a:ext>
                </a:extLst>
              </p:cNvPr>
              <p:cNvSpPr/>
              <p:nvPr/>
            </p:nvSpPr>
            <p:spPr bwMode="auto">
              <a:xfrm>
                <a:off x="9791114" y="3910818"/>
                <a:ext cx="70338" cy="393896"/>
              </a:xfrm>
              <a:custGeom>
                <a:avLst/>
                <a:gdLst>
                  <a:gd name="connsiteX0" fmla="*/ 70338 w 70338"/>
                  <a:gd name="connsiteY0" fmla="*/ 393896 h 393896"/>
                  <a:gd name="connsiteX1" fmla="*/ 28135 w 70338"/>
                  <a:gd name="connsiteY1" fmla="*/ 267287 h 393896"/>
                  <a:gd name="connsiteX2" fmla="*/ 14068 w 70338"/>
                  <a:gd name="connsiteY2" fmla="*/ 225084 h 393896"/>
                  <a:gd name="connsiteX3" fmla="*/ 0 w 70338"/>
                  <a:gd name="connsiteY3" fmla="*/ 154745 h 393896"/>
                  <a:gd name="connsiteX4" fmla="*/ 14068 w 70338"/>
                  <a:gd name="connsiteY4" fmla="*/ 112542 h 393896"/>
                  <a:gd name="connsiteX5" fmla="*/ 0 w 70338"/>
                  <a:gd name="connsiteY5" fmla="*/ 0 h 3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38" h="393896">
                    <a:moveTo>
                      <a:pt x="70338" y="393896"/>
                    </a:moveTo>
                    <a:lnTo>
                      <a:pt x="28135" y="267287"/>
                    </a:lnTo>
                    <a:cubicBezTo>
                      <a:pt x="23446" y="253219"/>
                      <a:pt x="16976" y="239625"/>
                      <a:pt x="14068" y="225084"/>
                    </a:cubicBezTo>
                    <a:lnTo>
                      <a:pt x="0" y="154745"/>
                    </a:lnTo>
                    <a:cubicBezTo>
                      <a:pt x="4689" y="140677"/>
                      <a:pt x="14068" y="127371"/>
                      <a:pt x="14068" y="112542"/>
                    </a:cubicBezTo>
                    <a:cubicBezTo>
                      <a:pt x="14068" y="74736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2EA19AF-2845-3B4B-24FA-CAF155F805BF}"/>
                  </a:ext>
                </a:extLst>
              </p:cNvPr>
              <p:cNvSpPr/>
              <p:nvPr/>
            </p:nvSpPr>
            <p:spPr bwMode="auto">
              <a:xfrm>
                <a:off x="9706708" y="3376246"/>
                <a:ext cx="98474" cy="422031"/>
              </a:xfrm>
              <a:custGeom>
                <a:avLst/>
                <a:gdLst>
                  <a:gd name="connsiteX0" fmla="*/ 98474 w 98474"/>
                  <a:gd name="connsiteY0" fmla="*/ 422031 h 422031"/>
                  <a:gd name="connsiteX1" fmla="*/ 70338 w 98474"/>
                  <a:gd name="connsiteY1" fmla="*/ 351692 h 422031"/>
                  <a:gd name="connsiteX2" fmla="*/ 42203 w 98474"/>
                  <a:gd name="connsiteY2" fmla="*/ 267286 h 422031"/>
                  <a:gd name="connsiteX3" fmla="*/ 14067 w 98474"/>
                  <a:gd name="connsiteY3" fmla="*/ 239151 h 422031"/>
                  <a:gd name="connsiteX4" fmla="*/ 14067 w 98474"/>
                  <a:gd name="connsiteY4" fmla="*/ 14068 h 422031"/>
                  <a:gd name="connsiteX5" fmla="*/ 0 w 98474"/>
                  <a:gd name="connsiteY5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74" h="422031">
                    <a:moveTo>
                      <a:pt x="98474" y="422031"/>
                    </a:moveTo>
                    <a:cubicBezTo>
                      <a:pt x="89095" y="398585"/>
                      <a:pt x="78968" y="375424"/>
                      <a:pt x="70338" y="351692"/>
                    </a:cubicBezTo>
                    <a:cubicBezTo>
                      <a:pt x="60203" y="323820"/>
                      <a:pt x="63174" y="288256"/>
                      <a:pt x="42203" y="267286"/>
                    </a:cubicBezTo>
                    <a:lnTo>
                      <a:pt x="14067" y="239151"/>
                    </a:lnTo>
                    <a:cubicBezTo>
                      <a:pt x="25865" y="132972"/>
                      <a:pt x="38772" y="112891"/>
                      <a:pt x="14067" y="14068"/>
                    </a:cubicBezTo>
                    <a:cubicBezTo>
                      <a:pt x="12459" y="7635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F1C4787-AE05-3994-C8D0-74F98917F7A7}"/>
                  </a:ext>
                </a:extLst>
              </p:cNvPr>
              <p:cNvSpPr/>
              <p:nvPr/>
            </p:nvSpPr>
            <p:spPr bwMode="auto">
              <a:xfrm>
                <a:off x="9636369" y="2869809"/>
                <a:ext cx="70339" cy="422031"/>
              </a:xfrm>
              <a:custGeom>
                <a:avLst/>
                <a:gdLst>
                  <a:gd name="connsiteX0" fmla="*/ 70339 w 70339"/>
                  <a:gd name="connsiteY0" fmla="*/ 422031 h 422031"/>
                  <a:gd name="connsiteX1" fmla="*/ 42203 w 70339"/>
                  <a:gd name="connsiteY1" fmla="*/ 168813 h 422031"/>
                  <a:gd name="connsiteX2" fmla="*/ 14068 w 70339"/>
                  <a:gd name="connsiteY2" fmla="*/ 56271 h 422031"/>
                  <a:gd name="connsiteX3" fmla="*/ 0 w 70339"/>
                  <a:gd name="connsiteY3" fmla="*/ 14068 h 422031"/>
                  <a:gd name="connsiteX4" fmla="*/ 14068 w 70339"/>
                  <a:gd name="connsiteY4" fmla="*/ 0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39" h="422031">
                    <a:moveTo>
                      <a:pt x="70339" y="422031"/>
                    </a:moveTo>
                    <a:cubicBezTo>
                      <a:pt x="-16033" y="278078"/>
                      <a:pt x="54466" y="426333"/>
                      <a:pt x="42203" y="168813"/>
                    </a:cubicBezTo>
                    <a:cubicBezTo>
                      <a:pt x="40364" y="130188"/>
                      <a:pt x="26296" y="92955"/>
                      <a:pt x="14068" y="56271"/>
                    </a:cubicBezTo>
                    <a:cubicBezTo>
                      <a:pt x="9379" y="42203"/>
                      <a:pt x="0" y="28897"/>
                      <a:pt x="0" y="14068"/>
                    </a:cubicBezTo>
                    <a:lnTo>
                      <a:pt x="14068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1BBC1B4-1CC5-20C3-8251-50B294F6A56A}"/>
                  </a:ext>
                </a:extLst>
              </p:cNvPr>
              <p:cNvSpPr/>
              <p:nvPr/>
            </p:nvSpPr>
            <p:spPr bwMode="auto">
              <a:xfrm>
                <a:off x="9580098" y="2222695"/>
                <a:ext cx="42204" cy="576776"/>
              </a:xfrm>
              <a:custGeom>
                <a:avLst/>
                <a:gdLst>
                  <a:gd name="connsiteX0" fmla="*/ 42204 w 42204"/>
                  <a:gd name="connsiteY0" fmla="*/ 576776 h 576776"/>
                  <a:gd name="connsiteX1" fmla="*/ 0 w 42204"/>
                  <a:gd name="connsiteY1" fmla="*/ 450167 h 576776"/>
                  <a:gd name="connsiteX2" fmla="*/ 14068 w 42204"/>
                  <a:gd name="connsiteY2" fmla="*/ 379828 h 576776"/>
                  <a:gd name="connsiteX3" fmla="*/ 42204 w 42204"/>
                  <a:gd name="connsiteY3" fmla="*/ 239151 h 576776"/>
                  <a:gd name="connsiteX4" fmla="*/ 28136 w 42204"/>
                  <a:gd name="connsiteY4" fmla="*/ 154745 h 576776"/>
                  <a:gd name="connsiteX5" fmla="*/ 0 w 42204"/>
                  <a:gd name="connsiteY5" fmla="*/ 70339 h 576776"/>
                  <a:gd name="connsiteX6" fmla="*/ 14068 w 42204"/>
                  <a:gd name="connsiteY6" fmla="*/ 0 h 57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204" h="576776">
                    <a:moveTo>
                      <a:pt x="42204" y="576776"/>
                    </a:moveTo>
                    <a:cubicBezTo>
                      <a:pt x="33262" y="554421"/>
                      <a:pt x="0" y="480454"/>
                      <a:pt x="0" y="450167"/>
                    </a:cubicBezTo>
                    <a:cubicBezTo>
                      <a:pt x="0" y="426256"/>
                      <a:pt x="8881" y="403169"/>
                      <a:pt x="14068" y="379828"/>
                    </a:cubicBezTo>
                    <a:cubicBezTo>
                      <a:pt x="42050" y="253912"/>
                      <a:pt x="14637" y="404550"/>
                      <a:pt x="42204" y="239151"/>
                    </a:cubicBezTo>
                    <a:cubicBezTo>
                      <a:pt x="37515" y="211016"/>
                      <a:pt x="35054" y="182417"/>
                      <a:pt x="28136" y="154745"/>
                    </a:cubicBezTo>
                    <a:cubicBezTo>
                      <a:pt x="20943" y="125973"/>
                      <a:pt x="0" y="70339"/>
                      <a:pt x="0" y="70339"/>
                    </a:cubicBezTo>
                    <a:cubicBezTo>
                      <a:pt x="15205" y="9519"/>
                      <a:pt x="14068" y="33402"/>
                      <a:pt x="14068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9FBFC5-8CE2-0C5D-435C-40100D49522E}"/>
                  </a:ext>
                </a:extLst>
              </p:cNvPr>
              <p:cNvSpPr/>
              <p:nvPr/>
            </p:nvSpPr>
            <p:spPr bwMode="auto">
              <a:xfrm>
                <a:off x="11422966" y="3432517"/>
                <a:ext cx="56271" cy="154781"/>
              </a:xfrm>
              <a:custGeom>
                <a:avLst/>
                <a:gdLst>
                  <a:gd name="connsiteX0" fmla="*/ 56271 w 56271"/>
                  <a:gd name="connsiteY0" fmla="*/ 0 h 154781"/>
                  <a:gd name="connsiteX1" fmla="*/ 42203 w 56271"/>
                  <a:gd name="connsiteY1" fmla="*/ 70338 h 154781"/>
                  <a:gd name="connsiteX2" fmla="*/ 0 w 56271"/>
                  <a:gd name="connsiteY2" fmla="*/ 154745 h 15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81">
                    <a:moveTo>
                      <a:pt x="56271" y="0"/>
                    </a:moveTo>
                    <a:cubicBezTo>
                      <a:pt x="51582" y="23446"/>
                      <a:pt x="48494" y="47270"/>
                      <a:pt x="42203" y="70338"/>
                    </a:cubicBezTo>
                    <a:cubicBezTo>
                      <a:pt x="17970" y="159194"/>
                      <a:pt x="42874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F9FB3B8-B416-87C1-6C61-8A5C729377EE}"/>
                  </a:ext>
                </a:extLst>
              </p:cNvPr>
              <p:cNvSpPr/>
              <p:nvPr/>
            </p:nvSpPr>
            <p:spPr bwMode="auto">
              <a:xfrm>
                <a:off x="11113477" y="3545058"/>
                <a:ext cx="56271" cy="239151"/>
              </a:xfrm>
              <a:custGeom>
                <a:avLst/>
                <a:gdLst>
                  <a:gd name="connsiteX0" fmla="*/ 56271 w 56271"/>
                  <a:gd name="connsiteY0" fmla="*/ 0 h 239151"/>
                  <a:gd name="connsiteX1" fmla="*/ 42203 w 56271"/>
                  <a:gd name="connsiteY1" fmla="*/ 126610 h 239151"/>
                  <a:gd name="connsiteX2" fmla="*/ 0 w 56271"/>
                  <a:gd name="connsiteY2" fmla="*/ 239151 h 23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239151">
                    <a:moveTo>
                      <a:pt x="56271" y="0"/>
                    </a:moveTo>
                    <a:cubicBezTo>
                      <a:pt x="51582" y="42203"/>
                      <a:pt x="50531" y="84972"/>
                      <a:pt x="42203" y="126610"/>
                    </a:cubicBezTo>
                    <a:cubicBezTo>
                      <a:pt x="31719" y="179032"/>
                      <a:pt x="19919" y="199315"/>
                      <a:pt x="0" y="239151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503CD3F7-5503-933A-2A34-B34B48B7A73C}"/>
                  </a:ext>
                </a:extLst>
              </p:cNvPr>
              <p:cNvSpPr/>
              <p:nvPr/>
            </p:nvSpPr>
            <p:spPr bwMode="auto">
              <a:xfrm>
                <a:off x="11015003" y="4037428"/>
                <a:ext cx="70339" cy="253218"/>
              </a:xfrm>
              <a:custGeom>
                <a:avLst/>
                <a:gdLst>
                  <a:gd name="connsiteX0" fmla="*/ 70339 w 70339"/>
                  <a:gd name="connsiteY0" fmla="*/ 0 h 253218"/>
                  <a:gd name="connsiteX1" fmla="*/ 56271 w 70339"/>
                  <a:gd name="connsiteY1" fmla="*/ 70338 h 253218"/>
                  <a:gd name="connsiteX2" fmla="*/ 28135 w 70339"/>
                  <a:gd name="connsiteY2" fmla="*/ 154744 h 253218"/>
                  <a:gd name="connsiteX3" fmla="*/ 0 w 70339"/>
                  <a:gd name="connsiteY3" fmla="*/ 253218 h 25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39" h="253218">
                    <a:moveTo>
                      <a:pt x="70339" y="0"/>
                    </a:moveTo>
                    <a:cubicBezTo>
                      <a:pt x="65650" y="23446"/>
                      <a:pt x="62562" y="47270"/>
                      <a:pt x="56271" y="70338"/>
                    </a:cubicBezTo>
                    <a:cubicBezTo>
                      <a:pt x="48467" y="98950"/>
                      <a:pt x="33951" y="125663"/>
                      <a:pt x="28135" y="154744"/>
                    </a:cubicBezTo>
                    <a:cubicBezTo>
                      <a:pt x="12012" y="235365"/>
                      <a:pt x="24761" y="203697"/>
                      <a:pt x="0" y="25321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4275A1E-C3D0-4D40-568B-E62A3E9B81F6}"/>
                  </a:ext>
                </a:extLst>
              </p:cNvPr>
              <p:cNvSpPr/>
              <p:nvPr/>
            </p:nvSpPr>
            <p:spPr bwMode="auto">
              <a:xfrm>
                <a:off x="11281784" y="4403188"/>
                <a:ext cx="113047" cy="182880"/>
              </a:xfrm>
              <a:custGeom>
                <a:avLst/>
                <a:gdLst>
                  <a:gd name="connsiteX0" fmla="*/ 113047 w 113047"/>
                  <a:gd name="connsiteY0" fmla="*/ 0 h 182880"/>
                  <a:gd name="connsiteX1" fmla="*/ 42708 w 113047"/>
                  <a:gd name="connsiteY1" fmla="*/ 84406 h 182880"/>
                  <a:gd name="connsiteX2" fmla="*/ 505 w 113047"/>
                  <a:gd name="connsiteY2" fmla="*/ 168812 h 182880"/>
                  <a:gd name="connsiteX3" fmla="*/ 505 w 113047"/>
                  <a:gd name="connsiteY3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47" h="182880">
                    <a:moveTo>
                      <a:pt x="113047" y="0"/>
                    </a:moveTo>
                    <a:cubicBezTo>
                      <a:pt x="89601" y="28135"/>
                      <a:pt x="65193" y="55497"/>
                      <a:pt x="42708" y="84406"/>
                    </a:cubicBezTo>
                    <a:cubicBezTo>
                      <a:pt x="17374" y="116978"/>
                      <a:pt x="10249" y="129838"/>
                      <a:pt x="505" y="168812"/>
                    </a:cubicBezTo>
                    <a:cubicBezTo>
                      <a:pt x="-632" y="173361"/>
                      <a:pt x="505" y="178191"/>
                      <a:pt x="505" y="18288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1F912B85-F52A-7535-A726-6521B2F27492}"/>
                  </a:ext>
                </a:extLst>
              </p:cNvPr>
              <p:cNvSpPr/>
              <p:nvPr/>
            </p:nvSpPr>
            <p:spPr bwMode="auto">
              <a:xfrm>
                <a:off x="11099409" y="4811151"/>
                <a:ext cx="84406" cy="140758"/>
              </a:xfrm>
              <a:custGeom>
                <a:avLst/>
                <a:gdLst>
                  <a:gd name="connsiteX0" fmla="*/ 84406 w 84406"/>
                  <a:gd name="connsiteY0" fmla="*/ 0 h 140758"/>
                  <a:gd name="connsiteX1" fmla="*/ 42203 w 84406"/>
                  <a:gd name="connsiteY1" fmla="*/ 98474 h 140758"/>
                  <a:gd name="connsiteX2" fmla="*/ 0 w 84406"/>
                  <a:gd name="connsiteY2" fmla="*/ 140677 h 14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06" h="140758">
                    <a:moveTo>
                      <a:pt x="84406" y="0"/>
                    </a:moveTo>
                    <a:cubicBezTo>
                      <a:pt x="62325" y="110411"/>
                      <a:pt x="90249" y="38416"/>
                      <a:pt x="42203" y="98474"/>
                    </a:cubicBezTo>
                    <a:cubicBezTo>
                      <a:pt x="5319" y="144579"/>
                      <a:pt x="32680" y="140677"/>
                      <a:pt x="0" y="14067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98B663E-579B-9AE0-2B52-B2E3082478D2}"/>
                  </a:ext>
                </a:extLst>
              </p:cNvPr>
              <p:cNvSpPr/>
              <p:nvPr/>
            </p:nvSpPr>
            <p:spPr bwMode="auto">
              <a:xfrm>
                <a:off x="10832123" y="5148775"/>
                <a:ext cx="140677" cy="127427"/>
              </a:xfrm>
              <a:custGeom>
                <a:avLst/>
                <a:gdLst>
                  <a:gd name="connsiteX0" fmla="*/ 140677 w 140677"/>
                  <a:gd name="connsiteY0" fmla="*/ 0 h 127427"/>
                  <a:gd name="connsiteX1" fmla="*/ 28135 w 140677"/>
                  <a:gd name="connsiteY1" fmla="*/ 126610 h 127427"/>
                  <a:gd name="connsiteX2" fmla="*/ 0 w 140677"/>
                  <a:gd name="connsiteY2" fmla="*/ 126610 h 127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7" h="127427">
                    <a:moveTo>
                      <a:pt x="140677" y="0"/>
                    </a:moveTo>
                    <a:cubicBezTo>
                      <a:pt x="86394" y="86854"/>
                      <a:pt x="104291" y="111379"/>
                      <a:pt x="28135" y="126610"/>
                    </a:cubicBezTo>
                    <a:cubicBezTo>
                      <a:pt x="18939" y="128449"/>
                      <a:pt x="9378" y="126610"/>
                      <a:pt x="0" y="1266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AD21EA2-F7B0-9553-41A3-2F6CBF0470E9}"/>
                  </a:ext>
                </a:extLst>
              </p:cNvPr>
              <p:cNvSpPr/>
              <p:nvPr/>
            </p:nvSpPr>
            <p:spPr bwMode="auto">
              <a:xfrm>
                <a:off x="11324024" y="3235569"/>
                <a:ext cx="28604" cy="168813"/>
              </a:xfrm>
              <a:custGeom>
                <a:avLst/>
                <a:gdLst>
                  <a:gd name="connsiteX0" fmla="*/ 28604 w 28604"/>
                  <a:gd name="connsiteY0" fmla="*/ 0 h 168813"/>
                  <a:gd name="connsiteX1" fmla="*/ 14536 w 28604"/>
                  <a:gd name="connsiteY1" fmla="*/ 84406 h 168813"/>
                  <a:gd name="connsiteX2" fmla="*/ 468 w 28604"/>
                  <a:gd name="connsiteY2" fmla="*/ 168813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04" h="168813">
                    <a:moveTo>
                      <a:pt x="28604" y="0"/>
                    </a:moveTo>
                    <a:cubicBezTo>
                      <a:pt x="23915" y="28135"/>
                      <a:pt x="20724" y="56562"/>
                      <a:pt x="14536" y="84406"/>
                    </a:cubicBezTo>
                    <a:cubicBezTo>
                      <a:pt x="-3981" y="167730"/>
                      <a:pt x="468" y="85431"/>
                      <a:pt x="468" y="168813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6FD950A-C19D-E31B-C701-E1930C5AB3BC}"/>
                  </a:ext>
                </a:extLst>
              </p:cNvPr>
              <p:cNvSpPr/>
              <p:nvPr/>
            </p:nvSpPr>
            <p:spPr bwMode="auto">
              <a:xfrm>
                <a:off x="11140322" y="3207434"/>
                <a:ext cx="29427" cy="196949"/>
              </a:xfrm>
              <a:custGeom>
                <a:avLst/>
                <a:gdLst>
                  <a:gd name="connsiteX0" fmla="*/ 29428 w 29428"/>
                  <a:gd name="connsiteY0" fmla="*/ 0 h 196948"/>
                  <a:gd name="connsiteX1" fmla="*/ 15360 w 29428"/>
                  <a:gd name="connsiteY1" fmla="*/ 84406 h 196948"/>
                  <a:gd name="connsiteX2" fmla="*/ 1292 w 29428"/>
                  <a:gd name="connsiteY2" fmla="*/ 126609 h 196948"/>
                  <a:gd name="connsiteX3" fmla="*/ 1292 w 29428"/>
                  <a:gd name="connsiteY3" fmla="*/ 196948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8" h="196948">
                    <a:moveTo>
                      <a:pt x="29428" y="0"/>
                    </a:moveTo>
                    <a:cubicBezTo>
                      <a:pt x="24739" y="28135"/>
                      <a:pt x="21548" y="56562"/>
                      <a:pt x="15360" y="84406"/>
                    </a:cubicBezTo>
                    <a:cubicBezTo>
                      <a:pt x="12143" y="98882"/>
                      <a:pt x="3131" y="111895"/>
                      <a:pt x="1292" y="126609"/>
                    </a:cubicBezTo>
                    <a:cubicBezTo>
                      <a:pt x="-1616" y="149874"/>
                      <a:pt x="1292" y="173502"/>
                      <a:pt x="1292" y="19694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D7F44C-C115-85E9-437D-A8E016D311D4}"/>
                  </a:ext>
                </a:extLst>
              </p:cNvPr>
              <p:cNvSpPr/>
              <p:nvPr/>
            </p:nvSpPr>
            <p:spPr bwMode="auto">
              <a:xfrm>
                <a:off x="10832123" y="4642338"/>
                <a:ext cx="56271" cy="154745"/>
              </a:xfrm>
              <a:custGeom>
                <a:avLst/>
                <a:gdLst>
                  <a:gd name="connsiteX0" fmla="*/ 56271 w 56271"/>
                  <a:gd name="connsiteY0" fmla="*/ 0 h 154745"/>
                  <a:gd name="connsiteX1" fmla="*/ 14068 w 56271"/>
                  <a:gd name="connsiteY1" fmla="*/ 112542 h 154745"/>
                  <a:gd name="connsiteX2" fmla="*/ 0 w 56271"/>
                  <a:gd name="connsiteY2" fmla="*/ 154745 h 15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154745">
                    <a:moveTo>
                      <a:pt x="56271" y="0"/>
                    </a:moveTo>
                    <a:cubicBezTo>
                      <a:pt x="29130" y="135705"/>
                      <a:pt x="62366" y="15946"/>
                      <a:pt x="14068" y="112542"/>
                    </a:cubicBezTo>
                    <a:cubicBezTo>
                      <a:pt x="7436" y="125805"/>
                      <a:pt x="0" y="154745"/>
                      <a:pt x="0" y="15474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166608F-9162-333E-8E87-53F55AB82439}"/>
                  </a:ext>
                </a:extLst>
              </p:cNvPr>
              <p:cNvSpPr/>
              <p:nvPr/>
            </p:nvSpPr>
            <p:spPr bwMode="auto">
              <a:xfrm>
                <a:off x="10691446" y="5036234"/>
                <a:ext cx="56271" cy="98474"/>
              </a:xfrm>
              <a:custGeom>
                <a:avLst/>
                <a:gdLst>
                  <a:gd name="connsiteX0" fmla="*/ 56271 w 56271"/>
                  <a:gd name="connsiteY0" fmla="*/ 0 h 98474"/>
                  <a:gd name="connsiteX1" fmla="*/ 28136 w 56271"/>
                  <a:gd name="connsiteY1" fmla="*/ 70338 h 98474"/>
                  <a:gd name="connsiteX2" fmla="*/ 0 w 56271"/>
                  <a:gd name="connsiteY2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71" h="98474">
                    <a:moveTo>
                      <a:pt x="56271" y="0"/>
                    </a:moveTo>
                    <a:cubicBezTo>
                      <a:pt x="46893" y="23446"/>
                      <a:pt x="40665" y="48413"/>
                      <a:pt x="28136" y="70338"/>
                    </a:cubicBezTo>
                    <a:cubicBezTo>
                      <a:pt x="21555" y="81854"/>
                      <a:pt x="0" y="98474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2C3593F-067A-CCD7-C23E-60C9385D3F3E}"/>
                  </a:ext>
                </a:extLst>
              </p:cNvPr>
              <p:cNvSpPr/>
              <p:nvPr/>
            </p:nvSpPr>
            <p:spPr bwMode="auto">
              <a:xfrm>
                <a:off x="10381957" y="5247249"/>
                <a:ext cx="126609" cy="14384"/>
              </a:xfrm>
              <a:custGeom>
                <a:avLst/>
                <a:gdLst>
                  <a:gd name="connsiteX0" fmla="*/ 126609 w 126609"/>
                  <a:gd name="connsiteY0" fmla="*/ 0 h 14384"/>
                  <a:gd name="connsiteX1" fmla="*/ 0 w 126609"/>
                  <a:gd name="connsiteY1" fmla="*/ 14068 h 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9" h="14384">
                    <a:moveTo>
                      <a:pt x="126609" y="0"/>
                    </a:moveTo>
                    <a:cubicBezTo>
                      <a:pt x="37878" y="17747"/>
                      <a:pt x="80181" y="14068"/>
                      <a:pt x="0" y="14068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8CCD642-2AE5-297F-D101-9C1003696B5A}"/>
                  </a:ext>
                </a:extLst>
              </p:cNvPr>
              <p:cNvSpPr/>
              <p:nvPr/>
            </p:nvSpPr>
            <p:spPr bwMode="auto">
              <a:xfrm>
                <a:off x="10424160" y="5472332"/>
                <a:ext cx="225083" cy="28287"/>
              </a:xfrm>
              <a:custGeom>
                <a:avLst/>
                <a:gdLst>
                  <a:gd name="connsiteX0" fmla="*/ 225083 w 225083"/>
                  <a:gd name="connsiteY0" fmla="*/ 0 h 28287"/>
                  <a:gd name="connsiteX1" fmla="*/ 154745 w 225083"/>
                  <a:gd name="connsiteY1" fmla="*/ 14068 h 28287"/>
                  <a:gd name="connsiteX2" fmla="*/ 112542 w 225083"/>
                  <a:gd name="connsiteY2" fmla="*/ 28136 h 28287"/>
                  <a:gd name="connsiteX3" fmla="*/ 28135 w 225083"/>
                  <a:gd name="connsiteY3" fmla="*/ 0 h 28287"/>
                  <a:gd name="connsiteX4" fmla="*/ 0 w 225083"/>
                  <a:gd name="connsiteY4" fmla="*/ 0 h 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83" h="28287">
                    <a:moveTo>
                      <a:pt x="225083" y="0"/>
                    </a:moveTo>
                    <a:cubicBezTo>
                      <a:pt x="201637" y="4689"/>
                      <a:pt x="177941" y="8269"/>
                      <a:pt x="154745" y="14068"/>
                    </a:cubicBezTo>
                    <a:cubicBezTo>
                      <a:pt x="140359" y="17665"/>
                      <a:pt x="127280" y="29774"/>
                      <a:pt x="112542" y="28136"/>
                    </a:cubicBezTo>
                    <a:cubicBezTo>
                      <a:pt x="83066" y="24861"/>
                      <a:pt x="57793" y="0"/>
                      <a:pt x="28135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F6ACCFC-87B7-719A-8DC9-8D67E08E3E0C}"/>
                  </a:ext>
                </a:extLst>
              </p:cNvPr>
              <p:cNvSpPr/>
              <p:nvPr/>
            </p:nvSpPr>
            <p:spPr bwMode="auto">
              <a:xfrm>
                <a:off x="10044332" y="5275385"/>
                <a:ext cx="140677" cy="154744"/>
              </a:xfrm>
              <a:custGeom>
                <a:avLst/>
                <a:gdLst>
                  <a:gd name="connsiteX0" fmla="*/ 140677 w 140677"/>
                  <a:gd name="connsiteY0" fmla="*/ 154744 h 154744"/>
                  <a:gd name="connsiteX1" fmla="*/ 70339 w 140677"/>
                  <a:gd name="connsiteY1" fmla="*/ 98473 h 154744"/>
                  <a:gd name="connsiteX2" fmla="*/ 28136 w 140677"/>
                  <a:gd name="connsiteY2" fmla="*/ 84406 h 154744"/>
                  <a:gd name="connsiteX3" fmla="*/ 0 w 140677"/>
                  <a:gd name="connsiteY3" fmla="*/ 0 h 1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77" h="154744">
                    <a:moveTo>
                      <a:pt x="140677" y="154744"/>
                    </a:moveTo>
                    <a:cubicBezTo>
                      <a:pt x="117231" y="135987"/>
                      <a:pt x="95801" y="114387"/>
                      <a:pt x="70339" y="98473"/>
                    </a:cubicBezTo>
                    <a:cubicBezTo>
                      <a:pt x="57764" y="90614"/>
                      <a:pt x="36755" y="96472"/>
                      <a:pt x="28136" y="84406"/>
                    </a:cubicBezTo>
                    <a:cubicBezTo>
                      <a:pt x="10898" y="60273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91722CE0-DD3C-6EE6-94A2-CAC2CF10D6BD}"/>
                  </a:ext>
                </a:extLst>
              </p:cNvPr>
              <p:cNvSpPr/>
              <p:nvPr/>
            </p:nvSpPr>
            <p:spPr bwMode="auto">
              <a:xfrm>
                <a:off x="9833317" y="4811151"/>
                <a:ext cx="140677" cy="295421"/>
              </a:xfrm>
              <a:custGeom>
                <a:avLst/>
                <a:gdLst>
                  <a:gd name="connsiteX0" fmla="*/ 140677 w 140677"/>
                  <a:gd name="connsiteY0" fmla="*/ 295421 h 295421"/>
                  <a:gd name="connsiteX1" fmla="*/ 84406 w 140677"/>
                  <a:gd name="connsiteY1" fmla="*/ 225083 h 295421"/>
                  <a:gd name="connsiteX2" fmla="*/ 56271 w 140677"/>
                  <a:gd name="connsiteY2" fmla="*/ 196947 h 295421"/>
                  <a:gd name="connsiteX3" fmla="*/ 42203 w 140677"/>
                  <a:gd name="connsiteY3" fmla="*/ 154744 h 295421"/>
                  <a:gd name="connsiteX4" fmla="*/ 56271 w 140677"/>
                  <a:gd name="connsiteY4" fmla="*/ 98474 h 295421"/>
                  <a:gd name="connsiteX5" fmla="*/ 28135 w 140677"/>
                  <a:gd name="connsiteY5" fmla="*/ 70338 h 295421"/>
                  <a:gd name="connsiteX6" fmla="*/ 14068 w 140677"/>
                  <a:gd name="connsiteY6" fmla="*/ 28135 h 295421"/>
                  <a:gd name="connsiteX7" fmla="*/ 0 w 140677"/>
                  <a:gd name="connsiteY7" fmla="*/ 0 h 29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77" h="295421">
                    <a:moveTo>
                      <a:pt x="140677" y="295421"/>
                    </a:moveTo>
                    <a:cubicBezTo>
                      <a:pt x="121920" y="271975"/>
                      <a:pt x="103946" y="247880"/>
                      <a:pt x="84406" y="225083"/>
                    </a:cubicBezTo>
                    <a:cubicBezTo>
                      <a:pt x="75774" y="215013"/>
                      <a:pt x="63095" y="208320"/>
                      <a:pt x="56271" y="196947"/>
                    </a:cubicBezTo>
                    <a:cubicBezTo>
                      <a:pt x="48642" y="184231"/>
                      <a:pt x="46892" y="168812"/>
                      <a:pt x="42203" y="154744"/>
                    </a:cubicBezTo>
                    <a:cubicBezTo>
                      <a:pt x="46892" y="135987"/>
                      <a:pt x="59450" y="117545"/>
                      <a:pt x="56271" y="98474"/>
                    </a:cubicBezTo>
                    <a:cubicBezTo>
                      <a:pt x="54090" y="85391"/>
                      <a:pt x="34959" y="81711"/>
                      <a:pt x="28135" y="70338"/>
                    </a:cubicBezTo>
                    <a:cubicBezTo>
                      <a:pt x="20506" y="57623"/>
                      <a:pt x="19575" y="41903"/>
                      <a:pt x="14068" y="28135"/>
                    </a:cubicBezTo>
                    <a:cubicBezTo>
                      <a:pt x="10174" y="18400"/>
                      <a:pt x="4689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8B5D5AC-A81C-7622-548E-A957DC8172DD}"/>
                  </a:ext>
                </a:extLst>
              </p:cNvPr>
              <p:cNvSpPr/>
              <p:nvPr/>
            </p:nvSpPr>
            <p:spPr bwMode="auto">
              <a:xfrm>
                <a:off x="11338560" y="4726745"/>
                <a:ext cx="98474" cy="196983"/>
              </a:xfrm>
              <a:custGeom>
                <a:avLst/>
                <a:gdLst>
                  <a:gd name="connsiteX0" fmla="*/ 98474 w 98474"/>
                  <a:gd name="connsiteY0" fmla="*/ 0 h 196983"/>
                  <a:gd name="connsiteX1" fmla="*/ 70338 w 98474"/>
                  <a:gd name="connsiteY1" fmla="*/ 70338 h 196983"/>
                  <a:gd name="connsiteX2" fmla="*/ 42203 w 98474"/>
                  <a:gd name="connsiteY2" fmla="*/ 112541 h 196983"/>
                  <a:gd name="connsiteX3" fmla="*/ 0 w 98474"/>
                  <a:gd name="connsiteY3" fmla="*/ 196947 h 19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4" h="196983">
                    <a:moveTo>
                      <a:pt x="98474" y="0"/>
                    </a:moveTo>
                    <a:cubicBezTo>
                      <a:pt x="89095" y="23446"/>
                      <a:pt x="81631" y="47752"/>
                      <a:pt x="70338" y="70338"/>
                    </a:cubicBezTo>
                    <a:cubicBezTo>
                      <a:pt x="62777" y="85460"/>
                      <a:pt x="49070" y="97091"/>
                      <a:pt x="42203" y="112541"/>
                    </a:cubicBezTo>
                    <a:cubicBezTo>
                      <a:pt x="2712" y="201396"/>
                      <a:pt x="45286" y="196947"/>
                      <a:pt x="0" y="196947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7A145B1-D75B-9B66-90D7-A9BC45D3CCFD}"/>
                  </a:ext>
                </a:extLst>
              </p:cNvPr>
              <p:cNvSpPr/>
              <p:nvPr/>
            </p:nvSpPr>
            <p:spPr bwMode="auto">
              <a:xfrm>
                <a:off x="9622302" y="1955409"/>
                <a:ext cx="267286" cy="182880"/>
              </a:xfrm>
              <a:custGeom>
                <a:avLst/>
                <a:gdLst>
                  <a:gd name="connsiteX0" fmla="*/ 0 w 267286"/>
                  <a:gd name="connsiteY0" fmla="*/ 182880 h 182880"/>
                  <a:gd name="connsiteX1" fmla="*/ 56270 w 267286"/>
                  <a:gd name="connsiteY1" fmla="*/ 112542 h 182880"/>
                  <a:gd name="connsiteX2" fmla="*/ 84406 w 267286"/>
                  <a:gd name="connsiteY2" fmla="*/ 84406 h 182880"/>
                  <a:gd name="connsiteX3" fmla="*/ 168812 w 267286"/>
                  <a:gd name="connsiteY3" fmla="*/ 56271 h 182880"/>
                  <a:gd name="connsiteX4" fmla="*/ 211015 w 267286"/>
                  <a:gd name="connsiteY4" fmla="*/ 42203 h 182880"/>
                  <a:gd name="connsiteX5" fmla="*/ 253218 w 267286"/>
                  <a:gd name="connsiteY5" fmla="*/ 28136 h 182880"/>
                  <a:gd name="connsiteX6" fmla="*/ 267286 w 267286"/>
                  <a:gd name="connsiteY6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286" h="182880">
                    <a:moveTo>
                      <a:pt x="0" y="182880"/>
                    </a:moveTo>
                    <a:cubicBezTo>
                      <a:pt x="18757" y="159434"/>
                      <a:pt x="36730" y="135339"/>
                      <a:pt x="56270" y="112542"/>
                    </a:cubicBezTo>
                    <a:cubicBezTo>
                      <a:pt x="64902" y="102472"/>
                      <a:pt x="72543" y="90338"/>
                      <a:pt x="84406" y="84406"/>
                    </a:cubicBezTo>
                    <a:cubicBezTo>
                      <a:pt x="110932" y="71143"/>
                      <a:pt x="140677" y="65649"/>
                      <a:pt x="168812" y="56271"/>
                    </a:cubicBezTo>
                    <a:lnTo>
                      <a:pt x="211015" y="42203"/>
                    </a:lnTo>
                    <a:cubicBezTo>
                      <a:pt x="225083" y="37514"/>
                      <a:pt x="246586" y="41399"/>
                      <a:pt x="253218" y="28136"/>
                    </a:cubicBezTo>
                    <a:lnTo>
                      <a:pt x="267286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786D220-1FB2-34E2-3967-68F8EFBC6D42}"/>
                  </a:ext>
                </a:extLst>
              </p:cNvPr>
              <p:cNvSpPr/>
              <p:nvPr/>
            </p:nvSpPr>
            <p:spPr bwMode="auto">
              <a:xfrm>
                <a:off x="9326880" y="1519311"/>
                <a:ext cx="182880" cy="337624"/>
              </a:xfrm>
              <a:custGeom>
                <a:avLst/>
                <a:gdLst>
                  <a:gd name="connsiteX0" fmla="*/ 182880 w 182880"/>
                  <a:gd name="connsiteY0" fmla="*/ 337624 h 337624"/>
                  <a:gd name="connsiteX1" fmla="*/ 84406 w 182880"/>
                  <a:gd name="connsiteY1" fmla="*/ 253218 h 337624"/>
                  <a:gd name="connsiteX2" fmla="*/ 56271 w 182880"/>
                  <a:gd name="connsiteY2" fmla="*/ 168812 h 337624"/>
                  <a:gd name="connsiteX3" fmla="*/ 28135 w 182880"/>
                  <a:gd name="connsiteY3" fmla="*/ 28135 h 337624"/>
                  <a:gd name="connsiteX4" fmla="*/ 0 w 182880"/>
                  <a:gd name="connsiteY4" fmla="*/ 0 h 337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337624">
                    <a:moveTo>
                      <a:pt x="182880" y="337624"/>
                    </a:moveTo>
                    <a:cubicBezTo>
                      <a:pt x="129877" y="305822"/>
                      <a:pt x="108025" y="306361"/>
                      <a:pt x="84406" y="253218"/>
                    </a:cubicBezTo>
                    <a:cubicBezTo>
                      <a:pt x="72361" y="226117"/>
                      <a:pt x="56271" y="168812"/>
                      <a:pt x="56271" y="168812"/>
                    </a:cubicBezTo>
                    <a:cubicBezTo>
                      <a:pt x="53832" y="151736"/>
                      <a:pt x="46550" y="58827"/>
                      <a:pt x="28135" y="28135"/>
                    </a:cubicBezTo>
                    <a:cubicBezTo>
                      <a:pt x="21311" y="16762"/>
                      <a:pt x="9378" y="9378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6EF5D76-A899-EC30-37C2-19D10E338E70}"/>
                  </a:ext>
                </a:extLst>
              </p:cNvPr>
              <p:cNvSpPr/>
              <p:nvPr/>
            </p:nvSpPr>
            <p:spPr bwMode="auto">
              <a:xfrm>
                <a:off x="9566031" y="1828800"/>
                <a:ext cx="309489" cy="98474"/>
              </a:xfrm>
              <a:custGeom>
                <a:avLst/>
                <a:gdLst>
                  <a:gd name="connsiteX0" fmla="*/ 0 w 309489"/>
                  <a:gd name="connsiteY0" fmla="*/ 98474 h 98474"/>
                  <a:gd name="connsiteX1" fmla="*/ 70338 w 309489"/>
                  <a:gd name="connsiteY1" fmla="*/ 56271 h 98474"/>
                  <a:gd name="connsiteX2" fmla="*/ 267286 w 309489"/>
                  <a:gd name="connsiteY2" fmla="*/ 14068 h 98474"/>
                  <a:gd name="connsiteX3" fmla="*/ 309489 w 309489"/>
                  <a:gd name="connsiteY3" fmla="*/ 0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489" h="98474">
                    <a:moveTo>
                      <a:pt x="0" y="98474"/>
                    </a:moveTo>
                    <a:cubicBezTo>
                      <a:pt x="23446" y="84406"/>
                      <a:pt x="45446" y="67586"/>
                      <a:pt x="70338" y="56271"/>
                    </a:cubicBezTo>
                    <a:cubicBezTo>
                      <a:pt x="146374" y="21709"/>
                      <a:pt x="181705" y="24765"/>
                      <a:pt x="267286" y="14068"/>
                    </a:cubicBezTo>
                    <a:lnTo>
                      <a:pt x="309489" y="0"/>
                    </a:ln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39F26EE-E4C7-8D35-5565-E6EF4C552BDA}"/>
                  </a:ext>
                </a:extLst>
              </p:cNvPr>
              <p:cNvSpPr/>
              <p:nvPr/>
            </p:nvSpPr>
            <p:spPr bwMode="auto">
              <a:xfrm>
                <a:off x="9988062" y="1828800"/>
                <a:ext cx="225083" cy="56271"/>
              </a:xfrm>
              <a:custGeom>
                <a:avLst/>
                <a:gdLst>
                  <a:gd name="connsiteX0" fmla="*/ 0 w 225083"/>
                  <a:gd name="connsiteY0" fmla="*/ 56271 h 56271"/>
                  <a:gd name="connsiteX1" fmla="*/ 168812 w 225083"/>
                  <a:gd name="connsiteY1" fmla="*/ 42203 h 56271"/>
                  <a:gd name="connsiteX2" fmla="*/ 211015 w 225083"/>
                  <a:gd name="connsiteY2" fmla="*/ 28135 h 56271"/>
                  <a:gd name="connsiteX3" fmla="*/ 225083 w 225083"/>
                  <a:gd name="connsiteY3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83" h="56271">
                    <a:moveTo>
                      <a:pt x="0" y="56271"/>
                    </a:moveTo>
                    <a:cubicBezTo>
                      <a:pt x="56271" y="51582"/>
                      <a:pt x="112842" y="49666"/>
                      <a:pt x="168812" y="42203"/>
                    </a:cubicBezTo>
                    <a:cubicBezTo>
                      <a:pt x="183511" y="40243"/>
                      <a:pt x="199152" y="37032"/>
                      <a:pt x="211015" y="28135"/>
                    </a:cubicBezTo>
                    <a:cubicBezTo>
                      <a:pt x="219403" y="21844"/>
                      <a:pt x="220394" y="9378"/>
                      <a:pt x="225083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A423B47-4ADE-C09C-EFA5-B546B26D9EE1}"/>
                  </a:ext>
                </a:extLst>
              </p:cNvPr>
              <p:cNvSpPr/>
              <p:nvPr/>
            </p:nvSpPr>
            <p:spPr bwMode="auto">
              <a:xfrm>
                <a:off x="9622302" y="1997602"/>
                <a:ext cx="84406" cy="14078"/>
              </a:xfrm>
              <a:custGeom>
                <a:avLst/>
                <a:gdLst>
                  <a:gd name="connsiteX0" fmla="*/ 0 w 84406"/>
                  <a:gd name="connsiteY0" fmla="*/ 14078 h 14078"/>
                  <a:gd name="connsiteX1" fmla="*/ 84406 w 84406"/>
                  <a:gd name="connsiteY1" fmla="*/ 10 h 1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14078">
                    <a:moveTo>
                      <a:pt x="0" y="14078"/>
                    </a:moveTo>
                    <a:cubicBezTo>
                      <a:pt x="74936" y="-910"/>
                      <a:pt x="46428" y="10"/>
                      <a:pt x="84406" y="1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A04D776F-2E7A-9990-597C-CE148216B859}"/>
                  </a:ext>
                </a:extLst>
              </p:cNvPr>
              <p:cNvSpPr/>
              <p:nvPr/>
            </p:nvSpPr>
            <p:spPr bwMode="auto">
              <a:xfrm>
                <a:off x="9805182" y="1871003"/>
                <a:ext cx="140676" cy="56271"/>
              </a:xfrm>
              <a:custGeom>
                <a:avLst/>
                <a:gdLst>
                  <a:gd name="connsiteX0" fmla="*/ 0 w 140676"/>
                  <a:gd name="connsiteY0" fmla="*/ 56271 h 56271"/>
                  <a:gd name="connsiteX1" fmla="*/ 126609 w 140676"/>
                  <a:gd name="connsiteY1" fmla="*/ 28135 h 56271"/>
                  <a:gd name="connsiteX2" fmla="*/ 140676 w 140676"/>
                  <a:gd name="connsiteY2" fmla="*/ 0 h 56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76" h="56271">
                    <a:moveTo>
                      <a:pt x="0" y="56271"/>
                    </a:moveTo>
                    <a:cubicBezTo>
                      <a:pt x="3305" y="55610"/>
                      <a:pt x="116676" y="34095"/>
                      <a:pt x="126609" y="28135"/>
                    </a:cubicBezTo>
                    <a:cubicBezTo>
                      <a:pt x="135600" y="22740"/>
                      <a:pt x="135987" y="9378"/>
                      <a:pt x="140676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0991AC6-D864-CC08-3CDF-7631C99BFA3A}"/>
                  </a:ext>
                </a:extLst>
              </p:cNvPr>
              <p:cNvSpPr/>
              <p:nvPr/>
            </p:nvSpPr>
            <p:spPr bwMode="auto">
              <a:xfrm>
                <a:off x="10086826" y="1758443"/>
                <a:ext cx="253216" cy="28151"/>
              </a:xfrm>
              <a:custGeom>
                <a:avLst/>
                <a:gdLst>
                  <a:gd name="connsiteX0" fmla="*/ 0 w 253218"/>
                  <a:gd name="connsiteY0" fmla="*/ 28151 h 28151"/>
                  <a:gd name="connsiteX1" fmla="*/ 98474 w 253218"/>
                  <a:gd name="connsiteY1" fmla="*/ 14083 h 28151"/>
                  <a:gd name="connsiteX2" fmla="*/ 253218 w 253218"/>
                  <a:gd name="connsiteY2" fmla="*/ 15 h 2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" h="28151">
                    <a:moveTo>
                      <a:pt x="0" y="28151"/>
                    </a:moveTo>
                    <a:lnTo>
                      <a:pt x="98474" y="14083"/>
                    </a:lnTo>
                    <a:cubicBezTo>
                      <a:pt x="219301" y="-1021"/>
                      <a:pt x="185956" y="15"/>
                      <a:pt x="253218" y="15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F6C861E-D3AA-2910-642F-04217AADF8C8}"/>
                  </a:ext>
                </a:extLst>
              </p:cNvPr>
              <p:cNvSpPr/>
              <p:nvPr/>
            </p:nvSpPr>
            <p:spPr bwMode="auto">
              <a:xfrm>
                <a:off x="10325686" y="1814731"/>
                <a:ext cx="239151" cy="28609"/>
              </a:xfrm>
              <a:custGeom>
                <a:avLst/>
                <a:gdLst>
                  <a:gd name="connsiteX0" fmla="*/ 0 w 239151"/>
                  <a:gd name="connsiteY0" fmla="*/ 14068 h 28609"/>
                  <a:gd name="connsiteX1" fmla="*/ 154745 w 239151"/>
                  <a:gd name="connsiteY1" fmla="*/ 28136 h 28609"/>
                  <a:gd name="connsiteX2" fmla="*/ 239151 w 239151"/>
                  <a:gd name="connsiteY2" fmla="*/ 0 h 2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1" h="28609">
                    <a:moveTo>
                      <a:pt x="0" y="14068"/>
                    </a:moveTo>
                    <a:cubicBezTo>
                      <a:pt x="51582" y="18757"/>
                      <a:pt x="103040" y="31178"/>
                      <a:pt x="154745" y="28136"/>
                    </a:cubicBezTo>
                    <a:cubicBezTo>
                      <a:pt x="184351" y="26394"/>
                      <a:pt x="239151" y="0"/>
                      <a:pt x="239151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53134F17-6D27-04AC-EB4C-EAC70E14617A}"/>
                  </a:ext>
                </a:extLst>
              </p:cNvPr>
              <p:cNvSpPr/>
              <p:nvPr/>
            </p:nvSpPr>
            <p:spPr bwMode="auto">
              <a:xfrm>
                <a:off x="9101797" y="1814732"/>
                <a:ext cx="126609" cy="28225"/>
              </a:xfrm>
              <a:custGeom>
                <a:avLst/>
                <a:gdLst>
                  <a:gd name="connsiteX0" fmla="*/ 126609 w 126609"/>
                  <a:gd name="connsiteY0" fmla="*/ 14067 h 28225"/>
                  <a:gd name="connsiteX1" fmla="*/ 14068 w 126609"/>
                  <a:gd name="connsiteY1" fmla="*/ 14067 h 28225"/>
                  <a:gd name="connsiteX2" fmla="*/ 0 w 126609"/>
                  <a:gd name="connsiteY2" fmla="*/ 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609" h="28225">
                    <a:moveTo>
                      <a:pt x="126609" y="14067"/>
                    </a:moveTo>
                    <a:cubicBezTo>
                      <a:pt x="66639" y="26061"/>
                      <a:pt x="63507" y="38786"/>
                      <a:pt x="14068" y="14067"/>
                    </a:cubicBezTo>
                    <a:cubicBezTo>
                      <a:pt x="8137" y="11101"/>
                      <a:pt x="4689" y="4689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C5EEB77E-AD1A-357B-78DD-E0026F7BCE19}"/>
                  </a:ext>
                </a:extLst>
              </p:cNvPr>
              <p:cNvSpPr/>
              <p:nvPr/>
            </p:nvSpPr>
            <p:spPr bwMode="auto">
              <a:xfrm>
                <a:off x="9805182" y="4389120"/>
                <a:ext cx="28255" cy="196948"/>
              </a:xfrm>
              <a:custGeom>
                <a:avLst/>
                <a:gdLst>
                  <a:gd name="connsiteX0" fmla="*/ 28136 w 28255"/>
                  <a:gd name="connsiteY0" fmla="*/ 196948 h 196948"/>
                  <a:gd name="connsiteX1" fmla="*/ 14068 w 28255"/>
                  <a:gd name="connsiteY1" fmla="*/ 126609 h 196948"/>
                  <a:gd name="connsiteX2" fmla="*/ 28136 w 28255"/>
                  <a:gd name="connsiteY2" fmla="*/ 84406 h 196948"/>
                  <a:gd name="connsiteX3" fmla="*/ 0 w 28255"/>
                  <a:gd name="connsiteY3" fmla="*/ 0 h 19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55" h="196948">
                    <a:moveTo>
                      <a:pt x="28136" y="196948"/>
                    </a:moveTo>
                    <a:cubicBezTo>
                      <a:pt x="23447" y="173502"/>
                      <a:pt x="14068" y="150520"/>
                      <a:pt x="14068" y="126609"/>
                    </a:cubicBezTo>
                    <a:cubicBezTo>
                      <a:pt x="14068" y="111780"/>
                      <a:pt x="29774" y="99144"/>
                      <a:pt x="28136" y="84406"/>
                    </a:cubicBezTo>
                    <a:cubicBezTo>
                      <a:pt x="24861" y="54930"/>
                      <a:pt x="0" y="0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28B5B5F-B93D-25E1-7808-7A4A86B8E4EF}"/>
                  </a:ext>
                </a:extLst>
              </p:cNvPr>
              <p:cNvSpPr/>
              <p:nvPr/>
            </p:nvSpPr>
            <p:spPr bwMode="auto">
              <a:xfrm>
                <a:off x="9861453" y="4023360"/>
                <a:ext cx="42203" cy="182880"/>
              </a:xfrm>
              <a:custGeom>
                <a:avLst/>
                <a:gdLst>
                  <a:gd name="connsiteX0" fmla="*/ 42203 w 42203"/>
                  <a:gd name="connsiteY0" fmla="*/ 182880 h 182880"/>
                  <a:gd name="connsiteX1" fmla="*/ 14068 w 42203"/>
                  <a:gd name="connsiteY1" fmla="*/ 112542 h 182880"/>
                  <a:gd name="connsiteX2" fmla="*/ 0 w 42203"/>
                  <a:gd name="connsiteY2" fmla="*/ 70338 h 182880"/>
                  <a:gd name="connsiteX3" fmla="*/ 0 w 42203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03" h="182880">
                    <a:moveTo>
                      <a:pt x="42203" y="182880"/>
                    </a:moveTo>
                    <a:cubicBezTo>
                      <a:pt x="32825" y="159434"/>
                      <a:pt x="22935" y="136186"/>
                      <a:pt x="14068" y="112542"/>
                    </a:cubicBezTo>
                    <a:cubicBezTo>
                      <a:pt x="8861" y="98657"/>
                      <a:pt x="0" y="85167"/>
                      <a:pt x="0" y="70338"/>
                    </a:cubicBezTo>
                    <a:cubicBezTo>
                      <a:pt x="0" y="-16579"/>
                      <a:pt x="32992" y="65981"/>
                      <a:pt x="0" y="0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13A52E1-E66D-22EC-BFB4-70A9F7B472FB}"/>
                  </a:ext>
                </a:extLst>
              </p:cNvPr>
              <p:cNvSpPr/>
              <p:nvPr/>
            </p:nvSpPr>
            <p:spPr bwMode="auto">
              <a:xfrm>
                <a:off x="11113477" y="5148775"/>
                <a:ext cx="84406" cy="98474"/>
              </a:xfrm>
              <a:custGeom>
                <a:avLst/>
                <a:gdLst>
                  <a:gd name="connsiteX0" fmla="*/ 84406 w 84406"/>
                  <a:gd name="connsiteY0" fmla="*/ 0 h 98474"/>
                  <a:gd name="connsiteX1" fmla="*/ 0 w 84406"/>
                  <a:gd name="connsiteY1" fmla="*/ 98474 h 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406" h="98474">
                    <a:moveTo>
                      <a:pt x="84406" y="0"/>
                    </a:moveTo>
                    <a:cubicBezTo>
                      <a:pt x="19850" y="80696"/>
                      <a:pt x="49367" y="49107"/>
                      <a:pt x="0" y="98474"/>
                    </a:cubicBezTo>
                  </a:path>
                </a:pathLst>
              </a:custGeom>
              <a:noFill/>
              <a:ln w="762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72D092F-8882-29D7-C73B-C4E9EB16E8B9}"/>
                </a:ext>
              </a:extLst>
            </p:cNvPr>
            <p:cNvSpPr/>
            <p:nvPr/>
          </p:nvSpPr>
          <p:spPr bwMode="auto">
            <a:xfrm rot="5839897">
              <a:off x="406800" y="547001"/>
              <a:ext cx="6711" cy="44915"/>
            </a:xfrm>
            <a:custGeom>
              <a:avLst/>
              <a:gdLst>
                <a:gd name="connsiteX0" fmla="*/ 29428 w 29428"/>
                <a:gd name="connsiteY0" fmla="*/ 0 h 196948"/>
                <a:gd name="connsiteX1" fmla="*/ 15360 w 29428"/>
                <a:gd name="connsiteY1" fmla="*/ 84406 h 196948"/>
                <a:gd name="connsiteX2" fmla="*/ 1292 w 29428"/>
                <a:gd name="connsiteY2" fmla="*/ 126609 h 196948"/>
                <a:gd name="connsiteX3" fmla="*/ 1292 w 29428"/>
                <a:gd name="connsiteY3" fmla="*/ 196948 h 19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8" h="196948">
                  <a:moveTo>
                    <a:pt x="29428" y="0"/>
                  </a:moveTo>
                  <a:cubicBezTo>
                    <a:pt x="24739" y="28135"/>
                    <a:pt x="21548" y="56562"/>
                    <a:pt x="15360" y="84406"/>
                  </a:cubicBezTo>
                  <a:cubicBezTo>
                    <a:pt x="12143" y="98882"/>
                    <a:pt x="3131" y="111895"/>
                    <a:pt x="1292" y="126609"/>
                  </a:cubicBezTo>
                  <a:cubicBezTo>
                    <a:pt x="-1616" y="149874"/>
                    <a:pt x="1292" y="173502"/>
                    <a:pt x="1292" y="196948"/>
                  </a:cubicBezTo>
                </a:path>
              </a:pathLst>
            </a:custGeom>
            <a:noFill/>
            <a:ln w="762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1579267-17CC-894B-18C2-59B3343BF6F7}"/>
              </a:ext>
            </a:extLst>
          </p:cNvPr>
          <p:cNvGrpSpPr/>
          <p:nvPr/>
        </p:nvGrpSpPr>
        <p:grpSpPr>
          <a:xfrm rot="19800000">
            <a:off x="317102" y="572517"/>
            <a:ext cx="670560" cy="308546"/>
            <a:chOff x="6303264" y="914477"/>
            <a:chExt cx="670560" cy="30854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DE2BE7C-00D2-F97E-4F65-310ECBAC073F}"/>
                </a:ext>
              </a:extLst>
            </p:cNvPr>
            <p:cNvSpPr/>
            <p:nvPr/>
          </p:nvSpPr>
          <p:spPr bwMode="auto">
            <a:xfrm>
              <a:off x="6303264" y="914477"/>
              <a:ext cx="308546" cy="308546"/>
            </a:xfrm>
            <a:prstGeom prst="ellips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26B3BC7-BA55-09AB-621C-DA19FE98EFE3}"/>
                </a:ext>
              </a:extLst>
            </p:cNvPr>
            <p:cNvCxnSpPr>
              <a:stCxn id="62" idx="6"/>
            </p:cNvCxnSpPr>
            <p:nvPr/>
          </p:nvCxnSpPr>
          <p:spPr bwMode="auto">
            <a:xfrm>
              <a:off x="6611810" y="1068750"/>
              <a:ext cx="362014" cy="3258"/>
            </a:xfrm>
            <a:prstGeom prst="line">
              <a:avLst/>
            </a:prstGeom>
            <a:solidFill>
              <a:srgbClr val="FF00FF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820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181FF-C1FC-1426-3AAA-EDEAA652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3"/>
            <a:ext cx="10075565" cy="641350"/>
          </a:xfrm>
        </p:spPr>
        <p:txBody>
          <a:bodyPr/>
          <a:lstStyle/>
          <a:p>
            <a:r>
              <a:rPr lang="en-US" dirty="0"/>
              <a:t>Metal ratios in crustal fluids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719D7-C5AC-E873-9CD7-371C6733F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590" y="982762"/>
            <a:ext cx="3592813" cy="5747222"/>
          </a:xfrm>
        </p:spPr>
        <p:txBody>
          <a:bodyPr/>
          <a:lstStyle/>
          <a:p>
            <a:r>
              <a:rPr lang="en-US" sz="2200" dirty="0"/>
              <a:t>Marked contrast in Zn/Pb ratios between basalt- and clastic-interacted fluids</a:t>
            </a:r>
          </a:p>
          <a:p>
            <a:r>
              <a:rPr lang="en-US" sz="2200" dirty="0"/>
              <a:t>Limited feeder vein data from Navan/Keel suggest mafic rock interaction (or significant Pb loss in LP)</a:t>
            </a:r>
          </a:p>
          <a:p>
            <a:r>
              <a:rPr lang="en-US" sz="2200" dirty="0"/>
              <a:t>LP fluids in south consistent with acid leachates of LP rocks but more Pb-rich than bulk ores suggesting Zn gain in ORS and/or trapping of Pb in ORS/LC footwall</a:t>
            </a:r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E2067-83F2-7167-E9F6-02DE6CF8D1CD}"/>
              </a:ext>
            </a:extLst>
          </p:cNvPr>
          <p:cNvSpPr txBox="1"/>
          <p:nvPr/>
        </p:nvSpPr>
        <p:spPr>
          <a:xfrm>
            <a:off x="8968379" y="6581001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IAEG 50</a:t>
            </a:r>
            <a:r>
              <a:rPr lang="en-GB" sz="1200" i="1" baseline="30000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th</a:t>
            </a:r>
            <a:r>
              <a:rPr lang="en-GB" sz="1200" i="1" dirty="0">
                <a:solidFill>
                  <a:schemeClr val="tx2"/>
                </a:solidFill>
                <a:latin typeface="NHM Wallop Text Medium" pitchFamily="2" charset="77"/>
                <a:cs typeface="NHM Wallop Text Medium" pitchFamily="2" charset="77"/>
              </a:rPr>
              <a:t> Anniversary Conference, Galway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10B3FBE-4390-F0C8-AEF9-ABFFE0866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56" y="6555655"/>
            <a:ext cx="473023" cy="302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F64975-FEFB-350B-0F4F-29B6EEAA7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37"/>
          <a:stretch/>
        </p:blipFill>
        <p:spPr>
          <a:xfrm>
            <a:off x="10075565" y="61033"/>
            <a:ext cx="2037387" cy="64824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B90A31-F7D3-8BDF-0577-96A587DD0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088" y="992205"/>
            <a:ext cx="5863430" cy="55294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08155B-C70E-B1B3-68EA-7CB7E459AC1F}"/>
              </a:ext>
            </a:extLst>
          </p:cNvPr>
          <p:cNvSpPr txBox="1"/>
          <p:nvPr/>
        </p:nvSpPr>
        <p:spPr>
          <a:xfrm>
            <a:off x="6723430" y="6300349"/>
            <a:ext cx="12795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Normal Score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111201-006A-3EF5-E533-4B71991FEB3D}"/>
              </a:ext>
            </a:extLst>
          </p:cNvPr>
          <p:cNvSpPr txBox="1"/>
          <p:nvPr/>
        </p:nvSpPr>
        <p:spPr>
          <a:xfrm rot="16200000">
            <a:off x="3483249" y="3349885"/>
            <a:ext cx="16562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Zn/Pb ratio (mass)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909CA9-551C-9331-5FBE-8C0560C9BEB1}"/>
              </a:ext>
            </a:extLst>
          </p:cNvPr>
          <p:cNvSpPr txBox="1"/>
          <p:nvPr/>
        </p:nvSpPr>
        <p:spPr>
          <a:xfrm>
            <a:off x="5760927" y="2022089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Basalt-interacted fluids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602E051-D824-15A1-2804-78D7B6C004D7}"/>
              </a:ext>
            </a:extLst>
          </p:cNvPr>
          <p:cNvGrpSpPr/>
          <p:nvPr/>
        </p:nvGrpSpPr>
        <p:grpSpPr>
          <a:xfrm>
            <a:off x="7466297" y="1794787"/>
            <a:ext cx="1265570" cy="1495263"/>
            <a:chOff x="7466297" y="1794787"/>
            <a:chExt cx="1265570" cy="149526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DC5B912-4A9D-4615-346C-8D45BDB82D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66297" y="1794787"/>
              <a:ext cx="1265570" cy="375430"/>
            </a:xfrm>
            <a:prstGeom prst="straightConnector1">
              <a:avLst/>
            </a:prstGeom>
            <a:solidFill>
              <a:srgbClr val="FF00FF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E96DD60-72CD-514E-5C8A-C87150FB88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73696" y="2170217"/>
              <a:ext cx="121920" cy="1119833"/>
            </a:xfrm>
            <a:prstGeom prst="straightConnector1">
              <a:avLst/>
            </a:prstGeom>
            <a:solidFill>
              <a:srgbClr val="FF00FF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75395B-A3C9-CB2C-26F8-861CC5B51E64}"/>
              </a:ext>
            </a:extLst>
          </p:cNvPr>
          <p:cNvGrpSpPr/>
          <p:nvPr/>
        </p:nvGrpSpPr>
        <p:grpSpPr>
          <a:xfrm rot="9000000">
            <a:off x="6626726" y="4649772"/>
            <a:ext cx="1677673" cy="858854"/>
            <a:chOff x="5983616" y="4042330"/>
            <a:chExt cx="1677673" cy="858854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8855196-0EC4-08E4-5100-DE7B7608DA0E}"/>
                </a:ext>
              </a:extLst>
            </p:cNvPr>
            <p:cNvCxnSpPr>
              <a:cxnSpLocks/>
            </p:cNvCxnSpPr>
            <p:nvPr/>
          </p:nvCxnSpPr>
          <p:spPr bwMode="auto">
            <a:xfrm rot="12600000" flipH="1" flipV="1">
              <a:off x="5983616" y="4466985"/>
              <a:ext cx="1677673" cy="1"/>
            </a:xfrm>
            <a:prstGeom prst="straightConnector1">
              <a:avLst/>
            </a:prstGeom>
            <a:solidFill>
              <a:srgbClr val="FF00FF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176AA46-E1A6-DAB9-2BBE-56DDD38AA7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275" y="4042330"/>
              <a:ext cx="411208" cy="858854"/>
            </a:xfrm>
            <a:prstGeom prst="straightConnector1">
              <a:avLst/>
            </a:prstGeom>
            <a:solidFill>
              <a:srgbClr val="FF00FF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6085F86-F287-4E0E-FED7-B54F7D485B22}"/>
              </a:ext>
            </a:extLst>
          </p:cNvPr>
          <p:cNvSpPr txBox="1"/>
          <p:nvPr/>
        </p:nvSpPr>
        <p:spPr>
          <a:xfrm>
            <a:off x="8267392" y="4987848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Irish ores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D5B895-398B-8889-E407-1CC03081E0C0}"/>
              </a:ext>
            </a:extLst>
          </p:cNvPr>
          <p:cNvGrpSpPr/>
          <p:nvPr/>
        </p:nvGrpSpPr>
        <p:grpSpPr>
          <a:xfrm rot="559248">
            <a:off x="5043137" y="4292941"/>
            <a:ext cx="2019398" cy="1672386"/>
            <a:chOff x="6797262" y="2060136"/>
            <a:chExt cx="2019398" cy="1672386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BFC0A14-0EE8-15A7-52AB-69FEDE642025}"/>
                </a:ext>
              </a:extLst>
            </p:cNvPr>
            <p:cNvCxnSpPr>
              <a:cxnSpLocks/>
            </p:cNvCxnSpPr>
            <p:nvPr/>
          </p:nvCxnSpPr>
          <p:spPr bwMode="auto">
            <a:xfrm rot="21040752">
              <a:off x="7469844" y="2060136"/>
              <a:ext cx="1346816" cy="153606"/>
            </a:xfrm>
            <a:prstGeom prst="straightConnector1">
              <a:avLst/>
            </a:prstGeom>
            <a:solidFill>
              <a:srgbClr val="FF00FF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A7161BB-5C53-2F00-E2E7-ECAD7B180C38}"/>
                </a:ext>
              </a:extLst>
            </p:cNvPr>
            <p:cNvCxnSpPr>
              <a:cxnSpLocks/>
            </p:cNvCxnSpPr>
            <p:nvPr/>
          </p:nvCxnSpPr>
          <p:spPr bwMode="auto">
            <a:xfrm rot="21040752" flipH="1">
              <a:off x="6797262" y="2225359"/>
              <a:ext cx="803792" cy="1507163"/>
            </a:xfrm>
            <a:prstGeom prst="straightConnector1">
              <a:avLst/>
            </a:prstGeom>
            <a:solidFill>
              <a:srgbClr val="FF00FF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E94F788-855B-B33D-5529-3C4F2D37518E}"/>
              </a:ext>
            </a:extLst>
          </p:cNvPr>
          <p:cNvSpPr txBox="1"/>
          <p:nvPr/>
        </p:nvSpPr>
        <p:spPr>
          <a:xfrm>
            <a:off x="4859076" y="4054886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Clastic-interacted fluids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A3E0E-053C-CC99-73F7-3F8C6A2EE7F5}"/>
              </a:ext>
            </a:extLst>
          </p:cNvPr>
          <p:cNvSpPr txBox="1"/>
          <p:nvPr/>
        </p:nvSpPr>
        <p:spPr>
          <a:xfrm rot="16200000">
            <a:off x="10535521" y="3762994"/>
            <a:ext cx="2790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See conference paper for references </a:t>
            </a:r>
          </a:p>
        </p:txBody>
      </p:sp>
    </p:spTree>
    <p:extLst>
      <p:ext uri="{BB962C8B-B14F-4D97-AF65-F5344CB8AC3E}">
        <p14:creationId xmlns:p14="http://schemas.microsoft.com/office/powerpoint/2010/main" val="52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Default Design">
  <a:themeElements>
    <a:clrScheme name="">
      <a:dk1>
        <a:srgbClr val="FFFF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2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1e74f8-5231-48c3-9a35-6354bb8e6a12">
      <Terms xmlns="http://schemas.microsoft.com/office/infopath/2007/PartnerControls"/>
    </lcf76f155ced4ddcb4097134ff3c332f>
    <TaxCatchAll xmlns="50882fb6-7b37-4016-bc4e-645c0637b0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C2AAC3BD94EA45AC4B4810464FC136" ma:contentTypeVersion="17" ma:contentTypeDescription="Create a new document." ma:contentTypeScope="" ma:versionID="6a2a799df9f10b6898dc1161d7127d53">
  <xsd:schema xmlns:xsd="http://www.w3.org/2001/XMLSchema" xmlns:xs="http://www.w3.org/2001/XMLSchema" xmlns:p="http://schemas.microsoft.com/office/2006/metadata/properties" xmlns:ns2="201e74f8-5231-48c3-9a35-6354bb8e6a12" xmlns:ns3="a589f6e6-9e3e-4c5d-b505-6e8913218c00" xmlns:ns4="50882fb6-7b37-4016-bc4e-645c0637b088" targetNamespace="http://schemas.microsoft.com/office/2006/metadata/properties" ma:root="true" ma:fieldsID="d4d9d8d626f4196e4fcf59f0ffde5d95" ns2:_="" ns3:_="" ns4:_="">
    <xsd:import namespace="201e74f8-5231-48c3-9a35-6354bb8e6a12"/>
    <xsd:import namespace="a589f6e6-9e3e-4c5d-b505-6e8913218c00"/>
    <xsd:import namespace="50882fb6-7b37-4016-bc4e-645c0637b0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e74f8-5231-48c3-9a35-6354bb8e6a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9f6e6-9e3e-4c5d-b505-6e8913218c0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82fb6-7b37-4016-bc4e-645c0637b08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3016f4c-a19a-4d5a-9ef4-b2f7c75311f3}" ma:internalName="TaxCatchAll" ma:showField="CatchAllData" ma:web="a589f6e6-9e3e-4c5d-b505-6e8913218c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010970-0041-46CD-B6EF-E3D5CFA40A21}">
  <ds:schemaRefs>
    <ds:schemaRef ds:uri="http://www.w3.org/XML/1998/namespace"/>
    <ds:schemaRef ds:uri="50882fb6-7b37-4016-bc4e-645c0637b088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a589f6e6-9e3e-4c5d-b505-6e8913218c00"/>
    <ds:schemaRef ds:uri="201e74f8-5231-48c3-9a35-6354bb8e6a12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D223E8B-D39D-45CB-8FD2-6309C78C972C}">
  <ds:schemaRefs>
    <ds:schemaRef ds:uri="201e74f8-5231-48c3-9a35-6354bb8e6a12"/>
    <ds:schemaRef ds:uri="50882fb6-7b37-4016-bc4e-645c0637b088"/>
    <ds:schemaRef ds:uri="a589f6e6-9e3e-4c5d-b505-6e8913218c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2E76C16-3309-46EF-9FB0-7C3D6504A3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75581</TotalTime>
  <Words>1317</Words>
  <Application>Microsoft Office PowerPoint</Application>
  <PresentationFormat>Widescreen</PresentationFormat>
  <Paragraphs>181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2_Default Design</vt:lpstr>
      <vt:lpstr>Tracing metals from source to sink in Irish-type Zn-Pb(-Ba-Ag) deposits</vt:lpstr>
      <vt:lpstr>Thanks to…</vt:lpstr>
      <vt:lpstr>Irish-type model</vt:lpstr>
      <vt:lpstr>Aim</vt:lpstr>
      <vt:lpstr>LP BASEMENT SOURCE</vt:lpstr>
      <vt:lpstr>Bischoff experiments</vt:lpstr>
      <vt:lpstr>Cold acid leach experiments</vt:lpstr>
      <vt:lpstr>True orefluid compositions</vt:lpstr>
      <vt:lpstr>Metal ratios in crustal fluids</vt:lpstr>
      <vt:lpstr>Hosts for metals in source rocks</vt:lpstr>
      <vt:lpstr>Hosts for metals in source rocks</vt:lpstr>
      <vt:lpstr>Metal deportment in source rocks</vt:lpstr>
      <vt:lpstr>Lower Paleozoic transit</vt:lpstr>
      <vt:lpstr>ORS SOURCE AND SINK</vt:lpstr>
      <vt:lpstr>ORS cold acid leach experiments</vt:lpstr>
      <vt:lpstr>ORS mass transfer analysis</vt:lpstr>
      <vt:lpstr>DEPOSIT TRAP</vt:lpstr>
      <vt:lpstr>Ore deposit zonation</vt:lpstr>
      <vt:lpstr>Ore deposit zonation</vt:lpstr>
      <vt:lpstr>Regional scale zonation</vt:lpstr>
      <vt:lpstr>Metal fractionation from source to sink</vt:lpstr>
      <vt:lpstr>Thank you!</vt:lpstr>
      <vt:lpstr>PowerPoint Presentation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Mineralogy, Stable Isotopes and Fluid Inclusion Gas Chemistry of Alunite from the Tambo Deposit, Chile</dc:title>
  <dc:creator>JJW</dc:creator>
  <cp:lastModifiedBy>Jamie Wilkinson</cp:lastModifiedBy>
  <cp:revision>1122</cp:revision>
  <cp:lastPrinted>2001-11-26T17:43:32Z</cp:lastPrinted>
  <dcterms:created xsi:type="dcterms:W3CDTF">2000-10-20T21:26:40Z</dcterms:created>
  <dcterms:modified xsi:type="dcterms:W3CDTF">2023-09-08T11:05:46Z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0x01010042C2AAC3BD94EA45AC4B4810464FC136</vt:lpwstr>
  </property>
  <property fmtid="{D5CDD505-2E9C-101B-9397-08002B2CF9AE}" pid="3" name="MediaServiceImageTags">
    <vt:lpwstr/>
  </property>
</Properties>
</file>